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charts/chart1.xml" ContentType="application/vnd.openxmlformats-officedocument.drawingml.chart+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5.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charts/chart2.xml" ContentType="application/vnd.openxmlformats-officedocument.drawingml.chart+xml"/>
  <Override PartName="/ppt/drawings/drawing1.xml" ContentType="application/vnd.openxmlformats-officedocument.drawingml.chartshape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6.xml" ContentType="application/vnd.openxmlformats-officedocument.presentationml.notesSlide+xml"/>
  <Override PartName="/ppt/tags/tag91.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4" r:id="rId2"/>
  </p:sldMasterIdLst>
  <p:notesMasterIdLst>
    <p:notesMasterId r:id="rId102"/>
  </p:notesMasterIdLst>
  <p:handoutMasterIdLst>
    <p:handoutMasterId r:id="rId103"/>
  </p:handoutMasterIdLst>
  <p:sldIdLst>
    <p:sldId id="483" r:id="rId3"/>
    <p:sldId id="606" r:id="rId4"/>
    <p:sldId id="617" r:id="rId5"/>
    <p:sldId id="618" r:id="rId6"/>
    <p:sldId id="401" r:id="rId7"/>
    <p:sldId id="402" r:id="rId8"/>
    <p:sldId id="508" r:id="rId9"/>
    <p:sldId id="598" r:id="rId10"/>
    <p:sldId id="509" r:id="rId11"/>
    <p:sldId id="510" r:id="rId12"/>
    <p:sldId id="511" r:id="rId13"/>
    <p:sldId id="512" r:id="rId14"/>
    <p:sldId id="513" r:id="rId15"/>
    <p:sldId id="514" r:id="rId16"/>
    <p:sldId id="515" r:id="rId17"/>
    <p:sldId id="516" r:id="rId18"/>
    <p:sldId id="599" r:id="rId19"/>
    <p:sldId id="517" r:id="rId20"/>
    <p:sldId id="518" r:id="rId21"/>
    <p:sldId id="403" r:id="rId22"/>
    <p:sldId id="412" r:id="rId23"/>
    <p:sldId id="589" r:id="rId24"/>
    <p:sldId id="600" r:id="rId25"/>
    <p:sldId id="590" r:id="rId26"/>
    <p:sldId id="594" r:id="rId27"/>
    <p:sldId id="591" r:id="rId28"/>
    <p:sldId id="592" r:id="rId29"/>
    <p:sldId id="593" r:id="rId30"/>
    <p:sldId id="522" r:id="rId31"/>
    <p:sldId id="601" r:id="rId32"/>
    <p:sldId id="523" r:id="rId33"/>
    <p:sldId id="587" r:id="rId34"/>
    <p:sldId id="525" r:id="rId35"/>
    <p:sldId id="526" r:id="rId36"/>
    <p:sldId id="582" r:id="rId37"/>
    <p:sldId id="585" r:id="rId38"/>
    <p:sldId id="583" r:id="rId39"/>
    <p:sldId id="584" r:id="rId40"/>
    <p:sldId id="586" r:id="rId41"/>
    <p:sldId id="404" r:id="rId42"/>
    <p:sldId id="532" r:id="rId43"/>
    <p:sldId id="533" r:id="rId44"/>
    <p:sldId id="534" r:id="rId45"/>
    <p:sldId id="535" r:id="rId46"/>
    <p:sldId id="537" r:id="rId47"/>
    <p:sldId id="605" r:id="rId48"/>
    <p:sldId id="538" r:id="rId49"/>
    <p:sldId id="539" r:id="rId50"/>
    <p:sldId id="540" r:id="rId51"/>
    <p:sldId id="541" r:id="rId52"/>
    <p:sldId id="542" r:id="rId53"/>
    <p:sldId id="543" r:id="rId54"/>
    <p:sldId id="544" r:id="rId55"/>
    <p:sldId id="411" r:id="rId56"/>
    <p:sldId id="545" r:id="rId57"/>
    <p:sldId id="546" r:id="rId58"/>
    <p:sldId id="547" r:id="rId59"/>
    <p:sldId id="548" r:id="rId60"/>
    <p:sldId id="549" r:id="rId61"/>
    <p:sldId id="413" r:id="rId62"/>
    <p:sldId id="550" r:id="rId63"/>
    <p:sldId id="551" r:id="rId64"/>
    <p:sldId id="552" r:id="rId65"/>
    <p:sldId id="595" r:id="rId66"/>
    <p:sldId id="596" r:id="rId67"/>
    <p:sldId id="597" r:id="rId68"/>
    <p:sldId id="553" r:id="rId69"/>
    <p:sldId id="554" r:id="rId70"/>
    <p:sldId id="555" r:id="rId71"/>
    <p:sldId id="556" r:id="rId72"/>
    <p:sldId id="557" r:id="rId73"/>
    <p:sldId id="558" r:id="rId74"/>
    <p:sldId id="559" r:id="rId75"/>
    <p:sldId id="560" r:id="rId76"/>
    <p:sldId id="561" r:id="rId77"/>
    <p:sldId id="562" r:id="rId78"/>
    <p:sldId id="563" r:id="rId79"/>
    <p:sldId id="564" r:id="rId80"/>
    <p:sldId id="565" r:id="rId81"/>
    <p:sldId id="566" r:id="rId82"/>
    <p:sldId id="567" r:id="rId83"/>
    <p:sldId id="568" r:id="rId84"/>
    <p:sldId id="569" r:id="rId85"/>
    <p:sldId id="570" r:id="rId86"/>
    <p:sldId id="571" r:id="rId87"/>
    <p:sldId id="572" r:id="rId88"/>
    <p:sldId id="573" r:id="rId89"/>
    <p:sldId id="574" r:id="rId90"/>
    <p:sldId id="575" r:id="rId91"/>
    <p:sldId id="576" r:id="rId92"/>
    <p:sldId id="577" r:id="rId93"/>
    <p:sldId id="588" r:id="rId94"/>
    <p:sldId id="578" r:id="rId95"/>
    <p:sldId id="602" r:id="rId96"/>
    <p:sldId id="603" r:id="rId97"/>
    <p:sldId id="604" r:id="rId98"/>
    <p:sldId id="579" r:id="rId99"/>
    <p:sldId id="580" r:id="rId100"/>
    <p:sldId id="581" r:id="rId101"/>
  </p:sldIdLst>
  <p:sldSz cx="9144000" cy="6858000" type="screen4x3"/>
  <p:notesSz cx="6858000" cy="9144000"/>
  <p:custDataLst>
    <p:tags r:id="rId104"/>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148" userDrawn="1">
          <p15:clr>
            <a:srgbClr val="A4A3A4"/>
          </p15:clr>
        </p15:guide>
        <p15:guide id="2" orient="horz" pos="105" userDrawn="1">
          <p15:clr>
            <a:srgbClr val="A4A3A4"/>
          </p15:clr>
        </p15:guide>
        <p15:guide id="3" orient="horz" pos="2160" userDrawn="1">
          <p15:clr>
            <a:srgbClr val="A4A3A4"/>
          </p15:clr>
        </p15:guide>
        <p15:guide id="5" pos="2880">
          <p15:clr>
            <a:srgbClr val="A4A3A4"/>
          </p15:clr>
        </p15:guide>
        <p15:guide id="6" pos="233" userDrawn="1">
          <p15:clr>
            <a:srgbClr val="A4A3A4"/>
          </p15:clr>
        </p15:guide>
        <p15:guide id="7" pos="5527" userDrawn="1">
          <p15:clr>
            <a:srgbClr val="A4A3A4"/>
          </p15:clr>
        </p15:guide>
        <p15:guide id="8" orient="horz" pos="731" userDrawn="1">
          <p15:clr>
            <a:srgbClr val="A4A3A4"/>
          </p15:clr>
        </p15:guide>
        <p15:guide id="9" orient="horz" pos="952">
          <p15:clr>
            <a:srgbClr val="A4A3A4"/>
          </p15:clr>
        </p15:guide>
        <p15:guide id="10" orient="horz" pos="380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 id="1" name="Peter" initials="P" lastIdx="3" clrIdx="1"/>
  <p:cmAuthor id="2" name="inSci" initials="inSci" lastIdx="1" clrIdx="2"/>
  <p:cmAuthor id="3" name="Ackroyd, Jonathon, Springer Healthcare UK" initials="AJSHU" lastIdx="3" clrIdx="3"/>
  <p:cmAuthor id="4" name="Seufferlein Thomas" initials="ST" lastIdx="7" clrIdx="4">
    <p:extLst>
      <p:ext uri="{19B8F6BF-5375-455C-9EA6-DF929625EA0E}">
        <p15:presenceInfo xmlns:p15="http://schemas.microsoft.com/office/powerpoint/2012/main" userId="Seufferlein Thoma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00"/>
    <a:srgbClr val="4D4D4D"/>
    <a:srgbClr val="A0A0A0"/>
    <a:srgbClr val="FFFFFF"/>
    <a:srgbClr val="E6E6E6"/>
    <a:srgbClr val="2894FF"/>
    <a:srgbClr val="043882"/>
    <a:srgbClr val="DDDDDD"/>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39" autoAdjust="0"/>
    <p:restoredTop sz="95084" autoAdjust="0"/>
  </p:normalViewPr>
  <p:slideViewPr>
    <p:cSldViewPr snapToGrid="0" showGuides="1">
      <p:cViewPr varScale="1">
        <p:scale>
          <a:sx n="121" d="100"/>
          <a:sy n="121" d="100"/>
        </p:scale>
        <p:origin x="1608" y="108"/>
      </p:cViewPr>
      <p:guideLst>
        <p:guide orient="horz" pos="4148"/>
        <p:guide orient="horz" pos="105"/>
        <p:guide orient="horz" pos="2160"/>
        <p:guide pos="2880"/>
        <p:guide pos="233"/>
        <p:guide pos="5527"/>
        <p:guide orient="horz" pos="731"/>
        <p:guide orient="horz" pos="952"/>
        <p:guide orient="horz" pos="3802"/>
      </p:guideLst>
    </p:cSldViewPr>
  </p:slideViewPr>
  <p:outlineViewPr>
    <p:cViewPr>
      <p:scale>
        <a:sx n="33" d="100"/>
        <a:sy n="33" d="100"/>
      </p:scale>
      <p:origin x="0" y="-127896"/>
    </p:cViewPr>
  </p:outlineViewPr>
  <p:notesTextViewPr>
    <p:cViewPr>
      <p:scale>
        <a:sx n="100" d="100"/>
        <a:sy n="100" d="100"/>
      </p:scale>
      <p:origin x="0" y="0"/>
    </p:cViewPr>
  </p:notesTextViewPr>
  <p:sorterViewPr>
    <p:cViewPr>
      <p:scale>
        <a:sx n="200" d="100"/>
        <a:sy n="200" d="100"/>
      </p:scale>
      <p:origin x="0" y="-69384"/>
    </p:cViewPr>
  </p:sorterViewPr>
  <p:notesViewPr>
    <p:cSldViewPr snapToGrid="0" showGuides="1">
      <p:cViewPr varScale="1">
        <p:scale>
          <a:sx n="83" d="100"/>
          <a:sy n="83" d="100"/>
        </p:scale>
        <p:origin x="3852"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viewProps" Target="viewProps.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handoutMaster" Target="handoutMasters/handoutMaster1.xml"/><Relationship Id="rId108"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tableStyles" Target="tableStyle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ags" Target="tags/tag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305774278215222E-2"/>
          <c:y val="9.7171998031496051E-2"/>
          <c:w val="0.91436089238845142"/>
          <c:h val="0.70492249015748032"/>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B60D27"/>
              </a:solidFill>
              <a:ln>
                <a:noFill/>
              </a:ln>
              <a:effectLst/>
            </c:spPr>
            <c:extLst>
              <c:ext xmlns:c16="http://schemas.microsoft.com/office/drawing/2014/chart" uri="{C3380CC4-5D6E-409C-BE32-E72D297353CC}">
                <c16:uniqueId val="{00000001-7F1F-4E5D-B1E4-33C16D9A190D}"/>
              </c:ext>
            </c:extLst>
          </c:dPt>
          <c:dPt>
            <c:idx val="1"/>
            <c:invertIfNegative val="0"/>
            <c:bubble3D val="0"/>
            <c:spPr>
              <a:solidFill>
                <a:srgbClr val="B2C0EC"/>
              </a:solidFill>
              <a:ln>
                <a:noFill/>
              </a:ln>
              <a:effectLst/>
            </c:spPr>
            <c:extLst>
              <c:ext xmlns:c16="http://schemas.microsoft.com/office/drawing/2014/chart" uri="{C3380CC4-5D6E-409C-BE32-E72D297353CC}">
                <c16:uniqueId val="{00000003-7F1F-4E5D-B1E4-33C16D9A190D}"/>
              </c:ext>
            </c:extLst>
          </c:dPt>
          <c:cat>
            <c:strRef>
              <c:f>Sheet1!$A$2:$A$3</c:f>
              <c:strCache>
                <c:ptCount val="2"/>
                <c:pt idx="0">
                  <c:v>Pembrolizumab</c:v>
                </c:pt>
                <c:pt idx="1">
                  <c:v>Placebo</c:v>
                </c:pt>
              </c:strCache>
            </c:strRef>
          </c:cat>
          <c:val>
            <c:numRef>
              <c:f>Sheet1!$B$2:$B$3</c:f>
              <c:numCache>
                <c:formatCode>General</c:formatCode>
                <c:ptCount val="2"/>
                <c:pt idx="0">
                  <c:v>18.3</c:v>
                </c:pt>
                <c:pt idx="1">
                  <c:v>4.4000000000000004</c:v>
                </c:pt>
              </c:numCache>
            </c:numRef>
          </c:val>
          <c:extLst>
            <c:ext xmlns:c16="http://schemas.microsoft.com/office/drawing/2014/chart" uri="{C3380CC4-5D6E-409C-BE32-E72D297353CC}">
              <c16:uniqueId val="{00000004-7F1F-4E5D-B1E4-33C16D9A190D}"/>
            </c:ext>
          </c:extLst>
        </c:ser>
        <c:dLbls>
          <c:showLegendKey val="0"/>
          <c:showVal val="0"/>
          <c:showCatName val="0"/>
          <c:showSerName val="0"/>
          <c:showPercent val="0"/>
          <c:showBubbleSize val="0"/>
        </c:dLbls>
        <c:gapWidth val="59"/>
        <c:overlap val="-21"/>
        <c:axId val="332815448"/>
        <c:axId val="332815840"/>
      </c:barChart>
      <c:catAx>
        <c:axId val="3328154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rgbClr val="4D4D4D"/>
                </a:solidFill>
                <a:latin typeface="+mn-lt"/>
                <a:ea typeface="+mn-ea"/>
                <a:cs typeface="+mn-cs"/>
              </a:defRPr>
            </a:pPr>
            <a:endParaRPr lang="en-US"/>
          </a:p>
        </c:txPr>
        <c:crossAx val="332815840"/>
        <c:crosses val="autoZero"/>
        <c:auto val="0"/>
        <c:lblAlgn val="ctr"/>
        <c:lblOffset val="100"/>
        <c:noMultiLvlLbl val="0"/>
      </c:catAx>
      <c:valAx>
        <c:axId val="332815840"/>
        <c:scaling>
          <c:orientation val="minMax"/>
          <c:max val="100"/>
        </c:scaling>
        <c:delete val="0"/>
        <c:axPos val="l"/>
        <c:numFmt formatCode="General" sourceLinked="1"/>
        <c:majorTickMark val="out"/>
        <c:minorTickMark val="out"/>
        <c:tickLblPos val="nextTo"/>
        <c:spPr>
          <a:noFill/>
          <a:ln>
            <a:noFill/>
          </a:ln>
          <a:effectLst/>
        </c:spPr>
        <c:txPr>
          <a:bodyPr rot="-60000000" spcFirstLastPara="1" vertOverflow="ellipsis" vert="horz" wrap="square" anchor="ctr" anchorCtr="1"/>
          <a:lstStyle/>
          <a:p>
            <a:pPr>
              <a:defRPr sz="1400" b="0" i="0" u="none" strike="noStrike" kern="1200" baseline="0">
                <a:solidFill>
                  <a:srgbClr val="4D4D4D"/>
                </a:solidFill>
                <a:latin typeface="+mn-lt"/>
                <a:ea typeface="+mn-ea"/>
                <a:cs typeface="+mn-cs"/>
              </a:defRPr>
            </a:pPr>
            <a:endParaRPr lang="en-US"/>
          </a:p>
        </c:txPr>
        <c:crossAx val="332815448"/>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Bev + mFOLFOX6</c:v>
                </c:pt>
              </c:strCache>
            </c:strRef>
          </c:tx>
          <c:spPr>
            <a:solidFill>
              <a:srgbClr val="B60D27"/>
            </a:solidFill>
            <a:ln>
              <a:noFill/>
            </a:ln>
            <a:effectLst/>
          </c:spPr>
          <c:invertIfNegative val="0"/>
          <c:cat>
            <c:strRef>
              <c:f>Sheet1!$A$2:$A$3</c:f>
              <c:strCache>
                <c:ptCount val="2"/>
                <c:pt idx="0">
                  <c:v>ITT</c:v>
                </c:pt>
                <c:pt idx="1">
                  <c:v>Evalués pour la réponse</c:v>
                </c:pt>
              </c:strCache>
            </c:strRef>
          </c:cat>
          <c:val>
            <c:numRef>
              <c:f>Sheet1!$B$2:$B$3</c:f>
              <c:numCache>
                <c:formatCode>General</c:formatCode>
                <c:ptCount val="2"/>
                <c:pt idx="0">
                  <c:v>52</c:v>
                </c:pt>
                <c:pt idx="1">
                  <c:v>57</c:v>
                </c:pt>
              </c:numCache>
            </c:numRef>
          </c:val>
          <c:extLst>
            <c:ext xmlns:c16="http://schemas.microsoft.com/office/drawing/2014/chart" uri="{C3380CC4-5D6E-409C-BE32-E72D297353CC}">
              <c16:uniqueId val="{00000000-E977-42FA-875D-A8A1B90B3E8B}"/>
            </c:ext>
          </c:extLst>
        </c:ser>
        <c:ser>
          <c:idx val="1"/>
          <c:order val="1"/>
          <c:tx>
            <c:strRef>
              <c:f>Sheet1!$C$1</c:f>
              <c:strCache>
                <c:ptCount val="1"/>
                <c:pt idx="0">
                  <c:v>Bev + FOLFOXIRI</c:v>
                </c:pt>
              </c:strCache>
            </c:strRef>
          </c:tx>
          <c:spPr>
            <a:solidFill>
              <a:srgbClr val="B2C0EC"/>
            </a:solidFill>
            <a:ln>
              <a:noFill/>
            </a:ln>
            <a:effectLst/>
          </c:spPr>
          <c:invertIfNegative val="0"/>
          <c:cat>
            <c:strRef>
              <c:f>Sheet1!$A$2:$A$3</c:f>
              <c:strCache>
                <c:ptCount val="2"/>
                <c:pt idx="0">
                  <c:v>ITT</c:v>
                </c:pt>
                <c:pt idx="1">
                  <c:v>Evalués pour la réponse</c:v>
                </c:pt>
              </c:strCache>
            </c:strRef>
          </c:cat>
          <c:val>
            <c:numRef>
              <c:f>Sheet1!$C$2:$C$3</c:f>
              <c:numCache>
                <c:formatCode>General</c:formatCode>
                <c:ptCount val="2"/>
                <c:pt idx="0">
                  <c:v>59</c:v>
                </c:pt>
                <c:pt idx="1">
                  <c:v>69</c:v>
                </c:pt>
              </c:numCache>
            </c:numRef>
          </c:val>
          <c:extLst>
            <c:ext xmlns:c16="http://schemas.microsoft.com/office/drawing/2014/chart" uri="{C3380CC4-5D6E-409C-BE32-E72D297353CC}">
              <c16:uniqueId val="{00000001-E977-42FA-875D-A8A1B90B3E8B}"/>
            </c:ext>
          </c:extLst>
        </c:ser>
        <c:dLbls>
          <c:showLegendKey val="0"/>
          <c:showVal val="0"/>
          <c:showCatName val="0"/>
          <c:showSerName val="0"/>
          <c:showPercent val="0"/>
          <c:showBubbleSize val="0"/>
        </c:dLbls>
        <c:gapWidth val="63"/>
        <c:overlap val="-11"/>
        <c:axId val="337200992"/>
        <c:axId val="337201384"/>
      </c:barChart>
      <c:catAx>
        <c:axId val="337200992"/>
        <c:scaling>
          <c:orientation val="minMax"/>
        </c:scaling>
        <c:delete val="0"/>
        <c:axPos val="b"/>
        <c:numFmt formatCode="General" sourceLinked="1"/>
        <c:majorTickMark val="none"/>
        <c:minorTickMark val="none"/>
        <c:tickLblPos val="nextTo"/>
        <c:spPr>
          <a:noFill/>
          <a:ln w="12700" cap="flat" cmpd="sng" algn="ctr">
            <a:solidFill>
              <a:srgbClr val="000000"/>
            </a:solidFill>
            <a:round/>
          </a:ln>
          <a:effectLst/>
        </c:spPr>
        <c:txPr>
          <a:bodyPr rot="-60000000" spcFirstLastPara="1" vertOverflow="ellipsis" vert="horz" wrap="square" anchor="ctr" anchorCtr="1"/>
          <a:lstStyle/>
          <a:p>
            <a:pPr>
              <a:defRPr sz="1400" b="0" i="0" u="none" strike="noStrike" kern="1200" baseline="0">
                <a:solidFill>
                  <a:srgbClr val="4D4D4D"/>
                </a:solidFill>
                <a:latin typeface="+mn-lt"/>
                <a:ea typeface="+mn-ea"/>
                <a:cs typeface="+mn-cs"/>
              </a:defRPr>
            </a:pPr>
            <a:endParaRPr lang="en-US"/>
          </a:p>
        </c:txPr>
        <c:crossAx val="337201384"/>
        <c:crosses val="autoZero"/>
        <c:auto val="1"/>
        <c:lblAlgn val="ctr"/>
        <c:lblOffset val="100"/>
        <c:noMultiLvlLbl val="0"/>
      </c:catAx>
      <c:valAx>
        <c:axId val="33720138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4D4D4D"/>
                </a:solidFill>
                <a:latin typeface="+mn-lt"/>
                <a:ea typeface="+mn-ea"/>
                <a:cs typeface="+mn-cs"/>
              </a:defRPr>
            </a:pPr>
            <a:endParaRPr lang="en-US"/>
          </a:p>
        </c:txPr>
        <c:crossAx val="337200992"/>
        <c:crosses val="autoZero"/>
        <c:crossBetween val="between"/>
        <c:majorUnit val="20"/>
      </c:valAx>
      <c:spPr>
        <a:noFill/>
        <a:ln w="25400">
          <a:noFill/>
        </a:ln>
        <a:effectLst/>
      </c:spPr>
    </c:plotArea>
    <c:legend>
      <c:legendPos val="b"/>
      <c:layout>
        <c:manualLayout>
          <c:xMode val="edge"/>
          <c:yMode val="edge"/>
          <c:x val="0.12066386024450454"/>
          <c:y val="0.91098868110236231"/>
          <c:w val="0.77553267439901252"/>
          <c:h val="6.7136318897637798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4D4D4D"/>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0.0839</cdr:x>
      <cdr:y>0.03146</cdr:y>
    </cdr:from>
    <cdr:to>
      <cdr:x>0.0839</cdr:x>
      <cdr:y>0.23146</cdr:y>
    </cdr:to>
    <cdr:cxnSp macro="">
      <cdr:nvCxnSpPr>
        <cdr:cNvPr id="3" name="Straight Connector 2">
          <a:extLst xmlns:a="http://schemas.openxmlformats.org/drawingml/2006/main">
            <a:ext uri="{FF2B5EF4-FFF2-40B4-BE49-F238E27FC236}">
              <a16:creationId xmlns:a16="http://schemas.microsoft.com/office/drawing/2014/main" id="{651ECFAE-1763-48CE-B391-44DAE12C6ACD}"/>
            </a:ext>
          </a:extLst>
        </cdr:cNvPr>
        <cdr:cNvCxnSpPr/>
      </cdr:nvCxnSpPr>
      <cdr:spPr>
        <a:xfrm xmlns:a="http://schemas.openxmlformats.org/drawingml/2006/main" flipV="1">
          <a:off x="379937" y="127846"/>
          <a:ext cx="0" cy="812799"/>
        </a:xfrm>
        <a:prstGeom xmlns:a="http://schemas.openxmlformats.org/drawingml/2006/main" prst="line">
          <a:avLst/>
        </a:prstGeom>
        <a:ln xmlns:a="http://schemas.openxmlformats.org/drawingml/2006/main" w="12700">
          <a:solidFill>
            <a:srgbClr val="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24/06/2019</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a:t>
            </a:fld>
            <a:endParaRPr lang="en-GB"/>
          </a:p>
        </p:txBody>
      </p:sp>
    </p:spTree>
    <p:extLst>
      <p:ext uri="{BB962C8B-B14F-4D97-AF65-F5344CB8AC3E}">
        <p14:creationId xmlns:p14="http://schemas.microsoft.com/office/powerpoint/2010/main"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t>6/24/2019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t>‹#›</a:t>
            </a:fld>
            <a:endParaRPr lang="en-US"/>
          </a:p>
        </p:txBody>
      </p:sp>
    </p:spTree>
    <p:extLst>
      <p:ext uri="{BB962C8B-B14F-4D97-AF65-F5344CB8AC3E}">
        <p14:creationId xmlns:p14="http://schemas.microsoft.com/office/powerpoint/2010/main"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CAEF7C2-21B3-437D-9708-1569AD363FD6}" type="slidenum">
              <a:rPr lang="en-US" smtClean="0"/>
              <a:t>1</a:t>
            </a:fld>
            <a:endParaRPr lang="en-US"/>
          </a:p>
        </p:txBody>
      </p:sp>
    </p:spTree>
    <p:extLst>
      <p:ext uri="{BB962C8B-B14F-4D97-AF65-F5344CB8AC3E}">
        <p14:creationId xmlns:p14="http://schemas.microsoft.com/office/powerpoint/2010/main" val="1923488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CAEF7C2-21B3-437D-9708-1569AD363FD6}" type="slidenum">
              <a:rPr lang="en-US" smtClean="0"/>
              <a:t>8</a:t>
            </a:fld>
            <a:endParaRPr lang="en-US"/>
          </a:p>
        </p:txBody>
      </p:sp>
    </p:spTree>
    <p:extLst>
      <p:ext uri="{BB962C8B-B14F-4D97-AF65-F5344CB8AC3E}">
        <p14:creationId xmlns:p14="http://schemas.microsoft.com/office/powerpoint/2010/main" val="3492524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CAEF7C2-21B3-437D-9708-1569AD363FD6}" type="slidenum">
              <a:rPr lang="en-US" smtClean="0"/>
              <a:t>9</a:t>
            </a:fld>
            <a:endParaRPr lang="en-US"/>
          </a:p>
        </p:txBody>
      </p:sp>
    </p:spTree>
    <p:extLst>
      <p:ext uri="{BB962C8B-B14F-4D97-AF65-F5344CB8AC3E}">
        <p14:creationId xmlns:p14="http://schemas.microsoft.com/office/powerpoint/2010/main" val="3596873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4044BA7-0ABA-488C-8AA1-7B0E213F5862}"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737162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CC540F-D134-4E7D-9555-0AAF53242DC3}"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1290262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8C9B8B-9C8C-4CF7-9C28-BAD6C2F03F8E}" type="slidenum">
              <a:rPr lang="en-GB" smtClean="0">
                <a:solidFill>
                  <a:prstClr val="black"/>
                </a:solidFill>
              </a:rPr>
              <a:pPr/>
              <a:t>98</a:t>
            </a:fld>
            <a:endParaRPr lang="en-GB">
              <a:solidFill>
                <a:prstClr val="black"/>
              </a:solidFill>
            </a:endParaRPr>
          </a:p>
        </p:txBody>
      </p:sp>
    </p:spTree>
    <p:extLst>
      <p:ext uri="{BB962C8B-B14F-4D97-AF65-F5344CB8AC3E}">
        <p14:creationId xmlns:p14="http://schemas.microsoft.com/office/powerpoint/2010/main" val="2768927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CAEF7C2-21B3-437D-9708-1569AD363FD6}" type="slidenum">
              <a:rPr lang="en-US" smtClean="0"/>
              <a:t>99</a:t>
            </a:fld>
            <a:endParaRPr lang="en-US"/>
          </a:p>
        </p:txBody>
      </p:sp>
    </p:spTree>
    <p:extLst>
      <p:ext uri="{BB962C8B-B14F-4D97-AF65-F5344CB8AC3E}">
        <p14:creationId xmlns:p14="http://schemas.microsoft.com/office/powerpoint/2010/main" val="42609680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2819536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544388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val="1191910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773485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958937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273333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val="340220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191652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3961298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814858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pic>
        <p:nvPicPr>
          <p:cNvPr id="3" name="Picture 2" descr="A bridge over a body of water with a city in the background&#10;&#10;Description automatically generated">
            <a:extLst>
              <a:ext uri="{FF2B5EF4-FFF2-40B4-BE49-F238E27FC236}">
                <a16:creationId xmlns:a16="http://schemas.microsoft.com/office/drawing/2014/main" id="{C09F93E0-3A44-4828-921B-13BC941F109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931" b="22277"/>
          <a:stretch/>
        </p:blipFill>
        <p:spPr>
          <a:xfrm>
            <a:off x="-1" y="1460499"/>
            <a:ext cx="9144000" cy="4559297"/>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fr-FR" sz="1100" b="1" noProof="0" dirty="0" smtClean="0"/>
              <a:t>Avec le soutien institutionnel</a:t>
            </a:r>
            <a:r>
              <a:rPr lang="fr-FR" sz="1100" b="1" baseline="0" noProof="0" dirty="0" smtClean="0"/>
              <a:t> </a:t>
            </a:r>
            <a:r>
              <a:rPr lang="fr-FR" sz="1100" b="1" noProof="0" dirty="0" smtClean="0"/>
              <a:t>Lilly.</a:t>
            </a:r>
          </a:p>
          <a:p>
            <a:pPr algn="r">
              <a:spcBef>
                <a:spcPct val="20000"/>
              </a:spcBef>
              <a:buFont typeface="Arial"/>
              <a:buNone/>
              <a:defRPr/>
            </a:pPr>
            <a:r>
              <a:rPr lang="fr-FR" sz="1100" noProof="0" dirty="0" smtClean="0"/>
              <a:t>Lilly n’a pas influencé le</a:t>
            </a:r>
            <a:r>
              <a:rPr lang="fr-FR" sz="1100" baseline="0" noProof="0" dirty="0" smtClean="0"/>
              <a:t> contenu de cette publication</a:t>
            </a:r>
            <a:endParaRPr lang="fr-FR" sz="1100" noProof="0" dirty="0" smtClean="0"/>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sp>
        <p:nvSpPr>
          <p:cNvPr id="13" name="Rectangle 12">
            <a:extLst>
              <a:ext uri="{FF2B5EF4-FFF2-40B4-BE49-F238E27FC236}">
                <a16:creationId xmlns:a16="http://schemas.microsoft.com/office/drawing/2014/main" id="{555D356C-CCA3-4F44-8304-CD5704769B5D}"/>
              </a:ext>
            </a:extLst>
          </p:cNvPr>
          <p:cNvSpPr/>
          <p:nvPr userDrawn="1"/>
        </p:nvSpPr>
        <p:spPr>
          <a:xfrm>
            <a:off x="2238375" y="1616130"/>
            <a:ext cx="4667250" cy="815608"/>
          </a:xfrm>
          <a:prstGeom prst="rect">
            <a:avLst/>
          </a:prstGeom>
          <a:noFill/>
        </p:spPr>
        <p:txBody>
          <a:bodyPr wrap="square">
            <a:spAutoFit/>
          </a:bodyPr>
          <a:lstStyle/>
          <a:p>
            <a:pPr algn="ctr">
              <a:spcAft>
                <a:spcPts val="600"/>
              </a:spcAft>
            </a:pPr>
            <a:r>
              <a:rPr lang="fr-FR" sz="2400" b="1" kern="0" noProof="0" dirty="0" smtClean="0">
                <a:solidFill>
                  <a:schemeClr val="tx2"/>
                </a:solidFill>
                <a:effectLst>
                  <a:outerShdw blurRad="50800" dist="38100" dir="2700000" algn="tl" rotWithShape="0">
                    <a:prstClr val="black">
                      <a:alpha val="76000"/>
                    </a:prstClr>
                  </a:outerShdw>
                </a:effectLst>
                <a:latin typeface="Arial"/>
                <a:cs typeface="Arial"/>
              </a:rPr>
              <a:t>Congrès de l’ASCO 2019 </a:t>
            </a:r>
          </a:p>
          <a:p>
            <a:pPr algn="ctr">
              <a:spcAft>
                <a:spcPts val="600"/>
              </a:spcAft>
            </a:pPr>
            <a:r>
              <a:rPr lang="fr-FR" sz="1800" b="0" kern="0" noProof="0" dirty="0" smtClean="0">
                <a:solidFill>
                  <a:schemeClr val="tx2"/>
                </a:solidFill>
                <a:effectLst>
                  <a:outerShdw blurRad="50800" dist="38100" dir="2700000" algn="tl" rotWithShape="0">
                    <a:prstClr val="black">
                      <a:alpha val="76000"/>
                    </a:prstClr>
                  </a:outerShdw>
                </a:effectLst>
                <a:latin typeface="Arial"/>
                <a:cs typeface="Arial"/>
              </a:rPr>
              <a:t>3</a:t>
            </a:r>
            <a:r>
              <a:rPr lang="fr-FR" b="0" noProof="0" dirty="0" smtClean="0">
                <a:solidFill>
                  <a:schemeClr val="tx2"/>
                </a:solidFill>
                <a:effectLst>
                  <a:outerShdw blurRad="50800" dist="38100" dir="2700000" algn="tl" rotWithShape="0">
                    <a:prstClr val="black">
                      <a:alpha val="76000"/>
                    </a:prstClr>
                  </a:outerShdw>
                </a:effectLst>
                <a:latin typeface="Arial"/>
                <a:cs typeface="Arial"/>
              </a:rPr>
              <a:t>1 mai – 4 juin 2019 | Chicago, Etats Unis</a:t>
            </a:r>
            <a:endParaRPr lang="fr-FR" b="0" noProof="0" dirty="0">
              <a:solidFill>
                <a:schemeClr val="tx2"/>
              </a:solidFill>
              <a:effectLst>
                <a:outerShdw blurRad="50800" dist="38100" dir="2700000" algn="tl" rotWithShape="0">
                  <a:prstClr val="black">
                    <a:alpha val="76000"/>
                  </a:prstClr>
                </a:outerShdw>
              </a:effectLst>
              <a:latin typeface="Arial"/>
              <a:cs typeface="Arial"/>
            </a:endParaRPr>
          </a:p>
        </p:txBody>
      </p:sp>
    </p:spTree>
    <p:extLst>
      <p:ext uri="{BB962C8B-B14F-4D97-AF65-F5344CB8AC3E}">
        <p14:creationId xmlns:p14="http://schemas.microsoft.com/office/powerpoint/2010/main" val="3927700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0923277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7193130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0853099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487040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066050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2346028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Tree>
    <p:extLst>
      <p:ext uri="{BB962C8B-B14F-4D97-AF65-F5344CB8AC3E}">
        <p14:creationId xmlns:p14="http://schemas.microsoft.com/office/powerpoint/2010/main" val="10500337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39069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4356886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506520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193202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0805839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val="23482496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1581999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2583363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7663228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val="36390819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9036231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0656256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281880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10843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224040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Tree>
    <p:extLst>
      <p:ext uri="{BB962C8B-B14F-4D97-AF65-F5344CB8AC3E}">
        <p14:creationId xmlns:p14="http://schemas.microsoft.com/office/powerpoint/2010/main" val="2580809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550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210851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692703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dk2" tx1="lt1" bg2="dk1" tx2="lt2" accent1="accent1" accent2="accent2" accent3="accent3" accent4="accent4" accent5="accent5" accent6="accent6" hlink="hlink" folHlink="folHlink"/>
  <p:sldLayoutIdLst>
    <p:sldLayoutId id="2147483656" r:id="rId1"/>
    <p:sldLayoutId id="2147483650" r:id="rId2"/>
    <p:sldLayoutId id="2147483664" r:id="rId3"/>
    <p:sldLayoutId id="2147483651" r:id="rId4"/>
    <p:sldLayoutId id="2147483652" r:id="rId5"/>
    <p:sldLayoutId id="2147483654" r:id="rId6"/>
    <p:sldLayoutId id="2147483655" r:id="rId7"/>
    <p:sldLayoutId id="2147483687" r:id="rId8"/>
    <p:sldLayoutId id="2147483688" r:id="rId9"/>
    <p:sldLayoutId id="2147483690" r:id="rId10"/>
    <p:sldLayoutId id="2147483694" r:id="rId11"/>
    <p:sldLayoutId id="2147483697" r:id="rId12"/>
    <p:sldLayoutId id="2147483698" r:id="rId13"/>
    <p:sldLayoutId id="2147483700" r:id="rId14"/>
    <p:sldLayoutId id="2147483675" r:id="rId15"/>
    <p:sldLayoutId id="2147483678" r:id="rId16"/>
    <p:sldLayoutId id="2147483679" r:id="rId17"/>
    <p:sldLayoutId id="2147483681" r:id="rId18"/>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8410444"/>
      </p:ext>
    </p:extLst>
  </p:cSld>
  <p:clrMap bg1="dk2" tx1="lt1" bg2="dk1"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2160">
          <p15:clr>
            <a:srgbClr val="F26B43"/>
          </p15:clr>
        </p15:guide>
        <p15:guide id="3" pos="230">
          <p15:clr>
            <a:srgbClr val="F26B43"/>
          </p15:clr>
        </p15:guide>
        <p15:guide id="4" pos="5530">
          <p15:clr>
            <a:srgbClr val="F26B43"/>
          </p15:clr>
        </p15:guide>
        <p15:guide id="5" orient="horz" pos="104">
          <p15:clr>
            <a:srgbClr val="F26B43"/>
          </p15:clr>
        </p15:guide>
        <p15:guide id="6" orient="horz" pos="4147">
          <p15:clr>
            <a:srgbClr val="F26B43"/>
          </p15:clr>
        </p15:guide>
        <p15:guide id="7" orient="horz" pos="73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5.xml.rels><?xml version="1.0" encoding="UTF-8" standalone="yes"?>
<Relationships xmlns="http://schemas.openxmlformats.org/package/2006/relationships"><Relationship Id="rId8" Type="http://schemas.openxmlformats.org/officeDocument/2006/relationships/slide" Target="slide54.xml"/><Relationship Id="rId3" Type="http://schemas.openxmlformats.org/officeDocument/2006/relationships/slide" Target="slide6.xml"/><Relationship Id="rId7" Type="http://schemas.openxmlformats.org/officeDocument/2006/relationships/slide" Target="slide40.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slide" Target="slide35.xml"/><Relationship Id="rId5" Type="http://schemas.openxmlformats.org/officeDocument/2006/relationships/slide" Target="slide21.xml"/><Relationship Id="rId4" Type="http://schemas.openxmlformats.org/officeDocument/2006/relationships/slide" Target="slide20.xml"/><Relationship Id="rId9" Type="http://schemas.openxmlformats.org/officeDocument/2006/relationships/slide" Target="slide60.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6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60.xml"/><Relationship Id="rId4" Type="http://schemas.openxmlformats.org/officeDocument/2006/relationships/image" Target="../media/image20.svg"/></Relationships>
</file>

<file path=ppt/slides/_rels/slide6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61.xml"/><Relationship Id="rId4" Type="http://schemas.openxmlformats.org/officeDocument/2006/relationships/image" Target="../media/image22.sv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4.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5.xml"/></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6.xm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7.xml"/></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8.xml"/></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9.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0.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FR" sz="2800" dirty="0"/>
              <a:t>DIAPORAMA GI 2019</a:t>
            </a:r>
            <a:br>
              <a:rPr lang="fr-FR" sz="2800" dirty="0"/>
            </a:br>
            <a:r>
              <a:rPr lang="fr-FR" sz="2800" b="0" dirty="0"/>
              <a:t>Abstracts sélectionnés de</a:t>
            </a:r>
            <a:r>
              <a:rPr lang="fr-FR" sz="2800" b="0" noProof="0" dirty="0"/>
              <a:t>:</a:t>
            </a:r>
          </a:p>
        </p:txBody>
      </p:sp>
    </p:spTree>
    <p:extLst>
      <p:ext uri="{BB962C8B-B14F-4D97-AF65-F5344CB8AC3E}">
        <p14:creationId xmlns:p14="http://schemas.microsoft.com/office/powerpoint/2010/main" val="309079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LBA4007: Pembrolizumab avec ou sans chimiothérapie versus chimiothérapie pour l’adénocarcinome avancé de l’estomac ou de la jonction gastro-oesophagienne (JGO): l’étude de phase III KEYNOTE-062 </a:t>
            </a:r>
            <a:r>
              <a:rPr lang="fr-FR" dirty="0" smtClean="0"/>
              <a:t/>
            </a:r>
            <a:br>
              <a:rPr lang="fr-FR" dirty="0" smtClean="0"/>
            </a:br>
            <a:r>
              <a:rPr lang="fr-FR" dirty="0" smtClean="0"/>
              <a:t>– </a:t>
            </a:r>
            <a:r>
              <a:rPr lang="fr-FR" dirty="0" err="1"/>
              <a:t>Tabernero</a:t>
            </a:r>
            <a:r>
              <a:rPr lang="fr-FR" dirty="0"/>
              <a:t> J, et al</a:t>
            </a:r>
          </a:p>
        </p:txBody>
      </p:sp>
      <p:sp>
        <p:nvSpPr>
          <p:cNvPr id="5123" name="Rectangle 3"/>
          <p:cNvSpPr>
            <a:spLocks noGrp="1" noChangeArrowheads="1"/>
          </p:cNvSpPr>
          <p:nvPr>
            <p:ph idx="1"/>
          </p:nvPr>
        </p:nvSpPr>
        <p:spPr/>
        <p:txBody>
          <a:bodyPr/>
          <a:lstStyle/>
          <a:p>
            <a:pPr marL="0" indent="0">
              <a:buNone/>
            </a:pPr>
            <a:r>
              <a:rPr lang="fr-FR" b="1"/>
              <a:t>Résultats </a:t>
            </a:r>
          </a:p>
          <a:p>
            <a:pPr marL="0" indent="0">
              <a:buNone/>
            </a:pPr>
            <a:endParaRPr lang="fr-FR"/>
          </a:p>
        </p:txBody>
      </p:sp>
      <p:sp>
        <p:nvSpPr>
          <p:cNvPr id="15" name="Text Placeholder 14"/>
          <p:cNvSpPr>
            <a:spLocks noGrp="1"/>
          </p:cNvSpPr>
          <p:nvPr>
            <p:ph type="body" sz="quarter" idx="11"/>
          </p:nvPr>
        </p:nvSpPr>
        <p:spPr>
          <a:xfrm>
            <a:off x="4495800" y="6096000"/>
            <a:ext cx="4283075" cy="487363"/>
          </a:xfrm>
        </p:spPr>
        <p:txBody>
          <a:bodyPr/>
          <a:lstStyle/>
          <a:p>
            <a:r>
              <a:rPr lang="fr-FR"/>
              <a:t>Tabernero J, et al, J Clin Oncol 2019;37(suppl):abstr LBA4007</a:t>
            </a:r>
          </a:p>
        </p:txBody>
      </p:sp>
      <p:sp>
        <p:nvSpPr>
          <p:cNvPr id="197" name="Rectangle 196"/>
          <p:cNvSpPr/>
          <p:nvPr/>
        </p:nvSpPr>
        <p:spPr>
          <a:xfrm>
            <a:off x="2207410" y="1454742"/>
            <a:ext cx="4729179" cy="338554"/>
          </a:xfrm>
          <a:prstGeom prst="rect">
            <a:avLst/>
          </a:prstGeom>
        </p:spPr>
        <p:txBody>
          <a:bodyPr wrap="none">
            <a:spAutoFit/>
          </a:bodyPr>
          <a:lstStyle/>
          <a:p>
            <a:pPr algn="ctr"/>
            <a:r>
              <a:rPr lang="fr-FR" sz="1600" b="1"/>
              <a:t>SG (CPS ≥1) pour pembrolizumab + CT vs. CT</a:t>
            </a:r>
          </a:p>
        </p:txBody>
      </p:sp>
      <p:sp>
        <p:nvSpPr>
          <p:cNvPr id="7" name="Freeform 21">
            <a:extLst>
              <a:ext uri="{FF2B5EF4-FFF2-40B4-BE49-F238E27FC236}">
                <a16:creationId xmlns:a16="http://schemas.microsoft.com/office/drawing/2014/main" id="{4683E4B8-6259-45FD-A52D-7161F5E9E256}"/>
              </a:ext>
            </a:extLst>
          </p:cNvPr>
          <p:cNvSpPr>
            <a:spLocks/>
          </p:cNvSpPr>
          <p:nvPr/>
        </p:nvSpPr>
        <p:spPr bwMode="auto">
          <a:xfrm>
            <a:off x="1560165" y="2295087"/>
            <a:ext cx="6312973" cy="272590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8" name="Line 6">
            <a:extLst>
              <a:ext uri="{FF2B5EF4-FFF2-40B4-BE49-F238E27FC236}">
                <a16:creationId xmlns:a16="http://schemas.microsoft.com/office/drawing/2014/main" id="{2F3D619E-BEE4-4F77-8703-4508658A6D7E}"/>
              </a:ext>
            </a:extLst>
          </p:cNvPr>
          <p:cNvSpPr>
            <a:spLocks noChangeShapeType="1"/>
          </p:cNvSpPr>
          <p:nvPr/>
        </p:nvSpPr>
        <p:spPr bwMode="auto">
          <a:xfrm>
            <a:off x="1476464" y="2295086"/>
            <a:ext cx="7999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9" name="Line 7">
            <a:extLst>
              <a:ext uri="{FF2B5EF4-FFF2-40B4-BE49-F238E27FC236}">
                <a16:creationId xmlns:a16="http://schemas.microsoft.com/office/drawing/2014/main" id="{43D30F7A-6EE9-4EA8-A8D9-26F005A9934B}"/>
              </a:ext>
            </a:extLst>
          </p:cNvPr>
          <p:cNvSpPr>
            <a:spLocks noChangeShapeType="1"/>
          </p:cNvSpPr>
          <p:nvPr/>
        </p:nvSpPr>
        <p:spPr bwMode="auto">
          <a:xfrm>
            <a:off x="1476464" y="2785595"/>
            <a:ext cx="7999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10" name="Line 8">
            <a:extLst>
              <a:ext uri="{FF2B5EF4-FFF2-40B4-BE49-F238E27FC236}">
                <a16:creationId xmlns:a16="http://schemas.microsoft.com/office/drawing/2014/main" id="{8CC6D5E0-E45B-4CD6-A076-E89EEA4EFBAA}"/>
              </a:ext>
            </a:extLst>
          </p:cNvPr>
          <p:cNvSpPr>
            <a:spLocks noChangeShapeType="1"/>
          </p:cNvSpPr>
          <p:nvPr/>
        </p:nvSpPr>
        <p:spPr bwMode="auto">
          <a:xfrm>
            <a:off x="1476464" y="3833968"/>
            <a:ext cx="7999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11" name="Line 10">
            <a:extLst>
              <a:ext uri="{FF2B5EF4-FFF2-40B4-BE49-F238E27FC236}">
                <a16:creationId xmlns:a16="http://schemas.microsoft.com/office/drawing/2014/main" id="{EE7B4F63-EEA5-4833-8CE8-F64234971B99}"/>
              </a:ext>
            </a:extLst>
          </p:cNvPr>
          <p:cNvSpPr>
            <a:spLocks noChangeShapeType="1"/>
          </p:cNvSpPr>
          <p:nvPr/>
        </p:nvSpPr>
        <p:spPr bwMode="auto">
          <a:xfrm>
            <a:off x="1476464" y="4396443"/>
            <a:ext cx="7999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12" name="Line 11">
            <a:extLst>
              <a:ext uri="{FF2B5EF4-FFF2-40B4-BE49-F238E27FC236}">
                <a16:creationId xmlns:a16="http://schemas.microsoft.com/office/drawing/2014/main" id="{A07ECE5E-F2EF-4993-8292-495F73C07C6C}"/>
              </a:ext>
            </a:extLst>
          </p:cNvPr>
          <p:cNvSpPr>
            <a:spLocks noChangeShapeType="1"/>
          </p:cNvSpPr>
          <p:nvPr/>
        </p:nvSpPr>
        <p:spPr bwMode="auto">
          <a:xfrm>
            <a:off x="1476464" y="4982293"/>
            <a:ext cx="7999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13" name="TextBox 12">
            <a:extLst>
              <a:ext uri="{FF2B5EF4-FFF2-40B4-BE49-F238E27FC236}">
                <a16:creationId xmlns:a16="http://schemas.microsoft.com/office/drawing/2014/main" id="{4A019667-1317-4345-8943-C387CA2415AF}"/>
              </a:ext>
            </a:extLst>
          </p:cNvPr>
          <p:cNvSpPr txBox="1"/>
          <p:nvPr/>
        </p:nvSpPr>
        <p:spPr>
          <a:xfrm rot="16200000">
            <a:off x="149543" y="3512218"/>
            <a:ext cx="1619354" cy="307777"/>
          </a:xfrm>
          <a:prstGeom prst="rect">
            <a:avLst/>
          </a:prstGeom>
          <a:noFill/>
        </p:spPr>
        <p:txBody>
          <a:bodyPr wrap="none" rtlCol="0">
            <a:spAutoFit/>
          </a:bodyPr>
          <a:lstStyle/>
          <a:p>
            <a:pPr algn="ctr" fontAlgn="base">
              <a:spcBef>
                <a:spcPct val="0"/>
              </a:spcBef>
              <a:spcAft>
                <a:spcPct val="0"/>
              </a:spcAft>
            </a:pPr>
            <a:r>
              <a:rPr lang="fr-FR" sz="1400">
                <a:solidFill>
                  <a:srgbClr val="4D4D4D"/>
                </a:solidFill>
                <a:cs typeface="Arial" panose="020B0604020202020204" pitchFamily="34" charset="0"/>
              </a:rPr>
              <a:t>Survie globale, %</a:t>
            </a:r>
          </a:p>
        </p:txBody>
      </p:sp>
      <p:sp>
        <p:nvSpPr>
          <p:cNvPr id="14" name="TextBox 13">
            <a:extLst>
              <a:ext uri="{FF2B5EF4-FFF2-40B4-BE49-F238E27FC236}">
                <a16:creationId xmlns:a16="http://schemas.microsoft.com/office/drawing/2014/main" id="{C823B1EB-DC3D-4796-BBDA-9A0C5AC0059A}"/>
              </a:ext>
            </a:extLst>
          </p:cNvPr>
          <p:cNvSpPr txBox="1"/>
          <p:nvPr/>
        </p:nvSpPr>
        <p:spPr>
          <a:xfrm>
            <a:off x="4544192" y="5289195"/>
            <a:ext cx="562975" cy="307777"/>
          </a:xfrm>
          <a:prstGeom prst="rect">
            <a:avLst/>
          </a:prstGeom>
          <a:noFill/>
        </p:spPr>
        <p:txBody>
          <a:bodyPr wrap="none" rtlCol="0">
            <a:spAutoFit/>
          </a:bodyPr>
          <a:lstStyle/>
          <a:p>
            <a:pPr algn="ctr" fontAlgn="base">
              <a:spcBef>
                <a:spcPct val="0"/>
              </a:spcBef>
              <a:spcAft>
                <a:spcPct val="0"/>
              </a:spcAft>
            </a:pPr>
            <a:r>
              <a:rPr lang="fr-FR" sz="1400">
                <a:solidFill>
                  <a:srgbClr val="4D4D4D"/>
                </a:solidFill>
                <a:cs typeface="Arial" panose="020B0604020202020204" pitchFamily="34" charset="0"/>
              </a:rPr>
              <a:t>Mois</a:t>
            </a:r>
          </a:p>
        </p:txBody>
      </p:sp>
      <p:sp>
        <p:nvSpPr>
          <p:cNvPr id="16" name="TextBox 15">
            <a:extLst>
              <a:ext uri="{FF2B5EF4-FFF2-40B4-BE49-F238E27FC236}">
                <a16:creationId xmlns:a16="http://schemas.microsoft.com/office/drawing/2014/main" id="{12C22A73-EAA4-43AD-9F61-88B896A101A3}"/>
              </a:ext>
            </a:extLst>
          </p:cNvPr>
          <p:cNvSpPr txBox="1"/>
          <p:nvPr/>
        </p:nvSpPr>
        <p:spPr>
          <a:xfrm>
            <a:off x="1028623" y="2138278"/>
            <a:ext cx="482824" cy="307777"/>
          </a:xfrm>
          <a:prstGeom prst="rect">
            <a:avLst/>
          </a:prstGeom>
          <a:noFill/>
        </p:spPr>
        <p:txBody>
          <a:bodyPr wrap="none" rtlCol="0" anchor="ctr" anchorCtr="0">
            <a:spAutoFit/>
          </a:bodyPr>
          <a:lstStyle/>
          <a:p>
            <a:pPr algn="r"/>
            <a:r>
              <a:rPr lang="fr-FR" sz="1400">
                <a:solidFill>
                  <a:srgbClr val="4D4D4D"/>
                </a:solidFill>
                <a:cs typeface="Arial" panose="020B0604020202020204" pitchFamily="34" charset="0"/>
              </a:rPr>
              <a:t>100</a:t>
            </a:r>
          </a:p>
        </p:txBody>
      </p:sp>
      <p:sp>
        <p:nvSpPr>
          <p:cNvPr id="17" name="TextBox 16">
            <a:extLst>
              <a:ext uri="{FF2B5EF4-FFF2-40B4-BE49-F238E27FC236}">
                <a16:creationId xmlns:a16="http://schemas.microsoft.com/office/drawing/2014/main" id="{35385134-3CBD-4D41-A7DB-9D5490FC3982}"/>
              </a:ext>
            </a:extLst>
          </p:cNvPr>
          <p:cNvSpPr txBox="1"/>
          <p:nvPr/>
        </p:nvSpPr>
        <p:spPr>
          <a:xfrm>
            <a:off x="1128013" y="2630823"/>
            <a:ext cx="383439" cy="307777"/>
          </a:xfrm>
          <a:prstGeom prst="rect">
            <a:avLst/>
          </a:prstGeom>
          <a:noFill/>
        </p:spPr>
        <p:txBody>
          <a:bodyPr wrap="none" rtlCol="0" anchor="ctr" anchorCtr="0">
            <a:spAutoFit/>
          </a:bodyPr>
          <a:lstStyle/>
          <a:p>
            <a:pPr algn="r"/>
            <a:r>
              <a:rPr lang="fr-FR" sz="1400">
                <a:solidFill>
                  <a:srgbClr val="4D4D4D"/>
                </a:solidFill>
                <a:cs typeface="Arial" panose="020B0604020202020204" pitchFamily="34" charset="0"/>
              </a:rPr>
              <a:t>80</a:t>
            </a:r>
          </a:p>
        </p:txBody>
      </p:sp>
      <p:sp>
        <p:nvSpPr>
          <p:cNvPr id="18" name="TextBox 17">
            <a:extLst>
              <a:ext uri="{FF2B5EF4-FFF2-40B4-BE49-F238E27FC236}">
                <a16:creationId xmlns:a16="http://schemas.microsoft.com/office/drawing/2014/main" id="{4D91336B-1BC2-41FA-BEC2-CC37AA706F4F}"/>
              </a:ext>
            </a:extLst>
          </p:cNvPr>
          <p:cNvSpPr txBox="1"/>
          <p:nvPr/>
        </p:nvSpPr>
        <p:spPr>
          <a:xfrm>
            <a:off x="1128013" y="3678953"/>
            <a:ext cx="383439" cy="307777"/>
          </a:xfrm>
          <a:prstGeom prst="rect">
            <a:avLst/>
          </a:prstGeom>
          <a:noFill/>
        </p:spPr>
        <p:txBody>
          <a:bodyPr wrap="none" rtlCol="0" anchor="ctr" anchorCtr="0">
            <a:spAutoFit/>
          </a:bodyPr>
          <a:lstStyle/>
          <a:p>
            <a:pPr algn="r"/>
            <a:r>
              <a:rPr lang="fr-FR" sz="1400">
                <a:solidFill>
                  <a:srgbClr val="4D4D4D"/>
                </a:solidFill>
                <a:cs typeface="Arial" panose="020B0604020202020204" pitchFamily="34" charset="0"/>
              </a:rPr>
              <a:t>40</a:t>
            </a:r>
          </a:p>
        </p:txBody>
      </p:sp>
      <p:sp>
        <p:nvSpPr>
          <p:cNvPr id="19" name="TextBox 18">
            <a:extLst>
              <a:ext uri="{FF2B5EF4-FFF2-40B4-BE49-F238E27FC236}">
                <a16:creationId xmlns:a16="http://schemas.microsoft.com/office/drawing/2014/main" id="{2CD12EFE-E115-414C-80CF-E50355F4AC87}"/>
              </a:ext>
            </a:extLst>
          </p:cNvPr>
          <p:cNvSpPr txBox="1"/>
          <p:nvPr/>
        </p:nvSpPr>
        <p:spPr>
          <a:xfrm>
            <a:off x="1128013" y="4242554"/>
            <a:ext cx="383439" cy="307777"/>
          </a:xfrm>
          <a:prstGeom prst="rect">
            <a:avLst/>
          </a:prstGeom>
          <a:noFill/>
        </p:spPr>
        <p:txBody>
          <a:bodyPr wrap="none" rtlCol="0" anchor="ctr" anchorCtr="0">
            <a:spAutoFit/>
          </a:bodyPr>
          <a:lstStyle/>
          <a:p>
            <a:pPr algn="r"/>
            <a:r>
              <a:rPr lang="fr-FR" sz="1400">
                <a:solidFill>
                  <a:srgbClr val="4D4D4D"/>
                </a:solidFill>
                <a:cs typeface="Arial" panose="020B0604020202020204" pitchFamily="34" charset="0"/>
              </a:rPr>
              <a:t>20</a:t>
            </a:r>
          </a:p>
        </p:txBody>
      </p:sp>
      <p:sp>
        <p:nvSpPr>
          <p:cNvPr id="20" name="TextBox 19">
            <a:extLst>
              <a:ext uri="{FF2B5EF4-FFF2-40B4-BE49-F238E27FC236}">
                <a16:creationId xmlns:a16="http://schemas.microsoft.com/office/drawing/2014/main" id="{05163171-EBE4-494A-AE03-B50971C4FC49}"/>
              </a:ext>
            </a:extLst>
          </p:cNvPr>
          <p:cNvSpPr txBox="1"/>
          <p:nvPr/>
        </p:nvSpPr>
        <p:spPr>
          <a:xfrm>
            <a:off x="1227407" y="4826550"/>
            <a:ext cx="284052" cy="307777"/>
          </a:xfrm>
          <a:prstGeom prst="rect">
            <a:avLst/>
          </a:prstGeom>
          <a:noFill/>
        </p:spPr>
        <p:txBody>
          <a:bodyPr wrap="none" rtlCol="0" anchor="ctr" anchorCtr="0">
            <a:spAutoFit/>
          </a:bodyPr>
          <a:lstStyle/>
          <a:p>
            <a:pPr algn="r"/>
            <a:r>
              <a:rPr lang="fr-FR" sz="1400">
                <a:solidFill>
                  <a:srgbClr val="4D4D4D"/>
                </a:solidFill>
                <a:cs typeface="Arial" panose="020B0604020202020204" pitchFamily="34" charset="0"/>
              </a:rPr>
              <a:t>0</a:t>
            </a:r>
          </a:p>
        </p:txBody>
      </p:sp>
      <p:grpSp>
        <p:nvGrpSpPr>
          <p:cNvPr id="21" name="Group 20">
            <a:extLst>
              <a:ext uri="{FF2B5EF4-FFF2-40B4-BE49-F238E27FC236}">
                <a16:creationId xmlns:a16="http://schemas.microsoft.com/office/drawing/2014/main" id="{FED39858-C54D-4DAA-8D52-A8CAAED0545C}"/>
              </a:ext>
            </a:extLst>
          </p:cNvPr>
          <p:cNvGrpSpPr/>
          <p:nvPr/>
        </p:nvGrpSpPr>
        <p:grpSpPr>
          <a:xfrm>
            <a:off x="1394811" y="5015012"/>
            <a:ext cx="370863" cy="999846"/>
            <a:chOff x="799115" y="4920702"/>
            <a:chExt cx="333805" cy="948606"/>
          </a:xfrm>
        </p:grpSpPr>
        <p:sp>
          <p:nvSpPr>
            <p:cNvPr id="22" name="Line 21">
              <a:extLst>
                <a:ext uri="{FF2B5EF4-FFF2-40B4-BE49-F238E27FC236}">
                  <a16:creationId xmlns:a16="http://schemas.microsoft.com/office/drawing/2014/main" id="{E9A78040-B216-4549-9EFF-5D148A8B61D4}"/>
                </a:ext>
              </a:extLst>
            </p:cNvPr>
            <p:cNvSpPr>
              <a:spLocks noChangeShapeType="1"/>
            </p:cNvSpPr>
            <p:nvPr/>
          </p:nvSpPr>
          <p:spPr bwMode="auto">
            <a:xfrm>
              <a:off x="958786"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cs typeface="Arial" panose="020B0604020202020204" pitchFamily="34" charset="0"/>
              </a:endParaRPr>
            </a:p>
          </p:txBody>
        </p:sp>
        <p:sp>
          <p:nvSpPr>
            <p:cNvPr id="23" name="TextBox 22">
              <a:extLst>
                <a:ext uri="{FF2B5EF4-FFF2-40B4-BE49-F238E27FC236}">
                  <a16:creationId xmlns:a16="http://schemas.microsoft.com/office/drawing/2014/main" id="{435E26D3-30C6-4E9E-B26E-0AED9384BC66}"/>
                </a:ext>
              </a:extLst>
            </p:cNvPr>
            <p:cNvSpPr txBox="1"/>
            <p:nvPr/>
          </p:nvSpPr>
          <p:spPr>
            <a:xfrm>
              <a:off x="799115" y="4982720"/>
              <a:ext cx="333805" cy="886588"/>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0</a:t>
              </a:r>
            </a:p>
            <a:p>
              <a:pPr algn="ctr"/>
              <a:endParaRPr lang="fr-FR" sz="1400">
                <a:solidFill>
                  <a:srgbClr val="000000"/>
                </a:solidFill>
                <a:cs typeface="Arial" panose="020B0604020202020204" pitchFamily="34" charset="0"/>
              </a:endParaRPr>
            </a:p>
            <a:p>
              <a:pPr algn="ctr"/>
              <a:r>
                <a:rPr lang="fr-FR" sz="1400">
                  <a:solidFill>
                    <a:schemeClr val="accent4"/>
                  </a:solidFill>
                  <a:cs typeface="Arial" panose="020B0604020202020204" pitchFamily="34" charset="0"/>
                </a:rPr>
                <a:t>257</a:t>
              </a:r>
            </a:p>
            <a:p>
              <a:pPr algn="ctr"/>
              <a:r>
                <a:rPr lang="fr-FR" sz="1400">
                  <a:solidFill>
                    <a:srgbClr val="B2C0EC"/>
                  </a:solidFill>
                  <a:cs typeface="Arial" panose="020B0604020202020204" pitchFamily="34" charset="0"/>
                </a:rPr>
                <a:t>250</a:t>
              </a:r>
            </a:p>
          </p:txBody>
        </p:sp>
      </p:grpSp>
      <p:grpSp>
        <p:nvGrpSpPr>
          <p:cNvPr id="24" name="Group 23">
            <a:extLst>
              <a:ext uri="{FF2B5EF4-FFF2-40B4-BE49-F238E27FC236}">
                <a16:creationId xmlns:a16="http://schemas.microsoft.com/office/drawing/2014/main" id="{FAEABD2E-FA13-4647-B7BC-58101CB82215}"/>
              </a:ext>
            </a:extLst>
          </p:cNvPr>
          <p:cNvGrpSpPr/>
          <p:nvPr/>
        </p:nvGrpSpPr>
        <p:grpSpPr>
          <a:xfrm>
            <a:off x="1867097" y="5015012"/>
            <a:ext cx="370863" cy="999846"/>
            <a:chOff x="1027995" y="4920702"/>
            <a:chExt cx="333805" cy="948606"/>
          </a:xfrm>
        </p:grpSpPr>
        <p:sp>
          <p:nvSpPr>
            <p:cNvPr id="25" name="Line 19">
              <a:extLst>
                <a:ext uri="{FF2B5EF4-FFF2-40B4-BE49-F238E27FC236}">
                  <a16:creationId xmlns:a16="http://schemas.microsoft.com/office/drawing/2014/main" id="{4FC8B75E-6E03-44E7-B9BC-EAA07D933C2F}"/>
                </a:ext>
              </a:extLst>
            </p:cNvPr>
            <p:cNvSpPr>
              <a:spLocks noChangeShapeType="1"/>
            </p:cNvSpPr>
            <p:nvPr/>
          </p:nvSpPr>
          <p:spPr bwMode="auto">
            <a:xfrm>
              <a:off x="11948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26" name="TextBox 25">
              <a:extLst>
                <a:ext uri="{FF2B5EF4-FFF2-40B4-BE49-F238E27FC236}">
                  <a16:creationId xmlns:a16="http://schemas.microsoft.com/office/drawing/2014/main" id="{4C4DEBB5-D8C4-44D4-AD68-30AC559D5A70}"/>
                </a:ext>
              </a:extLst>
            </p:cNvPr>
            <p:cNvSpPr txBox="1"/>
            <p:nvPr/>
          </p:nvSpPr>
          <p:spPr>
            <a:xfrm>
              <a:off x="1027995" y="4982720"/>
              <a:ext cx="333805" cy="886588"/>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3</a:t>
              </a:r>
            </a:p>
            <a:p>
              <a:pPr algn="ctr"/>
              <a:endParaRPr lang="fr-FR" sz="1400">
                <a:solidFill>
                  <a:srgbClr val="000000"/>
                </a:solidFill>
                <a:cs typeface="Arial" panose="020B0604020202020204" pitchFamily="34" charset="0"/>
              </a:endParaRPr>
            </a:p>
            <a:p>
              <a:pPr algn="ctr"/>
              <a:r>
                <a:rPr lang="fr-FR" sz="1400">
                  <a:solidFill>
                    <a:schemeClr val="accent4"/>
                  </a:solidFill>
                  <a:cs typeface="Arial" panose="020B0604020202020204" pitchFamily="34" charset="0"/>
                </a:rPr>
                <a:t>229</a:t>
              </a:r>
            </a:p>
            <a:p>
              <a:pPr algn="ctr"/>
              <a:r>
                <a:rPr lang="fr-FR" sz="1400">
                  <a:solidFill>
                    <a:srgbClr val="B2C0EC"/>
                  </a:solidFill>
                  <a:cs typeface="Arial" panose="020B0604020202020204" pitchFamily="34" charset="0"/>
                </a:rPr>
                <a:t>230</a:t>
              </a:r>
            </a:p>
          </p:txBody>
        </p:sp>
      </p:grpSp>
      <p:grpSp>
        <p:nvGrpSpPr>
          <p:cNvPr id="27" name="Group 26">
            <a:extLst>
              <a:ext uri="{FF2B5EF4-FFF2-40B4-BE49-F238E27FC236}">
                <a16:creationId xmlns:a16="http://schemas.microsoft.com/office/drawing/2014/main" id="{957735FD-5303-4E1E-86D4-C4F19A9778B7}"/>
              </a:ext>
            </a:extLst>
          </p:cNvPr>
          <p:cNvGrpSpPr/>
          <p:nvPr/>
        </p:nvGrpSpPr>
        <p:grpSpPr>
          <a:xfrm>
            <a:off x="2368761" y="5015012"/>
            <a:ext cx="370862" cy="999846"/>
            <a:chOff x="647084" y="4920702"/>
            <a:chExt cx="333811" cy="948606"/>
          </a:xfrm>
        </p:grpSpPr>
        <p:sp>
          <p:nvSpPr>
            <p:cNvPr id="28" name="Line 21">
              <a:extLst>
                <a:ext uri="{FF2B5EF4-FFF2-40B4-BE49-F238E27FC236}">
                  <a16:creationId xmlns:a16="http://schemas.microsoft.com/office/drawing/2014/main" id="{90A34280-9A64-4613-A028-D01970288104}"/>
                </a:ext>
              </a:extLst>
            </p:cNvPr>
            <p:cNvSpPr>
              <a:spLocks noChangeShapeType="1"/>
            </p:cNvSpPr>
            <p:nvPr/>
          </p:nvSpPr>
          <p:spPr bwMode="auto">
            <a:xfrm>
              <a:off x="806779"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cs typeface="Arial" panose="020B0604020202020204" pitchFamily="34" charset="0"/>
              </a:endParaRPr>
            </a:p>
          </p:txBody>
        </p:sp>
        <p:sp>
          <p:nvSpPr>
            <p:cNvPr id="29" name="TextBox 28">
              <a:extLst>
                <a:ext uri="{FF2B5EF4-FFF2-40B4-BE49-F238E27FC236}">
                  <a16:creationId xmlns:a16="http://schemas.microsoft.com/office/drawing/2014/main" id="{B9B5C5DC-E443-4274-BE0D-422800AA9B06}"/>
                </a:ext>
              </a:extLst>
            </p:cNvPr>
            <p:cNvSpPr txBox="1"/>
            <p:nvPr/>
          </p:nvSpPr>
          <p:spPr>
            <a:xfrm>
              <a:off x="647084" y="4982720"/>
              <a:ext cx="333811" cy="886588"/>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6</a:t>
              </a:r>
            </a:p>
            <a:p>
              <a:pPr algn="ctr"/>
              <a:endParaRPr lang="fr-FR" sz="1400">
                <a:solidFill>
                  <a:srgbClr val="000000"/>
                </a:solidFill>
                <a:cs typeface="Arial" panose="020B0604020202020204" pitchFamily="34" charset="0"/>
              </a:endParaRPr>
            </a:p>
            <a:p>
              <a:pPr algn="ctr"/>
              <a:r>
                <a:rPr lang="fr-FR" sz="1400">
                  <a:solidFill>
                    <a:schemeClr val="accent4"/>
                  </a:solidFill>
                  <a:cs typeface="Arial" panose="020B0604020202020204" pitchFamily="34" charset="0"/>
                </a:rPr>
                <a:t>194</a:t>
              </a:r>
            </a:p>
            <a:p>
              <a:pPr algn="ctr"/>
              <a:r>
                <a:rPr lang="fr-FR" sz="1400">
                  <a:solidFill>
                    <a:srgbClr val="B2C0EC"/>
                  </a:solidFill>
                  <a:cs typeface="Arial" panose="020B0604020202020204" pitchFamily="34" charset="0"/>
                </a:rPr>
                <a:t>192</a:t>
              </a:r>
            </a:p>
          </p:txBody>
        </p:sp>
      </p:grpSp>
      <p:grpSp>
        <p:nvGrpSpPr>
          <p:cNvPr id="30" name="Group 29">
            <a:extLst>
              <a:ext uri="{FF2B5EF4-FFF2-40B4-BE49-F238E27FC236}">
                <a16:creationId xmlns:a16="http://schemas.microsoft.com/office/drawing/2014/main" id="{21F192A0-B8C4-4B31-8F9C-7855BD0FA58B}"/>
              </a:ext>
            </a:extLst>
          </p:cNvPr>
          <p:cNvGrpSpPr/>
          <p:nvPr/>
        </p:nvGrpSpPr>
        <p:grpSpPr>
          <a:xfrm>
            <a:off x="2848071" y="5015012"/>
            <a:ext cx="370863" cy="999846"/>
            <a:chOff x="722274" y="4920702"/>
            <a:chExt cx="333813" cy="948605"/>
          </a:xfrm>
        </p:grpSpPr>
        <p:sp>
          <p:nvSpPr>
            <p:cNvPr id="31" name="Line 21">
              <a:extLst>
                <a:ext uri="{FF2B5EF4-FFF2-40B4-BE49-F238E27FC236}">
                  <a16:creationId xmlns:a16="http://schemas.microsoft.com/office/drawing/2014/main" id="{CBFE5803-BEB2-40B3-BD40-555214A0E175}"/>
                </a:ext>
              </a:extLst>
            </p:cNvPr>
            <p:cNvSpPr>
              <a:spLocks noChangeShapeType="1"/>
            </p:cNvSpPr>
            <p:nvPr/>
          </p:nvSpPr>
          <p:spPr bwMode="auto">
            <a:xfrm>
              <a:off x="881968"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cs typeface="Arial" panose="020B0604020202020204" pitchFamily="34" charset="0"/>
              </a:endParaRPr>
            </a:p>
          </p:txBody>
        </p:sp>
        <p:sp>
          <p:nvSpPr>
            <p:cNvPr id="32" name="TextBox 31">
              <a:extLst>
                <a:ext uri="{FF2B5EF4-FFF2-40B4-BE49-F238E27FC236}">
                  <a16:creationId xmlns:a16="http://schemas.microsoft.com/office/drawing/2014/main" id="{D9E54E53-DCD8-4F27-B48A-8776DEE9287A}"/>
                </a:ext>
              </a:extLst>
            </p:cNvPr>
            <p:cNvSpPr txBox="1"/>
            <p:nvPr/>
          </p:nvSpPr>
          <p:spPr>
            <a:xfrm>
              <a:off x="722274" y="4982720"/>
              <a:ext cx="333813" cy="886587"/>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9</a:t>
              </a:r>
            </a:p>
            <a:p>
              <a:pPr algn="ctr"/>
              <a:endParaRPr lang="fr-FR" sz="1400">
                <a:solidFill>
                  <a:srgbClr val="000000"/>
                </a:solidFill>
                <a:cs typeface="Arial" panose="020B0604020202020204" pitchFamily="34" charset="0"/>
              </a:endParaRPr>
            </a:p>
            <a:p>
              <a:pPr algn="r"/>
              <a:r>
                <a:rPr lang="fr-FR" sz="1400">
                  <a:solidFill>
                    <a:schemeClr val="accent4"/>
                  </a:solidFill>
                  <a:cs typeface="Arial" panose="020B0604020202020204" pitchFamily="34" charset="0"/>
                </a:rPr>
                <a:t>165</a:t>
              </a:r>
            </a:p>
            <a:p>
              <a:pPr algn="r"/>
              <a:r>
                <a:rPr lang="fr-FR" sz="1400">
                  <a:solidFill>
                    <a:srgbClr val="B2C0EC"/>
                  </a:solidFill>
                  <a:cs typeface="Arial" panose="020B0604020202020204" pitchFamily="34" charset="0"/>
                </a:rPr>
                <a:t>144</a:t>
              </a:r>
            </a:p>
          </p:txBody>
        </p:sp>
      </p:grpSp>
      <p:grpSp>
        <p:nvGrpSpPr>
          <p:cNvPr id="33" name="Group 32">
            <a:extLst>
              <a:ext uri="{FF2B5EF4-FFF2-40B4-BE49-F238E27FC236}">
                <a16:creationId xmlns:a16="http://schemas.microsoft.com/office/drawing/2014/main" id="{45506CD9-0F63-496F-B52E-D6CB0EE588E5}"/>
              </a:ext>
            </a:extLst>
          </p:cNvPr>
          <p:cNvGrpSpPr/>
          <p:nvPr/>
        </p:nvGrpSpPr>
        <p:grpSpPr>
          <a:xfrm>
            <a:off x="3321050" y="5015012"/>
            <a:ext cx="370862" cy="999846"/>
            <a:chOff x="797468" y="4920702"/>
            <a:chExt cx="333808" cy="948606"/>
          </a:xfrm>
        </p:grpSpPr>
        <p:sp>
          <p:nvSpPr>
            <p:cNvPr id="34" name="Line 21">
              <a:extLst>
                <a:ext uri="{FF2B5EF4-FFF2-40B4-BE49-F238E27FC236}">
                  <a16:creationId xmlns:a16="http://schemas.microsoft.com/office/drawing/2014/main" id="{78923F5E-F657-4191-A4B4-2E79A2D80F29}"/>
                </a:ext>
              </a:extLst>
            </p:cNvPr>
            <p:cNvSpPr>
              <a:spLocks noChangeShapeType="1"/>
            </p:cNvSpPr>
            <p:nvPr/>
          </p:nvSpPr>
          <p:spPr bwMode="auto">
            <a:xfrm>
              <a:off x="957154"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cs typeface="Arial" panose="020B0604020202020204" pitchFamily="34" charset="0"/>
              </a:endParaRPr>
            </a:p>
          </p:txBody>
        </p:sp>
        <p:sp>
          <p:nvSpPr>
            <p:cNvPr id="35" name="TextBox 34">
              <a:extLst>
                <a:ext uri="{FF2B5EF4-FFF2-40B4-BE49-F238E27FC236}">
                  <a16:creationId xmlns:a16="http://schemas.microsoft.com/office/drawing/2014/main" id="{1FE70C42-434B-4525-BFFC-A9605EC062CD}"/>
                </a:ext>
              </a:extLst>
            </p:cNvPr>
            <p:cNvSpPr txBox="1"/>
            <p:nvPr/>
          </p:nvSpPr>
          <p:spPr>
            <a:xfrm>
              <a:off x="797468" y="4982720"/>
              <a:ext cx="333808" cy="886588"/>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12</a:t>
              </a:r>
            </a:p>
            <a:p>
              <a:pPr algn="ctr"/>
              <a:endParaRPr lang="fr-FR" sz="1400">
                <a:solidFill>
                  <a:srgbClr val="000000"/>
                </a:solidFill>
                <a:cs typeface="Arial" panose="020B0604020202020204" pitchFamily="34" charset="0"/>
              </a:endParaRPr>
            </a:p>
            <a:p>
              <a:pPr algn="ctr"/>
              <a:r>
                <a:rPr lang="fr-FR" sz="1400">
                  <a:solidFill>
                    <a:schemeClr val="accent4"/>
                  </a:solidFill>
                  <a:cs typeface="Arial" panose="020B0604020202020204" pitchFamily="34" charset="0"/>
                </a:rPr>
                <a:t>136</a:t>
              </a:r>
            </a:p>
            <a:p>
              <a:pPr algn="ctr"/>
              <a:r>
                <a:rPr lang="fr-FR" sz="1400">
                  <a:solidFill>
                    <a:srgbClr val="B2C0EC"/>
                  </a:solidFill>
                  <a:cs typeface="Arial" panose="020B0604020202020204" pitchFamily="34" charset="0"/>
                </a:rPr>
                <a:t>114</a:t>
              </a:r>
            </a:p>
          </p:txBody>
        </p:sp>
      </p:grpSp>
      <p:grpSp>
        <p:nvGrpSpPr>
          <p:cNvPr id="36" name="Group 35">
            <a:extLst>
              <a:ext uri="{FF2B5EF4-FFF2-40B4-BE49-F238E27FC236}">
                <a16:creationId xmlns:a16="http://schemas.microsoft.com/office/drawing/2014/main" id="{09C23318-DF10-40FE-B055-5FD37C16CA1D}"/>
              </a:ext>
            </a:extLst>
          </p:cNvPr>
          <p:cNvGrpSpPr/>
          <p:nvPr/>
        </p:nvGrpSpPr>
        <p:grpSpPr>
          <a:xfrm>
            <a:off x="3770431" y="5015012"/>
            <a:ext cx="370862" cy="999846"/>
            <a:chOff x="849525" y="4920702"/>
            <a:chExt cx="333805" cy="948606"/>
          </a:xfrm>
        </p:grpSpPr>
        <p:sp>
          <p:nvSpPr>
            <p:cNvPr id="37" name="Line 21">
              <a:extLst>
                <a:ext uri="{FF2B5EF4-FFF2-40B4-BE49-F238E27FC236}">
                  <a16:creationId xmlns:a16="http://schemas.microsoft.com/office/drawing/2014/main" id="{E87E9F30-2F9C-4AB4-A32D-EA1F9DD7EDAA}"/>
                </a:ext>
              </a:extLst>
            </p:cNvPr>
            <p:cNvSpPr>
              <a:spLocks noChangeShapeType="1"/>
            </p:cNvSpPr>
            <p:nvPr/>
          </p:nvSpPr>
          <p:spPr bwMode="auto">
            <a:xfrm>
              <a:off x="100920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cs typeface="Arial" panose="020B0604020202020204" pitchFamily="34" charset="0"/>
              </a:endParaRPr>
            </a:p>
          </p:txBody>
        </p:sp>
        <p:sp>
          <p:nvSpPr>
            <p:cNvPr id="38" name="TextBox 37">
              <a:extLst>
                <a:ext uri="{FF2B5EF4-FFF2-40B4-BE49-F238E27FC236}">
                  <a16:creationId xmlns:a16="http://schemas.microsoft.com/office/drawing/2014/main" id="{5A1EE8F3-B5E4-4A0D-B92E-BB320DB8BA21}"/>
                </a:ext>
              </a:extLst>
            </p:cNvPr>
            <p:cNvSpPr txBox="1"/>
            <p:nvPr/>
          </p:nvSpPr>
          <p:spPr>
            <a:xfrm>
              <a:off x="849525" y="4982720"/>
              <a:ext cx="333805" cy="886588"/>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15</a:t>
              </a:r>
            </a:p>
            <a:p>
              <a:pPr algn="ctr"/>
              <a:endParaRPr lang="fr-FR" sz="1400">
                <a:solidFill>
                  <a:srgbClr val="000000"/>
                </a:solidFill>
                <a:cs typeface="Arial" panose="020B0604020202020204" pitchFamily="34" charset="0"/>
              </a:endParaRPr>
            </a:p>
            <a:p>
              <a:pPr algn="r"/>
              <a:r>
                <a:rPr lang="fr-FR" sz="1400">
                  <a:solidFill>
                    <a:schemeClr val="accent4"/>
                  </a:solidFill>
                  <a:cs typeface="Arial" panose="020B0604020202020204" pitchFamily="34" charset="0"/>
                </a:rPr>
                <a:t>105</a:t>
              </a:r>
            </a:p>
            <a:p>
              <a:pPr algn="r"/>
              <a:r>
                <a:rPr lang="fr-FR" sz="1400">
                  <a:solidFill>
                    <a:srgbClr val="B2C0EC"/>
                  </a:solidFill>
                  <a:cs typeface="Arial" panose="020B0604020202020204" pitchFamily="34" charset="0"/>
                </a:rPr>
                <a:t>94</a:t>
              </a:r>
            </a:p>
          </p:txBody>
        </p:sp>
      </p:grpSp>
      <p:grpSp>
        <p:nvGrpSpPr>
          <p:cNvPr id="39" name="Group 38">
            <a:extLst>
              <a:ext uri="{FF2B5EF4-FFF2-40B4-BE49-F238E27FC236}">
                <a16:creationId xmlns:a16="http://schemas.microsoft.com/office/drawing/2014/main" id="{F04C6971-28E0-4C83-AA0D-43055C130826}"/>
              </a:ext>
            </a:extLst>
          </p:cNvPr>
          <p:cNvGrpSpPr/>
          <p:nvPr/>
        </p:nvGrpSpPr>
        <p:grpSpPr>
          <a:xfrm>
            <a:off x="4269189" y="5015012"/>
            <a:ext cx="271475" cy="999846"/>
            <a:chOff x="923174" y="4920702"/>
            <a:chExt cx="244350" cy="948606"/>
          </a:xfrm>
        </p:grpSpPr>
        <p:sp>
          <p:nvSpPr>
            <p:cNvPr id="40" name="Line 21">
              <a:extLst>
                <a:ext uri="{FF2B5EF4-FFF2-40B4-BE49-F238E27FC236}">
                  <a16:creationId xmlns:a16="http://schemas.microsoft.com/office/drawing/2014/main" id="{56CE92D1-958D-4B07-B969-3AC87A65FFEB}"/>
                </a:ext>
              </a:extLst>
            </p:cNvPr>
            <p:cNvSpPr>
              <a:spLocks noChangeShapeType="1"/>
            </p:cNvSpPr>
            <p:nvPr/>
          </p:nvSpPr>
          <p:spPr bwMode="auto">
            <a:xfrm>
              <a:off x="1038125"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cs typeface="Arial" panose="020B0604020202020204" pitchFamily="34" charset="0"/>
              </a:endParaRPr>
            </a:p>
          </p:txBody>
        </p:sp>
        <p:sp>
          <p:nvSpPr>
            <p:cNvPr id="41" name="TextBox 40">
              <a:extLst>
                <a:ext uri="{FF2B5EF4-FFF2-40B4-BE49-F238E27FC236}">
                  <a16:creationId xmlns:a16="http://schemas.microsoft.com/office/drawing/2014/main" id="{DDC7A1A6-EFFF-4990-BE05-A3F7CBC3F23B}"/>
                </a:ext>
              </a:extLst>
            </p:cNvPr>
            <p:cNvSpPr txBox="1"/>
            <p:nvPr/>
          </p:nvSpPr>
          <p:spPr>
            <a:xfrm>
              <a:off x="923174" y="4982720"/>
              <a:ext cx="244350" cy="886588"/>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18</a:t>
              </a:r>
            </a:p>
            <a:p>
              <a:pPr algn="ctr"/>
              <a:endParaRPr lang="fr-FR" sz="1400">
                <a:solidFill>
                  <a:srgbClr val="000000"/>
                </a:solidFill>
                <a:cs typeface="Arial" panose="020B0604020202020204" pitchFamily="34" charset="0"/>
              </a:endParaRPr>
            </a:p>
            <a:p>
              <a:pPr algn="r"/>
              <a:r>
                <a:rPr lang="fr-FR" sz="1400">
                  <a:solidFill>
                    <a:schemeClr val="accent4"/>
                  </a:solidFill>
                  <a:cs typeface="Arial" panose="020B0604020202020204" pitchFamily="34" charset="0"/>
                </a:rPr>
                <a:t>88</a:t>
              </a:r>
            </a:p>
            <a:p>
              <a:pPr algn="r"/>
              <a:r>
                <a:rPr lang="fr-FR" sz="1400">
                  <a:solidFill>
                    <a:srgbClr val="B2C0EC"/>
                  </a:solidFill>
                  <a:cs typeface="Arial" panose="020B0604020202020204" pitchFamily="34" charset="0"/>
                </a:rPr>
                <a:t>75</a:t>
              </a:r>
            </a:p>
          </p:txBody>
        </p:sp>
      </p:grpSp>
      <p:grpSp>
        <p:nvGrpSpPr>
          <p:cNvPr id="42" name="Group 41">
            <a:extLst>
              <a:ext uri="{FF2B5EF4-FFF2-40B4-BE49-F238E27FC236}">
                <a16:creationId xmlns:a16="http://schemas.microsoft.com/office/drawing/2014/main" id="{30CD0C8A-281D-4CA1-8A96-828469C1BCAA}"/>
              </a:ext>
            </a:extLst>
          </p:cNvPr>
          <p:cNvGrpSpPr/>
          <p:nvPr/>
        </p:nvGrpSpPr>
        <p:grpSpPr>
          <a:xfrm>
            <a:off x="4703433" y="5015012"/>
            <a:ext cx="271476" cy="999846"/>
            <a:chOff x="1004151" y="4920702"/>
            <a:chExt cx="244348" cy="948606"/>
          </a:xfrm>
        </p:grpSpPr>
        <p:sp>
          <p:nvSpPr>
            <p:cNvPr id="43" name="Line 21">
              <a:extLst>
                <a:ext uri="{FF2B5EF4-FFF2-40B4-BE49-F238E27FC236}">
                  <a16:creationId xmlns:a16="http://schemas.microsoft.com/office/drawing/2014/main" id="{6E1D8CF4-FDEA-4F88-99A3-13E861D5640F}"/>
                </a:ext>
              </a:extLst>
            </p:cNvPr>
            <p:cNvSpPr>
              <a:spLocks noChangeShapeType="1"/>
            </p:cNvSpPr>
            <p:nvPr/>
          </p:nvSpPr>
          <p:spPr bwMode="auto">
            <a:xfrm>
              <a:off x="1119095"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cs typeface="Arial" panose="020B0604020202020204" pitchFamily="34" charset="0"/>
              </a:endParaRPr>
            </a:p>
          </p:txBody>
        </p:sp>
        <p:sp>
          <p:nvSpPr>
            <p:cNvPr id="44" name="TextBox 43">
              <a:extLst>
                <a:ext uri="{FF2B5EF4-FFF2-40B4-BE49-F238E27FC236}">
                  <a16:creationId xmlns:a16="http://schemas.microsoft.com/office/drawing/2014/main" id="{695B64C1-5BBA-4345-9F6F-4561F91B6B57}"/>
                </a:ext>
              </a:extLst>
            </p:cNvPr>
            <p:cNvSpPr txBox="1"/>
            <p:nvPr/>
          </p:nvSpPr>
          <p:spPr>
            <a:xfrm>
              <a:off x="1004151" y="4982720"/>
              <a:ext cx="244348" cy="886588"/>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21</a:t>
              </a:r>
            </a:p>
            <a:p>
              <a:pPr algn="ctr"/>
              <a:endParaRPr lang="fr-FR" sz="1400">
                <a:solidFill>
                  <a:srgbClr val="000000"/>
                </a:solidFill>
                <a:cs typeface="Arial" panose="020B0604020202020204" pitchFamily="34" charset="0"/>
              </a:endParaRPr>
            </a:p>
            <a:p>
              <a:pPr algn="r"/>
              <a:r>
                <a:rPr lang="fr-FR" sz="1400">
                  <a:solidFill>
                    <a:schemeClr val="accent4"/>
                  </a:solidFill>
                  <a:cs typeface="Arial" panose="020B0604020202020204" pitchFamily="34" charset="0"/>
                </a:rPr>
                <a:t>74</a:t>
              </a:r>
            </a:p>
            <a:p>
              <a:pPr algn="r"/>
              <a:r>
                <a:rPr lang="fr-FR" sz="1400">
                  <a:solidFill>
                    <a:srgbClr val="B2C0EC"/>
                  </a:solidFill>
                  <a:cs typeface="Arial" panose="020B0604020202020204" pitchFamily="34" charset="0"/>
                </a:rPr>
                <a:t>49</a:t>
              </a:r>
            </a:p>
          </p:txBody>
        </p:sp>
      </p:grpSp>
      <p:grpSp>
        <p:nvGrpSpPr>
          <p:cNvPr id="45" name="Group 44">
            <a:extLst>
              <a:ext uri="{FF2B5EF4-FFF2-40B4-BE49-F238E27FC236}">
                <a16:creationId xmlns:a16="http://schemas.microsoft.com/office/drawing/2014/main" id="{6B2729A2-0969-489E-BB46-5449B5CCE6BD}"/>
              </a:ext>
            </a:extLst>
          </p:cNvPr>
          <p:cNvGrpSpPr/>
          <p:nvPr/>
        </p:nvGrpSpPr>
        <p:grpSpPr>
          <a:xfrm>
            <a:off x="5130242" y="5015012"/>
            <a:ext cx="271476" cy="999846"/>
            <a:chOff x="1072723" y="4920702"/>
            <a:chExt cx="244349" cy="948606"/>
          </a:xfrm>
        </p:grpSpPr>
        <p:sp>
          <p:nvSpPr>
            <p:cNvPr id="46" name="Line 19">
              <a:extLst>
                <a:ext uri="{FF2B5EF4-FFF2-40B4-BE49-F238E27FC236}">
                  <a16:creationId xmlns:a16="http://schemas.microsoft.com/office/drawing/2014/main" id="{EF185C1D-C06B-4FA8-B9F2-987BE7F2E698}"/>
                </a:ext>
              </a:extLst>
            </p:cNvPr>
            <p:cNvSpPr>
              <a:spLocks noChangeShapeType="1"/>
            </p:cNvSpPr>
            <p:nvPr/>
          </p:nvSpPr>
          <p:spPr bwMode="auto">
            <a:xfrm>
              <a:off x="11948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47" name="TextBox 46">
              <a:extLst>
                <a:ext uri="{FF2B5EF4-FFF2-40B4-BE49-F238E27FC236}">
                  <a16:creationId xmlns:a16="http://schemas.microsoft.com/office/drawing/2014/main" id="{312F1B0B-5B61-400F-87D6-EDD9EADFD983}"/>
                </a:ext>
              </a:extLst>
            </p:cNvPr>
            <p:cNvSpPr txBox="1"/>
            <p:nvPr/>
          </p:nvSpPr>
          <p:spPr>
            <a:xfrm>
              <a:off x="1072723" y="4982720"/>
              <a:ext cx="244349" cy="886588"/>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24</a:t>
              </a:r>
            </a:p>
            <a:p>
              <a:pPr algn="ctr"/>
              <a:endParaRPr lang="fr-FR" sz="1400">
                <a:solidFill>
                  <a:srgbClr val="000000"/>
                </a:solidFill>
                <a:cs typeface="Arial" panose="020B0604020202020204" pitchFamily="34" charset="0"/>
              </a:endParaRPr>
            </a:p>
            <a:p>
              <a:pPr algn="r"/>
              <a:r>
                <a:rPr lang="fr-FR" sz="1400">
                  <a:solidFill>
                    <a:schemeClr val="accent4"/>
                  </a:solidFill>
                  <a:cs typeface="Arial" panose="020B0604020202020204" pitchFamily="34" charset="0"/>
                </a:rPr>
                <a:t>52</a:t>
              </a:r>
            </a:p>
            <a:p>
              <a:pPr algn="r"/>
              <a:r>
                <a:rPr lang="fr-FR" sz="1400">
                  <a:solidFill>
                    <a:srgbClr val="B2C0EC"/>
                  </a:solidFill>
                  <a:cs typeface="Arial" panose="020B0604020202020204" pitchFamily="34" charset="0"/>
                </a:rPr>
                <a:t>38</a:t>
              </a:r>
            </a:p>
          </p:txBody>
        </p:sp>
      </p:grpSp>
      <p:grpSp>
        <p:nvGrpSpPr>
          <p:cNvPr id="48" name="Group 47">
            <a:extLst>
              <a:ext uri="{FF2B5EF4-FFF2-40B4-BE49-F238E27FC236}">
                <a16:creationId xmlns:a16="http://schemas.microsoft.com/office/drawing/2014/main" id="{E8C0A26B-67E3-4006-B454-81D6D8F397DA}"/>
              </a:ext>
            </a:extLst>
          </p:cNvPr>
          <p:cNvGrpSpPr/>
          <p:nvPr/>
        </p:nvGrpSpPr>
        <p:grpSpPr>
          <a:xfrm>
            <a:off x="5544891" y="5015012"/>
            <a:ext cx="271475" cy="999846"/>
            <a:chOff x="1113211" y="4920702"/>
            <a:chExt cx="244348" cy="948606"/>
          </a:xfrm>
        </p:grpSpPr>
        <p:sp>
          <p:nvSpPr>
            <p:cNvPr id="49" name="Line 19">
              <a:extLst>
                <a:ext uri="{FF2B5EF4-FFF2-40B4-BE49-F238E27FC236}">
                  <a16:creationId xmlns:a16="http://schemas.microsoft.com/office/drawing/2014/main" id="{FF811501-4727-47CA-BE4F-3CAE5031F98B}"/>
                </a:ext>
              </a:extLst>
            </p:cNvPr>
            <p:cNvSpPr>
              <a:spLocks noChangeShapeType="1"/>
            </p:cNvSpPr>
            <p:nvPr/>
          </p:nvSpPr>
          <p:spPr bwMode="auto">
            <a:xfrm>
              <a:off x="1235385"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50" name="TextBox 49">
              <a:extLst>
                <a:ext uri="{FF2B5EF4-FFF2-40B4-BE49-F238E27FC236}">
                  <a16:creationId xmlns:a16="http://schemas.microsoft.com/office/drawing/2014/main" id="{0ED5AC53-3D40-4218-9ED3-06E482F96579}"/>
                </a:ext>
              </a:extLst>
            </p:cNvPr>
            <p:cNvSpPr txBox="1"/>
            <p:nvPr/>
          </p:nvSpPr>
          <p:spPr>
            <a:xfrm>
              <a:off x="1113211" y="4982720"/>
              <a:ext cx="244348" cy="886588"/>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27</a:t>
              </a:r>
            </a:p>
            <a:p>
              <a:pPr algn="ctr"/>
              <a:endParaRPr lang="fr-FR" sz="1400">
                <a:solidFill>
                  <a:srgbClr val="000000"/>
                </a:solidFill>
                <a:cs typeface="Arial" panose="020B0604020202020204" pitchFamily="34" charset="0"/>
              </a:endParaRPr>
            </a:p>
            <a:p>
              <a:pPr algn="ctr"/>
              <a:r>
                <a:rPr lang="fr-FR" sz="1400">
                  <a:solidFill>
                    <a:schemeClr val="accent4"/>
                  </a:solidFill>
                  <a:cs typeface="Arial" panose="020B0604020202020204" pitchFamily="34" charset="0"/>
                </a:rPr>
                <a:t>33</a:t>
              </a:r>
            </a:p>
            <a:p>
              <a:pPr algn="ctr"/>
              <a:r>
                <a:rPr lang="fr-FR" sz="1400">
                  <a:solidFill>
                    <a:srgbClr val="B2C0EC"/>
                  </a:solidFill>
                  <a:cs typeface="Arial" panose="020B0604020202020204" pitchFamily="34" charset="0"/>
                </a:rPr>
                <a:t>21</a:t>
              </a:r>
            </a:p>
          </p:txBody>
        </p:sp>
      </p:grpSp>
      <p:grpSp>
        <p:nvGrpSpPr>
          <p:cNvPr id="51" name="Group 50">
            <a:extLst>
              <a:ext uri="{FF2B5EF4-FFF2-40B4-BE49-F238E27FC236}">
                <a16:creationId xmlns:a16="http://schemas.microsoft.com/office/drawing/2014/main" id="{83FAE4F7-A094-43DD-B9AC-055E11AC1BB2}"/>
              </a:ext>
            </a:extLst>
          </p:cNvPr>
          <p:cNvGrpSpPr/>
          <p:nvPr/>
        </p:nvGrpSpPr>
        <p:grpSpPr>
          <a:xfrm>
            <a:off x="5975891" y="5015012"/>
            <a:ext cx="271476" cy="999846"/>
            <a:chOff x="1217323" y="4920702"/>
            <a:chExt cx="244349" cy="948606"/>
          </a:xfrm>
        </p:grpSpPr>
        <p:sp>
          <p:nvSpPr>
            <p:cNvPr id="52" name="Line 19">
              <a:extLst>
                <a:ext uri="{FF2B5EF4-FFF2-40B4-BE49-F238E27FC236}">
                  <a16:creationId xmlns:a16="http://schemas.microsoft.com/office/drawing/2014/main" id="{B3CFE3BD-838F-411B-8E29-1294BF24176E}"/>
                </a:ext>
              </a:extLst>
            </p:cNvPr>
            <p:cNvSpPr>
              <a:spLocks noChangeShapeType="1"/>
            </p:cNvSpPr>
            <p:nvPr/>
          </p:nvSpPr>
          <p:spPr bwMode="auto">
            <a:xfrm>
              <a:off x="13394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53" name="TextBox 52">
              <a:extLst>
                <a:ext uri="{FF2B5EF4-FFF2-40B4-BE49-F238E27FC236}">
                  <a16:creationId xmlns:a16="http://schemas.microsoft.com/office/drawing/2014/main" id="{610BDA3A-D6E4-4E63-A6C0-DCF282F52BCC}"/>
                </a:ext>
              </a:extLst>
            </p:cNvPr>
            <p:cNvSpPr txBox="1"/>
            <p:nvPr/>
          </p:nvSpPr>
          <p:spPr>
            <a:xfrm>
              <a:off x="1217323" y="4982720"/>
              <a:ext cx="244349" cy="886588"/>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30</a:t>
              </a:r>
            </a:p>
            <a:p>
              <a:pPr algn="ctr"/>
              <a:endParaRPr lang="fr-FR" sz="1400">
                <a:solidFill>
                  <a:srgbClr val="000000"/>
                </a:solidFill>
                <a:cs typeface="Arial" panose="020B0604020202020204" pitchFamily="34" charset="0"/>
              </a:endParaRPr>
            </a:p>
            <a:p>
              <a:pPr algn="ctr"/>
              <a:r>
                <a:rPr lang="fr-FR" sz="1400">
                  <a:solidFill>
                    <a:schemeClr val="accent4"/>
                  </a:solidFill>
                  <a:cs typeface="Arial" panose="020B0604020202020204" pitchFamily="34" charset="0"/>
                </a:rPr>
                <a:t>17</a:t>
              </a:r>
            </a:p>
            <a:p>
              <a:pPr algn="ctr"/>
              <a:r>
                <a:rPr lang="fr-FR" sz="1400">
                  <a:solidFill>
                    <a:srgbClr val="B2C0EC"/>
                  </a:solidFill>
                  <a:cs typeface="Arial" panose="020B0604020202020204" pitchFamily="34" charset="0"/>
                </a:rPr>
                <a:t>15</a:t>
              </a:r>
            </a:p>
          </p:txBody>
        </p:sp>
      </p:grpSp>
      <p:sp>
        <p:nvSpPr>
          <p:cNvPr id="54" name="TextBox 53">
            <a:extLst>
              <a:ext uri="{FF2B5EF4-FFF2-40B4-BE49-F238E27FC236}">
                <a16:creationId xmlns:a16="http://schemas.microsoft.com/office/drawing/2014/main" id="{DDF637E1-18FE-4CFA-8583-45DE2D13B61E}"/>
              </a:ext>
            </a:extLst>
          </p:cNvPr>
          <p:cNvSpPr txBox="1"/>
          <p:nvPr/>
        </p:nvSpPr>
        <p:spPr>
          <a:xfrm>
            <a:off x="190918" y="5498068"/>
            <a:ext cx="1253869" cy="523220"/>
          </a:xfrm>
          <a:prstGeom prst="rect">
            <a:avLst/>
          </a:prstGeom>
          <a:noFill/>
        </p:spPr>
        <p:txBody>
          <a:bodyPr wrap="none" rtlCol="0">
            <a:spAutoFit/>
          </a:bodyPr>
          <a:lstStyle/>
          <a:p>
            <a:pPr algn="r" fontAlgn="base">
              <a:spcBef>
                <a:spcPct val="0"/>
              </a:spcBef>
              <a:spcAft>
                <a:spcPct val="0"/>
              </a:spcAft>
            </a:pPr>
            <a:r>
              <a:rPr lang="fr-FR" sz="1400">
                <a:solidFill>
                  <a:schemeClr val="accent4"/>
                </a:solidFill>
                <a:cs typeface="Arial" panose="020B0604020202020204" pitchFamily="34" charset="0"/>
              </a:rPr>
              <a:t>Pembro + CT</a:t>
            </a:r>
          </a:p>
          <a:p>
            <a:pPr algn="r" fontAlgn="base">
              <a:spcBef>
                <a:spcPct val="0"/>
              </a:spcBef>
              <a:spcAft>
                <a:spcPct val="0"/>
              </a:spcAft>
            </a:pPr>
            <a:r>
              <a:rPr lang="fr-FR" sz="1400">
                <a:solidFill>
                  <a:srgbClr val="B2C0EC"/>
                </a:solidFill>
                <a:cs typeface="Arial" panose="020B0604020202020204" pitchFamily="34" charset="0"/>
              </a:rPr>
              <a:t>CT</a:t>
            </a:r>
          </a:p>
        </p:txBody>
      </p:sp>
      <p:sp>
        <p:nvSpPr>
          <p:cNvPr id="55" name="TextBox 54">
            <a:extLst>
              <a:ext uri="{FF2B5EF4-FFF2-40B4-BE49-F238E27FC236}">
                <a16:creationId xmlns:a16="http://schemas.microsoft.com/office/drawing/2014/main" id="{9BD737F6-2FD2-4615-AE6D-847E64254F11}"/>
              </a:ext>
            </a:extLst>
          </p:cNvPr>
          <p:cNvSpPr txBox="1"/>
          <p:nvPr/>
        </p:nvSpPr>
        <p:spPr>
          <a:xfrm>
            <a:off x="2004225" y="4488875"/>
            <a:ext cx="1204176" cy="523220"/>
          </a:xfrm>
          <a:prstGeom prst="rect">
            <a:avLst/>
          </a:prstGeom>
          <a:noFill/>
        </p:spPr>
        <p:txBody>
          <a:bodyPr wrap="none" rtlCol="0">
            <a:spAutoFit/>
          </a:bodyPr>
          <a:lstStyle/>
          <a:p>
            <a:pPr fontAlgn="base">
              <a:spcBef>
                <a:spcPct val="0"/>
              </a:spcBef>
              <a:spcAft>
                <a:spcPct val="0"/>
              </a:spcAft>
            </a:pPr>
            <a:r>
              <a:rPr lang="fr-FR" sz="1400" dirty="0" err="1">
                <a:solidFill>
                  <a:schemeClr val="accent4"/>
                </a:solidFill>
                <a:cs typeface="Arial" panose="020B0604020202020204" pitchFamily="34" charset="0"/>
              </a:rPr>
              <a:t>Pembro</a:t>
            </a:r>
            <a:r>
              <a:rPr lang="fr-FR" sz="1400" dirty="0">
                <a:solidFill>
                  <a:schemeClr val="accent4"/>
                </a:solidFill>
                <a:cs typeface="Arial" panose="020B0604020202020204" pitchFamily="34" charset="0"/>
              </a:rPr>
              <a:t> +CT</a:t>
            </a:r>
          </a:p>
          <a:p>
            <a:pPr fontAlgn="base">
              <a:spcBef>
                <a:spcPct val="0"/>
              </a:spcBef>
              <a:spcAft>
                <a:spcPct val="0"/>
              </a:spcAft>
            </a:pPr>
            <a:r>
              <a:rPr lang="fr-FR" sz="1400" dirty="0">
                <a:solidFill>
                  <a:srgbClr val="B2C0EC"/>
                </a:solidFill>
                <a:cs typeface="Arial" panose="020B0604020202020204" pitchFamily="34" charset="0"/>
              </a:rPr>
              <a:t>CT</a:t>
            </a:r>
          </a:p>
        </p:txBody>
      </p:sp>
      <p:cxnSp>
        <p:nvCxnSpPr>
          <p:cNvPr id="56" name="Straight Connector 55">
            <a:extLst>
              <a:ext uri="{FF2B5EF4-FFF2-40B4-BE49-F238E27FC236}">
                <a16:creationId xmlns:a16="http://schemas.microsoft.com/office/drawing/2014/main" id="{23A225C2-670B-4177-9291-E3A5A72314A0}"/>
              </a:ext>
            </a:extLst>
          </p:cNvPr>
          <p:cNvCxnSpPr/>
          <p:nvPr/>
        </p:nvCxnSpPr>
        <p:spPr>
          <a:xfrm>
            <a:off x="1726900" y="4648998"/>
            <a:ext cx="240054" cy="0"/>
          </a:xfrm>
          <a:prstGeom prst="line">
            <a:avLst/>
          </a:prstGeom>
          <a:noFill/>
          <a:ln w="25400" cap="flat">
            <a:solidFill>
              <a:schemeClr val="accent4"/>
            </a:solidFill>
            <a:prstDash val="solid"/>
            <a:miter/>
          </a:ln>
        </p:spPr>
      </p:cxnSp>
      <p:cxnSp>
        <p:nvCxnSpPr>
          <p:cNvPr id="57" name="Straight Connector 56">
            <a:extLst>
              <a:ext uri="{FF2B5EF4-FFF2-40B4-BE49-F238E27FC236}">
                <a16:creationId xmlns:a16="http://schemas.microsoft.com/office/drawing/2014/main" id="{80918D28-D49B-48A6-849E-31A6AE725263}"/>
              </a:ext>
            </a:extLst>
          </p:cNvPr>
          <p:cNvCxnSpPr/>
          <p:nvPr/>
        </p:nvCxnSpPr>
        <p:spPr>
          <a:xfrm>
            <a:off x="1726900" y="4856466"/>
            <a:ext cx="240054" cy="0"/>
          </a:xfrm>
          <a:prstGeom prst="line">
            <a:avLst/>
          </a:prstGeom>
          <a:noFill/>
          <a:ln w="25400" cap="flat">
            <a:solidFill>
              <a:srgbClr val="B2C0EC"/>
            </a:solidFill>
            <a:prstDash val="solid"/>
            <a:miter/>
          </a:ln>
        </p:spPr>
      </p:cxnSp>
      <p:cxnSp>
        <p:nvCxnSpPr>
          <p:cNvPr id="58" name="Straight Connector 57">
            <a:extLst>
              <a:ext uri="{FF2B5EF4-FFF2-40B4-BE49-F238E27FC236}">
                <a16:creationId xmlns:a16="http://schemas.microsoft.com/office/drawing/2014/main" id="{50B24440-F0CE-4152-A1F4-A315A904F46D}"/>
              </a:ext>
            </a:extLst>
          </p:cNvPr>
          <p:cNvCxnSpPr>
            <a:cxnSpLocks/>
          </p:cNvCxnSpPr>
          <p:nvPr/>
        </p:nvCxnSpPr>
        <p:spPr>
          <a:xfrm flipV="1">
            <a:off x="1542016" y="3590205"/>
            <a:ext cx="5904171" cy="11803"/>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F2163D9-4848-45E1-BB3A-BE808727DB86}"/>
              </a:ext>
            </a:extLst>
          </p:cNvPr>
          <p:cNvCxnSpPr>
            <a:cxnSpLocks/>
          </p:cNvCxnSpPr>
          <p:nvPr/>
        </p:nvCxnSpPr>
        <p:spPr>
          <a:xfrm flipH="1" flipV="1">
            <a:off x="3472693" y="3198728"/>
            <a:ext cx="34034" cy="1865936"/>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7B87D57-5B81-4CE8-8CA6-7D8BAE2E958D}"/>
              </a:ext>
            </a:extLst>
          </p:cNvPr>
          <p:cNvCxnSpPr>
            <a:cxnSpLocks/>
          </p:cNvCxnSpPr>
          <p:nvPr/>
        </p:nvCxnSpPr>
        <p:spPr>
          <a:xfrm flipH="1" flipV="1">
            <a:off x="5272762" y="3267795"/>
            <a:ext cx="3799" cy="1759915"/>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706E9987-AE87-4E8D-83BE-3EEA899A95BC}"/>
              </a:ext>
            </a:extLst>
          </p:cNvPr>
          <p:cNvSpPr txBox="1"/>
          <p:nvPr/>
        </p:nvSpPr>
        <p:spPr>
          <a:xfrm>
            <a:off x="1124639" y="5334050"/>
            <a:ext cx="314510" cy="307777"/>
          </a:xfrm>
          <a:prstGeom prst="rect">
            <a:avLst/>
          </a:prstGeom>
          <a:noFill/>
        </p:spPr>
        <p:txBody>
          <a:bodyPr wrap="none" rtlCol="0">
            <a:spAutoFit/>
          </a:bodyPr>
          <a:lstStyle/>
          <a:p>
            <a:pPr algn="r"/>
            <a:r>
              <a:rPr lang="fr-FR" sz="1400"/>
              <a:t>N</a:t>
            </a:r>
          </a:p>
        </p:txBody>
      </p:sp>
      <p:sp>
        <p:nvSpPr>
          <p:cNvPr id="62" name="Line 7">
            <a:extLst>
              <a:ext uri="{FF2B5EF4-FFF2-40B4-BE49-F238E27FC236}">
                <a16:creationId xmlns:a16="http://schemas.microsoft.com/office/drawing/2014/main" id="{A95F6D73-A3FC-459E-8C35-9A427FC7E49E}"/>
              </a:ext>
            </a:extLst>
          </p:cNvPr>
          <p:cNvSpPr>
            <a:spLocks noChangeShapeType="1"/>
          </p:cNvSpPr>
          <p:nvPr/>
        </p:nvSpPr>
        <p:spPr bwMode="auto">
          <a:xfrm>
            <a:off x="1492493" y="3286916"/>
            <a:ext cx="7999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63" name="TextBox 62">
            <a:extLst>
              <a:ext uri="{FF2B5EF4-FFF2-40B4-BE49-F238E27FC236}">
                <a16:creationId xmlns:a16="http://schemas.microsoft.com/office/drawing/2014/main" id="{BB773CAA-760C-49F0-B689-0246FB15BC2D}"/>
              </a:ext>
            </a:extLst>
          </p:cNvPr>
          <p:cNvSpPr txBox="1"/>
          <p:nvPr/>
        </p:nvSpPr>
        <p:spPr>
          <a:xfrm>
            <a:off x="1144042" y="3132144"/>
            <a:ext cx="383439" cy="307777"/>
          </a:xfrm>
          <a:prstGeom prst="rect">
            <a:avLst/>
          </a:prstGeom>
          <a:noFill/>
        </p:spPr>
        <p:txBody>
          <a:bodyPr wrap="none" rtlCol="0" anchor="ctr" anchorCtr="0">
            <a:spAutoFit/>
          </a:bodyPr>
          <a:lstStyle/>
          <a:p>
            <a:pPr algn="r"/>
            <a:r>
              <a:rPr lang="fr-FR" sz="1400">
                <a:solidFill>
                  <a:srgbClr val="4D4D4D"/>
                </a:solidFill>
                <a:cs typeface="Arial" panose="020B0604020202020204" pitchFamily="34" charset="0"/>
              </a:rPr>
              <a:t>60</a:t>
            </a:r>
          </a:p>
        </p:txBody>
      </p:sp>
      <p:sp>
        <p:nvSpPr>
          <p:cNvPr id="64" name="TextBox 63">
            <a:extLst>
              <a:ext uri="{FF2B5EF4-FFF2-40B4-BE49-F238E27FC236}">
                <a16:creationId xmlns:a16="http://schemas.microsoft.com/office/drawing/2014/main" id="{BB0C85B4-FC94-42C2-A6E6-3B0DB741BC41}"/>
              </a:ext>
            </a:extLst>
          </p:cNvPr>
          <p:cNvSpPr txBox="1"/>
          <p:nvPr/>
        </p:nvSpPr>
        <p:spPr>
          <a:xfrm>
            <a:off x="3465198" y="2836891"/>
            <a:ext cx="1387880" cy="738664"/>
          </a:xfrm>
          <a:prstGeom prst="rect">
            <a:avLst/>
          </a:prstGeom>
          <a:noFill/>
        </p:spPr>
        <p:txBody>
          <a:bodyPr wrap="none" rtlCol="0">
            <a:spAutoFit/>
          </a:bodyPr>
          <a:lstStyle/>
          <a:p>
            <a:pPr fontAlgn="base">
              <a:spcBef>
                <a:spcPct val="0"/>
              </a:spcBef>
              <a:spcAft>
                <a:spcPct val="0"/>
              </a:spcAft>
            </a:pPr>
            <a:r>
              <a:rPr lang="fr-FR" sz="1400">
                <a:solidFill>
                  <a:srgbClr val="4D4D4D"/>
                </a:solidFill>
                <a:cs typeface="Arial" panose="020B0604020202020204" pitchFamily="34" charset="0"/>
              </a:rPr>
              <a:t>Taux à 12 mois</a:t>
            </a:r>
          </a:p>
          <a:p>
            <a:pPr fontAlgn="base">
              <a:spcBef>
                <a:spcPct val="0"/>
              </a:spcBef>
              <a:spcAft>
                <a:spcPct val="0"/>
              </a:spcAft>
            </a:pPr>
            <a:r>
              <a:rPr lang="fr-FR" sz="1400">
                <a:solidFill>
                  <a:schemeClr val="accent4"/>
                </a:solidFill>
                <a:cs typeface="Arial" panose="020B0604020202020204" pitchFamily="34" charset="0"/>
              </a:rPr>
              <a:t>53%</a:t>
            </a:r>
          </a:p>
          <a:p>
            <a:pPr fontAlgn="base">
              <a:spcBef>
                <a:spcPct val="0"/>
              </a:spcBef>
              <a:spcAft>
                <a:spcPct val="0"/>
              </a:spcAft>
            </a:pPr>
            <a:r>
              <a:rPr lang="fr-FR" sz="1400">
                <a:solidFill>
                  <a:srgbClr val="B2C0EC"/>
                </a:solidFill>
                <a:cs typeface="Arial" panose="020B0604020202020204" pitchFamily="34" charset="0"/>
              </a:rPr>
              <a:t>46%</a:t>
            </a:r>
          </a:p>
        </p:txBody>
      </p:sp>
      <p:sp>
        <p:nvSpPr>
          <p:cNvPr id="65" name="TextBox 64">
            <a:extLst>
              <a:ext uri="{FF2B5EF4-FFF2-40B4-BE49-F238E27FC236}">
                <a16:creationId xmlns:a16="http://schemas.microsoft.com/office/drawing/2014/main" id="{CAB755E3-15F1-4315-8245-57A412187BEB}"/>
              </a:ext>
            </a:extLst>
          </p:cNvPr>
          <p:cNvSpPr txBox="1"/>
          <p:nvPr/>
        </p:nvSpPr>
        <p:spPr>
          <a:xfrm>
            <a:off x="5281970" y="2836891"/>
            <a:ext cx="1387880" cy="738664"/>
          </a:xfrm>
          <a:prstGeom prst="rect">
            <a:avLst/>
          </a:prstGeom>
          <a:noFill/>
        </p:spPr>
        <p:txBody>
          <a:bodyPr wrap="none" rtlCol="0">
            <a:spAutoFit/>
          </a:bodyPr>
          <a:lstStyle/>
          <a:p>
            <a:pPr fontAlgn="base">
              <a:spcBef>
                <a:spcPct val="0"/>
              </a:spcBef>
              <a:spcAft>
                <a:spcPct val="0"/>
              </a:spcAft>
            </a:pPr>
            <a:r>
              <a:rPr lang="fr-FR" sz="1400">
                <a:solidFill>
                  <a:srgbClr val="4D4D4D"/>
                </a:solidFill>
                <a:cs typeface="Arial" panose="020B0604020202020204" pitchFamily="34" charset="0"/>
              </a:rPr>
              <a:t>Taux à 24 mois</a:t>
            </a:r>
          </a:p>
          <a:p>
            <a:pPr fontAlgn="base">
              <a:spcBef>
                <a:spcPct val="0"/>
              </a:spcBef>
              <a:spcAft>
                <a:spcPct val="0"/>
              </a:spcAft>
            </a:pPr>
            <a:r>
              <a:rPr lang="fr-FR" sz="1400">
                <a:solidFill>
                  <a:schemeClr val="accent4"/>
                </a:solidFill>
                <a:cs typeface="Arial" panose="020B0604020202020204" pitchFamily="34" charset="0"/>
              </a:rPr>
              <a:t>24%</a:t>
            </a:r>
          </a:p>
          <a:p>
            <a:pPr fontAlgn="base">
              <a:spcBef>
                <a:spcPct val="0"/>
              </a:spcBef>
              <a:spcAft>
                <a:spcPct val="0"/>
              </a:spcAft>
            </a:pPr>
            <a:r>
              <a:rPr lang="fr-FR" sz="1400">
                <a:solidFill>
                  <a:srgbClr val="B2C0EC"/>
                </a:solidFill>
                <a:cs typeface="Arial" panose="020B0604020202020204" pitchFamily="34" charset="0"/>
              </a:rPr>
              <a:t>19%</a:t>
            </a:r>
          </a:p>
        </p:txBody>
      </p:sp>
      <p:sp>
        <p:nvSpPr>
          <p:cNvPr id="66" name="TextBox 65">
            <a:extLst>
              <a:ext uri="{FF2B5EF4-FFF2-40B4-BE49-F238E27FC236}">
                <a16:creationId xmlns:a16="http://schemas.microsoft.com/office/drawing/2014/main" id="{35F9892B-53A2-4BFD-9ECE-B4347B55C5DD}"/>
              </a:ext>
            </a:extLst>
          </p:cNvPr>
          <p:cNvSpPr txBox="1"/>
          <p:nvPr/>
        </p:nvSpPr>
        <p:spPr>
          <a:xfrm>
            <a:off x="6884618" y="3575555"/>
            <a:ext cx="1983235" cy="738664"/>
          </a:xfrm>
          <a:prstGeom prst="rect">
            <a:avLst/>
          </a:prstGeom>
          <a:noFill/>
        </p:spPr>
        <p:txBody>
          <a:bodyPr wrap="none" rtlCol="0">
            <a:spAutoFit/>
          </a:bodyPr>
          <a:lstStyle/>
          <a:p>
            <a:pPr fontAlgn="base">
              <a:spcBef>
                <a:spcPct val="0"/>
              </a:spcBef>
              <a:spcAft>
                <a:spcPct val="0"/>
              </a:spcAft>
            </a:pPr>
            <a:r>
              <a:rPr lang="fr-FR" sz="1400" dirty="0">
                <a:solidFill>
                  <a:srgbClr val="4D4D4D"/>
                </a:solidFill>
                <a:cs typeface="Arial" panose="020B0604020202020204" pitchFamily="34" charset="0"/>
              </a:rPr>
              <a:t>Médiane (IC95%)</a:t>
            </a:r>
            <a:endParaRPr lang="fr-FR" sz="1400" baseline="30000" dirty="0">
              <a:solidFill>
                <a:srgbClr val="4D4D4D"/>
              </a:solidFill>
              <a:cs typeface="Arial" panose="020B0604020202020204" pitchFamily="34" charset="0"/>
            </a:endParaRPr>
          </a:p>
          <a:p>
            <a:pPr fontAlgn="base">
              <a:spcBef>
                <a:spcPct val="0"/>
              </a:spcBef>
              <a:spcAft>
                <a:spcPct val="0"/>
              </a:spcAft>
            </a:pPr>
            <a:r>
              <a:rPr lang="fr-FR" sz="1400" dirty="0">
                <a:solidFill>
                  <a:schemeClr val="accent4"/>
                </a:solidFill>
                <a:cs typeface="Arial" panose="020B0604020202020204" pitchFamily="34" charset="0"/>
              </a:rPr>
              <a:t>12,5 mois (10,8 - 13,9)</a:t>
            </a:r>
          </a:p>
          <a:p>
            <a:pPr fontAlgn="base">
              <a:spcBef>
                <a:spcPct val="0"/>
              </a:spcBef>
              <a:spcAft>
                <a:spcPct val="0"/>
              </a:spcAft>
            </a:pPr>
            <a:r>
              <a:rPr lang="fr-FR" sz="1400" dirty="0">
                <a:solidFill>
                  <a:srgbClr val="B2C0EC"/>
                </a:solidFill>
                <a:cs typeface="Arial" panose="020B0604020202020204" pitchFamily="34" charset="0"/>
              </a:rPr>
              <a:t>11,1 mois (9,2 - 12,8)</a:t>
            </a:r>
          </a:p>
        </p:txBody>
      </p:sp>
      <p:graphicFrame>
        <p:nvGraphicFramePr>
          <p:cNvPr id="67" name="Table 66">
            <a:extLst>
              <a:ext uri="{FF2B5EF4-FFF2-40B4-BE49-F238E27FC236}">
                <a16:creationId xmlns:a16="http://schemas.microsoft.com/office/drawing/2014/main" id="{EADC0B42-5666-40C0-ACA8-4FFA10A0508D}"/>
              </a:ext>
            </a:extLst>
          </p:cNvPr>
          <p:cNvGraphicFramePr>
            <a:graphicFrameLocks noGrp="1"/>
          </p:cNvGraphicFramePr>
          <p:nvPr>
            <p:extLst>
              <p:ext uri="{D42A27DB-BD31-4B8C-83A1-F6EECF244321}">
                <p14:modId xmlns:p14="http://schemas.microsoft.com/office/powerpoint/2010/main" val="1039604095"/>
              </p:ext>
            </p:extLst>
          </p:nvPr>
        </p:nvGraphicFramePr>
        <p:xfrm>
          <a:off x="3942735" y="1872223"/>
          <a:ext cx="4812645" cy="914400"/>
        </p:xfrm>
        <a:graphic>
          <a:graphicData uri="http://schemas.openxmlformats.org/drawingml/2006/table">
            <a:tbl>
              <a:tblPr firstRow="1" bandRow="1">
                <a:tableStyleId>{5C22544A-7EE6-4342-B048-85BDC9FD1C3A}</a:tableStyleId>
              </a:tblPr>
              <a:tblGrid>
                <a:gridCol w="1337925">
                  <a:extLst>
                    <a:ext uri="{9D8B030D-6E8A-4147-A177-3AD203B41FA5}">
                      <a16:colId xmlns:a16="http://schemas.microsoft.com/office/drawing/2014/main" val="2995776323"/>
                    </a:ext>
                  </a:extLst>
                </a:gridCol>
                <a:gridCol w="1129972">
                  <a:extLst>
                    <a:ext uri="{9D8B030D-6E8A-4147-A177-3AD203B41FA5}">
                      <a16:colId xmlns:a16="http://schemas.microsoft.com/office/drawing/2014/main" val="1238852547"/>
                    </a:ext>
                  </a:extLst>
                </a:gridCol>
                <a:gridCol w="1425678">
                  <a:extLst>
                    <a:ext uri="{9D8B030D-6E8A-4147-A177-3AD203B41FA5}">
                      <a16:colId xmlns:a16="http://schemas.microsoft.com/office/drawing/2014/main" val="1001959299"/>
                    </a:ext>
                  </a:extLst>
                </a:gridCol>
                <a:gridCol w="919070">
                  <a:extLst>
                    <a:ext uri="{9D8B030D-6E8A-4147-A177-3AD203B41FA5}">
                      <a16:colId xmlns:a16="http://schemas.microsoft.com/office/drawing/2014/main" val="1044799732"/>
                    </a:ext>
                  </a:extLst>
                </a:gridCol>
              </a:tblGrid>
              <a:tr h="176222">
                <a:tc>
                  <a:txBody>
                    <a:bodyPr/>
                    <a:lstStyle/>
                    <a:p>
                      <a:endParaRPr lang="en-GB" sz="1400" dirty="0"/>
                    </a:p>
                  </a:txBody>
                  <a:tcPr anchor="b">
                    <a:lnL w="12700" cmpd="sng">
                      <a:noFill/>
                    </a:lnL>
                    <a:lnR w="12700" cmpd="sng">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t>Evts, %</a:t>
                      </a:r>
                    </a:p>
                  </a:txBody>
                  <a:tcPr anchor="b">
                    <a:lnL w="12700" cmpd="sng">
                      <a:noFill/>
                    </a:lnL>
                    <a:lnR w="12700" cmpd="sng">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t>HR (IC99,2%)</a:t>
                      </a:r>
                    </a:p>
                  </a:txBody>
                  <a:tcPr anchor="b">
                    <a:lnL w="12700" cmpd="sng">
                      <a:noFill/>
                    </a:lnL>
                    <a:lnR w="12700" cmpd="sng">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i="0" baseline="0" dirty="0"/>
                        <a:t>p</a:t>
                      </a:r>
                      <a:endParaRPr lang="en-GB" sz="1400" i="0" baseline="30000" dirty="0"/>
                    </a:p>
                  </a:txBody>
                  <a:tcPr anchor="b">
                    <a:lnL w="12700" cmpd="sng">
                      <a:noFill/>
                    </a:lnL>
                    <a:lnR w="12700" cmpd="sng">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8311296"/>
                  </a:ext>
                </a:extLst>
              </a:tr>
              <a:tr h="0">
                <a:tc>
                  <a:txBody>
                    <a:bodyPr/>
                    <a:lstStyle/>
                    <a:p>
                      <a:r>
                        <a:rPr lang="en-GB" sz="1400" dirty="0" err="1">
                          <a:solidFill>
                            <a:schemeClr val="accent4"/>
                          </a:solidFill>
                        </a:rPr>
                        <a:t>Pembro</a:t>
                      </a:r>
                      <a:r>
                        <a:rPr lang="en-GB" sz="1400" dirty="0">
                          <a:solidFill>
                            <a:schemeClr val="accent4"/>
                          </a:solidFill>
                        </a:rPr>
                        <a:t> + CT</a:t>
                      </a:r>
                    </a:p>
                  </a:txBody>
                  <a:tcPr>
                    <a:lnL w="12700" cmpd="sng">
                      <a:noFill/>
                    </a:lnL>
                    <a:lnR w="12700" cmpd="sng">
                      <a:noFill/>
                    </a:lnR>
                    <a:lnT w="12700" cap="flat" cmpd="sng" algn="ctr">
                      <a:solidFill>
                        <a:srgbClr val="4D4D4D"/>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400" dirty="0">
                          <a:solidFill>
                            <a:schemeClr val="accent4"/>
                          </a:solidFill>
                        </a:rPr>
                        <a:t>80</a:t>
                      </a:r>
                    </a:p>
                  </a:txBody>
                  <a:tcPr>
                    <a:lnL w="12700" cmpd="sng">
                      <a:noFill/>
                    </a:lnL>
                    <a:lnR w="12700" cmpd="sng">
                      <a:noFill/>
                    </a:lnR>
                    <a:lnT w="12700" cap="flat" cmpd="sng" algn="ctr">
                      <a:solidFill>
                        <a:srgbClr val="4D4D4D"/>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4D4D4D"/>
                          </a:solidFill>
                        </a:rPr>
                        <a:t>0,85</a:t>
                      </a:r>
                      <a:br>
                        <a:rPr lang="en-GB" sz="1400" dirty="0">
                          <a:solidFill>
                            <a:srgbClr val="4D4D4D"/>
                          </a:solidFill>
                        </a:rPr>
                      </a:br>
                      <a:r>
                        <a:rPr lang="en-GB" sz="1400" dirty="0">
                          <a:solidFill>
                            <a:srgbClr val="4D4D4D"/>
                          </a:solidFill>
                        </a:rPr>
                        <a:t>(0,70 - 1,03)</a:t>
                      </a:r>
                    </a:p>
                  </a:txBody>
                  <a:tcPr anchor="ctr">
                    <a:lnL w="12700" cmpd="sng">
                      <a:noFill/>
                    </a:lnL>
                    <a:lnR w="12700" cmpd="sng">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1400" dirty="0">
                          <a:solidFill>
                            <a:srgbClr val="4D4D4D"/>
                          </a:solidFill>
                        </a:rPr>
                        <a:t>0,046</a:t>
                      </a:r>
                    </a:p>
                  </a:txBody>
                  <a:tcPr anchor="ctr">
                    <a:lnL w="12700" cmpd="sng">
                      <a:noFill/>
                    </a:lnL>
                    <a:lnR w="12700" cmpd="sng">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2685910"/>
                  </a:ext>
                </a:extLst>
              </a:tr>
              <a:tr h="0">
                <a:tc>
                  <a:txBody>
                    <a:bodyPr/>
                    <a:lstStyle/>
                    <a:p>
                      <a:r>
                        <a:rPr lang="en-GB" sz="1400" dirty="0">
                          <a:solidFill>
                            <a:srgbClr val="B2C0EC"/>
                          </a:solidFill>
                        </a:rPr>
                        <a:t>CT</a:t>
                      </a:r>
                    </a:p>
                  </a:txBody>
                  <a:tcPr>
                    <a:lnL w="12700" cmpd="sng">
                      <a:noFill/>
                    </a:lnL>
                    <a:lnR w="12700" cmpd="sng">
                      <a:noFill/>
                    </a:lnR>
                    <a:lnT w="12700" cmpd="sng">
                      <a:noFill/>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rgbClr val="B2C0EC"/>
                          </a:solidFill>
                        </a:rPr>
                        <a:t>86</a:t>
                      </a:r>
                    </a:p>
                  </a:txBody>
                  <a:tcPr>
                    <a:lnL w="12700" cmpd="sng">
                      <a:noFill/>
                    </a:lnL>
                    <a:lnR w="12700" cmpd="sng">
                      <a:noFill/>
                    </a:lnR>
                    <a:lnT w="12700" cmpd="sng">
                      <a:noFill/>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dirty="0"/>
                    </a:p>
                  </a:txBody>
                  <a:tcPr/>
                </a:tc>
                <a:tc vMerge="1">
                  <a:txBody>
                    <a:bodyPr/>
                    <a:lstStyle/>
                    <a:p>
                      <a:endParaRPr lang="en-GB" dirty="0"/>
                    </a:p>
                  </a:txBody>
                  <a:tcPr/>
                </a:tc>
                <a:extLst>
                  <a:ext uri="{0D108BD9-81ED-4DB2-BD59-A6C34878D82A}">
                    <a16:rowId xmlns:a16="http://schemas.microsoft.com/office/drawing/2014/main" val="2744738270"/>
                  </a:ext>
                </a:extLst>
              </a:tr>
            </a:tbl>
          </a:graphicData>
        </a:graphic>
      </p:graphicFrame>
      <p:grpSp>
        <p:nvGrpSpPr>
          <p:cNvPr id="68" name="Group 67">
            <a:extLst>
              <a:ext uri="{FF2B5EF4-FFF2-40B4-BE49-F238E27FC236}">
                <a16:creationId xmlns:a16="http://schemas.microsoft.com/office/drawing/2014/main" id="{1E4721EC-6448-49B8-92B5-1C6530E6AAC8}"/>
              </a:ext>
            </a:extLst>
          </p:cNvPr>
          <p:cNvGrpSpPr/>
          <p:nvPr/>
        </p:nvGrpSpPr>
        <p:grpSpPr>
          <a:xfrm>
            <a:off x="6381988" y="5015012"/>
            <a:ext cx="271476" cy="999846"/>
            <a:chOff x="1004151" y="4920702"/>
            <a:chExt cx="244348" cy="948606"/>
          </a:xfrm>
        </p:grpSpPr>
        <p:sp>
          <p:nvSpPr>
            <p:cNvPr id="69" name="Line 21">
              <a:extLst>
                <a:ext uri="{FF2B5EF4-FFF2-40B4-BE49-F238E27FC236}">
                  <a16:creationId xmlns:a16="http://schemas.microsoft.com/office/drawing/2014/main" id="{2F8CFEDE-F708-498B-B352-7387A7D74CE5}"/>
                </a:ext>
              </a:extLst>
            </p:cNvPr>
            <p:cNvSpPr>
              <a:spLocks noChangeShapeType="1"/>
            </p:cNvSpPr>
            <p:nvPr/>
          </p:nvSpPr>
          <p:spPr bwMode="auto">
            <a:xfrm>
              <a:off x="1119095"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cs typeface="Arial" panose="020B0604020202020204" pitchFamily="34" charset="0"/>
              </a:endParaRPr>
            </a:p>
          </p:txBody>
        </p:sp>
        <p:sp>
          <p:nvSpPr>
            <p:cNvPr id="70" name="TextBox 69">
              <a:extLst>
                <a:ext uri="{FF2B5EF4-FFF2-40B4-BE49-F238E27FC236}">
                  <a16:creationId xmlns:a16="http://schemas.microsoft.com/office/drawing/2014/main" id="{DBD7799D-6FA1-4503-994B-F31D26CA3C9C}"/>
                </a:ext>
              </a:extLst>
            </p:cNvPr>
            <p:cNvSpPr txBox="1"/>
            <p:nvPr/>
          </p:nvSpPr>
          <p:spPr>
            <a:xfrm>
              <a:off x="1004151" y="4982720"/>
              <a:ext cx="244348" cy="886588"/>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33</a:t>
              </a:r>
            </a:p>
            <a:p>
              <a:pPr algn="ctr"/>
              <a:endParaRPr lang="fr-FR" sz="1400">
                <a:solidFill>
                  <a:srgbClr val="000000"/>
                </a:solidFill>
                <a:cs typeface="Arial" panose="020B0604020202020204" pitchFamily="34" charset="0"/>
              </a:endParaRPr>
            </a:p>
            <a:p>
              <a:pPr algn="ctr"/>
              <a:r>
                <a:rPr lang="fr-FR" sz="1400">
                  <a:solidFill>
                    <a:schemeClr val="accent4"/>
                  </a:solidFill>
                  <a:cs typeface="Arial" panose="020B0604020202020204" pitchFamily="34" charset="0"/>
                </a:rPr>
                <a:t>8</a:t>
              </a:r>
            </a:p>
            <a:p>
              <a:pPr algn="ctr"/>
              <a:r>
                <a:rPr lang="fr-FR" sz="1400">
                  <a:solidFill>
                    <a:srgbClr val="B2C0EC"/>
                  </a:solidFill>
                  <a:cs typeface="Arial" panose="020B0604020202020204" pitchFamily="34" charset="0"/>
                </a:rPr>
                <a:t>6</a:t>
              </a:r>
            </a:p>
          </p:txBody>
        </p:sp>
      </p:grpSp>
      <p:grpSp>
        <p:nvGrpSpPr>
          <p:cNvPr id="71" name="Group 70">
            <a:extLst>
              <a:ext uri="{FF2B5EF4-FFF2-40B4-BE49-F238E27FC236}">
                <a16:creationId xmlns:a16="http://schemas.microsoft.com/office/drawing/2014/main" id="{62CD8F8F-0E68-4573-B215-E618276E311E}"/>
              </a:ext>
            </a:extLst>
          </p:cNvPr>
          <p:cNvGrpSpPr/>
          <p:nvPr/>
        </p:nvGrpSpPr>
        <p:grpSpPr>
          <a:xfrm>
            <a:off x="6808797" y="5015012"/>
            <a:ext cx="271476" cy="999846"/>
            <a:chOff x="1072723" y="4920702"/>
            <a:chExt cx="244349" cy="948606"/>
          </a:xfrm>
        </p:grpSpPr>
        <p:sp>
          <p:nvSpPr>
            <p:cNvPr id="72" name="Line 19">
              <a:extLst>
                <a:ext uri="{FF2B5EF4-FFF2-40B4-BE49-F238E27FC236}">
                  <a16:creationId xmlns:a16="http://schemas.microsoft.com/office/drawing/2014/main" id="{B3CE75DE-5774-4874-B87C-67B6656A8588}"/>
                </a:ext>
              </a:extLst>
            </p:cNvPr>
            <p:cNvSpPr>
              <a:spLocks noChangeShapeType="1"/>
            </p:cNvSpPr>
            <p:nvPr/>
          </p:nvSpPr>
          <p:spPr bwMode="auto">
            <a:xfrm>
              <a:off x="11948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73" name="TextBox 72">
              <a:extLst>
                <a:ext uri="{FF2B5EF4-FFF2-40B4-BE49-F238E27FC236}">
                  <a16:creationId xmlns:a16="http://schemas.microsoft.com/office/drawing/2014/main" id="{4CE80895-DA63-4EDD-AE26-051982B34039}"/>
                </a:ext>
              </a:extLst>
            </p:cNvPr>
            <p:cNvSpPr txBox="1"/>
            <p:nvPr/>
          </p:nvSpPr>
          <p:spPr>
            <a:xfrm>
              <a:off x="1072723" y="4982720"/>
              <a:ext cx="244349" cy="886588"/>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36</a:t>
              </a:r>
            </a:p>
            <a:p>
              <a:pPr algn="ctr"/>
              <a:endParaRPr lang="fr-FR" sz="1400">
                <a:solidFill>
                  <a:srgbClr val="000000"/>
                </a:solidFill>
                <a:cs typeface="Arial" panose="020B0604020202020204" pitchFamily="34" charset="0"/>
              </a:endParaRPr>
            </a:p>
            <a:p>
              <a:pPr algn="r"/>
              <a:r>
                <a:rPr lang="fr-FR" sz="1400">
                  <a:solidFill>
                    <a:schemeClr val="accent4"/>
                  </a:solidFill>
                  <a:cs typeface="Arial" panose="020B0604020202020204" pitchFamily="34" charset="0"/>
                </a:rPr>
                <a:t>5</a:t>
              </a:r>
            </a:p>
            <a:p>
              <a:pPr algn="r"/>
              <a:r>
                <a:rPr lang="fr-FR" sz="1400">
                  <a:solidFill>
                    <a:srgbClr val="B2C0EC"/>
                  </a:solidFill>
                  <a:cs typeface="Arial" panose="020B0604020202020204" pitchFamily="34" charset="0"/>
                </a:rPr>
                <a:t>2</a:t>
              </a:r>
            </a:p>
          </p:txBody>
        </p:sp>
      </p:grpSp>
      <p:grpSp>
        <p:nvGrpSpPr>
          <p:cNvPr id="74" name="Group 73">
            <a:extLst>
              <a:ext uri="{FF2B5EF4-FFF2-40B4-BE49-F238E27FC236}">
                <a16:creationId xmlns:a16="http://schemas.microsoft.com/office/drawing/2014/main" id="{35E1F29C-869B-4A50-9458-657FE5D187BC}"/>
              </a:ext>
            </a:extLst>
          </p:cNvPr>
          <p:cNvGrpSpPr/>
          <p:nvPr/>
        </p:nvGrpSpPr>
        <p:grpSpPr>
          <a:xfrm>
            <a:off x="7210801" y="5015012"/>
            <a:ext cx="271476" cy="999846"/>
            <a:chOff x="1004151" y="4920702"/>
            <a:chExt cx="244348" cy="948606"/>
          </a:xfrm>
        </p:grpSpPr>
        <p:sp>
          <p:nvSpPr>
            <p:cNvPr id="75" name="Line 21">
              <a:extLst>
                <a:ext uri="{FF2B5EF4-FFF2-40B4-BE49-F238E27FC236}">
                  <a16:creationId xmlns:a16="http://schemas.microsoft.com/office/drawing/2014/main" id="{9EE62463-2599-4C9C-A863-3CE824558BC4}"/>
                </a:ext>
              </a:extLst>
            </p:cNvPr>
            <p:cNvSpPr>
              <a:spLocks noChangeShapeType="1"/>
            </p:cNvSpPr>
            <p:nvPr/>
          </p:nvSpPr>
          <p:spPr bwMode="auto">
            <a:xfrm>
              <a:off x="1119095"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cs typeface="Arial" panose="020B0604020202020204" pitchFamily="34" charset="0"/>
              </a:endParaRPr>
            </a:p>
          </p:txBody>
        </p:sp>
        <p:sp>
          <p:nvSpPr>
            <p:cNvPr id="76" name="TextBox 75">
              <a:extLst>
                <a:ext uri="{FF2B5EF4-FFF2-40B4-BE49-F238E27FC236}">
                  <a16:creationId xmlns:a16="http://schemas.microsoft.com/office/drawing/2014/main" id="{4ABAC7EE-175D-431B-86E9-B11C39C881CB}"/>
                </a:ext>
              </a:extLst>
            </p:cNvPr>
            <p:cNvSpPr txBox="1"/>
            <p:nvPr/>
          </p:nvSpPr>
          <p:spPr>
            <a:xfrm>
              <a:off x="1004151" y="4982720"/>
              <a:ext cx="244348" cy="886588"/>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39</a:t>
              </a:r>
            </a:p>
            <a:p>
              <a:pPr algn="ctr"/>
              <a:endParaRPr lang="fr-FR" sz="1400">
                <a:solidFill>
                  <a:srgbClr val="000000"/>
                </a:solidFill>
                <a:cs typeface="Arial" panose="020B0604020202020204" pitchFamily="34" charset="0"/>
              </a:endParaRPr>
            </a:p>
            <a:p>
              <a:pPr algn="r"/>
              <a:r>
                <a:rPr lang="fr-FR" sz="1400">
                  <a:solidFill>
                    <a:schemeClr val="accent4"/>
                  </a:solidFill>
                  <a:cs typeface="Arial" panose="020B0604020202020204" pitchFamily="34" charset="0"/>
                </a:rPr>
                <a:t>1</a:t>
              </a:r>
            </a:p>
            <a:p>
              <a:pPr algn="r"/>
              <a:r>
                <a:rPr lang="fr-FR" sz="1400">
                  <a:solidFill>
                    <a:srgbClr val="B2C0EC"/>
                  </a:solidFill>
                  <a:cs typeface="Arial" panose="020B0604020202020204" pitchFamily="34" charset="0"/>
                </a:rPr>
                <a:t>2</a:t>
              </a:r>
            </a:p>
          </p:txBody>
        </p:sp>
      </p:grpSp>
      <p:grpSp>
        <p:nvGrpSpPr>
          <p:cNvPr id="77" name="Group 76">
            <a:extLst>
              <a:ext uri="{FF2B5EF4-FFF2-40B4-BE49-F238E27FC236}">
                <a16:creationId xmlns:a16="http://schemas.microsoft.com/office/drawing/2014/main" id="{D50A4113-EA38-4AF3-BE90-B89C4958CABC}"/>
              </a:ext>
            </a:extLst>
          </p:cNvPr>
          <p:cNvGrpSpPr/>
          <p:nvPr/>
        </p:nvGrpSpPr>
        <p:grpSpPr>
          <a:xfrm>
            <a:off x="7637610" y="5015012"/>
            <a:ext cx="271476" cy="999846"/>
            <a:chOff x="1072723" y="4920702"/>
            <a:chExt cx="244349" cy="948606"/>
          </a:xfrm>
        </p:grpSpPr>
        <p:sp>
          <p:nvSpPr>
            <p:cNvPr id="78" name="Line 19">
              <a:extLst>
                <a:ext uri="{FF2B5EF4-FFF2-40B4-BE49-F238E27FC236}">
                  <a16:creationId xmlns:a16="http://schemas.microsoft.com/office/drawing/2014/main" id="{5BB5B4B6-AC0C-4EDF-8767-C3E281CBF2A6}"/>
                </a:ext>
              </a:extLst>
            </p:cNvPr>
            <p:cNvSpPr>
              <a:spLocks noChangeShapeType="1"/>
            </p:cNvSpPr>
            <p:nvPr/>
          </p:nvSpPr>
          <p:spPr bwMode="auto">
            <a:xfrm>
              <a:off x="11948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79" name="TextBox 78">
              <a:extLst>
                <a:ext uri="{FF2B5EF4-FFF2-40B4-BE49-F238E27FC236}">
                  <a16:creationId xmlns:a16="http://schemas.microsoft.com/office/drawing/2014/main" id="{B99B1A19-975A-4996-9F87-48BBF683C32C}"/>
                </a:ext>
              </a:extLst>
            </p:cNvPr>
            <p:cNvSpPr txBox="1"/>
            <p:nvPr/>
          </p:nvSpPr>
          <p:spPr>
            <a:xfrm>
              <a:off x="1072723" y="4982720"/>
              <a:ext cx="244349" cy="886588"/>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42</a:t>
              </a:r>
            </a:p>
            <a:p>
              <a:pPr algn="ctr"/>
              <a:endParaRPr lang="fr-FR" sz="1400">
                <a:solidFill>
                  <a:srgbClr val="000000"/>
                </a:solidFill>
                <a:cs typeface="Arial" panose="020B0604020202020204" pitchFamily="34" charset="0"/>
              </a:endParaRPr>
            </a:p>
            <a:p>
              <a:pPr algn="r"/>
              <a:r>
                <a:rPr lang="fr-FR" sz="1400">
                  <a:solidFill>
                    <a:schemeClr val="accent4"/>
                  </a:solidFill>
                  <a:cs typeface="Arial" panose="020B0604020202020204" pitchFamily="34" charset="0"/>
                </a:rPr>
                <a:t>0</a:t>
              </a:r>
            </a:p>
            <a:p>
              <a:pPr algn="r"/>
              <a:r>
                <a:rPr lang="fr-FR" sz="1400">
                  <a:solidFill>
                    <a:srgbClr val="B2C0EC"/>
                  </a:solidFill>
                  <a:cs typeface="Arial" panose="020B0604020202020204" pitchFamily="34" charset="0"/>
                </a:rPr>
                <a:t>0</a:t>
              </a:r>
            </a:p>
          </p:txBody>
        </p:sp>
      </p:grpSp>
      <p:grpSp>
        <p:nvGrpSpPr>
          <p:cNvPr id="81" name="Graphic 1">
            <a:extLst>
              <a:ext uri="{FF2B5EF4-FFF2-40B4-BE49-F238E27FC236}">
                <a16:creationId xmlns:a16="http://schemas.microsoft.com/office/drawing/2014/main" id="{66914615-3270-4025-963C-FE146347EC24}"/>
              </a:ext>
            </a:extLst>
          </p:cNvPr>
          <p:cNvGrpSpPr/>
          <p:nvPr/>
        </p:nvGrpSpPr>
        <p:grpSpPr>
          <a:xfrm>
            <a:off x="1563934" y="2292981"/>
            <a:ext cx="6198058" cy="2517891"/>
            <a:chOff x="-43629" y="1606422"/>
            <a:chExt cx="9166036" cy="3641804"/>
          </a:xfrm>
        </p:grpSpPr>
        <p:sp>
          <p:nvSpPr>
            <p:cNvPr id="82" name="Freeform: Shape 3">
              <a:extLst>
                <a:ext uri="{FF2B5EF4-FFF2-40B4-BE49-F238E27FC236}">
                  <a16:creationId xmlns:a16="http://schemas.microsoft.com/office/drawing/2014/main" id="{2B7C8050-A385-4443-8C9B-BE540B176C5D}"/>
                </a:ext>
              </a:extLst>
            </p:cNvPr>
            <p:cNvSpPr/>
            <p:nvPr/>
          </p:nvSpPr>
          <p:spPr>
            <a:xfrm>
              <a:off x="-43629" y="1606422"/>
              <a:ext cx="9152775" cy="3641804"/>
            </a:xfrm>
            <a:custGeom>
              <a:avLst/>
              <a:gdLst>
                <a:gd name="connsiteX0" fmla="*/ 9149098 w 9152775"/>
                <a:gd name="connsiteY0" fmla="*/ 3639716 h 3641803"/>
                <a:gd name="connsiteX1" fmla="*/ 7391108 w 9152775"/>
                <a:gd name="connsiteY1" fmla="*/ 3639716 h 3641803"/>
                <a:gd name="connsiteX2" fmla="*/ 7391108 w 9152775"/>
                <a:gd name="connsiteY2" fmla="*/ 3564799 h 3641803"/>
                <a:gd name="connsiteX3" fmla="*/ 7016502 w 9152775"/>
                <a:gd name="connsiteY3" fmla="*/ 3564799 h 3641803"/>
                <a:gd name="connsiteX4" fmla="*/ 7016502 w 9152775"/>
                <a:gd name="connsiteY4" fmla="*/ 3530014 h 3641803"/>
                <a:gd name="connsiteX5" fmla="*/ 6320812 w 9152775"/>
                <a:gd name="connsiteY5" fmla="*/ 3530014 h 3641803"/>
                <a:gd name="connsiteX6" fmla="*/ 6320812 w 9152775"/>
                <a:gd name="connsiteY6" fmla="*/ 3471148 h 3641803"/>
                <a:gd name="connsiteX7" fmla="*/ 6187022 w 9152775"/>
                <a:gd name="connsiteY7" fmla="*/ 3471148 h 3641803"/>
                <a:gd name="connsiteX8" fmla="*/ 6187022 w 9152775"/>
                <a:gd name="connsiteY8" fmla="*/ 3439039 h 3641803"/>
                <a:gd name="connsiteX9" fmla="*/ 5980992 w 9152775"/>
                <a:gd name="connsiteY9" fmla="*/ 3439039 h 3641803"/>
                <a:gd name="connsiteX10" fmla="*/ 5980992 w 9152775"/>
                <a:gd name="connsiteY10" fmla="*/ 3409606 h 3641803"/>
                <a:gd name="connsiteX11" fmla="*/ 5879311 w 9152775"/>
                <a:gd name="connsiteY11" fmla="*/ 3409606 h 3641803"/>
                <a:gd name="connsiteX12" fmla="*/ 5879311 w 9152775"/>
                <a:gd name="connsiteY12" fmla="*/ 3380173 h 3641803"/>
                <a:gd name="connsiteX13" fmla="*/ 5721450 w 9152775"/>
                <a:gd name="connsiteY13" fmla="*/ 3380173 h 3641803"/>
                <a:gd name="connsiteX14" fmla="*/ 5721450 w 9152775"/>
                <a:gd name="connsiteY14" fmla="*/ 3337358 h 3641803"/>
                <a:gd name="connsiteX15" fmla="*/ 5595689 w 9152775"/>
                <a:gd name="connsiteY15" fmla="*/ 3337358 h 3641803"/>
                <a:gd name="connsiteX16" fmla="*/ 5595689 w 9152775"/>
                <a:gd name="connsiteY16" fmla="*/ 3294551 h 3641803"/>
                <a:gd name="connsiteX17" fmla="*/ 5502038 w 9152775"/>
                <a:gd name="connsiteY17" fmla="*/ 3294551 h 3641803"/>
                <a:gd name="connsiteX18" fmla="*/ 5502038 w 9152775"/>
                <a:gd name="connsiteY18" fmla="*/ 3278492 h 3641803"/>
                <a:gd name="connsiteX19" fmla="*/ 5435143 w 9152775"/>
                <a:gd name="connsiteY19" fmla="*/ 3278492 h 3641803"/>
                <a:gd name="connsiteX20" fmla="*/ 5435143 w 9152775"/>
                <a:gd name="connsiteY20" fmla="*/ 3238362 h 3641803"/>
                <a:gd name="connsiteX21" fmla="*/ 4704667 w 9152775"/>
                <a:gd name="connsiteY21" fmla="*/ 3238362 h 3641803"/>
                <a:gd name="connsiteX22" fmla="*/ 4704667 w 9152775"/>
                <a:gd name="connsiteY22" fmla="*/ 3206253 h 3641803"/>
                <a:gd name="connsiteX23" fmla="*/ 4667205 w 9152775"/>
                <a:gd name="connsiteY23" fmla="*/ 3206253 h 3641803"/>
                <a:gd name="connsiteX24" fmla="*/ 4667205 w 9152775"/>
                <a:gd name="connsiteY24" fmla="*/ 3198223 h 3641803"/>
                <a:gd name="connsiteX25" fmla="*/ 4635096 w 9152775"/>
                <a:gd name="connsiteY25" fmla="*/ 3198223 h 3641803"/>
                <a:gd name="connsiteX26" fmla="*/ 4635096 w 9152775"/>
                <a:gd name="connsiteY26" fmla="*/ 3166114 h 3641803"/>
                <a:gd name="connsiteX27" fmla="*/ 4490608 w 9152775"/>
                <a:gd name="connsiteY27" fmla="*/ 3166114 h 3641803"/>
                <a:gd name="connsiteX28" fmla="*/ 4490608 w 9152775"/>
                <a:gd name="connsiteY28" fmla="*/ 3144711 h 3641803"/>
                <a:gd name="connsiteX29" fmla="*/ 4413007 w 9152775"/>
                <a:gd name="connsiteY29" fmla="*/ 3144711 h 3641803"/>
                <a:gd name="connsiteX30" fmla="*/ 4413007 w 9152775"/>
                <a:gd name="connsiteY30" fmla="*/ 3120622 h 3641803"/>
                <a:gd name="connsiteX31" fmla="*/ 4370200 w 9152775"/>
                <a:gd name="connsiteY31" fmla="*/ 3120622 h 3641803"/>
                <a:gd name="connsiteX32" fmla="*/ 4370200 w 9152775"/>
                <a:gd name="connsiteY32" fmla="*/ 3096543 h 3641803"/>
                <a:gd name="connsiteX33" fmla="*/ 4319355 w 9152775"/>
                <a:gd name="connsiteY33" fmla="*/ 3096543 h 3641803"/>
                <a:gd name="connsiteX34" fmla="*/ 4319355 w 9152775"/>
                <a:gd name="connsiteY34" fmla="*/ 3053736 h 3641803"/>
                <a:gd name="connsiteX35" fmla="*/ 4292599 w 9152775"/>
                <a:gd name="connsiteY35" fmla="*/ 3053736 h 3641803"/>
                <a:gd name="connsiteX36" fmla="*/ 4292599 w 9152775"/>
                <a:gd name="connsiteY36" fmla="*/ 3032324 h 3641803"/>
                <a:gd name="connsiteX37" fmla="*/ 4281902 w 9152775"/>
                <a:gd name="connsiteY37" fmla="*/ 3032324 h 3641803"/>
                <a:gd name="connsiteX38" fmla="*/ 4281902 w 9152775"/>
                <a:gd name="connsiteY38" fmla="*/ 3000215 h 3641803"/>
                <a:gd name="connsiteX39" fmla="*/ 4225704 w 9152775"/>
                <a:gd name="connsiteY39" fmla="*/ 3000215 h 3641803"/>
                <a:gd name="connsiteX40" fmla="*/ 4225704 w 9152775"/>
                <a:gd name="connsiteY40" fmla="*/ 2978811 h 3641803"/>
                <a:gd name="connsiteX41" fmla="*/ 4174868 w 9152775"/>
                <a:gd name="connsiteY41" fmla="*/ 2978811 h 3641803"/>
                <a:gd name="connsiteX42" fmla="*/ 4174868 w 9152775"/>
                <a:gd name="connsiteY42" fmla="*/ 2946702 h 3641803"/>
                <a:gd name="connsiteX43" fmla="*/ 4129385 w 9152775"/>
                <a:gd name="connsiteY43" fmla="*/ 2946702 h 3641803"/>
                <a:gd name="connsiteX44" fmla="*/ 4129385 w 9152775"/>
                <a:gd name="connsiteY44" fmla="*/ 2885160 h 3641803"/>
                <a:gd name="connsiteX45" fmla="*/ 4116002 w 9152775"/>
                <a:gd name="connsiteY45" fmla="*/ 2885160 h 3641803"/>
                <a:gd name="connsiteX46" fmla="*/ 4116002 w 9152775"/>
                <a:gd name="connsiteY46" fmla="*/ 2858404 h 3641803"/>
                <a:gd name="connsiteX47" fmla="*/ 4089246 w 9152775"/>
                <a:gd name="connsiteY47" fmla="*/ 2858404 h 3641803"/>
                <a:gd name="connsiteX48" fmla="*/ 4089246 w 9152775"/>
                <a:gd name="connsiteY48" fmla="*/ 2831647 h 3641803"/>
                <a:gd name="connsiteX49" fmla="*/ 4027704 w 9152775"/>
                <a:gd name="connsiteY49" fmla="*/ 2831647 h 3641803"/>
                <a:gd name="connsiteX50" fmla="*/ 4027704 w 9152775"/>
                <a:gd name="connsiteY50" fmla="*/ 2799538 h 3641803"/>
                <a:gd name="connsiteX51" fmla="*/ 3950103 w 9152775"/>
                <a:gd name="connsiteY51" fmla="*/ 2799538 h 3641803"/>
                <a:gd name="connsiteX52" fmla="*/ 3950103 w 9152775"/>
                <a:gd name="connsiteY52" fmla="*/ 2775458 h 3641803"/>
                <a:gd name="connsiteX53" fmla="*/ 3926023 w 9152775"/>
                <a:gd name="connsiteY53" fmla="*/ 2775458 h 3641803"/>
                <a:gd name="connsiteX54" fmla="*/ 3926023 w 9152775"/>
                <a:gd name="connsiteY54" fmla="*/ 2767429 h 3641803"/>
                <a:gd name="connsiteX55" fmla="*/ 3888561 w 9152775"/>
                <a:gd name="connsiteY55" fmla="*/ 2767429 h 3641803"/>
                <a:gd name="connsiteX56" fmla="*/ 3888561 w 9152775"/>
                <a:gd name="connsiteY56" fmla="*/ 2740672 h 3641803"/>
                <a:gd name="connsiteX57" fmla="*/ 3853783 w 9152775"/>
                <a:gd name="connsiteY57" fmla="*/ 2740672 h 3641803"/>
                <a:gd name="connsiteX58" fmla="*/ 3853783 w 9152775"/>
                <a:gd name="connsiteY58" fmla="*/ 2716593 h 3641803"/>
                <a:gd name="connsiteX59" fmla="*/ 3784212 w 9152775"/>
                <a:gd name="connsiteY59" fmla="*/ 2716593 h 3641803"/>
                <a:gd name="connsiteX60" fmla="*/ 3784212 w 9152775"/>
                <a:gd name="connsiteY60" fmla="*/ 2705887 h 3641803"/>
                <a:gd name="connsiteX61" fmla="*/ 3752102 w 9152775"/>
                <a:gd name="connsiteY61" fmla="*/ 2705887 h 3641803"/>
                <a:gd name="connsiteX62" fmla="*/ 3752102 w 9152775"/>
                <a:gd name="connsiteY62" fmla="*/ 2679130 h 3641803"/>
                <a:gd name="connsiteX63" fmla="*/ 3701266 w 9152775"/>
                <a:gd name="connsiteY63" fmla="*/ 2679130 h 3641803"/>
                <a:gd name="connsiteX64" fmla="*/ 3701266 w 9152775"/>
                <a:gd name="connsiteY64" fmla="*/ 2638991 h 3641803"/>
                <a:gd name="connsiteX65" fmla="*/ 3594233 w 9152775"/>
                <a:gd name="connsiteY65" fmla="*/ 2638991 h 3641803"/>
                <a:gd name="connsiteX66" fmla="*/ 3594233 w 9152775"/>
                <a:gd name="connsiteY66" fmla="*/ 2622941 h 3641803"/>
                <a:gd name="connsiteX67" fmla="*/ 3535367 w 9152775"/>
                <a:gd name="connsiteY67" fmla="*/ 2622941 h 3641803"/>
                <a:gd name="connsiteX68" fmla="*/ 3535367 w 9152775"/>
                <a:gd name="connsiteY68" fmla="*/ 2577449 h 3641803"/>
                <a:gd name="connsiteX69" fmla="*/ 3511287 w 9152775"/>
                <a:gd name="connsiteY69" fmla="*/ 2577449 h 3641803"/>
                <a:gd name="connsiteX70" fmla="*/ 3511287 w 9152775"/>
                <a:gd name="connsiteY70" fmla="*/ 2553370 h 3641803"/>
                <a:gd name="connsiteX71" fmla="*/ 3460442 w 9152775"/>
                <a:gd name="connsiteY71" fmla="*/ 2553370 h 3641803"/>
                <a:gd name="connsiteX72" fmla="*/ 3460442 w 9152775"/>
                <a:gd name="connsiteY72" fmla="*/ 2542664 h 3641803"/>
                <a:gd name="connsiteX73" fmla="*/ 3374821 w 9152775"/>
                <a:gd name="connsiteY73" fmla="*/ 2542664 h 3641803"/>
                <a:gd name="connsiteX74" fmla="*/ 3374821 w 9152775"/>
                <a:gd name="connsiteY74" fmla="*/ 2534634 h 3641803"/>
                <a:gd name="connsiteX75" fmla="*/ 3356094 w 9152775"/>
                <a:gd name="connsiteY75" fmla="*/ 2534634 h 3641803"/>
                <a:gd name="connsiteX76" fmla="*/ 3356094 w 9152775"/>
                <a:gd name="connsiteY76" fmla="*/ 2505201 h 3641803"/>
                <a:gd name="connsiteX77" fmla="*/ 3323984 w 9152775"/>
                <a:gd name="connsiteY77" fmla="*/ 2505201 h 3641803"/>
                <a:gd name="connsiteX78" fmla="*/ 3323984 w 9152775"/>
                <a:gd name="connsiteY78" fmla="*/ 2478445 h 3641803"/>
                <a:gd name="connsiteX79" fmla="*/ 3227656 w 9152775"/>
                <a:gd name="connsiteY79" fmla="*/ 2478445 h 3641803"/>
                <a:gd name="connsiteX80" fmla="*/ 3227656 w 9152775"/>
                <a:gd name="connsiteY80" fmla="*/ 2430286 h 3641803"/>
                <a:gd name="connsiteX81" fmla="*/ 3171467 w 9152775"/>
                <a:gd name="connsiteY81" fmla="*/ 2430286 h 3641803"/>
                <a:gd name="connsiteX82" fmla="*/ 3171467 w 9152775"/>
                <a:gd name="connsiteY82" fmla="*/ 2416903 h 3641803"/>
                <a:gd name="connsiteX83" fmla="*/ 3128652 w 9152775"/>
                <a:gd name="connsiteY83" fmla="*/ 2416903 h 3641803"/>
                <a:gd name="connsiteX84" fmla="*/ 3128652 w 9152775"/>
                <a:gd name="connsiteY84" fmla="*/ 2398176 h 3641803"/>
                <a:gd name="connsiteX85" fmla="*/ 3085845 w 9152775"/>
                <a:gd name="connsiteY85" fmla="*/ 2398176 h 3641803"/>
                <a:gd name="connsiteX86" fmla="*/ 3085845 w 9152775"/>
                <a:gd name="connsiteY86" fmla="*/ 2371420 h 3641803"/>
                <a:gd name="connsiteX87" fmla="*/ 3035001 w 9152775"/>
                <a:gd name="connsiteY87" fmla="*/ 2371420 h 3641803"/>
                <a:gd name="connsiteX88" fmla="*/ 3035001 w 9152775"/>
                <a:gd name="connsiteY88" fmla="*/ 2347340 h 3641803"/>
                <a:gd name="connsiteX89" fmla="*/ 2962761 w 9152775"/>
                <a:gd name="connsiteY89" fmla="*/ 2347340 h 3641803"/>
                <a:gd name="connsiteX90" fmla="*/ 2962761 w 9152775"/>
                <a:gd name="connsiteY90" fmla="*/ 2315231 h 3641803"/>
                <a:gd name="connsiteX91" fmla="*/ 2917269 w 9152775"/>
                <a:gd name="connsiteY91" fmla="*/ 2315231 h 3641803"/>
                <a:gd name="connsiteX92" fmla="*/ 2917269 w 9152775"/>
                <a:gd name="connsiteY92" fmla="*/ 2277768 h 3641803"/>
                <a:gd name="connsiteX93" fmla="*/ 2855727 w 9152775"/>
                <a:gd name="connsiteY93" fmla="*/ 2277768 h 3641803"/>
                <a:gd name="connsiteX94" fmla="*/ 2855727 w 9152775"/>
                <a:gd name="connsiteY94" fmla="*/ 2245659 h 3641803"/>
                <a:gd name="connsiteX95" fmla="*/ 2796862 w 9152775"/>
                <a:gd name="connsiteY95" fmla="*/ 2245659 h 3641803"/>
                <a:gd name="connsiteX96" fmla="*/ 2796862 w 9152775"/>
                <a:gd name="connsiteY96" fmla="*/ 2216226 h 3641803"/>
                <a:gd name="connsiteX97" fmla="*/ 2751370 w 9152775"/>
                <a:gd name="connsiteY97" fmla="*/ 2216226 h 3641803"/>
                <a:gd name="connsiteX98" fmla="*/ 2751370 w 9152775"/>
                <a:gd name="connsiteY98" fmla="*/ 2205520 h 3641803"/>
                <a:gd name="connsiteX99" fmla="*/ 2705887 w 9152775"/>
                <a:gd name="connsiteY99" fmla="*/ 2205520 h 3641803"/>
                <a:gd name="connsiteX100" fmla="*/ 2705887 w 9152775"/>
                <a:gd name="connsiteY100" fmla="*/ 2192147 h 3641803"/>
                <a:gd name="connsiteX101" fmla="*/ 2633639 w 9152775"/>
                <a:gd name="connsiteY101" fmla="*/ 2192147 h 3641803"/>
                <a:gd name="connsiteX102" fmla="*/ 2633639 w 9152775"/>
                <a:gd name="connsiteY102" fmla="*/ 2165390 h 3641803"/>
                <a:gd name="connsiteX103" fmla="*/ 2609559 w 9152775"/>
                <a:gd name="connsiteY103" fmla="*/ 2165390 h 3641803"/>
                <a:gd name="connsiteX104" fmla="*/ 2609559 w 9152775"/>
                <a:gd name="connsiteY104" fmla="*/ 2138625 h 3641803"/>
                <a:gd name="connsiteX105" fmla="*/ 2588156 w 9152775"/>
                <a:gd name="connsiteY105" fmla="*/ 2138625 h 3641803"/>
                <a:gd name="connsiteX106" fmla="*/ 2588156 w 9152775"/>
                <a:gd name="connsiteY106" fmla="*/ 2117222 h 3641803"/>
                <a:gd name="connsiteX107" fmla="*/ 2564076 w 9152775"/>
                <a:gd name="connsiteY107" fmla="*/ 2117222 h 3641803"/>
                <a:gd name="connsiteX108" fmla="*/ 2564076 w 9152775"/>
                <a:gd name="connsiteY108" fmla="*/ 2079760 h 3641803"/>
                <a:gd name="connsiteX109" fmla="*/ 2515907 w 9152775"/>
                <a:gd name="connsiteY109" fmla="*/ 2079760 h 3641803"/>
                <a:gd name="connsiteX110" fmla="*/ 2515907 w 9152775"/>
                <a:gd name="connsiteY110" fmla="*/ 2047650 h 3641803"/>
                <a:gd name="connsiteX111" fmla="*/ 2502534 w 9152775"/>
                <a:gd name="connsiteY111" fmla="*/ 2047650 h 3641803"/>
                <a:gd name="connsiteX112" fmla="*/ 2502534 w 9152775"/>
                <a:gd name="connsiteY112" fmla="*/ 1999491 h 3641803"/>
                <a:gd name="connsiteX113" fmla="*/ 2449012 w 9152775"/>
                <a:gd name="connsiteY113" fmla="*/ 1999491 h 3641803"/>
                <a:gd name="connsiteX114" fmla="*/ 2449012 w 9152775"/>
                <a:gd name="connsiteY114" fmla="*/ 1975411 h 3641803"/>
                <a:gd name="connsiteX115" fmla="*/ 2376773 w 9152775"/>
                <a:gd name="connsiteY115" fmla="*/ 1975411 h 3641803"/>
                <a:gd name="connsiteX116" fmla="*/ 2376773 w 9152775"/>
                <a:gd name="connsiteY116" fmla="*/ 1924566 h 3641803"/>
                <a:gd name="connsiteX117" fmla="*/ 2344664 w 9152775"/>
                <a:gd name="connsiteY117" fmla="*/ 1924566 h 3641803"/>
                <a:gd name="connsiteX118" fmla="*/ 2344664 w 9152775"/>
                <a:gd name="connsiteY118" fmla="*/ 1855003 h 3641803"/>
                <a:gd name="connsiteX119" fmla="*/ 2256365 w 9152775"/>
                <a:gd name="connsiteY119" fmla="*/ 1855003 h 3641803"/>
                <a:gd name="connsiteX120" fmla="*/ 2256365 w 9152775"/>
                <a:gd name="connsiteY120" fmla="*/ 1809511 h 3641803"/>
                <a:gd name="connsiteX121" fmla="*/ 2221580 w 9152775"/>
                <a:gd name="connsiteY121" fmla="*/ 1809511 h 3641803"/>
                <a:gd name="connsiteX122" fmla="*/ 2221580 w 9152775"/>
                <a:gd name="connsiteY122" fmla="*/ 1782755 h 3641803"/>
                <a:gd name="connsiteX123" fmla="*/ 2192147 w 9152775"/>
                <a:gd name="connsiteY123" fmla="*/ 1782755 h 3641803"/>
                <a:gd name="connsiteX124" fmla="*/ 2192147 w 9152775"/>
                <a:gd name="connsiteY124" fmla="*/ 1761352 h 3641803"/>
                <a:gd name="connsiteX125" fmla="*/ 2050327 w 9152775"/>
                <a:gd name="connsiteY125" fmla="*/ 1761352 h 3641803"/>
                <a:gd name="connsiteX126" fmla="*/ 2050327 w 9152775"/>
                <a:gd name="connsiteY126" fmla="*/ 1745293 h 3641803"/>
                <a:gd name="connsiteX127" fmla="*/ 1996814 w 9152775"/>
                <a:gd name="connsiteY127" fmla="*/ 1745293 h 3641803"/>
                <a:gd name="connsiteX128" fmla="*/ 1996814 w 9152775"/>
                <a:gd name="connsiteY128" fmla="*/ 1699810 h 3641803"/>
                <a:gd name="connsiteX129" fmla="*/ 1972734 w 9152775"/>
                <a:gd name="connsiteY129" fmla="*/ 1699810 h 3641803"/>
                <a:gd name="connsiteX130" fmla="*/ 1972734 w 9152775"/>
                <a:gd name="connsiteY130" fmla="*/ 1648965 h 3641803"/>
                <a:gd name="connsiteX131" fmla="*/ 1887113 w 9152775"/>
                <a:gd name="connsiteY131" fmla="*/ 1648965 h 3641803"/>
                <a:gd name="connsiteX132" fmla="*/ 1887113 w 9152775"/>
                <a:gd name="connsiteY132" fmla="*/ 1624885 h 3641803"/>
                <a:gd name="connsiteX133" fmla="*/ 1855003 w 9152775"/>
                <a:gd name="connsiteY133" fmla="*/ 1624885 h 3641803"/>
                <a:gd name="connsiteX134" fmla="*/ 1855003 w 9152775"/>
                <a:gd name="connsiteY134" fmla="*/ 1590099 h 3641803"/>
                <a:gd name="connsiteX135" fmla="*/ 1825571 w 9152775"/>
                <a:gd name="connsiteY135" fmla="*/ 1590099 h 3641803"/>
                <a:gd name="connsiteX136" fmla="*/ 1825571 w 9152775"/>
                <a:gd name="connsiteY136" fmla="*/ 1557990 h 3641803"/>
                <a:gd name="connsiteX137" fmla="*/ 1806835 w 9152775"/>
                <a:gd name="connsiteY137" fmla="*/ 1557990 h 3641803"/>
                <a:gd name="connsiteX138" fmla="*/ 1806835 w 9152775"/>
                <a:gd name="connsiteY138" fmla="*/ 1541940 h 3641803"/>
                <a:gd name="connsiteX139" fmla="*/ 1793461 w 9152775"/>
                <a:gd name="connsiteY139" fmla="*/ 1541940 h 3641803"/>
                <a:gd name="connsiteX140" fmla="*/ 1793461 w 9152775"/>
                <a:gd name="connsiteY140" fmla="*/ 1509830 h 3641803"/>
                <a:gd name="connsiteX141" fmla="*/ 1766705 w 9152775"/>
                <a:gd name="connsiteY141" fmla="*/ 1509830 h 3641803"/>
                <a:gd name="connsiteX142" fmla="*/ 1766705 w 9152775"/>
                <a:gd name="connsiteY142" fmla="*/ 1491104 h 3641803"/>
                <a:gd name="connsiteX143" fmla="*/ 1758675 w 9152775"/>
                <a:gd name="connsiteY143" fmla="*/ 1491104 h 3641803"/>
                <a:gd name="connsiteX144" fmla="*/ 1758675 w 9152775"/>
                <a:gd name="connsiteY144" fmla="*/ 1456318 h 3641803"/>
                <a:gd name="connsiteX145" fmla="*/ 1694457 w 9152775"/>
                <a:gd name="connsiteY145" fmla="*/ 1456318 h 3641803"/>
                <a:gd name="connsiteX146" fmla="*/ 1694457 w 9152775"/>
                <a:gd name="connsiteY146" fmla="*/ 1421532 h 3641803"/>
                <a:gd name="connsiteX147" fmla="*/ 1654318 w 9152775"/>
                <a:gd name="connsiteY147" fmla="*/ 1421532 h 3641803"/>
                <a:gd name="connsiteX148" fmla="*/ 1654318 w 9152775"/>
                <a:gd name="connsiteY148" fmla="*/ 1351960 h 3641803"/>
                <a:gd name="connsiteX149" fmla="*/ 1587423 w 9152775"/>
                <a:gd name="connsiteY149" fmla="*/ 1351960 h 3641803"/>
                <a:gd name="connsiteX150" fmla="*/ 1587423 w 9152775"/>
                <a:gd name="connsiteY150" fmla="*/ 1325204 h 3641803"/>
                <a:gd name="connsiteX151" fmla="*/ 1566020 w 9152775"/>
                <a:gd name="connsiteY151" fmla="*/ 1325204 h 3641803"/>
                <a:gd name="connsiteX152" fmla="*/ 1566020 w 9152775"/>
                <a:gd name="connsiteY152" fmla="*/ 1260985 h 3641803"/>
                <a:gd name="connsiteX153" fmla="*/ 1539263 w 9152775"/>
                <a:gd name="connsiteY153" fmla="*/ 1260985 h 3641803"/>
                <a:gd name="connsiteX154" fmla="*/ 1539263 w 9152775"/>
                <a:gd name="connsiteY154" fmla="*/ 1223523 h 3641803"/>
                <a:gd name="connsiteX155" fmla="*/ 1520536 w 9152775"/>
                <a:gd name="connsiteY155" fmla="*/ 1223523 h 3641803"/>
                <a:gd name="connsiteX156" fmla="*/ 1520536 w 9152775"/>
                <a:gd name="connsiteY156" fmla="*/ 1194090 h 3641803"/>
                <a:gd name="connsiteX157" fmla="*/ 1464339 w 9152775"/>
                <a:gd name="connsiteY157" fmla="*/ 1194090 h 3641803"/>
                <a:gd name="connsiteX158" fmla="*/ 1464339 w 9152775"/>
                <a:gd name="connsiteY158" fmla="*/ 1172687 h 3641803"/>
                <a:gd name="connsiteX159" fmla="*/ 1434906 w 9152775"/>
                <a:gd name="connsiteY159" fmla="*/ 1172687 h 3641803"/>
                <a:gd name="connsiteX160" fmla="*/ 1434906 w 9152775"/>
                <a:gd name="connsiteY160" fmla="*/ 1148607 h 3641803"/>
                <a:gd name="connsiteX161" fmla="*/ 1421532 w 9152775"/>
                <a:gd name="connsiteY161" fmla="*/ 1148607 h 3641803"/>
                <a:gd name="connsiteX162" fmla="*/ 1421532 w 9152775"/>
                <a:gd name="connsiteY162" fmla="*/ 1127195 h 3641803"/>
                <a:gd name="connsiteX163" fmla="*/ 1381393 w 9152775"/>
                <a:gd name="connsiteY163" fmla="*/ 1127195 h 3641803"/>
                <a:gd name="connsiteX164" fmla="*/ 1381393 w 9152775"/>
                <a:gd name="connsiteY164" fmla="*/ 1081712 h 3641803"/>
                <a:gd name="connsiteX165" fmla="*/ 1365343 w 9152775"/>
                <a:gd name="connsiteY165" fmla="*/ 1081712 h 3641803"/>
                <a:gd name="connsiteX166" fmla="*/ 1365343 w 9152775"/>
                <a:gd name="connsiteY166" fmla="*/ 1054956 h 3641803"/>
                <a:gd name="connsiteX167" fmla="*/ 1346607 w 9152775"/>
                <a:gd name="connsiteY167" fmla="*/ 1054956 h 3641803"/>
                <a:gd name="connsiteX168" fmla="*/ 1346607 w 9152775"/>
                <a:gd name="connsiteY168" fmla="*/ 950598 h 3641803"/>
                <a:gd name="connsiteX169" fmla="*/ 1322528 w 9152775"/>
                <a:gd name="connsiteY169" fmla="*/ 950598 h 3641803"/>
                <a:gd name="connsiteX170" fmla="*/ 1322528 w 9152775"/>
                <a:gd name="connsiteY170" fmla="*/ 929195 h 3641803"/>
                <a:gd name="connsiteX171" fmla="*/ 1290418 w 9152775"/>
                <a:gd name="connsiteY171" fmla="*/ 929195 h 3641803"/>
                <a:gd name="connsiteX172" fmla="*/ 1290418 w 9152775"/>
                <a:gd name="connsiteY172" fmla="*/ 899762 h 3641803"/>
                <a:gd name="connsiteX173" fmla="*/ 1263662 w 9152775"/>
                <a:gd name="connsiteY173" fmla="*/ 899762 h 3641803"/>
                <a:gd name="connsiteX174" fmla="*/ 1263662 w 9152775"/>
                <a:gd name="connsiteY174" fmla="*/ 873003 h 3641803"/>
                <a:gd name="connsiteX175" fmla="*/ 1220847 w 9152775"/>
                <a:gd name="connsiteY175" fmla="*/ 873003 h 3641803"/>
                <a:gd name="connsiteX176" fmla="*/ 1220847 w 9152775"/>
                <a:gd name="connsiteY176" fmla="*/ 811461 h 3641803"/>
                <a:gd name="connsiteX177" fmla="*/ 1194090 w 9152775"/>
                <a:gd name="connsiteY177" fmla="*/ 811461 h 3641803"/>
                <a:gd name="connsiteX178" fmla="*/ 1194090 w 9152775"/>
                <a:gd name="connsiteY178" fmla="*/ 774001 h 3641803"/>
                <a:gd name="connsiteX179" fmla="*/ 1167334 w 9152775"/>
                <a:gd name="connsiteY179" fmla="*/ 774001 h 3641803"/>
                <a:gd name="connsiteX180" fmla="*/ 1167334 w 9152775"/>
                <a:gd name="connsiteY180" fmla="*/ 747244 h 3641803"/>
                <a:gd name="connsiteX181" fmla="*/ 1135225 w 9152775"/>
                <a:gd name="connsiteY181" fmla="*/ 747244 h 3641803"/>
                <a:gd name="connsiteX182" fmla="*/ 1135225 w 9152775"/>
                <a:gd name="connsiteY182" fmla="*/ 709783 h 3641803"/>
                <a:gd name="connsiteX183" fmla="*/ 1062986 w 9152775"/>
                <a:gd name="connsiteY183" fmla="*/ 709783 h 3641803"/>
                <a:gd name="connsiteX184" fmla="*/ 1062986 w 9152775"/>
                <a:gd name="connsiteY184" fmla="*/ 693728 h 3641803"/>
                <a:gd name="connsiteX185" fmla="*/ 1025523 w 9152775"/>
                <a:gd name="connsiteY185" fmla="*/ 693728 h 3641803"/>
                <a:gd name="connsiteX186" fmla="*/ 1025523 w 9152775"/>
                <a:gd name="connsiteY186" fmla="*/ 656268 h 3641803"/>
                <a:gd name="connsiteX187" fmla="*/ 977355 w 9152775"/>
                <a:gd name="connsiteY187" fmla="*/ 656268 h 3641803"/>
                <a:gd name="connsiteX188" fmla="*/ 977355 w 9152775"/>
                <a:gd name="connsiteY188" fmla="*/ 621484 h 3641803"/>
                <a:gd name="connsiteX189" fmla="*/ 961304 w 9152775"/>
                <a:gd name="connsiteY189" fmla="*/ 621484 h 3641803"/>
                <a:gd name="connsiteX190" fmla="*/ 961304 w 9152775"/>
                <a:gd name="connsiteY190" fmla="*/ 584023 h 3641803"/>
                <a:gd name="connsiteX191" fmla="*/ 926519 w 9152775"/>
                <a:gd name="connsiteY191" fmla="*/ 584023 h 3641803"/>
                <a:gd name="connsiteX192" fmla="*/ 926519 w 9152775"/>
                <a:gd name="connsiteY192" fmla="*/ 570644 h 3641803"/>
                <a:gd name="connsiteX193" fmla="*/ 905115 w 9152775"/>
                <a:gd name="connsiteY193" fmla="*/ 570644 h 3641803"/>
                <a:gd name="connsiteX194" fmla="*/ 905115 w 9152775"/>
                <a:gd name="connsiteY194" fmla="*/ 535860 h 3641803"/>
                <a:gd name="connsiteX195" fmla="*/ 873004 w 9152775"/>
                <a:gd name="connsiteY195" fmla="*/ 535860 h 3641803"/>
                <a:gd name="connsiteX196" fmla="*/ 873004 w 9152775"/>
                <a:gd name="connsiteY196" fmla="*/ 490373 h 3641803"/>
                <a:gd name="connsiteX197" fmla="*/ 832867 w 9152775"/>
                <a:gd name="connsiteY197" fmla="*/ 490373 h 3641803"/>
                <a:gd name="connsiteX198" fmla="*/ 832867 w 9152775"/>
                <a:gd name="connsiteY198" fmla="*/ 447560 h 3641803"/>
                <a:gd name="connsiteX199" fmla="*/ 811461 w 9152775"/>
                <a:gd name="connsiteY199" fmla="*/ 447560 h 3641803"/>
                <a:gd name="connsiteX200" fmla="*/ 811461 w 9152775"/>
                <a:gd name="connsiteY200" fmla="*/ 407425 h 3641803"/>
                <a:gd name="connsiteX201" fmla="*/ 771325 w 9152775"/>
                <a:gd name="connsiteY201" fmla="*/ 407425 h 3641803"/>
                <a:gd name="connsiteX202" fmla="*/ 771325 w 9152775"/>
                <a:gd name="connsiteY202" fmla="*/ 380667 h 3641803"/>
                <a:gd name="connsiteX203" fmla="*/ 715135 w 9152775"/>
                <a:gd name="connsiteY203" fmla="*/ 380667 h 3641803"/>
                <a:gd name="connsiteX204" fmla="*/ 715135 w 9152775"/>
                <a:gd name="connsiteY204" fmla="*/ 332504 h 3641803"/>
                <a:gd name="connsiteX205" fmla="*/ 640214 w 9152775"/>
                <a:gd name="connsiteY205" fmla="*/ 332504 h 3641803"/>
                <a:gd name="connsiteX206" fmla="*/ 640214 w 9152775"/>
                <a:gd name="connsiteY206" fmla="*/ 300394 h 3641803"/>
                <a:gd name="connsiteX207" fmla="*/ 570645 w 9152775"/>
                <a:gd name="connsiteY207" fmla="*/ 300394 h 3641803"/>
                <a:gd name="connsiteX208" fmla="*/ 570645 w 9152775"/>
                <a:gd name="connsiteY208" fmla="*/ 278988 h 3641803"/>
                <a:gd name="connsiteX209" fmla="*/ 549239 w 9152775"/>
                <a:gd name="connsiteY209" fmla="*/ 278988 h 3641803"/>
                <a:gd name="connsiteX210" fmla="*/ 549239 w 9152775"/>
                <a:gd name="connsiteY210" fmla="*/ 249556 h 3641803"/>
                <a:gd name="connsiteX211" fmla="*/ 551915 w 9152775"/>
                <a:gd name="connsiteY211" fmla="*/ 249556 h 3641803"/>
                <a:gd name="connsiteX212" fmla="*/ 551915 w 9152775"/>
                <a:gd name="connsiteY212" fmla="*/ 252232 h 3641803"/>
                <a:gd name="connsiteX213" fmla="*/ 493048 w 9152775"/>
                <a:gd name="connsiteY213" fmla="*/ 252232 h 3641803"/>
                <a:gd name="connsiteX214" fmla="*/ 493048 w 9152775"/>
                <a:gd name="connsiteY214" fmla="*/ 220123 h 3641803"/>
                <a:gd name="connsiteX215" fmla="*/ 410100 w 9152775"/>
                <a:gd name="connsiteY215" fmla="*/ 220123 h 3641803"/>
                <a:gd name="connsiteX216" fmla="*/ 410100 w 9152775"/>
                <a:gd name="connsiteY216" fmla="*/ 212096 h 3641803"/>
                <a:gd name="connsiteX217" fmla="*/ 396722 w 9152775"/>
                <a:gd name="connsiteY217" fmla="*/ 212096 h 3641803"/>
                <a:gd name="connsiteX218" fmla="*/ 396722 w 9152775"/>
                <a:gd name="connsiteY218" fmla="*/ 188014 h 3641803"/>
                <a:gd name="connsiteX219" fmla="*/ 337856 w 9152775"/>
                <a:gd name="connsiteY219" fmla="*/ 188014 h 3641803"/>
                <a:gd name="connsiteX220" fmla="*/ 337856 w 9152775"/>
                <a:gd name="connsiteY220" fmla="*/ 163933 h 3641803"/>
                <a:gd name="connsiteX221" fmla="*/ 300395 w 9152775"/>
                <a:gd name="connsiteY221" fmla="*/ 163933 h 3641803"/>
                <a:gd name="connsiteX222" fmla="*/ 300395 w 9152775"/>
                <a:gd name="connsiteY222" fmla="*/ 142527 h 3641803"/>
                <a:gd name="connsiteX223" fmla="*/ 257583 w 9152775"/>
                <a:gd name="connsiteY223" fmla="*/ 142527 h 3641803"/>
                <a:gd name="connsiteX224" fmla="*/ 257583 w 9152775"/>
                <a:gd name="connsiteY224" fmla="*/ 126472 h 3641803"/>
                <a:gd name="connsiteX225" fmla="*/ 233502 w 9152775"/>
                <a:gd name="connsiteY225" fmla="*/ 126472 h 3641803"/>
                <a:gd name="connsiteX226" fmla="*/ 233502 w 9152775"/>
                <a:gd name="connsiteY226" fmla="*/ 80985 h 3641803"/>
                <a:gd name="connsiteX227" fmla="*/ 193366 w 9152775"/>
                <a:gd name="connsiteY227" fmla="*/ 80985 h 3641803"/>
                <a:gd name="connsiteX228" fmla="*/ 193366 w 9152775"/>
                <a:gd name="connsiteY228" fmla="*/ 22118 h 3641803"/>
                <a:gd name="connsiteX229" fmla="*/ 62254 w 9152775"/>
                <a:gd name="connsiteY229" fmla="*/ 22118 h 3641803"/>
                <a:gd name="connsiteX230" fmla="*/ 62254 w 9152775"/>
                <a:gd name="connsiteY230" fmla="*/ 6064 h 3641803"/>
                <a:gd name="connsiteX231" fmla="*/ 6064 w 9152775"/>
                <a:gd name="connsiteY231" fmla="*/ 6064 h 364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9152775" h="3641803">
                  <a:moveTo>
                    <a:pt x="9149098" y="3639716"/>
                  </a:moveTo>
                  <a:lnTo>
                    <a:pt x="7391108" y="3639716"/>
                  </a:lnTo>
                  <a:lnTo>
                    <a:pt x="7391108" y="3564799"/>
                  </a:lnTo>
                  <a:lnTo>
                    <a:pt x="7016502" y="3564799"/>
                  </a:lnTo>
                  <a:lnTo>
                    <a:pt x="7016502" y="3530014"/>
                  </a:lnTo>
                  <a:lnTo>
                    <a:pt x="6320812" y="3530014"/>
                  </a:lnTo>
                  <a:lnTo>
                    <a:pt x="6320812" y="3471148"/>
                  </a:lnTo>
                  <a:lnTo>
                    <a:pt x="6187022" y="3471148"/>
                  </a:lnTo>
                  <a:lnTo>
                    <a:pt x="6187022" y="3439039"/>
                  </a:lnTo>
                  <a:lnTo>
                    <a:pt x="5980992" y="3439039"/>
                  </a:lnTo>
                  <a:lnTo>
                    <a:pt x="5980992" y="3409606"/>
                  </a:lnTo>
                  <a:lnTo>
                    <a:pt x="5879311" y="3409606"/>
                  </a:lnTo>
                  <a:lnTo>
                    <a:pt x="5879311" y="3380173"/>
                  </a:lnTo>
                  <a:lnTo>
                    <a:pt x="5721450" y="3380173"/>
                  </a:lnTo>
                  <a:lnTo>
                    <a:pt x="5721450" y="3337358"/>
                  </a:lnTo>
                  <a:lnTo>
                    <a:pt x="5595689" y="3337358"/>
                  </a:lnTo>
                  <a:lnTo>
                    <a:pt x="5595689" y="3294551"/>
                  </a:lnTo>
                  <a:lnTo>
                    <a:pt x="5502038" y="3294551"/>
                  </a:lnTo>
                  <a:lnTo>
                    <a:pt x="5502038" y="3278492"/>
                  </a:lnTo>
                  <a:lnTo>
                    <a:pt x="5435143" y="3278492"/>
                  </a:lnTo>
                  <a:lnTo>
                    <a:pt x="5435143" y="3238362"/>
                  </a:lnTo>
                  <a:lnTo>
                    <a:pt x="4704667" y="3238362"/>
                  </a:lnTo>
                  <a:lnTo>
                    <a:pt x="4704667" y="3206253"/>
                  </a:lnTo>
                  <a:lnTo>
                    <a:pt x="4667205" y="3206253"/>
                  </a:lnTo>
                  <a:lnTo>
                    <a:pt x="4667205" y="3198223"/>
                  </a:lnTo>
                  <a:lnTo>
                    <a:pt x="4635096" y="3198223"/>
                  </a:lnTo>
                  <a:lnTo>
                    <a:pt x="4635096" y="3166114"/>
                  </a:lnTo>
                  <a:lnTo>
                    <a:pt x="4490608" y="3166114"/>
                  </a:lnTo>
                  <a:lnTo>
                    <a:pt x="4490608" y="3144711"/>
                  </a:lnTo>
                  <a:lnTo>
                    <a:pt x="4413007" y="3144711"/>
                  </a:lnTo>
                  <a:lnTo>
                    <a:pt x="4413007" y="3120622"/>
                  </a:lnTo>
                  <a:lnTo>
                    <a:pt x="4370200" y="3120622"/>
                  </a:lnTo>
                  <a:lnTo>
                    <a:pt x="4370200" y="3096543"/>
                  </a:lnTo>
                  <a:lnTo>
                    <a:pt x="4319355" y="3096543"/>
                  </a:lnTo>
                  <a:lnTo>
                    <a:pt x="4319355" y="3053736"/>
                  </a:lnTo>
                  <a:lnTo>
                    <a:pt x="4292599" y="3053736"/>
                  </a:lnTo>
                  <a:lnTo>
                    <a:pt x="4292599" y="3032324"/>
                  </a:lnTo>
                  <a:lnTo>
                    <a:pt x="4281902" y="3032324"/>
                  </a:lnTo>
                  <a:lnTo>
                    <a:pt x="4281902" y="3000215"/>
                  </a:lnTo>
                  <a:lnTo>
                    <a:pt x="4225704" y="3000215"/>
                  </a:lnTo>
                  <a:lnTo>
                    <a:pt x="4225704" y="2978811"/>
                  </a:lnTo>
                  <a:lnTo>
                    <a:pt x="4174868" y="2978811"/>
                  </a:lnTo>
                  <a:lnTo>
                    <a:pt x="4174868" y="2946702"/>
                  </a:lnTo>
                  <a:lnTo>
                    <a:pt x="4129385" y="2946702"/>
                  </a:lnTo>
                  <a:lnTo>
                    <a:pt x="4129385" y="2885160"/>
                  </a:lnTo>
                  <a:lnTo>
                    <a:pt x="4116002" y="2885160"/>
                  </a:lnTo>
                  <a:lnTo>
                    <a:pt x="4116002" y="2858404"/>
                  </a:lnTo>
                  <a:lnTo>
                    <a:pt x="4089246" y="2858404"/>
                  </a:lnTo>
                  <a:lnTo>
                    <a:pt x="4089246" y="2831647"/>
                  </a:lnTo>
                  <a:lnTo>
                    <a:pt x="4027704" y="2831647"/>
                  </a:lnTo>
                  <a:lnTo>
                    <a:pt x="4027704" y="2799538"/>
                  </a:lnTo>
                  <a:lnTo>
                    <a:pt x="3950103" y="2799538"/>
                  </a:lnTo>
                  <a:lnTo>
                    <a:pt x="3950103" y="2775458"/>
                  </a:lnTo>
                  <a:lnTo>
                    <a:pt x="3926023" y="2775458"/>
                  </a:lnTo>
                  <a:lnTo>
                    <a:pt x="3926023" y="2767429"/>
                  </a:lnTo>
                  <a:lnTo>
                    <a:pt x="3888561" y="2767429"/>
                  </a:lnTo>
                  <a:lnTo>
                    <a:pt x="3888561" y="2740672"/>
                  </a:lnTo>
                  <a:lnTo>
                    <a:pt x="3853783" y="2740672"/>
                  </a:lnTo>
                  <a:lnTo>
                    <a:pt x="3853783" y="2716593"/>
                  </a:lnTo>
                  <a:lnTo>
                    <a:pt x="3784212" y="2716593"/>
                  </a:lnTo>
                  <a:lnTo>
                    <a:pt x="3784212" y="2705887"/>
                  </a:lnTo>
                  <a:lnTo>
                    <a:pt x="3752102" y="2705887"/>
                  </a:lnTo>
                  <a:lnTo>
                    <a:pt x="3752102" y="2679130"/>
                  </a:lnTo>
                  <a:lnTo>
                    <a:pt x="3701266" y="2679130"/>
                  </a:lnTo>
                  <a:lnTo>
                    <a:pt x="3701266" y="2638991"/>
                  </a:lnTo>
                  <a:lnTo>
                    <a:pt x="3594233" y="2638991"/>
                  </a:lnTo>
                  <a:lnTo>
                    <a:pt x="3594233" y="2622941"/>
                  </a:lnTo>
                  <a:lnTo>
                    <a:pt x="3535367" y="2622941"/>
                  </a:lnTo>
                  <a:lnTo>
                    <a:pt x="3535367" y="2577449"/>
                  </a:lnTo>
                  <a:lnTo>
                    <a:pt x="3511287" y="2577449"/>
                  </a:lnTo>
                  <a:lnTo>
                    <a:pt x="3511287" y="2553370"/>
                  </a:lnTo>
                  <a:lnTo>
                    <a:pt x="3460442" y="2553370"/>
                  </a:lnTo>
                  <a:lnTo>
                    <a:pt x="3460442" y="2542664"/>
                  </a:lnTo>
                  <a:lnTo>
                    <a:pt x="3374821" y="2542664"/>
                  </a:lnTo>
                  <a:lnTo>
                    <a:pt x="3374821" y="2534634"/>
                  </a:lnTo>
                  <a:lnTo>
                    <a:pt x="3356094" y="2534634"/>
                  </a:lnTo>
                  <a:lnTo>
                    <a:pt x="3356094" y="2505201"/>
                  </a:lnTo>
                  <a:lnTo>
                    <a:pt x="3323984" y="2505201"/>
                  </a:lnTo>
                  <a:lnTo>
                    <a:pt x="3323984" y="2478445"/>
                  </a:lnTo>
                  <a:lnTo>
                    <a:pt x="3227656" y="2478445"/>
                  </a:lnTo>
                  <a:lnTo>
                    <a:pt x="3227656" y="2430286"/>
                  </a:lnTo>
                  <a:lnTo>
                    <a:pt x="3171467" y="2430286"/>
                  </a:lnTo>
                  <a:lnTo>
                    <a:pt x="3171467" y="2416903"/>
                  </a:lnTo>
                  <a:lnTo>
                    <a:pt x="3128652" y="2416903"/>
                  </a:lnTo>
                  <a:lnTo>
                    <a:pt x="3128652" y="2398176"/>
                  </a:lnTo>
                  <a:lnTo>
                    <a:pt x="3085845" y="2398176"/>
                  </a:lnTo>
                  <a:lnTo>
                    <a:pt x="3085845" y="2371420"/>
                  </a:lnTo>
                  <a:lnTo>
                    <a:pt x="3035001" y="2371420"/>
                  </a:lnTo>
                  <a:lnTo>
                    <a:pt x="3035001" y="2347340"/>
                  </a:lnTo>
                  <a:lnTo>
                    <a:pt x="2962761" y="2347340"/>
                  </a:lnTo>
                  <a:lnTo>
                    <a:pt x="2962761" y="2315231"/>
                  </a:lnTo>
                  <a:lnTo>
                    <a:pt x="2917269" y="2315231"/>
                  </a:lnTo>
                  <a:lnTo>
                    <a:pt x="2917269" y="2277768"/>
                  </a:lnTo>
                  <a:lnTo>
                    <a:pt x="2855727" y="2277768"/>
                  </a:lnTo>
                  <a:lnTo>
                    <a:pt x="2855727" y="2245659"/>
                  </a:lnTo>
                  <a:lnTo>
                    <a:pt x="2796862" y="2245659"/>
                  </a:lnTo>
                  <a:lnTo>
                    <a:pt x="2796862" y="2216226"/>
                  </a:lnTo>
                  <a:lnTo>
                    <a:pt x="2751370" y="2216226"/>
                  </a:lnTo>
                  <a:lnTo>
                    <a:pt x="2751370" y="2205520"/>
                  </a:lnTo>
                  <a:lnTo>
                    <a:pt x="2705887" y="2205520"/>
                  </a:lnTo>
                  <a:lnTo>
                    <a:pt x="2705887" y="2192147"/>
                  </a:lnTo>
                  <a:lnTo>
                    <a:pt x="2633639" y="2192147"/>
                  </a:lnTo>
                  <a:lnTo>
                    <a:pt x="2633639" y="2165390"/>
                  </a:lnTo>
                  <a:lnTo>
                    <a:pt x="2609559" y="2165390"/>
                  </a:lnTo>
                  <a:lnTo>
                    <a:pt x="2609559" y="2138625"/>
                  </a:lnTo>
                  <a:lnTo>
                    <a:pt x="2588156" y="2138625"/>
                  </a:lnTo>
                  <a:lnTo>
                    <a:pt x="2588156" y="2117222"/>
                  </a:lnTo>
                  <a:lnTo>
                    <a:pt x="2564076" y="2117222"/>
                  </a:lnTo>
                  <a:lnTo>
                    <a:pt x="2564076" y="2079760"/>
                  </a:lnTo>
                  <a:lnTo>
                    <a:pt x="2515907" y="2079760"/>
                  </a:lnTo>
                  <a:lnTo>
                    <a:pt x="2515907" y="2047650"/>
                  </a:lnTo>
                  <a:lnTo>
                    <a:pt x="2502534" y="2047650"/>
                  </a:lnTo>
                  <a:lnTo>
                    <a:pt x="2502534" y="1999491"/>
                  </a:lnTo>
                  <a:lnTo>
                    <a:pt x="2449012" y="1999491"/>
                  </a:lnTo>
                  <a:lnTo>
                    <a:pt x="2449012" y="1975411"/>
                  </a:lnTo>
                  <a:lnTo>
                    <a:pt x="2376773" y="1975411"/>
                  </a:lnTo>
                  <a:lnTo>
                    <a:pt x="2376773" y="1924566"/>
                  </a:lnTo>
                  <a:lnTo>
                    <a:pt x="2344664" y="1924566"/>
                  </a:lnTo>
                  <a:lnTo>
                    <a:pt x="2344664" y="1855003"/>
                  </a:lnTo>
                  <a:lnTo>
                    <a:pt x="2256365" y="1855003"/>
                  </a:lnTo>
                  <a:lnTo>
                    <a:pt x="2256365" y="1809511"/>
                  </a:lnTo>
                  <a:lnTo>
                    <a:pt x="2221580" y="1809511"/>
                  </a:lnTo>
                  <a:lnTo>
                    <a:pt x="2221580" y="1782755"/>
                  </a:lnTo>
                  <a:lnTo>
                    <a:pt x="2192147" y="1782755"/>
                  </a:lnTo>
                  <a:lnTo>
                    <a:pt x="2192147" y="1761352"/>
                  </a:lnTo>
                  <a:lnTo>
                    <a:pt x="2050327" y="1761352"/>
                  </a:lnTo>
                  <a:lnTo>
                    <a:pt x="2050327" y="1745293"/>
                  </a:lnTo>
                  <a:lnTo>
                    <a:pt x="1996814" y="1745293"/>
                  </a:lnTo>
                  <a:lnTo>
                    <a:pt x="1996814" y="1699810"/>
                  </a:lnTo>
                  <a:lnTo>
                    <a:pt x="1972734" y="1699810"/>
                  </a:lnTo>
                  <a:lnTo>
                    <a:pt x="1972734" y="1648965"/>
                  </a:lnTo>
                  <a:lnTo>
                    <a:pt x="1887113" y="1648965"/>
                  </a:lnTo>
                  <a:lnTo>
                    <a:pt x="1887113" y="1624885"/>
                  </a:lnTo>
                  <a:lnTo>
                    <a:pt x="1855003" y="1624885"/>
                  </a:lnTo>
                  <a:lnTo>
                    <a:pt x="1855003" y="1590099"/>
                  </a:lnTo>
                  <a:lnTo>
                    <a:pt x="1825571" y="1590099"/>
                  </a:lnTo>
                  <a:lnTo>
                    <a:pt x="1825571" y="1557990"/>
                  </a:lnTo>
                  <a:lnTo>
                    <a:pt x="1806835" y="1557990"/>
                  </a:lnTo>
                  <a:lnTo>
                    <a:pt x="1806835" y="1541940"/>
                  </a:lnTo>
                  <a:lnTo>
                    <a:pt x="1793461" y="1541940"/>
                  </a:lnTo>
                  <a:lnTo>
                    <a:pt x="1793461" y="1509830"/>
                  </a:lnTo>
                  <a:lnTo>
                    <a:pt x="1766705" y="1509830"/>
                  </a:lnTo>
                  <a:lnTo>
                    <a:pt x="1766705" y="1491104"/>
                  </a:lnTo>
                  <a:lnTo>
                    <a:pt x="1758675" y="1491104"/>
                  </a:lnTo>
                  <a:lnTo>
                    <a:pt x="1758675" y="1456318"/>
                  </a:lnTo>
                  <a:lnTo>
                    <a:pt x="1694457" y="1456318"/>
                  </a:lnTo>
                  <a:lnTo>
                    <a:pt x="1694457" y="1421532"/>
                  </a:lnTo>
                  <a:lnTo>
                    <a:pt x="1654318" y="1421532"/>
                  </a:lnTo>
                  <a:lnTo>
                    <a:pt x="1654318" y="1351960"/>
                  </a:lnTo>
                  <a:lnTo>
                    <a:pt x="1587423" y="1351960"/>
                  </a:lnTo>
                  <a:lnTo>
                    <a:pt x="1587423" y="1325204"/>
                  </a:lnTo>
                  <a:lnTo>
                    <a:pt x="1566020" y="1325204"/>
                  </a:lnTo>
                  <a:lnTo>
                    <a:pt x="1566020" y="1260985"/>
                  </a:lnTo>
                  <a:lnTo>
                    <a:pt x="1539263" y="1260985"/>
                  </a:lnTo>
                  <a:lnTo>
                    <a:pt x="1539263" y="1223523"/>
                  </a:lnTo>
                  <a:lnTo>
                    <a:pt x="1520536" y="1223523"/>
                  </a:lnTo>
                  <a:lnTo>
                    <a:pt x="1520536" y="1194090"/>
                  </a:lnTo>
                  <a:lnTo>
                    <a:pt x="1464339" y="1194090"/>
                  </a:lnTo>
                  <a:lnTo>
                    <a:pt x="1464339" y="1172687"/>
                  </a:lnTo>
                  <a:lnTo>
                    <a:pt x="1434906" y="1172687"/>
                  </a:lnTo>
                  <a:lnTo>
                    <a:pt x="1434906" y="1148607"/>
                  </a:lnTo>
                  <a:lnTo>
                    <a:pt x="1421532" y="1148607"/>
                  </a:lnTo>
                  <a:lnTo>
                    <a:pt x="1421532" y="1127195"/>
                  </a:lnTo>
                  <a:lnTo>
                    <a:pt x="1381393" y="1127195"/>
                  </a:lnTo>
                  <a:lnTo>
                    <a:pt x="1381393" y="1081712"/>
                  </a:lnTo>
                  <a:lnTo>
                    <a:pt x="1365343" y="1081712"/>
                  </a:lnTo>
                  <a:lnTo>
                    <a:pt x="1365343" y="1054956"/>
                  </a:lnTo>
                  <a:lnTo>
                    <a:pt x="1346607" y="1054956"/>
                  </a:lnTo>
                  <a:lnTo>
                    <a:pt x="1346607" y="950598"/>
                  </a:lnTo>
                  <a:lnTo>
                    <a:pt x="1322528" y="950598"/>
                  </a:lnTo>
                  <a:lnTo>
                    <a:pt x="1322528" y="929195"/>
                  </a:lnTo>
                  <a:lnTo>
                    <a:pt x="1290418" y="929195"/>
                  </a:lnTo>
                  <a:lnTo>
                    <a:pt x="1290418" y="899762"/>
                  </a:lnTo>
                  <a:lnTo>
                    <a:pt x="1263662" y="899762"/>
                  </a:lnTo>
                  <a:lnTo>
                    <a:pt x="1263662" y="873003"/>
                  </a:lnTo>
                  <a:lnTo>
                    <a:pt x="1220847" y="873003"/>
                  </a:lnTo>
                  <a:lnTo>
                    <a:pt x="1220847" y="811461"/>
                  </a:lnTo>
                  <a:lnTo>
                    <a:pt x="1194090" y="811461"/>
                  </a:lnTo>
                  <a:lnTo>
                    <a:pt x="1194090" y="774001"/>
                  </a:lnTo>
                  <a:lnTo>
                    <a:pt x="1167334" y="774001"/>
                  </a:lnTo>
                  <a:lnTo>
                    <a:pt x="1167334" y="747244"/>
                  </a:lnTo>
                  <a:lnTo>
                    <a:pt x="1135225" y="747244"/>
                  </a:lnTo>
                  <a:lnTo>
                    <a:pt x="1135225" y="709783"/>
                  </a:lnTo>
                  <a:lnTo>
                    <a:pt x="1062986" y="709783"/>
                  </a:lnTo>
                  <a:lnTo>
                    <a:pt x="1062986" y="693728"/>
                  </a:lnTo>
                  <a:lnTo>
                    <a:pt x="1025523" y="693728"/>
                  </a:lnTo>
                  <a:lnTo>
                    <a:pt x="1025523" y="656268"/>
                  </a:lnTo>
                  <a:lnTo>
                    <a:pt x="977355" y="656268"/>
                  </a:lnTo>
                  <a:lnTo>
                    <a:pt x="977355" y="621484"/>
                  </a:lnTo>
                  <a:lnTo>
                    <a:pt x="961304" y="621484"/>
                  </a:lnTo>
                  <a:lnTo>
                    <a:pt x="961304" y="584023"/>
                  </a:lnTo>
                  <a:lnTo>
                    <a:pt x="926519" y="584023"/>
                  </a:lnTo>
                  <a:lnTo>
                    <a:pt x="926519" y="570644"/>
                  </a:lnTo>
                  <a:lnTo>
                    <a:pt x="905115" y="570644"/>
                  </a:lnTo>
                  <a:lnTo>
                    <a:pt x="905115" y="535860"/>
                  </a:lnTo>
                  <a:lnTo>
                    <a:pt x="873004" y="535860"/>
                  </a:lnTo>
                  <a:lnTo>
                    <a:pt x="873004" y="490373"/>
                  </a:lnTo>
                  <a:lnTo>
                    <a:pt x="832867" y="490373"/>
                  </a:lnTo>
                  <a:lnTo>
                    <a:pt x="832867" y="447560"/>
                  </a:lnTo>
                  <a:lnTo>
                    <a:pt x="811461" y="447560"/>
                  </a:lnTo>
                  <a:lnTo>
                    <a:pt x="811461" y="407425"/>
                  </a:lnTo>
                  <a:lnTo>
                    <a:pt x="771325" y="407425"/>
                  </a:lnTo>
                  <a:lnTo>
                    <a:pt x="771325" y="380667"/>
                  </a:lnTo>
                  <a:lnTo>
                    <a:pt x="715135" y="380667"/>
                  </a:lnTo>
                  <a:lnTo>
                    <a:pt x="715135" y="332504"/>
                  </a:lnTo>
                  <a:lnTo>
                    <a:pt x="640214" y="332504"/>
                  </a:lnTo>
                  <a:lnTo>
                    <a:pt x="640214" y="300394"/>
                  </a:lnTo>
                  <a:lnTo>
                    <a:pt x="570645" y="300394"/>
                  </a:lnTo>
                  <a:lnTo>
                    <a:pt x="570645" y="278988"/>
                  </a:lnTo>
                  <a:lnTo>
                    <a:pt x="549239" y="278988"/>
                  </a:lnTo>
                  <a:lnTo>
                    <a:pt x="549239" y="249556"/>
                  </a:lnTo>
                  <a:lnTo>
                    <a:pt x="551915" y="249556"/>
                  </a:lnTo>
                  <a:lnTo>
                    <a:pt x="551915" y="252232"/>
                  </a:lnTo>
                  <a:lnTo>
                    <a:pt x="493048" y="252232"/>
                  </a:lnTo>
                  <a:lnTo>
                    <a:pt x="493048" y="220123"/>
                  </a:lnTo>
                  <a:lnTo>
                    <a:pt x="410100" y="220123"/>
                  </a:lnTo>
                  <a:lnTo>
                    <a:pt x="410100" y="212096"/>
                  </a:lnTo>
                  <a:lnTo>
                    <a:pt x="396722" y="212096"/>
                  </a:lnTo>
                  <a:lnTo>
                    <a:pt x="396722" y="188014"/>
                  </a:lnTo>
                  <a:lnTo>
                    <a:pt x="337856" y="188014"/>
                  </a:lnTo>
                  <a:lnTo>
                    <a:pt x="337856" y="163933"/>
                  </a:lnTo>
                  <a:lnTo>
                    <a:pt x="300395" y="163933"/>
                  </a:lnTo>
                  <a:lnTo>
                    <a:pt x="300395" y="142527"/>
                  </a:lnTo>
                  <a:lnTo>
                    <a:pt x="257583" y="142527"/>
                  </a:lnTo>
                  <a:lnTo>
                    <a:pt x="257583" y="126472"/>
                  </a:lnTo>
                  <a:lnTo>
                    <a:pt x="233502" y="126472"/>
                  </a:lnTo>
                  <a:lnTo>
                    <a:pt x="233502" y="80985"/>
                  </a:lnTo>
                  <a:lnTo>
                    <a:pt x="193366" y="80985"/>
                  </a:lnTo>
                  <a:lnTo>
                    <a:pt x="193366" y="22118"/>
                  </a:lnTo>
                  <a:lnTo>
                    <a:pt x="62254" y="22118"/>
                  </a:lnTo>
                  <a:lnTo>
                    <a:pt x="62254" y="6064"/>
                  </a:lnTo>
                  <a:lnTo>
                    <a:pt x="6064" y="6064"/>
                  </a:lnTo>
                </a:path>
              </a:pathLst>
            </a:custGeom>
            <a:noFill/>
            <a:ln w="25400" cap="flat">
              <a:solidFill>
                <a:srgbClr val="B2C0EC"/>
              </a:solidFill>
              <a:prstDash val="solid"/>
              <a:miter/>
            </a:ln>
          </p:spPr>
          <p:txBody>
            <a:bodyPr rtlCol="0" anchor="ctr"/>
            <a:lstStyle/>
            <a:p>
              <a:endParaRPr lang="fr-FR"/>
            </a:p>
          </p:txBody>
        </p:sp>
        <p:sp>
          <p:nvSpPr>
            <p:cNvPr id="83" name="Freeform: Shape 4">
              <a:extLst>
                <a:ext uri="{FF2B5EF4-FFF2-40B4-BE49-F238E27FC236}">
                  <a16:creationId xmlns:a16="http://schemas.microsoft.com/office/drawing/2014/main" id="{0C5D69B5-3D03-4D15-B80A-3C9FD551D772}"/>
                </a:ext>
              </a:extLst>
            </p:cNvPr>
            <p:cNvSpPr/>
            <p:nvPr/>
          </p:nvSpPr>
          <p:spPr>
            <a:xfrm>
              <a:off x="4831195" y="4742476"/>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fr-FR"/>
            </a:p>
          </p:txBody>
        </p:sp>
        <p:sp>
          <p:nvSpPr>
            <p:cNvPr id="84" name="Freeform: Shape 5">
              <a:extLst>
                <a:ext uri="{FF2B5EF4-FFF2-40B4-BE49-F238E27FC236}">
                  <a16:creationId xmlns:a16="http://schemas.microsoft.com/office/drawing/2014/main" id="{4730E746-D716-4326-A448-E885DB896494}"/>
                </a:ext>
              </a:extLst>
            </p:cNvPr>
            <p:cNvSpPr/>
            <p:nvPr/>
          </p:nvSpPr>
          <p:spPr>
            <a:xfrm>
              <a:off x="4918950" y="4742476"/>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fr-FR"/>
            </a:p>
          </p:txBody>
        </p:sp>
        <p:sp>
          <p:nvSpPr>
            <p:cNvPr id="85" name="Freeform: Shape 6">
              <a:extLst>
                <a:ext uri="{FF2B5EF4-FFF2-40B4-BE49-F238E27FC236}">
                  <a16:creationId xmlns:a16="http://schemas.microsoft.com/office/drawing/2014/main" id="{382A675A-2925-4162-B780-8F8351C023B9}"/>
                </a:ext>
              </a:extLst>
            </p:cNvPr>
            <p:cNvSpPr/>
            <p:nvPr/>
          </p:nvSpPr>
          <p:spPr>
            <a:xfrm>
              <a:off x="5006704" y="4742476"/>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fr-FR"/>
            </a:p>
          </p:txBody>
        </p:sp>
        <p:sp>
          <p:nvSpPr>
            <p:cNvPr id="86" name="Freeform: Shape 13">
              <a:extLst>
                <a:ext uri="{FF2B5EF4-FFF2-40B4-BE49-F238E27FC236}">
                  <a16:creationId xmlns:a16="http://schemas.microsoft.com/office/drawing/2014/main" id="{BBF7B106-D9B1-4C73-B9B1-9AD6C5929646}"/>
                </a:ext>
              </a:extLst>
            </p:cNvPr>
            <p:cNvSpPr/>
            <p:nvPr/>
          </p:nvSpPr>
          <p:spPr>
            <a:xfrm>
              <a:off x="5024255" y="4742476"/>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fr-FR"/>
            </a:p>
          </p:txBody>
        </p:sp>
        <p:sp>
          <p:nvSpPr>
            <p:cNvPr id="87" name="Freeform: Shape 5163">
              <a:extLst>
                <a:ext uri="{FF2B5EF4-FFF2-40B4-BE49-F238E27FC236}">
                  <a16:creationId xmlns:a16="http://schemas.microsoft.com/office/drawing/2014/main" id="{6DD6DD57-E0B4-4A5F-9CCC-E64E218174FD}"/>
                </a:ext>
              </a:extLst>
            </p:cNvPr>
            <p:cNvSpPr/>
            <p:nvPr/>
          </p:nvSpPr>
          <p:spPr>
            <a:xfrm>
              <a:off x="5164671" y="4742476"/>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fr-FR"/>
            </a:p>
          </p:txBody>
        </p:sp>
        <p:sp>
          <p:nvSpPr>
            <p:cNvPr id="88" name="Freeform: Shape 5164">
              <a:extLst>
                <a:ext uri="{FF2B5EF4-FFF2-40B4-BE49-F238E27FC236}">
                  <a16:creationId xmlns:a16="http://schemas.microsoft.com/office/drawing/2014/main" id="{E95966B0-63B9-4CB0-BA5A-02146619682C}"/>
                </a:ext>
              </a:extLst>
            </p:cNvPr>
            <p:cNvSpPr/>
            <p:nvPr/>
          </p:nvSpPr>
          <p:spPr>
            <a:xfrm>
              <a:off x="5217324" y="4742476"/>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fr-FR"/>
            </a:p>
          </p:txBody>
        </p:sp>
        <p:sp>
          <p:nvSpPr>
            <p:cNvPr id="89" name="Freeform: Shape 5165">
              <a:extLst>
                <a:ext uri="{FF2B5EF4-FFF2-40B4-BE49-F238E27FC236}">
                  <a16:creationId xmlns:a16="http://schemas.microsoft.com/office/drawing/2014/main" id="{06864CCD-C7ED-4CB5-B47D-32B27E36C21B}"/>
                </a:ext>
              </a:extLst>
            </p:cNvPr>
            <p:cNvSpPr/>
            <p:nvPr/>
          </p:nvSpPr>
          <p:spPr>
            <a:xfrm>
              <a:off x="5269976" y="4742476"/>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fr-FR"/>
            </a:p>
          </p:txBody>
        </p:sp>
        <p:sp>
          <p:nvSpPr>
            <p:cNvPr id="90" name="Freeform: Shape 5167">
              <a:extLst>
                <a:ext uri="{FF2B5EF4-FFF2-40B4-BE49-F238E27FC236}">
                  <a16:creationId xmlns:a16="http://schemas.microsoft.com/office/drawing/2014/main" id="{7965674C-2CD0-4C63-B15B-03401A3B3969}"/>
                </a:ext>
              </a:extLst>
            </p:cNvPr>
            <p:cNvSpPr/>
            <p:nvPr/>
          </p:nvSpPr>
          <p:spPr>
            <a:xfrm>
              <a:off x="5427934" y="4812679"/>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fr-FR"/>
            </a:p>
          </p:txBody>
        </p:sp>
        <p:sp>
          <p:nvSpPr>
            <p:cNvPr id="91" name="Freeform: Shape 5168">
              <a:extLst>
                <a:ext uri="{FF2B5EF4-FFF2-40B4-BE49-F238E27FC236}">
                  <a16:creationId xmlns:a16="http://schemas.microsoft.com/office/drawing/2014/main" id="{D0D98895-3318-46E1-B1D6-7DC320AB2B77}"/>
                </a:ext>
              </a:extLst>
            </p:cNvPr>
            <p:cNvSpPr/>
            <p:nvPr/>
          </p:nvSpPr>
          <p:spPr>
            <a:xfrm>
              <a:off x="5463036" y="4812679"/>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fr-FR"/>
            </a:p>
          </p:txBody>
        </p:sp>
        <p:sp>
          <p:nvSpPr>
            <p:cNvPr id="92" name="Freeform: Shape 5169">
              <a:extLst>
                <a:ext uri="{FF2B5EF4-FFF2-40B4-BE49-F238E27FC236}">
                  <a16:creationId xmlns:a16="http://schemas.microsoft.com/office/drawing/2014/main" id="{08AD22F6-F596-4A2F-93AD-DE33B4A0D009}"/>
                </a:ext>
              </a:extLst>
            </p:cNvPr>
            <p:cNvSpPr/>
            <p:nvPr/>
          </p:nvSpPr>
          <p:spPr>
            <a:xfrm>
              <a:off x="5498137" y="4812679"/>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fr-FR"/>
            </a:p>
          </p:txBody>
        </p:sp>
        <p:sp>
          <p:nvSpPr>
            <p:cNvPr id="93" name="Freeform: Shape 5170">
              <a:extLst>
                <a:ext uri="{FF2B5EF4-FFF2-40B4-BE49-F238E27FC236}">
                  <a16:creationId xmlns:a16="http://schemas.microsoft.com/office/drawing/2014/main" id="{08B22FE5-A716-4A13-986A-2BDD4F133560}"/>
                </a:ext>
              </a:extLst>
            </p:cNvPr>
            <p:cNvSpPr/>
            <p:nvPr/>
          </p:nvSpPr>
          <p:spPr>
            <a:xfrm>
              <a:off x="5620993" y="4882883"/>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fr-FR"/>
            </a:p>
          </p:txBody>
        </p:sp>
        <p:sp>
          <p:nvSpPr>
            <p:cNvPr id="94" name="Freeform: Shape 5171">
              <a:extLst>
                <a:ext uri="{FF2B5EF4-FFF2-40B4-BE49-F238E27FC236}">
                  <a16:creationId xmlns:a16="http://schemas.microsoft.com/office/drawing/2014/main" id="{983A1D95-63C2-499F-B1FD-953385EB2836}"/>
                </a:ext>
              </a:extLst>
            </p:cNvPr>
            <p:cNvSpPr/>
            <p:nvPr/>
          </p:nvSpPr>
          <p:spPr>
            <a:xfrm>
              <a:off x="5691197" y="4882883"/>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fr-FR"/>
            </a:p>
          </p:txBody>
        </p:sp>
        <p:sp>
          <p:nvSpPr>
            <p:cNvPr id="95" name="Freeform: Shape 5172">
              <a:extLst>
                <a:ext uri="{FF2B5EF4-FFF2-40B4-BE49-F238E27FC236}">
                  <a16:creationId xmlns:a16="http://schemas.microsoft.com/office/drawing/2014/main" id="{D129CA15-54AC-4046-82EE-29E65BCAAEB6}"/>
                </a:ext>
              </a:extLst>
            </p:cNvPr>
            <p:cNvSpPr/>
            <p:nvPr/>
          </p:nvSpPr>
          <p:spPr>
            <a:xfrm>
              <a:off x="5761400" y="4917985"/>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fr-FR"/>
            </a:p>
          </p:txBody>
        </p:sp>
        <p:sp>
          <p:nvSpPr>
            <p:cNvPr id="96" name="Freeform: Shape 5173">
              <a:extLst>
                <a:ext uri="{FF2B5EF4-FFF2-40B4-BE49-F238E27FC236}">
                  <a16:creationId xmlns:a16="http://schemas.microsoft.com/office/drawing/2014/main" id="{341B8453-7178-4779-BBDA-09916B825398}"/>
                </a:ext>
              </a:extLst>
            </p:cNvPr>
            <p:cNvSpPr/>
            <p:nvPr/>
          </p:nvSpPr>
          <p:spPr>
            <a:xfrm>
              <a:off x="5919358" y="4935535"/>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fr-FR"/>
            </a:p>
          </p:txBody>
        </p:sp>
        <p:sp>
          <p:nvSpPr>
            <p:cNvPr id="97" name="Freeform: Shape 5174">
              <a:extLst>
                <a:ext uri="{FF2B5EF4-FFF2-40B4-BE49-F238E27FC236}">
                  <a16:creationId xmlns:a16="http://schemas.microsoft.com/office/drawing/2014/main" id="{462CD3EF-F4FA-4208-B009-9AAC12D5FE1E}"/>
                </a:ext>
              </a:extLst>
            </p:cNvPr>
            <p:cNvSpPr/>
            <p:nvPr/>
          </p:nvSpPr>
          <p:spPr>
            <a:xfrm>
              <a:off x="6147519" y="4970637"/>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fr-FR"/>
            </a:p>
          </p:txBody>
        </p:sp>
        <p:sp>
          <p:nvSpPr>
            <p:cNvPr id="98" name="Freeform: Shape 5175">
              <a:extLst>
                <a:ext uri="{FF2B5EF4-FFF2-40B4-BE49-F238E27FC236}">
                  <a16:creationId xmlns:a16="http://schemas.microsoft.com/office/drawing/2014/main" id="{C2825C82-0607-4C76-8080-FD79F0A13A28}"/>
                </a:ext>
              </a:extLst>
            </p:cNvPr>
            <p:cNvSpPr/>
            <p:nvPr/>
          </p:nvSpPr>
          <p:spPr>
            <a:xfrm>
              <a:off x="6252825" y="4970637"/>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fr-FR"/>
            </a:p>
          </p:txBody>
        </p:sp>
        <p:sp>
          <p:nvSpPr>
            <p:cNvPr id="99" name="Freeform: Shape 5176">
              <a:extLst>
                <a:ext uri="{FF2B5EF4-FFF2-40B4-BE49-F238E27FC236}">
                  <a16:creationId xmlns:a16="http://schemas.microsoft.com/office/drawing/2014/main" id="{861C89DC-E882-4386-9C0F-6DB8D731AAF7}"/>
                </a:ext>
              </a:extLst>
            </p:cNvPr>
            <p:cNvSpPr/>
            <p:nvPr/>
          </p:nvSpPr>
          <p:spPr>
            <a:xfrm>
              <a:off x="6287926" y="4970637"/>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fr-FR"/>
            </a:p>
          </p:txBody>
        </p:sp>
        <p:sp>
          <p:nvSpPr>
            <p:cNvPr id="100" name="Freeform: Shape 5177">
              <a:extLst>
                <a:ext uri="{FF2B5EF4-FFF2-40B4-BE49-F238E27FC236}">
                  <a16:creationId xmlns:a16="http://schemas.microsoft.com/office/drawing/2014/main" id="{39F69A47-3B30-43B8-9186-CAC31ACAA271}"/>
                </a:ext>
              </a:extLst>
            </p:cNvPr>
            <p:cNvSpPr/>
            <p:nvPr/>
          </p:nvSpPr>
          <p:spPr>
            <a:xfrm>
              <a:off x="6323028" y="4970637"/>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fr-FR"/>
            </a:p>
          </p:txBody>
        </p:sp>
        <p:sp>
          <p:nvSpPr>
            <p:cNvPr id="101" name="Freeform: Shape 5178">
              <a:extLst>
                <a:ext uri="{FF2B5EF4-FFF2-40B4-BE49-F238E27FC236}">
                  <a16:creationId xmlns:a16="http://schemas.microsoft.com/office/drawing/2014/main" id="{80BC231B-AAA2-4AD0-A0B1-D6D23592DE23}"/>
                </a:ext>
              </a:extLst>
            </p:cNvPr>
            <p:cNvSpPr/>
            <p:nvPr/>
          </p:nvSpPr>
          <p:spPr>
            <a:xfrm>
              <a:off x="6796910" y="5058391"/>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fr-FR"/>
            </a:p>
          </p:txBody>
        </p:sp>
        <p:sp>
          <p:nvSpPr>
            <p:cNvPr id="102" name="Freeform: Shape 5179">
              <a:extLst>
                <a:ext uri="{FF2B5EF4-FFF2-40B4-BE49-F238E27FC236}">
                  <a16:creationId xmlns:a16="http://schemas.microsoft.com/office/drawing/2014/main" id="{946F4FE8-C92F-4F81-8186-65F921850D4E}"/>
                </a:ext>
              </a:extLst>
            </p:cNvPr>
            <p:cNvSpPr/>
            <p:nvPr/>
          </p:nvSpPr>
          <p:spPr>
            <a:xfrm>
              <a:off x="6919766" y="5058391"/>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fr-FR"/>
            </a:p>
          </p:txBody>
        </p:sp>
        <p:sp>
          <p:nvSpPr>
            <p:cNvPr id="103" name="Freeform: Shape 5180">
              <a:extLst>
                <a:ext uri="{FF2B5EF4-FFF2-40B4-BE49-F238E27FC236}">
                  <a16:creationId xmlns:a16="http://schemas.microsoft.com/office/drawing/2014/main" id="{2C7A88F8-86C2-4F5F-912A-1A5D089A112C}"/>
                </a:ext>
              </a:extLst>
            </p:cNvPr>
            <p:cNvSpPr/>
            <p:nvPr/>
          </p:nvSpPr>
          <p:spPr>
            <a:xfrm>
              <a:off x="6972419" y="5058391"/>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fr-FR"/>
            </a:p>
          </p:txBody>
        </p:sp>
        <p:sp>
          <p:nvSpPr>
            <p:cNvPr id="104" name="Freeform: Shape 5181">
              <a:extLst>
                <a:ext uri="{FF2B5EF4-FFF2-40B4-BE49-F238E27FC236}">
                  <a16:creationId xmlns:a16="http://schemas.microsoft.com/office/drawing/2014/main" id="{C5C168AE-F924-4113-B6A8-0FCFF8FE0BDB}"/>
                </a:ext>
              </a:extLst>
            </p:cNvPr>
            <p:cNvSpPr/>
            <p:nvPr/>
          </p:nvSpPr>
          <p:spPr>
            <a:xfrm>
              <a:off x="7025071" y="5093493"/>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fr-FR"/>
            </a:p>
          </p:txBody>
        </p:sp>
        <p:sp>
          <p:nvSpPr>
            <p:cNvPr id="105" name="Freeform: Shape 5182">
              <a:extLst>
                <a:ext uri="{FF2B5EF4-FFF2-40B4-BE49-F238E27FC236}">
                  <a16:creationId xmlns:a16="http://schemas.microsoft.com/office/drawing/2014/main" id="{F754458C-A6A6-4655-9AD8-8E46BFA4E7F5}"/>
                </a:ext>
              </a:extLst>
            </p:cNvPr>
            <p:cNvSpPr/>
            <p:nvPr/>
          </p:nvSpPr>
          <p:spPr>
            <a:xfrm>
              <a:off x="7042622" y="5093493"/>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fr-FR"/>
            </a:p>
          </p:txBody>
        </p:sp>
        <p:sp>
          <p:nvSpPr>
            <p:cNvPr id="106" name="Freeform: Shape 57">
              <a:extLst>
                <a:ext uri="{FF2B5EF4-FFF2-40B4-BE49-F238E27FC236}">
                  <a16:creationId xmlns:a16="http://schemas.microsoft.com/office/drawing/2014/main" id="{D8FB3D1E-E225-426B-91A2-77BC0FD907A6}"/>
                </a:ext>
              </a:extLst>
            </p:cNvPr>
            <p:cNvSpPr/>
            <p:nvPr/>
          </p:nvSpPr>
          <p:spPr>
            <a:xfrm>
              <a:off x="7112825" y="5093493"/>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fr-FR"/>
            </a:p>
          </p:txBody>
        </p:sp>
        <p:sp>
          <p:nvSpPr>
            <p:cNvPr id="107" name="Freeform: Shape 2047">
              <a:extLst>
                <a:ext uri="{FF2B5EF4-FFF2-40B4-BE49-F238E27FC236}">
                  <a16:creationId xmlns:a16="http://schemas.microsoft.com/office/drawing/2014/main" id="{71478BAB-635C-468F-96FF-DA1AA83479DD}"/>
                </a:ext>
              </a:extLst>
            </p:cNvPr>
            <p:cNvSpPr/>
            <p:nvPr/>
          </p:nvSpPr>
          <p:spPr>
            <a:xfrm>
              <a:off x="7147927" y="5093493"/>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fr-FR"/>
            </a:p>
          </p:txBody>
        </p:sp>
        <p:sp>
          <p:nvSpPr>
            <p:cNvPr id="108" name="Freeform: Shape 2049">
              <a:extLst>
                <a:ext uri="{FF2B5EF4-FFF2-40B4-BE49-F238E27FC236}">
                  <a16:creationId xmlns:a16="http://schemas.microsoft.com/office/drawing/2014/main" id="{1B26268E-842D-4B09-A2BC-73774CA56C08}"/>
                </a:ext>
              </a:extLst>
            </p:cNvPr>
            <p:cNvSpPr/>
            <p:nvPr/>
          </p:nvSpPr>
          <p:spPr>
            <a:xfrm>
              <a:off x="7305885" y="5093493"/>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fr-FR"/>
            </a:p>
          </p:txBody>
        </p:sp>
        <p:sp>
          <p:nvSpPr>
            <p:cNvPr id="109" name="Freeform: Shape 2050">
              <a:extLst>
                <a:ext uri="{FF2B5EF4-FFF2-40B4-BE49-F238E27FC236}">
                  <a16:creationId xmlns:a16="http://schemas.microsoft.com/office/drawing/2014/main" id="{0538A31B-1D51-4A7D-BAD1-4A6C5A72B67B}"/>
                </a:ext>
              </a:extLst>
            </p:cNvPr>
            <p:cNvSpPr/>
            <p:nvPr/>
          </p:nvSpPr>
          <p:spPr>
            <a:xfrm>
              <a:off x="7498944" y="5163697"/>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fr-FR"/>
            </a:p>
          </p:txBody>
        </p:sp>
        <p:sp>
          <p:nvSpPr>
            <p:cNvPr id="110" name="Freeform: Shape 2051">
              <a:extLst>
                <a:ext uri="{FF2B5EF4-FFF2-40B4-BE49-F238E27FC236}">
                  <a16:creationId xmlns:a16="http://schemas.microsoft.com/office/drawing/2014/main" id="{31227101-6290-4CBC-B0A3-ECA9DFDC0C8A}"/>
                </a:ext>
              </a:extLst>
            </p:cNvPr>
            <p:cNvSpPr/>
            <p:nvPr/>
          </p:nvSpPr>
          <p:spPr>
            <a:xfrm>
              <a:off x="7674453" y="5163697"/>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fr-FR"/>
            </a:p>
          </p:txBody>
        </p:sp>
        <p:sp>
          <p:nvSpPr>
            <p:cNvPr id="111" name="Freeform: Shape 2052">
              <a:extLst>
                <a:ext uri="{FF2B5EF4-FFF2-40B4-BE49-F238E27FC236}">
                  <a16:creationId xmlns:a16="http://schemas.microsoft.com/office/drawing/2014/main" id="{29F31445-9852-4394-939D-9CCB72405DE5}"/>
                </a:ext>
              </a:extLst>
            </p:cNvPr>
            <p:cNvSpPr/>
            <p:nvPr/>
          </p:nvSpPr>
          <p:spPr>
            <a:xfrm>
              <a:off x="7955275" y="5163697"/>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fr-FR"/>
            </a:p>
          </p:txBody>
        </p:sp>
        <p:sp>
          <p:nvSpPr>
            <p:cNvPr id="112" name="Freeform: Shape 71">
              <a:extLst>
                <a:ext uri="{FF2B5EF4-FFF2-40B4-BE49-F238E27FC236}">
                  <a16:creationId xmlns:a16="http://schemas.microsoft.com/office/drawing/2014/main" id="{F9171B3F-AAFE-46D7-B6B6-38869ED37A11}"/>
                </a:ext>
              </a:extLst>
            </p:cNvPr>
            <p:cNvSpPr/>
            <p:nvPr/>
          </p:nvSpPr>
          <p:spPr>
            <a:xfrm>
              <a:off x="8762615" y="5163697"/>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fr-FR"/>
            </a:p>
          </p:txBody>
        </p:sp>
        <p:sp>
          <p:nvSpPr>
            <p:cNvPr id="113" name="Freeform: Shape 82">
              <a:extLst>
                <a:ext uri="{FF2B5EF4-FFF2-40B4-BE49-F238E27FC236}">
                  <a16:creationId xmlns:a16="http://schemas.microsoft.com/office/drawing/2014/main" id="{1D17969C-ECDE-489B-AC10-23EF2F77B362}"/>
                </a:ext>
              </a:extLst>
            </p:cNvPr>
            <p:cNvSpPr/>
            <p:nvPr/>
          </p:nvSpPr>
          <p:spPr>
            <a:xfrm>
              <a:off x="9113632" y="5163697"/>
              <a:ext cx="8775" cy="70203"/>
            </a:xfrm>
            <a:custGeom>
              <a:avLst/>
              <a:gdLst>
                <a:gd name="connsiteX0" fmla="*/ 3866 w 0"/>
                <a:gd name="connsiteY0" fmla="*/ 3866 h 70203"/>
                <a:gd name="connsiteX1" fmla="*/ 3866 w 0"/>
                <a:gd name="connsiteY1" fmla="*/ 70199 h 70203"/>
              </a:gdLst>
              <a:ahLst/>
              <a:cxnLst>
                <a:cxn ang="0">
                  <a:pos x="connsiteX0" y="connsiteY0"/>
                </a:cxn>
                <a:cxn ang="0">
                  <a:pos x="connsiteX1" y="connsiteY1"/>
                </a:cxn>
              </a:cxnLst>
              <a:rect l="l" t="t" r="r" b="b"/>
              <a:pathLst>
                <a:path h="70203">
                  <a:moveTo>
                    <a:pt x="3866" y="3866"/>
                  </a:moveTo>
                  <a:lnTo>
                    <a:pt x="3866" y="70199"/>
                  </a:lnTo>
                </a:path>
              </a:pathLst>
            </a:custGeom>
            <a:noFill/>
            <a:ln w="25400" cap="flat">
              <a:solidFill>
                <a:srgbClr val="B2C0EC"/>
              </a:solidFill>
              <a:prstDash val="solid"/>
              <a:miter/>
            </a:ln>
          </p:spPr>
          <p:txBody>
            <a:bodyPr rtlCol="0" anchor="ctr"/>
            <a:lstStyle/>
            <a:p>
              <a:endParaRPr lang="fr-FR"/>
            </a:p>
          </p:txBody>
        </p:sp>
      </p:grpSp>
      <p:grpSp>
        <p:nvGrpSpPr>
          <p:cNvPr id="114" name="Graphic 83">
            <a:extLst>
              <a:ext uri="{FF2B5EF4-FFF2-40B4-BE49-F238E27FC236}">
                <a16:creationId xmlns:a16="http://schemas.microsoft.com/office/drawing/2014/main" id="{8B6AF2B8-2908-4B94-B315-DB2B1B344227}"/>
              </a:ext>
            </a:extLst>
          </p:cNvPr>
          <p:cNvGrpSpPr/>
          <p:nvPr/>
        </p:nvGrpSpPr>
        <p:grpSpPr>
          <a:xfrm>
            <a:off x="1563934" y="2303141"/>
            <a:ext cx="6109102" cy="2430056"/>
            <a:chOff x="-6704" y="1613796"/>
            <a:chExt cx="9153227" cy="3626228"/>
          </a:xfrm>
        </p:grpSpPr>
        <p:sp>
          <p:nvSpPr>
            <p:cNvPr id="115" name="Freeform: Shape 86">
              <a:extLst>
                <a:ext uri="{FF2B5EF4-FFF2-40B4-BE49-F238E27FC236}">
                  <a16:creationId xmlns:a16="http://schemas.microsoft.com/office/drawing/2014/main" id="{C1D9A88C-F820-4ED0-84C5-53FEA95D4B6A}"/>
                </a:ext>
              </a:extLst>
            </p:cNvPr>
            <p:cNvSpPr/>
            <p:nvPr/>
          </p:nvSpPr>
          <p:spPr>
            <a:xfrm>
              <a:off x="-6704" y="1613796"/>
              <a:ext cx="9153227" cy="3626228"/>
            </a:xfrm>
            <a:custGeom>
              <a:avLst/>
              <a:gdLst>
                <a:gd name="connsiteX0" fmla="*/ 9150861 w 9153227"/>
                <a:gd name="connsiteY0" fmla="*/ 3621324 h 3626227"/>
                <a:gd name="connsiteX1" fmla="*/ 8183083 w 9153227"/>
                <a:gd name="connsiteY1" fmla="*/ 3621324 h 3626227"/>
                <a:gd name="connsiteX2" fmla="*/ 8183083 w 9153227"/>
                <a:gd name="connsiteY2" fmla="*/ 3444165 h 3626227"/>
                <a:gd name="connsiteX3" fmla="*/ 6958820 w 9153227"/>
                <a:gd name="connsiteY3" fmla="*/ 3444165 h 3626227"/>
                <a:gd name="connsiteX4" fmla="*/ 6958820 w 9153227"/>
                <a:gd name="connsiteY4" fmla="*/ 3393924 h 3626227"/>
                <a:gd name="connsiteX5" fmla="*/ 6831902 w 9153227"/>
                <a:gd name="connsiteY5" fmla="*/ 3393924 h 3626227"/>
                <a:gd name="connsiteX6" fmla="*/ 6831902 w 9153227"/>
                <a:gd name="connsiteY6" fmla="*/ 3341034 h 3626227"/>
                <a:gd name="connsiteX7" fmla="*/ 6509306 w 9153227"/>
                <a:gd name="connsiteY7" fmla="*/ 3341034 h 3626227"/>
                <a:gd name="connsiteX8" fmla="*/ 6509306 w 9153227"/>
                <a:gd name="connsiteY8" fmla="*/ 3306664 h 3626227"/>
                <a:gd name="connsiteX9" fmla="*/ 6139117 w 9153227"/>
                <a:gd name="connsiteY9" fmla="*/ 3306664 h 3626227"/>
                <a:gd name="connsiteX10" fmla="*/ 6139117 w 9153227"/>
                <a:gd name="connsiteY10" fmla="*/ 3274932 h 3626227"/>
                <a:gd name="connsiteX11" fmla="*/ 6025422 w 9153227"/>
                <a:gd name="connsiteY11" fmla="*/ 3274932 h 3626227"/>
                <a:gd name="connsiteX12" fmla="*/ 6025422 w 9153227"/>
                <a:gd name="connsiteY12" fmla="*/ 3256422 h 3626227"/>
                <a:gd name="connsiteX13" fmla="*/ 5930226 w 9153227"/>
                <a:gd name="connsiteY13" fmla="*/ 3256422 h 3626227"/>
                <a:gd name="connsiteX14" fmla="*/ 5930226 w 9153227"/>
                <a:gd name="connsiteY14" fmla="*/ 3203542 h 3626227"/>
                <a:gd name="connsiteX15" fmla="*/ 5835040 w 9153227"/>
                <a:gd name="connsiteY15" fmla="*/ 3203542 h 3626227"/>
                <a:gd name="connsiteX16" fmla="*/ 5835040 w 9153227"/>
                <a:gd name="connsiteY16" fmla="*/ 3142718 h 3626227"/>
                <a:gd name="connsiteX17" fmla="*/ 5610278 w 9153227"/>
                <a:gd name="connsiteY17" fmla="*/ 3142718 h 3626227"/>
                <a:gd name="connsiteX18" fmla="*/ 5610278 w 9153227"/>
                <a:gd name="connsiteY18" fmla="*/ 3113634 h 3626227"/>
                <a:gd name="connsiteX19" fmla="*/ 5316775 w 9153227"/>
                <a:gd name="connsiteY19" fmla="*/ 3113634 h 3626227"/>
                <a:gd name="connsiteX20" fmla="*/ 5316775 w 9153227"/>
                <a:gd name="connsiteY20" fmla="*/ 3095124 h 3626227"/>
                <a:gd name="connsiteX21" fmla="*/ 5277108 w 9153227"/>
                <a:gd name="connsiteY21" fmla="*/ 3095124 h 3626227"/>
                <a:gd name="connsiteX22" fmla="*/ 5277108 w 9153227"/>
                <a:gd name="connsiteY22" fmla="*/ 3076615 h 3626227"/>
                <a:gd name="connsiteX23" fmla="*/ 5187209 w 9153227"/>
                <a:gd name="connsiteY23" fmla="*/ 3076615 h 3626227"/>
                <a:gd name="connsiteX24" fmla="*/ 5187209 w 9153227"/>
                <a:gd name="connsiteY24" fmla="*/ 3050170 h 3626227"/>
                <a:gd name="connsiteX25" fmla="*/ 5150190 w 9153227"/>
                <a:gd name="connsiteY25" fmla="*/ 3050170 h 3626227"/>
                <a:gd name="connsiteX26" fmla="*/ 5150190 w 9153227"/>
                <a:gd name="connsiteY26" fmla="*/ 3021087 h 3626227"/>
                <a:gd name="connsiteX27" fmla="*/ 5115810 w 9153227"/>
                <a:gd name="connsiteY27" fmla="*/ 3021087 h 3626227"/>
                <a:gd name="connsiteX28" fmla="*/ 5115810 w 9153227"/>
                <a:gd name="connsiteY28" fmla="*/ 3013161 h 3626227"/>
                <a:gd name="connsiteX29" fmla="*/ 5070865 w 9153227"/>
                <a:gd name="connsiteY29" fmla="*/ 3013161 h 3626227"/>
                <a:gd name="connsiteX30" fmla="*/ 5070865 w 9153227"/>
                <a:gd name="connsiteY30" fmla="*/ 2989355 h 3626227"/>
                <a:gd name="connsiteX31" fmla="*/ 5041772 w 9153227"/>
                <a:gd name="connsiteY31" fmla="*/ 2989355 h 3626227"/>
                <a:gd name="connsiteX32" fmla="*/ 5041772 w 9153227"/>
                <a:gd name="connsiteY32" fmla="*/ 2970845 h 3626227"/>
                <a:gd name="connsiteX33" fmla="*/ 4996828 w 9153227"/>
                <a:gd name="connsiteY33" fmla="*/ 2970845 h 3626227"/>
                <a:gd name="connsiteX34" fmla="*/ 4996828 w 9153227"/>
                <a:gd name="connsiteY34" fmla="*/ 2954984 h 3626227"/>
                <a:gd name="connsiteX35" fmla="*/ 4896345 w 9153227"/>
                <a:gd name="connsiteY35" fmla="*/ 2954984 h 3626227"/>
                <a:gd name="connsiteX36" fmla="*/ 4896345 w 9153227"/>
                <a:gd name="connsiteY36" fmla="*/ 2931188 h 3626227"/>
                <a:gd name="connsiteX37" fmla="*/ 4769427 w 9153227"/>
                <a:gd name="connsiteY37" fmla="*/ 2931188 h 3626227"/>
                <a:gd name="connsiteX38" fmla="*/ 4769427 w 9153227"/>
                <a:gd name="connsiteY38" fmla="*/ 2920613 h 3626227"/>
                <a:gd name="connsiteX39" fmla="*/ 4639861 w 9153227"/>
                <a:gd name="connsiteY39" fmla="*/ 2920613 h 3626227"/>
                <a:gd name="connsiteX40" fmla="*/ 4639861 w 9153227"/>
                <a:gd name="connsiteY40" fmla="*/ 2883595 h 3626227"/>
                <a:gd name="connsiteX41" fmla="*/ 4565528 w 9153227"/>
                <a:gd name="connsiteY41" fmla="*/ 2882561 h 3626227"/>
                <a:gd name="connsiteX42" fmla="*/ 4528804 w 9153227"/>
                <a:gd name="connsiteY42" fmla="*/ 2880946 h 3626227"/>
                <a:gd name="connsiteX43" fmla="*/ 4528804 w 9153227"/>
                <a:gd name="connsiteY43" fmla="*/ 2851863 h 3626227"/>
                <a:gd name="connsiteX44" fmla="*/ 4497073 w 9153227"/>
                <a:gd name="connsiteY44" fmla="*/ 2851863 h 3626227"/>
                <a:gd name="connsiteX45" fmla="*/ 4497073 w 9153227"/>
                <a:gd name="connsiteY45" fmla="*/ 2828066 h 3626227"/>
                <a:gd name="connsiteX46" fmla="*/ 4370155 w 9153227"/>
                <a:gd name="connsiteY46" fmla="*/ 2828066 h 3626227"/>
                <a:gd name="connsiteX47" fmla="*/ 4370155 w 9153227"/>
                <a:gd name="connsiteY47" fmla="*/ 2806909 h 3626227"/>
                <a:gd name="connsiteX48" fmla="*/ 4311978 w 9153227"/>
                <a:gd name="connsiteY48" fmla="*/ 2806909 h 3626227"/>
                <a:gd name="connsiteX49" fmla="*/ 4311978 w 9153227"/>
                <a:gd name="connsiteY49" fmla="*/ 2775177 h 3626227"/>
                <a:gd name="connsiteX50" fmla="*/ 4240588 w 9153227"/>
                <a:gd name="connsiteY50" fmla="*/ 2775177 h 3626227"/>
                <a:gd name="connsiteX51" fmla="*/ 4240588 w 9153227"/>
                <a:gd name="connsiteY51" fmla="*/ 2754028 h 3626227"/>
                <a:gd name="connsiteX52" fmla="*/ 4111022 w 9153227"/>
                <a:gd name="connsiteY52" fmla="*/ 2754028 h 3626227"/>
                <a:gd name="connsiteX53" fmla="*/ 4111022 w 9153227"/>
                <a:gd name="connsiteY53" fmla="*/ 2730232 h 3626227"/>
                <a:gd name="connsiteX54" fmla="*/ 4068707 w 9153227"/>
                <a:gd name="connsiteY54" fmla="*/ 2730232 h 3626227"/>
                <a:gd name="connsiteX55" fmla="*/ 4068707 w 9153227"/>
                <a:gd name="connsiteY55" fmla="*/ 2709074 h 3626227"/>
                <a:gd name="connsiteX56" fmla="*/ 4050197 w 9153227"/>
                <a:gd name="connsiteY56" fmla="*/ 2709074 h 3626227"/>
                <a:gd name="connsiteX57" fmla="*/ 4050197 w 9153227"/>
                <a:gd name="connsiteY57" fmla="*/ 2709074 h 3626227"/>
                <a:gd name="connsiteX58" fmla="*/ 3989382 w 9153227"/>
                <a:gd name="connsiteY58" fmla="*/ 2709074 h 3626227"/>
                <a:gd name="connsiteX59" fmla="*/ 3989382 w 9153227"/>
                <a:gd name="connsiteY59" fmla="*/ 2679991 h 3626227"/>
                <a:gd name="connsiteX60" fmla="*/ 3854529 w 9153227"/>
                <a:gd name="connsiteY60" fmla="*/ 2679991 h 3626227"/>
                <a:gd name="connsiteX61" fmla="*/ 3854529 w 9153227"/>
                <a:gd name="connsiteY61" fmla="*/ 2640324 h 3626227"/>
                <a:gd name="connsiteX62" fmla="*/ 3788426 w 9153227"/>
                <a:gd name="connsiteY62" fmla="*/ 2640324 h 3626227"/>
                <a:gd name="connsiteX63" fmla="*/ 3788426 w 9153227"/>
                <a:gd name="connsiteY63" fmla="*/ 2627101 h 3626227"/>
                <a:gd name="connsiteX64" fmla="*/ 3730250 w 9153227"/>
                <a:gd name="connsiteY64" fmla="*/ 2627101 h 3626227"/>
                <a:gd name="connsiteX65" fmla="*/ 3730250 w 9153227"/>
                <a:gd name="connsiteY65" fmla="*/ 2590082 h 3626227"/>
                <a:gd name="connsiteX66" fmla="*/ 3661508 w 9153227"/>
                <a:gd name="connsiteY66" fmla="*/ 2590082 h 3626227"/>
                <a:gd name="connsiteX67" fmla="*/ 3661508 w 9153227"/>
                <a:gd name="connsiteY67" fmla="*/ 2566286 h 3626227"/>
                <a:gd name="connsiteX68" fmla="*/ 3616554 w 9153227"/>
                <a:gd name="connsiteY68" fmla="*/ 2566286 h 3626227"/>
                <a:gd name="connsiteX69" fmla="*/ 3616554 w 9153227"/>
                <a:gd name="connsiteY69" fmla="*/ 2539841 h 3626227"/>
                <a:gd name="connsiteX70" fmla="*/ 3576887 w 9153227"/>
                <a:gd name="connsiteY70" fmla="*/ 2539841 h 3626227"/>
                <a:gd name="connsiteX71" fmla="*/ 3576887 w 9153227"/>
                <a:gd name="connsiteY71" fmla="*/ 2497535 h 3626227"/>
                <a:gd name="connsiteX72" fmla="*/ 3524007 w 9153227"/>
                <a:gd name="connsiteY72" fmla="*/ 2497535 h 3626227"/>
                <a:gd name="connsiteX73" fmla="*/ 3524007 w 9153227"/>
                <a:gd name="connsiteY73" fmla="*/ 2460516 h 3626227"/>
                <a:gd name="connsiteX74" fmla="*/ 3476414 w 9153227"/>
                <a:gd name="connsiteY74" fmla="*/ 2460516 h 3626227"/>
                <a:gd name="connsiteX75" fmla="*/ 3476414 w 9153227"/>
                <a:gd name="connsiteY75" fmla="*/ 2415571 h 3626227"/>
                <a:gd name="connsiteX76" fmla="*/ 3301893 w 9153227"/>
                <a:gd name="connsiteY76" fmla="*/ 2415571 h 3626227"/>
                <a:gd name="connsiteX77" fmla="*/ 3301893 w 9153227"/>
                <a:gd name="connsiteY77" fmla="*/ 2391775 h 3626227"/>
                <a:gd name="connsiteX78" fmla="*/ 3241078 w 9153227"/>
                <a:gd name="connsiteY78" fmla="*/ 2391775 h 3626227"/>
                <a:gd name="connsiteX79" fmla="*/ 3241078 w 9153227"/>
                <a:gd name="connsiteY79" fmla="*/ 2389127 h 3626227"/>
                <a:gd name="connsiteX80" fmla="*/ 3182901 w 9153227"/>
                <a:gd name="connsiteY80" fmla="*/ 2389127 h 3626227"/>
                <a:gd name="connsiteX81" fmla="*/ 3182901 w 9153227"/>
                <a:gd name="connsiteY81" fmla="*/ 2360043 h 3626227"/>
                <a:gd name="connsiteX82" fmla="*/ 3148531 w 9153227"/>
                <a:gd name="connsiteY82" fmla="*/ 2360043 h 3626227"/>
                <a:gd name="connsiteX83" fmla="*/ 3148531 w 9153227"/>
                <a:gd name="connsiteY83" fmla="*/ 2325663 h 3626227"/>
                <a:gd name="connsiteX84" fmla="*/ 3093002 w 9153227"/>
                <a:gd name="connsiteY84" fmla="*/ 2325663 h 3626227"/>
                <a:gd name="connsiteX85" fmla="*/ 3093002 w 9153227"/>
                <a:gd name="connsiteY85" fmla="*/ 2280718 h 3626227"/>
                <a:gd name="connsiteX86" fmla="*/ 2995168 w 9153227"/>
                <a:gd name="connsiteY86" fmla="*/ 2280718 h 3626227"/>
                <a:gd name="connsiteX87" fmla="*/ 2995168 w 9153227"/>
                <a:gd name="connsiteY87" fmla="*/ 2225190 h 3626227"/>
                <a:gd name="connsiteX88" fmla="*/ 2931704 w 9153227"/>
                <a:gd name="connsiteY88" fmla="*/ 2225190 h 3626227"/>
                <a:gd name="connsiteX89" fmla="*/ 2931704 w 9153227"/>
                <a:gd name="connsiteY89" fmla="*/ 2193458 h 3626227"/>
                <a:gd name="connsiteX90" fmla="*/ 2902621 w 9153227"/>
                <a:gd name="connsiteY90" fmla="*/ 2193458 h 3626227"/>
                <a:gd name="connsiteX91" fmla="*/ 2902621 w 9153227"/>
                <a:gd name="connsiteY91" fmla="*/ 2153791 h 3626227"/>
                <a:gd name="connsiteX92" fmla="*/ 2865602 w 9153227"/>
                <a:gd name="connsiteY92" fmla="*/ 2153791 h 3626227"/>
                <a:gd name="connsiteX93" fmla="*/ 2865602 w 9153227"/>
                <a:gd name="connsiteY93" fmla="*/ 2077114 h 3626227"/>
                <a:gd name="connsiteX94" fmla="*/ 2780990 w 9153227"/>
                <a:gd name="connsiteY94" fmla="*/ 2077114 h 3626227"/>
                <a:gd name="connsiteX95" fmla="*/ 2780990 w 9153227"/>
                <a:gd name="connsiteY95" fmla="*/ 2026873 h 3626227"/>
                <a:gd name="connsiteX96" fmla="*/ 2743971 w 9153227"/>
                <a:gd name="connsiteY96" fmla="*/ 2026873 h 3626227"/>
                <a:gd name="connsiteX97" fmla="*/ 2743971 w 9153227"/>
                <a:gd name="connsiteY97" fmla="*/ 1984567 h 3626227"/>
                <a:gd name="connsiteX98" fmla="*/ 2704304 w 9153227"/>
                <a:gd name="connsiteY98" fmla="*/ 1984567 h 3626227"/>
                <a:gd name="connsiteX99" fmla="*/ 2704304 w 9153227"/>
                <a:gd name="connsiteY99" fmla="*/ 1936974 h 3626227"/>
                <a:gd name="connsiteX100" fmla="*/ 2585312 w 9153227"/>
                <a:gd name="connsiteY100" fmla="*/ 1936974 h 3626227"/>
                <a:gd name="connsiteX101" fmla="*/ 2585312 w 9153227"/>
                <a:gd name="connsiteY101" fmla="*/ 1915816 h 3626227"/>
                <a:gd name="connsiteX102" fmla="*/ 2527145 w 9153227"/>
                <a:gd name="connsiteY102" fmla="*/ 1915816 h 3626227"/>
                <a:gd name="connsiteX103" fmla="*/ 2527145 w 9153227"/>
                <a:gd name="connsiteY103" fmla="*/ 1886732 h 3626227"/>
                <a:gd name="connsiteX104" fmla="*/ 2490126 w 9153227"/>
                <a:gd name="connsiteY104" fmla="*/ 1886732 h 3626227"/>
                <a:gd name="connsiteX105" fmla="*/ 2490126 w 9153227"/>
                <a:gd name="connsiteY105" fmla="*/ 1812695 h 3626227"/>
                <a:gd name="connsiteX106" fmla="*/ 2405514 w 9153227"/>
                <a:gd name="connsiteY106" fmla="*/ 1812695 h 3626227"/>
                <a:gd name="connsiteX107" fmla="*/ 2405514 w 9153227"/>
                <a:gd name="connsiteY107" fmla="*/ 1778315 h 3626227"/>
                <a:gd name="connsiteX108" fmla="*/ 2365847 w 9153227"/>
                <a:gd name="connsiteY108" fmla="*/ 1778315 h 3626227"/>
                <a:gd name="connsiteX109" fmla="*/ 2365847 w 9153227"/>
                <a:gd name="connsiteY109" fmla="*/ 1765092 h 3626227"/>
                <a:gd name="connsiteX110" fmla="*/ 2344698 w 9153227"/>
                <a:gd name="connsiteY110" fmla="*/ 1765092 h 3626227"/>
                <a:gd name="connsiteX111" fmla="*/ 2344698 w 9153227"/>
                <a:gd name="connsiteY111" fmla="*/ 1738657 h 3626227"/>
                <a:gd name="connsiteX112" fmla="*/ 2302383 w 9153227"/>
                <a:gd name="connsiteY112" fmla="*/ 1738657 h 3626227"/>
                <a:gd name="connsiteX113" fmla="*/ 2302383 w 9153227"/>
                <a:gd name="connsiteY113" fmla="*/ 1709564 h 3626227"/>
                <a:gd name="connsiteX114" fmla="*/ 2249503 w 9153227"/>
                <a:gd name="connsiteY114" fmla="*/ 1709564 h 3626227"/>
                <a:gd name="connsiteX115" fmla="*/ 2249503 w 9153227"/>
                <a:gd name="connsiteY115" fmla="*/ 1691054 h 3626227"/>
                <a:gd name="connsiteX116" fmla="*/ 2207197 w 9153227"/>
                <a:gd name="connsiteY116" fmla="*/ 1691054 h 3626227"/>
                <a:gd name="connsiteX117" fmla="*/ 2207197 w 9153227"/>
                <a:gd name="connsiteY117" fmla="*/ 1659332 h 3626227"/>
                <a:gd name="connsiteX118" fmla="*/ 2156956 w 9153227"/>
                <a:gd name="connsiteY118" fmla="*/ 1659332 h 3626227"/>
                <a:gd name="connsiteX119" fmla="*/ 2156956 w 9153227"/>
                <a:gd name="connsiteY119" fmla="*/ 1632887 h 3626227"/>
                <a:gd name="connsiteX120" fmla="*/ 2130511 w 9153227"/>
                <a:gd name="connsiteY120" fmla="*/ 1632887 h 3626227"/>
                <a:gd name="connsiteX121" fmla="*/ 2130511 w 9153227"/>
                <a:gd name="connsiteY121" fmla="*/ 1609091 h 3626227"/>
                <a:gd name="connsiteX122" fmla="*/ 2082918 w 9153227"/>
                <a:gd name="connsiteY122" fmla="*/ 1609091 h 3626227"/>
                <a:gd name="connsiteX123" fmla="*/ 2082918 w 9153227"/>
                <a:gd name="connsiteY123" fmla="*/ 1574711 h 3626227"/>
                <a:gd name="connsiteX124" fmla="*/ 2056473 w 9153227"/>
                <a:gd name="connsiteY124" fmla="*/ 1574711 h 3626227"/>
                <a:gd name="connsiteX125" fmla="*/ 2056473 w 9153227"/>
                <a:gd name="connsiteY125" fmla="*/ 1519182 h 3626227"/>
                <a:gd name="connsiteX126" fmla="*/ 2024751 w 9153227"/>
                <a:gd name="connsiteY126" fmla="*/ 1519182 h 3626227"/>
                <a:gd name="connsiteX127" fmla="*/ 2024751 w 9153227"/>
                <a:gd name="connsiteY127" fmla="*/ 1476876 h 3626227"/>
                <a:gd name="connsiteX128" fmla="*/ 1961287 w 9153227"/>
                <a:gd name="connsiteY128" fmla="*/ 1476876 h 3626227"/>
                <a:gd name="connsiteX129" fmla="*/ 1961287 w 9153227"/>
                <a:gd name="connsiteY129" fmla="*/ 1442506 h 3626227"/>
                <a:gd name="connsiteX130" fmla="*/ 1850230 w 9153227"/>
                <a:gd name="connsiteY130" fmla="*/ 1442506 h 3626227"/>
                <a:gd name="connsiteX131" fmla="*/ 1850230 w 9153227"/>
                <a:gd name="connsiteY131" fmla="*/ 1405487 h 3626227"/>
                <a:gd name="connsiteX132" fmla="*/ 1810563 w 9153227"/>
                <a:gd name="connsiteY132" fmla="*/ 1405487 h 3626227"/>
                <a:gd name="connsiteX133" fmla="*/ 1810563 w 9153227"/>
                <a:gd name="connsiteY133" fmla="*/ 1376403 h 3626227"/>
                <a:gd name="connsiteX134" fmla="*/ 1760331 w 9153227"/>
                <a:gd name="connsiteY134" fmla="*/ 1376403 h 3626227"/>
                <a:gd name="connsiteX135" fmla="*/ 1760331 w 9153227"/>
                <a:gd name="connsiteY135" fmla="*/ 1397551 h 3626227"/>
                <a:gd name="connsiteX136" fmla="*/ 1760331 w 9153227"/>
                <a:gd name="connsiteY136" fmla="*/ 1397551 h 3626227"/>
                <a:gd name="connsiteX137" fmla="*/ 1760331 w 9153227"/>
                <a:gd name="connsiteY137" fmla="*/ 1355245 h 3626227"/>
                <a:gd name="connsiteX138" fmla="*/ 1731238 w 9153227"/>
                <a:gd name="connsiteY138" fmla="*/ 1355245 h 3626227"/>
                <a:gd name="connsiteX139" fmla="*/ 1731238 w 9153227"/>
                <a:gd name="connsiteY139" fmla="*/ 1305004 h 3626227"/>
                <a:gd name="connsiteX140" fmla="*/ 1670423 w 9153227"/>
                <a:gd name="connsiteY140" fmla="*/ 1305004 h 3626227"/>
                <a:gd name="connsiteX141" fmla="*/ 1670423 w 9153227"/>
                <a:gd name="connsiteY141" fmla="*/ 1281208 h 3626227"/>
                <a:gd name="connsiteX142" fmla="*/ 1625469 w 9153227"/>
                <a:gd name="connsiteY142" fmla="*/ 1281208 h 3626227"/>
                <a:gd name="connsiteX143" fmla="*/ 1625469 w 9153227"/>
                <a:gd name="connsiteY143" fmla="*/ 1225679 h 3626227"/>
                <a:gd name="connsiteX144" fmla="*/ 1583163 w 9153227"/>
                <a:gd name="connsiteY144" fmla="*/ 1225679 h 3626227"/>
                <a:gd name="connsiteX145" fmla="*/ 1583163 w 9153227"/>
                <a:gd name="connsiteY145" fmla="*/ 1162216 h 3626227"/>
                <a:gd name="connsiteX146" fmla="*/ 1503838 w 9153227"/>
                <a:gd name="connsiteY146" fmla="*/ 1162216 h 3626227"/>
                <a:gd name="connsiteX147" fmla="*/ 1503838 w 9153227"/>
                <a:gd name="connsiteY147" fmla="*/ 1125197 h 3626227"/>
                <a:gd name="connsiteX148" fmla="*/ 1419226 w 9153227"/>
                <a:gd name="connsiteY148" fmla="*/ 1125197 h 3626227"/>
                <a:gd name="connsiteX149" fmla="*/ 1419226 w 9153227"/>
                <a:gd name="connsiteY149" fmla="*/ 1088178 h 3626227"/>
                <a:gd name="connsiteX150" fmla="*/ 1366336 w 9153227"/>
                <a:gd name="connsiteY150" fmla="*/ 1088178 h 3626227"/>
                <a:gd name="connsiteX151" fmla="*/ 1366336 w 9153227"/>
                <a:gd name="connsiteY151" fmla="*/ 1053807 h 3626227"/>
                <a:gd name="connsiteX152" fmla="*/ 1339901 w 9153227"/>
                <a:gd name="connsiteY152" fmla="*/ 1053807 h 3626227"/>
                <a:gd name="connsiteX153" fmla="*/ 1339901 w 9153227"/>
                <a:gd name="connsiteY153" fmla="*/ 1022075 h 3626227"/>
                <a:gd name="connsiteX154" fmla="*/ 1289660 w 9153227"/>
                <a:gd name="connsiteY154" fmla="*/ 1022075 h 3626227"/>
                <a:gd name="connsiteX155" fmla="*/ 1289660 w 9153227"/>
                <a:gd name="connsiteY155" fmla="*/ 987705 h 3626227"/>
                <a:gd name="connsiteX156" fmla="*/ 1249993 w 9153227"/>
                <a:gd name="connsiteY156" fmla="*/ 987705 h 3626227"/>
                <a:gd name="connsiteX157" fmla="*/ 1249993 w 9153227"/>
                <a:gd name="connsiteY157" fmla="*/ 958612 h 3626227"/>
                <a:gd name="connsiteX158" fmla="*/ 1218270 w 9153227"/>
                <a:gd name="connsiteY158" fmla="*/ 958612 h 3626227"/>
                <a:gd name="connsiteX159" fmla="*/ 1218270 w 9153227"/>
                <a:gd name="connsiteY159" fmla="*/ 868712 h 3626227"/>
                <a:gd name="connsiteX160" fmla="*/ 1191825 w 9153227"/>
                <a:gd name="connsiteY160" fmla="*/ 868712 h 3626227"/>
                <a:gd name="connsiteX161" fmla="*/ 1191825 w 9153227"/>
                <a:gd name="connsiteY161" fmla="*/ 836982 h 3626227"/>
                <a:gd name="connsiteX162" fmla="*/ 1144232 w 9153227"/>
                <a:gd name="connsiteY162" fmla="*/ 836982 h 3626227"/>
                <a:gd name="connsiteX163" fmla="*/ 1144232 w 9153227"/>
                <a:gd name="connsiteY163" fmla="*/ 815828 h 3626227"/>
                <a:gd name="connsiteX164" fmla="*/ 1112500 w 9153227"/>
                <a:gd name="connsiteY164" fmla="*/ 815828 h 3626227"/>
                <a:gd name="connsiteX165" fmla="*/ 1112500 w 9153227"/>
                <a:gd name="connsiteY165" fmla="*/ 773520 h 3626227"/>
                <a:gd name="connsiteX166" fmla="*/ 1104565 w 9153227"/>
                <a:gd name="connsiteY166" fmla="*/ 773520 h 3626227"/>
                <a:gd name="connsiteX167" fmla="*/ 1104565 w 9153227"/>
                <a:gd name="connsiteY167" fmla="*/ 770877 h 3626227"/>
                <a:gd name="connsiteX168" fmla="*/ 1067546 w 9153227"/>
                <a:gd name="connsiteY168" fmla="*/ 770877 h 3626227"/>
                <a:gd name="connsiteX169" fmla="*/ 1067546 w 9153227"/>
                <a:gd name="connsiteY169" fmla="*/ 739147 h 3626227"/>
                <a:gd name="connsiteX170" fmla="*/ 1043750 w 9153227"/>
                <a:gd name="connsiteY170" fmla="*/ 739147 h 3626227"/>
                <a:gd name="connsiteX171" fmla="*/ 1043750 w 9153227"/>
                <a:gd name="connsiteY171" fmla="*/ 694195 h 3626227"/>
                <a:gd name="connsiteX172" fmla="*/ 980286 w 9153227"/>
                <a:gd name="connsiteY172" fmla="*/ 694195 h 3626227"/>
                <a:gd name="connsiteX173" fmla="*/ 980286 w 9153227"/>
                <a:gd name="connsiteY173" fmla="*/ 662465 h 3626227"/>
                <a:gd name="connsiteX174" fmla="*/ 916827 w 9153227"/>
                <a:gd name="connsiteY174" fmla="*/ 662465 h 3626227"/>
                <a:gd name="connsiteX175" fmla="*/ 916827 w 9153227"/>
                <a:gd name="connsiteY175" fmla="*/ 622802 h 3626227"/>
                <a:gd name="connsiteX176" fmla="*/ 879808 w 9153227"/>
                <a:gd name="connsiteY176" fmla="*/ 622802 h 3626227"/>
                <a:gd name="connsiteX177" fmla="*/ 879808 w 9153227"/>
                <a:gd name="connsiteY177" fmla="*/ 599004 h 3626227"/>
                <a:gd name="connsiteX178" fmla="*/ 845434 w 9153227"/>
                <a:gd name="connsiteY178" fmla="*/ 599004 h 3626227"/>
                <a:gd name="connsiteX179" fmla="*/ 845434 w 9153227"/>
                <a:gd name="connsiteY179" fmla="*/ 567274 h 3626227"/>
                <a:gd name="connsiteX180" fmla="*/ 818992 w 9153227"/>
                <a:gd name="connsiteY180" fmla="*/ 567274 h 3626227"/>
                <a:gd name="connsiteX181" fmla="*/ 818992 w 9153227"/>
                <a:gd name="connsiteY181" fmla="*/ 540832 h 3626227"/>
                <a:gd name="connsiteX182" fmla="*/ 781973 w 9153227"/>
                <a:gd name="connsiteY182" fmla="*/ 540832 h 3626227"/>
                <a:gd name="connsiteX183" fmla="*/ 781973 w 9153227"/>
                <a:gd name="connsiteY183" fmla="*/ 477372 h 3626227"/>
                <a:gd name="connsiteX184" fmla="*/ 670917 w 9153227"/>
                <a:gd name="connsiteY184" fmla="*/ 477372 h 3626227"/>
                <a:gd name="connsiteX185" fmla="*/ 670917 w 9153227"/>
                <a:gd name="connsiteY185" fmla="*/ 442996 h 3626227"/>
                <a:gd name="connsiteX186" fmla="*/ 618032 w 9153227"/>
                <a:gd name="connsiteY186" fmla="*/ 442996 h 3626227"/>
                <a:gd name="connsiteX187" fmla="*/ 618032 w 9153227"/>
                <a:gd name="connsiteY187" fmla="*/ 421843 h 3626227"/>
                <a:gd name="connsiteX188" fmla="*/ 578370 w 9153227"/>
                <a:gd name="connsiteY188" fmla="*/ 421843 h 3626227"/>
                <a:gd name="connsiteX189" fmla="*/ 578370 w 9153227"/>
                <a:gd name="connsiteY189" fmla="*/ 400689 h 3626227"/>
                <a:gd name="connsiteX190" fmla="*/ 477890 w 9153227"/>
                <a:gd name="connsiteY190" fmla="*/ 400689 h 3626227"/>
                <a:gd name="connsiteX191" fmla="*/ 477890 w 9153227"/>
                <a:gd name="connsiteY191" fmla="*/ 368958 h 3626227"/>
                <a:gd name="connsiteX192" fmla="*/ 432939 w 9153227"/>
                <a:gd name="connsiteY192" fmla="*/ 368958 h 3626227"/>
                <a:gd name="connsiteX193" fmla="*/ 432939 w 9153227"/>
                <a:gd name="connsiteY193" fmla="*/ 310787 h 3626227"/>
                <a:gd name="connsiteX194" fmla="*/ 393276 w 9153227"/>
                <a:gd name="connsiteY194" fmla="*/ 310787 h 3626227"/>
                <a:gd name="connsiteX195" fmla="*/ 393276 w 9153227"/>
                <a:gd name="connsiteY195" fmla="*/ 281701 h 3626227"/>
                <a:gd name="connsiteX196" fmla="*/ 321883 w 9153227"/>
                <a:gd name="connsiteY196" fmla="*/ 281701 h 3626227"/>
                <a:gd name="connsiteX197" fmla="*/ 321883 w 9153227"/>
                <a:gd name="connsiteY197" fmla="*/ 268480 h 3626227"/>
                <a:gd name="connsiteX198" fmla="*/ 279575 w 9153227"/>
                <a:gd name="connsiteY198" fmla="*/ 268480 h 3626227"/>
                <a:gd name="connsiteX199" fmla="*/ 279575 w 9153227"/>
                <a:gd name="connsiteY199" fmla="*/ 226173 h 3626227"/>
                <a:gd name="connsiteX200" fmla="*/ 295441 w 9153227"/>
                <a:gd name="connsiteY200" fmla="*/ 226173 h 3626227"/>
                <a:gd name="connsiteX201" fmla="*/ 295441 w 9153227"/>
                <a:gd name="connsiteY201" fmla="*/ 226173 h 3626227"/>
                <a:gd name="connsiteX202" fmla="*/ 268998 w 9153227"/>
                <a:gd name="connsiteY202" fmla="*/ 226173 h 3626227"/>
                <a:gd name="connsiteX203" fmla="*/ 268998 w 9153227"/>
                <a:gd name="connsiteY203" fmla="*/ 202374 h 3626227"/>
                <a:gd name="connsiteX204" fmla="*/ 237268 w 9153227"/>
                <a:gd name="connsiteY204" fmla="*/ 202374 h 3626227"/>
                <a:gd name="connsiteX205" fmla="*/ 237268 w 9153227"/>
                <a:gd name="connsiteY205" fmla="*/ 173288 h 3626227"/>
                <a:gd name="connsiteX206" fmla="*/ 202894 w 9153227"/>
                <a:gd name="connsiteY206" fmla="*/ 173288 h 3626227"/>
                <a:gd name="connsiteX207" fmla="*/ 202894 w 9153227"/>
                <a:gd name="connsiteY207" fmla="*/ 99251 h 3626227"/>
                <a:gd name="connsiteX208" fmla="*/ 168519 w 9153227"/>
                <a:gd name="connsiteY208" fmla="*/ 99251 h 3626227"/>
                <a:gd name="connsiteX209" fmla="*/ 168519 w 9153227"/>
                <a:gd name="connsiteY209" fmla="*/ 67520 h 3626227"/>
                <a:gd name="connsiteX210" fmla="*/ 112991 w 9153227"/>
                <a:gd name="connsiteY210" fmla="*/ 67520 h 3626227"/>
                <a:gd name="connsiteX211" fmla="*/ 112991 w 9153227"/>
                <a:gd name="connsiteY211" fmla="*/ 54299 h 3626227"/>
                <a:gd name="connsiteX212" fmla="*/ 73328 w 9153227"/>
                <a:gd name="connsiteY212" fmla="*/ 54299 h 3626227"/>
                <a:gd name="connsiteX213" fmla="*/ 73328 w 9153227"/>
                <a:gd name="connsiteY213" fmla="*/ 6704 h 3626227"/>
                <a:gd name="connsiteX214" fmla="*/ 6704 w 9153227"/>
                <a:gd name="connsiteY214" fmla="*/ 6704 h 3626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9153227" h="3626227">
                  <a:moveTo>
                    <a:pt x="9150861" y="3621324"/>
                  </a:moveTo>
                  <a:lnTo>
                    <a:pt x="8183083" y="3621324"/>
                  </a:lnTo>
                  <a:lnTo>
                    <a:pt x="8183083" y="3444165"/>
                  </a:lnTo>
                  <a:lnTo>
                    <a:pt x="6958820" y="3444165"/>
                  </a:lnTo>
                  <a:lnTo>
                    <a:pt x="6958820" y="3393924"/>
                  </a:lnTo>
                  <a:lnTo>
                    <a:pt x="6831902" y="3393924"/>
                  </a:lnTo>
                  <a:lnTo>
                    <a:pt x="6831902" y="3341034"/>
                  </a:lnTo>
                  <a:lnTo>
                    <a:pt x="6509306" y="3341034"/>
                  </a:lnTo>
                  <a:lnTo>
                    <a:pt x="6509306" y="3306664"/>
                  </a:lnTo>
                  <a:lnTo>
                    <a:pt x="6139117" y="3306664"/>
                  </a:lnTo>
                  <a:lnTo>
                    <a:pt x="6139117" y="3274932"/>
                  </a:lnTo>
                  <a:lnTo>
                    <a:pt x="6025422" y="3274932"/>
                  </a:lnTo>
                  <a:lnTo>
                    <a:pt x="6025422" y="3256422"/>
                  </a:lnTo>
                  <a:lnTo>
                    <a:pt x="5930226" y="3256422"/>
                  </a:lnTo>
                  <a:lnTo>
                    <a:pt x="5930226" y="3203542"/>
                  </a:lnTo>
                  <a:lnTo>
                    <a:pt x="5835040" y="3203542"/>
                  </a:lnTo>
                  <a:lnTo>
                    <a:pt x="5835040" y="3142718"/>
                  </a:lnTo>
                  <a:lnTo>
                    <a:pt x="5610278" y="3142718"/>
                  </a:lnTo>
                  <a:lnTo>
                    <a:pt x="5610278" y="3113634"/>
                  </a:lnTo>
                  <a:lnTo>
                    <a:pt x="5316775" y="3113634"/>
                  </a:lnTo>
                  <a:lnTo>
                    <a:pt x="5316775" y="3095124"/>
                  </a:lnTo>
                  <a:lnTo>
                    <a:pt x="5277108" y="3095124"/>
                  </a:lnTo>
                  <a:lnTo>
                    <a:pt x="5277108" y="3076615"/>
                  </a:lnTo>
                  <a:lnTo>
                    <a:pt x="5187209" y="3076615"/>
                  </a:lnTo>
                  <a:lnTo>
                    <a:pt x="5187209" y="3050170"/>
                  </a:lnTo>
                  <a:lnTo>
                    <a:pt x="5150190" y="3050170"/>
                  </a:lnTo>
                  <a:lnTo>
                    <a:pt x="5150190" y="3021087"/>
                  </a:lnTo>
                  <a:lnTo>
                    <a:pt x="5115810" y="3021087"/>
                  </a:lnTo>
                  <a:lnTo>
                    <a:pt x="5115810" y="3013161"/>
                  </a:lnTo>
                  <a:lnTo>
                    <a:pt x="5070865" y="3013161"/>
                  </a:lnTo>
                  <a:lnTo>
                    <a:pt x="5070865" y="2989355"/>
                  </a:lnTo>
                  <a:lnTo>
                    <a:pt x="5041772" y="2989355"/>
                  </a:lnTo>
                  <a:lnTo>
                    <a:pt x="5041772" y="2970845"/>
                  </a:lnTo>
                  <a:lnTo>
                    <a:pt x="4996828" y="2970845"/>
                  </a:lnTo>
                  <a:lnTo>
                    <a:pt x="4996828" y="2954984"/>
                  </a:lnTo>
                  <a:lnTo>
                    <a:pt x="4896345" y="2954984"/>
                  </a:lnTo>
                  <a:lnTo>
                    <a:pt x="4896345" y="2931188"/>
                  </a:lnTo>
                  <a:lnTo>
                    <a:pt x="4769427" y="2931188"/>
                  </a:lnTo>
                  <a:lnTo>
                    <a:pt x="4769427" y="2920613"/>
                  </a:lnTo>
                  <a:lnTo>
                    <a:pt x="4639861" y="2920613"/>
                  </a:lnTo>
                  <a:lnTo>
                    <a:pt x="4639861" y="2883595"/>
                  </a:lnTo>
                  <a:cubicBezTo>
                    <a:pt x="4592249" y="2881952"/>
                    <a:pt x="4565528" y="2882561"/>
                    <a:pt x="4565528" y="2882561"/>
                  </a:cubicBezTo>
                  <a:lnTo>
                    <a:pt x="4528804" y="2880946"/>
                  </a:lnTo>
                  <a:lnTo>
                    <a:pt x="4528804" y="2851863"/>
                  </a:lnTo>
                  <a:lnTo>
                    <a:pt x="4497073" y="2851863"/>
                  </a:lnTo>
                  <a:lnTo>
                    <a:pt x="4497073" y="2828066"/>
                  </a:lnTo>
                  <a:lnTo>
                    <a:pt x="4370155" y="2828066"/>
                  </a:lnTo>
                  <a:lnTo>
                    <a:pt x="4370155" y="2806909"/>
                  </a:lnTo>
                  <a:lnTo>
                    <a:pt x="4311978" y="2806909"/>
                  </a:lnTo>
                  <a:lnTo>
                    <a:pt x="4311978" y="2775177"/>
                  </a:lnTo>
                  <a:lnTo>
                    <a:pt x="4240588" y="2775177"/>
                  </a:lnTo>
                  <a:lnTo>
                    <a:pt x="4240588" y="2754028"/>
                  </a:lnTo>
                  <a:lnTo>
                    <a:pt x="4111022" y="2754028"/>
                  </a:lnTo>
                  <a:lnTo>
                    <a:pt x="4111022" y="2730232"/>
                  </a:lnTo>
                  <a:lnTo>
                    <a:pt x="4068707" y="2730232"/>
                  </a:lnTo>
                  <a:lnTo>
                    <a:pt x="4068707" y="2709074"/>
                  </a:lnTo>
                  <a:lnTo>
                    <a:pt x="4050197" y="2709074"/>
                  </a:lnTo>
                  <a:lnTo>
                    <a:pt x="4050197" y="2709074"/>
                  </a:lnTo>
                  <a:lnTo>
                    <a:pt x="3989382" y="2709074"/>
                  </a:lnTo>
                  <a:lnTo>
                    <a:pt x="3989382" y="2679991"/>
                  </a:lnTo>
                  <a:lnTo>
                    <a:pt x="3854529" y="2679991"/>
                  </a:lnTo>
                  <a:lnTo>
                    <a:pt x="3854529" y="2640324"/>
                  </a:lnTo>
                  <a:lnTo>
                    <a:pt x="3788426" y="2640324"/>
                  </a:lnTo>
                  <a:lnTo>
                    <a:pt x="3788426" y="2627101"/>
                  </a:lnTo>
                  <a:lnTo>
                    <a:pt x="3730250" y="2627101"/>
                  </a:lnTo>
                  <a:lnTo>
                    <a:pt x="3730250" y="2590082"/>
                  </a:lnTo>
                  <a:lnTo>
                    <a:pt x="3661508" y="2590082"/>
                  </a:lnTo>
                  <a:lnTo>
                    <a:pt x="3661508" y="2566286"/>
                  </a:lnTo>
                  <a:lnTo>
                    <a:pt x="3616554" y="2566286"/>
                  </a:lnTo>
                  <a:lnTo>
                    <a:pt x="3616554" y="2539841"/>
                  </a:lnTo>
                  <a:lnTo>
                    <a:pt x="3576887" y="2539841"/>
                  </a:lnTo>
                  <a:lnTo>
                    <a:pt x="3576887" y="2497535"/>
                  </a:lnTo>
                  <a:lnTo>
                    <a:pt x="3524007" y="2497535"/>
                  </a:lnTo>
                  <a:lnTo>
                    <a:pt x="3524007" y="2460516"/>
                  </a:lnTo>
                  <a:lnTo>
                    <a:pt x="3476414" y="2460516"/>
                  </a:lnTo>
                  <a:lnTo>
                    <a:pt x="3476414" y="2415571"/>
                  </a:lnTo>
                  <a:lnTo>
                    <a:pt x="3301893" y="2415571"/>
                  </a:lnTo>
                  <a:lnTo>
                    <a:pt x="3301893" y="2391775"/>
                  </a:lnTo>
                  <a:lnTo>
                    <a:pt x="3241078" y="2391775"/>
                  </a:lnTo>
                  <a:lnTo>
                    <a:pt x="3241078" y="2389127"/>
                  </a:lnTo>
                  <a:lnTo>
                    <a:pt x="3182901" y="2389127"/>
                  </a:lnTo>
                  <a:lnTo>
                    <a:pt x="3182901" y="2360043"/>
                  </a:lnTo>
                  <a:lnTo>
                    <a:pt x="3148531" y="2360043"/>
                  </a:lnTo>
                  <a:lnTo>
                    <a:pt x="3148531" y="2325663"/>
                  </a:lnTo>
                  <a:lnTo>
                    <a:pt x="3093002" y="2325663"/>
                  </a:lnTo>
                  <a:lnTo>
                    <a:pt x="3093002" y="2280718"/>
                  </a:lnTo>
                  <a:lnTo>
                    <a:pt x="2995168" y="2280718"/>
                  </a:lnTo>
                  <a:lnTo>
                    <a:pt x="2995168" y="2225190"/>
                  </a:lnTo>
                  <a:lnTo>
                    <a:pt x="2931704" y="2225190"/>
                  </a:lnTo>
                  <a:lnTo>
                    <a:pt x="2931704" y="2193458"/>
                  </a:lnTo>
                  <a:lnTo>
                    <a:pt x="2902621" y="2193458"/>
                  </a:lnTo>
                  <a:lnTo>
                    <a:pt x="2902621" y="2153791"/>
                  </a:lnTo>
                  <a:lnTo>
                    <a:pt x="2865602" y="2153791"/>
                  </a:lnTo>
                  <a:lnTo>
                    <a:pt x="2865602" y="2077114"/>
                  </a:lnTo>
                  <a:lnTo>
                    <a:pt x="2780990" y="2077114"/>
                  </a:lnTo>
                  <a:lnTo>
                    <a:pt x="2780990" y="2026873"/>
                  </a:lnTo>
                  <a:lnTo>
                    <a:pt x="2743971" y="2026873"/>
                  </a:lnTo>
                  <a:lnTo>
                    <a:pt x="2743971" y="1984567"/>
                  </a:lnTo>
                  <a:lnTo>
                    <a:pt x="2704304" y="1984567"/>
                  </a:lnTo>
                  <a:lnTo>
                    <a:pt x="2704304" y="1936974"/>
                  </a:lnTo>
                  <a:lnTo>
                    <a:pt x="2585312" y="1936974"/>
                  </a:lnTo>
                  <a:lnTo>
                    <a:pt x="2585312" y="1915816"/>
                  </a:lnTo>
                  <a:lnTo>
                    <a:pt x="2527145" y="1915816"/>
                  </a:lnTo>
                  <a:lnTo>
                    <a:pt x="2527145" y="1886732"/>
                  </a:lnTo>
                  <a:lnTo>
                    <a:pt x="2490126" y="1886732"/>
                  </a:lnTo>
                  <a:lnTo>
                    <a:pt x="2490126" y="1812695"/>
                  </a:lnTo>
                  <a:lnTo>
                    <a:pt x="2405514" y="1812695"/>
                  </a:lnTo>
                  <a:lnTo>
                    <a:pt x="2405514" y="1778315"/>
                  </a:lnTo>
                  <a:lnTo>
                    <a:pt x="2365847" y="1778315"/>
                  </a:lnTo>
                  <a:lnTo>
                    <a:pt x="2365847" y="1765092"/>
                  </a:lnTo>
                  <a:lnTo>
                    <a:pt x="2344698" y="1765092"/>
                  </a:lnTo>
                  <a:lnTo>
                    <a:pt x="2344698" y="1738657"/>
                  </a:lnTo>
                  <a:lnTo>
                    <a:pt x="2302383" y="1738657"/>
                  </a:lnTo>
                  <a:lnTo>
                    <a:pt x="2302383" y="1709564"/>
                  </a:lnTo>
                  <a:lnTo>
                    <a:pt x="2249503" y="1709564"/>
                  </a:lnTo>
                  <a:lnTo>
                    <a:pt x="2249503" y="1691054"/>
                  </a:lnTo>
                  <a:lnTo>
                    <a:pt x="2207197" y="1691054"/>
                  </a:lnTo>
                  <a:lnTo>
                    <a:pt x="2207197" y="1659332"/>
                  </a:lnTo>
                  <a:lnTo>
                    <a:pt x="2156956" y="1659332"/>
                  </a:lnTo>
                  <a:lnTo>
                    <a:pt x="2156956" y="1632887"/>
                  </a:lnTo>
                  <a:lnTo>
                    <a:pt x="2130511" y="1632887"/>
                  </a:lnTo>
                  <a:lnTo>
                    <a:pt x="2130511" y="1609091"/>
                  </a:lnTo>
                  <a:lnTo>
                    <a:pt x="2082918" y="1609091"/>
                  </a:lnTo>
                  <a:lnTo>
                    <a:pt x="2082918" y="1574711"/>
                  </a:lnTo>
                  <a:lnTo>
                    <a:pt x="2056473" y="1574711"/>
                  </a:lnTo>
                  <a:lnTo>
                    <a:pt x="2056473" y="1519182"/>
                  </a:lnTo>
                  <a:lnTo>
                    <a:pt x="2024751" y="1519182"/>
                  </a:lnTo>
                  <a:lnTo>
                    <a:pt x="2024751" y="1476876"/>
                  </a:lnTo>
                  <a:lnTo>
                    <a:pt x="1961287" y="1476876"/>
                  </a:lnTo>
                  <a:lnTo>
                    <a:pt x="1961287" y="1442506"/>
                  </a:lnTo>
                  <a:lnTo>
                    <a:pt x="1850230" y="1442506"/>
                  </a:lnTo>
                  <a:lnTo>
                    <a:pt x="1850230" y="1405487"/>
                  </a:lnTo>
                  <a:lnTo>
                    <a:pt x="1810563" y="1405487"/>
                  </a:lnTo>
                  <a:lnTo>
                    <a:pt x="1810563" y="1376403"/>
                  </a:lnTo>
                  <a:lnTo>
                    <a:pt x="1760331" y="1376403"/>
                  </a:lnTo>
                  <a:lnTo>
                    <a:pt x="1760331" y="1397551"/>
                  </a:lnTo>
                  <a:lnTo>
                    <a:pt x="1760331" y="1397551"/>
                  </a:lnTo>
                  <a:lnTo>
                    <a:pt x="1760331" y="1355245"/>
                  </a:lnTo>
                  <a:lnTo>
                    <a:pt x="1731238" y="1355245"/>
                  </a:lnTo>
                  <a:lnTo>
                    <a:pt x="1731238" y="1305004"/>
                  </a:lnTo>
                  <a:lnTo>
                    <a:pt x="1670423" y="1305004"/>
                  </a:lnTo>
                  <a:lnTo>
                    <a:pt x="1670423" y="1281208"/>
                  </a:lnTo>
                  <a:lnTo>
                    <a:pt x="1625469" y="1281208"/>
                  </a:lnTo>
                  <a:lnTo>
                    <a:pt x="1625469" y="1225679"/>
                  </a:lnTo>
                  <a:lnTo>
                    <a:pt x="1583163" y="1225679"/>
                  </a:lnTo>
                  <a:lnTo>
                    <a:pt x="1583163" y="1162216"/>
                  </a:lnTo>
                  <a:lnTo>
                    <a:pt x="1503838" y="1162216"/>
                  </a:lnTo>
                  <a:lnTo>
                    <a:pt x="1503838" y="1125197"/>
                  </a:lnTo>
                  <a:lnTo>
                    <a:pt x="1419226" y="1125197"/>
                  </a:lnTo>
                  <a:lnTo>
                    <a:pt x="1419226" y="1088178"/>
                  </a:lnTo>
                  <a:lnTo>
                    <a:pt x="1366336" y="1088178"/>
                  </a:lnTo>
                  <a:lnTo>
                    <a:pt x="1366336" y="1053807"/>
                  </a:lnTo>
                  <a:lnTo>
                    <a:pt x="1339901" y="1053807"/>
                  </a:lnTo>
                  <a:lnTo>
                    <a:pt x="1339901" y="1022075"/>
                  </a:lnTo>
                  <a:lnTo>
                    <a:pt x="1289660" y="1022075"/>
                  </a:lnTo>
                  <a:lnTo>
                    <a:pt x="1289660" y="987705"/>
                  </a:lnTo>
                  <a:lnTo>
                    <a:pt x="1249993" y="987705"/>
                  </a:lnTo>
                  <a:lnTo>
                    <a:pt x="1249993" y="958612"/>
                  </a:lnTo>
                  <a:lnTo>
                    <a:pt x="1218270" y="958612"/>
                  </a:lnTo>
                  <a:lnTo>
                    <a:pt x="1218270" y="868712"/>
                  </a:lnTo>
                  <a:lnTo>
                    <a:pt x="1191825" y="868712"/>
                  </a:lnTo>
                  <a:lnTo>
                    <a:pt x="1191825" y="836982"/>
                  </a:lnTo>
                  <a:lnTo>
                    <a:pt x="1144232" y="836982"/>
                  </a:lnTo>
                  <a:lnTo>
                    <a:pt x="1144232" y="815828"/>
                  </a:lnTo>
                  <a:lnTo>
                    <a:pt x="1112500" y="815828"/>
                  </a:lnTo>
                  <a:lnTo>
                    <a:pt x="1112500" y="773520"/>
                  </a:lnTo>
                  <a:lnTo>
                    <a:pt x="1104565" y="773520"/>
                  </a:lnTo>
                  <a:lnTo>
                    <a:pt x="1104565" y="770877"/>
                  </a:lnTo>
                  <a:lnTo>
                    <a:pt x="1067546" y="770877"/>
                  </a:lnTo>
                  <a:lnTo>
                    <a:pt x="1067546" y="739147"/>
                  </a:lnTo>
                  <a:lnTo>
                    <a:pt x="1043750" y="739147"/>
                  </a:lnTo>
                  <a:lnTo>
                    <a:pt x="1043750" y="694195"/>
                  </a:lnTo>
                  <a:lnTo>
                    <a:pt x="980286" y="694195"/>
                  </a:lnTo>
                  <a:lnTo>
                    <a:pt x="980286" y="662465"/>
                  </a:lnTo>
                  <a:lnTo>
                    <a:pt x="916827" y="662465"/>
                  </a:lnTo>
                  <a:lnTo>
                    <a:pt x="916827" y="622802"/>
                  </a:lnTo>
                  <a:lnTo>
                    <a:pt x="879808" y="622802"/>
                  </a:lnTo>
                  <a:lnTo>
                    <a:pt x="879808" y="599004"/>
                  </a:lnTo>
                  <a:lnTo>
                    <a:pt x="845434" y="599004"/>
                  </a:lnTo>
                  <a:lnTo>
                    <a:pt x="845434" y="567274"/>
                  </a:lnTo>
                  <a:lnTo>
                    <a:pt x="818992" y="567274"/>
                  </a:lnTo>
                  <a:lnTo>
                    <a:pt x="818992" y="540832"/>
                  </a:lnTo>
                  <a:lnTo>
                    <a:pt x="781973" y="540832"/>
                  </a:lnTo>
                  <a:lnTo>
                    <a:pt x="781973" y="477372"/>
                  </a:lnTo>
                  <a:lnTo>
                    <a:pt x="670917" y="477372"/>
                  </a:lnTo>
                  <a:lnTo>
                    <a:pt x="670917" y="442996"/>
                  </a:lnTo>
                  <a:lnTo>
                    <a:pt x="618032" y="442996"/>
                  </a:lnTo>
                  <a:lnTo>
                    <a:pt x="618032" y="421843"/>
                  </a:lnTo>
                  <a:lnTo>
                    <a:pt x="578370" y="421843"/>
                  </a:lnTo>
                  <a:lnTo>
                    <a:pt x="578370" y="400689"/>
                  </a:lnTo>
                  <a:lnTo>
                    <a:pt x="477890" y="400689"/>
                  </a:lnTo>
                  <a:lnTo>
                    <a:pt x="477890" y="368958"/>
                  </a:lnTo>
                  <a:lnTo>
                    <a:pt x="432939" y="368958"/>
                  </a:lnTo>
                  <a:lnTo>
                    <a:pt x="432939" y="310787"/>
                  </a:lnTo>
                  <a:lnTo>
                    <a:pt x="393276" y="310787"/>
                  </a:lnTo>
                  <a:lnTo>
                    <a:pt x="393276" y="281701"/>
                  </a:lnTo>
                  <a:lnTo>
                    <a:pt x="321883" y="281701"/>
                  </a:lnTo>
                  <a:lnTo>
                    <a:pt x="321883" y="268480"/>
                  </a:lnTo>
                  <a:lnTo>
                    <a:pt x="279575" y="268480"/>
                  </a:lnTo>
                  <a:lnTo>
                    <a:pt x="279575" y="226173"/>
                  </a:lnTo>
                  <a:lnTo>
                    <a:pt x="295441" y="226173"/>
                  </a:lnTo>
                  <a:lnTo>
                    <a:pt x="295441" y="226173"/>
                  </a:lnTo>
                  <a:lnTo>
                    <a:pt x="268998" y="226173"/>
                  </a:lnTo>
                  <a:lnTo>
                    <a:pt x="268998" y="202374"/>
                  </a:lnTo>
                  <a:lnTo>
                    <a:pt x="237268" y="202374"/>
                  </a:lnTo>
                  <a:lnTo>
                    <a:pt x="237268" y="173288"/>
                  </a:lnTo>
                  <a:lnTo>
                    <a:pt x="202894" y="173288"/>
                  </a:lnTo>
                  <a:lnTo>
                    <a:pt x="202894" y="99251"/>
                  </a:lnTo>
                  <a:lnTo>
                    <a:pt x="168519" y="99251"/>
                  </a:lnTo>
                  <a:lnTo>
                    <a:pt x="168519" y="67520"/>
                  </a:lnTo>
                  <a:lnTo>
                    <a:pt x="112991" y="67520"/>
                  </a:lnTo>
                  <a:lnTo>
                    <a:pt x="112991" y="54299"/>
                  </a:lnTo>
                  <a:lnTo>
                    <a:pt x="73328" y="54299"/>
                  </a:lnTo>
                  <a:lnTo>
                    <a:pt x="73328" y="6704"/>
                  </a:lnTo>
                  <a:lnTo>
                    <a:pt x="6704" y="6704"/>
                  </a:lnTo>
                </a:path>
              </a:pathLst>
            </a:custGeom>
            <a:noFill/>
            <a:ln w="25400" cap="flat">
              <a:solidFill>
                <a:schemeClr val="accent4"/>
              </a:solidFill>
              <a:prstDash val="solid"/>
              <a:miter/>
            </a:ln>
          </p:spPr>
          <p:txBody>
            <a:bodyPr rtlCol="0" anchor="ctr"/>
            <a:lstStyle/>
            <a:p>
              <a:endParaRPr lang="fr-FR"/>
            </a:p>
          </p:txBody>
        </p:sp>
        <p:sp>
          <p:nvSpPr>
            <p:cNvPr id="116" name="Freeform: Shape 87">
              <a:extLst>
                <a:ext uri="{FF2B5EF4-FFF2-40B4-BE49-F238E27FC236}">
                  <a16:creationId xmlns:a16="http://schemas.microsoft.com/office/drawing/2014/main" id="{80D7B1C4-78A8-456D-97E9-4801555EE1F9}"/>
                </a:ext>
              </a:extLst>
            </p:cNvPr>
            <p:cNvSpPr/>
            <p:nvPr/>
          </p:nvSpPr>
          <p:spPr>
            <a:xfrm>
              <a:off x="3345489" y="3954557"/>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fr-FR"/>
            </a:p>
          </p:txBody>
        </p:sp>
        <p:sp>
          <p:nvSpPr>
            <p:cNvPr id="117" name="Freeform: Shape 127">
              <a:extLst>
                <a:ext uri="{FF2B5EF4-FFF2-40B4-BE49-F238E27FC236}">
                  <a16:creationId xmlns:a16="http://schemas.microsoft.com/office/drawing/2014/main" id="{6EA8223E-AD7F-49BD-93A4-6EEC58DF0197}"/>
                </a:ext>
              </a:extLst>
            </p:cNvPr>
            <p:cNvSpPr/>
            <p:nvPr/>
          </p:nvSpPr>
          <p:spPr>
            <a:xfrm>
              <a:off x="4914096" y="4489725"/>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fr-FR"/>
            </a:p>
          </p:txBody>
        </p:sp>
        <p:sp>
          <p:nvSpPr>
            <p:cNvPr id="118" name="Freeform: Shape 128">
              <a:extLst>
                <a:ext uri="{FF2B5EF4-FFF2-40B4-BE49-F238E27FC236}">
                  <a16:creationId xmlns:a16="http://schemas.microsoft.com/office/drawing/2014/main" id="{98324BEC-3BDF-469C-8E60-FAB1A054DFFF}"/>
                </a:ext>
              </a:extLst>
            </p:cNvPr>
            <p:cNvSpPr/>
            <p:nvPr/>
          </p:nvSpPr>
          <p:spPr>
            <a:xfrm>
              <a:off x="4932550" y="4489725"/>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fr-FR"/>
            </a:p>
          </p:txBody>
        </p:sp>
        <p:sp>
          <p:nvSpPr>
            <p:cNvPr id="119" name="Freeform: Shape 129">
              <a:extLst>
                <a:ext uri="{FF2B5EF4-FFF2-40B4-BE49-F238E27FC236}">
                  <a16:creationId xmlns:a16="http://schemas.microsoft.com/office/drawing/2014/main" id="{A7D56117-0BE5-4E97-8721-56A82BF0ACAE}"/>
                </a:ext>
              </a:extLst>
            </p:cNvPr>
            <p:cNvSpPr/>
            <p:nvPr/>
          </p:nvSpPr>
          <p:spPr>
            <a:xfrm>
              <a:off x="4951004" y="4489725"/>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fr-FR"/>
            </a:p>
          </p:txBody>
        </p:sp>
        <p:sp>
          <p:nvSpPr>
            <p:cNvPr id="120" name="Freeform: Shape 130">
              <a:extLst>
                <a:ext uri="{FF2B5EF4-FFF2-40B4-BE49-F238E27FC236}">
                  <a16:creationId xmlns:a16="http://schemas.microsoft.com/office/drawing/2014/main" id="{AAD38D59-7DB7-470E-8B4A-92C2BB4945AC}"/>
                </a:ext>
              </a:extLst>
            </p:cNvPr>
            <p:cNvSpPr/>
            <p:nvPr/>
          </p:nvSpPr>
          <p:spPr>
            <a:xfrm>
              <a:off x="4969458" y="4489725"/>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fr-FR"/>
            </a:p>
          </p:txBody>
        </p:sp>
        <p:sp>
          <p:nvSpPr>
            <p:cNvPr id="121" name="Freeform: Shape 131">
              <a:extLst>
                <a:ext uri="{FF2B5EF4-FFF2-40B4-BE49-F238E27FC236}">
                  <a16:creationId xmlns:a16="http://schemas.microsoft.com/office/drawing/2014/main" id="{5186714C-341E-4BF3-B8EC-E8D565B7BD50}"/>
                </a:ext>
              </a:extLst>
            </p:cNvPr>
            <p:cNvSpPr/>
            <p:nvPr/>
          </p:nvSpPr>
          <p:spPr>
            <a:xfrm>
              <a:off x="4987912" y="4508179"/>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fr-FR"/>
            </a:p>
          </p:txBody>
        </p:sp>
        <p:sp>
          <p:nvSpPr>
            <p:cNvPr id="122" name="Freeform: Shape 132">
              <a:extLst>
                <a:ext uri="{FF2B5EF4-FFF2-40B4-BE49-F238E27FC236}">
                  <a16:creationId xmlns:a16="http://schemas.microsoft.com/office/drawing/2014/main" id="{B1287F36-8B71-42A9-BF00-1A03638F669C}"/>
                </a:ext>
              </a:extLst>
            </p:cNvPr>
            <p:cNvSpPr/>
            <p:nvPr/>
          </p:nvSpPr>
          <p:spPr>
            <a:xfrm>
              <a:off x="5006366" y="4508179"/>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fr-FR"/>
            </a:p>
          </p:txBody>
        </p:sp>
        <p:sp>
          <p:nvSpPr>
            <p:cNvPr id="123" name="Freeform: Shape 133">
              <a:extLst>
                <a:ext uri="{FF2B5EF4-FFF2-40B4-BE49-F238E27FC236}">
                  <a16:creationId xmlns:a16="http://schemas.microsoft.com/office/drawing/2014/main" id="{7F191FCC-A00B-41E8-B465-97416F90DCCE}"/>
                </a:ext>
              </a:extLst>
            </p:cNvPr>
            <p:cNvSpPr/>
            <p:nvPr/>
          </p:nvSpPr>
          <p:spPr>
            <a:xfrm>
              <a:off x="5080182" y="4545087"/>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fr-FR"/>
            </a:p>
          </p:txBody>
        </p:sp>
        <p:sp>
          <p:nvSpPr>
            <p:cNvPr id="124" name="Freeform: Shape 134">
              <a:extLst>
                <a:ext uri="{FF2B5EF4-FFF2-40B4-BE49-F238E27FC236}">
                  <a16:creationId xmlns:a16="http://schemas.microsoft.com/office/drawing/2014/main" id="{21327BC3-E0F5-4276-A07B-48986C68BEA8}"/>
                </a:ext>
              </a:extLst>
            </p:cNvPr>
            <p:cNvSpPr/>
            <p:nvPr/>
          </p:nvSpPr>
          <p:spPr>
            <a:xfrm>
              <a:off x="5209361" y="4618904"/>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fr-FR"/>
            </a:p>
          </p:txBody>
        </p:sp>
        <p:sp>
          <p:nvSpPr>
            <p:cNvPr id="125" name="Freeform: Shape 135">
              <a:extLst>
                <a:ext uri="{FF2B5EF4-FFF2-40B4-BE49-F238E27FC236}">
                  <a16:creationId xmlns:a16="http://schemas.microsoft.com/office/drawing/2014/main" id="{CF3E361F-B990-4409-BC20-4D7B9E142277}"/>
                </a:ext>
              </a:extLst>
            </p:cNvPr>
            <p:cNvSpPr/>
            <p:nvPr/>
          </p:nvSpPr>
          <p:spPr>
            <a:xfrm>
              <a:off x="5246269" y="4618904"/>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fr-FR"/>
            </a:p>
          </p:txBody>
        </p:sp>
        <p:sp>
          <p:nvSpPr>
            <p:cNvPr id="126" name="Freeform: Shape 136">
              <a:extLst>
                <a:ext uri="{FF2B5EF4-FFF2-40B4-BE49-F238E27FC236}">
                  <a16:creationId xmlns:a16="http://schemas.microsoft.com/office/drawing/2014/main" id="{21065F3E-6A9F-4C0A-BA7E-A4389BFA196B}"/>
                </a:ext>
              </a:extLst>
            </p:cNvPr>
            <p:cNvSpPr/>
            <p:nvPr/>
          </p:nvSpPr>
          <p:spPr>
            <a:xfrm>
              <a:off x="5283177" y="4637358"/>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fr-FR"/>
            </a:p>
          </p:txBody>
        </p:sp>
        <p:sp>
          <p:nvSpPr>
            <p:cNvPr id="127" name="Freeform: Shape 137">
              <a:extLst>
                <a:ext uri="{FF2B5EF4-FFF2-40B4-BE49-F238E27FC236}">
                  <a16:creationId xmlns:a16="http://schemas.microsoft.com/office/drawing/2014/main" id="{80ABEB7A-E61E-4F03-84F9-BA9A99A13C7F}"/>
                </a:ext>
              </a:extLst>
            </p:cNvPr>
            <p:cNvSpPr/>
            <p:nvPr/>
          </p:nvSpPr>
          <p:spPr>
            <a:xfrm>
              <a:off x="5357003" y="4637358"/>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fr-FR"/>
            </a:p>
          </p:txBody>
        </p:sp>
        <p:sp>
          <p:nvSpPr>
            <p:cNvPr id="128" name="Freeform: Shape 138">
              <a:extLst>
                <a:ext uri="{FF2B5EF4-FFF2-40B4-BE49-F238E27FC236}">
                  <a16:creationId xmlns:a16="http://schemas.microsoft.com/office/drawing/2014/main" id="{E166AC9E-9900-46B6-8E3B-9D0699E6FBEA}"/>
                </a:ext>
              </a:extLst>
            </p:cNvPr>
            <p:cNvSpPr/>
            <p:nvPr/>
          </p:nvSpPr>
          <p:spPr>
            <a:xfrm>
              <a:off x="5375457" y="4655812"/>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fr-FR"/>
            </a:p>
          </p:txBody>
        </p:sp>
        <p:sp>
          <p:nvSpPr>
            <p:cNvPr id="129" name="Freeform: Shape 139">
              <a:extLst>
                <a:ext uri="{FF2B5EF4-FFF2-40B4-BE49-F238E27FC236}">
                  <a16:creationId xmlns:a16="http://schemas.microsoft.com/office/drawing/2014/main" id="{43B52BB1-8E25-455C-A28D-CA164F6E0FC9}"/>
                </a:ext>
              </a:extLst>
            </p:cNvPr>
            <p:cNvSpPr/>
            <p:nvPr/>
          </p:nvSpPr>
          <p:spPr>
            <a:xfrm>
              <a:off x="5412365" y="4655812"/>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fr-FR"/>
            </a:p>
          </p:txBody>
        </p:sp>
        <p:sp>
          <p:nvSpPr>
            <p:cNvPr id="130" name="Freeform: Shape 140">
              <a:extLst>
                <a:ext uri="{FF2B5EF4-FFF2-40B4-BE49-F238E27FC236}">
                  <a16:creationId xmlns:a16="http://schemas.microsoft.com/office/drawing/2014/main" id="{FBEF6774-EACF-42BF-AF7B-23E028148B80}"/>
                </a:ext>
              </a:extLst>
            </p:cNvPr>
            <p:cNvSpPr/>
            <p:nvPr/>
          </p:nvSpPr>
          <p:spPr>
            <a:xfrm>
              <a:off x="5523089" y="4655812"/>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fr-FR"/>
            </a:p>
          </p:txBody>
        </p:sp>
        <p:sp>
          <p:nvSpPr>
            <p:cNvPr id="131" name="Freeform: Shape 141">
              <a:extLst>
                <a:ext uri="{FF2B5EF4-FFF2-40B4-BE49-F238E27FC236}">
                  <a16:creationId xmlns:a16="http://schemas.microsoft.com/office/drawing/2014/main" id="{A8583B1D-F36B-44DE-B042-A7861ACA9B47}"/>
                </a:ext>
              </a:extLst>
            </p:cNvPr>
            <p:cNvSpPr/>
            <p:nvPr/>
          </p:nvSpPr>
          <p:spPr>
            <a:xfrm>
              <a:off x="5541544" y="4655812"/>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fr-FR"/>
            </a:p>
          </p:txBody>
        </p:sp>
        <p:sp>
          <p:nvSpPr>
            <p:cNvPr id="132" name="Freeform: Shape 142">
              <a:extLst>
                <a:ext uri="{FF2B5EF4-FFF2-40B4-BE49-F238E27FC236}">
                  <a16:creationId xmlns:a16="http://schemas.microsoft.com/office/drawing/2014/main" id="{84C16BBB-6BA9-4361-A9FF-37887BB514C7}"/>
                </a:ext>
              </a:extLst>
            </p:cNvPr>
            <p:cNvSpPr/>
            <p:nvPr/>
          </p:nvSpPr>
          <p:spPr>
            <a:xfrm>
              <a:off x="5762993" y="4674266"/>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fr-FR"/>
            </a:p>
          </p:txBody>
        </p:sp>
        <p:sp>
          <p:nvSpPr>
            <p:cNvPr id="133" name="Freeform: Shape 143">
              <a:extLst>
                <a:ext uri="{FF2B5EF4-FFF2-40B4-BE49-F238E27FC236}">
                  <a16:creationId xmlns:a16="http://schemas.microsoft.com/office/drawing/2014/main" id="{64850B74-A2AE-40CC-B894-C2926C02C48D}"/>
                </a:ext>
              </a:extLst>
            </p:cNvPr>
            <p:cNvSpPr/>
            <p:nvPr/>
          </p:nvSpPr>
          <p:spPr>
            <a:xfrm>
              <a:off x="5781447" y="4674266"/>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fr-FR"/>
            </a:p>
          </p:txBody>
        </p:sp>
        <p:sp>
          <p:nvSpPr>
            <p:cNvPr id="134" name="Freeform: Shape 144">
              <a:extLst>
                <a:ext uri="{FF2B5EF4-FFF2-40B4-BE49-F238E27FC236}">
                  <a16:creationId xmlns:a16="http://schemas.microsoft.com/office/drawing/2014/main" id="{6A9CB8D6-8EF4-4994-92CF-F81D7C9663A3}"/>
                </a:ext>
              </a:extLst>
            </p:cNvPr>
            <p:cNvSpPr/>
            <p:nvPr/>
          </p:nvSpPr>
          <p:spPr>
            <a:xfrm>
              <a:off x="5799901" y="4674266"/>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fr-FR"/>
            </a:p>
          </p:txBody>
        </p:sp>
        <p:sp>
          <p:nvSpPr>
            <p:cNvPr id="135" name="Freeform: Shape 145">
              <a:extLst>
                <a:ext uri="{FF2B5EF4-FFF2-40B4-BE49-F238E27FC236}">
                  <a16:creationId xmlns:a16="http://schemas.microsoft.com/office/drawing/2014/main" id="{FCF37CD8-E43A-4BA4-83F7-FBDACA4C333D}"/>
                </a:ext>
              </a:extLst>
            </p:cNvPr>
            <p:cNvSpPr/>
            <p:nvPr/>
          </p:nvSpPr>
          <p:spPr>
            <a:xfrm>
              <a:off x="5818355" y="4674266"/>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fr-FR"/>
            </a:p>
          </p:txBody>
        </p:sp>
        <p:sp>
          <p:nvSpPr>
            <p:cNvPr id="136" name="Freeform: Shape 146">
              <a:extLst>
                <a:ext uri="{FF2B5EF4-FFF2-40B4-BE49-F238E27FC236}">
                  <a16:creationId xmlns:a16="http://schemas.microsoft.com/office/drawing/2014/main" id="{AE7D71A5-DEFB-49B4-98CC-476B0EDCBAC0}"/>
                </a:ext>
              </a:extLst>
            </p:cNvPr>
            <p:cNvSpPr/>
            <p:nvPr/>
          </p:nvSpPr>
          <p:spPr>
            <a:xfrm>
              <a:off x="5873717" y="4748082"/>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fr-FR"/>
            </a:p>
          </p:txBody>
        </p:sp>
        <p:sp>
          <p:nvSpPr>
            <p:cNvPr id="137" name="Freeform: Shape 147">
              <a:extLst>
                <a:ext uri="{FF2B5EF4-FFF2-40B4-BE49-F238E27FC236}">
                  <a16:creationId xmlns:a16="http://schemas.microsoft.com/office/drawing/2014/main" id="{60173A4D-D52A-4BD8-9F19-F16E7AC137A9}"/>
                </a:ext>
              </a:extLst>
            </p:cNvPr>
            <p:cNvSpPr/>
            <p:nvPr/>
          </p:nvSpPr>
          <p:spPr>
            <a:xfrm>
              <a:off x="5892171" y="4748082"/>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fr-FR"/>
            </a:p>
          </p:txBody>
        </p:sp>
        <p:sp>
          <p:nvSpPr>
            <p:cNvPr id="138" name="Freeform: Shape 148">
              <a:extLst>
                <a:ext uri="{FF2B5EF4-FFF2-40B4-BE49-F238E27FC236}">
                  <a16:creationId xmlns:a16="http://schemas.microsoft.com/office/drawing/2014/main" id="{8AE22E6D-05E4-44EF-B23C-8C18E8B347DE}"/>
                </a:ext>
              </a:extLst>
            </p:cNvPr>
            <p:cNvSpPr/>
            <p:nvPr/>
          </p:nvSpPr>
          <p:spPr>
            <a:xfrm>
              <a:off x="5929079" y="4784990"/>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fr-FR"/>
            </a:p>
          </p:txBody>
        </p:sp>
        <p:sp>
          <p:nvSpPr>
            <p:cNvPr id="139" name="Freeform: Shape 149">
              <a:extLst>
                <a:ext uri="{FF2B5EF4-FFF2-40B4-BE49-F238E27FC236}">
                  <a16:creationId xmlns:a16="http://schemas.microsoft.com/office/drawing/2014/main" id="{383735F2-0F59-44BC-8BB2-D6F85F631419}"/>
                </a:ext>
              </a:extLst>
            </p:cNvPr>
            <p:cNvSpPr/>
            <p:nvPr/>
          </p:nvSpPr>
          <p:spPr>
            <a:xfrm>
              <a:off x="5947533" y="4784990"/>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fr-FR"/>
            </a:p>
          </p:txBody>
        </p:sp>
        <p:sp>
          <p:nvSpPr>
            <p:cNvPr id="140" name="Freeform: Shape 150">
              <a:extLst>
                <a:ext uri="{FF2B5EF4-FFF2-40B4-BE49-F238E27FC236}">
                  <a16:creationId xmlns:a16="http://schemas.microsoft.com/office/drawing/2014/main" id="{899463F6-FDF7-4C21-AA02-F1CC070C8DF4}"/>
                </a:ext>
              </a:extLst>
            </p:cNvPr>
            <p:cNvSpPr/>
            <p:nvPr/>
          </p:nvSpPr>
          <p:spPr>
            <a:xfrm>
              <a:off x="6002896" y="4784990"/>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fr-FR"/>
            </a:p>
          </p:txBody>
        </p:sp>
        <p:sp>
          <p:nvSpPr>
            <p:cNvPr id="141" name="Freeform: Shape 151">
              <a:extLst>
                <a:ext uri="{FF2B5EF4-FFF2-40B4-BE49-F238E27FC236}">
                  <a16:creationId xmlns:a16="http://schemas.microsoft.com/office/drawing/2014/main" id="{8E2C662C-BC26-4CD1-BB61-8C3E16525171}"/>
                </a:ext>
              </a:extLst>
            </p:cNvPr>
            <p:cNvSpPr/>
            <p:nvPr/>
          </p:nvSpPr>
          <p:spPr>
            <a:xfrm>
              <a:off x="6095166" y="4803445"/>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fr-FR"/>
            </a:p>
          </p:txBody>
        </p:sp>
        <p:sp>
          <p:nvSpPr>
            <p:cNvPr id="142" name="Freeform: Shape 153">
              <a:extLst>
                <a:ext uri="{FF2B5EF4-FFF2-40B4-BE49-F238E27FC236}">
                  <a16:creationId xmlns:a16="http://schemas.microsoft.com/office/drawing/2014/main" id="{2672FA3F-A6DD-42DC-8033-83A3A7074900}"/>
                </a:ext>
              </a:extLst>
            </p:cNvPr>
            <p:cNvSpPr/>
            <p:nvPr/>
          </p:nvSpPr>
          <p:spPr>
            <a:xfrm>
              <a:off x="6168983" y="4840353"/>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fr-FR"/>
            </a:p>
          </p:txBody>
        </p:sp>
        <p:sp>
          <p:nvSpPr>
            <p:cNvPr id="143" name="Freeform: Shape 154">
              <a:extLst>
                <a:ext uri="{FF2B5EF4-FFF2-40B4-BE49-F238E27FC236}">
                  <a16:creationId xmlns:a16="http://schemas.microsoft.com/office/drawing/2014/main" id="{B3482C6D-1609-4066-A8BB-B56D869EBDBD}"/>
                </a:ext>
              </a:extLst>
            </p:cNvPr>
            <p:cNvSpPr/>
            <p:nvPr/>
          </p:nvSpPr>
          <p:spPr>
            <a:xfrm>
              <a:off x="6187437" y="4840353"/>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fr-FR"/>
            </a:p>
          </p:txBody>
        </p:sp>
        <p:sp>
          <p:nvSpPr>
            <p:cNvPr id="144" name="Freeform: Shape 155">
              <a:extLst>
                <a:ext uri="{FF2B5EF4-FFF2-40B4-BE49-F238E27FC236}">
                  <a16:creationId xmlns:a16="http://schemas.microsoft.com/office/drawing/2014/main" id="{0259B1F9-4EAA-4375-AAC7-ED0C4F696684}"/>
                </a:ext>
              </a:extLst>
            </p:cNvPr>
            <p:cNvSpPr/>
            <p:nvPr/>
          </p:nvSpPr>
          <p:spPr>
            <a:xfrm>
              <a:off x="6224345" y="4840353"/>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fr-FR"/>
            </a:p>
          </p:txBody>
        </p:sp>
        <p:sp>
          <p:nvSpPr>
            <p:cNvPr id="145" name="Freeform: Shape 156">
              <a:extLst>
                <a:ext uri="{FF2B5EF4-FFF2-40B4-BE49-F238E27FC236}">
                  <a16:creationId xmlns:a16="http://schemas.microsoft.com/office/drawing/2014/main" id="{CFD30925-58D5-4947-BBE5-51FA1CEF4AC3}"/>
                </a:ext>
              </a:extLst>
            </p:cNvPr>
            <p:cNvSpPr/>
            <p:nvPr/>
          </p:nvSpPr>
          <p:spPr>
            <a:xfrm>
              <a:off x="6298161" y="4840353"/>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fr-FR"/>
            </a:p>
          </p:txBody>
        </p:sp>
        <p:sp>
          <p:nvSpPr>
            <p:cNvPr id="146" name="Freeform: Shape 157">
              <a:extLst>
                <a:ext uri="{FF2B5EF4-FFF2-40B4-BE49-F238E27FC236}">
                  <a16:creationId xmlns:a16="http://schemas.microsoft.com/office/drawing/2014/main" id="{610357F3-B176-4A9B-914C-A767C7A7B138}"/>
                </a:ext>
              </a:extLst>
            </p:cNvPr>
            <p:cNvSpPr/>
            <p:nvPr/>
          </p:nvSpPr>
          <p:spPr>
            <a:xfrm>
              <a:off x="6335069" y="4840353"/>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fr-FR"/>
            </a:p>
          </p:txBody>
        </p:sp>
        <p:sp>
          <p:nvSpPr>
            <p:cNvPr id="147" name="Freeform: Shape 158">
              <a:extLst>
                <a:ext uri="{FF2B5EF4-FFF2-40B4-BE49-F238E27FC236}">
                  <a16:creationId xmlns:a16="http://schemas.microsoft.com/office/drawing/2014/main" id="{A68652BF-023A-4EEF-91CC-CFF36060FB46}"/>
                </a:ext>
              </a:extLst>
            </p:cNvPr>
            <p:cNvSpPr/>
            <p:nvPr/>
          </p:nvSpPr>
          <p:spPr>
            <a:xfrm>
              <a:off x="6371977" y="4840353"/>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fr-FR"/>
            </a:p>
          </p:txBody>
        </p:sp>
        <p:sp>
          <p:nvSpPr>
            <p:cNvPr id="148" name="Freeform: Shape 159">
              <a:extLst>
                <a:ext uri="{FF2B5EF4-FFF2-40B4-BE49-F238E27FC236}">
                  <a16:creationId xmlns:a16="http://schemas.microsoft.com/office/drawing/2014/main" id="{E058A02F-3235-4FC7-B561-E19C9F62895F}"/>
                </a:ext>
              </a:extLst>
            </p:cNvPr>
            <p:cNvSpPr/>
            <p:nvPr/>
          </p:nvSpPr>
          <p:spPr>
            <a:xfrm>
              <a:off x="6464248" y="4840353"/>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fr-FR"/>
            </a:p>
          </p:txBody>
        </p:sp>
        <p:sp>
          <p:nvSpPr>
            <p:cNvPr id="149" name="Freeform: Shape 160">
              <a:extLst>
                <a:ext uri="{FF2B5EF4-FFF2-40B4-BE49-F238E27FC236}">
                  <a16:creationId xmlns:a16="http://schemas.microsoft.com/office/drawing/2014/main" id="{9EC64BB1-6A14-4A69-8FEB-6147F45FD1E9}"/>
                </a:ext>
              </a:extLst>
            </p:cNvPr>
            <p:cNvSpPr/>
            <p:nvPr/>
          </p:nvSpPr>
          <p:spPr>
            <a:xfrm>
              <a:off x="6482702" y="4840353"/>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fr-FR"/>
            </a:p>
          </p:txBody>
        </p:sp>
        <p:sp>
          <p:nvSpPr>
            <p:cNvPr id="150" name="Freeform: Shape 161">
              <a:extLst>
                <a:ext uri="{FF2B5EF4-FFF2-40B4-BE49-F238E27FC236}">
                  <a16:creationId xmlns:a16="http://schemas.microsoft.com/office/drawing/2014/main" id="{413F6490-D65A-43DE-A0EC-49CA6489451A}"/>
                </a:ext>
              </a:extLst>
            </p:cNvPr>
            <p:cNvSpPr/>
            <p:nvPr/>
          </p:nvSpPr>
          <p:spPr>
            <a:xfrm>
              <a:off x="6519610" y="4877261"/>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fr-FR"/>
            </a:p>
          </p:txBody>
        </p:sp>
        <p:sp>
          <p:nvSpPr>
            <p:cNvPr id="151" name="Freeform: Shape 162">
              <a:extLst>
                <a:ext uri="{FF2B5EF4-FFF2-40B4-BE49-F238E27FC236}">
                  <a16:creationId xmlns:a16="http://schemas.microsoft.com/office/drawing/2014/main" id="{18BEDB50-ACFE-4EE2-99DF-A4E41ECF2A58}"/>
                </a:ext>
              </a:extLst>
            </p:cNvPr>
            <p:cNvSpPr/>
            <p:nvPr/>
          </p:nvSpPr>
          <p:spPr>
            <a:xfrm>
              <a:off x="6538064" y="4877261"/>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fr-FR"/>
            </a:p>
          </p:txBody>
        </p:sp>
        <p:sp>
          <p:nvSpPr>
            <p:cNvPr id="152" name="Freeform: Shape 163">
              <a:extLst>
                <a:ext uri="{FF2B5EF4-FFF2-40B4-BE49-F238E27FC236}">
                  <a16:creationId xmlns:a16="http://schemas.microsoft.com/office/drawing/2014/main" id="{BB5F96BE-0218-4DCD-B9B8-88521C1692D5}"/>
                </a:ext>
              </a:extLst>
            </p:cNvPr>
            <p:cNvSpPr/>
            <p:nvPr/>
          </p:nvSpPr>
          <p:spPr>
            <a:xfrm>
              <a:off x="6556518" y="4877261"/>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fr-FR"/>
            </a:p>
          </p:txBody>
        </p:sp>
        <p:sp>
          <p:nvSpPr>
            <p:cNvPr id="153" name="Freeform: Shape 164">
              <a:extLst>
                <a:ext uri="{FF2B5EF4-FFF2-40B4-BE49-F238E27FC236}">
                  <a16:creationId xmlns:a16="http://schemas.microsoft.com/office/drawing/2014/main" id="{46C34AA8-0946-4156-86AD-72FDA1B47A55}"/>
                </a:ext>
              </a:extLst>
            </p:cNvPr>
            <p:cNvSpPr/>
            <p:nvPr/>
          </p:nvSpPr>
          <p:spPr>
            <a:xfrm>
              <a:off x="6611881" y="4877261"/>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fr-FR"/>
            </a:p>
          </p:txBody>
        </p:sp>
        <p:sp>
          <p:nvSpPr>
            <p:cNvPr id="154" name="Freeform: Shape 165">
              <a:extLst>
                <a:ext uri="{FF2B5EF4-FFF2-40B4-BE49-F238E27FC236}">
                  <a16:creationId xmlns:a16="http://schemas.microsoft.com/office/drawing/2014/main" id="{8216DB87-7BFD-47B7-8393-59EAFA272990}"/>
                </a:ext>
              </a:extLst>
            </p:cNvPr>
            <p:cNvSpPr/>
            <p:nvPr/>
          </p:nvSpPr>
          <p:spPr>
            <a:xfrm>
              <a:off x="6648789" y="4877261"/>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fr-FR"/>
            </a:p>
          </p:txBody>
        </p:sp>
        <p:sp>
          <p:nvSpPr>
            <p:cNvPr id="155" name="Freeform: Shape 166">
              <a:extLst>
                <a:ext uri="{FF2B5EF4-FFF2-40B4-BE49-F238E27FC236}">
                  <a16:creationId xmlns:a16="http://schemas.microsoft.com/office/drawing/2014/main" id="{ADFF4991-585B-4F55-915A-476E14269BBB}"/>
                </a:ext>
              </a:extLst>
            </p:cNvPr>
            <p:cNvSpPr/>
            <p:nvPr/>
          </p:nvSpPr>
          <p:spPr>
            <a:xfrm>
              <a:off x="6704151" y="4877261"/>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fr-FR"/>
            </a:p>
          </p:txBody>
        </p:sp>
        <p:sp>
          <p:nvSpPr>
            <p:cNvPr id="156" name="Freeform: Shape 167">
              <a:extLst>
                <a:ext uri="{FF2B5EF4-FFF2-40B4-BE49-F238E27FC236}">
                  <a16:creationId xmlns:a16="http://schemas.microsoft.com/office/drawing/2014/main" id="{253514B6-8156-4294-BF8D-7D975A1945F0}"/>
                </a:ext>
              </a:extLst>
            </p:cNvPr>
            <p:cNvSpPr/>
            <p:nvPr/>
          </p:nvSpPr>
          <p:spPr>
            <a:xfrm>
              <a:off x="6759513" y="4877261"/>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fr-FR"/>
            </a:p>
          </p:txBody>
        </p:sp>
        <p:sp>
          <p:nvSpPr>
            <p:cNvPr id="157" name="Freeform: Shape 168">
              <a:extLst>
                <a:ext uri="{FF2B5EF4-FFF2-40B4-BE49-F238E27FC236}">
                  <a16:creationId xmlns:a16="http://schemas.microsoft.com/office/drawing/2014/main" id="{58291DCF-CCB8-4753-8D30-CD90D9606B51}"/>
                </a:ext>
              </a:extLst>
            </p:cNvPr>
            <p:cNvSpPr/>
            <p:nvPr/>
          </p:nvSpPr>
          <p:spPr>
            <a:xfrm>
              <a:off x="6870247" y="4932623"/>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fr-FR"/>
            </a:p>
          </p:txBody>
        </p:sp>
        <p:sp>
          <p:nvSpPr>
            <p:cNvPr id="158" name="Freeform: Shape 169">
              <a:extLst>
                <a:ext uri="{FF2B5EF4-FFF2-40B4-BE49-F238E27FC236}">
                  <a16:creationId xmlns:a16="http://schemas.microsoft.com/office/drawing/2014/main" id="{1F1FF761-3F76-457D-95CB-2AAB04CFB253}"/>
                </a:ext>
              </a:extLst>
            </p:cNvPr>
            <p:cNvSpPr/>
            <p:nvPr/>
          </p:nvSpPr>
          <p:spPr>
            <a:xfrm>
              <a:off x="6999425" y="4987985"/>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fr-FR"/>
            </a:p>
          </p:txBody>
        </p:sp>
        <p:sp>
          <p:nvSpPr>
            <p:cNvPr id="159" name="Freeform: Shape 170">
              <a:extLst>
                <a:ext uri="{FF2B5EF4-FFF2-40B4-BE49-F238E27FC236}">
                  <a16:creationId xmlns:a16="http://schemas.microsoft.com/office/drawing/2014/main" id="{A8655196-F921-4333-92F9-A461678D045D}"/>
                </a:ext>
              </a:extLst>
            </p:cNvPr>
            <p:cNvSpPr/>
            <p:nvPr/>
          </p:nvSpPr>
          <p:spPr>
            <a:xfrm>
              <a:off x="7036334" y="4987985"/>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fr-FR"/>
            </a:p>
          </p:txBody>
        </p:sp>
        <p:sp>
          <p:nvSpPr>
            <p:cNvPr id="160" name="Freeform: Shape 171">
              <a:extLst>
                <a:ext uri="{FF2B5EF4-FFF2-40B4-BE49-F238E27FC236}">
                  <a16:creationId xmlns:a16="http://schemas.microsoft.com/office/drawing/2014/main" id="{B1290A85-3518-4587-B498-135368C47038}"/>
                </a:ext>
              </a:extLst>
            </p:cNvPr>
            <p:cNvSpPr/>
            <p:nvPr/>
          </p:nvSpPr>
          <p:spPr>
            <a:xfrm>
              <a:off x="7091696" y="4987985"/>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fr-FR"/>
            </a:p>
          </p:txBody>
        </p:sp>
        <p:sp>
          <p:nvSpPr>
            <p:cNvPr id="161" name="Freeform: Shape 172">
              <a:extLst>
                <a:ext uri="{FF2B5EF4-FFF2-40B4-BE49-F238E27FC236}">
                  <a16:creationId xmlns:a16="http://schemas.microsoft.com/office/drawing/2014/main" id="{10EE7102-C923-4953-933B-B098D5E87DD3}"/>
                </a:ext>
              </a:extLst>
            </p:cNvPr>
            <p:cNvSpPr/>
            <p:nvPr/>
          </p:nvSpPr>
          <p:spPr>
            <a:xfrm>
              <a:off x="7183966" y="4987985"/>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fr-FR"/>
            </a:p>
          </p:txBody>
        </p:sp>
        <p:sp>
          <p:nvSpPr>
            <p:cNvPr id="162" name="Freeform: Shape 173">
              <a:extLst>
                <a:ext uri="{FF2B5EF4-FFF2-40B4-BE49-F238E27FC236}">
                  <a16:creationId xmlns:a16="http://schemas.microsoft.com/office/drawing/2014/main" id="{B339C6A2-541A-47FE-A549-073A1359A793}"/>
                </a:ext>
              </a:extLst>
            </p:cNvPr>
            <p:cNvSpPr/>
            <p:nvPr/>
          </p:nvSpPr>
          <p:spPr>
            <a:xfrm>
              <a:off x="7202420" y="4987985"/>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fr-FR"/>
            </a:p>
          </p:txBody>
        </p:sp>
        <p:sp>
          <p:nvSpPr>
            <p:cNvPr id="163" name="Freeform: Shape 174">
              <a:extLst>
                <a:ext uri="{FF2B5EF4-FFF2-40B4-BE49-F238E27FC236}">
                  <a16:creationId xmlns:a16="http://schemas.microsoft.com/office/drawing/2014/main" id="{828B49A0-EF78-4019-857F-26FA68D10E7C}"/>
                </a:ext>
              </a:extLst>
            </p:cNvPr>
            <p:cNvSpPr/>
            <p:nvPr/>
          </p:nvSpPr>
          <p:spPr>
            <a:xfrm>
              <a:off x="7220874" y="4987985"/>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fr-FR"/>
            </a:p>
          </p:txBody>
        </p:sp>
        <p:sp>
          <p:nvSpPr>
            <p:cNvPr id="164" name="Freeform: Shape 175">
              <a:extLst>
                <a:ext uri="{FF2B5EF4-FFF2-40B4-BE49-F238E27FC236}">
                  <a16:creationId xmlns:a16="http://schemas.microsoft.com/office/drawing/2014/main" id="{C3AECCD2-2D29-48A7-9F40-B8B4E73955B7}"/>
                </a:ext>
              </a:extLst>
            </p:cNvPr>
            <p:cNvSpPr/>
            <p:nvPr/>
          </p:nvSpPr>
          <p:spPr>
            <a:xfrm>
              <a:off x="7331599" y="4987985"/>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fr-FR"/>
            </a:p>
          </p:txBody>
        </p:sp>
        <p:sp>
          <p:nvSpPr>
            <p:cNvPr id="165" name="Freeform: Shape 176">
              <a:extLst>
                <a:ext uri="{FF2B5EF4-FFF2-40B4-BE49-F238E27FC236}">
                  <a16:creationId xmlns:a16="http://schemas.microsoft.com/office/drawing/2014/main" id="{DC7A388A-38BE-461B-911F-999E65DB4EF4}"/>
                </a:ext>
              </a:extLst>
            </p:cNvPr>
            <p:cNvSpPr/>
            <p:nvPr/>
          </p:nvSpPr>
          <p:spPr>
            <a:xfrm>
              <a:off x="7516140" y="4987985"/>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fr-FR"/>
            </a:p>
          </p:txBody>
        </p:sp>
        <p:sp>
          <p:nvSpPr>
            <p:cNvPr id="166" name="Freeform: Shape 177">
              <a:extLst>
                <a:ext uri="{FF2B5EF4-FFF2-40B4-BE49-F238E27FC236}">
                  <a16:creationId xmlns:a16="http://schemas.microsoft.com/office/drawing/2014/main" id="{385880CE-ADE0-461C-827E-D1B10CD7A5A8}"/>
                </a:ext>
              </a:extLst>
            </p:cNvPr>
            <p:cNvSpPr/>
            <p:nvPr/>
          </p:nvSpPr>
          <p:spPr>
            <a:xfrm>
              <a:off x="7737589" y="4987985"/>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fr-FR"/>
            </a:p>
          </p:txBody>
        </p:sp>
        <p:sp>
          <p:nvSpPr>
            <p:cNvPr id="167" name="Freeform: Shape 178">
              <a:extLst>
                <a:ext uri="{FF2B5EF4-FFF2-40B4-BE49-F238E27FC236}">
                  <a16:creationId xmlns:a16="http://schemas.microsoft.com/office/drawing/2014/main" id="{D0A5CDA5-1657-4CB7-A096-14B067617AF9}"/>
                </a:ext>
              </a:extLst>
            </p:cNvPr>
            <p:cNvSpPr/>
            <p:nvPr/>
          </p:nvSpPr>
          <p:spPr>
            <a:xfrm>
              <a:off x="7995946" y="4987985"/>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fr-FR"/>
            </a:p>
          </p:txBody>
        </p:sp>
        <p:sp>
          <p:nvSpPr>
            <p:cNvPr id="168" name="Freeform: Shape 179">
              <a:extLst>
                <a:ext uri="{FF2B5EF4-FFF2-40B4-BE49-F238E27FC236}">
                  <a16:creationId xmlns:a16="http://schemas.microsoft.com/office/drawing/2014/main" id="{FF1DDE0C-498B-490B-9DD0-7349F690418F}"/>
                </a:ext>
              </a:extLst>
            </p:cNvPr>
            <p:cNvSpPr/>
            <p:nvPr/>
          </p:nvSpPr>
          <p:spPr>
            <a:xfrm>
              <a:off x="8125125" y="4987985"/>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fr-FR"/>
            </a:p>
          </p:txBody>
        </p:sp>
        <p:sp>
          <p:nvSpPr>
            <p:cNvPr id="169" name="Freeform: Shape 180">
              <a:extLst>
                <a:ext uri="{FF2B5EF4-FFF2-40B4-BE49-F238E27FC236}">
                  <a16:creationId xmlns:a16="http://schemas.microsoft.com/office/drawing/2014/main" id="{D71C1A8E-7714-4A8B-A0F3-F3CFA13E96FD}"/>
                </a:ext>
              </a:extLst>
            </p:cNvPr>
            <p:cNvSpPr/>
            <p:nvPr/>
          </p:nvSpPr>
          <p:spPr>
            <a:xfrm>
              <a:off x="8235849" y="5154072"/>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fr-FR"/>
            </a:p>
          </p:txBody>
        </p:sp>
        <p:sp>
          <p:nvSpPr>
            <p:cNvPr id="170" name="Freeform: Shape 181">
              <a:extLst>
                <a:ext uri="{FF2B5EF4-FFF2-40B4-BE49-F238E27FC236}">
                  <a16:creationId xmlns:a16="http://schemas.microsoft.com/office/drawing/2014/main" id="{B689B448-88F5-4CDA-8AC8-0B2F9B7C904A}"/>
                </a:ext>
              </a:extLst>
            </p:cNvPr>
            <p:cNvSpPr/>
            <p:nvPr/>
          </p:nvSpPr>
          <p:spPr>
            <a:xfrm>
              <a:off x="8438854" y="5154072"/>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fr-FR"/>
            </a:p>
          </p:txBody>
        </p:sp>
        <p:sp>
          <p:nvSpPr>
            <p:cNvPr id="171" name="Freeform: Shape 182">
              <a:extLst>
                <a:ext uri="{FF2B5EF4-FFF2-40B4-BE49-F238E27FC236}">
                  <a16:creationId xmlns:a16="http://schemas.microsoft.com/office/drawing/2014/main" id="{04A8C2A1-CE71-43B2-A78D-1ABEDB45A309}"/>
                </a:ext>
              </a:extLst>
            </p:cNvPr>
            <p:cNvSpPr/>
            <p:nvPr/>
          </p:nvSpPr>
          <p:spPr>
            <a:xfrm>
              <a:off x="9121655" y="5154072"/>
              <a:ext cx="9227" cy="73816"/>
            </a:xfrm>
            <a:custGeom>
              <a:avLst/>
              <a:gdLst>
                <a:gd name="connsiteX0" fmla="*/ 5063 w 9227"/>
                <a:gd name="connsiteY0" fmla="*/ 5063 h 73816"/>
                <a:gd name="connsiteX1" fmla="*/ 5063 w 9227"/>
                <a:gd name="connsiteY1" fmla="*/ 74810 h 73816"/>
              </a:gdLst>
              <a:ahLst/>
              <a:cxnLst>
                <a:cxn ang="0">
                  <a:pos x="connsiteX0" y="connsiteY0"/>
                </a:cxn>
                <a:cxn ang="0">
                  <a:pos x="connsiteX1" y="connsiteY1"/>
                </a:cxn>
              </a:cxnLst>
              <a:rect l="l" t="t" r="r" b="b"/>
              <a:pathLst>
                <a:path w="9227" h="73816">
                  <a:moveTo>
                    <a:pt x="5063" y="5063"/>
                  </a:moveTo>
                  <a:lnTo>
                    <a:pt x="5063" y="74810"/>
                  </a:lnTo>
                </a:path>
              </a:pathLst>
            </a:custGeom>
            <a:noFill/>
            <a:ln w="25400" cap="flat">
              <a:solidFill>
                <a:schemeClr val="accent4"/>
              </a:solidFill>
              <a:prstDash val="solid"/>
              <a:miter/>
            </a:ln>
          </p:spPr>
          <p:txBody>
            <a:bodyPr rtlCol="0" anchor="ctr"/>
            <a:lstStyle/>
            <a:p>
              <a:endParaRPr lang="fr-FR"/>
            </a:p>
          </p:txBody>
        </p:sp>
      </p:grpSp>
    </p:spTree>
    <p:custDataLst>
      <p:tags r:id="rId1"/>
    </p:custDataLst>
    <p:extLst>
      <p:ext uri="{BB962C8B-B14F-4D97-AF65-F5344CB8AC3E}">
        <p14:creationId xmlns:p14="http://schemas.microsoft.com/office/powerpoint/2010/main" val="3164354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LBA4007: Pembrolizumab avec ou sans chimiothérapie versus chimiothérapie pour l’adénocarcinome avancé de l’estomac ou de la jonction gastro-oesophagienne (JGO): l’étude de phase III KEYNOTE-062 </a:t>
            </a:r>
            <a:r>
              <a:rPr lang="fr-FR" dirty="0" smtClean="0"/>
              <a:t/>
            </a:r>
            <a:br>
              <a:rPr lang="fr-FR" dirty="0" smtClean="0"/>
            </a:br>
            <a:r>
              <a:rPr lang="fr-FR" dirty="0" smtClean="0"/>
              <a:t>– </a:t>
            </a:r>
            <a:r>
              <a:rPr lang="fr-FR" dirty="0" err="1"/>
              <a:t>Tabernero</a:t>
            </a:r>
            <a:r>
              <a:rPr lang="fr-FR" dirty="0"/>
              <a:t> J, et al</a:t>
            </a:r>
            <a:endParaRPr lang="fr-FR" noProof="0" dirty="0"/>
          </a:p>
        </p:txBody>
      </p:sp>
      <p:sp>
        <p:nvSpPr>
          <p:cNvPr id="5123" name="Rectangle 3"/>
          <p:cNvSpPr>
            <a:spLocks noGrp="1" noChangeArrowheads="1"/>
          </p:cNvSpPr>
          <p:nvPr>
            <p:ph idx="1"/>
          </p:nvPr>
        </p:nvSpPr>
        <p:spPr/>
        <p:txBody>
          <a:bodyPr/>
          <a:lstStyle/>
          <a:p>
            <a:pPr marL="0" indent="0">
              <a:buNone/>
            </a:pPr>
            <a:r>
              <a:rPr lang="fr-FR" b="1" noProof="0" dirty="0"/>
              <a:t>Résultats </a:t>
            </a:r>
          </a:p>
        </p:txBody>
      </p:sp>
      <p:sp>
        <p:nvSpPr>
          <p:cNvPr id="5" name="Text Placeholder 4"/>
          <p:cNvSpPr>
            <a:spLocks noGrp="1"/>
          </p:cNvSpPr>
          <p:nvPr>
            <p:ph type="body" sz="quarter" idx="10"/>
          </p:nvPr>
        </p:nvSpPr>
        <p:spPr/>
        <p:txBody>
          <a:bodyPr/>
          <a:lstStyle/>
          <a:p>
            <a:r>
              <a:rPr lang="fr-FR" noProof="0" dirty="0"/>
              <a:t>*p=0,039</a:t>
            </a:r>
          </a:p>
        </p:txBody>
      </p:sp>
      <p:sp>
        <p:nvSpPr>
          <p:cNvPr id="15" name="Text Placeholder 14"/>
          <p:cNvSpPr>
            <a:spLocks noGrp="1"/>
          </p:cNvSpPr>
          <p:nvPr>
            <p:ph type="body" sz="quarter" idx="11"/>
          </p:nvPr>
        </p:nvSpPr>
        <p:spPr>
          <a:xfrm>
            <a:off x="4429958" y="6096000"/>
            <a:ext cx="4348918" cy="487363"/>
          </a:xfrm>
        </p:spPr>
        <p:txBody>
          <a:bodyPr/>
          <a:lstStyle/>
          <a:p>
            <a:r>
              <a:rPr lang="fr-FR" noProof="0" dirty="0" err="1"/>
              <a:t>Tabernero</a:t>
            </a:r>
            <a:r>
              <a:rPr lang="fr-FR" noProof="0" dirty="0"/>
              <a:t> J, et al, J Clin </a:t>
            </a:r>
            <a:r>
              <a:rPr lang="fr-FR" noProof="0" dirty="0" err="1"/>
              <a:t>Oncol</a:t>
            </a:r>
            <a:r>
              <a:rPr lang="fr-FR" noProof="0" dirty="0"/>
              <a:t> 2019;37(</a:t>
            </a:r>
            <a:r>
              <a:rPr lang="fr-FR" noProof="0" dirty="0" err="1"/>
              <a:t>suppl</a:t>
            </a:r>
            <a:r>
              <a:rPr lang="fr-FR" noProof="0" dirty="0"/>
              <a:t>):</a:t>
            </a:r>
            <a:r>
              <a:rPr lang="fr-FR" noProof="0" dirty="0" err="1"/>
              <a:t>abstr</a:t>
            </a:r>
            <a:r>
              <a:rPr lang="fr-FR" noProof="0" dirty="0"/>
              <a:t> LBA4007</a:t>
            </a:r>
          </a:p>
        </p:txBody>
      </p:sp>
      <p:graphicFrame>
        <p:nvGraphicFramePr>
          <p:cNvPr id="186" name="Table 185"/>
          <p:cNvGraphicFramePr>
            <a:graphicFrameLocks noGrp="1"/>
          </p:cNvGraphicFramePr>
          <p:nvPr>
            <p:extLst>
              <p:ext uri="{D42A27DB-BD31-4B8C-83A1-F6EECF244321}">
                <p14:modId xmlns:p14="http://schemas.microsoft.com/office/powerpoint/2010/main" val="1993266146"/>
              </p:ext>
            </p:extLst>
          </p:nvPr>
        </p:nvGraphicFramePr>
        <p:xfrm>
          <a:off x="150921" y="1591476"/>
          <a:ext cx="8824405" cy="4334256"/>
        </p:xfrm>
        <a:graphic>
          <a:graphicData uri="http://schemas.openxmlformats.org/drawingml/2006/table">
            <a:tbl>
              <a:tblPr firstRow="1" bandRow="1">
                <a:tableStyleId>{69012ECD-51FC-41F1-AA8D-1B2483CD663E}</a:tableStyleId>
              </a:tblPr>
              <a:tblGrid>
                <a:gridCol w="1935331">
                  <a:extLst>
                    <a:ext uri="{9D8B030D-6E8A-4147-A177-3AD203B41FA5}">
                      <a16:colId xmlns:a16="http://schemas.microsoft.com/office/drawing/2014/main" val="20000"/>
                    </a:ext>
                  </a:extLst>
                </a:gridCol>
                <a:gridCol w="1148179">
                  <a:extLst>
                    <a:ext uri="{9D8B030D-6E8A-4147-A177-3AD203B41FA5}">
                      <a16:colId xmlns:a16="http://schemas.microsoft.com/office/drawing/2014/main" val="20001"/>
                    </a:ext>
                  </a:extLst>
                </a:gridCol>
                <a:gridCol w="1148179">
                  <a:extLst>
                    <a:ext uri="{9D8B030D-6E8A-4147-A177-3AD203B41FA5}">
                      <a16:colId xmlns:a16="http://schemas.microsoft.com/office/drawing/2014/main" val="2930395159"/>
                    </a:ext>
                  </a:extLst>
                </a:gridCol>
                <a:gridCol w="1148179">
                  <a:extLst>
                    <a:ext uri="{9D8B030D-6E8A-4147-A177-3AD203B41FA5}">
                      <a16:colId xmlns:a16="http://schemas.microsoft.com/office/drawing/2014/main" val="751571691"/>
                    </a:ext>
                  </a:extLst>
                </a:gridCol>
                <a:gridCol w="1148179">
                  <a:extLst>
                    <a:ext uri="{9D8B030D-6E8A-4147-A177-3AD203B41FA5}">
                      <a16:colId xmlns:a16="http://schemas.microsoft.com/office/drawing/2014/main" val="2534536356"/>
                    </a:ext>
                  </a:extLst>
                </a:gridCol>
                <a:gridCol w="1148179">
                  <a:extLst>
                    <a:ext uri="{9D8B030D-6E8A-4147-A177-3AD203B41FA5}">
                      <a16:colId xmlns:a16="http://schemas.microsoft.com/office/drawing/2014/main" val="20002"/>
                    </a:ext>
                  </a:extLst>
                </a:gridCol>
                <a:gridCol w="1148179">
                  <a:extLst>
                    <a:ext uri="{9D8B030D-6E8A-4147-A177-3AD203B41FA5}">
                      <a16:colId xmlns:a16="http://schemas.microsoft.com/office/drawing/2014/main" val="2585261413"/>
                    </a:ext>
                  </a:extLst>
                </a:gridCol>
              </a:tblGrid>
              <a:tr h="155399">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t>Résultats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Arial" panose="020B0604020202020204" pitchFamily="34" charset="0"/>
                          <a:cs typeface="Arial" panose="020B0604020202020204" pitchFamily="34" charset="0"/>
                        </a:rPr>
                        <a:t>CPS ≥1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Arial" panose="020B0604020202020204" pitchFamily="34" charset="0"/>
                          <a:cs typeface="Arial" panose="020B0604020202020204" pitchFamily="34" charset="0"/>
                        </a:rPr>
                        <a:t>CPS ≥10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58652">
                <a:tc vMerge="1">
                  <a:txBody>
                    <a:bodyPr/>
                    <a:lstStyle/>
                    <a:p>
                      <a:pPr marL="17780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400" b="0" i="0" u="none" strike="noStrike" cap="none" normalizeH="0" baseline="0" noProof="0" dirty="0">
                        <a:ln>
                          <a:noFill/>
                        </a:ln>
                        <a:solidFill>
                          <a:srgbClr val="000000"/>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Arial" panose="020B0604020202020204" pitchFamily="34" charset="0"/>
                          <a:cs typeface="Arial" panose="020B0604020202020204" pitchFamily="34" charset="0"/>
                        </a:rPr>
                        <a:t>Pembro</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Arial" panose="020B0604020202020204" pitchFamily="34" charset="0"/>
                          <a:cs typeface="Arial" panose="020B0604020202020204" pitchFamily="34" charset="0"/>
                        </a:rPr>
                        <a:t>Pembro + 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Arial" panose="020B0604020202020204" pitchFamily="34" charset="0"/>
                          <a:cs typeface="Arial" panose="020B0604020202020204" pitchFamily="34" charset="0"/>
                        </a:rPr>
                        <a:t>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Arial" panose="020B0604020202020204" pitchFamily="34" charset="0"/>
                          <a:cs typeface="Arial" panose="020B0604020202020204" pitchFamily="34" charset="0"/>
                        </a:rPr>
                        <a:t>Pembro</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Arial" panose="020B0604020202020204" pitchFamily="34" charset="0"/>
                          <a:cs typeface="Arial" panose="020B0604020202020204" pitchFamily="34" charset="0"/>
                        </a:rPr>
                        <a:t>Pembro + 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Arial" panose="020B0604020202020204" pitchFamily="34" charset="0"/>
                          <a:cs typeface="Arial" panose="020B0604020202020204" pitchFamily="34" charset="0"/>
                        </a:rPr>
                        <a:t>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154431471"/>
                  </a:ext>
                </a:extLst>
              </a:tr>
              <a:tr h="13705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1" i="0" u="none" strike="noStrike" cap="none" normalizeH="0" baseline="0" noProof="0">
                          <a:ln>
                            <a:noFill/>
                          </a:ln>
                          <a:solidFill>
                            <a:srgbClr val="4D4D4D"/>
                          </a:solidFill>
                          <a:effectLst/>
                          <a:latin typeface="Arial" panose="020B0604020202020204" pitchFamily="34" charset="0"/>
                          <a:cs typeface="Arial" panose="020B0604020202020204" pitchFamily="34" charset="0"/>
                        </a:rPr>
                        <a:t>SG</a:t>
                      </a:r>
                    </a:p>
                    <a:p>
                      <a:pPr marL="17780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Evènements</a:t>
                      </a:r>
                    </a:p>
                    <a:p>
                      <a:pPr marL="17780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HR (IC95%) vs. CT</a:t>
                      </a:r>
                    </a:p>
                    <a:p>
                      <a:pPr marL="17780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endPar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endParaRPr>
                    </a:p>
                    <a:p>
                      <a:pPr marL="17780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SGm, mois (IC95%)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79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0,91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(0,69 - 1,18)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10,6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(7,7 - 13,8)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80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0,85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(0,70 - 1,03)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12,5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(10,8 - 13,9)</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86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11,1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(9,2 - 12,8)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66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0,69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(0,49 - 0,97)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17,4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(9,1 - 23,1)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76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0,85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(0,62 - 1,17)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12,3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(9,5 - 14,8)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83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10,8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(8,5 - 13,8)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1" i="0" u="none" strike="noStrike" cap="none" normalizeH="0" baseline="0" noProof="0">
                          <a:ln>
                            <a:noFill/>
                          </a:ln>
                          <a:solidFill>
                            <a:srgbClr val="4D4D4D"/>
                          </a:solidFill>
                          <a:effectLst/>
                          <a:latin typeface="Arial" panose="020B0604020202020204" pitchFamily="34" charset="0"/>
                          <a:cs typeface="Arial" panose="020B0604020202020204" pitchFamily="34" charset="0"/>
                        </a:rPr>
                        <a:t>SSP</a:t>
                      </a:r>
                    </a:p>
                    <a:p>
                      <a:pPr marL="17780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Evènements</a:t>
                      </a:r>
                    </a:p>
                    <a:p>
                      <a:pPr marL="17780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HR (IC95%) vs. CT</a:t>
                      </a:r>
                    </a:p>
                    <a:p>
                      <a:pPr marL="17780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endPar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endParaRPr>
                    </a:p>
                    <a:p>
                      <a:pPr marL="17780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SSPm, mois (IC95%)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88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1,66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(1,37 - 2,01)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2,0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(1,5 - 2,8)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83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0,84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(0,70 - 1,02)*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6,9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(5,7 - 7,3)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89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6,4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(5,7 - 7,0)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80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1,10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(0,79 </a:t>
                      </a:r>
                      <a:r>
                        <a:rPr kumimoji="0" lang="fr-FR" sz="12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 </a:t>
                      </a: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1,51)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2,9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(1,6 - 5,4)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79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0,73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(0,53 - 1,00)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5,7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(5,5 - 8,2)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89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6,1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(5,3 - 6,9)</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extLst>
                  <a:ext uri="{0D108BD9-81ED-4DB2-BD59-A6C34878D82A}">
                    <a16:rowId xmlns:a16="http://schemas.microsoft.com/office/drawing/2014/main" val="2623325598"/>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1" i="0" u="none" strike="noStrike" cap="none" normalizeH="0" baseline="0" noProof="0">
                          <a:ln>
                            <a:noFill/>
                          </a:ln>
                          <a:solidFill>
                            <a:srgbClr val="4D4D4D"/>
                          </a:solidFill>
                          <a:effectLst/>
                          <a:latin typeface="Arial" panose="020B0604020202020204" pitchFamily="34" charset="0"/>
                          <a:cs typeface="Arial" panose="020B0604020202020204" pitchFamily="34" charset="0"/>
                        </a:rPr>
                        <a:t>TRG, %</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14,8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48,6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37,2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25,0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52,5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37,8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477077325"/>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1" i="0" u="none" strike="noStrike" cap="none" normalizeH="0" baseline="0" noProof="0">
                          <a:ln>
                            <a:noFill/>
                          </a:ln>
                          <a:solidFill>
                            <a:srgbClr val="4D4D4D"/>
                          </a:solidFill>
                          <a:effectLst/>
                          <a:latin typeface="Arial" panose="020B0604020202020204" pitchFamily="34" charset="0"/>
                          <a:cs typeface="Arial" panose="020B0604020202020204" pitchFamily="34" charset="0"/>
                        </a:rPr>
                        <a:t>Durée de réponse, mois (range)</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13,7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(1,4+ – 33,6+) </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6,8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(1,4+ – 34,7+)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6,8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(1,4+ – 30,4+)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19,3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(1,4+ – 33,6+)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8,3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(1,6+ – 34,7+)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37,8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(1,5+ – 30,4+)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extLst>
                  <a:ext uri="{0D108BD9-81ED-4DB2-BD59-A6C34878D82A}">
                    <a16:rowId xmlns:a16="http://schemas.microsoft.com/office/drawing/2014/main" val="4094042966"/>
                  </a:ext>
                </a:extLst>
              </a:tr>
            </a:tbl>
          </a:graphicData>
        </a:graphic>
      </p:graphicFrame>
    </p:spTree>
    <p:custDataLst>
      <p:tags r:id="rId1"/>
    </p:custDataLst>
    <p:extLst>
      <p:ext uri="{BB962C8B-B14F-4D97-AF65-F5344CB8AC3E}">
        <p14:creationId xmlns:p14="http://schemas.microsoft.com/office/powerpoint/2010/main" val="865729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mtClean="0"/>
              <a:t>LBA4007: Pembrolizumab avec ou sans chimiothérapie versus chimiothérapie pour l’adénocarcinome avancé de l’estomac ou de la jonction gastro-oesophagienne (JGO): l’étude de phase III KEYNOTE-062 </a:t>
            </a:r>
            <a:br>
              <a:rPr lang="fr-FR" smtClean="0"/>
            </a:br>
            <a:r>
              <a:rPr lang="fr-FR" smtClean="0"/>
              <a:t>– Tabernero J, et al</a:t>
            </a:r>
            <a:endParaRPr lang="fr-FR" noProof="0" dirty="0"/>
          </a:p>
        </p:txBody>
      </p:sp>
      <p:sp>
        <p:nvSpPr>
          <p:cNvPr id="5123" name="Rectangle 3"/>
          <p:cNvSpPr>
            <a:spLocks noGrp="1" noChangeArrowheads="1"/>
          </p:cNvSpPr>
          <p:nvPr>
            <p:ph idx="1"/>
          </p:nvPr>
        </p:nvSpPr>
        <p:spPr>
          <a:xfrm>
            <a:off x="365124" y="1254035"/>
            <a:ext cx="8550276" cy="4746172"/>
          </a:xfrm>
        </p:spPr>
        <p:txBody>
          <a:bodyPr/>
          <a:lstStyle/>
          <a:p>
            <a:pPr marL="0" indent="0">
              <a:buNone/>
            </a:pPr>
            <a:r>
              <a:rPr lang="fr-FR" b="1" noProof="0" dirty="0" smtClean="0"/>
              <a:t>Résultats</a:t>
            </a:r>
            <a:r>
              <a:rPr lang="fr-FR" noProof="0" dirty="0" smtClean="0"/>
              <a:t> </a:t>
            </a:r>
          </a:p>
          <a:p>
            <a:endParaRPr lang="fr-FR" noProof="0" dirty="0" smtClean="0"/>
          </a:p>
          <a:p>
            <a:endParaRPr lang="fr-FR" noProof="0" dirty="0" smtClean="0"/>
          </a:p>
          <a:p>
            <a:endParaRPr lang="fr-FR" noProof="0" dirty="0" smtClean="0"/>
          </a:p>
          <a:p>
            <a:endParaRPr lang="fr-FR" noProof="0" dirty="0" smtClean="0"/>
          </a:p>
          <a:p>
            <a:endParaRPr lang="fr-FR" noProof="0" dirty="0" smtClean="0"/>
          </a:p>
          <a:p>
            <a:endParaRPr lang="fr-FR" noProof="0" dirty="0" smtClean="0"/>
          </a:p>
          <a:p>
            <a:endParaRPr lang="fr-FR" noProof="0" dirty="0" smtClean="0"/>
          </a:p>
          <a:p>
            <a:pPr marL="0" indent="0">
              <a:spcBef>
                <a:spcPts val="1200"/>
              </a:spcBef>
              <a:spcAft>
                <a:spcPts val="100"/>
              </a:spcAft>
              <a:buNone/>
            </a:pPr>
            <a:r>
              <a:rPr lang="fr-FR" b="1" noProof="0" dirty="0" smtClean="0"/>
              <a:t>Conclusions</a:t>
            </a:r>
          </a:p>
          <a:p>
            <a:pPr>
              <a:spcAft>
                <a:spcPts val="100"/>
              </a:spcAft>
            </a:pPr>
            <a:r>
              <a:rPr lang="fr-FR" b="1" noProof="0" dirty="0" smtClean="0"/>
              <a:t>Chez ces patients avec cancer avancé de l’estomac ou de la JGO et CPS ≥1, il y a eu une amélioration comparable de la SG pour ceux recevant en 1e ligne pembrolizumab ou CT, malgré une amélioration modeste de SG chez ceux avec CPS ≥10</a:t>
            </a:r>
          </a:p>
          <a:p>
            <a:pPr>
              <a:spcAft>
                <a:spcPts val="100"/>
              </a:spcAft>
            </a:pPr>
            <a:r>
              <a:rPr lang="fr-FR" b="1" noProof="0" dirty="0" smtClean="0"/>
              <a:t>L’association pembrolizumab + CT a aussi démontré quelques bénéfices additionnels vs. CT seule</a:t>
            </a:r>
          </a:p>
          <a:p>
            <a:pPr>
              <a:spcAft>
                <a:spcPts val="100"/>
              </a:spcAft>
            </a:pPr>
            <a:r>
              <a:rPr lang="fr-FR" b="1" noProof="0" dirty="0" smtClean="0"/>
              <a:t>Le pembrolizumab a eu un profil de tolérance plus favorable que celui de la CT et la tolérance de pembrolizumab + CT a été gérable</a:t>
            </a:r>
            <a:endParaRPr lang="fr-FR" b="1" noProof="0" dirty="0"/>
          </a:p>
        </p:txBody>
      </p:sp>
      <p:sp>
        <p:nvSpPr>
          <p:cNvPr id="14" name="Text Placeholder 13"/>
          <p:cNvSpPr>
            <a:spLocks noGrp="1"/>
          </p:cNvSpPr>
          <p:nvPr>
            <p:ph type="body" sz="quarter" idx="10"/>
          </p:nvPr>
        </p:nvSpPr>
        <p:spPr>
          <a:xfrm>
            <a:off x="365125" y="6096000"/>
            <a:ext cx="4214495" cy="487363"/>
          </a:xfrm>
        </p:spPr>
        <p:txBody>
          <a:bodyPr/>
          <a:lstStyle/>
          <a:p>
            <a:r>
              <a:rPr lang="fr-FR" noProof="0" dirty="0" smtClean="0"/>
              <a:t>*Pneumopathie, progression </a:t>
            </a:r>
            <a:r>
              <a:rPr lang="fr-FR" dirty="0" smtClean="0"/>
              <a:t>néoplasie maligne</a:t>
            </a:r>
            <a:r>
              <a:rPr lang="fr-FR" noProof="0" dirty="0" smtClean="0"/>
              <a:t>, épanchement péricardique (1 chacun); </a:t>
            </a:r>
            <a:r>
              <a:rPr lang="fr-FR" baseline="30000" noProof="0" dirty="0" smtClean="0"/>
              <a:t>†</a:t>
            </a:r>
            <a:r>
              <a:rPr lang="fr-FR" noProof="0" dirty="0" smtClean="0"/>
              <a:t>neutropénie </a:t>
            </a:r>
            <a:r>
              <a:rPr lang="fr-FR" noProof="0" dirty="0" smtClean="0"/>
              <a:t>fébrile, infarctus du myocarde, colite, sepsis, progression maligne; </a:t>
            </a:r>
            <a:r>
              <a:rPr lang="fr-FR" baseline="30000" dirty="0" smtClean="0"/>
              <a:t>‡</a:t>
            </a:r>
            <a:r>
              <a:rPr lang="fr-FR" dirty="0" smtClean="0"/>
              <a:t>défaillance multi-organes</a:t>
            </a:r>
            <a:r>
              <a:rPr lang="fr-FR" noProof="0" dirty="0" smtClean="0"/>
              <a:t>, pneumopathie, embolie pulmonaire (1 chacun)</a:t>
            </a:r>
            <a:endParaRPr lang="fr-FR" noProof="0" dirty="0"/>
          </a:p>
        </p:txBody>
      </p:sp>
      <p:sp>
        <p:nvSpPr>
          <p:cNvPr id="15" name="Text Placeholder 14"/>
          <p:cNvSpPr>
            <a:spLocks noGrp="1"/>
          </p:cNvSpPr>
          <p:nvPr>
            <p:ph type="body" sz="quarter" idx="11"/>
          </p:nvPr>
        </p:nvSpPr>
        <p:spPr>
          <a:xfrm>
            <a:off x="4495800" y="6096000"/>
            <a:ext cx="4283075" cy="487363"/>
          </a:xfrm>
        </p:spPr>
        <p:txBody>
          <a:bodyPr/>
          <a:lstStyle/>
          <a:p>
            <a:r>
              <a:rPr lang="fr-FR" noProof="0" dirty="0" err="1" smtClean="0"/>
              <a:t>Tabernero</a:t>
            </a:r>
            <a:r>
              <a:rPr lang="fr-FR" noProof="0" dirty="0" smtClean="0"/>
              <a:t> J, et al, J Clin </a:t>
            </a:r>
            <a:r>
              <a:rPr lang="fr-FR" noProof="0" dirty="0" err="1" smtClean="0"/>
              <a:t>Oncol</a:t>
            </a:r>
            <a:r>
              <a:rPr lang="fr-FR" noProof="0" dirty="0" smtClean="0"/>
              <a:t> 2019;37(</a:t>
            </a:r>
            <a:r>
              <a:rPr lang="fr-FR" noProof="0" dirty="0" err="1" smtClean="0"/>
              <a:t>suppl</a:t>
            </a:r>
            <a:r>
              <a:rPr lang="fr-FR" noProof="0" dirty="0" smtClean="0"/>
              <a:t>):</a:t>
            </a:r>
            <a:r>
              <a:rPr lang="fr-FR" noProof="0" dirty="0" err="1" smtClean="0"/>
              <a:t>abstr</a:t>
            </a:r>
            <a:r>
              <a:rPr lang="fr-FR" noProof="0" dirty="0" smtClean="0"/>
              <a:t> LBA4007</a:t>
            </a:r>
            <a:endParaRPr lang="fr-FR" noProof="0" dirty="0"/>
          </a:p>
        </p:txBody>
      </p:sp>
      <p:graphicFrame>
        <p:nvGraphicFramePr>
          <p:cNvPr id="3" name="Table 2"/>
          <p:cNvGraphicFramePr>
            <a:graphicFrameLocks noGrp="1"/>
          </p:cNvGraphicFramePr>
          <p:nvPr>
            <p:extLst>
              <p:ext uri="{D42A27DB-BD31-4B8C-83A1-F6EECF244321}">
                <p14:modId xmlns:p14="http://schemas.microsoft.com/office/powerpoint/2010/main" val="2483413906"/>
              </p:ext>
            </p:extLst>
          </p:nvPr>
        </p:nvGraphicFramePr>
        <p:xfrm>
          <a:off x="308323" y="1545756"/>
          <a:ext cx="8527355" cy="2255520"/>
        </p:xfrm>
        <a:graphic>
          <a:graphicData uri="http://schemas.openxmlformats.org/drawingml/2006/table">
            <a:tbl>
              <a:tblPr firstRow="1" bandRow="1">
                <a:tableStyleId>{69012ECD-51FC-41F1-AA8D-1B2483CD663E}</a:tableStyleId>
              </a:tblPr>
              <a:tblGrid>
                <a:gridCol w="2947495">
                  <a:extLst>
                    <a:ext uri="{9D8B030D-6E8A-4147-A177-3AD203B41FA5}">
                      <a16:colId xmlns:a16="http://schemas.microsoft.com/office/drawing/2014/main" val="20000"/>
                    </a:ext>
                  </a:extLst>
                </a:gridCol>
                <a:gridCol w="1939637">
                  <a:extLst>
                    <a:ext uri="{9D8B030D-6E8A-4147-A177-3AD203B41FA5}">
                      <a16:colId xmlns:a16="http://schemas.microsoft.com/office/drawing/2014/main" val="20001"/>
                    </a:ext>
                  </a:extLst>
                </a:gridCol>
                <a:gridCol w="2119745">
                  <a:extLst>
                    <a:ext uri="{9D8B030D-6E8A-4147-A177-3AD203B41FA5}">
                      <a16:colId xmlns:a16="http://schemas.microsoft.com/office/drawing/2014/main" val="751571691"/>
                    </a:ext>
                  </a:extLst>
                </a:gridCol>
                <a:gridCol w="1520478">
                  <a:extLst>
                    <a:ext uri="{9D8B030D-6E8A-4147-A177-3AD203B41FA5}">
                      <a16:colId xmlns:a16="http://schemas.microsoft.com/office/drawing/2014/main" val="20002"/>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t>EILTs (CPS ≥1),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Arial" panose="020B0604020202020204" pitchFamily="34" charset="0"/>
                          <a:cs typeface="Arial" panose="020B0604020202020204" pitchFamily="34" charset="0"/>
                        </a:rPr>
                        <a:t>Pembrolizumab</a:t>
                      </a:r>
                      <a:br>
                        <a:rPr kumimoji="0" lang="fr-FR" sz="1400" b="1" i="0" u="none" strike="noStrike" cap="none" normalizeH="0" baseline="0" noProof="0">
                          <a:ln>
                            <a:noFill/>
                          </a:ln>
                          <a:solidFill>
                            <a:schemeClr val="tx2"/>
                          </a:solidFill>
                          <a:effectLst/>
                          <a:latin typeface="Arial" panose="020B0604020202020204" pitchFamily="34" charset="0"/>
                          <a:cs typeface="Arial" panose="020B0604020202020204" pitchFamily="34" charset="0"/>
                        </a:rPr>
                      </a:br>
                      <a:r>
                        <a:rPr kumimoji="0" lang="fr-FR" sz="1400" b="1" i="0" u="none" strike="noStrike" cap="none" normalizeH="0" baseline="0" noProof="0">
                          <a:ln>
                            <a:noFill/>
                          </a:ln>
                          <a:solidFill>
                            <a:schemeClr val="tx2"/>
                          </a:solidFill>
                          <a:effectLst/>
                          <a:latin typeface="Arial" panose="020B0604020202020204" pitchFamily="34" charset="0"/>
                          <a:cs typeface="Arial" panose="020B0604020202020204" pitchFamily="34" charset="0"/>
                        </a:rPr>
                        <a:t>(n=254)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Arial" panose="020B0604020202020204" pitchFamily="34" charset="0"/>
                          <a:cs typeface="Arial" panose="020B0604020202020204" pitchFamily="34" charset="0"/>
                        </a:rPr>
                        <a:t>Pembrolizumab + CT</a:t>
                      </a:r>
                      <a:br>
                        <a:rPr kumimoji="0" lang="fr-FR" sz="1400" b="1" i="0" u="none" strike="noStrike" cap="none" normalizeH="0" baseline="0" noProof="0">
                          <a:ln>
                            <a:noFill/>
                          </a:ln>
                          <a:solidFill>
                            <a:schemeClr val="tx2"/>
                          </a:solidFill>
                          <a:effectLst/>
                          <a:latin typeface="Arial" panose="020B0604020202020204" pitchFamily="34" charset="0"/>
                          <a:cs typeface="Arial" panose="020B0604020202020204" pitchFamily="34" charset="0"/>
                        </a:rPr>
                      </a:br>
                      <a:r>
                        <a:rPr kumimoji="0" lang="fr-FR" sz="1400" b="1" i="0" u="none" strike="noStrike" cap="none" normalizeH="0" baseline="0" noProof="0">
                          <a:ln>
                            <a:noFill/>
                          </a:ln>
                          <a:solidFill>
                            <a:schemeClr val="tx2"/>
                          </a:solidFill>
                          <a:effectLst/>
                          <a:latin typeface="Arial" panose="020B0604020202020204" pitchFamily="34" charset="0"/>
                          <a:cs typeface="Arial" panose="020B0604020202020204" pitchFamily="34" charset="0"/>
                        </a:rPr>
                        <a:t>(n=250)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t>CT</a:t>
                      </a:r>
                      <a:br>
                        <a:rPr kumimoji="0" lang="fr-FR"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br>
                      <a:r>
                        <a:rPr kumimoji="0" lang="fr-FR"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t>(n=244)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2208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Tous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94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92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183984">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Grade 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68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extLst>
                  <a:ext uri="{0D108BD9-81ED-4DB2-BD59-A6C34878D82A}">
                    <a16:rowId xmlns:a16="http://schemas.microsoft.com/office/drawing/2014/main" val="10002"/>
                  </a:ext>
                </a:extLst>
              </a:tr>
              <a:tr h="155399">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Provoquant l’arrêt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27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18</a:t>
                      </a:r>
                      <a:endParaRPr kumimoji="0" lang="fr-FR" sz="1400" b="0" i="0" u="none" strike="noStrike" cap="none" normalizeH="0" baseline="30000" noProof="0">
                        <a:ln>
                          <a:noFill/>
                        </a:ln>
                        <a:solidFill>
                          <a:srgbClr val="4D4D4D"/>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155399">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Provoquant le décès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2</a:t>
                      </a:r>
                      <a:r>
                        <a:rPr kumimoji="0" lang="fr-FR" sz="1400" b="0" i="0" u="none" strike="noStrike" cap="none" normalizeH="0" baseline="30000" noProof="0">
                          <a:ln>
                            <a:noFill/>
                          </a:ln>
                          <a:solidFill>
                            <a:srgbClr val="4D4D4D"/>
                          </a:solidFill>
                          <a:effectLst/>
                          <a:latin typeface="Arial" panose="020B0604020202020204" pitchFamily="34" charset="0"/>
                          <a:cs typeface="Arial" panose="020B0604020202020204" pitchFamily="34" charset="0"/>
                        </a:rPr>
                        <a:t>†</a:t>
                      </a:r>
                      <a:endPar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1</a:t>
                      </a:r>
                      <a:r>
                        <a:rPr kumimoji="0" lang="fr-FR" sz="1400" b="0" i="0" u="none" strike="noStrike" cap="none" normalizeH="0" baseline="30000" noProof="0" dirty="0">
                          <a:ln>
                            <a:noFill/>
                          </a:ln>
                          <a:solidFill>
                            <a:srgbClr val="4D4D4D"/>
                          </a:solidFill>
                          <a:effectLst/>
                          <a:latin typeface="Arial" panose="020B0604020202020204" pitchFamily="34" charset="0"/>
                          <a:cs typeface="Arial" panose="020B0604020202020204" pitchFamily="34"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EIs liés à l’immunité et réactions liées à la perfusion</a:t>
                      </a:r>
                      <a:endParaRPr kumimoji="0" lang="fr-FR" sz="1400" b="0" i="0" u="none" strike="noStrike" cap="none" normalizeH="0" baseline="30000" noProof="0" dirty="0">
                        <a:ln>
                          <a:noFill/>
                        </a:ln>
                        <a:solidFill>
                          <a:srgbClr val="4D4D4D"/>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3599758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4001: ARTIST 2: résultats intermédiaires d’une étude de phase III évaluant chimiothérapie et/ou </a:t>
            </a:r>
            <a:r>
              <a:rPr lang="fr-FR" dirty="0" err="1" smtClean="0"/>
              <a:t>radiochimiothérapie</a:t>
            </a:r>
            <a:r>
              <a:rPr lang="fr-FR" dirty="0" smtClean="0"/>
              <a:t> adjuvantes après gastrectomie D2 dans le cancer gastrique stade II/III – Park SH, et al</a:t>
            </a:r>
            <a:endParaRPr lang="fr-FR" dirty="0"/>
          </a:p>
        </p:txBody>
      </p:sp>
      <p:sp>
        <p:nvSpPr>
          <p:cNvPr id="5123" name="Rectangle 3"/>
          <p:cNvSpPr>
            <a:spLocks noGrp="1" noChangeArrowheads="1"/>
          </p:cNvSpPr>
          <p:nvPr>
            <p:ph idx="1"/>
          </p:nvPr>
        </p:nvSpPr>
        <p:spPr/>
        <p:txBody>
          <a:bodyPr/>
          <a:lstStyle/>
          <a:p>
            <a:pPr marL="0" indent="0">
              <a:buNone/>
            </a:pPr>
            <a:r>
              <a:rPr lang="fr-FR" b="1" dirty="0" smtClean="0"/>
              <a:t>Objectif</a:t>
            </a:r>
          </a:p>
          <a:p>
            <a:r>
              <a:rPr lang="fr-FR" dirty="0" smtClean="0"/>
              <a:t>Etudier l’efficacité et la tolérance de différents régimes de chimiothérapie et </a:t>
            </a:r>
            <a:r>
              <a:rPr lang="fr-FR" dirty="0" err="1" smtClean="0"/>
              <a:t>radiochimiothérapie</a:t>
            </a:r>
            <a:r>
              <a:rPr lang="fr-FR" dirty="0" smtClean="0"/>
              <a:t> chez des patients avec cancer de l’estomac</a:t>
            </a:r>
            <a:endParaRPr lang="fr-FR" dirty="0"/>
          </a:p>
        </p:txBody>
      </p:sp>
      <p:sp>
        <p:nvSpPr>
          <p:cNvPr id="14" name="Text Placeholder 13"/>
          <p:cNvSpPr>
            <a:spLocks noGrp="1"/>
          </p:cNvSpPr>
          <p:nvPr>
            <p:ph type="body" sz="quarter" idx="10"/>
          </p:nvPr>
        </p:nvSpPr>
        <p:spPr>
          <a:xfrm>
            <a:off x="365125" y="6096000"/>
            <a:ext cx="4504055" cy="487363"/>
          </a:xfrm>
        </p:spPr>
        <p:txBody>
          <a:bodyPr/>
          <a:lstStyle/>
          <a:p>
            <a:r>
              <a:rPr lang="fr-FR" dirty="0" smtClean="0"/>
              <a:t>*Analyse intermédiaire de 538 patients; </a:t>
            </a:r>
            <a:r>
              <a:rPr lang="fr-FR" baseline="30000" dirty="0" smtClean="0"/>
              <a:t>†</a:t>
            </a:r>
            <a:r>
              <a:rPr lang="fr-FR" dirty="0" smtClean="0"/>
              <a:t>2 cycles avant la </a:t>
            </a:r>
            <a:r>
              <a:rPr lang="fr-FR" dirty="0" err="1" smtClean="0"/>
              <a:t>radiochimiothérapie</a:t>
            </a:r>
            <a:r>
              <a:rPr lang="fr-FR" dirty="0" smtClean="0"/>
              <a:t> adjuvante et 4 cycles après de S-1 40 mg/m</a:t>
            </a:r>
            <a:r>
              <a:rPr lang="fr-FR" baseline="30000" dirty="0" smtClean="0"/>
              <a:t>2</a:t>
            </a:r>
            <a:r>
              <a:rPr lang="fr-FR" dirty="0" smtClean="0"/>
              <a:t> 2x/j (2 semaines on/1 semaine off) + </a:t>
            </a:r>
            <a:r>
              <a:rPr lang="fr-FR" dirty="0" err="1" smtClean="0"/>
              <a:t>oxaliplatine</a:t>
            </a:r>
            <a:r>
              <a:rPr lang="fr-FR" dirty="0" smtClean="0"/>
              <a:t> 130 mg/m</a:t>
            </a:r>
            <a:r>
              <a:rPr lang="fr-FR" baseline="30000" dirty="0"/>
              <a:t>2</a:t>
            </a:r>
            <a:r>
              <a:rPr lang="fr-FR" dirty="0" smtClean="0"/>
              <a:t> J1</a:t>
            </a:r>
            <a:endParaRPr lang="fr-FR" dirty="0"/>
          </a:p>
        </p:txBody>
      </p:sp>
      <p:sp>
        <p:nvSpPr>
          <p:cNvPr id="15" name="Text Placeholder 14"/>
          <p:cNvSpPr>
            <a:spLocks noGrp="1"/>
          </p:cNvSpPr>
          <p:nvPr>
            <p:ph type="body" sz="quarter" idx="11"/>
          </p:nvPr>
        </p:nvSpPr>
        <p:spPr/>
        <p:txBody>
          <a:bodyPr/>
          <a:lstStyle/>
          <a:p>
            <a:r>
              <a:rPr lang="fr-FR" smtClean="0"/>
              <a:t>Park SH, et al, J Clin Oncol 2019;37(suppl):abstr 4001</a:t>
            </a:r>
            <a:endParaRPr lang="fr-FR"/>
          </a:p>
        </p:txBody>
      </p:sp>
      <p:sp>
        <p:nvSpPr>
          <p:cNvPr id="7" name="Oval 14"/>
          <p:cNvSpPr>
            <a:spLocks noChangeArrowheads="1"/>
          </p:cNvSpPr>
          <p:nvPr/>
        </p:nvSpPr>
        <p:spPr bwMode="auto">
          <a:xfrm>
            <a:off x="3671973" y="336882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fr-FR" altLang="zh-CN" sz="1200" b="1">
                <a:solidFill>
                  <a:srgbClr val="043882"/>
                </a:solidFill>
                <a:latin typeface="Arial"/>
                <a:ea typeface="SimSun" pitchFamily="2" charset="-122"/>
                <a:cs typeface="Arial"/>
              </a:rPr>
              <a:t>R</a:t>
            </a:r>
          </a:p>
          <a:p>
            <a:pPr algn="ctr">
              <a:defRPr/>
            </a:pPr>
            <a:r>
              <a:rPr lang="fr-FR" altLang="zh-CN" sz="1200" b="1">
                <a:solidFill>
                  <a:srgbClr val="043882"/>
                </a:solidFill>
                <a:latin typeface="Arial"/>
                <a:ea typeface="SimSun" pitchFamily="2" charset="-122"/>
                <a:cs typeface="Arial"/>
              </a:rPr>
              <a:t>1:1:1</a:t>
            </a:r>
          </a:p>
        </p:txBody>
      </p:sp>
      <p:cxnSp>
        <p:nvCxnSpPr>
          <p:cNvPr id="8" name="AutoShape 15"/>
          <p:cNvCxnSpPr>
            <a:cxnSpLocks noChangeShapeType="1"/>
            <a:stCxn id="7" idx="0"/>
            <a:endCxn id="19" idx="1"/>
          </p:cNvCxnSpPr>
          <p:nvPr/>
        </p:nvCxnSpPr>
        <p:spPr bwMode="auto">
          <a:xfrm rot="5400000" flipH="1" flipV="1">
            <a:off x="3836188" y="2667141"/>
            <a:ext cx="829265" cy="574099"/>
          </a:xfrm>
          <a:prstGeom prst="bentConnector2">
            <a:avLst/>
          </a:prstGeom>
          <a:noFill/>
          <a:ln w="57150">
            <a:solidFill>
              <a:schemeClr val="bg2">
                <a:lumMod val="60000"/>
                <a:lumOff val="40000"/>
              </a:schemeClr>
            </a:solidFill>
            <a:round/>
            <a:headEnd/>
            <a:tailEnd type="triangle" w="med" len="med"/>
          </a:ln>
        </p:spPr>
      </p:cxnSp>
      <p:cxnSp>
        <p:nvCxnSpPr>
          <p:cNvPr id="9" name="AutoShape 16"/>
          <p:cNvCxnSpPr>
            <a:cxnSpLocks noChangeShapeType="1"/>
            <a:stCxn id="7" idx="4"/>
            <a:endCxn id="18" idx="1"/>
          </p:cNvCxnSpPr>
          <p:nvPr/>
        </p:nvCxnSpPr>
        <p:spPr bwMode="auto">
          <a:xfrm rot="16200000" flipH="1">
            <a:off x="3777192" y="4139600"/>
            <a:ext cx="947257" cy="574099"/>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8262073" y="4635959"/>
            <a:ext cx="721021" cy="528638"/>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fr-FR" altLang="zh-CN" b="1" dirty="0">
                <a:solidFill>
                  <a:srgbClr val="FFFFFF"/>
                </a:solidFill>
                <a:latin typeface="Arial"/>
                <a:ea typeface="SimSun" pitchFamily="2" charset="-122"/>
                <a:cs typeface="Arial"/>
              </a:rPr>
              <a:t>Prog</a:t>
            </a:r>
          </a:p>
        </p:txBody>
      </p:sp>
      <p:sp>
        <p:nvSpPr>
          <p:cNvPr id="11" name="AutoShape 12"/>
          <p:cNvSpPr>
            <a:spLocks noChangeArrowheads="1"/>
          </p:cNvSpPr>
          <p:nvPr/>
        </p:nvSpPr>
        <p:spPr bwMode="auto">
          <a:xfrm>
            <a:off x="8255982" y="2275239"/>
            <a:ext cx="751349" cy="528637"/>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fr-FR" altLang="zh-CN" b="1" dirty="0">
                <a:solidFill>
                  <a:srgbClr val="FFFFFF"/>
                </a:solidFill>
                <a:latin typeface="Arial"/>
                <a:ea typeface="SimSun" pitchFamily="2" charset="-122"/>
                <a:cs typeface="Arial"/>
              </a:rPr>
              <a:t>Prog</a:t>
            </a:r>
          </a:p>
        </p:txBody>
      </p:sp>
      <p:sp>
        <p:nvSpPr>
          <p:cNvPr id="12" name="Content Placeholder 26"/>
          <p:cNvSpPr txBox="1">
            <a:spLocks/>
          </p:cNvSpPr>
          <p:nvPr/>
        </p:nvSpPr>
        <p:spPr bwMode="auto">
          <a:xfrm>
            <a:off x="61896" y="4384476"/>
            <a:ext cx="4071029" cy="892175"/>
          </a:xfrm>
          <a:prstGeom prst="rect">
            <a:avLst/>
          </a:prstGeom>
          <a:noFill/>
          <a:ln w="9525">
            <a:noFill/>
            <a:miter lim="800000"/>
            <a:headEnd/>
            <a:tailEnd/>
          </a:ln>
        </p:spPr>
        <p:txBody>
          <a:bodyPr/>
          <a:lstStyle/>
          <a:p>
            <a:pPr marL="190500" indent="-190500">
              <a:spcBef>
                <a:spcPts val="0"/>
              </a:spcBef>
              <a:spcAft>
                <a:spcPts val="400"/>
              </a:spcAft>
              <a:defRPr/>
            </a:pPr>
            <a:r>
              <a:rPr lang="fr-FR" sz="1200" b="1" dirty="0">
                <a:solidFill>
                  <a:srgbClr val="043882"/>
                </a:solidFill>
                <a:latin typeface="Arial"/>
                <a:cs typeface="Arial"/>
              </a:rPr>
              <a:t>Stratification</a:t>
            </a:r>
          </a:p>
          <a:p>
            <a:pPr marL="203200" indent="-203200">
              <a:spcBef>
                <a:spcPts val="0"/>
              </a:spcBef>
              <a:spcAft>
                <a:spcPts val="400"/>
              </a:spcAft>
              <a:buFont typeface="Arial" pitchFamily="34" charset="0"/>
              <a:buChar char="•"/>
              <a:defRPr/>
            </a:pPr>
            <a:r>
              <a:rPr lang="fr-FR" sz="1200" dirty="0">
                <a:solidFill>
                  <a:srgbClr val="4D4D4D"/>
                </a:solidFill>
                <a:latin typeface="Arial"/>
                <a:cs typeface="Arial"/>
              </a:rPr>
              <a:t>Type de chirurgie (gastrectomie totale vs. subtotale)</a:t>
            </a:r>
          </a:p>
          <a:p>
            <a:pPr marL="203200" indent="-203200">
              <a:spcBef>
                <a:spcPts val="0"/>
              </a:spcBef>
              <a:spcAft>
                <a:spcPts val="400"/>
              </a:spcAft>
              <a:buFont typeface="Arial" pitchFamily="34" charset="0"/>
              <a:buChar char="•"/>
              <a:defRPr/>
            </a:pPr>
            <a:r>
              <a:rPr lang="fr-FR" sz="1200" dirty="0">
                <a:solidFill>
                  <a:srgbClr val="4D4D4D"/>
                </a:solidFill>
                <a:latin typeface="Arial"/>
                <a:cs typeface="Arial"/>
              </a:rPr>
              <a:t>Stade (II vs. III)</a:t>
            </a:r>
          </a:p>
          <a:p>
            <a:pPr marL="203200" indent="-203200">
              <a:spcBef>
                <a:spcPts val="0"/>
              </a:spcBef>
              <a:spcAft>
                <a:spcPts val="400"/>
              </a:spcAft>
              <a:buFont typeface="Arial" pitchFamily="34" charset="0"/>
              <a:buChar char="•"/>
              <a:defRPr/>
            </a:pPr>
            <a:r>
              <a:rPr lang="fr-FR" sz="1200" dirty="0">
                <a:solidFill>
                  <a:srgbClr val="4D4D4D"/>
                </a:solidFill>
                <a:latin typeface="Arial"/>
                <a:cs typeface="Arial"/>
              </a:rPr>
              <a:t>Classification histologique Lauren (diffus vs. intestinal)</a:t>
            </a:r>
          </a:p>
        </p:txBody>
      </p:sp>
      <p:cxnSp>
        <p:nvCxnSpPr>
          <p:cNvPr id="13" name="AutoShape 19"/>
          <p:cNvCxnSpPr>
            <a:cxnSpLocks noChangeShapeType="1"/>
            <a:stCxn id="20" idx="3"/>
            <a:endCxn id="7" idx="2"/>
          </p:cNvCxnSpPr>
          <p:nvPr/>
        </p:nvCxnSpPr>
        <p:spPr bwMode="auto">
          <a:xfrm flipV="1">
            <a:off x="3473220" y="3660922"/>
            <a:ext cx="198753" cy="1"/>
          </a:xfrm>
          <a:prstGeom prst="straightConnector1">
            <a:avLst/>
          </a:prstGeom>
          <a:noFill/>
          <a:ln w="57150">
            <a:solidFill>
              <a:schemeClr val="bg2">
                <a:lumMod val="60000"/>
                <a:lumOff val="40000"/>
              </a:schemeClr>
            </a:solidFill>
            <a:round/>
            <a:headEnd type="none" w="med" len="med"/>
            <a:tailEnd type="none" w="med" len="med"/>
          </a:ln>
        </p:spPr>
      </p:cxnSp>
      <p:cxnSp>
        <p:nvCxnSpPr>
          <p:cNvPr id="16" name="AutoShape 20"/>
          <p:cNvCxnSpPr>
            <a:cxnSpLocks noChangeShapeType="1"/>
            <a:stCxn id="18" idx="3"/>
            <a:endCxn id="10" idx="1"/>
          </p:cNvCxnSpPr>
          <p:nvPr/>
        </p:nvCxnSpPr>
        <p:spPr bwMode="auto">
          <a:xfrm flipV="1">
            <a:off x="7894940" y="4900278"/>
            <a:ext cx="367133" cy="1"/>
          </a:xfrm>
          <a:prstGeom prst="straightConnector1">
            <a:avLst/>
          </a:prstGeom>
          <a:noFill/>
          <a:ln w="57150">
            <a:solidFill>
              <a:schemeClr val="bg2">
                <a:lumMod val="60000"/>
                <a:lumOff val="40000"/>
              </a:schemeClr>
            </a:solidFill>
            <a:prstDash val="sysDot"/>
            <a:round/>
            <a:headEnd/>
            <a:tailEnd type="triangle" w="med" len="med"/>
          </a:ln>
        </p:spPr>
      </p:cxnSp>
      <p:cxnSp>
        <p:nvCxnSpPr>
          <p:cNvPr id="17" name="AutoShape 21"/>
          <p:cNvCxnSpPr>
            <a:cxnSpLocks noChangeShapeType="1"/>
            <a:stCxn id="19" idx="3"/>
            <a:endCxn id="11" idx="1"/>
          </p:cNvCxnSpPr>
          <p:nvPr/>
        </p:nvCxnSpPr>
        <p:spPr bwMode="auto">
          <a:xfrm>
            <a:off x="7894940" y="2539557"/>
            <a:ext cx="361042" cy="1"/>
          </a:xfrm>
          <a:prstGeom prst="straightConnector1">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4537870" y="4326808"/>
            <a:ext cx="3357070" cy="1146941"/>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fr-FR" altLang="zh-CN" b="1" u="sng" dirty="0">
                <a:solidFill>
                  <a:srgbClr val="4D4D4D"/>
                </a:solidFill>
                <a:latin typeface="Arial"/>
                <a:ea typeface="SimSun" pitchFamily="2" charset="-122"/>
                <a:cs typeface="Arial"/>
              </a:rPr>
              <a:t>SOXRT:</a:t>
            </a:r>
            <a:r>
              <a:rPr lang="fr-FR" altLang="zh-CN" b="1" dirty="0">
                <a:solidFill>
                  <a:srgbClr val="4D4D4D"/>
                </a:solidFill>
                <a:latin typeface="Arial"/>
                <a:ea typeface="SimSun" pitchFamily="2" charset="-122"/>
                <a:cs typeface="Arial"/>
              </a:rPr>
              <a:t> </a:t>
            </a:r>
            <a:r>
              <a:rPr lang="fr-FR" altLang="zh-CN" dirty="0">
                <a:solidFill>
                  <a:srgbClr val="4D4D4D"/>
                </a:solidFill>
                <a:latin typeface="Arial"/>
                <a:ea typeface="SimSun" pitchFamily="2" charset="-122"/>
                <a:cs typeface="Arial"/>
              </a:rPr>
              <a:t>S-1 40 mg/j 2x/j concomitamment à radiochimiothérapie 45 Gy</a:t>
            </a:r>
            <a:br>
              <a:rPr lang="fr-FR" altLang="zh-CN" dirty="0">
                <a:solidFill>
                  <a:srgbClr val="4D4D4D"/>
                </a:solidFill>
                <a:latin typeface="Arial"/>
                <a:ea typeface="SimSun" pitchFamily="2" charset="-122"/>
                <a:cs typeface="Arial"/>
              </a:rPr>
            </a:br>
            <a:r>
              <a:rPr lang="fr-FR" altLang="zh-CN" dirty="0">
                <a:solidFill>
                  <a:srgbClr val="4D4D4D"/>
                </a:solidFill>
                <a:latin typeface="Arial"/>
                <a:ea typeface="SimSun" pitchFamily="2" charset="-122"/>
                <a:cs typeface="Arial"/>
              </a:rPr>
              <a:t>pendant 5 semaines</a:t>
            </a:r>
            <a:r>
              <a:rPr lang="fr-FR" altLang="zh-CN" baseline="30000" dirty="0">
                <a:solidFill>
                  <a:srgbClr val="4D4D4D"/>
                </a:solidFill>
                <a:latin typeface="Arial" panose="020B0604020202020204" pitchFamily="34" charset="0"/>
                <a:ea typeface="SimSun" pitchFamily="2" charset="-122"/>
                <a:cs typeface="Arial" panose="020B0604020202020204" pitchFamily="34" charset="0"/>
              </a:rPr>
              <a:t>†</a:t>
            </a:r>
            <a:r>
              <a:rPr lang="fr-FR" altLang="zh-CN" dirty="0">
                <a:solidFill>
                  <a:srgbClr val="4D4D4D"/>
                </a:solidFill>
                <a:latin typeface="Arial"/>
                <a:ea typeface="SimSun" pitchFamily="2" charset="-122"/>
                <a:cs typeface="Arial"/>
              </a:rPr>
              <a:t> (n=178)</a:t>
            </a:r>
          </a:p>
        </p:txBody>
      </p:sp>
      <p:sp>
        <p:nvSpPr>
          <p:cNvPr id="19" name="AutoShape 8"/>
          <p:cNvSpPr>
            <a:spLocks noChangeArrowheads="1"/>
          </p:cNvSpPr>
          <p:nvPr/>
        </p:nvSpPr>
        <p:spPr bwMode="auto">
          <a:xfrm>
            <a:off x="4537870" y="2072864"/>
            <a:ext cx="3357070" cy="933386"/>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fr-FR" altLang="zh-CN" b="1" u="sng" dirty="0">
                <a:solidFill>
                  <a:srgbClr val="FFFFFF"/>
                </a:solidFill>
                <a:latin typeface="Arial"/>
                <a:ea typeface="SimSun" pitchFamily="2" charset="-122"/>
                <a:cs typeface="Arial"/>
              </a:rPr>
              <a:t>S-1:</a:t>
            </a:r>
            <a:r>
              <a:rPr lang="fr-FR" altLang="zh-CN" b="1" dirty="0">
                <a:solidFill>
                  <a:srgbClr val="FFFFFF"/>
                </a:solidFill>
                <a:latin typeface="Arial"/>
                <a:ea typeface="SimSun" pitchFamily="2" charset="-122"/>
                <a:cs typeface="Arial"/>
              </a:rPr>
              <a:t> </a:t>
            </a:r>
            <a:r>
              <a:rPr lang="fr-FR" altLang="zh-CN" dirty="0">
                <a:solidFill>
                  <a:srgbClr val="FFFFFF"/>
                </a:solidFill>
                <a:latin typeface="Arial"/>
                <a:ea typeface="SimSun" pitchFamily="2" charset="-122"/>
                <a:cs typeface="Arial"/>
              </a:rPr>
              <a:t>S-1 40–60 mg 2x/j </a:t>
            </a:r>
            <a:br>
              <a:rPr lang="fr-FR" altLang="zh-CN" dirty="0">
                <a:solidFill>
                  <a:srgbClr val="FFFFFF"/>
                </a:solidFill>
                <a:latin typeface="Arial"/>
                <a:ea typeface="SimSun" pitchFamily="2" charset="-122"/>
                <a:cs typeface="Arial"/>
              </a:rPr>
            </a:br>
            <a:r>
              <a:rPr lang="fr-FR" altLang="zh-CN" dirty="0">
                <a:solidFill>
                  <a:srgbClr val="FFFFFF"/>
                </a:solidFill>
                <a:latin typeface="Arial"/>
                <a:ea typeface="SimSun" pitchFamily="2" charset="-122"/>
                <a:cs typeface="Arial"/>
              </a:rPr>
              <a:t>(4S on/2S off) </a:t>
            </a:r>
            <a:br>
              <a:rPr lang="fr-FR" altLang="zh-CN" dirty="0">
                <a:solidFill>
                  <a:srgbClr val="FFFFFF"/>
                </a:solidFill>
                <a:latin typeface="Arial"/>
                <a:ea typeface="SimSun" pitchFamily="2" charset="-122"/>
                <a:cs typeface="Arial"/>
              </a:rPr>
            </a:br>
            <a:r>
              <a:rPr lang="fr-FR" altLang="zh-CN" dirty="0">
                <a:solidFill>
                  <a:srgbClr val="FFFFFF"/>
                </a:solidFill>
                <a:latin typeface="Arial"/>
                <a:ea typeface="SimSun" pitchFamily="2" charset="-122"/>
                <a:cs typeface="Arial"/>
              </a:rPr>
              <a:t>pendant 1 an (n=180)</a:t>
            </a:r>
          </a:p>
        </p:txBody>
      </p:sp>
      <p:sp>
        <p:nvSpPr>
          <p:cNvPr id="20" name="AutoShape 9"/>
          <p:cNvSpPr>
            <a:spLocks noChangeArrowheads="1"/>
          </p:cNvSpPr>
          <p:nvPr/>
        </p:nvSpPr>
        <p:spPr bwMode="auto">
          <a:xfrm>
            <a:off x="195079" y="2978941"/>
            <a:ext cx="3278141" cy="136396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fr-FR" altLang="zh-CN">
                <a:solidFill>
                  <a:srgbClr val="FFFFFF"/>
                </a:solidFill>
                <a:latin typeface="Arial"/>
                <a:ea typeface="SimSun" pitchFamily="2" charset="-122"/>
                <a:cs typeface="Arial"/>
              </a:rPr>
              <a:t>Critères d'inclusion</a:t>
            </a:r>
          </a:p>
          <a:p>
            <a:pPr marL="228600" indent="-228600" defTabSz="892175" eaLnBrk="0" hangingPunct="0">
              <a:spcAft>
                <a:spcPct val="30000"/>
              </a:spcAft>
              <a:buFont typeface="Arial" pitchFamily="34" charset="0"/>
              <a:buChar char="•"/>
              <a:defRPr/>
            </a:pPr>
            <a:r>
              <a:rPr lang="fr-FR" altLang="zh-CN">
                <a:solidFill>
                  <a:srgbClr val="FFFFFF"/>
                </a:solidFill>
                <a:latin typeface="Arial"/>
                <a:ea typeface="SimSun" pitchFamily="2" charset="-122"/>
                <a:cs typeface="Arial"/>
              </a:rPr>
              <a:t>Cancer de l’estomac stade II ou III, N+, réséqué D2</a:t>
            </a:r>
            <a:endParaRPr lang="fr-FR" altLang="zh-CN" i="1">
              <a:solidFill>
                <a:srgbClr val="FFFFFF"/>
              </a:solidFill>
              <a:latin typeface="Arial"/>
              <a:ea typeface="SimSun" pitchFamily="2" charset="-122"/>
              <a:cs typeface="Arial"/>
            </a:endParaRPr>
          </a:p>
          <a:p>
            <a:pPr marL="292100" indent="-292100" defTabSz="892175" eaLnBrk="0" hangingPunct="0">
              <a:spcAft>
                <a:spcPct val="30000"/>
              </a:spcAft>
              <a:buFont typeface="Wingdings" pitchFamily="2" charset="2"/>
              <a:buNone/>
              <a:defRPr/>
            </a:pPr>
            <a:r>
              <a:rPr lang="fr-FR" altLang="zh-CN">
                <a:solidFill>
                  <a:srgbClr val="FFFFFF"/>
                </a:solidFill>
                <a:latin typeface="Arial"/>
                <a:ea typeface="SimSun" pitchFamily="2" charset="-122"/>
                <a:cs typeface="Arial"/>
              </a:rPr>
              <a:t>(n=900*)</a:t>
            </a:r>
          </a:p>
        </p:txBody>
      </p:sp>
      <p:sp>
        <p:nvSpPr>
          <p:cNvPr id="21" name="AutoShape 12"/>
          <p:cNvSpPr>
            <a:spLocks noChangeArrowheads="1"/>
          </p:cNvSpPr>
          <p:nvPr/>
        </p:nvSpPr>
        <p:spPr bwMode="auto">
          <a:xfrm>
            <a:off x="8255983" y="3396604"/>
            <a:ext cx="727112" cy="528637"/>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fr-FR" altLang="zh-CN" b="1" dirty="0">
                <a:solidFill>
                  <a:srgbClr val="FFFFFF"/>
                </a:solidFill>
                <a:latin typeface="Arial"/>
                <a:ea typeface="SimSun" pitchFamily="2" charset="-122"/>
                <a:cs typeface="Arial"/>
              </a:rPr>
              <a:t>Prog</a:t>
            </a:r>
          </a:p>
        </p:txBody>
      </p:sp>
      <p:cxnSp>
        <p:nvCxnSpPr>
          <p:cNvPr id="22" name="AutoShape 21"/>
          <p:cNvCxnSpPr>
            <a:cxnSpLocks noChangeShapeType="1"/>
            <a:stCxn id="23" idx="3"/>
            <a:endCxn id="21" idx="1"/>
          </p:cNvCxnSpPr>
          <p:nvPr/>
        </p:nvCxnSpPr>
        <p:spPr bwMode="auto">
          <a:xfrm>
            <a:off x="7894940" y="3660923"/>
            <a:ext cx="361043" cy="0"/>
          </a:xfrm>
          <a:prstGeom prst="straightConnector1">
            <a:avLst/>
          </a:prstGeom>
          <a:noFill/>
          <a:ln w="57150">
            <a:solidFill>
              <a:schemeClr val="bg2">
                <a:lumMod val="60000"/>
                <a:lumOff val="40000"/>
              </a:schemeClr>
            </a:solidFill>
            <a:round/>
            <a:headEnd/>
            <a:tailEnd type="triangle" w="med" len="med"/>
          </a:ln>
        </p:spPr>
      </p:cxnSp>
      <p:sp>
        <p:nvSpPr>
          <p:cNvPr id="23" name="AutoShape 8"/>
          <p:cNvSpPr>
            <a:spLocks noChangeArrowheads="1"/>
          </p:cNvSpPr>
          <p:nvPr/>
        </p:nvSpPr>
        <p:spPr bwMode="auto">
          <a:xfrm>
            <a:off x="4537870" y="3086351"/>
            <a:ext cx="3357070" cy="1149143"/>
          </a:xfrm>
          <a:prstGeom prst="rect">
            <a:avLst/>
          </a:prstGeom>
          <a:solidFill>
            <a:schemeClr val="accent4"/>
          </a:solidFill>
          <a:ln w="9525" algn="ctr">
            <a:noFill/>
            <a:round/>
            <a:headEnd/>
            <a:tailEnd/>
          </a:ln>
        </p:spPr>
        <p:txBody>
          <a:bodyPr lIns="90488" tIns="0" rIns="90488" bIns="0" anchor="ctr"/>
          <a:lstStyle/>
          <a:p>
            <a:pPr algn="ctr" defTabSz="892175" eaLnBrk="0" hangingPunct="0">
              <a:defRPr/>
            </a:pPr>
            <a:r>
              <a:rPr lang="fr-FR" altLang="zh-CN" b="1" u="sng" dirty="0">
                <a:solidFill>
                  <a:srgbClr val="4D4D4D"/>
                </a:solidFill>
                <a:latin typeface="Arial"/>
                <a:ea typeface="SimSun" pitchFamily="2" charset="-122"/>
                <a:cs typeface="Arial"/>
              </a:rPr>
              <a:t>SOX:</a:t>
            </a:r>
            <a:r>
              <a:rPr lang="fr-FR" altLang="zh-CN" b="1" dirty="0">
                <a:solidFill>
                  <a:srgbClr val="4D4D4D"/>
                </a:solidFill>
                <a:latin typeface="Arial"/>
                <a:ea typeface="SimSun" pitchFamily="2" charset="-122"/>
                <a:cs typeface="Arial"/>
              </a:rPr>
              <a:t> </a:t>
            </a:r>
            <a:r>
              <a:rPr lang="fr-FR" altLang="zh-CN" dirty="0">
                <a:solidFill>
                  <a:srgbClr val="4D4D4D"/>
                </a:solidFill>
                <a:latin typeface="Arial"/>
                <a:ea typeface="SimSun" pitchFamily="2" charset="-122"/>
                <a:cs typeface="Arial"/>
              </a:rPr>
              <a:t>S-1 40 mg/m</a:t>
            </a:r>
            <a:r>
              <a:rPr lang="fr-FR" altLang="zh-CN" baseline="30000" dirty="0">
                <a:solidFill>
                  <a:srgbClr val="4D4D4D"/>
                </a:solidFill>
                <a:latin typeface="Arial"/>
                <a:ea typeface="SimSun" pitchFamily="2" charset="-122"/>
                <a:cs typeface="Arial"/>
              </a:rPr>
              <a:t>2</a:t>
            </a:r>
            <a:r>
              <a:rPr lang="fr-FR" altLang="zh-CN" dirty="0">
                <a:solidFill>
                  <a:srgbClr val="4D4D4D"/>
                </a:solidFill>
                <a:latin typeface="Arial"/>
                <a:ea typeface="SimSun" pitchFamily="2" charset="-122"/>
                <a:cs typeface="Arial"/>
              </a:rPr>
              <a:t> 2x/j </a:t>
            </a:r>
            <a:br>
              <a:rPr lang="fr-FR" altLang="zh-CN" dirty="0">
                <a:solidFill>
                  <a:srgbClr val="4D4D4D"/>
                </a:solidFill>
                <a:latin typeface="Arial"/>
                <a:ea typeface="SimSun" pitchFamily="2" charset="-122"/>
                <a:cs typeface="Arial"/>
              </a:rPr>
            </a:br>
            <a:r>
              <a:rPr lang="fr-FR" altLang="zh-CN" dirty="0">
                <a:solidFill>
                  <a:srgbClr val="4D4D4D"/>
                </a:solidFill>
                <a:latin typeface="Arial"/>
                <a:ea typeface="SimSun" pitchFamily="2" charset="-122"/>
                <a:cs typeface="Arial"/>
              </a:rPr>
              <a:t>(2S on/1S off) + oxaliplatine 130 mg/m</a:t>
            </a:r>
            <a:r>
              <a:rPr lang="fr-FR" altLang="zh-CN" baseline="30000" dirty="0">
                <a:solidFill>
                  <a:srgbClr val="4D4D4D"/>
                </a:solidFill>
                <a:latin typeface="Arial"/>
                <a:ea typeface="SimSun" pitchFamily="2" charset="-122"/>
                <a:cs typeface="Arial"/>
              </a:rPr>
              <a:t>2</a:t>
            </a:r>
            <a:r>
              <a:rPr lang="fr-FR" altLang="zh-CN" dirty="0">
                <a:solidFill>
                  <a:srgbClr val="4D4D4D"/>
                </a:solidFill>
                <a:latin typeface="Arial"/>
                <a:ea typeface="SimSun" pitchFamily="2" charset="-122"/>
                <a:cs typeface="Arial"/>
              </a:rPr>
              <a:t> J1 </a:t>
            </a:r>
            <a:br>
              <a:rPr lang="fr-FR" altLang="zh-CN" dirty="0">
                <a:solidFill>
                  <a:srgbClr val="4D4D4D"/>
                </a:solidFill>
                <a:latin typeface="Arial"/>
                <a:ea typeface="SimSun" pitchFamily="2" charset="-122"/>
                <a:cs typeface="Arial"/>
              </a:rPr>
            </a:br>
            <a:r>
              <a:rPr lang="fr-FR" altLang="zh-CN" dirty="0">
                <a:solidFill>
                  <a:srgbClr val="4D4D4D"/>
                </a:solidFill>
                <a:latin typeface="Arial"/>
                <a:ea typeface="SimSun" pitchFamily="2" charset="-122"/>
                <a:cs typeface="Arial"/>
              </a:rPr>
              <a:t>pendant 6 mois (n=180)</a:t>
            </a:r>
          </a:p>
        </p:txBody>
      </p:sp>
      <p:cxnSp>
        <p:nvCxnSpPr>
          <p:cNvPr id="24" name="AutoShape 19"/>
          <p:cNvCxnSpPr>
            <a:cxnSpLocks noChangeShapeType="1"/>
            <a:stCxn id="7" idx="6"/>
            <a:endCxn id="23" idx="1"/>
          </p:cNvCxnSpPr>
          <p:nvPr/>
        </p:nvCxnSpPr>
        <p:spPr bwMode="auto">
          <a:xfrm>
            <a:off x="4255568" y="3660922"/>
            <a:ext cx="282302" cy="1"/>
          </a:xfrm>
          <a:prstGeom prst="straightConnector1">
            <a:avLst/>
          </a:prstGeom>
          <a:noFill/>
          <a:ln w="57150">
            <a:solidFill>
              <a:schemeClr val="bg2">
                <a:lumMod val="60000"/>
                <a:lumOff val="40000"/>
              </a:schemeClr>
            </a:solidFill>
            <a:round/>
            <a:headEnd/>
            <a:tailEnd type="triangle" w="med" len="med"/>
          </a:ln>
        </p:spPr>
      </p:cxnSp>
      <p:sp>
        <p:nvSpPr>
          <p:cNvPr id="25" name="Rectangle 9"/>
          <p:cNvSpPr txBox="1">
            <a:spLocks noChangeArrowheads="1"/>
          </p:cNvSpPr>
          <p:nvPr/>
        </p:nvSpPr>
        <p:spPr bwMode="auto">
          <a:xfrm>
            <a:off x="365124" y="5444313"/>
            <a:ext cx="4130676" cy="555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 PRINCIPAL</a:t>
            </a:r>
          </a:p>
          <a:p>
            <a:pPr>
              <a:buClr>
                <a:srgbClr val="043882"/>
              </a:buClr>
            </a:pPr>
            <a:r>
              <a:rPr lang="fr-FR" kern="0" dirty="0" smtClean="0"/>
              <a:t>SSM</a:t>
            </a:r>
            <a:endParaRPr lang="fr-FR" kern="0" dirty="0"/>
          </a:p>
        </p:txBody>
      </p:sp>
      <p:sp>
        <p:nvSpPr>
          <p:cNvPr id="26" name="Content Placeholder 26"/>
          <p:cNvSpPr txBox="1">
            <a:spLocks/>
          </p:cNvSpPr>
          <p:nvPr/>
        </p:nvSpPr>
        <p:spPr>
          <a:xfrm>
            <a:off x="4648200" y="5444313"/>
            <a:ext cx="4130675" cy="66958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CRITÈRES SECONDAIRES</a:t>
            </a:r>
          </a:p>
          <a:p>
            <a:pPr>
              <a:buClr>
                <a:srgbClr val="043882"/>
              </a:buClr>
            </a:pPr>
            <a:r>
              <a:rPr lang="fr-FR" kern="0" dirty="0" smtClean="0"/>
              <a:t>SG</a:t>
            </a:r>
            <a:r>
              <a:rPr lang="fr-FR" kern="0" dirty="0"/>
              <a:t>, récidive, tolérance</a:t>
            </a:r>
          </a:p>
        </p:txBody>
      </p:sp>
    </p:spTree>
    <p:custDataLst>
      <p:tags r:id="rId1"/>
    </p:custDataLst>
    <p:extLst>
      <p:ext uri="{BB962C8B-B14F-4D97-AF65-F5344CB8AC3E}">
        <p14:creationId xmlns:p14="http://schemas.microsoft.com/office/powerpoint/2010/main" val="1722571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noProof="0" dirty="0"/>
              <a:t>4001: </a:t>
            </a:r>
            <a:r>
              <a:rPr lang="fr-FR" dirty="0"/>
              <a:t>ARTIST 2: résultats intermédiaires d’une étude de phase III évaluant chimiothérapie et/ou radiochimiothérapie adjuvantes après gastrectomie D2 dans le cancer gastrique stade II/III </a:t>
            </a:r>
            <a:r>
              <a:rPr lang="fr-FR" dirty="0" smtClean="0"/>
              <a:t>– </a:t>
            </a:r>
            <a:r>
              <a:rPr lang="fr-FR" dirty="0"/>
              <a:t>Park SH, et al</a:t>
            </a:r>
            <a:endParaRPr lang="fr-FR" noProof="0" dirty="0"/>
          </a:p>
        </p:txBody>
      </p:sp>
      <p:sp>
        <p:nvSpPr>
          <p:cNvPr id="5123" name="Rectangle 3"/>
          <p:cNvSpPr>
            <a:spLocks noGrp="1" noChangeArrowheads="1"/>
          </p:cNvSpPr>
          <p:nvPr>
            <p:ph idx="1"/>
          </p:nvPr>
        </p:nvSpPr>
        <p:spPr/>
        <p:txBody>
          <a:bodyPr/>
          <a:lstStyle/>
          <a:p>
            <a:pPr marL="0" indent="0">
              <a:buNone/>
            </a:pPr>
            <a:r>
              <a:rPr lang="fr-FR" b="1" noProof="0" dirty="0"/>
              <a:t>Résultats</a:t>
            </a:r>
          </a:p>
          <a:p>
            <a:pPr marL="0" indent="0" algn="ctr">
              <a:buNone/>
            </a:pPr>
            <a:r>
              <a:rPr lang="fr-FR" b="1" noProof="0" dirty="0"/>
              <a:t>SSM</a:t>
            </a:r>
          </a:p>
        </p:txBody>
      </p:sp>
      <p:sp>
        <p:nvSpPr>
          <p:cNvPr id="15" name="Text Placeholder 14"/>
          <p:cNvSpPr>
            <a:spLocks noGrp="1"/>
          </p:cNvSpPr>
          <p:nvPr>
            <p:ph type="body" sz="quarter" idx="11"/>
          </p:nvPr>
        </p:nvSpPr>
        <p:spPr>
          <a:xfrm>
            <a:off x="4495800" y="6096000"/>
            <a:ext cx="4283075" cy="487363"/>
          </a:xfrm>
        </p:spPr>
        <p:txBody>
          <a:bodyPr/>
          <a:lstStyle/>
          <a:p>
            <a:r>
              <a:rPr lang="fr-FR" noProof="0" dirty="0"/>
              <a:t>Park SH, et al, J Clin </a:t>
            </a:r>
            <a:r>
              <a:rPr lang="fr-FR" noProof="0" dirty="0" err="1"/>
              <a:t>Oncol</a:t>
            </a:r>
            <a:r>
              <a:rPr lang="fr-FR" noProof="0" dirty="0"/>
              <a:t> 2019;37(</a:t>
            </a:r>
            <a:r>
              <a:rPr lang="fr-FR" noProof="0" dirty="0" err="1"/>
              <a:t>suppl</a:t>
            </a:r>
            <a:r>
              <a:rPr lang="fr-FR" noProof="0" dirty="0"/>
              <a:t>):</a:t>
            </a:r>
            <a:r>
              <a:rPr lang="fr-FR" noProof="0" dirty="0" err="1"/>
              <a:t>abstr</a:t>
            </a:r>
            <a:r>
              <a:rPr lang="fr-FR" noProof="0" dirty="0"/>
              <a:t> 4001</a:t>
            </a:r>
          </a:p>
        </p:txBody>
      </p:sp>
      <p:grpSp>
        <p:nvGrpSpPr>
          <p:cNvPr id="7" name="Group 6">
            <a:extLst>
              <a:ext uri="{FF2B5EF4-FFF2-40B4-BE49-F238E27FC236}">
                <a16:creationId xmlns:a16="http://schemas.microsoft.com/office/drawing/2014/main" id="{434CF720-9465-4140-9E60-05C27F77756A}"/>
              </a:ext>
            </a:extLst>
          </p:cNvPr>
          <p:cNvGrpSpPr/>
          <p:nvPr/>
        </p:nvGrpSpPr>
        <p:grpSpPr>
          <a:xfrm>
            <a:off x="751062" y="1739846"/>
            <a:ext cx="7634319" cy="4437155"/>
            <a:chOff x="169112" y="2201079"/>
            <a:chExt cx="7951938" cy="3754699"/>
          </a:xfrm>
        </p:grpSpPr>
        <p:sp>
          <p:nvSpPr>
            <p:cNvPr id="8" name="Freeform 21">
              <a:extLst>
                <a:ext uri="{FF2B5EF4-FFF2-40B4-BE49-F238E27FC236}">
                  <a16:creationId xmlns:a16="http://schemas.microsoft.com/office/drawing/2014/main" id="{3D103FE2-EE86-40A6-BFD7-9F15AF63FE1D}"/>
                </a:ext>
              </a:extLst>
            </p:cNvPr>
            <p:cNvSpPr>
              <a:spLocks/>
            </p:cNvSpPr>
            <p:nvPr/>
          </p:nvSpPr>
          <p:spPr bwMode="auto">
            <a:xfrm>
              <a:off x="1138862" y="2334069"/>
              <a:ext cx="6789038"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solidFill>
                  <a:srgbClr val="000000"/>
                </a:solidFill>
                <a:latin typeface="Arial"/>
                <a:cs typeface="Arial"/>
              </a:endParaRPr>
            </a:p>
          </p:txBody>
        </p:sp>
        <p:sp>
          <p:nvSpPr>
            <p:cNvPr id="9" name="Line 6">
              <a:extLst>
                <a:ext uri="{FF2B5EF4-FFF2-40B4-BE49-F238E27FC236}">
                  <a16:creationId xmlns:a16="http://schemas.microsoft.com/office/drawing/2014/main" id="{27DD3C05-DB00-4B54-8639-14C2B276955B}"/>
                </a:ext>
              </a:extLst>
            </p:cNvPr>
            <p:cNvSpPr>
              <a:spLocks noChangeShapeType="1"/>
            </p:cNvSpPr>
            <p:nvPr/>
          </p:nvSpPr>
          <p:spPr bwMode="auto">
            <a:xfrm>
              <a:off x="1048631" y="233406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000000"/>
                </a:solidFill>
                <a:latin typeface="Arial"/>
                <a:cs typeface="Arial"/>
              </a:endParaRPr>
            </a:p>
          </p:txBody>
        </p:sp>
        <p:sp>
          <p:nvSpPr>
            <p:cNvPr id="10" name="Line 7">
              <a:extLst>
                <a:ext uri="{FF2B5EF4-FFF2-40B4-BE49-F238E27FC236}">
                  <a16:creationId xmlns:a16="http://schemas.microsoft.com/office/drawing/2014/main" id="{0EFA5519-91C4-4257-8F78-AEB4D189020A}"/>
                </a:ext>
              </a:extLst>
            </p:cNvPr>
            <p:cNvSpPr>
              <a:spLocks noChangeShapeType="1"/>
            </p:cNvSpPr>
            <p:nvPr/>
          </p:nvSpPr>
          <p:spPr bwMode="auto">
            <a:xfrm>
              <a:off x="1048631" y="293115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000000"/>
                </a:solidFill>
                <a:latin typeface="Arial"/>
                <a:cs typeface="Arial"/>
              </a:endParaRPr>
            </a:p>
          </p:txBody>
        </p:sp>
        <p:sp>
          <p:nvSpPr>
            <p:cNvPr id="11" name="Line 9">
              <a:extLst>
                <a:ext uri="{FF2B5EF4-FFF2-40B4-BE49-F238E27FC236}">
                  <a16:creationId xmlns:a16="http://schemas.microsoft.com/office/drawing/2014/main" id="{B98B64DB-F6BF-44D7-BDCE-D693F415571D}"/>
                </a:ext>
              </a:extLst>
            </p:cNvPr>
            <p:cNvSpPr>
              <a:spLocks noChangeShapeType="1"/>
            </p:cNvSpPr>
            <p:nvPr/>
          </p:nvSpPr>
          <p:spPr bwMode="auto">
            <a:xfrm>
              <a:off x="1048631" y="357786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000000"/>
                </a:solidFill>
                <a:latin typeface="Arial"/>
                <a:cs typeface="Arial"/>
              </a:endParaRPr>
            </a:p>
          </p:txBody>
        </p:sp>
        <p:sp>
          <p:nvSpPr>
            <p:cNvPr id="12" name="Line 10">
              <a:extLst>
                <a:ext uri="{FF2B5EF4-FFF2-40B4-BE49-F238E27FC236}">
                  <a16:creationId xmlns:a16="http://schemas.microsoft.com/office/drawing/2014/main" id="{BA232E28-E8C6-4331-91D4-53BCDA10D666}"/>
                </a:ext>
              </a:extLst>
            </p:cNvPr>
            <p:cNvSpPr>
              <a:spLocks noChangeShapeType="1"/>
            </p:cNvSpPr>
            <p:nvPr/>
          </p:nvSpPr>
          <p:spPr bwMode="auto">
            <a:xfrm>
              <a:off x="1048631" y="423371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000000"/>
                </a:solidFill>
                <a:latin typeface="Arial"/>
                <a:cs typeface="Arial"/>
              </a:endParaRPr>
            </a:p>
          </p:txBody>
        </p:sp>
        <p:sp>
          <p:nvSpPr>
            <p:cNvPr id="13" name="Line 11">
              <a:extLst>
                <a:ext uri="{FF2B5EF4-FFF2-40B4-BE49-F238E27FC236}">
                  <a16:creationId xmlns:a16="http://schemas.microsoft.com/office/drawing/2014/main" id="{5C7755D9-46BA-411F-B43D-9A188038684A}"/>
                </a:ext>
              </a:extLst>
            </p:cNvPr>
            <p:cNvSpPr>
              <a:spLocks noChangeShapeType="1"/>
            </p:cNvSpPr>
            <p:nvPr/>
          </p:nvSpPr>
          <p:spPr bwMode="auto">
            <a:xfrm>
              <a:off x="1048631" y="488356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000000"/>
                </a:solidFill>
                <a:latin typeface="Arial"/>
                <a:cs typeface="Arial"/>
              </a:endParaRPr>
            </a:p>
          </p:txBody>
        </p:sp>
        <p:sp>
          <p:nvSpPr>
            <p:cNvPr id="16" name="TextBox 15">
              <a:extLst>
                <a:ext uri="{FF2B5EF4-FFF2-40B4-BE49-F238E27FC236}">
                  <a16:creationId xmlns:a16="http://schemas.microsoft.com/office/drawing/2014/main" id="{C4F78905-776A-4CB0-A17E-12B0EAD9CBC6}"/>
                </a:ext>
              </a:extLst>
            </p:cNvPr>
            <p:cNvSpPr txBox="1"/>
            <p:nvPr/>
          </p:nvSpPr>
          <p:spPr>
            <a:xfrm rot="16200000">
              <a:off x="-262873" y="3417084"/>
              <a:ext cx="1454389" cy="320582"/>
            </a:xfrm>
            <a:prstGeom prst="rect">
              <a:avLst/>
            </a:prstGeom>
            <a:noFill/>
          </p:spPr>
          <p:txBody>
            <a:bodyPr wrap="none" rtlCol="0">
              <a:spAutoFit/>
            </a:bodyPr>
            <a:lstStyle/>
            <a:p>
              <a:pPr algn="ctr"/>
              <a:r>
                <a:rPr lang="fr-FR" sz="1400" dirty="0">
                  <a:solidFill>
                    <a:srgbClr val="4D4D4D"/>
                  </a:solidFill>
                  <a:latin typeface="Arial" panose="020B0604020202020204" pitchFamily="34" charset="0"/>
                  <a:cs typeface="Arial" panose="020B0604020202020204" pitchFamily="34" charset="0"/>
                </a:rPr>
                <a:t>Probabilité de SSM</a:t>
              </a:r>
            </a:p>
          </p:txBody>
        </p:sp>
        <p:sp>
          <p:nvSpPr>
            <p:cNvPr id="17" name="TextBox 16">
              <a:extLst>
                <a:ext uri="{FF2B5EF4-FFF2-40B4-BE49-F238E27FC236}">
                  <a16:creationId xmlns:a16="http://schemas.microsoft.com/office/drawing/2014/main" id="{F22B4C7A-E2E6-4816-8C35-5F9A109C878A}"/>
                </a:ext>
              </a:extLst>
            </p:cNvPr>
            <p:cNvSpPr txBox="1"/>
            <p:nvPr/>
          </p:nvSpPr>
          <p:spPr>
            <a:xfrm>
              <a:off x="4096978" y="5149474"/>
              <a:ext cx="586397" cy="260439"/>
            </a:xfrm>
            <a:prstGeom prst="rect">
              <a:avLst/>
            </a:prstGeom>
            <a:noFill/>
          </p:spPr>
          <p:txBody>
            <a:bodyPr wrap="none" rtlCol="0">
              <a:spAutoFit/>
            </a:bodyPr>
            <a:lstStyle/>
            <a:p>
              <a:pPr algn="ctr"/>
              <a:r>
                <a:rPr lang="fr-FR" sz="1400" dirty="0">
                  <a:solidFill>
                    <a:srgbClr val="4D4D4D"/>
                  </a:solidFill>
                  <a:latin typeface="Arial" panose="020B0604020202020204" pitchFamily="34" charset="0"/>
                  <a:cs typeface="Arial" panose="020B0604020202020204" pitchFamily="34" charset="0"/>
                </a:rPr>
                <a:t>Mois</a:t>
              </a:r>
            </a:p>
          </p:txBody>
        </p:sp>
        <p:sp>
          <p:nvSpPr>
            <p:cNvPr id="18" name="TextBox 17">
              <a:extLst>
                <a:ext uri="{FF2B5EF4-FFF2-40B4-BE49-F238E27FC236}">
                  <a16:creationId xmlns:a16="http://schemas.microsoft.com/office/drawing/2014/main" id="{26BBC410-8085-41A6-A1FC-B7714C6DEB40}"/>
                </a:ext>
              </a:extLst>
            </p:cNvPr>
            <p:cNvSpPr txBox="1"/>
            <p:nvPr/>
          </p:nvSpPr>
          <p:spPr>
            <a:xfrm>
              <a:off x="543349" y="2201079"/>
              <a:ext cx="554673" cy="260439"/>
            </a:xfrm>
            <a:prstGeom prst="rect">
              <a:avLst/>
            </a:prstGeom>
            <a:noFill/>
          </p:spPr>
          <p:txBody>
            <a:bodyPr wrap="none" rtlCol="0" anchor="ctr" anchorCtr="0">
              <a:spAutoFit/>
            </a:bodyPr>
            <a:lstStyle/>
            <a:p>
              <a:pPr algn="r" fontAlgn="auto">
                <a:spcBef>
                  <a:spcPts val="0"/>
                </a:spcBef>
                <a:spcAft>
                  <a:spcPts val="0"/>
                </a:spcAft>
              </a:pPr>
              <a:r>
                <a:rPr lang="fr-FR" sz="1400">
                  <a:solidFill>
                    <a:srgbClr val="4D4D4D"/>
                  </a:solidFill>
                  <a:latin typeface="Arial" panose="020B0604020202020204" pitchFamily="34" charset="0"/>
                  <a:cs typeface="Arial" panose="020B0604020202020204" pitchFamily="34" charset="0"/>
                </a:rPr>
                <a:t>1,00</a:t>
              </a:r>
              <a:endParaRPr lang="fr-FR" sz="1400" dirty="0">
                <a:solidFill>
                  <a:srgbClr val="4D4D4D"/>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4B2B972A-95D8-4B3A-841F-5A7507EA30B7}"/>
                </a:ext>
              </a:extLst>
            </p:cNvPr>
            <p:cNvSpPr txBox="1"/>
            <p:nvPr/>
          </p:nvSpPr>
          <p:spPr>
            <a:xfrm>
              <a:off x="543349" y="2800097"/>
              <a:ext cx="554673" cy="260439"/>
            </a:xfrm>
            <a:prstGeom prst="rect">
              <a:avLst/>
            </a:prstGeom>
            <a:noFill/>
          </p:spPr>
          <p:txBody>
            <a:bodyPr wrap="none" rtlCol="0" anchor="ctr" anchorCtr="0">
              <a:spAutoFit/>
            </a:bodyPr>
            <a:lstStyle/>
            <a:p>
              <a:pPr algn="r" fontAlgn="auto">
                <a:spcBef>
                  <a:spcPts val="0"/>
                </a:spcBef>
                <a:spcAft>
                  <a:spcPts val="0"/>
                </a:spcAft>
              </a:pPr>
              <a:r>
                <a:rPr lang="fr-FR" sz="1400">
                  <a:solidFill>
                    <a:srgbClr val="4D4D4D"/>
                  </a:solidFill>
                  <a:latin typeface="Arial" panose="020B0604020202020204" pitchFamily="34" charset="0"/>
                  <a:cs typeface="Arial" panose="020B0604020202020204" pitchFamily="34" charset="0"/>
                </a:rPr>
                <a:t>0,75</a:t>
              </a:r>
              <a:endParaRPr lang="fr-FR" sz="1400" dirty="0">
                <a:solidFill>
                  <a:srgbClr val="4D4D4D"/>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E0A89EAB-75FF-4960-81F2-225501F10CA5}"/>
                </a:ext>
              </a:extLst>
            </p:cNvPr>
            <p:cNvSpPr txBox="1"/>
            <p:nvPr/>
          </p:nvSpPr>
          <p:spPr>
            <a:xfrm>
              <a:off x="543349" y="3446352"/>
              <a:ext cx="554673" cy="260439"/>
            </a:xfrm>
            <a:prstGeom prst="rect">
              <a:avLst/>
            </a:prstGeom>
            <a:noFill/>
          </p:spPr>
          <p:txBody>
            <a:bodyPr wrap="none" rtlCol="0" anchor="ctr" anchorCtr="0">
              <a:spAutoFit/>
            </a:bodyPr>
            <a:lstStyle/>
            <a:p>
              <a:pPr algn="r" fontAlgn="auto">
                <a:spcBef>
                  <a:spcPts val="0"/>
                </a:spcBef>
                <a:spcAft>
                  <a:spcPts val="0"/>
                </a:spcAft>
              </a:pPr>
              <a:r>
                <a:rPr lang="fr-FR" sz="1400">
                  <a:solidFill>
                    <a:srgbClr val="4D4D4D"/>
                  </a:solidFill>
                  <a:latin typeface="Arial" panose="020B0604020202020204" pitchFamily="34" charset="0"/>
                  <a:cs typeface="Arial" panose="020B0604020202020204" pitchFamily="34" charset="0"/>
                </a:rPr>
                <a:t>0,50</a:t>
              </a:r>
              <a:endParaRPr lang="fr-FR" sz="1400" dirty="0">
                <a:solidFill>
                  <a:srgbClr val="4D4D4D"/>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74F99F9E-373B-4742-9059-0508B1CE1DC2}"/>
                </a:ext>
              </a:extLst>
            </p:cNvPr>
            <p:cNvSpPr txBox="1"/>
            <p:nvPr/>
          </p:nvSpPr>
          <p:spPr>
            <a:xfrm>
              <a:off x="543349" y="4101969"/>
              <a:ext cx="554673" cy="260439"/>
            </a:xfrm>
            <a:prstGeom prst="rect">
              <a:avLst/>
            </a:prstGeom>
            <a:noFill/>
          </p:spPr>
          <p:txBody>
            <a:bodyPr wrap="none" rtlCol="0" anchor="ctr" anchorCtr="0">
              <a:spAutoFit/>
            </a:bodyPr>
            <a:lstStyle/>
            <a:p>
              <a:pPr algn="r" fontAlgn="auto">
                <a:spcBef>
                  <a:spcPts val="0"/>
                </a:spcBef>
                <a:spcAft>
                  <a:spcPts val="0"/>
                </a:spcAft>
              </a:pPr>
              <a:r>
                <a:rPr lang="fr-FR" sz="1400">
                  <a:solidFill>
                    <a:srgbClr val="4D4D4D"/>
                  </a:solidFill>
                  <a:latin typeface="Arial" panose="020B0604020202020204" pitchFamily="34" charset="0"/>
                  <a:cs typeface="Arial" panose="020B0604020202020204" pitchFamily="34" charset="0"/>
                </a:rPr>
                <a:t>0,25</a:t>
              </a:r>
              <a:endParaRPr lang="fr-FR" sz="1400" dirty="0">
                <a:solidFill>
                  <a:srgbClr val="4D4D4D"/>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30E73305-9136-43F9-9B21-4DD810EA0364}"/>
                </a:ext>
              </a:extLst>
            </p:cNvPr>
            <p:cNvSpPr txBox="1"/>
            <p:nvPr/>
          </p:nvSpPr>
          <p:spPr>
            <a:xfrm>
              <a:off x="802152" y="4751581"/>
              <a:ext cx="295870" cy="260439"/>
            </a:xfrm>
            <a:prstGeom prst="rect">
              <a:avLst/>
            </a:prstGeom>
            <a:noFill/>
          </p:spPr>
          <p:txBody>
            <a:bodyPr wrap="none" rtlCol="0" anchor="ctr" anchorCtr="0">
              <a:spAutoFit/>
            </a:bodyPr>
            <a:lstStyle/>
            <a:p>
              <a:pPr algn="r" fontAlgn="auto">
                <a:spcBef>
                  <a:spcPts val="0"/>
                </a:spcBef>
                <a:spcAft>
                  <a:spcPts val="0"/>
                </a:spcAft>
              </a:pPr>
              <a:r>
                <a:rPr lang="fr-FR" sz="1400">
                  <a:solidFill>
                    <a:srgbClr val="4D4D4D"/>
                  </a:solidFill>
                  <a:latin typeface="Arial" panose="020B0604020202020204" pitchFamily="34" charset="0"/>
                  <a:cs typeface="Arial" panose="020B0604020202020204" pitchFamily="34" charset="0"/>
                </a:rPr>
                <a:t>0</a:t>
              </a:r>
              <a:endParaRPr lang="fr-FR" sz="1400" dirty="0">
                <a:solidFill>
                  <a:srgbClr val="4D4D4D"/>
                </a:solidFill>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4FA6A683-94B0-4F81-B5E6-3AF93DB2FBB0}"/>
                </a:ext>
              </a:extLst>
            </p:cNvPr>
            <p:cNvGrpSpPr/>
            <p:nvPr/>
          </p:nvGrpSpPr>
          <p:grpSpPr>
            <a:xfrm>
              <a:off x="994582" y="4920702"/>
              <a:ext cx="386293" cy="1035076"/>
              <a:chOff x="827468" y="4920702"/>
              <a:chExt cx="322528" cy="1035076"/>
            </a:xfrm>
          </p:grpSpPr>
          <p:sp>
            <p:nvSpPr>
              <p:cNvPr id="49" name="Line 21">
                <a:extLst>
                  <a:ext uri="{FF2B5EF4-FFF2-40B4-BE49-F238E27FC236}">
                    <a16:creationId xmlns:a16="http://schemas.microsoft.com/office/drawing/2014/main" id="{9FAF1552-9355-4EF9-9586-F5502E73AAFE}"/>
                  </a:ext>
                </a:extLst>
              </p:cNvPr>
              <p:cNvSpPr>
                <a:spLocks noChangeShapeType="1"/>
              </p:cNvSpPr>
              <p:nvPr/>
            </p:nvSpPr>
            <p:spPr bwMode="auto">
              <a:xfrm>
                <a:off x="981500"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000000"/>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721F6694-D1A8-45CC-8DD5-79CBE3BA31E1}"/>
                  </a:ext>
                </a:extLst>
              </p:cNvPr>
              <p:cNvSpPr txBox="1"/>
              <p:nvPr/>
            </p:nvSpPr>
            <p:spPr>
              <a:xfrm>
                <a:off x="827468" y="4982720"/>
                <a:ext cx="322528" cy="973058"/>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a:solidFill>
                      <a:srgbClr val="4D4D4D"/>
                    </a:solidFill>
                    <a:latin typeface="Arial" panose="020B0604020202020204" pitchFamily="34" charset="0"/>
                    <a:cs typeface="Arial" panose="020B0604020202020204" pitchFamily="34" charset="0"/>
                  </a:rPr>
                  <a:t>0</a:t>
                </a:r>
              </a:p>
              <a:p>
                <a:pPr algn="ctr" fontAlgn="auto">
                  <a:spcBef>
                    <a:spcPts val="0"/>
                  </a:spcBef>
                  <a:spcAft>
                    <a:spcPts val="0"/>
                  </a:spcAft>
                </a:pPr>
                <a:endParaRPr lang="fr-FR" sz="140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r>
                  <a:rPr lang="fr-FR" sz="1400">
                    <a:solidFill>
                      <a:srgbClr val="B60D27"/>
                    </a:solidFill>
                    <a:latin typeface="Arial" panose="020B0604020202020204" pitchFamily="34" charset="0"/>
                    <a:cs typeface="Arial" panose="020B0604020202020204" pitchFamily="34" charset="0"/>
                  </a:rPr>
                  <a:t>180</a:t>
                </a:r>
              </a:p>
              <a:p>
                <a:pPr algn="ctr" fontAlgn="auto">
                  <a:spcBef>
                    <a:spcPts val="0"/>
                  </a:spcBef>
                  <a:spcAft>
                    <a:spcPts val="0"/>
                  </a:spcAft>
                </a:pPr>
                <a:r>
                  <a:rPr lang="fr-FR" sz="1400">
                    <a:solidFill>
                      <a:srgbClr val="FFC000"/>
                    </a:solidFill>
                    <a:latin typeface="Arial" panose="020B0604020202020204" pitchFamily="34" charset="0"/>
                    <a:cs typeface="Arial" panose="020B0604020202020204" pitchFamily="34" charset="0"/>
                  </a:rPr>
                  <a:t>180</a:t>
                </a:r>
              </a:p>
              <a:p>
                <a:pPr algn="ctr" fontAlgn="auto">
                  <a:spcBef>
                    <a:spcPts val="0"/>
                  </a:spcBef>
                  <a:spcAft>
                    <a:spcPts val="0"/>
                  </a:spcAft>
                </a:pPr>
                <a:r>
                  <a:rPr lang="fr-FR" sz="1400">
                    <a:solidFill>
                      <a:srgbClr val="B2C0EC"/>
                    </a:solidFill>
                    <a:latin typeface="Arial" panose="020B0604020202020204" pitchFamily="34" charset="0"/>
                    <a:cs typeface="Arial" panose="020B0604020202020204" pitchFamily="34" charset="0"/>
                  </a:rPr>
                  <a:t>178</a:t>
                </a:r>
                <a:endParaRPr lang="fr-FR" sz="1400" dirty="0">
                  <a:solidFill>
                    <a:srgbClr val="B2C0EC"/>
                  </a:solidFill>
                  <a:latin typeface="Arial" panose="020B0604020202020204" pitchFamily="34" charset="0"/>
                  <a:cs typeface="Arial" panose="020B0604020202020204" pitchFamily="34" charset="0"/>
                </a:endParaRPr>
              </a:p>
            </p:txBody>
          </p:sp>
        </p:grpSp>
        <p:grpSp>
          <p:nvGrpSpPr>
            <p:cNvPr id="24" name="Group 23">
              <a:extLst>
                <a:ext uri="{FF2B5EF4-FFF2-40B4-BE49-F238E27FC236}">
                  <a16:creationId xmlns:a16="http://schemas.microsoft.com/office/drawing/2014/main" id="{5D01E3CA-1E68-4C0D-A3B4-A8DB97C0D769}"/>
                </a:ext>
              </a:extLst>
            </p:cNvPr>
            <p:cNvGrpSpPr/>
            <p:nvPr/>
          </p:nvGrpSpPr>
          <p:grpSpPr>
            <a:xfrm>
              <a:off x="1949026" y="4920702"/>
              <a:ext cx="386293" cy="1035076"/>
              <a:chOff x="1148114" y="4920702"/>
              <a:chExt cx="322528" cy="1035076"/>
            </a:xfrm>
          </p:grpSpPr>
          <p:sp>
            <p:nvSpPr>
              <p:cNvPr id="47" name="Line 19">
                <a:extLst>
                  <a:ext uri="{FF2B5EF4-FFF2-40B4-BE49-F238E27FC236}">
                    <a16:creationId xmlns:a16="http://schemas.microsoft.com/office/drawing/2014/main" id="{6070F75B-D336-4E07-946C-5CF1F5A20C0A}"/>
                  </a:ext>
                </a:extLst>
              </p:cNvPr>
              <p:cNvSpPr>
                <a:spLocks noChangeShapeType="1"/>
              </p:cNvSpPr>
              <p:nvPr/>
            </p:nvSpPr>
            <p:spPr bwMode="auto">
              <a:xfrm>
                <a:off x="130937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000000"/>
                  </a:solidFill>
                  <a:latin typeface="Arial"/>
                  <a:cs typeface="Arial"/>
                </a:endParaRPr>
              </a:p>
            </p:txBody>
          </p:sp>
          <p:sp>
            <p:nvSpPr>
              <p:cNvPr id="48" name="TextBox 47">
                <a:extLst>
                  <a:ext uri="{FF2B5EF4-FFF2-40B4-BE49-F238E27FC236}">
                    <a16:creationId xmlns:a16="http://schemas.microsoft.com/office/drawing/2014/main" id="{B0600586-A43F-4BFF-B86B-1BE11B58F4CC}"/>
                  </a:ext>
                </a:extLst>
              </p:cNvPr>
              <p:cNvSpPr txBox="1"/>
              <p:nvPr/>
            </p:nvSpPr>
            <p:spPr>
              <a:xfrm>
                <a:off x="1148114" y="4982720"/>
                <a:ext cx="322528" cy="973058"/>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a:solidFill>
                      <a:srgbClr val="4D4D4D"/>
                    </a:solidFill>
                    <a:latin typeface="Arial" panose="020B0604020202020204" pitchFamily="34" charset="0"/>
                    <a:cs typeface="Arial" panose="020B0604020202020204" pitchFamily="34" charset="0"/>
                  </a:rPr>
                  <a:t>6</a:t>
                </a:r>
              </a:p>
              <a:p>
                <a:pPr algn="ctr" fontAlgn="auto">
                  <a:spcBef>
                    <a:spcPts val="0"/>
                  </a:spcBef>
                  <a:spcAft>
                    <a:spcPts val="0"/>
                  </a:spcAft>
                </a:pPr>
                <a:endParaRPr lang="fr-FR" sz="1400">
                  <a:solidFill>
                    <a:srgbClr val="FF6600"/>
                  </a:solidFill>
                  <a:latin typeface="Arial" panose="020B0604020202020204" pitchFamily="34" charset="0"/>
                  <a:cs typeface="Arial" panose="020B0604020202020204" pitchFamily="34" charset="0"/>
                </a:endParaRPr>
              </a:p>
              <a:p>
                <a:pPr algn="ctr" fontAlgn="auto">
                  <a:spcBef>
                    <a:spcPts val="0"/>
                  </a:spcBef>
                  <a:spcAft>
                    <a:spcPts val="0"/>
                  </a:spcAft>
                </a:pPr>
                <a:r>
                  <a:rPr lang="fr-FR" sz="1400">
                    <a:solidFill>
                      <a:srgbClr val="B60D27"/>
                    </a:solidFill>
                    <a:latin typeface="Arial" panose="020B0604020202020204" pitchFamily="34" charset="0"/>
                    <a:cs typeface="Arial" panose="020B0604020202020204" pitchFamily="34" charset="0"/>
                  </a:rPr>
                  <a:t>170</a:t>
                </a:r>
              </a:p>
              <a:p>
                <a:pPr algn="ctr" fontAlgn="auto">
                  <a:spcBef>
                    <a:spcPts val="0"/>
                  </a:spcBef>
                  <a:spcAft>
                    <a:spcPts val="0"/>
                  </a:spcAft>
                </a:pPr>
                <a:r>
                  <a:rPr lang="fr-FR" sz="1400">
                    <a:solidFill>
                      <a:srgbClr val="FFC000"/>
                    </a:solidFill>
                    <a:latin typeface="Arial" panose="020B0604020202020204" pitchFamily="34" charset="0"/>
                    <a:cs typeface="Arial" panose="020B0604020202020204" pitchFamily="34" charset="0"/>
                  </a:rPr>
                  <a:t>175</a:t>
                </a:r>
              </a:p>
              <a:p>
                <a:pPr algn="ctr" fontAlgn="auto">
                  <a:spcBef>
                    <a:spcPts val="0"/>
                  </a:spcBef>
                  <a:spcAft>
                    <a:spcPts val="0"/>
                  </a:spcAft>
                </a:pPr>
                <a:r>
                  <a:rPr lang="fr-FR" sz="1400">
                    <a:solidFill>
                      <a:srgbClr val="B2C0EC"/>
                    </a:solidFill>
                    <a:latin typeface="Arial" panose="020B0604020202020204" pitchFamily="34" charset="0"/>
                    <a:cs typeface="Arial" panose="020B0604020202020204" pitchFamily="34" charset="0"/>
                  </a:rPr>
                  <a:t>172</a:t>
                </a:r>
                <a:endParaRPr lang="fr-FR" sz="1400" dirty="0">
                  <a:solidFill>
                    <a:srgbClr val="B2C0EC"/>
                  </a:solidFill>
                  <a:latin typeface="Arial" panose="020B0604020202020204" pitchFamily="34" charset="0"/>
                  <a:cs typeface="Arial" panose="020B0604020202020204" pitchFamily="34" charset="0"/>
                </a:endParaRPr>
              </a:p>
            </p:txBody>
          </p:sp>
        </p:grpSp>
        <p:grpSp>
          <p:nvGrpSpPr>
            <p:cNvPr id="25" name="Group 24">
              <a:extLst>
                <a:ext uri="{FF2B5EF4-FFF2-40B4-BE49-F238E27FC236}">
                  <a16:creationId xmlns:a16="http://schemas.microsoft.com/office/drawing/2014/main" id="{DD620E51-E432-40AE-B41C-AEF67A30245A}"/>
                </a:ext>
              </a:extLst>
            </p:cNvPr>
            <p:cNvGrpSpPr/>
            <p:nvPr/>
          </p:nvGrpSpPr>
          <p:grpSpPr>
            <a:xfrm>
              <a:off x="2864922" y="4920702"/>
              <a:ext cx="386293" cy="1035076"/>
              <a:chOff x="960331" y="4920702"/>
              <a:chExt cx="322529" cy="1035076"/>
            </a:xfrm>
          </p:grpSpPr>
          <p:sp>
            <p:nvSpPr>
              <p:cNvPr id="45" name="Line 21">
                <a:extLst>
                  <a:ext uri="{FF2B5EF4-FFF2-40B4-BE49-F238E27FC236}">
                    <a16:creationId xmlns:a16="http://schemas.microsoft.com/office/drawing/2014/main" id="{54277144-A7F1-4BC4-8A22-F460A9AC3650}"/>
                  </a:ext>
                </a:extLst>
              </p:cNvPr>
              <p:cNvSpPr>
                <a:spLocks noChangeShapeType="1"/>
              </p:cNvSpPr>
              <p:nvPr/>
            </p:nvSpPr>
            <p:spPr bwMode="auto">
              <a:xfrm>
                <a:off x="1114366"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000000"/>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96E37C97-ADB0-47A7-A438-9FEE35F2BC94}"/>
                  </a:ext>
                </a:extLst>
              </p:cNvPr>
              <p:cNvSpPr txBox="1"/>
              <p:nvPr/>
            </p:nvSpPr>
            <p:spPr>
              <a:xfrm>
                <a:off x="960331" y="4982720"/>
                <a:ext cx="322529" cy="973058"/>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a:solidFill>
                      <a:srgbClr val="4D4D4D"/>
                    </a:solidFill>
                    <a:latin typeface="Arial" panose="020B0604020202020204" pitchFamily="34" charset="0"/>
                    <a:cs typeface="Arial" panose="020B0604020202020204" pitchFamily="34" charset="0"/>
                  </a:rPr>
                  <a:t>12</a:t>
                </a:r>
              </a:p>
              <a:p>
                <a:pPr algn="ctr" fontAlgn="auto">
                  <a:spcBef>
                    <a:spcPts val="0"/>
                  </a:spcBef>
                  <a:spcAft>
                    <a:spcPts val="0"/>
                  </a:spcAft>
                </a:pPr>
                <a:endParaRPr lang="fr-FR" sz="140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r>
                  <a:rPr lang="fr-FR" sz="1400">
                    <a:solidFill>
                      <a:srgbClr val="B60D27"/>
                    </a:solidFill>
                    <a:latin typeface="Arial" panose="020B0604020202020204" pitchFamily="34" charset="0"/>
                    <a:cs typeface="Arial" panose="020B0604020202020204" pitchFamily="34" charset="0"/>
                  </a:rPr>
                  <a:t>161</a:t>
                </a:r>
              </a:p>
              <a:p>
                <a:pPr algn="ctr" fontAlgn="auto">
                  <a:spcBef>
                    <a:spcPts val="0"/>
                  </a:spcBef>
                  <a:spcAft>
                    <a:spcPts val="0"/>
                  </a:spcAft>
                </a:pPr>
                <a:r>
                  <a:rPr lang="fr-FR" sz="1400">
                    <a:solidFill>
                      <a:srgbClr val="FFC000"/>
                    </a:solidFill>
                    <a:latin typeface="Arial" panose="020B0604020202020204" pitchFamily="34" charset="0"/>
                    <a:cs typeface="Arial" panose="020B0604020202020204" pitchFamily="34" charset="0"/>
                  </a:rPr>
                  <a:t>159</a:t>
                </a:r>
              </a:p>
              <a:p>
                <a:pPr algn="ctr" fontAlgn="auto">
                  <a:spcBef>
                    <a:spcPts val="0"/>
                  </a:spcBef>
                  <a:spcAft>
                    <a:spcPts val="0"/>
                  </a:spcAft>
                </a:pPr>
                <a:r>
                  <a:rPr lang="fr-FR" sz="1400">
                    <a:solidFill>
                      <a:srgbClr val="B2C0EC"/>
                    </a:solidFill>
                    <a:latin typeface="Arial" panose="020B0604020202020204" pitchFamily="34" charset="0"/>
                    <a:cs typeface="Arial" panose="020B0604020202020204" pitchFamily="34" charset="0"/>
                  </a:rPr>
                  <a:t>156</a:t>
                </a:r>
                <a:endParaRPr lang="fr-FR" sz="1400" dirty="0">
                  <a:solidFill>
                    <a:srgbClr val="B2C0EC"/>
                  </a:solidFill>
                  <a:latin typeface="Arial" panose="020B0604020202020204" pitchFamily="34" charset="0"/>
                  <a:cs typeface="Arial" panose="020B0604020202020204" pitchFamily="34" charset="0"/>
                </a:endParaRPr>
              </a:p>
            </p:txBody>
          </p:sp>
        </p:grpSp>
        <p:grpSp>
          <p:nvGrpSpPr>
            <p:cNvPr id="26" name="Group 25">
              <a:extLst>
                <a:ext uri="{FF2B5EF4-FFF2-40B4-BE49-F238E27FC236}">
                  <a16:creationId xmlns:a16="http://schemas.microsoft.com/office/drawing/2014/main" id="{D2EDEEAF-85CF-461D-A6E6-0DC54AD63605}"/>
                </a:ext>
              </a:extLst>
            </p:cNvPr>
            <p:cNvGrpSpPr/>
            <p:nvPr/>
          </p:nvGrpSpPr>
          <p:grpSpPr>
            <a:xfrm>
              <a:off x="3754448" y="4920702"/>
              <a:ext cx="386292" cy="1035076"/>
              <a:chOff x="750511" y="4920702"/>
              <a:chExt cx="322523" cy="1035076"/>
            </a:xfrm>
          </p:grpSpPr>
          <p:sp>
            <p:nvSpPr>
              <p:cNvPr id="43" name="Line 21">
                <a:extLst>
                  <a:ext uri="{FF2B5EF4-FFF2-40B4-BE49-F238E27FC236}">
                    <a16:creationId xmlns:a16="http://schemas.microsoft.com/office/drawing/2014/main" id="{68E8EFFC-FD97-4136-91F7-FBF6D15F0A7F}"/>
                  </a:ext>
                </a:extLst>
              </p:cNvPr>
              <p:cNvSpPr>
                <a:spLocks noChangeShapeType="1"/>
              </p:cNvSpPr>
              <p:nvPr/>
            </p:nvSpPr>
            <p:spPr bwMode="auto">
              <a:xfrm>
                <a:off x="904533"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000000"/>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B9AD2673-F22C-435E-BE33-DB7A0D71032D}"/>
                  </a:ext>
                </a:extLst>
              </p:cNvPr>
              <p:cNvSpPr txBox="1"/>
              <p:nvPr/>
            </p:nvSpPr>
            <p:spPr>
              <a:xfrm>
                <a:off x="750511" y="4982720"/>
                <a:ext cx="322523" cy="973058"/>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a:solidFill>
                      <a:srgbClr val="4D4D4D"/>
                    </a:solidFill>
                    <a:latin typeface="Arial" panose="020B0604020202020204" pitchFamily="34" charset="0"/>
                    <a:cs typeface="Arial" panose="020B0604020202020204" pitchFamily="34" charset="0"/>
                  </a:rPr>
                  <a:t>18</a:t>
                </a:r>
              </a:p>
              <a:p>
                <a:pPr algn="ctr" fontAlgn="auto">
                  <a:spcBef>
                    <a:spcPts val="0"/>
                  </a:spcBef>
                  <a:spcAft>
                    <a:spcPts val="0"/>
                  </a:spcAft>
                </a:pPr>
                <a:endParaRPr lang="fr-FR" sz="140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r>
                  <a:rPr lang="fr-FR" sz="1400">
                    <a:solidFill>
                      <a:srgbClr val="B60D27"/>
                    </a:solidFill>
                    <a:latin typeface="Arial" panose="020B0604020202020204" pitchFamily="34" charset="0"/>
                    <a:cs typeface="Arial" panose="020B0604020202020204" pitchFamily="34" charset="0"/>
                  </a:rPr>
                  <a:t>149</a:t>
                </a:r>
              </a:p>
              <a:p>
                <a:pPr algn="ctr" fontAlgn="auto">
                  <a:spcBef>
                    <a:spcPts val="0"/>
                  </a:spcBef>
                  <a:spcAft>
                    <a:spcPts val="0"/>
                  </a:spcAft>
                </a:pPr>
                <a:r>
                  <a:rPr lang="fr-FR" sz="1400">
                    <a:solidFill>
                      <a:srgbClr val="FFC000"/>
                    </a:solidFill>
                    <a:latin typeface="Arial" panose="020B0604020202020204" pitchFamily="34" charset="0"/>
                    <a:cs typeface="Arial" panose="020B0604020202020204" pitchFamily="34" charset="0"/>
                  </a:rPr>
                  <a:t>151</a:t>
                </a:r>
              </a:p>
              <a:p>
                <a:pPr algn="ctr" fontAlgn="auto">
                  <a:spcBef>
                    <a:spcPts val="0"/>
                  </a:spcBef>
                  <a:spcAft>
                    <a:spcPts val="0"/>
                  </a:spcAft>
                </a:pPr>
                <a:r>
                  <a:rPr lang="fr-FR" sz="1400">
                    <a:solidFill>
                      <a:srgbClr val="B2C0EC"/>
                    </a:solidFill>
                    <a:latin typeface="Arial" panose="020B0604020202020204" pitchFamily="34" charset="0"/>
                    <a:cs typeface="Arial" panose="020B0604020202020204" pitchFamily="34" charset="0"/>
                  </a:rPr>
                  <a:t>146</a:t>
                </a:r>
                <a:endParaRPr lang="fr-FR" sz="1400" dirty="0">
                  <a:solidFill>
                    <a:srgbClr val="B2C0EC"/>
                  </a:solidFill>
                  <a:latin typeface="Arial" panose="020B0604020202020204" pitchFamily="34" charset="0"/>
                  <a:cs typeface="Arial" panose="020B0604020202020204" pitchFamily="34" charset="0"/>
                </a:endParaRPr>
              </a:p>
            </p:txBody>
          </p:sp>
        </p:grpSp>
        <p:grpSp>
          <p:nvGrpSpPr>
            <p:cNvPr id="27" name="Group 26">
              <a:extLst>
                <a:ext uri="{FF2B5EF4-FFF2-40B4-BE49-F238E27FC236}">
                  <a16:creationId xmlns:a16="http://schemas.microsoft.com/office/drawing/2014/main" id="{F2D561C8-C372-44CE-AFC0-2EE2395C46AA}"/>
                </a:ext>
              </a:extLst>
            </p:cNvPr>
            <p:cNvGrpSpPr/>
            <p:nvPr/>
          </p:nvGrpSpPr>
          <p:grpSpPr>
            <a:xfrm>
              <a:off x="4598939" y="4920702"/>
              <a:ext cx="386292" cy="1035076"/>
              <a:chOff x="960329" y="4920702"/>
              <a:chExt cx="322530" cy="1035076"/>
            </a:xfrm>
          </p:grpSpPr>
          <p:sp>
            <p:nvSpPr>
              <p:cNvPr id="41" name="Line 21">
                <a:extLst>
                  <a:ext uri="{FF2B5EF4-FFF2-40B4-BE49-F238E27FC236}">
                    <a16:creationId xmlns:a16="http://schemas.microsoft.com/office/drawing/2014/main" id="{A6363575-7FD1-4BA8-9188-23189DB23195}"/>
                  </a:ext>
                </a:extLst>
              </p:cNvPr>
              <p:cNvSpPr>
                <a:spLocks noChangeShapeType="1"/>
              </p:cNvSpPr>
              <p:nvPr/>
            </p:nvSpPr>
            <p:spPr bwMode="auto">
              <a:xfrm>
                <a:off x="1114369"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000000"/>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D76951FD-6234-4FB4-B263-9694AF494F38}"/>
                  </a:ext>
                </a:extLst>
              </p:cNvPr>
              <p:cNvSpPr txBox="1"/>
              <p:nvPr/>
            </p:nvSpPr>
            <p:spPr>
              <a:xfrm>
                <a:off x="960329" y="4982720"/>
                <a:ext cx="322530" cy="973058"/>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a:solidFill>
                      <a:srgbClr val="4D4D4D"/>
                    </a:solidFill>
                    <a:latin typeface="Arial" panose="020B0604020202020204" pitchFamily="34" charset="0"/>
                    <a:cs typeface="Arial" panose="020B0604020202020204" pitchFamily="34" charset="0"/>
                  </a:rPr>
                  <a:t>24</a:t>
                </a:r>
              </a:p>
              <a:p>
                <a:pPr algn="ctr" fontAlgn="auto">
                  <a:spcBef>
                    <a:spcPts val="0"/>
                  </a:spcBef>
                  <a:spcAft>
                    <a:spcPts val="0"/>
                  </a:spcAft>
                </a:pPr>
                <a:endParaRPr lang="fr-FR" sz="140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r>
                  <a:rPr lang="fr-FR" sz="1400">
                    <a:solidFill>
                      <a:srgbClr val="B60D27"/>
                    </a:solidFill>
                    <a:latin typeface="Arial" panose="020B0604020202020204" pitchFamily="34" charset="0"/>
                    <a:cs typeface="Arial" panose="020B0604020202020204" pitchFamily="34" charset="0"/>
                  </a:rPr>
                  <a:t>137</a:t>
                </a:r>
              </a:p>
              <a:p>
                <a:pPr algn="ctr" fontAlgn="auto">
                  <a:spcBef>
                    <a:spcPts val="0"/>
                  </a:spcBef>
                  <a:spcAft>
                    <a:spcPts val="0"/>
                  </a:spcAft>
                </a:pPr>
                <a:r>
                  <a:rPr lang="fr-FR" sz="1400">
                    <a:solidFill>
                      <a:srgbClr val="FFC000"/>
                    </a:solidFill>
                    <a:latin typeface="Arial" panose="020B0604020202020204" pitchFamily="34" charset="0"/>
                    <a:cs typeface="Arial" panose="020B0604020202020204" pitchFamily="34" charset="0"/>
                  </a:rPr>
                  <a:t>145</a:t>
                </a:r>
              </a:p>
              <a:p>
                <a:pPr algn="ctr" fontAlgn="auto">
                  <a:spcBef>
                    <a:spcPts val="0"/>
                  </a:spcBef>
                  <a:spcAft>
                    <a:spcPts val="0"/>
                  </a:spcAft>
                </a:pPr>
                <a:r>
                  <a:rPr lang="fr-FR" sz="1400">
                    <a:solidFill>
                      <a:srgbClr val="B2C0EC"/>
                    </a:solidFill>
                    <a:latin typeface="Arial" panose="020B0604020202020204" pitchFamily="34" charset="0"/>
                    <a:cs typeface="Arial" panose="020B0604020202020204" pitchFamily="34" charset="0"/>
                  </a:rPr>
                  <a:t>140</a:t>
                </a:r>
                <a:endParaRPr lang="fr-FR" sz="1400" dirty="0">
                  <a:solidFill>
                    <a:srgbClr val="B2C0EC"/>
                  </a:solidFill>
                  <a:latin typeface="Arial" panose="020B060402020202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id="{3A705FBC-6717-4026-800B-5E588041F52A}"/>
                </a:ext>
              </a:extLst>
            </p:cNvPr>
            <p:cNvGrpSpPr/>
            <p:nvPr/>
          </p:nvGrpSpPr>
          <p:grpSpPr>
            <a:xfrm>
              <a:off x="5404643" y="4920702"/>
              <a:ext cx="386292" cy="1035076"/>
              <a:chOff x="1137741" y="4920702"/>
              <a:chExt cx="322530" cy="1035076"/>
            </a:xfrm>
          </p:grpSpPr>
          <p:sp>
            <p:nvSpPr>
              <p:cNvPr id="39" name="Line 19">
                <a:extLst>
                  <a:ext uri="{FF2B5EF4-FFF2-40B4-BE49-F238E27FC236}">
                    <a16:creationId xmlns:a16="http://schemas.microsoft.com/office/drawing/2014/main" id="{6A290047-2EAB-4AB9-B99A-569596643807}"/>
                  </a:ext>
                </a:extLst>
              </p:cNvPr>
              <p:cNvSpPr>
                <a:spLocks noChangeShapeType="1"/>
              </p:cNvSpPr>
              <p:nvPr/>
            </p:nvSpPr>
            <p:spPr bwMode="auto">
              <a:xfrm>
                <a:off x="1299004"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000000"/>
                  </a:solidFill>
                  <a:latin typeface="Arial"/>
                  <a:cs typeface="Arial"/>
                </a:endParaRPr>
              </a:p>
            </p:txBody>
          </p:sp>
          <p:sp>
            <p:nvSpPr>
              <p:cNvPr id="40" name="TextBox 39">
                <a:extLst>
                  <a:ext uri="{FF2B5EF4-FFF2-40B4-BE49-F238E27FC236}">
                    <a16:creationId xmlns:a16="http://schemas.microsoft.com/office/drawing/2014/main" id="{B364AEBB-6872-4178-A9C6-7240845CFF3D}"/>
                  </a:ext>
                </a:extLst>
              </p:cNvPr>
              <p:cNvSpPr txBox="1"/>
              <p:nvPr/>
            </p:nvSpPr>
            <p:spPr>
              <a:xfrm>
                <a:off x="1137741" y="4982720"/>
                <a:ext cx="322530" cy="973058"/>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a:solidFill>
                      <a:srgbClr val="4D4D4D"/>
                    </a:solidFill>
                    <a:latin typeface="Arial" panose="020B0604020202020204" pitchFamily="34" charset="0"/>
                    <a:cs typeface="Arial" panose="020B0604020202020204" pitchFamily="34" charset="0"/>
                  </a:rPr>
                  <a:t>30</a:t>
                </a:r>
              </a:p>
              <a:p>
                <a:pPr algn="ctr" fontAlgn="auto">
                  <a:spcBef>
                    <a:spcPts val="0"/>
                  </a:spcBef>
                  <a:spcAft>
                    <a:spcPts val="0"/>
                  </a:spcAft>
                </a:pPr>
                <a:endParaRPr lang="fr-FR" sz="140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r>
                  <a:rPr lang="fr-FR" sz="1400">
                    <a:solidFill>
                      <a:srgbClr val="B60D27"/>
                    </a:solidFill>
                    <a:latin typeface="Arial" panose="020B0604020202020204" pitchFamily="34" charset="0"/>
                    <a:cs typeface="Arial" panose="020B0604020202020204" pitchFamily="34" charset="0"/>
                  </a:rPr>
                  <a:t>130</a:t>
                </a:r>
              </a:p>
              <a:p>
                <a:pPr algn="ctr" fontAlgn="auto">
                  <a:spcBef>
                    <a:spcPts val="0"/>
                  </a:spcBef>
                  <a:spcAft>
                    <a:spcPts val="0"/>
                  </a:spcAft>
                </a:pPr>
                <a:r>
                  <a:rPr lang="fr-FR" sz="1400">
                    <a:solidFill>
                      <a:srgbClr val="FFC000"/>
                    </a:solidFill>
                    <a:latin typeface="Arial" panose="020B0604020202020204" pitchFamily="34" charset="0"/>
                    <a:cs typeface="Arial" panose="020B0604020202020204" pitchFamily="34" charset="0"/>
                  </a:rPr>
                  <a:t>142</a:t>
                </a:r>
              </a:p>
              <a:p>
                <a:pPr algn="ctr" fontAlgn="auto">
                  <a:spcBef>
                    <a:spcPts val="0"/>
                  </a:spcBef>
                  <a:spcAft>
                    <a:spcPts val="0"/>
                  </a:spcAft>
                </a:pPr>
                <a:r>
                  <a:rPr lang="fr-FR" sz="1400">
                    <a:solidFill>
                      <a:srgbClr val="B2C0EC"/>
                    </a:solidFill>
                    <a:latin typeface="Arial" panose="020B0604020202020204" pitchFamily="34" charset="0"/>
                    <a:cs typeface="Arial" panose="020B0604020202020204" pitchFamily="34" charset="0"/>
                  </a:rPr>
                  <a:t>137</a:t>
                </a:r>
                <a:endParaRPr lang="fr-FR" sz="1400" dirty="0">
                  <a:solidFill>
                    <a:srgbClr val="B2C0EC"/>
                  </a:solidFill>
                  <a:latin typeface="Arial" panose="020B0604020202020204" pitchFamily="34" charset="0"/>
                  <a:cs typeface="Arial" panose="020B0604020202020204" pitchFamily="34" charset="0"/>
                </a:endParaRPr>
              </a:p>
            </p:txBody>
          </p:sp>
        </p:grpSp>
        <p:grpSp>
          <p:nvGrpSpPr>
            <p:cNvPr id="29" name="Group 28">
              <a:extLst>
                <a:ext uri="{FF2B5EF4-FFF2-40B4-BE49-F238E27FC236}">
                  <a16:creationId xmlns:a16="http://schemas.microsoft.com/office/drawing/2014/main" id="{57B1E7EA-5C51-4547-84E5-3C780EB01206}"/>
                </a:ext>
              </a:extLst>
            </p:cNvPr>
            <p:cNvGrpSpPr/>
            <p:nvPr/>
          </p:nvGrpSpPr>
          <p:grpSpPr>
            <a:xfrm>
              <a:off x="6207558" y="4920702"/>
              <a:ext cx="386293" cy="1035076"/>
              <a:chOff x="868305" y="4920702"/>
              <a:chExt cx="322527" cy="1035076"/>
            </a:xfrm>
          </p:grpSpPr>
          <p:sp>
            <p:nvSpPr>
              <p:cNvPr id="37" name="Line 21">
                <a:extLst>
                  <a:ext uri="{FF2B5EF4-FFF2-40B4-BE49-F238E27FC236}">
                    <a16:creationId xmlns:a16="http://schemas.microsoft.com/office/drawing/2014/main" id="{7EF70E15-FD56-467E-A8A5-EAB2FD2987B4}"/>
                  </a:ext>
                </a:extLst>
              </p:cNvPr>
              <p:cNvSpPr>
                <a:spLocks noChangeShapeType="1"/>
              </p:cNvSpPr>
              <p:nvPr/>
            </p:nvSpPr>
            <p:spPr bwMode="auto">
              <a:xfrm>
                <a:off x="1022336"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000000"/>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2C07031A-96EE-4234-91F3-0F861276F099}"/>
                  </a:ext>
                </a:extLst>
              </p:cNvPr>
              <p:cNvSpPr txBox="1"/>
              <p:nvPr/>
            </p:nvSpPr>
            <p:spPr>
              <a:xfrm>
                <a:off x="868305" y="4982720"/>
                <a:ext cx="322527" cy="973058"/>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a:solidFill>
                      <a:srgbClr val="4D4D4D"/>
                    </a:solidFill>
                    <a:latin typeface="Arial" panose="020B0604020202020204" pitchFamily="34" charset="0"/>
                    <a:cs typeface="Arial" panose="020B0604020202020204" pitchFamily="34" charset="0"/>
                  </a:rPr>
                  <a:t>36</a:t>
                </a:r>
              </a:p>
              <a:p>
                <a:pPr algn="ctr" fontAlgn="auto">
                  <a:spcBef>
                    <a:spcPts val="0"/>
                  </a:spcBef>
                  <a:spcAft>
                    <a:spcPts val="0"/>
                  </a:spcAft>
                </a:pPr>
                <a:endParaRPr lang="fr-FR" sz="140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r>
                  <a:rPr lang="fr-FR" sz="1400">
                    <a:solidFill>
                      <a:srgbClr val="B60D27"/>
                    </a:solidFill>
                    <a:latin typeface="Arial" panose="020B0604020202020204" pitchFamily="34" charset="0"/>
                    <a:cs typeface="Arial" panose="020B0604020202020204" pitchFamily="34" charset="0"/>
                  </a:rPr>
                  <a:t>124</a:t>
                </a:r>
              </a:p>
              <a:p>
                <a:pPr algn="ctr" fontAlgn="auto">
                  <a:spcBef>
                    <a:spcPts val="0"/>
                  </a:spcBef>
                  <a:spcAft>
                    <a:spcPts val="0"/>
                  </a:spcAft>
                </a:pPr>
                <a:r>
                  <a:rPr lang="fr-FR" sz="1400">
                    <a:solidFill>
                      <a:srgbClr val="FFC000"/>
                    </a:solidFill>
                    <a:latin typeface="Arial" panose="020B0604020202020204" pitchFamily="34" charset="0"/>
                    <a:cs typeface="Arial" panose="020B0604020202020204" pitchFamily="34" charset="0"/>
                  </a:rPr>
                  <a:t>140</a:t>
                </a:r>
              </a:p>
              <a:p>
                <a:pPr algn="ctr" fontAlgn="auto">
                  <a:spcBef>
                    <a:spcPts val="0"/>
                  </a:spcBef>
                  <a:spcAft>
                    <a:spcPts val="0"/>
                  </a:spcAft>
                </a:pPr>
                <a:r>
                  <a:rPr lang="fr-FR" sz="1400">
                    <a:solidFill>
                      <a:srgbClr val="B2C0EC"/>
                    </a:solidFill>
                    <a:latin typeface="Arial" panose="020B0604020202020204" pitchFamily="34" charset="0"/>
                    <a:cs typeface="Arial" panose="020B0604020202020204" pitchFamily="34" charset="0"/>
                  </a:rPr>
                  <a:t>135</a:t>
                </a:r>
                <a:endParaRPr lang="fr-FR" sz="1400" dirty="0">
                  <a:solidFill>
                    <a:srgbClr val="B2C0EC"/>
                  </a:solidFill>
                  <a:latin typeface="Arial" panose="020B0604020202020204" pitchFamily="34" charset="0"/>
                  <a:cs typeface="Arial" panose="020B0604020202020204" pitchFamily="34" charset="0"/>
                </a:endParaRPr>
              </a:p>
            </p:txBody>
          </p:sp>
        </p:grpSp>
        <p:grpSp>
          <p:nvGrpSpPr>
            <p:cNvPr id="30" name="Group 29">
              <a:extLst>
                <a:ext uri="{FF2B5EF4-FFF2-40B4-BE49-F238E27FC236}">
                  <a16:creationId xmlns:a16="http://schemas.microsoft.com/office/drawing/2014/main" id="{8DFA5A63-45FD-414D-BE08-0755F84C5785}"/>
                </a:ext>
              </a:extLst>
            </p:cNvPr>
            <p:cNvGrpSpPr/>
            <p:nvPr/>
          </p:nvGrpSpPr>
          <p:grpSpPr>
            <a:xfrm>
              <a:off x="6991619" y="4920702"/>
              <a:ext cx="386292" cy="1035076"/>
              <a:chOff x="1053065" y="4920702"/>
              <a:chExt cx="322530" cy="1035076"/>
            </a:xfrm>
          </p:grpSpPr>
          <p:sp>
            <p:nvSpPr>
              <p:cNvPr id="35" name="Line 19">
                <a:extLst>
                  <a:ext uri="{FF2B5EF4-FFF2-40B4-BE49-F238E27FC236}">
                    <a16:creationId xmlns:a16="http://schemas.microsoft.com/office/drawing/2014/main" id="{11C38F7F-C55E-42BE-942C-CE41411F94F8}"/>
                  </a:ext>
                </a:extLst>
              </p:cNvPr>
              <p:cNvSpPr>
                <a:spLocks noChangeShapeType="1"/>
              </p:cNvSpPr>
              <p:nvPr/>
            </p:nvSpPr>
            <p:spPr bwMode="auto">
              <a:xfrm>
                <a:off x="1214329"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000000"/>
                  </a:solidFill>
                  <a:latin typeface="Arial"/>
                  <a:cs typeface="Arial"/>
                </a:endParaRPr>
              </a:p>
            </p:txBody>
          </p:sp>
          <p:sp>
            <p:nvSpPr>
              <p:cNvPr id="36" name="TextBox 35">
                <a:extLst>
                  <a:ext uri="{FF2B5EF4-FFF2-40B4-BE49-F238E27FC236}">
                    <a16:creationId xmlns:a16="http://schemas.microsoft.com/office/drawing/2014/main" id="{2BC947AA-C2F1-4AA2-ACA7-F4B4A299D190}"/>
                  </a:ext>
                </a:extLst>
              </p:cNvPr>
              <p:cNvSpPr txBox="1"/>
              <p:nvPr/>
            </p:nvSpPr>
            <p:spPr>
              <a:xfrm>
                <a:off x="1053065" y="4982720"/>
                <a:ext cx="322530" cy="973058"/>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a:solidFill>
                      <a:srgbClr val="4D4D4D"/>
                    </a:solidFill>
                    <a:latin typeface="Arial" panose="020B0604020202020204" pitchFamily="34" charset="0"/>
                    <a:cs typeface="Arial" panose="020B0604020202020204" pitchFamily="34" charset="0"/>
                  </a:rPr>
                  <a:t>42</a:t>
                </a:r>
              </a:p>
              <a:p>
                <a:pPr algn="ctr" fontAlgn="auto">
                  <a:spcBef>
                    <a:spcPts val="0"/>
                  </a:spcBef>
                  <a:spcAft>
                    <a:spcPts val="0"/>
                  </a:spcAft>
                </a:pPr>
                <a:endParaRPr lang="fr-FR" sz="140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r>
                  <a:rPr lang="fr-FR" sz="1400">
                    <a:solidFill>
                      <a:srgbClr val="B60D27"/>
                    </a:solidFill>
                    <a:latin typeface="Arial" panose="020B0604020202020204" pitchFamily="34" charset="0"/>
                    <a:cs typeface="Arial" panose="020B0604020202020204" pitchFamily="34" charset="0"/>
                  </a:rPr>
                  <a:t>118</a:t>
                </a:r>
              </a:p>
              <a:p>
                <a:pPr algn="ctr" fontAlgn="auto">
                  <a:spcBef>
                    <a:spcPts val="0"/>
                  </a:spcBef>
                  <a:spcAft>
                    <a:spcPts val="0"/>
                  </a:spcAft>
                </a:pPr>
                <a:r>
                  <a:rPr lang="fr-FR" sz="1400">
                    <a:solidFill>
                      <a:srgbClr val="FFC000"/>
                    </a:solidFill>
                    <a:latin typeface="Arial" panose="020B0604020202020204" pitchFamily="34" charset="0"/>
                    <a:cs typeface="Arial" panose="020B0604020202020204" pitchFamily="34" charset="0"/>
                  </a:rPr>
                  <a:t>135</a:t>
                </a:r>
              </a:p>
              <a:p>
                <a:pPr algn="ctr" fontAlgn="auto">
                  <a:spcBef>
                    <a:spcPts val="0"/>
                  </a:spcBef>
                  <a:spcAft>
                    <a:spcPts val="0"/>
                  </a:spcAft>
                </a:pPr>
                <a:r>
                  <a:rPr lang="fr-FR" sz="1400">
                    <a:solidFill>
                      <a:srgbClr val="B2C0EC"/>
                    </a:solidFill>
                    <a:latin typeface="Arial" panose="020B0604020202020204" pitchFamily="34" charset="0"/>
                    <a:cs typeface="Arial" panose="020B0604020202020204" pitchFamily="34" charset="0"/>
                  </a:rPr>
                  <a:t>134</a:t>
                </a:r>
                <a:endParaRPr lang="fr-FR" sz="1400" dirty="0">
                  <a:solidFill>
                    <a:srgbClr val="B2C0EC"/>
                  </a:solidFill>
                  <a:latin typeface="Arial" panose="020B0604020202020204" pitchFamily="34" charset="0"/>
                  <a:cs typeface="Arial" panose="020B0604020202020204" pitchFamily="34" charset="0"/>
                </a:endParaRPr>
              </a:p>
            </p:txBody>
          </p:sp>
        </p:grpSp>
        <p:grpSp>
          <p:nvGrpSpPr>
            <p:cNvPr id="31" name="Group 30">
              <a:extLst>
                <a:ext uri="{FF2B5EF4-FFF2-40B4-BE49-F238E27FC236}">
                  <a16:creationId xmlns:a16="http://schemas.microsoft.com/office/drawing/2014/main" id="{883D8719-7CA1-42F3-BE95-23E495BFD349}"/>
                </a:ext>
              </a:extLst>
            </p:cNvPr>
            <p:cNvGrpSpPr/>
            <p:nvPr/>
          </p:nvGrpSpPr>
          <p:grpSpPr>
            <a:xfrm>
              <a:off x="7734758" y="4920702"/>
              <a:ext cx="386292" cy="1035076"/>
              <a:chOff x="1178232" y="4920702"/>
              <a:chExt cx="322530" cy="1035076"/>
            </a:xfrm>
          </p:grpSpPr>
          <p:sp>
            <p:nvSpPr>
              <p:cNvPr id="33" name="Line 19">
                <a:extLst>
                  <a:ext uri="{FF2B5EF4-FFF2-40B4-BE49-F238E27FC236}">
                    <a16:creationId xmlns:a16="http://schemas.microsoft.com/office/drawing/2014/main" id="{02C4DAB6-73EE-4E95-86BA-DFFF849501A5}"/>
                  </a:ext>
                </a:extLst>
              </p:cNvPr>
              <p:cNvSpPr>
                <a:spLocks noChangeShapeType="1"/>
              </p:cNvSpPr>
              <p:nvPr/>
            </p:nvSpPr>
            <p:spPr bwMode="auto">
              <a:xfrm>
                <a:off x="13394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000000"/>
                  </a:solidFill>
                  <a:latin typeface="Arial"/>
                  <a:cs typeface="Arial"/>
                </a:endParaRPr>
              </a:p>
            </p:txBody>
          </p:sp>
          <p:sp>
            <p:nvSpPr>
              <p:cNvPr id="34" name="TextBox 33">
                <a:extLst>
                  <a:ext uri="{FF2B5EF4-FFF2-40B4-BE49-F238E27FC236}">
                    <a16:creationId xmlns:a16="http://schemas.microsoft.com/office/drawing/2014/main" id="{0A8B85E6-1A1A-4C4E-976E-5F814E1DC9A3}"/>
                  </a:ext>
                </a:extLst>
              </p:cNvPr>
              <p:cNvSpPr txBox="1"/>
              <p:nvPr/>
            </p:nvSpPr>
            <p:spPr>
              <a:xfrm>
                <a:off x="1178232" y="4982720"/>
                <a:ext cx="322530" cy="973058"/>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a:solidFill>
                      <a:srgbClr val="4D4D4D"/>
                    </a:solidFill>
                    <a:latin typeface="Arial" panose="020B0604020202020204" pitchFamily="34" charset="0"/>
                    <a:cs typeface="Arial" panose="020B0604020202020204" pitchFamily="34" charset="0"/>
                  </a:rPr>
                  <a:t>48</a:t>
                </a:r>
              </a:p>
              <a:p>
                <a:pPr algn="ctr" fontAlgn="auto">
                  <a:spcBef>
                    <a:spcPts val="0"/>
                  </a:spcBef>
                  <a:spcAft>
                    <a:spcPts val="0"/>
                  </a:spcAft>
                </a:pPr>
                <a:endParaRPr lang="fr-FR" sz="140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r>
                  <a:rPr lang="fr-FR" sz="1400">
                    <a:solidFill>
                      <a:srgbClr val="B60D27"/>
                    </a:solidFill>
                    <a:latin typeface="Arial" panose="020B0604020202020204" pitchFamily="34" charset="0"/>
                    <a:cs typeface="Arial" panose="020B0604020202020204" pitchFamily="34" charset="0"/>
                  </a:rPr>
                  <a:t>116</a:t>
                </a:r>
              </a:p>
              <a:p>
                <a:pPr algn="ctr" fontAlgn="auto">
                  <a:spcBef>
                    <a:spcPts val="0"/>
                  </a:spcBef>
                  <a:spcAft>
                    <a:spcPts val="0"/>
                  </a:spcAft>
                </a:pPr>
                <a:r>
                  <a:rPr lang="fr-FR" sz="1400">
                    <a:solidFill>
                      <a:srgbClr val="FFC000"/>
                    </a:solidFill>
                    <a:latin typeface="Arial" panose="020B0604020202020204" pitchFamily="34" charset="0"/>
                    <a:cs typeface="Arial" panose="020B0604020202020204" pitchFamily="34" charset="0"/>
                  </a:rPr>
                  <a:t>133</a:t>
                </a:r>
              </a:p>
              <a:p>
                <a:pPr algn="ctr" fontAlgn="auto">
                  <a:spcBef>
                    <a:spcPts val="0"/>
                  </a:spcBef>
                  <a:spcAft>
                    <a:spcPts val="0"/>
                  </a:spcAft>
                </a:pPr>
                <a:r>
                  <a:rPr lang="fr-FR" sz="1400">
                    <a:solidFill>
                      <a:srgbClr val="B2C0EC"/>
                    </a:solidFill>
                    <a:latin typeface="Arial" panose="020B0604020202020204" pitchFamily="34" charset="0"/>
                    <a:cs typeface="Arial" panose="020B0604020202020204" pitchFamily="34" charset="0"/>
                  </a:rPr>
                  <a:t>132</a:t>
                </a:r>
                <a:endParaRPr lang="fr-FR" sz="1400" dirty="0">
                  <a:solidFill>
                    <a:srgbClr val="B2C0EC"/>
                  </a:solidFill>
                  <a:latin typeface="Arial" panose="020B0604020202020204" pitchFamily="34" charset="0"/>
                  <a:cs typeface="Arial" panose="020B0604020202020204" pitchFamily="34" charset="0"/>
                </a:endParaRPr>
              </a:p>
            </p:txBody>
          </p:sp>
        </p:grpSp>
        <p:sp>
          <p:nvSpPr>
            <p:cNvPr id="32" name="TextBox 31">
              <a:extLst>
                <a:ext uri="{FF2B5EF4-FFF2-40B4-BE49-F238E27FC236}">
                  <a16:creationId xmlns:a16="http://schemas.microsoft.com/office/drawing/2014/main" id="{FFA33BB1-2AF5-41C4-B3C3-1839AA810075}"/>
                </a:ext>
              </a:extLst>
            </p:cNvPr>
            <p:cNvSpPr txBox="1"/>
            <p:nvPr/>
          </p:nvSpPr>
          <p:spPr>
            <a:xfrm>
              <a:off x="169112" y="5148417"/>
              <a:ext cx="833511" cy="807361"/>
            </a:xfrm>
            <a:prstGeom prst="rect">
              <a:avLst/>
            </a:prstGeom>
            <a:noFill/>
          </p:spPr>
          <p:txBody>
            <a:bodyPr wrap="none" rtlCol="0">
              <a:spAutoFit/>
            </a:bodyPr>
            <a:lstStyle/>
            <a:p>
              <a:pPr algn="r"/>
              <a:endParaRPr lang="fr-FR" sz="1400">
                <a:solidFill>
                  <a:srgbClr val="B60D27"/>
                </a:solidFill>
                <a:latin typeface="Arial" panose="020B0604020202020204" pitchFamily="34" charset="0"/>
                <a:cs typeface="Arial" panose="020B0604020202020204" pitchFamily="34" charset="0"/>
              </a:endParaRPr>
            </a:p>
            <a:p>
              <a:pPr algn="r"/>
              <a:r>
                <a:rPr lang="fr-FR" sz="1400">
                  <a:solidFill>
                    <a:srgbClr val="B60D27"/>
                  </a:solidFill>
                  <a:latin typeface="Arial" panose="020B0604020202020204" pitchFamily="34" charset="0"/>
                  <a:cs typeface="Arial" panose="020B0604020202020204" pitchFamily="34" charset="0"/>
                </a:rPr>
                <a:t>S-1</a:t>
              </a:r>
            </a:p>
            <a:p>
              <a:pPr algn="r"/>
              <a:r>
                <a:rPr lang="fr-FR" sz="1400">
                  <a:solidFill>
                    <a:srgbClr val="FFC000"/>
                  </a:solidFill>
                  <a:latin typeface="Arial" panose="020B0604020202020204" pitchFamily="34" charset="0"/>
                  <a:cs typeface="Arial" panose="020B0604020202020204" pitchFamily="34" charset="0"/>
                </a:rPr>
                <a:t>SOX</a:t>
              </a:r>
            </a:p>
            <a:p>
              <a:pPr algn="r"/>
              <a:r>
                <a:rPr lang="fr-FR" sz="1400">
                  <a:solidFill>
                    <a:srgbClr val="B2C0EC"/>
                  </a:solidFill>
                  <a:latin typeface="Arial" panose="020B0604020202020204" pitchFamily="34" charset="0"/>
                  <a:cs typeface="Arial" panose="020B0604020202020204" pitchFamily="34" charset="0"/>
                </a:rPr>
                <a:t>SOXRT</a:t>
              </a:r>
              <a:endParaRPr lang="fr-FR" sz="1400" dirty="0">
                <a:solidFill>
                  <a:srgbClr val="B2C0EC"/>
                </a:solidFill>
                <a:latin typeface="Arial" panose="020B0604020202020204" pitchFamily="34" charset="0"/>
                <a:cs typeface="Arial" panose="020B0604020202020204" pitchFamily="34" charset="0"/>
              </a:endParaRPr>
            </a:p>
          </p:txBody>
        </p:sp>
      </p:grpSp>
      <p:cxnSp>
        <p:nvCxnSpPr>
          <p:cNvPr id="51" name="Straight Connector 50">
            <a:extLst>
              <a:ext uri="{FF2B5EF4-FFF2-40B4-BE49-F238E27FC236}">
                <a16:creationId xmlns:a16="http://schemas.microsoft.com/office/drawing/2014/main" id="{28D27A0D-31F7-44B4-A9D2-8E188129888E}"/>
              </a:ext>
            </a:extLst>
          </p:cNvPr>
          <p:cNvCxnSpPr/>
          <p:nvPr/>
        </p:nvCxnSpPr>
        <p:spPr>
          <a:xfrm flipV="1">
            <a:off x="6725433" y="2191297"/>
            <a:ext cx="8315" cy="2761987"/>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742F80FA-97AE-4945-9AB4-550C1CC679F0}"/>
              </a:ext>
            </a:extLst>
          </p:cNvPr>
          <p:cNvSpPr txBox="1"/>
          <p:nvPr/>
        </p:nvSpPr>
        <p:spPr>
          <a:xfrm>
            <a:off x="6687300" y="1635338"/>
            <a:ext cx="2474128" cy="523220"/>
          </a:xfrm>
          <a:prstGeom prst="rect">
            <a:avLst/>
          </a:prstGeom>
          <a:noFill/>
        </p:spPr>
        <p:txBody>
          <a:bodyPr wrap="square" rtlCol="0">
            <a:spAutoFit/>
          </a:bodyPr>
          <a:lstStyle/>
          <a:p>
            <a:pPr fontAlgn="auto">
              <a:spcBef>
                <a:spcPts val="0"/>
              </a:spcBef>
              <a:spcAft>
                <a:spcPts val="0"/>
              </a:spcAft>
            </a:pPr>
            <a:r>
              <a:rPr lang="fr-FR" sz="1400" dirty="0">
                <a:solidFill>
                  <a:srgbClr val="4D4D4D"/>
                </a:solidFill>
                <a:latin typeface="Arial"/>
                <a:cs typeface="Arial"/>
              </a:rPr>
              <a:t>Suivi médian: 37 mois</a:t>
            </a:r>
          </a:p>
          <a:p>
            <a:pPr fontAlgn="auto">
              <a:spcBef>
                <a:spcPts val="0"/>
              </a:spcBef>
              <a:spcAft>
                <a:spcPts val="0"/>
              </a:spcAft>
            </a:pPr>
            <a:r>
              <a:rPr lang="fr-FR" sz="1400" dirty="0">
                <a:solidFill>
                  <a:srgbClr val="4D4D4D"/>
                </a:solidFill>
                <a:latin typeface="Arial"/>
                <a:cs typeface="Arial"/>
              </a:rPr>
              <a:t>Evènements, n (%): 161 (30)</a:t>
            </a:r>
          </a:p>
        </p:txBody>
      </p:sp>
      <p:sp>
        <p:nvSpPr>
          <p:cNvPr id="53" name="TextBox 52">
            <a:extLst>
              <a:ext uri="{FF2B5EF4-FFF2-40B4-BE49-F238E27FC236}">
                <a16:creationId xmlns:a16="http://schemas.microsoft.com/office/drawing/2014/main" id="{A3292295-F2FC-41B1-BCB3-ADA5D8053490}"/>
              </a:ext>
            </a:extLst>
          </p:cNvPr>
          <p:cNvSpPr txBox="1"/>
          <p:nvPr/>
        </p:nvSpPr>
        <p:spPr>
          <a:xfrm>
            <a:off x="1950897" y="2946989"/>
            <a:ext cx="3243196" cy="1600438"/>
          </a:xfrm>
          <a:prstGeom prst="rect">
            <a:avLst/>
          </a:prstGeom>
          <a:noFill/>
        </p:spPr>
        <p:txBody>
          <a:bodyPr wrap="none" rtlCol="0">
            <a:spAutoFit/>
          </a:bodyPr>
          <a:lstStyle/>
          <a:p>
            <a:pPr fontAlgn="auto">
              <a:spcBef>
                <a:spcPts val="0"/>
              </a:spcBef>
              <a:spcAft>
                <a:spcPts val="0"/>
              </a:spcAft>
              <a:buClr>
                <a:srgbClr val="B60D27"/>
              </a:buClr>
              <a:buSzPct val="153000"/>
            </a:pPr>
            <a:r>
              <a:rPr lang="fr-FR" sz="1400">
                <a:solidFill>
                  <a:srgbClr val="4D4D4D"/>
                </a:solidFill>
                <a:latin typeface="Arial"/>
                <a:cs typeface="Arial"/>
              </a:rPr>
              <a:t>Test pour la supériorité</a:t>
            </a:r>
          </a:p>
          <a:p>
            <a:pPr fontAlgn="auto">
              <a:spcBef>
                <a:spcPts val="0"/>
              </a:spcBef>
              <a:spcAft>
                <a:spcPts val="0"/>
              </a:spcAft>
              <a:buClr>
                <a:srgbClr val="B60D27"/>
              </a:buClr>
              <a:buSzPct val="153000"/>
              <a:tabLst>
                <a:tab pos="1438275" algn="l"/>
              </a:tabLst>
            </a:pPr>
            <a:r>
              <a:rPr lang="fr-FR" sz="1400">
                <a:solidFill>
                  <a:srgbClr val="4D4D4D"/>
                </a:solidFill>
                <a:latin typeface="Arial"/>
                <a:cs typeface="Arial"/>
              </a:rPr>
              <a:t>S-1 vs. SOX	HR 0,617, p=0,0157</a:t>
            </a:r>
          </a:p>
          <a:p>
            <a:pPr fontAlgn="auto">
              <a:spcBef>
                <a:spcPts val="0"/>
              </a:spcBef>
              <a:spcAft>
                <a:spcPts val="0"/>
              </a:spcAft>
              <a:tabLst>
                <a:tab pos="1438275" algn="l"/>
              </a:tabLst>
            </a:pPr>
            <a:r>
              <a:rPr lang="fr-FR" sz="1400">
                <a:solidFill>
                  <a:srgbClr val="4D4D4D"/>
                </a:solidFill>
                <a:latin typeface="Arial"/>
                <a:cs typeface="Arial"/>
              </a:rPr>
              <a:t>S-1 vs. SOXRT	HR 0,686, p=0,0572</a:t>
            </a:r>
            <a:br>
              <a:rPr lang="fr-FR" sz="1400">
                <a:solidFill>
                  <a:srgbClr val="4D4D4D"/>
                </a:solidFill>
                <a:latin typeface="Arial"/>
                <a:cs typeface="Arial"/>
              </a:rPr>
            </a:br>
            <a:endParaRPr lang="fr-FR" sz="1400">
              <a:solidFill>
                <a:srgbClr val="4D4D4D"/>
              </a:solidFill>
              <a:latin typeface="Arial"/>
              <a:cs typeface="Arial"/>
            </a:endParaRPr>
          </a:p>
          <a:p>
            <a:pPr fontAlgn="auto">
              <a:spcBef>
                <a:spcPts val="0"/>
              </a:spcBef>
              <a:spcAft>
                <a:spcPts val="0"/>
              </a:spcAft>
              <a:buClr>
                <a:srgbClr val="B60D27"/>
              </a:buClr>
              <a:buSzPct val="153000"/>
            </a:pPr>
            <a:r>
              <a:rPr lang="fr-FR" sz="1400">
                <a:solidFill>
                  <a:srgbClr val="4D4D4D"/>
                </a:solidFill>
                <a:latin typeface="Arial"/>
                <a:cs typeface="Arial"/>
              </a:rPr>
              <a:t>Test pour la futilité</a:t>
            </a:r>
          </a:p>
          <a:p>
            <a:pPr fontAlgn="auto">
              <a:spcBef>
                <a:spcPts val="0"/>
              </a:spcBef>
              <a:spcAft>
                <a:spcPts val="0"/>
              </a:spcAft>
            </a:pPr>
            <a:r>
              <a:rPr lang="fr-FR" sz="1400">
                <a:solidFill>
                  <a:srgbClr val="4D4D4D"/>
                </a:solidFill>
                <a:latin typeface="Arial"/>
                <a:cs typeface="Arial"/>
              </a:rPr>
              <a:t>Limites &gt; –0,1774</a:t>
            </a:r>
          </a:p>
          <a:p>
            <a:pPr fontAlgn="auto">
              <a:spcBef>
                <a:spcPts val="0"/>
              </a:spcBef>
              <a:spcAft>
                <a:spcPts val="0"/>
              </a:spcAft>
            </a:pPr>
            <a:r>
              <a:rPr lang="fr-FR" sz="1400">
                <a:solidFill>
                  <a:srgbClr val="4D4D4D"/>
                </a:solidFill>
                <a:latin typeface="Arial"/>
                <a:cs typeface="Arial"/>
              </a:rPr>
              <a:t>Hypothèse nulle de HR=1 rejetée</a:t>
            </a:r>
            <a:endParaRPr lang="fr-FR" sz="1400" dirty="0">
              <a:solidFill>
                <a:srgbClr val="4D4D4D"/>
              </a:solidFill>
              <a:latin typeface="Arial"/>
              <a:cs typeface="Arial"/>
            </a:endParaRPr>
          </a:p>
        </p:txBody>
      </p:sp>
      <p:grpSp>
        <p:nvGrpSpPr>
          <p:cNvPr id="54" name="Graphic 85">
            <a:extLst>
              <a:ext uri="{FF2B5EF4-FFF2-40B4-BE49-F238E27FC236}">
                <a16:creationId xmlns:a16="http://schemas.microsoft.com/office/drawing/2014/main" id="{12850B74-C752-486E-AD12-84FBBD60962B}"/>
              </a:ext>
            </a:extLst>
          </p:cNvPr>
          <p:cNvGrpSpPr/>
          <p:nvPr/>
        </p:nvGrpSpPr>
        <p:grpSpPr>
          <a:xfrm>
            <a:off x="1680510" y="1885265"/>
            <a:ext cx="6316989" cy="1569492"/>
            <a:chOff x="-6340" y="2275437"/>
            <a:chExt cx="9139464" cy="2302340"/>
          </a:xfrm>
        </p:grpSpPr>
        <p:sp>
          <p:nvSpPr>
            <p:cNvPr id="55" name="Freeform: Shape 87">
              <a:extLst>
                <a:ext uri="{FF2B5EF4-FFF2-40B4-BE49-F238E27FC236}">
                  <a16:creationId xmlns:a16="http://schemas.microsoft.com/office/drawing/2014/main" id="{C6568856-4E1E-483E-B746-0271B954A763}"/>
                </a:ext>
              </a:extLst>
            </p:cNvPr>
            <p:cNvSpPr/>
            <p:nvPr/>
          </p:nvSpPr>
          <p:spPr>
            <a:xfrm>
              <a:off x="-6340" y="2343377"/>
              <a:ext cx="9135025" cy="2234400"/>
            </a:xfrm>
            <a:custGeom>
              <a:avLst/>
              <a:gdLst>
                <a:gd name="connsiteX0" fmla="*/ 9135355 w 9135026"/>
                <a:gd name="connsiteY0" fmla="*/ 2231772 h 2234402"/>
                <a:gd name="connsiteX1" fmla="*/ 8408528 w 9135026"/>
                <a:gd name="connsiteY1" fmla="*/ 2231772 h 2234402"/>
                <a:gd name="connsiteX2" fmla="*/ 8408528 w 9135026"/>
                <a:gd name="connsiteY2" fmla="*/ 2151010 h 2234402"/>
                <a:gd name="connsiteX3" fmla="*/ 7903024 w 9135026"/>
                <a:gd name="connsiteY3" fmla="*/ 2151010 h 2234402"/>
                <a:gd name="connsiteX4" fmla="*/ 7903024 w 9135026"/>
                <a:gd name="connsiteY4" fmla="*/ 2070249 h 2234402"/>
                <a:gd name="connsiteX5" fmla="*/ 7385549 w 9135026"/>
                <a:gd name="connsiteY5" fmla="*/ 2070249 h 2234402"/>
                <a:gd name="connsiteX6" fmla="*/ 7385549 w 9135026"/>
                <a:gd name="connsiteY6" fmla="*/ 2001449 h 2234402"/>
                <a:gd name="connsiteX7" fmla="*/ 7304787 w 9135026"/>
                <a:gd name="connsiteY7" fmla="*/ 2001449 h 2234402"/>
                <a:gd name="connsiteX8" fmla="*/ 7304787 w 9135026"/>
                <a:gd name="connsiteY8" fmla="*/ 1953593 h 2234402"/>
                <a:gd name="connsiteX9" fmla="*/ 7164208 w 9135026"/>
                <a:gd name="connsiteY9" fmla="*/ 1953593 h 2234402"/>
                <a:gd name="connsiteX10" fmla="*/ 7164208 w 9135026"/>
                <a:gd name="connsiteY10" fmla="*/ 1914702 h 2234402"/>
                <a:gd name="connsiteX11" fmla="*/ 7089423 w 9135026"/>
                <a:gd name="connsiteY11" fmla="*/ 1914702 h 2234402"/>
                <a:gd name="connsiteX12" fmla="*/ 7089423 w 9135026"/>
                <a:gd name="connsiteY12" fmla="*/ 1872832 h 2234402"/>
                <a:gd name="connsiteX13" fmla="*/ 7053529 w 9135026"/>
                <a:gd name="connsiteY13" fmla="*/ 1872832 h 2234402"/>
                <a:gd name="connsiteX14" fmla="*/ 7053529 w 9135026"/>
                <a:gd name="connsiteY14" fmla="*/ 1807020 h 2234402"/>
                <a:gd name="connsiteX15" fmla="*/ 6942859 w 9135026"/>
                <a:gd name="connsiteY15" fmla="*/ 1807020 h 2234402"/>
                <a:gd name="connsiteX16" fmla="*/ 6942859 w 9135026"/>
                <a:gd name="connsiteY16" fmla="*/ 1765150 h 2234402"/>
                <a:gd name="connsiteX17" fmla="*/ 6900980 w 9135026"/>
                <a:gd name="connsiteY17" fmla="*/ 1765150 h 2234402"/>
                <a:gd name="connsiteX18" fmla="*/ 6900980 w 9135026"/>
                <a:gd name="connsiteY18" fmla="*/ 1726259 h 2234402"/>
                <a:gd name="connsiteX19" fmla="*/ 6583919 w 9135026"/>
                <a:gd name="connsiteY19" fmla="*/ 1726259 h 2234402"/>
                <a:gd name="connsiteX20" fmla="*/ 6583919 w 9135026"/>
                <a:gd name="connsiteY20" fmla="*/ 1678403 h 2234402"/>
                <a:gd name="connsiteX21" fmla="*/ 6428381 w 9135026"/>
                <a:gd name="connsiteY21" fmla="*/ 1678403 h 2234402"/>
                <a:gd name="connsiteX22" fmla="*/ 6428381 w 9135026"/>
                <a:gd name="connsiteY22" fmla="*/ 1636523 h 2234402"/>
                <a:gd name="connsiteX23" fmla="*/ 6356593 w 9135026"/>
                <a:gd name="connsiteY23" fmla="*/ 1636523 h 2234402"/>
                <a:gd name="connsiteX24" fmla="*/ 6356593 w 9135026"/>
                <a:gd name="connsiteY24" fmla="*/ 1588668 h 2234402"/>
                <a:gd name="connsiteX25" fmla="*/ 5303696 w 9135026"/>
                <a:gd name="connsiteY25" fmla="*/ 1588668 h 2234402"/>
                <a:gd name="connsiteX26" fmla="*/ 5303696 w 9135026"/>
                <a:gd name="connsiteY26" fmla="*/ 1507906 h 2234402"/>
                <a:gd name="connsiteX27" fmla="*/ 5115252 w 9135026"/>
                <a:gd name="connsiteY27" fmla="*/ 1507906 h 2234402"/>
                <a:gd name="connsiteX28" fmla="*/ 5115252 w 9135026"/>
                <a:gd name="connsiteY28" fmla="*/ 1469024 h 2234402"/>
                <a:gd name="connsiteX29" fmla="*/ 5055435 w 9135026"/>
                <a:gd name="connsiteY29" fmla="*/ 1469024 h 2234402"/>
                <a:gd name="connsiteX30" fmla="*/ 5055435 w 9135026"/>
                <a:gd name="connsiteY30" fmla="*/ 1430133 h 2234402"/>
                <a:gd name="connsiteX31" fmla="*/ 4878953 w 9135026"/>
                <a:gd name="connsiteY31" fmla="*/ 1430133 h 2234402"/>
                <a:gd name="connsiteX32" fmla="*/ 4878953 w 9135026"/>
                <a:gd name="connsiteY32" fmla="*/ 1385265 h 2234402"/>
                <a:gd name="connsiteX33" fmla="*/ 4714442 w 9135026"/>
                <a:gd name="connsiteY33" fmla="*/ 1385265 h 2234402"/>
                <a:gd name="connsiteX34" fmla="*/ 4714442 w 9135026"/>
                <a:gd name="connsiteY34" fmla="*/ 1349371 h 2234402"/>
                <a:gd name="connsiteX35" fmla="*/ 4520013 w 9135026"/>
                <a:gd name="connsiteY35" fmla="*/ 1349371 h 2234402"/>
                <a:gd name="connsiteX36" fmla="*/ 4520013 w 9135026"/>
                <a:gd name="connsiteY36" fmla="*/ 1277583 h 2234402"/>
                <a:gd name="connsiteX37" fmla="*/ 4415319 w 9135026"/>
                <a:gd name="connsiteY37" fmla="*/ 1277583 h 2234402"/>
                <a:gd name="connsiteX38" fmla="*/ 4415319 w 9135026"/>
                <a:gd name="connsiteY38" fmla="*/ 1259636 h 2234402"/>
                <a:gd name="connsiteX39" fmla="*/ 4400369 w 9135026"/>
                <a:gd name="connsiteY39" fmla="*/ 1259636 h 2234402"/>
                <a:gd name="connsiteX40" fmla="*/ 4400369 w 9135026"/>
                <a:gd name="connsiteY40" fmla="*/ 1220754 h 2234402"/>
                <a:gd name="connsiteX41" fmla="*/ 4250808 w 9135026"/>
                <a:gd name="connsiteY41" fmla="*/ 1220754 h 2234402"/>
                <a:gd name="connsiteX42" fmla="*/ 4250808 w 9135026"/>
                <a:gd name="connsiteY42" fmla="*/ 1157940 h 2234402"/>
                <a:gd name="connsiteX43" fmla="*/ 4029458 w 9135026"/>
                <a:gd name="connsiteY43" fmla="*/ 1157940 h 2234402"/>
                <a:gd name="connsiteX44" fmla="*/ 4029458 w 9135026"/>
                <a:gd name="connsiteY44" fmla="*/ 1122046 h 2234402"/>
                <a:gd name="connsiteX45" fmla="*/ 3990576 w 9135026"/>
                <a:gd name="connsiteY45" fmla="*/ 1122046 h 2234402"/>
                <a:gd name="connsiteX46" fmla="*/ 3990576 w 9135026"/>
                <a:gd name="connsiteY46" fmla="*/ 1104099 h 2234402"/>
                <a:gd name="connsiteX47" fmla="*/ 3945709 w 9135026"/>
                <a:gd name="connsiteY47" fmla="*/ 1104099 h 2234402"/>
                <a:gd name="connsiteX48" fmla="*/ 3945709 w 9135026"/>
                <a:gd name="connsiteY48" fmla="*/ 1065216 h 2234402"/>
                <a:gd name="connsiteX49" fmla="*/ 3888879 w 9135026"/>
                <a:gd name="connsiteY49" fmla="*/ 1065216 h 2234402"/>
                <a:gd name="connsiteX50" fmla="*/ 3888879 w 9135026"/>
                <a:gd name="connsiteY50" fmla="*/ 1008378 h 2234402"/>
                <a:gd name="connsiteX51" fmla="*/ 3772224 w 9135026"/>
                <a:gd name="connsiteY51" fmla="*/ 1008378 h 2234402"/>
                <a:gd name="connsiteX52" fmla="*/ 3772224 w 9135026"/>
                <a:gd name="connsiteY52" fmla="*/ 972484 h 2234402"/>
                <a:gd name="connsiteX53" fmla="*/ 3568821 w 9135026"/>
                <a:gd name="connsiteY53" fmla="*/ 972484 h 2234402"/>
                <a:gd name="connsiteX54" fmla="*/ 3568821 w 9135026"/>
                <a:gd name="connsiteY54" fmla="*/ 936590 h 2234402"/>
                <a:gd name="connsiteX55" fmla="*/ 3503019 w 9135026"/>
                <a:gd name="connsiteY55" fmla="*/ 936590 h 2234402"/>
                <a:gd name="connsiteX56" fmla="*/ 3503019 w 9135026"/>
                <a:gd name="connsiteY56" fmla="*/ 897708 h 2234402"/>
                <a:gd name="connsiteX57" fmla="*/ 3479086 w 9135026"/>
                <a:gd name="connsiteY57" fmla="*/ 897708 h 2234402"/>
                <a:gd name="connsiteX58" fmla="*/ 3479086 w 9135026"/>
                <a:gd name="connsiteY58" fmla="*/ 855829 h 2234402"/>
                <a:gd name="connsiteX59" fmla="*/ 3341496 w 9135026"/>
                <a:gd name="connsiteY59" fmla="*/ 855829 h 2234402"/>
                <a:gd name="connsiteX60" fmla="*/ 3341496 w 9135026"/>
                <a:gd name="connsiteY60" fmla="*/ 813956 h 2234402"/>
                <a:gd name="connsiteX61" fmla="*/ 3099211 w 9135026"/>
                <a:gd name="connsiteY61" fmla="*/ 813956 h 2234402"/>
                <a:gd name="connsiteX62" fmla="*/ 3099211 w 9135026"/>
                <a:gd name="connsiteY62" fmla="*/ 772080 h 2234402"/>
                <a:gd name="connsiteX63" fmla="*/ 2835982 w 9135026"/>
                <a:gd name="connsiteY63" fmla="*/ 772080 h 2234402"/>
                <a:gd name="connsiteX64" fmla="*/ 2835982 w 9135026"/>
                <a:gd name="connsiteY64" fmla="*/ 739177 h 2234402"/>
                <a:gd name="connsiteX65" fmla="*/ 2584724 w 9135026"/>
                <a:gd name="connsiteY65" fmla="*/ 739177 h 2234402"/>
                <a:gd name="connsiteX66" fmla="*/ 2584724 w 9135026"/>
                <a:gd name="connsiteY66" fmla="*/ 700292 h 2234402"/>
                <a:gd name="connsiteX67" fmla="*/ 2533880 w 9135026"/>
                <a:gd name="connsiteY67" fmla="*/ 700292 h 2234402"/>
                <a:gd name="connsiteX68" fmla="*/ 2533880 w 9135026"/>
                <a:gd name="connsiteY68" fmla="*/ 637477 h 2234402"/>
                <a:gd name="connsiteX69" fmla="*/ 2462092 w 9135026"/>
                <a:gd name="connsiteY69" fmla="*/ 637477 h 2234402"/>
                <a:gd name="connsiteX70" fmla="*/ 2462092 w 9135026"/>
                <a:gd name="connsiteY70" fmla="*/ 616538 h 2234402"/>
                <a:gd name="connsiteX71" fmla="*/ 2396281 w 9135026"/>
                <a:gd name="connsiteY71" fmla="*/ 616538 h 2234402"/>
                <a:gd name="connsiteX72" fmla="*/ 2396281 w 9135026"/>
                <a:gd name="connsiteY72" fmla="*/ 577654 h 2234402"/>
                <a:gd name="connsiteX73" fmla="*/ 2348425 w 9135026"/>
                <a:gd name="connsiteY73" fmla="*/ 577654 h 2234402"/>
                <a:gd name="connsiteX74" fmla="*/ 2348425 w 9135026"/>
                <a:gd name="connsiteY74" fmla="*/ 544750 h 2234402"/>
                <a:gd name="connsiteX75" fmla="*/ 2142034 w 9135026"/>
                <a:gd name="connsiteY75" fmla="*/ 544750 h 2234402"/>
                <a:gd name="connsiteX76" fmla="*/ 2142034 w 9135026"/>
                <a:gd name="connsiteY76" fmla="*/ 517830 h 2234402"/>
                <a:gd name="connsiteX77" fmla="*/ 1992473 w 9135026"/>
                <a:gd name="connsiteY77" fmla="*/ 517830 h 2234402"/>
                <a:gd name="connsiteX78" fmla="*/ 1992473 w 9135026"/>
                <a:gd name="connsiteY78" fmla="*/ 466981 h 2234402"/>
                <a:gd name="connsiteX79" fmla="*/ 1477995 w 9135026"/>
                <a:gd name="connsiteY79" fmla="*/ 466981 h 2234402"/>
                <a:gd name="connsiteX80" fmla="*/ 1477995 w 9135026"/>
                <a:gd name="connsiteY80" fmla="*/ 413140 h 2234402"/>
                <a:gd name="connsiteX81" fmla="*/ 1349378 w 9135026"/>
                <a:gd name="connsiteY81" fmla="*/ 413140 h 2234402"/>
                <a:gd name="connsiteX82" fmla="*/ 1349378 w 9135026"/>
                <a:gd name="connsiteY82" fmla="*/ 377246 h 2234402"/>
                <a:gd name="connsiteX83" fmla="*/ 1295537 w 9135026"/>
                <a:gd name="connsiteY83" fmla="*/ 377246 h 2234402"/>
                <a:gd name="connsiteX84" fmla="*/ 1295537 w 9135026"/>
                <a:gd name="connsiteY84" fmla="*/ 311440 h 2234402"/>
                <a:gd name="connsiteX85" fmla="*/ 1178881 w 9135026"/>
                <a:gd name="connsiteY85" fmla="*/ 311440 h 2234402"/>
                <a:gd name="connsiteX86" fmla="*/ 1178881 w 9135026"/>
                <a:gd name="connsiteY86" fmla="*/ 272554 h 2234402"/>
                <a:gd name="connsiteX87" fmla="*/ 1098120 w 9135026"/>
                <a:gd name="connsiteY87" fmla="*/ 272554 h 2234402"/>
                <a:gd name="connsiteX88" fmla="*/ 1098120 w 9135026"/>
                <a:gd name="connsiteY88" fmla="*/ 254607 h 2234402"/>
                <a:gd name="connsiteX89" fmla="*/ 1065214 w 9135026"/>
                <a:gd name="connsiteY89" fmla="*/ 254607 h 2234402"/>
                <a:gd name="connsiteX90" fmla="*/ 1065214 w 9135026"/>
                <a:gd name="connsiteY90" fmla="*/ 209740 h 2234402"/>
                <a:gd name="connsiteX91" fmla="*/ 685335 w 9135026"/>
                <a:gd name="connsiteY91" fmla="*/ 209740 h 2234402"/>
                <a:gd name="connsiteX92" fmla="*/ 685335 w 9135026"/>
                <a:gd name="connsiteY92" fmla="*/ 170855 h 2234402"/>
                <a:gd name="connsiteX93" fmla="*/ 622520 w 9135026"/>
                <a:gd name="connsiteY93" fmla="*/ 170855 h 2234402"/>
                <a:gd name="connsiteX94" fmla="*/ 622520 w 9135026"/>
                <a:gd name="connsiteY94" fmla="*/ 105049 h 2234402"/>
                <a:gd name="connsiteX95" fmla="*/ 517830 w 9135026"/>
                <a:gd name="connsiteY95" fmla="*/ 105049 h 2234402"/>
                <a:gd name="connsiteX96" fmla="*/ 517830 w 9135026"/>
                <a:gd name="connsiteY96" fmla="*/ 57190 h 2234402"/>
                <a:gd name="connsiteX97" fmla="*/ 296483 w 9135026"/>
                <a:gd name="connsiteY97" fmla="*/ 57190 h 2234402"/>
                <a:gd name="connsiteX98" fmla="*/ 296483 w 9135026"/>
                <a:gd name="connsiteY98" fmla="*/ 6340 h 2234402"/>
                <a:gd name="connsiteX99" fmla="*/ 6340 w 9135026"/>
                <a:gd name="connsiteY99" fmla="*/ 6340 h 223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35026" h="2234402">
                  <a:moveTo>
                    <a:pt x="9135355" y="2231772"/>
                  </a:moveTo>
                  <a:lnTo>
                    <a:pt x="8408528" y="2231772"/>
                  </a:lnTo>
                  <a:lnTo>
                    <a:pt x="8408528" y="2151010"/>
                  </a:lnTo>
                  <a:lnTo>
                    <a:pt x="7903024" y="2151010"/>
                  </a:lnTo>
                  <a:lnTo>
                    <a:pt x="7903024" y="2070249"/>
                  </a:lnTo>
                  <a:lnTo>
                    <a:pt x="7385549" y="2070249"/>
                  </a:lnTo>
                  <a:lnTo>
                    <a:pt x="7385549" y="2001449"/>
                  </a:lnTo>
                  <a:lnTo>
                    <a:pt x="7304787" y="2001449"/>
                  </a:lnTo>
                  <a:lnTo>
                    <a:pt x="7304787" y="1953593"/>
                  </a:lnTo>
                  <a:lnTo>
                    <a:pt x="7164208" y="1953593"/>
                  </a:lnTo>
                  <a:lnTo>
                    <a:pt x="7164208" y="1914702"/>
                  </a:lnTo>
                  <a:lnTo>
                    <a:pt x="7089423" y="1914702"/>
                  </a:lnTo>
                  <a:lnTo>
                    <a:pt x="7089423" y="1872832"/>
                  </a:lnTo>
                  <a:lnTo>
                    <a:pt x="7053529" y="1872832"/>
                  </a:lnTo>
                  <a:lnTo>
                    <a:pt x="7053529" y="1807020"/>
                  </a:lnTo>
                  <a:lnTo>
                    <a:pt x="6942859" y="1807020"/>
                  </a:lnTo>
                  <a:lnTo>
                    <a:pt x="6942859" y="1765150"/>
                  </a:lnTo>
                  <a:lnTo>
                    <a:pt x="6900980" y="1765150"/>
                  </a:lnTo>
                  <a:lnTo>
                    <a:pt x="6900980" y="1726259"/>
                  </a:lnTo>
                  <a:lnTo>
                    <a:pt x="6583919" y="1726259"/>
                  </a:lnTo>
                  <a:lnTo>
                    <a:pt x="6583919" y="1678403"/>
                  </a:lnTo>
                  <a:lnTo>
                    <a:pt x="6428381" y="1678403"/>
                  </a:lnTo>
                  <a:lnTo>
                    <a:pt x="6428381" y="1636523"/>
                  </a:lnTo>
                  <a:lnTo>
                    <a:pt x="6356593" y="1636523"/>
                  </a:lnTo>
                  <a:lnTo>
                    <a:pt x="6356593" y="1588668"/>
                  </a:lnTo>
                  <a:lnTo>
                    <a:pt x="5303696" y="1588668"/>
                  </a:lnTo>
                  <a:lnTo>
                    <a:pt x="5303696" y="1507906"/>
                  </a:lnTo>
                  <a:lnTo>
                    <a:pt x="5115252" y="1507906"/>
                  </a:lnTo>
                  <a:lnTo>
                    <a:pt x="5115252" y="1469024"/>
                  </a:lnTo>
                  <a:lnTo>
                    <a:pt x="5055435" y="1469024"/>
                  </a:lnTo>
                  <a:lnTo>
                    <a:pt x="5055435" y="1430133"/>
                  </a:lnTo>
                  <a:lnTo>
                    <a:pt x="4878953" y="1430133"/>
                  </a:lnTo>
                  <a:lnTo>
                    <a:pt x="4878953" y="1385265"/>
                  </a:lnTo>
                  <a:lnTo>
                    <a:pt x="4714442" y="1385265"/>
                  </a:lnTo>
                  <a:lnTo>
                    <a:pt x="4714442" y="1349371"/>
                  </a:lnTo>
                  <a:lnTo>
                    <a:pt x="4520013" y="1349371"/>
                  </a:lnTo>
                  <a:lnTo>
                    <a:pt x="4520013" y="1277583"/>
                  </a:lnTo>
                  <a:lnTo>
                    <a:pt x="4415319" y="1277583"/>
                  </a:lnTo>
                  <a:lnTo>
                    <a:pt x="4415319" y="1259636"/>
                  </a:lnTo>
                  <a:lnTo>
                    <a:pt x="4400369" y="1259636"/>
                  </a:lnTo>
                  <a:lnTo>
                    <a:pt x="4400369" y="1220754"/>
                  </a:lnTo>
                  <a:lnTo>
                    <a:pt x="4250808" y="1220754"/>
                  </a:lnTo>
                  <a:lnTo>
                    <a:pt x="4250808" y="1157940"/>
                  </a:lnTo>
                  <a:lnTo>
                    <a:pt x="4029458" y="1157940"/>
                  </a:lnTo>
                  <a:lnTo>
                    <a:pt x="4029458" y="1122046"/>
                  </a:lnTo>
                  <a:lnTo>
                    <a:pt x="3990576" y="1122046"/>
                  </a:lnTo>
                  <a:lnTo>
                    <a:pt x="3990576" y="1104099"/>
                  </a:lnTo>
                  <a:lnTo>
                    <a:pt x="3945709" y="1104099"/>
                  </a:lnTo>
                  <a:lnTo>
                    <a:pt x="3945709" y="1065216"/>
                  </a:lnTo>
                  <a:lnTo>
                    <a:pt x="3888879" y="1065216"/>
                  </a:lnTo>
                  <a:lnTo>
                    <a:pt x="3888879" y="1008378"/>
                  </a:lnTo>
                  <a:lnTo>
                    <a:pt x="3772224" y="1008378"/>
                  </a:lnTo>
                  <a:lnTo>
                    <a:pt x="3772224" y="972484"/>
                  </a:lnTo>
                  <a:lnTo>
                    <a:pt x="3568821" y="972484"/>
                  </a:lnTo>
                  <a:lnTo>
                    <a:pt x="3568821" y="936590"/>
                  </a:lnTo>
                  <a:lnTo>
                    <a:pt x="3503019" y="936590"/>
                  </a:lnTo>
                  <a:lnTo>
                    <a:pt x="3503019" y="897708"/>
                  </a:lnTo>
                  <a:lnTo>
                    <a:pt x="3479086" y="897708"/>
                  </a:lnTo>
                  <a:lnTo>
                    <a:pt x="3479086" y="855829"/>
                  </a:lnTo>
                  <a:lnTo>
                    <a:pt x="3341496" y="855829"/>
                  </a:lnTo>
                  <a:lnTo>
                    <a:pt x="3341496" y="813956"/>
                  </a:lnTo>
                  <a:lnTo>
                    <a:pt x="3099211" y="813956"/>
                  </a:lnTo>
                  <a:lnTo>
                    <a:pt x="3099211" y="772080"/>
                  </a:lnTo>
                  <a:lnTo>
                    <a:pt x="2835982" y="772080"/>
                  </a:lnTo>
                  <a:lnTo>
                    <a:pt x="2835982" y="739177"/>
                  </a:lnTo>
                  <a:lnTo>
                    <a:pt x="2584724" y="739177"/>
                  </a:lnTo>
                  <a:lnTo>
                    <a:pt x="2584724" y="700292"/>
                  </a:lnTo>
                  <a:lnTo>
                    <a:pt x="2533880" y="700292"/>
                  </a:lnTo>
                  <a:lnTo>
                    <a:pt x="2533880" y="637477"/>
                  </a:lnTo>
                  <a:lnTo>
                    <a:pt x="2462092" y="637477"/>
                  </a:lnTo>
                  <a:lnTo>
                    <a:pt x="2462092" y="616538"/>
                  </a:lnTo>
                  <a:lnTo>
                    <a:pt x="2396281" y="616538"/>
                  </a:lnTo>
                  <a:lnTo>
                    <a:pt x="2396281" y="577654"/>
                  </a:lnTo>
                  <a:lnTo>
                    <a:pt x="2348425" y="577654"/>
                  </a:lnTo>
                  <a:lnTo>
                    <a:pt x="2348425" y="544750"/>
                  </a:lnTo>
                  <a:lnTo>
                    <a:pt x="2142034" y="544750"/>
                  </a:lnTo>
                  <a:lnTo>
                    <a:pt x="2142034" y="517830"/>
                  </a:lnTo>
                  <a:lnTo>
                    <a:pt x="1992473" y="517830"/>
                  </a:lnTo>
                  <a:lnTo>
                    <a:pt x="1992473" y="466981"/>
                  </a:lnTo>
                  <a:lnTo>
                    <a:pt x="1477995" y="466981"/>
                  </a:lnTo>
                  <a:lnTo>
                    <a:pt x="1477995" y="413140"/>
                  </a:lnTo>
                  <a:lnTo>
                    <a:pt x="1349378" y="413140"/>
                  </a:lnTo>
                  <a:lnTo>
                    <a:pt x="1349378" y="377246"/>
                  </a:lnTo>
                  <a:lnTo>
                    <a:pt x="1295537" y="377246"/>
                  </a:lnTo>
                  <a:lnTo>
                    <a:pt x="1295537" y="311440"/>
                  </a:lnTo>
                  <a:lnTo>
                    <a:pt x="1178881" y="311440"/>
                  </a:lnTo>
                  <a:lnTo>
                    <a:pt x="1178881" y="272554"/>
                  </a:lnTo>
                  <a:lnTo>
                    <a:pt x="1098120" y="272554"/>
                  </a:lnTo>
                  <a:lnTo>
                    <a:pt x="1098120" y="254607"/>
                  </a:lnTo>
                  <a:lnTo>
                    <a:pt x="1065214" y="254607"/>
                  </a:lnTo>
                  <a:lnTo>
                    <a:pt x="1065214" y="209740"/>
                  </a:lnTo>
                  <a:lnTo>
                    <a:pt x="685335" y="209740"/>
                  </a:lnTo>
                  <a:lnTo>
                    <a:pt x="685335" y="170855"/>
                  </a:lnTo>
                  <a:lnTo>
                    <a:pt x="622520" y="170855"/>
                  </a:lnTo>
                  <a:lnTo>
                    <a:pt x="622520" y="105049"/>
                  </a:lnTo>
                  <a:lnTo>
                    <a:pt x="517830" y="105049"/>
                  </a:lnTo>
                  <a:lnTo>
                    <a:pt x="517830" y="57190"/>
                  </a:lnTo>
                  <a:lnTo>
                    <a:pt x="296483" y="57190"/>
                  </a:lnTo>
                  <a:lnTo>
                    <a:pt x="296483" y="6340"/>
                  </a:lnTo>
                  <a:lnTo>
                    <a:pt x="6340" y="6340"/>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56" name="Freeform: Shape 88">
              <a:extLst>
                <a:ext uri="{FF2B5EF4-FFF2-40B4-BE49-F238E27FC236}">
                  <a16:creationId xmlns:a16="http://schemas.microsoft.com/office/drawing/2014/main" id="{1CD21F0C-FB28-4F21-87DA-55743F0DD3D3}"/>
                </a:ext>
              </a:extLst>
            </p:cNvPr>
            <p:cNvSpPr/>
            <p:nvPr/>
          </p:nvSpPr>
          <p:spPr>
            <a:xfrm>
              <a:off x="204427" y="2275437"/>
              <a:ext cx="8974" cy="71788"/>
            </a:xfrm>
            <a:custGeom>
              <a:avLst/>
              <a:gdLst>
                <a:gd name="connsiteX0" fmla="*/ 11918 w 8973"/>
                <a:gd name="connsiteY0" fmla="*/ 4954 h 71788"/>
                <a:gd name="connsiteX1" fmla="*/ 11918 w 8973"/>
                <a:gd name="connsiteY1" fmla="*/ 69280 h 71788"/>
                <a:gd name="connsiteX2" fmla="*/ 4954 w 8973"/>
                <a:gd name="connsiteY2" fmla="*/ 69280 h 71788"/>
              </a:gdLst>
              <a:ahLst/>
              <a:cxnLst>
                <a:cxn ang="0">
                  <a:pos x="connsiteX0" y="connsiteY0"/>
                </a:cxn>
                <a:cxn ang="0">
                  <a:pos x="connsiteX1" y="connsiteY1"/>
                </a:cxn>
                <a:cxn ang="0">
                  <a:pos x="connsiteX2" y="connsiteY2"/>
                </a:cxn>
              </a:cxnLst>
              <a:rect l="l" t="t" r="r" b="b"/>
              <a:pathLst>
                <a:path w="8973" h="71788">
                  <a:moveTo>
                    <a:pt x="11918" y="4954"/>
                  </a:moveTo>
                  <a:lnTo>
                    <a:pt x="11918" y="69280"/>
                  </a:lnTo>
                  <a:lnTo>
                    <a:pt x="4954" y="69280"/>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57" name="Freeform: Shape 89">
              <a:extLst>
                <a:ext uri="{FF2B5EF4-FFF2-40B4-BE49-F238E27FC236}">
                  <a16:creationId xmlns:a16="http://schemas.microsoft.com/office/drawing/2014/main" id="{9DD4C55B-C9B8-4A8E-B1EE-F756AD0A3636}"/>
                </a:ext>
              </a:extLst>
            </p:cNvPr>
            <p:cNvSpPr/>
            <p:nvPr/>
          </p:nvSpPr>
          <p:spPr>
            <a:xfrm>
              <a:off x="814629" y="2472855"/>
              <a:ext cx="8974" cy="71788"/>
            </a:xfrm>
            <a:custGeom>
              <a:avLst/>
              <a:gdLst>
                <a:gd name="connsiteX0" fmla="*/ 11918 w 8973"/>
                <a:gd name="connsiteY0" fmla="*/ 4954 h 71788"/>
                <a:gd name="connsiteX1" fmla="*/ 11918 w 8973"/>
                <a:gd name="connsiteY1" fmla="*/ 69280 h 71788"/>
                <a:gd name="connsiteX2" fmla="*/ 4954 w 8973"/>
                <a:gd name="connsiteY2" fmla="*/ 69280 h 71788"/>
              </a:gdLst>
              <a:ahLst/>
              <a:cxnLst>
                <a:cxn ang="0">
                  <a:pos x="connsiteX0" y="connsiteY0"/>
                </a:cxn>
                <a:cxn ang="0">
                  <a:pos x="connsiteX1" y="connsiteY1"/>
                </a:cxn>
                <a:cxn ang="0">
                  <a:pos x="connsiteX2" y="connsiteY2"/>
                </a:cxn>
              </a:cxnLst>
              <a:rect l="l" t="t" r="r" b="b"/>
              <a:pathLst>
                <a:path w="8973" h="71788">
                  <a:moveTo>
                    <a:pt x="11918" y="4954"/>
                  </a:moveTo>
                  <a:lnTo>
                    <a:pt x="11918" y="69280"/>
                  </a:lnTo>
                  <a:lnTo>
                    <a:pt x="4954" y="69280"/>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58" name="Freeform: Shape 90">
              <a:extLst>
                <a:ext uri="{FF2B5EF4-FFF2-40B4-BE49-F238E27FC236}">
                  <a16:creationId xmlns:a16="http://schemas.microsoft.com/office/drawing/2014/main" id="{4A93FA44-8430-4E69-8498-9FC359F61DDC}"/>
                </a:ext>
              </a:extLst>
            </p:cNvPr>
            <p:cNvSpPr/>
            <p:nvPr/>
          </p:nvSpPr>
          <p:spPr>
            <a:xfrm>
              <a:off x="1388936" y="2670274"/>
              <a:ext cx="8974" cy="71788"/>
            </a:xfrm>
            <a:custGeom>
              <a:avLst/>
              <a:gdLst>
                <a:gd name="connsiteX0" fmla="*/ 11918 w 8973"/>
                <a:gd name="connsiteY0" fmla="*/ 4954 h 71788"/>
                <a:gd name="connsiteX1" fmla="*/ 11918 w 8973"/>
                <a:gd name="connsiteY1" fmla="*/ 69280 h 71788"/>
                <a:gd name="connsiteX2" fmla="*/ 4954 w 8973"/>
                <a:gd name="connsiteY2" fmla="*/ 69280 h 71788"/>
              </a:gdLst>
              <a:ahLst/>
              <a:cxnLst>
                <a:cxn ang="0">
                  <a:pos x="connsiteX0" y="connsiteY0"/>
                </a:cxn>
                <a:cxn ang="0">
                  <a:pos x="connsiteX1" y="connsiteY1"/>
                </a:cxn>
                <a:cxn ang="0">
                  <a:pos x="connsiteX2" y="connsiteY2"/>
                </a:cxn>
              </a:cxnLst>
              <a:rect l="l" t="t" r="r" b="b"/>
              <a:pathLst>
                <a:path w="8973" h="71788">
                  <a:moveTo>
                    <a:pt x="11918" y="4954"/>
                  </a:moveTo>
                  <a:lnTo>
                    <a:pt x="11918" y="69280"/>
                  </a:lnTo>
                  <a:lnTo>
                    <a:pt x="4954" y="69280"/>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59" name="Freeform: Shape 91">
              <a:extLst>
                <a:ext uri="{FF2B5EF4-FFF2-40B4-BE49-F238E27FC236}">
                  <a16:creationId xmlns:a16="http://schemas.microsoft.com/office/drawing/2014/main" id="{D67429A0-EDAE-41CB-B05C-CC9A5C7A2907}"/>
                </a:ext>
              </a:extLst>
            </p:cNvPr>
            <p:cNvSpPr/>
            <p:nvPr/>
          </p:nvSpPr>
          <p:spPr>
            <a:xfrm>
              <a:off x="1694035" y="2724115"/>
              <a:ext cx="8974" cy="71788"/>
            </a:xfrm>
            <a:custGeom>
              <a:avLst/>
              <a:gdLst>
                <a:gd name="connsiteX0" fmla="*/ 11918 w 8973"/>
                <a:gd name="connsiteY0" fmla="*/ 4954 h 71788"/>
                <a:gd name="connsiteX1" fmla="*/ 11918 w 8973"/>
                <a:gd name="connsiteY1" fmla="*/ 69280 h 71788"/>
                <a:gd name="connsiteX2" fmla="*/ 4954 w 8973"/>
                <a:gd name="connsiteY2" fmla="*/ 69280 h 71788"/>
              </a:gdLst>
              <a:ahLst/>
              <a:cxnLst>
                <a:cxn ang="0">
                  <a:pos x="connsiteX0" y="connsiteY0"/>
                </a:cxn>
                <a:cxn ang="0">
                  <a:pos x="connsiteX1" y="connsiteY1"/>
                </a:cxn>
                <a:cxn ang="0">
                  <a:pos x="connsiteX2" y="connsiteY2"/>
                </a:cxn>
              </a:cxnLst>
              <a:rect l="l" t="t" r="r" b="b"/>
              <a:pathLst>
                <a:path w="8973" h="71788">
                  <a:moveTo>
                    <a:pt x="11918" y="4954"/>
                  </a:moveTo>
                  <a:lnTo>
                    <a:pt x="11918" y="69280"/>
                  </a:lnTo>
                  <a:lnTo>
                    <a:pt x="4954" y="69280"/>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60" name="Freeform: Shape 92">
              <a:extLst>
                <a:ext uri="{FF2B5EF4-FFF2-40B4-BE49-F238E27FC236}">
                  <a16:creationId xmlns:a16="http://schemas.microsoft.com/office/drawing/2014/main" id="{2C565C91-875B-4D13-8937-0A5ED503786B}"/>
                </a:ext>
              </a:extLst>
            </p:cNvPr>
            <p:cNvSpPr/>
            <p:nvPr/>
          </p:nvSpPr>
          <p:spPr>
            <a:xfrm>
              <a:off x="2465765" y="2903586"/>
              <a:ext cx="8974" cy="71788"/>
            </a:xfrm>
            <a:custGeom>
              <a:avLst/>
              <a:gdLst>
                <a:gd name="connsiteX0" fmla="*/ 11918 w 8973"/>
                <a:gd name="connsiteY0" fmla="*/ 4954 h 71788"/>
                <a:gd name="connsiteX1" fmla="*/ 11918 w 8973"/>
                <a:gd name="connsiteY1" fmla="*/ 69280 h 71788"/>
                <a:gd name="connsiteX2" fmla="*/ 4954 w 8973"/>
                <a:gd name="connsiteY2" fmla="*/ 69280 h 71788"/>
              </a:gdLst>
              <a:ahLst/>
              <a:cxnLst>
                <a:cxn ang="0">
                  <a:pos x="connsiteX0" y="connsiteY0"/>
                </a:cxn>
                <a:cxn ang="0">
                  <a:pos x="connsiteX1" y="connsiteY1"/>
                </a:cxn>
                <a:cxn ang="0">
                  <a:pos x="connsiteX2" y="connsiteY2"/>
                </a:cxn>
              </a:cxnLst>
              <a:rect l="l" t="t" r="r" b="b"/>
              <a:pathLst>
                <a:path w="8973" h="71788">
                  <a:moveTo>
                    <a:pt x="11918" y="4954"/>
                  </a:moveTo>
                  <a:lnTo>
                    <a:pt x="11918" y="69280"/>
                  </a:lnTo>
                  <a:lnTo>
                    <a:pt x="4954" y="69280"/>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61" name="Freeform: Shape 93">
              <a:extLst>
                <a:ext uri="{FF2B5EF4-FFF2-40B4-BE49-F238E27FC236}">
                  <a16:creationId xmlns:a16="http://schemas.microsoft.com/office/drawing/2014/main" id="{1D600392-F178-43F2-A595-61A4D3D7685D}"/>
                </a:ext>
              </a:extLst>
            </p:cNvPr>
            <p:cNvSpPr/>
            <p:nvPr/>
          </p:nvSpPr>
          <p:spPr>
            <a:xfrm>
              <a:off x="2591394" y="3011269"/>
              <a:ext cx="8974" cy="71788"/>
            </a:xfrm>
            <a:custGeom>
              <a:avLst/>
              <a:gdLst>
                <a:gd name="connsiteX0" fmla="*/ 11918 w 8973"/>
                <a:gd name="connsiteY0" fmla="*/ 4954 h 71788"/>
                <a:gd name="connsiteX1" fmla="*/ 11918 w 8973"/>
                <a:gd name="connsiteY1" fmla="*/ 69280 h 71788"/>
                <a:gd name="connsiteX2" fmla="*/ 4954 w 8973"/>
                <a:gd name="connsiteY2" fmla="*/ 69280 h 71788"/>
              </a:gdLst>
              <a:ahLst/>
              <a:cxnLst>
                <a:cxn ang="0">
                  <a:pos x="connsiteX0" y="connsiteY0"/>
                </a:cxn>
                <a:cxn ang="0">
                  <a:pos x="connsiteX1" y="connsiteY1"/>
                </a:cxn>
                <a:cxn ang="0">
                  <a:pos x="connsiteX2" y="connsiteY2"/>
                </a:cxn>
              </a:cxnLst>
              <a:rect l="l" t="t" r="r" b="b"/>
              <a:pathLst>
                <a:path w="8973" h="71788">
                  <a:moveTo>
                    <a:pt x="11918" y="4954"/>
                  </a:moveTo>
                  <a:lnTo>
                    <a:pt x="11918" y="69280"/>
                  </a:lnTo>
                  <a:lnTo>
                    <a:pt x="4954" y="69280"/>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62" name="Freeform: Shape 94">
              <a:extLst>
                <a:ext uri="{FF2B5EF4-FFF2-40B4-BE49-F238E27FC236}">
                  <a16:creationId xmlns:a16="http://schemas.microsoft.com/office/drawing/2014/main" id="{38F35033-10FC-429F-94FD-DD206A4D966F}"/>
                </a:ext>
              </a:extLst>
            </p:cNvPr>
            <p:cNvSpPr/>
            <p:nvPr/>
          </p:nvSpPr>
          <p:spPr>
            <a:xfrm>
              <a:off x="2932387" y="3047163"/>
              <a:ext cx="8974" cy="71788"/>
            </a:xfrm>
            <a:custGeom>
              <a:avLst/>
              <a:gdLst>
                <a:gd name="connsiteX0" fmla="*/ 11918 w 8973"/>
                <a:gd name="connsiteY0" fmla="*/ 4954 h 71788"/>
                <a:gd name="connsiteX1" fmla="*/ 11918 w 8973"/>
                <a:gd name="connsiteY1" fmla="*/ 69280 h 71788"/>
                <a:gd name="connsiteX2" fmla="*/ 4954 w 8973"/>
                <a:gd name="connsiteY2" fmla="*/ 69280 h 71788"/>
              </a:gdLst>
              <a:ahLst/>
              <a:cxnLst>
                <a:cxn ang="0">
                  <a:pos x="connsiteX0" y="connsiteY0"/>
                </a:cxn>
                <a:cxn ang="0">
                  <a:pos x="connsiteX1" y="connsiteY1"/>
                </a:cxn>
                <a:cxn ang="0">
                  <a:pos x="connsiteX2" y="connsiteY2"/>
                </a:cxn>
              </a:cxnLst>
              <a:rect l="l" t="t" r="r" b="b"/>
              <a:pathLst>
                <a:path w="8973" h="71788">
                  <a:moveTo>
                    <a:pt x="11918" y="4954"/>
                  </a:moveTo>
                  <a:lnTo>
                    <a:pt x="11918" y="69280"/>
                  </a:lnTo>
                  <a:lnTo>
                    <a:pt x="4954" y="69280"/>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63" name="Freeform: Shape 1023">
              <a:extLst>
                <a:ext uri="{FF2B5EF4-FFF2-40B4-BE49-F238E27FC236}">
                  <a16:creationId xmlns:a16="http://schemas.microsoft.com/office/drawing/2014/main" id="{51303EDC-176E-468A-9516-8DF2EF1220F3}"/>
                </a:ext>
              </a:extLst>
            </p:cNvPr>
            <p:cNvSpPr/>
            <p:nvPr/>
          </p:nvSpPr>
          <p:spPr>
            <a:xfrm>
              <a:off x="2968282" y="3047163"/>
              <a:ext cx="8974" cy="71788"/>
            </a:xfrm>
            <a:custGeom>
              <a:avLst/>
              <a:gdLst>
                <a:gd name="connsiteX0" fmla="*/ 11918 w 8973"/>
                <a:gd name="connsiteY0" fmla="*/ 4954 h 71788"/>
                <a:gd name="connsiteX1" fmla="*/ 11918 w 8973"/>
                <a:gd name="connsiteY1" fmla="*/ 69280 h 71788"/>
                <a:gd name="connsiteX2" fmla="*/ 4954 w 8973"/>
                <a:gd name="connsiteY2" fmla="*/ 69280 h 71788"/>
              </a:gdLst>
              <a:ahLst/>
              <a:cxnLst>
                <a:cxn ang="0">
                  <a:pos x="connsiteX0" y="connsiteY0"/>
                </a:cxn>
                <a:cxn ang="0">
                  <a:pos x="connsiteX1" y="connsiteY1"/>
                </a:cxn>
                <a:cxn ang="0">
                  <a:pos x="connsiteX2" y="connsiteY2"/>
                </a:cxn>
              </a:cxnLst>
              <a:rect l="l" t="t" r="r" b="b"/>
              <a:pathLst>
                <a:path w="8973" h="71788">
                  <a:moveTo>
                    <a:pt x="11918" y="4954"/>
                  </a:moveTo>
                  <a:lnTo>
                    <a:pt x="11918" y="69280"/>
                  </a:lnTo>
                  <a:lnTo>
                    <a:pt x="4954" y="69280"/>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64" name="Freeform: Shape 1024">
              <a:extLst>
                <a:ext uri="{FF2B5EF4-FFF2-40B4-BE49-F238E27FC236}">
                  <a16:creationId xmlns:a16="http://schemas.microsoft.com/office/drawing/2014/main" id="{64595987-6D25-4B20-AA3D-76DD50E5661B}"/>
                </a:ext>
              </a:extLst>
            </p:cNvPr>
            <p:cNvSpPr/>
            <p:nvPr/>
          </p:nvSpPr>
          <p:spPr>
            <a:xfrm>
              <a:off x="3345178" y="3118952"/>
              <a:ext cx="8974" cy="71788"/>
            </a:xfrm>
            <a:custGeom>
              <a:avLst/>
              <a:gdLst>
                <a:gd name="connsiteX0" fmla="*/ 11909 w 8973"/>
                <a:gd name="connsiteY0" fmla="*/ 4954 h 71788"/>
                <a:gd name="connsiteX1" fmla="*/ 11909 w 8973"/>
                <a:gd name="connsiteY1" fmla="*/ 69280 h 71788"/>
                <a:gd name="connsiteX2" fmla="*/ 4954 w 8973"/>
                <a:gd name="connsiteY2" fmla="*/ 69280 h 71788"/>
              </a:gdLst>
              <a:ahLst/>
              <a:cxnLst>
                <a:cxn ang="0">
                  <a:pos x="connsiteX0" y="connsiteY0"/>
                </a:cxn>
                <a:cxn ang="0">
                  <a:pos x="connsiteX1" y="connsiteY1"/>
                </a:cxn>
                <a:cxn ang="0">
                  <a:pos x="connsiteX2" y="connsiteY2"/>
                </a:cxn>
              </a:cxnLst>
              <a:rect l="l" t="t" r="r" b="b"/>
              <a:pathLst>
                <a:path w="8973" h="71788">
                  <a:moveTo>
                    <a:pt x="11909" y="4954"/>
                  </a:moveTo>
                  <a:lnTo>
                    <a:pt x="11909" y="69280"/>
                  </a:lnTo>
                  <a:lnTo>
                    <a:pt x="4954" y="69280"/>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65" name="Freeform: Shape 1026">
              <a:extLst>
                <a:ext uri="{FF2B5EF4-FFF2-40B4-BE49-F238E27FC236}">
                  <a16:creationId xmlns:a16="http://schemas.microsoft.com/office/drawing/2014/main" id="{82AC5552-F771-43B4-AFFA-EC437839D13E}"/>
                </a:ext>
              </a:extLst>
            </p:cNvPr>
            <p:cNvSpPr/>
            <p:nvPr/>
          </p:nvSpPr>
          <p:spPr>
            <a:xfrm>
              <a:off x="3381072" y="3118952"/>
              <a:ext cx="8974" cy="71788"/>
            </a:xfrm>
            <a:custGeom>
              <a:avLst/>
              <a:gdLst>
                <a:gd name="connsiteX0" fmla="*/ 11918 w 8973"/>
                <a:gd name="connsiteY0" fmla="*/ 4954 h 71788"/>
                <a:gd name="connsiteX1" fmla="*/ 11918 w 8973"/>
                <a:gd name="connsiteY1" fmla="*/ 69280 h 71788"/>
                <a:gd name="connsiteX2" fmla="*/ 4954 w 8973"/>
                <a:gd name="connsiteY2" fmla="*/ 69280 h 71788"/>
              </a:gdLst>
              <a:ahLst/>
              <a:cxnLst>
                <a:cxn ang="0">
                  <a:pos x="connsiteX0" y="connsiteY0"/>
                </a:cxn>
                <a:cxn ang="0">
                  <a:pos x="connsiteX1" y="connsiteY1"/>
                </a:cxn>
                <a:cxn ang="0">
                  <a:pos x="connsiteX2" y="connsiteY2"/>
                </a:cxn>
              </a:cxnLst>
              <a:rect l="l" t="t" r="r" b="b"/>
              <a:pathLst>
                <a:path w="8973" h="71788">
                  <a:moveTo>
                    <a:pt x="11918" y="4954"/>
                  </a:moveTo>
                  <a:lnTo>
                    <a:pt x="11918" y="69280"/>
                  </a:lnTo>
                  <a:lnTo>
                    <a:pt x="4954" y="69280"/>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66" name="Freeform: Shape 1027">
              <a:extLst>
                <a:ext uri="{FF2B5EF4-FFF2-40B4-BE49-F238E27FC236}">
                  <a16:creationId xmlns:a16="http://schemas.microsoft.com/office/drawing/2014/main" id="{42E3EA9F-B48E-4184-BAFA-CBAF1B0141CB}"/>
                </a:ext>
              </a:extLst>
            </p:cNvPr>
            <p:cNvSpPr/>
            <p:nvPr/>
          </p:nvSpPr>
          <p:spPr>
            <a:xfrm>
              <a:off x="3650277" y="3244584"/>
              <a:ext cx="8974" cy="71788"/>
            </a:xfrm>
            <a:custGeom>
              <a:avLst/>
              <a:gdLst>
                <a:gd name="connsiteX0" fmla="*/ 11918 w 8973"/>
                <a:gd name="connsiteY0" fmla="*/ 4954 h 71788"/>
                <a:gd name="connsiteX1" fmla="*/ 11918 w 8973"/>
                <a:gd name="connsiteY1" fmla="*/ 69276 h 71788"/>
                <a:gd name="connsiteX2" fmla="*/ 4954 w 8973"/>
                <a:gd name="connsiteY2" fmla="*/ 69276 h 71788"/>
              </a:gdLst>
              <a:ahLst/>
              <a:cxnLst>
                <a:cxn ang="0">
                  <a:pos x="connsiteX0" y="connsiteY0"/>
                </a:cxn>
                <a:cxn ang="0">
                  <a:pos x="connsiteX1" y="connsiteY1"/>
                </a:cxn>
                <a:cxn ang="0">
                  <a:pos x="connsiteX2" y="connsiteY2"/>
                </a:cxn>
              </a:cxnLst>
              <a:rect l="l" t="t" r="r" b="b"/>
              <a:pathLst>
                <a:path w="8973" h="71788">
                  <a:moveTo>
                    <a:pt x="11918" y="4954"/>
                  </a:moveTo>
                  <a:lnTo>
                    <a:pt x="11918" y="69276"/>
                  </a:lnTo>
                  <a:lnTo>
                    <a:pt x="4954" y="69276"/>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67" name="Freeform: Shape 1028">
              <a:extLst>
                <a:ext uri="{FF2B5EF4-FFF2-40B4-BE49-F238E27FC236}">
                  <a16:creationId xmlns:a16="http://schemas.microsoft.com/office/drawing/2014/main" id="{37CDF701-0AAE-4494-9D61-D707AF39972B}"/>
                </a:ext>
              </a:extLst>
            </p:cNvPr>
            <p:cNvSpPr/>
            <p:nvPr/>
          </p:nvSpPr>
          <p:spPr>
            <a:xfrm>
              <a:off x="3686171" y="3244584"/>
              <a:ext cx="8974" cy="71788"/>
            </a:xfrm>
            <a:custGeom>
              <a:avLst/>
              <a:gdLst>
                <a:gd name="connsiteX0" fmla="*/ 11918 w 8973"/>
                <a:gd name="connsiteY0" fmla="*/ 4954 h 71788"/>
                <a:gd name="connsiteX1" fmla="*/ 11918 w 8973"/>
                <a:gd name="connsiteY1" fmla="*/ 69276 h 71788"/>
                <a:gd name="connsiteX2" fmla="*/ 4954 w 8973"/>
                <a:gd name="connsiteY2" fmla="*/ 69276 h 71788"/>
              </a:gdLst>
              <a:ahLst/>
              <a:cxnLst>
                <a:cxn ang="0">
                  <a:pos x="connsiteX0" y="connsiteY0"/>
                </a:cxn>
                <a:cxn ang="0">
                  <a:pos x="connsiteX1" y="connsiteY1"/>
                </a:cxn>
                <a:cxn ang="0">
                  <a:pos x="connsiteX2" y="connsiteY2"/>
                </a:cxn>
              </a:cxnLst>
              <a:rect l="l" t="t" r="r" b="b"/>
              <a:pathLst>
                <a:path w="8973" h="71788">
                  <a:moveTo>
                    <a:pt x="11918" y="4954"/>
                  </a:moveTo>
                  <a:lnTo>
                    <a:pt x="11918" y="69276"/>
                  </a:lnTo>
                  <a:lnTo>
                    <a:pt x="4954" y="69276"/>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68" name="Freeform: Shape 1029">
              <a:extLst>
                <a:ext uri="{FF2B5EF4-FFF2-40B4-BE49-F238E27FC236}">
                  <a16:creationId xmlns:a16="http://schemas.microsoft.com/office/drawing/2014/main" id="{6FD4CC16-9E5F-4316-8F47-2EE7C757BFFE}"/>
                </a:ext>
              </a:extLst>
            </p:cNvPr>
            <p:cNvSpPr/>
            <p:nvPr/>
          </p:nvSpPr>
          <p:spPr>
            <a:xfrm>
              <a:off x="4116899" y="3424054"/>
              <a:ext cx="8974" cy="71788"/>
            </a:xfrm>
            <a:custGeom>
              <a:avLst/>
              <a:gdLst>
                <a:gd name="connsiteX0" fmla="*/ 11918 w 8973"/>
                <a:gd name="connsiteY0" fmla="*/ 4954 h 71788"/>
                <a:gd name="connsiteX1" fmla="*/ 11918 w 8973"/>
                <a:gd name="connsiteY1" fmla="*/ 69276 h 71788"/>
                <a:gd name="connsiteX2" fmla="*/ 4954 w 8973"/>
                <a:gd name="connsiteY2" fmla="*/ 69276 h 71788"/>
              </a:gdLst>
              <a:ahLst/>
              <a:cxnLst>
                <a:cxn ang="0">
                  <a:pos x="connsiteX0" y="connsiteY0"/>
                </a:cxn>
                <a:cxn ang="0">
                  <a:pos x="connsiteX1" y="connsiteY1"/>
                </a:cxn>
                <a:cxn ang="0">
                  <a:pos x="connsiteX2" y="connsiteY2"/>
                </a:cxn>
              </a:cxnLst>
              <a:rect l="l" t="t" r="r" b="b"/>
              <a:pathLst>
                <a:path w="8973" h="71788">
                  <a:moveTo>
                    <a:pt x="11918" y="4954"/>
                  </a:moveTo>
                  <a:lnTo>
                    <a:pt x="11918" y="69276"/>
                  </a:lnTo>
                  <a:lnTo>
                    <a:pt x="4954" y="69276"/>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69" name="Freeform: Shape 1030">
              <a:extLst>
                <a:ext uri="{FF2B5EF4-FFF2-40B4-BE49-F238E27FC236}">
                  <a16:creationId xmlns:a16="http://schemas.microsoft.com/office/drawing/2014/main" id="{FC25D20F-5CF6-4229-BD86-280E25C7A6C8}"/>
                </a:ext>
              </a:extLst>
            </p:cNvPr>
            <p:cNvSpPr/>
            <p:nvPr/>
          </p:nvSpPr>
          <p:spPr>
            <a:xfrm>
              <a:off x="4170740" y="3424054"/>
              <a:ext cx="8974" cy="71788"/>
            </a:xfrm>
            <a:custGeom>
              <a:avLst/>
              <a:gdLst>
                <a:gd name="connsiteX0" fmla="*/ 11918 w 8973"/>
                <a:gd name="connsiteY0" fmla="*/ 4954 h 71788"/>
                <a:gd name="connsiteX1" fmla="*/ 11918 w 8973"/>
                <a:gd name="connsiteY1" fmla="*/ 69276 h 71788"/>
                <a:gd name="connsiteX2" fmla="*/ 4954 w 8973"/>
                <a:gd name="connsiteY2" fmla="*/ 69276 h 71788"/>
              </a:gdLst>
              <a:ahLst/>
              <a:cxnLst>
                <a:cxn ang="0">
                  <a:pos x="connsiteX0" y="connsiteY0"/>
                </a:cxn>
                <a:cxn ang="0">
                  <a:pos x="connsiteX1" y="connsiteY1"/>
                </a:cxn>
                <a:cxn ang="0">
                  <a:pos x="connsiteX2" y="connsiteY2"/>
                </a:cxn>
              </a:cxnLst>
              <a:rect l="l" t="t" r="r" b="b"/>
              <a:pathLst>
                <a:path w="8973" h="71788">
                  <a:moveTo>
                    <a:pt x="11918" y="4954"/>
                  </a:moveTo>
                  <a:lnTo>
                    <a:pt x="11918" y="69276"/>
                  </a:lnTo>
                  <a:lnTo>
                    <a:pt x="4954" y="69276"/>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70" name="Freeform: Shape 1031">
              <a:extLst>
                <a:ext uri="{FF2B5EF4-FFF2-40B4-BE49-F238E27FC236}">
                  <a16:creationId xmlns:a16="http://schemas.microsoft.com/office/drawing/2014/main" id="{312E2F78-2DDD-4499-9B84-EEC15AC192EA}"/>
                </a:ext>
              </a:extLst>
            </p:cNvPr>
            <p:cNvSpPr/>
            <p:nvPr/>
          </p:nvSpPr>
          <p:spPr>
            <a:xfrm>
              <a:off x="4278422" y="3495842"/>
              <a:ext cx="8974" cy="71788"/>
            </a:xfrm>
            <a:custGeom>
              <a:avLst/>
              <a:gdLst>
                <a:gd name="connsiteX0" fmla="*/ 11918 w 8973"/>
                <a:gd name="connsiteY0" fmla="*/ 4954 h 71788"/>
                <a:gd name="connsiteX1" fmla="*/ 11918 w 8973"/>
                <a:gd name="connsiteY1" fmla="*/ 69276 h 71788"/>
                <a:gd name="connsiteX2" fmla="*/ 4954 w 8973"/>
                <a:gd name="connsiteY2" fmla="*/ 69276 h 71788"/>
              </a:gdLst>
              <a:ahLst/>
              <a:cxnLst>
                <a:cxn ang="0">
                  <a:pos x="connsiteX0" y="connsiteY0"/>
                </a:cxn>
                <a:cxn ang="0">
                  <a:pos x="connsiteX1" y="connsiteY1"/>
                </a:cxn>
                <a:cxn ang="0">
                  <a:pos x="connsiteX2" y="connsiteY2"/>
                </a:cxn>
              </a:cxnLst>
              <a:rect l="l" t="t" r="r" b="b"/>
              <a:pathLst>
                <a:path w="8973" h="71788">
                  <a:moveTo>
                    <a:pt x="11918" y="4954"/>
                  </a:moveTo>
                  <a:lnTo>
                    <a:pt x="11918" y="69276"/>
                  </a:lnTo>
                  <a:lnTo>
                    <a:pt x="4954" y="69276"/>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71" name="Freeform: Shape 1032">
              <a:extLst>
                <a:ext uri="{FF2B5EF4-FFF2-40B4-BE49-F238E27FC236}">
                  <a16:creationId xmlns:a16="http://schemas.microsoft.com/office/drawing/2014/main" id="{C44A808A-033C-4D31-8D5E-88D97913B44F}"/>
                </a:ext>
              </a:extLst>
            </p:cNvPr>
            <p:cNvSpPr/>
            <p:nvPr/>
          </p:nvSpPr>
          <p:spPr>
            <a:xfrm>
              <a:off x="4314316" y="3495842"/>
              <a:ext cx="8974" cy="71788"/>
            </a:xfrm>
            <a:custGeom>
              <a:avLst/>
              <a:gdLst>
                <a:gd name="connsiteX0" fmla="*/ 11918 w 8973"/>
                <a:gd name="connsiteY0" fmla="*/ 4954 h 71788"/>
                <a:gd name="connsiteX1" fmla="*/ 11918 w 8973"/>
                <a:gd name="connsiteY1" fmla="*/ 69276 h 71788"/>
                <a:gd name="connsiteX2" fmla="*/ 4954 w 8973"/>
                <a:gd name="connsiteY2" fmla="*/ 69276 h 71788"/>
              </a:gdLst>
              <a:ahLst/>
              <a:cxnLst>
                <a:cxn ang="0">
                  <a:pos x="connsiteX0" y="connsiteY0"/>
                </a:cxn>
                <a:cxn ang="0">
                  <a:pos x="connsiteX1" y="connsiteY1"/>
                </a:cxn>
                <a:cxn ang="0">
                  <a:pos x="connsiteX2" y="connsiteY2"/>
                </a:cxn>
              </a:cxnLst>
              <a:rect l="l" t="t" r="r" b="b"/>
              <a:pathLst>
                <a:path w="8973" h="71788">
                  <a:moveTo>
                    <a:pt x="11918" y="4954"/>
                  </a:moveTo>
                  <a:lnTo>
                    <a:pt x="11918" y="69276"/>
                  </a:lnTo>
                  <a:lnTo>
                    <a:pt x="4954" y="69276"/>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72" name="Freeform: Shape 1033">
              <a:extLst>
                <a:ext uri="{FF2B5EF4-FFF2-40B4-BE49-F238E27FC236}">
                  <a16:creationId xmlns:a16="http://schemas.microsoft.com/office/drawing/2014/main" id="{5A500516-3648-4E35-A0FB-AF48A199B8F7}"/>
                </a:ext>
              </a:extLst>
            </p:cNvPr>
            <p:cNvSpPr/>
            <p:nvPr/>
          </p:nvSpPr>
          <p:spPr>
            <a:xfrm>
              <a:off x="4350210" y="3495842"/>
              <a:ext cx="8974" cy="71788"/>
            </a:xfrm>
            <a:custGeom>
              <a:avLst/>
              <a:gdLst>
                <a:gd name="connsiteX0" fmla="*/ 11918 w 8973"/>
                <a:gd name="connsiteY0" fmla="*/ 4954 h 71788"/>
                <a:gd name="connsiteX1" fmla="*/ 11918 w 8973"/>
                <a:gd name="connsiteY1" fmla="*/ 69276 h 71788"/>
                <a:gd name="connsiteX2" fmla="*/ 4954 w 8973"/>
                <a:gd name="connsiteY2" fmla="*/ 69276 h 71788"/>
              </a:gdLst>
              <a:ahLst/>
              <a:cxnLst>
                <a:cxn ang="0">
                  <a:pos x="connsiteX0" y="connsiteY0"/>
                </a:cxn>
                <a:cxn ang="0">
                  <a:pos x="connsiteX1" y="connsiteY1"/>
                </a:cxn>
                <a:cxn ang="0">
                  <a:pos x="connsiteX2" y="connsiteY2"/>
                </a:cxn>
              </a:cxnLst>
              <a:rect l="l" t="t" r="r" b="b"/>
              <a:pathLst>
                <a:path w="8973" h="71788">
                  <a:moveTo>
                    <a:pt x="11918" y="4954"/>
                  </a:moveTo>
                  <a:lnTo>
                    <a:pt x="11918" y="69276"/>
                  </a:lnTo>
                  <a:lnTo>
                    <a:pt x="4954" y="69276"/>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73" name="Freeform: Shape 1034">
              <a:extLst>
                <a:ext uri="{FF2B5EF4-FFF2-40B4-BE49-F238E27FC236}">
                  <a16:creationId xmlns:a16="http://schemas.microsoft.com/office/drawing/2014/main" id="{2F75CB3D-50C9-453B-9B3A-5A58E35A0528}"/>
                </a:ext>
              </a:extLst>
            </p:cNvPr>
            <p:cNvSpPr/>
            <p:nvPr/>
          </p:nvSpPr>
          <p:spPr>
            <a:xfrm>
              <a:off x="4439945" y="3531736"/>
              <a:ext cx="8974" cy="71788"/>
            </a:xfrm>
            <a:custGeom>
              <a:avLst/>
              <a:gdLst>
                <a:gd name="connsiteX0" fmla="*/ 11918 w 8973"/>
                <a:gd name="connsiteY0" fmla="*/ 4954 h 71788"/>
                <a:gd name="connsiteX1" fmla="*/ 11918 w 8973"/>
                <a:gd name="connsiteY1" fmla="*/ 69276 h 71788"/>
                <a:gd name="connsiteX2" fmla="*/ 4954 w 8973"/>
                <a:gd name="connsiteY2" fmla="*/ 69276 h 71788"/>
              </a:gdLst>
              <a:ahLst/>
              <a:cxnLst>
                <a:cxn ang="0">
                  <a:pos x="connsiteX0" y="connsiteY0"/>
                </a:cxn>
                <a:cxn ang="0">
                  <a:pos x="connsiteX1" y="connsiteY1"/>
                </a:cxn>
                <a:cxn ang="0">
                  <a:pos x="connsiteX2" y="connsiteY2"/>
                </a:cxn>
              </a:cxnLst>
              <a:rect l="l" t="t" r="r" b="b"/>
              <a:pathLst>
                <a:path w="8973" h="71788">
                  <a:moveTo>
                    <a:pt x="11918" y="4954"/>
                  </a:moveTo>
                  <a:lnTo>
                    <a:pt x="11918" y="69276"/>
                  </a:lnTo>
                  <a:lnTo>
                    <a:pt x="4954" y="69276"/>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74" name="Freeform: Shape 1035">
              <a:extLst>
                <a:ext uri="{FF2B5EF4-FFF2-40B4-BE49-F238E27FC236}">
                  <a16:creationId xmlns:a16="http://schemas.microsoft.com/office/drawing/2014/main" id="{A3F3391B-CD65-4CF5-8A15-4092872E9553}"/>
                </a:ext>
              </a:extLst>
            </p:cNvPr>
            <p:cNvSpPr/>
            <p:nvPr/>
          </p:nvSpPr>
          <p:spPr>
            <a:xfrm>
              <a:off x="4547627" y="3603524"/>
              <a:ext cx="8974" cy="71788"/>
            </a:xfrm>
            <a:custGeom>
              <a:avLst/>
              <a:gdLst>
                <a:gd name="connsiteX0" fmla="*/ 11918 w 8973"/>
                <a:gd name="connsiteY0" fmla="*/ 4954 h 71788"/>
                <a:gd name="connsiteX1" fmla="*/ 11918 w 8973"/>
                <a:gd name="connsiteY1" fmla="*/ 69276 h 71788"/>
                <a:gd name="connsiteX2" fmla="*/ 4954 w 8973"/>
                <a:gd name="connsiteY2" fmla="*/ 69276 h 71788"/>
              </a:gdLst>
              <a:ahLst/>
              <a:cxnLst>
                <a:cxn ang="0">
                  <a:pos x="connsiteX0" y="connsiteY0"/>
                </a:cxn>
                <a:cxn ang="0">
                  <a:pos x="connsiteX1" y="connsiteY1"/>
                </a:cxn>
                <a:cxn ang="0">
                  <a:pos x="connsiteX2" y="connsiteY2"/>
                </a:cxn>
              </a:cxnLst>
              <a:rect l="l" t="t" r="r" b="b"/>
              <a:pathLst>
                <a:path w="8973" h="71788">
                  <a:moveTo>
                    <a:pt x="11918" y="4954"/>
                  </a:moveTo>
                  <a:lnTo>
                    <a:pt x="11918" y="69276"/>
                  </a:lnTo>
                  <a:lnTo>
                    <a:pt x="4954" y="69276"/>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75" name="Freeform: Shape 1036">
              <a:extLst>
                <a:ext uri="{FF2B5EF4-FFF2-40B4-BE49-F238E27FC236}">
                  <a16:creationId xmlns:a16="http://schemas.microsoft.com/office/drawing/2014/main" id="{CADC638D-D5A9-4EF8-AE64-175338DA3939}"/>
                </a:ext>
              </a:extLst>
            </p:cNvPr>
            <p:cNvSpPr/>
            <p:nvPr/>
          </p:nvSpPr>
          <p:spPr>
            <a:xfrm>
              <a:off x="4601468" y="3603524"/>
              <a:ext cx="8974" cy="71788"/>
            </a:xfrm>
            <a:custGeom>
              <a:avLst/>
              <a:gdLst>
                <a:gd name="connsiteX0" fmla="*/ 11918 w 8973"/>
                <a:gd name="connsiteY0" fmla="*/ 4954 h 71788"/>
                <a:gd name="connsiteX1" fmla="*/ 11918 w 8973"/>
                <a:gd name="connsiteY1" fmla="*/ 69276 h 71788"/>
                <a:gd name="connsiteX2" fmla="*/ 4954 w 8973"/>
                <a:gd name="connsiteY2" fmla="*/ 69276 h 71788"/>
              </a:gdLst>
              <a:ahLst/>
              <a:cxnLst>
                <a:cxn ang="0">
                  <a:pos x="connsiteX0" y="connsiteY0"/>
                </a:cxn>
                <a:cxn ang="0">
                  <a:pos x="connsiteX1" y="connsiteY1"/>
                </a:cxn>
                <a:cxn ang="0">
                  <a:pos x="connsiteX2" y="connsiteY2"/>
                </a:cxn>
              </a:cxnLst>
              <a:rect l="l" t="t" r="r" b="b"/>
              <a:pathLst>
                <a:path w="8973" h="71788">
                  <a:moveTo>
                    <a:pt x="11918" y="4954"/>
                  </a:moveTo>
                  <a:lnTo>
                    <a:pt x="11918" y="69276"/>
                  </a:lnTo>
                  <a:lnTo>
                    <a:pt x="4954" y="69276"/>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76" name="Freeform: Shape 1037">
              <a:extLst>
                <a:ext uri="{FF2B5EF4-FFF2-40B4-BE49-F238E27FC236}">
                  <a16:creationId xmlns:a16="http://schemas.microsoft.com/office/drawing/2014/main" id="{8B95812D-63D4-469B-BEDF-6175609E4331}"/>
                </a:ext>
              </a:extLst>
            </p:cNvPr>
            <p:cNvSpPr/>
            <p:nvPr/>
          </p:nvSpPr>
          <p:spPr>
            <a:xfrm>
              <a:off x="4762991" y="3657365"/>
              <a:ext cx="8974" cy="71788"/>
            </a:xfrm>
            <a:custGeom>
              <a:avLst/>
              <a:gdLst>
                <a:gd name="connsiteX0" fmla="*/ 11918 w 8973"/>
                <a:gd name="connsiteY0" fmla="*/ 4954 h 71788"/>
                <a:gd name="connsiteX1" fmla="*/ 11918 w 8973"/>
                <a:gd name="connsiteY1" fmla="*/ 69276 h 71788"/>
                <a:gd name="connsiteX2" fmla="*/ 4954 w 8973"/>
                <a:gd name="connsiteY2" fmla="*/ 69276 h 71788"/>
              </a:gdLst>
              <a:ahLst/>
              <a:cxnLst>
                <a:cxn ang="0">
                  <a:pos x="connsiteX0" y="connsiteY0"/>
                </a:cxn>
                <a:cxn ang="0">
                  <a:pos x="connsiteX1" y="connsiteY1"/>
                </a:cxn>
                <a:cxn ang="0">
                  <a:pos x="connsiteX2" y="connsiteY2"/>
                </a:cxn>
              </a:cxnLst>
              <a:rect l="l" t="t" r="r" b="b"/>
              <a:pathLst>
                <a:path w="8973" h="71788">
                  <a:moveTo>
                    <a:pt x="11918" y="4954"/>
                  </a:moveTo>
                  <a:lnTo>
                    <a:pt x="11918" y="69276"/>
                  </a:lnTo>
                  <a:lnTo>
                    <a:pt x="4954" y="69276"/>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77" name="Freeform: Shape 1038">
              <a:extLst>
                <a:ext uri="{FF2B5EF4-FFF2-40B4-BE49-F238E27FC236}">
                  <a16:creationId xmlns:a16="http://schemas.microsoft.com/office/drawing/2014/main" id="{24246E00-68F5-44B5-A6B6-CFFF5863BCBF}"/>
                </a:ext>
              </a:extLst>
            </p:cNvPr>
            <p:cNvSpPr/>
            <p:nvPr/>
          </p:nvSpPr>
          <p:spPr>
            <a:xfrm>
              <a:off x="4834788" y="3657365"/>
              <a:ext cx="8974" cy="71788"/>
            </a:xfrm>
            <a:custGeom>
              <a:avLst/>
              <a:gdLst>
                <a:gd name="connsiteX0" fmla="*/ 11918 w 8973"/>
                <a:gd name="connsiteY0" fmla="*/ 4954 h 71788"/>
                <a:gd name="connsiteX1" fmla="*/ 11918 w 8973"/>
                <a:gd name="connsiteY1" fmla="*/ 69276 h 71788"/>
                <a:gd name="connsiteX2" fmla="*/ 4954 w 8973"/>
                <a:gd name="connsiteY2" fmla="*/ 69276 h 71788"/>
              </a:gdLst>
              <a:ahLst/>
              <a:cxnLst>
                <a:cxn ang="0">
                  <a:pos x="connsiteX0" y="connsiteY0"/>
                </a:cxn>
                <a:cxn ang="0">
                  <a:pos x="connsiteX1" y="connsiteY1"/>
                </a:cxn>
                <a:cxn ang="0">
                  <a:pos x="connsiteX2" y="connsiteY2"/>
                </a:cxn>
              </a:cxnLst>
              <a:rect l="l" t="t" r="r" b="b"/>
              <a:pathLst>
                <a:path w="8973" h="71788">
                  <a:moveTo>
                    <a:pt x="11918" y="4954"/>
                  </a:moveTo>
                  <a:lnTo>
                    <a:pt x="11918" y="69276"/>
                  </a:lnTo>
                  <a:lnTo>
                    <a:pt x="4954" y="69276"/>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78" name="Freeform: Shape 1039">
              <a:extLst>
                <a:ext uri="{FF2B5EF4-FFF2-40B4-BE49-F238E27FC236}">
                  <a16:creationId xmlns:a16="http://schemas.microsoft.com/office/drawing/2014/main" id="{E0BA6A02-CC4F-49D2-8588-D94655A43480}"/>
                </a:ext>
              </a:extLst>
            </p:cNvPr>
            <p:cNvSpPr/>
            <p:nvPr/>
          </p:nvSpPr>
          <p:spPr>
            <a:xfrm>
              <a:off x="5337304" y="3854783"/>
              <a:ext cx="8974" cy="71788"/>
            </a:xfrm>
            <a:custGeom>
              <a:avLst/>
              <a:gdLst>
                <a:gd name="connsiteX0" fmla="*/ 11918 w 8973"/>
                <a:gd name="connsiteY0" fmla="*/ 4954 h 71788"/>
                <a:gd name="connsiteX1" fmla="*/ 11918 w 8973"/>
                <a:gd name="connsiteY1" fmla="*/ 69285 h 71788"/>
                <a:gd name="connsiteX2" fmla="*/ 4954 w 8973"/>
                <a:gd name="connsiteY2" fmla="*/ 69285 h 71788"/>
              </a:gdLst>
              <a:ahLst/>
              <a:cxnLst>
                <a:cxn ang="0">
                  <a:pos x="connsiteX0" y="connsiteY0"/>
                </a:cxn>
                <a:cxn ang="0">
                  <a:pos x="connsiteX1" y="connsiteY1"/>
                </a:cxn>
                <a:cxn ang="0">
                  <a:pos x="connsiteX2" y="connsiteY2"/>
                </a:cxn>
              </a:cxnLst>
              <a:rect l="l" t="t" r="r" b="b"/>
              <a:pathLst>
                <a:path w="8973" h="71788">
                  <a:moveTo>
                    <a:pt x="11918" y="4954"/>
                  </a:moveTo>
                  <a:lnTo>
                    <a:pt x="11918" y="69285"/>
                  </a:lnTo>
                  <a:lnTo>
                    <a:pt x="4954" y="692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79" name="Freeform: Shape 1040">
              <a:extLst>
                <a:ext uri="{FF2B5EF4-FFF2-40B4-BE49-F238E27FC236}">
                  <a16:creationId xmlns:a16="http://schemas.microsoft.com/office/drawing/2014/main" id="{6421C108-C47A-4D4B-8031-8C6D2EF98081}"/>
                </a:ext>
              </a:extLst>
            </p:cNvPr>
            <p:cNvSpPr/>
            <p:nvPr/>
          </p:nvSpPr>
          <p:spPr>
            <a:xfrm>
              <a:off x="5391145" y="3854783"/>
              <a:ext cx="8974" cy="71788"/>
            </a:xfrm>
            <a:custGeom>
              <a:avLst/>
              <a:gdLst>
                <a:gd name="connsiteX0" fmla="*/ 11918 w 8973"/>
                <a:gd name="connsiteY0" fmla="*/ 4954 h 71788"/>
                <a:gd name="connsiteX1" fmla="*/ 11918 w 8973"/>
                <a:gd name="connsiteY1" fmla="*/ 69285 h 71788"/>
                <a:gd name="connsiteX2" fmla="*/ 4954 w 8973"/>
                <a:gd name="connsiteY2" fmla="*/ 69285 h 71788"/>
              </a:gdLst>
              <a:ahLst/>
              <a:cxnLst>
                <a:cxn ang="0">
                  <a:pos x="connsiteX0" y="connsiteY0"/>
                </a:cxn>
                <a:cxn ang="0">
                  <a:pos x="connsiteX1" y="connsiteY1"/>
                </a:cxn>
                <a:cxn ang="0">
                  <a:pos x="connsiteX2" y="connsiteY2"/>
                </a:cxn>
              </a:cxnLst>
              <a:rect l="l" t="t" r="r" b="b"/>
              <a:pathLst>
                <a:path w="8973" h="71788">
                  <a:moveTo>
                    <a:pt x="11918" y="4954"/>
                  </a:moveTo>
                  <a:lnTo>
                    <a:pt x="11918" y="69285"/>
                  </a:lnTo>
                  <a:lnTo>
                    <a:pt x="4954" y="692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80" name="Freeform: Shape 1041">
              <a:extLst>
                <a:ext uri="{FF2B5EF4-FFF2-40B4-BE49-F238E27FC236}">
                  <a16:creationId xmlns:a16="http://schemas.microsoft.com/office/drawing/2014/main" id="{CB973F82-02E1-421F-8EE6-34F1B12AC9E9}"/>
                </a:ext>
              </a:extLst>
            </p:cNvPr>
            <p:cNvSpPr/>
            <p:nvPr/>
          </p:nvSpPr>
          <p:spPr>
            <a:xfrm>
              <a:off x="5444986" y="3854783"/>
              <a:ext cx="8974" cy="71788"/>
            </a:xfrm>
            <a:custGeom>
              <a:avLst/>
              <a:gdLst>
                <a:gd name="connsiteX0" fmla="*/ 11918 w 8973"/>
                <a:gd name="connsiteY0" fmla="*/ 4954 h 71788"/>
                <a:gd name="connsiteX1" fmla="*/ 11918 w 8973"/>
                <a:gd name="connsiteY1" fmla="*/ 69285 h 71788"/>
                <a:gd name="connsiteX2" fmla="*/ 4954 w 8973"/>
                <a:gd name="connsiteY2" fmla="*/ 69285 h 71788"/>
              </a:gdLst>
              <a:ahLst/>
              <a:cxnLst>
                <a:cxn ang="0">
                  <a:pos x="connsiteX0" y="connsiteY0"/>
                </a:cxn>
                <a:cxn ang="0">
                  <a:pos x="connsiteX1" y="connsiteY1"/>
                </a:cxn>
                <a:cxn ang="0">
                  <a:pos x="connsiteX2" y="connsiteY2"/>
                </a:cxn>
              </a:cxnLst>
              <a:rect l="l" t="t" r="r" b="b"/>
              <a:pathLst>
                <a:path w="8973" h="71788">
                  <a:moveTo>
                    <a:pt x="11918" y="4954"/>
                  </a:moveTo>
                  <a:lnTo>
                    <a:pt x="11918" y="69285"/>
                  </a:lnTo>
                  <a:lnTo>
                    <a:pt x="4954" y="692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81" name="Freeform: Shape 1042">
              <a:extLst>
                <a:ext uri="{FF2B5EF4-FFF2-40B4-BE49-F238E27FC236}">
                  <a16:creationId xmlns:a16="http://schemas.microsoft.com/office/drawing/2014/main" id="{625F66B8-B262-4A8E-9CF5-8CC79CCC4E24}"/>
                </a:ext>
              </a:extLst>
            </p:cNvPr>
            <p:cNvSpPr/>
            <p:nvPr/>
          </p:nvSpPr>
          <p:spPr>
            <a:xfrm>
              <a:off x="5498827" y="3854783"/>
              <a:ext cx="8974" cy="71788"/>
            </a:xfrm>
            <a:custGeom>
              <a:avLst/>
              <a:gdLst>
                <a:gd name="connsiteX0" fmla="*/ 11918 w 8973"/>
                <a:gd name="connsiteY0" fmla="*/ 4954 h 71788"/>
                <a:gd name="connsiteX1" fmla="*/ 11918 w 8973"/>
                <a:gd name="connsiteY1" fmla="*/ 69285 h 71788"/>
                <a:gd name="connsiteX2" fmla="*/ 4954 w 8973"/>
                <a:gd name="connsiteY2" fmla="*/ 69285 h 71788"/>
              </a:gdLst>
              <a:ahLst/>
              <a:cxnLst>
                <a:cxn ang="0">
                  <a:pos x="connsiteX0" y="connsiteY0"/>
                </a:cxn>
                <a:cxn ang="0">
                  <a:pos x="connsiteX1" y="connsiteY1"/>
                </a:cxn>
                <a:cxn ang="0">
                  <a:pos x="connsiteX2" y="connsiteY2"/>
                </a:cxn>
              </a:cxnLst>
              <a:rect l="l" t="t" r="r" b="b"/>
              <a:pathLst>
                <a:path w="8973" h="71788">
                  <a:moveTo>
                    <a:pt x="11918" y="4954"/>
                  </a:moveTo>
                  <a:lnTo>
                    <a:pt x="11918" y="69285"/>
                  </a:lnTo>
                  <a:lnTo>
                    <a:pt x="4954" y="692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82" name="Freeform: Shape 1043">
              <a:extLst>
                <a:ext uri="{FF2B5EF4-FFF2-40B4-BE49-F238E27FC236}">
                  <a16:creationId xmlns:a16="http://schemas.microsoft.com/office/drawing/2014/main" id="{0F4E309C-00EE-4211-B0B8-D3128A0F38E5}"/>
                </a:ext>
              </a:extLst>
            </p:cNvPr>
            <p:cNvSpPr/>
            <p:nvPr/>
          </p:nvSpPr>
          <p:spPr>
            <a:xfrm>
              <a:off x="5606509" y="3854783"/>
              <a:ext cx="8974" cy="71788"/>
            </a:xfrm>
            <a:custGeom>
              <a:avLst/>
              <a:gdLst>
                <a:gd name="connsiteX0" fmla="*/ 11918 w 8973"/>
                <a:gd name="connsiteY0" fmla="*/ 4954 h 71788"/>
                <a:gd name="connsiteX1" fmla="*/ 11918 w 8973"/>
                <a:gd name="connsiteY1" fmla="*/ 69285 h 71788"/>
                <a:gd name="connsiteX2" fmla="*/ 4954 w 8973"/>
                <a:gd name="connsiteY2" fmla="*/ 69285 h 71788"/>
              </a:gdLst>
              <a:ahLst/>
              <a:cxnLst>
                <a:cxn ang="0">
                  <a:pos x="connsiteX0" y="connsiteY0"/>
                </a:cxn>
                <a:cxn ang="0">
                  <a:pos x="connsiteX1" y="connsiteY1"/>
                </a:cxn>
                <a:cxn ang="0">
                  <a:pos x="connsiteX2" y="connsiteY2"/>
                </a:cxn>
              </a:cxnLst>
              <a:rect l="l" t="t" r="r" b="b"/>
              <a:pathLst>
                <a:path w="8973" h="71788">
                  <a:moveTo>
                    <a:pt x="11918" y="4954"/>
                  </a:moveTo>
                  <a:lnTo>
                    <a:pt x="11918" y="69285"/>
                  </a:lnTo>
                  <a:lnTo>
                    <a:pt x="4954" y="692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83" name="Freeform: Shape 1044">
              <a:extLst>
                <a:ext uri="{FF2B5EF4-FFF2-40B4-BE49-F238E27FC236}">
                  <a16:creationId xmlns:a16="http://schemas.microsoft.com/office/drawing/2014/main" id="{7C7DAE0F-15AC-4330-8E04-B185A8505200}"/>
                </a:ext>
              </a:extLst>
            </p:cNvPr>
            <p:cNvSpPr/>
            <p:nvPr/>
          </p:nvSpPr>
          <p:spPr>
            <a:xfrm>
              <a:off x="5965449" y="3854783"/>
              <a:ext cx="8974" cy="71788"/>
            </a:xfrm>
            <a:custGeom>
              <a:avLst/>
              <a:gdLst>
                <a:gd name="connsiteX0" fmla="*/ 11918 w 8973"/>
                <a:gd name="connsiteY0" fmla="*/ 4954 h 71788"/>
                <a:gd name="connsiteX1" fmla="*/ 11918 w 8973"/>
                <a:gd name="connsiteY1" fmla="*/ 69285 h 71788"/>
                <a:gd name="connsiteX2" fmla="*/ 4954 w 8973"/>
                <a:gd name="connsiteY2" fmla="*/ 69285 h 71788"/>
              </a:gdLst>
              <a:ahLst/>
              <a:cxnLst>
                <a:cxn ang="0">
                  <a:pos x="connsiteX0" y="connsiteY0"/>
                </a:cxn>
                <a:cxn ang="0">
                  <a:pos x="connsiteX1" y="connsiteY1"/>
                </a:cxn>
                <a:cxn ang="0">
                  <a:pos x="connsiteX2" y="connsiteY2"/>
                </a:cxn>
              </a:cxnLst>
              <a:rect l="l" t="t" r="r" b="b"/>
              <a:pathLst>
                <a:path w="8973" h="71788">
                  <a:moveTo>
                    <a:pt x="11918" y="4954"/>
                  </a:moveTo>
                  <a:lnTo>
                    <a:pt x="11918" y="69285"/>
                  </a:lnTo>
                  <a:lnTo>
                    <a:pt x="4954" y="692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84" name="Freeform: Shape 1045">
              <a:extLst>
                <a:ext uri="{FF2B5EF4-FFF2-40B4-BE49-F238E27FC236}">
                  <a16:creationId xmlns:a16="http://schemas.microsoft.com/office/drawing/2014/main" id="{AA11D988-F94B-4118-8E72-0B5902229D15}"/>
                </a:ext>
              </a:extLst>
            </p:cNvPr>
            <p:cNvSpPr/>
            <p:nvPr/>
          </p:nvSpPr>
          <p:spPr>
            <a:xfrm>
              <a:off x="6162867" y="3854783"/>
              <a:ext cx="8974" cy="71788"/>
            </a:xfrm>
            <a:custGeom>
              <a:avLst/>
              <a:gdLst>
                <a:gd name="connsiteX0" fmla="*/ 11918 w 8973"/>
                <a:gd name="connsiteY0" fmla="*/ 4954 h 71788"/>
                <a:gd name="connsiteX1" fmla="*/ 11918 w 8973"/>
                <a:gd name="connsiteY1" fmla="*/ 69285 h 71788"/>
                <a:gd name="connsiteX2" fmla="*/ 4954 w 8973"/>
                <a:gd name="connsiteY2" fmla="*/ 69285 h 71788"/>
              </a:gdLst>
              <a:ahLst/>
              <a:cxnLst>
                <a:cxn ang="0">
                  <a:pos x="connsiteX0" y="connsiteY0"/>
                </a:cxn>
                <a:cxn ang="0">
                  <a:pos x="connsiteX1" y="connsiteY1"/>
                </a:cxn>
                <a:cxn ang="0">
                  <a:pos x="connsiteX2" y="connsiteY2"/>
                </a:cxn>
              </a:cxnLst>
              <a:rect l="l" t="t" r="r" b="b"/>
              <a:pathLst>
                <a:path w="8973" h="71788">
                  <a:moveTo>
                    <a:pt x="11918" y="4954"/>
                  </a:moveTo>
                  <a:lnTo>
                    <a:pt x="11918" y="69285"/>
                  </a:lnTo>
                  <a:lnTo>
                    <a:pt x="4954" y="692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85" name="Freeform: Shape 1046">
              <a:extLst>
                <a:ext uri="{FF2B5EF4-FFF2-40B4-BE49-F238E27FC236}">
                  <a16:creationId xmlns:a16="http://schemas.microsoft.com/office/drawing/2014/main" id="{B03688D8-C4FF-4121-8289-6F5F40616B02}"/>
                </a:ext>
              </a:extLst>
            </p:cNvPr>
            <p:cNvSpPr/>
            <p:nvPr/>
          </p:nvSpPr>
          <p:spPr>
            <a:xfrm>
              <a:off x="6198770" y="3854783"/>
              <a:ext cx="8974" cy="71788"/>
            </a:xfrm>
            <a:custGeom>
              <a:avLst/>
              <a:gdLst>
                <a:gd name="connsiteX0" fmla="*/ 11908 w 8973"/>
                <a:gd name="connsiteY0" fmla="*/ 4954 h 71788"/>
                <a:gd name="connsiteX1" fmla="*/ 11908 w 8973"/>
                <a:gd name="connsiteY1" fmla="*/ 69285 h 71788"/>
                <a:gd name="connsiteX2" fmla="*/ 4954 w 8973"/>
                <a:gd name="connsiteY2" fmla="*/ 69285 h 71788"/>
              </a:gdLst>
              <a:ahLst/>
              <a:cxnLst>
                <a:cxn ang="0">
                  <a:pos x="connsiteX0" y="connsiteY0"/>
                </a:cxn>
                <a:cxn ang="0">
                  <a:pos x="connsiteX1" y="connsiteY1"/>
                </a:cxn>
                <a:cxn ang="0">
                  <a:pos x="connsiteX2" y="connsiteY2"/>
                </a:cxn>
              </a:cxnLst>
              <a:rect l="l" t="t" r="r" b="b"/>
              <a:pathLst>
                <a:path w="8973" h="71788">
                  <a:moveTo>
                    <a:pt x="11908" y="4954"/>
                  </a:moveTo>
                  <a:lnTo>
                    <a:pt x="11908" y="69285"/>
                  </a:lnTo>
                  <a:lnTo>
                    <a:pt x="4954" y="692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86" name="Freeform: Shape 1047">
              <a:extLst>
                <a:ext uri="{FF2B5EF4-FFF2-40B4-BE49-F238E27FC236}">
                  <a16:creationId xmlns:a16="http://schemas.microsoft.com/office/drawing/2014/main" id="{B6204CDF-E8BF-453B-B37D-92016CF78D2C}"/>
                </a:ext>
              </a:extLst>
            </p:cNvPr>
            <p:cNvSpPr/>
            <p:nvPr/>
          </p:nvSpPr>
          <p:spPr>
            <a:xfrm>
              <a:off x="6270558" y="3854783"/>
              <a:ext cx="8974" cy="71788"/>
            </a:xfrm>
            <a:custGeom>
              <a:avLst/>
              <a:gdLst>
                <a:gd name="connsiteX0" fmla="*/ 11918 w 8973"/>
                <a:gd name="connsiteY0" fmla="*/ 4954 h 71788"/>
                <a:gd name="connsiteX1" fmla="*/ 11918 w 8973"/>
                <a:gd name="connsiteY1" fmla="*/ 69285 h 71788"/>
                <a:gd name="connsiteX2" fmla="*/ 4954 w 8973"/>
                <a:gd name="connsiteY2" fmla="*/ 69285 h 71788"/>
              </a:gdLst>
              <a:ahLst/>
              <a:cxnLst>
                <a:cxn ang="0">
                  <a:pos x="connsiteX0" y="connsiteY0"/>
                </a:cxn>
                <a:cxn ang="0">
                  <a:pos x="connsiteX1" y="connsiteY1"/>
                </a:cxn>
                <a:cxn ang="0">
                  <a:pos x="connsiteX2" y="connsiteY2"/>
                </a:cxn>
              </a:cxnLst>
              <a:rect l="l" t="t" r="r" b="b"/>
              <a:pathLst>
                <a:path w="8973" h="71788">
                  <a:moveTo>
                    <a:pt x="11918" y="4954"/>
                  </a:moveTo>
                  <a:lnTo>
                    <a:pt x="11918" y="69285"/>
                  </a:lnTo>
                  <a:lnTo>
                    <a:pt x="4954" y="692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87" name="Freeform: Shape 1048">
              <a:extLst>
                <a:ext uri="{FF2B5EF4-FFF2-40B4-BE49-F238E27FC236}">
                  <a16:creationId xmlns:a16="http://schemas.microsoft.com/office/drawing/2014/main" id="{E7C8AA3A-482B-47EA-AEFF-B7ED58071D6D}"/>
                </a:ext>
              </a:extLst>
            </p:cNvPr>
            <p:cNvSpPr/>
            <p:nvPr/>
          </p:nvSpPr>
          <p:spPr>
            <a:xfrm>
              <a:off x="6378240" y="3908624"/>
              <a:ext cx="8974" cy="71788"/>
            </a:xfrm>
            <a:custGeom>
              <a:avLst/>
              <a:gdLst>
                <a:gd name="connsiteX0" fmla="*/ 11918 w 8973"/>
                <a:gd name="connsiteY0" fmla="*/ 4954 h 71788"/>
                <a:gd name="connsiteX1" fmla="*/ 11918 w 8973"/>
                <a:gd name="connsiteY1" fmla="*/ 69285 h 71788"/>
                <a:gd name="connsiteX2" fmla="*/ 4954 w 8973"/>
                <a:gd name="connsiteY2" fmla="*/ 69285 h 71788"/>
              </a:gdLst>
              <a:ahLst/>
              <a:cxnLst>
                <a:cxn ang="0">
                  <a:pos x="connsiteX0" y="connsiteY0"/>
                </a:cxn>
                <a:cxn ang="0">
                  <a:pos x="connsiteX1" y="connsiteY1"/>
                </a:cxn>
                <a:cxn ang="0">
                  <a:pos x="connsiteX2" y="connsiteY2"/>
                </a:cxn>
              </a:cxnLst>
              <a:rect l="l" t="t" r="r" b="b"/>
              <a:pathLst>
                <a:path w="8973" h="71788">
                  <a:moveTo>
                    <a:pt x="11918" y="4954"/>
                  </a:moveTo>
                  <a:lnTo>
                    <a:pt x="11918" y="69285"/>
                  </a:lnTo>
                  <a:lnTo>
                    <a:pt x="4954" y="692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88" name="Freeform: Shape 1049">
              <a:extLst>
                <a:ext uri="{FF2B5EF4-FFF2-40B4-BE49-F238E27FC236}">
                  <a16:creationId xmlns:a16="http://schemas.microsoft.com/office/drawing/2014/main" id="{BE2D32DF-3E8B-472B-B825-1F290B991574}"/>
                </a:ext>
              </a:extLst>
            </p:cNvPr>
            <p:cNvSpPr/>
            <p:nvPr/>
          </p:nvSpPr>
          <p:spPr>
            <a:xfrm>
              <a:off x="6629498" y="3998359"/>
              <a:ext cx="8974" cy="71788"/>
            </a:xfrm>
            <a:custGeom>
              <a:avLst/>
              <a:gdLst>
                <a:gd name="connsiteX0" fmla="*/ 11918 w 8973"/>
                <a:gd name="connsiteY0" fmla="*/ 4954 h 71788"/>
                <a:gd name="connsiteX1" fmla="*/ 11918 w 8973"/>
                <a:gd name="connsiteY1" fmla="*/ 69285 h 71788"/>
                <a:gd name="connsiteX2" fmla="*/ 4954 w 8973"/>
                <a:gd name="connsiteY2" fmla="*/ 69285 h 71788"/>
              </a:gdLst>
              <a:ahLst/>
              <a:cxnLst>
                <a:cxn ang="0">
                  <a:pos x="connsiteX0" y="connsiteY0"/>
                </a:cxn>
                <a:cxn ang="0">
                  <a:pos x="connsiteX1" y="connsiteY1"/>
                </a:cxn>
                <a:cxn ang="0">
                  <a:pos x="connsiteX2" y="connsiteY2"/>
                </a:cxn>
              </a:cxnLst>
              <a:rect l="l" t="t" r="r" b="b"/>
              <a:pathLst>
                <a:path w="8973" h="71788">
                  <a:moveTo>
                    <a:pt x="11918" y="4954"/>
                  </a:moveTo>
                  <a:lnTo>
                    <a:pt x="11918" y="69285"/>
                  </a:lnTo>
                  <a:lnTo>
                    <a:pt x="4954" y="692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89" name="Freeform: Shape 1050">
              <a:extLst>
                <a:ext uri="{FF2B5EF4-FFF2-40B4-BE49-F238E27FC236}">
                  <a16:creationId xmlns:a16="http://schemas.microsoft.com/office/drawing/2014/main" id="{26D59C78-F85C-4652-9F65-5F80F985252D}"/>
                </a:ext>
              </a:extLst>
            </p:cNvPr>
            <p:cNvSpPr/>
            <p:nvPr/>
          </p:nvSpPr>
          <p:spPr>
            <a:xfrm>
              <a:off x="6701286" y="3998359"/>
              <a:ext cx="8974" cy="71788"/>
            </a:xfrm>
            <a:custGeom>
              <a:avLst/>
              <a:gdLst>
                <a:gd name="connsiteX0" fmla="*/ 11918 w 8973"/>
                <a:gd name="connsiteY0" fmla="*/ 4954 h 71788"/>
                <a:gd name="connsiteX1" fmla="*/ 11918 w 8973"/>
                <a:gd name="connsiteY1" fmla="*/ 69285 h 71788"/>
                <a:gd name="connsiteX2" fmla="*/ 4954 w 8973"/>
                <a:gd name="connsiteY2" fmla="*/ 69285 h 71788"/>
              </a:gdLst>
              <a:ahLst/>
              <a:cxnLst>
                <a:cxn ang="0">
                  <a:pos x="connsiteX0" y="connsiteY0"/>
                </a:cxn>
                <a:cxn ang="0">
                  <a:pos x="connsiteX1" y="connsiteY1"/>
                </a:cxn>
                <a:cxn ang="0">
                  <a:pos x="connsiteX2" y="connsiteY2"/>
                </a:cxn>
              </a:cxnLst>
              <a:rect l="l" t="t" r="r" b="b"/>
              <a:pathLst>
                <a:path w="8973" h="71788">
                  <a:moveTo>
                    <a:pt x="11918" y="4954"/>
                  </a:moveTo>
                  <a:lnTo>
                    <a:pt x="11918" y="69285"/>
                  </a:lnTo>
                  <a:lnTo>
                    <a:pt x="4954" y="692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90" name="Freeform: Shape 1051">
              <a:extLst>
                <a:ext uri="{FF2B5EF4-FFF2-40B4-BE49-F238E27FC236}">
                  <a16:creationId xmlns:a16="http://schemas.microsoft.com/office/drawing/2014/main" id="{9D12792E-88D1-43F1-9A9B-D58480C392A2}"/>
                </a:ext>
              </a:extLst>
            </p:cNvPr>
            <p:cNvSpPr/>
            <p:nvPr/>
          </p:nvSpPr>
          <p:spPr>
            <a:xfrm>
              <a:off x="7347378" y="4267564"/>
              <a:ext cx="8974" cy="71788"/>
            </a:xfrm>
            <a:custGeom>
              <a:avLst/>
              <a:gdLst>
                <a:gd name="connsiteX0" fmla="*/ 11918 w 8973"/>
                <a:gd name="connsiteY0" fmla="*/ 4954 h 71788"/>
                <a:gd name="connsiteX1" fmla="*/ 11918 w 8973"/>
                <a:gd name="connsiteY1" fmla="*/ 69285 h 71788"/>
                <a:gd name="connsiteX2" fmla="*/ 4954 w 8973"/>
                <a:gd name="connsiteY2" fmla="*/ 69285 h 71788"/>
              </a:gdLst>
              <a:ahLst/>
              <a:cxnLst>
                <a:cxn ang="0">
                  <a:pos x="connsiteX0" y="connsiteY0"/>
                </a:cxn>
                <a:cxn ang="0">
                  <a:pos x="connsiteX1" y="connsiteY1"/>
                </a:cxn>
                <a:cxn ang="0">
                  <a:pos x="connsiteX2" y="connsiteY2"/>
                </a:cxn>
              </a:cxnLst>
              <a:rect l="l" t="t" r="r" b="b"/>
              <a:pathLst>
                <a:path w="8973" h="71788">
                  <a:moveTo>
                    <a:pt x="11918" y="4954"/>
                  </a:moveTo>
                  <a:lnTo>
                    <a:pt x="11918" y="69285"/>
                  </a:lnTo>
                  <a:lnTo>
                    <a:pt x="4954" y="692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91" name="Freeform: Shape 1052">
              <a:extLst>
                <a:ext uri="{FF2B5EF4-FFF2-40B4-BE49-F238E27FC236}">
                  <a16:creationId xmlns:a16="http://schemas.microsoft.com/office/drawing/2014/main" id="{531B158A-DA6C-416E-B306-6F65E1FB3E81}"/>
                </a:ext>
              </a:extLst>
            </p:cNvPr>
            <p:cNvSpPr/>
            <p:nvPr/>
          </p:nvSpPr>
          <p:spPr>
            <a:xfrm>
              <a:off x="7526848" y="4339352"/>
              <a:ext cx="8974" cy="71788"/>
            </a:xfrm>
            <a:custGeom>
              <a:avLst/>
              <a:gdLst>
                <a:gd name="connsiteX0" fmla="*/ 11918 w 8973"/>
                <a:gd name="connsiteY0" fmla="*/ 4954 h 71788"/>
                <a:gd name="connsiteX1" fmla="*/ 11918 w 8973"/>
                <a:gd name="connsiteY1" fmla="*/ 69285 h 71788"/>
                <a:gd name="connsiteX2" fmla="*/ 4954 w 8973"/>
                <a:gd name="connsiteY2" fmla="*/ 69285 h 71788"/>
              </a:gdLst>
              <a:ahLst/>
              <a:cxnLst>
                <a:cxn ang="0">
                  <a:pos x="connsiteX0" y="connsiteY0"/>
                </a:cxn>
                <a:cxn ang="0">
                  <a:pos x="connsiteX1" y="connsiteY1"/>
                </a:cxn>
                <a:cxn ang="0">
                  <a:pos x="connsiteX2" y="connsiteY2"/>
                </a:cxn>
              </a:cxnLst>
              <a:rect l="l" t="t" r="r" b="b"/>
              <a:pathLst>
                <a:path w="8973" h="71788">
                  <a:moveTo>
                    <a:pt x="11918" y="4954"/>
                  </a:moveTo>
                  <a:lnTo>
                    <a:pt x="11918" y="69285"/>
                  </a:lnTo>
                  <a:lnTo>
                    <a:pt x="4954" y="692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92" name="Freeform: Shape 1053">
              <a:extLst>
                <a:ext uri="{FF2B5EF4-FFF2-40B4-BE49-F238E27FC236}">
                  <a16:creationId xmlns:a16="http://schemas.microsoft.com/office/drawing/2014/main" id="{EBF27C3D-23A7-4CF5-BF57-D8DFE0D284DB}"/>
                </a:ext>
              </a:extLst>
            </p:cNvPr>
            <p:cNvSpPr/>
            <p:nvPr/>
          </p:nvSpPr>
          <p:spPr>
            <a:xfrm>
              <a:off x="7634539" y="4339352"/>
              <a:ext cx="8974" cy="71788"/>
            </a:xfrm>
            <a:custGeom>
              <a:avLst/>
              <a:gdLst>
                <a:gd name="connsiteX0" fmla="*/ 11918 w 8973"/>
                <a:gd name="connsiteY0" fmla="*/ 4954 h 71788"/>
                <a:gd name="connsiteX1" fmla="*/ 11918 w 8973"/>
                <a:gd name="connsiteY1" fmla="*/ 69285 h 71788"/>
                <a:gd name="connsiteX2" fmla="*/ 4954 w 8973"/>
                <a:gd name="connsiteY2" fmla="*/ 69285 h 71788"/>
              </a:gdLst>
              <a:ahLst/>
              <a:cxnLst>
                <a:cxn ang="0">
                  <a:pos x="connsiteX0" y="connsiteY0"/>
                </a:cxn>
                <a:cxn ang="0">
                  <a:pos x="connsiteX1" y="connsiteY1"/>
                </a:cxn>
                <a:cxn ang="0">
                  <a:pos x="connsiteX2" y="connsiteY2"/>
                </a:cxn>
              </a:cxnLst>
              <a:rect l="l" t="t" r="r" b="b"/>
              <a:pathLst>
                <a:path w="8973" h="71788">
                  <a:moveTo>
                    <a:pt x="11918" y="4954"/>
                  </a:moveTo>
                  <a:lnTo>
                    <a:pt x="11918" y="69285"/>
                  </a:lnTo>
                  <a:lnTo>
                    <a:pt x="4954" y="692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93" name="Freeform: Shape 1054">
              <a:extLst>
                <a:ext uri="{FF2B5EF4-FFF2-40B4-BE49-F238E27FC236}">
                  <a16:creationId xmlns:a16="http://schemas.microsoft.com/office/drawing/2014/main" id="{DC18744E-895B-41ED-ADF3-D5DAB92E1146}"/>
                </a:ext>
              </a:extLst>
            </p:cNvPr>
            <p:cNvSpPr/>
            <p:nvPr/>
          </p:nvSpPr>
          <p:spPr>
            <a:xfrm>
              <a:off x="7706327" y="4339352"/>
              <a:ext cx="8974" cy="71788"/>
            </a:xfrm>
            <a:custGeom>
              <a:avLst/>
              <a:gdLst>
                <a:gd name="connsiteX0" fmla="*/ 11918 w 8973"/>
                <a:gd name="connsiteY0" fmla="*/ 4954 h 71788"/>
                <a:gd name="connsiteX1" fmla="*/ 11918 w 8973"/>
                <a:gd name="connsiteY1" fmla="*/ 69285 h 71788"/>
                <a:gd name="connsiteX2" fmla="*/ 4954 w 8973"/>
                <a:gd name="connsiteY2" fmla="*/ 69285 h 71788"/>
              </a:gdLst>
              <a:ahLst/>
              <a:cxnLst>
                <a:cxn ang="0">
                  <a:pos x="connsiteX0" y="connsiteY0"/>
                </a:cxn>
                <a:cxn ang="0">
                  <a:pos x="connsiteX1" y="connsiteY1"/>
                </a:cxn>
                <a:cxn ang="0">
                  <a:pos x="connsiteX2" y="connsiteY2"/>
                </a:cxn>
              </a:cxnLst>
              <a:rect l="l" t="t" r="r" b="b"/>
              <a:pathLst>
                <a:path w="8973" h="71788">
                  <a:moveTo>
                    <a:pt x="11918" y="4954"/>
                  </a:moveTo>
                  <a:lnTo>
                    <a:pt x="11918" y="69285"/>
                  </a:lnTo>
                  <a:lnTo>
                    <a:pt x="4954" y="692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94" name="Freeform: Shape 5119">
              <a:extLst>
                <a:ext uri="{FF2B5EF4-FFF2-40B4-BE49-F238E27FC236}">
                  <a16:creationId xmlns:a16="http://schemas.microsoft.com/office/drawing/2014/main" id="{9DF5E85D-787D-44ED-A381-9B240B0E2143}"/>
                </a:ext>
              </a:extLst>
            </p:cNvPr>
            <p:cNvSpPr/>
            <p:nvPr/>
          </p:nvSpPr>
          <p:spPr>
            <a:xfrm>
              <a:off x="7778115" y="4339352"/>
              <a:ext cx="8974" cy="71788"/>
            </a:xfrm>
            <a:custGeom>
              <a:avLst/>
              <a:gdLst>
                <a:gd name="connsiteX0" fmla="*/ 11918 w 8973"/>
                <a:gd name="connsiteY0" fmla="*/ 4954 h 71788"/>
                <a:gd name="connsiteX1" fmla="*/ 11918 w 8973"/>
                <a:gd name="connsiteY1" fmla="*/ 69285 h 71788"/>
                <a:gd name="connsiteX2" fmla="*/ 4954 w 8973"/>
                <a:gd name="connsiteY2" fmla="*/ 69285 h 71788"/>
              </a:gdLst>
              <a:ahLst/>
              <a:cxnLst>
                <a:cxn ang="0">
                  <a:pos x="connsiteX0" y="connsiteY0"/>
                </a:cxn>
                <a:cxn ang="0">
                  <a:pos x="connsiteX1" y="connsiteY1"/>
                </a:cxn>
                <a:cxn ang="0">
                  <a:pos x="connsiteX2" y="connsiteY2"/>
                </a:cxn>
              </a:cxnLst>
              <a:rect l="l" t="t" r="r" b="b"/>
              <a:pathLst>
                <a:path w="8973" h="71788">
                  <a:moveTo>
                    <a:pt x="11918" y="4954"/>
                  </a:moveTo>
                  <a:lnTo>
                    <a:pt x="11918" y="69285"/>
                  </a:lnTo>
                  <a:lnTo>
                    <a:pt x="4954" y="692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95" name="Freeform: Shape 5120">
              <a:extLst>
                <a:ext uri="{FF2B5EF4-FFF2-40B4-BE49-F238E27FC236}">
                  <a16:creationId xmlns:a16="http://schemas.microsoft.com/office/drawing/2014/main" id="{5D81EEE0-E521-47B8-94A1-729AFA3F48F6}"/>
                </a:ext>
              </a:extLst>
            </p:cNvPr>
            <p:cNvSpPr/>
            <p:nvPr/>
          </p:nvSpPr>
          <p:spPr>
            <a:xfrm>
              <a:off x="7778115" y="4339352"/>
              <a:ext cx="8974" cy="71788"/>
            </a:xfrm>
            <a:custGeom>
              <a:avLst/>
              <a:gdLst>
                <a:gd name="connsiteX0" fmla="*/ 11918 w 8973"/>
                <a:gd name="connsiteY0" fmla="*/ 4954 h 71788"/>
                <a:gd name="connsiteX1" fmla="*/ 11918 w 8973"/>
                <a:gd name="connsiteY1" fmla="*/ 69285 h 71788"/>
                <a:gd name="connsiteX2" fmla="*/ 4954 w 8973"/>
                <a:gd name="connsiteY2" fmla="*/ 69285 h 71788"/>
              </a:gdLst>
              <a:ahLst/>
              <a:cxnLst>
                <a:cxn ang="0">
                  <a:pos x="connsiteX0" y="connsiteY0"/>
                </a:cxn>
                <a:cxn ang="0">
                  <a:pos x="connsiteX1" y="connsiteY1"/>
                </a:cxn>
                <a:cxn ang="0">
                  <a:pos x="connsiteX2" y="connsiteY2"/>
                </a:cxn>
              </a:cxnLst>
              <a:rect l="l" t="t" r="r" b="b"/>
              <a:pathLst>
                <a:path w="8973" h="71788">
                  <a:moveTo>
                    <a:pt x="11918" y="4954"/>
                  </a:moveTo>
                  <a:lnTo>
                    <a:pt x="11918" y="69285"/>
                  </a:lnTo>
                  <a:lnTo>
                    <a:pt x="4954" y="692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96" name="Freeform: Shape 5123">
              <a:extLst>
                <a:ext uri="{FF2B5EF4-FFF2-40B4-BE49-F238E27FC236}">
                  <a16:creationId xmlns:a16="http://schemas.microsoft.com/office/drawing/2014/main" id="{AA2E048D-408A-4776-93E8-A76D6186814C}"/>
                </a:ext>
              </a:extLst>
            </p:cNvPr>
            <p:cNvSpPr/>
            <p:nvPr/>
          </p:nvSpPr>
          <p:spPr>
            <a:xfrm>
              <a:off x="8262684" y="4411140"/>
              <a:ext cx="8974" cy="71788"/>
            </a:xfrm>
            <a:custGeom>
              <a:avLst/>
              <a:gdLst>
                <a:gd name="connsiteX0" fmla="*/ 11918 w 8973"/>
                <a:gd name="connsiteY0" fmla="*/ 4954 h 71788"/>
                <a:gd name="connsiteX1" fmla="*/ 11918 w 8973"/>
                <a:gd name="connsiteY1" fmla="*/ 69285 h 71788"/>
                <a:gd name="connsiteX2" fmla="*/ 4954 w 8973"/>
                <a:gd name="connsiteY2" fmla="*/ 69285 h 71788"/>
              </a:gdLst>
              <a:ahLst/>
              <a:cxnLst>
                <a:cxn ang="0">
                  <a:pos x="connsiteX0" y="connsiteY0"/>
                </a:cxn>
                <a:cxn ang="0">
                  <a:pos x="connsiteX1" y="connsiteY1"/>
                </a:cxn>
                <a:cxn ang="0">
                  <a:pos x="connsiteX2" y="connsiteY2"/>
                </a:cxn>
              </a:cxnLst>
              <a:rect l="l" t="t" r="r" b="b"/>
              <a:pathLst>
                <a:path w="8973" h="71788">
                  <a:moveTo>
                    <a:pt x="11918" y="4954"/>
                  </a:moveTo>
                  <a:lnTo>
                    <a:pt x="11918" y="69285"/>
                  </a:lnTo>
                  <a:lnTo>
                    <a:pt x="4954" y="692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97" name="Freeform: Shape 5124">
              <a:extLst>
                <a:ext uri="{FF2B5EF4-FFF2-40B4-BE49-F238E27FC236}">
                  <a16:creationId xmlns:a16="http://schemas.microsoft.com/office/drawing/2014/main" id="{CB58B0B4-B967-43D4-8A4F-DFBBAFCDB789}"/>
                </a:ext>
              </a:extLst>
            </p:cNvPr>
            <p:cNvSpPr/>
            <p:nvPr/>
          </p:nvSpPr>
          <p:spPr>
            <a:xfrm>
              <a:off x="8334472" y="4411140"/>
              <a:ext cx="8974" cy="71788"/>
            </a:xfrm>
            <a:custGeom>
              <a:avLst/>
              <a:gdLst>
                <a:gd name="connsiteX0" fmla="*/ 11918 w 8973"/>
                <a:gd name="connsiteY0" fmla="*/ 4954 h 71788"/>
                <a:gd name="connsiteX1" fmla="*/ 11918 w 8973"/>
                <a:gd name="connsiteY1" fmla="*/ 69285 h 71788"/>
                <a:gd name="connsiteX2" fmla="*/ 4954 w 8973"/>
                <a:gd name="connsiteY2" fmla="*/ 69285 h 71788"/>
              </a:gdLst>
              <a:ahLst/>
              <a:cxnLst>
                <a:cxn ang="0">
                  <a:pos x="connsiteX0" y="connsiteY0"/>
                </a:cxn>
                <a:cxn ang="0">
                  <a:pos x="connsiteX1" y="connsiteY1"/>
                </a:cxn>
                <a:cxn ang="0">
                  <a:pos x="connsiteX2" y="connsiteY2"/>
                </a:cxn>
              </a:cxnLst>
              <a:rect l="l" t="t" r="r" b="b"/>
              <a:pathLst>
                <a:path w="8973" h="71788">
                  <a:moveTo>
                    <a:pt x="11918" y="4954"/>
                  </a:moveTo>
                  <a:lnTo>
                    <a:pt x="11918" y="69285"/>
                  </a:lnTo>
                  <a:lnTo>
                    <a:pt x="4954" y="692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98" name="Freeform: Shape 5125">
              <a:extLst>
                <a:ext uri="{FF2B5EF4-FFF2-40B4-BE49-F238E27FC236}">
                  <a16:creationId xmlns:a16="http://schemas.microsoft.com/office/drawing/2014/main" id="{506CED16-7782-44FC-A754-0BCE39C8FFD7}"/>
                </a:ext>
              </a:extLst>
            </p:cNvPr>
            <p:cNvSpPr/>
            <p:nvPr/>
          </p:nvSpPr>
          <p:spPr>
            <a:xfrm>
              <a:off x="8549837" y="4500884"/>
              <a:ext cx="8974" cy="71788"/>
            </a:xfrm>
            <a:custGeom>
              <a:avLst/>
              <a:gdLst>
                <a:gd name="connsiteX0" fmla="*/ 11918 w 8973"/>
                <a:gd name="connsiteY0" fmla="*/ 4954 h 71788"/>
                <a:gd name="connsiteX1" fmla="*/ 11918 w 8973"/>
                <a:gd name="connsiteY1" fmla="*/ 69276 h 71788"/>
                <a:gd name="connsiteX2" fmla="*/ 4954 w 8973"/>
                <a:gd name="connsiteY2" fmla="*/ 69276 h 71788"/>
              </a:gdLst>
              <a:ahLst/>
              <a:cxnLst>
                <a:cxn ang="0">
                  <a:pos x="connsiteX0" y="connsiteY0"/>
                </a:cxn>
                <a:cxn ang="0">
                  <a:pos x="connsiteX1" y="connsiteY1"/>
                </a:cxn>
                <a:cxn ang="0">
                  <a:pos x="connsiteX2" y="connsiteY2"/>
                </a:cxn>
              </a:cxnLst>
              <a:rect l="l" t="t" r="r" b="b"/>
              <a:pathLst>
                <a:path w="8973" h="71788">
                  <a:moveTo>
                    <a:pt x="11918" y="4954"/>
                  </a:moveTo>
                  <a:lnTo>
                    <a:pt x="11918" y="69276"/>
                  </a:lnTo>
                  <a:lnTo>
                    <a:pt x="4954" y="69276"/>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99" name="Freeform: Shape 5126">
              <a:extLst>
                <a:ext uri="{FF2B5EF4-FFF2-40B4-BE49-F238E27FC236}">
                  <a16:creationId xmlns:a16="http://schemas.microsoft.com/office/drawing/2014/main" id="{3255F923-C1F7-421E-BF64-7EEB20243E99}"/>
                </a:ext>
              </a:extLst>
            </p:cNvPr>
            <p:cNvSpPr/>
            <p:nvPr/>
          </p:nvSpPr>
          <p:spPr>
            <a:xfrm>
              <a:off x="8621625" y="4500884"/>
              <a:ext cx="8974" cy="71788"/>
            </a:xfrm>
            <a:custGeom>
              <a:avLst/>
              <a:gdLst>
                <a:gd name="connsiteX0" fmla="*/ 11918 w 8973"/>
                <a:gd name="connsiteY0" fmla="*/ 4954 h 71788"/>
                <a:gd name="connsiteX1" fmla="*/ 11918 w 8973"/>
                <a:gd name="connsiteY1" fmla="*/ 69276 h 71788"/>
                <a:gd name="connsiteX2" fmla="*/ 4954 w 8973"/>
                <a:gd name="connsiteY2" fmla="*/ 69276 h 71788"/>
              </a:gdLst>
              <a:ahLst/>
              <a:cxnLst>
                <a:cxn ang="0">
                  <a:pos x="connsiteX0" y="connsiteY0"/>
                </a:cxn>
                <a:cxn ang="0">
                  <a:pos x="connsiteX1" y="connsiteY1"/>
                </a:cxn>
                <a:cxn ang="0">
                  <a:pos x="connsiteX2" y="connsiteY2"/>
                </a:cxn>
              </a:cxnLst>
              <a:rect l="l" t="t" r="r" b="b"/>
              <a:pathLst>
                <a:path w="8973" h="71788">
                  <a:moveTo>
                    <a:pt x="11918" y="4954"/>
                  </a:moveTo>
                  <a:lnTo>
                    <a:pt x="11918" y="69276"/>
                  </a:lnTo>
                  <a:lnTo>
                    <a:pt x="4954" y="69276"/>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00" name="Freeform: Shape 5127">
              <a:extLst>
                <a:ext uri="{FF2B5EF4-FFF2-40B4-BE49-F238E27FC236}">
                  <a16:creationId xmlns:a16="http://schemas.microsoft.com/office/drawing/2014/main" id="{520952C2-7092-4942-9B89-3FA11FDD7A2D}"/>
                </a:ext>
              </a:extLst>
            </p:cNvPr>
            <p:cNvSpPr/>
            <p:nvPr/>
          </p:nvSpPr>
          <p:spPr>
            <a:xfrm>
              <a:off x="8693413" y="4500884"/>
              <a:ext cx="8974" cy="71788"/>
            </a:xfrm>
            <a:custGeom>
              <a:avLst/>
              <a:gdLst>
                <a:gd name="connsiteX0" fmla="*/ 11918 w 8973"/>
                <a:gd name="connsiteY0" fmla="*/ 4954 h 71788"/>
                <a:gd name="connsiteX1" fmla="*/ 11918 w 8973"/>
                <a:gd name="connsiteY1" fmla="*/ 69276 h 71788"/>
                <a:gd name="connsiteX2" fmla="*/ 4954 w 8973"/>
                <a:gd name="connsiteY2" fmla="*/ 69276 h 71788"/>
              </a:gdLst>
              <a:ahLst/>
              <a:cxnLst>
                <a:cxn ang="0">
                  <a:pos x="connsiteX0" y="connsiteY0"/>
                </a:cxn>
                <a:cxn ang="0">
                  <a:pos x="connsiteX1" y="connsiteY1"/>
                </a:cxn>
                <a:cxn ang="0">
                  <a:pos x="connsiteX2" y="connsiteY2"/>
                </a:cxn>
              </a:cxnLst>
              <a:rect l="l" t="t" r="r" b="b"/>
              <a:pathLst>
                <a:path w="8973" h="71788">
                  <a:moveTo>
                    <a:pt x="11918" y="4954"/>
                  </a:moveTo>
                  <a:lnTo>
                    <a:pt x="11918" y="69276"/>
                  </a:lnTo>
                  <a:lnTo>
                    <a:pt x="4954" y="69276"/>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01" name="Freeform: Shape 5128">
              <a:extLst>
                <a:ext uri="{FF2B5EF4-FFF2-40B4-BE49-F238E27FC236}">
                  <a16:creationId xmlns:a16="http://schemas.microsoft.com/office/drawing/2014/main" id="{51040DFD-55BD-43D0-A14F-71128DAE6620}"/>
                </a:ext>
              </a:extLst>
            </p:cNvPr>
            <p:cNvSpPr/>
            <p:nvPr/>
          </p:nvSpPr>
          <p:spPr>
            <a:xfrm>
              <a:off x="8765201" y="4500884"/>
              <a:ext cx="8974" cy="71788"/>
            </a:xfrm>
            <a:custGeom>
              <a:avLst/>
              <a:gdLst>
                <a:gd name="connsiteX0" fmla="*/ 11918 w 8973"/>
                <a:gd name="connsiteY0" fmla="*/ 4954 h 71788"/>
                <a:gd name="connsiteX1" fmla="*/ 11918 w 8973"/>
                <a:gd name="connsiteY1" fmla="*/ 69276 h 71788"/>
                <a:gd name="connsiteX2" fmla="*/ 4954 w 8973"/>
                <a:gd name="connsiteY2" fmla="*/ 69276 h 71788"/>
              </a:gdLst>
              <a:ahLst/>
              <a:cxnLst>
                <a:cxn ang="0">
                  <a:pos x="connsiteX0" y="connsiteY0"/>
                </a:cxn>
                <a:cxn ang="0">
                  <a:pos x="connsiteX1" y="connsiteY1"/>
                </a:cxn>
                <a:cxn ang="0">
                  <a:pos x="connsiteX2" y="connsiteY2"/>
                </a:cxn>
              </a:cxnLst>
              <a:rect l="l" t="t" r="r" b="b"/>
              <a:pathLst>
                <a:path w="8973" h="71788">
                  <a:moveTo>
                    <a:pt x="11918" y="4954"/>
                  </a:moveTo>
                  <a:lnTo>
                    <a:pt x="11918" y="69276"/>
                  </a:lnTo>
                  <a:lnTo>
                    <a:pt x="4954" y="69276"/>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02" name="Freeform: Shape 5129">
              <a:extLst>
                <a:ext uri="{FF2B5EF4-FFF2-40B4-BE49-F238E27FC236}">
                  <a16:creationId xmlns:a16="http://schemas.microsoft.com/office/drawing/2014/main" id="{3011AAD2-B02C-4AD2-AAA8-EB4140ED927C}"/>
                </a:ext>
              </a:extLst>
            </p:cNvPr>
            <p:cNvSpPr/>
            <p:nvPr/>
          </p:nvSpPr>
          <p:spPr>
            <a:xfrm>
              <a:off x="8819042" y="4500884"/>
              <a:ext cx="8974" cy="71788"/>
            </a:xfrm>
            <a:custGeom>
              <a:avLst/>
              <a:gdLst>
                <a:gd name="connsiteX0" fmla="*/ 11918 w 8973"/>
                <a:gd name="connsiteY0" fmla="*/ 4954 h 71788"/>
                <a:gd name="connsiteX1" fmla="*/ 11918 w 8973"/>
                <a:gd name="connsiteY1" fmla="*/ 69276 h 71788"/>
                <a:gd name="connsiteX2" fmla="*/ 4954 w 8973"/>
                <a:gd name="connsiteY2" fmla="*/ 69276 h 71788"/>
              </a:gdLst>
              <a:ahLst/>
              <a:cxnLst>
                <a:cxn ang="0">
                  <a:pos x="connsiteX0" y="connsiteY0"/>
                </a:cxn>
                <a:cxn ang="0">
                  <a:pos x="connsiteX1" y="connsiteY1"/>
                </a:cxn>
                <a:cxn ang="0">
                  <a:pos x="connsiteX2" y="connsiteY2"/>
                </a:cxn>
              </a:cxnLst>
              <a:rect l="l" t="t" r="r" b="b"/>
              <a:pathLst>
                <a:path w="8973" h="71788">
                  <a:moveTo>
                    <a:pt x="11918" y="4954"/>
                  </a:moveTo>
                  <a:lnTo>
                    <a:pt x="11918" y="69276"/>
                  </a:lnTo>
                  <a:lnTo>
                    <a:pt x="4954" y="69276"/>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03" name="Freeform: Shape 5130">
              <a:extLst>
                <a:ext uri="{FF2B5EF4-FFF2-40B4-BE49-F238E27FC236}">
                  <a16:creationId xmlns:a16="http://schemas.microsoft.com/office/drawing/2014/main" id="{E631AC7D-E4C6-4CFA-804F-263BDB7D8CAB}"/>
                </a:ext>
              </a:extLst>
            </p:cNvPr>
            <p:cNvSpPr/>
            <p:nvPr/>
          </p:nvSpPr>
          <p:spPr>
            <a:xfrm>
              <a:off x="8854936" y="4500884"/>
              <a:ext cx="8974" cy="71788"/>
            </a:xfrm>
            <a:custGeom>
              <a:avLst/>
              <a:gdLst>
                <a:gd name="connsiteX0" fmla="*/ 11918 w 8973"/>
                <a:gd name="connsiteY0" fmla="*/ 4954 h 71788"/>
                <a:gd name="connsiteX1" fmla="*/ 11918 w 8973"/>
                <a:gd name="connsiteY1" fmla="*/ 69276 h 71788"/>
                <a:gd name="connsiteX2" fmla="*/ 4954 w 8973"/>
                <a:gd name="connsiteY2" fmla="*/ 69276 h 71788"/>
              </a:gdLst>
              <a:ahLst/>
              <a:cxnLst>
                <a:cxn ang="0">
                  <a:pos x="connsiteX0" y="connsiteY0"/>
                </a:cxn>
                <a:cxn ang="0">
                  <a:pos x="connsiteX1" y="connsiteY1"/>
                </a:cxn>
                <a:cxn ang="0">
                  <a:pos x="connsiteX2" y="connsiteY2"/>
                </a:cxn>
              </a:cxnLst>
              <a:rect l="l" t="t" r="r" b="b"/>
              <a:pathLst>
                <a:path w="8973" h="71788">
                  <a:moveTo>
                    <a:pt x="11918" y="4954"/>
                  </a:moveTo>
                  <a:lnTo>
                    <a:pt x="11918" y="69276"/>
                  </a:lnTo>
                  <a:lnTo>
                    <a:pt x="4954" y="69276"/>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04" name="Freeform: Shape 5131">
              <a:extLst>
                <a:ext uri="{FF2B5EF4-FFF2-40B4-BE49-F238E27FC236}">
                  <a16:creationId xmlns:a16="http://schemas.microsoft.com/office/drawing/2014/main" id="{504B3407-2A47-424E-9B39-6A3D811C0D6B}"/>
                </a:ext>
              </a:extLst>
            </p:cNvPr>
            <p:cNvSpPr/>
            <p:nvPr/>
          </p:nvSpPr>
          <p:spPr>
            <a:xfrm>
              <a:off x="8926724" y="4500884"/>
              <a:ext cx="8974" cy="71788"/>
            </a:xfrm>
            <a:custGeom>
              <a:avLst/>
              <a:gdLst>
                <a:gd name="connsiteX0" fmla="*/ 11918 w 8973"/>
                <a:gd name="connsiteY0" fmla="*/ 4954 h 71788"/>
                <a:gd name="connsiteX1" fmla="*/ 11918 w 8973"/>
                <a:gd name="connsiteY1" fmla="*/ 69276 h 71788"/>
                <a:gd name="connsiteX2" fmla="*/ 4954 w 8973"/>
                <a:gd name="connsiteY2" fmla="*/ 69276 h 71788"/>
              </a:gdLst>
              <a:ahLst/>
              <a:cxnLst>
                <a:cxn ang="0">
                  <a:pos x="connsiteX0" y="connsiteY0"/>
                </a:cxn>
                <a:cxn ang="0">
                  <a:pos x="connsiteX1" y="connsiteY1"/>
                </a:cxn>
                <a:cxn ang="0">
                  <a:pos x="connsiteX2" y="connsiteY2"/>
                </a:cxn>
              </a:cxnLst>
              <a:rect l="l" t="t" r="r" b="b"/>
              <a:pathLst>
                <a:path w="8973" h="71788">
                  <a:moveTo>
                    <a:pt x="11918" y="4954"/>
                  </a:moveTo>
                  <a:lnTo>
                    <a:pt x="11918" y="69276"/>
                  </a:lnTo>
                  <a:lnTo>
                    <a:pt x="4954" y="69276"/>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05" name="Freeform: Shape 5132">
              <a:extLst>
                <a:ext uri="{FF2B5EF4-FFF2-40B4-BE49-F238E27FC236}">
                  <a16:creationId xmlns:a16="http://schemas.microsoft.com/office/drawing/2014/main" id="{EC631708-7D9C-407A-B394-30DB9888EC37}"/>
                </a:ext>
              </a:extLst>
            </p:cNvPr>
            <p:cNvSpPr/>
            <p:nvPr/>
          </p:nvSpPr>
          <p:spPr>
            <a:xfrm>
              <a:off x="8998521" y="4500884"/>
              <a:ext cx="8974" cy="71788"/>
            </a:xfrm>
            <a:custGeom>
              <a:avLst/>
              <a:gdLst>
                <a:gd name="connsiteX0" fmla="*/ 11953 w 8973"/>
                <a:gd name="connsiteY0" fmla="*/ 4954 h 71788"/>
                <a:gd name="connsiteX1" fmla="*/ 11953 w 8973"/>
                <a:gd name="connsiteY1" fmla="*/ 69276 h 71788"/>
                <a:gd name="connsiteX2" fmla="*/ 4954 w 8973"/>
                <a:gd name="connsiteY2" fmla="*/ 69276 h 71788"/>
              </a:gdLst>
              <a:ahLst/>
              <a:cxnLst>
                <a:cxn ang="0">
                  <a:pos x="connsiteX0" y="connsiteY0"/>
                </a:cxn>
                <a:cxn ang="0">
                  <a:pos x="connsiteX1" y="connsiteY1"/>
                </a:cxn>
                <a:cxn ang="0">
                  <a:pos x="connsiteX2" y="connsiteY2"/>
                </a:cxn>
              </a:cxnLst>
              <a:rect l="l" t="t" r="r" b="b"/>
              <a:pathLst>
                <a:path w="8973" h="71788">
                  <a:moveTo>
                    <a:pt x="11953" y="4954"/>
                  </a:moveTo>
                  <a:lnTo>
                    <a:pt x="11953" y="69276"/>
                  </a:lnTo>
                  <a:lnTo>
                    <a:pt x="4954" y="69276"/>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06" name="Freeform: Shape 5133">
              <a:extLst>
                <a:ext uri="{FF2B5EF4-FFF2-40B4-BE49-F238E27FC236}">
                  <a16:creationId xmlns:a16="http://schemas.microsoft.com/office/drawing/2014/main" id="{73C4D229-3C93-4A97-95ED-4CED8934CD3F}"/>
                </a:ext>
              </a:extLst>
            </p:cNvPr>
            <p:cNvSpPr/>
            <p:nvPr/>
          </p:nvSpPr>
          <p:spPr>
            <a:xfrm>
              <a:off x="9070309" y="4500884"/>
              <a:ext cx="8974" cy="71788"/>
            </a:xfrm>
            <a:custGeom>
              <a:avLst/>
              <a:gdLst>
                <a:gd name="connsiteX0" fmla="*/ 11953 w 8973"/>
                <a:gd name="connsiteY0" fmla="*/ 4954 h 71788"/>
                <a:gd name="connsiteX1" fmla="*/ 11953 w 8973"/>
                <a:gd name="connsiteY1" fmla="*/ 69276 h 71788"/>
                <a:gd name="connsiteX2" fmla="*/ 4954 w 8973"/>
                <a:gd name="connsiteY2" fmla="*/ 69276 h 71788"/>
              </a:gdLst>
              <a:ahLst/>
              <a:cxnLst>
                <a:cxn ang="0">
                  <a:pos x="connsiteX0" y="connsiteY0"/>
                </a:cxn>
                <a:cxn ang="0">
                  <a:pos x="connsiteX1" y="connsiteY1"/>
                </a:cxn>
                <a:cxn ang="0">
                  <a:pos x="connsiteX2" y="connsiteY2"/>
                </a:cxn>
              </a:cxnLst>
              <a:rect l="l" t="t" r="r" b="b"/>
              <a:pathLst>
                <a:path w="8973" h="71788">
                  <a:moveTo>
                    <a:pt x="11953" y="4954"/>
                  </a:moveTo>
                  <a:lnTo>
                    <a:pt x="11953" y="69276"/>
                  </a:lnTo>
                  <a:lnTo>
                    <a:pt x="4954" y="69276"/>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07" name="Freeform: Shape 5134">
              <a:extLst>
                <a:ext uri="{FF2B5EF4-FFF2-40B4-BE49-F238E27FC236}">
                  <a16:creationId xmlns:a16="http://schemas.microsoft.com/office/drawing/2014/main" id="{AA74710C-753F-48A2-A7AB-4CDE8CE05EC9}"/>
                </a:ext>
              </a:extLst>
            </p:cNvPr>
            <p:cNvSpPr/>
            <p:nvPr/>
          </p:nvSpPr>
          <p:spPr>
            <a:xfrm>
              <a:off x="9124150" y="4500884"/>
              <a:ext cx="8974" cy="71788"/>
            </a:xfrm>
            <a:custGeom>
              <a:avLst/>
              <a:gdLst>
                <a:gd name="connsiteX0" fmla="*/ 11953 w 8973"/>
                <a:gd name="connsiteY0" fmla="*/ 4954 h 71788"/>
                <a:gd name="connsiteX1" fmla="*/ 11953 w 8973"/>
                <a:gd name="connsiteY1" fmla="*/ 69276 h 71788"/>
                <a:gd name="connsiteX2" fmla="*/ 4954 w 8973"/>
                <a:gd name="connsiteY2" fmla="*/ 69276 h 71788"/>
              </a:gdLst>
              <a:ahLst/>
              <a:cxnLst>
                <a:cxn ang="0">
                  <a:pos x="connsiteX0" y="connsiteY0"/>
                </a:cxn>
                <a:cxn ang="0">
                  <a:pos x="connsiteX1" y="connsiteY1"/>
                </a:cxn>
                <a:cxn ang="0">
                  <a:pos x="connsiteX2" y="connsiteY2"/>
                </a:cxn>
              </a:cxnLst>
              <a:rect l="l" t="t" r="r" b="b"/>
              <a:pathLst>
                <a:path w="8973" h="71788">
                  <a:moveTo>
                    <a:pt x="11953" y="4954"/>
                  </a:moveTo>
                  <a:lnTo>
                    <a:pt x="11953" y="69276"/>
                  </a:lnTo>
                  <a:lnTo>
                    <a:pt x="4954" y="69276"/>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grpSp>
      <p:grpSp>
        <p:nvGrpSpPr>
          <p:cNvPr id="108" name="Graphic 5200">
            <a:extLst>
              <a:ext uri="{FF2B5EF4-FFF2-40B4-BE49-F238E27FC236}">
                <a16:creationId xmlns:a16="http://schemas.microsoft.com/office/drawing/2014/main" id="{B2E2B82E-69E7-448E-865B-75E2CD60860B}"/>
              </a:ext>
            </a:extLst>
          </p:cNvPr>
          <p:cNvGrpSpPr/>
          <p:nvPr/>
        </p:nvGrpSpPr>
        <p:grpSpPr>
          <a:xfrm>
            <a:off x="1684892" y="1888642"/>
            <a:ext cx="6192000" cy="1275784"/>
            <a:chOff x="0" y="2597727"/>
            <a:chExt cx="9144000" cy="1662545"/>
          </a:xfrm>
        </p:grpSpPr>
        <p:sp>
          <p:nvSpPr>
            <p:cNvPr id="109" name="Freeform: Shape 5202">
              <a:extLst>
                <a:ext uri="{FF2B5EF4-FFF2-40B4-BE49-F238E27FC236}">
                  <a16:creationId xmlns:a16="http://schemas.microsoft.com/office/drawing/2014/main" id="{18FD2C1E-2DFB-4508-A01E-B39630BB3756}"/>
                </a:ext>
              </a:extLst>
            </p:cNvPr>
            <p:cNvSpPr/>
            <p:nvPr/>
          </p:nvSpPr>
          <p:spPr>
            <a:xfrm>
              <a:off x="-6717" y="2595628"/>
              <a:ext cx="9153236" cy="1662545"/>
            </a:xfrm>
            <a:custGeom>
              <a:avLst/>
              <a:gdLst>
                <a:gd name="connsiteX0" fmla="*/ 9151309 w 9153236"/>
                <a:gd name="connsiteY0" fmla="*/ 1659869 h 1662545"/>
                <a:gd name="connsiteX1" fmla="*/ 8380276 w 9153236"/>
                <a:gd name="connsiteY1" fmla="*/ 1659869 h 1662545"/>
                <a:gd name="connsiteX2" fmla="*/ 8380276 w 9153236"/>
                <a:gd name="connsiteY2" fmla="*/ 1578192 h 1662545"/>
                <a:gd name="connsiteX3" fmla="*/ 8194052 w 9153236"/>
                <a:gd name="connsiteY3" fmla="*/ 1578192 h 1662545"/>
                <a:gd name="connsiteX4" fmla="*/ 8194052 w 9153236"/>
                <a:gd name="connsiteY4" fmla="*/ 1525914 h 1662545"/>
                <a:gd name="connsiteX5" fmla="*/ 7772597 w 9153236"/>
                <a:gd name="connsiteY5" fmla="*/ 1525914 h 1662545"/>
                <a:gd name="connsiteX6" fmla="*/ 7772597 w 9153236"/>
                <a:gd name="connsiteY6" fmla="*/ 1454037 h 1662545"/>
                <a:gd name="connsiteX7" fmla="*/ 7645181 w 9153236"/>
                <a:gd name="connsiteY7" fmla="*/ 1454037 h 1662545"/>
                <a:gd name="connsiteX8" fmla="*/ 7645181 w 9153236"/>
                <a:gd name="connsiteY8" fmla="*/ 1388699 h 1662545"/>
                <a:gd name="connsiteX9" fmla="*/ 7436089 w 9153236"/>
                <a:gd name="connsiteY9" fmla="*/ 1388699 h 1662545"/>
                <a:gd name="connsiteX10" fmla="*/ 7436089 w 9153236"/>
                <a:gd name="connsiteY10" fmla="*/ 1339691 h 1662545"/>
                <a:gd name="connsiteX11" fmla="*/ 6665055 w 9153236"/>
                <a:gd name="connsiteY11" fmla="*/ 1339691 h 1662545"/>
                <a:gd name="connsiteX12" fmla="*/ 6665055 w 9153236"/>
                <a:gd name="connsiteY12" fmla="*/ 1261283 h 1662545"/>
                <a:gd name="connsiteX13" fmla="*/ 6109645 w 9153236"/>
                <a:gd name="connsiteY13" fmla="*/ 1261283 h 1662545"/>
                <a:gd name="connsiteX14" fmla="*/ 6109645 w 9153236"/>
                <a:gd name="connsiteY14" fmla="*/ 1215545 h 1662545"/>
                <a:gd name="connsiteX15" fmla="*/ 5400689 w 9153236"/>
                <a:gd name="connsiteY15" fmla="*/ 1215545 h 1662545"/>
                <a:gd name="connsiteX16" fmla="*/ 5400689 w 9153236"/>
                <a:gd name="connsiteY16" fmla="*/ 1156737 h 1662545"/>
                <a:gd name="connsiteX17" fmla="*/ 4904087 w 9153236"/>
                <a:gd name="connsiteY17" fmla="*/ 1156737 h 1662545"/>
                <a:gd name="connsiteX18" fmla="*/ 4904087 w 9153236"/>
                <a:gd name="connsiteY18" fmla="*/ 1097929 h 1662545"/>
                <a:gd name="connsiteX19" fmla="*/ 4838749 w 9153236"/>
                <a:gd name="connsiteY19" fmla="*/ 1097929 h 1662545"/>
                <a:gd name="connsiteX20" fmla="*/ 4838749 w 9153236"/>
                <a:gd name="connsiteY20" fmla="*/ 1065251 h 1662545"/>
                <a:gd name="connsiteX21" fmla="*/ 4760341 w 9153236"/>
                <a:gd name="connsiteY21" fmla="*/ 1065251 h 1662545"/>
                <a:gd name="connsiteX22" fmla="*/ 4760341 w 9153236"/>
                <a:gd name="connsiteY22" fmla="*/ 1026051 h 1662545"/>
                <a:gd name="connsiteX23" fmla="*/ 4358486 w 9153236"/>
                <a:gd name="connsiteY23" fmla="*/ 1026051 h 1662545"/>
                <a:gd name="connsiteX24" fmla="*/ 4358486 w 9153236"/>
                <a:gd name="connsiteY24" fmla="*/ 977043 h 1662545"/>
                <a:gd name="connsiteX25" fmla="*/ 4240870 w 9153236"/>
                <a:gd name="connsiteY25" fmla="*/ 977043 h 1662545"/>
                <a:gd name="connsiteX26" fmla="*/ 4240870 w 9153236"/>
                <a:gd name="connsiteY26" fmla="*/ 950904 h 1662545"/>
                <a:gd name="connsiteX27" fmla="*/ 4002368 w 9153236"/>
                <a:gd name="connsiteY27" fmla="*/ 950904 h 1662545"/>
                <a:gd name="connsiteX28" fmla="*/ 4002368 w 9153236"/>
                <a:gd name="connsiteY28" fmla="*/ 911702 h 1662545"/>
                <a:gd name="connsiteX29" fmla="*/ 3662590 w 9153236"/>
                <a:gd name="connsiteY29" fmla="*/ 911702 h 1662545"/>
                <a:gd name="connsiteX30" fmla="*/ 3662590 w 9153236"/>
                <a:gd name="connsiteY30" fmla="*/ 865962 h 1662545"/>
                <a:gd name="connsiteX31" fmla="*/ 3368560 w 9153236"/>
                <a:gd name="connsiteY31" fmla="*/ 865962 h 1662545"/>
                <a:gd name="connsiteX32" fmla="*/ 3368560 w 9153236"/>
                <a:gd name="connsiteY32" fmla="*/ 836558 h 1662545"/>
                <a:gd name="connsiteX33" fmla="*/ 3156197 w 9153236"/>
                <a:gd name="connsiteY33" fmla="*/ 836558 h 1662545"/>
                <a:gd name="connsiteX34" fmla="*/ 3156197 w 9153236"/>
                <a:gd name="connsiteY34" fmla="*/ 790820 h 1662545"/>
                <a:gd name="connsiteX35" fmla="*/ 3084320 w 9153236"/>
                <a:gd name="connsiteY35" fmla="*/ 790820 h 1662545"/>
                <a:gd name="connsiteX36" fmla="*/ 3084320 w 9153236"/>
                <a:gd name="connsiteY36" fmla="*/ 758148 h 1662545"/>
                <a:gd name="connsiteX37" fmla="*/ 2937295 w 9153236"/>
                <a:gd name="connsiteY37" fmla="*/ 758148 h 1662545"/>
                <a:gd name="connsiteX38" fmla="*/ 2937295 w 9153236"/>
                <a:gd name="connsiteY38" fmla="*/ 722210 h 1662545"/>
                <a:gd name="connsiteX39" fmla="*/ 2754342 w 9153236"/>
                <a:gd name="connsiteY39" fmla="*/ 722210 h 1662545"/>
                <a:gd name="connsiteX40" fmla="*/ 2754342 w 9153236"/>
                <a:gd name="connsiteY40" fmla="*/ 689539 h 1662545"/>
                <a:gd name="connsiteX41" fmla="*/ 2541979 w 9153236"/>
                <a:gd name="connsiteY41" fmla="*/ 689539 h 1662545"/>
                <a:gd name="connsiteX42" fmla="*/ 2541979 w 9153236"/>
                <a:gd name="connsiteY42" fmla="*/ 627465 h 1662545"/>
                <a:gd name="connsiteX43" fmla="*/ 2404764 w 9153236"/>
                <a:gd name="connsiteY43" fmla="*/ 627465 h 1662545"/>
                <a:gd name="connsiteX44" fmla="*/ 2404764 w 9153236"/>
                <a:gd name="connsiteY44" fmla="*/ 578458 h 1662545"/>
                <a:gd name="connsiteX45" fmla="*/ 2349226 w 9153236"/>
                <a:gd name="connsiteY45" fmla="*/ 578458 h 1662545"/>
                <a:gd name="connsiteX46" fmla="*/ 2349226 w 9153236"/>
                <a:gd name="connsiteY46" fmla="*/ 493514 h 1662545"/>
                <a:gd name="connsiteX47" fmla="*/ 2113994 w 9153236"/>
                <a:gd name="connsiteY47" fmla="*/ 493514 h 1662545"/>
                <a:gd name="connsiteX48" fmla="*/ 2113994 w 9153236"/>
                <a:gd name="connsiteY48" fmla="*/ 424905 h 1662545"/>
                <a:gd name="connsiteX49" fmla="*/ 2048646 w 9153236"/>
                <a:gd name="connsiteY49" fmla="*/ 424905 h 1662545"/>
                <a:gd name="connsiteX50" fmla="*/ 2048646 w 9153236"/>
                <a:gd name="connsiteY50" fmla="*/ 395502 h 1662545"/>
                <a:gd name="connsiteX51" fmla="*/ 1966969 w 9153236"/>
                <a:gd name="connsiteY51" fmla="*/ 395502 h 1662545"/>
                <a:gd name="connsiteX52" fmla="*/ 1966969 w 9153236"/>
                <a:gd name="connsiteY52" fmla="*/ 300755 h 1662545"/>
                <a:gd name="connsiteX53" fmla="*/ 1512845 w 9153236"/>
                <a:gd name="connsiteY53" fmla="*/ 300755 h 1662545"/>
                <a:gd name="connsiteX54" fmla="*/ 1512845 w 9153236"/>
                <a:gd name="connsiteY54" fmla="*/ 241948 h 1662545"/>
                <a:gd name="connsiteX55" fmla="*/ 1359291 w 9153236"/>
                <a:gd name="connsiteY55" fmla="*/ 241948 h 1662545"/>
                <a:gd name="connsiteX56" fmla="*/ 1359291 w 9153236"/>
                <a:gd name="connsiteY56" fmla="*/ 219078 h 1662545"/>
                <a:gd name="connsiteX57" fmla="*/ 1248214 w 9153236"/>
                <a:gd name="connsiteY57" fmla="*/ 219078 h 1662545"/>
                <a:gd name="connsiteX58" fmla="*/ 1248214 w 9153236"/>
                <a:gd name="connsiteY58" fmla="*/ 160271 h 1662545"/>
                <a:gd name="connsiteX59" fmla="*/ 960704 w 9153236"/>
                <a:gd name="connsiteY59" fmla="*/ 160271 h 1662545"/>
                <a:gd name="connsiteX60" fmla="*/ 960704 w 9153236"/>
                <a:gd name="connsiteY60" fmla="*/ 107998 h 1662545"/>
                <a:gd name="connsiteX61" fmla="*/ 718944 w 9153236"/>
                <a:gd name="connsiteY61" fmla="*/ 107998 h 1662545"/>
                <a:gd name="connsiteX62" fmla="*/ 718944 w 9153236"/>
                <a:gd name="connsiteY62" fmla="*/ 55724 h 1662545"/>
                <a:gd name="connsiteX63" fmla="*/ 545788 w 9153236"/>
                <a:gd name="connsiteY63" fmla="*/ 55724 h 1662545"/>
                <a:gd name="connsiteX64" fmla="*/ 545788 w 9153236"/>
                <a:gd name="connsiteY64" fmla="*/ 6717 h 1662545"/>
                <a:gd name="connsiteX65" fmla="*/ 6717 w 9153236"/>
                <a:gd name="connsiteY65" fmla="*/ 6717 h 166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153236" h="1662545">
                  <a:moveTo>
                    <a:pt x="9151309" y="1659869"/>
                  </a:moveTo>
                  <a:lnTo>
                    <a:pt x="8380276" y="1659869"/>
                  </a:lnTo>
                  <a:lnTo>
                    <a:pt x="8380276" y="1578192"/>
                  </a:lnTo>
                  <a:lnTo>
                    <a:pt x="8194052" y="1578192"/>
                  </a:lnTo>
                  <a:lnTo>
                    <a:pt x="8194052" y="1525914"/>
                  </a:lnTo>
                  <a:lnTo>
                    <a:pt x="7772597" y="1525914"/>
                  </a:lnTo>
                  <a:lnTo>
                    <a:pt x="7772597" y="1454037"/>
                  </a:lnTo>
                  <a:lnTo>
                    <a:pt x="7645181" y="1454037"/>
                  </a:lnTo>
                  <a:lnTo>
                    <a:pt x="7645181" y="1388699"/>
                  </a:lnTo>
                  <a:lnTo>
                    <a:pt x="7436089" y="1388699"/>
                  </a:lnTo>
                  <a:lnTo>
                    <a:pt x="7436089" y="1339691"/>
                  </a:lnTo>
                  <a:lnTo>
                    <a:pt x="6665055" y="1339691"/>
                  </a:lnTo>
                  <a:lnTo>
                    <a:pt x="6665055" y="1261283"/>
                  </a:lnTo>
                  <a:lnTo>
                    <a:pt x="6109645" y="1261283"/>
                  </a:lnTo>
                  <a:lnTo>
                    <a:pt x="6109645" y="1215545"/>
                  </a:lnTo>
                  <a:lnTo>
                    <a:pt x="5400689" y="1215545"/>
                  </a:lnTo>
                  <a:lnTo>
                    <a:pt x="5400689" y="1156737"/>
                  </a:lnTo>
                  <a:lnTo>
                    <a:pt x="4904087" y="1156737"/>
                  </a:lnTo>
                  <a:lnTo>
                    <a:pt x="4904087" y="1097929"/>
                  </a:lnTo>
                  <a:lnTo>
                    <a:pt x="4838749" y="1097929"/>
                  </a:lnTo>
                  <a:lnTo>
                    <a:pt x="4838749" y="1065251"/>
                  </a:lnTo>
                  <a:lnTo>
                    <a:pt x="4760341" y="1065251"/>
                  </a:lnTo>
                  <a:lnTo>
                    <a:pt x="4760341" y="1026051"/>
                  </a:lnTo>
                  <a:lnTo>
                    <a:pt x="4358486" y="1026051"/>
                  </a:lnTo>
                  <a:lnTo>
                    <a:pt x="4358486" y="977043"/>
                  </a:lnTo>
                  <a:lnTo>
                    <a:pt x="4240870" y="977043"/>
                  </a:lnTo>
                  <a:lnTo>
                    <a:pt x="4240870" y="950904"/>
                  </a:lnTo>
                  <a:lnTo>
                    <a:pt x="4002368" y="950904"/>
                  </a:lnTo>
                  <a:lnTo>
                    <a:pt x="4002368" y="911702"/>
                  </a:lnTo>
                  <a:lnTo>
                    <a:pt x="3662590" y="911702"/>
                  </a:lnTo>
                  <a:lnTo>
                    <a:pt x="3662590" y="865962"/>
                  </a:lnTo>
                  <a:lnTo>
                    <a:pt x="3368560" y="865962"/>
                  </a:lnTo>
                  <a:lnTo>
                    <a:pt x="3368560" y="836558"/>
                  </a:lnTo>
                  <a:lnTo>
                    <a:pt x="3156197" y="836558"/>
                  </a:lnTo>
                  <a:lnTo>
                    <a:pt x="3156197" y="790820"/>
                  </a:lnTo>
                  <a:lnTo>
                    <a:pt x="3084320" y="790820"/>
                  </a:lnTo>
                  <a:lnTo>
                    <a:pt x="3084320" y="758148"/>
                  </a:lnTo>
                  <a:lnTo>
                    <a:pt x="2937295" y="758148"/>
                  </a:lnTo>
                  <a:lnTo>
                    <a:pt x="2937295" y="722210"/>
                  </a:lnTo>
                  <a:lnTo>
                    <a:pt x="2754342" y="722210"/>
                  </a:lnTo>
                  <a:lnTo>
                    <a:pt x="2754342" y="689539"/>
                  </a:lnTo>
                  <a:lnTo>
                    <a:pt x="2541979" y="689539"/>
                  </a:lnTo>
                  <a:lnTo>
                    <a:pt x="2541979" y="627465"/>
                  </a:lnTo>
                  <a:lnTo>
                    <a:pt x="2404764" y="627465"/>
                  </a:lnTo>
                  <a:lnTo>
                    <a:pt x="2404764" y="578458"/>
                  </a:lnTo>
                  <a:lnTo>
                    <a:pt x="2349226" y="578458"/>
                  </a:lnTo>
                  <a:lnTo>
                    <a:pt x="2349226" y="493514"/>
                  </a:lnTo>
                  <a:lnTo>
                    <a:pt x="2113994" y="493514"/>
                  </a:lnTo>
                  <a:lnTo>
                    <a:pt x="2113994" y="424905"/>
                  </a:lnTo>
                  <a:lnTo>
                    <a:pt x="2048646" y="424905"/>
                  </a:lnTo>
                  <a:lnTo>
                    <a:pt x="2048646" y="395502"/>
                  </a:lnTo>
                  <a:lnTo>
                    <a:pt x="1966969" y="395502"/>
                  </a:lnTo>
                  <a:lnTo>
                    <a:pt x="1966969" y="300755"/>
                  </a:lnTo>
                  <a:lnTo>
                    <a:pt x="1512845" y="300755"/>
                  </a:lnTo>
                  <a:lnTo>
                    <a:pt x="1512845" y="241948"/>
                  </a:lnTo>
                  <a:lnTo>
                    <a:pt x="1359291" y="241948"/>
                  </a:lnTo>
                  <a:lnTo>
                    <a:pt x="1359291" y="219078"/>
                  </a:lnTo>
                  <a:lnTo>
                    <a:pt x="1248214" y="219078"/>
                  </a:lnTo>
                  <a:lnTo>
                    <a:pt x="1248214" y="160271"/>
                  </a:lnTo>
                  <a:lnTo>
                    <a:pt x="960704" y="160271"/>
                  </a:lnTo>
                  <a:lnTo>
                    <a:pt x="960704" y="107998"/>
                  </a:lnTo>
                  <a:lnTo>
                    <a:pt x="718944" y="107998"/>
                  </a:lnTo>
                  <a:lnTo>
                    <a:pt x="718944" y="55724"/>
                  </a:lnTo>
                  <a:lnTo>
                    <a:pt x="545788" y="55724"/>
                  </a:lnTo>
                  <a:lnTo>
                    <a:pt x="545788" y="6717"/>
                  </a:lnTo>
                  <a:lnTo>
                    <a:pt x="6717" y="6717"/>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10" name="Freeform: Shape 5203">
              <a:extLst>
                <a:ext uri="{FF2B5EF4-FFF2-40B4-BE49-F238E27FC236}">
                  <a16:creationId xmlns:a16="http://schemas.microsoft.com/office/drawing/2014/main" id="{15B91C54-9527-46F4-8EB3-C865C108A4B9}"/>
                </a:ext>
              </a:extLst>
            </p:cNvPr>
            <p:cNvSpPr/>
            <p:nvPr/>
          </p:nvSpPr>
          <p:spPr>
            <a:xfrm>
              <a:off x="1228641" y="2684380"/>
              <a:ext cx="9236" cy="73891"/>
            </a:xfrm>
            <a:custGeom>
              <a:avLst/>
              <a:gdLst>
                <a:gd name="connsiteX0" fmla="*/ 5439 w 9236"/>
                <a:gd name="connsiteY0" fmla="*/ 5439 h 73890"/>
                <a:gd name="connsiteX1" fmla="*/ 5439 w 9236"/>
                <a:gd name="connsiteY1" fmla="*/ 71518 h 73890"/>
                <a:gd name="connsiteX2" fmla="*/ 12856 w 9236"/>
                <a:gd name="connsiteY2" fmla="*/ 71518 h 73890"/>
              </a:gdLst>
              <a:ahLst/>
              <a:cxnLst>
                <a:cxn ang="0">
                  <a:pos x="connsiteX0" y="connsiteY0"/>
                </a:cxn>
                <a:cxn ang="0">
                  <a:pos x="connsiteX1" y="connsiteY1"/>
                </a:cxn>
                <a:cxn ang="0">
                  <a:pos x="connsiteX2" y="connsiteY2"/>
                </a:cxn>
              </a:cxnLst>
              <a:rect l="l" t="t" r="r" b="b"/>
              <a:pathLst>
                <a:path w="9236" h="73890">
                  <a:moveTo>
                    <a:pt x="5439" y="5439"/>
                  </a:moveTo>
                  <a:lnTo>
                    <a:pt x="5439" y="71518"/>
                  </a:lnTo>
                  <a:lnTo>
                    <a:pt x="12856" y="71518"/>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11" name="Freeform: Shape 5204">
              <a:extLst>
                <a:ext uri="{FF2B5EF4-FFF2-40B4-BE49-F238E27FC236}">
                  <a16:creationId xmlns:a16="http://schemas.microsoft.com/office/drawing/2014/main" id="{0DCE3994-F132-4841-AB3B-5902CA114DCC}"/>
                </a:ext>
              </a:extLst>
            </p:cNvPr>
            <p:cNvSpPr/>
            <p:nvPr/>
          </p:nvSpPr>
          <p:spPr>
            <a:xfrm>
              <a:off x="1912141" y="2813690"/>
              <a:ext cx="9236" cy="73891"/>
            </a:xfrm>
            <a:custGeom>
              <a:avLst/>
              <a:gdLst>
                <a:gd name="connsiteX0" fmla="*/ 5439 w 9236"/>
                <a:gd name="connsiteY0" fmla="*/ 5439 h 73890"/>
                <a:gd name="connsiteX1" fmla="*/ 5439 w 9236"/>
                <a:gd name="connsiteY1" fmla="*/ 71518 h 73890"/>
                <a:gd name="connsiteX2" fmla="*/ 12847 w 9236"/>
                <a:gd name="connsiteY2" fmla="*/ 71518 h 73890"/>
              </a:gdLst>
              <a:ahLst/>
              <a:cxnLst>
                <a:cxn ang="0">
                  <a:pos x="connsiteX0" y="connsiteY0"/>
                </a:cxn>
                <a:cxn ang="0">
                  <a:pos x="connsiteX1" y="connsiteY1"/>
                </a:cxn>
                <a:cxn ang="0">
                  <a:pos x="connsiteX2" y="connsiteY2"/>
                </a:cxn>
              </a:cxnLst>
              <a:rect l="l" t="t" r="r" b="b"/>
              <a:pathLst>
                <a:path w="9236" h="73890">
                  <a:moveTo>
                    <a:pt x="5439" y="5439"/>
                  </a:moveTo>
                  <a:lnTo>
                    <a:pt x="5439" y="71518"/>
                  </a:lnTo>
                  <a:lnTo>
                    <a:pt x="12847" y="71518"/>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12" name="Freeform: Shape 5205">
              <a:extLst>
                <a:ext uri="{FF2B5EF4-FFF2-40B4-BE49-F238E27FC236}">
                  <a16:creationId xmlns:a16="http://schemas.microsoft.com/office/drawing/2014/main" id="{32074885-B7F8-4E74-BE71-9D4AB11B16E7}"/>
                </a:ext>
              </a:extLst>
            </p:cNvPr>
            <p:cNvSpPr/>
            <p:nvPr/>
          </p:nvSpPr>
          <p:spPr>
            <a:xfrm>
              <a:off x="2152286" y="2998418"/>
              <a:ext cx="9236" cy="73891"/>
            </a:xfrm>
            <a:custGeom>
              <a:avLst/>
              <a:gdLst>
                <a:gd name="connsiteX0" fmla="*/ 5439 w 9236"/>
                <a:gd name="connsiteY0" fmla="*/ 5439 h 73890"/>
                <a:gd name="connsiteX1" fmla="*/ 5439 w 9236"/>
                <a:gd name="connsiteY1" fmla="*/ 71519 h 73890"/>
                <a:gd name="connsiteX2" fmla="*/ 12847 w 9236"/>
                <a:gd name="connsiteY2" fmla="*/ 71519 h 73890"/>
              </a:gdLst>
              <a:ahLst/>
              <a:cxnLst>
                <a:cxn ang="0">
                  <a:pos x="connsiteX0" y="connsiteY0"/>
                </a:cxn>
                <a:cxn ang="0">
                  <a:pos x="connsiteX1" y="connsiteY1"/>
                </a:cxn>
                <a:cxn ang="0">
                  <a:pos x="connsiteX2" y="connsiteY2"/>
                </a:cxn>
              </a:cxnLst>
              <a:rect l="l" t="t" r="r" b="b"/>
              <a:pathLst>
                <a:path w="9236" h="73890">
                  <a:moveTo>
                    <a:pt x="5439" y="5439"/>
                  </a:moveTo>
                  <a:lnTo>
                    <a:pt x="5439" y="71519"/>
                  </a:lnTo>
                  <a:lnTo>
                    <a:pt x="12847" y="71519"/>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13" name="Freeform: Shape 5206">
              <a:extLst>
                <a:ext uri="{FF2B5EF4-FFF2-40B4-BE49-F238E27FC236}">
                  <a16:creationId xmlns:a16="http://schemas.microsoft.com/office/drawing/2014/main" id="{E49844FF-858E-4A13-BF01-69662E4DC177}"/>
                </a:ext>
              </a:extLst>
            </p:cNvPr>
            <p:cNvSpPr/>
            <p:nvPr/>
          </p:nvSpPr>
          <p:spPr>
            <a:xfrm>
              <a:off x="2244650" y="2998418"/>
              <a:ext cx="9236" cy="73891"/>
            </a:xfrm>
            <a:custGeom>
              <a:avLst/>
              <a:gdLst>
                <a:gd name="connsiteX0" fmla="*/ 5439 w 9236"/>
                <a:gd name="connsiteY0" fmla="*/ 5439 h 73890"/>
                <a:gd name="connsiteX1" fmla="*/ 5439 w 9236"/>
                <a:gd name="connsiteY1" fmla="*/ 71519 h 73890"/>
                <a:gd name="connsiteX2" fmla="*/ 12856 w 9236"/>
                <a:gd name="connsiteY2" fmla="*/ 71519 h 73890"/>
              </a:gdLst>
              <a:ahLst/>
              <a:cxnLst>
                <a:cxn ang="0">
                  <a:pos x="connsiteX0" y="connsiteY0"/>
                </a:cxn>
                <a:cxn ang="0">
                  <a:pos x="connsiteX1" y="connsiteY1"/>
                </a:cxn>
                <a:cxn ang="0">
                  <a:pos x="connsiteX2" y="connsiteY2"/>
                </a:cxn>
              </a:cxnLst>
              <a:rect l="l" t="t" r="r" b="b"/>
              <a:pathLst>
                <a:path w="9236" h="73890">
                  <a:moveTo>
                    <a:pt x="5439" y="5439"/>
                  </a:moveTo>
                  <a:lnTo>
                    <a:pt x="5439" y="71519"/>
                  </a:lnTo>
                  <a:lnTo>
                    <a:pt x="12856" y="71519"/>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14" name="Freeform: Shape 5207">
              <a:extLst>
                <a:ext uri="{FF2B5EF4-FFF2-40B4-BE49-F238E27FC236}">
                  <a16:creationId xmlns:a16="http://schemas.microsoft.com/office/drawing/2014/main" id="{7E5E5453-58C0-4C00-BD0F-33A0A44817CB}"/>
                </a:ext>
              </a:extLst>
            </p:cNvPr>
            <p:cNvSpPr/>
            <p:nvPr/>
          </p:nvSpPr>
          <p:spPr>
            <a:xfrm>
              <a:off x="2687995" y="3201620"/>
              <a:ext cx="9236" cy="73891"/>
            </a:xfrm>
            <a:custGeom>
              <a:avLst/>
              <a:gdLst>
                <a:gd name="connsiteX0" fmla="*/ 5439 w 9236"/>
                <a:gd name="connsiteY0" fmla="*/ 5439 h 73890"/>
                <a:gd name="connsiteX1" fmla="*/ 5439 w 9236"/>
                <a:gd name="connsiteY1" fmla="*/ 71518 h 73890"/>
                <a:gd name="connsiteX2" fmla="*/ 12856 w 9236"/>
                <a:gd name="connsiteY2" fmla="*/ 71518 h 73890"/>
              </a:gdLst>
              <a:ahLst/>
              <a:cxnLst>
                <a:cxn ang="0">
                  <a:pos x="connsiteX0" y="connsiteY0"/>
                </a:cxn>
                <a:cxn ang="0">
                  <a:pos x="connsiteX1" y="connsiteY1"/>
                </a:cxn>
                <a:cxn ang="0">
                  <a:pos x="connsiteX2" y="connsiteY2"/>
                </a:cxn>
              </a:cxnLst>
              <a:rect l="l" t="t" r="r" b="b"/>
              <a:pathLst>
                <a:path w="9236" h="73890">
                  <a:moveTo>
                    <a:pt x="5439" y="5439"/>
                  </a:moveTo>
                  <a:lnTo>
                    <a:pt x="5439" y="71518"/>
                  </a:lnTo>
                  <a:lnTo>
                    <a:pt x="12856" y="71518"/>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15" name="Freeform: Shape 5208">
              <a:extLst>
                <a:ext uri="{FF2B5EF4-FFF2-40B4-BE49-F238E27FC236}">
                  <a16:creationId xmlns:a16="http://schemas.microsoft.com/office/drawing/2014/main" id="{0369FC02-F75C-4B40-BCF4-27DD7E9EE3BB}"/>
                </a:ext>
              </a:extLst>
            </p:cNvPr>
            <p:cNvSpPr/>
            <p:nvPr/>
          </p:nvSpPr>
          <p:spPr>
            <a:xfrm>
              <a:off x="2891195" y="3238565"/>
              <a:ext cx="9236" cy="73891"/>
            </a:xfrm>
            <a:custGeom>
              <a:avLst/>
              <a:gdLst>
                <a:gd name="connsiteX0" fmla="*/ 5439 w 9236"/>
                <a:gd name="connsiteY0" fmla="*/ 5439 h 73890"/>
                <a:gd name="connsiteX1" fmla="*/ 5439 w 9236"/>
                <a:gd name="connsiteY1" fmla="*/ 71518 h 73890"/>
                <a:gd name="connsiteX2" fmla="*/ 12856 w 9236"/>
                <a:gd name="connsiteY2" fmla="*/ 71518 h 73890"/>
              </a:gdLst>
              <a:ahLst/>
              <a:cxnLst>
                <a:cxn ang="0">
                  <a:pos x="connsiteX0" y="connsiteY0"/>
                </a:cxn>
                <a:cxn ang="0">
                  <a:pos x="connsiteX1" y="connsiteY1"/>
                </a:cxn>
                <a:cxn ang="0">
                  <a:pos x="connsiteX2" y="connsiteY2"/>
                </a:cxn>
              </a:cxnLst>
              <a:rect l="l" t="t" r="r" b="b"/>
              <a:pathLst>
                <a:path w="9236" h="73890">
                  <a:moveTo>
                    <a:pt x="5439" y="5439"/>
                  </a:moveTo>
                  <a:lnTo>
                    <a:pt x="5439" y="71518"/>
                  </a:lnTo>
                  <a:lnTo>
                    <a:pt x="12856" y="71518"/>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16" name="Freeform: Shape 5209">
              <a:extLst>
                <a:ext uri="{FF2B5EF4-FFF2-40B4-BE49-F238E27FC236}">
                  <a16:creationId xmlns:a16="http://schemas.microsoft.com/office/drawing/2014/main" id="{4DD63DE8-C719-47C0-8517-30494124B020}"/>
                </a:ext>
              </a:extLst>
            </p:cNvPr>
            <p:cNvSpPr/>
            <p:nvPr/>
          </p:nvSpPr>
          <p:spPr>
            <a:xfrm>
              <a:off x="3667059" y="3423294"/>
              <a:ext cx="9236" cy="73891"/>
            </a:xfrm>
            <a:custGeom>
              <a:avLst/>
              <a:gdLst>
                <a:gd name="connsiteX0" fmla="*/ 5439 w 9236"/>
                <a:gd name="connsiteY0" fmla="*/ 5439 h 73890"/>
                <a:gd name="connsiteX1" fmla="*/ 5439 w 9236"/>
                <a:gd name="connsiteY1" fmla="*/ 71519 h 73890"/>
                <a:gd name="connsiteX2" fmla="*/ 12847 w 9236"/>
                <a:gd name="connsiteY2" fmla="*/ 71519 h 73890"/>
              </a:gdLst>
              <a:ahLst/>
              <a:cxnLst>
                <a:cxn ang="0">
                  <a:pos x="connsiteX0" y="connsiteY0"/>
                </a:cxn>
                <a:cxn ang="0">
                  <a:pos x="connsiteX1" y="connsiteY1"/>
                </a:cxn>
                <a:cxn ang="0">
                  <a:pos x="connsiteX2" y="connsiteY2"/>
                </a:cxn>
              </a:cxnLst>
              <a:rect l="l" t="t" r="r" b="b"/>
              <a:pathLst>
                <a:path w="9236" h="73890">
                  <a:moveTo>
                    <a:pt x="5439" y="5439"/>
                  </a:moveTo>
                  <a:lnTo>
                    <a:pt x="5439" y="71519"/>
                  </a:lnTo>
                  <a:lnTo>
                    <a:pt x="12847" y="71519"/>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17" name="Freeform: Shape 5210">
              <a:extLst>
                <a:ext uri="{FF2B5EF4-FFF2-40B4-BE49-F238E27FC236}">
                  <a16:creationId xmlns:a16="http://schemas.microsoft.com/office/drawing/2014/main" id="{51494BE9-5DE8-4CDB-A81C-746E2569763B}"/>
                </a:ext>
              </a:extLst>
            </p:cNvPr>
            <p:cNvSpPr/>
            <p:nvPr/>
          </p:nvSpPr>
          <p:spPr>
            <a:xfrm>
              <a:off x="3704005" y="3423294"/>
              <a:ext cx="9236" cy="73891"/>
            </a:xfrm>
            <a:custGeom>
              <a:avLst/>
              <a:gdLst>
                <a:gd name="connsiteX0" fmla="*/ 5439 w 9236"/>
                <a:gd name="connsiteY0" fmla="*/ 5439 h 73890"/>
                <a:gd name="connsiteX1" fmla="*/ 5439 w 9236"/>
                <a:gd name="connsiteY1" fmla="*/ 71519 h 73890"/>
                <a:gd name="connsiteX2" fmla="*/ 12856 w 9236"/>
                <a:gd name="connsiteY2" fmla="*/ 71519 h 73890"/>
              </a:gdLst>
              <a:ahLst/>
              <a:cxnLst>
                <a:cxn ang="0">
                  <a:pos x="connsiteX0" y="connsiteY0"/>
                </a:cxn>
                <a:cxn ang="0">
                  <a:pos x="connsiteX1" y="connsiteY1"/>
                </a:cxn>
                <a:cxn ang="0">
                  <a:pos x="connsiteX2" y="connsiteY2"/>
                </a:cxn>
              </a:cxnLst>
              <a:rect l="l" t="t" r="r" b="b"/>
              <a:pathLst>
                <a:path w="9236" h="73890">
                  <a:moveTo>
                    <a:pt x="5439" y="5439"/>
                  </a:moveTo>
                  <a:lnTo>
                    <a:pt x="5439" y="71519"/>
                  </a:lnTo>
                  <a:lnTo>
                    <a:pt x="12856" y="71519"/>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18" name="Freeform: Shape 5211">
              <a:extLst>
                <a:ext uri="{FF2B5EF4-FFF2-40B4-BE49-F238E27FC236}">
                  <a16:creationId xmlns:a16="http://schemas.microsoft.com/office/drawing/2014/main" id="{FFC2C305-CAB2-41B2-92B1-F1EA8B9078C7}"/>
                </a:ext>
              </a:extLst>
            </p:cNvPr>
            <p:cNvSpPr/>
            <p:nvPr/>
          </p:nvSpPr>
          <p:spPr>
            <a:xfrm>
              <a:off x="3740950" y="3423294"/>
              <a:ext cx="9236" cy="73891"/>
            </a:xfrm>
            <a:custGeom>
              <a:avLst/>
              <a:gdLst>
                <a:gd name="connsiteX0" fmla="*/ 5439 w 9236"/>
                <a:gd name="connsiteY0" fmla="*/ 5439 h 73890"/>
                <a:gd name="connsiteX1" fmla="*/ 5439 w 9236"/>
                <a:gd name="connsiteY1" fmla="*/ 71519 h 73890"/>
                <a:gd name="connsiteX2" fmla="*/ 12856 w 9236"/>
                <a:gd name="connsiteY2" fmla="*/ 71519 h 73890"/>
              </a:gdLst>
              <a:ahLst/>
              <a:cxnLst>
                <a:cxn ang="0">
                  <a:pos x="connsiteX0" y="connsiteY0"/>
                </a:cxn>
                <a:cxn ang="0">
                  <a:pos x="connsiteX1" y="connsiteY1"/>
                </a:cxn>
                <a:cxn ang="0">
                  <a:pos x="connsiteX2" y="connsiteY2"/>
                </a:cxn>
              </a:cxnLst>
              <a:rect l="l" t="t" r="r" b="b"/>
              <a:pathLst>
                <a:path w="9236" h="73890">
                  <a:moveTo>
                    <a:pt x="5439" y="5439"/>
                  </a:moveTo>
                  <a:lnTo>
                    <a:pt x="5439" y="71519"/>
                  </a:lnTo>
                  <a:lnTo>
                    <a:pt x="12856" y="71519"/>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19" name="Freeform: Shape 5212">
              <a:extLst>
                <a:ext uri="{FF2B5EF4-FFF2-40B4-BE49-F238E27FC236}">
                  <a16:creationId xmlns:a16="http://schemas.microsoft.com/office/drawing/2014/main" id="{4965793B-F8DD-46CE-9D2F-CC74F8E7965E}"/>
                </a:ext>
              </a:extLst>
            </p:cNvPr>
            <p:cNvSpPr/>
            <p:nvPr/>
          </p:nvSpPr>
          <p:spPr>
            <a:xfrm>
              <a:off x="3796368" y="3423294"/>
              <a:ext cx="9236" cy="73891"/>
            </a:xfrm>
            <a:custGeom>
              <a:avLst/>
              <a:gdLst>
                <a:gd name="connsiteX0" fmla="*/ 5439 w 9236"/>
                <a:gd name="connsiteY0" fmla="*/ 5439 h 73890"/>
                <a:gd name="connsiteX1" fmla="*/ 5439 w 9236"/>
                <a:gd name="connsiteY1" fmla="*/ 71519 h 73890"/>
                <a:gd name="connsiteX2" fmla="*/ 12856 w 9236"/>
                <a:gd name="connsiteY2" fmla="*/ 71519 h 73890"/>
              </a:gdLst>
              <a:ahLst/>
              <a:cxnLst>
                <a:cxn ang="0">
                  <a:pos x="connsiteX0" y="connsiteY0"/>
                </a:cxn>
                <a:cxn ang="0">
                  <a:pos x="connsiteX1" y="connsiteY1"/>
                </a:cxn>
                <a:cxn ang="0">
                  <a:pos x="connsiteX2" y="connsiteY2"/>
                </a:cxn>
              </a:cxnLst>
              <a:rect l="l" t="t" r="r" b="b"/>
              <a:pathLst>
                <a:path w="9236" h="73890">
                  <a:moveTo>
                    <a:pt x="5439" y="5439"/>
                  </a:moveTo>
                  <a:lnTo>
                    <a:pt x="5439" y="71519"/>
                  </a:lnTo>
                  <a:lnTo>
                    <a:pt x="12856" y="71519"/>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20" name="Freeform: Shape 5213">
              <a:extLst>
                <a:ext uri="{FF2B5EF4-FFF2-40B4-BE49-F238E27FC236}">
                  <a16:creationId xmlns:a16="http://schemas.microsoft.com/office/drawing/2014/main" id="{385BF9F1-3BC8-4DC7-9D4F-933BFAF83743}"/>
                </a:ext>
              </a:extLst>
            </p:cNvPr>
            <p:cNvSpPr/>
            <p:nvPr/>
          </p:nvSpPr>
          <p:spPr>
            <a:xfrm>
              <a:off x="3907205" y="3423294"/>
              <a:ext cx="9236" cy="73891"/>
            </a:xfrm>
            <a:custGeom>
              <a:avLst/>
              <a:gdLst>
                <a:gd name="connsiteX0" fmla="*/ 5439 w 9236"/>
                <a:gd name="connsiteY0" fmla="*/ 5439 h 73890"/>
                <a:gd name="connsiteX1" fmla="*/ 5439 w 9236"/>
                <a:gd name="connsiteY1" fmla="*/ 71519 h 73890"/>
                <a:gd name="connsiteX2" fmla="*/ 12856 w 9236"/>
                <a:gd name="connsiteY2" fmla="*/ 71519 h 73890"/>
              </a:gdLst>
              <a:ahLst/>
              <a:cxnLst>
                <a:cxn ang="0">
                  <a:pos x="connsiteX0" y="connsiteY0"/>
                </a:cxn>
                <a:cxn ang="0">
                  <a:pos x="connsiteX1" y="connsiteY1"/>
                </a:cxn>
                <a:cxn ang="0">
                  <a:pos x="connsiteX2" y="connsiteY2"/>
                </a:cxn>
              </a:cxnLst>
              <a:rect l="l" t="t" r="r" b="b"/>
              <a:pathLst>
                <a:path w="9236" h="73890">
                  <a:moveTo>
                    <a:pt x="5439" y="5439"/>
                  </a:moveTo>
                  <a:lnTo>
                    <a:pt x="5439" y="71519"/>
                  </a:lnTo>
                  <a:lnTo>
                    <a:pt x="12856" y="71519"/>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21" name="Freeform: Shape 5214">
              <a:extLst>
                <a:ext uri="{FF2B5EF4-FFF2-40B4-BE49-F238E27FC236}">
                  <a16:creationId xmlns:a16="http://schemas.microsoft.com/office/drawing/2014/main" id="{1A0BFAFE-B48F-4B65-8102-F292AE6DD85C}"/>
                </a:ext>
              </a:extLst>
            </p:cNvPr>
            <p:cNvSpPr/>
            <p:nvPr/>
          </p:nvSpPr>
          <p:spPr>
            <a:xfrm>
              <a:off x="4110405" y="3460240"/>
              <a:ext cx="9236" cy="73891"/>
            </a:xfrm>
            <a:custGeom>
              <a:avLst/>
              <a:gdLst>
                <a:gd name="connsiteX0" fmla="*/ 5439 w 9236"/>
                <a:gd name="connsiteY0" fmla="*/ 5439 h 73890"/>
                <a:gd name="connsiteX1" fmla="*/ 5439 w 9236"/>
                <a:gd name="connsiteY1" fmla="*/ 71514 h 73890"/>
                <a:gd name="connsiteX2" fmla="*/ 12856 w 9236"/>
                <a:gd name="connsiteY2" fmla="*/ 71514 h 73890"/>
              </a:gdLst>
              <a:ahLst/>
              <a:cxnLst>
                <a:cxn ang="0">
                  <a:pos x="connsiteX0" y="connsiteY0"/>
                </a:cxn>
                <a:cxn ang="0">
                  <a:pos x="connsiteX1" y="connsiteY1"/>
                </a:cxn>
                <a:cxn ang="0">
                  <a:pos x="connsiteX2" y="connsiteY2"/>
                </a:cxn>
              </a:cxnLst>
              <a:rect l="l" t="t" r="r" b="b"/>
              <a:pathLst>
                <a:path w="9236" h="73890">
                  <a:moveTo>
                    <a:pt x="5439" y="5439"/>
                  </a:moveTo>
                  <a:lnTo>
                    <a:pt x="5439" y="71514"/>
                  </a:lnTo>
                  <a:lnTo>
                    <a:pt x="12856" y="7151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22" name="Freeform: Shape 5215">
              <a:extLst>
                <a:ext uri="{FF2B5EF4-FFF2-40B4-BE49-F238E27FC236}">
                  <a16:creationId xmlns:a16="http://schemas.microsoft.com/office/drawing/2014/main" id="{5F776D7C-4838-4F85-8CD6-6FEC99E50940}"/>
                </a:ext>
              </a:extLst>
            </p:cNvPr>
            <p:cNvSpPr/>
            <p:nvPr/>
          </p:nvSpPr>
          <p:spPr>
            <a:xfrm>
              <a:off x="4295132" y="3497185"/>
              <a:ext cx="9236" cy="73891"/>
            </a:xfrm>
            <a:custGeom>
              <a:avLst/>
              <a:gdLst>
                <a:gd name="connsiteX0" fmla="*/ 5439 w 9236"/>
                <a:gd name="connsiteY0" fmla="*/ 5439 h 73890"/>
                <a:gd name="connsiteX1" fmla="*/ 5439 w 9236"/>
                <a:gd name="connsiteY1" fmla="*/ 71514 h 73890"/>
                <a:gd name="connsiteX2" fmla="*/ 12856 w 9236"/>
                <a:gd name="connsiteY2" fmla="*/ 71514 h 73890"/>
              </a:gdLst>
              <a:ahLst/>
              <a:cxnLst>
                <a:cxn ang="0">
                  <a:pos x="connsiteX0" y="connsiteY0"/>
                </a:cxn>
                <a:cxn ang="0">
                  <a:pos x="connsiteX1" y="connsiteY1"/>
                </a:cxn>
                <a:cxn ang="0">
                  <a:pos x="connsiteX2" y="connsiteY2"/>
                </a:cxn>
              </a:cxnLst>
              <a:rect l="l" t="t" r="r" b="b"/>
              <a:pathLst>
                <a:path w="9236" h="73890">
                  <a:moveTo>
                    <a:pt x="5439" y="5439"/>
                  </a:moveTo>
                  <a:lnTo>
                    <a:pt x="5439" y="71514"/>
                  </a:lnTo>
                  <a:lnTo>
                    <a:pt x="12856" y="7151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23" name="Freeform: Shape 5216">
              <a:extLst>
                <a:ext uri="{FF2B5EF4-FFF2-40B4-BE49-F238E27FC236}">
                  <a16:creationId xmlns:a16="http://schemas.microsoft.com/office/drawing/2014/main" id="{AD10C87B-9180-48D6-B3F0-7935021265CA}"/>
                </a:ext>
              </a:extLst>
            </p:cNvPr>
            <p:cNvSpPr/>
            <p:nvPr/>
          </p:nvSpPr>
          <p:spPr>
            <a:xfrm>
              <a:off x="4332078" y="3497185"/>
              <a:ext cx="9236" cy="73891"/>
            </a:xfrm>
            <a:custGeom>
              <a:avLst/>
              <a:gdLst>
                <a:gd name="connsiteX0" fmla="*/ 5439 w 9236"/>
                <a:gd name="connsiteY0" fmla="*/ 5439 h 73890"/>
                <a:gd name="connsiteX1" fmla="*/ 5439 w 9236"/>
                <a:gd name="connsiteY1" fmla="*/ 71514 h 73890"/>
                <a:gd name="connsiteX2" fmla="*/ 12856 w 9236"/>
                <a:gd name="connsiteY2" fmla="*/ 71514 h 73890"/>
              </a:gdLst>
              <a:ahLst/>
              <a:cxnLst>
                <a:cxn ang="0">
                  <a:pos x="connsiteX0" y="connsiteY0"/>
                </a:cxn>
                <a:cxn ang="0">
                  <a:pos x="connsiteX1" y="connsiteY1"/>
                </a:cxn>
                <a:cxn ang="0">
                  <a:pos x="connsiteX2" y="connsiteY2"/>
                </a:cxn>
              </a:cxnLst>
              <a:rect l="l" t="t" r="r" b="b"/>
              <a:pathLst>
                <a:path w="9236" h="73890">
                  <a:moveTo>
                    <a:pt x="5439" y="5439"/>
                  </a:moveTo>
                  <a:lnTo>
                    <a:pt x="5439" y="71514"/>
                  </a:lnTo>
                  <a:lnTo>
                    <a:pt x="12856" y="7151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24" name="Freeform: Shape 5217">
              <a:extLst>
                <a:ext uri="{FF2B5EF4-FFF2-40B4-BE49-F238E27FC236}">
                  <a16:creationId xmlns:a16="http://schemas.microsoft.com/office/drawing/2014/main" id="{18C7784B-67EA-4D3B-9AD9-808FA9CD226F}"/>
                </a:ext>
              </a:extLst>
            </p:cNvPr>
            <p:cNvSpPr/>
            <p:nvPr/>
          </p:nvSpPr>
          <p:spPr>
            <a:xfrm>
              <a:off x="4424441" y="3552602"/>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25" name="Freeform: Shape 5218">
              <a:extLst>
                <a:ext uri="{FF2B5EF4-FFF2-40B4-BE49-F238E27FC236}">
                  <a16:creationId xmlns:a16="http://schemas.microsoft.com/office/drawing/2014/main" id="{8FACE009-A1C1-4AAE-93A4-DE05B28E7D1E}"/>
                </a:ext>
              </a:extLst>
            </p:cNvPr>
            <p:cNvSpPr/>
            <p:nvPr/>
          </p:nvSpPr>
          <p:spPr>
            <a:xfrm>
              <a:off x="4461387" y="3552602"/>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26" name="Freeform: Shape 5219">
              <a:extLst>
                <a:ext uri="{FF2B5EF4-FFF2-40B4-BE49-F238E27FC236}">
                  <a16:creationId xmlns:a16="http://schemas.microsoft.com/office/drawing/2014/main" id="{E9C359A0-6B98-4543-B8B0-322BB24CFD25}"/>
                </a:ext>
              </a:extLst>
            </p:cNvPr>
            <p:cNvSpPr/>
            <p:nvPr/>
          </p:nvSpPr>
          <p:spPr>
            <a:xfrm>
              <a:off x="4498332" y="3552602"/>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27" name="Freeform: Shape 5220">
              <a:extLst>
                <a:ext uri="{FF2B5EF4-FFF2-40B4-BE49-F238E27FC236}">
                  <a16:creationId xmlns:a16="http://schemas.microsoft.com/office/drawing/2014/main" id="{711A4044-D72B-4D3C-80B1-B98B195AEC7F}"/>
                </a:ext>
              </a:extLst>
            </p:cNvPr>
            <p:cNvSpPr/>
            <p:nvPr/>
          </p:nvSpPr>
          <p:spPr>
            <a:xfrm>
              <a:off x="4516805" y="3552602"/>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28" name="Freeform: Shape 5221">
              <a:extLst>
                <a:ext uri="{FF2B5EF4-FFF2-40B4-BE49-F238E27FC236}">
                  <a16:creationId xmlns:a16="http://schemas.microsoft.com/office/drawing/2014/main" id="{627CA645-9C2C-4572-B463-DD8F1E03D1E6}"/>
                </a:ext>
              </a:extLst>
            </p:cNvPr>
            <p:cNvSpPr/>
            <p:nvPr/>
          </p:nvSpPr>
          <p:spPr>
            <a:xfrm>
              <a:off x="4553750" y="3552602"/>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29" name="Freeform: Shape 5222">
              <a:extLst>
                <a:ext uri="{FF2B5EF4-FFF2-40B4-BE49-F238E27FC236}">
                  <a16:creationId xmlns:a16="http://schemas.microsoft.com/office/drawing/2014/main" id="{191C0CE5-049A-4B17-9407-539B80827516}"/>
                </a:ext>
              </a:extLst>
            </p:cNvPr>
            <p:cNvSpPr/>
            <p:nvPr/>
          </p:nvSpPr>
          <p:spPr>
            <a:xfrm>
              <a:off x="4590696" y="3552602"/>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30" name="Freeform: Shape 5223">
              <a:extLst>
                <a:ext uri="{FF2B5EF4-FFF2-40B4-BE49-F238E27FC236}">
                  <a16:creationId xmlns:a16="http://schemas.microsoft.com/office/drawing/2014/main" id="{B209A44F-15B1-4BE7-B07E-F6960E9DE49D}"/>
                </a:ext>
              </a:extLst>
            </p:cNvPr>
            <p:cNvSpPr/>
            <p:nvPr/>
          </p:nvSpPr>
          <p:spPr>
            <a:xfrm>
              <a:off x="4609178" y="3552602"/>
              <a:ext cx="9236" cy="73891"/>
            </a:xfrm>
            <a:custGeom>
              <a:avLst/>
              <a:gdLst>
                <a:gd name="connsiteX0" fmla="*/ 5439 w 9236"/>
                <a:gd name="connsiteY0" fmla="*/ 5439 h 73890"/>
                <a:gd name="connsiteX1" fmla="*/ 5439 w 9236"/>
                <a:gd name="connsiteY1" fmla="*/ 71516 h 73890"/>
                <a:gd name="connsiteX2" fmla="*/ 1284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46" y="71516"/>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31" name="Freeform: Shape 5224">
              <a:extLst>
                <a:ext uri="{FF2B5EF4-FFF2-40B4-BE49-F238E27FC236}">
                  <a16:creationId xmlns:a16="http://schemas.microsoft.com/office/drawing/2014/main" id="{3C50AA4F-608C-4AD0-8C7C-DBDFEE947F74}"/>
                </a:ext>
              </a:extLst>
            </p:cNvPr>
            <p:cNvSpPr/>
            <p:nvPr/>
          </p:nvSpPr>
          <p:spPr>
            <a:xfrm>
              <a:off x="4627650" y="3552602"/>
              <a:ext cx="9236" cy="73891"/>
            </a:xfrm>
            <a:custGeom>
              <a:avLst/>
              <a:gdLst>
                <a:gd name="connsiteX0" fmla="*/ 5439 w 9236"/>
                <a:gd name="connsiteY0" fmla="*/ 5439 h 73890"/>
                <a:gd name="connsiteX1" fmla="*/ 5439 w 9236"/>
                <a:gd name="connsiteY1" fmla="*/ 71516 h 73890"/>
                <a:gd name="connsiteX2" fmla="*/ 1284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46" y="71516"/>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32" name="Freeform: Shape 5225">
              <a:extLst>
                <a:ext uri="{FF2B5EF4-FFF2-40B4-BE49-F238E27FC236}">
                  <a16:creationId xmlns:a16="http://schemas.microsoft.com/office/drawing/2014/main" id="{46A09FD5-2627-41EE-9691-AB2E30EBA594}"/>
                </a:ext>
              </a:extLst>
            </p:cNvPr>
            <p:cNvSpPr/>
            <p:nvPr/>
          </p:nvSpPr>
          <p:spPr>
            <a:xfrm>
              <a:off x="4720014" y="3552602"/>
              <a:ext cx="9236" cy="73891"/>
            </a:xfrm>
            <a:custGeom>
              <a:avLst/>
              <a:gdLst>
                <a:gd name="connsiteX0" fmla="*/ 5439 w 9236"/>
                <a:gd name="connsiteY0" fmla="*/ 5439 h 73890"/>
                <a:gd name="connsiteX1" fmla="*/ 5439 w 9236"/>
                <a:gd name="connsiteY1" fmla="*/ 71516 h 73890"/>
                <a:gd name="connsiteX2" fmla="*/ 12847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47" y="71516"/>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33" name="Freeform: Shape 5226">
              <a:extLst>
                <a:ext uri="{FF2B5EF4-FFF2-40B4-BE49-F238E27FC236}">
                  <a16:creationId xmlns:a16="http://schemas.microsoft.com/office/drawing/2014/main" id="{2ED4E02A-2E68-437B-BF7F-AAE3D4778E78}"/>
                </a:ext>
              </a:extLst>
            </p:cNvPr>
            <p:cNvSpPr/>
            <p:nvPr/>
          </p:nvSpPr>
          <p:spPr>
            <a:xfrm>
              <a:off x="4793905" y="3608020"/>
              <a:ext cx="9236" cy="73891"/>
            </a:xfrm>
            <a:custGeom>
              <a:avLst/>
              <a:gdLst>
                <a:gd name="connsiteX0" fmla="*/ 5439 w 9236"/>
                <a:gd name="connsiteY0" fmla="*/ 5439 h 73890"/>
                <a:gd name="connsiteX1" fmla="*/ 5439 w 9236"/>
                <a:gd name="connsiteY1" fmla="*/ 71516 h 73890"/>
                <a:gd name="connsiteX2" fmla="*/ 12847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47" y="71516"/>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34" name="Freeform: Shape 5227">
              <a:extLst>
                <a:ext uri="{FF2B5EF4-FFF2-40B4-BE49-F238E27FC236}">
                  <a16:creationId xmlns:a16="http://schemas.microsoft.com/office/drawing/2014/main" id="{36466FEF-1EC4-4360-986A-58A057EDC1E8}"/>
                </a:ext>
              </a:extLst>
            </p:cNvPr>
            <p:cNvSpPr/>
            <p:nvPr/>
          </p:nvSpPr>
          <p:spPr>
            <a:xfrm>
              <a:off x="4978632" y="3681911"/>
              <a:ext cx="9236" cy="73891"/>
            </a:xfrm>
            <a:custGeom>
              <a:avLst/>
              <a:gdLst>
                <a:gd name="connsiteX0" fmla="*/ 5439 w 9236"/>
                <a:gd name="connsiteY0" fmla="*/ 5439 h 73890"/>
                <a:gd name="connsiteX1" fmla="*/ 5439 w 9236"/>
                <a:gd name="connsiteY1" fmla="*/ 71525 h 73890"/>
                <a:gd name="connsiteX2" fmla="*/ 12847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47" y="7152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35" name="Freeform: Shape 5228">
              <a:extLst>
                <a:ext uri="{FF2B5EF4-FFF2-40B4-BE49-F238E27FC236}">
                  <a16:creationId xmlns:a16="http://schemas.microsoft.com/office/drawing/2014/main" id="{E5325931-2A36-4E32-A41E-595B09BA1B64}"/>
                </a:ext>
              </a:extLst>
            </p:cNvPr>
            <p:cNvSpPr/>
            <p:nvPr/>
          </p:nvSpPr>
          <p:spPr>
            <a:xfrm>
              <a:off x="5015578" y="3681911"/>
              <a:ext cx="9236" cy="73891"/>
            </a:xfrm>
            <a:custGeom>
              <a:avLst/>
              <a:gdLst>
                <a:gd name="connsiteX0" fmla="*/ 5439 w 9236"/>
                <a:gd name="connsiteY0" fmla="*/ 5439 h 73890"/>
                <a:gd name="connsiteX1" fmla="*/ 5439 w 9236"/>
                <a:gd name="connsiteY1" fmla="*/ 71525 h 73890"/>
                <a:gd name="connsiteX2" fmla="*/ 12847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47" y="7152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36" name="Freeform: Shape 5229">
              <a:extLst>
                <a:ext uri="{FF2B5EF4-FFF2-40B4-BE49-F238E27FC236}">
                  <a16:creationId xmlns:a16="http://schemas.microsoft.com/office/drawing/2014/main" id="{7E28AC93-0F87-4BB8-98C9-4A95EBB71871}"/>
                </a:ext>
              </a:extLst>
            </p:cNvPr>
            <p:cNvSpPr/>
            <p:nvPr/>
          </p:nvSpPr>
          <p:spPr>
            <a:xfrm>
              <a:off x="5052523" y="3681911"/>
              <a:ext cx="9236" cy="73891"/>
            </a:xfrm>
            <a:custGeom>
              <a:avLst/>
              <a:gdLst>
                <a:gd name="connsiteX0" fmla="*/ 5439 w 9236"/>
                <a:gd name="connsiteY0" fmla="*/ 5439 h 73890"/>
                <a:gd name="connsiteX1" fmla="*/ 5439 w 9236"/>
                <a:gd name="connsiteY1" fmla="*/ 71525 h 73890"/>
                <a:gd name="connsiteX2" fmla="*/ 12847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47" y="7152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37" name="Freeform: Shape 5230">
              <a:extLst>
                <a:ext uri="{FF2B5EF4-FFF2-40B4-BE49-F238E27FC236}">
                  <a16:creationId xmlns:a16="http://schemas.microsoft.com/office/drawing/2014/main" id="{57FD4D70-321C-470C-A089-054851F5A493}"/>
                </a:ext>
              </a:extLst>
            </p:cNvPr>
            <p:cNvSpPr/>
            <p:nvPr/>
          </p:nvSpPr>
          <p:spPr>
            <a:xfrm>
              <a:off x="5107941" y="3681911"/>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38" name="Freeform: Shape 5231">
              <a:extLst>
                <a:ext uri="{FF2B5EF4-FFF2-40B4-BE49-F238E27FC236}">
                  <a16:creationId xmlns:a16="http://schemas.microsoft.com/office/drawing/2014/main" id="{3D48A532-973B-45C6-AD7D-0F178BE85FDA}"/>
                </a:ext>
              </a:extLst>
            </p:cNvPr>
            <p:cNvSpPr/>
            <p:nvPr/>
          </p:nvSpPr>
          <p:spPr>
            <a:xfrm>
              <a:off x="5311141" y="3681911"/>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39" name="Freeform: Shape 5232">
              <a:extLst>
                <a:ext uri="{FF2B5EF4-FFF2-40B4-BE49-F238E27FC236}">
                  <a16:creationId xmlns:a16="http://schemas.microsoft.com/office/drawing/2014/main" id="{48272490-60C5-4A05-A2F7-8B7EA48BEE14}"/>
                </a:ext>
              </a:extLst>
            </p:cNvPr>
            <p:cNvSpPr/>
            <p:nvPr/>
          </p:nvSpPr>
          <p:spPr>
            <a:xfrm>
              <a:off x="5366560" y="3663438"/>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40" name="Freeform: Shape 5233">
              <a:extLst>
                <a:ext uri="{FF2B5EF4-FFF2-40B4-BE49-F238E27FC236}">
                  <a16:creationId xmlns:a16="http://schemas.microsoft.com/office/drawing/2014/main" id="{9EC89957-BFF1-42C1-91E7-97B124E00EAA}"/>
                </a:ext>
              </a:extLst>
            </p:cNvPr>
            <p:cNvSpPr/>
            <p:nvPr/>
          </p:nvSpPr>
          <p:spPr>
            <a:xfrm>
              <a:off x="5366560" y="3700384"/>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41" name="Freeform: Shape 5234">
              <a:extLst>
                <a:ext uri="{FF2B5EF4-FFF2-40B4-BE49-F238E27FC236}">
                  <a16:creationId xmlns:a16="http://schemas.microsoft.com/office/drawing/2014/main" id="{2D27FD18-2669-4E70-837E-F4B17A2B0C1C}"/>
                </a:ext>
              </a:extLst>
            </p:cNvPr>
            <p:cNvSpPr/>
            <p:nvPr/>
          </p:nvSpPr>
          <p:spPr>
            <a:xfrm>
              <a:off x="5495869" y="3737329"/>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42" name="Freeform: Shape 5235">
              <a:extLst>
                <a:ext uri="{FF2B5EF4-FFF2-40B4-BE49-F238E27FC236}">
                  <a16:creationId xmlns:a16="http://schemas.microsoft.com/office/drawing/2014/main" id="{513F89A9-C724-419D-99FF-8B4AE4FFCB21}"/>
                </a:ext>
              </a:extLst>
            </p:cNvPr>
            <p:cNvSpPr/>
            <p:nvPr/>
          </p:nvSpPr>
          <p:spPr>
            <a:xfrm>
              <a:off x="5680596" y="3737329"/>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43" name="Freeform: Shape 5236">
              <a:extLst>
                <a:ext uri="{FF2B5EF4-FFF2-40B4-BE49-F238E27FC236}">
                  <a16:creationId xmlns:a16="http://schemas.microsoft.com/office/drawing/2014/main" id="{5B777282-E461-4556-A838-9BBACE73A7B7}"/>
                </a:ext>
              </a:extLst>
            </p:cNvPr>
            <p:cNvSpPr/>
            <p:nvPr/>
          </p:nvSpPr>
          <p:spPr>
            <a:xfrm>
              <a:off x="5754487" y="3737329"/>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44" name="Freeform: Shape 5237">
              <a:extLst>
                <a:ext uri="{FF2B5EF4-FFF2-40B4-BE49-F238E27FC236}">
                  <a16:creationId xmlns:a16="http://schemas.microsoft.com/office/drawing/2014/main" id="{F74A918C-DDB2-472F-8BF9-250419161465}"/>
                </a:ext>
              </a:extLst>
            </p:cNvPr>
            <p:cNvSpPr/>
            <p:nvPr/>
          </p:nvSpPr>
          <p:spPr>
            <a:xfrm>
              <a:off x="5846850" y="3737329"/>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45" name="Freeform: Shape 5238">
              <a:extLst>
                <a:ext uri="{FF2B5EF4-FFF2-40B4-BE49-F238E27FC236}">
                  <a16:creationId xmlns:a16="http://schemas.microsoft.com/office/drawing/2014/main" id="{593A76C1-78FF-4F73-8822-4C860AD1741C}"/>
                </a:ext>
              </a:extLst>
            </p:cNvPr>
            <p:cNvSpPr/>
            <p:nvPr/>
          </p:nvSpPr>
          <p:spPr>
            <a:xfrm>
              <a:off x="6050059" y="3737329"/>
              <a:ext cx="9236" cy="73891"/>
            </a:xfrm>
            <a:custGeom>
              <a:avLst/>
              <a:gdLst>
                <a:gd name="connsiteX0" fmla="*/ 5439 w 9236"/>
                <a:gd name="connsiteY0" fmla="*/ 5439 h 73890"/>
                <a:gd name="connsiteX1" fmla="*/ 5439 w 9236"/>
                <a:gd name="connsiteY1" fmla="*/ 71525 h 73890"/>
                <a:gd name="connsiteX2" fmla="*/ 12847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47" y="7152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46" name="Freeform: Shape 5239">
              <a:extLst>
                <a:ext uri="{FF2B5EF4-FFF2-40B4-BE49-F238E27FC236}">
                  <a16:creationId xmlns:a16="http://schemas.microsoft.com/office/drawing/2014/main" id="{D7E25726-14D9-43B1-B8E7-B279682E11DC}"/>
                </a:ext>
              </a:extLst>
            </p:cNvPr>
            <p:cNvSpPr/>
            <p:nvPr/>
          </p:nvSpPr>
          <p:spPr>
            <a:xfrm>
              <a:off x="6123950" y="3774274"/>
              <a:ext cx="9236" cy="73891"/>
            </a:xfrm>
            <a:custGeom>
              <a:avLst/>
              <a:gdLst>
                <a:gd name="connsiteX0" fmla="*/ 5439 w 9236"/>
                <a:gd name="connsiteY0" fmla="*/ 5439 h 73890"/>
                <a:gd name="connsiteX1" fmla="*/ 5439 w 9236"/>
                <a:gd name="connsiteY1" fmla="*/ 71525 h 73890"/>
                <a:gd name="connsiteX2" fmla="*/ 12847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47" y="7152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47" name="Freeform: Shape 5240">
              <a:extLst>
                <a:ext uri="{FF2B5EF4-FFF2-40B4-BE49-F238E27FC236}">
                  <a16:creationId xmlns:a16="http://schemas.microsoft.com/office/drawing/2014/main" id="{E3230FE3-0DC7-4325-AB4C-31890311CDE9}"/>
                </a:ext>
              </a:extLst>
            </p:cNvPr>
            <p:cNvSpPr/>
            <p:nvPr/>
          </p:nvSpPr>
          <p:spPr>
            <a:xfrm>
              <a:off x="6179369" y="3774274"/>
              <a:ext cx="9236" cy="73891"/>
            </a:xfrm>
            <a:custGeom>
              <a:avLst/>
              <a:gdLst>
                <a:gd name="connsiteX0" fmla="*/ 5439 w 9236"/>
                <a:gd name="connsiteY0" fmla="*/ 5439 h 73890"/>
                <a:gd name="connsiteX1" fmla="*/ 5439 w 9236"/>
                <a:gd name="connsiteY1" fmla="*/ 71525 h 73890"/>
                <a:gd name="connsiteX2" fmla="*/ 12847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47" y="7152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48" name="Freeform: Shape 5241">
              <a:extLst>
                <a:ext uri="{FF2B5EF4-FFF2-40B4-BE49-F238E27FC236}">
                  <a16:creationId xmlns:a16="http://schemas.microsoft.com/office/drawing/2014/main" id="{B330508D-6743-4956-91AD-4E6F914AE386}"/>
                </a:ext>
              </a:extLst>
            </p:cNvPr>
            <p:cNvSpPr/>
            <p:nvPr/>
          </p:nvSpPr>
          <p:spPr>
            <a:xfrm>
              <a:off x="6308678" y="3774274"/>
              <a:ext cx="9236" cy="73891"/>
            </a:xfrm>
            <a:custGeom>
              <a:avLst/>
              <a:gdLst>
                <a:gd name="connsiteX0" fmla="*/ 5439 w 9236"/>
                <a:gd name="connsiteY0" fmla="*/ 5439 h 73890"/>
                <a:gd name="connsiteX1" fmla="*/ 5439 w 9236"/>
                <a:gd name="connsiteY1" fmla="*/ 71525 h 73890"/>
                <a:gd name="connsiteX2" fmla="*/ 12847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47" y="7152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49" name="Freeform: Shape 5242">
              <a:extLst>
                <a:ext uri="{FF2B5EF4-FFF2-40B4-BE49-F238E27FC236}">
                  <a16:creationId xmlns:a16="http://schemas.microsoft.com/office/drawing/2014/main" id="{A7D07421-3D9F-4FB2-A3CA-3B3F724B742D}"/>
                </a:ext>
              </a:extLst>
            </p:cNvPr>
            <p:cNvSpPr/>
            <p:nvPr/>
          </p:nvSpPr>
          <p:spPr>
            <a:xfrm>
              <a:off x="6364096" y="3774274"/>
              <a:ext cx="9236" cy="73891"/>
            </a:xfrm>
            <a:custGeom>
              <a:avLst/>
              <a:gdLst>
                <a:gd name="connsiteX0" fmla="*/ 5439 w 9236"/>
                <a:gd name="connsiteY0" fmla="*/ 5439 h 73890"/>
                <a:gd name="connsiteX1" fmla="*/ 5439 w 9236"/>
                <a:gd name="connsiteY1" fmla="*/ 71525 h 73890"/>
                <a:gd name="connsiteX2" fmla="*/ 12847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47" y="7152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50" name="Freeform: Shape 5243">
              <a:extLst>
                <a:ext uri="{FF2B5EF4-FFF2-40B4-BE49-F238E27FC236}">
                  <a16:creationId xmlns:a16="http://schemas.microsoft.com/office/drawing/2014/main" id="{91A80C7D-5CA3-4794-86DB-645DB50407AA}"/>
                </a:ext>
              </a:extLst>
            </p:cNvPr>
            <p:cNvSpPr/>
            <p:nvPr/>
          </p:nvSpPr>
          <p:spPr>
            <a:xfrm>
              <a:off x="6493405" y="3774274"/>
              <a:ext cx="9236" cy="73891"/>
            </a:xfrm>
            <a:custGeom>
              <a:avLst/>
              <a:gdLst>
                <a:gd name="connsiteX0" fmla="*/ 5439 w 9236"/>
                <a:gd name="connsiteY0" fmla="*/ 5439 h 73890"/>
                <a:gd name="connsiteX1" fmla="*/ 5439 w 9236"/>
                <a:gd name="connsiteY1" fmla="*/ 71525 h 73890"/>
                <a:gd name="connsiteX2" fmla="*/ 12847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47" y="7152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51" name="Freeform: Shape 5244">
              <a:extLst>
                <a:ext uri="{FF2B5EF4-FFF2-40B4-BE49-F238E27FC236}">
                  <a16:creationId xmlns:a16="http://schemas.microsoft.com/office/drawing/2014/main" id="{AF640633-C56F-4AF4-811A-EFDFD65D198A}"/>
                </a:ext>
              </a:extLst>
            </p:cNvPr>
            <p:cNvSpPr/>
            <p:nvPr/>
          </p:nvSpPr>
          <p:spPr>
            <a:xfrm>
              <a:off x="6807441" y="3848165"/>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52" name="Freeform: Shape 5245">
              <a:extLst>
                <a:ext uri="{FF2B5EF4-FFF2-40B4-BE49-F238E27FC236}">
                  <a16:creationId xmlns:a16="http://schemas.microsoft.com/office/drawing/2014/main" id="{3D9527E8-3923-4B72-81DD-442EE559BA0E}"/>
                </a:ext>
              </a:extLst>
            </p:cNvPr>
            <p:cNvSpPr/>
            <p:nvPr/>
          </p:nvSpPr>
          <p:spPr>
            <a:xfrm>
              <a:off x="6862859" y="3848165"/>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53" name="Freeform: Shape 5246">
              <a:extLst>
                <a:ext uri="{FF2B5EF4-FFF2-40B4-BE49-F238E27FC236}">
                  <a16:creationId xmlns:a16="http://schemas.microsoft.com/office/drawing/2014/main" id="{3519797C-1AAC-4B58-8674-969A6E83EFAE}"/>
                </a:ext>
              </a:extLst>
            </p:cNvPr>
            <p:cNvSpPr/>
            <p:nvPr/>
          </p:nvSpPr>
          <p:spPr>
            <a:xfrm>
              <a:off x="7047587" y="3848165"/>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54" name="Freeform: Shape 5247">
              <a:extLst>
                <a:ext uri="{FF2B5EF4-FFF2-40B4-BE49-F238E27FC236}">
                  <a16:creationId xmlns:a16="http://schemas.microsoft.com/office/drawing/2014/main" id="{AFB383EB-F6D3-4346-9000-B6E8472AB454}"/>
                </a:ext>
              </a:extLst>
            </p:cNvPr>
            <p:cNvSpPr/>
            <p:nvPr/>
          </p:nvSpPr>
          <p:spPr>
            <a:xfrm>
              <a:off x="7047587" y="3866638"/>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55" name="Freeform: Shape 5248">
              <a:extLst>
                <a:ext uri="{FF2B5EF4-FFF2-40B4-BE49-F238E27FC236}">
                  <a16:creationId xmlns:a16="http://schemas.microsoft.com/office/drawing/2014/main" id="{B179BA92-38E3-4D97-8FBF-E1B40C91A30E}"/>
                </a:ext>
              </a:extLst>
            </p:cNvPr>
            <p:cNvSpPr/>
            <p:nvPr/>
          </p:nvSpPr>
          <p:spPr>
            <a:xfrm>
              <a:off x="7103005" y="3866638"/>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56" name="Freeform: Shape 5249">
              <a:extLst>
                <a:ext uri="{FF2B5EF4-FFF2-40B4-BE49-F238E27FC236}">
                  <a16:creationId xmlns:a16="http://schemas.microsoft.com/office/drawing/2014/main" id="{34E55862-09DE-4983-999B-F5E592B7EF49}"/>
                </a:ext>
              </a:extLst>
            </p:cNvPr>
            <p:cNvSpPr/>
            <p:nvPr/>
          </p:nvSpPr>
          <p:spPr>
            <a:xfrm>
              <a:off x="7176896" y="3866638"/>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57" name="Freeform: Shape 5250">
              <a:extLst>
                <a:ext uri="{FF2B5EF4-FFF2-40B4-BE49-F238E27FC236}">
                  <a16:creationId xmlns:a16="http://schemas.microsoft.com/office/drawing/2014/main" id="{1C5EA280-243A-4831-967D-EACA7A7B5DC7}"/>
                </a:ext>
              </a:extLst>
            </p:cNvPr>
            <p:cNvSpPr/>
            <p:nvPr/>
          </p:nvSpPr>
          <p:spPr>
            <a:xfrm>
              <a:off x="7232314" y="3866638"/>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58" name="Freeform: Shape 5251">
              <a:extLst>
                <a:ext uri="{FF2B5EF4-FFF2-40B4-BE49-F238E27FC236}">
                  <a16:creationId xmlns:a16="http://schemas.microsoft.com/office/drawing/2014/main" id="{251831AB-5F68-475A-A7BB-A31F07DA0119}"/>
                </a:ext>
              </a:extLst>
            </p:cNvPr>
            <p:cNvSpPr/>
            <p:nvPr/>
          </p:nvSpPr>
          <p:spPr>
            <a:xfrm>
              <a:off x="7324678" y="3866638"/>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59" name="Freeform: Shape 5252">
              <a:extLst>
                <a:ext uri="{FF2B5EF4-FFF2-40B4-BE49-F238E27FC236}">
                  <a16:creationId xmlns:a16="http://schemas.microsoft.com/office/drawing/2014/main" id="{75A3ECB4-333C-4CAC-A3A2-364BF70E2B2F}"/>
                </a:ext>
              </a:extLst>
            </p:cNvPr>
            <p:cNvSpPr/>
            <p:nvPr/>
          </p:nvSpPr>
          <p:spPr>
            <a:xfrm>
              <a:off x="7380096" y="3866638"/>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60" name="Freeform: Shape 5253">
              <a:extLst>
                <a:ext uri="{FF2B5EF4-FFF2-40B4-BE49-F238E27FC236}">
                  <a16:creationId xmlns:a16="http://schemas.microsoft.com/office/drawing/2014/main" id="{F8C49358-8E34-4E60-B442-74AD6A225EEF}"/>
                </a:ext>
              </a:extLst>
            </p:cNvPr>
            <p:cNvSpPr/>
            <p:nvPr/>
          </p:nvSpPr>
          <p:spPr>
            <a:xfrm>
              <a:off x="7490932" y="3903583"/>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61" name="Freeform: Shape 5254">
              <a:extLst>
                <a:ext uri="{FF2B5EF4-FFF2-40B4-BE49-F238E27FC236}">
                  <a16:creationId xmlns:a16="http://schemas.microsoft.com/office/drawing/2014/main" id="{80085CEA-DE7D-45E4-9BBF-7FFC79BE3F46}"/>
                </a:ext>
              </a:extLst>
            </p:cNvPr>
            <p:cNvSpPr/>
            <p:nvPr/>
          </p:nvSpPr>
          <p:spPr>
            <a:xfrm>
              <a:off x="7583305" y="3903583"/>
              <a:ext cx="9236" cy="73891"/>
            </a:xfrm>
            <a:custGeom>
              <a:avLst/>
              <a:gdLst>
                <a:gd name="connsiteX0" fmla="*/ 5439 w 9236"/>
                <a:gd name="connsiteY0" fmla="*/ 5439 h 73890"/>
                <a:gd name="connsiteX1" fmla="*/ 5439 w 9236"/>
                <a:gd name="connsiteY1" fmla="*/ 71525 h 73890"/>
                <a:gd name="connsiteX2" fmla="*/ 12847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47" y="7152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62" name="Freeform: Shape 5255">
              <a:extLst>
                <a:ext uri="{FF2B5EF4-FFF2-40B4-BE49-F238E27FC236}">
                  <a16:creationId xmlns:a16="http://schemas.microsoft.com/office/drawing/2014/main" id="{EA57ADFA-9BE9-4153-B741-1BF0668D65A2}"/>
                </a:ext>
              </a:extLst>
            </p:cNvPr>
            <p:cNvSpPr/>
            <p:nvPr/>
          </p:nvSpPr>
          <p:spPr>
            <a:xfrm>
              <a:off x="7583305" y="3903583"/>
              <a:ext cx="9236" cy="73891"/>
            </a:xfrm>
            <a:custGeom>
              <a:avLst/>
              <a:gdLst>
                <a:gd name="connsiteX0" fmla="*/ 5439 w 9236"/>
                <a:gd name="connsiteY0" fmla="*/ 5439 h 73890"/>
                <a:gd name="connsiteX1" fmla="*/ 5439 w 9236"/>
                <a:gd name="connsiteY1" fmla="*/ 71525 h 73890"/>
                <a:gd name="connsiteX2" fmla="*/ 12847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47" y="7152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63" name="Freeform: Shape 5256">
              <a:extLst>
                <a:ext uri="{FF2B5EF4-FFF2-40B4-BE49-F238E27FC236}">
                  <a16:creationId xmlns:a16="http://schemas.microsoft.com/office/drawing/2014/main" id="{E5B71773-C364-4EEF-9F2C-B70F4025275C}"/>
                </a:ext>
              </a:extLst>
            </p:cNvPr>
            <p:cNvSpPr/>
            <p:nvPr/>
          </p:nvSpPr>
          <p:spPr>
            <a:xfrm>
              <a:off x="7841924" y="4051374"/>
              <a:ext cx="9236" cy="73891"/>
            </a:xfrm>
            <a:custGeom>
              <a:avLst/>
              <a:gdLst>
                <a:gd name="connsiteX0" fmla="*/ 5439 w 9236"/>
                <a:gd name="connsiteY0" fmla="*/ 5439 h 73890"/>
                <a:gd name="connsiteX1" fmla="*/ 5439 w 9236"/>
                <a:gd name="connsiteY1" fmla="*/ 71516 h 73890"/>
                <a:gd name="connsiteX2" fmla="*/ 12847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47" y="71516"/>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64" name="Freeform: Shape 5257">
              <a:extLst>
                <a:ext uri="{FF2B5EF4-FFF2-40B4-BE49-F238E27FC236}">
                  <a16:creationId xmlns:a16="http://schemas.microsoft.com/office/drawing/2014/main" id="{564DA698-A726-4472-A96E-D7A5108CEB42}"/>
                </a:ext>
              </a:extLst>
            </p:cNvPr>
            <p:cNvSpPr/>
            <p:nvPr/>
          </p:nvSpPr>
          <p:spPr>
            <a:xfrm>
              <a:off x="8303742" y="4106793"/>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65" name="Freeform: Shape 5258">
              <a:extLst>
                <a:ext uri="{FF2B5EF4-FFF2-40B4-BE49-F238E27FC236}">
                  <a16:creationId xmlns:a16="http://schemas.microsoft.com/office/drawing/2014/main" id="{E2DC7ED7-E492-43E1-9804-F7524F69998D}"/>
                </a:ext>
              </a:extLst>
            </p:cNvPr>
            <p:cNvSpPr/>
            <p:nvPr/>
          </p:nvSpPr>
          <p:spPr>
            <a:xfrm>
              <a:off x="8414578" y="4180684"/>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66" name="Freeform: Shape 5259">
              <a:extLst>
                <a:ext uri="{FF2B5EF4-FFF2-40B4-BE49-F238E27FC236}">
                  <a16:creationId xmlns:a16="http://schemas.microsoft.com/office/drawing/2014/main" id="{57DA8E00-DAB2-4CFD-8A7F-994FE5BB317F}"/>
                </a:ext>
              </a:extLst>
            </p:cNvPr>
            <p:cNvSpPr/>
            <p:nvPr/>
          </p:nvSpPr>
          <p:spPr>
            <a:xfrm>
              <a:off x="8451524" y="4180684"/>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67" name="Freeform: Shape 5260">
              <a:extLst>
                <a:ext uri="{FF2B5EF4-FFF2-40B4-BE49-F238E27FC236}">
                  <a16:creationId xmlns:a16="http://schemas.microsoft.com/office/drawing/2014/main" id="{FDA4DFF8-2AD1-4DC0-8DCD-205AD0275E84}"/>
                </a:ext>
              </a:extLst>
            </p:cNvPr>
            <p:cNvSpPr/>
            <p:nvPr/>
          </p:nvSpPr>
          <p:spPr>
            <a:xfrm>
              <a:off x="8488469" y="4180684"/>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68" name="Freeform: Shape 5261">
              <a:extLst>
                <a:ext uri="{FF2B5EF4-FFF2-40B4-BE49-F238E27FC236}">
                  <a16:creationId xmlns:a16="http://schemas.microsoft.com/office/drawing/2014/main" id="{243E61AE-CAE8-4EC0-9B1C-4412AF5D1BD6}"/>
                </a:ext>
              </a:extLst>
            </p:cNvPr>
            <p:cNvSpPr/>
            <p:nvPr/>
          </p:nvSpPr>
          <p:spPr>
            <a:xfrm>
              <a:off x="8525415" y="4180684"/>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69" name="Freeform: Shape 5262">
              <a:extLst>
                <a:ext uri="{FF2B5EF4-FFF2-40B4-BE49-F238E27FC236}">
                  <a16:creationId xmlns:a16="http://schemas.microsoft.com/office/drawing/2014/main" id="{307CC3F5-724D-4B8C-A902-F862CB9A6F6C}"/>
                </a:ext>
              </a:extLst>
            </p:cNvPr>
            <p:cNvSpPr/>
            <p:nvPr/>
          </p:nvSpPr>
          <p:spPr>
            <a:xfrm>
              <a:off x="8580833" y="4180684"/>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70" name="Freeform: Shape 5263">
              <a:extLst>
                <a:ext uri="{FF2B5EF4-FFF2-40B4-BE49-F238E27FC236}">
                  <a16:creationId xmlns:a16="http://schemas.microsoft.com/office/drawing/2014/main" id="{41294969-1405-458E-B830-BAC4AEE68A11}"/>
                </a:ext>
              </a:extLst>
            </p:cNvPr>
            <p:cNvSpPr/>
            <p:nvPr/>
          </p:nvSpPr>
          <p:spPr>
            <a:xfrm>
              <a:off x="8728615" y="4180684"/>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71" name="Freeform: Shape 5264">
              <a:extLst>
                <a:ext uri="{FF2B5EF4-FFF2-40B4-BE49-F238E27FC236}">
                  <a16:creationId xmlns:a16="http://schemas.microsoft.com/office/drawing/2014/main" id="{2319B516-11E2-4843-9F67-82B4647B9042}"/>
                </a:ext>
              </a:extLst>
            </p:cNvPr>
            <p:cNvSpPr/>
            <p:nvPr/>
          </p:nvSpPr>
          <p:spPr>
            <a:xfrm>
              <a:off x="8765560" y="4180684"/>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72" name="Freeform: Shape 5265">
              <a:extLst>
                <a:ext uri="{FF2B5EF4-FFF2-40B4-BE49-F238E27FC236}">
                  <a16:creationId xmlns:a16="http://schemas.microsoft.com/office/drawing/2014/main" id="{0AECB25F-2E04-496C-9A3A-0EDAB57143C3}"/>
                </a:ext>
              </a:extLst>
            </p:cNvPr>
            <p:cNvSpPr/>
            <p:nvPr/>
          </p:nvSpPr>
          <p:spPr>
            <a:xfrm>
              <a:off x="8857924" y="4180684"/>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73" name="Freeform: Shape 5266">
              <a:extLst>
                <a:ext uri="{FF2B5EF4-FFF2-40B4-BE49-F238E27FC236}">
                  <a16:creationId xmlns:a16="http://schemas.microsoft.com/office/drawing/2014/main" id="{6659D39D-5A67-4E33-9643-156A04A9DBD6}"/>
                </a:ext>
              </a:extLst>
            </p:cNvPr>
            <p:cNvSpPr/>
            <p:nvPr/>
          </p:nvSpPr>
          <p:spPr>
            <a:xfrm>
              <a:off x="8968769" y="4180684"/>
              <a:ext cx="9236" cy="73891"/>
            </a:xfrm>
            <a:custGeom>
              <a:avLst/>
              <a:gdLst>
                <a:gd name="connsiteX0" fmla="*/ 5439 w 9236"/>
                <a:gd name="connsiteY0" fmla="*/ 5439 h 73890"/>
                <a:gd name="connsiteX1" fmla="*/ 5439 w 9236"/>
                <a:gd name="connsiteY1" fmla="*/ 71516 h 73890"/>
                <a:gd name="connsiteX2" fmla="*/ 12847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47" y="71516"/>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74" name="Freeform: Shape 5267">
              <a:extLst>
                <a:ext uri="{FF2B5EF4-FFF2-40B4-BE49-F238E27FC236}">
                  <a16:creationId xmlns:a16="http://schemas.microsoft.com/office/drawing/2014/main" id="{478D62A3-839C-403B-BA32-4C0D972B53B4}"/>
                </a:ext>
              </a:extLst>
            </p:cNvPr>
            <p:cNvSpPr/>
            <p:nvPr/>
          </p:nvSpPr>
          <p:spPr>
            <a:xfrm>
              <a:off x="9042660" y="4180684"/>
              <a:ext cx="9236" cy="73891"/>
            </a:xfrm>
            <a:custGeom>
              <a:avLst/>
              <a:gdLst>
                <a:gd name="connsiteX0" fmla="*/ 5439 w 9236"/>
                <a:gd name="connsiteY0" fmla="*/ 5439 h 73890"/>
                <a:gd name="connsiteX1" fmla="*/ 5439 w 9236"/>
                <a:gd name="connsiteY1" fmla="*/ 71516 h 73890"/>
                <a:gd name="connsiteX2" fmla="*/ 12847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47" y="71516"/>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75" name="Freeform: Shape 5268">
              <a:extLst>
                <a:ext uri="{FF2B5EF4-FFF2-40B4-BE49-F238E27FC236}">
                  <a16:creationId xmlns:a16="http://schemas.microsoft.com/office/drawing/2014/main" id="{5E730699-098A-43F5-A6C9-FE6838497AE3}"/>
                </a:ext>
              </a:extLst>
            </p:cNvPr>
            <p:cNvSpPr/>
            <p:nvPr/>
          </p:nvSpPr>
          <p:spPr>
            <a:xfrm>
              <a:off x="9116551" y="4180684"/>
              <a:ext cx="9236" cy="73891"/>
            </a:xfrm>
            <a:custGeom>
              <a:avLst/>
              <a:gdLst>
                <a:gd name="connsiteX0" fmla="*/ 5439 w 9236"/>
                <a:gd name="connsiteY0" fmla="*/ 5439 h 73890"/>
                <a:gd name="connsiteX1" fmla="*/ 5439 w 9236"/>
                <a:gd name="connsiteY1" fmla="*/ 71516 h 73890"/>
                <a:gd name="connsiteX2" fmla="*/ 12847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47" y="71516"/>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grpSp>
      <p:grpSp>
        <p:nvGrpSpPr>
          <p:cNvPr id="176" name="Graphic 5338">
            <a:extLst>
              <a:ext uri="{FF2B5EF4-FFF2-40B4-BE49-F238E27FC236}">
                <a16:creationId xmlns:a16="http://schemas.microsoft.com/office/drawing/2014/main" id="{03F7E15A-3DEB-4661-B40B-04C9554D27A5}"/>
              </a:ext>
            </a:extLst>
          </p:cNvPr>
          <p:cNvGrpSpPr/>
          <p:nvPr/>
        </p:nvGrpSpPr>
        <p:grpSpPr>
          <a:xfrm>
            <a:off x="1684892" y="1888642"/>
            <a:ext cx="6140330" cy="1170371"/>
            <a:chOff x="0" y="2597727"/>
            <a:chExt cx="9144000" cy="1662545"/>
          </a:xfrm>
        </p:grpSpPr>
        <p:sp>
          <p:nvSpPr>
            <p:cNvPr id="177" name="Freeform: Shape 5340">
              <a:extLst>
                <a:ext uri="{FF2B5EF4-FFF2-40B4-BE49-F238E27FC236}">
                  <a16:creationId xmlns:a16="http://schemas.microsoft.com/office/drawing/2014/main" id="{F95BC1D8-8E36-4F54-BFF3-6BED902C306A}"/>
                </a:ext>
              </a:extLst>
            </p:cNvPr>
            <p:cNvSpPr/>
            <p:nvPr/>
          </p:nvSpPr>
          <p:spPr>
            <a:xfrm>
              <a:off x="-6717" y="2595628"/>
              <a:ext cx="9153236" cy="1662545"/>
            </a:xfrm>
            <a:custGeom>
              <a:avLst/>
              <a:gdLst>
                <a:gd name="connsiteX0" fmla="*/ 9151309 w 9153236"/>
                <a:gd name="connsiteY0" fmla="*/ 1659869 h 1662545"/>
                <a:gd name="connsiteX1" fmla="*/ 8380276 w 9153236"/>
                <a:gd name="connsiteY1" fmla="*/ 1659869 h 1662545"/>
                <a:gd name="connsiteX2" fmla="*/ 8380276 w 9153236"/>
                <a:gd name="connsiteY2" fmla="*/ 1578192 h 1662545"/>
                <a:gd name="connsiteX3" fmla="*/ 8194052 w 9153236"/>
                <a:gd name="connsiteY3" fmla="*/ 1578192 h 1662545"/>
                <a:gd name="connsiteX4" fmla="*/ 8194052 w 9153236"/>
                <a:gd name="connsiteY4" fmla="*/ 1525914 h 1662545"/>
                <a:gd name="connsiteX5" fmla="*/ 7772597 w 9153236"/>
                <a:gd name="connsiteY5" fmla="*/ 1525914 h 1662545"/>
                <a:gd name="connsiteX6" fmla="*/ 7772597 w 9153236"/>
                <a:gd name="connsiteY6" fmla="*/ 1454037 h 1662545"/>
                <a:gd name="connsiteX7" fmla="*/ 7645181 w 9153236"/>
                <a:gd name="connsiteY7" fmla="*/ 1454037 h 1662545"/>
                <a:gd name="connsiteX8" fmla="*/ 7645181 w 9153236"/>
                <a:gd name="connsiteY8" fmla="*/ 1388699 h 1662545"/>
                <a:gd name="connsiteX9" fmla="*/ 7436089 w 9153236"/>
                <a:gd name="connsiteY9" fmla="*/ 1388699 h 1662545"/>
                <a:gd name="connsiteX10" fmla="*/ 7436089 w 9153236"/>
                <a:gd name="connsiteY10" fmla="*/ 1339691 h 1662545"/>
                <a:gd name="connsiteX11" fmla="*/ 6665055 w 9153236"/>
                <a:gd name="connsiteY11" fmla="*/ 1339691 h 1662545"/>
                <a:gd name="connsiteX12" fmla="*/ 6665055 w 9153236"/>
                <a:gd name="connsiteY12" fmla="*/ 1261283 h 1662545"/>
                <a:gd name="connsiteX13" fmla="*/ 6109645 w 9153236"/>
                <a:gd name="connsiteY13" fmla="*/ 1261283 h 1662545"/>
                <a:gd name="connsiteX14" fmla="*/ 6109645 w 9153236"/>
                <a:gd name="connsiteY14" fmla="*/ 1215545 h 1662545"/>
                <a:gd name="connsiteX15" fmla="*/ 5400689 w 9153236"/>
                <a:gd name="connsiteY15" fmla="*/ 1215545 h 1662545"/>
                <a:gd name="connsiteX16" fmla="*/ 5400689 w 9153236"/>
                <a:gd name="connsiteY16" fmla="*/ 1156737 h 1662545"/>
                <a:gd name="connsiteX17" fmla="*/ 4904087 w 9153236"/>
                <a:gd name="connsiteY17" fmla="*/ 1156737 h 1662545"/>
                <a:gd name="connsiteX18" fmla="*/ 4904087 w 9153236"/>
                <a:gd name="connsiteY18" fmla="*/ 1097929 h 1662545"/>
                <a:gd name="connsiteX19" fmla="*/ 4838749 w 9153236"/>
                <a:gd name="connsiteY19" fmla="*/ 1097929 h 1662545"/>
                <a:gd name="connsiteX20" fmla="*/ 4838749 w 9153236"/>
                <a:gd name="connsiteY20" fmla="*/ 1065251 h 1662545"/>
                <a:gd name="connsiteX21" fmla="*/ 4760341 w 9153236"/>
                <a:gd name="connsiteY21" fmla="*/ 1065251 h 1662545"/>
                <a:gd name="connsiteX22" fmla="*/ 4760341 w 9153236"/>
                <a:gd name="connsiteY22" fmla="*/ 1026051 h 1662545"/>
                <a:gd name="connsiteX23" fmla="*/ 4358486 w 9153236"/>
                <a:gd name="connsiteY23" fmla="*/ 1026051 h 1662545"/>
                <a:gd name="connsiteX24" fmla="*/ 4358486 w 9153236"/>
                <a:gd name="connsiteY24" fmla="*/ 977043 h 1662545"/>
                <a:gd name="connsiteX25" fmla="*/ 4240870 w 9153236"/>
                <a:gd name="connsiteY25" fmla="*/ 977043 h 1662545"/>
                <a:gd name="connsiteX26" fmla="*/ 4240870 w 9153236"/>
                <a:gd name="connsiteY26" fmla="*/ 950904 h 1662545"/>
                <a:gd name="connsiteX27" fmla="*/ 4002368 w 9153236"/>
                <a:gd name="connsiteY27" fmla="*/ 950904 h 1662545"/>
                <a:gd name="connsiteX28" fmla="*/ 4002368 w 9153236"/>
                <a:gd name="connsiteY28" fmla="*/ 911702 h 1662545"/>
                <a:gd name="connsiteX29" fmla="*/ 3662590 w 9153236"/>
                <a:gd name="connsiteY29" fmla="*/ 911702 h 1662545"/>
                <a:gd name="connsiteX30" fmla="*/ 3662590 w 9153236"/>
                <a:gd name="connsiteY30" fmla="*/ 865962 h 1662545"/>
                <a:gd name="connsiteX31" fmla="*/ 3368560 w 9153236"/>
                <a:gd name="connsiteY31" fmla="*/ 865962 h 1662545"/>
                <a:gd name="connsiteX32" fmla="*/ 3368560 w 9153236"/>
                <a:gd name="connsiteY32" fmla="*/ 836558 h 1662545"/>
                <a:gd name="connsiteX33" fmla="*/ 3156197 w 9153236"/>
                <a:gd name="connsiteY33" fmla="*/ 836558 h 1662545"/>
                <a:gd name="connsiteX34" fmla="*/ 3156197 w 9153236"/>
                <a:gd name="connsiteY34" fmla="*/ 790820 h 1662545"/>
                <a:gd name="connsiteX35" fmla="*/ 3084320 w 9153236"/>
                <a:gd name="connsiteY35" fmla="*/ 790820 h 1662545"/>
                <a:gd name="connsiteX36" fmla="*/ 3084320 w 9153236"/>
                <a:gd name="connsiteY36" fmla="*/ 758148 h 1662545"/>
                <a:gd name="connsiteX37" fmla="*/ 2937295 w 9153236"/>
                <a:gd name="connsiteY37" fmla="*/ 758148 h 1662545"/>
                <a:gd name="connsiteX38" fmla="*/ 2937295 w 9153236"/>
                <a:gd name="connsiteY38" fmla="*/ 722210 h 1662545"/>
                <a:gd name="connsiteX39" fmla="*/ 2754342 w 9153236"/>
                <a:gd name="connsiteY39" fmla="*/ 722210 h 1662545"/>
                <a:gd name="connsiteX40" fmla="*/ 2754342 w 9153236"/>
                <a:gd name="connsiteY40" fmla="*/ 689539 h 1662545"/>
                <a:gd name="connsiteX41" fmla="*/ 2541979 w 9153236"/>
                <a:gd name="connsiteY41" fmla="*/ 689539 h 1662545"/>
                <a:gd name="connsiteX42" fmla="*/ 2541979 w 9153236"/>
                <a:gd name="connsiteY42" fmla="*/ 627465 h 1662545"/>
                <a:gd name="connsiteX43" fmla="*/ 2404764 w 9153236"/>
                <a:gd name="connsiteY43" fmla="*/ 627465 h 1662545"/>
                <a:gd name="connsiteX44" fmla="*/ 2404764 w 9153236"/>
                <a:gd name="connsiteY44" fmla="*/ 578458 h 1662545"/>
                <a:gd name="connsiteX45" fmla="*/ 2349226 w 9153236"/>
                <a:gd name="connsiteY45" fmla="*/ 578458 h 1662545"/>
                <a:gd name="connsiteX46" fmla="*/ 2349226 w 9153236"/>
                <a:gd name="connsiteY46" fmla="*/ 493514 h 1662545"/>
                <a:gd name="connsiteX47" fmla="*/ 2113994 w 9153236"/>
                <a:gd name="connsiteY47" fmla="*/ 493514 h 1662545"/>
                <a:gd name="connsiteX48" fmla="*/ 2113994 w 9153236"/>
                <a:gd name="connsiteY48" fmla="*/ 424905 h 1662545"/>
                <a:gd name="connsiteX49" fmla="*/ 2048646 w 9153236"/>
                <a:gd name="connsiteY49" fmla="*/ 424905 h 1662545"/>
                <a:gd name="connsiteX50" fmla="*/ 2048646 w 9153236"/>
                <a:gd name="connsiteY50" fmla="*/ 395502 h 1662545"/>
                <a:gd name="connsiteX51" fmla="*/ 1966969 w 9153236"/>
                <a:gd name="connsiteY51" fmla="*/ 395502 h 1662545"/>
                <a:gd name="connsiteX52" fmla="*/ 1966969 w 9153236"/>
                <a:gd name="connsiteY52" fmla="*/ 300755 h 1662545"/>
                <a:gd name="connsiteX53" fmla="*/ 1512845 w 9153236"/>
                <a:gd name="connsiteY53" fmla="*/ 300755 h 1662545"/>
                <a:gd name="connsiteX54" fmla="*/ 1512845 w 9153236"/>
                <a:gd name="connsiteY54" fmla="*/ 241948 h 1662545"/>
                <a:gd name="connsiteX55" fmla="*/ 1359291 w 9153236"/>
                <a:gd name="connsiteY55" fmla="*/ 241948 h 1662545"/>
                <a:gd name="connsiteX56" fmla="*/ 1359291 w 9153236"/>
                <a:gd name="connsiteY56" fmla="*/ 219078 h 1662545"/>
                <a:gd name="connsiteX57" fmla="*/ 1248214 w 9153236"/>
                <a:gd name="connsiteY57" fmla="*/ 219078 h 1662545"/>
                <a:gd name="connsiteX58" fmla="*/ 1248214 w 9153236"/>
                <a:gd name="connsiteY58" fmla="*/ 160271 h 1662545"/>
                <a:gd name="connsiteX59" fmla="*/ 960704 w 9153236"/>
                <a:gd name="connsiteY59" fmla="*/ 160271 h 1662545"/>
                <a:gd name="connsiteX60" fmla="*/ 960704 w 9153236"/>
                <a:gd name="connsiteY60" fmla="*/ 107998 h 1662545"/>
                <a:gd name="connsiteX61" fmla="*/ 718944 w 9153236"/>
                <a:gd name="connsiteY61" fmla="*/ 107998 h 1662545"/>
                <a:gd name="connsiteX62" fmla="*/ 718944 w 9153236"/>
                <a:gd name="connsiteY62" fmla="*/ 55724 h 1662545"/>
                <a:gd name="connsiteX63" fmla="*/ 545788 w 9153236"/>
                <a:gd name="connsiteY63" fmla="*/ 55724 h 1662545"/>
                <a:gd name="connsiteX64" fmla="*/ 545788 w 9153236"/>
                <a:gd name="connsiteY64" fmla="*/ 6717 h 1662545"/>
                <a:gd name="connsiteX65" fmla="*/ 6717 w 9153236"/>
                <a:gd name="connsiteY65" fmla="*/ 6717 h 166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153236" h="1662545">
                  <a:moveTo>
                    <a:pt x="9151309" y="1659869"/>
                  </a:moveTo>
                  <a:lnTo>
                    <a:pt x="8380276" y="1659869"/>
                  </a:lnTo>
                  <a:lnTo>
                    <a:pt x="8380276" y="1578192"/>
                  </a:lnTo>
                  <a:lnTo>
                    <a:pt x="8194052" y="1578192"/>
                  </a:lnTo>
                  <a:lnTo>
                    <a:pt x="8194052" y="1525914"/>
                  </a:lnTo>
                  <a:lnTo>
                    <a:pt x="7772597" y="1525914"/>
                  </a:lnTo>
                  <a:lnTo>
                    <a:pt x="7772597" y="1454037"/>
                  </a:lnTo>
                  <a:lnTo>
                    <a:pt x="7645181" y="1454037"/>
                  </a:lnTo>
                  <a:lnTo>
                    <a:pt x="7645181" y="1388699"/>
                  </a:lnTo>
                  <a:lnTo>
                    <a:pt x="7436089" y="1388699"/>
                  </a:lnTo>
                  <a:lnTo>
                    <a:pt x="7436089" y="1339691"/>
                  </a:lnTo>
                  <a:lnTo>
                    <a:pt x="6665055" y="1339691"/>
                  </a:lnTo>
                  <a:lnTo>
                    <a:pt x="6665055" y="1261283"/>
                  </a:lnTo>
                  <a:lnTo>
                    <a:pt x="6109645" y="1261283"/>
                  </a:lnTo>
                  <a:lnTo>
                    <a:pt x="6109645" y="1215545"/>
                  </a:lnTo>
                  <a:lnTo>
                    <a:pt x="5400689" y="1215545"/>
                  </a:lnTo>
                  <a:lnTo>
                    <a:pt x="5400689" y="1156737"/>
                  </a:lnTo>
                  <a:lnTo>
                    <a:pt x="4904087" y="1156737"/>
                  </a:lnTo>
                  <a:lnTo>
                    <a:pt x="4904087" y="1097929"/>
                  </a:lnTo>
                  <a:lnTo>
                    <a:pt x="4838749" y="1097929"/>
                  </a:lnTo>
                  <a:lnTo>
                    <a:pt x="4838749" y="1065251"/>
                  </a:lnTo>
                  <a:lnTo>
                    <a:pt x="4760341" y="1065251"/>
                  </a:lnTo>
                  <a:lnTo>
                    <a:pt x="4760341" y="1026051"/>
                  </a:lnTo>
                  <a:lnTo>
                    <a:pt x="4358486" y="1026051"/>
                  </a:lnTo>
                  <a:lnTo>
                    <a:pt x="4358486" y="977043"/>
                  </a:lnTo>
                  <a:lnTo>
                    <a:pt x="4240870" y="977043"/>
                  </a:lnTo>
                  <a:lnTo>
                    <a:pt x="4240870" y="950904"/>
                  </a:lnTo>
                  <a:lnTo>
                    <a:pt x="4002368" y="950904"/>
                  </a:lnTo>
                  <a:lnTo>
                    <a:pt x="4002368" y="911702"/>
                  </a:lnTo>
                  <a:lnTo>
                    <a:pt x="3662590" y="911702"/>
                  </a:lnTo>
                  <a:lnTo>
                    <a:pt x="3662590" y="865962"/>
                  </a:lnTo>
                  <a:lnTo>
                    <a:pt x="3368560" y="865962"/>
                  </a:lnTo>
                  <a:lnTo>
                    <a:pt x="3368560" y="836558"/>
                  </a:lnTo>
                  <a:lnTo>
                    <a:pt x="3156197" y="836558"/>
                  </a:lnTo>
                  <a:lnTo>
                    <a:pt x="3156197" y="790820"/>
                  </a:lnTo>
                  <a:lnTo>
                    <a:pt x="3084320" y="790820"/>
                  </a:lnTo>
                  <a:lnTo>
                    <a:pt x="3084320" y="758148"/>
                  </a:lnTo>
                  <a:lnTo>
                    <a:pt x="2937295" y="758148"/>
                  </a:lnTo>
                  <a:lnTo>
                    <a:pt x="2937295" y="722210"/>
                  </a:lnTo>
                  <a:lnTo>
                    <a:pt x="2754342" y="722210"/>
                  </a:lnTo>
                  <a:lnTo>
                    <a:pt x="2754342" y="689539"/>
                  </a:lnTo>
                  <a:lnTo>
                    <a:pt x="2541979" y="689539"/>
                  </a:lnTo>
                  <a:lnTo>
                    <a:pt x="2541979" y="627465"/>
                  </a:lnTo>
                  <a:lnTo>
                    <a:pt x="2404764" y="627465"/>
                  </a:lnTo>
                  <a:lnTo>
                    <a:pt x="2404764" y="578458"/>
                  </a:lnTo>
                  <a:lnTo>
                    <a:pt x="2349226" y="578458"/>
                  </a:lnTo>
                  <a:lnTo>
                    <a:pt x="2349226" y="493514"/>
                  </a:lnTo>
                  <a:lnTo>
                    <a:pt x="2113994" y="493514"/>
                  </a:lnTo>
                  <a:lnTo>
                    <a:pt x="2113994" y="424905"/>
                  </a:lnTo>
                  <a:lnTo>
                    <a:pt x="2048646" y="424905"/>
                  </a:lnTo>
                  <a:lnTo>
                    <a:pt x="2048646" y="395502"/>
                  </a:lnTo>
                  <a:lnTo>
                    <a:pt x="1966969" y="395502"/>
                  </a:lnTo>
                  <a:lnTo>
                    <a:pt x="1966969" y="300755"/>
                  </a:lnTo>
                  <a:lnTo>
                    <a:pt x="1512845" y="300755"/>
                  </a:lnTo>
                  <a:lnTo>
                    <a:pt x="1512845" y="241948"/>
                  </a:lnTo>
                  <a:lnTo>
                    <a:pt x="1359291" y="241948"/>
                  </a:lnTo>
                  <a:lnTo>
                    <a:pt x="1359291" y="219078"/>
                  </a:lnTo>
                  <a:lnTo>
                    <a:pt x="1248214" y="219078"/>
                  </a:lnTo>
                  <a:lnTo>
                    <a:pt x="1248214" y="160271"/>
                  </a:lnTo>
                  <a:lnTo>
                    <a:pt x="960704" y="160271"/>
                  </a:lnTo>
                  <a:lnTo>
                    <a:pt x="960704" y="107998"/>
                  </a:lnTo>
                  <a:lnTo>
                    <a:pt x="718944" y="107998"/>
                  </a:lnTo>
                  <a:lnTo>
                    <a:pt x="718944" y="55724"/>
                  </a:lnTo>
                  <a:lnTo>
                    <a:pt x="545788" y="55724"/>
                  </a:lnTo>
                  <a:lnTo>
                    <a:pt x="545788" y="6717"/>
                  </a:lnTo>
                  <a:lnTo>
                    <a:pt x="6717" y="6717"/>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78" name="Freeform: Shape 5341">
              <a:extLst>
                <a:ext uri="{FF2B5EF4-FFF2-40B4-BE49-F238E27FC236}">
                  <a16:creationId xmlns:a16="http://schemas.microsoft.com/office/drawing/2014/main" id="{C5891619-8719-4A61-BE28-61BA95E3AE4D}"/>
                </a:ext>
              </a:extLst>
            </p:cNvPr>
            <p:cNvSpPr/>
            <p:nvPr/>
          </p:nvSpPr>
          <p:spPr>
            <a:xfrm>
              <a:off x="1228641" y="2684380"/>
              <a:ext cx="9236" cy="73891"/>
            </a:xfrm>
            <a:custGeom>
              <a:avLst/>
              <a:gdLst>
                <a:gd name="connsiteX0" fmla="*/ 5439 w 9236"/>
                <a:gd name="connsiteY0" fmla="*/ 5439 h 73890"/>
                <a:gd name="connsiteX1" fmla="*/ 5439 w 9236"/>
                <a:gd name="connsiteY1" fmla="*/ 71518 h 73890"/>
                <a:gd name="connsiteX2" fmla="*/ 12856 w 9236"/>
                <a:gd name="connsiteY2" fmla="*/ 71518 h 73890"/>
              </a:gdLst>
              <a:ahLst/>
              <a:cxnLst>
                <a:cxn ang="0">
                  <a:pos x="connsiteX0" y="connsiteY0"/>
                </a:cxn>
                <a:cxn ang="0">
                  <a:pos x="connsiteX1" y="connsiteY1"/>
                </a:cxn>
                <a:cxn ang="0">
                  <a:pos x="connsiteX2" y="connsiteY2"/>
                </a:cxn>
              </a:cxnLst>
              <a:rect l="l" t="t" r="r" b="b"/>
              <a:pathLst>
                <a:path w="9236" h="73890">
                  <a:moveTo>
                    <a:pt x="5439" y="5439"/>
                  </a:moveTo>
                  <a:lnTo>
                    <a:pt x="5439" y="71518"/>
                  </a:lnTo>
                  <a:lnTo>
                    <a:pt x="12856" y="71518"/>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79" name="Freeform: Shape 5342">
              <a:extLst>
                <a:ext uri="{FF2B5EF4-FFF2-40B4-BE49-F238E27FC236}">
                  <a16:creationId xmlns:a16="http://schemas.microsoft.com/office/drawing/2014/main" id="{9141EA34-FBC4-425C-95BD-C7A2EE81BE4F}"/>
                </a:ext>
              </a:extLst>
            </p:cNvPr>
            <p:cNvSpPr/>
            <p:nvPr/>
          </p:nvSpPr>
          <p:spPr>
            <a:xfrm>
              <a:off x="1912141" y="2813690"/>
              <a:ext cx="9236" cy="73891"/>
            </a:xfrm>
            <a:custGeom>
              <a:avLst/>
              <a:gdLst>
                <a:gd name="connsiteX0" fmla="*/ 5439 w 9236"/>
                <a:gd name="connsiteY0" fmla="*/ 5439 h 73890"/>
                <a:gd name="connsiteX1" fmla="*/ 5439 w 9236"/>
                <a:gd name="connsiteY1" fmla="*/ 71518 h 73890"/>
                <a:gd name="connsiteX2" fmla="*/ 12847 w 9236"/>
                <a:gd name="connsiteY2" fmla="*/ 71518 h 73890"/>
              </a:gdLst>
              <a:ahLst/>
              <a:cxnLst>
                <a:cxn ang="0">
                  <a:pos x="connsiteX0" y="connsiteY0"/>
                </a:cxn>
                <a:cxn ang="0">
                  <a:pos x="connsiteX1" y="connsiteY1"/>
                </a:cxn>
                <a:cxn ang="0">
                  <a:pos x="connsiteX2" y="connsiteY2"/>
                </a:cxn>
              </a:cxnLst>
              <a:rect l="l" t="t" r="r" b="b"/>
              <a:pathLst>
                <a:path w="9236" h="73890">
                  <a:moveTo>
                    <a:pt x="5439" y="5439"/>
                  </a:moveTo>
                  <a:lnTo>
                    <a:pt x="5439" y="71518"/>
                  </a:lnTo>
                  <a:lnTo>
                    <a:pt x="12847" y="71518"/>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80" name="Freeform: Shape 5343">
              <a:extLst>
                <a:ext uri="{FF2B5EF4-FFF2-40B4-BE49-F238E27FC236}">
                  <a16:creationId xmlns:a16="http://schemas.microsoft.com/office/drawing/2014/main" id="{EBE483DB-6808-4F66-9FA9-373FE0BCFBF0}"/>
                </a:ext>
              </a:extLst>
            </p:cNvPr>
            <p:cNvSpPr/>
            <p:nvPr/>
          </p:nvSpPr>
          <p:spPr>
            <a:xfrm>
              <a:off x="2152286" y="2998418"/>
              <a:ext cx="9236" cy="73891"/>
            </a:xfrm>
            <a:custGeom>
              <a:avLst/>
              <a:gdLst>
                <a:gd name="connsiteX0" fmla="*/ 5439 w 9236"/>
                <a:gd name="connsiteY0" fmla="*/ 5439 h 73890"/>
                <a:gd name="connsiteX1" fmla="*/ 5439 w 9236"/>
                <a:gd name="connsiteY1" fmla="*/ 71519 h 73890"/>
                <a:gd name="connsiteX2" fmla="*/ 12847 w 9236"/>
                <a:gd name="connsiteY2" fmla="*/ 71519 h 73890"/>
              </a:gdLst>
              <a:ahLst/>
              <a:cxnLst>
                <a:cxn ang="0">
                  <a:pos x="connsiteX0" y="connsiteY0"/>
                </a:cxn>
                <a:cxn ang="0">
                  <a:pos x="connsiteX1" y="connsiteY1"/>
                </a:cxn>
                <a:cxn ang="0">
                  <a:pos x="connsiteX2" y="connsiteY2"/>
                </a:cxn>
              </a:cxnLst>
              <a:rect l="l" t="t" r="r" b="b"/>
              <a:pathLst>
                <a:path w="9236" h="73890">
                  <a:moveTo>
                    <a:pt x="5439" y="5439"/>
                  </a:moveTo>
                  <a:lnTo>
                    <a:pt x="5439" y="71519"/>
                  </a:lnTo>
                  <a:lnTo>
                    <a:pt x="12847" y="71519"/>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81" name="Freeform: Shape 5344">
              <a:extLst>
                <a:ext uri="{FF2B5EF4-FFF2-40B4-BE49-F238E27FC236}">
                  <a16:creationId xmlns:a16="http://schemas.microsoft.com/office/drawing/2014/main" id="{99A1ACAA-49ED-473F-8FF3-C53C1E1FC5B6}"/>
                </a:ext>
              </a:extLst>
            </p:cNvPr>
            <p:cNvSpPr/>
            <p:nvPr/>
          </p:nvSpPr>
          <p:spPr>
            <a:xfrm>
              <a:off x="2244650" y="2998418"/>
              <a:ext cx="9236" cy="73891"/>
            </a:xfrm>
            <a:custGeom>
              <a:avLst/>
              <a:gdLst>
                <a:gd name="connsiteX0" fmla="*/ 5439 w 9236"/>
                <a:gd name="connsiteY0" fmla="*/ 5439 h 73890"/>
                <a:gd name="connsiteX1" fmla="*/ 5439 w 9236"/>
                <a:gd name="connsiteY1" fmla="*/ 71519 h 73890"/>
                <a:gd name="connsiteX2" fmla="*/ 12856 w 9236"/>
                <a:gd name="connsiteY2" fmla="*/ 71519 h 73890"/>
              </a:gdLst>
              <a:ahLst/>
              <a:cxnLst>
                <a:cxn ang="0">
                  <a:pos x="connsiteX0" y="connsiteY0"/>
                </a:cxn>
                <a:cxn ang="0">
                  <a:pos x="connsiteX1" y="connsiteY1"/>
                </a:cxn>
                <a:cxn ang="0">
                  <a:pos x="connsiteX2" y="connsiteY2"/>
                </a:cxn>
              </a:cxnLst>
              <a:rect l="l" t="t" r="r" b="b"/>
              <a:pathLst>
                <a:path w="9236" h="73890">
                  <a:moveTo>
                    <a:pt x="5439" y="5439"/>
                  </a:moveTo>
                  <a:lnTo>
                    <a:pt x="5439" y="71519"/>
                  </a:lnTo>
                  <a:lnTo>
                    <a:pt x="12856" y="71519"/>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82" name="Freeform: Shape 5345">
              <a:extLst>
                <a:ext uri="{FF2B5EF4-FFF2-40B4-BE49-F238E27FC236}">
                  <a16:creationId xmlns:a16="http://schemas.microsoft.com/office/drawing/2014/main" id="{B2D42E12-23B6-45A2-BE01-935FEA4D4614}"/>
                </a:ext>
              </a:extLst>
            </p:cNvPr>
            <p:cNvSpPr/>
            <p:nvPr/>
          </p:nvSpPr>
          <p:spPr>
            <a:xfrm>
              <a:off x="2687995" y="3201620"/>
              <a:ext cx="9236" cy="73891"/>
            </a:xfrm>
            <a:custGeom>
              <a:avLst/>
              <a:gdLst>
                <a:gd name="connsiteX0" fmla="*/ 5439 w 9236"/>
                <a:gd name="connsiteY0" fmla="*/ 5439 h 73890"/>
                <a:gd name="connsiteX1" fmla="*/ 5439 w 9236"/>
                <a:gd name="connsiteY1" fmla="*/ 71518 h 73890"/>
                <a:gd name="connsiteX2" fmla="*/ 12856 w 9236"/>
                <a:gd name="connsiteY2" fmla="*/ 71518 h 73890"/>
              </a:gdLst>
              <a:ahLst/>
              <a:cxnLst>
                <a:cxn ang="0">
                  <a:pos x="connsiteX0" y="connsiteY0"/>
                </a:cxn>
                <a:cxn ang="0">
                  <a:pos x="connsiteX1" y="connsiteY1"/>
                </a:cxn>
                <a:cxn ang="0">
                  <a:pos x="connsiteX2" y="connsiteY2"/>
                </a:cxn>
              </a:cxnLst>
              <a:rect l="l" t="t" r="r" b="b"/>
              <a:pathLst>
                <a:path w="9236" h="73890">
                  <a:moveTo>
                    <a:pt x="5439" y="5439"/>
                  </a:moveTo>
                  <a:lnTo>
                    <a:pt x="5439" y="71518"/>
                  </a:lnTo>
                  <a:lnTo>
                    <a:pt x="12856" y="71518"/>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83" name="Freeform: Shape 5346">
              <a:extLst>
                <a:ext uri="{FF2B5EF4-FFF2-40B4-BE49-F238E27FC236}">
                  <a16:creationId xmlns:a16="http://schemas.microsoft.com/office/drawing/2014/main" id="{5772ECE2-BF0A-419B-9623-5362F2BD6211}"/>
                </a:ext>
              </a:extLst>
            </p:cNvPr>
            <p:cNvSpPr/>
            <p:nvPr/>
          </p:nvSpPr>
          <p:spPr>
            <a:xfrm>
              <a:off x="2891195" y="3238565"/>
              <a:ext cx="9236" cy="73891"/>
            </a:xfrm>
            <a:custGeom>
              <a:avLst/>
              <a:gdLst>
                <a:gd name="connsiteX0" fmla="*/ 5439 w 9236"/>
                <a:gd name="connsiteY0" fmla="*/ 5439 h 73890"/>
                <a:gd name="connsiteX1" fmla="*/ 5439 w 9236"/>
                <a:gd name="connsiteY1" fmla="*/ 71518 h 73890"/>
                <a:gd name="connsiteX2" fmla="*/ 12856 w 9236"/>
                <a:gd name="connsiteY2" fmla="*/ 71518 h 73890"/>
              </a:gdLst>
              <a:ahLst/>
              <a:cxnLst>
                <a:cxn ang="0">
                  <a:pos x="connsiteX0" y="connsiteY0"/>
                </a:cxn>
                <a:cxn ang="0">
                  <a:pos x="connsiteX1" y="connsiteY1"/>
                </a:cxn>
                <a:cxn ang="0">
                  <a:pos x="connsiteX2" y="connsiteY2"/>
                </a:cxn>
              </a:cxnLst>
              <a:rect l="l" t="t" r="r" b="b"/>
              <a:pathLst>
                <a:path w="9236" h="73890">
                  <a:moveTo>
                    <a:pt x="5439" y="5439"/>
                  </a:moveTo>
                  <a:lnTo>
                    <a:pt x="5439" y="71518"/>
                  </a:lnTo>
                  <a:lnTo>
                    <a:pt x="12856" y="71518"/>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84" name="Freeform: Shape 5347">
              <a:extLst>
                <a:ext uri="{FF2B5EF4-FFF2-40B4-BE49-F238E27FC236}">
                  <a16:creationId xmlns:a16="http://schemas.microsoft.com/office/drawing/2014/main" id="{27AF04BB-391A-44C7-A6EC-4FEEC40A8C54}"/>
                </a:ext>
              </a:extLst>
            </p:cNvPr>
            <p:cNvSpPr/>
            <p:nvPr/>
          </p:nvSpPr>
          <p:spPr>
            <a:xfrm>
              <a:off x="3667059" y="3423294"/>
              <a:ext cx="9236" cy="73891"/>
            </a:xfrm>
            <a:custGeom>
              <a:avLst/>
              <a:gdLst>
                <a:gd name="connsiteX0" fmla="*/ 5439 w 9236"/>
                <a:gd name="connsiteY0" fmla="*/ 5439 h 73890"/>
                <a:gd name="connsiteX1" fmla="*/ 5439 w 9236"/>
                <a:gd name="connsiteY1" fmla="*/ 71519 h 73890"/>
                <a:gd name="connsiteX2" fmla="*/ 12847 w 9236"/>
                <a:gd name="connsiteY2" fmla="*/ 71519 h 73890"/>
              </a:gdLst>
              <a:ahLst/>
              <a:cxnLst>
                <a:cxn ang="0">
                  <a:pos x="connsiteX0" y="connsiteY0"/>
                </a:cxn>
                <a:cxn ang="0">
                  <a:pos x="connsiteX1" y="connsiteY1"/>
                </a:cxn>
                <a:cxn ang="0">
                  <a:pos x="connsiteX2" y="connsiteY2"/>
                </a:cxn>
              </a:cxnLst>
              <a:rect l="l" t="t" r="r" b="b"/>
              <a:pathLst>
                <a:path w="9236" h="73890">
                  <a:moveTo>
                    <a:pt x="5439" y="5439"/>
                  </a:moveTo>
                  <a:lnTo>
                    <a:pt x="5439" y="71519"/>
                  </a:lnTo>
                  <a:lnTo>
                    <a:pt x="12847" y="71519"/>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85" name="Freeform: Shape 5348">
              <a:extLst>
                <a:ext uri="{FF2B5EF4-FFF2-40B4-BE49-F238E27FC236}">
                  <a16:creationId xmlns:a16="http://schemas.microsoft.com/office/drawing/2014/main" id="{4F439C3E-9D91-4DD7-8F81-3FA8FF7B2005}"/>
                </a:ext>
              </a:extLst>
            </p:cNvPr>
            <p:cNvSpPr/>
            <p:nvPr/>
          </p:nvSpPr>
          <p:spPr>
            <a:xfrm>
              <a:off x="3704005" y="3423294"/>
              <a:ext cx="9236" cy="73891"/>
            </a:xfrm>
            <a:custGeom>
              <a:avLst/>
              <a:gdLst>
                <a:gd name="connsiteX0" fmla="*/ 5439 w 9236"/>
                <a:gd name="connsiteY0" fmla="*/ 5439 h 73890"/>
                <a:gd name="connsiteX1" fmla="*/ 5439 w 9236"/>
                <a:gd name="connsiteY1" fmla="*/ 71519 h 73890"/>
                <a:gd name="connsiteX2" fmla="*/ 12856 w 9236"/>
                <a:gd name="connsiteY2" fmla="*/ 71519 h 73890"/>
              </a:gdLst>
              <a:ahLst/>
              <a:cxnLst>
                <a:cxn ang="0">
                  <a:pos x="connsiteX0" y="connsiteY0"/>
                </a:cxn>
                <a:cxn ang="0">
                  <a:pos x="connsiteX1" y="connsiteY1"/>
                </a:cxn>
                <a:cxn ang="0">
                  <a:pos x="connsiteX2" y="connsiteY2"/>
                </a:cxn>
              </a:cxnLst>
              <a:rect l="l" t="t" r="r" b="b"/>
              <a:pathLst>
                <a:path w="9236" h="73890">
                  <a:moveTo>
                    <a:pt x="5439" y="5439"/>
                  </a:moveTo>
                  <a:lnTo>
                    <a:pt x="5439" y="71519"/>
                  </a:lnTo>
                  <a:lnTo>
                    <a:pt x="12856" y="71519"/>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86" name="Freeform: Shape 5349">
              <a:extLst>
                <a:ext uri="{FF2B5EF4-FFF2-40B4-BE49-F238E27FC236}">
                  <a16:creationId xmlns:a16="http://schemas.microsoft.com/office/drawing/2014/main" id="{DED42FC3-6C74-47AA-9EBF-8BC19F920407}"/>
                </a:ext>
              </a:extLst>
            </p:cNvPr>
            <p:cNvSpPr/>
            <p:nvPr/>
          </p:nvSpPr>
          <p:spPr>
            <a:xfrm>
              <a:off x="3740950" y="3423294"/>
              <a:ext cx="9236" cy="73891"/>
            </a:xfrm>
            <a:custGeom>
              <a:avLst/>
              <a:gdLst>
                <a:gd name="connsiteX0" fmla="*/ 5439 w 9236"/>
                <a:gd name="connsiteY0" fmla="*/ 5439 h 73890"/>
                <a:gd name="connsiteX1" fmla="*/ 5439 w 9236"/>
                <a:gd name="connsiteY1" fmla="*/ 71519 h 73890"/>
                <a:gd name="connsiteX2" fmla="*/ 12856 w 9236"/>
                <a:gd name="connsiteY2" fmla="*/ 71519 h 73890"/>
              </a:gdLst>
              <a:ahLst/>
              <a:cxnLst>
                <a:cxn ang="0">
                  <a:pos x="connsiteX0" y="connsiteY0"/>
                </a:cxn>
                <a:cxn ang="0">
                  <a:pos x="connsiteX1" y="connsiteY1"/>
                </a:cxn>
                <a:cxn ang="0">
                  <a:pos x="connsiteX2" y="connsiteY2"/>
                </a:cxn>
              </a:cxnLst>
              <a:rect l="l" t="t" r="r" b="b"/>
              <a:pathLst>
                <a:path w="9236" h="73890">
                  <a:moveTo>
                    <a:pt x="5439" y="5439"/>
                  </a:moveTo>
                  <a:lnTo>
                    <a:pt x="5439" y="71519"/>
                  </a:lnTo>
                  <a:lnTo>
                    <a:pt x="12856" y="71519"/>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87" name="Freeform: Shape 5350">
              <a:extLst>
                <a:ext uri="{FF2B5EF4-FFF2-40B4-BE49-F238E27FC236}">
                  <a16:creationId xmlns:a16="http://schemas.microsoft.com/office/drawing/2014/main" id="{2EF09169-6CE8-4DFC-89AA-C8A3545054BB}"/>
                </a:ext>
              </a:extLst>
            </p:cNvPr>
            <p:cNvSpPr/>
            <p:nvPr/>
          </p:nvSpPr>
          <p:spPr>
            <a:xfrm>
              <a:off x="3796368" y="3423294"/>
              <a:ext cx="9236" cy="73891"/>
            </a:xfrm>
            <a:custGeom>
              <a:avLst/>
              <a:gdLst>
                <a:gd name="connsiteX0" fmla="*/ 5439 w 9236"/>
                <a:gd name="connsiteY0" fmla="*/ 5439 h 73890"/>
                <a:gd name="connsiteX1" fmla="*/ 5439 w 9236"/>
                <a:gd name="connsiteY1" fmla="*/ 71519 h 73890"/>
                <a:gd name="connsiteX2" fmla="*/ 12856 w 9236"/>
                <a:gd name="connsiteY2" fmla="*/ 71519 h 73890"/>
              </a:gdLst>
              <a:ahLst/>
              <a:cxnLst>
                <a:cxn ang="0">
                  <a:pos x="connsiteX0" y="connsiteY0"/>
                </a:cxn>
                <a:cxn ang="0">
                  <a:pos x="connsiteX1" y="connsiteY1"/>
                </a:cxn>
                <a:cxn ang="0">
                  <a:pos x="connsiteX2" y="connsiteY2"/>
                </a:cxn>
              </a:cxnLst>
              <a:rect l="l" t="t" r="r" b="b"/>
              <a:pathLst>
                <a:path w="9236" h="73890">
                  <a:moveTo>
                    <a:pt x="5439" y="5439"/>
                  </a:moveTo>
                  <a:lnTo>
                    <a:pt x="5439" y="71519"/>
                  </a:lnTo>
                  <a:lnTo>
                    <a:pt x="12856" y="71519"/>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88" name="Freeform: Shape 5351">
              <a:extLst>
                <a:ext uri="{FF2B5EF4-FFF2-40B4-BE49-F238E27FC236}">
                  <a16:creationId xmlns:a16="http://schemas.microsoft.com/office/drawing/2014/main" id="{A2319161-A193-43AC-8B48-3A271D1EEFAE}"/>
                </a:ext>
              </a:extLst>
            </p:cNvPr>
            <p:cNvSpPr/>
            <p:nvPr/>
          </p:nvSpPr>
          <p:spPr>
            <a:xfrm>
              <a:off x="3907205" y="3423294"/>
              <a:ext cx="9236" cy="73891"/>
            </a:xfrm>
            <a:custGeom>
              <a:avLst/>
              <a:gdLst>
                <a:gd name="connsiteX0" fmla="*/ 5439 w 9236"/>
                <a:gd name="connsiteY0" fmla="*/ 5439 h 73890"/>
                <a:gd name="connsiteX1" fmla="*/ 5439 w 9236"/>
                <a:gd name="connsiteY1" fmla="*/ 71519 h 73890"/>
                <a:gd name="connsiteX2" fmla="*/ 12856 w 9236"/>
                <a:gd name="connsiteY2" fmla="*/ 71519 h 73890"/>
              </a:gdLst>
              <a:ahLst/>
              <a:cxnLst>
                <a:cxn ang="0">
                  <a:pos x="connsiteX0" y="connsiteY0"/>
                </a:cxn>
                <a:cxn ang="0">
                  <a:pos x="connsiteX1" y="connsiteY1"/>
                </a:cxn>
                <a:cxn ang="0">
                  <a:pos x="connsiteX2" y="connsiteY2"/>
                </a:cxn>
              </a:cxnLst>
              <a:rect l="l" t="t" r="r" b="b"/>
              <a:pathLst>
                <a:path w="9236" h="73890">
                  <a:moveTo>
                    <a:pt x="5439" y="5439"/>
                  </a:moveTo>
                  <a:lnTo>
                    <a:pt x="5439" y="71519"/>
                  </a:lnTo>
                  <a:lnTo>
                    <a:pt x="12856" y="71519"/>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89" name="Freeform: Shape 5352">
              <a:extLst>
                <a:ext uri="{FF2B5EF4-FFF2-40B4-BE49-F238E27FC236}">
                  <a16:creationId xmlns:a16="http://schemas.microsoft.com/office/drawing/2014/main" id="{342370AF-D943-4F22-B8F5-FB22CEC977D7}"/>
                </a:ext>
              </a:extLst>
            </p:cNvPr>
            <p:cNvSpPr/>
            <p:nvPr/>
          </p:nvSpPr>
          <p:spPr>
            <a:xfrm>
              <a:off x="4110405" y="3460240"/>
              <a:ext cx="9236" cy="73891"/>
            </a:xfrm>
            <a:custGeom>
              <a:avLst/>
              <a:gdLst>
                <a:gd name="connsiteX0" fmla="*/ 5439 w 9236"/>
                <a:gd name="connsiteY0" fmla="*/ 5439 h 73890"/>
                <a:gd name="connsiteX1" fmla="*/ 5439 w 9236"/>
                <a:gd name="connsiteY1" fmla="*/ 71514 h 73890"/>
                <a:gd name="connsiteX2" fmla="*/ 12856 w 9236"/>
                <a:gd name="connsiteY2" fmla="*/ 71514 h 73890"/>
              </a:gdLst>
              <a:ahLst/>
              <a:cxnLst>
                <a:cxn ang="0">
                  <a:pos x="connsiteX0" y="connsiteY0"/>
                </a:cxn>
                <a:cxn ang="0">
                  <a:pos x="connsiteX1" y="connsiteY1"/>
                </a:cxn>
                <a:cxn ang="0">
                  <a:pos x="connsiteX2" y="connsiteY2"/>
                </a:cxn>
              </a:cxnLst>
              <a:rect l="l" t="t" r="r" b="b"/>
              <a:pathLst>
                <a:path w="9236" h="73890">
                  <a:moveTo>
                    <a:pt x="5439" y="5439"/>
                  </a:moveTo>
                  <a:lnTo>
                    <a:pt x="5439" y="71514"/>
                  </a:lnTo>
                  <a:lnTo>
                    <a:pt x="12856" y="71514"/>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90" name="Freeform: Shape 5353">
              <a:extLst>
                <a:ext uri="{FF2B5EF4-FFF2-40B4-BE49-F238E27FC236}">
                  <a16:creationId xmlns:a16="http://schemas.microsoft.com/office/drawing/2014/main" id="{F4DD04FE-C6B4-4A9E-8632-96F8B861EC8E}"/>
                </a:ext>
              </a:extLst>
            </p:cNvPr>
            <p:cNvSpPr/>
            <p:nvPr/>
          </p:nvSpPr>
          <p:spPr>
            <a:xfrm>
              <a:off x="4295132" y="3497185"/>
              <a:ext cx="9236" cy="73891"/>
            </a:xfrm>
            <a:custGeom>
              <a:avLst/>
              <a:gdLst>
                <a:gd name="connsiteX0" fmla="*/ 5439 w 9236"/>
                <a:gd name="connsiteY0" fmla="*/ 5439 h 73890"/>
                <a:gd name="connsiteX1" fmla="*/ 5439 w 9236"/>
                <a:gd name="connsiteY1" fmla="*/ 71514 h 73890"/>
                <a:gd name="connsiteX2" fmla="*/ 12856 w 9236"/>
                <a:gd name="connsiteY2" fmla="*/ 71514 h 73890"/>
              </a:gdLst>
              <a:ahLst/>
              <a:cxnLst>
                <a:cxn ang="0">
                  <a:pos x="connsiteX0" y="connsiteY0"/>
                </a:cxn>
                <a:cxn ang="0">
                  <a:pos x="connsiteX1" y="connsiteY1"/>
                </a:cxn>
                <a:cxn ang="0">
                  <a:pos x="connsiteX2" y="connsiteY2"/>
                </a:cxn>
              </a:cxnLst>
              <a:rect l="l" t="t" r="r" b="b"/>
              <a:pathLst>
                <a:path w="9236" h="73890">
                  <a:moveTo>
                    <a:pt x="5439" y="5439"/>
                  </a:moveTo>
                  <a:lnTo>
                    <a:pt x="5439" y="71514"/>
                  </a:lnTo>
                  <a:lnTo>
                    <a:pt x="12856" y="71514"/>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91" name="Freeform: Shape 5354">
              <a:extLst>
                <a:ext uri="{FF2B5EF4-FFF2-40B4-BE49-F238E27FC236}">
                  <a16:creationId xmlns:a16="http://schemas.microsoft.com/office/drawing/2014/main" id="{692EE47C-1202-4C93-91B7-F122FC3AA17D}"/>
                </a:ext>
              </a:extLst>
            </p:cNvPr>
            <p:cNvSpPr/>
            <p:nvPr/>
          </p:nvSpPr>
          <p:spPr>
            <a:xfrm>
              <a:off x="4332078" y="3497185"/>
              <a:ext cx="9236" cy="73891"/>
            </a:xfrm>
            <a:custGeom>
              <a:avLst/>
              <a:gdLst>
                <a:gd name="connsiteX0" fmla="*/ 5439 w 9236"/>
                <a:gd name="connsiteY0" fmla="*/ 5439 h 73890"/>
                <a:gd name="connsiteX1" fmla="*/ 5439 w 9236"/>
                <a:gd name="connsiteY1" fmla="*/ 71514 h 73890"/>
                <a:gd name="connsiteX2" fmla="*/ 12856 w 9236"/>
                <a:gd name="connsiteY2" fmla="*/ 71514 h 73890"/>
              </a:gdLst>
              <a:ahLst/>
              <a:cxnLst>
                <a:cxn ang="0">
                  <a:pos x="connsiteX0" y="connsiteY0"/>
                </a:cxn>
                <a:cxn ang="0">
                  <a:pos x="connsiteX1" y="connsiteY1"/>
                </a:cxn>
                <a:cxn ang="0">
                  <a:pos x="connsiteX2" y="connsiteY2"/>
                </a:cxn>
              </a:cxnLst>
              <a:rect l="l" t="t" r="r" b="b"/>
              <a:pathLst>
                <a:path w="9236" h="73890">
                  <a:moveTo>
                    <a:pt x="5439" y="5439"/>
                  </a:moveTo>
                  <a:lnTo>
                    <a:pt x="5439" y="71514"/>
                  </a:lnTo>
                  <a:lnTo>
                    <a:pt x="12856" y="71514"/>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92" name="Freeform: Shape 5355">
              <a:extLst>
                <a:ext uri="{FF2B5EF4-FFF2-40B4-BE49-F238E27FC236}">
                  <a16:creationId xmlns:a16="http://schemas.microsoft.com/office/drawing/2014/main" id="{44314A82-CC2C-4FBB-86A6-5C4961F49429}"/>
                </a:ext>
              </a:extLst>
            </p:cNvPr>
            <p:cNvSpPr/>
            <p:nvPr/>
          </p:nvSpPr>
          <p:spPr>
            <a:xfrm>
              <a:off x="4424441" y="3552602"/>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93" name="Freeform: Shape 5356">
              <a:extLst>
                <a:ext uri="{FF2B5EF4-FFF2-40B4-BE49-F238E27FC236}">
                  <a16:creationId xmlns:a16="http://schemas.microsoft.com/office/drawing/2014/main" id="{87A39232-0761-48DB-AACC-357679671C15}"/>
                </a:ext>
              </a:extLst>
            </p:cNvPr>
            <p:cNvSpPr/>
            <p:nvPr/>
          </p:nvSpPr>
          <p:spPr>
            <a:xfrm>
              <a:off x="4461387" y="3552602"/>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94" name="Freeform: Shape 5357">
              <a:extLst>
                <a:ext uri="{FF2B5EF4-FFF2-40B4-BE49-F238E27FC236}">
                  <a16:creationId xmlns:a16="http://schemas.microsoft.com/office/drawing/2014/main" id="{70306072-D3A2-487F-9BD7-C754F4182A0E}"/>
                </a:ext>
              </a:extLst>
            </p:cNvPr>
            <p:cNvSpPr/>
            <p:nvPr/>
          </p:nvSpPr>
          <p:spPr>
            <a:xfrm>
              <a:off x="4498332" y="3552602"/>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95" name="Freeform: Shape 5358">
              <a:extLst>
                <a:ext uri="{FF2B5EF4-FFF2-40B4-BE49-F238E27FC236}">
                  <a16:creationId xmlns:a16="http://schemas.microsoft.com/office/drawing/2014/main" id="{8C23213E-0FC3-4DCE-B476-C9662E05D66B}"/>
                </a:ext>
              </a:extLst>
            </p:cNvPr>
            <p:cNvSpPr/>
            <p:nvPr/>
          </p:nvSpPr>
          <p:spPr>
            <a:xfrm>
              <a:off x="4516805" y="3552602"/>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96" name="Freeform: Shape 5359">
              <a:extLst>
                <a:ext uri="{FF2B5EF4-FFF2-40B4-BE49-F238E27FC236}">
                  <a16:creationId xmlns:a16="http://schemas.microsoft.com/office/drawing/2014/main" id="{915159E1-E5F5-483A-ABCB-26E0F7F607C8}"/>
                </a:ext>
              </a:extLst>
            </p:cNvPr>
            <p:cNvSpPr/>
            <p:nvPr/>
          </p:nvSpPr>
          <p:spPr>
            <a:xfrm>
              <a:off x="4553750" y="3552602"/>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97" name="Freeform: Shape 5360">
              <a:extLst>
                <a:ext uri="{FF2B5EF4-FFF2-40B4-BE49-F238E27FC236}">
                  <a16:creationId xmlns:a16="http://schemas.microsoft.com/office/drawing/2014/main" id="{03C0C11F-9DA4-43A9-A28A-212F7788C5C8}"/>
                </a:ext>
              </a:extLst>
            </p:cNvPr>
            <p:cNvSpPr/>
            <p:nvPr/>
          </p:nvSpPr>
          <p:spPr>
            <a:xfrm>
              <a:off x="4590696" y="3552602"/>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98" name="Freeform: Shape 5361">
              <a:extLst>
                <a:ext uri="{FF2B5EF4-FFF2-40B4-BE49-F238E27FC236}">
                  <a16:creationId xmlns:a16="http://schemas.microsoft.com/office/drawing/2014/main" id="{D63A9A8D-29EE-4958-93C2-143C1D2676B4}"/>
                </a:ext>
              </a:extLst>
            </p:cNvPr>
            <p:cNvSpPr/>
            <p:nvPr/>
          </p:nvSpPr>
          <p:spPr>
            <a:xfrm>
              <a:off x="4609178" y="3552602"/>
              <a:ext cx="9236" cy="73891"/>
            </a:xfrm>
            <a:custGeom>
              <a:avLst/>
              <a:gdLst>
                <a:gd name="connsiteX0" fmla="*/ 5439 w 9236"/>
                <a:gd name="connsiteY0" fmla="*/ 5439 h 73890"/>
                <a:gd name="connsiteX1" fmla="*/ 5439 w 9236"/>
                <a:gd name="connsiteY1" fmla="*/ 71516 h 73890"/>
                <a:gd name="connsiteX2" fmla="*/ 1284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46" y="71516"/>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99" name="Freeform: Shape 5362">
              <a:extLst>
                <a:ext uri="{FF2B5EF4-FFF2-40B4-BE49-F238E27FC236}">
                  <a16:creationId xmlns:a16="http://schemas.microsoft.com/office/drawing/2014/main" id="{367E63DA-5323-4E05-9374-43EDC591C411}"/>
                </a:ext>
              </a:extLst>
            </p:cNvPr>
            <p:cNvSpPr/>
            <p:nvPr/>
          </p:nvSpPr>
          <p:spPr>
            <a:xfrm>
              <a:off x="4627650" y="3552602"/>
              <a:ext cx="9236" cy="73891"/>
            </a:xfrm>
            <a:custGeom>
              <a:avLst/>
              <a:gdLst>
                <a:gd name="connsiteX0" fmla="*/ 5439 w 9236"/>
                <a:gd name="connsiteY0" fmla="*/ 5439 h 73890"/>
                <a:gd name="connsiteX1" fmla="*/ 5439 w 9236"/>
                <a:gd name="connsiteY1" fmla="*/ 71516 h 73890"/>
                <a:gd name="connsiteX2" fmla="*/ 1284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46" y="71516"/>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200" name="Freeform: Shape 5363">
              <a:extLst>
                <a:ext uri="{FF2B5EF4-FFF2-40B4-BE49-F238E27FC236}">
                  <a16:creationId xmlns:a16="http://schemas.microsoft.com/office/drawing/2014/main" id="{AA236F26-B711-471D-9917-91801C6F9173}"/>
                </a:ext>
              </a:extLst>
            </p:cNvPr>
            <p:cNvSpPr/>
            <p:nvPr/>
          </p:nvSpPr>
          <p:spPr>
            <a:xfrm>
              <a:off x="4720014" y="3552602"/>
              <a:ext cx="9236" cy="73891"/>
            </a:xfrm>
            <a:custGeom>
              <a:avLst/>
              <a:gdLst>
                <a:gd name="connsiteX0" fmla="*/ 5439 w 9236"/>
                <a:gd name="connsiteY0" fmla="*/ 5439 h 73890"/>
                <a:gd name="connsiteX1" fmla="*/ 5439 w 9236"/>
                <a:gd name="connsiteY1" fmla="*/ 71516 h 73890"/>
                <a:gd name="connsiteX2" fmla="*/ 12847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47" y="71516"/>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201" name="Freeform: Shape 5364">
              <a:extLst>
                <a:ext uri="{FF2B5EF4-FFF2-40B4-BE49-F238E27FC236}">
                  <a16:creationId xmlns:a16="http://schemas.microsoft.com/office/drawing/2014/main" id="{25F00053-E7E2-48DE-9ACE-C0DD45A5B8BD}"/>
                </a:ext>
              </a:extLst>
            </p:cNvPr>
            <p:cNvSpPr/>
            <p:nvPr/>
          </p:nvSpPr>
          <p:spPr>
            <a:xfrm>
              <a:off x="4793905" y="3608020"/>
              <a:ext cx="9236" cy="73891"/>
            </a:xfrm>
            <a:custGeom>
              <a:avLst/>
              <a:gdLst>
                <a:gd name="connsiteX0" fmla="*/ 5439 w 9236"/>
                <a:gd name="connsiteY0" fmla="*/ 5439 h 73890"/>
                <a:gd name="connsiteX1" fmla="*/ 5439 w 9236"/>
                <a:gd name="connsiteY1" fmla="*/ 71516 h 73890"/>
                <a:gd name="connsiteX2" fmla="*/ 12847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47" y="71516"/>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202" name="Freeform: Shape 5365">
              <a:extLst>
                <a:ext uri="{FF2B5EF4-FFF2-40B4-BE49-F238E27FC236}">
                  <a16:creationId xmlns:a16="http://schemas.microsoft.com/office/drawing/2014/main" id="{BE16CAC9-E534-49E4-8AF4-C7A4580641F7}"/>
                </a:ext>
              </a:extLst>
            </p:cNvPr>
            <p:cNvSpPr/>
            <p:nvPr/>
          </p:nvSpPr>
          <p:spPr>
            <a:xfrm>
              <a:off x="4978632" y="3681911"/>
              <a:ext cx="9236" cy="73891"/>
            </a:xfrm>
            <a:custGeom>
              <a:avLst/>
              <a:gdLst>
                <a:gd name="connsiteX0" fmla="*/ 5439 w 9236"/>
                <a:gd name="connsiteY0" fmla="*/ 5439 h 73890"/>
                <a:gd name="connsiteX1" fmla="*/ 5439 w 9236"/>
                <a:gd name="connsiteY1" fmla="*/ 71525 h 73890"/>
                <a:gd name="connsiteX2" fmla="*/ 12847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47" y="71525"/>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203" name="Freeform: Shape 5366">
              <a:extLst>
                <a:ext uri="{FF2B5EF4-FFF2-40B4-BE49-F238E27FC236}">
                  <a16:creationId xmlns:a16="http://schemas.microsoft.com/office/drawing/2014/main" id="{BAF4B72F-0E6E-4C7A-8F7F-8CF1B325E592}"/>
                </a:ext>
              </a:extLst>
            </p:cNvPr>
            <p:cNvSpPr/>
            <p:nvPr/>
          </p:nvSpPr>
          <p:spPr>
            <a:xfrm>
              <a:off x="5015578" y="3681911"/>
              <a:ext cx="9236" cy="73891"/>
            </a:xfrm>
            <a:custGeom>
              <a:avLst/>
              <a:gdLst>
                <a:gd name="connsiteX0" fmla="*/ 5439 w 9236"/>
                <a:gd name="connsiteY0" fmla="*/ 5439 h 73890"/>
                <a:gd name="connsiteX1" fmla="*/ 5439 w 9236"/>
                <a:gd name="connsiteY1" fmla="*/ 71525 h 73890"/>
                <a:gd name="connsiteX2" fmla="*/ 12847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47" y="71525"/>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204" name="Freeform: Shape 5367">
              <a:extLst>
                <a:ext uri="{FF2B5EF4-FFF2-40B4-BE49-F238E27FC236}">
                  <a16:creationId xmlns:a16="http://schemas.microsoft.com/office/drawing/2014/main" id="{88B30C0E-52A0-492F-B936-2201E695F7C0}"/>
                </a:ext>
              </a:extLst>
            </p:cNvPr>
            <p:cNvSpPr/>
            <p:nvPr/>
          </p:nvSpPr>
          <p:spPr>
            <a:xfrm>
              <a:off x="5052523" y="3681911"/>
              <a:ext cx="9236" cy="73891"/>
            </a:xfrm>
            <a:custGeom>
              <a:avLst/>
              <a:gdLst>
                <a:gd name="connsiteX0" fmla="*/ 5439 w 9236"/>
                <a:gd name="connsiteY0" fmla="*/ 5439 h 73890"/>
                <a:gd name="connsiteX1" fmla="*/ 5439 w 9236"/>
                <a:gd name="connsiteY1" fmla="*/ 71525 h 73890"/>
                <a:gd name="connsiteX2" fmla="*/ 12847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47" y="71525"/>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205" name="Freeform: Shape 5368">
              <a:extLst>
                <a:ext uri="{FF2B5EF4-FFF2-40B4-BE49-F238E27FC236}">
                  <a16:creationId xmlns:a16="http://schemas.microsoft.com/office/drawing/2014/main" id="{34DDDC1B-E160-44FD-84F1-A7C414121781}"/>
                </a:ext>
              </a:extLst>
            </p:cNvPr>
            <p:cNvSpPr/>
            <p:nvPr/>
          </p:nvSpPr>
          <p:spPr>
            <a:xfrm>
              <a:off x="5107941" y="3681911"/>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206" name="Freeform: Shape 5369">
              <a:extLst>
                <a:ext uri="{FF2B5EF4-FFF2-40B4-BE49-F238E27FC236}">
                  <a16:creationId xmlns:a16="http://schemas.microsoft.com/office/drawing/2014/main" id="{6ED7B5EE-CEEC-43CE-B995-7C4E7D23FEE2}"/>
                </a:ext>
              </a:extLst>
            </p:cNvPr>
            <p:cNvSpPr/>
            <p:nvPr/>
          </p:nvSpPr>
          <p:spPr>
            <a:xfrm>
              <a:off x="5311141" y="3681911"/>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207" name="Freeform: Shape 5370">
              <a:extLst>
                <a:ext uri="{FF2B5EF4-FFF2-40B4-BE49-F238E27FC236}">
                  <a16:creationId xmlns:a16="http://schemas.microsoft.com/office/drawing/2014/main" id="{B4872486-618C-4FC5-B3D4-9D420D20ED3C}"/>
                </a:ext>
              </a:extLst>
            </p:cNvPr>
            <p:cNvSpPr/>
            <p:nvPr/>
          </p:nvSpPr>
          <p:spPr>
            <a:xfrm>
              <a:off x="5366560" y="3663438"/>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208" name="Freeform: Shape 5371">
              <a:extLst>
                <a:ext uri="{FF2B5EF4-FFF2-40B4-BE49-F238E27FC236}">
                  <a16:creationId xmlns:a16="http://schemas.microsoft.com/office/drawing/2014/main" id="{D2498583-759B-47E2-8163-B986D82D2CB9}"/>
                </a:ext>
              </a:extLst>
            </p:cNvPr>
            <p:cNvSpPr/>
            <p:nvPr/>
          </p:nvSpPr>
          <p:spPr>
            <a:xfrm>
              <a:off x="5366560" y="3700384"/>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209" name="Freeform: Shape 5372">
              <a:extLst>
                <a:ext uri="{FF2B5EF4-FFF2-40B4-BE49-F238E27FC236}">
                  <a16:creationId xmlns:a16="http://schemas.microsoft.com/office/drawing/2014/main" id="{0B6F9612-2A1B-4A57-8C87-7F277FF5B3BA}"/>
                </a:ext>
              </a:extLst>
            </p:cNvPr>
            <p:cNvSpPr/>
            <p:nvPr/>
          </p:nvSpPr>
          <p:spPr>
            <a:xfrm>
              <a:off x="5495869" y="3737329"/>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210" name="Freeform: Shape 5373">
              <a:extLst>
                <a:ext uri="{FF2B5EF4-FFF2-40B4-BE49-F238E27FC236}">
                  <a16:creationId xmlns:a16="http://schemas.microsoft.com/office/drawing/2014/main" id="{25504D99-BEEE-49C1-BA30-933514CE862D}"/>
                </a:ext>
              </a:extLst>
            </p:cNvPr>
            <p:cNvSpPr/>
            <p:nvPr/>
          </p:nvSpPr>
          <p:spPr>
            <a:xfrm>
              <a:off x="5680596" y="3737329"/>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211" name="Freeform: Shape 5374">
              <a:extLst>
                <a:ext uri="{FF2B5EF4-FFF2-40B4-BE49-F238E27FC236}">
                  <a16:creationId xmlns:a16="http://schemas.microsoft.com/office/drawing/2014/main" id="{F1E6525C-01D5-4F6E-AD40-E6427CF0E2EF}"/>
                </a:ext>
              </a:extLst>
            </p:cNvPr>
            <p:cNvSpPr/>
            <p:nvPr/>
          </p:nvSpPr>
          <p:spPr>
            <a:xfrm>
              <a:off x="5754487" y="3737329"/>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212" name="Freeform: Shape 5375">
              <a:extLst>
                <a:ext uri="{FF2B5EF4-FFF2-40B4-BE49-F238E27FC236}">
                  <a16:creationId xmlns:a16="http://schemas.microsoft.com/office/drawing/2014/main" id="{E7792D30-446D-43B8-BA1A-F139AA808FBA}"/>
                </a:ext>
              </a:extLst>
            </p:cNvPr>
            <p:cNvSpPr/>
            <p:nvPr/>
          </p:nvSpPr>
          <p:spPr>
            <a:xfrm>
              <a:off x="5846850" y="3737329"/>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213" name="Freeform: Shape 5376">
              <a:extLst>
                <a:ext uri="{FF2B5EF4-FFF2-40B4-BE49-F238E27FC236}">
                  <a16:creationId xmlns:a16="http://schemas.microsoft.com/office/drawing/2014/main" id="{62CE702E-50C0-4F08-BA3C-12483F09022F}"/>
                </a:ext>
              </a:extLst>
            </p:cNvPr>
            <p:cNvSpPr/>
            <p:nvPr/>
          </p:nvSpPr>
          <p:spPr>
            <a:xfrm>
              <a:off x="6050059" y="3737329"/>
              <a:ext cx="9236" cy="73891"/>
            </a:xfrm>
            <a:custGeom>
              <a:avLst/>
              <a:gdLst>
                <a:gd name="connsiteX0" fmla="*/ 5439 w 9236"/>
                <a:gd name="connsiteY0" fmla="*/ 5439 h 73890"/>
                <a:gd name="connsiteX1" fmla="*/ 5439 w 9236"/>
                <a:gd name="connsiteY1" fmla="*/ 71525 h 73890"/>
                <a:gd name="connsiteX2" fmla="*/ 12847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47" y="71525"/>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214" name="Freeform: Shape 5377">
              <a:extLst>
                <a:ext uri="{FF2B5EF4-FFF2-40B4-BE49-F238E27FC236}">
                  <a16:creationId xmlns:a16="http://schemas.microsoft.com/office/drawing/2014/main" id="{037E217E-F8CC-4E9E-BE79-F9A37DDEB2F1}"/>
                </a:ext>
              </a:extLst>
            </p:cNvPr>
            <p:cNvSpPr/>
            <p:nvPr/>
          </p:nvSpPr>
          <p:spPr>
            <a:xfrm>
              <a:off x="6123950" y="3774274"/>
              <a:ext cx="9236" cy="73891"/>
            </a:xfrm>
            <a:custGeom>
              <a:avLst/>
              <a:gdLst>
                <a:gd name="connsiteX0" fmla="*/ 5439 w 9236"/>
                <a:gd name="connsiteY0" fmla="*/ 5439 h 73890"/>
                <a:gd name="connsiteX1" fmla="*/ 5439 w 9236"/>
                <a:gd name="connsiteY1" fmla="*/ 71525 h 73890"/>
                <a:gd name="connsiteX2" fmla="*/ 12847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47" y="71525"/>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215" name="Freeform: Shape 5378">
              <a:extLst>
                <a:ext uri="{FF2B5EF4-FFF2-40B4-BE49-F238E27FC236}">
                  <a16:creationId xmlns:a16="http://schemas.microsoft.com/office/drawing/2014/main" id="{A839018D-2C7C-4A7B-9046-F53348D2F34C}"/>
                </a:ext>
              </a:extLst>
            </p:cNvPr>
            <p:cNvSpPr/>
            <p:nvPr/>
          </p:nvSpPr>
          <p:spPr>
            <a:xfrm>
              <a:off x="6179369" y="3774274"/>
              <a:ext cx="9236" cy="73891"/>
            </a:xfrm>
            <a:custGeom>
              <a:avLst/>
              <a:gdLst>
                <a:gd name="connsiteX0" fmla="*/ 5439 w 9236"/>
                <a:gd name="connsiteY0" fmla="*/ 5439 h 73890"/>
                <a:gd name="connsiteX1" fmla="*/ 5439 w 9236"/>
                <a:gd name="connsiteY1" fmla="*/ 71525 h 73890"/>
                <a:gd name="connsiteX2" fmla="*/ 12847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47" y="71525"/>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216" name="Freeform: Shape 5379">
              <a:extLst>
                <a:ext uri="{FF2B5EF4-FFF2-40B4-BE49-F238E27FC236}">
                  <a16:creationId xmlns:a16="http://schemas.microsoft.com/office/drawing/2014/main" id="{77474F1B-530E-47A5-A3B5-1E470FADA8F5}"/>
                </a:ext>
              </a:extLst>
            </p:cNvPr>
            <p:cNvSpPr/>
            <p:nvPr/>
          </p:nvSpPr>
          <p:spPr>
            <a:xfrm>
              <a:off x="6308678" y="3774274"/>
              <a:ext cx="9236" cy="73891"/>
            </a:xfrm>
            <a:custGeom>
              <a:avLst/>
              <a:gdLst>
                <a:gd name="connsiteX0" fmla="*/ 5439 w 9236"/>
                <a:gd name="connsiteY0" fmla="*/ 5439 h 73890"/>
                <a:gd name="connsiteX1" fmla="*/ 5439 w 9236"/>
                <a:gd name="connsiteY1" fmla="*/ 71525 h 73890"/>
                <a:gd name="connsiteX2" fmla="*/ 12847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47" y="71525"/>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217" name="Freeform: Shape 5380">
              <a:extLst>
                <a:ext uri="{FF2B5EF4-FFF2-40B4-BE49-F238E27FC236}">
                  <a16:creationId xmlns:a16="http://schemas.microsoft.com/office/drawing/2014/main" id="{F25FA559-5504-4C6B-978C-11A8DB5CB330}"/>
                </a:ext>
              </a:extLst>
            </p:cNvPr>
            <p:cNvSpPr/>
            <p:nvPr/>
          </p:nvSpPr>
          <p:spPr>
            <a:xfrm>
              <a:off x="6364096" y="3774274"/>
              <a:ext cx="9236" cy="73891"/>
            </a:xfrm>
            <a:custGeom>
              <a:avLst/>
              <a:gdLst>
                <a:gd name="connsiteX0" fmla="*/ 5439 w 9236"/>
                <a:gd name="connsiteY0" fmla="*/ 5439 h 73890"/>
                <a:gd name="connsiteX1" fmla="*/ 5439 w 9236"/>
                <a:gd name="connsiteY1" fmla="*/ 71525 h 73890"/>
                <a:gd name="connsiteX2" fmla="*/ 12847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47" y="71525"/>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218" name="Freeform: Shape 5381">
              <a:extLst>
                <a:ext uri="{FF2B5EF4-FFF2-40B4-BE49-F238E27FC236}">
                  <a16:creationId xmlns:a16="http://schemas.microsoft.com/office/drawing/2014/main" id="{E78ACD5A-6334-4E0C-AF03-79B83A23C50E}"/>
                </a:ext>
              </a:extLst>
            </p:cNvPr>
            <p:cNvSpPr/>
            <p:nvPr/>
          </p:nvSpPr>
          <p:spPr>
            <a:xfrm>
              <a:off x="6493405" y="3774274"/>
              <a:ext cx="9236" cy="73891"/>
            </a:xfrm>
            <a:custGeom>
              <a:avLst/>
              <a:gdLst>
                <a:gd name="connsiteX0" fmla="*/ 5439 w 9236"/>
                <a:gd name="connsiteY0" fmla="*/ 5439 h 73890"/>
                <a:gd name="connsiteX1" fmla="*/ 5439 w 9236"/>
                <a:gd name="connsiteY1" fmla="*/ 71525 h 73890"/>
                <a:gd name="connsiteX2" fmla="*/ 12847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47" y="71525"/>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219" name="Freeform: Shape 5382">
              <a:extLst>
                <a:ext uri="{FF2B5EF4-FFF2-40B4-BE49-F238E27FC236}">
                  <a16:creationId xmlns:a16="http://schemas.microsoft.com/office/drawing/2014/main" id="{654D6C8C-04F8-4A85-856F-434E3F269979}"/>
                </a:ext>
              </a:extLst>
            </p:cNvPr>
            <p:cNvSpPr/>
            <p:nvPr/>
          </p:nvSpPr>
          <p:spPr>
            <a:xfrm>
              <a:off x="6807441" y="3848165"/>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220" name="Freeform: Shape 5383">
              <a:extLst>
                <a:ext uri="{FF2B5EF4-FFF2-40B4-BE49-F238E27FC236}">
                  <a16:creationId xmlns:a16="http://schemas.microsoft.com/office/drawing/2014/main" id="{9CADD6C4-5765-4A42-AFA9-DEF9A55A6F11}"/>
                </a:ext>
              </a:extLst>
            </p:cNvPr>
            <p:cNvSpPr/>
            <p:nvPr/>
          </p:nvSpPr>
          <p:spPr>
            <a:xfrm>
              <a:off x="6862859" y="3848165"/>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221" name="Freeform: Shape 5384">
              <a:extLst>
                <a:ext uri="{FF2B5EF4-FFF2-40B4-BE49-F238E27FC236}">
                  <a16:creationId xmlns:a16="http://schemas.microsoft.com/office/drawing/2014/main" id="{0E3E634D-D683-4578-9475-BE63B42B40C3}"/>
                </a:ext>
              </a:extLst>
            </p:cNvPr>
            <p:cNvSpPr/>
            <p:nvPr/>
          </p:nvSpPr>
          <p:spPr>
            <a:xfrm>
              <a:off x="7047587" y="3848165"/>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222" name="Freeform: Shape 5385">
              <a:extLst>
                <a:ext uri="{FF2B5EF4-FFF2-40B4-BE49-F238E27FC236}">
                  <a16:creationId xmlns:a16="http://schemas.microsoft.com/office/drawing/2014/main" id="{8D9DF566-E161-4D7C-94EF-265EA4560D9D}"/>
                </a:ext>
              </a:extLst>
            </p:cNvPr>
            <p:cNvSpPr/>
            <p:nvPr/>
          </p:nvSpPr>
          <p:spPr>
            <a:xfrm>
              <a:off x="7047587" y="3866638"/>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223" name="Freeform: Shape 5386">
              <a:extLst>
                <a:ext uri="{FF2B5EF4-FFF2-40B4-BE49-F238E27FC236}">
                  <a16:creationId xmlns:a16="http://schemas.microsoft.com/office/drawing/2014/main" id="{D26AA6D7-D275-46D5-93ED-F3E277DA86E9}"/>
                </a:ext>
              </a:extLst>
            </p:cNvPr>
            <p:cNvSpPr/>
            <p:nvPr/>
          </p:nvSpPr>
          <p:spPr>
            <a:xfrm>
              <a:off x="7103005" y="3866638"/>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224" name="Freeform: Shape 5387">
              <a:extLst>
                <a:ext uri="{FF2B5EF4-FFF2-40B4-BE49-F238E27FC236}">
                  <a16:creationId xmlns:a16="http://schemas.microsoft.com/office/drawing/2014/main" id="{034DE137-B2EE-4F40-977E-878808B66839}"/>
                </a:ext>
              </a:extLst>
            </p:cNvPr>
            <p:cNvSpPr/>
            <p:nvPr/>
          </p:nvSpPr>
          <p:spPr>
            <a:xfrm>
              <a:off x="7176896" y="3866638"/>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225" name="Freeform: Shape 5388">
              <a:extLst>
                <a:ext uri="{FF2B5EF4-FFF2-40B4-BE49-F238E27FC236}">
                  <a16:creationId xmlns:a16="http://schemas.microsoft.com/office/drawing/2014/main" id="{64E008AA-2937-4362-885B-F9D6562142A8}"/>
                </a:ext>
              </a:extLst>
            </p:cNvPr>
            <p:cNvSpPr/>
            <p:nvPr/>
          </p:nvSpPr>
          <p:spPr>
            <a:xfrm>
              <a:off x="7232314" y="3866638"/>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226" name="Freeform: Shape 5389">
              <a:extLst>
                <a:ext uri="{FF2B5EF4-FFF2-40B4-BE49-F238E27FC236}">
                  <a16:creationId xmlns:a16="http://schemas.microsoft.com/office/drawing/2014/main" id="{4D796938-31FC-49C1-84B5-D2DA42BF0BD3}"/>
                </a:ext>
              </a:extLst>
            </p:cNvPr>
            <p:cNvSpPr/>
            <p:nvPr/>
          </p:nvSpPr>
          <p:spPr>
            <a:xfrm>
              <a:off x="7324678" y="3866638"/>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227" name="Freeform: Shape 5390">
              <a:extLst>
                <a:ext uri="{FF2B5EF4-FFF2-40B4-BE49-F238E27FC236}">
                  <a16:creationId xmlns:a16="http://schemas.microsoft.com/office/drawing/2014/main" id="{DAE195B7-376E-403C-87E9-0767F9320507}"/>
                </a:ext>
              </a:extLst>
            </p:cNvPr>
            <p:cNvSpPr/>
            <p:nvPr/>
          </p:nvSpPr>
          <p:spPr>
            <a:xfrm>
              <a:off x="7380096" y="3866638"/>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228" name="Freeform: Shape 5391">
              <a:extLst>
                <a:ext uri="{FF2B5EF4-FFF2-40B4-BE49-F238E27FC236}">
                  <a16:creationId xmlns:a16="http://schemas.microsoft.com/office/drawing/2014/main" id="{CF5A4175-F086-4B51-9093-9CE00BB92359}"/>
                </a:ext>
              </a:extLst>
            </p:cNvPr>
            <p:cNvSpPr/>
            <p:nvPr/>
          </p:nvSpPr>
          <p:spPr>
            <a:xfrm>
              <a:off x="7490932" y="3903583"/>
              <a:ext cx="9236" cy="73891"/>
            </a:xfrm>
            <a:custGeom>
              <a:avLst/>
              <a:gdLst>
                <a:gd name="connsiteX0" fmla="*/ 5439 w 9236"/>
                <a:gd name="connsiteY0" fmla="*/ 5439 h 73890"/>
                <a:gd name="connsiteX1" fmla="*/ 5439 w 9236"/>
                <a:gd name="connsiteY1" fmla="*/ 71525 h 73890"/>
                <a:gd name="connsiteX2" fmla="*/ 12856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56" y="71525"/>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229" name="Freeform: Shape 5392">
              <a:extLst>
                <a:ext uri="{FF2B5EF4-FFF2-40B4-BE49-F238E27FC236}">
                  <a16:creationId xmlns:a16="http://schemas.microsoft.com/office/drawing/2014/main" id="{C3AF2095-4612-48F2-842B-51C052CF714B}"/>
                </a:ext>
              </a:extLst>
            </p:cNvPr>
            <p:cNvSpPr/>
            <p:nvPr/>
          </p:nvSpPr>
          <p:spPr>
            <a:xfrm>
              <a:off x="7583305" y="3903583"/>
              <a:ext cx="9236" cy="73891"/>
            </a:xfrm>
            <a:custGeom>
              <a:avLst/>
              <a:gdLst>
                <a:gd name="connsiteX0" fmla="*/ 5439 w 9236"/>
                <a:gd name="connsiteY0" fmla="*/ 5439 h 73890"/>
                <a:gd name="connsiteX1" fmla="*/ 5439 w 9236"/>
                <a:gd name="connsiteY1" fmla="*/ 71525 h 73890"/>
                <a:gd name="connsiteX2" fmla="*/ 12847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47" y="71525"/>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230" name="Freeform: Shape 5393">
              <a:extLst>
                <a:ext uri="{FF2B5EF4-FFF2-40B4-BE49-F238E27FC236}">
                  <a16:creationId xmlns:a16="http://schemas.microsoft.com/office/drawing/2014/main" id="{CB57400D-F7F5-4B45-863E-55F5A477FE61}"/>
                </a:ext>
              </a:extLst>
            </p:cNvPr>
            <p:cNvSpPr/>
            <p:nvPr/>
          </p:nvSpPr>
          <p:spPr>
            <a:xfrm>
              <a:off x="7583305" y="3903583"/>
              <a:ext cx="9236" cy="73891"/>
            </a:xfrm>
            <a:custGeom>
              <a:avLst/>
              <a:gdLst>
                <a:gd name="connsiteX0" fmla="*/ 5439 w 9236"/>
                <a:gd name="connsiteY0" fmla="*/ 5439 h 73890"/>
                <a:gd name="connsiteX1" fmla="*/ 5439 w 9236"/>
                <a:gd name="connsiteY1" fmla="*/ 71525 h 73890"/>
                <a:gd name="connsiteX2" fmla="*/ 12847 w 9236"/>
                <a:gd name="connsiteY2" fmla="*/ 71525 h 73890"/>
              </a:gdLst>
              <a:ahLst/>
              <a:cxnLst>
                <a:cxn ang="0">
                  <a:pos x="connsiteX0" y="connsiteY0"/>
                </a:cxn>
                <a:cxn ang="0">
                  <a:pos x="connsiteX1" y="connsiteY1"/>
                </a:cxn>
                <a:cxn ang="0">
                  <a:pos x="connsiteX2" y="connsiteY2"/>
                </a:cxn>
              </a:cxnLst>
              <a:rect l="l" t="t" r="r" b="b"/>
              <a:pathLst>
                <a:path w="9236" h="73890">
                  <a:moveTo>
                    <a:pt x="5439" y="5439"/>
                  </a:moveTo>
                  <a:lnTo>
                    <a:pt x="5439" y="71525"/>
                  </a:lnTo>
                  <a:lnTo>
                    <a:pt x="12847" y="71525"/>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231" name="Freeform: Shape 5394">
              <a:extLst>
                <a:ext uri="{FF2B5EF4-FFF2-40B4-BE49-F238E27FC236}">
                  <a16:creationId xmlns:a16="http://schemas.microsoft.com/office/drawing/2014/main" id="{2AB2D3BE-D5B9-48F9-B521-DD70D786F48A}"/>
                </a:ext>
              </a:extLst>
            </p:cNvPr>
            <p:cNvSpPr/>
            <p:nvPr/>
          </p:nvSpPr>
          <p:spPr>
            <a:xfrm>
              <a:off x="7841924" y="4051374"/>
              <a:ext cx="9236" cy="73891"/>
            </a:xfrm>
            <a:custGeom>
              <a:avLst/>
              <a:gdLst>
                <a:gd name="connsiteX0" fmla="*/ 5439 w 9236"/>
                <a:gd name="connsiteY0" fmla="*/ 5439 h 73890"/>
                <a:gd name="connsiteX1" fmla="*/ 5439 w 9236"/>
                <a:gd name="connsiteY1" fmla="*/ 71516 h 73890"/>
                <a:gd name="connsiteX2" fmla="*/ 12847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47" y="71516"/>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232" name="Freeform: Shape 5395">
              <a:extLst>
                <a:ext uri="{FF2B5EF4-FFF2-40B4-BE49-F238E27FC236}">
                  <a16:creationId xmlns:a16="http://schemas.microsoft.com/office/drawing/2014/main" id="{BC1703F9-FC29-43F7-BD9E-152B35456D72}"/>
                </a:ext>
              </a:extLst>
            </p:cNvPr>
            <p:cNvSpPr/>
            <p:nvPr/>
          </p:nvSpPr>
          <p:spPr>
            <a:xfrm>
              <a:off x="8303742" y="4106793"/>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233" name="Freeform: Shape 5396">
              <a:extLst>
                <a:ext uri="{FF2B5EF4-FFF2-40B4-BE49-F238E27FC236}">
                  <a16:creationId xmlns:a16="http://schemas.microsoft.com/office/drawing/2014/main" id="{1DEAB6B3-D4D3-47B2-8D18-220FF44F2416}"/>
                </a:ext>
              </a:extLst>
            </p:cNvPr>
            <p:cNvSpPr/>
            <p:nvPr/>
          </p:nvSpPr>
          <p:spPr>
            <a:xfrm>
              <a:off x="8414578" y="4180684"/>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234" name="Freeform: Shape 5397">
              <a:extLst>
                <a:ext uri="{FF2B5EF4-FFF2-40B4-BE49-F238E27FC236}">
                  <a16:creationId xmlns:a16="http://schemas.microsoft.com/office/drawing/2014/main" id="{3B560928-1F9F-45A2-9B05-2B30AEDD7B9E}"/>
                </a:ext>
              </a:extLst>
            </p:cNvPr>
            <p:cNvSpPr/>
            <p:nvPr/>
          </p:nvSpPr>
          <p:spPr>
            <a:xfrm>
              <a:off x="8451524" y="4180684"/>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235" name="Freeform: Shape 5398">
              <a:extLst>
                <a:ext uri="{FF2B5EF4-FFF2-40B4-BE49-F238E27FC236}">
                  <a16:creationId xmlns:a16="http://schemas.microsoft.com/office/drawing/2014/main" id="{9E6157CA-78FA-472C-854C-D558CAF48C4E}"/>
                </a:ext>
              </a:extLst>
            </p:cNvPr>
            <p:cNvSpPr/>
            <p:nvPr/>
          </p:nvSpPr>
          <p:spPr>
            <a:xfrm>
              <a:off x="8488469" y="4180684"/>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236" name="Freeform: Shape 5399">
              <a:extLst>
                <a:ext uri="{FF2B5EF4-FFF2-40B4-BE49-F238E27FC236}">
                  <a16:creationId xmlns:a16="http://schemas.microsoft.com/office/drawing/2014/main" id="{EF890B87-3159-4A83-AE73-9DB3DDFF08BA}"/>
                </a:ext>
              </a:extLst>
            </p:cNvPr>
            <p:cNvSpPr/>
            <p:nvPr/>
          </p:nvSpPr>
          <p:spPr>
            <a:xfrm>
              <a:off x="8525415" y="4180684"/>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237" name="Freeform: Shape 5400">
              <a:extLst>
                <a:ext uri="{FF2B5EF4-FFF2-40B4-BE49-F238E27FC236}">
                  <a16:creationId xmlns:a16="http://schemas.microsoft.com/office/drawing/2014/main" id="{B43D687C-CD5F-4F80-941E-6088E16D33BA}"/>
                </a:ext>
              </a:extLst>
            </p:cNvPr>
            <p:cNvSpPr/>
            <p:nvPr/>
          </p:nvSpPr>
          <p:spPr>
            <a:xfrm>
              <a:off x="8580833" y="4180684"/>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238" name="Freeform: Shape 5401">
              <a:extLst>
                <a:ext uri="{FF2B5EF4-FFF2-40B4-BE49-F238E27FC236}">
                  <a16:creationId xmlns:a16="http://schemas.microsoft.com/office/drawing/2014/main" id="{7CF801A3-0634-4FC2-BD69-EEE93FEF449D}"/>
                </a:ext>
              </a:extLst>
            </p:cNvPr>
            <p:cNvSpPr/>
            <p:nvPr/>
          </p:nvSpPr>
          <p:spPr>
            <a:xfrm>
              <a:off x="8728615" y="4180684"/>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239" name="Freeform: Shape 5402">
              <a:extLst>
                <a:ext uri="{FF2B5EF4-FFF2-40B4-BE49-F238E27FC236}">
                  <a16:creationId xmlns:a16="http://schemas.microsoft.com/office/drawing/2014/main" id="{B2829EF1-65AF-429E-9A86-EBC6A5D4417B}"/>
                </a:ext>
              </a:extLst>
            </p:cNvPr>
            <p:cNvSpPr/>
            <p:nvPr/>
          </p:nvSpPr>
          <p:spPr>
            <a:xfrm>
              <a:off x="8765560" y="4180684"/>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240" name="Freeform: Shape 5403">
              <a:extLst>
                <a:ext uri="{FF2B5EF4-FFF2-40B4-BE49-F238E27FC236}">
                  <a16:creationId xmlns:a16="http://schemas.microsoft.com/office/drawing/2014/main" id="{BE7B6204-B926-4FD4-94CF-5DB6AFEA6601}"/>
                </a:ext>
              </a:extLst>
            </p:cNvPr>
            <p:cNvSpPr/>
            <p:nvPr/>
          </p:nvSpPr>
          <p:spPr>
            <a:xfrm>
              <a:off x="8857924" y="4180684"/>
              <a:ext cx="9236" cy="73891"/>
            </a:xfrm>
            <a:custGeom>
              <a:avLst/>
              <a:gdLst>
                <a:gd name="connsiteX0" fmla="*/ 5439 w 9236"/>
                <a:gd name="connsiteY0" fmla="*/ 5439 h 73890"/>
                <a:gd name="connsiteX1" fmla="*/ 5439 w 9236"/>
                <a:gd name="connsiteY1" fmla="*/ 71516 h 73890"/>
                <a:gd name="connsiteX2" fmla="*/ 12856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56" y="71516"/>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241" name="Freeform: Shape 5404">
              <a:extLst>
                <a:ext uri="{FF2B5EF4-FFF2-40B4-BE49-F238E27FC236}">
                  <a16:creationId xmlns:a16="http://schemas.microsoft.com/office/drawing/2014/main" id="{E3B69F75-F888-4ED3-B2AC-61B133B036C3}"/>
                </a:ext>
              </a:extLst>
            </p:cNvPr>
            <p:cNvSpPr/>
            <p:nvPr/>
          </p:nvSpPr>
          <p:spPr>
            <a:xfrm>
              <a:off x="8968769" y="4180684"/>
              <a:ext cx="9236" cy="73891"/>
            </a:xfrm>
            <a:custGeom>
              <a:avLst/>
              <a:gdLst>
                <a:gd name="connsiteX0" fmla="*/ 5439 w 9236"/>
                <a:gd name="connsiteY0" fmla="*/ 5439 h 73890"/>
                <a:gd name="connsiteX1" fmla="*/ 5439 w 9236"/>
                <a:gd name="connsiteY1" fmla="*/ 71516 h 73890"/>
                <a:gd name="connsiteX2" fmla="*/ 12847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47" y="71516"/>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242" name="Freeform: Shape 5405">
              <a:extLst>
                <a:ext uri="{FF2B5EF4-FFF2-40B4-BE49-F238E27FC236}">
                  <a16:creationId xmlns:a16="http://schemas.microsoft.com/office/drawing/2014/main" id="{6F19F972-3AE2-4779-BB10-5A636A806F3C}"/>
                </a:ext>
              </a:extLst>
            </p:cNvPr>
            <p:cNvSpPr/>
            <p:nvPr/>
          </p:nvSpPr>
          <p:spPr>
            <a:xfrm>
              <a:off x="9042660" y="4180684"/>
              <a:ext cx="9236" cy="73891"/>
            </a:xfrm>
            <a:custGeom>
              <a:avLst/>
              <a:gdLst>
                <a:gd name="connsiteX0" fmla="*/ 5439 w 9236"/>
                <a:gd name="connsiteY0" fmla="*/ 5439 h 73890"/>
                <a:gd name="connsiteX1" fmla="*/ 5439 w 9236"/>
                <a:gd name="connsiteY1" fmla="*/ 71516 h 73890"/>
                <a:gd name="connsiteX2" fmla="*/ 12847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47" y="71516"/>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243" name="Freeform: Shape 5406">
              <a:extLst>
                <a:ext uri="{FF2B5EF4-FFF2-40B4-BE49-F238E27FC236}">
                  <a16:creationId xmlns:a16="http://schemas.microsoft.com/office/drawing/2014/main" id="{E32031AA-42AC-4383-AD1C-1BADDE91640F}"/>
                </a:ext>
              </a:extLst>
            </p:cNvPr>
            <p:cNvSpPr/>
            <p:nvPr/>
          </p:nvSpPr>
          <p:spPr>
            <a:xfrm>
              <a:off x="9116551" y="4180684"/>
              <a:ext cx="9236" cy="73891"/>
            </a:xfrm>
            <a:custGeom>
              <a:avLst/>
              <a:gdLst>
                <a:gd name="connsiteX0" fmla="*/ 5439 w 9236"/>
                <a:gd name="connsiteY0" fmla="*/ 5439 h 73890"/>
                <a:gd name="connsiteX1" fmla="*/ 5439 w 9236"/>
                <a:gd name="connsiteY1" fmla="*/ 71516 h 73890"/>
                <a:gd name="connsiteX2" fmla="*/ 12847 w 9236"/>
                <a:gd name="connsiteY2" fmla="*/ 71516 h 73890"/>
              </a:gdLst>
              <a:ahLst/>
              <a:cxnLst>
                <a:cxn ang="0">
                  <a:pos x="connsiteX0" y="connsiteY0"/>
                </a:cxn>
                <a:cxn ang="0">
                  <a:pos x="connsiteX1" y="connsiteY1"/>
                </a:cxn>
                <a:cxn ang="0">
                  <a:pos x="connsiteX2" y="connsiteY2"/>
                </a:cxn>
              </a:cxnLst>
              <a:rect l="l" t="t" r="r" b="b"/>
              <a:pathLst>
                <a:path w="9236" h="73890">
                  <a:moveTo>
                    <a:pt x="5439" y="5439"/>
                  </a:moveTo>
                  <a:lnTo>
                    <a:pt x="5439" y="71516"/>
                  </a:lnTo>
                  <a:lnTo>
                    <a:pt x="12847" y="71516"/>
                  </a:lnTo>
                </a:path>
              </a:pathLst>
            </a:custGeom>
            <a:noFill/>
            <a:ln w="25400" cap="flat">
              <a:solidFill>
                <a:srgbClr val="FFC000"/>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grpSp>
      <p:sp>
        <p:nvSpPr>
          <p:cNvPr id="246" name="TextBox 245">
            <a:extLst>
              <a:ext uri="{FF2B5EF4-FFF2-40B4-BE49-F238E27FC236}">
                <a16:creationId xmlns:a16="http://schemas.microsoft.com/office/drawing/2014/main" id="{706E9987-AE87-4E8D-83BE-3EEA899A95BC}"/>
              </a:ext>
            </a:extLst>
          </p:cNvPr>
          <p:cNvSpPr txBox="1"/>
          <p:nvPr/>
        </p:nvSpPr>
        <p:spPr>
          <a:xfrm>
            <a:off x="236065" y="5193958"/>
            <a:ext cx="1256269" cy="276999"/>
          </a:xfrm>
          <a:prstGeom prst="rect">
            <a:avLst/>
          </a:prstGeom>
          <a:noFill/>
        </p:spPr>
        <p:txBody>
          <a:bodyPr wrap="square" rtlCol="0">
            <a:spAutoFit/>
          </a:bodyPr>
          <a:lstStyle/>
          <a:p>
            <a:pPr algn="r"/>
            <a:r>
              <a:rPr lang="fr-FR" sz="1200">
                <a:solidFill>
                  <a:srgbClr val="4D4D4D"/>
                </a:solidFill>
              </a:rPr>
              <a:t>N</a:t>
            </a:r>
            <a:endParaRPr lang="fr-FR" sz="1200" dirty="0">
              <a:solidFill>
                <a:srgbClr val="4D4D4D"/>
              </a:solidFill>
            </a:endParaRPr>
          </a:p>
        </p:txBody>
      </p:sp>
      <p:sp>
        <p:nvSpPr>
          <p:cNvPr id="244" name="TextBox 243">
            <a:extLst>
              <a:ext uri="{FF2B5EF4-FFF2-40B4-BE49-F238E27FC236}">
                <a16:creationId xmlns:a16="http://schemas.microsoft.com/office/drawing/2014/main" id="{742F80FA-97AE-4945-9AB4-550C1CC679F0}"/>
              </a:ext>
            </a:extLst>
          </p:cNvPr>
          <p:cNvSpPr txBox="1"/>
          <p:nvPr/>
        </p:nvSpPr>
        <p:spPr>
          <a:xfrm>
            <a:off x="7126791" y="3679773"/>
            <a:ext cx="1969050" cy="954107"/>
          </a:xfrm>
          <a:prstGeom prst="rect">
            <a:avLst/>
          </a:prstGeom>
          <a:noFill/>
        </p:spPr>
        <p:txBody>
          <a:bodyPr wrap="square" rtlCol="0">
            <a:spAutoFit/>
          </a:bodyPr>
          <a:lstStyle/>
          <a:p>
            <a:pPr fontAlgn="auto">
              <a:spcBef>
                <a:spcPts val="0"/>
              </a:spcBef>
              <a:spcAft>
                <a:spcPts val="0"/>
              </a:spcAft>
            </a:pPr>
            <a:r>
              <a:rPr lang="fr-FR" sz="1400" dirty="0">
                <a:solidFill>
                  <a:srgbClr val="4D4D4D"/>
                </a:solidFill>
                <a:latin typeface="Arial"/>
                <a:cs typeface="Arial"/>
              </a:rPr>
              <a:t>Taux SSM à 3 ans, %</a:t>
            </a:r>
          </a:p>
          <a:p>
            <a:pPr fontAlgn="auto">
              <a:spcBef>
                <a:spcPts val="0"/>
              </a:spcBef>
              <a:spcAft>
                <a:spcPts val="0"/>
              </a:spcAft>
              <a:tabLst>
                <a:tab pos="1074738" algn="l"/>
              </a:tabLst>
            </a:pPr>
            <a:r>
              <a:rPr lang="fr-FR" sz="1400" dirty="0">
                <a:solidFill>
                  <a:srgbClr val="4D4D4D"/>
                </a:solidFill>
                <a:latin typeface="Arial"/>
                <a:cs typeface="Arial"/>
              </a:rPr>
              <a:t>S-1	64</a:t>
            </a:r>
          </a:p>
          <a:p>
            <a:pPr fontAlgn="auto">
              <a:spcBef>
                <a:spcPts val="0"/>
              </a:spcBef>
              <a:spcAft>
                <a:spcPts val="0"/>
              </a:spcAft>
              <a:tabLst>
                <a:tab pos="1074738" algn="l"/>
              </a:tabLst>
            </a:pPr>
            <a:r>
              <a:rPr lang="fr-FR" sz="1400" dirty="0">
                <a:solidFill>
                  <a:srgbClr val="4D4D4D"/>
                </a:solidFill>
                <a:latin typeface="Arial"/>
                <a:cs typeface="Arial"/>
              </a:rPr>
              <a:t>SOX 	78</a:t>
            </a:r>
          </a:p>
          <a:p>
            <a:pPr fontAlgn="auto">
              <a:spcBef>
                <a:spcPts val="0"/>
              </a:spcBef>
              <a:spcAft>
                <a:spcPts val="0"/>
              </a:spcAft>
              <a:tabLst>
                <a:tab pos="1074738" algn="l"/>
              </a:tabLst>
            </a:pPr>
            <a:r>
              <a:rPr lang="fr-FR" sz="1400" dirty="0">
                <a:solidFill>
                  <a:srgbClr val="4D4D4D"/>
                </a:solidFill>
                <a:latin typeface="Arial"/>
                <a:cs typeface="Arial"/>
              </a:rPr>
              <a:t>SOXRT 	73</a:t>
            </a:r>
          </a:p>
        </p:txBody>
      </p:sp>
    </p:spTree>
    <p:custDataLst>
      <p:tags r:id="rId1"/>
    </p:custDataLst>
    <p:extLst>
      <p:ext uri="{BB962C8B-B14F-4D97-AF65-F5344CB8AC3E}">
        <p14:creationId xmlns:p14="http://schemas.microsoft.com/office/powerpoint/2010/main" val="200896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noProof="0" dirty="0"/>
              <a:t>4001: ARTIST 2: </a:t>
            </a:r>
            <a:r>
              <a:rPr lang="fr-FR" dirty="0" smtClean="0"/>
              <a:t>résultats </a:t>
            </a:r>
            <a:r>
              <a:rPr lang="fr-FR" dirty="0"/>
              <a:t>intermédiaires d’une étude de phase III évaluant chimiothérapie et/ou radiochimiothérapie adjuvantes après gastrectomie D2 dans le cancer gastrique stade II/III </a:t>
            </a:r>
            <a:r>
              <a:rPr lang="fr-FR" dirty="0" smtClean="0"/>
              <a:t>– </a:t>
            </a:r>
            <a:r>
              <a:rPr lang="fr-FR" dirty="0"/>
              <a:t>Park SH, et al</a:t>
            </a:r>
            <a:endParaRPr lang="fr-FR" noProof="0" dirty="0"/>
          </a:p>
        </p:txBody>
      </p:sp>
      <p:sp>
        <p:nvSpPr>
          <p:cNvPr id="5123" name="Rectangle 3"/>
          <p:cNvSpPr>
            <a:spLocks noGrp="1" noChangeArrowheads="1"/>
          </p:cNvSpPr>
          <p:nvPr>
            <p:ph idx="1"/>
          </p:nvPr>
        </p:nvSpPr>
        <p:spPr/>
        <p:txBody>
          <a:bodyPr/>
          <a:lstStyle/>
          <a:p>
            <a:pPr marL="0" indent="0">
              <a:buNone/>
            </a:pPr>
            <a:r>
              <a:rPr lang="fr-FR" b="1" noProof="0" dirty="0"/>
              <a:t>Résultats </a:t>
            </a:r>
          </a:p>
          <a:p>
            <a:pPr marL="0" indent="0">
              <a:buNone/>
            </a:pPr>
            <a:endParaRPr lang="fr-FR" noProof="0" dirty="0"/>
          </a:p>
          <a:p>
            <a:pPr marL="0" indent="0">
              <a:buNone/>
            </a:pPr>
            <a:endParaRPr lang="fr-FR" noProof="0" dirty="0"/>
          </a:p>
          <a:p>
            <a:pPr marL="0" indent="0">
              <a:buNone/>
            </a:pPr>
            <a:endParaRPr lang="fr-FR" noProof="0" dirty="0"/>
          </a:p>
          <a:p>
            <a:pPr marL="0" indent="0">
              <a:buNone/>
            </a:pPr>
            <a:endParaRPr lang="fr-FR" noProof="0" dirty="0"/>
          </a:p>
          <a:p>
            <a:pPr marL="0" indent="0">
              <a:buNone/>
            </a:pPr>
            <a:endParaRPr lang="fr-FR" noProof="0" dirty="0"/>
          </a:p>
          <a:p>
            <a:pPr marL="0" indent="0">
              <a:buNone/>
            </a:pPr>
            <a:endParaRPr lang="fr-FR" noProof="0" dirty="0"/>
          </a:p>
          <a:p>
            <a:pPr marL="0" indent="0">
              <a:buNone/>
            </a:pPr>
            <a:endParaRPr lang="fr-FR" noProof="0" dirty="0"/>
          </a:p>
          <a:p>
            <a:pPr marL="0" indent="0">
              <a:buNone/>
            </a:pPr>
            <a:endParaRPr lang="fr-FR" noProof="0" dirty="0"/>
          </a:p>
          <a:p>
            <a:pPr marL="0" indent="0">
              <a:buNone/>
            </a:pPr>
            <a:endParaRPr lang="fr-FR" noProof="0" dirty="0"/>
          </a:p>
          <a:p>
            <a:pPr marL="0" indent="0">
              <a:spcBef>
                <a:spcPts val="1200"/>
              </a:spcBef>
              <a:buNone/>
            </a:pPr>
            <a:endParaRPr lang="fr-FR" b="1" noProof="0" dirty="0"/>
          </a:p>
          <a:p>
            <a:pPr marL="0" indent="0">
              <a:spcBef>
                <a:spcPts val="4200"/>
              </a:spcBef>
              <a:buNone/>
            </a:pPr>
            <a:r>
              <a:rPr lang="fr-FR" b="1" noProof="0" dirty="0"/>
              <a:t>Conclusions</a:t>
            </a:r>
          </a:p>
          <a:p>
            <a:r>
              <a:rPr lang="fr-FR" b="1" noProof="0" dirty="0"/>
              <a:t>Chez ces patients avec cancer de l’estomac stade II/III N+ réséqué</a:t>
            </a:r>
            <a:r>
              <a:rPr lang="fr-FR" altLang="zh-CN" b="1" noProof="0" dirty="0"/>
              <a:t> D2</a:t>
            </a:r>
            <a:r>
              <a:rPr lang="fr-FR" b="1" noProof="0" dirty="0"/>
              <a:t>, SOX et SOXRT </a:t>
            </a:r>
            <a:r>
              <a:rPr lang="fr-FR" b="1" dirty="0"/>
              <a:t>en adjuvant ont démontré une SSM plus longue que que </a:t>
            </a:r>
            <a:r>
              <a:rPr lang="fr-FR" b="1" noProof="0" dirty="0"/>
              <a:t>S-1 seul</a:t>
            </a:r>
          </a:p>
          <a:p>
            <a:r>
              <a:rPr lang="fr-FR" b="1" noProof="0" dirty="0"/>
              <a:t>Les 3 régimes thérapeutiques ont été globalement bien tolérés</a:t>
            </a:r>
          </a:p>
        </p:txBody>
      </p:sp>
      <p:sp>
        <p:nvSpPr>
          <p:cNvPr id="15" name="Text Placeholder 14"/>
          <p:cNvSpPr>
            <a:spLocks noGrp="1"/>
          </p:cNvSpPr>
          <p:nvPr>
            <p:ph type="body" sz="quarter" idx="11"/>
          </p:nvPr>
        </p:nvSpPr>
        <p:spPr>
          <a:xfrm>
            <a:off x="4495800" y="6096000"/>
            <a:ext cx="4283075" cy="487363"/>
          </a:xfrm>
        </p:spPr>
        <p:txBody>
          <a:bodyPr/>
          <a:lstStyle/>
          <a:p>
            <a:r>
              <a:rPr lang="fr-FR" noProof="0" dirty="0"/>
              <a:t>Park SH, et al, J Clin </a:t>
            </a:r>
            <a:r>
              <a:rPr lang="fr-FR" noProof="0" dirty="0" err="1"/>
              <a:t>Oncol</a:t>
            </a:r>
            <a:r>
              <a:rPr lang="fr-FR" noProof="0" dirty="0"/>
              <a:t> 2019;37(</a:t>
            </a:r>
            <a:r>
              <a:rPr lang="fr-FR" noProof="0" dirty="0" err="1"/>
              <a:t>suppl</a:t>
            </a:r>
            <a:r>
              <a:rPr lang="fr-FR" noProof="0" dirty="0"/>
              <a:t>):</a:t>
            </a:r>
            <a:r>
              <a:rPr lang="fr-FR" noProof="0" dirty="0" err="1"/>
              <a:t>abstr</a:t>
            </a:r>
            <a:r>
              <a:rPr lang="fr-FR" noProof="0" dirty="0"/>
              <a:t> 4001</a:t>
            </a:r>
          </a:p>
        </p:txBody>
      </p:sp>
      <p:graphicFrame>
        <p:nvGraphicFramePr>
          <p:cNvPr id="2" name="Table 1"/>
          <p:cNvGraphicFramePr>
            <a:graphicFrameLocks noGrp="1"/>
          </p:cNvGraphicFramePr>
          <p:nvPr>
            <p:extLst>
              <p:ext uri="{D42A27DB-BD31-4B8C-83A1-F6EECF244321}">
                <p14:modId xmlns:p14="http://schemas.microsoft.com/office/powerpoint/2010/main" val="603224245"/>
              </p:ext>
            </p:extLst>
          </p:nvPr>
        </p:nvGraphicFramePr>
        <p:xfrm>
          <a:off x="369888" y="1593964"/>
          <a:ext cx="8404224" cy="3566160"/>
        </p:xfrm>
        <a:graphic>
          <a:graphicData uri="http://schemas.openxmlformats.org/drawingml/2006/table">
            <a:tbl>
              <a:tblPr firstRow="1" bandRow="1">
                <a:tableStyleId>{69012ECD-51FC-41F1-AA8D-1B2483CD663E}</a:tableStyleId>
              </a:tblPr>
              <a:tblGrid>
                <a:gridCol w="2488722">
                  <a:extLst>
                    <a:ext uri="{9D8B030D-6E8A-4147-A177-3AD203B41FA5}">
                      <a16:colId xmlns:a16="http://schemas.microsoft.com/office/drawing/2014/main" val="20000"/>
                    </a:ext>
                  </a:extLst>
                </a:gridCol>
                <a:gridCol w="1971834">
                  <a:extLst>
                    <a:ext uri="{9D8B030D-6E8A-4147-A177-3AD203B41FA5}">
                      <a16:colId xmlns:a16="http://schemas.microsoft.com/office/drawing/2014/main" val="20001"/>
                    </a:ext>
                  </a:extLst>
                </a:gridCol>
                <a:gridCol w="1971834">
                  <a:extLst>
                    <a:ext uri="{9D8B030D-6E8A-4147-A177-3AD203B41FA5}">
                      <a16:colId xmlns:a16="http://schemas.microsoft.com/office/drawing/2014/main" val="20002"/>
                    </a:ext>
                  </a:extLst>
                </a:gridCol>
                <a:gridCol w="1971834">
                  <a:extLst>
                    <a:ext uri="{9D8B030D-6E8A-4147-A177-3AD203B41FA5}">
                      <a16:colId xmlns:a16="http://schemas.microsoft.com/office/drawing/2014/main" val="20003"/>
                    </a:ext>
                  </a:extLst>
                </a:gridCol>
              </a:tblGrid>
              <a:tr h="48341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Arial" charset="0"/>
                          <a:cs typeface="Arial" charset="0"/>
                        </a:rPr>
                        <a:t>EIs grade 3–4,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Arial" charset="0"/>
                          <a:cs typeface="Arial" charset="0"/>
                        </a:rPr>
                        <a:t>S-1</a:t>
                      </a:r>
                      <a:br>
                        <a:rPr kumimoji="0" lang="fr-FR" sz="1400" b="1" i="0" u="none" strike="noStrike" cap="none" normalizeH="0" baseline="0" noProof="0">
                          <a:ln>
                            <a:noFill/>
                          </a:ln>
                          <a:solidFill>
                            <a:schemeClr val="tx2"/>
                          </a:solidFill>
                          <a:effectLst/>
                          <a:latin typeface="Arial" charset="0"/>
                          <a:cs typeface="Arial" charset="0"/>
                        </a:rPr>
                      </a:br>
                      <a:r>
                        <a:rPr kumimoji="0" lang="fr-FR" sz="1400" b="1" i="0" u="none" strike="noStrike" cap="none" normalizeH="0" baseline="0" noProof="0">
                          <a:ln>
                            <a:noFill/>
                          </a:ln>
                          <a:solidFill>
                            <a:schemeClr val="tx2"/>
                          </a:solidFill>
                          <a:effectLst/>
                          <a:latin typeface="Arial" charset="0"/>
                          <a:cs typeface="Arial" charset="0"/>
                        </a:rPr>
                        <a:t>(n=180)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Arial" charset="0"/>
                          <a:cs typeface="Arial" charset="0"/>
                        </a:rPr>
                        <a:t>SOX</a:t>
                      </a:r>
                      <a:br>
                        <a:rPr kumimoji="0" lang="fr-FR" sz="1400" b="1" i="0" u="none" strike="noStrike" cap="none" normalizeH="0" baseline="0" noProof="0">
                          <a:ln>
                            <a:noFill/>
                          </a:ln>
                          <a:solidFill>
                            <a:schemeClr val="tx2"/>
                          </a:solidFill>
                          <a:effectLst/>
                          <a:latin typeface="Arial" charset="0"/>
                          <a:cs typeface="Arial" charset="0"/>
                        </a:rPr>
                      </a:br>
                      <a:r>
                        <a:rPr kumimoji="0" lang="fr-FR" sz="1400" b="1" i="0" u="none" strike="noStrike" cap="none" normalizeH="0" baseline="0" noProof="0">
                          <a:ln>
                            <a:noFill/>
                          </a:ln>
                          <a:solidFill>
                            <a:schemeClr val="tx2"/>
                          </a:solidFill>
                          <a:effectLst/>
                          <a:latin typeface="Arial" charset="0"/>
                          <a:cs typeface="Arial" charset="0"/>
                        </a:rPr>
                        <a:t>(n=179)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Arial" charset="0"/>
                          <a:cs typeface="Arial" charset="0"/>
                        </a:rPr>
                        <a:t>SOXRT</a:t>
                      </a:r>
                      <a:br>
                        <a:rPr kumimoji="0" lang="fr-FR" sz="1400" b="1" i="0" u="none" strike="noStrike" cap="none" normalizeH="0" baseline="0" noProof="0">
                          <a:ln>
                            <a:noFill/>
                          </a:ln>
                          <a:solidFill>
                            <a:schemeClr val="tx2"/>
                          </a:solidFill>
                          <a:effectLst/>
                          <a:latin typeface="Arial" charset="0"/>
                          <a:cs typeface="Arial" charset="0"/>
                        </a:rPr>
                      </a:br>
                      <a:r>
                        <a:rPr kumimoji="0" lang="fr-FR" sz="1400" b="1" i="0" u="none" strike="noStrike" cap="none" normalizeH="0" baseline="0" noProof="0">
                          <a:ln>
                            <a:noFill/>
                          </a:ln>
                          <a:solidFill>
                            <a:schemeClr val="tx2"/>
                          </a:solidFill>
                          <a:effectLst/>
                          <a:latin typeface="Arial" charset="0"/>
                          <a:cs typeface="Arial" charset="0"/>
                        </a:rPr>
                        <a:t>(n=177)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151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Anémie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7 (4)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14 (8)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12 (7)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151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Neutropénie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2 (1)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5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5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2151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Nausées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2 (1)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2 (1)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2151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Vomissements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1 (1)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4 (2)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2151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Constipation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2151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Diarrhée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7 (4)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3 (2)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4 (2)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6"/>
                  </a:ext>
                </a:extLst>
              </a:tr>
              <a:tr h="2151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Anorexie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5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7 (4)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2 (1)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7"/>
                  </a:ext>
                </a:extLst>
              </a:tr>
              <a:tr h="2151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Fatigue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2 (2)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4 (2)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8"/>
                  </a:ext>
                </a:extLst>
              </a:tr>
              <a:tr h="2151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EIs cutanés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9"/>
                  </a:ext>
                </a:extLst>
              </a:tr>
              <a:tr h="2151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Neuropathie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21 (12)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11 (6)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10"/>
                  </a:ext>
                </a:extLst>
              </a:tr>
            </a:tbl>
          </a:graphicData>
        </a:graphic>
      </p:graphicFrame>
    </p:spTree>
    <p:custDataLst>
      <p:tags r:id="rId1"/>
    </p:custDataLst>
    <p:extLst>
      <p:ext uri="{BB962C8B-B14F-4D97-AF65-F5344CB8AC3E}">
        <p14:creationId xmlns:p14="http://schemas.microsoft.com/office/powerpoint/2010/main" val="3061810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4010: Pembrolizumab versus chimiothérapie en traitement de 2</a:t>
            </a:r>
            <a:r>
              <a:rPr lang="fr-FR" baseline="30000" dirty="0" smtClean="0"/>
              <a:t>e</a:t>
            </a:r>
            <a:r>
              <a:rPr lang="fr-FR" dirty="0" smtClean="0"/>
              <a:t> ligne dans le cancer de </a:t>
            </a:r>
            <a:r>
              <a:rPr lang="en-GB" dirty="0" err="1" smtClean="0"/>
              <a:t>l’oesophage</a:t>
            </a:r>
            <a:r>
              <a:rPr lang="fr-FR" dirty="0" smtClean="0"/>
              <a:t> avancé: étude de phase 3 KEYNOTE-181</a:t>
            </a:r>
            <a:br>
              <a:rPr lang="fr-FR" dirty="0" smtClean="0"/>
            </a:br>
            <a:r>
              <a:rPr lang="fr-FR" dirty="0" smtClean="0"/>
              <a:t>– Shah MA, et al</a:t>
            </a:r>
            <a:endParaRPr lang="fr-FR" dirty="0"/>
          </a:p>
        </p:txBody>
      </p:sp>
      <p:sp>
        <p:nvSpPr>
          <p:cNvPr id="5123" name="Rectangle 3"/>
          <p:cNvSpPr>
            <a:spLocks noGrp="1" noChangeArrowheads="1"/>
          </p:cNvSpPr>
          <p:nvPr>
            <p:ph idx="1"/>
          </p:nvPr>
        </p:nvSpPr>
        <p:spPr/>
        <p:txBody>
          <a:bodyPr/>
          <a:lstStyle/>
          <a:p>
            <a:pPr marL="0" indent="0">
              <a:buNone/>
            </a:pPr>
            <a:r>
              <a:rPr lang="fr-FR" b="1" dirty="0" smtClean="0"/>
              <a:t>Objectif</a:t>
            </a:r>
          </a:p>
          <a:p>
            <a:r>
              <a:rPr lang="fr-FR" dirty="0" smtClean="0"/>
              <a:t>Etudier l’efficacité et la tolérance en 2</a:t>
            </a:r>
            <a:r>
              <a:rPr lang="fr-FR" baseline="30000" dirty="0" smtClean="0"/>
              <a:t>e</a:t>
            </a:r>
            <a:r>
              <a:rPr lang="fr-FR" dirty="0" smtClean="0"/>
              <a:t> ligne du pembrolizumab chez des patients avec adénocarcinome (ADC) ou carcinome épidermoïde (CE) avancé ou métastatique de </a:t>
            </a:r>
            <a:r>
              <a:rPr lang="en-GB" dirty="0" err="1" smtClean="0"/>
              <a:t>l’oesophage</a:t>
            </a:r>
            <a:endParaRPr lang="en-GB" dirty="0"/>
          </a:p>
        </p:txBody>
      </p:sp>
      <p:sp>
        <p:nvSpPr>
          <p:cNvPr id="15" name="Text Placeholder 14"/>
          <p:cNvSpPr>
            <a:spLocks noGrp="1"/>
          </p:cNvSpPr>
          <p:nvPr>
            <p:ph type="body" sz="quarter" idx="11"/>
          </p:nvPr>
        </p:nvSpPr>
        <p:spPr/>
        <p:txBody>
          <a:bodyPr/>
          <a:lstStyle/>
          <a:p>
            <a:r>
              <a:rPr lang="fr-FR" smtClean="0"/>
              <a:t>Shah MA, et al, J Clin Oncol 2019;37(suppl):abstr 4010</a:t>
            </a:r>
            <a:endParaRPr lang="fr-FR"/>
          </a:p>
        </p:txBody>
      </p:sp>
      <p:sp>
        <p:nvSpPr>
          <p:cNvPr id="7" name="Rectangle 9"/>
          <p:cNvSpPr txBox="1">
            <a:spLocks noChangeArrowheads="1"/>
          </p:cNvSpPr>
          <p:nvPr/>
        </p:nvSpPr>
        <p:spPr bwMode="auto">
          <a:xfrm>
            <a:off x="147943" y="5432396"/>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 PRINCIPAL</a:t>
            </a:r>
          </a:p>
          <a:p>
            <a:pPr>
              <a:buClr>
                <a:srgbClr val="043882"/>
              </a:buClr>
            </a:pPr>
            <a:r>
              <a:rPr lang="fr-FR" dirty="0" smtClean="0"/>
              <a:t>SG </a:t>
            </a:r>
            <a:r>
              <a:rPr lang="fr-FR" dirty="0"/>
              <a:t>dans les populations CE, PD-L1 CPS ≥10 et ITT</a:t>
            </a:r>
          </a:p>
        </p:txBody>
      </p:sp>
      <p:sp>
        <p:nvSpPr>
          <p:cNvPr id="8" name="Content Placeholder 26"/>
          <p:cNvSpPr txBox="1">
            <a:spLocks/>
          </p:cNvSpPr>
          <p:nvPr/>
        </p:nvSpPr>
        <p:spPr>
          <a:xfrm>
            <a:off x="4278313" y="5432396"/>
            <a:ext cx="4495800" cy="98500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SSP</a:t>
            </a:r>
            <a:r>
              <a:rPr lang="fr-FR" dirty="0"/>
              <a:t>, TRG, tolérance</a:t>
            </a:r>
          </a:p>
        </p:txBody>
      </p:sp>
      <p:sp>
        <p:nvSpPr>
          <p:cNvPr id="9" name="Oval 14"/>
          <p:cNvSpPr>
            <a:spLocks noChangeArrowheads="1"/>
          </p:cNvSpPr>
          <p:nvPr/>
        </p:nvSpPr>
        <p:spPr bwMode="auto">
          <a:xfrm>
            <a:off x="3463513" y="351308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fontAlgn="base">
              <a:spcBef>
                <a:spcPct val="0"/>
              </a:spcBef>
              <a:spcAft>
                <a:spcPct val="0"/>
              </a:spcAft>
              <a:defRPr/>
            </a:pPr>
            <a:r>
              <a:rPr lang="fr-FR" altLang="zh-CN" sz="1600" b="1">
                <a:solidFill>
                  <a:srgbClr val="043882"/>
                </a:solidFill>
                <a:ea typeface="SimSun" pitchFamily="2" charset="-122"/>
              </a:rPr>
              <a:t>R</a:t>
            </a:r>
          </a:p>
          <a:p>
            <a:pPr algn="ctr" fontAlgn="base">
              <a:spcBef>
                <a:spcPct val="0"/>
              </a:spcBef>
              <a:spcAft>
                <a:spcPct val="0"/>
              </a:spcAft>
              <a:defRPr/>
            </a:pPr>
            <a:r>
              <a:rPr lang="fr-FR" altLang="zh-CN" sz="1600" b="1">
                <a:solidFill>
                  <a:srgbClr val="043882"/>
                </a:solidFill>
                <a:ea typeface="SimSun" pitchFamily="2" charset="-122"/>
              </a:rPr>
              <a:t>1:1</a:t>
            </a:r>
          </a:p>
        </p:txBody>
      </p:sp>
      <p:cxnSp>
        <p:nvCxnSpPr>
          <p:cNvPr id="10" name="AutoShape 15"/>
          <p:cNvCxnSpPr>
            <a:cxnSpLocks noChangeShapeType="1"/>
            <a:stCxn id="9" idx="0"/>
            <a:endCxn id="17" idx="1"/>
          </p:cNvCxnSpPr>
          <p:nvPr/>
        </p:nvCxnSpPr>
        <p:spPr bwMode="auto">
          <a:xfrm rot="5400000" flipH="1" flipV="1">
            <a:off x="3518142" y="2984471"/>
            <a:ext cx="765780" cy="291442"/>
          </a:xfrm>
          <a:prstGeom prst="bentConnector2">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8201891" y="2482983"/>
            <a:ext cx="794165" cy="528637"/>
          </a:xfrm>
          <a:prstGeom prst="rect">
            <a:avLst/>
          </a:prstGeom>
          <a:solidFill>
            <a:schemeClr val="tx1"/>
          </a:solidFill>
          <a:ln w="9525" algn="ctr">
            <a:noFill/>
            <a:round/>
            <a:headEnd/>
            <a:tailEnd/>
          </a:ln>
        </p:spPr>
        <p:txBody>
          <a:bodyPr lIns="90488" tIns="0" rIns="90488" bIns="0" anchor="ctr"/>
          <a:lstStyle/>
          <a:p>
            <a:pPr algn="ctr" defTabSz="892175" eaLnBrk="0" fontAlgn="base" hangingPunct="0">
              <a:spcBef>
                <a:spcPct val="0"/>
              </a:spcBef>
              <a:spcAft>
                <a:spcPct val="0"/>
              </a:spcAft>
              <a:defRPr/>
            </a:pPr>
            <a:r>
              <a:rPr lang="fr-FR" altLang="zh-CN" b="1" dirty="0">
                <a:solidFill>
                  <a:srgbClr val="FFFFFF"/>
                </a:solidFill>
                <a:ea typeface="SimSun" pitchFamily="2" charset="-122"/>
              </a:rPr>
              <a:t>Prog</a:t>
            </a:r>
          </a:p>
        </p:txBody>
      </p:sp>
      <p:sp>
        <p:nvSpPr>
          <p:cNvPr id="12" name="Content Placeholder 26"/>
          <p:cNvSpPr txBox="1">
            <a:spLocks/>
          </p:cNvSpPr>
          <p:nvPr/>
        </p:nvSpPr>
        <p:spPr bwMode="auto">
          <a:xfrm>
            <a:off x="4332503" y="3268124"/>
            <a:ext cx="3215402" cy="892175"/>
          </a:xfrm>
          <a:prstGeom prst="rect">
            <a:avLst/>
          </a:prstGeom>
          <a:noFill/>
          <a:ln w="9525">
            <a:noFill/>
            <a:miter lim="800000"/>
            <a:headEnd/>
            <a:tailEnd/>
          </a:ln>
        </p:spPr>
        <p:txBody>
          <a:bodyPr/>
          <a:lstStyle/>
          <a:p>
            <a:pPr marL="190500" indent="-190500" fontAlgn="base">
              <a:spcAft>
                <a:spcPts val="400"/>
              </a:spcAft>
              <a:defRPr/>
            </a:pPr>
            <a:r>
              <a:rPr lang="fr-FR" sz="1400" b="1" dirty="0">
                <a:solidFill>
                  <a:srgbClr val="043882"/>
                </a:solidFill>
              </a:rPr>
              <a:t>Stratification</a:t>
            </a:r>
          </a:p>
          <a:p>
            <a:pPr marL="203200" indent="-203200" fontAlgn="base">
              <a:spcAft>
                <a:spcPts val="400"/>
              </a:spcAft>
              <a:buFont typeface="Arial" pitchFamily="34" charset="0"/>
              <a:buChar char="•"/>
              <a:defRPr/>
            </a:pPr>
            <a:r>
              <a:rPr lang="fr-FR" sz="1400" dirty="0">
                <a:solidFill>
                  <a:srgbClr val="4D4D4D"/>
                </a:solidFill>
              </a:rPr>
              <a:t>Histologie (CE vs. ADC)</a:t>
            </a:r>
          </a:p>
          <a:p>
            <a:pPr marL="203200" indent="-203200" fontAlgn="base">
              <a:spcAft>
                <a:spcPts val="400"/>
              </a:spcAft>
              <a:buFont typeface="Arial" pitchFamily="34" charset="0"/>
              <a:buChar char="•"/>
              <a:defRPr/>
            </a:pPr>
            <a:r>
              <a:rPr lang="fr-FR" sz="1400" dirty="0">
                <a:solidFill>
                  <a:srgbClr val="4D4D4D"/>
                </a:solidFill>
              </a:rPr>
              <a:t>Région (Asie vs. reste du monde)</a:t>
            </a:r>
          </a:p>
        </p:txBody>
      </p:sp>
      <p:cxnSp>
        <p:nvCxnSpPr>
          <p:cNvPr id="13" name="AutoShape 19"/>
          <p:cNvCxnSpPr>
            <a:cxnSpLocks noChangeShapeType="1"/>
            <a:stCxn id="18" idx="3"/>
            <a:endCxn id="9" idx="2"/>
          </p:cNvCxnSpPr>
          <p:nvPr/>
        </p:nvCxnSpPr>
        <p:spPr bwMode="auto">
          <a:xfrm flipV="1">
            <a:off x="3339201" y="3805182"/>
            <a:ext cx="124312" cy="1"/>
          </a:xfrm>
          <a:prstGeom prst="straightConnector1">
            <a:avLst/>
          </a:prstGeom>
          <a:noFill/>
          <a:ln w="57150">
            <a:solidFill>
              <a:schemeClr val="bg2">
                <a:lumMod val="60000"/>
                <a:lumOff val="40000"/>
              </a:schemeClr>
            </a:solidFill>
            <a:round/>
            <a:headEnd type="none" w="med" len="med"/>
            <a:tailEnd type="none" w="med" len="med"/>
          </a:ln>
        </p:spPr>
      </p:cxnSp>
      <p:cxnSp>
        <p:nvCxnSpPr>
          <p:cNvPr id="16" name="AutoShape 21"/>
          <p:cNvCxnSpPr>
            <a:cxnSpLocks noChangeShapeType="1"/>
            <a:stCxn id="17" idx="3"/>
            <a:endCxn id="11" idx="1"/>
          </p:cNvCxnSpPr>
          <p:nvPr/>
        </p:nvCxnSpPr>
        <p:spPr bwMode="auto">
          <a:xfrm>
            <a:off x="7841673" y="2747302"/>
            <a:ext cx="360218" cy="0"/>
          </a:xfrm>
          <a:prstGeom prst="straightConnector1">
            <a:avLst/>
          </a:prstGeom>
          <a:noFill/>
          <a:ln w="57150">
            <a:solidFill>
              <a:schemeClr val="bg2">
                <a:lumMod val="60000"/>
                <a:lumOff val="40000"/>
              </a:schemeClr>
            </a:solidFill>
            <a:round/>
            <a:headEnd/>
            <a:tailEnd type="triangle" w="med" len="med"/>
          </a:ln>
        </p:spPr>
      </p:cxnSp>
      <p:sp>
        <p:nvSpPr>
          <p:cNvPr id="17" name="AutoShape 8"/>
          <p:cNvSpPr>
            <a:spLocks noChangeArrowheads="1"/>
          </p:cNvSpPr>
          <p:nvPr/>
        </p:nvSpPr>
        <p:spPr bwMode="auto">
          <a:xfrm>
            <a:off x="4046753" y="2289496"/>
            <a:ext cx="3794920" cy="915611"/>
          </a:xfrm>
          <a:prstGeom prst="rect">
            <a:avLst/>
          </a:prstGeom>
          <a:solidFill>
            <a:schemeClr val="accent3"/>
          </a:solidFill>
          <a:ln w="9525" algn="ctr">
            <a:noFill/>
            <a:round/>
            <a:headEnd/>
            <a:tailEnd/>
          </a:ln>
        </p:spPr>
        <p:txBody>
          <a:bodyPr lIns="90488" tIns="0" rIns="90488" bIns="0" anchor="ctr"/>
          <a:lstStyle/>
          <a:p>
            <a:pPr algn="ctr" defTabSz="892175" eaLnBrk="0" fontAlgn="base" hangingPunct="0">
              <a:spcBef>
                <a:spcPct val="0"/>
              </a:spcBef>
              <a:spcAft>
                <a:spcPct val="0"/>
              </a:spcAft>
              <a:defRPr/>
            </a:pPr>
            <a:r>
              <a:rPr lang="fr-FR" altLang="zh-CN" dirty="0">
                <a:solidFill>
                  <a:srgbClr val="FFFFFF"/>
                </a:solidFill>
                <a:ea typeface="SimSun" pitchFamily="2" charset="-122"/>
              </a:rPr>
              <a:t>Pembrolizumab</a:t>
            </a:r>
            <a:r>
              <a:rPr lang="fr-FR" altLang="zh-CN" sz="1600" dirty="0">
                <a:solidFill>
                  <a:srgbClr val="FFFFFF"/>
                </a:solidFill>
                <a:ea typeface="SimSun" pitchFamily="2" charset="-122"/>
              </a:rPr>
              <a:t> </a:t>
            </a:r>
            <a:br>
              <a:rPr lang="fr-FR" altLang="zh-CN" sz="1600" dirty="0">
                <a:solidFill>
                  <a:srgbClr val="FFFFFF"/>
                </a:solidFill>
                <a:ea typeface="SimSun" pitchFamily="2" charset="-122"/>
              </a:rPr>
            </a:br>
            <a:r>
              <a:rPr lang="fr-FR" altLang="zh-CN" sz="1600" dirty="0">
                <a:solidFill>
                  <a:srgbClr val="FFFFFF"/>
                </a:solidFill>
                <a:ea typeface="SimSun" pitchFamily="2" charset="-122"/>
              </a:rPr>
              <a:t>200 mg /3S jusqu'à 2 ans</a:t>
            </a:r>
          </a:p>
          <a:p>
            <a:pPr algn="ctr" defTabSz="892175" eaLnBrk="0" fontAlgn="base" hangingPunct="0">
              <a:spcBef>
                <a:spcPct val="0"/>
              </a:spcBef>
              <a:spcAft>
                <a:spcPct val="0"/>
              </a:spcAft>
              <a:defRPr/>
            </a:pPr>
            <a:r>
              <a:rPr lang="fr-FR" altLang="zh-CN" sz="1600" dirty="0">
                <a:solidFill>
                  <a:srgbClr val="FFFFFF"/>
                </a:solidFill>
                <a:ea typeface="SimSun" pitchFamily="2" charset="-122"/>
              </a:rPr>
              <a:t>(n=314)</a:t>
            </a:r>
            <a:endParaRPr lang="fr-FR" altLang="zh-CN" sz="1200" dirty="0">
              <a:solidFill>
                <a:srgbClr val="FFFFFF"/>
              </a:solidFill>
              <a:ea typeface="SimSun" pitchFamily="2" charset="-122"/>
            </a:endParaRPr>
          </a:p>
        </p:txBody>
      </p:sp>
      <p:sp>
        <p:nvSpPr>
          <p:cNvPr id="18" name="AutoShape 9"/>
          <p:cNvSpPr>
            <a:spLocks noChangeArrowheads="1"/>
          </p:cNvSpPr>
          <p:nvPr/>
        </p:nvSpPr>
        <p:spPr bwMode="auto">
          <a:xfrm>
            <a:off x="365124" y="2504570"/>
            <a:ext cx="2974077" cy="260122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fontAlgn="base" hangingPunct="0">
              <a:spcBef>
                <a:spcPct val="0"/>
              </a:spcBef>
              <a:spcAft>
                <a:spcPct val="30000"/>
              </a:spcAft>
              <a:defRPr/>
            </a:pPr>
            <a:r>
              <a:rPr lang="fr-FR" altLang="zh-CN" sz="1600" dirty="0">
                <a:solidFill>
                  <a:srgbClr val="FFFFFF"/>
                </a:solidFill>
                <a:ea typeface="SimSun" pitchFamily="2" charset="-122"/>
              </a:rPr>
              <a:t>Critères d'inclusion</a:t>
            </a:r>
          </a:p>
          <a:p>
            <a:pPr marL="228600" indent="-228600" defTabSz="892175" eaLnBrk="0" fontAlgn="base" hangingPunct="0">
              <a:spcBef>
                <a:spcPct val="0"/>
              </a:spcBef>
              <a:spcAft>
                <a:spcPct val="30000"/>
              </a:spcAft>
              <a:buFont typeface="Arial" pitchFamily="34" charset="0"/>
              <a:buChar char="•"/>
              <a:defRPr/>
            </a:pPr>
            <a:r>
              <a:rPr lang="fr-FR" altLang="zh-CN" sz="1600" dirty="0">
                <a:solidFill>
                  <a:srgbClr val="FFFFFF"/>
                </a:solidFill>
                <a:ea typeface="SimSun" pitchFamily="2" charset="-122"/>
              </a:rPr>
              <a:t>ADC ou CE avancé ou métastatique de l’oesophage ou ADC de la JGO </a:t>
            </a:r>
            <a:r>
              <a:rPr lang="fr-FR" altLang="zh-CN" sz="1600" dirty="0" err="1">
                <a:solidFill>
                  <a:srgbClr val="FFFFFF"/>
                </a:solidFill>
                <a:ea typeface="SimSun" pitchFamily="2" charset="-122"/>
              </a:rPr>
              <a:t>Siewert</a:t>
            </a:r>
            <a:r>
              <a:rPr lang="fr-FR" altLang="zh-CN" sz="1600" dirty="0">
                <a:solidFill>
                  <a:srgbClr val="FFFFFF"/>
                </a:solidFill>
                <a:ea typeface="SimSun" pitchFamily="2" charset="-122"/>
              </a:rPr>
              <a:t> type I </a:t>
            </a:r>
          </a:p>
          <a:p>
            <a:pPr marL="228600" indent="-228600" defTabSz="892175" eaLnBrk="0" fontAlgn="base" hangingPunct="0">
              <a:spcBef>
                <a:spcPct val="0"/>
              </a:spcBef>
              <a:spcAft>
                <a:spcPct val="30000"/>
              </a:spcAft>
              <a:buFont typeface="Arial" pitchFamily="34" charset="0"/>
              <a:buChar char="•"/>
              <a:defRPr/>
            </a:pPr>
            <a:r>
              <a:rPr lang="fr-FR" altLang="zh-CN" sz="1600" dirty="0">
                <a:solidFill>
                  <a:srgbClr val="FFFFFF"/>
                </a:solidFill>
                <a:ea typeface="SimSun" pitchFamily="2" charset="-122"/>
              </a:rPr>
              <a:t>Progression sous/après traitement de 1</a:t>
            </a:r>
            <a:r>
              <a:rPr lang="fr-FR" altLang="zh-CN" sz="1600" baseline="30000" dirty="0">
                <a:solidFill>
                  <a:srgbClr val="FFFFFF"/>
                </a:solidFill>
                <a:ea typeface="SimSun" pitchFamily="2" charset="-122"/>
              </a:rPr>
              <a:t>e</a:t>
            </a:r>
            <a:r>
              <a:rPr lang="fr-FR" altLang="zh-CN" sz="1600" dirty="0">
                <a:solidFill>
                  <a:srgbClr val="FFFFFF"/>
                </a:solidFill>
                <a:ea typeface="SimSun" pitchFamily="2" charset="-122"/>
              </a:rPr>
              <a:t> ligne </a:t>
            </a:r>
          </a:p>
          <a:p>
            <a:pPr marL="228600" indent="-228600" defTabSz="892175" eaLnBrk="0" fontAlgn="base" hangingPunct="0">
              <a:spcBef>
                <a:spcPct val="0"/>
              </a:spcBef>
              <a:spcAft>
                <a:spcPct val="30000"/>
              </a:spcAft>
              <a:buFont typeface="Arial" pitchFamily="34" charset="0"/>
              <a:buChar char="•"/>
              <a:defRPr/>
            </a:pPr>
            <a:r>
              <a:rPr lang="fr-FR" altLang="zh-CN" sz="1600" dirty="0">
                <a:solidFill>
                  <a:srgbClr val="FFFFFF"/>
                </a:solidFill>
                <a:ea typeface="SimSun" pitchFamily="2" charset="-122"/>
              </a:rPr>
              <a:t>ECOG PS 0–1</a:t>
            </a:r>
          </a:p>
          <a:p>
            <a:pPr defTabSz="892175" eaLnBrk="0" fontAlgn="base" hangingPunct="0">
              <a:spcBef>
                <a:spcPct val="0"/>
              </a:spcBef>
              <a:spcAft>
                <a:spcPct val="30000"/>
              </a:spcAft>
              <a:defRPr/>
            </a:pPr>
            <a:r>
              <a:rPr lang="fr-FR" altLang="zh-CN" sz="1600" dirty="0">
                <a:solidFill>
                  <a:srgbClr val="FFFFFF"/>
                </a:solidFill>
                <a:ea typeface="SimSun" pitchFamily="2" charset="-122"/>
              </a:rPr>
              <a:t>(n=628)</a:t>
            </a:r>
          </a:p>
        </p:txBody>
      </p:sp>
      <p:cxnSp>
        <p:nvCxnSpPr>
          <p:cNvPr id="19" name="AutoShape 16"/>
          <p:cNvCxnSpPr>
            <a:cxnSpLocks noChangeShapeType="1"/>
            <a:stCxn id="9" idx="4"/>
            <a:endCxn id="22" idx="1"/>
          </p:cNvCxnSpPr>
          <p:nvPr/>
        </p:nvCxnSpPr>
        <p:spPr bwMode="auto">
          <a:xfrm rot="16200000" flipH="1">
            <a:off x="3554949" y="4297643"/>
            <a:ext cx="692520" cy="291797"/>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8201891" y="4525482"/>
            <a:ext cx="794165" cy="528638"/>
          </a:xfrm>
          <a:prstGeom prst="rect">
            <a:avLst/>
          </a:prstGeom>
          <a:solidFill>
            <a:schemeClr val="tx1"/>
          </a:solidFill>
          <a:ln w="9525" algn="ctr">
            <a:noFill/>
            <a:round/>
            <a:headEnd/>
            <a:tailEnd/>
          </a:ln>
        </p:spPr>
        <p:txBody>
          <a:bodyPr lIns="90488" tIns="0" rIns="90488" bIns="0" anchor="ctr"/>
          <a:lstStyle/>
          <a:p>
            <a:pPr algn="ctr" defTabSz="892175" eaLnBrk="0" fontAlgn="base" hangingPunct="0">
              <a:spcBef>
                <a:spcPct val="0"/>
              </a:spcBef>
              <a:spcAft>
                <a:spcPct val="0"/>
              </a:spcAft>
              <a:defRPr/>
            </a:pPr>
            <a:r>
              <a:rPr lang="fr-FR" altLang="zh-CN" b="1" dirty="0">
                <a:solidFill>
                  <a:srgbClr val="FFFFFF"/>
                </a:solidFill>
                <a:ea typeface="SimSun" pitchFamily="2" charset="-122"/>
              </a:rPr>
              <a:t>Prog</a:t>
            </a:r>
          </a:p>
        </p:txBody>
      </p:sp>
      <p:cxnSp>
        <p:nvCxnSpPr>
          <p:cNvPr id="21" name="AutoShape 20"/>
          <p:cNvCxnSpPr>
            <a:cxnSpLocks noChangeShapeType="1"/>
            <a:stCxn id="22" idx="3"/>
            <a:endCxn id="20" idx="1"/>
          </p:cNvCxnSpPr>
          <p:nvPr/>
        </p:nvCxnSpPr>
        <p:spPr bwMode="auto">
          <a:xfrm flipV="1">
            <a:off x="7841673" y="4789801"/>
            <a:ext cx="360218" cy="1"/>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4047108" y="4160299"/>
            <a:ext cx="3794565" cy="1259005"/>
          </a:xfrm>
          <a:prstGeom prst="rect">
            <a:avLst/>
          </a:prstGeom>
          <a:solidFill>
            <a:schemeClr val="accent2"/>
          </a:solidFill>
          <a:ln w="9525" algn="ctr">
            <a:noFill/>
            <a:round/>
            <a:headEnd/>
            <a:tailEnd/>
          </a:ln>
        </p:spPr>
        <p:txBody>
          <a:bodyPr lIns="90488" tIns="0" rIns="90488" bIns="0" anchor="ctr"/>
          <a:lstStyle/>
          <a:p>
            <a:pPr algn="ctr" defTabSz="892175" eaLnBrk="0" fontAlgn="base" hangingPunct="0">
              <a:spcBef>
                <a:spcPct val="0"/>
              </a:spcBef>
              <a:spcAft>
                <a:spcPct val="0"/>
              </a:spcAft>
              <a:defRPr/>
            </a:pPr>
            <a:r>
              <a:rPr lang="fr-FR" altLang="zh-CN" dirty="0">
                <a:solidFill>
                  <a:srgbClr val="4D4D4D"/>
                </a:solidFill>
                <a:ea typeface="SimSun" pitchFamily="2" charset="-122"/>
              </a:rPr>
              <a:t>Chimiothérapie</a:t>
            </a:r>
          </a:p>
          <a:p>
            <a:pPr algn="ctr" defTabSz="892175" eaLnBrk="0" hangingPunct="0">
              <a:defRPr/>
            </a:pPr>
            <a:r>
              <a:rPr lang="fr-FR" altLang="zh-CN" sz="1600" dirty="0">
                <a:solidFill>
                  <a:srgbClr val="4D4D4D"/>
                </a:solidFill>
                <a:ea typeface="SimSun" pitchFamily="2" charset="-122"/>
              </a:rPr>
              <a:t>Paclitaxel 80–100 mg/m</a:t>
            </a:r>
            <a:r>
              <a:rPr lang="fr-FR" altLang="zh-CN" sz="1600" baseline="30000" dirty="0">
                <a:solidFill>
                  <a:srgbClr val="4D4D4D"/>
                </a:solidFill>
                <a:ea typeface="SimSun" pitchFamily="2" charset="-122"/>
              </a:rPr>
              <a:t>2</a:t>
            </a:r>
            <a:r>
              <a:rPr lang="fr-FR" altLang="zh-CN" sz="1600" dirty="0">
                <a:solidFill>
                  <a:srgbClr val="4D4D4D"/>
                </a:solidFill>
                <a:ea typeface="SimSun" pitchFamily="2" charset="-122"/>
              </a:rPr>
              <a:t> J1, 8, 15 /4S, docétaxel 75 mg/m</a:t>
            </a:r>
            <a:r>
              <a:rPr lang="fr-FR" altLang="zh-CN" sz="1600" baseline="30000" dirty="0">
                <a:solidFill>
                  <a:srgbClr val="4D4D4D"/>
                </a:solidFill>
                <a:ea typeface="SimSun" pitchFamily="2" charset="-122"/>
              </a:rPr>
              <a:t>2</a:t>
            </a:r>
            <a:r>
              <a:rPr lang="fr-FR" altLang="zh-CN" sz="1600" dirty="0">
                <a:solidFill>
                  <a:srgbClr val="4D4D4D"/>
                </a:solidFill>
                <a:ea typeface="SimSun" pitchFamily="2" charset="-122"/>
              </a:rPr>
              <a:t> /3S ou </a:t>
            </a:r>
            <a:br>
              <a:rPr lang="fr-FR" altLang="zh-CN" sz="1600" dirty="0">
                <a:solidFill>
                  <a:srgbClr val="4D4D4D"/>
                </a:solidFill>
                <a:ea typeface="SimSun" pitchFamily="2" charset="-122"/>
              </a:rPr>
            </a:br>
            <a:r>
              <a:rPr lang="fr-FR" altLang="zh-CN" sz="1600" dirty="0">
                <a:solidFill>
                  <a:srgbClr val="4D4D4D"/>
                </a:solidFill>
                <a:ea typeface="SimSun" pitchFamily="2" charset="-122"/>
              </a:rPr>
              <a:t>irinotécan 180 mg/m</a:t>
            </a:r>
            <a:r>
              <a:rPr lang="fr-FR" altLang="zh-CN" sz="1600" baseline="30000" dirty="0">
                <a:solidFill>
                  <a:srgbClr val="4D4D4D"/>
                </a:solidFill>
                <a:ea typeface="SimSun" pitchFamily="2" charset="-122"/>
              </a:rPr>
              <a:t>2</a:t>
            </a:r>
            <a:r>
              <a:rPr lang="fr-FR" altLang="zh-CN" sz="1600" dirty="0">
                <a:solidFill>
                  <a:srgbClr val="4D4D4D"/>
                </a:solidFill>
                <a:ea typeface="SimSun" pitchFamily="2" charset="-122"/>
              </a:rPr>
              <a:t> /2S</a:t>
            </a:r>
          </a:p>
          <a:p>
            <a:pPr algn="ctr" defTabSz="892175" eaLnBrk="0" fontAlgn="base" hangingPunct="0">
              <a:spcBef>
                <a:spcPct val="0"/>
              </a:spcBef>
              <a:spcAft>
                <a:spcPct val="0"/>
              </a:spcAft>
              <a:defRPr/>
            </a:pPr>
            <a:r>
              <a:rPr lang="fr-FR" altLang="zh-CN" sz="1600" dirty="0">
                <a:solidFill>
                  <a:srgbClr val="4D4D4D"/>
                </a:solidFill>
                <a:ea typeface="SimSun" pitchFamily="2" charset="-122"/>
              </a:rPr>
              <a:t>(n=314)</a:t>
            </a:r>
          </a:p>
        </p:txBody>
      </p:sp>
    </p:spTree>
    <p:custDataLst>
      <p:tags r:id="rId1"/>
    </p:custDataLst>
    <p:extLst>
      <p:ext uri="{BB962C8B-B14F-4D97-AF65-F5344CB8AC3E}">
        <p14:creationId xmlns:p14="http://schemas.microsoft.com/office/powerpoint/2010/main" val="4026850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4010: Pembrolizumab versus chimiothérapie en traitement de 2</a:t>
            </a:r>
            <a:r>
              <a:rPr lang="fr-FR" baseline="30000" dirty="0" smtClean="0"/>
              <a:t>e</a:t>
            </a:r>
            <a:r>
              <a:rPr lang="fr-FR" dirty="0" smtClean="0"/>
              <a:t> ligne dans le cancer de </a:t>
            </a:r>
            <a:r>
              <a:rPr lang="en-GB" dirty="0" err="1" smtClean="0"/>
              <a:t>l’oesophage</a:t>
            </a:r>
            <a:r>
              <a:rPr lang="fr-FR" dirty="0" smtClean="0"/>
              <a:t> avancé: étude de phase 3 KEYNOTE-181</a:t>
            </a:r>
            <a:br>
              <a:rPr lang="fr-FR" dirty="0" smtClean="0"/>
            </a:br>
            <a:r>
              <a:rPr lang="fr-FR" dirty="0" smtClean="0"/>
              <a:t>– Shah MA, et al</a:t>
            </a:r>
            <a:endParaRPr lang="fr-FR" noProof="0" dirty="0"/>
          </a:p>
        </p:txBody>
      </p:sp>
      <p:sp>
        <p:nvSpPr>
          <p:cNvPr id="5123" name="Rectangle 3"/>
          <p:cNvSpPr>
            <a:spLocks noGrp="1" noChangeArrowheads="1"/>
          </p:cNvSpPr>
          <p:nvPr>
            <p:ph idx="1"/>
          </p:nvPr>
        </p:nvSpPr>
        <p:spPr/>
        <p:txBody>
          <a:bodyPr/>
          <a:lstStyle/>
          <a:p>
            <a:pPr marL="0" indent="0">
              <a:buNone/>
            </a:pPr>
            <a:r>
              <a:rPr lang="fr-FR" b="1" noProof="0" dirty="0" smtClean="0"/>
              <a:t>Résultats</a:t>
            </a:r>
          </a:p>
          <a:p>
            <a:endParaRPr lang="fr-FR" noProof="0" dirty="0"/>
          </a:p>
        </p:txBody>
      </p:sp>
      <p:sp>
        <p:nvSpPr>
          <p:cNvPr id="15" name="Text Placeholder 14"/>
          <p:cNvSpPr>
            <a:spLocks noGrp="1"/>
          </p:cNvSpPr>
          <p:nvPr>
            <p:ph type="body" sz="quarter" idx="11"/>
          </p:nvPr>
        </p:nvSpPr>
        <p:spPr/>
        <p:txBody>
          <a:bodyPr/>
          <a:lstStyle/>
          <a:p>
            <a:r>
              <a:rPr lang="fr-FR" noProof="0" smtClean="0"/>
              <a:t>Shah MA, et al, J Clin Oncol 2019;37(suppl):abstr 4010</a:t>
            </a:r>
            <a:endParaRPr lang="fr-FR" noProof="0" dirty="0"/>
          </a:p>
        </p:txBody>
      </p:sp>
      <p:graphicFrame>
        <p:nvGraphicFramePr>
          <p:cNvPr id="210" name="Table 209"/>
          <p:cNvGraphicFramePr>
            <a:graphicFrameLocks noGrp="1"/>
          </p:cNvGraphicFramePr>
          <p:nvPr>
            <p:extLst>
              <p:ext uri="{D42A27DB-BD31-4B8C-83A1-F6EECF244321}">
                <p14:modId xmlns:p14="http://schemas.microsoft.com/office/powerpoint/2010/main" val="3488046893"/>
              </p:ext>
            </p:extLst>
          </p:nvPr>
        </p:nvGraphicFramePr>
        <p:xfrm>
          <a:off x="369888" y="1593964"/>
          <a:ext cx="8279436" cy="4395216"/>
        </p:xfrm>
        <a:graphic>
          <a:graphicData uri="http://schemas.openxmlformats.org/drawingml/2006/table">
            <a:tbl>
              <a:tblPr firstRow="1" bandRow="1">
                <a:tableStyleId>{69012ECD-51FC-41F1-AA8D-1B2483CD663E}</a:tableStyleId>
              </a:tblPr>
              <a:tblGrid>
                <a:gridCol w="2759812">
                  <a:extLst>
                    <a:ext uri="{9D8B030D-6E8A-4147-A177-3AD203B41FA5}">
                      <a16:colId xmlns:a16="http://schemas.microsoft.com/office/drawing/2014/main" val="20000"/>
                    </a:ext>
                  </a:extLst>
                </a:gridCol>
                <a:gridCol w="2759812">
                  <a:extLst>
                    <a:ext uri="{9D8B030D-6E8A-4147-A177-3AD203B41FA5}">
                      <a16:colId xmlns:a16="http://schemas.microsoft.com/office/drawing/2014/main" val="20001"/>
                    </a:ext>
                  </a:extLst>
                </a:gridCol>
                <a:gridCol w="2759812">
                  <a:extLst>
                    <a:ext uri="{9D8B030D-6E8A-4147-A177-3AD203B41FA5}">
                      <a16:colId xmlns:a16="http://schemas.microsoft.com/office/drawing/2014/main" val="20002"/>
                    </a:ext>
                  </a:extLst>
                </a:gridCol>
              </a:tblGrid>
              <a:tr h="48341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Arial" charset="0"/>
                          <a:cs typeface="Arial" charset="0"/>
                        </a:rPr>
                        <a:t>Caractéristiques, n (%) </a:t>
                      </a:r>
                      <a:br>
                        <a:rPr kumimoji="0" lang="fr-FR" sz="1400" b="1" i="0" u="none" strike="noStrike" cap="none" normalizeH="0" baseline="0" noProof="0" dirty="0">
                          <a:ln>
                            <a:noFill/>
                          </a:ln>
                          <a:solidFill>
                            <a:schemeClr val="tx2"/>
                          </a:solidFill>
                          <a:effectLst/>
                          <a:latin typeface="Arial" charset="0"/>
                          <a:cs typeface="Arial" charset="0"/>
                        </a:rPr>
                      </a:br>
                      <a:r>
                        <a:rPr kumimoji="0" lang="fr-FR" sz="1400" b="1" i="0" u="none" strike="noStrike" cap="none" normalizeH="0" baseline="0" noProof="0" dirty="0" smtClean="0">
                          <a:ln>
                            <a:noFill/>
                          </a:ln>
                          <a:solidFill>
                            <a:schemeClr val="tx2"/>
                          </a:solidFill>
                          <a:effectLst/>
                          <a:latin typeface="Arial" charset="0"/>
                          <a:cs typeface="Arial" charset="0"/>
                        </a:rPr>
                        <a:t>[sauf </a:t>
                      </a:r>
                      <a:r>
                        <a:rPr kumimoji="0" lang="fr-FR" sz="1400" b="1" i="0" u="none" strike="noStrike" cap="none" normalizeH="0" baseline="0" noProof="0" dirty="0">
                          <a:ln>
                            <a:noFill/>
                          </a:ln>
                          <a:solidFill>
                            <a:schemeClr val="tx2"/>
                          </a:solidFill>
                          <a:effectLst/>
                          <a:latin typeface="Arial" charset="0"/>
                          <a:cs typeface="Arial" charset="0"/>
                        </a:rPr>
                        <a:t>si spécifié </a:t>
                      </a:r>
                      <a:r>
                        <a:rPr kumimoji="0" lang="fr-FR" sz="1400" b="1" i="0" u="none" strike="noStrike" cap="none" normalizeH="0" baseline="0" noProof="0" dirty="0" err="1">
                          <a:ln>
                            <a:noFill/>
                          </a:ln>
                          <a:solidFill>
                            <a:schemeClr val="tx2"/>
                          </a:solidFill>
                          <a:effectLst/>
                          <a:latin typeface="Arial" charset="0"/>
                          <a:cs typeface="Arial" charset="0"/>
                        </a:rPr>
                        <a:t>diféremment</a:t>
                      </a:r>
                      <a:r>
                        <a:rPr kumimoji="0" lang="fr-FR" sz="1400" b="1" i="0" u="none" strike="noStrike" cap="none" normalizeH="0" baseline="0" noProof="0" dirty="0">
                          <a:ln>
                            <a:noFill/>
                          </a:ln>
                          <a:solidFill>
                            <a:schemeClr val="tx2"/>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Arial" charset="0"/>
                          <a:cs typeface="Arial" charset="0"/>
                        </a:rPr>
                        <a:t>Pembrolizumab</a:t>
                      </a:r>
                      <a:br>
                        <a:rPr kumimoji="0" lang="fr-FR" sz="1400" b="1" i="0" u="none" strike="noStrike" cap="none" normalizeH="0" baseline="0" noProof="0">
                          <a:ln>
                            <a:noFill/>
                          </a:ln>
                          <a:solidFill>
                            <a:schemeClr val="tx2"/>
                          </a:solidFill>
                          <a:effectLst/>
                          <a:latin typeface="Arial" charset="0"/>
                          <a:cs typeface="Arial" charset="0"/>
                        </a:rPr>
                      </a:br>
                      <a:r>
                        <a:rPr kumimoji="0" lang="fr-FR" sz="1400" b="1" i="0" u="none" strike="noStrike" cap="none" normalizeH="0" baseline="0" noProof="0">
                          <a:ln>
                            <a:noFill/>
                          </a:ln>
                          <a:solidFill>
                            <a:schemeClr val="tx2"/>
                          </a:solidFill>
                          <a:effectLst/>
                          <a:latin typeface="Arial" charset="0"/>
                          <a:cs typeface="Arial" charset="0"/>
                        </a:rPr>
                        <a:t>(n=314)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Arial" charset="0"/>
                          <a:cs typeface="Arial" charset="0"/>
                        </a:rPr>
                        <a:t>Chimiothérapie</a:t>
                      </a:r>
                      <a:br>
                        <a:rPr kumimoji="0" lang="fr-FR" sz="1400" b="1" i="0" u="none" strike="noStrike" cap="none" normalizeH="0" baseline="0" noProof="0" dirty="0">
                          <a:ln>
                            <a:noFill/>
                          </a:ln>
                          <a:solidFill>
                            <a:schemeClr val="tx2"/>
                          </a:solidFill>
                          <a:effectLst/>
                          <a:latin typeface="Arial" charset="0"/>
                          <a:cs typeface="Arial" charset="0"/>
                        </a:rPr>
                      </a:br>
                      <a:r>
                        <a:rPr kumimoji="0" lang="fr-FR" sz="1400" b="1" i="0" u="none" strike="noStrike" cap="none" normalizeH="0" baseline="0" noProof="0" dirty="0">
                          <a:ln>
                            <a:noFill/>
                          </a:ln>
                          <a:solidFill>
                            <a:schemeClr val="tx2"/>
                          </a:solidFill>
                          <a:effectLst/>
                          <a:latin typeface="Arial" charset="0"/>
                          <a:cs typeface="Arial" charset="0"/>
                        </a:rPr>
                        <a:t>(n=314)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151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Age, médiane, années (range)</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&gt;65 ans,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63 (23–84)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139 (44)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62 (24–84)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133 (42)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151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Homme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273 (87)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271 (86)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2151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Région</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Asie</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Reste du monde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121 (39)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193 (61)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122 (39)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192 (61)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2151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ECOG PS 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187 (60)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197 (63)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2151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Type histologique</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CE</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ADC</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198 (63)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116 (37)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203 (65)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111 (35)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2151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Statut PD-L1 </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CPS </a:t>
                      </a:r>
                      <a:r>
                        <a:rPr kumimoji="0" lang="fr-FR"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a:t>
                      </a:r>
                      <a:r>
                        <a:rPr kumimoji="0" lang="fr-FR" sz="1400" b="0" i="0" u="none" strike="noStrike" cap="none" normalizeH="0" baseline="0" noProof="0" dirty="0">
                          <a:ln>
                            <a:noFill/>
                          </a:ln>
                          <a:solidFill>
                            <a:srgbClr val="4D4D4D"/>
                          </a:solidFill>
                          <a:effectLst/>
                          <a:latin typeface="Arial" charset="0"/>
                          <a:cs typeface="Arial" charset="0"/>
                        </a:rPr>
                        <a:t>10</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CPS &lt;10</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CPS non évaluable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107 (34)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201 (64)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6 (2)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dirty="0">
                        <a:ln>
                          <a:noFill/>
                        </a:ln>
                        <a:solidFill>
                          <a:srgbClr val="4D4D4D"/>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115 (37)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196 (62)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3 (1)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6"/>
                  </a:ext>
                </a:extLst>
              </a:tr>
            </a:tbl>
          </a:graphicData>
        </a:graphic>
      </p:graphicFrame>
    </p:spTree>
    <p:custDataLst>
      <p:tags r:id="rId1"/>
    </p:custDataLst>
    <p:extLst>
      <p:ext uri="{BB962C8B-B14F-4D97-AF65-F5344CB8AC3E}">
        <p14:creationId xmlns:p14="http://schemas.microsoft.com/office/powerpoint/2010/main" val="283165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4010: Pembrolizumab versus chimiothérapie en traitement de 2</a:t>
            </a:r>
            <a:r>
              <a:rPr lang="fr-FR" baseline="30000" dirty="0" smtClean="0"/>
              <a:t>e</a:t>
            </a:r>
            <a:r>
              <a:rPr lang="fr-FR" dirty="0" smtClean="0"/>
              <a:t> ligne dans le cancer de </a:t>
            </a:r>
            <a:r>
              <a:rPr lang="en-GB" dirty="0" err="1" smtClean="0"/>
              <a:t>l’oesophage</a:t>
            </a:r>
            <a:r>
              <a:rPr lang="fr-FR" dirty="0" smtClean="0"/>
              <a:t> avancé: étude de phase 3 KEYNOTE-181</a:t>
            </a:r>
            <a:br>
              <a:rPr lang="fr-FR" dirty="0" smtClean="0"/>
            </a:br>
            <a:r>
              <a:rPr lang="fr-FR" dirty="0" smtClean="0"/>
              <a:t>– Shah MA, et al</a:t>
            </a:r>
            <a:endParaRPr lang="fr-FR" noProof="0" dirty="0"/>
          </a:p>
        </p:txBody>
      </p:sp>
      <p:sp>
        <p:nvSpPr>
          <p:cNvPr id="5123" name="Rectangle 3"/>
          <p:cNvSpPr>
            <a:spLocks noGrp="1" noChangeArrowheads="1"/>
          </p:cNvSpPr>
          <p:nvPr>
            <p:ph idx="1"/>
          </p:nvPr>
        </p:nvSpPr>
        <p:spPr/>
        <p:txBody>
          <a:bodyPr/>
          <a:lstStyle/>
          <a:p>
            <a:pPr marL="0" indent="0">
              <a:buNone/>
            </a:pPr>
            <a:r>
              <a:rPr lang="fr-FR" b="1" noProof="0" dirty="0" smtClean="0"/>
              <a:t>Résultats </a:t>
            </a:r>
          </a:p>
          <a:p>
            <a:endParaRPr lang="fr-FR" noProof="0" dirty="0"/>
          </a:p>
        </p:txBody>
      </p:sp>
      <p:sp>
        <p:nvSpPr>
          <p:cNvPr id="14" name="Text Placeholder 13"/>
          <p:cNvSpPr>
            <a:spLocks noGrp="1"/>
          </p:cNvSpPr>
          <p:nvPr>
            <p:ph type="body" sz="quarter" idx="10"/>
          </p:nvPr>
        </p:nvSpPr>
        <p:spPr>
          <a:xfrm>
            <a:off x="365125" y="6096000"/>
            <a:ext cx="4667471" cy="487363"/>
          </a:xfrm>
        </p:spPr>
        <p:txBody>
          <a:bodyPr/>
          <a:lstStyle/>
          <a:p>
            <a:pPr lvl="0"/>
            <a:r>
              <a:rPr lang="fr-FR" noProof="0" dirty="0" smtClean="0"/>
              <a:t>*Basé sur un modèle de régression de Cox avec le traitement comme </a:t>
            </a:r>
            <a:r>
              <a:rPr lang="fr-FR" noProof="0" dirty="0" err="1" smtClean="0"/>
              <a:t>covariable</a:t>
            </a:r>
            <a:r>
              <a:rPr lang="fr-FR" noProof="0" dirty="0" smtClean="0"/>
              <a:t>, stratifié sur la région </a:t>
            </a:r>
            <a:r>
              <a:rPr lang="fr-FR" dirty="0" smtClean="0"/>
              <a:t>et l’</a:t>
            </a:r>
            <a:r>
              <a:rPr lang="fr-FR" noProof="0" dirty="0" smtClean="0"/>
              <a:t>histologie; </a:t>
            </a:r>
            <a:r>
              <a:rPr lang="fr-FR" baseline="30000" noProof="0" dirty="0" smtClean="0"/>
              <a:t>†</a:t>
            </a:r>
            <a:r>
              <a:rPr lang="fr-FR" noProof="0" dirty="0" smtClean="0"/>
              <a:t>p nominale</a:t>
            </a:r>
            <a:endParaRPr lang="fr-FR" noProof="0" dirty="0"/>
          </a:p>
        </p:txBody>
      </p:sp>
      <p:sp>
        <p:nvSpPr>
          <p:cNvPr id="15" name="Text Placeholder 14"/>
          <p:cNvSpPr>
            <a:spLocks noGrp="1"/>
          </p:cNvSpPr>
          <p:nvPr>
            <p:ph type="body" sz="quarter" idx="11"/>
          </p:nvPr>
        </p:nvSpPr>
        <p:spPr/>
        <p:txBody>
          <a:bodyPr/>
          <a:lstStyle/>
          <a:p>
            <a:r>
              <a:rPr lang="fr-FR" noProof="0" smtClean="0"/>
              <a:t>Shah MA, et al, J Clin Oncol 2019;37(suppl):abstr 4010</a:t>
            </a:r>
            <a:endParaRPr lang="fr-FR" noProof="0" dirty="0"/>
          </a:p>
        </p:txBody>
      </p:sp>
      <p:sp>
        <p:nvSpPr>
          <p:cNvPr id="10" name="TextBox 9"/>
          <p:cNvSpPr txBox="1"/>
          <p:nvPr/>
        </p:nvSpPr>
        <p:spPr>
          <a:xfrm>
            <a:off x="1571910" y="1772816"/>
            <a:ext cx="2520280" cy="369332"/>
          </a:xfrm>
          <a:prstGeom prst="rect">
            <a:avLst/>
          </a:prstGeom>
          <a:noFill/>
        </p:spPr>
        <p:txBody>
          <a:bodyPr wrap="square" rtlCol="0">
            <a:spAutoFit/>
          </a:bodyPr>
          <a:lstStyle/>
          <a:p>
            <a:pPr algn="ctr"/>
            <a:r>
              <a:rPr lang="fr-FR" b="1"/>
              <a:t>PD-L1 CPS ≥10</a:t>
            </a:r>
            <a:endParaRPr lang="fr-FR" b="1" dirty="0"/>
          </a:p>
        </p:txBody>
      </p:sp>
      <p:sp>
        <p:nvSpPr>
          <p:cNvPr id="11" name="TextBox 10"/>
          <p:cNvSpPr txBox="1"/>
          <p:nvPr/>
        </p:nvSpPr>
        <p:spPr>
          <a:xfrm>
            <a:off x="5954715" y="1772816"/>
            <a:ext cx="2520280" cy="369332"/>
          </a:xfrm>
          <a:prstGeom prst="rect">
            <a:avLst/>
          </a:prstGeom>
          <a:noFill/>
        </p:spPr>
        <p:txBody>
          <a:bodyPr wrap="square" rtlCol="0">
            <a:spAutoFit/>
          </a:bodyPr>
          <a:lstStyle/>
          <a:p>
            <a:pPr algn="ctr"/>
            <a:r>
              <a:rPr lang="fr-FR" b="1"/>
              <a:t>Population CE</a:t>
            </a:r>
            <a:endParaRPr lang="fr-FR" b="1" dirty="0"/>
          </a:p>
        </p:txBody>
      </p:sp>
      <p:graphicFrame>
        <p:nvGraphicFramePr>
          <p:cNvPr id="12" name="Table 11">
            <a:extLst>
              <a:ext uri="{FF2B5EF4-FFF2-40B4-BE49-F238E27FC236}">
                <a16:creationId xmlns:a16="http://schemas.microsoft.com/office/drawing/2014/main" id="{1B2D4A8B-85F8-412C-B6CA-2ECB69767A79}"/>
              </a:ext>
            </a:extLst>
          </p:cNvPr>
          <p:cNvGraphicFramePr>
            <a:graphicFrameLocks noGrp="1"/>
          </p:cNvGraphicFramePr>
          <p:nvPr>
            <p:extLst>
              <p:ext uri="{D42A27DB-BD31-4B8C-83A1-F6EECF244321}">
                <p14:modId xmlns:p14="http://schemas.microsoft.com/office/powerpoint/2010/main" val="1272318917"/>
              </p:ext>
            </p:extLst>
          </p:nvPr>
        </p:nvGraphicFramePr>
        <p:xfrm>
          <a:off x="203074" y="2210208"/>
          <a:ext cx="4426799" cy="762000"/>
        </p:xfrm>
        <a:graphic>
          <a:graphicData uri="http://schemas.openxmlformats.org/drawingml/2006/table">
            <a:tbl>
              <a:tblPr firstRow="1" bandRow="1">
                <a:tableStyleId>{69012ECD-51FC-41F1-AA8D-1B2483CD663E}</a:tableStyleId>
              </a:tblPr>
              <a:tblGrid>
                <a:gridCol w="891594">
                  <a:extLst>
                    <a:ext uri="{9D8B030D-6E8A-4147-A177-3AD203B41FA5}">
                      <a16:colId xmlns:a16="http://schemas.microsoft.com/office/drawing/2014/main" val="20000"/>
                    </a:ext>
                  </a:extLst>
                </a:gridCol>
                <a:gridCol w="840235">
                  <a:extLst>
                    <a:ext uri="{9D8B030D-6E8A-4147-A177-3AD203B41FA5}">
                      <a16:colId xmlns:a16="http://schemas.microsoft.com/office/drawing/2014/main" val="3372581253"/>
                    </a:ext>
                  </a:extLst>
                </a:gridCol>
                <a:gridCol w="1049503">
                  <a:extLst>
                    <a:ext uri="{9D8B030D-6E8A-4147-A177-3AD203B41FA5}">
                      <a16:colId xmlns:a16="http://schemas.microsoft.com/office/drawing/2014/main" val="3729457885"/>
                    </a:ext>
                  </a:extLst>
                </a:gridCol>
                <a:gridCol w="1058831">
                  <a:extLst>
                    <a:ext uri="{9D8B030D-6E8A-4147-A177-3AD203B41FA5}">
                      <a16:colId xmlns:a16="http://schemas.microsoft.com/office/drawing/2014/main" val="20001"/>
                    </a:ext>
                  </a:extLst>
                </a:gridCol>
                <a:gridCol w="586636">
                  <a:extLst>
                    <a:ext uri="{9D8B030D-6E8A-4147-A177-3AD203B41FA5}">
                      <a16:colId xmlns:a16="http://schemas.microsoft.com/office/drawing/2014/main" val="20002"/>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800" b="1" i="0" u="none" strike="noStrike" cap="none" normalizeH="0" baseline="0" noProof="0">
                        <a:ln>
                          <a:noFill/>
                        </a:ln>
                        <a:solidFill>
                          <a:srgbClr val="000000"/>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800" b="1" i="0" u="none" strike="noStrike" cap="none" normalizeH="0" baseline="0" noProof="0">
                          <a:ln>
                            <a:noFill/>
                          </a:ln>
                          <a:solidFill>
                            <a:srgbClr val="4D4D4D"/>
                          </a:solidFill>
                          <a:effectLst/>
                          <a:latin typeface="Arial" panose="020B0604020202020204" pitchFamily="34" charset="0"/>
                          <a:cs typeface="Arial" panose="020B0604020202020204" pitchFamily="34" charset="0"/>
                        </a:rPr>
                        <a:t>Evènements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800" b="1" i="0" u="none" strike="noStrike" cap="none" normalizeH="0" baseline="0" noProof="0">
                          <a:ln>
                            <a:noFill/>
                          </a:ln>
                          <a:solidFill>
                            <a:srgbClr val="4D4D4D"/>
                          </a:solidFill>
                          <a:effectLst/>
                          <a:latin typeface="Arial" panose="020B0604020202020204" pitchFamily="34" charset="0"/>
                          <a:cs typeface="Arial" panose="020B0604020202020204" pitchFamily="34" charset="0"/>
                        </a:rPr>
                        <a:t>Médiane, mois</a:t>
                      </a:r>
                      <a:br>
                        <a:rPr kumimoji="0" lang="fr-FR" sz="800" b="1" i="0" u="none" strike="noStrike" cap="none" normalizeH="0" baseline="0" noProof="0">
                          <a:ln>
                            <a:noFill/>
                          </a:ln>
                          <a:solidFill>
                            <a:srgbClr val="4D4D4D"/>
                          </a:solidFill>
                          <a:effectLst/>
                          <a:latin typeface="Arial" panose="020B0604020202020204" pitchFamily="34" charset="0"/>
                          <a:cs typeface="Arial" panose="020B0604020202020204" pitchFamily="34" charset="0"/>
                        </a:rPr>
                      </a:br>
                      <a:r>
                        <a:rPr kumimoji="0" lang="fr-FR" sz="800" b="1" i="0" u="none" strike="noStrike" cap="none" normalizeH="0" baseline="0" noProof="0">
                          <a:ln>
                            <a:noFill/>
                          </a:ln>
                          <a:solidFill>
                            <a:srgbClr val="4D4D4D"/>
                          </a:solidFill>
                          <a:effectLst/>
                          <a:latin typeface="Arial" panose="020B0604020202020204" pitchFamily="34" charset="0"/>
                          <a:cs typeface="Arial" panose="020B0604020202020204" pitchFamily="34" charset="0"/>
                        </a:rPr>
                        <a:t>(IC95%)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800" b="1" i="0" u="none" strike="noStrike" cap="none" normalizeH="0" baseline="0" noProof="0">
                          <a:ln>
                            <a:noFill/>
                          </a:ln>
                          <a:solidFill>
                            <a:srgbClr val="4D4D4D"/>
                          </a:solidFill>
                          <a:effectLst/>
                          <a:latin typeface="Arial" panose="020B0604020202020204" pitchFamily="34" charset="0"/>
                          <a:cs typeface="Arial" panose="020B0604020202020204" pitchFamily="34" charset="0"/>
                        </a:rPr>
                        <a:t>HR* </a:t>
                      </a:r>
                      <a:br>
                        <a:rPr kumimoji="0" lang="fr-FR" sz="800" b="1" i="0" u="none" strike="noStrike" cap="none" normalizeH="0" baseline="0" noProof="0">
                          <a:ln>
                            <a:noFill/>
                          </a:ln>
                          <a:solidFill>
                            <a:srgbClr val="4D4D4D"/>
                          </a:solidFill>
                          <a:effectLst/>
                          <a:latin typeface="Arial" panose="020B0604020202020204" pitchFamily="34" charset="0"/>
                          <a:cs typeface="Arial" panose="020B0604020202020204" pitchFamily="34" charset="0"/>
                        </a:rPr>
                      </a:br>
                      <a:r>
                        <a:rPr kumimoji="0" lang="fr-FR" sz="800" b="1" i="0" u="none" strike="noStrike" cap="none" normalizeH="0" baseline="0" noProof="0">
                          <a:ln>
                            <a:noFill/>
                          </a:ln>
                          <a:solidFill>
                            <a:srgbClr val="4D4D4D"/>
                          </a:solidFill>
                          <a:effectLst/>
                          <a:latin typeface="Arial" panose="020B0604020202020204" pitchFamily="34" charset="0"/>
                          <a:cs typeface="Arial" panose="020B0604020202020204" pitchFamily="34" charset="0"/>
                        </a:rPr>
                        <a:t>(IC95%)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800" b="1" i="0" u="none" strike="noStrike" cap="none" normalizeH="0" baseline="0" noProof="0">
                          <a:ln>
                            <a:noFill/>
                          </a:ln>
                          <a:solidFill>
                            <a:srgbClr val="4D4D4D"/>
                          </a:solidFill>
                          <a:effectLst/>
                          <a:latin typeface="Arial" panose="020B0604020202020204" pitchFamily="34" charset="0"/>
                          <a:cs typeface="Arial" panose="020B0604020202020204" pitchFamily="34" charset="0"/>
                        </a:rPr>
                        <a:t>p</a:t>
                      </a:r>
                      <a:r>
                        <a:rPr kumimoji="0" lang="fr-FR" sz="800" b="1" i="0" u="none" strike="noStrike" cap="none" normalizeH="0" baseline="30000" noProof="0">
                          <a:ln>
                            <a:noFill/>
                          </a:ln>
                          <a:solidFill>
                            <a:srgbClr val="4D4D4D"/>
                          </a:solidFill>
                          <a:effectLst/>
                          <a:latin typeface="Arial" panose="020B0604020202020204" pitchFamily="34" charset="0"/>
                          <a:cs typeface="Arial" panose="020B0604020202020204" pitchFamily="34"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800" b="0" i="0" u="none" strike="noStrike" cap="none" normalizeH="0" baseline="0" noProof="0">
                          <a:ln>
                            <a:noFill/>
                          </a:ln>
                          <a:solidFill>
                            <a:srgbClr val="B60D27"/>
                          </a:solidFill>
                          <a:effectLst/>
                          <a:latin typeface="Arial" panose="020B0604020202020204" pitchFamily="34" charset="0"/>
                          <a:cs typeface="Arial" panose="020B0604020202020204" pitchFamily="34" charset="0"/>
                        </a:rPr>
                        <a:t>Pembrolizumab</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800" b="0" i="0" u="none" strike="noStrike" cap="none" normalizeH="0" baseline="0" noProof="0">
                          <a:ln>
                            <a:noFill/>
                          </a:ln>
                          <a:solidFill>
                            <a:srgbClr val="B60D27"/>
                          </a:solidFill>
                          <a:effectLst/>
                          <a:latin typeface="Arial" panose="020B0604020202020204" pitchFamily="34" charset="0"/>
                          <a:cs typeface="Arial" panose="020B0604020202020204" pitchFamily="34" charset="0"/>
                        </a:rPr>
                        <a:t>84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8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9,3 (6,6 - 12,5)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8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0,67 (0,50 - 0,89)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8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0,0029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5399">
                <a:tc>
                  <a:txBody>
                    <a:bodyPr/>
                    <a:lstStyle/>
                    <a:p>
                      <a:pPr marL="457200" marR="0" lvl="1" indent="-45720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800" b="0" i="0" u="none" strike="noStrike" cap="none" normalizeH="0" baseline="0" noProof="0">
                          <a:ln>
                            <a:noFill/>
                          </a:ln>
                          <a:solidFill>
                            <a:srgbClr val="B2C0EC"/>
                          </a:solidFill>
                          <a:effectLst/>
                          <a:latin typeface="Arial" panose="020B0604020202020204" pitchFamily="34" charset="0"/>
                          <a:cs typeface="Arial" panose="020B0604020202020204" pitchFamily="34" charset="0"/>
                        </a:rPr>
                        <a:t>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800" b="0" i="0" u="none" strike="noStrike" cap="none" normalizeH="0" baseline="0" noProof="0">
                          <a:ln>
                            <a:noFill/>
                          </a:ln>
                          <a:solidFill>
                            <a:srgbClr val="B2C0EC"/>
                          </a:solidFill>
                          <a:effectLst/>
                          <a:latin typeface="Arial" panose="020B0604020202020204" pitchFamily="34" charset="0"/>
                          <a:cs typeface="Arial" panose="020B0604020202020204" pitchFamily="34" charset="0"/>
                        </a:rPr>
                        <a:t>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8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6,7 (5,1 - 8,2)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800" b="0" i="0" u="none" strike="noStrike" cap="none" normalizeH="0" baseline="0" dirty="0">
                        <a:ln>
                          <a:noFill/>
                        </a:ln>
                        <a:solidFill>
                          <a:srgbClr val="4D4D4D"/>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B2C0EC"/>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bl>
          </a:graphicData>
        </a:graphic>
      </p:graphicFrame>
      <p:grpSp>
        <p:nvGrpSpPr>
          <p:cNvPr id="13" name="Group 12">
            <a:extLst>
              <a:ext uri="{FF2B5EF4-FFF2-40B4-BE49-F238E27FC236}">
                <a16:creationId xmlns:a16="http://schemas.microsoft.com/office/drawing/2014/main" id="{05084E13-CE34-4F9D-8B0C-F4D6AD321D39}"/>
              </a:ext>
            </a:extLst>
          </p:cNvPr>
          <p:cNvGrpSpPr/>
          <p:nvPr/>
        </p:nvGrpSpPr>
        <p:grpSpPr>
          <a:xfrm>
            <a:off x="142052" y="3008714"/>
            <a:ext cx="4275448" cy="2849409"/>
            <a:chOff x="232870" y="3008714"/>
            <a:chExt cx="3975579" cy="2849409"/>
          </a:xfrm>
        </p:grpSpPr>
        <p:sp>
          <p:nvSpPr>
            <p:cNvPr id="17" name="TextBox 16">
              <a:extLst>
                <a:ext uri="{FF2B5EF4-FFF2-40B4-BE49-F238E27FC236}">
                  <a16:creationId xmlns:a16="http://schemas.microsoft.com/office/drawing/2014/main" id="{8E15EE44-7F8A-4C5B-B264-82E3EF029D11}"/>
                </a:ext>
              </a:extLst>
            </p:cNvPr>
            <p:cNvSpPr txBox="1"/>
            <p:nvPr/>
          </p:nvSpPr>
          <p:spPr>
            <a:xfrm>
              <a:off x="2183338" y="5284200"/>
              <a:ext cx="186506" cy="566980"/>
            </a:xfrm>
            <a:prstGeom prst="rect">
              <a:avLst/>
            </a:prstGeom>
            <a:noFill/>
          </p:spPr>
          <p:txBody>
            <a:bodyPr wrap="none" lIns="36000" tIns="36000" rIns="36000" bIns="36000" rtlCol="0" anchor="t" anchorCtr="0">
              <a:spAutoFit/>
            </a:bodyPr>
            <a:lstStyle/>
            <a:p>
              <a:pPr algn="ctr"/>
              <a:r>
                <a:rPr lang="fr-FR" sz="800">
                  <a:solidFill>
                    <a:srgbClr val="4D4D4D"/>
                  </a:solidFill>
                  <a:cs typeface="Arial" panose="020B0604020202020204" pitchFamily="34" charset="0"/>
                </a:rPr>
                <a:t>16</a:t>
              </a:r>
            </a:p>
            <a:p>
              <a:pPr algn="ctr"/>
              <a:endParaRPr lang="fr-FR" sz="800">
                <a:solidFill>
                  <a:srgbClr val="000000"/>
                </a:solidFill>
                <a:cs typeface="Arial" panose="020B0604020202020204" pitchFamily="34" charset="0"/>
              </a:endParaRPr>
            </a:p>
            <a:p>
              <a:pPr algn="r"/>
              <a:r>
                <a:rPr lang="fr-FR" sz="800">
                  <a:solidFill>
                    <a:srgbClr val="B60D27"/>
                  </a:solidFill>
                  <a:cs typeface="Arial" panose="020B0604020202020204" pitchFamily="34" charset="0"/>
                </a:rPr>
                <a:t>29</a:t>
              </a:r>
            </a:p>
            <a:p>
              <a:pPr algn="r"/>
              <a:r>
                <a:rPr lang="fr-FR" sz="800">
                  <a:solidFill>
                    <a:srgbClr val="B2C0EC"/>
                  </a:solidFill>
                  <a:cs typeface="Arial" panose="020B0604020202020204" pitchFamily="34" charset="0"/>
                </a:rPr>
                <a:t>14</a:t>
              </a:r>
              <a:endParaRPr lang="fr-FR" sz="800" dirty="0">
                <a:solidFill>
                  <a:srgbClr val="B2C0EC"/>
                </a:solidFill>
                <a:cs typeface="Arial" panose="020B0604020202020204" pitchFamily="34" charset="0"/>
              </a:endParaRPr>
            </a:p>
          </p:txBody>
        </p:sp>
        <p:sp>
          <p:nvSpPr>
            <p:cNvPr id="18" name="TextBox 17">
              <a:extLst>
                <a:ext uri="{FF2B5EF4-FFF2-40B4-BE49-F238E27FC236}">
                  <a16:creationId xmlns:a16="http://schemas.microsoft.com/office/drawing/2014/main" id="{562CD00E-2260-4A49-9E8A-B14EBB9D25F5}"/>
                </a:ext>
              </a:extLst>
            </p:cNvPr>
            <p:cNvSpPr txBox="1"/>
            <p:nvPr/>
          </p:nvSpPr>
          <p:spPr>
            <a:xfrm>
              <a:off x="2852198" y="5284200"/>
              <a:ext cx="188120" cy="565146"/>
            </a:xfrm>
            <a:prstGeom prst="rect">
              <a:avLst/>
            </a:prstGeom>
            <a:noFill/>
          </p:spPr>
          <p:txBody>
            <a:bodyPr wrap="none" lIns="36000" tIns="36000" rIns="36000" bIns="36000" rtlCol="0" anchor="t" anchorCtr="0">
              <a:spAutoFit/>
            </a:bodyPr>
            <a:lstStyle/>
            <a:p>
              <a:pPr algn="ctr"/>
              <a:r>
                <a:rPr lang="fr-FR" sz="800">
                  <a:solidFill>
                    <a:srgbClr val="4D4D4D"/>
                  </a:solidFill>
                  <a:cs typeface="Arial" panose="020B0604020202020204" pitchFamily="34" charset="0"/>
                </a:rPr>
                <a:t>24</a:t>
              </a:r>
            </a:p>
            <a:p>
              <a:pPr algn="ctr"/>
              <a:endParaRPr lang="fr-FR" sz="800">
                <a:solidFill>
                  <a:srgbClr val="000000"/>
                </a:solidFill>
                <a:cs typeface="Arial" panose="020B0604020202020204" pitchFamily="34" charset="0"/>
              </a:endParaRPr>
            </a:p>
            <a:p>
              <a:pPr algn="r"/>
              <a:r>
                <a:rPr lang="fr-FR" sz="800">
                  <a:solidFill>
                    <a:srgbClr val="B60D27"/>
                  </a:solidFill>
                  <a:cs typeface="Arial" panose="020B0604020202020204" pitchFamily="34" charset="0"/>
                </a:rPr>
                <a:t>10</a:t>
              </a:r>
            </a:p>
            <a:p>
              <a:pPr algn="r"/>
              <a:r>
                <a:rPr lang="fr-FR" sz="800">
                  <a:solidFill>
                    <a:srgbClr val="B2C0EC"/>
                  </a:solidFill>
                  <a:cs typeface="Arial" panose="020B0604020202020204" pitchFamily="34" charset="0"/>
                </a:rPr>
                <a:t>4</a:t>
              </a:r>
              <a:endParaRPr lang="fr-FR" sz="800" dirty="0">
                <a:solidFill>
                  <a:srgbClr val="B2C0EC"/>
                </a:solidFill>
                <a:cs typeface="Arial" panose="020B0604020202020204" pitchFamily="34" charset="0"/>
              </a:endParaRPr>
            </a:p>
          </p:txBody>
        </p:sp>
        <p:sp>
          <p:nvSpPr>
            <p:cNvPr id="19" name="TextBox 18">
              <a:extLst>
                <a:ext uri="{FF2B5EF4-FFF2-40B4-BE49-F238E27FC236}">
                  <a16:creationId xmlns:a16="http://schemas.microsoft.com/office/drawing/2014/main" id="{A94A9999-91F7-4FEE-B822-7DDCEA304D78}"/>
                </a:ext>
              </a:extLst>
            </p:cNvPr>
            <p:cNvSpPr txBox="1"/>
            <p:nvPr/>
          </p:nvSpPr>
          <p:spPr>
            <a:xfrm>
              <a:off x="2347123" y="5284200"/>
              <a:ext cx="188120" cy="565146"/>
            </a:xfrm>
            <a:prstGeom prst="rect">
              <a:avLst/>
            </a:prstGeom>
            <a:noFill/>
          </p:spPr>
          <p:txBody>
            <a:bodyPr wrap="none" lIns="36000" tIns="36000" rIns="36000" bIns="36000" rtlCol="0" anchor="t" anchorCtr="0">
              <a:spAutoFit/>
            </a:bodyPr>
            <a:lstStyle/>
            <a:p>
              <a:pPr algn="ctr"/>
              <a:r>
                <a:rPr lang="fr-FR" sz="800">
                  <a:solidFill>
                    <a:srgbClr val="4D4D4D"/>
                  </a:solidFill>
                  <a:cs typeface="Arial" panose="020B0604020202020204" pitchFamily="34" charset="0"/>
                </a:rPr>
                <a:t>18</a:t>
              </a:r>
            </a:p>
            <a:p>
              <a:pPr algn="ctr"/>
              <a:endParaRPr lang="fr-FR" sz="800">
                <a:solidFill>
                  <a:srgbClr val="000000"/>
                </a:solidFill>
                <a:cs typeface="Arial" panose="020B0604020202020204" pitchFamily="34" charset="0"/>
              </a:endParaRPr>
            </a:p>
            <a:p>
              <a:pPr algn="r"/>
              <a:r>
                <a:rPr lang="fr-FR" sz="800">
                  <a:solidFill>
                    <a:srgbClr val="B60D27"/>
                  </a:solidFill>
                  <a:cs typeface="Arial" panose="020B0604020202020204" pitchFamily="34" charset="0"/>
                </a:rPr>
                <a:t>27</a:t>
              </a:r>
            </a:p>
            <a:p>
              <a:pPr algn="r"/>
              <a:r>
                <a:rPr lang="fr-FR" sz="800">
                  <a:solidFill>
                    <a:srgbClr val="B2C0EC"/>
                  </a:solidFill>
                  <a:cs typeface="Arial" panose="020B0604020202020204" pitchFamily="34" charset="0"/>
                </a:rPr>
                <a:t>11</a:t>
              </a:r>
              <a:endParaRPr lang="fr-FR" sz="800" dirty="0">
                <a:solidFill>
                  <a:srgbClr val="B2C0EC"/>
                </a:solidFill>
                <a:cs typeface="Arial" panose="020B0604020202020204" pitchFamily="34" charset="0"/>
              </a:endParaRPr>
            </a:p>
          </p:txBody>
        </p:sp>
        <p:sp>
          <p:nvSpPr>
            <p:cNvPr id="20" name="TextBox 19">
              <a:extLst>
                <a:ext uri="{FF2B5EF4-FFF2-40B4-BE49-F238E27FC236}">
                  <a16:creationId xmlns:a16="http://schemas.microsoft.com/office/drawing/2014/main" id="{27962661-2CCB-4837-945A-32F006F23CCC}"/>
                </a:ext>
              </a:extLst>
            </p:cNvPr>
            <p:cNvSpPr txBox="1"/>
            <p:nvPr/>
          </p:nvSpPr>
          <p:spPr>
            <a:xfrm>
              <a:off x="2518122" y="5284200"/>
              <a:ext cx="188120" cy="565146"/>
            </a:xfrm>
            <a:prstGeom prst="rect">
              <a:avLst/>
            </a:prstGeom>
            <a:noFill/>
          </p:spPr>
          <p:txBody>
            <a:bodyPr wrap="none" lIns="36000" tIns="36000" rIns="36000" bIns="36000" rtlCol="0" anchor="t" anchorCtr="0">
              <a:spAutoFit/>
            </a:bodyPr>
            <a:lstStyle/>
            <a:p>
              <a:pPr algn="ctr"/>
              <a:r>
                <a:rPr lang="fr-FR" sz="800">
                  <a:solidFill>
                    <a:srgbClr val="4D4D4D"/>
                  </a:solidFill>
                  <a:cs typeface="Arial" panose="020B0604020202020204" pitchFamily="34" charset="0"/>
                </a:rPr>
                <a:t>20</a:t>
              </a:r>
            </a:p>
            <a:p>
              <a:pPr algn="ctr"/>
              <a:endParaRPr lang="fr-FR" sz="800">
                <a:solidFill>
                  <a:srgbClr val="000000"/>
                </a:solidFill>
                <a:cs typeface="Arial" panose="020B0604020202020204" pitchFamily="34" charset="0"/>
              </a:endParaRPr>
            </a:p>
            <a:p>
              <a:pPr algn="r"/>
              <a:r>
                <a:rPr lang="fr-FR" sz="800">
                  <a:solidFill>
                    <a:srgbClr val="B60D27"/>
                  </a:solidFill>
                  <a:cs typeface="Arial" panose="020B0604020202020204" pitchFamily="34" charset="0"/>
                </a:rPr>
                <a:t>21</a:t>
              </a:r>
            </a:p>
            <a:p>
              <a:pPr algn="r"/>
              <a:r>
                <a:rPr lang="fr-FR" sz="800">
                  <a:solidFill>
                    <a:srgbClr val="B2C0EC"/>
                  </a:solidFill>
                  <a:cs typeface="Arial" panose="020B0604020202020204" pitchFamily="34" charset="0"/>
                </a:rPr>
                <a:t>9</a:t>
              </a:r>
              <a:endParaRPr lang="fr-FR" sz="800" dirty="0">
                <a:solidFill>
                  <a:srgbClr val="B2C0EC"/>
                </a:solidFill>
                <a:cs typeface="Arial" panose="020B0604020202020204" pitchFamily="34" charset="0"/>
              </a:endParaRPr>
            </a:p>
          </p:txBody>
        </p:sp>
        <p:sp>
          <p:nvSpPr>
            <p:cNvPr id="21" name="TextBox 20">
              <a:extLst>
                <a:ext uri="{FF2B5EF4-FFF2-40B4-BE49-F238E27FC236}">
                  <a16:creationId xmlns:a16="http://schemas.microsoft.com/office/drawing/2014/main" id="{415B15B5-E838-40DD-B51D-48870333B116}"/>
                </a:ext>
              </a:extLst>
            </p:cNvPr>
            <p:cNvSpPr txBox="1"/>
            <p:nvPr/>
          </p:nvSpPr>
          <p:spPr>
            <a:xfrm>
              <a:off x="2689310" y="5284200"/>
              <a:ext cx="174925" cy="565146"/>
            </a:xfrm>
            <a:prstGeom prst="rect">
              <a:avLst/>
            </a:prstGeom>
            <a:noFill/>
          </p:spPr>
          <p:txBody>
            <a:bodyPr wrap="none" lIns="36000" tIns="36000" rIns="36000" bIns="36000" rtlCol="0" anchor="t" anchorCtr="0">
              <a:spAutoFit/>
            </a:bodyPr>
            <a:lstStyle/>
            <a:p>
              <a:pPr algn="ctr"/>
              <a:r>
                <a:rPr lang="fr-FR" sz="800">
                  <a:solidFill>
                    <a:srgbClr val="4D4D4D"/>
                  </a:solidFill>
                  <a:cs typeface="Arial" panose="020B0604020202020204" pitchFamily="34" charset="0"/>
                </a:rPr>
                <a:t>22</a:t>
              </a:r>
            </a:p>
            <a:p>
              <a:pPr algn="ctr"/>
              <a:endParaRPr lang="fr-FR" sz="800">
                <a:solidFill>
                  <a:srgbClr val="000000"/>
                </a:solidFill>
                <a:cs typeface="Arial" panose="020B0604020202020204" pitchFamily="34" charset="0"/>
              </a:endParaRPr>
            </a:p>
            <a:p>
              <a:pPr algn="ctr"/>
              <a:r>
                <a:rPr lang="fr-FR" sz="800">
                  <a:solidFill>
                    <a:srgbClr val="B60D27"/>
                  </a:solidFill>
                  <a:cs typeface="Arial" panose="020B0604020202020204" pitchFamily="34" charset="0"/>
                </a:rPr>
                <a:t>15</a:t>
              </a:r>
            </a:p>
            <a:p>
              <a:pPr algn="ctr"/>
              <a:r>
                <a:rPr lang="fr-FR" sz="800">
                  <a:solidFill>
                    <a:srgbClr val="B2C0EC"/>
                  </a:solidFill>
                  <a:cs typeface="Arial" panose="020B0604020202020204" pitchFamily="34" charset="0"/>
                </a:rPr>
                <a:t>6</a:t>
              </a:r>
              <a:endParaRPr lang="fr-FR" sz="800" dirty="0">
                <a:solidFill>
                  <a:srgbClr val="B2C0EC"/>
                </a:solidFill>
                <a:cs typeface="Arial" panose="020B0604020202020204" pitchFamily="34" charset="0"/>
              </a:endParaRPr>
            </a:p>
          </p:txBody>
        </p:sp>
        <p:sp>
          <p:nvSpPr>
            <p:cNvPr id="22" name="Freeform 21">
              <a:extLst>
                <a:ext uri="{FF2B5EF4-FFF2-40B4-BE49-F238E27FC236}">
                  <a16:creationId xmlns:a16="http://schemas.microsoft.com/office/drawing/2014/main" id="{0FC0BBED-E625-43D5-B94D-6BDDE4E49DA9}"/>
                </a:ext>
              </a:extLst>
            </p:cNvPr>
            <p:cNvSpPr>
              <a:spLocks/>
            </p:cNvSpPr>
            <p:nvPr/>
          </p:nvSpPr>
          <p:spPr bwMode="auto">
            <a:xfrm>
              <a:off x="949491" y="3118707"/>
              <a:ext cx="3196430" cy="211993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000000"/>
                </a:solidFill>
              </a:endParaRPr>
            </a:p>
          </p:txBody>
        </p:sp>
        <p:sp>
          <p:nvSpPr>
            <p:cNvPr id="23" name="Line 6">
              <a:extLst>
                <a:ext uri="{FF2B5EF4-FFF2-40B4-BE49-F238E27FC236}">
                  <a16:creationId xmlns:a16="http://schemas.microsoft.com/office/drawing/2014/main" id="{7A42B905-4D97-4EF2-BAFE-6B2331775CA6}"/>
                </a:ext>
              </a:extLst>
            </p:cNvPr>
            <p:cNvSpPr>
              <a:spLocks noChangeShapeType="1"/>
            </p:cNvSpPr>
            <p:nvPr/>
          </p:nvSpPr>
          <p:spPr bwMode="auto">
            <a:xfrm>
              <a:off x="905801" y="3118706"/>
              <a:ext cx="4175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000000"/>
                </a:solidFill>
              </a:endParaRPr>
            </a:p>
          </p:txBody>
        </p:sp>
        <p:sp>
          <p:nvSpPr>
            <p:cNvPr id="24" name="Line 7">
              <a:extLst>
                <a:ext uri="{FF2B5EF4-FFF2-40B4-BE49-F238E27FC236}">
                  <a16:creationId xmlns:a16="http://schemas.microsoft.com/office/drawing/2014/main" id="{87134BA1-25FA-4478-BDF8-183609199E06}"/>
                </a:ext>
              </a:extLst>
            </p:cNvPr>
            <p:cNvSpPr>
              <a:spLocks noChangeShapeType="1"/>
            </p:cNvSpPr>
            <p:nvPr/>
          </p:nvSpPr>
          <p:spPr bwMode="auto">
            <a:xfrm>
              <a:off x="905801" y="3557727"/>
              <a:ext cx="4175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000000"/>
                </a:solidFill>
              </a:endParaRPr>
            </a:p>
          </p:txBody>
        </p:sp>
        <p:sp>
          <p:nvSpPr>
            <p:cNvPr id="25" name="Line 8">
              <a:extLst>
                <a:ext uri="{FF2B5EF4-FFF2-40B4-BE49-F238E27FC236}">
                  <a16:creationId xmlns:a16="http://schemas.microsoft.com/office/drawing/2014/main" id="{DC990185-93F8-497F-99A8-BFE194C64FB2}"/>
                </a:ext>
              </a:extLst>
            </p:cNvPr>
            <p:cNvSpPr>
              <a:spLocks noChangeShapeType="1"/>
            </p:cNvSpPr>
            <p:nvPr/>
          </p:nvSpPr>
          <p:spPr bwMode="auto">
            <a:xfrm>
              <a:off x="905801" y="3996748"/>
              <a:ext cx="4175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000000"/>
                </a:solidFill>
              </a:endParaRPr>
            </a:p>
          </p:txBody>
        </p:sp>
        <p:sp>
          <p:nvSpPr>
            <p:cNvPr id="26" name="Line 10">
              <a:extLst>
                <a:ext uri="{FF2B5EF4-FFF2-40B4-BE49-F238E27FC236}">
                  <a16:creationId xmlns:a16="http://schemas.microsoft.com/office/drawing/2014/main" id="{55112A6C-4F6C-4F6E-9C25-74EEF6385CE6}"/>
                </a:ext>
              </a:extLst>
            </p:cNvPr>
            <p:cNvSpPr>
              <a:spLocks noChangeShapeType="1"/>
            </p:cNvSpPr>
            <p:nvPr/>
          </p:nvSpPr>
          <p:spPr bwMode="auto">
            <a:xfrm>
              <a:off x="905801" y="4805521"/>
              <a:ext cx="4175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000000"/>
                </a:solidFill>
              </a:endParaRPr>
            </a:p>
          </p:txBody>
        </p:sp>
        <p:sp>
          <p:nvSpPr>
            <p:cNvPr id="27" name="Line 11">
              <a:extLst>
                <a:ext uri="{FF2B5EF4-FFF2-40B4-BE49-F238E27FC236}">
                  <a16:creationId xmlns:a16="http://schemas.microsoft.com/office/drawing/2014/main" id="{5A6AC376-12EA-4B61-81B3-EA371AE74AEB}"/>
                </a:ext>
              </a:extLst>
            </p:cNvPr>
            <p:cNvSpPr>
              <a:spLocks noChangeShapeType="1"/>
            </p:cNvSpPr>
            <p:nvPr/>
          </p:nvSpPr>
          <p:spPr bwMode="auto">
            <a:xfrm>
              <a:off x="905801" y="5208549"/>
              <a:ext cx="4175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dirty="0">
                <a:solidFill>
                  <a:srgbClr val="000000"/>
                </a:solidFill>
              </a:endParaRPr>
            </a:p>
          </p:txBody>
        </p:sp>
        <p:sp>
          <p:nvSpPr>
            <p:cNvPr id="28" name="TextBox 27">
              <a:extLst>
                <a:ext uri="{FF2B5EF4-FFF2-40B4-BE49-F238E27FC236}">
                  <a16:creationId xmlns:a16="http://schemas.microsoft.com/office/drawing/2014/main" id="{451C681C-4183-4A66-8595-EDB9894150E9}"/>
                </a:ext>
              </a:extLst>
            </p:cNvPr>
            <p:cNvSpPr txBox="1"/>
            <p:nvPr/>
          </p:nvSpPr>
          <p:spPr>
            <a:xfrm rot="16200000">
              <a:off x="333095" y="4084783"/>
              <a:ext cx="482824" cy="200333"/>
            </a:xfrm>
            <a:prstGeom prst="rect">
              <a:avLst/>
            </a:prstGeom>
            <a:noFill/>
          </p:spPr>
          <p:txBody>
            <a:bodyPr wrap="none" rtlCol="0">
              <a:spAutoFit/>
            </a:bodyPr>
            <a:lstStyle/>
            <a:p>
              <a:pPr algn="ctr" fontAlgn="base">
                <a:spcBef>
                  <a:spcPct val="0"/>
                </a:spcBef>
                <a:spcAft>
                  <a:spcPct val="0"/>
                </a:spcAft>
              </a:pPr>
              <a:r>
                <a:rPr lang="fr-FR" sz="800">
                  <a:solidFill>
                    <a:srgbClr val="4D4D4D"/>
                  </a:solidFill>
                  <a:cs typeface="Arial" panose="020B0604020202020204" pitchFamily="34" charset="0"/>
                </a:rPr>
                <a:t>SG, %</a:t>
              </a:r>
              <a:endParaRPr lang="fr-FR" sz="800" dirty="0">
                <a:solidFill>
                  <a:srgbClr val="4D4D4D"/>
                </a:solidFill>
                <a:cs typeface="Arial" panose="020B0604020202020204" pitchFamily="34" charset="0"/>
              </a:endParaRPr>
            </a:p>
          </p:txBody>
        </p:sp>
        <p:sp>
          <p:nvSpPr>
            <p:cNvPr id="29" name="TextBox 28">
              <a:extLst>
                <a:ext uri="{FF2B5EF4-FFF2-40B4-BE49-F238E27FC236}">
                  <a16:creationId xmlns:a16="http://schemas.microsoft.com/office/drawing/2014/main" id="{B8CC951C-F223-48FD-9725-C991446B49F3}"/>
                </a:ext>
              </a:extLst>
            </p:cNvPr>
            <p:cNvSpPr txBox="1"/>
            <p:nvPr/>
          </p:nvSpPr>
          <p:spPr>
            <a:xfrm>
              <a:off x="2442196" y="5371988"/>
              <a:ext cx="423621" cy="246221"/>
            </a:xfrm>
            <a:prstGeom prst="rect">
              <a:avLst/>
            </a:prstGeom>
            <a:noFill/>
          </p:spPr>
          <p:txBody>
            <a:bodyPr wrap="none" rtlCol="0">
              <a:spAutoFit/>
            </a:bodyPr>
            <a:lstStyle/>
            <a:p>
              <a:pPr algn="ctr" fontAlgn="base">
                <a:spcBef>
                  <a:spcPct val="0"/>
                </a:spcBef>
                <a:spcAft>
                  <a:spcPct val="0"/>
                </a:spcAft>
              </a:pPr>
              <a:r>
                <a:rPr lang="fr-FR" sz="1000">
                  <a:solidFill>
                    <a:srgbClr val="4D4D4D"/>
                  </a:solidFill>
                  <a:cs typeface="Arial" panose="020B0604020202020204" pitchFamily="34" charset="0"/>
                </a:rPr>
                <a:t>Mois</a:t>
              </a:r>
              <a:endParaRPr lang="fr-FR" sz="1000" dirty="0">
                <a:solidFill>
                  <a:srgbClr val="4D4D4D"/>
                </a:solidFill>
                <a:cs typeface="Arial" panose="020B0604020202020204" pitchFamily="34" charset="0"/>
              </a:endParaRPr>
            </a:p>
          </p:txBody>
        </p:sp>
        <p:sp>
          <p:nvSpPr>
            <p:cNvPr id="30" name="TextBox 29">
              <a:extLst>
                <a:ext uri="{FF2B5EF4-FFF2-40B4-BE49-F238E27FC236}">
                  <a16:creationId xmlns:a16="http://schemas.microsoft.com/office/drawing/2014/main" id="{BF8B2185-7A8E-49E3-AD64-E0EF3E64DBB3}"/>
                </a:ext>
              </a:extLst>
            </p:cNvPr>
            <p:cNvSpPr txBox="1"/>
            <p:nvPr/>
          </p:nvSpPr>
          <p:spPr>
            <a:xfrm>
              <a:off x="605052" y="3008714"/>
              <a:ext cx="332695" cy="215444"/>
            </a:xfrm>
            <a:prstGeom prst="rect">
              <a:avLst/>
            </a:prstGeom>
            <a:noFill/>
          </p:spPr>
          <p:txBody>
            <a:bodyPr wrap="none" rtlCol="0" anchor="ctr" anchorCtr="0">
              <a:spAutoFit/>
            </a:bodyPr>
            <a:lstStyle/>
            <a:p>
              <a:pPr algn="r"/>
              <a:r>
                <a:rPr lang="fr-FR" sz="800">
                  <a:solidFill>
                    <a:srgbClr val="4D4D4D"/>
                  </a:solidFill>
                  <a:cs typeface="Arial" panose="020B0604020202020204" pitchFamily="34" charset="0"/>
                </a:rPr>
                <a:t>100</a:t>
              </a:r>
              <a:endParaRPr lang="fr-FR" sz="800" dirty="0">
                <a:solidFill>
                  <a:srgbClr val="4D4D4D"/>
                </a:solidFill>
                <a:cs typeface="Arial" panose="020B0604020202020204" pitchFamily="34" charset="0"/>
              </a:endParaRPr>
            </a:p>
          </p:txBody>
        </p:sp>
        <p:sp>
          <p:nvSpPr>
            <p:cNvPr id="31" name="TextBox 30">
              <a:extLst>
                <a:ext uri="{FF2B5EF4-FFF2-40B4-BE49-F238E27FC236}">
                  <a16:creationId xmlns:a16="http://schemas.microsoft.com/office/drawing/2014/main" id="{BA16D6DF-06CF-4206-B38C-D4311E398F58}"/>
                </a:ext>
              </a:extLst>
            </p:cNvPr>
            <p:cNvSpPr txBox="1"/>
            <p:nvPr/>
          </p:nvSpPr>
          <p:spPr>
            <a:xfrm>
              <a:off x="658715" y="3448431"/>
              <a:ext cx="279035" cy="215444"/>
            </a:xfrm>
            <a:prstGeom prst="rect">
              <a:avLst/>
            </a:prstGeom>
            <a:noFill/>
          </p:spPr>
          <p:txBody>
            <a:bodyPr wrap="none" rtlCol="0" anchor="ctr" anchorCtr="0">
              <a:spAutoFit/>
            </a:bodyPr>
            <a:lstStyle/>
            <a:p>
              <a:pPr algn="r"/>
              <a:r>
                <a:rPr lang="fr-FR" sz="800">
                  <a:solidFill>
                    <a:srgbClr val="4D4D4D"/>
                  </a:solidFill>
                  <a:cs typeface="Arial" panose="020B0604020202020204" pitchFamily="34" charset="0"/>
                </a:rPr>
                <a:t>80</a:t>
              </a:r>
              <a:endParaRPr lang="fr-FR" sz="800" dirty="0">
                <a:solidFill>
                  <a:srgbClr val="4D4D4D"/>
                </a:solidFill>
                <a:cs typeface="Arial" panose="020B0604020202020204" pitchFamily="34" charset="0"/>
              </a:endParaRPr>
            </a:p>
          </p:txBody>
        </p:sp>
        <p:sp>
          <p:nvSpPr>
            <p:cNvPr id="32" name="TextBox 31">
              <a:extLst>
                <a:ext uri="{FF2B5EF4-FFF2-40B4-BE49-F238E27FC236}">
                  <a16:creationId xmlns:a16="http://schemas.microsoft.com/office/drawing/2014/main" id="{C22C6609-65AE-4DB9-945B-58CE4AE8E1D1}"/>
                </a:ext>
              </a:extLst>
            </p:cNvPr>
            <p:cNvSpPr txBox="1"/>
            <p:nvPr/>
          </p:nvSpPr>
          <p:spPr>
            <a:xfrm>
              <a:off x="658715" y="3888148"/>
              <a:ext cx="279035" cy="215444"/>
            </a:xfrm>
            <a:prstGeom prst="rect">
              <a:avLst/>
            </a:prstGeom>
            <a:noFill/>
          </p:spPr>
          <p:txBody>
            <a:bodyPr wrap="none" rtlCol="0" anchor="ctr" anchorCtr="0">
              <a:spAutoFit/>
            </a:bodyPr>
            <a:lstStyle/>
            <a:p>
              <a:pPr algn="r"/>
              <a:r>
                <a:rPr lang="fr-FR" sz="800">
                  <a:solidFill>
                    <a:srgbClr val="4D4D4D"/>
                  </a:solidFill>
                  <a:cs typeface="Arial" panose="020B0604020202020204" pitchFamily="34" charset="0"/>
                </a:rPr>
                <a:t>60</a:t>
              </a:r>
              <a:endParaRPr lang="fr-FR" sz="800" dirty="0">
                <a:solidFill>
                  <a:srgbClr val="4D4D4D"/>
                </a:solidFill>
                <a:cs typeface="Arial" panose="020B0604020202020204" pitchFamily="34" charset="0"/>
              </a:endParaRPr>
            </a:p>
          </p:txBody>
        </p:sp>
        <p:sp>
          <p:nvSpPr>
            <p:cNvPr id="33" name="TextBox 32">
              <a:extLst>
                <a:ext uri="{FF2B5EF4-FFF2-40B4-BE49-F238E27FC236}">
                  <a16:creationId xmlns:a16="http://schemas.microsoft.com/office/drawing/2014/main" id="{386DFDBB-E009-4668-928F-0034A7CFB5D0}"/>
                </a:ext>
              </a:extLst>
            </p:cNvPr>
            <p:cNvSpPr txBox="1"/>
            <p:nvPr/>
          </p:nvSpPr>
          <p:spPr>
            <a:xfrm>
              <a:off x="658715" y="4697799"/>
              <a:ext cx="279035" cy="215444"/>
            </a:xfrm>
            <a:prstGeom prst="rect">
              <a:avLst/>
            </a:prstGeom>
            <a:noFill/>
          </p:spPr>
          <p:txBody>
            <a:bodyPr wrap="none" rtlCol="0" anchor="ctr" anchorCtr="0">
              <a:spAutoFit/>
            </a:bodyPr>
            <a:lstStyle/>
            <a:p>
              <a:pPr algn="r"/>
              <a:r>
                <a:rPr lang="fr-FR" sz="800">
                  <a:solidFill>
                    <a:srgbClr val="4D4D4D"/>
                  </a:solidFill>
                  <a:cs typeface="Arial" panose="020B0604020202020204" pitchFamily="34" charset="0"/>
                </a:rPr>
                <a:t>20</a:t>
              </a:r>
              <a:endParaRPr lang="fr-FR" sz="800" dirty="0">
                <a:solidFill>
                  <a:srgbClr val="4D4D4D"/>
                </a:solidFill>
                <a:cs typeface="Arial" panose="020B0604020202020204" pitchFamily="34" charset="0"/>
              </a:endParaRPr>
            </a:p>
          </p:txBody>
        </p:sp>
        <p:sp>
          <p:nvSpPr>
            <p:cNvPr id="34" name="TextBox 33">
              <a:extLst>
                <a:ext uri="{FF2B5EF4-FFF2-40B4-BE49-F238E27FC236}">
                  <a16:creationId xmlns:a16="http://schemas.microsoft.com/office/drawing/2014/main" id="{87F24F12-57E6-4A0F-A114-9042FD46D3BE}"/>
                </a:ext>
              </a:extLst>
            </p:cNvPr>
            <p:cNvSpPr txBox="1"/>
            <p:nvPr/>
          </p:nvSpPr>
          <p:spPr>
            <a:xfrm>
              <a:off x="712375" y="5099384"/>
              <a:ext cx="225374" cy="215444"/>
            </a:xfrm>
            <a:prstGeom prst="rect">
              <a:avLst/>
            </a:prstGeom>
            <a:noFill/>
          </p:spPr>
          <p:txBody>
            <a:bodyPr wrap="none" rtlCol="0" anchor="ctr" anchorCtr="0">
              <a:spAutoFit/>
            </a:bodyPr>
            <a:lstStyle/>
            <a:p>
              <a:pPr algn="r"/>
              <a:r>
                <a:rPr lang="fr-FR" sz="800">
                  <a:solidFill>
                    <a:srgbClr val="4D4D4D"/>
                  </a:solidFill>
                  <a:cs typeface="Arial" panose="020B0604020202020204" pitchFamily="34" charset="0"/>
                </a:rPr>
                <a:t>0</a:t>
              </a:r>
              <a:endParaRPr lang="fr-FR" sz="800" dirty="0">
                <a:solidFill>
                  <a:srgbClr val="4D4D4D"/>
                </a:solidFill>
                <a:cs typeface="Arial" panose="020B0604020202020204" pitchFamily="34" charset="0"/>
              </a:endParaRPr>
            </a:p>
          </p:txBody>
        </p:sp>
        <p:sp>
          <p:nvSpPr>
            <p:cNvPr id="35" name="Line 21">
              <a:extLst>
                <a:ext uri="{FF2B5EF4-FFF2-40B4-BE49-F238E27FC236}">
                  <a16:creationId xmlns:a16="http://schemas.microsoft.com/office/drawing/2014/main" id="{AFD35CE9-7689-4ED5-82B2-702F07FE6DD4}"/>
                </a:ext>
              </a:extLst>
            </p:cNvPr>
            <p:cNvSpPr>
              <a:spLocks noChangeShapeType="1"/>
            </p:cNvSpPr>
            <p:nvPr/>
          </p:nvSpPr>
          <p:spPr bwMode="auto">
            <a:xfrm>
              <a:off x="953817" y="5238994"/>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dirty="0">
                <a:solidFill>
                  <a:srgbClr val="000000"/>
                </a:solidFill>
                <a:cs typeface="Arial" panose="020B0604020202020204" pitchFamily="34" charset="0"/>
              </a:endParaRPr>
            </a:p>
          </p:txBody>
        </p:sp>
        <p:sp>
          <p:nvSpPr>
            <p:cNvPr id="36" name="TextBox 35">
              <a:extLst>
                <a:ext uri="{FF2B5EF4-FFF2-40B4-BE49-F238E27FC236}">
                  <a16:creationId xmlns:a16="http://schemas.microsoft.com/office/drawing/2014/main" id="{27F4D96D-4016-42C9-B05C-0D43DC03D6BA}"/>
                </a:ext>
              </a:extLst>
            </p:cNvPr>
            <p:cNvSpPr txBox="1"/>
            <p:nvPr/>
          </p:nvSpPr>
          <p:spPr>
            <a:xfrm>
              <a:off x="843720" y="5284200"/>
              <a:ext cx="228585" cy="565146"/>
            </a:xfrm>
            <a:prstGeom prst="rect">
              <a:avLst/>
            </a:prstGeom>
            <a:noFill/>
          </p:spPr>
          <p:txBody>
            <a:bodyPr wrap="none" lIns="36000" tIns="36000" rIns="36000" bIns="36000" rtlCol="0" anchor="t" anchorCtr="0">
              <a:spAutoFit/>
            </a:bodyPr>
            <a:lstStyle/>
            <a:p>
              <a:pPr algn="ctr"/>
              <a:r>
                <a:rPr lang="fr-FR" sz="800">
                  <a:solidFill>
                    <a:srgbClr val="4D4D4D"/>
                  </a:solidFill>
                  <a:cs typeface="Arial" panose="020B0604020202020204" pitchFamily="34" charset="0"/>
                </a:rPr>
                <a:t>0</a:t>
              </a:r>
            </a:p>
            <a:p>
              <a:pPr algn="ctr"/>
              <a:endParaRPr lang="fr-FR" sz="800">
                <a:solidFill>
                  <a:srgbClr val="000000"/>
                </a:solidFill>
                <a:cs typeface="Arial" panose="020B0604020202020204" pitchFamily="34" charset="0"/>
              </a:endParaRPr>
            </a:p>
            <a:p>
              <a:pPr algn="ctr"/>
              <a:r>
                <a:rPr lang="fr-FR" sz="800">
                  <a:solidFill>
                    <a:srgbClr val="B60D27"/>
                  </a:solidFill>
                  <a:cs typeface="Arial" panose="020B0604020202020204" pitchFamily="34" charset="0"/>
                </a:rPr>
                <a:t>107</a:t>
              </a:r>
            </a:p>
            <a:p>
              <a:pPr algn="ctr"/>
              <a:r>
                <a:rPr lang="fr-FR" sz="800">
                  <a:solidFill>
                    <a:srgbClr val="B2C0EC"/>
                  </a:solidFill>
                  <a:cs typeface="Arial" panose="020B0604020202020204" pitchFamily="34" charset="0"/>
                </a:rPr>
                <a:t>115</a:t>
              </a:r>
              <a:endParaRPr lang="fr-FR" sz="800" dirty="0">
                <a:solidFill>
                  <a:srgbClr val="B2C0EC"/>
                </a:solidFill>
                <a:cs typeface="Arial" panose="020B0604020202020204" pitchFamily="34" charset="0"/>
              </a:endParaRPr>
            </a:p>
          </p:txBody>
        </p:sp>
        <p:sp>
          <p:nvSpPr>
            <p:cNvPr id="37" name="Line 21">
              <a:extLst>
                <a:ext uri="{FF2B5EF4-FFF2-40B4-BE49-F238E27FC236}">
                  <a16:creationId xmlns:a16="http://schemas.microsoft.com/office/drawing/2014/main" id="{A6C11CAF-589B-4C69-91A7-B2A31B0DA963}"/>
                </a:ext>
              </a:extLst>
            </p:cNvPr>
            <p:cNvSpPr>
              <a:spLocks noChangeShapeType="1"/>
            </p:cNvSpPr>
            <p:nvPr/>
          </p:nvSpPr>
          <p:spPr bwMode="auto">
            <a:xfrm>
              <a:off x="1110310" y="5242042"/>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dirty="0">
                <a:solidFill>
                  <a:srgbClr val="000000"/>
                </a:solidFill>
                <a:cs typeface="Arial" panose="020B0604020202020204" pitchFamily="34" charset="0"/>
              </a:endParaRPr>
            </a:p>
          </p:txBody>
        </p:sp>
        <p:sp>
          <p:nvSpPr>
            <p:cNvPr id="38" name="TextBox 37">
              <a:extLst>
                <a:ext uri="{FF2B5EF4-FFF2-40B4-BE49-F238E27FC236}">
                  <a16:creationId xmlns:a16="http://schemas.microsoft.com/office/drawing/2014/main" id="{EDFCC390-DCE6-4F92-80EB-B7E221B5DDAE}"/>
                </a:ext>
              </a:extLst>
            </p:cNvPr>
            <p:cNvSpPr txBox="1"/>
            <p:nvPr/>
          </p:nvSpPr>
          <p:spPr>
            <a:xfrm>
              <a:off x="1000214" y="5284200"/>
              <a:ext cx="228585" cy="565146"/>
            </a:xfrm>
            <a:prstGeom prst="rect">
              <a:avLst/>
            </a:prstGeom>
            <a:noFill/>
          </p:spPr>
          <p:txBody>
            <a:bodyPr wrap="none" lIns="36000" tIns="36000" rIns="36000" bIns="36000" rtlCol="0" anchor="t" anchorCtr="0">
              <a:spAutoFit/>
            </a:bodyPr>
            <a:lstStyle/>
            <a:p>
              <a:pPr algn="ctr"/>
              <a:r>
                <a:rPr lang="fr-FR" sz="800">
                  <a:solidFill>
                    <a:srgbClr val="4D4D4D"/>
                  </a:solidFill>
                  <a:cs typeface="Arial" panose="020B0604020202020204" pitchFamily="34" charset="0"/>
                </a:rPr>
                <a:t>2</a:t>
              </a:r>
            </a:p>
            <a:p>
              <a:pPr algn="ctr"/>
              <a:endParaRPr lang="fr-FR" sz="800">
                <a:solidFill>
                  <a:srgbClr val="000000"/>
                </a:solidFill>
                <a:cs typeface="Arial" panose="020B0604020202020204" pitchFamily="34" charset="0"/>
              </a:endParaRPr>
            </a:p>
            <a:p>
              <a:pPr algn="ctr"/>
              <a:r>
                <a:rPr lang="fr-FR" sz="800">
                  <a:solidFill>
                    <a:srgbClr val="B60D27"/>
                  </a:solidFill>
                  <a:cs typeface="Arial" panose="020B0604020202020204" pitchFamily="34" charset="0"/>
                </a:rPr>
                <a:t>100</a:t>
              </a:r>
            </a:p>
            <a:p>
              <a:pPr algn="ctr"/>
              <a:r>
                <a:rPr lang="fr-FR" sz="800">
                  <a:solidFill>
                    <a:srgbClr val="B2C0EC"/>
                  </a:solidFill>
                  <a:cs typeface="Arial" panose="020B0604020202020204" pitchFamily="34" charset="0"/>
                </a:rPr>
                <a:t>102</a:t>
              </a:r>
              <a:endParaRPr lang="fr-FR" sz="800" dirty="0">
                <a:solidFill>
                  <a:srgbClr val="B2C0EC"/>
                </a:solidFill>
                <a:cs typeface="Arial" panose="020B0604020202020204" pitchFamily="34" charset="0"/>
              </a:endParaRPr>
            </a:p>
          </p:txBody>
        </p:sp>
        <p:sp>
          <p:nvSpPr>
            <p:cNvPr id="39" name="Line 21">
              <a:extLst>
                <a:ext uri="{FF2B5EF4-FFF2-40B4-BE49-F238E27FC236}">
                  <a16:creationId xmlns:a16="http://schemas.microsoft.com/office/drawing/2014/main" id="{8ED05A3F-DB98-441C-9DBE-FF462C2C3D45}"/>
                </a:ext>
              </a:extLst>
            </p:cNvPr>
            <p:cNvSpPr>
              <a:spLocks noChangeShapeType="1"/>
            </p:cNvSpPr>
            <p:nvPr/>
          </p:nvSpPr>
          <p:spPr bwMode="auto">
            <a:xfrm>
              <a:off x="1277962" y="5238994"/>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dirty="0">
                <a:solidFill>
                  <a:srgbClr val="000000"/>
                </a:solidFill>
                <a:cs typeface="Arial" panose="020B0604020202020204" pitchFamily="34" charset="0"/>
              </a:endParaRPr>
            </a:p>
          </p:txBody>
        </p:sp>
        <p:sp>
          <p:nvSpPr>
            <p:cNvPr id="40" name="TextBox 39">
              <a:extLst>
                <a:ext uri="{FF2B5EF4-FFF2-40B4-BE49-F238E27FC236}">
                  <a16:creationId xmlns:a16="http://schemas.microsoft.com/office/drawing/2014/main" id="{9EF111CA-7A83-4C6D-B7A1-51BACD57B3AD}"/>
                </a:ext>
              </a:extLst>
            </p:cNvPr>
            <p:cNvSpPr txBox="1"/>
            <p:nvPr/>
          </p:nvSpPr>
          <p:spPr>
            <a:xfrm>
              <a:off x="1187890" y="5284200"/>
              <a:ext cx="174925" cy="565146"/>
            </a:xfrm>
            <a:prstGeom prst="rect">
              <a:avLst/>
            </a:prstGeom>
            <a:noFill/>
          </p:spPr>
          <p:txBody>
            <a:bodyPr wrap="none" lIns="36000" tIns="36000" rIns="36000" bIns="36000" rtlCol="0" anchor="t" anchorCtr="0">
              <a:spAutoFit/>
            </a:bodyPr>
            <a:lstStyle/>
            <a:p>
              <a:pPr algn="ctr"/>
              <a:r>
                <a:rPr lang="fr-FR" sz="800">
                  <a:solidFill>
                    <a:srgbClr val="4D4D4D"/>
                  </a:solidFill>
                  <a:cs typeface="Arial" panose="020B0604020202020204" pitchFamily="34" charset="0"/>
                </a:rPr>
                <a:t>4</a:t>
              </a:r>
            </a:p>
            <a:p>
              <a:pPr algn="ctr"/>
              <a:endParaRPr lang="fr-FR" sz="800">
                <a:solidFill>
                  <a:srgbClr val="000000"/>
                </a:solidFill>
                <a:cs typeface="Arial" panose="020B0604020202020204" pitchFamily="34" charset="0"/>
              </a:endParaRPr>
            </a:p>
            <a:p>
              <a:pPr algn="r"/>
              <a:r>
                <a:rPr lang="fr-FR" sz="800">
                  <a:solidFill>
                    <a:srgbClr val="B60D27"/>
                  </a:solidFill>
                  <a:cs typeface="Arial" panose="020B0604020202020204" pitchFamily="34" charset="0"/>
                </a:rPr>
                <a:t>86</a:t>
              </a:r>
            </a:p>
            <a:p>
              <a:pPr algn="r"/>
              <a:r>
                <a:rPr lang="fr-FR" sz="800">
                  <a:solidFill>
                    <a:srgbClr val="B2C0EC"/>
                  </a:solidFill>
                  <a:cs typeface="Arial" panose="020B0604020202020204" pitchFamily="34" charset="0"/>
                </a:rPr>
                <a:t>76</a:t>
              </a:r>
              <a:endParaRPr lang="fr-FR" sz="800" dirty="0">
                <a:solidFill>
                  <a:srgbClr val="B2C0EC"/>
                </a:solidFill>
                <a:cs typeface="Arial" panose="020B0604020202020204" pitchFamily="34" charset="0"/>
              </a:endParaRPr>
            </a:p>
          </p:txBody>
        </p:sp>
        <p:sp>
          <p:nvSpPr>
            <p:cNvPr id="41" name="Line 21">
              <a:extLst>
                <a:ext uri="{FF2B5EF4-FFF2-40B4-BE49-F238E27FC236}">
                  <a16:creationId xmlns:a16="http://schemas.microsoft.com/office/drawing/2014/main" id="{D9ED19AC-8313-4756-A413-566F15299064}"/>
                </a:ext>
              </a:extLst>
            </p:cNvPr>
            <p:cNvSpPr>
              <a:spLocks noChangeShapeType="1"/>
            </p:cNvSpPr>
            <p:nvPr/>
          </p:nvSpPr>
          <p:spPr bwMode="auto">
            <a:xfrm>
              <a:off x="1442555" y="5242042"/>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dirty="0">
                <a:solidFill>
                  <a:srgbClr val="000000"/>
                </a:solidFill>
                <a:cs typeface="Arial" panose="020B0604020202020204" pitchFamily="34" charset="0"/>
              </a:endParaRPr>
            </a:p>
          </p:txBody>
        </p:sp>
        <p:sp>
          <p:nvSpPr>
            <p:cNvPr id="42" name="TextBox 41">
              <a:extLst>
                <a:ext uri="{FF2B5EF4-FFF2-40B4-BE49-F238E27FC236}">
                  <a16:creationId xmlns:a16="http://schemas.microsoft.com/office/drawing/2014/main" id="{3B42EE07-8B57-4F46-BC13-A05E3FAEFCC9}"/>
                </a:ext>
              </a:extLst>
            </p:cNvPr>
            <p:cNvSpPr txBox="1"/>
            <p:nvPr/>
          </p:nvSpPr>
          <p:spPr>
            <a:xfrm>
              <a:off x="1352482" y="5284200"/>
              <a:ext cx="174925" cy="565146"/>
            </a:xfrm>
            <a:prstGeom prst="rect">
              <a:avLst/>
            </a:prstGeom>
            <a:noFill/>
          </p:spPr>
          <p:txBody>
            <a:bodyPr wrap="none" lIns="36000" tIns="36000" rIns="36000" bIns="36000" rtlCol="0" anchor="t" anchorCtr="0">
              <a:spAutoFit/>
            </a:bodyPr>
            <a:lstStyle/>
            <a:p>
              <a:pPr algn="ctr"/>
              <a:r>
                <a:rPr lang="fr-FR" sz="800">
                  <a:solidFill>
                    <a:srgbClr val="4D4D4D"/>
                  </a:solidFill>
                  <a:cs typeface="Arial" panose="020B0604020202020204" pitchFamily="34" charset="0"/>
                </a:rPr>
                <a:t>6</a:t>
              </a:r>
            </a:p>
            <a:p>
              <a:pPr algn="ctr"/>
              <a:endParaRPr lang="fr-FR" sz="800">
                <a:solidFill>
                  <a:srgbClr val="000000"/>
                </a:solidFill>
                <a:cs typeface="Arial" panose="020B0604020202020204" pitchFamily="34" charset="0"/>
              </a:endParaRPr>
            </a:p>
            <a:p>
              <a:pPr algn="r"/>
              <a:r>
                <a:rPr lang="fr-FR" sz="800">
                  <a:solidFill>
                    <a:srgbClr val="B60D27"/>
                  </a:solidFill>
                  <a:cs typeface="Arial" panose="020B0604020202020204" pitchFamily="34" charset="0"/>
                </a:rPr>
                <a:t>68</a:t>
              </a:r>
            </a:p>
            <a:p>
              <a:pPr algn="r"/>
              <a:r>
                <a:rPr lang="fr-FR" sz="800">
                  <a:solidFill>
                    <a:srgbClr val="B2C0EC"/>
                  </a:solidFill>
                  <a:cs typeface="Arial" panose="020B0604020202020204" pitchFamily="34" charset="0"/>
                </a:rPr>
                <a:t>61</a:t>
              </a:r>
              <a:endParaRPr lang="fr-FR" sz="800" dirty="0">
                <a:solidFill>
                  <a:srgbClr val="B2C0EC"/>
                </a:solidFill>
                <a:cs typeface="Arial" panose="020B0604020202020204" pitchFamily="34" charset="0"/>
              </a:endParaRPr>
            </a:p>
          </p:txBody>
        </p:sp>
        <p:sp>
          <p:nvSpPr>
            <p:cNvPr id="43" name="Line 21">
              <a:extLst>
                <a:ext uri="{FF2B5EF4-FFF2-40B4-BE49-F238E27FC236}">
                  <a16:creationId xmlns:a16="http://schemas.microsoft.com/office/drawing/2014/main" id="{B29E2400-4129-43A7-B013-BE2A2B85099D}"/>
                </a:ext>
              </a:extLst>
            </p:cNvPr>
            <p:cNvSpPr>
              <a:spLocks noChangeShapeType="1"/>
            </p:cNvSpPr>
            <p:nvPr/>
          </p:nvSpPr>
          <p:spPr bwMode="auto">
            <a:xfrm>
              <a:off x="1605252" y="5238994"/>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dirty="0">
                <a:solidFill>
                  <a:srgbClr val="000000"/>
                </a:solidFill>
                <a:cs typeface="Arial" panose="020B0604020202020204" pitchFamily="34" charset="0"/>
              </a:endParaRPr>
            </a:p>
          </p:txBody>
        </p:sp>
        <p:sp>
          <p:nvSpPr>
            <p:cNvPr id="44" name="TextBox 43">
              <a:extLst>
                <a:ext uri="{FF2B5EF4-FFF2-40B4-BE49-F238E27FC236}">
                  <a16:creationId xmlns:a16="http://schemas.microsoft.com/office/drawing/2014/main" id="{9FEB8446-469C-45E6-938B-96464ECC3B41}"/>
                </a:ext>
              </a:extLst>
            </p:cNvPr>
            <p:cNvSpPr txBox="1"/>
            <p:nvPr/>
          </p:nvSpPr>
          <p:spPr>
            <a:xfrm>
              <a:off x="1521977" y="5284200"/>
              <a:ext cx="174925" cy="565146"/>
            </a:xfrm>
            <a:prstGeom prst="rect">
              <a:avLst/>
            </a:prstGeom>
            <a:noFill/>
          </p:spPr>
          <p:txBody>
            <a:bodyPr wrap="none" lIns="36000" tIns="36000" rIns="36000" bIns="36000" rtlCol="0" anchor="t" anchorCtr="0">
              <a:spAutoFit/>
            </a:bodyPr>
            <a:lstStyle/>
            <a:p>
              <a:pPr algn="ctr"/>
              <a:r>
                <a:rPr lang="fr-FR" sz="800">
                  <a:solidFill>
                    <a:srgbClr val="4D4D4D"/>
                  </a:solidFill>
                  <a:cs typeface="Arial" panose="020B0604020202020204" pitchFamily="34" charset="0"/>
                </a:rPr>
                <a:t>8</a:t>
              </a:r>
            </a:p>
            <a:p>
              <a:pPr algn="ctr"/>
              <a:endParaRPr lang="fr-FR" sz="800">
                <a:solidFill>
                  <a:srgbClr val="000000"/>
                </a:solidFill>
                <a:cs typeface="Arial" panose="020B0604020202020204" pitchFamily="34" charset="0"/>
              </a:endParaRPr>
            </a:p>
            <a:p>
              <a:pPr algn="r"/>
              <a:r>
                <a:rPr lang="fr-FR" sz="800">
                  <a:solidFill>
                    <a:srgbClr val="B60D27"/>
                  </a:solidFill>
                  <a:cs typeface="Arial" panose="020B0604020202020204" pitchFamily="34" charset="0"/>
                </a:rPr>
                <a:t>59</a:t>
              </a:r>
            </a:p>
            <a:p>
              <a:pPr algn="r"/>
              <a:r>
                <a:rPr lang="fr-FR" sz="800">
                  <a:solidFill>
                    <a:srgbClr val="B2C0EC"/>
                  </a:solidFill>
                  <a:cs typeface="Arial" panose="020B0604020202020204" pitchFamily="34" charset="0"/>
                </a:rPr>
                <a:t>48</a:t>
              </a:r>
              <a:endParaRPr lang="fr-FR" sz="800" dirty="0">
                <a:solidFill>
                  <a:srgbClr val="B2C0EC"/>
                </a:solidFill>
                <a:cs typeface="Arial" panose="020B0604020202020204" pitchFamily="34" charset="0"/>
              </a:endParaRPr>
            </a:p>
          </p:txBody>
        </p:sp>
        <p:sp>
          <p:nvSpPr>
            <p:cNvPr id="45" name="Line 21">
              <a:extLst>
                <a:ext uri="{FF2B5EF4-FFF2-40B4-BE49-F238E27FC236}">
                  <a16:creationId xmlns:a16="http://schemas.microsoft.com/office/drawing/2014/main" id="{75ABDBBD-2F75-4437-ACC6-8CA5CEA0402A}"/>
                </a:ext>
              </a:extLst>
            </p:cNvPr>
            <p:cNvSpPr>
              <a:spLocks noChangeShapeType="1"/>
            </p:cNvSpPr>
            <p:nvPr/>
          </p:nvSpPr>
          <p:spPr bwMode="auto">
            <a:xfrm>
              <a:off x="1769845" y="5242042"/>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dirty="0">
                <a:solidFill>
                  <a:srgbClr val="000000"/>
                </a:solidFill>
                <a:cs typeface="Arial" panose="020B0604020202020204" pitchFamily="34" charset="0"/>
              </a:endParaRPr>
            </a:p>
          </p:txBody>
        </p:sp>
        <p:sp>
          <p:nvSpPr>
            <p:cNvPr id="46" name="TextBox 45">
              <a:extLst>
                <a:ext uri="{FF2B5EF4-FFF2-40B4-BE49-F238E27FC236}">
                  <a16:creationId xmlns:a16="http://schemas.microsoft.com/office/drawing/2014/main" id="{B8C82063-18EE-479F-A824-A80C48EC0B55}"/>
                </a:ext>
              </a:extLst>
            </p:cNvPr>
            <p:cNvSpPr txBox="1"/>
            <p:nvPr/>
          </p:nvSpPr>
          <p:spPr>
            <a:xfrm>
              <a:off x="1679972" y="5284200"/>
              <a:ext cx="188119" cy="565146"/>
            </a:xfrm>
            <a:prstGeom prst="rect">
              <a:avLst/>
            </a:prstGeom>
            <a:noFill/>
          </p:spPr>
          <p:txBody>
            <a:bodyPr wrap="none" lIns="36000" tIns="36000" rIns="36000" bIns="36000" rtlCol="0" anchor="t" anchorCtr="0">
              <a:spAutoFit/>
            </a:bodyPr>
            <a:lstStyle/>
            <a:p>
              <a:pPr algn="ctr"/>
              <a:r>
                <a:rPr lang="fr-FR" sz="800">
                  <a:solidFill>
                    <a:srgbClr val="4D4D4D"/>
                  </a:solidFill>
                  <a:cs typeface="Arial" panose="020B0604020202020204" pitchFamily="34" charset="0"/>
                </a:rPr>
                <a:t>10</a:t>
              </a:r>
            </a:p>
            <a:p>
              <a:pPr algn="ctr"/>
              <a:endParaRPr lang="fr-FR" sz="800">
                <a:solidFill>
                  <a:srgbClr val="000000"/>
                </a:solidFill>
                <a:cs typeface="Arial" panose="020B0604020202020204" pitchFamily="34" charset="0"/>
              </a:endParaRPr>
            </a:p>
            <a:p>
              <a:pPr algn="r"/>
              <a:r>
                <a:rPr lang="fr-FR" sz="800">
                  <a:solidFill>
                    <a:srgbClr val="B60D27"/>
                  </a:solidFill>
                  <a:cs typeface="Arial" panose="020B0604020202020204" pitchFamily="34" charset="0"/>
                </a:rPr>
                <a:t>49</a:t>
              </a:r>
            </a:p>
            <a:p>
              <a:pPr algn="r"/>
              <a:r>
                <a:rPr lang="fr-FR" sz="800">
                  <a:solidFill>
                    <a:srgbClr val="B2C0EC"/>
                  </a:solidFill>
                  <a:cs typeface="Arial" panose="020B0604020202020204" pitchFamily="34" charset="0"/>
                </a:rPr>
                <a:t>31</a:t>
              </a:r>
              <a:endParaRPr lang="fr-FR" sz="800" dirty="0">
                <a:solidFill>
                  <a:srgbClr val="B2C0EC"/>
                </a:solidFill>
                <a:cs typeface="Arial" panose="020B0604020202020204" pitchFamily="34" charset="0"/>
              </a:endParaRPr>
            </a:p>
          </p:txBody>
        </p:sp>
        <p:sp>
          <p:nvSpPr>
            <p:cNvPr id="47" name="Line 21">
              <a:extLst>
                <a:ext uri="{FF2B5EF4-FFF2-40B4-BE49-F238E27FC236}">
                  <a16:creationId xmlns:a16="http://schemas.microsoft.com/office/drawing/2014/main" id="{ECC77105-6AA6-4FE0-BD0B-416C1578E190}"/>
                </a:ext>
              </a:extLst>
            </p:cNvPr>
            <p:cNvSpPr>
              <a:spLocks noChangeShapeType="1"/>
            </p:cNvSpPr>
            <p:nvPr/>
          </p:nvSpPr>
          <p:spPr bwMode="auto">
            <a:xfrm>
              <a:off x="1939993" y="5238994"/>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dirty="0">
                <a:solidFill>
                  <a:srgbClr val="000000"/>
                </a:solidFill>
                <a:cs typeface="Arial" panose="020B0604020202020204" pitchFamily="34" charset="0"/>
              </a:endParaRPr>
            </a:p>
          </p:txBody>
        </p:sp>
        <p:sp>
          <p:nvSpPr>
            <p:cNvPr id="48" name="TextBox 47">
              <a:extLst>
                <a:ext uri="{FF2B5EF4-FFF2-40B4-BE49-F238E27FC236}">
                  <a16:creationId xmlns:a16="http://schemas.microsoft.com/office/drawing/2014/main" id="{1CC1900E-A567-4FC8-9B8A-E3044AEF220E}"/>
                </a:ext>
              </a:extLst>
            </p:cNvPr>
            <p:cNvSpPr txBox="1"/>
            <p:nvPr/>
          </p:nvSpPr>
          <p:spPr>
            <a:xfrm>
              <a:off x="1850931" y="5284200"/>
              <a:ext cx="186506" cy="566981"/>
            </a:xfrm>
            <a:prstGeom prst="rect">
              <a:avLst/>
            </a:prstGeom>
            <a:noFill/>
          </p:spPr>
          <p:txBody>
            <a:bodyPr wrap="none" lIns="36000" tIns="36000" rIns="36000" bIns="36000" rtlCol="0" anchor="t" anchorCtr="0">
              <a:spAutoFit/>
            </a:bodyPr>
            <a:lstStyle/>
            <a:p>
              <a:pPr algn="ctr"/>
              <a:r>
                <a:rPr lang="fr-FR" sz="800">
                  <a:solidFill>
                    <a:srgbClr val="4D4D4D"/>
                  </a:solidFill>
                  <a:cs typeface="Arial" panose="020B0604020202020204" pitchFamily="34" charset="0"/>
                </a:rPr>
                <a:t>12</a:t>
              </a:r>
            </a:p>
            <a:p>
              <a:pPr algn="ctr"/>
              <a:endParaRPr lang="fr-FR" sz="800">
                <a:solidFill>
                  <a:srgbClr val="000000"/>
                </a:solidFill>
                <a:cs typeface="Arial" panose="020B0604020202020204" pitchFamily="34" charset="0"/>
              </a:endParaRPr>
            </a:p>
            <a:p>
              <a:pPr algn="r"/>
              <a:r>
                <a:rPr lang="fr-FR" sz="800">
                  <a:solidFill>
                    <a:srgbClr val="B60D27"/>
                  </a:solidFill>
                  <a:cs typeface="Arial" panose="020B0604020202020204" pitchFamily="34" charset="0"/>
                </a:rPr>
                <a:t>45</a:t>
              </a:r>
            </a:p>
            <a:p>
              <a:pPr algn="r"/>
              <a:r>
                <a:rPr lang="fr-FR" sz="800">
                  <a:solidFill>
                    <a:srgbClr val="B2C0EC"/>
                  </a:solidFill>
                  <a:cs typeface="Arial" panose="020B0604020202020204" pitchFamily="34" charset="0"/>
                </a:rPr>
                <a:t>23</a:t>
              </a:r>
              <a:endParaRPr lang="fr-FR" sz="800" dirty="0">
                <a:solidFill>
                  <a:srgbClr val="B2C0EC"/>
                </a:solidFill>
                <a:cs typeface="Arial" panose="020B0604020202020204" pitchFamily="34" charset="0"/>
              </a:endParaRPr>
            </a:p>
          </p:txBody>
        </p:sp>
        <p:sp>
          <p:nvSpPr>
            <p:cNvPr id="49" name="Line 21">
              <a:extLst>
                <a:ext uri="{FF2B5EF4-FFF2-40B4-BE49-F238E27FC236}">
                  <a16:creationId xmlns:a16="http://schemas.microsoft.com/office/drawing/2014/main" id="{A3B9186A-4765-45D6-B765-E7B20281FA92}"/>
                </a:ext>
              </a:extLst>
            </p:cNvPr>
            <p:cNvSpPr>
              <a:spLocks noChangeShapeType="1"/>
            </p:cNvSpPr>
            <p:nvPr/>
          </p:nvSpPr>
          <p:spPr bwMode="auto">
            <a:xfrm>
              <a:off x="2104584" y="5242042"/>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dirty="0">
                <a:solidFill>
                  <a:srgbClr val="000000"/>
                </a:solidFill>
                <a:cs typeface="Arial" panose="020B0604020202020204" pitchFamily="34" charset="0"/>
              </a:endParaRPr>
            </a:p>
          </p:txBody>
        </p:sp>
        <p:sp>
          <p:nvSpPr>
            <p:cNvPr id="50" name="TextBox 49">
              <a:extLst>
                <a:ext uri="{FF2B5EF4-FFF2-40B4-BE49-F238E27FC236}">
                  <a16:creationId xmlns:a16="http://schemas.microsoft.com/office/drawing/2014/main" id="{24ACAB80-F4B8-4411-91F2-0DF0945E0A2F}"/>
                </a:ext>
              </a:extLst>
            </p:cNvPr>
            <p:cNvSpPr txBox="1"/>
            <p:nvPr/>
          </p:nvSpPr>
          <p:spPr>
            <a:xfrm>
              <a:off x="2015522" y="5284200"/>
              <a:ext cx="186507" cy="566979"/>
            </a:xfrm>
            <a:prstGeom prst="rect">
              <a:avLst/>
            </a:prstGeom>
            <a:noFill/>
          </p:spPr>
          <p:txBody>
            <a:bodyPr wrap="none" lIns="36000" tIns="36000" rIns="36000" bIns="36000" rtlCol="0" anchor="t" anchorCtr="0">
              <a:spAutoFit/>
            </a:bodyPr>
            <a:lstStyle/>
            <a:p>
              <a:pPr algn="ctr"/>
              <a:r>
                <a:rPr lang="fr-FR" sz="800">
                  <a:solidFill>
                    <a:srgbClr val="4D4D4D"/>
                  </a:solidFill>
                  <a:cs typeface="Arial" panose="020B0604020202020204" pitchFamily="34" charset="0"/>
                </a:rPr>
                <a:t>14</a:t>
              </a:r>
            </a:p>
            <a:p>
              <a:pPr algn="ctr"/>
              <a:endParaRPr lang="fr-FR" sz="800">
                <a:solidFill>
                  <a:srgbClr val="000000"/>
                </a:solidFill>
                <a:cs typeface="Arial" panose="020B0604020202020204" pitchFamily="34" charset="0"/>
              </a:endParaRPr>
            </a:p>
            <a:p>
              <a:pPr algn="r"/>
              <a:r>
                <a:rPr lang="fr-FR" sz="800">
                  <a:solidFill>
                    <a:srgbClr val="B60D27"/>
                  </a:solidFill>
                  <a:cs typeface="Arial" panose="020B0604020202020204" pitchFamily="34" charset="0"/>
                </a:rPr>
                <a:t>33</a:t>
              </a:r>
            </a:p>
            <a:p>
              <a:pPr algn="r"/>
              <a:r>
                <a:rPr lang="fr-FR" sz="800">
                  <a:solidFill>
                    <a:srgbClr val="B2C0EC"/>
                  </a:solidFill>
                  <a:cs typeface="Arial" panose="020B0604020202020204" pitchFamily="34" charset="0"/>
                </a:rPr>
                <a:t>19</a:t>
              </a:r>
              <a:endParaRPr lang="fr-FR" sz="800" dirty="0">
                <a:solidFill>
                  <a:srgbClr val="B2C0EC"/>
                </a:solidFill>
                <a:cs typeface="Arial" panose="020B0604020202020204" pitchFamily="34" charset="0"/>
              </a:endParaRPr>
            </a:p>
          </p:txBody>
        </p:sp>
        <p:sp>
          <p:nvSpPr>
            <p:cNvPr id="51" name="Line 19">
              <a:extLst>
                <a:ext uri="{FF2B5EF4-FFF2-40B4-BE49-F238E27FC236}">
                  <a16:creationId xmlns:a16="http://schemas.microsoft.com/office/drawing/2014/main" id="{6208BCAD-D81F-445D-B787-0630EF8995E0}"/>
                </a:ext>
              </a:extLst>
            </p:cNvPr>
            <p:cNvSpPr>
              <a:spLocks noChangeShapeType="1"/>
            </p:cNvSpPr>
            <p:nvPr/>
          </p:nvSpPr>
          <p:spPr bwMode="auto">
            <a:xfrm>
              <a:off x="2276594" y="5238995"/>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dirty="0">
                <a:solidFill>
                  <a:srgbClr val="000000"/>
                </a:solidFill>
              </a:endParaRPr>
            </a:p>
          </p:txBody>
        </p:sp>
        <p:sp>
          <p:nvSpPr>
            <p:cNvPr id="52" name="Line 19">
              <a:extLst>
                <a:ext uri="{FF2B5EF4-FFF2-40B4-BE49-F238E27FC236}">
                  <a16:creationId xmlns:a16="http://schemas.microsoft.com/office/drawing/2014/main" id="{222EFF84-DF28-4EE5-90BA-05BD53B5DD88}"/>
                </a:ext>
              </a:extLst>
            </p:cNvPr>
            <p:cNvSpPr>
              <a:spLocks noChangeShapeType="1"/>
            </p:cNvSpPr>
            <p:nvPr/>
          </p:nvSpPr>
          <p:spPr bwMode="auto">
            <a:xfrm>
              <a:off x="2946261" y="5233364"/>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dirty="0">
                <a:solidFill>
                  <a:srgbClr val="000000"/>
                </a:solidFill>
              </a:endParaRPr>
            </a:p>
          </p:txBody>
        </p:sp>
        <p:sp>
          <p:nvSpPr>
            <p:cNvPr id="53" name="Line 19">
              <a:extLst>
                <a:ext uri="{FF2B5EF4-FFF2-40B4-BE49-F238E27FC236}">
                  <a16:creationId xmlns:a16="http://schemas.microsoft.com/office/drawing/2014/main" id="{725A9D72-E1C9-4243-9656-A898735A1E72}"/>
                </a:ext>
              </a:extLst>
            </p:cNvPr>
            <p:cNvSpPr>
              <a:spLocks noChangeShapeType="1"/>
            </p:cNvSpPr>
            <p:nvPr/>
          </p:nvSpPr>
          <p:spPr bwMode="auto">
            <a:xfrm>
              <a:off x="2441186" y="5242044"/>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dirty="0">
                <a:solidFill>
                  <a:srgbClr val="000000"/>
                </a:solidFill>
              </a:endParaRPr>
            </a:p>
          </p:txBody>
        </p:sp>
        <p:sp>
          <p:nvSpPr>
            <p:cNvPr id="54" name="Line 19">
              <a:extLst>
                <a:ext uri="{FF2B5EF4-FFF2-40B4-BE49-F238E27FC236}">
                  <a16:creationId xmlns:a16="http://schemas.microsoft.com/office/drawing/2014/main" id="{9A20193D-770E-4C01-9FD3-27A92B77A321}"/>
                </a:ext>
              </a:extLst>
            </p:cNvPr>
            <p:cNvSpPr>
              <a:spLocks noChangeShapeType="1"/>
            </p:cNvSpPr>
            <p:nvPr/>
          </p:nvSpPr>
          <p:spPr bwMode="auto">
            <a:xfrm>
              <a:off x="3110853" y="5236413"/>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dirty="0">
                <a:solidFill>
                  <a:srgbClr val="000000"/>
                </a:solidFill>
              </a:endParaRPr>
            </a:p>
          </p:txBody>
        </p:sp>
        <p:sp>
          <p:nvSpPr>
            <p:cNvPr id="55" name="TextBox 54">
              <a:extLst>
                <a:ext uri="{FF2B5EF4-FFF2-40B4-BE49-F238E27FC236}">
                  <a16:creationId xmlns:a16="http://schemas.microsoft.com/office/drawing/2014/main" id="{E39A4ADE-1D15-41BA-AF95-50607D34CF73}"/>
                </a:ext>
              </a:extLst>
            </p:cNvPr>
            <p:cNvSpPr txBox="1"/>
            <p:nvPr/>
          </p:nvSpPr>
          <p:spPr>
            <a:xfrm>
              <a:off x="3016790" y="5284200"/>
              <a:ext cx="188119" cy="565146"/>
            </a:xfrm>
            <a:prstGeom prst="rect">
              <a:avLst/>
            </a:prstGeom>
            <a:noFill/>
          </p:spPr>
          <p:txBody>
            <a:bodyPr wrap="none" lIns="36000" tIns="36000" rIns="36000" bIns="36000" rtlCol="0" anchor="t" anchorCtr="0">
              <a:spAutoFit/>
            </a:bodyPr>
            <a:lstStyle/>
            <a:p>
              <a:pPr algn="ctr"/>
              <a:r>
                <a:rPr lang="fr-FR" sz="800">
                  <a:solidFill>
                    <a:srgbClr val="4D4D4D"/>
                  </a:solidFill>
                  <a:cs typeface="Arial" panose="020B0604020202020204" pitchFamily="34" charset="0"/>
                </a:rPr>
                <a:t>26</a:t>
              </a:r>
            </a:p>
            <a:p>
              <a:pPr algn="ctr"/>
              <a:endParaRPr lang="fr-FR" sz="800">
                <a:solidFill>
                  <a:srgbClr val="000000"/>
                </a:solidFill>
                <a:cs typeface="Arial" panose="020B0604020202020204" pitchFamily="34" charset="0"/>
              </a:endParaRPr>
            </a:p>
            <a:p>
              <a:pPr algn="r"/>
              <a:r>
                <a:rPr lang="fr-FR" sz="800">
                  <a:solidFill>
                    <a:srgbClr val="B60D27"/>
                  </a:solidFill>
                  <a:cs typeface="Arial" panose="020B0604020202020204" pitchFamily="34" charset="0"/>
                </a:rPr>
                <a:t>8</a:t>
              </a:r>
            </a:p>
            <a:p>
              <a:pPr algn="r"/>
              <a:r>
                <a:rPr lang="fr-FR" sz="800">
                  <a:solidFill>
                    <a:srgbClr val="B2C0EC"/>
                  </a:solidFill>
                  <a:cs typeface="Arial" panose="020B0604020202020204" pitchFamily="34" charset="0"/>
                </a:rPr>
                <a:t>4</a:t>
              </a:r>
              <a:endParaRPr lang="fr-FR" sz="800" dirty="0">
                <a:solidFill>
                  <a:srgbClr val="B2C0EC"/>
                </a:solidFill>
                <a:cs typeface="Arial" panose="020B0604020202020204" pitchFamily="34" charset="0"/>
              </a:endParaRPr>
            </a:p>
          </p:txBody>
        </p:sp>
        <p:sp>
          <p:nvSpPr>
            <p:cNvPr id="56" name="Line 19">
              <a:extLst>
                <a:ext uri="{FF2B5EF4-FFF2-40B4-BE49-F238E27FC236}">
                  <a16:creationId xmlns:a16="http://schemas.microsoft.com/office/drawing/2014/main" id="{A4705107-2C30-4E0A-8F16-CE1C89CB7E2F}"/>
                </a:ext>
              </a:extLst>
            </p:cNvPr>
            <p:cNvSpPr>
              <a:spLocks noChangeShapeType="1"/>
            </p:cNvSpPr>
            <p:nvPr/>
          </p:nvSpPr>
          <p:spPr bwMode="auto">
            <a:xfrm>
              <a:off x="2612187" y="5238995"/>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dirty="0">
                <a:solidFill>
                  <a:srgbClr val="000000"/>
                </a:solidFill>
              </a:endParaRPr>
            </a:p>
          </p:txBody>
        </p:sp>
        <p:sp>
          <p:nvSpPr>
            <p:cNvPr id="57" name="Line 19">
              <a:extLst>
                <a:ext uri="{FF2B5EF4-FFF2-40B4-BE49-F238E27FC236}">
                  <a16:creationId xmlns:a16="http://schemas.microsoft.com/office/drawing/2014/main" id="{E29B23CA-E322-480E-8C50-6D7A5E8131EE}"/>
                </a:ext>
              </a:extLst>
            </p:cNvPr>
            <p:cNvSpPr>
              <a:spLocks noChangeShapeType="1"/>
            </p:cNvSpPr>
            <p:nvPr/>
          </p:nvSpPr>
          <p:spPr bwMode="auto">
            <a:xfrm>
              <a:off x="3284936" y="5233364"/>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dirty="0">
                <a:solidFill>
                  <a:srgbClr val="000000"/>
                </a:solidFill>
              </a:endParaRPr>
            </a:p>
          </p:txBody>
        </p:sp>
        <p:sp>
          <p:nvSpPr>
            <p:cNvPr id="58" name="TextBox 57">
              <a:extLst>
                <a:ext uri="{FF2B5EF4-FFF2-40B4-BE49-F238E27FC236}">
                  <a16:creationId xmlns:a16="http://schemas.microsoft.com/office/drawing/2014/main" id="{D7D75C23-2443-4E79-8A96-9CD360E31B89}"/>
                </a:ext>
              </a:extLst>
            </p:cNvPr>
            <p:cNvSpPr txBox="1"/>
            <p:nvPr/>
          </p:nvSpPr>
          <p:spPr>
            <a:xfrm>
              <a:off x="3197469" y="5284200"/>
              <a:ext cx="174925" cy="565146"/>
            </a:xfrm>
            <a:prstGeom prst="rect">
              <a:avLst/>
            </a:prstGeom>
            <a:noFill/>
          </p:spPr>
          <p:txBody>
            <a:bodyPr wrap="none" lIns="36000" tIns="36000" rIns="36000" bIns="36000" rtlCol="0" anchor="t" anchorCtr="0">
              <a:spAutoFit/>
            </a:bodyPr>
            <a:lstStyle/>
            <a:p>
              <a:pPr algn="ctr"/>
              <a:r>
                <a:rPr lang="fr-FR" sz="800">
                  <a:solidFill>
                    <a:srgbClr val="4D4D4D"/>
                  </a:solidFill>
                  <a:cs typeface="Arial" panose="020B0604020202020204" pitchFamily="34" charset="0"/>
                </a:rPr>
                <a:t>28</a:t>
              </a:r>
            </a:p>
            <a:p>
              <a:pPr algn="ctr"/>
              <a:endParaRPr lang="fr-FR" sz="800">
                <a:solidFill>
                  <a:srgbClr val="000000"/>
                </a:solidFill>
                <a:cs typeface="Arial" panose="020B0604020202020204" pitchFamily="34" charset="0"/>
              </a:endParaRPr>
            </a:p>
            <a:p>
              <a:pPr algn="ctr"/>
              <a:r>
                <a:rPr lang="fr-FR" sz="800">
                  <a:solidFill>
                    <a:srgbClr val="B60D27"/>
                  </a:solidFill>
                  <a:cs typeface="Arial" panose="020B0604020202020204" pitchFamily="34" charset="0"/>
                </a:rPr>
                <a:t>5</a:t>
              </a:r>
            </a:p>
            <a:p>
              <a:pPr algn="ctr"/>
              <a:r>
                <a:rPr lang="fr-FR" sz="800">
                  <a:solidFill>
                    <a:srgbClr val="B2C0EC"/>
                  </a:solidFill>
                  <a:cs typeface="Arial" panose="020B0604020202020204" pitchFamily="34" charset="0"/>
                </a:rPr>
                <a:t>3</a:t>
              </a:r>
              <a:endParaRPr lang="fr-FR" sz="800" dirty="0">
                <a:solidFill>
                  <a:srgbClr val="B2C0EC"/>
                </a:solidFill>
                <a:cs typeface="Arial" panose="020B0604020202020204" pitchFamily="34" charset="0"/>
              </a:endParaRPr>
            </a:p>
          </p:txBody>
        </p:sp>
        <p:sp>
          <p:nvSpPr>
            <p:cNvPr id="59" name="Line 19">
              <a:extLst>
                <a:ext uri="{FF2B5EF4-FFF2-40B4-BE49-F238E27FC236}">
                  <a16:creationId xmlns:a16="http://schemas.microsoft.com/office/drawing/2014/main" id="{94FE7786-7881-4153-808F-4D237874D183}"/>
                </a:ext>
              </a:extLst>
            </p:cNvPr>
            <p:cNvSpPr>
              <a:spLocks noChangeShapeType="1"/>
            </p:cNvSpPr>
            <p:nvPr/>
          </p:nvSpPr>
          <p:spPr bwMode="auto">
            <a:xfrm>
              <a:off x="3618063" y="5238995"/>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dirty="0">
                <a:solidFill>
                  <a:srgbClr val="000000"/>
                </a:solidFill>
              </a:endParaRPr>
            </a:p>
          </p:txBody>
        </p:sp>
        <p:sp>
          <p:nvSpPr>
            <p:cNvPr id="60" name="TextBox 59">
              <a:extLst>
                <a:ext uri="{FF2B5EF4-FFF2-40B4-BE49-F238E27FC236}">
                  <a16:creationId xmlns:a16="http://schemas.microsoft.com/office/drawing/2014/main" id="{4FBC0FEF-68F5-4B54-843C-5BF7AEE8D986}"/>
                </a:ext>
              </a:extLst>
            </p:cNvPr>
            <p:cNvSpPr txBox="1"/>
            <p:nvPr/>
          </p:nvSpPr>
          <p:spPr>
            <a:xfrm>
              <a:off x="3530600" y="5284200"/>
              <a:ext cx="174925" cy="565146"/>
            </a:xfrm>
            <a:prstGeom prst="rect">
              <a:avLst/>
            </a:prstGeom>
            <a:noFill/>
          </p:spPr>
          <p:txBody>
            <a:bodyPr wrap="none" lIns="36000" tIns="36000" rIns="36000" bIns="36000" rtlCol="0" anchor="t" anchorCtr="0">
              <a:spAutoFit/>
            </a:bodyPr>
            <a:lstStyle/>
            <a:p>
              <a:pPr algn="ctr"/>
              <a:r>
                <a:rPr lang="fr-FR" sz="800">
                  <a:solidFill>
                    <a:srgbClr val="4D4D4D"/>
                  </a:solidFill>
                  <a:cs typeface="Arial" panose="020B0604020202020204" pitchFamily="34" charset="0"/>
                </a:rPr>
                <a:t>32</a:t>
              </a:r>
            </a:p>
            <a:p>
              <a:pPr algn="ctr"/>
              <a:endParaRPr lang="fr-FR" sz="800">
                <a:solidFill>
                  <a:srgbClr val="000000"/>
                </a:solidFill>
                <a:cs typeface="Arial" panose="020B0604020202020204" pitchFamily="34" charset="0"/>
              </a:endParaRPr>
            </a:p>
            <a:p>
              <a:pPr algn="ctr"/>
              <a:r>
                <a:rPr lang="fr-FR" sz="800">
                  <a:solidFill>
                    <a:srgbClr val="B60D27"/>
                  </a:solidFill>
                  <a:cs typeface="Arial" panose="020B0604020202020204" pitchFamily="34" charset="0"/>
                </a:rPr>
                <a:t>0</a:t>
              </a:r>
            </a:p>
            <a:p>
              <a:pPr algn="ctr"/>
              <a:r>
                <a:rPr lang="fr-FR" sz="800">
                  <a:solidFill>
                    <a:srgbClr val="B2C0EC"/>
                  </a:solidFill>
                  <a:cs typeface="Arial" panose="020B0604020202020204" pitchFamily="34" charset="0"/>
                </a:rPr>
                <a:t>0</a:t>
              </a:r>
              <a:endParaRPr lang="fr-FR" sz="800" dirty="0">
                <a:solidFill>
                  <a:srgbClr val="B2C0EC"/>
                </a:solidFill>
                <a:cs typeface="Arial" panose="020B0604020202020204" pitchFamily="34" charset="0"/>
              </a:endParaRPr>
            </a:p>
          </p:txBody>
        </p:sp>
        <p:sp>
          <p:nvSpPr>
            <p:cNvPr id="61" name="Line 19">
              <a:extLst>
                <a:ext uri="{FF2B5EF4-FFF2-40B4-BE49-F238E27FC236}">
                  <a16:creationId xmlns:a16="http://schemas.microsoft.com/office/drawing/2014/main" id="{9F06BD83-1EE8-487F-9419-DC957CCEDF3D}"/>
                </a:ext>
              </a:extLst>
            </p:cNvPr>
            <p:cNvSpPr>
              <a:spLocks noChangeShapeType="1"/>
            </p:cNvSpPr>
            <p:nvPr/>
          </p:nvSpPr>
          <p:spPr bwMode="auto">
            <a:xfrm>
              <a:off x="2776779" y="5242044"/>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dirty="0">
                <a:solidFill>
                  <a:srgbClr val="000000"/>
                </a:solidFill>
              </a:endParaRPr>
            </a:p>
          </p:txBody>
        </p:sp>
        <p:sp>
          <p:nvSpPr>
            <p:cNvPr id="62" name="Line 19">
              <a:extLst>
                <a:ext uri="{FF2B5EF4-FFF2-40B4-BE49-F238E27FC236}">
                  <a16:creationId xmlns:a16="http://schemas.microsoft.com/office/drawing/2014/main" id="{4DE92090-EF49-4A80-83AE-776AC80446A5}"/>
                </a:ext>
              </a:extLst>
            </p:cNvPr>
            <p:cNvSpPr>
              <a:spLocks noChangeShapeType="1"/>
            </p:cNvSpPr>
            <p:nvPr/>
          </p:nvSpPr>
          <p:spPr bwMode="auto">
            <a:xfrm>
              <a:off x="3449528" y="5236419"/>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dirty="0">
                <a:solidFill>
                  <a:srgbClr val="000000"/>
                </a:solidFill>
              </a:endParaRPr>
            </a:p>
          </p:txBody>
        </p:sp>
        <p:sp>
          <p:nvSpPr>
            <p:cNvPr id="63" name="TextBox 62">
              <a:extLst>
                <a:ext uri="{FF2B5EF4-FFF2-40B4-BE49-F238E27FC236}">
                  <a16:creationId xmlns:a16="http://schemas.microsoft.com/office/drawing/2014/main" id="{5D3DCF08-69FA-4B8A-AC82-E314D1578947}"/>
                </a:ext>
              </a:extLst>
            </p:cNvPr>
            <p:cNvSpPr txBox="1"/>
            <p:nvPr/>
          </p:nvSpPr>
          <p:spPr>
            <a:xfrm>
              <a:off x="3362059" y="5284200"/>
              <a:ext cx="174925" cy="565146"/>
            </a:xfrm>
            <a:prstGeom prst="rect">
              <a:avLst/>
            </a:prstGeom>
            <a:noFill/>
          </p:spPr>
          <p:txBody>
            <a:bodyPr wrap="none" lIns="36000" tIns="36000" rIns="36000" bIns="36000" rtlCol="0" anchor="t" anchorCtr="0">
              <a:spAutoFit/>
            </a:bodyPr>
            <a:lstStyle/>
            <a:p>
              <a:pPr algn="ctr"/>
              <a:r>
                <a:rPr lang="fr-FR" sz="800">
                  <a:solidFill>
                    <a:srgbClr val="4D4D4D"/>
                  </a:solidFill>
                  <a:cs typeface="Arial" panose="020B0604020202020204" pitchFamily="34" charset="0"/>
                </a:rPr>
                <a:t>30</a:t>
              </a:r>
            </a:p>
            <a:p>
              <a:pPr algn="ctr"/>
              <a:endParaRPr lang="fr-FR" sz="800">
                <a:solidFill>
                  <a:srgbClr val="000000"/>
                </a:solidFill>
                <a:cs typeface="Arial" panose="020B0604020202020204" pitchFamily="34" charset="0"/>
              </a:endParaRPr>
            </a:p>
            <a:p>
              <a:pPr algn="ctr"/>
              <a:r>
                <a:rPr lang="fr-FR" sz="800">
                  <a:solidFill>
                    <a:srgbClr val="B60D27"/>
                  </a:solidFill>
                  <a:cs typeface="Arial" panose="020B0604020202020204" pitchFamily="34" charset="0"/>
                </a:rPr>
                <a:t>2</a:t>
              </a:r>
            </a:p>
            <a:p>
              <a:pPr algn="ctr"/>
              <a:r>
                <a:rPr lang="fr-FR" sz="800">
                  <a:solidFill>
                    <a:srgbClr val="B2C0EC"/>
                  </a:solidFill>
                  <a:cs typeface="Arial" panose="020B0604020202020204" pitchFamily="34" charset="0"/>
                </a:rPr>
                <a:t>1</a:t>
              </a:r>
              <a:endParaRPr lang="fr-FR" sz="800" dirty="0">
                <a:solidFill>
                  <a:srgbClr val="B2C0EC"/>
                </a:solidFill>
                <a:cs typeface="Arial" panose="020B0604020202020204" pitchFamily="34" charset="0"/>
              </a:endParaRPr>
            </a:p>
          </p:txBody>
        </p:sp>
        <p:sp>
          <p:nvSpPr>
            <p:cNvPr id="64" name="Line 19">
              <a:extLst>
                <a:ext uri="{FF2B5EF4-FFF2-40B4-BE49-F238E27FC236}">
                  <a16:creationId xmlns:a16="http://schemas.microsoft.com/office/drawing/2014/main" id="{A0363AC5-A4DF-4BC8-A210-B0E971B29C44}"/>
                </a:ext>
              </a:extLst>
            </p:cNvPr>
            <p:cNvSpPr>
              <a:spLocks noChangeShapeType="1"/>
            </p:cNvSpPr>
            <p:nvPr/>
          </p:nvSpPr>
          <p:spPr bwMode="auto">
            <a:xfrm>
              <a:off x="3782655" y="5242050"/>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dirty="0">
                <a:solidFill>
                  <a:srgbClr val="000000"/>
                </a:solidFill>
              </a:endParaRPr>
            </a:p>
          </p:txBody>
        </p:sp>
        <p:sp>
          <p:nvSpPr>
            <p:cNvPr id="65" name="TextBox 64">
              <a:extLst>
                <a:ext uri="{FF2B5EF4-FFF2-40B4-BE49-F238E27FC236}">
                  <a16:creationId xmlns:a16="http://schemas.microsoft.com/office/drawing/2014/main" id="{E1599C95-A583-404F-88A0-6784EBDDCCDA}"/>
                </a:ext>
              </a:extLst>
            </p:cNvPr>
            <p:cNvSpPr txBox="1"/>
            <p:nvPr/>
          </p:nvSpPr>
          <p:spPr>
            <a:xfrm>
              <a:off x="3695192" y="5284200"/>
              <a:ext cx="174925" cy="565146"/>
            </a:xfrm>
            <a:prstGeom prst="rect">
              <a:avLst/>
            </a:prstGeom>
            <a:noFill/>
          </p:spPr>
          <p:txBody>
            <a:bodyPr wrap="none" lIns="36000" tIns="36000" rIns="36000" bIns="36000" rtlCol="0" anchor="t" anchorCtr="0">
              <a:spAutoFit/>
            </a:bodyPr>
            <a:lstStyle/>
            <a:p>
              <a:pPr algn="ctr"/>
              <a:r>
                <a:rPr lang="fr-FR" sz="800">
                  <a:solidFill>
                    <a:srgbClr val="4D4D4D"/>
                  </a:solidFill>
                  <a:cs typeface="Arial" panose="020B0604020202020204" pitchFamily="34" charset="0"/>
                </a:rPr>
                <a:t>34</a:t>
              </a:r>
            </a:p>
            <a:p>
              <a:pPr algn="ctr"/>
              <a:endParaRPr lang="fr-FR" sz="800">
                <a:solidFill>
                  <a:srgbClr val="000000"/>
                </a:solidFill>
                <a:cs typeface="Arial" panose="020B0604020202020204" pitchFamily="34" charset="0"/>
              </a:endParaRPr>
            </a:p>
            <a:p>
              <a:pPr algn="ctr"/>
              <a:r>
                <a:rPr lang="fr-FR" sz="800">
                  <a:solidFill>
                    <a:srgbClr val="B60D27"/>
                  </a:solidFill>
                  <a:cs typeface="Arial" panose="020B0604020202020204" pitchFamily="34" charset="0"/>
                </a:rPr>
                <a:t>0</a:t>
              </a:r>
            </a:p>
            <a:p>
              <a:pPr algn="ctr"/>
              <a:r>
                <a:rPr lang="fr-FR" sz="800">
                  <a:solidFill>
                    <a:srgbClr val="B2C0EC"/>
                  </a:solidFill>
                  <a:cs typeface="Arial" panose="020B0604020202020204" pitchFamily="34" charset="0"/>
                </a:rPr>
                <a:t>0</a:t>
              </a:r>
              <a:endParaRPr lang="fr-FR" sz="800" dirty="0">
                <a:solidFill>
                  <a:srgbClr val="B2C0EC"/>
                </a:solidFill>
                <a:cs typeface="Arial" panose="020B0604020202020204" pitchFamily="34" charset="0"/>
              </a:endParaRPr>
            </a:p>
          </p:txBody>
        </p:sp>
        <p:sp>
          <p:nvSpPr>
            <p:cNvPr id="66" name="Line 19">
              <a:extLst>
                <a:ext uri="{FF2B5EF4-FFF2-40B4-BE49-F238E27FC236}">
                  <a16:creationId xmlns:a16="http://schemas.microsoft.com/office/drawing/2014/main" id="{E27D5290-106C-4A16-8F0B-E883FD8A298B}"/>
                </a:ext>
              </a:extLst>
            </p:cNvPr>
            <p:cNvSpPr>
              <a:spLocks noChangeShapeType="1"/>
            </p:cNvSpPr>
            <p:nvPr/>
          </p:nvSpPr>
          <p:spPr bwMode="auto">
            <a:xfrm>
              <a:off x="3956393" y="5238995"/>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dirty="0">
                <a:solidFill>
                  <a:srgbClr val="000000"/>
                </a:solidFill>
              </a:endParaRPr>
            </a:p>
          </p:txBody>
        </p:sp>
        <p:sp>
          <p:nvSpPr>
            <p:cNvPr id="67" name="TextBox 66">
              <a:extLst>
                <a:ext uri="{FF2B5EF4-FFF2-40B4-BE49-F238E27FC236}">
                  <a16:creationId xmlns:a16="http://schemas.microsoft.com/office/drawing/2014/main" id="{F67E8C92-0721-4B43-A5A6-B55D19B533CD}"/>
                </a:ext>
              </a:extLst>
            </p:cNvPr>
            <p:cNvSpPr txBox="1"/>
            <p:nvPr/>
          </p:nvSpPr>
          <p:spPr>
            <a:xfrm>
              <a:off x="3868931" y="5284200"/>
              <a:ext cx="174925" cy="565146"/>
            </a:xfrm>
            <a:prstGeom prst="rect">
              <a:avLst/>
            </a:prstGeom>
            <a:noFill/>
          </p:spPr>
          <p:txBody>
            <a:bodyPr wrap="none" lIns="36000" tIns="36000" rIns="36000" bIns="36000" rtlCol="0" anchor="t" anchorCtr="0">
              <a:spAutoFit/>
            </a:bodyPr>
            <a:lstStyle/>
            <a:p>
              <a:pPr algn="ctr"/>
              <a:r>
                <a:rPr lang="fr-FR" sz="800">
                  <a:solidFill>
                    <a:srgbClr val="4D4D4D"/>
                  </a:solidFill>
                  <a:cs typeface="Arial" panose="020B0604020202020204" pitchFamily="34" charset="0"/>
                </a:rPr>
                <a:t>36</a:t>
              </a:r>
            </a:p>
            <a:p>
              <a:pPr algn="ctr"/>
              <a:endParaRPr lang="fr-FR" sz="800">
                <a:solidFill>
                  <a:srgbClr val="000000"/>
                </a:solidFill>
                <a:cs typeface="Arial" panose="020B0604020202020204" pitchFamily="34" charset="0"/>
              </a:endParaRPr>
            </a:p>
            <a:p>
              <a:pPr algn="ctr"/>
              <a:r>
                <a:rPr lang="fr-FR" sz="800">
                  <a:solidFill>
                    <a:srgbClr val="B60D27"/>
                  </a:solidFill>
                  <a:cs typeface="Arial" panose="020B0604020202020204" pitchFamily="34" charset="0"/>
                </a:rPr>
                <a:t>0</a:t>
              </a:r>
            </a:p>
            <a:p>
              <a:pPr algn="ctr"/>
              <a:r>
                <a:rPr lang="fr-FR" sz="800">
                  <a:solidFill>
                    <a:srgbClr val="B2C0EC"/>
                  </a:solidFill>
                  <a:cs typeface="Arial" panose="020B0604020202020204" pitchFamily="34" charset="0"/>
                </a:rPr>
                <a:t>0</a:t>
              </a:r>
              <a:endParaRPr lang="fr-FR" sz="800" dirty="0">
                <a:solidFill>
                  <a:srgbClr val="B2C0EC"/>
                </a:solidFill>
                <a:cs typeface="Arial" panose="020B0604020202020204" pitchFamily="34" charset="0"/>
              </a:endParaRPr>
            </a:p>
          </p:txBody>
        </p:sp>
        <p:sp>
          <p:nvSpPr>
            <p:cNvPr id="68" name="Line 19">
              <a:extLst>
                <a:ext uri="{FF2B5EF4-FFF2-40B4-BE49-F238E27FC236}">
                  <a16:creationId xmlns:a16="http://schemas.microsoft.com/office/drawing/2014/main" id="{BE7531A3-2B20-46B0-8FE7-55092FDEDB4F}"/>
                </a:ext>
              </a:extLst>
            </p:cNvPr>
            <p:cNvSpPr>
              <a:spLocks noChangeShapeType="1"/>
            </p:cNvSpPr>
            <p:nvPr/>
          </p:nvSpPr>
          <p:spPr bwMode="auto">
            <a:xfrm>
              <a:off x="4120986" y="5242050"/>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dirty="0">
                <a:solidFill>
                  <a:srgbClr val="000000"/>
                </a:solidFill>
              </a:endParaRPr>
            </a:p>
          </p:txBody>
        </p:sp>
        <p:sp>
          <p:nvSpPr>
            <p:cNvPr id="69" name="TextBox 68">
              <a:extLst>
                <a:ext uri="{FF2B5EF4-FFF2-40B4-BE49-F238E27FC236}">
                  <a16:creationId xmlns:a16="http://schemas.microsoft.com/office/drawing/2014/main" id="{8D4B1412-8584-4FB4-B5FC-FAB2CC5A79C6}"/>
                </a:ext>
              </a:extLst>
            </p:cNvPr>
            <p:cNvSpPr txBox="1"/>
            <p:nvPr/>
          </p:nvSpPr>
          <p:spPr>
            <a:xfrm>
              <a:off x="4033524" y="5284200"/>
              <a:ext cx="174925" cy="565146"/>
            </a:xfrm>
            <a:prstGeom prst="rect">
              <a:avLst/>
            </a:prstGeom>
            <a:noFill/>
          </p:spPr>
          <p:txBody>
            <a:bodyPr wrap="none" lIns="36000" tIns="36000" rIns="36000" bIns="36000" rtlCol="0" anchor="t" anchorCtr="0">
              <a:spAutoFit/>
            </a:bodyPr>
            <a:lstStyle/>
            <a:p>
              <a:pPr algn="ctr"/>
              <a:r>
                <a:rPr lang="fr-FR" sz="800">
                  <a:solidFill>
                    <a:srgbClr val="4D4D4D"/>
                  </a:solidFill>
                  <a:cs typeface="Arial" panose="020B0604020202020204" pitchFamily="34" charset="0"/>
                </a:rPr>
                <a:t>38</a:t>
              </a:r>
            </a:p>
            <a:p>
              <a:pPr algn="ctr"/>
              <a:endParaRPr lang="fr-FR" sz="800">
                <a:solidFill>
                  <a:srgbClr val="000000"/>
                </a:solidFill>
                <a:cs typeface="Arial" panose="020B0604020202020204" pitchFamily="34" charset="0"/>
              </a:endParaRPr>
            </a:p>
            <a:p>
              <a:pPr algn="ctr"/>
              <a:r>
                <a:rPr lang="fr-FR" sz="800">
                  <a:solidFill>
                    <a:srgbClr val="B60D27"/>
                  </a:solidFill>
                  <a:cs typeface="Arial" panose="020B0604020202020204" pitchFamily="34" charset="0"/>
                </a:rPr>
                <a:t>0</a:t>
              </a:r>
            </a:p>
            <a:p>
              <a:pPr algn="ctr"/>
              <a:r>
                <a:rPr lang="fr-FR" sz="800">
                  <a:solidFill>
                    <a:srgbClr val="B2C0EC"/>
                  </a:solidFill>
                  <a:cs typeface="Arial" panose="020B0604020202020204" pitchFamily="34" charset="0"/>
                </a:rPr>
                <a:t>0</a:t>
              </a:r>
              <a:endParaRPr lang="fr-FR" sz="800" dirty="0">
                <a:solidFill>
                  <a:srgbClr val="B2C0EC"/>
                </a:solidFill>
                <a:cs typeface="Arial" panose="020B0604020202020204" pitchFamily="34" charset="0"/>
              </a:endParaRPr>
            </a:p>
          </p:txBody>
        </p:sp>
        <p:sp>
          <p:nvSpPr>
            <p:cNvPr id="70" name="TextBox 69">
              <a:extLst>
                <a:ext uri="{FF2B5EF4-FFF2-40B4-BE49-F238E27FC236}">
                  <a16:creationId xmlns:a16="http://schemas.microsoft.com/office/drawing/2014/main" id="{4AC7BCC7-DA9C-4C4B-BF4C-069110DC14A9}"/>
                </a:ext>
              </a:extLst>
            </p:cNvPr>
            <p:cNvSpPr txBox="1"/>
            <p:nvPr/>
          </p:nvSpPr>
          <p:spPr>
            <a:xfrm>
              <a:off x="346362" y="5519569"/>
              <a:ext cx="507093" cy="338554"/>
            </a:xfrm>
            <a:prstGeom prst="rect">
              <a:avLst/>
            </a:prstGeom>
            <a:noFill/>
          </p:spPr>
          <p:txBody>
            <a:bodyPr wrap="none" rtlCol="0">
              <a:spAutoFit/>
            </a:bodyPr>
            <a:lstStyle/>
            <a:p>
              <a:pPr algn="r" fontAlgn="base">
                <a:spcBef>
                  <a:spcPct val="0"/>
                </a:spcBef>
                <a:spcAft>
                  <a:spcPct val="0"/>
                </a:spcAft>
              </a:pPr>
              <a:r>
                <a:rPr lang="fr-FR" sz="800">
                  <a:solidFill>
                    <a:srgbClr val="B60D27"/>
                  </a:solidFill>
                  <a:cs typeface="Arial" panose="020B0604020202020204" pitchFamily="34" charset="0"/>
                </a:rPr>
                <a:t>Pembro</a:t>
              </a:r>
              <a:br>
                <a:rPr lang="fr-FR" sz="800">
                  <a:solidFill>
                    <a:srgbClr val="B60D27"/>
                  </a:solidFill>
                  <a:cs typeface="Arial" panose="020B0604020202020204" pitchFamily="34" charset="0"/>
                </a:rPr>
              </a:br>
              <a:r>
                <a:rPr lang="fr-FR" sz="800">
                  <a:solidFill>
                    <a:srgbClr val="B2C0EC"/>
                  </a:solidFill>
                  <a:cs typeface="Arial" panose="020B0604020202020204" pitchFamily="34" charset="0"/>
                </a:rPr>
                <a:t>CT</a:t>
              </a:r>
              <a:endParaRPr lang="fr-FR" sz="800" dirty="0">
                <a:solidFill>
                  <a:srgbClr val="B2C0EC"/>
                </a:solidFill>
                <a:cs typeface="Arial" panose="020B0604020202020204" pitchFamily="34" charset="0"/>
              </a:endParaRPr>
            </a:p>
          </p:txBody>
        </p:sp>
        <p:sp>
          <p:nvSpPr>
            <p:cNvPr id="71" name="Line 8">
              <a:extLst>
                <a:ext uri="{FF2B5EF4-FFF2-40B4-BE49-F238E27FC236}">
                  <a16:creationId xmlns:a16="http://schemas.microsoft.com/office/drawing/2014/main" id="{41A4287E-62BF-4393-881F-C461057B4F6A}"/>
                </a:ext>
              </a:extLst>
            </p:cNvPr>
            <p:cNvSpPr>
              <a:spLocks noChangeShapeType="1"/>
            </p:cNvSpPr>
            <p:nvPr/>
          </p:nvSpPr>
          <p:spPr bwMode="auto">
            <a:xfrm>
              <a:off x="905801" y="4389921"/>
              <a:ext cx="4175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000000"/>
                </a:solidFill>
              </a:endParaRPr>
            </a:p>
          </p:txBody>
        </p:sp>
        <p:sp>
          <p:nvSpPr>
            <p:cNvPr id="72" name="TextBox 71">
              <a:extLst>
                <a:ext uri="{FF2B5EF4-FFF2-40B4-BE49-F238E27FC236}">
                  <a16:creationId xmlns:a16="http://schemas.microsoft.com/office/drawing/2014/main" id="{D5EE56F3-DC80-425B-8974-31ACFA6C33FE}"/>
                </a:ext>
              </a:extLst>
            </p:cNvPr>
            <p:cNvSpPr txBox="1"/>
            <p:nvPr/>
          </p:nvSpPr>
          <p:spPr>
            <a:xfrm>
              <a:off x="658715" y="4281323"/>
              <a:ext cx="279035" cy="215444"/>
            </a:xfrm>
            <a:prstGeom prst="rect">
              <a:avLst/>
            </a:prstGeom>
            <a:noFill/>
          </p:spPr>
          <p:txBody>
            <a:bodyPr wrap="none" rtlCol="0" anchor="ctr" anchorCtr="0">
              <a:spAutoFit/>
            </a:bodyPr>
            <a:lstStyle/>
            <a:p>
              <a:pPr algn="r"/>
              <a:r>
                <a:rPr lang="fr-FR" sz="800">
                  <a:solidFill>
                    <a:srgbClr val="4D4D4D"/>
                  </a:solidFill>
                  <a:cs typeface="Arial" panose="020B0604020202020204" pitchFamily="34" charset="0"/>
                </a:rPr>
                <a:t>40</a:t>
              </a:r>
              <a:endParaRPr lang="fr-FR" sz="800" dirty="0">
                <a:solidFill>
                  <a:srgbClr val="4D4D4D"/>
                </a:solidFill>
                <a:cs typeface="Arial" panose="020B0604020202020204" pitchFamily="34" charset="0"/>
              </a:endParaRPr>
            </a:p>
          </p:txBody>
        </p:sp>
        <p:cxnSp>
          <p:nvCxnSpPr>
            <p:cNvPr id="73" name="Straight Connector 72">
              <a:extLst>
                <a:ext uri="{FF2B5EF4-FFF2-40B4-BE49-F238E27FC236}">
                  <a16:creationId xmlns:a16="http://schemas.microsoft.com/office/drawing/2014/main" id="{E9A80051-27DB-4870-9571-B1838E4B119F}"/>
                </a:ext>
              </a:extLst>
            </p:cNvPr>
            <p:cNvCxnSpPr/>
            <p:nvPr/>
          </p:nvCxnSpPr>
          <p:spPr>
            <a:xfrm>
              <a:off x="3177619" y="3319377"/>
              <a:ext cx="140452" cy="0"/>
            </a:xfrm>
            <a:prstGeom prst="line">
              <a:avLst/>
            </a:prstGeom>
            <a:noFill/>
            <a:ln w="19050" cap="flat">
              <a:solidFill>
                <a:srgbClr val="B60D27"/>
              </a:solidFill>
              <a:prstDash val="solid"/>
              <a:miter/>
            </a:ln>
          </p:spPr>
        </p:cxnSp>
        <p:cxnSp>
          <p:nvCxnSpPr>
            <p:cNvPr id="74" name="Straight Connector 73">
              <a:extLst>
                <a:ext uri="{FF2B5EF4-FFF2-40B4-BE49-F238E27FC236}">
                  <a16:creationId xmlns:a16="http://schemas.microsoft.com/office/drawing/2014/main" id="{D4EE9794-57EA-4C68-BF38-A21AF50D2AB7}"/>
                </a:ext>
              </a:extLst>
            </p:cNvPr>
            <p:cNvCxnSpPr/>
            <p:nvPr/>
          </p:nvCxnSpPr>
          <p:spPr>
            <a:xfrm>
              <a:off x="3177619" y="3447264"/>
              <a:ext cx="140452" cy="0"/>
            </a:xfrm>
            <a:prstGeom prst="line">
              <a:avLst/>
            </a:prstGeom>
            <a:noFill/>
            <a:ln w="19050" cap="flat">
              <a:solidFill>
                <a:srgbClr val="B2C0EC"/>
              </a:solidFill>
              <a:prstDash val="solid"/>
              <a:miter/>
            </a:ln>
          </p:spPr>
        </p:cxnSp>
        <p:sp>
          <p:nvSpPr>
            <p:cNvPr id="75" name="TextBox 74">
              <a:extLst>
                <a:ext uri="{FF2B5EF4-FFF2-40B4-BE49-F238E27FC236}">
                  <a16:creationId xmlns:a16="http://schemas.microsoft.com/office/drawing/2014/main" id="{0EB7F83A-D522-479B-9463-CFF820A09CBA}"/>
                </a:ext>
              </a:extLst>
            </p:cNvPr>
            <p:cNvSpPr txBox="1"/>
            <p:nvPr/>
          </p:nvSpPr>
          <p:spPr>
            <a:xfrm>
              <a:off x="232870" y="5371988"/>
              <a:ext cx="609415" cy="215444"/>
            </a:xfrm>
            <a:prstGeom prst="rect">
              <a:avLst/>
            </a:prstGeom>
            <a:noFill/>
          </p:spPr>
          <p:txBody>
            <a:bodyPr wrap="square" rtlCol="0">
              <a:spAutoFit/>
            </a:bodyPr>
            <a:lstStyle/>
            <a:p>
              <a:pPr algn="r"/>
              <a:r>
                <a:rPr lang="fr-FR" sz="800">
                  <a:solidFill>
                    <a:srgbClr val="4D4D4D"/>
                  </a:solidFill>
                </a:rPr>
                <a:t>N</a:t>
              </a:r>
              <a:endParaRPr lang="fr-FR" sz="800" dirty="0">
                <a:solidFill>
                  <a:srgbClr val="4D4D4D"/>
                </a:solidFill>
              </a:endParaRPr>
            </a:p>
          </p:txBody>
        </p:sp>
        <p:cxnSp>
          <p:nvCxnSpPr>
            <p:cNvPr id="76" name="Straight Connector 75">
              <a:extLst>
                <a:ext uri="{FF2B5EF4-FFF2-40B4-BE49-F238E27FC236}">
                  <a16:creationId xmlns:a16="http://schemas.microsoft.com/office/drawing/2014/main" id="{4913DDA1-99BA-45C7-83FD-5E66FA2580F7}"/>
                </a:ext>
              </a:extLst>
            </p:cNvPr>
            <p:cNvCxnSpPr/>
            <p:nvPr/>
          </p:nvCxnSpPr>
          <p:spPr>
            <a:xfrm flipV="1">
              <a:off x="1448199" y="3581858"/>
              <a:ext cx="0" cy="1651506"/>
            </a:xfrm>
            <a:prstGeom prst="line">
              <a:avLst/>
            </a:prstGeom>
            <a:ln w="15875">
              <a:solidFill>
                <a:srgbClr val="4D4D4D"/>
              </a:solidFill>
              <a:prstDash val="sysDot"/>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9304D926-93B9-4038-8776-50065812CFEA}"/>
                </a:ext>
              </a:extLst>
            </p:cNvPr>
            <p:cNvSpPr txBox="1"/>
            <p:nvPr/>
          </p:nvSpPr>
          <p:spPr>
            <a:xfrm>
              <a:off x="3271091" y="3213130"/>
              <a:ext cx="836509" cy="338554"/>
            </a:xfrm>
            <a:prstGeom prst="rect">
              <a:avLst/>
            </a:prstGeom>
            <a:solidFill>
              <a:schemeClr val="tx2"/>
            </a:solidFill>
            <a:ln>
              <a:noFill/>
            </a:ln>
          </p:spPr>
          <p:txBody>
            <a:bodyPr wrap="none" rtlCol="0">
              <a:spAutoFit/>
            </a:bodyPr>
            <a:lstStyle/>
            <a:p>
              <a:pPr fontAlgn="base">
                <a:spcBef>
                  <a:spcPct val="0"/>
                </a:spcBef>
                <a:spcAft>
                  <a:spcPct val="0"/>
                </a:spcAft>
              </a:pPr>
              <a:r>
                <a:rPr lang="fr-FR" sz="800">
                  <a:solidFill>
                    <a:srgbClr val="B60D27"/>
                  </a:solidFill>
                  <a:cs typeface="Arial" panose="020B0604020202020204" pitchFamily="34" charset="0"/>
                </a:rPr>
                <a:t>Pembrolizumab</a:t>
              </a:r>
            </a:p>
            <a:p>
              <a:pPr fontAlgn="base">
                <a:spcBef>
                  <a:spcPct val="0"/>
                </a:spcBef>
                <a:spcAft>
                  <a:spcPct val="0"/>
                </a:spcAft>
              </a:pPr>
              <a:r>
                <a:rPr lang="fr-FR" sz="800">
                  <a:solidFill>
                    <a:srgbClr val="B2C0EC"/>
                  </a:solidFill>
                  <a:cs typeface="Arial" panose="020B0604020202020204" pitchFamily="34" charset="0"/>
                </a:rPr>
                <a:t>CT</a:t>
              </a:r>
              <a:endParaRPr lang="fr-FR" sz="800" dirty="0">
                <a:solidFill>
                  <a:srgbClr val="B2C0EC"/>
                </a:solidFill>
                <a:cs typeface="Arial" panose="020B0604020202020204" pitchFamily="34" charset="0"/>
              </a:endParaRPr>
            </a:p>
          </p:txBody>
        </p:sp>
        <p:cxnSp>
          <p:nvCxnSpPr>
            <p:cNvPr id="78" name="Straight Connector 77">
              <a:extLst>
                <a:ext uri="{FF2B5EF4-FFF2-40B4-BE49-F238E27FC236}">
                  <a16:creationId xmlns:a16="http://schemas.microsoft.com/office/drawing/2014/main" id="{D9CAA802-1837-4F3E-A728-8A3F4E395C30}"/>
                </a:ext>
              </a:extLst>
            </p:cNvPr>
            <p:cNvCxnSpPr>
              <a:cxnSpLocks/>
            </p:cNvCxnSpPr>
            <p:nvPr/>
          </p:nvCxnSpPr>
          <p:spPr>
            <a:xfrm flipV="1">
              <a:off x="1939993" y="3924301"/>
              <a:ext cx="0" cy="1338573"/>
            </a:xfrm>
            <a:prstGeom prst="line">
              <a:avLst/>
            </a:prstGeom>
            <a:ln w="15875">
              <a:solidFill>
                <a:srgbClr val="4D4D4D"/>
              </a:solidFill>
              <a:prstDash val="sysDot"/>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77C15E01-33BB-4996-97F6-9F0FEFAB92CC}"/>
                </a:ext>
              </a:extLst>
            </p:cNvPr>
            <p:cNvSpPr txBox="1"/>
            <p:nvPr/>
          </p:nvSpPr>
          <p:spPr>
            <a:xfrm>
              <a:off x="1405533" y="3567867"/>
              <a:ext cx="363998" cy="338554"/>
            </a:xfrm>
            <a:prstGeom prst="rect">
              <a:avLst/>
            </a:prstGeom>
            <a:noFill/>
          </p:spPr>
          <p:txBody>
            <a:bodyPr wrap="none" rtlCol="0">
              <a:spAutoFit/>
            </a:bodyPr>
            <a:lstStyle/>
            <a:p>
              <a:r>
                <a:rPr lang="fr-FR" sz="800">
                  <a:solidFill>
                    <a:srgbClr val="B60D27"/>
                  </a:solidFill>
                </a:rPr>
                <a:t>64%</a:t>
              </a:r>
            </a:p>
            <a:p>
              <a:r>
                <a:rPr lang="fr-FR" sz="800">
                  <a:solidFill>
                    <a:srgbClr val="B2C0EC"/>
                  </a:solidFill>
                </a:rPr>
                <a:t>54%</a:t>
              </a:r>
              <a:endParaRPr lang="fr-FR" sz="800" dirty="0">
                <a:solidFill>
                  <a:srgbClr val="B2C0EC"/>
                </a:solidFill>
              </a:endParaRPr>
            </a:p>
          </p:txBody>
        </p:sp>
        <p:sp>
          <p:nvSpPr>
            <p:cNvPr id="80" name="TextBox 79">
              <a:extLst>
                <a:ext uri="{FF2B5EF4-FFF2-40B4-BE49-F238E27FC236}">
                  <a16:creationId xmlns:a16="http://schemas.microsoft.com/office/drawing/2014/main" id="{109AD8B6-3032-408E-8ACB-DFAE0C44106D}"/>
                </a:ext>
              </a:extLst>
            </p:cNvPr>
            <p:cNvSpPr txBox="1"/>
            <p:nvPr/>
          </p:nvSpPr>
          <p:spPr>
            <a:xfrm>
              <a:off x="1942265" y="3942769"/>
              <a:ext cx="363998" cy="338554"/>
            </a:xfrm>
            <a:prstGeom prst="rect">
              <a:avLst/>
            </a:prstGeom>
            <a:noFill/>
          </p:spPr>
          <p:txBody>
            <a:bodyPr wrap="none" rtlCol="0">
              <a:spAutoFit/>
            </a:bodyPr>
            <a:lstStyle/>
            <a:p>
              <a:r>
                <a:rPr lang="fr-FR" sz="800">
                  <a:solidFill>
                    <a:srgbClr val="B60D27"/>
                  </a:solidFill>
                </a:rPr>
                <a:t>42%</a:t>
              </a:r>
            </a:p>
            <a:p>
              <a:r>
                <a:rPr lang="fr-FR" sz="800">
                  <a:solidFill>
                    <a:srgbClr val="B2C0EC"/>
                  </a:solidFill>
                </a:rPr>
                <a:t>20%</a:t>
              </a:r>
              <a:endParaRPr lang="fr-FR" sz="800" dirty="0">
                <a:solidFill>
                  <a:srgbClr val="B2C0EC"/>
                </a:solidFill>
              </a:endParaRPr>
            </a:p>
          </p:txBody>
        </p:sp>
        <p:grpSp>
          <p:nvGrpSpPr>
            <p:cNvPr id="81" name="Graphic 8">
              <a:extLst>
                <a:ext uri="{FF2B5EF4-FFF2-40B4-BE49-F238E27FC236}">
                  <a16:creationId xmlns:a16="http://schemas.microsoft.com/office/drawing/2014/main" id="{61150255-8652-455D-B565-9AEC19EBBCEB}"/>
                </a:ext>
              </a:extLst>
            </p:cNvPr>
            <p:cNvGrpSpPr/>
            <p:nvPr/>
          </p:nvGrpSpPr>
          <p:grpSpPr>
            <a:xfrm>
              <a:off x="949492" y="3112839"/>
              <a:ext cx="2668572" cy="2129204"/>
              <a:chOff x="2490787" y="1766887"/>
              <a:chExt cx="4162425" cy="3324225"/>
            </a:xfrm>
          </p:grpSpPr>
          <p:sp>
            <p:nvSpPr>
              <p:cNvPr id="98" name="Freeform: Shape 122">
                <a:extLst>
                  <a:ext uri="{FF2B5EF4-FFF2-40B4-BE49-F238E27FC236}">
                    <a16:creationId xmlns:a16="http://schemas.microsoft.com/office/drawing/2014/main" id="{6B44FA31-1CDA-440C-867D-D77A28EAFDD1}"/>
                  </a:ext>
                </a:extLst>
              </p:cNvPr>
              <p:cNvSpPr/>
              <p:nvPr/>
            </p:nvSpPr>
            <p:spPr>
              <a:xfrm>
                <a:off x="2488406" y="1759743"/>
                <a:ext cx="4162425" cy="3333750"/>
              </a:xfrm>
              <a:custGeom>
                <a:avLst/>
                <a:gdLst>
                  <a:gd name="connsiteX0" fmla="*/ 4161101 w 4162425"/>
                  <a:gd name="connsiteY0" fmla="*/ 3327664 h 3333750"/>
                  <a:gd name="connsiteX1" fmla="*/ 4161101 w 4162425"/>
                  <a:gd name="connsiteY1" fmla="*/ 3230651 h 3333750"/>
                  <a:gd name="connsiteX2" fmla="*/ 3676031 w 4162425"/>
                  <a:gd name="connsiteY2" fmla="*/ 3230651 h 3333750"/>
                  <a:gd name="connsiteX3" fmla="*/ 3676031 w 4162425"/>
                  <a:gd name="connsiteY3" fmla="*/ 3177731 h 3333750"/>
                  <a:gd name="connsiteX4" fmla="*/ 3552558 w 4162425"/>
                  <a:gd name="connsiteY4" fmla="*/ 3177731 h 3333750"/>
                  <a:gd name="connsiteX5" fmla="*/ 3552558 w 4162425"/>
                  <a:gd name="connsiteY5" fmla="*/ 3138050 h 3333750"/>
                  <a:gd name="connsiteX6" fmla="*/ 2842593 w 4162425"/>
                  <a:gd name="connsiteY6" fmla="*/ 3138050 h 3333750"/>
                  <a:gd name="connsiteX7" fmla="*/ 2842593 w 4162425"/>
                  <a:gd name="connsiteY7" fmla="*/ 3093949 h 3333750"/>
                  <a:gd name="connsiteX8" fmla="*/ 2824953 w 4162425"/>
                  <a:gd name="connsiteY8" fmla="*/ 3093949 h 3333750"/>
                  <a:gd name="connsiteX9" fmla="*/ 2824953 w 4162425"/>
                  <a:gd name="connsiteY9" fmla="*/ 3071898 h 3333750"/>
                  <a:gd name="connsiteX10" fmla="*/ 2578008 w 4162425"/>
                  <a:gd name="connsiteY10" fmla="*/ 3071898 h 3333750"/>
                  <a:gd name="connsiteX11" fmla="*/ 2578008 w 4162425"/>
                  <a:gd name="connsiteY11" fmla="*/ 3054258 h 3333750"/>
                  <a:gd name="connsiteX12" fmla="*/ 2533917 w 4162425"/>
                  <a:gd name="connsiteY12" fmla="*/ 3054258 h 3333750"/>
                  <a:gd name="connsiteX13" fmla="*/ 2533917 w 4162425"/>
                  <a:gd name="connsiteY13" fmla="*/ 3014577 h 3333750"/>
                  <a:gd name="connsiteX14" fmla="*/ 2489816 w 4162425"/>
                  <a:gd name="connsiteY14" fmla="*/ 3014577 h 3333750"/>
                  <a:gd name="connsiteX15" fmla="*/ 2489816 w 4162425"/>
                  <a:gd name="connsiteY15" fmla="*/ 2983706 h 3333750"/>
                  <a:gd name="connsiteX16" fmla="*/ 2278151 w 4162425"/>
                  <a:gd name="connsiteY16" fmla="*/ 2983706 h 3333750"/>
                  <a:gd name="connsiteX17" fmla="*/ 2278151 w 4162425"/>
                  <a:gd name="connsiteY17" fmla="*/ 2952836 h 3333750"/>
                  <a:gd name="connsiteX18" fmla="*/ 2150269 w 4162425"/>
                  <a:gd name="connsiteY18" fmla="*/ 2952836 h 3333750"/>
                  <a:gd name="connsiteX19" fmla="*/ 2150269 w 4162425"/>
                  <a:gd name="connsiteY19" fmla="*/ 2921975 h 3333750"/>
                  <a:gd name="connsiteX20" fmla="*/ 2084127 w 4162425"/>
                  <a:gd name="connsiteY20" fmla="*/ 2921975 h 3333750"/>
                  <a:gd name="connsiteX21" fmla="*/ 2084127 w 4162425"/>
                  <a:gd name="connsiteY21" fmla="*/ 2899925 h 3333750"/>
                  <a:gd name="connsiteX22" fmla="*/ 2009156 w 4162425"/>
                  <a:gd name="connsiteY22" fmla="*/ 2899925 h 3333750"/>
                  <a:gd name="connsiteX23" fmla="*/ 2009156 w 4162425"/>
                  <a:gd name="connsiteY23" fmla="*/ 2855824 h 3333750"/>
                  <a:gd name="connsiteX24" fmla="*/ 1969475 w 4162425"/>
                  <a:gd name="connsiteY24" fmla="*/ 2855824 h 3333750"/>
                  <a:gd name="connsiteX25" fmla="*/ 1969475 w 4162425"/>
                  <a:gd name="connsiteY25" fmla="*/ 2798502 h 3333750"/>
                  <a:gd name="connsiteX26" fmla="*/ 1872453 w 4162425"/>
                  <a:gd name="connsiteY26" fmla="*/ 2798502 h 3333750"/>
                  <a:gd name="connsiteX27" fmla="*/ 1872453 w 4162425"/>
                  <a:gd name="connsiteY27" fmla="*/ 2772042 h 3333750"/>
                  <a:gd name="connsiteX28" fmla="*/ 1846002 w 4162425"/>
                  <a:gd name="connsiteY28" fmla="*/ 2772042 h 3333750"/>
                  <a:gd name="connsiteX29" fmla="*/ 1846002 w 4162425"/>
                  <a:gd name="connsiteY29" fmla="*/ 2736761 h 3333750"/>
                  <a:gd name="connsiteX30" fmla="*/ 1687249 w 4162425"/>
                  <a:gd name="connsiteY30" fmla="*/ 2736761 h 3333750"/>
                  <a:gd name="connsiteX31" fmla="*/ 1687249 w 4162425"/>
                  <a:gd name="connsiteY31" fmla="*/ 2679440 h 3333750"/>
                  <a:gd name="connsiteX32" fmla="*/ 1572597 w 4162425"/>
                  <a:gd name="connsiteY32" fmla="*/ 2679440 h 3333750"/>
                  <a:gd name="connsiteX33" fmla="*/ 1572597 w 4162425"/>
                  <a:gd name="connsiteY33" fmla="*/ 2626519 h 3333750"/>
                  <a:gd name="connsiteX34" fmla="*/ 1462354 w 4162425"/>
                  <a:gd name="connsiteY34" fmla="*/ 2626519 h 3333750"/>
                  <a:gd name="connsiteX35" fmla="*/ 1462354 w 4162425"/>
                  <a:gd name="connsiteY35" fmla="*/ 2595648 h 3333750"/>
                  <a:gd name="connsiteX36" fmla="*/ 1378563 w 4162425"/>
                  <a:gd name="connsiteY36" fmla="*/ 2595648 h 3333750"/>
                  <a:gd name="connsiteX37" fmla="*/ 1378563 w 4162425"/>
                  <a:gd name="connsiteY37" fmla="*/ 2503046 h 3333750"/>
                  <a:gd name="connsiteX38" fmla="*/ 1338882 w 4162425"/>
                  <a:gd name="connsiteY38" fmla="*/ 2503046 h 3333750"/>
                  <a:gd name="connsiteX39" fmla="*/ 1338882 w 4162425"/>
                  <a:gd name="connsiteY39" fmla="*/ 2441315 h 3333750"/>
                  <a:gd name="connsiteX40" fmla="*/ 1303601 w 4162425"/>
                  <a:gd name="connsiteY40" fmla="*/ 2441315 h 3333750"/>
                  <a:gd name="connsiteX41" fmla="*/ 1303601 w 4162425"/>
                  <a:gd name="connsiteY41" fmla="*/ 2379574 h 3333750"/>
                  <a:gd name="connsiteX42" fmla="*/ 1250690 w 4162425"/>
                  <a:gd name="connsiteY42" fmla="*/ 2379574 h 3333750"/>
                  <a:gd name="connsiteX43" fmla="*/ 1250690 w 4162425"/>
                  <a:gd name="connsiteY43" fmla="*/ 2295792 h 3333750"/>
                  <a:gd name="connsiteX44" fmla="*/ 1202179 w 4162425"/>
                  <a:gd name="connsiteY44" fmla="*/ 2295792 h 3333750"/>
                  <a:gd name="connsiteX45" fmla="*/ 1202179 w 4162425"/>
                  <a:gd name="connsiteY45" fmla="*/ 2172319 h 3333750"/>
                  <a:gd name="connsiteX46" fmla="*/ 1158078 w 4162425"/>
                  <a:gd name="connsiteY46" fmla="*/ 2172319 h 3333750"/>
                  <a:gd name="connsiteX47" fmla="*/ 1158078 w 4162425"/>
                  <a:gd name="connsiteY47" fmla="*/ 2106168 h 3333750"/>
                  <a:gd name="connsiteX48" fmla="*/ 1087526 w 4162425"/>
                  <a:gd name="connsiteY48" fmla="*/ 2106168 h 3333750"/>
                  <a:gd name="connsiteX49" fmla="*/ 1087526 w 4162425"/>
                  <a:gd name="connsiteY49" fmla="*/ 2004746 h 3333750"/>
                  <a:gd name="connsiteX50" fmla="*/ 1025785 w 4162425"/>
                  <a:gd name="connsiteY50" fmla="*/ 2004746 h 3333750"/>
                  <a:gd name="connsiteX51" fmla="*/ 1025785 w 4162425"/>
                  <a:gd name="connsiteY51" fmla="*/ 1947424 h 3333750"/>
                  <a:gd name="connsiteX52" fmla="*/ 986104 w 4162425"/>
                  <a:gd name="connsiteY52" fmla="*/ 1947424 h 3333750"/>
                  <a:gd name="connsiteX53" fmla="*/ 986104 w 4162425"/>
                  <a:gd name="connsiteY53" fmla="*/ 1868043 h 3333750"/>
                  <a:gd name="connsiteX54" fmla="*/ 933185 w 4162425"/>
                  <a:gd name="connsiteY54" fmla="*/ 1868043 h 3333750"/>
                  <a:gd name="connsiteX55" fmla="*/ 933185 w 4162425"/>
                  <a:gd name="connsiteY55" fmla="*/ 1810722 h 3333750"/>
                  <a:gd name="connsiteX56" fmla="*/ 897908 w 4162425"/>
                  <a:gd name="connsiteY56" fmla="*/ 1810722 h 3333750"/>
                  <a:gd name="connsiteX57" fmla="*/ 897908 w 4162425"/>
                  <a:gd name="connsiteY57" fmla="*/ 1766621 h 3333750"/>
                  <a:gd name="connsiteX58" fmla="*/ 875859 w 4162425"/>
                  <a:gd name="connsiteY58" fmla="*/ 1766621 h 3333750"/>
                  <a:gd name="connsiteX59" fmla="*/ 875859 w 4162425"/>
                  <a:gd name="connsiteY59" fmla="*/ 1704889 h 3333750"/>
                  <a:gd name="connsiteX60" fmla="*/ 840581 w 4162425"/>
                  <a:gd name="connsiteY60" fmla="*/ 1704889 h 3333750"/>
                  <a:gd name="connsiteX61" fmla="*/ 840581 w 4162425"/>
                  <a:gd name="connsiteY61" fmla="*/ 1612287 h 3333750"/>
                  <a:gd name="connsiteX62" fmla="*/ 814123 w 4162425"/>
                  <a:gd name="connsiteY62" fmla="*/ 1612287 h 3333750"/>
                  <a:gd name="connsiteX63" fmla="*/ 814123 w 4162425"/>
                  <a:gd name="connsiteY63" fmla="*/ 1515266 h 3333750"/>
                  <a:gd name="connsiteX64" fmla="*/ 818533 w 4162425"/>
                  <a:gd name="connsiteY64" fmla="*/ 1515266 h 3333750"/>
                  <a:gd name="connsiteX65" fmla="*/ 818533 w 4162425"/>
                  <a:gd name="connsiteY65" fmla="*/ 1493225 h 3333750"/>
                  <a:gd name="connsiteX66" fmla="*/ 699470 w 4162425"/>
                  <a:gd name="connsiteY66" fmla="*/ 1493225 h 3333750"/>
                  <a:gd name="connsiteX67" fmla="*/ 699470 w 4162425"/>
                  <a:gd name="connsiteY67" fmla="*/ 1356522 h 3333750"/>
                  <a:gd name="connsiteX68" fmla="*/ 633325 w 4162425"/>
                  <a:gd name="connsiteY68" fmla="*/ 1356522 h 3333750"/>
                  <a:gd name="connsiteX69" fmla="*/ 633325 w 4162425"/>
                  <a:gd name="connsiteY69" fmla="*/ 1277141 h 3333750"/>
                  <a:gd name="connsiteX70" fmla="*/ 580408 w 4162425"/>
                  <a:gd name="connsiteY70" fmla="*/ 1277141 h 3333750"/>
                  <a:gd name="connsiteX71" fmla="*/ 580408 w 4162425"/>
                  <a:gd name="connsiteY71" fmla="*/ 1140438 h 3333750"/>
                  <a:gd name="connsiteX72" fmla="*/ 553949 w 4162425"/>
                  <a:gd name="connsiteY72" fmla="*/ 1140438 h 3333750"/>
                  <a:gd name="connsiteX73" fmla="*/ 553949 w 4162425"/>
                  <a:gd name="connsiteY73" fmla="*/ 1100757 h 3333750"/>
                  <a:gd name="connsiteX74" fmla="*/ 505442 w 4162425"/>
                  <a:gd name="connsiteY74" fmla="*/ 1100757 h 3333750"/>
                  <a:gd name="connsiteX75" fmla="*/ 505442 w 4162425"/>
                  <a:gd name="connsiteY75" fmla="*/ 1043426 h 3333750"/>
                  <a:gd name="connsiteX76" fmla="*/ 443706 w 4162425"/>
                  <a:gd name="connsiteY76" fmla="*/ 1043426 h 3333750"/>
                  <a:gd name="connsiteX77" fmla="*/ 443706 w 4162425"/>
                  <a:gd name="connsiteY77" fmla="*/ 986104 h 3333750"/>
                  <a:gd name="connsiteX78" fmla="*/ 381971 w 4162425"/>
                  <a:gd name="connsiteY78" fmla="*/ 986104 h 3333750"/>
                  <a:gd name="connsiteX79" fmla="*/ 381971 w 4162425"/>
                  <a:gd name="connsiteY79" fmla="*/ 792074 h 3333750"/>
                  <a:gd name="connsiteX80" fmla="*/ 351102 w 4162425"/>
                  <a:gd name="connsiteY80" fmla="*/ 792074 h 3333750"/>
                  <a:gd name="connsiteX81" fmla="*/ 351102 w 4162425"/>
                  <a:gd name="connsiteY81" fmla="*/ 747977 h 3333750"/>
                  <a:gd name="connsiteX82" fmla="*/ 315824 w 4162425"/>
                  <a:gd name="connsiteY82" fmla="*/ 747977 h 3333750"/>
                  <a:gd name="connsiteX83" fmla="*/ 315824 w 4162425"/>
                  <a:gd name="connsiteY83" fmla="*/ 584818 h 3333750"/>
                  <a:gd name="connsiteX84" fmla="*/ 280546 w 4162425"/>
                  <a:gd name="connsiteY84" fmla="*/ 584818 h 3333750"/>
                  <a:gd name="connsiteX85" fmla="*/ 280546 w 4162425"/>
                  <a:gd name="connsiteY85" fmla="*/ 509852 h 3333750"/>
                  <a:gd name="connsiteX86" fmla="*/ 254088 w 4162425"/>
                  <a:gd name="connsiteY86" fmla="*/ 509852 h 3333750"/>
                  <a:gd name="connsiteX87" fmla="*/ 254088 w 4162425"/>
                  <a:gd name="connsiteY87" fmla="*/ 434887 h 3333750"/>
                  <a:gd name="connsiteX88" fmla="*/ 236450 w 4162425"/>
                  <a:gd name="connsiteY88" fmla="*/ 434887 h 3333750"/>
                  <a:gd name="connsiteX89" fmla="*/ 236450 w 4162425"/>
                  <a:gd name="connsiteY89" fmla="*/ 337873 h 3333750"/>
                  <a:gd name="connsiteX90" fmla="*/ 192353 w 4162425"/>
                  <a:gd name="connsiteY90" fmla="*/ 337873 h 3333750"/>
                  <a:gd name="connsiteX91" fmla="*/ 192353 w 4162425"/>
                  <a:gd name="connsiteY91" fmla="*/ 271727 h 3333750"/>
                  <a:gd name="connsiteX92" fmla="*/ 139436 w 4162425"/>
                  <a:gd name="connsiteY92" fmla="*/ 271727 h 3333750"/>
                  <a:gd name="connsiteX93" fmla="*/ 139436 w 4162425"/>
                  <a:gd name="connsiteY93" fmla="*/ 227629 h 3333750"/>
                  <a:gd name="connsiteX94" fmla="*/ 117387 w 4162425"/>
                  <a:gd name="connsiteY94" fmla="*/ 227629 h 3333750"/>
                  <a:gd name="connsiteX95" fmla="*/ 117387 w 4162425"/>
                  <a:gd name="connsiteY95" fmla="*/ 148255 h 3333750"/>
                  <a:gd name="connsiteX96" fmla="*/ 46831 w 4162425"/>
                  <a:gd name="connsiteY96" fmla="*/ 148255 h 3333750"/>
                  <a:gd name="connsiteX97" fmla="*/ 46831 w 4162425"/>
                  <a:gd name="connsiteY97" fmla="*/ 99748 h 3333750"/>
                  <a:gd name="connsiteX98" fmla="*/ 20373 w 4162425"/>
                  <a:gd name="connsiteY98" fmla="*/ 99748 h 3333750"/>
                  <a:gd name="connsiteX99" fmla="*/ 20373 w 4162425"/>
                  <a:gd name="connsiteY99" fmla="*/ 73289 h 3333750"/>
                  <a:gd name="connsiteX100" fmla="*/ 7144 w 4162425"/>
                  <a:gd name="connsiteY100" fmla="*/ 73289 h 3333750"/>
                  <a:gd name="connsiteX101" fmla="*/ 7144 w 4162425"/>
                  <a:gd name="connsiteY101" fmla="*/ 7144 h 333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4162425" h="3333750">
                    <a:moveTo>
                      <a:pt x="4161101" y="3327664"/>
                    </a:moveTo>
                    <a:lnTo>
                      <a:pt x="4161101" y="3230651"/>
                    </a:lnTo>
                    <a:lnTo>
                      <a:pt x="3676031" y="3230651"/>
                    </a:lnTo>
                    <a:lnTo>
                      <a:pt x="3676031" y="3177731"/>
                    </a:lnTo>
                    <a:lnTo>
                      <a:pt x="3552558" y="3177731"/>
                    </a:lnTo>
                    <a:lnTo>
                      <a:pt x="3552558" y="3138050"/>
                    </a:lnTo>
                    <a:lnTo>
                      <a:pt x="2842593" y="3138050"/>
                    </a:lnTo>
                    <a:lnTo>
                      <a:pt x="2842593" y="3093949"/>
                    </a:lnTo>
                    <a:lnTo>
                      <a:pt x="2824953" y="3093949"/>
                    </a:lnTo>
                    <a:lnTo>
                      <a:pt x="2824953" y="3071898"/>
                    </a:lnTo>
                    <a:lnTo>
                      <a:pt x="2578008" y="3071898"/>
                    </a:lnTo>
                    <a:lnTo>
                      <a:pt x="2578008" y="3054258"/>
                    </a:lnTo>
                    <a:lnTo>
                      <a:pt x="2533917" y="3054258"/>
                    </a:lnTo>
                    <a:lnTo>
                      <a:pt x="2533917" y="3014577"/>
                    </a:lnTo>
                    <a:lnTo>
                      <a:pt x="2489816" y="3014577"/>
                    </a:lnTo>
                    <a:lnTo>
                      <a:pt x="2489816" y="2983706"/>
                    </a:lnTo>
                    <a:lnTo>
                      <a:pt x="2278151" y="2983706"/>
                    </a:lnTo>
                    <a:lnTo>
                      <a:pt x="2278151" y="2952836"/>
                    </a:lnTo>
                    <a:lnTo>
                      <a:pt x="2150269" y="2952836"/>
                    </a:lnTo>
                    <a:lnTo>
                      <a:pt x="2150269" y="2921975"/>
                    </a:lnTo>
                    <a:lnTo>
                      <a:pt x="2084127" y="2921975"/>
                    </a:lnTo>
                    <a:lnTo>
                      <a:pt x="2084127" y="2899925"/>
                    </a:lnTo>
                    <a:lnTo>
                      <a:pt x="2009156" y="2899925"/>
                    </a:lnTo>
                    <a:lnTo>
                      <a:pt x="2009156" y="2855824"/>
                    </a:lnTo>
                    <a:lnTo>
                      <a:pt x="1969475" y="2855824"/>
                    </a:lnTo>
                    <a:lnTo>
                      <a:pt x="1969475" y="2798502"/>
                    </a:lnTo>
                    <a:lnTo>
                      <a:pt x="1872453" y="2798502"/>
                    </a:lnTo>
                    <a:lnTo>
                      <a:pt x="1872453" y="2772042"/>
                    </a:lnTo>
                    <a:lnTo>
                      <a:pt x="1846002" y="2772042"/>
                    </a:lnTo>
                    <a:lnTo>
                      <a:pt x="1846002" y="2736761"/>
                    </a:lnTo>
                    <a:lnTo>
                      <a:pt x="1687249" y="2736761"/>
                    </a:lnTo>
                    <a:lnTo>
                      <a:pt x="1687249" y="2679440"/>
                    </a:lnTo>
                    <a:lnTo>
                      <a:pt x="1572597" y="2679440"/>
                    </a:lnTo>
                    <a:lnTo>
                      <a:pt x="1572597" y="2626519"/>
                    </a:lnTo>
                    <a:lnTo>
                      <a:pt x="1462354" y="2626519"/>
                    </a:lnTo>
                    <a:lnTo>
                      <a:pt x="1462354" y="2595648"/>
                    </a:lnTo>
                    <a:lnTo>
                      <a:pt x="1378563" y="2595648"/>
                    </a:lnTo>
                    <a:lnTo>
                      <a:pt x="1378563" y="2503046"/>
                    </a:lnTo>
                    <a:lnTo>
                      <a:pt x="1338882" y="2503046"/>
                    </a:lnTo>
                    <a:lnTo>
                      <a:pt x="1338882" y="2441315"/>
                    </a:lnTo>
                    <a:lnTo>
                      <a:pt x="1303601" y="2441315"/>
                    </a:lnTo>
                    <a:lnTo>
                      <a:pt x="1303601" y="2379574"/>
                    </a:lnTo>
                    <a:lnTo>
                      <a:pt x="1250690" y="2379574"/>
                    </a:lnTo>
                    <a:lnTo>
                      <a:pt x="1250690" y="2295792"/>
                    </a:lnTo>
                    <a:lnTo>
                      <a:pt x="1202179" y="2295792"/>
                    </a:lnTo>
                    <a:lnTo>
                      <a:pt x="1202179" y="2172319"/>
                    </a:lnTo>
                    <a:lnTo>
                      <a:pt x="1158078" y="2172319"/>
                    </a:lnTo>
                    <a:lnTo>
                      <a:pt x="1158078" y="2106168"/>
                    </a:lnTo>
                    <a:lnTo>
                      <a:pt x="1087526" y="2106168"/>
                    </a:lnTo>
                    <a:lnTo>
                      <a:pt x="1087526" y="2004746"/>
                    </a:lnTo>
                    <a:lnTo>
                      <a:pt x="1025785" y="2004746"/>
                    </a:lnTo>
                    <a:lnTo>
                      <a:pt x="1025785" y="1947424"/>
                    </a:lnTo>
                    <a:lnTo>
                      <a:pt x="986104" y="1947424"/>
                    </a:lnTo>
                    <a:lnTo>
                      <a:pt x="986104" y="1868043"/>
                    </a:lnTo>
                    <a:lnTo>
                      <a:pt x="933185" y="1868043"/>
                    </a:lnTo>
                    <a:lnTo>
                      <a:pt x="933185" y="1810722"/>
                    </a:lnTo>
                    <a:lnTo>
                      <a:pt x="897908" y="1810722"/>
                    </a:lnTo>
                    <a:lnTo>
                      <a:pt x="897908" y="1766621"/>
                    </a:lnTo>
                    <a:lnTo>
                      <a:pt x="875859" y="1766621"/>
                    </a:lnTo>
                    <a:lnTo>
                      <a:pt x="875859" y="1704889"/>
                    </a:lnTo>
                    <a:lnTo>
                      <a:pt x="840581" y="1704889"/>
                    </a:lnTo>
                    <a:lnTo>
                      <a:pt x="840581" y="1612287"/>
                    </a:lnTo>
                    <a:lnTo>
                      <a:pt x="814123" y="1612287"/>
                    </a:lnTo>
                    <a:lnTo>
                      <a:pt x="814123" y="1515266"/>
                    </a:lnTo>
                    <a:lnTo>
                      <a:pt x="818533" y="1515266"/>
                    </a:lnTo>
                    <a:lnTo>
                      <a:pt x="818533" y="1493225"/>
                    </a:lnTo>
                    <a:lnTo>
                      <a:pt x="699470" y="1493225"/>
                    </a:lnTo>
                    <a:lnTo>
                      <a:pt x="699470" y="1356522"/>
                    </a:lnTo>
                    <a:lnTo>
                      <a:pt x="633325" y="1356522"/>
                    </a:lnTo>
                    <a:lnTo>
                      <a:pt x="633325" y="1277141"/>
                    </a:lnTo>
                    <a:lnTo>
                      <a:pt x="580408" y="1277141"/>
                    </a:lnTo>
                    <a:lnTo>
                      <a:pt x="580408" y="1140438"/>
                    </a:lnTo>
                    <a:lnTo>
                      <a:pt x="553949" y="1140438"/>
                    </a:lnTo>
                    <a:lnTo>
                      <a:pt x="553949" y="1100757"/>
                    </a:lnTo>
                    <a:lnTo>
                      <a:pt x="505442" y="1100757"/>
                    </a:lnTo>
                    <a:lnTo>
                      <a:pt x="505442" y="1043426"/>
                    </a:lnTo>
                    <a:lnTo>
                      <a:pt x="443706" y="1043426"/>
                    </a:lnTo>
                    <a:lnTo>
                      <a:pt x="443706" y="986104"/>
                    </a:lnTo>
                    <a:lnTo>
                      <a:pt x="381971" y="986104"/>
                    </a:lnTo>
                    <a:lnTo>
                      <a:pt x="381971" y="792074"/>
                    </a:lnTo>
                    <a:lnTo>
                      <a:pt x="351102" y="792074"/>
                    </a:lnTo>
                    <a:lnTo>
                      <a:pt x="351102" y="747977"/>
                    </a:lnTo>
                    <a:lnTo>
                      <a:pt x="315824" y="747977"/>
                    </a:lnTo>
                    <a:lnTo>
                      <a:pt x="315824" y="584818"/>
                    </a:lnTo>
                    <a:lnTo>
                      <a:pt x="280546" y="584818"/>
                    </a:lnTo>
                    <a:lnTo>
                      <a:pt x="280546" y="509852"/>
                    </a:lnTo>
                    <a:lnTo>
                      <a:pt x="254088" y="509852"/>
                    </a:lnTo>
                    <a:lnTo>
                      <a:pt x="254088" y="434887"/>
                    </a:lnTo>
                    <a:lnTo>
                      <a:pt x="236450" y="434887"/>
                    </a:lnTo>
                    <a:lnTo>
                      <a:pt x="236450" y="337873"/>
                    </a:lnTo>
                    <a:lnTo>
                      <a:pt x="192353" y="337873"/>
                    </a:lnTo>
                    <a:lnTo>
                      <a:pt x="192353" y="271727"/>
                    </a:lnTo>
                    <a:lnTo>
                      <a:pt x="139436" y="271727"/>
                    </a:lnTo>
                    <a:lnTo>
                      <a:pt x="139436" y="227629"/>
                    </a:lnTo>
                    <a:lnTo>
                      <a:pt x="117387" y="227629"/>
                    </a:lnTo>
                    <a:lnTo>
                      <a:pt x="117387" y="148255"/>
                    </a:lnTo>
                    <a:lnTo>
                      <a:pt x="46831" y="148255"/>
                    </a:lnTo>
                    <a:lnTo>
                      <a:pt x="46831" y="99748"/>
                    </a:lnTo>
                    <a:lnTo>
                      <a:pt x="20373" y="99748"/>
                    </a:lnTo>
                    <a:lnTo>
                      <a:pt x="20373" y="73289"/>
                    </a:lnTo>
                    <a:lnTo>
                      <a:pt x="7144" y="73289"/>
                    </a:lnTo>
                    <a:lnTo>
                      <a:pt x="7144" y="7144"/>
                    </a:lnTo>
                  </a:path>
                </a:pathLst>
              </a:custGeom>
              <a:noFill/>
              <a:ln w="19050" cap="flat">
                <a:solidFill>
                  <a:srgbClr val="B2C0EC"/>
                </a:solidFill>
                <a:prstDash val="solid"/>
                <a:miter/>
              </a:ln>
            </p:spPr>
            <p:txBody>
              <a:bodyPr rtlCol="0" anchor="ctr"/>
              <a:lstStyle/>
              <a:p>
                <a:endParaRPr lang="fr-FR" dirty="0"/>
              </a:p>
            </p:txBody>
          </p:sp>
          <p:sp>
            <p:nvSpPr>
              <p:cNvPr id="99" name="Freeform: Shape 123">
                <a:extLst>
                  <a:ext uri="{FF2B5EF4-FFF2-40B4-BE49-F238E27FC236}">
                    <a16:creationId xmlns:a16="http://schemas.microsoft.com/office/drawing/2014/main" id="{3E4FDAC7-C287-4FA0-94CC-44F407760F1C}"/>
                  </a:ext>
                </a:extLst>
              </p:cNvPr>
              <p:cNvSpPr/>
              <p:nvPr/>
            </p:nvSpPr>
            <p:spPr>
              <a:xfrm>
                <a:off x="6252687" y="4914044"/>
                <a:ext cx="9525" cy="76200"/>
              </a:xfrm>
              <a:custGeom>
                <a:avLst/>
                <a:gdLst>
                  <a:gd name="connsiteX0" fmla="*/ 4352 w 0"/>
                  <a:gd name="connsiteY0" fmla="*/ 4352 h 76200"/>
                  <a:gd name="connsiteX1" fmla="*/ 4352 w 0"/>
                  <a:gd name="connsiteY1" fmla="*/ 76351 h 76200"/>
                </a:gdLst>
                <a:ahLst/>
                <a:cxnLst>
                  <a:cxn ang="0">
                    <a:pos x="connsiteX0" y="connsiteY0"/>
                  </a:cxn>
                  <a:cxn ang="0">
                    <a:pos x="connsiteX1" y="connsiteY1"/>
                  </a:cxn>
                </a:cxnLst>
                <a:rect l="l" t="t" r="r" b="b"/>
                <a:pathLst>
                  <a:path h="76200">
                    <a:moveTo>
                      <a:pt x="4352" y="4352"/>
                    </a:moveTo>
                    <a:lnTo>
                      <a:pt x="4352" y="76351"/>
                    </a:lnTo>
                  </a:path>
                </a:pathLst>
              </a:custGeom>
              <a:noFill/>
              <a:ln w="19050" cap="flat">
                <a:solidFill>
                  <a:srgbClr val="B2C0EC"/>
                </a:solidFill>
                <a:prstDash val="solid"/>
                <a:miter/>
              </a:ln>
            </p:spPr>
            <p:txBody>
              <a:bodyPr rtlCol="0" anchor="ctr"/>
              <a:lstStyle/>
              <a:p>
                <a:endParaRPr lang="fr-FR" dirty="0"/>
              </a:p>
            </p:txBody>
          </p:sp>
          <p:sp>
            <p:nvSpPr>
              <p:cNvPr id="100" name="Freeform: Shape 125">
                <a:extLst>
                  <a:ext uri="{FF2B5EF4-FFF2-40B4-BE49-F238E27FC236}">
                    <a16:creationId xmlns:a16="http://schemas.microsoft.com/office/drawing/2014/main" id="{FBB9E7B2-DA3A-4885-B0BD-3AB69FC8A727}"/>
                  </a:ext>
                </a:extLst>
              </p:cNvPr>
              <p:cNvSpPr/>
              <p:nvPr/>
            </p:nvSpPr>
            <p:spPr>
              <a:xfrm>
                <a:off x="5547837" y="4818794"/>
                <a:ext cx="9525" cy="76200"/>
              </a:xfrm>
              <a:custGeom>
                <a:avLst/>
                <a:gdLst>
                  <a:gd name="connsiteX0" fmla="*/ 4352 w 0"/>
                  <a:gd name="connsiteY0" fmla="*/ 4352 h 76200"/>
                  <a:gd name="connsiteX1" fmla="*/ 4352 w 0"/>
                  <a:gd name="connsiteY1" fmla="*/ 76351 h 76200"/>
                </a:gdLst>
                <a:ahLst/>
                <a:cxnLst>
                  <a:cxn ang="0">
                    <a:pos x="connsiteX0" y="connsiteY0"/>
                  </a:cxn>
                  <a:cxn ang="0">
                    <a:pos x="connsiteX1" y="connsiteY1"/>
                  </a:cxn>
                </a:cxnLst>
                <a:rect l="l" t="t" r="r" b="b"/>
                <a:pathLst>
                  <a:path h="76200">
                    <a:moveTo>
                      <a:pt x="4352" y="4352"/>
                    </a:moveTo>
                    <a:lnTo>
                      <a:pt x="4352" y="76351"/>
                    </a:lnTo>
                  </a:path>
                </a:pathLst>
              </a:custGeom>
              <a:noFill/>
              <a:ln w="19050" cap="flat">
                <a:solidFill>
                  <a:srgbClr val="B2C0EC"/>
                </a:solidFill>
                <a:prstDash val="solid"/>
                <a:miter/>
              </a:ln>
            </p:spPr>
            <p:txBody>
              <a:bodyPr rtlCol="0" anchor="ctr"/>
              <a:lstStyle/>
              <a:p>
                <a:endParaRPr lang="fr-FR" dirty="0"/>
              </a:p>
            </p:txBody>
          </p:sp>
          <p:sp>
            <p:nvSpPr>
              <p:cNvPr id="101" name="Freeform: Shape 126">
                <a:extLst>
                  <a:ext uri="{FF2B5EF4-FFF2-40B4-BE49-F238E27FC236}">
                    <a16:creationId xmlns:a16="http://schemas.microsoft.com/office/drawing/2014/main" id="{80C7260C-B8EA-4F2D-85A8-33B9344E36C1}"/>
                  </a:ext>
                </a:extLst>
              </p:cNvPr>
              <p:cNvSpPr/>
              <p:nvPr/>
            </p:nvSpPr>
            <p:spPr>
              <a:xfrm>
                <a:off x="5490687" y="4818794"/>
                <a:ext cx="9525" cy="76200"/>
              </a:xfrm>
              <a:custGeom>
                <a:avLst/>
                <a:gdLst>
                  <a:gd name="connsiteX0" fmla="*/ 4352 w 0"/>
                  <a:gd name="connsiteY0" fmla="*/ 4352 h 76200"/>
                  <a:gd name="connsiteX1" fmla="*/ 4352 w 0"/>
                  <a:gd name="connsiteY1" fmla="*/ 76351 h 76200"/>
                </a:gdLst>
                <a:ahLst/>
                <a:cxnLst>
                  <a:cxn ang="0">
                    <a:pos x="connsiteX0" y="connsiteY0"/>
                  </a:cxn>
                  <a:cxn ang="0">
                    <a:pos x="connsiteX1" y="connsiteY1"/>
                  </a:cxn>
                </a:cxnLst>
                <a:rect l="l" t="t" r="r" b="b"/>
                <a:pathLst>
                  <a:path h="76200">
                    <a:moveTo>
                      <a:pt x="4352" y="4352"/>
                    </a:moveTo>
                    <a:lnTo>
                      <a:pt x="4352" y="76351"/>
                    </a:lnTo>
                  </a:path>
                </a:pathLst>
              </a:custGeom>
              <a:noFill/>
              <a:ln w="19050" cap="flat">
                <a:solidFill>
                  <a:srgbClr val="B2C0EC"/>
                </a:solidFill>
                <a:prstDash val="solid"/>
                <a:miter/>
              </a:ln>
            </p:spPr>
            <p:txBody>
              <a:bodyPr rtlCol="0" anchor="ctr"/>
              <a:lstStyle/>
              <a:p>
                <a:endParaRPr lang="fr-FR" dirty="0"/>
              </a:p>
            </p:txBody>
          </p:sp>
          <p:sp>
            <p:nvSpPr>
              <p:cNvPr id="102" name="Freeform: Shape 1023">
                <a:extLst>
                  <a:ext uri="{FF2B5EF4-FFF2-40B4-BE49-F238E27FC236}">
                    <a16:creationId xmlns:a16="http://schemas.microsoft.com/office/drawing/2014/main" id="{22854EAE-8ED1-4FA9-94A4-C7938BA53CBD}"/>
                  </a:ext>
                </a:extLst>
              </p:cNvPr>
              <p:cNvSpPr/>
              <p:nvPr/>
            </p:nvSpPr>
            <p:spPr>
              <a:xfrm>
                <a:off x="5128737" y="4761644"/>
                <a:ext cx="9525" cy="76200"/>
              </a:xfrm>
              <a:custGeom>
                <a:avLst/>
                <a:gdLst>
                  <a:gd name="connsiteX0" fmla="*/ 4352 w 0"/>
                  <a:gd name="connsiteY0" fmla="*/ 4352 h 76200"/>
                  <a:gd name="connsiteX1" fmla="*/ 4352 w 0"/>
                  <a:gd name="connsiteY1" fmla="*/ 76351 h 76200"/>
                </a:gdLst>
                <a:ahLst/>
                <a:cxnLst>
                  <a:cxn ang="0">
                    <a:pos x="connsiteX0" y="connsiteY0"/>
                  </a:cxn>
                  <a:cxn ang="0">
                    <a:pos x="connsiteX1" y="connsiteY1"/>
                  </a:cxn>
                </a:cxnLst>
                <a:rect l="l" t="t" r="r" b="b"/>
                <a:pathLst>
                  <a:path h="76200">
                    <a:moveTo>
                      <a:pt x="4352" y="4352"/>
                    </a:moveTo>
                    <a:lnTo>
                      <a:pt x="4352" y="76351"/>
                    </a:lnTo>
                  </a:path>
                </a:pathLst>
              </a:custGeom>
              <a:noFill/>
              <a:ln w="19050" cap="flat">
                <a:solidFill>
                  <a:srgbClr val="B2C0EC"/>
                </a:solidFill>
                <a:prstDash val="solid"/>
                <a:miter/>
              </a:ln>
            </p:spPr>
            <p:txBody>
              <a:bodyPr rtlCol="0" anchor="ctr"/>
              <a:lstStyle/>
              <a:p>
                <a:endParaRPr lang="fr-FR" dirty="0"/>
              </a:p>
            </p:txBody>
          </p:sp>
        </p:grpSp>
        <p:grpSp>
          <p:nvGrpSpPr>
            <p:cNvPr id="82" name="Graphic 1024">
              <a:extLst>
                <a:ext uri="{FF2B5EF4-FFF2-40B4-BE49-F238E27FC236}">
                  <a16:creationId xmlns:a16="http://schemas.microsoft.com/office/drawing/2014/main" id="{0D4F4660-6EB2-41D5-844E-7A36D572A7E7}"/>
                </a:ext>
              </a:extLst>
            </p:cNvPr>
            <p:cNvGrpSpPr/>
            <p:nvPr/>
          </p:nvGrpSpPr>
          <p:grpSpPr>
            <a:xfrm>
              <a:off x="944927" y="3111302"/>
              <a:ext cx="2574491" cy="1962152"/>
              <a:chOff x="2555081" y="1907381"/>
              <a:chExt cx="4029075" cy="3038475"/>
            </a:xfrm>
          </p:grpSpPr>
          <p:sp>
            <p:nvSpPr>
              <p:cNvPr id="83" name="Freeform: Shape 1028">
                <a:extLst>
                  <a:ext uri="{FF2B5EF4-FFF2-40B4-BE49-F238E27FC236}">
                    <a16:creationId xmlns:a16="http://schemas.microsoft.com/office/drawing/2014/main" id="{D9061B42-F70E-4D1F-9830-B152DF54E0D2}"/>
                  </a:ext>
                </a:extLst>
              </p:cNvPr>
              <p:cNvSpPr/>
              <p:nvPr/>
            </p:nvSpPr>
            <p:spPr>
              <a:xfrm>
                <a:off x="2555081" y="1907381"/>
                <a:ext cx="4029075" cy="3038475"/>
              </a:xfrm>
              <a:custGeom>
                <a:avLst/>
                <a:gdLst>
                  <a:gd name="connsiteX0" fmla="*/ 4026532 w 4029075"/>
                  <a:gd name="connsiteY0" fmla="*/ 3037075 h 3038475"/>
                  <a:gd name="connsiteX1" fmla="*/ 3796618 w 4029075"/>
                  <a:gd name="connsiteY1" fmla="*/ 3037075 h 3038475"/>
                  <a:gd name="connsiteX2" fmla="*/ 3796618 w 4029075"/>
                  <a:gd name="connsiteY2" fmla="*/ 2893381 h 3038475"/>
                  <a:gd name="connsiteX3" fmla="*/ 3751450 w 4029075"/>
                  <a:gd name="connsiteY3" fmla="*/ 2893381 h 3038475"/>
                  <a:gd name="connsiteX4" fmla="*/ 3751450 w 4029075"/>
                  <a:gd name="connsiteY4" fmla="*/ 2745581 h 3038475"/>
                  <a:gd name="connsiteX5" fmla="*/ 3028864 w 4029075"/>
                  <a:gd name="connsiteY5" fmla="*/ 2745581 h 3038475"/>
                  <a:gd name="connsiteX6" fmla="*/ 3028864 w 4029075"/>
                  <a:gd name="connsiteY6" fmla="*/ 2704529 h 3038475"/>
                  <a:gd name="connsiteX7" fmla="*/ 2741476 w 4029075"/>
                  <a:gd name="connsiteY7" fmla="*/ 2704529 h 3038475"/>
                  <a:gd name="connsiteX8" fmla="*/ 2741476 w 4029075"/>
                  <a:gd name="connsiteY8" fmla="*/ 2651151 h 3038475"/>
                  <a:gd name="connsiteX9" fmla="*/ 2569035 w 4029075"/>
                  <a:gd name="connsiteY9" fmla="*/ 2651151 h 3038475"/>
                  <a:gd name="connsiteX10" fmla="*/ 2569035 w 4029075"/>
                  <a:gd name="connsiteY10" fmla="*/ 2634729 h 3038475"/>
                  <a:gd name="connsiteX11" fmla="*/ 2478719 w 4029075"/>
                  <a:gd name="connsiteY11" fmla="*/ 2634729 h 3038475"/>
                  <a:gd name="connsiteX12" fmla="*/ 2478719 w 4029075"/>
                  <a:gd name="connsiteY12" fmla="*/ 2601887 h 3038475"/>
                  <a:gd name="connsiteX13" fmla="*/ 2421236 w 4029075"/>
                  <a:gd name="connsiteY13" fmla="*/ 2601887 h 3038475"/>
                  <a:gd name="connsiteX14" fmla="*/ 2421236 w 4029075"/>
                  <a:gd name="connsiteY14" fmla="*/ 2556720 h 3038475"/>
                  <a:gd name="connsiteX15" fmla="*/ 2351446 w 4029075"/>
                  <a:gd name="connsiteY15" fmla="*/ 2556720 h 3038475"/>
                  <a:gd name="connsiteX16" fmla="*/ 2351446 w 4029075"/>
                  <a:gd name="connsiteY16" fmla="*/ 2470509 h 3038475"/>
                  <a:gd name="connsiteX17" fmla="*/ 2154374 w 4029075"/>
                  <a:gd name="connsiteY17" fmla="*/ 2470509 h 3038475"/>
                  <a:gd name="connsiteX18" fmla="*/ 2154374 w 4029075"/>
                  <a:gd name="connsiteY18" fmla="*/ 2437657 h 3038475"/>
                  <a:gd name="connsiteX19" fmla="*/ 2064048 w 4029075"/>
                  <a:gd name="connsiteY19" fmla="*/ 2437657 h 3038475"/>
                  <a:gd name="connsiteX20" fmla="*/ 2064048 w 4029075"/>
                  <a:gd name="connsiteY20" fmla="*/ 2380183 h 3038475"/>
                  <a:gd name="connsiteX21" fmla="*/ 1957302 w 4029075"/>
                  <a:gd name="connsiteY21" fmla="*/ 2380183 h 3038475"/>
                  <a:gd name="connsiteX22" fmla="*/ 1957302 w 4029075"/>
                  <a:gd name="connsiteY22" fmla="*/ 2322700 h 3038475"/>
                  <a:gd name="connsiteX23" fmla="*/ 1887512 w 4029075"/>
                  <a:gd name="connsiteY23" fmla="*/ 2322700 h 3038475"/>
                  <a:gd name="connsiteX24" fmla="*/ 1887512 w 4029075"/>
                  <a:gd name="connsiteY24" fmla="*/ 2281647 h 3038475"/>
                  <a:gd name="connsiteX25" fmla="*/ 1793081 w 4029075"/>
                  <a:gd name="connsiteY25" fmla="*/ 2281647 h 3038475"/>
                  <a:gd name="connsiteX26" fmla="*/ 1793081 w 4029075"/>
                  <a:gd name="connsiteY26" fmla="*/ 2252910 h 3038475"/>
                  <a:gd name="connsiteX27" fmla="*/ 1752029 w 4029075"/>
                  <a:gd name="connsiteY27" fmla="*/ 2252910 h 3038475"/>
                  <a:gd name="connsiteX28" fmla="*/ 1752029 w 4029075"/>
                  <a:gd name="connsiteY28" fmla="*/ 2150269 h 3038475"/>
                  <a:gd name="connsiteX29" fmla="*/ 1727387 w 4029075"/>
                  <a:gd name="connsiteY29" fmla="*/ 2150269 h 3038475"/>
                  <a:gd name="connsiteX30" fmla="*/ 1727387 w 4029075"/>
                  <a:gd name="connsiteY30" fmla="*/ 2101006 h 3038475"/>
                  <a:gd name="connsiteX31" fmla="*/ 1661703 w 4029075"/>
                  <a:gd name="connsiteY31" fmla="*/ 2101006 h 3038475"/>
                  <a:gd name="connsiteX32" fmla="*/ 1661703 w 4029075"/>
                  <a:gd name="connsiteY32" fmla="*/ 2043522 h 3038475"/>
                  <a:gd name="connsiteX33" fmla="*/ 1616545 w 4029075"/>
                  <a:gd name="connsiteY33" fmla="*/ 2043522 h 3038475"/>
                  <a:gd name="connsiteX34" fmla="*/ 1616545 w 4029075"/>
                  <a:gd name="connsiteY34" fmla="*/ 1961407 h 3038475"/>
                  <a:gd name="connsiteX35" fmla="*/ 1579588 w 4029075"/>
                  <a:gd name="connsiteY35" fmla="*/ 1961407 h 3038475"/>
                  <a:gd name="connsiteX36" fmla="*/ 1579588 w 4029075"/>
                  <a:gd name="connsiteY36" fmla="*/ 1928565 h 3038475"/>
                  <a:gd name="connsiteX37" fmla="*/ 1468736 w 4029075"/>
                  <a:gd name="connsiteY37" fmla="*/ 1928565 h 3038475"/>
                  <a:gd name="connsiteX38" fmla="*/ 1468736 w 4029075"/>
                  <a:gd name="connsiteY38" fmla="*/ 1895723 h 3038475"/>
                  <a:gd name="connsiteX39" fmla="*/ 1390736 w 4029075"/>
                  <a:gd name="connsiteY39" fmla="*/ 1895723 h 3038475"/>
                  <a:gd name="connsiteX40" fmla="*/ 1390736 w 4029075"/>
                  <a:gd name="connsiteY40" fmla="*/ 1830029 h 3038475"/>
                  <a:gd name="connsiteX41" fmla="*/ 1320937 w 4029075"/>
                  <a:gd name="connsiteY41" fmla="*/ 1830029 h 3038475"/>
                  <a:gd name="connsiteX42" fmla="*/ 1320937 w 4029075"/>
                  <a:gd name="connsiteY42" fmla="*/ 1797187 h 3038475"/>
                  <a:gd name="connsiteX43" fmla="*/ 1271673 w 4029075"/>
                  <a:gd name="connsiteY43" fmla="*/ 1797187 h 3038475"/>
                  <a:gd name="connsiteX44" fmla="*/ 1271673 w 4029075"/>
                  <a:gd name="connsiteY44" fmla="*/ 1739713 h 3038475"/>
                  <a:gd name="connsiteX45" fmla="*/ 1238822 w 4029075"/>
                  <a:gd name="connsiteY45" fmla="*/ 1739713 h 3038475"/>
                  <a:gd name="connsiteX46" fmla="*/ 1238822 w 4029075"/>
                  <a:gd name="connsiteY46" fmla="*/ 1678124 h 3038475"/>
                  <a:gd name="connsiteX47" fmla="*/ 1189558 w 4029075"/>
                  <a:gd name="connsiteY47" fmla="*/ 1678124 h 3038475"/>
                  <a:gd name="connsiteX48" fmla="*/ 1189558 w 4029075"/>
                  <a:gd name="connsiteY48" fmla="*/ 1641177 h 3038475"/>
                  <a:gd name="connsiteX49" fmla="*/ 1160821 w 4029075"/>
                  <a:gd name="connsiteY49" fmla="*/ 1641177 h 3038475"/>
                  <a:gd name="connsiteX50" fmla="*/ 1160821 w 4029075"/>
                  <a:gd name="connsiteY50" fmla="*/ 1567272 h 3038475"/>
                  <a:gd name="connsiteX51" fmla="*/ 1136180 w 4029075"/>
                  <a:gd name="connsiteY51" fmla="*/ 1567272 h 3038475"/>
                  <a:gd name="connsiteX52" fmla="*/ 1136180 w 4029075"/>
                  <a:gd name="connsiteY52" fmla="*/ 1518009 h 3038475"/>
                  <a:gd name="connsiteX53" fmla="*/ 1041759 w 4029075"/>
                  <a:gd name="connsiteY53" fmla="*/ 1518009 h 3038475"/>
                  <a:gd name="connsiteX54" fmla="*/ 1041759 w 4029075"/>
                  <a:gd name="connsiteY54" fmla="*/ 1476947 h 3038475"/>
                  <a:gd name="connsiteX55" fmla="*/ 1013012 w 4029075"/>
                  <a:gd name="connsiteY55" fmla="*/ 1476947 h 3038475"/>
                  <a:gd name="connsiteX56" fmla="*/ 1013012 w 4029075"/>
                  <a:gd name="connsiteY56" fmla="*/ 1390736 h 3038475"/>
                  <a:gd name="connsiteX57" fmla="*/ 902165 w 4029075"/>
                  <a:gd name="connsiteY57" fmla="*/ 1390736 h 3038475"/>
                  <a:gd name="connsiteX58" fmla="*/ 902165 w 4029075"/>
                  <a:gd name="connsiteY58" fmla="*/ 1345568 h 3038475"/>
                  <a:gd name="connsiteX59" fmla="*/ 840581 w 4029075"/>
                  <a:gd name="connsiteY59" fmla="*/ 1345568 h 3038475"/>
                  <a:gd name="connsiteX60" fmla="*/ 840581 w 4029075"/>
                  <a:gd name="connsiteY60" fmla="*/ 1279884 h 3038475"/>
                  <a:gd name="connsiteX61" fmla="*/ 799526 w 4029075"/>
                  <a:gd name="connsiteY61" fmla="*/ 1279884 h 3038475"/>
                  <a:gd name="connsiteX62" fmla="*/ 799526 w 4029075"/>
                  <a:gd name="connsiteY62" fmla="*/ 1226506 h 3038475"/>
                  <a:gd name="connsiteX63" fmla="*/ 750258 w 4029075"/>
                  <a:gd name="connsiteY63" fmla="*/ 1226506 h 3038475"/>
                  <a:gd name="connsiteX64" fmla="*/ 750258 w 4029075"/>
                  <a:gd name="connsiteY64" fmla="*/ 1148506 h 3038475"/>
                  <a:gd name="connsiteX65" fmla="*/ 709202 w 4029075"/>
                  <a:gd name="connsiteY65" fmla="*/ 1148506 h 3038475"/>
                  <a:gd name="connsiteX66" fmla="*/ 709202 w 4029075"/>
                  <a:gd name="connsiteY66" fmla="*/ 1058180 h 3038475"/>
                  <a:gd name="connsiteX67" fmla="*/ 668145 w 4029075"/>
                  <a:gd name="connsiteY67" fmla="*/ 1058180 h 3038475"/>
                  <a:gd name="connsiteX68" fmla="*/ 668145 w 4029075"/>
                  <a:gd name="connsiteY68" fmla="*/ 971960 h 3038475"/>
                  <a:gd name="connsiteX69" fmla="*/ 647618 w 4029075"/>
                  <a:gd name="connsiteY69" fmla="*/ 971960 h 3038475"/>
                  <a:gd name="connsiteX70" fmla="*/ 647618 w 4029075"/>
                  <a:gd name="connsiteY70" fmla="*/ 902165 h 3038475"/>
                  <a:gd name="connsiteX71" fmla="*/ 635301 w 4029075"/>
                  <a:gd name="connsiteY71" fmla="*/ 902165 h 3038475"/>
                  <a:gd name="connsiteX72" fmla="*/ 635301 w 4029075"/>
                  <a:gd name="connsiteY72" fmla="*/ 852898 h 3038475"/>
                  <a:gd name="connsiteX73" fmla="*/ 598351 w 4029075"/>
                  <a:gd name="connsiteY73" fmla="*/ 852898 h 3038475"/>
                  <a:gd name="connsiteX74" fmla="*/ 598351 w 4029075"/>
                  <a:gd name="connsiteY74" fmla="*/ 820053 h 3038475"/>
                  <a:gd name="connsiteX75" fmla="*/ 573717 w 4029075"/>
                  <a:gd name="connsiteY75" fmla="*/ 820053 h 3038475"/>
                  <a:gd name="connsiteX76" fmla="*/ 573717 w 4029075"/>
                  <a:gd name="connsiteY76" fmla="*/ 770786 h 3038475"/>
                  <a:gd name="connsiteX77" fmla="*/ 553189 w 4029075"/>
                  <a:gd name="connsiteY77" fmla="*/ 770786 h 3038475"/>
                  <a:gd name="connsiteX78" fmla="*/ 553189 w 4029075"/>
                  <a:gd name="connsiteY78" fmla="*/ 721519 h 3038475"/>
                  <a:gd name="connsiteX79" fmla="*/ 532661 w 4029075"/>
                  <a:gd name="connsiteY79" fmla="*/ 721519 h 3038475"/>
                  <a:gd name="connsiteX80" fmla="*/ 532661 w 4029075"/>
                  <a:gd name="connsiteY80" fmla="*/ 647618 h 3038475"/>
                  <a:gd name="connsiteX81" fmla="*/ 487499 w 4029075"/>
                  <a:gd name="connsiteY81" fmla="*/ 647618 h 3038475"/>
                  <a:gd name="connsiteX82" fmla="*/ 487499 w 4029075"/>
                  <a:gd name="connsiteY82" fmla="*/ 614773 h 3038475"/>
                  <a:gd name="connsiteX83" fmla="*/ 438232 w 4029075"/>
                  <a:gd name="connsiteY83" fmla="*/ 614773 h 3038475"/>
                  <a:gd name="connsiteX84" fmla="*/ 438232 w 4029075"/>
                  <a:gd name="connsiteY84" fmla="*/ 544978 h 3038475"/>
                  <a:gd name="connsiteX85" fmla="*/ 421810 w 4029075"/>
                  <a:gd name="connsiteY85" fmla="*/ 544978 h 3038475"/>
                  <a:gd name="connsiteX86" fmla="*/ 421810 w 4029075"/>
                  <a:gd name="connsiteY86" fmla="*/ 475182 h 3038475"/>
                  <a:gd name="connsiteX87" fmla="*/ 397176 w 4029075"/>
                  <a:gd name="connsiteY87" fmla="*/ 475182 h 3038475"/>
                  <a:gd name="connsiteX88" fmla="*/ 397176 w 4029075"/>
                  <a:gd name="connsiteY88" fmla="*/ 413598 h 3038475"/>
                  <a:gd name="connsiteX89" fmla="*/ 376648 w 4029075"/>
                  <a:gd name="connsiteY89" fmla="*/ 413598 h 3038475"/>
                  <a:gd name="connsiteX90" fmla="*/ 376648 w 4029075"/>
                  <a:gd name="connsiteY90" fmla="*/ 368437 h 3038475"/>
                  <a:gd name="connsiteX91" fmla="*/ 339698 w 4029075"/>
                  <a:gd name="connsiteY91" fmla="*/ 368437 h 3038475"/>
                  <a:gd name="connsiteX92" fmla="*/ 339698 w 4029075"/>
                  <a:gd name="connsiteY92" fmla="*/ 331486 h 3038475"/>
                  <a:gd name="connsiteX93" fmla="*/ 306853 w 4029075"/>
                  <a:gd name="connsiteY93" fmla="*/ 331486 h 3038475"/>
                  <a:gd name="connsiteX94" fmla="*/ 306853 w 4029075"/>
                  <a:gd name="connsiteY94" fmla="*/ 290431 h 3038475"/>
                  <a:gd name="connsiteX95" fmla="*/ 257586 w 4029075"/>
                  <a:gd name="connsiteY95" fmla="*/ 290431 h 3038475"/>
                  <a:gd name="connsiteX96" fmla="*/ 257586 w 4029075"/>
                  <a:gd name="connsiteY96" fmla="*/ 237057 h 3038475"/>
                  <a:gd name="connsiteX97" fmla="*/ 241163 w 4029075"/>
                  <a:gd name="connsiteY97" fmla="*/ 237057 h 3038475"/>
                  <a:gd name="connsiteX98" fmla="*/ 241163 w 4029075"/>
                  <a:gd name="connsiteY98" fmla="*/ 171368 h 3038475"/>
                  <a:gd name="connsiteX99" fmla="*/ 208318 w 4029075"/>
                  <a:gd name="connsiteY99" fmla="*/ 171368 h 3038475"/>
                  <a:gd name="connsiteX100" fmla="*/ 208318 w 4029075"/>
                  <a:gd name="connsiteY100" fmla="*/ 97467 h 3038475"/>
                  <a:gd name="connsiteX101" fmla="*/ 175473 w 4029075"/>
                  <a:gd name="connsiteY101" fmla="*/ 97467 h 3038475"/>
                  <a:gd name="connsiteX102" fmla="*/ 175473 w 4029075"/>
                  <a:gd name="connsiteY102" fmla="*/ 68728 h 3038475"/>
                  <a:gd name="connsiteX103" fmla="*/ 138523 w 4029075"/>
                  <a:gd name="connsiteY103" fmla="*/ 68728 h 3038475"/>
                  <a:gd name="connsiteX104" fmla="*/ 138523 w 4029075"/>
                  <a:gd name="connsiteY104" fmla="*/ 44094 h 3038475"/>
                  <a:gd name="connsiteX105" fmla="*/ 117995 w 4029075"/>
                  <a:gd name="connsiteY105" fmla="*/ 44094 h 3038475"/>
                  <a:gd name="connsiteX106" fmla="*/ 117995 w 4029075"/>
                  <a:gd name="connsiteY106" fmla="*/ 7144 h 3038475"/>
                  <a:gd name="connsiteX107" fmla="*/ 7144 w 4029075"/>
                  <a:gd name="connsiteY107" fmla="*/ 7144 h 303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4029075" h="3038475">
                    <a:moveTo>
                      <a:pt x="4026532" y="3037075"/>
                    </a:moveTo>
                    <a:lnTo>
                      <a:pt x="3796618" y="3037075"/>
                    </a:lnTo>
                    <a:lnTo>
                      <a:pt x="3796618" y="2893381"/>
                    </a:lnTo>
                    <a:lnTo>
                      <a:pt x="3751450" y="2893381"/>
                    </a:lnTo>
                    <a:lnTo>
                      <a:pt x="3751450" y="2745581"/>
                    </a:lnTo>
                    <a:lnTo>
                      <a:pt x="3028864" y="2745581"/>
                    </a:lnTo>
                    <a:lnTo>
                      <a:pt x="3028864" y="2704529"/>
                    </a:lnTo>
                    <a:lnTo>
                      <a:pt x="2741476" y="2704529"/>
                    </a:lnTo>
                    <a:lnTo>
                      <a:pt x="2741476" y="2651151"/>
                    </a:lnTo>
                    <a:lnTo>
                      <a:pt x="2569035" y="2651151"/>
                    </a:lnTo>
                    <a:lnTo>
                      <a:pt x="2569035" y="2634729"/>
                    </a:lnTo>
                    <a:lnTo>
                      <a:pt x="2478719" y="2634729"/>
                    </a:lnTo>
                    <a:lnTo>
                      <a:pt x="2478719" y="2601887"/>
                    </a:lnTo>
                    <a:lnTo>
                      <a:pt x="2421236" y="2601887"/>
                    </a:lnTo>
                    <a:lnTo>
                      <a:pt x="2421236" y="2556720"/>
                    </a:lnTo>
                    <a:lnTo>
                      <a:pt x="2351446" y="2556720"/>
                    </a:lnTo>
                    <a:lnTo>
                      <a:pt x="2351446" y="2470509"/>
                    </a:lnTo>
                    <a:lnTo>
                      <a:pt x="2154374" y="2470509"/>
                    </a:lnTo>
                    <a:lnTo>
                      <a:pt x="2154374" y="2437657"/>
                    </a:lnTo>
                    <a:lnTo>
                      <a:pt x="2064048" y="2437657"/>
                    </a:lnTo>
                    <a:lnTo>
                      <a:pt x="2064048" y="2380183"/>
                    </a:lnTo>
                    <a:lnTo>
                      <a:pt x="1957302" y="2380183"/>
                    </a:lnTo>
                    <a:lnTo>
                      <a:pt x="1957302" y="2322700"/>
                    </a:lnTo>
                    <a:lnTo>
                      <a:pt x="1887512" y="2322700"/>
                    </a:lnTo>
                    <a:lnTo>
                      <a:pt x="1887512" y="2281647"/>
                    </a:lnTo>
                    <a:lnTo>
                      <a:pt x="1793081" y="2281647"/>
                    </a:lnTo>
                    <a:lnTo>
                      <a:pt x="1793081" y="2252910"/>
                    </a:lnTo>
                    <a:lnTo>
                      <a:pt x="1752029" y="2252910"/>
                    </a:lnTo>
                    <a:lnTo>
                      <a:pt x="1752029" y="2150269"/>
                    </a:lnTo>
                    <a:lnTo>
                      <a:pt x="1727387" y="2150269"/>
                    </a:lnTo>
                    <a:lnTo>
                      <a:pt x="1727387" y="2101006"/>
                    </a:lnTo>
                    <a:lnTo>
                      <a:pt x="1661703" y="2101006"/>
                    </a:lnTo>
                    <a:lnTo>
                      <a:pt x="1661703" y="2043522"/>
                    </a:lnTo>
                    <a:lnTo>
                      <a:pt x="1616545" y="2043522"/>
                    </a:lnTo>
                    <a:lnTo>
                      <a:pt x="1616545" y="1961407"/>
                    </a:lnTo>
                    <a:lnTo>
                      <a:pt x="1579588" y="1961407"/>
                    </a:lnTo>
                    <a:lnTo>
                      <a:pt x="1579588" y="1928565"/>
                    </a:lnTo>
                    <a:lnTo>
                      <a:pt x="1468736" y="1928565"/>
                    </a:lnTo>
                    <a:lnTo>
                      <a:pt x="1468736" y="1895723"/>
                    </a:lnTo>
                    <a:lnTo>
                      <a:pt x="1390736" y="1895723"/>
                    </a:lnTo>
                    <a:lnTo>
                      <a:pt x="1390736" y="1830029"/>
                    </a:lnTo>
                    <a:lnTo>
                      <a:pt x="1320937" y="1830029"/>
                    </a:lnTo>
                    <a:lnTo>
                      <a:pt x="1320937" y="1797187"/>
                    </a:lnTo>
                    <a:lnTo>
                      <a:pt x="1271673" y="1797187"/>
                    </a:lnTo>
                    <a:lnTo>
                      <a:pt x="1271673" y="1739713"/>
                    </a:lnTo>
                    <a:lnTo>
                      <a:pt x="1238822" y="1739713"/>
                    </a:lnTo>
                    <a:lnTo>
                      <a:pt x="1238822" y="1678124"/>
                    </a:lnTo>
                    <a:lnTo>
                      <a:pt x="1189558" y="1678124"/>
                    </a:lnTo>
                    <a:lnTo>
                      <a:pt x="1189558" y="1641177"/>
                    </a:lnTo>
                    <a:lnTo>
                      <a:pt x="1160821" y="1641177"/>
                    </a:lnTo>
                    <a:lnTo>
                      <a:pt x="1160821" y="1567272"/>
                    </a:lnTo>
                    <a:lnTo>
                      <a:pt x="1136180" y="1567272"/>
                    </a:lnTo>
                    <a:lnTo>
                      <a:pt x="1136180" y="1518009"/>
                    </a:lnTo>
                    <a:lnTo>
                      <a:pt x="1041759" y="1518009"/>
                    </a:lnTo>
                    <a:lnTo>
                      <a:pt x="1041759" y="1476947"/>
                    </a:lnTo>
                    <a:lnTo>
                      <a:pt x="1013012" y="1476947"/>
                    </a:lnTo>
                    <a:lnTo>
                      <a:pt x="1013012" y="1390736"/>
                    </a:lnTo>
                    <a:lnTo>
                      <a:pt x="902165" y="1390736"/>
                    </a:lnTo>
                    <a:lnTo>
                      <a:pt x="902165" y="1345568"/>
                    </a:lnTo>
                    <a:lnTo>
                      <a:pt x="840581" y="1345568"/>
                    </a:lnTo>
                    <a:lnTo>
                      <a:pt x="840581" y="1279884"/>
                    </a:lnTo>
                    <a:lnTo>
                      <a:pt x="799526" y="1279884"/>
                    </a:lnTo>
                    <a:lnTo>
                      <a:pt x="799526" y="1226506"/>
                    </a:lnTo>
                    <a:lnTo>
                      <a:pt x="750258" y="1226506"/>
                    </a:lnTo>
                    <a:lnTo>
                      <a:pt x="750258" y="1148506"/>
                    </a:lnTo>
                    <a:lnTo>
                      <a:pt x="709202" y="1148506"/>
                    </a:lnTo>
                    <a:lnTo>
                      <a:pt x="709202" y="1058180"/>
                    </a:lnTo>
                    <a:lnTo>
                      <a:pt x="668145" y="1058180"/>
                    </a:lnTo>
                    <a:lnTo>
                      <a:pt x="668145" y="971960"/>
                    </a:lnTo>
                    <a:lnTo>
                      <a:pt x="647618" y="971960"/>
                    </a:lnTo>
                    <a:lnTo>
                      <a:pt x="647618" y="902165"/>
                    </a:lnTo>
                    <a:lnTo>
                      <a:pt x="635301" y="902165"/>
                    </a:lnTo>
                    <a:lnTo>
                      <a:pt x="635301" y="852898"/>
                    </a:lnTo>
                    <a:lnTo>
                      <a:pt x="598351" y="852898"/>
                    </a:lnTo>
                    <a:lnTo>
                      <a:pt x="598351" y="820053"/>
                    </a:lnTo>
                    <a:lnTo>
                      <a:pt x="573717" y="820053"/>
                    </a:lnTo>
                    <a:lnTo>
                      <a:pt x="573717" y="770786"/>
                    </a:lnTo>
                    <a:lnTo>
                      <a:pt x="553189" y="770786"/>
                    </a:lnTo>
                    <a:lnTo>
                      <a:pt x="553189" y="721519"/>
                    </a:lnTo>
                    <a:lnTo>
                      <a:pt x="532661" y="721519"/>
                    </a:lnTo>
                    <a:lnTo>
                      <a:pt x="532661" y="647618"/>
                    </a:lnTo>
                    <a:lnTo>
                      <a:pt x="487499" y="647618"/>
                    </a:lnTo>
                    <a:lnTo>
                      <a:pt x="487499" y="614773"/>
                    </a:lnTo>
                    <a:lnTo>
                      <a:pt x="438232" y="614773"/>
                    </a:lnTo>
                    <a:lnTo>
                      <a:pt x="438232" y="544978"/>
                    </a:lnTo>
                    <a:lnTo>
                      <a:pt x="421810" y="544978"/>
                    </a:lnTo>
                    <a:lnTo>
                      <a:pt x="421810" y="475182"/>
                    </a:lnTo>
                    <a:lnTo>
                      <a:pt x="397176" y="475182"/>
                    </a:lnTo>
                    <a:lnTo>
                      <a:pt x="397176" y="413598"/>
                    </a:lnTo>
                    <a:lnTo>
                      <a:pt x="376648" y="413598"/>
                    </a:lnTo>
                    <a:lnTo>
                      <a:pt x="376648" y="368437"/>
                    </a:lnTo>
                    <a:lnTo>
                      <a:pt x="339698" y="368437"/>
                    </a:lnTo>
                    <a:lnTo>
                      <a:pt x="339698" y="331486"/>
                    </a:lnTo>
                    <a:lnTo>
                      <a:pt x="306853" y="331486"/>
                    </a:lnTo>
                    <a:lnTo>
                      <a:pt x="306853" y="290431"/>
                    </a:lnTo>
                    <a:lnTo>
                      <a:pt x="257586" y="290431"/>
                    </a:lnTo>
                    <a:lnTo>
                      <a:pt x="257586" y="237057"/>
                    </a:lnTo>
                    <a:lnTo>
                      <a:pt x="241163" y="237057"/>
                    </a:lnTo>
                    <a:lnTo>
                      <a:pt x="241163" y="171368"/>
                    </a:lnTo>
                    <a:lnTo>
                      <a:pt x="208318" y="171368"/>
                    </a:lnTo>
                    <a:lnTo>
                      <a:pt x="208318" y="97467"/>
                    </a:lnTo>
                    <a:lnTo>
                      <a:pt x="175473" y="97467"/>
                    </a:lnTo>
                    <a:lnTo>
                      <a:pt x="175473" y="68728"/>
                    </a:lnTo>
                    <a:lnTo>
                      <a:pt x="138523" y="68728"/>
                    </a:lnTo>
                    <a:lnTo>
                      <a:pt x="138523" y="44094"/>
                    </a:lnTo>
                    <a:lnTo>
                      <a:pt x="117995" y="44094"/>
                    </a:lnTo>
                    <a:lnTo>
                      <a:pt x="117995" y="7144"/>
                    </a:lnTo>
                    <a:lnTo>
                      <a:pt x="7144" y="7144"/>
                    </a:lnTo>
                  </a:path>
                </a:pathLst>
              </a:custGeom>
              <a:noFill/>
              <a:ln w="19050" cap="flat">
                <a:solidFill>
                  <a:srgbClr val="B60D27"/>
                </a:solidFill>
                <a:prstDash val="solid"/>
                <a:miter/>
              </a:ln>
            </p:spPr>
            <p:txBody>
              <a:bodyPr rtlCol="0" anchor="ctr"/>
              <a:lstStyle/>
              <a:p>
                <a:endParaRPr lang="fr-FR" dirty="0"/>
              </a:p>
            </p:txBody>
          </p:sp>
          <p:sp>
            <p:nvSpPr>
              <p:cNvPr id="84" name="Freeform: Shape 1029">
                <a:extLst>
                  <a:ext uri="{FF2B5EF4-FFF2-40B4-BE49-F238E27FC236}">
                    <a16:creationId xmlns:a16="http://schemas.microsoft.com/office/drawing/2014/main" id="{72D47C3B-0901-4ABF-A20F-48FD692F74CA}"/>
                  </a:ext>
                </a:extLst>
              </p:cNvPr>
              <p:cNvSpPr/>
              <p:nvPr/>
            </p:nvSpPr>
            <p:spPr>
              <a:xfrm>
                <a:off x="5120083" y="4466077"/>
                <a:ext cx="9525" cy="76200"/>
              </a:xfrm>
              <a:custGeom>
                <a:avLst/>
                <a:gdLst>
                  <a:gd name="connsiteX0" fmla="*/ 4034 w 0"/>
                  <a:gd name="connsiteY0" fmla="*/ 4034 h 76200"/>
                  <a:gd name="connsiteX1" fmla="*/ 4034 w 0"/>
                  <a:gd name="connsiteY1" fmla="*/ 76033 h 76200"/>
                  <a:gd name="connsiteX2" fmla="*/ 4034 w 0"/>
                  <a:gd name="connsiteY2" fmla="*/ 76033 h 76200"/>
                  <a:gd name="connsiteX3" fmla="*/ 4034 w 0"/>
                  <a:gd name="connsiteY3" fmla="*/ 76033 h 76200"/>
                </a:gdLst>
                <a:ahLst/>
                <a:cxnLst>
                  <a:cxn ang="0">
                    <a:pos x="connsiteX0" y="connsiteY0"/>
                  </a:cxn>
                  <a:cxn ang="0">
                    <a:pos x="connsiteX1" y="connsiteY1"/>
                  </a:cxn>
                  <a:cxn ang="0">
                    <a:pos x="connsiteX2" y="connsiteY2"/>
                  </a:cxn>
                  <a:cxn ang="0">
                    <a:pos x="connsiteX3" y="connsiteY3"/>
                  </a:cxn>
                </a:cxnLst>
                <a:rect l="l" t="t" r="r" b="b"/>
                <a:pathLst>
                  <a:path h="76200">
                    <a:moveTo>
                      <a:pt x="4034" y="4034"/>
                    </a:moveTo>
                    <a:lnTo>
                      <a:pt x="4034" y="76033"/>
                    </a:lnTo>
                    <a:lnTo>
                      <a:pt x="4034" y="76033"/>
                    </a:lnTo>
                    <a:lnTo>
                      <a:pt x="4034" y="76033"/>
                    </a:lnTo>
                  </a:path>
                </a:pathLst>
              </a:custGeom>
              <a:noFill/>
              <a:ln w="19050" cap="flat">
                <a:solidFill>
                  <a:srgbClr val="B60D27"/>
                </a:solidFill>
                <a:prstDash val="solid"/>
                <a:miter/>
              </a:ln>
            </p:spPr>
            <p:txBody>
              <a:bodyPr rtlCol="0" anchor="ctr"/>
              <a:lstStyle/>
              <a:p>
                <a:endParaRPr lang="fr-FR" dirty="0"/>
              </a:p>
            </p:txBody>
          </p:sp>
          <p:sp>
            <p:nvSpPr>
              <p:cNvPr id="85" name="Freeform: Shape 1030">
                <a:extLst>
                  <a:ext uri="{FF2B5EF4-FFF2-40B4-BE49-F238E27FC236}">
                    <a16:creationId xmlns:a16="http://schemas.microsoft.com/office/drawing/2014/main" id="{67AC6625-B82A-4096-9D83-258652AA1FE9}"/>
                  </a:ext>
                </a:extLst>
              </p:cNvPr>
              <p:cNvSpPr/>
              <p:nvPr/>
            </p:nvSpPr>
            <p:spPr>
              <a:xfrm>
                <a:off x="5196291" y="4475979"/>
                <a:ext cx="9525" cy="76201"/>
              </a:xfrm>
              <a:custGeom>
                <a:avLst/>
                <a:gdLst>
                  <a:gd name="connsiteX0" fmla="*/ 4034 w 0"/>
                  <a:gd name="connsiteY0" fmla="*/ 4034 h 76200"/>
                  <a:gd name="connsiteX1" fmla="*/ 4034 w 0"/>
                  <a:gd name="connsiteY1" fmla="*/ 76033 h 76200"/>
                  <a:gd name="connsiteX2" fmla="*/ 4034 w 0"/>
                  <a:gd name="connsiteY2" fmla="*/ 76033 h 76200"/>
                  <a:gd name="connsiteX3" fmla="*/ 4034 w 0"/>
                  <a:gd name="connsiteY3" fmla="*/ 76033 h 76200"/>
                </a:gdLst>
                <a:ahLst/>
                <a:cxnLst>
                  <a:cxn ang="0">
                    <a:pos x="connsiteX0" y="connsiteY0"/>
                  </a:cxn>
                  <a:cxn ang="0">
                    <a:pos x="connsiteX1" y="connsiteY1"/>
                  </a:cxn>
                  <a:cxn ang="0">
                    <a:pos x="connsiteX2" y="connsiteY2"/>
                  </a:cxn>
                  <a:cxn ang="0">
                    <a:pos x="connsiteX3" y="connsiteY3"/>
                  </a:cxn>
                </a:cxnLst>
                <a:rect l="l" t="t" r="r" b="b"/>
                <a:pathLst>
                  <a:path h="76200">
                    <a:moveTo>
                      <a:pt x="4034" y="4034"/>
                    </a:moveTo>
                    <a:lnTo>
                      <a:pt x="4034" y="76033"/>
                    </a:lnTo>
                    <a:lnTo>
                      <a:pt x="4034" y="76033"/>
                    </a:lnTo>
                    <a:lnTo>
                      <a:pt x="4034" y="76033"/>
                    </a:lnTo>
                  </a:path>
                </a:pathLst>
              </a:custGeom>
              <a:noFill/>
              <a:ln w="19050" cap="flat">
                <a:solidFill>
                  <a:srgbClr val="B60D27"/>
                </a:solidFill>
                <a:prstDash val="solid"/>
                <a:miter/>
              </a:ln>
            </p:spPr>
            <p:txBody>
              <a:bodyPr rtlCol="0" anchor="ctr"/>
              <a:lstStyle/>
              <a:p>
                <a:endParaRPr lang="fr-FR" dirty="0"/>
              </a:p>
            </p:txBody>
          </p:sp>
          <p:sp>
            <p:nvSpPr>
              <p:cNvPr id="86" name="Freeform: Shape 1031">
                <a:extLst>
                  <a:ext uri="{FF2B5EF4-FFF2-40B4-BE49-F238E27FC236}">
                    <a16:creationId xmlns:a16="http://schemas.microsoft.com/office/drawing/2014/main" id="{17B22931-A351-454C-8DAF-3A389F5B952D}"/>
                  </a:ext>
                </a:extLst>
              </p:cNvPr>
              <p:cNvSpPr/>
              <p:nvPr/>
            </p:nvSpPr>
            <p:spPr>
              <a:xfrm>
                <a:off x="5234392" y="4475977"/>
                <a:ext cx="9525" cy="76201"/>
              </a:xfrm>
              <a:custGeom>
                <a:avLst/>
                <a:gdLst>
                  <a:gd name="connsiteX0" fmla="*/ 4034 w 0"/>
                  <a:gd name="connsiteY0" fmla="*/ 4034 h 76200"/>
                  <a:gd name="connsiteX1" fmla="*/ 4034 w 0"/>
                  <a:gd name="connsiteY1" fmla="*/ 76033 h 76200"/>
                  <a:gd name="connsiteX2" fmla="*/ 4034 w 0"/>
                  <a:gd name="connsiteY2" fmla="*/ 76033 h 76200"/>
                  <a:gd name="connsiteX3" fmla="*/ 4034 w 0"/>
                  <a:gd name="connsiteY3" fmla="*/ 76033 h 76200"/>
                </a:gdLst>
                <a:ahLst/>
                <a:cxnLst>
                  <a:cxn ang="0">
                    <a:pos x="connsiteX0" y="connsiteY0"/>
                  </a:cxn>
                  <a:cxn ang="0">
                    <a:pos x="connsiteX1" y="connsiteY1"/>
                  </a:cxn>
                  <a:cxn ang="0">
                    <a:pos x="connsiteX2" y="connsiteY2"/>
                  </a:cxn>
                  <a:cxn ang="0">
                    <a:pos x="connsiteX3" y="connsiteY3"/>
                  </a:cxn>
                </a:cxnLst>
                <a:rect l="l" t="t" r="r" b="b"/>
                <a:pathLst>
                  <a:path h="76200">
                    <a:moveTo>
                      <a:pt x="4034" y="4034"/>
                    </a:moveTo>
                    <a:lnTo>
                      <a:pt x="4034" y="76033"/>
                    </a:lnTo>
                    <a:lnTo>
                      <a:pt x="4034" y="76033"/>
                    </a:lnTo>
                    <a:lnTo>
                      <a:pt x="4034" y="76033"/>
                    </a:lnTo>
                  </a:path>
                </a:pathLst>
              </a:custGeom>
              <a:noFill/>
              <a:ln w="19050" cap="flat">
                <a:solidFill>
                  <a:srgbClr val="B60D27"/>
                </a:solidFill>
                <a:prstDash val="solid"/>
                <a:miter/>
              </a:ln>
            </p:spPr>
            <p:txBody>
              <a:bodyPr rtlCol="0" anchor="ctr"/>
              <a:lstStyle/>
              <a:p>
                <a:endParaRPr lang="fr-FR" dirty="0"/>
              </a:p>
            </p:txBody>
          </p:sp>
          <p:sp>
            <p:nvSpPr>
              <p:cNvPr id="87" name="Freeform: Shape 1032">
                <a:extLst>
                  <a:ext uri="{FF2B5EF4-FFF2-40B4-BE49-F238E27FC236}">
                    <a16:creationId xmlns:a16="http://schemas.microsoft.com/office/drawing/2014/main" id="{C6DA5C08-DAC4-4265-9276-3AF34287DEE7}"/>
                  </a:ext>
                </a:extLst>
              </p:cNvPr>
              <p:cNvSpPr/>
              <p:nvPr/>
            </p:nvSpPr>
            <p:spPr>
              <a:xfrm>
                <a:off x="5405842" y="4523227"/>
                <a:ext cx="9525" cy="76200"/>
              </a:xfrm>
              <a:custGeom>
                <a:avLst/>
                <a:gdLst>
                  <a:gd name="connsiteX0" fmla="*/ 4034 w 0"/>
                  <a:gd name="connsiteY0" fmla="*/ 4034 h 76200"/>
                  <a:gd name="connsiteX1" fmla="*/ 4034 w 0"/>
                  <a:gd name="connsiteY1" fmla="*/ 76033 h 76200"/>
                  <a:gd name="connsiteX2" fmla="*/ 4034 w 0"/>
                  <a:gd name="connsiteY2" fmla="*/ 76033 h 76200"/>
                  <a:gd name="connsiteX3" fmla="*/ 4034 w 0"/>
                  <a:gd name="connsiteY3" fmla="*/ 76033 h 76200"/>
                </a:gdLst>
                <a:ahLst/>
                <a:cxnLst>
                  <a:cxn ang="0">
                    <a:pos x="connsiteX0" y="connsiteY0"/>
                  </a:cxn>
                  <a:cxn ang="0">
                    <a:pos x="connsiteX1" y="connsiteY1"/>
                  </a:cxn>
                  <a:cxn ang="0">
                    <a:pos x="connsiteX2" y="connsiteY2"/>
                  </a:cxn>
                  <a:cxn ang="0">
                    <a:pos x="connsiteX3" y="connsiteY3"/>
                  </a:cxn>
                </a:cxnLst>
                <a:rect l="l" t="t" r="r" b="b"/>
                <a:pathLst>
                  <a:path h="76200">
                    <a:moveTo>
                      <a:pt x="4034" y="4034"/>
                    </a:moveTo>
                    <a:lnTo>
                      <a:pt x="4034" y="76033"/>
                    </a:lnTo>
                    <a:lnTo>
                      <a:pt x="4034" y="76033"/>
                    </a:lnTo>
                    <a:lnTo>
                      <a:pt x="4034" y="76033"/>
                    </a:lnTo>
                  </a:path>
                </a:pathLst>
              </a:custGeom>
              <a:noFill/>
              <a:ln w="19050" cap="flat">
                <a:solidFill>
                  <a:srgbClr val="B60D27"/>
                </a:solidFill>
                <a:prstDash val="solid"/>
                <a:miter/>
              </a:ln>
            </p:spPr>
            <p:txBody>
              <a:bodyPr rtlCol="0" anchor="ctr"/>
              <a:lstStyle/>
              <a:p>
                <a:endParaRPr lang="fr-FR" dirty="0"/>
              </a:p>
            </p:txBody>
          </p:sp>
          <p:sp>
            <p:nvSpPr>
              <p:cNvPr id="88" name="Freeform: Shape 1033">
                <a:extLst>
                  <a:ext uri="{FF2B5EF4-FFF2-40B4-BE49-F238E27FC236}">
                    <a16:creationId xmlns:a16="http://schemas.microsoft.com/office/drawing/2014/main" id="{354F0E99-CAB8-4FB0-8FB0-8E02A722F308}"/>
                  </a:ext>
                </a:extLst>
              </p:cNvPr>
              <p:cNvSpPr/>
              <p:nvPr/>
            </p:nvSpPr>
            <p:spPr>
              <a:xfrm>
                <a:off x="5558242" y="4523227"/>
                <a:ext cx="9525" cy="76200"/>
              </a:xfrm>
              <a:custGeom>
                <a:avLst/>
                <a:gdLst>
                  <a:gd name="connsiteX0" fmla="*/ 4034 w 0"/>
                  <a:gd name="connsiteY0" fmla="*/ 4034 h 76200"/>
                  <a:gd name="connsiteX1" fmla="*/ 4034 w 0"/>
                  <a:gd name="connsiteY1" fmla="*/ 76033 h 76200"/>
                  <a:gd name="connsiteX2" fmla="*/ 4034 w 0"/>
                  <a:gd name="connsiteY2" fmla="*/ 76033 h 76200"/>
                  <a:gd name="connsiteX3" fmla="*/ 4034 w 0"/>
                  <a:gd name="connsiteY3" fmla="*/ 76033 h 76200"/>
                </a:gdLst>
                <a:ahLst/>
                <a:cxnLst>
                  <a:cxn ang="0">
                    <a:pos x="connsiteX0" y="connsiteY0"/>
                  </a:cxn>
                  <a:cxn ang="0">
                    <a:pos x="connsiteX1" y="connsiteY1"/>
                  </a:cxn>
                  <a:cxn ang="0">
                    <a:pos x="connsiteX2" y="connsiteY2"/>
                  </a:cxn>
                  <a:cxn ang="0">
                    <a:pos x="connsiteX3" y="connsiteY3"/>
                  </a:cxn>
                </a:cxnLst>
                <a:rect l="l" t="t" r="r" b="b"/>
                <a:pathLst>
                  <a:path h="76200">
                    <a:moveTo>
                      <a:pt x="4034" y="4034"/>
                    </a:moveTo>
                    <a:lnTo>
                      <a:pt x="4034" y="76033"/>
                    </a:lnTo>
                    <a:lnTo>
                      <a:pt x="4034" y="76033"/>
                    </a:lnTo>
                    <a:lnTo>
                      <a:pt x="4034" y="76033"/>
                    </a:lnTo>
                  </a:path>
                </a:pathLst>
              </a:custGeom>
              <a:noFill/>
              <a:ln w="19050" cap="flat">
                <a:solidFill>
                  <a:srgbClr val="B60D27"/>
                </a:solidFill>
                <a:prstDash val="solid"/>
                <a:miter/>
              </a:ln>
            </p:spPr>
            <p:txBody>
              <a:bodyPr rtlCol="0" anchor="ctr"/>
              <a:lstStyle/>
              <a:p>
                <a:endParaRPr lang="fr-FR" dirty="0"/>
              </a:p>
            </p:txBody>
          </p:sp>
          <p:sp>
            <p:nvSpPr>
              <p:cNvPr id="89" name="Freeform: Shape 1034">
                <a:extLst>
                  <a:ext uri="{FF2B5EF4-FFF2-40B4-BE49-F238E27FC236}">
                    <a16:creationId xmlns:a16="http://schemas.microsoft.com/office/drawing/2014/main" id="{AE6516EC-677A-4E78-A7EF-2CB1900C0DB6}"/>
                  </a:ext>
                </a:extLst>
              </p:cNvPr>
              <p:cNvSpPr/>
              <p:nvPr/>
            </p:nvSpPr>
            <p:spPr>
              <a:xfrm>
                <a:off x="5596342" y="4561327"/>
                <a:ext cx="9525" cy="76200"/>
              </a:xfrm>
              <a:custGeom>
                <a:avLst/>
                <a:gdLst>
                  <a:gd name="connsiteX0" fmla="*/ 4034 w 0"/>
                  <a:gd name="connsiteY0" fmla="*/ 4034 h 76200"/>
                  <a:gd name="connsiteX1" fmla="*/ 4034 w 0"/>
                  <a:gd name="connsiteY1" fmla="*/ 76033 h 76200"/>
                  <a:gd name="connsiteX2" fmla="*/ 4034 w 0"/>
                  <a:gd name="connsiteY2" fmla="*/ 76033 h 76200"/>
                  <a:gd name="connsiteX3" fmla="*/ 4034 w 0"/>
                  <a:gd name="connsiteY3" fmla="*/ 76033 h 76200"/>
                </a:gdLst>
                <a:ahLst/>
                <a:cxnLst>
                  <a:cxn ang="0">
                    <a:pos x="connsiteX0" y="connsiteY0"/>
                  </a:cxn>
                  <a:cxn ang="0">
                    <a:pos x="connsiteX1" y="connsiteY1"/>
                  </a:cxn>
                  <a:cxn ang="0">
                    <a:pos x="connsiteX2" y="connsiteY2"/>
                  </a:cxn>
                  <a:cxn ang="0">
                    <a:pos x="connsiteX3" y="connsiteY3"/>
                  </a:cxn>
                </a:cxnLst>
                <a:rect l="l" t="t" r="r" b="b"/>
                <a:pathLst>
                  <a:path h="76200">
                    <a:moveTo>
                      <a:pt x="4034" y="4034"/>
                    </a:moveTo>
                    <a:lnTo>
                      <a:pt x="4034" y="76033"/>
                    </a:lnTo>
                    <a:lnTo>
                      <a:pt x="4034" y="76033"/>
                    </a:lnTo>
                    <a:lnTo>
                      <a:pt x="4034" y="76033"/>
                    </a:lnTo>
                  </a:path>
                </a:pathLst>
              </a:custGeom>
              <a:noFill/>
              <a:ln w="19050" cap="flat">
                <a:solidFill>
                  <a:srgbClr val="B60D27"/>
                </a:solidFill>
                <a:prstDash val="solid"/>
                <a:miter/>
              </a:ln>
            </p:spPr>
            <p:txBody>
              <a:bodyPr rtlCol="0" anchor="ctr"/>
              <a:lstStyle/>
              <a:p>
                <a:endParaRPr lang="fr-FR" dirty="0"/>
              </a:p>
            </p:txBody>
          </p:sp>
          <p:sp>
            <p:nvSpPr>
              <p:cNvPr id="90" name="Freeform: Shape 1035">
                <a:extLst>
                  <a:ext uri="{FF2B5EF4-FFF2-40B4-BE49-F238E27FC236}">
                    <a16:creationId xmlns:a16="http://schemas.microsoft.com/office/drawing/2014/main" id="{2DA1D225-D48F-4233-9D20-C38476FDAFA1}"/>
                  </a:ext>
                </a:extLst>
              </p:cNvPr>
              <p:cNvSpPr/>
              <p:nvPr/>
            </p:nvSpPr>
            <p:spPr>
              <a:xfrm>
                <a:off x="5634442" y="4561327"/>
                <a:ext cx="9525" cy="76200"/>
              </a:xfrm>
              <a:custGeom>
                <a:avLst/>
                <a:gdLst>
                  <a:gd name="connsiteX0" fmla="*/ 4034 w 0"/>
                  <a:gd name="connsiteY0" fmla="*/ 4034 h 76200"/>
                  <a:gd name="connsiteX1" fmla="*/ 4034 w 0"/>
                  <a:gd name="connsiteY1" fmla="*/ 76033 h 76200"/>
                  <a:gd name="connsiteX2" fmla="*/ 4034 w 0"/>
                  <a:gd name="connsiteY2" fmla="*/ 76033 h 76200"/>
                  <a:gd name="connsiteX3" fmla="*/ 4034 w 0"/>
                  <a:gd name="connsiteY3" fmla="*/ 76033 h 76200"/>
                </a:gdLst>
                <a:ahLst/>
                <a:cxnLst>
                  <a:cxn ang="0">
                    <a:pos x="connsiteX0" y="connsiteY0"/>
                  </a:cxn>
                  <a:cxn ang="0">
                    <a:pos x="connsiteX1" y="connsiteY1"/>
                  </a:cxn>
                  <a:cxn ang="0">
                    <a:pos x="connsiteX2" y="connsiteY2"/>
                  </a:cxn>
                  <a:cxn ang="0">
                    <a:pos x="connsiteX3" y="connsiteY3"/>
                  </a:cxn>
                </a:cxnLst>
                <a:rect l="l" t="t" r="r" b="b"/>
                <a:pathLst>
                  <a:path h="76200">
                    <a:moveTo>
                      <a:pt x="4034" y="4034"/>
                    </a:moveTo>
                    <a:lnTo>
                      <a:pt x="4034" y="76033"/>
                    </a:lnTo>
                    <a:lnTo>
                      <a:pt x="4034" y="76033"/>
                    </a:lnTo>
                    <a:lnTo>
                      <a:pt x="4034" y="76033"/>
                    </a:lnTo>
                  </a:path>
                </a:pathLst>
              </a:custGeom>
              <a:noFill/>
              <a:ln w="19050" cap="flat">
                <a:solidFill>
                  <a:srgbClr val="B60D27"/>
                </a:solidFill>
                <a:prstDash val="solid"/>
                <a:miter/>
              </a:ln>
            </p:spPr>
            <p:txBody>
              <a:bodyPr rtlCol="0" anchor="ctr"/>
              <a:lstStyle/>
              <a:p>
                <a:endParaRPr lang="fr-FR" dirty="0"/>
              </a:p>
            </p:txBody>
          </p:sp>
          <p:sp>
            <p:nvSpPr>
              <p:cNvPr id="91" name="Freeform: Shape 1036">
                <a:extLst>
                  <a:ext uri="{FF2B5EF4-FFF2-40B4-BE49-F238E27FC236}">
                    <a16:creationId xmlns:a16="http://schemas.microsoft.com/office/drawing/2014/main" id="{B97FA274-13F2-40DA-B7FA-10EA8AB0D716}"/>
                  </a:ext>
                </a:extLst>
              </p:cNvPr>
              <p:cNvSpPr/>
              <p:nvPr/>
            </p:nvSpPr>
            <p:spPr>
              <a:xfrm>
                <a:off x="5729692" y="4561327"/>
                <a:ext cx="9525" cy="76200"/>
              </a:xfrm>
              <a:custGeom>
                <a:avLst/>
                <a:gdLst>
                  <a:gd name="connsiteX0" fmla="*/ 4034 w 0"/>
                  <a:gd name="connsiteY0" fmla="*/ 4034 h 76200"/>
                  <a:gd name="connsiteX1" fmla="*/ 4034 w 0"/>
                  <a:gd name="connsiteY1" fmla="*/ 76033 h 76200"/>
                  <a:gd name="connsiteX2" fmla="*/ 4034 w 0"/>
                  <a:gd name="connsiteY2" fmla="*/ 76033 h 76200"/>
                  <a:gd name="connsiteX3" fmla="*/ 4034 w 0"/>
                  <a:gd name="connsiteY3" fmla="*/ 76033 h 76200"/>
                </a:gdLst>
                <a:ahLst/>
                <a:cxnLst>
                  <a:cxn ang="0">
                    <a:pos x="connsiteX0" y="connsiteY0"/>
                  </a:cxn>
                  <a:cxn ang="0">
                    <a:pos x="connsiteX1" y="connsiteY1"/>
                  </a:cxn>
                  <a:cxn ang="0">
                    <a:pos x="connsiteX2" y="connsiteY2"/>
                  </a:cxn>
                  <a:cxn ang="0">
                    <a:pos x="connsiteX3" y="connsiteY3"/>
                  </a:cxn>
                </a:cxnLst>
                <a:rect l="l" t="t" r="r" b="b"/>
                <a:pathLst>
                  <a:path h="76200">
                    <a:moveTo>
                      <a:pt x="4034" y="4034"/>
                    </a:moveTo>
                    <a:lnTo>
                      <a:pt x="4034" y="76033"/>
                    </a:lnTo>
                    <a:lnTo>
                      <a:pt x="4034" y="76033"/>
                    </a:lnTo>
                    <a:lnTo>
                      <a:pt x="4034" y="76033"/>
                    </a:lnTo>
                  </a:path>
                </a:pathLst>
              </a:custGeom>
              <a:noFill/>
              <a:ln w="19050" cap="flat">
                <a:solidFill>
                  <a:srgbClr val="B60D27"/>
                </a:solidFill>
                <a:prstDash val="solid"/>
                <a:miter/>
              </a:ln>
            </p:spPr>
            <p:txBody>
              <a:bodyPr rtlCol="0" anchor="ctr"/>
              <a:lstStyle/>
              <a:p>
                <a:endParaRPr lang="fr-FR" dirty="0"/>
              </a:p>
            </p:txBody>
          </p:sp>
          <p:sp>
            <p:nvSpPr>
              <p:cNvPr id="92" name="Freeform: Shape 1037">
                <a:extLst>
                  <a:ext uri="{FF2B5EF4-FFF2-40B4-BE49-F238E27FC236}">
                    <a16:creationId xmlns:a16="http://schemas.microsoft.com/office/drawing/2014/main" id="{C0E891E7-CFD6-4163-801F-10826C083867}"/>
                  </a:ext>
                </a:extLst>
              </p:cNvPr>
              <p:cNvSpPr/>
              <p:nvPr/>
            </p:nvSpPr>
            <p:spPr>
              <a:xfrm>
                <a:off x="5824942" y="4561327"/>
                <a:ext cx="9525" cy="76200"/>
              </a:xfrm>
              <a:custGeom>
                <a:avLst/>
                <a:gdLst>
                  <a:gd name="connsiteX0" fmla="*/ 4034 w 0"/>
                  <a:gd name="connsiteY0" fmla="*/ 4034 h 76200"/>
                  <a:gd name="connsiteX1" fmla="*/ 4034 w 0"/>
                  <a:gd name="connsiteY1" fmla="*/ 76033 h 76200"/>
                  <a:gd name="connsiteX2" fmla="*/ 4034 w 0"/>
                  <a:gd name="connsiteY2" fmla="*/ 76033 h 76200"/>
                  <a:gd name="connsiteX3" fmla="*/ 4034 w 0"/>
                  <a:gd name="connsiteY3" fmla="*/ 76033 h 76200"/>
                </a:gdLst>
                <a:ahLst/>
                <a:cxnLst>
                  <a:cxn ang="0">
                    <a:pos x="connsiteX0" y="connsiteY0"/>
                  </a:cxn>
                  <a:cxn ang="0">
                    <a:pos x="connsiteX1" y="connsiteY1"/>
                  </a:cxn>
                  <a:cxn ang="0">
                    <a:pos x="connsiteX2" y="connsiteY2"/>
                  </a:cxn>
                  <a:cxn ang="0">
                    <a:pos x="connsiteX3" y="connsiteY3"/>
                  </a:cxn>
                </a:cxnLst>
                <a:rect l="l" t="t" r="r" b="b"/>
                <a:pathLst>
                  <a:path h="76200">
                    <a:moveTo>
                      <a:pt x="4034" y="4034"/>
                    </a:moveTo>
                    <a:lnTo>
                      <a:pt x="4034" y="76033"/>
                    </a:lnTo>
                    <a:lnTo>
                      <a:pt x="4034" y="76033"/>
                    </a:lnTo>
                    <a:lnTo>
                      <a:pt x="4034" y="76033"/>
                    </a:lnTo>
                  </a:path>
                </a:pathLst>
              </a:custGeom>
              <a:noFill/>
              <a:ln w="19050" cap="flat">
                <a:solidFill>
                  <a:srgbClr val="B60D27"/>
                </a:solidFill>
                <a:prstDash val="solid"/>
                <a:miter/>
              </a:ln>
            </p:spPr>
            <p:txBody>
              <a:bodyPr rtlCol="0" anchor="ctr"/>
              <a:lstStyle/>
              <a:p>
                <a:endParaRPr lang="fr-FR" dirty="0"/>
              </a:p>
            </p:txBody>
          </p:sp>
          <p:sp>
            <p:nvSpPr>
              <p:cNvPr id="93" name="Freeform: Shape 1038">
                <a:extLst>
                  <a:ext uri="{FF2B5EF4-FFF2-40B4-BE49-F238E27FC236}">
                    <a16:creationId xmlns:a16="http://schemas.microsoft.com/office/drawing/2014/main" id="{988B4A26-FA35-4D72-8A13-BE6E85AE5D30}"/>
                  </a:ext>
                </a:extLst>
              </p:cNvPr>
              <p:cNvSpPr/>
              <p:nvPr/>
            </p:nvSpPr>
            <p:spPr>
              <a:xfrm>
                <a:off x="6015442" y="4561327"/>
                <a:ext cx="9525" cy="76200"/>
              </a:xfrm>
              <a:custGeom>
                <a:avLst/>
                <a:gdLst>
                  <a:gd name="connsiteX0" fmla="*/ 4034 w 0"/>
                  <a:gd name="connsiteY0" fmla="*/ 4034 h 76200"/>
                  <a:gd name="connsiteX1" fmla="*/ 4034 w 0"/>
                  <a:gd name="connsiteY1" fmla="*/ 76033 h 76200"/>
                  <a:gd name="connsiteX2" fmla="*/ 4034 w 0"/>
                  <a:gd name="connsiteY2" fmla="*/ 76033 h 76200"/>
                  <a:gd name="connsiteX3" fmla="*/ 4034 w 0"/>
                  <a:gd name="connsiteY3" fmla="*/ 76033 h 76200"/>
                </a:gdLst>
                <a:ahLst/>
                <a:cxnLst>
                  <a:cxn ang="0">
                    <a:pos x="connsiteX0" y="connsiteY0"/>
                  </a:cxn>
                  <a:cxn ang="0">
                    <a:pos x="connsiteX1" y="connsiteY1"/>
                  </a:cxn>
                  <a:cxn ang="0">
                    <a:pos x="connsiteX2" y="connsiteY2"/>
                  </a:cxn>
                  <a:cxn ang="0">
                    <a:pos x="connsiteX3" y="connsiteY3"/>
                  </a:cxn>
                </a:cxnLst>
                <a:rect l="l" t="t" r="r" b="b"/>
                <a:pathLst>
                  <a:path h="76200">
                    <a:moveTo>
                      <a:pt x="4034" y="4034"/>
                    </a:moveTo>
                    <a:lnTo>
                      <a:pt x="4034" y="76033"/>
                    </a:lnTo>
                    <a:lnTo>
                      <a:pt x="4034" y="76033"/>
                    </a:lnTo>
                    <a:lnTo>
                      <a:pt x="4034" y="76033"/>
                    </a:lnTo>
                  </a:path>
                </a:pathLst>
              </a:custGeom>
              <a:noFill/>
              <a:ln w="19050" cap="flat">
                <a:solidFill>
                  <a:srgbClr val="B60D27"/>
                </a:solidFill>
                <a:prstDash val="solid"/>
                <a:miter/>
              </a:ln>
            </p:spPr>
            <p:txBody>
              <a:bodyPr rtlCol="0" anchor="ctr"/>
              <a:lstStyle/>
              <a:p>
                <a:endParaRPr lang="fr-FR" dirty="0"/>
              </a:p>
            </p:txBody>
          </p:sp>
          <p:sp>
            <p:nvSpPr>
              <p:cNvPr id="94" name="Freeform: Shape 1039">
                <a:extLst>
                  <a:ext uri="{FF2B5EF4-FFF2-40B4-BE49-F238E27FC236}">
                    <a16:creationId xmlns:a16="http://schemas.microsoft.com/office/drawing/2014/main" id="{7AFE8850-235A-4BB6-BD33-148A0983C47B}"/>
                  </a:ext>
                </a:extLst>
              </p:cNvPr>
              <p:cNvSpPr/>
              <p:nvPr/>
            </p:nvSpPr>
            <p:spPr>
              <a:xfrm>
                <a:off x="6053542" y="4561327"/>
                <a:ext cx="9525" cy="76200"/>
              </a:xfrm>
              <a:custGeom>
                <a:avLst/>
                <a:gdLst>
                  <a:gd name="connsiteX0" fmla="*/ 4034 w 0"/>
                  <a:gd name="connsiteY0" fmla="*/ 4034 h 76200"/>
                  <a:gd name="connsiteX1" fmla="*/ 4034 w 0"/>
                  <a:gd name="connsiteY1" fmla="*/ 76033 h 76200"/>
                  <a:gd name="connsiteX2" fmla="*/ 4034 w 0"/>
                  <a:gd name="connsiteY2" fmla="*/ 76033 h 76200"/>
                  <a:gd name="connsiteX3" fmla="*/ 4034 w 0"/>
                  <a:gd name="connsiteY3" fmla="*/ 76033 h 76200"/>
                </a:gdLst>
                <a:ahLst/>
                <a:cxnLst>
                  <a:cxn ang="0">
                    <a:pos x="connsiteX0" y="connsiteY0"/>
                  </a:cxn>
                  <a:cxn ang="0">
                    <a:pos x="connsiteX1" y="connsiteY1"/>
                  </a:cxn>
                  <a:cxn ang="0">
                    <a:pos x="connsiteX2" y="connsiteY2"/>
                  </a:cxn>
                  <a:cxn ang="0">
                    <a:pos x="connsiteX3" y="connsiteY3"/>
                  </a:cxn>
                </a:cxnLst>
                <a:rect l="l" t="t" r="r" b="b"/>
                <a:pathLst>
                  <a:path h="76200">
                    <a:moveTo>
                      <a:pt x="4034" y="4034"/>
                    </a:moveTo>
                    <a:lnTo>
                      <a:pt x="4034" y="76033"/>
                    </a:lnTo>
                    <a:lnTo>
                      <a:pt x="4034" y="76033"/>
                    </a:lnTo>
                    <a:lnTo>
                      <a:pt x="4034" y="76033"/>
                    </a:lnTo>
                  </a:path>
                </a:pathLst>
              </a:custGeom>
              <a:noFill/>
              <a:ln w="19050" cap="flat">
                <a:solidFill>
                  <a:srgbClr val="B60D27"/>
                </a:solidFill>
                <a:prstDash val="solid"/>
                <a:miter/>
              </a:ln>
            </p:spPr>
            <p:txBody>
              <a:bodyPr rtlCol="0" anchor="ctr"/>
              <a:lstStyle/>
              <a:p>
                <a:endParaRPr lang="fr-FR" dirty="0"/>
              </a:p>
            </p:txBody>
          </p:sp>
          <p:sp>
            <p:nvSpPr>
              <p:cNvPr id="95" name="Freeform: Shape 1040">
                <a:extLst>
                  <a:ext uri="{FF2B5EF4-FFF2-40B4-BE49-F238E27FC236}">
                    <a16:creationId xmlns:a16="http://schemas.microsoft.com/office/drawing/2014/main" id="{8660D7F0-D8EB-4ABB-8DD8-2069BC285486}"/>
                  </a:ext>
                </a:extLst>
              </p:cNvPr>
              <p:cNvSpPr/>
              <p:nvPr/>
            </p:nvSpPr>
            <p:spPr>
              <a:xfrm>
                <a:off x="6282142" y="4561327"/>
                <a:ext cx="9525" cy="76200"/>
              </a:xfrm>
              <a:custGeom>
                <a:avLst/>
                <a:gdLst>
                  <a:gd name="connsiteX0" fmla="*/ 4034 w 0"/>
                  <a:gd name="connsiteY0" fmla="*/ 4034 h 76200"/>
                  <a:gd name="connsiteX1" fmla="*/ 4034 w 0"/>
                  <a:gd name="connsiteY1" fmla="*/ 76033 h 76200"/>
                  <a:gd name="connsiteX2" fmla="*/ 4034 w 0"/>
                  <a:gd name="connsiteY2" fmla="*/ 76033 h 76200"/>
                  <a:gd name="connsiteX3" fmla="*/ 4034 w 0"/>
                  <a:gd name="connsiteY3" fmla="*/ 76033 h 76200"/>
                </a:gdLst>
                <a:ahLst/>
                <a:cxnLst>
                  <a:cxn ang="0">
                    <a:pos x="connsiteX0" y="connsiteY0"/>
                  </a:cxn>
                  <a:cxn ang="0">
                    <a:pos x="connsiteX1" y="connsiteY1"/>
                  </a:cxn>
                  <a:cxn ang="0">
                    <a:pos x="connsiteX2" y="connsiteY2"/>
                  </a:cxn>
                  <a:cxn ang="0">
                    <a:pos x="connsiteX3" y="connsiteY3"/>
                  </a:cxn>
                </a:cxnLst>
                <a:rect l="l" t="t" r="r" b="b"/>
                <a:pathLst>
                  <a:path h="76200">
                    <a:moveTo>
                      <a:pt x="4034" y="4034"/>
                    </a:moveTo>
                    <a:lnTo>
                      <a:pt x="4034" y="76033"/>
                    </a:lnTo>
                    <a:lnTo>
                      <a:pt x="4034" y="76033"/>
                    </a:lnTo>
                    <a:lnTo>
                      <a:pt x="4034" y="76033"/>
                    </a:lnTo>
                  </a:path>
                </a:pathLst>
              </a:custGeom>
              <a:noFill/>
              <a:ln w="19050" cap="flat">
                <a:solidFill>
                  <a:srgbClr val="B60D27"/>
                </a:solidFill>
                <a:prstDash val="solid"/>
                <a:miter/>
              </a:ln>
            </p:spPr>
            <p:txBody>
              <a:bodyPr rtlCol="0" anchor="ctr"/>
              <a:lstStyle/>
              <a:p>
                <a:endParaRPr lang="fr-FR" dirty="0"/>
              </a:p>
            </p:txBody>
          </p:sp>
          <p:sp>
            <p:nvSpPr>
              <p:cNvPr id="96" name="Freeform: Shape 1041">
                <a:extLst>
                  <a:ext uri="{FF2B5EF4-FFF2-40B4-BE49-F238E27FC236}">
                    <a16:creationId xmlns:a16="http://schemas.microsoft.com/office/drawing/2014/main" id="{9BADAFF4-4A15-41C9-BB9F-A241399A1DA7}"/>
                  </a:ext>
                </a:extLst>
              </p:cNvPr>
              <p:cNvSpPr/>
              <p:nvPr/>
            </p:nvSpPr>
            <p:spPr>
              <a:xfrm>
                <a:off x="6510742" y="4866127"/>
                <a:ext cx="9525" cy="76200"/>
              </a:xfrm>
              <a:custGeom>
                <a:avLst/>
                <a:gdLst>
                  <a:gd name="connsiteX0" fmla="*/ 4034 w 0"/>
                  <a:gd name="connsiteY0" fmla="*/ 4034 h 76200"/>
                  <a:gd name="connsiteX1" fmla="*/ 4034 w 0"/>
                  <a:gd name="connsiteY1" fmla="*/ 76033 h 76200"/>
                  <a:gd name="connsiteX2" fmla="*/ 4034 w 0"/>
                  <a:gd name="connsiteY2" fmla="*/ 76033 h 76200"/>
                  <a:gd name="connsiteX3" fmla="*/ 4034 w 0"/>
                  <a:gd name="connsiteY3" fmla="*/ 76033 h 76200"/>
                </a:gdLst>
                <a:ahLst/>
                <a:cxnLst>
                  <a:cxn ang="0">
                    <a:pos x="connsiteX0" y="connsiteY0"/>
                  </a:cxn>
                  <a:cxn ang="0">
                    <a:pos x="connsiteX1" y="connsiteY1"/>
                  </a:cxn>
                  <a:cxn ang="0">
                    <a:pos x="connsiteX2" y="connsiteY2"/>
                  </a:cxn>
                  <a:cxn ang="0">
                    <a:pos x="connsiteX3" y="connsiteY3"/>
                  </a:cxn>
                </a:cxnLst>
                <a:rect l="l" t="t" r="r" b="b"/>
                <a:pathLst>
                  <a:path h="76200">
                    <a:moveTo>
                      <a:pt x="4034" y="4034"/>
                    </a:moveTo>
                    <a:lnTo>
                      <a:pt x="4034" y="76033"/>
                    </a:lnTo>
                    <a:lnTo>
                      <a:pt x="4034" y="76033"/>
                    </a:lnTo>
                    <a:lnTo>
                      <a:pt x="4034" y="76033"/>
                    </a:lnTo>
                  </a:path>
                </a:pathLst>
              </a:custGeom>
              <a:noFill/>
              <a:ln w="19050" cap="flat">
                <a:solidFill>
                  <a:srgbClr val="B60D27"/>
                </a:solidFill>
                <a:prstDash val="solid"/>
                <a:miter/>
              </a:ln>
            </p:spPr>
            <p:txBody>
              <a:bodyPr rtlCol="0" anchor="ctr"/>
              <a:lstStyle/>
              <a:p>
                <a:endParaRPr lang="fr-FR" dirty="0"/>
              </a:p>
            </p:txBody>
          </p:sp>
          <p:sp>
            <p:nvSpPr>
              <p:cNvPr id="97" name="Freeform: Shape 1042">
                <a:extLst>
                  <a:ext uri="{FF2B5EF4-FFF2-40B4-BE49-F238E27FC236}">
                    <a16:creationId xmlns:a16="http://schemas.microsoft.com/office/drawing/2014/main" id="{36E27C47-63BD-4E45-B7EF-5D5A265F2056}"/>
                  </a:ext>
                </a:extLst>
              </p:cNvPr>
              <p:cNvSpPr/>
              <p:nvPr/>
            </p:nvSpPr>
            <p:spPr>
              <a:xfrm>
                <a:off x="6567892" y="4866127"/>
                <a:ext cx="9525" cy="76200"/>
              </a:xfrm>
              <a:custGeom>
                <a:avLst/>
                <a:gdLst>
                  <a:gd name="connsiteX0" fmla="*/ 4034 w 0"/>
                  <a:gd name="connsiteY0" fmla="*/ 4034 h 76200"/>
                  <a:gd name="connsiteX1" fmla="*/ 4034 w 0"/>
                  <a:gd name="connsiteY1" fmla="*/ 76033 h 76200"/>
                  <a:gd name="connsiteX2" fmla="*/ 4034 w 0"/>
                  <a:gd name="connsiteY2" fmla="*/ 76033 h 76200"/>
                  <a:gd name="connsiteX3" fmla="*/ 4034 w 0"/>
                  <a:gd name="connsiteY3" fmla="*/ 76033 h 76200"/>
                </a:gdLst>
                <a:ahLst/>
                <a:cxnLst>
                  <a:cxn ang="0">
                    <a:pos x="connsiteX0" y="connsiteY0"/>
                  </a:cxn>
                  <a:cxn ang="0">
                    <a:pos x="connsiteX1" y="connsiteY1"/>
                  </a:cxn>
                  <a:cxn ang="0">
                    <a:pos x="connsiteX2" y="connsiteY2"/>
                  </a:cxn>
                  <a:cxn ang="0">
                    <a:pos x="connsiteX3" y="connsiteY3"/>
                  </a:cxn>
                </a:cxnLst>
                <a:rect l="l" t="t" r="r" b="b"/>
                <a:pathLst>
                  <a:path h="76200">
                    <a:moveTo>
                      <a:pt x="4034" y="4034"/>
                    </a:moveTo>
                    <a:lnTo>
                      <a:pt x="4034" y="76033"/>
                    </a:lnTo>
                    <a:lnTo>
                      <a:pt x="4034" y="76033"/>
                    </a:lnTo>
                    <a:lnTo>
                      <a:pt x="4034" y="76033"/>
                    </a:lnTo>
                  </a:path>
                </a:pathLst>
              </a:custGeom>
              <a:noFill/>
              <a:ln w="19050" cap="flat">
                <a:solidFill>
                  <a:srgbClr val="B60D27"/>
                </a:solidFill>
                <a:prstDash val="solid"/>
                <a:miter/>
              </a:ln>
            </p:spPr>
            <p:txBody>
              <a:bodyPr rtlCol="0" anchor="ctr"/>
              <a:lstStyle/>
              <a:p>
                <a:endParaRPr lang="fr-FR" dirty="0"/>
              </a:p>
            </p:txBody>
          </p:sp>
        </p:grpSp>
      </p:grpSp>
      <p:graphicFrame>
        <p:nvGraphicFramePr>
          <p:cNvPr id="103" name="Table 102">
            <a:extLst>
              <a:ext uri="{FF2B5EF4-FFF2-40B4-BE49-F238E27FC236}">
                <a16:creationId xmlns:a16="http://schemas.microsoft.com/office/drawing/2014/main" id="{2EBF0D26-C8F3-414B-A730-BC3591F3472C}"/>
              </a:ext>
            </a:extLst>
          </p:cNvPr>
          <p:cNvGraphicFramePr>
            <a:graphicFrameLocks noGrp="1"/>
          </p:cNvGraphicFramePr>
          <p:nvPr>
            <p:extLst>
              <p:ext uri="{D42A27DB-BD31-4B8C-83A1-F6EECF244321}">
                <p14:modId xmlns:p14="http://schemas.microsoft.com/office/powerpoint/2010/main" val="2811209963"/>
              </p:ext>
            </p:extLst>
          </p:nvPr>
        </p:nvGraphicFramePr>
        <p:xfrm>
          <a:off x="4828328" y="2203858"/>
          <a:ext cx="4257796" cy="762000"/>
        </p:xfrm>
        <a:graphic>
          <a:graphicData uri="http://schemas.openxmlformats.org/drawingml/2006/table">
            <a:tbl>
              <a:tblPr firstRow="1" bandRow="1">
                <a:tableStyleId>{69012ECD-51FC-41F1-AA8D-1B2483CD663E}</a:tableStyleId>
              </a:tblPr>
              <a:tblGrid>
                <a:gridCol w="923411">
                  <a:extLst>
                    <a:ext uri="{9D8B030D-6E8A-4147-A177-3AD203B41FA5}">
                      <a16:colId xmlns:a16="http://schemas.microsoft.com/office/drawing/2014/main" val="20000"/>
                    </a:ext>
                  </a:extLst>
                </a:gridCol>
                <a:gridCol w="858981">
                  <a:extLst>
                    <a:ext uri="{9D8B030D-6E8A-4147-A177-3AD203B41FA5}">
                      <a16:colId xmlns:a16="http://schemas.microsoft.com/office/drawing/2014/main" val="3372581253"/>
                    </a:ext>
                  </a:extLst>
                </a:gridCol>
                <a:gridCol w="886691">
                  <a:extLst>
                    <a:ext uri="{9D8B030D-6E8A-4147-A177-3AD203B41FA5}">
                      <a16:colId xmlns:a16="http://schemas.microsoft.com/office/drawing/2014/main" val="3729457885"/>
                    </a:ext>
                  </a:extLst>
                </a:gridCol>
                <a:gridCol w="1067853">
                  <a:extLst>
                    <a:ext uri="{9D8B030D-6E8A-4147-A177-3AD203B41FA5}">
                      <a16:colId xmlns:a16="http://schemas.microsoft.com/office/drawing/2014/main" val="20001"/>
                    </a:ext>
                  </a:extLst>
                </a:gridCol>
                <a:gridCol w="520860">
                  <a:extLst>
                    <a:ext uri="{9D8B030D-6E8A-4147-A177-3AD203B41FA5}">
                      <a16:colId xmlns:a16="http://schemas.microsoft.com/office/drawing/2014/main" val="20002"/>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800" b="1" i="0" u="none" strike="noStrike" cap="none" normalizeH="0" baseline="0" noProof="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800" b="1" i="0" u="none" strike="noStrike" cap="none" normalizeH="0" baseline="0" noProof="0">
                          <a:ln>
                            <a:noFill/>
                          </a:ln>
                          <a:solidFill>
                            <a:srgbClr val="4D4D4D"/>
                          </a:solidFill>
                          <a:effectLst/>
                          <a:latin typeface="+mn-lt"/>
                          <a:cs typeface="Arial" charset="0"/>
                        </a:rPr>
                        <a:t>Evènements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800" b="1" i="0" u="none" strike="noStrike" cap="none" normalizeH="0" baseline="0" noProof="0">
                          <a:ln>
                            <a:noFill/>
                          </a:ln>
                          <a:solidFill>
                            <a:srgbClr val="4D4D4D"/>
                          </a:solidFill>
                          <a:effectLst/>
                          <a:latin typeface="+mn-lt"/>
                          <a:cs typeface="Arial" charset="0"/>
                        </a:rPr>
                        <a:t>Médiane, mois</a:t>
                      </a:r>
                      <a:br>
                        <a:rPr kumimoji="0" lang="fr-FR" sz="800" b="1" i="0" u="none" strike="noStrike" cap="none" normalizeH="0" baseline="0" noProof="0">
                          <a:ln>
                            <a:noFill/>
                          </a:ln>
                          <a:solidFill>
                            <a:srgbClr val="4D4D4D"/>
                          </a:solidFill>
                          <a:effectLst/>
                          <a:latin typeface="+mn-lt"/>
                          <a:cs typeface="Arial" charset="0"/>
                        </a:rPr>
                      </a:br>
                      <a:r>
                        <a:rPr kumimoji="0" lang="fr-FR" sz="800" b="1" i="0" u="none" strike="noStrike" cap="none" normalizeH="0" baseline="0" noProof="0">
                          <a:ln>
                            <a:noFill/>
                          </a:ln>
                          <a:solidFill>
                            <a:srgbClr val="4D4D4D"/>
                          </a:solidFill>
                          <a:effectLst/>
                          <a:latin typeface="+mn-lt"/>
                          <a:cs typeface="Arial" charset="0"/>
                        </a:rPr>
                        <a:t>(IC95%)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800" b="1" i="0" u="none" strike="noStrike" cap="none" normalizeH="0" baseline="0" noProof="0">
                          <a:ln>
                            <a:noFill/>
                          </a:ln>
                          <a:solidFill>
                            <a:srgbClr val="4D4D4D"/>
                          </a:solidFill>
                          <a:effectLst/>
                          <a:latin typeface="+mn-lt"/>
                          <a:cs typeface="Arial" charset="0"/>
                        </a:rPr>
                        <a:t>HR* </a:t>
                      </a:r>
                      <a:br>
                        <a:rPr kumimoji="0" lang="fr-FR" sz="800" b="1" i="0" u="none" strike="noStrike" cap="none" normalizeH="0" baseline="0" noProof="0">
                          <a:ln>
                            <a:noFill/>
                          </a:ln>
                          <a:solidFill>
                            <a:srgbClr val="4D4D4D"/>
                          </a:solidFill>
                          <a:effectLst/>
                          <a:latin typeface="+mn-lt"/>
                          <a:cs typeface="Arial" charset="0"/>
                        </a:rPr>
                      </a:br>
                      <a:r>
                        <a:rPr kumimoji="0" lang="fr-FR" sz="800" b="1" i="0" u="none" strike="noStrike" cap="none" normalizeH="0" baseline="0" noProof="0">
                          <a:ln>
                            <a:noFill/>
                          </a:ln>
                          <a:solidFill>
                            <a:srgbClr val="4D4D4D"/>
                          </a:solidFill>
                          <a:effectLst/>
                          <a:latin typeface="+mn-lt"/>
                          <a:cs typeface="Arial" charset="0"/>
                        </a:rPr>
                        <a:t>(IC95%)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800" b="1" i="0" u="none" strike="noStrike" cap="none" normalizeH="0" baseline="0" noProof="0">
                          <a:ln>
                            <a:noFill/>
                          </a:ln>
                          <a:solidFill>
                            <a:srgbClr val="4D4D4D"/>
                          </a:solidFill>
                          <a:effectLst/>
                          <a:latin typeface="+mn-lt"/>
                          <a:cs typeface="Arial" charset="0"/>
                        </a:rPr>
                        <a:t>p</a:t>
                      </a:r>
                      <a:r>
                        <a:rPr kumimoji="0" lang="fr-FR" sz="800" b="1" i="0" u="none" strike="noStrike" cap="none" normalizeH="0" baseline="30000" noProof="0">
                          <a:ln>
                            <a:noFill/>
                          </a:ln>
                          <a:solidFill>
                            <a:srgbClr val="4D4D4D"/>
                          </a:solidFill>
                          <a:effectLst/>
                          <a:latin typeface="+mn-lt"/>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800" b="0" i="0" u="none" strike="noStrike" cap="none" normalizeH="0" baseline="0" noProof="0">
                          <a:ln>
                            <a:noFill/>
                          </a:ln>
                          <a:solidFill>
                            <a:srgbClr val="B60D27"/>
                          </a:solidFill>
                          <a:effectLst/>
                          <a:latin typeface="+mn-lt"/>
                          <a:cs typeface="Arial" charset="0"/>
                        </a:rPr>
                        <a:t>Pembrolizumab</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800" b="0" i="0" u="none" strike="noStrike" cap="none" normalizeH="0" baseline="0" noProof="0">
                          <a:ln>
                            <a:noFill/>
                          </a:ln>
                          <a:solidFill>
                            <a:srgbClr val="B60D27"/>
                          </a:solidFill>
                          <a:effectLst/>
                          <a:latin typeface="+mn-lt"/>
                          <a:cs typeface="Arial" charset="0"/>
                        </a:rPr>
                        <a:t>86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800" b="0" i="0" u="none" strike="noStrike" cap="none" normalizeH="0" baseline="0" noProof="0">
                          <a:ln>
                            <a:noFill/>
                          </a:ln>
                          <a:solidFill>
                            <a:srgbClr val="4D4D4D"/>
                          </a:solidFill>
                          <a:effectLst/>
                          <a:latin typeface="+mn-lt"/>
                          <a:cs typeface="Arial" charset="0"/>
                        </a:rPr>
                        <a:t>8,2 (6,7 - 10,0)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800" b="0" i="0" u="none" strike="noStrike" cap="none" normalizeH="0" baseline="0" noProof="0" dirty="0">
                          <a:ln>
                            <a:noFill/>
                          </a:ln>
                          <a:solidFill>
                            <a:srgbClr val="4D4D4D"/>
                          </a:solidFill>
                          <a:effectLst/>
                          <a:latin typeface="+mn-lt"/>
                          <a:cs typeface="Arial" charset="0"/>
                        </a:rPr>
                        <a:t>0,75 (0,61 </a:t>
                      </a:r>
                      <a:r>
                        <a:rPr kumimoji="0" lang="fr-FR" sz="800" b="0" i="0" u="none" strike="noStrike" cap="none" normalizeH="0" baseline="0" noProof="0" dirty="0" smtClean="0">
                          <a:ln>
                            <a:noFill/>
                          </a:ln>
                          <a:solidFill>
                            <a:srgbClr val="4D4D4D"/>
                          </a:solidFill>
                          <a:effectLst/>
                          <a:latin typeface="+mn-lt"/>
                          <a:cs typeface="Arial" charset="0"/>
                        </a:rPr>
                        <a:t>- </a:t>
                      </a:r>
                      <a:r>
                        <a:rPr kumimoji="0" lang="fr-FR" sz="800" b="0" i="0" u="none" strike="noStrike" cap="none" normalizeH="0" baseline="0" noProof="0" dirty="0">
                          <a:ln>
                            <a:noFill/>
                          </a:ln>
                          <a:solidFill>
                            <a:srgbClr val="4D4D4D"/>
                          </a:solidFill>
                          <a:effectLst/>
                          <a:latin typeface="+mn-lt"/>
                          <a:cs typeface="Arial" charset="0"/>
                        </a:rPr>
                        <a:t>0,93)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800" b="0" i="0" u="none" strike="noStrike" cap="none" normalizeH="0" baseline="0" noProof="0">
                          <a:ln>
                            <a:noFill/>
                          </a:ln>
                          <a:solidFill>
                            <a:srgbClr val="4D4D4D"/>
                          </a:solidFill>
                          <a:effectLst/>
                          <a:latin typeface="+mn-lt"/>
                          <a:cs typeface="Arial" charset="0"/>
                        </a:rPr>
                        <a:t>0,0035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5399">
                <a:tc>
                  <a:txBody>
                    <a:bodyPr/>
                    <a:lstStyle/>
                    <a:p>
                      <a:pPr marL="457200" marR="0" lvl="1" indent="-45720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800" b="0" i="0" u="none" strike="noStrike" cap="none" normalizeH="0" baseline="0" noProof="0">
                          <a:ln>
                            <a:noFill/>
                          </a:ln>
                          <a:solidFill>
                            <a:srgbClr val="B2C0EC"/>
                          </a:solidFill>
                          <a:effectLst/>
                          <a:latin typeface="+mn-lt"/>
                          <a:cs typeface="Arial" charset="0"/>
                        </a:rPr>
                        <a:t>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800" b="0" i="0" u="none" strike="noStrike" cap="none" normalizeH="0" baseline="0" noProof="0">
                          <a:ln>
                            <a:noFill/>
                          </a:ln>
                          <a:solidFill>
                            <a:srgbClr val="B2C0EC"/>
                          </a:solidFill>
                          <a:effectLst/>
                          <a:latin typeface="+mn-lt"/>
                          <a:cs typeface="Arial" charset="0"/>
                        </a:rPr>
                        <a:t>93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800" b="0" i="0" u="none" strike="noStrike" cap="none" normalizeH="0" baseline="0" noProof="0" dirty="0">
                          <a:ln>
                            <a:noFill/>
                          </a:ln>
                          <a:solidFill>
                            <a:srgbClr val="4D4D4D"/>
                          </a:solidFill>
                          <a:effectLst/>
                          <a:latin typeface="+mn-lt"/>
                          <a:cs typeface="Arial" charset="0"/>
                        </a:rPr>
                        <a:t>7,1 (6,1 </a:t>
                      </a:r>
                      <a:r>
                        <a:rPr kumimoji="0" lang="fr-FR" sz="800" b="0" i="0" u="none" strike="noStrike" cap="none" normalizeH="0" baseline="0" noProof="0" dirty="0" smtClean="0">
                          <a:ln>
                            <a:noFill/>
                          </a:ln>
                          <a:solidFill>
                            <a:srgbClr val="4D4D4D"/>
                          </a:solidFill>
                          <a:effectLst/>
                          <a:latin typeface="+mn-lt"/>
                          <a:cs typeface="Arial" charset="0"/>
                        </a:rPr>
                        <a:t>- </a:t>
                      </a:r>
                      <a:r>
                        <a:rPr kumimoji="0" lang="fr-FR" sz="800" b="0" i="0" u="none" strike="noStrike" cap="none" normalizeH="0" baseline="0" noProof="0" dirty="0">
                          <a:ln>
                            <a:noFill/>
                          </a:ln>
                          <a:solidFill>
                            <a:srgbClr val="4D4D4D"/>
                          </a:solidFill>
                          <a:effectLst/>
                          <a:latin typeface="+mn-lt"/>
                          <a:cs typeface="Arial" charset="0"/>
                        </a:rPr>
                        <a:t>8,2)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8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B2C0EC"/>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bl>
          </a:graphicData>
        </a:graphic>
      </p:graphicFrame>
      <p:grpSp>
        <p:nvGrpSpPr>
          <p:cNvPr id="104" name="Group 103">
            <a:extLst>
              <a:ext uri="{FF2B5EF4-FFF2-40B4-BE49-F238E27FC236}">
                <a16:creationId xmlns:a16="http://schemas.microsoft.com/office/drawing/2014/main" id="{D4769C40-BC51-4EBE-B1CE-83826136BE26}"/>
              </a:ext>
            </a:extLst>
          </p:cNvPr>
          <p:cNvGrpSpPr/>
          <p:nvPr/>
        </p:nvGrpSpPr>
        <p:grpSpPr>
          <a:xfrm>
            <a:off x="4757640" y="3008714"/>
            <a:ext cx="4145248" cy="2844251"/>
            <a:chOff x="4757042" y="3008714"/>
            <a:chExt cx="3863473" cy="2844251"/>
          </a:xfrm>
        </p:grpSpPr>
        <p:sp>
          <p:nvSpPr>
            <p:cNvPr id="135" name="TextBox 134">
              <a:extLst>
                <a:ext uri="{FF2B5EF4-FFF2-40B4-BE49-F238E27FC236}">
                  <a16:creationId xmlns:a16="http://schemas.microsoft.com/office/drawing/2014/main" id="{4633616E-37B1-47AB-95A9-CBBC1B048BA3}"/>
                </a:ext>
              </a:extLst>
            </p:cNvPr>
            <p:cNvSpPr txBox="1"/>
            <p:nvPr/>
          </p:nvSpPr>
          <p:spPr>
            <a:xfrm>
              <a:off x="6595200" y="5284200"/>
              <a:ext cx="186506" cy="566980"/>
            </a:xfrm>
            <a:prstGeom prst="rect">
              <a:avLst/>
            </a:prstGeom>
            <a:noFill/>
          </p:spPr>
          <p:txBody>
            <a:bodyPr wrap="none" lIns="36000" tIns="36000" rIns="36000" bIns="36000" rtlCol="0" anchor="t" anchorCtr="0">
              <a:spAutoFit/>
            </a:bodyPr>
            <a:lstStyle/>
            <a:p>
              <a:pPr algn="ctr"/>
              <a:r>
                <a:rPr lang="fr-FR" sz="800">
                  <a:solidFill>
                    <a:srgbClr val="4D4D4D"/>
                  </a:solidFill>
                  <a:cs typeface="Arial" panose="020B0604020202020204" pitchFamily="34" charset="0"/>
                </a:rPr>
                <a:t>16</a:t>
              </a:r>
            </a:p>
            <a:p>
              <a:pPr algn="ctr"/>
              <a:endParaRPr lang="fr-FR" sz="800">
                <a:solidFill>
                  <a:srgbClr val="000000"/>
                </a:solidFill>
                <a:cs typeface="Arial" panose="020B0604020202020204" pitchFamily="34" charset="0"/>
              </a:endParaRPr>
            </a:p>
            <a:p>
              <a:pPr algn="r"/>
              <a:r>
                <a:rPr lang="fr-FR" sz="800">
                  <a:solidFill>
                    <a:srgbClr val="B60D27"/>
                  </a:solidFill>
                  <a:cs typeface="Arial" panose="020B0604020202020204" pitchFamily="34" charset="0"/>
                </a:rPr>
                <a:t>52</a:t>
              </a:r>
            </a:p>
            <a:p>
              <a:pPr algn="r"/>
              <a:r>
                <a:rPr lang="fr-FR" sz="800">
                  <a:solidFill>
                    <a:srgbClr val="B2C0EC"/>
                  </a:solidFill>
                  <a:cs typeface="Arial" panose="020B0604020202020204" pitchFamily="34" charset="0"/>
                </a:rPr>
                <a:t>27</a:t>
              </a:r>
              <a:endParaRPr lang="fr-FR" sz="800" dirty="0">
                <a:solidFill>
                  <a:srgbClr val="B2C0EC"/>
                </a:solidFill>
                <a:cs typeface="Arial" panose="020B0604020202020204" pitchFamily="34" charset="0"/>
              </a:endParaRPr>
            </a:p>
          </p:txBody>
        </p:sp>
        <p:sp>
          <p:nvSpPr>
            <p:cNvPr id="137" name="TextBox 136">
              <a:extLst>
                <a:ext uri="{FF2B5EF4-FFF2-40B4-BE49-F238E27FC236}">
                  <a16:creationId xmlns:a16="http://schemas.microsoft.com/office/drawing/2014/main" id="{ABFA0DB3-486B-4872-90A0-638A217EDD08}"/>
                </a:ext>
              </a:extLst>
            </p:cNvPr>
            <p:cNvSpPr txBox="1"/>
            <p:nvPr/>
          </p:nvSpPr>
          <p:spPr>
            <a:xfrm>
              <a:off x="7264060" y="5284200"/>
              <a:ext cx="188120" cy="565146"/>
            </a:xfrm>
            <a:prstGeom prst="rect">
              <a:avLst/>
            </a:prstGeom>
            <a:noFill/>
          </p:spPr>
          <p:txBody>
            <a:bodyPr wrap="none" lIns="36000" tIns="36000" rIns="36000" bIns="36000" rtlCol="0" anchor="t" anchorCtr="0">
              <a:spAutoFit/>
            </a:bodyPr>
            <a:lstStyle/>
            <a:p>
              <a:pPr algn="ctr"/>
              <a:r>
                <a:rPr lang="fr-FR" sz="800">
                  <a:solidFill>
                    <a:srgbClr val="4D4D4D"/>
                  </a:solidFill>
                  <a:cs typeface="Arial" panose="020B0604020202020204" pitchFamily="34" charset="0"/>
                </a:rPr>
                <a:t>24</a:t>
              </a:r>
            </a:p>
            <a:p>
              <a:pPr algn="ctr"/>
              <a:endParaRPr lang="fr-FR" sz="800">
                <a:solidFill>
                  <a:srgbClr val="000000"/>
                </a:solidFill>
                <a:cs typeface="Arial" panose="020B0604020202020204" pitchFamily="34" charset="0"/>
              </a:endParaRPr>
            </a:p>
            <a:p>
              <a:pPr algn="r"/>
              <a:r>
                <a:rPr lang="fr-FR" sz="800">
                  <a:solidFill>
                    <a:srgbClr val="B60D27"/>
                  </a:solidFill>
                  <a:cs typeface="Arial" panose="020B0604020202020204" pitchFamily="34" charset="0"/>
                </a:rPr>
                <a:t>18</a:t>
              </a:r>
            </a:p>
            <a:p>
              <a:pPr algn="r"/>
              <a:r>
                <a:rPr lang="fr-FR" sz="800">
                  <a:solidFill>
                    <a:srgbClr val="B2C0EC"/>
                  </a:solidFill>
                  <a:cs typeface="Arial" panose="020B0604020202020204" pitchFamily="34" charset="0"/>
                </a:rPr>
                <a:t>11</a:t>
              </a:r>
              <a:endParaRPr lang="fr-FR" sz="800" dirty="0">
                <a:solidFill>
                  <a:srgbClr val="B2C0EC"/>
                </a:solidFill>
                <a:cs typeface="Arial" panose="020B0604020202020204" pitchFamily="34" charset="0"/>
              </a:endParaRPr>
            </a:p>
          </p:txBody>
        </p:sp>
        <p:sp>
          <p:nvSpPr>
            <p:cNvPr id="139" name="TextBox 138">
              <a:extLst>
                <a:ext uri="{FF2B5EF4-FFF2-40B4-BE49-F238E27FC236}">
                  <a16:creationId xmlns:a16="http://schemas.microsoft.com/office/drawing/2014/main" id="{B8DBA0D6-5453-424C-B7F6-08A8D87EE502}"/>
                </a:ext>
              </a:extLst>
            </p:cNvPr>
            <p:cNvSpPr txBox="1"/>
            <p:nvPr/>
          </p:nvSpPr>
          <p:spPr>
            <a:xfrm>
              <a:off x="6758985" y="5284200"/>
              <a:ext cx="188120" cy="565146"/>
            </a:xfrm>
            <a:prstGeom prst="rect">
              <a:avLst/>
            </a:prstGeom>
            <a:noFill/>
          </p:spPr>
          <p:txBody>
            <a:bodyPr wrap="none" lIns="36000" tIns="36000" rIns="36000" bIns="36000" rtlCol="0" anchor="t" anchorCtr="0">
              <a:spAutoFit/>
            </a:bodyPr>
            <a:lstStyle/>
            <a:p>
              <a:pPr algn="ctr"/>
              <a:r>
                <a:rPr lang="fr-FR" sz="800">
                  <a:solidFill>
                    <a:srgbClr val="4D4D4D"/>
                  </a:solidFill>
                  <a:cs typeface="Arial" panose="020B0604020202020204" pitchFamily="34" charset="0"/>
                </a:rPr>
                <a:t>18</a:t>
              </a:r>
            </a:p>
            <a:p>
              <a:pPr algn="ctr"/>
              <a:endParaRPr lang="fr-FR" sz="800">
                <a:solidFill>
                  <a:srgbClr val="000000"/>
                </a:solidFill>
                <a:cs typeface="Arial" panose="020B0604020202020204" pitchFamily="34" charset="0"/>
              </a:endParaRPr>
            </a:p>
            <a:p>
              <a:pPr algn="r"/>
              <a:r>
                <a:rPr lang="fr-FR" sz="800">
                  <a:solidFill>
                    <a:srgbClr val="B60D27"/>
                  </a:solidFill>
                  <a:cs typeface="Arial" panose="020B0604020202020204" pitchFamily="34" charset="0"/>
                </a:rPr>
                <a:t>46</a:t>
              </a:r>
            </a:p>
            <a:p>
              <a:pPr algn="r"/>
              <a:r>
                <a:rPr lang="fr-FR" sz="800">
                  <a:solidFill>
                    <a:srgbClr val="B2C0EC"/>
                  </a:solidFill>
                  <a:cs typeface="Arial" panose="020B0604020202020204" pitchFamily="34" charset="0"/>
                </a:rPr>
                <a:t>21</a:t>
              </a:r>
              <a:endParaRPr lang="fr-FR" sz="800" dirty="0">
                <a:solidFill>
                  <a:srgbClr val="B2C0EC"/>
                </a:solidFill>
                <a:cs typeface="Arial" panose="020B0604020202020204" pitchFamily="34" charset="0"/>
              </a:endParaRPr>
            </a:p>
          </p:txBody>
        </p:sp>
        <p:sp>
          <p:nvSpPr>
            <p:cNvPr id="143" name="TextBox 142">
              <a:extLst>
                <a:ext uri="{FF2B5EF4-FFF2-40B4-BE49-F238E27FC236}">
                  <a16:creationId xmlns:a16="http://schemas.microsoft.com/office/drawing/2014/main" id="{89BF7879-174B-4CAF-91BA-5F7E1DF66BDB}"/>
                </a:ext>
              </a:extLst>
            </p:cNvPr>
            <p:cNvSpPr txBox="1"/>
            <p:nvPr/>
          </p:nvSpPr>
          <p:spPr>
            <a:xfrm>
              <a:off x="6929984" y="5284200"/>
              <a:ext cx="188120" cy="565146"/>
            </a:xfrm>
            <a:prstGeom prst="rect">
              <a:avLst/>
            </a:prstGeom>
            <a:noFill/>
          </p:spPr>
          <p:txBody>
            <a:bodyPr wrap="none" lIns="36000" tIns="36000" rIns="36000" bIns="36000" rtlCol="0" anchor="t" anchorCtr="0">
              <a:spAutoFit/>
            </a:bodyPr>
            <a:lstStyle/>
            <a:p>
              <a:pPr algn="ctr"/>
              <a:r>
                <a:rPr lang="fr-FR" sz="800">
                  <a:solidFill>
                    <a:srgbClr val="4D4D4D"/>
                  </a:solidFill>
                  <a:cs typeface="Arial" panose="020B0604020202020204" pitchFamily="34" charset="0"/>
                </a:rPr>
                <a:t>20</a:t>
              </a:r>
            </a:p>
            <a:p>
              <a:pPr algn="ctr"/>
              <a:endParaRPr lang="fr-FR" sz="800">
                <a:solidFill>
                  <a:srgbClr val="000000"/>
                </a:solidFill>
                <a:cs typeface="Arial" panose="020B0604020202020204" pitchFamily="34" charset="0"/>
              </a:endParaRPr>
            </a:p>
            <a:p>
              <a:pPr algn="r"/>
              <a:r>
                <a:rPr lang="fr-FR" sz="800">
                  <a:solidFill>
                    <a:srgbClr val="B60D27"/>
                  </a:solidFill>
                  <a:cs typeface="Arial" panose="020B0604020202020204" pitchFamily="34" charset="0"/>
                </a:rPr>
                <a:t>36</a:t>
              </a:r>
            </a:p>
            <a:p>
              <a:pPr algn="r"/>
              <a:r>
                <a:rPr lang="fr-FR" sz="800">
                  <a:solidFill>
                    <a:srgbClr val="B2C0EC"/>
                  </a:solidFill>
                  <a:cs typeface="Arial" panose="020B0604020202020204" pitchFamily="34" charset="0"/>
                </a:rPr>
                <a:t>18</a:t>
              </a:r>
              <a:endParaRPr lang="fr-FR" sz="800" dirty="0">
                <a:solidFill>
                  <a:srgbClr val="B2C0EC"/>
                </a:solidFill>
                <a:cs typeface="Arial" panose="020B0604020202020204" pitchFamily="34" charset="0"/>
              </a:endParaRPr>
            </a:p>
          </p:txBody>
        </p:sp>
        <p:sp>
          <p:nvSpPr>
            <p:cNvPr id="149" name="TextBox 148">
              <a:extLst>
                <a:ext uri="{FF2B5EF4-FFF2-40B4-BE49-F238E27FC236}">
                  <a16:creationId xmlns:a16="http://schemas.microsoft.com/office/drawing/2014/main" id="{27A99B6C-507F-41B6-A80F-05D74AB48401}"/>
                </a:ext>
              </a:extLst>
            </p:cNvPr>
            <p:cNvSpPr txBox="1"/>
            <p:nvPr/>
          </p:nvSpPr>
          <p:spPr>
            <a:xfrm>
              <a:off x="7100969" y="5284200"/>
              <a:ext cx="175332" cy="565146"/>
            </a:xfrm>
            <a:prstGeom prst="rect">
              <a:avLst/>
            </a:prstGeom>
            <a:noFill/>
          </p:spPr>
          <p:txBody>
            <a:bodyPr wrap="none" lIns="36000" tIns="36000" rIns="36000" bIns="36000" rtlCol="0" anchor="t" anchorCtr="0">
              <a:spAutoFit/>
            </a:bodyPr>
            <a:lstStyle/>
            <a:p>
              <a:pPr algn="ctr"/>
              <a:r>
                <a:rPr lang="fr-FR" sz="800">
                  <a:solidFill>
                    <a:srgbClr val="4D4D4D"/>
                  </a:solidFill>
                  <a:cs typeface="Arial" panose="020B0604020202020204" pitchFamily="34" charset="0"/>
                </a:rPr>
                <a:t>22</a:t>
              </a:r>
            </a:p>
            <a:p>
              <a:pPr algn="ctr"/>
              <a:endParaRPr lang="fr-FR" sz="800">
                <a:solidFill>
                  <a:srgbClr val="000000"/>
                </a:solidFill>
                <a:cs typeface="Arial" panose="020B0604020202020204" pitchFamily="34" charset="0"/>
              </a:endParaRPr>
            </a:p>
            <a:p>
              <a:pPr algn="ctr"/>
              <a:r>
                <a:rPr lang="fr-FR" sz="800">
                  <a:solidFill>
                    <a:srgbClr val="B60D27"/>
                  </a:solidFill>
                  <a:cs typeface="Arial" panose="020B0604020202020204" pitchFamily="34" charset="0"/>
                </a:rPr>
                <a:t>27</a:t>
              </a:r>
            </a:p>
            <a:p>
              <a:pPr algn="ctr"/>
              <a:r>
                <a:rPr lang="fr-FR" sz="800">
                  <a:solidFill>
                    <a:srgbClr val="B2C0EC"/>
                  </a:solidFill>
                  <a:cs typeface="Arial" panose="020B0604020202020204" pitchFamily="34" charset="0"/>
                </a:rPr>
                <a:t>16</a:t>
              </a:r>
              <a:endParaRPr lang="fr-FR" sz="800" dirty="0">
                <a:solidFill>
                  <a:srgbClr val="B2C0EC"/>
                </a:solidFill>
                <a:cs typeface="Arial" panose="020B0604020202020204" pitchFamily="34" charset="0"/>
              </a:endParaRPr>
            </a:p>
          </p:txBody>
        </p:sp>
        <p:sp>
          <p:nvSpPr>
            <p:cNvPr id="105" name="Freeform 21">
              <a:extLst>
                <a:ext uri="{FF2B5EF4-FFF2-40B4-BE49-F238E27FC236}">
                  <a16:creationId xmlns:a16="http://schemas.microsoft.com/office/drawing/2014/main" id="{EA118BF2-E6D5-4018-A148-BA21110B6CA4}"/>
                </a:ext>
              </a:extLst>
            </p:cNvPr>
            <p:cNvSpPr>
              <a:spLocks/>
            </p:cNvSpPr>
            <p:nvPr/>
          </p:nvSpPr>
          <p:spPr bwMode="auto">
            <a:xfrm>
              <a:off x="5361353" y="3118707"/>
              <a:ext cx="3196430" cy="211993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000000"/>
                </a:solidFill>
              </a:endParaRPr>
            </a:p>
          </p:txBody>
        </p:sp>
        <p:sp>
          <p:nvSpPr>
            <p:cNvPr id="106" name="Line 6">
              <a:extLst>
                <a:ext uri="{FF2B5EF4-FFF2-40B4-BE49-F238E27FC236}">
                  <a16:creationId xmlns:a16="http://schemas.microsoft.com/office/drawing/2014/main" id="{96C8DBF7-99EC-4DCF-99A4-25E7A6F225E3}"/>
                </a:ext>
              </a:extLst>
            </p:cNvPr>
            <p:cNvSpPr>
              <a:spLocks noChangeShapeType="1"/>
            </p:cNvSpPr>
            <p:nvPr/>
          </p:nvSpPr>
          <p:spPr bwMode="auto">
            <a:xfrm>
              <a:off x="5317663" y="3118706"/>
              <a:ext cx="4175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000000"/>
                </a:solidFill>
              </a:endParaRPr>
            </a:p>
          </p:txBody>
        </p:sp>
        <p:sp>
          <p:nvSpPr>
            <p:cNvPr id="107" name="Line 7">
              <a:extLst>
                <a:ext uri="{FF2B5EF4-FFF2-40B4-BE49-F238E27FC236}">
                  <a16:creationId xmlns:a16="http://schemas.microsoft.com/office/drawing/2014/main" id="{29571B6A-FDE5-41F5-AE5A-5EFB54A614A5}"/>
                </a:ext>
              </a:extLst>
            </p:cNvPr>
            <p:cNvSpPr>
              <a:spLocks noChangeShapeType="1"/>
            </p:cNvSpPr>
            <p:nvPr/>
          </p:nvSpPr>
          <p:spPr bwMode="auto">
            <a:xfrm>
              <a:off x="5317663" y="3557727"/>
              <a:ext cx="4175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000000"/>
                </a:solidFill>
              </a:endParaRPr>
            </a:p>
          </p:txBody>
        </p:sp>
        <p:sp>
          <p:nvSpPr>
            <p:cNvPr id="108" name="Line 8">
              <a:extLst>
                <a:ext uri="{FF2B5EF4-FFF2-40B4-BE49-F238E27FC236}">
                  <a16:creationId xmlns:a16="http://schemas.microsoft.com/office/drawing/2014/main" id="{395D6244-9D9B-45A5-8FC9-D080D8AFAFA0}"/>
                </a:ext>
              </a:extLst>
            </p:cNvPr>
            <p:cNvSpPr>
              <a:spLocks noChangeShapeType="1"/>
            </p:cNvSpPr>
            <p:nvPr/>
          </p:nvSpPr>
          <p:spPr bwMode="auto">
            <a:xfrm>
              <a:off x="5317663" y="3996748"/>
              <a:ext cx="4175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000000"/>
                </a:solidFill>
              </a:endParaRPr>
            </a:p>
          </p:txBody>
        </p:sp>
        <p:sp>
          <p:nvSpPr>
            <p:cNvPr id="109" name="Line 10">
              <a:extLst>
                <a:ext uri="{FF2B5EF4-FFF2-40B4-BE49-F238E27FC236}">
                  <a16:creationId xmlns:a16="http://schemas.microsoft.com/office/drawing/2014/main" id="{BFDE4218-7F46-4B40-A50F-7F55D8B452D8}"/>
                </a:ext>
              </a:extLst>
            </p:cNvPr>
            <p:cNvSpPr>
              <a:spLocks noChangeShapeType="1"/>
            </p:cNvSpPr>
            <p:nvPr/>
          </p:nvSpPr>
          <p:spPr bwMode="auto">
            <a:xfrm>
              <a:off x="5317663" y="4805521"/>
              <a:ext cx="4175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000000"/>
                </a:solidFill>
              </a:endParaRPr>
            </a:p>
          </p:txBody>
        </p:sp>
        <p:sp>
          <p:nvSpPr>
            <p:cNvPr id="110" name="Line 11">
              <a:extLst>
                <a:ext uri="{FF2B5EF4-FFF2-40B4-BE49-F238E27FC236}">
                  <a16:creationId xmlns:a16="http://schemas.microsoft.com/office/drawing/2014/main" id="{53BBC139-6559-42CA-BBE5-B65FAA0ED3C2}"/>
                </a:ext>
              </a:extLst>
            </p:cNvPr>
            <p:cNvSpPr>
              <a:spLocks noChangeShapeType="1"/>
            </p:cNvSpPr>
            <p:nvPr/>
          </p:nvSpPr>
          <p:spPr bwMode="auto">
            <a:xfrm>
              <a:off x="5317663" y="5208549"/>
              <a:ext cx="4175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dirty="0">
                <a:solidFill>
                  <a:srgbClr val="000000"/>
                </a:solidFill>
              </a:endParaRPr>
            </a:p>
          </p:txBody>
        </p:sp>
        <p:sp>
          <p:nvSpPr>
            <p:cNvPr id="111" name="TextBox 110">
              <a:extLst>
                <a:ext uri="{FF2B5EF4-FFF2-40B4-BE49-F238E27FC236}">
                  <a16:creationId xmlns:a16="http://schemas.microsoft.com/office/drawing/2014/main" id="{83C20CEE-E88D-49A9-9DFB-CDC18EAED899}"/>
                </a:ext>
              </a:extLst>
            </p:cNvPr>
            <p:cNvSpPr txBox="1"/>
            <p:nvPr/>
          </p:nvSpPr>
          <p:spPr>
            <a:xfrm rot="16200000">
              <a:off x="4744957" y="4084550"/>
              <a:ext cx="482824" cy="200799"/>
            </a:xfrm>
            <a:prstGeom prst="rect">
              <a:avLst/>
            </a:prstGeom>
            <a:noFill/>
          </p:spPr>
          <p:txBody>
            <a:bodyPr wrap="none" rtlCol="0">
              <a:spAutoFit/>
            </a:bodyPr>
            <a:lstStyle/>
            <a:p>
              <a:pPr algn="ctr" fontAlgn="base">
                <a:spcBef>
                  <a:spcPct val="0"/>
                </a:spcBef>
                <a:spcAft>
                  <a:spcPct val="0"/>
                </a:spcAft>
              </a:pPr>
              <a:r>
                <a:rPr lang="fr-FR" sz="800">
                  <a:solidFill>
                    <a:srgbClr val="4D4D4D"/>
                  </a:solidFill>
                  <a:cs typeface="Arial" panose="020B0604020202020204" pitchFamily="34" charset="0"/>
                </a:rPr>
                <a:t>SG, %</a:t>
              </a:r>
              <a:endParaRPr lang="fr-FR" sz="800" dirty="0">
                <a:solidFill>
                  <a:srgbClr val="4D4D4D"/>
                </a:solidFill>
                <a:cs typeface="Arial" panose="020B0604020202020204" pitchFamily="34" charset="0"/>
              </a:endParaRPr>
            </a:p>
          </p:txBody>
        </p:sp>
        <p:sp>
          <p:nvSpPr>
            <p:cNvPr id="112" name="TextBox 111">
              <a:extLst>
                <a:ext uri="{FF2B5EF4-FFF2-40B4-BE49-F238E27FC236}">
                  <a16:creationId xmlns:a16="http://schemas.microsoft.com/office/drawing/2014/main" id="{47E84587-470F-4527-B70E-B270DFA0B840}"/>
                </a:ext>
              </a:extLst>
            </p:cNvPr>
            <p:cNvSpPr txBox="1"/>
            <p:nvPr/>
          </p:nvSpPr>
          <p:spPr>
            <a:xfrm>
              <a:off x="6853566" y="5371988"/>
              <a:ext cx="424606" cy="246221"/>
            </a:xfrm>
            <a:prstGeom prst="rect">
              <a:avLst/>
            </a:prstGeom>
            <a:noFill/>
          </p:spPr>
          <p:txBody>
            <a:bodyPr wrap="none" rtlCol="0">
              <a:spAutoFit/>
            </a:bodyPr>
            <a:lstStyle/>
            <a:p>
              <a:pPr algn="ctr" fontAlgn="base">
                <a:spcBef>
                  <a:spcPct val="0"/>
                </a:spcBef>
                <a:spcAft>
                  <a:spcPct val="0"/>
                </a:spcAft>
              </a:pPr>
              <a:r>
                <a:rPr lang="fr-FR" sz="1000">
                  <a:solidFill>
                    <a:srgbClr val="4D4D4D"/>
                  </a:solidFill>
                  <a:cs typeface="Arial" panose="020B0604020202020204" pitchFamily="34" charset="0"/>
                </a:rPr>
                <a:t>Mois</a:t>
              </a:r>
              <a:endParaRPr lang="fr-FR" sz="1000" dirty="0">
                <a:solidFill>
                  <a:srgbClr val="4D4D4D"/>
                </a:solidFill>
                <a:cs typeface="Arial" panose="020B0604020202020204" pitchFamily="34" charset="0"/>
              </a:endParaRPr>
            </a:p>
          </p:txBody>
        </p:sp>
        <p:sp>
          <p:nvSpPr>
            <p:cNvPr id="113" name="TextBox 112">
              <a:extLst>
                <a:ext uri="{FF2B5EF4-FFF2-40B4-BE49-F238E27FC236}">
                  <a16:creationId xmlns:a16="http://schemas.microsoft.com/office/drawing/2014/main" id="{2A55D1D5-50F0-4968-9C67-FFF13C1D037E}"/>
                </a:ext>
              </a:extLst>
            </p:cNvPr>
            <p:cNvSpPr txBox="1"/>
            <p:nvPr/>
          </p:nvSpPr>
          <p:spPr>
            <a:xfrm>
              <a:off x="5016143" y="3008714"/>
              <a:ext cx="333469" cy="215444"/>
            </a:xfrm>
            <a:prstGeom prst="rect">
              <a:avLst/>
            </a:prstGeom>
            <a:noFill/>
          </p:spPr>
          <p:txBody>
            <a:bodyPr wrap="none" rtlCol="0" anchor="ctr" anchorCtr="0">
              <a:spAutoFit/>
            </a:bodyPr>
            <a:lstStyle/>
            <a:p>
              <a:pPr algn="r"/>
              <a:r>
                <a:rPr lang="fr-FR" sz="800">
                  <a:solidFill>
                    <a:srgbClr val="4D4D4D"/>
                  </a:solidFill>
                  <a:cs typeface="Arial" panose="020B0604020202020204" pitchFamily="34" charset="0"/>
                </a:rPr>
                <a:t>100</a:t>
              </a:r>
              <a:endParaRPr lang="fr-FR" sz="800" dirty="0">
                <a:solidFill>
                  <a:srgbClr val="4D4D4D"/>
                </a:solidFill>
                <a:cs typeface="Arial" panose="020B0604020202020204" pitchFamily="34" charset="0"/>
              </a:endParaRPr>
            </a:p>
          </p:txBody>
        </p:sp>
        <p:sp>
          <p:nvSpPr>
            <p:cNvPr id="114" name="TextBox 113">
              <a:extLst>
                <a:ext uri="{FF2B5EF4-FFF2-40B4-BE49-F238E27FC236}">
                  <a16:creationId xmlns:a16="http://schemas.microsoft.com/office/drawing/2014/main" id="{87D7B6EB-8F88-4169-8FD0-4FA4CD0B256C}"/>
                </a:ext>
              </a:extLst>
            </p:cNvPr>
            <p:cNvSpPr txBox="1"/>
            <p:nvPr/>
          </p:nvSpPr>
          <p:spPr>
            <a:xfrm>
              <a:off x="5069928" y="3448431"/>
              <a:ext cx="279684" cy="215444"/>
            </a:xfrm>
            <a:prstGeom prst="rect">
              <a:avLst/>
            </a:prstGeom>
            <a:noFill/>
          </p:spPr>
          <p:txBody>
            <a:bodyPr wrap="none" rtlCol="0" anchor="ctr" anchorCtr="0">
              <a:spAutoFit/>
            </a:bodyPr>
            <a:lstStyle/>
            <a:p>
              <a:pPr algn="r"/>
              <a:r>
                <a:rPr lang="fr-FR" sz="800">
                  <a:solidFill>
                    <a:srgbClr val="4D4D4D"/>
                  </a:solidFill>
                  <a:cs typeface="Arial" panose="020B0604020202020204" pitchFamily="34" charset="0"/>
                </a:rPr>
                <a:t>80</a:t>
              </a:r>
              <a:endParaRPr lang="fr-FR" sz="800" dirty="0">
                <a:solidFill>
                  <a:srgbClr val="4D4D4D"/>
                </a:solidFill>
                <a:cs typeface="Arial" panose="020B0604020202020204" pitchFamily="34" charset="0"/>
              </a:endParaRPr>
            </a:p>
          </p:txBody>
        </p:sp>
        <p:sp>
          <p:nvSpPr>
            <p:cNvPr id="115" name="TextBox 114">
              <a:extLst>
                <a:ext uri="{FF2B5EF4-FFF2-40B4-BE49-F238E27FC236}">
                  <a16:creationId xmlns:a16="http://schemas.microsoft.com/office/drawing/2014/main" id="{F814A7DC-88FF-4820-8AAF-94FAFEF69FA8}"/>
                </a:ext>
              </a:extLst>
            </p:cNvPr>
            <p:cNvSpPr txBox="1"/>
            <p:nvPr/>
          </p:nvSpPr>
          <p:spPr>
            <a:xfrm>
              <a:off x="5069928" y="3888148"/>
              <a:ext cx="279684" cy="215444"/>
            </a:xfrm>
            <a:prstGeom prst="rect">
              <a:avLst/>
            </a:prstGeom>
            <a:noFill/>
          </p:spPr>
          <p:txBody>
            <a:bodyPr wrap="none" rtlCol="0" anchor="ctr" anchorCtr="0">
              <a:spAutoFit/>
            </a:bodyPr>
            <a:lstStyle/>
            <a:p>
              <a:pPr algn="r"/>
              <a:r>
                <a:rPr lang="fr-FR" sz="800">
                  <a:solidFill>
                    <a:srgbClr val="4D4D4D"/>
                  </a:solidFill>
                  <a:cs typeface="Arial" panose="020B0604020202020204" pitchFamily="34" charset="0"/>
                </a:rPr>
                <a:t>60</a:t>
              </a:r>
              <a:endParaRPr lang="fr-FR" sz="800" dirty="0">
                <a:solidFill>
                  <a:srgbClr val="4D4D4D"/>
                </a:solidFill>
                <a:cs typeface="Arial" panose="020B0604020202020204" pitchFamily="34" charset="0"/>
              </a:endParaRPr>
            </a:p>
          </p:txBody>
        </p:sp>
        <p:sp>
          <p:nvSpPr>
            <p:cNvPr id="116" name="TextBox 115">
              <a:extLst>
                <a:ext uri="{FF2B5EF4-FFF2-40B4-BE49-F238E27FC236}">
                  <a16:creationId xmlns:a16="http://schemas.microsoft.com/office/drawing/2014/main" id="{D9D8A534-B5A0-4D8C-B557-13E0C554B163}"/>
                </a:ext>
              </a:extLst>
            </p:cNvPr>
            <p:cNvSpPr txBox="1"/>
            <p:nvPr/>
          </p:nvSpPr>
          <p:spPr>
            <a:xfrm>
              <a:off x="5069928" y="4697799"/>
              <a:ext cx="279684" cy="215444"/>
            </a:xfrm>
            <a:prstGeom prst="rect">
              <a:avLst/>
            </a:prstGeom>
            <a:noFill/>
          </p:spPr>
          <p:txBody>
            <a:bodyPr wrap="none" rtlCol="0" anchor="ctr" anchorCtr="0">
              <a:spAutoFit/>
            </a:bodyPr>
            <a:lstStyle/>
            <a:p>
              <a:pPr algn="r"/>
              <a:r>
                <a:rPr lang="fr-FR" sz="800">
                  <a:solidFill>
                    <a:srgbClr val="4D4D4D"/>
                  </a:solidFill>
                  <a:cs typeface="Arial" panose="020B0604020202020204" pitchFamily="34" charset="0"/>
                </a:rPr>
                <a:t>20</a:t>
              </a:r>
              <a:endParaRPr lang="fr-FR" sz="800" dirty="0">
                <a:solidFill>
                  <a:srgbClr val="4D4D4D"/>
                </a:solidFill>
                <a:cs typeface="Arial" panose="020B0604020202020204" pitchFamily="34" charset="0"/>
              </a:endParaRPr>
            </a:p>
          </p:txBody>
        </p:sp>
        <p:sp>
          <p:nvSpPr>
            <p:cNvPr id="117" name="TextBox 116">
              <a:extLst>
                <a:ext uri="{FF2B5EF4-FFF2-40B4-BE49-F238E27FC236}">
                  <a16:creationId xmlns:a16="http://schemas.microsoft.com/office/drawing/2014/main" id="{ED2EA661-8681-4F36-862B-4765FEE928E0}"/>
                </a:ext>
              </a:extLst>
            </p:cNvPr>
            <p:cNvSpPr txBox="1"/>
            <p:nvPr/>
          </p:nvSpPr>
          <p:spPr>
            <a:xfrm>
              <a:off x="5123712" y="5099384"/>
              <a:ext cx="225899" cy="215444"/>
            </a:xfrm>
            <a:prstGeom prst="rect">
              <a:avLst/>
            </a:prstGeom>
            <a:noFill/>
          </p:spPr>
          <p:txBody>
            <a:bodyPr wrap="none" rtlCol="0" anchor="ctr" anchorCtr="0">
              <a:spAutoFit/>
            </a:bodyPr>
            <a:lstStyle/>
            <a:p>
              <a:pPr algn="r"/>
              <a:r>
                <a:rPr lang="fr-FR" sz="800">
                  <a:solidFill>
                    <a:srgbClr val="4D4D4D"/>
                  </a:solidFill>
                  <a:cs typeface="Arial" panose="020B0604020202020204" pitchFamily="34" charset="0"/>
                </a:rPr>
                <a:t>0</a:t>
              </a:r>
              <a:endParaRPr lang="fr-FR" sz="800" dirty="0">
                <a:solidFill>
                  <a:srgbClr val="4D4D4D"/>
                </a:solidFill>
                <a:cs typeface="Arial" panose="020B0604020202020204" pitchFamily="34" charset="0"/>
              </a:endParaRPr>
            </a:p>
          </p:txBody>
        </p:sp>
        <p:sp>
          <p:nvSpPr>
            <p:cNvPr id="118" name="Line 21">
              <a:extLst>
                <a:ext uri="{FF2B5EF4-FFF2-40B4-BE49-F238E27FC236}">
                  <a16:creationId xmlns:a16="http://schemas.microsoft.com/office/drawing/2014/main" id="{F6E83CE7-BC13-4865-BC33-58E87D156C38}"/>
                </a:ext>
              </a:extLst>
            </p:cNvPr>
            <p:cNvSpPr>
              <a:spLocks noChangeShapeType="1"/>
            </p:cNvSpPr>
            <p:nvPr/>
          </p:nvSpPr>
          <p:spPr bwMode="auto">
            <a:xfrm>
              <a:off x="5365698" y="5238994"/>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dirty="0">
                <a:solidFill>
                  <a:srgbClr val="000000"/>
                </a:solidFill>
                <a:cs typeface="Arial" panose="020B0604020202020204" pitchFamily="34" charset="0"/>
              </a:endParaRPr>
            </a:p>
          </p:txBody>
        </p:sp>
        <p:sp>
          <p:nvSpPr>
            <p:cNvPr id="119" name="TextBox 118">
              <a:extLst>
                <a:ext uri="{FF2B5EF4-FFF2-40B4-BE49-F238E27FC236}">
                  <a16:creationId xmlns:a16="http://schemas.microsoft.com/office/drawing/2014/main" id="{5F8BED1C-6A10-4325-9601-892A3194B0B4}"/>
                </a:ext>
              </a:extLst>
            </p:cNvPr>
            <p:cNvSpPr txBox="1"/>
            <p:nvPr/>
          </p:nvSpPr>
          <p:spPr>
            <a:xfrm>
              <a:off x="5255336" y="5284200"/>
              <a:ext cx="229117" cy="565146"/>
            </a:xfrm>
            <a:prstGeom prst="rect">
              <a:avLst/>
            </a:prstGeom>
            <a:noFill/>
          </p:spPr>
          <p:txBody>
            <a:bodyPr wrap="none" lIns="36000" tIns="36000" rIns="36000" bIns="36000" rtlCol="0" anchor="t" anchorCtr="0">
              <a:spAutoFit/>
            </a:bodyPr>
            <a:lstStyle/>
            <a:p>
              <a:pPr algn="ctr"/>
              <a:r>
                <a:rPr lang="fr-FR" sz="800">
                  <a:solidFill>
                    <a:srgbClr val="4D4D4D"/>
                  </a:solidFill>
                  <a:cs typeface="Arial" panose="020B0604020202020204" pitchFamily="34" charset="0"/>
                </a:rPr>
                <a:t>0</a:t>
              </a:r>
            </a:p>
            <a:p>
              <a:pPr algn="ctr"/>
              <a:endParaRPr lang="fr-FR" sz="800">
                <a:solidFill>
                  <a:srgbClr val="000000"/>
                </a:solidFill>
                <a:cs typeface="Arial" panose="020B0604020202020204" pitchFamily="34" charset="0"/>
              </a:endParaRPr>
            </a:p>
            <a:p>
              <a:pPr algn="ctr"/>
              <a:r>
                <a:rPr lang="fr-FR" sz="800">
                  <a:solidFill>
                    <a:srgbClr val="B60D27"/>
                  </a:solidFill>
                  <a:cs typeface="Arial" panose="020B0604020202020204" pitchFamily="34" charset="0"/>
                </a:rPr>
                <a:t>199</a:t>
              </a:r>
            </a:p>
            <a:p>
              <a:pPr algn="ctr"/>
              <a:r>
                <a:rPr lang="fr-FR" sz="800">
                  <a:solidFill>
                    <a:srgbClr val="B2C0EC"/>
                  </a:solidFill>
                  <a:cs typeface="Arial" panose="020B0604020202020204" pitchFamily="34" charset="0"/>
                </a:rPr>
                <a:t>204</a:t>
              </a:r>
              <a:endParaRPr lang="fr-FR" sz="800" dirty="0">
                <a:solidFill>
                  <a:srgbClr val="B2C0EC"/>
                </a:solidFill>
                <a:cs typeface="Arial" panose="020B0604020202020204" pitchFamily="34" charset="0"/>
              </a:endParaRPr>
            </a:p>
          </p:txBody>
        </p:sp>
        <p:sp>
          <p:nvSpPr>
            <p:cNvPr id="120" name="Line 21">
              <a:extLst>
                <a:ext uri="{FF2B5EF4-FFF2-40B4-BE49-F238E27FC236}">
                  <a16:creationId xmlns:a16="http://schemas.microsoft.com/office/drawing/2014/main" id="{98C3030D-CF05-441C-9A47-36B38EDA452F}"/>
                </a:ext>
              </a:extLst>
            </p:cNvPr>
            <p:cNvSpPr>
              <a:spLocks noChangeShapeType="1"/>
            </p:cNvSpPr>
            <p:nvPr/>
          </p:nvSpPr>
          <p:spPr bwMode="auto">
            <a:xfrm>
              <a:off x="5522172" y="5242042"/>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dirty="0">
                <a:solidFill>
                  <a:srgbClr val="000000"/>
                </a:solidFill>
                <a:cs typeface="Arial" panose="020B0604020202020204" pitchFamily="34" charset="0"/>
              </a:endParaRPr>
            </a:p>
          </p:txBody>
        </p:sp>
        <p:sp>
          <p:nvSpPr>
            <p:cNvPr id="121" name="TextBox 120">
              <a:extLst>
                <a:ext uri="{FF2B5EF4-FFF2-40B4-BE49-F238E27FC236}">
                  <a16:creationId xmlns:a16="http://schemas.microsoft.com/office/drawing/2014/main" id="{E6DEC33F-ACA4-4276-B7D2-0BCD7B91E220}"/>
                </a:ext>
              </a:extLst>
            </p:cNvPr>
            <p:cNvSpPr txBox="1"/>
            <p:nvPr/>
          </p:nvSpPr>
          <p:spPr>
            <a:xfrm>
              <a:off x="5411811" y="5284200"/>
              <a:ext cx="229117" cy="565146"/>
            </a:xfrm>
            <a:prstGeom prst="rect">
              <a:avLst/>
            </a:prstGeom>
            <a:noFill/>
          </p:spPr>
          <p:txBody>
            <a:bodyPr wrap="none" lIns="36000" tIns="36000" rIns="36000" bIns="36000" rtlCol="0" anchor="t" anchorCtr="0">
              <a:spAutoFit/>
            </a:bodyPr>
            <a:lstStyle/>
            <a:p>
              <a:pPr algn="ctr"/>
              <a:r>
                <a:rPr lang="fr-FR" sz="800">
                  <a:solidFill>
                    <a:srgbClr val="4D4D4D"/>
                  </a:solidFill>
                  <a:cs typeface="Arial" panose="020B0604020202020204" pitchFamily="34" charset="0"/>
                </a:rPr>
                <a:t>2</a:t>
              </a:r>
            </a:p>
            <a:p>
              <a:pPr algn="ctr"/>
              <a:endParaRPr lang="fr-FR" sz="800">
                <a:solidFill>
                  <a:srgbClr val="000000"/>
                </a:solidFill>
                <a:cs typeface="Arial" panose="020B0604020202020204" pitchFamily="34" charset="0"/>
              </a:endParaRPr>
            </a:p>
            <a:p>
              <a:pPr algn="ctr"/>
              <a:r>
                <a:rPr lang="fr-FR" sz="800">
                  <a:solidFill>
                    <a:srgbClr val="B60D27"/>
                  </a:solidFill>
                  <a:cs typeface="Arial" panose="020B0604020202020204" pitchFamily="34" charset="0"/>
                </a:rPr>
                <a:t>178</a:t>
              </a:r>
            </a:p>
            <a:p>
              <a:pPr algn="ctr"/>
              <a:r>
                <a:rPr lang="fr-FR" sz="800">
                  <a:solidFill>
                    <a:srgbClr val="B2C0EC"/>
                  </a:solidFill>
                  <a:cs typeface="Arial" panose="020B0604020202020204" pitchFamily="34" charset="0"/>
                </a:rPr>
                <a:t>180</a:t>
              </a:r>
              <a:endParaRPr lang="fr-FR" sz="800" dirty="0">
                <a:solidFill>
                  <a:srgbClr val="B2C0EC"/>
                </a:solidFill>
                <a:cs typeface="Arial" panose="020B0604020202020204" pitchFamily="34" charset="0"/>
              </a:endParaRPr>
            </a:p>
          </p:txBody>
        </p:sp>
        <p:sp>
          <p:nvSpPr>
            <p:cNvPr id="122" name="Line 21">
              <a:extLst>
                <a:ext uri="{FF2B5EF4-FFF2-40B4-BE49-F238E27FC236}">
                  <a16:creationId xmlns:a16="http://schemas.microsoft.com/office/drawing/2014/main" id="{BE544056-4C27-4983-A018-53E50B033905}"/>
                </a:ext>
              </a:extLst>
            </p:cNvPr>
            <p:cNvSpPr>
              <a:spLocks noChangeShapeType="1"/>
            </p:cNvSpPr>
            <p:nvPr/>
          </p:nvSpPr>
          <p:spPr bwMode="auto">
            <a:xfrm>
              <a:off x="5689824" y="5238994"/>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dirty="0">
                <a:solidFill>
                  <a:srgbClr val="000000"/>
                </a:solidFill>
                <a:cs typeface="Arial" panose="020B0604020202020204" pitchFamily="34" charset="0"/>
              </a:endParaRPr>
            </a:p>
          </p:txBody>
        </p:sp>
        <p:sp>
          <p:nvSpPr>
            <p:cNvPr id="123" name="TextBox 122">
              <a:extLst>
                <a:ext uri="{FF2B5EF4-FFF2-40B4-BE49-F238E27FC236}">
                  <a16:creationId xmlns:a16="http://schemas.microsoft.com/office/drawing/2014/main" id="{5A14AAAE-8FC2-4B88-A2C6-748BB36C2859}"/>
                </a:ext>
              </a:extLst>
            </p:cNvPr>
            <p:cNvSpPr txBox="1"/>
            <p:nvPr/>
          </p:nvSpPr>
          <p:spPr>
            <a:xfrm>
              <a:off x="5572657" y="5284200"/>
              <a:ext cx="229117" cy="565146"/>
            </a:xfrm>
            <a:prstGeom prst="rect">
              <a:avLst/>
            </a:prstGeom>
            <a:noFill/>
          </p:spPr>
          <p:txBody>
            <a:bodyPr wrap="none" lIns="36000" tIns="36000" rIns="36000" bIns="36000" rtlCol="0" anchor="t" anchorCtr="0">
              <a:spAutoFit/>
            </a:bodyPr>
            <a:lstStyle/>
            <a:p>
              <a:pPr algn="ctr"/>
              <a:r>
                <a:rPr lang="fr-FR" sz="800">
                  <a:solidFill>
                    <a:srgbClr val="4D4D4D"/>
                  </a:solidFill>
                  <a:cs typeface="Arial" panose="020B0604020202020204" pitchFamily="34" charset="0"/>
                </a:rPr>
                <a:t>4</a:t>
              </a:r>
            </a:p>
            <a:p>
              <a:pPr algn="ctr"/>
              <a:endParaRPr lang="fr-FR" sz="800">
                <a:solidFill>
                  <a:srgbClr val="000000"/>
                </a:solidFill>
                <a:cs typeface="Arial" panose="020B0604020202020204" pitchFamily="34" charset="0"/>
              </a:endParaRPr>
            </a:p>
            <a:p>
              <a:pPr algn="r"/>
              <a:r>
                <a:rPr lang="fr-FR" sz="800">
                  <a:solidFill>
                    <a:srgbClr val="B60D27"/>
                  </a:solidFill>
                  <a:cs typeface="Arial" panose="020B0604020202020204" pitchFamily="34" charset="0"/>
                </a:rPr>
                <a:t>151</a:t>
              </a:r>
            </a:p>
            <a:p>
              <a:pPr algn="r"/>
              <a:r>
                <a:rPr lang="fr-FR" sz="800">
                  <a:solidFill>
                    <a:srgbClr val="B2C0EC"/>
                  </a:solidFill>
                  <a:cs typeface="Arial" panose="020B0604020202020204" pitchFamily="34" charset="0"/>
                </a:rPr>
                <a:t>147</a:t>
              </a:r>
              <a:endParaRPr lang="fr-FR" sz="800" dirty="0">
                <a:solidFill>
                  <a:srgbClr val="B2C0EC"/>
                </a:solidFill>
                <a:cs typeface="Arial" panose="020B0604020202020204" pitchFamily="34" charset="0"/>
              </a:endParaRPr>
            </a:p>
          </p:txBody>
        </p:sp>
        <p:sp>
          <p:nvSpPr>
            <p:cNvPr id="124" name="Line 21">
              <a:extLst>
                <a:ext uri="{FF2B5EF4-FFF2-40B4-BE49-F238E27FC236}">
                  <a16:creationId xmlns:a16="http://schemas.microsoft.com/office/drawing/2014/main" id="{86A39D70-75DE-4ED9-9FA2-74C143A48297}"/>
                </a:ext>
              </a:extLst>
            </p:cNvPr>
            <p:cNvSpPr>
              <a:spLocks noChangeShapeType="1"/>
            </p:cNvSpPr>
            <p:nvPr/>
          </p:nvSpPr>
          <p:spPr bwMode="auto">
            <a:xfrm>
              <a:off x="5854417" y="5242042"/>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dirty="0">
                <a:solidFill>
                  <a:srgbClr val="000000"/>
                </a:solidFill>
                <a:cs typeface="Arial" panose="020B0604020202020204" pitchFamily="34" charset="0"/>
              </a:endParaRPr>
            </a:p>
          </p:txBody>
        </p:sp>
        <p:sp>
          <p:nvSpPr>
            <p:cNvPr id="125" name="TextBox 124">
              <a:extLst>
                <a:ext uri="{FF2B5EF4-FFF2-40B4-BE49-F238E27FC236}">
                  <a16:creationId xmlns:a16="http://schemas.microsoft.com/office/drawing/2014/main" id="{A525081E-AFED-47A7-8621-CE1FD2E7B000}"/>
                </a:ext>
              </a:extLst>
            </p:cNvPr>
            <p:cNvSpPr txBox="1"/>
            <p:nvPr/>
          </p:nvSpPr>
          <p:spPr>
            <a:xfrm>
              <a:off x="5737248" y="5284200"/>
              <a:ext cx="229117" cy="565146"/>
            </a:xfrm>
            <a:prstGeom prst="rect">
              <a:avLst/>
            </a:prstGeom>
            <a:noFill/>
          </p:spPr>
          <p:txBody>
            <a:bodyPr wrap="none" lIns="36000" tIns="36000" rIns="36000" bIns="36000" rtlCol="0" anchor="t" anchorCtr="0">
              <a:spAutoFit/>
            </a:bodyPr>
            <a:lstStyle/>
            <a:p>
              <a:pPr algn="ctr"/>
              <a:r>
                <a:rPr lang="fr-FR" sz="800">
                  <a:solidFill>
                    <a:srgbClr val="4D4D4D"/>
                  </a:solidFill>
                  <a:cs typeface="Arial" panose="020B0604020202020204" pitchFamily="34" charset="0"/>
                </a:rPr>
                <a:t>6</a:t>
              </a:r>
            </a:p>
            <a:p>
              <a:pPr algn="ctr"/>
              <a:endParaRPr lang="fr-FR" sz="800">
                <a:solidFill>
                  <a:srgbClr val="000000"/>
                </a:solidFill>
                <a:cs typeface="Arial" panose="020B0604020202020204" pitchFamily="34" charset="0"/>
              </a:endParaRPr>
            </a:p>
            <a:p>
              <a:pPr algn="r"/>
              <a:r>
                <a:rPr lang="fr-FR" sz="800">
                  <a:solidFill>
                    <a:srgbClr val="B60D27"/>
                  </a:solidFill>
                  <a:cs typeface="Arial" panose="020B0604020202020204" pitchFamily="34" charset="0"/>
                </a:rPr>
                <a:t>122</a:t>
              </a:r>
            </a:p>
            <a:p>
              <a:pPr algn="r"/>
              <a:r>
                <a:rPr lang="fr-FR" sz="800">
                  <a:solidFill>
                    <a:srgbClr val="B2C0EC"/>
                  </a:solidFill>
                  <a:cs typeface="Arial" panose="020B0604020202020204" pitchFamily="34" charset="0"/>
                </a:rPr>
                <a:t>118</a:t>
              </a:r>
              <a:endParaRPr lang="fr-FR" sz="800" dirty="0">
                <a:solidFill>
                  <a:srgbClr val="B2C0EC"/>
                </a:solidFill>
                <a:cs typeface="Arial" panose="020B0604020202020204" pitchFamily="34" charset="0"/>
              </a:endParaRPr>
            </a:p>
          </p:txBody>
        </p:sp>
        <p:sp>
          <p:nvSpPr>
            <p:cNvPr id="126" name="Line 21">
              <a:extLst>
                <a:ext uri="{FF2B5EF4-FFF2-40B4-BE49-F238E27FC236}">
                  <a16:creationId xmlns:a16="http://schemas.microsoft.com/office/drawing/2014/main" id="{3829DFA1-D93D-42B9-87A4-F04AD3CD9D10}"/>
                </a:ext>
              </a:extLst>
            </p:cNvPr>
            <p:cNvSpPr>
              <a:spLocks noChangeShapeType="1"/>
            </p:cNvSpPr>
            <p:nvPr/>
          </p:nvSpPr>
          <p:spPr bwMode="auto">
            <a:xfrm>
              <a:off x="6017114" y="5238994"/>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dirty="0">
                <a:solidFill>
                  <a:srgbClr val="000000"/>
                </a:solidFill>
                <a:cs typeface="Arial" panose="020B0604020202020204" pitchFamily="34" charset="0"/>
              </a:endParaRPr>
            </a:p>
          </p:txBody>
        </p:sp>
        <p:sp>
          <p:nvSpPr>
            <p:cNvPr id="127" name="TextBox 126">
              <a:extLst>
                <a:ext uri="{FF2B5EF4-FFF2-40B4-BE49-F238E27FC236}">
                  <a16:creationId xmlns:a16="http://schemas.microsoft.com/office/drawing/2014/main" id="{394E821A-B41E-45DC-8FB5-92935E5B0447}"/>
                </a:ext>
              </a:extLst>
            </p:cNvPr>
            <p:cNvSpPr txBox="1"/>
            <p:nvPr/>
          </p:nvSpPr>
          <p:spPr>
            <a:xfrm>
              <a:off x="5906744" y="5284200"/>
              <a:ext cx="229117" cy="565146"/>
            </a:xfrm>
            <a:prstGeom prst="rect">
              <a:avLst/>
            </a:prstGeom>
            <a:noFill/>
          </p:spPr>
          <p:txBody>
            <a:bodyPr wrap="none" lIns="36000" tIns="36000" rIns="36000" bIns="36000" rtlCol="0" anchor="t" anchorCtr="0">
              <a:spAutoFit/>
            </a:bodyPr>
            <a:lstStyle/>
            <a:p>
              <a:pPr algn="ctr"/>
              <a:r>
                <a:rPr lang="fr-FR" sz="800">
                  <a:solidFill>
                    <a:srgbClr val="4D4D4D"/>
                  </a:solidFill>
                  <a:cs typeface="Arial" panose="020B0604020202020204" pitchFamily="34" charset="0"/>
                </a:rPr>
                <a:t>8</a:t>
              </a:r>
            </a:p>
            <a:p>
              <a:pPr algn="ctr"/>
              <a:endParaRPr lang="fr-FR" sz="800">
                <a:solidFill>
                  <a:srgbClr val="000000"/>
                </a:solidFill>
                <a:cs typeface="Arial" panose="020B0604020202020204" pitchFamily="34" charset="0"/>
              </a:endParaRPr>
            </a:p>
            <a:p>
              <a:pPr algn="r"/>
              <a:r>
                <a:rPr lang="fr-FR" sz="800">
                  <a:solidFill>
                    <a:srgbClr val="B60D27"/>
                  </a:solidFill>
                  <a:cs typeface="Arial" panose="020B0604020202020204" pitchFamily="34" charset="0"/>
                </a:rPr>
                <a:t>103</a:t>
              </a:r>
            </a:p>
            <a:p>
              <a:pPr algn="r"/>
              <a:r>
                <a:rPr lang="fr-FR" sz="800">
                  <a:solidFill>
                    <a:srgbClr val="B2C0EC"/>
                  </a:solidFill>
                  <a:cs typeface="Arial" panose="020B0604020202020204" pitchFamily="34" charset="0"/>
                </a:rPr>
                <a:t>91</a:t>
              </a:r>
              <a:endParaRPr lang="fr-FR" sz="800" dirty="0">
                <a:solidFill>
                  <a:srgbClr val="B2C0EC"/>
                </a:solidFill>
                <a:cs typeface="Arial" panose="020B0604020202020204" pitchFamily="34" charset="0"/>
              </a:endParaRPr>
            </a:p>
          </p:txBody>
        </p:sp>
        <p:sp>
          <p:nvSpPr>
            <p:cNvPr id="128" name="Line 21">
              <a:extLst>
                <a:ext uri="{FF2B5EF4-FFF2-40B4-BE49-F238E27FC236}">
                  <a16:creationId xmlns:a16="http://schemas.microsoft.com/office/drawing/2014/main" id="{67D1BD4D-6B72-4644-80DD-75880A6350DA}"/>
                </a:ext>
              </a:extLst>
            </p:cNvPr>
            <p:cNvSpPr>
              <a:spLocks noChangeShapeType="1"/>
            </p:cNvSpPr>
            <p:nvPr/>
          </p:nvSpPr>
          <p:spPr bwMode="auto">
            <a:xfrm>
              <a:off x="6181707" y="5242042"/>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dirty="0">
                <a:solidFill>
                  <a:srgbClr val="000000"/>
                </a:solidFill>
                <a:cs typeface="Arial" panose="020B0604020202020204" pitchFamily="34" charset="0"/>
              </a:endParaRPr>
            </a:p>
          </p:txBody>
        </p:sp>
        <p:sp>
          <p:nvSpPr>
            <p:cNvPr id="129" name="TextBox 128">
              <a:extLst>
                <a:ext uri="{FF2B5EF4-FFF2-40B4-BE49-F238E27FC236}">
                  <a16:creationId xmlns:a16="http://schemas.microsoft.com/office/drawing/2014/main" id="{939106DE-770C-45CE-9F1A-8F90A88B34C0}"/>
                </a:ext>
              </a:extLst>
            </p:cNvPr>
            <p:cNvSpPr txBox="1"/>
            <p:nvPr/>
          </p:nvSpPr>
          <p:spPr>
            <a:xfrm>
              <a:off x="6091834" y="5284200"/>
              <a:ext cx="188119" cy="565146"/>
            </a:xfrm>
            <a:prstGeom prst="rect">
              <a:avLst/>
            </a:prstGeom>
            <a:noFill/>
          </p:spPr>
          <p:txBody>
            <a:bodyPr wrap="none" lIns="36000" tIns="36000" rIns="36000" bIns="36000" rtlCol="0" anchor="t" anchorCtr="0">
              <a:spAutoFit/>
            </a:bodyPr>
            <a:lstStyle/>
            <a:p>
              <a:pPr algn="ctr"/>
              <a:r>
                <a:rPr lang="fr-FR" sz="800">
                  <a:solidFill>
                    <a:srgbClr val="4D4D4D"/>
                  </a:solidFill>
                  <a:cs typeface="Arial" panose="020B0604020202020204" pitchFamily="34" charset="0"/>
                </a:rPr>
                <a:t>10</a:t>
              </a:r>
            </a:p>
            <a:p>
              <a:pPr algn="ctr"/>
              <a:endParaRPr lang="fr-FR" sz="800">
                <a:solidFill>
                  <a:srgbClr val="000000"/>
                </a:solidFill>
                <a:cs typeface="Arial" panose="020B0604020202020204" pitchFamily="34" charset="0"/>
              </a:endParaRPr>
            </a:p>
            <a:p>
              <a:pPr algn="r"/>
              <a:r>
                <a:rPr lang="fr-FR" sz="800">
                  <a:solidFill>
                    <a:srgbClr val="B60D27"/>
                  </a:solidFill>
                  <a:cs typeface="Arial" panose="020B0604020202020204" pitchFamily="34" charset="0"/>
                </a:rPr>
                <a:t>86</a:t>
              </a:r>
            </a:p>
            <a:p>
              <a:pPr algn="r"/>
              <a:r>
                <a:rPr lang="fr-FR" sz="800">
                  <a:solidFill>
                    <a:srgbClr val="B2C0EC"/>
                  </a:solidFill>
                  <a:cs typeface="Arial" panose="020B0604020202020204" pitchFamily="34" charset="0"/>
                </a:rPr>
                <a:t>64</a:t>
              </a:r>
              <a:endParaRPr lang="fr-FR" sz="800" dirty="0">
                <a:solidFill>
                  <a:srgbClr val="B2C0EC"/>
                </a:solidFill>
                <a:cs typeface="Arial" panose="020B0604020202020204" pitchFamily="34" charset="0"/>
              </a:endParaRPr>
            </a:p>
          </p:txBody>
        </p:sp>
        <p:sp>
          <p:nvSpPr>
            <p:cNvPr id="130" name="Line 21">
              <a:extLst>
                <a:ext uri="{FF2B5EF4-FFF2-40B4-BE49-F238E27FC236}">
                  <a16:creationId xmlns:a16="http://schemas.microsoft.com/office/drawing/2014/main" id="{4BA80D36-0A2D-43A9-A771-4C887DDC18D3}"/>
                </a:ext>
              </a:extLst>
            </p:cNvPr>
            <p:cNvSpPr>
              <a:spLocks noChangeShapeType="1"/>
            </p:cNvSpPr>
            <p:nvPr/>
          </p:nvSpPr>
          <p:spPr bwMode="auto">
            <a:xfrm>
              <a:off x="6351855" y="5238994"/>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dirty="0">
                <a:solidFill>
                  <a:srgbClr val="000000"/>
                </a:solidFill>
                <a:cs typeface="Arial" panose="020B0604020202020204" pitchFamily="34" charset="0"/>
              </a:endParaRPr>
            </a:p>
          </p:txBody>
        </p:sp>
        <p:sp>
          <p:nvSpPr>
            <p:cNvPr id="131" name="TextBox 130">
              <a:extLst>
                <a:ext uri="{FF2B5EF4-FFF2-40B4-BE49-F238E27FC236}">
                  <a16:creationId xmlns:a16="http://schemas.microsoft.com/office/drawing/2014/main" id="{C8D5763F-38C6-48EA-8D38-B1ADB5622A7A}"/>
                </a:ext>
              </a:extLst>
            </p:cNvPr>
            <p:cNvSpPr txBox="1"/>
            <p:nvPr/>
          </p:nvSpPr>
          <p:spPr>
            <a:xfrm>
              <a:off x="6262793" y="5284200"/>
              <a:ext cx="186506" cy="566981"/>
            </a:xfrm>
            <a:prstGeom prst="rect">
              <a:avLst/>
            </a:prstGeom>
            <a:noFill/>
          </p:spPr>
          <p:txBody>
            <a:bodyPr wrap="none" lIns="36000" tIns="36000" rIns="36000" bIns="36000" rtlCol="0" anchor="t" anchorCtr="0">
              <a:spAutoFit/>
            </a:bodyPr>
            <a:lstStyle/>
            <a:p>
              <a:pPr algn="ctr"/>
              <a:r>
                <a:rPr lang="fr-FR" sz="800">
                  <a:solidFill>
                    <a:srgbClr val="4D4D4D"/>
                  </a:solidFill>
                  <a:cs typeface="Arial" panose="020B0604020202020204" pitchFamily="34" charset="0"/>
                </a:rPr>
                <a:t>12</a:t>
              </a:r>
            </a:p>
            <a:p>
              <a:pPr algn="ctr"/>
              <a:endParaRPr lang="fr-FR" sz="800">
                <a:solidFill>
                  <a:srgbClr val="000000"/>
                </a:solidFill>
                <a:cs typeface="Arial" panose="020B0604020202020204" pitchFamily="34" charset="0"/>
              </a:endParaRPr>
            </a:p>
            <a:p>
              <a:pPr algn="r"/>
              <a:r>
                <a:rPr lang="fr-FR" sz="800">
                  <a:solidFill>
                    <a:srgbClr val="B60D27"/>
                  </a:solidFill>
                  <a:cs typeface="Arial" panose="020B0604020202020204" pitchFamily="34" charset="0"/>
                </a:rPr>
                <a:t>77</a:t>
              </a:r>
            </a:p>
            <a:p>
              <a:pPr algn="r"/>
              <a:r>
                <a:rPr lang="fr-FR" sz="800">
                  <a:solidFill>
                    <a:srgbClr val="B2C0EC"/>
                  </a:solidFill>
                  <a:cs typeface="Arial" panose="020B0604020202020204" pitchFamily="34" charset="0"/>
                </a:rPr>
                <a:t>50</a:t>
              </a:r>
              <a:endParaRPr lang="fr-FR" sz="800" dirty="0">
                <a:solidFill>
                  <a:srgbClr val="B2C0EC"/>
                </a:solidFill>
                <a:cs typeface="Arial" panose="020B0604020202020204" pitchFamily="34" charset="0"/>
              </a:endParaRPr>
            </a:p>
          </p:txBody>
        </p:sp>
        <p:sp>
          <p:nvSpPr>
            <p:cNvPr id="132" name="Line 21">
              <a:extLst>
                <a:ext uri="{FF2B5EF4-FFF2-40B4-BE49-F238E27FC236}">
                  <a16:creationId xmlns:a16="http://schemas.microsoft.com/office/drawing/2014/main" id="{7C03D2F5-0AD9-4236-B6C5-23E7618CDAA9}"/>
                </a:ext>
              </a:extLst>
            </p:cNvPr>
            <p:cNvSpPr>
              <a:spLocks noChangeShapeType="1"/>
            </p:cNvSpPr>
            <p:nvPr/>
          </p:nvSpPr>
          <p:spPr bwMode="auto">
            <a:xfrm>
              <a:off x="6516446" y="5242042"/>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dirty="0">
                <a:solidFill>
                  <a:srgbClr val="000000"/>
                </a:solidFill>
                <a:cs typeface="Arial" panose="020B0604020202020204" pitchFamily="34" charset="0"/>
              </a:endParaRPr>
            </a:p>
          </p:txBody>
        </p:sp>
        <p:sp>
          <p:nvSpPr>
            <p:cNvPr id="133" name="TextBox 132">
              <a:extLst>
                <a:ext uri="{FF2B5EF4-FFF2-40B4-BE49-F238E27FC236}">
                  <a16:creationId xmlns:a16="http://schemas.microsoft.com/office/drawing/2014/main" id="{C39B8EBD-D052-42FE-903E-F297DD4C414D}"/>
                </a:ext>
              </a:extLst>
            </p:cNvPr>
            <p:cNvSpPr txBox="1"/>
            <p:nvPr/>
          </p:nvSpPr>
          <p:spPr>
            <a:xfrm>
              <a:off x="6427384" y="5284200"/>
              <a:ext cx="186507" cy="566979"/>
            </a:xfrm>
            <a:prstGeom prst="rect">
              <a:avLst/>
            </a:prstGeom>
            <a:noFill/>
          </p:spPr>
          <p:txBody>
            <a:bodyPr wrap="none" lIns="36000" tIns="36000" rIns="36000" bIns="36000" rtlCol="0" anchor="t" anchorCtr="0">
              <a:spAutoFit/>
            </a:bodyPr>
            <a:lstStyle/>
            <a:p>
              <a:pPr algn="ctr"/>
              <a:r>
                <a:rPr lang="fr-FR" sz="800">
                  <a:solidFill>
                    <a:srgbClr val="4D4D4D"/>
                  </a:solidFill>
                  <a:cs typeface="Arial" panose="020B0604020202020204" pitchFamily="34" charset="0"/>
                </a:rPr>
                <a:t>14</a:t>
              </a:r>
            </a:p>
            <a:p>
              <a:pPr algn="ctr"/>
              <a:endParaRPr lang="fr-FR" sz="800">
                <a:solidFill>
                  <a:srgbClr val="000000"/>
                </a:solidFill>
                <a:cs typeface="Arial" panose="020B0604020202020204" pitchFamily="34" charset="0"/>
              </a:endParaRPr>
            </a:p>
            <a:p>
              <a:pPr algn="r"/>
              <a:r>
                <a:rPr lang="fr-FR" sz="800">
                  <a:solidFill>
                    <a:srgbClr val="B60D27"/>
                  </a:solidFill>
                  <a:cs typeface="Arial" panose="020B0604020202020204" pitchFamily="34" charset="0"/>
                </a:rPr>
                <a:t>57</a:t>
              </a:r>
            </a:p>
            <a:p>
              <a:pPr algn="r"/>
              <a:r>
                <a:rPr lang="fr-FR" sz="800">
                  <a:solidFill>
                    <a:srgbClr val="B2C0EC"/>
                  </a:solidFill>
                  <a:cs typeface="Arial" panose="020B0604020202020204" pitchFamily="34" charset="0"/>
                </a:rPr>
                <a:t>38</a:t>
              </a:r>
              <a:endParaRPr lang="fr-FR" sz="800" dirty="0">
                <a:solidFill>
                  <a:srgbClr val="B2C0EC"/>
                </a:solidFill>
                <a:cs typeface="Arial" panose="020B0604020202020204" pitchFamily="34" charset="0"/>
              </a:endParaRPr>
            </a:p>
          </p:txBody>
        </p:sp>
        <p:sp>
          <p:nvSpPr>
            <p:cNvPr id="134" name="Line 19">
              <a:extLst>
                <a:ext uri="{FF2B5EF4-FFF2-40B4-BE49-F238E27FC236}">
                  <a16:creationId xmlns:a16="http://schemas.microsoft.com/office/drawing/2014/main" id="{FFCEE2CF-8D4D-4C48-BEC0-A893870A4386}"/>
                </a:ext>
              </a:extLst>
            </p:cNvPr>
            <p:cNvSpPr>
              <a:spLocks noChangeShapeType="1"/>
            </p:cNvSpPr>
            <p:nvPr/>
          </p:nvSpPr>
          <p:spPr bwMode="auto">
            <a:xfrm>
              <a:off x="6688456" y="5238995"/>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dirty="0">
                <a:solidFill>
                  <a:srgbClr val="000000"/>
                </a:solidFill>
              </a:endParaRPr>
            </a:p>
          </p:txBody>
        </p:sp>
        <p:sp>
          <p:nvSpPr>
            <p:cNvPr id="136" name="Line 19">
              <a:extLst>
                <a:ext uri="{FF2B5EF4-FFF2-40B4-BE49-F238E27FC236}">
                  <a16:creationId xmlns:a16="http://schemas.microsoft.com/office/drawing/2014/main" id="{ABF6F15C-4C32-49D9-B6B4-710D61184F97}"/>
                </a:ext>
              </a:extLst>
            </p:cNvPr>
            <p:cNvSpPr>
              <a:spLocks noChangeShapeType="1"/>
            </p:cNvSpPr>
            <p:nvPr/>
          </p:nvSpPr>
          <p:spPr bwMode="auto">
            <a:xfrm>
              <a:off x="7358123" y="5233364"/>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dirty="0">
                <a:solidFill>
                  <a:srgbClr val="000000"/>
                </a:solidFill>
              </a:endParaRPr>
            </a:p>
          </p:txBody>
        </p:sp>
        <p:sp>
          <p:nvSpPr>
            <p:cNvPr id="138" name="Line 19">
              <a:extLst>
                <a:ext uri="{FF2B5EF4-FFF2-40B4-BE49-F238E27FC236}">
                  <a16:creationId xmlns:a16="http://schemas.microsoft.com/office/drawing/2014/main" id="{4A82A578-1366-4406-9999-B693B6CE4EDA}"/>
                </a:ext>
              </a:extLst>
            </p:cNvPr>
            <p:cNvSpPr>
              <a:spLocks noChangeShapeType="1"/>
            </p:cNvSpPr>
            <p:nvPr/>
          </p:nvSpPr>
          <p:spPr bwMode="auto">
            <a:xfrm>
              <a:off x="6853048" y="5242044"/>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dirty="0">
                <a:solidFill>
                  <a:srgbClr val="000000"/>
                </a:solidFill>
              </a:endParaRPr>
            </a:p>
          </p:txBody>
        </p:sp>
        <p:sp>
          <p:nvSpPr>
            <p:cNvPr id="140" name="Line 19">
              <a:extLst>
                <a:ext uri="{FF2B5EF4-FFF2-40B4-BE49-F238E27FC236}">
                  <a16:creationId xmlns:a16="http://schemas.microsoft.com/office/drawing/2014/main" id="{9742099C-EEE3-46AE-B3D3-4889E6AEC29A}"/>
                </a:ext>
              </a:extLst>
            </p:cNvPr>
            <p:cNvSpPr>
              <a:spLocks noChangeShapeType="1"/>
            </p:cNvSpPr>
            <p:nvPr/>
          </p:nvSpPr>
          <p:spPr bwMode="auto">
            <a:xfrm>
              <a:off x="7522715" y="5236413"/>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dirty="0">
                <a:solidFill>
                  <a:srgbClr val="000000"/>
                </a:solidFill>
              </a:endParaRPr>
            </a:p>
          </p:txBody>
        </p:sp>
        <p:sp>
          <p:nvSpPr>
            <p:cNvPr id="141" name="TextBox 140">
              <a:extLst>
                <a:ext uri="{FF2B5EF4-FFF2-40B4-BE49-F238E27FC236}">
                  <a16:creationId xmlns:a16="http://schemas.microsoft.com/office/drawing/2014/main" id="{851C2758-7DB5-400D-BDAC-2EF9D55CC1A2}"/>
                </a:ext>
              </a:extLst>
            </p:cNvPr>
            <p:cNvSpPr txBox="1"/>
            <p:nvPr/>
          </p:nvSpPr>
          <p:spPr>
            <a:xfrm>
              <a:off x="7428652" y="5284200"/>
              <a:ext cx="188119" cy="565146"/>
            </a:xfrm>
            <a:prstGeom prst="rect">
              <a:avLst/>
            </a:prstGeom>
            <a:noFill/>
          </p:spPr>
          <p:txBody>
            <a:bodyPr wrap="none" lIns="36000" tIns="36000" rIns="36000" bIns="36000" rtlCol="0" anchor="t" anchorCtr="0">
              <a:spAutoFit/>
            </a:bodyPr>
            <a:lstStyle/>
            <a:p>
              <a:pPr algn="ctr"/>
              <a:r>
                <a:rPr lang="fr-FR" sz="800">
                  <a:solidFill>
                    <a:srgbClr val="4D4D4D"/>
                  </a:solidFill>
                  <a:cs typeface="Arial" panose="020B0604020202020204" pitchFamily="34" charset="0"/>
                </a:rPr>
                <a:t>26</a:t>
              </a:r>
            </a:p>
            <a:p>
              <a:pPr algn="ctr"/>
              <a:endParaRPr lang="fr-FR" sz="800">
                <a:solidFill>
                  <a:srgbClr val="000000"/>
                </a:solidFill>
                <a:cs typeface="Arial" panose="020B0604020202020204" pitchFamily="34" charset="0"/>
              </a:endParaRPr>
            </a:p>
            <a:p>
              <a:pPr algn="r"/>
              <a:r>
                <a:rPr lang="fr-FR" sz="800">
                  <a:solidFill>
                    <a:srgbClr val="B60D27"/>
                  </a:solidFill>
                  <a:cs typeface="Arial" panose="020B0604020202020204" pitchFamily="34" charset="0"/>
                </a:rPr>
                <a:t>14</a:t>
              </a:r>
            </a:p>
            <a:p>
              <a:pPr algn="r"/>
              <a:r>
                <a:rPr lang="fr-FR" sz="800">
                  <a:solidFill>
                    <a:srgbClr val="B2C0EC"/>
                  </a:solidFill>
                  <a:cs typeface="Arial" panose="020B0604020202020204" pitchFamily="34" charset="0"/>
                </a:rPr>
                <a:t>10</a:t>
              </a:r>
              <a:endParaRPr lang="fr-FR" sz="800" dirty="0">
                <a:solidFill>
                  <a:srgbClr val="B2C0EC"/>
                </a:solidFill>
                <a:cs typeface="Arial" panose="020B0604020202020204" pitchFamily="34" charset="0"/>
              </a:endParaRPr>
            </a:p>
          </p:txBody>
        </p:sp>
        <p:sp>
          <p:nvSpPr>
            <p:cNvPr id="142" name="Line 19">
              <a:extLst>
                <a:ext uri="{FF2B5EF4-FFF2-40B4-BE49-F238E27FC236}">
                  <a16:creationId xmlns:a16="http://schemas.microsoft.com/office/drawing/2014/main" id="{8386A014-764F-4DC6-BDBB-B1CB443B240A}"/>
                </a:ext>
              </a:extLst>
            </p:cNvPr>
            <p:cNvSpPr>
              <a:spLocks noChangeShapeType="1"/>
            </p:cNvSpPr>
            <p:nvPr/>
          </p:nvSpPr>
          <p:spPr bwMode="auto">
            <a:xfrm>
              <a:off x="7024049" y="5238995"/>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dirty="0">
                <a:solidFill>
                  <a:srgbClr val="000000"/>
                </a:solidFill>
              </a:endParaRPr>
            </a:p>
          </p:txBody>
        </p:sp>
        <p:sp>
          <p:nvSpPr>
            <p:cNvPr id="144" name="Line 19">
              <a:extLst>
                <a:ext uri="{FF2B5EF4-FFF2-40B4-BE49-F238E27FC236}">
                  <a16:creationId xmlns:a16="http://schemas.microsoft.com/office/drawing/2014/main" id="{9F210B92-1122-43E2-B3AD-3EB81F9D8618}"/>
                </a:ext>
              </a:extLst>
            </p:cNvPr>
            <p:cNvSpPr>
              <a:spLocks noChangeShapeType="1"/>
            </p:cNvSpPr>
            <p:nvPr/>
          </p:nvSpPr>
          <p:spPr bwMode="auto">
            <a:xfrm>
              <a:off x="7696798" y="5233364"/>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dirty="0">
                <a:solidFill>
                  <a:srgbClr val="000000"/>
                </a:solidFill>
              </a:endParaRPr>
            </a:p>
          </p:txBody>
        </p:sp>
        <p:sp>
          <p:nvSpPr>
            <p:cNvPr id="145" name="TextBox 144">
              <a:extLst>
                <a:ext uri="{FF2B5EF4-FFF2-40B4-BE49-F238E27FC236}">
                  <a16:creationId xmlns:a16="http://schemas.microsoft.com/office/drawing/2014/main" id="{4B2B5A80-8936-4184-B7CE-4322B93A2648}"/>
                </a:ext>
              </a:extLst>
            </p:cNvPr>
            <p:cNvSpPr txBox="1"/>
            <p:nvPr/>
          </p:nvSpPr>
          <p:spPr>
            <a:xfrm>
              <a:off x="7602733" y="5284200"/>
              <a:ext cx="188120" cy="565146"/>
            </a:xfrm>
            <a:prstGeom prst="rect">
              <a:avLst/>
            </a:prstGeom>
            <a:noFill/>
          </p:spPr>
          <p:txBody>
            <a:bodyPr wrap="none" lIns="36000" tIns="36000" rIns="36000" bIns="36000" rtlCol="0" anchor="t" anchorCtr="0">
              <a:spAutoFit/>
            </a:bodyPr>
            <a:lstStyle/>
            <a:p>
              <a:pPr algn="ctr"/>
              <a:r>
                <a:rPr lang="fr-FR" sz="800">
                  <a:solidFill>
                    <a:srgbClr val="4D4D4D"/>
                  </a:solidFill>
                  <a:cs typeface="Arial" panose="020B0604020202020204" pitchFamily="34" charset="0"/>
                </a:rPr>
                <a:t>28</a:t>
              </a:r>
            </a:p>
            <a:p>
              <a:pPr algn="ctr"/>
              <a:endParaRPr lang="fr-FR" sz="800">
                <a:solidFill>
                  <a:srgbClr val="000000"/>
                </a:solidFill>
                <a:cs typeface="Arial" panose="020B0604020202020204" pitchFamily="34" charset="0"/>
              </a:endParaRPr>
            </a:p>
            <a:p>
              <a:pPr algn="r"/>
              <a:r>
                <a:rPr lang="fr-FR" sz="800">
                  <a:solidFill>
                    <a:srgbClr val="B60D27"/>
                  </a:solidFill>
                  <a:cs typeface="Arial" panose="020B0604020202020204" pitchFamily="34" charset="0"/>
                </a:rPr>
                <a:t>11</a:t>
              </a:r>
            </a:p>
            <a:p>
              <a:pPr algn="r"/>
              <a:r>
                <a:rPr lang="fr-FR" sz="800">
                  <a:solidFill>
                    <a:srgbClr val="B2C0EC"/>
                  </a:solidFill>
                  <a:cs typeface="Arial" panose="020B0604020202020204" pitchFamily="34" charset="0"/>
                </a:rPr>
                <a:t>8</a:t>
              </a:r>
              <a:endParaRPr lang="fr-FR" sz="800" dirty="0">
                <a:solidFill>
                  <a:srgbClr val="B2C0EC"/>
                </a:solidFill>
                <a:cs typeface="Arial" panose="020B0604020202020204" pitchFamily="34" charset="0"/>
              </a:endParaRPr>
            </a:p>
          </p:txBody>
        </p:sp>
        <p:sp>
          <p:nvSpPr>
            <p:cNvPr id="146" name="Line 19">
              <a:extLst>
                <a:ext uri="{FF2B5EF4-FFF2-40B4-BE49-F238E27FC236}">
                  <a16:creationId xmlns:a16="http://schemas.microsoft.com/office/drawing/2014/main" id="{0BCAC5CA-E259-43FC-8221-FE7815FFD12B}"/>
                </a:ext>
              </a:extLst>
            </p:cNvPr>
            <p:cNvSpPr>
              <a:spLocks noChangeShapeType="1"/>
            </p:cNvSpPr>
            <p:nvPr/>
          </p:nvSpPr>
          <p:spPr bwMode="auto">
            <a:xfrm>
              <a:off x="8029925" y="5238995"/>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dirty="0">
                <a:solidFill>
                  <a:srgbClr val="000000"/>
                </a:solidFill>
              </a:endParaRPr>
            </a:p>
          </p:txBody>
        </p:sp>
        <p:sp>
          <p:nvSpPr>
            <p:cNvPr id="147" name="TextBox 146">
              <a:extLst>
                <a:ext uri="{FF2B5EF4-FFF2-40B4-BE49-F238E27FC236}">
                  <a16:creationId xmlns:a16="http://schemas.microsoft.com/office/drawing/2014/main" id="{30AF1EAC-F2CB-4635-8179-9BB622A061FC}"/>
                </a:ext>
              </a:extLst>
            </p:cNvPr>
            <p:cNvSpPr txBox="1"/>
            <p:nvPr/>
          </p:nvSpPr>
          <p:spPr>
            <a:xfrm>
              <a:off x="7942259" y="5284200"/>
              <a:ext cx="175332" cy="565146"/>
            </a:xfrm>
            <a:prstGeom prst="rect">
              <a:avLst/>
            </a:prstGeom>
            <a:noFill/>
          </p:spPr>
          <p:txBody>
            <a:bodyPr wrap="none" lIns="36000" tIns="36000" rIns="36000" bIns="36000" rtlCol="0" anchor="t" anchorCtr="0">
              <a:spAutoFit/>
            </a:bodyPr>
            <a:lstStyle/>
            <a:p>
              <a:pPr algn="ctr"/>
              <a:r>
                <a:rPr lang="fr-FR" sz="800">
                  <a:solidFill>
                    <a:srgbClr val="4D4D4D"/>
                  </a:solidFill>
                  <a:cs typeface="Arial" panose="020B0604020202020204" pitchFamily="34" charset="0"/>
                </a:rPr>
                <a:t>32</a:t>
              </a:r>
            </a:p>
            <a:p>
              <a:pPr algn="ctr"/>
              <a:endParaRPr lang="fr-FR" sz="800">
                <a:solidFill>
                  <a:srgbClr val="000000"/>
                </a:solidFill>
                <a:cs typeface="Arial" panose="020B0604020202020204" pitchFamily="34" charset="0"/>
              </a:endParaRPr>
            </a:p>
            <a:p>
              <a:pPr algn="ctr"/>
              <a:r>
                <a:rPr lang="fr-FR" sz="800">
                  <a:solidFill>
                    <a:srgbClr val="B60D27"/>
                  </a:solidFill>
                  <a:cs typeface="Arial" panose="020B0604020202020204" pitchFamily="34" charset="0"/>
                </a:rPr>
                <a:t>0</a:t>
              </a:r>
            </a:p>
            <a:p>
              <a:pPr algn="ctr"/>
              <a:r>
                <a:rPr lang="fr-FR" sz="800">
                  <a:solidFill>
                    <a:srgbClr val="B2C0EC"/>
                  </a:solidFill>
                  <a:cs typeface="Arial" panose="020B0604020202020204" pitchFamily="34" charset="0"/>
                </a:rPr>
                <a:t>0</a:t>
              </a:r>
              <a:endParaRPr lang="fr-FR" sz="800" dirty="0">
                <a:solidFill>
                  <a:srgbClr val="B2C0EC"/>
                </a:solidFill>
                <a:cs typeface="Arial" panose="020B0604020202020204" pitchFamily="34" charset="0"/>
              </a:endParaRPr>
            </a:p>
          </p:txBody>
        </p:sp>
        <p:sp>
          <p:nvSpPr>
            <p:cNvPr id="148" name="Line 19">
              <a:extLst>
                <a:ext uri="{FF2B5EF4-FFF2-40B4-BE49-F238E27FC236}">
                  <a16:creationId xmlns:a16="http://schemas.microsoft.com/office/drawing/2014/main" id="{7F4E03F4-E336-4EE1-BAFB-FB689B28D134}"/>
                </a:ext>
              </a:extLst>
            </p:cNvPr>
            <p:cNvSpPr>
              <a:spLocks noChangeShapeType="1"/>
            </p:cNvSpPr>
            <p:nvPr/>
          </p:nvSpPr>
          <p:spPr bwMode="auto">
            <a:xfrm>
              <a:off x="7188641" y="5242044"/>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dirty="0">
                <a:solidFill>
                  <a:srgbClr val="000000"/>
                </a:solidFill>
              </a:endParaRPr>
            </a:p>
          </p:txBody>
        </p:sp>
        <p:sp>
          <p:nvSpPr>
            <p:cNvPr id="150" name="Line 19">
              <a:extLst>
                <a:ext uri="{FF2B5EF4-FFF2-40B4-BE49-F238E27FC236}">
                  <a16:creationId xmlns:a16="http://schemas.microsoft.com/office/drawing/2014/main" id="{D1F3F21B-0F22-4F42-922C-F1FB05F167E0}"/>
                </a:ext>
              </a:extLst>
            </p:cNvPr>
            <p:cNvSpPr>
              <a:spLocks noChangeShapeType="1"/>
            </p:cNvSpPr>
            <p:nvPr/>
          </p:nvSpPr>
          <p:spPr bwMode="auto">
            <a:xfrm>
              <a:off x="7861390" y="5236419"/>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dirty="0">
                <a:solidFill>
                  <a:srgbClr val="000000"/>
                </a:solidFill>
              </a:endParaRPr>
            </a:p>
          </p:txBody>
        </p:sp>
        <p:sp>
          <p:nvSpPr>
            <p:cNvPr id="151" name="TextBox 150">
              <a:extLst>
                <a:ext uri="{FF2B5EF4-FFF2-40B4-BE49-F238E27FC236}">
                  <a16:creationId xmlns:a16="http://schemas.microsoft.com/office/drawing/2014/main" id="{5FB83D24-35E6-4DF7-8AC8-71F8A6CE766B}"/>
                </a:ext>
              </a:extLst>
            </p:cNvPr>
            <p:cNvSpPr txBox="1"/>
            <p:nvPr/>
          </p:nvSpPr>
          <p:spPr>
            <a:xfrm>
              <a:off x="7773719" y="5284200"/>
              <a:ext cx="175332" cy="565146"/>
            </a:xfrm>
            <a:prstGeom prst="rect">
              <a:avLst/>
            </a:prstGeom>
            <a:noFill/>
          </p:spPr>
          <p:txBody>
            <a:bodyPr wrap="none" lIns="36000" tIns="36000" rIns="36000" bIns="36000" rtlCol="0" anchor="t" anchorCtr="0">
              <a:spAutoFit/>
            </a:bodyPr>
            <a:lstStyle/>
            <a:p>
              <a:pPr algn="ctr"/>
              <a:r>
                <a:rPr lang="fr-FR" sz="800">
                  <a:solidFill>
                    <a:srgbClr val="4D4D4D"/>
                  </a:solidFill>
                  <a:cs typeface="Arial" panose="020B0604020202020204" pitchFamily="34" charset="0"/>
                </a:rPr>
                <a:t>30</a:t>
              </a:r>
            </a:p>
            <a:p>
              <a:pPr algn="ctr"/>
              <a:endParaRPr lang="fr-FR" sz="800">
                <a:solidFill>
                  <a:srgbClr val="000000"/>
                </a:solidFill>
                <a:cs typeface="Arial" panose="020B0604020202020204" pitchFamily="34" charset="0"/>
              </a:endParaRPr>
            </a:p>
            <a:p>
              <a:pPr algn="ctr"/>
              <a:r>
                <a:rPr lang="fr-FR" sz="800">
                  <a:solidFill>
                    <a:srgbClr val="B60D27"/>
                  </a:solidFill>
                  <a:cs typeface="Arial" panose="020B0604020202020204" pitchFamily="34" charset="0"/>
                </a:rPr>
                <a:t>8</a:t>
              </a:r>
            </a:p>
            <a:p>
              <a:pPr algn="ctr"/>
              <a:r>
                <a:rPr lang="fr-FR" sz="800">
                  <a:solidFill>
                    <a:srgbClr val="B2C0EC"/>
                  </a:solidFill>
                  <a:cs typeface="Arial" panose="020B0604020202020204" pitchFamily="34" charset="0"/>
                </a:rPr>
                <a:t>4</a:t>
              </a:r>
              <a:endParaRPr lang="fr-FR" sz="800" dirty="0">
                <a:solidFill>
                  <a:srgbClr val="B2C0EC"/>
                </a:solidFill>
                <a:cs typeface="Arial" panose="020B0604020202020204" pitchFamily="34" charset="0"/>
              </a:endParaRPr>
            </a:p>
          </p:txBody>
        </p:sp>
        <p:sp>
          <p:nvSpPr>
            <p:cNvPr id="152" name="Line 19">
              <a:extLst>
                <a:ext uri="{FF2B5EF4-FFF2-40B4-BE49-F238E27FC236}">
                  <a16:creationId xmlns:a16="http://schemas.microsoft.com/office/drawing/2014/main" id="{105DACCF-A0E7-4D32-BDA0-720ACC52EF21}"/>
                </a:ext>
              </a:extLst>
            </p:cNvPr>
            <p:cNvSpPr>
              <a:spLocks noChangeShapeType="1"/>
            </p:cNvSpPr>
            <p:nvPr/>
          </p:nvSpPr>
          <p:spPr bwMode="auto">
            <a:xfrm>
              <a:off x="8194517" y="5242050"/>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dirty="0">
                <a:solidFill>
                  <a:srgbClr val="000000"/>
                </a:solidFill>
              </a:endParaRPr>
            </a:p>
          </p:txBody>
        </p:sp>
        <p:sp>
          <p:nvSpPr>
            <p:cNvPr id="153" name="TextBox 152">
              <a:extLst>
                <a:ext uri="{FF2B5EF4-FFF2-40B4-BE49-F238E27FC236}">
                  <a16:creationId xmlns:a16="http://schemas.microsoft.com/office/drawing/2014/main" id="{14174EEB-66F1-4C69-B4D4-B8144533E615}"/>
                </a:ext>
              </a:extLst>
            </p:cNvPr>
            <p:cNvSpPr txBox="1"/>
            <p:nvPr/>
          </p:nvSpPr>
          <p:spPr>
            <a:xfrm>
              <a:off x="8106851" y="5284200"/>
              <a:ext cx="175332" cy="565146"/>
            </a:xfrm>
            <a:prstGeom prst="rect">
              <a:avLst/>
            </a:prstGeom>
            <a:noFill/>
          </p:spPr>
          <p:txBody>
            <a:bodyPr wrap="none" lIns="36000" tIns="36000" rIns="36000" bIns="36000" rtlCol="0" anchor="t" anchorCtr="0">
              <a:spAutoFit/>
            </a:bodyPr>
            <a:lstStyle/>
            <a:p>
              <a:pPr algn="ctr"/>
              <a:r>
                <a:rPr lang="fr-FR" sz="800">
                  <a:solidFill>
                    <a:srgbClr val="4D4D4D"/>
                  </a:solidFill>
                  <a:cs typeface="Arial" panose="020B0604020202020204" pitchFamily="34" charset="0"/>
                </a:rPr>
                <a:t>34</a:t>
              </a:r>
            </a:p>
            <a:p>
              <a:pPr algn="ctr"/>
              <a:endParaRPr lang="fr-FR" sz="800">
                <a:solidFill>
                  <a:srgbClr val="000000"/>
                </a:solidFill>
                <a:cs typeface="Arial" panose="020B0604020202020204" pitchFamily="34" charset="0"/>
              </a:endParaRPr>
            </a:p>
            <a:p>
              <a:pPr algn="ctr"/>
              <a:r>
                <a:rPr lang="fr-FR" sz="800">
                  <a:solidFill>
                    <a:srgbClr val="B60D27"/>
                  </a:solidFill>
                  <a:cs typeface="Arial" panose="020B0604020202020204" pitchFamily="34" charset="0"/>
                </a:rPr>
                <a:t>0</a:t>
              </a:r>
            </a:p>
            <a:p>
              <a:pPr algn="ctr"/>
              <a:r>
                <a:rPr lang="fr-FR" sz="800">
                  <a:solidFill>
                    <a:srgbClr val="B2C0EC"/>
                  </a:solidFill>
                  <a:cs typeface="Arial" panose="020B0604020202020204" pitchFamily="34" charset="0"/>
                </a:rPr>
                <a:t>0</a:t>
              </a:r>
              <a:endParaRPr lang="fr-FR" sz="800" dirty="0">
                <a:solidFill>
                  <a:srgbClr val="B2C0EC"/>
                </a:solidFill>
                <a:cs typeface="Arial" panose="020B0604020202020204" pitchFamily="34" charset="0"/>
              </a:endParaRPr>
            </a:p>
          </p:txBody>
        </p:sp>
        <p:sp>
          <p:nvSpPr>
            <p:cNvPr id="154" name="Line 19">
              <a:extLst>
                <a:ext uri="{FF2B5EF4-FFF2-40B4-BE49-F238E27FC236}">
                  <a16:creationId xmlns:a16="http://schemas.microsoft.com/office/drawing/2014/main" id="{6D162E7B-385E-42AF-9FC4-BBD679C252EC}"/>
                </a:ext>
              </a:extLst>
            </p:cNvPr>
            <p:cNvSpPr>
              <a:spLocks noChangeShapeType="1"/>
            </p:cNvSpPr>
            <p:nvPr/>
          </p:nvSpPr>
          <p:spPr bwMode="auto">
            <a:xfrm>
              <a:off x="8368255" y="5238995"/>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dirty="0">
                <a:solidFill>
                  <a:srgbClr val="000000"/>
                </a:solidFill>
              </a:endParaRPr>
            </a:p>
          </p:txBody>
        </p:sp>
        <p:sp>
          <p:nvSpPr>
            <p:cNvPr id="155" name="TextBox 154">
              <a:extLst>
                <a:ext uri="{FF2B5EF4-FFF2-40B4-BE49-F238E27FC236}">
                  <a16:creationId xmlns:a16="http://schemas.microsoft.com/office/drawing/2014/main" id="{AA48DC5E-C3C5-43B9-83C1-7602CCC0907A}"/>
                </a:ext>
              </a:extLst>
            </p:cNvPr>
            <p:cNvSpPr txBox="1"/>
            <p:nvPr/>
          </p:nvSpPr>
          <p:spPr>
            <a:xfrm>
              <a:off x="8280590" y="5284200"/>
              <a:ext cx="175332" cy="565146"/>
            </a:xfrm>
            <a:prstGeom prst="rect">
              <a:avLst/>
            </a:prstGeom>
            <a:noFill/>
          </p:spPr>
          <p:txBody>
            <a:bodyPr wrap="none" lIns="36000" tIns="36000" rIns="36000" bIns="36000" rtlCol="0" anchor="t" anchorCtr="0">
              <a:spAutoFit/>
            </a:bodyPr>
            <a:lstStyle/>
            <a:p>
              <a:pPr algn="ctr"/>
              <a:r>
                <a:rPr lang="fr-FR" sz="800">
                  <a:solidFill>
                    <a:srgbClr val="4D4D4D"/>
                  </a:solidFill>
                  <a:cs typeface="Arial" panose="020B0604020202020204" pitchFamily="34" charset="0"/>
                </a:rPr>
                <a:t>36</a:t>
              </a:r>
            </a:p>
            <a:p>
              <a:pPr algn="ctr"/>
              <a:endParaRPr lang="fr-FR" sz="800">
                <a:solidFill>
                  <a:srgbClr val="000000"/>
                </a:solidFill>
                <a:cs typeface="Arial" panose="020B0604020202020204" pitchFamily="34" charset="0"/>
              </a:endParaRPr>
            </a:p>
            <a:p>
              <a:pPr algn="ctr"/>
              <a:r>
                <a:rPr lang="fr-FR" sz="800">
                  <a:solidFill>
                    <a:srgbClr val="B60D27"/>
                  </a:solidFill>
                  <a:cs typeface="Arial" panose="020B0604020202020204" pitchFamily="34" charset="0"/>
                </a:rPr>
                <a:t>0</a:t>
              </a:r>
            </a:p>
            <a:p>
              <a:pPr algn="ctr"/>
              <a:r>
                <a:rPr lang="fr-FR" sz="800">
                  <a:solidFill>
                    <a:srgbClr val="B2C0EC"/>
                  </a:solidFill>
                  <a:cs typeface="Arial" panose="020B0604020202020204" pitchFamily="34" charset="0"/>
                </a:rPr>
                <a:t>0</a:t>
              </a:r>
              <a:endParaRPr lang="fr-FR" sz="800" dirty="0">
                <a:solidFill>
                  <a:srgbClr val="B2C0EC"/>
                </a:solidFill>
                <a:cs typeface="Arial" panose="020B0604020202020204" pitchFamily="34" charset="0"/>
              </a:endParaRPr>
            </a:p>
          </p:txBody>
        </p:sp>
        <p:sp>
          <p:nvSpPr>
            <p:cNvPr id="156" name="Line 19">
              <a:extLst>
                <a:ext uri="{FF2B5EF4-FFF2-40B4-BE49-F238E27FC236}">
                  <a16:creationId xmlns:a16="http://schemas.microsoft.com/office/drawing/2014/main" id="{38AEF59E-87F2-4BF8-92CD-9263A060AB5A}"/>
                </a:ext>
              </a:extLst>
            </p:cNvPr>
            <p:cNvSpPr>
              <a:spLocks noChangeShapeType="1"/>
            </p:cNvSpPr>
            <p:nvPr/>
          </p:nvSpPr>
          <p:spPr bwMode="auto">
            <a:xfrm>
              <a:off x="8532848" y="5242050"/>
              <a:ext cx="0" cy="5901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dirty="0">
                <a:solidFill>
                  <a:srgbClr val="000000"/>
                </a:solidFill>
              </a:endParaRPr>
            </a:p>
          </p:txBody>
        </p:sp>
        <p:sp>
          <p:nvSpPr>
            <p:cNvPr id="157" name="TextBox 156">
              <a:extLst>
                <a:ext uri="{FF2B5EF4-FFF2-40B4-BE49-F238E27FC236}">
                  <a16:creationId xmlns:a16="http://schemas.microsoft.com/office/drawing/2014/main" id="{7727D93A-4325-47A5-9198-058F4179750A}"/>
                </a:ext>
              </a:extLst>
            </p:cNvPr>
            <p:cNvSpPr txBox="1"/>
            <p:nvPr/>
          </p:nvSpPr>
          <p:spPr>
            <a:xfrm>
              <a:off x="8445183" y="5284200"/>
              <a:ext cx="175332" cy="565146"/>
            </a:xfrm>
            <a:prstGeom prst="rect">
              <a:avLst/>
            </a:prstGeom>
            <a:noFill/>
          </p:spPr>
          <p:txBody>
            <a:bodyPr wrap="none" lIns="36000" tIns="36000" rIns="36000" bIns="36000" rtlCol="0" anchor="t" anchorCtr="0">
              <a:spAutoFit/>
            </a:bodyPr>
            <a:lstStyle/>
            <a:p>
              <a:pPr algn="ctr"/>
              <a:r>
                <a:rPr lang="fr-FR" sz="800">
                  <a:solidFill>
                    <a:srgbClr val="4D4D4D"/>
                  </a:solidFill>
                  <a:cs typeface="Arial" panose="020B0604020202020204" pitchFamily="34" charset="0"/>
                </a:rPr>
                <a:t>38</a:t>
              </a:r>
            </a:p>
            <a:p>
              <a:pPr algn="ctr"/>
              <a:endParaRPr lang="fr-FR" sz="800">
                <a:solidFill>
                  <a:srgbClr val="000000"/>
                </a:solidFill>
                <a:cs typeface="Arial" panose="020B0604020202020204" pitchFamily="34" charset="0"/>
              </a:endParaRPr>
            </a:p>
            <a:p>
              <a:pPr algn="ctr"/>
              <a:r>
                <a:rPr lang="fr-FR" sz="800">
                  <a:solidFill>
                    <a:srgbClr val="B60D27"/>
                  </a:solidFill>
                  <a:cs typeface="Arial" panose="020B0604020202020204" pitchFamily="34" charset="0"/>
                </a:rPr>
                <a:t>0</a:t>
              </a:r>
            </a:p>
            <a:p>
              <a:pPr algn="ctr"/>
              <a:r>
                <a:rPr lang="fr-FR" sz="800">
                  <a:solidFill>
                    <a:srgbClr val="B2C0EC"/>
                  </a:solidFill>
                  <a:cs typeface="Arial" panose="020B0604020202020204" pitchFamily="34" charset="0"/>
                </a:rPr>
                <a:t>0</a:t>
              </a:r>
              <a:endParaRPr lang="fr-FR" sz="800" dirty="0">
                <a:solidFill>
                  <a:srgbClr val="B2C0EC"/>
                </a:solidFill>
                <a:cs typeface="Arial" panose="020B0604020202020204" pitchFamily="34" charset="0"/>
              </a:endParaRPr>
            </a:p>
          </p:txBody>
        </p:sp>
        <p:sp>
          <p:nvSpPr>
            <p:cNvPr id="158" name="TextBox 157">
              <a:extLst>
                <a:ext uri="{FF2B5EF4-FFF2-40B4-BE49-F238E27FC236}">
                  <a16:creationId xmlns:a16="http://schemas.microsoft.com/office/drawing/2014/main" id="{1EB9F2B2-5389-4F73-AB88-94E0950458AC}"/>
                </a:ext>
              </a:extLst>
            </p:cNvPr>
            <p:cNvSpPr txBox="1"/>
            <p:nvPr/>
          </p:nvSpPr>
          <p:spPr>
            <a:xfrm>
              <a:off x="4757042" y="5514411"/>
              <a:ext cx="508272" cy="338554"/>
            </a:xfrm>
            <a:prstGeom prst="rect">
              <a:avLst/>
            </a:prstGeom>
            <a:noFill/>
          </p:spPr>
          <p:txBody>
            <a:bodyPr wrap="none" rtlCol="0">
              <a:spAutoFit/>
            </a:bodyPr>
            <a:lstStyle/>
            <a:p>
              <a:pPr algn="r" fontAlgn="base">
                <a:spcBef>
                  <a:spcPct val="0"/>
                </a:spcBef>
                <a:spcAft>
                  <a:spcPct val="0"/>
                </a:spcAft>
              </a:pPr>
              <a:r>
                <a:rPr lang="fr-FR" sz="800">
                  <a:solidFill>
                    <a:srgbClr val="B60D27"/>
                  </a:solidFill>
                  <a:cs typeface="Arial" panose="020B0604020202020204" pitchFamily="34" charset="0"/>
                </a:rPr>
                <a:t>Pembro</a:t>
              </a:r>
              <a:br>
                <a:rPr lang="fr-FR" sz="800">
                  <a:solidFill>
                    <a:srgbClr val="B60D27"/>
                  </a:solidFill>
                  <a:cs typeface="Arial" panose="020B0604020202020204" pitchFamily="34" charset="0"/>
                </a:rPr>
              </a:br>
              <a:r>
                <a:rPr lang="fr-FR" sz="800">
                  <a:solidFill>
                    <a:srgbClr val="B2C0EC"/>
                  </a:solidFill>
                  <a:cs typeface="Arial" panose="020B0604020202020204" pitchFamily="34" charset="0"/>
                </a:rPr>
                <a:t>CT</a:t>
              </a:r>
              <a:endParaRPr lang="fr-FR" sz="800" dirty="0">
                <a:solidFill>
                  <a:srgbClr val="B2C0EC"/>
                </a:solidFill>
                <a:cs typeface="Arial" panose="020B0604020202020204" pitchFamily="34" charset="0"/>
              </a:endParaRPr>
            </a:p>
          </p:txBody>
        </p:sp>
        <p:sp>
          <p:nvSpPr>
            <p:cNvPr id="159" name="Line 8">
              <a:extLst>
                <a:ext uri="{FF2B5EF4-FFF2-40B4-BE49-F238E27FC236}">
                  <a16:creationId xmlns:a16="http://schemas.microsoft.com/office/drawing/2014/main" id="{32B67179-6E42-4025-A7B3-19722EA01727}"/>
                </a:ext>
              </a:extLst>
            </p:cNvPr>
            <p:cNvSpPr>
              <a:spLocks noChangeShapeType="1"/>
            </p:cNvSpPr>
            <p:nvPr/>
          </p:nvSpPr>
          <p:spPr bwMode="auto">
            <a:xfrm>
              <a:off x="5317663" y="4389921"/>
              <a:ext cx="4175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000000"/>
                </a:solidFill>
              </a:endParaRPr>
            </a:p>
          </p:txBody>
        </p:sp>
        <p:sp>
          <p:nvSpPr>
            <p:cNvPr id="160" name="TextBox 159">
              <a:extLst>
                <a:ext uri="{FF2B5EF4-FFF2-40B4-BE49-F238E27FC236}">
                  <a16:creationId xmlns:a16="http://schemas.microsoft.com/office/drawing/2014/main" id="{681C60EA-A869-4C19-8B9B-8C477651258C}"/>
                </a:ext>
              </a:extLst>
            </p:cNvPr>
            <p:cNvSpPr txBox="1"/>
            <p:nvPr/>
          </p:nvSpPr>
          <p:spPr>
            <a:xfrm>
              <a:off x="5069928" y="4281323"/>
              <a:ext cx="279684" cy="215444"/>
            </a:xfrm>
            <a:prstGeom prst="rect">
              <a:avLst/>
            </a:prstGeom>
            <a:noFill/>
          </p:spPr>
          <p:txBody>
            <a:bodyPr wrap="none" rtlCol="0" anchor="ctr" anchorCtr="0">
              <a:spAutoFit/>
            </a:bodyPr>
            <a:lstStyle/>
            <a:p>
              <a:pPr algn="r"/>
              <a:r>
                <a:rPr lang="fr-FR" sz="800">
                  <a:solidFill>
                    <a:srgbClr val="4D4D4D"/>
                  </a:solidFill>
                  <a:cs typeface="Arial" panose="020B0604020202020204" pitchFamily="34" charset="0"/>
                </a:rPr>
                <a:t>40</a:t>
              </a:r>
              <a:endParaRPr lang="fr-FR" sz="800" dirty="0">
                <a:solidFill>
                  <a:srgbClr val="4D4D4D"/>
                </a:solidFill>
                <a:cs typeface="Arial" panose="020B0604020202020204" pitchFamily="34" charset="0"/>
              </a:endParaRPr>
            </a:p>
          </p:txBody>
        </p:sp>
        <p:cxnSp>
          <p:nvCxnSpPr>
            <p:cNvPr id="161" name="Straight Connector 160">
              <a:extLst>
                <a:ext uri="{FF2B5EF4-FFF2-40B4-BE49-F238E27FC236}">
                  <a16:creationId xmlns:a16="http://schemas.microsoft.com/office/drawing/2014/main" id="{23697DF2-B7EE-4CD2-B160-FB991DA1831F}"/>
                </a:ext>
              </a:extLst>
            </p:cNvPr>
            <p:cNvCxnSpPr/>
            <p:nvPr/>
          </p:nvCxnSpPr>
          <p:spPr>
            <a:xfrm>
              <a:off x="7463270" y="3313851"/>
              <a:ext cx="140452" cy="0"/>
            </a:xfrm>
            <a:prstGeom prst="line">
              <a:avLst/>
            </a:prstGeom>
            <a:noFill/>
            <a:ln w="19050" cap="flat">
              <a:solidFill>
                <a:srgbClr val="B60D27"/>
              </a:solidFill>
              <a:prstDash val="solid"/>
              <a:miter/>
            </a:ln>
          </p:spPr>
        </p:cxnSp>
        <p:cxnSp>
          <p:nvCxnSpPr>
            <p:cNvPr id="162" name="Straight Connector 161">
              <a:extLst>
                <a:ext uri="{FF2B5EF4-FFF2-40B4-BE49-F238E27FC236}">
                  <a16:creationId xmlns:a16="http://schemas.microsoft.com/office/drawing/2014/main" id="{8E6896DB-084D-4C30-B1CE-C8BE19DFF2BB}"/>
                </a:ext>
              </a:extLst>
            </p:cNvPr>
            <p:cNvCxnSpPr/>
            <p:nvPr/>
          </p:nvCxnSpPr>
          <p:spPr>
            <a:xfrm>
              <a:off x="7463270" y="3441738"/>
              <a:ext cx="140452" cy="0"/>
            </a:xfrm>
            <a:prstGeom prst="line">
              <a:avLst/>
            </a:prstGeom>
            <a:noFill/>
            <a:ln w="19050" cap="flat">
              <a:solidFill>
                <a:srgbClr val="B2C0EC"/>
              </a:solidFill>
              <a:prstDash val="solid"/>
              <a:miter/>
            </a:ln>
          </p:spPr>
        </p:cxnSp>
        <p:sp>
          <p:nvSpPr>
            <p:cNvPr id="163" name="TextBox 162">
              <a:extLst>
                <a:ext uri="{FF2B5EF4-FFF2-40B4-BE49-F238E27FC236}">
                  <a16:creationId xmlns:a16="http://schemas.microsoft.com/office/drawing/2014/main" id="{F5333FAE-DDD3-4B69-83D6-D952A509E703}"/>
                </a:ext>
              </a:extLst>
            </p:cNvPr>
            <p:cNvSpPr txBox="1"/>
            <p:nvPr/>
          </p:nvSpPr>
          <p:spPr>
            <a:xfrm>
              <a:off x="5013308" y="5371988"/>
              <a:ext cx="240839" cy="215444"/>
            </a:xfrm>
            <a:prstGeom prst="rect">
              <a:avLst/>
            </a:prstGeom>
            <a:noFill/>
          </p:spPr>
          <p:txBody>
            <a:bodyPr wrap="none" rtlCol="0">
              <a:spAutoFit/>
            </a:bodyPr>
            <a:lstStyle/>
            <a:p>
              <a:pPr algn="r"/>
              <a:r>
                <a:rPr lang="fr-FR" sz="800">
                  <a:solidFill>
                    <a:srgbClr val="4D4D4D"/>
                  </a:solidFill>
                </a:rPr>
                <a:t>N</a:t>
              </a:r>
              <a:endParaRPr lang="fr-FR" sz="800" dirty="0">
                <a:solidFill>
                  <a:srgbClr val="4D4D4D"/>
                </a:solidFill>
              </a:endParaRPr>
            </a:p>
          </p:txBody>
        </p:sp>
        <p:cxnSp>
          <p:nvCxnSpPr>
            <p:cNvPr id="164" name="Straight Connector 163">
              <a:extLst>
                <a:ext uri="{FF2B5EF4-FFF2-40B4-BE49-F238E27FC236}">
                  <a16:creationId xmlns:a16="http://schemas.microsoft.com/office/drawing/2014/main" id="{FD78CB43-6AA9-4002-A4B3-91798B87DC43}"/>
                </a:ext>
              </a:extLst>
            </p:cNvPr>
            <p:cNvCxnSpPr/>
            <p:nvPr/>
          </p:nvCxnSpPr>
          <p:spPr>
            <a:xfrm flipV="1">
              <a:off x="5860081" y="3546345"/>
              <a:ext cx="0" cy="1702343"/>
            </a:xfrm>
            <a:prstGeom prst="line">
              <a:avLst/>
            </a:prstGeom>
            <a:ln w="15875">
              <a:solidFill>
                <a:srgbClr val="4D4D4D"/>
              </a:solidFill>
              <a:prstDash val="sysDot"/>
            </a:ln>
          </p:spPr>
          <p:style>
            <a:lnRef idx="1">
              <a:schemeClr val="accent1"/>
            </a:lnRef>
            <a:fillRef idx="0">
              <a:schemeClr val="accent1"/>
            </a:fillRef>
            <a:effectRef idx="0">
              <a:schemeClr val="accent1"/>
            </a:effectRef>
            <a:fontRef idx="minor">
              <a:schemeClr val="tx1"/>
            </a:fontRef>
          </p:style>
        </p:cxnSp>
        <p:sp>
          <p:nvSpPr>
            <p:cNvPr id="165" name="TextBox 164">
              <a:extLst>
                <a:ext uri="{FF2B5EF4-FFF2-40B4-BE49-F238E27FC236}">
                  <a16:creationId xmlns:a16="http://schemas.microsoft.com/office/drawing/2014/main" id="{DCC79C27-82CE-4C2E-8D2B-529644A8662C}"/>
                </a:ext>
              </a:extLst>
            </p:cNvPr>
            <p:cNvSpPr txBox="1"/>
            <p:nvPr/>
          </p:nvSpPr>
          <p:spPr>
            <a:xfrm>
              <a:off x="7543362" y="3207604"/>
              <a:ext cx="838454" cy="338554"/>
            </a:xfrm>
            <a:prstGeom prst="rect">
              <a:avLst/>
            </a:prstGeom>
            <a:solidFill>
              <a:schemeClr val="tx2"/>
            </a:solidFill>
            <a:ln>
              <a:noFill/>
            </a:ln>
          </p:spPr>
          <p:txBody>
            <a:bodyPr wrap="none" rtlCol="0">
              <a:spAutoFit/>
            </a:bodyPr>
            <a:lstStyle/>
            <a:p>
              <a:pPr fontAlgn="base">
                <a:spcBef>
                  <a:spcPct val="0"/>
                </a:spcBef>
                <a:spcAft>
                  <a:spcPct val="0"/>
                </a:spcAft>
              </a:pPr>
              <a:r>
                <a:rPr lang="fr-FR" sz="800">
                  <a:solidFill>
                    <a:srgbClr val="B60D27"/>
                  </a:solidFill>
                  <a:cs typeface="Arial" panose="020B0604020202020204" pitchFamily="34" charset="0"/>
                </a:rPr>
                <a:t>Pembrolizumab</a:t>
              </a:r>
            </a:p>
            <a:p>
              <a:pPr fontAlgn="base">
                <a:spcBef>
                  <a:spcPct val="0"/>
                </a:spcBef>
                <a:spcAft>
                  <a:spcPct val="0"/>
                </a:spcAft>
              </a:pPr>
              <a:r>
                <a:rPr lang="fr-FR" sz="800">
                  <a:solidFill>
                    <a:srgbClr val="B2C0EC"/>
                  </a:solidFill>
                  <a:cs typeface="Arial" panose="020B0604020202020204" pitchFamily="34" charset="0"/>
                </a:rPr>
                <a:t>CT</a:t>
              </a:r>
              <a:endParaRPr lang="fr-FR" sz="800" dirty="0">
                <a:solidFill>
                  <a:srgbClr val="B2C0EC"/>
                </a:solidFill>
                <a:cs typeface="Arial" panose="020B0604020202020204" pitchFamily="34" charset="0"/>
              </a:endParaRPr>
            </a:p>
          </p:txBody>
        </p:sp>
        <p:cxnSp>
          <p:nvCxnSpPr>
            <p:cNvPr id="166" name="Straight Connector 165">
              <a:extLst>
                <a:ext uri="{FF2B5EF4-FFF2-40B4-BE49-F238E27FC236}">
                  <a16:creationId xmlns:a16="http://schemas.microsoft.com/office/drawing/2014/main" id="{89AE54CF-EFE9-464E-B4EC-514DB9E5558B}"/>
                </a:ext>
              </a:extLst>
            </p:cNvPr>
            <p:cNvCxnSpPr>
              <a:cxnSpLocks/>
            </p:cNvCxnSpPr>
            <p:nvPr/>
          </p:nvCxnSpPr>
          <p:spPr>
            <a:xfrm flipV="1">
              <a:off x="6351855" y="3924301"/>
              <a:ext cx="0" cy="1338573"/>
            </a:xfrm>
            <a:prstGeom prst="line">
              <a:avLst/>
            </a:prstGeom>
            <a:ln w="15875">
              <a:solidFill>
                <a:srgbClr val="4D4D4D"/>
              </a:solidFill>
              <a:prstDash val="sysDot"/>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5D6EAA14-729E-43AA-AAE1-24344A33AD60}"/>
                </a:ext>
              </a:extLst>
            </p:cNvPr>
            <p:cNvSpPr txBox="1"/>
            <p:nvPr/>
          </p:nvSpPr>
          <p:spPr>
            <a:xfrm>
              <a:off x="5817395" y="3567867"/>
              <a:ext cx="364845" cy="338554"/>
            </a:xfrm>
            <a:prstGeom prst="rect">
              <a:avLst/>
            </a:prstGeom>
            <a:noFill/>
          </p:spPr>
          <p:txBody>
            <a:bodyPr wrap="none" rtlCol="0">
              <a:spAutoFit/>
            </a:bodyPr>
            <a:lstStyle/>
            <a:p>
              <a:r>
                <a:rPr lang="fr-FR" sz="800">
                  <a:solidFill>
                    <a:srgbClr val="B60D27"/>
                  </a:solidFill>
                </a:rPr>
                <a:t>61%</a:t>
              </a:r>
            </a:p>
            <a:p>
              <a:r>
                <a:rPr lang="fr-FR" sz="800">
                  <a:solidFill>
                    <a:srgbClr val="B2C0EC"/>
                  </a:solidFill>
                </a:rPr>
                <a:t>59%</a:t>
              </a:r>
              <a:endParaRPr lang="fr-FR" sz="800" dirty="0">
                <a:solidFill>
                  <a:srgbClr val="B2C0EC"/>
                </a:solidFill>
              </a:endParaRPr>
            </a:p>
          </p:txBody>
        </p:sp>
        <p:sp>
          <p:nvSpPr>
            <p:cNvPr id="168" name="TextBox 167">
              <a:extLst>
                <a:ext uri="{FF2B5EF4-FFF2-40B4-BE49-F238E27FC236}">
                  <a16:creationId xmlns:a16="http://schemas.microsoft.com/office/drawing/2014/main" id="{9497967B-60CF-4E09-BD45-06251F4116D3}"/>
                </a:ext>
              </a:extLst>
            </p:cNvPr>
            <p:cNvSpPr txBox="1"/>
            <p:nvPr/>
          </p:nvSpPr>
          <p:spPr>
            <a:xfrm>
              <a:off x="6328964" y="3942769"/>
              <a:ext cx="364845" cy="338554"/>
            </a:xfrm>
            <a:prstGeom prst="rect">
              <a:avLst/>
            </a:prstGeom>
            <a:noFill/>
          </p:spPr>
          <p:txBody>
            <a:bodyPr wrap="none" rtlCol="0">
              <a:spAutoFit/>
            </a:bodyPr>
            <a:lstStyle/>
            <a:p>
              <a:r>
                <a:rPr lang="fr-FR" sz="800">
                  <a:solidFill>
                    <a:srgbClr val="B60D27"/>
                  </a:solidFill>
                </a:rPr>
                <a:t>39%</a:t>
              </a:r>
            </a:p>
            <a:p>
              <a:r>
                <a:rPr lang="fr-FR" sz="800">
                  <a:solidFill>
                    <a:srgbClr val="B2C0EC"/>
                  </a:solidFill>
                </a:rPr>
                <a:t>25%</a:t>
              </a:r>
              <a:endParaRPr lang="fr-FR" sz="800" dirty="0">
                <a:solidFill>
                  <a:srgbClr val="B2C0EC"/>
                </a:solidFill>
              </a:endParaRPr>
            </a:p>
          </p:txBody>
        </p:sp>
        <p:grpSp>
          <p:nvGrpSpPr>
            <p:cNvPr id="169" name="Graphic 1047">
              <a:extLst>
                <a:ext uri="{FF2B5EF4-FFF2-40B4-BE49-F238E27FC236}">
                  <a16:creationId xmlns:a16="http://schemas.microsoft.com/office/drawing/2014/main" id="{602F3C85-3E09-4600-9ED3-DAED2426A78E}"/>
                </a:ext>
              </a:extLst>
            </p:cNvPr>
            <p:cNvGrpSpPr/>
            <p:nvPr/>
          </p:nvGrpSpPr>
          <p:grpSpPr>
            <a:xfrm>
              <a:off x="5376990" y="3116867"/>
              <a:ext cx="3085323" cy="2045572"/>
              <a:chOff x="2152650" y="1757362"/>
              <a:chExt cx="4838700" cy="3343275"/>
            </a:xfrm>
          </p:grpSpPr>
          <p:sp>
            <p:nvSpPr>
              <p:cNvPr id="197" name="Freeform: Shape 1049">
                <a:extLst>
                  <a:ext uri="{FF2B5EF4-FFF2-40B4-BE49-F238E27FC236}">
                    <a16:creationId xmlns:a16="http://schemas.microsoft.com/office/drawing/2014/main" id="{D2459E12-D0E9-443A-A048-0C1EEEB6E79C}"/>
                  </a:ext>
                </a:extLst>
              </p:cNvPr>
              <p:cNvSpPr/>
              <p:nvPr/>
            </p:nvSpPr>
            <p:spPr>
              <a:xfrm>
                <a:off x="2145506" y="1754981"/>
                <a:ext cx="4829175" cy="3343275"/>
              </a:xfrm>
              <a:custGeom>
                <a:avLst/>
                <a:gdLst>
                  <a:gd name="connsiteX0" fmla="*/ 4831223 w 4829175"/>
                  <a:gd name="connsiteY0" fmla="*/ 3336789 h 3343275"/>
                  <a:gd name="connsiteX1" fmla="*/ 4297499 w 4829175"/>
                  <a:gd name="connsiteY1" fmla="*/ 3336789 h 3343275"/>
                  <a:gd name="connsiteX2" fmla="*/ 4297499 w 4829175"/>
                  <a:gd name="connsiteY2" fmla="*/ 3283420 h 3343275"/>
                  <a:gd name="connsiteX3" fmla="*/ 3780196 w 4829175"/>
                  <a:gd name="connsiteY3" fmla="*/ 3283420 h 3343275"/>
                  <a:gd name="connsiteX4" fmla="*/ 3780196 w 4829175"/>
                  <a:gd name="connsiteY4" fmla="*/ 3230042 h 3343275"/>
                  <a:gd name="connsiteX5" fmla="*/ 3702187 w 4829175"/>
                  <a:gd name="connsiteY5" fmla="*/ 3230042 h 3343275"/>
                  <a:gd name="connsiteX6" fmla="*/ 3702187 w 4829175"/>
                  <a:gd name="connsiteY6" fmla="*/ 3209516 h 3343275"/>
                  <a:gd name="connsiteX7" fmla="*/ 3065821 w 4829175"/>
                  <a:gd name="connsiteY7" fmla="*/ 3209516 h 3343275"/>
                  <a:gd name="connsiteX8" fmla="*/ 3065821 w 4829175"/>
                  <a:gd name="connsiteY8" fmla="*/ 3172568 h 3343275"/>
                  <a:gd name="connsiteX9" fmla="*/ 2897486 w 4829175"/>
                  <a:gd name="connsiteY9" fmla="*/ 3172568 h 3343275"/>
                  <a:gd name="connsiteX10" fmla="*/ 2897486 w 4829175"/>
                  <a:gd name="connsiteY10" fmla="*/ 3143822 h 3343275"/>
                  <a:gd name="connsiteX11" fmla="*/ 2835907 w 4829175"/>
                  <a:gd name="connsiteY11" fmla="*/ 3143822 h 3343275"/>
                  <a:gd name="connsiteX12" fmla="*/ 2835907 w 4829175"/>
                  <a:gd name="connsiteY12" fmla="*/ 3115085 h 3343275"/>
                  <a:gd name="connsiteX13" fmla="*/ 2569035 w 4829175"/>
                  <a:gd name="connsiteY13" fmla="*/ 3115085 h 3343275"/>
                  <a:gd name="connsiteX14" fmla="*/ 2569035 w 4829175"/>
                  <a:gd name="connsiteY14" fmla="*/ 3082243 h 3343275"/>
                  <a:gd name="connsiteX15" fmla="*/ 2351446 w 4829175"/>
                  <a:gd name="connsiteY15" fmla="*/ 3082243 h 3343275"/>
                  <a:gd name="connsiteX16" fmla="*/ 2351446 w 4829175"/>
                  <a:gd name="connsiteY16" fmla="*/ 3037075 h 3343275"/>
                  <a:gd name="connsiteX17" fmla="*/ 2232384 w 4829175"/>
                  <a:gd name="connsiteY17" fmla="*/ 3037075 h 3343275"/>
                  <a:gd name="connsiteX18" fmla="*/ 2232384 w 4829175"/>
                  <a:gd name="connsiteY18" fmla="*/ 3012443 h 3343275"/>
                  <a:gd name="connsiteX19" fmla="*/ 2137953 w 4829175"/>
                  <a:gd name="connsiteY19" fmla="*/ 3012443 h 3343275"/>
                  <a:gd name="connsiteX20" fmla="*/ 2137953 w 4829175"/>
                  <a:gd name="connsiteY20" fmla="*/ 2987812 h 3343275"/>
                  <a:gd name="connsiteX21" fmla="*/ 2113321 w 4829175"/>
                  <a:gd name="connsiteY21" fmla="*/ 2987812 h 3343275"/>
                  <a:gd name="connsiteX22" fmla="*/ 2113321 w 4829175"/>
                  <a:gd name="connsiteY22" fmla="*/ 2950864 h 3343275"/>
                  <a:gd name="connsiteX23" fmla="*/ 2059943 w 4829175"/>
                  <a:gd name="connsiteY23" fmla="*/ 2950864 h 3343275"/>
                  <a:gd name="connsiteX24" fmla="*/ 2059943 w 4829175"/>
                  <a:gd name="connsiteY24" fmla="*/ 2918012 h 3343275"/>
                  <a:gd name="connsiteX25" fmla="*/ 2035312 w 4829175"/>
                  <a:gd name="connsiteY25" fmla="*/ 2918012 h 3343275"/>
                  <a:gd name="connsiteX26" fmla="*/ 2035312 w 4829175"/>
                  <a:gd name="connsiteY26" fmla="*/ 2885170 h 3343275"/>
                  <a:gd name="connsiteX27" fmla="*/ 1916249 w 4829175"/>
                  <a:gd name="connsiteY27" fmla="*/ 2885170 h 3343275"/>
                  <a:gd name="connsiteX28" fmla="*/ 1916249 w 4829175"/>
                  <a:gd name="connsiteY28" fmla="*/ 2803055 h 3343275"/>
                  <a:gd name="connsiteX29" fmla="*/ 1850555 w 4829175"/>
                  <a:gd name="connsiteY29" fmla="*/ 2803055 h 3343275"/>
                  <a:gd name="connsiteX30" fmla="*/ 1850555 w 4829175"/>
                  <a:gd name="connsiteY30" fmla="*/ 2778424 h 3343275"/>
                  <a:gd name="connsiteX31" fmla="*/ 1727387 w 4829175"/>
                  <a:gd name="connsiteY31" fmla="*/ 2778424 h 3343275"/>
                  <a:gd name="connsiteX32" fmla="*/ 1727387 w 4829175"/>
                  <a:gd name="connsiteY32" fmla="*/ 2725055 h 3343275"/>
                  <a:gd name="connsiteX33" fmla="*/ 1690440 w 4829175"/>
                  <a:gd name="connsiteY33" fmla="*/ 2725055 h 3343275"/>
                  <a:gd name="connsiteX34" fmla="*/ 1690440 w 4829175"/>
                  <a:gd name="connsiteY34" fmla="*/ 2696318 h 3343275"/>
                  <a:gd name="connsiteX35" fmla="*/ 1649387 w 4829175"/>
                  <a:gd name="connsiteY35" fmla="*/ 2696318 h 3343275"/>
                  <a:gd name="connsiteX36" fmla="*/ 1649387 w 4829175"/>
                  <a:gd name="connsiteY36" fmla="*/ 2642940 h 3343275"/>
                  <a:gd name="connsiteX37" fmla="*/ 1608325 w 4829175"/>
                  <a:gd name="connsiteY37" fmla="*/ 2642940 h 3343275"/>
                  <a:gd name="connsiteX38" fmla="*/ 1608325 w 4829175"/>
                  <a:gd name="connsiteY38" fmla="*/ 2614203 h 3343275"/>
                  <a:gd name="connsiteX39" fmla="*/ 1542640 w 4829175"/>
                  <a:gd name="connsiteY39" fmla="*/ 2614203 h 3343275"/>
                  <a:gd name="connsiteX40" fmla="*/ 1542640 w 4829175"/>
                  <a:gd name="connsiteY40" fmla="*/ 2560825 h 3343275"/>
                  <a:gd name="connsiteX41" fmla="*/ 1485157 w 4829175"/>
                  <a:gd name="connsiteY41" fmla="*/ 2560825 h 3343275"/>
                  <a:gd name="connsiteX42" fmla="*/ 1485157 w 4829175"/>
                  <a:gd name="connsiteY42" fmla="*/ 2515667 h 3343275"/>
                  <a:gd name="connsiteX43" fmla="*/ 1435894 w 4829175"/>
                  <a:gd name="connsiteY43" fmla="*/ 2515667 h 3343275"/>
                  <a:gd name="connsiteX44" fmla="*/ 1435894 w 4829175"/>
                  <a:gd name="connsiteY44" fmla="*/ 2478719 h 3343275"/>
                  <a:gd name="connsiteX45" fmla="*/ 1398946 w 4829175"/>
                  <a:gd name="connsiteY45" fmla="*/ 2478719 h 3343275"/>
                  <a:gd name="connsiteX46" fmla="*/ 1398946 w 4829175"/>
                  <a:gd name="connsiteY46" fmla="*/ 2396604 h 3343275"/>
                  <a:gd name="connsiteX47" fmla="*/ 1361989 w 4829175"/>
                  <a:gd name="connsiteY47" fmla="*/ 2396604 h 3343275"/>
                  <a:gd name="connsiteX48" fmla="*/ 1361989 w 4829175"/>
                  <a:gd name="connsiteY48" fmla="*/ 2363762 h 3343275"/>
                  <a:gd name="connsiteX49" fmla="*/ 1312726 w 4829175"/>
                  <a:gd name="connsiteY49" fmla="*/ 2363762 h 3343275"/>
                  <a:gd name="connsiteX50" fmla="*/ 1312726 w 4829175"/>
                  <a:gd name="connsiteY50" fmla="*/ 2302174 h 3343275"/>
                  <a:gd name="connsiteX51" fmla="*/ 1271673 w 4829175"/>
                  <a:gd name="connsiteY51" fmla="*/ 2302174 h 3343275"/>
                  <a:gd name="connsiteX52" fmla="*/ 1271673 w 4829175"/>
                  <a:gd name="connsiteY52" fmla="*/ 2232384 h 3343275"/>
                  <a:gd name="connsiteX53" fmla="*/ 1222400 w 4829175"/>
                  <a:gd name="connsiteY53" fmla="*/ 2232384 h 3343275"/>
                  <a:gd name="connsiteX54" fmla="*/ 1222400 w 4829175"/>
                  <a:gd name="connsiteY54" fmla="*/ 2179006 h 3343275"/>
                  <a:gd name="connsiteX55" fmla="*/ 1189558 w 4829175"/>
                  <a:gd name="connsiteY55" fmla="*/ 2179006 h 3343275"/>
                  <a:gd name="connsiteX56" fmla="*/ 1189558 w 4829175"/>
                  <a:gd name="connsiteY56" fmla="*/ 2150269 h 3343275"/>
                  <a:gd name="connsiteX57" fmla="*/ 1156716 w 4829175"/>
                  <a:gd name="connsiteY57" fmla="*/ 2150269 h 3343275"/>
                  <a:gd name="connsiteX58" fmla="*/ 1156716 w 4829175"/>
                  <a:gd name="connsiteY58" fmla="*/ 2121532 h 3343275"/>
                  <a:gd name="connsiteX59" fmla="*/ 1099233 w 4829175"/>
                  <a:gd name="connsiteY59" fmla="*/ 2121532 h 3343275"/>
                  <a:gd name="connsiteX60" fmla="*/ 1099233 w 4829175"/>
                  <a:gd name="connsiteY60" fmla="*/ 1965512 h 3343275"/>
                  <a:gd name="connsiteX61" fmla="*/ 1066390 w 4829175"/>
                  <a:gd name="connsiteY61" fmla="*/ 1965512 h 3343275"/>
                  <a:gd name="connsiteX62" fmla="*/ 1066390 w 4829175"/>
                  <a:gd name="connsiteY62" fmla="*/ 1908039 h 3343275"/>
                  <a:gd name="connsiteX63" fmla="*/ 1025338 w 4829175"/>
                  <a:gd name="connsiteY63" fmla="*/ 1908039 h 3343275"/>
                  <a:gd name="connsiteX64" fmla="*/ 1025338 w 4829175"/>
                  <a:gd name="connsiteY64" fmla="*/ 1834134 h 3343275"/>
                  <a:gd name="connsiteX65" fmla="*/ 967854 w 4829175"/>
                  <a:gd name="connsiteY65" fmla="*/ 1834134 h 3343275"/>
                  <a:gd name="connsiteX66" fmla="*/ 967854 w 4829175"/>
                  <a:gd name="connsiteY66" fmla="*/ 1764344 h 3343275"/>
                  <a:gd name="connsiteX67" fmla="*/ 926799 w 4829175"/>
                  <a:gd name="connsiteY67" fmla="*/ 1764344 h 3343275"/>
                  <a:gd name="connsiteX68" fmla="*/ 926799 w 4829175"/>
                  <a:gd name="connsiteY68" fmla="*/ 1682229 h 3343275"/>
                  <a:gd name="connsiteX69" fmla="*/ 889848 w 4829175"/>
                  <a:gd name="connsiteY69" fmla="*/ 1682229 h 3343275"/>
                  <a:gd name="connsiteX70" fmla="*/ 889848 w 4829175"/>
                  <a:gd name="connsiteY70" fmla="*/ 1612430 h 3343275"/>
                  <a:gd name="connsiteX71" fmla="*/ 840581 w 4829175"/>
                  <a:gd name="connsiteY71" fmla="*/ 1612430 h 3343275"/>
                  <a:gd name="connsiteX72" fmla="*/ 840581 w 4829175"/>
                  <a:gd name="connsiteY72" fmla="*/ 1497482 h 3343275"/>
                  <a:gd name="connsiteX73" fmla="*/ 783103 w 4829175"/>
                  <a:gd name="connsiteY73" fmla="*/ 1497482 h 3343275"/>
                  <a:gd name="connsiteX74" fmla="*/ 783103 w 4829175"/>
                  <a:gd name="connsiteY74" fmla="*/ 1390736 h 3343275"/>
                  <a:gd name="connsiteX75" fmla="*/ 758469 w 4829175"/>
                  <a:gd name="connsiteY75" fmla="*/ 1390736 h 3343275"/>
                  <a:gd name="connsiteX76" fmla="*/ 758469 w 4829175"/>
                  <a:gd name="connsiteY76" fmla="*/ 1341463 h 3343275"/>
                  <a:gd name="connsiteX77" fmla="*/ 721519 w 4829175"/>
                  <a:gd name="connsiteY77" fmla="*/ 1341463 h 3343275"/>
                  <a:gd name="connsiteX78" fmla="*/ 721519 w 4829175"/>
                  <a:gd name="connsiteY78" fmla="*/ 1292200 h 3343275"/>
                  <a:gd name="connsiteX79" fmla="*/ 676357 w 4829175"/>
                  <a:gd name="connsiteY79" fmla="*/ 1292200 h 3343275"/>
                  <a:gd name="connsiteX80" fmla="*/ 676357 w 4829175"/>
                  <a:gd name="connsiteY80" fmla="*/ 1177242 h 3343275"/>
                  <a:gd name="connsiteX81" fmla="*/ 618878 w 4829175"/>
                  <a:gd name="connsiteY81" fmla="*/ 1177242 h 3343275"/>
                  <a:gd name="connsiteX82" fmla="*/ 618878 w 4829175"/>
                  <a:gd name="connsiteY82" fmla="*/ 1054075 h 3343275"/>
                  <a:gd name="connsiteX83" fmla="*/ 569611 w 4829175"/>
                  <a:gd name="connsiteY83" fmla="*/ 1054075 h 3343275"/>
                  <a:gd name="connsiteX84" fmla="*/ 569611 w 4829175"/>
                  <a:gd name="connsiteY84" fmla="*/ 1000697 h 3343275"/>
                  <a:gd name="connsiteX85" fmla="*/ 524449 w 4829175"/>
                  <a:gd name="connsiteY85" fmla="*/ 1000697 h 3343275"/>
                  <a:gd name="connsiteX86" fmla="*/ 524449 w 4829175"/>
                  <a:gd name="connsiteY86" fmla="*/ 947327 h 3343275"/>
                  <a:gd name="connsiteX87" fmla="*/ 512133 w 4829175"/>
                  <a:gd name="connsiteY87" fmla="*/ 947327 h 3343275"/>
                  <a:gd name="connsiteX88" fmla="*/ 512133 w 4829175"/>
                  <a:gd name="connsiteY88" fmla="*/ 893954 h 3343275"/>
                  <a:gd name="connsiteX89" fmla="*/ 434127 w 4829175"/>
                  <a:gd name="connsiteY89" fmla="*/ 893954 h 3343275"/>
                  <a:gd name="connsiteX90" fmla="*/ 434127 w 4829175"/>
                  <a:gd name="connsiteY90" fmla="*/ 709202 h 3343275"/>
                  <a:gd name="connsiteX91" fmla="*/ 397175 w 4829175"/>
                  <a:gd name="connsiteY91" fmla="*/ 709202 h 3343275"/>
                  <a:gd name="connsiteX92" fmla="*/ 397175 w 4829175"/>
                  <a:gd name="connsiteY92" fmla="*/ 639407 h 3343275"/>
                  <a:gd name="connsiteX93" fmla="*/ 360225 w 4829175"/>
                  <a:gd name="connsiteY93" fmla="*/ 639407 h 3343275"/>
                  <a:gd name="connsiteX94" fmla="*/ 360225 w 4829175"/>
                  <a:gd name="connsiteY94" fmla="*/ 524449 h 3343275"/>
                  <a:gd name="connsiteX95" fmla="*/ 290431 w 4829175"/>
                  <a:gd name="connsiteY95" fmla="*/ 524449 h 3343275"/>
                  <a:gd name="connsiteX96" fmla="*/ 290431 w 4829175"/>
                  <a:gd name="connsiteY96" fmla="*/ 438232 h 3343275"/>
                  <a:gd name="connsiteX97" fmla="*/ 257586 w 4829175"/>
                  <a:gd name="connsiteY97" fmla="*/ 438232 h 3343275"/>
                  <a:gd name="connsiteX98" fmla="*/ 257586 w 4829175"/>
                  <a:gd name="connsiteY98" fmla="*/ 409493 h 3343275"/>
                  <a:gd name="connsiteX99" fmla="*/ 224740 w 4829175"/>
                  <a:gd name="connsiteY99" fmla="*/ 409493 h 3343275"/>
                  <a:gd name="connsiteX100" fmla="*/ 224740 w 4829175"/>
                  <a:gd name="connsiteY100" fmla="*/ 327381 h 3343275"/>
                  <a:gd name="connsiteX101" fmla="*/ 175473 w 4829175"/>
                  <a:gd name="connsiteY101" fmla="*/ 327381 h 3343275"/>
                  <a:gd name="connsiteX102" fmla="*/ 175473 w 4829175"/>
                  <a:gd name="connsiteY102" fmla="*/ 265796 h 3343275"/>
                  <a:gd name="connsiteX103" fmla="*/ 146735 w 4829175"/>
                  <a:gd name="connsiteY103" fmla="*/ 265796 h 3343275"/>
                  <a:gd name="connsiteX104" fmla="*/ 146735 w 4829175"/>
                  <a:gd name="connsiteY104" fmla="*/ 204213 h 3343275"/>
                  <a:gd name="connsiteX105" fmla="*/ 113889 w 4829175"/>
                  <a:gd name="connsiteY105" fmla="*/ 204213 h 3343275"/>
                  <a:gd name="connsiteX106" fmla="*/ 113889 w 4829175"/>
                  <a:gd name="connsiteY106" fmla="*/ 122101 h 3343275"/>
                  <a:gd name="connsiteX107" fmla="*/ 56411 w 4829175"/>
                  <a:gd name="connsiteY107" fmla="*/ 122101 h 3343275"/>
                  <a:gd name="connsiteX108" fmla="*/ 56411 w 4829175"/>
                  <a:gd name="connsiteY108" fmla="*/ 7144 h 3343275"/>
                  <a:gd name="connsiteX109" fmla="*/ 7144 w 4829175"/>
                  <a:gd name="connsiteY109" fmla="*/ 7144 h 334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4829175" h="3343275">
                    <a:moveTo>
                      <a:pt x="4831223" y="3336789"/>
                    </a:moveTo>
                    <a:lnTo>
                      <a:pt x="4297499" y="3336789"/>
                    </a:lnTo>
                    <a:lnTo>
                      <a:pt x="4297499" y="3283420"/>
                    </a:lnTo>
                    <a:lnTo>
                      <a:pt x="3780196" y="3283420"/>
                    </a:lnTo>
                    <a:lnTo>
                      <a:pt x="3780196" y="3230042"/>
                    </a:lnTo>
                    <a:lnTo>
                      <a:pt x="3702187" y="3230042"/>
                    </a:lnTo>
                    <a:lnTo>
                      <a:pt x="3702187" y="3209516"/>
                    </a:lnTo>
                    <a:lnTo>
                      <a:pt x="3065821" y="3209516"/>
                    </a:lnTo>
                    <a:lnTo>
                      <a:pt x="3065821" y="3172568"/>
                    </a:lnTo>
                    <a:lnTo>
                      <a:pt x="2897486" y="3172568"/>
                    </a:lnTo>
                    <a:lnTo>
                      <a:pt x="2897486" y="3143822"/>
                    </a:lnTo>
                    <a:lnTo>
                      <a:pt x="2835907" y="3143822"/>
                    </a:lnTo>
                    <a:lnTo>
                      <a:pt x="2835907" y="3115085"/>
                    </a:lnTo>
                    <a:lnTo>
                      <a:pt x="2569035" y="3115085"/>
                    </a:lnTo>
                    <a:lnTo>
                      <a:pt x="2569035" y="3082243"/>
                    </a:lnTo>
                    <a:lnTo>
                      <a:pt x="2351446" y="3082243"/>
                    </a:lnTo>
                    <a:lnTo>
                      <a:pt x="2351446" y="3037075"/>
                    </a:lnTo>
                    <a:lnTo>
                      <a:pt x="2232384" y="3037075"/>
                    </a:lnTo>
                    <a:lnTo>
                      <a:pt x="2232384" y="3012443"/>
                    </a:lnTo>
                    <a:lnTo>
                      <a:pt x="2137953" y="3012443"/>
                    </a:lnTo>
                    <a:lnTo>
                      <a:pt x="2137953" y="2987812"/>
                    </a:lnTo>
                    <a:lnTo>
                      <a:pt x="2113321" y="2987812"/>
                    </a:lnTo>
                    <a:lnTo>
                      <a:pt x="2113321" y="2950864"/>
                    </a:lnTo>
                    <a:lnTo>
                      <a:pt x="2059943" y="2950864"/>
                    </a:lnTo>
                    <a:lnTo>
                      <a:pt x="2059943" y="2918012"/>
                    </a:lnTo>
                    <a:lnTo>
                      <a:pt x="2035312" y="2918012"/>
                    </a:lnTo>
                    <a:lnTo>
                      <a:pt x="2035312" y="2885170"/>
                    </a:lnTo>
                    <a:lnTo>
                      <a:pt x="1916249" y="2885170"/>
                    </a:lnTo>
                    <a:lnTo>
                      <a:pt x="1916249" y="2803055"/>
                    </a:lnTo>
                    <a:lnTo>
                      <a:pt x="1850555" y="2803055"/>
                    </a:lnTo>
                    <a:lnTo>
                      <a:pt x="1850555" y="2778424"/>
                    </a:lnTo>
                    <a:lnTo>
                      <a:pt x="1727387" y="2778424"/>
                    </a:lnTo>
                    <a:lnTo>
                      <a:pt x="1727387" y="2725055"/>
                    </a:lnTo>
                    <a:lnTo>
                      <a:pt x="1690440" y="2725055"/>
                    </a:lnTo>
                    <a:lnTo>
                      <a:pt x="1690440" y="2696318"/>
                    </a:lnTo>
                    <a:lnTo>
                      <a:pt x="1649387" y="2696318"/>
                    </a:lnTo>
                    <a:lnTo>
                      <a:pt x="1649387" y="2642940"/>
                    </a:lnTo>
                    <a:lnTo>
                      <a:pt x="1608325" y="2642940"/>
                    </a:lnTo>
                    <a:lnTo>
                      <a:pt x="1608325" y="2614203"/>
                    </a:lnTo>
                    <a:lnTo>
                      <a:pt x="1542640" y="2614203"/>
                    </a:lnTo>
                    <a:lnTo>
                      <a:pt x="1542640" y="2560825"/>
                    </a:lnTo>
                    <a:lnTo>
                      <a:pt x="1485157" y="2560825"/>
                    </a:lnTo>
                    <a:lnTo>
                      <a:pt x="1485157" y="2515667"/>
                    </a:lnTo>
                    <a:lnTo>
                      <a:pt x="1435894" y="2515667"/>
                    </a:lnTo>
                    <a:lnTo>
                      <a:pt x="1435894" y="2478719"/>
                    </a:lnTo>
                    <a:lnTo>
                      <a:pt x="1398946" y="2478719"/>
                    </a:lnTo>
                    <a:lnTo>
                      <a:pt x="1398946" y="2396604"/>
                    </a:lnTo>
                    <a:lnTo>
                      <a:pt x="1361989" y="2396604"/>
                    </a:lnTo>
                    <a:lnTo>
                      <a:pt x="1361989" y="2363762"/>
                    </a:lnTo>
                    <a:lnTo>
                      <a:pt x="1312726" y="2363762"/>
                    </a:lnTo>
                    <a:lnTo>
                      <a:pt x="1312726" y="2302174"/>
                    </a:lnTo>
                    <a:lnTo>
                      <a:pt x="1271673" y="2302174"/>
                    </a:lnTo>
                    <a:lnTo>
                      <a:pt x="1271673" y="2232384"/>
                    </a:lnTo>
                    <a:lnTo>
                      <a:pt x="1222400" y="2232384"/>
                    </a:lnTo>
                    <a:lnTo>
                      <a:pt x="1222400" y="2179006"/>
                    </a:lnTo>
                    <a:lnTo>
                      <a:pt x="1189558" y="2179006"/>
                    </a:lnTo>
                    <a:lnTo>
                      <a:pt x="1189558" y="2150269"/>
                    </a:lnTo>
                    <a:lnTo>
                      <a:pt x="1156716" y="2150269"/>
                    </a:lnTo>
                    <a:lnTo>
                      <a:pt x="1156716" y="2121532"/>
                    </a:lnTo>
                    <a:lnTo>
                      <a:pt x="1099233" y="2121532"/>
                    </a:lnTo>
                    <a:lnTo>
                      <a:pt x="1099233" y="1965512"/>
                    </a:lnTo>
                    <a:lnTo>
                      <a:pt x="1066390" y="1965512"/>
                    </a:lnTo>
                    <a:lnTo>
                      <a:pt x="1066390" y="1908039"/>
                    </a:lnTo>
                    <a:lnTo>
                      <a:pt x="1025338" y="1908039"/>
                    </a:lnTo>
                    <a:lnTo>
                      <a:pt x="1025338" y="1834134"/>
                    </a:lnTo>
                    <a:lnTo>
                      <a:pt x="967854" y="1834134"/>
                    </a:lnTo>
                    <a:lnTo>
                      <a:pt x="967854" y="1764344"/>
                    </a:lnTo>
                    <a:lnTo>
                      <a:pt x="926799" y="1764344"/>
                    </a:lnTo>
                    <a:lnTo>
                      <a:pt x="926799" y="1682229"/>
                    </a:lnTo>
                    <a:lnTo>
                      <a:pt x="889848" y="1682229"/>
                    </a:lnTo>
                    <a:lnTo>
                      <a:pt x="889848" y="1612430"/>
                    </a:lnTo>
                    <a:lnTo>
                      <a:pt x="840581" y="1612430"/>
                    </a:lnTo>
                    <a:lnTo>
                      <a:pt x="840581" y="1497482"/>
                    </a:lnTo>
                    <a:lnTo>
                      <a:pt x="783103" y="1497482"/>
                    </a:lnTo>
                    <a:lnTo>
                      <a:pt x="783103" y="1390736"/>
                    </a:lnTo>
                    <a:lnTo>
                      <a:pt x="758469" y="1390736"/>
                    </a:lnTo>
                    <a:lnTo>
                      <a:pt x="758469" y="1341463"/>
                    </a:lnTo>
                    <a:lnTo>
                      <a:pt x="721519" y="1341463"/>
                    </a:lnTo>
                    <a:lnTo>
                      <a:pt x="721519" y="1292200"/>
                    </a:lnTo>
                    <a:lnTo>
                      <a:pt x="676357" y="1292200"/>
                    </a:lnTo>
                    <a:lnTo>
                      <a:pt x="676357" y="1177242"/>
                    </a:lnTo>
                    <a:lnTo>
                      <a:pt x="618878" y="1177242"/>
                    </a:lnTo>
                    <a:lnTo>
                      <a:pt x="618878" y="1054075"/>
                    </a:lnTo>
                    <a:lnTo>
                      <a:pt x="569611" y="1054075"/>
                    </a:lnTo>
                    <a:lnTo>
                      <a:pt x="569611" y="1000697"/>
                    </a:lnTo>
                    <a:lnTo>
                      <a:pt x="524449" y="1000697"/>
                    </a:lnTo>
                    <a:lnTo>
                      <a:pt x="524449" y="947327"/>
                    </a:lnTo>
                    <a:lnTo>
                      <a:pt x="512133" y="947327"/>
                    </a:lnTo>
                    <a:lnTo>
                      <a:pt x="512133" y="893954"/>
                    </a:lnTo>
                    <a:lnTo>
                      <a:pt x="434127" y="893954"/>
                    </a:lnTo>
                    <a:lnTo>
                      <a:pt x="434127" y="709202"/>
                    </a:lnTo>
                    <a:lnTo>
                      <a:pt x="397175" y="709202"/>
                    </a:lnTo>
                    <a:lnTo>
                      <a:pt x="397175" y="639407"/>
                    </a:lnTo>
                    <a:lnTo>
                      <a:pt x="360225" y="639407"/>
                    </a:lnTo>
                    <a:lnTo>
                      <a:pt x="360225" y="524449"/>
                    </a:lnTo>
                    <a:lnTo>
                      <a:pt x="290431" y="524449"/>
                    </a:lnTo>
                    <a:lnTo>
                      <a:pt x="290431" y="438232"/>
                    </a:lnTo>
                    <a:lnTo>
                      <a:pt x="257586" y="438232"/>
                    </a:lnTo>
                    <a:lnTo>
                      <a:pt x="257586" y="409493"/>
                    </a:lnTo>
                    <a:lnTo>
                      <a:pt x="224740" y="409493"/>
                    </a:lnTo>
                    <a:lnTo>
                      <a:pt x="224740" y="327381"/>
                    </a:lnTo>
                    <a:lnTo>
                      <a:pt x="175473" y="327381"/>
                    </a:lnTo>
                    <a:lnTo>
                      <a:pt x="175473" y="265796"/>
                    </a:lnTo>
                    <a:lnTo>
                      <a:pt x="146735" y="265796"/>
                    </a:lnTo>
                    <a:lnTo>
                      <a:pt x="146735" y="204213"/>
                    </a:lnTo>
                    <a:lnTo>
                      <a:pt x="113889" y="204213"/>
                    </a:lnTo>
                    <a:lnTo>
                      <a:pt x="113889" y="122101"/>
                    </a:lnTo>
                    <a:lnTo>
                      <a:pt x="56411" y="122101"/>
                    </a:lnTo>
                    <a:lnTo>
                      <a:pt x="56411" y="7144"/>
                    </a:lnTo>
                    <a:lnTo>
                      <a:pt x="7144" y="7144"/>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98" name="Freeform: Shape 1050">
                <a:extLst>
                  <a:ext uri="{FF2B5EF4-FFF2-40B4-BE49-F238E27FC236}">
                    <a16:creationId xmlns:a16="http://schemas.microsoft.com/office/drawing/2014/main" id="{3C1B1283-B784-420F-8EED-79C7887C7866}"/>
                  </a:ext>
                </a:extLst>
              </p:cNvPr>
              <p:cNvSpPr/>
              <p:nvPr/>
            </p:nvSpPr>
            <p:spPr>
              <a:xfrm>
                <a:off x="4175752" y="4566467"/>
                <a:ext cx="9525" cy="76200"/>
              </a:xfrm>
              <a:custGeom>
                <a:avLst/>
                <a:gdLst>
                  <a:gd name="connsiteX0" fmla="*/ 5066 w 9525"/>
                  <a:gd name="connsiteY0" fmla="*/ 5066 h 76200"/>
                  <a:gd name="connsiteX1" fmla="*/ 5066 w 9525"/>
                  <a:gd name="connsiteY1" fmla="*/ 73684 h 76200"/>
                  <a:gd name="connsiteX2" fmla="*/ 10752 w 9525"/>
                  <a:gd name="connsiteY2" fmla="*/ 73684 h 76200"/>
                </a:gdLst>
                <a:ahLst/>
                <a:cxnLst>
                  <a:cxn ang="0">
                    <a:pos x="connsiteX0" y="connsiteY0"/>
                  </a:cxn>
                  <a:cxn ang="0">
                    <a:pos x="connsiteX1" y="connsiteY1"/>
                  </a:cxn>
                  <a:cxn ang="0">
                    <a:pos x="connsiteX2" y="connsiteY2"/>
                  </a:cxn>
                </a:cxnLst>
                <a:rect l="l" t="t" r="r" b="b"/>
                <a:pathLst>
                  <a:path w="9525" h="76200">
                    <a:moveTo>
                      <a:pt x="5066" y="5066"/>
                    </a:moveTo>
                    <a:lnTo>
                      <a:pt x="5066" y="73684"/>
                    </a:lnTo>
                    <a:lnTo>
                      <a:pt x="10752" y="73684"/>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99" name="Freeform: Shape 1051">
                <a:extLst>
                  <a:ext uri="{FF2B5EF4-FFF2-40B4-BE49-F238E27FC236}">
                    <a16:creationId xmlns:a16="http://schemas.microsoft.com/office/drawing/2014/main" id="{392D9B61-94B4-4F21-8D42-4497F4ED724F}"/>
                  </a:ext>
                </a:extLst>
              </p:cNvPr>
              <p:cNvSpPr/>
              <p:nvPr/>
            </p:nvSpPr>
            <p:spPr>
              <a:xfrm>
                <a:off x="5109211" y="4852217"/>
                <a:ext cx="9525" cy="76200"/>
              </a:xfrm>
              <a:custGeom>
                <a:avLst/>
                <a:gdLst>
                  <a:gd name="connsiteX0" fmla="*/ 5066 w 9525"/>
                  <a:gd name="connsiteY0" fmla="*/ 5066 h 76200"/>
                  <a:gd name="connsiteX1" fmla="*/ 5066 w 9525"/>
                  <a:gd name="connsiteY1" fmla="*/ 73684 h 76200"/>
                  <a:gd name="connsiteX2" fmla="*/ 10743 w 9525"/>
                  <a:gd name="connsiteY2" fmla="*/ 73684 h 76200"/>
                </a:gdLst>
                <a:ahLst/>
                <a:cxnLst>
                  <a:cxn ang="0">
                    <a:pos x="connsiteX0" y="connsiteY0"/>
                  </a:cxn>
                  <a:cxn ang="0">
                    <a:pos x="connsiteX1" y="connsiteY1"/>
                  </a:cxn>
                  <a:cxn ang="0">
                    <a:pos x="connsiteX2" y="connsiteY2"/>
                  </a:cxn>
                </a:cxnLst>
                <a:rect l="l" t="t" r="r" b="b"/>
                <a:pathLst>
                  <a:path w="9525" h="76200">
                    <a:moveTo>
                      <a:pt x="5066" y="5066"/>
                    </a:moveTo>
                    <a:lnTo>
                      <a:pt x="5066" y="73684"/>
                    </a:lnTo>
                    <a:lnTo>
                      <a:pt x="10743" y="73684"/>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00" name="Freeform: Shape 1052">
                <a:extLst>
                  <a:ext uri="{FF2B5EF4-FFF2-40B4-BE49-F238E27FC236}">
                    <a16:creationId xmlns:a16="http://schemas.microsoft.com/office/drawing/2014/main" id="{7A9F114A-2E17-45DE-8D77-A6F3C6BF1D39}"/>
                  </a:ext>
                </a:extLst>
              </p:cNvPr>
              <p:cNvSpPr/>
              <p:nvPr/>
            </p:nvSpPr>
            <p:spPr>
              <a:xfrm>
                <a:off x="5223511" y="4890317"/>
                <a:ext cx="9525" cy="76200"/>
              </a:xfrm>
              <a:custGeom>
                <a:avLst/>
                <a:gdLst>
                  <a:gd name="connsiteX0" fmla="*/ 5066 w 9525"/>
                  <a:gd name="connsiteY0" fmla="*/ 5066 h 76200"/>
                  <a:gd name="connsiteX1" fmla="*/ 5066 w 9525"/>
                  <a:gd name="connsiteY1" fmla="*/ 73684 h 76200"/>
                  <a:gd name="connsiteX2" fmla="*/ 10743 w 9525"/>
                  <a:gd name="connsiteY2" fmla="*/ 73684 h 76200"/>
                </a:gdLst>
                <a:ahLst/>
                <a:cxnLst>
                  <a:cxn ang="0">
                    <a:pos x="connsiteX0" y="connsiteY0"/>
                  </a:cxn>
                  <a:cxn ang="0">
                    <a:pos x="connsiteX1" y="connsiteY1"/>
                  </a:cxn>
                  <a:cxn ang="0">
                    <a:pos x="connsiteX2" y="connsiteY2"/>
                  </a:cxn>
                </a:cxnLst>
                <a:rect l="l" t="t" r="r" b="b"/>
                <a:pathLst>
                  <a:path w="9525" h="76200">
                    <a:moveTo>
                      <a:pt x="5066" y="5066"/>
                    </a:moveTo>
                    <a:lnTo>
                      <a:pt x="5066" y="73684"/>
                    </a:lnTo>
                    <a:lnTo>
                      <a:pt x="10743" y="73684"/>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01" name="Freeform: Shape 1053">
                <a:extLst>
                  <a:ext uri="{FF2B5EF4-FFF2-40B4-BE49-F238E27FC236}">
                    <a16:creationId xmlns:a16="http://schemas.microsoft.com/office/drawing/2014/main" id="{31F3B4D3-EC97-41EF-89AB-FE672C2D47B6}"/>
                  </a:ext>
                </a:extLst>
              </p:cNvPr>
              <p:cNvSpPr/>
              <p:nvPr/>
            </p:nvSpPr>
            <p:spPr>
              <a:xfrm>
                <a:off x="5280661" y="4890317"/>
                <a:ext cx="9525" cy="76200"/>
              </a:xfrm>
              <a:custGeom>
                <a:avLst/>
                <a:gdLst>
                  <a:gd name="connsiteX0" fmla="*/ 5066 w 9525"/>
                  <a:gd name="connsiteY0" fmla="*/ 5066 h 76200"/>
                  <a:gd name="connsiteX1" fmla="*/ 5066 w 9525"/>
                  <a:gd name="connsiteY1" fmla="*/ 73684 h 76200"/>
                  <a:gd name="connsiteX2" fmla="*/ 10743 w 9525"/>
                  <a:gd name="connsiteY2" fmla="*/ 73684 h 76200"/>
                </a:gdLst>
                <a:ahLst/>
                <a:cxnLst>
                  <a:cxn ang="0">
                    <a:pos x="connsiteX0" y="connsiteY0"/>
                  </a:cxn>
                  <a:cxn ang="0">
                    <a:pos x="connsiteX1" y="connsiteY1"/>
                  </a:cxn>
                  <a:cxn ang="0">
                    <a:pos x="connsiteX2" y="connsiteY2"/>
                  </a:cxn>
                </a:cxnLst>
                <a:rect l="l" t="t" r="r" b="b"/>
                <a:pathLst>
                  <a:path w="9525" h="76200">
                    <a:moveTo>
                      <a:pt x="5066" y="5066"/>
                    </a:moveTo>
                    <a:lnTo>
                      <a:pt x="5066" y="73684"/>
                    </a:lnTo>
                    <a:lnTo>
                      <a:pt x="10743" y="73684"/>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02" name="Freeform: Shape 1054">
                <a:extLst>
                  <a:ext uri="{FF2B5EF4-FFF2-40B4-BE49-F238E27FC236}">
                    <a16:creationId xmlns:a16="http://schemas.microsoft.com/office/drawing/2014/main" id="{F85AE961-9E4E-488E-B940-FE7C4781E753}"/>
                  </a:ext>
                </a:extLst>
              </p:cNvPr>
              <p:cNvSpPr/>
              <p:nvPr/>
            </p:nvSpPr>
            <p:spPr>
              <a:xfrm>
                <a:off x="5585461" y="4890317"/>
                <a:ext cx="9525" cy="76200"/>
              </a:xfrm>
              <a:custGeom>
                <a:avLst/>
                <a:gdLst>
                  <a:gd name="connsiteX0" fmla="*/ 5066 w 9525"/>
                  <a:gd name="connsiteY0" fmla="*/ 5066 h 76200"/>
                  <a:gd name="connsiteX1" fmla="*/ 5066 w 9525"/>
                  <a:gd name="connsiteY1" fmla="*/ 73684 h 76200"/>
                  <a:gd name="connsiteX2" fmla="*/ 10743 w 9525"/>
                  <a:gd name="connsiteY2" fmla="*/ 73684 h 76200"/>
                </a:gdLst>
                <a:ahLst/>
                <a:cxnLst>
                  <a:cxn ang="0">
                    <a:pos x="connsiteX0" y="connsiteY0"/>
                  </a:cxn>
                  <a:cxn ang="0">
                    <a:pos x="connsiteX1" y="connsiteY1"/>
                  </a:cxn>
                  <a:cxn ang="0">
                    <a:pos x="connsiteX2" y="connsiteY2"/>
                  </a:cxn>
                </a:cxnLst>
                <a:rect l="l" t="t" r="r" b="b"/>
                <a:pathLst>
                  <a:path w="9525" h="76200">
                    <a:moveTo>
                      <a:pt x="5066" y="5066"/>
                    </a:moveTo>
                    <a:lnTo>
                      <a:pt x="5066" y="73684"/>
                    </a:lnTo>
                    <a:lnTo>
                      <a:pt x="10743" y="73684"/>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03" name="Freeform: Shape 241">
                <a:extLst>
                  <a:ext uri="{FF2B5EF4-FFF2-40B4-BE49-F238E27FC236}">
                    <a16:creationId xmlns:a16="http://schemas.microsoft.com/office/drawing/2014/main" id="{912C00BD-AB8D-4D5B-836E-28CBD62BE45F}"/>
                  </a:ext>
                </a:extLst>
              </p:cNvPr>
              <p:cNvSpPr/>
              <p:nvPr/>
            </p:nvSpPr>
            <p:spPr>
              <a:xfrm>
                <a:off x="5814061" y="4890317"/>
                <a:ext cx="9525" cy="76200"/>
              </a:xfrm>
              <a:custGeom>
                <a:avLst/>
                <a:gdLst>
                  <a:gd name="connsiteX0" fmla="*/ 5066 w 9525"/>
                  <a:gd name="connsiteY0" fmla="*/ 5066 h 76200"/>
                  <a:gd name="connsiteX1" fmla="*/ 5066 w 9525"/>
                  <a:gd name="connsiteY1" fmla="*/ 73684 h 76200"/>
                  <a:gd name="connsiteX2" fmla="*/ 10752 w 9525"/>
                  <a:gd name="connsiteY2" fmla="*/ 73684 h 76200"/>
                </a:gdLst>
                <a:ahLst/>
                <a:cxnLst>
                  <a:cxn ang="0">
                    <a:pos x="connsiteX0" y="connsiteY0"/>
                  </a:cxn>
                  <a:cxn ang="0">
                    <a:pos x="connsiteX1" y="connsiteY1"/>
                  </a:cxn>
                  <a:cxn ang="0">
                    <a:pos x="connsiteX2" y="connsiteY2"/>
                  </a:cxn>
                </a:cxnLst>
                <a:rect l="l" t="t" r="r" b="b"/>
                <a:pathLst>
                  <a:path w="9525" h="76200">
                    <a:moveTo>
                      <a:pt x="5066" y="5066"/>
                    </a:moveTo>
                    <a:lnTo>
                      <a:pt x="5066" y="73684"/>
                    </a:lnTo>
                    <a:lnTo>
                      <a:pt x="10752" y="73684"/>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04" name="Freeform: Shape 242">
                <a:extLst>
                  <a:ext uri="{FF2B5EF4-FFF2-40B4-BE49-F238E27FC236}">
                    <a16:creationId xmlns:a16="http://schemas.microsoft.com/office/drawing/2014/main" id="{2ADF9522-60EA-499C-81E7-977C4D9F748B}"/>
                  </a:ext>
                </a:extLst>
              </p:cNvPr>
              <p:cNvSpPr/>
              <p:nvPr/>
            </p:nvSpPr>
            <p:spPr>
              <a:xfrm>
                <a:off x="5909311" y="4909367"/>
                <a:ext cx="9525" cy="76200"/>
              </a:xfrm>
              <a:custGeom>
                <a:avLst/>
                <a:gdLst>
                  <a:gd name="connsiteX0" fmla="*/ 5066 w 9525"/>
                  <a:gd name="connsiteY0" fmla="*/ 5066 h 76200"/>
                  <a:gd name="connsiteX1" fmla="*/ 5066 w 9525"/>
                  <a:gd name="connsiteY1" fmla="*/ 73684 h 76200"/>
                  <a:gd name="connsiteX2" fmla="*/ 10752 w 9525"/>
                  <a:gd name="connsiteY2" fmla="*/ 73684 h 76200"/>
                </a:gdLst>
                <a:ahLst/>
                <a:cxnLst>
                  <a:cxn ang="0">
                    <a:pos x="connsiteX0" y="connsiteY0"/>
                  </a:cxn>
                  <a:cxn ang="0">
                    <a:pos x="connsiteX1" y="connsiteY1"/>
                  </a:cxn>
                  <a:cxn ang="0">
                    <a:pos x="connsiteX2" y="connsiteY2"/>
                  </a:cxn>
                </a:cxnLst>
                <a:rect l="l" t="t" r="r" b="b"/>
                <a:pathLst>
                  <a:path w="9525" h="76200">
                    <a:moveTo>
                      <a:pt x="5066" y="5066"/>
                    </a:moveTo>
                    <a:lnTo>
                      <a:pt x="5066" y="73684"/>
                    </a:lnTo>
                    <a:lnTo>
                      <a:pt x="10752" y="73684"/>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05" name="Freeform: Shape 243">
                <a:extLst>
                  <a:ext uri="{FF2B5EF4-FFF2-40B4-BE49-F238E27FC236}">
                    <a16:creationId xmlns:a16="http://schemas.microsoft.com/office/drawing/2014/main" id="{C5D47669-1B59-461B-AA39-990643616F84}"/>
                  </a:ext>
                </a:extLst>
              </p:cNvPr>
              <p:cNvSpPr/>
              <p:nvPr/>
            </p:nvSpPr>
            <p:spPr>
              <a:xfrm>
                <a:off x="5985511" y="4947467"/>
                <a:ext cx="9525" cy="76200"/>
              </a:xfrm>
              <a:custGeom>
                <a:avLst/>
                <a:gdLst>
                  <a:gd name="connsiteX0" fmla="*/ 5066 w 9525"/>
                  <a:gd name="connsiteY0" fmla="*/ 5066 h 76200"/>
                  <a:gd name="connsiteX1" fmla="*/ 5066 w 9525"/>
                  <a:gd name="connsiteY1" fmla="*/ 73684 h 76200"/>
                  <a:gd name="connsiteX2" fmla="*/ 10752 w 9525"/>
                  <a:gd name="connsiteY2" fmla="*/ 73684 h 76200"/>
                </a:gdLst>
                <a:ahLst/>
                <a:cxnLst>
                  <a:cxn ang="0">
                    <a:pos x="connsiteX0" y="connsiteY0"/>
                  </a:cxn>
                  <a:cxn ang="0">
                    <a:pos x="connsiteX1" y="connsiteY1"/>
                  </a:cxn>
                  <a:cxn ang="0">
                    <a:pos x="connsiteX2" y="connsiteY2"/>
                  </a:cxn>
                </a:cxnLst>
                <a:rect l="l" t="t" r="r" b="b"/>
                <a:pathLst>
                  <a:path w="9525" h="76200">
                    <a:moveTo>
                      <a:pt x="5066" y="5066"/>
                    </a:moveTo>
                    <a:lnTo>
                      <a:pt x="5066" y="73684"/>
                    </a:lnTo>
                    <a:lnTo>
                      <a:pt x="10752" y="73684"/>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06" name="Freeform: Shape 244">
                <a:extLst>
                  <a:ext uri="{FF2B5EF4-FFF2-40B4-BE49-F238E27FC236}">
                    <a16:creationId xmlns:a16="http://schemas.microsoft.com/office/drawing/2014/main" id="{DD32587D-9B72-41AA-B7AE-5F9716BDD92E}"/>
                  </a:ext>
                </a:extLst>
              </p:cNvPr>
              <p:cNvSpPr/>
              <p:nvPr/>
            </p:nvSpPr>
            <p:spPr>
              <a:xfrm>
                <a:off x="6023611" y="4947467"/>
                <a:ext cx="9525" cy="76200"/>
              </a:xfrm>
              <a:custGeom>
                <a:avLst/>
                <a:gdLst>
                  <a:gd name="connsiteX0" fmla="*/ 5066 w 9525"/>
                  <a:gd name="connsiteY0" fmla="*/ 5066 h 76200"/>
                  <a:gd name="connsiteX1" fmla="*/ 5066 w 9525"/>
                  <a:gd name="connsiteY1" fmla="*/ 73684 h 76200"/>
                  <a:gd name="connsiteX2" fmla="*/ 10752 w 9525"/>
                  <a:gd name="connsiteY2" fmla="*/ 73684 h 76200"/>
                </a:gdLst>
                <a:ahLst/>
                <a:cxnLst>
                  <a:cxn ang="0">
                    <a:pos x="connsiteX0" y="connsiteY0"/>
                  </a:cxn>
                  <a:cxn ang="0">
                    <a:pos x="connsiteX1" y="connsiteY1"/>
                  </a:cxn>
                  <a:cxn ang="0">
                    <a:pos x="connsiteX2" y="connsiteY2"/>
                  </a:cxn>
                </a:cxnLst>
                <a:rect l="l" t="t" r="r" b="b"/>
                <a:pathLst>
                  <a:path w="9525" h="76200">
                    <a:moveTo>
                      <a:pt x="5066" y="5066"/>
                    </a:moveTo>
                    <a:lnTo>
                      <a:pt x="5066" y="73684"/>
                    </a:lnTo>
                    <a:lnTo>
                      <a:pt x="10752" y="73684"/>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07" name="Freeform: Shape 245">
                <a:extLst>
                  <a:ext uri="{FF2B5EF4-FFF2-40B4-BE49-F238E27FC236}">
                    <a16:creationId xmlns:a16="http://schemas.microsoft.com/office/drawing/2014/main" id="{200F348C-E50B-4DB9-A243-56C073AE858B}"/>
                  </a:ext>
                </a:extLst>
              </p:cNvPr>
              <p:cNvSpPr/>
              <p:nvPr/>
            </p:nvSpPr>
            <p:spPr>
              <a:xfrm>
                <a:off x="6176011" y="4947467"/>
                <a:ext cx="9525" cy="76200"/>
              </a:xfrm>
              <a:custGeom>
                <a:avLst/>
                <a:gdLst>
                  <a:gd name="connsiteX0" fmla="*/ 5066 w 9525"/>
                  <a:gd name="connsiteY0" fmla="*/ 5066 h 76200"/>
                  <a:gd name="connsiteX1" fmla="*/ 5066 w 9525"/>
                  <a:gd name="connsiteY1" fmla="*/ 73684 h 76200"/>
                  <a:gd name="connsiteX2" fmla="*/ 10752 w 9525"/>
                  <a:gd name="connsiteY2" fmla="*/ 73684 h 76200"/>
                </a:gdLst>
                <a:ahLst/>
                <a:cxnLst>
                  <a:cxn ang="0">
                    <a:pos x="connsiteX0" y="connsiteY0"/>
                  </a:cxn>
                  <a:cxn ang="0">
                    <a:pos x="connsiteX1" y="connsiteY1"/>
                  </a:cxn>
                  <a:cxn ang="0">
                    <a:pos x="connsiteX2" y="connsiteY2"/>
                  </a:cxn>
                </a:cxnLst>
                <a:rect l="l" t="t" r="r" b="b"/>
                <a:pathLst>
                  <a:path w="9525" h="76200">
                    <a:moveTo>
                      <a:pt x="5066" y="5066"/>
                    </a:moveTo>
                    <a:lnTo>
                      <a:pt x="5066" y="73684"/>
                    </a:lnTo>
                    <a:lnTo>
                      <a:pt x="10752" y="73684"/>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08" name="Freeform: Shape 246">
                <a:extLst>
                  <a:ext uri="{FF2B5EF4-FFF2-40B4-BE49-F238E27FC236}">
                    <a16:creationId xmlns:a16="http://schemas.microsoft.com/office/drawing/2014/main" id="{246C8BAB-0800-49B6-9750-24EAEA2CBD4E}"/>
                  </a:ext>
                </a:extLst>
              </p:cNvPr>
              <p:cNvSpPr/>
              <p:nvPr/>
            </p:nvSpPr>
            <p:spPr>
              <a:xfrm>
                <a:off x="6518921" y="5004617"/>
                <a:ext cx="9525" cy="76200"/>
              </a:xfrm>
              <a:custGeom>
                <a:avLst/>
                <a:gdLst>
                  <a:gd name="connsiteX0" fmla="*/ 5066 w 9525"/>
                  <a:gd name="connsiteY0" fmla="*/ 5066 h 76200"/>
                  <a:gd name="connsiteX1" fmla="*/ 5066 w 9525"/>
                  <a:gd name="connsiteY1" fmla="*/ 73684 h 76200"/>
                  <a:gd name="connsiteX2" fmla="*/ 10743 w 9525"/>
                  <a:gd name="connsiteY2" fmla="*/ 73684 h 76200"/>
                </a:gdLst>
                <a:ahLst/>
                <a:cxnLst>
                  <a:cxn ang="0">
                    <a:pos x="connsiteX0" y="connsiteY0"/>
                  </a:cxn>
                  <a:cxn ang="0">
                    <a:pos x="connsiteX1" y="connsiteY1"/>
                  </a:cxn>
                  <a:cxn ang="0">
                    <a:pos x="connsiteX2" y="connsiteY2"/>
                  </a:cxn>
                </a:cxnLst>
                <a:rect l="l" t="t" r="r" b="b"/>
                <a:pathLst>
                  <a:path w="9525" h="76200">
                    <a:moveTo>
                      <a:pt x="5066" y="5066"/>
                    </a:moveTo>
                    <a:lnTo>
                      <a:pt x="5066" y="73684"/>
                    </a:lnTo>
                    <a:lnTo>
                      <a:pt x="10743" y="73684"/>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09" name="Freeform: Shape 247">
                <a:extLst>
                  <a:ext uri="{FF2B5EF4-FFF2-40B4-BE49-F238E27FC236}">
                    <a16:creationId xmlns:a16="http://schemas.microsoft.com/office/drawing/2014/main" id="{D19F93DC-853C-4EBE-AEA4-A2552D617F5B}"/>
                  </a:ext>
                </a:extLst>
              </p:cNvPr>
              <p:cNvSpPr/>
              <p:nvPr/>
            </p:nvSpPr>
            <p:spPr>
              <a:xfrm>
                <a:off x="6976121" y="5004617"/>
                <a:ext cx="9525" cy="76200"/>
              </a:xfrm>
              <a:custGeom>
                <a:avLst/>
                <a:gdLst>
                  <a:gd name="connsiteX0" fmla="*/ 5066 w 9525"/>
                  <a:gd name="connsiteY0" fmla="*/ 5066 h 76200"/>
                  <a:gd name="connsiteX1" fmla="*/ 5066 w 9525"/>
                  <a:gd name="connsiteY1" fmla="*/ 73684 h 76200"/>
                  <a:gd name="connsiteX2" fmla="*/ 10743 w 9525"/>
                  <a:gd name="connsiteY2" fmla="*/ 73684 h 76200"/>
                </a:gdLst>
                <a:ahLst/>
                <a:cxnLst>
                  <a:cxn ang="0">
                    <a:pos x="connsiteX0" y="connsiteY0"/>
                  </a:cxn>
                  <a:cxn ang="0">
                    <a:pos x="connsiteX1" y="connsiteY1"/>
                  </a:cxn>
                  <a:cxn ang="0">
                    <a:pos x="connsiteX2" y="connsiteY2"/>
                  </a:cxn>
                </a:cxnLst>
                <a:rect l="l" t="t" r="r" b="b"/>
                <a:pathLst>
                  <a:path w="9525" h="76200">
                    <a:moveTo>
                      <a:pt x="5066" y="5066"/>
                    </a:moveTo>
                    <a:lnTo>
                      <a:pt x="5066" y="73684"/>
                    </a:lnTo>
                    <a:lnTo>
                      <a:pt x="10743" y="73684"/>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grpSp>
          <p:nvGrpSpPr>
            <p:cNvPr id="170" name="Graphic 248">
              <a:extLst>
                <a:ext uri="{FF2B5EF4-FFF2-40B4-BE49-F238E27FC236}">
                  <a16:creationId xmlns:a16="http://schemas.microsoft.com/office/drawing/2014/main" id="{5E8015B4-D74E-4195-8C5B-BD9F42CBFEDF}"/>
                </a:ext>
              </a:extLst>
            </p:cNvPr>
            <p:cNvGrpSpPr/>
            <p:nvPr/>
          </p:nvGrpSpPr>
          <p:grpSpPr>
            <a:xfrm>
              <a:off x="5372398" y="3115408"/>
              <a:ext cx="3061850" cy="1903021"/>
              <a:chOff x="2188368" y="1874044"/>
              <a:chExt cx="4762500" cy="3105150"/>
            </a:xfrm>
          </p:grpSpPr>
          <p:sp>
            <p:nvSpPr>
              <p:cNvPr id="171" name="Freeform: Shape 250">
                <a:extLst>
                  <a:ext uri="{FF2B5EF4-FFF2-40B4-BE49-F238E27FC236}">
                    <a16:creationId xmlns:a16="http://schemas.microsoft.com/office/drawing/2014/main" id="{96AAF24E-7BC6-4E61-A9FC-46BDDD8A063B}"/>
                  </a:ext>
                </a:extLst>
              </p:cNvPr>
              <p:cNvSpPr/>
              <p:nvPr/>
            </p:nvSpPr>
            <p:spPr>
              <a:xfrm>
                <a:off x="2188368" y="1874044"/>
                <a:ext cx="4762500" cy="3105150"/>
              </a:xfrm>
              <a:custGeom>
                <a:avLst/>
                <a:gdLst>
                  <a:gd name="connsiteX0" fmla="*/ 4758938 w 4762500"/>
                  <a:gd name="connsiteY0" fmla="*/ 3107226 h 3105150"/>
                  <a:gd name="connsiteX1" fmla="*/ 3884924 w 4762500"/>
                  <a:gd name="connsiteY1" fmla="*/ 3107226 h 3105150"/>
                  <a:gd name="connsiteX2" fmla="*/ 3884924 w 4762500"/>
                  <a:gd name="connsiteY2" fmla="*/ 3064421 h 3105150"/>
                  <a:gd name="connsiteX3" fmla="*/ 3827850 w 4762500"/>
                  <a:gd name="connsiteY3" fmla="*/ 3064421 h 3105150"/>
                  <a:gd name="connsiteX4" fmla="*/ 3827850 w 4762500"/>
                  <a:gd name="connsiteY4" fmla="*/ 3007338 h 3105150"/>
                  <a:gd name="connsiteX5" fmla="*/ 3521050 w 4762500"/>
                  <a:gd name="connsiteY5" fmla="*/ 3007338 h 3105150"/>
                  <a:gd name="connsiteX6" fmla="*/ 3521050 w 4762500"/>
                  <a:gd name="connsiteY6" fmla="*/ 2971667 h 3105150"/>
                  <a:gd name="connsiteX7" fmla="*/ 3228518 w 4762500"/>
                  <a:gd name="connsiteY7" fmla="*/ 2971667 h 3105150"/>
                  <a:gd name="connsiteX8" fmla="*/ 3228518 w 4762500"/>
                  <a:gd name="connsiteY8" fmla="*/ 2943130 h 3105150"/>
                  <a:gd name="connsiteX9" fmla="*/ 3117933 w 4762500"/>
                  <a:gd name="connsiteY9" fmla="*/ 2943130 h 3105150"/>
                  <a:gd name="connsiteX10" fmla="*/ 3117933 w 4762500"/>
                  <a:gd name="connsiteY10" fmla="*/ 2886047 h 3105150"/>
                  <a:gd name="connsiteX11" fmla="*/ 3043018 w 4762500"/>
                  <a:gd name="connsiteY11" fmla="*/ 2886047 h 3105150"/>
                  <a:gd name="connsiteX12" fmla="*/ 3043018 w 4762500"/>
                  <a:gd name="connsiteY12" fmla="*/ 2864644 h 3105150"/>
                  <a:gd name="connsiteX13" fmla="*/ 2985935 w 4762500"/>
                  <a:gd name="connsiteY13" fmla="*/ 2864644 h 3105150"/>
                  <a:gd name="connsiteX14" fmla="*/ 2985935 w 4762500"/>
                  <a:gd name="connsiteY14" fmla="*/ 2846804 h 3105150"/>
                  <a:gd name="connsiteX15" fmla="*/ 2821839 w 4762500"/>
                  <a:gd name="connsiteY15" fmla="*/ 2846804 h 3105150"/>
                  <a:gd name="connsiteX16" fmla="*/ 2821839 w 4762500"/>
                  <a:gd name="connsiteY16" fmla="*/ 2836107 h 3105150"/>
                  <a:gd name="connsiteX17" fmla="*/ 2650598 w 4762500"/>
                  <a:gd name="connsiteY17" fmla="*/ 2836107 h 3105150"/>
                  <a:gd name="connsiteX18" fmla="*/ 2650598 w 4762500"/>
                  <a:gd name="connsiteY18" fmla="*/ 2796864 h 3105150"/>
                  <a:gd name="connsiteX19" fmla="*/ 2536441 w 4762500"/>
                  <a:gd name="connsiteY19" fmla="*/ 2796864 h 3105150"/>
                  <a:gd name="connsiteX20" fmla="*/ 2536441 w 4762500"/>
                  <a:gd name="connsiteY20" fmla="*/ 2761193 h 3105150"/>
                  <a:gd name="connsiteX21" fmla="*/ 2479367 w 4762500"/>
                  <a:gd name="connsiteY21" fmla="*/ 2761193 h 3105150"/>
                  <a:gd name="connsiteX22" fmla="*/ 2479367 w 4762500"/>
                  <a:gd name="connsiteY22" fmla="*/ 2729084 h 3105150"/>
                  <a:gd name="connsiteX23" fmla="*/ 2411578 w 4762500"/>
                  <a:gd name="connsiteY23" fmla="*/ 2729084 h 3105150"/>
                  <a:gd name="connsiteX24" fmla="*/ 2411578 w 4762500"/>
                  <a:gd name="connsiteY24" fmla="*/ 2675573 h 3105150"/>
                  <a:gd name="connsiteX25" fmla="*/ 2247481 w 4762500"/>
                  <a:gd name="connsiteY25" fmla="*/ 2675573 h 3105150"/>
                  <a:gd name="connsiteX26" fmla="*/ 2247481 w 4762500"/>
                  <a:gd name="connsiteY26" fmla="*/ 2629195 h 3105150"/>
                  <a:gd name="connsiteX27" fmla="*/ 2154727 w 4762500"/>
                  <a:gd name="connsiteY27" fmla="*/ 2629195 h 3105150"/>
                  <a:gd name="connsiteX28" fmla="*/ 2154727 w 4762500"/>
                  <a:gd name="connsiteY28" fmla="*/ 2557844 h 3105150"/>
                  <a:gd name="connsiteX29" fmla="*/ 1997764 w 4762500"/>
                  <a:gd name="connsiteY29" fmla="*/ 2557844 h 3105150"/>
                  <a:gd name="connsiteX30" fmla="*/ 1997764 w 4762500"/>
                  <a:gd name="connsiteY30" fmla="*/ 2529307 h 3105150"/>
                  <a:gd name="connsiteX31" fmla="*/ 1933546 w 4762500"/>
                  <a:gd name="connsiteY31" fmla="*/ 2529307 h 3105150"/>
                  <a:gd name="connsiteX32" fmla="*/ 1933546 w 4762500"/>
                  <a:gd name="connsiteY32" fmla="*/ 2500770 h 3105150"/>
                  <a:gd name="connsiteX33" fmla="*/ 1905010 w 4762500"/>
                  <a:gd name="connsiteY33" fmla="*/ 2500770 h 3105150"/>
                  <a:gd name="connsiteX34" fmla="*/ 1905010 w 4762500"/>
                  <a:gd name="connsiteY34" fmla="*/ 2479367 h 3105150"/>
                  <a:gd name="connsiteX35" fmla="*/ 1869338 w 4762500"/>
                  <a:gd name="connsiteY35" fmla="*/ 2479367 h 3105150"/>
                  <a:gd name="connsiteX36" fmla="*/ 1869338 w 4762500"/>
                  <a:gd name="connsiteY36" fmla="*/ 2432990 h 3105150"/>
                  <a:gd name="connsiteX37" fmla="*/ 1830095 w 4762500"/>
                  <a:gd name="connsiteY37" fmla="*/ 2432990 h 3105150"/>
                  <a:gd name="connsiteX38" fmla="*/ 1830095 w 4762500"/>
                  <a:gd name="connsiteY38" fmla="*/ 2404443 h 3105150"/>
                  <a:gd name="connsiteX39" fmla="*/ 1787281 w 4762500"/>
                  <a:gd name="connsiteY39" fmla="*/ 2404443 h 3105150"/>
                  <a:gd name="connsiteX40" fmla="*/ 1787281 w 4762500"/>
                  <a:gd name="connsiteY40" fmla="*/ 2347370 h 3105150"/>
                  <a:gd name="connsiteX41" fmla="*/ 1776584 w 4762500"/>
                  <a:gd name="connsiteY41" fmla="*/ 2347370 h 3105150"/>
                  <a:gd name="connsiteX42" fmla="*/ 1776584 w 4762500"/>
                  <a:gd name="connsiteY42" fmla="*/ 2300993 h 3105150"/>
                  <a:gd name="connsiteX43" fmla="*/ 1715938 w 4762500"/>
                  <a:gd name="connsiteY43" fmla="*/ 2300993 h 3105150"/>
                  <a:gd name="connsiteX44" fmla="*/ 1715938 w 4762500"/>
                  <a:gd name="connsiteY44" fmla="*/ 2240347 h 3105150"/>
                  <a:gd name="connsiteX45" fmla="*/ 1687401 w 4762500"/>
                  <a:gd name="connsiteY45" fmla="*/ 2240347 h 3105150"/>
                  <a:gd name="connsiteX46" fmla="*/ 1687401 w 4762500"/>
                  <a:gd name="connsiteY46" fmla="*/ 2165433 h 3105150"/>
                  <a:gd name="connsiteX47" fmla="*/ 1626746 w 4762500"/>
                  <a:gd name="connsiteY47" fmla="*/ 2165433 h 3105150"/>
                  <a:gd name="connsiteX48" fmla="*/ 1626746 w 4762500"/>
                  <a:gd name="connsiteY48" fmla="*/ 2122618 h 3105150"/>
                  <a:gd name="connsiteX49" fmla="*/ 1516161 w 4762500"/>
                  <a:gd name="connsiteY49" fmla="*/ 2122618 h 3105150"/>
                  <a:gd name="connsiteX50" fmla="*/ 1516161 w 4762500"/>
                  <a:gd name="connsiteY50" fmla="*/ 2083384 h 3105150"/>
                  <a:gd name="connsiteX51" fmla="*/ 1448381 w 4762500"/>
                  <a:gd name="connsiteY51" fmla="*/ 2083384 h 3105150"/>
                  <a:gd name="connsiteX52" fmla="*/ 1448381 w 4762500"/>
                  <a:gd name="connsiteY52" fmla="*/ 2047704 h 3105150"/>
                  <a:gd name="connsiteX53" fmla="*/ 1416272 w 4762500"/>
                  <a:gd name="connsiteY53" fmla="*/ 2047704 h 3105150"/>
                  <a:gd name="connsiteX54" fmla="*/ 1416272 w 4762500"/>
                  <a:gd name="connsiteY54" fmla="*/ 2004898 h 3105150"/>
                  <a:gd name="connsiteX55" fmla="*/ 1377029 w 4762500"/>
                  <a:gd name="connsiteY55" fmla="*/ 2004898 h 3105150"/>
                  <a:gd name="connsiteX56" fmla="*/ 1377029 w 4762500"/>
                  <a:gd name="connsiteY56" fmla="*/ 1972790 h 3105150"/>
                  <a:gd name="connsiteX57" fmla="*/ 1344921 w 4762500"/>
                  <a:gd name="connsiteY57" fmla="*/ 1972790 h 3105150"/>
                  <a:gd name="connsiteX58" fmla="*/ 1344921 w 4762500"/>
                  <a:gd name="connsiteY58" fmla="*/ 1922850 h 3105150"/>
                  <a:gd name="connsiteX59" fmla="*/ 1302115 w 4762500"/>
                  <a:gd name="connsiteY59" fmla="*/ 1922850 h 3105150"/>
                  <a:gd name="connsiteX60" fmla="*/ 1302115 w 4762500"/>
                  <a:gd name="connsiteY60" fmla="*/ 1876473 h 3105150"/>
                  <a:gd name="connsiteX61" fmla="*/ 1209361 w 4762500"/>
                  <a:gd name="connsiteY61" fmla="*/ 1876473 h 3105150"/>
                  <a:gd name="connsiteX62" fmla="*/ 1209361 w 4762500"/>
                  <a:gd name="connsiteY62" fmla="*/ 1808693 h 3105150"/>
                  <a:gd name="connsiteX63" fmla="*/ 1191530 w 4762500"/>
                  <a:gd name="connsiteY63" fmla="*/ 1808693 h 3105150"/>
                  <a:gd name="connsiteX64" fmla="*/ 1191530 w 4762500"/>
                  <a:gd name="connsiteY64" fmla="*/ 1776584 h 3105150"/>
                  <a:gd name="connsiteX65" fmla="*/ 1116606 w 4762500"/>
                  <a:gd name="connsiteY65" fmla="*/ 1776584 h 3105150"/>
                  <a:gd name="connsiteX66" fmla="*/ 1116606 w 4762500"/>
                  <a:gd name="connsiteY66" fmla="*/ 1708804 h 3105150"/>
                  <a:gd name="connsiteX67" fmla="*/ 1073801 w 4762500"/>
                  <a:gd name="connsiteY67" fmla="*/ 1708804 h 3105150"/>
                  <a:gd name="connsiteX68" fmla="*/ 1073801 w 4762500"/>
                  <a:gd name="connsiteY68" fmla="*/ 1662427 h 3105150"/>
                  <a:gd name="connsiteX69" fmla="*/ 1030996 w 4762500"/>
                  <a:gd name="connsiteY69" fmla="*/ 1662427 h 3105150"/>
                  <a:gd name="connsiteX70" fmla="*/ 1030996 w 4762500"/>
                  <a:gd name="connsiteY70" fmla="*/ 1616050 h 3105150"/>
                  <a:gd name="connsiteX71" fmla="*/ 977484 w 4762500"/>
                  <a:gd name="connsiteY71" fmla="*/ 1616050 h 3105150"/>
                  <a:gd name="connsiteX72" fmla="*/ 977484 w 4762500"/>
                  <a:gd name="connsiteY72" fmla="*/ 1558966 h 3105150"/>
                  <a:gd name="connsiteX73" fmla="*/ 916835 w 4762500"/>
                  <a:gd name="connsiteY73" fmla="*/ 1558966 h 3105150"/>
                  <a:gd name="connsiteX74" fmla="*/ 916835 w 4762500"/>
                  <a:gd name="connsiteY74" fmla="*/ 1501893 h 3105150"/>
                  <a:gd name="connsiteX75" fmla="*/ 895430 w 4762500"/>
                  <a:gd name="connsiteY75" fmla="*/ 1501893 h 3105150"/>
                  <a:gd name="connsiteX76" fmla="*/ 895430 w 4762500"/>
                  <a:gd name="connsiteY76" fmla="*/ 1430541 h 3105150"/>
                  <a:gd name="connsiteX77" fmla="*/ 859756 w 4762500"/>
                  <a:gd name="connsiteY77" fmla="*/ 1430541 h 3105150"/>
                  <a:gd name="connsiteX78" fmla="*/ 859756 w 4762500"/>
                  <a:gd name="connsiteY78" fmla="*/ 1380601 h 3105150"/>
                  <a:gd name="connsiteX79" fmla="*/ 827649 w 4762500"/>
                  <a:gd name="connsiteY79" fmla="*/ 1380601 h 3105150"/>
                  <a:gd name="connsiteX80" fmla="*/ 827649 w 4762500"/>
                  <a:gd name="connsiteY80" fmla="*/ 1344921 h 3105150"/>
                  <a:gd name="connsiteX81" fmla="*/ 784840 w 4762500"/>
                  <a:gd name="connsiteY81" fmla="*/ 1344921 h 3105150"/>
                  <a:gd name="connsiteX82" fmla="*/ 784840 w 4762500"/>
                  <a:gd name="connsiteY82" fmla="*/ 1234335 h 3105150"/>
                  <a:gd name="connsiteX83" fmla="*/ 724194 w 4762500"/>
                  <a:gd name="connsiteY83" fmla="*/ 1234335 h 3105150"/>
                  <a:gd name="connsiteX84" fmla="*/ 724194 w 4762500"/>
                  <a:gd name="connsiteY84" fmla="*/ 1173690 h 3105150"/>
                  <a:gd name="connsiteX85" fmla="*/ 667116 w 4762500"/>
                  <a:gd name="connsiteY85" fmla="*/ 1173690 h 3105150"/>
                  <a:gd name="connsiteX86" fmla="*/ 667116 w 4762500"/>
                  <a:gd name="connsiteY86" fmla="*/ 1066667 h 3105150"/>
                  <a:gd name="connsiteX87" fmla="*/ 645711 w 4762500"/>
                  <a:gd name="connsiteY87" fmla="*/ 1066667 h 3105150"/>
                  <a:gd name="connsiteX88" fmla="*/ 645711 w 4762500"/>
                  <a:gd name="connsiteY88" fmla="*/ 1038130 h 3105150"/>
                  <a:gd name="connsiteX89" fmla="*/ 624307 w 4762500"/>
                  <a:gd name="connsiteY89" fmla="*/ 1038130 h 3105150"/>
                  <a:gd name="connsiteX90" fmla="*/ 624307 w 4762500"/>
                  <a:gd name="connsiteY90" fmla="*/ 991753 h 3105150"/>
                  <a:gd name="connsiteX91" fmla="*/ 602902 w 4762500"/>
                  <a:gd name="connsiteY91" fmla="*/ 991753 h 3105150"/>
                  <a:gd name="connsiteX92" fmla="*/ 602902 w 4762500"/>
                  <a:gd name="connsiteY92" fmla="*/ 945374 h 3105150"/>
                  <a:gd name="connsiteX93" fmla="*/ 585066 w 4762500"/>
                  <a:gd name="connsiteY93" fmla="*/ 945374 h 3105150"/>
                  <a:gd name="connsiteX94" fmla="*/ 585066 w 4762500"/>
                  <a:gd name="connsiteY94" fmla="*/ 898998 h 3105150"/>
                  <a:gd name="connsiteX95" fmla="*/ 549391 w 4762500"/>
                  <a:gd name="connsiteY95" fmla="*/ 898998 h 3105150"/>
                  <a:gd name="connsiteX96" fmla="*/ 549391 w 4762500"/>
                  <a:gd name="connsiteY96" fmla="*/ 856189 h 3105150"/>
                  <a:gd name="connsiteX97" fmla="*/ 492312 w 4762500"/>
                  <a:gd name="connsiteY97" fmla="*/ 856189 h 3105150"/>
                  <a:gd name="connsiteX98" fmla="*/ 492312 w 4762500"/>
                  <a:gd name="connsiteY98" fmla="*/ 820515 h 3105150"/>
                  <a:gd name="connsiteX99" fmla="*/ 453071 w 4762500"/>
                  <a:gd name="connsiteY99" fmla="*/ 820515 h 3105150"/>
                  <a:gd name="connsiteX100" fmla="*/ 453071 w 4762500"/>
                  <a:gd name="connsiteY100" fmla="*/ 720627 h 3105150"/>
                  <a:gd name="connsiteX101" fmla="*/ 435233 w 4762500"/>
                  <a:gd name="connsiteY101" fmla="*/ 720627 h 3105150"/>
                  <a:gd name="connsiteX102" fmla="*/ 435233 w 4762500"/>
                  <a:gd name="connsiteY102" fmla="*/ 670683 h 3105150"/>
                  <a:gd name="connsiteX103" fmla="*/ 392424 w 4762500"/>
                  <a:gd name="connsiteY103" fmla="*/ 670683 h 3105150"/>
                  <a:gd name="connsiteX104" fmla="*/ 392424 w 4762500"/>
                  <a:gd name="connsiteY104" fmla="*/ 549392 h 3105150"/>
                  <a:gd name="connsiteX105" fmla="*/ 346048 w 4762500"/>
                  <a:gd name="connsiteY105" fmla="*/ 549392 h 3105150"/>
                  <a:gd name="connsiteX106" fmla="*/ 346048 w 4762500"/>
                  <a:gd name="connsiteY106" fmla="*/ 456638 h 3105150"/>
                  <a:gd name="connsiteX107" fmla="*/ 310374 w 4762500"/>
                  <a:gd name="connsiteY107" fmla="*/ 456638 h 3105150"/>
                  <a:gd name="connsiteX108" fmla="*/ 310374 w 4762500"/>
                  <a:gd name="connsiteY108" fmla="*/ 410262 h 3105150"/>
                  <a:gd name="connsiteX109" fmla="*/ 242593 w 4762500"/>
                  <a:gd name="connsiteY109" fmla="*/ 410262 h 3105150"/>
                  <a:gd name="connsiteX110" fmla="*/ 242593 w 4762500"/>
                  <a:gd name="connsiteY110" fmla="*/ 342481 h 3105150"/>
                  <a:gd name="connsiteX111" fmla="*/ 224757 w 4762500"/>
                  <a:gd name="connsiteY111" fmla="*/ 342481 h 3105150"/>
                  <a:gd name="connsiteX112" fmla="*/ 224757 w 4762500"/>
                  <a:gd name="connsiteY112" fmla="*/ 214054 h 3105150"/>
                  <a:gd name="connsiteX113" fmla="*/ 206919 w 4762500"/>
                  <a:gd name="connsiteY113" fmla="*/ 214054 h 3105150"/>
                  <a:gd name="connsiteX114" fmla="*/ 206919 w 4762500"/>
                  <a:gd name="connsiteY114" fmla="*/ 171245 h 3105150"/>
                  <a:gd name="connsiteX115" fmla="*/ 185515 w 4762500"/>
                  <a:gd name="connsiteY115" fmla="*/ 171245 h 3105150"/>
                  <a:gd name="connsiteX116" fmla="*/ 185515 w 4762500"/>
                  <a:gd name="connsiteY116" fmla="*/ 121301 h 3105150"/>
                  <a:gd name="connsiteX117" fmla="*/ 124868 w 4762500"/>
                  <a:gd name="connsiteY117" fmla="*/ 121301 h 3105150"/>
                  <a:gd name="connsiteX118" fmla="*/ 124868 w 4762500"/>
                  <a:gd name="connsiteY118" fmla="*/ 82060 h 3105150"/>
                  <a:gd name="connsiteX119" fmla="*/ 82059 w 4762500"/>
                  <a:gd name="connsiteY119" fmla="*/ 82060 h 3105150"/>
                  <a:gd name="connsiteX120" fmla="*/ 82059 w 4762500"/>
                  <a:gd name="connsiteY120" fmla="*/ 7144 h 3105150"/>
                  <a:gd name="connsiteX121" fmla="*/ 7144 w 4762500"/>
                  <a:gd name="connsiteY121" fmla="*/ 7144 h 3105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4762500" h="3105150">
                    <a:moveTo>
                      <a:pt x="4758938" y="3107226"/>
                    </a:moveTo>
                    <a:lnTo>
                      <a:pt x="3884924" y="3107226"/>
                    </a:lnTo>
                    <a:lnTo>
                      <a:pt x="3884924" y="3064421"/>
                    </a:lnTo>
                    <a:lnTo>
                      <a:pt x="3827850" y="3064421"/>
                    </a:lnTo>
                    <a:lnTo>
                      <a:pt x="3827850" y="3007338"/>
                    </a:lnTo>
                    <a:lnTo>
                      <a:pt x="3521050" y="3007338"/>
                    </a:lnTo>
                    <a:lnTo>
                      <a:pt x="3521050" y="2971667"/>
                    </a:lnTo>
                    <a:lnTo>
                      <a:pt x="3228518" y="2971667"/>
                    </a:lnTo>
                    <a:lnTo>
                      <a:pt x="3228518" y="2943130"/>
                    </a:lnTo>
                    <a:lnTo>
                      <a:pt x="3117933" y="2943130"/>
                    </a:lnTo>
                    <a:lnTo>
                      <a:pt x="3117933" y="2886047"/>
                    </a:lnTo>
                    <a:lnTo>
                      <a:pt x="3043018" y="2886047"/>
                    </a:lnTo>
                    <a:lnTo>
                      <a:pt x="3043018" y="2864644"/>
                    </a:lnTo>
                    <a:lnTo>
                      <a:pt x="2985935" y="2864644"/>
                    </a:lnTo>
                    <a:lnTo>
                      <a:pt x="2985935" y="2846804"/>
                    </a:lnTo>
                    <a:lnTo>
                      <a:pt x="2821839" y="2846804"/>
                    </a:lnTo>
                    <a:lnTo>
                      <a:pt x="2821839" y="2836107"/>
                    </a:lnTo>
                    <a:lnTo>
                      <a:pt x="2650598" y="2836107"/>
                    </a:lnTo>
                    <a:lnTo>
                      <a:pt x="2650598" y="2796864"/>
                    </a:lnTo>
                    <a:lnTo>
                      <a:pt x="2536441" y="2796864"/>
                    </a:lnTo>
                    <a:lnTo>
                      <a:pt x="2536441" y="2761193"/>
                    </a:lnTo>
                    <a:lnTo>
                      <a:pt x="2479367" y="2761193"/>
                    </a:lnTo>
                    <a:lnTo>
                      <a:pt x="2479367" y="2729084"/>
                    </a:lnTo>
                    <a:lnTo>
                      <a:pt x="2411578" y="2729084"/>
                    </a:lnTo>
                    <a:lnTo>
                      <a:pt x="2411578" y="2675573"/>
                    </a:lnTo>
                    <a:lnTo>
                      <a:pt x="2247481" y="2675573"/>
                    </a:lnTo>
                    <a:lnTo>
                      <a:pt x="2247481" y="2629195"/>
                    </a:lnTo>
                    <a:lnTo>
                      <a:pt x="2154727" y="2629195"/>
                    </a:lnTo>
                    <a:lnTo>
                      <a:pt x="2154727" y="2557844"/>
                    </a:lnTo>
                    <a:lnTo>
                      <a:pt x="1997764" y="2557844"/>
                    </a:lnTo>
                    <a:lnTo>
                      <a:pt x="1997764" y="2529307"/>
                    </a:lnTo>
                    <a:lnTo>
                      <a:pt x="1933546" y="2529307"/>
                    </a:lnTo>
                    <a:lnTo>
                      <a:pt x="1933546" y="2500770"/>
                    </a:lnTo>
                    <a:lnTo>
                      <a:pt x="1905010" y="2500770"/>
                    </a:lnTo>
                    <a:lnTo>
                      <a:pt x="1905010" y="2479367"/>
                    </a:lnTo>
                    <a:lnTo>
                      <a:pt x="1869338" y="2479367"/>
                    </a:lnTo>
                    <a:lnTo>
                      <a:pt x="1869338" y="2432990"/>
                    </a:lnTo>
                    <a:lnTo>
                      <a:pt x="1830095" y="2432990"/>
                    </a:lnTo>
                    <a:lnTo>
                      <a:pt x="1830095" y="2404443"/>
                    </a:lnTo>
                    <a:lnTo>
                      <a:pt x="1787281" y="2404443"/>
                    </a:lnTo>
                    <a:lnTo>
                      <a:pt x="1787281" y="2347370"/>
                    </a:lnTo>
                    <a:lnTo>
                      <a:pt x="1776584" y="2347370"/>
                    </a:lnTo>
                    <a:lnTo>
                      <a:pt x="1776584" y="2300993"/>
                    </a:lnTo>
                    <a:lnTo>
                      <a:pt x="1715938" y="2300993"/>
                    </a:lnTo>
                    <a:lnTo>
                      <a:pt x="1715938" y="2240347"/>
                    </a:lnTo>
                    <a:lnTo>
                      <a:pt x="1687401" y="2240347"/>
                    </a:lnTo>
                    <a:lnTo>
                      <a:pt x="1687401" y="2165433"/>
                    </a:lnTo>
                    <a:lnTo>
                      <a:pt x="1626746" y="2165433"/>
                    </a:lnTo>
                    <a:lnTo>
                      <a:pt x="1626746" y="2122618"/>
                    </a:lnTo>
                    <a:lnTo>
                      <a:pt x="1516161" y="2122618"/>
                    </a:lnTo>
                    <a:lnTo>
                      <a:pt x="1516161" y="2083384"/>
                    </a:lnTo>
                    <a:lnTo>
                      <a:pt x="1448381" y="2083384"/>
                    </a:lnTo>
                    <a:lnTo>
                      <a:pt x="1448381" y="2047704"/>
                    </a:lnTo>
                    <a:lnTo>
                      <a:pt x="1416272" y="2047704"/>
                    </a:lnTo>
                    <a:lnTo>
                      <a:pt x="1416272" y="2004898"/>
                    </a:lnTo>
                    <a:lnTo>
                      <a:pt x="1377029" y="2004898"/>
                    </a:lnTo>
                    <a:lnTo>
                      <a:pt x="1377029" y="1972790"/>
                    </a:lnTo>
                    <a:lnTo>
                      <a:pt x="1344921" y="1972790"/>
                    </a:lnTo>
                    <a:lnTo>
                      <a:pt x="1344921" y="1922850"/>
                    </a:lnTo>
                    <a:lnTo>
                      <a:pt x="1302115" y="1922850"/>
                    </a:lnTo>
                    <a:lnTo>
                      <a:pt x="1302115" y="1876473"/>
                    </a:lnTo>
                    <a:lnTo>
                      <a:pt x="1209361" y="1876473"/>
                    </a:lnTo>
                    <a:lnTo>
                      <a:pt x="1209361" y="1808693"/>
                    </a:lnTo>
                    <a:lnTo>
                      <a:pt x="1191530" y="1808693"/>
                    </a:lnTo>
                    <a:lnTo>
                      <a:pt x="1191530" y="1776584"/>
                    </a:lnTo>
                    <a:lnTo>
                      <a:pt x="1116606" y="1776584"/>
                    </a:lnTo>
                    <a:lnTo>
                      <a:pt x="1116606" y="1708804"/>
                    </a:lnTo>
                    <a:lnTo>
                      <a:pt x="1073801" y="1708804"/>
                    </a:lnTo>
                    <a:lnTo>
                      <a:pt x="1073801" y="1662427"/>
                    </a:lnTo>
                    <a:lnTo>
                      <a:pt x="1030996" y="1662427"/>
                    </a:lnTo>
                    <a:lnTo>
                      <a:pt x="1030996" y="1616050"/>
                    </a:lnTo>
                    <a:lnTo>
                      <a:pt x="977484" y="1616050"/>
                    </a:lnTo>
                    <a:lnTo>
                      <a:pt x="977484" y="1558966"/>
                    </a:lnTo>
                    <a:lnTo>
                      <a:pt x="916835" y="1558966"/>
                    </a:lnTo>
                    <a:lnTo>
                      <a:pt x="916835" y="1501893"/>
                    </a:lnTo>
                    <a:lnTo>
                      <a:pt x="895430" y="1501893"/>
                    </a:lnTo>
                    <a:lnTo>
                      <a:pt x="895430" y="1430541"/>
                    </a:lnTo>
                    <a:lnTo>
                      <a:pt x="859756" y="1430541"/>
                    </a:lnTo>
                    <a:lnTo>
                      <a:pt x="859756" y="1380601"/>
                    </a:lnTo>
                    <a:lnTo>
                      <a:pt x="827649" y="1380601"/>
                    </a:lnTo>
                    <a:lnTo>
                      <a:pt x="827649" y="1344921"/>
                    </a:lnTo>
                    <a:lnTo>
                      <a:pt x="784840" y="1344921"/>
                    </a:lnTo>
                    <a:lnTo>
                      <a:pt x="784840" y="1234335"/>
                    </a:lnTo>
                    <a:lnTo>
                      <a:pt x="724194" y="1234335"/>
                    </a:lnTo>
                    <a:lnTo>
                      <a:pt x="724194" y="1173690"/>
                    </a:lnTo>
                    <a:lnTo>
                      <a:pt x="667116" y="1173690"/>
                    </a:lnTo>
                    <a:lnTo>
                      <a:pt x="667116" y="1066667"/>
                    </a:lnTo>
                    <a:lnTo>
                      <a:pt x="645711" y="1066667"/>
                    </a:lnTo>
                    <a:lnTo>
                      <a:pt x="645711" y="1038130"/>
                    </a:lnTo>
                    <a:lnTo>
                      <a:pt x="624307" y="1038130"/>
                    </a:lnTo>
                    <a:lnTo>
                      <a:pt x="624307" y="991753"/>
                    </a:lnTo>
                    <a:lnTo>
                      <a:pt x="602902" y="991753"/>
                    </a:lnTo>
                    <a:lnTo>
                      <a:pt x="602902" y="945374"/>
                    </a:lnTo>
                    <a:lnTo>
                      <a:pt x="585066" y="945374"/>
                    </a:lnTo>
                    <a:lnTo>
                      <a:pt x="585066" y="898998"/>
                    </a:lnTo>
                    <a:lnTo>
                      <a:pt x="549391" y="898998"/>
                    </a:lnTo>
                    <a:lnTo>
                      <a:pt x="549391" y="856189"/>
                    </a:lnTo>
                    <a:lnTo>
                      <a:pt x="492312" y="856189"/>
                    </a:lnTo>
                    <a:lnTo>
                      <a:pt x="492312" y="820515"/>
                    </a:lnTo>
                    <a:lnTo>
                      <a:pt x="453071" y="820515"/>
                    </a:lnTo>
                    <a:lnTo>
                      <a:pt x="453071" y="720627"/>
                    </a:lnTo>
                    <a:lnTo>
                      <a:pt x="435233" y="720627"/>
                    </a:lnTo>
                    <a:lnTo>
                      <a:pt x="435233" y="670683"/>
                    </a:lnTo>
                    <a:lnTo>
                      <a:pt x="392424" y="670683"/>
                    </a:lnTo>
                    <a:lnTo>
                      <a:pt x="392424" y="549392"/>
                    </a:lnTo>
                    <a:lnTo>
                      <a:pt x="346048" y="549392"/>
                    </a:lnTo>
                    <a:lnTo>
                      <a:pt x="346048" y="456638"/>
                    </a:lnTo>
                    <a:lnTo>
                      <a:pt x="310374" y="456638"/>
                    </a:lnTo>
                    <a:lnTo>
                      <a:pt x="310374" y="410262"/>
                    </a:lnTo>
                    <a:lnTo>
                      <a:pt x="242593" y="410262"/>
                    </a:lnTo>
                    <a:lnTo>
                      <a:pt x="242593" y="342481"/>
                    </a:lnTo>
                    <a:lnTo>
                      <a:pt x="224757" y="342481"/>
                    </a:lnTo>
                    <a:lnTo>
                      <a:pt x="224757" y="214054"/>
                    </a:lnTo>
                    <a:lnTo>
                      <a:pt x="206919" y="214054"/>
                    </a:lnTo>
                    <a:lnTo>
                      <a:pt x="206919" y="171245"/>
                    </a:lnTo>
                    <a:lnTo>
                      <a:pt x="185515" y="171245"/>
                    </a:lnTo>
                    <a:lnTo>
                      <a:pt x="185515" y="121301"/>
                    </a:lnTo>
                    <a:lnTo>
                      <a:pt x="124868" y="121301"/>
                    </a:lnTo>
                    <a:lnTo>
                      <a:pt x="124868" y="82060"/>
                    </a:lnTo>
                    <a:lnTo>
                      <a:pt x="82059" y="82060"/>
                    </a:lnTo>
                    <a:lnTo>
                      <a:pt x="82059" y="7144"/>
                    </a:lnTo>
                    <a:lnTo>
                      <a:pt x="7144" y="714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2" name="Freeform: Shape 251">
                <a:extLst>
                  <a:ext uri="{FF2B5EF4-FFF2-40B4-BE49-F238E27FC236}">
                    <a16:creationId xmlns:a16="http://schemas.microsoft.com/office/drawing/2014/main" id="{956E7243-A455-4437-B88C-650F7AA95A34}"/>
                  </a:ext>
                </a:extLst>
              </p:cNvPr>
              <p:cNvSpPr/>
              <p:nvPr/>
            </p:nvSpPr>
            <p:spPr>
              <a:xfrm>
                <a:off x="4720315" y="463074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3" name="Freeform: Shape 252">
                <a:extLst>
                  <a:ext uri="{FF2B5EF4-FFF2-40B4-BE49-F238E27FC236}">
                    <a16:creationId xmlns:a16="http://schemas.microsoft.com/office/drawing/2014/main" id="{63D07F31-F11B-4D3A-ABDE-89F3B933B203}"/>
                  </a:ext>
                </a:extLst>
              </p:cNvPr>
              <p:cNvSpPr/>
              <p:nvPr/>
            </p:nvSpPr>
            <p:spPr>
              <a:xfrm>
                <a:off x="4777467" y="4611279"/>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4" name="Freeform: Shape 253">
                <a:extLst>
                  <a:ext uri="{FF2B5EF4-FFF2-40B4-BE49-F238E27FC236}">
                    <a16:creationId xmlns:a16="http://schemas.microsoft.com/office/drawing/2014/main" id="{FB4E7283-1363-41B8-B276-7629E31047B0}"/>
                  </a:ext>
                </a:extLst>
              </p:cNvPr>
              <p:cNvSpPr/>
              <p:nvPr/>
            </p:nvSpPr>
            <p:spPr>
              <a:xfrm>
                <a:off x="4872715" y="464979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5" name="Freeform: Shape 254">
                <a:extLst>
                  <a:ext uri="{FF2B5EF4-FFF2-40B4-BE49-F238E27FC236}">
                    <a16:creationId xmlns:a16="http://schemas.microsoft.com/office/drawing/2014/main" id="{F17A1324-4A12-4175-B203-082F1C2366C2}"/>
                  </a:ext>
                </a:extLst>
              </p:cNvPr>
              <p:cNvSpPr/>
              <p:nvPr/>
            </p:nvSpPr>
            <p:spPr>
              <a:xfrm>
                <a:off x="4910815" y="464979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6" name="Freeform: Shape 127">
                <a:extLst>
                  <a:ext uri="{FF2B5EF4-FFF2-40B4-BE49-F238E27FC236}">
                    <a16:creationId xmlns:a16="http://schemas.microsoft.com/office/drawing/2014/main" id="{DD2F1421-CC22-4739-AEE9-8B4D652973F7}"/>
                  </a:ext>
                </a:extLst>
              </p:cNvPr>
              <p:cNvSpPr/>
              <p:nvPr/>
            </p:nvSpPr>
            <p:spPr>
              <a:xfrm>
                <a:off x="4929865" y="464979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7" name="Freeform: Shape 128">
                <a:extLst>
                  <a:ext uri="{FF2B5EF4-FFF2-40B4-BE49-F238E27FC236}">
                    <a16:creationId xmlns:a16="http://schemas.microsoft.com/office/drawing/2014/main" id="{2F3CB0F2-4A38-4B7A-8DF5-88DA9FAB9612}"/>
                  </a:ext>
                </a:extLst>
              </p:cNvPr>
              <p:cNvSpPr/>
              <p:nvPr/>
            </p:nvSpPr>
            <p:spPr>
              <a:xfrm>
                <a:off x="4987015" y="464979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8" name="Freeform: Shape 129">
                <a:extLst>
                  <a:ext uri="{FF2B5EF4-FFF2-40B4-BE49-F238E27FC236}">
                    <a16:creationId xmlns:a16="http://schemas.microsoft.com/office/drawing/2014/main" id="{F5662571-38AD-4B75-A1AA-B20E2801CE63}"/>
                  </a:ext>
                </a:extLst>
              </p:cNvPr>
              <p:cNvSpPr/>
              <p:nvPr/>
            </p:nvSpPr>
            <p:spPr>
              <a:xfrm>
                <a:off x="5082265" y="466884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9" name="Freeform: Shape 130">
                <a:extLst>
                  <a:ext uri="{FF2B5EF4-FFF2-40B4-BE49-F238E27FC236}">
                    <a16:creationId xmlns:a16="http://schemas.microsoft.com/office/drawing/2014/main" id="{4C09EC19-7A8C-4BCA-AA59-AC50287695F9}"/>
                  </a:ext>
                </a:extLst>
              </p:cNvPr>
              <p:cNvSpPr/>
              <p:nvPr/>
            </p:nvSpPr>
            <p:spPr>
              <a:xfrm>
                <a:off x="5120365" y="466884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0" name="Freeform: Shape 131">
                <a:extLst>
                  <a:ext uri="{FF2B5EF4-FFF2-40B4-BE49-F238E27FC236}">
                    <a16:creationId xmlns:a16="http://schemas.microsoft.com/office/drawing/2014/main" id="{5BAD4493-2EE1-4158-AE51-4D0924699057}"/>
                  </a:ext>
                </a:extLst>
              </p:cNvPr>
              <p:cNvSpPr/>
              <p:nvPr/>
            </p:nvSpPr>
            <p:spPr>
              <a:xfrm>
                <a:off x="5272765" y="468789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1" name="Freeform: Shape 132">
                <a:extLst>
                  <a:ext uri="{FF2B5EF4-FFF2-40B4-BE49-F238E27FC236}">
                    <a16:creationId xmlns:a16="http://schemas.microsoft.com/office/drawing/2014/main" id="{AA1894B9-3604-4E66-8950-AB2DAE2E0512}"/>
                  </a:ext>
                </a:extLst>
              </p:cNvPr>
              <p:cNvSpPr/>
              <p:nvPr/>
            </p:nvSpPr>
            <p:spPr>
              <a:xfrm>
                <a:off x="5291815" y="468789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2" name="Freeform: Shape 133">
                <a:extLst>
                  <a:ext uri="{FF2B5EF4-FFF2-40B4-BE49-F238E27FC236}">
                    <a16:creationId xmlns:a16="http://schemas.microsoft.com/office/drawing/2014/main" id="{D221E458-E4B2-451E-BBFB-786C077BB9A5}"/>
                  </a:ext>
                </a:extLst>
              </p:cNvPr>
              <p:cNvSpPr/>
              <p:nvPr/>
            </p:nvSpPr>
            <p:spPr>
              <a:xfrm>
                <a:off x="5329915" y="472599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3" name="Freeform: Shape 134">
                <a:extLst>
                  <a:ext uri="{FF2B5EF4-FFF2-40B4-BE49-F238E27FC236}">
                    <a16:creationId xmlns:a16="http://schemas.microsoft.com/office/drawing/2014/main" id="{D8E80251-69A5-4496-83C0-FD184E86BAD6}"/>
                  </a:ext>
                </a:extLst>
              </p:cNvPr>
              <p:cNvSpPr/>
              <p:nvPr/>
            </p:nvSpPr>
            <p:spPr>
              <a:xfrm>
                <a:off x="5368015" y="472599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4" name="Freeform: Shape 135">
                <a:extLst>
                  <a:ext uri="{FF2B5EF4-FFF2-40B4-BE49-F238E27FC236}">
                    <a16:creationId xmlns:a16="http://schemas.microsoft.com/office/drawing/2014/main" id="{C2A2028B-1AF7-4D4A-B997-C229BFF4EDD0}"/>
                  </a:ext>
                </a:extLst>
              </p:cNvPr>
              <p:cNvSpPr/>
              <p:nvPr/>
            </p:nvSpPr>
            <p:spPr>
              <a:xfrm>
                <a:off x="5444225" y="476409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5" name="Freeform: Shape 136">
                <a:extLst>
                  <a:ext uri="{FF2B5EF4-FFF2-40B4-BE49-F238E27FC236}">
                    <a16:creationId xmlns:a16="http://schemas.microsoft.com/office/drawing/2014/main" id="{5D367CF0-D815-4403-91A2-0128FC96F733}"/>
                  </a:ext>
                </a:extLst>
              </p:cNvPr>
              <p:cNvSpPr/>
              <p:nvPr/>
            </p:nvSpPr>
            <p:spPr>
              <a:xfrm>
                <a:off x="5539475" y="476409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6" name="Freeform: Shape 137">
                <a:extLst>
                  <a:ext uri="{FF2B5EF4-FFF2-40B4-BE49-F238E27FC236}">
                    <a16:creationId xmlns:a16="http://schemas.microsoft.com/office/drawing/2014/main" id="{D4D4857C-FC24-412B-B6F3-5228004C7CF0}"/>
                  </a:ext>
                </a:extLst>
              </p:cNvPr>
              <p:cNvSpPr/>
              <p:nvPr/>
            </p:nvSpPr>
            <p:spPr>
              <a:xfrm>
                <a:off x="5634725" y="476409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7" name="Freeform: Shape 138">
                <a:extLst>
                  <a:ext uri="{FF2B5EF4-FFF2-40B4-BE49-F238E27FC236}">
                    <a16:creationId xmlns:a16="http://schemas.microsoft.com/office/drawing/2014/main" id="{9414D206-959D-4AA4-A137-38FBBE3C8EB0}"/>
                  </a:ext>
                </a:extLst>
              </p:cNvPr>
              <p:cNvSpPr/>
              <p:nvPr/>
            </p:nvSpPr>
            <p:spPr>
              <a:xfrm>
                <a:off x="5749025" y="480219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8" name="Freeform: Shape 139">
                <a:extLst>
                  <a:ext uri="{FF2B5EF4-FFF2-40B4-BE49-F238E27FC236}">
                    <a16:creationId xmlns:a16="http://schemas.microsoft.com/office/drawing/2014/main" id="{343F1C42-70D4-41A6-A389-8543ACB0716A}"/>
                  </a:ext>
                </a:extLst>
              </p:cNvPr>
              <p:cNvSpPr/>
              <p:nvPr/>
            </p:nvSpPr>
            <p:spPr>
              <a:xfrm>
                <a:off x="5787125" y="480219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9" name="Freeform: Shape 140">
                <a:extLst>
                  <a:ext uri="{FF2B5EF4-FFF2-40B4-BE49-F238E27FC236}">
                    <a16:creationId xmlns:a16="http://schemas.microsoft.com/office/drawing/2014/main" id="{E664F8B3-FC13-4BFC-869D-394A11C1A064}"/>
                  </a:ext>
                </a:extLst>
              </p:cNvPr>
              <p:cNvSpPr/>
              <p:nvPr/>
            </p:nvSpPr>
            <p:spPr>
              <a:xfrm>
                <a:off x="5977625" y="480219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90" name="Freeform: Shape 141">
                <a:extLst>
                  <a:ext uri="{FF2B5EF4-FFF2-40B4-BE49-F238E27FC236}">
                    <a16:creationId xmlns:a16="http://schemas.microsoft.com/office/drawing/2014/main" id="{E940A8F4-E375-4DE9-AD7A-8C5BD3CBA15D}"/>
                  </a:ext>
                </a:extLst>
              </p:cNvPr>
              <p:cNvSpPr/>
              <p:nvPr/>
            </p:nvSpPr>
            <p:spPr>
              <a:xfrm>
                <a:off x="6244325" y="489744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91" name="Freeform: Shape 142">
                <a:extLst>
                  <a:ext uri="{FF2B5EF4-FFF2-40B4-BE49-F238E27FC236}">
                    <a16:creationId xmlns:a16="http://schemas.microsoft.com/office/drawing/2014/main" id="{6E8D76D7-FDF1-4F55-9954-4581CB7F1B17}"/>
                  </a:ext>
                </a:extLst>
              </p:cNvPr>
              <p:cNvSpPr/>
              <p:nvPr/>
            </p:nvSpPr>
            <p:spPr>
              <a:xfrm>
                <a:off x="6301475" y="489744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92" name="Freeform: Shape 143">
                <a:extLst>
                  <a:ext uri="{FF2B5EF4-FFF2-40B4-BE49-F238E27FC236}">
                    <a16:creationId xmlns:a16="http://schemas.microsoft.com/office/drawing/2014/main" id="{8B592A44-0326-4818-954D-D538FBBA6668}"/>
                  </a:ext>
                </a:extLst>
              </p:cNvPr>
              <p:cNvSpPr/>
              <p:nvPr/>
            </p:nvSpPr>
            <p:spPr>
              <a:xfrm>
                <a:off x="6339575" y="489744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93" name="Freeform: Shape 144">
                <a:extLst>
                  <a:ext uri="{FF2B5EF4-FFF2-40B4-BE49-F238E27FC236}">
                    <a16:creationId xmlns:a16="http://schemas.microsoft.com/office/drawing/2014/main" id="{1D3BA38E-18CE-45B6-998B-5DF0F53DAB45}"/>
                  </a:ext>
                </a:extLst>
              </p:cNvPr>
              <p:cNvSpPr/>
              <p:nvPr/>
            </p:nvSpPr>
            <p:spPr>
              <a:xfrm>
                <a:off x="6491975" y="489744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94" name="Freeform: Shape 145">
                <a:extLst>
                  <a:ext uri="{FF2B5EF4-FFF2-40B4-BE49-F238E27FC236}">
                    <a16:creationId xmlns:a16="http://schemas.microsoft.com/office/drawing/2014/main" id="{C348806F-CB41-4712-8E7B-EABCF1727057}"/>
                  </a:ext>
                </a:extLst>
              </p:cNvPr>
              <p:cNvSpPr/>
              <p:nvPr/>
            </p:nvSpPr>
            <p:spPr>
              <a:xfrm>
                <a:off x="6606275" y="489744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95" name="Freeform: Shape 146">
                <a:extLst>
                  <a:ext uri="{FF2B5EF4-FFF2-40B4-BE49-F238E27FC236}">
                    <a16:creationId xmlns:a16="http://schemas.microsoft.com/office/drawing/2014/main" id="{7F0BF74D-8873-4820-A659-D5520423130C}"/>
                  </a:ext>
                </a:extLst>
              </p:cNvPr>
              <p:cNvSpPr/>
              <p:nvPr/>
            </p:nvSpPr>
            <p:spPr>
              <a:xfrm>
                <a:off x="6701525" y="489744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96" name="Freeform: Shape 147">
                <a:extLst>
                  <a:ext uri="{FF2B5EF4-FFF2-40B4-BE49-F238E27FC236}">
                    <a16:creationId xmlns:a16="http://schemas.microsoft.com/office/drawing/2014/main" id="{7754989D-AAAC-455D-B951-44FBF8E546D7}"/>
                  </a:ext>
                </a:extLst>
              </p:cNvPr>
              <p:cNvSpPr/>
              <p:nvPr/>
            </p:nvSpPr>
            <p:spPr>
              <a:xfrm>
                <a:off x="6911075" y="4897443"/>
                <a:ext cx="9525" cy="76200"/>
              </a:xfrm>
              <a:custGeom>
                <a:avLst/>
                <a:gdLst>
                  <a:gd name="connsiteX0" fmla="*/ 4494 w 0"/>
                  <a:gd name="connsiteY0" fmla="*/ 4494 h 76200"/>
                  <a:gd name="connsiteX1" fmla="*/ 4494 w 0"/>
                  <a:gd name="connsiteY1" fmla="*/ 76493 h 76200"/>
                </a:gdLst>
                <a:ahLst/>
                <a:cxnLst>
                  <a:cxn ang="0">
                    <a:pos x="connsiteX0" y="connsiteY0"/>
                  </a:cxn>
                  <a:cxn ang="0">
                    <a:pos x="connsiteX1" y="connsiteY1"/>
                  </a:cxn>
                </a:cxnLst>
                <a:rect l="l" t="t" r="r" b="b"/>
                <a:pathLst>
                  <a:path h="76200">
                    <a:moveTo>
                      <a:pt x="4494" y="4494"/>
                    </a:moveTo>
                    <a:lnTo>
                      <a:pt x="4494" y="76493"/>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grpSp>
    </p:spTree>
    <p:custDataLst>
      <p:tags r:id="rId1"/>
    </p:custDataLst>
    <p:extLst>
      <p:ext uri="{BB962C8B-B14F-4D97-AF65-F5344CB8AC3E}">
        <p14:creationId xmlns:p14="http://schemas.microsoft.com/office/powerpoint/2010/main" val="4280780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smtClean="0"/>
              <a:t>4010: Pembrolizumab versus chimiothérapie en traitement de 2</a:t>
            </a:r>
            <a:r>
              <a:rPr lang="fr-FR" baseline="30000" dirty="0" smtClean="0"/>
              <a:t>e</a:t>
            </a:r>
            <a:r>
              <a:rPr lang="fr-FR" dirty="0" smtClean="0"/>
              <a:t> ligne dans le cancer de </a:t>
            </a:r>
            <a:r>
              <a:rPr lang="en-GB" dirty="0" err="1" smtClean="0"/>
              <a:t>l’oesophage</a:t>
            </a:r>
            <a:r>
              <a:rPr lang="fr-FR" dirty="0" smtClean="0"/>
              <a:t> avancé: étude de phase 3 KEYNOTE-181</a:t>
            </a:r>
            <a:br>
              <a:rPr lang="fr-FR" dirty="0" smtClean="0"/>
            </a:br>
            <a:r>
              <a:rPr lang="fr-FR" dirty="0" smtClean="0"/>
              <a:t>– Shah MA, et al</a:t>
            </a:r>
            <a:endParaRPr lang="fr-FR" noProof="0" dirty="0"/>
          </a:p>
        </p:txBody>
      </p:sp>
      <p:sp>
        <p:nvSpPr>
          <p:cNvPr id="5123" name="Rectangle 3"/>
          <p:cNvSpPr>
            <a:spLocks noGrp="1" noChangeArrowheads="1"/>
          </p:cNvSpPr>
          <p:nvPr>
            <p:ph idx="1"/>
          </p:nvPr>
        </p:nvSpPr>
        <p:spPr/>
        <p:txBody>
          <a:bodyPr/>
          <a:lstStyle/>
          <a:p>
            <a:pPr marL="0" indent="0">
              <a:buNone/>
            </a:pPr>
            <a:r>
              <a:rPr lang="fr-FR" b="1" noProof="0" dirty="0" smtClean="0"/>
              <a:t>Résultats</a:t>
            </a:r>
          </a:p>
          <a:p>
            <a:endParaRPr lang="fr-FR" noProof="0" dirty="0" smtClean="0"/>
          </a:p>
          <a:p>
            <a:endParaRPr lang="fr-FR" noProof="0" dirty="0" smtClean="0"/>
          </a:p>
          <a:p>
            <a:endParaRPr lang="fr-FR" noProof="0" dirty="0" smtClean="0"/>
          </a:p>
          <a:p>
            <a:endParaRPr lang="fr-FR" noProof="0" dirty="0" smtClean="0"/>
          </a:p>
          <a:p>
            <a:endParaRPr lang="fr-FR" noProof="0" dirty="0" smtClean="0"/>
          </a:p>
          <a:p>
            <a:endParaRPr lang="fr-FR" noProof="0" dirty="0" smtClean="0"/>
          </a:p>
          <a:p>
            <a:endParaRPr lang="fr-FR" noProof="0" dirty="0" smtClean="0"/>
          </a:p>
          <a:p>
            <a:endParaRPr lang="fr-FR" noProof="0" dirty="0" smtClean="0"/>
          </a:p>
          <a:p>
            <a:endParaRPr lang="fr-FR" b="1" noProof="0" dirty="0" smtClean="0"/>
          </a:p>
          <a:p>
            <a:pPr marL="0" indent="0">
              <a:spcBef>
                <a:spcPts val="1200"/>
              </a:spcBef>
              <a:buNone/>
            </a:pPr>
            <a:r>
              <a:rPr lang="fr-FR" b="1" noProof="0" dirty="0" smtClean="0"/>
              <a:t>Conclusions</a:t>
            </a:r>
          </a:p>
          <a:p>
            <a:r>
              <a:rPr lang="fr-FR" b="1" noProof="0" dirty="0" smtClean="0"/>
              <a:t>Chez les patients prétraités avec ADC de l’œsophage avancé et PD-L1 CPS ≥10, le pembrolizumab a démontré une amélioration significative de </a:t>
            </a:r>
            <a:r>
              <a:rPr lang="fr-FR" b="1" dirty="0" smtClean="0"/>
              <a:t>la SG après un suivi additionnel de 4 m</a:t>
            </a:r>
            <a:r>
              <a:rPr lang="fr-FR" b="1" noProof="0" dirty="0" err="1" smtClean="0"/>
              <a:t>ois</a:t>
            </a:r>
            <a:endParaRPr lang="fr-FR" b="1" noProof="0" dirty="0" smtClean="0"/>
          </a:p>
          <a:p>
            <a:r>
              <a:rPr lang="fr-FR" b="1" noProof="0" dirty="0" smtClean="0"/>
              <a:t>Il y a eu aussi des bénéfices cliniquement significatifs en SG chez les patients prétraités avec CE œsophagien avancé</a:t>
            </a:r>
            <a:endParaRPr lang="fr-FR" b="1" noProof="0" dirty="0"/>
          </a:p>
        </p:txBody>
      </p:sp>
      <p:sp>
        <p:nvSpPr>
          <p:cNvPr id="5" name="Text Placeholder 4"/>
          <p:cNvSpPr>
            <a:spLocks noGrp="1"/>
          </p:cNvSpPr>
          <p:nvPr>
            <p:ph type="body" sz="quarter" idx="10"/>
          </p:nvPr>
        </p:nvSpPr>
        <p:spPr>
          <a:xfrm>
            <a:off x="365125" y="6096000"/>
            <a:ext cx="4603668" cy="487363"/>
          </a:xfrm>
        </p:spPr>
        <p:txBody>
          <a:bodyPr/>
          <a:lstStyle/>
          <a:p>
            <a:r>
              <a:rPr lang="fr-FR" dirty="0"/>
              <a:t>*Basé sur un modèle de régression de Cox avec le traitement comme </a:t>
            </a:r>
            <a:r>
              <a:rPr lang="fr-FR" dirty="0" err="1"/>
              <a:t>covariable</a:t>
            </a:r>
            <a:r>
              <a:rPr lang="fr-FR" dirty="0"/>
              <a:t>, stratifié sur la région et l’histologie; </a:t>
            </a:r>
            <a:r>
              <a:rPr lang="fr-FR" baseline="30000" dirty="0">
                <a:cs typeface="Arial" charset="0"/>
              </a:rPr>
              <a:t>†</a:t>
            </a:r>
            <a:r>
              <a:rPr lang="fr-FR" dirty="0"/>
              <a:t>p </a:t>
            </a:r>
            <a:r>
              <a:rPr lang="fr-FR" dirty="0" smtClean="0"/>
              <a:t>nominale</a:t>
            </a:r>
            <a:endParaRPr lang="fr-FR" dirty="0"/>
          </a:p>
        </p:txBody>
      </p:sp>
      <p:sp>
        <p:nvSpPr>
          <p:cNvPr id="15" name="Text Placeholder 14"/>
          <p:cNvSpPr>
            <a:spLocks noGrp="1"/>
          </p:cNvSpPr>
          <p:nvPr>
            <p:ph type="body" sz="quarter" idx="11"/>
          </p:nvPr>
        </p:nvSpPr>
        <p:spPr/>
        <p:txBody>
          <a:bodyPr/>
          <a:lstStyle/>
          <a:p>
            <a:r>
              <a:rPr lang="fr-FR" noProof="0" smtClean="0"/>
              <a:t>Shah MA, et al, J Clin Oncol 2019;37(suppl):abstr 4010</a:t>
            </a:r>
            <a:endParaRPr lang="fr-FR" noProof="0" dirty="0"/>
          </a:p>
        </p:txBody>
      </p:sp>
      <p:sp>
        <p:nvSpPr>
          <p:cNvPr id="43" name="TextBox 42">
            <a:extLst>
              <a:ext uri="{FF2B5EF4-FFF2-40B4-BE49-F238E27FC236}">
                <a16:creationId xmlns:a16="http://schemas.microsoft.com/office/drawing/2014/main" id="{34E1C190-E5C9-4DEA-AF7E-2FCA60986460}"/>
              </a:ext>
            </a:extLst>
          </p:cNvPr>
          <p:cNvSpPr txBox="1"/>
          <p:nvPr/>
        </p:nvSpPr>
        <p:spPr>
          <a:xfrm>
            <a:off x="5009872" y="3721794"/>
            <a:ext cx="198571"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24</a:t>
            </a:r>
          </a:p>
          <a:p>
            <a:pPr algn="ctr"/>
            <a:endParaRPr lang="en-GB" sz="800" dirty="0">
              <a:solidFill>
                <a:srgbClr val="000000"/>
              </a:solidFill>
              <a:cs typeface="Arial" panose="020B0604020202020204" pitchFamily="34" charset="0"/>
            </a:endParaRPr>
          </a:p>
          <a:p>
            <a:pPr algn="r"/>
            <a:r>
              <a:rPr lang="en-GB" sz="800" dirty="0">
                <a:solidFill>
                  <a:srgbClr val="B60D27"/>
                </a:solidFill>
                <a:cs typeface="Arial" panose="020B0604020202020204" pitchFamily="34" charset="0"/>
              </a:rPr>
              <a:t>22</a:t>
            </a:r>
          </a:p>
          <a:p>
            <a:pPr algn="r"/>
            <a:r>
              <a:rPr lang="en-GB" sz="800" dirty="0">
                <a:solidFill>
                  <a:srgbClr val="B2C0EC"/>
                </a:solidFill>
                <a:cs typeface="Arial" panose="020B0604020202020204" pitchFamily="34" charset="0"/>
              </a:rPr>
              <a:t>13</a:t>
            </a:r>
          </a:p>
        </p:txBody>
      </p:sp>
      <p:sp>
        <p:nvSpPr>
          <p:cNvPr id="45" name="TextBox 44">
            <a:extLst>
              <a:ext uri="{FF2B5EF4-FFF2-40B4-BE49-F238E27FC236}">
                <a16:creationId xmlns:a16="http://schemas.microsoft.com/office/drawing/2014/main" id="{9C38564B-E454-4899-8DD6-D13ED0254433}"/>
              </a:ext>
            </a:extLst>
          </p:cNvPr>
          <p:cNvSpPr txBox="1"/>
          <p:nvPr/>
        </p:nvSpPr>
        <p:spPr>
          <a:xfrm>
            <a:off x="4311273" y="3721794"/>
            <a:ext cx="198571"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18</a:t>
            </a:r>
          </a:p>
          <a:p>
            <a:pPr algn="ctr"/>
            <a:endParaRPr lang="en-GB" sz="800" dirty="0">
              <a:solidFill>
                <a:srgbClr val="000000"/>
              </a:solidFill>
              <a:cs typeface="Arial" panose="020B0604020202020204" pitchFamily="34" charset="0"/>
            </a:endParaRPr>
          </a:p>
          <a:p>
            <a:pPr algn="r"/>
            <a:r>
              <a:rPr lang="en-GB" sz="800" dirty="0">
                <a:solidFill>
                  <a:srgbClr val="B60D27"/>
                </a:solidFill>
                <a:cs typeface="Arial" panose="020B0604020202020204" pitchFamily="34" charset="0"/>
              </a:rPr>
              <a:t>58</a:t>
            </a:r>
          </a:p>
          <a:p>
            <a:pPr algn="r"/>
            <a:r>
              <a:rPr lang="en-GB" sz="800" dirty="0">
                <a:solidFill>
                  <a:srgbClr val="B2C0EC"/>
                </a:solidFill>
                <a:cs typeface="Arial" panose="020B0604020202020204" pitchFamily="34" charset="0"/>
              </a:rPr>
              <a:t>29</a:t>
            </a:r>
          </a:p>
        </p:txBody>
      </p:sp>
      <p:sp>
        <p:nvSpPr>
          <p:cNvPr id="49" name="TextBox 48">
            <a:extLst>
              <a:ext uri="{FF2B5EF4-FFF2-40B4-BE49-F238E27FC236}">
                <a16:creationId xmlns:a16="http://schemas.microsoft.com/office/drawing/2014/main" id="{62BFD4C2-75EE-4E85-8DAF-9964132AA300}"/>
              </a:ext>
            </a:extLst>
          </p:cNvPr>
          <p:cNvSpPr txBox="1"/>
          <p:nvPr/>
        </p:nvSpPr>
        <p:spPr>
          <a:xfrm>
            <a:off x="4547792" y="3721794"/>
            <a:ext cx="198571"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20</a:t>
            </a:r>
          </a:p>
          <a:p>
            <a:pPr algn="ctr"/>
            <a:endParaRPr lang="en-GB" sz="800" dirty="0">
              <a:solidFill>
                <a:srgbClr val="000000"/>
              </a:solidFill>
              <a:cs typeface="Arial" panose="020B0604020202020204" pitchFamily="34" charset="0"/>
            </a:endParaRPr>
          </a:p>
          <a:p>
            <a:pPr algn="r"/>
            <a:r>
              <a:rPr lang="en-GB" sz="800" dirty="0">
                <a:solidFill>
                  <a:srgbClr val="B60D27"/>
                </a:solidFill>
                <a:cs typeface="Arial" panose="020B0604020202020204" pitchFamily="34" charset="0"/>
              </a:rPr>
              <a:t>46</a:t>
            </a:r>
          </a:p>
          <a:p>
            <a:pPr algn="r"/>
            <a:r>
              <a:rPr lang="en-GB" sz="800" dirty="0">
                <a:solidFill>
                  <a:srgbClr val="B2C0EC"/>
                </a:solidFill>
                <a:cs typeface="Arial" panose="020B0604020202020204" pitchFamily="34" charset="0"/>
              </a:rPr>
              <a:t>26</a:t>
            </a:r>
          </a:p>
        </p:txBody>
      </p:sp>
      <p:sp>
        <p:nvSpPr>
          <p:cNvPr id="55" name="TextBox 54">
            <a:extLst>
              <a:ext uri="{FF2B5EF4-FFF2-40B4-BE49-F238E27FC236}">
                <a16:creationId xmlns:a16="http://schemas.microsoft.com/office/drawing/2014/main" id="{F077CAE3-B09B-45A2-9C3B-93785D815242}"/>
              </a:ext>
            </a:extLst>
          </p:cNvPr>
          <p:cNvSpPr txBox="1"/>
          <p:nvPr/>
        </p:nvSpPr>
        <p:spPr>
          <a:xfrm>
            <a:off x="4780674" y="3721794"/>
            <a:ext cx="188119"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22</a:t>
            </a:r>
          </a:p>
          <a:p>
            <a:pPr algn="ctr"/>
            <a:endParaRPr lang="en-GB" sz="800" dirty="0">
              <a:solidFill>
                <a:srgbClr val="000000"/>
              </a:solidFill>
              <a:cs typeface="Arial" panose="020B0604020202020204" pitchFamily="34" charset="0"/>
            </a:endParaRPr>
          </a:p>
          <a:p>
            <a:pPr algn="ctr"/>
            <a:r>
              <a:rPr lang="en-GB" sz="800" dirty="0">
                <a:solidFill>
                  <a:srgbClr val="B60D27"/>
                </a:solidFill>
                <a:cs typeface="Arial" panose="020B0604020202020204" pitchFamily="34" charset="0"/>
              </a:rPr>
              <a:t>34</a:t>
            </a:r>
          </a:p>
          <a:p>
            <a:pPr algn="ctr"/>
            <a:r>
              <a:rPr lang="en-GB" sz="800" dirty="0">
                <a:solidFill>
                  <a:srgbClr val="B2C0EC"/>
                </a:solidFill>
                <a:cs typeface="Arial" panose="020B0604020202020204" pitchFamily="34" charset="0"/>
              </a:rPr>
              <a:t>22</a:t>
            </a:r>
          </a:p>
        </p:txBody>
      </p:sp>
      <p:sp>
        <p:nvSpPr>
          <p:cNvPr id="7" name="TextBox 6"/>
          <p:cNvSpPr txBox="1"/>
          <p:nvPr/>
        </p:nvSpPr>
        <p:spPr>
          <a:xfrm>
            <a:off x="3311860" y="1475492"/>
            <a:ext cx="2520280" cy="369332"/>
          </a:xfrm>
          <a:prstGeom prst="rect">
            <a:avLst/>
          </a:prstGeom>
          <a:noFill/>
        </p:spPr>
        <p:txBody>
          <a:bodyPr wrap="square" rtlCol="0">
            <a:spAutoFit/>
          </a:bodyPr>
          <a:lstStyle/>
          <a:p>
            <a:pPr algn="ctr"/>
            <a:r>
              <a:rPr lang="en-GB" b="1" dirty="0"/>
              <a:t>Population ITT</a:t>
            </a:r>
          </a:p>
        </p:txBody>
      </p:sp>
      <p:sp>
        <p:nvSpPr>
          <p:cNvPr id="9" name="Freeform 21">
            <a:extLst>
              <a:ext uri="{FF2B5EF4-FFF2-40B4-BE49-F238E27FC236}">
                <a16:creationId xmlns:a16="http://schemas.microsoft.com/office/drawing/2014/main" id="{E616CEC0-F950-4288-AFED-B124C3B39C51}"/>
              </a:ext>
            </a:extLst>
          </p:cNvPr>
          <p:cNvSpPr>
            <a:spLocks/>
          </p:cNvSpPr>
          <p:nvPr/>
        </p:nvSpPr>
        <p:spPr bwMode="auto">
          <a:xfrm>
            <a:off x="2347312" y="2054979"/>
            <a:ext cx="4421170" cy="163174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endParaRPr>
          </a:p>
        </p:txBody>
      </p:sp>
      <p:sp>
        <p:nvSpPr>
          <p:cNvPr id="10" name="Line 6">
            <a:extLst>
              <a:ext uri="{FF2B5EF4-FFF2-40B4-BE49-F238E27FC236}">
                <a16:creationId xmlns:a16="http://schemas.microsoft.com/office/drawing/2014/main" id="{F5BF79AB-7B26-4578-A11B-E3445DD5A38F}"/>
              </a:ext>
            </a:extLst>
          </p:cNvPr>
          <p:cNvSpPr>
            <a:spLocks noChangeShapeType="1"/>
          </p:cNvSpPr>
          <p:nvPr/>
        </p:nvSpPr>
        <p:spPr bwMode="auto">
          <a:xfrm>
            <a:off x="2286882" y="2054979"/>
            <a:ext cx="5775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endParaRPr>
          </a:p>
        </p:txBody>
      </p:sp>
      <p:sp>
        <p:nvSpPr>
          <p:cNvPr id="11" name="Line 7">
            <a:extLst>
              <a:ext uri="{FF2B5EF4-FFF2-40B4-BE49-F238E27FC236}">
                <a16:creationId xmlns:a16="http://schemas.microsoft.com/office/drawing/2014/main" id="{4C394269-CB44-4475-AFDF-2CE38215E86C}"/>
              </a:ext>
            </a:extLst>
          </p:cNvPr>
          <p:cNvSpPr>
            <a:spLocks noChangeShapeType="1"/>
          </p:cNvSpPr>
          <p:nvPr/>
        </p:nvSpPr>
        <p:spPr bwMode="auto">
          <a:xfrm>
            <a:off x="2286882" y="2392900"/>
            <a:ext cx="5775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endParaRPr>
          </a:p>
        </p:txBody>
      </p:sp>
      <p:sp>
        <p:nvSpPr>
          <p:cNvPr id="12" name="Line 8">
            <a:extLst>
              <a:ext uri="{FF2B5EF4-FFF2-40B4-BE49-F238E27FC236}">
                <a16:creationId xmlns:a16="http://schemas.microsoft.com/office/drawing/2014/main" id="{DA554D8A-316A-486D-AA40-A57E50DC0459}"/>
              </a:ext>
            </a:extLst>
          </p:cNvPr>
          <p:cNvSpPr>
            <a:spLocks noChangeShapeType="1"/>
          </p:cNvSpPr>
          <p:nvPr/>
        </p:nvSpPr>
        <p:spPr bwMode="auto">
          <a:xfrm>
            <a:off x="2286882" y="2730822"/>
            <a:ext cx="5775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endParaRPr>
          </a:p>
        </p:txBody>
      </p:sp>
      <p:sp>
        <p:nvSpPr>
          <p:cNvPr id="13" name="Line 10">
            <a:extLst>
              <a:ext uri="{FF2B5EF4-FFF2-40B4-BE49-F238E27FC236}">
                <a16:creationId xmlns:a16="http://schemas.microsoft.com/office/drawing/2014/main" id="{7C1C2568-C53D-467E-9A3A-82AC452FA8E2}"/>
              </a:ext>
            </a:extLst>
          </p:cNvPr>
          <p:cNvSpPr>
            <a:spLocks noChangeShapeType="1"/>
          </p:cNvSpPr>
          <p:nvPr/>
        </p:nvSpPr>
        <p:spPr bwMode="auto">
          <a:xfrm>
            <a:off x="2286882" y="3353347"/>
            <a:ext cx="5775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endParaRPr>
          </a:p>
        </p:txBody>
      </p:sp>
      <p:sp>
        <p:nvSpPr>
          <p:cNvPr id="16" name="Line 11">
            <a:extLst>
              <a:ext uri="{FF2B5EF4-FFF2-40B4-BE49-F238E27FC236}">
                <a16:creationId xmlns:a16="http://schemas.microsoft.com/office/drawing/2014/main" id="{48F9AC73-2082-4990-920D-F75F95B921A3}"/>
              </a:ext>
            </a:extLst>
          </p:cNvPr>
          <p:cNvSpPr>
            <a:spLocks noChangeShapeType="1"/>
          </p:cNvSpPr>
          <p:nvPr/>
        </p:nvSpPr>
        <p:spPr bwMode="auto">
          <a:xfrm>
            <a:off x="2286882" y="3663564"/>
            <a:ext cx="5775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17" name="TextBox 16">
            <a:extLst>
              <a:ext uri="{FF2B5EF4-FFF2-40B4-BE49-F238E27FC236}">
                <a16:creationId xmlns:a16="http://schemas.microsoft.com/office/drawing/2014/main" id="{CAA9DCA8-A9B1-4D77-A7DE-FC9194A8C0F6}"/>
              </a:ext>
            </a:extLst>
          </p:cNvPr>
          <p:cNvSpPr txBox="1"/>
          <p:nvPr/>
        </p:nvSpPr>
        <p:spPr>
          <a:xfrm rot="16200000">
            <a:off x="1691144" y="2767961"/>
            <a:ext cx="482824" cy="215444"/>
          </a:xfrm>
          <a:prstGeom prst="rect">
            <a:avLst/>
          </a:prstGeom>
          <a:noFill/>
        </p:spPr>
        <p:txBody>
          <a:bodyPr wrap="none" rtlCol="0">
            <a:spAutoFit/>
          </a:bodyPr>
          <a:lstStyle/>
          <a:p>
            <a:pPr algn="ctr" fontAlgn="base">
              <a:spcBef>
                <a:spcPct val="0"/>
              </a:spcBef>
              <a:spcAft>
                <a:spcPct val="0"/>
              </a:spcAft>
            </a:pPr>
            <a:r>
              <a:rPr lang="en-GB" sz="800" dirty="0">
                <a:solidFill>
                  <a:srgbClr val="4D4D4D"/>
                </a:solidFill>
                <a:cs typeface="Arial" panose="020B0604020202020204" pitchFamily="34" charset="0"/>
              </a:rPr>
              <a:t>SG, %</a:t>
            </a:r>
          </a:p>
        </p:txBody>
      </p:sp>
      <p:sp>
        <p:nvSpPr>
          <p:cNvPr id="18" name="TextBox 17">
            <a:extLst>
              <a:ext uri="{FF2B5EF4-FFF2-40B4-BE49-F238E27FC236}">
                <a16:creationId xmlns:a16="http://schemas.microsoft.com/office/drawing/2014/main" id="{EE86A45B-B90A-4117-B66E-1561B0FAE480}"/>
              </a:ext>
            </a:extLst>
          </p:cNvPr>
          <p:cNvSpPr txBox="1"/>
          <p:nvPr/>
        </p:nvSpPr>
        <p:spPr>
          <a:xfrm>
            <a:off x="4318487" y="3803766"/>
            <a:ext cx="455574" cy="246221"/>
          </a:xfrm>
          <a:prstGeom prst="rect">
            <a:avLst/>
          </a:prstGeom>
          <a:noFill/>
        </p:spPr>
        <p:txBody>
          <a:bodyPr wrap="none" rtlCol="0">
            <a:spAutoFit/>
          </a:bodyPr>
          <a:lstStyle/>
          <a:p>
            <a:pPr algn="ctr" fontAlgn="base">
              <a:spcBef>
                <a:spcPct val="0"/>
              </a:spcBef>
              <a:spcAft>
                <a:spcPct val="0"/>
              </a:spcAft>
            </a:pPr>
            <a:r>
              <a:rPr lang="en-GB" sz="1000" dirty="0" err="1">
                <a:solidFill>
                  <a:srgbClr val="4D4D4D"/>
                </a:solidFill>
                <a:cs typeface="Arial" panose="020B0604020202020204" pitchFamily="34" charset="0"/>
              </a:rPr>
              <a:t>Mois</a:t>
            </a:r>
            <a:endParaRPr lang="en-GB" sz="1000" dirty="0">
              <a:solidFill>
                <a:srgbClr val="4D4D4D"/>
              </a:solidFill>
              <a:cs typeface="Arial" panose="020B0604020202020204" pitchFamily="34" charset="0"/>
            </a:endParaRPr>
          </a:p>
        </p:txBody>
      </p:sp>
      <p:sp>
        <p:nvSpPr>
          <p:cNvPr id="19" name="TextBox 18">
            <a:extLst>
              <a:ext uri="{FF2B5EF4-FFF2-40B4-BE49-F238E27FC236}">
                <a16:creationId xmlns:a16="http://schemas.microsoft.com/office/drawing/2014/main" id="{8A7BEE93-CE1A-4C0C-A78C-F8C891CB5AF4}"/>
              </a:ext>
            </a:extLst>
          </p:cNvPr>
          <p:cNvSpPr txBox="1"/>
          <p:nvPr/>
        </p:nvSpPr>
        <p:spPr>
          <a:xfrm>
            <a:off x="1973282" y="1945510"/>
            <a:ext cx="357790" cy="215444"/>
          </a:xfrm>
          <a:prstGeom prst="rect">
            <a:avLst/>
          </a:prstGeom>
          <a:noFill/>
        </p:spPr>
        <p:txBody>
          <a:bodyPr wrap="none" rtlCol="0" anchor="ctr" anchorCtr="0">
            <a:spAutoFit/>
          </a:bodyPr>
          <a:lstStyle/>
          <a:p>
            <a:pPr algn="r"/>
            <a:r>
              <a:rPr lang="en-GB" sz="800" dirty="0">
                <a:solidFill>
                  <a:srgbClr val="4D4D4D"/>
                </a:solidFill>
                <a:cs typeface="Arial" panose="020B0604020202020204" pitchFamily="34" charset="0"/>
              </a:rPr>
              <a:t>100</a:t>
            </a:r>
          </a:p>
        </p:txBody>
      </p:sp>
      <p:sp>
        <p:nvSpPr>
          <p:cNvPr id="20" name="TextBox 19">
            <a:extLst>
              <a:ext uri="{FF2B5EF4-FFF2-40B4-BE49-F238E27FC236}">
                <a16:creationId xmlns:a16="http://schemas.microsoft.com/office/drawing/2014/main" id="{18F09581-55AD-4ADF-83B1-56F66E851F65}"/>
              </a:ext>
            </a:extLst>
          </p:cNvPr>
          <p:cNvSpPr txBox="1"/>
          <p:nvPr/>
        </p:nvSpPr>
        <p:spPr>
          <a:xfrm>
            <a:off x="2030990" y="2283967"/>
            <a:ext cx="300082" cy="215444"/>
          </a:xfrm>
          <a:prstGeom prst="rect">
            <a:avLst/>
          </a:prstGeom>
          <a:noFill/>
        </p:spPr>
        <p:txBody>
          <a:bodyPr wrap="none" rtlCol="0" anchor="ctr" anchorCtr="0">
            <a:spAutoFit/>
          </a:bodyPr>
          <a:lstStyle/>
          <a:p>
            <a:pPr algn="r"/>
            <a:r>
              <a:rPr lang="en-GB" sz="800" dirty="0">
                <a:solidFill>
                  <a:srgbClr val="4D4D4D"/>
                </a:solidFill>
                <a:cs typeface="Arial" panose="020B0604020202020204" pitchFamily="34" charset="0"/>
              </a:rPr>
              <a:t>80</a:t>
            </a:r>
          </a:p>
        </p:txBody>
      </p:sp>
      <p:sp>
        <p:nvSpPr>
          <p:cNvPr id="21" name="TextBox 20">
            <a:extLst>
              <a:ext uri="{FF2B5EF4-FFF2-40B4-BE49-F238E27FC236}">
                <a16:creationId xmlns:a16="http://schemas.microsoft.com/office/drawing/2014/main" id="{F529FF8F-5A11-41FA-8F81-190D8ABE3920}"/>
              </a:ext>
            </a:extLst>
          </p:cNvPr>
          <p:cNvSpPr txBox="1"/>
          <p:nvPr/>
        </p:nvSpPr>
        <p:spPr>
          <a:xfrm>
            <a:off x="2030990" y="2622424"/>
            <a:ext cx="300082" cy="215444"/>
          </a:xfrm>
          <a:prstGeom prst="rect">
            <a:avLst/>
          </a:prstGeom>
          <a:noFill/>
        </p:spPr>
        <p:txBody>
          <a:bodyPr wrap="none" rtlCol="0" anchor="ctr" anchorCtr="0">
            <a:spAutoFit/>
          </a:bodyPr>
          <a:lstStyle/>
          <a:p>
            <a:pPr algn="r"/>
            <a:r>
              <a:rPr lang="en-GB" sz="800" dirty="0">
                <a:solidFill>
                  <a:srgbClr val="4D4D4D"/>
                </a:solidFill>
                <a:cs typeface="Arial" panose="020B0604020202020204" pitchFamily="34" charset="0"/>
              </a:rPr>
              <a:t>60</a:t>
            </a:r>
          </a:p>
        </p:txBody>
      </p:sp>
      <p:sp>
        <p:nvSpPr>
          <p:cNvPr id="22" name="TextBox 21">
            <a:extLst>
              <a:ext uri="{FF2B5EF4-FFF2-40B4-BE49-F238E27FC236}">
                <a16:creationId xmlns:a16="http://schemas.microsoft.com/office/drawing/2014/main" id="{6264CB95-78AE-4D2B-AAEC-EF55AFE046CB}"/>
              </a:ext>
            </a:extLst>
          </p:cNvPr>
          <p:cNvSpPr txBox="1"/>
          <p:nvPr/>
        </p:nvSpPr>
        <p:spPr>
          <a:xfrm>
            <a:off x="2030990" y="3245626"/>
            <a:ext cx="300082" cy="215444"/>
          </a:xfrm>
          <a:prstGeom prst="rect">
            <a:avLst/>
          </a:prstGeom>
          <a:noFill/>
        </p:spPr>
        <p:txBody>
          <a:bodyPr wrap="none" rtlCol="0" anchor="ctr" anchorCtr="0">
            <a:spAutoFit/>
          </a:bodyPr>
          <a:lstStyle/>
          <a:p>
            <a:pPr algn="r"/>
            <a:r>
              <a:rPr lang="en-GB" sz="800" dirty="0">
                <a:solidFill>
                  <a:srgbClr val="4D4D4D"/>
                </a:solidFill>
                <a:cs typeface="Arial" panose="020B0604020202020204" pitchFamily="34" charset="0"/>
              </a:rPr>
              <a:t>20</a:t>
            </a:r>
          </a:p>
        </p:txBody>
      </p:sp>
      <p:sp>
        <p:nvSpPr>
          <p:cNvPr id="23" name="TextBox 22">
            <a:extLst>
              <a:ext uri="{FF2B5EF4-FFF2-40B4-BE49-F238E27FC236}">
                <a16:creationId xmlns:a16="http://schemas.microsoft.com/office/drawing/2014/main" id="{E3863AA9-DFE8-4ECC-948B-4B5BCEEED530}"/>
              </a:ext>
            </a:extLst>
          </p:cNvPr>
          <p:cNvSpPr txBox="1"/>
          <p:nvPr/>
        </p:nvSpPr>
        <p:spPr>
          <a:xfrm>
            <a:off x="2088697" y="3554732"/>
            <a:ext cx="242374" cy="215444"/>
          </a:xfrm>
          <a:prstGeom prst="rect">
            <a:avLst/>
          </a:prstGeom>
          <a:noFill/>
        </p:spPr>
        <p:txBody>
          <a:bodyPr wrap="none" rtlCol="0" anchor="ctr" anchorCtr="0">
            <a:spAutoFit/>
          </a:bodyPr>
          <a:lstStyle/>
          <a:p>
            <a:pPr algn="r"/>
            <a:r>
              <a:rPr lang="en-GB" sz="800" dirty="0">
                <a:solidFill>
                  <a:srgbClr val="4D4D4D"/>
                </a:solidFill>
                <a:cs typeface="Arial" panose="020B0604020202020204" pitchFamily="34" charset="0"/>
              </a:rPr>
              <a:t>0</a:t>
            </a:r>
          </a:p>
        </p:txBody>
      </p:sp>
      <p:sp>
        <p:nvSpPr>
          <p:cNvPr id="24" name="Line 21">
            <a:extLst>
              <a:ext uri="{FF2B5EF4-FFF2-40B4-BE49-F238E27FC236}">
                <a16:creationId xmlns:a16="http://schemas.microsoft.com/office/drawing/2014/main" id="{7BF7EA73-79A7-476B-8197-089728559430}"/>
              </a:ext>
            </a:extLst>
          </p:cNvPr>
          <p:cNvSpPr>
            <a:spLocks noChangeShapeType="1"/>
          </p:cNvSpPr>
          <p:nvPr/>
        </p:nvSpPr>
        <p:spPr bwMode="auto">
          <a:xfrm>
            <a:off x="2342095" y="3686998"/>
            <a:ext cx="0" cy="4542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cs typeface="Arial" panose="020B0604020202020204" pitchFamily="34" charset="0"/>
            </a:endParaRPr>
          </a:p>
        </p:txBody>
      </p:sp>
      <p:sp>
        <p:nvSpPr>
          <p:cNvPr id="25" name="TextBox 24">
            <a:extLst>
              <a:ext uri="{FF2B5EF4-FFF2-40B4-BE49-F238E27FC236}">
                <a16:creationId xmlns:a16="http://schemas.microsoft.com/office/drawing/2014/main" id="{91F38834-D717-458B-A87B-3A8240443CF5}"/>
              </a:ext>
            </a:extLst>
          </p:cNvPr>
          <p:cNvSpPr txBox="1"/>
          <p:nvPr/>
        </p:nvSpPr>
        <p:spPr>
          <a:xfrm>
            <a:off x="2224985" y="3721794"/>
            <a:ext cx="245827"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0</a:t>
            </a:r>
          </a:p>
          <a:p>
            <a:pPr algn="ctr"/>
            <a:endParaRPr lang="en-GB" sz="800" dirty="0">
              <a:solidFill>
                <a:srgbClr val="000000"/>
              </a:solidFill>
              <a:cs typeface="Arial" panose="020B0604020202020204" pitchFamily="34" charset="0"/>
            </a:endParaRPr>
          </a:p>
          <a:p>
            <a:pPr algn="ctr"/>
            <a:r>
              <a:rPr lang="en-GB" sz="800" dirty="0">
                <a:solidFill>
                  <a:srgbClr val="B60D27"/>
                </a:solidFill>
                <a:cs typeface="Arial" panose="020B0604020202020204" pitchFamily="34" charset="0"/>
              </a:rPr>
              <a:t>314</a:t>
            </a:r>
          </a:p>
          <a:p>
            <a:pPr algn="ctr"/>
            <a:r>
              <a:rPr lang="en-GB" sz="800" dirty="0">
                <a:solidFill>
                  <a:srgbClr val="B2C0EC"/>
                </a:solidFill>
                <a:cs typeface="Arial" panose="020B0604020202020204" pitchFamily="34" charset="0"/>
              </a:rPr>
              <a:t>314</a:t>
            </a:r>
          </a:p>
        </p:txBody>
      </p:sp>
      <p:sp>
        <p:nvSpPr>
          <p:cNvPr id="26" name="Line 21">
            <a:extLst>
              <a:ext uri="{FF2B5EF4-FFF2-40B4-BE49-F238E27FC236}">
                <a16:creationId xmlns:a16="http://schemas.microsoft.com/office/drawing/2014/main" id="{7CD67312-BD68-438A-8D1E-02930BE0265C}"/>
              </a:ext>
            </a:extLst>
          </p:cNvPr>
          <p:cNvSpPr>
            <a:spLocks noChangeShapeType="1"/>
          </p:cNvSpPr>
          <p:nvPr/>
        </p:nvSpPr>
        <p:spPr bwMode="auto">
          <a:xfrm>
            <a:off x="2569750" y="3689344"/>
            <a:ext cx="0" cy="4542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cs typeface="Arial" panose="020B0604020202020204" pitchFamily="34" charset="0"/>
            </a:endParaRPr>
          </a:p>
        </p:txBody>
      </p:sp>
      <p:sp>
        <p:nvSpPr>
          <p:cNvPr id="27" name="TextBox 26">
            <a:extLst>
              <a:ext uri="{FF2B5EF4-FFF2-40B4-BE49-F238E27FC236}">
                <a16:creationId xmlns:a16="http://schemas.microsoft.com/office/drawing/2014/main" id="{D995EF14-BB9E-4520-94E4-B275B56550D0}"/>
              </a:ext>
            </a:extLst>
          </p:cNvPr>
          <p:cNvSpPr txBox="1"/>
          <p:nvPr/>
        </p:nvSpPr>
        <p:spPr>
          <a:xfrm>
            <a:off x="2452642" y="3721794"/>
            <a:ext cx="245827"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2</a:t>
            </a:r>
          </a:p>
          <a:p>
            <a:pPr algn="ctr"/>
            <a:endParaRPr lang="en-GB" sz="800" dirty="0">
              <a:solidFill>
                <a:srgbClr val="000000"/>
              </a:solidFill>
              <a:cs typeface="Arial" panose="020B0604020202020204" pitchFamily="34" charset="0"/>
            </a:endParaRPr>
          </a:p>
          <a:p>
            <a:pPr algn="ctr"/>
            <a:r>
              <a:rPr lang="en-GB" sz="800" dirty="0">
                <a:solidFill>
                  <a:srgbClr val="B60D27"/>
                </a:solidFill>
                <a:cs typeface="Arial" panose="020B0604020202020204" pitchFamily="34" charset="0"/>
              </a:rPr>
              <a:t>275</a:t>
            </a:r>
          </a:p>
          <a:p>
            <a:pPr algn="ctr"/>
            <a:r>
              <a:rPr lang="en-GB" sz="800" dirty="0">
                <a:solidFill>
                  <a:srgbClr val="B2C0EC"/>
                </a:solidFill>
                <a:cs typeface="Arial" panose="020B0604020202020204" pitchFamily="34" charset="0"/>
              </a:rPr>
              <a:t>280</a:t>
            </a:r>
          </a:p>
        </p:txBody>
      </p:sp>
      <p:sp>
        <p:nvSpPr>
          <p:cNvPr id="28" name="Line 21">
            <a:extLst>
              <a:ext uri="{FF2B5EF4-FFF2-40B4-BE49-F238E27FC236}">
                <a16:creationId xmlns:a16="http://schemas.microsoft.com/office/drawing/2014/main" id="{CD0A372B-D788-4D5B-8309-25FF8B2F068E}"/>
              </a:ext>
            </a:extLst>
          </p:cNvPr>
          <p:cNvSpPr>
            <a:spLocks noChangeShapeType="1"/>
          </p:cNvSpPr>
          <p:nvPr/>
        </p:nvSpPr>
        <p:spPr bwMode="auto">
          <a:xfrm>
            <a:off x="2801640" y="3686998"/>
            <a:ext cx="0" cy="4542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cs typeface="Arial" panose="020B0604020202020204" pitchFamily="34" charset="0"/>
            </a:endParaRPr>
          </a:p>
        </p:txBody>
      </p:sp>
      <p:sp>
        <p:nvSpPr>
          <p:cNvPr id="29" name="TextBox 28">
            <a:extLst>
              <a:ext uri="{FF2B5EF4-FFF2-40B4-BE49-F238E27FC236}">
                <a16:creationId xmlns:a16="http://schemas.microsoft.com/office/drawing/2014/main" id="{C5E08D02-2C6A-4222-B0D0-9BAED190B6A3}"/>
              </a:ext>
            </a:extLst>
          </p:cNvPr>
          <p:cNvSpPr txBox="1"/>
          <p:nvPr/>
        </p:nvSpPr>
        <p:spPr>
          <a:xfrm>
            <a:off x="2675118" y="3721794"/>
            <a:ext cx="245827"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4</a:t>
            </a:r>
          </a:p>
          <a:p>
            <a:pPr algn="ctr"/>
            <a:endParaRPr lang="en-GB" sz="800" dirty="0">
              <a:solidFill>
                <a:srgbClr val="000000"/>
              </a:solidFill>
              <a:cs typeface="Arial" panose="020B0604020202020204" pitchFamily="34" charset="0"/>
            </a:endParaRPr>
          </a:p>
          <a:p>
            <a:pPr algn="r"/>
            <a:r>
              <a:rPr lang="en-GB" sz="800" dirty="0">
                <a:solidFill>
                  <a:srgbClr val="B60D27"/>
                </a:solidFill>
                <a:cs typeface="Arial" panose="020B0604020202020204" pitchFamily="34" charset="0"/>
              </a:rPr>
              <a:t>224</a:t>
            </a:r>
          </a:p>
          <a:p>
            <a:pPr algn="r"/>
            <a:r>
              <a:rPr lang="en-GB" sz="800" dirty="0">
                <a:solidFill>
                  <a:srgbClr val="B2C0EC"/>
                </a:solidFill>
                <a:cs typeface="Arial" panose="020B0604020202020204" pitchFamily="34" charset="0"/>
              </a:rPr>
              <a:t>226</a:t>
            </a:r>
          </a:p>
        </p:txBody>
      </p:sp>
      <p:sp>
        <p:nvSpPr>
          <p:cNvPr id="30" name="Line 21">
            <a:extLst>
              <a:ext uri="{FF2B5EF4-FFF2-40B4-BE49-F238E27FC236}">
                <a16:creationId xmlns:a16="http://schemas.microsoft.com/office/drawing/2014/main" id="{1B752ED3-726F-4439-9AEF-A19D5562594E}"/>
              </a:ext>
            </a:extLst>
          </p:cNvPr>
          <p:cNvSpPr>
            <a:spLocks noChangeShapeType="1"/>
          </p:cNvSpPr>
          <p:nvPr/>
        </p:nvSpPr>
        <p:spPr bwMode="auto">
          <a:xfrm>
            <a:off x="3029298" y="3689344"/>
            <a:ext cx="0" cy="4542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cs typeface="Arial" panose="020B0604020202020204" pitchFamily="34" charset="0"/>
            </a:endParaRPr>
          </a:p>
        </p:txBody>
      </p:sp>
      <p:sp>
        <p:nvSpPr>
          <p:cNvPr id="31" name="TextBox 30">
            <a:extLst>
              <a:ext uri="{FF2B5EF4-FFF2-40B4-BE49-F238E27FC236}">
                <a16:creationId xmlns:a16="http://schemas.microsoft.com/office/drawing/2014/main" id="{00161FB0-CDFD-4920-9FF1-46B96F74AC37}"/>
              </a:ext>
            </a:extLst>
          </p:cNvPr>
          <p:cNvSpPr txBox="1"/>
          <p:nvPr/>
        </p:nvSpPr>
        <p:spPr>
          <a:xfrm>
            <a:off x="2902774" y="3721794"/>
            <a:ext cx="245827"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6</a:t>
            </a:r>
          </a:p>
          <a:p>
            <a:pPr algn="ctr"/>
            <a:endParaRPr lang="en-GB" sz="800" dirty="0">
              <a:solidFill>
                <a:srgbClr val="000000"/>
              </a:solidFill>
              <a:cs typeface="Arial" panose="020B0604020202020204" pitchFamily="34" charset="0"/>
            </a:endParaRPr>
          </a:p>
          <a:p>
            <a:pPr algn="r"/>
            <a:r>
              <a:rPr lang="en-GB" sz="800" dirty="0">
                <a:solidFill>
                  <a:srgbClr val="B60D27"/>
                </a:solidFill>
                <a:cs typeface="Arial" panose="020B0604020202020204" pitchFamily="34" charset="0"/>
              </a:rPr>
              <a:t>176</a:t>
            </a:r>
          </a:p>
          <a:p>
            <a:pPr algn="r"/>
            <a:r>
              <a:rPr lang="en-GB" sz="800" dirty="0">
                <a:solidFill>
                  <a:srgbClr val="B2C0EC"/>
                </a:solidFill>
                <a:cs typeface="Arial" panose="020B0604020202020204" pitchFamily="34" charset="0"/>
              </a:rPr>
              <a:t>181</a:t>
            </a:r>
          </a:p>
        </p:txBody>
      </p:sp>
      <p:sp>
        <p:nvSpPr>
          <p:cNvPr id="32" name="Line 21">
            <a:extLst>
              <a:ext uri="{FF2B5EF4-FFF2-40B4-BE49-F238E27FC236}">
                <a16:creationId xmlns:a16="http://schemas.microsoft.com/office/drawing/2014/main" id="{2C0884B8-106C-435C-A7BF-B8C69AE6E55C}"/>
              </a:ext>
            </a:extLst>
          </p:cNvPr>
          <p:cNvSpPr>
            <a:spLocks noChangeShapeType="1"/>
          </p:cNvSpPr>
          <p:nvPr/>
        </p:nvSpPr>
        <p:spPr bwMode="auto">
          <a:xfrm>
            <a:off x="3254334" y="3686998"/>
            <a:ext cx="0" cy="4542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cs typeface="Arial" panose="020B0604020202020204" pitchFamily="34" charset="0"/>
            </a:endParaRPr>
          </a:p>
        </p:txBody>
      </p:sp>
      <p:sp>
        <p:nvSpPr>
          <p:cNvPr id="33" name="TextBox 32">
            <a:extLst>
              <a:ext uri="{FF2B5EF4-FFF2-40B4-BE49-F238E27FC236}">
                <a16:creationId xmlns:a16="http://schemas.microsoft.com/office/drawing/2014/main" id="{7167826A-4006-4492-BFBE-93CBD66ECA39}"/>
              </a:ext>
            </a:extLst>
          </p:cNvPr>
          <p:cNvSpPr txBox="1"/>
          <p:nvPr/>
        </p:nvSpPr>
        <p:spPr>
          <a:xfrm>
            <a:off x="3137213" y="3721794"/>
            <a:ext cx="245827"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8</a:t>
            </a:r>
          </a:p>
          <a:p>
            <a:pPr algn="ctr"/>
            <a:endParaRPr lang="en-GB" sz="800" dirty="0">
              <a:solidFill>
                <a:srgbClr val="000000"/>
              </a:solidFill>
              <a:cs typeface="Arial" panose="020B0604020202020204" pitchFamily="34" charset="0"/>
            </a:endParaRPr>
          </a:p>
          <a:p>
            <a:pPr algn="r"/>
            <a:r>
              <a:rPr lang="en-GB" sz="800" dirty="0">
                <a:solidFill>
                  <a:srgbClr val="B60D27"/>
                </a:solidFill>
                <a:cs typeface="Arial" panose="020B0604020202020204" pitchFamily="34" charset="0"/>
              </a:rPr>
              <a:t>143</a:t>
            </a:r>
          </a:p>
          <a:p>
            <a:pPr algn="r"/>
            <a:r>
              <a:rPr lang="en-GB" sz="800" dirty="0">
                <a:solidFill>
                  <a:srgbClr val="B2C0EC"/>
                </a:solidFill>
                <a:cs typeface="Arial" panose="020B0604020202020204" pitchFamily="34" charset="0"/>
              </a:rPr>
              <a:t>139</a:t>
            </a:r>
          </a:p>
        </p:txBody>
      </p:sp>
      <p:sp>
        <p:nvSpPr>
          <p:cNvPr id="34" name="Line 21">
            <a:extLst>
              <a:ext uri="{FF2B5EF4-FFF2-40B4-BE49-F238E27FC236}">
                <a16:creationId xmlns:a16="http://schemas.microsoft.com/office/drawing/2014/main" id="{92973BC9-F0AF-40DF-A745-0FEC988E8E89}"/>
              </a:ext>
            </a:extLst>
          </p:cNvPr>
          <p:cNvSpPr>
            <a:spLocks noChangeShapeType="1"/>
          </p:cNvSpPr>
          <p:nvPr/>
        </p:nvSpPr>
        <p:spPr bwMode="auto">
          <a:xfrm>
            <a:off x="3481992" y="3689344"/>
            <a:ext cx="0" cy="4542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cs typeface="Arial" panose="020B0604020202020204" pitchFamily="34" charset="0"/>
            </a:endParaRPr>
          </a:p>
        </p:txBody>
      </p:sp>
      <p:sp>
        <p:nvSpPr>
          <p:cNvPr id="35" name="TextBox 34">
            <a:extLst>
              <a:ext uri="{FF2B5EF4-FFF2-40B4-BE49-F238E27FC236}">
                <a16:creationId xmlns:a16="http://schemas.microsoft.com/office/drawing/2014/main" id="{D8A87F0C-B6E6-4F4B-808F-5CBBB95B58FA}"/>
              </a:ext>
            </a:extLst>
          </p:cNvPr>
          <p:cNvSpPr txBox="1"/>
          <p:nvPr/>
        </p:nvSpPr>
        <p:spPr>
          <a:xfrm>
            <a:off x="3364868" y="3721794"/>
            <a:ext cx="245828"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10</a:t>
            </a:r>
          </a:p>
          <a:p>
            <a:pPr algn="ctr"/>
            <a:endParaRPr lang="en-GB" sz="800" dirty="0">
              <a:solidFill>
                <a:srgbClr val="000000"/>
              </a:solidFill>
              <a:cs typeface="Arial" panose="020B0604020202020204" pitchFamily="34" charset="0"/>
            </a:endParaRPr>
          </a:p>
          <a:p>
            <a:pPr algn="r"/>
            <a:r>
              <a:rPr lang="en-GB" sz="800" dirty="0">
                <a:solidFill>
                  <a:srgbClr val="B60D27"/>
                </a:solidFill>
                <a:cs typeface="Arial" panose="020B0604020202020204" pitchFamily="34" charset="0"/>
              </a:rPr>
              <a:t>117</a:t>
            </a:r>
          </a:p>
          <a:p>
            <a:pPr algn="r"/>
            <a:r>
              <a:rPr lang="en-GB" sz="800" dirty="0">
                <a:solidFill>
                  <a:srgbClr val="B2C0EC"/>
                </a:solidFill>
                <a:cs typeface="Arial" panose="020B0604020202020204" pitchFamily="34" charset="0"/>
              </a:rPr>
              <a:t>98</a:t>
            </a:r>
          </a:p>
        </p:txBody>
      </p:sp>
      <p:sp>
        <p:nvSpPr>
          <p:cNvPr id="36" name="Line 21">
            <a:extLst>
              <a:ext uri="{FF2B5EF4-FFF2-40B4-BE49-F238E27FC236}">
                <a16:creationId xmlns:a16="http://schemas.microsoft.com/office/drawing/2014/main" id="{37B280AE-73E5-4176-A348-B1257D020317}"/>
              </a:ext>
            </a:extLst>
          </p:cNvPr>
          <p:cNvSpPr>
            <a:spLocks noChangeShapeType="1"/>
          </p:cNvSpPr>
          <p:nvPr/>
        </p:nvSpPr>
        <p:spPr bwMode="auto">
          <a:xfrm>
            <a:off x="3717334" y="3686998"/>
            <a:ext cx="0" cy="4542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cs typeface="Arial" panose="020B0604020202020204" pitchFamily="34" charset="0"/>
            </a:endParaRPr>
          </a:p>
        </p:txBody>
      </p:sp>
      <p:sp>
        <p:nvSpPr>
          <p:cNvPr id="37" name="TextBox 36">
            <a:extLst>
              <a:ext uri="{FF2B5EF4-FFF2-40B4-BE49-F238E27FC236}">
                <a16:creationId xmlns:a16="http://schemas.microsoft.com/office/drawing/2014/main" id="{8F6B453E-1DA1-413A-8B29-B7E95BDD3447}"/>
              </a:ext>
            </a:extLst>
          </p:cNvPr>
          <p:cNvSpPr txBox="1"/>
          <p:nvPr/>
        </p:nvSpPr>
        <p:spPr>
          <a:xfrm>
            <a:off x="3600217" y="3721794"/>
            <a:ext cx="245827"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12</a:t>
            </a:r>
          </a:p>
          <a:p>
            <a:pPr algn="ctr"/>
            <a:endParaRPr lang="en-GB" sz="800" dirty="0">
              <a:solidFill>
                <a:srgbClr val="000000"/>
              </a:solidFill>
              <a:cs typeface="Arial" panose="020B0604020202020204" pitchFamily="34" charset="0"/>
            </a:endParaRPr>
          </a:p>
          <a:p>
            <a:pPr algn="r"/>
            <a:r>
              <a:rPr lang="en-GB" sz="800" dirty="0">
                <a:solidFill>
                  <a:srgbClr val="B60D27"/>
                </a:solidFill>
                <a:cs typeface="Arial" panose="020B0604020202020204" pitchFamily="34" charset="0"/>
              </a:rPr>
              <a:t>101</a:t>
            </a:r>
          </a:p>
          <a:p>
            <a:pPr algn="r"/>
            <a:r>
              <a:rPr lang="en-GB" sz="800" dirty="0">
                <a:solidFill>
                  <a:srgbClr val="B2C0EC"/>
                </a:solidFill>
                <a:cs typeface="Arial" panose="020B0604020202020204" pitchFamily="34" charset="0"/>
              </a:rPr>
              <a:t>75</a:t>
            </a:r>
          </a:p>
        </p:txBody>
      </p:sp>
      <p:sp>
        <p:nvSpPr>
          <p:cNvPr id="38" name="Line 21">
            <a:extLst>
              <a:ext uri="{FF2B5EF4-FFF2-40B4-BE49-F238E27FC236}">
                <a16:creationId xmlns:a16="http://schemas.microsoft.com/office/drawing/2014/main" id="{E00BE04C-8722-4326-BC88-907A9EE6D74A}"/>
              </a:ext>
            </a:extLst>
          </p:cNvPr>
          <p:cNvSpPr>
            <a:spLocks noChangeShapeType="1"/>
          </p:cNvSpPr>
          <p:nvPr/>
        </p:nvSpPr>
        <p:spPr bwMode="auto">
          <a:xfrm>
            <a:off x="3944989" y="3689344"/>
            <a:ext cx="0" cy="4542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cs typeface="Arial" panose="020B0604020202020204" pitchFamily="34" charset="0"/>
            </a:endParaRPr>
          </a:p>
        </p:txBody>
      </p:sp>
      <p:sp>
        <p:nvSpPr>
          <p:cNvPr id="39" name="TextBox 38">
            <a:extLst>
              <a:ext uri="{FF2B5EF4-FFF2-40B4-BE49-F238E27FC236}">
                <a16:creationId xmlns:a16="http://schemas.microsoft.com/office/drawing/2014/main" id="{1FF4461F-2999-42A1-B51D-E7854221C9A2}"/>
              </a:ext>
            </a:extLst>
          </p:cNvPr>
          <p:cNvSpPr txBox="1"/>
          <p:nvPr/>
        </p:nvSpPr>
        <p:spPr>
          <a:xfrm>
            <a:off x="3851917" y="3721794"/>
            <a:ext cx="197737"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14</a:t>
            </a:r>
          </a:p>
          <a:p>
            <a:pPr algn="ctr"/>
            <a:endParaRPr lang="en-GB" sz="800" dirty="0">
              <a:solidFill>
                <a:srgbClr val="000000"/>
              </a:solidFill>
              <a:cs typeface="Arial" panose="020B0604020202020204" pitchFamily="34" charset="0"/>
            </a:endParaRPr>
          </a:p>
          <a:p>
            <a:pPr algn="r"/>
            <a:r>
              <a:rPr lang="en-GB" sz="800" dirty="0">
                <a:solidFill>
                  <a:srgbClr val="B60D27"/>
                </a:solidFill>
                <a:cs typeface="Arial" panose="020B0604020202020204" pitchFamily="34" charset="0"/>
              </a:rPr>
              <a:t>74</a:t>
            </a:r>
          </a:p>
          <a:p>
            <a:pPr algn="r"/>
            <a:r>
              <a:rPr lang="en-GB" sz="800" dirty="0">
                <a:solidFill>
                  <a:srgbClr val="B2C0EC"/>
                </a:solidFill>
                <a:cs typeface="Arial" panose="020B0604020202020204" pitchFamily="34" charset="0"/>
              </a:rPr>
              <a:t>56</a:t>
            </a:r>
          </a:p>
        </p:txBody>
      </p:sp>
      <p:sp>
        <p:nvSpPr>
          <p:cNvPr id="40" name="Line 19">
            <a:extLst>
              <a:ext uri="{FF2B5EF4-FFF2-40B4-BE49-F238E27FC236}">
                <a16:creationId xmlns:a16="http://schemas.microsoft.com/office/drawing/2014/main" id="{B08ABDE2-62BF-43B5-95D3-789F4C56D22E}"/>
              </a:ext>
            </a:extLst>
          </p:cNvPr>
          <p:cNvSpPr>
            <a:spLocks noChangeShapeType="1"/>
          </p:cNvSpPr>
          <p:nvPr/>
        </p:nvSpPr>
        <p:spPr bwMode="auto">
          <a:xfrm>
            <a:off x="4182906" y="3686999"/>
            <a:ext cx="0" cy="4542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41" name="TextBox 40">
            <a:extLst>
              <a:ext uri="{FF2B5EF4-FFF2-40B4-BE49-F238E27FC236}">
                <a16:creationId xmlns:a16="http://schemas.microsoft.com/office/drawing/2014/main" id="{5853BE7F-8DDE-4807-A596-C4FA30686A56}"/>
              </a:ext>
            </a:extLst>
          </p:cNvPr>
          <p:cNvSpPr txBox="1"/>
          <p:nvPr/>
        </p:nvSpPr>
        <p:spPr>
          <a:xfrm>
            <a:off x="4084032" y="3721794"/>
            <a:ext cx="197737"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16</a:t>
            </a:r>
          </a:p>
          <a:p>
            <a:pPr algn="ctr"/>
            <a:endParaRPr lang="en-GB" sz="800" dirty="0">
              <a:solidFill>
                <a:srgbClr val="000000"/>
              </a:solidFill>
              <a:cs typeface="Arial" panose="020B0604020202020204" pitchFamily="34" charset="0"/>
            </a:endParaRPr>
          </a:p>
          <a:p>
            <a:pPr algn="r"/>
            <a:r>
              <a:rPr lang="en-GB" sz="800" dirty="0">
                <a:solidFill>
                  <a:srgbClr val="B60D27"/>
                </a:solidFill>
                <a:cs typeface="Arial" panose="020B0604020202020204" pitchFamily="34" charset="0"/>
              </a:rPr>
              <a:t>65</a:t>
            </a:r>
          </a:p>
          <a:p>
            <a:pPr algn="r"/>
            <a:r>
              <a:rPr lang="en-GB" sz="800" dirty="0">
                <a:solidFill>
                  <a:srgbClr val="B2C0EC"/>
                </a:solidFill>
                <a:cs typeface="Arial" panose="020B0604020202020204" pitchFamily="34" charset="0"/>
              </a:rPr>
              <a:t>41</a:t>
            </a:r>
          </a:p>
        </p:txBody>
      </p:sp>
      <p:sp>
        <p:nvSpPr>
          <p:cNvPr id="42" name="Line 19">
            <a:extLst>
              <a:ext uri="{FF2B5EF4-FFF2-40B4-BE49-F238E27FC236}">
                <a16:creationId xmlns:a16="http://schemas.microsoft.com/office/drawing/2014/main" id="{9C2A8D67-CF41-4225-B129-5B2C1BF1C123}"/>
              </a:ext>
            </a:extLst>
          </p:cNvPr>
          <p:cNvSpPr>
            <a:spLocks noChangeShapeType="1"/>
          </p:cNvSpPr>
          <p:nvPr/>
        </p:nvSpPr>
        <p:spPr bwMode="auto">
          <a:xfrm>
            <a:off x="5109162" y="3682665"/>
            <a:ext cx="0" cy="4542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44" name="Line 19">
            <a:extLst>
              <a:ext uri="{FF2B5EF4-FFF2-40B4-BE49-F238E27FC236}">
                <a16:creationId xmlns:a16="http://schemas.microsoft.com/office/drawing/2014/main" id="{0150F5F3-521F-4E4F-A8FF-5D6BFEEFE7A8}"/>
              </a:ext>
            </a:extLst>
          </p:cNvPr>
          <p:cNvSpPr>
            <a:spLocks noChangeShapeType="1"/>
          </p:cNvSpPr>
          <p:nvPr/>
        </p:nvSpPr>
        <p:spPr bwMode="auto">
          <a:xfrm>
            <a:off x="4410563" y="3689346"/>
            <a:ext cx="0" cy="4542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46" name="Line 19">
            <a:extLst>
              <a:ext uri="{FF2B5EF4-FFF2-40B4-BE49-F238E27FC236}">
                <a16:creationId xmlns:a16="http://schemas.microsoft.com/office/drawing/2014/main" id="{861D91B3-BBF5-4905-89B1-CA57E4AE00D5}"/>
              </a:ext>
            </a:extLst>
          </p:cNvPr>
          <p:cNvSpPr>
            <a:spLocks noChangeShapeType="1"/>
          </p:cNvSpPr>
          <p:nvPr/>
        </p:nvSpPr>
        <p:spPr bwMode="auto">
          <a:xfrm>
            <a:off x="5336819" y="3685011"/>
            <a:ext cx="0" cy="4542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47" name="TextBox 46">
            <a:extLst>
              <a:ext uri="{FF2B5EF4-FFF2-40B4-BE49-F238E27FC236}">
                <a16:creationId xmlns:a16="http://schemas.microsoft.com/office/drawing/2014/main" id="{0A4ED7A1-EE22-493A-B64F-549F5A30F410}"/>
              </a:ext>
            </a:extLst>
          </p:cNvPr>
          <p:cNvSpPr txBox="1"/>
          <p:nvPr/>
        </p:nvSpPr>
        <p:spPr>
          <a:xfrm>
            <a:off x="5237528" y="3721794"/>
            <a:ext cx="198571"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26</a:t>
            </a:r>
          </a:p>
          <a:p>
            <a:pPr algn="ctr"/>
            <a:endParaRPr lang="en-GB" sz="800" dirty="0">
              <a:solidFill>
                <a:srgbClr val="000000"/>
              </a:solidFill>
              <a:cs typeface="Arial" panose="020B0604020202020204" pitchFamily="34" charset="0"/>
            </a:endParaRPr>
          </a:p>
          <a:p>
            <a:pPr algn="r"/>
            <a:r>
              <a:rPr lang="en-GB" sz="800" dirty="0">
                <a:solidFill>
                  <a:srgbClr val="B60D27"/>
                </a:solidFill>
                <a:cs typeface="Arial" panose="020B0604020202020204" pitchFamily="34" charset="0"/>
              </a:rPr>
              <a:t>17</a:t>
            </a:r>
          </a:p>
          <a:p>
            <a:pPr algn="r"/>
            <a:r>
              <a:rPr lang="en-GB" sz="800" dirty="0">
                <a:solidFill>
                  <a:srgbClr val="B2C0EC"/>
                </a:solidFill>
                <a:cs typeface="Arial" panose="020B0604020202020204" pitchFamily="34" charset="0"/>
              </a:rPr>
              <a:t>11</a:t>
            </a:r>
          </a:p>
        </p:txBody>
      </p:sp>
      <p:sp>
        <p:nvSpPr>
          <p:cNvPr id="48" name="Line 19">
            <a:extLst>
              <a:ext uri="{FF2B5EF4-FFF2-40B4-BE49-F238E27FC236}">
                <a16:creationId xmlns:a16="http://schemas.microsoft.com/office/drawing/2014/main" id="{3E5306C4-2E3E-4CE3-8E58-DCF513318D20}"/>
              </a:ext>
            </a:extLst>
          </p:cNvPr>
          <p:cNvSpPr>
            <a:spLocks noChangeShapeType="1"/>
          </p:cNvSpPr>
          <p:nvPr/>
        </p:nvSpPr>
        <p:spPr bwMode="auto">
          <a:xfrm>
            <a:off x="4647085" y="3686999"/>
            <a:ext cx="0" cy="4542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50" name="Line 19">
            <a:extLst>
              <a:ext uri="{FF2B5EF4-FFF2-40B4-BE49-F238E27FC236}">
                <a16:creationId xmlns:a16="http://schemas.microsoft.com/office/drawing/2014/main" id="{852906BB-03F3-4281-806A-E10068FFB644}"/>
              </a:ext>
            </a:extLst>
          </p:cNvPr>
          <p:cNvSpPr>
            <a:spLocks noChangeShapeType="1"/>
          </p:cNvSpPr>
          <p:nvPr/>
        </p:nvSpPr>
        <p:spPr bwMode="auto">
          <a:xfrm>
            <a:off x="5577603" y="3682665"/>
            <a:ext cx="0" cy="4542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51" name="TextBox 50">
            <a:extLst>
              <a:ext uri="{FF2B5EF4-FFF2-40B4-BE49-F238E27FC236}">
                <a16:creationId xmlns:a16="http://schemas.microsoft.com/office/drawing/2014/main" id="{B05203C8-5603-42A9-81DA-15731AFB9818}"/>
              </a:ext>
            </a:extLst>
          </p:cNvPr>
          <p:cNvSpPr txBox="1"/>
          <p:nvPr/>
        </p:nvSpPr>
        <p:spPr>
          <a:xfrm>
            <a:off x="5478310" y="3721794"/>
            <a:ext cx="198571"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28</a:t>
            </a:r>
          </a:p>
          <a:p>
            <a:pPr algn="ctr"/>
            <a:endParaRPr lang="en-GB" sz="800" dirty="0">
              <a:solidFill>
                <a:srgbClr val="000000"/>
              </a:solidFill>
              <a:cs typeface="Arial" panose="020B0604020202020204" pitchFamily="34" charset="0"/>
            </a:endParaRPr>
          </a:p>
          <a:p>
            <a:pPr algn="r"/>
            <a:r>
              <a:rPr lang="en-GB" sz="800" dirty="0">
                <a:solidFill>
                  <a:srgbClr val="B60D27"/>
                </a:solidFill>
                <a:cs typeface="Arial" panose="020B0604020202020204" pitchFamily="34" charset="0"/>
              </a:rPr>
              <a:t>13</a:t>
            </a:r>
          </a:p>
          <a:p>
            <a:pPr algn="r"/>
            <a:r>
              <a:rPr lang="en-GB" sz="800" dirty="0">
                <a:solidFill>
                  <a:srgbClr val="B2C0EC"/>
                </a:solidFill>
                <a:cs typeface="Arial" panose="020B0604020202020204" pitchFamily="34" charset="0"/>
              </a:rPr>
              <a:t>9</a:t>
            </a:r>
          </a:p>
        </p:txBody>
      </p:sp>
      <p:sp>
        <p:nvSpPr>
          <p:cNvPr id="52" name="Line 19">
            <a:extLst>
              <a:ext uri="{FF2B5EF4-FFF2-40B4-BE49-F238E27FC236}">
                <a16:creationId xmlns:a16="http://schemas.microsoft.com/office/drawing/2014/main" id="{EE149FD9-3818-434D-B2BC-E8250E8C46BB}"/>
              </a:ext>
            </a:extLst>
          </p:cNvPr>
          <p:cNvSpPr>
            <a:spLocks noChangeShapeType="1"/>
          </p:cNvSpPr>
          <p:nvPr/>
        </p:nvSpPr>
        <p:spPr bwMode="auto">
          <a:xfrm>
            <a:off x="6038371" y="3686999"/>
            <a:ext cx="0" cy="4542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53" name="TextBox 52">
            <a:extLst>
              <a:ext uri="{FF2B5EF4-FFF2-40B4-BE49-F238E27FC236}">
                <a16:creationId xmlns:a16="http://schemas.microsoft.com/office/drawing/2014/main" id="{80426249-0187-4BB1-B3FD-18FD27270EE9}"/>
              </a:ext>
            </a:extLst>
          </p:cNvPr>
          <p:cNvSpPr txBox="1"/>
          <p:nvPr/>
        </p:nvSpPr>
        <p:spPr>
          <a:xfrm>
            <a:off x="5944311" y="3721794"/>
            <a:ext cx="188119"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32</a:t>
            </a:r>
          </a:p>
          <a:p>
            <a:pPr algn="ctr"/>
            <a:endParaRPr lang="en-GB" sz="800" dirty="0">
              <a:solidFill>
                <a:srgbClr val="000000"/>
              </a:solidFill>
              <a:cs typeface="Arial" panose="020B0604020202020204" pitchFamily="34" charset="0"/>
            </a:endParaRPr>
          </a:p>
          <a:p>
            <a:pPr algn="ctr"/>
            <a:r>
              <a:rPr lang="en-GB" sz="800" dirty="0">
                <a:solidFill>
                  <a:srgbClr val="B60D27"/>
                </a:solidFill>
                <a:cs typeface="Arial" panose="020B0604020202020204" pitchFamily="34" charset="0"/>
              </a:rPr>
              <a:t>0</a:t>
            </a:r>
          </a:p>
          <a:p>
            <a:pPr algn="ctr"/>
            <a:r>
              <a:rPr lang="en-GB" sz="800" dirty="0">
                <a:solidFill>
                  <a:srgbClr val="B2C0EC"/>
                </a:solidFill>
                <a:cs typeface="Arial" panose="020B0604020202020204" pitchFamily="34" charset="0"/>
              </a:rPr>
              <a:t>0</a:t>
            </a:r>
          </a:p>
        </p:txBody>
      </p:sp>
      <p:sp>
        <p:nvSpPr>
          <p:cNvPr id="54" name="Line 19">
            <a:extLst>
              <a:ext uri="{FF2B5EF4-FFF2-40B4-BE49-F238E27FC236}">
                <a16:creationId xmlns:a16="http://schemas.microsoft.com/office/drawing/2014/main" id="{971F996D-D065-4B46-9147-AC1603A7FA1D}"/>
              </a:ext>
            </a:extLst>
          </p:cNvPr>
          <p:cNvSpPr>
            <a:spLocks noChangeShapeType="1"/>
          </p:cNvSpPr>
          <p:nvPr/>
        </p:nvSpPr>
        <p:spPr bwMode="auto">
          <a:xfrm>
            <a:off x="4874742" y="3689346"/>
            <a:ext cx="0" cy="4542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56" name="Line 19">
            <a:extLst>
              <a:ext uri="{FF2B5EF4-FFF2-40B4-BE49-F238E27FC236}">
                <a16:creationId xmlns:a16="http://schemas.microsoft.com/office/drawing/2014/main" id="{76DE8B80-5FEE-4F3B-8A95-193A8242EF7B}"/>
              </a:ext>
            </a:extLst>
          </p:cNvPr>
          <p:cNvSpPr>
            <a:spLocks noChangeShapeType="1"/>
          </p:cNvSpPr>
          <p:nvPr/>
        </p:nvSpPr>
        <p:spPr bwMode="auto">
          <a:xfrm>
            <a:off x="5805260" y="3685016"/>
            <a:ext cx="0" cy="4542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57" name="TextBox 56">
            <a:extLst>
              <a:ext uri="{FF2B5EF4-FFF2-40B4-BE49-F238E27FC236}">
                <a16:creationId xmlns:a16="http://schemas.microsoft.com/office/drawing/2014/main" id="{CA93293D-5DB2-47C4-BC8D-AEC1E199BBFC}"/>
              </a:ext>
            </a:extLst>
          </p:cNvPr>
          <p:cNvSpPr txBox="1"/>
          <p:nvPr/>
        </p:nvSpPr>
        <p:spPr>
          <a:xfrm>
            <a:off x="5711192" y="3721794"/>
            <a:ext cx="188119"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30</a:t>
            </a:r>
          </a:p>
          <a:p>
            <a:pPr algn="ctr"/>
            <a:endParaRPr lang="en-GB" sz="800" dirty="0">
              <a:solidFill>
                <a:srgbClr val="000000"/>
              </a:solidFill>
              <a:cs typeface="Arial" panose="020B0604020202020204" pitchFamily="34" charset="0"/>
            </a:endParaRPr>
          </a:p>
          <a:p>
            <a:pPr algn="ctr"/>
            <a:r>
              <a:rPr lang="en-GB" sz="800" dirty="0">
                <a:solidFill>
                  <a:srgbClr val="B60D27"/>
                </a:solidFill>
                <a:cs typeface="Arial" panose="020B0604020202020204" pitchFamily="34" charset="0"/>
              </a:rPr>
              <a:t>9</a:t>
            </a:r>
          </a:p>
          <a:p>
            <a:pPr algn="ctr"/>
            <a:r>
              <a:rPr lang="en-GB" sz="800" dirty="0">
                <a:solidFill>
                  <a:srgbClr val="B2C0EC"/>
                </a:solidFill>
                <a:cs typeface="Arial" panose="020B0604020202020204" pitchFamily="34" charset="0"/>
              </a:rPr>
              <a:t>5</a:t>
            </a:r>
          </a:p>
        </p:txBody>
      </p:sp>
      <p:sp>
        <p:nvSpPr>
          <p:cNvPr id="58" name="Line 19">
            <a:extLst>
              <a:ext uri="{FF2B5EF4-FFF2-40B4-BE49-F238E27FC236}">
                <a16:creationId xmlns:a16="http://schemas.microsoft.com/office/drawing/2014/main" id="{65A5E640-0679-4ABE-9869-0E18E2FCF2EE}"/>
              </a:ext>
            </a:extLst>
          </p:cNvPr>
          <p:cNvSpPr>
            <a:spLocks noChangeShapeType="1"/>
          </p:cNvSpPr>
          <p:nvPr/>
        </p:nvSpPr>
        <p:spPr bwMode="auto">
          <a:xfrm>
            <a:off x="6266028" y="3689350"/>
            <a:ext cx="0" cy="4542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59" name="TextBox 58">
            <a:extLst>
              <a:ext uri="{FF2B5EF4-FFF2-40B4-BE49-F238E27FC236}">
                <a16:creationId xmlns:a16="http://schemas.microsoft.com/office/drawing/2014/main" id="{49E16E26-9876-4B37-9DF5-23BF8437615D}"/>
              </a:ext>
            </a:extLst>
          </p:cNvPr>
          <p:cNvSpPr txBox="1"/>
          <p:nvPr/>
        </p:nvSpPr>
        <p:spPr>
          <a:xfrm>
            <a:off x="6171968" y="3721794"/>
            <a:ext cx="188119"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34</a:t>
            </a:r>
          </a:p>
          <a:p>
            <a:pPr algn="ctr"/>
            <a:endParaRPr lang="en-GB" sz="800" dirty="0">
              <a:solidFill>
                <a:srgbClr val="000000"/>
              </a:solidFill>
              <a:cs typeface="Arial" panose="020B0604020202020204" pitchFamily="34" charset="0"/>
            </a:endParaRPr>
          </a:p>
          <a:p>
            <a:pPr algn="ctr"/>
            <a:r>
              <a:rPr lang="en-GB" sz="800" dirty="0">
                <a:solidFill>
                  <a:srgbClr val="B60D27"/>
                </a:solidFill>
                <a:cs typeface="Arial" panose="020B0604020202020204" pitchFamily="34" charset="0"/>
              </a:rPr>
              <a:t>0</a:t>
            </a:r>
          </a:p>
          <a:p>
            <a:pPr algn="ctr"/>
            <a:r>
              <a:rPr lang="en-GB" sz="800" dirty="0">
                <a:solidFill>
                  <a:srgbClr val="B2C0EC"/>
                </a:solidFill>
                <a:cs typeface="Arial" panose="020B0604020202020204" pitchFamily="34" charset="0"/>
              </a:rPr>
              <a:t>0</a:t>
            </a:r>
          </a:p>
        </p:txBody>
      </p:sp>
      <p:sp>
        <p:nvSpPr>
          <p:cNvPr id="60" name="Line 19">
            <a:extLst>
              <a:ext uri="{FF2B5EF4-FFF2-40B4-BE49-F238E27FC236}">
                <a16:creationId xmlns:a16="http://schemas.microsoft.com/office/drawing/2014/main" id="{36457C90-81A4-408D-953F-6F74256071E6}"/>
              </a:ext>
            </a:extLst>
          </p:cNvPr>
          <p:cNvSpPr>
            <a:spLocks noChangeShapeType="1"/>
          </p:cNvSpPr>
          <p:nvPr/>
        </p:nvSpPr>
        <p:spPr bwMode="auto">
          <a:xfrm>
            <a:off x="6506335" y="3686999"/>
            <a:ext cx="0" cy="4542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61" name="TextBox 60">
            <a:extLst>
              <a:ext uri="{FF2B5EF4-FFF2-40B4-BE49-F238E27FC236}">
                <a16:creationId xmlns:a16="http://schemas.microsoft.com/office/drawing/2014/main" id="{2C244E29-08C4-48C7-AA1C-E464C34AF8CD}"/>
              </a:ext>
            </a:extLst>
          </p:cNvPr>
          <p:cNvSpPr txBox="1"/>
          <p:nvPr/>
        </p:nvSpPr>
        <p:spPr>
          <a:xfrm>
            <a:off x="6412275" y="3721794"/>
            <a:ext cx="188119"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36</a:t>
            </a:r>
          </a:p>
          <a:p>
            <a:pPr algn="ctr"/>
            <a:endParaRPr lang="en-GB" sz="800" dirty="0">
              <a:solidFill>
                <a:srgbClr val="000000"/>
              </a:solidFill>
              <a:cs typeface="Arial" panose="020B0604020202020204" pitchFamily="34" charset="0"/>
            </a:endParaRPr>
          </a:p>
          <a:p>
            <a:pPr algn="ctr"/>
            <a:r>
              <a:rPr lang="en-GB" sz="800" dirty="0">
                <a:solidFill>
                  <a:srgbClr val="B60D27"/>
                </a:solidFill>
                <a:cs typeface="Arial" panose="020B0604020202020204" pitchFamily="34" charset="0"/>
              </a:rPr>
              <a:t>0</a:t>
            </a:r>
          </a:p>
          <a:p>
            <a:pPr algn="ctr"/>
            <a:r>
              <a:rPr lang="en-GB" sz="800" dirty="0">
                <a:solidFill>
                  <a:srgbClr val="B2C0EC"/>
                </a:solidFill>
                <a:cs typeface="Arial" panose="020B0604020202020204" pitchFamily="34" charset="0"/>
              </a:rPr>
              <a:t>0</a:t>
            </a:r>
          </a:p>
        </p:txBody>
      </p:sp>
      <p:sp>
        <p:nvSpPr>
          <p:cNvPr id="62" name="Line 19">
            <a:extLst>
              <a:ext uri="{FF2B5EF4-FFF2-40B4-BE49-F238E27FC236}">
                <a16:creationId xmlns:a16="http://schemas.microsoft.com/office/drawing/2014/main" id="{017BF127-CD28-44AE-9B64-169E5E853B53}"/>
              </a:ext>
            </a:extLst>
          </p:cNvPr>
          <p:cNvSpPr>
            <a:spLocks noChangeShapeType="1"/>
          </p:cNvSpPr>
          <p:nvPr/>
        </p:nvSpPr>
        <p:spPr bwMode="auto">
          <a:xfrm>
            <a:off x="6733993" y="3689350"/>
            <a:ext cx="0" cy="4542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dirty="0">
              <a:solidFill>
                <a:srgbClr val="000000"/>
              </a:solidFill>
            </a:endParaRPr>
          </a:p>
        </p:txBody>
      </p:sp>
      <p:sp>
        <p:nvSpPr>
          <p:cNvPr id="63" name="TextBox 62">
            <a:extLst>
              <a:ext uri="{FF2B5EF4-FFF2-40B4-BE49-F238E27FC236}">
                <a16:creationId xmlns:a16="http://schemas.microsoft.com/office/drawing/2014/main" id="{B78ACF65-5201-4A60-8DA6-811889B4D2D4}"/>
              </a:ext>
            </a:extLst>
          </p:cNvPr>
          <p:cNvSpPr txBox="1"/>
          <p:nvPr/>
        </p:nvSpPr>
        <p:spPr>
          <a:xfrm>
            <a:off x="6639934" y="3721794"/>
            <a:ext cx="188119" cy="565146"/>
          </a:xfrm>
          <a:prstGeom prst="rect">
            <a:avLst/>
          </a:prstGeom>
          <a:noFill/>
        </p:spPr>
        <p:txBody>
          <a:bodyPr wrap="none" lIns="36000" tIns="36000" rIns="36000" bIns="36000" rtlCol="0" anchor="t" anchorCtr="0">
            <a:spAutoFit/>
          </a:bodyPr>
          <a:lstStyle/>
          <a:p>
            <a:pPr algn="ctr"/>
            <a:r>
              <a:rPr lang="en-GB" sz="800" dirty="0">
                <a:solidFill>
                  <a:srgbClr val="4D4D4D"/>
                </a:solidFill>
                <a:cs typeface="Arial" panose="020B0604020202020204" pitchFamily="34" charset="0"/>
              </a:rPr>
              <a:t>38</a:t>
            </a:r>
          </a:p>
          <a:p>
            <a:pPr algn="ctr"/>
            <a:endParaRPr lang="en-GB" sz="800" dirty="0">
              <a:solidFill>
                <a:srgbClr val="000000"/>
              </a:solidFill>
              <a:cs typeface="Arial" panose="020B0604020202020204" pitchFamily="34" charset="0"/>
            </a:endParaRPr>
          </a:p>
          <a:p>
            <a:pPr algn="ctr"/>
            <a:r>
              <a:rPr lang="en-GB" sz="800" dirty="0">
                <a:solidFill>
                  <a:srgbClr val="B60D27"/>
                </a:solidFill>
                <a:cs typeface="Arial" panose="020B0604020202020204" pitchFamily="34" charset="0"/>
              </a:rPr>
              <a:t>0</a:t>
            </a:r>
          </a:p>
          <a:p>
            <a:pPr algn="ctr"/>
            <a:r>
              <a:rPr lang="en-GB" sz="800" dirty="0">
                <a:solidFill>
                  <a:srgbClr val="B2C0EC"/>
                </a:solidFill>
                <a:cs typeface="Arial" panose="020B0604020202020204" pitchFamily="34" charset="0"/>
              </a:rPr>
              <a:t>0</a:t>
            </a:r>
          </a:p>
        </p:txBody>
      </p:sp>
      <p:sp>
        <p:nvSpPr>
          <p:cNvPr id="64" name="TextBox 63">
            <a:extLst>
              <a:ext uri="{FF2B5EF4-FFF2-40B4-BE49-F238E27FC236}">
                <a16:creationId xmlns:a16="http://schemas.microsoft.com/office/drawing/2014/main" id="{BB11CEBB-32C0-4BF3-B0CE-56C3CF9B0C35}"/>
              </a:ext>
            </a:extLst>
          </p:cNvPr>
          <p:cNvSpPr txBox="1"/>
          <p:nvPr/>
        </p:nvSpPr>
        <p:spPr>
          <a:xfrm>
            <a:off x="1669136" y="3959689"/>
            <a:ext cx="545342" cy="338554"/>
          </a:xfrm>
          <a:prstGeom prst="rect">
            <a:avLst/>
          </a:prstGeom>
          <a:noFill/>
        </p:spPr>
        <p:txBody>
          <a:bodyPr wrap="none" rtlCol="0">
            <a:spAutoFit/>
          </a:bodyPr>
          <a:lstStyle/>
          <a:p>
            <a:pPr algn="r" fontAlgn="base">
              <a:spcBef>
                <a:spcPct val="0"/>
              </a:spcBef>
              <a:spcAft>
                <a:spcPct val="0"/>
              </a:spcAft>
            </a:pPr>
            <a:r>
              <a:rPr lang="en-GB" sz="800" dirty="0" err="1">
                <a:solidFill>
                  <a:srgbClr val="B60D27"/>
                </a:solidFill>
                <a:cs typeface="Arial" panose="020B0604020202020204" pitchFamily="34" charset="0"/>
              </a:rPr>
              <a:t>Pembro</a:t>
            </a:r>
            <a:r>
              <a:rPr lang="en-GB" sz="800" dirty="0">
                <a:solidFill>
                  <a:srgbClr val="B60D27"/>
                </a:solidFill>
                <a:cs typeface="Arial" panose="020B0604020202020204" pitchFamily="34" charset="0"/>
              </a:rPr>
              <a:t/>
            </a:r>
            <a:br>
              <a:rPr lang="en-GB" sz="800" dirty="0">
                <a:solidFill>
                  <a:srgbClr val="B60D27"/>
                </a:solidFill>
                <a:cs typeface="Arial" panose="020B0604020202020204" pitchFamily="34" charset="0"/>
              </a:rPr>
            </a:br>
            <a:r>
              <a:rPr lang="en-GB" sz="800" dirty="0">
                <a:solidFill>
                  <a:srgbClr val="B2C0EC"/>
                </a:solidFill>
                <a:cs typeface="Arial" panose="020B0604020202020204" pitchFamily="34" charset="0"/>
              </a:rPr>
              <a:t>Chemo</a:t>
            </a:r>
          </a:p>
        </p:txBody>
      </p:sp>
      <p:sp>
        <p:nvSpPr>
          <p:cNvPr id="65" name="Line 8">
            <a:extLst>
              <a:ext uri="{FF2B5EF4-FFF2-40B4-BE49-F238E27FC236}">
                <a16:creationId xmlns:a16="http://schemas.microsoft.com/office/drawing/2014/main" id="{640FAAFE-7D61-4E06-B320-BFC56BF0F8C6}"/>
              </a:ext>
            </a:extLst>
          </p:cNvPr>
          <p:cNvSpPr>
            <a:spLocks noChangeShapeType="1"/>
          </p:cNvSpPr>
          <p:nvPr/>
        </p:nvSpPr>
        <p:spPr bwMode="auto">
          <a:xfrm>
            <a:off x="2286882" y="3033453"/>
            <a:ext cx="57752"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endParaRPr>
          </a:p>
        </p:txBody>
      </p:sp>
      <p:sp>
        <p:nvSpPr>
          <p:cNvPr id="66" name="TextBox 65">
            <a:extLst>
              <a:ext uri="{FF2B5EF4-FFF2-40B4-BE49-F238E27FC236}">
                <a16:creationId xmlns:a16="http://schemas.microsoft.com/office/drawing/2014/main" id="{6180AAD6-558C-4626-A110-222FAC569B71}"/>
              </a:ext>
            </a:extLst>
          </p:cNvPr>
          <p:cNvSpPr txBox="1"/>
          <p:nvPr/>
        </p:nvSpPr>
        <p:spPr>
          <a:xfrm>
            <a:off x="2030990" y="2925057"/>
            <a:ext cx="300082" cy="215444"/>
          </a:xfrm>
          <a:prstGeom prst="rect">
            <a:avLst/>
          </a:prstGeom>
          <a:noFill/>
        </p:spPr>
        <p:txBody>
          <a:bodyPr wrap="none" rtlCol="0" anchor="ctr" anchorCtr="0">
            <a:spAutoFit/>
          </a:bodyPr>
          <a:lstStyle/>
          <a:p>
            <a:pPr algn="r"/>
            <a:r>
              <a:rPr lang="en-GB" sz="800" dirty="0">
                <a:solidFill>
                  <a:srgbClr val="4D4D4D"/>
                </a:solidFill>
                <a:cs typeface="Arial" panose="020B0604020202020204" pitchFamily="34" charset="0"/>
              </a:rPr>
              <a:t>40</a:t>
            </a:r>
          </a:p>
        </p:txBody>
      </p:sp>
      <p:cxnSp>
        <p:nvCxnSpPr>
          <p:cNvPr id="67" name="Straight Connector 66">
            <a:extLst>
              <a:ext uri="{FF2B5EF4-FFF2-40B4-BE49-F238E27FC236}">
                <a16:creationId xmlns:a16="http://schemas.microsoft.com/office/drawing/2014/main" id="{3C031EA8-B567-49C3-8EB3-813205E924CC}"/>
              </a:ext>
            </a:extLst>
          </p:cNvPr>
          <p:cNvCxnSpPr/>
          <p:nvPr/>
        </p:nvCxnSpPr>
        <p:spPr>
          <a:xfrm>
            <a:off x="2976050" y="2059140"/>
            <a:ext cx="194267" cy="0"/>
          </a:xfrm>
          <a:prstGeom prst="line">
            <a:avLst/>
          </a:prstGeom>
          <a:noFill/>
          <a:ln w="19050" cap="flat">
            <a:solidFill>
              <a:srgbClr val="B60D27"/>
            </a:solidFill>
            <a:prstDash val="solid"/>
            <a:miter/>
          </a:ln>
        </p:spPr>
      </p:cxnSp>
      <p:cxnSp>
        <p:nvCxnSpPr>
          <p:cNvPr id="68" name="Straight Connector 67">
            <a:extLst>
              <a:ext uri="{FF2B5EF4-FFF2-40B4-BE49-F238E27FC236}">
                <a16:creationId xmlns:a16="http://schemas.microsoft.com/office/drawing/2014/main" id="{DD9F5903-1B62-47D1-AFD8-58433A73FA54}"/>
              </a:ext>
            </a:extLst>
          </p:cNvPr>
          <p:cNvCxnSpPr/>
          <p:nvPr/>
        </p:nvCxnSpPr>
        <p:spPr>
          <a:xfrm>
            <a:off x="2976050" y="2157577"/>
            <a:ext cx="194267" cy="0"/>
          </a:xfrm>
          <a:prstGeom prst="line">
            <a:avLst/>
          </a:prstGeom>
          <a:noFill/>
          <a:ln w="19050" cap="flat">
            <a:solidFill>
              <a:srgbClr val="B2C0EC"/>
            </a:solidFill>
            <a:prstDash val="solid"/>
            <a:miter/>
          </a:ln>
        </p:spPr>
      </p:cxnSp>
      <p:sp>
        <p:nvSpPr>
          <p:cNvPr id="69" name="TextBox 68">
            <a:extLst>
              <a:ext uri="{FF2B5EF4-FFF2-40B4-BE49-F238E27FC236}">
                <a16:creationId xmlns:a16="http://schemas.microsoft.com/office/drawing/2014/main" id="{A4E1B4B8-016F-4ADD-878B-4F7B4D74589A}"/>
              </a:ext>
            </a:extLst>
          </p:cNvPr>
          <p:cNvSpPr txBox="1"/>
          <p:nvPr/>
        </p:nvSpPr>
        <p:spPr>
          <a:xfrm>
            <a:off x="1940625" y="3820143"/>
            <a:ext cx="258404" cy="215444"/>
          </a:xfrm>
          <a:prstGeom prst="rect">
            <a:avLst/>
          </a:prstGeom>
          <a:noFill/>
        </p:spPr>
        <p:txBody>
          <a:bodyPr wrap="none" rtlCol="0">
            <a:spAutoFit/>
          </a:bodyPr>
          <a:lstStyle/>
          <a:p>
            <a:pPr algn="r"/>
            <a:r>
              <a:rPr lang="en-GB" sz="800" dirty="0">
                <a:solidFill>
                  <a:srgbClr val="4D4D4D"/>
                </a:solidFill>
              </a:rPr>
              <a:t>N</a:t>
            </a:r>
          </a:p>
        </p:txBody>
      </p:sp>
      <p:cxnSp>
        <p:nvCxnSpPr>
          <p:cNvPr id="70" name="Straight Connector 69">
            <a:extLst>
              <a:ext uri="{FF2B5EF4-FFF2-40B4-BE49-F238E27FC236}">
                <a16:creationId xmlns:a16="http://schemas.microsoft.com/office/drawing/2014/main" id="{528B2C8D-4849-41A9-A006-BE5826B9124C}"/>
              </a:ext>
            </a:extLst>
          </p:cNvPr>
          <p:cNvCxnSpPr/>
          <p:nvPr/>
        </p:nvCxnSpPr>
        <p:spPr>
          <a:xfrm flipV="1">
            <a:off x="3032887" y="2411473"/>
            <a:ext cx="0" cy="1310321"/>
          </a:xfrm>
          <a:prstGeom prst="line">
            <a:avLst/>
          </a:prstGeom>
          <a:ln w="15875">
            <a:solidFill>
              <a:srgbClr val="4D4D4D"/>
            </a:solidFill>
            <a:prstDash val="sysDot"/>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274B02DD-BD21-49E4-A286-361BA70DF46B}"/>
              </a:ext>
            </a:extLst>
          </p:cNvPr>
          <p:cNvSpPr txBox="1"/>
          <p:nvPr/>
        </p:nvSpPr>
        <p:spPr>
          <a:xfrm>
            <a:off x="3105338" y="1918368"/>
            <a:ext cx="899605" cy="338554"/>
          </a:xfrm>
          <a:prstGeom prst="rect">
            <a:avLst/>
          </a:prstGeom>
          <a:solidFill>
            <a:schemeClr val="tx2"/>
          </a:solidFill>
          <a:ln>
            <a:noFill/>
          </a:ln>
        </p:spPr>
        <p:txBody>
          <a:bodyPr wrap="none" rtlCol="0">
            <a:spAutoFit/>
          </a:bodyPr>
          <a:lstStyle/>
          <a:p>
            <a:pPr fontAlgn="base">
              <a:spcBef>
                <a:spcPct val="0"/>
              </a:spcBef>
              <a:spcAft>
                <a:spcPct val="0"/>
              </a:spcAft>
            </a:pPr>
            <a:r>
              <a:rPr lang="en-GB" sz="800" dirty="0">
                <a:solidFill>
                  <a:srgbClr val="B60D27"/>
                </a:solidFill>
                <a:cs typeface="Arial" panose="020B0604020202020204" pitchFamily="34" charset="0"/>
              </a:rPr>
              <a:t>Pembrolizumab</a:t>
            </a:r>
          </a:p>
          <a:p>
            <a:pPr fontAlgn="base">
              <a:spcBef>
                <a:spcPct val="0"/>
              </a:spcBef>
              <a:spcAft>
                <a:spcPct val="0"/>
              </a:spcAft>
            </a:pPr>
            <a:r>
              <a:rPr lang="en-GB" sz="800" dirty="0">
                <a:solidFill>
                  <a:srgbClr val="B2C0EC"/>
                </a:solidFill>
                <a:cs typeface="Arial" panose="020B0604020202020204" pitchFamily="34" charset="0"/>
              </a:rPr>
              <a:t>CT</a:t>
            </a:r>
          </a:p>
        </p:txBody>
      </p:sp>
      <p:cxnSp>
        <p:nvCxnSpPr>
          <p:cNvPr id="72" name="Straight Connector 71">
            <a:extLst>
              <a:ext uri="{FF2B5EF4-FFF2-40B4-BE49-F238E27FC236}">
                <a16:creationId xmlns:a16="http://schemas.microsoft.com/office/drawing/2014/main" id="{C54CCA4C-6B07-4BAA-B03C-241FD405615D}"/>
              </a:ext>
            </a:extLst>
          </p:cNvPr>
          <p:cNvCxnSpPr>
            <a:cxnSpLocks/>
          </p:cNvCxnSpPr>
          <p:nvPr/>
        </p:nvCxnSpPr>
        <p:spPr>
          <a:xfrm flipV="1">
            <a:off x="3717334" y="2675058"/>
            <a:ext cx="0" cy="1030321"/>
          </a:xfrm>
          <a:prstGeom prst="line">
            <a:avLst/>
          </a:prstGeom>
          <a:ln w="15875">
            <a:solidFill>
              <a:srgbClr val="4D4D4D"/>
            </a:solidFill>
            <a:prstDash val="sysDot"/>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82024B20-2F48-4C2F-9948-D5272F00C85F}"/>
              </a:ext>
            </a:extLst>
          </p:cNvPr>
          <p:cNvSpPr txBox="1"/>
          <p:nvPr/>
        </p:nvSpPr>
        <p:spPr>
          <a:xfrm>
            <a:off x="2978091" y="2400705"/>
            <a:ext cx="391454" cy="338554"/>
          </a:xfrm>
          <a:prstGeom prst="rect">
            <a:avLst/>
          </a:prstGeom>
          <a:noFill/>
        </p:spPr>
        <p:txBody>
          <a:bodyPr wrap="none" rtlCol="0">
            <a:spAutoFit/>
          </a:bodyPr>
          <a:lstStyle/>
          <a:p>
            <a:r>
              <a:rPr lang="en-GB" sz="800" dirty="0">
                <a:solidFill>
                  <a:srgbClr val="B60D27"/>
                </a:solidFill>
              </a:rPr>
              <a:t>56%</a:t>
            </a:r>
          </a:p>
          <a:p>
            <a:r>
              <a:rPr lang="en-GB" sz="800" dirty="0">
                <a:solidFill>
                  <a:srgbClr val="B2C0EC"/>
                </a:solidFill>
              </a:rPr>
              <a:t>58%</a:t>
            </a:r>
          </a:p>
        </p:txBody>
      </p:sp>
      <p:sp>
        <p:nvSpPr>
          <p:cNvPr id="74" name="TextBox 73">
            <a:extLst>
              <a:ext uri="{FF2B5EF4-FFF2-40B4-BE49-F238E27FC236}">
                <a16:creationId xmlns:a16="http://schemas.microsoft.com/office/drawing/2014/main" id="{F0BC306A-BC25-47AB-9448-ECAEE0457752}"/>
              </a:ext>
            </a:extLst>
          </p:cNvPr>
          <p:cNvSpPr txBox="1"/>
          <p:nvPr/>
        </p:nvSpPr>
        <p:spPr>
          <a:xfrm>
            <a:off x="3720476" y="2689273"/>
            <a:ext cx="391454" cy="338554"/>
          </a:xfrm>
          <a:prstGeom prst="rect">
            <a:avLst/>
          </a:prstGeom>
          <a:noFill/>
        </p:spPr>
        <p:txBody>
          <a:bodyPr wrap="none" rtlCol="0">
            <a:spAutoFit/>
          </a:bodyPr>
          <a:lstStyle/>
          <a:p>
            <a:r>
              <a:rPr lang="en-GB" sz="800" dirty="0">
                <a:solidFill>
                  <a:srgbClr val="B60D27"/>
                </a:solidFill>
              </a:rPr>
              <a:t>32%</a:t>
            </a:r>
          </a:p>
          <a:p>
            <a:r>
              <a:rPr lang="en-GB" sz="800" dirty="0">
                <a:solidFill>
                  <a:srgbClr val="B2C0EC"/>
                </a:solidFill>
              </a:rPr>
              <a:t>24%</a:t>
            </a:r>
          </a:p>
        </p:txBody>
      </p:sp>
      <p:graphicFrame>
        <p:nvGraphicFramePr>
          <p:cNvPr id="75" name="Table 74">
            <a:extLst>
              <a:ext uri="{FF2B5EF4-FFF2-40B4-BE49-F238E27FC236}">
                <a16:creationId xmlns:a16="http://schemas.microsoft.com/office/drawing/2014/main" id="{EF1F929C-F4C9-4981-AC02-D35F880F90C7}"/>
              </a:ext>
            </a:extLst>
          </p:cNvPr>
          <p:cNvGraphicFramePr>
            <a:graphicFrameLocks noGrp="1"/>
          </p:cNvGraphicFramePr>
          <p:nvPr>
            <p:extLst>
              <p:ext uri="{D42A27DB-BD31-4B8C-83A1-F6EECF244321}">
                <p14:modId xmlns:p14="http://schemas.microsoft.com/office/powerpoint/2010/main" val="3253084272"/>
              </p:ext>
            </p:extLst>
          </p:nvPr>
        </p:nvGraphicFramePr>
        <p:xfrm>
          <a:off x="4182906" y="1956647"/>
          <a:ext cx="4725257" cy="782870"/>
        </p:xfrm>
        <a:graphic>
          <a:graphicData uri="http://schemas.openxmlformats.org/drawingml/2006/table">
            <a:tbl>
              <a:tblPr firstRow="1" bandRow="1">
                <a:tableStyleId>{69012ECD-51FC-41F1-AA8D-1B2483CD663E}</a:tableStyleId>
              </a:tblPr>
              <a:tblGrid>
                <a:gridCol w="1010731">
                  <a:extLst>
                    <a:ext uri="{9D8B030D-6E8A-4147-A177-3AD203B41FA5}">
                      <a16:colId xmlns:a16="http://schemas.microsoft.com/office/drawing/2014/main" val="20000"/>
                    </a:ext>
                  </a:extLst>
                </a:gridCol>
                <a:gridCol w="832659">
                  <a:extLst>
                    <a:ext uri="{9D8B030D-6E8A-4147-A177-3AD203B41FA5}">
                      <a16:colId xmlns:a16="http://schemas.microsoft.com/office/drawing/2014/main" val="3372581253"/>
                    </a:ext>
                  </a:extLst>
                </a:gridCol>
                <a:gridCol w="1275049">
                  <a:extLst>
                    <a:ext uri="{9D8B030D-6E8A-4147-A177-3AD203B41FA5}">
                      <a16:colId xmlns:a16="http://schemas.microsoft.com/office/drawing/2014/main" val="3729457885"/>
                    </a:ext>
                  </a:extLst>
                </a:gridCol>
                <a:gridCol w="1039091">
                  <a:extLst>
                    <a:ext uri="{9D8B030D-6E8A-4147-A177-3AD203B41FA5}">
                      <a16:colId xmlns:a16="http://schemas.microsoft.com/office/drawing/2014/main" val="20001"/>
                    </a:ext>
                  </a:extLst>
                </a:gridCol>
                <a:gridCol w="567727">
                  <a:extLst>
                    <a:ext uri="{9D8B030D-6E8A-4147-A177-3AD203B41FA5}">
                      <a16:colId xmlns:a16="http://schemas.microsoft.com/office/drawing/2014/main" val="20002"/>
                    </a:ext>
                  </a:extLst>
                </a:gridCol>
              </a:tblGrid>
              <a:tr h="27082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800" b="1" i="0" u="none" strike="noStrike" cap="none" normalizeH="0" baseline="0" noProof="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800" b="1" i="0" u="none" strike="noStrike" cap="none" normalizeH="0" baseline="0" noProof="0">
                          <a:ln>
                            <a:noFill/>
                          </a:ln>
                          <a:solidFill>
                            <a:schemeClr val="tx1"/>
                          </a:solidFill>
                          <a:effectLst/>
                          <a:latin typeface="+mn-lt"/>
                          <a:cs typeface="Arial" charset="0"/>
                        </a:rPr>
                        <a:t>Evènements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800" b="1" i="0" u="none" strike="noStrike" cap="none" normalizeH="0" baseline="0" noProof="0">
                          <a:ln>
                            <a:noFill/>
                          </a:ln>
                          <a:solidFill>
                            <a:schemeClr val="tx1"/>
                          </a:solidFill>
                          <a:effectLst/>
                          <a:latin typeface="+mn-lt"/>
                          <a:cs typeface="Arial" charset="0"/>
                        </a:rPr>
                        <a:t>Médiane, mois</a:t>
                      </a:r>
                      <a:br>
                        <a:rPr kumimoji="0" lang="fr-FR" sz="800" b="1" i="0" u="none" strike="noStrike" cap="none" normalizeH="0" baseline="0" noProof="0">
                          <a:ln>
                            <a:noFill/>
                          </a:ln>
                          <a:solidFill>
                            <a:schemeClr val="tx1"/>
                          </a:solidFill>
                          <a:effectLst/>
                          <a:latin typeface="+mn-lt"/>
                          <a:cs typeface="Arial" charset="0"/>
                        </a:rPr>
                      </a:br>
                      <a:r>
                        <a:rPr kumimoji="0" lang="fr-FR" sz="800" b="1" i="0" u="none" strike="noStrike" cap="none" normalizeH="0" baseline="0" noProof="0">
                          <a:ln>
                            <a:noFill/>
                          </a:ln>
                          <a:solidFill>
                            <a:schemeClr val="tx1"/>
                          </a:solidFill>
                          <a:effectLst/>
                          <a:latin typeface="+mn-lt"/>
                          <a:cs typeface="Arial" charset="0"/>
                        </a:rPr>
                        <a:t>(IC95%)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800" b="1" i="0" u="none" strike="noStrike" cap="none" normalizeH="0" baseline="0" noProof="0">
                          <a:ln>
                            <a:noFill/>
                          </a:ln>
                          <a:solidFill>
                            <a:schemeClr val="tx1"/>
                          </a:solidFill>
                          <a:effectLst/>
                          <a:latin typeface="+mn-lt"/>
                          <a:cs typeface="Arial" charset="0"/>
                        </a:rPr>
                        <a:t>HR* </a:t>
                      </a:r>
                      <a:br>
                        <a:rPr kumimoji="0" lang="fr-FR" sz="800" b="1" i="0" u="none" strike="noStrike" cap="none" normalizeH="0" baseline="0" noProof="0">
                          <a:ln>
                            <a:noFill/>
                          </a:ln>
                          <a:solidFill>
                            <a:schemeClr val="tx1"/>
                          </a:solidFill>
                          <a:effectLst/>
                          <a:latin typeface="+mn-lt"/>
                          <a:cs typeface="Arial" charset="0"/>
                        </a:rPr>
                      </a:br>
                      <a:r>
                        <a:rPr kumimoji="0" lang="fr-FR" sz="800" b="1" i="0" u="none" strike="noStrike" cap="none" normalizeH="0" baseline="0" noProof="0">
                          <a:ln>
                            <a:noFill/>
                          </a:ln>
                          <a:solidFill>
                            <a:schemeClr val="tx1"/>
                          </a:solidFill>
                          <a:effectLst/>
                          <a:latin typeface="+mn-lt"/>
                          <a:cs typeface="Arial" charset="0"/>
                        </a:rPr>
                        <a:t>(IC95%)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800" b="1" i="0" u="none" strike="noStrike" cap="none" normalizeH="0" baseline="0" noProof="0">
                          <a:ln>
                            <a:noFill/>
                          </a:ln>
                          <a:solidFill>
                            <a:schemeClr val="tx1"/>
                          </a:solidFill>
                          <a:effectLst/>
                          <a:latin typeface="+mn-lt"/>
                          <a:cs typeface="Arial" charset="0"/>
                        </a:rPr>
                        <a:t>p</a:t>
                      </a:r>
                      <a:r>
                        <a:rPr kumimoji="0" lang="fr-FR" sz="800" b="1" i="0" u="none" strike="noStrike" cap="none" normalizeH="0" baseline="30000" noProof="0">
                          <a:ln>
                            <a:noFill/>
                          </a:ln>
                          <a:solidFill>
                            <a:schemeClr val="tx1"/>
                          </a:solidFill>
                          <a:effectLst/>
                          <a:latin typeface="+mn-lt"/>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379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800" b="0" i="0" u="none" strike="noStrike" cap="none" normalizeH="0" baseline="0" noProof="0">
                          <a:ln>
                            <a:noFill/>
                          </a:ln>
                          <a:solidFill>
                            <a:srgbClr val="B60D27"/>
                          </a:solidFill>
                          <a:effectLst/>
                          <a:latin typeface="+mn-lt"/>
                          <a:cs typeface="Arial" charset="0"/>
                        </a:rPr>
                        <a:t>Pembrolizumab</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800" b="0" i="0" u="none" strike="noStrike" cap="none" normalizeH="0" baseline="0" noProof="0">
                          <a:ln>
                            <a:noFill/>
                          </a:ln>
                          <a:solidFill>
                            <a:srgbClr val="B60D27"/>
                          </a:solidFill>
                          <a:effectLst/>
                          <a:latin typeface="+mn-lt"/>
                          <a:cs typeface="Arial" charset="0"/>
                        </a:rPr>
                        <a:t>88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800" b="0" i="0" u="none" strike="noStrike" cap="none" normalizeH="0" baseline="0" noProof="0">
                          <a:ln>
                            <a:noFill/>
                          </a:ln>
                          <a:solidFill>
                            <a:schemeClr val="tx1"/>
                          </a:solidFill>
                          <a:effectLst/>
                          <a:latin typeface="+mn-lt"/>
                          <a:cs typeface="Arial" charset="0"/>
                        </a:rPr>
                        <a:t>7,1 (6,2 - 8,1)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800" b="0" i="0" u="none" strike="noStrike" cap="none" normalizeH="0" baseline="0" noProof="0">
                          <a:ln>
                            <a:noFill/>
                          </a:ln>
                          <a:solidFill>
                            <a:schemeClr val="tx1"/>
                          </a:solidFill>
                          <a:effectLst/>
                          <a:latin typeface="+mn-lt"/>
                          <a:cs typeface="Arial" charset="0"/>
                        </a:rPr>
                        <a:t>0,85 (0,72 - 1,01)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800" b="0" i="0" u="none" strike="noStrike" cap="none" normalizeH="0" baseline="0" noProof="0">
                          <a:ln>
                            <a:noFill/>
                          </a:ln>
                          <a:solidFill>
                            <a:schemeClr val="tx1"/>
                          </a:solidFill>
                          <a:effectLst/>
                          <a:latin typeface="+mn-lt"/>
                          <a:cs typeface="Arial" charset="0"/>
                        </a:rPr>
                        <a:t>0,0031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3795">
                <a:tc>
                  <a:txBody>
                    <a:bodyPr/>
                    <a:lstStyle/>
                    <a:p>
                      <a:pPr marL="457200" marR="0" lvl="1" indent="-45720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800" b="0" i="0" u="none" strike="noStrike" cap="none" normalizeH="0" baseline="0" noProof="0">
                          <a:ln>
                            <a:noFill/>
                          </a:ln>
                          <a:solidFill>
                            <a:srgbClr val="B2C0EC"/>
                          </a:solidFill>
                          <a:effectLst/>
                          <a:latin typeface="+mn-lt"/>
                          <a:cs typeface="Arial" charset="0"/>
                        </a:rPr>
                        <a:t>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800" b="0" i="0" u="none" strike="noStrike" cap="none" normalizeH="0" baseline="0" noProof="0">
                          <a:ln>
                            <a:noFill/>
                          </a:ln>
                          <a:solidFill>
                            <a:srgbClr val="B2C0EC"/>
                          </a:solidFill>
                          <a:effectLst/>
                          <a:latin typeface="+mn-lt"/>
                          <a:cs typeface="Arial" charset="0"/>
                        </a:rPr>
                        <a:t>94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800" b="0" i="0" u="none" strike="noStrike" cap="none" normalizeH="0" baseline="0" noProof="0" dirty="0">
                          <a:ln>
                            <a:noFill/>
                          </a:ln>
                          <a:solidFill>
                            <a:schemeClr val="tx1"/>
                          </a:solidFill>
                          <a:effectLst/>
                          <a:latin typeface="+mn-lt"/>
                          <a:cs typeface="Arial" charset="0"/>
                        </a:rPr>
                        <a:t>7,1 (6,3 - 8,0)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8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B2C0EC"/>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bl>
          </a:graphicData>
        </a:graphic>
      </p:graphicFrame>
      <p:grpSp>
        <p:nvGrpSpPr>
          <p:cNvPr id="77" name="Graphic 3">
            <a:extLst>
              <a:ext uri="{FF2B5EF4-FFF2-40B4-BE49-F238E27FC236}">
                <a16:creationId xmlns:a16="http://schemas.microsoft.com/office/drawing/2014/main" id="{2662183D-F936-43D0-ABA9-911B29557E8E}"/>
              </a:ext>
            </a:extLst>
          </p:cNvPr>
          <p:cNvGrpSpPr/>
          <p:nvPr/>
        </p:nvGrpSpPr>
        <p:grpSpPr>
          <a:xfrm>
            <a:off x="2329986" y="2053231"/>
            <a:ext cx="4216149" cy="1549060"/>
            <a:chOff x="1285875" y="2200275"/>
            <a:chExt cx="6572250" cy="2457450"/>
          </a:xfrm>
        </p:grpSpPr>
        <p:sp>
          <p:nvSpPr>
            <p:cNvPr id="78" name="Freeform: Shape 5">
              <a:extLst>
                <a:ext uri="{FF2B5EF4-FFF2-40B4-BE49-F238E27FC236}">
                  <a16:creationId xmlns:a16="http://schemas.microsoft.com/office/drawing/2014/main" id="{F13A7957-D5FC-45F3-BAC9-09918379B051}"/>
                </a:ext>
              </a:extLst>
            </p:cNvPr>
            <p:cNvSpPr/>
            <p:nvPr/>
          </p:nvSpPr>
          <p:spPr>
            <a:xfrm>
              <a:off x="1278731" y="2197894"/>
              <a:ext cx="6572250" cy="2457450"/>
            </a:xfrm>
            <a:custGeom>
              <a:avLst/>
              <a:gdLst>
                <a:gd name="connsiteX0" fmla="*/ 6574527 w 6572250"/>
                <a:gd name="connsiteY0" fmla="*/ 2456040 h 2457450"/>
                <a:gd name="connsiteX1" fmla="*/ 5481314 w 6572250"/>
                <a:gd name="connsiteY1" fmla="*/ 2456040 h 2457450"/>
                <a:gd name="connsiteX2" fmla="*/ 5481314 w 6572250"/>
                <a:gd name="connsiteY2" fmla="*/ 2428980 h 2457450"/>
                <a:gd name="connsiteX3" fmla="*/ 5162007 w 6572250"/>
                <a:gd name="connsiteY3" fmla="*/ 2428980 h 2457450"/>
                <a:gd name="connsiteX4" fmla="*/ 5162007 w 6572250"/>
                <a:gd name="connsiteY4" fmla="*/ 2418160 h 2457450"/>
                <a:gd name="connsiteX5" fmla="*/ 5005064 w 6572250"/>
                <a:gd name="connsiteY5" fmla="*/ 2418160 h 2457450"/>
                <a:gd name="connsiteX6" fmla="*/ 5005064 w 6572250"/>
                <a:gd name="connsiteY6" fmla="*/ 2401919 h 2457450"/>
                <a:gd name="connsiteX7" fmla="*/ 4315044 w 6572250"/>
                <a:gd name="connsiteY7" fmla="*/ 2401919 h 2457450"/>
                <a:gd name="connsiteX8" fmla="*/ 4315044 w 6572250"/>
                <a:gd name="connsiteY8" fmla="*/ 2385689 h 2457450"/>
                <a:gd name="connsiteX9" fmla="*/ 4022798 w 6572250"/>
                <a:gd name="connsiteY9" fmla="*/ 2385689 h 2457450"/>
                <a:gd name="connsiteX10" fmla="*/ 4022798 w 6572250"/>
                <a:gd name="connsiteY10" fmla="*/ 2355923 h 2457450"/>
                <a:gd name="connsiteX11" fmla="*/ 3849615 w 6572250"/>
                <a:gd name="connsiteY11" fmla="*/ 2355923 h 2457450"/>
                <a:gd name="connsiteX12" fmla="*/ 3849615 w 6572250"/>
                <a:gd name="connsiteY12" fmla="*/ 2328863 h 2457450"/>
                <a:gd name="connsiteX13" fmla="*/ 3657495 w 6572250"/>
                <a:gd name="connsiteY13" fmla="*/ 2328863 h 2457450"/>
                <a:gd name="connsiteX14" fmla="*/ 3657495 w 6572250"/>
                <a:gd name="connsiteY14" fmla="*/ 2320747 h 2457450"/>
                <a:gd name="connsiteX15" fmla="*/ 3497837 w 6572250"/>
                <a:gd name="connsiteY15" fmla="*/ 2320747 h 2457450"/>
                <a:gd name="connsiteX16" fmla="*/ 3497837 w 6572250"/>
                <a:gd name="connsiteY16" fmla="*/ 2290982 h 2457450"/>
                <a:gd name="connsiteX17" fmla="*/ 3219126 w 6572250"/>
                <a:gd name="connsiteY17" fmla="*/ 2290982 h 2457450"/>
                <a:gd name="connsiteX18" fmla="*/ 3219126 w 6572250"/>
                <a:gd name="connsiteY18" fmla="*/ 2272036 h 2457450"/>
                <a:gd name="connsiteX19" fmla="*/ 3035122 w 6572250"/>
                <a:gd name="connsiteY19" fmla="*/ 2272036 h 2457450"/>
                <a:gd name="connsiteX20" fmla="*/ 3035122 w 6572250"/>
                <a:gd name="connsiteY20" fmla="*/ 2236861 h 2457450"/>
                <a:gd name="connsiteX21" fmla="*/ 2951236 w 6572250"/>
                <a:gd name="connsiteY21" fmla="*/ 2236861 h 2457450"/>
                <a:gd name="connsiteX22" fmla="*/ 2951236 w 6572250"/>
                <a:gd name="connsiteY22" fmla="*/ 2196275 h 2457450"/>
                <a:gd name="connsiteX23" fmla="*/ 2837583 w 6572250"/>
                <a:gd name="connsiteY23" fmla="*/ 2196275 h 2457450"/>
                <a:gd name="connsiteX24" fmla="*/ 2837583 w 6572250"/>
                <a:gd name="connsiteY24" fmla="*/ 2158384 h 2457450"/>
                <a:gd name="connsiteX25" fmla="*/ 2791587 w 6572250"/>
                <a:gd name="connsiteY25" fmla="*/ 2158384 h 2457450"/>
                <a:gd name="connsiteX26" fmla="*/ 2791587 w 6572250"/>
                <a:gd name="connsiteY26" fmla="*/ 2136743 h 2457450"/>
                <a:gd name="connsiteX27" fmla="*/ 2648169 w 6572250"/>
                <a:gd name="connsiteY27" fmla="*/ 2136743 h 2457450"/>
                <a:gd name="connsiteX28" fmla="*/ 2648169 w 6572250"/>
                <a:gd name="connsiteY28" fmla="*/ 2109683 h 2457450"/>
                <a:gd name="connsiteX29" fmla="*/ 2577808 w 6572250"/>
                <a:gd name="connsiteY29" fmla="*/ 2109683 h 2457450"/>
                <a:gd name="connsiteX30" fmla="*/ 2577808 w 6572250"/>
                <a:gd name="connsiteY30" fmla="*/ 2093443 h 2457450"/>
                <a:gd name="connsiteX31" fmla="*/ 2437105 w 6572250"/>
                <a:gd name="connsiteY31" fmla="*/ 2093443 h 2457450"/>
                <a:gd name="connsiteX32" fmla="*/ 2437105 w 6572250"/>
                <a:gd name="connsiteY32" fmla="*/ 2066382 h 2457450"/>
                <a:gd name="connsiteX33" fmla="*/ 2374868 w 6572250"/>
                <a:gd name="connsiteY33" fmla="*/ 2066382 h 2457450"/>
                <a:gd name="connsiteX34" fmla="*/ 2374868 w 6572250"/>
                <a:gd name="connsiteY34" fmla="*/ 2033911 h 2457450"/>
                <a:gd name="connsiteX35" fmla="*/ 2347808 w 6572250"/>
                <a:gd name="connsiteY35" fmla="*/ 2033911 h 2457450"/>
                <a:gd name="connsiteX36" fmla="*/ 2347808 w 6572250"/>
                <a:gd name="connsiteY36" fmla="*/ 2017681 h 2457450"/>
                <a:gd name="connsiteX37" fmla="*/ 2288277 w 6572250"/>
                <a:gd name="connsiteY37" fmla="*/ 2017681 h 2457450"/>
                <a:gd name="connsiteX38" fmla="*/ 2288277 w 6572250"/>
                <a:gd name="connsiteY38" fmla="*/ 1987915 h 2457450"/>
                <a:gd name="connsiteX39" fmla="*/ 2242271 w 6572250"/>
                <a:gd name="connsiteY39" fmla="*/ 1987915 h 2457450"/>
                <a:gd name="connsiteX40" fmla="*/ 2242271 w 6572250"/>
                <a:gd name="connsiteY40" fmla="*/ 1955435 h 2457450"/>
                <a:gd name="connsiteX41" fmla="*/ 2220621 w 6572250"/>
                <a:gd name="connsiteY41" fmla="*/ 1955435 h 2457450"/>
                <a:gd name="connsiteX42" fmla="*/ 2220621 w 6572250"/>
                <a:gd name="connsiteY42" fmla="*/ 1939204 h 2457450"/>
                <a:gd name="connsiteX43" fmla="*/ 2196275 w 6572250"/>
                <a:gd name="connsiteY43" fmla="*/ 1939204 h 2457450"/>
                <a:gd name="connsiteX44" fmla="*/ 2196275 w 6572250"/>
                <a:gd name="connsiteY44" fmla="*/ 1917554 h 2457450"/>
                <a:gd name="connsiteX45" fmla="*/ 2115093 w 6572250"/>
                <a:gd name="connsiteY45" fmla="*/ 1917554 h 2457450"/>
                <a:gd name="connsiteX46" fmla="*/ 2115093 w 6572250"/>
                <a:gd name="connsiteY46" fmla="*/ 1901323 h 2457450"/>
                <a:gd name="connsiteX47" fmla="*/ 2066382 w 6572250"/>
                <a:gd name="connsiteY47" fmla="*/ 1901323 h 2457450"/>
                <a:gd name="connsiteX48" fmla="*/ 2066382 w 6572250"/>
                <a:gd name="connsiteY48" fmla="*/ 1868853 h 2457450"/>
                <a:gd name="connsiteX49" fmla="*/ 2006851 w 6572250"/>
                <a:gd name="connsiteY49" fmla="*/ 1868853 h 2457450"/>
                <a:gd name="connsiteX50" fmla="*/ 2006851 w 6572250"/>
                <a:gd name="connsiteY50" fmla="*/ 1825552 h 2457450"/>
                <a:gd name="connsiteX51" fmla="*/ 1939204 w 6572250"/>
                <a:gd name="connsiteY51" fmla="*/ 1825552 h 2457450"/>
                <a:gd name="connsiteX52" fmla="*/ 1939204 w 6572250"/>
                <a:gd name="connsiteY52" fmla="*/ 1790376 h 2457450"/>
                <a:gd name="connsiteX53" fmla="*/ 1912144 w 6572250"/>
                <a:gd name="connsiteY53" fmla="*/ 1790376 h 2457450"/>
                <a:gd name="connsiteX54" fmla="*/ 1912144 w 6572250"/>
                <a:gd name="connsiteY54" fmla="*/ 1766021 h 2457450"/>
                <a:gd name="connsiteX55" fmla="*/ 1855318 w 6572250"/>
                <a:gd name="connsiteY55" fmla="*/ 1766021 h 2457450"/>
                <a:gd name="connsiteX56" fmla="*/ 1855318 w 6572250"/>
                <a:gd name="connsiteY56" fmla="*/ 1733550 h 2457450"/>
                <a:gd name="connsiteX57" fmla="*/ 1814732 w 6572250"/>
                <a:gd name="connsiteY57" fmla="*/ 1733550 h 2457450"/>
                <a:gd name="connsiteX58" fmla="*/ 1814732 w 6572250"/>
                <a:gd name="connsiteY58" fmla="*/ 1717310 h 2457450"/>
                <a:gd name="connsiteX59" fmla="*/ 1787671 w 6572250"/>
                <a:gd name="connsiteY59" fmla="*/ 1717310 h 2457450"/>
                <a:gd name="connsiteX60" fmla="*/ 1787671 w 6572250"/>
                <a:gd name="connsiteY60" fmla="*/ 1698374 h 2457450"/>
                <a:gd name="connsiteX61" fmla="*/ 1744370 w 6572250"/>
                <a:gd name="connsiteY61" fmla="*/ 1698374 h 2457450"/>
                <a:gd name="connsiteX62" fmla="*/ 1744370 w 6572250"/>
                <a:gd name="connsiteY62" fmla="*/ 1628013 h 2457450"/>
                <a:gd name="connsiteX63" fmla="*/ 1703784 w 6572250"/>
                <a:gd name="connsiteY63" fmla="*/ 1628013 h 2457450"/>
                <a:gd name="connsiteX64" fmla="*/ 1703784 w 6572250"/>
                <a:gd name="connsiteY64" fmla="*/ 1609077 h 2457450"/>
                <a:gd name="connsiteX65" fmla="*/ 1619898 w 6572250"/>
                <a:gd name="connsiteY65" fmla="*/ 1609077 h 2457450"/>
                <a:gd name="connsiteX66" fmla="*/ 1619898 w 6572250"/>
                <a:gd name="connsiteY66" fmla="*/ 1576607 h 2457450"/>
                <a:gd name="connsiteX67" fmla="*/ 1563072 w 6572250"/>
                <a:gd name="connsiteY67" fmla="*/ 1576607 h 2457450"/>
                <a:gd name="connsiteX68" fmla="*/ 1563072 w 6572250"/>
                <a:gd name="connsiteY68" fmla="*/ 1549546 h 2457450"/>
                <a:gd name="connsiteX69" fmla="*/ 1511665 w 6572250"/>
                <a:gd name="connsiteY69" fmla="*/ 1549546 h 2457450"/>
                <a:gd name="connsiteX70" fmla="*/ 1511665 w 6572250"/>
                <a:gd name="connsiteY70" fmla="*/ 1498130 h 2457450"/>
                <a:gd name="connsiteX71" fmla="*/ 1495425 w 6572250"/>
                <a:gd name="connsiteY71" fmla="*/ 1498130 h 2457450"/>
                <a:gd name="connsiteX72" fmla="*/ 1495425 w 6572250"/>
                <a:gd name="connsiteY72" fmla="*/ 1476480 h 2457450"/>
                <a:gd name="connsiteX73" fmla="*/ 1471070 w 6572250"/>
                <a:gd name="connsiteY73" fmla="*/ 1476480 h 2457450"/>
                <a:gd name="connsiteX74" fmla="*/ 1471070 w 6572250"/>
                <a:gd name="connsiteY74" fmla="*/ 1400718 h 2457450"/>
                <a:gd name="connsiteX75" fmla="*/ 1452134 w 6572250"/>
                <a:gd name="connsiteY75" fmla="*/ 1400718 h 2457450"/>
                <a:gd name="connsiteX76" fmla="*/ 1452134 w 6572250"/>
                <a:gd name="connsiteY76" fmla="*/ 1379068 h 2457450"/>
                <a:gd name="connsiteX77" fmla="*/ 1381773 w 6572250"/>
                <a:gd name="connsiteY77" fmla="*/ 1379068 h 2457450"/>
                <a:gd name="connsiteX78" fmla="*/ 1381773 w 6572250"/>
                <a:gd name="connsiteY78" fmla="*/ 1333071 h 2457450"/>
                <a:gd name="connsiteX79" fmla="*/ 1349302 w 6572250"/>
                <a:gd name="connsiteY79" fmla="*/ 1333071 h 2457450"/>
                <a:gd name="connsiteX80" fmla="*/ 1349302 w 6572250"/>
                <a:gd name="connsiteY80" fmla="*/ 1297886 h 2457450"/>
                <a:gd name="connsiteX81" fmla="*/ 1300591 w 6572250"/>
                <a:gd name="connsiteY81" fmla="*/ 1297886 h 2457450"/>
                <a:gd name="connsiteX82" fmla="*/ 1300591 w 6572250"/>
                <a:gd name="connsiteY82" fmla="*/ 1265415 h 2457450"/>
                <a:gd name="connsiteX83" fmla="*/ 1262710 w 6572250"/>
                <a:gd name="connsiteY83" fmla="*/ 1265415 h 2457450"/>
                <a:gd name="connsiteX84" fmla="*/ 1262710 w 6572250"/>
                <a:gd name="connsiteY84" fmla="*/ 1219419 h 2457450"/>
                <a:gd name="connsiteX85" fmla="*/ 1222124 w 6572250"/>
                <a:gd name="connsiteY85" fmla="*/ 1219419 h 2457450"/>
                <a:gd name="connsiteX86" fmla="*/ 1222124 w 6572250"/>
                <a:gd name="connsiteY86" fmla="*/ 1173413 h 2457450"/>
                <a:gd name="connsiteX87" fmla="*/ 1176118 w 6572250"/>
                <a:gd name="connsiteY87" fmla="*/ 1173413 h 2457450"/>
                <a:gd name="connsiteX88" fmla="*/ 1176118 w 6572250"/>
                <a:gd name="connsiteY88" fmla="*/ 1105767 h 2457450"/>
                <a:gd name="connsiteX89" fmla="*/ 1116587 w 6572250"/>
                <a:gd name="connsiteY89" fmla="*/ 1105767 h 2457450"/>
                <a:gd name="connsiteX90" fmla="*/ 1116587 w 6572250"/>
                <a:gd name="connsiteY90" fmla="*/ 1070591 h 2457450"/>
                <a:gd name="connsiteX91" fmla="*/ 1078706 w 6572250"/>
                <a:gd name="connsiteY91" fmla="*/ 1070591 h 2457450"/>
                <a:gd name="connsiteX92" fmla="*/ 1078706 w 6572250"/>
                <a:gd name="connsiteY92" fmla="*/ 1024585 h 2457450"/>
                <a:gd name="connsiteX93" fmla="*/ 1040825 w 6572250"/>
                <a:gd name="connsiteY93" fmla="*/ 1024585 h 2457450"/>
                <a:gd name="connsiteX94" fmla="*/ 1040825 w 6572250"/>
                <a:gd name="connsiteY94" fmla="*/ 992114 h 2457450"/>
                <a:gd name="connsiteX95" fmla="*/ 1008355 w 6572250"/>
                <a:gd name="connsiteY95" fmla="*/ 992114 h 2457450"/>
                <a:gd name="connsiteX96" fmla="*/ 1008355 w 6572250"/>
                <a:gd name="connsiteY96" fmla="*/ 940702 h 2457450"/>
                <a:gd name="connsiteX97" fmla="*/ 946114 w 6572250"/>
                <a:gd name="connsiteY97" fmla="*/ 940702 h 2457450"/>
                <a:gd name="connsiteX98" fmla="*/ 946114 w 6572250"/>
                <a:gd name="connsiteY98" fmla="*/ 891994 h 2457450"/>
                <a:gd name="connsiteX99" fmla="*/ 913642 w 6572250"/>
                <a:gd name="connsiteY99" fmla="*/ 891994 h 2457450"/>
                <a:gd name="connsiteX100" fmla="*/ 913642 w 6572250"/>
                <a:gd name="connsiteY100" fmla="*/ 840581 h 2457450"/>
                <a:gd name="connsiteX101" fmla="*/ 864935 w 6572250"/>
                <a:gd name="connsiteY101" fmla="*/ 840581 h 2457450"/>
                <a:gd name="connsiteX102" fmla="*/ 864935 w 6572250"/>
                <a:gd name="connsiteY102" fmla="*/ 802697 h 2457450"/>
                <a:gd name="connsiteX103" fmla="*/ 829757 w 6572250"/>
                <a:gd name="connsiteY103" fmla="*/ 802697 h 2457450"/>
                <a:gd name="connsiteX104" fmla="*/ 829757 w 6572250"/>
                <a:gd name="connsiteY104" fmla="*/ 762108 h 2457450"/>
                <a:gd name="connsiteX105" fmla="*/ 772932 w 6572250"/>
                <a:gd name="connsiteY105" fmla="*/ 762108 h 2457450"/>
                <a:gd name="connsiteX106" fmla="*/ 772932 w 6572250"/>
                <a:gd name="connsiteY106" fmla="*/ 718813 h 2457450"/>
                <a:gd name="connsiteX107" fmla="*/ 705282 w 6572250"/>
                <a:gd name="connsiteY107" fmla="*/ 718813 h 2457450"/>
                <a:gd name="connsiteX108" fmla="*/ 705282 w 6572250"/>
                <a:gd name="connsiteY108" fmla="*/ 667400 h 2457450"/>
                <a:gd name="connsiteX109" fmla="*/ 645752 w 6572250"/>
                <a:gd name="connsiteY109" fmla="*/ 667400 h 2457450"/>
                <a:gd name="connsiteX110" fmla="*/ 645752 w 6572250"/>
                <a:gd name="connsiteY110" fmla="*/ 626810 h 2457450"/>
                <a:gd name="connsiteX111" fmla="*/ 626810 w 6572250"/>
                <a:gd name="connsiteY111" fmla="*/ 626810 h 2457450"/>
                <a:gd name="connsiteX112" fmla="*/ 626810 w 6572250"/>
                <a:gd name="connsiteY112" fmla="*/ 537513 h 2457450"/>
                <a:gd name="connsiteX113" fmla="*/ 602456 w 6572250"/>
                <a:gd name="connsiteY113" fmla="*/ 537513 h 2457450"/>
                <a:gd name="connsiteX114" fmla="*/ 602456 w 6572250"/>
                <a:gd name="connsiteY114" fmla="*/ 502335 h 2457450"/>
                <a:gd name="connsiteX115" fmla="*/ 537513 w 6572250"/>
                <a:gd name="connsiteY115" fmla="*/ 502335 h 2457450"/>
                <a:gd name="connsiteX116" fmla="*/ 537513 w 6572250"/>
                <a:gd name="connsiteY116" fmla="*/ 475276 h 2457450"/>
                <a:gd name="connsiteX117" fmla="*/ 507747 w 6572250"/>
                <a:gd name="connsiteY117" fmla="*/ 475276 h 2457450"/>
                <a:gd name="connsiteX118" fmla="*/ 507747 w 6572250"/>
                <a:gd name="connsiteY118" fmla="*/ 429275 h 2457450"/>
                <a:gd name="connsiteX119" fmla="*/ 491512 w 6572250"/>
                <a:gd name="connsiteY119" fmla="*/ 429275 h 2457450"/>
                <a:gd name="connsiteX120" fmla="*/ 491512 w 6572250"/>
                <a:gd name="connsiteY120" fmla="*/ 367037 h 2457450"/>
                <a:gd name="connsiteX121" fmla="*/ 437393 w 6572250"/>
                <a:gd name="connsiteY121" fmla="*/ 367037 h 2457450"/>
                <a:gd name="connsiteX122" fmla="*/ 437393 w 6572250"/>
                <a:gd name="connsiteY122" fmla="*/ 307506 h 2457450"/>
                <a:gd name="connsiteX123" fmla="*/ 404921 w 6572250"/>
                <a:gd name="connsiteY123" fmla="*/ 307506 h 2457450"/>
                <a:gd name="connsiteX124" fmla="*/ 404921 w 6572250"/>
                <a:gd name="connsiteY124" fmla="*/ 275034 h 2457450"/>
                <a:gd name="connsiteX125" fmla="*/ 364331 w 6572250"/>
                <a:gd name="connsiteY125" fmla="*/ 275034 h 2457450"/>
                <a:gd name="connsiteX126" fmla="*/ 364331 w 6572250"/>
                <a:gd name="connsiteY126" fmla="*/ 223621 h 2457450"/>
                <a:gd name="connsiteX127" fmla="*/ 288564 w 6572250"/>
                <a:gd name="connsiteY127" fmla="*/ 223621 h 2457450"/>
                <a:gd name="connsiteX128" fmla="*/ 288564 w 6572250"/>
                <a:gd name="connsiteY128" fmla="*/ 191149 h 2457450"/>
                <a:gd name="connsiteX129" fmla="*/ 258798 w 6572250"/>
                <a:gd name="connsiteY129" fmla="*/ 191149 h 2457450"/>
                <a:gd name="connsiteX130" fmla="*/ 258798 w 6572250"/>
                <a:gd name="connsiteY130" fmla="*/ 153266 h 2457450"/>
                <a:gd name="connsiteX131" fmla="*/ 210091 w 6572250"/>
                <a:gd name="connsiteY131" fmla="*/ 153266 h 2457450"/>
                <a:gd name="connsiteX132" fmla="*/ 210091 w 6572250"/>
                <a:gd name="connsiteY132" fmla="*/ 126206 h 2457450"/>
                <a:gd name="connsiteX133" fmla="*/ 169501 w 6572250"/>
                <a:gd name="connsiteY133" fmla="*/ 126206 h 2457450"/>
                <a:gd name="connsiteX134" fmla="*/ 169501 w 6572250"/>
                <a:gd name="connsiteY134" fmla="*/ 104559 h 2457450"/>
                <a:gd name="connsiteX135" fmla="*/ 101853 w 6572250"/>
                <a:gd name="connsiteY135" fmla="*/ 104559 h 2457450"/>
                <a:gd name="connsiteX136" fmla="*/ 101853 w 6572250"/>
                <a:gd name="connsiteY136" fmla="*/ 74793 h 2457450"/>
                <a:gd name="connsiteX137" fmla="*/ 74793 w 6572250"/>
                <a:gd name="connsiteY137" fmla="*/ 74793 h 2457450"/>
                <a:gd name="connsiteX138" fmla="*/ 74793 w 6572250"/>
                <a:gd name="connsiteY138" fmla="*/ 7144 h 2457450"/>
                <a:gd name="connsiteX139" fmla="*/ 7144 w 6572250"/>
                <a:gd name="connsiteY139" fmla="*/ 7144 h 245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6572250" h="2457450">
                  <a:moveTo>
                    <a:pt x="6574527" y="2456040"/>
                  </a:moveTo>
                  <a:lnTo>
                    <a:pt x="5481314" y="2456040"/>
                  </a:lnTo>
                  <a:lnTo>
                    <a:pt x="5481314" y="2428980"/>
                  </a:lnTo>
                  <a:lnTo>
                    <a:pt x="5162007" y="2428980"/>
                  </a:lnTo>
                  <a:lnTo>
                    <a:pt x="5162007" y="2418160"/>
                  </a:lnTo>
                  <a:lnTo>
                    <a:pt x="5005064" y="2418160"/>
                  </a:lnTo>
                  <a:lnTo>
                    <a:pt x="5005064" y="2401919"/>
                  </a:lnTo>
                  <a:lnTo>
                    <a:pt x="4315044" y="2401919"/>
                  </a:lnTo>
                  <a:lnTo>
                    <a:pt x="4315044" y="2385689"/>
                  </a:lnTo>
                  <a:lnTo>
                    <a:pt x="4022798" y="2385689"/>
                  </a:lnTo>
                  <a:lnTo>
                    <a:pt x="4022798" y="2355923"/>
                  </a:lnTo>
                  <a:lnTo>
                    <a:pt x="3849615" y="2355923"/>
                  </a:lnTo>
                  <a:lnTo>
                    <a:pt x="3849615" y="2328863"/>
                  </a:lnTo>
                  <a:lnTo>
                    <a:pt x="3657495" y="2328863"/>
                  </a:lnTo>
                  <a:lnTo>
                    <a:pt x="3657495" y="2320747"/>
                  </a:lnTo>
                  <a:lnTo>
                    <a:pt x="3497837" y="2320747"/>
                  </a:lnTo>
                  <a:lnTo>
                    <a:pt x="3497837" y="2290982"/>
                  </a:lnTo>
                  <a:lnTo>
                    <a:pt x="3219126" y="2290982"/>
                  </a:lnTo>
                  <a:lnTo>
                    <a:pt x="3219126" y="2272036"/>
                  </a:lnTo>
                  <a:lnTo>
                    <a:pt x="3035122" y="2272036"/>
                  </a:lnTo>
                  <a:lnTo>
                    <a:pt x="3035122" y="2236861"/>
                  </a:lnTo>
                  <a:lnTo>
                    <a:pt x="2951236" y="2236861"/>
                  </a:lnTo>
                  <a:lnTo>
                    <a:pt x="2951236" y="2196275"/>
                  </a:lnTo>
                  <a:lnTo>
                    <a:pt x="2837583" y="2196275"/>
                  </a:lnTo>
                  <a:lnTo>
                    <a:pt x="2837583" y="2158384"/>
                  </a:lnTo>
                  <a:lnTo>
                    <a:pt x="2791587" y="2158384"/>
                  </a:lnTo>
                  <a:lnTo>
                    <a:pt x="2791587" y="2136743"/>
                  </a:lnTo>
                  <a:lnTo>
                    <a:pt x="2648169" y="2136743"/>
                  </a:lnTo>
                  <a:lnTo>
                    <a:pt x="2648169" y="2109683"/>
                  </a:lnTo>
                  <a:lnTo>
                    <a:pt x="2577808" y="2109683"/>
                  </a:lnTo>
                  <a:lnTo>
                    <a:pt x="2577808" y="2093443"/>
                  </a:lnTo>
                  <a:lnTo>
                    <a:pt x="2437105" y="2093443"/>
                  </a:lnTo>
                  <a:lnTo>
                    <a:pt x="2437105" y="2066382"/>
                  </a:lnTo>
                  <a:lnTo>
                    <a:pt x="2374868" y="2066382"/>
                  </a:lnTo>
                  <a:lnTo>
                    <a:pt x="2374868" y="2033911"/>
                  </a:lnTo>
                  <a:lnTo>
                    <a:pt x="2347808" y="2033911"/>
                  </a:lnTo>
                  <a:lnTo>
                    <a:pt x="2347808" y="2017681"/>
                  </a:lnTo>
                  <a:lnTo>
                    <a:pt x="2288277" y="2017681"/>
                  </a:lnTo>
                  <a:lnTo>
                    <a:pt x="2288277" y="1987915"/>
                  </a:lnTo>
                  <a:lnTo>
                    <a:pt x="2242271" y="1987915"/>
                  </a:lnTo>
                  <a:lnTo>
                    <a:pt x="2242271" y="1955435"/>
                  </a:lnTo>
                  <a:lnTo>
                    <a:pt x="2220621" y="1955435"/>
                  </a:lnTo>
                  <a:lnTo>
                    <a:pt x="2220621" y="1939204"/>
                  </a:lnTo>
                  <a:lnTo>
                    <a:pt x="2196275" y="1939204"/>
                  </a:lnTo>
                  <a:lnTo>
                    <a:pt x="2196275" y="1917554"/>
                  </a:lnTo>
                  <a:lnTo>
                    <a:pt x="2115093" y="1917554"/>
                  </a:lnTo>
                  <a:lnTo>
                    <a:pt x="2115093" y="1901323"/>
                  </a:lnTo>
                  <a:lnTo>
                    <a:pt x="2066382" y="1901323"/>
                  </a:lnTo>
                  <a:lnTo>
                    <a:pt x="2066382" y="1868853"/>
                  </a:lnTo>
                  <a:lnTo>
                    <a:pt x="2006851" y="1868853"/>
                  </a:lnTo>
                  <a:lnTo>
                    <a:pt x="2006851" y="1825552"/>
                  </a:lnTo>
                  <a:lnTo>
                    <a:pt x="1939204" y="1825552"/>
                  </a:lnTo>
                  <a:lnTo>
                    <a:pt x="1939204" y="1790376"/>
                  </a:lnTo>
                  <a:lnTo>
                    <a:pt x="1912144" y="1790376"/>
                  </a:lnTo>
                  <a:lnTo>
                    <a:pt x="1912144" y="1766021"/>
                  </a:lnTo>
                  <a:lnTo>
                    <a:pt x="1855318" y="1766021"/>
                  </a:lnTo>
                  <a:lnTo>
                    <a:pt x="1855318" y="1733550"/>
                  </a:lnTo>
                  <a:lnTo>
                    <a:pt x="1814732" y="1733550"/>
                  </a:lnTo>
                  <a:lnTo>
                    <a:pt x="1814732" y="1717310"/>
                  </a:lnTo>
                  <a:lnTo>
                    <a:pt x="1787671" y="1717310"/>
                  </a:lnTo>
                  <a:lnTo>
                    <a:pt x="1787671" y="1698374"/>
                  </a:lnTo>
                  <a:lnTo>
                    <a:pt x="1744370" y="1698374"/>
                  </a:lnTo>
                  <a:lnTo>
                    <a:pt x="1744370" y="1628013"/>
                  </a:lnTo>
                  <a:lnTo>
                    <a:pt x="1703784" y="1628013"/>
                  </a:lnTo>
                  <a:lnTo>
                    <a:pt x="1703784" y="1609077"/>
                  </a:lnTo>
                  <a:lnTo>
                    <a:pt x="1619898" y="1609077"/>
                  </a:lnTo>
                  <a:lnTo>
                    <a:pt x="1619898" y="1576607"/>
                  </a:lnTo>
                  <a:lnTo>
                    <a:pt x="1563072" y="1576607"/>
                  </a:lnTo>
                  <a:lnTo>
                    <a:pt x="1563072" y="1549546"/>
                  </a:lnTo>
                  <a:lnTo>
                    <a:pt x="1511665" y="1549546"/>
                  </a:lnTo>
                  <a:lnTo>
                    <a:pt x="1511665" y="1498130"/>
                  </a:lnTo>
                  <a:lnTo>
                    <a:pt x="1495425" y="1498130"/>
                  </a:lnTo>
                  <a:lnTo>
                    <a:pt x="1495425" y="1476480"/>
                  </a:lnTo>
                  <a:lnTo>
                    <a:pt x="1471070" y="1476480"/>
                  </a:lnTo>
                  <a:lnTo>
                    <a:pt x="1471070" y="1400718"/>
                  </a:lnTo>
                  <a:lnTo>
                    <a:pt x="1452134" y="1400718"/>
                  </a:lnTo>
                  <a:lnTo>
                    <a:pt x="1452134" y="1379068"/>
                  </a:lnTo>
                  <a:lnTo>
                    <a:pt x="1381773" y="1379068"/>
                  </a:lnTo>
                  <a:lnTo>
                    <a:pt x="1381773" y="1333071"/>
                  </a:lnTo>
                  <a:lnTo>
                    <a:pt x="1349302" y="1333071"/>
                  </a:lnTo>
                  <a:lnTo>
                    <a:pt x="1349302" y="1297886"/>
                  </a:lnTo>
                  <a:lnTo>
                    <a:pt x="1300591" y="1297886"/>
                  </a:lnTo>
                  <a:lnTo>
                    <a:pt x="1300591" y="1265415"/>
                  </a:lnTo>
                  <a:lnTo>
                    <a:pt x="1262710" y="1265415"/>
                  </a:lnTo>
                  <a:lnTo>
                    <a:pt x="1262710" y="1219419"/>
                  </a:lnTo>
                  <a:lnTo>
                    <a:pt x="1222124" y="1219419"/>
                  </a:lnTo>
                  <a:lnTo>
                    <a:pt x="1222124" y="1173413"/>
                  </a:lnTo>
                  <a:lnTo>
                    <a:pt x="1176118" y="1173413"/>
                  </a:lnTo>
                  <a:lnTo>
                    <a:pt x="1176118" y="1105767"/>
                  </a:lnTo>
                  <a:lnTo>
                    <a:pt x="1116587" y="1105767"/>
                  </a:lnTo>
                  <a:lnTo>
                    <a:pt x="1116587" y="1070591"/>
                  </a:lnTo>
                  <a:lnTo>
                    <a:pt x="1078706" y="1070591"/>
                  </a:lnTo>
                  <a:lnTo>
                    <a:pt x="1078706" y="1024585"/>
                  </a:lnTo>
                  <a:lnTo>
                    <a:pt x="1040825" y="1024585"/>
                  </a:lnTo>
                  <a:lnTo>
                    <a:pt x="1040825" y="992114"/>
                  </a:lnTo>
                  <a:lnTo>
                    <a:pt x="1008355" y="992114"/>
                  </a:lnTo>
                  <a:lnTo>
                    <a:pt x="1008355" y="940702"/>
                  </a:lnTo>
                  <a:lnTo>
                    <a:pt x="946114" y="940702"/>
                  </a:lnTo>
                  <a:lnTo>
                    <a:pt x="946114" y="891994"/>
                  </a:lnTo>
                  <a:lnTo>
                    <a:pt x="913642" y="891994"/>
                  </a:lnTo>
                  <a:lnTo>
                    <a:pt x="913642" y="840581"/>
                  </a:lnTo>
                  <a:lnTo>
                    <a:pt x="864935" y="840581"/>
                  </a:lnTo>
                  <a:lnTo>
                    <a:pt x="864935" y="802697"/>
                  </a:lnTo>
                  <a:lnTo>
                    <a:pt x="829757" y="802697"/>
                  </a:lnTo>
                  <a:lnTo>
                    <a:pt x="829757" y="762108"/>
                  </a:lnTo>
                  <a:lnTo>
                    <a:pt x="772932" y="762108"/>
                  </a:lnTo>
                  <a:lnTo>
                    <a:pt x="772932" y="718813"/>
                  </a:lnTo>
                  <a:lnTo>
                    <a:pt x="705282" y="718813"/>
                  </a:lnTo>
                  <a:lnTo>
                    <a:pt x="705282" y="667400"/>
                  </a:lnTo>
                  <a:lnTo>
                    <a:pt x="645752" y="667400"/>
                  </a:lnTo>
                  <a:lnTo>
                    <a:pt x="645752" y="626810"/>
                  </a:lnTo>
                  <a:lnTo>
                    <a:pt x="626810" y="626810"/>
                  </a:lnTo>
                  <a:lnTo>
                    <a:pt x="626810" y="537513"/>
                  </a:lnTo>
                  <a:lnTo>
                    <a:pt x="602456" y="537513"/>
                  </a:lnTo>
                  <a:lnTo>
                    <a:pt x="602456" y="502335"/>
                  </a:lnTo>
                  <a:lnTo>
                    <a:pt x="537513" y="502335"/>
                  </a:lnTo>
                  <a:lnTo>
                    <a:pt x="537513" y="475276"/>
                  </a:lnTo>
                  <a:lnTo>
                    <a:pt x="507747" y="475276"/>
                  </a:lnTo>
                  <a:lnTo>
                    <a:pt x="507747" y="429275"/>
                  </a:lnTo>
                  <a:lnTo>
                    <a:pt x="491512" y="429275"/>
                  </a:lnTo>
                  <a:lnTo>
                    <a:pt x="491512" y="367037"/>
                  </a:lnTo>
                  <a:lnTo>
                    <a:pt x="437393" y="367037"/>
                  </a:lnTo>
                  <a:lnTo>
                    <a:pt x="437393" y="307506"/>
                  </a:lnTo>
                  <a:lnTo>
                    <a:pt x="404921" y="307506"/>
                  </a:lnTo>
                  <a:lnTo>
                    <a:pt x="404921" y="275034"/>
                  </a:lnTo>
                  <a:lnTo>
                    <a:pt x="364331" y="275034"/>
                  </a:lnTo>
                  <a:lnTo>
                    <a:pt x="364331" y="223621"/>
                  </a:lnTo>
                  <a:lnTo>
                    <a:pt x="288564" y="223621"/>
                  </a:lnTo>
                  <a:lnTo>
                    <a:pt x="288564" y="191149"/>
                  </a:lnTo>
                  <a:lnTo>
                    <a:pt x="258798" y="191149"/>
                  </a:lnTo>
                  <a:lnTo>
                    <a:pt x="258798" y="153266"/>
                  </a:lnTo>
                  <a:lnTo>
                    <a:pt x="210091" y="153266"/>
                  </a:lnTo>
                  <a:lnTo>
                    <a:pt x="210091" y="126206"/>
                  </a:lnTo>
                  <a:lnTo>
                    <a:pt x="169501" y="126206"/>
                  </a:lnTo>
                  <a:lnTo>
                    <a:pt x="169501" y="104559"/>
                  </a:lnTo>
                  <a:lnTo>
                    <a:pt x="101853" y="104559"/>
                  </a:lnTo>
                  <a:lnTo>
                    <a:pt x="101853" y="74793"/>
                  </a:lnTo>
                  <a:lnTo>
                    <a:pt x="74793" y="74793"/>
                  </a:lnTo>
                  <a:lnTo>
                    <a:pt x="74793" y="7144"/>
                  </a:lnTo>
                  <a:lnTo>
                    <a:pt x="7144" y="7144"/>
                  </a:lnTo>
                </a:path>
              </a:pathLst>
            </a:custGeom>
            <a:noFill/>
            <a:ln w="19050" cap="flat">
              <a:solidFill>
                <a:srgbClr val="B2C0EC"/>
              </a:solidFill>
              <a:prstDash val="solid"/>
              <a:miter/>
            </a:ln>
          </p:spPr>
          <p:txBody>
            <a:bodyPr rtlCol="0" anchor="ctr"/>
            <a:lstStyle/>
            <a:p>
              <a:endParaRPr lang="en-GB" dirty="0"/>
            </a:p>
          </p:txBody>
        </p:sp>
        <p:sp>
          <p:nvSpPr>
            <p:cNvPr id="79" name="Freeform: Shape 2047">
              <a:extLst>
                <a:ext uri="{FF2B5EF4-FFF2-40B4-BE49-F238E27FC236}">
                  <a16:creationId xmlns:a16="http://schemas.microsoft.com/office/drawing/2014/main" id="{E40C5DFD-18AE-4BCB-BB9A-5AC94D9FC17D}"/>
                </a:ext>
              </a:extLst>
            </p:cNvPr>
            <p:cNvSpPr/>
            <p:nvPr/>
          </p:nvSpPr>
          <p:spPr>
            <a:xfrm>
              <a:off x="1678277" y="2428024"/>
              <a:ext cx="9525" cy="76200"/>
            </a:xfrm>
            <a:custGeom>
              <a:avLst/>
              <a:gdLst>
                <a:gd name="connsiteX0" fmla="*/ 5375 w 9525"/>
                <a:gd name="connsiteY0" fmla="*/ 5375 h 76200"/>
                <a:gd name="connsiteX1" fmla="*/ 5375 w 9525"/>
                <a:gd name="connsiteY1" fmla="*/ 77375 h 76200"/>
              </a:gdLst>
              <a:ahLst/>
              <a:cxnLst>
                <a:cxn ang="0">
                  <a:pos x="connsiteX0" y="connsiteY0"/>
                </a:cxn>
                <a:cxn ang="0">
                  <a:pos x="connsiteX1" y="connsiteY1"/>
                </a:cxn>
              </a:cxnLst>
              <a:rect l="l" t="t" r="r" b="b"/>
              <a:pathLst>
                <a:path w="9525" h="76200">
                  <a:moveTo>
                    <a:pt x="5375" y="5375"/>
                  </a:moveTo>
                  <a:lnTo>
                    <a:pt x="5375" y="77375"/>
                  </a:lnTo>
                </a:path>
              </a:pathLst>
            </a:custGeom>
            <a:noFill/>
            <a:ln w="19050" cap="flat">
              <a:solidFill>
                <a:srgbClr val="B2C0EC"/>
              </a:solidFill>
              <a:prstDash val="solid"/>
              <a:miter/>
            </a:ln>
          </p:spPr>
          <p:txBody>
            <a:bodyPr rtlCol="0" anchor="ctr"/>
            <a:lstStyle/>
            <a:p>
              <a:endParaRPr lang="en-GB" dirty="0"/>
            </a:p>
          </p:txBody>
        </p:sp>
        <p:sp>
          <p:nvSpPr>
            <p:cNvPr id="80" name="Freeform: Shape 2048">
              <a:extLst>
                <a:ext uri="{FF2B5EF4-FFF2-40B4-BE49-F238E27FC236}">
                  <a16:creationId xmlns:a16="http://schemas.microsoft.com/office/drawing/2014/main" id="{0D2EA1E1-1D29-4D88-9EE8-FA6A2423FAC8}"/>
                </a:ext>
              </a:extLst>
            </p:cNvPr>
            <p:cNvSpPr/>
            <p:nvPr/>
          </p:nvSpPr>
          <p:spPr>
            <a:xfrm>
              <a:off x="3921525" y="4257253"/>
              <a:ext cx="9525" cy="76200"/>
            </a:xfrm>
            <a:custGeom>
              <a:avLst/>
              <a:gdLst>
                <a:gd name="connsiteX0" fmla="*/ 5375 w 9525"/>
                <a:gd name="connsiteY0" fmla="*/ 5375 h 76200"/>
                <a:gd name="connsiteX1" fmla="*/ 5375 w 9525"/>
                <a:gd name="connsiteY1" fmla="*/ 77384 h 76200"/>
              </a:gdLst>
              <a:ahLst/>
              <a:cxnLst>
                <a:cxn ang="0">
                  <a:pos x="connsiteX0" y="connsiteY0"/>
                </a:cxn>
                <a:cxn ang="0">
                  <a:pos x="connsiteX1" y="connsiteY1"/>
                </a:cxn>
              </a:cxnLst>
              <a:rect l="l" t="t" r="r" b="b"/>
              <a:pathLst>
                <a:path w="9525" h="76200">
                  <a:moveTo>
                    <a:pt x="5375" y="5375"/>
                  </a:moveTo>
                  <a:lnTo>
                    <a:pt x="5375" y="77384"/>
                  </a:lnTo>
                </a:path>
              </a:pathLst>
            </a:custGeom>
            <a:noFill/>
            <a:ln w="19050" cap="flat">
              <a:solidFill>
                <a:srgbClr val="B2C0EC"/>
              </a:solidFill>
              <a:prstDash val="solid"/>
              <a:miter/>
            </a:ln>
          </p:spPr>
          <p:txBody>
            <a:bodyPr rtlCol="0" anchor="ctr"/>
            <a:lstStyle/>
            <a:p>
              <a:endParaRPr lang="en-GB" dirty="0"/>
            </a:p>
          </p:txBody>
        </p:sp>
        <p:sp>
          <p:nvSpPr>
            <p:cNvPr id="81" name="Freeform: Shape 2050">
              <a:extLst>
                <a:ext uri="{FF2B5EF4-FFF2-40B4-BE49-F238E27FC236}">
                  <a16:creationId xmlns:a16="http://schemas.microsoft.com/office/drawing/2014/main" id="{AC0B62BE-A099-45E5-A437-F8828B013211}"/>
                </a:ext>
              </a:extLst>
            </p:cNvPr>
            <p:cNvSpPr/>
            <p:nvPr/>
          </p:nvSpPr>
          <p:spPr>
            <a:xfrm>
              <a:off x="3997725" y="4257253"/>
              <a:ext cx="9525" cy="76200"/>
            </a:xfrm>
            <a:custGeom>
              <a:avLst/>
              <a:gdLst>
                <a:gd name="connsiteX0" fmla="*/ 5375 w 9525"/>
                <a:gd name="connsiteY0" fmla="*/ 5375 h 76200"/>
                <a:gd name="connsiteX1" fmla="*/ 5375 w 9525"/>
                <a:gd name="connsiteY1" fmla="*/ 77384 h 76200"/>
              </a:gdLst>
              <a:ahLst/>
              <a:cxnLst>
                <a:cxn ang="0">
                  <a:pos x="connsiteX0" y="connsiteY0"/>
                </a:cxn>
                <a:cxn ang="0">
                  <a:pos x="connsiteX1" y="connsiteY1"/>
                </a:cxn>
              </a:cxnLst>
              <a:rect l="l" t="t" r="r" b="b"/>
              <a:pathLst>
                <a:path w="9525" h="76200">
                  <a:moveTo>
                    <a:pt x="5375" y="5375"/>
                  </a:moveTo>
                  <a:lnTo>
                    <a:pt x="5375" y="77384"/>
                  </a:lnTo>
                </a:path>
              </a:pathLst>
            </a:custGeom>
            <a:noFill/>
            <a:ln w="19050" cap="flat">
              <a:solidFill>
                <a:srgbClr val="B2C0EC"/>
              </a:solidFill>
              <a:prstDash val="solid"/>
              <a:miter/>
            </a:ln>
          </p:spPr>
          <p:txBody>
            <a:bodyPr rtlCol="0" anchor="ctr"/>
            <a:lstStyle/>
            <a:p>
              <a:endParaRPr lang="en-GB" dirty="0"/>
            </a:p>
          </p:txBody>
        </p:sp>
        <p:sp>
          <p:nvSpPr>
            <p:cNvPr id="82" name="Freeform: Shape 2051">
              <a:extLst>
                <a:ext uri="{FF2B5EF4-FFF2-40B4-BE49-F238E27FC236}">
                  <a16:creationId xmlns:a16="http://schemas.microsoft.com/office/drawing/2014/main" id="{2EE2FF98-D857-4EBC-A09B-4472C3FAFE61}"/>
                </a:ext>
              </a:extLst>
            </p:cNvPr>
            <p:cNvSpPr/>
            <p:nvPr/>
          </p:nvSpPr>
          <p:spPr>
            <a:xfrm>
              <a:off x="4988325" y="4447762"/>
              <a:ext cx="9525" cy="76200"/>
            </a:xfrm>
            <a:custGeom>
              <a:avLst/>
              <a:gdLst>
                <a:gd name="connsiteX0" fmla="*/ 5375 w 9525"/>
                <a:gd name="connsiteY0" fmla="*/ 5375 h 76200"/>
                <a:gd name="connsiteX1" fmla="*/ 5375 w 9525"/>
                <a:gd name="connsiteY1" fmla="*/ 77375 h 76200"/>
              </a:gdLst>
              <a:ahLst/>
              <a:cxnLst>
                <a:cxn ang="0">
                  <a:pos x="connsiteX0" y="connsiteY0"/>
                </a:cxn>
                <a:cxn ang="0">
                  <a:pos x="connsiteX1" y="connsiteY1"/>
                </a:cxn>
              </a:cxnLst>
              <a:rect l="l" t="t" r="r" b="b"/>
              <a:pathLst>
                <a:path w="9525" h="76200">
                  <a:moveTo>
                    <a:pt x="5375" y="5375"/>
                  </a:moveTo>
                  <a:lnTo>
                    <a:pt x="5375" y="77375"/>
                  </a:lnTo>
                </a:path>
              </a:pathLst>
            </a:custGeom>
            <a:noFill/>
            <a:ln w="19050" cap="flat">
              <a:solidFill>
                <a:srgbClr val="B2C0EC"/>
              </a:solidFill>
              <a:prstDash val="solid"/>
              <a:miter/>
            </a:ln>
          </p:spPr>
          <p:txBody>
            <a:bodyPr rtlCol="0" anchor="ctr"/>
            <a:lstStyle/>
            <a:p>
              <a:endParaRPr lang="en-GB" dirty="0"/>
            </a:p>
          </p:txBody>
        </p:sp>
        <p:sp>
          <p:nvSpPr>
            <p:cNvPr id="83" name="Freeform: Shape 2052">
              <a:extLst>
                <a:ext uri="{FF2B5EF4-FFF2-40B4-BE49-F238E27FC236}">
                  <a16:creationId xmlns:a16="http://schemas.microsoft.com/office/drawing/2014/main" id="{081F9E9F-16DD-4DB4-BAB1-9652C3E5DBFF}"/>
                </a:ext>
              </a:extLst>
            </p:cNvPr>
            <p:cNvSpPr/>
            <p:nvPr/>
          </p:nvSpPr>
          <p:spPr>
            <a:xfrm>
              <a:off x="5293135" y="4485862"/>
              <a:ext cx="9525" cy="76200"/>
            </a:xfrm>
            <a:custGeom>
              <a:avLst/>
              <a:gdLst>
                <a:gd name="connsiteX0" fmla="*/ 5375 w 9525"/>
                <a:gd name="connsiteY0" fmla="*/ 5375 h 76200"/>
                <a:gd name="connsiteX1" fmla="*/ 5375 w 9525"/>
                <a:gd name="connsiteY1" fmla="*/ 77375 h 76200"/>
              </a:gdLst>
              <a:ahLst/>
              <a:cxnLst>
                <a:cxn ang="0">
                  <a:pos x="connsiteX0" y="connsiteY0"/>
                </a:cxn>
                <a:cxn ang="0">
                  <a:pos x="connsiteX1" y="connsiteY1"/>
                </a:cxn>
              </a:cxnLst>
              <a:rect l="l" t="t" r="r" b="b"/>
              <a:pathLst>
                <a:path w="9525" h="76200">
                  <a:moveTo>
                    <a:pt x="5375" y="5375"/>
                  </a:moveTo>
                  <a:lnTo>
                    <a:pt x="5375" y="77375"/>
                  </a:lnTo>
                </a:path>
              </a:pathLst>
            </a:custGeom>
            <a:noFill/>
            <a:ln w="19050" cap="flat">
              <a:solidFill>
                <a:srgbClr val="B2C0EC"/>
              </a:solidFill>
              <a:prstDash val="solid"/>
              <a:miter/>
            </a:ln>
          </p:spPr>
          <p:txBody>
            <a:bodyPr rtlCol="0" anchor="ctr"/>
            <a:lstStyle/>
            <a:p>
              <a:endParaRPr lang="en-GB" dirty="0"/>
            </a:p>
          </p:txBody>
        </p:sp>
        <p:sp>
          <p:nvSpPr>
            <p:cNvPr id="84" name="Freeform: Shape 2053">
              <a:extLst>
                <a:ext uri="{FF2B5EF4-FFF2-40B4-BE49-F238E27FC236}">
                  <a16:creationId xmlns:a16="http://schemas.microsoft.com/office/drawing/2014/main" id="{75F15B7A-1CDC-4EED-BD9C-48879EC70725}"/>
                </a:ext>
              </a:extLst>
            </p:cNvPr>
            <p:cNvSpPr/>
            <p:nvPr/>
          </p:nvSpPr>
          <p:spPr>
            <a:xfrm>
              <a:off x="5464585" y="4504912"/>
              <a:ext cx="9525" cy="76200"/>
            </a:xfrm>
            <a:custGeom>
              <a:avLst/>
              <a:gdLst>
                <a:gd name="connsiteX0" fmla="*/ 5375 w 9525"/>
                <a:gd name="connsiteY0" fmla="*/ 5375 h 76200"/>
                <a:gd name="connsiteX1" fmla="*/ 5375 w 9525"/>
                <a:gd name="connsiteY1" fmla="*/ 77375 h 76200"/>
              </a:gdLst>
              <a:ahLst/>
              <a:cxnLst>
                <a:cxn ang="0">
                  <a:pos x="connsiteX0" y="connsiteY0"/>
                </a:cxn>
                <a:cxn ang="0">
                  <a:pos x="connsiteX1" y="connsiteY1"/>
                </a:cxn>
              </a:cxnLst>
              <a:rect l="l" t="t" r="r" b="b"/>
              <a:pathLst>
                <a:path w="9525" h="76200">
                  <a:moveTo>
                    <a:pt x="5375" y="5375"/>
                  </a:moveTo>
                  <a:lnTo>
                    <a:pt x="5375" y="77375"/>
                  </a:lnTo>
                </a:path>
              </a:pathLst>
            </a:custGeom>
            <a:noFill/>
            <a:ln w="19050" cap="flat">
              <a:solidFill>
                <a:srgbClr val="B2C0EC"/>
              </a:solidFill>
              <a:prstDash val="solid"/>
              <a:miter/>
            </a:ln>
          </p:spPr>
          <p:txBody>
            <a:bodyPr rtlCol="0" anchor="ctr"/>
            <a:lstStyle/>
            <a:p>
              <a:endParaRPr lang="en-GB" dirty="0"/>
            </a:p>
          </p:txBody>
        </p:sp>
        <p:sp>
          <p:nvSpPr>
            <p:cNvPr id="85" name="Freeform: Shape 2054">
              <a:extLst>
                <a:ext uri="{FF2B5EF4-FFF2-40B4-BE49-F238E27FC236}">
                  <a16:creationId xmlns:a16="http://schemas.microsoft.com/office/drawing/2014/main" id="{A9271D0C-548F-4DC9-BF73-617CB97A619A}"/>
                </a:ext>
              </a:extLst>
            </p:cNvPr>
            <p:cNvSpPr/>
            <p:nvPr/>
          </p:nvSpPr>
          <p:spPr>
            <a:xfrm>
              <a:off x="5483635" y="4504912"/>
              <a:ext cx="9525" cy="76200"/>
            </a:xfrm>
            <a:custGeom>
              <a:avLst/>
              <a:gdLst>
                <a:gd name="connsiteX0" fmla="*/ 5375 w 9525"/>
                <a:gd name="connsiteY0" fmla="*/ 5375 h 76200"/>
                <a:gd name="connsiteX1" fmla="*/ 5375 w 9525"/>
                <a:gd name="connsiteY1" fmla="*/ 77375 h 76200"/>
              </a:gdLst>
              <a:ahLst/>
              <a:cxnLst>
                <a:cxn ang="0">
                  <a:pos x="connsiteX0" y="connsiteY0"/>
                </a:cxn>
                <a:cxn ang="0">
                  <a:pos x="connsiteX1" y="connsiteY1"/>
                </a:cxn>
              </a:cxnLst>
              <a:rect l="l" t="t" r="r" b="b"/>
              <a:pathLst>
                <a:path w="9525" h="76200">
                  <a:moveTo>
                    <a:pt x="5375" y="5375"/>
                  </a:moveTo>
                  <a:lnTo>
                    <a:pt x="5375" y="77375"/>
                  </a:lnTo>
                </a:path>
              </a:pathLst>
            </a:custGeom>
            <a:noFill/>
            <a:ln w="19050" cap="flat">
              <a:solidFill>
                <a:srgbClr val="B2C0EC"/>
              </a:solidFill>
              <a:prstDash val="solid"/>
              <a:miter/>
            </a:ln>
          </p:spPr>
          <p:txBody>
            <a:bodyPr rtlCol="0" anchor="ctr"/>
            <a:lstStyle/>
            <a:p>
              <a:endParaRPr lang="en-GB" dirty="0"/>
            </a:p>
          </p:txBody>
        </p:sp>
        <p:sp>
          <p:nvSpPr>
            <p:cNvPr id="86" name="Freeform: Shape 2055">
              <a:extLst>
                <a:ext uri="{FF2B5EF4-FFF2-40B4-BE49-F238E27FC236}">
                  <a16:creationId xmlns:a16="http://schemas.microsoft.com/office/drawing/2014/main" id="{8E4E336A-B914-4B3A-8A2B-063F20606E73}"/>
                </a:ext>
              </a:extLst>
            </p:cNvPr>
            <p:cNvSpPr/>
            <p:nvPr/>
          </p:nvSpPr>
          <p:spPr>
            <a:xfrm>
              <a:off x="5559835" y="4523962"/>
              <a:ext cx="9525" cy="76200"/>
            </a:xfrm>
            <a:custGeom>
              <a:avLst/>
              <a:gdLst>
                <a:gd name="connsiteX0" fmla="*/ 5375 w 9525"/>
                <a:gd name="connsiteY0" fmla="*/ 5375 h 76200"/>
                <a:gd name="connsiteX1" fmla="*/ 5375 w 9525"/>
                <a:gd name="connsiteY1" fmla="*/ 77375 h 76200"/>
              </a:gdLst>
              <a:ahLst/>
              <a:cxnLst>
                <a:cxn ang="0">
                  <a:pos x="connsiteX0" y="connsiteY0"/>
                </a:cxn>
                <a:cxn ang="0">
                  <a:pos x="connsiteX1" y="connsiteY1"/>
                </a:cxn>
              </a:cxnLst>
              <a:rect l="l" t="t" r="r" b="b"/>
              <a:pathLst>
                <a:path w="9525" h="76200">
                  <a:moveTo>
                    <a:pt x="5375" y="5375"/>
                  </a:moveTo>
                  <a:lnTo>
                    <a:pt x="5375" y="77375"/>
                  </a:lnTo>
                </a:path>
              </a:pathLst>
            </a:custGeom>
            <a:noFill/>
            <a:ln w="19050" cap="flat">
              <a:solidFill>
                <a:srgbClr val="B2C0EC"/>
              </a:solidFill>
              <a:prstDash val="solid"/>
              <a:miter/>
            </a:ln>
          </p:spPr>
          <p:txBody>
            <a:bodyPr rtlCol="0" anchor="ctr"/>
            <a:lstStyle/>
            <a:p>
              <a:endParaRPr lang="en-GB" dirty="0"/>
            </a:p>
          </p:txBody>
        </p:sp>
        <p:sp>
          <p:nvSpPr>
            <p:cNvPr id="87" name="Freeform: Shape 2056">
              <a:extLst>
                <a:ext uri="{FF2B5EF4-FFF2-40B4-BE49-F238E27FC236}">
                  <a16:creationId xmlns:a16="http://schemas.microsoft.com/office/drawing/2014/main" id="{5BBD9330-EC1F-4ED8-BD8F-6989FAEEC45A}"/>
                </a:ext>
              </a:extLst>
            </p:cNvPr>
            <p:cNvSpPr/>
            <p:nvPr/>
          </p:nvSpPr>
          <p:spPr>
            <a:xfrm>
              <a:off x="5826535" y="4523962"/>
              <a:ext cx="9525" cy="76200"/>
            </a:xfrm>
            <a:custGeom>
              <a:avLst/>
              <a:gdLst>
                <a:gd name="connsiteX0" fmla="*/ 5375 w 9525"/>
                <a:gd name="connsiteY0" fmla="*/ 5375 h 76200"/>
                <a:gd name="connsiteX1" fmla="*/ 5375 w 9525"/>
                <a:gd name="connsiteY1" fmla="*/ 77375 h 76200"/>
              </a:gdLst>
              <a:ahLst/>
              <a:cxnLst>
                <a:cxn ang="0">
                  <a:pos x="connsiteX0" y="connsiteY0"/>
                </a:cxn>
                <a:cxn ang="0">
                  <a:pos x="connsiteX1" y="connsiteY1"/>
                </a:cxn>
              </a:cxnLst>
              <a:rect l="l" t="t" r="r" b="b"/>
              <a:pathLst>
                <a:path w="9525" h="76200">
                  <a:moveTo>
                    <a:pt x="5375" y="5375"/>
                  </a:moveTo>
                  <a:lnTo>
                    <a:pt x="5375" y="77375"/>
                  </a:lnTo>
                </a:path>
              </a:pathLst>
            </a:custGeom>
            <a:noFill/>
            <a:ln w="19050" cap="flat">
              <a:solidFill>
                <a:srgbClr val="B2C0EC"/>
              </a:solidFill>
              <a:prstDash val="solid"/>
              <a:miter/>
            </a:ln>
          </p:spPr>
          <p:txBody>
            <a:bodyPr rtlCol="0" anchor="ctr"/>
            <a:lstStyle/>
            <a:p>
              <a:endParaRPr lang="en-GB" dirty="0"/>
            </a:p>
          </p:txBody>
        </p:sp>
        <p:sp>
          <p:nvSpPr>
            <p:cNvPr id="88" name="Freeform: Shape 2057">
              <a:extLst>
                <a:ext uri="{FF2B5EF4-FFF2-40B4-BE49-F238E27FC236}">
                  <a16:creationId xmlns:a16="http://schemas.microsoft.com/office/drawing/2014/main" id="{E221CF6F-79B6-46FC-8D70-9A1782E64B03}"/>
                </a:ext>
              </a:extLst>
            </p:cNvPr>
            <p:cNvSpPr/>
            <p:nvPr/>
          </p:nvSpPr>
          <p:spPr>
            <a:xfrm>
              <a:off x="5921785" y="4523962"/>
              <a:ext cx="9525" cy="76200"/>
            </a:xfrm>
            <a:custGeom>
              <a:avLst/>
              <a:gdLst>
                <a:gd name="connsiteX0" fmla="*/ 5375 w 9525"/>
                <a:gd name="connsiteY0" fmla="*/ 5375 h 76200"/>
                <a:gd name="connsiteX1" fmla="*/ 5375 w 9525"/>
                <a:gd name="connsiteY1" fmla="*/ 77375 h 76200"/>
              </a:gdLst>
              <a:ahLst/>
              <a:cxnLst>
                <a:cxn ang="0">
                  <a:pos x="connsiteX0" y="connsiteY0"/>
                </a:cxn>
                <a:cxn ang="0">
                  <a:pos x="connsiteX1" y="connsiteY1"/>
                </a:cxn>
              </a:cxnLst>
              <a:rect l="l" t="t" r="r" b="b"/>
              <a:pathLst>
                <a:path w="9525" h="76200">
                  <a:moveTo>
                    <a:pt x="5375" y="5375"/>
                  </a:moveTo>
                  <a:lnTo>
                    <a:pt x="5375" y="77375"/>
                  </a:lnTo>
                </a:path>
              </a:pathLst>
            </a:custGeom>
            <a:noFill/>
            <a:ln w="19050" cap="flat">
              <a:solidFill>
                <a:srgbClr val="B2C0EC"/>
              </a:solidFill>
              <a:prstDash val="solid"/>
              <a:miter/>
            </a:ln>
          </p:spPr>
          <p:txBody>
            <a:bodyPr rtlCol="0" anchor="ctr"/>
            <a:lstStyle/>
            <a:p>
              <a:endParaRPr lang="en-GB" dirty="0"/>
            </a:p>
          </p:txBody>
        </p:sp>
        <p:sp>
          <p:nvSpPr>
            <p:cNvPr id="89" name="Freeform: Shape 2058">
              <a:extLst>
                <a:ext uri="{FF2B5EF4-FFF2-40B4-BE49-F238E27FC236}">
                  <a16:creationId xmlns:a16="http://schemas.microsoft.com/office/drawing/2014/main" id="{2560F084-2D8F-4FBF-89F2-62E8AE3E3C74}"/>
                </a:ext>
              </a:extLst>
            </p:cNvPr>
            <p:cNvSpPr/>
            <p:nvPr/>
          </p:nvSpPr>
          <p:spPr>
            <a:xfrm>
              <a:off x="6302785" y="4543012"/>
              <a:ext cx="9525" cy="76200"/>
            </a:xfrm>
            <a:custGeom>
              <a:avLst/>
              <a:gdLst>
                <a:gd name="connsiteX0" fmla="*/ 5375 w 9525"/>
                <a:gd name="connsiteY0" fmla="*/ 5375 h 76200"/>
                <a:gd name="connsiteX1" fmla="*/ 5375 w 9525"/>
                <a:gd name="connsiteY1" fmla="*/ 77375 h 76200"/>
              </a:gdLst>
              <a:ahLst/>
              <a:cxnLst>
                <a:cxn ang="0">
                  <a:pos x="connsiteX0" y="connsiteY0"/>
                </a:cxn>
                <a:cxn ang="0">
                  <a:pos x="connsiteX1" y="connsiteY1"/>
                </a:cxn>
              </a:cxnLst>
              <a:rect l="l" t="t" r="r" b="b"/>
              <a:pathLst>
                <a:path w="9525" h="76200">
                  <a:moveTo>
                    <a:pt x="5375" y="5375"/>
                  </a:moveTo>
                  <a:lnTo>
                    <a:pt x="5375" y="77375"/>
                  </a:lnTo>
                </a:path>
              </a:pathLst>
            </a:custGeom>
            <a:noFill/>
            <a:ln w="19050" cap="flat">
              <a:solidFill>
                <a:srgbClr val="B2C0EC"/>
              </a:solidFill>
              <a:prstDash val="solid"/>
              <a:miter/>
            </a:ln>
          </p:spPr>
          <p:txBody>
            <a:bodyPr rtlCol="0" anchor="ctr"/>
            <a:lstStyle/>
            <a:p>
              <a:endParaRPr lang="en-GB" dirty="0"/>
            </a:p>
          </p:txBody>
        </p:sp>
        <p:sp>
          <p:nvSpPr>
            <p:cNvPr id="90" name="Freeform: Shape 2059">
              <a:extLst>
                <a:ext uri="{FF2B5EF4-FFF2-40B4-BE49-F238E27FC236}">
                  <a16:creationId xmlns:a16="http://schemas.microsoft.com/office/drawing/2014/main" id="{85F54B15-663F-41E6-9F11-63E29C315E87}"/>
                </a:ext>
              </a:extLst>
            </p:cNvPr>
            <p:cNvSpPr/>
            <p:nvPr/>
          </p:nvSpPr>
          <p:spPr>
            <a:xfrm>
              <a:off x="6417085" y="4543012"/>
              <a:ext cx="9525" cy="76200"/>
            </a:xfrm>
            <a:custGeom>
              <a:avLst/>
              <a:gdLst>
                <a:gd name="connsiteX0" fmla="*/ 5375 w 9525"/>
                <a:gd name="connsiteY0" fmla="*/ 5375 h 76200"/>
                <a:gd name="connsiteX1" fmla="*/ 5375 w 9525"/>
                <a:gd name="connsiteY1" fmla="*/ 77375 h 76200"/>
              </a:gdLst>
              <a:ahLst/>
              <a:cxnLst>
                <a:cxn ang="0">
                  <a:pos x="connsiteX0" y="connsiteY0"/>
                </a:cxn>
                <a:cxn ang="0">
                  <a:pos x="connsiteX1" y="connsiteY1"/>
                </a:cxn>
              </a:cxnLst>
              <a:rect l="l" t="t" r="r" b="b"/>
              <a:pathLst>
                <a:path w="9525" h="76200">
                  <a:moveTo>
                    <a:pt x="5375" y="5375"/>
                  </a:moveTo>
                  <a:lnTo>
                    <a:pt x="5375" y="77375"/>
                  </a:lnTo>
                </a:path>
              </a:pathLst>
            </a:custGeom>
            <a:noFill/>
            <a:ln w="19050" cap="flat">
              <a:solidFill>
                <a:srgbClr val="B2C0EC"/>
              </a:solidFill>
              <a:prstDash val="solid"/>
              <a:miter/>
            </a:ln>
          </p:spPr>
          <p:txBody>
            <a:bodyPr rtlCol="0" anchor="ctr"/>
            <a:lstStyle/>
            <a:p>
              <a:endParaRPr lang="en-GB" dirty="0"/>
            </a:p>
          </p:txBody>
        </p:sp>
        <p:sp>
          <p:nvSpPr>
            <p:cNvPr id="91" name="Freeform: Shape 2060">
              <a:extLst>
                <a:ext uri="{FF2B5EF4-FFF2-40B4-BE49-F238E27FC236}">
                  <a16:creationId xmlns:a16="http://schemas.microsoft.com/office/drawing/2014/main" id="{9DCBC432-4E76-4DE9-ABC1-A03DC6EE1EBB}"/>
                </a:ext>
              </a:extLst>
            </p:cNvPr>
            <p:cNvSpPr/>
            <p:nvPr/>
          </p:nvSpPr>
          <p:spPr>
            <a:xfrm>
              <a:off x="6493285" y="4562062"/>
              <a:ext cx="9525" cy="76200"/>
            </a:xfrm>
            <a:custGeom>
              <a:avLst/>
              <a:gdLst>
                <a:gd name="connsiteX0" fmla="*/ 5375 w 9525"/>
                <a:gd name="connsiteY0" fmla="*/ 5375 h 76200"/>
                <a:gd name="connsiteX1" fmla="*/ 5375 w 9525"/>
                <a:gd name="connsiteY1" fmla="*/ 77374 h 76200"/>
              </a:gdLst>
              <a:ahLst/>
              <a:cxnLst>
                <a:cxn ang="0">
                  <a:pos x="connsiteX0" y="connsiteY0"/>
                </a:cxn>
                <a:cxn ang="0">
                  <a:pos x="connsiteX1" y="connsiteY1"/>
                </a:cxn>
              </a:cxnLst>
              <a:rect l="l" t="t" r="r" b="b"/>
              <a:pathLst>
                <a:path w="9525" h="76200">
                  <a:moveTo>
                    <a:pt x="5375" y="5375"/>
                  </a:moveTo>
                  <a:lnTo>
                    <a:pt x="5375" y="77374"/>
                  </a:lnTo>
                </a:path>
              </a:pathLst>
            </a:custGeom>
            <a:noFill/>
            <a:ln w="19050" cap="flat">
              <a:solidFill>
                <a:srgbClr val="B2C0EC"/>
              </a:solidFill>
              <a:prstDash val="solid"/>
              <a:miter/>
            </a:ln>
          </p:spPr>
          <p:txBody>
            <a:bodyPr rtlCol="0" anchor="ctr"/>
            <a:lstStyle/>
            <a:p>
              <a:endParaRPr lang="en-GB" dirty="0"/>
            </a:p>
          </p:txBody>
        </p:sp>
        <p:sp>
          <p:nvSpPr>
            <p:cNvPr id="92" name="Freeform: Shape 2061">
              <a:extLst>
                <a:ext uri="{FF2B5EF4-FFF2-40B4-BE49-F238E27FC236}">
                  <a16:creationId xmlns:a16="http://schemas.microsoft.com/office/drawing/2014/main" id="{D3D27C1C-CD70-4511-984C-075D632943E8}"/>
                </a:ext>
              </a:extLst>
            </p:cNvPr>
            <p:cNvSpPr/>
            <p:nvPr/>
          </p:nvSpPr>
          <p:spPr>
            <a:xfrm>
              <a:off x="6569495" y="4562062"/>
              <a:ext cx="9525" cy="76200"/>
            </a:xfrm>
            <a:custGeom>
              <a:avLst/>
              <a:gdLst>
                <a:gd name="connsiteX0" fmla="*/ 5375 w 9525"/>
                <a:gd name="connsiteY0" fmla="*/ 5375 h 76200"/>
                <a:gd name="connsiteX1" fmla="*/ 5375 w 9525"/>
                <a:gd name="connsiteY1" fmla="*/ 77374 h 76200"/>
              </a:gdLst>
              <a:ahLst/>
              <a:cxnLst>
                <a:cxn ang="0">
                  <a:pos x="connsiteX0" y="connsiteY0"/>
                </a:cxn>
                <a:cxn ang="0">
                  <a:pos x="connsiteX1" y="connsiteY1"/>
                </a:cxn>
              </a:cxnLst>
              <a:rect l="l" t="t" r="r" b="b"/>
              <a:pathLst>
                <a:path w="9525" h="76200">
                  <a:moveTo>
                    <a:pt x="5375" y="5375"/>
                  </a:moveTo>
                  <a:lnTo>
                    <a:pt x="5375" y="77374"/>
                  </a:lnTo>
                </a:path>
              </a:pathLst>
            </a:custGeom>
            <a:noFill/>
            <a:ln w="19050" cap="flat">
              <a:solidFill>
                <a:srgbClr val="B2C0EC"/>
              </a:solidFill>
              <a:prstDash val="solid"/>
              <a:miter/>
            </a:ln>
          </p:spPr>
          <p:txBody>
            <a:bodyPr rtlCol="0" anchor="ctr"/>
            <a:lstStyle/>
            <a:p>
              <a:endParaRPr lang="en-GB" dirty="0"/>
            </a:p>
          </p:txBody>
        </p:sp>
        <p:sp>
          <p:nvSpPr>
            <p:cNvPr id="93" name="Freeform: Shape 2062">
              <a:extLst>
                <a:ext uri="{FF2B5EF4-FFF2-40B4-BE49-F238E27FC236}">
                  <a16:creationId xmlns:a16="http://schemas.microsoft.com/office/drawing/2014/main" id="{197D6BB7-94E9-415C-8702-D2B60F2947A2}"/>
                </a:ext>
              </a:extLst>
            </p:cNvPr>
            <p:cNvSpPr/>
            <p:nvPr/>
          </p:nvSpPr>
          <p:spPr>
            <a:xfrm>
              <a:off x="7121945" y="4581112"/>
              <a:ext cx="9525" cy="76200"/>
            </a:xfrm>
            <a:custGeom>
              <a:avLst/>
              <a:gdLst>
                <a:gd name="connsiteX0" fmla="*/ 5375 w 9525"/>
                <a:gd name="connsiteY0" fmla="*/ 5375 h 76200"/>
                <a:gd name="connsiteX1" fmla="*/ 5375 w 9525"/>
                <a:gd name="connsiteY1" fmla="*/ 77374 h 76200"/>
              </a:gdLst>
              <a:ahLst/>
              <a:cxnLst>
                <a:cxn ang="0">
                  <a:pos x="connsiteX0" y="connsiteY0"/>
                </a:cxn>
                <a:cxn ang="0">
                  <a:pos x="connsiteX1" y="connsiteY1"/>
                </a:cxn>
              </a:cxnLst>
              <a:rect l="l" t="t" r="r" b="b"/>
              <a:pathLst>
                <a:path w="9525" h="76200">
                  <a:moveTo>
                    <a:pt x="5375" y="5375"/>
                  </a:moveTo>
                  <a:lnTo>
                    <a:pt x="5375" y="77374"/>
                  </a:lnTo>
                </a:path>
              </a:pathLst>
            </a:custGeom>
            <a:noFill/>
            <a:ln w="19050" cap="flat">
              <a:solidFill>
                <a:srgbClr val="B2C0EC"/>
              </a:solidFill>
              <a:prstDash val="solid"/>
              <a:miter/>
            </a:ln>
          </p:spPr>
          <p:txBody>
            <a:bodyPr rtlCol="0" anchor="ctr"/>
            <a:lstStyle/>
            <a:p>
              <a:endParaRPr lang="en-GB" dirty="0"/>
            </a:p>
          </p:txBody>
        </p:sp>
        <p:sp>
          <p:nvSpPr>
            <p:cNvPr id="94" name="Freeform: Shape 2063">
              <a:extLst>
                <a:ext uri="{FF2B5EF4-FFF2-40B4-BE49-F238E27FC236}">
                  <a16:creationId xmlns:a16="http://schemas.microsoft.com/office/drawing/2014/main" id="{9F8C2CC9-BCB9-421C-91A3-61AC012E5026}"/>
                </a:ext>
              </a:extLst>
            </p:cNvPr>
            <p:cNvSpPr/>
            <p:nvPr/>
          </p:nvSpPr>
          <p:spPr>
            <a:xfrm>
              <a:off x="7217195" y="4581112"/>
              <a:ext cx="9525" cy="76200"/>
            </a:xfrm>
            <a:custGeom>
              <a:avLst/>
              <a:gdLst>
                <a:gd name="connsiteX0" fmla="*/ 5375 w 9525"/>
                <a:gd name="connsiteY0" fmla="*/ 5375 h 76200"/>
                <a:gd name="connsiteX1" fmla="*/ 5375 w 9525"/>
                <a:gd name="connsiteY1" fmla="*/ 77374 h 76200"/>
              </a:gdLst>
              <a:ahLst/>
              <a:cxnLst>
                <a:cxn ang="0">
                  <a:pos x="connsiteX0" y="connsiteY0"/>
                </a:cxn>
                <a:cxn ang="0">
                  <a:pos x="connsiteX1" y="connsiteY1"/>
                </a:cxn>
              </a:cxnLst>
              <a:rect l="l" t="t" r="r" b="b"/>
              <a:pathLst>
                <a:path w="9525" h="76200">
                  <a:moveTo>
                    <a:pt x="5375" y="5375"/>
                  </a:moveTo>
                  <a:lnTo>
                    <a:pt x="5375" y="77374"/>
                  </a:lnTo>
                </a:path>
              </a:pathLst>
            </a:custGeom>
            <a:noFill/>
            <a:ln w="19050" cap="flat">
              <a:solidFill>
                <a:srgbClr val="B2C0EC"/>
              </a:solidFill>
              <a:prstDash val="solid"/>
              <a:miter/>
            </a:ln>
          </p:spPr>
          <p:txBody>
            <a:bodyPr rtlCol="0" anchor="ctr"/>
            <a:lstStyle/>
            <a:p>
              <a:endParaRPr lang="en-GB" dirty="0"/>
            </a:p>
          </p:txBody>
        </p:sp>
        <p:sp>
          <p:nvSpPr>
            <p:cNvPr id="95" name="Freeform: Shape 2064">
              <a:extLst>
                <a:ext uri="{FF2B5EF4-FFF2-40B4-BE49-F238E27FC236}">
                  <a16:creationId xmlns:a16="http://schemas.microsoft.com/office/drawing/2014/main" id="{20E920C3-6E87-4D76-AD07-D9D67F8B1892}"/>
                </a:ext>
              </a:extLst>
            </p:cNvPr>
            <p:cNvSpPr/>
            <p:nvPr/>
          </p:nvSpPr>
          <p:spPr>
            <a:xfrm>
              <a:off x="7674395" y="4581112"/>
              <a:ext cx="9525" cy="76200"/>
            </a:xfrm>
            <a:custGeom>
              <a:avLst/>
              <a:gdLst>
                <a:gd name="connsiteX0" fmla="*/ 5375 w 9525"/>
                <a:gd name="connsiteY0" fmla="*/ 5375 h 76200"/>
                <a:gd name="connsiteX1" fmla="*/ 5375 w 9525"/>
                <a:gd name="connsiteY1" fmla="*/ 77374 h 76200"/>
              </a:gdLst>
              <a:ahLst/>
              <a:cxnLst>
                <a:cxn ang="0">
                  <a:pos x="connsiteX0" y="connsiteY0"/>
                </a:cxn>
                <a:cxn ang="0">
                  <a:pos x="connsiteX1" y="connsiteY1"/>
                </a:cxn>
              </a:cxnLst>
              <a:rect l="l" t="t" r="r" b="b"/>
              <a:pathLst>
                <a:path w="9525" h="76200">
                  <a:moveTo>
                    <a:pt x="5375" y="5375"/>
                  </a:moveTo>
                  <a:lnTo>
                    <a:pt x="5375" y="77374"/>
                  </a:lnTo>
                </a:path>
              </a:pathLst>
            </a:custGeom>
            <a:noFill/>
            <a:ln w="19050" cap="flat">
              <a:solidFill>
                <a:srgbClr val="B2C0EC"/>
              </a:solidFill>
              <a:prstDash val="solid"/>
              <a:miter/>
            </a:ln>
          </p:spPr>
          <p:txBody>
            <a:bodyPr rtlCol="0" anchor="ctr"/>
            <a:lstStyle/>
            <a:p>
              <a:endParaRPr lang="en-GB" dirty="0"/>
            </a:p>
          </p:txBody>
        </p:sp>
        <p:sp>
          <p:nvSpPr>
            <p:cNvPr id="96" name="Freeform: Shape 2065">
              <a:extLst>
                <a:ext uri="{FF2B5EF4-FFF2-40B4-BE49-F238E27FC236}">
                  <a16:creationId xmlns:a16="http://schemas.microsoft.com/office/drawing/2014/main" id="{1A12B353-B693-4C18-8D1A-9C594F7FA5F4}"/>
                </a:ext>
              </a:extLst>
            </p:cNvPr>
            <p:cNvSpPr/>
            <p:nvPr/>
          </p:nvSpPr>
          <p:spPr>
            <a:xfrm>
              <a:off x="7845845" y="4581112"/>
              <a:ext cx="9525" cy="76200"/>
            </a:xfrm>
            <a:custGeom>
              <a:avLst/>
              <a:gdLst>
                <a:gd name="connsiteX0" fmla="*/ 5375 w 9525"/>
                <a:gd name="connsiteY0" fmla="*/ 5375 h 76200"/>
                <a:gd name="connsiteX1" fmla="*/ 5375 w 9525"/>
                <a:gd name="connsiteY1" fmla="*/ 77374 h 76200"/>
              </a:gdLst>
              <a:ahLst/>
              <a:cxnLst>
                <a:cxn ang="0">
                  <a:pos x="connsiteX0" y="connsiteY0"/>
                </a:cxn>
                <a:cxn ang="0">
                  <a:pos x="connsiteX1" y="connsiteY1"/>
                </a:cxn>
              </a:cxnLst>
              <a:rect l="l" t="t" r="r" b="b"/>
              <a:pathLst>
                <a:path w="9525" h="76200">
                  <a:moveTo>
                    <a:pt x="5375" y="5375"/>
                  </a:moveTo>
                  <a:lnTo>
                    <a:pt x="5375" y="77374"/>
                  </a:lnTo>
                </a:path>
              </a:pathLst>
            </a:custGeom>
            <a:noFill/>
            <a:ln w="19050" cap="flat">
              <a:solidFill>
                <a:srgbClr val="B2C0EC"/>
              </a:solidFill>
              <a:prstDash val="solid"/>
              <a:miter/>
            </a:ln>
          </p:spPr>
          <p:txBody>
            <a:bodyPr rtlCol="0" anchor="ctr"/>
            <a:lstStyle/>
            <a:p>
              <a:endParaRPr lang="en-GB" dirty="0"/>
            </a:p>
          </p:txBody>
        </p:sp>
      </p:grpSp>
      <p:grpSp>
        <p:nvGrpSpPr>
          <p:cNvPr id="97" name="Graphic 2066">
            <a:extLst>
              <a:ext uri="{FF2B5EF4-FFF2-40B4-BE49-F238E27FC236}">
                <a16:creationId xmlns:a16="http://schemas.microsoft.com/office/drawing/2014/main" id="{428FC062-41D3-414C-9D16-393BA21DED7C}"/>
              </a:ext>
            </a:extLst>
          </p:cNvPr>
          <p:cNvGrpSpPr/>
          <p:nvPr/>
        </p:nvGrpSpPr>
        <p:grpSpPr>
          <a:xfrm>
            <a:off x="2368551" y="2048963"/>
            <a:ext cx="4095198" cy="1480747"/>
            <a:chOff x="4798639" y="2906193"/>
            <a:chExt cx="6410325" cy="2333625"/>
          </a:xfrm>
        </p:grpSpPr>
        <p:sp>
          <p:nvSpPr>
            <p:cNvPr id="98" name="Freeform: Shape 2068">
              <a:extLst>
                <a:ext uri="{FF2B5EF4-FFF2-40B4-BE49-F238E27FC236}">
                  <a16:creationId xmlns:a16="http://schemas.microsoft.com/office/drawing/2014/main" id="{D6F76686-DACE-4A07-93A6-81528C9DAC07}"/>
                </a:ext>
              </a:extLst>
            </p:cNvPr>
            <p:cNvSpPr/>
            <p:nvPr/>
          </p:nvSpPr>
          <p:spPr>
            <a:xfrm>
              <a:off x="4791495" y="2903821"/>
              <a:ext cx="6419850" cy="2333625"/>
            </a:xfrm>
            <a:custGeom>
              <a:avLst/>
              <a:gdLst>
                <a:gd name="connsiteX0" fmla="*/ 6419850 w 6419850"/>
                <a:gd name="connsiteY0" fmla="*/ 2326510 h 2333625"/>
                <a:gd name="connsiteX1" fmla="*/ 5250656 w 6419850"/>
                <a:gd name="connsiteY1" fmla="*/ 2326510 h 2333625"/>
                <a:gd name="connsiteX2" fmla="*/ 5250656 w 6419850"/>
                <a:gd name="connsiteY2" fmla="*/ 2300423 h 2333625"/>
                <a:gd name="connsiteX3" fmla="*/ 5179219 w 6419850"/>
                <a:gd name="connsiteY3" fmla="*/ 2300423 h 2333625"/>
                <a:gd name="connsiteX4" fmla="*/ 5179219 w 6419850"/>
                <a:gd name="connsiteY4" fmla="*/ 2267221 h 2333625"/>
                <a:gd name="connsiteX5" fmla="*/ 4741069 w 6419850"/>
                <a:gd name="connsiteY5" fmla="*/ 2267221 h 2333625"/>
                <a:gd name="connsiteX6" fmla="*/ 4741069 w 6419850"/>
                <a:gd name="connsiteY6" fmla="*/ 2245877 h 2333625"/>
                <a:gd name="connsiteX7" fmla="*/ 4212431 w 6419850"/>
                <a:gd name="connsiteY7" fmla="*/ 2245877 h 2333625"/>
                <a:gd name="connsiteX8" fmla="*/ 4212431 w 6419850"/>
                <a:gd name="connsiteY8" fmla="*/ 2217418 h 2333625"/>
                <a:gd name="connsiteX9" fmla="*/ 4095750 w 6419850"/>
                <a:gd name="connsiteY9" fmla="*/ 2217418 h 2333625"/>
                <a:gd name="connsiteX10" fmla="*/ 4095750 w 6419850"/>
                <a:gd name="connsiteY10" fmla="*/ 2200817 h 2333625"/>
                <a:gd name="connsiteX11" fmla="*/ 4019550 w 6419850"/>
                <a:gd name="connsiteY11" fmla="*/ 2200817 h 2333625"/>
                <a:gd name="connsiteX12" fmla="*/ 4019550 w 6419850"/>
                <a:gd name="connsiteY12" fmla="*/ 2196074 h 2333625"/>
                <a:gd name="connsiteX13" fmla="*/ 3800475 w 6419850"/>
                <a:gd name="connsiteY13" fmla="*/ 2196074 h 2333625"/>
                <a:gd name="connsiteX14" fmla="*/ 3800475 w 6419850"/>
                <a:gd name="connsiteY14" fmla="*/ 2165244 h 2333625"/>
                <a:gd name="connsiteX15" fmla="*/ 3676650 w 6419850"/>
                <a:gd name="connsiteY15" fmla="*/ 2165244 h 2333625"/>
                <a:gd name="connsiteX16" fmla="*/ 3676650 w 6419850"/>
                <a:gd name="connsiteY16" fmla="*/ 2146271 h 2333625"/>
                <a:gd name="connsiteX17" fmla="*/ 3536156 w 6419850"/>
                <a:gd name="connsiteY17" fmla="*/ 2146271 h 2333625"/>
                <a:gd name="connsiteX18" fmla="*/ 3536156 w 6419850"/>
                <a:gd name="connsiteY18" fmla="*/ 2136785 h 2333625"/>
                <a:gd name="connsiteX19" fmla="*/ 3457575 w 6419850"/>
                <a:gd name="connsiteY19" fmla="*/ 2136785 h 2333625"/>
                <a:gd name="connsiteX20" fmla="*/ 3457575 w 6419850"/>
                <a:gd name="connsiteY20" fmla="*/ 2098840 h 2333625"/>
                <a:gd name="connsiteX21" fmla="*/ 3355181 w 6419850"/>
                <a:gd name="connsiteY21" fmla="*/ 2098840 h 2333625"/>
                <a:gd name="connsiteX22" fmla="*/ 3355181 w 6419850"/>
                <a:gd name="connsiteY22" fmla="*/ 2091725 h 2333625"/>
                <a:gd name="connsiteX23" fmla="*/ 3267075 w 6419850"/>
                <a:gd name="connsiteY23" fmla="*/ 2091725 h 2333625"/>
                <a:gd name="connsiteX24" fmla="*/ 3267075 w 6419850"/>
                <a:gd name="connsiteY24" fmla="*/ 2070381 h 2333625"/>
                <a:gd name="connsiteX25" fmla="*/ 3000375 w 6419850"/>
                <a:gd name="connsiteY25" fmla="*/ 2070381 h 2333625"/>
                <a:gd name="connsiteX26" fmla="*/ 3000375 w 6419850"/>
                <a:gd name="connsiteY26" fmla="*/ 2065638 h 2333625"/>
                <a:gd name="connsiteX27" fmla="*/ 2924175 w 6419850"/>
                <a:gd name="connsiteY27" fmla="*/ 2065638 h 2333625"/>
                <a:gd name="connsiteX28" fmla="*/ 2924175 w 6419850"/>
                <a:gd name="connsiteY28" fmla="*/ 2034807 h 2333625"/>
                <a:gd name="connsiteX29" fmla="*/ 2886075 w 6419850"/>
                <a:gd name="connsiteY29" fmla="*/ 2034807 h 2333625"/>
                <a:gd name="connsiteX30" fmla="*/ 2886075 w 6419850"/>
                <a:gd name="connsiteY30" fmla="*/ 2008720 h 2333625"/>
                <a:gd name="connsiteX31" fmla="*/ 2702719 w 6419850"/>
                <a:gd name="connsiteY31" fmla="*/ 2008720 h 2333625"/>
                <a:gd name="connsiteX32" fmla="*/ 2702719 w 6419850"/>
                <a:gd name="connsiteY32" fmla="*/ 1989747 h 2333625"/>
                <a:gd name="connsiteX33" fmla="*/ 2616994 w 6419850"/>
                <a:gd name="connsiteY33" fmla="*/ 1989747 h 2333625"/>
                <a:gd name="connsiteX34" fmla="*/ 2616994 w 6419850"/>
                <a:gd name="connsiteY34" fmla="*/ 1973146 h 2333625"/>
                <a:gd name="connsiteX35" fmla="*/ 2576513 w 6419850"/>
                <a:gd name="connsiteY35" fmla="*/ 1973146 h 2333625"/>
                <a:gd name="connsiteX36" fmla="*/ 2576513 w 6419850"/>
                <a:gd name="connsiteY36" fmla="*/ 1961289 h 2333625"/>
                <a:gd name="connsiteX37" fmla="*/ 2552700 w 6419850"/>
                <a:gd name="connsiteY37" fmla="*/ 1961289 h 2333625"/>
                <a:gd name="connsiteX38" fmla="*/ 2552700 w 6419850"/>
                <a:gd name="connsiteY38" fmla="*/ 1949431 h 2333625"/>
                <a:gd name="connsiteX39" fmla="*/ 2507456 w 6419850"/>
                <a:gd name="connsiteY39" fmla="*/ 1949431 h 2333625"/>
                <a:gd name="connsiteX40" fmla="*/ 2507456 w 6419850"/>
                <a:gd name="connsiteY40" fmla="*/ 1920972 h 2333625"/>
                <a:gd name="connsiteX41" fmla="*/ 2476500 w 6419850"/>
                <a:gd name="connsiteY41" fmla="*/ 1920972 h 2333625"/>
                <a:gd name="connsiteX42" fmla="*/ 2476500 w 6419850"/>
                <a:gd name="connsiteY42" fmla="*/ 1899628 h 2333625"/>
                <a:gd name="connsiteX43" fmla="*/ 2424113 w 6419850"/>
                <a:gd name="connsiteY43" fmla="*/ 1899628 h 2333625"/>
                <a:gd name="connsiteX44" fmla="*/ 2424113 w 6419850"/>
                <a:gd name="connsiteY44" fmla="*/ 1864054 h 2333625"/>
                <a:gd name="connsiteX45" fmla="*/ 2383631 w 6419850"/>
                <a:gd name="connsiteY45" fmla="*/ 1864054 h 2333625"/>
                <a:gd name="connsiteX46" fmla="*/ 2383631 w 6419850"/>
                <a:gd name="connsiteY46" fmla="*/ 1818994 h 2333625"/>
                <a:gd name="connsiteX47" fmla="*/ 2293144 w 6419850"/>
                <a:gd name="connsiteY47" fmla="*/ 1818994 h 2333625"/>
                <a:gd name="connsiteX48" fmla="*/ 2293144 w 6419850"/>
                <a:gd name="connsiteY48" fmla="*/ 1783421 h 2333625"/>
                <a:gd name="connsiteX49" fmla="*/ 2252663 w 6419850"/>
                <a:gd name="connsiteY49" fmla="*/ 1783421 h 2333625"/>
                <a:gd name="connsiteX50" fmla="*/ 2252663 w 6419850"/>
                <a:gd name="connsiteY50" fmla="*/ 1752590 h 2333625"/>
                <a:gd name="connsiteX51" fmla="*/ 2164556 w 6419850"/>
                <a:gd name="connsiteY51" fmla="*/ 1752590 h 2333625"/>
                <a:gd name="connsiteX52" fmla="*/ 2164556 w 6419850"/>
                <a:gd name="connsiteY52" fmla="*/ 1719388 h 2333625"/>
                <a:gd name="connsiteX53" fmla="*/ 2114550 w 6419850"/>
                <a:gd name="connsiteY53" fmla="*/ 1719388 h 2333625"/>
                <a:gd name="connsiteX54" fmla="*/ 2114550 w 6419850"/>
                <a:gd name="connsiteY54" fmla="*/ 1700416 h 2333625"/>
                <a:gd name="connsiteX55" fmla="*/ 2028825 w 6419850"/>
                <a:gd name="connsiteY55" fmla="*/ 1700416 h 2333625"/>
                <a:gd name="connsiteX56" fmla="*/ 2028825 w 6419850"/>
                <a:gd name="connsiteY56" fmla="*/ 1671957 h 2333625"/>
                <a:gd name="connsiteX57" fmla="*/ 1935956 w 6419850"/>
                <a:gd name="connsiteY57" fmla="*/ 1671957 h 2333625"/>
                <a:gd name="connsiteX58" fmla="*/ 1935956 w 6419850"/>
                <a:gd name="connsiteY58" fmla="*/ 1631640 h 2333625"/>
                <a:gd name="connsiteX59" fmla="*/ 1874044 w 6419850"/>
                <a:gd name="connsiteY59" fmla="*/ 1631640 h 2333625"/>
                <a:gd name="connsiteX60" fmla="*/ 1874044 w 6419850"/>
                <a:gd name="connsiteY60" fmla="*/ 1598438 h 2333625"/>
                <a:gd name="connsiteX61" fmla="*/ 1783556 w 6419850"/>
                <a:gd name="connsiteY61" fmla="*/ 1598438 h 2333625"/>
                <a:gd name="connsiteX62" fmla="*/ 1783556 w 6419850"/>
                <a:gd name="connsiteY62" fmla="*/ 1579466 h 2333625"/>
                <a:gd name="connsiteX63" fmla="*/ 1750219 w 6419850"/>
                <a:gd name="connsiteY63" fmla="*/ 1579466 h 2333625"/>
                <a:gd name="connsiteX64" fmla="*/ 1750219 w 6419850"/>
                <a:gd name="connsiteY64" fmla="*/ 1548635 h 2333625"/>
                <a:gd name="connsiteX65" fmla="*/ 1669256 w 6419850"/>
                <a:gd name="connsiteY65" fmla="*/ 1548635 h 2333625"/>
                <a:gd name="connsiteX66" fmla="*/ 1669256 w 6419850"/>
                <a:gd name="connsiteY66" fmla="*/ 1520177 h 2333625"/>
                <a:gd name="connsiteX67" fmla="*/ 1624013 w 6419850"/>
                <a:gd name="connsiteY67" fmla="*/ 1520177 h 2333625"/>
                <a:gd name="connsiteX68" fmla="*/ 1624013 w 6419850"/>
                <a:gd name="connsiteY68" fmla="*/ 1489346 h 2333625"/>
                <a:gd name="connsiteX69" fmla="*/ 1585913 w 6419850"/>
                <a:gd name="connsiteY69" fmla="*/ 1489346 h 2333625"/>
                <a:gd name="connsiteX70" fmla="*/ 1585913 w 6419850"/>
                <a:gd name="connsiteY70" fmla="*/ 1449029 h 2333625"/>
                <a:gd name="connsiteX71" fmla="*/ 1519238 w 6419850"/>
                <a:gd name="connsiteY71" fmla="*/ 1449029 h 2333625"/>
                <a:gd name="connsiteX72" fmla="*/ 1519238 w 6419850"/>
                <a:gd name="connsiteY72" fmla="*/ 1430057 h 2333625"/>
                <a:gd name="connsiteX73" fmla="*/ 1483519 w 6419850"/>
                <a:gd name="connsiteY73" fmla="*/ 1430057 h 2333625"/>
                <a:gd name="connsiteX74" fmla="*/ 1483519 w 6419850"/>
                <a:gd name="connsiteY74" fmla="*/ 1403970 h 2333625"/>
                <a:gd name="connsiteX75" fmla="*/ 1459706 w 6419850"/>
                <a:gd name="connsiteY75" fmla="*/ 1403970 h 2333625"/>
                <a:gd name="connsiteX76" fmla="*/ 1459706 w 6419850"/>
                <a:gd name="connsiteY76" fmla="*/ 1375511 h 2333625"/>
                <a:gd name="connsiteX77" fmla="*/ 1419225 w 6419850"/>
                <a:gd name="connsiteY77" fmla="*/ 1375511 h 2333625"/>
                <a:gd name="connsiteX78" fmla="*/ 1419225 w 6419850"/>
                <a:gd name="connsiteY78" fmla="*/ 1325708 h 2333625"/>
                <a:gd name="connsiteX79" fmla="*/ 1309688 w 6419850"/>
                <a:gd name="connsiteY79" fmla="*/ 1325708 h 2333625"/>
                <a:gd name="connsiteX80" fmla="*/ 1309688 w 6419850"/>
                <a:gd name="connsiteY80" fmla="*/ 1285391 h 2333625"/>
                <a:gd name="connsiteX81" fmla="*/ 1243013 w 6419850"/>
                <a:gd name="connsiteY81" fmla="*/ 1285391 h 2333625"/>
                <a:gd name="connsiteX82" fmla="*/ 1243013 w 6419850"/>
                <a:gd name="connsiteY82" fmla="*/ 1240331 h 2333625"/>
                <a:gd name="connsiteX83" fmla="*/ 1216819 w 6419850"/>
                <a:gd name="connsiteY83" fmla="*/ 1240331 h 2333625"/>
                <a:gd name="connsiteX84" fmla="*/ 1216819 w 6419850"/>
                <a:gd name="connsiteY84" fmla="*/ 1200015 h 2333625"/>
                <a:gd name="connsiteX85" fmla="*/ 1169194 w 6419850"/>
                <a:gd name="connsiteY85" fmla="*/ 1200015 h 2333625"/>
                <a:gd name="connsiteX86" fmla="*/ 1169194 w 6419850"/>
                <a:gd name="connsiteY86" fmla="*/ 1166813 h 2333625"/>
                <a:gd name="connsiteX87" fmla="*/ 1126331 w 6419850"/>
                <a:gd name="connsiteY87" fmla="*/ 1166813 h 2333625"/>
                <a:gd name="connsiteX88" fmla="*/ 1126331 w 6419850"/>
                <a:gd name="connsiteY88" fmla="*/ 1105152 h 2333625"/>
                <a:gd name="connsiteX89" fmla="*/ 1050131 w 6419850"/>
                <a:gd name="connsiteY89" fmla="*/ 1105152 h 2333625"/>
                <a:gd name="connsiteX90" fmla="*/ 1050131 w 6419850"/>
                <a:gd name="connsiteY90" fmla="*/ 1057720 h 2333625"/>
                <a:gd name="connsiteX91" fmla="*/ 1009650 w 6419850"/>
                <a:gd name="connsiteY91" fmla="*/ 1057720 h 2333625"/>
                <a:gd name="connsiteX92" fmla="*/ 1009650 w 6419850"/>
                <a:gd name="connsiteY92" fmla="*/ 1034005 h 2333625"/>
                <a:gd name="connsiteX93" fmla="*/ 971550 w 6419850"/>
                <a:gd name="connsiteY93" fmla="*/ 1034005 h 2333625"/>
                <a:gd name="connsiteX94" fmla="*/ 971550 w 6419850"/>
                <a:gd name="connsiteY94" fmla="*/ 1003174 h 2333625"/>
                <a:gd name="connsiteX95" fmla="*/ 916781 w 6419850"/>
                <a:gd name="connsiteY95" fmla="*/ 1003174 h 2333625"/>
                <a:gd name="connsiteX96" fmla="*/ 916781 w 6419850"/>
                <a:gd name="connsiteY96" fmla="*/ 948628 h 2333625"/>
                <a:gd name="connsiteX97" fmla="*/ 871538 w 6419850"/>
                <a:gd name="connsiteY97" fmla="*/ 948628 h 2333625"/>
                <a:gd name="connsiteX98" fmla="*/ 871538 w 6419850"/>
                <a:gd name="connsiteY98" fmla="*/ 884596 h 2333625"/>
                <a:gd name="connsiteX99" fmla="*/ 821531 w 6419850"/>
                <a:gd name="connsiteY99" fmla="*/ 884596 h 2333625"/>
                <a:gd name="connsiteX100" fmla="*/ 821531 w 6419850"/>
                <a:gd name="connsiteY100" fmla="*/ 827678 h 2333625"/>
                <a:gd name="connsiteX101" fmla="*/ 769144 w 6419850"/>
                <a:gd name="connsiteY101" fmla="*/ 827678 h 2333625"/>
                <a:gd name="connsiteX102" fmla="*/ 769144 w 6419850"/>
                <a:gd name="connsiteY102" fmla="*/ 775503 h 2333625"/>
                <a:gd name="connsiteX103" fmla="*/ 728663 w 6419850"/>
                <a:gd name="connsiteY103" fmla="*/ 775503 h 2333625"/>
                <a:gd name="connsiteX104" fmla="*/ 728663 w 6419850"/>
                <a:gd name="connsiteY104" fmla="*/ 737558 h 2333625"/>
                <a:gd name="connsiteX105" fmla="*/ 659606 w 6419850"/>
                <a:gd name="connsiteY105" fmla="*/ 737558 h 2333625"/>
                <a:gd name="connsiteX106" fmla="*/ 659606 w 6419850"/>
                <a:gd name="connsiteY106" fmla="*/ 692499 h 2333625"/>
                <a:gd name="connsiteX107" fmla="*/ 619125 w 6419850"/>
                <a:gd name="connsiteY107" fmla="*/ 692499 h 2333625"/>
                <a:gd name="connsiteX108" fmla="*/ 619125 w 6419850"/>
                <a:gd name="connsiteY108" fmla="*/ 647439 h 2333625"/>
                <a:gd name="connsiteX109" fmla="*/ 607219 w 6419850"/>
                <a:gd name="connsiteY109" fmla="*/ 647439 h 2333625"/>
                <a:gd name="connsiteX110" fmla="*/ 607219 w 6419850"/>
                <a:gd name="connsiteY110" fmla="*/ 597636 h 2333625"/>
                <a:gd name="connsiteX111" fmla="*/ 561975 w 6419850"/>
                <a:gd name="connsiteY111" fmla="*/ 597636 h 2333625"/>
                <a:gd name="connsiteX112" fmla="*/ 561975 w 6419850"/>
                <a:gd name="connsiteY112" fmla="*/ 550204 h 2333625"/>
                <a:gd name="connsiteX113" fmla="*/ 504825 w 6419850"/>
                <a:gd name="connsiteY113" fmla="*/ 550204 h 2333625"/>
                <a:gd name="connsiteX114" fmla="*/ 504825 w 6419850"/>
                <a:gd name="connsiteY114" fmla="*/ 462456 h 2333625"/>
                <a:gd name="connsiteX115" fmla="*/ 450056 w 6419850"/>
                <a:gd name="connsiteY115" fmla="*/ 462456 h 2333625"/>
                <a:gd name="connsiteX116" fmla="*/ 450056 w 6419850"/>
                <a:gd name="connsiteY116" fmla="*/ 386566 h 2333625"/>
                <a:gd name="connsiteX117" fmla="*/ 400050 w 6419850"/>
                <a:gd name="connsiteY117" fmla="*/ 386566 h 2333625"/>
                <a:gd name="connsiteX118" fmla="*/ 400050 w 6419850"/>
                <a:gd name="connsiteY118" fmla="*/ 322534 h 2333625"/>
                <a:gd name="connsiteX119" fmla="*/ 338138 w 6419850"/>
                <a:gd name="connsiteY119" fmla="*/ 322534 h 2333625"/>
                <a:gd name="connsiteX120" fmla="*/ 338138 w 6419850"/>
                <a:gd name="connsiteY120" fmla="*/ 267987 h 2333625"/>
                <a:gd name="connsiteX121" fmla="*/ 300038 w 6419850"/>
                <a:gd name="connsiteY121" fmla="*/ 267987 h 2333625"/>
                <a:gd name="connsiteX122" fmla="*/ 300038 w 6419850"/>
                <a:gd name="connsiteY122" fmla="*/ 199212 h 2333625"/>
                <a:gd name="connsiteX123" fmla="*/ 245269 w 6419850"/>
                <a:gd name="connsiteY123" fmla="*/ 199212 h 2333625"/>
                <a:gd name="connsiteX124" fmla="*/ 245269 w 6419850"/>
                <a:gd name="connsiteY124" fmla="*/ 158895 h 2333625"/>
                <a:gd name="connsiteX125" fmla="*/ 202406 w 6419850"/>
                <a:gd name="connsiteY125" fmla="*/ 158895 h 2333625"/>
                <a:gd name="connsiteX126" fmla="*/ 202406 w 6419850"/>
                <a:gd name="connsiteY126" fmla="*/ 135180 h 2333625"/>
                <a:gd name="connsiteX127" fmla="*/ 142875 w 6419850"/>
                <a:gd name="connsiteY127" fmla="*/ 135180 h 2333625"/>
                <a:gd name="connsiteX128" fmla="*/ 142875 w 6419850"/>
                <a:gd name="connsiteY128" fmla="*/ 94863 h 2333625"/>
                <a:gd name="connsiteX129" fmla="*/ 78581 w 6419850"/>
                <a:gd name="connsiteY129" fmla="*/ 94863 h 2333625"/>
                <a:gd name="connsiteX130" fmla="*/ 78581 w 6419850"/>
                <a:gd name="connsiteY130" fmla="*/ 78262 h 2333625"/>
                <a:gd name="connsiteX131" fmla="*/ 50006 w 6419850"/>
                <a:gd name="connsiteY131" fmla="*/ 78262 h 2333625"/>
                <a:gd name="connsiteX132" fmla="*/ 50006 w 6419850"/>
                <a:gd name="connsiteY132" fmla="*/ 7115 h 2333625"/>
                <a:gd name="connsiteX133" fmla="*/ 7144 w 6419850"/>
                <a:gd name="connsiteY133" fmla="*/ 7115 h 233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6419850" h="2333625">
                  <a:moveTo>
                    <a:pt x="6419850" y="2326510"/>
                  </a:moveTo>
                  <a:lnTo>
                    <a:pt x="5250656" y="2326510"/>
                  </a:lnTo>
                  <a:lnTo>
                    <a:pt x="5250656" y="2300423"/>
                  </a:lnTo>
                  <a:lnTo>
                    <a:pt x="5179219" y="2300423"/>
                  </a:lnTo>
                  <a:lnTo>
                    <a:pt x="5179219" y="2267221"/>
                  </a:lnTo>
                  <a:lnTo>
                    <a:pt x="4741069" y="2267221"/>
                  </a:lnTo>
                  <a:lnTo>
                    <a:pt x="4741069" y="2245877"/>
                  </a:lnTo>
                  <a:lnTo>
                    <a:pt x="4212431" y="2245877"/>
                  </a:lnTo>
                  <a:lnTo>
                    <a:pt x="4212431" y="2217418"/>
                  </a:lnTo>
                  <a:lnTo>
                    <a:pt x="4095750" y="2217418"/>
                  </a:lnTo>
                  <a:lnTo>
                    <a:pt x="4095750" y="2200817"/>
                  </a:lnTo>
                  <a:lnTo>
                    <a:pt x="4019550" y="2200817"/>
                  </a:lnTo>
                  <a:lnTo>
                    <a:pt x="4019550" y="2196074"/>
                  </a:lnTo>
                  <a:lnTo>
                    <a:pt x="3800475" y="2196074"/>
                  </a:lnTo>
                  <a:lnTo>
                    <a:pt x="3800475" y="2165244"/>
                  </a:lnTo>
                  <a:lnTo>
                    <a:pt x="3676650" y="2165244"/>
                  </a:lnTo>
                  <a:lnTo>
                    <a:pt x="3676650" y="2146271"/>
                  </a:lnTo>
                  <a:lnTo>
                    <a:pt x="3536156" y="2146271"/>
                  </a:lnTo>
                  <a:lnTo>
                    <a:pt x="3536156" y="2136785"/>
                  </a:lnTo>
                  <a:lnTo>
                    <a:pt x="3457575" y="2136785"/>
                  </a:lnTo>
                  <a:lnTo>
                    <a:pt x="3457575" y="2098840"/>
                  </a:lnTo>
                  <a:lnTo>
                    <a:pt x="3355181" y="2098840"/>
                  </a:lnTo>
                  <a:lnTo>
                    <a:pt x="3355181" y="2091725"/>
                  </a:lnTo>
                  <a:lnTo>
                    <a:pt x="3267075" y="2091725"/>
                  </a:lnTo>
                  <a:lnTo>
                    <a:pt x="3267075" y="2070381"/>
                  </a:lnTo>
                  <a:lnTo>
                    <a:pt x="3000375" y="2070381"/>
                  </a:lnTo>
                  <a:lnTo>
                    <a:pt x="3000375" y="2065638"/>
                  </a:lnTo>
                  <a:lnTo>
                    <a:pt x="2924175" y="2065638"/>
                  </a:lnTo>
                  <a:lnTo>
                    <a:pt x="2924175" y="2034807"/>
                  </a:lnTo>
                  <a:lnTo>
                    <a:pt x="2886075" y="2034807"/>
                  </a:lnTo>
                  <a:lnTo>
                    <a:pt x="2886075" y="2008720"/>
                  </a:lnTo>
                  <a:lnTo>
                    <a:pt x="2702719" y="2008720"/>
                  </a:lnTo>
                  <a:lnTo>
                    <a:pt x="2702719" y="1989747"/>
                  </a:lnTo>
                  <a:lnTo>
                    <a:pt x="2616994" y="1989747"/>
                  </a:lnTo>
                  <a:lnTo>
                    <a:pt x="2616994" y="1973146"/>
                  </a:lnTo>
                  <a:lnTo>
                    <a:pt x="2576513" y="1973146"/>
                  </a:lnTo>
                  <a:lnTo>
                    <a:pt x="2576513" y="1961289"/>
                  </a:lnTo>
                  <a:lnTo>
                    <a:pt x="2552700" y="1961289"/>
                  </a:lnTo>
                  <a:lnTo>
                    <a:pt x="2552700" y="1949431"/>
                  </a:lnTo>
                  <a:lnTo>
                    <a:pt x="2507456" y="1949431"/>
                  </a:lnTo>
                  <a:lnTo>
                    <a:pt x="2507456" y="1920972"/>
                  </a:lnTo>
                  <a:lnTo>
                    <a:pt x="2476500" y="1920972"/>
                  </a:lnTo>
                  <a:lnTo>
                    <a:pt x="2476500" y="1899628"/>
                  </a:lnTo>
                  <a:lnTo>
                    <a:pt x="2424113" y="1899628"/>
                  </a:lnTo>
                  <a:lnTo>
                    <a:pt x="2424113" y="1864054"/>
                  </a:lnTo>
                  <a:lnTo>
                    <a:pt x="2383631" y="1864054"/>
                  </a:lnTo>
                  <a:lnTo>
                    <a:pt x="2383631" y="1818994"/>
                  </a:lnTo>
                  <a:lnTo>
                    <a:pt x="2293144" y="1818994"/>
                  </a:lnTo>
                  <a:lnTo>
                    <a:pt x="2293144" y="1783421"/>
                  </a:lnTo>
                  <a:lnTo>
                    <a:pt x="2252663" y="1783421"/>
                  </a:lnTo>
                  <a:lnTo>
                    <a:pt x="2252663" y="1752590"/>
                  </a:lnTo>
                  <a:lnTo>
                    <a:pt x="2164556" y="1752590"/>
                  </a:lnTo>
                  <a:lnTo>
                    <a:pt x="2164556" y="1719388"/>
                  </a:lnTo>
                  <a:lnTo>
                    <a:pt x="2114550" y="1719388"/>
                  </a:lnTo>
                  <a:lnTo>
                    <a:pt x="2114550" y="1700416"/>
                  </a:lnTo>
                  <a:lnTo>
                    <a:pt x="2028825" y="1700416"/>
                  </a:lnTo>
                  <a:lnTo>
                    <a:pt x="2028825" y="1671957"/>
                  </a:lnTo>
                  <a:lnTo>
                    <a:pt x="1935956" y="1671957"/>
                  </a:lnTo>
                  <a:lnTo>
                    <a:pt x="1935956" y="1631640"/>
                  </a:lnTo>
                  <a:lnTo>
                    <a:pt x="1874044" y="1631640"/>
                  </a:lnTo>
                  <a:lnTo>
                    <a:pt x="1874044" y="1598438"/>
                  </a:lnTo>
                  <a:lnTo>
                    <a:pt x="1783556" y="1598438"/>
                  </a:lnTo>
                  <a:lnTo>
                    <a:pt x="1783556" y="1579466"/>
                  </a:lnTo>
                  <a:lnTo>
                    <a:pt x="1750219" y="1579466"/>
                  </a:lnTo>
                  <a:lnTo>
                    <a:pt x="1750219" y="1548635"/>
                  </a:lnTo>
                  <a:lnTo>
                    <a:pt x="1669256" y="1548635"/>
                  </a:lnTo>
                  <a:lnTo>
                    <a:pt x="1669256" y="1520177"/>
                  </a:lnTo>
                  <a:lnTo>
                    <a:pt x="1624013" y="1520177"/>
                  </a:lnTo>
                  <a:lnTo>
                    <a:pt x="1624013" y="1489346"/>
                  </a:lnTo>
                  <a:lnTo>
                    <a:pt x="1585913" y="1489346"/>
                  </a:lnTo>
                  <a:lnTo>
                    <a:pt x="1585913" y="1449029"/>
                  </a:lnTo>
                  <a:lnTo>
                    <a:pt x="1519238" y="1449029"/>
                  </a:lnTo>
                  <a:lnTo>
                    <a:pt x="1519238" y="1430057"/>
                  </a:lnTo>
                  <a:lnTo>
                    <a:pt x="1483519" y="1430057"/>
                  </a:lnTo>
                  <a:lnTo>
                    <a:pt x="1483519" y="1403970"/>
                  </a:lnTo>
                  <a:lnTo>
                    <a:pt x="1459706" y="1403970"/>
                  </a:lnTo>
                  <a:lnTo>
                    <a:pt x="1459706" y="1375511"/>
                  </a:lnTo>
                  <a:lnTo>
                    <a:pt x="1419225" y="1375511"/>
                  </a:lnTo>
                  <a:lnTo>
                    <a:pt x="1419225" y="1325708"/>
                  </a:lnTo>
                  <a:lnTo>
                    <a:pt x="1309688" y="1325708"/>
                  </a:lnTo>
                  <a:lnTo>
                    <a:pt x="1309688" y="1285391"/>
                  </a:lnTo>
                  <a:lnTo>
                    <a:pt x="1243013" y="1285391"/>
                  </a:lnTo>
                  <a:lnTo>
                    <a:pt x="1243013" y="1240331"/>
                  </a:lnTo>
                  <a:lnTo>
                    <a:pt x="1216819" y="1240331"/>
                  </a:lnTo>
                  <a:lnTo>
                    <a:pt x="1216819" y="1200015"/>
                  </a:lnTo>
                  <a:lnTo>
                    <a:pt x="1169194" y="1200015"/>
                  </a:lnTo>
                  <a:lnTo>
                    <a:pt x="1169194" y="1166813"/>
                  </a:lnTo>
                  <a:lnTo>
                    <a:pt x="1126331" y="1166813"/>
                  </a:lnTo>
                  <a:lnTo>
                    <a:pt x="1126331" y="1105152"/>
                  </a:lnTo>
                  <a:lnTo>
                    <a:pt x="1050131" y="1105152"/>
                  </a:lnTo>
                  <a:lnTo>
                    <a:pt x="1050131" y="1057720"/>
                  </a:lnTo>
                  <a:lnTo>
                    <a:pt x="1009650" y="1057720"/>
                  </a:lnTo>
                  <a:lnTo>
                    <a:pt x="1009650" y="1034005"/>
                  </a:lnTo>
                  <a:lnTo>
                    <a:pt x="971550" y="1034005"/>
                  </a:lnTo>
                  <a:lnTo>
                    <a:pt x="971550" y="1003174"/>
                  </a:lnTo>
                  <a:lnTo>
                    <a:pt x="916781" y="1003174"/>
                  </a:lnTo>
                  <a:lnTo>
                    <a:pt x="916781" y="948628"/>
                  </a:lnTo>
                  <a:lnTo>
                    <a:pt x="871538" y="948628"/>
                  </a:lnTo>
                  <a:lnTo>
                    <a:pt x="871538" y="884596"/>
                  </a:lnTo>
                  <a:lnTo>
                    <a:pt x="821531" y="884596"/>
                  </a:lnTo>
                  <a:lnTo>
                    <a:pt x="821531" y="827678"/>
                  </a:lnTo>
                  <a:lnTo>
                    <a:pt x="769144" y="827678"/>
                  </a:lnTo>
                  <a:lnTo>
                    <a:pt x="769144" y="775503"/>
                  </a:lnTo>
                  <a:lnTo>
                    <a:pt x="728663" y="775503"/>
                  </a:lnTo>
                  <a:lnTo>
                    <a:pt x="728663" y="737558"/>
                  </a:lnTo>
                  <a:lnTo>
                    <a:pt x="659606" y="737558"/>
                  </a:lnTo>
                  <a:lnTo>
                    <a:pt x="659606" y="692499"/>
                  </a:lnTo>
                  <a:lnTo>
                    <a:pt x="619125" y="692499"/>
                  </a:lnTo>
                  <a:lnTo>
                    <a:pt x="619125" y="647439"/>
                  </a:lnTo>
                  <a:lnTo>
                    <a:pt x="607219" y="647439"/>
                  </a:lnTo>
                  <a:lnTo>
                    <a:pt x="607219" y="597636"/>
                  </a:lnTo>
                  <a:lnTo>
                    <a:pt x="561975" y="597636"/>
                  </a:lnTo>
                  <a:lnTo>
                    <a:pt x="561975" y="550204"/>
                  </a:lnTo>
                  <a:lnTo>
                    <a:pt x="504825" y="550204"/>
                  </a:lnTo>
                  <a:lnTo>
                    <a:pt x="504825" y="462456"/>
                  </a:lnTo>
                  <a:lnTo>
                    <a:pt x="450056" y="462456"/>
                  </a:lnTo>
                  <a:lnTo>
                    <a:pt x="450056" y="386566"/>
                  </a:lnTo>
                  <a:lnTo>
                    <a:pt x="400050" y="386566"/>
                  </a:lnTo>
                  <a:lnTo>
                    <a:pt x="400050" y="322534"/>
                  </a:lnTo>
                  <a:lnTo>
                    <a:pt x="338138" y="322534"/>
                  </a:lnTo>
                  <a:lnTo>
                    <a:pt x="338138" y="267987"/>
                  </a:lnTo>
                  <a:lnTo>
                    <a:pt x="300038" y="267987"/>
                  </a:lnTo>
                  <a:lnTo>
                    <a:pt x="300038" y="199212"/>
                  </a:lnTo>
                  <a:lnTo>
                    <a:pt x="245269" y="199212"/>
                  </a:lnTo>
                  <a:lnTo>
                    <a:pt x="245269" y="158895"/>
                  </a:lnTo>
                  <a:lnTo>
                    <a:pt x="202406" y="158895"/>
                  </a:lnTo>
                  <a:lnTo>
                    <a:pt x="202406" y="135180"/>
                  </a:lnTo>
                  <a:lnTo>
                    <a:pt x="142875" y="135180"/>
                  </a:lnTo>
                  <a:lnTo>
                    <a:pt x="142875" y="94863"/>
                  </a:lnTo>
                  <a:lnTo>
                    <a:pt x="78581" y="94863"/>
                  </a:lnTo>
                  <a:lnTo>
                    <a:pt x="78581" y="78262"/>
                  </a:lnTo>
                  <a:lnTo>
                    <a:pt x="50006" y="78262"/>
                  </a:lnTo>
                  <a:lnTo>
                    <a:pt x="50006" y="7115"/>
                  </a:lnTo>
                  <a:lnTo>
                    <a:pt x="7144" y="7115"/>
                  </a:lnTo>
                </a:path>
              </a:pathLst>
            </a:custGeom>
            <a:noFill/>
            <a:ln w="19050" cap="flat">
              <a:solidFill>
                <a:srgbClr val="B60D27"/>
              </a:solidFill>
              <a:prstDash val="solid"/>
              <a:miter/>
            </a:ln>
          </p:spPr>
          <p:txBody>
            <a:bodyPr rtlCol="0" anchor="ctr"/>
            <a:lstStyle/>
            <a:p>
              <a:endParaRPr lang="en-GB" dirty="0"/>
            </a:p>
          </p:txBody>
        </p:sp>
        <p:sp>
          <p:nvSpPr>
            <p:cNvPr id="99" name="Freeform: Shape 2069">
              <a:extLst>
                <a:ext uri="{FF2B5EF4-FFF2-40B4-BE49-F238E27FC236}">
                  <a16:creationId xmlns:a16="http://schemas.microsoft.com/office/drawing/2014/main" id="{AA0B99C5-7FBC-4053-BF53-A1D6B27E3AF5}"/>
                </a:ext>
              </a:extLst>
            </p:cNvPr>
            <p:cNvSpPr/>
            <p:nvPr/>
          </p:nvSpPr>
          <p:spPr>
            <a:xfrm>
              <a:off x="8243124" y="4966924"/>
              <a:ext cx="9525" cy="75890"/>
            </a:xfrm>
            <a:custGeom>
              <a:avLst/>
              <a:gdLst>
                <a:gd name="connsiteX0" fmla="*/ 9528 w 9525"/>
                <a:gd name="connsiteY0" fmla="*/ 5922 h 75890"/>
                <a:gd name="connsiteX1" fmla="*/ 952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28" y="5922"/>
                  </a:moveTo>
                  <a:lnTo>
                    <a:pt x="952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00" name="Freeform: Shape 2070">
              <a:extLst>
                <a:ext uri="{FF2B5EF4-FFF2-40B4-BE49-F238E27FC236}">
                  <a16:creationId xmlns:a16="http://schemas.microsoft.com/office/drawing/2014/main" id="{96BC732A-F83B-4EDA-8BA0-D03FE662D136}"/>
                </a:ext>
              </a:extLst>
            </p:cNvPr>
            <p:cNvSpPr/>
            <p:nvPr/>
          </p:nvSpPr>
          <p:spPr>
            <a:xfrm>
              <a:off x="8281224" y="4985896"/>
              <a:ext cx="9525" cy="75890"/>
            </a:xfrm>
            <a:custGeom>
              <a:avLst/>
              <a:gdLst>
                <a:gd name="connsiteX0" fmla="*/ 9528 w 9525"/>
                <a:gd name="connsiteY0" fmla="*/ 5922 h 75890"/>
                <a:gd name="connsiteX1" fmla="*/ 952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28" y="5922"/>
                  </a:moveTo>
                  <a:lnTo>
                    <a:pt x="952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01" name="Freeform: Shape 2071">
              <a:extLst>
                <a:ext uri="{FF2B5EF4-FFF2-40B4-BE49-F238E27FC236}">
                  <a16:creationId xmlns:a16="http://schemas.microsoft.com/office/drawing/2014/main" id="{32B10E94-C7FF-4F30-87E2-CB6B804B0E2F}"/>
                </a:ext>
              </a:extLst>
            </p:cNvPr>
            <p:cNvSpPr/>
            <p:nvPr/>
          </p:nvSpPr>
          <p:spPr>
            <a:xfrm>
              <a:off x="8338374" y="4985896"/>
              <a:ext cx="9525" cy="75890"/>
            </a:xfrm>
            <a:custGeom>
              <a:avLst/>
              <a:gdLst>
                <a:gd name="connsiteX0" fmla="*/ 9528 w 9525"/>
                <a:gd name="connsiteY0" fmla="*/ 5922 h 75890"/>
                <a:gd name="connsiteX1" fmla="*/ 952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28" y="5922"/>
                  </a:moveTo>
                  <a:lnTo>
                    <a:pt x="952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02" name="Freeform: Shape 2072">
              <a:extLst>
                <a:ext uri="{FF2B5EF4-FFF2-40B4-BE49-F238E27FC236}">
                  <a16:creationId xmlns:a16="http://schemas.microsoft.com/office/drawing/2014/main" id="{D17F3047-E92C-42B8-B447-C0543606CFAD}"/>
                </a:ext>
              </a:extLst>
            </p:cNvPr>
            <p:cNvSpPr/>
            <p:nvPr/>
          </p:nvSpPr>
          <p:spPr>
            <a:xfrm>
              <a:off x="8452674" y="4985896"/>
              <a:ext cx="9525" cy="75890"/>
            </a:xfrm>
            <a:custGeom>
              <a:avLst/>
              <a:gdLst>
                <a:gd name="connsiteX0" fmla="*/ 9528 w 9525"/>
                <a:gd name="connsiteY0" fmla="*/ 5922 h 75890"/>
                <a:gd name="connsiteX1" fmla="*/ 952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28" y="5922"/>
                  </a:moveTo>
                  <a:lnTo>
                    <a:pt x="952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03" name="Freeform: Shape 2073">
              <a:extLst>
                <a:ext uri="{FF2B5EF4-FFF2-40B4-BE49-F238E27FC236}">
                  <a16:creationId xmlns:a16="http://schemas.microsoft.com/office/drawing/2014/main" id="{6C87AE1E-F174-441D-AAF0-CA1FE3472D34}"/>
                </a:ext>
              </a:extLst>
            </p:cNvPr>
            <p:cNvSpPr/>
            <p:nvPr/>
          </p:nvSpPr>
          <p:spPr>
            <a:xfrm>
              <a:off x="8490774" y="4985896"/>
              <a:ext cx="9525" cy="75890"/>
            </a:xfrm>
            <a:custGeom>
              <a:avLst/>
              <a:gdLst>
                <a:gd name="connsiteX0" fmla="*/ 9528 w 9525"/>
                <a:gd name="connsiteY0" fmla="*/ 5922 h 75890"/>
                <a:gd name="connsiteX1" fmla="*/ 952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28" y="5922"/>
                  </a:moveTo>
                  <a:lnTo>
                    <a:pt x="952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04" name="Freeform: Shape 2074">
              <a:extLst>
                <a:ext uri="{FF2B5EF4-FFF2-40B4-BE49-F238E27FC236}">
                  <a16:creationId xmlns:a16="http://schemas.microsoft.com/office/drawing/2014/main" id="{1C13785C-C83F-4464-93CA-C6817C0BB356}"/>
                </a:ext>
              </a:extLst>
            </p:cNvPr>
            <p:cNvSpPr/>
            <p:nvPr/>
          </p:nvSpPr>
          <p:spPr>
            <a:xfrm>
              <a:off x="8528874" y="4985896"/>
              <a:ext cx="9525" cy="75890"/>
            </a:xfrm>
            <a:custGeom>
              <a:avLst/>
              <a:gdLst>
                <a:gd name="connsiteX0" fmla="*/ 9528 w 9525"/>
                <a:gd name="connsiteY0" fmla="*/ 5922 h 75890"/>
                <a:gd name="connsiteX1" fmla="*/ 952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28" y="5922"/>
                  </a:moveTo>
                  <a:lnTo>
                    <a:pt x="952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05" name="Freeform: Shape 2075">
              <a:extLst>
                <a:ext uri="{FF2B5EF4-FFF2-40B4-BE49-F238E27FC236}">
                  <a16:creationId xmlns:a16="http://schemas.microsoft.com/office/drawing/2014/main" id="{7A5DDD0D-A73E-4E96-904C-1113E462350E}"/>
                </a:ext>
              </a:extLst>
            </p:cNvPr>
            <p:cNvSpPr/>
            <p:nvPr/>
          </p:nvSpPr>
          <p:spPr>
            <a:xfrm>
              <a:off x="8681274" y="5023841"/>
              <a:ext cx="9525" cy="75890"/>
            </a:xfrm>
            <a:custGeom>
              <a:avLst/>
              <a:gdLst>
                <a:gd name="connsiteX0" fmla="*/ 9528 w 9525"/>
                <a:gd name="connsiteY0" fmla="*/ 5922 h 75890"/>
                <a:gd name="connsiteX1" fmla="*/ 952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28" y="5922"/>
                  </a:moveTo>
                  <a:lnTo>
                    <a:pt x="952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06" name="Freeform: Shape 2076">
              <a:extLst>
                <a:ext uri="{FF2B5EF4-FFF2-40B4-BE49-F238E27FC236}">
                  <a16:creationId xmlns:a16="http://schemas.microsoft.com/office/drawing/2014/main" id="{FAE1EF05-4D89-44B2-B01F-3169CF20194D}"/>
                </a:ext>
              </a:extLst>
            </p:cNvPr>
            <p:cNvSpPr/>
            <p:nvPr/>
          </p:nvSpPr>
          <p:spPr>
            <a:xfrm>
              <a:off x="8738424" y="5023841"/>
              <a:ext cx="9525" cy="75890"/>
            </a:xfrm>
            <a:custGeom>
              <a:avLst/>
              <a:gdLst>
                <a:gd name="connsiteX0" fmla="*/ 9528 w 9525"/>
                <a:gd name="connsiteY0" fmla="*/ 5922 h 75890"/>
                <a:gd name="connsiteX1" fmla="*/ 952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28" y="5922"/>
                  </a:moveTo>
                  <a:lnTo>
                    <a:pt x="952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07" name="Freeform: Shape 2077">
              <a:extLst>
                <a:ext uri="{FF2B5EF4-FFF2-40B4-BE49-F238E27FC236}">
                  <a16:creationId xmlns:a16="http://schemas.microsoft.com/office/drawing/2014/main" id="{CD448198-EA9D-4400-9329-BDE366770C00}"/>
                </a:ext>
              </a:extLst>
            </p:cNvPr>
            <p:cNvSpPr/>
            <p:nvPr/>
          </p:nvSpPr>
          <p:spPr>
            <a:xfrm>
              <a:off x="8947974" y="5042814"/>
              <a:ext cx="9525" cy="75890"/>
            </a:xfrm>
            <a:custGeom>
              <a:avLst/>
              <a:gdLst>
                <a:gd name="connsiteX0" fmla="*/ 9528 w 9525"/>
                <a:gd name="connsiteY0" fmla="*/ 5922 h 75890"/>
                <a:gd name="connsiteX1" fmla="*/ 952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28" y="5922"/>
                  </a:moveTo>
                  <a:lnTo>
                    <a:pt x="952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08" name="Freeform: Shape 2078">
              <a:extLst>
                <a:ext uri="{FF2B5EF4-FFF2-40B4-BE49-F238E27FC236}">
                  <a16:creationId xmlns:a16="http://schemas.microsoft.com/office/drawing/2014/main" id="{AA06CC7C-4714-44A1-AAE7-BA78817529AF}"/>
                </a:ext>
              </a:extLst>
            </p:cNvPr>
            <p:cNvSpPr/>
            <p:nvPr/>
          </p:nvSpPr>
          <p:spPr>
            <a:xfrm>
              <a:off x="8967034" y="5042814"/>
              <a:ext cx="9525" cy="75890"/>
            </a:xfrm>
            <a:custGeom>
              <a:avLst/>
              <a:gdLst>
                <a:gd name="connsiteX0" fmla="*/ 9518 w 9525"/>
                <a:gd name="connsiteY0" fmla="*/ 5922 h 75890"/>
                <a:gd name="connsiteX1" fmla="*/ 951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18" y="5922"/>
                  </a:moveTo>
                  <a:lnTo>
                    <a:pt x="951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09" name="Freeform: Shape 117">
              <a:extLst>
                <a:ext uri="{FF2B5EF4-FFF2-40B4-BE49-F238E27FC236}">
                  <a16:creationId xmlns:a16="http://schemas.microsoft.com/office/drawing/2014/main" id="{6B1A1A52-6521-49F0-B768-45CC4C6BAF0D}"/>
                </a:ext>
              </a:extLst>
            </p:cNvPr>
            <p:cNvSpPr/>
            <p:nvPr/>
          </p:nvSpPr>
          <p:spPr>
            <a:xfrm>
              <a:off x="8986084" y="5042814"/>
              <a:ext cx="9525" cy="75890"/>
            </a:xfrm>
            <a:custGeom>
              <a:avLst/>
              <a:gdLst>
                <a:gd name="connsiteX0" fmla="*/ 9518 w 9525"/>
                <a:gd name="connsiteY0" fmla="*/ 5922 h 75890"/>
                <a:gd name="connsiteX1" fmla="*/ 951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18" y="5922"/>
                  </a:moveTo>
                  <a:lnTo>
                    <a:pt x="951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10" name="Freeform: Shape 118">
              <a:extLst>
                <a:ext uri="{FF2B5EF4-FFF2-40B4-BE49-F238E27FC236}">
                  <a16:creationId xmlns:a16="http://schemas.microsoft.com/office/drawing/2014/main" id="{8101F655-9D9E-4C1C-AD60-7CC392F28FA1}"/>
                </a:ext>
              </a:extLst>
            </p:cNvPr>
            <p:cNvSpPr/>
            <p:nvPr/>
          </p:nvSpPr>
          <p:spPr>
            <a:xfrm>
              <a:off x="9024184" y="5061786"/>
              <a:ext cx="9525" cy="75890"/>
            </a:xfrm>
            <a:custGeom>
              <a:avLst/>
              <a:gdLst>
                <a:gd name="connsiteX0" fmla="*/ 9518 w 9525"/>
                <a:gd name="connsiteY0" fmla="*/ 5922 h 75890"/>
                <a:gd name="connsiteX1" fmla="*/ 951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18" y="5922"/>
                  </a:moveTo>
                  <a:lnTo>
                    <a:pt x="951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11" name="Freeform: Shape 119">
              <a:extLst>
                <a:ext uri="{FF2B5EF4-FFF2-40B4-BE49-F238E27FC236}">
                  <a16:creationId xmlns:a16="http://schemas.microsoft.com/office/drawing/2014/main" id="{7110AF22-9021-4047-8FF1-694DBCB16EC1}"/>
                </a:ext>
              </a:extLst>
            </p:cNvPr>
            <p:cNvSpPr/>
            <p:nvPr/>
          </p:nvSpPr>
          <p:spPr>
            <a:xfrm>
              <a:off x="9043234" y="5061786"/>
              <a:ext cx="9525" cy="75890"/>
            </a:xfrm>
            <a:custGeom>
              <a:avLst/>
              <a:gdLst>
                <a:gd name="connsiteX0" fmla="*/ 9518 w 9525"/>
                <a:gd name="connsiteY0" fmla="*/ 5922 h 75890"/>
                <a:gd name="connsiteX1" fmla="*/ 951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18" y="5922"/>
                  </a:moveTo>
                  <a:lnTo>
                    <a:pt x="951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12" name="Freeform: Shape 120">
              <a:extLst>
                <a:ext uri="{FF2B5EF4-FFF2-40B4-BE49-F238E27FC236}">
                  <a16:creationId xmlns:a16="http://schemas.microsoft.com/office/drawing/2014/main" id="{519FBB3E-3B5C-4C2E-B0B1-D26A85C97501}"/>
                </a:ext>
              </a:extLst>
            </p:cNvPr>
            <p:cNvSpPr/>
            <p:nvPr/>
          </p:nvSpPr>
          <p:spPr>
            <a:xfrm>
              <a:off x="9062284" y="5061786"/>
              <a:ext cx="9525" cy="75890"/>
            </a:xfrm>
            <a:custGeom>
              <a:avLst/>
              <a:gdLst>
                <a:gd name="connsiteX0" fmla="*/ 9518 w 9525"/>
                <a:gd name="connsiteY0" fmla="*/ 5922 h 75890"/>
                <a:gd name="connsiteX1" fmla="*/ 951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18" y="5922"/>
                  </a:moveTo>
                  <a:lnTo>
                    <a:pt x="951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13" name="Freeform: Shape 121">
              <a:extLst>
                <a:ext uri="{FF2B5EF4-FFF2-40B4-BE49-F238E27FC236}">
                  <a16:creationId xmlns:a16="http://schemas.microsoft.com/office/drawing/2014/main" id="{BA80C143-1375-4D03-926A-63A2DF9180FF}"/>
                </a:ext>
              </a:extLst>
            </p:cNvPr>
            <p:cNvSpPr/>
            <p:nvPr/>
          </p:nvSpPr>
          <p:spPr>
            <a:xfrm>
              <a:off x="9195634" y="5080759"/>
              <a:ext cx="9525" cy="75890"/>
            </a:xfrm>
            <a:custGeom>
              <a:avLst/>
              <a:gdLst>
                <a:gd name="connsiteX0" fmla="*/ 9518 w 9525"/>
                <a:gd name="connsiteY0" fmla="*/ 5922 h 75890"/>
                <a:gd name="connsiteX1" fmla="*/ 951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18" y="5922"/>
                  </a:moveTo>
                  <a:lnTo>
                    <a:pt x="951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14" name="Freeform: Shape 122">
              <a:extLst>
                <a:ext uri="{FF2B5EF4-FFF2-40B4-BE49-F238E27FC236}">
                  <a16:creationId xmlns:a16="http://schemas.microsoft.com/office/drawing/2014/main" id="{79FCC530-428F-4BE2-9FA8-EE75F7D212C7}"/>
                </a:ext>
              </a:extLst>
            </p:cNvPr>
            <p:cNvSpPr/>
            <p:nvPr/>
          </p:nvSpPr>
          <p:spPr>
            <a:xfrm>
              <a:off x="9328984" y="5080759"/>
              <a:ext cx="9525" cy="75890"/>
            </a:xfrm>
            <a:custGeom>
              <a:avLst/>
              <a:gdLst>
                <a:gd name="connsiteX0" fmla="*/ 9518 w 9525"/>
                <a:gd name="connsiteY0" fmla="*/ 5922 h 75890"/>
                <a:gd name="connsiteX1" fmla="*/ 951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18" y="5922"/>
                  </a:moveTo>
                  <a:lnTo>
                    <a:pt x="951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15" name="Freeform: Shape 123">
              <a:extLst>
                <a:ext uri="{FF2B5EF4-FFF2-40B4-BE49-F238E27FC236}">
                  <a16:creationId xmlns:a16="http://schemas.microsoft.com/office/drawing/2014/main" id="{1AC14CE4-7DFF-4443-859E-9A7B20A7DEBF}"/>
                </a:ext>
              </a:extLst>
            </p:cNvPr>
            <p:cNvSpPr/>
            <p:nvPr/>
          </p:nvSpPr>
          <p:spPr>
            <a:xfrm>
              <a:off x="9424234" y="5080759"/>
              <a:ext cx="9525" cy="75890"/>
            </a:xfrm>
            <a:custGeom>
              <a:avLst/>
              <a:gdLst>
                <a:gd name="connsiteX0" fmla="*/ 9518 w 9525"/>
                <a:gd name="connsiteY0" fmla="*/ 5922 h 75890"/>
                <a:gd name="connsiteX1" fmla="*/ 951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18" y="5922"/>
                  </a:moveTo>
                  <a:lnTo>
                    <a:pt x="951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16" name="Freeform: Shape 124">
              <a:extLst>
                <a:ext uri="{FF2B5EF4-FFF2-40B4-BE49-F238E27FC236}">
                  <a16:creationId xmlns:a16="http://schemas.microsoft.com/office/drawing/2014/main" id="{E7FF423C-5BB6-4BC0-9758-AD20C66666E2}"/>
                </a:ext>
              </a:extLst>
            </p:cNvPr>
            <p:cNvSpPr/>
            <p:nvPr/>
          </p:nvSpPr>
          <p:spPr>
            <a:xfrm>
              <a:off x="9462334" y="5080759"/>
              <a:ext cx="9525" cy="75890"/>
            </a:xfrm>
            <a:custGeom>
              <a:avLst/>
              <a:gdLst>
                <a:gd name="connsiteX0" fmla="*/ 9528 w 9525"/>
                <a:gd name="connsiteY0" fmla="*/ 5922 h 75890"/>
                <a:gd name="connsiteX1" fmla="*/ 952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28" y="5922"/>
                  </a:moveTo>
                  <a:lnTo>
                    <a:pt x="952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17" name="Freeform: Shape 125">
              <a:extLst>
                <a:ext uri="{FF2B5EF4-FFF2-40B4-BE49-F238E27FC236}">
                  <a16:creationId xmlns:a16="http://schemas.microsoft.com/office/drawing/2014/main" id="{07F29AAB-5788-4AB9-8079-79A51A218090}"/>
                </a:ext>
              </a:extLst>
            </p:cNvPr>
            <p:cNvSpPr/>
            <p:nvPr/>
          </p:nvSpPr>
          <p:spPr>
            <a:xfrm>
              <a:off x="9614734" y="5099732"/>
              <a:ext cx="9525" cy="75890"/>
            </a:xfrm>
            <a:custGeom>
              <a:avLst/>
              <a:gdLst>
                <a:gd name="connsiteX0" fmla="*/ 9528 w 9525"/>
                <a:gd name="connsiteY0" fmla="*/ 5922 h 75890"/>
                <a:gd name="connsiteX1" fmla="*/ 952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28" y="5922"/>
                  </a:moveTo>
                  <a:lnTo>
                    <a:pt x="952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18" name="Freeform: Shape 126">
              <a:extLst>
                <a:ext uri="{FF2B5EF4-FFF2-40B4-BE49-F238E27FC236}">
                  <a16:creationId xmlns:a16="http://schemas.microsoft.com/office/drawing/2014/main" id="{4E60E723-F7E9-4CB2-B8D1-D33E19240A3C}"/>
                </a:ext>
              </a:extLst>
            </p:cNvPr>
            <p:cNvSpPr/>
            <p:nvPr/>
          </p:nvSpPr>
          <p:spPr>
            <a:xfrm>
              <a:off x="9614734" y="5099732"/>
              <a:ext cx="9525" cy="75890"/>
            </a:xfrm>
            <a:custGeom>
              <a:avLst/>
              <a:gdLst>
                <a:gd name="connsiteX0" fmla="*/ 9528 w 9525"/>
                <a:gd name="connsiteY0" fmla="*/ 5922 h 75890"/>
                <a:gd name="connsiteX1" fmla="*/ 952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28" y="5922"/>
                  </a:moveTo>
                  <a:lnTo>
                    <a:pt x="952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19" name="Freeform: Shape 5119">
              <a:extLst>
                <a:ext uri="{FF2B5EF4-FFF2-40B4-BE49-F238E27FC236}">
                  <a16:creationId xmlns:a16="http://schemas.microsoft.com/office/drawing/2014/main" id="{4E881007-78C6-4AD7-B819-9289DC906E51}"/>
                </a:ext>
              </a:extLst>
            </p:cNvPr>
            <p:cNvSpPr/>
            <p:nvPr/>
          </p:nvSpPr>
          <p:spPr>
            <a:xfrm>
              <a:off x="9652834" y="5099732"/>
              <a:ext cx="9525" cy="75890"/>
            </a:xfrm>
            <a:custGeom>
              <a:avLst/>
              <a:gdLst>
                <a:gd name="connsiteX0" fmla="*/ 9528 w 9525"/>
                <a:gd name="connsiteY0" fmla="*/ 5922 h 75890"/>
                <a:gd name="connsiteX1" fmla="*/ 952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28" y="5922"/>
                  </a:moveTo>
                  <a:lnTo>
                    <a:pt x="952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20" name="Freeform: Shape 5120">
              <a:extLst>
                <a:ext uri="{FF2B5EF4-FFF2-40B4-BE49-F238E27FC236}">
                  <a16:creationId xmlns:a16="http://schemas.microsoft.com/office/drawing/2014/main" id="{7417B443-E4F4-45AE-A604-E3A4F1512D39}"/>
                </a:ext>
              </a:extLst>
            </p:cNvPr>
            <p:cNvSpPr/>
            <p:nvPr/>
          </p:nvSpPr>
          <p:spPr>
            <a:xfrm>
              <a:off x="9919533" y="5099732"/>
              <a:ext cx="9525" cy="75890"/>
            </a:xfrm>
            <a:custGeom>
              <a:avLst/>
              <a:gdLst>
                <a:gd name="connsiteX0" fmla="*/ 9528 w 9525"/>
                <a:gd name="connsiteY0" fmla="*/ 5922 h 75890"/>
                <a:gd name="connsiteX1" fmla="*/ 952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28" y="5922"/>
                  </a:moveTo>
                  <a:lnTo>
                    <a:pt x="952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21" name="Freeform: Shape 5123">
              <a:extLst>
                <a:ext uri="{FF2B5EF4-FFF2-40B4-BE49-F238E27FC236}">
                  <a16:creationId xmlns:a16="http://schemas.microsoft.com/office/drawing/2014/main" id="{0907037A-64B4-4CA3-9E68-65C28C26B007}"/>
                </a:ext>
              </a:extLst>
            </p:cNvPr>
            <p:cNvSpPr/>
            <p:nvPr/>
          </p:nvSpPr>
          <p:spPr>
            <a:xfrm>
              <a:off x="9919533" y="5099732"/>
              <a:ext cx="9525" cy="75890"/>
            </a:xfrm>
            <a:custGeom>
              <a:avLst/>
              <a:gdLst>
                <a:gd name="connsiteX0" fmla="*/ 9528 w 9525"/>
                <a:gd name="connsiteY0" fmla="*/ 5922 h 75890"/>
                <a:gd name="connsiteX1" fmla="*/ 952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28" y="5922"/>
                  </a:moveTo>
                  <a:lnTo>
                    <a:pt x="952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22" name="Freeform: Shape 5124">
              <a:extLst>
                <a:ext uri="{FF2B5EF4-FFF2-40B4-BE49-F238E27FC236}">
                  <a16:creationId xmlns:a16="http://schemas.microsoft.com/office/drawing/2014/main" id="{58FF8E01-ECCD-48CA-9926-FDD2EE06C6AD}"/>
                </a:ext>
              </a:extLst>
            </p:cNvPr>
            <p:cNvSpPr/>
            <p:nvPr/>
          </p:nvSpPr>
          <p:spPr>
            <a:xfrm>
              <a:off x="9976683" y="5118704"/>
              <a:ext cx="9525" cy="75890"/>
            </a:xfrm>
            <a:custGeom>
              <a:avLst/>
              <a:gdLst>
                <a:gd name="connsiteX0" fmla="*/ 9528 w 9525"/>
                <a:gd name="connsiteY0" fmla="*/ 5922 h 75890"/>
                <a:gd name="connsiteX1" fmla="*/ 952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28" y="5922"/>
                  </a:moveTo>
                  <a:lnTo>
                    <a:pt x="952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23" name="Freeform: Shape 5125">
              <a:extLst>
                <a:ext uri="{FF2B5EF4-FFF2-40B4-BE49-F238E27FC236}">
                  <a16:creationId xmlns:a16="http://schemas.microsoft.com/office/drawing/2014/main" id="{98E65AA0-5F29-4648-807F-4D8EB3637E47}"/>
                </a:ext>
              </a:extLst>
            </p:cNvPr>
            <p:cNvSpPr/>
            <p:nvPr/>
          </p:nvSpPr>
          <p:spPr>
            <a:xfrm>
              <a:off x="10281483" y="5137677"/>
              <a:ext cx="9525" cy="75890"/>
            </a:xfrm>
            <a:custGeom>
              <a:avLst/>
              <a:gdLst>
                <a:gd name="connsiteX0" fmla="*/ 9528 w 9525"/>
                <a:gd name="connsiteY0" fmla="*/ 5922 h 75890"/>
                <a:gd name="connsiteX1" fmla="*/ 952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28" y="5922"/>
                  </a:moveTo>
                  <a:lnTo>
                    <a:pt x="952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24" name="Freeform: Shape 5126">
              <a:extLst>
                <a:ext uri="{FF2B5EF4-FFF2-40B4-BE49-F238E27FC236}">
                  <a16:creationId xmlns:a16="http://schemas.microsoft.com/office/drawing/2014/main" id="{4E7B63C5-9FB7-4884-B5F3-AC4283DEFA67}"/>
                </a:ext>
              </a:extLst>
            </p:cNvPr>
            <p:cNvSpPr/>
            <p:nvPr/>
          </p:nvSpPr>
          <p:spPr>
            <a:xfrm>
              <a:off x="10300533" y="5137677"/>
              <a:ext cx="9525" cy="75890"/>
            </a:xfrm>
            <a:custGeom>
              <a:avLst/>
              <a:gdLst>
                <a:gd name="connsiteX0" fmla="*/ 9528 w 9525"/>
                <a:gd name="connsiteY0" fmla="*/ 5922 h 75890"/>
                <a:gd name="connsiteX1" fmla="*/ 952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28" y="5922"/>
                  </a:moveTo>
                  <a:lnTo>
                    <a:pt x="952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25" name="Freeform: Shape 5127">
              <a:extLst>
                <a:ext uri="{FF2B5EF4-FFF2-40B4-BE49-F238E27FC236}">
                  <a16:creationId xmlns:a16="http://schemas.microsoft.com/office/drawing/2014/main" id="{8B7C7128-69EF-4CF6-A2A7-5F25EC69CA72}"/>
                </a:ext>
              </a:extLst>
            </p:cNvPr>
            <p:cNvSpPr/>
            <p:nvPr/>
          </p:nvSpPr>
          <p:spPr>
            <a:xfrm>
              <a:off x="10376733" y="5137677"/>
              <a:ext cx="9525" cy="75890"/>
            </a:xfrm>
            <a:custGeom>
              <a:avLst/>
              <a:gdLst>
                <a:gd name="connsiteX0" fmla="*/ 9528 w 9525"/>
                <a:gd name="connsiteY0" fmla="*/ 5922 h 75890"/>
                <a:gd name="connsiteX1" fmla="*/ 952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28" y="5922"/>
                  </a:moveTo>
                  <a:lnTo>
                    <a:pt x="952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26" name="Freeform: Shape 5128">
              <a:extLst>
                <a:ext uri="{FF2B5EF4-FFF2-40B4-BE49-F238E27FC236}">
                  <a16:creationId xmlns:a16="http://schemas.microsoft.com/office/drawing/2014/main" id="{3B216073-073A-482F-B56E-545488AB621C}"/>
                </a:ext>
              </a:extLst>
            </p:cNvPr>
            <p:cNvSpPr/>
            <p:nvPr/>
          </p:nvSpPr>
          <p:spPr>
            <a:xfrm>
              <a:off x="10414833" y="5137677"/>
              <a:ext cx="9525" cy="75890"/>
            </a:xfrm>
            <a:custGeom>
              <a:avLst/>
              <a:gdLst>
                <a:gd name="connsiteX0" fmla="*/ 9528 w 9525"/>
                <a:gd name="connsiteY0" fmla="*/ 5922 h 75890"/>
                <a:gd name="connsiteX1" fmla="*/ 952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28" y="5922"/>
                  </a:moveTo>
                  <a:lnTo>
                    <a:pt x="952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27" name="Freeform: Shape 5129">
              <a:extLst>
                <a:ext uri="{FF2B5EF4-FFF2-40B4-BE49-F238E27FC236}">
                  <a16:creationId xmlns:a16="http://schemas.microsoft.com/office/drawing/2014/main" id="{76063FAC-FC81-442C-90CA-B8148D6066AC}"/>
                </a:ext>
              </a:extLst>
            </p:cNvPr>
            <p:cNvSpPr/>
            <p:nvPr/>
          </p:nvSpPr>
          <p:spPr>
            <a:xfrm>
              <a:off x="10605343" y="5137677"/>
              <a:ext cx="9525" cy="75890"/>
            </a:xfrm>
            <a:custGeom>
              <a:avLst/>
              <a:gdLst>
                <a:gd name="connsiteX0" fmla="*/ 9518 w 9525"/>
                <a:gd name="connsiteY0" fmla="*/ 5922 h 75890"/>
                <a:gd name="connsiteX1" fmla="*/ 951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18" y="5922"/>
                  </a:moveTo>
                  <a:lnTo>
                    <a:pt x="951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28" name="Freeform: Shape 5130">
              <a:extLst>
                <a:ext uri="{FF2B5EF4-FFF2-40B4-BE49-F238E27FC236}">
                  <a16:creationId xmlns:a16="http://schemas.microsoft.com/office/drawing/2014/main" id="{A49C9C15-83AB-4538-9262-ECF78CC2DE27}"/>
                </a:ext>
              </a:extLst>
            </p:cNvPr>
            <p:cNvSpPr/>
            <p:nvPr/>
          </p:nvSpPr>
          <p:spPr>
            <a:xfrm>
              <a:off x="10776793" y="5137677"/>
              <a:ext cx="9525" cy="75890"/>
            </a:xfrm>
            <a:custGeom>
              <a:avLst/>
              <a:gdLst>
                <a:gd name="connsiteX0" fmla="*/ 9518 w 9525"/>
                <a:gd name="connsiteY0" fmla="*/ 5922 h 75890"/>
                <a:gd name="connsiteX1" fmla="*/ 951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18" y="5922"/>
                  </a:moveTo>
                  <a:lnTo>
                    <a:pt x="951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29" name="Freeform: Shape 5131">
              <a:extLst>
                <a:ext uri="{FF2B5EF4-FFF2-40B4-BE49-F238E27FC236}">
                  <a16:creationId xmlns:a16="http://schemas.microsoft.com/office/drawing/2014/main" id="{E0BA61F9-7636-4A7C-A6FF-4765A0F255F5}"/>
                </a:ext>
              </a:extLst>
            </p:cNvPr>
            <p:cNvSpPr/>
            <p:nvPr/>
          </p:nvSpPr>
          <p:spPr>
            <a:xfrm>
              <a:off x="10891093" y="5137677"/>
              <a:ext cx="9525" cy="75890"/>
            </a:xfrm>
            <a:custGeom>
              <a:avLst/>
              <a:gdLst>
                <a:gd name="connsiteX0" fmla="*/ 9518 w 9525"/>
                <a:gd name="connsiteY0" fmla="*/ 5922 h 75890"/>
                <a:gd name="connsiteX1" fmla="*/ 9518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18" y="5922"/>
                  </a:moveTo>
                  <a:lnTo>
                    <a:pt x="9518" y="73683"/>
                  </a:lnTo>
                  <a:lnTo>
                    <a:pt x="5946" y="73683"/>
                  </a:lnTo>
                </a:path>
              </a:pathLst>
            </a:custGeom>
            <a:noFill/>
            <a:ln w="19050" cap="flat">
              <a:solidFill>
                <a:srgbClr val="B60D27"/>
              </a:solidFill>
              <a:prstDash val="solid"/>
              <a:miter/>
            </a:ln>
          </p:spPr>
          <p:txBody>
            <a:bodyPr rtlCol="0" anchor="ctr"/>
            <a:lstStyle/>
            <a:p>
              <a:endParaRPr lang="en-GB" dirty="0"/>
            </a:p>
          </p:txBody>
        </p:sp>
        <p:sp>
          <p:nvSpPr>
            <p:cNvPr id="130" name="Freeform: Shape 5132">
              <a:extLst>
                <a:ext uri="{FF2B5EF4-FFF2-40B4-BE49-F238E27FC236}">
                  <a16:creationId xmlns:a16="http://schemas.microsoft.com/office/drawing/2014/main" id="{2B30FD7C-A8F4-4717-BAF6-173FA7E49C1F}"/>
                </a:ext>
              </a:extLst>
            </p:cNvPr>
            <p:cNvSpPr/>
            <p:nvPr/>
          </p:nvSpPr>
          <p:spPr>
            <a:xfrm>
              <a:off x="11195893" y="5137677"/>
              <a:ext cx="9525" cy="75890"/>
            </a:xfrm>
            <a:custGeom>
              <a:avLst/>
              <a:gdLst>
                <a:gd name="connsiteX0" fmla="*/ 9527 w 9525"/>
                <a:gd name="connsiteY0" fmla="*/ 5922 h 75890"/>
                <a:gd name="connsiteX1" fmla="*/ 9527 w 9525"/>
                <a:gd name="connsiteY1" fmla="*/ 73683 h 75890"/>
                <a:gd name="connsiteX2" fmla="*/ 5946 w 9525"/>
                <a:gd name="connsiteY2" fmla="*/ 73683 h 75890"/>
              </a:gdLst>
              <a:ahLst/>
              <a:cxnLst>
                <a:cxn ang="0">
                  <a:pos x="connsiteX0" y="connsiteY0"/>
                </a:cxn>
                <a:cxn ang="0">
                  <a:pos x="connsiteX1" y="connsiteY1"/>
                </a:cxn>
                <a:cxn ang="0">
                  <a:pos x="connsiteX2" y="connsiteY2"/>
                </a:cxn>
              </a:cxnLst>
              <a:rect l="l" t="t" r="r" b="b"/>
              <a:pathLst>
                <a:path w="9525" h="75890">
                  <a:moveTo>
                    <a:pt x="9527" y="5922"/>
                  </a:moveTo>
                  <a:lnTo>
                    <a:pt x="9527" y="73683"/>
                  </a:lnTo>
                  <a:lnTo>
                    <a:pt x="5946" y="73683"/>
                  </a:lnTo>
                </a:path>
              </a:pathLst>
            </a:custGeom>
            <a:noFill/>
            <a:ln w="19050" cap="flat">
              <a:solidFill>
                <a:srgbClr val="B60D27"/>
              </a:solidFill>
              <a:prstDash val="solid"/>
              <a:miter/>
            </a:ln>
          </p:spPr>
          <p:txBody>
            <a:bodyPr rtlCol="0" anchor="ctr"/>
            <a:lstStyle/>
            <a:p>
              <a:endParaRPr lang="en-GB" dirty="0"/>
            </a:p>
          </p:txBody>
        </p:sp>
      </p:grpSp>
    </p:spTree>
    <p:custDataLst>
      <p:tags r:id="rId1"/>
    </p:custDataLst>
    <p:extLst>
      <p:ext uri="{BB962C8B-B14F-4D97-AF65-F5344CB8AC3E}">
        <p14:creationId xmlns:p14="http://schemas.microsoft.com/office/powerpoint/2010/main" val="2925418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dirty="0" err="1"/>
              <a:t>Lettre</a:t>
            </a:r>
            <a:r>
              <a:rPr lang="en-GB" dirty="0"/>
              <a:t> de </a:t>
            </a:r>
            <a:r>
              <a:rPr lang="en-GB" dirty="0" err="1"/>
              <a:t>l’ESDO</a:t>
            </a:r>
            <a:endParaRPr lang="en-US" dirty="0"/>
          </a:p>
        </p:txBody>
      </p:sp>
      <p:sp>
        <p:nvSpPr>
          <p:cNvPr id="32771" name="Content Placeholder 2"/>
          <p:cNvSpPr>
            <a:spLocks noGrp="1"/>
          </p:cNvSpPr>
          <p:nvPr>
            <p:ph idx="1"/>
          </p:nvPr>
        </p:nvSpPr>
        <p:spPr>
          <a:xfrm>
            <a:off x="365123" y="1371600"/>
            <a:ext cx="8238945" cy="4492869"/>
          </a:xfrm>
          <a:ln>
            <a:noFill/>
          </a:ln>
        </p:spPr>
        <p:txBody>
          <a:bodyPr lIns="0" rIns="0"/>
          <a:lstStyle/>
          <a:p>
            <a:pPr marL="0" indent="0">
              <a:buNone/>
              <a:tabLst>
                <a:tab pos="441325" algn="l"/>
              </a:tabLst>
              <a:defRPr/>
            </a:pPr>
            <a:r>
              <a:rPr lang="fr-FR" sz="1400" b="1" dirty="0">
                <a:solidFill>
                  <a:schemeClr val="bg2"/>
                </a:solidFill>
              </a:rPr>
              <a:t>Chers collègues</a:t>
            </a:r>
          </a:p>
          <a:p>
            <a:pPr marL="0" indent="0">
              <a:buNone/>
              <a:tabLst>
                <a:tab pos="441325" algn="l"/>
              </a:tabLst>
              <a:defRPr/>
            </a:pPr>
            <a:r>
              <a:rPr lang="fr-FR" sz="1400" dirty="0"/>
              <a:t>Nous avons le plaisir de vous présenter ce diaporama de l’ESDO qui a été conçu pour mettre en avant et synthétiser les principaux résultats de congrès majeurs en 2019 dans les cancers digestifs. Celui ci est consacré au </a:t>
            </a:r>
            <a:r>
              <a:rPr lang="fr-FR" sz="1400" b="1" dirty="0"/>
              <a:t>Congrès annuel de la Société Américaine d’Oncologie Clinique </a:t>
            </a:r>
            <a:r>
              <a:rPr lang="fr-FR" sz="1400" b="1" dirty="0" smtClean="0"/>
              <a:t>2019</a:t>
            </a:r>
            <a:r>
              <a:rPr lang="en-US" sz="1400" b="1" dirty="0" smtClean="0"/>
              <a:t> </a:t>
            </a:r>
            <a:r>
              <a:rPr lang="fr-FR" sz="1400" dirty="0"/>
              <a:t>et il est disponible en anglais, en français, en chinois et en japonais.</a:t>
            </a:r>
          </a:p>
          <a:p>
            <a:pPr marL="0" indent="0">
              <a:buNone/>
              <a:tabLst>
                <a:tab pos="441325" algn="l"/>
              </a:tabLst>
              <a:defRPr/>
            </a:pPr>
            <a:r>
              <a:rPr lang="fr-FR" sz="1400" dirty="0"/>
              <a:t>La recherche clinique en oncologie évolue dans un environnement en perpétuelle mutation, et constitue un défi permanent. Dans ce contexte, nous avons tous besoin d’avoir accès aux données scientifiques pour améliorer nos connaissances et progresser dans nos métiers de cliniciens, chercheurs et enseignants. J’espère que cette revue des derniers développements en oncologie digestive vous apportera beaucoup et enrichira votre pratique. Si vous souhaitez partager votre avis avec nous, nous serons très heureux de recevoir vos commentaires. Vous pouvez adresser toute correspondance à l’adresse suivante: </a:t>
            </a:r>
            <a:r>
              <a:rPr lang="en-GB" sz="1400" dirty="0">
                <a:hlinkClick r:id="rId3"/>
              </a:rPr>
              <a:t>info@esdo.eu</a:t>
            </a:r>
            <a:endParaRPr lang="en-GB" sz="1400" dirty="0"/>
          </a:p>
          <a:p>
            <a:pPr marL="0" indent="0">
              <a:buNone/>
              <a:tabLst>
                <a:tab pos="441325" algn="l"/>
              </a:tabLst>
              <a:defRPr/>
            </a:pPr>
            <a:r>
              <a:rPr lang="fr-FR" sz="1400" dirty="0" smtClean="0">
                <a:solidFill>
                  <a:srgbClr val="363636"/>
                </a:solidFill>
              </a:rPr>
              <a:t>Nous </a:t>
            </a:r>
            <a:r>
              <a:rPr lang="fr-FR" sz="1400" dirty="0">
                <a:solidFill>
                  <a:srgbClr val="363636"/>
                </a:solidFill>
              </a:rPr>
              <a:t>sommes également très reconnaissants à Lilly Oncologie pour leur support financier, administratif et logistique à cette activité</a:t>
            </a:r>
          </a:p>
          <a:p>
            <a:pPr marL="0" indent="0">
              <a:buNone/>
              <a:tabLst>
                <a:tab pos="441325" algn="l"/>
              </a:tabLst>
              <a:defRPr/>
            </a:pPr>
            <a:r>
              <a:rPr lang="fr-FR" sz="1400" dirty="0">
                <a:solidFill>
                  <a:schemeClr val="tx1"/>
                </a:solidFill>
              </a:rPr>
              <a:t>Sincèrement vôtres, </a:t>
            </a:r>
          </a:p>
          <a:p>
            <a:pPr marL="0" indent="0">
              <a:spcBef>
                <a:spcPts val="1200"/>
              </a:spcBef>
              <a:buNone/>
              <a:tabLst>
                <a:tab pos="441325" algn="l"/>
                <a:tab pos="2870200" algn="l"/>
              </a:tabLst>
              <a:defRPr/>
            </a:pPr>
            <a:r>
              <a:rPr lang="en-GB" sz="1400" b="1" dirty="0">
                <a:solidFill>
                  <a:schemeClr val="tx1"/>
                </a:solidFill>
              </a:rPr>
              <a:t>Eric Van Cutsem	Ulrich </a:t>
            </a:r>
            <a:r>
              <a:rPr lang="en-GB" sz="1400" b="1" dirty="0" err="1">
                <a:solidFill>
                  <a:schemeClr val="tx1"/>
                </a:solidFill>
              </a:rPr>
              <a:t>Güller</a:t>
            </a:r>
            <a:r>
              <a:rPr lang="en-GB" sz="1400" b="1" dirty="0">
                <a:solidFill>
                  <a:schemeClr val="tx1"/>
                </a:solidFill>
              </a:rPr>
              <a:t/>
            </a:r>
            <a:br>
              <a:rPr lang="en-GB" sz="1400" b="1" dirty="0">
                <a:solidFill>
                  <a:schemeClr val="tx1"/>
                </a:solidFill>
              </a:rPr>
            </a:br>
            <a:r>
              <a:rPr lang="en-GB" sz="1400" b="1" dirty="0">
                <a:solidFill>
                  <a:schemeClr val="tx1"/>
                </a:solidFill>
              </a:rPr>
              <a:t>Thomas Seufferlein 	Thomas </a:t>
            </a:r>
            <a:r>
              <a:rPr lang="en-GB" sz="1400" b="1" dirty="0" err="1" smtClean="0">
                <a:solidFill>
                  <a:schemeClr val="tx1"/>
                </a:solidFill>
              </a:rPr>
              <a:t>Gruenberger</a:t>
            </a:r>
            <a:r>
              <a:rPr lang="en-GB" sz="1400" b="1" dirty="0">
                <a:solidFill>
                  <a:schemeClr val="tx1"/>
                </a:solidFill>
              </a:rPr>
              <a:t/>
            </a:r>
            <a:br>
              <a:rPr lang="en-GB" sz="1400" b="1" dirty="0">
                <a:solidFill>
                  <a:schemeClr val="tx1"/>
                </a:solidFill>
              </a:rPr>
            </a:br>
            <a:r>
              <a:rPr lang="en-GB" sz="1400" b="1" dirty="0" err="1">
                <a:solidFill>
                  <a:schemeClr val="tx1"/>
                </a:solidFill>
              </a:rPr>
              <a:t>Côme</a:t>
            </a:r>
            <a:r>
              <a:rPr lang="en-GB" sz="1400" b="1" dirty="0">
                <a:solidFill>
                  <a:schemeClr val="tx1"/>
                </a:solidFill>
              </a:rPr>
              <a:t> Lepage	Tamara </a:t>
            </a:r>
            <a:r>
              <a:rPr lang="en-GB" sz="1400" b="1" dirty="0" err="1">
                <a:solidFill>
                  <a:schemeClr val="tx1"/>
                </a:solidFill>
              </a:rPr>
              <a:t>Matysiak-Budnik</a:t>
            </a:r>
            <a:r>
              <a:rPr lang="en-GB" sz="1400" b="1" dirty="0">
                <a:solidFill>
                  <a:schemeClr val="tx1"/>
                </a:solidFill>
              </a:rPr>
              <a:t/>
            </a:r>
            <a:br>
              <a:rPr lang="en-GB" sz="1400" b="1" dirty="0">
                <a:solidFill>
                  <a:schemeClr val="tx1"/>
                </a:solidFill>
              </a:rPr>
            </a:br>
            <a:r>
              <a:rPr lang="en-GB" sz="1400" b="1" dirty="0">
                <a:solidFill>
                  <a:schemeClr val="tx1"/>
                </a:solidFill>
              </a:rPr>
              <a:t>Wolff </a:t>
            </a:r>
            <a:r>
              <a:rPr lang="en-GB" sz="1400" b="1" dirty="0" err="1">
                <a:solidFill>
                  <a:schemeClr val="tx1"/>
                </a:solidFill>
              </a:rPr>
              <a:t>Schmiegel</a:t>
            </a:r>
            <a:r>
              <a:rPr lang="en-GB" sz="1400" b="1" dirty="0">
                <a:solidFill>
                  <a:schemeClr val="tx1"/>
                </a:solidFill>
              </a:rPr>
              <a:t>	</a:t>
            </a:r>
            <a:r>
              <a:rPr lang="en-GB" sz="1400" b="1" dirty="0" err="1">
                <a:solidFill>
                  <a:schemeClr val="tx1"/>
                </a:solidFill>
              </a:rPr>
              <a:t>Jaroslaw</a:t>
            </a:r>
            <a:r>
              <a:rPr lang="en-GB" sz="1400" b="1" dirty="0">
                <a:solidFill>
                  <a:schemeClr val="tx1"/>
                </a:solidFill>
              </a:rPr>
              <a:t> Regula</a:t>
            </a:r>
            <a:br>
              <a:rPr lang="en-GB" sz="1400" b="1" dirty="0">
                <a:solidFill>
                  <a:schemeClr val="tx1"/>
                </a:solidFill>
              </a:rPr>
            </a:br>
            <a:r>
              <a:rPr lang="en-GB" sz="1400" b="1" dirty="0">
                <a:solidFill>
                  <a:schemeClr val="tx1"/>
                </a:solidFill>
              </a:rPr>
              <a:t>Phillippe </a:t>
            </a:r>
            <a:r>
              <a:rPr lang="en-GB" sz="1400" b="1" dirty="0" err="1">
                <a:solidFill>
                  <a:schemeClr val="tx1"/>
                </a:solidFill>
              </a:rPr>
              <a:t>Rougier</a:t>
            </a:r>
            <a:r>
              <a:rPr lang="en-GB" sz="1400" b="1" dirty="0">
                <a:solidFill>
                  <a:schemeClr val="tx1"/>
                </a:solidFill>
              </a:rPr>
              <a:t> </a:t>
            </a:r>
            <a:r>
              <a:rPr lang="en-GB" sz="1400" dirty="0">
                <a:solidFill>
                  <a:schemeClr val="tx1"/>
                </a:solidFill>
              </a:rPr>
              <a:t>(hon,)	</a:t>
            </a:r>
            <a:r>
              <a:rPr lang="en-GB" sz="1400" b="1" dirty="0">
                <a:solidFill>
                  <a:schemeClr val="tx1"/>
                </a:solidFill>
              </a:rPr>
              <a:t>Jean-Luc Van </a:t>
            </a:r>
            <a:r>
              <a:rPr lang="en-GB" sz="1400" b="1" dirty="0" err="1">
                <a:solidFill>
                  <a:schemeClr val="tx1"/>
                </a:solidFill>
              </a:rPr>
              <a:t>Laethem</a:t>
            </a:r>
            <a:r>
              <a:rPr lang="en-GB" sz="1400" b="1" dirty="0">
                <a:solidFill>
                  <a:schemeClr val="tx1"/>
                </a:solidFill>
              </a:rPr>
              <a:t/>
            </a:r>
            <a:br>
              <a:rPr lang="en-GB" sz="1400" b="1" dirty="0">
                <a:solidFill>
                  <a:schemeClr val="tx1"/>
                </a:solidFill>
              </a:rPr>
            </a:br>
            <a:endParaRPr lang="en-GB" sz="1400" dirty="0">
              <a:solidFill>
                <a:schemeClr val="tx1"/>
              </a:solidFill>
            </a:endParaRPr>
          </a:p>
          <a:p>
            <a:pPr marL="0" indent="0">
              <a:buNone/>
              <a:tabLst>
                <a:tab pos="441325" algn="l"/>
              </a:tabLst>
              <a:defRPr/>
            </a:pPr>
            <a:r>
              <a:rPr lang="en-GB" sz="1400" dirty="0">
                <a:solidFill>
                  <a:schemeClr val="tx1"/>
                </a:solidFill>
              </a:rPr>
              <a:t>(ESDO Governing Board)</a:t>
            </a:r>
            <a:endParaRPr lang="en-GB" sz="1400" i="1" dirty="0">
              <a:solidFill>
                <a:schemeClr val="tx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1678" y="5096745"/>
            <a:ext cx="1500059" cy="1403328"/>
          </a:xfrm>
          <a:prstGeom prst="rect">
            <a:avLst/>
          </a:prstGeom>
        </p:spPr>
      </p:pic>
    </p:spTree>
    <p:custDataLst>
      <p:tags r:id="rId1"/>
    </p:custDataLst>
    <p:extLst>
      <p:ext uri="{BB962C8B-B14F-4D97-AF65-F5344CB8AC3E}">
        <p14:creationId xmlns:p14="http://schemas.microsoft.com/office/powerpoint/2010/main" val="2568880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noProof="0" dirty="0"/>
              <a:t>Cancers du pancréas, </a:t>
            </a:r>
            <a:r>
              <a:rPr lang="fr-FR" noProof="0" dirty="0" smtClean="0"/>
              <a:t>De l’intestin </a:t>
            </a:r>
            <a:r>
              <a:rPr lang="fr-FR" noProof="0" dirty="0"/>
              <a:t>grêle </a:t>
            </a:r>
            <a:r>
              <a:rPr lang="fr-FR" noProof="0" dirty="0" smtClean="0"/>
              <a:t>et DU tractus </a:t>
            </a:r>
            <a:r>
              <a:rPr lang="fr-FR" noProof="0" dirty="0"/>
              <a:t>hépatobiliaire</a:t>
            </a:r>
          </a:p>
        </p:txBody>
      </p:sp>
    </p:spTree>
    <p:extLst>
      <p:ext uri="{BB962C8B-B14F-4D97-AF65-F5344CB8AC3E}">
        <p14:creationId xmlns:p14="http://schemas.microsoft.com/office/powerpoint/2010/main" val="1607832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noProof="0" dirty="0"/>
              <a:t>Cancer du pancréas</a:t>
            </a:r>
          </a:p>
        </p:txBody>
      </p:sp>
      <p:sp>
        <p:nvSpPr>
          <p:cNvPr id="3" name="Text Placeholder 2"/>
          <p:cNvSpPr>
            <a:spLocks noGrp="1"/>
          </p:cNvSpPr>
          <p:nvPr>
            <p:ph type="body" idx="1"/>
          </p:nvPr>
        </p:nvSpPr>
        <p:spPr>
          <a:xfrm>
            <a:off x="722312" y="2906713"/>
            <a:ext cx="8178619" cy="1500187"/>
          </a:xfrm>
        </p:spPr>
        <p:txBody>
          <a:bodyPr/>
          <a:lstStyle/>
          <a:p>
            <a:r>
              <a:rPr lang="fr-FR" b="1" noProof="0" dirty="0"/>
              <a:t>Cancers du pancréas, </a:t>
            </a:r>
            <a:r>
              <a:rPr lang="fr-FR" b="1" noProof="0" dirty="0" smtClean="0"/>
              <a:t>de l’intestin </a:t>
            </a:r>
            <a:r>
              <a:rPr lang="fr-FR" b="1" noProof="0" dirty="0"/>
              <a:t>grêle et </a:t>
            </a:r>
            <a:r>
              <a:rPr lang="fr-FR" b="1" noProof="0" dirty="0" smtClean="0"/>
              <a:t>du tractus </a:t>
            </a:r>
            <a:r>
              <a:rPr lang="fr-FR" b="1" noProof="0" dirty="0"/>
              <a:t>hépatobiliaire</a:t>
            </a:r>
          </a:p>
        </p:txBody>
      </p:sp>
    </p:spTree>
    <p:extLst>
      <p:ext uri="{BB962C8B-B14F-4D97-AF65-F5344CB8AC3E}">
        <p14:creationId xmlns:p14="http://schemas.microsoft.com/office/powerpoint/2010/main" val="3973543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noProof="0" dirty="0"/>
              <a:t>4000: APACT: étude de phase </a:t>
            </a:r>
            <a:r>
              <a:rPr lang="fr-FR" noProof="0" dirty="0" smtClean="0"/>
              <a:t>III </a:t>
            </a:r>
            <a:r>
              <a:rPr lang="fr-FR" noProof="0" dirty="0"/>
              <a:t>multicentrique, internationale, en ouvert de nab-paclitaxel + gemcitabine vs. gemcitabine </a:t>
            </a:r>
            <a:r>
              <a:rPr lang="fr-FR" dirty="0"/>
              <a:t>en traitement adjuvant dans l’adénocarcinome pancréatique réséqué chirurgicalement</a:t>
            </a:r>
            <a:r>
              <a:rPr lang="fr-FR" noProof="0" dirty="0"/>
              <a:t> </a:t>
            </a:r>
            <a:r>
              <a:rPr lang="fr-FR" noProof="0" dirty="0" smtClean="0"/>
              <a:t/>
            </a:r>
            <a:br>
              <a:rPr lang="fr-FR" noProof="0" dirty="0" smtClean="0"/>
            </a:br>
            <a:r>
              <a:rPr lang="fr-FR" noProof="0" dirty="0" smtClean="0"/>
              <a:t>– </a:t>
            </a:r>
            <a:r>
              <a:rPr lang="fr-FR" noProof="0" dirty="0" err="1" smtClean="0"/>
              <a:t>Tempero</a:t>
            </a:r>
            <a:r>
              <a:rPr lang="fr-FR" noProof="0" dirty="0" smtClean="0"/>
              <a:t> </a:t>
            </a:r>
            <a:r>
              <a:rPr lang="fr-FR" noProof="0" dirty="0"/>
              <a:t>MA, et al</a:t>
            </a:r>
          </a:p>
        </p:txBody>
      </p:sp>
      <p:sp>
        <p:nvSpPr>
          <p:cNvPr id="5123" name="Rectangle 3"/>
          <p:cNvSpPr>
            <a:spLocks noGrp="1" noChangeArrowheads="1"/>
          </p:cNvSpPr>
          <p:nvPr>
            <p:ph idx="1"/>
          </p:nvPr>
        </p:nvSpPr>
        <p:spPr/>
        <p:txBody>
          <a:bodyPr/>
          <a:lstStyle/>
          <a:p>
            <a:pPr marL="0" indent="0">
              <a:buNone/>
            </a:pPr>
            <a:r>
              <a:rPr lang="fr-FR" b="1" noProof="0" dirty="0"/>
              <a:t>Objectif</a:t>
            </a:r>
          </a:p>
          <a:p>
            <a:r>
              <a:rPr lang="fr-FR" noProof="0" dirty="0"/>
              <a:t>Etudier l’efficacité et la tolérance du nab-paclitaxel + gemcitabine comparé à gemcitabine chez des patients avec cancer du pancréas réséqué chirurgicalement</a:t>
            </a:r>
          </a:p>
        </p:txBody>
      </p:sp>
      <p:sp>
        <p:nvSpPr>
          <p:cNvPr id="14" name="Text Placeholder 13"/>
          <p:cNvSpPr>
            <a:spLocks noGrp="1"/>
          </p:cNvSpPr>
          <p:nvPr>
            <p:ph type="body" sz="quarter" idx="10"/>
          </p:nvPr>
        </p:nvSpPr>
        <p:spPr/>
        <p:txBody>
          <a:bodyPr/>
          <a:lstStyle/>
          <a:p>
            <a:r>
              <a:rPr lang="fr-FR" noProof="0" dirty="0" smtClean="0"/>
              <a:t>*Traitement </a:t>
            </a:r>
            <a:r>
              <a:rPr lang="fr-FR" noProof="0" dirty="0"/>
              <a:t>initié ≤12 semaines après chirurgie</a:t>
            </a:r>
          </a:p>
        </p:txBody>
      </p:sp>
      <p:sp>
        <p:nvSpPr>
          <p:cNvPr id="15" name="Text Placeholder 14"/>
          <p:cNvSpPr>
            <a:spLocks noGrp="1"/>
          </p:cNvSpPr>
          <p:nvPr>
            <p:ph type="body" sz="quarter" idx="11"/>
          </p:nvPr>
        </p:nvSpPr>
        <p:spPr>
          <a:xfrm>
            <a:off x="4495800" y="6096000"/>
            <a:ext cx="4283075" cy="487363"/>
          </a:xfrm>
        </p:spPr>
        <p:txBody>
          <a:bodyPr/>
          <a:lstStyle/>
          <a:p>
            <a:r>
              <a:rPr lang="fr-FR" noProof="0" dirty="0" err="1"/>
              <a:t>Tempero</a:t>
            </a:r>
            <a:r>
              <a:rPr lang="fr-FR" noProof="0" dirty="0"/>
              <a:t> MA, et al, J Clin </a:t>
            </a:r>
            <a:r>
              <a:rPr lang="fr-FR" noProof="0" dirty="0" err="1"/>
              <a:t>Oncol</a:t>
            </a:r>
            <a:r>
              <a:rPr lang="fr-FR" noProof="0" dirty="0"/>
              <a:t> 2019;37(</a:t>
            </a:r>
            <a:r>
              <a:rPr lang="fr-FR" noProof="0" dirty="0" err="1"/>
              <a:t>suppl</a:t>
            </a:r>
            <a:r>
              <a:rPr lang="fr-FR" noProof="0" dirty="0"/>
              <a:t>):</a:t>
            </a:r>
            <a:r>
              <a:rPr lang="fr-FR" noProof="0" dirty="0" err="1"/>
              <a:t>abstr</a:t>
            </a:r>
            <a:r>
              <a:rPr lang="fr-FR" noProof="0" dirty="0"/>
              <a:t> 4000</a:t>
            </a:r>
          </a:p>
        </p:txBody>
      </p:sp>
      <p:sp>
        <p:nvSpPr>
          <p:cNvPr id="7" name="Rectangle 9"/>
          <p:cNvSpPr txBox="1">
            <a:spLocks noChangeArrowheads="1"/>
          </p:cNvSpPr>
          <p:nvPr/>
        </p:nvSpPr>
        <p:spPr bwMode="auto">
          <a:xfrm>
            <a:off x="365124" y="5438523"/>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ea typeface="+mn-ea"/>
                <a:cs typeface="Arial"/>
              </a:rPr>
              <a:t>CRITÈRE PRINCIPAL</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600" b="0" i="0" u="none" strike="noStrike" kern="1200" cap="none" spc="0" normalizeH="0" baseline="0" noProof="0" dirty="0" smtClean="0">
                <a:ln>
                  <a:noFill/>
                </a:ln>
                <a:solidFill>
                  <a:srgbClr val="4D4D4D"/>
                </a:solidFill>
                <a:effectLst/>
                <a:uLnTx/>
                <a:uFillTx/>
                <a:latin typeface="Arial"/>
                <a:ea typeface="+mn-ea"/>
                <a:cs typeface="Arial"/>
              </a:rPr>
              <a:t>SSM </a:t>
            </a:r>
            <a:r>
              <a:rPr kumimoji="0" lang="fr-FR" sz="1600" b="0" i="0" u="none" strike="noStrike" kern="1200" cap="none" spc="0" normalizeH="0" baseline="0" noProof="0" dirty="0">
                <a:ln>
                  <a:noFill/>
                </a:ln>
                <a:solidFill>
                  <a:srgbClr val="4D4D4D"/>
                </a:solidFill>
                <a:effectLst/>
                <a:uLnTx/>
                <a:uFillTx/>
                <a:latin typeface="Arial"/>
                <a:ea typeface="+mn-ea"/>
                <a:cs typeface="Arial"/>
              </a:rPr>
              <a:t>évaluée par comité indépendant</a:t>
            </a:r>
          </a:p>
        </p:txBody>
      </p:sp>
      <p:sp>
        <p:nvSpPr>
          <p:cNvPr id="8" name="Content Placeholder 26"/>
          <p:cNvSpPr txBox="1">
            <a:spLocks/>
          </p:cNvSpPr>
          <p:nvPr/>
        </p:nvSpPr>
        <p:spPr>
          <a:xfrm>
            <a:off x="4278313" y="5438523"/>
            <a:ext cx="4495800" cy="98500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ea typeface="+mn-ea"/>
                <a:cs typeface="Arial"/>
              </a:rPr>
              <a:t>CRITÈRES SECONDAIRES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600" b="0" i="0" u="none" strike="noStrike" kern="1200" cap="none" spc="0" normalizeH="0" baseline="0" noProof="0" dirty="0" smtClean="0">
                <a:ln>
                  <a:noFill/>
                </a:ln>
                <a:solidFill>
                  <a:srgbClr val="4D4D4D"/>
                </a:solidFill>
                <a:effectLst/>
                <a:uLnTx/>
                <a:uFillTx/>
                <a:latin typeface="Arial"/>
                <a:ea typeface="+mn-ea"/>
                <a:cs typeface="Arial"/>
              </a:rPr>
              <a:t>SG</a:t>
            </a:r>
            <a:r>
              <a:rPr kumimoji="0" lang="fr-FR" sz="1600" b="0" i="0" u="none" strike="noStrike" kern="1200" cap="none" spc="0" normalizeH="0" baseline="0" noProof="0" dirty="0">
                <a:ln>
                  <a:noFill/>
                </a:ln>
                <a:solidFill>
                  <a:srgbClr val="4D4D4D"/>
                </a:solidFill>
                <a:effectLst/>
                <a:uLnTx/>
                <a:uFillTx/>
                <a:latin typeface="Arial"/>
                <a:ea typeface="+mn-ea"/>
                <a:cs typeface="Arial"/>
              </a:rPr>
              <a:t>, tolérance</a:t>
            </a:r>
          </a:p>
        </p:txBody>
      </p:sp>
      <p:sp>
        <p:nvSpPr>
          <p:cNvPr id="9" name="Oval 14"/>
          <p:cNvSpPr>
            <a:spLocks noChangeArrowheads="1"/>
          </p:cNvSpPr>
          <p:nvPr/>
        </p:nvSpPr>
        <p:spPr bwMode="auto">
          <a:xfrm>
            <a:off x="3238735" y="361799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a:ln>
                  <a:noFill/>
                </a:ln>
                <a:solidFill>
                  <a:srgbClr val="043882"/>
                </a:solidFill>
                <a:effectLst/>
                <a:uLnTx/>
                <a:uFillTx/>
                <a:latin typeface="Arial" charset="0"/>
                <a:ea typeface="SimSun" pitchFamily="2" charset="-122"/>
                <a:cs typeface="Arial" charset="0"/>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a:ln>
                  <a:noFill/>
                </a:ln>
                <a:solidFill>
                  <a:srgbClr val="043882"/>
                </a:solidFill>
                <a:effectLst/>
                <a:uLnTx/>
                <a:uFillTx/>
                <a:latin typeface="Arial" charset="0"/>
                <a:ea typeface="SimSun" pitchFamily="2" charset="-122"/>
                <a:cs typeface="Arial" charset="0"/>
              </a:rPr>
              <a:t>1:1</a:t>
            </a:r>
            <a:endParaRPr kumimoji="0" lang="fr-FR"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10" name="AutoShape 15"/>
          <p:cNvCxnSpPr>
            <a:cxnSpLocks noChangeShapeType="1"/>
            <a:stCxn id="9" idx="0"/>
            <a:endCxn id="17" idx="1"/>
          </p:cNvCxnSpPr>
          <p:nvPr/>
        </p:nvCxnSpPr>
        <p:spPr bwMode="auto">
          <a:xfrm rot="5400000" flipH="1" flipV="1">
            <a:off x="3274127" y="2987619"/>
            <a:ext cx="886779" cy="373967"/>
          </a:xfrm>
          <a:prstGeom prst="bentConnector2">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7894940" y="2471006"/>
            <a:ext cx="1094447" cy="52863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Prog/</a:t>
            </a:r>
            <a:br>
              <a:rPr kumimoji="0" lang="fr-FR"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fr-FR"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toxicité</a:t>
            </a:r>
          </a:p>
        </p:txBody>
      </p:sp>
      <p:sp>
        <p:nvSpPr>
          <p:cNvPr id="12" name="Content Placeholder 26"/>
          <p:cNvSpPr txBox="1">
            <a:spLocks/>
          </p:cNvSpPr>
          <p:nvPr/>
        </p:nvSpPr>
        <p:spPr bwMode="auto">
          <a:xfrm>
            <a:off x="4274779" y="3276735"/>
            <a:ext cx="3750461" cy="1310283"/>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ct val="0"/>
              </a:spcBef>
              <a:spcAft>
                <a:spcPts val="400"/>
              </a:spcAft>
              <a:buClrTx/>
              <a:buSzTx/>
              <a:buFontTx/>
              <a:buNone/>
              <a:tabLst/>
              <a:defRPr/>
            </a:pPr>
            <a:r>
              <a:rPr kumimoji="0" lang="fr-FR" sz="1400" b="1" i="0" u="none" strike="noStrike" kern="1200" cap="none" spc="0" normalizeH="0" baseline="0" noProof="0" dirty="0">
                <a:ln>
                  <a:noFill/>
                </a:ln>
                <a:solidFill>
                  <a:srgbClr val="043882"/>
                </a:solidFill>
                <a:effectLst/>
                <a:uLnTx/>
                <a:uFillTx/>
                <a:latin typeface="Arial" charset="0"/>
                <a:ea typeface="+mn-ea"/>
                <a:cs typeface="Arial" charset="0"/>
              </a:rPr>
              <a:t>Stratification</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charset="0"/>
              </a:rPr>
              <a:t>Statut de résection (R0 vs. R1)</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charset="0"/>
              </a:rPr>
              <a:t>Statut ganglionnaire (positif vs. négatif)</a:t>
            </a:r>
          </a:p>
          <a:p>
            <a:pPr marL="203200" marR="0" lvl="0" indent="-203200" algn="l" defTabSz="914400" rtl="0" eaLnBrk="1" fontAlgn="base" latinLnBrk="0" hangingPunct="1">
              <a:lnSpc>
                <a:spcPct val="100000"/>
              </a:lnSpc>
              <a:spcBef>
                <a:spcPct val="0"/>
              </a:spcBef>
              <a:spcAft>
                <a:spcPts val="400"/>
              </a:spcAft>
              <a:buClrTx/>
              <a:buSzTx/>
              <a:buFont typeface="Arial" pitchFamily="34" charset="0"/>
              <a:buChar char="•"/>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charset="0"/>
              </a:rPr>
              <a:t>Région (Amérique du nord, Europe et Australie vs. Asie Pacifique)</a:t>
            </a:r>
          </a:p>
        </p:txBody>
      </p:sp>
      <p:cxnSp>
        <p:nvCxnSpPr>
          <p:cNvPr id="13" name="AutoShape 19"/>
          <p:cNvCxnSpPr>
            <a:cxnSpLocks noChangeShapeType="1"/>
            <a:stCxn id="18" idx="3"/>
            <a:endCxn id="9" idx="2"/>
          </p:cNvCxnSpPr>
          <p:nvPr/>
        </p:nvCxnSpPr>
        <p:spPr bwMode="auto">
          <a:xfrm>
            <a:off x="3111906" y="3910091"/>
            <a:ext cx="126829" cy="0"/>
          </a:xfrm>
          <a:prstGeom prst="straightConnector1">
            <a:avLst/>
          </a:prstGeom>
          <a:noFill/>
          <a:ln w="57150">
            <a:solidFill>
              <a:schemeClr val="bg2">
                <a:lumMod val="60000"/>
                <a:lumOff val="40000"/>
              </a:schemeClr>
            </a:solidFill>
            <a:round/>
            <a:headEnd type="none" w="med" len="med"/>
            <a:tailEnd type="none" w="med" len="med"/>
          </a:ln>
        </p:spPr>
      </p:cxnSp>
      <p:cxnSp>
        <p:nvCxnSpPr>
          <p:cNvPr id="16" name="AutoShape 21"/>
          <p:cNvCxnSpPr>
            <a:cxnSpLocks noChangeShapeType="1"/>
            <a:stCxn id="17" idx="3"/>
            <a:endCxn id="11" idx="1"/>
          </p:cNvCxnSpPr>
          <p:nvPr/>
        </p:nvCxnSpPr>
        <p:spPr bwMode="auto">
          <a:xfrm>
            <a:off x="7538846" y="2731212"/>
            <a:ext cx="356094" cy="4113"/>
          </a:xfrm>
          <a:prstGeom prst="straightConnector1">
            <a:avLst/>
          </a:prstGeom>
          <a:noFill/>
          <a:ln w="57150">
            <a:solidFill>
              <a:schemeClr val="bg2">
                <a:lumMod val="60000"/>
                <a:lumOff val="40000"/>
              </a:schemeClr>
            </a:solidFill>
            <a:round/>
            <a:headEnd/>
            <a:tailEnd type="triangle" w="med" len="med"/>
          </a:ln>
        </p:spPr>
      </p:cxnSp>
      <p:sp>
        <p:nvSpPr>
          <p:cNvPr id="17" name="AutoShape 8"/>
          <p:cNvSpPr>
            <a:spLocks noChangeArrowheads="1"/>
          </p:cNvSpPr>
          <p:nvPr/>
        </p:nvSpPr>
        <p:spPr bwMode="auto">
          <a:xfrm>
            <a:off x="3904500" y="2187748"/>
            <a:ext cx="3634346" cy="1086928"/>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Nab-paclitaxel 125 mg/m</a:t>
            </a:r>
            <a:r>
              <a:rPr kumimoji="0" lang="fr-FR" altLang="zh-CN" sz="1600" b="0" i="0" u="none" strike="noStrike" kern="1200" cap="none" spc="0" normalizeH="0" baseline="30000" noProof="0" dirty="0">
                <a:ln>
                  <a:noFill/>
                </a:ln>
                <a:solidFill>
                  <a:srgbClr val="FFFFFF"/>
                </a:solidFill>
                <a:effectLst/>
                <a:uLnTx/>
                <a:uFillTx/>
                <a:latin typeface="Arial" charset="0"/>
                <a:ea typeface="SimSun" pitchFamily="2" charset="-122"/>
                <a:cs typeface="Arial" charset="0"/>
              </a:rPr>
              <a:t>2</a:t>
            </a: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 + gemcitabine 1000 mg/m</a:t>
            </a:r>
            <a:r>
              <a:rPr kumimoji="0" lang="fr-FR" altLang="zh-CN" sz="1600" b="0" i="0" u="none" strike="noStrike" kern="1200" cap="none" spc="0" normalizeH="0" baseline="30000" noProof="0" dirty="0">
                <a:ln>
                  <a:noFill/>
                </a:ln>
                <a:solidFill>
                  <a:srgbClr val="FFFFFF"/>
                </a:solidFill>
                <a:effectLst/>
                <a:uLnTx/>
                <a:uFillTx/>
                <a:latin typeface="Arial" charset="0"/>
                <a:ea typeface="SimSun" pitchFamily="2" charset="-122"/>
                <a:cs typeface="Arial" charset="0"/>
              </a:rPr>
              <a:t>2</a:t>
            </a: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 /semaine pendant les 3 premières de 4 semaines pendant 6 cycles* (n=429)</a:t>
            </a:r>
          </a:p>
        </p:txBody>
      </p:sp>
      <p:sp>
        <p:nvSpPr>
          <p:cNvPr id="18" name="AutoShape 9"/>
          <p:cNvSpPr>
            <a:spLocks noChangeArrowheads="1"/>
          </p:cNvSpPr>
          <p:nvPr/>
        </p:nvSpPr>
        <p:spPr bwMode="auto">
          <a:xfrm>
            <a:off x="192738" y="2658723"/>
            <a:ext cx="2919168" cy="250273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Cancer du pancréas</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Résection complète macroscopique</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Naïf de traitement</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CA19-9 &lt;100 u/</a:t>
            </a:r>
            <a:r>
              <a:rPr kumimoji="0" lang="fr-FR" altLang="zh-CN" sz="1600" b="0" i="0" u="none" strike="noStrike" kern="1200" cap="none" spc="0" normalizeH="0" baseline="0" noProof="0" dirty="0" err="1">
                <a:ln>
                  <a:noFill/>
                </a:ln>
                <a:solidFill>
                  <a:srgbClr val="FFFFFF"/>
                </a:solidFill>
                <a:effectLst/>
                <a:uLnTx/>
                <a:uFillTx/>
                <a:latin typeface="Arial" charset="0"/>
                <a:ea typeface="SimSun" pitchFamily="2" charset="-122"/>
                <a:cs typeface="Arial" charset="0"/>
              </a:rPr>
              <a:t>mL</a:t>
            </a:r>
            <a:endPar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ECOG PS 0–1</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(n=866)</a:t>
            </a:r>
          </a:p>
        </p:txBody>
      </p:sp>
      <p:cxnSp>
        <p:nvCxnSpPr>
          <p:cNvPr id="19" name="AutoShape 16"/>
          <p:cNvCxnSpPr>
            <a:cxnSpLocks noChangeShapeType="1"/>
            <a:stCxn id="9" idx="4"/>
            <a:endCxn id="22" idx="1"/>
          </p:cNvCxnSpPr>
          <p:nvPr/>
        </p:nvCxnSpPr>
        <p:spPr bwMode="auto">
          <a:xfrm rot="16200000" flipH="1">
            <a:off x="3318082" y="4414642"/>
            <a:ext cx="799308" cy="374406"/>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7894940" y="4737180"/>
            <a:ext cx="1094447" cy="52863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Prog/</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toxicité</a:t>
            </a:r>
          </a:p>
        </p:txBody>
      </p:sp>
      <p:cxnSp>
        <p:nvCxnSpPr>
          <p:cNvPr id="21" name="AutoShape 20"/>
          <p:cNvCxnSpPr>
            <a:cxnSpLocks noChangeShapeType="1"/>
            <a:stCxn id="22" idx="3"/>
            <a:endCxn id="20" idx="1"/>
          </p:cNvCxnSpPr>
          <p:nvPr/>
        </p:nvCxnSpPr>
        <p:spPr bwMode="auto">
          <a:xfrm>
            <a:off x="7537142" y="5001499"/>
            <a:ext cx="357798" cy="0"/>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3904939" y="4591131"/>
            <a:ext cx="3632203" cy="820736"/>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kumimoji="0" lang="fr-FR" altLang="zh-CN" sz="1600" b="0" i="0" u="none" strike="noStrike" kern="1200" cap="none" spc="0" normalizeH="0" baseline="0" noProof="0" dirty="0">
                <a:ln>
                  <a:noFill/>
                </a:ln>
                <a:effectLst/>
                <a:uLnTx/>
                <a:uFillTx/>
                <a:latin typeface="Arial" charset="0"/>
                <a:ea typeface="SimSun" pitchFamily="2" charset="-122"/>
                <a:cs typeface="Arial" charset="0"/>
              </a:rPr>
              <a:t>Gemcitabine 1000 mg/m</a:t>
            </a:r>
            <a:r>
              <a:rPr kumimoji="0" lang="fr-FR" altLang="zh-CN" sz="1600" b="0" i="0" u="none" strike="noStrike" kern="1200" cap="none" spc="0" normalizeH="0" baseline="30000" noProof="0" dirty="0">
                <a:ln>
                  <a:noFill/>
                </a:ln>
                <a:effectLst/>
                <a:uLnTx/>
                <a:uFillTx/>
                <a:latin typeface="Arial" charset="0"/>
                <a:ea typeface="SimSun" pitchFamily="2" charset="-122"/>
                <a:cs typeface="Arial" charset="0"/>
              </a:rPr>
              <a:t>2</a:t>
            </a:r>
            <a:r>
              <a:rPr kumimoji="0" lang="fr-FR" altLang="zh-CN" sz="1600" b="0" i="0" u="none" strike="noStrike" kern="1200" cap="none" spc="0" normalizeH="0" baseline="0" noProof="0" dirty="0">
                <a:ln>
                  <a:noFill/>
                </a:ln>
                <a:effectLst/>
                <a:uLnTx/>
                <a:uFillTx/>
                <a:latin typeface="Arial" charset="0"/>
                <a:ea typeface="SimSun" pitchFamily="2" charset="-122"/>
                <a:cs typeface="Arial" charset="0"/>
              </a:rPr>
              <a:t> </a:t>
            </a:r>
            <a:r>
              <a:rPr lang="fr-FR" altLang="zh-CN" sz="1600" dirty="0">
                <a:ea typeface="SimSun" pitchFamily="2" charset="-122"/>
              </a:rPr>
              <a:t>/semaine pendant les </a:t>
            </a:r>
            <a:r>
              <a:rPr kumimoji="0" lang="fr-FR" altLang="zh-CN" sz="1600" b="0" i="0" u="none" strike="noStrike" kern="1200" cap="none" spc="0" normalizeH="0" baseline="0" noProof="0" dirty="0">
                <a:ln>
                  <a:noFill/>
                </a:ln>
                <a:effectLst/>
                <a:uLnTx/>
                <a:uFillTx/>
                <a:latin typeface="Arial" charset="0"/>
                <a:ea typeface="SimSun" pitchFamily="2" charset="-122"/>
                <a:cs typeface="Arial" charset="0"/>
              </a:rPr>
              <a:t>3 premières de 4 semaines pendant 6 cycles</a:t>
            </a:r>
            <a:r>
              <a:rPr kumimoji="0" lang="fr-FR" altLang="zh-CN" sz="16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 (n=423)</a:t>
            </a:r>
          </a:p>
        </p:txBody>
      </p:sp>
    </p:spTree>
    <p:custDataLst>
      <p:tags r:id="rId1"/>
    </p:custDataLst>
    <p:extLst>
      <p:ext uri="{BB962C8B-B14F-4D97-AF65-F5344CB8AC3E}">
        <p14:creationId xmlns:p14="http://schemas.microsoft.com/office/powerpoint/2010/main" val="460435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4000: APACT: étude de phase </a:t>
            </a:r>
            <a:r>
              <a:rPr lang="fr-FR" dirty="0" smtClean="0"/>
              <a:t>III </a:t>
            </a:r>
            <a:r>
              <a:rPr lang="fr-FR" dirty="0"/>
              <a:t>multicentrique, internationale, en ouvert de nab-paclitaxel + gemcitabine vs. gemcitabine en traitement adjuvant dans l’adénocarcinome pancréatique réséqué chirurgicalement </a:t>
            </a:r>
            <a:r>
              <a:rPr lang="fr-FR" dirty="0" smtClean="0"/>
              <a:t/>
            </a:r>
            <a:br>
              <a:rPr lang="fr-FR" dirty="0" smtClean="0"/>
            </a:br>
            <a:r>
              <a:rPr lang="fr-FR" dirty="0" smtClean="0"/>
              <a:t>– </a:t>
            </a:r>
            <a:r>
              <a:rPr lang="fr-FR" dirty="0" err="1" smtClean="0"/>
              <a:t>Tempero</a:t>
            </a:r>
            <a:r>
              <a:rPr lang="fr-FR" dirty="0" smtClean="0"/>
              <a:t> </a:t>
            </a:r>
            <a:r>
              <a:rPr lang="fr-FR" dirty="0"/>
              <a:t>MA, et al</a:t>
            </a:r>
            <a:endParaRPr lang="fr-FR" noProof="0" dirty="0"/>
          </a:p>
        </p:txBody>
      </p:sp>
      <p:sp>
        <p:nvSpPr>
          <p:cNvPr id="5123" name="Rectangle 3"/>
          <p:cNvSpPr>
            <a:spLocks noGrp="1" noChangeArrowheads="1"/>
          </p:cNvSpPr>
          <p:nvPr>
            <p:ph idx="1"/>
          </p:nvPr>
        </p:nvSpPr>
        <p:spPr/>
        <p:txBody>
          <a:bodyPr/>
          <a:lstStyle/>
          <a:p>
            <a:pPr marL="0" indent="0">
              <a:buNone/>
            </a:pPr>
            <a:r>
              <a:rPr lang="fr-FR" b="1" noProof="0" dirty="0"/>
              <a:t>Résultats</a:t>
            </a:r>
          </a:p>
          <a:p>
            <a:pPr marL="0" indent="0">
              <a:buNone/>
            </a:pPr>
            <a:endParaRPr lang="fr-FR" noProof="0" dirty="0"/>
          </a:p>
        </p:txBody>
      </p:sp>
      <p:sp>
        <p:nvSpPr>
          <p:cNvPr id="15" name="Text Placeholder 14"/>
          <p:cNvSpPr>
            <a:spLocks noGrp="1"/>
          </p:cNvSpPr>
          <p:nvPr>
            <p:ph type="body" sz="quarter" idx="11"/>
          </p:nvPr>
        </p:nvSpPr>
        <p:spPr>
          <a:xfrm>
            <a:off x="4495800" y="6096000"/>
            <a:ext cx="4283075" cy="487363"/>
          </a:xfrm>
        </p:spPr>
        <p:txBody>
          <a:bodyPr/>
          <a:lstStyle/>
          <a:p>
            <a:r>
              <a:rPr lang="fr-FR" noProof="0" dirty="0" err="1"/>
              <a:t>Tempero</a:t>
            </a:r>
            <a:r>
              <a:rPr lang="fr-FR" noProof="0" dirty="0"/>
              <a:t> MA, et al, J Clin </a:t>
            </a:r>
            <a:r>
              <a:rPr lang="fr-FR" noProof="0" dirty="0" err="1"/>
              <a:t>Oncol</a:t>
            </a:r>
            <a:r>
              <a:rPr lang="fr-FR" noProof="0" dirty="0"/>
              <a:t> 2019;37(</a:t>
            </a:r>
            <a:r>
              <a:rPr lang="fr-FR" noProof="0" dirty="0" err="1"/>
              <a:t>suppl</a:t>
            </a:r>
            <a:r>
              <a:rPr lang="fr-FR" noProof="0" dirty="0"/>
              <a:t>):</a:t>
            </a:r>
            <a:r>
              <a:rPr lang="fr-FR" noProof="0" dirty="0" err="1"/>
              <a:t>abstr</a:t>
            </a:r>
            <a:r>
              <a:rPr lang="fr-FR" noProof="0" dirty="0"/>
              <a:t> 4000</a:t>
            </a:r>
          </a:p>
        </p:txBody>
      </p:sp>
      <p:graphicFrame>
        <p:nvGraphicFramePr>
          <p:cNvPr id="337" name="Table 336"/>
          <p:cNvGraphicFramePr>
            <a:graphicFrameLocks noGrp="1"/>
          </p:cNvGraphicFramePr>
          <p:nvPr>
            <p:extLst>
              <p:ext uri="{D42A27DB-BD31-4B8C-83A1-F6EECF244321}">
                <p14:modId xmlns:p14="http://schemas.microsoft.com/office/powerpoint/2010/main" val="2749358749"/>
              </p:ext>
            </p:extLst>
          </p:nvPr>
        </p:nvGraphicFramePr>
        <p:xfrm>
          <a:off x="308323" y="1576965"/>
          <a:ext cx="8527354" cy="4797091"/>
        </p:xfrm>
        <a:graphic>
          <a:graphicData uri="http://schemas.openxmlformats.org/drawingml/2006/table">
            <a:tbl>
              <a:tblPr firstRow="1" bandRow="1">
                <a:tableStyleId>{69012ECD-51FC-41F1-AA8D-1B2483CD663E}</a:tableStyleId>
              </a:tblPr>
              <a:tblGrid>
                <a:gridCol w="3244346">
                  <a:extLst>
                    <a:ext uri="{9D8B030D-6E8A-4147-A177-3AD203B41FA5}">
                      <a16:colId xmlns:a16="http://schemas.microsoft.com/office/drawing/2014/main" val="20000"/>
                    </a:ext>
                  </a:extLst>
                </a:gridCol>
                <a:gridCol w="2023672">
                  <a:extLst>
                    <a:ext uri="{9D8B030D-6E8A-4147-A177-3AD203B41FA5}">
                      <a16:colId xmlns:a16="http://schemas.microsoft.com/office/drawing/2014/main" val="20001"/>
                    </a:ext>
                  </a:extLst>
                </a:gridCol>
                <a:gridCol w="1629668">
                  <a:extLst>
                    <a:ext uri="{9D8B030D-6E8A-4147-A177-3AD203B41FA5}">
                      <a16:colId xmlns:a16="http://schemas.microsoft.com/office/drawing/2014/main" val="751571691"/>
                    </a:ext>
                  </a:extLst>
                </a:gridCol>
                <a:gridCol w="1629668">
                  <a:extLst>
                    <a:ext uri="{9D8B030D-6E8A-4147-A177-3AD203B41FA5}">
                      <a16:colId xmlns:a16="http://schemas.microsoft.com/office/drawing/2014/main" val="20002"/>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t>Caractéristiques, n (%) </a:t>
                      </a:r>
                      <a:br>
                        <a:rPr kumimoji="0" lang="fr-FR" sz="12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br>
                      <a:r>
                        <a:rPr kumimoji="0" lang="fr-FR" sz="12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t>[sauf si spécifié différemment]</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i="0" u="none" strike="noStrike" cap="none" normalizeH="0" baseline="0" noProof="0">
                          <a:ln>
                            <a:noFill/>
                          </a:ln>
                          <a:solidFill>
                            <a:schemeClr val="tx2"/>
                          </a:solidFill>
                          <a:effectLst/>
                          <a:latin typeface="Arial" panose="020B0604020202020204" pitchFamily="34" charset="0"/>
                          <a:cs typeface="Arial" panose="020B0604020202020204" pitchFamily="34" charset="0"/>
                        </a:rPr>
                        <a:t>Nab-paclitaxel + Gem</a:t>
                      </a:r>
                      <a:br>
                        <a:rPr kumimoji="0" lang="fr-FR" sz="1200" b="1" i="0" u="none" strike="noStrike" cap="none" normalizeH="0" baseline="0" noProof="0">
                          <a:ln>
                            <a:noFill/>
                          </a:ln>
                          <a:solidFill>
                            <a:schemeClr val="tx2"/>
                          </a:solidFill>
                          <a:effectLst/>
                          <a:latin typeface="Arial" panose="020B0604020202020204" pitchFamily="34" charset="0"/>
                          <a:cs typeface="Arial" panose="020B0604020202020204" pitchFamily="34" charset="0"/>
                        </a:rPr>
                      </a:br>
                      <a:r>
                        <a:rPr kumimoji="0" lang="fr-FR" sz="1200" b="1" i="0" u="none" strike="noStrike" cap="none" normalizeH="0" baseline="0" noProof="0">
                          <a:ln>
                            <a:noFill/>
                          </a:ln>
                          <a:solidFill>
                            <a:schemeClr val="tx2"/>
                          </a:solidFill>
                          <a:effectLst/>
                          <a:latin typeface="Arial" panose="020B0604020202020204" pitchFamily="34" charset="0"/>
                          <a:cs typeface="Arial" panose="020B0604020202020204" pitchFamily="34" charset="0"/>
                        </a:rPr>
                        <a:t>(n=432)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i="0" u="none" strike="noStrike" cap="none" normalizeH="0" baseline="0" noProof="0">
                          <a:ln>
                            <a:noFill/>
                          </a:ln>
                          <a:solidFill>
                            <a:schemeClr val="tx2"/>
                          </a:solidFill>
                          <a:effectLst/>
                          <a:latin typeface="Arial" panose="020B0604020202020204" pitchFamily="34" charset="0"/>
                          <a:cs typeface="Arial" panose="020B0604020202020204" pitchFamily="34" charset="0"/>
                        </a:rPr>
                        <a:t>Gem</a:t>
                      </a:r>
                      <a:br>
                        <a:rPr kumimoji="0" lang="fr-FR" sz="1200" b="1" i="0" u="none" strike="noStrike" cap="none" normalizeH="0" baseline="0" noProof="0">
                          <a:ln>
                            <a:noFill/>
                          </a:ln>
                          <a:solidFill>
                            <a:schemeClr val="tx2"/>
                          </a:solidFill>
                          <a:effectLst/>
                          <a:latin typeface="Arial" panose="020B0604020202020204" pitchFamily="34" charset="0"/>
                          <a:cs typeface="Arial" panose="020B0604020202020204" pitchFamily="34" charset="0"/>
                        </a:rPr>
                      </a:br>
                      <a:r>
                        <a:rPr kumimoji="0" lang="fr-FR" sz="1200" b="1" i="0" u="none" strike="noStrike" cap="none" normalizeH="0" baseline="0" noProof="0">
                          <a:ln>
                            <a:noFill/>
                          </a:ln>
                          <a:solidFill>
                            <a:schemeClr val="tx2"/>
                          </a:solidFill>
                          <a:effectLst/>
                          <a:latin typeface="Arial" panose="020B0604020202020204" pitchFamily="34" charset="0"/>
                          <a:cs typeface="Arial" panose="020B0604020202020204" pitchFamily="34" charset="0"/>
                        </a:rPr>
                        <a:t>(n=434)</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i="0" u="none" strike="noStrike" cap="none" normalizeH="0" baseline="0" noProof="0">
                          <a:ln>
                            <a:noFill/>
                          </a:ln>
                          <a:solidFill>
                            <a:schemeClr val="tx2"/>
                          </a:solidFill>
                          <a:effectLst/>
                          <a:latin typeface="Arial" panose="020B0604020202020204" pitchFamily="34" charset="0"/>
                          <a:cs typeface="Arial" panose="020B0604020202020204" pitchFamily="34" charset="0"/>
                        </a:rPr>
                        <a:t>Total</a:t>
                      </a:r>
                      <a:br>
                        <a:rPr kumimoji="0" lang="fr-FR" sz="1200" b="1" i="0" u="none" strike="noStrike" cap="none" normalizeH="0" baseline="0" noProof="0">
                          <a:ln>
                            <a:noFill/>
                          </a:ln>
                          <a:solidFill>
                            <a:schemeClr val="tx2"/>
                          </a:solidFill>
                          <a:effectLst/>
                          <a:latin typeface="Arial" panose="020B0604020202020204" pitchFamily="34" charset="0"/>
                          <a:cs typeface="Arial" panose="020B0604020202020204" pitchFamily="34" charset="0"/>
                        </a:rPr>
                      </a:br>
                      <a:r>
                        <a:rPr kumimoji="0" lang="fr-FR" sz="1200" b="1" i="0" u="none" strike="noStrike" cap="none" normalizeH="0" baseline="0" noProof="0">
                          <a:ln>
                            <a:noFill/>
                          </a:ln>
                          <a:solidFill>
                            <a:schemeClr val="tx2"/>
                          </a:solidFill>
                          <a:effectLst/>
                          <a:latin typeface="Arial" panose="020B0604020202020204" pitchFamily="34" charset="0"/>
                          <a:cs typeface="Arial" panose="020B0604020202020204" pitchFamily="34" charset="0"/>
                        </a:rPr>
                        <a:t>(n=866)</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Age médian, années (range)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64,0 (34–83)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64,0 (38–86)</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64,0 (34–86)</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29123">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Homme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228 (53)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253 (58)</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481 (56)</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extLst>
                  <a:ext uri="{0D108BD9-81ED-4DB2-BD59-A6C34878D82A}">
                    <a16:rowId xmlns:a16="http://schemas.microsoft.com/office/drawing/2014/main" val="10002"/>
                  </a:ext>
                </a:extLst>
              </a:tr>
              <a:tr h="155399">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ECOG PS</a:t>
                      </a:r>
                    </a:p>
                    <a:p>
                      <a:pPr marL="179388"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0 </a:t>
                      </a:r>
                    </a:p>
                    <a:p>
                      <a:pPr marL="179388"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252 (58)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180 (42)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268 (62)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166 (38)</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520 (60)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346 (40)</a:t>
                      </a:r>
                      <a:endParaRPr kumimoji="0" lang="fr-FR" sz="1200" b="0" i="0" u="none" strike="noStrike" cap="none" normalizeH="0" baseline="30000" noProof="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155399">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Statut de résection </a:t>
                      </a:r>
                    </a:p>
                    <a:p>
                      <a:pPr marL="179388"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R0 (marges saines)</a:t>
                      </a:r>
                    </a:p>
                    <a:p>
                      <a:pPr marL="179388"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R1 (marges + microscopiquement)</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327 (76)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105 (24)</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334 (77)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100 (23)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661 (76)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205 (24)</a:t>
                      </a:r>
                      <a:endParaRPr kumimoji="0" lang="fr-FR" sz="1200" b="0" i="0" u="none" strike="noStrike" cap="none" normalizeH="0" baseline="30000" noProof="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Statut ganglionnaire</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N -</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N +</a:t>
                      </a:r>
                      <a:endParaRPr kumimoji="0" lang="fr-FR" sz="1200" b="0" i="0" u="none" strike="noStrike" cap="none" normalizeH="0" baseline="3000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121 (28)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311 (72)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122 (28)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312 (72)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243 (28)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623 (72)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CA19-9 initial</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n</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Médiane, U/</a:t>
                      </a:r>
                      <a:r>
                        <a:rPr kumimoji="0" lang="fr-FR" sz="1200" b="0" i="0" u="none" strike="noStrike" cap="none" normalizeH="0" baseline="0" noProof="0" dirty="0" err="1">
                          <a:ln>
                            <a:noFill/>
                          </a:ln>
                          <a:solidFill>
                            <a:srgbClr val="4D4D4D"/>
                          </a:solidFill>
                          <a:effectLst/>
                          <a:latin typeface="Arial" panose="020B0604020202020204" pitchFamily="34" charset="0"/>
                          <a:cs typeface="Arial" panose="020B0604020202020204" pitchFamily="34" charset="0"/>
                        </a:rPr>
                        <a:t>mL</a:t>
                      </a:r>
                      <a:endPar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423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14,31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429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12,90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852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13,65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971891847"/>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Grade tumoral</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Bien différencié</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Modérément différencié</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Peu différencié</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Indifférencié</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Autre/inconnu</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49 (11)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264 (61)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101 (23)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1 (&lt;1)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17 (4)</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55 (13)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241 (56)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155 (26)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2 (&lt;1)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21 (5)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104 (12)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505 (58)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216 (25)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3 (&lt;1)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38 (4)</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185326619"/>
                  </a:ext>
                </a:extLst>
              </a:tr>
            </a:tbl>
          </a:graphicData>
        </a:graphic>
      </p:graphicFrame>
    </p:spTree>
    <p:custDataLst>
      <p:tags r:id="rId1"/>
    </p:custDataLst>
    <p:extLst>
      <p:ext uri="{BB962C8B-B14F-4D97-AF65-F5344CB8AC3E}">
        <p14:creationId xmlns:p14="http://schemas.microsoft.com/office/powerpoint/2010/main" val="372024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4000: APACT: étude de phase III </a:t>
            </a:r>
            <a:r>
              <a:rPr lang="fr-FR" dirty="0" smtClean="0"/>
              <a:t>multicentrique</a:t>
            </a:r>
            <a:r>
              <a:rPr lang="fr-FR" dirty="0"/>
              <a:t>, internationale, en ouvert de nab-paclitaxel + gemcitabine vs. gemcitabine en traitement adjuvant dans l’adénocarcinome pancréatique réséqué chirurgicalement </a:t>
            </a:r>
            <a:r>
              <a:rPr lang="fr-FR" dirty="0" smtClean="0"/>
              <a:t/>
            </a:r>
            <a:br>
              <a:rPr lang="fr-FR" dirty="0" smtClean="0"/>
            </a:br>
            <a:r>
              <a:rPr lang="fr-FR" dirty="0" smtClean="0"/>
              <a:t>– </a:t>
            </a:r>
            <a:r>
              <a:rPr lang="fr-FR" dirty="0" err="1" smtClean="0"/>
              <a:t>Tempero</a:t>
            </a:r>
            <a:r>
              <a:rPr lang="fr-FR" dirty="0" smtClean="0"/>
              <a:t> </a:t>
            </a:r>
            <a:r>
              <a:rPr lang="fr-FR" dirty="0"/>
              <a:t>MA, et al</a:t>
            </a:r>
          </a:p>
        </p:txBody>
      </p:sp>
      <p:sp>
        <p:nvSpPr>
          <p:cNvPr id="5123" name="Rectangle 3"/>
          <p:cNvSpPr>
            <a:spLocks noGrp="1" noChangeArrowheads="1"/>
          </p:cNvSpPr>
          <p:nvPr>
            <p:ph idx="1"/>
          </p:nvPr>
        </p:nvSpPr>
        <p:spPr/>
        <p:txBody>
          <a:bodyPr/>
          <a:lstStyle/>
          <a:p>
            <a:pPr marL="0" indent="0">
              <a:buNone/>
            </a:pPr>
            <a:r>
              <a:rPr lang="fr-FR" b="1" dirty="0"/>
              <a:t>Résultats </a:t>
            </a:r>
          </a:p>
          <a:p>
            <a:pPr marL="0" indent="0">
              <a:buNone/>
            </a:pPr>
            <a:endParaRPr lang="fr-FR" dirty="0"/>
          </a:p>
        </p:txBody>
      </p:sp>
      <p:sp>
        <p:nvSpPr>
          <p:cNvPr id="15" name="Text Placeholder 14"/>
          <p:cNvSpPr>
            <a:spLocks noGrp="1"/>
          </p:cNvSpPr>
          <p:nvPr>
            <p:ph type="body" sz="quarter" idx="11"/>
          </p:nvPr>
        </p:nvSpPr>
        <p:spPr>
          <a:xfrm>
            <a:off x="4495800" y="6096000"/>
            <a:ext cx="4283075" cy="487363"/>
          </a:xfrm>
        </p:spPr>
        <p:txBody>
          <a:bodyPr/>
          <a:lstStyle/>
          <a:p>
            <a:r>
              <a:rPr lang="fr-FR"/>
              <a:t>Tempero MA, et al, J Clin Oncol 2019;37(suppl):abstr 4000</a:t>
            </a:r>
          </a:p>
        </p:txBody>
      </p:sp>
      <p:sp>
        <p:nvSpPr>
          <p:cNvPr id="7" name="Freeform 21">
            <a:extLst>
              <a:ext uri="{FF2B5EF4-FFF2-40B4-BE49-F238E27FC236}">
                <a16:creationId xmlns:a16="http://schemas.microsoft.com/office/drawing/2014/main" id="{EA74F11F-9C00-451C-81AB-2D6C9C63007A}"/>
              </a:ext>
            </a:extLst>
          </p:cNvPr>
          <p:cNvSpPr>
            <a:spLocks/>
          </p:cNvSpPr>
          <p:nvPr/>
        </p:nvSpPr>
        <p:spPr bwMode="auto">
          <a:xfrm>
            <a:off x="1522949" y="2181532"/>
            <a:ext cx="7077888" cy="272590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8" name="Line 6">
            <a:extLst>
              <a:ext uri="{FF2B5EF4-FFF2-40B4-BE49-F238E27FC236}">
                <a16:creationId xmlns:a16="http://schemas.microsoft.com/office/drawing/2014/main" id="{8B0A6C4E-E511-489A-A904-F6171BDEF339}"/>
              </a:ext>
            </a:extLst>
          </p:cNvPr>
          <p:cNvSpPr>
            <a:spLocks noChangeShapeType="1"/>
          </p:cNvSpPr>
          <p:nvPr/>
        </p:nvSpPr>
        <p:spPr bwMode="auto">
          <a:xfrm>
            <a:off x="1429106" y="2181531"/>
            <a:ext cx="8968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9" name="Line 7">
            <a:extLst>
              <a:ext uri="{FF2B5EF4-FFF2-40B4-BE49-F238E27FC236}">
                <a16:creationId xmlns:a16="http://schemas.microsoft.com/office/drawing/2014/main" id="{25C36ABD-1D75-422E-8802-74CC842FACC7}"/>
              </a:ext>
            </a:extLst>
          </p:cNvPr>
          <p:cNvSpPr>
            <a:spLocks noChangeShapeType="1"/>
          </p:cNvSpPr>
          <p:nvPr/>
        </p:nvSpPr>
        <p:spPr bwMode="auto">
          <a:xfrm>
            <a:off x="1429106" y="2820434"/>
            <a:ext cx="8968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10" name="Line 8">
            <a:extLst>
              <a:ext uri="{FF2B5EF4-FFF2-40B4-BE49-F238E27FC236}">
                <a16:creationId xmlns:a16="http://schemas.microsoft.com/office/drawing/2014/main" id="{AD870675-33B8-4A4E-B37F-664B1848F6A6}"/>
              </a:ext>
            </a:extLst>
          </p:cNvPr>
          <p:cNvSpPr>
            <a:spLocks noChangeShapeType="1"/>
          </p:cNvSpPr>
          <p:nvPr/>
        </p:nvSpPr>
        <p:spPr bwMode="auto">
          <a:xfrm>
            <a:off x="1429106" y="3483783"/>
            <a:ext cx="8968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11" name="Line 10">
            <a:extLst>
              <a:ext uri="{FF2B5EF4-FFF2-40B4-BE49-F238E27FC236}">
                <a16:creationId xmlns:a16="http://schemas.microsoft.com/office/drawing/2014/main" id="{8CD1EFBD-6B98-43FF-BA76-17E9D61B8DBE}"/>
              </a:ext>
            </a:extLst>
          </p:cNvPr>
          <p:cNvSpPr>
            <a:spLocks noChangeShapeType="1"/>
          </p:cNvSpPr>
          <p:nvPr/>
        </p:nvSpPr>
        <p:spPr bwMode="auto">
          <a:xfrm>
            <a:off x="1429106" y="4182616"/>
            <a:ext cx="8968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12" name="Line 11">
            <a:extLst>
              <a:ext uri="{FF2B5EF4-FFF2-40B4-BE49-F238E27FC236}">
                <a16:creationId xmlns:a16="http://schemas.microsoft.com/office/drawing/2014/main" id="{A84BECB2-FD67-4862-85AA-B724ACFF72DB}"/>
              </a:ext>
            </a:extLst>
          </p:cNvPr>
          <p:cNvSpPr>
            <a:spLocks noChangeShapeType="1"/>
          </p:cNvSpPr>
          <p:nvPr/>
        </p:nvSpPr>
        <p:spPr bwMode="auto">
          <a:xfrm>
            <a:off x="1429106" y="4868736"/>
            <a:ext cx="8968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13" name="TextBox 12">
            <a:extLst>
              <a:ext uri="{FF2B5EF4-FFF2-40B4-BE49-F238E27FC236}">
                <a16:creationId xmlns:a16="http://schemas.microsoft.com/office/drawing/2014/main" id="{B59FB5C0-0655-44B7-8A16-E97E66BE8C47}"/>
              </a:ext>
            </a:extLst>
          </p:cNvPr>
          <p:cNvSpPr txBox="1"/>
          <p:nvPr/>
        </p:nvSpPr>
        <p:spPr>
          <a:xfrm rot="16200000">
            <a:off x="524778" y="3321525"/>
            <a:ext cx="833883"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SSM, %</a:t>
            </a:r>
          </a:p>
        </p:txBody>
      </p:sp>
      <p:sp>
        <p:nvSpPr>
          <p:cNvPr id="16" name="TextBox 15">
            <a:extLst>
              <a:ext uri="{FF2B5EF4-FFF2-40B4-BE49-F238E27FC236}">
                <a16:creationId xmlns:a16="http://schemas.microsoft.com/office/drawing/2014/main" id="{11501166-B3E5-43A9-86AF-54E18F143851}"/>
              </a:ext>
            </a:extLst>
          </p:cNvPr>
          <p:cNvSpPr txBox="1"/>
          <p:nvPr/>
        </p:nvSpPr>
        <p:spPr>
          <a:xfrm>
            <a:off x="4797714" y="5175638"/>
            <a:ext cx="562975"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Mois</a:t>
            </a:r>
          </a:p>
        </p:txBody>
      </p:sp>
      <p:sp>
        <p:nvSpPr>
          <p:cNvPr id="17" name="TextBox 16">
            <a:extLst>
              <a:ext uri="{FF2B5EF4-FFF2-40B4-BE49-F238E27FC236}">
                <a16:creationId xmlns:a16="http://schemas.microsoft.com/office/drawing/2014/main" id="{CC0AAA17-BE02-4F0E-BC6C-74228E509115}"/>
              </a:ext>
            </a:extLst>
          </p:cNvPr>
          <p:cNvSpPr txBox="1"/>
          <p:nvPr/>
        </p:nvSpPr>
        <p:spPr>
          <a:xfrm>
            <a:off x="1019213" y="2024723"/>
            <a:ext cx="482824"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a:ln>
                  <a:noFill/>
                </a:ln>
                <a:solidFill>
                  <a:srgbClr val="4D4D4D"/>
                </a:solidFill>
                <a:effectLst/>
                <a:uLnTx/>
                <a:uFillTx/>
                <a:latin typeface="Arial" charset="0"/>
                <a:ea typeface="+mn-ea"/>
                <a:cs typeface="Arial" panose="020B0604020202020204" pitchFamily="34" charset="0"/>
              </a:rPr>
              <a:t>100</a:t>
            </a:r>
          </a:p>
        </p:txBody>
      </p:sp>
      <p:sp>
        <p:nvSpPr>
          <p:cNvPr id="18" name="TextBox 17">
            <a:extLst>
              <a:ext uri="{FF2B5EF4-FFF2-40B4-BE49-F238E27FC236}">
                <a16:creationId xmlns:a16="http://schemas.microsoft.com/office/drawing/2014/main" id="{3A7746F4-79DF-4E5D-8168-19B08BBD004A}"/>
              </a:ext>
            </a:extLst>
          </p:cNvPr>
          <p:cNvSpPr txBox="1"/>
          <p:nvPr/>
        </p:nvSpPr>
        <p:spPr>
          <a:xfrm>
            <a:off x="1118603" y="2665663"/>
            <a:ext cx="383439"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a:ln>
                  <a:noFill/>
                </a:ln>
                <a:solidFill>
                  <a:srgbClr val="4D4D4D"/>
                </a:solidFill>
                <a:effectLst/>
                <a:uLnTx/>
                <a:uFillTx/>
                <a:latin typeface="Arial" charset="0"/>
                <a:ea typeface="+mn-ea"/>
                <a:cs typeface="Arial" panose="020B0604020202020204" pitchFamily="34" charset="0"/>
              </a:rPr>
              <a:t>75</a:t>
            </a:r>
          </a:p>
        </p:txBody>
      </p:sp>
      <p:sp>
        <p:nvSpPr>
          <p:cNvPr id="19" name="TextBox 18">
            <a:extLst>
              <a:ext uri="{FF2B5EF4-FFF2-40B4-BE49-F238E27FC236}">
                <a16:creationId xmlns:a16="http://schemas.microsoft.com/office/drawing/2014/main" id="{BC94D5E3-8F7E-4425-A9BD-3604AE910618}"/>
              </a:ext>
            </a:extLst>
          </p:cNvPr>
          <p:cNvSpPr txBox="1"/>
          <p:nvPr/>
        </p:nvSpPr>
        <p:spPr>
          <a:xfrm>
            <a:off x="1118604" y="3328769"/>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a:ln>
                  <a:noFill/>
                </a:ln>
                <a:solidFill>
                  <a:srgbClr val="4D4D4D"/>
                </a:solidFill>
                <a:effectLst/>
                <a:uLnTx/>
                <a:uFillTx/>
                <a:latin typeface="Arial" charset="0"/>
                <a:ea typeface="+mn-ea"/>
                <a:cs typeface="Arial" panose="020B0604020202020204" pitchFamily="34" charset="0"/>
              </a:rPr>
              <a:t>50</a:t>
            </a:r>
          </a:p>
        </p:txBody>
      </p:sp>
      <p:sp>
        <p:nvSpPr>
          <p:cNvPr id="20" name="TextBox 19">
            <a:extLst>
              <a:ext uri="{FF2B5EF4-FFF2-40B4-BE49-F238E27FC236}">
                <a16:creationId xmlns:a16="http://schemas.microsoft.com/office/drawing/2014/main" id="{2770AFFB-DD67-41A6-8E9D-877939E23F27}"/>
              </a:ext>
            </a:extLst>
          </p:cNvPr>
          <p:cNvSpPr txBox="1"/>
          <p:nvPr/>
        </p:nvSpPr>
        <p:spPr>
          <a:xfrm>
            <a:off x="1118604" y="4028728"/>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a:ln>
                  <a:noFill/>
                </a:ln>
                <a:solidFill>
                  <a:srgbClr val="4D4D4D"/>
                </a:solidFill>
                <a:effectLst/>
                <a:uLnTx/>
                <a:uFillTx/>
                <a:latin typeface="Arial" charset="0"/>
                <a:ea typeface="+mn-ea"/>
                <a:cs typeface="Arial" panose="020B0604020202020204" pitchFamily="34" charset="0"/>
              </a:rPr>
              <a:t>25</a:t>
            </a:r>
          </a:p>
        </p:txBody>
      </p:sp>
      <p:sp>
        <p:nvSpPr>
          <p:cNvPr id="21" name="TextBox 20">
            <a:extLst>
              <a:ext uri="{FF2B5EF4-FFF2-40B4-BE49-F238E27FC236}">
                <a16:creationId xmlns:a16="http://schemas.microsoft.com/office/drawing/2014/main" id="{79366EBA-2575-43B2-BA6D-39C9633EBE5E}"/>
              </a:ext>
            </a:extLst>
          </p:cNvPr>
          <p:cNvSpPr txBox="1"/>
          <p:nvPr/>
        </p:nvSpPr>
        <p:spPr>
          <a:xfrm>
            <a:off x="1217998" y="4712993"/>
            <a:ext cx="284052"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a:ln>
                  <a:noFill/>
                </a:ln>
                <a:solidFill>
                  <a:srgbClr val="4D4D4D"/>
                </a:solidFill>
                <a:effectLst/>
                <a:uLnTx/>
                <a:uFillTx/>
                <a:latin typeface="Arial" charset="0"/>
                <a:ea typeface="+mn-ea"/>
                <a:cs typeface="Arial" panose="020B0604020202020204" pitchFamily="34" charset="0"/>
              </a:rPr>
              <a:t>0</a:t>
            </a:r>
          </a:p>
        </p:txBody>
      </p:sp>
      <p:sp>
        <p:nvSpPr>
          <p:cNvPr id="22" name="Line 21">
            <a:extLst>
              <a:ext uri="{FF2B5EF4-FFF2-40B4-BE49-F238E27FC236}">
                <a16:creationId xmlns:a16="http://schemas.microsoft.com/office/drawing/2014/main" id="{C74F89E4-4B15-45A0-B499-0B5305EBF313}"/>
              </a:ext>
            </a:extLst>
          </p:cNvPr>
          <p:cNvSpPr>
            <a:spLocks noChangeShapeType="1"/>
          </p:cNvSpPr>
          <p:nvPr/>
        </p:nvSpPr>
        <p:spPr bwMode="auto">
          <a:xfrm>
            <a:off x="1540012" y="4905948"/>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panose="020B0604020202020204" pitchFamily="34" charset="0"/>
            </a:endParaRPr>
          </a:p>
        </p:txBody>
      </p:sp>
      <p:sp>
        <p:nvSpPr>
          <p:cNvPr id="23" name="TextBox 22">
            <a:extLst>
              <a:ext uri="{FF2B5EF4-FFF2-40B4-BE49-F238E27FC236}">
                <a16:creationId xmlns:a16="http://schemas.microsoft.com/office/drawing/2014/main" id="{0C5727C8-977D-4B08-B9BD-C2EC425EB1D2}"/>
              </a:ext>
            </a:extLst>
          </p:cNvPr>
          <p:cNvSpPr txBox="1"/>
          <p:nvPr/>
        </p:nvSpPr>
        <p:spPr>
          <a:xfrm>
            <a:off x="1345831" y="5014802"/>
            <a:ext cx="370862"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a:ln>
                  <a:noFill/>
                </a:ln>
                <a:solidFill>
                  <a:srgbClr val="4D4D4D"/>
                </a:solidFill>
                <a:effectLst/>
                <a:uLnTx/>
                <a:uFillTx/>
                <a:latin typeface="Arial" charset="0"/>
                <a:ea typeface="+mn-ea"/>
                <a:cs typeface="Arial" panose="020B0604020202020204" pitchFamily="34" charset="0"/>
              </a:rPr>
              <a:t>0</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a:ln>
                  <a:noFill/>
                </a:ln>
                <a:solidFill>
                  <a:srgbClr val="B60D27"/>
                </a:solidFill>
                <a:effectLst/>
                <a:uLnTx/>
                <a:uFillTx/>
                <a:latin typeface="Arial" charset="0"/>
                <a:ea typeface="+mn-ea"/>
                <a:cs typeface="Arial" panose="020B0604020202020204" pitchFamily="34" charset="0"/>
              </a:rPr>
              <a:t>432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a:ln>
                  <a:noFill/>
                </a:ln>
                <a:solidFill>
                  <a:srgbClr val="B2C0EC"/>
                </a:solidFill>
                <a:effectLst/>
                <a:uLnTx/>
                <a:uFillTx/>
                <a:latin typeface="Arial" charset="0"/>
                <a:ea typeface="+mn-ea"/>
                <a:cs typeface="Arial" panose="020B0604020202020204" pitchFamily="34" charset="0"/>
              </a:rPr>
              <a:t>434</a:t>
            </a:r>
          </a:p>
        </p:txBody>
      </p:sp>
      <p:sp>
        <p:nvSpPr>
          <p:cNvPr id="24" name="Line 19">
            <a:extLst>
              <a:ext uri="{FF2B5EF4-FFF2-40B4-BE49-F238E27FC236}">
                <a16:creationId xmlns:a16="http://schemas.microsoft.com/office/drawing/2014/main" id="{517C9185-7391-4BF9-B8B0-81D8CD54BB76}"/>
              </a:ext>
            </a:extLst>
          </p:cNvPr>
          <p:cNvSpPr>
            <a:spLocks noChangeShapeType="1"/>
          </p:cNvSpPr>
          <p:nvPr/>
        </p:nvSpPr>
        <p:spPr bwMode="auto">
          <a:xfrm>
            <a:off x="1931330" y="4905948"/>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25" name="TextBox 24">
            <a:extLst>
              <a:ext uri="{FF2B5EF4-FFF2-40B4-BE49-F238E27FC236}">
                <a16:creationId xmlns:a16="http://schemas.microsoft.com/office/drawing/2014/main" id="{224B773F-1D4E-4E39-B940-F3CFB41B4B11}"/>
              </a:ext>
            </a:extLst>
          </p:cNvPr>
          <p:cNvSpPr txBox="1"/>
          <p:nvPr/>
        </p:nvSpPr>
        <p:spPr>
          <a:xfrm>
            <a:off x="1747584" y="5014802"/>
            <a:ext cx="370863"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a:ln>
                  <a:noFill/>
                </a:ln>
                <a:solidFill>
                  <a:srgbClr val="4D4D4D"/>
                </a:solidFill>
                <a:effectLst/>
                <a:uLnTx/>
                <a:uFillTx/>
                <a:latin typeface="Arial" charset="0"/>
                <a:ea typeface="+mn-ea"/>
                <a:cs typeface="Arial" panose="020B0604020202020204" pitchFamily="34" charset="0"/>
              </a:rPr>
              <a:t>3</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a:ln>
                  <a:noFill/>
                </a:ln>
                <a:solidFill>
                  <a:srgbClr val="B60D27"/>
                </a:solidFill>
                <a:effectLst/>
                <a:uLnTx/>
                <a:uFillTx/>
                <a:latin typeface="Arial" charset="0"/>
                <a:ea typeface="+mn-ea"/>
                <a:cs typeface="Arial" panose="020B0604020202020204" pitchFamily="34" charset="0"/>
              </a:rPr>
              <a:t>391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a:ln>
                  <a:noFill/>
                </a:ln>
                <a:solidFill>
                  <a:srgbClr val="B2C0EC"/>
                </a:solidFill>
                <a:effectLst/>
                <a:uLnTx/>
                <a:uFillTx/>
                <a:latin typeface="Arial" charset="0"/>
                <a:ea typeface="+mn-ea"/>
                <a:cs typeface="Arial" panose="020B0604020202020204" pitchFamily="34" charset="0"/>
              </a:rPr>
              <a:t>368</a:t>
            </a:r>
          </a:p>
        </p:txBody>
      </p:sp>
      <p:sp>
        <p:nvSpPr>
          <p:cNvPr id="26" name="Line 21">
            <a:extLst>
              <a:ext uri="{FF2B5EF4-FFF2-40B4-BE49-F238E27FC236}">
                <a16:creationId xmlns:a16="http://schemas.microsoft.com/office/drawing/2014/main" id="{9178624E-C318-49B7-B463-0E327C35BC82}"/>
              </a:ext>
            </a:extLst>
          </p:cNvPr>
          <p:cNvSpPr>
            <a:spLocks noChangeShapeType="1"/>
          </p:cNvSpPr>
          <p:nvPr/>
        </p:nvSpPr>
        <p:spPr bwMode="auto">
          <a:xfrm>
            <a:off x="2322648" y="4907884"/>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panose="020B0604020202020204" pitchFamily="34" charset="0"/>
            </a:endParaRPr>
          </a:p>
        </p:txBody>
      </p:sp>
      <p:sp>
        <p:nvSpPr>
          <p:cNvPr id="27" name="TextBox 26">
            <a:extLst>
              <a:ext uri="{FF2B5EF4-FFF2-40B4-BE49-F238E27FC236}">
                <a16:creationId xmlns:a16="http://schemas.microsoft.com/office/drawing/2014/main" id="{764A57C4-491D-4300-B839-A74DF98CA766}"/>
              </a:ext>
            </a:extLst>
          </p:cNvPr>
          <p:cNvSpPr txBox="1"/>
          <p:nvPr/>
        </p:nvSpPr>
        <p:spPr>
          <a:xfrm>
            <a:off x="2149338" y="5014802"/>
            <a:ext cx="370862"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a:ln>
                  <a:noFill/>
                </a:ln>
                <a:solidFill>
                  <a:srgbClr val="4D4D4D"/>
                </a:solidFill>
                <a:effectLst/>
                <a:uLnTx/>
                <a:uFillTx/>
                <a:latin typeface="Arial" charset="0"/>
                <a:ea typeface="+mn-ea"/>
                <a:cs typeface="Arial" panose="020B0604020202020204" pitchFamily="34" charset="0"/>
              </a:rPr>
              <a:t>6</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a:ln>
                  <a:noFill/>
                </a:ln>
                <a:solidFill>
                  <a:srgbClr val="B60D27"/>
                </a:solidFill>
                <a:effectLst/>
                <a:uLnTx/>
                <a:uFillTx/>
                <a:latin typeface="Arial" charset="0"/>
                <a:ea typeface="+mn-ea"/>
                <a:cs typeface="Arial" panose="020B0604020202020204" pitchFamily="34" charset="0"/>
              </a:rPr>
              <a:t>338</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a:ln>
                  <a:noFill/>
                </a:ln>
                <a:solidFill>
                  <a:srgbClr val="B2C0EC"/>
                </a:solidFill>
                <a:effectLst/>
                <a:uLnTx/>
                <a:uFillTx/>
                <a:latin typeface="Arial" charset="0"/>
                <a:ea typeface="+mn-ea"/>
                <a:cs typeface="Arial" panose="020B0604020202020204" pitchFamily="34" charset="0"/>
              </a:rPr>
              <a:t>309</a:t>
            </a:r>
          </a:p>
        </p:txBody>
      </p:sp>
      <p:sp>
        <p:nvSpPr>
          <p:cNvPr id="28" name="Line 21">
            <a:extLst>
              <a:ext uri="{FF2B5EF4-FFF2-40B4-BE49-F238E27FC236}">
                <a16:creationId xmlns:a16="http://schemas.microsoft.com/office/drawing/2014/main" id="{F443B705-7B1A-4D93-8A30-3D3275435B3D}"/>
              </a:ext>
            </a:extLst>
          </p:cNvPr>
          <p:cNvSpPr>
            <a:spLocks noChangeShapeType="1"/>
          </p:cNvSpPr>
          <p:nvPr/>
        </p:nvSpPr>
        <p:spPr bwMode="auto">
          <a:xfrm>
            <a:off x="2713966" y="4913395"/>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panose="020B0604020202020204" pitchFamily="34" charset="0"/>
            </a:endParaRPr>
          </a:p>
        </p:txBody>
      </p:sp>
      <p:sp>
        <p:nvSpPr>
          <p:cNvPr id="29" name="TextBox 28">
            <a:extLst>
              <a:ext uri="{FF2B5EF4-FFF2-40B4-BE49-F238E27FC236}">
                <a16:creationId xmlns:a16="http://schemas.microsoft.com/office/drawing/2014/main" id="{FC8DBBBD-3366-4C40-A99B-961BCC348722}"/>
              </a:ext>
            </a:extLst>
          </p:cNvPr>
          <p:cNvSpPr txBox="1"/>
          <p:nvPr/>
        </p:nvSpPr>
        <p:spPr>
          <a:xfrm>
            <a:off x="2533335" y="5014802"/>
            <a:ext cx="370862"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a:ln>
                  <a:noFill/>
                </a:ln>
                <a:solidFill>
                  <a:srgbClr val="4D4D4D"/>
                </a:solidFill>
                <a:effectLst/>
                <a:uLnTx/>
                <a:uFillTx/>
                <a:latin typeface="Arial" charset="0"/>
                <a:ea typeface="+mn-ea"/>
                <a:cs typeface="Arial" panose="020B0604020202020204" pitchFamily="34" charset="0"/>
              </a:rPr>
              <a:t>9</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a:ln>
                  <a:noFill/>
                </a:ln>
                <a:solidFill>
                  <a:srgbClr val="B60D27"/>
                </a:solidFill>
                <a:effectLst/>
                <a:uLnTx/>
                <a:uFillTx/>
                <a:latin typeface="Arial" charset="0"/>
                <a:ea typeface="+mn-ea"/>
                <a:cs typeface="Arial" panose="020B0604020202020204" pitchFamily="34" charset="0"/>
              </a:rPr>
              <a:t>279</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a:ln>
                  <a:noFill/>
                </a:ln>
                <a:solidFill>
                  <a:srgbClr val="B2C0EC"/>
                </a:solidFill>
                <a:effectLst/>
                <a:uLnTx/>
                <a:uFillTx/>
                <a:latin typeface="Arial" charset="0"/>
                <a:ea typeface="+mn-ea"/>
                <a:cs typeface="Arial" panose="020B0604020202020204" pitchFamily="34" charset="0"/>
              </a:rPr>
              <a:t>235</a:t>
            </a:r>
          </a:p>
        </p:txBody>
      </p:sp>
      <p:sp>
        <p:nvSpPr>
          <p:cNvPr id="30" name="Line 21">
            <a:extLst>
              <a:ext uri="{FF2B5EF4-FFF2-40B4-BE49-F238E27FC236}">
                <a16:creationId xmlns:a16="http://schemas.microsoft.com/office/drawing/2014/main" id="{28EAE852-E594-422C-9C2B-B88E88F7B9CC}"/>
              </a:ext>
            </a:extLst>
          </p:cNvPr>
          <p:cNvSpPr>
            <a:spLocks noChangeShapeType="1"/>
          </p:cNvSpPr>
          <p:nvPr/>
        </p:nvSpPr>
        <p:spPr bwMode="auto">
          <a:xfrm>
            <a:off x="3105284" y="4902577"/>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panose="020B0604020202020204" pitchFamily="34" charset="0"/>
            </a:endParaRPr>
          </a:p>
        </p:txBody>
      </p:sp>
      <p:sp>
        <p:nvSpPr>
          <p:cNvPr id="31" name="TextBox 30">
            <a:extLst>
              <a:ext uri="{FF2B5EF4-FFF2-40B4-BE49-F238E27FC236}">
                <a16:creationId xmlns:a16="http://schemas.microsoft.com/office/drawing/2014/main" id="{038E5758-793B-453C-A2FA-72278AAA27E3}"/>
              </a:ext>
            </a:extLst>
          </p:cNvPr>
          <p:cNvSpPr txBox="1"/>
          <p:nvPr/>
        </p:nvSpPr>
        <p:spPr>
          <a:xfrm>
            <a:off x="2917334" y="5014802"/>
            <a:ext cx="370862"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a:ln>
                  <a:noFill/>
                </a:ln>
                <a:solidFill>
                  <a:srgbClr val="4D4D4D"/>
                </a:solidFill>
                <a:effectLst/>
                <a:uLnTx/>
                <a:uFillTx/>
                <a:latin typeface="Arial" charset="0"/>
                <a:ea typeface="+mn-ea"/>
                <a:cs typeface="Arial" panose="020B0604020202020204" pitchFamily="34" charset="0"/>
              </a:rPr>
              <a:t>12</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a:ln>
                  <a:noFill/>
                </a:ln>
                <a:solidFill>
                  <a:srgbClr val="B60D27"/>
                </a:solidFill>
                <a:effectLst/>
                <a:uLnTx/>
                <a:uFillTx/>
                <a:latin typeface="Arial" charset="0"/>
                <a:ea typeface="+mn-ea"/>
                <a:cs typeface="Arial" panose="020B0604020202020204" pitchFamily="34" charset="0"/>
              </a:rPr>
              <a:t>236</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a:ln>
                  <a:noFill/>
                </a:ln>
                <a:solidFill>
                  <a:srgbClr val="B2C0EC"/>
                </a:solidFill>
                <a:effectLst/>
                <a:uLnTx/>
                <a:uFillTx/>
                <a:latin typeface="Arial" charset="0"/>
                <a:ea typeface="+mn-ea"/>
                <a:cs typeface="Arial" panose="020B0604020202020204" pitchFamily="34" charset="0"/>
              </a:rPr>
              <a:t>183</a:t>
            </a:r>
          </a:p>
        </p:txBody>
      </p:sp>
      <p:sp>
        <p:nvSpPr>
          <p:cNvPr id="32" name="Line 21">
            <a:extLst>
              <a:ext uri="{FF2B5EF4-FFF2-40B4-BE49-F238E27FC236}">
                <a16:creationId xmlns:a16="http://schemas.microsoft.com/office/drawing/2014/main" id="{A9657A99-8BE6-4791-B0DE-0D41B4BB6EF7}"/>
              </a:ext>
            </a:extLst>
          </p:cNvPr>
          <p:cNvSpPr>
            <a:spLocks noChangeShapeType="1"/>
          </p:cNvSpPr>
          <p:nvPr/>
        </p:nvSpPr>
        <p:spPr bwMode="auto">
          <a:xfrm>
            <a:off x="3887920" y="4907884"/>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panose="020B0604020202020204" pitchFamily="34" charset="0"/>
            </a:endParaRPr>
          </a:p>
        </p:txBody>
      </p:sp>
      <p:sp>
        <p:nvSpPr>
          <p:cNvPr id="33" name="TextBox 32">
            <a:extLst>
              <a:ext uri="{FF2B5EF4-FFF2-40B4-BE49-F238E27FC236}">
                <a16:creationId xmlns:a16="http://schemas.microsoft.com/office/drawing/2014/main" id="{05C3C292-91EE-474A-8639-8D5EBD1D5990}"/>
              </a:ext>
            </a:extLst>
          </p:cNvPr>
          <p:cNvSpPr txBox="1"/>
          <p:nvPr/>
        </p:nvSpPr>
        <p:spPr>
          <a:xfrm>
            <a:off x="3694209" y="5014802"/>
            <a:ext cx="370862"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a:ln>
                  <a:noFill/>
                </a:ln>
                <a:solidFill>
                  <a:srgbClr val="4D4D4D"/>
                </a:solidFill>
                <a:effectLst/>
                <a:uLnTx/>
                <a:uFillTx/>
                <a:latin typeface="Arial" charset="0"/>
                <a:ea typeface="+mn-ea"/>
                <a:cs typeface="Arial" panose="020B0604020202020204" pitchFamily="34" charset="0"/>
              </a:rPr>
              <a:t>18</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a:ln>
                  <a:noFill/>
                </a:ln>
                <a:solidFill>
                  <a:srgbClr val="B60D27"/>
                </a:solidFill>
                <a:effectLst/>
                <a:uLnTx/>
                <a:uFillTx/>
                <a:latin typeface="Arial" charset="0"/>
                <a:ea typeface="+mn-ea"/>
                <a:cs typeface="Arial" panose="020B0604020202020204" pitchFamily="34" charset="0"/>
              </a:rPr>
              <a:t>167</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a:ln>
                  <a:noFill/>
                </a:ln>
                <a:solidFill>
                  <a:srgbClr val="B2C0EC"/>
                </a:solidFill>
                <a:effectLst/>
                <a:uLnTx/>
                <a:uFillTx/>
                <a:latin typeface="Arial" charset="0"/>
                <a:ea typeface="+mn-ea"/>
                <a:cs typeface="Arial" panose="020B0604020202020204" pitchFamily="34" charset="0"/>
              </a:rPr>
              <a:t>147</a:t>
            </a:r>
          </a:p>
        </p:txBody>
      </p:sp>
      <p:sp>
        <p:nvSpPr>
          <p:cNvPr id="34" name="Line 21">
            <a:extLst>
              <a:ext uri="{FF2B5EF4-FFF2-40B4-BE49-F238E27FC236}">
                <a16:creationId xmlns:a16="http://schemas.microsoft.com/office/drawing/2014/main" id="{E80633F7-0EA6-42DF-B341-3CE411E906CC}"/>
              </a:ext>
            </a:extLst>
          </p:cNvPr>
          <p:cNvSpPr>
            <a:spLocks noChangeShapeType="1"/>
          </p:cNvSpPr>
          <p:nvPr/>
        </p:nvSpPr>
        <p:spPr bwMode="auto">
          <a:xfrm>
            <a:off x="3496602" y="4907950"/>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panose="020B0604020202020204" pitchFamily="34" charset="0"/>
            </a:endParaRPr>
          </a:p>
        </p:txBody>
      </p:sp>
      <p:sp>
        <p:nvSpPr>
          <p:cNvPr id="35" name="TextBox 34">
            <a:extLst>
              <a:ext uri="{FF2B5EF4-FFF2-40B4-BE49-F238E27FC236}">
                <a16:creationId xmlns:a16="http://schemas.microsoft.com/office/drawing/2014/main" id="{F5AD745E-8C7E-4CC0-A2DD-268202A3B8E7}"/>
              </a:ext>
            </a:extLst>
          </p:cNvPr>
          <p:cNvSpPr txBox="1"/>
          <p:nvPr/>
        </p:nvSpPr>
        <p:spPr>
          <a:xfrm>
            <a:off x="3310208" y="5014802"/>
            <a:ext cx="370863"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a:ln>
                  <a:noFill/>
                </a:ln>
                <a:solidFill>
                  <a:srgbClr val="4D4D4D"/>
                </a:solidFill>
                <a:effectLst/>
                <a:uLnTx/>
                <a:uFillTx/>
                <a:latin typeface="Arial" charset="0"/>
                <a:ea typeface="+mn-ea"/>
                <a:cs typeface="Arial" panose="020B0604020202020204" pitchFamily="34" charset="0"/>
              </a:rPr>
              <a:t>15</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a:ln>
                  <a:noFill/>
                </a:ln>
                <a:solidFill>
                  <a:srgbClr val="B60D27"/>
                </a:solidFill>
                <a:effectLst/>
                <a:uLnTx/>
                <a:uFillTx/>
                <a:latin typeface="Arial" charset="0"/>
                <a:ea typeface="+mn-ea"/>
                <a:cs typeface="Arial" panose="020B0604020202020204" pitchFamily="34" charset="0"/>
              </a:rPr>
              <a:t>204</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a:ln>
                  <a:noFill/>
                </a:ln>
                <a:solidFill>
                  <a:srgbClr val="B2C0EC"/>
                </a:solidFill>
                <a:effectLst/>
                <a:uLnTx/>
                <a:uFillTx/>
                <a:latin typeface="Arial" charset="0"/>
                <a:ea typeface="+mn-ea"/>
                <a:cs typeface="Arial" panose="020B0604020202020204" pitchFamily="34" charset="0"/>
              </a:rPr>
              <a:t>157</a:t>
            </a:r>
          </a:p>
        </p:txBody>
      </p:sp>
      <p:sp>
        <p:nvSpPr>
          <p:cNvPr id="36" name="Line 21">
            <a:extLst>
              <a:ext uri="{FF2B5EF4-FFF2-40B4-BE49-F238E27FC236}">
                <a16:creationId xmlns:a16="http://schemas.microsoft.com/office/drawing/2014/main" id="{90DA1BAA-C2D3-43C9-B34A-F3B3C7E69518}"/>
              </a:ext>
            </a:extLst>
          </p:cNvPr>
          <p:cNvSpPr>
            <a:spLocks noChangeShapeType="1"/>
          </p:cNvSpPr>
          <p:nvPr/>
        </p:nvSpPr>
        <p:spPr bwMode="auto">
          <a:xfrm>
            <a:off x="4279238" y="4905948"/>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panose="020B0604020202020204" pitchFamily="34" charset="0"/>
            </a:endParaRPr>
          </a:p>
        </p:txBody>
      </p:sp>
      <p:sp>
        <p:nvSpPr>
          <p:cNvPr id="37" name="TextBox 36">
            <a:extLst>
              <a:ext uri="{FF2B5EF4-FFF2-40B4-BE49-F238E27FC236}">
                <a16:creationId xmlns:a16="http://schemas.microsoft.com/office/drawing/2014/main" id="{A377C5C2-3029-4CEF-BC2C-45D4F7665BC9}"/>
              </a:ext>
            </a:extLst>
          </p:cNvPr>
          <p:cNvSpPr txBox="1"/>
          <p:nvPr/>
        </p:nvSpPr>
        <p:spPr>
          <a:xfrm>
            <a:off x="4095962" y="5014802"/>
            <a:ext cx="370862"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a:ln>
                  <a:noFill/>
                </a:ln>
                <a:solidFill>
                  <a:srgbClr val="4D4D4D"/>
                </a:solidFill>
                <a:effectLst/>
                <a:uLnTx/>
                <a:uFillTx/>
                <a:latin typeface="Arial" charset="0"/>
                <a:ea typeface="+mn-ea"/>
                <a:cs typeface="Arial" panose="020B0604020202020204" pitchFamily="34" charset="0"/>
              </a:rPr>
              <a:t>21</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a:ln>
                  <a:noFill/>
                </a:ln>
                <a:solidFill>
                  <a:srgbClr val="B60D27"/>
                </a:solidFill>
                <a:effectLst/>
                <a:uLnTx/>
                <a:uFillTx/>
                <a:latin typeface="Arial" charset="0"/>
                <a:ea typeface="+mn-ea"/>
                <a:cs typeface="Arial" panose="020B0604020202020204" pitchFamily="34" charset="0"/>
              </a:rPr>
              <a:t>138</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a:ln>
                  <a:noFill/>
                </a:ln>
                <a:solidFill>
                  <a:srgbClr val="B2C0EC"/>
                </a:solidFill>
                <a:effectLst/>
                <a:uLnTx/>
                <a:uFillTx/>
                <a:latin typeface="Arial" charset="0"/>
                <a:ea typeface="+mn-ea"/>
                <a:cs typeface="Arial" panose="020B0604020202020204" pitchFamily="34" charset="0"/>
              </a:rPr>
              <a:t>127</a:t>
            </a:r>
          </a:p>
        </p:txBody>
      </p:sp>
      <p:sp>
        <p:nvSpPr>
          <p:cNvPr id="38" name="Line 21">
            <a:extLst>
              <a:ext uri="{FF2B5EF4-FFF2-40B4-BE49-F238E27FC236}">
                <a16:creationId xmlns:a16="http://schemas.microsoft.com/office/drawing/2014/main" id="{E5FAC77B-EE81-4304-AE44-98C39780E77F}"/>
              </a:ext>
            </a:extLst>
          </p:cNvPr>
          <p:cNvSpPr>
            <a:spLocks noChangeShapeType="1"/>
          </p:cNvSpPr>
          <p:nvPr/>
        </p:nvSpPr>
        <p:spPr bwMode="auto">
          <a:xfrm>
            <a:off x="4670556" y="4905948"/>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panose="020B0604020202020204" pitchFamily="34" charset="0"/>
            </a:endParaRPr>
          </a:p>
        </p:txBody>
      </p:sp>
      <p:sp>
        <p:nvSpPr>
          <p:cNvPr id="39" name="TextBox 38">
            <a:extLst>
              <a:ext uri="{FF2B5EF4-FFF2-40B4-BE49-F238E27FC236}">
                <a16:creationId xmlns:a16="http://schemas.microsoft.com/office/drawing/2014/main" id="{2F85AC41-F257-4353-A7BC-47AB49A01558}"/>
              </a:ext>
            </a:extLst>
          </p:cNvPr>
          <p:cNvSpPr txBox="1"/>
          <p:nvPr/>
        </p:nvSpPr>
        <p:spPr>
          <a:xfrm>
            <a:off x="4479959" y="5014804"/>
            <a:ext cx="370862"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24</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000000"/>
              </a:solidFill>
              <a:effectLst/>
              <a:uLnTx/>
              <a:uFillTx/>
              <a:latin typeface="Arial"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B60D27"/>
                </a:solidFill>
                <a:effectLst/>
                <a:uLnTx/>
                <a:uFillTx/>
                <a:latin typeface="Arial" charset="0"/>
                <a:ea typeface="+mn-ea"/>
                <a:cs typeface="Arial" panose="020B0604020202020204" pitchFamily="34" charset="0"/>
              </a:rPr>
              <a:t>121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B2C0EC"/>
                </a:solidFill>
                <a:effectLst/>
                <a:uLnTx/>
                <a:uFillTx/>
                <a:latin typeface="Arial" charset="0"/>
                <a:ea typeface="+mn-ea"/>
                <a:cs typeface="Arial" panose="020B0604020202020204" pitchFamily="34" charset="0"/>
              </a:rPr>
              <a:t>116</a:t>
            </a:r>
          </a:p>
        </p:txBody>
      </p:sp>
      <p:sp>
        <p:nvSpPr>
          <p:cNvPr id="40" name="Line 21">
            <a:extLst>
              <a:ext uri="{FF2B5EF4-FFF2-40B4-BE49-F238E27FC236}">
                <a16:creationId xmlns:a16="http://schemas.microsoft.com/office/drawing/2014/main" id="{6CDFBB6D-1D4A-4296-9F6B-4EC49E4EC3C7}"/>
              </a:ext>
            </a:extLst>
          </p:cNvPr>
          <p:cNvSpPr>
            <a:spLocks noChangeShapeType="1"/>
          </p:cNvSpPr>
          <p:nvPr/>
        </p:nvSpPr>
        <p:spPr bwMode="auto">
          <a:xfrm>
            <a:off x="5061874" y="4905948"/>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panose="020B0604020202020204" pitchFamily="34" charset="0"/>
            </a:endParaRPr>
          </a:p>
        </p:txBody>
      </p:sp>
      <p:sp>
        <p:nvSpPr>
          <p:cNvPr id="41" name="TextBox 40">
            <a:extLst>
              <a:ext uri="{FF2B5EF4-FFF2-40B4-BE49-F238E27FC236}">
                <a16:creationId xmlns:a16="http://schemas.microsoft.com/office/drawing/2014/main" id="{E10FEDC8-6484-4BF3-B17A-776498AE9CE4}"/>
              </a:ext>
            </a:extLst>
          </p:cNvPr>
          <p:cNvSpPr txBox="1"/>
          <p:nvPr/>
        </p:nvSpPr>
        <p:spPr>
          <a:xfrm>
            <a:off x="4881712" y="5014802"/>
            <a:ext cx="370863"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27</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000000"/>
              </a:solidFill>
              <a:effectLst/>
              <a:uLnTx/>
              <a:uFillTx/>
              <a:latin typeface="Arial"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B60D27"/>
                </a:solidFill>
                <a:effectLst/>
                <a:uLnTx/>
                <a:uFillTx/>
                <a:latin typeface="Arial" charset="0"/>
                <a:ea typeface="+mn-ea"/>
                <a:cs typeface="Arial" panose="020B0604020202020204" pitchFamily="34" charset="0"/>
              </a:rPr>
              <a:t>112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B2C0EC"/>
                </a:solidFill>
                <a:effectLst/>
                <a:uLnTx/>
                <a:uFillTx/>
                <a:latin typeface="Arial" charset="0"/>
                <a:ea typeface="+mn-ea"/>
                <a:cs typeface="Arial" panose="020B0604020202020204" pitchFamily="34" charset="0"/>
              </a:rPr>
              <a:t>105</a:t>
            </a:r>
          </a:p>
        </p:txBody>
      </p:sp>
      <p:sp>
        <p:nvSpPr>
          <p:cNvPr id="42" name="Line 21">
            <a:extLst>
              <a:ext uri="{FF2B5EF4-FFF2-40B4-BE49-F238E27FC236}">
                <a16:creationId xmlns:a16="http://schemas.microsoft.com/office/drawing/2014/main" id="{C3330C0D-18BA-46F3-A122-52D647BEDA6E}"/>
              </a:ext>
            </a:extLst>
          </p:cNvPr>
          <p:cNvSpPr>
            <a:spLocks noChangeShapeType="1"/>
          </p:cNvSpPr>
          <p:nvPr/>
        </p:nvSpPr>
        <p:spPr bwMode="auto">
          <a:xfrm>
            <a:off x="5453192" y="4905948"/>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panose="020B0604020202020204" pitchFamily="34" charset="0"/>
            </a:endParaRPr>
          </a:p>
        </p:txBody>
      </p:sp>
      <p:sp>
        <p:nvSpPr>
          <p:cNvPr id="43" name="TextBox 42">
            <a:extLst>
              <a:ext uri="{FF2B5EF4-FFF2-40B4-BE49-F238E27FC236}">
                <a16:creationId xmlns:a16="http://schemas.microsoft.com/office/drawing/2014/main" id="{82454616-B050-4A5C-8438-1D2358204A70}"/>
              </a:ext>
            </a:extLst>
          </p:cNvPr>
          <p:cNvSpPr txBox="1"/>
          <p:nvPr/>
        </p:nvSpPr>
        <p:spPr>
          <a:xfrm>
            <a:off x="5318978" y="5014802"/>
            <a:ext cx="271476"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30</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000000"/>
              </a:solidFill>
              <a:effectLst/>
              <a:uLnTx/>
              <a:uFillTx/>
              <a:latin typeface="Arial" charset="0"/>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B60D27"/>
                </a:solidFill>
                <a:effectLst/>
                <a:uLnTx/>
                <a:uFillTx/>
                <a:latin typeface="Arial" charset="0"/>
                <a:ea typeface="+mn-ea"/>
                <a:cs typeface="Arial" panose="020B0604020202020204" pitchFamily="34" charset="0"/>
              </a:rPr>
              <a:t>99</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B2C0EC"/>
                </a:solidFill>
                <a:effectLst/>
                <a:uLnTx/>
                <a:uFillTx/>
                <a:latin typeface="Arial" charset="0"/>
                <a:ea typeface="+mn-ea"/>
                <a:cs typeface="Arial" panose="020B0604020202020204" pitchFamily="34" charset="0"/>
              </a:rPr>
              <a:t>98</a:t>
            </a:r>
          </a:p>
        </p:txBody>
      </p:sp>
      <p:sp>
        <p:nvSpPr>
          <p:cNvPr id="44" name="Line 21">
            <a:extLst>
              <a:ext uri="{FF2B5EF4-FFF2-40B4-BE49-F238E27FC236}">
                <a16:creationId xmlns:a16="http://schemas.microsoft.com/office/drawing/2014/main" id="{B717DF37-38EA-4B46-B1E1-13B2C471A531}"/>
              </a:ext>
            </a:extLst>
          </p:cNvPr>
          <p:cNvSpPr>
            <a:spLocks noChangeShapeType="1"/>
          </p:cNvSpPr>
          <p:nvPr/>
        </p:nvSpPr>
        <p:spPr bwMode="auto">
          <a:xfrm>
            <a:off x="6235828" y="4905948"/>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panose="020B0604020202020204" pitchFamily="34" charset="0"/>
            </a:endParaRPr>
          </a:p>
        </p:txBody>
      </p:sp>
      <p:sp>
        <p:nvSpPr>
          <p:cNvPr id="45" name="TextBox 44">
            <a:extLst>
              <a:ext uri="{FF2B5EF4-FFF2-40B4-BE49-F238E27FC236}">
                <a16:creationId xmlns:a16="http://schemas.microsoft.com/office/drawing/2014/main" id="{C7C56871-F893-433D-A05D-139705AB341D}"/>
              </a:ext>
            </a:extLst>
          </p:cNvPr>
          <p:cNvSpPr txBox="1"/>
          <p:nvPr/>
        </p:nvSpPr>
        <p:spPr>
          <a:xfrm>
            <a:off x="6092391" y="5014802"/>
            <a:ext cx="271475"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a:ln>
                  <a:noFill/>
                </a:ln>
                <a:solidFill>
                  <a:srgbClr val="4D4D4D"/>
                </a:solidFill>
                <a:effectLst/>
                <a:uLnTx/>
                <a:uFillTx/>
                <a:latin typeface="Arial" charset="0"/>
                <a:ea typeface="+mn-ea"/>
                <a:cs typeface="Arial" panose="020B0604020202020204" pitchFamily="34" charset="0"/>
              </a:rPr>
              <a:t>36</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a:ln>
                  <a:noFill/>
                </a:ln>
                <a:solidFill>
                  <a:srgbClr val="B60D27"/>
                </a:solidFill>
                <a:effectLst/>
                <a:uLnTx/>
                <a:uFillTx/>
                <a:latin typeface="Arial" charset="0"/>
                <a:ea typeface="+mn-ea"/>
                <a:cs typeface="Arial" panose="020B0604020202020204" pitchFamily="34" charset="0"/>
              </a:rPr>
              <a:t>54</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a:ln>
                  <a:noFill/>
                </a:ln>
                <a:solidFill>
                  <a:srgbClr val="B2C0EC"/>
                </a:solidFill>
                <a:effectLst/>
                <a:uLnTx/>
                <a:uFillTx/>
                <a:latin typeface="Arial" charset="0"/>
                <a:ea typeface="+mn-ea"/>
                <a:cs typeface="Arial" panose="020B0604020202020204" pitchFamily="34" charset="0"/>
              </a:rPr>
              <a:t>59</a:t>
            </a:r>
          </a:p>
        </p:txBody>
      </p:sp>
      <p:sp>
        <p:nvSpPr>
          <p:cNvPr id="46" name="Line 19">
            <a:extLst>
              <a:ext uri="{FF2B5EF4-FFF2-40B4-BE49-F238E27FC236}">
                <a16:creationId xmlns:a16="http://schemas.microsoft.com/office/drawing/2014/main" id="{DE679A0B-9BDC-4A97-903A-7BE8DC997435}"/>
              </a:ext>
            </a:extLst>
          </p:cNvPr>
          <p:cNvSpPr>
            <a:spLocks noChangeShapeType="1"/>
          </p:cNvSpPr>
          <p:nvPr/>
        </p:nvSpPr>
        <p:spPr bwMode="auto">
          <a:xfrm>
            <a:off x="7018464" y="4905948"/>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47" name="TextBox 46">
            <a:extLst>
              <a:ext uri="{FF2B5EF4-FFF2-40B4-BE49-F238E27FC236}">
                <a16:creationId xmlns:a16="http://schemas.microsoft.com/office/drawing/2014/main" id="{845AF04C-33F8-4343-82B4-F72362758B75}"/>
              </a:ext>
            </a:extLst>
          </p:cNvPr>
          <p:cNvSpPr txBox="1"/>
          <p:nvPr/>
        </p:nvSpPr>
        <p:spPr>
          <a:xfrm>
            <a:off x="6892441" y="5014802"/>
            <a:ext cx="271475"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a:ln>
                  <a:noFill/>
                </a:ln>
                <a:solidFill>
                  <a:srgbClr val="4D4D4D"/>
                </a:solidFill>
                <a:effectLst/>
                <a:uLnTx/>
                <a:uFillTx/>
                <a:latin typeface="Arial" charset="0"/>
                <a:ea typeface="+mn-ea"/>
                <a:cs typeface="Arial" panose="020B0604020202020204" pitchFamily="34" charset="0"/>
              </a:rPr>
              <a:t>42</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a:ln>
                  <a:noFill/>
                </a:ln>
                <a:solidFill>
                  <a:srgbClr val="B60D27"/>
                </a:solidFill>
                <a:effectLst/>
                <a:uLnTx/>
                <a:uFillTx/>
                <a:latin typeface="Arial" charset="0"/>
                <a:ea typeface="+mn-ea"/>
                <a:cs typeface="Arial" panose="020B0604020202020204" pitchFamily="34" charset="0"/>
              </a:rPr>
              <a:t>20</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a:ln>
                  <a:noFill/>
                </a:ln>
                <a:solidFill>
                  <a:srgbClr val="B2C0EC"/>
                </a:solidFill>
                <a:effectLst/>
                <a:uLnTx/>
                <a:uFillTx/>
                <a:latin typeface="Arial" charset="0"/>
                <a:ea typeface="+mn-ea"/>
                <a:cs typeface="Arial" panose="020B0604020202020204" pitchFamily="34" charset="0"/>
              </a:rPr>
              <a:t>15</a:t>
            </a:r>
          </a:p>
        </p:txBody>
      </p:sp>
      <p:sp>
        <p:nvSpPr>
          <p:cNvPr id="48" name="Line 19">
            <a:extLst>
              <a:ext uri="{FF2B5EF4-FFF2-40B4-BE49-F238E27FC236}">
                <a16:creationId xmlns:a16="http://schemas.microsoft.com/office/drawing/2014/main" id="{1EE5ECFB-E9D4-4371-A5C0-D2F3B4AFA17C}"/>
              </a:ext>
            </a:extLst>
          </p:cNvPr>
          <p:cNvSpPr>
            <a:spLocks noChangeShapeType="1"/>
          </p:cNvSpPr>
          <p:nvPr/>
        </p:nvSpPr>
        <p:spPr bwMode="auto">
          <a:xfrm>
            <a:off x="7801100" y="4905948"/>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49" name="TextBox 48">
            <a:extLst>
              <a:ext uri="{FF2B5EF4-FFF2-40B4-BE49-F238E27FC236}">
                <a16:creationId xmlns:a16="http://schemas.microsoft.com/office/drawing/2014/main" id="{7295C456-4B09-459F-906D-B20F216AA3E5}"/>
              </a:ext>
            </a:extLst>
          </p:cNvPr>
          <p:cNvSpPr txBox="1"/>
          <p:nvPr/>
        </p:nvSpPr>
        <p:spPr>
          <a:xfrm>
            <a:off x="7665855" y="5014802"/>
            <a:ext cx="271475"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a:ln>
                  <a:noFill/>
                </a:ln>
                <a:solidFill>
                  <a:srgbClr val="4D4D4D"/>
                </a:solidFill>
                <a:effectLst/>
                <a:uLnTx/>
                <a:uFillTx/>
                <a:latin typeface="Arial" charset="0"/>
                <a:ea typeface="+mn-ea"/>
                <a:cs typeface="Arial" panose="020B0604020202020204" pitchFamily="34" charset="0"/>
              </a:rPr>
              <a:t>48</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a:ln>
                  <a:noFill/>
                </a:ln>
                <a:solidFill>
                  <a:srgbClr val="B60D27"/>
                </a:solidFill>
                <a:effectLst/>
                <a:uLnTx/>
                <a:uFillTx/>
                <a:latin typeface="Arial" charset="0"/>
                <a:ea typeface="+mn-ea"/>
                <a:cs typeface="Arial" panose="020B0604020202020204" pitchFamily="34" charset="0"/>
              </a:rPr>
              <a:t>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a:ln>
                  <a:noFill/>
                </a:ln>
                <a:solidFill>
                  <a:srgbClr val="B2C0EC"/>
                </a:solidFill>
                <a:effectLst/>
                <a:uLnTx/>
                <a:uFillTx/>
                <a:latin typeface="Arial" charset="0"/>
                <a:ea typeface="+mn-ea"/>
                <a:cs typeface="Arial" panose="020B0604020202020204" pitchFamily="34" charset="0"/>
              </a:rPr>
              <a:t>1</a:t>
            </a:r>
          </a:p>
        </p:txBody>
      </p:sp>
      <p:sp>
        <p:nvSpPr>
          <p:cNvPr id="50" name="Line 19">
            <a:extLst>
              <a:ext uri="{FF2B5EF4-FFF2-40B4-BE49-F238E27FC236}">
                <a16:creationId xmlns:a16="http://schemas.microsoft.com/office/drawing/2014/main" id="{B1B5C652-F8E8-4587-85CA-EC263C1FC388}"/>
              </a:ext>
            </a:extLst>
          </p:cNvPr>
          <p:cNvSpPr>
            <a:spLocks noChangeShapeType="1"/>
          </p:cNvSpPr>
          <p:nvPr/>
        </p:nvSpPr>
        <p:spPr bwMode="auto">
          <a:xfrm>
            <a:off x="8583730" y="4905948"/>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charset="0"/>
            </a:endParaRPr>
          </a:p>
        </p:txBody>
      </p:sp>
      <p:sp>
        <p:nvSpPr>
          <p:cNvPr id="51" name="TextBox 50">
            <a:extLst>
              <a:ext uri="{FF2B5EF4-FFF2-40B4-BE49-F238E27FC236}">
                <a16:creationId xmlns:a16="http://schemas.microsoft.com/office/drawing/2014/main" id="{7650BD6E-B408-4C89-963C-C34DDB40B082}"/>
              </a:ext>
            </a:extLst>
          </p:cNvPr>
          <p:cNvSpPr txBox="1"/>
          <p:nvPr/>
        </p:nvSpPr>
        <p:spPr>
          <a:xfrm>
            <a:off x="8447992" y="5014802"/>
            <a:ext cx="271475" cy="71903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a:ln>
                  <a:noFill/>
                </a:ln>
                <a:solidFill>
                  <a:srgbClr val="4D4D4D"/>
                </a:solidFill>
                <a:effectLst/>
                <a:uLnTx/>
                <a:uFillTx/>
                <a:latin typeface="Arial" charset="0"/>
                <a:ea typeface="+mn-ea"/>
                <a:cs typeface="Arial" panose="020B0604020202020204" pitchFamily="34" charset="0"/>
              </a:rPr>
              <a:t>54</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B2C0EC"/>
              </a:solidFill>
              <a:effectLst/>
              <a:uLnTx/>
              <a:uFillTx/>
              <a:latin typeface="Arial" charset="0"/>
              <a:ea typeface="+mn-ea"/>
              <a:cs typeface="Arial" panose="020B0604020202020204" pitchFamily="34" charset="0"/>
            </a:endParaRPr>
          </a:p>
        </p:txBody>
      </p:sp>
      <p:sp>
        <p:nvSpPr>
          <p:cNvPr id="52" name="TextBox 51">
            <a:extLst>
              <a:ext uri="{FF2B5EF4-FFF2-40B4-BE49-F238E27FC236}">
                <a16:creationId xmlns:a16="http://schemas.microsoft.com/office/drawing/2014/main" id="{997ADF18-EA2C-472C-8D1D-ED2E930DDDF6}"/>
              </a:ext>
            </a:extLst>
          </p:cNvPr>
          <p:cNvSpPr txBox="1"/>
          <p:nvPr/>
        </p:nvSpPr>
        <p:spPr>
          <a:xfrm>
            <a:off x="94913" y="5409779"/>
            <a:ext cx="1263487" cy="523220"/>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a:ln>
                  <a:noFill/>
                </a:ln>
                <a:solidFill>
                  <a:srgbClr val="B60D27"/>
                </a:solidFill>
                <a:effectLst/>
                <a:uLnTx/>
                <a:uFillTx/>
                <a:latin typeface="Arial" charset="0"/>
                <a:ea typeface="+mn-ea"/>
                <a:cs typeface="Arial" panose="020B0604020202020204" pitchFamily="34" charset="0"/>
              </a:rPr>
              <a:t>Nab-p + Gem</a:t>
            </a:r>
            <a:br>
              <a:rPr kumimoji="0" lang="fr-FR" sz="1400" b="0" i="0" u="none" strike="noStrike" kern="1200" cap="none" spc="0" normalizeH="0" baseline="0">
                <a:ln>
                  <a:noFill/>
                </a:ln>
                <a:solidFill>
                  <a:srgbClr val="B60D27"/>
                </a:solidFill>
                <a:effectLst/>
                <a:uLnTx/>
                <a:uFillTx/>
                <a:latin typeface="Arial" charset="0"/>
                <a:ea typeface="+mn-ea"/>
                <a:cs typeface="Arial" panose="020B0604020202020204" pitchFamily="34" charset="0"/>
              </a:rPr>
            </a:br>
            <a:r>
              <a:rPr kumimoji="0" lang="fr-FR" sz="1400" b="0" i="0" u="none" strike="noStrike" kern="1200" cap="none" spc="0" normalizeH="0" baseline="0">
                <a:ln>
                  <a:noFill/>
                </a:ln>
                <a:solidFill>
                  <a:srgbClr val="B2C0EC"/>
                </a:solidFill>
                <a:effectLst/>
                <a:uLnTx/>
                <a:uFillTx/>
                <a:latin typeface="Arial" charset="0"/>
                <a:ea typeface="+mn-ea"/>
                <a:cs typeface="Arial" panose="020B0604020202020204" pitchFamily="34" charset="0"/>
              </a:rPr>
              <a:t>Gem</a:t>
            </a:r>
          </a:p>
        </p:txBody>
      </p:sp>
      <p:sp>
        <p:nvSpPr>
          <p:cNvPr id="53" name="TextBox 52">
            <a:extLst>
              <a:ext uri="{FF2B5EF4-FFF2-40B4-BE49-F238E27FC236}">
                <a16:creationId xmlns:a16="http://schemas.microsoft.com/office/drawing/2014/main" id="{97FAF514-C131-4AC2-B866-12ABFC035525}"/>
              </a:ext>
            </a:extLst>
          </p:cNvPr>
          <p:cNvSpPr txBox="1"/>
          <p:nvPr/>
        </p:nvSpPr>
        <p:spPr>
          <a:xfrm>
            <a:off x="2959095" y="4313427"/>
            <a:ext cx="2488182"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a:ln>
                  <a:noFill/>
                </a:ln>
                <a:solidFill>
                  <a:srgbClr val="B60D27"/>
                </a:solidFill>
                <a:effectLst/>
                <a:uLnTx/>
                <a:uFillTx/>
                <a:latin typeface="Arial" charset="0"/>
                <a:ea typeface="+mn-ea"/>
                <a:cs typeface="Arial" panose="020B0604020202020204" pitchFamily="34" charset="0"/>
              </a:rPr>
              <a:t>Nab-paclitaxel + gemcitabine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zh-CN" sz="1400" b="0" i="0" u="none" strike="noStrike" kern="1200" cap="none" spc="0" normalizeH="0" baseline="0">
                <a:ln>
                  <a:noFill/>
                </a:ln>
                <a:solidFill>
                  <a:srgbClr val="B2C0D8"/>
                </a:solidFill>
                <a:effectLst/>
                <a:uLnTx/>
                <a:uFillTx/>
                <a:latin typeface="Arial" charset="0"/>
                <a:ea typeface="SimSun" pitchFamily="2" charset="-122"/>
                <a:cs typeface="Arial" charset="0"/>
              </a:rPr>
              <a:t>Gemcitabine</a:t>
            </a:r>
            <a:endParaRPr kumimoji="0" lang="fr-FR" sz="1400" b="0" i="0" u="none" strike="noStrike" kern="1200" cap="none" spc="0" normalizeH="0" baseline="0">
              <a:ln>
                <a:noFill/>
              </a:ln>
              <a:solidFill>
                <a:srgbClr val="B2C0D8"/>
              </a:solidFill>
              <a:effectLst/>
              <a:uLnTx/>
              <a:uFillTx/>
              <a:latin typeface="Arial" charset="0"/>
              <a:ea typeface="+mn-ea"/>
              <a:cs typeface="Arial" panose="020B0604020202020204" pitchFamily="34" charset="0"/>
            </a:endParaRPr>
          </a:p>
        </p:txBody>
      </p:sp>
      <p:sp>
        <p:nvSpPr>
          <p:cNvPr id="54" name="TextBox 53">
            <a:extLst>
              <a:ext uri="{FF2B5EF4-FFF2-40B4-BE49-F238E27FC236}">
                <a16:creationId xmlns:a16="http://schemas.microsoft.com/office/drawing/2014/main" id="{0150A9C3-A307-4761-8B97-4DE3674D1103}"/>
              </a:ext>
            </a:extLst>
          </p:cNvPr>
          <p:cNvSpPr txBox="1"/>
          <p:nvPr/>
        </p:nvSpPr>
        <p:spPr>
          <a:xfrm>
            <a:off x="4014134" y="2348705"/>
            <a:ext cx="4923143" cy="116955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charset="0"/>
                <a:ea typeface="+mn-ea"/>
                <a:cs typeface="Arial" charset="0"/>
              </a:rPr>
              <a:t>Médiane de SSM, évaluation indépendante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charset="0"/>
                <a:ea typeface="+mn-ea"/>
                <a:cs typeface="Arial" charset="0"/>
              </a:rPr>
              <a:t>Nab-paclitaxel + gemcitabine: 19,4 mois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charset="0"/>
                <a:ea typeface="+mn-ea"/>
                <a:cs typeface="Arial" charset="0"/>
              </a:rPr>
              <a:t>Gemcitabine: 18,8 mois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charset="0"/>
                <a:ea typeface="+mn-ea"/>
                <a:cs typeface="Arial" charset="0"/>
              </a:rPr>
              <a:t>(HR 0,88; IC95% 0,729 - 1,063; p log-</a:t>
            </a:r>
            <a:r>
              <a:rPr kumimoji="0" lang="fr-FR" sz="1400" b="0" i="0" u="none" strike="noStrike" kern="1200" cap="none" spc="0" normalizeH="0" baseline="0" dirty="0" err="1">
                <a:ln>
                  <a:noFill/>
                </a:ln>
                <a:solidFill>
                  <a:srgbClr val="4D4D4D"/>
                </a:solidFill>
                <a:effectLst/>
                <a:uLnTx/>
                <a:uFillTx/>
                <a:latin typeface="Arial" charset="0"/>
                <a:ea typeface="+mn-ea"/>
                <a:cs typeface="Arial" charset="0"/>
              </a:rPr>
              <a:t>rank</a:t>
            </a:r>
            <a:r>
              <a:rPr kumimoji="0" lang="fr-FR" sz="1400" b="0" i="0" u="none" strike="noStrike" kern="1200" cap="none" spc="0" normalizeH="0" baseline="0" dirty="0">
                <a:ln>
                  <a:noFill/>
                </a:ln>
                <a:solidFill>
                  <a:srgbClr val="4D4D4D"/>
                </a:solidFill>
                <a:effectLst/>
                <a:uLnTx/>
                <a:uFillTx/>
                <a:latin typeface="Arial" charset="0"/>
                <a:ea typeface="+mn-ea"/>
                <a:cs typeface="Arial" charset="0"/>
              </a:rPr>
              <a:t> stratifié =0,1824)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charset="0"/>
                <a:ea typeface="+mn-ea"/>
                <a:cs typeface="Arial" charset="0"/>
              </a:rPr>
              <a:t>Nombre d’évènements: 439</a:t>
            </a:r>
          </a:p>
        </p:txBody>
      </p:sp>
      <p:cxnSp>
        <p:nvCxnSpPr>
          <p:cNvPr id="55" name="Straight Connector 54">
            <a:extLst>
              <a:ext uri="{FF2B5EF4-FFF2-40B4-BE49-F238E27FC236}">
                <a16:creationId xmlns:a16="http://schemas.microsoft.com/office/drawing/2014/main" id="{BA79BED8-F106-4458-AF1D-2CF395B13EF7}"/>
              </a:ext>
            </a:extLst>
          </p:cNvPr>
          <p:cNvCxnSpPr/>
          <p:nvPr/>
        </p:nvCxnSpPr>
        <p:spPr>
          <a:xfrm>
            <a:off x="2742542" y="4474853"/>
            <a:ext cx="240054" cy="0"/>
          </a:xfrm>
          <a:prstGeom prst="line">
            <a:avLst/>
          </a:prstGeom>
          <a:noFill/>
          <a:ln w="25400" cap="flat">
            <a:solidFill>
              <a:srgbClr val="B60D27"/>
            </a:solidFill>
            <a:prstDash val="solid"/>
            <a:miter/>
          </a:ln>
        </p:spPr>
      </p:cxnSp>
      <p:cxnSp>
        <p:nvCxnSpPr>
          <p:cNvPr id="56" name="Straight Connector 55">
            <a:extLst>
              <a:ext uri="{FF2B5EF4-FFF2-40B4-BE49-F238E27FC236}">
                <a16:creationId xmlns:a16="http://schemas.microsoft.com/office/drawing/2014/main" id="{353C1E74-7455-467B-A2CB-043F828C1048}"/>
              </a:ext>
            </a:extLst>
          </p:cNvPr>
          <p:cNvCxnSpPr/>
          <p:nvPr/>
        </p:nvCxnSpPr>
        <p:spPr>
          <a:xfrm>
            <a:off x="2742542" y="4690302"/>
            <a:ext cx="240054" cy="0"/>
          </a:xfrm>
          <a:prstGeom prst="line">
            <a:avLst/>
          </a:prstGeom>
          <a:noFill/>
          <a:ln w="25400" cap="flat">
            <a:solidFill>
              <a:srgbClr val="B2C0EC"/>
            </a:solidFill>
            <a:prstDash val="solid"/>
            <a:miter/>
          </a:ln>
        </p:spPr>
      </p:cxnSp>
      <p:sp>
        <p:nvSpPr>
          <p:cNvPr id="57" name="Line 21">
            <a:extLst>
              <a:ext uri="{FF2B5EF4-FFF2-40B4-BE49-F238E27FC236}">
                <a16:creationId xmlns:a16="http://schemas.microsoft.com/office/drawing/2014/main" id="{5C584826-243A-42B0-B478-2113D5DB2531}"/>
              </a:ext>
            </a:extLst>
          </p:cNvPr>
          <p:cNvSpPr>
            <a:spLocks noChangeShapeType="1"/>
          </p:cNvSpPr>
          <p:nvPr/>
        </p:nvSpPr>
        <p:spPr bwMode="auto">
          <a:xfrm>
            <a:off x="5844510" y="4918766"/>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panose="020B0604020202020204" pitchFamily="34" charset="0"/>
            </a:endParaRPr>
          </a:p>
        </p:txBody>
      </p:sp>
      <p:sp>
        <p:nvSpPr>
          <p:cNvPr id="58" name="TextBox 57">
            <a:extLst>
              <a:ext uri="{FF2B5EF4-FFF2-40B4-BE49-F238E27FC236}">
                <a16:creationId xmlns:a16="http://schemas.microsoft.com/office/drawing/2014/main" id="{E25D97F8-5117-4D79-A4AF-8C925C60D21E}"/>
              </a:ext>
            </a:extLst>
          </p:cNvPr>
          <p:cNvSpPr txBox="1"/>
          <p:nvPr/>
        </p:nvSpPr>
        <p:spPr>
          <a:xfrm>
            <a:off x="5701246" y="5014802"/>
            <a:ext cx="271475"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a:ln>
                  <a:noFill/>
                </a:ln>
                <a:solidFill>
                  <a:srgbClr val="4D4D4D"/>
                </a:solidFill>
                <a:effectLst/>
                <a:uLnTx/>
                <a:uFillTx/>
                <a:latin typeface="Arial" charset="0"/>
                <a:ea typeface="+mn-ea"/>
                <a:cs typeface="Arial" panose="020B0604020202020204" pitchFamily="34" charset="0"/>
              </a:rPr>
              <a:t>33</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a:ln>
                  <a:noFill/>
                </a:ln>
                <a:solidFill>
                  <a:srgbClr val="B60D27"/>
                </a:solidFill>
                <a:effectLst/>
                <a:uLnTx/>
                <a:uFillTx/>
                <a:latin typeface="Arial" charset="0"/>
                <a:ea typeface="+mn-ea"/>
                <a:cs typeface="Arial" panose="020B0604020202020204" pitchFamily="34" charset="0"/>
              </a:rPr>
              <a:t>88</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a:ln>
                  <a:noFill/>
                </a:ln>
                <a:solidFill>
                  <a:srgbClr val="B2C0EC"/>
                </a:solidFill>
                <a:effectLst/>
                <a:uLnTx/>
                <a:uFillTx/>
                <a:latin typeface="Arial" charset="0"/>
                <a:ea typeface="+mn-ea"/>
                <a:cs typeface="Arial" panose="020B0604020202020204" pitchFamily="34" charset="0"/>
              </a:rPr>
              <a:t>88</a:t>
            </a:r>
          </a:p>
        </p:txBody>
      </p:sp>
      <p:sp>
        <p:nvSpPr>
          <p:cNvPr id="59" name="Line 21">
            <a:extLst>
              <a:ext uri="{FF2B5EF4-FFF2-40B4-BE49-F238E27FC236}">
                <a16:creationId xmlns:a16="http://schemas.microsoft.com/office/drawing/2014/main" id="{C401EF95-3F51-4DE8-87C3-3F3FDE958AB5}"/>
              </a:ext>
            </a:extLst>
          </p:cNvPr>
          <p:cNvSpPr>
            <a:spLocks noChangeShapeType="1"/>
          </p:cNvSpPr>
          <p:nvPr/>
        </p:nvSpPr>
        <p:spPr bwMode="auto">
          <a:xfrm>
            <a:off x="6627146" y="4913394"/>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panose="020B0604020202020204" pitchFamily="34" charset="0"/>
            </a:endParaRPr>
          </a:p>
        </p:txBody>
      </p:sp>
      <p:sp>
        <p:nvSpPr>
          <p:cNvPr id="60" name="TextBox 59">
            <a:extLst>
              <a:ext uri="{FF2B5EF4-FFF2-40B4-BE49-F238E27FC236}">
                <a16:creationId xmlns:a16="http://schemas.microsoft.com/office/drawing/2014/main" id="{1FD6A69C-ECBC-4640-A465-49D624E32521}"/>
              </a:ext>
            </a:extLst>
          </p:cNvPr>
          <p:cNvSpPr txBox="1"/>
          <p:nvPr/>
        </p:nvSpPr>
        <p:spPr>
          <a:xfrm>
            <a:off x="6492417" y="5014802"/>
            <a:ext cx="271475"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a:ln>
                  <a:noFill/>
                </a:ln>
                <a:solidFill>
                  <a:srgbClr val="4D4D4D"/>
                </a:solidFill>
                <a:effectLst/>
                <a:uLnTx/>
                <a:uFillTx/>
                <a:latin typeface="Arial" charset="0"/>
                <a:ea typeface="+mn-ea"/>
                <a:cs typeface="Arial" panose="020B0604020202020204" pitchFamily="34" charset="0"/>
              </a:rPr>
              <a:t>39</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a:ln>
                  <a:noFill/>
                </a:ln>
                <a:solidFill>
                  <a:srgbClr val="B60D27"/>
                </a:solidFill>
                <a:effectLst/>
                <a:uLnTx/>
                <a:uFillTx/>
                <a:latin typeface="Arial" charset="0"/>
                <a:ea typeface="+mn-ea"/>
                <a:cs typeface="Arial" panose="020B0604020202020204" pitchFamily="34" charset="0"/>
              </a:rPr>
              <a:t>43</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a:ln>
                  <a:noFill/>
                </a:ln>
                <a:solidFill>
                  <a:srgbClr val="B2C0EC"/>
                </a:solidFill>
                <a:effectLst/>
                <a:uLnTx/>
                <a:uFillTx/>
                <a:latin typeface="Arial" charset="0"/>
                <a:ea typeface="+mn-ea"/>
                <a:cs typeface="Arial" panose="020B0604020202020204" pitchFamily="34" charset="0"/>
              </a:rPr>
              <a:t>42</a:t>
            </a:r>
          </a:p>
        </p:txBody>
      </p:sp>
      <p:sp>
        <p:nvSpPr>
          <p:cNvPr id="61" name="Line 21">
            <a:extLst>
              <a:ext uri="{FF2B5EF4-FFF2-40B4-BE49-F238E27FC236}">
                <a16:creationId xmlns:a16="http://schemas.microsoft.com/office/drawing/2014/main" id="{0F60A6EC-3DEE-4DB4-B4D1-7B911070441B}"/>
              </a:ext>
            </a:extLst>
          </p:cNvPr>
          <p:cNvSpPr>
            <a:spLocks noChangeShapeType="1"/>
          </p:cNvSpPr>
          <p:nvPr/>
        </p:nvSpPr>
        <p:spPr bwMode="auto">
          <a:xfrm>
            <a:off x="7409782" y="4905963"/>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panose="020B0604020202020204" pitchFamily="34" charset="0"/>
            </a:endParaRPr>
          </a:p>
        </p:txBody>
      </p:sp>
      <p:sp>
        <p:nvSpPr>
          <p:cNvPr id="62" name="TextBox 61">
            <a:extLst>
              <a:ext uri="{FF2B5EF4-FFF2-40B4-BE49-F238E27FC236}">
                <a16:creationId xmlns:a16="http://schemas.microsoft.com/office/drawing/2014/main" id="{766199F7-536D-454B-A273-AA088B6FFF6C}"/>
              </a:ext>
            </a:extLst>
          </p:cNvPr>
          <p:cNvSpPr txBox="1"/>
          <p:nvPr/>
        </p:nvSpPr>
        <p:spPr>
          <a:xfrm>
            <a:off x="7283587" y="5014802"/>
            <a:ext cx="271475" cy="934478"/>
          </a:xfrm>
          <a:prstGeom prst="rect">
            <a:avLst/>
          </a:prstGeom>
          <a:noFill/>
        </p:spPr>
        <p:txBody>
          <a:bodyPr wrap="none" lIns="36000" tIns="36000" rIns="36000" bIns="36000" rtlCol="0" anchor="t"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a:ln>
                  <a:noFill/>
                </a:ln>
                <a:solidFill>
                  <a:srgbClr val="4D4D4D"/>
                </a:solidFill>
                <a:effectLst/>
                <a:uLnTx/>
                <a:uFillTx/>
                <a:latin typeface="Arial" charset="0"/>
                <a:ea typeface="+mn-ea"/>
                <a:cs typeface="Arial" panose="020B0604020202020204" pitchFamily="34" charset="0"/>
              </a:rPr>
              <a:t>45</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a:ln>
                  <a:noFill/>
                </a:ln>
                <a:solidFill>
                  <a:srgbClr val="B60D27"/>
                </a:solidFill>
                <a:effectLst/>
                <a:uLnTx/>
                <a:uFillTx/>
                <a:latin typeface="Arial" charset="0"/>
                <a:ea typeface="+mn-ea"/>
                <a:cs typeface="Arial" panose="020B0604020202020204" pitchFamily="34" charset="0"/>
              </a:rPr>
              <a:t>14</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a:ln>
                  <a:noFill/>
                </a:ln>
                <a:solidFill>
                  <a:srgbClr val="B2C0EC"/>
                </a:solidFill>
                <a:effectLst/>
                <a:uLnTx/>
                <a:uFillTx/>
                <a:latin typeface="Arial" charset="0"/>
                <a:ea typeface="+mn-ea"/>
                <a:cs typeface="Arial" panose="020B0604020202020204" pitchFamily="34" charset="0"/>
              </a:rPr>
              <a:t>10</a:t>
            </a:r>
          </a:p>
        </p:txBody>
      </p:sp>
      <p:sp>
        <p:nvSpPr>
          <p:cNvPr id="63" name="Line 21">
            <a:extLst>
              <a:ext uri="{FF2B5EF4-FFF2-40B4-BE49-F238E27FC236}">
                <a16:creationId xmlns:a16="http://schemas.microsoft.com/office/drawing/2014/main" id="{20A1E566-A9DF-49EA-9C86-7B9CF83486BC}"/>
              </a:ext>
            </a:extLst>
          </p:cNvPr>
          <p:cNvSpPr>
            <a:spLocks noChangeShapeType="1"/>
          </p:cNvSpPr>
          <p:nvPr/>
        </p:nvSpPr>
        <p:spPr bwMode="auto">
          <a:xfrm>
            <a:off x="8192418" y="4905948"/>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panose="020B0604020202020204" pitchFamily="34" charset="0"/>
            </a:endParaRPr>
          </a:p>
        </p:txBody>
      </p:sp>
      <p:sp>
        <p:nvSpPr>
          <p:cNvPr id="64" name="TextBox 63">
            <a:extLst>
              <a:ext uri="{FF2B5EF4-FFF2-40B4-BE49-F238E27FC236}">
                <a16:creationId xmlns:a16="http://schemas.microsoft.com/office/drawing/2014/main" id="{CF4E78F8-E74D-4604-A663-89F60D7DA8CB}"/>
              </a:ext>
            </a:extLst>
          </p:cNvPr>
          <p:cNvSpPr txBox="1"/>
          <p:nvPr/>
        </p:nvSpPr>
        <p:spPr>
          <a:xfrm>
            <a:off x="8045269" y="5014802"/>
            <a:ext cx="285902" cy="71903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a:ln>
                  <a:noFill/>
                </a:ln>
                <a:solidFill>
                  <a:srgbClr val="4D4D4D"/>
                </a:solidFill>
                <a:effectLst/>
                <a:uLnTx/>
                <a:uFillTx/>
                <a:latin typeface="Arial" charset="0"/>
                <a:ea typeface="+mn-ea"/>
                <a:cs typeface="Arial" panose="020B0604020202020204" pitchFamily="34" charset="0"/>
              </a:rPr>
              <a:t>51</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a:ln>
                <a:noFill/>
              </a:ln>
              <a:solidFill>
                <a:srgbClr val="000000"/>
              </a:solidFill>
              <a:effectLst/>
              <a:uLnTx/>
              <a:uFillTx/>
              <a:latin typeface="Arial" charset="0"/>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a:ln>
                  <a:noFill/>
                </a:ln>
                <a:solidFill>
                  <a:srgbClr val="B60D27"/>
                </a:solidFill>
                <a:effectLst/>
                <a:uLnTx/>
                <a:uFillTx/>
                <a:latin typeface="Arial" charset="0"/>
                <a:ea typeface="+mn-ea"/>
                <a:cs typeface="Arial" panose="020B0604020202020204" pitchFamily="34" charset="0"/>
              </a:rPr>
              <a:t>2</a:t>
            </a:r>
            <a:endParaRPr kumimoji="0" lang="fr-FR" sz="1400" b="0" i="0" u="none" strike="noStrike" kern="1200" cap="none" spc="0" normalizeH="0" baseline="0">
              <a:ln>
                <a:noFill/>
              </a:ln>
              <a:solidFill>
                <a:srgbClr val="B2C0EC"/>
              </a:solidFill>
              <a:effectLst/>
              <a:uLnTx/>
              <a:uFillTx/>
              <a:latin typeface="Arial" charset="0"/>
              <a:ea typeface="+mn-ea"/>
              <a:cs typeface="Arial" panose="020B0604020202020204" pitchFamily="34" charset="0"/>
            </a:endParaRPr>
          </a:p>
        </p:txBody>
      </p:sp>
      <p:grpSp>
        <p:nvGrpSpPr>
          <p:cNvPr id="65" name="Graphic 1">
            <a:extLst>
              <a:ext uri="{FF2B5EF4-FFF2-40B4-BE49-F238E27FC236}">
                <a16:creationId xmlns:a16="http://schemas.microsoft.com/office/drawing/2014/main" id="{05309245-8DBD-4DFE-9CA7-BB2E626B685A}"/>
              </a:ext>
            </a:extLst>
          </p:cNvPr>
          <p:cNvGrpSpPr/>
          <p:nvPr/>
        </p:nvGrpSpPr>
        <p:grpSpPr>
          <a:xfrm>
            <a:off x="1511661" y="2149703"/>
            <a:ext cx="6716958" cy="1974850"/>
            <a:chOff x="0" y="2128668"/>
            <a:chExt cx="9144000" cy="2600664"/>
          </a:xfrm>
        </p:grpSpPr>
        <p:sp>
          <p:nvSpPr>
            <p:cNvPr id="66" name="Freeform: Shape 3">
              <a:extLst>
                <a:ext uri="{FF2B5EF4-FFF2-40B4-BE49-F238E27FC236}">
                  <a16:creationId xmlns:a16="http://schemas.microsoft.com/office/drawing/2014/main" id="{138A7034-A479-481A-9A2C-D7AE0459067E}"/>
                </a:ext>
              </a:extLst>
            </p:cNvPr>
            <p:cNvSpPr/>
            <p:nvPr/>
          </p:nvSpPr>
          <p:spPr>
            <a:xfrm>
              <a:off x="-5471" y="2162139"/>
              <a:ext cx="9152335" cy="2533980"/>
            </a:xfrm>
            <a:custGeom>
              <a:avLst/>
              <a:gdLst>
                <a:gd name="connsiteX0" fmla="*/ 9147970 w 9152335"/>
                <a:gd name="connsiteY0" fmla="*/ 2532643 h 2533980"/>
                <a:gd name="connsiteX1" fmla="*/ 7695317 w 9152335"/>
                <a:gd name="connsiteY1" fmla="*/ 2532643 h 2533980"/>
                <a:gd name="connsiteX2" fmla="*/ 7695317 w 9152335"/>
                <a:gd name="connsiteY2" fmla="*/ 2483997 h 2533980"/>
                <a:gd name="connsiteX3" fmla="*/ 6118881 w 9152335"/>
                <a:gd name="connsiteY3" fmla="*/ 2483997 h 2533980"/>
                <a:gd name="connsiteX4" fmla="*/ 6118881 w 9152335"/>
                <a:gd name="connsiteY4" fmla="*/ 2417672 h 2533980"/>
                <a:gd name="connsiteX5" fmla="*/ 5590446 w 9152335"/>
                <a:gd name="connsiteY5" fmla="*/ 2417672 h 2533980"/>
                <a:gd name="connsiteX6" fmla="*/ 5590446 w 9152335"/>
                <a:gd name="connsiteY6" fmla="*/ 2380079 h 2533980"/>
                <a:gd name="connsiteX7" fmla="*/ 5402515 w 9152335"/>
                <a:gd name="connsiteY7" fmla="*/ 2380079 h 2533980"/>
                <a:gd name="connsiteX8" fmla="*/ 5402515 w 9152335"/>
                <a:gd name="connsiteY8" fmla="*/ 2349129 h 2533980"/>
                <a:gd name="connsiteX9" fmla="*/ 5194679 w 9152335"/>
                <a:gd name="connsiteY9" fmla="*/ 2349129 h 2533980"/>
                <a:gd name="connsiteX10" fmla="*/ 5194679 w 9152335"/>
                <a:gd name="connsiteY10" fmla="*/ 2320389 h 2533980"/>
                <a:gd name="connsiteX11" fmla="*/ 5152676 w 9152335"/>
                <a:gd name="connsiteY11" fmla="*/ 2320389 h 2533980"/>
                <a:gd name="connsiteX12" fmla="*/ 5152676 w 9152335"/>
                <a:gd name="connsiteY12" fmla="*/ 2267325 h 2533980"/>
                <a:gd name="connsiteX13" fmla="*/ 4763535 w 9152335"/>
                <a:gd name="connsiteY13" fmla="*/ 2267325 h 2533980"/>
                <a:gd name="connsiteX14" fmla="*/ 4763535 w 9152335"/>
                <a:gd name="connsiteY14" fmla="*/ 2229732 h 2533980"/>
                <a:gd name="connsiteX15" fmla="*/ 4686149 w 9152335"/>
                <a:gd name="connsiteY15" fmla="*/ 2229732 h 2533980"/>
                <a:gd name="connsiteX16" fmla="*/ 4686149 w 9152335"/>
                <a:gd name="connsiteY16" fmla="*/ 2196574 h 2533980"/>
                <a:gd name="connsiteX17" fmla="*/ 4248379 w 9152335"/>
                <a:gd name="connsiteY17" fmla="*/ 2196574 h 2533980"/>
                <a:gd name="connsiteX18" fmla="*/ 4248379 w 9152335"/>
                <a:gd name="connsiteY18" fmla="*/ 2156772 h 2533980"/>
                <a:gd name="connsiteX19" fmla="*/ 4197524 w 9152335"/>
                <a:gd name="connsiteY19" fmla="*/ 2156772 h 2533980"/>
                <a:gd name="connsiteX20" fmla="*/ 4197524 w 9152335"/>
                <a:gd name="connsiteY20" fmla="*/ 2103708 h 2533980"/>
                <a:gd name="connsiteX21" fmla="*/ 4164357 w 9152335"/>
                <a:gd name="connsiteY21" fmla="*/ 2103708 h 2533980"/>
                <a:gd name="connsiteX22" fmla="*/ 4164357 w 9152335"/>
                <a:gd name="connsiteY22" fmla="*/ 2037375 h 2533980"/>
                <a:gd name="connsiteX23" fmla="*/ 3781851 w 9152335"/>
                <a:gd name="connsiteY23" fmla="*/ 2037375 h 2533980"/>
                <a:gd name="connsiteX24" fmla="*/ 3781851 w 9152335"/>
                <a:gd name="connsiteY24" fmla="*/ 1951153 h 2533980"/>
                <a:gd name="connsiteX25" fmla="*/ 3728788 w 9152335"/>
                <a:gd name="connsiteY25" fmla="*/ 1951153 h 2533980"/>
                <a:gd name="connsiteX26" fmla="*/ 3728788 w 9152335"/>
                <a:gd name="connsiteY26" fmla="*/ 1847234 h 2533980"/>
                <a:gd name="connsiteX27" fmla="*/ 3664671 w 9152335"/>
                <a:gd name="connsiteY27" fmla="*/ 1847234 h 2533980"/>
                <a:gd name="connsiteX28" fmla="*/ 3664671 w 9152335"/>
                <a:gd name="connsiteY28" fmla="*/ 1778692 h 2533980"/>
                <a:gd name="connsiteX29" fmla="*/ 3291009 w 9152335"/>
                <a:gd name="connsiteY29" fmla="*/ 1778692 h 2533980"/>
                <a:gd name="connsiteX30" fmla="*/ 3291009 w 9152335"/>
                <a:gd name="connsiteY30" fmla="*/ 1730046 h 2533980"/>
                <a:gd name="connsiteX31" fmla="*/ 3266695 w 9152335"/>
                <a:gd name="connsiteY31" fmla="*/ 1730046 h 2533980"/>
                <a:gd name="connsiteX32" fmla="*/ 3266695 w 9152335"/>
                <a:gd name="connsiteY32" fmla="*/ 1685827 h 2533980"/>
                <a:gd name="connsiteX33" fmla="*/ 3206996 w 9152335"/>
                <a:gd name="connsiteY33" fmla="*/ 1685827 h 2533980"/>
                <a:gd name="connsiteX34" fmla="*/ 3206996 w 9152335"/>
                <a:gd name="connsiteY34" fmla="*/ 1581908 h 2533980"/>
                <a:gd name="connsiteX35" fmla="*/ 3145089 w 9152335"/>
                <a:gd name="connsiteY35" fmla="*/ 1581908 h 2533980"/>
                <a:gd name="connsiteX36" fmla="*/ 3145089 w 9152335"/>
                <a:gd name="connsiteY36" fmla="*/ 1502313 h 2533980"/>
                <a:gd name="connsiteX37" fmla="*/ 3005795 w 9152335"/>
                <a:gd name="connsiteY37" fmla="*/ 1502313 h 2533980"/>
                <a:gd name="connsiteX38" fmla="*/ 3005795 w 9152335"/>
                <a:gd name="connsiteY38" fmla="*/ 1477999 h 2533980"/>
                <a:gd name="connsiteX39" fmla="*/ 2961575 w 9152335"/>
                <a:gd name="connsiteY39" fmla="*/ 1477999 h 2533980"/>
                <a:gd name="connsiteX40" fmla="*/ 2961575 w 9152335"/>
                <a:gd name="connsiteY40" fmla="*/ 1440406 h 2533980"/>
                <a:gd name="connsiteX41" fmla="*/ 2784697 w 9152335"/>
                <a:gd name="connsiteY41" fmla="*/ 1440406 h 2533980"/>
                <a:gd name="connsiteX42" fmla="*/ 2784697 w 9152335"/>
                <a:gd name="connsiteY42" fmla="*/ 1405030 h 2533980"/>
                <a:gd name="connsiteX43" fmla="*/ 2669726 w 9152335"/>
                <a:gd name="connsiteY43" fmla="*/ 1405030 h 2533980"/>
                <a:gd name="connsiteX44" fmla="*/ 2669726 w 9152335"/>
                <a:gd name="connsiteY44" fmla="*/ 1276797 h 2533980"/>
                <a:gd name="connsiteX45" fmla="*/ 2612236 w 9152335"/>
                <a:gd name="connsiteY45" fmla="*/ 1276797 h 2533980"/>
                <a:gd name="connsiteX46" fmla="*/ 2612236 w 9152335"/>
                <a:gd name="connsiteY46" fmla="*/ 1208255 h 2533980"/>
                <a:gd name="connsiteX47" fmla="*/ 2176667 w 9152335"/>
                <a:gd name="connsiteY47" fmla="*/ 1208255 h 2533980"/>
                <a:gd name="connsiteX48" fmla="*/ 2176667 w 9152335"/>
                <a:gd name="connsiteY48" fmla="*/ 1108763 h 2533980"/>
                <a:gd name="connsiteX49" fmla="*/ 2128029 w 9152335"/>
                <a:gd name="connsiteY49" fmla="*/ 1108763 h 2533980"/>
                <a:gd name="connsiteX50" fmla="*/ 2128029 w 9152335"/>
                <a:gd name="connsiteY50" fmla="*/ 984939 h 2533980"/>
                <a:gd name="connsiteX51" fmla="*/ 2094862 w 9152335"/>
                <a:gd name="connsiteY51" fmla="*/ 984939 h 2533980"/>
                <a:gd name="connsiteX52" fmla="*/ 2094862 w 9152335"/>
                <a:gd name="connsiteY52" fmla="*/ 916405 h 2533980"/>
                <a:gd name="connsiteX53" fmla="*/ 1922402 w 9152335"/>
                <a:gd name="connsiteY53" fmla="*/ 916405 h 2533980"/>
                <a:gd name="connsiteX54" fmla="*/ 1922402 w 9152335"/>
                <a:gd name="connsiteY54" fmla="*/ 887656 h 2533980"/>
                <a:gd name="connsiteX55" fmla="*/ 1882608 w 9152335"/>
                <a:gd name="connsiteY55" fmla="*/ 887656 h 2533980"/>
                <a:gd name="connsiteX56" fmla="*/ 1882608 w 9152335"/>
                <a:gd name="connsiteY56" fmla="*/ 830175 h 2533980"/>
                <a:gd name="connsiteX57" fmla="*/ 1772055 w 9152335"/>
                <a:gd name="connsiteY57" fmla="*/ 830175 h 2533980"/>
                <a:gd name="connsiteX58" fmla="*/ 1772055 w 9152335"/>
                <a:gd name="connsiteY58" fmla="*/ 805852 h 2533980"/>
                <a:gd name="connsiteX59" fmla="*/ 1634978 w 9152335"/>
                <a:gd name="connsiteY59" fmla="*/ 805852 h 2533980"/>
                <a:gd name="connsiteX60" fmla="*/ 1634978 w 9152335"/>
                <a:gd name="connsiteY60" fmla="*/ 750577 h 2533980"/>
                <a:gd name="connsiteX61" fmla="*/ 1597385 w 9152335"/>
                <a:gd name="connsiteY61" fmla="*/ 750577 h 2533980"/>
                <a:gd name="connsiteX62" fmla="*/ 1597385 w 9152335"/>
                <a:gd name="connsiteY62" fmla="*/ 626761 h 2533980"/>
                <a:gd name="connsiteX63" fmla="*/ 1575280 w 9152335"/>
                <a:gd name="connsiteY63" fmla="*/ 626761 h 2533980"/>
                <a:gd name="connsiteX64" fmla="*/ 1575280 w 9152335"/>
                <a:gd name="connsiteY64" fmla="*/ 536111 h 2533980"/>
                <a:gd name="connsiteX65" fmla="*/ 1440412 w 9152335"/>
                <a:gd name="connsiteY65" fmla="*/ 536111 h 2533980"/>
                <a:gd name="connsiteX66" fmla="*/ 1440412 w 9152335"/>
                <a:gd name="connsiteY66" fmla="*/ 491891 h 2533980"/>
                <a:gd name="connsiteX67" fmla="*/ 1358600 w 9152335"/>
                <a:gd name="connsiteY67" fmla="*/ 491891 h 2533980"/>
                <a:gd name="connsiteX68" fmla="*/ 1358600 w 9152335"/>
                <a:gd name="connsiteY68" fmla="*/ 452092 h 2533980"/>
                <a:gd name="connsiteX69" fmla="*/ 1243629 w 9152335"/>
                <a:gd name="connsiteY69" fmla="*/ 452092 h 2533980"/>
                <a:gd name="connsiteX70" fmla="*/ 1243629 w 9152335"/>
                <a:gd name="connsiteY70" fmla="*/ 425561 h 2533980"/>
                <a:gd name="connsiteX71" fmla="*/ 1150772 w 9152335"/>
                <a:gd name="connsiteY71" fmla="*/ 425561 h 2533980"/>
                <a:gd name="connsiteX72" fmla="*/ 1150772 w 9152335"/>
                <a:gd name="connsiteY72" fmla="*/ 387974 h 2533980"/>
                <a:gd name="connsiteX73" fmla="*/ 1071168 w 9152335"/>
                <a:gd name="connsiteY73" fmla="*/ 387974 h 2533980"/>
                <a:gd name="connsiteX74" fmla="*/ 1071168 w 9152335"/>
                <a:gd name="connsiteY74" fmla="*/ 306167 h 2533980"/>
                <a:gd name="connsiteX75" fmla="*/ 1004843 w 9152335"/>
                <a:gd name="connsiteY75" fmla="*/ 306167 h 2533980"/>
                <a:gd name="connsiteX76" fmla="*/ 1004843 w 9152335"/>
                <a:gd name="connsiteY76" fmla="*/ 268580 h 2533980"/>
                <a:gd name="connsiteX77" fmla="*/ 962832 w 9152335"/>
                <a:gd name="connsiteY77" fmla="*/ 268580 h 2533980"/>
                <a:gd name="connsiteX78" fmla="*/ 962832 w 9152335"/>
                <a:gd name="connsiteY78" fmla="*/ 246470 h 2533980"/>
                <a:gd name="connsiteX79" fmla="*/ 728467 w 9152335"/>
                <a:gd name="connsiteY79" fmla="*/ 246470 h 2533980"/>
                <a:gd name="connsiteX80" fmla="*/ 728467 w 9152335"/>
                <a:gd name="connsiteY80" fmla="*/ 188984 h 2533980"/>
                <a:gd name="connsiteX81" fmla="*/ 701935 w 9152335"/>
                <a:gd name="connsiteY81" fmla="*/ 188984 h 2533980"/>
                <a:gd name="connsiteX82" fmla="*/ 701935 w 9152335"/>
                <a:gd name="connsiteY82" fmla="*/ 140342 h 2533980"/>
                <a:gd name="connsiteX83" fmla="*/ 531689 w 9152335"/>
                <a:gd name="connsiteY83" fmla="*/ 140342 h 2533980"/>
                <a:gd name="connsiteX84" fmla="*/ 531689 w 9152335"/>
                <a:gd name="connsiteY84" fmla="*/ 124865 h 2533980"/>
                <a:gd name="connsiteX85" fmla="*/ 387973 w 9152335"/>
                <a:gd name="connsiteY85" fmla="*/ 124865 h 2533980"/>
                <a:gd name="connsiteX86" fmla="*/ 387973 w 9152335"/>
                <a:gd name="connsiteY86" fmla="*/ 65168 h 2533980"/>
                <a:gd name="connsiteX87" fmla="*/ 334909 w 9152335"/>
                <a:gd name="connsiteY87" fmla="*/ 65168 h 2533980"/>
                <a:gd name="connsiteX88" fmla="*/ 334909 w 9152335"/>
                <a:gd name="connsiteY88" fmla="*/ 5471 h 2533980"/>
                <a:gd name="connsiteX89" fmla="*/ 5471 w 9152335"/>
                <a:gd name="connsiteY89" fmla="*/ 5471 h 253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52335" h="2533980">
                  <a:moveTo>
                    <a:pt x="9147970" y="2532643"/>
                  </a:moveTo>
                  <a:lnTo>
                    <a:pt x="7695317" y="2532643"/>
                  </a:lnTo>
                  <a:lnTo>
                    <a:pt x="7695317" y="2483997"/>
                  </a:lnTo>
                  <a:lnTo>
                    <a:pt x="6118881" y="2483997"/>
                  </a:lnTo>
                  <a:lnTo>
                    <a:pt x="6118881" y="2417672"/>
                  </a:lnTo>
                  <a:lnTo>
                    <a:pt x="5590446" y="2417672"/>
                  </a:lnTo>
                  <a:lnTo>
                    <a:pt x="5590446" y="2380079"/>
                  </a:lnTo>
                  <a:lnTo>
                    <a:pt x="5402515" y="2380079"/>
                  </a:lnTo>
                  <a:lnTo>
                    <a:pt x="5402515" y="2349129"/>
                  </a:lnTo>
                  <a:lnTo>
                    <a:pt x="5194679" y="2349129"/>
                  </a:lnTo>
                  <a:lnTo>
                    <a:pt x="5194679" y="2320389"/>
                  </a:lnTo>
                  <a:lnTo>
                    <a:pt x="5152676" y="2320389"/>
                  </a:lnTo>
                  <a:lnTo>
                    <a:pt x="5152676" y="2267325"/>
                  </a:lnTo>
                  <a:lnTo>
                    <a:pt x="4763535" y="2267325"/>
                  </a:lnTo>
                  <a:lnTo>
                    <a:pt x="4763535" y="2229732"/>
                  </a:lnTo>
                  <a:lnTo>
                    <a:pt x="4686149" y="2229732"/>
                  </a:lnTo>
                  <a:lnTo>
                    <a:pt x="4686149" y="2196574"/>
                  </a:lnTo>
                  <a:lnTo>
                    <a:pt x="4248379" y="2196574"/>
                  </a:lnTo>
                  <a:lnTo>
                    <a:pt x="4248379" y="2156772"/>
                  </a:lnTo>
                  <a:lnTo>
                    <a:pt x="4197524" y="2156772"/>
                  </a:lnTo>
                  <a:lnTo>
                    <a:pt x="4197524" y="2103708"/>
                  </a:lnTo>
                  <a:lnTo>
                    <a:pt x="4164357" y="2103708"/>
                  </a:lnTo>
                  <a:lnTo>
                    <a:pt x="4164357" y="2037375"/>
                  </a:lnTo>
                  <a:lnTo>
                    <a:pt x="3781851" y="2037375"/>
                  </a:lnTo>
                  <a:lnTo>
                    <a:pt x="3781851" y="1951153"/>
                  </a:lnTo>
                  <a:lnTo>
                    <a:pt x="3728788" y="1951153"/>
                  </a:lnTo>
                  <a:lnTo>
                    <a:pt x="3728788" y="1847234"/>
                  </a:lnTo>
                  <a:lnTo>
                    <a:pt x="3664671" y="1847234"/>
                  </a:lnTo>
                  <a:lnTo>
                    <a:pt x="3664671" y="1778692"/>
                  </a:lnTo>
                  <a:lnTo>
                    <a:pt x="3291009" y="1778692"/>
                  </a:lnTo>
                  <a:lnTo>
                    <a:pt x="3291009" y="1730046"/>
                  </a:lnTo>
                  <a:lnTo>
                    <a:pt x="3266695" y="1730046"/>
                  </a:lnTo>
                  <a:lnTo>
                    <a:pt x="3266695" y="1685827"/>
                  </a:lnTo>
                  <a:lnTo>
                    <a:pt x="3206996" y="1685827"/>
                  </a:lnTo>
                  <a:lnTo>
                    <a:pt x="3206996" y="1581908"/>
                  </a:lnTo>
                  <a:lnTo>
                    <a:pt x="3145089" y="1581908"/>
                  </a:lnTo>
                  <a:lnTo>
                    <a:pt x="3145089" y="1502313"/>
                  </a:lnTo>
                  <a:lnTo>
                    <a:pt x="3005795" y="1502313"/>
                  </a:lnTo>
                  <a:lnTo>
                    <a:pt x="3005795" y="1477999"/>
                  </a:lnTo>
                  <a:lnTo>
                    <a:pt x="2961575" y="1477999"/>
                  </a:lnTo>
                  <a:lnTo>
                    <a:pt x="2961575" y="1440406"/>
                  </a:lnTo>
                  <a:lnTo>
                    <a:pt x="2784697" y="1440406"/>
                  </a:lnTo>
                  <a:lnTo>
                    <a:pt x="2784697" y="1405030"/>
                  </a:lnTo>
                  <a:lnTo>
                    <a:pt x="2669726" y="1405030"/>
                  </a:lnTo>
                  <a:lnTo>
                    <a:pt x="2669726" y="1276797"/>
                  </a:lnTo>
                  <a:lnTo>
                    <a:pt x="2612236" y="1276797"/>
                  </a:lnTo>
                  <a:lnTo>
                    <a:pt x="2612236" y="1208255"/>
                  </a:lnTo>
                  <a:lnTo>
                    <a:pt x="2176667" y="1208255"/>
                  </a:lnTo>
                  <a:lnTo>
                    <a:pt x="2176667" y="1108763"/>
                  </a:lnTo>
                  <a:lnTo>
                    <a:pt x="2128029" y="1108763"/>
                  </a:lnTo>
                  <a:lnTo>
                    <a:pt x="2128029" y="984939"/>
                  </a:lnTo>
                  <a:lnTo>
                    <a:pt x="2094862" y="984939"/>
                  </a:lnTo>
                  <a:lnTo>
                    <a:pt x="2094862" y="916405"/>
                  </a:lnTo>
                  <a:lnTo>
                    <a:pt x="1922402" y="916405"/>
                  </a:lnTo>
                  <a:lnTo>
                    <a:pt x="1922402" y="887656"/>
                  </a:lnTo>
                  <a:lnTo>
                    <a:pt x="1882608" y="887656"/>
                  </a:lnTo>
                  <a:lnTo>
                    <a:pt x="1882608" y="830175"/>
                  </a:lnTo>
                  <a:lnTo>
                    <a:pt x="1772055" y="830175"/>
                  </a:lnTo>
                  <a:lnTo>
                    <a:pt x="1772055" y="805852"/>
                  </a:lnTo>
                  <a:lnTo>
                    <a:pt x="1634978" y="805852"/>
                  </a:lnTo>
                  <a:lnTo>
                    <a:pt x="1634978" y="750577"/>
                  </a:lnTo>
                  <a:lnTo>
                    <a:pt x="1597385" y="750577"/>
                  </a:lnTo>
                  <a:lnTo>
                    <a:pt x="1597385" y="626761"/>
                  </a:lnTo>
                  <a:lnTo>
                    <a:pt x="1575280" y="626761"/>
                  </a:lnTo>
                  <a:lnTo>
                    <a:pt x="1575280" y="536111"/>
                  </a:lnTo>
                  <a:lnTo>
                    <a:pt x="1440412" y="536111"/>
                  </a:lnTo>
                  <a:lnTo>
                    <a:pt x="1440412" y="491891"/>
                  </a:lnTo>
                  <a:lnTo>
                    <a:pt x="1358600" y="491891"/>
                  </a:lnTo>
                  <a:lnTo>
                    <a:pt x="1358600" y="452092"/>
                  </a:lnTo>
                  <a:lnTo>
                    <a:pt x="1243629" y="452092"/>
                  </a:lnTo>
                  <a:lnTo>
                    <a:pt x="1243629" y="425561"/>
                  </a:lnTo>
                  <a:lnTo>
                    <a:pt x="1150772" y="425561"/>
                  </a:lnTo>
                  <a:lnTo>
                    <a:pt x="1150772" y="387974"/>
                  </a:lnTo>
                  <a:lnTo>
                    <a:pt x="1071168" y="387974"/>
                  </a:lnTo>
                  <a:lnTo>
                    <a:pt x="1071168" y="306167"/>
                  </a:lnTo>
                  <a:lnTo>
                    <a:pt x="1004843" y="306167"/>
                  </a:lnTo>
                  <a:lnTo>
                    <a:pt x="1004843" y="268580"/>
                  </a:lnTo>
                  <a:lnTo>
                    <a:pt x="962832" y="268580"/>
                  </a:lnTo>
                  <a:lnTo>
                    <a:pt x="962832" y="246470"/>
                  </a:lnTo>
                  <a:lnTo>
                    <a:pt x="728467" y="246470"/>
                  </a:lnTo>
                  <a:lnTo>
                    <a:pt x="728467" y="188984"/>
                  </a:lnTo>
                  <a:lnTo>
                    <a:pt x="701935" y="188984"/>
                  </a:lnTo>
                  <a:lnTo>
                    <a:pt x="701935" y="140342"/>
                  </a:lnTo>
                  <a:lnTo>
                    <a:pt x="531689" y="140342"/>
                  </a:lnTo>
                  <a:lnTo>
                    <a:pt x="531689" y="124865"/>
                  </a:lnTo>
                  <a:lnTo>
                    <a:pt x="387973" y="124865"/>
                  </a:lnTo>
                  <a:lnTo>
                    <a:pt x="387973" y="65168"/>
                  </a:lnTo>
                  <a:lnTo>
                    <a:pt x="334909" y="65168"/>
                  </a:lnTo>
                  <a:lnTo>
                    <a:pt x="334909" y="5471"/>
                  </a:lnTo>
                  <a:lnTo>
                    <a:pt x="5471" y="5471"/>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67" name="Freeform: Shape 4">
              <a:extLst>
                <a:ext uri="{FF2B5EF4-FFF2-40B4-BE49-F238E27FC236}">
                  <a16:creationId xmlns:a16="http://schemas.microsoft.com/office/drawing/2014/main" id="{3E97EEF1-D303-4CB9-9F1A-14AF07DC36A4}"/>
                </a:ext>
              </a:extLst>
            </p:cNvPr>
            <p:cNvSpPr/>
            <p:nvPr/>
          </p:nvSpPr>
          <p:spPr>
            <a:xfrm>
              <a:off x="243642" y="2124678"/>
              <a:ext cx="8335" cy="66684"/>
            </a:xfrm>
            <a:custGeom>
              <a:avLst/>
              <a:gdLst>
                <a:gd name="connsiteX0" fmla="*/ 9541 w 8335"/>
                <a:gd name="connsiteY0" fmla="*/ 3990 h 66683"/>
                <a:gd name="connsiteX1" fmla="*/ 9541 w 8335"/>
                <a:gd name="connsiteY1" fmla="*/ 63959 h 66683"/>
                <a:gd name="connsiteX2" fmla="*/ 3990 w 8335"/>
                <a:gd name="connsiteY2" fmla="*/ 63959 h 66683"/>
              </a:gdLst>
              <a:ahLst/>
              <a:cxnLst>
                <a:cxn ang="0">
                  <a:pos x="connsiteX0" y="connsiteY0"/>
                </a:cxn>
                <a:cxn ang="0">
                  <a:pos x="connsiteX1" y="connsiteY1"/>
                </a:cxn>
                <a:cxn ang="0">
                  <a:pos x="connsiteX2" y="connsiteY2"/>
                </a:cxn>
              </a:cxnLst>
              <a:rect l="l" t="t" r="r" b="b"/>
              <a:pathLst>
                <a:path w="8335" h="66683">
                  <a:moveTo>
                    <a:pt x="9541" y="3990"/>
                  </a:moveTo>
                  <a:lnTo>
                    <a:pt x="9541" y="63959"/>
                  </a:lnTo>
                  <a:lnTo>
                    <a:pt x="3990" y="6395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68" name="Freeform: Shape 5">
              <a:extLst>
                <a:ext uri="{FF2B5EF4-FFF2-40B4-BE49-F238E27FC236}">
                  <a16:creationId xmlns:a16="http://schemas.microsoft.com/office/drawing/2014/main" id="{1E97A10E-6E30-40D4-B64D-15C9BB01133C}"/>
                </a:ext>
              </a:extLst>
            </p:cNvPr>
            <p:cNvSpPr/>
            <p:nvPr/>
          </p:nvSpPr>
          <p:spPr>
            <a:xfrm>
              <a:off x="293654" y="2124678"/>
              <a:ext cx="8335" cy="66684"/>
            </a:xfrm>
            <a:custGeom>
              <a:avLst/>
              <a:gdLst>
                <a:gd name="connsiteX0" fmla="*/ 9541 w 8335"/>
                <a:gd name="connsiteY0" fmla="*/ 3990 h 66683"/>
                <a:gd name="connsiteX1" fmla="*/ 9541 w 8335"/>
                <a:gd name="connsiteY1" fmla="*/ 63959 h 66683"/>
                <a:gd name="connsiteX2" fmla="*/ 3990 w 8335"/>
                <a:gd name="connsiteY2" fmla="*/ 63959 h 66683"/>
              </a:gdLst>
              <a:ahLst/>
              <a:cxnLst>
                <a:cxn ang="0">
                  <a:pos x="connsiteX0" y="connsiteY0"/>
                </a:cxn>
                <a:cxn ang="0">
                  <a:pos x="connsiteX1" y="connsiteY1"/>
                </a:cxn>
                <a:cxn ang="0">
                  <a:pos x="connsiteX2" y="connsiteY2"/>
                </a:cxn>
              </a:cxnLst>
              <a:rect l="l" t="t" r="r" b="b"/>
              <a:pathLst>
                <a:path w="8335" h="66683">
                  <a:moveTo>
                    <a:pt x="9541" y="3990"/>
                  </a:moveTo>
                  <a:lnTo>
                    <a:pt x="9541" y="63959"/>
                  </a:lnTo>
                  <a:lnTo>
                    <a:pt x="3990" y="6395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69" name="Freeform: Shape 1023">
              <a:extLst>
                <a:ext uri="{FF2B5EF4-FFF2-40B4-BE49-F238E27FC236}">
                  <a16:creationId xmlns:a16="http://schemas.microsoft.com/office/drawing/2014/main" id="{97A1748C-4285-479B-B08E-BFE8709BAE72}"/>
                </a:ext>
              </a:extLst>
            </p:cNvPr>
            <p:cNvSpPr/>
            <p:nvPr/>
          </p:nvSpPr>
          <p:spPr>
            <a:xfrm>
              <a:off x="593731" y="2258046"/>
              <a:ext cx="8335" cy="66684"/>
            </a:xfrm>
            <a:custGeom>
              <a:avLst/>
              <a:gdLst>
                <a:gd name="connsiteX0" fmla="*/ 9541 w 8335"/>
                <a:gd name="connsiteY0" fmla="*/ 3990 h 66683"/>
                <a:gd name="connsiteX1" fmla="*/ 9541 w 8335"/>
                <a:gd name="connsiteY1" fmla="*/ 63959 h 66683"/>
                <a:gd name="connsiteX2" fmla="*/ 3990 w 8335"/>
                <a:gd name="connsiteY2" fmla="*/ 63959 h 66683"/>
              </a:gdLst>
              <a:ahLst/>
              <a:cxnLst>
                <a:cxn ang="0">
                  <a:pos x="connsiteX0" y="connsiteY0"/>
                </a:cxn>
                <a:cxn ang="0">
                  <a:pos x="connsiteX1" y="connsiteY1"/>
                </a:cxn>
                <a:cxn ang="0">
                  <a:pos x="connsiteX2" y="connsiteY2"/>
                </a:cxn>
              </a:cxnLst>
              <a:rect l="l" t="t" r="r" b="b"/>
              <a:pathLst>
                <a:path w="8335" h="66683">
                  <a:moveTo>
                    <a:pt x="9541" y="3990"/>
                  </a:moveTo>
                  <a:lnTo>
                    <a:pt x="9541" y="63959"/>
                  </a:lnTo>
                  <a:lnTo>
                    <a:pt x="3990" y="6395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70" name="Freeform: Shape 1024">
              <a:extLst>
                <a:ext uri="{FF2B5EF4-FFF2-40B4-BE49-F238E27FC236}">
                  <a16:creationId xmlns:a16="http://schemas.microsoft.com/office/drawing/2014/main" id="{61F242E3-7EA0-4487-8A50-157EE7238C1D}"/>
                </a:ext>
              </a:extLst>
            </p:cNvPr>
            <p:cNvSpPr/>
            <p:nvPr/>
          </p:nvSpPr>
          <p:spPr>
            <a:xfrm>
              <a:off x="877135" y="2374744"/>
              <a:ext cx="8335" cy="66684"/>
            </a:xfrm>
            <a:custGeom>
              <a:avLst/>
              <a:gdLst>
                <a:gd name="connsiteX0" fmla="*/ 9541 w 8335"/>
                <a:gd name="connsiteY0" fmla="*/ 3990 h 66683"/>
                <a:gd name="connsiteX1" fmla="*/ 9541 w 8335"/>
                <a:gd name="connsiteY1" fmla="*/ 63959 h 66683"/>
                <a:gd name="connsiteX2" fmla="*/ 3990 w 8335"/>
                <a:gd name="connsiteY2" fmla="*/ 63959 h 66683"/>
              </a:gdLst>
              <a:ahLst/>
              <a:cxnLst>
                <a:cxn ang="0">
                  <a:pos x="connsiteX0" y="connsiteY0"/>
                </a:cxn>
                <a:cxn ang="0">
                  <a:pos x="connsiteX1" y="connsiteY1"/>
                </a:cxn>
                <a:cxn ang="0">
                  <a:pos x="connsiteX2" y="connsiteY2"/>
                </a:cxn>
              </a:cxnLst>
              <a:rect l="l" t="t" r="r" b="b"/>
              <a:pathLst>
                <a:path w="8335" h="66683">
                  <a:moveTo>
                    <a:pt x="9541" y="3990"/>
                  </a:moveTo>
                  <a:lnTo>
                    <a:pt x="9541" y="63959"/>
                  </a:lnTo>
                  <a:lnTo>
                    <a:pt x="3990" y="6395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71" name="Freeform: Shape 1026">
              <a:extLst>
                <a:ext uri="{FF2B5EF4-FFF2-40B4-BE49-F238E27FC236}">
                  <a16:creationId xmlns:a16="http://schemas.microsoft.com/office/drawing/2014/main" id="{703C9204-2D7F-4904-85B0-8584FBDF98D6}"/>
                </a:ext>
              </a:extLst>
            </p:cNvPr>
            <p:cNvSpPr/>
            <p:nvPr/>
          </p:nvSpPr>
          <p:spPr>
            <a:xfrm>
              <a:off x="927148" y="2374744"/>
              <a:ext cx="8335" cy="66684"/>
            </a:xfrm>
            <a:custGeom>
              <a:avLst/>
              <a:gdLst>
                <a:gd name="connsiteX0" fmla="*/ 9541 w 8335"/>
                <a:gd name="connsiteY0" fmla="*/ 3990 h 66683"/>
                <a:gd name="connsiteX1" fmla="*/ 9541 w 8335"/>
                <a:gd name="connsiteY1" fmla="*/ 63959 h 66683"/>
                <a:gd name="connsiteX2" fmla="*/ 3990 w 8335"/>
                <a:gd name="connsiteY2" fmla="*/ 63959 h 66683"/>
              </a:gdLst>
              <a:ahLst/>
              <a:cxnLst>
                <a:cxn ang="0">
                  <a:pos x="connsiteX0" y="connsiteY0"/>
                </a:cxn>
                <a:cxn ang="0">
                  <a:pos x="connsiteX1" y="connsiteY1"/>
                </a:cxn>
                <a:cxn ang="0">
                  <a:pos x="connsiteX2" y="connsiteY2"/>
                </a:cxn>
              </a:cxnLst>
              <a:rect l="l" t="t" r="r" b="b"/>
              <a:pathLst>
                <a:path w="8335" h="66683">
                  <a:moveTo>
                    <a:pt x="9541" y="3990"/>
                  </a:moveTo>
                  <a:lnTo>
                    <a:pt x="9541" y="63959"/>
                  </a:lnTo>
                  <a:lnTo>
                    <a:pt x="3990" y="6395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72" name="Freeform: Shape 1027">
              <a:extLst>
                <a:ext uri="{FF2B5EF4-FFF2-40B4-BE49-F238E27FC236}">
                  <a16:creationId xmlns:a16="http://schemas.microsoft.com/office/drawing/2014/main" id="{99B147A9-BCC7-41B4-ADFE-6778F834AD30}"/>
                </a:ext>
              </a:extLst>
            </p:cNvPr>
            <p:cNvSpPr/>
            <p:nvPr/>
          </p:nvSpPr>
          <p:spPr>
            <a:xfrm>
              <a:off x="977160" y="2391414"/>
              <a:ext cx="8335" cy="66684"/>
            </a:xfrm>
            <a:custGeom>
              <a:avLst/>
              <a:gdLst>
                <a:gd name="connsiteX0" fmla="*/ 9541 w 8335"/>
                <a:gd name="connsiteY0" fmla="*/ 3990 h 66683"/>
                <a:gd name="connsiteX1" fmla="*/ 9541 w 8335"/>
                <a:gd name="connsiteY1" fmla="*/ 63959 h 66683"/>
                <a:gd name="connsiteX2" fmla="*/ 3990 w 8335"/>
                <a:gd name="connsiteY2" fmla="*/ 63959 h 66683"/>
              </a:gdLst>
              <a:ahLst/>
              <a:cxnLst>
                <a:cxn ang="0">
                  <a:pos x="connsiteX0" y="connsiteY0"/>
                </a:cxn>
                <a:cxn ang="0">
                  <a:pos x="connsiteX1" y="connsiteY1"/>
                </a:cxn>
                <a:cxn ang="0">
                  <a:pos x="connsiteX2" y="connsiteY2"/>
                </a:cxn>
              </a:cxnLst>
              <a:rect l="l" t="t" r="r" b="b"/>
              <a:pathLst>
                <a:path w="8335" h="66683">
                  <a:moveTo>
                    <a:pt x="9541" y="3990"/>
                  </a:moveTo>
                  <a:lnTo>
                    <a:pt x="9541" y="63959"/>
                  </a:lnTo>
                  <a:lnTo>
                    <a:pt x="3990" y="6395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73" name="Freeform: Shape 1028">
              <a:extLst>
                <a:ext uri="{FF2B5EF4-FFF2-40B4-BE49-F238E27FC236}">
                  <a16:creationId xmlns:a16="http://schemas.microsoft.com/office/drawing/2014/main" id="{663B78F6-9D45-465C-A869-D99F5192F605}"/>
                </a:ext>
              </a:extLst>
            </p:cNvPr>
            <p:cNvSpPr/>
            <p:nvPr/>
          </p:nvSpPr>
          <p:spPr>
            <a:xfrm>
              <a:off x="1010502" y="2441427"/>
              <a:ext cx="8335" cy="66684"/>
            </a:xfrm>
            <a:custGeom>
              <a:avLst/>
              <a:gdLst>
                <a:gd name="connsiteX0" fmla="*/ 9541 w 8335"/>
                <a:gd name="connsiteY0" fmla="*/ 3990 h 66683"/>
                <a:gd name="connsiteX1" fmla="*/ 9541 w 8335"/>
                <a:gd name="connsiteY1" fmla="*/ 63959 h 66683"/>
                <a:gd name="connsiteX2" fmla="*/ 3990 w 8335"/>
                <a:gd name="connsiteY2" fmla="*/ 63959 h 66683"/>
              </a:gdLst>
              <a:ahLst/>
              <a:cxnLst>
                <a:cxn ang="0">
                  <a:pos x="connsiteX0" y="connsiteY0"/>
                </a:cxn>
                <a:cxn ang="0">
                  <a:pos x="connsiteX1" y="connsiteY1"/>
                </a:cxn>
                <a:cxn ang="0">
                  <a:pos x="connsiteX2" y="connsiteY2"/>
                </a:cxn>
              </a:cxnLst>
              <a:rect l="l" t="t" r="r" b="b"/>
              <a:pathLst>
                <a:path w="8335" h="66683">
                  <a:moveTo>
                    <a:pt x="9541" y="3990"/>
                  </a:moveTo>
                  <a:lnTo>
                    <a:pt x="9541" y="63959"/>
                  </a:lnTo>
                  <a:lnTo>
                    <a:pt x="3990" y="6395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74" name="Freeform: Shape 1029">
              <a:extLst>
                <a:ext uri="{FF2B5EF4-FFF2-40B4-BE49-F238E27FC236}">
                  <a16:creationId xmlns:a16="http://schemas.microsoft.com/office/drawing/2014/main" id="{7551146F-DA5F-4C69-9920-AEEC6C287E64}"/>
                </a:ext>
              </a:extLst>
            </p:cNvPr>
            <p:cNvSpPr/>
            <p:nvPr/>
          </p:nvSpPr>
          <p:spPr>
            <a:xfrm>
              <a:off x="1043844" y="2441427"/>
              <a:ext cx="8335" cy="66684"/>
            </a:xfrm>
            <a:custGeom>
              <a:avLst/>
              <a:gdLst>
                <a:gd name="connsiteX0" fmla="*/ 9541 w 8335"/>
                <a:gd name="connsiteY0" fmla="*/ 3990 h 66683"/>
                <a:gd name="connsiteX1" fmla="*/ 9541 w 8335"/>
                <a:gd name="connsiteY1" fmla="*/ 63959 h 66683"/>
                <a:gd name="connsiteX2" fmla="*/ 3990 w 8335"/>
                <a:gd name="connsiteY2" fmla="*/ 63959 h 66683"/>
              </a:gdLst>
              <a:ahLst/>
              <a:cxnLst>
                <a:cxn ang="0">
                  <a:pos x="connsiteX0" y="connsiteY0"/>
                </a:cxn>
                <a:cxn ang="0">
                  <a:pos x="connsiteX1" y="connsiteY1"/>
                </a:cxn>
                <a:cxn ang="0">
                  <a:pos x="connsiteX2" y="connsiteY2"/>
                </a:cxn>
              </a:cxnLst>
              <a:rect l="l" t="t" r="r" b="b"/>
              <a:pathLst>
                <a:path w="8335" h="66683">
                  <a:moveTo>
                    <a:pt x="9541" y="3990"/>
                  </a:moveTo>
                  <a:lnTo>
                    <a:pt x="9541" y="63959"/>
                  </a:lnTo>
                  <a:lnTo>
                    <a:pt x="3990" y="6395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75" name="Freeform: Shape 1030">
              <a:extLst>
                <a:ext uri="{FF2B5EF4-FFF2-40B4-BE49-F238E27FC236}">
                  <a16:creationId xmlns:a16="http://schemas.microsoft.com/office/drawing/2014/main" id="{D2F50F17-AB49-4F4C-B276-F856D3D06F85}"/>
                </a:ext>
              </a:extLst>
            </p:cNvPr>
            <p:cNvSpPr/>
            <p:nvPr/>
          </p:nvSpPr>
          <p:spPr>
            <a:xfrm>
              <a:off x="1077186" y="2508112"/>
              <a:ext cx="8335" cy="66684"/>
            </a:xfrm>
            <a:custGeom>
              <a:avLst/>
              <a:gdLst>
                <a:gd name="connsiteX0" fmla="*/ 9541 w 8335"/>
                <a:gd name="connsiteY0" fmla="*/ 3990 h 66683"/>
                <a:gd name="connsiteX1" fmla="*/ 9541 w 8335"/>
                <a:gd name="connsiteY1" fmla="*/ 63959 h 66683"/>
                <a:gd name="connsiteX2" fmla="*/ 3990 w 8335"/>
                <a:gd name="connsiteY2" fmla="*/ 63959 h 66683"/>
              </a:gdLst>
              <a:ahLst/>
              <a:cxnLst>
                <a:cxn ang="0">
                  <a:pos x="connsiteX0" y="connsiteY0"/>
                </a:cxn>
                <a:cxn ang="0">
                  <a:pos x="connsiteX1" y="connsiteY1"/>
                </a:cxn>
                <a:cxn ang="0">
                  <a:pos x="connsiteX2" y="connsiteY2"/>
                </a:cxn>
              </a:cxnLst>
              <a:rect l="l" t="t" r="r" b="b"/>
              <a:pathLst>
                <a:path w="8335" h="66683">
                  <a:moveTo>
                    <a:pt x="9541" y="3990"/>
                  </a:moveTo>
                  <a:lnTo>
                    <a:pt x="9541" y="63959"/>
                  </a:lnTo>
                  <a:lnTo>
                    <a:pt x="3990" y="6395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76" name="Freeform: Shape 1031">
              <a:extLst>
                <a:ext uri="{FF2B5EF4-FFF2-40B4-BE49-F238E27FC236}">
                  <a16:creationId xmlns:a16="http://schemas.microsoft.com/office/drawing/2014/main" id="{79EEE886-3109-4E05-9408-B0A58C236BF1}"/>
                </a:ext>
              </a:extLst>
            </p:cNvPr>
            <p:cNvSpPr/>
            <p:nvPr/>
          </p:nvSpPr>
          <p:spPr>
            <a:xfrm>
              <a:off x="1110528" y="2508112"/>
              <a:ext cx="8335" cy="66684"/>
            </a:xfrm>
            <a:custGeom>
              <a:avLst/>
              <a:gdLst>
                <a:gd name="connsiteX0" fmla="*/ 9541 w 8335"/>
                <a:gd name="connsiteY0" fmla="*/ 3990 h 66683"/>
                <a:gd name="connsiteX1" fmla="*/ 9541 w 8335"/>
                <a:gd name="connsiteY1" fmla="*/ 63959 h 66683"/>
                <a:gd name="connsiteX2" fmla="*/ 3990 w 8335"/>
                <a:gd name="connsiteY2" fmla="*/ 63959 h 66683"/>
              </a:gdLst>
              <a:ahLst/>
              <a:cxnLst>
                <a:cxn ang="0">
                  <a:pos x="connsiteX0" y="connsiteY0"/>
                </a:cxn>
                <a:cxn ang="0">
                  <a:pos x="connsiteX1" y="connsiteY1"/>
                </a:cxn>
                <a:cxn ang="0">
                  <a:pos x="connsiteX2" y="connsiteY2"/>
                </a:cxn>
              </a:cxnLst>
              <a:rect l="l" t="t" r="r" b="b"/>
              <a:pathLst>
                <a:path w="8335" h="66683">
                  <a:moveTo>
                    <a:pt x="9541" y="3990"/>
                  </a:moveTo>
                  <a:lnTo>
                    <a:pt x="9541" y="63959"/>
                  </a:lnTo>
                  <a:lnTo>
                    <a:pt x="3990" y="6395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77" name="Freeform: Shape 1032">
              <a:extLst>
                <a:ext uri="{FF2B5EF4-FFF2-40B4-BE49-F238E27FC236}">
                  <a16:creationId xmlns:a16="http://schemas.microsoft.com/office/drawing/2014/main" id="{B21E05CB-70AA-4383-A4B9-ED5352B8A964}"/>
                </a:ext>
              </a:extLst>
            </p:cNvPr>
            <p:cNvSpPr/>
            <p:nvPr/>
          </p:nvSpPr>
          <p:spPr>
            <a:xfrm>
              <a:off x="1160540" y="2541454"/>
              <a:ext cx="8335" cy="66684"/>
            </a:xfrm>
            <a:custGeom>
              <a:avLst/>
              <a:gdLst>
                <a:gd name="connsiteX0" fmla="*/ 9541 w 8335"/>
                <a:gd name="connsiteY0" fmla="*/ 3990 h 66683"/>
                <a:gd name="connsiteX1" fmla="*/ 9541 w 8335"/>
                <a:gd name="connsiteY1" fmla="*/ 63959 h 66683"/>
                <a:gd name="connsiteX2" fmla="*/ 3990 w 8335"/>
                <a:gd name="connsiteY2" fmla="*/ 63959 h 66683"/>
              </a:gdLst>
              <a:ahLst/>
              <a:cxnLst>
                <a:cxn ang="0">
                  <a:pos x="connsiteX0" y="connsiteY0"/>
                </a:cxn>
                <a:cxn ang="0">
                  <a:pos x="connsiteX1" y="connsiteY1"/>
                </a:cxn>
                <a:cxn ang="0">
                  <a:pos x="connsiteX2" y="connsiteY2"/>
                </a:cxn>
              </a:cxnLst>
              <a:rect l="l" t="t" r="r" b="b"/>
              <a:pathLst>
                <a:path w="8335" h="66683">
                  <a:moveTo>
                    <a:pt x="9541" y="3990"/>
                  </a:moveTo>
                  <a:lnTo>
                    <a:pt x="9541" y="63959"/>
                  </a:lnTo>
                  <a:lnTo>
                    <a:pt x="3990" y="6395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78" name="Freeform: Shape 1033">
              <a:extLst>
                <a:ext uri="{FF2B5EF4-FFF2-40B4-BE49-F238E27FC236}">
                  <a16:creationId xmlns:a16="http://schemas.microsoft.com/office/drawing/2014/main" id="{866EA8CB-2541-4C1B-B486-4C3256C6A35F}"/>
                </a:ext>
              </a:extLst>
            </p:cNvPr>
            <p:cNvSpPr/>
            <p:nvPr/>
          </p:nvSpPr>
          <p:spPr>
            <a:xfrm>
              <a:off x="1193882" y="2541454"/>
              <a:ext cx="8335" cy="66684"/>
            </a:xfrm>
            <a:custGeom>
              <a:avLst/>
              <a:gdLst>
                <a:gd name="connsiteX0" fmla="*/ 9541 w 8335"/>
                <a:gd name="connsiteY0" fmla="*/ 3990 h 66683"/>
                <a:gd name="connsiteX1" fmla="*/ 9541 w 8335"/>
                <a:gd name="connsiteY1" fmla="*/ 63959 h 66683"/>
                <a:gd name="connsiteX2" fmla="*/ 3990 w 8335"/>
                <a:gd name="connsiteY2" fmla="*/ 63959 h 66683"/>
              </a:gdLst>
              <a:ahLst/>
              <a:cxnLst>
                <a:cxn ang="0">
                  <a:pos x="connsiteX0" y="connsiteY0"/>
                </a:cxn>
                <a:cxn ang="0">
                  <a:pos x="connsiteX1" y="connsiteY1"/>
                </a:cxn>
                <a:cxn ang="0">
                  <a:pos x="connsiteX2" y="connsiteY2"/>
                </a:cxn>
              </a:cxnLst>
              <a:rect l="l" t="t" r="r" b="b"/>
              <a:pathLst>
                <a:path w="8335" h="66683">
                  <a:moveTo>
                    <a:pt x="9541" y="3990"/>
                  </a:moveTo>
                  <a:lnTo>
                    <a:pt x="9541" y="63959"/>
                  </a:lnTo>
                  <a:lnTo>
                    <a:pt x="3990" y="6395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79" name="Freeform: Shape 1034">
              <a:extLst>
                <a:ext uri="{FF2B5EF4-FFF2-40B4-BE49-F238E27FC236}">
                  <a16:creationId xmlns:a16="http://schemas.microsoft.com/office/drawing/2014/main" id="{A4071EAB-8998-4428-863E-83A497925968}"/>
                </a:ext>
              </a:extLst>
            </p:cNvPr>
            <p:cNvSpPr/>
            <p:nvPr/>
          </p:nvSpPr>
          <p:spPr>
            <a:xfrm>
              <a:off x="1293908" y="2574795"/>
              <a:ext cx="8335" cy="66684"/>
            </a:xfrm>
            <a:custGeom>
              <a:avLst/>
              <a:gdLst>
                <a:gd name="connsiteX0" fmla="*/ 9541 w 8335"/>
                <a:gd name="connsiteY0" fmla="*/ 3990 h 66683"/>
                <a:gd name="connsiteX1" fmla="*/ 9541 w 8335"/>
                <a:gd name="connsiteY1" fmla="*/ 63959 h 66683"/>
                <a:gd name="connsiteX2" fmla="*/ 3990 w 8335"/>
                <a:gd name="connsiteY2" fmla="*/ 63959 h 66683"/>
              </a:gdLst>
              <a:ahLst/>
              <a:cxnLst>
                <a:cxn ang="0">
                  <a:pos x="connsiteX0" y="connsiteY0"/>
                </a:cxn>
                <a:cxn ang="0">
                  <a:pos x="connsiteX1" y="connsiteY1"/>
                </a:cxn>
                <a:cxn ang="0">
                  <a:pos x="connsiteX2" y="connsiteY2"/>
                </a:cxn>
              </a:cxnLst>
              <a:rect l="l" t="t" r="r" b="b"/>
              <a:pathLst>
                <a:path w="8335" h="66683">
                  <a:moveTo>
                    <a:pt x="9541" y="3990"/>
                  </a:moveTo>
                  <a:lnTo>
                    <a:pt x="9541" y="63959"/>
                  </a:lnTo>
                  <a:lnTo>
                    <a:pt x="3990" y="6395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80" name="Freeform: Shape 1035">
              <a:extLst>
                <a:ext uri="{FF2B5EF4-FFF2-40B4-BE49-F238E27FC236}">
                  <a16:creationId xmlns:a16="http://schemas.microsoft.com/office/drawing/2014/main" id="{18404F7E-A4D7-4389-98C7-935DD0BA2AFB}"/>
                </a:ext>
              </a:extLst>
            </p:cNvPr>
            <p:cNvSpPr/>
            <p:nvPr/>
          </p:nvSpPr>
          <p:spPr>
            <a:xfrm>
              <a:off x="1377262" y="2608138"/>
              <a:ext cx="8335" cy="66684"/>
            </a:xfrm>
            <a:custGeom>
              <a:avLst/>
              <a:gdLst>
                <a:gd name="connsiteX0" fmla="*/ 9541 w 8335"/>
                <a:gd name="connsiteY0" fmla="*/ 3990 h 66683"/>
                <a:gd name="connsiteX1" fmla="*/ 9541 w 8335"/>
                <a:gd name="connsiteY1" fmla="*/ 63959 h 66683"/>
                <a:gd name="connsiteX2" fmla="*/ 3990 w 8335"/>
                <a:gd name="connsiteY2" fmla="*/ 63959 h 66683"/>
              </a:gdLst>
              <a:ahLst/>
              <a:cxnLst>
                <a:cxn ang="0">
                  <a:pos x="connsiteX0" y="connsiteY0"/>
                </a:cxn>
                <a:cxn ang="0">
                  <a:pos x="connsiteX1" y="connsiteY1"/>
                </a:cxn>
                <a:cxn ang="0">
                  <a:pos x="connsiteX2" y="connsiteY2"/>
                </a:cxn>
              </a:cxnLst>
              <a:rect l="l" t="t" r="r" b="b"/>
              <a:pathLst>
                <a:path w="8335" h="66683">
                  <a:moveTo>
                    <a:pt x="9541" y="3990"/>
                  </a:moveTo>
                  <a:lnTo>
                    <a:pt x="9541" y="63959"/>
                  </a:lnTo>
                  <a:lnTo>
                    <a:pt x="3990" y="6395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81" name="Freeform: Shape 1036">
              <a:extLst>
                <a:ext uri="{FF2B5EF4-FFF2-40B4-BE49-F238E27FC236}">
                  <a16:creationId xmlns:a16="http://schemas.microsoft.com/office/drawing/2014/main" id="{4B784C50-62C2-4815-9D88-928097391FD3}"/>
                </a:ext>
              </a:extLst>
            </p:cNvPr>
            <p:cNvSpPr/>
            <p:nvPr/>
          </p:nvSpPr>
          <p:spPr>
            <a:xfrm>
              <a:off x="1533436" y="2718702"/>
              <a:ext cx="66684" cy="8335"/>
            </a:xfrm>
            <a:custGeom>
              <a:avLst/>
              <a:gdLst>
                <a:gd name="connsiteX0" fmla="*/ 63955 w 66683"/>
                <a:gd name="connsiteY0" fmla="*/ 9541 h 8335"/>
                <a:gd name="connsiteX1" fmla="*/ 3990 w 66683"/>
                <a:gd name="connsiteY1" fmla="*/ 9541 h 8335"/>
                <a:gd name="connsiteX2" fmla="*/ 3990 w 66683"/>
                <a:gd name="connsiteY2" fmla="*/ 3990 h 8335"/>
              </a:gdLst>
              <a:ahLst/>
              <a:cxnLst>
                <a:cxn ang="0">
                  <a:pos x="connsiteX0" y="connsiteY0"/>
                </a:cxn>
                <a:cxn ang="0">
                  <a:pos x="connsiteX1" y="connsiteY1"/>
                </a:cxn>
                <a:cxn ang="0">
                  <a:pos x="connsiteX2" y="connsiteY2"/>
                </a:cxn>
              </a:cxnLst>
              <a:rect l="l" t="t" r="r" b="b"/>
              <a:pathLst>
                <a:path w="66683" h="8335">
                  <a:moveTo>
                    <a:pt x="63955" y="9541"/>
                  </a:moveTo>
                  <a:lnTo>
                    <a:pt x="3990" y="9541"/>
                  </a:lnTo>
                  <a:lnTo>
                    <a:pt x="3990" y="399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82" name="Freeform: Shape 1037">
              <a:extLst>
                <a:ext uri="{FF2B5EF4-FFF2-40B4-BE49-F238E27FC236}">
                  <a16:creationId xmlns:a16="http://schemas.microsoft.com/office/drawing/2014/main" id="{CB28FAB4-9DA8-47EB-A336-EAE6D15F0D51}"/>
                </a:ext>
              </a:extLst>
            </p:cNvPr>
            <p:cNvSpPr/>
            <p:nvPr/>
          </p:nvSpPr>
          <p:spPr>
            <a:xfrm>
              <a:off x="1550107" y="2818729"/>
              <a:ext cx="66684" cy="8335"/>
            </a:xfrm>
            <a:custGeom>
              <a:avLst/>
              <a:gdLst>
                <a:gd name="connsiteX0" fmla="*/ 63955 w 66683"/>
                <a:gd name="connsiteY0" fmla="*/ 9540 h 8335"/>
                <a:gd name="connsiteX1" fmla="*/ 3990 w 66683"/>
                <a:gd name="connsiteY1" fmla="*/ 9540 h 8335"/>
                <a:gd name="connsiteX2" fmla="*/ 3990 w 66683"/>
                <a:gd name="connsiteY2" fmla="*/ 3990 h 8335"/>
              </a:gdLst>
              <a:ahLst/>
              <a:cxnLst>
                <a:cxn ang="0">
                  <a:pos x="connsiteX0" y="connsiteY0"/>
                </a:cxn>
                <a:cxn ang="0">
                  <a:pos x="connsiteX1" y="connsiteY1"/>
                </a:cxn>
                <a:cxn ang="0">
                  <a:pos x="connsiteX2" y="connsiteY2"/>
                </a:cxn>
              </a:cxnLst>
              <a:rect l="l" t="t" r="r" b="b"/>
              <a:pathLst>
                <a:path w="66683" h="8335">
                  <a:moveTo>
                    <a:pt x="63955" y="9540"/>
                  </a:moveTo>
                  <a:lnTo>
                    <a:pt x="3990" y="9540"/>
                  </a:lnTo>
                  <a:lnTo>
                    <a:pt x="3990" y="399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83" name="Freeform: Shape 1038">
              <a:extLst>
                <a:ext uri="{FF2B5EF4-FFF2-40B4-BE49-F238E27FC236}">
                  <a16:creationId xmlns:a16="http://schemas.microsoft.com/office/drawing/2014/main" id="{930F72F6-C7AF-4604-A060-0AA0E2D814A9}"/>
                </a:ext>
              </a:extLst>
            </p:cNvPr>
            <p:cNvSpPr/>
            <p:nvPr/>
          </p:nvSpPr>
          <p:spPr>
            <a:xfrm>
              <a:off x="1643997" y="2924887"/>
              <a:ext cx="8335" cy="66684"/>
            </a:xfrm>
            <a:custGeom>
              <a:avLst/>
              <a:gdLst>
                <a:gd name="connsiteX0" fmla="*/ 9541 w 8335"/>
                <a:gd name="connsiteY0" fmla="*/ 3990 h 66683"/>
                <a:gd name="connsiteX1" fmla="*/ 9541 w 8335"/>
                <a:gd name="connsiteY1" fmla="*/ 63959 h 66683"/>
                <a:gd name="connsiteX2" fmla="*/ 3990 w 8335"/>
                <a:gd name="connsiteY2" fmla="*/ 63959 h 66683"/>
              </a:gdLst>
              <a:ahLst/>
              <a:cxnLst>
                <a:cxn ang="0">
                  <a:pos x="connsiteX0" y="connsiteY0"/>
                </a:cxn>
                <a:cxn ang="0">
                  <a:pos x="connsiteX1" y="connsiteY1"/>
                </a:cxn>
                <a:cxn ang="0">
                  <a:pos x="connsiteX2" y="connsiteY2"/>
                </a:cxn>
              </a:cxnLst>
              <a:rect l="l" t="t" r="r" b="b"/>
              <a:pathLst>
                <a:path w="8335" h="66683">
                  <a:moveTo>
                    <a:pt x="9541" y="3990"/>
                  </a:moveTo>
                  <a:lnTo>
                    <a:pt x="9541" y="63959"/>
                  </a:lnTo>
                  <a:lnTo>
                    <a:pt x="3990" y="6395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84" name="Freeform: Shape 1039">
              <a:extLst>
                <a:ext uri="{FF2B5EF4-FFF2-40B4-BE49-F238E27FC236}">
                  <a16:creationId xmlns:a16="http://schemas.microsoft.com/office/drawing/2014/main" id="{6A51CB65-977D-44D4-AEF2-EE0BD3C17951}"/>
                </a:ext>
              </a:extLst>
            </p:cNvPr>
            <p:cNvSpPr/>
            <p:nvPr/>
          </p:nvSpPr>
          <p:spPr>
            <a:xfrm>
              <a:off x="1694010" y="2924887"/>
              <a:ext cx="8335" cy="66684"/>
            </a:xfrm>
            <a:custGeom>
              <a:avLst/>
              <a:gdLst>
                <a:gd name="connsiteX0" fmla="*/ 9541 w 8335"/>
                <a:gd name="connsiteY0" fmla="*/ 3990 h 66683"/>
                <a:gd name="connsiteX1" fmla="*/ 9541 w 8335"/>
                <a:gd name="connsiteY1" fmla="*/ 63959 h 66683"/>
                <a:gd name="connsiteX2" fmla="*/ 3990 w 8335"/>
                <a:gd name="connsiteY2" fmla="*/ 63959 h 66683"/>
              </a:gdLst>
              <a:ahLst/>
              <a:cxnLst>
                <a:cxn ang="0">
                  <a:pos x="connsiteX0" y="connsiteY0"/>
                </a:cxn>
                <a:cxn ang="0">
                  <a:pos x="connsiteX1" y="connsiteY1"/>
                </a:cxn>
                <a:cxn ang="0">
                  <a:pos x="connsiteX2" y="connsiteY2"/>
                </a:cxn>
              </a:cxnLst>
              <a:rect l="l" t="t" r="r" b="b"/>
              <a:pathLst>
                <a:path w="8335" h="66683">
                  <a:moveTo>
                    <a:pt x="9541" y="3990"/>
                  </a:moveTo>
                  <a:lnTo>
                    <a:pt x="9541" y="63959"/>
                  </a:lnTo>
                  <a:lnTo>
                    <a:pt x="3990" y="6395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85" name="Freeform: Shape 1040">
              <a:extLst>
                <a:ext uri="{FF2B5EF4-FFF2-40B4-BE49-F238E27FC236}">
                  <a16:creationId xmlns:a16="http://schemas.microsoft.com/office/drawing/2014/main" id="{C1645A12-0B2D-4A25-9E93-75C51D984194}"/>
                </a:ext>
              </a:extLst>
            </p:cNvPr>
            <p:cNvSpPr/>
            <p:nvPr/>
          </p:nvSpPr>
          <p:spPr>
            <a:xfrm>
              <a:off x="1727352" y="2924887"/>
              <a:ext cx="8335" cy="66684"/>
            </a:xfrm>
            <a:custGeom>
              <a:avLst/>
              <a:gdLst>
                <a:gd name="connsiteX0" fmla="*/ 9541 w 8335"/>
                <a:gd name="connsiteY0" fmla="*/ 3990 h 66683"/>
                <a:gd name="connsiteX1" fmla="*/ 9541 w 8335"/>
                <a:gd name="connsiteY1" fmla="*/ 63959 h 66683"/>
                <a:gd name="connsiteX2" fmla="*/ 3990 w 8335"/>
                <a:gd name="connsiteY2" fmla="*/ 63959 h 66683"/>
              </a:gdLst>
              <a:ahLst/>
              <a:cxnLst>
                <a:cxn ang="0">
                  <a:pos x="connsiteX0" y="connsiteY0"/>
                </a:cxn>
                <a:cxn ang="0">
                  <a:pos x="connsiteX1" y="connsiteY1"/>
                </a:cxn>
                <a:cxn ang="0">
                  <a:pos x="connsiteX2" y="connsiteY2"/>
                </a:cxn>
              </a:cxnLst>
              <a:rect l="l" t="t" r="r" b="b"/>
              <a:pathLst>
                <a:path w="8335" h="66683">
                  <a:moveTo>
                    <a:pt x="9541" y="3990"/>
                  </a:moveTo>
                  <a:lnTo>
                    <a:pt x="9541" y="63959"/>
                  </a:lnTo>
                  <a:lnTo>
                    <a:pt x="3990" y="63959"/>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86" name="Freeform: Shape 1041">
              <a:extLst>
                <a:ext uri="{FF2B5EF4-FFF2-40B4-BE49-F238E27FC236}">
                  <a16:creationId xmlns:a16="http://schemas.microsoft.com/office/drawing/2014/main" id="{639932CB-170F-49A2-8319-91958D204D92}"/>
                </a:ext>
              </a:extLst>
            </p:cNvPr>
            <p:cNvSpPr/>
            <p:nvPr/>
          </p:nvSpPr>
          <p:spPr>
            <a:xfrm>
              <a:off x="1777364" y="2958232"/>
              <a:ext cx="8335" cy="66684"/>
            </a:xfrm>
            <a:custGeom>
              <a:avLst/>
              <a:gdLst>
                <a:gd name="connsiteX0" fmla="*/ 9541 w 8335"/>
                <a:gd name="connsiteY0" fmla="*/ 3990 h 66683"/>
                <a:gd name="connsiteX1" fmla="*/ 9541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1" y="3990"/>
                  </a:moveTo>
                  <a:lnTo>
                    <a:pt x="9541"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87" name="Freeform: Shape 1042">
              <a:extLst>
                <a:ext uri="{FF2B5EF4-FFF2-40B4-BE49-F238E27FC236}">
                  <a16:creationId xmlns:a16="http://schemas.microsoft.com/office/drawing/2014/main" id="{4301A078-A673-4F91-BFF3-5DCBCD303B88}"/>
                </a:ext>
              </a:extLst>
            </p:cNvPr>
            <p:cNvSpPr/>
            <p:nvPr/>
          </p:nvSpPr>
          <p:spPr>
            <a:xfrm>
              <a:off x="1827377" y="2958232"/>
              <a:ext cx="8335" cy="66684"/>
            </a:xfrm>
            <a:custGeom>
              <a:avLst/>
              <a:gdLst>
                <a:gd name="connsiteX0" fmla="*/ 9541 w 8335"/>
                <a:gd name="connsiteY0" fmla="*/ 3990 h 66683"/>
                <a:gd name="connsiteX1" fmla="*/ 9541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1" y="3990"/>
                  </a:moveTo>
                  <a:lnTo>
                    <a:pt x="9541"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88" name="Freeform: Shape 1043">
              <a:extLst>
                <a:ext uri="{FF2B5EF4-FFF2-40B4-BE49-F238E27FC236}">
                  <a16:creationId xmlns:a16="http://schemas.microsoft.com/office/drawing/2014/main" id="{FFD31A0B-2351-4A49-85C7-2673326990BE}"/>
                </a:ext>
              </a:extLst>
            </p:cNvPr>
            <p:cNvSpPr/>
            <p:nvPr/>
          </p:nvSpPr>
          <p:spPr>
            <a:xfrm>
              <a:off x="2027428" y="3041587"/>
              <a:ext cx="8335" cy="66684"/>
            </a:xfrm>
            <a:custGeom>
              <a:avLst/>
              <a:gdLst>
                <a:gd name="connsiteX0" fmla="*/ 9541 w 8335"/>
                <a:gd name="connsiteY0" fmla="*/ 3990 h 66683"/>
                <a:gd name="connsiteX1" fmla="*/ 9541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1" y="3990"/>
                  </a:moveTo>
                  <a:lnTo>
                    <a:pt x="9541"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89" name="Freeform: Shape 1044">
              <a:extLst>
                <a:ext uri="{FF2B5EF4-FFF2-40B4-BE49-F238E27FC236}">
                  <a16:creationId xmlns:a16="http://schemas.microsoft.com/office/drawing/2014/main" id="{9091119B-B82A-4342-A735-B9CB5A1F8DF1}"/>
                </a:ext>
              </a:extLst>
            </p:cNvPr>
            <p:cNvSpPr/>
            <p:nvPr/>
          </p:nvSpPr>
          <p:spPr>
            <a:xfrm>
              <a:off x="2210809" y="3324993"/>
              <a:ext cx="8335" cy="66684"/>
            </a:xfrm>
            <a:custGeom>
              <a:avLst/>
              <a:gdLst>
                <a:gd name="connsiteX0" fmla="*/ 9541 w 8335"/>
                <a:gd name="connsiteY0" fmla="*/ 3990 h 66683"/>
                <a:gd name="connsiteX1" fmla="*/ 9541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1" y="3990"/>
                  </a:moveTo>
                  <a:lnTo>
                    <a:pt x="9541"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90" name="Freeform: Shape 1045">
              <a:extLst>
                <a:ext uri="{FF2B5EF4-FFF2-40B4-BE49-F238E27FC236}">
                  <a16:creationId xmlns:a16="http://schemas.microsoft.com/office/drawing/2014/main" id="{F21462B1-579F-4453-9435-38A8BA3C5103}"/>
                </a:ext>
              </a:extLst>
            </p:cNvPr>
            <p:cNvSpPr/>
            <p:nvPr/>
          </p:nvSpPr>
          <p:spPr>
            <a:xfrm>
              <a:off x="2083576" y="3152149"/>
              <a:ext cx="66684" cy="8335"/>
            </a:xfrm>
            <a:custGeom>
              <a:avLst/>
              <a:gdLst>
                <a:gd name="connsiteX0" fmla="*/ 63955 w 66683"/>
                <a:gd name="connsiteY0" fmla="*/ 9541 h 8335"/>
                <a:gd name="connsiteX1" fmla="*/ 3990 w 66683"/>
                <a:gd name="connsiteY1" fmla="*/ 9541 h 8335"/>
                <a:gd name="connsiteX2" fmla="*/ 3990 w 66683"/>
                <a:gd name="connsiteY2" fmla="*/ 3990 h 8335"/>
              </a:gdLst>
              <a:ahLst/>
              <a:cxnLst>
                <a:cxn ang="0">
                  <a:pos x="connsiteX0" y="connsiteY0"/>
                </a:cxn>
                <a:cxn ang="0">
                  <a:pos x="connsiteX1" y="connsiteY1"/>
                </a:cxn>
                <a:cxn ang="0">
                  <a:pos x="connsiteX2" y="connsiteY2"/>
                </a:cxn>
              </a:cxnLst>
              <a:rect l="l" t="t" r="r" b="b"/>
              <a:pathLst>
                <a:path w="66683" h="8335">
                  <a:moveTo>
                    <a:pt x="63955" y="9541"/>
                  </a:moveTo>
                  <a:lnTo>
                    <a:pt x="3990" y="9541"/>
                  </a:lnTo>
                  <a:lnTo>
                    <a:pt x="3990" y="3990"/>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91" name="Freeform: Shape 1046">
              <a:extLst>
                <a:ext uri="{FF2B5EF4-FFF2-40B4-BE49-F238E27FC236}">
                  <a16:creationId xmlns:a16="http://schemas.microsoft.com/office/drawing/2014/main" id="{5015EADF-0BF4-4C89-9DFA-DE64D57CA1B5}"/>
                </a:ext>
              </a:extLst>
            </p:cNvPr>
            <p:cNvSpPr/>
            <p:nvPr/>
          </p:nvSpPr>
          <p:spPr>
            <a:xfrm>
              <a:off x="2310834" y="3324993"/>
              <a:ext cx="8335" cy="66684"/>
            </a:xfrm>
            <a:custGeom>
              <a:avLst/>
              <a:gdLst>
                <a:gd name="connsiteX0" fmla="*/ 9541 w 8335"/>
                <a:gd name="connsiteY0" fmla="*/ 3990 h 66683"/>
                <a:gd name="connsiteX1" fmla="*/ 9541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1" y="3990"/>
                  </a:moveTo>
                  <a:lnTo>
                    <a:pt x="9541"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92" name="Freeform: Shape 1047">
              <a:extLst>
                <a:ext uri="{FF2B5EF4-FFF2-40B4-BE49-F238E27FC236}">
                  <a16:creationId xmlns:a16="http://schemas.microsoft.com/office/drawing/2014/main" id="{FB619153-EC9C-4C63-9CC6-53BABD2F8BFD}"/>
                </a:ext>
              </a:extLst>
            </p:cNvPr>
            <p:cNvSpPr/>
            <p:nvPr/>
          </p:nvSpPr>
          <p:spPr>
            <a:xfrm>
              <a:off x="2427539" y="3324993"/>
              <a:ext cx="8335" cy="66684"/>
            </a:xfrm>
            <a:custGeom>
              <a:avLst/>
              <a:gdLst>
                <a:gd name="connsiteX0" fmla="*/ 9533 w 8335"/>
                <a:gd name="connsiteY0" fmla="*/ 3990 h 66683"/>
                <a:gd name="connsiteX1" fmla="*/ 9533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33" y="3990"/>
                  </a:moveTo>
                  <a:lnTo>
                    <a:pt x="9533"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93" name="Freeform: Shape 1048">
              <a:extLst>
                <a:ext uri="{FF2B5EF4-FFF2-40B4-BE49-F238E27FC236}">
                  <a16:creationId xmlns:a16="http://schemas.microsoft.com/office/drawing/2014/main" id="{768377EE-15CC-4E05-97A5-E03875F11292}"/>
                </a:ext>
              </a:extLst>
            </p:cNvPr>
            <p:cNvSpPr/>
            <p:nvPr/>
          </p:nvSpPr>
          <p:spPr>
            <a:xfrm>
              <a:off x="2544235" y="3324993"/>
              <a:ext cx="8335" cy="66684"/>
            </a:xfrm>
            <a:custGeom>
              <a:avLst/>
              <a:gdLst>
                <a:gd name="connsiteX0" fmla="*/ 9533 w 8335"/>
                <a:gd name="connsiteY0" fmla="*/ 3990 h 66683"/>
                <a:gd name="connsiteX1" fmla="*/ 9533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33" y="3990"/>
                  </a:moveTo>
                  <a:lnTo>
                    <a:pt x="9533"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94" name="Freeform: Shape 1049">
              <a:extLst>
                <a:ext uri="{FF2B5EF4-FFF2-40B4-BE49-F238E27FC236}">
                  <a16:creationId xmlns:a16="http://schemas.microsoft.com/office/drawing/2014/main" id="{0798C4FC-5FB8-4CC9-8568-66D869693AA1}"/>
                </a:ext>
              </a:extLst>
            </p:cNvPr>
            <p:cNvSpPr/>
            <p:nvPr/>
          </p:nvSpPr>
          <p:spPr>
            <a:xfrm>
              <a:off x="2710945" y="3525044"/>
              <a:ext cx="8335" cy="66684"/>
            </a:xfrm>
            <a:custGeom>
              <a:avLst/>
              <a:gdLst>
                <a:gd name="connsiteX0" fmla="*/ 9541 w 8335"/>
                <a:gd name="connsiteY0" fmla="*/ 3990 h 66683"/>
                <a:gd name="connsiteX1" fmla="*/ 9541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1" y="3990"/>
                  </a:moveTo>
                  <a:lnTo>
                    <a:pt x="9541"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95" name="Freeform: Shape 1050">
              <a:extLst>
                <a:ext uri="{FF2B5EF4-FFF2-40B4-BE49-F238E27FC236}">
                  <a16:creationId xmlns:a16="http://schemas.microsoft.com/office/drawing/2014/main" id="{FCBF6427-6BE9-4F98-8419-F82145B4F159}"/>
                </a:ext>
              </a:extLst>
            </p:cNvPr>
            <p:cNvSpPr/>
            <p:nvPr/>
          </p:nvSpPr>
          <p:spPr>
            <a:xfrm>
              <a:off x="2810970" y="3558386"/>
              <a:ext cx="8335" cy="66684"/>
            </a:xfrm>
            <a:custGeom>
              <a:avLst/>
              <a:gdLst>
                <a:gd name="connsiteX0" fmla="*/ 9541 w 8335"/>
                <a:gd name="connsiteY0" fmla="*/ 3990 h 66683"/>
                <a:gd name="connsiteX1" fmla="*/ 9541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1" y="3990"/>
                  </a:moveTo>
                  <a:lnTo>
                    <a:pt x="9541"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96" name="Freeform: Shape 1051">
              <a:extLst>
                <a:ext uri="{FF2B5EF4-FFF2-40B4-BE49-F238E27FC236}">
                  <a16:creationId xmlns:a16="http://schemas.microsoft.com/office/drawing/2014/main" id="{37F7316D-0F4F-4F70-88D5-E83A6DB5C0D9}"/>
                </a:ext>
              </a:extLst>
            </p:cNvPr>
            <p:cNvSpPr/>
            <p:nvPr/>
          </p:nvSpPr>
          <p:spPr>
            <a:xfrm>
              <a:off x="3094376" y="3625069"/>
              <a:ext cx="8335" cy="66684"/>
            </a:xfrm>
            <a:custGeom>
              <a:avLst/>
              <a:gdLst>
                <a:gd name="connsiteX0" fmla="*/ 9541 w 8335"/>
                <a:gd name="connsiteY0" fmla="*/ 3990 h 66683"/>
                <a:gd name="connsiteX1" fmla="*/ 9541 w 8335"/>
                <a:gd name="connsiteY1" fmla="*/ 63964 h 66683"/>
                <a:gd name="connsiteX2" fmla="*/ 3990 w 8335"/>
                <a:gd name="connsiteY2" fmla="*/ 63964 h 66683"/>
              </a:gdLst>
              <a:ahLst/>
              <a:cxnLst>
                <a:cxn ang="0">
                  <a:pos x="connsiteX0" y="connsiteY0"/>
                </a:cxn>
                <a:cxn ang="0">
                  <a:pos x="connsiteX1" y="connsiteY1"/>
                </a:cxn>
                <a:cxn ang="0">
                  <a:pos x="connsiteX2" y="connsiteY2"/>
                </a:cxn>
              </a:cxnLst>
              <a:rect l="l" t="t" r="r" b="b"/>
              <a:pathLst>
                <a:path w="8335" h="66683">
                  <a:moveTo>
                    <a:pt x="9541" y="3990"/>
                  </a:moveTo>
                  <a:lnTo>
                    <a:pt x="9541" y="63964"/>
                  </a:lnTo>
                  <a:lnTo>
                    <a:pt x="3990" y="6396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97" name="Freeform: Shape 1052">
              <a:extLst>
                <a:ext uri="{FF2B5EF4-FFF2-40B4-BE49-F238E27FC236}">
                  <a16:creationId xmlns:a16="http://schemas.microsoft.com/office/drawing/2014/main" id="{1D307E5B-E642-46BD-B5A0-23A550460A7C}"/>
                </a:ext>
              </a:extLst>
            </p:cNvPr>
            <p:cNvSpPr/>
            <p:nvPr/>
          </p:nvSpPr>
          <p:spPr>
            <a:xfrm>
              <a:off x="3461136" y="3908475"/>
              <a:ext cx="8335" cy="66684"/>
            </a:xfrm>
            <a:custGeom>
              <a:avLst/>
              <a:gdLst>
                <a:gd name="connsiteX0" fmla="*/ 9541 w 8335"/>
                <a:gd name="connsiteY0" fmla="*/ 3990 h 66683"/>
                <a:gd name="connsiteX1" fmla="*/ 9541 w 8335"/>
                <a:gd name="connsiteY1" fmla="*/ 63964 h 66683"/>
                <a:gd name="connsiteX2" fmla="*/ 3990 w 8335"/>
                <a:gd name="connsiteY2" fmla="*/ 63964 h 66683"/>
              </a:gdLst>
              <a:ahLst/>
              <a:cxnLst>
                <a:cxn ang="0">
                  <a:pos x="connsiteX0" y="connsiteY0"/>
                </a:cxn>
                <a:cxn ang="0">
                  <a:pos x="connsiteX1" y="connsiteY1"/>
                </a:cxn>
                <a:cxn ang="0">
                  <a:pos x="connsiteX2" y="connsiteY2"/>
                </a:cxn>
              </a:cxnLst>
              <a:rect l="l" t="t" r="r" b="b"/>
              <a:pathLst>
                <a:path w="8335" h="66683">
                  <a:moveTo>
                    <a:pt x="9541" y="3990"/>
                  </a:moveTo>
                  <a:lnTo>
                    <a:pt x="9541" y="63964"/>
                  </a:lnTo>
                  <a:lnTo>
                    <a:pt x="3990" y="63964"/>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98" name="Freeform: Shape 1053">
              <a:extLst>
                <a:ext uri="{FF2B5EF4-FFF2-40B4-BE49-F238E27FC236}">
                  <a16:creationId xmlns:a16="http://schemas.microsoft.com/office/drawing/2014/main" id="{38D7AC30-94A0-4B82-B832-E8CFFD863B5D}"/>
                </a:ext>
              </a:extLst>
            </p:cNvPr>
            <p:cNvSpPr/>
            <p:nvPr/>
          </p:nvSpPr>
          <p:spPr>
            <a:xfrm>
              <a:off x="3877917" y="4175218"/>
              <a:ext cx="8335" cy="66684"/>
            </a:xfrm>
            <a:custGeom>
              <a:avLst/>
              <a:gdLst>
                <a:gd name="connsiteX0" fmla="*/ 9533 w 8335"/>
                <a:gd name="connsiteY0" fmla="*/ 3990 h 66683"/>
                <a:gd name="connsiteX1" fmla="*/ 9533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33" y="3990"/>
                  </a:moveTo>
                  <a:lnTo>
                    <a:pt x="9533"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99" name="Freeform: Shape 1054">
              <a:extLst>
                <a:ext uri="{FF2B5EF4-FFF2-40B4-BE49-F238E27FC236}">
                  <a16:creationId xmlns:a16="http://schemas.microsoft.com/office/drawing/2014/main" id="{91AF50AC-4C84-4735-BDFE-CD8B2A50521D}"/>
                </a:ext>
              </a:extLst>
            </p:cNvPr>
            <p:cNvSpPr/>
            <p:nvPr/>
          </p:nvSpPr>
          <p:spPr>
            <a:xfrm>
              <a:off x="4027955" y="4175218"/>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00" name="Freeform: Shape 151">
              <a:extLst>
                <a:ext uri="{FF2B5EF4-FFF2-40B4-BE49-F238E27FC236}">
                  <a16:creationId xmlns:a16="http://schemas.microsoft.com/office/drawing/2014/main" id="{CC0290EE-C35F-4406-8F66-CFC54098274E}"/>
                </a:ext>
              </a:extLst>
            </p:cNvPr>
            <p:cNvSpPr/>
            <p:nvPr/>
          </p:nvSpPr>
          <p:spPr>
            <a:xfrm>
              <a:off x="4394716" y="4325257"/>
              <a:ext cx="8335" cy="66684"/>
            </a:xfrm>
            <a:custGeom>
              <a:avLst/>
              <a:gdLst>
                <a:gd name="connsiteX0" fmla="*/ 9541 w 8335"/>
                <a:gd name="connsiteY0" fmla="*/ 3990 h 66683"/>
                <a:gd name="connsiteX1" fmla="*/ 9541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1" y="3990"/>
                  </a:moveTo>
                  <a:lnTo>
                    <a:pt x="9541"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01" name="Freeform: Shape 152">
              <a:extLst>
                <a:ext uri="{FF2B5EF4-FFF2-40B4-BE49-F238E27FC236}">
                  <a16:creationId xmlns:a16="http://schemas.microsoft.com/office/drawing/2014/main" id="{D85A9A7C-199A-4266-8072-4BB71222A3AA}"/>
                </a:ext>
              </a:extLst>
            </p:cNvPr>
            <p:cNvSpPr/>
            <p:nvPr/>
          </p:nvSpPr>
          <p:spPr>
            <a:xfrm>
              <a:off x="4544754" y="4325257"/>
              <a:ext cx="8335" cy="66684"/>
            </a:xfrm>
            <a:custGeom>
              <a:avLst/>
              <a:gdLst>
                <a:gd name="connsiteX0" fmla="*/ 9541 w 8335"/>
                <a:gd name="connsiteY0" fmla="*/ 3990 h 66683"/>
                <a:gd name="connsiteX1" fmla="*/ 9541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1" y="3990"/>
                  </a:moveTo>
                  <a:lnTo>
                    <a:pt x="9541"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02" name="Freeform: Shape 153">
              <a:extLst>
                <a:ext uri="{FF2B5EF4-FFF2-40B4-BE49-F238E27FC236}">
                  <a16:creationId xmlns:a16="http://schemas.microsoft.com/office/drawing/2014/main" id="{A8E1820C-9878-4F99-9325-B5B26B346FAA}"/>
                </a:ext>
              </a:extLst>
            </p:cNvPr>
            <p:cNvSpPr/>
            <p:nvPr/>
          </p:nvSpPr>
          <p:spPr>
            <a:xfrm>
              <a:off x="4778147" y="4391940"/>
              <a:ext cx="8335" cy="66684"/>
            </a:xfrm>
            <a:custGeom>
              <a:avLst/>
              <a:gdLst>
                <a:gd name="connsiteX0" fmla="*/ 9541 w 8335"/>
                <a:gd name="connsiteY0" fmla="*/ 3990 h 66683"/>
                <a:gd name="connsiteX1" fmla="*/ 9541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1" y="3990"/>
                  </a:moveTo>
                  <a:lnTo>
                    <a:pt x="9541"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03" name="Freeform: Shape 154">
              <a:extLst>
                <a:ext uri="{FF2B5EF4-FFF2-40B4-BE49-F238E27FC236}">
                  <a16:creationId xmlns:a16="http://schemas.microsoft.com/office/drawing/2014/main" id="{BC402EFE-14CD-4388-9009-3BC0F0906AB9}"/>
                </a:ext>
              </a:extLst>
            </p:cNvPr>
            <p:cNvSpPr/>
            <p:nvPr/>
          </p:nvSpPr>
          <p:spPr>
            <a:xfrm>
              <a:off x="4944856" y="4391940"/>
              <a:ext cx="8335" cy="66684"/>
            </a:xfrm>
            <a:custGeom>
              <a:avLst/>
              <a:gdLst>
                <a:gd name="connsiteX0" fmla="*/ 9541 w 8335"/>
                <a:gd name="connsiteY0" fmla="*/ 3990 h 66683"/>
                <a:gd name="connsiteX1" fmla="*/ 9541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1" y="3990"/>
                  </a:moveTo>
                  <a:lnTo>
                    <a:pt x="9541"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04" name="Freeform: Shape 155">
              <a:extLst>
                <a:ext uri="{FF2B5EF4-FFF2-40B4-BE49-F238E27FC236}">
                  <a16:creationId xmlns:a16="http://schemas.microsoft.com/office/drawing/2014/main" id="{475C6BDE-742C-462C-9C0B-072D7FFB9EE0}"/>
                </a:ext>
              </a:extLst>
            </p:cNvPr>
            <p:cNvSpPr/>
            <p:nvPr/>
          </p:nvSpPr>
          <p:spPr>
            <a:xfrm>
              <a:off x="4994869" y="4391940"/>
              <a:ext cx="8335" cy="66684"/>
            </a:xfrm>
            <a:custGeom>
              <a:avLst/>
              <a:gdLst>
                <a:gd name="connsiteX0" fmla="*/ 9541 w 8335"/>
                <a:gd name="connsiteY0" fmla="*/ 3990 h 66683"/>
                <a:gd name="connsiteX1" fmla="*/ 9541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1" y="3990"/>
                  </a:moveTo>
                  <a:lnTo>
                    <a:pt x="9541"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05" name="Freeform: Shape 156">
              <a:extLst>
                <a:ext uri="{FF2B5EF4-FFF2-40B4-BE49-F238E27FC236}">
                  <a16:creationId xmlns:a16="http://schemas.microsoft.com/office/drawing/2014/main" id="{196DB5CE-919D-4CCC-B9EA-FE0CC141654F}"/>
                </a:ext>
              </a:extLst>
            </p:cNvPr>
            <p:cNvSpPr/>
            <p:nvPr/>
          </p:nvSpPr>
          <p:spPr>
            <a:xfrm>
              <a:off x="5078232" y="4391940"/>
              <a:ext cx="8335" cy="66684"/>
            </a:xfrm>
            <a:custGeom>
              <a:avLst/>
              <a:gdLst>
                <a:gd name="connsiteX0" fmla="*/ 9533 w 8335"/>
                <a:gd name="connsiteY0" fmla="*/ 3990 h 66683"/>
                <a:gd name="connsiteX1" fmla="*/ 9533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33" y="3990"/>
                  </a:moveTo>
                  <a:lnTo>
                    <a:pt x="9533"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06" name="Freeform: Shape 157">
              <a:extLst>
                <a:ext uri="{FF2B5EF4-FFF2-40B4-BE49-F238E27FC236}">
                  <a16:creationId xmlns:a16="http://schemas.microsoft.com/office/drawing/2014/main" id="{9CE579E6-40C7-4A31-8267-C393D20870D3}"/>
                </a:ext>
              </a:extLst>
            </p:cNvPr>
            <p:cNvSpPr/>
            <p:nvPr/>
          </p:nvSpPr>
          <p:spPr>
            <a:xfrm>
              <a:off x="5161586" y="4441953"/>
              <a:ext cx="8335" cy="66684"/>
            </a:xfrm>
            <a:custGeom>
              <a:avLst/>
              <a:gdLst>
                <a:gd name="connsiteX0" fmla="*/ 9533 w 8335"/>
                <a:gd name="connsiteY0" fmla="*/ 3990 h 66683"/>
                <a:gd name="connsiteX1" fmla="*/ 9533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33" y="3990"/>
                  </a:moveTo>
                  <a:lnTo>
                    <a:pt x="9533"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07" name="Freeform: Shape 158">
              <a:extLst>
                <a:ext uri="{FF2B5EF4-FFF2-40B4-BE49-F238E27FC236}">
                  <a16:creationId xmlns:a16="http://schemas.microsoft.com/office/drawing/2014/main" id="{4CBDE87E-F0E2-4C48-89B8-7DA7A71A6979}"/>
                </a:ext>
              </a:extLst>
            </p:cNvPr>
            <p:cNvSpPr/>
            <p:nvPr/>
          </p:nvSpPr>
          <p:spPr>
            <a:xfrm>
              <a:off x="5211599" y="4475295"/>
              <a:ext cx="8335" cy="66684"/>
            </a:xfrm>
            <a:custGeom>
              <a:avLst/>
              <a:gdLst>
                <a:gd name="connsiteX0" fmla="*/ 9533 w 8335"/>
                <a:gd name="connsiteY0" fmla="*/ 3990 h 66683"/>
                <a:gd name="connsiteX1" fmla="*/ 9533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33" y="3990"/>
                  </a:moveTo>
                  <a:lnTo>
                    <a:pt x="9533"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08" name="Freeform: Shape 5119">
              <a:extLst>
                <a:ext uri="{FF2B5EF4-FFF2-40B4-BE49-F238E27FC236}">
                  <a16:creationId xmlns:a16="http://schemas.microsoft.com/office/drawing/2014/main" id="{6196EB28-5AE5-4FBA-8FC3-AEB6AE6F63AF}"/>
                </a:ext>
              </a:extLst>
            </p:cNvPr>
            <p:cNvSpPr/>
            <p:nvPr/>
          </p:nvSpPr>
          <p:spPr>
            <a:xfrm>
              <a:off x="5294954" y="4475295"/>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09" name="Freeform: Shape 5120">
              <a:extLst>
                <a:ext uri="{FF2B5EF4-FFF2-40B4-BE49-F238E27FC236}">
                  <a16:creationId xmlns:a16="http://schemas.microsoft.com/office/drawing/2014/main" id="{575505E2-B560-43D7-8DF8-FD3F259C46B8}"/>
                </a:ext>
              </a:extLst>
            </p:cNvPr>
            <p:cNvSpPr/>
            <p:nvPr/>
          </p:nvSpPr>
          <p:spPr>
            <a:xfrm>
              <a:off x="5411650" y="4508637"/>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10" name="Freeform: Shape 5123">
              <a:extLst>
                <a:ext uri="{FF2B5EF4-FFF2-40B4-BE49-F238E27FC236}">
                  <a16:creationId xmlns:a16="http://schemas.microsoft.com/office/drawing/2014/main" id="{7FB64C06-5E8E-4412-8B28-7748C7A365D2}"/>
                </a:ext>
              </a:extLst>
            </p:cNvPr>
            <p:cNvSpPr/>
            <p:nvPr/>
          </p:nvSpPr>
          <p:spPr>
            <a:xfrm>
              <a:off x="5444992" y="4508637"/>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11" name="Freeform: Shape 5124">
              <a:extLst>
                <a:ext uri="{FF2B5EF4-FFF2-40B4-BE49-F238E27FC236}">
                  <a16:creationId xmlns:a16="http://schemas.microsoft.com/office/drawing/2014/main" id="{01B71158-6CE8-4FFF-93B6-A4682349C81F}"/>
                </a:ext>
              </a:extLst>
            </p:cNvPr>
            <p:cNvSpPr/>
            <p:nvPr/>
          </p:nvSpPr>
          <p:spPr>
            <a:xfrm>
              <a:off x="5478334" y="4508637"/>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12" name="Freeform: Shape 5125">
              <a:extLst>
                <a:ext uri="{FF2B5EF4-FFF2-40B4-BE49-F238E27FC236}">
                  <a16:creationId xmlns:a16="http://schemas.microsoft.com/office/drawing/2014/main" id="{D837CB75-9F8A-44B8-B844-484C01429AEA}"/>
                </a:ext>
              </a:extLst>
            </p:cNvPr>
            <p:cNvSpPr/>
            <p:nvPr/>
          </p:nvSpPr>
          <p:spPr>
            <a:xfrm>
              <a:off x="5511676" y="4508637"/>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13" name="Freeform: Shape 5126">
              <a:extLst>
                <a:ext uri="{FF2B5EF4-FFF2-40B4-BE49-F238E27FC236}">
                  <a16:creationId xmlns:a16="http://schemas.microsoft.com/office/drawing/2014/main" id="{EE290D1F-A95C-4B9D-BC9C-1990E668CB41}"/>
                </a:ext>
              </a:extLst>
            </p:cNvPr>
            <p:cNvSpPr/>
            <p:nvPr/>
          </p:nvSpPr>
          <p:spPr>
            <a:xfrm>
              <a:off x="5545018" y="4508637"/>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14" name="Freeform: Shape 5127">
              <a:extLst>
                <a:ext uri="{FF2B5EF4-FFF2-40B4-BE49-F238E27FC236}">
                  <a16:creationId xmlns:a16="http://schemas.microsoft.com/office/drawing/2014/main" id="{55C5D1AD-37C1-427A-9047-4FDDEBE7C58A}"/>
                </a:ext>
              </a:extLst>
            </p:cNvPr>
            <p:cNvSpPr/>
            <p:nvPr/>
          </p:nvSpPr>
          <p:spPr>
            <a:xfrm>
              <a:off x="5611701" y="4541979"/>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15" name="Freeform: Shape 5128">
              <a:extLst>
                <a:ext uri="{FF2B5EF4-FFF2-40B4-BE49-F238E27FC236}">
                  <a16:creationId xmlns:a16="http://schemas.microsoft.com/office/drawing/2014/main" id="{6EDCADAA-9325-497A-8434-D1AADD2DD5B0}"/>
                </a:ext>
              </a:extLst>
            </p:cNvPr>
            <p:cNvSpPr/>
            <p:nvPr/>
          </p:nvSpPr>
          <p:spPr>
            <a:xfrm>
              <a:off x="5645043" y="4541979"/>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16" name="Freeform: Shape 5129">
              <a:extLst>
                <a:ext uri="{FF2B5EF4-FFF2-40B4-BE49-F238E27FC236}">
                  <a16:creationId xmlns:a16="http://schemas.microsoft.com/office/drawing/2014/main" id="{25C4C94A-286E-46AB-9048-DAE75B843621}"/>
                </a:ext>
              </a:extLst>
            </p:cNvPr>
            <p:cNvSpPr/>
            <p:nvPr/>
          </p:nvSpPr>
          <p:spPr>
            <a:xfrm>
              <a:off x="5678385" y="4541979"/>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17" name="Freeform: Shape 5130">
              <a:extLst>
                <a:ext uri="{FF2B5EF4-FFF2-40B4-BE49-F238E27FC236}">
                  <a16:creationId xmlns:a16="http://schemas.microsoft.com/office/drawing/2014/main" id="{BF7700A8-44B3-49FA-8EE4-2EA60AD1D990}"/>
                </a:ext>
              </a:extLst>
            </p:cNvPr>
            <p:cNvSpPr/>
            <p:nvPr/>
          </p:nvSpPr>
          <p:spPr>
            <a:xfrm>
              <a:off x="5711727" y="4541979"/>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18" name="Freeform: Shape 5131">
              <a:extLst>
                <a:ext uri="{FF2B5EF4-FFF2-40B4-BE49-F238E27FC236}">
                  <a16:creationId xmlns:a16="http://schemas.microsoft.com/office/drawing/2014/main" id="{BAAFE10E-E393-442F-878C-76756BF03C6B}"/>
                </a:ext>
              </a:extLst>
            </p:cNvPr>
            <p:cNvSpPr/>
            <p:nvPr/>
          </p:nvSpPr>
          <p:spPr>
            <a:xfrm>
              <a:off x="5761740" y="4541979"/>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19" name="Freeform: Shape 5132">
              <a:extLst>
                <a:ext uri="{FF2B5EF4-FFF2-40B4-BE49-F238E27FC236}">
                  <a16:creationId xmlns:a16="http://schemas.microsoft.com/office/drawing/2014/main" id="{C404A7BB-C876-4A5B-BB2C-69B79406CCB4}"/>
                </a:ext>
              </a:extLst>
            </p:cNvPr>
            <p:cNvSpPr/>
            <p:nvPr/>
          </p:nvSpPr>
          <p:spPr>
            <a:xfrm>
              <a:off x="6045145" y="4541979"/>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20" name="Freeform: Shape 5133">
              <a:extLst>
                <a:ext uri="{FF2B5EF4-FFF2-40B4-BE49-F238E27FC236}">
                  <a16:creationId xmlns:a16="http://schemas.microsoft.com/office/drawing/2014/main" id="{9C269792-93B9-4D52-A7AA-C7BF57D7C523}"/>
                </a:ext>
              </a:extLst>
            </p:cNvPr>
            <p:cNvSpPr/>
            <p:nvPr/>
          </p:nvSpPr>
          <p:spPr>
            <a:xfrm>
              <a:off x="6078487" y="4541979"/>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21" name="Freeform: Shape 5134">
              <a:extLst>
                <a:ext uri="{FF2B5EF4-FFF2-40B4-BE49-F238E27FC236}">
                  <a16:creationId xmlns:a16="http://schemas.microsoft.com/office/drawing/2014/main" id="{9986DC68-0E12-456B-BF57-FC83F0728490}"/>
                </a:ext>
              </a:extLst>
            </p:cNvPr>
            <p:cNvSpPr/>
            <p:nvPr/>
          </p:nvSpPr>
          <p:spPr>
            <a:xfrm>
              <a:off x="6128500"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22" name="Freeform: Shape 5135">
              <a:extLst>
                <a:ext uri="{FF2B5EF4-FFF2-40B4-BE49-F238E27FC236}">
                  <a16:creationId xmlns:a16="http://schemas.microsoft.com/office/drawing/2014/main" id="{F1CCAAD3-8200-4794-8BD9-16A2A35190EF}"/>
                </a:ext>
              </a:extLst>
            </p:cNvPr>
            <p:cNvSpPr/>
            <p:nvPr/>
          </p:nvSpPr>
          <p:spPr>
            <a:xfrm>
              <a:off x="6161842"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23" name="Freeform: Shape 5136">
              <a:extLst>
                <a:ext uri="{FF2B5EF4-FFF2-40B4-BE49-F238E27FC236}">
                  <a16:creationId xmlns:a16="http://schemas.microsoft.com/office/drawing/2014/main" id="{837DD092-FC2C-4328-9B36-12A7FDC68431}"/>
                </a:ext>
              </a:extLst>
            </p:cNvPr>
            <p:cNvSpPr/>
            <p:nvPr/>
          </p:nvSpPr>
          <p:spPr>
            <a:xfrm>
              <a:off x="6195184"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24" name="Freeform: Shape 5137">
              <a:extLst>
                <a:ext uri="{FF2B5EF4-FFF2-40B4-BE49-F238E27FC236}">
                  <a16:creationId xmlns:a16="http://schemas.microsoft.com/office/drawing/2014/main" id="{E712A83D-8345-446C-A899-541EA826D26C}"/>
                </a:ext>
              </a:extLst>
            </p:cNvPr>
            <p:cNvSpPr/>
            <p:nvPr/>
          </p:nvSpPr>
          <p:spPr>
            <a:xfrm>
              <a:off x="6228525"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25" name="Freeform: Shape 5138">
              <a:extLst>
                <a:ext uri="{FF2B5EF4-FFF2-40B4-BE49-F238E27FC236}">
                  <a16:creationId xmlns:a16="http://schemas.microsoft.com/office/drawing/2014/main" id="{CFE89820-2B7A-48C1-990E-DF705678C547}"/>
                </a:ext>
              </a:extLst>
            </p:cNvPr>
            <p:cNvSpPr/>
            <p:nvPr/>
          </p:nvSpPr>
          <p:spPr>
            <a:xfrm>
              <a:off x="6261867"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26" name="Freeform: Shape 5139">
              <a:extLst>
                <a:ext uri="{FF2B5EF4-FFF2-40B4-BE49-F238E27FC236}">
                  <a16:creationId xmlns:a16="http://schemas.microsoft.com/office/drawing/2014/main" id="{BC1D100B-E1D7-4299-90A3-C024FAA14C3D}"/>
                </a:ext>
              </a:extLst>
            </p:cNvPr>
            <p:cNvSpPr/>
            <p:nvPr/>
          </p:nvSpPr>
          <p:spPr>
            <a:xfrm>
              <a:off x="6295209"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27" name="Freeform: Shape 5140">
              <a:extLst>
                <a:ext uri="{FF2B5EF4-FFF2-40B4-BE49-F238E27FC236}">
                  <a16:creationId xmlns:a16="http://schemas.microsoft.com/office/drawing/2014/main" id="{1ED020A7-9719-4076-8860-01E30077C710}"/>
                </a:ext>
              </a:extLst>
            </p:cNvPr>
            <p:cNvSpPr/>
            <p:nvPr/>
          </p:nvSpPr>
          <p:spPr>
            <a:xfrm>
              <a:off x="6478597" y="4608662"/>
              <a:ext cx="8335" cy="66684"/>
            </a:xfrm>
            <a:custGeom>
              <a:avLst/>
              <a:gdLst>
                <a:gd name="connsiteX0" fmla="*/ 9533 w 8335"/>
                <a:gd name="connsiteY0" fmla="*/ 3990 h 66683"/>
                <a:gd name="connsiteX1" fmla="*/ 9533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33" y="3990"/>
                  </a:moveTo>
                  <a:lnTo>
                    <a:pt x="9533"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28" name="Freeform: Shape 5141">
              <a:extLst>
                <a:ext uri="{FF2B5EF4-FFF2-40B4-BE49-F238E27FC236}">
                  <a16:creationId xmlns:a16="http://schemas.microsoft.com/office/drawing/2014/main" id="{0A57B911-B8AA-457B-89F5-8CAE602E8417}"/>
                </a:ext>
              </a:extLst>
            </p:cNvPr>
            <p:cNvSpPr/>
            <p:nvPr/>
          </p:nvSpPr>
          <p:spPr>
            <a:xfrm>
              <a:off x="6511939" y="4608662"/>
              <a:ext cx="8335" cy="66684"/>
            </a:xfrm>
            <a:custGeom>
              <a:avLst/>
              <a:gdLst>
                <a:gd name="connsiteX0" fmla="*/ 9533 w 8335"/>
                <a:gd name="connsiteY0" fmla="*/ 3990 h 66683"/>
                <a:gd name="connsiteX1" fmla="*/ 9533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33" y="3990"/>
                  </a:moveTo>
                  <a:lnTo>
                    <a:pt x="9533"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29" name="Freeform: Shape 5142">
              <a:extLst>
                <a:ext uri="{FF2B5EF4-FFF2-40B4-BE49-F238E27FC236}">
                  <a16:creationId xmlns:a16="http://schemas.microsoft.com/office/drawing/2014/main" id="{A6350E16-9748-4337-9C05-B67A0379D118}"/>
                </a:ext>
              </a:extLst>
            </p:cNvPr>
            <p:cNvSpPr/>
            <p:nvPr/>
          </p:nvSpPr>
          <p:spPr>
            <a:xfrm>
              <a:off x="6578623"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30" name="Freeform: Shape 5143">
              <a:extLst>
                <a:ext uri="{FF2B5EF4-FFF2-40B4-BE49-F238E27FC236}">
                  <a16:creationId xmlns:a16="http://schemas.microsoft.com/office/drawing/2014/main" id="{9FACBC0F-DD6F-4FEA-BCCA-86A0D55F1BAA}"/>
                </a:ext>
              </a:extLst>
            </p:cNvPr>
            <p:cNvSpPr/>
            <p:nvPr/>
          </p:nvSpPr>
          <p:spPr>
            <a:xfrm>
              <a:off x="6595294"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31" name="Freeform: Shape 5144">
              <a:extLst>
                <a:ext uri="{FF2B5EF4-FFF2-40B4-BE49-F238E27FC236}">
                  <a16:creationId xmlns:a16="http://schemas.microsoft.com/office/drawing/2014/main" id="{744F9BB6-2FBB-4E72-B7C8-7DE83E76570D}"/>
                </a:ext>
              </a:extLst>
            </p:cNvPr>
            <p:cNvSpPr/>
            <p:nvPr/>
          </p:nvSpPr>
          <p:spPr>
            <a:xfrm>
              <a:off x="6628636"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32" name="Freeform: Shape 5145">
              <a:extLst>
                <a:ext uri="{FF2B5EF4-FFF2-40B4-BE49-F238E27FC236}">
                  <a16:creationId xmlns:a16="http://schemas.microsoft.com/office/drawing/2014/main" id="{981B9707-8F12-4A40-B14A-7A35DF8C7279}"/>
                </a:ext>
              </a:extLst>
            </p:cNvPr>
            <p:cNvSpPr/>
            <p:nvPr/>
          </p:nvSpPr>
          <p:spPr>
            <a:xfrm>
              <a:off x="6711990"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33" name="Freeform: Shape 5146">
              <a:extLst>
                <a:ext uri="{FF2B5EF4-FFF2-40B4-BE49-F238E27FC236}">
                  <a16:creationId xmlns:a16="http://schemas.microsoft.com/office/drawing/2014/main" id="{0F4E8FEA-E170-4F7B-BFCA-28481F8FFF0D}"/>
                </a:ext>
              </a:extLst>
            </p:cNvPr>
            <p:cNvSpPr/>
            <p:nvPr/>
          </p:nvSpPr>
          <p:spPr>
            <a:xfrm>
              <a:off x="6745332"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34" name="Freeform: Shape 5147">
              <a:extLst>
                <a:ext uri="{FF2B5EF4-FFF2-40B4-BE49-F238E27FC236}">
                  <a16:creationId xmlns:a16="http://schemas.microsoft.com/office/drawing/2014/main" id="{E63CF8A3-4BFA-4E84-BBF7-033F92EBED69}"/>
                </a:ext>
              </a:extLst>
            </p:cNvPr>
            <p:cNvSpPr/>
            <p:nvPr/>
          </p:nvSpPr>
          <p:spPr>
            <a:xfrm>
              <a:off x="6778674"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35" name="Freeform: Shape 5148">
              <a:extLst>
                <a:ext uri="{FF2B5EF4-FFF2-40B4-BE49-F238E27FC236}">
                  <a16:creationId xmlns:a16="http://schemas.microsoft.com/office/drawing/2014/main" id="{CDD560C5-FBDE-43C6-8D70-0252BC3CDCFC}"/>
                </a:ext>
              </a:extLst>
            </p:cNvPr>
            <p:cNvSpPr/>
            <p:nvPr/>
          </p:nvSpPr>
          <p:spPr>
            <a:xfrm>
              <a:off x="6812016"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36" name="Freeform: Shape 5149">
              <a:extLst>
                <a:ext uri="{FF2B5EF4-FFF2-40B4-BE49-F238E27FC236}">
                  <a16:creationId xmlns:a16="http://schemas.microsoft.com/office/drawing/2014/main" id="{D217A885-5135-4028-BAFB-8DDC96C6F39D}"/>
                </a:ext>
              </a:extLst>
            </p:cNvPr>
            <p:cNvSpPr/>
            <p:nvPr/>
          </p:nvSpPr>
          <p:spPr>
            <a:xfrm>
              <a:off x="6862028"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37" name="Freeform: Shape 5150">
              <a:extLst>
                <a:ext uri="{FF2B5EF4-FFF2-40B4-BE49-F238E27FC236}">
                  <a16:creationId xmlns:a16="http://schemas.microsoft.com/office/drawing/2014/main" id="{F4F3AA6D-1CCB-4D47-8723-F3D9376C395C}"/>
                </a:ext>
              </a:extLst>
            </p:cNvPr>
            <p:cNvSpPr/>
            <p:nvPr/>
          </p:nvSpPr>
          <p:spPr>
            <a:xfrm>
              <a:off x="6928712"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38" name="Freeform: Shape 5151">
              <a:extLst>
                <a:ext uri="{FF2B5EF4-FFF2-40B4-BE49-F238E27FC236}">
                  <a16:creationId xmlns:a16="http://schemas.microsoft.com/office/drawing/2014/main" id="{66D45AE6-D711-4CA8-9A13-8B460EBEF653}"/>
                </a:ext>
              </a:extLst>
            </p:cNvPr>
            <p:cNvSpPr/>
            <p:nvPr/>
          </p:nvSpPr>
          <p:spPr>
            <a:xfrm>
              <a:off x="6945383"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39" name="Freeform: Shape 5152">
              <a:extLst>
                <a:ext uri="{FF2B5EF4-FFF2-40B4-BE49-F238E27FC236}">
                  <a16:creationId xmlns:a16="http://schemas.microsoft.com/office/drawing/2014/main" id="{A95A597A-CC76-4541-BDC7-AC2F68DFB47F}"/>
                </a:ext>
              </a:extLst>
            </p:cNvPr>
            <p:cNvSpPr/>
            <p:nvPr/>
          </p:nvSpPr>
          <p:spPr>
            <a:xfrm>
              <a:off x="6962054"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40" name="Freeform: Shape 5153">
              <a:extLst>
                <a:ext uri="{FF2B5EF4-FFF2-40B4-BE49-F238E27FC236}">
                  <a16:creationId xmlns:a16="http://schemas.microsoft.com/office/drawing/2014/main" id="{6DCFB6EE-7A6F-4A33-820A-BE5428191AED}"/>
                </a:ext>
              </a:extLst>
            </p:cNvPr>
            <p:cNvSpPr/>
            <p:nvPr/>
          </p:nvSpPr>
          <p:spPr>
            <a:xfrm>
              <a:off x="6978725"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41" name="Freeform: Shape 5154">
              <a:extLst>
                <a:ext uri="{FF2B5EF4-FFF2-40B4-BE49-F238E27FC236}">
                  <a16:creationId xmlns:a16="http://schemas.microsoft.com/office/drawing/2014/main" id="{33AB32D3-29EF-495D-875A-810F734E2834}"/>
                </a:ext>
              </a:extLst>
            </p:cNvPr>
            <p:cNvSpPr/>
            <p:nvPr/>
          </p:nvSpPr>
          <p:spPr>
            <a:xfrm>
              <a:off x="7012067"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42" name="Freeform: Shape 5155">
              <a:extLst>
                <a:ext uri="{FF2B5EF4-FFF2-40B4-BE49-F238E27FC236}">
                  <a16:creationId xmlns:a16="http://schemas.microsoft.com/office/drawing/2014/main" id="{B305A607-A427-40F6-9FAA-7655C1774A61}"/>
                </a:ext>
              </a:extLst>
            </p:cNvPr>
            <p:cNvSpPr/>
            <p:nvPr/>
          </p:nvSpPr>
          <p:spPr>
            <a:xfrm>
              <a:off x="7028738"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43" name="Freeform: Shape 5156">
              <a:extLst>
                <a:ext uri="{FF2B5EF4-FFF2-40B4-BE49-F238E27FC236}">
                  <a16:creationId xmlns:a16="http://schemas.microsoft.com/office/drawing/2014/main" id="{DFDA7F2F-C093-4C32-ADC5-C5034B8462B2}"/>
                </a:ext>
              </a:extLst>
            </p:cNvPr>
            <p:cNvSpPr/>
            <p:nvPr/>
          </p:nvSpPr>
          <p:spPr>
            <a:xfrm>
              <a:off x="7062080"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44" name="Freeform: Shape 5157">
              <a:extLst>
                <a:ext uri="{FF2B5EF4-FFF2-40B4-BE49-F238E27FC236}">
                  <a16:creationId xmlns:a16="http://schemas.microsoft.com/office/drawing/2014/main" id="{1DF50D3F-B947-424A-ADA5-EA58DDD5F084}"/>
                </a:ext>
              </a:extLst>
            </p:cNvPr>
            <p:cNvSpPr/>
            <p:nvPr/>
          </p:nvSpPr>
          <p:spPr>
            <a:xfrm>
              <a:off x="7095421"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45" name="Freeform: Shape 5158">
              <a:extLst>
                <a:ext uri="{FF2B5EF4-FFF2-40B4-BE49-F238E27FC236}">
                  <a16:creationId xmlns:a16="http://schemas.microsoft.com/office/drawing/2014/main" id="{A5BB1DD4-8EED-4008-9AB6-0B1D474C5DA2}"/>
                </a:ext>
              </a:extLst>
            </p:cNvPr>
            <p:cNvSpPr/>
            <p:nvPr/>
          </p:nvSpPr>
          <p:spPr>
            <a:xfrm>
              <a:off x="7178776"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46" name="Freeform: Shape 5159">
              <a:extLst>
                <a:ext uri="{FF2B5EF4-FFF2-40B4-BE49-F238E27FC236}">
                  <a16:creationId xmlns:a16="http://schemas.microsoft.com/office/drawing/2014/main" id="{01C4207F-1FEC-4C03-A48D-FA7F9FFD32E4}"/>
                </a:ext>
              </a:extLst>
            </p:cNvPr>
            <p:cNvSpPr/>
            <p:nvPr/>
          </p:nvSpPr>
          <p:spPr>
            <a:xfrm>
              <a:off x="7212118"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47" name="Freeform: Shape 5160">
              <a:extLst>
                <a:ext uri="{FF2B5EF4-FFF2-40B4-BE49-F238E27FC236}">
                  <a16:creationId xmlns:a16="http://schemas.microsoft.com/office/drawing/2014/main" id="{3AF0BF33-1DFD-44FC-93F5-D8C0019F0560}"/>
                </a:ext>
              </a:extLst>
            </p:cNvPr>
            <p:cNvSpPr/>
            <p:nvPr/>
          </p:nvSpPr>
          <p:spPr>
            <a:xfrm>
              <a:off x="7328814"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48" name="Freeform: Shape 5161">
              <a:extLst>
                <a:ext uri="{FF2B5EF4-FFF2-40B4-BE49-F238E27FC236}">
                  <a16:creationId xmlns:a16="http://schemas.microsoft.com/office/drawing/2014/main" id="{24041210-D137-41DB-BC78-4B5D30C67F23}"/>
                </a:ext>
              </a:extLst>
            </p:cNvPr>
            <p:cNvSpPr/>
            <p:nvPr/>
          </p:nvSpPr>
          <p:spPr>
            <a:xfrm>
              <a:off x="7362156"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49" name="Freeform: Shape 5162">
              <a:extLst>
                <a:ext uri="{FF2B5EF4-FFF2-40B4-BE49-F238E27FC236}">
                  <a16:creationId xmlns:a16="http://schemas.microsoft.com/office/drawing/2014/main" id="{F596714E-C38C-429B-9C7A-D0A0DBCCA611}"/>
                </a:ext>
              </a:extLst>
            </p:cNvPr>
            <p:cNvSpPr/>
            <p:nvPr/>
          </p:nvSpPr>
          <p:spPr>
            <a:xfrm>
              <a:off x="7412169"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50" name="Freeform: Shape 5163">
              <a:extLst>
                <a:ext uri="{FF2B5EF4-FFF2-40B4-BE49-F238E27FC236}">
                  <a16:creationId xmlns:a16="http://schemas.microsoft.com/office/drawing/2014/main" id="{E493440C-8921-4EF1-B3D1-5F580E99E223}"/>
                </a:ext>
              </a:extLst>
            </p:cNvPr>
            <p:cNvSpPr/>
            <p:nvPr/>
          </p:nvSpPr>
          <p:spPr>
            <a:xfrm>
              <a:off x="7445511"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51" name="Freeform: Shape 5164">
              <a:extLst>
                <a:ext uri="{FF2B5EF4-FFF2-40B4-BE49-F238E27FC236}">
                  <a16:creationId xmlns:a16="http://schemas.microsoft.com/office/drawing/2014/main" id="{2BD0CF83-CD2E-4BA7-A08F-70B0F45C51F6}"/>
                </a:ext>
              </a:extLst>
            </p:cNvPr>
            <p:cNvSpPr/>
            <p:nvPr/>
          </p:nvSpPr>
          <p:spPr>
            <a:xfrm>
              <a:off x="7478853"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52" name="Freeform: Shape 5165">
              <a:extLst>
                <a:ext uri="{FF2B5EF4-FFF2-40B4-BE49-F238E27FC236}">
                  <a16:creationId xmlns:a16="http://schemas.microsoft.com/office/drawing/2014/main" id="{78E51A5E-00D0-44EA-9427-DBD137680D7B}"/>
                </a:ext>
              </a:extLst>
            </p:cNvPr>
            <p:cNvSpPr/>
            <p:nvPr/>
          </p:nvSpPr>
          <p:spPr>
            <a:xfrm>
              <a:off x="7512194"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53" name="Freeform: Shape 5166">
              <a:extLst>
                <a:ext uri="{FF2B5EF4-FFF2-40B4-BE49-F238E27FC236}">
                  <a16:creationId xmlns:a16="http://schemas.microsoft.com/office/drawing/2014/main" id="{C4D47688-5918-4B5F-A511-2D7FCA72139C}"/>
                </a:ext>
              </a:extLst>
            </p:cNvPr>
            <p:cNvSpPr/>
            <p:nvPr/>
          </p:nvSpPr>
          <p:spPr>
            <a:xfrm>
              <a:off x="7545536" y="4608662"/>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54" name="Freeform: Shape 5167">
              <a:extLst>
                <a:ext uri="{FF2B5EF4-FFF2-40B4-BE49-F238E27FC236}">
                  <a16:creationId xmlns:a16="http://schemas.microsoft.com/office/drawing/2014/main" id="{AB8242E6-E69D-43A8-BC78-B37383AACC9D}"/>
                </a:ext>
              </a:extLst>
            </p:cNvPr>
            <p:cNvSpPr/>
            <p:nvPr/>
          </p:nvSpPr>
          <p:spPr>
            <a:xfrm>
              <a:off x="7678912" y="4608662"/>
              <a:ext cx="8335" cy="66684"/>
            </a:xfrm>
            <a:custGeom>
              <a:avLst/>
              <a:gdLst>
                <a:gd name="connsiteX0" fmla="*/ 9533 w 8335"/>
                <a:gd name="connsiteY0" fmla="*/ 3990 h 66683"/>
                <a:gd name="connsiteX1" fmla="*/ 9533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33" y="3990"/>
                  </a:moveTo>
                  <a:lnTo>
                    <a:pt x="9533"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55" name="Freeform: Shape 5168">
              <a:extLst>
                <a:ext uri="{FF2B5EF4-FFF2-40B4-BE49-F238E27FC236}">
                  <a16:creationId xmlns:a16="http://schemas.microsoft.com/office/drawing/2014/main" id="{50A5E4E1-6A7A-4283-AA2B-52E240595374}"/>
                </a:ext>
              </a:extLst>
            </p:cNvPr>
            <p:cNvSpPr/>
            <p:nvPr/>
          </p:nvSpPr>
          <p:spPr>
            <a:xfrm>
              <a:off x="7728925" y="4658675"/>
              <a:ext cx="8335" cy="66684"/>
            </a:xfrm>
            <a:custGeom>
              <a:avLst/>
              <a:gdLst>
                <a:gd name="connsiteX0" fmla="*/ 9533 w 8335"/>
                <a:gd name="connsiteY0" fmla="*/ 3990 h 66683"/>
                <a:gd name="connsiteX1" fmla="*/ 9533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33" y="3990"/>
                  </a:moveTo>
                  <a:lnTo>
                    <a:pt x="9533"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56" name="Freeform: Shape 5169">
              <a:extLst>
                <a:ext uri="{FF2B5EF4-FFF2-40B4-BE49-F238E27FC236}">
                  <a16:creationId xmlns:a16="http://schemas.microsoft.com/office/drawing/2014/main" id="{DBAF2B24-FFD7-41D5-8465-D6C73FD1D7D8}"/>
                </a:ext>
              </a:extLst>
            </p:cNvPr>
            <p:cNvSpPr/>
            <p:nvPr/>
          </p:nvSpPr>
          <p:spPr>
            <a:xfrm>
              <a:off x="7795609" y="4658675"/>
              <a:ext cx="8335" cy="66684"/>
            </a:xfrm>
            <a:custGeom>
              <a:avLst/>
              <a:gdLst>
                <a:gd name="connsiteX0" fmla="*/ 9533 w 8335"/>
                <a:gd name="connsiteY0" fmla="*/ 3990 h 66683"/>
                <a:gd name="connsiteX1" fmla="*/ 9533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33" y="3990"/>
                  </a:moveTo>
                  <a:lnTo>
                    <a:pt x="9533"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57" name="Freeform: Shape 5170">
              <a:extLst>
                <a:ext uri="{FF2B5EF4-FFF2-40B4-BE49-F238E27FC236}">
                  <a16:creationId xmlns:a16="http://schemas.microsoft.com/office/drawing/2014/main" id="{E367846B-F941-41A5-8C95-1E0A6998D95E}"/>
                </a:ext>
              </a:extLst>
            </p:cNvPr>
            <p:cNvSpPr/>
            <p:nvPr/>
          </p:nvSpPr>
          <p:spPr>
            <a:xfrm>
              <a:off x="7845621" y="4658675"/>
              <a:ext cx="8335" cy="66684"/>
            </a:xfrm>
            <a:custGeom>
              <a:avLst/>
              <a:gdLst>
                <a:gd name="connsiteX0" fmla="*/ 9533 w 8335"/>
                <a:gd name="connsiteY0" fmla="*/ 3990 h 66683"/>
                <a:gd name="connsiteX1" fmla="*/ 9533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33" y="3990"/>
                  </a:moveTo>
                  <a:lnTo>
                    <a:pt x="9533"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58" name="Freeform: Shape 5171">
              <a:extLst>
                <a:ext uri="{FF2B5EF4-FFF2-40B4-BE49-F238E27FC236}">
                  <a16:creationId xmlns:a16="http://schemas.microsoft.com/office/drawing/2014/main" id="{0D03E42B-336E-4C7D-8C99-5CC2F5FE64A8}"/>
                </a:ext>
              </a:extLst>
            </p:cNvPr>
            <p:cNvSpPr/>
            <p:nvPr/>
          </p:nvSpPr>
          <p:spPr>
            <a:xfrm>
              <a:off x="7878963" y="4658675"/>
              <a:ext cx="8335" cy="66684"/>
            </a:xfrm>
            <a:custGeom>
              <a:avLst/>
              <a:gdLst>
                <a:gd name="connsiteX0" fmla="*/ 9533 w 8335"/>
                <a:gd name="connsiteY0" fmla="*/ 3990 h 66683"/>
                <a:gd name="connsiteX1" fmla="*/ 9533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33" y="3990"/>
                  </a:moveTo>
                  <a:lnTo>
                    <a:pt x="9533"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59" name="Freeform: Shape 5172">
              <a:extLst>
                <a:ext uri="{FF2B5EF4-FFF2-40B4-BE49-F238E27FC236}">
                  <a16:creationId xmlns:a16="http://schemas.microsoft.com/office/drawing/2014/main" id="{0225CE05-FF99-482A-BE46-B4022B3EA885}"/>
                </a:ext>
              </a:extLst>
            </p:cNvPr>
            <p:cNvSpPr/>
            <p:nvPr/>
          </p:nvSpPr>
          <p:spPr>
            <a:xfrm>
              <a:off x="7962318" y="4658675"/>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60" name="Freeform: Shape 5173">
              <a:extLst>
                <a:ext uri="{FF2B5EF4-FFF2-40B4-BE49-F238E27FC236}">
                  <a16:creationId xmlns:a16="http://schemas.microsoft.com/office/drawing/2014/main" id="{1A52AEF7-94E9-4BE0-A1D3-7E1DC697320D}"/>
                </a:ext>
              </a:extLst>
            </p:cNvPr>
            <p:cNvSpPr/>
            <p:nvPr/>
          </p:nvSpPr>
          <p:spPr>
            <a:xfrm>
              <a:off x="8045673" y="4658675"/>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61" name="Freeform: Shape 5174">
              <a:extLst>
                <a:ext uri="{FF2B5EF4-FFF2-40B4-BE49-F238E27FC236}">
                  <a16:creationId xmlns:a16="http://schemas.microsoft.com/office/drawing/2014/main" id="{5B1FA7F8-E0F3-48EF-A5A7-C7D518DA213D}"/>
                </a:ext>
              </a:extLst>
            </p:cNvPr>
            <p:cNvSpPr/>
            <p:nvPr/>
          </p:nvSpPr>
          <p:spPr>
            <a:xfrm>
              <a:off x="8112356" y="4658675"/>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62" name="Freeform: Shape 5175">
              <a:extLst>
                <a:ext uri="{FF2B5EF4-FFF2-40B4-BE49-F238E27FC236}">
                  <a16:creationId xmlns:a16="http://schemas.microsoft.com/office/drawing/2014/main" id="{D53ADD82-7F53-4D21-BAA9-17D6D92B4A3B}"/>
                </a:ext>
              </a:extLst>
            </p:cNvPr>
            <p:cNvSpPr/>
            <p:nvPr/>
          </p:nvSpPr>
          <p:spPr>
            <a:xfrm>
              <a:off x="8229053" y="4658675"/>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63" name="Freeform: Shape 5176">
              <a:extLst>
                <a:ext uri="{FF2B5EF4-FFF2-40B4-BE49-F238E27FC236}">
                  <a16:creationId xmlns:a16="http://schemas.microsoft.com/office/drawing/2014/main" id="{3E5D899A-697A-4E29-9434-EB2CA0AF685E}"/>
                </a:ext>
              </a:extLst>
            </p:cNvPr>
            <p:cNvSpPr/>
            <p:nvPr/>
          </p:nvSpPr>
          <p:spPr>
            <a:xfrm>
              <a:off x="8262394" y="4658675"/>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64" name="Freeform: Shape 5177">
              <a:extLst>
                <a:ext uri="{FF2B5EF4-FFF2-40B4-BE49-F238E27FC236}">
                  <a16:creationId xmlns:a16="http://schemas.microsoft.com/office/drawing/2014/main" id="{B9588A3B-6FCE-4DA0-8728-0F7B69D7E90E}"/>
                </a:ext>
              </a:extLst>
            </p:cNvPr>
            <p:cNvSpPr/>
            <p:nvPr/>
          </p:nvSpPr>
          <p:spPr>
            <a:xfrm>
              <a:off x="8295736" y="4658675"/>
              <a:ext cx="8335" cy="66684"/>
            </a:xfrm>
            <a:custGeom>
              <a:avLst/>
              <a:gdLst>
                <a:gd name="connsiteX0" fmla="*/ 9542 w 8335"/>
                <a:gd name="connsiteY0" fmla="*/ 3990 h 66683"/>
                <a:gd name="connsiteX1" fmla="*/ 9542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42" y="3990"/>
                  </a:moveTo>
                  <a:lnTo>
                    <a:pt x="9542"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65" name="Freeform: Shape 5178">
              <a:extLst>
                <a:ext uri="{FF2B5EF4-FFF2-40B4-BE49-F238E27FC236}">
                  <a16:creationId xmlns:a16="http://schemas.microsoft.com/office/drawing/2014/main" id="{7AE53521-246E-41F4-B7DF-4D6BBC5C8F3C}"/>
                </a:ext>
              </a:extLst>
            </p:cNvPr>
            <p:cNvSpPr/>
            <p:nvPr/>
          </p:nvSpPr>
          <p:spPr>
            <a:xfrm>
              <a:off x="8329078" y="4658675"/>
              <a:ext cx="8335" cy="66684"/>
            </a:xfrm>
            <a:custGeom>
              <a:avLst/>
              <a:gdLst>
                <a:gd name="connsiteX0" fmla="*/ 9550 w 8335"/>
                <a:gd name="connsiteY0" fmla="*/ 3990 h 66683"/>
                <a:gd name="connsiteX1" fmla="*/ 9550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50" y="3990"/>
                  </a:moveTo>
                  <a:lnTo>
                    <a:pt x="9550"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66" name="Freeform: Shape 5179">
              <a:extLst>
                <a:ext uri="{FF2B5EF4-FFF2-40B4-BE49-F238E27FC236}">
                  <a16:creationId xmlns:a16="http://schemas.microsoft.com/office/drawing/2014/main" id="{41BB5488-5323-4950-BC45-F76B74605742}"/>
                </a:ext>
              </a:extLst>
            </p:cNvPr>
            <p:cNvSpPr/>
            <p:nvPr/>
          </p:nvSpPr>
          <p:spPr>
            <a:xfrm>
              <a:off x="8362395" y="4658675"/>
              <a:ext cx="8335" cy="66684"/>
            </a:xfrm>
            <a:custGeom>
              <a:avLst/>
              <a:gdLst>
                <a:gd name="connsiteX0" fmla="*/ 9575 w 8335"/>
                <a:gd name="connsiteY0" fmla="*/ 3990 h 66683"/>
                <a:gd name="connsiteX1" fmla="*/ 9575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75" y="3990"/>
                  </a:moveTo>
                  <a:lnTo>
                    <a:pt x="9575"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67" name="Freeform: Shape 5180">
              <a:extLst>
                <a:ext uri="{FF2B5EF4-FFF2-40B4-BE49-F238E27FC236}">
                  <a16:creationId xmlns:a16="http://schemas.microsoft.com/office/drawing/2014/main" id="{5D340FEB-BE83-4D31-B367-427383087FB5}"/>
                </a:ext>
              </a:extLst>
            </p:cNvPr>
            <p:cNvSpPr/>
            <p:nvPr/>
          </p:nvSpPr>
          <p:spPr>
            <a:xfrm>
              <a:off x="8362395" y="4658675"/>
              <a:ext cx="8335" cy="66684"/>
            </a:xfrm>
            <a:custGeom>
              <a:avLst/>
              <a:gdLst>
                <a:gd name="connsiteX0" fmla="*/ 9575 w 8335"/>
                <a:gd name="connsiteY0" fmla="*/ 3990 h 66683"/>
                <a:gd name="connsiteX1" fmla="*/ 9575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75" y="3990"/>
                  </a:moveTo>
                  <a:lnTo>
                    <a:pt x="9575"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68" name="Freeform: Shape 5181">
              <a:extLst>
                <a:ext uri="{FF2B5EF4-FFF2-40B4-BE49-F238E27FC236}">
                  <a16:creationId xmlns:a16="http://schemas.microsoft.com/office/drawing/2014/main" id="{AFA3A577-ABDB-4C5F-956C-9885E2CE901A}"/>
                </a:ext>
              </a:extLst>
            </p:cNvPr>
            <p:cNvSpPr/>
            <p:nvPr/>
          </p:nvSpPr>
          <p:spPr>
            <a:xfrm>
              <a:off x="9129257" y="4658675"/>
              <a:ext cx="8335" cy="66684"/>
            </a:xfrm>
            <a:custGeom>
              <a:avLst/>
              <a:gdLst>
                <a:gd name="connsiteX0" fmla="*/ 9575 w 8335"/>
                <a:gd name="connsiteY0" fmla="*/ 3990 h 66683"/>
                <a:gd name="connsiteX1" fmla="*/ 9575 w 8335"/>
                <a:gd name="connsiteY1" fmla="*/ 63955 h 66683"/>
                <a:gd name="connsiteX2" fmla="*/ 3990 w 8335"/>
                <a:gd name="connsiteY2" fmla="*/ 63955 h 66683"/>
              </a:gdLst>
              <a:ahLst/>
              <a:cxnLst>
                <a:cxn ang="0">
                  <a:pos x="connsiteX0" y="connsiteY0"/>
                </a:cxn>
                <a:cxn ang="0">
                  <a:pos x="connsiteX1" y="connsiteY1"/>
                </a:cxn>
                <a:cxn ang="0">
                  <a:pos x="connsiteX2" y="connsiteY2"/>
                </a:cxn>
              </a:cxnLst>
              <a:rect l="l" t="t" r="r" b="b"/>
              <a:pathLst>
                <a:path w="8335" h="66683">
                  <a:moveTo>
                    <a:pt x="9575" y="3990"/>
                  </a:moveTo>
                  <a:lnTo>
                    <a:pt x="9575" y="63955"/>
                  </a:lnTo>
                  <a:lnTo>
                    <a:pt x="3990" y="63955"/>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grpSp>
      <p:grpSp>
        <p:nvGrpSpPr>
          <p:cNvPr id="169" name="Graphic 5287">
            <a:extLst>
              <a:ext uri="{FF2B5EF4-FFF2-40B4-BE49-F238E27FC236}">
                <a16:creationId xmlns:a16="http://schemas.microsoft.com/office/drawing/2014/main" id="{21358800-7F92-4889-A3F5-BB76C1D5AB58}"/>
              </a:ext>
            </a:extLst>
          </p:cNvPr>
          <p:cNvGrpSpPr/>
          <p:nvPr/>
        </p:nvGrpSpPr>
        <p:grpSpPr>
          <a:xfrm>
            <a:off x="1511661" y="2149703"/>
            <a:ext cx="5591755" cy="1857699"/>
            <a:chOff x="0" y="2036557"/>
            <a:chExt cx="9144000" cy="2784885"/>
          </a:xfrm>
        </p:grpSpPr>
        <p:sp>
          <p:nvSpPr>
            <p:cNvPr id="170" name="Freeform: Shape 5289">
              <a:extLst>
                <a:ext uri="{FF2B5EF4-FFF2-40B4-BE49-F238E27FC236}">
                  <a16:creationId xmlns:a16="http://schemas.microsoft.com/office/drawing/2014/main" id="{B6FA7ED5-27A7-4FC7-944F-EB59E7EEB53A}"/>
                </a:ext>
              </a:extLst>
            </p:cNvPr>
            <p:cNvSpPr/>
            <p:nvPr/>
          </p:nvSpPr>
          <p:spPr>
            <a:xfrm>
              <a:off x="-2502" y="2065840"/>
              <a:ext cx="9152869" cy="2749409"/>
            </a:xfrm>
            <a:custGeom>
              <a:avLst/>
              <a:gdLst>
                <a:gd name="connsiteX0" fmla="*/ 9149606 w 9152869"/>
                <a:gd name="connsiteY0" fmla="*/ 2748445 h 2749408"/>
                <a:gd name="connsiteX1" fmla="*/ 8232945 w 9152869"/>
                <a:gd name="connsiteY1" fmla="*/ 2748445 h 2749408"/>
                <a:gd name="connsiteX2" fmla="*/ 8232945 w 9152869"/>
                <a:gd name="connsiteY2" fmla="*/ 2682246 h 2749408"/>
                <a:gd name="connsiteX3" fmla="*/ 8171829 w 9152869"/>
                <a:gd name="connsiteY3" fmla="*/ 2682246 h 2749408"/>
                <a:gd name="connsiteX4" fmla="*/ 8171829 w 9152869"/>
                <a:gd name="connsiteY4" fmla="*/ 2623684 h 2749408"/>
                <a:gd name="connsiteX5" fmla="*/ 7074424 w 9152869"/>
                <a:gd name="connsiteY5" fmla="*/ 2623684 h 2749408"/>
                <a:gd name="connsiteX6" fmla="*/ 7074424 w 9152869"/>
                <a:gd name="connsiteY6" fmla="*/ 2577849 h 2749408"/>
                <a:gd name="connsiteX7" fmla="*/ 6455701 w 9152869"/>
                <a:gd name="connsiteY7" fmla="*/ 2577849 h 2749408"/>
                <a:gd name="connsiteX8" fmla="*/ 6455701 w 9152869"/>
                <a:gd name="connsiteY8" fmla="*/ 2560022 h 2749408"/>
                <a:gd name="connsiteX9" fmla="*/ 5722398 w 9152869"/>
                <a:gd name="connsiteY9" fmla="*/ 2560022 h 2749408"/>
                <a:gd name="connsiteX10" fmla="*/ 5722398 w 9152869"/>
                <a:gd name="connsiteY10" fmla="*/ 2501459 h 2749408"/>
                <a:gd name="connsiteX11" fmla="*/ 5381205 w 9152869"/>
                <a:gd name="connsiteY11" fmla="*/ 2501459 h 2749408"/>
                <a:gd name="connsiteX12" fmla="*/ 5381205 w 9152869"/>
                <a:gd name="connsiteY12" fmla="*/ 2453087 h 2749408"/>
                <a:gd name="connsiteX13" fmla="*/ 4981450 w 9152869"/>
                <a:gd name="connsiteY13" fmla="*/ 2453087 h 2749408"/>
                <a:gd name="connsiteX14" fmla="*/ 4981450 w 9152869"/>
                <a:gd name="connsiteY14" fmla="*/ 2391980 h 2749408"/>
                <a:gd name="connsiteX15" fmla="*/ 4851598 w 9152869"/>
                <a:gd name="connsiteY15" fmla="*/ 2391980 h 2749408"/>
                <a:gd name="connsiteX16" fmla="*/ 4851598 w 9152869"/>
                <a:gd name="connsiteY16" fmla="*/ 2353781 h 2749408"/>
                <a:gd name="connsiteX17" fmla="*/ 4540960 w 9152869"/>
                <a:gd name="connsiteY17" fmla="*/ 2353781 h 2749408"/>
                <a:gd name="connsiteX18" fmla="*/ 4540960 w 9152869"/>
                <a:gd name="connsiteY18" fmla="*/ 2318136 h 2749408"/>
                <a:gd name="connsiteX19" fmla="*/ 4484943 w 9152869"/>
                <a:gd name="connsiteY19" fmla="*/ 2318136 h 2749408"/>
                <a:gd name="connsiteX20" fmla="*/ 4484943 w 9152869"/>
                <a:gd name="connsiteY20" fmla="*/ 2267210 h 2749408"/>
                <a:gd name="connsiteX21" fmla="*/ 4421290 w 9152869"/>
                <a:gd name="connsiteY21" fmla="*/ 2267210 h 2749408"/>
                <a:gd name="connsiteX22" fmla="*/ 4421290 w 9152869"/>
                <a:gd name="connsiteY22" fmla="*/ 2208647 h 2749408"/>
                <a:gd name="connsiteX23" fmla="*/ 4077551 w 9152869"/>
                <a:gd name="connsiteY23" fmla="*/ 2208647 h 2749408"/>
                <a:gd name="connsiteX24" fmla="*/ 4077551 w 9152869"/>
                <a:gd name="connsiteY24" fmla="*/ 2175548 h 2749408"/>
                <a:gd name="connsiteX25" fmla="*/ 3945154 w 9152869"/>
                <a:gd name="connsiteY25" fmla="*/ 2175548 h 2749408"/>
                <a:gd name="connsiteX26" fmla="*/ 3945154 w 9152869"/>
                <a:gd name="connsiteY26" fmla="*/ 2048242 h 2749408"/>
                <a:gd name="connsiteX27" fmla="*/ 3863674 w 9152869"/>
                <a:gd name="connsiteY27" fmla="*/ 2048242 h 2749408"/>
                <a:gd name="connsiteX28" fmla="*/ 3863674 w 9152869"/>
                <a:gd name="connsiteY28" fmla="*/ 2002406 h 2749408"/>
                <a:gd name="connsiteX29" fmla="*/ 3721086 w 9152869"/>
                <a:gd name="connsiteY29" fmla="*/ 2002406 h 2749408"/>
                <a:gd name="connsiteX30" fmla="*/ 3721086 w 9152869"/>
                <a:gd name="connsiteY30" fmla="*/ 1966761 h 2749408"/>
                <a:gd name="connsiteX31" fmla="*/ 3489382 w 9152869"/>
                <a:gd name="connsiteY31" fmla="*/ 1966761 h 2749408"/>
                <a:gd name="connsiteX32" fmla="*/ 3489382 w 9152869"/>
                <a:gd name="connsiteY32" fmla="*/ 1943844 h 2749408"/>
                <a:gd name="connsiteX33" fmla="*/ 3443556 w 9152869"/>
                <a:gd name="connsiteY33" fmla="*/ 1943844 h 2749408"/>
                <a:gd name="connsiteX34" fmla="*/ 3443556 w 9152869"/>
                <a:gd name="connsiteY34" fmla="*/ 1895472 h 2749408"/>
                <a:gd name="connsiteX35" fmla="*/ 3028528 w 9152869"/>
                <a:gd name="connsiteY35" fmla="*/ 1895472 h 2749408"/>
                <a:gd name="connsiteX36" fmla="*/ 3028528 w 9152869"/>
                <a:gd name="connsiteY36" fmla="*/ 1847091 h 2749408"/>
                <a:gd name="connsiteX37" fmla="*/ 2934312 w 9152869"/>
                <a:gd name="connsiteY37" fmla="*/ 1847091 h 2749408"/>
                <a:gd name="connsiteX38" fmla="*/ 2934312 w 9152869"/>
                <a:gd name="connsiteY38" fmla="*/ 1803810 h 2749408"/>
                <a:gd name="connsiteX39" fmla="*/ 2868113 w 9152869"/>
                <a:gd name="connsiteY39" fmla="*/ 1803810 h 2749408"/>
                <a:gd name="connsiteX40" fmla="*/ 2868113 w 9152869"/>
                <a:gd name="connsiteY40" fmla="*/ 1750339 h 2749408"/>
                <a:gd name="connsiteX41" fmla="*/ 2814642 w 9152869"/>
                <a:gd name="connsiteY41" fmla="*/ 1750339 h 2749408"/>
                <a:gd name="connsiteX42" fmla="*/ 2814642 w 9152869"/>
                <a:gd name="connsiteY42" fmla="*/ 1717239 h 2749408"/>
                <a:gd name="connsiteX43" fmla="*/ 2748443 w 9152869"/>
                <a:gd name="connsiteY43" fmla="*/ 1717239 h 2749408"/>
                <a:gd name="connsiteX44" fmla="*/ 2748443 w 9152869"/>
                <a:gd name="connsiteY44" fmla="*/ 1681586 h 2749408"/>
                <a:gd name="connsiteX45" fmla="*/ 2687335 w 9152869"/>
                <a:gd name="connsiteY45" fmla="*/ 1681586 h 2749408"/>
                <a:gd name="connsiteX46" fmla="*/ 2687335 w 9152869"/>
                <a:gd name="connsiteY46" fmla="*/ 1645941 h 2749408"/>
                <a:gd name="connsiteX47" fmla="*/ 2430168 w 9152869"/>
                <a:gd name="connsiteY47" fmla="*/ 1645941 h 2749408"/>
                <a:gd name="connsiteX48" fmla="*/ 2430168 w 9152869"/>
                <a:gd name="connsiteY48" fmla="*/ 1607751 h 2749408"/>
                <a:gd name="connsiteX49" fmla="*/ 2366515 w 9152869"/>
                <a:gd name="connsiteY49" fmla="*/ 1607751 h 2749408"/>
                <a:gd name="connsiteX50" fmla="*/ 2366515 w 9152869"/>
                <a:gd name="connsiteY50" fmla="*/ 1538998 h 2749408"/>
                <a:gd name="connsiteX51" fmla="*/ 2297771 w 9152869"/>
                <a:gd name="connsiteY51" fmla="*/ 1538998 h 2749408"/>
                <a:gd name="connsiteX52" fmla="*/ 2297771 w 9152869"/>
                <a:gd name="connsiteY52" fmla="*/ 1470254 h 2749408"/>
                <a:gd name="connsiteX53" fmla="*/ 2254481 w 9152869"/>
                <a:gd name="connsiteY53" fmla="*/ 1470254 h 2749408"/>
                <a:gd name="connsiteX54" fmla="*/ 2254481 w 9152869"/>
                <a:gd name="connsiteY54" fmla="*/ 1383683 h 2749408"/>
                <a:gd name="connsiteX55" fmla="*/ 2211200 w 9152869"/>
                <a:gd name="connsiteY55" fmla="*/ 1383683 h 2749408"/>
                <a:gd name="connsiteX56" fmla="*/ 2211200 w 9152869"/>
                <a:gd name="connsiteY56" fmla="*/ 1322575 h 2749408"/>
                <a:gd name="connsiteX57" fmla="*/ 2068612 w 9152869"/>
                <a:gd name="connsiteY57" fmla="*/ 1322575 h 2749408"/>
                <a:gd name="connsiteX58" fmla="*/ 2068612 w 9152869"/>
                <a:gd name="connsiteY58" fmla="*/ 1294567 h 2749408"/>
                <a:gd name="connsiteX59" fmla="*/ 1992223 w 9152869"/>
                <a:gd name="connsiteY59" fmla="*/ 1294567 h 2749408"/>
                <a:gd name="connsiteX60" fmla="*/ 1992223 w 9152869"/>
                <a:gd name="connsiteY60" fmla="*/ 1271649 h 2749408"/>
                <a:gd name="connsiteX61" fmla="*/ 1895470 w 9152869"/>
                <a:gd name="connsiteY61" fmla="*/ 1271649 h 2749408"/>
                <a:gd name="connsiteX62" fmla="*/ 1895470 w 9152869"/>
                <a:gd name="connsiteY62" fmla="*/ 1159615 h 2749408"/>
                <a:gd name="connsiteX63" fmla="*/ 1813990 w 9152869"/>
                <a:gd name="connsiteY63" fmla="*/ 1159615 h 2749408"/>
                <a:gd name="connsiteX64" fmla="*/ 1813990 w 9152869"/>
                <a:gd name="connsiteY64" fmla="*/ 1090871 h 2749408"/>
                <a:gd name="connsiteX65" fmla="*/ 1750337 w 9152869"/>
                <a:gd name="connsiteY65" fmla="*/ 1090871 h 2749408"/>
                <a:gd name="connsiteX66" fmla="*/ 1750337 w 9152869"/>
                <a:gd name="connsiteY66" fmla="*/ 1029763 h 2749408"/>
                <a:gd name="connsiteX67" fmla="*/ 1719783 w 9152869"/>
                <a:gd name="connsiteY67" fmla="*/ 1029763 h 2749408"/>
                <a:gd name="connsiteX68" fmla="*/ 1719783 w 9152869"/>
                <a:gd name="connsiteY68" fmla="*/ 958473 h 2749408"/>
                <a:gd name="connsiteX69" fmla="*/ 1691774 w 9152869"/>
                <a:gd name="connsiteY69" fmla="*/ 958473 h 2749408"/>
                <a:gd name="connsiteX70" fmla="*/ 1691774 w 9152869"/>
                <a:gd name="connsiteY70" fmla="*/ 897366 h 2749408"/>
                <a:gd name="connsiteX71" fmla="*/ 1661220 w 9152869"/>
                <a:gd name="connsiteY71" fmla="*/ 897366 h 2749408"/>
                <a:gd name="connsiteX72" fmla="*/ 1661220 w 9152869"/>
                <a:gd name="connsiteY72" fmla="*/ 792967 h 2749408"/>
                <a:gd name="connsiteX73" fmla="*/ 1623030 w 9152869"/>
                <a:gd name="connsiteY73" fmla="*/ 792967 h 2749408"/>
                <a:gd name="connsiteX74" fmla="*/ 1623030 w 9152869"/>
                <a:gd name="connsiteY74" fmla="*/ 739497 h 2749408"/>
                <a:gd name="connsiteX75" fmla="*/ 1490624 w 9152869"/>
                <a:gd name="connsiteY75" fmla="*/ 739497 h 2749408"/>
                <a:gd name="connsiteX76" fmla="*/ 1490624 w 9152869"/>
                <a:gd name="connsiteY76" fmla="*/ 665658 h 2749408"/>
                <a:gd name="connsiteX77" fmla="*/ 1218184 w 9152869"/>
                <a:gd name="connsiteY77" fmla="*/ 665658 h 2749408"/>
                <a:gd name="connsiteX78" fmla="*/ 1218184 w 9152869"/>
                <a:gd name="connsiteY78" fmla="*/ 589272 h 2749408"/>
                <a:gd name="connsiteX79" fmla="*/ 1149431 w 9152869"/>
                <a:gd name="connsiteY79" fmla="*/ 589272 h 2749408"/>
                <a:gd name="connsiteX80" fmla="*/ 1149431 w 9152869"/>
                <a:gd name="connsiteY80" fmla="*/ 479785 h 2749408"/>
                <a:gd name="connsiteX81" fmla="*/ 1090869 w 9152869"/>
                <a:gd name="connsiteY81" fmla="*/ 479785 h 2749408"/>
                <a:gd name="connsiteX82" fmla="*/ 1090869 w 9152869"/>
                <a:gd name="connsiteY82" fmla="*/ 418677 h 2749408"/>
                <a:gd name="connsiteX83" fmla="*/ 1052679 w 9152869"/>
                <a:gd name="connsiteY83" fmla="*/ 418677 h 2749408"/>
                <a:gd name="connsiteX84" fmla="*/ 1052679 w 9152869"/>
                <a:gd name="connsiteY84" fmla="*/ 377937 h 2749408"/>
                <a:gd name="connsiteX85" fmla="*/ 864261 w 9152869"/>
                <a:gd name="connsiteY85" fmla="*/ 377937 h 2749408"/>
                <a:gd name="connsiteX86" fmla="*/ 864261 w 9152869"/>
                <a:gd name="connsiteY86" fmla="*/ 342291 h 2749408"/>
                <a:gd name="connsiteX87" fmla="*/ 719128 w 9152869"/>
                <a:gd name="connsiteY87" fmla="*/ 342291 h 2749408"/>
                <a:gd name="connsiteX88" fmla="*/ 719128 w 9152869"/>
                <a:gd name="connsiteY88" fmla="*/ 309191 h 2749408"/>
                <a:gd name="connsiteX89" fmla="*/ 675842 w 9152869"/>
                <a:gd name="connsiteY89" fmla="*/ 309191 h 2749408"/>
                <a:gd name="connsiteX90" fmla="*/ 675842 w 9152869"/>
                <a:gd name="connsiteY90" fmla="*/ 258267 h 2749408"/>
                <a:gd name="connsiteX91" fmla="*/ 556171 w 9152869"/>
                <a:gd name="connsiteY91" fmla="*/ 258267 h 2749408"/>
                <a:gd name="connsiteX92" fmla="*/ 556171 w 9152869"/>
                <a:gd name="connsiteY92" fmla="*/ 214982 h 2749408"/>
                <a:gd name="connsiteX93" fmla="*/ 380484 w 9152869"/>
                <a:gd name="connsiteY93" fmla="*/ 214982 h 2749408"/>
                <a:gd name="connsiteX94" fmla="*/ 380484 w 9152869"/>
                <a:gd name="connsiteY94" fmla="*/ 171696 h 2749408"/>
                <a:gd name="connsiteX95" fmla="*/ 334652 w 9152869"/>
                <a:gd name="connsiteY95" fmla="*/ 171696 h 2749408"/>
                <a:gd name="connsiteX96" fmla="*/ 334652 w 9152869"/>
                <a:gd name="connsiteY96" fmla="*/ 110588 h 2749408"/>
                <a:gd name="connsiteX97" fmla="*/ 299006 w 9152869"/>
                <a:gd name="connsiteY97" fmla="*/ 110588 h 2749408"/>
                <a:gd name="connsiteX98" fmla="*/ 299006 w 9152869"/>
                <a:gd name="connsiteY98" fmla="*/ 6194 h 2749408"/>
                <a:gd name="connsiteX99" fmla="*/ 6194 w 9152869"/>
                <a:gd name="connsiteY99" fmla="*/ 6194 h 274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52869" h="2749408">
                  <a:moveTo>
                    <a:pt x="9149606" y="2748445"/>
                  </a:moveTo>
                  <a:lnTo>
                    <a:pt x="8232945" y="2748445"/>
                  </a:lnTo>
                  <a:lnTo>
                    <a:pt x="8232945" y="2682246"/>
                  </a:lnTo>
                  <a:lnTo>
                    <a:pt x="8171829" y="2682246"/>
                  </a:lnTo>
                  <a:lnTo>
                    <a:pt x="8171829" y="2623684"/>
                  </a:lnTo>
                  <a:lnTo>
                    <a:pt x="7074424" y="2623684"/>
                  </a:lnTo>
                  <a:lnTo>
                    <a:pt x="7074424" y="2577849"/>
                  </a:lnTo>
                  <a:lnTo>
                    <a:pt x="6455701" y="2577849"/>
                  </a:lnTo>
                  <a:lnTo>
                    <a:pt x="6455701" y="2560022"/>
                  </a:lnTo>
                  <a:lnTo>
                    <a:pt x="5722398" y="2560022"/>
                  </a:lnTo>
                  <a:lnTo>
                    <a:pt x="5722398" y="2501459"/>
                  </a:lnTo>
                  <a:lnTo>
                    <a:pt x="5381205" y="2501459"/>
                  </a:lnTo>
                  <a:lnTo>
                    <a:pt x="5381205" y="2453087"/>
                  </a:lnTo>
                  <a:lnTo>
                    <a:pt x="4981450" y="2453087"/>
                  </a:lnTo>
                  <a:lnTo>
                    <a:pt x="4981450" y="2391980"/>
                  </a:lnTo>
                  <a:lnTo>
                    <a:pt x="4851598" y="2391980"/>
                  </a:lnTo>
                  <a:lnTo>
                    <a:pt x="4851598" y="2353781"/>
                  </a:lnTo>
                  <a:lnTo>
                    <a:pt x="4540960" y="2353781"/>
                  </a:lnTo>
                  <a:lnTo>
                    <a:pt x="4540960" y="2318136"/>
                  </a:lnTo>
                  <a:lnTo>
                    <a:pt x="4484943" y="2318136"/>
                  </a:lnTo>
                  <a:lnTo>
                    <a:pt x="4484943" y="2267210"/>
                  </a:lnTo>
                  <a:lnTo>
                    <a:pt x="4421290" y="2267210"/>
                  </a:lnTo>
                  <a:lnTo>
                    <a:pt x="4421290" y="2208647"/>
                  </a:lnTo>
                  <a:lnTo>
                    <a:pt x="4077551" y="2208647"/>
                  </a:lnTo>
                  <a:lnTo>
                    <a:pt x="4077551" y="2175548"/>
                  </a:lnTo>
                  <a:lnTo>
                    <a:pt x="3945154" y="2175548"/>
                  </a:lnTo>
                  <a:lnTo>
                    <a:pt x="3945154" y="2048242"/>
                  </a:lnTo>
                  <a:lnTo>
                    <a:pt x="3863674" y="2048242"/>
                  </a:lnTo>
                  <a:lnTo>
                    <a:pt x="3863674" y="2002406"/>
                  </a:lnTo>
                  <a:lnTo>
                    <a:pt x="3721086" y="2002406"/>
                  </a:lnTo>
                  <a:lnTo>
                    <a:pt x="3721086" y="1966761"/>
                  </a:lnTo>
                  <a:lnTo>
                    <a:pt x="3489382" y="1966761"/>
                  </a:lnTo>
                  <a:lnTo>
                    <a:pt x="3489382" y="1943844"/>
                  </a:lnTo>
                  <a:lnTo>
                    <a:pt x="3443556" y="1943844"/>
                  </a:lnTo>
                  <a:lnTo>
                    <a:pt x="3443556" y="1895472"/>
                  </a:lnTo>
                  <a:lnTo>
                    <a:pt x="3028528" y="1895472"/>
                  </a:lnTo>
                  <a:lnTo>
                    <a:pt x="3028528" y="1847091"/>
                  </a:lnTo>
                  <a:lnTo>
                    <a:pt x="2934312" y="1847091"/>
                  </a:lnTo>
                  <a:lnTo>
                    <a:pt x="2934312" y="1803810"/>
                  </a:lnTo>
                  <a:lnTo>
                    <a:pt x="2868113" y="1803810"/>
                  </a:lnTo>
                  <a:lnTo>
                    <a:pt x="2868113" y="1750339"/>
                  </a:lnTo>
                  <a:lnTo>
                    <a:pt x="2814642" y="1750339"/>
                  </a:lnTo>
                  <a:lnTo>
                    <a:pt x="2814642" y="1717239"/>
                  </a:lnTo>
                  <a:lnTo>
                    <a:pt x="2748443" y="1717239"/>
                  </a:lnTo>
                  <a:lnTo>
                    <a:pt x="2748443" y="1681586"/>
                  </a:lnTo>
                  <a:lnTo>
                    <a:pt x="2687335" y="1681586"/>
                  </a:lnTo>
                  <a:lnTo>
                    <a:pt x="2687335" y="1645941"/>
                  </a:lnTo>
                  <a:lnTo>
                    <a:pt x="2430168" y="1645941"/>
                  </a:lnTo>
                  <a:lnTo>
                    <a:pt x="2430168" y="1607751"/>
                  </a:lnTo>
                  <a:lnTo>
                    <a:pt x="2366515" y="1607751"/>
                  </a:lnTo>
                  <a:lnTo>
                    <a:pt x="2366515" y="1538998"/>
                  </a:lnTo>
                  <a:lnTo>
                    <a:pt x="2297771" y="1538998"/>
                  </a:lnTo>
                  <a:lnTo>
                    <a:pt x="2297771" y="1470254"/>
                  </a:lnTo>
                  <a:lnTo>
                    <a:pt x="2254481" y="1470254"/>
                  </a:lnTo>
                  <a:lnTo>
                    <a:pt x="2254481" y="1383683"/>
                  </a:lnTo>
                  <a:lnTo>
                    <a:pt x="2211200" y="1383683"/>
                  </a:lnTo>
                  <a:lnTo>
                    <a:pt x="2211200" y="1322575"/>
                  </a:lnTo>
                  <a:lnTo>
                    <a:pt x="2068612" y="1322575"/>
                  </a:lnTo>
                  <a:lnTo>
                    <a:pt x="2068612" y="1294567"/>
                  </a:lnTo>
                  <a:lnTo>
                    <a:pt x="1992223" y="1294567"/>
                  </a:lnTo>
                  <a:lnTo>
                    <a:pt x="1992223" y="1271649"/>
                  </a:lnTo>
                  <a:lnTo>
                    <a:pt x="1895470" y="1271649"/>
                  </a:lnTo>
                  <a:lnTo>
                    <a:pt x="1895470" y="1159615"/>
                  </a:lnTo>
                  <a:lnTo>
                    <a:pt x="1813990" y="1159615"/>
                  </a:lnTo>
                  <a:lnTo>
                    <a:pt x="1813990" y="1090871"/>
                  </a:lnTo>
                  <a:lnTo>
                    <a:pt x="1750337" y="1090871"/>
                  </a:lnTo>
                  <a:lnTo>
                    <a:pt x="1750337" y="1029763"/>
                  </a:lnTo>
                  <a:lnTo>
                    <a:pt x="1719783" y="1029763"/>
                  </a:lnTo>
                  <a:lnTo>
                    <a:pt x="1719783" y="958473"/>
                  </a:lnTo>
                  <a:lnTo>
                    <a:pt x="1691774" y="958473"/>
                  </a:lnTo>
                  <a:lnTo>
                    <a:pt x="1691774" y="897366"/>
                  </a:lnTo>
                  <a:lnTo>
                    <a:pt x="1661220" y="897366"/>
                  </a:lnTo>
                  <a:lnTo>
                    <a:pt x="1661220" y="792967"/>
                  </a:lnTo>
                  <a:lnTo>
                    <a:pt x="1623030" y="792967"/>
                  </a:lnTo>
                  <a:lnTo>
                    <a:pt x="1623030" y="739497"/>
                  </a:lnTo>
                  <a:lnTo>
                    <a:pt x="1490624" y="739497"/>
                  </a:lnTo>
                  <a:lnTo>
                    <a:pt x="1490624" y="665658"/>
                  </a:lnTo>
                  <a:lnTo>
                    <a:pt x="1218184" y="665658"/>
                  </a:lnTo>
                  <a:lnTo>
                    <a:pt x="1218184" y="589272"/>
                  </a:lnTo>
                  <a:lnTo>
                    <a:pt x="1149431" y="589272"/>
                  </a:lnTo>
                  <a:lnTo>
                    <a:pt x="1149431" y="479785"/>
                  </a:lnTo>
                  <a:lnTo>
                    <a:pt x="1090869" y="479785"/>
                  </a:lnTo>
                  <a:lnTo>
                    <a:pt x="1090869" y="418677"/>
                  </a:lnTo>
                  <a:lnTo>
                    <a:pt x="1052679" y="418677"/>
                  </a:lnTo>
                  <a:lnTo>
                    <a:pt x="1052679" y="377937"/>
                  </a:lnTo>
                  <a:lnTo>
                    <a:pt x="864261" y="377937"/>
                  </a:lnTo>
                  <a:lnTo>
                    <a:pt x="864261" y="342291"/>
                  </a:lnTo>
                  <a:lnTo>
                    <a:pt x="719128" y="342291"/>
                  </a:lnTo>
                  <a:lnTo>
                    <a:pt x="719128" y="309191"/>
                  </a:lnTo>
                  <a:lnTo>
                    <a:pt x="675842" y="309191"/>
                  </a:lnTo>
                  <a:lnTo>
                    <a:pt x="675842" y="258267"/>
                  </a:lnTo>
                  <a:lnTo>
                    <a:pt x="556171" y="258267"/>
                  </a:lnTo>
                  <a:lnTo>
                    <a:pt x="556171" y="214982"/>
                  </a:lnTo>
                  <a:lnTo>
                    <a:pt x="380484" y="214982"/>
                  </a:lnTo>
                  <a:lnTo>
                    <a:pt x="380484" y="171696"/>
                  </a:lnTo>
                  <a:lnTo>
                    <a:pt x="334652" y="171696"/>
                  </a:lnTo>
                  <a:lnTo>
                    <a:pt x="334652" y="110588"/>
                  </a:lnTo>
                  <a:lnTo>
                    <a:pt x="299006" y="110588"/>
                  </a:lnTo>
                  <a:lnTo>
                    <a:pt x="299006" y="6194"/>
                  </a:lnTo>
                  <a:lnTo>
                    <a:pt x="6194" y="619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71" name="Freeform: Shape 5290">
              <a:extLst>
                <a:ext uri="{FF2B5EF4-FFF2-40B4-BE49-F238E27FC236}">
                  <a16:creationId xmlns:a16="http://schemas.microsoft.com/office/drawing/2014/main" id="{4A31A141-F39C-4E59-809E-821940D34408}"/>
                </a:ext>
              </a:extLst>
            </p:cNvPr>
            <p:cNvSpPr/>
            <p:nvPr/>
          </p:nvSpPr>
          <p:spPr>
            <a:xfrm>
              <a:off x="-1464" y="2031401"/>
              <a:ext cx="8869" cy="70952"/>
            </a:xfrm>
            <a:custGeom>
              <a:avLst/>
              <a:gdLst>
                <a:gd name="connsiteX0" fmla="*/ 5156 w 8869"/>
                <a:gd name="connsiteY0" fmla="*/ 5156 h 70952"/>
                <a:gd name="connsiteX1" fmla="*/ 5156 w 8869"/>
                <a:gd name="connsiteY1" fmla="*/ 72197 h 70952"/>
              </a:gdLst>
              <a:ahLst/>
              <a:cxnLst>
                <a:cxn ang="0">
                  <a:pos x="connsiteX0" y="connsiteY0"/>
                </a:cxn>
                <a:cxn ang="0">
                  <a:pos x="connsiteX1" y="connsiteY1"/>
                </a:cxn>
              </a:cxnLst>
              <a:rect l="l" t="t" r="r" b="b"/>
              <a:pathLst>
                <a:path w="8869" h="70952">
                  <a:moveTo>
                    <a:pt x="5156" y="5156"/>
                  </a:moveTo>
                  <a:lnTo>
                    <a:pt x="5156" y="72197"/>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72" name="Freeform: Shape 5291">
              <a:extLst>
                <a:ext uri="{FF2B5EF4-FFF2-40B4-BE49-F238E27FC236}">
                  <a16:creationId xmlns:a16="http://schemas.microsoft.com/office/drawing/2014/main" id="{E5331558-A003-48ED-B93D-E8C3FF31C575}"/>
                </a:ext>
              </a:extLst>
            </p:cNvPr>
            <p:cNvSpPr/>
            <p:nvPr/>
          </p:nvSpPr>
          <p:spPr>
            <a:xfrm>
              <a:off x="300084" y="2137831"/>
              <a:ext cx="8869" cy="70952"/>
            </a:xfrm>
            <a:custGeom>
              <a:avLst/>
              <a:gdLst>
                <a:gd name="connsiteX0" fmla="*/ 5156 w 8869"/>
                <a:gd name="connsiteY0" fmla="*/ 5156 h 70952"/>
                <a:gd name="connsiteX1" fmla="*/ 5156 w 8869"/>
                <a:gd name="connsiteY1" fmla="*/ 72197 h 70952"/>
              </a:gdLst>
              <a:ahLst/>
              <a:cxnLst>
                <a:cxn ang="0">
                  <a:pos x="connsiteX0" y="connsiteY0"/>
                </a:cxn>
                <a:cxn ang="0">
                  <a:pos x="connsiteX1" y="connsiteY1"/>
                </a:cxn>
              </a:cxnLst>
              <a:rect l="l" t="t" r="r" b="b"/>
              <a:pathLst>
                <a:path w="8869" h="70952">
                  <a:moveTo>
                    <a:pt x="5156" y="5156"/>
                  </a:moveTo>
                  <a:lnTo>
                    <a:pt x="5156" y="72197"/>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73" name="Freeform: Shape 5292">
              <a:extLst>
                <a:ext uri="{FF2B5EF4-FFF2-40B4-BE49-F238E27FC236}">
                  <a16:creationId xmlns:a16="http://schemas.microsoft.com/office/drawing/2014/main" id="{C3EBF1BA-3D27-4EEA-9A52-5D0156496E4C}"/>
                </a:ext>
              </a:extLst>
            </p:cNvPr>
            <p:cNvSpPr/>
            <p:nvPr/>
          </p:nvSpPr>
          <p:spPr>
            <a:xfrm>
              <a:off x="335560" y="2191045"/>
              <a:ext cx="8869" cy="70952"/>
            </a:xfrm>
            <a:custGeom>
              <a:avLst/>
              <a:gdLst>
                <a:gd name="connsiteX0" fmla="*/ 5156 w 8869"/>
                <a:gd name="connsiteY0" fmla="*/ 5156 h 70952"/>
                <a:gd name="connsiteX1" fmla="*/ 5156 w 8869"/>
                <a:gd name="connsiteY1" fmla="*/ 72198 h 70952"/>
              </a:gdLst>
              <a:ahLst/>
              <a:cxnLst>
                <a:cxn ang="0">
                  <a:pos x="connsiteX0" y="connsiteY0"/>
                </a:cxn>
                <a:cxn ang="0">
                  <a:pos x="connsiteX1" y="connsiteY1"/>
                </a:cxn>
              </a:cxnLst>
              <a:rect l="l" t="t" r="r" b="b"/>
              <a:pathLst>
                <a:path w="8869" h="70952">
                  <a:moveTo>
                    <a:pt x="5156" y="5156"/>
                  </a:moveTo>
                  <a:lnTo>
                    <a:pt x="5156" y="7219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74" name="Freeform: Shape 5293">
              <a:extLst>
                <a:ext uri="{FF2B5EF4-FFF2-40B4-BE49-F238E27FC236}">
                  <a16:creationId xmlns:a16="http://schemas.microsoft.com/office/drawing/2014/main" id="{05D9C3C3-F9A5-400F-BE95-15044BED58C7}"/>
                </a:ext>
              </a:extLst>
            </p:cNvPr>
            <p:cNvSpPr/>
            <p:nvPr/>
          </p:nvSpPr>
          <p:spPr>
            <a:xfrm>
              <a:off x="388774" y="2244261"/>
              <a:ext cx="8869" cy="70952"/>
            </a:xfrm>
            <a:custGeom>
              <a:avLst/>
              <a:gdLst>
                <a:gd name="connsiteX0" fmla="*/ 5156 w 8869"/>
                <a:gd name="connsiteY0" fmla="*/ 5156 h 70952"/>
                <a:gd name="connsiteX1" fmla="*/ 5156 w 8869"/>
                <a:gd name="connsiteY1" fmla="*/ 72197 h 70952"/>
              </a:gdLst>
              <a:ahLst/>
              <a:cxnLst>
                <a:cxn ang="0">
                  <a:pos x="connsiteX0" y="connsiteY0"/>
                </a:cxn>
                <a:cxn ang="0">
                  <a:pos x="connsiteX1" y="connsiteY1"/>
                </a:cxn>
              </a:cxnLst>
              <a:rect l="l" t="t" r="r" b="b"/>
              <a:pathLst>
                <a:path w="8869" h="70952">
                  <a:moveTo>
                    <a:pt x="5156" y="5156"/>
                  </a:moveTo>
                  <a:lnTo>
                    <a:pt x="5156" y="72197"/>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75" name="Freeform: Shape 5294">
              <a:extLst>
                <a:ext uri="{FF2B5EF4-FFF2-40B4-BE49-F238E27FC236}">
                  <a16:creationId xmlns:a16="http://schemas.microsoft.com/office/drawing/2014/main" id="{5369B6F3-3C9B-4777-8898-601E1673703B}"/>
                </a:ext>
              </a:extLst>
            </p:cNvPr>
            <p:cNvSpPr/>
            <p:nvPr/>
          </p:nvSpPr>
          <p:spPr>
            <a:xfrm>
              <a:off x="459727" y="2244261"/>
              <a:ext cx="8869" cy="70952"/>
            </a:xfrm>
            <a:custGeom>
              <a:avLst/>
              <a:gdLst>
                <a:gd name="connsiteX0" fmla="*/ 5156 w 8869"/>
                <a:gd name="connsiteY0" fmla="*/ 5156 h 70952"/>
                <a:gd name="connsiteX1" fmla="*/ 5156 w 8869"/>
                <a:gd name="connsiteY1" fmla="*/ 72197 h 70952"/>
              </a:gdLst>
              <a:ahLst/>
              <a:cxnLst>
                <a:cxn ang="0">
                  <a:pos x="connsiteX0" y="connsiteY0"/>
                </a:cxn>
                <a:cxn ang="0">
                  <a:pos x="connsiteX1" y="connsiteY1"/>
                </a:cxn>
              </a:cxnLst>
              <a:rect l="l" t="t" r="r" b="b"/>
              <a:pathLst>
                <a:path w="8869" h="70952">
                  <a:moveTo>
                    <a:pt x="5156" y="5156"/>
                  </a:moveTo>
                  <a:lnTo>
                    <a:pt x="5156" y="72197"/>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76" name="Freeform: Shape 5295">
              <a:extLst>
                <a:ext uri="{FF2B5EF4-FFF2-40B4-BE49-F238E27FC236}">
                  <a16:creationId xmlns:a16="http://schemas.microsoft.com/office/drawing/2014/main" id="{85C9260E-D273-4C1E-8118-0355981DE588}"/>
                </a:ext>
              </a:extLst>
            </p:cNvPr>
            <p:cNvSpPr/>
            <p:nvPr/>
          </p:nvSpPr>
          <p:spPr>
            <a:xfrm>
              <a:off x="495203" y="2244261"/>
              <a:ext cx="8869" cy="70952"/>
            </a:xfrm>
            <a:custGeom>
              <a:avLst/>
              <a:gdLst>
                <a:gd name="connsiteX0" fmla="*/ 5156 w 8869"/>
                <a:gd name="connsiteY0" fmla="*/ 5156 h 70952"/>
                <a:gd name="connsiteX1" fmla="*/ 5156 w 8869"/>
                <a:gd name="connsiteY1" fmla="*/ 72197 h 70952"/>
              </a:gdLst>
              <a:ahLst/>
              <a:cxnLst>
                <a:cxn ang="0">
                  <a:pos x="connsiteX0" y="connsiteY0"/>
                </a:cxn>
                <a:cxn ang="0">
                  <a:pos x="connsiteX1" y="connsiteY1"/>
                </a:cxn>
              </a:cxnLst>
              <a:rect l="l" t="t" r="r" b="b"/>
              <a:pathLst>
                <a:path w="8869" h="70952">
                  <a:moveTo>
                    <a:pt x="5156" y="5156"/>
                  </a:moveTo>
                  <a:lnTo>
                    <a:pt x="5156" y="72197"/>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77" name="Freeform: Shape 5296">
              <a:extLst>
                <a:ext uri="{FF2B5EF4-FFF2-40B4-BE49-F238E27FC236}">
                  <a16:creationId xmlns:a16="http://schemas.microsoft.com/office/drawing/2014/main" id="{DDBAE3BD-5727-4329-BA6B-127A4A9C7716}"/>
                </a:ext>
              </a:extLst>
            </p:cNvPr>
            <p:cNvSpPr/>
            <p:nvPr/>
          </p:nvSpPr>
          <p:spPr>
            <a:xfrm>
              <a:off x="583894" y="2279737"/>
              <a:ext cx="8869" cy="70952"/>
            </a:xfrm>
            <a:custGeom>
              <a:avLst/>
              <a:gdLst>
                <a:gd name="connsiteX0" fmla="*/ 5156 w 8869"/>
                <a:gd name="connsiteY0" fmla="*/ 5156 h 70952"/>
                <a:gd name="connsiteX1" fmla="*/ 5156 w 8869"/>
                <a:gd name="connsiteY1" fmla="*/ 72197 h 70952"/>
              </a:gdLst>
              <a:ahLst/>
              <a:cxnLst>
                <a:cxn ang="0">
                  <a:pos x="connsiteX0" y="connsiteY0"/>
                </a:cxn>
                <a:cxn ang="0">
                  <a:pos x="connsiteX1" y="connsiteY1"/>
                </a:cxn>
              </a:cxnLst>
              <a:rect l="l" t="t" r="r" b="b"/>
              <a:pathLst>
                <a:path w="8869" h="70952">
                  <a:moveTo>
                    <a:pt x="5156" y="5156"/>
                  </a:moveTo>
                  <a:lnTo>
                    <a:pt x="5156" y="72197"/>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78" name="Freeform: Shape 5297">
              <a:extLst>
                <a:ext uri="{FF2B5EF4-FFF2-40B4-BE49-F238E27FC236}">
                  <a16:creationId xmlns:a16="http://schemas.microsoft.com/office/drawing/2014/main" id="{6A60D67B-8D47-4072-8FD7-3302A07F8766}"/>
                </a:ext>
              </a:extLst>
            </p:cNvPr>
            <p:cNvSpPr/>
            <p:nvPr/>
          </p:nvSpPr>
          <p:spPr>
            <a:xfrm>
              <a:off x="619370" y="2279737"/>
              <a:ext cx="8869" cy="70952"/>
            </a:xfrm>
            <a:custGeom>
              <a:avLst/>
              <a:gdLst>
                <a:gd name="connsiteX0" fmla="*/ 5156 w 8869"/>
                <a:gd name="connsiteY0" fmla="*/ 5156 h 70952"/>
                <a:gd name="connsiteX1" fmla="*/ 5156 w 8869"/>
                <a:gd name="connsiteY1" fmla="*/ 72197 h 70952"/>
              </a:gdLst>
              <a:ahLst/>
              <a:cxnLst>
                <a:cxn ang="0">
                  <a:pos x="connsiteX0" y="connsiteY0"/>
                </a:cxn>
                <a:cxn ang="0">
                  <a:pos x="connsiteX1" y="connsiteY1"/>
                </a:cxn>
              </a:cxnLst>
              <a:rect l="l" t="t" r="r" b="b"/>
              <a:pathLst>
                <a:path w="8869" h="70952">
                  <a:moveTo>
                    <a:pt x="5156" y="5156"/>
                  </a:moveTo>
                  <a:lnTo>
                    <a:pt x="5156" y="72197"/>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79" name="Freeform: Shape 5298">
              <a:extLst>
                <a:ext uri="{FF2B5EF4-FFF2-40B4-BE49-F238E27FC236}">
                  <a16:creationId xmlns:a16="http://schemas.microsoft.com/office/drawing/2014/main" id="{F712F818-5E30-4FA9-BFAE-642E2A485FCA}"/>
                </a:ext>
              </a:extLst>
            </p:cNvPr>
            <p:cNvSpPr/>
            <p:nvPr/>
          </p:nvSpPr>
          <p:spPr>
            <a:xfrm>
              <a:off x="654847" y="2279737"/>
              <a:ext cx="8869" cy="70952"/>
            </a:xfrm>
            <a:custGeom>
              <a:avLst/>
              <a:gdLst>
                <a:gd name="connsiteX0" fmla="*/ 5156 w 8869"/>
                <a:gd name="connsiteY0" fmla="*/ 5156 h 70952"/>
                <a:gd name="connsiteX1" fmla="*/ 5156 w 8869"/>
                <a:gd name="connsiteY1" fmla="*/ 72197 h 70952"/>
              </a:gdLst>
              <a:ahLst/>
              <a:cxnLst>
                <a:cxn ang="0">
                  <a:pos x="connsiteX0" y="connsiteY0"/>
                </a:cxn>
                <a:cxn ang="0">
                  <a:pos x="connsiteX1" y="connsiteY1"/>
                </a:cxn>
              </a:cxnLst>
              <a:rect l="l" t="t" r="r" b="b"/>
              <a:pathLst>
                <a:path w="8869" h="70952">
                  <a:moveTo>
                    <a:pt x="5156" y="5156"/>
                  </a:moveTo>
                  <a:lnTo>
                    <a:pt x="5156" y="72197"/>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80" name="Freeform: Shape 5299">
              <a:extLst>
                <a:ext uri="{FF2B5EF4-FFF2-40B4-BE49-F238E27FC236}">
                  <a16:creationId xmlns:a16="http://schemas.microsoft.com/office/drawing/2014/main" id="{93A6B4D3-EC91-4AD1-8032-AE75D9DFCC4C}"/>
                </a:ext>
              </a:extLst>
            </p:cNvPr>
            <p:cNvSpPr/>
            <p:nvPr/>
          </p:nvSpPr>
          <p:spPr>
            <a:xfrm>
              <a:off x="690323" y="2350689"/>
              <a:ext cx="8869" cy="70952"/>
            </a:xfrm>
            <a:custGeom>
              <a:avLst/>
              <a:gdLst>
                <a:gd name="connsiteX0" fmla="*/ 5156 w 8869"/>
                <a:gd name="connsiteY0" fmla="*/ 5156 h 70952"/>
                <a:gd name="connsiteX1" fmla="*/ 5156 w 8869"/>
                <a:gd name="connsiteY1" fmla="*/ 72198 h 70952"/>
              </a:gdLst>
              <a:ahLst/>
              <a:cxnLst>
                <a:cxn ang="0">
                  <a:pos x="connsiteX0" y="connsiteY0"/>
                </a:cxn>
                <a:cxn ang="0">
                  <a:pos x="connsiteX1" y="connsiteY1"/>
                </a:cxn>
              </a:cxnLst>
              <a:rect l="l" t="t" r="r" b="b"/>
              <a:pathLst>
                <a:path w="8869" h="70952">
                  <a:moveTo>
                    <a:pt x="5156" y="5156"/>
                  </a:moveTo>
                  <a:lnTo>
                    <a:pt x="5156" y="7219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81" name="Freeform: Shape 5300">
              <a:extLst>
                <a:ext uri="{FF2B5EF4-FFF2-40B4-BE49-F238E27FC236}">
                  <a16:creationId xmlns:a16="http://schemas.microsoft.com/office/drawing/2014/main" id="{EA506ECA-39FD-405D-9FBF-B0EE07BC1AB4}"/>
                </a:ext>
              </a:extLst>
            </p:cNvPr>
            <p:cNvSpPr/>
            <p:nvPr/>
          </p:nvSpPr>
          <p:spPr>
            <a:xfrm>
              <a:off x="725799" y="2350689"/>
              <a:ext cx="8869" cy="70952"/>
            </a:xfrm>
            <a:custGeom>
              <a:avLst/>
              <a:gdLst>
                <a:gd name="connsiteX0" fmla="*/ 5156 w 8869"/>
                <a:gd name="connsiteY0" fmla="*/ 5156 h 70952"/>
                <a:gd name="connsiteX1" fmla="*/ 5156 w 8869"/>
                <a:gd name="connsiteY1" fmla="*/ 72198 h 70952"/>
              </a:gdLst>
              <a:ahLst/>
              <a:cxnLst>
                <a:cxn ang="0">
                  <a:pos x="connsiteX0" y="connsiteY0"/>
                </a:cxn>
                <a:cxn ang="0">
                  <a:pos x="connsiteX1" y="connsiteY1"/>
                </a:cxn>
              </a:cxnLst>
              <a:rect l="l" t="t" r="r" b="b"/>
              <a:pathLst>
                <a:path w="8869" h="70952">
                  <a:moveTo>
                    <a:pt x="5156" y="5156"/>
                  </a:moveTo>
                  <a:lnTo>
                    <a:pt x="5156" y="7219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82" name="Freeform: Shape 5301">
              <a:extLst>
                <a:ext uri="{FF2B5EF4-FFF2-40B4-BE49-F238E27FC236}">
                  <a16:creationId xmlns:a16="http://schemas.microsoft.com/office/drawing/2014/main" id="{CA747675-F3F4-4ACC-8D21-EDE5E7832279}"/>
                </a:ext>
              </a:extLst>
            </p:cNvPr>
            <p:cNvSpPr/>
            <p:nvPr/>
          </p:nvSpPr>
          <p:spPr>
            <a:xfrm>
              <a:off x="761276" y="2368427"/>
              <a:ext cx="8869" cy="70952"/>
            </a:xfrm>
            <a:custGeom>
              <a:avLst/>
              <a:gdLst>
                <a:gd name="connsiteX0" fmla="*/ 5156 w 8869"/>
                <a:gd name="connsiteY0" fmla="*/ 5156 h 70952"/>
                <a:gd name="connsiteX1" fmla="*/ 5156 w 8869"/>
                <a:gd name="connsiteY1" fmla="*/ 72198 h 70952"/>
              </a:gdLst>
              <a:ahLst/>
              <a:cxnLst>
                <a:cxn ang="0">
                  <a:pos x="connsiteX0" y="connsiteY0"/>
                </a:cxn>
                <a:cxn ang="0">
                  <a:pos x="connsiteX1" y="connsiteY1"/>
                </a:cxn>
              </a:cxnLst>
              <a:rect l="l" t="t" r="r" b="b"/>
              <a:pathLst>
                <a:path w="8869" h="70952">
                  <a:moveTo>
                    <a:pt x="5156" y="5156"/>
                  </a:moveTo>
                  <a:lnTo>
                    <a:pt x="5156" y="7219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83" name="Freeform: Shape 5302">
              <a:extLst>
                <a:ext uri="{FF2B5EF4-FFF2-40B4-BE49-F238E27FC236}">
                  <a16:creationId xmlns:a16="http://schemas.microsoft.com/office/drawing/2014/main" id="{F6BBFC2B-6A73-4F24-8A7D-739A37194EE7}"/>
                </a:ext>
              </a:extLst>
            </p:cNvPr>
            <p:cNvSpPr/>
            <p:nvPr/>
          </p:nvSpPr>
          <p:spPr>
            <a:xfrm>
              <a:off x="796752" y="2368427"/>
              <a:ext cx="8869" cy="70952"/>
            </a:xfrm>
            <a:custGeom>
              <a:avLst/>
              <a:gdLst>
                <a:gd name="connsiteX0" fmla="*/ 5156 w 8869"/>
                <a:gd name="connsiteY0" fmla="*/ 5156 h 70952"/>
                <a:gd name="connsiteX1" fmla="*/ 5156 w 8869"/>
                <a:gd name="connsiteY1" fmla="*/ 72198 h 70952"/>
              </a:gdLst>
              <a:ahLst/>
              <a:cxnLst>
                <a:cxn ang="0">
                  <a:pos x="connsiteX0" y="connsiteY0"/>
                </a:cxn>
                <a:cxn ang="0">
                  <a:pos x="connsiteX1" y="connsiteY1"/>
                </a:cxn>
              </a:cxnLst>
              <a:rect l="l" t="t" r="r" b="b"/>
              <a:pathLst>
                <a:path w="8869" h="70952">
                  <a:moveTo>
                    <a:pt x="5156" y="5156"/>
                  </a:moveTo>
                  <a:lnTo>
                    <a:pt x="5156" y="7219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84" name="Freeform: Shape 5303">
              <a:extLst>
                <a:ext uri="{FF2B5EF4-FFF2-40B4-BE49-F238E27FC236}">
                  <a16:creationId xmlns:a16="http://schemas.microsoft.com/office/drawing/2014/main" id="{2E21C051-C1DE-4D16-9EFB-7B6727DC5721}"/>
                </a:ext>
              </a:extLst>
            </p:cNvPr>
            <p:cNvSpPr/>
            <p:nvPr/>
          </p:nvSpPr>
          <p:spPr>
            <a:xfrm>
              <a:off x="814490" y="2368427"/>
              <a:ext cx="8869" cy="70952"/>
            </a:xfrm>
            <a:custGeom>
              <a:avLst/>
              <a:gdLst>
                <a:gd name="connsiteX0" fmla="*/ 5156 w 8869"/>
                <a:gd name="connsiteY0" fmla="*/ 5156 h 70952"/>
                <a:gd name="connsiteX1" fmla="*/ 5156 w 8869"/>
                <a:gd name="connsiteY1" fmla="*/ 72198 h 70952"/>
              </a:gdLst>
              <a:ahLst/>
              <a:cxnLst>
                <a:cxn ang="0">
                  <a:pos x="connsiteX0" y="connsiteY0"/>
                </a:cxn>
                <a:cxn ang="0">
                  <a:pos x="connsiteX1" y="connsiteY1"/>
                </a:cxn>
              </a:cxnLst>
              <a:rect l="l" t="t" r="r" b="b"/>
              <a:pathLst>
                <a:path w="8869" h="70952">
                  <a:moveTo>
                    <a:pt x="5156" y="5156"/>
                  </a:moveTo>
                  <a:lnTo>
                    <a:pt x="5156" y="7219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85" name="Freeform: Shape 5304">
              <a:extLst>
                <a:ext uri="{FF2B5EF4-FFF2-40B4-BE49-F238E27FC236}">
                  <a16:creationId xmlns:a16="http://schemas.microsoft.com/office/drawing/2014/main" id="{9DC69CA9-70D6-4041-9961-3EC8FB0F2206}"/>
                </a:ext>
              </a:extLst>
            </p:cNvPr>
            <p:cNvSpPr/>
            <p:nvPr/>
          </p:nvSpPr>
          <p:spPr>
            <a:xfrm>
              <a:off x="832228" y="2368427"/>
              <a:ext cx="8869" cy="70952"/>
            </a:xfrm>
            <a:custGeom>
              <a:avLst/>
              <a:gdLst>
                <a:gd name="connsiteX0" fmla="*/ 5156 w 8869"/>
                <a:gd name="connsiteY0" fmla="*/ 5156 h 70952"/>
                <a:gd name="connsiteX1" fmla="*/ 5156 w 8869"/>
                <a:gd name="connsiteY1" fmla="*/ 72198 h 70952"/>
              </a:gdLst>
              <a:ahLst/>
              <a:cxnLst>
                <a:cxn ang="0">
                  <a:pos x="connsiteX0" y="connsiteY0"/>
                </a:cxn>
                <a:cxn ang="0">
                  <a:pos x="connsiteX1" y="connsiteY1"/>
                </a:cxn>
              </a:cxnLst>
              <a:rect l="l" t="t" r="r" b="b"/>
              <a:pathLst>
                <a:path w="8869" h="70952">
                  <a:moveTo>
                    <a:pt x="5156" y="5156"/>
                  </a:moveTo>
                  <a:lnTo>
                    <a:pt x="5156" y="7219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86" name="Freeform: Shape 5305">
              <a:extLst>
                <a:ext uri="{FF2B5EF4-FFF2-40B4-BE49-F238E27FC236}">
                  <a16:creationId xmlns:a16="http://schemas.microsoft.com/office/drawing/2014/main" id="{98E15F46-E5D8-4D47-8417-BFDBE849CBF3}"/>
                </a:ext>
              </a:extLst>
            </p:cNvPr>
            <p:cNvSpPr/>
            <p:nvPr/>
          </p:nvSpPr>
          <p:spPr>
            <a:xfrm>
              <a:off x="991868" y="2403905"/>
              <a:ext cx="8869" cy="70952"/>
            </a:xfrm>
            <a:custGeom>
              <a:avLst/>
              <a:gdLst>
                <a:gd name="connsiteX0" fmla="*/ 5156 w 8869"/>
                <a:gd name="connsiteY0" fmla="*/ 5156 h 70952"/>
                <a:gd name="connsiteX1" fmla="*/ 5156 w 8869"/>
                <a:gd name="connsiteY1" fmla="*/ 72197 h 70952"/>
              </a:gdLst>
              <a:ahLst/>
              <a:cxnLst>
                <a:cxn ang="0">
                  <a:pos x="connsiteX0" y="connsiteY0"/>
                </a:cxn>
                <a:cxn ang="0">
                  <a:pos x="connsiteX1" y="connsiteY1"/>
                </a:cxn>
              </a:cxnLst>
              <a:rect l="l" t="t" r="r" b="b"/>
              <a:pathLst>
                <a:path w="8869" h="70952">
                  <a:moveTo>
                    <a:pt x="5156" y="5156"/>
                  </a:moveTo>
                  <a:lnTo>
                    <a:pt x="5156" y="72197"/>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87" name="Freeform: Shape 5306">
              <a:extLst>
                <a:ext uri="{FF2B5EF4-FFF2-40B4-BE49-F238E27FC236}">
                  <a16:creationId xmlns:a16="http://schemas.microsoft.com/office/drawing/2014/main" id="{8FBC13C4-8C3F-41E9-A4B1-E83CEF51E3D7}"/>
                </a:ext>
              </a:extLst>
            </p:cNvPr>
            <p:cNvSpPr/>
            <p:nvPr/>
          </p:nvSpPr>
          <p:spPr>
            <a:xfrm>
              <a:off x="1027345" y="2403905"/>
              <a:ext cx="8869" cy="70952"/>
            </a:xfrm>
            <a:custGeom>
              <a:avLst/>
              <a:gdLst>
                <a:gd name="connsiteX0" fmla="*/ 5156 w 8869"/>
                <a:gd name="connsiteY0" fmla="*/ 5156 h 70952"/>
                <a:gd name="connsiteX1" fmla="*/ 5156 w 8869"/>
                <a:gd name="connsiteY1" fmla="*/ 72197 h 70952"/>
              </a:gdLst>
              <a:ahLst/>
              <a:cxnLst>
                <a:cxn ang="0">
                  <a:pos x="connsiteX0" y="connsiteY0"/>
                </a:cxn>
                <a:cxn ang="0">
                  <a:pos x="connsiteX1" y="connsiteY1"/>
                </a:cxn>
              </a:cxnLst>
              <a:rect l="l" t="t" r="r" b="b"/>
              <a:pathLst>
                <a:path w="8869" h="70952">
                  <a:moveTo>
                    <a:pt x="5156" y="5156"/>
                  </a:moveTo>
                  <a:lnTo>
                    <a:pt x="5156" y="72197"/>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88" name="Freeform: Shape 5307">
              <a:extLst>
                <a:ext uri="{FF2B5EF4-FFF2-40B4-BE49-F238E27FC236}">
                  <a16:creationId xmlns:a16="http://schemas.microsoft.com/office/drawing/2014/main" id="{C538BB40-497E-41C3-8190-2A36A3BB7EF8}"/>
                </a:ext>
              </a:extLst>
            </p:cNvPr>
            <p:cNvSpPr/>
            <p:nvPr/>
          </p:nvSpPr>
          <p:spPr>
            <a:xfrm>
              <a:off x="1062821" y="2457119"/>
              <a:ext cx="8869" cy="70952"/>
            </a:xfrm>
            <a:custGeom>
              <a:avLst/>
              <a:gdLst>
                <a:gd name="connsiteX0" fmla="*/ 5156 w 8869"/>
                <a:gd name="connsiteY0" fmla="*/ 5156 h 70952"/>
                <a:gd name="connsiteX1" fmla="*/ 5156 w 8869"/>
                <a:gd name="connsiteY1" fmla="*/ 72198 h 70952"/>
              </a:gdLst>
              <a:ahLst/>
              <a:cxnLst>
                <a:cxn ang="0">
                  <a:pos x="connsiteX0" y="connsiteY0"/>
                </a:cxn>
                <a:cxn ang="0">
                  <a:pos x="connsiteX1" y="connsiteY1"/>
                </a:cxn>
              </a:cxnLst>
              <a:rect l="l" t="t" r="r" b="b"/>
              <a:pathLst>
                <a:path w="8869" h="70952">
                  <a:moveTo>
                    <a:pt x="5156" y="5156"/>
                  </a:moveTo>
                  <a:lnTo>
                    <a:pt x="5156" y="7219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89" name="Freeform: Shape 5308">
              <a:extLst>
                <a:ext uri="{FF2B5EF4-FFF2-40B4-BE49-F238E27FC236}">
                  <a16:creationId xmlns:a16="http://schemas.microsoft.com/office/drawing/2014/main" id="{E640114C-7A78-4103-B7C3-8A05D68E003C}"/>
                </a:ext>
              </a:extLst>
            </p:cNvPr>
            <p:cNvSpPr/>
            <p:nvPr/>
          </p:nvSpPr>
          <p:spPr>
            <a:xfrm>
              <a:off x="1116035" y="2510333"/>
              <a:ext cx="8869" cy="70952"/>
            </a:xfrm>
            <a:custGeom>
              <a:avLst/>
              <a:gdLst>
                <a:gd name="connsiteX0" fmla="*/ 5156 w 8869"/>
                <a:gd name="connsiteY0" fmla="*/ 5156 h 70952"/>
                <a:gd name="connsiteX1" fmla="*/ 5156 w 8869"/>
                <a:gd name="connsiteY1" fmla="*/ 72198 h 70952"/>
              </a:gdLst>
              <a:ahLst/>
              <a:cxnLst>
                <a:cxn ang="0">
                  <a:pos x="connsiteX0" y="connsiteY0"/>
                </a:cxn>
                <a:cxn ang="0">
                  <a:pos x="connsiteX1" y="connsiteY1"/>
                </a:cxn>
              </a:cxnLst>
              <a:rect l="l" t="t" r="r" b="b"/>
              <a:pathLst>
                <a:path w="8869" h="70952">
                  <a:moveTo>
                    <a:pt x="5156" y="5156"/>
                  </a:moveTo>
                  <a:lnTo>
                    <a:pt x="5156" y="7219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90" name="Freeform: Shape 5309">
              <a:extLst>
                <a:ext uri="{FF2B5EF4-FFF2-40B4-BE49-F238E27FC236}">
                  <a16:creationId xmlns:a16="http://schemas.microsoft.com/office/drawing/2014/main" id="{D7647424-6D10-4F56-916C-5360F4126363}"/>
                </a:ext>
              </a:extLst>
            </p:cNvPr>
            <p:cNvSpPr/>
            <p:nvPr/>
          </p:nvSpPr>
          <p:spPr>
            <a:xfrm>
              <a:off x="1117995" y="2597069"/>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91" name="Freeform: Shape 5310">
              <a:extLst>
                <a:ext uri="{FF2B5EF4-FFF2-40B4-BE49-F238E27FC236}">
                  <a16:creationId xmlns:a16="http://schemas.microsoft.com/office/drawing/2014/main" id="{24483B8F-DC8C-4AF5-9172-7CA234B3E565}"/>
                </a:ext>
              </a:extLst>
            </p:cNvPr>
            <p:cNvSpPr/>
            <p:nvPr/>
          </p:nvSpPr>
          <p:spPr>
            <a:xfrm>
              <a:off x="1117995" y="2614807"/>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92" name="Freeform: Shape 5311">
              <a:extLst>
                <a:ext uri="{FF2B5EF4-FFF2-40B4-BE49-F238E27FC236}">
                  <a16:creationId xmlns:a16="http://schemas.microsoft.com/office/drawing/2014/main" id="{04105C47-6E61-4745-BAF6-F89E66B33C8E}"/>
                </a:ext>
              </a:extLst>
            </p:cNvPr>
            <p:cNvSpPr/>
            <p:nvPr/>
          </p:nvSpPr>
          <p:spPr>
            <a:xfrm>
              <a:off x="1117995" y="2632545"/>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93" name="Freeform: Shape 5312">
              <a:extLst>
                <a:ext uri="{FF2B5EF4-FFF2-40B4-BE49-F238E27FC236}">
                  <a16:creationId xmlns:a16="http://schemas.microsoft.com/office/drawing/2014/main" id="{778FA857-7E6B-490E-AB74-29FC0B8A4C42}"/>
                </a:ext>
              </a:extLst>
            </p:cNvPr>
            <p:cNvSpPr/>
            <p:nvPr/>
          </p:nvSpPr>
          <p:spPr>
            <a:xfrm>
              <a:off x="1117995" y="2650283"/>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94" name="Freeform: Shape 5313">
              <a:extLst>
                <a:ext uri="{FF2B5EF4-FFF2-40B4-BE49-F238E27FC236}">
                  <a16:creationId xmlns:a16="http://schemas.microsoft.com/office/drawing/2014/main" id="{6B9D6C79-9F60-4D09-BB2C-B44B6550CE4F}"/>
                </a:ext>
              </a:extLst>
            </p:cNvPr>
            <p:cNvSpPr/>
            <p:nvPr/>
          </p:nvSpPr>
          <p:spPr>
            <a:xfrm>
              <a:off x="1117995" y="2650283"/>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95" name="Freeform: Shape 5314">
              <a:extLst>
                <a:ext uri="{FF2B5EF4-FFF2-40B4-BE49-F238E27FC236}">
                  <a16:creationId xmlns:a16="http://schemas.microsoft.com/office/drawing/2014/main" id="{ACB3D753-A4F0-400D-9549-72A9769C3395}"/>
                </a:ext>
              </a:extLst>
            </p:cNvPr>
            <p:cNvSpPr/>
            <p:nvPr/>
          </p:nvSpPr>
          <p:spPr>
            <a:xfrm>
              <a:off x="1171210" y="2668022"/>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96" name="Freeform: Shape 5315">
              <a:extLst>
                <a:ext uri="{FF2B5EF4-FFF2-40B4-BE49-F238E27FC236}">
                  <a16:creationId xmlns:a16="http://schemas.microsoft.com/office/drawing/2014/main" id="{E7DBA06A-A01F-4915-96C8-45C3F086672F}"/>
                </a:ext>
              </a:extLst>
            </p:cNvPr>
            <p:cNvSpPr/>
            <p:nvPr/>
          </p:nvSpPr>
          <p:spPr>
            <a:xfrm>
              <a:off x="1171210" y="2685761"/>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97" name="Freeform: Shape 5316">
              <a:extLst>
                <a:ext uri="{FF2B5EF4-FFF2-40B4-BE49-F238E27FC236}">
                  <a16:creationId xmlns:a16="http://schemas.microsoft.com/office/drawing/2014/main" id="{ED620872-7261-44EE-AFFE-A2A0C18A4D35}"/>
                </a:ext>
              </a:extLst>
            </p:cNvPr>
            <p:cNvSpPr/>
            <p:nvPr/>
          </p:nvSpPr>
          <p:spPr>
            <a:xfrm>
              <a:off x="1171210" y="2703499"/>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98" name="Freeform: Shape 5317">
              <a:extLst>
                <a:ext uri="{FF2B5EF4-FFF2-40B4-BE49-F238E27FC236}">
                  <a16:creationId xmlns:a16="http://schemas.microsoft.com/office/drawing/2014/main" id="{0C09844C-B018-4371-B745-DDB534153B23}"/>
                </a:ext>
              </a:extLst>
            </p:cNvPr>
            <p:cNvSpPr/>
            <p:nvPr/>
          </p:nvSpPr>
          <p:spPr>
            <a:xfrm>
              <a:off x="1171210" y="2721237"/>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199" name="Freeform: Shape 5318">
              <a:extLst>
                <a:ext uri="{FF2B5EF4-FFF2-40B4-BE49-F238E27FC236}">
                  <a16:creationId xmlns:a16="http://schemas.microsoft.com/office/drawing/2014/main" id="{F0482DAA-6361-4BC2-8109-8EFFEB9D82FC}"/>
                </a:ext>
              </a:extLst>
            </p:cNvPr>
            <p:cNvSpPr/>
            <p:nvPr/>
          </p:nvSpPr>
          <p:spPr>
            <a:xfrm>
              <a:off x="1437281" y="2756713"/>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00" name="Freeform: Shape 5319">
              <a:extLst>
                <a:ext uri="{FF2B5EF4-FFF2-40B4-BE49-F238E27FC236}">
                  <a16:creationId xmlns:a16="http://schemas.microsoft.com/office/drawing/2014/main" id="{9F8A50F1-F930-466C-AE51-8DF6ED6F470A}"/>
                </a:ext>
              </a:extLst>
            </p:cNvPr>
            <p:cNvSpPr/>
            <p:nvPr/>
          </p:nvSpPr>
          <p:spPr>
            <a:xfrm>
              <a:off x="1437281" y="2774451"/>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01" name="Freeform: Shape 5320">
              <a:extLst>
                <a:ext uri="{FF2B5EF4-FFF2-40B4-BE49-F238E27FC236}">
                  <a16:creationId xmlns:a16="http://schemas.microsoft.com/office/drawing/2014/main" id="{065A06D9-29AF-420F-A4B9-B45BB1D014A8}"/>
                </a:ext>
              </a:extLst>
            </p:cNvPr>
            <p:cNvSpPr/>
            <p:nvPr/>
          </p:nvSpPr>
          <p:spPr>
            <a:xfrm>
              <a:off x="1437281" y="2792189"/>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02" name="Freeform: Shape 5321">
              <a:extLst>
                <a:ext uri="{FF2B5EF4-FFF2-40B4-BE49-F238E27FC236}">
                  <a16:creationId xmlns:a16="http://schemas.microsoft.com/office/drawing/2014/main" id="{BFA485F9-4CAF-4170-9743-9AE5377225D6}"/>
                </a:ext>
              </a:extLst>
            </p:cNvPr>
            <p:cNvSpPr/>
            <p:nvPr/>
          </p:nvSpPr>
          <p:spPr>
            <a:xfrm>
              <a:off x="1437281" y="2792189"/>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03" name="Freeform: Shape 5322">
              <a:extLst>
                <a:ext uri="{FF2B5EF4-FFF2-40B4-BE49-F238E27FC236}">
                  <a16:creationId xmlns:a16="http://schemas.microsoft.com/office/drawing/2014/main" id="{4FF541FF-B47A-47E8-8845-7718960B6536}"/>
                </a:ext>
              </a:extLst>
            </p:cNvPr>
            <p:cNvSpPr/>
            <p:nvPr/>
          </p:nvSpPr>
          <p:spPr>
            <a:xfrm>
              <a:off x="1504323" y="2774451"/>
              <a:ext cx="8869" cy="70952"/>
            </a:xfrm>
            <a:custGeom>
              <a:avLst/>
              <a:gdLst>
                <a:gd name="connsiteX0" fmla="*/ 5156 w 8869"/>
                <a:gd name="connsiteY0" fmla="*/ 5156 h 70952"/>
                <a:gd name="connsiteX1" fmla="*/ 5156 w 8869"/>
                <a:gd name="connsiteY1" fmla="*/ 72198 h 70952"/>
              </a:gdLst>
              <a:ahLst/>
              <a:cxnLst>
                <a:cxn ang="0">
                  <a:pos x="connsiteX0" y="connsiteY0"/>
                </a:cxn>
                <a:cxn ang="0">
                  <a:pos x="connsiteX1" y="connsiteY1"/>
                </a:cxn>
              </a:cxnLst>
              <a:rect l="l" t="t" r="r" b="b"/>
              <a:pathLst>
                <a:path w="8869" h="70952">
                  <a:moveTo>
                    <a:pt x="5156" y="5156"/>
                  </a:moveTo>
                  <a:lnTo>
                    <a:pt x="5156" y="7219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04" name="Freeform: Shape 5323">
              <a:extLst>
                <a:ext uri="{FF2B5EF4-FFF2-40B4-BE49-F238E27FC236}">
                  <a16:creationId xmlns:a16="http://schemas.microsoft.com/office/drawing/2014/main" id="{DBD17651-2B7A-4F21-974A-02ADD28DEDEA}"/>
                </a:ext>
              </a:extLst>
            </p:cNvPr>
            <p:cNvSpPr/>
            <p:nvPr/>
          </p:nvSpPr>
          <p:spPr>
            <a:xfrm>
              <a:off x="1522061" y="2774451"/>
              <a:ext cx="8869" cy="70952"/>
            </a:xfrm>
            <a:custGeom>
              <a:avLst/>
              <a:gdLst>
                <a:gd name="connsiteX0" fmla="*/ 5156 w 8869"/>
                <a:gd name="connsiteY0" fmla="*/ 5156 h 70952"/>
                <a:gd name="connsiteX1" fmla="*/ 5156 w 8869"/>
                <a:gd name="connsiteY1" fmla="*/ 72198 h 70952"/>
              </a:gdLst>
              <a:ahLst/>
              <a:cxnLst>
                <a:cxn ang="0">
                  <a:pos x="connsiteX0" y="connsiteY0"/>
                </a:cxn>
                <a:cxn ang="0">
                  <a:pos x="connsiteX1" y="connsiteY1"/>
                </a:cxn>
              </a:cxnLst>
              <a:rect l="l" t="t" r="r" b="b"/>
              <a:pathLst>
                <a:path w="8869" h="70952">
                  <a:moveTo>
                    <a:pt x="5156" y="5156"/>
                  </a:moveTo>
                  <a:lnTo>
                    <a:pt x="5156" y="7219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05" name="Freeform: Shape 5324">
              <a:extLst>
                <a:ext uri="{FF2B5EF4-FFF2-40B4-BE49-F238E27FC236}">
                  <a16:creationId xmlns:a16="http://schemas.microsoft.com/office/drawing/2014/main" id="{7E2BA5BE-D58C-4E98-81B7-68E5B7BC1C55}"/>
                </a:ext>
              </a:extLst>
            </p:cNvPr>
            <p:cNvSpPr/>
            <p:nvPr/>
          </p:nvSpPr>
          <p:spPr>
            <a:xfrm>
              <a:off x="1539799" y="2774451"/>
              <a:ext cx="8869" cy="70952"/>
            </a:xfrm>
            <a:custGeom>
              <a:avLst/>
              <a:gdLst>
                <a:gd name="connsiteX0" fmla="*/ 5156 w 8869"/>
                <a:gd name="connsiteY0" fmla="*/ 5156 h 70952"/>
                <a:gd name="connsiteX1" fmla="*/ 5156 w 8869"/>
                <a:gd name="connsiteY1" fmla="*/ 72198 h 70952"/>
              </a:gdLst>
              <a:ahLst/>
              <a:cxnLst>
                <a:cxn ang="0">
                  <a:pos x="connsiteX0" y="connsiteY0"/>
                </a:cxn>
                <a:cxn ang="0">
                  <a:pos x="connsiteX1" y="connsiteY1"/>
                </a:cxn>
              </a:cxnLst>
              <a:rect l="l" t="t" r="r" b="b"/>
              <a:pathLst>
                <a:path w="8869" h="70952">
                  <a:moveTo>
                    <a:pt x="5156" y="5156"/>
                  </a:moveTo>
                  <a:lnTo>
                    <a:pt x="5156" y="7219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06" name="Freeform: Shape 5325">
              <a:extLst>
                <a:ext uri="{FF2B5EF4-FFF2-40B4-BE49-F238E27FC236}">
                  <a16:creationId xmlns:a16="http://schemas.microsoft.com/office/drawing/2014/main" id="{C299130F-A845-4188-8325-D3E6F15F5C11}"/>
                </a:ext>
              </a:extLst>
            </p:cNvPr>
            <p:cNvSpPr/>
            <p:nvPr/>
          </p:nvSpPr>
          <p:spPr>
            <a:xfrm>
              <a:off x="1557537" y="2774451"/>
              <a:ext cx="8869" cy="70952"/>
            </a:xfrm>
            <a:custGeom>
              <a:avLst/>
              <a:gdLst>
                <a:gd name="connsiteX0" fmla="*/ 5156 w 8869"/>
                <a:gd name="connsiteY0" fmla="*/ 5156 h 70952"/>
                <a:gd name="connsiteX1" fmla="*/ 5156 w 8869"/>
                <a:gd name="connsiteY1" fmla="*/ 72198 h 70952"/>
              </a:gdLst>
              <a:ahLst/>
              <a:cxnLst>
                <a:cxn ang="0">
                  <a:pos x="connsiteX0" y="connsiteY0"/>
                </a:cxn>
                <a:cxn ang="0">
                  <a:pos x="connsiteX1" y="connsiteY1"/>
                </a:cxn>
              </a:cxnLst>
              <a:rect l="l" t="t" r="r" b="b"/>
              <a:pathLst>
                <a:path w="8869" h="70952">
                  <a:moveTo>
                    <a:pt x="5156" y="5156"/>
                  </a:moveTo>
                  <a:lnTo>
                    <a:pt x="5156" y="7219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07" name="Freeform: Shape 5326">
              <a:extLst>
                <a:ext uri="{FF2B5EF4-FFF2-40B4-BE49-F238E27FC236}">
                  <a16:creationId xmlns:a16="http://schemas.microsoft.com/office/drawing/2014/main" id="{25F26651-5B56-48F0-87B9-909FA2A329D9}"/>
                </a:ext>
              </a:extLst>
            </p:cNvPr>
            <p:cNvSpPr/>
            <p:nvPr/>
          </p:nvSpPr>
          <p:spPr>
            <a:xfrm>
              <a:off x="1575275" y="2774451"/>
              <a:ext cx="8869" cy="70952"/>
            </a:xfrm>
            <a:custGeom>
              <a:avLst/>
              <a:gdLst>
                <a:gd name="connsiteX0" fmla="*/ 5156 w 8869"/>
                <a:gd name="connsiteY0" fmla="*/ 5156 h 70952"/>
                <a:gd name="connsiteX1" fmla="*/ 5156 w 8869"/>
                <a:gd name="connsiteY1" fmla="*/ 72198 h 70952"/>
              </a:gdLst>
              <a:ahLst/>
              <a:cxnLst>
                <a:cxn ang="0">
                  <a:pos x="connsiteX0" y="connsiteY0"/>
                </a:cxn>
                <a:cxn ang="0">
                  <a:pos x="connsiteX1" y="connsiteY1"/>
                </a:cxn>
              </a:cxnLst>
              <a:rect l="l" t="t" r="r" b="b"/>
              <a:pathLst>
                <a:path w="8869" h="70952">
                  <a:moveTo>
                    <a:pt x="5156" y="5156"/>
                  </a:moveTo>
                  <a:lnTo>
                    <a:pt x="5156" y="7219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08" name="Freeform: Shape 5327">
              <a:extLst>
                <a:ext uri="{FF2B5EF4-FFF2-40B4-BE49-F238E27FC236}">
                  <a16:creationId xmlns:a16="http://schemas.microsoft.com/office/drawing/2014/main" id="{19F81837-5723-438D-99F4-E34418FC938F}"/>
                </a:ext>
              </a:extLst>
            </p:cNvPr>
            <p:cNvSpPr/>
            <p:nvPr/>
          </p:nvSpPr>
          <p:spPr>
            <a:xfrm>
              <a:off x="1593013" y="2774451"/>
              <a:ext cx="8869" cy="70952"/>
            </a:xfrm>
            <a:custGeom>
              <a:avLst/>
              <a:gdLst>
                <a:gd name="connsiteX0" fmla="*/ 5156 w 8869"/>
                <a:gd name="connsiteY0" fmla="*/ 5156 h 70952"/>
                <a:gd name="connsiteX1" fmla="*/ 5156 w 8869"/>
                <a:gd name="connsiteY1" fmla="*/ 72198 h 70952"/>
              </a:gdLst>
              <a:ahLst/>
              <a:cxnLst>
                <a:cxn ang="0">
                  <a:pos x="connsiteX0" y="connsiteY0"/>
                </a:cxn>
                <a:cxn ang="0">
                  <a:pos x="connsiteX1" y="connsiteY1"/>
                </a:cxn>
              </a:cxnLst>
              <a:rect l="l" t="t" r="r" b="b"/>
              <a:pathLst>
                <a:path w="8869" h="70952">
                  <a:moveTo>
                    <a:pt x="5156" y="5156"/>
                  </a:moveTo>
                  <a:lnTo>
                    <a:pt x="5156" y="72198"/>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09" name="Freeform: Shape 5328">
              <a:extLst>
                <a:ext uri="{FF2B5EF4-FFF2-40B4-BE49-F238E27FC236}">
                  <a16:creationId xmlns:a16="http://schemas.microsoft.com/office/drawing/2014/main" id="{AAAA8CA9-0BBA-4FE5-AB52-808BF8EAEBDB}"/>
                </a:ext>
              </a:extLst>
            </p:cNvPr>
            <p:cNvSpPr/>
            <p:nvPr/>
          </p:nvSpPr>
          <p:spPr>
            <a:xfrm>
              <a:off x="1630441" y="2932143"/>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10" name="Freeform: Shape 5329">
              <a:extLst>
                <a:ext uri="{FF2B5EF4-FFF2-40B4-BE49-F238E27FC236}">
                  <a16:creationId xmlns:a16="http://schemas.microsoft.com/office/drawing/2014/main" id="{CBE52191-4C8E-4C47-9D85-5147E57338FA}"/>
                </a:ext>
              </a:extLst>
            </p:cNvPr>
            <p:cNvSpPr/>
            <p:nvPr/>
          </p:nvSpPr>
          <p:spPr>
            <a:xfrm>
              <a:off x="1630441" y="2949881"/>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11" name="Freeform: Shape 5330">
              <a:extLst>
                <a:ext uri="{FF2B5EF4-FFF2-40B4-BE49-F238E27FC236}">
                  <a16:creationId xmlns:a16="http://schemas.microsoft.com/office/drawing/2014/main" id="{FF5CE720-E040-44FA-B5AF-F9BEDA1FCB2D}"/>
                </a:ext>
              </a:extLst>
            </p:cNvPr>
            <p:cNvSpPr/>
            <p:nvPr/>
          </p:nvSpPr>
          <p:spPr>
            <a:xfrm>
              <a:off x="1630441" y="2985357"/>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12" name="Freeform: Shape 5331">
              <a:extLst>
                <a:ext uri="{FF2B5EF4-FFF2-40B4-BE49-F238E27FC236}">
                  <a16:creationId xmlns:a16="http://schemas.microsoft.com/office/drawing/2014/main" id="{04B84348-8AB5-4252-A3DA-0A50BE51A954}"/>
                </a:ext>
              </a:extLst>
            </p:cNvPr>
            <p:cNvSpPr/>
            <p:nvPr/>
          </p:nvSpPr>
          <p:spPr>
            <a:xfrm>
              <a:off x="1665917" y="3003096"/>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13" name="Freeform: Shape 5332">
              <a:extLst>
                <a:ext uri="{FF2B5EF4-FFF2-40B4-BE49-F238E27FC236}">
                  <a16:creationId xmlns:a16="http://schemas.microsoft.com/office/drawing/2014/main" id="{86FEA0EE-2DEC-419D-A949-13D9560581C7}"/>
                </a:ext>
              </a:extLst>
            </p:cNvPr>
            <p:cNvSpPr/>
            <p:nvPr/>
          </p:nvSpPr>
          <p:spPr>
            <a:xfrm>
              <a:off x="1665917" y="3020834"/>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14" name="Freeform: Shape 5333">
              <a:extLst>
                <a:ext uri="{FF2B5EF4-FFF2-40B4-BE49-F238E27FC236}">
                  <a16:creationId xmlns:a16="http://schemas.microsoft.com/office/drawing/2014/main" id="{1546531D-EF0C-4BEF-A408-4EB6026D8E10}"/>
                </a:ext>
              </a:extLst>
            </p:cNvPr>
            <p:cNvSpPr/>
            <p:nvPr/>
          </p:nvSpPr>
          <p:spPr>
            <a:xfrm>
              <a:off x="1665917" y="3056310"/>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15" name="Freeform: Shape 5334">
              <a:extLst>
                <a:ext uri="{FF2B5EF4-FFF2-40B4-BE49-F238E27FC236}">
                  <a16:creationId xmlns:a16="http://schemas.microsoft.com/office/drawing/2014/main" id="{F866C8AF-505B-44AD-BB05-BA7A42EFB8FF}"/>
                </a:ext>
              </a:extLst>
            </p:cNvPr>
            <p:cNvSpPr/>
            <p:nvPr/>
          </p:nvSpPr>
          <p:spPr>
            <a:xfrm>
              <a:off x="1665917" y="3074048"/>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16" name="Freeform: Shape 5335">
              <a:extLst>
                <a:ext uri="{FF2B5EF4-FFF2-40B4-BE49-F238E27FC236}">
                  <a16:creationId xmlns:a16="http://schemas.microsoft.com/office/drawing/2014/main" id="{289C6186-7AC8-46C0-B4D5-3B3B3FCF2022}"/>
                </a:ext>
              </a:extLst>
            </p:cNvPr>
            <p:cNvSpPr/>
            <p:nvPr/>
          </p:nvSpPr>
          <p:spPr>
            <a:xfrm>
              <a:off x="1701393" y="3091786"/>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17" name="Freeform: Shape 5336">
              <a:extLst>
                <a:ext uri="{FF2B5EF4-FFF2-40B4-BE49-F238E27FC236}">
                  <a16:creationId xmlns:a16="http://schemas.microsoft.com/office/drawing/2014/main" id="{960D89F1-3551-49AC-86F7-2ED74E16A6D9}"/>
                </a:ext>
              </a:extLst>
            </p:cNvPr>
            <p:cNvSpPr/>
            <p:nvPr/>
          </p:nvSpPr>
          <p:spPr>
            <a:xfrm>
              <a:off x="1701393" y="3109524"/>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18" name="Freeform: Shape 5337">
              <a:extLst>
                <a:ext uri="{FF2B5EF4-FFF2-40B4-BE49-F238E27FC236}">
                  <a16:creationId xmlns:a16="http://schemas.microsoft.com/office/drawing/2014/main" id="{1E911022-3E96-4BB8-8DBA-8DF0BD8D0480}"/>
                </a:ext>
              </a:extLst>
            </p:cNvPr>
            <p:cNvSpPr/>
            <p:nvPr/>
          </p:nvSpPr>
          <p:spPr>
            <a:xfrm>
              <a:off x="1701393" y="3127262"/>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19" name="Freeform: Shape 5338">
              <a:extLst>
                <a:ext uri="{FF2B5EF4-FFF2-40B4-BE49-F238E27FC236}">
                  <a16:creationId xmlns:a16="http://schemas.microsoft.com/office/drawing/2014/main" id="{A4588E0E-E198-47FB-805A-4F2F8C4A116F}"/>
                </a:ext>
              </a:extLst>
            </p:cNvPr>
            <p:cNvSpPr/>
            <p:nvPr/>
          </p:nvSpPr>
          <p:spPr>
            <a:xfrm>
              <a:off x="1701393" y="3145001"/>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20" name="Freeform: Shape 5339">
              <a:extLst>
                <a:ext uri="{FF2B5EF4-FFF2-40B4-BE49-F238E27FC236}">
                  <a16:creationId xmlns:a16="http://schemas.microsoft.com/office/drawing/2014/main" id="{E05ED081-0D8D-42AB-B3C9-C70D0D51CA8F}"/>
                </a:ext>
              </a:extLst>
            </p:cNvPr>
            <p:cNvSpPr/>
            <p:nvPr/>
          </p:nvSpPr>
          <p:spPr>
            <a:xfrm>
              <a:off x="1701393" y="3162739"/>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21" name="Freeform: Shape 5340">
              <a:extLst>
                <a:ext uri="{FF2B5EF4-FFF2-40B4-BE49-F238E27FC236}">
                  <a16:creationId xmlns:a16="http://schemas.microsoft.com/office/drawing/2014/main" id="{405DBE5E-63CA-440A-8E44-30472DFF0655}"/>
                </a:ext>
              </a:extLst>
            </p:cNvPr>
            <p:cNvSpPr/>
            <p:nvPr/>
          </p:nvSpPr>
          <p:spPr>
            <a:xfrm>
              <a:off x="1736869" y="3162739"/>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22" name="Freeform: Shape 5341">
              <a:extLst>
                <a:ext uri="{FF2B5EF4-FFF2-40B4-BE49-F238E27FC236}">
                  <a16:creationId xmlns:a16="http://schemas.microsoft.com/office/drawing/2014/main" id="{17360C36-6114-4D2C-AF95-2787CF13188D}"/>
                </a:ext>
              </a:extLst>
            </p:cNvPr>
            <p:cNvSpPr/>
            <p:nvPr/>
          </p:nvSpPr>
          <p:spPr>
            <a:xfrm>
              <a:off x="1754608" y="3180477"/>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23" name="Freeform: Shape 5342">
              <a:extLst>
                <a:ext uri="{FF2B5EF4-FFF2-40B4-BE49-F238E27FC236}">
                  <a16:creationId xmlns:a16="http://schemas.microsoft.com/office/drawing/2014/main" id="{36805AA1-3509-47AB-8306-901741588644}"/>
                </a:ext>
              </a:extLst>
            </p:cNvPr>
            <p:cNvSpPr/>
            <p:nvPr/>
          </p:nvSpPr>
          <p:spPr>
            <a:xfrm>
              <a:off x="1754608" y="3198215"/>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24" name="Freeform: Shape 5343">
              <a:extLst>
                <a:ext uri="{FF2B5EF4-FFF2-40B4-BE49-F238E27FC236}">
                  <a16:creationId xmlns:a16="http://schemas.microsoft.com/office/drawing/2014/main" id="{EDBD6CAC-71A1-4A4F-80FB-0BEB334CB833}"/>
                </a:ext>
              </a:extLst>
            </p:cNvPr>
            <p:cNvSpPr/>
            <p:nvPr/>
          </p:nvSpPr>
          <p:spPr>
            <a:xfrm>
              <a:off x="1754608" y="3215953"/>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25" name="Freeform: Shape 5344">
              <a:extLst>
                <a:ext uri="{FF2B5EF4-FFF2-40B4-BE49-F238E27FC236}">
                  <a16:creationId xmlns:a16="http://schemas.microsoft.com/office/drawing/2014/main" id="{4CE45590-C997-4233-AD27-A9095F6DA240}"/>
                </a:ext>
              </a:extLst>
            </p:cNvPr>
            <p:cNvSpPr/>
            <p:nvPr/>
          </p:nvSpPr>
          <p:spPr>
            <a:xfrm>
              <a:off x="1788133" y="3182428"/>
              <a:ext cx="8869" cy="70952"/>
            </a:xfrm>
            <a:custGeom>
              <a:avLst/>
              <a:gdLst>
                <a:gd name="connsiteX0" fmla="*/ 5156 w 8869"/>
                <a:gd name="connsiteY0" fmla="*/ 72197 h 70952"/>
                <a:gd name="connsiteX1" fmla="*/ 5156 w 8869"/>
                <a:gd name="connsiteY1" fmla="*/ 5156 h 70952"/>
              </a:gdLst>
              <a:ahLst/>
              <a:cxnLst>
                <a:cxn ang="0">
                  <a:pos x="connsiteX0" y="connsiteY0"/>
                </a:cxn>
                <a:cxn ang="0">
                  <a:pos x="connsiteX1" y="connsiteY1"/>
                </a:cxn>
              </a:cxnLst>
              <a:rect l="l" t="t" r="r" b="b"/>
              <a:pathLst>
                <a:path w="8869" h="70952">
                  <a:moveTo>
                    <a:pt x="5156" y="72197"/>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26" name="Freeform: Shape 5345">
              <a:extLst>
                <a:ext uri="{FF2B5EF4-FFF2-40B4-BE49-F238E27FC236}">
                  <a16:creationId xmlns:a16="http://schemas.microsoft.com/office/drawing/2014/main" id="{C86257FD-BF2F-4529-8442-3AD8DC06F157}"/>
                </a:ext>
              </a:extLst>
            </p:cNvPr>
            <p:cNvSpPr/>
            <p:nvPr/>
          </p:nvSpPr>
          <p:spPr>
            <a:xfrm>
              <a:off x="1805871" y="3182428"/>
              <a:ext cx="8869" cy="70952"/>
            </a:xfrm>
            <a:custGeom>
              <a:avLst/>
              <a:gdLst>
                <a:gd name="connsiteX0" fmla="*/ 5156 w 8869"/>
                <a:gd name="connsiteY0" fmla="*/ 72197 h 70952"/>
                <a:gd name="connsiteX1" fmla="*/ 5156 w 8869"/>
                <a:gd name="connsiteY1" fmla="*/ 5156 h 70952"/>
              </a:gdLst>
              <a:ahLst/>
              <a:cxnLst>
                <a:cxn ang="0">
                  <a:pos x="connsiteX0" y="connsiteY0"/>
                </a:cxn>
                <a:cxn ang="0">
                  <a:pos x="connsiteX1" y="connsiteY1"/>
                </a:cxn>
              </a:cxnLst>
              <a:rect l="l" t="t" r="r" b="b"/>
              <a:pathLst>
                <a:path w="8869" h="70952">
                  <a:moveTo>
                    <a:pt x="5156" y="72197"/>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27" name="Freeform: Shape 5346">
              <a:extLst>
                <a:ext uri="{FF2B5EF4-FFF2-40B4-BE49-F238E27FC236}">
                  <a16:creationId xmlns:a16="http://schemas.microsoft.com/office/drawing/2014/main" id="{D6A2A6C1-9D33-4C8D-9158-EE5E8FFED580}"/>
                </a:ext>
              </a:extLst>
            </p:cNvPr>
            <p:cNvSpPr/>
            <p:nvPr/>
          </p:nvSpPr>
          <p:spPr>
            <a:xfrm>
              <a:off x="1823609" y="3182428"/>
              <a:ext cx="8869" cy="70952"/>
            </a:xfrm>
            <a:custGeom>
              <a:avLst/>
              <a:gdLst>
                <a:gd name="connsiteX0" fmla="*/ 5156 w 8869"/>
                <a:gd name="connsiteY0" fmla="*/ 72197 h 70952"/>
                <a:gd name="connsiteX1" fmla="*/ 5156 w 8869"/>
                <a:gd name="connsiteY1" fmla="*/ 5156 h 70952"/>
              </a:gdLst>
              <a:ahLst/>
              <a:cxnLst>
                <a:cxn ang="0">
                  <a:pos x="connsiteX0" y="connsiteY0"/>
                </a:cxn>
                <a:cxn ang="0">
                  <a:pos x="connsiteX1" y="connsiteY1"/>
                </a:cxn>
              </a:cxnLst>
              <a:rect l="l" t="t" r="r" b="b"/>
              <a:pathLst>
                <a:path w="8869" h="70952">
                  <a:moveTo>
                    <a:pt x="5156" y="72197"/>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28" name="Freeform: Shape 5347">
              <a:extLst>
                <a:ext uri="{FF2B5EF4-FFF2-40B4-BE49-F238E27FC236}">
                  <a16:creationId xmlns:a16="http://schemas.microsoft.com/office/drawing/2014/main" id="{1383C815-288B-4FE3-829E-4840C0AF7C5C}"/>
                </a:ext>
              </a:extLst>
            </p:cNvPr>
            <p:cNvSpPr/>
            <p:nvPr/>
          </p:nvSpPr>
          <p:spPr>
            <a:xfrm>
              <a:off x="1841347" y="3182428"/>
              <a:ext cx="8869" cy="70952"/>
            </a:xfrm>
            <a:custGeom>
              <a:avLst/>
              <a:gdLst>
                <a:gd name="connsiteX0" fmla="*/ 5156 w 8869"/>
                <a:gd name="connsiteY0" fmla="*/ 72197 h 70952"/>
                <a:gd name="connsiteX1" fmla="*/ 5156 w 8869"/>
                <a:gd name="connsiteY1" fmla="*/ 5156 h 70952"/>
              </a:gdLst>
              <a:ahLst/>
              <a:cxnLst>
                <a:cxn ang="0">
                  <a:pos x="connsiteX0" y="connsiteY0"/>
                </a:cxn>
                <a:cxn ang="0">
                  <a:pos x="connsiteX1" y="connsiteY1"/>
                </a:cxn>
              </a:cxnLst>
              <a:rect l="l" t="t" r="r" b="b"/>
              <a:pathLst>
                <a:path w="8869" h="70952">
                  <a:moveTo>
                    <a:pt x="5156" y="72197"/>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29" name="Freeform: Shape 5348">
              <a:extLst>
                <a:ext uri="{FF2B5EF4-FFF2-40B4-BE49-F238E27FC236}">
                  <a16:creationId xmlns:a16="http://schemas.microsoft.com/office/drawing/2014/main" id="{9CA0EC3D-92EC-40CC-8635-C9736DFED2E7}"/>
                </a:ext>
              </a:extLst>
            </p:cNvPr>
            <p:cNvSpPr/>
            <p:nvPr/>
          </p:nvSpPr>
          <p:spPr>
            <a:xfrm>
              <a:off x="1859085" y="3182428"/>
              <a:ext cx="8869" cy="70952"/>
            </a:xfrm>
            <a:custGeom>
              <a:avLst/>
              <a:gdLst>
                <a:gd name="connsiteX0" fmla="*/ 5156 w 8869"/>
                <a:gd name="connsiteY0" fmla="*/ 72197 h 70952"/>
                <a:gd name="connsiteX1" fmla="*/ 5156 w 8869"/>
                <a:gd name="connsiteY1" fmla="*/ 5156 h 70952"/>
              </a:gdLst>
              <a:ahLst/>
              <a:cxnLst>
                <a:cxn ang="0">
                  <a:pos x="connsiteX0" y="connsiteY0"/>
                </a:cxn>
                <a:cxn ang="0">
                  <a:pos x="connsiteX1" y="connsiteY1"/>
                </a:cxn>
              </a:cxnLst>
              <a:rect l="l" t="t" r="r" b="b"/>
              <a:pathLst>
                <a:path w="8869" h="70952">
                  <a:moveTo>
                    <a:pt x="5156" y="72197"/>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30" name="Freeform: Shape 5349">
              <a:extLst>
                <a:ext uri="{FF2B5EF4-FFF2-40B4-BE49-F238E27FC236}">
                  <a16:creationId xmlns:a16="http://schemas.microsoft.com/office/drawing/2014/main" id="{11F91AB1-724D-4561-8CC9-F9ED84477135}"/>
                </a:ext>
              </a:extLst>
            </p:cNvPr>
            <p:cNvSpPr/>
            <p:nvPr/>
          </p:nvSpPr>
          <p:spPr>
            <a:xfrm>
              <a:off x="1859085" y="3182428"/>
              <a:ext cx="8869" cy="70952"/>
            </a:xfrm>
            <a:custGeom>
              <a:avLst/>
              <a:gdLst>
                <a:gd name="connsiteX0" fmla="*/ 5156 w 8869"/>
                <a:gd name="connsiteY0" fmla="*/ 72197 h 70952"/>
                <a:gd name="connsiteX1" fmla="*/ 5156 w 8869"/>
                <a:gd name="connsiteY1" fmla="*/ 5156 h 70952"/>
              </a:gdLst>
              <a:ahLst/>
              <a:cxnLst>
                <a:cxn ang="0">
                  <a:pos x="connsiteX0" y="connsiteY0"/>
                </a:cxn>
                <a:cxn ang="0">
                  <a:pos x="connsiteX1" y="connsiteY1"/>
                </a:cxn>
              </a:cxnLst>
              <a:rect l="l" t="t" r="r" b="b"/>
              <a:pathLst>
                <a:path w="8869" h="70952">
                  <a:moveTo>
                    <a:pt x="5156" y="72197"/>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31" name="Freeform: Shape 5350">
              <a:extLst>
                <a:ext uri="{FF2B5EF4-FFF2-40B4-BE49-F238E27FC236}">
                  <a16:creationId xmlns:a16="http://schemas.microsoft.com/office/drawing/2014/main" id="{3E1936C7-A588-4A21-8927-C999E93FC9F4}"/>
                </a:ext>
              </a:extLst>
            </p:cNvPr>
            <p:cNvSpPr/>
            <p:nvPr/>
          </p:nvSpPr>
          <p:spPr>
            <a:xfrm>
              <a:off x="1912299" y="3306595"/>
              <a:ext cx="8869" cy="70952"/>
            </a:xfrm>
            <a:custGeom>
              <a:avLst/>
              <a:gdLst>
                <a:gd name="connsiteX0" fmla="*/ 5156 w 8869"/>
                <a:gd name="connsiteY0" fmla="*/ 72197 h 70952"/>
                <a:gd name="connsiteX1" fmla="*/ 5156 w 8869"/>
                <a:gd name="connsiteY1" fmla="*/ 5156 h 70952"/>
              </a:gdLst>
              <a:ahLst/>
              <a:cxnLst>
                <a:cxn ang="0">
                  <a:pos x="connsiteX0" y="connsiteY0"/>
                </a:cxn>
                <a:cxn ang="0">
                  <a:pos x="connsiteX1" y="connsiteY1"/>
                </a:cxn>
              </a:cxnLst>
              <a:rect l="l" t="t" r="r" b="b"/>
              <a:pathLst>
                <a:path w="8869" h="70952">
                  <a:moveTo>
                    <a:pt x="5156" y="72197"/>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32" name="Freeform: Shape 5351">
              <a:extLst>
                <a:ext uri="{FF2B5EF4-FFF2-40B4-BE49-F238E27FC236}">
                  <a16:creationId xmlns:a16="http://schemas.microsoft.com/office/drawing/2014/main" id="{3A815FB2-DDF5-46E3-B293-345BE4B863C8}"/>
                </a:ext>
              </a:extLst>
            </p:cNvPr>
            <p:cNvSpPr/>
            <p:nvPr/>
          </p:nvSpPr>
          <p:spPr>
            <a:xfrm>
              <a:off x="1947776" y="3306595"/>
              <a:ext cx="8869" cy="70952"/>
            </a:xfrm>
            <a:custGeom>
              <a:avLst/>
              <a:gdLst>
                <a:gd name="connsiteX0" fmla="*/ 5156 w 8869"/>
                <a:gd name="connsiteY0" fmla="*/ 72197 h 70952"/>
                <a:gd name="connsiteX1" fmla="*/ 5156 w 8869"/>
                <a:gd name="connsiteY1" fmla="*/ 5156 h 70952"/>
              </a:gdLst>
              <a:ahLst/>
              <a:cxnLst>
                <a:cxn ang="0">
                  <a:pos x="connsiteX0" y="connsiteY0"/>
                </a:cxn>
                <a:cxn ang="0">
                  <a:pos x="connsiteX1" y="connsiteY1"/>
                </a:cxn>
              </a:cxnLst>
              <a:rect l="l" t="t" r="r" b="b"/>
              <a:pathLst>
                <a:path w="8869" h="70952">
                  <a:moveTo>
                    <a:pt x="5156" y="72197"/>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33" name="Freeform: Shape 5352">
              <a:extLst>
                <a:ext uri="{FF2B5EF4-FFF2-40B4-BE49-F238E27FC236}">
                  <a16:creationId xmlns:a16="http://schemas.microsoft.com/office/drawing/2014/main" id="{6E871633-DD1F-40B1-8932-A82A8A7C25FC}"/>
                </a:ext>
              </a:extLst>
            </p:cNvPr>
            <p:cNvSpPr/>
            <p:nvPr/>
          </p:nvSpPr>
          <p:spPr>
            <a:xfrm>
              <a:off x="2562934" y="3668240"/>
              <a:ext cx="8869" cy="70952"/>
            </a:xfrm>
            <a:custGeom>
              <a:avLst/>
              <a:gdLst>
                <a:gd name="connsiteX0" fmla="*/ 5156 w 8869"/>
                <a:gd name="connsiteY0" fmla="*/ 72197 h 70952"/>
                <a:gd name="connsiteX1" fmla="*/ 5156 w 8869"/>
                <a:gd name="connsiteY1" fmla="*/ 5156 h 70952"/>
              </a:gdLst>
              <a:ahLst/>
              <a:cxnLst>
                <a:cxn ang="0">
                  <a:pos x="connsiteX0" y="connsiteY0"/>
                </a:cxn>
                <a:cxn ang="0">
                  <a:pos x="connsiteX1" y="connsiteY1"/>
                </a:cxn>
              </a:cxnLst>
              <a:rect l="l" t="t" r="r" b="b"/>
              <a:pathLst>
                <a:path w="8869" h="70952">
                  <a:moveTo>
                    <a:pt x="5156" y="72197"/>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34" name="Freeform: Shape 5353">
              <a:extLst>
                <a:ext uri="{FF2B5EF4-FFF2-40B4-BE49-F238E27FC236}">
                  <a16:creationId xmlns:a16="http://schemas.microsoft.com/office/drawing/2014/main" id="{667DDAF4-93CC-4E97-AA18-979D30B7FD49}"/>
                </a:ext>
              </a:extLst>
            </p:cNvPr>
            <p:cNvSpPr/>
            <p:nvPr/>
          </p:nvSpPr>
          <p:spPr>
            <a:xfrm>
              <a:off x="1861036" y="3251429"/>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35" name="Freeform: Shape 5354">
              <a:extLst>
                <a:ext uri="{FF2B5EF4-FFF2-40B4-BE49-F238E27FC236}">
                  <a16:creationId xmlns:a16="http://schemas.microsoft.com/office/drawing/2014/main" id="{F745ED2B-5014-4B40-A7D6-FE0E1180D686}"/>
                </a:ext>
              </a:extLst>
            </p:cNvPr>
            <p:cNvSpPr/>
            <p:nvPr/>
          </p:nvSpPr>
          <p:spPr>
            <a:xfrm>
              <a:off x="1861036" y="3269167"/>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36" name="Freeform: Shape 5355">
              <a:extLst>
                <a:ext uri="{FF2B5EF4-FFF2-40B4-BE49-F238E27FC236}">
                  <a16:creationId xmlns:a16="http://schemas.microsoft.com/office/drawing/2014/main" id="{1C1C983A-5842-4A01-B2B7-63451EAE7B4C}"/>
                </a:ext>
              </a:extLst>
            </p:cNvPr>
            <p:cNvSpPr/>
            <p:nvPr/>
          </p:nvSpPr>
          <p:spPr>
            <a:xfrm>
              <a:off x="1861036" y="3286905"/>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37" name="Freeform: Shape 5356">
              <a:extLst>
                <a:ext uri="{FF2B5EF4-FFF2-40B4-BE49-F238E27FC236}">
                  <a16:creationId xmlns:a16="http://schemas.microsoft.com/office/drawing/2014/main" id="{19F4C876-019D-4A73-A8AB-7B60BBFCA54E}"/>
                </a:ext>
              </a:extLst>
            </p:cNvPr>
            <p:cNvSpPr/>
            <p:nvPr/>
          </p:nvSpPr>
          <p:spPr>
            <a:xfrm>
              <a:off x="2162584" y="3375596"/>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38" name="Freeform: Shape 5357">
              <a:extLst>
                <a:ext uri="{FF2B5EF4-FFF2-40B4-BE49-F238E27FC236}">
                  <a16:creationId xmlns:a16="http://schemas.microsoft.com/office/drawing/2014/main" id="{69E6128C-3A1E-4355-B3DC-6E6B06F05148}"/>
                </a:ext>
              </a:extLst>
            </p:cNvPr>
            <p:cNvSpPr/>
            <p:nvPr/>
          </p:nvSpPr>
          <p:spPr>
            <a:xfrm>
              <a:off x="2162584" y="3411072"/>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39" name="Freeform: Shape 5358">
              <a:extLst>
                <a:ext uri="{FF2B5EF4-FFF2-40B4-BE49-F238E27FC236}">
                  <a16:creationId xmlns:a16="http://schemas.microsoft.com/office/drawing/2014/main" id="{6FD8D77E-6394-4276-9459-3C0DD7679B1A}"/>
                </a:ext>
              </a:extLst>
            </p:cNvPr>
            <p:cNvSpPr/>
            <p:nvPr/>
          </p:nvSpPr>
          <p:spPr>
            <a:xfrm>
              <a:off x="2162584" y="3446549"/>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40" name="Freeform: Shape 5359">
              <a:extLst>
                <a:ext uri="{FF2B5EF4-FFF2-40B4-BE49-F238E27FC236}">
                  <a16:creationId xmlns:a16="http://schemas.microsoft.com/office/drawing/2014/main" id="{7CB89509-CB86-44C5-83A6-C3EBB74EEEAE}"/>
                </a:ext>
              </a:extLst>
            </p:cNvPr>
            <p:cNvSpPr/>
            <p:nvPr/>
          </p:nvSpPr>
          <p:spPr>
            <a:xfrm>
              <a:off x="2215799" y="3464287"/>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41" name="Freeform: Shape 5360">
              <a:extLst>
                <a:ext uri="{FF2B5EF4-FFF2-40B4-BE49-F238E27FC236}">
                  <a16:creationId xmlns:a16="http://schemas.microsoft.com/office/drawing/2014/main" id="{4C954E62-F385-4474-8EAB-D95C474435CD}"/>
                </a:ext>
              </a:extLst>
            </p:cNvPr>
            <p:cNvSpPr/>
            <p:nvPr/>
          </p:nvSpPr>
          <p:spPr>
            <a:xfrm>
              <a:off x="2215799" y="3482025"/>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42" name="Freeform: Shape 5361">
              <a:extLst>
                <a:ext uri="{FF2B5EF4-FFF2-40B4-BE49-F238E27FC236}">
                  <a16:creationId xmlns:a16="http://schemas.microsoft.com/office/drawing/2014/main" id="{DC6F984D-29E1-4E21-A85D-E48290494E80}"/>
                </a:ext>
              </a:extLst>
            </p:cNvPr>
            <p:cNvSpPr/>
            <p:nvPr/>
          </p:nvSpPr>
          <p:spPr>
            <a:xfrm>
              <a:off x="2215799" y="3499763"/>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43" name="Freeform: Shape 5362">
              <a:extLst>
                <a:ext uri="{FF2B5EF4-FFF2-40B4-BE49-F238E27FC236}">
                  <a16:creationId xmlns:a16="http://schemas.microsoft.com/office/drawing/2014/main" id="{3BFF77D2-9DC9-4DE4-AB04-4D6D401E3F05}"/>
                </a:ext>
              </a:extLst>
            </p:cNvPr>
            <p:cNvSpPr/>
            <p:nvPr/>
          </p:nvSpPr>
          <p:spPr>
            <a:xfrm>
              <a:off x="2215799" y="3517501"/>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44" name="Freeform: Shape 5363">
              <a:extLst>
                <a:ext uri="{FF2B5EF4-FFF2-40B4-BE49-F238E27FC236}">
                  <a16:creationId xmlns:a16="http://schemas.microsoft.com/office/drawing/2014/main" id="{D0280375-E77E-44D2-9318-2DF58A3E7662}"/>
                </a:ext>
              </a:extLst>
            </p:cNvPr>
            <p:cNvSpPr/>
            <p:nvPr/>
          </p:nvSpPr>
          <p:spPr>
            <a:xfrm>
              <a:off x="2215799" y="3535239"/>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45" name="Freeform: Shape 5364">
              <a:extLst>
                <a:ext uri="{FF2B5EF4-FFF2-40B4-BE49-F238E27FC236}">
                  <a16:creationId xmlns:a16="http://schemas.microsoft.com/office/drawing/2014/main" id="{0FF6799F-B9DA-4AB9-8F87-857E01F49705}"/>
                </a:ext>
              </a:extLst>
            </p:cNvPr>
            <p:cNvSpPr/>
            <p:nvPr/>
          </p:nvSpPr>
          <p:spPr>
            <a:xfrm>
              <a:off x="2251275" y="3552977"/>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46" name="Freeform: Shape 5365">
              <a:extLst>
                <a:ext uri="{FF2B5EF4-FFF2-40B4-BE49-F238E27FC236}">
                  <a16:creationId xmlns:a16="http://schemas.microsoft.com/office/drawing/2014/main" id="{E3120492-6EF7-4EDC-8209-DE63B9A973A6}"/>
                </a:ext>
              </a:extLst>
            </p:cNvPr>
            <p:cNvSpPr/>
            <p:nvPr/>
          </p:nvSpPr>
          <p:spPr>
            <a:xfrm>
              <a:off x="2251275" y="3570715"/>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47" name="Freeform: Shape 5366">
              <a:extLst>
                <a:ext uri="{FF2B5EF4-FFF2-40B4-BE49-F238E27FC236}">
                  <a16:creationId xmlns:a16="http://schemas.microsoft.com/office/drawing/2014/main" id="{73AD2708-DD8D-48C1-A4E7-E9FA2E278030}"/>
                </a:ext>
              </a:extLst>
            </p:cNvPr>
            <p:cNvSpPr/>
            <p:nvPr/>
          </p:nvSpPr>
          <p:spPr>
            <a:xfrm>
              <a:off x="2251275" y="3588454"/>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48" name="Freeform: Shape 5367">
              <a:extLst>
                <a:ext uri="{FF2B5EF4-FFF2-40B4-BE49-F238E27FC236}">
                  <a16:creationId xmlns:a16="http://schemas.microsoft.com/office/drawing/2014/main" id="{F011F8CC-E51C-43AF-A29F-B55C4BD874C3}"/>
                </a:ext>
              </a:extLst>
            </p:cNvPr>
            <p:cNvSpPr/>
            <p:nvPr/>
          </p:nvSpPr>
          <p:spPr>
            <a:xfrm>
              <a:off x="2269013" y="3588454"/>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49" name="Freeform: Shape 5368">
              <a:extLst>
                <a:ext uri="{FF2B5EF4-FFF2-40B4-BE49-F238E27FC236}">
                  <a16:creationId xmlns:a16="http://schemas.microsoft.com/office/drawing/2014/main" id="{3F73A3B6-249F-402F-B0A4-7D42FDAAFB81}"/>
                </a:ext>
              </a:extLst>
            </p:cNvPr>
            <p:cNvSpPr/>
            <p:nvPr/>
          </p:nvSpPr>
          <p:spPr>
            <a:xfrm>
              <a:off x="2322227" y="3606192"/>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50" name="Freeform: Shape 5369">
              <a:extLst>
                <a:ext uri="{FF2B5EF4-FFF2-40B4-BE49-F238E27FC236}">
                  <a16:creationId xmlns:a16="http://schemas.microsoft.com/office/drawing/2014/main" id="{6ED3C9D6-5565-419A-BA8E-AB950EEA3F5A}"/>
                </a:ext>
              </a:extLst>
            </p:cNvPr>
            <p:cNvSpPr/>
            <p:nvPr/>
          </p:nvSpPr>
          <p:spPr>
            <a:xfrm>
              <a:off x="2322227" y="3623930"/>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51" name="Freeform: Shape 5370">
              <a:extLst>
                <a:ext uri="{FF2B5EF4-FFF2-40B4-BE49-F238E27FC236}">
                  <a16:creationId xmlns:a16="http://schemas.microsoft.com/office/drawing/2014/main" id="{19B39579-769E-439A-9E51-9A1D9EAC6DB4}"/>
                </a:ext>
              </a:extLst>
            </p:cNvPr>
            <p:cNvSpPr/>
            <p:nvPr/>
          </p:nvSpPr>
          <p:spPr>
            <a:xfrm>
              <a:off x="2322227" y="3641668"/>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52" name="Freeform: Shape 5371">
              <a:extLst>
                <a:ext uri="{FF2B5EF4-FFF2-40B4-BE49-F238E27FC236}">
                  <a16:creationId xmlns:a16="http://schemas.microsoft.com/office/drawing/2014/main" id="{1D168F30-A034-43CB-A462-DA6D99047690}"/>
                </a:ext>
              </a:extLst>
            </p:cNvPr>
            <p:cNvSpPr/>
            <p:nvPr/>
          </p:nvSpPr>
          <p:spPr>
            <a:xfrm>
              <a:off x="2322227" y="3659406"/>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53" name="Freeform: Shape 5372">
              <a:extLst>
                <a:ext uri="{FF2B5EF4-FFF2-40B4-BE49-F238E27FC236}">
                  <a16:creationId xmlns:a16="http://schemas.microsoft.com/office/drawing/2014/main" id="{A1055AB2-D54B-42BB-B3B4-357ED639D805}"/>
                </a:ext>
              </a:extLst>
            </p:cNvPr>
            <p:cNvSpPr/>
            <p:nvPr/>
          </p:nvSpPr>
          <p:spPr>
            <a:xfrm>
              <a:off x="2818903" y="3819049"/>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54" name="Freeform: Shape 5373">
              <a:extLst>
                <a:ext uri="{FF2B5EF4-FFF2-40B4-BE49-F238E27FC236}">
                  <a16:creationId xmlns:a16="http://schemas.microsoft.com/office/drawing/2014/main" id="{85D9C592-365E-4C74-AD45-A533587AD92A}"/>
                </a:ext>
              </a:extLst>
            </p:cNvPr>
            <p:cNvSpPr/>
            <p:nvPr/>
          </p:nvSpPr>
          <p:spPr>
            <a:xfrm>
              <a:off x="2818903" y="3854525"/>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55" name="Freeform: Shape 5374">
              <a:extLst>
                <a:ext uri="{FF2B5EF4-FFF2-40B4-BE49-F238E27FC236}">
                  <a16:creationId xmlns:a16="http://schemas.microsoft.com/office/drawing/2014/main" id="{C2BDD5FF-4426-460C-B7F3-5D1DEFB749CD}"/>
                </a:ext>
              </a:extLst>
            </p:cNvPr>
            <p:cNvSpPr/>
            <p:nvPr/>
          </p:nvSpPr>
          <p:spPr>
            <a:xfrm>
              <a:off x="2818903" y="3854525"/>
              <a:ext cx="70952" cy="8869"/>
            </a:xfrm>
            <a:custGeom>
              <a:avLst/>
              <a:gdLst>
                <a:gd name="connsiteX0" fmla="*/ 72197 w 70952"/>
                <a:gd name="connsiteY0" fmla="*/ 5156 h 8869"/>
                <a:gd name="connsiteX1" fmla="*/ 5156 w 70952"/>
                <a:gd name="connsiteY1" fmla="*/ 5156 h 8869"/>
              </a:gdLst>
              <a:ahLst/>
              <a:cxnLst>
                <a:cxn ang="0">
                  <a:pos x="connsiteX0" y="connsiteY0"/>
                </a:cxn>
                <a:cxn ang="0">
                  <a:pos x="connsiteX1" y="connsiteY1"/>
                </a:cxn>
              </a:cxnLst>
              <a:rect l="l" t="t" r="r" b="b"/>
              <a:pathLst>
                <a:path w="70952" h="8869">
                  <a:moveTo>
                    <a:pt x="72197" y="515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56" name="Freeform: Shape 5375">
              <a:extLst>
                <a:ext uri="{FF2B5EF4-FFF2-40B4-BE49-F238E27FC236}">
                  <a16:creationId xmlns:a16="http://schemas.microsoft.com/office/drawing/2014/main" id="{33411087-026A-49B6-B9C2-4B217690E5F3}"/>
                </a:ext>
              </a:extLst>
            </p:cNvPr>
            <p:cNvSpPr/>
            <p:nvPr/>
          </p:nvSpPr>
          <p:spPr>
            <a:xfrm>
              <a:off x="2829005" y="3774668"/>
              <a:ext cx="8869" cy="70952"/>
            </a:xfrm>
            <a:custGeom>
              <a:avLst/>
              <a:gdLst>
                <a:gd name="connsiteX0" fmla="*/ 5156 w 8869"/>
                <a:gd name="connsiteY0" fmla="*/ 72197 h 70952"/>
                <a:gd name="connsiteX1" fmla="*/ 5156 w 8869"/>
                <a:gd name="connsiteY1" fmla="*/ 5156 h 70952"/>
              </a:gdLst>
              <a:ahLst/>
              <a:cxnLst>
                <a:cxn ang="0">
                  <a:pos x="connsiteX0" y="connsiteY0"/>
                </a:cxn>
                <a:cxn ang="0">
                  <a:pos x="connsiteX1" y="connsiteY1"/>
                </a:cxn>
              </a:cxnLst>
              <a:rect l="l" t="t" r="r" b="b"/>
              <a:pathLst>
                <a:path w="8869" h="70952">
                  <a:moveTo>
                    <a:pt x="5156" y="72197"/>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57" name="Freeform: Shape 5376">
              <a:extLst>
                <a:ext uri="{FF2B5EF4-FFF2-40B4-BE49-F238E27FC236}">
                  <a16:creationId xmlns:a16="http://schemas.microsoft.com/office/drawing/2014/main" id="{578C803E-71F6-41B0-A67D-9B773327C832}"/>
                </a:ext>
              </a:extLst>
            </p:cNvPr>
            <p:cNvSpPr/>
            <p:nvPr/>
          </p:nvSpPr>
          <p:spPr>
            <a:xfrm>
              <a:off x="2882220" y="3827883"/>
              <a:ext cx="8869" cy="70952"/>
            </a:xfrm>
            <a:custGeom>
              <a:avLst/>
              <a:gdLst>
                <a:gd name="connsiteX0" fmla="*/ 5156 w 8869"/>
                <a:gd name="connsiteY0" fmla="*/ 72206 h 70952"/>
                <a:gd name="connsiteX1" fmla="*/ 5156 w 8869"/>
                <a:gd name="connsiteY1" fmla="*/ 5156 h 70952"/>
              </a:gdLst>
              <a:ahLst/>
              <a:cxnLst>
                <a:cxn ang="0">
                  <a:pos x="connsiteX0" y="connsiteY0"/>
                </a:cxn>
                <a:cxn ang="0">
                  <a:pos x="connsiteX1" y="connsiteY1"/>
                </a:cxn>
              </a:cxnLst>
              <a:rect l="l" t="t" r="r" b="b"/>
              <a:pathLst>
                <a:path w="8869" h="70952">
                  <a:moveTo>
                    <a:pt x="5156" y="72206"/>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58" name="Freeform: Shape 5377">
              <a:extLst>
                <a:ext uri="{FF2B5EF4-FFF2-40B4-BE49-F238E27FC236}">
                  <a16:creationId xmlns:a16="http://schemas.microsoft.com/office/drawing/2014/main" id="{6869B6CD-C122-41A5-8C17-DAFE86E21F3E}"/>
                </a:ext>
              </a:extLst>
            </p:cNvPr>
            <p:cNvSpPr/>
            <p:nvPr/>
          </p:nvSpPr>
          <p:spPr>
            <a:xfrm>
              <a:off x="3343411" y="3916582"/>
              <a:ext cx="8869" cy="70952"/>
            </a:xfrm>
            <a:custGeom>
              <a:avLst/>
              <a:gdLst>
                <a:gd name="connsiteX0" fmla="*/ 5156 w 8869"/>
                <a:gd name="connsiteY0" fmla="*/ 72197 h 70952"/>
                <a:gd name="connsiteX1" fmla="*/ 5156 w 8869"/>
                <a:gd name="connsiteY1" fmla="*/ 5156 h 70952"/>
              </a:gdLst>
              <a:ahLst/>
              <a:cxnLst>
                <a:cxn ang="0">
                  <a:pos x="connsiteX0" y="connsiteY0"/>
                </a:cxn>
                <a:cxn ang="0">
                  <a:pos x="connsiteX1" y="connsiteY1"/>
                </a:cxn>
              </a:cxnLst>
              <a:rect l="l" t="t" r="r" b="b"/>
              <a:pathLst>
                <a:path w="8869" h="70952">
                  <a:moveTo>
                    <a:pt x="5156" y="72197"/>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59" name="Freeform: Shape 5378">
              <a:extLst>
                <a:ext uri="{FF2B5EF4-FFF2-40B4-BE49-F238E27FC236}">
                  <a16:creationId xmlns:a16="http://schemas.microsoft.com/office/drawing/2014/main" id="{56166C01-5A93-4A36-805C-486E4C84CB47}"/>
                </a:ext>
              </a:extLst>
            </p:cNvPr>
            <p:cNvSpPr/>
            <p:nvPr/>
          </p:nvSpPr>
          <p:spPr>
            <a:xfrm>
              <a:off x="3378887" y="3916582"/>
              <a:ext cx="8869" cy="70952"/>
            </a:xfrm>
            <a:custGeom>
              <a:avLst/>
              <a:gdLst>
                <a:gd name="connsiteX0" fmla="*/ 5156 w 8869"/>
                <a:gd name="connsiteY0" fmla="*/ 72197 h 70952"/>
                <a:gd name="connsiteX1" fmla="*/ 5156 w 8869"/>
                <a:gd name="connsiteY1" fmla="*/ 5156 h 70952"/>
              </a:gdLst>
              <a:ahLst/>
              <a:cxnLst>
                <a:cxn ang="0">
                  <a:pos x="connsiteX0" y="connsiteY0"/>
                </a:cxn>
                <a:cxn ang="0">
                  <a:pos x="connsiteX1" y="connsiteY1"/>
                </a:cxn>
              </a:cxnLst>
              <a:rect l="l" t="t" r="r" b="b"/>
              <a:pathLst>
                <a:path w="8869" h="70952">
                  <a:moveTo>
                    <a:pt x="5156" y="72197"/>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60" name="Freeform: Shape 5379">
              <a:extLst>
                <a:ext uri="{FF2B5EF4-FFF2-40B4-BE49-F238E27FC236}">
                  <a16:creationId xmlns:a16="http://schemas.microsoft.com/office/drawing/2014/main" id="{B84BAEE7-FD34-4854-9966-EBA3E2033D60}"/>
                </a:ext>
              </a:extLst>
            </p:cNvPr>
            <p:cNvSpPr/>
            <p:nvPr/>
          </p:nvSpPr>
          <p:spPr>
            <a:xfrm>
              <a:off x="3609483" y="3987535"/>
              <a:ext cx="8869" cy="70952"/>
            </a:xfrm>
            <a:custGeom>
              <a:avLst/>
              <a:gdLst>
                <a:gd name="connsiteX0" fmla="*/ 5156 w 8869"/>
                <a:gd name="connsiteY0" fmla="*/ 72197 h 70952"/>
                <a:gd name="connsiteX1" fmla="*/ 5156 w 8869"/>
                <a:gd name="connsiteY1" fmla="*/ 5156 h 70952"/>
              </a:gdLst>
              <a:ahLst/>
              <a:cxnLst>
                <a:cxn ang="0">
                  <a:pos x="connsiteX0" y="connsiteY0"/>
                </a:cxn>
                <a:cxn ang="0">
                  <a:pos x="connsiteX1" y="connsiteY1"/>
                </a:cxn>
              </a:cxnLst>
              <a:rect l="l" t="t" r="r" b="b"/>
              <a:pathLst>
                <a:path w="8869" h="70952">
                  <a:moveTo>
                    <a:pt x="5156" y="72197"/>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61" name="Freeform: Shape 5380">
              <a:extLst>
                <a:ext uri="{FF2B5EF4-FFF2-40B4-BE49-F238E27FC236}">
                  <a16:creationId xmlns:a16="http://schemas.microsoft.com/office/drawing/2014/main" id="{3C033F99-8670-40AB-821E-5F830CD20184}"/>
                </a:ext>
              </a:extLst>
            </p:cNvPr>
            <p:cNvSpPr/>
            <p:nvPr/>
          </p:nvSpPr>
          <p:spPr>
            <a:xfrm>
              <a:off x="3644959" y="3987535"/>
              <a:ext cx="8869" cy="70952"/>
            </a:xfrm>
            <a:custGeom>
              <a:avLst/>
              <a:gdLst>
                <a:gd name="connsiteX0" fmla="*/ 5156 w 8869"/>
                <a:gd name="connsiteY0" fmla="*/ 72197 h 70952"/>
                <a:gd name="connsiteX1" fmla="*/ 5156 w 8869"/>
                <a:gd name="connsiteY1" fmla="*/ 5156 h 70952"/>
              </a:gdLst>
              <a:ahLst/>
              <a:cxnLst>
                <a:cxn ang="0">
                  <a:pos x="connsiteX0" y="connsiteY0"/>
                </a:cxn>
                <a:cxn ang="0">
                  <a:pos x="connsiteX1" y="connsiteY1"/>
                </a:cxn>
              </a:cxnLst>
              <a:rect l="l" t="t" r="r" b="b"/>
              <a:pathLst>
                <a:path w="8869" h="70952">
                  <a:moveTo>
                    <a:pt x="5156" y="72197"/>
                  </a:moveTo>
                  <a:lnTo>
                    <a:pt x="5156" y="5156"/>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grpSp>
      <p:grpSp>
        <p:nvGrpSpPr>
          <p:cNvPr id="262" name="Graphic 5381">
            <a:extLst>
              <a:ext uri="{FF2B5EF4-FFF2-40B4-BE49-F238E27FC236}">
                <a16:creationId xmlns:a16="http://schemas.microsoft.com/office/drawing/2014/main" id="{BDC96AF9-B39A-4DE6-A911-74C51FAFB27D}"/>
              </a:ext>
            </a:extLst>
          </p:cNvPr>
          <p:cNvGrpSpPr/>
          <p:nvPr/>
        </p:nvGrpSpPr>
        <p:grpSpPr>
          <a:xfrm>
            <a:off x="3726852" y="3446875"/>
            <a:ext cx="3359662" cy="580380"/>
            <a:chOff x="1471612" y="2933700"/>
            <a:chExt cx="6200775" cy="990600"/>
          </a:xfrm>
        </p:grpSpPr>
        <p:sp>
          <p:nvSpPr>
            <p:cNvPr id="263" name="Freeform: Shape 5383">
              <a:extLst>
                <a:ext uri="{FF2B5EF4-FFF2-40B4-BE49-F238E27FC236}">
                  <a16:creationId xmlns:a16="http://schemas.microsoft.com/office/drawing/2014/main" id="{7E635D00-D788-408A-A424-BFF1ED5D52D8}"/>
                </a:ext>
              </a:extLst>
            </p:cNvPr>
            <p:cNvSpPr/>
            <p:nvPr/>
          </p:nvSpPr>
          <p:spPr>
            <a:xfrm>
              <a:off x="1469630" y="2927753"/>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64" name="Freeform: Shape 5384">
              <a:extLst>
                <a:ext uri="{FF2B5EF4-FFF2-40B4-BE49-F238E27FC236}">
                  <a16:creationId xmlns:a16="http://schemas.microsoft.com/office/drawing/2014/main" id="{6EBA0739-E8DD-47DF-AB9D-E23A47B08EB4}"/>
                </a:ext>
              </a:extLst>
            </p:cNvPr>
            <p:cNvSpPr/>
            <p:nvPr/>
          </p:nvSpPr>
          <p:spPr>
            <a:xfrm>
              <a:off x="1507730" y="2927753"/>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65" name="Freeform: Shape 5385">
              <a:extLst>
                <a:ext uri="{FF2B5EF4-FFF2-40B4-BE49-F238E27FC236}">
                  <a16:creationId xmlns:a16="http://schemas.microsoft.com/office/drawing/2014/main" id="{4F10B3D5-AA81-4733-8971-08341DACFF70}"/>
                </a:ext>
              </a:extLst>
            </p:cNvPr>
            <p:cNvSpPr/>
            <p:nvPr/>
          </p:nvSpPr>
          <p:spPr>
            <a:xfrm>
              <a:off x="1755382" y="3003954"/>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66" name="Freeform: Shape 5386">
              <a:extLst>
                <a:ext uri="{FF2B5EF4-FFF2-40B4-BE49-F238E27FC236}">
                  <a16:creationId xmlns:a16="http://schemas.microsoft.com/office/drawing/2014/main" id="{4DBB3E3C-B3F4-4CB0-BA1A-29EB3C479F7F}"/>
                </a:ext>
              </a:extLst>
            </p:cNvPr>
            <p:cNvSpPr/>
            <p:nvPr/>
          </p:nvSpPr>
          <p:spPr>
            <a:xfrm>
              <a:off x="1793482" y="3003954"/>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67" name="Freeform: Shape 5387">
              <a:extLst>
                <a:ext uri="{FF2B5EF4-FFF2-40B4-BE49-F238E27FC236}">
                  <a16:creationId xmlns:a16="http://schemas.microsoft.com/office/drawing/2014/main" id="{497C4D5A-14B5-44F7-ADF6-0B9CDEA7843C}"/>
                </a:ext>
              </a:extLst>
            </p:cNvPr>
            <p:cNvSpPr/>
            <p:nvPr/>
          </p:nvSpPr>
          <p:spPr>
            <a:xfrm>
              <a:off x="2879337" y="3423056"/>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68" name="Freeform: Shape 5388">
              <a:extLst>
                <a:ext uri="{FF2B5EF4-FFF2-40B4-BE49-F238E27FC236}">
                  <a16:creationId xmlns:a16="http://schemas.microsoft.com/office/drawing/2014/main" id="{AA03A825-8B56-4FA9-AC60-D74644CF412D}"/>
                </a:ext>
              </a:extLst>
            </p:cNvPr>
            <p:cNvSpPr/>
            <p:nvPr/>
          </p:nvSpPr>
          <p:spPr>
            <a:xfrm>
              <a:off x="3069837" y="3423056"/>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69" name="Freeform: Shape 5389">
              <a:extLst>
                <a:ext uri="{FF2B5EF4-FFF2-40B4-BE49-F238E27FC236}">
                  <a16:creationId xmlns:a16="http://schemas.microsoft.com/office/drawing/2014/main" id="{4473EFAD-FCD7-4636-B89C-D63DC7C73BD4}"/>
                </a:ext>
              </a:extLst>
            </p:cNvPr>
            <p:cNvSpPr/>
            <p:nvPr/>
          </p:nvSpPr>
          <p:spPr>
            <a:xfrm>
              <a:off x="3241287" y="3537357"/>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70" name="Freeform: Shape 5390">
              <a:extLst>
                <a:ext uri="{FF2B5EF4-FFF2-40B4-BE49-F238E27FC236}">
                  <a16:creationId xmlns:a16="http://schemas.microsoft.com/office/drawing/2014/main" id="{A38214A4-6590-4564-A328-F8EB3B4F4E9C}"/>
                </a:ext>
              </a:extLst>
            </p:cNvPr>
            <p:cNvSpPr/>
            <p:nvPr/>
          </p:nvSpPr>
          <p:spPr>
            <a:xfrm>
              <a:off x="3622297" y="3537357"/>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71" name="Freeform: Shape 5391">
              <a:extLst>
                <a:ext uri="{FF2B5EF4-FFF2-40B4-BE49-F238E27FC236}">
                  <a16:creationId xmlns:a16="http://schemas.microsoft.com/office/drawing/2014/main" id="{2D212214-C9EB-40CC-98C0-4E563231C529}"/>
                </a:ext>
              </a:extLst>
            </p:cNvPr>
            <p:cNvSpPr/>
            <p:nvPr/>
          </p:nvSpPr>
          <p:spPr>
            <a:xfrm>
              <a:off x="3660397" y="3575457"/>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72" name="Freeform: Shape 5392">
              <a:extLst>
                <a:ext uri="{FF2B5EF4-FFF2-40B4-BE49-F238E27FC236}">
                  <a16:creationId xmlns:a16="http://schemas.microsoft.com/office/drawing/2014/main" id="{818CA423-3742-4DDA-9E4B-EAF630C39D45}"/>
                </a:ext>
              </a:extLst>
            </p:cNvPr>
            <p:cNvSpPr/>
            <p:nvPr/>
          </p:nvSpPr>
          <p:spPr>
            <a:xfrm>
              <a:off x="4041397" y="365165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73" name="Freeform: Shape 5393">
              <a:extLst>
                <a:ext uri="{FF2B5EF4-FFF2-40B4-BE49-F238E27FC236}">
                  <a16:creationId xmlns:a16="http://schemas.microsoft.com/office/drawing/2014/main" id="{1996F295-87BB-41E3-8828-861635A4648C}"/>
                </a:ext>
              </a:extLst>
            </p:cNvPr>
            <p:cNvSpPr/>
            <p:nvPr/>
          </p:nvSpPr>
          <p:spPr>
            <a:xfrm>
              <a:off x="4289047" y="365165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74" name="Freeform: Shape 5394">
              <a:extLst>
                <a:ext uri="{FF2B5EF4-FFF2-40B4-BE49-F238E27FC236}">
                  <a16:creationId xmlns:a16="http://schemas.microsoft.com/office/drawing/2014/main" id="{1CC01366-F006-4958-BB7C-1179148071E1}"/>
                </a:ext>
              </a:extLst>
            </p:cNvPr>
            <p:cNvSpPr/>
            <p:nvPr/>
          </p:nvSpPr>
          <p:spPr>
            <a:xfrm>
              <a:off x="4365247" y="365165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75" name="Freeform: Shape 5395">
              <a:extLst>
                <a:ext uri="{FF2B5EF4-FFF2-40B4-BE49-F238E27FC236}">
                  <a16:creationId xmlns:a16="http://schemas.microsoft.com/office/drawing/2014/main" id="{50AC5034-0035-4528-9250-7FE5F177E38C}"/>
                </a:ext>
              </a:extLst>
            </p:cNvPr>
            <p:cNvSpPr/>
            <p:nvPr/>
          </p:nvSpPr>
          <p:spPr>
            <a:xfrm>
              <a:off x="4403347" y="365165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76" name="Freeform: Shape 5396">
              <a:extLst>
                <a:ext uri="{FF2B5EF4-FFF2-40B4-BE49-F238E27FC236}">
                  <a16:creationId xmlns:a16="http://schemas.microsoft.com/office/drawing/2014/main" id="{6313EAF8-2B57-42D2-B585-E7C3A49AFCAC}"/>
                </a:ext>
              </a:extLst>
            </p:cNvPr>
            <p:cNvSpPr/>
            <p:nvPr/>
          </p:nvSpPr>
          <p:spPr>
            <a:xfrm>
              <a:off x="4441447" y="365165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77" name="Freeform: Shape 5397">
              <a:extLst>
                <a:ext uri="{FF2B5EF4-FFF2-40B4-BE49-F238E27FC236}">
                  <a16:creationId xmlns:a16="http://schemas.microsoft.com/office/drawing/2014/main" id="{FE655C2E-9B8C-47DE-AED1-A7F498570D04}"/>
                </a:ext>
              </a:extLst>
            </p:cNvPr>
            <p:cNvSpPr/>
            <p:nvPr/>
          </p:nvSpPr>
          <p:spPr>
            <a:xfrm>
              <a:off x="4555747" y="365165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78" name="Freeform: Shape 5398">
              <a:extLst>
                <a:ext uri="{FF2B5EF4-FFF2-40B4-BE49-F238E27FC236}">
                  <a16:creationId xmlns:a16="http://schemas.microsoft.com/office/drawing/2014/main" id="{91819ADA-46F5-45EC-9D2B-7FAD191444D5}"/>
                </a:ext>
              </a:extLst>
            </p:cNvPr>
            <p:cNvSpPr/>
            <p:nvPr/>
          </p:nvSpPr>
          <p:spPr>
            <a:xfrm>
              <a:off x="4593847" y="365165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79" name="Freeform: Shape 5399">
              <a:extLst>
                <a:ext uri="{FF2B5EF4-FFF2-40B4-BE49-F238E27FC236}">
                  <a16:creationId xmlns:a16="http://schemas.microsoft.com/office/drawing/2014/main" id="{6E3C13A5-ED68-4C61-B66E-AE64E5A20A46}"/>
                </a:ext>
              </a:extLst>
            </p:cNvPr>
            <p:cNvSpPr/>
            <p:nvPr/>
          </p:nvSpPr>
          <p:spPr>
            <a:xfrm>
              <a:off x="4631947" y="365165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80" name="Freeform: Shape 5400">
              <a:extLst>
                <a:ext uri="{FF2B5EF4-FFF2-40B4-BE49-F238E27FC236}">
                  <a16:creationId xmlns:a16="http://schemas.microsoft.com/office/drawing/2014/main" id="{3771D1AF-D45B-426A-87F2-7A43B687E35B}"/>
                </a:ext>
              </a:extLst>
            </p:cNvPr>
            <p:cNvSpPr/>
            <p:nvPr/>
          </p:nvSpPr>
          <p:spPr>
            <a:xfrm>
              <a:off x="4670047" y="365165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81" name="Freeform: Shape 5401">
              <a:extLst>
                <a:ext uri="{FF2B5EF4-FFF2-40B4-BE49-F238E27FC236}">
                  <a16:creationId xmlns:a16="http://schemas.microsoft.com/office/drawing/2014/main" id="{38B60D47-868F-4284-B56E-9A2F813B9166}"/>
                </a:ext>
              </a:extLst>
            </p:cNvPr>
            <p:cNvSpPr/>
            <p:nvPr/>
          </p:nvSpPr>
          <p:spPr>
            <a:xfrm>
              <a:off x="4746247" y="365165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82" name="Freeform: Shape 5402">
              <a:extLst>
                <a:ext uri="{FF2B5EF4-FFF2-40B4-BE49-F238E27FC236}">
                  <a16:creationId xmlns:a16="http://schemas.microsoft.com/office/drawing/2014/main" id="{BC514D03-4AB6-4126-8DCE-E186FAF7FA87}"/>
                </a:ext>
              </a:extLst>
            </p:cNvPr>
            <p:cNvSpPr/>
            <p:nvPr/>
          </p:nvSpPr>
          <p:spPr>
            <a:xfrm>
              <a:off x="4765297" y="365165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83" name="Freeform: Shape 5403">
              <a:extLst>
                <a:ext uri="{FF2B5EF4-FFF2-40B4-BE49-F238E27FC236}">
                  <a16:creationId xmlns:a16="http://schemas.microsoft.com/office/drawing/2014/main" id="{1F9FC46B-BD57-4509-88B4-2AE8AB6B118A}"/>
                </a:ext>
              </a:extLst>
            </p:cNvPr>
            <p:cNvSpPr/>
            <p:nvPr/>
          </p:nvSpPr>
          <p:spPr>
            <a:xfrm>
              <a:off x="4784347" y="365165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84" name="Freeform: Shape 5404">
              <a:extLst>
                <a:ext uri="{FF2B5EF4-FFF2-40B4-BE49-F238E27FC236}">
                  <a16:creationId xmlns:a16="http://schemas.microsoft.com/office/drawing/2014/main" id="{29163B58-2012-47EB-8653-2732C32C054F}"/>
                </a:ext>
              </a:extLst>
            </p:cNvPr>
            <p:cNvSpPr/>
            <p:nvPr/>
          </p:nvSpPr>
          <p:spPr>
            <a:xfrm>
              <a:off x="4822447" y="367070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85" name="Freeform: Shape 5405">
              <a:extLst>
                <a:ext uri="{FF2B5EF4-FFF2-40B4-BE49-F238E27FC236}">
                  <a16:creationId xmlns:a16="http://schemas.microsoft.com/office/drawing/2014/main" id="{A12963BD-D59E-40E6-AEBB-B4D8AC3E12AB}"/>
                </a:ext>
              </a:extLst>
            </p:cNvPr>
            <p:cNvSpPr/>
            <p:nvPr/>
          </p:nvSpPr>
          <p:spPr>
            <a:xfrm>
              <a:off x="4841497" y="367070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86" name="Freeform: Shape 5406">
              <a:extLst>
                <a:ext uri="{FF2B5EF4-FFF2-40B4-BE49-F238E27FC236}">
                  <a16:creationId xmlns:a16="http://schemas.microsoft.com/office/drawing/2014/main" id="{C1C26E69-6701-432A-B614-4405C81FF6E9}"/>
                </a:ext>
              </a:extLst>
            </p:cNvPr>
            <p:cNvSpPr/>
            <p:nvPr/>
          </p:nvSpPr>
          <p:spPr>
            <a:xfrm>
              <a:off x="4879597" y="367070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87" name="Freeform: Shape 5407">
              <a:extLst>
                <a:ext uri="{FF2B5EF4-FFF2-40B4-BE49-F238E27FC236}">
                  <a16:creationId xmlns:a16="http://schemas.microsoft.com/office/drawing/2014/main" id="{82D3310C-0894-46F5-937A-ED791DF58025}"/>
                </a:ext>
              </a:extLst>
            </p:cNvPr>
            <p:cNvSpPr/>
            <p:nvPr/>
          </p:nvSpPr>
          <p:spPr>
            <a:xfrm>
              <a:off x="4917697" y="367070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88" name="Freeform: Shape 5408">
              <a:extLst>
                <a:ext uri="{FF2B5EF4-FFF2-40B4-BE49-F238E27FC236}">
                  <a16:creationId xmlns:a16="http://schemas.microsoft.com/office/drawing/2014/main" id="{93A66B53-CCD3-4016-8F04-2BD766D632B7}"/>
                </a:ext>
              </a:extLst>
            </p:cNvPr>
            <p:cNvSpPr/>
            <p:nvPr/>
          </p:nvSpPr>
          <p:spPr>
            <a:xfrm>
              <a:off x="4955807" y="367070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89" name="Freeform: Shape 5409">
              <a:extLst>
                <a:ext uri="{FF2B5EF4-FFF2-40B4-BE49-F238E27FC236}">
                  <a16:creationId xmlns:a16="http://schemas.microsoft.com/office/drawing/2014/main" id="{FFECC69C-B757-4490-AFB7-379C3644F8C2}"/>
                </a:ext>
              </a:extLst>
            </p:cNvPr>
            <p:cNvSpPr/>
            <p:nvPr/>
          </p:nvSpPr>
          <p:spPr>
            <a:xfrm>
              <a:off x="4993907" y="367070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90" name="Freeform: Shape 5410">
              <a:extLst>
                <a:ext uri="{FF2B5EF4-FFF2-40B4-BE49-F238E27FC236}">
                  <a16:creationId xmlns:a16="http://schemas.microsoft.com/office/drawing/2014/main" id="{DBC37EE1-F48F-4D71-8A94-E495B825DE72}"/>
                </a:ext>
              </a:extLst>
            </p:cNvPr>
            <p:cNvSpPr/>
            <p:nvPr/>
          </p:nvSpPr>
          <p:spPr>
            <a:xfrm>
              <a:off x="5032007" y="367070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91" name="Freeform: Shape 5411">
              <a:extLst>
                <a:ext uri="{FF2B5EF4-FFF2-40B4-BE49-F238E27FC236}">
                  <a16:creationId xmlns:a16="http://schemas.microsoft.com/office/drawing/2014/main" id="{25EE7F80-229B-4C82-8C60-52055C13403D}"/>
                </a:ext>
              </a:extLst>
            </p:cNvPr>
            <p:cNvSpPr/>
            <p:nvPr/>
          </p:nvSpPr>
          <p:spPr>
            <a:xfrm>
              <a:off x="5089157" y="367070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92" name="Freeform: Shape 5412">
              <a:extLst>
                <a:ext uri="{FF2B5EF4-FFF2-40B4-BE49-F238E27FC236}">
                  <a16:creationId xmlns:a16="http://schemas.microsoft.com/office/drawing/2014/main" id="{D5223B14-6249-492C-997E-478B14D5A5F0}"/>
                </a:ext>
              </a:extLst>
            </p:cNvPr>
            <p:cNvSpPr/>
            <p:nvPr/>
          </p:nvSpPr>
          <p:spPr>
            <a:xfrm>
              <a:off x="5108207" y="367070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93" name="Freeform: Shape 5413">
              <a:extLst>
                <a:ext uri="{FF2B5EF4-FFF2-40B4-BE49-F238E27FC236}">
                  <a16:creationId xmlns:a16="http://schemas.microsoft.com/office/drawing/2014/main" id="{94A340D3-B13D-4DCA-A183-09126226CE89}"/>
                </a:ext>
              </a:extLst>
            </p:cNvPr>
            <p:cNvSpPr/>
            <p:nvPr/>
          </p:nvSpPr>
          <p:spPr>
            <a:xfrm>
              <a:off x="5146307" y="367070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94" name="Freeform: Shape 5414">
              <a:extLst>
                <a:ext uri="{FF2B5EF4-FFF2-40B4-BE49-F238E27FC236}">
                  <a16:creationId xmlns:a16="http://schemas.microsoft.com/office/drawing/2014/main" id="{396410C3-6C68-4BF1-831B-E4B2650F2A27}"/>
                </a:ext>
              </a:extLst>
            </p:cNvPr>
            <p:cNvSpPr/>
            <p:nvPr/>
          </p:nvSpPr>
          <p:spPr>
            <a:xfrm>
              <a:off x="5184407" y="367070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95" name="Freeform: Shape 5415">
              <a:extLst>
                <a:ext uri="{FF2B5EF4-FFF2-40B4-BE49-F238E27FC236}">
                  <a16:creationId xmlns:a16="http://schemas.microsoft.com/office/drawing/2014/main" id="{C8295E8B-3877-4054-A366-0B8988FAE9FD}"/>
                </a:ext>
              </a:extLst>
            </p:cNvPr>
            <p:cNvSpPr/>
            <p:nvPr/>
          </p:nvSpPr>
          <p:spPr>
            <a:xfrm>
              <a:off x="5203457" y="367070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96" name="Freeform: Shape 5416">
              <a:extLst>
                <a:ext uri="{FF2B5EF4-FFF2-40B4-BE49-F238E27FC236}">
                  <a16:creationId xmlns:a16="http://schemas.microsoft.com/office/drawing/2014/main" id="{4DCE1A37-B631-4ECC-BBCF-4748F11A503C}"/>
                </a:ext>
              </a:extLst>
            </p:cNvPr>
            <p:cNvSpPr/>
            <p:nvPr/>
          </p:nvSpPr>
          <p:spPr>
            <a:xfrm>
              <a:off x="5260607" y="367070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97" name="Freeform: Shape 5417">
              <a:extLst>
                <a:ext uri="{FF2B5EF4-FFF2-40B4-BE49-F238E27FC236}">
                  <a16:creationId xmlns:a16="http://schemas.microsoft.com/office/drawing/2014/main" id="{E80A42FE-F005-4BD4-A3E8-1E9F766154AE}"/>
                </a:ext>
              </a:extLst>
            </p:cNvPr>
            <p:cNvSpPr/>
            <p:nvPr/>
          </p:nvSpPr>
          <p:spPr>
            <a:xfrm>
              <a:off x="5298707" y="367070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98" name="Freeform: Shape 5418">
              <a:extLst>
                <a:ext uri="{FF2B5EF4-FFF2-40B4-BE49-F238E27FC236}">
                  <a16:creationId xmlns:a16="http://schemas.microsoft.com/office/drawing/2014/main" id="{10016CCD-7703-4C55-AEF5-0A6B2CB1A473}"/>
                </a:ext>
              </a:extLst>
            </p:cNvPr>
            <p:cNvSpPr/>
            <p:nvPr/>
          </p:nvSpPr>
          <p:spPr>
            <a:xfrm>
              <a:off x="5317757" y="367070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299" name="Freeform: Shape 5419">
              <a:extLst>
                <a:ext uri="{FF2B5EF4-FFF2-40B4-BE49-F238E27FC236}">
                  <a16:creationId xmlns:a16="http://schemas.microsoft.com/office/drawing/2014/main" id="{15C5AFAE-3CE3-41BC-AE68-F71AC7104D5A}"/>
                </a:ext>
              </a:extLst>
            </p:cNvPr>
            <p:cNvSpPr/>
            <p:nvPr/>
          </p:nvSpPr>
          <p:spPr>
            <a:xfrm>
              <a:off x="5355857" y="367070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300" name="Freeform: Shape 5420">
              <a:extLst>
                <a:ext uri="{FF2B5EF4-FFF2-40B4-BE49-F238E27FC236}">
                  <a16:creationId xmlns:a16="http://schemas.microsoft.com/office/drawing/2014/main" id="{9D55AC61-40F1-4A3A-9070-6919DD9C215F}"/>
                </a:ext>
              </a:extLst>
            </p:cNvPr>
            <p:cNvSpPr/>
            <p:nvPr/>
          </p:nvSpPr>
          <p:spPr>
            <a:xfrm>
              <a:off x="5393957" y="367070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301" name="Freeform: Shape 5421">
              <a:extLst>
                <a:ext uri="{FF2B5EF4-FFF2-40B4-BE49-F238E27FC236}">
                  <a16:creationId xmlns:a16="http://schemas.microsoft.com/office/drawing/2014/main" id="{DB03935D-CA2B-4A43-AE48-78708FC28B91}"/>
                </a:ext>
              </a:extLst>
            </p:cNvPr>
            <p:cNvSpPr/>
            <p:nvPr/>
          </p:nvSpPr>
          <p:spPr>
            <a:xfrm>
              <a:off x="5432057" y="367070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302" name="Freeform: Shape 5422">
              <a:extLst>
                <a:ext uri="{FF2B5EF4-FFF2-40B4-BE49-F238E27FC236}">
                  <a16:creationId xmlns:a16="http://schemas.microsoft.com/office/drawing/2014/main" id="{EBAB353D-9C54-48E7-B38B-4EE2E415A371}"/>
                </a:ext>
              </a:extLst>
            </p:cNvPr>
            <p:cNvSpPr/>
            <p:nvPr/>
          </p:nvSpPr>
          <p:spPr>
            <a:xfrm>
              <a:off x="5470157" y="3670708"/>
              <a:ext cx="9525" cy="76200"/>
            </a:xfrm>
            <a:custGeom>
              <a:avLst/>
              <a:gdLst>
                <a:gd name="connsiteX0" fmla="*/ 5947 w 9525"/>
                <a:gd name="connsiteY0" fmla="*/ 77946 h 76200"/>
                <a:gd name="connsiteX1" fmla="*/ 5947 w 9525"/>
                <a:gd name="connsiteY1" fmla="*/ 5947 h 76200"/>
              </a:gdLst>
              <a:ahLst/>
              <a:cxnLst>
                <a:cxn ang="0">
                  <a:pos x="connsiteX0" y="connsiteY0"/>
                </a:cxn>
                <a:cxn ang="0">
                  <a:pos x="connsiteX1" y="connsiteY1"/>
                </a:cxn>
              </a:cxnLst>
              <a:rect l="l" t="t" r="r" b="b"/>
              <a:pathLst>
                <a:path w="9525" h="76200">
                  <a:moveTo>
                    <a:pt x="5947" y="77946"/>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303" name="Freeform: Shape 5423">
              <a:extLst>
                <a:ext uri="{FF2B5EF4-FFF2-40B4-BE49-F238E27FC236}">
                  <a16:creationId xmlns:a16="http://schemas.microsoft.com/office/drawing/2014/main" id="{D203EDA1-A09E-4D49-AAA8-C2F4A93A8FC1}"/>
                </a:ext>
              </a:extLst>
            </p:cNvPr>
            <p:cNvSpPr/>
            <p:nvPr/>
          </p:nvSpPr>
          <p:spPr>
            <a:xfrm>
              <a:off x="5546357"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304" name="Freeform: Shape 5424">
              <a:extLst>
                <a:ext uri="{FF2B5EF4-FFF2-40B4-BE49-F238E27FC236}">
                  <a16:creationId xmlns:a16="http://schemas.microsoft.com/office/drawing/2014/main" id="{82F6E0BE-D6D1-40EC-A1E0-09461CC0EA08}"/>
                </a:ext>
              </a:extLst>
            </p:cNvPr>
            <p:cNvSpPr/>
            <p:nvPr/>
          </p:nvSpPr>
          <p:spPr>
            <a:xfrm>
              <a:off x="5565407"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305" name="Freeform: Shape 5425">
              <a:extLst>
                <a:ext uri="{FF2B5EF4-FFF2-40B4-BE49-F238E27FC236}">
                  <a16:creationId xmlns:a16="http://schemas.microsoft.com/office/drawing/2014/main" id="{091157F4-CFE6-446A-A527-79A0D177697E}"/>
                </a:ext>
              </a:extLst>
            </p:cNvPr>
            <p:cNvSpPr/>
            <p:nvPr/>
          </p:nvSpPr>
          <p:spPr>
            <a:xfrm>
              <a:off x="5584457"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306" name="Freeform: Shape 5426">
              <a:extLst>
                <a:ext uri="{FF2B5EF4-FFF2-40B4-BE49-F238E27FC236}">
                  <a16:creationId xmlns:a16="http://schemas.microsoft.com/office/drawing/2014/main" id="{6B00BD5C-DB02-4994-9542-632FE48EDA4C}"/>
                </a:ext>
              </a:extLst>
            </p:cNvPr>
            <p:cNvSpPr/>
            <p:nvPr/>
          </p:nvSpPr>
          <p:spPr>
            <a:xfrm>
              <a:off x="5603507"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307" name="Freeform: Shape 5427">
              <a:extLst>
                <a:ext uri="{FF2B5EF4-FFF2-40B4-BE49-F238E27FC236}">
                  <a16:creationId xmlns:a16="http://schemas.microsoft.com/office/drawing/2014/main" id="{E3031670-76A5-4110-94FD-8DA56A41498B}"/>
                </a:ext>
              </a:extLst>
            </p:cNvPr>
            <p:cNvSpPr/>
            <p:nvPr/>
          </p:nvSpPr>
          <p:spPr>
            <a:xfrm>
              <a:off x="5641607"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308" name="Freeform: Shape 5428">
              <a:extLst>
                <a:ext uri="{FF2B5EF4-FFF2-40B4-BE49-F238E27FC236}">
                  <a16:creationId xmlns:a16="http://schemas.microsoft.com/office/drawing/2014/main" id="{EE370192-0EBA-4146-A20F-663645A6176D}"/>
                </a:ext>
              </a:extLst>
            </p:cNvPr>
            <p:cNvSpPr/>
            <p:nvPr/>
          </p:nvSpPr>
          <p:spPr>
            <a:xfrm>
              <a:off x="5698757"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309" name="Freeform: Shape 5429">
              <a:extLst>
                <a:ext uri="{FF2B5EF4-FFF2-40B4-BE49-F238E27FC236}">
                  <a16:creationId xmlns:a16="http://schemas.microsoft.com/office/drawing/2014/main" id="{40D7D1CC-6175-489D-806E-C76A6E39F42A}"/>
                </a:ext>
              </a:extLst>
            </p:cNvPr>
            <p:cNvSpPr/>
            <p:nvPr/>
          </p:nvSpPr>
          <p:spPr>
            <a:xfrm>
              <a:off x="5755907"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310" name="Freeform: Shape 5430">
              <a:extLst>
                <a:ext uri="{FF2B5EF4-FFF2-40B4-BE49-F238E27FC236}">
                  <a16:creationId xmlns:a16="http://schemas.microsoft.com/office/drawing/2014/main" id="{DBC46E65-8CFF-47A8-8B35-9EAB5DA48F39}"/>
                </a:ext>
              </a:extLst>
            </p:cNvPr>
            <p:cNvSpPr/>
            <p:nvPr/>
          </p:nvSpPr>
          <p:spPr>
            <a:xfrm>
              <a:off x="5794007"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311" name="Freeform: Shape 5431">
              <a:extLst>
                <a:ext uri="{FF2B5EF4-FFF2-40B4-BE49-F238E27FC236}">
                  <a16:creationId xmlns:a16="http://schemas.microsoft.com/office/drawing/2014/main" id="{64BB37E5-82BE-415C-AA39-5DB8C35E596F}"/>
                </a:ext>
              </a:extLst>
            </p:cNvPr>
            <p:cNvSpPr/>
            <p:nvPr/>
          </p:nvSpPr>
          <p:spPr>
            <a:xfrm>
              <a:off x="5965457"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312" name="Freeform: Shape 5432">
              <a:extLst>
                <a:ext uri="{FF2B5EF4-FFF2-40B4-BE49-F238E27FC236}">
                  <a16:creationId xmlns:a16="http://schemas.microsoft.com/office/drawing/2014/main" id="{67E34FEC-080E-4342-AD1A-3DBC7A3B9BC0}"/>
                </a:ext>
              </a:extLst>
            </p:cNvPr>
            <p:cNvSpPr/>
            <p:nvPr/>
          </p:nvSpPr>
          <p:spPr>
            <a:xfrm>
              <a:off x="6003557"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313" name="Freeform: Shape 5433">
              <a:extLst>
                <a:ext uri="{FF2B5EF4-FFF2-40B4-BE49-F238E27FC236}">
                  <a16:creationId xmlns:a16="http://schemas.microsoft.com/office/drawing/2014/main" id="{B21C550A-725D-467A-BB94-76755D9D3858}"/>
                </a:ext>
              </a:extLst>
            </p:cNvPr>
            <p:cNvSpPr/>
            <p:nvPr/>
          </p:nvSpPr>
          <p:spPr>
            <a:xfrm>
              <a:off x="6041657"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314" name="Freeform: Shape 5434">
              <a:extLst>
                <a:ext uri="{FF2B5EF4-FFF2-40B4-BE49-F238E27FC236}">
                  <a16:creationId xmlns:a16="http://schemas.microsoft.com/office/drawing/2014/main" id="{EC388FAA-8B1B-4A3A-92B9-61E0FA145127}"/>
                </a:ext>
              </a:extLst>
            </p:cNvPr>
            <p:cNvSpPr/>
            <p:nvPr/>
          </p:nvSpPr>
          <p:spPr>
            <a:xfrm>
              <a:off x="6079757"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315" name="Freeform: Shape 5435">
              <a:extLst>
                <a:ext uri="{FF2B5EF4-FFF2-40B4-BE49-F238E27FC236}">
                  <a16:creationId xmlns:a16="http://schemas.microsoft.com/office/drawing/2014/main" id="{C4082E3D-5345-4077-BEB7-AB3A0EF8AF7C}"/>
                </a:ext>
              </a:extLst>
            </p:cNvPr>
            <p:cNvSpPr/>
            <p:nvPr/>
          </p:nvSpPr>
          <p:spPr>
            <a:xfrm>
              <a:off x="6079757"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316" name="Freeform: Shape 5436">
              <a:extLst>
                <a:ext uri="{FF2B5EF4-FFF2-40B4-BE49-F238E27FC236}">
                  <a16:creationId xmlns:a16="http://schemas.microsoft.com/office/drawing/2014/main" id="{73A15948-FE3A-4557-A419-FBFCA2ED8FF0}"/>
                </a:ext>
              </a:extLst>
            </p:cNvPr>
            <p:cNvSpPr/>
            <p:nvPr/>
          </p:nvSpPr>
          <p:spPr>
            <a:xfrm>
              <a:off x="6251207"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317" name="Freeform: Shape 5437">
              <a:extLst>
                <a:ext uri="{FF2B5EF4-FFF2-40B4-BE49-F238E27FC236}">
                  <a16:creationId xmlns:a16="http://schemas.microsoft.com/office/drawing/2014/main" id="{53604AB9-70ED-4550-8C71-FEDDF6EB9628}"/>
                </a:ext>
              </a:extLst>
            </p:cNvPr>
            <p:cNvSpPr/>
            <p:nvPr/>
          </p:nvSpPr>
          <p:spPr>
            <a:xfrm>
              <a:off x="6289307"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318" name="Freeform: Shape 5438">
              <a:extLst>
                <a:ext uri="{FF2B5EF4-FFF2-40B4-BE49-F238E27FC236}">
                  <a16:creationId xmlns:a16="http://schemas.microsoft.com/office/drawing/2014/main" id="{C6939E39-EFF1-4FB5-A9E8-64A18B15AA3D}"/>
                </a:ext>
              </a:extLst>
            </p:cNvPr>
            <p:cNvSpPr/>
            <p:nvPr/>
          </p:nvSpPr>
          <p:spPr>
            <a:xfrm>
              <a:off x="6327407"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319" name="Freeform: Shape 5439">
              <a:extLst>
                <a:ext uri="{FF2B5EF4-FFF2-40B4-BE49-F238E27FC236}">
                  <a16:creationId xmlns:a16="http://schemas.microsoft.com/office/drawing/2014/main" id="{221E283C-01C0-40C4-8C5F-B870A78C56CB}"/>
                </a:ext>
              </a:extLst>
            </p:cNvPr>
            <p:cNvSpPr/>
            <p:nvPr/>
          </p:nvSpPr>
          <p:spPr>
            <a:xfrm>
              <a:off x="6346457"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320" name="Freeform: Shape 5440">
              <a:extLst>
                <a:ext uri="{FF2B5EF4-FFF2-40B4-BE49-F238E27FC236}">
                  <a16:creationId xmlns:a16="http://schemas.microsoft.com/office/drawing/2014/main" id="{8D63916A-AC79-493D-89BE-A9977BB98BB5}"/>
                </a:ext>
              </a:extLst>
            </p:cNvPr>
            <p:cNvSpPr/>
            <p:nvPr/>
          </p:nvSpPr>
          <p:spPr>
            <a:xfrm>
              <a:off x="6365507"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321" name="Freeform: Shape 5441">
              <a:extLst>
                <a:ext uri="{FF2B5EF4-FFF2-40B4-BE49-F238E27FC236}">
                  <a16:creationId xmlns:a16="http://schemas.microsoft.com/office/drawing/2014/main" id="{10538DB9-D36E-4825-8E7F-7154BF6B03C2}"/>
                </a:ext>
              </a:extLst>
            </p:cNvPr>
            <p:cNvSpPr/>
            <p:nvPr/>
          </p:nvSpPr>
          <p:spPr>
            <a:xfrm>
              <a:off x="6403607"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322" name="Freeform: Shape 5442">
              <a:extLst>
                <a:ext uri="{FF2B5EF4-FFF2-40B4-BE49-F238E27FC236}">
                  <a16:creationId xmlns:a16="http://schemas.microsoft.com/office/drawing/2014/main" id="{006AF074-203A-4A06-ABA1-04550103197F}"/>
                </a:ext>
              </a:extLst>
            </p:cNvPr>
            <p:cNvSpPr/>
            <p:nvPr/>
          </p:nvSpPr>
          <p:spPr>
            <a:xfrm>
              <a:off x="6441707"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323" name="Freeform: Shape 5443">
              <a:extLst>
                <a:ext uri="{FF2B5EF4-FFF2-40B4-BE49-F238E27FC236}">
                  <a16:creationId xmlns:a16="http://schemas.microsoft.com/office/drawing/2014/main" id="{55D2DEEE-A526-45B2-9A20-7EB75AAA7DFA}"/>
                </a:ext>
              </a:extLst>
            </p:cNvPr>
            <p:cNvSpPr/>
            <p:nvPr/>
          </p:nvSpPr>
          <p:spPr>
            <a:xfrm>
              <a:off x="6498866"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324" name="Freeform: Shape 5444">
              <a:extLst>
                <a:ext uri="{FF2B5EF4-FFF2-40B4-BE49-F238E27FC236}">
                  <a16:creationId xmlns:a16="http://schemas.microsoft.com/office/drawing/2014/main" id="{05CDC19C-701A-4E97-AEC1-38F5A449BB31}"/>
                </a:ext>
              </a:extLst>
            </p:cNvPr>
            <p:cNvSpPr/>
            <p:nvPr/>
          </p:nvSpPr>
          <p:spPr>
            <a:xfrm>
              <a:off x="6575066"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325" name="Freeform: Shape 5445">
              <a:extLst>
                <a:ext uri="{FF2B5EF4-FFF2-40B4-BE49-F238E27FC236}">
                  <a16:creationId xmlns:a16="http://schemas.microsoft.com/office/drawing/2014/main" id="{16D5F120-7FAA-479D-8E50-D954CE153820}"/>
                </a:ext>
              </a:extLst>
            </p:cNvPr>
            <p:cNvSpPr/>
            <p:nvPr/>
          </p:nvSpPr>
          <p:spPr>
            <a:xfrm>
              <a:off x="6613166" y="3708808"/>
              <a:ext cx="9525" cy="76200"/>
            </a:xfrm>
            <a:custGeom>
              <a:avLst/>
              <a:gdLst>
                <a:gd name="connsiteX0" fmla="*/ 5947 w 9525"/>
                <a:gd name="connsiteY0" fmla="*/ 77947 h 76200"/>
                <a:gd name="connsiteX1" fmla="*/ 5947 w 9525"/>
                <a:gd name="connsiteY1" fmla="*/ 5947 h 76200"/>
              </a:gdLst>
              <a:ahLst/>
              <a:cxnLst>
                <a:cxn ang="0">
                  <a:pos x="connsiteX0" y="connsiteY0"/>
                </a:cxn>
                <a:cxn ang="0">
                  <a:pos x="connsiteX1" y="connsiteY1"/>
                </a:cxn>
              </a:cxnLst>
              <a:rect l="l" t="t" r="r" b="b"/>
              <a:pathLst>
                <a:path w="9525" h="76200">
                  <a:moveTo>
                    <a:pt x="5947" y="77947"/>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326" name="Freeform: Shape 5446">
              <a:extLst>
                <a:ext uri="{FF2B5EF4-FFF2-40B4-BE49-F238E27FC236}">
                  <a16:creationId xmlns:a16="http://schemas.microsoft.com/office/drawing/2014/main" id="{83836D8C-5A2A-4C15-9A24-4F36D776853F}"/>
                </a:ext>
              </a:extLst>
            </p:cNvPr>
            <p:cNvSpPr/>
            <p:nvPr/>
          </p:nvSpPr>
          <p:spPr>
            <a:xfrm>
              <a:off x="6784616" y="3842159"/>
              <a:ext cx="9525" cy="76200"/>
            </a:xfrm>
            <a:custGeom>
              <a:avLst/>
              <a:gdLst>
                <a:gd name="connsiteX0" fmla="*/ 5947 w 9525"/>
                <a:gd name="connsiteY0" fmla="*/ 77950 h 76200"/>
                <a:gd name="connsiteX1" fmla="*/ 5947 w 9525"/>
                <a:gd name="connsiteY1" fmla="*/ 5947 h 76200"/>
              </a:gdLst>
              <a:ahLst/>
              <a:cxnLst>
                <a:cxn ang="0">
                  <a:pos x="connsiteX0" y="connsiteY0"/>
                </a:cxn>
                <a:cxn ang="0">
                  <a:pos x="connsiteX1" y="connsiteY1"/>
                </a:cxn>
              </a:cxnLst>
              <a:rect l="l" t="t" r="r" b="b"/>
              <a:pathLst>
                <a:path w="9525" h="76200">
                  <a:moveTo>
                    <a:pt x="5947" y="77950"/>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327" name="Freeform: Shape 5447">
              <a:extLst>
                <a:ext uri="{FF2B5EF4-FFF2-40B4-BE49-F238E27FC236}">
                  <a16:creationId xmlns:a16="http://schemas.microsoft.com/office/drawing/2014/main" id="{985A791C-CF5B-4EE1-A2A4-85455CCB20C6}"/>
                </a:ext>
              </a:extLst>
            </p:cNvPr>
            <p:cNvSpPr/>
            <p:nvPr/>
          </p:nvSpPr>
          <p:spPr>
            <a:xfrm>
              <a:off x="6898916" y="3842159"/>
              <a:ext cx="9525" cy="76200"/>
            </a:xfrm>
            <a:custGeom>
              <a:avLst/>
              <a:gdLst>
                <a:gd name="connsiteX0" fmla="*/ 5947 w 9525"/>
                <a:gd name="connsiteY0" fmla="*/ 77950 h 76200"/>
                <a:gd name="connsiteX1" fmla="*/ 5947 w 9525"/>
                <a:gd name="connsiteY1" fmla="*/ 5947 h 76200"/>
              </a:gdLst>
              <a:ahLst/>
              <a:cxnLst>
                <a:cxn ang="0">
                  <a:pos x="connsiteX0" y="connsiteY0"/>
                </a:cxn>
                <a:cxn ang="0">
                  <a:pos x="connsiteX1" y="connsiteY1"/>
                </a:cxn>
              </a:cxnLst>
              <a:rect l="l" t="t" r="r" b="b"/>
              <a:pathLst>
                <a:path w="9525" h="76200">
                  <a:moveTo>
                    <a:pt x="5947" y="77950"/>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328" name="Freeform: Shape 5448">
              <a:extLst>
                <a:ext uri="{FF2B5EF4-FFF2-40B4-BE49-F238E27FC236}">
                  <a16:creationId xmlns:a16="http://schemas.microsoft.com/office/drawing/2014/main" id="{025EC729-716D-402B-8F9D-9253881313FE}"/>
                </a:ext>
              </a:extLst>
            </p:cNvPr>
            <p:cNvSpPr/>
            <p:nvPr/>
          </p:nvSpPr>
          <p:spPr>
            <a:xfrm>
              <a:off x="6975116" y="3842159"/>
              <a:ext cx="9525" cy="76200"/>
            </a:xfrm>
            <a:custGeom>
              <a:avLst/>
              <a:gdLst>
                <a:gd name="connsiteX0" fmla="*/ 5947 w 9525"/>
                <a:gd name="connsiteY0" fmla="*/ 77950 h 76200"/>
                <a:gd name="connsiteX1" fmla="*/ 5947 w 9525"/>
                <a:gd name="connsiteY1" fmla="*/ 5947 h 76200"/>
              </a:gdLst>
              <a:ahLst/>
              <a:cxnLst>
                <a:cxn ang="0">
                  <a:pos x="connsiteX0" y="connsiteY0"/>
                </a:cxn>
                <a:cxn ang="0">
                  <a:pos x="connsiteX1" y="connsiteY1"/>
                </a:cxn>
              </a:cxnLst>
              <a:rect l="l" t="t" r="r" b="b"/>
              <a:pathLst>
                <a:path w="9525" h="76200">
                  <a:moveTo>
                    <a:pt x="5947" y="77950"/>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329" name="Freeform: Shape 5449">
              <a:extLst>
                <a:ext uri="{FF2B5EF4-FFF2-40B4-BE49-F238E27FC236}">
                  <a16:creationId xmlns:a16="http://schemas.microsoft.com/office/drawing/2014/main" id="{61543B9F-C902-46E4-AED5-E485916DA6E0}"/>
                </a:ext>
              </a:extLst>
            </p:cNvPr>
            <p:cNvSpPr/>
            <p:nvPr/>
          </p:nvSpPr>
          <p:spPr>
            <a:xfrm>
              <a:off x="7375166" y="3842159"/>
              <a:ext cx="9525" cy="76200"/>
            </a:xfrm>
            <a:custGeom>
              <a:avLst/>
              <a:gdLst>
                <a:gd name="connsiteX0" fmla="*/ 5947 w 9525"/>
                <a:gd name="connsiteY0" fmla="*/ 77950 h 76200"/>
                <a:gd name="connsiteX1" fmla="*/ 5947 w 9525"/>
                <a:gd name="connsiteY1" fmla="*/ 5947 h 76200"/>
              </a:gdLst>
              <a:ahLst/>
              <a:cxnLst>
                <a:cxn ang="0">
                  <a:pos x="connsiteX0" y="connsiteY0"/>
                </a:cxn>
                <a:cxn ang="0">
                  <a:pos x="connsiteX1" y="connsiteY1"/>
                </a:cxn>
              </a:cxnLst>
              <a:rect l="l" t="t" r="r" b="b"/>
              <a:pathLst>
                <a:path w="9525" h="76200">
                  <a:moveTo>
                    <a:pt x="5947" y="77950"/>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330" name="Freeform: Shape 5450">
              <a:extLst>
                <a:ext uri="{FF2B5EF4-FFF2-40B4-BE49-F238E27FC236}">
                  <a16:creationId xmlns:a16="http://schemas.microsoft.com/office/drawing/2014/main" id="{F3258478-8349-4EBA-879D-FCA3D6AE8A6F}"/>
                </a:ext>
              </a:extLst>
            </p:cNvPr>
            <p:cNvSpPr/>
            <p:nvPr/>
          </p:nvSpPr>
          <p:spPr>
            <a:xfrm>
              <a:off x="7413266" y="3842159"/>
              <a:ext cx="9525" cy="76200"/>
            </a:xfrm>
            <a:custGeom>
              <a:avLst/>
              <a:gdLst>
                <a:gd name="connsiteX0" fmla="*/ 5947 w 9525"/>
                <a:gd name="connsiteY0" fmla="*/ 77950 h 76200"/>
                <a:gd name="connsiteX1" fmla="*/ 5947 w 9525"/>
                <a:gd name="connsiteY1" fmla="*/ 5947 h 76200"/>
              </a:gdLst>
              <a:ahLst/>
              <a:cxnLst>
                <a:cxn ang="0">
                  <a:pos x="connsiteX0" y="connsiteY0"/>
                </a:cxn>
                <a:cxn ang="0">
                  <a:pos x="connsiteX1" y="connsiteY1"/>
                </a:cxn>
              </a:cxnLst>
              <a:rect l="l" t="t" r="r" b="b"/>
              <a:pathLst>
                <a:path w="9525" h="76200">
                  <a:moveTo>
                    <a:pt x="5947" y="77950"/>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331" name="Freeform: Shape 5451">
              <a:extLst>
                <a:ext uri="{FF2B5EF4-FFF2-40B4-BE49-F238E27FC236}">
                  <a16:creationId xmlns:a16="http://schemas.microsoft.com/office/drawing/2014/main" id="{78285129-C151-48D4-BB3B-38D71C85A132}"/>
                </a:ext>
              </a:extLst>
            </p:cNvPr>
            <p:cNvSpPr/>
            <p:nvPr/>
          </p:nvSpPr>
          <p:spPr>
            <a:xfrm>
              <a:off x="7489466" y="3842159"/>
              <a:ext cx="9525" cy="76200"/>
            </a:xfrm>
            <a:custGeom>
              <a:avLst/>
              <a:gdLst>
                <a:gd name="connsiteX0" fmla="*/ 5947 w 9525"/>
                <a:gd name="connsiteY0" fmla="*/ 77950 h 76200"/>
                <a:gd name="connsiteX1" fmla="*/ 5947 w 9525"/>
                <a:gd name="connsiteY1" fmla="*/ 5947 h 76200"/>
              </a:gdLst>
              <a:ahLst/>
              <a:cxnLst>
                <a:cxn ang="0">
                  <a:pos x="connsiteX0" y="connsiteY0"/>
                </a:cxn>
                <a:cxn ang="0">
                  <a:pos x="connsiteX1" y="connsiteY1"/>
                </a:cxn>
              </a:cxnLst>
              <a:rect l="l" t="t" r="r" b="b"/>
              <a:pathLst>
                <a:path w="9525" h="76200">
                  <a:moveTo>
                    <a:pt x="5947" y="77950"/>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332" name="Freeform: Shape 5452">
              <a:extLst>
                <a:ext uri="{FF2B5EF4-FFF2-40B4-BE49-F238E27FC236}">
                  <a16:creationId xmlns:a16="http://schemas.microsoft.com/office/drawing/2014/main" id="{772CB631-1C96-43F8-838C-490509799F0D}"/>
                </a:ext>
              </a:extLst>
            </p:cNvPr>
            <p:cNvSpPr/>
            <p:nvPr/>
          </p:nvSpPr>
          <p:spPr>
            <a:xfrm>
              <a:off x="7527566" y="3842159"/>
              <a:ext cx="9525" cy="76200"/>
            </a:xfrm>
            <a:custGeom>
              <a:avLst/>
              <a:gdLst>
                <a:gd name="connsiteX0" fmla="*/ 5947 w 9525"/>
                <a:gd name="connsiteY0" fmla="*/ 77950 h 76200"/>
                <a:gd name="connsiteX1" fmla="*/ 5947 w 9525"/>
                <a:gd name="connsiteY1" fmla="*/ 5947 h 76200"/>
              </a:gdLst>
              <a:ahLst/>
              <a:cxnLst>
                <a:cxn ang="0">
                  <a:pos x="connsiteX0" y="connsiteY0"/>
                </a:cxn>
                <a:cxn ang="0">
                  <a:pos x="connsiteX1" y="connsiteY1"/>
                </a:cxn>
              </a:cxnLst>
              <a:rect l="l" t="t" r="r" b="b"/>
              <a:pathLst>
                <a:path w="9525" h="76200">
                  <a:moveTo>
                    <a:pt x="5947" y="77950"/>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333" name="Freeform: Shape 5453">
              <a:extLst>
                <a:ext uri="{FF2B5EF4-FFF2-40B4-BE49-F238E27FC236}">
                  <a16:creationId xmlns:a16="http://schemas.microsoft.com/office/drawing/2014/main" id="{63AFE74E-3FF6-430A-9B03-3B0DCB7795B7}"/>
                </a:ext>
              </a:extLst>
            </p:cNvPr>
            <p:cNvSpPr/>
            <p:nvPr/>
          </p:nvSpPr>
          <p:spPr>
            <a:xfrm>
              <a:off x="7622816" y="3842159"/>
              <a:ext cx="9525" cy="76200"/>
            </a:xfrm>
            <a:custGeom>
              <a:avLst/>
              <a:gdLst>
                <a:gd name="connsiteX0" fmla="*/ 5947 w 9525"/>
                <a:gd name="connsiteY0" fmla="*/ 77950 h 76200"/>
                <a:gd name="connsiteX1" fmla="*/ 5947 w 9525"/>
                <a:gd name="connsiteY1" fmla="*/ 5947 h 76200"/>
              </a:gdLst>
              <a:ahLst/>
              <a:cxnLst>
                <a:cxn ang="0">
                  <a:pos x="connsiteX0" y="connsiteY0"/>
                </a:cxn>
                <a:cxn ang="0">
                  <a:pos x="connsiteX1" y="connsiteY1"/>
                </a:cxn>
              </a:cxnLst>
              <a:rect l="l" t="t" r="r" b="b"/>
              <a:pathLst>
                <a:path w="9525" h="76200">
                  <a:moveTo>
                    <a:pt x="5947" y="77950"/>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sp>
          <p:nvSpPr>
            <p:cNvPr id="334" name="Freeform: Shape 5454">
              <a:extLst>
                <a:ext uri="{FF2B5EF4-FFF2-40B4-BE49-F238E27FC236}">
                  <a16:creationId xmlns:a16="http://schemas.microsoft.com/office/drawing/2014/main" id="{A3E4B82D-B9F0-4CC3-A842-7394C837E8E4}"/>
                </a:ext>
              </a:extLst>
            </p:cNvPr>
            <p:cNvSpPr/>
            <p:nvPr/>
          </p:nvSpPr>
          <p:spPr>
            <a:xfrm>
              <a:off x="7660916" y="3842159"/>
              <a:ext cx="9525" cy="76200"/>
            </a:xfrm>
            <a:custGeom>
              <a:avLst/>
              <a:gdLst>
                <a:gd name="connsiteX0" fmla="*/ 5947 w 9525"/>
                <a:gd name="connsiteY0" fmla="*/ 77950 h 76200"/>
                <a:gd name="connsiteX1" fmla="*/ 5947 w 9525"/>
                <a:gd name="connsiteY1" fmla="*/ 5947 h 76200"/>
              </a:gdLst>
              <a:ahLst/>
              <a:cxnLst>
                <a:cxn ang="0">
                  <a:pos x="connsiteX0" y="connsiteY0"/>
                </a:cxn>
                <a:cxn ang="0">
                  <a:pos x="connsiteX1" y="connsiteY1"/>
                </a:cxn>
              </a:cxnLst>
              <a:rect l="l" t="t" r="r" b="b"/>
              <a:pathLst>
                <a:path w="9525" h="76200">
                  <a:moveTo>
                    <a:pt x="5947" y="77950"/>
                  </a:moveTo>
                  <a:lnTo>
                    <a:pt x="5947" y="5947"/>
                  </a:lnTo>
                </a:path>
              </a:pathLst>
            </a:custGeom>
            <a:noFill/>
            <a:ln w="2540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a:ln>
                  <a:noFill/>
                </a:ln>
                <a:solidFill>
                  <a:srgbClr val="4D4D4D"/>
                </a:solidFill>
                <a:effectLst/>
                <a:uLnTx/>
                <a:uFillTx/>
                <a:latin typeface="Arial" charset="0"/>
                <a:ea typeface="+mn-ea"/>
                <a:cs typeface="Arial" charset="0"/>
              </a:endParaRPr>
            </a:p>
          </p:txBody>
        </p:sp>
      </p:grpSp>
      <p:sp>
        <p:nvSpPr>
          <p:cNvPr id="336" name="TextBox 335"/>
          <p:cNvSpPr txBox="1"/>
          <p:nvPr/>
        </p:nvSpPr>
        <p:spPr>
          <a:xfrm>
            <a:off x="1701365" y="1532462"/>
            <a:ext cx="6278579"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1" i="0" u="none" strike="noStrike" kern="1200" cap="none" spc="0" normalizeH="0" baseline="0">
                <a:ln>
                  <a:noFill/>
                </a:ln>
                <a:solidFill>
                  <a:srgbClr val="4D4D4D"/>
                </a:solidFill>
                <a:effectLst/>
                <a:uLnTx/>
                <a:uFillTx/>
                <a:latin typeface="Arial"/>
                <a:ea typeface="+mn-ea"/>
                <a:cs typeface="Arial"/>
              </a:rPr>
              <a:t>SSM (évaluation indépendante)</a:t>
            </a:r>
          </a:p>
        </p:txBody>
      </p:sp>
      <p:sp>
        <p:nvSpPr>
          <p:cNvPr id="335" name="TextBox 334">
            <a:extLst>
              <a:ext uri="{FF2B5EF4-FFF2-40B4-BE49-F238E27FC236}">
                <a16:creationId xmlns:a16="http://schemas.microsoft.com/office/drawing/2014/main" id="{706E9987-AE87-4E8D-83BE-3EEA899A95BC}"/>
              </a:ext>
            </a:extLst>
          </p:cNvPr>
          <p:cNvSpPr txBox="1"/>
          <p:nvPr/>
        </p:nvSpPr>
        <p:spPr>
          <a:xfrm>
            <a:off x="87081" y="5150394"/>
            <a:ext cx="1256269" cy="307777"/>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a:ln>
                  <a:noFill/>
                </a:ln>
                <a:solidFill>
                  <a:srgbClr val="4D4D4D"/>
                </a:solidFill>
                <a:effectLst/>
                <a:uLnTx/>
                <a:uFillTx/>
                <a:latin typeface="Arial" charset="0"/>
                <a:ea typeface="+mn-ea"/>
                <a:cs typeface="Arial" charset="0"/>
              </a:rPr>
              <a:t>N</a:t>
            </a:r>
          </a:p>
        </p:txBody>
      </p:sp>
    </p:spTree>
    <p:custDataLst>
      <p:tags r:id="rId1"/>
    </p:custDataLst>
    <p:extLst>
      <p:ext uri="{BB962C8B-B14F-4D97-AF65-F5344CB8AC3E}">
        <p14:creationId xmlns:p14="http://schemas.microsoft.com/office/powerpoint/2010/main" val="18713270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noProof="0" dirty="0"/>
              <a:t>4000: </a:t>
            </a:r>
            <a:r>
              <a:rPr lang="fr-FR" dirty="0"/>
              <a:t>APACT: étude de phase III </a:t>
            </a:r>
            <a:r>
              <a:rPr lang="fr-FR" dirty="0" smtClean="0"/>
              <a:t>multicentrique</a:t>
            </a:r>
            <a:r>
              <a:rPr lang="fr-FR" dirty="0"/>
              <a:t>, internationale, en ouvert de nab-paclitaxel + gemcitabine vs. gemcitabine en traitement adjuvant dans l’adénocarcinome pancréatique réséqué chirurgicalement </a:t>
            </a:r>
            <a:r>
              <a:rPr lang="fr-FR" dirty="0" smtClean="0"/>
              <a:t/>
            </a:r>
            <a:br>
              <a:rPr lang="fr-FR" dirty="0" smtClean="0"/>
            </a:br>
            <a:r>
              <a:rPr lang="fr-FR" dirty="0" smtClean="0"/>
              <a:t>– </a:t>
            </a:r>
            <a:r>
              <a:rPr lang="fr-FR" dirty="0" err="1" smtClean="0"/>
              <a:t>Tempero</a:t>
            </a:r>
            <a:r>
              <a:rPr lang="fr-FR" dirty="0" smtClean="0"/>
              <a:t> </a:t>
            </a:r>
            <a:r>
              <a:rPr lang="fr-FR" dirty="0"/>
              <a:t>MA, et al</a:t>
            </a:r>
            <a:endParaRPr lang="fr-FR" noProof="0" dirty="0"/>
          </a:p>
        </p:txBody>
      </p:sp>
      <p:sp>
        <p:nvSpPr>
          <p:cNvPr id="5123" name="Rectangle 3"/>
          <p:cNvSpPr>
            <a:spLocks noGrp="1" noChangeArrowheads="1"/>
          </p:cNvSpPr>
          <p:nvPr>
            <p:ph idx="1"/>
          </p:nvPr>
        </p:nvSpPr>
        <p:spPr/>
        <p:txBody>
          <a:bodyPr/>
          <a:lstStyle/>
          <a:p>
            <a:pPr marL="0" indent="0">
              <a:buNone/>
            </a:pPr>
            <a:r>
              <a:rPr lang="fr-FR" b="1" noProof="0" dirty="0"/>
              <a:t>Résultats </a:t>
            </a:r>
          </a:p>
          <a:p>
            <a:pPr marL="0" indent="0">
              <a:buNone/>
            </a:pPr>
            <a:endParaRPr lang="fr-FR" noProof="0" dirty="0"/>
          </a:p>
        </p:txBody>
      </p:sp>
      <p:sp>
        <p:nvSpPr>
          <p:cNvPr id="15" name="Text Placeholder 14"/>
          <p:cNvSpPr>
            <a:spLocks noGrp="1"/>
          </p:cNvSpPr>
          <p:nvPr>
            <p:ph type="body" sz="quarter" idx="11"/>
          </p:nvPr>
        </p:nvSpPr>
        <p:spPr>
          <a:xfrm>
            <a:off x="4495800" y="6096000"/>
            <a:ext cx="4283075" cy="487363"/>
          </a:xfrm>
        </p:spPr>
        <p:txBody>
          <a:bodyPr/>
          <a:lstStyle/>
          <a:p>
            <a:r>
              <a:rPr lang="fr-FR" noProof="0" dirty="0" err="1"/>
              <a:t>Tempero</a:t>
            </a:r>
            <a:r>
              <a:rPr lang="fr-FR" noProof="0" dirty="0"/>
              <a:t> MA, et al, J Clin </a:t>
            </a:r>
            <a:r>
              <a:rPr lang="fr-FR" noProof="0" dirty="0" err="1"/>
              <a:t>Oncol</a:t>
            </a:r>
            <a:r>
              <a:rPr lang="fr-FR" noProof="0" dirty="0"/>
              <a:t> 2019;37(</a:t>
            </a:r>
            <a:r>
              <a:rPr lang="fr-FR" noProof="0" dirty="0" err="1"/>
              <a:t>suppl</a:t>
            </a:r>
            <a:r>
              <a:rPr lang="fr-FR" noProof="0" dirty="0"/>
              <a:t>):</a:t>
            </a:r>
            <a:r>
              <a:rPr lang="fr-FR" noProof="0" dirty="0" err="1"/>
              <a:t>abstr</a:t>
            </a:r>
            <a:r>
              <a:rPr lang="fr-FR" noProof="0" dirty="0"/>
              <a:t> 4000</a:t>
            </a:r>
          </a:p>
        </p:txBody>
      </p:sp>
      <p:sp>
        <p:nvSpPr>
          <p:cNvPr id="336" name="TextBox 335"/>
          <p:cNvSpPr txBox="1"/>
          <p:nvPr/>
        </p:nvSpPr>
        <p:spPr>
          <a:xfrm>
            <a:off x="1701365" y="1532462"/>
            <a:ext cx="6278579"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1" i="0" u="none" strike="noStrike" kern="1200" cap="none" spc="0" normalizeH="0" baseline="0" noProof="0">
                <a:ln>
                  <a:noFill/>
                </a:ln>
                <a:solidFill>
                  <a:srgbClr val="4D4D4D"/>
                </a:solidFill>
                <a:effectLst/>
                <a:uLnTx/>
                <a:uFillTx/>
                <a:latin typeface="Arial"/>
                <a:ea typeface="+mn-ea"/>
                <a:cs typeface="Arial"/>
              </a:rPr>
              <a:t>SSM (évaluée par l’investigateur</a:t>
            </a:r>
            <a:r>
              <a:rPr kumimoji="0" lang="fr-FR" sz="1800" b="1" i="0" u="none" strike="noStrike" kern="1200" cap="none" spc="0" normalizeH="0" noProof="0">
                <a:ln>
                  <a:noFill/>
                </a:ln>
                <a:solidFill>
                  <a:srgbClr val="4D4D4D"/>
                </a:solidFill>
                <a:effectLst/>
                <a:uLnTx/>
                <a:uFillTx/>
                <a:latin typeface="Arial"/>
                <a:ea typeface="+mn-ea"/>
                <a:cs typeface="Arial"/>
              </a:rPr>
              <a:t>)</a:t>
            </a:r>
            <a:endParaRPr kumimoji="0" lang="fr-FR" sz="1800" b="1" i="0" u="none" strike="noStrike" kern="1200" cap="none" spc="0" normalizeH="0" baseline="0" noProof="0" dirty="0">
              <a:ln>
                <a:noFill/>
              </a:ln>
              <a:solidFill>
                <a:srgbClr val="4D4D4D"/>
              </a:solidFill>
              <a:effectLst/>
              <a:uLnTx/>
              <a:uFillTx/>
              <a:latin typeface="Arial"/>
              <a:ea typeface="+mn-ea"/>
              <a:cs typeface="Arial"/>
            </a:endParaRPr>
          </a:p>
        </p:txBody>
      </p:sp>
      <p:sp>
        <p:nvSpPr>
          <p:cNvPr id="8" name="Freeform 21">
            <a:extLst>
              <a:ext uri="{FF2B5EF4-FFF2-40B4-BE49-F238E27FC236}">
                <a16:creationId xmlns:a16="http://schemas.microsoft.com/office/drawing/2014/main" id="{588108C2-88F3-45F3-B9B1-131FCD8DA120}"/>
              </a:ext>
            </a:extLst>
          </p:cNvPr>
          <p:cNvSpPr>
            <a:spLocks/>
          </p:cNvSpPr>
          <p:nvPr/>
        </p:nvSpPr>
        <p:spPr bwMode="auto">
          <a:xfrm>
            <a:off x="1522949" y="2033572"/>
            <a:ext cx="7077888" cy="272590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000000"/>
              </a:solidFill>
            </a:endParaRPr>
          </a:p>
        </p:txBody>
      </p:sp>
      <p:sp>
        <p:nvSpPr>
          <p:cNvPr id="9" name="Line 6">
            <a:extLst>
              <a:ext uri="{FF2B5EF4-FFF2-40B4-BE49-F238E27FC236}">
                <a16:creationId xmlns:a16="http://schemas.microsoft.com/office/drawing/2014/main" id="{00142E80-2877-4AD5-9D97-C0D520959387}"/>
              </a:ext>
            </a:extLst>
          </p:cNvPr>
          <p:cNvSpPr>
            <a:spLocks noChangeShapeType="1"/>
          </p:cNvSpPr>
          <p:nvPr/>
        </p:nvSpPr>
        <p:spPr bwMode="auto">
          <a:xfrm>
            <a:off x="1429106" y="2033571"/>
            <a:ext cx="8968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000000"/>
              </a:solidFill>
            </a:endParaRPr>
          </a:p>
        </p:txBody>
      </p:sp>
      <p:sp>
        <p:nvSpPr>
          <p:cNvPr id="10" name="Line 7">
            <a:extLst>
              <a:ext uri="{FF2B5EF4-FFF2-40B4-BE49-F238E27FC236}">
                <a16:creationId xmlns:a16="http://schemas.microsoft.com/office/drawing/2014/main" id="{4F78A09A-6A3B-432B-B1B4-B42CC03DA923}"/>
              </a:ext>
            </a:extLst>
          </p:cNvPr>
          <p:cNvSpPr>
            <a:spLocks noChangeShapeType="1"/>
          </p:cNvSpPr>
          <p:nvPr/>
        </p:nvSpPr>
        <p:spPr bwMode="auto">
          <a:xfrm>
            <a:off x="1429106" y="2672474"/>
            <a:ext cx="8968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000000"/>
              </a:solidFill>
            </a:endParaRPr>
          </a:p>
        </p:txBody>
      </p:sp>
      <p:sp>
        <p:nvSpPr>
          <p:cNvPr id="11" name="Line 8">
            <a:extLst>
              <a:ext uri="{FF2B5EF4-FFF2-40B4-BE49-F238E27FC236}">
                <a16:creationId xmlns:a16="http://schemas.microsoft.com/office/drawing/2014/main" id="{91A21803-0F95-4908-AE79-0B717C3705BC}"/>
              </a:ext>
            </a:extLst>
          </p:cNvPr>
          <p:cNvSpPr>
            <a:spLocks noChangeShapeType="1"/>
          </p:cNvSpPr>
          <p:nvPr/>
        </p:nvSpPr>
        <p:spPr bwMode="auto">
          <a:xfrm>
            <a:off x="1429106" y="3335823"/>
            <a:ext cx="8968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000000"/>
              </a:solidFill>
            </a:endParaRPr>
          </a:p>
        </p:txBody>
      </p:sp>
      <p:sp>
        <p:nvSpPr>
          <p:cNvPr id="12" name="Line 10">
            <a:extLst>
              <a:ext uri="{FF2B5EF4-FFF2-40B4-BE49-F238E27FC236}">
                <a16:creationId xmlns:a16="http://schemas.microsoft.com/office/drawing/2014/main" id="{E32605EA-CF00-4C96-B4BD-8218484E6896}"/>
              </a:ext>
            </a:extLst>
          </p:cNvPr>
          <p:cNvSpPr>
            <a:spLocks noChangeShapeType="1"/>
          </p:cNvSpPr>
          <p:nvPr/>
        </p:nvSpPr>
        <p:spPr bwMode="auto">
          <a:xfrm>
            <a:off x="1429106" y="4034656"/>
            <a:ext cx="8968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000000"/>
              </a:solidFill>
            </a:endParaRPr>
          </a:p>
        </p:txBody>
      </p:sp>
      <p:sp>
        <p:nvSpPr>
          <p:cNvPr id="13" name="Line 11">
            <a:extLst>
              <a:ext uri="{FF2B5EF4-FFF2-40B4-BE49-F238E27FC236}">
                <a16:creationId xmlns:a16="http://schemas.microsoft.com/office/drawing/2014/main" id="{DD958BC8-3ED8-4DF1-9CA3-6E9AE1CCCF8C}"/>
              </a:ext>
            </a:extLst>
          </p:cNvPr>
          <p:cNvSpPr>
            <a:spLocks noChangeShapeType="1"/>
          </p:cNvSpPr>
          <p:nvPr/>
        </p:nvSpPr>
        <p:spPr bwMode="auto">
          <a:xfrm>
            <a:off x="1429106" y="4720776"/>
            <a:ext cx="8968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000000"/>
              </a:solidFill>
            </a:endParaRPr>
          </a:p>
        </p:txBody>
      </p:sp>
      <p:sp>
        <p:nvSpPr>
          <p:cNvPr id="14" name="TextBox 13">
            <a:extLst>
              <a:ext uri="{FF2B5EF4-FFF2-40B4-BE49-F238E27FC236}">
                <a16:creationId xmlns:a16="http://schemas.microsoft.com/office/drawing/2014/main" id="{73D42376-EBE7-4DDA-8EC0-5B30235F5F8D}"/>
              </a:ext>
            </a:extLst>
          </p:cNvPr>
          <p:cNvSpPr txBox="1"/>
          <p:nvPr/>
        </p:nvSpPr>
        <p:spPr>
          <a:xfrm rot="16200000">
            <a:off x="524775" y="3184866"/>
            <a:ext cx="833883" cy="307777"/>
          </a:xfrm>
          <a:prstGeom prst="rect">
            <a:avLst/>
          </a:prstGeom>
          <a:noFill/>
        </p:spPr>
        <p:txBody>
          <a:bodyPr wrap="none" rtlCol="0">
            <a:spAutoFit/>
          </a:bodyPr>
          <a:lstStyle/>
          <a:p>
            <a:pPr algn="ctr" fontAlgn="base">
              <a:spcBef>
                <a:spcPct val="0"/>
              </a:spcBef>
              <a:spcAft>
                <a:spcPct val="0"/>
              </a:spcAft>
            </a:pPr>
            <a:r>
              <a:rPr lang="fr-FR" sz="1400">
                <a:solidFill>
                  <a:srgbClr val="4D4D4D"/>
                </a:solidFill>
                <a:cs typeface="Arial" panose="020B0604020202020204" pitchFamily="34" charset="0"/>
              </a:rPr>
              <a:t>SSM, %</a:t>
            </a:r>
            <a:endParaRPr lang="fr-FR" sz="1400" dirty="0">
              <a:solidFill>
                <a:srgbClr val="4D4D4D"/>
              </a:solidFill>
              <a:cs typeface="Arial" panose="020B0604020202020204" pitchFamily="34" charset="0"/>
            </a:endParaRPr>
          </a:p>
        </p:txBody>
      </p:sp>
      <p:sp>
        <p:nvSpPr>
          <p:cNvPr id="16" name="TextBox 15">
            <a:extLst>
              <a:ext uri="{FF2B5EF4-FFF2-40B4-BE49-F238E27FC236}">
                <a16:creationId xmlns:a16="http://schemas.microsoft.com/office/drawing/2014/main" id="{CD1907A3-C1E2-453B-AF59-66EC5244ECE2}"/>
              </a:ext>
            </a:extLst>
          </p:cNvPr>
          <p:cNvSpPr txBox="1"/>
          <p:nvPr/>
        </p:nvSpPr>
        <p:spPr>
          <a:xfrm>
            <a:off x="4764104" y="5052115"/>
            <a:ext cx="562975" cy="307777"/>
          </a:xfrm>
          <a:prstGeom prst="rect">
            <a:avLst/>
          </a:prstGeom>
          <a:noFill/>
        </p:spPr>
        <p:txBody>
          <a:bodyPr wrap="none" rtlCol="0">
            <a:spAutoFit/>
          </a:bodyPr>
          <a:lstStyle/>
          <a:p>
            <a:pPr algn="ctr" fontAlgn="base">
              <a:spcBef>
                <a:spcPct val="0"/>
              </a:spcBef>
              <a:spcAft>
                <a:spcPct val="0"/>
              </a:spcAft>
            </a:pPr>
            <a:r>
              <a:rPr lang="fr-FR" sz="1400" dirty="0">
                <a:solidFill>
                  <a:srgbClr val="4D4D4D"/>
                </a:solidFill>
                <a:cs typeface="Arial" panose="020B0604020202020204" pitchFamily="34" charset="0"/>
              </a:rPr>
              <a:t>Mois</a:t>
            </a:r>
          </a:p>
        </p:txBody>
      </p:sp>
      <p:sp>
        <p:nvSpPr>
          <p:cNvPr id="17" name="TextBox 16">
            <a:extLst>
              <a:ext uri="{FF2B5EF4-FFF2-40B4-BE49-F238E27FC236}">
                <a16:creationId xmlns:a16="http://schemas.microsoft.com/office/drawing/2014/main" id="{DFCDC6CE-C81D-431E-BABC-783EF37E2FB0}"/>
              </a:ext>
            </a:extLst>
          </p:cNvPr>
          <p:cNvSpPr txBox="1"/>
          <p:nvPr/>
        </p:nvSpPr>
        <p:spPr>
          <a:xfrm>
            <a:off x="1019213" y="1876763"/>
            <a:ext cx="482824" cy="307777"/>
          </a:xfrm>
          <a:prstGeom prst="rect">
            <a:avLst/>
          </a:prstGeom>
          <a:noFill/>
        </p:spPr>
        <p:txBody>
          <a:bodyPr wrap="none" rtlCol="0" anchor="ctr" anchorCtr="0">
            <a:spAutoFit/>
          </a:bodyPr>
          <a:lstStyle/>
          <a:p>
            <a:pPr algn="r"/>
            <a:r>
              <a:rPr lang="fr-FR" sz="1400">
                <a:solidFill>
                  <a:srgbClr val="4D4D4D"/>
                </a:solidFill>
                <a:cs typeface="Arial" panose="020B0604020202020204" pitchFamily="34" charset="0"/>
              </a:rPr>
              <a:t>100</a:t>
            </a:r>
            <a:endParaRPr lang="fr-FR" sz="1400" dirty="0">
              <a:solidFill>
                <a:srgbClr val="4D4D4D"/>
              </a:solidFill>
              <a:cs typeface="Arial" panose="020B0604020202020204" pitchFamily="34" charset="0"/>
            </a:endParaRPr>
          </a:p>
        </p:txBody>
      </p:sp>
      <p:sp>
        <p:nvSpPr>
          <p:cNvPr id="18" name="TextBox 17">
            <a:extLst>
              <a:ext uri="{FF2B5EF4-FFF2-40B4-BE49-F238E27FC236}">
                <a16:creationId xmlns:a16="http://schemas.microsoft.com/office/drawing/2014/main" id="{851F3463-27E4-402F-9765-04E49FCA31E4}"/>
              </a:ext>
            </a:extLst>
          </p:cNvPr>
          <p:cNvSpPr txBox="1"/>
          <p:nvPr/>
        </p:nvSpPr>
        <p:spPr>
          <a:xfrm>
            <a:off x="1118603" y="2517703"/>
            <a:ext cx="383439" cy="307777"/>
          </a:xfrm>
          <a:prstGeom prst="rect">
            <a:avLst/>
          </a:prstGeom>
          <a:noFill/>
        </p:spPr>
        <p:txBody>
          <a:bodyPr wrap="none" rtlCol="0" anchor="ctr" anchorCtr="0">
            <a:spAutoFit/>
          </a:bodyPr>
          <a:lstStyle/>
          <a:p>
            <a:pPr algn="r"/>
            <a:r>
              <a:rPr lang="fr-FR" sz="1400">
                <a:solidFill>
                  <a:srgbClr val="4D4D4D"/>
                </a:solidFill>
                <a:cs typeface="Arial" panose="020B0604020202020204" pitchFamily="34" charset="0"/>
              </a:rPr>
              <a:t>75</a:t>
            </a:r>
            <a:endParaRPr lang="fr-FR" sz="1400" dirty="0">
              <a:solidFill>
                <a:srgbClr val="4D4D4D"/>
              </a:solidFill>
              <a:cs typeface="Arial" panose="020B0604020202020204" pitchFamily="34" charset="0"/>
            </a:endParaRPr>
          </a:p>
        </p:txBody>
      </p:sp>
      <p:sp>
        <p:nvSpPr>
          <p:cNvPr id="19" name="TextBox 18">
            <a:extLst>
              <a:ext uri="{FF2B5EF4-FFF2-40B4-BE49-F238E27FC236}">
                <a16:creationId xmlns:a16="http://schemas.microsoft.com/office/drawing/2014/main" id="{45536683-6CD0-48E2-9F71-903E8E632C37}"/>
              </a:ext>
            </a:extLst>
          </p:cNvPr>
          <p:cNvSpPr txBox="1"/>
          <p:nvPr/>
        </p:nvSpPr>
        <p:spPr>
          <a:xfrm>
            <a:off x="1118604" y="3180809"/>
            <a:ext cx="383438" cy="307777"/>
          </a:xfrm>
          <a:prstGeom prst="rect">
            <a:avLst/>
          </a:prstGeom>
          <a:noFill/>
        </p:spPr>
        <p:txBody>
          <a:bodyPr wrap="none" rtlCol="0" anchor="ctr" anchorCtr="0">
            <a:spAutoFit/>
          </a:bodyPr>
          <a:lstStyle/>
          <a:p>
            <a:pPr algn="r"/>
            <a:r>
              <a:rPr lang="fr-FR" sz="1400">
                <a:solidFill>
                  <a:srgbClr val="4D4D4D"/>
                </a:solidFill>
                <a:cs typeface="Arial" panose="020B0604020202020204" pitchFamily="34" charset="0"/>
              </a:rPr>
              <a:t>50</a:t>
            </a:r>
            <a:endParaRPr lang="fr-FR" sz="1400" dirty="0">
              <a:solidFill>
                <a:srgbClr val="4D4D4D"/>
              </a:solidFill>
              <a:cs typeface="Arial" panose="020B0604020202020204" pitchFamily="34" charset="0"/>
            </a:endParaRPr>
          </a:p>
        </p:txBody>
      </p:sp>
      <p:sp>
        <p:nvSpPr>
          <p:cNvPr id="20" name="TextBox 19">
            <a:extLst>
              <a:ext uri="{FF2B5EF4-FFF2-40B4-BE49-F238E27FC236}">
                <a16:creationId xmlns:a16="http://schemas.microsoft.com/office/drawing/2014/main" id="{030E6A46-56BD-49DC-BC7F-05A031778DE6}"/>
              </a:ext>
            </a:extLst>
          </p:cNvPr>
          <p:cNvSpPr txBox="1"/>
          <p:nvPr/>
        </p:nvSpPr>
        <p:spPr>
          <a:xfrm>
            <a:off x="1118604" y="3880768"/>
            <a:ext cx="383438" cy="307777"/>
          </a:xfrm>
          <a:prstGeom prst="rect">
            <a:avLst/>
          </a:prstGeom>
          <a:noFill/>
        </p:spPr>
        <p:txBody>
          <a:bodyPr wrap="none" rtlCol="0" anchor="ctr" anchorCtr="0">
            <a:spAutoFit/>
          </a:bodyPr>
          <a:lstStyle/>
          <a:p>
            <a:pPr algn="r"/>
            <a:r>
              <a:rPr lang="fr-FR" sz="1400">
                <a:solidFill>
                  <a:srgbClr val="4D4D4D"/>
                </a:solidFill>
                <a:cs typeface="Arial" panose="020B0604020202020204" pitchFamily="34" charset="0"/>
              </a:rPr>
              <a:t>25</a:t>
            </a:r>
            <a:endParaRPr lang="fr-FR" sz="1400" dirty="0">
              <a:solidFill>
                <a:srgbClr val="4D4D4D"/>
              </a:solidFill>
              <a:cs typeface="Arial" panose="020B0604020202020204" pitchFamily="34" charset="0"/>
            </a:endParaRPr>
          </a:p>
        </p:txBody>
      </p:sp>
      <p:sp>
        <p:nvSpPr>
          <p:cNvPr id="21" name="TextBox 20">
            <a:extLst>
              <a:ext uri="{FF2B5EF4-FFF2-40B4-BE49-F238E27FC236}">
                <a16:creationId xmlns:a16="http://schemas.microsoft.com/office/drawing/2014/main" id="{A6AC4022-9652-482D-BBCB-C274C62473DC}"/>
              </a:ext>
            </a:extLst>
          </p:cNvPr>
          <p:cNvSpPr txBox="1"/>
          <p:nvPr/>
        </p:nvSpPr>
        <p:spPr>
          <a:xfrm>
            <a:off x="1217998" y="4565033"/>
            <a:ext cx="284052" cy="307777"/>
          </a:xfrm>
          <a:prstGeom prst="rect">
            <a:avLst/>
          </a:prstGeom>
          <a:noFill/>
        </p:spPr>
        <p:txBody>
          <a:bodyPr wrap="none" rtlCol="0" anchor="ctr" anchorCtr="0">
            <a:spAutoFit/>
          </a:bodyPr>
          <a:lstStyle/>
          <a:p>
            <a:pPr algn="r"/>
            <a:r>
              <a:rPr lang="fr-FR" sz="1400">
                <a:solidFill>
                  <a:srgbClr val="4D4D4D"/>
                </a:solidFill>
                <a:cs typeface="Arial" panose="020B0604020202020204" pitchFamily="34" charset="0"/>
              </a:rPr>
              <a:t>0</a:t>
            </a:r>
            <a:endParaRPr lang="fr-FR" sz="1400" dirty="0">
              <a:solidFill>
                <a:srgbClr val="4D4D4D"/>
              </a:solidFill>
              <a:cs typeface="Arial" panose="020B0604020202020204" pitchFamily="34" charset="0"/>
            </a:endParaRPr>
          </a:p>
        </p:txBody>
      </p:sp>
      <p:sp>
        <p:nvSpPr>
          <p:cNvPr id="22" name="Line 21">
            <a:extLst>
              <a:ext uri="{FF2B5EF4-FFF2-40B4-BE49-F238E27FC236}">
                <a16:creationId xmlns:a16="http://schemas.microsoft.com/office/drawing/2014/main" id="{52CD0B08-2471-4EF1-99DA-BC9B89498E87}"/>
              </a:ext>
            </a:extLst>
          </p:cNvPr>
          <p:cNvSpPr>
            <a:spLocks noChangeShapeType="1"/>
          </p:cNvSpPr>
          <p:nvPr/>
        </p:nvSpPr>
        <p:spPr bwMode="auto">
          <a:xfrm>
            <a:off x="1522256" y="4757988"/>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000000"/>
              </a:solidFill>
              <a:cs typeface="Arial" panose="020B0604020202020204" pitchFamily="34" charset="0"/>
            </a:endParaRPr>
          </a:p>
        </p:txBody>
      </p:sp>
      <p:sp>
        <p:nvSpPr>
          <p:cNvPr id="23" name="TextBox 22">
            <a:extLst>
              <a:ext uri="{FF2B5EF4-FFF2-40B4-BE49-F238E27FC236}">
                <a16:creationId xmlns:a16="http://schemas.microsoft.com/office/drawing/2014/main" id="{F17E4508-73F4-44EE-8A25-A102C68AF12A}"/>
              </a:ext>
            </a:extLst>
          </p:cNvPr>
          <p:cNvSpPr txBox="1"/>
          <p:nvPr/>
        </p:nvSpPr>
        <p:spPr>
          <a:xfrm>
            <a:off x="1345831" y="4866842"/>
            <a:ext cx="370862" cy="934478"/>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0</a:t>
            </a:r>
          </a:p>
          <a:p>
            <a:pPr algn="ctr"/>
            <a:endParaRPr lang="fr-FR" sz="1400">
              <a:solidFill>
                <a:srgbClr val="000000"/>
              </a:solidFill>
              <a:cs typeface="Arial" panose="020B0604020202020204" pitchFamily="34" charset="0"/>
            </a:endParaRPr>
          </a:p>
          <a:p>
            <a:pPr algn="ctr"/>
            <a:r>
              <a:rPr lang="fr-FR" sz="1400">
                <a:solidFill>
                  <a:srgbClr val="B60D27"/>
                </a:solidFill>
                <a:cs typeface="Arial" panose="020B0604020202020204" pitchFamily="34" charset="0"/>
              </a:rPr>
              <a:t>432</a:t>
            </a:r>
          </a:p>
          <a:p>
            <a:pPr algn="ctr"/>
            <a:r>
              <a:rPr lang="fr-FR" sz="1400">
                <a:solidFill>
                  <a:srgbClr val="B2C0EC"/>
                </a:solidFill>
                <a:cs typeface="Arial" panose="020B0604020202020204" pitchFamily="34" charset="0"/>
              </a:rPr>
              <a:t>434</a:t>
            </a:r>
            <a:endParaRPr lang="fr-FR" sz="1400" dirty="0">
              <a:solidFill>
                <a:srgbClr val="B2C0EC"/>
              </a:solidFill>
              <a:cs typeface="Arial" panose="020B0604020202020204" pitchFamily="34" charset="0"/>
            </a:endParaRPr>
          </a:p>
        </p:txBody>
      </p:sp>
      <p:sp>
        <p:nvSpPr>
          <p:cNvPr id="24" name="Line 19">
            <a:extLst>
              <a:ext uri="{FF2B5EF4-FFF2-40B4-BE49-F238E27FC236}">
                <a16:creationId xmlns:a16="http://schemas.microsoft.com/office/drawing/2014/main" id="{45B2AB19-594D-411B-8684-BFE4B2084BB3}"/>
              </a:ext>
            </a:extLst>
          </p:cNvPr>
          <p:cNvSpPr>
            <a:spLocks noChangeShapeType="1"/>
          </p:cNvSpPr>
          <p:nvPr/>
        </p:nvSpPr>
        <p:spPr bwMode="auto">
          <a:xfrm>
            <a:off x="1931213" y="4757988"/>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000000"/>
              </a:solidFill>
            </a:endParaRPr>
          </a:p>
        </p:txBody>
      </p:sp>
      <p:sp>
        <p:nvSpPr>
          <p:cNvPr id="25" name="TextBox 24">
            <a:extLst>
              <a:ext uri="{FF2B5EF4-FFF2-40B4-BE49-F238E27FC236}">
                <a16:creationId xmlns:a16="http://schemas.microsoft.com/office/drawing/2014/main" id="{7C00DB17-67B8-4843-8821-89022E164B0E}"/>
              </a:ext>
            </a:extLst>
          </p:cNvPr>
          <p:cNvSpPr txBox="1"/>
          <p:nvPr/>
        </p:nvSpPr>
        <p:spPr>
          <a:xfrm>
            <a:off x="1745781" y="4866842"/>
            <a:ext cx="370863" cy="934478"/>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3</a:t>
            </a:r>
          </a:p>
          <a:p>
            <a:pPr algn="ctr"/>
            <a:endParaRPr lang="fr-FR" sz="1400">
              <a:solidFill>
                <a:srgbClr val="000000"/>
              </a:solidFill>
              <a:cs typeface="Arial" panose="020B0604020202020204" pitchFamily="34" charset="0"/>
            </a:endParaRPr>
          </a:p>
          <a:p>
            <a:pPr algn="ctr"/>
            <a:r>
              <a:rPr lang="fr-FR" sz="1400">
                <a:solidFill>
                  <a:srgbClr val="B60D27"/>
                </a:solidFill>
                <a:cs typeface="Arial" panose="020B0604020202020204" pitchFamily="34" charset="0"/>
              </a:rPr>
              <a:t>406</a:t>
            </a:r>
          </a:p>
          <a:p>
            <a:pPr algn="ctr"/>
            <a:r>
              <a:rPr lang="fr-FR" sz="1400">
                <a:solidFill>
                  <a:srgbClr val="B2C0EC"/>
                </a:solidFill>
                <a:cs typeface="Arial" panose="020B0604020202020204" pitchFamily="34" charset="0"/>
              </a:rPr>
              <a:t>384</a:t>
            </a:r>
            <a:endParaRPr lang="fr-FR" sz="1400" dirty="0">
              <a:solidFill>
                <a:srgbClr val="B2C0EC"/>
              </a:solidFill>
              <a:cs typeface="Arial" panose="020B0604020202020204" pitchFamily="34" charset="0"/>
            </a:endParaRPr>
          </a:p>
        </p:txBody>
      </p:sp>
      <p:sp>
        <p:nvSpPr>
          <p:cNvPr id="26" name="Line 21">
            <a:extLst>
              <a:ext uri="{FF2B5EF4-FFF2-40B4-BE49-F238E27FC236}">
                <a16:creationId xmlns:a16="http://schemas.microsoft.com/office/drawing/2014/main" id="{2017A7DF-581A-43DE-96BF-BC439CE53B08}"/>
              </a:ext>
            </a:extLst>
          </p:cNvPr>
          <p:cNvSpPr>
            <a:spLocks noChangeShapeType="1"/>
          </p:cNvSpPr>
          <p:nvPr/>
        </p:nvSpPr>
        <p:spPr bwMode="auto">
          <a:xfrm>
            <a:off x="2318525" y="4759924"/>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000000"/>
              </a:solidFill>
              <a:cs typeface="Arial" panose="020B0604020202020204" pitchFamily="34" charset="0"/>
            </a:endParaRPr>
          </a:p>
        </p:txBody>
      </p:sp>
      <p:sp>
        <p:nvSpPr>
          <p:cNvPr id="27" name="TextBox 26">
            <a:extLst>
              <a:ext uri="{FF2B5EF4-FFF2-40B4-BE49-F238E27FC236}">
                <a16:creationId xmlns:a16="http://schemas.microsoft.com/office/drawing/2014/main" id="{5E830F69-FC80-4F87-9101-75A014353D6F}"/>
              </a:ext>
            </a:extLst>
          </p:cNvPr>
          <p:cNvSpPr txBox="1"/>
          <p:nvPr/>
        </p:nvSpPr>
        <p:spPr>
          <a:xfrm>
            <a:off x="2142077" y="4866842"/>
            <a:ext cx="370862" cy="934478"/>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6</a:t>
            </a:r>
          </a:p>
          <a:p>
            <a:pPr algn="ctr"/>
            <a:endParaRPr lang="fr-FR" sz="1400">
              <a:solidFill>
                <a:srgbClr val="000000"/>
              </a:solidFill>
              <a:cs typeface="Arial" panose="020B0604020202020204" pitchFamily="34" charset="0"/>
            </a:endParaRPr>
          </a:p>
          <a:p>
            <a:pPr algn="ctr"/>
            <a:r>
              <a:rPr lang="fr-FR" sz="1400">
                <a:solidFill>
                  <a:srgbClr val="B60D27"/>
                </a:solidFill>
                <a:cs typeface="Arial" panose="020B0604020202020204" pitchFamily="34" charset="0"/>
              </a:rPr>
              <a:t>355</a:t>
            </a:r>
          </a:p>
          <a:p>
            <a:pPr algn="ctr"/>
            <a:r>
              <a:rPr lang="fr-FR" sz="1400">
                <a:solidFill>
                  <a:srgbClr val="B2C0EC"/>
                </a:solidFill>
                <a:cs typeface="Arial" panose="020B0604020202020204" pitchFamily="34" charset="0"/>
              </a:rPr>
              <a:t>330</a:t>
            </a:r>
            <a:endParaRPr lang="fr-FR" sz="1400" dirty="0">
              <a:solidFill>
                <a:srgbClr val="B2C0EC"/>
              </a:solidFill>
              <a:cs typeface="Arial" panose="020B0604020202020204" pitchFamily="34" charset="0"/>
            </a:endParaRPr>
          </a:p>
        </p:txBody>
      </p:sp>
      <p:sp>
        <p:nvSpPr>
          <p:cNvPr id="28" name="Line 21">
            <a:extLst>
              <a:ext uri="{FF2B5EF4-FFF2-40B4-BE49-F238E27FC236}">
                <a16:creationId xmlns:a16="http://schemas.microsoft.com/office/drawing/2014/main" id="{29B96B04-3921-47B9-AD75-BE26B04604F6}"/>
              </a:ext>
            </a:extLst>
          </p:cNvPr>
          <p:cNvSpPr>
            <a:spLocks noChangeShapeType="1"/>
          </p:cNvSpPr>
          <p:nvPr/>
        </p:nvSpPr>
        <p:spPr bwMode="auto">
          <a:xfrm>
            <a:off x="2703503" y="4765435"/>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000000"/>
              </a:solidFill>
              <a:cs typeface="Arial" panose="020B0604020202020204" pitchFamily="34" charset="0"/>
            </a:endParaRPr>
          </a:p>
        </p:txBody>
      </p:sp>
      <p:sp>
        <p:nvSpPr>
          <p:cNvPr id="29" name="TextBox 28">
            <a:extLst>
              <a:ext uri="{FF2B5EF4-FFF2-40B4-BE49-F238E27FC236}">
                <a16:creationId xmlns:a16="http://schemas.microsoft.com/office/drawing/2014/main" id="{FBF2B087-6FF6-4888-A5B7-6022082AAB07}"/>
              </a:ext>
            </a:extLst>
          </p:cNvPr>
          <p:cNvSpPr txBox="1"/>
          <p:nvPr/>
        </p:nvSpPr>
        <p:spPr>
          <a:xfrm>
            <a:off x="2527055" y="4866842"/>
            <a:ext cx="370862" cy="934478"/>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9</a:t>
            </a:r>
          </a:p>
          <a:p>
            <a:pPr algn="ctr"/>
            <a:endParaRPr lang="fr-FR" sz="1400">
              <a:solidFill>
                <a:srgbClr val="000000"/>
              </a:solidFill>
              <a:cs typeface="Arial" panose="020B0604020202020204" pitchFamily="34" charset="0"/>
            </a:endParaRPr>
          </a:p>
          <a:p>
            <a:pPr algn="ctr"/>
            <a:r>
              <a:rPr lang="fr-FR" sz="1400">
                <a:solidFill>
                  <a:srgbClr val="B60D27"/>
                </a:solidFill>
                <a:cs typeface="Arial" panose="020B0604020202020204" pitchFamily="34" charset="0"/>
              </a:rPr>
              <a:t>287</a:t>
            </a:r>
          </a:p>
          <a:p>
            <a:pPr algn="ctr"/>
            <a:r>
              <a:rPr lang="fr-FR" sz="1400">
                <a:solidFill>
                  <a:srgbClr val="B2C0EC"/>
                </a:solidFill>
                <a:cs typeface="Arial" panose="020B0604020202020204" pitchFamily="34" charset="0"/>
              </a:rPr>
              <a:t>247</a:t>
            </a:r>
            <a:endParaRPr lang="fr-FR" sz="1400" dirty="0">
              <a:solidFill>
                <a:srgbClr val="B2C0EC"/>
              </a:solidFill>
              <a:cs typeface="Arial" panose="020B0604020202020204" pitchFamily="34" charset="0"/>
            </a:endParaRPr>
          </a:p>
        </p:txBody>
      </p:sp>
      <p:sp>
        <p:nvSpPr>
          <p:cNvPr id="30" name="Line 21">
            <a:extLst>
              <a:ext uri="{FF2B5EF4-FFF2-40B4-BE49-F238E27FC236}">
                <a16:creationId xmlns:a16="http://schemas.microsoft.com/office/drawing/2014/main" id="{4856A3E4-898C-4E80-8CBA-4ACA32654A1B}"/>
              </a:ext>
            </a:extLst>
          </p:cNvPr>
          <p:cNvSpPr>
            <a:spLocks noChangeShapeType="1"/>
          </p:cNvSpPr>
          <p:nvPr/>
        </p:nvSpPr>
        <p:spPr bwMode="auto">
          <a:xfrm>
            <a:off x="3107529" y="4754617"/>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000000"/>
              </a:solidFill>
              <a:cs typeface="Arial" panose="020B0604020202020204" pitchFamily="34" charset="0"/>
            </a:endParaRPr>
          </a:p>
        </p:txBody>
      </p:sp>
      <p:sp>
        <p:nvSpPr>
          <p:cNvPr id="31" name="TextBox 30">
            <a:extLst>
              <a:ext uri="{FF2B5EF4-FFF2-40B4-BE49-F238E27FC236}">
                <a16:creationId xmlns:a16="http://schemas.microsoft.com/office/drawing/2014/main" id="{7A975CB8-612D-41E6-A14A-FACBB510E6EE}"/>
              </a:ext>
            </a:extLst>
          </p:cNvPr>
          <p:cNvSpPr txBox="1"/>
          <p:nvPr/>
        </p:nvSpPr>
        <p:spPr>
          <a:xfrm>
            <a:off x="2931079" y="4866842"/>
            <a:ext cx="370862" cy="934478"/>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12</a:t>
            </a:r>
          </a:p>
          <a:p>
            <a:pPr algn="ctr"/>
            <a:endParaRPr lang="fr-FR" sz="1400">
              <a:solidFill>
                <a:srgbClr val="000000"/>
              </a:solidFill>
              <a:cs typeface="Arial" panose="020B0604020202020204" pitchFamily="34" charset="0"/>
            </a:endParaRPr>
          </a:p>
          <a:p>
            <a:pPr algn="ctr"/>
            <a:r>
              <a:rPr lang="fr-FR" sz="1400">
                <a:solidFill>
                  <a:srgbClr val="B60D27"/>
                </a:solidFill>
                <a:cs typeface="Arial" panose="020B0604020202020204" pitchFamily="34" charset="0"/>
              </a:rPr>
              <a:t>246</a:t>
            </a:r>
          </a:p>
          <a:p>
            <a:pPr algn="ctr"/>
            <a:r>
              <a:rPr lang="fr-FR" sz="1400">
                <a:solidFill>
                  <a:srgbClr val="B2C0EC"/>
                </a:solidFill>
                <a:cs typeface="Arial" panose="020B0604020202020204" pitchFamily="34" charset="0"/>
              </a:rPr>
              <a:t>202</a:t>
            </a:r>
            <a:endParaRPr lang="fr-FR" sz="1400" dirty="0">
              <a:solidFill>
                <a:srgbClr val="B2C0EC"/>
              </a:solidFill>
              <a:cs typeface="Arial" panose="020B0604020202020204" pitchFamily="34" charset="0"/>
            </a:endParaRPr>
          </a:p>
        </p:txBody>
      </p:sp>
      <p:sp>
        <p:nvSpPr>
          <p:cNvPr id="32" name="Line 21">
            <a:extLst>
              <a:ext uri="{FF2B5EF4-FFF2-40B4-BE49-F238E27FC236}">
                <a16:creationId xmlns:a16="http://schemas.microsoft.com/office/drawing/2014/main" id="{1E25490E-59A4-4F02-B550-602AB99A2ABD}"/>
              </a:ext>
            </a:extLst>
          </p:cNvPr>
          <p:cNvSpPr>
            <a:spLocks noChangeShapeType="1"/>
          </p:cNvSpPr>
          <p:nvPr/>
        </p:nvSpPr>
        <p:spPr bwMode="auto">
          <a:xfrm>
            <a:off x="3879076" y="4759924"/>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000000"/>
              </a:solidFill>
              <a:cs typeface="Arial" panose="020B0604020202020204" pitchFamily="34" charset="0"/>
            </a:endParaRPr>
          </a:p>
        </p:txBody>
      </p:sp>
      <p:sp>
        <p:nvSpPr>
          <p:cNvPr id="33" name="TextBox 32">
            <a:extLst>
              <a:ext uri="{FF2B5EF4-FFF2-40B4-BE49-F238E27FC236}">
                <a16:creationId xmlns:a16="http://schemas.microsoft.com/office/drawing/2014/main" id="{F80EC50F-5148-4E98-B996-2EF903BD098E}"/>
              </a:ext>
            </a:extLst>
          </p:cNvPr>
          <p:cNvSpPr txBox="1"/>
          <p:nvPr/>
        </p:nvSpPr>
        <p:spPr>
          <a:xfrm>
            <a:off x="3702629" y="4866842"/>
            <a:ext cx="370862" cy="934478"/>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18</a:t>
            </a:r>
          </a:p>
          <a:p>
            <a:pPr algn="ctr"/>
            <a:endParaRPr lang="fr-FR" sz="1400">
              <a:solidFill>
                <a:srgbClr val="000000"/>
              </a:solidFill>
              <a:cs typeface="Arial" panose="020B0604020202020204" pitchFamily="34" charset="0"/>
            </a:endParaRPr>
          </a:p>
          <a:p>
            <a:pPr algn="r"/>
            <a:r>
              <a:rPr lang="fr-FR" sz="1400">
                <a:solidFill>
                  <a:srgbClr val="B60D27"/>
                </a:solidFill>
                <a:cs typeface="Arial" panose="020B0604020202020204" pitchFamily="34" charset="0"/>
              </a:rPr>
              <a:t>183</a:t>
            </a:r>
          </a:p>
          <a:p>
            <a:pPr algn="r"/>
            <a:r>
              <a:rPr lang="fr-FR" sz="1400">
                <a:solidFill>
                  <a:srgbClr val="B2C0EC"/>
                </a:solidFill>
                <a:cs typeface="Arial" panose="020B0604020202020204" pitchFamily="34" charset="0"/>
              </a:rPr>
              <a:t>159</a:t>
            </a:r>
            <a:endParaRPr lang="fr-FR" sz="1400" dirty="0">
              <a:solidFill>
                <a:srgbClr val="B2C0EC"/>
              </a:solidFill>
              <a:cs typeface="Arial" panose="020B0604020202020204" pitchFamily="34" charset="0"/>
            </a:endParaRPr>
          </a:p>
        </p:txBody>
      </p:sp>
      <p:sp>
        <p:nvSpPr>
          <p:cNvPr id="34" name="Line 21">
            <a:extLst>
              <a:ext uri="{FF2B5EF4-FFF2-40B4-BE49-F238E27FC236}">
                <a16:creationId xmlns:a16="http://schemas.microsoft.com/office/drawing/2014/main" id="{8A190DC6-B8FD-4036-B2B8-CA04A118F3E9}"/>
              </a:ext>
            </a:extLst>
          </p:cNvPr>
          <p:cNvSpPr>
            <a:spLocks noChangeShapeType="1"/>
          </p:cNvSpPr>
          <p:nvPr/>
        </p:nvSpPr>
        <p:spPr bwMode="auto">
          <a:xfrm>
            <a:off x="3500512" y="4759990"/>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000000"/>
              </a:solidFill>
              <a:cs typeface="Arial" panose="020B0604020202020204" pitchFamily="34" charset="0"/>
            </a:endParaRPr>
          </a:p>
        </p:txBody>
      </p:sp>
      <p:sp>
        <p:nvSpPr>
          <p:cNvPr id="35" name="TextBox 34">
            <a:extLst>
              <a:ext uri="{FF2B5EF4-FFF2-40B4-BE49-F238E27FC236}">
                <a16:creationId xmlns:a16="http://schemas.microsoft.com/office/drawing/2014/main" id="{3C6E7723-F56F-4AFF-AEE0-B138A576FA90}"/>
              </a:ext>
            </a:extLst>
          </p:cNvPr>
          <p:cNvSpPr txBox="1"/>
          <p:nvPr/>
        </p:nvSpPr>
        <p:spPr>
          <a:xfrm>
            <a:off x="3324063" y="4866842"/>
            <a:ext cx="370863" cy="934478"/>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15</a:t>
            </a:r>
          </a:p>
          <a:p>
            <a:pPr algn="ctr"/>
            <a:endParaRPr lang="fr-FR" sz="1400">
              <a:solidFill>
                <a:srgbClr val="000000"/>
              </a:solidFill>
              <a:cs typeface="Arial" panose="020B0604020202020204" pitchFamily="34" charset="0"/>
            </a:endParaRPr>
          </a:p>
          <a:p>
            <a:pPr algn="r"/>
            <a:r>
              <a:rPr lang="fr-FR" sz="1400">
                <a:solidFill>
                  <a:srgbClr val="B60D27"/>
                </a:solidFill>
                <a:cs typeface="Arial" panose="020B0604020202020204" pitchFamily="34" charset="0"/>
              </a:rPr>
              <a:t>216</a:t>
            </a:r>
          </a:p>
          <a:p>
            <a:pPr algn="r"/>
            <a:r>
              <a:rPr lang="fr-FR" sz="1400">
                <a:solidFill>
                  <a:srgbClr val="B2C0EC"/>
                </a:solidFill>
                <a:cs typeface="Arial" panose="020B0604020202020204" pitchFamily="34" charset="0"/>
              </a:rPr>
              <a:t>175</a:t>
            </a:r>
            <a:endParaRPr lang="fr-FR" sz="1400" dirty="0">
              <a:solidFill>
                <a:srgbClr val="B2C0EC"/>
              </a:solidFill>
              <a:cs typeface="Arial" panose="020B0604020202020204" pitchFamily="34" charset="0"/>
            </a:endParaRPr>
          </a:p>
        </p:txBody>
      </p:sp>
      <p:sp>
        <p:nvSpPr>
          <p:cNvPr id="36" name="Line 21">
            <a:extLst>
              <a:ext uri="{FF2B5EF4-FFF2-40B4-BE49-F238E27FC236}">
                <a16:creationId xmlns:a16="http://schemas.microsoft.com/office/drawing/2014/main" id="{1D08D02E-81E0-432F-8538-51B848CA191A}"/>
              </a:ext>
            </a:extLst>
          </p:cNvPr>
          <p:cNvSpPr>
            <a:spLocks noChangeShapeType="1"/>
          </p:cNvSpPr>
          <p:nvPr/>
        </p:nvSpPr>
        <p:spPr bwMode="auto">
          <a:xfrm>
            <a:off x="4280172" y="4757988"/>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000000"/>
              </a:solidFill>
              <a:cs typeface="Arial" panose="020B0604020202020204" pitchFamily="34" charset="0"/>
            </a:endParaRPr>
          </a:p>
        </p:txBody>
      </p:sp>
      <p:sp>
        <p:nvSpPr>
          <p:cNvPr id="37" name="TextBox 36">
            <a:extLst>
              <a:ext uri="{FF2B5EF4-FFF2-40B4-BE49-F238E27FC236}">
                <a16:creationId xmlns:a16="http://schemas.microsoft.com/office/drawing/2014/main" id="{4FDA203D-8C03-4E76-BC9E-0FDA7CB0A8F3}"/>
              </a:ext>
            </a:extLst>
          </p:cNvPr>
          <p:cNvSpPr txBox="1"/>
          <p:nvPr/>
        </p:nvSpPr>
        <p:spPr>
          <a:xfrm>
            <a:off x="4103732" y="4866842"/>
            <a:ext cx="370862" cy="934478"/>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21</a:t>
            </a:r>
          </a:p>
          <a:p>
            <a:pPr algn="ctr"/>
            <a:endParaRPr lang="fr-FR" sz="1400">
              <a:solidFill>
                <a:srgbClr val="000000"/>
              </a:solidFill>
              <a:cs typeface="Arial" panose="020B0604020202020204" pitchFamily="34" charset="0"/>
            </a:endParaRPr>
          </a:p>
          <a:p>
            <a:pPr algn="ctr"/>
            <a:r>
              <a:rPr lang="fr-FR" sz="1400">
                <a:solidFill>
                  <a:srgbClr val="B60D27"/>
                </a:solidFill>
                <a:cs typeface="Arial" panose="020B0604020202020204" pitchFamily="34" charset="0"/>
              </a:rPr>
              <a:t>160</a:t>
            </a:r>
          </a:p>
          <a:p>
            <a:pPr algn="ctr"/>
            <a:r>
              <a:rPr lang="fr-FR" sz="1400">
                <a:solidFill>
                  <a:srgbClr val="B2C0EC"/>
                </a:solidFill>
                <a:cs typeface="Arial" panose="020B0604020202020204" pitchFamily="34" charset="0"/>
              </a:rPr>
              <a:t>142</a:t>
            </a:r>
            <a:endParaRPr lang="fr-FR" sz="1400" dirty="0">
              <a:solidFill>
                <a:srgbClr val="B2C0EC"/>
              </a:solidFill>
              <a:cs typeface="Arial" panose="020B0604020202020204" pitchFamily="34" charset="0"/>
            </a:endParaRPr>
          </a:p>
        </p:txBody>
      </p:sp>
      <p:sp>
        <p:nvSpPr>
          <p:cNvPr id="38" name="Line 21">
            <a:extLst>
              <a:ext uri="{FF2B5EF4-FFF2-40B4-BE49-F238E27FC236}">
                <a16:creationId xmlns:a16="http://schemas.microsoft.com/office/drawing/2014/main" id="{1819AB35-AFE8-4364-8C88-100C0FC45A3D}"/>
              </a:ext>
            </a:extLst>
          </p:cNvPr>
          <p:cNvSpPr>
            <a:spLocks noChangeShapeType="1"/>
          </p:cNvSpPr>
          <p:nvPr/>
        </p:nvSpPr>
        <p:spPr bwMode="auto">
          <a:xfrm>
            <a:off x="4668052" y="4757988"/>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000000"/>
              </a:solidFill>
              <a:cs typeface="Arial" panose="020B0604020202020204" pitchFamily="34" charset="0"/>
            </a:endParaRPr>
          </a:p>
        </p:txBody>
      </p:sp>
      <p:sp>
        <p:nvSpPr>
          <p:cNvPr id="39" name="TextBox 38">
            <a:extLst>
              <a:ext uri="{FF2B5EF4-FFF2-40B4-BE49-F238E27FC236}">
                <a16:creationId xmlns:a16="http://schemas.microsoft.com/office/drawing/2014/main" id="{FCDC51BE-2C30-4751-8C73-D4B063AE0FC9}"/>
              </a:ext>
            </a:extLst>
          </p:cNvPr>
          <p:cNvSpPr txBox="1"/>
          <p:nvPr/>
        </p:nvSpPr>
        <p:spPr>
          <a:xfrm>
            <a:off x="4491616" y="4866842"/>
            <a:ext cx="370862" cy="934478"/>
          </a:xfrm>
          <a:prstGeom prst="rect">
            <a:avLst/>
          </a:prstGeom>
          <a:noFill/>
        </p:spPr>
        <p:txBody>
          <a:bodyPr wrap="none" lIns="36000" tIns="36000" rIns="36000" bIns="36000" rtlCol="0" anchor="t" anchorCtr="0">
            <a:spAutoFit/>
          </a:bodyPr>
          <a:lstStyle/>
          <a:p>
            <a:pPr algn="ctr"/>
            <a:r>
              <a:rPr lang="fr-FR" sz="1400" dirty="0">
                <a:solidFill>
                  <a:srgbClr val="4D4D4D"/>
                </a:solidFill>
                <a:cs typeface="Arial" panose="020B0604020202020204" pitchFamily="34" charset="0"/>
              </a:rPr>
              <a:t>24</a:t>
            </a:r>
          </a:p>
          <a:p>
            <a:pPr algn="ctr"/>
            <a:endParaRPr lang="fr-FR" sz="1400" dirty="0">
              <a:solidFill>
                <a:srgbClr val="000000"/>
              </a:solidFill>
              <a:cs typeface="Arial" panose="020B0604020202020204" pitchFamily="34" charset="0"/>
            </a:endParaRPr>
          </a:p>
          <a:p>
            <a:pPr algn="ctr"/>
            <a:r>
              <a:rPr lang="fr-FR" sz="1400" dirty="0">
                <a:solidFill>
                  <a:srgbClr val="B60D27"/>
                </a:solidFill>
                <a:cs typeface="Arial" panose="020B0604020202020204" pitchFamily="34" charset="0"/>
              </a:rPr>
              <a:t>141</a:t>
            </a:r>
          </a:p>
          <a:p>
            <a:pPr algn="ctr"/>
            <a:r>
              <a:rPr lang="fr-FR" sz="1400" dirty="0">
                <a:solidFill>
                  <a:srgbClr val="B2C0EC"/>
                </a:solidFill>
                <a:cs typeface="Arial" panose="020B0604020202020204" pitchFamily="34" charset="0"/>
              </a:rPr>
              <a:t>127</a:t>
            </a:r>
          </a:p>
        </p:txBody>
      </p:sp>
      <p:sp>
        <p:nvSpPr>
          <p:cNvPr id="40" name="Line 21">
            <a:extLst>
              <a:ext uri="{FF2B5EF4-FFF2-40B4-BE49-F238E27FC236}">
                <a16:creationId xmlns:a16="http://schemas.microsoft.com/office/drawing/2014/main" id="{2C997824-ABF4-4CF4-A24B-16BA1D41D380}"/>
              </a:ext>
            </a:extLst>
          </p:cNvPr>
          <p:cNvSpPr>
            <a:spLocks noChangeShapeType="1"/>
          </p:cNvSpPr>
          <p:nvPr/>
        </p:nvSpPr>
        <p:spPr bwMode="auto">
          <a:xfrm>
            <a:off x="5054513" y="4757988"/>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000000"/>
              </a:solidFill>
              <a:cs typeface="Arial" panose="020B0604020202020204" pitchFamily="34" charset="0"/>
            </a:endParaRPr>
          </a:p>
        </p:txBody>
      </p:sp>
      <p:sp>
        <p:nvSpPr>
          <p:cNvPr id="41" name="TextBox 40">
            <a:extLst>
              <a:ext uri="{FF2B5EF4-FFF2-40B4-BE49-F238E27FC236}">
                <a16:creationId xmlns:a16="http://schemas.microsoft.com/office/drawing/2014/main" id="{8E1A506F-CEE9-47B5-837F-314E16DFA2EE}"/>
              </a:ext>
            </a:extLst>
          </p:cNvPr>
          <p:cNvSpPr txBox="1"/>
          <p:nvPr/>
        </p:nvSpPr>
        <p:spPr>
          <a:xfrm>
            <a:off x="4878071" y="4866842"/>
            <a:ext cx="370863" cy="934478"/>
          </a:xfrm>
          <a:prstGeom prst="rect">
            <a:avLst/>
          </a:prstGeom>
          <a:noFill/>
        </p:spPr>
        <p:txBody>
          <a:bodyPr wrap="none" lIns="36000" tIns="36000" rIns="36000" bIns="36000" rtlCol="0" anchor="t" anchorCtr="0">
            <a:spAutoFit/>
          </a:bodyPr>
          <a:lstStyle/>
          <a:p>
            <a:pPr algn="ctr"/>
            <a:r>
              <a:rPr lang="fr-FR" sz="1400" dirty="0">
                <a:solidFill>
                  <a:srgbClr val="4D4D4D"/>
                </a:solidFill>
                <a:cs typeface="Arial" panose="020B0604020202020204" pitchFamily="34" charset="0"/>
              </a:rPr>
              <a:t>27</a:t>
            </a:r>
          </a:p>
          <a:p>
            <a:pPr algn="ctr"/>
            <a:endParaRPr lang="fr-FR" sz="1400" dirty="0">
              <a:solidFill>
                <a:srgbClr val="000000"/>
              </a:solidFill>
              <a:cs typeface="Arial" panose="020B0604020202020204" pitchFamily="34" charset="0"/>
            </a:endParaRPr>
          </a:p>
          <a:p>
            <a:pPr algn="ctr"/>
            <a:r>
              <a:rPr lang="fr-FR" sz="1400" dirty="0">
                <a:solidFill>
                  <a:srgbClr val="B60D27"/>
                </a:solidFill>
                <a:cs typeface="Arial" panose="020B0604020202020204" pitchFamily="34" charset="0"/>
              </a:rPr>
              <a:t>128</a:t>
            </a:r>
          </a:p>
          <a:p>
            <a:pPr algn="ctr"/>
            <a:r>
              <a:rPr lang="fr-FR" sz="1400" dirty="0">
                <a:solidFill>
                  <a:srgbClr val="B2C0EC"/>
                </a:solidFill>
                <a:cs typeface="Arial" panose="020B0604020202020204" pitchFamily="34" charset="0"/>
              </a:rPr>
              <a:t>116</a:t>
            </a:r>
          </a:p>
        </p:txBody>
      </p:sp>
      <p:sp>
        <p:nvSpPr>
          <p:cNvPr id="42" name="Line 21">
            <a:extLst>
              <a:ext uri="{FF2B5EF4-FFF2-40B4-BE49-F238E27FC236}">
                <a16:creationId xmlns:a16="http://schemas.microsoft.com/office/drawing/2014/main" id="{F3B06388-0922-44DB-A2D6-E36DDE914A1B}"/>
              </a:ext>
            </a:extLst>
          </p:cNvPr>
          <p:cNvSpPr>
            <a:spLocks noChangeShapeType="1"/>
          </p:cNvSpPr>
          <p:nvPr/>
        </p:nvSpPr>
        <p:spPr bwMode="auto">
          <a:xfrm>
            <a:off x="5454390" y="4757988"/>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000000"/>
              </a:solidFill>
              <a:cs typeface="Arial" panose="020B0604020202020204" pitchFamily="34" charset="0"/>
            </a:endParaRPr>
          </a:p>
        </p:txBody>
      </p:sp>
      <p:sp>
        <p:nvSpPr>
          <p:cNvPr id="43" name="TextBox 42">
            <a:extLst>
              <a:ext uri="{FF2B5EF4-FFF2-40B4-BE49-F238E27FC236}">
                <a16:creationId xmlns:a16="http://schemas.microsoft.com/office/drawing/2014/main" id="{505D6DB2-316D-4175-8EC5-071604C8F116}"/>
              </a:ext>
            </a:extLst>
          </p:cNvPr>
          <p:cNvSpPr txBox="1"/>
          <p:nvPr/>
        </p:nvSpPr>
        <p:spPr>
          <a:xfrm>
            <a:off x="5277957" y="4866842"/>
            <a:ext cx="370863" cy="934478"/>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30</a:t>
            </a:r>
          </a:p>
          <a:p>
            <a:pPr algn="ctr"/>
            <a:endParaRPr lang="fr-FR" sz="1400">
              <a:solidFill>
                <a:srgbClr val="000000"/>
              </a:solidFill>
              <a:cs typeface="Arial" panose="020B0604020202020204" pitchFamily="34" charset="0"/>
            </a:endParaRPr>
          </a:p>
          <a:p>
            <a:pPr algn="r"/>
            <a:r>
              <a:rPr lang="fr-FR" sz="1400">
                <a:solidFill>
                  <a:srgbClr val="B60D27"/>
                </a:solidFill>
                <a:cs typeface="Arial" panose="020B0604020202020204" pitchFamily="34" charset="0"/>
              </a:rPr>
              <a:t>118</a:t>
            </a:r>
          </a:p>
          <a:p>
            <a:pPr algn="r"/>
            <a:r>
              <a:rPr lang="fr-FR" sz="1400">
                <a:solidFill>
                  <a:srgbClr val="B2C0EC"/>
                </a:solidFill>
                <a:cs typeface="Arial" panose="020B0604020202020204" pitchFamily="34" charset="0"/>
              </a:rPr>
              <a:t>106</a:t>
            </a:r>
            <a:endParaRPr lang="fr-FR" sz="1400" dirty="0">
              <a:solidFill>
                <a:srgbClr val="B2C0EC"/>
              </a:solidFill>
              <a:cs typeface="Arial" panose="020B0604020202020204" pitchFamily="34" charset="0"/>
            </a:endParaRPr>
          </a:p>
        </p:txBody>
      </p:sp>
      <p:sp>
        <p:nvSpPr>
          <p:cNvPr id="44" name="Line 21">
            <a:extLst>
              <a:ext uri="{FF2B5EF4-FFF2-40B4-BE49-F238E27FC236}">
                <a16:creationId xmlns:a16="http://schemas.microsoft.com/office/drawing/2014/main" id="{802A4BBF-4270-430C-A040-33F754940ADA}"/>
              </a:ext>
            </a:extLst>
          </p:cNvPr>
          <p:cNvSpPr>
            <a:spLocks noChangeShapeType="1"/>
          </p:cNvSpPr>
          <p:nvPr/>
        </p:nvSpPr>
        <p:spPr bwMode="auto">
          <a:xfrm>
            <a:off x="6238570" y="4757988"/>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000000"/>
              </a:solidFill>
              <a:cs typeface="Arial" panose="020B0604020202020204" pitchFamily="34" charset="0"/>
            </a:endParaRPr>
          </a:p>
        </p:txBody>
      </p:sp>
      <p:sp>
        <p:nvSpPr>
          <p:cNvPr id="45" name="TextBox 44">
            <a:extLst>
              <a:ext uri="{FF2B5EF4-FFF2-40B4-BE49-F238E27FC236}">
                <a16:creationId xmlns:a16="http://schemas.microsoft.com/office/drawing/2014/main" id="{3F1AE95E-0379-41D2-80B2-E43FB2AE8513}"/>
              </a:ext>
            </a:extLst>
          </p:cNvPr>
          <p:cNvSpPr txBox="1"/>
          <p:nvPr/>
        </p:nvSpPr>
        <p:spPr>
          <a:xfrm>
            <a:off x="6111838" y="4866842"/>
            <a:ext cx="271475" cy="934478"/>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36</a:t>
            </a:r>
          </a:p>
          <a:p>
            <a:pPr algn="ctr"/>
            <a:endParaRPr lang="fr-FR" sz="1400">
              <a:solidFill>
                <a:srgbClr val="000000"/>
              </a:solidFill>
              <a:cs typeface="Arial" panose="020B0604020202020204" pitchFamily="34" charset="0"/>
            </a:endParaRPr>
          </a:p>
          <a:p>
            <a:pPr algn="r"/>
            <a:r>
              <a:rPr lang="fr-FR" sz="1400">
                <a:solidFill>
                  <a:srgbClr val="B60D27"/>
                </a:solidFill>
                <a:cs typeface="Arial" panose="020B0604020202020204" pitchFamily="34" charset="0"/>
              </a:rPr>
              <a:t>59</a:t>
            </a:r>
          </a:p>
          <a:p>
            <a:pPr algn="r"/>
            <a:r>
              <a:rPr lang="fr-FR" sz="1400">
                <a:solidFill>
                  <a:srgbClr val="B2C0EC"/>
                </a:solidFill>
                <a:cs typeface="Arial" panose="020B0604020202020204" pitchFamily="34" charset="0"/>
              </a:rPr>
              <a:t>59</a:t>
            </a:r>
            <a:endParaRPr lang="fr-FR" sz="1400" dirty="0">
              <a:solidFill>
                <a:srgbClr val="B2C0EC"/>
              </a:solidFill>
              <a:cs typeface="Arial" panose="020B0604020202020204" pitchFamily="34" charset="0"/>
            </a:endParaRPr>
          </a:p>
        </p:txBody>
      </p:sp>
      <p:sp>
        <p:nvSpPr>
          <p:cNvPr id="46" name="Line 19">
            <a:extLst>
              <a:ext uri="{FF2B5EF4-FFF2-40B4-BE49-F238E27FC236}">
                <a16:creationId xmlns:a16="http://schemas.microsoft.com/office/drawing/2014/main" id="{F1CA6EF2-3886-4452-9740-7A6832C71F52}"/>
              </a:ext>
            </a:extLst>
          </p:cNvPr>
          <p:cNvSpPr>
            <a:spLocks noChangeShapeType="1"/>
          </p:cNvSpPr>
          <p:nvPr/>
        </p:nvSpPr>
        <p:spPr bwMode="auto">
          <a:xfrm>
            <a:off x="7021728" y="4757988"/>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000000"/>
              </a:solidFill>
            </a:endParaRPr>
          </a:p>
        </p:txBody>
      </p:sp>
      <p:sp>
        <p:nvSpPr>
          <p:cNvPr id="47" name="TextBox 46">
            <a:extLst>
              <a:ext uri="{FF2B5EF4-FFF2-40B4-BE49-F238E27FC236}">
                <a16:creationId xmlns:a16="http://schemas.microsoft.com/office/drawing/2014/main" id="{37575659-B7CD-44AD-819D-77807596DCAD}"/>
              </a:ext>
            </a:extLst>
          </p:cNvPr>
          <p:cNvSpPr txBox="1"/>
          <p:nvPr/>
        </p:nvSpPr>
        <p:spPr>
          <a:xfrm>
            <a:off x="6885992" y="4866842"/>
            <a:ext cx="271475" cy="934478"/>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42</a:t>
            </a:r>
          </a:p>
          <a:p>
            <a:pPr algn="ctr"/>
            <a:endParaRPr lang="fr-FR" sz="1400">
              <a:solidFill>
                <a:srgbClr val="000000"/>
              </a:solidFill>
              <a:cs typeface="Arial" panose="020B0604020202020204" pitchFamily="34" charset="0"/>
            </a:endParaRPr>
          </a:p>
          <a:p>
            <a:pPr algn="r"/>
            <a:r>
              <a:rPr lang="fr-FR" sz="1400">
                <a:solidFill>
                  <a:srgbClr val="B60D27"/>
                </a:solidFill>
                <a:cs typeface="Arial" panose="020B0604020202020204" pitchFamily="34" charset="0"/>
              </a:rPr>
              <a:t>24</a:t>
            </a:r>
          </a:p>
          <a:p>
            <a:pPr algn="r"/>
            <a:r>
              <a:rPr lang="fr-FR" sz="1400">
                <a:solidFill>
                  <a:srgbClr val="B2C0EC"/>
                </a:solidFill>
                <a:cs typeface="Arial" panose="020B0604020202020204" pitchFamily="34" charset="0"/>
              </a:rPr>
              <a:t>14</a:t>
            </a:r>
            <a:endParaRPr lang="fr-FR" sz="1400" dirty="0">
              <a:solidFill>
                <a:srgbClr val="B2C0EC"/>
              </a:solidFill>
              <a:cs typeface="Arial" panose="020B0604020202020204" pitchFamily="34" charset="0"/>
            </a:endParaRPr>
          </a:p>
        </p:txBody>
      </p:sp>
      <p:sp>
        <p:nvSpPr>
          <p:cNvPr id="48" name="Line 19">
            <a:extLst>
              <a:ext uri="{FF2B5EF4-FFF2-40B4-BE49-F238E27FC236}">
                <a16:creationId xmlns:a16="http://schemas.microsoft.com/office/drawing/2014/main" id="{62967A3B-FF12-4605-A7DD-1266727ED5E3}"/>
              </a:ext>
            </a:extLst>
          </p:cNvPr>
          <p:cNvSpPr>
            <a:spLocks noChangeShapeType="1"/>
          </p:cNvSpPr>
          <p:nvPr/>
        </p:nvSpPr>
        <p:spPr bwMode="auto">
          <a:xfrm>
            <a:off x="7812601" y="4757988"/>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000000"/>
              </a:solidFill>
            </a:endParaRPr>
          </a:p>
        </p:txBody>
      </p:sp>
      <p:sp>
        <p:nvSpPr>
          <p:cNvPr id="49" name="TextBox 48">
            <a:extLst>
              <a:ext uri="{FF2B5EF4-FFF2-40B4-BE49-F238E27FC236}">
                <a16:creationId xmlns:a16="http://schemas.microsoft.com/office/drawing/2014/main" id="{FEDDDA0D-2924-4BB7-906F-567C214E4ACE}"/>
              </a:ext>
            </a:extLst>
          </p:cNvPr>
          <p:cNvSpPr txBox="1"/>
          <p:nvPr/>
        </p:nvSpPr>
        <p:spPr>
          <a:xfrm>
            <a:off x="7676863" y="4866842"/>
            <a:ext cx="271475" cy="934478"/>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48</a:t>
            </a:r>
          </a:p>
          <a:p>
            <a:pPr algn="ctr"/>
            <a:endParaRPr lang="fr-FR" sz="1400">
              <a:solidFill>
                <a:srgbClr val="000000"/>
              </a:solidFill>
              <a:cs typeface="Arial" panose="020B0604020202020204" pitchFamily="34" charset="0"/>
            </a:endParaRPr>
          </a:p>
          <a:p>
            <a:pPr algn="ctr"/>
            <a:r>
              <a:rPr lang="fr-FR" sz="1400">
                <a:solidFill>
                  <a:srgbClr val="B60D27"/>
                </a:solidFill>
                <a:cs typeface="Arial" panose="020B0604020202020204" pitchFamily="34" charset="0"/>
              </a:rPr>
              <a:t>2</a:t>
            </a:r>
          </a:p>
          <a:p>
            <a:pPr algn="ctr"/>
            <a:r>
              <a:rPr lang="fr-FR" sz="1400">
                <a:solidFill>
                  <a:srgbClr val="B2C0EC"/>
                </a:solidFill>
                <a:cs typeface="Arial" panose="020B0604020202020204" pitchFamily="34" charset="0"/>
              </a:rPr>
              <a:t>1</a:t>
            </a:r>
            <a:endParaRPr lang="fr-FR" sz="1400" dirty="0">
              <a:solidFill>
                <a:srgbClr val="B2C0EC"/>
              </a:solidFill>
              <a:cs typeface="Arial" panose="020B0604020202020204" pitchFamily="34" charset="0"/>
            </a:endParaRPr>
          </a:p>
        </p:txBody>
      </p:sp>
      <p:sp>
        <p:nvSpPr>
          <p:cNvPr id="50" name="Line 19">
            <a:extLst>
              <a:ext uri="{FF2B5EF4-FFF2-40B4-BE49-F238E27FC236}">
                <a16:creationId xmlns:a16="http://schemas.microsoft.com/office/drawing/2014/main" id="{4A92D7AD-6A1E-40B6-BC51-A8AFCAC23AEB}"/>
              </a:ext>
            </a:extLst>
          </p:cNvPr>
          <p:cNvSpPr>
            <a:spLocks noChangeShapeType="1"/>
          </p:cNvSpPr>
          <p:nvPr/>
        </p:nvSpPr>
        <p:spPr bwMode="auto">
          <a:xfrm>
            <a:off x="8583730" y="4757988"/>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000000"/>
              </a:solidFill>
            </a:endParaRPr>
          </a:p>
        </p:txBody>
      </p:sp>
      <p:sp>
        <p:nvSpPr>
          <p:cNvPr id="51" name="TextBox 50">
            <a:extLst>
              <a:ext uri="{FF2B5EF4-FFF2-40B4-BE49-F238E27FC236}">
                <a16:creationId xmlns:a16="http://schemas.microsoft.com/office/drawing/2014/main" id="{9E622734-1151-4DAB-8886-DFB5D87F4ADC}"/>
              </a:ext>
            </a:extLst>
          </p:cNvPr>
          <p:cNvSpPr txBox="1"/>
          <p:nvPr/>
        </p:nvSpPr>
        <p:spPr>
          <a:xfrm>
            <a:off x="8447992" y="4866842"/>
            <a:ext cx="271475" cy="719034"/>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54</a:t>
            </a:r>
          </a:p>
          <a:p>
            <a:pPr algn="ctr"/>
            <a:endParaRPr lang="fr-FR" sz="1400">
              <a:solidFill>
                <a:srgbClr val="000000"/>
              </a:solidFill>
              <a:cs typeface="Arial" panose="020B0604020202020204" pitchFamily="34" charset="0"/>
            </a:endParaRPr>
          </a:p>
          <a:p>
            <a:pPr algn="ctr"/>
            <a:endParaRPr lang="fr-FR" sz="1400" dirty="0">
              <a:solidFill>
                <a:srgbClr val="B2C0EC"/>
              </a:solidFill>
              <a:cs typeface="Arial" panose="020B0604020202020204" pitchFamily="34" charset="0"/>
            </a:endParaRPr>
          </a:p>
        </p:txBody>
      </p:sp>
      <p:sp>
        <p:nvSpPr>
          <p:cNvPr id="52" name="TextBox 51">
            <a:extLst>
              <a:ext uri="{FF2B5EF4-FFF2-40B4-BE49-F238E27FC236}">
                <a16:creationId xmlns:a16="http://schemas.microsoft.com/office/drawing/2014/main" id="{0E814728-9CBB-484E-B510-97DF3B5DAA67}"/>
              </a:ext>
            </a:extLst>
          </p:cNvPr>
          <p:cNvSpPr txBox="1"/>
          <p:nvPr/>
        </p:nvSpPr>
        <p:spPr>
          <a:xfrm>
            <a:off x="94913" y="5068933"/>
            <a:ext cx="1263487" cy="738664"/>
          </a:xfrm>
          <a:prstGeom prst="rect">
            <a:avLst/>
          </a:prstGeom>
          <a:noFill/>
        </p:spPr>
        <p:txBody>
          <a:bodyPr wrap="none" rtlCol="0">
            <a:spAutoFit/>
          </a:bodyPr>
          <a:lstStyle/>
          <a:p>
            <a:pPr algn="r" fontAlgn="base">
              <a:spcBef>
                <a:spcPct val="0"/>
              </a:spcBef>
              <a:spcAft>
                <a:spcPct val="0"/>
              </a:spcAft>
            </a:pPr>
            <a:r>
              <a:rPr lang="fr-FR" sz="1400">
                <a:solidFill>
                  <a:srgbClr val="4D4D4D"/>
                </a:solidFill>
                <a:cs typeface="Arial" panose="020B0604020202020204" pitchFamily="34" charset="0"/>
              </a:rPr>
              <a:t>N</a:t>
            </a:r>
          </a:p>
          <a:p>
            <a:pPr algn="r" fontAlgn="base">
              <a:spcBef>
                <a:spcPct val="0"/>
              </a:spcBef>
              <a:spcAft>
                <a:spcPct val="0"/>
              </a:spcAft>
            </a:pPr>
            <a:r>
              <a:rPr lang="fr-FR" sz="1400">
                <a:solidFill>
                  <a:srgbClr val="B60D27"/>
                </a:solidFill>
                <a:cs typeface="Arial" panose="020B0604020202020204" pitchFamily="34" charset="0"/>
              </a:rPr>
              <a:t>Nab-p + Gem</a:t>
            </a:r>
            <a:br>
              <a:rPr lang="fr-FR" sz="1400">
                <a:solidFill>
                  <a:srgbClr val="B60D27"/>
                </a:solidFill>
                <a:cs typeface="Arial" panose="020B0604020202020204" pitchFamily="34" charset="0"/>
              </a:rPr>
            </a:br>
            <a:r>
              <a:rPr lang="fr-FR" sz="1400">
                <a:solidFill>
                  <a:srgbClr val="B2C0EC"/>
                </a:solidFill>
                <a:cs typeface="Arial" panose="020B0604020202020204" pitchFamily="34" charset="0"/>
              </a:rPr>
              <a:t>Gem</a:t>
            </a:r>
            <a:endParaRPr lang="fr-FR" sz="1400" dirty="0">
              <a:solidFill>
                <a:srgbClr val="B2C0EC"/>
              </a:solidFill>
              <a:cs typeface="Arial" panose="020B0604020202020204" pitchFamily="34" charset="0"/>
            </a:endParaRPr>
          </a:p>
        </p:txBody>
      </p:sp>
      <p:sp>
        <p:nvSpPr>
          <p:cNvPr id="53" name="TextBox 52">
            <a:extLst>
              <a:ext uri="{FF2B5EF4-FFF2-40B4-BE49-F238E27FC236}">
                <a16:creationId xmlns:a16="http://schemas.microsoft.com/office/drawing/2014/main" id="{5AB16FD9-8C45-4728-A77C-5BDA8748337E}"/>
              </a:ext>
            </a:extLst>
          </p:cNvPr>
          <p:cNvSpPr txBox="1"/>
          <p:nvPr/>
        </p:nvSpPr>
        <p:spPr>
          <a:xfrm>
            <a:off x="2959095" y="4165467"/>
            <a:ext cx="2488182" cy="523220"/>
          </a:xfrm>
          <a:prstGeom prst="rect">
            <a:avLst/>
          </a:prstGeom>
          <a:noFill/>
        </p:spPr>
        <p:txBody>
          <a:bodyPr wrap="none" rtlCol="0">
            <a:spAutoFit/>
          </a:bodyPr>
          <a:lstStyle/>
          <a:p>
            <a:pPr fontAlgn="base">
              <a:spcBef>
                <a:spcPct val="0"/>
              </a:spcBef>
              <a:spcAft>
                <a:spcPct val="0"/>
              </a:spcAft>
            </a:pPr>
            <a:r>
              <a:rPr lang="fr-FR" sz="1400">
                <a:solidFill>
                  <a:srgbClr val="B60D27"/>
                </a:solidFill>
                <a:cs typeface="Arial" panose="020B0604020202020204" pitchFamily="34" charset="0"/>
              </a:rPr>
              <a:t>Nab-paclitaxel + gemcitabine</a:t>
            </a:r>
          </a:p>
          <a:p>
            <a:pPr fontAlgn="base">
              <a:spcBef>
                <a:spcPct val="0"/>
              </a:spcBef>
              <a:spcAft>
                <a:spcPct val="0"/>
              </a:spcAft>
            </a:pPr>
            <a:r>
              <a:rPr lang="fr-FR" altLang="zh-CN" sz="1400">
                <a:solidFill>
                  <a:schemeClr val="accent2"/>
                </a:solidFill>
                <a:ea typeface="SimSun" pitchFamily="2" charset="-122"/>
              </a:rPr>
              <a:t>Gemcitabine</a:t>
            </a:r>
            <a:endParaRPr lang="fr-FR" sz="1400" dirty="0">
              <a:solidFill>
                <a:schemeClr val="accent2"/>
              </a:solidFill>
              <a:cs typeface="Arial" panose="020B0604020202020204" pitchFamily="34" charset="0"/>
            </a:endParaRPr>
          </a:p>
        </p:txBody>
      </p:sp>
      <p:sp>
        <p:nvSpPr>
          <p:cNvPr id="54" name="TextBox 53">
            <a:extLst>
              <a:ext uri="{FF2B5EF4-FFF2-40B4-BE49-F238E27FC236}">
                <a16:creationId xmlns:a16="http://schemas.microsoft.com/office/drawing/2014/main" id="{02F075F0-1A02-4D5C-B740-F3812D4FC61B}"/>
              </a:ext>
            </a:extLst>
          </p:cNvPr>
          <p:cNvSpPr txBox="1"/>
          <p:nvPr/>
        </p:nvSpPr>
        <p:spPr>
          <a:xfrm>
            <a:off x="4014134" y="2297304"/>
            <a:ext cx="3550972" cy="1169551"/>
          </a:xfrm>
          <a:prstGeom prst="rect">
            <a:avLst/>
          </a:prstGeom>
          <a:noFill/>
        </p:spPr>
        <p:txBody>
          <a:bodyPr wrap="none" rtlCol="0">
            <a:spAutoFit/>
          </a:bodyPr>
          <a:lstStyle/>
          <a:p>
            <a:r>
              <a:rPr lang="fr-FR" sz="1400" dirty="0">
                <a:solidFill>
                  <a:srgbClr val="4D4D4D"/>
                </a:solidFill>
              </a:rPr>
              <a:t>Médiane selon investigateur</a:t>
            </a:r>
          </a:p>
          <a:p>
            <a:r>
              <a:rPr lang="fr-FR" sz="1400" dirty="0">
                <a:solidFill>
                  <a:srgbClr val="4D4D4D"/>
                </a:solidFill>
              </a:rPr>
              <a:t>Nab-paclitaxel + gemcitabine: </a:t>
            </a:r>
            <a:r>
              <a:rPr lang="fr-FR" sz="1400" dirty="0"/>
              <a:t>16,6 mois</a:t>
            </a:r>
          </a:p>
          <a:p>
            <a:r>
              <a:rPr lang="fr-FR" sz="1400" dirty="0"/>
              <a:t>Gemcitabine: 13,7 mois</a:t>
            </a:r>
          </a:p>
          <a:p>
            <a:r>
              <a:rPr lang="fr-FR" sz="1400" dirty="0"/>
              <a:t>(HR 0,82; IC95% 0,694 - 0,965; p=0,0168)</a:t>
            </a:r>
          </a:p>
          <a:p>
            <a:r>
              <a:rPr lang="fr-FR" sz="1400" dirty="0"/>
              <a:t>Nombre d’évènements: 571</a:t>
            </a:r>
          </a:p>
        </p:txBody>
      </p:sp>
      <p:cxnSp>
        <p:nvCxnSpPr>
          <p:cNvPr id="55" name="Straight Connector 54">
            <a:extLst>
              <a:ext uri="{FF2B5EF4-FFF2-40B4-BE49-F238E27FC236}">
                <a16:creationId xmlns:a16="http://schemas.microsoft.com/office/drawing/2014/main" id="{2F286627-D828-4F23-ADC9-CB10E68D1BF5}"/>
              </a:ext>
            </a:extLst>
          </p:cNvPr>
          <p:cNvCxnSpPr/>
          <p:nvPr/>
        </p:nvCxnSpPr>
        <p:spPr>
          <a:xfrm>
            <a:off x="2742542" y="4326893"/>
            <a:ext cx="240054" cy="0"/>
          </a:xfrm>
          <a:prstGeom prst="line">
            <a:avLst/>
          </a:prstGeom>
          <a:noFill/>
          <a:ln w="25400" cap="flat">
            <a:solidFill>
              <a:srgbClr val="B60D27"/>
            </a:solidFill>
            <a:prstDash val="solid"/>
            <a:miter/>
          </a:ln>
        </p:spPr>
      </p:cxnSp>
      <p:cxnSp>
        <p:nvCxnSpPr>
          <p:cNvPr id="56" name="Straight Connector 55">
            <a:extLst>
              <a:ext uri="{FF2B5EF4-FFF2-40B4-BE49-F238E27FC236}">
                <a16:creationId xmlns:a16="http://schemas.microsoft.com/office/drawing/2014/main" id="{A63A82A9-697D-4581-8C72-486156C8D58B}"/>
              </a:ext>
            </a:extLst>
          </p:cNvPr>
          <p:cNvCxnSpPr/>
          <p:nvPr/>
        </p:nvCxnSpPr>
        <p:spPr>
          <a:xfrm>
            <a:off x="2742542" y="4542342"/>
            <a:ext cx="240054" cy="0"/>
          </a:xfrm>
          <a:prstGeom prst="line">
            <a:avLst/>
          </a:prstGeom>
          <a:noFill/>
          <a:ln w="25400" cap="flat">
            <a:solidFill>
              <a:srgbClr val="B2C0EC"/>
            </a:solidFill>
            <a:prstDash val="solid"/>
            <a:miter/>
          </a:ln>
        </p:spPr>
      </p:cxnSp>
      <p:sp>
        <p:nvSpPr>
          <p:cNvPr id="57" name="Line 21">
            <a:extLst>
              <a:ext uri="{FF2B5EF4-FFF2-40B4-BE49-F238E27FC236}">
                <a16:creationId xmlns:a16="http://schemas.microsoft.com/office/drawing/2014/main" id="{20ABBC7E-AC22-4DA2-B91F-AA8C4773CB9C}"/>
              </a:ext>
            </a:extLst>
          </p:cNvPr>
          <p:cNvSpPr>
            <a:spLocks noChangeShapeType="1"/>
          </p:cNvSpPr>
          <p:nvPr/>
        </p:nvSpPr>
        <p:spPr bwMode="auto">
          <a:xfrm>
            <a:off x="5846685" y="4770806"/>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000000"/>
              </a:solidFill>
              <a:cs typeface="Arial" panose="020B0604020202020204" pitchFamily="34" charset="0"/>
            </a:endParaRPr>
          </a:p>
        </p:txBody>
      </p:sp>
      <p:sp>
        <p:nvSpPr>
          <p:cNvPr id="58" name="TextBox 57">
            <a:extLst>
              <a:ext uri="{FF2B5EF4-FFF2-40B4-BE49-F238E27FC236}">
                <a16:creationId xmlns:a16="http://schemas.microsoft.com/office/drawing/2014/main" id="{F1A7DC8E-4C9A-43A1-AB83-9133377C245F}"/>
              </a:ext>
            </a:extLst>
          </p:cNvPr>
          <p:cNvSpPr txBox="1"/>
          <p:nvPr/>
        </p:nvSpPr>
        <p:spPr>
          <a:xfrm>
            <a:off x="5719954" y="4866842"/>
            <a:ext cx="271475" cy="934478"/>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33</a:t>
            </a:r>
          </a:p>
          <a:p>
            <a:pPr algn="ctr"/>
            <a:endParaRPr lang="fr-FR" sz="1400">
              <a:solidFill>
                <a:srgbClr val="000000"/>
              </a:solidFill>
              <a:cs typeface="Arial" panose="020B0604020202020204" pitchFamily="34" charset="0"/>
            </a:endParaRPr>
          </a:p>
          <a:p>
            <a:pPr algn="r"/>
            <a:r>
              <a:rPr lang="fr-FR" sz="1400">
                <a:solidFill>
                  <a:srgbClr val="B60D27"/>
                </a:solidFill>
                <a:cs typeface="Arial" panose="020B0604020202020204" pitchFamily="34" charset="0"/>
              </a:rPr>
              <a:t>98</a:t>
            </a:r>
          </a:p>
          <a:p>
            <a:pPr algn="r"/>
            <a:r>
              <a:rPr lang="fr-FR" sz="1400">
                <a:solidFill>
                  <a:srgbClr val="B2C0EC"/>
                </a:solidFill>
                <a:cs typeface="Arial" panose="020B0604020202020204" pitchFamily="34" charset="0"/>
              </a:rPr>
              <a:t>92</a:t>
            </a:r>
            <a:endParaRPr lang="fr-FR" sz="1400" dirty="0">
              <a:solidFill>
                <a:srgbClr val="B2C0EC"/>
              </a:solidFill>
              <a:cs typeface="Arial" panose="020B0604020202020204" pitchFamily="34" charset="0"/>
            </a:endParaRPr>
          </a:p>
        </p:txBody>
      </p:sp>
      <p:sp>
        <p:nvSpPr>
          <p:cNvPr id="59" name="Line 21">
            <a:extLst>
              <a:ext uri="{FF2B5EF4-FFF2-40B4-BE49-F238E27FC236}">
                <a16:creationId xmlns:a16="http://schemas.microsoft.com/office/drawing/2014/main" id="{1990CDA3-2FE6-4D70-BC46-C8861C971708}"/>
              </a:ext>
            </a:extLst>
          </p:cNvPr>
          <p:cNvSpPr>
            <a:spLocks noChangeShapeType="1"/>
          </p:cNvSpPr>
          <p:nvPr/>
        </p:nvSpPr>
        <p:spPr bwMode="auto">
          <a:xfrm>
            <a:off x="6628042" y="4765434"/>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000000"/>
              </a:solidFill>
              <a:cs typeface="Arial" panose="020B0604020202020204" pitchFamily="34" charset="0"/>
            </a:endParaRPr>
          </a:p>
        </p:txBody>
      </p:sp>
      <p:sp>
        <p:nvSpPr>
          <p:cNvPr id="60" name="TextBox 59">
            <a:extLst>
              <a:ext uri="{FF2B5EF4-FFF2-40B4-BE49-F238E27FC236}">
                <a16:creationId xmlns:a16="http://schemas.microsoft.com/office/drawing/2014/main" id="{43E0A2C4-45FE-43C8-BC30-FBE098F09A7B}"/>
              </a:ext>
            </a:extLst>
          </p:cNvPr>
          <p:cNvSpPr txBox="1"/>
          <p:nvPr/>
        </p:nvSpPr>
        <p:spPr>
          <a:xfrm>
            <a:off x="6501287" y="4866842"/>
            <a:ext cx="271475" cy="934478"/>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39</a:t>
            </a:r>
          </a:p>
          <a:p>
            <a:pPr algn="ctr"/>
            <a:endParaRPr lang="fr-FR" sz="1400">
              <a:solidFill>
                <a:srgbClr val="000000"/>
              </a:solidFill>
              <a:cs typeface="Arial" panose="020B0604020202020204" pitchFamily="34" charset="0"/>
            </a:endParaRPr>
          </a:p>
          <a:p>
            <a:pPr algn="r"/>
            <a:r>
              <a:rPr lang="fr-FR" sz="1400">
                <a:solidFill>
                  <a:srgbClr val="B60D27"/>
                </a:solidFill>
                <a:cs typeface="Arial" panose="020B0604020202020204" pitchFamily="34" charset="0"/>
              </a:rPr>
              <a:t>46</a:t>
            </a:r>
          </a:p>
          <a:p>
            <a:pPr algn="r"/>
            <a:r>
              <a:rPr lang="fr-FR" sz="1400">
                <a:solidFill>
                  <a:srgbClr val="B2C0EC"/>
                </a:solidFill>
                <a:cs typeface="Arial" panose="020B0604020202020204" pitchFamily="34" charset="0"/>
              </a:rPr>
              <a:t>42</a:t>
            </a:r>
            <a:endParaRPr lang="fr-FR" sz="1400" dirty="0">
              <a:solidFill>
                <a:srgbClr val="B2C0EC"/>
              </a:solidFill>
              <a:cs typeface="Arial" panose="020B0604020202020204" pitchFamily="34" charset="0"/>
            </a:endParaRPr>
          </a:p>
        </p:txBody>
      </p:sp>
      <p:sp>
        <p:nvSpPr>
          <p:cNvPr id="61" name="Line 21">
            <a:extLst>
              <a:ext uri="{FF2B5EF4-FFF2-40B4-BE49-F238E27FC236}">
                <a16:creationId xmlns:a16="http://schemas.microsoft.com/office/drawing/2014/main" id="{54162F37-04AA-4CE8-9D4A-037AF79E58D8}"/>
              </a:ext>
            </a:extLst>
          </p:cNvPr>
          <p:cNvSpPr>
            <a:spLocks noChangeShapeType="1"/>
          </p:cNvSpPr>
          <p:nvPr/>
        </p:nvSpPr>
        <p:spPr bwMode="auto">
          <a:xfrm>
            <a:off x="7403490" y="4758003"/>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000000"/>
              </a:solidFill>
              <a:cs typeface="Arial" panose="020B0604020202020204" pitchFamily="34" charset="0"/>
            </a:endParaRPr>
          </a:p>
        </p:txBody>
      </p:sp>
      <p:sp>
        <p:nvSpPr>
          <p:cNvPr id="62" name="TextBox 61">
            <a:extLst>
              <a:ext uri="{FF2B5EF4-FFF2-40B4-BE49-F238E27FC236}">
                <a16:creationId xmlns:a16="http://schemas.microsoft.com/office/drawing/2014/main" id="{9618C996-B82C-4674-BF15-4B0375342B8E}"/>
              </a:ext>
            </a:extLst>
          </p:cNvPr>
          <p:cNvSpPr txBox="1"/>
          <p:nvPr/>
        </p:nvSpPr>
        <p:spPr>
          <a:xfrm>
            <a:off x="7276735" y="4866842"/>
            <a:ext cx="271475" cy="934478"/>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45</a:t>
            </a:r>
          </a:p>
          <a:p>
            <a:pPr algn="ctr"/>
            <a:endParaRPr lang="fr-FR" sz="1400">
              <a:solidFill>
                <a:srgbClr val="000000"/>
              </a:solidFill>
              <a:cs typeface="Arial" panose="020B0604020202020204" pitchFamily="34" charset="0"/>
            </a:endParaRPr>
          </a:p>
          <a:p>
            <a:pPr algn="r"/>
            <a:r>
              <a:rPr lang="fr-FR" sz="1400">
                <a:solidFill>
                  <a:srgbClr val="B60D27"/>
                </a:solidFill>
                <a:cs typeface="Arial" panose="020B0604020202020204" pitchFamily="34" charset="0"/>
              </a:rPr>
              <a:t>16</a:t>
            </a:r>
          </a:p>
          <a:p>
            <a:pPr algn="r"/>
            <a:r>
              <a:rPr lang="fr-FR" sz="1400">
                <a:solidFill>
                  <a:srgbClr val="B2C0EC"/>
                </a:solidFill>
                <a:cs typeface="Arial" panose="020B0604020202020204" pitchFamily="34" charset="0"/>
              </a:rPr>
              <a:t>9</a:t>
            </a:r>
            <a:endParaRPr lang="fr-FR" sz="1400" dirty="0">
              <a:solidFill>
                <a:srgbClr val="B2C0EC"/>
              </a:solidFill>
              <a:cs typeface="Arial" panose="020B0604020202020204" pitchFamily="34" charset="0"/>
            </a:endParaRPr>
          </a:p>
        </p:txBody>
      </p:sp>
      <p:sp>
        <p:nvSpPr>
          <p:cNvPr id="63" name="Line 21">
            <a:extLst>
              <a:ext uri="{FF2B5EF4-FFF2-40B4-BE49-F238E27FC236}">
                <a16:creationId xmlns:a16="http://schemas.microsoft.com/office/drawing/2014/main" id="{C26CF40A-5AFE-4163-84E6-A36B2BBDC05A}"/>
              </a:ext>
            </a:extLst>
          </p:cNvPr>
          <p:cNvSpPr>
            <a:spLocks noChangeShapeType="1"/>
          </p:cNvSpPr>
          <p:nvPr/>
        </p:nvSpPr>
        <p:spPr bwMode="auto">
          <a:xfrm>
            <a:off x="8204134" y="4757988"/>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000000"/>
              </a:solidFill>
              <a:cs typeface="Arial" panose="020B0604020202020204" pitchFamily="34" charset="0"/>
            </a:endParaRPr>
          </a:p>
        </p:txBody>
      </p:sp>
      <p:sp>
        <p:nvSpPr>
          <p:cNvPr id="64" name="TextBox 63">
            <a:extLst>
              <a:ext uri="{FF2B5EF4-FFF2-40B4-BE49-F238E27FC236}">
                <a16:creationId xmlns:a16="http://schemas.microsoft.com/office/drawing/2014/main" id="{961D0250-E9F8-4C2C-A3AC-95BF4C755AAD}"/>
              </a:ext>
            </a:extLst>
          </p:cNvPr>
          <p:cNvSpPr txBox="1"/>
          <p:nvPr/>
        </p:nvSpPr>
        <p:spPr>
          <a:xfrm>
            <a:off x="8077378" y="4866842"/>
            <a:ext cx="271475" cy="719034"/>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51	</a:t>
            </a:r>
          </a:p>
          <a:p>
            <a:pPr algn="ctr"/>
            <a:endParaRPr lang="fr-FR" sz="1400">
              <a:solidFill>
                <a:srgbClr val="000000"/>
              </a:solidFill>
              <a:cs typeface="Arial" panose="020B0604020202020204" pitchFamily="34" charset="0"/>
            </a:endParaRPr>
          </a:p>
          <a:p>
            <a:pPr algn="ctr"/>
            <a:r>
              <a:rPr lang="fr-FR" sz="1400">
                <a:solidFill>
                  <a:srgbClr val="B60D27"/>
                </a:solidFill>
                <a:cs typeface="Arial" panose="020B0604020202020204" pitchFamily="34" charset="0"/>
              </a:rPr>
              <a:t>2</a:t>
            </a:r>
            <a:endParaRPr lang="fr-FR" sz="1400" dirty="0">
              <a:solidFill>
                <a:srgbClr val="B2C0EC"/>
              </a:solidFill>
              <a:cs typeface="Arial" panose="020B0604020202020204" pitchFamily="34" charset="0"/>
            </a:endParaRPr>
          </a:p>
        </p:txBody>
      </p:sp>
      <p:grpSp>
        <p:nvGrpSpPr>
          <p:cNvPr id="65" name="Graphic 1">
            <a:extLst>
              <a:ext uri="{FF2B5EF4-FFF2-40B4-BE49-F238E27FC236}">
                <a16:creationId xmlns:a16="http://schemas.microsoft.com/office/drawing/2014/main" id="{8713A146-FF34-4970-97A2-1D83A074519E}"/>
              </a:ext>
            </a:extLst>
          </p:cNvPr>
          <p:cNvGrpSpPr/>
          <p:nvPr/>
        </p:nvGrpSpPr>
        <p:grpSpPr>
          <a:xfrm>
            <a:off x="1512666" y="2000280"/>
            <a:ext cx="6390000" cy="2261432"/>
            <a:chOff x="0" y="1805830"/>
            <a:chExt cx="9144000" cy="3246339"/>
          </a:xfrm>
        </p:grpSpPr>
        <p:sp>
          <p:nvSpPr>
            <p:cNvPr id="66" name="Freeform: Shape 3">
              <a:extLst>
                <a:ext uri="{FF2B5EF4-FFF2-40B4-BE49-F238E27FC236}">
                  <a16:creationId xmlns:a16="http://schemas.microsoft.com/office/drawing/2014/main" id="{FF2D0DAD-CD0F-4E32-B9D5-7C01188EE86A}"/>
                </a:ext>
              </a:extLst>
            </p:cNvPr>
            <p:cNvSpPr/>
            <p:nvPr/>
          </p:nvSpPr>
          <p:spPr>
            <a:xfrm>
              <a:off x="-1646" y="1850641"/>
              <a:ext cx="9144000" cy="3158837"/>
            </a:xfrm>
            <a:custGeom>
              <a:avLst/>
              <a:gdLst>
                <a:gd name="connsiteX0" fmla="*/ 9141275 w 9144000"/>
                <a:gd name="connsiteY0" fmla="*/ 3160857 h 3158836"/>
                <a:gd name="connsiteX1" fmla="*/ 8861273 w 9144000"/>
                <a:gd name="connsiteY1" fmla="*/ 3160857 h 3158836"/>
                <a:gd name="connsiteX2" fmla="*/ 8861273 w 9144000"/>
                <a:gd name="connsiteY2" fmla="*/ 3025797 h 3158836"/>
                <a:gd name="connsiteX3" fmla="*/ 8333658 w 9144000"/>
                <a:gd name="connsiteY3" fmla="*/ 3025797 h 3158836"/>
                <a:gd name="connsiteX4" fmla="*/ 8333658 w 9144000"/>
                <a:gd name="connsiteY4" fmla="*/ 2949188 h 3158836"/>
                <a:gd name="connsiteX5" fmla="*/ 6863485 w 9144000"/>
                <a:gd name="connsiteY5" fmla="*/ 2949188 h 3158836"/>
                <a:gd name="connsiteX6" fmla="*/ 6863485 w 9144000"/>
                <a:gd name="connsiteY6" fmla="*/ 2920969 h 3158836"/>
                <a:gd name="connsiteX7" fmla="*/ 6788968 w 9144000"/>
                <a:gd name="connsiteY7" fmla="*/ 2920969 h 3158836"/>
                <a:gd name="connsiteX8" fmla="*/ 6788968 w 9144000"/>
                <a:gd name="connsiteY8" fmla="*/ 2902821 h 3158836"/>
                <a:gd name="connsiteX9" fmla="*/ 6434512 w 9144000"/>
                <a:gd name="connsiteY9" fmla="*/ 2902821 h 3158836"/>
                <a:gd name="connsiteX10" fmla="*/ 6434512 w 9144000"/>
                <a:gd name="connsiteY10" fmla="*/ 2886694 h 3158836"/>
                <a:gd name="connsiteX11" fmla="*/ 6374097 w 9144000"/>
                <a:gd name="connsiteY11" fmla="*/ 2886694 h 3158836"/>
                <a:gd name="connsiteX12" fmla="*/ 6374097 w 9144000"/>
                <a:gd name="connsiteY12" fmla="*/ 2860487 h 3158836"/>
                <a:gd name="connsiteX13" fmla="*/ 5961236 w 9144000"/>
                <a:gd name="connsiteY13" fmla="*/ 2860487 h 3158836"/>
                <a:gd name="connsiteX14" fmla="*/ 5961236 w 9144000"/>
                <a:gd name="connsiteY14" fmla="*/ 2838314 h 3158836"/>
                <a:gd name="connsiteX15" fmla="*/ 5943114 w 9144000"/>
                <a:gd name="connsiteY15" fmla="*/ 2838314 h 3158836"/>
                <a:gd name="connsiteX16" fmla="*/ 5943114 w 9144000"/>
                <a:gd name="connsiteY16" fmla="*/ 2822187 h 3158836"/>
                <a:gd name="connsiteX17" fmla="*/ 5777971 w 9144000"/>
                <a:gd name="connsiteY17" fmla="*/ 2822187 h 3158836"/>
                <a:gd name="connsiteX18" fmla="*/ 5777971 w 9144000"/>
                <a:gd name="connsiteY18" fmla="*/ 2812107 h 3158836"/>
                <a:gd name="connsiteX19" fmla="*/ 5733658 w 9144000"/>
                <a:gd name="connsiteY19" fmla="*/ 2812107 h 3158836"/>
                <a:gd name="connsiteX20" fmla="*/ 5733658 w 9144000"/>
                <a:gd name="connsiteY20" fmla="*/ 2769773 h 3158836"/>
                <a:gd name="connsiteX21" fmla="*/ 5598727 w 9144000"/>
                <a:gd name="connsiteY21" fmla="*/ 2769773 h 3158836"/>
                <a:gd name="connsiteX22" fmla="*/ 5598727 w 9144000"/>
                <a:gd name="connsiteY22" fmla="*/ 2755668 h 3158836"/>
                <a:gd name="connsiteX23" fmla="*/ 5342958 w 9144000"/>
                <a:gd name="connsiteY23" fmla="*/ 2755668 h 3158836"/>
                <a:gd name="connsiteX24" fmla="*/ 5342958 w 9144000"/>
                <a:gd name="connsiteY24" fmla="*/ 2733495 h 3158836"/>
                <a:gd name="connsiteX25" fmla="*/ 5216078 w 9144000"/>
                <a:gd name="connsiteY25" fmla="*/ 2733495 h 3158836"/>
                <a:gd name="connsiteX26" fmla="*/ 5216078 w 9144000"/>
                <a:gd name="connsiteY26" fmla="*/ 2707288 h 3158836"/>
                <a:gd name="connsiteX27" fmla="*/ 5117400 w 9144000"/>
                <a:gd name="connsiteY27" fmla="*/ 2707288 h 3158836"/>
                <a:gd name="connsiteX28" fmla="*/ 5117400 w 9144000"/>
                <a:gd name="connsiteY28" fmla="*/ 2687127 h 3158836"/>
                <a:gd name="connsiteX29" fmla="*/ 5006632 w 9144000"/>
                <a:gd name="connsiteY29" fmla="*/ 2687127 h 3158836"/>
                <a:gd name="connsiteX30" fmla="*/ 5006632 w 9144000"/>
                <a:gd name="connsiteY30" fmla="*/ 2673013 h 3158836"/>
                <a:gd name="connsiteX31" fmla="*/ 4926075 w 9144000"/>
                <a:gd name="connsiteY31" fmla="*/ 2673013 h 3158836"/>
                <a:gd name="connsiteX32" fmla="*/ 4926075 w 9144000"/>
                <a:gd name="connsiteY32" fmla="*/ 2658908 h 3158836"/>
                <a:gd name="connsiteX33" fmla="*/ 4797176 w 9144000"/>
                <a:gd name="connsiteY33" fmla="*/ 2658908 h 3158836"/>
                <a:gd name="connsiteX34" fmla="*/ 4797176 w 9144000"/>
                <a:gd name="connsiteY34" fmla="*/ 2634713 h 3158836"/>
                <a:gd name="connsiteX35" fmla="*/ 4773014 w 9144000"/>
                <a:gd name="connsiteY35" fmla="*/ 2634713 h 3158836"/>
                <a:gd name="connsiteX36" fmla="*/ 4773014 w 9144000"/>
                <a:gd name="connsiteY36" fmla="*/ 2618587 h 3158836"/>
                <a:gd name="connsiteX37" fmla="*/ 4690438 w 9144000"/>
                <a:gd name="connsiteY37" fmla="*/ 2618587 h 3158836"/>
                <a:gd name="connsiteX38" fmla="*/ 4690438 w 9144000"/>
                <a:gd name="connsiteY38" fmla="*/ 2584321 h 3158836"/>
                <a:gd name="connsiteX39" fmla="*/ 4368213 w 9144000"/>
                <a:gd name="connsiteY39" fmla="*/ 2584321 h 3158836"/>
                <a:gd name="connsiteX40" fmla="*/ 4368213 w 9144000"/>
                <a:gd name="connsiteY40" fmla="*/ 2568194 h 3158836"/>
                <a:gd name="connsiteX41" fmla="*/ 4237303 w 9144000"/>
                <a:gd name="connsiteY41" fmla="*/ 2568194 h 3158836"/>
                <a:gd name="connsiteX42" fmla="*/ 4237303 w 9144000"/>
                <a:gd name="connsiteY42" fmla="*/ 2517793 h 3158836"/>
                <a:gd name="connsiteX43" fmla="*/ 4146676 w 9144000"/>
                <a:gd name="connsiteY43" fmla="*/ 2517793 h 3158836"/>
                <a:gd name="connsiteX44" fmla="*/ 4146676 w 9144000"/>
                <a:gd name="connsiteY44" fmla="*/ 2467400 h 3158836"/>
                <a:gd name="connsiteX45" fmla="*/ 4033897 w 9144000"/>
                <a:gd name="connsiteY45" fmla="*/ 2467400 h 3158836"/>
                <a:gd name="connsiteX46" fmla="*/ 4033897 w 9144000"/>
                <a:gd name="connsiteY46" fmla="*/ 2437159 h 3158836"/>
                <a:gd name="connsiteX47" fmla="*/ 3931189 w 9144000"/>
                <a:gd name="connsiteY47" fmla="*/ 2437159 h 3158836"/>
                <a:gd name="connsiteX48" fmla="*/ 3931189 w 9144000"/>
                <a:gd name="connsiteY48" fmla="*/ 2421033 h 3158836"/>
                <a:gd name="connsiteX49" fmla="*/ 3832502 w 9144000"/>
                <a:gd name="connsiteY49" fmla="*/ 2421033 h 3158836"/>
                <a:gd name="connsiteX50" fmla="*/ 3832502 w 9144000"/>
                <a:gd name="connsiteY50" fmla="*/ 2402893 h 3158836"/>
                <a:gd name="connsiteX51" fmla="*/ 3681460 w 9144000"/>
                <a:gd name="connsiteY51" fmla="*/ 2402893 h 3158836"/>
                <a:gd name="connsiteX52" fmla="*/ 3681460 w 9144000"/>
                <a:gd name="connsiteY52" fmla="*/ 2352492 h 3158836"/>
                <a:gd name="connsiteX53" fmla="*/ 3659308 w 9144000"/>
                <a:gd name="connsiteY53" fmla="*/ 2352492 h 3158836"/>
                <a:gd name="connsiteX54" fmla="*/ 3659308 w 9144000"/>
                <a:gd name="connsiteY54" fmla="*/ 2324272 h 3158836"/>
                <a:gd name="connsiteX55" fmla="*/ 3608955 w 9144000"/>
                <a:gd name="connsiteY55" fmla="*/ 2324272 h 3158836"/>
                <a:gd name="connsiteX56" fmla="*/ 3608955 w 9144000"/>
                <a:gd name="connsiteY56" fmla="*/ 2283951 h 3158836"/>
                <a:gd name="connsiteX57" fmla="*/ 3494165 w 9144000"/>
                <a:gd name="connsiteY57" fmla="*/ 2283951 h 3158836"/>
                <a:gd name="connsiteX58" fmla="*/ 3494165 w 9144000"/>
                <a:gd name="connsiteY58" fmla="*/ 2255732 h 3158836"/>
                <a:gd name="connsiteX59" fmla="*/ 3109496 w 9144000"/>
                <a:gd name="connsiteY59" fmla="*/ 2255732 h 3158836"/>
                <a:gd name="connsiteX60" fmla="*/ 3109496 w 9144000"/>
                <a:gd name="connsiteY60" fmla="*/ 2191225 h 3158836"/>
                <a:gd name="connsiteX61" fmla="*/ 2946373 w 9144000"/>
                <a:gd name="connsiteY61" fmla="*/ 2191225 h 3158836"/>
                <a:gd name="connsiteX62" fmla="*/ 2946373 w 9144000"/>
                <a:gd name="connsiteY62" fmla="*/ 2122684 h 3158836"/>
                <a:gd name="connsiteX63" fmla="*/ 2837615 w 9144000"/>
                <a:gd name="connsiteY63" fmla="*/ 2122684 h 3158836"/>
                <a:gd name="connsiteX64" fmla="*/ 2837615 w 9144000"/>
                <a:gd name="connsiteY64" fmla="*/ 2104545 h 3158836"/>
                <a:gd name="connsiteX65" fmla="*/ 2724836 w 9144000"/>
                <a:gd name="connsiteY65" fmla="*/ 2104545 h 3158836"/>
                <a:gd name="connsiteX66" fmla="*/ 2724836 w 9144000"/>
                <a:gd name="connsiteY66" fmla="*/ 2084385 h 3158836"/>
                <a:gd name="connsiteX67" fmla="*/ 2666432 w 9144000"/>
                <a:gd name="connsiteY67" fmla="*/ 2084385 h 3158836"/>
                <a:gd name="connsiteX68" fmla="*/ 2666432 w 9144000"/>
                <a:gd name="connsiteY68" fmla="*/ 2040030 h 3158836"/>
                <a:gd name="connsiteX69" fmla="*/ 2612057 w 9144000"/>
                <a:gd name="connsiteY69" fmla="*/ 2040030 h 3158836"/>
                <a:gd name="connsiteX70" fmla="*/ 2612057 w 9144000"/>
                <a:gd name="connsiteY70" fmla="*/ 1995683 h 3158836"/>
                <a:gd name="connsiteX71" fmla="*/ 2593927 w 9144000"/>
                <a:gd name="connsiteY71" fmla="*/ 1995683 h 3158836"/>
                <a:gd name="connsiteX72" fmla="*/ 2593927 w 9144000"/>
                <a:gd name="connsiteY72" fmla="*/ 1963430 h 3158836"/>
                <a:gd name="connsiteX73" fmla="*/ 2577815 w 9144000"/>
                <a:gd name="connsiteY73" fmla="*/ 1963430 h 3158836"/>
                <a:gd name="connsiteX74" fmla="*/ 2577815 w 9144000"/>
                <a:gd name="connsiteY74" fmla="*/ 1923109 h 3158836"/>
                <a:gd name="connsiteX75" fmla="*/ 2412673 w 9144000"/>
                <a:gd name="connsiteY75" fmla="*/ 1923109 h 3158836"/>
                <a:gd name="connsiteX76" fmla="*/ 2412673 w 9144000"/>
                <a:gd name="connsiteY76" fmla="*/ 1892877 h 3158836"/>
                <a:gd name="connsiteX77" fmla="*/ 2318025 w 9144000"/>
                <a:gd name="connsiteY77" fmla="*/ 1892877 h 3158836"/>
                <a:gd name="connsiteX78" fmla="*/ 2318025 w 9144000"/>
                <a:gd name="connsiteY78" fmla="*/ 1846509 h 3158836"/>
                <a:gd name="connsiteX79" fmla="*/ 2253571 w 9144000"/>
                <a:gd name="connsiteY79" fmla="*/ 1846509 h 3158836"/>
                <a:gd name="connsiteX80" fmla="*/ 2253571 w 9144000"/>
                <a:gd name="connsiteY80" fmla="*/ 1804176 h 3158836"/>
                <a:gd name="connsiteX81" fmla="*/ 2185104 w 9144000"/>
                <a:gd name="connsiteY81" fmla="*/ 1804176 h 3158836"/>
                <a:gd name="connsiteX82" fmla="*/ 2185104 w 9144000"/>
                <a:gd name="connsiteY82" fmla="*/ 1729589 h 3158836"/>
                <a:gd name="connsiteX83" fmla="*/ 2112599 w 9144000"/>
                <a:gd name="connsiteY83" fmla="*/ 1729589 h 3158836"/>
                <a:gd name="connsiteX84" fmla="*/ 2112599 w 9144000"/>
                <a:gd name="connsiteY84" fmla="*/ 1673149 h 3158836"/>
                <a:gd name="connsiteX85" fmla="*/ 2068295 w 9144000"/>
                <a:gd name="connsiteY85" fmla="*/ 1673149 h 3158836"/>
                <a:gd name="connsiteX86" fmla="*/ 2068295 w 9144000"/>
                <a:gd name="connsiteY86" fmla="*/ 1592507 h 3158836"/>
                <a:gd name="connsiteX87" fmla="*/ 2046135 w 9144000"/>
                <a:gd name="connsiteY87" fmla="*/ 1592507 h 3158836"/>
                <a:gd name="connsiteX88" fmla="*/ 2046135 w 9144000"/>
                <a:gd name="connsiteY88" fmla="*/ 1481642 h 3158836"/>
                <a:gd name="connsiteX89" fmla="*/ 1792384 w 9144000"/>
                <a:gd name="connsiteY89" fmla="*/ 1481642 h 3158836"/>
                <a:gd name="connsiteX90" fmla="*/ 1792384 w 9144000"/>
                <a:gd name="connsiteY90" fmla="*/ 1461481 h 3158836"/>
                <a:gd name="connsiteX91" fmla="*/ 1685646 w 9144000"/>
                <a:gd name="connsiteY91" fmla="*/ 1461481 h 3158836"/>
                <a:gd name="connsiteX92" fmla="*/ 1685646 w 9144000"/>
                <a:gd name="connsiteY92" fmla="*/ 1439308 h 3158836"/>
                <a:gd name="connsiteX93" fmla="*/ 1625222 w 9144000"/>
                <a:gd name="connsiteY93" fmla="*/ 1439308 h 3158836"/>
                <a:gd name="connsiteX94" fmla="*/ 1625222 w 9144000"/>
                <a:gd name="connsiteY94" fmla="*/ 1286100 h 3158836"/>
                <a:gd name="connsiteX95" fmla="*/ 1613141 w 9144000"/>
                <a:gd name="connsiteY95" fmla="*/ 1286100 h 3158836"/>
                <a:gd name="connsiteX96" fmla="*/ 1613141 w 9144000"/>
                <a:gd name="connsiteY96" fmla="*/ 1231674 h 3158836"/>
                <a:gd name="connsiteX97" fmla="*/ 1578908 w 9144000"/>
                <a:gd name="connsiteY97" fmla="*/ 1231674 h 3158836"/>
                <a:gd name="connsiteX98" fmla="*/ 1578908 w 9144000"/>
                <a:gd name="connsiteY98" fmla="*/ 915177 h 3158836"/>
                <a:gd name="connsiteX99" fmla="*/ 1500362 w 9144000"/>
                <a:gd name="connsiteY99" fmla="*/ 915177 h 3158836"/>
                <a:gd name="connsiteX100" fmla="*/ 1500362 w 9144000"/>
                <a:gd name="connsiteY100" fmla="*/ 876878 h 3158836"/>
                <a:gd name="connsiteX101" fmla="*/ 1460079 w 9144000"/>
                <a:gd name="connsiteY101" fmla="*/ 876878 h 3158836"/>
                <a:gd name="connsiteX102" fmla="*/ 1460079 w 9144000"/>
                <a:gd name="connsiteY102" fmla="*/ 812370 h 3158836"/>
                <a:gd name="connsiteX103" fmla="*/ 1367442 w 9144000"/>
                <a:gd name="connsiteY103" fmla="*/ 812370 h 3158836"/>
                <a:gd name="connsiteX104" fmla="*/ 1367442 w 9144000"/>
                <a:gd name="connsiteY104" fmla="*/ 743830 h 3158836"/>
                <a:gd name="connsiteX105" fmla="*/ 1282855 w 9144000"/>
                <a:gd name="connsiteY105" fmla="*/ 743830 h 3158836"/>
                <a:gd name="connsiteX106" fmla="*/ 1282855 w 9144000"/>
                <a:gd name="connsiteY106" fmla="*/ 679323 h 3158836"/>
                <a:gd name="connsiteX107" fmla="*/ 1135835 w 9144000"/>
                <a:gd name="connsiteY107" fmla="*/ 679323 h 3158836"/>
                <a:gd name="connsiteX108" fmla="*/ 1135835 w 9144000"/>
                <a:gd name="connsiteY108" fmla="*/ 651100 h 3158836"/>
                <a:gd name="connsiteX109" fmla="*/ 1091531 w 9144000"/>
                <a:gd name="connsiteY109" fmla="*/ 651100 h 3158836"/>
                <a:gd name="connsiteX110" fmla="*/ 1091531 w 9144000"/>
                <a:gd name="connsiteY110" fmla="*/ 602720 h 3158836"/>
                <a:gd name="connsiteX111" fmla="*/ 1051248 w 9144000"/>
                <a:gd name="connsiteY111" fmla="*/ 602720 h 3158836"/>
                <a:gd name="connsiteX112" fmla="*/ 1051248 w 9144000"/>
                <a:gd name="connsiteY112" fmla="*/ 530149 h 3158836"/>
                <a:gd name="connsiteX113" fmla="*/ 1029096 w 9144000"/>
                <a:gd name="connsiteY113" fmla="*/ 530149 h 3158836"/>
                <a:gd name="connsiteX114" fmla="*/ 1029096 w 9144000"/>
                <a:gd name="connsiteY114" fmla="*/ 481768 h 3158836"/>
                <a:gd name="connsiteX115" fmla="*/ 960621 w 9144000"/>
                <a:gd name="connsiteY115" fmla="*/ 481768 h 3158836"/>
                <a:gd name="connsiteX116" fmla="*/ 960621 w 9144000"/>
                <a:gd name="connsiteY116" fmla="*/ 441451 h 3158836"/>
                <a:gd name="connsiteX117" fmla="*/ 900206 w 9144000"/>
                <a:gd name="connsiteY117" fmla="*/ 441451 h 3158836"/>
                <a:gd name="connsiteX118" fmla="*/ 900206 w 9144000"/>
                <a:gd name="connsiteY118" fmla="*/ 419276 h 3158836"/>
                <a:gd name="connsiteX119" fmla="*/ 793468 w 9144000"/>
                <a:gd name="connsiteY119" fmla="*/ 419276 h 3158836"/>
                <a:gd name="connsiteX120" fmla="*/ 793468 w 9144000"/>
                <a:gd name="connsiteY120" fmla="*/ 393070 h 3158836"/>
                <a:gd name="connsiteX121" fmla="*/ 720966 w 9144000"/>
                <a:gd name="connsiteY121" fmla="*/ 393070 h 3158836"/>
                <a:gd name="connsiteX122" fmla="*/ 720966 w 9144000"/>
                <a:gd name="connsiteY122" fmla="*/ 348720 h 3158836"/>
                <a:gd name="connsiteX123" fmla="*/ 654506 w 9144000"/>
                <a:gd name="connsiteY123" fmla="*/ 348720 h 3158836"/>
                <a:gd name="connsiteX124" fmla="*/ 654506 w 9144000"/>
                <a:gd name="connsiteY124" fmla="*/ 262039 h 3158836"/>
                <a:gd name="connsiteX125" fmla="*/ 590060 w 9144000"/>
                <a:gd name="connsiteY125" fmla="*/ 262039 h 3158836"/>
                <a:gd name="connsiteX126" fmla="*/ 590060 w 9144000"/>
                <a:gd name="connsiteY126" fmla="*/ 233816 h 3158836"/>
                <a:gd name="connsiteX127" fmla="*/ 447070 w 9144000"/>
                <a:gd name="connsiteY127" fmla="*/ 233816 h 3158836"/>
                <a:gd name="connsiteX128" fmla="*/ 447070 w 9144000"/>
                <a:gd name="connsiteY128" fmla="*/ 217689 h 3158836"/>
                <a:gd name="connsiteX129" fmla="*/ 414847 w 9144000"/>
                <a:gd name="connsiteY129" fmla="*/ 217689 h 3158836"/>
                <a:gd name="connsiteX130" fmla="*/ 414847 w 9144000"/>
                <a:gd name="connsiteY130" fmla="*/ 185435 h 3158836"/>
                <a:gd name="connsiteX131" fmla="*/ 388666 w 9144000"/>
                <a:gd name="connsiteY131" fmla="*/ 185435 h 3158836"/>
                <a:gd name="connsiteX132" fmla="*/ 388666 w 9144000"/>
                <a:gd name="connsiteY132" fmla="*/ 161244 h 3158836"/>
                <a:gd name="connsiteX133" fmla="*/ 360471 w 9144000"/>
                <a:gd name="connsiteY133" fmla="*/ 161244 h 3158836"/>
                <a:gd name="connsiteX134" fmla="*/ 360471 w 9144000"/>
                <a:gd name="connsiteY134" fmla="*/ 60451 h 3158836"/>
                <a:gd name="connsiteX135" fmla="*/ 302066 w 9144000"/>
                <a:gd name="connsiteY135" fmla="*/ 60451 h 3158836"/>
                <a:gd name="connsiteX136" fmla="*/ 302066 w 9144000"/>
                <a:gd name="connsiteY136" fmla="*/ 6023 h 3158836"/>
                <a:gd name="connsiteX137" fmla="*/ 6017 w 9144000"/>
                <a:gd name="connsiteY137" fmla="*/ 6023 h 3158836"/>
                <a:gd name="connsiteX138" fmla="*/ 6017 w 9144000"/>
                <a:gd name="connsiteY138" fmla="*/ 16102 h 3158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9144000" h="3158836">
                  <a:moveTo>
                    <a:pt x="9141275" y="3160857"/>
                  </a:moveTo>
                  <a:lnTo>
                    <a:pt x="8861273" y="3160857"/>
                  </a:lnTo>
                  <a:lnTo>
                    <a:pt x="8861273" y="3025797"/>
                  </a:lnTo>
                  <a:lnTo>
                    <a:pt x="8333658" y="3025797"/>
                  </a:lnTo>
                  <a:lnTo>
                    <a:pt x="8333658" y="2949188"/>
                  </a:lnTo>
                  <a:lnTo>
                    <a:pt x="6863485" y="2949188"/>
                  </a:lnTo>
                  <a:lnTo>
                    <a:pt x="6863485" y="2920969"/>
                  </a:lnTo>
                  <a:lnTo>
                    <a:pt x="6788968" y="2920969"/>
                  </a:lnTo>
                  <a:lnTo>
                    <a:pt x="6788968" y="2902821"/>
                  </a:lnTo>
                  <a:lnTo>
                    <a:pt x="6434512" y="2902821"/>
                  </a:lnTo>
                  <a:lnTo>
                    <a:pt x="6434512" y="2886694"/>
                  </a:lnTo>
                  <a:lnTo>
                    <a:pt x="6374097" y="2886694"/>
                  </a:lnTo>
                  <a:lnTo>
                    <a:pt x="6374097" y="2860487"/>
                  </a:lnTo>
                  <a:lnTo>
                    <a:pt x="5961236" y="2860487"/>
                  </a:lnTo>
                  <a:lnTo>
                    <a:pt x="5961236" y="2838314"/>
                  </a:lnTo>
                  <a:lnTo>
                    <a:pt x="5943114" y="2838314"/>
                  </a:lnTo>
                  <a:lnTo>
                    <a:pt x="5943114" y="2822187"/>
                  </a:lnTo>
                  <a:lnTo>
                    <a:pt x="5777971" y="2822187"/>
                  </a:lnTo>
                  <a:lnTo>
                    <a:pt x="5777971" y="2812107"/>
                  </a:lnTo>
                  <a:lnTo>
                    <a:pt x="5733658" y="2812107"/>
                  </a:lnTo>
                  <a:lnTo>
                    <a:pt x="5733658" y="2769773"/>
                  </a:lnTo>
                  <a:lnTo>
                    <a:pt x="5598727" y="2769773"/>
                  </a:lnTo>
                  <a:lnTo>
                    <a:pt x="5598727" y="2755668"/>
                  </a:lnTo>
                  <a:lnTo>
                    <a:pt x="5342958" y="2755668"/>
                  </a:lnTo>
                  <a:lnTo>
                    <a:pt x="5342958" y="2733495"/>
                  </a:lnTo>
                  <a:lnTo>
                    <a:pt x="5216078" y="2733495"/>
                  </a:lnTo>
                  <a:lnTo>
                    <a:pt x="5216078" y="2707288"/>
                  </a:lnTo>
                  <a:lnTo>
                    <a:pt x="5117400" y="2707288"/>
                  </a:lnTo>
                  <a:lnTo>
                    <a:pt x="5117400" y="2687127"/>
                  </a:lnTo>
                  <a:lnTo>
                    <a:pt x="5006632" y="2687127"/>
                  </a:lnTo>
                  <a:lnTo>
                    <a:pt x="5006632" y="2673013"/>
                  </a:lnTo>
                  <a:lnTo>
                    <a:pt x="4926075" y="2673013"/>
                  </a:lnTo>
                  <a:lnTo>
                    <a:pt x="4926075" y="2658908"/>
                  </a:lnTo>
                  <a:lnTo>
                    <a:pt x="4797176" y="2658908"/>
                  </a:lnTo>
                  <a:lnTo>
                    <a:pt x="4797176" y="2634713"/>
                  </a:lnTo>
                  <a:lnTo>
                    <a:pt x="4773014" y="2634713"/>
                  </a:lnTo>
                  <a:lnTo>
                    <a:pt x="4773014" y="2618587"/>
                  </a:lnTo>
                  <a:lnTo>
                    <a:pt x="4690438" y="2618587"/>
                  </a:lnTo>
                  <a:lnTo>
                    <a:pt x="4690438" y="2584321"/>
                  </a:lnTo>
                  <a:lnTo>
                    <a:pt x="4368213" y="2584321"/>
                  </a:lnTo>
                  <a:lnTo>
                    <a:pt x="4368213" y="2568194"/>
                  </a:lnTo>
                  <a:lnTo>
                    <a:pt x="4237303" y="2568194"/>
                  </a:lnTo>
                  <a:lnTo>
                    <a:pt x="4237303" y="2517793"/>
                  </a:lnTo>
                  <a:lnTo>
                    <a:pt x="4146676" y="2517793"/>
                  </a:lnTo>
                  <a:lnTo>
                    <a:pt x="4146676" y="2467400"/>
                  </a:lnTo>
                  <a:lnTo>
                    <a:pt x="4033897" y="2467400"/>
                  </a:lnTo>
                  <a:lnTo>
                    <a:pt x="4033897" y="2437159"/>
                  </a:lnTo>
                  <a:lnTo>
                    <a:pt x="3931189" y="2437159"/>
                  </a:lnTo>
                  <a:lnTo>
                    <a:pt x="3931189" y="2421033"/>
                  </a:lnTo>
                  <a:lnTo>
                    <a:pt x="3832502" y="2421033"/>
                  </a:lnTo>
                  <a:lnTo>
                    <a:pt x="3832502" y="2402893"/>
                  </a:lnTo>
                  <a:lnTo>
                    <a:pt x="3681460" y="2402893"/>
                  </a:lnTo>
                  <a:lnTo>
                    <a:pt x="3681460" y="2352492"/>
                  </a:lnTo>
                  <a:lnTo>
                    <a:pt x="3659308" y="2352492"/>
                  </a:lnTo>
                  <a:lnTo>
                    <a:pt x="3659308" y="2324272"/>
                  </a:lnTo>
                  <a:lnTo>
                    <a:pt x="3608955" y="2324272"/>
                  </a:lnTo>
                  <a:lnTo>
                    <a:pt x="3608955" y="2283951"/>
                  </a:lnTo>
                  <a:lnTo>
                    <a:pt x="3494165" y="2283951"/>
                  </a:lnTo>
                  <a:lnTo>
                    <a:pt x="3494165" y="2255732"/>
                  </a:lnTo>
                  <a:lnTo>
                    <a:pt x="3109496" y="2255732"/>
                  </a:lnTo>
                  <a:lnTo>
                    <a:pt x="3109496" y="2191225"/>
                  </a:lnTo>
                  <a:lnTo>
                    <a:pt x="2946373" y="2191225"/>
                  </a:lnTo>
                  <a:lnTo>
                    <a:pt x="2946373" y="2122684"/>
                  </a:lnTo>
                  <a:lnTo>
                    <a:pt x="2837615" y="2122684"/>
                  </a:lnTo>
                  <a:lnTo>
                    <a:pt x="2837615" y="2104545"/>
                  </a:lnTo>
                  <a:lnTo>
                    <a:pt x="2724836" y="2104545"/>
                  </a:lnTo>
                  <a:lnTo>
                    <a:pt x="2724836" y="2084385"/>
                  </a:lnTo>
                  <a:lnTo>
                    <a:pt x="2666432" y="2084385"/>
                  </a:lnTo>
                  <a:lnTo>
                    <a:pt x="2666432" y="2040030"/>
                  </a:lnTo>
                  <a:lnTo>
                    <a:pt x="2612057" y="2040030"/>
                  </a:lnTo>
                  <a:lnTo>
                    <a:pt x="2612057" y="1995683"/>
                  </a:lnTo>
                  <a:lnTo>
                    <a:pt x="2593927" y="1995683"/>
                  </a:lnTo>
                  <a:lnTo>
                    <a:pt x="2593927" y="1963430"/>
                  </a:lnTo>
                  <a:lnTo>
                    <a:pt x="2577815" y="1963430"/>
                  </a:lnTo>
                  <a:lnTo>
                    <a:pt x="2577815" y="1923109"/>
                  </a:lnTo>
                  <a:lnTo>
                    <a:pt x="2412673" y="1923109"/>
                  </a:lnTo>
                  <a:lnTo>
                    <a:pt x="2412673" y="1892877"/>
                  </a:lnTo>
                  <a:lnTo>
                    <a:pt x="2318025" y="1892877"/>
                  </a:lnTo>
                  <a:lnTo>
                    <a:pt x="2318025" y="1846509"/>
                  </a:lnTo>
                  <a:lnTo>
                    <a:pt x="2253571" y="1846509"/>
                  </a:lnTo>
                  <a:lnTo>
                    <a:pt x="2253571" y="1804176"/>
                  </a:lnTo>
                  <a:lnTo>
                    <a:pt x="2185104" y="1804176"/>
                  </a:lnTo>
                  <a:lnTo>
                    <a:pt x="2185104" y="1729589"/>
                  </a:lnTo>
                  <a:lnTo>
                    <a:pt x="2112599" y="1729589"/>
                  </a:lnTo>
                  <a:lnTo>
                    <a:pt x="2112599" y="1673149"/>
                  </a:lnTo>
                  <a:lnTo>
                    <a:pt x="2068295" y="1673149"/>
                  </a:lnTo>
                  <a:lnTo>
                    <a:pt x="2068295" y="1592507"/>
                  </a:lnTo>
                  <a:lnTo>
                    <a:pt x="2046135" y="1592507"/>
                  </a:lnTo>
                  <a:lnTo>
                    <a:pt x="2046135" y="1481642"/>
                  </a:lnTo>
                  <a:lnTo>
                    <a:pt x="1792384" y="1481642"/>
                  </a:lnTo>
                  <a:lnTo>
                    <a:pt x="1792384" y="1461481"/>
                  </a:lnTo>
                  <a:lnTo>
                    <a:pt x="1685646" y="1461481"/>
                  </a:lnTo>
                  <a:lnTo>
                    <a:pt x="1685646" y="1439308"/>
                  </a:lnTo>
                  <a:lnTo>
                    <a:pt x="1625222" y="1439308"/>
                  </a:lnTo>
                  <a:lnTo>
                    <a:pt x="1625222" y="1286100"/>
                  </a:lnTo>
                  <a:lnTo>
                    <a:pt x="1613141" y="1286100"/>
                  </a:lnTo>
                  <a:lnTo>
                    <a:pt x="1613141" y="1231674"/>
                  </a:lnTo>
                  <a:lnTo>
                    <a:pt x="1578908" y="1231674"/>
                  </a:lnTo>
                  <a:lnTo>
                    <a:pt x="1578908" y="915177"/>
                  </a:lnTo>
                  <a:lnTo>
                    <a:pt x="1500362" y="915177"/>
                  </a:lnTo>
                  <a:lnTo>
                    <a:pt x="1500362" y="876878"/>
                  </a:lnTo>
                  <a:lnTo>
                    <a:pt x="1460079" y="876878"/>
                  </a:lnTo>
                  <a:lnTo>
                    <a:pt x="1460079" y="812370"/>
                  </a:lnTo>
                  <a:lnTo>
                    <a:pt x="1367442" y="812370"/>
                  </a:lnTo>
                  <a:lnTo>
                    <a:pt x="1367442" y="743830"/>
                  </a:lnTo>
                  <a:lnTo>
                    <a:pt x="1282855" y="743830"/>
                  </a:lnTo>
                  <a:lnTo>
                    <a:pt x="1282855" y="679323"/>
                  </a:lnTo>
                  <a:lnTo>
                    <a:pt x="1135835" y="679323"/>
                  </a:lnTo>
                  <a:lnTo>
                    <a:pt x="1135835" y="651100"/>
                  </a:lnTo>
                  <a:lnTo>
                    <a:pt x="1091531" y="651100"/>
                  </a:lnTo>
                  <a:lnTo>
                    <a:pt x="1091531" y="602720"/>
                  </a:lnTo>
                  <a:lnTo>
                    <a:pt x="1051248" y="602720"/>
                  </a:lnTo>
                  <a:lnTo>
                    <a:pt x="1051248" y="530149"/>
                  </a:lnTo>
                  <a:lnTo>
                    <a:pt x="1029096" y="530149"/>
                  </a:lnTo>
                  <a:lnTo>
                    <a:pt x="1029096" y="481768"/>
                  </a:lnTo>
                  <a:lnTo>
                    <a:pt x="960621" y="481768"/>
                  </a:lnTo>
                  <a:lnTo>
                    <a:pt x="960621" y="441451"/>
                  </a:lnTo>
                  <a:lnTo>
                    <a:pt x="900206" y="441451"/>
                  </a:lnTo>
                  <a:lnTo>
                    <a:pt x="900206" y="419276"/>
                  </a:lnTo>
                  <a:lnTo>
                    <a:pt x="793468" y="419276"/>
                  </a:lnTo>
                  <a:lnTo>
                    <a:pt x="793468" y="393070"/>
                  </a:lnTo>
                  <a:lnTo>
                    <a:pt x="720966" y="393070"/>
                  </a:lnTo>
                  <a:lnTo>
                    <a:pt x="720966" y="348720"/>
                  </a:lnTo>
                  <a:lnTo>
                    <a:pt x="654506" y="348720"/>
                  </a:lnTo>
                  <a:lnTo>
                    <a:pt x="654506" y="262039"/>
                  </a:lnTo>
                  <a:lnTo>
                    <a:pt x="590060" y="262039"/>
                  </a:lnTo>
                  <a:lnTo>
                    <a:pt x="590060" y="233816"/>
                  </a:lnTo>
                  <a:lnTo>
                    <a:pt x="447070" y="233816"/>
                  </a:lnTo>
                  <a:lnTo>
                    <a:pt x="447070" y="217689"/>
                  </a:lnTo>
                  <a:lnTo>
                    <a:pt x="414847" y="217689"/>
                  </a:lnTo>
                  <a:lnTo>
                    <a:pt x="414847" y="185435"/>
                  </a:lnTo>
                  <a:lnTo>
                    <a:pt x="388666" y="185435"/>
                  </a:lnTo>
                  <a:lnTo>
                    <a:pt x="388666" y="161244"/>
                  </a:lnTo>
                  <a:lnTo>
                    <a:pt x="360471" y="161244"/>
                  </a:lnTo>
                  <a:lnTo>
                    <a:pt x="360471" y="60451"/>
                  </a:lnTo>
                  <a:lnTo>
                    <a:pt x="302066" y="60451"/>
                  </a:lnTo>
                  <a:lnTo>
                    <a:pt x="302066" y="6023"/>
                  </a:lnTo>
                  <a:lnTo>
                    <a:pt x="6017" y="6023"/>
                  </a:lnTo>
                  <a:lnTo>
                    <a:pt x="6017" y="16102"/>
                  </a:lnTo>
                </a:path>
              </a:pathLst>
            </a:custGeom>
            <a:noFill/>
            <a:ln w="25400" cap="flat">
              <a:solidFill>
                <a:srgbClr val="B2C0EC"/>
              </a:solidFill>
              <a:prstDash val="solid"/>
              <a:miter/>
            </a:ln>
          </p:spPr>
          <p:txBody>
            <a:bodyPr rtlCol="0" anchor="ctr"/>
            <a:lstStyle/>
            <a:p>
              <a:endParaRPr lang="fr-FR" dirty="0"/>
            </a:p>
          </p:txBody>
        </p:sp>
        <p:sp>
          <p:nvSpPr>
            <p:cNvPr id="67" name="Freeform: Shape 4">
              <a:extLst>
                <a:ext uri="{FF2B5EF4-FFF2-40B4-BE49-F238E27FC236}">
                  <a16:creationId xmlns:a16="http://schemas.microsoft.com/office/drawing/2014/main" id="{4DDF3A40-FB64-4684-A251-4615C9268247}"/>
                </a:ext>
              </a:extLst>
            </p:cNvPr>
            <p:cNvSpPr/>
            <p:nvPr/>
          </p:nvSpPr>
          <p:spPr>
            <a:xfrm>
              <a:off x="24582" y="1799854"/>
              <a:ext cx="8742" cy="105003"/>
            </a:xfrm>
            <a:custGeom>
              <a:avLst/>
              <a:gdLst>
                <a:gd name="connsiteX0" fmla="*/ 5970 w 8741"/>
                <a:gd name="connsiteY0" fmla="*/ 5976 h 105002"/>
                <a:gd name="connsiteX1" fmla="*/ 5970 w 8741"/>
                <a:gd name="connsiteY1" fmla="*/ 105191 h 105002"/>
              </a:gdLst>
              <a:ahLst/>
              <a:cxnLst>
                <a:cxn ang="0">
                  <a:pos x="connsiteX0" y="connsiteY0"/>
                </a:cxn>
                <a:cxn ang="0">
                  <a:pos x="connsiteX1" y="connsiteY1"/>
                </a:cxn>
              </a:cxnLst>
              <a:rect l="l" t="t" r="r" b="b"/>
              <a:pathLst>
                <a:path w="8741" h="105002">
                  <a:moveTo>
                    <a:pt x="5970" y="5976"/>
                  </a:moveTo>
                  <a:lnTo>
                    <a:pt x="5970" y="105191"/>
                  </a:lnTo>
                </a:path>
              </a:pathLst>
            </a:custGeom>
            <a:noFill/>
            <a:ln w="25400" cap="flat">
              <a:solidFill>
                <a:srgbClr val="B2C0EC"/>
              </a:solidFill>
              <a:prstDash val="solid"/>
              <a:miter/>
            </a:ln>
          </p:spPr>
          <p:txBody>
            <a:bodyPr rtlCol="0" anchor="ctr"/>
            <a:lstStyle/>
            <a:p>
              <a:endParaRPr lang="fr-FR" dirty="0"/>
            </a:p>
          </p:txBody>
        </p:sp>
        <p:sp>
          <p:nvSpPr>
            <p:cNvPr id="68" name="Freeform: Shape 5">
              <a:extLst>
                <a:ext uri="{FF2B5EF4-FFF2-40B4-BE49-F238E27FC236}">
                  <a16:creationId xmlns:a16="http://schemas.microsoft.com/office/drawing/2014/main" id="{6930B55B-6D7E-42F9-B02A-059A343DD9E3}"/>
                </a:ext>
              </a:extLst>
            </p:cNvPr>
            <p:cNvSpPr/>
            <p:nvPr/>
          </p:nvSpPr>
          <p:spPr>
            <a:xfrm>
              <a:off x="269354" y="1799854"/>
              <a:ext cx="8742" cy="105003"/>
            </a:xfrm>
            <a:custGeom>
              <a:avLst/>
              <a:gdLst>
                <a:gd name="connsiteX0" fmla="*/ 5970 w 8741"/>
                <a:gd name="connsiteY0" fmla="*/ 5976 h 105002"/>
                <a:gd name="connsiteX1" fmla="*/ 5970 w 8741"/>
                <a:gd name="connsiteY1" fmla="*/ 105191 h 105002"/>
              </a:gdLst>
              <a:ahLst/>
              <a:cxnLst>
                <a:cxn ang="0">
                  <a:pos x="connsiteX0" y="connsiteY0"/>
                </a:cxn>
                <a:cxn ang="0">
                  <a:pos x="connsiteX1" y="connsiteY1"/>
                </a:cxn>
              </a:cxnLst>
              <a:rect l="l" t="t" r="r" b="b"/>
              <a:pathLst>
                <a:path w="8741" h="105002">
                  <a:moveTo>
                    <a:pt x="5970" y="5976"/>
                  </a:moveTo>
                  <a:lnTo>
                    <a:pt x="5970" y="105191"/>
                  </a:lnTo>
                </a:path>
              </a:pathLst>
            </a:custGeom>
            <a:noFill/>
            <a:ln w="25400" cap="flat">
              <a:solidFill>
                <a:srgbClr val="B2C0EC"/>
              </a:solidFill>
              <a:prstDash val="solid"/>
              <a:miter/>
            </a:ln>
          </p:spPr>
          <p:txBody>
            <a:bodyPr rtlCol="0" anchor="ctr"/>
            <a:lstStyle/>
            <a:p>
              <a:endParaRPr lang="fr-FR" dirty="0"/>
            </a:p>
          </p:txBody>
        </p:sp>
        <p:sp>
          <p:nvSpPr>
            <p:cNvPr id="69" name="Freeform: Shape 337">
              <a:extLst>
                <a:ext uri="{FF2B5EF4-FFF2-40B4-BE49-F238E27FC236}">
                  <a16:creationId xmlns:a16="http://schemas.microsoft.com/office/drawing/2014/main" id="{C52B3663-2E71-4143-BF32-DEB68E50F276}"/>
                </a:ext>
              </a:extLst>
            </p:cNvPr>
            <p:cNvSpPr/>
            <p:nvPr/>
          </p:nvSpPr>
          <p:spPr>
            <a:xfrm>
              <a:off x="304322" y="1852356"/>
              <a:ext cx="8742" cy="105003"/>
            </a:xfrm>
            <a:custGeom>
              <a:avLst/>
              <a:gdLst>
                <a:gd name="connsiteX0" fmla="*/ 5970 w 8741"/>
                <a:gd name="connsiteY0" fmla="*/ 5976 h 105002"/>
                <a:gd name="connsiteX1" fmla="*/ 5970 w 8741"/>
                <a:gd name="connsiteY1" fmla="*/ 105191 h 105002"/>
              </a:gdLst>
              <a:ahLst/>
              <a:cxnLst>
                <a:cxn ang="0">
                  <a:pos x="connsiteX0" y="connsiteY0"/>
                </a:cxn>
                <a:cxn ang="0">
                  <a:pos x="connsiteX1" y="connsiteY1"/>
                </a:cxn>
              </a:cxnLst>
              <a:rect l="l" t="t" r="r" b="b"/>
              <a:pathLst>
                <a:path w="8741" h="105002">
                  <a:moveTo>
                    <a:pt x="5970" y="5976"/>
                  </a:moveTo>
                  <a:lnTo>
                    <a:pt x="5970" y="105191"/>
                  </a:lnTo>
                </a:path>
              </a:pathLst>
            </a:custGeom>
            <a:noFill/>
            <a:ln w="25400" cap="flat">
              <a:solidFill>
                <a:srgbClr val="B2C0EC"/>
              </a:solidFill>
              <a:prstDash val="solid"/>
              <a:miter/>
            </a:ln>
          </p:spPr>
          <p:txBody>
            <a:bodyPr rtlCol="0" anchor="ctr"/>
            <a:lstStyle/>
            <a:p>
              <a:endParaRPr lang="fr-FR" dirty="0"/>
            </a:p>
          </p:txBody>
        </p:sp>
        <p:sp>
          <p:nvSpPr>
            <p:cNvPr id="70" name="Freeform: Shape 338">
              <a:extLst>
                <a:ext uri="{FF2B5EF4-FFF2-40B4-BE49-F238E27FC236}">
                  <a16:creationId xmlns:a16="http://schemas.microsoft.com/office/drawing/2014/main" id="{E3F39DEA-065C-4621-B30A-66B428C67276}"/>
                </a:ext>
              </a:extLst>
            </p:cNvPr>
            <p:cNvSpPr/>
            <p:nvPr/>
          </p:nvSpPr>
          <p:spPr>
            <a:xfrm>
              <a:off x="254762" y="1901963"/>
              <a:ext cx="104902" cy="8750"/>
            </a:xfrm>
            <a:custGeom>
              <a:avLst/>
              <a:gdLst>
                <a:gd name="connsiteX0" fmla="*/ 105090 w 104902"/>
                <a:gd name="connsiteY0" fmla="*/ 5976 h 8750"/>
                <a:gd name="connsiteX1" fmla="*/ 5970 w 104902"/>
                <a:gd name="connsiteY1" fmla="*/ 5976 h 8750"/>
              </a:gdLst>
              <a:ahLst/>
              <a:cxnLst>
                <a:cxn ang="0">
                  <a:pos x="connsiteX0" y="connsiteY0"/>
                </a:cxn>
                <a:cxn ang="0">
                  <a:pos x="connsiteX1" y="connsiteY1"/>
                </a:cxn>
              </a:cxnLst>
              <a:rect l="l" t="t" r="r" b="b"/>
              <a:pathLst>
                <a:path w="104902" h="8750">
                  <a:moveTo>
                    <a:pt x="105090" y="5976"/>
                  </a:moveTo>
                  <a:lnTo>
                    <a:pt x="5970" y="5976"/>
                  </a:lnTo>
                </a:path>
              </a:pathLst>
            </a:custGeom>
            <a:noFill/>
            <a:ln w="25400" cap="flat">
              <a:solidFill>
                <a:srgbClr val="B2C0EC"/>
              </a:solidFill>
              <a:prstDash val="solid"/>
              <a:miter/>
            </a:ln>
          </p:spPr>
          <p:txBody>
            <a:bodyPr rtlCol="0" anchor="ctr"/>
            <a:lstStyle/>
            <a:p>
              <a:endParaRPr lang="fr-FR" dirty="0"/>
            </a:p>
          </p:txBody>
        </p:sp>
        <p:sp>
          <p:nvSpPr>
            <p:cNvPr id="71" name="Freeform: Shape 339">
              <a:extLst>
                <a:ext uri="{FF2B5EF4-FFF2-40B4-BE49-F238E27FC236}">
                  <a16:creationId xmlns:a16="http://schemas.microsoft.com/office/drawing/2014/main" id="{58D367AA-1917-4A9E-B204-1BBF8A679E05}"/>
                </a:ext>
              </a:extLst>
            </p:cNvPr>
            <p:cNvSpPr/>
            <p:nvPr/>
          </p:nvSpPr>
          <p:spPr>
            <a:xfrm>
              <a:off x="307214" y="2006966"/>
              <a:ext cx="104902" cy="8750"/>
            </a:xfrm>
            <a:custGeom>
              <a:avLst/>
              <a:gdLst>
                <a:gd name="connsiteX0" fmla="*/ 105090 w 104902"/>
                <a:gd name="connsiteY0" fmla="*/ 5976 h 8750"/>
                <a:gd name="connsiteX1" fmla="*/ 5970 w 104902"/>
                <a:gd name="connsiteY1" fmla="*/ 5976 h 8750"/>
              </a:gdLst>
              <a:ahLst/>
              <a:cxnLst>
                <a:cxn ang="0">
                  <a:pos x="connsiteX0" y="connsiteY0"/>
                </a:cxn>
                <a:cxn ang="0">
                  <a:pos x="connsiteX1" y="connsiteY1"/>
                </a:cxn>
              </a:cxnLst>
              <a:rect l="l" t="t" r="r" b="b"/>
              <a:pathLst>
                <a:path w="104902" h="8750">
                  <a:moveTo>
                    <a:pt x="105090" y="5976"/>
                  </a:moveTo>
                  <a:lnTo>
                    <a:pt x="5970" y="5976"/>
                  </a:lnTo>
                </a:path>
              </a:pathLst>
            </a:custGeom>
            <a:noFill/>
            <a:ln w="25400" cap="flat">
              <a:solidFill>
                <a:srgbClr val="B2C0EC"/>
              </a:solidFill>
              <a:prstDash val="solid"/>
              <a:miter/>
            </a:ln>
          </p:spPr>
          <p:txBody>
            <a:bodyPr rtlCol="0" anchor="ctr"/>
            <a:lstStyle/>
            <a:p>
              <a:endParaRPr lang="fr-FR" dirty="0"/>
            </a:p>
          </p:txBody>
        </p:sp>
        <p:sp>
          <p:nvSpPr>
            <p:cNvPr id="72" name="Freeform: Shape 340">
              <a:extLst>
                <a:ext uri="{FF2B5EF4-FFF2-40B4-BE49-F238E27FC236}">
                  <a16:creationId xmlns:a16="http://schemas.microsoft.com/office/drawing/2014/main" id="{9006B644-189F-49C2-AE46-46B0EA58764C}"/>
                </a:ext>
              </a:extLst>
            </p:cNvPr>
            <p:cNvSpPr/>
            <p:nvPr/>
          </p:nvSpPr>
          <p:spPr>
            <a:xfrm>
              <a:off x="356773" y="1957359"/>
              <a:ext cx="8742" cy="105003"/>
            </a:xfrm>
            <a:custGeom>
              <a:avLst/>
              <a:gdLst>
                <a:gd name="connsiteX0" fmla="*/ 5970 w 8741"/>
                <a:gd name="connsiteY0" fmla="*/ 105191 h 105002"/>
                <a:gd name="connsiteX1" fmla="*/ 5970 w 8741"/>
                <a:gd name="connsiteY1" fmla="*/ 5976 h 105002"/>
              </a:gdLst>
              <a:ahLst/>
              <a:cxnLst>
                <a:cxn ang="0">
                  <a:pos x="connsiteX0" y="connsiteY0"/>
                </a:cxn>
                <a:cxn ang="0">
                  <a:pos x="connsiteX1" y="connsiteY1"/>
                </a:cxn>
              </a:cxnLst>
              <a:rect l="l" t="t" r="r" b="b"/>
              <a:pathLst>
                <a:path w="8741" h="105002">
                  <a:moveTo>
                    <a:pt x="5970" y="105191"/>
                  </a:moveTo>
                  <a:lnTo>
                    <a:pt x="5970" y="5976"/>
                  </a:lnTo>
                </a:path>
              </a:pathLst>
            </a:custGeom>
            <a:noFill/>
            <a:ln w="25400" cap="flat">
              <a:solidFill>
                <a:srgbClr val="B2C0EC"/>
              </a:solidFill>
              <a:prstDash val="solid"/>
              <a:miter/>
            </a:ln>
          </p:spPr>
          <p:txBody>
            <a:bodyPr rtlCol="0" anchor="ctr"/>
            <a:lstStyle/>
            <a:p>
              <a:endParaRPr lang="fr-FR" dirty="0"/>
            </a:p>
          </p:txBody>
        </p:sp>
        <p:sp>
          <p:nvSpPr>
            <p:cNvPr id="73" name="Freeform: Shape 341">
              <a:extLst>
                <a:ext uri="{FF2B5EF4-FFF2-40B4-BE49-F238E27FC236}">
                  <a16:creationId xmlns:a16="http://schemas.microsoft.com/office/drawing/2014/main" id="{9900E900-A7E5-445F-B5B3-0BA56058814D}"/>
                </a:ext>
              </a:extLst>
            </p:cNvPr>
            <p:cNvSpPr/>
            <p:nvPr/>
          </p:nvSpPr>
          <p:spPr>
            <a:xfrm>
              <a:off x="412116" y="2076968"/>
              <a:ext cx="104902" cy="8750"/>
            </a:xfrm>
            <a:custGeom>
              <a:avLst/>
              <a:gdLst>
                <a:gd name="connsiteX0" fmla="*/ 105090 w 104902"/>
                <a:gd name="connsiteY0" fmla="*/ 5976 h 8750"/>
                <a:gd name="connsiteX1" fmla="*/ 5970 w 104902"/>
                <a:gd name="connsiteY1" fmla="*/ 5976 h 8750"/>
              </a:gdLst>
              <a:ahLst/>
              <a:cxnLst>
                <a:cxn ang="0">
                  <a:pos x="connsiteX0" y="connsiteY0"/>
                </a:cxn>
                <a:cxn ang="0">
                  <a:pos x="connsiteX1" y="connsiteY1"/>
                </a:cxn>
              </a:cxnLst>
              <a:rect l="l" t="t" r="r" b="b"/>
              <a:pathLst>
                <a:path w="104902" h="8750">
                  <a:moveTo>
                    <a:pt x="105090" y="5976"/>
                  </a:moveTo>
                  <a:lnTo>
                    <a:pt x="5970" y="5976"/>
                  </a:lnTo>
                </a:path>
              </a:pathLst>
            </a:custGeom>
            <a:noFill/>
            <a:ln w="25400" cap="flat">
              <a:solidFill>
                <a:srgbClr val="B2C0EC"/>
              </a:solidFill>
              <a:prstDash val="solid"/>
              <a:miter/>
            </a:ln>
          </p:spPr>
          <p:txBody>
            <a:bodyPr rtlCol="0" anchor="ctr"/>
            <a:lstStyle/>
            <a:p>
              <a:endParaRPr lang="fr-FR" dirty="0"/>
            </a:p>
          </p:txBody>
        </p:sp>
        <p:sp>
          <p:nvSpPr>
            <p:cNvPr id="74" name="Freeform: Shape 342">
              <a:extLst>
                <a:ext uri="{FF2B5EF4-FFF2-40B4-BE49-F238E27FC236}">
                  <a16:creationId xmlns:a16="http://schemas.microsoft.com/office/drawing/2014/main" id="{9C3909BC-48F6-4000-A93E-5AEA378887F3}"/>
                </a:ext>
              </a:extLst>
            </p:cNvPr>
            <p:cNvSpPr/>
            <p:nvPr/>
          </p:nvSpPr>
          <p:spPr>
            <a:xfrm>
              <a:off x="461676" y="2027360"/>
              <a:ext cx="8742" cy="105003"/>
            </a:xfrm>
            <a:custGeom>
              <a:avLst/>
              <a:gdLst>
                <a:gd name="connsiteX0" fmla="*/ 5970 w 8741"/>
                <a:gd name="connsiteY0" fmla="*/ 105191 h 105002"/>
                <a:gd name="connsiteX1" fmla="*/ 5970 w 8741"/>
                <a:gd name="connsiteY1" fmla="*/ 5976 h 105002"/>
              </a:gdLst>
              <a:ahLst/>
              <a:cxnLst>
                <a:cxn ang="0">
                  <a:pos x="connsiteX0" y="connsiteY0"/>
                </a:cxn>
                <a:cxn ang="0">
                  <a:pos x="connsiteX1" y="connsiteY1"/>
                </a:cxn>
              </a:cxnLst>
              <a:rect l="l" t="t" r="r" b="b"/>
              <a:pathLst>
                <a:path w="8741" h="105002">
                  <a:moveTo>
                    <a:pt x="5970" y="105191"/>
                  </a:moveTo>
                  <a:lnTo>
                    <a:pt x="5970" y="5976"/>
                  </a:lnTo>
                </a:path>
              </a:pathLst>
            </a:custGeom>
            <a:noFill/>
            <a:ln w="25400" cap="flat">
              <a:solidFill>
                <a:srgbClr val="B2C0EC"/>
              </a:solidFill>
              <a:prstDash val="solid"/>
              <a:miter/>
            </a:ln>
          </p:spPr>
          <p:txBody>
            <a:bodyPr rtlCol="0" anchor="ctr"/>
            <a:lstStyle/>
            <a:p>
              <a:endParaRPr lang="fr-FR" dirty="0"/>
            </a:p>
          </p:txBody>
        </p:sp>
        <p:sp>
          <p:nvSpPr>
            <p:cNvPr id="75" name="Freeform: Shape 343">
              <a:extLst>
                <a:ext uri="{FF2B5EF4-FFF2-40B4-BE49-F238E27FC236}">
                  <a16:creationId xmlns:a16="http://schemas.microsoft.com/office/drawing/2014/main" id="{34C8CAEF-1528-44D6-AFDC-26FC56AB8E26}"/>
                </a:ext>
              </a:extLst>
            </p:cNvPr>
            <p:cNvSpPr/>
            <p:nvPr/>
          </p:nvSpPr>
          <p:spPr>
            <a:xfrm>
              <a:off x="482051" y="2076968"/>
              <a:ext cx="104902" cy="8750"/>
            </a:xfrm>
            <a:custGeom>
              <a:avLst/>
              <a:gdLst>
                <a:gd name="connsiteX0" fmla="*/ 105091 w 104902"/>
                <a:gd name="connsiteY0" fmla="*/ 5976 h 8750"/>
                <a:gd name="connsiteX1" fmla="*/ 5970 w 104902"/>
                <a:gd name="connsiteY1" fmla="*/ 5976 h 8750"/>
              </a:gdLst>
              <a:ahLst/>
              <a:cxnLst>
                <a:cxn ang="0">
                  <a:pos x="connsiteX0" y="connsiteY0"/>
                </a:cxn>
                <a:cxn ang="0">
                  <a:pos x="connsiteX1" y="connsiteY1"/>
                </a:cxn>
              </a:cxnLst>
              <a:rect l="l" t="t" r="r" b="b"/>
              <a:pathLst>
                <a:path w="104902" h="8750">
                  <a:moveTo>
                    <a:pt x="105091" y="5976"/>
                  </a:moveTo>
                  <a:lnTo>
                    <a:pt x="5970" y="5976"/>
                  </a:lnTo>
                </a:path>
              </a:pathLst>
            </a:custGeom>
            <a:noFill/>
            <a:ln w="25400" cap="flat">
              <a:solidFill>
                <a:srgbClr val="B2C0EC"/>
              </a:solidFill>
              <a:prstDash val="solid"/>
              <a:miter/>
            </a:ln>
          </p:spPr>
          <p:txBody>
            <a:bodyPr rtlCol="0" anchor="ctr"/>
            <a:lstStyle/>
            <a:p>
              <a:endParaRPr lang="fr-FR" dirty="0"/>
            </a:p>
          </p:txBody>
        </p:sp>
        <p:sp>
          <p:nvSpPr>
            <p:cNvPr id="76" name="Freeform: Shape 344">
              <a:extLst>
                <a:ext uri="{FF2B5EF4-FFF2-40B4-BE49-F238E27FC236}">
                  <a16:creationId xmlns:a16="http://schemas.microsoft.com/office/drawing/2014/main" id="{E9C8BD9A-C51F-4389-AE14-7346533F798D}"/>
                </a:ext>
              </a:extLst>
            </p:cNvPr>
            <p:cNvSpPr/>
            <p:nvPr/>
          </p:nvSpPr>
          <p:spPr>
            <a:xfrm>
              <a:off x="531611" y="2027360"/>
              <a:ext cx="8742" cy="105003"/>
            </a:xfrm>
            <a:custGeom>
              <a:avLst/>
              <a:gdLst>
                <a:gd name="connsiteX0" fmla="*/ 5970 w 8741"/>
                <a:gd name="connsiteY0" fmla="*/ 105191 h 105002"/>
                <a:gd name="connsiteX1" fmla="*/ 5970 w 8741"/>
                <a:gd name="connsiteY1" fmla="*/ 5976 h 105002"/>
              </a:gdLst>
              <a:ahLst/>
              <a:cxnLst>
                <a:cxn ang="0">
                  <a:pos x="connsiteX0" y="connsiteY0"/>
                </a:cxn>
                <a:cxn ang="0">
                  <a:pos x="connsiteX1" y="connsiteY1"/>
                </a:cxn>
              </a:cxnLst>
              <a:rect l="l" t="t" r="r" b="b"/>
              <a:pathLst>
                <a:path w="8741" h="105002">
                  <a:moveTo>
                    <a:pt x="5970" y="105191"/>
                  </a:moveTo>
                  <a:lnTo>
                    <a:pt x="5970" y="5976"/>
                  </a:lnTo>
                </a:path>
              </a:pathLst>
            </a:custGeom>
            <a:noFill/>
            <a:ln w="25400" cap="flat">
              <a:solidFill>
                <a:srgbClr val="B2C0EC"/>
              </a:solidFill>
              <a:prstDash val="solid"/>
              <a:miter/>
            </a:ln>
          </p:spPr>
          <p:txBody>
            <a:bodyPr rtlCol="0" anchor="ctr"/>
            <a:lstStyle/>
            <a:p>
              <a:endParaRPr lang="fr-FR" dirty="0"/>
            </a:p>
          </p:txBody>
        </p:sp>
        <p:sp>
          <p:nvSpPr>
            <p:cNvPr id="77" name="Freeform: Shape 345">
              <a:extLst>
                <a:ext uri="{FF2B5EF4-FFF2-40B4-BE49-F238E27FC236}">
                  <a16:creationId xmlns:a16="http://schemas.microsoft.com/office/drawing/2014/main" id="{542D5FC4-02A3-4AB8-8D57-22FB9DA908AC}"/>
                </a:ext>
              </a:extLst>
            </p:cNvPr>
            <p:cNvSpPr/>
            <p:nvPr/>
          </p:nvSpPr>
          <p:spPr>
            <a:xfrm>
              <a:off x="674372" y="2181971"/>
              <a:ext cx="104902" cy="8750"/>
            </a:xfrm>
            <a:custGeom>
              <a:avLst/>
              <a:gdLst>
                <a:gd name="connsiteX0" fmla="*/ 105091 w 104902"/>
                <a:gd name="connsiteY0" fmla="*/ 5976 h 8750"/>
                <a:gd name="connsiteX1" fmla="*/ 5970 w 104902"/>
                <a:gd name="connsiteY1" fmla="*/ 5976 h 8750"/>
              </a:gdLst>
              <a:ahLst/>
              <a:cxnLst>
                <a:cxn ang="0">
                  <a:pos x="connsiteX0" y="connsiteY0"/>
                </a:cxn>
                <a:cxn ang="0">
                  <a:pos x="connsiteX1" y="connsiteY1"/>
                </a:cxn>
              </a:cxnLst>
              <a:rect l="l" t="t" r="r" b="b"/>
              <a:pathLst>
                <a:path w="104902" h="8750">
                  <a:moveTo>
                    <a:pt x="105091" y="5976"/>
                  </a:moveTo>
                  <a:lnTo>
                    <a:pt x="5970" y="5976"/>
                  </a:lnTo>
                </a:path>
              </a:pathLst>
            </a:custGeom>
            <a:noFill/>
            <a:ln w="25400" cap="flat">
              <a:solidFill>
                <a:srgbClr val="B2C0EC"/>
              </a:solidFill>
              <a:prstDash val="solid"/>
              <a:miter/>
            </a:ln>
          </p:spPr>
          <p:txBody>
            <a:bodyPr rtlCol="0" anchor="ctr"/>
            <a:lstStyle/>
            <a:p>
              <a:endParaRPr lang="fr-FR" dirty="0"/>
            </a:p>
          </p:txBody>
        </p:sp>
        <p:sp>
          <p:nvSpPr>
            <p:cNvPr id="78" name="Freeform: Shape 346">
              <a:extLst>
                <a:ext uri="{FF2B5EF4-FFF2-40B4-BE49-F238E27FC236}">
                  <a16:creationId xmlns:a16="http://schemas.microsoft.com/office/drawing/2014/main" id="{2B047F41-C604-40D1-98CF-2688EC0ADC02}"/>
                </a:ext>
              </a:extLst>
            </p:cNvPr>
            <p:cNvSpPr/>
            <p:nvPr/>
          </p:nvSpPr>
          <p:spPr>
            <a:xfrm>
              <a:off x="723933" y="2132363"/>
              <a:ext cx="8742" cy="105003"/>
            </a:xfrm>
            <a:custGeom>
              <a:avLst/>
              <a:gdLst>
                <a:gd name="connsiteX0" fmla="*/ 5970 w 8741"/>
                <a:gd name="connsiteY0" fmla="*/ 105191 h 105002"/>
                <a:gd name="connsiteX1" fmla="*/ 5970 w 8741"/>
                <a:gd name="connsiteY1" fmla="*/ 5976 h 105002"/>
              </a:gdLst>
              <a:ahLst/>
              <a:cxnLst>
                <a:cxn ang="0">
                  <a:pos x="connsiteX0" y="connsiteY0"/>
                </a:cxn>
                <a:cxn ang="0">
                  <a:pos x="connsiteX1" y="connsiteY1"/>
                </a:cxn>
              </a:cxnLst>
              <a:rect l="l" t="t" r="r" b="b"/>
              <a:pathLst>
                <a:path w="8741" h="105002">
                  <a:moveTo>
                    <a:pt x="5970" y="105191"/>
                  </a:moveTo>
                  <a:lnTo>
                    <a:pt x="5970" y="5976"/>
                  </a:lnTo>
                </a:path>
              </a:pathLst>
            </a:custGeom>
            <a:noFill/>
            <a:ln w="25400" cap="flat">
              <a:solidFill>
                <a:srgbClr val="B2C0EC"/>
              </a:solidFill>
              <a:prstDash val="solid"/>
              <a:miter/>
            </a:ln>
          </p:spPr>
          <p:txBody>
            <a:bodyPr rtlCol="0" anchor="ctr"/>
            <a:lstStyle/>
            <a:p>
              <a:endParaRPr lang="fr-FR" dirty="0"/>
            </a:p>
          </p:txBody>
        </p:sp>
        <p:sp>
          <p:nvSpPr>
            <p:cNvPr id="79" name="Freeform: Shape 347">
              <a:extLst>
                <a:ext uri="{FF2B5EF4-FFF2-40B4-BE49-F238E27FC236}">
                  <a16:creationId xmlns:a16="http://schemas.microsoft.com/office/drawing/2014/main" id="{A3E71053-D349-434F-8BCA-D08742B1B4B4}"/>
                </a:ext>
              </a:extLst>
            </p:cNvPr>
            <p:cNvSpPr/>
            <p:nvPr/>
          </p:nvSpPr>
          <p:spPr>
            <a:xfrm>
              <a:off x="1041534" y="2496980"/>
              <a:ext cx="104902" cy="8750"/>
            </a:xfrm>
            <a:custGeom>
              <a:avLst/>
              <a:gdLst>
                <a:gd name="connsiteX0" fmla="*/ 105085 w 104902"/>
                <a:gd name="connsiteY0" fmla="*/ 5976 h 8750"/>
                <a:gd name="connsiteX1" fmla="*/ 5970 w 104902"/>
                <a:gd name="connsiteY1" fmla="*/ 5976 h 8750"/>
              </a:gdLst>
              <a:ahLst/>
              <a:cxnLst>
                <a:cxn ang="0">
                  <a:pos x="connsiteX0" y="connsiteY0"/>
                </a:cxn>
                <a:cxn ang="0">
                  <a:pos x="connsiteX1" y="connsiteY1"/>
                </a:cxn>
              </a:cxnLst>
              <a:rect l="l" t="t" r="r" b="b"/>
              <a:pathLst>
                <a:path w="104902" h="8750">
                  <a:moveTo>
                    <a:pt x="105085" y="5976"/>
                  </a:moveTo>
                  <a:lnTo>
                    <a:pt x="5970" y="5976"/>
                  </a:lnTo>
                </a:path>
              </a:pathLst>
            </a:custGeom>
            <a:noFill/>
            <a:ln w="25400" cap="flat">
              <a:solidFill>
                <a:srgbClr val="B2C0EC"/>
              </a:solidFill>
              <a:prstDash val="solid"/>
              <a:miter/>
            </a:ln>
          </p:spPr>
          <p:txBody>
            <a:bodyPr rtlCol="0" anchor="ctr"/>
            <a:lstStyle/>
            <a:p>
              <a:endParaRPr lang="fr-FR" dirty="0"/>
            </a:p>
          </p:txBody>
        </p:sp>
        <p:sp>
          <p:nvSpPr>
            <p:cNvPr id="80" name="Freeform: Shape 348">
              <a:extLst>
                <a:ext uri="{FF2B5EF4-FFF2-40B4-BE49-F238E27FC236}">
                  <a16:creationId xmlns:a16="http://schemas.microsoft.com/office/drawing/2014/main" id="{4BD1FB43-344D-4E4F-A3DA-3C672BE09593}"/>
                </a:ext>
              </a:extLst>
            </p:cNvPr>
            <p:cNvSpPr/>
            <p:nvPr/>
          </p:nvSpPr>
          <p:spPr>
            <a:xfrm>
              <a:off x="1091091" y="2447372"/>
              <a:ext cx="8742" cy="105003"/>
            </a:xfrm>
            <a:custGeom>
              <a:avLst/>
              <a:gdLst>
                <a:gd name="connsiteX0" fmla="*/ 5970 w 8741"/>
                <a:gd name="connsiteY0" fmla="*/ 105192 h 105002"/>
                <a:gd name="connsiteX1" fmla="*/ 5970 w 8741"/>
                <a:gd name="connsiteY1" fmla="*/ 5976 h 105002"/>
              </a:gdLst>
              <a:ahLst/>
              <a:cxnLst>
                <a:cxn ang="0">
                  <a:pos x="connsiteX0" y="connsiteY0"/>
                </a:cxn>
                <a:cxn ang="0">
                  <a:pos x="connsiteX1" y="connsiteY1"/>
                </a:cxn>
              </a:cxnLst>
              <a:rect l="l" t="t" r="r" b="b"/>
              <a:pathLst>
                <a:path w="8741" h="105002">
                  <a:moveTo>
                    <a:pt x="5970" y="105192"/>
                  </a:moveTo>
                  <a:lnTo>
                    <a:pt x="5970" y="5976"/>
                  </a:lnTo>
                </a:path>
              </a:pathLst>
            </a:custGeom>
            <a:noFill/>
            <a:ln w="25400" cap="flat">
              <a:solidFill>
                <a:srgbClr val="B2C0EC"/>
              </a:solidFill>
              <a:prstDash val="solid"/>
              <a:miter/>
            </a:ln>
          </p:spPr>
          <p:txBody>
            <a:bodyPr rtlCol="0" anchor="ctr"/>
            <a:lstStyle/>
            <a:p>
              <a:endParaRPr lang="fr-FR" dirty="0"/>
            </a:p>
          </p:txBody>
        </p:sp>
        <p:sp>
          <p:nvSpPr>
            <p:cNvPr id="81" name="Freeform: Shape 349">
              <a:extLst>
                <a:ext uri="{FF2B5EF4-FFF2-40B4-BE49-F238E27FC236}">
                  <a16:creationId xmlns:a16="http://schemas.microsoft.com/office/drawing/2014/main" id="{884E224C-B4A1-4FB0-BABC-318F12509E2F}"/>
                </a:ext>
              </a:extLst>
            </p:cNvPr>
            <p:cNvSpPr/>
            <p:nvPr/>
          </p:nvSpPr>
          <p:spPr>
            <a:xfrm>
              <a:off x="1303790" y="2601983"/>
              <a:ext cx="104902" cy="8750"/>
            </a:xfrm>
            <a:custGeom>
              <a:avLst/>
              <a:gdLst>
                <a:gd name="connsiteX0" fmla="*/ 105085 w 104902"/>
                <a:gd name="connsiteY0" fmla="*/ 5976 h 8750"/>
                <a:gd name="connsiteX1" fmla="*/ 5970 w 104902"/>
                <a:gd name="connsiteY1" fmla="*/ 5976 h 8750"/>
              </a:gdLst>
              <a:ahLst/>
              <a:cxnLst>
                <a:cxn ang="0">
                  <a:pos x="connsiteX0" y="connsiteY0"/>
                </a:cxn>
                <a:cxn ang="0">
                  <a:pos x="connsiteX1" y="connsiteY1"/>
                </a:cxn>
              </a:cxnLst>
              <a:rect l="l" t="t" r="r" b="b"/>
              <a:pathLst>
                <a:path w="104902" h="8750">
                  <a:moveTo>
                    <a:pt x="105085" y="5976"/>
                  </a:moveTo>
                  <a:lnTo>
                    <a:pt x="5970" y="5976"/>
                  </a:lnTo>
                </a:path>
              </a:pathLst>
            </a:custGeom>
            <a:noFill/>
            <a:ln w="25400" cap="flat">
              <a:solidFill>
                <a:srgbClr val="B2C0EC"/>
              </a:solidFill>
              <a:prstDash val="solid"/>
              <a:miter/>
            </a:ln>
          </p:spPr>
          <p:txBody>
            <a:bodyPr rtlCol="0" anchor="ctr"/>
            <a:lstStyle/>
            <a:p>
              <a:endParaRPr lang="fr-FR" dirty="0"/>
            </a:p>
          </p:txBody>
        </p:sp>
        <p:sp>
          <p:nvSpPr>
            <p:cNvPr id="82" name="Freeform: Shape 350">
              <a:extLst>
                <a:ext uri="{FF2B5EF4-FFF2-40B4-BE49-F238E27FC236}">
                  <a16:creationId xmlns:a16="http://schemas.microsoft.com/office/drawing/2014/main" id="{BBCFE2F5-7F71-419A-87A9-0D329697211A}"/>
                </a:ext>
              </a:extLst>
            </p:cNvPr>
            <p:cNvSpPr/>
            <p:nvPr/>
          </p:nvSpPr>
          <p:spPr>
            <a:xfrm>
              <a:off x="1353348" y="2552376"/>
              <a:ext cx="8742" cy="105003"/>
            </a:xfrm>
            <a:custGeom>
              <a:avLst/>
              <a:gdLst>
                <a:gd name="connsiteX0" fmla="*/ 5970 w 8741"/>
                <a:gd name="connsiteY0" fmla="*/ 105191 h 105002"/>
                <a:gd name="connsiteX1" fmla="*/ 5970 w 8741"/>
                <a:gd name="connsiteY1" fmla="*/ 5976 h 105002"/>
              </a:gdLst>
              <a:ahLst/>
              <a:cxnLst>
                <a:cxn ang="0">
                  <a:pos x="connsiteX0" y="connsiteY0"/>
                </a:cxn>
                <a:cxn ang="0">
                  <a:pos x="connsiteX1" y="connsiteY1"/>
                </a:cxn>
              </a:cxnLst>
              <a:rect l="l" t="t" r="r" b="b"/>
              <a:pathLst>
                <a:path w="8741" h="105002">
                  <a:moveTo>
                    <a:pt x="5970" y="105191"/>
                  </a:moveTo>
                  <a:lnTo>
                    <a:pt x="5970" y="5976"/>
                  </a:lnTo>
                </a:path>
              </a:pathLst>
            </a:custGeom>
            <a:noFill/>
            <a:ln w="25400" cap="flat">
              <a:solidFill>
                <a:srgbClr val="B2C0EC"/>
              </a:solidFill>
              <a:prstDash val="solid"/>
              <a:miter/>
            </a:ln>
          </p:spPr>
          <p:txBody>
            <a:bodyPr rtlCol="0" anchor="ctr"/>
            <a:lstStyle/>
            <a:p>
              <a:endParaRPr lang="fr-FR" dirty="0"/>
            </a:p>
          </p:txBody>
        </p:sp>
        <p:sp>
          <p:nvSpPr>
            <p:cNvPr id="83" name="Freeform: Shape 5119">
              <a:extLst>
                <a:ext uri="{FF2B5EF4-FFF2-40B4-BE49-F238E27FC236}">
                  <a16:creationId xmlns:a16="http://schemas.microsoft.com/office/drawing/2014/main" id="{A7EA1FCD-56B5-46E9-B138-C7B78C787902}"/>
                </a:ext>
              </a:extLst>
            </p:cNvPr>
            <p:cNvSpPr/>
            <p:nvPr/>
          </p:nvSpPr>
          <p:spPr>
            <a:xfrm>
              <a:off x="968705" y="2272367"/>
              <a:ext cx="8742" cy="105003"/>
            </a:xfrm>
            <a:custGeom>
              <a:avLst/>
              <a:gdLst>
                <a:gd name="connsiteX0" fmla="*/ 5970 w 8741"/>
                <a:gd name="connsiteY0" fmla="*/ 105191 h 105002"/>
                <a:gd name="connsiteX1" fmla="*/ 5970 w 8741"/>
                <a:gd name="connsiteY1" fmla="*/ 5976 h 105002"/>
              </a:gdLst>
              <a:ahLst/>
              <a:cxnLst>
                <a:cxn ang="0">
                  <a:pos x="connsiteX0" y="connsiteY0"/>
                </a:cxn>
                <a:cxn ang="0">
                  <a:pos x="connsiteX1" y="connsiteY1"/>
                </a:cxn>
              </a:cxnLst>
              <a:rect l="l" t="t" r="r" b="b"/>
              <a:pathLst>
                <a:path w="8741" h="105002">
                  <a:moveTo>
                    <a:pt x="5970" y="105191"/>
                  </a:moveTo>
                  <a:lnTo>
                    <a:pt x="5970" y="5976"/>
                  </a:lnTo>
                </a:path>
              </a:pathLst>
            </a:custGeom>
            <a:noFill/>
            <a:ln w="25400" cap="flat">
              <a:solidFill>
                <a:srgbClr val="B2C0EC"/>
              </a:solidFill>
              <a:prstDash val="solid"/>
              <a:miter/>
            </a:ln>
          </p:spPr>
          <p:txBody>
            <a:bodyPr rtlCol="0" anchor="ctr"/>
            <a:lstStyle/>
            <a:p>
              <a:endParaRPr lang="fr-FR" dirty="0"/>
            </a:p>
          </p:txBody>
        </p:sp>
        <p:sp>
          <p:nvSpPr>
            <p:cNvPr id="84" name="Freeform: Shape 5120">
              <a:extLst>
                <a:ext uri="{FF2B5EF4-FFF2-40B4-BE49-F238E27FC236}">
                  <a16:creationId xmlns:a16="http://schemas.microsoft.com/office/drawing/2014/main" id="{86F05BDB-F927-4BD1-9E7B-ED00B17EBE83}"/>
                </a:ext>
              </a:extLst>
            </p:cNvPr>
            <p:cNvSpPr/>
            <p:nvPr/>
          </p:nvSpPr>
          <p:spPr>
            <a:xfrm>
              <a:off x="989082" y="2426978"/>
              <a:ext cx="104902" cy="8750"/>
            </a:xfrm>
            <a:custGeom>
              <a:avLst/>
              <a:gdLst>
                <a:gd name="connsiteX0" fmla="*/ 105085 w 104902"/>
                <a:gd name="connsiteY0" fmla="*/ 5976 h 8750"/>
                <a:gd name="connsiteX1" fmla="*/ 5970 w 104902"/>
                <a:gd name="connsiteY1" fmla="*/ 5976 h 8750"/>
              </a:gdLst>
              <a:ahLst/>
              <a:cxnLst>
                <a:cxn ang="0">
                  <a:pos x="connsiteX0" y="connsiteY0"/>
                </a:cxn>
                <a:cxn ang="0">
                  <a:pos x="connsiteX1" y="connsiteY1"/>
                </a:cxn>
              </a:cxnLst>
              <a:rect l="l" t="t" r="r" b="b"/>
              <a:pathLst>
                <a:path w="104902" h="8750">
                  <a:moveTo>
                    <a:pt x="105085" y="5976"/>
                  </a:moveTo>
                  <a:lnTo>
                    <a:pt x="5970" y="5976"/>
                  </a:lnTo>
                </a:path>
              </a:pathLst>
            </a:custGeom>
            <a:noFill/>
            <a:ln w="25400" cap="flat">
              <a:solidFill>
                <a:srgbClr val="B2C0EC"/>
              </a:solidFill>
              <a:prstDash val="solid"/>
              <a:miter/>
            </a:ln>
          </p:spPr>
          <p:txBody>
            <a:bodyPr rtlCol="0" anchor="ctr"/>
            <a:lstStyle/>
            <a:p>
              <a:endParaRPr lang="fr-FR" dirty="0"/>
            </a:p>
          </p:txBody>
        </p:sp>
        <p:sp>
          <p:nvSpPr>
            <p:cNvPr id="85" name="Freeform: Shape 5123">
              <a:extLst>
                <a:ext uri="{FF2B5EF4-FFF2-40B4-BE49-F238E27FC236}">
                  <a16:creationId xmlns:a16="http://schemas.microsoft.com/office/drawing/2014/main" id="{160F2CB6-E35B-42F1-B0B0-8C640B06CCD0}"/>
                </a:ext>
              </a:extLst>
            </p:cNvPr>
            <p:cNvSpPr/>
            <p:nvPr/>
          </p:nvSpPr>
          <p:spPr>
            <a:xfrm>
              <a:off x="989082" y="2391977"/>
              <a:ext cx="104902" cy="8750"/>
            </a:xfrm>
            <a:custGeom>
              <a:avLst/>
              <a:gdLst>
                <a:gd name="connsiteX0" fmla="*/ 105085 w 104902"/>
                <a:gd name="connsiteY0" fmla="*/ 5976 h 8750"/>
                <a:gd name="connsiteX1" fmla="*/ 5970 w 104902"/>
                <a:gd name="connsiteY1" fmla="*/ 5976 h 8750"/>
              </a:gdLst>
              <a:ahLst/>
              <a:cxnLst>
                <a:cxn ang="0">
                  <a:pos x="connsiteX0" y="connsiteY0"/>
                </a:cxn>
                <a:cxn ang="0">
                  <a:pos x="connsiteX1" y="connsiteY1"/>
                </a:cxn>
              </a:cxnLst>
              <a:rect l="l" t="t" r="r" b="b"/>
              <a:pathLst>
                <a:path w="104902" h="8750">
                  <a:moveTo>
                    <a:pt x="105085" y="5976"/>
                  </a:moveTo>
                  <a:lnTo>
                    <a:pt x="5970" y="5976"/>
                  </a:lnTo>
                </a:path>
              </a:pathLst>
            </a:custGeom>
            <a:noFill/>
            <a:ln w="25400" cap="flat">
              <a:solidFill>
                <a:srgbClr val="B2C0EC"/>
              </a:solidFill>
              <a:prstDash val="solid"/>
              <a:miter/>
            </a:ln>
          </p:spPr>
          <p:txBody>
            <a:bodyPr rtlCol="0" anchor="ctr"/>
            <a:lstStyle/>
            <a:p>
              <a:endParaRPr lang="fr-FR" dirty="0"/>
            </a:p>
          </p:txBody>
        </p:sp>
        <p:sp>
          <p:nvSpPr>
            <p:cNvPr id="86" name="Freeform: Shape 5124">
              <a:extLst>
                <a:ext uri="{FF2B5EF4-FFF2-40B4-BE49-F238E27FC236}">
                  <a16:creationId xmlns:a16="http://schemas.microsoft.com/office/drawing/2014/main" id="{76731CDD-CB85-43EC-B8AE-10A206885693}"/>
                </a:ext>
              </a:extLst>
            </p:cNvPr>
            <p:cNvSpPr/>
            <p:nvPr/>
          </p:nvSpPr>
          <p:spPr>
            <a:xfrm>
              <a:off x="1388315" y="2604878"/>
              <a:ext cx="8742" cy="105003"/>
            </a:xfrm>
            <a:custGeom>
              <a:avLst/>
              <a:gdLst>
                <a:gd name="connsiteX0" fmla="*/ 5970 w 8741"/>
                <a:gd name="connsiteY0" fmla="*/ 105193 h 105002"/>
                <a:gd name="connsiteX1" fmla="*/ 5970 w 8741"/>
                <a:gd name="connsiteY1" fmla="*/ 5976 h 105002"/>
              </a:gdLst>
              <a:ahLst/>
              <a:cxnLst>
                <a:cxn ang="0">
                  <a:pos x="connsiteX0" y="connsiteY0"/>
                </a:cxn>
                <a:cxn ang="0">
                  <a:pos x="connsiteX1" y="connsiteY1"/>
                </a:cxn>
              </a:cxnLst>
              <a:rect l="l" t="t" r="r" b="b"/>
              <a:pathLst>
                <a:path w="8741" h="105002">
                  <a:moveTo>
                    <a:pt x="5970" y="105193"/>
                  </a:moveTo>
                  <a:lnTo>
                    <a:pt x="5970" y="5976"/>
                  </a:lnTo>
                </a:path>
              </a:pathLst>
            </a:custGeom>
            <a:noFill/>
            <a:ln w="25400" cap="flat">
              <a:solidFill>
                <a:srgbClr val="B2C0EC"/>
              </a:solidFill>
              <a:prstDash val="solid"/>
              <a:miter/>
            </a:ln>
          </p:spPr>
          <p:txBody>
            <a:bodyPr rtlCol="0" anchor="ctr"/>
            <a:lstStyle/>
            <a:p>
              <a:endParaRPr lang="fr-FR" dirty="0"/>
            </a:p>
          </p:txBody>
        </p:sp>
        <p:sp>
          <p:nvSpPr>
            <p:cNvPr id="87" name="Freeform: Shape 5125">
              <a:extLst>
                <a:ext uri="{FF2B5EF4-FFF2-40B4-BE49-F238E27FC236}">
                  <a16:creationId xmlns:a16="http://schemas.microsoft.com/office/drawing/2014/main" id="{3CA6222F-BAA5-4D8A-B12C-0B302420DAED}"/>
                </a:ext>
              </a:extLst>
            </p:cNvPr>
            <p:cNvSpPr/>
            <p:nvPr/>
          </p:nvSpPr>
          <p:spPr>
            <a:xfrm>
              <a:off x="1545669" y="2709879"/>
              <a:ext cx="8742" cy="105003"/>
            </a:xfrm>
            <a:custGeom>
              <a:avLst/>
              <a:gdLst>
                <a:gd name="connsiteX0" fmla="*/ 5970 w 8741"/>
                <a:gd name="connsiteY0" fmla="*/ 105195 h 105002"/>
                <a:gd name="connsiteX1" fmla="*/ 5970 w 8741"/>
                <a:gd name="connsiteY1" fmla="*/ 5976 h 105002"/>
              </a:gdLst>
              <a:ahLst/>
              <a:cxnLst>
                <a:cxn ang="0">
                  <a:pos x="connsiteX0" y="connsiteY0"/>
                </a:cxn>
                <a:cxn ang="0">
                  <a:pos x="connsiteX1" y="connsiteY1"/>
                </a:cxn>
              </a:cxnLst>
              <a:rect l="l" t="t" r="r" b="b"/>
              <a:pathLst>
                <a:path w="8741" h="105002">
                  <a:moveTo>
                    <a:pt x="5970" y="105195"/>
                  </a:moveTo>
                  <a:lnTo>
                    <a:pt x="5970" y="5976"/>
                  </a:lnTo>
                </a:path>
              </a:pathLst>
            </a:custGeom>
            <a:noFill/>
            <a:ln w="25400" cap="flat">
              <a:solidFill>
                <a:srgbClr val="B2C0EC"/>
              </a:solidFill>
              <a:prstDash val="solid"/>
              <a:miter/>
            </a:ln>
          </p:spPr>
          <p:txBody>
            <a:bodyPr rtlCol="0" anchor="ctr"/>
            <a:lstStyle/>
            <a:p>
              <a:endParaRPr lang="fr-FR" dirty="0"/>
            </a:p>
          </p:txBody>
        </p:sp>
        <p:sp>
          <p:nvSpPr>
            <p:cNvPr id="88" name="Freeform: Shape 5126">
              <a:extLst>
                <a:ext uri="{FF2B5EF4-FFF2-40B4-BE49-F238E27FC236}">
                  <a16:creationId xmlns:a16="http://schemas.microsoft.com/office/drawing/2014/main" id="{E39F8B82-4B3D-4124-9E26-566A3A87FF8E}"/>
                </a:ext>
              </a:extLst>
            </p:cNvPr>
            <p:cNvSpPr/>
            <p:nvPr/>
          </p:nvSpPr>
          <p:spPr>
            <a:xfrm>
              <a:off x="1720506" y="3252403"/>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fr-FR" dirty="0"/>
            </a:p>
          </p:txBody>
        </p:sp>
        <p:sp>
          <p:nvSpPr>
            <p:cNvPr id="89" name="Freeform: Shape 5127">
              <a:extLst>
                <a:ext uri="{FF2B5EF4-FFF2-40B4-BE49-F238E27FC236}">
                  <a16:creationId xmlns:a16="http://schemas.microsoft.com/office/drawing/2014/main" id="{A2E2E56C-6E36-40C7-8EB1-B28B2506A04B}"/>
                </a:ext>
              </a:extLst>
            </p:cNvPr>
            <p:cNvSpPr/>
            <p:nvPr/>
          </p:nvSpPr>
          <p:spPr>
            <a:xfrm>
              <a:off x="2175084" y="3602412"/>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fr-FR" dirty="0"/>
            </a:p>
          </p:txBody>
        </p:sp>
        <p:sp>
          <p:nvSpPr>
            <p:cNvPr id="90" name="Freeform: Shape 5128">
              <a:extLst>
                <a:ext uri="{FF2B5EF4-FFF2-40B4-BE49-F238E27FC236}">
                  <a16:creationId xmlns:a16="http://schemas.microsoft.com/office/drawing/2014/main" id="{36DCB6D6-B6B9-4150-9C4C-826B1D3D552D}"/>
                </a:ext>
              </a:extLst>
            </p:cNvPr>
            <p:cNvSpPr/>
            <p:nvPr/>
          </p:nvSpPr>
          <p:spPr>
            <a:xfrm>
              <a:off x="2349921" y="3689915"/>
              <a:ext cx="8742" cy="105003"/>
            </a:xfrm>
            <a:custGeom>
              <a:avLst/>
              <a:gdLst>
                <a:gd name="connsiteX0" fmla="*/ 5970 w 8741"/>
                <a:gd name="connsiteY0" fmla="*/ 105195 h 105002"/>
                <a:gd name="connsiteX1" fmla="*/ 5970 w 8741"/>
                <a:gd name="connsiteY1" fmla="*/ 5976 h 105002"/>
              </a:gdLst>
              <a:ahLst/>
              <a:cxnLst>
                <a:cxn ang="0">
                  <a:pos x="connsiteX0" y="connsiteY0"/>
                </a:cxn>
                <a:cxn ang="0">
                  <a:pos x="connsiteX1" y="connsiteY1"/>
                </a:cxn>
              </a:cxnLst>
              <a:rect l="l" t="t" r="r" b="b"/>
              <a:pathLst>
                <a:path w="8741" h="105002">
                  <a:moveTo>
                    <a:pt x="5970" y="105195"/>
                  </a:moveTo>
                  <a:lnTo>
                    <a:pt x="5970" y="5976"/>
                  </a:lnTo>
                </a:path>
              </a:pathLst>
            </a:custGeom>
            <a:noFill/>
            <a:ln w="25400" cap="flat">
              <a:solidFill>
                <a:srgbClr val="B2C0EC"/>
              </a:solidFill>
              <a:prstDash val="solid"/>
              <a:miter/>
            </a:ln>
          </p:spPr>
          <p:txBody>
            <a:bodyPr rtlCol="0" anchor="ctr"/>
            <a:lstStyle/>
            <a:p>
              <a:endParaRPr lang="fr-FR" dirty="0"/>
            </a:p>
          </p:txBody>
        </p:sp>
        <p:sp>
          <p:nvSpPr>
            <p:cNvPr id="91" name="Freeform: Shape 5129">
              <a:extLst>
                <a:ext uri="{FF2B5EF4-FFF2-40B4-BE49-F238E27FC236}">
                  <a16:creationId xmlns:a16="http://schemas.microsoft.com/office/drawing/2014/main" id="{BF0494AA-1CE1-4442-AB8F-897B46A597C9}"/>
                </a:ext>
              </a:extLst>
            </p:cNvPr>
            <p:cNvSpPr/>
            <p:nvPr/>
          </p:nvSpPr>
          <p:spPr>
            <a:xfrm>
              <a:off x="2612177" y="3829919"/>
              <a:ext cx="8742" cy="105003"/>
            </a:xfrm>
            <a:custGeom>
              <a:avLst/>
              <a:gdLst>
                <a:gd name="connsiteX0" fmla="*/ 5970 w 8741"/>
                <a:gd name="connsiteY0" fmla="*/ 105195 h 105002"/>
                <a:gd name="connsiteX1" fmla="*/ 5970 w 8741"/>
                <a:gd name="connsiteY1" fmla="*/ 5976 h 105002"/>
              </a:gdLst>
              <a:ahLst/>
              <a:cxnLst>
                <a:cxn ang="0">
                  <a:pos x="connsiteX0" y="connsiteY0"/>
                </a:cxn>
                <a:cxn ang="0">
                  <a:pos x="connsiteX1" y="connsiteY1"/>
                </a:cxn>
              </a:cxnLst>
              <a:rect l="l" t="t" r="r" b="b"/>
              <a:pathLst>
                <a:path w="8741" h="105002">
                  <a:moveTo>
                    <a:pt x="5970" y="105195"/>
                  </a:moveTo>
                  <a:lnTo>
                    <a:pt x="5970" y="5976"/>
                  </a:lnTo>
                </a:path>
              </a:pathLst>
            </a:custGeom>
            <a:noFill/>
            <a:ln w="25400" cap="flat">
              <a:solidFill>
                <a:srgbClr val="B2C0EC"/>
              </a:solidFill>
              <a:prstDash val="solid"/>
              <a:miter/>
            </a:ln>
          </p:spPr>
          <p:txBody>
            <a:bodyPr rtlCol="0" anchor="ctr"/>
            <a:lstStyle/>
            <a:p>
              <a:endParaRPr lang="fr-FR" dirty="0"/>
            </a:p>
          </p:txBody>
        </p:sp>
        <p:sp>
          <p:nvSpPr>
            <p:cNvPr id="92" name="Freeform: Shape 5130">
              <a:extLst>
                <a:ext uri="{FF2B5EF4-FFF2-40B4-BE49-F238E27FC236}">
                  <a16:creationId xmlns:a16="http://schemas.microsoft.com/office/drawing/2014/main" id="{2802EFDC-7CB5-4E8C-B3CD-5F1943774336}"/>
                </a:ext>
              </a:extLst>
            </p:cNvPr>
            <p:cNvSpPr/>
            <p:nvPr/>
          </p:nvSpPr>
          <p:spPr>
            <a:xfrm>
              <a:off x="1566046" y="3179505"/>
              <a:ext cx="104902" cy="8750"/>
            </a:xfrm>
            <a:custGeom>
              <a:avLst/>
              <a:gdLst>
                <a:gd name="connsiteX0" fmla="*/ 105085 w 104902"/>
                <a:gd name="connsiteY0" fmla="*/ 5976 h 8750"/>
                <a:gd name="connsiteX1" fmla="*/ 5970 w 104902"/>
                <a:gd name="connsiteY1" fmla="*/ 5976 h 8750"/>
              </a:gdLst>
              <a:ahLst/>
              <a:cxnLst>
                <a:cxn ang="0">
                  <a:pos x="connsiteX0" y="connsiteY0"/>
                </a:cxn>
                <a:cxn ang="0">
                  <a:pos x="connsiteX1" y="connsiteY1"/>
                </a:cxn>
              </a:cxnLst>
              <a:rect l="l" t="t" r="r" b="b"/>
              <a:pathLst>
                <a:path w="104902" h="8750">
                  <a:moveTo>
                    <a:pt x="105085" y="5976"/>
                  </a:moveTo>
                  <a:lnTo>
                    <a:pt x="5970" y="5976"/>
                  </a:lnTo>
                </a:path>
              </a:pathLst>
            </a:custGeom>
            <a:noFill/>
            <a:ln w="25400" cap="flat">
              <a:solidFill>
                <a:srgbClr val="B2C0EC"/>
              </a:solidFill>
              <a:prstDash val="solid"/>
              <a:miter/>
            </a:ln>
          </p:spPr>
          <p:txBody>
            <a:bodyPr rtlCol="0" anchor="ctr"/>
            <a:lstStyle/>
            <a:p>
              <a:endParaRPr lang="fr-FR" dirty="0"/>
            </a:p>
          </p:txBody>
        </p:sp>
        <p:sp>
          <p:nvSpPr>
            <p:cNvPr id="93" name="Freeform: Shape 5131">
              <a:extLst>
                <a:ext uri="{FF2B5EF4-FFF2-40B4-BE49-F238E27FC236}">
                  <a16:creationId xmlns:a16="http://schemas.microsoft.com/office/drawing/2014/main" id="{A70B6CAF-25D1-46B6-9B8C-D2F2FDF0A2CA}"/>
                </a:ext>
              </a:extLst>
            </p:cNvPr>
            <p:cNvSpPr/>
            <p:nvPr/>
          </p:nvSpPr>
          <p:spPr>
            <a:xfrm>
              <a:off x="1566046" y="3214505"/>
              <a:ext cx="104902" cy="8750"/>
            </a:xfrm>
            <a:custGeom>
              <a:avLst/>
              <a:gdLst>
                <a:gd name="connsiteX0" fmla="*/ 105085 w 104902"/>
                <a:gd name="connsiteY0" fmla="*/ 5976 h 8750"/>
                <a:gd name="connsiteX1" fmla="*/ 5970 w 104902"/>
                <a:gd name="connsiteY1" fmla="*/ 5976 h 8750"/>
              </a:gdLst>
              <a:ahLst/>
              <a:cxnLst>
                <a:cxn ang="0">
                  <a:pos x="connsiteX0" y="connsiteY0"/>
                </a:cxn>
                <a:cxn ang="0">
                  <a:pos x="connsiteX1" y="connsiteY1"/>
                </a:cxn>
              </a:cxnLst>
              <a:rect l="l" t="t" r="r" b="b"/>
              <a:pathLst>
                <a:path w="104902" h="8750">
                  <a:moveTo>
                    <a:pt x="105085" y="5976"/>
                  </a:moveTo>
                  <a:lnTo>
                    <a:pt x="5970" y="5976"/>
                  </a:lnTo>
                </a:path>
              </a:pathLst>
            </a:custGeom>
            <a:noFill/>
            <a:ln w="25400" cap="flat">
              <a:solidFill>
                <a:srgbClr val="B2C0EC"/>
              </a:solidFill>
              <a:prstDash val="solid"/>
              <a:miter/>
            </a:ln>
          </p:spPr>
          <p:txBody>
            <a:bodyPr rtlCol="0" anchor="ctr"/>
            <a:lstStyle/>
            <a:p>
              <a:endParaRPr lang="fr-FR" dirty="0"/>
            </a:p>
          </p:txBody>
        </p:sp>
        <p:sp>
          <p:nvSpPr>
            <p:cNvPr id="94" name="Freeform: Shape 5132">
              <a:extLst>
                <a:ext uri="{FF2B5EF4-FFF2-40B4-BE49-F238E27FC236}">
                  <a16:creationId xmlns:a16="http://schemas.microsoft.com/office/drawing/2014/main" id="{815655D1-3F8C-4898-AE10-2A7186812E43}"/>
                </a:ext>
              </a:extLst>
            </p:cNvPr>
            <p:cNvSpPr/>
            <p:nvPr/>
          </p:nvSpPr>
          <p:spPr>
            <a:xfrm>
              <a:off x="2003140" y="3459512"/>
              <a:ext cx="104902" cy="8750"/>
            </a:xfrm>
            <a:custGeom>
              <a:avLst/>
              <a:gdLst>
                <a:gd name="connsiteX0" fmla="*/ 105085 w 104902"/>
                <a:gd name="connsiteY0" fmla="*/ 5976 h 8750"/>
                <a:gd name="connsiteX1" fmla="*/ 5970 w 104902"/>
                <a:gd name="connsiteY1" fmla="*/ 5976 h 8750"/>
              </a:gdLst>
              <a:ahLst/>
              <a:cxnLst>
                <a:cxn ang="0">
                  <a:pos x="connsiteX0" y="connsiteY0"/>
                </a:cxn>
                <a:cxn ang="0">
                  <a:pos x="connsiteX1" y="connsiteY1"/>
                </a:cxn>
              </a:cxnLst>
              <a:rect l="l" t="t" r="r" b="b"/>
              <a:pathLst>
                <a:path w="104902" h="8750">
                  <a:moveTo>
                    <a:pt x="105085" y="5976"/>
                  </a:moveTo>
                  <a:lnTo>
                    <a:pt x="5970" y="5976"/>
                  </a:lnTo>
                </a:path>
              </a:pathLst>
            </a:custGeom>
            <a:noFill/>
            <a:ln w="25400" cap="flat">
              <a:solidFill>
                <a:srgbClr val="B2C0EC"/>
              </a:solidFill>
              <a:prstDash val="solid"/>
              <a:miter/>
            </a:ln>
          </p:spPr>
          <p:txBody>
            <a:bodyPr rtlCol="0" anchor="ctr"/>
            <a:lstStyle/>
            <a:p>
              <a:endParaRPr lang="fr-FR" dirty="0"/>
            </a:p>
          </p:txBody>
        </p:sp>
        <p:sp>
          <p:nvSpPr>
            <p:cNvPr id="95" name="Freeform: Shape 5133">
              <a:extLst>
                <a:ext uri="{FF2B5EF4-FFF2-40B4-BE49-F238E27FC236}">
                  <a16:creationId xmlns:a16="http://schemas.microsoft.com/office/drawing/2014/main" id="{3A09C9A8-62E8-44E7-A5F7-57B758221588}"/>
                </a:ext>
              </a:extLst>
            </p:cNvPr>
            <p:cNvSpPr/>
            <p:nvPr/>
          </p:nvSpPr>
          <p:spPr>
            <a:xfrm>
              <a:off x="2003140" y="3494513"/>
              <a:ext cx="104902" cy="8750"/>
            </a:xfrm>
            <a:custGeom>
              <a:avLst/>
              <a:gdLst>
                <a:gd name="connsiteX0" fmla="*/ 105085 w 104902"/>
                <a:gd name="connsiteY0" fmla="*/ 5976 h 8750"/>
                <a:gd name="connsiteX1" fmla="*/ 5970 w 104902"/>
                <a:gd name="connsiteY1" fmla="*/ 5976 h 8750"/>
              </a:gdLst>
              <a:ahLst/>
              <a:cxnLst>
                <a:cxn ang="0">
                  <a:pos x="connsiteX0" y="connsiteY0"/>
                </a:cxn>
                <a:cxn ang="0">
                  <a:pos x="connsiteX1" y="connsiteY1"/>
                </a:cxn>
              </a:cxnLst>
              <a:rect l="l" t="t" r="r" b="b"/>
              <a:pathLst>
                <a:path w="104902" h="8750">
                  <a:moveTo>
                    <a:pt x="105085" y="5976"/>
                  </a:moveTo>
                  <a:lnTo>
                    <a:pt x="5970" y="5976"/>
                  </a:lnTo>
                </a:path>
              </a:pathLst>
            </a:custGeom>
            <a:noFill/>
            <a:ln w="25400" cap="flat">
              <a:solidFill>
                <a:srgbClr val="B2C0EC"/>
              </a:solidFill>
              <a:prstDash val="solid"/>
              <a:miter/>
            </a:ln>
          </p:spPr>
          <p:txBody>
            <a:bodyPr rtlCol="0" anchor="ctr"/>
            <a:lstStyle/>
            <a:p>
              <a:endParaRPr lang="fr-FR" dirty="0"/>
            </a:p>
          </p:txBody>
        </p:sp>
        <p:sp>
          <p:nvSpPr>
            <p:cNvPr id="96" name="Freeform: Shape 5134">
              <a:extLst>
                <a:ext uri="{FF2B5EF4-FFF2-40B4-BE49-F238E27FC236}">
                  <a16:creationId xmlns:a16="http://schemas.microsoft.com/office/drawing/2014/main" id="{2523068A-D412-43E1-9AFF-B7D22FC8468E}"/>
                </a:ext>
              </a:extLst>
            </p:cNvPr>
            <p:cNvSpPr/>
            <p:nvPr/>
          </p:nvSpPr>
          <p:spPr>
            <a:xfrm>
              <a:off x="2562620" y="3879524"/>
              <a:ext cx="104902" cy="8750"/>
            </a:xfrm>
            <a:custGeom>
              <a:avLst/>
              <a:gdLst>
                <a:gd name="connsiteX0" fmla="*/ 105086 w 104902"/>
                <a:gd name="connsiteY0" fmla="*/ 5976 h 8750"/>
                <a:gd name="connsiteX1" fmla="*/ 5970 w 104902"/>
                <a:gd name="connsiteY1" fmla="*/ 5976 h 8750"/>
              </a:gdLst>
              <a:ahLst/>
              <a:cxnLst>
                <a:cxn ang="0">
                  <a:pos x="connsiteX0" y="connsiteY0"/>
                </a:cxn>
                <a:cxn ang="0">
                  <a:pos x="connsiteX1" y="connsiteY1"/>
                </a:cxn>
              </a:cxnLst>
              <a:rect l="l" t="t" r="r" b="b"/>
              <a:pathLst>
                <a:path w="104902" h="8750">
                  <a:moveTo>
                    <a:pt x="105086" y="5976"/>
                  </a:moveTo>
                  <a:lnTo>
                    <a:pt x="5970" y="5976"/>
                  </a:lnTo>
                </a:path>
              </a:pathLst>
            </a:custGeom>
            <a:noFill/>
            <a:ln w="25400" cap="flat">
              <a:solidFill>
                <a:srgbClr val="B2C0EC"/>
              </a:solidFill>
              <a:prstDash val="solid"/>
              <a:miter/>
            </a:ln>
          </p:spPr>
          <p:txBody>
            <a:bodyPr rtlCol="0" anchor="ctr"/>
            <a:lstStyle/>
            <a:p>
              <a:endParaRPr lang="fr-FR" dirty="0"/>
            </a:p>
          </p:txBody>
        </p:sp>
        <p:sp>
          <p:nvSpPr>
            <p:cNvPr id="97" name="Freeform: Shape 5135">
              <a:extLst>
                <a:ext uri="{FF2B5EF4-FFF2-40B4-BE49-F238E27FC236}">
                  <a16:creationId xmlns:a16="http://schemas.microsoft.com/office/drawing/2014/main" id="{719D2C00-7E43-4C36-AAC6-DD1BEB2EF350}"/>
                </a:ext>
              </a:extLst>
            </p:cNvPr>
            <p:cNvSpPr/>
            <p:nvPr/>
          </p:nvSpPr>
          <p:spPr>
            <a:xfrm>
              <a:off x="3629128" y="4247042"/>
              <a:ext cx="104902" cy="8750"/>
            </a:xfrm>
            <a:custGeom>
              <a:avLst/>
              <a:gdLst>
                <a:gd name="connsiteX0" fmla="*/ 105086 w 104902"/>
                <a:gd name="connsiteY0" fmla="*/ 5976 h 8750"/>
                <a:gd name="connsiteX1" fmla="*/ 5970 w 104902"/>
                <a:gd name="connsiteY1" fmla="*/ 5976 h 8750"/>
              </a:gdLst>
              <a:ahLst/>
              <a:cxnLst>
                <a:cxn ang="0">
                  <a:pos x="connsiteX0" y="connsiteY0"/>
                </a:cxn>
                <a:cxn ang="0">
                  <a:pos x="connsiteX1" y="connsiteY1"/>
                </a:cxn>
              </a:cxnLst>
              <a:rect l="l" t="t" r="r" b="b"/>
              <a:pathLst>
                <a:path w="104902" h="8750">
                  <a:moveTo>
                    <a:pt x="105086" y="5976"/>
                  </a:moveTo>
                  <a:lnTo>
                    <a:pt x="5970" y="5976"/>
                  </a:lnTo>
                </a:path>
              </a:pathLst>
            </a:custGeom>
            <a:noFill/>
            <a:ln w="25400" cap="flat">
              <a:solidFill>
                <a:srgbClr val="B2C0EC"/>
              </a:solidFill>
              <a:prstDash val="solid"/>
              <a:miter/>
            </a:ln>
          </p:spPr>
          <p:txBody>
            <a:bodyPr rtlCol="0" anchor="ctr"/>
            <a:lstStyle/>
            <a:p>
              <a:endParaRPr lang="fr-FR" dirty="0"/>
            </a:p>
          </p:txBody>
        </p:sp>
        <p:sp>
          <p:nvSpPr>
            <p:cNvPr id="98" name="Freeform: Shape 5136">
              <a:extLst>
                <a:ext uri="{FF2B5EF4-FFF2-40B4-BE49-F238E27FC236}">
                  <a16:creationId xmlns:a16="http://schemas.microsoft.com/office/drawing/2014/main" id="{3A2BE1BF-6338-4333-8E5F-B6FBD38C91E0}"/>
                </a:ext>
              </a:extLst>
            </p:cNvPr>
            <p:cNvSpPr/>
            <p:nvPr/>
          </p:nvSpPr>
          <p:spPr>
            <a:xfrm>
              <a:off x="3661202" y="4197429"/>
              <a:ext cx="8742" cy="105003"/>
            </a:xfrm>
            <a:custGeom>
              <a:avLst/>
              <a:gdLst>
                <a:gd name="connsiteX0" fmla="*/ 5970 w 8741"/>
                <a:gd name="connsiteY0" fmla="*/ 105195 h 105002"/>
                <a:gd name="connsiteX1" fmla="*/ 5970 w 8741"/>
                <a:gd name="connsiteY1" fmla="*/ 5976 h 105002"/>
              </a:gdLst>
              <a:ahLst/>
              <a:cxnLst>
                <a:cxn ang="0">
                  <a:pos x="connsiteX0" y="connsiteY0"/>
                </a:cxn>
                <a:cxn ang="0">
                  <a:pos x="connsiteX1" y="connsiteY1"/>
                </a:cxn>
              </a:cxnLst>
              <a:rect l="l" t="t" r="r" b="b"/>
              <a:pathLst>
                <a:path w="8741" h="105002">
                  <a:moveTo>
                    <a:pt x="5970" y="105195"/>
                  </a:moveTo>
                  <a:lnTo>
                    <a:pt x="5970" y="5976"/>
                  </a:lnTo>
                </a:path>
              </a:pathLst>
            </a:custGeom>
            <a:noFill/>
            <a:ln w="25400" cap="flat">
              <a:solidFill>
                <a:srgbClr val="B2C0EC"/>
              </a:solidFill>
              <a:prstDash val="solid"/>
              <a:miter/>
            </a:ln>
          </p:spPr>
          <p:txBody>
            <a:bodyPr rtlCol="0" anchor="ctr"/>
            <a:lstStyle/>
            <a:p>
              <a:endParaRPr lang="fr-FR" dirty="0"/>
            </a:p>
          </p:txBody>
        </p:sp>
        <p:sp>
          <p:nvSpPr>
            <p:cNvPr id="99" name="Freeform: Shape 5137">
              <a:extLst>
                <a:ext uri="{FF2B5EF4-FFF2-40B4-BE49-F238E27FC236}">
                  <a16:creationId xmlns:a16="http://schemas.microsoft.com/office/drawing/2014/main" id="{A23C68AE-CA7A-4913-AD27-E665C1F46309}"/>
                </a:ext>
              </a:extLst>
            </p:cNvPr>
            <p:cNvSpPr/>
            <p:nvPr/>
          </p:nvSpPr>
          <p:spPr>
            <a:xfrm>
              <a:off x="4378036" y="4372434"/>
              <a:ext cx="8742" cy="105003"/>
            </a:xfrm>
            <a:custGeom>
              <a:avLst/>
              <a:gdLst>
                <a:gd name="connsiteX0" fmla="*/ 5970 w 8741"/>
                <a:gd name="connsiteY0" fmla="*/ 105195 h 105002"/>
                <a:gd name="connsiteX1" fmla="*/ 5970 w 8741"/>
                <a:gd name="connsiteY1" fmla="*/ 5976 h 105002"/>
              </a:gdLst>
              <a:ahLst/>
              <a:cxnLst>
                <a:cxn ang="0">
                  <a:pos x="connsiteX0" y="connsiteY0"/>
                </a:cxn>
                <a:cxn ang="0">
                  <a:pos x="connsiteX1" y="connsiteY1"/>
                </a:cxn>
              </a:cxnLst>
              <a:rect l="l" t="t" r="r" b="b"/>
              <a:pathLst>
                <a:path w="8741" h="105002">
                  <a:moveTo>
                    <a:pt x="5970" y="105195"/>
                  </a:moveTo>
                  <a:lnTo>
                    <a:pt x="5970" y="5976"/>
                  </a:lnTo>
                </a:path>
              </a:pathLst>
            </a:custGeom>
            <a:noFill/>
            <a:ln w="25400" cap="flat">
              <a:solidFill>
                <a:srgbClr val="B2C0EC"/>
              </a:solidFill>
              <a:prstDash val="solid"/>
              <a:miter/>
            </a:ln>
          </p:spPr>
          <p:txBody>
            <a:bodyPr rtlCol="0" anchor="ctr"/>
            <a:lstStyle/>
            <a:p>
              <a:endParaRPr lang="fr-FR" dirty="0"/>
            </a:p>
          </p:txBody>
        </p:sp>
        <p:sp>
          <p:nvSpPr>
            <p:cNvPr id="100" name="Freeform: Shape 5138">
              <a:extLst>
                <a:ext uri="{FF2B5EF4-FFF2-40B4-BE49-F238E27FC236}">
                  <a16:creationId xmlns:a16="http://schemas.microsoft.com/office/drawing/2014/main" id="{25DF4EF6-D5C2-4491-89BF-AE0D38E24220}"/>
                </a:ext>
              </a:extLst>
            </p:cNvPr>
            <p:cNvSpPr/>
            <p:nvPr/>
          </p:nvSpPr>
          <p:spPr>
            <a:xfrm>
              <a:off x="4552873" y="4372434"/>
              <a:ext cx="8742" cy="105003"/>
            </a:xfrm>
            <a:custGeom>
              <a:avLst/>
              <a:gdLst>
                <a:gd name="connsiteX0" fmla="*/ 5970 w 8741"/>
                <a:gd name="connsiteY0" fmla="*/ 105195 h 105002"/>
                <a:gd name="connsiteX1" fmla="*/ 5970 w 8741"/>
                <a:gd name="connsiteY1" fmla="*/ 5976 h 105002"/>
              </a:gdLst>
              <a:ahLst/>
              <a:cxnLst>
                <a:cxn ang="0">
                  <a:pos x="connsiteX0" y="connsiteY0"/>
                </a:cxn>
                <a:cxn ang="0">
                  <a:pos x="connsiteX1" y="connsiteY1"/>
                </a:cxn>
              </a:cxnLst>
              <a:rect l="l" t="t" r="r" b="b"/>
              <a:pathLst>
                <a:path w="8741" h="105002">
                  <a:moveTo>
                    <a:pt x="5970" y="105195"/>
                  </a:moveTo>
                  <a:lnTo>
                    <a:pt x="5970" y="5976"/>
                  </a:lnTo>
                </a:path>
              </a:pathLst>
            </a:custGeom>
            <a:noFill/>
            <a:ln w="25400" cap="flat">
              <a:solidFill>
                <a:srgbClr val="B2C0EC"/>
              </a:solidFill>
              <a:prstDash val="solid"/>
              <a:miter/>
            </a:ln>
          </p:spPr>
          <p:txBody>
            <a:bodyPr rtlCol="0" anchor="ctr"/>
            <a:lstStyle/>
            <a:p>
              <a:endParaRPr lang="fr-FR" dirty="0"/>
            </a:p>
          </p:txBody>
        </p:sp>
        <p:sp>
          <p:nvSpPr>
            <p:cNvPr id="101" name="Freeform: Shape 5139">
              <a:extLst>
                <a:ext uri="{FF2B5EF4-FFF2-40B4-BE49-F238E27FC236}">
                  <a16:creationId xmlns:a16="http://schemas.microsoft.com/office/drawing/2014/main" id="{F99E10CB-5E11-4E20-8D28-0DAF05543321}"/>
                </a:ext>
              </a:extLst>
            </p:cNvPr>
            <p:cNvSpPr/>
            <p:nvPr/>
          </p:nvSpPr>
          <p:spPr>
            <a:xfrm>
              <a:off x="5252223" y="4529947"/>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fr-FR" dirty="0"/>
            </a:p>
          </p:txBody>
        </p:sp>
        <p:sp>
          <p:nvSpPr>
            <p:cNvPr id="102" name="Freeform: Shape 5140">
              <a:extLst>
                <a:ext uri="{FF2B5EF4-FFF2-40B4-BE49-F238E27FC236}">
                  <a16:creationId xmlns:a16="http://schemas.microsoft.com/office/drawing/2014/main" id="{5BB05CD1-7C12-441B-9D71-C25D6574EB9B}"/>
                </a:ext>
              </a:extLst>
            </p:cNvPr>
            <p:cNvSpPr/>
            <p:nvPr/>
          </p:nvSpPr>
          <p:spPr>
            <a:xfrm>
              <a:off x="5444545" y="4547447"/>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fr-FR" dirty="0"/>
            </a:p>
          </p:txBody>
        </p:sp>
        <p:sp>
          <p:nvSpPr>
            <p:cNvPr id="103" name="Freeform: Shape 5141">
              <a:extLst>
                <a:ext uri="{FF2B5EF4-FFF2-40B4-BE49-F238E27FC236}">
                  <a16:creationId xmlns:a16="http://schemas.microsoft.com/office/drawing/2014/main" id="{496074A0-6CA2-496B-831E-9497170914B4}"/>
                </a:ext>
              </a:extLst>
            </p:cNvPr>
            <p:cNvSpPr/>
            <p:nvPr/>
          </p:nvSpPr>
          <p:spPr>
            <a:xfrm>
              <a:off x="5671833" y="4564948"/>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fr-FR" dirty="0"/>
            </a:p>
          </p:txBody>
        </p:sp>
        <p:sp>
          <p:nvSpPr>
            <p:cNvPr id="104" name="Freeform: Shape 5142">
              <a:extLst>
                <a:ext uri="{FF2B5EF4-FFF2-40B4-BE49-F238E27FC236}">
                  <a16:creationId xmlns:a16="http://schemas.microsoft.com/office/drawing/2014/main" id="{E0364D26-481B-4314-9FA3-85F976C533AC}"/>
                </a:ext>
              </a:extLst>
            </p:cNvPr>
            <p:cNvSpPr/>
            <p:nvPr/>
          </p:nvSpPr>
          <p:spPr>
            <a:xfrm>
              <a:off x="5794219" y="4617449"/>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fr-FR" dirty="0"/>
            </a:p>
          </p:txBody>
        </p:sp>
        <p:sp>
          <p:nvSpPr>
            <p:cNvPr id="105" name="Freeform: Shape 5143">
              <a:extLst>
                <a:ext uri="{FF2B5EF4-FFF2-40B4-BE49-F238E27FC236}">
                  <a16:creationId xmlns:a16="http://schemas.microsoft.com/office/drawing/2014/main" id="{EC13631A-545F-4EE4-A187-399A03ADEC4B}"/>
                </a:ext>
              </a:extLst>
            </p:cNvPr>
            <p:cNvSpPr/>
            <p:nvPr/>
          </p:nvSpPr>
          <p:spPr>
            <a:xfrm>
              <a:off x="5829187" y="4617449"/>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fr-FR" dirty="0"/>
            </a:p>
          </p:txBody>
        </p:sp>
        <p:sp>
          <p:nvSpPr>
            <p:cNvPr id="106" name="Freeform: Shape 5144">
              <a:extLst>
                <a:ext uri="{FF2B5EF4-FFF2-40B4-BE49-F238E27FC236}">
                  <a16:creationId xmlns:a16="http://schemas.microsoft.com/office/drawing/2014/main" id="{3F6CD07A-E7E8-425F-93DB-309789A87216}"/>
                </a:ext>
              </a:extLst>
            </p:cNvPr>
            <p:cNvSpPr/>
            <p:nvPr/>
          </p:nvSpPr>
          <p:spPr>
            <a:xfrm>
              <a:off x="5969057" y="4652450"/>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fr-FR" dirty="0"/>
            </a:p>
          </p:txBody>
        </p:sp>
        <p:sp>
          <p:nvSpPr>
            <p:cNvPr id="107" name="Freeform: Shape 5145">
              <a:extLst>
                <a:ext uri="{FF2B5EF4-FFF2-40B4-BE49-F238E27FC236}">
                  <a16:creationId xmlns:a16="http://schemas.microsoft.com/office/drawing/2014/main" id="{BB2BEF18-7C2E-4182-889A-F99F91AFBA05}"/>
                </a:ext>
              </a:extLst>
            </p:cNvPr>
            <p:cNvSpPr/>
            <p:nvPr/>
          </p:nvSpPr>
          <p:spPr>
            <a:xfrm>
              <a:off x="6021508" y="4652450"/>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fr-FR" dirty="0"/>
            </a:p>
          </p:txBody>
        </p:sp>
        <p:sp>
          <p:nvSpPr>
            <p:cNvPr id="108" name="Freeform: Shape 5146">
              <a:extLst>
                <a:ext uri="{FF2B5EF4-FFF2-40B4-BE49-F238E27FC236}">
                  <a16:creationId xmlns:a16="http://schemas.microsoft.com/office/drawing/2014/main" id="{6834527D-9E3A-48A5-AB3B-EBF33A4806AD}"/>
                </a:ext>
              </a:extLst>
            </p:cNvPr>
            <p:cNvSpPr/>
            <p:nvPr/>
          </p:nvSpPr>
          <p:spPr>
            <a:xfrm>
              <a:off x="6178862" y="4652450"/>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fr-FR" dirty="0"/>
            </a:p>
          </p:txBody>
        </p:sp>
        <p:sp>
          <p:nvSpPr>
            <p:cNvPr id="109" name="Freeform: Shape 5147">
              <a:extLst>
                <a:ext uri="{FF2B5EF4-FFF2-40B4-BE49-F238E27FC236}">
                  <a16:creationId xmlns:a16="http://schemas.microsoft.com/office/drawing/2014/main" id="{A365D192-4A4F-4B16-BFCD-FFDC8B154B90}"/>
                </a:ext>
              </a:extLst>
            </p:cNvPr>
            <p:cNvSpPr/>
            <p:nvPr/>
          </p:nvSpPr>
          <p:spPr>
            <a:xfrm>
              <a:off x="6213829" y="4652450"/>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fr-FR" dirty="0"/>
            </a:p>
          </p:txBody>
        </p:sp>
        <p:sp>
          <p:nvSpPr>
            <p:cNvPr id="110" name="Freeform: Shape 5148">
              <a:extLst>
                <a:ext uri="{FF2B5EF4-FFF2-40B4-BE49-F238E27FC236}">
                  <a16:creationId xmlns:a16="http://schemas.microsoft.com/office/drawing/2014/main" id="{F1A5CA1E-A9CE-4D36-B543-39FC8CE84FF2}"/>
                </a:ext>
              </a:extLst>
            </p:cNvPr>
            <p:cNvSpPr/>
            <p:nvPr/>
          </p:nvSpPr>
          <p:spPr>
            <a:xfrm>
              <a:off x="6231313" y="4652450"/>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fr-FR" dirty="0"/>
            </a:p>
          </p:txBody>
        </p:sp>
        <p:sp>
          <p:nvSpPr>
            <p:cNvPr id="111" name="Freeform: Shape 5149">
              <a:extLst>
                <a:ext uri="{FF2B5EF4-FFF2-40B4-BE49-F238E27FC236}">
                  <a16:creationId xmlns:a16="http://schemas.microsoft.com/office/drawing/2014/main" id="{979F1BC0-00E8-40F2-8418-32AB92F8C511}"/>
                </a:ext>
              </a:extLst>
            </p:cNvPr>
            <p:cNvSpPr/>
            <p:nvPr/>
          </p:nvSpPr>
          <p:spPr>
            <a:xfrm>
              <a:off x="6248797" y="4652450"/>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fr-FR" dirty="0"/>
            </a:p>
          </p:txBody>
        </p:sp>
        <p:sp>
          <p:nvSpPr>
            <p:cNvPr id="112" name="Freeform: Shape 5150">
              <a:extLst>
                <a:ext uri="{FF2B5EF4-FFF2-40B4-BE49-F238E27FC236}">
                  <a16:creationId xmlns:a16="http://schemas.microsoft.com/office/drawing/2014/main" id="{F7CCE786-19A5-43F3-B4D1-8899FD9ECEC3}"/>
                </a:ext>
              </a:extLst>
            </p:cNvPr>
            <p:cNvSpPr/>
            <p:nvPr/>
          </p:nvSpPr>
          <p:spPr>
            <a:xfrm>
              <a:off x="6266281" y="4652450"/>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fr-FR" dirty="0"/>
            </a:p>
          </p:txBody>
        </p:sp>
        <p:sp>
          <p:nvSpPr>
            <p:cNvPr id="113" name="Freeform: Shape 5151">
              <a:extLst>
                <a:ext uri="{FF2B5EF4-FFF2-40B4-BE49-F238E27FC236}">
                  <a16:creationId xmlns:a16="http://schemas.microsoft.com/office/drawing/2014/main" id="{2C8142C3-5504-4509-8139-4BDA6C67E3A6}"/>
                </a:ext>
              </a:extLst>
            </p:cNvPr>
            <p:cNvSpPr/>
            <p:nvPr/>
          </p:nvSpPr>
          <p:spPr>
            <a:xfrm>
              <a:off x="6283764" y="4652450"/>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fr-FR" dirty="0"/>
            </a:p>
          </p:txBody>
        </p:sp>
        <p:sp>
          <p:nvSpPr>
            <p:cNvPr id="114" name="Freeform: Shape 5152">
              <a:extLst>
                <a:ext uri="{FF2B5EF4-FFF2-40B4-BE49-F238E27FC236}">
                  <a16:creationId xmlns:a16="http://schemas.microsoft.com/office/drawing/2014/main" id="{DEC1CBDA-E61D-44D3-BE1A-5D4EC5569D91}"/>
                </a:ext>
              </a:extLst>
            </p:cNvPr>
            <p:cNvSpPr/>
            <p:nvPr/>
          </p:nvSpPr>
          <p:spPr>
            <a:xfrm>
              <a:off x="6301248" y="4652450"/>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fr-FR" dirty="0"/>
            </a:p>
          </p:txBody>
        </p:sp>
        <p:sp>
          <p:nvSpPr>
            <p:cNvPr id="115" name="Freeform: Shape 5153">
              <a:extLst>
                <a:ext uri="{FF2B5EF4-FFF2-40B4-BE49-F238E27FC236}">
                  <a16:creationId xmlns:a16="http://schemas.microsoft.com/office/drawing/2014/main" id="{EB1DDFBB-1600-4E42-8FEA-E203A6F7E998}"/>
                </a:ext>
              </a:extLst>
            </p:cNvPr>
            <p:cNvSpPr/>
            <p:nvPr/>
          </p:nvSpPr>
          <p:spPr>
            <a:xfrm>
              <a:off x="6476086" y="4687451"/>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fr-FR" dirty="0"/>
            </a:p>
          </p:txBody>
        </p:sp>
        <p:sp>
          <p:nvSpPr>
            <p:cNvPr id="116" name="Freeform: Shape 5154">
              <a:extLst>
                <a:ext uri="{FF2B5EF4-FFF2-40B4-BE49-F238E27FC236}">
                  <a16:creationId xmlns:a16="http://schemas.microsoft.com/office/drawing/2014/main" id="{7709367B-29CD-4223-8B96-9F00D7349979}"/>
                </a:ext>
              </a:extLst>
            </p:cNvPr>
            <p:cNvSpPr/>
            <p:nvPr/>
          </p:nvSpPr>
          <p:spPr>
            <a:xfrm>
              <a:off x="6511053" y="4687451"/>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fr-FR" dirty="0"/>
            </a:p>
          </p:txBody>
        </p:sp>
        <p:sp>
          <p:nvSpPr>
            <p:cNvPr id="117" name="Freeform: Shape 5155">
              <a:extLst>
                <a:ext uri="{FF2B5EF4-FFF2-40B4-BE49-F238E27FC236}">
                  <a16:creationId xmlns:a16="http://schemas.microsoft.com/office/drawing/2014/main" id="{373A1BE6-4550-4898-B9BA-BFD765C6AE11}"/>
                </a:ext>
              </a:extLst>
            </p:cNvPr>
            <p:cNvSpPr/>
            <p:nvPr/>
          </p:nvSpPr>
          <p:spPr>
            <a:xfrm>
              <a:off x="6546029" y="4687451"/>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fr-FR" dirty="0"/>
            </a:p>
          </p:txBody>
        </p:sp>
        <p:sp>
          <p:nvSpPr>
            <p:cNvPr id="118" name="Freeform: Shape 5156">
              <a:extLst>
                <a:ext uri="{FF2B5EF4-FFF2-40B4-BE49-F238E27FC236}">
                  <a16:creationId xmlns:a16="http://schemas.microsoft.com/office/drawing/2014/main" id="{A59A8D1B-6381-4648-8661-3CB5E6000FE9}"/>
                </a:ext>
              </a:extLst>
            </p:cNvPr>
            <p:cNvSpPr/>
            <p:nvPr/>
          </p:nvSpPr>
          <p:spPr>
            <a:xfrm>
              <a:off x="6633448" y="4687451"/>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fr-FR" dirty="0"/>
            </a:p>
          </p:txBody>
        </p:sp>
        <p:sp>
          <p:nvSpPr>
            <p:cNvPr id="119" name="Freeform: Shape 5157">
              <a:extLst>
                <a:ext uri="{FF2B5EF4-FFF2-40B4-BE49-F238E27FC236}">
                  <a16:creationId xmlns:a16="http://schemas.microsoft.com/office/drawing/2014/main" id="{4FFFD91E-B049-42A9-A888-7EC33EA5AE35}"/>
                </a:ext>
              </a:extLst>
            </p:cNvPr>
            <p:cNvSpPr/>
            <p:nvPr/>
          </p:nvSpPr>
          <p:spPr>
            <a:xfrm>
              <a:off x="6685899" y="4687451"/>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fr-FR" dirty="0"/>
            </a:p>
          </p:txBody>
        </p:sp>
        <p:sp>
          <p:nvSpPr>
            <p:cNvPr id="120" name="Freeform: Shape 5158">
              <a:extLst>
                <a:ext uri="{FF2B5EF4-FFF2-40B4-BE49-F238E27FC236}">
                  <a16:creationId xmlns:a16="http://schemas.microsoft.com/office/drawing/2014/main" id="{A68C7BB7-B817-4E44-9D08-5747B0CD9FEF}"/>
                </a:ext>
              </a:extLst>
            </p:cNvPr>
            <p:cNvSpPr/>
            <p:nvPr/>
          </p:nvSpPr>
          <p:spPr>
            <a:xfrm>
              <a:off x="6720867" y="4687451"/>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fr-FR" dirty="0"/>
            </a:p>
          </p:txBody>
        </p:sp>
        <p:sp>
          <p:nvSpPr>
            <p:cNvPr id="121" name="Freeform: Shape 5159">
              <a:extLst>
                <a:ext uri="{FF2B5EF4-FFF2-40B4-BE49-F238E27FC236}">
                  <a16:creationId xmlns:a16="http://schemas.microsoft.com/office/drawing/2014/main" id="{201786F5-CBF8-4BE4-BB14-818EEA46A34A}"/>
                </a:ext>
              </a:extLst>
            </p:cNvPr>
            <p:cNvSpPr/>
            <p:nvPr/>
          </p:nvSpPr>
          <p:spPr>
            <a:xfrm>
              <a:off x="6755834" y="4687451"/>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fr-FR" dirty="0"/>
            </a:p>
          </p:txBody>
        </p:sp>
        <p:sp>
          <p:nvSpPr>
            <p:cNvPr id="122" name="Freeform: Shape 5160">
              <a:extLst>
                <a:ext uri="{FF2B5EF4-FFF2-40B4-BE49-F238E27FC236}">
                  <a16:creationId xmlns:a16="http://schemas.microsoft.com/office/drawing/2014/main" id="{6AD6A248-02B4-4F8A-9390-2986B135DAD2}"/>
                </a:ext>
              </a:extLst>
            </p:cNvPr>
            <p:cNvSpPr/>
            <p:nvPr/>
          </p:nvSpPr>
          <p:spPr>
            <a:xfrm>
              <a:off x="6790802" y="4687451"/>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fr-FR" dirty="0"/>
            </a:p>
          </p:txBody>
        </p:sp>
        <p:sp>
          <p:nvSpPr>
            <p:cNvPr id="123" name="Freeform: Shape 5161">
              <a:extLst>
                <a:ext uri="{FF2B5EF4-FFF2-40B4-BE49-F238E27FC236}">
                  <a16:creationId xmlns:a16="http://schemas.microsoft.com/office/drawing/2014/main" id="{5305EE8C-7E2C-43FA-A197-AD559EFF6A64}"/>
                </a:ext>
              </a:extLst>
            </p:cNvPr>
            <p:cNvSpPr/>
            <p:nvPr/>
          </p:nvSpPr>
          <p:spPr>
            <a:xfrm>
              <a:off x="6825769" y="4722452"/>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fr-FR" dirty="0"/>
            </a:p>
          </p:txBody>
        </p:sp>
        <p:sp>
          <p:nvSpPr>
            <p:cNvPr id="124" name="Freeform: Shape 5162">
              <a:extLst>
                <a:ext uri="{FF2B5EF4-FFF2-40B4-BE49-F238E27FC236}">
                  <a16:creationId xmlns:a16="http://schemas.microsoft.com/office/drawing/2014/main" id="{2B71565B-C864-4881-A1B0-198A8F9EE3DD}"/>
                </a:ext>
              </a:extLst>
            </p:cNvPr>
            <p:cNvSpPr/>
            <p:nvPr/>
          </p:nvSpPr>
          <p:spPr>
            <a:xfrm>
              <a:off x="6965639" y="4739952"/>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fr-FR" dirty="0"/>
            </a:p>
          </p:txBody>
        </p:sp>
        <p:sp>
          <p:nvSpPr>
            <p:cNvPr id="125" name="Freeform: Shape 5163">
              <a:extLst>
                <a:ext uri="{FF2B5EF4-FFF2-40B4-BE49-F238E27FC236}">
                  <a16:creationId xmlns:a16="http://schemas.microsoft.com/office/drawing/2014/main" id="{4ED8ECE5-E6B9-4AB4-9789-D9242BEC6B76}"/>
                </a:ext>
              </a:extLst>
            </p:cNvPr>
            <p:cNvSpPr/>
            <p:nvPr/>
          </p:nvSpPr>
          <p:spPr>
            <a:xfrm>
              <a:off x="7053058" y="4739952"/>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fr-FR" dirty="0"/>
            </a:p>
          </p:txBody>
        </p:sp>
        <p:sp>
          <p:nvSpPr>
            <p:cNvPr id="126" name="Freeform: Shape 5164">
              <a:extLst>
                <a:ext uri="{FF2B5EF4-FFF2-40B4-BE49-F238E27FC236}">
                  <a16:creationId xmlns:a16="http://schemas.microsoft.com/office/drawing/2014/main" id="{93049E46-9DBA-4263-85D6-D461ABDFFEC5}"/>
                </a:ext>
              </a:extLst>
            </p:cNvPr>
            <p:cNvSpPr/>
            <p:nvPr/>
          </p:nvSpPr>
          <p:spPr>
            <a:xfrm>
              <a:off x="7088025" y="4739952"/>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fr-FR" dirty="0"/>
            </a:p>
          </p:txBody>
        </p:sp>
        <p:sp>
          <p:nvSpPr>
            <p:cNvPr id="127" name="Freeform: Shape 5165">
              <a:extLst>
                <a:ext uri="{FF2B5EF4-FFF2-40B4-BE49-F238E27FC236}">
                  <a16:creationId xmlns:a16="http://schemas.microsoft.com/office/drawing/2014/main" id="{A6310E4C-6EF8-4D2E-B3FD-64B3B0CAE27F}"/>
                </a:ext>
              </a:extLst>
            </p:cNvPr>
            <p:cNvSpPr/>
            <p:nvPr/>
          </p:nvSpPr>
          <p:spPr>
            <a:xfrm>
              <a:off x="7157960" y="4739952"/>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fr-FR" dirty="0"/>
            </a:p>
          </p:txBody>
        </p:sp>
        <p:sp>
          <p:nvSpPr>
            <p:cNvPr id="128" name="Freeform: Shape 5166">
              <a:extLst>
                <a:ext uri="{FF2B5EF4-FFF2-40B4-BE49-F238E27FC236}">
                  <a16:creationId xmlns:a16="http://schemas.microsoft.com/office/drawing/2014/main" id="{0A0BA848-8B43-4E9D-A6A9-DF537CC00131}"/>
                </a:ext>
              </a:extLst>
            </p:cNvPr>
            <p:cNvSpPr/>
            <p:nvPr/>
          </p:nvSpPr>
          <p:spPr>
            <a:xfrm>
              <a:off x="7367765" y="4739952"/>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fr-FR" dirty="0"/>
            </a:p>
          </p:txBody>
        </p:sp>
        <p:sp>
          <p:nvSpPr>
            <p:cNvPr id="129" name="Freeform: Shape 5167">
              <a:extLst>
                <a:ext uri="{FF2B5EF4-FFF2-40B4-BE49-F238E27FC236}">
                  <a16:creationId xmlns:a16="http://schemas.microsoft.com/office/drawing/2014/main" id="{DE4C57B6-6A66-4E2C-8A5E-F8DEFE1B65F4}"/>
                </a:ext>
              </a:extLst>
            </p:cNvPr>
            <p:cNvSpPr/>
            <p:nvPr/>
          </p:nvSpPr>
          <p:spPr>
            <a:xfrm>
              <a:off x="7402733" y="4739952"/>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fr-FR" dirty="0"/>
            </a:p>
          </p:txBody>
        </p:sp>
        <p:sp>
          <p:nvSpPr>
            <p:cNvPr id="130" name="Freeform: Shape 5168">
              <a:extLst>
                <a:ext uri="{FF2B5EF4-FFF2-40B4-BE49-F238E27FC236}">
                  <a16:creationId xmlns:a16="http://schemas.microsoft.com/office/drawing/2014/main" id="{4F613767-5A42-4195-A836-4FEDE7C5844A}"/>
                </a:ext>
              </a:extLst>
            </p:cNvPr>
            <p:cNvSpPr/>
            <p:nvPr/>
          </p:nvSpPr>
          <p:spPr>
            <a:xfrm>
              <a:off x="7682473" y="4739952"/>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fr-FR" dirty="0"/>
            </a:p>
          </p:txBody>
        </p:sp>
        <p:sp>
          <p:nvSpPr>
            <p:cNvPr id="131" name="Freeform: Shape 5169">
              <a:extLst>
                <a:ext uri="{FF2B5EF4-FFF2-40B4-BE49-F238E27FC236}">
                  <a16:creationId xmlns:a16="http://schemas.microsoft.com/office/drawing/2014/main" id="{4F240B24-1F9B-4BE3-9862-4D41B18945FD}"/>
                </a:ext>
              </a:extLst>
            </p:cNvPr>
            <p:cNvSpPr/>
            <p:nvPr/>
          </p:nvSpPr>
          <p:spPr>
            <a:xfrm>
              <a:off x="7717440" y="4739952"/>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fr-FR" dirty="0"/>
            </a:p>
          </p:txBody>
        </p:sp>
        <p:sp>
          <p:nvSpPr>
            <p:cNvPr id="132" name="Freeform: Shape 5170">
              <a:extLst>
                <a:ext uri="{FF2B5EF4-FFF2-40B4-BE49-F238E27FC236}">
                  <a16:creationId xmlns:a16="http://schemas.microsoft.com/office/drawing/2014/main" id="{60E1345A-BDBF-42DF-95C0-5F2E723F79C8}"/>
                </a:ext>
              </a:extLst>
            </p:cNvPr>
            <p:cNvSpPr/>
            <p:nvPr/>
          </p:nvSpPr>
          <p:spPr>
            <a:xfrm>
              <a:off x="7752408" y="4739952"/>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fr-FR" dirty="0"/>
            </a:p>
          </p:txBody>
        </p:sp>
        <p:sp>
          <p:nvSpPr>
            <p:cNvPr id="133" name="Freeform: Shape 5171">
              <a:extLst>
                <a:ext uri="{FF2B5EF4-FFF2-40B4-BE49-F238E27FC236}">
                  <a16:creationId xmlns:a16="http://schemas.microsoft.com/office/drawing/2014/main" id="{EED7AF29-CEF1-4AEA-A43B-DA090EBD357B}"/>
                </a:ext>
              </a:extLst>
            </p:cNvPr>
            <p:cNvSpPr/>
            <p:nvPr/>
          </p:nvSpPr>
          <p:spPr>
            <a:xfrm>
              <a:off x="7769891" y="4739952"/>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fr-FR" dirty="0"/>
            </a:p>
          </p:txBody>
        </p:sp>
        <p:sp>
          <p:nvSpPr>
            <p:cNvPr id="134" name="Freeform: Shape 5172">
              <a:extLst>
                <a:ext uri="{FF2B5EF4-FFF2-40B4-BE49-F238E27FC236}">
                  <a16:creationId xmlns:a16="http://schemas.microsoft.com/office/drawing/2014/main" id="{2CB02AA4-79C0-4F1E-BD09-33B62B8D6F48}"/>
                </a:ext>
              </a:extLst>
            </p:cNvPr>
            <p:cNvSpPr/>
            <p:nvPr/>
          </p:nvSpPr>
          <p:spPr>
            <a:xfrm>
              <a:off x="7804859" y="4739952"/>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fr-FR" dirty="0"/>
            </a:p>
          </p:txBody>
        </p:sp>
        <p:sp>
          <p:nvSpPr>
            <p:cNvPr id="135" name="Freeform: Shape 5173">
              <a:extLst>
                <a:ext uri="{FF2B5EF4-FFF2-40B4-BE49-F238E27FC236}">
                  <a16:creationId xmlns:a16="http://schemas.microsoft.com/office/drawing/2014/main" id="{27D81A93-25F6-4A33-A29D-B9F04C497201}"/>
                </a:ext>
              </a:extLst>
            </p:cNvPr>
            <p:cNvSpPr/>
            <p:nvPr/>
          </p:nvSpPr>
          <p:spPr>
            <a:xfrm>
              <a:off x="7839826" y="4739952"/>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fr-FR" dirty="0"/>
            </a:p>
          </p:txBody>
        </p:sp>
        <p:sp>
          <p:nvSpPr>
            <p:cNvPr id="136" name="Freeform: Shape 5174">
              <a:extLst>
                <a:ext uri="{FF2B5EF4-FFF2-40B4-BE49-F238E27FC236}">
                  <a16:creationId xmlns:a16="http://schemas.microsoft.com/office/drawing/2014/main" id="{4A1F1071-8931-4728-AE61-FD4D3CA6A495}"/>
                </a:ext>
              </a:extLst>
            </p:cNvPr>
            <p:cNvSpPr/>
            <p:nvPr/>
          </p:nvSpPr>
          <p:spPr>
            <a:xfrm>
              <a:off x="7839826" y="4739952"/>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fr-FR" dirty="0"/>
            </a:p>
          </p:txBody>
        </p:sp>
        <p:sp>
          <p:nvSpPr>
            <p:cNvPr id="137" name="Freeform: Shape 5175">
              <a:extLst>
                <a:ext uri="{FF2B5EF4-FFF2-40B4-BE49-F238E27FC236}">
                  <a16:creationId xmlns:a16="http://schemas.microsoft.com/office/drawing/2014/main" id="{9F677546-DE4E-4F97-9CDA-F411ABEEEDB7}"/>
                </a:ext>
              </a:extLst>
            </p:cNvPr>
            <p:cNvSpPr/>
            <p:nvPr/>
          </p:nvSpPr>
          <p:spPr>
            <a:xfrm>
              <a:off x="7874794" y="4739952"/>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fr-FR" dirty="0"/>
            </a:p>
          </p:txBody>
        </p:sp>
        <p:sp>
          <p:nvSpPr>
            <p:cNvPr id="138" name="Freeform: Shape 5176">
              <a:extLst>
                <a:ext uri="{FF2B5EF4-FFF2-40B4-BE49-F238E27FC236}">
                  <a16:creationId xmlns:a16="http://schemas.microsoft.com/office/drawing/2014/main" id="{F02E16D9-C300-4F5A-912A-8659CD83B062}"/>
                </a:ext>
              </a:extLst>
            </p:cNvPr>
            <p:cNvSpPr/>
            <p:nvPr/>
          </p:nvSpPr>
          <p:spPr>
            <a:xfrm>
              <a:off x="7962222" y="4739952"/>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fr-FR" dirty="0"/>
            </a:p>
          </p:txBody>
        </p:sp>
        <p:sp>
          <p:nvSpPr>
            <p:cNvPr id="139" name="Freeform: Shape 5177">
              <a:extLst>
                <a:ext uri="{FF2B5EF4-FFF2-40B4-BE49-F238E27FC236}">
                  <a16:creationId xmlns:a16="http://schemas.microsoft.com/office/drawing/2014/main" id="{DBE33476-B7C9-4BA3-888E-54845ECCE4A4}"/>
                </a:ext>
              </a:extLst>
            </p:cNvPr>
            <p:cNvSpPr/>
            <p:nvPr/>
          </p:nvSpPr>
          <p:spPr>
            <a:xfrm>
              <a:off x="8032157" y="4739952"/>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fr-FR" dirty="0"/>
            </a:p>
          </p:txBody>
        </p:sp>
        <p:sp>
          <p:nvSpPr>
            <p:cNvPr id="140" name="Freeform: Shape 5178">
              <a:extLst>
                <a:ext uri="{FF2B5EF4-FFF2-40B4-BE49-F238E27FC236}">
                  <a16:creationId xmlns:a16="http://schemas.microsoft.com/office/drawing/2014/main" id="{4498EA16-29C3-400D-B23A-9FEBB0D05AE5}"/>
                </a:ext>
              </a:extLst>
            </p:cNvPr>
            <p:cNvSpPr/>
            <p:nvPr/>
          </p:nvSpPr>
          <p:spPr>
            <a:xfrm>
              <a:off x="8154543" y="4739952"/>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fr-FR" dirty="0"/>
            </a:p>
          </p:txBody>
        </p:sp>
        <p:sp>
          <p:nvSpPr>
            <p:cNvPr id="141" name="Freeform: Shape 5179">
              <a:extLst>
                <a:ext uri="{FF2B5EF4-FFF2-40B4-BE49-F238E27FC236}">
                  <a16:creationId xmlns:a16="http://schemas.microsoft.com/office/drawing/2014/main" id="{8CA9A33D-01D5-4659-BD30-74AFF7E83FF5}"/>
                </a:ext>
              </a:extLst>
            </p:cNvPr>
            <p:cNvSpPr/>
            <p:nvPr/>
          </p:nvSpPr>
          <p:spPr>
            <a:xfrm>
              <a:off x="8783984" y="4827455"/>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fr-FR" dirty="0"/>
            </a:p>
          </p:txBody>
        </p:sp>
        <p:sp>
          <p:nvSpPr>
            <p:cNvPr id="142" name="Freeform: Shape 5180">
              <a:extLst>
                <a:ext uri="{FF2B5EF4-FFF2-40B4-BE49-F238E27FC236}">
                  <a16:creationId xmlns:a16="http://schemas.microsoft.com/office/drawing/2014/main" id="{4D2164F2-0276-485D-A1B6-9E37B55AB3DE}"/>
                </a:ext>
              </a:extLst>
            </p:cNvPr>
            <p:cNvSpPr/>
            <p:nvPr/>
          </p:nvSpPr>
          <p:spPr>
            <a:xfrm>
              <a:off x="8853919" y="4949958"/>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fr-FR" dirty="0"/>
            </a:p>
          </p:txBody>
        </p:sp>
        <p:sp>
          <p:nvSpPr>
            <p:cNvPr id="143" name="Freeform: Shape 5181">
              <a:extLst>
                <a:ext uri="{FF2B5EF4-FFF2-40B4-BE49-F238E27FC236}">
                  <a16:creationId xmlns:a16="http://schemas.microsoft.com/office/drawing/2014/main" id="{F863C2B1-348B-4D5E-974E-E7C420DEF6C2}"/>
                </a:ext>
              </a:extLst>
            </p:cNvPr>
            <p:cNvSpPr/>
            <p:nvPr/>
          </p:nvSpPr>
          <p:spPr>
            <a:xfrm>
              <a:off x="8804353" y="4999563"/>
              <a:ext cx="104902" cy="8750"/>
            </a:xfrm>
            <a:custGeom>
              <a:avLst/>
              <a:gdLst>
                <a:gd name="connsiteX0" fmla="*/ 5970 w 104902"/>
                <a:gd name="connsiteY0" fmla="*/ 5976 h 8750"/>
                <a:gd name="connsiteX1" fmla="*/ 105103 w 104902"/>
                <a:gd name="connsiteY1" fmla="*/ 5976 h 8750"/>
              </a:gdLst>
              <a:ahLst/>
              <a:cxnLst>
                <a:cxn ang="0">
                  <a:pos x="connsiteX0" y="connsiteY0"/>
                </a:cxn>
                <a:cxn ang="0">
                  <a:pos x="connsiteX1" y="connsiteY1"/>
                </a:cxn>
              </a:cxnLst>
              <a:rect l="l" t="t" r="r" b="b"/>
              <a:pathLst>
                <a:path w="104902" h="8750">
                  <a:moveTo>
                    <a:pt x="5970" y="5976"/>
                  </a:moveTo>
                  <a:lnTo>
                    <a:pt x="105103" y="5976"/>
                  </a:lnTo>
                </a:path>
              </a:pathLst>
            </a:custGeom>
            <a:noFill/>
            <a:ln w="25400" cap="flat">
              <a:solidFill>
                <a:srgbClr val="B2C0EC"/>
              </a:solidFill>
              <a:prstDash val="solid"/>
              <a:miter/>
            </a:ln>
          </p:spPr>
          <p:txBody>
            <a:bodyPr rtlCol="0" anchor="ctr"/>
            <a:lstStyle/>
            <a:p>
              <a:endParaRPr lang="fr-FR" dirty="0"/>
            </a:p>
          </p:txBody>
        </p:sp>
        <p:sp>
          <p:nvSpPr>
            <p:cNvPr id="144" name="Freeform: Shape 5182">
              <a:extLst>
                <a:ext uri="{FF2B5EF4-FFF2-40B4-BE49-F238E27FC236}">
                  <a16:creationId xmlns:a16="http://schemas.microsoft.com/office/drawing/2014/main" id="{0DC536CB-4835-4139-BBA3-DAC80DA00839}"/>
                </a:ext>
              </a:extLst>
            </p:cNvPr>
            <p:cNvSpPr/>
            <p:nvPr/>
          </p:nvSpPr>
          <p:spPr>
            <a:xfrm>
              <a:off x="8923854" y="4949958"/>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fr-FR" dirty="0"/>
            </a:p>
          </p:txBody>
        </p:sp>
        <p:sp>
          <p:nvSpPr>
            <p:cNvPr id="145" name="Freeform: Shape 5183">
              <a:extLst>
                <a:ext uri="{FF2B5EF4-FFF2-40B4-BE49-F238E27FC236}">
                  <a16:creationId xmlns:a16="http://schemas.microsoft.com/office/drawing/2014/main" id="{DC98EDA2-CB7C-47DC-85D8-41F2C9CB59A6}"/>
                </a:ext>
              </a:extLst>
            </p:cNvPr>
            <p:cNvSpPr/>
            <p:nvPr/>
          </p:nvSpPr>
          <p:spPr>
            <a:xfrm>
              <a:off x="9081208" y="4949958"/>
              <a:ext cx="8742" cy="105003"/>
            </a:xfrm>
            <a:custGeom>
              <a:avLst/>
              <a:gdLst>
                <a:gd name="connsiteX0" fmla="*/ 5970 w 8741"/>
                <a:gd name="connsiteY0" fmla="*/ 105186 h 105002"/>
                <a:gd name="connsiteX1" fmla="*/ 5970 w 8741"/>
                <a:gd name="connsiteY1" fmla="*/ 5976 h 105002"/>
              </a:gdLst>
              <a:ahLst/>
              <a:cxnLst>
                <a:cxn ang="0">
                  <a:pos x="connsiteX0" y="connsiteY0"/>
                </a:cxn>
                <a:cxn ang="0">
                  <a:pos x="connsiteX1" y="connsiteY1"/>
                </a:cxn>
              </a:cxnLst>
              <a:rect l="l" t="t" r="r" b="b"/>
              <a:pathLst>
                <a:path w="8741" h="105002">
                  <a:moveTo>
                    <a:pt x="5970" y="105186"/>
                  </a:moveTo>
                  <a:lnTo>
                    <a:pt x="5970" y="5976"/>
                  </a:lnTo>
                </a:path>
              </a:pathLst>
            </a:custGeom>
            <a:noFill/>
            <a:ln w="25400" cap="flat">
              <a:solidFill>
                <a:srgbClr val="B2C0EC"/>
              </a:solidFill>
              <a:prstDash val="solid"/>
              <a:miter/>
            </a:ln>
          </p:spPr>
          <p:txBody>
            <a:bodyPr rtlCol="0" anchor="ctr"/>
            <a:lstStyle/>
            <a:p>
              <a:endParaRPr lang="fr-FR" dirty="0"/>
            </a:p>
          </p:txBody>
        </p:sp>
      </p:grpSp>
      <p:grpSp>
        <p:nvGrpSpPr>
          <p:cNvPr id="146" name="Graphic 5184">
            <a:extLst>
              <a:ext uri="{FF2B5EF4-FFF2-40B4-BE49-F238E27FC236}">
                <a16:creationId xmlns:a16="http://schemas.microsoft.com/office/drawing/2014/main" id="{AD5E10BA-7546-4006-A2BF-212300013BED}"/>
              </a:ext>
            </a:extLst>
          </p:cNvPr>
          <p:cNvGrpSpPr/>
          <p:nvPr/>
        </p:nvGrpSpPr>
        <p:grpSpPr>
          <a:xfrm>
            <a:off x="1512666" y="2000280"/>
            <a:ext cx="6912000" cy="2207359"/>
            <a:chOff x="0" y="1972255"/>
            <a:chExt cx="9144000" cy="2913490"/>
          </a:xfrm>
        </p:grpSpPr>
        <p:sp>
          <p:nvSpPr>
            <p:cNvPr id="147" name="Freeform: Shape 5186">
              <a:extLst>
                <a:ext uri="{FF2B5EF4-FFF2-40B4-BE49-F238E27FC236}">
                  <a16:creationId xmlns:a16="http://schemas.microsoft.com/office/drawing/2014/main" id="{CE934958-3901-4822-85AF-6D9CEF17EC3D}"/>
                </a:ext>
              </a:extLst>
            </p:cNvPr>
            <p:cNvSpPr/>
            <p:nvPr/>
          </p:nvSpPr>
          <p:spPr>
            <a:xfrm>
              <a:off x="-1093" y="2010017"/>
              <a:ext cx="9152071" cy="2840855"/>
            </a:xfrm>
            <a:custGeom>
              <a:avLst/>
              <a:gdLst>
                <a:gd name="connsiteX0" fmla="*/ 9148564 w 9152070"/>
                <a:gd name="connsiteY0" fmla="*/ 2837941 h 2840854"/>
                <a:gd name="connsiteX1" fmla="*/ 8195667 w 9152070"/>
                <a:gd name="connsiteY1" fmla="*/ 2837941 h 2840854"/>
                <a:gd name="connsiteX2" fmla="*/ 8195667 w 9152070"/>
                <a:gd name="connsiteY2" fmla="*/ 2633747 h 2840854"/>
                <a:gd name="connsiteX3" fmla="*/ 7709477 w 9152070"/>
                <a:gd name="connsiteY3" fmla="*/ 2633747 h 2840854"/>
                <a:gd name="connsiteX4" fmla="*/ 7709477 w 9152070"/>
                <a:gd name="connsiteY4" fmla="*/ 2585129 h 2840854"/>
                <a:gd name="connsiteX5" fmla="*/ 6273627 w 9152070"/>
                <a:gd name="connsiteY5" fmla="*/ 2585129 h 2840854"/>
                <a:gd name="connsiteX6" fmla="*/ 6273627 w 9152070"/>
                <a:gd name="connsiteY6" fmla="*/ 2568923 h 2840854"/>
                <a:gd name="connsiteX7" fmla="*/ 6176393 w 9152070"/>
                <a:gd name="connsiteY7" fmla="*/ 2568923 h 2840854"/>
                <a:gd name="connsiteX8" fmla="*/ 6176393 w 9152070"/>
                <a:gd name="connsiteY8" fmla="*/ 2552718 h 2840854"/>
                <a:gd name="connsiteX9" fmla="*/ 5738829 w 9152070"/>
                <a:gd name="connsiteY9" fmla="*/ 2552718 h 2840854"/>
                <a:gd name="connsiteX10" fmla="*/ 5738829 w 9152070"/>
                <a:gd name="connsiteY10" fmla="*/ 2539756 h 2840854"/>
                <a:gd name="connsiteX11" fmla="*/ 5505459 w 9152070"/>
                <a:gd name="connsiteY11" fmla="*/ 2539756 h 2840854"/>
                <a:gd name="connsiteX12" fmla="*/ 5505459 w 9152070"/>
                <a:gd name="connsiteY12" fmla="*/ 2510581 h 2840854"/>
                <a:gd name="connsiteX13" fmla="*/ 4973905 w 9152070"/>
                <a:gd name="connsiteY13" fmla="*/ 2510581 h 2840854"/>
                <a:gd name="connsiteX14" fmla="*/ 4973905 w 9152070"/>
                <a:gd name="connsiteY14" fmla="*/ 2478169 h 2840854"/>
                <a:gd name="connsiteX15" fmla="*/ 4912317 w 9152070"/>
                <a:gd name="connsiteY15" fmla="*/ 2478169 h 2840854"/>
                <a:gd name="connsiteX16" fmla="*/ 4912317 w 9152070"/>
                <a:gd name="connsiteY16" fmla="*/ 2461964 h 2840854"/>
                <a:gd name="connsiteX17" fmla="*/ 4831289 w 9152070"/>
                <a:gd name="connsiteY17" fmla="*/ 2461964 h 2840854"/>
                <a:gd name="connsiteX18" fmla="*/ 4831289 w 9152070"/>
                <a:gd name="connsiteY18" fmla="*/ 2432797 h 2840854"/>
                <a:gd name="connsiteX19" fmla="*/ 4769702 w 9152070"/>
                <a:gd name="connsiteY19" fmla="*/ 2432797 h 2840854"/>
                <a:gd name="connsiteX20" fmla="*/ 4769702 w 9152070"/>
                <a:gd name="connsiteY20" fmla="*/ 2403621 h 2840854"/>
                <a:gd name="connsiteX21" fmla="*/ 4640055 w 9152070"/>
                <a:gd name="connsiteY21" fmla="*/ 2403621 h 2840854"/>
                <a:gd name="connsiteX22" fmla="*/ 4640055 w 9152070"/>
                <a:gd name="connsiteY22" fmla="*/ 2384179 h 2840854"/>
                <a:gd name="connsiteX23" fmla="*/ 4445586 w 9152070"/>
                <a:gd name="connsiteY23" fmla="*/ 2384179 h 2840854"/>
                <a:gd name="connsiteX24" fmla="*/ 4445586 w 9152070"/>
                <a:gd name="connsiteY24" fmla="*/ 2358248 h 2840854"/>
                <a:gd name="connsiteX25" fmla="*/ 4351588 w 9152070"/>
                <a:gd name="connsiteY25" fmla="*/ 2358248 h 2840854"/>
                <a:gd name="connsiteX26" fmla="*/ 4351588 w 9152070"/>
                <a:gd name="connsiteY26" fmla="*/ 2332317 h 2840854"/>
                <a:gd name="connsiteX27" fmla="*/ 4312695 w 9152070"/>
                <a:gd name="connsiteY27" fmla="*/ 2332317 h 2840854"/>
                <a:gd name="connsiteX28" fmla="*/ 4312695 w 9152070"/>
                <a:gd name="connsiteY28" fmla="*/ 2306387 h 2840854"/>
                <a:gd name="connsiteX29" fmla="*/ 4108501 w 9152070"/>
                <a:gd name="connsiteY29" fmla="*/ 2306387 h 2840854"/>
                <a:gd name="connsiteX30" fmla="*/ 4108501 w 9152070"/>
                <a:gd name="connsiteY30" fmla="*/ 2280456 h 2840854"/>
                <a:gd name="connsiteX31" fmla="*/ 4066364 w 9152070"/>
                <a:gd name="connsiteY31" fmla="*/ 2280456 h 2840854"/>
                <a:gd name="connsiteX32" fmla="*/ 4066364 w 9152070"/>
                <a:gd name="connsiteY32" fmla="*/ 2257769 h 2840854"/>
                <a:gd name="connsiteX33" fmla="*/ 3988572 w 9152070"/>
                <a:gd name="connsiteY33" fmla="*/ 2257769 h 2840854"/>
                <a:gd name="connsiteX34" fmla="*/ 3988572 w 9152070"/>
                <a:gd name="connsiteY34" fmla="*/ 2235083 h 2840854"/>
                <a:gd name="connsiteX35" fmla="*/ 3904306 w 9152070"/>
                <a:gd name="connsiteY35" fmla="*/ 2235083 h 2840854"/>
                <a:gd name="connsiteX36" fmla="*/ 3904306 w 9152070"/>
                <a:gd name="connsiteY36" fmla="*/ 2218877 h 2840854"/>
                <a:gd name="connsiteX37" fmla="*/ 3875131 w 9152070"/>
                <a:gd name="connsiteY37" fmla="*/ 2218877 h 2840854"/>
                <a:gd name="connsiteX38" fmla="*/ 3875131 w 9152070"/>
                <a:gd name="connsiteY38" fmla="*/ 2189702 h 2840854"/>
                <a:gd name="connsiteX39" fmla="*/ 3852445 w 9152070"/>
                <a:gd name="connsiteY39" fmla="*/ 2189702 h 2840854"/>
                <a:gd name="connsiteX40" fmla="*/ 3852445 w 9152070"/>
                <a:gd name="connsiteY40" fmla="*/ 2170260 h 2840854"/>
                <a:gd name="connsiteX41" fmla="*/ 3832994 w 9152070"/>
                <a:gd name="connsiteY41" fmla="*/ 2170260 h 2840854"/>
                <a:gd name="connsiteX42" fmla="*/ 3832994 w 9152070"/>
                <a:gd name="connsiteY42" fmla="*/ 2150810 h 2840854"/>
                <a:gd name="connsiteX43" fmla="*/ 3719554 w 9152070"/>
                <a:gd name="connsiteY43" fmla="*/ 2150810 h 2840854"/>
                <a:gd name="connsiteX44" fmla="*/ 3719554 w 9152070"/>
                <a:gd name="connsiteY44" fmla="*/ 2124879 h 2840854"/>
                <a:gd name="connsiteX45" fmla="*/ 3534802 w 9152070"/>
                <a:gd name="connsiteY45" fmla="*/ 2124879 h 2840854"/>
                <a:gd name="connsiteX46" fmla="*/ 3534802 w 9152070"/>
                <a:gd name="connsiteY46" fmla="*/ 2118398 h 2840854"/>
                <a:gd name="connsiteX47" fmla="*/ 3473223 w 9152070"/>
                <a:gd name="connsiteY47" fmla="*/ 2118398 h 2840854"/>
                <a:gd name="connsiteX48" fmla="*/ 3473223 w 9152070"/>
                <a:gd name="connsiteY48" fmla="*/ 2076261 h 2840854"/>
                <a:gd name="connsiteX49" fmla="*/ 3434331 w 9152070"/>
                <a:gd name="connsiteY49" fmla="*/ 2076261 h 2840854"/>
                <a:gd name="connsiteX50" fmla="*/ 3434331 w 9152070"/>
                <a:gd name="connsiteY50" fmla="*/ 2056811 h 2840854"/>
                <a:gd name="connsiteX51" fmla="*/ 3395430 w 9152070"/>
                <a:gd name="connsiteY51" fmla="*/ 2056811 h 2840854"/>
                <a:gd name="connsiteX52" fmla="*/ 3395430 w 9152070"/>
                <a:gd name="connsiteY52" fmla="*/ 2021163 h 2840854"/>
                <a:gd name="connsiteX53" fmla="*/ 3385705 w 9152070"/>
                <a:gd name="connsiteY53" fmla="*/ 2021163 h 2840854"/>
                <a:gd name="connsiteX54" fmla="*/ 3385705 w 9152070"/>
                <a:gd name="connsiteY54" fmla="*/ 1995232 h 2840854"/>
                <a:gd name="connsiteX55" fmla="*/ 3337088 w 9152070"/>
                <a:gd name="connsiteY55" fmla="*/ 1995232 h 2840854"/>
                <a:gd name="connsiteX56" fmla="*/ 3337088 w 9152070"/>
                <a:gd name="connsiteY56" fmla="*/ 1969301 h 2840854"/>
                <a:gd name="connsiteX57" fmla="*/ 3165305 w 9152070"/>
                <a:gd name="connsiteY57" fmla="*/ 1969301 h 2840854"/>
                <a:gd name="connsiteX58" fmla="*/ 3165305 w 9152070"/>
                <a:gd name="connsiteY58" fmla="*/ 1946615 h 2840854"/>
                <a:gd name="connsiteX59" fmla="*/ 3094001 w 9152070"/>
                <a:gd name="connsiteY59" fmla="*/ 1946615 h 2840854"/>
                <a:gd name="connsiteX60" fmla="*/ 3094001 w 9152070"/>
                <a:gd name="connsiteY60" fmla="*/ 1920684 h 2840854"/>
                <a:gd name="connsiteX61" fmla="*/ 2983797 w 9152070"/>
                <a:gd name="connsiteY61" fmla="*/ 1920684 h 2840854"/>
                <a:gd name="connsiteX62" fmla="*/ 2983797 w 9152070"/>
                <a:gd name="connsiteY62" fmla="*/ 1907715 h 2840854"/>
                <a:gd name="connsiteX63" fmla="*/ 2925454 w 9152070"/>
                <a:gd name="connsiteY63" fmla="*/ 1907715 h 2840854"/>
                <a:gd name="connsiteX64" fmla="*/ 2925454 w 9152070"/>
                <a:gd name="connsiteY64" fmla="*/ 1881792 h 2840854"/>
                <a:gd name="connsiteX65" fmla="*/ 2912493 w 9152070"/>
                <a:gd name="connsiteY65" fmla="*/ 1881792 h 2840854"/>
                <a:gd name="connsiteX66" fmla="*/ 2912493 w 9152070"/>
                <a:gd name="connsiteY66" fmla="*/ 1816961 h 2840854"/>
                <a:gd name="connsiteX67" fmla="*/ 2889807 w 9152070"/>
                <a:gd name="connsiteY67" fmla="*/ 1816961 h 2840854"/>
                <a:gd name="connsiteX68" fmla="*/ 2889807 w 9152070"/>
                <a:gd name="connsiteY68" fmla="*/ 1771588 h 2840854"/>
                <a:gd name="connsiteX69" fmla="*/ 2831464 w 9152070"/>
                <a:gd name="connsiteY69" fmla="*/ 1771588 h 2840854"/>
                <a:gd name="connsiteX70" fmla="*/ 2831464 w 9152070"/>
                <a:gd name="connsiteY70" fmla="*/ 1735932 h 2840854"/>
                <a:gd name="connsiteX71" fmla="*/ 2730985 w 9152070"/>
                <a:gd name="connsiteY71" fmla="*/ 1735932 h 2840854"/>
                <a:gd name="connsiteX72" fmla="*/ 2730985 w 9152070"/>
                <a:gd name="connsiteY72" fmla="*/ 1700284 h 2840854"/>
                <a:gd name="connsiteX73" fmla="*/ 2695329 w 9152070"/>
                <a:gd name="connsiteY73" fmla="*/ 1700284 h 2840854"/>
                <a:gd name="connsiteX74" fmla="*/ 2695329 w 9152070"/>
                <a:gd name="connsiteY74" fmla="*/ 1664628 h 2840854"/>
                <a:gd name="connsiteX75" fmla="*/ 2633750 w 9152070"/>
                <a:gd name="connsiteY75" fmla="*/ 1664628 h 2840854"/>
                <a:gd name="connsiteX76" fmla="*/ 2633750 w 9152070"/>
                <a:gd name="connsiteY76" fmla="*/ 1638697 h 2840854"/>
                <a:gd name="connsiteX77" fmla="*/ 2536516 w 9152070"/>
                <a:gd name="connsiteY77" fmla="*/ 1638697 h 2840854"/>
                <a:gd name="connsiteX78" fmla="*/ 2536516 w 9152070"/>
                <a:gd name="connsiteY78" fmla="*/ 1603041 h 2840854"/>
                <a:gd name="connsiteX79" fmla="*/ 2461967 w 9152070"/>
                <a:gd name="connsiteY79" fmla="*/ 1603041 h 2840854"/>
                <a:gd name="connsiteX80" fmla="*/ 2461967 w 9152070"/>
                <a:gd name="connsiteY80" fmla="*/ 1541462 h 2840854"/>
                <a:gd name="connsiteX81" fmla="*/ 2426312 w 9152070"/>
                <a:gd name="connsiteY81" fmla="*/ 1541462 h 2840854"/>
                <a:gd name="connsiteX82" fmla="*/ 2426312 w 9152070"/>
                <a:gd name="connsiteY82" fmla="*/ 1496081 h 2840854"/>
                <a:gd name="connsiteX83" fmla="*/ 2403625 w 9152070"/>
                <a:gd name="connsiteY83" fmla="*/ 1496081 h 2840854"/>
                <a:gd name="connsiteX84" fmla="*/ 2403625 w 9152070"/>
                <a:gd name="connsiteY84" fmla="*/ 1463670 h 2840854"/>
                <a:gd name="connsiteX85" fmla="*/ 2364725 w 9152070"/>
                <a:gd name="connsiteY85" fmla="*/ 1463670 h 2840854"/>
                <a:gd name="connsiteX86" fmla="*/ 2364725 w 9152070"/>
                <a:gd name="connsiteY86" fmla="*/ 1450708 h 2840854"/>
                <a:gd name="connsiteX87" fmla="*/ 2257765 w 9152070"/>
                <a:gd name="connsiteY87" fmla="*/ 1450708 h 2840854"/>
                <a:gd name="connsiteX88" fmla="*/ 2257765 w 9152070"/>
                <a:gd name="connsiteY88" fmla="*/ 1418297 h 2840854"/>
                <a:gd name="connsiteX89" fmla="*/ 2205911 w 9152070"/>
                <a:gd name="connsiteY89" fmla="*/ 1418297 h 2840854"/>
                <a:gd name="connsiteX90" fmla="*/ 2205911 w 9152070"/>
                <a:gd name="connsiteY90" fmla="*/ 1398847 h 2840854"/>
                <a:gd name="connsiteX91" fmla="*/ 2105432 w 9152070"/>
                <a:gd name="connsiteY91" fmla="*/ 1398847 h 2840854"/>
                <a:gd name="connsiteX92" fmla="*/ 2105432 w 9152070"/>
                <a:gd name="connsiteY92" fmla="*/ 1359954 h 2840854"/>
                <a:gd name="connsiteX93" fmla="*/ 2047090 w 9152070"/>
                <a:gd name="connsiteY93" fmla="*/ 1359954 h 2840854"/>
                <a:gd name="connsiteX94" fmla="*/ 2047090 w 9152070"/>
                <a:gd name="connsiteY94" fmla="*/ 1340504 h 2840854"/>
                <a:gd name="connsiteX95" fmla="*/ 1982267 w 9152070"/>
                <a:gd name="connsiteY95" fmla="*/ 1340504 h 2840854"/>
                <a:gd name="connsiteX96" fmla="*/ 1982267 w 9152070"/>
                <a:gd name="connsiteY96" fmla="*/ 1259475 h 2840854"/>
                <a:gd name="connsiteX97" fmla="*/ 1943374 w 9152070"/>
                <a:gd name="connsiteY97" fmla="*/ 1259475 h 2840854"/>
                <a:gd name="connsiteX98" fmla="*/ 1943374 w 9152070"/>
                <a:gd name="connsiteY98" fmla="*/ 1158996 h 2840854"/>
                <a:gd name="connsiteX99" fmla="*/ 1859101 w 9152070"/>
                <a:gd name="connsiteY99" fmla="*/ 1158996 h 2840854"/>
                <a:gd name="connsiteX100" fmla="*/ 1859101 w 9152070"/>
                <a:gd name="connsiteY100" fmla="*/ 1136310 h 2840854"/>
                <a:gd name="connsiteX101" fmla="*/ 1833170 w 9152070"/>
                <a:gd name="connsiteY101" fmla="*/ 1136310 h 2840854"/>
                <a:gd name="connsiteX102" fmla="*/ 1833170 w 9152070"/>
                <a:gd name="connsiteY102" fmla="*/ 1113623 h 2840854"/>
                <a:gd name="connsiteX103" fmla="*/ 1745660 w 9152070"/>
                <a:gd name="connsiteY103" fmla="*/ 1113623 h 2840854"/>
                <a:gd name="connsiteX104" fmla="*/ 1745660 w 9152070"/>
                <a:gd name="connsiteY104" fmla="*/ 1081212 h 2840854"/>
                <a:gd name="connsiteX105" fmla="*/ 1697043 w 9152070"/>
                <a:gd name="connsiteY105" fmla="*/ 1081212 h 2840854"/>
                <a:gd name="connsiteX106" fmla="*/ 1697043 w 9152070"/>
                <a:gd name="connsiteY106" fmla="*/ 1055281 h 2840854"/>
                <a:gd name="connsiteX107" fmla="*/ 1661387 w 9152070"/>
                <a:gd name="connsiteY107" fmla="*/ 1055281 h 2840854"/>
                <a:gd name="connsiteX108" fmla="*/ 1661387 w 9152070"/>
                <a:gd name="connsiteY108" fmla="*/ 1019625 h 2840854"/>
                <a:gd name="connsiteX109" fmla="*/ 1609525 w 9152070"/>
                <a:gd name="connsiteY109" fmla="*/ 1019625 h 2840854"/>
                <a:gd name="connsiteX110" fmla="*/ 1609525 w 9152070"/>
                <a:gd name="connsiteY110" fmla="*/ 1003419 h 2840854"/>
                <a:gd name="connsiteX111" fmla="*/ 1551183 w 9152070"/>
                <a:gd name="connsiteY111" fmla="*/ 1003419 h 2840854"/>
                <a:gd name="connsiteX112" fmla="*/ 1551183 w 9152070"/>
                <a:gd name="connsiteY112" fmla="*/ 967771 h 2840854"/>
                <a:gd name="connsiteX113" fmla="*/ 1512291 w 9152070"/>
                <a:gd name="connsiteY113" fmla="*/ 967771 h 2840854"/>
                <a:gd name="connsiteX114" fmla="*/ 1512291 w 9152070"/>
                <a:gd name="connsiteY114" fmla="*/ 922390 h 2840854"/>
                <a:gd name="connsiteX115" fmla="*/ 1502566 w 9152070"/>
                <a:gd name="connsiteY115" fmla="*/ 922390 h 2840854"/>
                <a:gd name="connsiteX116" fmla="*/ 1502566 w 9152070"/>
                <a:gd name="connsiteY116" fmla="*/ 841361 h 2840854"/>
                <a:gd name="connsiteX117" fmla="*/ 1476635 w 9152070"/>
                <a:gd name="connsiteY117" fmla="*/ 841361 h 2840854"/>
                <a:gd name="connsiteX118" fmla="*/ 1476635 w 9152070"/>
                <a:gd name="connsiteY118" fmla="*/ 689023 h 2840854"/>
                <a:gd name="connsiteX119" fmla="*/ 1447468 w 9152070"/>
                <a:gd name="connsiteY119" fmla="*/ 689023 h 2840854"/>
                <a:gd name="connsiteX120" fmla="*/ 1447468 w 9152070"/>
                <a:gd name="connsiteY120" fmla="*/ 601511 h 2840854"/>
                <a:gd name="connsiteX121" fmla="*/ 1392370 w 9152070"/>
                <a:gd name="connsiteY121" fmla="*/ 601511 h 2840854"/>
                <a:gd name="connsiteX122" fmla="*/ 1392370 w 9152070"/>
                <a:gd name="connsiteY122" fmla="*/ 575581 h 2840854"/>
                <a:gd name="connsiteX123" fmla="*/ 1356714 w 9152070"/>
                <a:gd name="connsiteY123" fmla="*/ 575581 h 2840854"/>
                <a:gd name="connsiteX124" fmla="*/ 1356714 w 9152070"/>
                <a:gd name="connsiteY124" fmla="*/ 546411 h 2840854"/>
                <a:gd name="connsiteX125" fmla="*/ 1249754 w 9152070"/>
                <a:gd name="connsiteY125" fmla="*/ 546411 h 2840854"/>
                <a:gd name="connsiteX126" fmla="*/ 1249754 w 9152070"/>
                <a:gd name="connsiteY126" fmla="*/ 497793 h 2840854"/>
                <a:gd name="connsiteX127" fmla="*/ 1217342 w 9152070"/>
                <a:gd name="connsiteY127" fmla="*/ 497793 h 2840854"/>
                <a:gd name="connsiteX128" fmla="*/ 1217342 w 9152070"/>
                <a:gd name="connsiteY128" fmla="*/ 481586 h 2840854"/>
                <a:gd name="connsiteX129" fmla="*/ 1146030 w 9152070"/>
                <a:gd name="connsiteY129" fmla="*/ 481586 h 2840854"/>
                <a:gd name="connsiteX130" fmla="*/ 1146030 w 9152070"/>
                <a:gd name="connsiteY130" fmla="*/ 462139 h 2840854"/>
                <a:gd name="connsiteX131" fmla="*/ 1110383 w 9152070"/>
                <a:gd name="connsiteY131" fmla="*/ 462139 h 2840854"/>
                <a:gd name="connsiteX132" fmla="*/ 1110383 w 9152070"/>
                <a:gd name="connsiteY132" fmla="*/ 439450 h 2840854"/>
                <a:gd name="connsiteX133" fmla="*/ 1000178 w 9152070"/>
                <a:gd name="connsiteY133" fmla="*/ 439450 h 2840854"/>
                <a:gd name="connsiteX134" fmla="*/ 1000178 w 9152070"/>
                <a:gd name="connsiteY134" fmla="*/ 387591 h 2840854"/>
                <a:gd name="connsiteX135" fmla="*/ 948317 w 9152070"/>
                <a:gd name="connsiteY135" fmla="*/ 387591 h 2840854"/>
                <a:gd name="connsiteX136" fmla="*/ 948317 w 9152070"/>
                <a:gd name="connsiteY136" fmla="*/ 345456 h 2840854"/>
                <a:gd name="connsiteX137" fmla="*/ 919149 w 9152070"/>
                <a:gd name="connsiteY137" fmla="*/ 345456 h 2840854"/>
                <a:gd name="connsiteX138" fmla="*/ 919149 w 9152070"/>
                <a:gd name="connsiteY138" fmla="*/ 306561 h 2840854"/>
                <a:gd name="connsiteX139" fmla="*/ 857563 w 9152070"/>
                <a:gd name="connsiteY139" fmla="*/ 306561 h 2840854"/>
                <a:gd name="connsiteX140" fmla="*/ 857563 w 9152070"/>
                <a:gd name="connsiteY140" fmla="*/ 274149 h 2840854"/>
                <a:gd name="connsiteX141" fmla="*/ 721436 w 9152070"/>
                <a:gd name="connsiteY141" fmla="*/ 274149 h 2840854"/>
                <a:gd name="connsiteX142" fmla="*/ 721436 w 9152070"/>
                <a:gd name="connsiteY142" fmla="*/ 251461 h 2840854"/>
                <a:gd name="connsiteX143" fmla="*/ 695506 w 9152070"/>
                <a:gd name="connsiteY143" fmla="*/ 251461 h 2840854"/>
                <a:gd name="connsiteX144" fmla="*/ 695506 w 9152070"/>
                <a:gd name="connsiteY144" fmla="*/ 212566 h 2840854"/>
                <a:gd name="connsiteX145" fmla="*/ 653371 w 9152070"/>
                <a:gd name="connsiteY145" fmla="*/ 212566 h 2840854"/>
                <a:gd name="connsiteX146" fmla="*/ 653371 w 9152070"/>
                <a:gd name="connsiteY146" fmla="*/ 147742 h 2840854"/>
                <a:gd name="connsiteX147" fmla="*/ 611235 w 9152070"/>
                <a:gd name="connsiteY147" fmla="*/ 147742 h 2840854"/>
                <a:gd name="connsiteX148" fmla="*/ 611235 w 9152070"/>
                <a:gd name="connsiteY148" fmla="*/ 112089 h 2840854"/>
                <a:gd name="connsiteX149" fmla="*/ 507516 w 9152070"/>
                <a:gd name="connsiteY149" fmla="*/ 112089 h 2840854"/>
                <a:gd name="connsiteX150" fmla="*/ 507516 w 9152070"/>
                <a:gd name="connsiteY150" fmla="*/ 82917 h 2840854"/>
                <a:gd name="connsiteX151" fmla="*/ 364903 w 9152070"/>
                <a:gd name="connsiteY151" fmla="*/ 82917 h 2840854"/>
                <a:gd name="connsiteX152" fmla="*/ 364903 w 9152070"/>
                <a:gd name="connsiteY152" fmla="*/ 47265 h 2840854"/>
                <a:gd name="connsiteX153" fmla="*/ 345456 w 9152070"/>
                <a:gd name="connsiteY153" fmla="*/ 47265 h 2840854"/>
                <a:gd name="connsiteX154" fmla="*/ 345456 w 9152070"/>
                <a:gd name="connsiteY154" fmla="*/ 8370 h 2840854"/>
                <a:gd name="connsiteX155" fmla="*/ 5129 w 9152070"/>
                <a:gd name="connsiteY155" fmla="*/ 8370 h 2840854"/>
                <a:gd name="connsiteX156" fmla="*/ 5129 w 9152070"/>
                <a:gd name="connsiteY156" fmla="*/ 5129 h 284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9152070" h="2840854">
                  <a:moveTo>
                    <a:pt x="9148564" y="2837941"/>
                  </a:moveTo>
                  <a:lnTo>
                    <a:pt x="8195667" y="2837941"/>
                  </a:lnTo>
                  <a:lnTo>
                    <a:pt x="8195667" y="2633747"/>
                  </a:lnTo>
                  <a:lnTo>
                    <a:pt x="7709477" y="2633747"/>
                  </a:lnTo>
                  <a:lnTo>
                    <a:pt x="7709477" y="2585129"/>
                  </a:lnTo>
                  <a:lnTo>
                    <a:pt x="6273627" y="2585129"/>
                  </a:lnTo>
                  <a:lnTo>
                    <a:pt x="6273627" y="2568923"/>
                  </a:lnTo>
                  <a:lnTo>
                    <a:pt x="6176393" y="2568923"/>
                  </a:lnTo>
                  <a:lnTo>
                    <a:pt x="6176393" y="2552718"/>
                  </a:lnTo>
                  <a:lnTo>
                    <a:pt x="5738829" y="2552718"/>
                  </a:lnTo>
                  <a:lnTo>
                    <a:pt x="5738829" y="2539756"/>
                  </a:lnTo>
                  <a:lnTo>
                    <a:pt x="5505459" y="2539756"/>
                  </a:lnTo>
                  <a:lnTo>
                    <a:pt x="5505459" y="2510581"/>
                  </a:lnTo>
                  <a:lnTo>
                    <a:pt x="4973905" y="2510581"/>
                  </a:lnTo>
                  <a:lnTo>
                    <a:pt x="4973905" y="2478169"/>
                  </a:lnTo>
                  <a:lnTo>
                    <a:pt x="4912317" y="2478169"/>
                  </a:lnTo>
                  <a:lnTo>
                    <a:pt x="4912317" y="2461964"/>
                  </a:lnTo>
                  <a:lnTo>
                    <a:pt x="4831289" y="2461964"/>
                  </a:lnTo>
                  <a:lnTo>
                    <a:pt x="4831289" y="2432797"/>
                  </a:lnTo>
                  <a:lnTo>
                    <a:pt x="4769702" y="2432797"/>
                  </a:lnTo>
                  <a:lnTo>
                    <a:pt x="4769702" y="2403621"/>
                  </a:lnTo>
                  <a:lnTo>
                    <a:pt x="4640055" y="2403621"/>
                  </a:lnTo>
                  <a:lnTo>
                    <a:pt x="4640055" y="2384179"/>
                  </a:lnTo>
                  <a:lnTo>
                    <a:pt x="4445586" y="2384179"/>
                  </a:lnTo>
                  <a:lnTo>
                    <a:pt x="4445586" y="2358248"/>
                  </a:lnTo>
                  <a:lnTo>
                    <a:pt x="4351588" y="2358248"/>
                  </a:lnTo>
                  <a:lnTo>
                    <a:pt x="4351588" y="2332317"/>
                  </a:lnTo>
                  <a:lnTo>
                    <a:pt x="4312695" y="2332317"/>
                  </a:lnTo>
                  <a:lnTo>
                    <a:pt x="4312695" y="2306387"/>
                  </a:lnTo>
                  <a:lnTo>
                    <a:pt x="4108501" y="2306387"/>
                  </a:lnTo>
                  <a:lnTo>
                    <a:pt x="4108501" y="2280456"/>
                  </a:lnTo>
                  <a:lnTo>
                    <a:pt x="4066364" y="2280456"/>
                  </a:lnTo>
                  <a:lnTo>
                    <a:pt x="4066364" y="2257769"/>
                  </a:lnTo>
                  <a:lnTo>
                    <a:pt x="3988572" y="2257769"/>
                  </a:lnTo>
                  <a:lnTo>
                    <a:pt x="3988572" y="2235083"/>
                  </a:lnTo>
                  <a:lnTo>
                    <a:pt x="3904306" y="2235083"/>
                  </a:lnTo>
                  <a:lnTo>
                    <a:pt x="3904306" y="2218877"/>
                  </a:lnTo>
                  <a:lnTo>
                    <a:pt x="3875131" y="2218877"/>
                  </a:lnTo>
                  <a:lnTo>
                    <a:pt x="3875131" y="2189702"/>
                  </a:lnTo>
                  <a:lnTo>
                    <a:pt x="3852445" y="2189702"/>
                  </a:lnTo>
                  <a:lnTo>
                    <a:pt x="3852445" y="2170260"/>
                  </a:lnTo>
                  <a:lnTo>
                    <a:pt x="3832994" y="2170260"/>
                  </a:lnTo>
                  <a:lnTo>
                    <a:pt x="3832994" y="2150810"/>
                  </a:lnTo>
                  <a:lnTo>
                    <a:pt x="3719554" y="2150810"/>
                  </a:lnTo>
                  <a:lnTo>
                    <a:pt x="3719554" y="2124879"/>
                  </a:lnTo>
                  <a:lnTo>
                    <a:pt x="3534802" y="2124879"/>
                  </a:lnTo>
                  <a:lnTo>
                    <a:pt x="3534802" y="2118398"/>
                  </a:lnTo>
                  <a:lnTo>
                    <a:pt x="3473223" y="2118398"/>
                  </a:lnTo>
                  <a:lnTo>
                    <a:pt x="3473223" y="2076261"/>
                  </a:lnTo>
                  <a:lnTo>
                    <a:pt x="3434331" y="2076261"/>
                  </a:lnTo>
                  <a:lnTo>
                    <a:pt x="3434331" y="2056811"/>
                  </a:lnTo>
                  <a:lnTo>
                    <a:pt x="3395430" y="2056811"/>
                  </a:lnTo>
                  <a:lnTo>
                    <a:pt x="3395430" y="2021163"/>
                  </a:lnTo>
                  <a:lnTo>
                    <a:pt x="3385705" y="2021163"/>
                  </a:lnTo>
                  <a:lnTo>
                    <a:pt x="3385705" y="1995232"/>
                  </a:lnTo>
                  <a:lnTo>
                    <a:pt x="3337088" y="1995232"/>
                  </a:lnTo>
                  <a:lnTo>
                    <a:pt x="3337088" y="1969301"/>
                  </a:lnTo>
                  <a:lnTo>
                    <a:pt x="3165305" y="1969301"/>
                  </a:lnTo>
                  <a:lnTo>
                    <a:pt x="3165305" y="1946615"/>
                  </a:lnTo>
                  <a:lnTo>
                    <a:pt x="3094001" y="1946615"/>
                  </a:lnTo>
                  <a:lnTo>
                    <a:pt x="3094001" y="1920684"/>
                  </a:lnTo>
                  <a:lnTo>
                    <a:pt x="2983797" y="1920684"/>
                  </a:lnTo>
                  <a:lnTo>
                    <a:pt x="2983797" y="1907715"/>
                  </a:lnTo>
                  <a:lnTo>
                    <a:pt x="2925454" y="1907715"/>
                  </a:lnTo>
                  <a:lnTo>
                    <a:pt x="2925454" y="1881792"/>
                  </a:lnTo>
                  <a:lnTo>
                    <a:pt x="2912493" y="1881792"/>
                  </a:lnTo>
                  <a:lnTo>
                    <a:pt x="2912493" y="1816961"/>
                  </a:lnTo>
                  <a:lnTo>
                    <a:pt x="2889807" y="1816961"/>
                  </a:lnTo>
                  <a:lnTo>
                    <a:pt x="2889807" y="1771588"/>
                  </a:lnTo>
                  <a:lnTo>
                    <a:pt x="2831464" y="1771588"/>
                  </a:lnTo>
                  <a:lnTo>
                    <a:pt x="2831464" y="1735932"/>
                  </a:lnTo>
                  <a:lnTo>
                    <a:pt x="2730985" y="1735932"/>
                  </a:lnTo>
                  <a:lnTo>
                    <a:pt x="2730985" y="1700284"/>
                  </a:lnTo>
                  <a:lnTo>
                    <a:pt x="2695329" y="1700284"/>
                  </a:lnTo>
                  <a:lnTo>
                    <a:pt x="2695329" y="1664628"/>
                  </a:lnTo>
                  <a:lnTo>
                    <a:pt x="2633750" y="1664628"/>
                  </a:lnTo>
                  <a:lnTo>
                    <a:pt x="2633750" y="1638697"/>
                  </a:lnTo>
                  <a:lnTo>
                    <a:pt x="2536516" y="1638697"/>
                  </a:lnTo>
                  <a:lnTo>
                    <a:pt x="2536516" y="1603041"/>
                  </a:lnTo>
                  <a:lnTo>
                    <a:pt x="2461967" y="1603041"/>
                  </a:lnTo>
                  <a:lnTo>
                    <a:pt x="2461967" y="1541462"/>
                  </a:lnTo>
                  <a:lnTo>
                    <a:pt x="2426312" y="1541462"/>
                  </a:lnTo>
                  <a:lnTo>
                    <a:pt x="2426312" y="1496081"/>
                  </a:lnTo>
                  <a:lnTo>
                    <a:pt x="2403625" y="1496081"/>
                  </a:lnTo>
                  <a:lnTo>
                    <a:pt x="2403625" y="1463670"/>
                  </a:lnTo>
                  <a:lnTo>
                    <a:pt x="2364725" y="1463670"/>
                  </a:lnTo>
                  <a:lnTo>
                    <a:pt x="2364725" y="1450708"/>
                  </a:lnTo>
                  <a:lnTo>
                    <a:pt x="2257765" y="1450708"/>
                  </a:lnTo>
                  <a:lnTo>
                    <a:pt x="2257765" y="1418297"/>
                  </a:lnTo>
                  <a:lnTo>
                    <a:pt x="2205911" y="1418297"/>
                  </a:lnTo>
                  <a:lnTo>
                    <a:pt x="2205911" y="1398847"/>
                  </a:lnTo>
                  <a:lnTo>
                    <a:pt x="2105432" y="1398847"/>
                  </a:lnTo>
                  <a:lnTo>
                    <a:pt x="2105432" y="1359954"/>
                  </a:lnTo>
                  <a:lnTo>
                    <a:pt x="2047090" y="1359954"/>
                  </a:lnTo>
                  <a:lnTo>
                    <a:pt x="2047090" y="1340504"/>
                  </a:lnTo>
                  <a:lnTo>
                    <a:pt x="1982267" y="1340504"/>
                  </a:lnTo>
                  <a:lnTo>
                    <a:pt x="1982267" y="1259475"/>
                  </a:lnTo>
                  <a:lnTo>
                    <a:pt x="1943374" y="1259475"/>
                  </a:lnTo>
                  <a:lnTo>
                    <a:pt x="1943374" y="1158996"/>
                  </a:lnTo>
                  <a:lnTo>
                    <a:pt x="1859101" y="1158996"/>
                  </a:lnTo>
                  <a:lnTo>
                    <a:pt x="1859101" y="1136310"/>
                  </a:lnTo>
                  <a:lnTo>
                    <a:pt x="1833170" y="1136310"/>
                  </a:lnTo>
                  <a:lnTo>
                    <a:pt x="1833170" y="1113623"/>
                  </a:lnTo>
                  <a:lnTo>
                    <a:pt x="1745660" y="1113623"/>
                  </a:lnTo>
                  <a:lnTo>
                    <a:pt x="1745660" y="1081212"/>
                  </a:lnTo>
                  <a:lnTo>
                    <a:pt x="1697043" y="1081212"/>
                  </a:lnTo>
                  <a:lnTo>
                    <a:pt x="1697043" y="1055281"/>
                  </a:lnTo>
                  <a:lnTo>
                    <a:pt x="1661387" y="1055281"/>
                  </a:lnTo>
                  <a:lnTo>
                    <a:pt x="1661387" y="1019625"/>
                  </a:lnTo>
                  <a:lnTo>
                    <a:pt x="1609525" y="1019625"/>
                  </a:lnTo>
                  <a:lnTo>
                    <a:pt x="1609525" y="1003419"/>
                  </a:lnTo>
                  <a:lnTo>
                    <a:pt x="1551183" y="1003419"/>
                  </a:lnTo>
                  <a:lnTo>
                    <a:pt x="1551183" y="967771"/>
                  </a:lnTo>
                  <a:lnTo>
                    <a:pt x="1512291" y="967771"/>
                  </a:lnTo>
                  <a:lnTo>
                    <a:pt x="1512291" y="922390"/>
                  </a:lnTo>
                  <a:lnTo>
                    <a:pt x="1502566" y="922390"/>
                  </a:lnTo>
                  <a:lnTo>
                    <a:pt x="1502566" y="841361"/>
                  </a:lnTo>
                  <a:lnTo>
                    <a:pt x="1476635" y="841361"/>
                  </a:lnTo>
                  <a:lnTo>
                    <a:pt x="1476635" y="689023"/>
                  </a:lnTo>
                  <a:lnTo>
                    <a:pt x="1447468" y="689023"/>
                  </a:lnTo>
                  <a:lnTo>
                    <a:pt x="1447468" y="601511"/>
                  </a:lnTo>
                  <a:lnTo>
                    <a:pt x="1392370" y="601511"/>
                  </a:lnTo>
                  <a:lnTo>
                    <a:pt x="1392370" y="575581"/>
                  </a:lnTo>
                  <a:lnTo>
                    <a:pt x="1356714" y="575581"/>
                  </a:lnTo>
                  <a:lnTo>
                    <a:pt x="1356714" y="546411"/>
                  </a:lnTo>
                  <a:lnTo>
                    <a:pt x="1249754" y="546411"/>
                  </a:lnTo>
                  <a:lnTo>
                    <a:pt x="1249754" y="497793"/>
                  </a:lnTo>
                  <a:lnTo>
                    <a:pt x="1217342" y="497793"/>
                  </a:lnTo>
                  <a:lnTo>
                    <a:pt x="1217342" y="481586"/>
                  </a:lnTo>
                  <a:lnTo>
                    <a:pt x="1146030" y="481586"/>
                  </a:lnTo>
                  <a:lnTo>
                    <a:pt x="1146030" y="462139"/>
                  </a:lnTo>
                  <a:lnTo>
                    <a:pt x="1110383" y="462139"/>
                  </a:lnTo>
                  <a:lnTo>
                    <a:pt x="1110383" y="439450"/>
                  </a:lnTo>
                  <a:lnTo>
                    <a:pt x="1000178" y="439450"/>
                  </a:lnTo>
                  <a:lnTo>
                    <a:pt x="1000178" y="387591"/>
                  </a:lnTo>
                  <a:lnTo>
                    <a:pt x="948317" y="387591"/>
                  </a:lnTo>
                  <a:lnTo>
                    <a:pt x="948317" y="345456"/>
                  </a:lnTo>
                  <a:lnTo>
                    <a:pt x="919149" y="345456"/>
                  </a:lnTo>
                  <a:lnTo>
                    <a:pt x="919149" y="306561"/>
                  </a:lnTo>
                  <a:lnTo>
                    <a:pt x="857563" y="306561"/>
                  </a:lnTo>
                  <a:lnTo>
                    <a:pt x="857563" y="274149"/>
                  </a:lnTo>
                  <a:lnTo>
                    <a:pt x="721436" y="274149"/>
                  </a:lnTo>
                  <a:lnTo>
                    <a:pt x="721436" y="251461"/>
                  </a:lnTo>
                  <a:lnTo>
                    <a:pt x="695506" y="251461"/>
                  </a:lnTo>
                  <a:lnTo>
                    <a:pt x="695506" y="212566"/>
                  </a:lnTo>
                  <a:lnTo>
                    <a:pt x="653371" y="212566"/>
                  </a:lnTo>
                  <a:lnTo>
                    <a:pt x="653371" y="147742"/>
                  </a:lnTo>
                  <a:lnTo>
                    <a:pt x="611235" y="147742"/>
                  </a:lnTo>
                  <a:lnTo>
                    <a:pt x="611235" y="112089"/>
                  </a:lnTo>
                  <a:lnTo>
                    <a:pt x="507516" y="112089"/>
                  </a:lnTo>
                  <a:lnTo>
                    <a:pt x="507516" y="82917"/>
                  </a:lnTo>
                  <a:lnTo>
                    <a:pt x="364903" y="82917"/>
                  </a:lnTo>
                  <a:lnTo>
                    <a:pt x="364903" y="47265"/>
                  </a:lnTo>
                  <a:lnTo>
                    <a:pt x="345456" y="47265"/>
                  </a:lnTo>
                  <a:lnTo>
                    <a:pt x="345456" y="8370"/>
                  </a:lnTo>
                  <a:lnTo>
                    <a:pt x="5129" y="8370"/>
                  </a:lnTo>
                  <a:lnTo>
                    <a:pt x="5129" y="5129"/>
                  </a:lnTo>
                </a:path>
              </a:pathLst>
            </a:custGeom>
            <a:noFill/>
            <a:ln w="25400" cap="flat">
              <a:solidFill>
                <a:srgbClr val="B60D27"/>
              </a:solidFill>
              <a:prstDash val="solid"/>
              <a:miter/>
            </a:ln>
          </p:spPr>
          <p:txBody>
            <a:bodyPr rtlCol="0" anchor="ctr"/>
            <a:lstStyle/>
            <a:p>
              <a:endParaRPr lang="fr-FR" dirty="0"/>
            </a:p>
          </p:txBody>
        </p:sp>
        <p:sp>
          <p:nvSpPr>
            <p:cNvPr id="148" name="Freeform: Shape 5187">
              <a:extLst>
                <a:ext uri="{FF2B5EF4-FFF2-40B4-BE49-F238E27FC236}">
                  <a16:creationId xmlns:a16="http://schemas.microsoft.com/office/drawing/2014/main" id="{BCCA3FF4-168C-4C1E-9E40-2A698259EE78}"/>
                </a:ext>
              </a:extLst>
            </p:cNvPr>
            <p:cNvSpPr/>
            <p:nvPr/>
          </p:nvSpPr>
          <p:spPr>
            <a:xfrm>
              <a:off x="230643" y="1968737"/>
              <a:ext cx="8071" cy="96847"/>
            </a:xfrm>
            <a:custGeom>
              <a:avLst/>
              <a:gdLst>
                <a:gd name="connsiteX0" fmla="*/ 3518 w 0"/>
                <a:gd name="connsiteY0" fmla="*/ 3518 h 96847"/>
                <a:gd name="connsiteX1" fmla="*/ 3518 w 0"/>
                <a:gd name="connsiteY1" fmla="*/ 95028 h 96847"/>
              </a:gdLst>
              <a:ahLst/>
              <a:cxnLst>
                <a:cxn ang="0">
                  <a:pos x="connsiteX0" y="connsiteY0"/>
                </a:cxn>
                <a:cxn ang="0">
                  <a:pos x="connsiteX1" y="connsiteY1"/>
                </a:cxn>
              </a:cxnLst>
              <a:rect l="l" t="t" r="r" b="b"/>
              <a:pathLst>
                <a:path h="96847">
                  <a:moveTo>
                    <a:pt x="3518" y="3518"/>
                  </a:moveTo>
                  <a:lnTo>
                    <a:pt x="3518" y="95028"/>
                  </a:lnTo>
                </a:path>
              </a:pathLst>
            </a:custGeom>
            <a:noFill/>
            <a:ln w="25400" cap="flat">
              <a:solidFill>
                <a:srgbClr val="B60D27"/>
              </a:solidFill>
              <a:prstDash val="solid"/>
              <a:miter/>
            </a:ln>
          </p:spPr>
          <p:txBody>
            <a:bodyPr rtlCol="0" anchor="ctr"/>
            <a:lstStyle/>
            <a:p>
              <a:endParaRPr lang="fr-FR" dirty="0"/>
            </a:p>
          </p:txBody>
        </p:sp>
        <p:sp>
          <p:nvSpPr>
            <p:cNvPr id="149" name="Freeform: Shape 5188">
              <a:extLst>
                <a:ext uri="{FF2B5EF4-FFF2-40B4-BE49-F238E27FC236}">
                  <a16:creationId xmlns:a16="http://schemas.microsoft.com/office/drawing/2014/main" id="{E7B4CA5A-9199-464F-AB5F-403ADB384D76}"/>
                </a:ext>
              </a:extLst>
            </p:cNvPr>
            <p:cNvSpPr/>
            <p:nvPr/>
          </p:nvSpPr>
          <p:spPr>
            <a:xfrm>
              <a:off x="311349" y="1968737"/>
              <a:ext cx="8071" cy="96847"/>
            </a:xfrm>
            <a:custGeom>
              <a:avLst/>
              <a:gdLst>
                <a:gd name="connsiteX0" fmla="*/ 3518 w 0"/>
                <a:gd name="connsiteY0" fmla="*/ 3518 h 96847"/>
                <a:gd name="connsiteX1" fmla="*/ 3518 w 0"/>
                <a:gd name="connsiteY1" fmla="*/ 95028 h 96847"/>
              </a:gdLst>
              <a:ahLst/>
              <a:cxnLst>
                <a:cxn ang="0">
                  <a:pos x="connsiteX0" y="connsiteY0"/>
                </a:cxn>
                <a:cxn ang="0">
                  <a:pos x="connsiteX1" y="connsiteY1"/>
                </a:cxn>
              </a:cxnLst>
              <a:rect l="l" t="t" r="r" b="b"/>
              <a:pathLst>
                <a:path h="96847">
                  <a:moveTo>
                    <a:pt x="3518" y="3518"/>
                  </a:moveTo>
                  <a:lnTo>
                    <a:pt x="3518" y="95028"/>
                  </a:lnTo>
                </a:path>
              </a:pathLst>
            </a:custGeom>
            <a:noFill/>
            <a:ln w="25400" cap="flat">
              <a:solidFill>
                <a:srgbClr val="B60D27"/>
              </a:solidFill>
              <a:prstDash val="solid"/>
              <a:miter/>
            </a:ln>
          </p:spPr>
          <p:txBody>
            <a:bodyPr rtlCol="0" anchor="ctr"/>
            <a:lstStyle/>
            <a:p>
              <a:endParaRPr lang="fr-FR" dirty="0"/>
            </a:p>
          </p:txBody>
        </p:sp>
        <p:sp>
          <p:nvSpPr>
            <p:cNvPr id="150" name="Freeform: Shape 5189">
              <a:extLst>
                <a:ext uri="{FF2B5EF4-FFF2-40B4-BE49-F238E27FC236}">
                  <a16:creationId xmlns:a16="http://schemas.microsoft.com/office/drawing/2014/main" id="{6FCDFA4A-19E7-4EBE-8671-B160960A2B6A}"/>
                </a:ext>
              </a:extLst>
            </p:cNvPr>
            <p:cNvSpPr/>
            <p:nvPr/>
          </p:nvSpPr>
          <p:spPr>
            <a:xfrm>
              <a:off x="537326" y="2065584"/>
              <a:ext cx="8071" cy="96847"/>
            </a:xfrm>
            <a:custGeom>
              <a:avLst/>
              <a:gdLst>
                <a:gd name="connsiteX0" fmla="*/ 3518 w 0"/>
                <a:gd name="connsiteY0" fmla="*/ 3518 h 96847"/>
                <a:gd name="connsiteX1" fmla="*/ 3518 w 0"/>
                <a:gd name="connsiteY1" fmla="*/ 95028 h 96847"/>
              </a:gdLst>
              <a:ahLst/>
              <a:cxnLst>
                <a:cxn ang="0">
                  <a:pos x="connsiteX0" y="connsiteY0"/>
                </a:cxn>
                <a:cxn ang="0">
                  <a:pos x="connsiteX1" y="connsiteY1"/>
                </a:cxn>
              </a:cxnLst>
              <a:rect l="l" t="t" r="r" b="b"/>
              <a:pathLst>
                <a:path h="96847">
                  <a:moveTo>
                    <a:pt x="3518" y="3518"/>
                  </a:moveTo>
                  <a:lnTo>
                    <a:pt x="3518" y="95028"/>
                  </a:lnTo>
                </a:path>
              </a:pathLst>
            </a:custGeom>
            <a:noFill/>
            <a:ln w="25400" cap="flat">
              <a:solidFill>
                <a:srgbClr val="B60D27"/>
              </a:solidFill>
              <a:prstDash val="solid"/>
              <a:miter/>
            </a:ln>
          </p:spPr>
          <p:txBody>
            <a:bodyPr rtlCol="0" anchor="ctr"/>
            <a:lstStyle/>
            <a:p>
              <a:endParaRPr lang="fr-FR" dirty="0"/>
            </a:p>
          </p:txBody>
        </p:sp>
        <p:sp>
          <p:nvSpPr>
            <p:cNvPr id="151" name="Freeform: Shape 5190">
              <a:extLst>
                <a:ext uri="{FF2B5EF4-FFF2-40B4-BE49-F238E27FC236}">
                  <a16:creationId xmlns:a16="http://schemas.microsoft.com/office/drawing/2014/main" id="{B38FEE89-EEEB-4EB1-93A1-20CAB7F72466}"/>
                </a:ext>
              </a:extLst>
            </p:cNvPr>
            <p:cNvSpPr/>
            <p:nvPr/>
          </p:nvSpPr>
          <p:spPr>
            <a:xfrm>
              <a:off x="314018" y="2062915"/>
              <a:ext cx="96847" cy="8071"/>
            </a:xfrm>
            <a:custGeom>
              <a:avLst/>
              <a:gdLst>
                <a:gd name="connsiteX0" fmla="*/ 95027 w 96847"/>
                <a:gd name="connsiteY0" fmla="*/ 3518 h 0"/>
                <a:gd name="connsiteX1" fmla="*/ 3518 w 96847"/>
                <a:gd name="connsiteY1" fmla="*/ 3518 h 0"/>
              </a:gdLst>
              <a:ahLst/>
              <a:cxnLst>
                <a:cxn ang="0">
                  <a:pos x="connsiteX0" y="connsiteY0"/>
                </a:cxn>
                <a:cxn ang="0">
                  <a:pos x="connsiteX1" y="connsiteY1"/>
                </a:cxn>
              </a:cxnLst>
              <a:rect l="l" t="t" r="r" b="b"/>
              <a:pathLst>
                <a:path w="96847">
                  <a:moveTo>
                    <a:pt x="95027" y="3518"/>
                  </a:moveTo>
                  <a:lnTo>
                    <a:pt x="3518" y="3518"/>
                  </a:lnTo>
                </a:path>
              </a:pathLst>
            </a:custGeom>
            <a:noFill/>
            <a:ln w="25400" cap="flat">
              <a:solidFill>
                <a:srgbClr val="B60D27"/>
              </a:solidFill>
              <a:prstDash val="solid"/>
              <a:miter/>
            </a:ln>
          </p:spPr>
          <p:txBody>
            <a:bodyPr rtlCol="0" anchor="ctr"/>
            <a:lstStyle/>
            <a:p>
              <a:endParaRPr lang="fr-FR" dirty="0"/>
            </a:p>
          </p:txBody>
        </p:sp>
        <p:sp>
          <p:nvSpPr>
            <p:cNvPr id="152" name="Freeform: Shape 5191">
              <a:extLst>
                <a:ext uri="{FF2B5EF4-FFF2-40B4-BE49-F238E27FC236}">
                  <a16:creationId xmlns:a16="http://schemas.microsoft.com/office/drawing/2014/main" id="{3EEDB453-F925-4D96-9D8E-A5751A27AC01}"/>
                </a:ext>
              </a:extLst>
            </p:cNvPr>
            <p:cNvSpPr/>
            <p:nvPr/>
          </p:nvSpPr>
          <p:spPr>
            <a:xfrm>
              <a:off x="634174" y="2114008"/>
              <a:ext cx="8071" cy="96847"/>
            </a:xfrm>
            <a:custGeom>
              <a:avLst/>
              <a:gdLst>
                <a:gd name="connsiteX0" fmla="*/ 3518 w 0"/>
                <a:gd name="connsiteY0" fmla="*/ 3518 h 96847"/>
                <a:gd name="connsiteX1" fmla="*/ 3518 w 0"/>
                <a:gd name="connsiteY1" fmla="*/ 95028 h 96847"/>
              </a:gdLst>
              <a:ahLst/>
              <a:cxnLst>
                <a:cxn ang="0">
                  <a:pos x="connsiteX0" y="connsiteY0"/>
                </a:cxn>
                <a:cxn ang="0">
                  <a:pos x="connsiteX1" y="connsiteY1"/>
                </a:cxn>
              </a:cxnLst>
              <a:rect l="l" t="t" r="r" b="b"/>
              <a:pathLst>
                <a:path h="96847">
                  <a:moveTo>
                    <a:pt x="3518" y="3518"/>
                  </a:moveTo>
                  <a:lnTo>
                    <a:pt x="3518" y="95028"/>
                  </a:lnTo>
                </a:path>
              </a:pathLst>
            </a:custGeom>
            <a:noFill/>
            <a:ln w="25400" cap="flat">
              <a:solidFill>
                <a:srgbClr val="B60D27"/>
              </a:solidFill>
              <a:prstDash val="solid"/>
              <a:miter/>
            </a:ln>
          </p:spPr>
          <p:txBody>
            <a:bodyPr rtlCol="0" anchor="ctr"/>
            <a:lstStyle/>
            <a:p>
              <a:endParaRPr lang="fr-FR" dirty="0"/>
            </a:p>
          </p:txBody>
        </p:sp>
        <p:sp>
          <p:nvSpPr>
            <p:cNvPr id="153" name="Freeform: Shape 5192">
              <a:extLst>
                <a:ext uri="{FF2B5EF4-FFF2-40B4-BE49-F238E27FC236}">
                  <a16:creationId xmlns:a16="http://schemas.microsoft.com/office/drawing/2014/main" id="{E8C4DEEE-ECFB-4D95-92AC-4C5D0196F6D8}"/>
                </a:ext>
              </a:extLst>
            </p:cNvPr>
            <p:cNvSpPr/>
            <p:nvPr/>
          </p:nvSpPr>
          <p:spPr>
            <a:xfrm>
              <a:off x="666456" y="2178573"/>
              <a:ext cx="8071" cy="96847"/>
            </a:xfrm>
            <a:custGeom>
              <a:avLst/>
              <a:gdLst>
                <a:gd name="connsiteX0" fmla="*/ 3518 w 0"/>
                <a:gd name="connsiteY0" fmla="*/ 3518 h 96847"/>
                <a:gd name="connsiteX1" fmla="*/ 3518 w 0"/>
                <a:gd name="connsiteY1" fmla="*/ 95028 h 96847"/>
              </a:gdLst>
              <a:ahLst/>
              <a:cxnLst>
                <a:cxn ang="0">
                  <a:pos x="connsiteX0" y="connsiteY0"/>
                </a:cxn>
                <a:cxn ang="0">
                  <a:pos x="connsiteX1" y="connsiteY1"/>
                </a:cxn>
              </a:cxnLst>
              <a:rect l="l" t="t" r="r" b="b"/>
              <a:pathLst>
                <a:path h="96847">
                  <a:moveTo>
                    <a:pt x="3518" y="3518"/>
                  </a:moveTo>
                  <a:lnTo>
                    <a:pt x="3518" y="95028"/>
                  </a:lnTo>
                </a:path>
              </a:pathLst>
            </a:custGeom>
            <a:noFill/>
            <a:ln w="25400" cap="flat">
              <a:solidFill>
                <a:srgbClr val="B60D27"/>
              </a:solidFill>
              <a:prstDash val="solid"/>
              <a:miter/>
            </a:ln>
          </p:spPr>
          <p:txBody>
            <a:bodyPr rtlCol="0" anchor="ctr"/>
            <a:lstStyle/>
            <a:p>
              <a:endParaRPr lang="fr-FR" dirty="0"/>
            </a:p>
          </p:txBody>
        </p:sp>
        <p:sp>
          <p:nvSpPr>
            <p:cNvPr id="154" name="Freeform: Shape 5193">
              <a:extLst>
                <a:ext uri="{FF2B5EF4-FFF2-40B4-BE49-F238E27FC236}">
                  <a16:creationId xmlns:a16="http://schemas.microsoft.com/office/drawing/2014/main" id="{30B3EA08-9A07-4125-84FA-7871F0FA748C}"/>
                </a:ext>
              </a:extLst>
            </p:cNvPr>
            <p:cNvSpPr/>
            <p:nvPr/>
          </p:nvSpPr>
          <p:spPr>
            <a:xfrm>
              <a:off x="827868" y="2226996"/>
              <a:ext cx="8071" cy="96847"/>
            </a:xfrm>
            <a:custGeom>
              <a:avLst/>
              <a:gdLst>
                <a:gd name="connsiteX0" fmla="*/ 3518 w 0"/>
                <a:gd name="connsiteY0" fmla="*/ 3518 h 96847"/>
                <a:gd name="connsiteX1" fmla="*/ 3518 w 0"/>
                <a:gd name="connsiteY1" fmla="*/ 95028 h 96847"/>
              </a:gdLst>
              <a:ahLst/>
              <a:cxnLst>
                <a:cxn ang="0">
                  <a:pos x="connsiteX0" y="connsiteY0"/>
                </a:cxn>
                <a:cxn ang="0">
                  <a:pos x="connsiteX1" y="connsiteY1"/>
                </a:cxn>
              </a:cxnLst>
              <a:rect l="l" t="t" r="r" b="b"/>
              <a:pathLst>
                <a:path h="96847">
                  <a:moveTo>
                    <a:pt x="3518" y="3518"/>
                  </a:moveTo>
                  <a:lnTo>
                    <a:pt x="3518" y="95028"/>
                  </a:lnTo>
                </a:path>
              </a:pathLst>
            </a:custGeom>
            <a:noFill/>
            <a:ln w="25400" cap="flat">
              <a:solidFill>
                <a:srgbClr val="B60D27"/>
              </a:solidFill>
              <a:prstDash val="solid"/>
              <a:miter/>
            </a:ln>
          </p:spPr>
          <p:txBody>
            <a:bodyPr rtlCol="0" anchor="ctr"/>
            <a:lstStyle/>
            <a:p>
              <a:endParaRPr lang="fr-FR" dirty="0"/>
            </a:p>
          </p:txBody>
        </p:sp>
        <p:sp>
          <p:nvSpPr>
            <p:cNvPr id="155" name="Freeform: Shape 5194">
              <a:extLst>
                <a:ext uri="{FF2B5EF4-FFF2-40B4-BE49-F238E27FC236}">
                  <a16:creationId xmlns:a16="http://schemas.microsoft.com/office/drawing/2014/main" id="{4F1945DB-FDFA-482B-B9DA-A262A8F016FC}"/>
                </a:ext>
              </a:extLst>
            </p:cNvPr>
            <p:cNvSpPr/>
            <p:nvPr/>
          </p:nvSpPr>
          <p:spPr>
            <a:xfrm>
              <a:off x="556137" y="2143621"/>
              <a:ext cx="96847" cy="8071"/>
            </a:xfrm>
            <a:custGeom>
              <a:avLst/>
              <a:gdLst>
                <a:gd name="connsiteX0" fmla="*/ 95028 w 96847"/>
                <a:gd name="connsiteY0" fmla="*/ 3518 h 0"/>
                <a:gd name="connsiteX1" fmla="*/ 3518 w 96847"/>
                <a:gd name="connsiteY1" fmla="*/ 3518 h 0"/>
              </a:gdLst>
              <a:ahLst/>
              <a:cxnLst>
                <a:cxn ang="0">
                  <a:pos x="connsiteX0" y="connsiteY0"/>
                </a:cxn>
                <a:cxn ang="0">
                  <a:pos x="connsiteX1" y="connsiteY1"/>
                </a:cxn>
              </a:cxnLst>
              <a:rect l="l" t="t" r="r" b="b"/>
              <a:pathLst>
                <a:path w="96847">
                  <a:moveTo>
                    <a:pt x="95028" y="3518"/>
                  </a:moveTo>
                  <a:lnTo>
                    <a:pt x="3518" y="3518"/>
                  </a:lnTo>
                </a:path>
              </a:pathLst>
            </a:custGeom>
            <a:noFill/>
            <a:ln w="25400" cap="flat">
              <a:solidFill>
                <a:srgbClr val="B60D27"/>
              </a:solidFill>
              <a:prstDash val="solid"/>
              <a:miter/>
            </a:ln>
          </p:spPr>
          <p:txBody>
            <a:bodyPr rtlCol="0" anchor="ctr"/>
            <a:lstStyle/>
            <a:p>
              <a:endParaRPr lang="fr-FR" dirty="0"/>
            </a:p>
          </p:txBody>
        </p:sp>
        <p:sp>
          <p:nvSpPr>
            <p:cNvPr id="156" name="Freeform: Shape 5195">
              <a:extLst>
                <a:ext uri="{FF2B5EF4-FFF2-40B4-BE49-F238E27FC236}">
                  <a16:creationId xmlns:a16="http://schemas.microsoft.com/office/drawing/2014/main" id="{BFF8A0CF-A9C8-49B8-A310-4E83B002654F}"/>
                </a:ext>
              </a:extLst>
            </p:cNvPr>
            <p:cNvSpPr/>
            <p:nvPr/>
          </p:nvSpPr>
          <p:spPr>
            <a:xfrm>
              <a:off x="798255" y="2305034"/>
              <a:ext cx="96847" cy="8071"/>
            </a:xfrm>
            <a:custGeom>
              <a:avLst/>
              <a:gdLst>
                <a:gd name="connsiteX0" fmla="*/ 95024 w 96847"/>
                <a:gd name="connsiteY0" fmla="*/ 3518 h 0"/>
                <a:gd name="connsiteX1" fmla="*/ 3518 w 96847"/>
                <a:gd name="connsiteY1" fmla="*/ 3518 h 0"/>
              </a:gdLst>
              <a:ahLst/>
              <a:cxnLst>
                <a:cxn ang="0">
                  <a:pos x="connsiteX0" y="connsiteY0"/>
                </a:cxn>
                <a:cxn ang="0">
                  <a:pos x="connsiteX1" y="connsiteY1"/>
                </a:cxn>
              </a:cxnLst>
              <a:rect l="l" t="t" r="r" b="b"/>
              <a:pathLst>
                <a:path w="96847">
                  <a:moveTo>
                    <a:pt x="95024" y="3518"/>
                  </a:moveTo>
                  <a:lnTo>
                    <a:pt x="3518" y="3518"/>
                  </a:lnTo>
                </a:path>
              </a:pathLst>
            </a:custGeom>
            <a:noFill/>
            <a:ln w="25400" cap="flat">
              <a:solidFill>
                <a:srgbClr val="B60D27"/>
              </a:solidFill>
              <a:prstDash val="solid"/>
              <a:miter/>
            </a:ln>
          </p:spPr>
          <p:txBody>
            <a:bodyPr rtlCol="0" anchor="ctr"/>
            <a:lstStyle/>
            <a:p>
              <a:endParaRPr lang="fr-FR" dirty="0"/>
            </a:p>
          </p:txBody>
        </p:sp>
        <p:sp>
          <p:nvSpPr>
            <p:cNvPr id="157" name="Freeform: Shape 5196">
              <a:extLst>
                <a:ext uri="{FF2B5EF4-FFF2-40B4-BE49-F238E27FC236}">
                  <a16:creationId xmlns:a16="http://schemas.microsoft.com/office/drawing/2014/main" id="{C4E5F8BB-3C67-4B0A-9532-2D5939C90A4C}"/>
                </a:ext>
              </a:extLst>
            </p:cNvPr>
            <p:cNvSpPr/>
            <p:nvPr/>
          </p:nvSpPr>
          <p:spPr>
            <a:xfrm>
              <a:off x="1330917" y="2611717"/>
              <a:ext cx="96847" cy="8071"/>
            </a:xfrm>
            <a:custGeom>
              <a:avLst/>
              <a:gdLst>
                <a:gd name="connsiteX0" fmla="*/ 95023 w 96847"/>
                <a:gd name="connsiteY0" fmla="*/ 3518 h 0"/>
                <a:gd name="connsiteX1" fmla="*/ 3518 w 96847"/>
                <a:gd name="connsiteY1" fmla="*/ 3518 h 0"/>
              </a:gdLst>
              <a:ahLst/>
              <a:cxnLst>
                <a:cxn ang="0">
                  <a:pos x="connsiteX0" y="connsiteY0"/>
                </a:cxn>
                <a:cxn ang="0">
                  <a:pos x="connsiteX1" y="connsiteY1"/>
                </a:cxn>
              </a:cxnLst>
              <a:rect l="l" t="t" r="r" b="b"/>
              <a:pathLst>
                <a:path w="96847">
                  <a:moveTo>
                    <a:pt x="95023" y="3518"/>
                  </a:moveTo>
                  <a:lnTo>
                    <a:pt x="3518" y="3518"/>
                  </a:lnTo>
                </a:path>
              </a:pathLst>
            </a:custGeom>
            <a:noFill/>
            <a:ln w="25400" cap="flat">
              <a:solidFill>
                <a:srgbClr val="B60D27"/>
              </a:solidFill>
              <a:prstDash val="solid"/>
              <a:miter/>
            </a:ln>
          </p:spPr>
          <p:txBody>
            <a:bodyPr rtlCol="0" anchor="ctr"/>
            <a:lstStyle/>
            <a:p>
              <a:endParaRPr lang="fr-FR" dirty="0"/>
            </a:p>
          </p:txBody>
        </p:sp>
        <p:sp>
          <p:nvSpPr>
            <p:cNvPr id="158" name="Freeform: Shape 5197">
              <a:extLst>
                <a:ext uri="{FF2B5EF4-FFF2-40B4-BE49-F238E27FC236}">
                  <a16:creationId xmlns:a16="http://schemas.microsoft.com/office/drawing/2014/main" id="{3F77C1FB-C907-4AA4-A98B-6F8DF3ADE3AF}"/>
                </a:ext>
              </a:extLst>
            </p:cNvPr>
            <p:cNvSpPr/>
            <p:nvPr/>
          </p:nvSpPr>
          <p:spPr>
            <a:xfrm>
              <a:off x="1427764" y="2756988"/>
              <a:ext cx="96847" cy="8071"/>
            </a:xfrm>
            <a:custGeom>
              <a:avLst/>
              <a:gdLst>
                <a:gd name="connsiteX0" fmla="*/ 95023 w 96847"/>
                <a:gd name="connsiteY0" fmla="*/ 3518 h 0"/>
                <a:gd name="connsiteX1" fmla="*/ 3518 w 96847"/>
                <a:gd name="connsiteY1" fmla="*/ 3518 h 0"/>
              </a:gdLst>
              <a:ahLst/>
              <a:cxnLst>
                <a:cxn ang="0">
                  <a:pos x="connsiteX0" y="connsiteY0"/>
                </a:cxn>
                <a:cxn ang="0">
                  <a:pos x="connsiteX1" y="connsiteY1"/>
                </a:cxn>
              </a:cxnLst>
              <a:rect l="l" t="t" r="r" b="b"/>
              <a:pathLst>
                <a:path w="96847">
                  <a:moveTo>
                    <a:pt x="95023" y="3518"/>
                  </a:moveTo>
                  <a:lnTo>
                    <a:pt x="3518" y="3518"/>
                  </a:lnTo>
                </a:path>
              </a:pathLst>
            </a:custGeom>
            <a:noFill/>
            <a:ln w="25400" cap="flat">
              <a:solidFill>
                <a:srgbClr val="B60D27"/>
              </a:solidFill>
              <a:prstDash val="solid"/>
              <a:miter/>
            </a:ln>
          </p:spPr>
          <p:txBody>
            <a:bodyPr rtlCol="0" anchor="ctr"/>
            <a:lstStyle/>
            <a:p>
              <a:endParaRPr lang="fr-FR" dirty="0"/>
            </a:p>
          </p:txBody>
        </p:sp>
        <p:sp>
          <p:nvSpPr>
            <p:cNvPr id="159" name="Freeform: Shape 5198">
              <a:extLst>
                <a:ext uri="{FF2B5EF4-FFF2-40B4-BE49-F238E27FC236}">
                  <a16:creationId xmlns:a16="http://schemas.microsoft.com/office/drawing/2014/main" id="{F45648F3-9A81-4063-9F27-4A2FF9C20DD0}"/>
                </a:ext>
              </a:extLst>
            </p:cNvPr>
            <p:cNvSpPr/>
            <p:nvPr/>
          </p:nvSpPr>
          <p:spPr>
            <a:xfrm>
              <a:off x="1443905" y="2869982"/>
              <a:ext cx="96847" cy="8071"/>
            </a:xfrm>
            <a:custGeom>
              <a:avLst/>
              <a:gdLst>
                <a:gd name="connsiteX0" fmla="*/ 95023 w 96847"/>
                <a:gd name="connsiteY0" fmla="*/ 3518 h 0"/>
                <a:gd name="connsiteX1" fmla="*/ 3518 w 96847"/>
                <a:gd name="connsiteY1" fmla="*/ 3518 h 0"/>
              </a:gdLst>
              <a:ahLst/>
              <a:cxnLst>
                <a:cxn ang="0">
                  <a:pos x="connsiteX0" y="connsiteY0"/>
                </a:cxn>
                <a:cxn ang="0">
                  <a:pos x="connsiteX1" y="connsiteY1"/>
                </a:cxn>
              </a:cxnLst>
              <a:rect l="l" t="t" r="r" b="b"/>
              <a:pathLst>
                <a:path w="96847">
                  <a:moveTo>
                    <a:pt x="95023" y="3518"/>
                  </a:moveTo>
                  <a:lnTo>
                    <a:pt x="3518" y="3518"/>
                  </a:lnTo>
                </a:path>
              </a:pathLst>
            </a:custGeom>
            <a:noFill/>
            <a:ln w="25400" cap="flat">
              <a:solidFill>
                <a:srgbClr val="B60D27"/>
              </a:solidFill>
              <a:prstDash val="solid"/>
              <a:miter/>
            </a:ln>
          </p:spPr>
          <p:txBody>
            <a:bodyPr rtlCol="0" anchor="ctr"/>
            <a:lstStyle/>
            <a:p>
              <a:endParaRPr lang="fr-FR" dirty="0"/>
            </a:p>
          </p:txBody>
        </p:sp>
        <p:sp>
          <p:nvSpPr>
            <p:cNvPr id="160" name="Freeform: Shape 5199">
              <a:extLst>
                <a:ext uri="{FF2B5EF4-FFF2-40B4-BE49-F238E27FC236}">
                  <a16:creationId xmlns:a16="http://schemas.microsoft.com/office/drawing/2014/main" id="{6E321F33-B01C-4C5F-9B2D-D79C51B67DD5}"/>
                </a:ext>
              </a:extLst>
            </p:cNvPr>
            <p:cNvSpPr/>
            <p:nvPr/>
          </p:nvSpPr>
          <p:spPr>
            <a:xfrm>
              <a:off x="1508470" y="2999112"/>
              <a:ext cx="96847" cy="8071"/>
            </a:xfrm>
            <a:custGeom>
              <a:avLst/>
              <a:gdLst>
                <a:gd name="connsiteX0" fmla="*/ 95023 w 96847"/>
                <a:gd name="connsiteY0" fmla="*/ 3518 h 0"/>
                <a:gd name="connsiteX1" fmla="*/ 3518 w 96847"/>
                <a:gd name="connsiteY1" fmla="*/ 3518 h 0"/>
              </a:gdLst>
              <a:ahLst/>
              <a:cxnLst>
                <a:cxn ang="0">
                  <a:pos x="connsiteX0" y="connsiteY0"/>
                </a:cxn>
                <a:cxn ang="0">
                  <a:pos x="connsiteX1" y="connsiteY1"/>
                </a:cxn>
              </a:cxnLst>
              <a:rect l="l" t="t" r="r" b="b"/>
              <a:pathLst>
                <a:path w="96847">
                  <a:moveTo>
                    <a:pt x="95023" y="3518"/>
                  </a:moveTo>
                  <a:lnTo>
                    <a:pt x="3518" y="3518"/>
                  </a:lnTo>
                </a:path>
              </a:pathLst>
            </a:custGeom>
            <a:noFill/>
            <a:ln w="25400" cap="flat">
              <a:solidFill>
                <a:srgbClr val="B60D27"/>
              </a:solidFill>
              <a:prstDash val="solid"/>
              <a:miter/>
            </a:ln>
          </p:spPr>
          <p:txBody>
            <a:bodyPr rtlCol="0" anchor="ctr"/>
            <a:lstStyle/>
            <a:p>
              <a:endParaRPr lang="fr-FR" dirty="0"/>
            </a:p>
          </p:txBody>
        </p:sp>
        <p:sp>
          <p:nvSpPr>
            <p:cNvPr id="161" name="Freeform: Shape 5200">
              <a:extLst>
                <a:ext uri="{FF2B5EF4-FFF2-40B4-BE49-F238E27FC236}">
                  <a16:creationId xmlns:a16="http://schemas.microsoft.com/office/drawing/2014/main" id="{CF77C43D-1E1B-49AB-B6E1-984709E22AD4}"/>
                </a:ext>
              </a:extLst>
            </p:cNvPr>
            <p:cNvSpPr/>
            <p:nvPr/>
          </p:nvSpPr>
          <p:spPr>
            <a:xfrm>
              <a:off x="876291" y="2259279"/>
              <a:ext cx="8071" cy="96847"/>
            </a:xfrm>
            <a:custGeom>
              <a:avLst/>
              <a:gdLst>
                <a:gd name="connsiteX0" fmla="*/ 3518 w 0"/>
                <a:gd name="connsiteY0" fmla="*/ 3518 h 96847"/>
                <a:gd name="connsiteX1" fmla="*/ 3518 w 0"/>
                <a:gd name="connsiteY1" fmla="*/ 95028 h 96847"/>
              </a:gdLst>
              <a:ahLst/>
              <a:cxnLst>
                <a:cxn ang="0">
                  <a:pos x="connsiteX0" y="connsiteY0"/>
                </a:cxn>
                <a:cxn ang="0">
                  <a:pos x="connsiteX1" y="connsiteY1"/>
                </a:cxn>
              </a:cxnLst>
              <a:rect l="l" t="t" r="r" b="b"/>
              <a:pathLst>
                <a:path h="96847">
                  <a:moveTo>
                    <a:pt x="3518" y="3518"/>
                  </a:moveTo>
                  <a:lnTo>
                    <a:pt x="3518" y="95028"/>
                  </a:lnTo>
                </a:path>
              </a:pathLst>
            </a:custGeom>
            <a:noFill/>
            <a:ln w="25400" cap="flat">
              <a:solidFill>
                <a:srgbClr val="B60D27"/>
              </a:solidFill>
              <a:prstDash val="solid"/>
              <a:miter/>
            </a:ln>
          </p:spPr>
          <p:txBody>
            <a:bodyPr rtlCol="0" anchor="ctr"/>
            <a:lstStyle/>
            <a:p>
              <a:endParaRPr lang="fr-FR" dirty="0"/>
            </a:p>
          </p:txBody>
        </p:sp>
        <p:sp>
          <p:nvSpPr>
            <p:cNvPr id="162" name="Freeform: Shape 5201">
              <a:extLst>
                <a:ext uri="{FF2B5EF4-FFF2-40B4-BE49-F238E27FC236}">
                  <a16:creationId xmlns:a16="http://schemas.microsoft.com/office/drawing/2014/main" id="{BBE0D4A7-7E68-49B2-8207-BB00B6EBB96C}"/>
                </a:ext>
              </a:extLst>
            </p:cNvPr>
            <p:cNvSpPr/>
            <p:nvPr/>
          </p:nvSpPr>
          <p:spPr>
            <a:xfrm>
              <a:off x="924715" y="2307702"/>
              <a:ext cx="8071" cy="96847"/>
            </a:xfrm>
            <a:custGeom>
              <a:avLst/>
              <a:gdLst>
                <a:gd name="connsiteX0" fmla="*/ 3518 w 0"/>
                <a:gd name="connsiteY0" fmla="*/ 3518 h 96847"/>
                <a:gd name="connsiteX1" fmla="*/ 3518 w 0"/>
                <a:gd name="connsiteY1" fmla="*/ 95028 h 96847"/>
              </a:gdLst>
              <a:ahLst/>
              <a:cxnLst>
                <a:cxn ang="0">
                  <a:pos x="connsiteX0" y="connsiteY0"/>
                </a:cxn>
                <a:cxn ang="0">
                  <a:pos x="connsiteX1" y="connsiteY1"/>
                </a:cxn>
              </a:cxnLst>
              <a:rect l="l" t="t" r="r" b="b"/>
              <a:pathLst>
                <a:path h="96847">
                  <a:moveTo>
                    <a:pt x="3518" y="3518"/>
                  </a:moveTo>
                  <a:lnTo>
                    <a:pt x="3518" y="95028"/>
                  </a:lnTo>
                </a:path>
              </a:pathLst>
            </a:custGeom>
            <a:noFill/>
            <a:ln w="25400" cap="flat">
              <a:solidFill>
                <a:srgbClr val="B60D27"/>
              </a:solidFill>
              <a:prstDash val="solid"/>
              <a:miter/>
            </a:ln>
          </p:spPr>
          <p:txBody>
            <a:bodyPr rtlCol="0" anchor="ctr"/>
            <a:lstStyle/>
            <a:p>
              <a:endParaRPr lang="fr-FR" dirty="0"/>
            </a:p>
          </p:txBody>
        </p:sp>
        <p:sp>
          <p:nvSpPr>
            <p:cNvPr id="163" name="Freeform: Shape 5202">
              <a:extLst>
                <a:ext uri="{FF2B5EF4-FFF2-40B4-BE49-F238E27FC236}">
                  <a16:creationId xmlns:a16="http://schemas.microsoft.com/office/drawing/2014/main" id="{E2F534FC-484D-4E0F-A4EF-FC73FC3FF32E}"/>
                </a:ext>
              </a:extLst>
            </p:cNvPr>
            <p:cNvSpPr/>
            <p:nvPr/>
          </p:nvSpPr>
          <p:spPr>
            <a:xfrm>
              <a:off x="956997" y="2339985"/>
              <a:ext cx="8071" cy="96847"/>
            </a:xfrm>
            <a:custGeom>
              <a:avLst/>
              <a:gdLst>
                <a:gd name="connsiteX0" fmla="*/ 3518 w 0"/>
                <a:gd name="connsiteY0" fmla="*/ 3518 h 96847"/>
                <a:gd name="connsiteX1" fmla="*/ 3518 w 0"/>
                <a:gd name="connsiteY1" fmla="*/ 95028 h 96847"/>
              </a:gdLst>
              <a:ahLst/>
              <a:cxnLst>
                <a:cxn ang="0">
                  <a:pos x="connsiteX0" y="connsiteY0"/>
                </a:cxn>
                <a:cxn ang="0">
                  <a:pos x="connsiteX1" y="connsiteY1"/>
                </a:cxn>
              </a:cxnLst>
              <a:rect l="l" t="t" r="r" b="b"/>
              <a:pathLst>
                <a:path h="96847">
                  <a:moveTo>
                    <a:pt x="3518" y="3518"/>
                  </a:moveTo>
                  <a:lnTo>
                    <a:pt x="3518" y="95028"/>
                  </a:lnTo>
                </a:path>
              </a:pathLst>
            </a:custGeom>
            <a:noFill/>
            <a:ln w="25400" cap="flat">
              <a:solidFill>
                <a:srgbClr val="B60D27"/>
              </a:solidFill>
              <a:prstDash val="solid"/>
              <a:miter/>
            </a:ln>
          </p:spPr>
          <p:txBody>
            <a:bodyPr rtlCol="0" anchor="ctr"/>
            <a:lstStyle/>
            <a:p>
              <a:endParaRPr lang="fr-FR" dirty="0"/>
            </a:p>
          </p:txBody>
        </p:sp>
        <p:sp>
          <p:nvSpPr>
            <p:cNvPr id="164" name="Freeform: Shape 5203">
              <a:extLst>
                <a:ext uri="{FF2B5EF4-FFF2-40B4-BE49-F238E27FC236}">
                  <a16:creationId xmlns:a16="http://schemas.microsoft.com/office/drawing/2014/main" id="{A05B33AD-13DC-472B-8611-71F818B6CA20}"/>
                </a:ext>
              </a:extLst>
            </p:cNvPr>
            <p:cNvSpPr/>
            <p:nvPr/>
          </p:nvSpPr>
          <p:spPr>
            <a:xfrm>
              <a:off x="973139" y="2339985"/>
              <a:ext cx="8071" cy="96847"/>
            </a:xfrm>
            <a:custGeom>
              <a:avLst/>
              <a:gdLst>
                <a:gd name="connsiteX0" fmla="*/ 3518 w 0"/>
                <a:gd name="connsiteY0" fmla="*/ 3518 h 96847"/>
                <a:gd name="connsiteX1" fmla="*/ 3518 w 0"/>
                <a:gd name="connsiteY1" fmla="*/ 95028 h 96847"/>
              </a:gdLst>
              <a:ahLst/>
              <a:cxnLst>
                <a:cxn ang="0">
                  <a:pos x="connsiteX0" y="connsiteY0"/>
                </a:cxn>
                <a:cxn ang="0">
                  <a:pos x="connsiteX1" y="connsiteY1"/>
                </a:cxn>
              </a:cxnLst>
              <a:rect l="l" t="t" r="r" b="b"/>
              <a:pathLst>
                <a:path h="96847">
                  <a:moveTo>
                    <a:pt x="3518" y="3518"/>
                  </a:moveTo>
                  <a:lnTo>
                    <a:pt x="3518" y="95028"/>
                  </a:lnTo>
                </a:path>
              </a:pathLst>
            </a:custGeom>
            <a:noFill/>
            <a:ln w="25400" cap="flat">
              <a:solidFill>
                <a:srgbClr val="B60D27"/>
              </a:solidFill>
              <a:prstDash val="solid"/>
              <a:miter/>
            </a:ln>
          </p:spPr>
          <p:txBody>
            <a:bodyPr rtlCol="0" anchor="ctr"/>
            <a:lstStyle/>
            <a:p>
              <a:endParaRPr lang="fr-FR" dirty="0"/>
            </a:p>
          </p:txBody>
        </p:sp>
        <p:sp>
          <p:nvSpPr>
            <p:cNvPr id="165" name="Freeform: Shape 5204">
              <a:extLst>
                <a:ext uri="{FF2B5EF4-FFF2-40B4-BE49-F238E27FC236}">
                  <a16:creationId xmlns:a16="http://schemas.microsoft.com/office/drawing/2014/main" id="{975EFFBD-DFD8-40A5-99F4-58BF6EF5624C}"/>
                </a:ext>
              </a:extLst>
            </p:cNvPr>
            <p:cNvSpPr/>
            <p:nvPr/>
          </p:nvSpPr>
          <p:spPr>
            <a:xfrm>
              <a:off x="1021562" y="2404550"/>
              <a:ext cx="8071" cy="96847"/>
            </a:xfrm>
            <a:custGeom>
              <a:avLst/>
              <a:gdLst>
                <a:gd name="connsiteX0" fmla="*/ 3518 w 0"/>
                <a:gd name="connsiteY0" fmla="*/ 3518 h 96847"/>
                <a:gd name="connsiteX1" fmla="*/ 3518 w 0"/>
                <a:gd name="connsiteY1" fmla="*/ 95028 h 96847"/>
              </a:gdLst>
              <a:ahLst/>
              <a:cxnLst>
                <a:cxn ang="0">
                  <a:pos x="connsiteX0" y="connsiteY0"/>
                </a:cxn>
                <a:cxn ang="0">
                  <a:pos x="connsiteX1" y="connsiteY1"/>
                </a:cxn>
              </a:cxnLst>
              <a:rect l="l" t="t" r="r" b="b"/>
              <a:pathLst>
                <a:path h="96847">
                  <a:moveTo>
                    <a:pt x="3518" y="3518"/>
                  </a:moveTo>
                  <a:lnTo>
                    <a:pt x="3518" y="95028"/>
                  </a:lnTo>
                </a:path>
              </a:pathLst>
            </a:custGeom>
            <a:noFill/>
            <a:ln w="25400" cap="flat">
              <a:solidFill>
                <a:srgbClr val="B60D27"/>
              </a:solidFill>
              <a:prstDash val="solid"/>
              <a:miter/>
            </a:ln>
          </p:spPr>
          <p:txBody>
            <a:bodyPr rtlCol="0" anchor="ctr"/>
            <a:lstStyle/>
            <a:p>
              <a:endParaRPr lang="fr-FR" dirty="0"/>
            </a:p>
          </p:txBody>
        </p:sp>
        <p:sp>
          <p:nvSpPr>
            <p:cNvPr id="166" name="Freeform: Shape 5205">
              <a:extLst>
                <a:ext uri="{FF2B5EF4-FFF2-40B4-BE49-F238E27FC236}">
                  <a16:creationId xmlns:a16="http://schemas.microsoft.com/office/drawing/2014/main" id="{5CBBD0D9-328E-47A9-B164-A44E02AE105B}"/>
                </a:ext>
              </a:extLst>
            </p:cNvPr>
            <p:cNvSpPr/>
            <p:nvPr/>
          </p:nvSpPr>
          <p:spPr>
            <a:xfrm>
              <a:off x="1053845" y="2404550"/>
              <a:ext cx="8071" cy="96847"/>
            </a:xfrm>
            <a:custGeom>
              <a:avLst/>
              <a:gdLst>
                <a:gd name="connsiteX0" fmla="*/ 3518 w 0"/>
                <a:gd name="connsiteY0" fmla="*/ 3518 h 96847"/>
                <a:gd name="connsiteX1" fmla="*/ 3518 w 0"/>
                <a:gd name="connsiteY1" fmla="*/ 95028 h 96847"/>
              </a:gdLst>
              <a:ahLst/>
              <a:cxnLst>
                <a:cxn ang="0">
                  <a:pos x="connsiteX0" y="connsiteY0"/>
                </a:cxn>
                <a:cxn ang="0">
                  <a:pos x="connsiteX1" y="connsiteY1"/>
                </a:cxn>
              </a:cxnLst>
              <a:rect l="l" t="t" r="r" b="b"/>
              <a:pathLst>
                <a:path h="96847">
                  <a:moveTo>
                    <a:pt x="3518" y="3518"/>
                  </a:moveTo>
                  <a:lnTo>
                    <a:pt x="3518" y="95028"/>
                  </a:lnTo>
                </a:path>
              </a:pathLst>
            </a:custGeom>
            <a:noFill/>
            <a:ln w="25400" cap="flat">
              <a:solidFill>
                <a:srgbClr val="B60D27"/>
              </a:solidFill>
              <a:prstDash val="solid"/>
              <a:miter/>
            </a:ln>
          </p:spPr>
          <p:txBody>
            <a:bodyPr rtlCol="0" anchor="ctr"/>
            <a:lstStyle/>
            <a:p>
              <a:endParaRPr lang="fr-FR" dirty="0"/>
            </a:p>
          </p:txBody>
        </p:sp>
        <p:sp>
          <p:nvSpPr>
            <p:cNvPr id="167" name="Freeform: Shape 5206">
              <a:extLst>
                <a:ext uri="{FF2B5EF4-FFF2-40B4-BE49-F238E27FC236}">
                  <a16:creationId xmlns:a16="http://schemas.microsoft.com/office/drawing/2014/main" id="{9685C8D5-31C5-4C2C-AC7B-C71FBDE2DE49}"/>
                </a:ext>
              </a:extLst>
            </p:cNvPr>
            <p:cNvSpPr/>
            <p:nvPr/>
          </p:nvSpPr>
          <p:spPr>
            <a:xfrm>
              <a:off x="1392810" y="2565962"/>
              <a:ext cx="8071" cy="96847"/>
            </a:xfrm>
            <a:custGeom>
              <a:avLst/>
              <a:gdLst>
                <a:gd name="connsiteX0" fmla="*/ 3518 w 0"/>
                <a:gd name="connsiteY0" fmla="*/ 3518 h 96847"/>
                <a:gd name="connsiteX1" fmla="*/ 3518 w 0"/>
                <a:gd name="connsiteY1" fmla="*/ 95028 h 96847"/>
              </a:gdLst>
              <a:ahLst/>
              <a:cxnLst>
                <a:cxn ang="0">
                  <a:pos x="connsiteX0" y="connsiteY0"/>
                </a:cxn>
                <a:cxn ang="0">
                  <a:pos x="connsiteX1" y="connsiteY1"/>
                </a:cxn>
              </a:cxnLst>
              <a:rect l="l" t="t" r="r" b="b"/>
              <a:pathLst>
                <a:path h="96847">
                  <a:moveTo>
                    <a:pt x="3518" y="3518"/>
                  </a:moveTo>
                  <a:lnTo>
                    <a:pt x="3518" y="95028"/>
                  </a:lnTo>
                </a:path>
              </a:pathLst>
            </a:custGeom>
            <a:noFill/>
            <a:ln w="25400" cap="flat">
              <a:solidFill>
                <a:srgbClr val="B60D27"/>
              </a:solidFill>
              <a:prstDash val="solid"/>
              <a:miter/>
            </a:ln>
          </p:spPr>
          <p:txBody>
            <a:bodyPr rtlCol="0" anchor="ctr"/>
            <a:lstStyle/>
            <a:p>
              <a:endParaRPr lang="fr-FR" dirty="0"/>
            </a:p>
          </p:txBody>
        </p:sp>
        <p:sp>
          <p:nvSpPr>
            <p:cNvPr id="168" name="Freeform: Shape 5207">
              <a:extLst>
                <a:ext uri="{FF2B5EF4-FFF2-40B4-BE49-F238E27FC236}">
                  <a16:creationId xmlns:a16="http://schemas.microsoft.com/office/drawing/2014/main" id="{A6274A6D-26F7-4B70-8D82-F0322CD7245E}"/>
                </a:ext>
              </a:extLst>
            </p:cNvPr>
            <p:cNvSpPr/>
            <p:nvPr/>
          </p:nvSpPr>
          <p:spPr>
            <a:xfrm>
              <a:off x="1554222" y="2953351"/>
              <a:ext cx="8071" cy="96847"/>
            </a:xfrm>
            <a:custGeom>
              <a:avLst/>
              <a:gdLst>
                <a:gd name="connsiteX0" fmla="*/ 3518 w 0"/>
                <a:gd name="connsiteY0" fmla="*/ 3518 h 96847"/>
                <a:gd name="connsiteX1" fmla="*/ 3518 w 0"/>
                <a:gd name="connsiteY1" fmla="*/ 95031 h 96847"/>
              </a:gdLst>
              <a:ahLst/>
              <a:cxnLst>
                <a:cxn ang="0">
                  <a:pos x="connsiteX0" y="connsiteY0"/>
                </a:cxn>
                <a:cxn ang="0">
                  <a:pos x="connsiteX1" y="connsiteY1"/>
                </a:cxn>
              </a:cxnLst>
              <a:rect l="l" t="t" r="r" b="b"/>
              <a:pathLst>
                <a:path h="96847">
                  <a:moveTo>
                    <a:pt x="3518" y="3518"/>
                  </a:moveTo>
                  <a:lnTo>
                    <a:pt x="3518" y="95031"/>
                  </a:lnTo>
                </a:path>
              </a:pathLst>
            </a:custGeom>
            <a:noFill/>
            <a:ln w="25400" cap="flat">
              <a:solidFill>
                <a:srgbClr val="B60D27"/>
              </a:solidFill>
              <a:prstDash val="solid"/>
              <a:miter/>
            </a:ln>
          </p:spPr>
          <p:txBody>
            <a:bodyPr rtlCol="0" anchor="ctr"/>
            <a:lstStyle/>
            <a:p>
              <a:endParaRPr lang="fr-FR" dirty="0"/>
            </a:p>
          </p:txBody>
        </p:sp>
        <p:sp>
          <p:nvSpPr>
            <p:cNvPr id="169" name="Freeform: Shape 5208">
              <a:extLst>
                <a:ext uri="{FF2B5EF4-FFF2-40B4-BE49-F238E27FC236}">
                  <a16:creationId xmlns:a16="http://schemas.microsoft.com/office/drawing/2014/main" id="{36182513-1065-4CD6-B804-853387803DD8}"/>
                </a:ext>
              </a:extLst>
            </p:cNvPr>
            <p:cNvSpPr/>
            <p:nvPr/>
          </p:nvSpPr>
          <p:spPr>
            <a:xfrm>
              <a:off x="1521940" y="2921069"/>
              <a:ext cx="8071" cy="96847"/>
            </a:xfrm>
            <a:custGeom>
              <a:avLst/>
              <a:gdLst>
                <a:gd name="connsiteX0" fmla="*/ 3518 w 0"/>
                <a:gd name="connsiteY0" fmla="*/ 3518 h 96847"/>
                <a:gd name="connsiteX1" fmla="*/ 3518 w 0"/>
                <a:gd name="connsiteY1" fmla="*/ 95031 h 96847"/>
              </a:gdLst>
              <a:ahLst/>
              <a:cxnLst>
                <a:cxn ang="0">
                  <a:pos x="connsiteX0" y="connsiteY0"/>
                </a:cxn>
                <a:cxn ang="0">
                  <a:pos x="connsiteX1" y="connsiteY1"/>
                </a:cxn>
              </a:cxnLst>
              <a:rect l="l" t="t" r="r" b="b"/>
              <a:pathLst>
                <a:path h="96847">
                  <a:moveTo>
                    <a:pt x="3518" y="3518"/>
                  </a:moveTo>
                  <a:lnTo>
                    <a:pt x="3518" y="95031"/>
                  </a:lnTo>
                </a:path>
              </a:pathLst>
            </a:custGeom>
            <a:noFill/>
            <a:ln w="25400" cap="flat">
              <a:solidFill>
                <a:srgbClr val="B60D27"/>
              </a:solidFill>
              <a:prstDash val="solid"/>
              <a:miter/>
            </a:ln>
          </p:spPr>
          <p:txBody>
            <a:bodyPr rtlCol="0" anchor="ctr"/>
            <a:lstStyle/>
            <a:p>
              <a:endParaRPr lang="fr-FR" dirty="0"/>
            </a:p>
          </p:txBody>
        </p:sp>
        <p:sp>
          <p:nvSpPr>
            <p:cNvPr id="170" name="Freeform: Shape 5209">
              <a:extLst>
                <a:ext uri="{FF2B5EF4-FFF2-40B4-BE49-F238E27FC236}">
                  <a16:creationId xmlns:a16="http://schemas.microsoft.com/office/drawing/2014/main" id="{5261063A-2BE8-4FC4-98C9-BE4E7BD5C51D}"/>
                </a:ext>
              </a:extLst>
            </p:cNvPr>
            <p:cNvSpPr/>
            <p:nvPr/>
          </p:nvSpPr>
          <p:spPr>
            <a:xfrm>
              <a:off x="3313615" y="3921832"/>
              <a:ext cx="8071" cy="96847"/>
            </a:xfrm>
            <a:custGeom>
              <a:avLst/>
              <a:gdLst>
                <a:gd name="connsiteX0" fmla="*/ 3518 w 0"/>
                <a:gd name="connsiteY0" fmla="*/ 3518 h 96847"/>
                <a:gd name="connsiteX1" fmla="*/ 3518 w 0"/>
                <a:gd name="connsiteY1" fmla="*/ 95031 h 96847"/>
              </a:gdLst>
              <a:ahLst/>
              <a:cxnLst>
                <a:cxn ang="0">
                  <a:pos x="connsiteX0" y="connsiteY0"/>
                </a:cxn>
                <a:cxn ang="0">
                  <a:pos x="connsiteX1" y="connsiteY1"/>
                </a:cxn>
              </a:cxnLst>
              <a:rect l="l" t="t" r="r" b="b"/>
              <a:pathLst>
                <a:path h="96847">
                  <a:moveTo>
                    <a:pt x="3518" y="3518"/>
                  </a:moveTo>
                  <a:lnTo>
                    <a:pt x="3518" y="95031"/>
                  </a:lnTo>
                </a:path>
              </a:pathLst>
            </a:custGeom>
            <a:noFill/>
            <a:ln w="25400" cap="flat">
              <a:solidFill>
                <a:srgbClr val="B60D27"/>
              </a:solidFill>
              <a:prstDash val="solid"/>
              <a:miter/>
            </a:ln>
          </p:spPr>
          <p:txBody>
            <a:bodyPr rtlCol="0" anchor="ctr"/>
            <a:lstStyle/>
            <a:p>
              <a:endParaRPr lang="fr-FR" dirty="0"/>
            </a:p>
          </p:txBody>
        </p:sp>
        <p:sp>
          <p:nvSpPr>
            <p:cNvPr id="171" name="Freeform: Shape 5210">
              <a:extLst>
                <a:ext uri="{FF2B5EF4-FFF2-40B4-BE49-F238E27FC236}">
                  <a16:creationId xmlns:a16="http://schemas.microsoft.com/office/drawing/2014/main" id="{C08BCA0A-7DD6-43B0-846F-20A1FFE62FF6}"/>
                </a:ext>
              </a:extLst>
            </p:cNvPr>
            <p:cNvSpPr/>
            <p:nvPr/>
          </p:nvSpPr>
          <p:spPr>
            <a:xfrm>
              <a:off x="3410463" y="4018680"/>
              <a:ext cx="8071" cy="96847"/>
            </a:xfrm>
            <a:custGeom>
              <a:avLst/>
              <a:gdLst>
                <a:gd name="connsiteX0" fmla="*/ 3518 w 0"/>
                <a:gd name="connsiteY0" fmla="*/ 3518 h 96847"/>
                <a:gd name="connsiteX1" fmla="*/ 3518 w 0"/>
                <a:gd name="connsiteY1" fmla="*/ 95031 h 96847"/>
              </a:gdLst>
              <a:ahLst/>
              <a:cxnLst>
                <a:cxn ang="0">
                  <a:pos x="connsiteX0" y="connsiteY0"/>
                </a:cxn>
                <a:cxn ang="0">
                  <a:pos x="connsiteX1" y="connsiteY1"/>
                </a:cxn>
              </a:cxnLst>
              <a:rect l="l" t="t" r="r" b="b"/>
              <a:pathLst>
                <a:path h="96847">
                  <a:moveTo>
                    <a:pt x="3518" y="3518"/>
                  </a:moveTo>
                  <a:lnTo>
                    <a:pt x="3518" y="95031"/>
                  </a:lnTo>
                </a:path>
              </a:pathLst>
            </a:custGeom>
            <a:noFill/>
            <a:ln w="25400" cap="flat">
              <a:solidFill>
                <a:srgbClr val="B60D27"/>
              </a:solidFill>
              <a:prstDash val="solid"/>
              <a:miter/>
            </a:ln>
          </p:spPr>
          <p:txBody>
            <a:bodyPr rtlCol="0" anchor="ctr"/>
            <a:lstStyle/>
            <a:p>
              <a:endParaRPr lang="fr-FR" dirty="0"/>
            </a:p>
          </p:txBody>
        </p:sp>
        <p:sp>
          <p:nvSpPr>
            <p:cNvPr id="172" name="Freeform: Shape 5211">
              <a:extLst>
                <a:ext uri="{FF2B5EF4-FFF2-40B4-BE49-F238E27FC236}">
                  <a16:creationId xmlns:a16="http://schemas.microsoft.com/office/drawing/2014/main" id="{9BC35DCA-B1BB-48CE-80A6-6A78A302CAD8}"/>
                </a:ext>
              </a:extLst>
            </p:cNvPr>
            <p:cNvSpPr/>
            <p:nvPr/>
          </p:nvSpPr>
          <p:spPr>
            <a:xfrm>
              <a:off x="3684863" y="4083245"/>
              <a:ext cx="8071" cy="96847"/>
            </a:xfrm>
            <a:custGeom>
              <a:avLst/>
              <a:gdLst>
                <a:gd name="connsiteX0" fmla="*/ 3518 w 0"/>
                <a:gd name="connsiteY0" fmla="*/ 3518 h 96847"/>
                <a:gd name="connsiteX1" fmla="*/ 3518 w 0"/>
                <a:gd name="connsiteY1" fmla="*/ 95031 h 96847"/>
              </a:gdLst>
              <a:ahLst/>
              <a:cxnLst>
                <a:cxn ang="0">
                  <a:pos x="connsiteX0" y="connsiteY0"/>
                </a:cxn>
                <a:cxn ang="0">
                  <a:pos x="connsiteX1" y="connsiteY1"/>
                </a:cxn>
              </a:cxnLst>
              <a:rect l="l" t="t" r="r" b="b"/>
              <a:pathLst>
                <a:path h="96847">
                  <a:moveTo>
                    <a:pt x="3518" y="3518"/>
                  </a:moveTo>
                  <a:lnTo>
                    <a:pt x="3518" y="95031"/>
                  </a:lnTo>
                </a:path>
              </a:pathLst>
            </a:custGeom>
            <a:noFill/>
            <a:ln w="25400" cap="flat">
              <a:solidFill>
                <a:srgbClr val="B60D27"/>
              </a:solidFill>
              <a:prstDash val="solid"/>
              <a:miter/>
            </a:ln>
          </p:spPr>
          <p:txBody>
            <a:bodyPr rtlCol="0" anchor="ctr"/>
            <a:lstStyle/>
            <a:p>
              <a:endParaRPr lang="fr-FR" dirty="0"/>
            </a:p>
          </p:txBody>
        </p:sp>
        <p:sp>
          <p:nvSpPr>
            <p:cNvPr id="173" name="Freeform: Shape 5212">
              <a:extLst>
                <a:ext uri="{FF2B5EF4-FFF2-40B4-BE49-F238E27FC236}">
                  <a16:creationId xmlns:a16="http://schemas.microsoft.com/office/drawing/2014/main" id="{3E0B856F-E8B3-46F8-8613-B432D50738C8}"/>
                </a:ext>
              </a:extLst>
            </p:cNvPr>
            <p:cNvSpPr/>
            <p:nvPr/>
          </p:nvSpPr>
          <p:spPr>
            <a:xfrm>
              <a:off x="3348569" y="4064432"/>
              <a:ext cx="96847" cy="8071"/>
            </a:xfrm>
            <a:custGeom>
              <a:avLst/>
              <a:gdLst>
                <a:gd name="connsiteX0" fmla="*/ 95031 w 96847"/>
                <a:gd name="connsiteY0" fmla="*/ 3518 h 0"/>
                <a:gd name="connsiteX1" fmla="*/ 3518 w 96847"/>
                <a:gd name="connsiteY1" fmla="*/ 3518 h 0"/>
              </a:gdLst>
              <a:ahLst/>
              <a:cxnLst>
                <a:cxn ang="0">
                  <a:pos x="connsiteX0" y="connsiteY0"/>
                </a:cxn>
                <a:cxn ang="0">
                  <a:pos x="connsiteX1" y="connsiteY1"/>
                </a:cxn>
              </a:cxnLst>
              <a:rect l="l" t="t" r="r" b="b"/>
              <a:pathLst>
                <a:path w="96847">
                  <a:moveTo>
                    <a:pt x="95031" y="3518"/>
                  </a:moveTo>
                  <a:lnTo>
                    <a:pt x="3518" y="3518"/>
                  </a:lnTo>
                </a:path>
              </a:pathLst>
            </a:custGeom>
            <a:noFill/>
            <a:ln w="25400" cap="flat">
              <a:solidFill>
                <a:srgbClr val="B60D27"/>
              </a:solidFill>
              <a:prstDash val="solid"/>
              <a:miter/>
            </a:ln>
          </p:spPr>
          <p:txBody>
            <a:bodyPr rtlCol="0" anchor="ctr"/>
            <a:lstStyle/>
            <a:p>
              <a:endParaRPr lang="fr-FR" dirty="0"/>
            </a:p>
          </p:txBody>
        </p:sp>
        <p:sp>
          <p:nvSpPr>
            <p:cNvPr id="174" name="Freeform: Shape 5213">
              <a:extLst>
                <a:ext uri="{FF2B5EF4-FFF2-40B4-BE49-F238E27FC236}">
                  <a16:creationId xmlns:a16="http://schemas.microsoft.com/office/drawing/2014/main" id="{BC5F34C9-55B7-45DD-B3D1-08A6733918B9}"/>
                </a:ext>
              </a:extLst>
            </p:cNvPr>
            <p:cNvSpPr/>
            <p:nvPr/>
          </p:nvSpPr>
          <p:spPr>
            <a:xfrm>
              <a:off x="3832806" y="4225852"/>
              <a:ext cx="96847" cy="8071"/>
            </a:xfrm>
            <a:custGeom>
              <a:avLst/>
              <a:gdLst>
                <a:gd name="connsiteX0" fmla="*/ 95031 w 96847"/>
                <a:gd name="connsiteY0" fmla="*/ 3518 h 0"/>
                <a:gd name="connsiteX1" fmla="*/ 3518 w 96847"/>
                <a:gd name="connsiteY1" fmla="*/ 3518 h 0"/>
              </a:gdLst>
              <a:ahLst/>
              <a:cxnLst>
                <a:cxn ang="0">
                  <a:pos x="connsiteX0" y="connsiteY0"/>
                </a:cxn>
                <a:cxn ang="0">
                  <a:pos x="connsiteX1" y="connsiteY1"/>
                </a:cxn>
              </a:cxnLst>
              <a:rect l="l" t="t" r="r" b="b"/>
              <a:pathLst>
                <a:path w="96847">
                  <a:moveTo>
                    <a:pt x="95031" y="3518"/>
                  </a:moveTo>
                  <a:lnTo>
                    <a:pt x="3518" y="3518"/>
                  </a:lnTo>
                </a:path>
              </a:pathLst>
            </a:custGeom>
            <a:noFill/>
            <a:ln w="25400" cap="flat">
              <a:solidFill>
                <a:srgbClr val="B60D27"/>
              </a:solidFill>
              <a:prstDash val="solid"/>
              <a:miter/>
            </a:ln>
          </p:spPr>
          <p:txBody>
            <a:bodyPr rtlCol="0" anchor="ctr"/>
            <a:lstStyle/>
            <a:p>
              <a:endParaRPr lang="fr-FR" dirty="0"/>
            </a:p>
          </p:txBody>
        </p:sp>
        <p:sp>
          <p:nvSpPr>
            <p:cNvPr id="175" name="Freeform: Shape 5214">
              <a:extLst>
                <a:ext uri="{FF2B5EF4-FFF2-40B4-BE49-F238E27FC236}">
                  <a16:creationId xmlns:a16="http://schemas.microsoft.com/office/drawing/2014/main" id="{9BCAADE1-96B2-496B-9E37-EE7FAD5812E7}"/>
                </a:ext>
              </a:extLst>
            </p:cNvPr>
            <p:cNvSpPr/>
            <p:nvPr/>
          </p:nvSpPr>
          <p:spPr>
            <a:xfrm>
              <a:off x="5446927" y="4532535"/>
              <a:ext cx="96847" cy="8071"/>
            </a:xfrm>
            <a:custGeom>
              <a:avLst/>
              <a:gdLst>
                <a:gd name="connsiteX0" fmla="*/ 95031 w 96847"/>
                <a:gd name="connsiteY0" fmla="*/ 3518 h 0"/>
                <a:gd name="connsiteX1" fmla="*/ 3518 w 96847"/>
                <a:gd name="connsiteY1" fmla="*/ 3518 h 0"/>
              </a:gdLst>
              <a:ahLst/>
              <a:cxnLst>
                <a:cxn ang="0">
                  <a:pos x="connsiteX0" y="connsiteY0"/>
                </a:cxn>
                <a:cxn ang="0">
                  <a:pos x="connsiteX1" y="connsiteY1"/>
                </a:cxn>
              </a:cxnLst>
              <a:rect l="l" t="t" r="r" b="b"/>
              <a:pathLst>
                <a:path w="96847">
                  <a:moveTo>
                    <a:pt x="95031" y="3518"/>
                  </a:moveTo>
                  <a:lnTo>
                    <a:pt x="3518" y="3518"/>
                  </a:lnTo>
                </a:path>
              </a:pathLst>
            </a:custGeom>
            <a:noFill/>
            <a:ln w="25400" cap="flat">
              <a:solidFill>
                <a:srgbClr val="B60D27"/>
              </a:solidFill>
              <a:prstDash val="solid"/>
              <a:miter/>
            </a:ln>
          </p:spPr>
          <p:txBody>
            <a:bodyPr rtlCol="0" anchor="ctr"/>
            <a:lstStyle/>
            <a:p>
              <a:endParaRPr lang="fr-FR" dirty="0"/>
            </a:p>
          </p:txBody>
        </p:sp>
        <p:sp>
          <p:nvSpPr>
            <p:cNvPr id="176" name="Freeform: Shape 5215">
              <a:extLst>
                <a:ext uri="{FF2B5EF4-FFF2-40B4-BE49-F238E27FC236}">
                  <a16:creationId xmlns:a16="http://schemas.microsoft.com/office/drawing/2014/main" id="{52B667AE-28C8-47B3-B004-C62FA0FDB8BC}"/>
                </a:ext>
              </a:extLst>
            </p:cNvPr>
            <p:cNvSpPr/>
            <p:nvPr/>
          </p:nvSpPr>
          <p:spPr>
            <a:xfrm>
              <a:off x="3878558" y="4180092"/>
              <a:ext cx="8071" cy="96847"/>
            </a:xfrm>
            <a:custGeom>
              <a:avLst/>
              <a:gdLst>
                <a:gd name="connsiteX0" fmla="*/ 3518 w 0"/>
                <a:gd name="connsiteY0" fmla="*/ 3518 h 96847"/>
                <a:gd name="connsiteX1" fmla="*/ 3518 w 0"/>
                <a:gd name="connsiteY1" fmla="*/ 95031 h 96847"/>
              </a:gdLst>
              <a:ahLst/>
              <a:cxnLst>
                <a:cxn ang="0">
                  <a:pos x="connsiteX0" y="connsiteY0"/>
                </a:cxn>
                <a:cxn ang="0">
                  <a:pos x="connsiteX1" y="connsiteY1"/>
                </a:cxn>
              </a:cxnLst>
              <a:rect l="l" t="t" r="r" b="b"/>
              <a:pathLst>
                <a:path h="96847">
                  <a:moveTo>
                    <a:pt x="3518" y="3518"/>
                  </a:moveTo>
                  <a:lnTo>
                    <a:pt x="3518" y="95031"/>
                  </a:lnTo>
                </a:path>
              </a:pathLst>
            </a:custGeom>
            <a:noFill/>
            <a:ln w="25400" cap="flat">
              <a:solidFill>
                <a:srgbClr val="B60D27"/>
              </a:solidFill>
              <a:prstDash val="solid"/>
              <a:miter/>
            </a:ln>
          </p:spPr>
          <p:txBody>
            <a:bodyPr rtlCol="0" anchor="ctr"/>
            <a:lstStyle/>
            <a:p>
              <a:endParaRPr lang="fr-FR" dirty="0"/>
            </a:p>
          </p:txBody>
        </p:sp>
        <p:sp>
          <p:nvSpPr>
            <p:cNvPr id="177" name="Freeform: Shape 5216">
              <a:extLst>
                <a:ext uri="{FF2B5EF4-FFF2-40B4-BE49-F238E27FC236}">
                  <a16:creationId xmlns:a16="http://schemas.microsoft.com/office/drawing/2014/main" id="{C6E3B6BE-DADE-4C63-AA2B-7D69CE44CA4F}"/>
                </a:ext>
              </a:extLst>
            </p:cNvPr>
            <p:cNvSpPr/>
            <p:nvPr/>
          </p:nvSpPr>
          <p:spPr>
            <a:xfrm>
              <a:off x="4330512" y="4293081"/>
              <a:ext cx="8071" cy="96847"/>
            </a:xfrm>
            <a:custGeom>
              <a:avLst/>
              <a:gdLst>
                <a:gd name="connsiteX0" fmla="*/ 3518 w 0"/>
                <a:gd name="connsiteY0" fmla="*/ 3518 h 96847"/>
                <a:gd name="connsiteX1" fmla="*/ 3518 w 0"/>
                <a:gd name="connsiteY1" fmla="*/ 95031 h 96847"/>
              </a:gdLst>
              <a:ahLst/>
              <a:cxnLst>
                <a:cxn ang="0">
                  <a:pos x="connsiteX0" y="connsiteY0"/>
                </a:cxn>
                <a:cxn ang="0">
                  <a:pos x="connsiteX1" y="connsiteY1"/>
                </a:cxn>
              </a:cxnLst>
              <a:rect l="l" t="t" r="r" b="b"/>
              <a:pathLst>
                <a:path h="96847">
                  <a:moveTo>
                    <a:pt x="3518" y="3518"/>
                  </a:moveTo>
                  <a:lnTo>
                    <a:pt x="3518" y="95031"/>
                  </a:lnTo>
                </a:path>
              </a:pathLst>
            </a:custGeom>
            <a:noFill/>
            <a:ln w="25400" cap="flat">
              <a:solidFill>
                <a:srgbClr val="B60D27"/>
              </a:solidFill>
              <a:prstDash val="solid"/>
              <a:miter/>
            </a:ln>
          </p:spPr>
          <p:txBody>
            <a:bodyPr rtlCol="0" anchor="ctr"/>
            <a:lstStyle/>
            <a:p>
              <a:endParaRPr lang="fr-FR" dirty="0"/>
            </a:p>
          </p:txBody>
        </p:sp>
        <p:sp>
          <p:nvSpPr>
            <p:cNvPr id="178" name="Freeform: Shape 5217">
              <a:extLst>
                <a:ext uri="{FF2B5EF4-FFF2-40B4-BE49-F238E27FC236}">
                  <a16:creationId xmlns:a16="http://schemas.microsoft.com/office/drawing/2014/main" id="{4452EF99-013B-4C4C-8B3B-651B0FA2F0EB}"/>
                </a:ext>
              </a:extLst>
            </p:cNvPr>
            <p:cNvSpPr/>
            <p:nvPr/>
          </p:nvSpPr>
          <p:spPr>
            <a:xfrm>
              <a:off x="4395077" y="4325363"/>
              <a:ext cx="8071" cy="96847"/>
            </a:xfrm>
            <a:custGeom>
              <a:avLst/>
              <a:gdLst>
                <a:gd name="connsiteX0" fmla="*/ 3518 w 0"/>
                <a:gd name="connsiteY0" fmla="*/ 3518 h 96847"/>
                <a:gd name="connsiteX1" fmla="*/ 3518 w 0"/>
                <a:gd name="connsiteY1" fmla="*/ 95031 h 96847"/>
              </a:gdLst>
              <a:ahLst/>
              <a:cxnLst>
                <a:cxn ang="0">
                  <a:pos x="connsiteX0" y="connsiteY0"/>
                </a:cxn>
                <a:cxn ang="0">
                  <a:pos x="connsiteX1" y="connsiteY1"/>
                </a:cxn>
              </a:cxnLst>
              <a:rect l="l" t="t" r="r" b="b"/>
              <a:pathLst>
                <a:path h="96847">
                  <a:moveTo>
                    <a:pt x="3518" y="3518"/>
                  </a:moveTo>
                  <a:lnTo>
                    <a:pt x="3518" y="95031"/>
                  </a:lnTo>
                </a:path>
              </a:pathLst>
            </a:custGeom>
            <a:noFill/>
            <a:ln w="25400" cap="flat">
              <a:solidFill>
                <a:srgbClr val="B60D27"/>
              </a:solidFill>
              <a:prstDash val="solid"/>
              <a:miter/>
            </a:ln>
          </p:spPr>
          <p:txBody>
            <a:bodyPr rtlCol="0" anchor="ctr"/>
            <a:lstStyle/>
            <a:p>
              <a:endParaRPr lang="fr-FR" dirty="0"/>
            </a:p>
          </p:txBody>
        </p:sp>
        <p:sp>
          <p:nvSpPr>
            <p:cNvPr id="179" name="Freeform: Shape 5218">
              <a:extLst>
                <a:ext uri="{FF2B5EF4-FFF2-40B4-BE49-F238E27FC236}">
                  <a16:creationId xmlns:a16="http://schemas.microsoft.com/office/drawing/2014/main" id="{329FCEA3-836F-44A4-AC01-127F1E86CF84}"/>
                </a:ext>
              </a:extLst>
            </p:cNvPr>
            <p:cNvSpPr/>
            <p:nvPr/>
          </p:nvSpPr>
          <p:spPr>
            <a:xfrm>
              <a:off x="5185996" y="4470634"/>
              <a:ext cx="8071" cy="96847"/>
            </a:xfrm>
            <a:custGeom>
              <a:avLst/>
              <a:gdLst>
                <a:gd name="connsiteX0" fmla="*/ 3518 w 0"/>
                <a:gd name="connsiteY0" fmla="*/ 3518 h 96847"/>
                <a:gd name="connsiteX1" fmla="*/ 3518 w 0"/>
                <a:gd name="connsiteY1" fmla="*/ 95031 h 96847"/>
              </a:gdLst>
              <a:ahLst/>
              <a:cxnLst>
                <a:cxn ang="0">
                  <a:pos x="connsiteX0" y="connsiteY0"/>
                </a:cxn>
                <a:cxn ang="0">
                  <a:pos x="connsiteX1" y="connsiteY1"/>
                </a:cxn>
              </a:cxnLst>
              <a:rect l="l" t="t" r="r" b="b"/>
              <a:pathLst>
                <a:path h="96847">
                  <a:moveTo>
                    <a:pt x="3518" y="3518"/>
                  </a:moveTo>
                  <a:lnTo>
                    <a:pt x="3518" y="95031"/>
                  </a:lnTo>
                </a:path>
              </a:pathLst>
            </a:custGeom>
            <a:noFill/>
            <a:ln w="25400" cap="flat">
              <a:solidFill>
                <a:srgbClr val="B60D27"/>
              </a:solidFill>
              <a:prstDash val="solid"/>
              <a:miter/>
            </a:ln>
          </p:spPr>
          <p:txBody>
            <a:bodyPr rtlCol="0" anchor="ctr"/>
            <a:lstStyle/>
            <a:p>
              <a:endParaRPr lang="fr-FR" dirty="0"/>
            </a:p>
          </p:txBody>
        </p:sp>
        <p:sp>
          <p:nvSpPr>
            <p:cNvPr id="180" name="Freeform: Shape 5219">
              <a:extLst>
                <a:ext uri="{FF2B5EF4-FFF2-40B4-BE49-F238E27FC236}">
                  <a16:creationId xmlns:a16="http://schemas.microsoft.com/office/drawing/2014/main" id="{ADB2C0AF-F251-4179-B337-8FE9D9C151D3}"/>
                </a:ext>
              </a:extLst>
            </p:cNvPr>
            <p:cNvSpPr/>
            <p:nvPr/>
          </p:nvSpPr>
          <p:spPr>
            <a:xfrm>
              <a:off x="5250561" y="4470634"/>
              <a:ext cx="8071" cy="96847"/>
            </a:xfrm>
            <a:custGeom>
              <a:avLst/>
              <a:gdLst>
                <a:gd name="connsiteX0" fmla="*/ 3518 w 0"/>
                <a:gd name="connsiteY0" fmla="*/ 3518 h 96847"/>
                <a:gd name="connsiteX1" fmla="*/ 3518 w 0"/>
                <a:gd name="connsiteY1" fmla="*/ 95031 h 96847"/>
              </a:gdLst>
              <a:ahLst/>
              <a:cxnLst>
                <a:cxn ang="0">
                  <a:pos x="connsiteX0" y="connsiteY0"/>
                </a:cxn>
                <a:cxn ang="0">
                  <a:pos x="connsiteX1" y="connsiteY1"/>
                </a:cxn>
              </a:cxnLst>
              <a:rect l="l" t="t" r="r" b="b"/>
              <a:pathLst>
                <a:path h="96847">
                  <a:moveTo>
                    <a:pt x="3518" y="3518"/>
                  </a:moveTo>
                  <a:lnTo>
                    <a:pt x="3518" y="95031"/>
                  </a:lnTo>
                </a:path>
              </a:pathLst>
            </a:custGeom>
            <a:noFill/>
            <a:ln w="25400" cap="flat">
              <a:solidFill>
                <a:srgbClr val="B60D27"/>
              </a:solidFill>
              <a:prstDash val="solid"/>
              <a:miter/>
            </a:ln>
          </p:spPr>
          <p:txBody>
            <a:bodyPr rtlCol="0" anchor="ctr"/>
            <a:lstStyle/>
            <a:p>
              <a:endParaRPr lang="fr-FR" dirty="0"/>
            </a:p>
          </p:txBody>
        </p:sp>
        <p:sp>
          <p:nvSpPr>
            <p:cNvPr id="181" name="Freeform: Shape 5220">
              <a:extLst>
                <a:ext uri="{FF2B5EF4-FFF2-40B4-BE49-F238E27FC236}">
                  <a16:creationId xmlns:a16="http://schemas.microsoft.com/office/drawing/2014/main" id="{5D7F3A1C-8934-4426-A10C-C6D3533F8FB1}"/>
                </a:ext>
              </a:extLst>
            </p:cNvPr>
            <p:cNvSpPr/>
            <p:nvPr/>
          </p:nvSpPr>
          <p:spPr>
            <a:xfrm>
              <a:off x="5282844" y="4470634"/>
              <a:ext cx="8071" cy="96847"/>
            </a:xfrm>
            <a:custGeom>
              <a:avLst/>
              <a:gdLst>
                <a:gd name="connsiteX0" fmla="*/ 3518 w 0"/>
                <a:gd name="connsiteY0" fmla="*/ 3518 h 96847"/>
                <a:gd name="connsiteX1" fmla="*/ 3518 w 0"/>
                <a:gd name="connsiteY1" fmla="*/ 95031 h 96847"/>
              </a:gdLst>
              <a:ahLst/>
              <a:cxnLst>
                <a:cxn ang="0">
                  <a:pos x="connsiteX0" y="connsiteY0"/>
                </a:cxn>
                <a:cxn ang="0">
                  <a:pos x="connsiteX1" y="connsiteY1"/>
                </a:cxn>
              </a:cxnLst>
              <a:rect l="l" t="t" r="r" b="b"/>
              <a:pathLst>
                <a:path h="96847">
                  <a:moveTo>
                    <a:pt x="3518" y="3518"/>
                  </a:moveTo>
                  <a:lnTo>
                    <a:pt x="3518" y="95031"/>
                  </a:lnTo>
                </a:path>
              </a:pathLst>
            </a:custGeom>
            <a:noFill/>
            <a:ln w="25400" cap="flat">
              <a:solidFill>
                <a:srgbClr val="B60D27"/>
              </a:solidFill>
              <a:prstDash val="solid"/>
              <a:miter/>
            </a:ln>
          </p:spPr>
          <p:txBody>
            <a:bodyPr rtlCol="0" anchor="ctr"/>
            <a:lstStyle/>
            <a:p>
              <a:endParaRPr lang="fr-FR" dirty="0"/>
            </a:p>
          </p:txBody>
        </p:sp>
        <p:sp>
          <p:nvSpPr>
            <p:cNvPr id="182" name="Freeform: Shape 5221">
              <a:extLst>
                <a:ext uri="{FF2B5EF4-FFF2-40B4-BE49-F238E27FC236}">
                  <a16:creationId xmlns:a16="http://schemas.microsoft.com/office/drawing/2014/main" id="{6D3380E0-D4E3-49EC-BD6F-4D35B41B8E1C}"/>
                </a:ext>
              </a:extLst>
            </p:cNvPr>
            <p:cNvSpPr/>
            <p:nvPr/>
          </p:nvSpPr>
          <p:spPr>
            <a:xfrm>
              <a:off x="5298985" y="4470634"/>
              <a:ext cx="8071" cy="96847"/>
            </a:xfrm>
            <a:custGeom>
              <a:avLst/>
              <a:gdLst>
                <a:gd name="connsiteX0" fmla="*/ 3518 w 0"/>
                <a:gd name="connsiteY0" fmla="*/ 3518 h 96847"/>
                <a:gd name="connsiteX1" fmla="*/ 3518 w 0"/>
                <a:gd name="connsiteY1" fmla="*/ 95031 h 96847"/>
              </a:gdLst>
              <a:ahLst/>
              <a:cxnLst>
                <a:cxn ang="0">
                  <a:pos x="connsiteX0" y="connsiteY0"/>
                </a:cxn>
                <a:cxn ang="0">
                  <a:pos x="connsiteX1" y="connsiteY1"/>
                </a:cxn>
              </a:cxnLst>
              <a:rect l="l" t="t" r="r" b="b"/>
              <a:pathLst>
                <a:path h="96847">
                  <a:moveTo>
                    <a:pt x="3518" y="3518"/>
                  </a:moveTo>
                  <a:lnTo>
                    <a:pt x="3518" y="95031"/>
                  </a:lnTo>
                </a:path>
              </a:pathLst>
            </a:custGeom>
            <a:noFill/>
            <a:ln w="25400" cap="flat">
              <a:solidFill>
                <a:srgbClr val="B60D27"/>
              </a:solidFill>
              <a:prstDash val="solid"/>
              <a:miter/>
            </a:ln>
          </p:spPr>
          <p:txBody>
            <a:bodyPr rtlCol="0" anchor="ctr"/>
            <a:lstStyle/>
            <a:p>
              <a:endParaRPr lang="fr-FR" dirty="0"/>
            </a:p>
          </p:txBody>
        </p:sp>
        <p:sp>
          <p:nvSpPr>
            <p:cNvPr id="183" name="Freeform: Shape 5222">
              <a:extLst>
                <a:ext uri="{FF2B5EF4-FFF2-40B4-BE49-F238E27FC236}">
                  <a16:creationId xmlns:a16="http://schemas.microsoft.com/office/drawing/2014/main" id="{28B5E462-B56F-4B13-A7E2-E950BC469F07}"/>
                </a:ext>
              </a:extLst>
            </p:cNvPr>
            <p:cNvSpPr/>
            <p:nvPr/>
          </p:nvSpPr>
          <p:spPr>
            <a:xfrm>
              <a:off x="5315126" y="4470634"/>
              <a:ext cx="8071" cy="96847"/>
            </a:xfrm>
            <a:custGeom>
              <a:avLst/>
              <a:gdLst>
                <a:gd name="connsiteX0" fmla="*/ 3518 w 0"/>
                <a:gd name="connsiteY0" fmla="*/ 3518 h 96847"/>
                <a:gd name="connsiteX1" fmla="*/ 3518 w 0"/>
                <a:gd name="connsiteY1" fmla="*/ 95031 h 96847"/>
              </a:gdLst>
              <a:ahLst/>
              <a:cxnLst>
                <a:cxn ang="0">
                  <a:pos x="connsiteX0" y="connsiteY0"/>
                </a:cxn>
                <a:cxn ang="0">
                  <a:pos x="connsiteX1" y="connsiteY1"/>
                </a:cxn>
              </a:cxnLst>
              <a:rect l="l" t="t" r="r" b="b"/>
              <a:pathLst>
                <a:path h="96847">
                  <a:moveTo>
                    <a:pt x="3518" y="3518"/>
                  </a:moveTo>
                  <a:lnTo>
                    <a:pt x="3518" y="95031"/>
                  </a:lnTo>
                </a:path>
              </a:pathLst>
            </a:custGeom>
            <a:noFill/>
            <a:ln w="25400" cap="flat">
              <a:solidFill>
                <a:srgbClr val="B60D27"/>
              </a:solidFill>
              <a:prstDash val="solid"/>
              <a:miter/>
            </a:ln>
          </p:spPr>
          <p:txBody>
            <a:bodyPr rtlCol="0" anchor="ctr"/>
            <a:lstStyle/>
            <a:p>
              <a:endParaRPr lang="fr-FR" dirty="0"/>
            </a:p>
          </p:txBody>
        </p:sp>
        <p:sp>
          <p:nvSpPr>
            <p:cNvPr id="184" name="Freeform: Shape 5223">
              <a:extLst>
                <a:ext uri="{FF2B5EF4-FFF2-40B4-BE49-F238E27FC236}">
                  <a16:creationId xmlns:a16="http://schemas.microsoft.com/office/drawing/2014/main" id="{18FD0C34-B011-4616-9EC6-C7F60D902C36}"/>
                </a:ext>
              </a:extLst>
            </p:cNvPr>
            <p:cNvSpPr/>
            <p:nvPr/>
          </p:nvSpPr>
          <p:spPr>
            <a:xfrm>
              <a:off x="5331267" y="4470634"/>
              <a:ext cx="8071" cy="96847"/>
            </a:xfrm>
            <a:custGeom>
              <a:avLst/>
              <a:gdLst>
                <a:gd name="connsiteX0" fmla="*/ 3518 w 0"/>
                <a:gd name="connsiteY0" fmla="*/ 3518 h 96847"/>
                <a:gd name="connsiteX1" fmla="*/ 3518 w 0"/>
                <a:gd name="connsiteY1" fmla="*/ 95031 h 96847"/>
              </a:gdLst>
              <a:ahLst/>
              <a:cxnLst>
                <a:cxn ang="0">
                  <a:pos x="connsiteX0" y="connsiteY0"/>
                </a:cxn>
                <a:cxn ang="0">
                  <a:pos x="connsiteX1" y="connsiteY1"/>
                </a:cxn>
              </a:cxnLst>
              <a:rect l="l" t="t" r="r" b="b"/>
              <a:pathLst>
                <a:path h="96847">
                  <a:moveTo>
                    <a:pt x="3518" y="3518"/>
                  </a:moveTo>
                  <a:lnTo>
                    <a:pt x="3518" y="95031"/>
                  </a:lnTo>
                </a:path>
              </a:pathLst>
            </a:custGeom>
            <a:noFill/>
            <a:ln w="25400" cap="flat">
              <a:solidFill>
                <a:srgbClr val="B60D27"/>
              </a:solidFill>
              <a:prstDash val="solid"/>
              <a:miter/>
            </a:ln>
          </p:spPr>
          <p:txBody>
            <a:bodyPr rtlCol="0" anchor="ctr"/>
            <a:lstStyle/>
            <a:p>
              <a:endParaRPr lang="fr-FR" dirty="0"/>
            </a:p>
          </p:txBody>
        </p:sp>
        <p:sp>
          <p:nvSpPr>
            <p:cNvPr id="185" name="Freeform: Shape 5224">
              <a:extLst>
                <a:ext uri="{FF2B5EF4-FFF2-40B4-BE49-F238E27FC236}">
                  <a16:creationId xmlns:a16="http://schemas.microsoft.com/office/drawing/2014/main" id="{D16ED1C3-70F3-4C6D-A1D3-C1880148F882}"/>
                </a:ext>
              </a:extLst>
            </p:cNvPr>
            <p:cNvSpPr/>
            <p:nvPr/>
          </p:nvSpPr>
          <p:spPr>
            <a:xfrm>
              <a:off x="5347408" y="4470634"/>
              <a:ext cx="8071" cy="96847"/>
            </a:xfrm>
            <a:custGeom>
              <a:avLst/>
              <a:gdLst>
                <a:gd name="connsiteX0" fmla="*/ 3518 w 0"/>
                <a:gd name="connsiteY0" fmla="*/ 3518 h 96847"/>
                <a:gd name="connsiteX1" fmla="*/ 3518 w 0"/>
                <a:gd name="connsiteY1" fmla="*/ 95031 h 96847"/>
              </a:gdLst>
              <a:ahLst/>
              <a:cxnLst>
                <a:cxn ang="0">
                  <a:pos x="connsiteX0" y="connsiteY0"/>
                </a:cxn>
                <a:cxn ang="0">
                  <a:pos x="connsiteX1" y="connsiteY1"/>
                </a:cxn>
              </a:cxnLst>
              <a:rect l="l" t="t" r="r" b="b"/>
              <a:pathLst>
                <a:path h="96847">
                  <a:moveTo>
                    <a:pt x="3518" y="3518"/>
                  </a:moveTo>
                  <a:lnTo>
                    <a:pt x="3518" y="95031"/>
                  </a:lnTo>
                </a:path>
              </a:pathLst>
            </a:custGeom>
            <a:noFill/>
            <a:ln w="25400" cap="flat">
              <a:solidFill>
                <a:srgbClr val="B60D27"/>
              </a:solidFill>
              <a:prstDash val="solid"/>
              <a:miter/>
            </a:ln>
          </p:spPr>
          <p:txBody>
            <a:bodyPr rtlCol="0" anchor="ctr"/>
            <a:lstStyle/>
            <a:p>
              <a:endParaRPr lang="fr-FR" dirty="0"/>
            </a:p>
          </p:txBody>
        </p:sp>
        <p:sp>
          <p:nvSpPr>
            <p:cNvPr id="186" name="Freeform: Shape 5225">
              <a:extLst>
                <a:ext uri="{FF2B5EF4-FFF2-40B4-BE49-F238E27FC236}">
                  <a16:creationId xmlns:a16="http://schemas.microsoft.com/office/drawing/2014/main" id="{6B9D7950-D0D1-481E-81F9-E87C1E3E5ABC}"/>
                </a:ext>
              </a:extLst>
            </p:cNvPr>
            <p:cNvSpPr/>
            <p:nvPr/>
          </p:nvSpPr>
          <p:spPr>
            <a:xfrm>
              <a:off x="5363550" y="4470634"/>
              <a:ext cx="8071" cy="96847"/>
            </a:xfrm>
            <a:custGeom>
              <a:avLst/>
              <a:gdLst>
                <a:gd name="connsiteX0" fmla="*/ 3518 w 0"/>
                <a:gd name="connsiteY0" fmla="*/ 3518 h 96847"/>
                <a:gd name="connsiteX1" fmla="*/ 3518 w 0"/>
                <a:gd name="connsiteY1" fmla="*/ 95031 h 96847"/>
              </a:gdLst>
              <a:ahLst/>
              <a:cxnLst>
                <a:cxn ang="0">
                  <a:pos x="connsiteX0" y="connsiteY0"/>
                </a:cxn>
                <a:cxn ang="0">
                  <a:pos x="connsiteX1" y="connsiteY1"/>
                </a:cxn>
              </a:cxnLst>
              <a:rect l="l" t="t" r="r" b="b"/>
              <a:pathLst>
                <a:path h="96847">
                  <a:moveTo>
                    <a:pt x="3518" y="3518"/>
                  </a:moveTo>
                  <a:lnTo>
                    <a:pt x="3518" y="95031"/>
                  </a:lnTo>
                </a:path>
              </a:pathLst>
            </a:custGeom>
            <a:noFill/>
            <a:ln w="25400" cap="flat">
              <a:solidFill>
                <a:srgbClr val="B60D27"/>
              </a:solidFill>
              <a:prstDash val="solid"/>
              <a:miter/>
            </a:ln>
          </p:spPr>
          <p:txBody>
            <a:bodyPr rtlCol="0" anchor="ctr"/>
            <a:lstStyle/>
            <a:p>
              <a:endParaRPr lang="fr-FR" dirty="0"/>
            </a:p>
          </p:txBody>
        </p:sp>
        <p:sp>
          <p:nvSpPr>
            <p:cNvPr id="187" name="Freeform: Shape 5226">
              <a:extLst>
                <a:ext uri="{FF2B5EF4-FFF2-40B4-BE49-F238E27FC236}">
                  <a16:creationId xmlns:a16="http://schemas.microsoft.com/office/drawing/2014/main" id="{D213FBC5-04F2-4CF9-9160-6DE24D58D41F}"/>
                </a:ext>
              </a:extLst>
            </p:cNvPr>
            <p:cNvSpPr/>
            <p:nvPr/>
          </p:nvSpPr>
          <p:spPr>
            <a:xfrm>
              <a:off x="5395832" y="4470634"/>
              <a:ext cx="8071" cy="96847"/>
            </a:xfrm>
            <a:custGeom>
              <a:avLst/>
              <a:gdLst>
                <a:gd name="connsiteX0" fmla="*/ 3518 w 0"/>
                <a:gd name="connsiteY0" fmla="*/ 3518 h 96847"/>
                <a:gd name="connsiteX1" fmla="*/ 3518 w 0"/>
                <a:gd name="connsiteY1" fmla="*/ 95031 h 96847"/>
              </a:gdLst>
              <a:ahLst/>
              <a:cxnLst>
                <a:cxn ang="0">
                  <a:pos x="connsiteX0" y="connsiteY0"/>
                </a:cxn>
                <a:cxn ang="0">
                  <a:pos x="connsiteX1" y="connsiteY1"/>
                </a:cxn>
              </a:cxnLst>
              <a:rect l="l" t="t" r="r" b="b"/>
              <a:pathLst>
                <a:path h="96847">
                  <a:moveTo>
                    <a:pt x="3518" y="3518"/>
                  </a:moveTo>
                  <a:lnTo>
                    <a:pt x="3518" y="95031"/>
                  </a:lnTo>
                </a:path>
              </a:pathLst>
            </a:custGeom>
            <a:noFill/>
            <a:ln w="25400" cap="flat">
              <a:solidFill>
                <a:srgbClr val="B60D27"/>
              </a:solidFill>
              <a:prstDash val="solid"/>
              <a:miter/>
            </a:ln>
          </p:spPr>
          <p:txBody>
            <a:bodyPr rtlCol="0" anchor="ctr"/>
            <a:lstStyle/>
            <a:p>
              <a:endParaRPr lang="fr-FR" dirty="0"/>
            </a:p>
          </p:txBody>
        </p:sp>
        <p:sp>
          <p:nvSpPr>
            <p:cNvPr id="188" name="Freeform: Shape 5227">
              <a:extLst>
                <a:ext uri="{FF2B5EF4-FFF2-40B4-BE49-F238E27FC236}">
                  <a16:creationId xmlns:a16="http://schemas.microsoft.com/office/drawing/2014/main" id="{0C7F5DEE-D865-4DA2-A5D6-6696437230EE}"/>
                </a:ext>
              </a:extLst>
            </p:cNvPr>
            <p:cNvSpPr/>
            <p:nvPr/>
          </p:nvSpPr>
          <p:spPr>
            <a:xfrm>
              <a:off x="5492679" y="4470634"/>
              <a:ext cx="8071" cy="96847"/>
            </a:xfrm>
            <a:custGeom>
              <a:avLst/>
              <a:gdLst>
                <a:gd name="connsiteX0" fmla="*/ 3518 w 0"/>
                <a:gd name="connsiteY0" fmla="*/ 3518 h 96847"/>
                <a:gd name="connsiteX1" fmla="*/ 3518 w 0"/>
                <a:gd name="connsiteY1" fmla="*/ 95031 h 96847"/>
              </a:gdLst>
              <a:ahLst/>
              <a:cxnLst>
                <a:cxn ang="0">
                  <a:pos x="connsiteX0" y="connsiteY0"/>
                </a:cxn>
                <a:cxn ang="0">
                  <a:pos x="connsiteX1" y="connsiteY1"/>
                </a:cxn>
              </a:cxnLst>
              <a:rect l="l" t="t" r="r" b="b"/>
              <a:pathLst>
                <a:path h="96847">
                  <a:moveTo>
                    <a:pt x="3518" y="3518"/>
                  </a:moveTo>
                  <a:lnTo>
                    <a:pt x="3518" y="95031"/>
                  </a:lnTo>
                </a:path>
              </a:pathLst>
            </a:custGeom>
            <a:noFill/>
            <a:ln w="25400" cap="flat">
              <a:solidFill>
                <a:srgbClr val="B60D27"/>
              </a:solidFill>
              <a:prstDash val="solid"/>
              <a:miter/>
            </a:ln>
          </p:spPr>
          <p:txBody>
            <a:bodyPr rtlCol="0" anchor="ctr"/>
            <a:lstStyle/>
            <a:p>
              <a:endParaRPr lang="fr-FR" dirty="0"/>
            </a:p>
          </p:txBody>
        </p:sp>
        <p:sp>
          <p:nvSpPr>
            <p:cNvPr id="189" name="Freeform: Shape 5228">
              <a:extLst>
                <a:ext uri="{FF2B5EF4-FFF2-40B4-BE49-F238E27FC236}">
                  <a16:creationId xmlns:a16="http://schemas.microsoft.com/office/drawing/2014/main" id="{DA4CB102-0FAA-44A9-9498-DA5F4E6C2CA9}"/>
                </a:ext>
              </a:extLst>
            </p:cNvPr>
            <p:cNvSpPr/>
            <p:nvPr/>
          </p:nvSpPr>
          <p:spPr>
            <a:xfrm>
              <a:off x="5573385" y="4502924"/>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fr-FR" dirty="0"/>
            </a:p>
          </p:txBody>
        </p:sp>
        <p:sp>
          <p:nvSpPr>
            <p:cNvPr id="190" name="Freeform: Shape 5229">
              <a:extLst>
                <a:ext uri="{FF2B5EF4-FFF2-40B4-BE49-F238E27FC236}">
                  <a16:creationId xmlns:a16="http://schemas.microsoft.com/office/drawing/2014/main" id="{479117DF-C013-4E5C-80CC-4D3631049C2D}"/>
                </a:ext>
              </a:extLst>
            </p:cNvPr>
            <p:cNvSpPr/>
            <p:nvPr/>
          </p:nvSpPr>
          <p:spPr>
            <a:xfrm>
              <a:off x="5670233" y="4502924"/>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fr-FR" dirty="0"/>
            </a:p>
          </p:txBody>
        </p:sp>
        <p:sp>
          <p:nvSpPr>
            <p:cNvPr id="191" name="Freeform: Shape 5230">
              <a:extLst>
                <a:ext uri="{FF2B5EF4-FFF2-40B4-BE49-F238E27FC236}">
                  <a16:creationId xmlns:a16="http://schemas.microsoft.com/office/drawing/2014/main" id="{A439BCBE-C07D-4CD8-89F0-7A7DBE660202}"/>
                </a:ext>
              </a:extLst>
            </p:cNvPr>
            <p:cNvSpPr/>
            <p:nvPr/>
          </p:nvSpPr>
          <p:spPr>
            <a:xfrm>
              <a:off x="5718656" y="4502924"/>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fr-FR" dirty="0"/>
            </a:p>
          </p:txBody>
        </p:sp>
        <p:sp>
          <p:nvSpPr>
            <p:cNvPr id="192" name="Freeform: Shape 5231">
              <a:extLst>
                <a:ext uri="{FF2B5EF4-FFF2-40B4-BE49-F238E27FC236}">
                  <a16:creationId xmlns:a16="http://schemas.microsoft.com/office/drawing/2014/main" id="{7AF2EE55-CF12-4E8A-9745-1B55216FD7C8}"/>
                </a:ext>
              </a:extLst>
            </p:cNvPr>
            <p:cNvSpPr/>
            <p:nvPr/>
          </p:nvSpPr>
          <p:spPr>
            <a:xfrm>
              <a:off x="5750939" y="4519066"/>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fr-FR" dirty="0"/>
            </a:p>
          </p:txBody>
        </p:sp>
        <p:sp>
          <p:nvSpPr>
            <p:cNvPr id="193" name="Freeform: Shape 5232">
              <a:extLst>
                <a:ext uri="{FF2B5EF4-FFF2-40B4-BE49-F238E27FC236}">
                  <a16:creationId xmlns:a16="http://schemas.microsoft.com/office/drawing/2014/main" id="{D175A112-7176-416E-89EA-DBB3364B7B62}"/>
                </a:ext>
              </a:extLst>
            </p:cNvPr>
            <p:cNvSpPr/>
            <p:nvPr/>
          </p:nvSpPr>
          <p:spPr>
            <a:xfrm>
              <a:off x="5783221" y="4519066"/>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fr-FR" dirty="0"/>
            </a:p>
          </p:txBody>
        </p:sp>
        <p:sp>
          <p:nvSpPr>
            <p:cNvPr id="194" name="Freeform: Shape 5233">
              <a:extLst>
                <a:ext uri="{FF2B5EF4-FFF2-40B4-BE49-F238E27FC236}">
                  <a16:creationId xmlns:a16="http://schemas.microsoft.com/office/drawing/2014/main" id="{569A3CB8-F781-4A96-B29E-61BAA489EDC7}"/>
                </a:ext>
              </a:extLst>
            </p:cNvPr>
            <p:cNvSpPr/>
            <p:nvPr/>
          </p:nvSpPr>
          <p:spPr>
            <a:xfrm>
              <a:off x="5815504" y="4519066"/>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fr-FR" dirty="0"/>
            </a:p>
          </p:txBody>
        </p:sp>
        <p:sp>
          <p:nvSpPr>
            <p:cNvPr id="195" name="Freeform: Shape 5234">
              <a:extLst>
                <a:ext uri="{FF2B5EF4-FFF2-40B4-BE49-F238E27FC236}">
                  <a16:creationId xmlns:a16="http://schemas.microsoft.com/office/drawing/2014/main" id="{CC825D4C-0008-4722-A145-B31E2014C9C8}"/>
                </a:ext>
              </a:extLst>
            </p:cNvPr>
            <p:cNvSpPr/>
            <p:nvPr/>
          </p:nvSpPr>
          <p:spPr>
            <a:xfrm>
              <a:off x="5847786" y="4519066"/>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fr-FR" dirty="0"/>
            </a:p>
          </p:txBody>
        </p:sp>
        <p:sp>
          <p:nvSpPr>
            <p:cNvPr id="196" name="Freeform: Shape 5235">
              <a:extLst>
                <a:ext uri="{FF2B5EF4-FFF2-40B4-BE49-F238E27FC236}">
                  <a16:creationId xmlns:a16="http://schemas.microsoft.com/office/drawing/2014/main" id="{7DBD5BD9-2271-4863-A8BB-33DADF2F3982}"/>
                </a:ext>
              </a:extLst>
            </p:cNvPr>
            <p:cNvSpPr/>
            <p:nvPr/>
          </p:nvSpPr>
          <p:spPr>
            <a:xfrm>
              <a:off x="5863927" y="4519066"/>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fr-FR" dirty="0"/>
            </a:p>
          </p:txBody>
        </p:sp>
        <p:sp>
          <p:nvSpPr>
            <p:cNvPr id="197" name="Freeform: Shape 5236">
              <a:extLst>
                <a:ext uri="{FF2B5EF4-FFF2-40B4-BE49-F238E27FC236}">
                  <a16:creationId xmlns:a16="http://schemas.microsoft.com/office/drawing/2014/main" id="{1D0B9880-E9C8-45AE-8949-CEA12319906F}"/>
                </a:ext>
              </a:extLst>
            </p:cNvPr>
            <p:cNvSpPr/>
            <p:nvPr/>
          </p:nvSpPr>
          <p:spPr>
            <a:xfrm>
              <a:off x="5928501" y="4519066"/>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fr-FR" dirty="0"/>
            </a:p>
          </p:txBody>
        </p:sp>
        <p:sp>
          <p:nvSpPr>
            <p:cNvPr id="198" name="Freeform: Shape 5237">
              <a:extLst>
                <a:ext uri="{FF2B5EF4-FFF2-40B4-BE49-F238E27FC236}">
                  <a16:creationId xmlns:a16="http://schemas.microsoft.com/office/drawing/2014/main" id="{F1C905A1-7DDF-44BD-BCAA-022953B62352}"/>
                </a:ext>
              </a:extLst>
            </p:cNvPr>
            <p:cNvSpPr/>
            <p:nvPr/>
          </p:nvSpPr>
          <p:spPr>
            <a:xfrm>
              <a:off x="5960783" y="4519066"/>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fr-FR" dirty="0"/>
            </a:p>
          </p:txBody>
        </p:sp>
        <p:sp>
          <p:nvSpPr>
            <p:cNvPr id="199" name="Freeform: Shape 5238">
              <a:extLst>
                <a:ext uri="{FF2B5EF4-FFF2-40B4-BE49-F238E27FC236}">
                  <a16:creationId xmlns:a16="http://schemas.microsoft.com/office/drawing/2014/main" id="{FBFF4508-674F-4EF7-B888-6F0502FF8B21}"/>
                </a:ext>
              </a:extLst>
            </p:cNvPr>
            <p:cNvSpPr/>
            <p:nvPr/>
          </p:nvSpPr>
          <p:spPr>
            <a:xfrm>
              <a:off x="6154478" y="4519066"/>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fr-FR" dirty="0"/>
            </a:p>
          </p:txBody>
        </p:sp>
        <p:sp>
          <p:nvSpPr>
            <p:cNvPr id="200" name="Freeform: Shape 5239">
              <a:extLst>
                <a:ext uri="{FF2B5EF4-FFF2-40B4-BE49-F238E27FC236}">
                  <a16:creationId xmlns:a16="http://schemas.microsoft.com/office/drawing/2014/main" id="{536E9745-D449-4858-AF4A-0817BE7E939E}"/>
                </a:ext>
              </a:extLst>
            </p:cNvPr>
            <p:cNvSpPr/>
            <p:nvPr/>
          </p:nvSpPr>
          <p:spPr>
            <a:xfrm>
              <a:off x="6219043" y="4535207"/>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fr-FR" dirty="0"/>
            </a:p>
          </p:txBody>
        </p:sp>
        <p:sp>
          <p:nvSpPr>
            <p:cNvPr id="201" name="Freeform: Shape 5240">
              <a:extLst>
                <a:ext uri="{FF2B5EF4-FFF2-40B4-BE49-F238E27FC236}">
                  <a16:creationId xmlns:a16="http://schemas.microsoft.com/office/drawing/2014/main" id="{5017D0C5-A9AF-480F-9613-18956E014C22}"/>
                </a:ext>
              </a:extLst>
            </p:cNvPr>
            <p:cNvSpPr/>
            <p:nvPr/>
          </p:nvSpPr>
          <p:spPr>
            <a:xfrm>
              <a:off x="6235184" y="4535207"/>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fr-FR" dirty="0"/>
            </a:p>
          </p:txBody>
        </p:sp>
        <p:sp>
          <p:nvSpPr>
            <p:cNvPr id="202" name="Freeform: Shape 5241">
              <a:extLst>
                <a:ext uri="{FF2B5EF4-FFF2-40B4-BE49-F238E27FC236}">
                  <a16:creationId xmlns:a16="http://schemas.microsoft.com/office/drawing/2014/main" id="{91DEBD5F-565A-4F77-9DC9-4DD0D5BAF220}"/>
                </a:ext>
              </a:extLst>
            </p:cNvPr>
            <p:cNvSpPr/>
            <p:nvPr/>
          </p:nvSpPr>
          <p:spPr>
            <a:xfrm>
              <a:off x="6251325" y="4535207"/>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fr-FR" dirty="0"/>
            </a:p>
          </p:txBody>
        </p:sp>
        <p:sp>
          <p:nvSpPr>
            <p:cNvPr id="203" name="Freeform: Shape 5242">
              <a:extLst>
                <a:ext uri="{FF2B5EF4-FFF2-40B4-BE49-F238E27FC236}">
                  <a16:creationId xmlns:a16="http://schemas.microsoft.com/office/drawing/2014/main" id="{77BE3D7A-60CE-4AAE-86C9-659A29E53878}"/>
                </a:ext>
              </a:extLst>
            </p:cNvPr>
            <p:cNvSpPr/>
            <p:nvPr/>
          </p:nvSpPr>
          <p:spPr>
            <a:xfrm>
              <a:off x="6267466" y="4535207"/>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fr-FR" dirty="0"/>
            </a:p>
          </p:txBody>
        </p:sp>
        <p:sp>
          <p:nvSpPr>
            <p:cNvPr id="204" name="Freeform: Shape 5243">
              <a:extLst>
                <a:ext uri="{FF2B5EF4-FFF2-40B4-BE49-F238E27FC236}">
                  <a16:creationId xmlns:a16="http://schemas.microsoft.com/office/drawing/2014/main" id="{332AE21C-EB14-475C-8C21-0FFAC6133890}"/>
                </a:ext>
              </a:extLst>
            </p:cNvPr>
            <p:cNvSpPr/>
            <p:nvPr/>
          </p:nvSpPr>
          <p:spPr>
            <a:xfrm>
              <a:off x="6267466" y="4535207"/>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fr-FR" dirty="0"/>
            </a:p>
          </p:txBody>
        </p:sp>
        <p:sp>
          <p:nvSpPr>
            <p:cNvPr id="205" name="Freeform: Shape 5244">
              <a:extLst>
                <a:ext uri="{FF2B5EF4-FFF2-40B4-BE49-F238E27FC236}">
                  <a16:creationId xmlns:a16="http://schemas.microsoft.com/office/drawing/2014/main" id="{B730949D-7603-4607-A96F-0A1B55C10A33}"/>
                </a:ext>
              </a:extLst>
            </p:cNvPr>
            <p:cNvSpPr/>
            <p:nvPr/>
          </p:nvSpPr>
          <p:spPr>
            <a:xfrm>
              <a:off x="6283607" y="4551348"/>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fr-FR" dirty="0"/>
            </a:p>
          </p:txBody>
        </p:sp>
        <p:sp>
          <p:nvSpPr>
            <p:cNvPr id="206" name="Freeform: Shape 5245">
              <a:extLst>
                <a:ext uri="{FF2B5EF4-FFF2-40B4-BE49-F238E27FC236}">
                  <a16:creationId xmlns:a16="http://schemas.microsoft.com/office/drawing/2014/main" id="{0F74A213-D179-496B-A3E0-26761AE72136}"/>
                </a:ext>
              </a:extLst>
            </p:cNvPr>
            <p:cNvSpPr/>
            <p:nvPr/>
          </p:nvSpPr>
          <p:spPr>
            <a:xfrm>
              <a:off x="6299749" y="4551348"/>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fr-FR" dirty="0"/>
            </a:p>
          </p:txBody>
        </p:sp>
        <p:sp>
          <p:nvSpPr>
            <p:cNvPr id="207" name="Freeform: Shape 5246">
              <a:extLst>
                <a:ext uri="{FF2B5EF4-FFF2-40B4-BE49-F238E27FC236}">
                  <a16:creationId xmlns:a16="http://schemas.microsoft.com/office/drawing/2014/main" id="{61262451-815E-4246-83BA-489E4149EA5E}"/>
                </a:ext>
              </a:extLst>
            </p:cNvPr>
            <p:cNvSpPr/>
            <p:nvPr/>
          </p:nvSpPr>
          <p:spPr>
            <a:xfrm>
              <a:off x="6315890" y="4551348"/>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fr-FR" dirty="0"/>
            </a:p>
          </p:txBody>
        </p:sp>
        <p:sp>
          <p:nvSpPr>
            <p:cNvPr id="208" name="Freeform: Shape 5247">
              <a:extLst>
                <a:ext uri="{FF2B5EF4-FFF2-40B4-BE49-F238E27FC236}">
                  <a16:creationId xmlns:a16="http://schemas.microsoft.com/office/drawing/2014/main" id="{A5E24769-74B5-4F18-8C56-F153EC60F741}"/>
                </a:ext>
              </a:extLst>
            </p:cNvPr>
            <p:cNvSpPr/>
            <p:nvPr/>
          </p:nvSpPr>
          <p:spPr>
            <a:xfrm>
              <a:off x="6315890" y="4551348"/>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fr-FR" dirty="0"/>
            </a:p>
          </p:txBody>
        </p:sp>
        <p:sp>
          <p:nvSpPr>
            <p:cNvPr id="209" name="Freeform: Shape 5248">
              <a:extLst>
                <a:ext uri="{FF2B5EF4-FFF2-40B4-BE49-F238E27FC236}">
                  <a16:creationId xmlns:a16="http://schemas.microsoft.com/office/drawing/2014/main" id="{7F77D995-459C-493F-BE29-B37F8A0CBEC9}"/>
                </a:ext>
              </a:extLst>
            </p:cNvPr>
            <p:cNvSpPr/>
            <p:nvPr/>
          </p:nvSpPr>
          <p:spPr>
            <a:xfrm>
              <a:off x="6332031" y="4551348"/>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fr-FR" dirty="0"/>
            </a:p>
          </p:txBody>
        </p:sp>
        <p:sp>
          <p:nvSpPr>
            <p:cNvPr id="210" name="Freeform: Shape 5249">
              <a:extLst>
                <a:ext uri="{FF2B5EF4-FFF2-40B4-BE49-F238E27FC236}">
                  <a16:creationId xmlns:a16="http://schemas.microsoft.com/office/drawing/2014/main" id="{685FF765-A7DF-45C8-B420-E26CA9672477}"/>
                </a:ext>
              </a:extLst>
            </p:cNvPr>
            <p:cNvSpPr/>
            <p:nvPr/>
          </p:nvSpPr>
          <p:spPr>
            <a:xfrm>
              <a:off x="6428878" y="4551348"/>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fr-FR" dirty="0"/>
            </a:p>
          </p:txBody>
        </p:sp>
        <p:sp>
          <p:nvSpPr>
            <p:cNvPr id="211" name="Freeform: Shape 5250">
              <a:extLst>
                <a:ext uri="{FF2B5EF4-FFF2-40B4-BE49-F238E27FC236}">
                  <a16:creationId xmlns:a16="http://schemas.microsoft.com/office/drawing/2014/main" id="{69FFD963-6D5F-40BB-BD83-B2F91844AA8B}"/>
                </a:ext>
              </a:extLst>
            </p:cNvPr>
            <p:cNvSpPr/>
            <p:nvPr/>
          </p:nvSpPr>
          <p:spPr>
            <a:xfrm>
              <a:off x="6493443" y="4551348"/>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fr-FR" dirty="0"/>
            </a:p>
          </p:txBody>
        </p:sp>
        <p:sp>
          <p:nvSpPr>
            <p:cNvPr id="212" name="Freeform: Shape 5251">
              <a:extLst>
                <a:ext uri="{FF2B5EF4-FFF2-40B4-BE49-F238E27FC236}">
                  <a16:creationId xmlns:a16="http://schemas.microsoft.com/office/drawing/2014/main" id="{349147F6-35A3-4A34-8B46-BF1456AB098C}"/>
                </a:ext>
              </a:extLst>
            </p:cNvPr>
            <p:cNvSpPr/>
            <p:nvPr/>
          </p:nvSpPr>
          <p:spPr>
            <a:xfrm>
              <a:off x="6670997" y="4551348"/>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fr-FR" dirty="0"/>
            </a:p>
          </p:txBody>
        </p:sp>
        <p:sp>
          <p:nvSpPr>
            <p:cNvPr id="213" name="Freeform: Shape 5252">
              <a:extLst>
                <a:ext uri="{FF2B5EF4-FFF2-40B4-BE49-F238E27FC236}">
                  <a16:creationId xmlns:a16="http://schemas.microsoft.com/office/drawing/2014/main" id="{E60DE43C-8C01-4A2C-9527-DB3058DD411F}"/>
                </a:ext>
              </a:extLst>
            </p:cNvPr>
            <p:cNvSpPr/>
            <p:nvPr/>
          </p:nvSpPr>
          <p:spPr>
            <a:xfrm>
              <a:off x="6719420" y="4551348"/>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fr-FR" dirty="0"/>
            </a:p>
          </p:txBody>
        </p:sp>
        <p:sp>
          <p:nvSpPr>
            <p:cNvPr id="214" name="Freeform: Shape 5253">
              <a:extLst>
                <a:ext uri="{FF2B5EF4-FFF2-40B4-BE49-F238E27FC236}">
                  <a16:creationId xmlns:a16="http://schemas.microsoft.com/office/drawing/2014/main" id="{B6C8B303-7524-413A-A33E-603F5599FA5E}"/>
                </a:ext>
              </a:extLst>
            </p:cNvPr>
            <p:cNvSpPr/>
            <p:nvPr/>
          </p:nvSpPr>
          <p:spPr>
            <a:xfrm>
              <a:off x="6767844" y="4551348"/>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fr-FR" dirty="0"/>
            </a:p>
          </p:txBody>
        </p:sp>
        <p:sp>
          <p:nvSpPr>
            <p:cNvPr id="215" name="Freeform: Shape 5254">
              <a:extLst>
                <a:ext uri="{FF2B5EF4-FFF2-40B4-BE49-F238E27FC236}">
                  <a16:creationId xmlns:a16="http://schemas.microsoft.com/office/drawing/2014/main" id="{61D8A73A-7670-43F1-89D8-F06FEE3A31DA}"/>
                </a:ext>
              </a:extLst>
            </p:cNvPr>
            <p:cNvSpPr/>
            <p:nvPr/>
          </p:nvSpPr>
          <p:spPr>
            <a:xfrm>
              <a:off x="6913115" y="4551348"/>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fr-FR" dirty="0"/>
            </a:p>
          </p:txBody>
        </p:sp>
        <p:sp>
          <p:nvSpPr>
            <p:cNvPr id="216" name="Freeform: Shape 5255">
              <a:extLst>
                <a:ext uri="{FF2B5EF4-FFF2-40B4-BE49-F238E27FC236}">
                  <a16:creationId xmlns:a16="http://schemas.microsoft.com/office/drawing/2014/main" id="{4F43302A-4ECF-404B-83F7-05967CAA36FB}"/>
                </a:ext>
              </a:extLst>
            </p:cNvPr>
            <p:cNvSpPr/>
            <p:nvPr/>
          </p:nvSpPr>
          <p:spPr>
            <a:xfrm>
              <a:off x="6945397" y="4551348"/>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fr-FR" dirty="0"/>
            </a:p>
          </p:txBody>
        </p:sp>
        <p:sp>
          <p:nvSpPr>
            <p:cNvPr id="217" name="Freeform: Shape 5256">
              <a:extLst>
                <a:ext uri="{FF2B5EF4-FFF2-40B4-BE49-F238E27FC236}">
                  <a16:creationId xmlns:a16="http://schemas.microsoft.com/office/drawing/2014/main" id="{EE57EAF6-E699-42C9-83ED-FEB8BB499890}"/>
                </a:ext>
              </a:extLst>
            </p:cNvPr>
            <p:cNvSpPr/>
            <p:nvPr/>
          </p:nvSpPr>
          <p:spPr>
            <a:xfrm>
              <a:off x="7074527" y="4551348"/>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fr-FR" dirty="0"/>
            </a:p>
          </p:txBody>
        </p:sp>
        <p:sp>
          <p:nvSpPr>
            <p:cNvPr id="218" name="Freeform: Shape 5257">
              <a:extLst>
                <a:ext uri="{FF2B5EF4-FFF2-40B4-BE49-F238E27FC236}">
                  <a16:creationId xmlns:a16="http://schemas.microsoft.com/office/drawing/2014/main" id="{61A8A7B8-6C7D-4D76-9056-83EB2A0769B6}"/>
                </a:ext>
              </a:extLst>
            </p:cNvPr>
            <p:cNvSpPr/>
            <p:nvPr/>
          </p:nvSpPr>
          <p:spPr>
            <a:xfrm>
              <a:off x="7106810" y="4551348"/>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fr-FR" dirty="0"/>
            </a:p>
          </p:txBody>
        </p:sp>
        <p:sp>
          <p:nvSpPr>
            <p:cNvPr id="219" name="Freeform: Shape 5258">
              <a:extLst>
                <a:ext uri="{FF2B5EF4-FFF2-40B4-BE49-F238E27FC236}">
                  <a16:creationId xmlns:a16="http://schemas.microsoft.com/office/drawing/2014/main" id="{3198D60A-B5B5-42CB-BE3E-B8C39845D35C}"/>
                </a:ext>
              </a:extLst>
            </p:cNvPr>
            <p:cNvSpPr/>
            <p:nvPr/>
          </p:nvSpPr>
          <p:spPr>
            <a:xfrm>
              <a:off x="7139092" y="4551348"/>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fr-FR" dirty="0"/>
            </a:p>
          </p:txBody>
        </p:sp>
        <p:sp>
          <p:nvSpPr>
            <p:cNvPr id="220" name="Freeform: Shape 5259">
              <a:extLst>
                <a:ext uri="{FF2B5EF4-FFF2-40B4-BE49-F238E27FC236}">
                  <a16:creationId xmlns:a16="http://schemas.microsoft.com/office/drawing/2014/main" id="{8D374397-BB12-473E-B5D2-4F6A20A9EF81}"/>
                </a:ext>
              </a:extLst>
            </p:cNvPr>
            <p:cNvSpPr/>
            <p:nvPr/>
          </p:nvSpPr>
          <p:spPr>
            <a:xfrm>
              <a:off x="7171382" y="4551348"/>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fr-FR" dirty="0"/>
            </a:p>
          </p:txBody>
        </p:sp>
        <p:sp>
          <p:nvSpPr>
            <p:cNvPr id="221" name="Freeform: Shape 5260">
              <a:extLst>
                <a:ext uri="{FF2B5EF4-FFF2-40B4-BE49-F238E27FC236}">
                  <a16:creationId xmlns:a16="http://schemas.microsoft.com/office/drawing/2014/main" id="{DAB73A7D-FA22-43E1-AF8D-9D1D9F45006B}"/>
                </a:ext>
              </a:extLst>
            </p:cNvPr>
            <p:cNvSpPr/>
            <p:nvPr/>
          </p:nvSpPr>
          <p:spPr>
            <a:xfrm>
              <a:off x="7171382" y="4551348"/>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fr-FR" dirty="0"/>
            </a:p>
          </p:txBody>
        </p:sp>
        <p:sp>
          <p:nvSpPr>
            <p:cNvPr id="222" name="Freeform: Shape 5261">
              <a:extLst>
                <a:ext uri="{FF2B5EF4-FFF2-40B4-BE49-F238E27FC236}">
                  <a16:creationId xmlns:a16="http://schemas.microsoft.com/office/drawing/2014/main" id="{7FCD25A7-6EB3-4E23-966C-5A442A399AB5}"/>
                </a:ext>
              </a:extLst>
            </p:cNvPr>
            <p:cNvSpPr/>
            <p:nvPr/>
          </p:nvSpPr>
          <p:spPr>
            <a:xfrm>
              <a:off x="7219806" y="4551348"/>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fr-FR" dirty="0"/>
            </a:p>
          </p:txBody>
        </p:sp>
        <p:sp>
          <p:nvSpPr>
            <p:cNvPr id="223" name="Freeform: Shape 5262">
              <a:extLst>
                <a:ext uri="{FF2B5EF4-FFF2-40B4-BE49-F238E27FC236}">
                  <a16:creationId xmlns:a16="http://schemas.microsoft.com/office/drawing/2014/main" id="{7515313F-A391-411A-981E-655E3E77728C}"/>
                </a:ext>
              </a:extLst>
            </p:cNvPr>
            <p:cNvSpPr/>
            <p:nvPr/>
          </p:nvSpPr>
          <p:spPr>
            <a:xfrm>
              <a:off x="7268230" y="4551348"/>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fr-FR" dirty="0"/>
            </a:p>
          </p:txBody>
        </p:sp>
        <p:sp>
          <p:nvSpPr>
            <p:cNvPr id="224" name="Freeform: Shape 5263">
              <a:extLst>
                <a:ext uri="{FF2B5EF4-FFF2-40B4-BE49-F238E27FC236}">
                  <a16:creationId xmlns:a16="http://schemas.microsoft.com/office/drawing/2014/main" id="{A7CFE5A9-7C19-4D8E-86F3-5618847DDB02}"/>
                </a:ext>
              </a:extLst>
            </p:cNvPr>
            <p:cNvSpPr/>
            <p:nvPr/>
          </p:nvSpPr>
          <p:spPr>
            <a:xfrm>
              <a:off x="7316653" y="4551348"/>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fr-FR" dirty="0"/>
            </a:p>
          </p:txBody>
        </p:sp>
        <p:sp>
          <p:nvSpPr>
            <p:cNvPr id="225" name="Freeform: Shape 5264">
              <a:extLst>
                <a:ext uri="{FF2B5EF4-FFF2-40B4-BE49-F238E27FC236}">
                  <a16:creationId xmlns:a16="http://schemas.microsoft.com/office/drawing/2014/main" id="{01E34645-02C6-40B6-B9B5-ECBF57036912}"/>
                </a:ext>
              </a:extLst>
            </p:cNvPr>
            <p:cNvSpPr/>
            <p:nvPr/>
          </p:nvSpPr>
          <p:spPr>
            <a:xfrm>
              <a:off x="7381218" y="4551348"/>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fr-FR" dirty="0"/>
            </a:p>
          </p:txBody>
        </p:sp>
        <p:sp>
          <p:nvSpPr>
            <p:cNvPr id="226" name="Freeform: Shape 5265">
              <a:extLst>
                <a:ext uri="{FF2B5EF4-FFF2-40B4-BE49-F238E27FC236}">
                  <a16:creationId xmlns:a16="http://schemas.microsoft.com/office/drawing/2014/main" id="{61FA89BA-B078-4844-8833-36B56FBA01D8}"/>
                </a:ext>
              </a:extLst>
            </p:cNvPr>
            <p:cNvSpPr/>
            <p:nvPr/>
          </p:nvSpPr>
          <p:spPr>
            <a:xfrm>
              <a:off x="7478065" y="4551348"/>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fr-FR" dirty="0"/>
            </a:p>
          </p:txBody>
        </p:sp>
        <p:sp>
          <p:nvSpPr>
            <p:cNvPr id="227" name="Freeform: Shape 5266">
              <a:extLst>
                <a:ext uri="{FF2B5EF4-FFF2-40B4-BE49-F238E27FC236}">
                  <a16:creationId xmlns:a16="http://schemas.microsoft.com/office/drawing/2014/main" id="{B85FE970-3B14-48B8-B0EE-636B9BC20789}"/>
                </a:ext>
              </a:extLst>
            </p:cNvPr>
            <p:cNvSpPr/>
            <p:nvPr/>
          </p:nvSpPr>
          <p:spPr>
            <a:xfrm>
              <a:off x="7736325" y="4599772"/>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fr-FR" dirty="0"/>
            </a:p>
          </p:txBody>
        </p:sp>
        <p:sp>
          <p:nvSpPr>
            <p:cNvPr id="228" name="Freeform: Shape 5267">
              <a:extLst>
                <a:ext uri="{FF2B5EF4-FFF2-40B4-BE49-F238E27FC236}">
                  <a16:creationId xmlns:a16="http://schemas.microsoft.com/office/drawing/2014/main" id="{AE06A9AE-DA3C-4A66-80D6-76C9FE63741A}"/>
                </a:ext>
              </a:extLst>
            </p:cNvPr>
            <p:cNvSpPr/>
            <p:nvPr/>
          </p:nvSpPr>
          <p:spPr>
            <a:xfrm>
              <a:off x="7768607" y="4599772"/>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fr-FR" dirty="0"/>
            </a:p>
          </p:txBody>
        </p:sp>
        <p:sp>
          <p:nvSpPr>
            <p:cNvPr id="229" name="Freeform: Shape 5268">
              <a:extLst>
                <a:ext uri="{FF2B5EF4-FFF2-40B4-BE49-F238E27FC236}">
                  <a16:creationId xmlns:a16="http://schemas.microsoft.com/office/drawing/2014/main" id="{FEC6DCDD-94E2-48F6-8E8D-86A40977373F}"/>
                </a:ext>
              </a:extLst>
            </p:cNvPr>
            <p:cNvSpPr/>
            <p:nvPr/>
          </p:nvSpPr>
          <p:spPr>
            <a:xfrm>
              <a:off x="7881596" y="4599772"/>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fr-FR" dirty="0"/>
            </a:p>
          </p:txBody>
        </p:sp>
        <p:sp>
          <p:nvSpPr>
            <p:cNvPr id="230" name="Freeform: Shape 5269">
              <a:extLst>
                <a:ext uri="{FF2B5EF4-FFF2-40B4-BE49-F238E27FC236}">
                  <a16:creationId xmlns:a16="http://schemas.microsoft.com/office/drawing/2014/main" id="{7126077B-F090-4928-B981-36E0BDCF7997}"/>
                </a:ext>
              </a:extLst>
            </p:cNvPr>
            <p:cNvSpPr/>
            <p:nvPr/>
          </p:nvSpPr>
          <p:spPr>
            <a:xfrm>
              <a:off x="8075323" y="4599772"/>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fr-FR" dirty="0"/>
            </a:p>
          </p:txBody>
        </p:sp>
        <p:sp>
          <p:nvSpPr>
            <p:cNvPr id="231" name="Freeform: Shape 5270">
              <a:extLst>
                <a:ext uri="{FF2B5EF4-FFF2-40B4-BE49-F238E27FC236}">
                  <a16:creationId xmlns:a16="http://schemas.microsoft.com/office/drawing/2014/main" id="{7CC59B14-8CF9-4C83-ADA8-AABDCAA39E18}"/>
                </a:ext>
              </a:extLst>
            </p:cNvPr>
            <p:cNvSpPr/>
            <p:nvPr/>
          </p:nvSpPr>
          <p:spPr>
            <a:xfrm>
              <a:off x="8123747" y="4599772"/>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fr-FR" dirty="0"/>
            </a:p>
          </p:txBody>
        </p:sp>
        <p:sp>
          <p:nvSpPr>
            <p:cNvPr id="232" name="Freeform: Shape 5271">
              <a:extLst>
                <a:ext uri="{FF2B5EF4-FFF2-40B4-BE49-F238E27FC236}">
                  <a16:creationId xmlns:a16="http://schemas.microsoft.com/office/drawing/2014/main" id="{5D3DFA31-FB51-4588-A59E-30F153E4A3F6}"/>
                </a:ext>
              </a:extLst>
            </p:cNvPr>
            <p:cNvSpPr/>
            <p:nvPr/>
          </p:nvSpPr>
          <p:spPr>
            <a:xfrm>
              <a:off x="8172170" y="4599772"/>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fr-FR" dirty="0"/>
            </a:p>
          </p:txBody>
        </p:sp>
        <p:sp>
          <p:nvSpPr>
            <p:cNvPr id="233" name="Freeform: Shape 5272">
              <a:extLst>
                <a:ext uri="{FF2B5EF4-FFF2-40B4-BE49-F238E27FC236}">
                  <a16:creationId xmlns:a16="http://schemas.microsoft.com/office/drawing/2014/main" id="{41C032B6-6D1F-4F91-892D-E806817725A9}"/>
                </a:ext>
              </a:extLst>
            </p:cNvPr>
            <p:cNvSpPr/>
            <p:nvPr/>
          </p:nvSpPr>
          <p:spPr>
            <a:xfrm>
              <a:off x="8172170" y="4599772"/>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fr-FR" dirty="0"/>
            </a:p>
          </p:txBody>
        </p:sp>
        <p:sp>
          <p:nvSpPr>
            <p:cNvPr id="234" name="Freeform: Shape 5273">
              <a:extLst>
                <a:ext uri="{FF2B5EF4-FFF2-40B4-BE49-F238E27FC236}">
                  <a16:creationId xmlns:a16="http://schemas.microsoft.com/office/drawing/2014/main" id="{75B7C984-5E5F-4F81-AF06-3BC05F927448}"/>
                </a:ext>
              </a:extLst>
            </p:cNvPr>
            <p:cNvSpPr/>
            <p:nvPr/>
          </p:nvSpPr>
          <p:spPr>
            <a:xfrm>
              <a:off x="9076079" y="4793466"/>
              <a:ext cx="8071" cy="96847"/>
            </a:xfrm>
            <a:custGeom>
              <a:avLst/>
              <a:gdLst>
                <a:gd name="connsiteX0" fmla="*/ 3518 w 0"/>
                <a:gd name="connsiteY0" fmla="*/ 3518 h 96847"/>
                <a:gd name="connsiteX1" fmla="*/ 3518 w 0"/>
                <a:gd name="connsiteY1" fmla="*/ 95023 h 96847"/>
              </a:gdLst>
              <a:ahLst/>
              <a:cxnLst>
                <a:cxn ang="0">
                  <a:pos x="connsiteX0" y="connsiteY0"/>
                </a:cxn>
                <a:cxn ang="0">
                  <a:pos x="connsiteX1" y="connsiteY1"/>
                </a:cxn>
              </a:cxnLst>
              <a:rect l="l" t="t" r="r" b="b"/>
              <a:pathLst>
                <a:path h="96847">
                  <a:moveTo>
                    <a:pt x="3518" y="3518"/>
                  </a:moveTo>
                  <a:lnTo>
                    <a:pt x="3518" y="95023"/>
                  </a:lnTo>
                </a:path>
              </a:pathLst>
            </a:custGeom>
            <a:noFill/>
            <a:ln w="25400" cap="flat">
              <a:solidFill>
                <a:srgbClr val="B60D27"/>
              </a:solidFill>
              <a:prstDash val="solid"/>
              <a:miter/>
            </a:ln>
          </p:spPr>
          <p:txBody>
            <a:bodyPr rtlCol="0" anchor="ctr"/>
            <a:lstStyle/>
            <a:p>
              <a:endParaRPr lang="fr-FR" dirty="0"/>
            </a:p>
          </p:txBody>
        </p:sp>
      </p:grpSp>
    </p:spTree>
    <p:custDataLst>
      <p:tags r:id="rId1"/>
    </p:custDataLst>
    <p:extLst>
      <p:ext uri="{BB962C8B-B14F-4D97-AF65-F5344CB8AC3E}">
        <p14:creationId xmlns:p14="http://schemas.microsoft.com/office/powerpoint/2010/main" val="4116946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noProof="0" dirty="0"/>
              <a:t>4000: </a:t>
            </a:r>
            <a:r>
              <a:rPr lang="fr-FR" dirty="0"/>
              <a:t>APACT: étude de phase III </a:t>
            </a:r>
            <a:r>
              <a:rPr lang="fr-FR" dirty="0" smtClean="0"/>
              <a:t>multicentrique</a:t>
            </a:r>
            <a:r>
              <a:rPr lang="fr-FR" dirty="0"/>
              <a:t>, internationale, en ouvert de nab-paclitaxel + gemcitabine vs. gemcitabine en traitement adjuvant dans l’adénocarcinome pancréatique réséqué chirurgicalement </a:t>
            </a:r>
            <a:r>
              <a:rPr lang="fr-FR" dirty="0" smtClean="0"/>
              <a:t/>
            </a:r>
            <a:br>
              <a:rPr lang="fr-FR" dirty="0" smtClean="0"/>
            </a:br>
            <a:r>
              <a:rPr lang="fr-FR" dirty="0" smtClean="0"/>
              <a:t>– </a:t>
            </a:r>
            <a:r>
              <a:rPr lang="fr-FR" dirty="0" err="1" smtClean="0"/>
              <a:t>Tempero</a:t>
            </a:r>
            <a:r>
              <a:rPr lang="fr-FR" dirty="0" smtClean="0"/>
              <a:t> </a:t>
            </a:r>
            <a:r>
              <a:rPr lang="fr-FR" dirty="0"/>
              <a:t>MA, et al</a:t>
            </a:r>
            <a:endParaRPr lang="fr-FR" noProof="0" dirty="0"/>
          </a:p>
        </p:txBody>
      </p:sp>
      <p:sp>
        <p:nvSpPr>
          <p:cNvPr id="5123" name="Rectangle 3"/>
          <p:cNvSpPr>
            <a:spLocks noGrp="1" noChangeArrowheads="1"/>
          </p:cNvSpPr>
          <p:nvPr>
            <p:ph idx="1"/>
          </p:nvPr>
        </p:nvSpPr>
        <p:spPr/>
        <p:txBody>
          <a:bodyPr/>
          <a:lstStyle/>
          <a:p>
            <a:pPr marL="0" indent="0">
              <a:buNone/>
            </a:pPr>
            <a:r>
              <a:rPr lang="fr-FR" b="1" noProof="0" dirty="0"/>
              <a:t>Résultats</a:t>
            </a:r>
          </a:p>
        </p:txBody>
      </p:sp>
      <p:sp>
        <p:nvSpPr>
          <p:cNvPr id="15" name="Text Placeholder 14"/>
          <p:cNvSpPr>
            <a:spLocks noGrp="1"/>
          </p:cNvSpPr>
          <p:nvPr>
            <p:ph type="body" sz="quarter" idx="11"/>
          </p:nvPr>
        </p:nvSpPr>
        <p:spPr>
          <a:xfrm>
            <a:off x="4495800" y="6096000"/>
            <a:ext cx="4283075" cy="487363"/>
          </a:xfrm>
        </p:spPr>
        <p:txBody>
          <a:bodyPr/>
          <a:lstStyle/>
          <a:p>
            <a:r>
              <a:rPr lang="fr-FR" noProof="0" dirty="0" err="1"/>
              <a:t>Tempero</a:t>
            </a:r>
            <a:r>
              <a:rPr lang="fr-FR" noProof="0" dirty="0"/>
              <a:t> MA, et al, J Clin </a:t>
            </a:r>
            <a:r>
              <a:rPr lang="fr-FR" noProof="0" dirty="0" err="1"/>
              <a:t>Oncol</a:t>
            </a:r>
            <a:r>
              <a:rPr lang="fr-FR" noProof="0" dirty="0"/>
              <a:t> 2019;37(</a:t>
            </a:r>
            <a:r>
              <a:rPr lang="fr-FR" noProof="0" dirty="0" err="1"/>
              <a:t>suppl</a:t>
            </a:r>
            <a:r>
              <a:rPr lang="fr-FR" noProof="0" dirty="0"/>
              <a:t>):</a:t>
            </a:r>
            <a:r>
              <a:rPr lang="fr-FR" noProof="0" dirty="0" err="1"/>
              <a:t>abstr</a:t>
            </a:r>
            <a:r>
              <a:rPr lang="fr-FR" noProof="0" dirty="0"/>
              <a:t> 4000</a:t>
            </a:r>
          </a:p>
        </p:txBody>
      </p:sp>
      <p:grpSp>
        <p:nvGrpSpPr>
          <p:cNvPr id="7" name="Group 6">
            <a:extLst>
              <a:ext uri="{FF2B5EF4-FFF2-40B4-BE49-F238E27FC236}">
                <a16:creationId xmlns:a16="http://schemas.microsoft.com/office/drawing/2014/main" id="{2FE7F478-1BA2-42E1-9342-CF6E07EE604C}"/>
              </a:ext>
            </a:extLst>
          </p:cNvPr>
          <p:cNvGrpSpPr/>
          <p:nvPr/>
        </p:nvGrpSpPr>
        <p:grpSpPr>
          <a:xfrm>
            <a:off x="6425" y="1990021"/>
            <a:ext cx="8954766" cy="3925525"/>
            <a:chOff x="94913" y="1547580"/>
            <a:chExt cx="8954766" cy="3925525"/>
          </a:xfrm>
        </p:grpSpPr>
        <p:sp>
          <p:nvSpPr>
            <p:cNvPr id="8" name="Freeform 21">
              <a:extLst>
                <a:ext uri="{FF2B5EF4-FFF2-40B4-BE49-F238E27FC236}">
                  <a16:creationId xmlns:a16="http://schemas.microsoft.com/office/drawing/2014/main" id="{39E52DF1-21C7-47DD-B4FD-A560175F4718}"/>
                </a:ext>
              </a:extLst>
            </p:cNvPr>
            <p:cNvSpPr>
              <a:spLocks/>
            </p:cNvSpPr>
            <p:nvPr/>
          </p:nvSpPr>
          <p:spPr bwMode="auto">
            <a:xfrm>
              <a:off x="1522948" y="1704389"/>
              <a:ext cx="7386665" cy="272590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9" name="Line 6">
              <a:extLst>
                <a:ext uri="{FF2B5EF4-FFF2-40B4-BE49-F238E27FC236}">
                  <a16:creationId xmlns:a16="http://schemas.microsoft.com/office/drawing/2014/main" id="{B4FE301F-14D6-4104-8506-E320FD0BBD0B}"/>
                </a:ext>
              </a:extLst>
            </p:cNvPr>
            <p:cNvSpPr>
              <a:spLocks noChangeShapeType="1"/>
            </p:cNvSpPr>
            <p:nvPr/>
          </p:nvSpPr>
          <p:spPr bwMode="auto">
            <a:xfrm>
              <a:off x="1429106" y="1704388"/>
              <a:ext cx="8968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0" name="Line 7">
              <a:extLst>
                <a:ext uri="{FF2B5EF4-FFF2-40B4-BE49-F238E27FC236}">
                  <a16:creationId xmlns:a16="http://schemas.microsoft.com/office/drawing/2014/main" id="{8D53F98D-E9AC-406B-BF51-38CC2BD15264}"/>
                </a:ext>
              </a:extLst>
            </p:cNvPr>
            <p:cNvSpPr>
              <a:spLocks noChangeShapeType="1"/>
            </p:cNvSpPr>
            <p:nvPr/>
          </p:nvSpPr>
          <p:spPr bwMode="auto">
            <a:xfrm>
              <a:off x="1429106" y="2343291"/>
              <a:ext cx="8968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1" name="Line 8">
              <a:extLst>
                <a:ext uri="{FF2B5EF4-FFF2-40B4-BE49-F238E27FC236}">
                  <a16:creationId xmlns:a16="http://schemas.microsoft.com/office/drawing/2014/main" id="{20026FB9-C942-4E4C-AC38-2EB8B33DBA34}"/>
                </a:ext>
              </a:extLst>
            </p:cNvPr>
            <p:cNvSpPr>
              <a:spLocks noChangeShapeType="1"/>
            </p:cNvSpPr>
            <p:nvPr/>
          </p:nvSpPr>
          <p:spPr bwMode="auto">
            <a:xfrm>
              <a:off x="1429106" y="3006640"/>
              <a:ext cx="8968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2" name="Line 10">
              <a:extLst>
                <a:ext uri="{FF2B5EF4-FFF2-40B4-BE49-F238E27FC236}">
                  <a16:creationId xmlns:a16="http://schemas.microsoft.com/office/drawing/2014/main" id="{E8AC4559-52B1-4502-A0F3-ED9D0A1CCDBF}"/>
                </a:ext>
              </a:extLst>
            </p:cNvPr>
            <p:cNvSpPr>
              <a:spLocks noChangeShapeType="1"/>
            </p:cNvSpPr>
            <p:nvPr/>
          </p:nvSpPr>
          <p:spPr bwMode="auto">
            <a:xfrm>
              <a:off x="1429106" y="3705473"/>
              <a:ext cx="8968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3" name="Line 11">
              <a:extLst>
                <a:ext uri="{FF2B5EF4-FFF2-40B4-BE49-F238E27FC236}">
                  <a16:creationId xmlns:a16="http://schemas.microsoft.com/office/drawing/2014/main" id="{22BA6BFE-F7AA-4DE3-AE42-BBA706A372B5}"/>
                </a:ext>
              </a:extLst>
            </p:cNvPr>
            <p:cNvSpPr>
              <a:spLocks noChangeShapeType="1"/>
            </p:cNvSpPr>
            <p:nvPr/>
          </p:nvSpPr>
          <p:spPr bwMode="auto">
            <a:xfrm>
              <a:off x="1429106" y="4391593"/>
              <a:ext cx="89686"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6" name="TextBox 15">
              <a:extLst>
                <a:ext uri="{FF2B5EF4-FFF2-40B4-BE49-F238E27FC236}">
                  <a16:creationId xmlns:a16="http://schemas.microsoft.com/office/drawing/2014/main" id="{0D3C2903-99E7-4650-9DAB-07BF006D186F}"/>
                </a:ext>
              </a:extLst>
            </p:cNvPr>
            <p:cNvSpPr txBox="1"/>
            <p:nvPr/>
          </p:nvSpPr>
          <p:spPr>
            <a:xfrm rot="16200000">
              <a:off x="589700" y="2861558"/>
              <a:ext cx="704039"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rPr>
                <a:t>SG, %</a:t>
              </a:r>
              <a:endPar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endParaRPr>
            </a:p>
          </p:txBody>
        </p:sp>
        <p:sp>
          <p:nvSpPr>
            <p:cNvPr id="17" name="TextBox 16">
              <a:extLst>
                <a:ext uri="{FF2B5EF4-FFF2-40B4-BE49-F238E27FC236}">
                  <a16:creationId xmlns:a16="http://schemas.microsoft.com/office/drawing/2014/main" id="{8A30B753-3E45-4BCF-A4F0-B83FD9B024CD}"/>
                </a:ext>
              </a:extLst>
            </p:cNvPr>
            <p:cNvSpPr txBox="1"/>
            <p:nvPr/>
          </p:nvSpPr>
          <p:spPr>
            <a:xfrm>
              <a:off x="4752742" y="4698495"/>
              <a:ext cx="562975"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Mois</a:t>
              </a:r>
            </a:p>
          </p:txBody>
        </p:sp>
        <p:sp>
          <p:nvSpPr>
            <p:cNvPr id="18" name="TextBox 17">
              <a:extLst>
                <a:ext uri="{FF2B5EF4-FFF2-40B4-BE49-F238E27FC236}">
                  <a16:creationId xmlns:a16="http://schemas.microsoft.com/office/drawing/2014/main" id="{57661111-0328-4EC7-8F83-A1C9F2B96A0C}"/>
                </a:ext>
              </a:extLst>
            </p:cNvPr>
            <p:cNvSpPr txBox="1"/>
            <p:nvPr/>
          </p:nvSpPr>
          <p:spPr>
            <a:xfrm>
              <a:off x="1019213" y="1547580"/>
              <a:ext cx="482824"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rPr>
                <a:t>100</a:t>
              </a:r>
              <a:endPar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endParaRPr>
            </a:p>
          </p:txBody>
        </p:sp>
        <p:sp>
          <p:nvSpPr>
            <p:cNvPr id="19" name="TextBox 18">
              <a:extLst>
                <a:ext uri="{FF2B5EF4-FFF2-40B4-BE49-F238E27FC236}">
                  <a16:creationId xmlns:a16="http://schemas.microsoft.com/office/drawing/2014/main" id="{8475BE24-99E3-452D-96F4-31FCEA5DCD33}"/>
                </a:ext>
              </a:extLst>
            </p:cNvPr>
            <p:cNvSpPr txBox="1"/>
            <p:nvPr/>
          </p:nvSpPr>
          <p:spPr>
            <a:xfrm>
              <a:off x="1118603" y="2188520"/>
              <a:ext cx="383439"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rPr>
                <a:t>75</a:t>
              </a:r>
              <a:endPar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endParaRPr>
            </a:p>
          </p:txBody>
        </p:sp>
        <p:sp>
          <p:nvSpPr>
            <p:cNvPr id="20" name="TextBox 19">
              <a:extLst>
                <a:ext uri="{FF2B5EF4-FFF2-40B4-BE49-F238E27FC236}">
                  <a16:creationId xmlns:a16="http://schemas.microsoft.com/office/drawing/2014/main" id="{3060E850-E277-4FC4-AD4E-6A73DE4610C2}"/>
                </a:ext>
              </a:extLst>
            </p:cNvPr>
            <p:cNvSpPr txBox="1"/>
            <p:nvPr/>
          </p:nvSpPr>
          <p:spPr>
            <a:xfrm>
              <a:off x="1118604" y="2851626"/>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rPr>
                <a:t>50</a:t>
              </a:r>
              <a:endPar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endParaRPr>
            </a:p>
          </p:txBody>
        </p:sp>
        <p:sp>
          <p:nvSpPr>
            <p:cNvPr id="21" name="TextBox 20">
              <a:extLst>
                <a:ext uri="{FF2B5EF4-FFF2-40B4-BE49-F238E27FC236}">
                  <a16:creationId xmlns:a16="http://schemas.microsoft.com/office/drawing/2014/main" id="{1AFBB10F-F07E-44F5-B8A2-1EAB762DCD57}"/>
                </a:ext>
              </a:extLst>
            </p:cNvPr>
            <p:cNvSpPr txBox="1"/>
            <p:nvPr/>
          </p:nvSpPr>
          <p:spPr>
            <a:xfrm>
              <a:off x="1118604" y="3551585"/>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rPr>
                <a:t>25</a:t>
              </a:r>
              <a:endPar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endParaRPr>
            </a:p>
          </p:txBody>
        </p:sp>
        <p:sp>
          <p:nvSpPr>
            <p:cNvPr id="22" name="TextBox 21">
              <a:extLst>
                <a:ext uri="{FF2B5EF4-FFF2-40B4-BE49-F238E27FC236}">
                  <a16:creationId xmlns:a16="http://schemas.microsoft.com/office/drawing/2014/main" id="{EE6030EB-D0D7-4DC3-9401-31ACADAD0730}"/>
                </a:ext>
              </a:extLst>
            </p:cNvPr>
            <p:cNvSpPr txBox="1"/>
            <p:nvPr/>
          </p:nvSpPr>
          <p:spPr>
            <a:xfrm>
              <a:off x="1217998" y="4235850"/>
              <a:ext cx="284052"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rPr>
                <a:t>0</a:t>
              </a:r>
              <a:endPar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endParaRPr>
            </a:p>
          </p:txBody>
        </p:sp>
        <p:sp>
          <p:nvSpPr>
            <p:cNvPr id="23" name="Line 21">
              <a:extLst>
                <a:ext uri="{FF2B5EF4-FFF2-40B4-BE49-F238E27FC236}">
                  <a16:creationId xmlns:a16="http://schemas.microsoft.com/office/drawing/2014/main" id="{13FA8203-F5CE-4D1B-AC10-B42A62256AF5}"/>
                </a:ext>
              </a:extLst>
            </p:cNvPr>
            <p:cNvSpPr>
              <a:spLocks noChangeShapeType="1"/>
            </p:cNvSpPr>
            <p:nvPr/>
          </p:nvSpPr>
          <p:spPr bwMode="auto">
            <a:xfrm>
              <a:off x="1522256" y="4428805"/>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endParaRPr>
            </a:p>
          </p:txBody>
        </p:sp>
        <p:sp>
          <p:nvSpPr>
            <p:cNvPr id="24" name="TextBox 23">
              <a:extLst>
                <a:ext uri="{FF2B5EF4-FFF2-40B4-BE49-F238E27FC236}">
                  <a16:creationId xmlns:a16="http://schemas.microsoft.com/office/drawing/2014/main" id="{9D79116C-D292-4FC4-9484-A0EAA8FC3A44}"/>
                </a:ext>
              </a:extLst>
            </p:cNvPr>
            <p:cNvSpPr txBox="1"/>
            <p:nvPr/>
          </p:nvSpPr>
          <p:spPr>
            <a:xfrm>
              <a:off x="1345831" y="4537659"/>
              <a:ext cx="370862"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rPr>
                <a:t>0</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B60D27"/>
                  </a:solidFill>
                  <a:effectLst/>
                  <a:uLnTx/>
                  <a:uFillTx/>
                  <a:latin typeface="Arial" charset="0"/>
                  <a:ea typeface="+mn-ea"/>
                  <a:cs typeface="Arial" panose="020B0604020202020204" pitchFamily="34" charset="0"/>
                </a:rPr>
                <a:t>432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B2C0EC"/>
                  </a:solidFill>
                  <a:effectLst/>
                  <a:uLnTx/>
                  <a:uFillTx/>
                  <a:latin typeface="Arial" charset="0"/>
                  <a:ea typeface="+mn-ea"/>
                  <a:cs typeface="Arial" panose="020B0604020202020204" pitchFamily="34" charset="0"/>
                </a:rPr>
                <a:t>434</a:t>
              </a:r>
              <a:endParaRPr kumimoji="0" lang="fr-FR"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endParaRPr>
            </a:p>
          </p:txBody>
        </p:sp>
        <p:sp>
          <p:nvSpPr>
            <p:cNvPr id="25" name="Line 19">
              <a:extLst>
                <a:ext uri="{FF2B5EF4-FFF2-40B4-BE49-F238E27FC236}">
                  <a16:creationId xmlns:a16="http://schemas.microsoft.com/office/drawing/2014/main" id="{929B1783-097F-4934-87A7-BDC4B5DEBF95}"/>
                </a:ext>
              </a:extLst>
            </p:cNvPr>
            <p:cNvSpPr>
              <a:spLocks noChangeShapeType="1"/>
            </p:cNvSpPr>
            <p:nvPr/>
          </p:nvSpPr>
          <p:spPr bwMode="auto">
            <a:xfrm>
              <a:off x="1911292" y="4428805"/>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26" name="TextBox 25">
              <a:extLst>
                <a:ext uri="{FF2B5EF4-FFF2-40B4-BE49-F238E27FC236}">
                  <a16:creationId xmlns:a16="http://schemas.microsoft.com/office/drawing/2014/main" id="{BFD0D9F1-CE45-4835-B05F-7F9072C64215}"/>
                </a:ext>
              </a:extLst>
            </p:cNvPr>
            <p:cNvSpPr txBox="1"/>
            <p:nvPr/>
          </p:nvSpPr>
          <p:spPr>
            <a:xfrm>
              <a:off x="1721014" y="4537659"/>
              <a:ext cx="370863"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rPr>
                <a:t>3</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B60D27"/>
                  </a:solidFill>
                  <a:effectLst/>
                  <a:uLnTx/>
                  <a:uFillTx/>
                  <a:latin typeface="Arial" charset="0"/>
                  <a:ea typeface="+mn-ea"/>
                  <a:cs typeface="Arial" panose="020B0604020202020204" pitchFamily="34" charset="0"/>
                </a:rPr>
                <a:t>427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B2C0EC"/>
                  </a:solidFill>
                  <a:effectLst/>
                  <a:uLnTx/>
                  <a:uFillTx/>
                  <a:latin typeface="Arial" charset="0"/>
                  <a:ea typeface="+mn-ea"/>
                  <a:cs typeface="Arial" panose="020B0604020202020204" pitchFamily="34" charset="0"/>
                </a:rPr>
                <a:t>415</a:t>
              </a:r>
              <a:endParaRPr kumimoji="0" lang="fr-FR"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endParaRPr>
            </a:p>
          </p:txBody>
        </p:sp>
        <p:sp>
          <p:nvSpPr>
            <p:cNvPr id="27" name="Line 21">
              <a:extLst>
                <a:ext uri="{FF2B5EF4-FFF2-40B4-BE49-F238E27FC236}">
                  <a16:creationId xmlns:a16="http://schemas.microsoft.com/office/drawing/2014/main" id="{412C5521-0F3B-4E10-80B8-7AAAB91EDD4F}"/>
                </a:ext>
              </a:extLst>
            </p:cNvPr>
            <p:cNvSpPr>
              <a:spLocks noChangeShapeType="1"/>
            </p:cNvSpPr>
            <p:nvPr/>
          </p:nvSpPr>
          <p:spPr bwMode="auto">
            <a:xfrm>
              <a:off x="2300328" y="4430741"/>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endParaRPr>
            </a:p>
          </p:txBody>
        </p:sp>
        <p:sp>
          <p:nvSpPr>
            <p:cNvPr id="28" name="TextBox 27">
              <a:extLst>
                <a:ext uri="{FF2B5EF4-FFF2-40B4-BE49-F238E27FC236}">
                  <a16:creationId xmlns:a16="http://schemas.microsoft.com/office/drawing/2014/main" id="{A0EC02BC-5E6A-46F3-A8EB-A3A400A37C02}"/>
                </a:ext>
              </a:extLst>
            </p:cNvPr>
            <p:cNvSpPr txBox="1"/>
            <p:nvPr/>
          </p:nvSpPr>
          <p:spPr>
            <a:xfrm>
              <a:off x="2115028" y="4537659"/>
              <a:ext cx="370862"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rPr>
                <a:t>6</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B60D27"/>
                  </a:solidFill>
                  <a:effectLst/>
                  <a:uLnTx/>
                  <a:uFillTx/>
                  <a:latin typeface="Arial" charset="0"/>
                  <a:ea typeface="+mn-ea"/>
                  <a:cs typeface="Arial" panose="020B0604020202020204" pitchFamily="34" charset="0"/>
                </a:rPr>
                <a:t>420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B2C0EC"/>
                  </a:solidFill>
                  <a:effectLst/>
                  <a:uLnTx/>
                  <a:uFillTx/>
                  <a:latin typeface="Arial" charset="0"/>
                  <a:ea typeface="+mn-ea"/>
                  <a:cs typeface="Arial" panose="020B0604020202020204" pitchFamily="34" charset="0"/>
                </a:rPr>
                <a:t>404</a:t>
              </a:r>
              <a:endParaRPr kumimoji="0" lang="fr-FR"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endParaRPr>
            </a:p>
          </p:txBody>
        </p:sp>
        <p:sp>
          <p:nvSpPr>
            <p:cNvPr id="29" name="Line 21">
              <a:extLst>
                <a:ext uri="{FF2B5EF4-FFF2-40B4-BE49-F238E27FC236}">
                  <a16:creationId xmlns:a16="http://schemas.microsoft.com/office/drawing/2014/main" id="{138463DA-A934-42D7-99DD-D4E75C32EE3A}"/>
                </a:ext>
              </a:extLst>
            </p:cNvPr>
            <p:cNvSpPr>
              <a:spLocks noChangeShapeType="1"/>
            </p:cNvSpPr>
            <p:nvPr/>
          </p:nvSpPr>
          <p:spPr bwMode="auto">
            <a:xfrm>
              <a:off x="2689364" y="4436252"/>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endParaRPr>
            </a:p>
          </p:txBody>
        </p:sp>
        <p:sp>
          <p:nvSpPr>
            <p:cNvPr id="30" name="TextBox 29">
              <a:extLst>
                <a:ext uri="{FF2B5EF4-FFF2-40B4-BE49-F238E27FC236}">
                  <a16:creationId xmlns:a16="http://schemas.microsoft.com/office/drawing/2014/main" id="{717B21E3-AC44-4EFA-AA5A-539D843A8D7F}"/>
                </a:ext>
              </a:extLst>
            </p:cNvPr>
            <p:cNvSpPr txBox="1"/>
            <p:nvPr/>
          </p:nvSpPr>
          <p:spPr>
            <a:xfrm>
              <a:off x="2512760" y="4537659"/>
              <a:ext cx="370862"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rPr>
                <a:t>9</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B60D27"/>
                  </a:solidFill>
                  <a:effectLst/>
                  <a:uLnTx/>
                  <a:uFillTx/>
                  <a:latin typeface="Arial" charset="0"/>
                  <a:ea typeface="+mn-ea"/>
                  <a:cs typeface="Arial" panose="020B0604020202020204" pitchFamily="34" charset="0"/>
                </a:rPr>
                <a:t>406</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B2C0EC"/>
                  </a:solidFill>
                  <a:effectLst/>
                  <a:uLnTx/>
                  <a:uFillTx/>
                  <a:latin typeface="Arial" charset="0"/>
                  <a:ea typeface="+mn-ea"/>
                  <a:cs typeface="Arial" panose="020B0604020202020204" pitchFamily="34" charset="0"/>
                </a:rPr>
                <a:t>384</a:t>
              </a:r>
              <a:endParaRPr kumimoji="0" lang="fr-FR"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endParaRPr>
            </a:p>
          </p:txBody>
        </p:sp>
        <p:sp>
          <p:nvSpPr>
            <p:cNvPr id="31" name="Line 21">
              <a:extLst>
                <a:ext uri="{FF2B5EF4-FFF2-40B4-BE49-F238E27FC236}">
                  <a16:creationId xmlns:a16="http://schemas.microsoft.com/office/drawing/2014/main" id="{8870AF26-BFEA-4D6C-B2D3-302DE5D95982}"/>
                </a:ext>
              </a:extLst>
            </p:cNvPr>
            <p:cNvSpPr>
              <a:spLocks noChangeShapeType="1"/>
            </p:cNvSpPr>
            <p:nvPr/>
          </p:nvSpPr>
          <p:spPr bwMode="auto">
            <a:xfrm>
              <a:off x="3078400" y="4425434"/>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endParaRPr>
            </a:p>
          </p:txBody>
        </p:sp>
        <p:sp>
          <p:nvSpPr>
            <p:cNvPr id="32" name="TextBox 31">
              <a:extLst>
                <a:ext uri="{FF2B5EF4-FFF2-40B4-BE49-F238E27FC236}">
                  <a16:creationId xmlns:a16="http://schemas.microsoft.com/office/drawing/2014/main" id="{0A9DA844-0227-4063-822A-0AA7A5005CD7}"/>
                </a:ext>
              </a:extLst>
            </p:cNvPr>
            <p:cNvSpPr txBox="1"/>
            <p:nvPr/>
          </p:nvSpPr>
          <p:spPr>
            <a:xfrm>
              <a:off x="2892735" y="4537659"/>
              <a:ext cx="370862"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rPr>
                <a:t>12</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B60D27"/>
                  </a:solidFill>
                  <a:effectLst/>
                  <a:uLnTx/>
                  <a:uFillTx/>
                  <a:latin typeface="Arial" charset="0"/>
                  <a:ea typeface="+mn-ea"/>
                  <a:cs typeface="Arial" panose="020B0604020202020204" pitchFamily="34" charset="0"/>
                </a:rPr>
                <a:t>385</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B2C0EC"/>
                  </a:solidFill>
                  <a:effectLst/>
                  <a:uLnTx/>
                  <a:uFillTx/>
                  <a:latin typeface="Arial" charset="0"/>
                  <a:ea typeface="+mn-ea"/>
                  <a:cs typeface="Arial" panose="020B0604020202020204" pitchFamily="34" charset="0"/>
                </a:rPr>
                <a:t>354</a:t>
              </a:r>
              <a:endParaRPr kumimoji="0" lang="fr-FR"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endParaRPr>
            </a:p>
          </p:txBody>
        </p:sp>
        <p:sp>
          <p:nvSpPr>
            <p:cNvPr id="33" name="Line 21">
              <a:extLst>
                <a:ext uri="{FF2B5EF4-FFF2-40B4-BE49-F238E27FC236}">
                  <a16:creationId xmlns:a16="http://schemas.microsoft.com/office/drawing/2014/main" id="{94381CE9-E3EC-4393-993C-B6FC9F77B1A8}"/>
                </a:ext>
              </a:extLst>
            </p:cNvPr>
            <p:cNvSpPr>
              <a:spLocks noChangeShapeType="1"/>
            </p:cNvSpPr>
            <p:nvPr/>
          </p:nvSpPr>
          <p:spPr bwMode="auto">
            <a:xfrm>
              <a:off x="3856472" y="4430741"/>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endParaRPr>
            </a:p>
          </p:txBody>
        </p:sp>
        <p:sp>
          <p:nvSpPr>
            <p:cNvPr id="34" name="TextBox 33">
              <a:extLst>
                <a:ext uri="{FF2B5EF4-FFF2-40B4-BE49-F238E27FC236}">
                  <a16:creationId xmlns:a16="http://schemas.microsoft.com/office/drawing/2014/main" id="{7D78E5D4-3351-4CE0-A812-0B879EB3C2A8}"/>
                </a:ext>
              </a:extLst>
            </p:cNvPr>
            <p:cNvSpPr txBox="1"/>
            <p:nvPr/>
          </p:nvSpPr>
          <p:spPr>
            <a:xfrm>
              <a:off x="3670879" y="4537659"/>
              <a:ext cx="370862"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rPr>
                <a:t>18</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B60D27"/>
                  </a:solidFill>
                  <a:effectLst/>
                  <a:uLnTx/>
                  <a:uFillTx/>
                  <a:latin typeface="Arial" charset="0"/>
                  <a:ea typeface="+mn-ea"/>
                  <a:cs typeface="Arial" panose="020B0604020202020204" pitchFamily="34" charset="0"/>
                </a:rPr>
                <a:t>344</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B2C0EC"/>
                  </a:solidFill>
                  <a:effectLst/>
                  <a:uLnTx/>
                  <a:uFillTx/>
                  <a:latin typeface="Arial" charset="0"/>
                  <a:ea typeface="+mn-ea"/>
                  <a:cs typeface="Arial" panose="020B0604020202020204" pitchFamily="34" charset="0"/>
                </a:rPr>
                <a:t>301</a:t>
              </a:r>
              <a:endParaRPr kumimoji="0" lang="fr-FR"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endParaRPr>
            </a:p>
          </p:txBody>
        </p:sp>
        <p:sp>
          <p:nvSpPr>
            <p:cNvPr id="35" name="Line 21">
              <a:extLst>
                <a:ext uri="{FF2B5EF4-FFF2-40B4-BE49-F238E27FC236}">
                  <a16:creationId xmlns:a16="http://schemas.microsoft.com/office/drawing/2014/main" id="{16E48767-0862-4EEE-8D63-97FC2B7C5599}"/>
                </a:ext>
              </a:extLst>
            </p:cNvPr>
            <p:cNvSpPr>
              <a:spLocks noChangeShapeType="1"/>
            </p:cNvSpPr>
            <p:nvPr/>
          </p:nvSpPr>
          <p:spPr bwMode="auto">
            <a:xfrm>
              <a:off x="3467436" y="4430807"/>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endParaRPr>
            </a:p>
          </p:txBody>
        </p:sp>
        <p:sp>
          <p:nvSpPr>
            <p:cNvPr id="36" name="TextBox 35">
              <a:extLst>
                <a:ext uri="{FF2B5EF4-FFF2-40B4-BE49-F238E27FC236}">
                  <a16:creationId xmlns:a16="http://schemas.microsoft.com/office/drawing/2014/main" id="{7735F406-84B4-4A95-905C-7EC73D4CE3D4}"/>
                </a:ext>
              </a:extLst>
            </p:cNvPr>
            <p:cNvSpPr txBox="1"/>
            <p:nvPr/>
          </p:nvSpPr>
          <p:spPr>
            <a:xfrm>
              <a:off x="3287013" y="4537659"/>
              <a:ext cx="370863"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rPr>
                <a:t>15</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B60D27"/>
                  </a:solidFill>
                  <a:effectLst/>
                  <a:uLnTx/>
                  <a:uFillTx/>
                  <a:latin typeface="Arial" charset="0"/>
                  <a:ea typeface="+mn-ea"/>
                  <a:cs typeface="Arial" panose="020B0604020202020204" pitchFamily="34" charset="0"/>
                </a:rPr>
                <a:t>366</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B2C0EC"/>
                  </a:solidFill>
                  <a:effectLst/>
                  <a:uLnTx/>
                  <a:uFillTx/>
                  <a:latin typeface="Arial" charset="0"/>
                  <a:ea typeface="+mn-ea"/>
                  <a:cs typeface="Arial" panose="020B0604020202020204" pitchFamily="34" charset="0"/>
                </a:rPr>
                <a:t>320</a:t>
              </a:r>
              <a:endParaRPr kumimoji="0" lang="fr-FR"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endParaRPr>
            </a:p>
          </p:txBody>
        </p:sp>
        <p:sp>
          <p:nvSpPr>
            <p:cNvPr id="37" name="Line 21">
              <a:extLst>
                <a:ext uri="{FF2B5EF4-FFF2-40B4-BE49-F238E27FC236}">
                  <a16:creationId xmlns:a16="http://schemas.microsoft.com/office/drawing/2014/main" id="{CB2E5E5A-2550-4489-BCC4-FD0EA5B229CC}"/>
                </a:ext>
              </a:extLst>
            </p:cNvPr>
            <p:cNvSpPr>
              <a:spLocks noChangeShapeType="1"/>
            </p:cNvSpPr>
            <p:nvPr/>
          </p:nvSpPr>
          <p:spPr bwMode="auto">
            <a:xfrm>
              <a:off x="4245508" y="4428805"/>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endParaRPr>
            </a:p>
          </p:txBody>
        </p:sp>
        <p:sp>
          <p:nvSpPr>
            <p:cNvPr id="38" name="TextBox 37">
              <a:extLst>
                <a:ext uri="{FF2B5EF4-FFF2-40B4-BE49-F238E27FC236}">
                  <a16:creationId xmlns:a16="http://schemas.microsoft.com/office/drawing/2014/main" id="{A78CDC39-8513-4DCD-99A8-EF338D5B38E8}"/>
                </a:ext>
              </a:extLst>
            </p:cNvPr>
            <p:cNvSpPr txBox="1"/>
            <p:nvPr/>
          </p:nvSpPr>
          <p:spPr>
            <a:xfrm>
              <a:off x="4048940" y="4537659"/>
              <a:ext cx="370862"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rPr>
                <a:t>21</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B60D27"/>
                  </a:solidFill>
                  <a:effectLst/>
                  <a:uLnTx/>
                  <a:uFillTx/>
                  <a:latin typeface="Arial" charset="0"/>
                  <a:ea typeface="+mn-ea"/>
                  <a:cs typeface="Arial" panose="020B0604020202020204" pitchFamily="34" charset="0"/>
                </a:rPr>
                <a:t>307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B2C0EC"/>
                  </a:solidFill>
                  <a:effectLst/>
                  <a:uLnTx/>
                  <a:uFillTx/>
                  <a:latin typeface="Arial" charset="0"/>
                  <a:ea typeface="+mn-ea"/>
                  <a:cs typeface="Arial" panose="020B0604020202020204" pitchFamily="34" charset="0"/>
                </a:rPr>
                <a:t>275</a:t>
              </a:r>
              <a:endParaRPr kumimoji="0" lang="fr-FR"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endParaRPr>
            </a:p>
          </p:txBody>
        </p:sp>
        <p:sp>
          <p:nvSpPr>
            <p:cNvPr id="39" name="Line 21">
              <a:extLst>
                <a:ext uri="{FF2B5EF4-FFF2-40B4-BE49-F238E27FC236}">
                  <a16:creationId xmlns:a16="http://schemas.microsoft.com/office/drawing/2014/main" id="{51A1A036-1036-4CEF-B8C7-A14C1D899A06}"/>
                </a:ext>
              </a:extLst>
            </p:cNvPr>
            <p:cNvSpPr>
              <a:spLocks noChangeShapeType="1"/>
            </p:cNvSpPr>
            <p:nvPr/>
          </p:nvSpPr>
          <p:spPr bwMode="auto">
            <a:xfrm>
              <a:off x="4634544" y="4428805"/>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endParaRPr>
            </a:p>
          </p:txBody>
        </p:sp>
        <p:sp>
          <p:nvSpPr>
            <p:cNvPr id="40" name="TextBox 39">
              <a:extLst>
                <a:ext uri="{FF2B5EF4-FFF2-40B4-BE49-F238E27FC236}">
                  <a16:creationId xmlns:a16="http://schemas.microsoft.com/office/drawing/2014/main" id="{919BD403-3EC4-4D14-A34B-DAFE45C900D0}"/>
                </a:ext>
              </a:extLst>
            </p:cNvPr>
            <p:cNvSpPr txBox="1"/>
            <p:nvPr/>
          </p:nvSpPr>
          <p:spPr>
            <a:xfrm>
              <a:off x="4441998" y="4537659"/>
              <a:ext cx="370862"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rPr>
                <a:t>24</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B60D27"/>
                  </a:solidFill>
                  <a:effectLst/>
                  <a:uLnTx/>
                  <a:uFillTx/>
                  <a:latin typeface="Arial" charset="0"/>
                  <a:ea typeface="+mn-ea"/>
                  <a:cs typeface="Arial" panose="020B0604020202020204" pitchFamily="34" charset="0"/>
                </a:rPr>
                <a:t>284</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B2C0EC"/>
                  </a:solidFill>
                  <a:effectLst/>
                  <a:uLnTx/>
                  <a:uFillTx/>
                  <a:latin typeface="Arial" charset="0"/>
                  <a:ea typeface="+mn-ea"/>
                  <a:cs typeface="Arial" panose="020B0604020202020204" pitchFamily="34" charset="0"/>
                </a:rPr>
                <a:t>262</a:t>
              </a:r>
              <a:endParaRPr kumimoji="0" lang="fr-FR"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endParaRPr>
            </a:p>
          </p:txBody>
        </p:sp>
        <p:sp>
          <p:nvSpPr>
            <p:cNvPr id="41" name="Line 21">
              <a:extLst>
                <a:ext uri="{FF2B5EF4-FFF2-40B4-BE49-F238E27FC236}">
                  <a16:creationId xmlns:a16="http://schemas.microsoft.com/office/drawing/2014/main" id="{C45524A0-14AA-4AE6-BCF3-73F52EEF5FF8}"/>
                </a:ext>
              </a:extLst>
            </p:cNvPr>
            <p:cNvSpPr>
              <a:spLocks noChangeShapeType="1"/>
            </p:cNvSpPr>
            <p:nvPr/>
          </p:nvSpPr>
          <p:spPr bwMode="auto">
            <a:xfrm>
              <a:off x="5023580" y="4428805"/>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endParaRPr>
            </a:p>
          </p:txBody>
        </p:sp>
        <p:sp>
          <p:nvSpPr>
            <p:cNvPr id="42" name="TextBox 41">
              <a:extLst>
                <a:ext uri="{FF2B5EF4-FFF2-40B4-BE49-F238E27FC236}">
                  <a16:creationId xmlns:a16="http://schemas.microsoft.com/office/drawing/2014/main" id="{0609A3C0-BF3C-41F7-BFC0-A4D02B49A06A}"/>
                </a:ext>
              </a:extLst>
            </p:cNvPr>
            <p:cNvSpPr txBox="1"/>
            <p:nvPr/>
          </p:nvSpPr>
          <p:spPr>
            <a:xfrm>
              <a:off x="4840183" y="4537658"/>
              <a:ext cx="370863"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27</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264</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rPr>
                <a:t>249</a:t>
              </a:r>
            </a:p>
          </p:txBody>
        </p:sp>
        <p:sp>
          <p:nvSpPr>
            <p:cNvPr id="43" name="Line 21">
              <a:extLst>
                <a:ext uri="{FF2B5EF4-FFF2-40B4-BE49-F238E27FC236}">
                  <a16:creationId xmlns:a16="http://schemas.microsoft.com/office/drawing/2014/main" id="{3B781756-4945-4692-BD12-3C0FBEBF477D}"/>
                </a:ext>
              </a:extLst>
            </p:cNvPr>
            <p:cNvSpPr>
              <a:spLocks noChangeShapeType="1"/>
            </p:cNvSpPr>
            <p:nvPr/>
          </p:nvSpPr>
          <p:spPr bwMode="auto">
            <a:xfrm>
              <a:off x="5412616" y="4428805"/>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endParaRPr>
            </a:p>
          </p:txBody>
        </p:sp>
        <p:sp>
          <p:nvSpPr>
            <p:cNvPr id="44" name="TextBox 43">
              <a:extLst>
                <a:ext uri="{FF2B5EF4-FFF2-40B4-BE49-F238E27FC236}">
                  <a16:creationId xmlns:a16="http://schemas.microsoft.com/office/drawing/2014/main" id="{A6A19689-3C48-4850-AA81-B43A8BBC403C}"/>
                </a:ext>
              </a:extLst>
            </p:cNvPr>
            <p:cNvSpPr txBox="1"/>
            <p:nvPr/>
          </p:nvSpPr>
          <p:spPr>
            <a:xfrm>
              <a:off x="5228471" y="4537659"/>
              <a:ext cx="370863"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rPr>
                <a:t>30</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B60D27"/>
                  </a:solidFill>
                  <a:effectLst/>
                  <a:uLnTx/>
                  <a:uFillTx/>
                  <a:latin typeface="Arial" charset="0"/>
                  <a:ea typeface="+mn-ea"/>
                  <a:cs typeface="Arial" panose="020B0604020202020204" pitchFamily="34" charset="0"/>
                </a:rPr>
                <a:t>252</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B2C0EC"/>
                  </a:solidFill>
                  <a:effectLst/>
                  <a:uLnTx/>
                  <a:uFillTx/>
                  <a:latin typeface="Arial" charset="0"/>
                  <a:ea typeface="+mn-ea"/>
                  <a:cs typeface="Arial" panose="020B0604020202020204" pitchFamily="34" charset="0"/>
                </a:rPr>
                <a:t>228</a:t>
              </a:r>
              <a:endParaRPr kumimoji="0" lang="fr-FR"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endParaRPr>
            </a:p>
          </p:txBody>
        </p:sp>
        <p:sp>
          <p:nvSpPr>
            <p:cNvPr id="45" name="Line 21">
              <a:extLst>
                <a:ext uri="{FF2B5EF4-FFF2-40B4-BE49-F238E27FC236}">
                  <a16:creationId xmlns:a16="http://schemas.microsoft.com/office/drawing/2014/main" id="{4C8A5AA2-4539-4A49-B43E-6E5E57170913}"/>
                </a:ext>
              </a:extLst>
            </p:cNvPr>
            <p:cNvSpPr>
              <a:spLocks noChangeShapeType="1"/>
            </p:cNvSpPr>
            <p:nvPr/>
          </p:nvSpPr>
          <p:spPr bwMode="auto">
            <a:xfrm>
              <a:off x="6190688" y="4428805"/>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endParaRPr>
            </a:p>
          </p:txBody>
        </p:sp>
        <p:sp>
          <p:nvSpPr>
            <p:cNvPr id="46" name="TextBox 45">
              <a:extLst>
                <a:ext uri="{FF2B5EF4-FFF2-40B4-BE49-F238E27FC236}">
                  <a16:creationId xmlns:a16="http://schemas.microsoft.com/office/drawing/2014/main" id="{0C925842-CB0E-4C1F-B240-6134836E6382}"/>
                </a:ext>
              </a:extLst>
            </p:cNvPr>
            <p:cNvSpPr txBox="1"/>
            <p:nvPr/>
          </p:nvSpPr>
          <p:spPr>
            <a:xfrm>
              <a:off x="6003203" y="4537659"/>
              <a:ext cx="370863"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rPr>
                <a:t>36</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B60D27"/>
                  </a:solidFill>
                  <a:effectLst/>
                  <a:uLnTx/>
                  <a:uFillTx/>
                  <a:latin typeface="Arial" charset="0"/>
                  <a:ea typeface="+mn-ea"/>
                  <a:cs typeface="Arial" panose="020B0604020202020204" pitchFamily="34" charset="0"/>
                </a:rPr>
                <a:t>162</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B2C0EC"/>
                  </a:solidFill>
                  <a:effectLst/>
                  <a:uLnTx/>
                  <a:uFillTx/>
                  <a:latin typeface="Arial" charset="0"/>
                  <a:ea typeface="+mn-ea"/>
                  <a:cs typeface="Arial" panose="020B0604020202020204" pitchFamily="34" charset="0"/>
                </a:rPr>
                <a:t>153</a:t>
              </a:r>
              <a:endParaRPr kumimoji="0" lang="fr-FR"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endParaRPr>
            </a:p>
          </p:txBody>
        </p:sp>
        <p:sp>
          <p:nvSpPr>
            <p:cNvPr id="47" name="Line 19">
              <a:extLst>
                <a:ext uri="{FF2B5EF4-FFF2-40B4-BE49-F238E27FC236}">
                  <a16:creationId xmlns:a16="http://schemas.microsoft.com/office/drawing/2014/main" id="{AFEE9DC1-A256-425F-A2CE-601D7F89DDBD}"/>
                </a:ext>
              </a:extLst>
            </p:cNvPr>
            <p:cNvSpPr>
              <a:spLocks noChangeShapeType="1"/>
            </p:cNvSpPr>
            <p:nvPr/>
          </p:nvSpPr>
          <p:spPr bwMode="auto">
            <a:xfrm>
              <a:off x="6968760" y="4428805"/>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48" name="TextBox 47">
              <a:extLst>
                <a:ext uri="{FF2B5EF4-FFF2-40B4-BE49-F238E27FC236}">
                  <a16:creationId xmlns:a16="http://schemas.microsoft.com/office/drawing/2014/main" id="{387CF41F-345C-45E3-9177-D7B7A285007B}"/>
                </a:ext>
              </a:extLst>
            </p:cNvPr>
            <p:cNvSpPr txBox="1"/>
            <p:nvPr/>
          </p:nvSpPr>
          <p:spPr>
            <a:xfrm>
              <a:off x="6825899" y="4537659"/>
              <a:ext cx="271475"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rPr>
                <a:t>42</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B60D27"/>
                  </a:solidFill>
                  <a:effectLst/>
                  <a:uLnTx/>
                  <a:uFillTx/>
                  <a:latin typeface="Arial" charset="0"/>
                  <a:ea typeface="+mn-ea"/>
                  <a:cs typeface="Arial" panose="020B0604020202020204" pitchFamily="34" charset="0"/>
                </a:rPr>
                <a:t>73</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B2C0EC"/>
                  </a:solidFill>
                  <a:effectLst/>
                  <a:uLnTx/>
                  <a:uFillTx/>
                  <a:latin typeface="Arial" charset="0"/>
                  <a:ea typeface="+mn-ea"/>
                  <a:cs typeface="Arial" panose="020B0604020202020204" pitchFamily="34" charset="0"/>
                </a:rPr>
                <a:t>64</a:t>
              </a:r>
              <a:endParaRPr kumimoji="0" lang="fr-FR"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endParaRPr>
            </a:p>
          </p:txBody>
        </p:sp>
        <p:sp>
          <p:nvSpPr>
            <p:cNvPr id="49" name="Line 19">
              <a:extLst>
                <a:ext uri="{FF2B5EF4-FFF2-40B4-BE49-F238E27FC236}">
                  <a16:creationId xmlns:a16="http://schemas.microsoft.com/office/drawing/2014/main" id="{06E11AC4-37E8-47C9-86FD-B8E189059F0B}"/>
                </a:ext>
              </a:extLst>
            </p:cNvPr>
            <p:cNvSpPr>
              <a:spLocks noChangeShapeType="1"/>
            </p:cNvSpPr>
            <p:nvPr/>
          </p:nvSpPr>
          <p:spPr bwMode="auto">
            <a:xfrm>
              <a:off x="7746832" y="4428805"/>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0" name="TextBox 49">
              <a:extLst>
                <a:ext uri="{FF2B5EF4-FFF2-40B4-BE49-F238E27FC236}">
                  <a16:creationId xmlns:a16="http://schemas.microsoft.com/office/drawing/2014/main" id="{990680EC-A56C-4307-8AC3-4CE8A2CC7263}"/>
                </a:ext>
              </a:extLst>
            </p:cNvPr>
            <p:cNvSpPr txBox="1"/>
            <p:nvPr/>
          </p:nvSpPr>
          <p:spPr>
            <a:xfrm>
              <a:off x="7612572" y="4537659"/>
              <a:ext cx="271475"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rPr>
                <a:t>48</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B60D27"/>
                  </a:solidFill>
                  <a:effectLst/>
                  <a:uLnTx/>
                  <a:uFillTx/>
                  <a:latin typeface="Arial" charset="0"/>
                  <a:ea typeface="+mn-ea"/>
                  <a:cs typeface="Arial" panose="020B0604020202020204" pitchFamily="34" charset="0"/>
                </a:rPr>
                <a:t>12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B2C0EC"/>
                  </a:solidFill>
                  <a:effectLst/>
                  <a:uLnTx/>
                  <a:uFillTx/>
                  <a:latin typeface="Arial" charset="0"/>
                  <a:ea typeface="+mn-ea"/>
                  <a:cs typeface="Arial" panose="020B0604020202020204" pitchFamily="34" charset="0"/>
                </a:rPr>
                <a:t>12</a:t>
              </a:r>
              <a:endParaRPr kumimoji="0" lang="fr-FR"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endParaRPr>
            </a:p>
          </p:txBody>
        </p:sp>
        <p:sp>
          <p:nvSpPr>
            <p:cNvPr id="51" name="Line 19">
              <a:extLst>
                <a:ext uri="{FF2B5EF4-FFF2-40B4-BE49-F238E27FC236}">
                  <a16:creationId xmlns:a16="http://schemas.microsoft.com/office/drawing/2014/main" id="{E1FE7273-063F-4627-BEC0-6C220F6F1D47}"/>
                </a:ext>
              </a:extLst>
            </p:cNvPr>
            <p:cNvSpPr>
              <a:spLocks noChangeShapeType="1"/>
            </p:cNvSpPr>
            <p:nvPr/>
          </p:nvSpPr>
          <p:spPr bwMode="auto">
            <a:xfrm>
              <a:off x="8524904" y="4428805"/>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2" name="TextBox 51">
              <a:extLst>
                <a:ext uri="{FF2B5EF4-FFF2-40B4-BE49-F238E27FC236}">
                  <a16:creationId xmlns:a16="http://schemas.microsoft.com/office/drawing/2014/main" id="{743FD806-06DD-4EF0-AE5B-8A70436BC0E0}"/>
                </a:ext>
              </a:extLst>
            </p:cNvPr>
            <p:cNvSpPr txBox="1"/>
            <p:nvPr/>
          </p:nvSpPr>
          <p:spPr>
            <a:xfrm>
              <a:off x="8385045" y="4537659"/>
              <a:ext cx="273078"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rPr>
                <a:t>54</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B2C0D8"/>
                  </a:solidFill>
                  <a:effectLst/>
                  <a:uLnTx/>
                  <a:uFillTx/>
                  <a:latin typeface="Arial" charset="0"/>
                  <a:ea typeface="+mn-ea"/>
                  <a:cs typeface="Arial" panose="020B0604020202020204" pitchFamily="34" charset="0"/>
                </a:rPr>
                <a:t>1</a:t>
              </a:r>
              <a:endParaRPr kumimoji="0" lang="fr-FR" sz="14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53" name="TextBox 52">
              <a:extLst>
                <a:ext uri="{FF2B5EF4-FFF2-40B4-BE49-F238E27FC236}">
                  <a16:creationId xmlns:a16="http://schemas.microsoft.com/office/drawing/2014/main" id="{BFA5F5CF-D1DB-4058-A19C-6149CC8AF1DC}"/>
                </a:ext>
              </a:extLst>
            </p:cNvPr>
            <p:cNvSpPr txBox="1"/>
            <p:nvPr/>
          </p:nvSpPr>
          <p:spPr>
            <a:xfrm>
              <a:off x="94913" y="4949885"/>
              <a:ext cx="1263487" cy="523220"/>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B60D27"/>
                  </a:solidFill>
                  <a:effectLst/>
                  <a:uLnTx/>
                  <a:uFillTx/>
                  <a:latin typeface="Arial" charset="0"/>
                  <a:ea typeface="+mn-ea"/>
                  <a:cs typeface="Arial" panose="020B0604020202020204" pitchFamily="34" charset="0"/>
                </a:rPr>
                <a:t>Nab-p + Gem</a:t>
              </a:r>
              <a:br>
                <a:rPr kumimoji="0" lang="fr-FR" sz="1400" b="0" i="0" u="none" strike="noStrike" kern="1200" cap="none" spc="0" normalizeH="0" baseline="0" noProof="0">
                  <a:ln>
                    <a:noFill/>
                  </a:ln>
                  <a:solidFill>
                    <a:srgbClr val="B60D27"/>
                  </a:solidFill>
                  <a:effectLst/>
                  <a:uLnTx/>
                  <a:uFillTx/>
                  <a:latin typeface="Arial" charset="0"/>
                  <a:ea typeface="+mn-ea"/>
                  <a:cs typeface="Arial" panose="020B0604020202020204" pitchFamily="34" charset="0"/>
                </a:rPr>
              </a:br>
              <a:r>
                <a:rPr kumimoji="0" lang="fr-FR" sz="1400" b="0" i="0" u="none" strike="noStrike" kern="1200" cap="none" spc="0" normalizeH="0" baseline="0" noProof="0">
                  <a:ln>
                    <a:noFill/>
                  </a:ln>
                  <a:solidFill>
                    <a:srgbClr val="B2C0EC"/>
                  </a:solidFill>
                  <a:effectLst/>
                  <a:uLnTx/>
                  <a:uFillTx/>
                  <a:latin typeface="Arial" charset="0"/>
                  <a:ea typeface="+mn-ea"/>
                  <a:cs typeface="Arial" panose="020B0604020202020204" pitchFamily="34" charset="0"/>
                </a:rPr>
                <a:t>Gem</a:t>
              </a:r>
              <a:endParaRPr kumimoji="0" lang="fr-FR"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endParaRPr>
            </a:p>
          </p:txBody>
        </p:sp>
        <p:sp>
          <p:nvSpPr>
            <p:cNvPr id="54" name="TextBox 53">
              <a:extLst>
                <a:ext uri="{FF2B5EF4-FFF2-40B4-BE49-F238E27FC236}">
                  <a16:creationId xmlns:a16="http://schemas.microsoft.com/office/drawing/2014/main" id="{D20A5739-B593-4E81-AD0C-9F7C9FC00416}"/>
                </a:ext>
              </a:extLst>
            </p:cNvPr>
            <p:cNvSpPr txBox="1"/>
            <p:nvPr/>
          </p:nvSpPr>
          <p:spPr>
            <a:xfrm>
              <a:off x="2959095" y="3836284"/>
              <a:ext cx="2488182"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60D27"/>
                  </a:solidFill>
                  <a:effectLst/>
                  <a:uLnTx/>
                  <a:uFillTx/>
                  <a:latin typeface="Arial" charset="0"/>
                  <a:ea typeface="+mn-ea"/>
                  <a:cs typeface="Arial" panose="020B0604020202020204" pitchFamily="34" charset="0"/>
                </a:rPr>
                <a:t>Nab-paclitaxel + gemcitabine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zh-CN" sz="1400" b="0" i="0" u="none" strike="noStrike" kern="1200" cap="none" spc="0" normalizeH="0" baseline="0" noProof="0" dirty="0">
                  <a:ln>
                    <a:noFill/>
                  </a:ln>
                  <a:solidFill>
                    <a:srgbClr val="B2C0D8"/>
                  </a:solidFill>
                  <a:effectLst/>
                  <a:uLnTx/>
                  <a:uFillTx/>
                  <a:latin typeface="Arial" charset="0"/>
                  <a:ea typeface="SimSun" pitchFamily="2" charset="-122"/>
                  <a:cs typeface="Arial" charset="0"/>
                </a:rPr>
                <a:t>Gemcitabine</a:t>
              </a:r>
              <a:endParaRPr kumimoji="0" lang="fr-FR" sz="14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55" name="TextBox 54">
              <a:extLst>
                <a:ext uri="{FF2B5EF4-FFF2-40B4-BE49-F238E27FC236}">
                  <a16:creationId xmlns:a16="http://schemas.microsoft.com/office/drawing/2014/main" id="{4AB4C202-57C0-45BD-84CB-397D668D23A8}"/>
                </a:ext>
              </a:extLst>
            </p:cNvPr>
            <p:cNvSpPr txBox="1"/>
            <p:nvPr/>
          </p:nvSpPr>
          <p:spPr>
            <a:xfrm>
              <a:off x="1623504" y="2538297"/>
              <a:ext cx="3451586" cy="138499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charset="0"/>
                </a:rPr>
                <a:t>Médiane SG intermédiaire (68% mature)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charset="0"/>
                </a:rPr>
                <a:t>Nab-paclitaxel + gemcitabine: 40,5 mois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charset="0"/>
                </a:rPr>
                <a:t>Gemcitabine: 36,2 mois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charset="0"/>
                </a:rPr>
                <a:t>(HR 0,82; IC95% 0,680 - 0,996; p=0,045)</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charset="0"/>
                </a:rPr>
                <a:t>Nombre d’évènements: 427</a:t>
              </a:r>
              <a:br>
                <a:rPr kumimoji="0" lang="fr-FR" sz="1400" b="0" i="0" u="none" strike="noStrike" kern="1200" cap="none" spc="0" normalizeH="0" baseline="0" noProof="0" dirty="0">
                  <a:ln>
                    <a:noFill/>
                  </a:ln>
                  <a:solidFill>
                    <a:srgbClr val="4D4D4D"/>
                  </a:solidFill>
                  <a:effectLst/>
                  <a:uLnTx/>
                  <a:uFillTx/>
                  <a:latin typeface="Arial" charset="0"/>
                  <a:ea typeface="+mn-ea"/>
                  <a:cs typeface="Arial" charset="0"/>
                </a:rPr>
              </a:br>
              <a:r>
                <a:rPr kumimoji="0" lang="fr-FR" sz="1400" b="0" i="0" u="none" strike="noStrike" kern="1200" cap="none" spc="0" normalizeH="0" baseline="0" noProof="0" dirty="0">
                  <a:ln>
                    <a:noFill/>
                  </a:ln>
                  <a:solidFill>
                    <a:srgbClr val="4D4D4D"/>
                  </a:solidFill>
                  <a:effectLst/>
                  <a:uLnTx/>
                  <a:uFillTx/>
                  <a:latin typeface="Arial" charset="0"/>
                  <a:ea typeface="+mn-ea"/>
                  <a:cs typeface="Arial" charset="0"/>
                </a:rPr>
                <a:t>Médiane de suivi: 38,5 mois</a:t>
              </a:r>
            </a:p>
          </p:txBody>
        </p:sp>
        <p:cxnSp>
          <p:nvCxnSpPr>
            <p:cNvPr id="56" name="Straight Connector 55">
              <a:extLst>
                <a:ext uri="{FF2B5EF4-FFF2-40B4-BE49-F238E27FC236}">
                  <a16:creationId xmlns:a16="http://schemas.microsoft.com/office/drawing/2014/main" id="{9B8CD311-691D-4BB8-9603-D49DE0FD9944}"/>
                </a:ext>
              </a:extLst>
            </p:cNvPr>
            <p:cNvCxnSpPr/>
            <p:nvPr/>
          </p:nvCxnSpPr>
          <p:spPr>
            <a:xfrm>
              <a:off x="2742542" y="3997710"/>
              <a:ext cx="240054" cy="0"/>
            </a:xfrm>
            <a:prstGeom prst="line">
              <a:avLst/>
            </a:prstGeom>
            <a:noFill/>
            <a:ln w="25400" cap="flat">
              <a:solidFill>
                <a:srgbClr val="B60D27"/>
              </a:solidFill>
              <a:prstDash val="solid"/>
              <a:miter/>
            </a:ln>
          </p:spPr>
        </p:cxnSp>
        <p:cxnSp>
          <p:nvCxnSpPr>
            <p:cNvPr id="57" name="Straight Connector 56">
              <a:extLst>
                <a:ext uri="{FF2B5EF4-FFF2-40B4-BE49-F238E27FC236}">
                  <a16:creationId xmlns:a16="http://schemas.microsoft.com/office/drawing/2014/main" id="{CCD97326-9689-438B-AADE-571423A7A152}"/>
                </a:ext>
              </a:extLst>
            </p:cNvPr>
            <p:cNvCxnSpPr/>
            <p:nvPr/>
          </p:nvCxnSpPr>
          <p:spPr>
            <a:xfrm>
              <a:off x="2742542" y="4213159"/>
              <a:ext cx="240054" cy="0"/>
            </a:xfrm>
            <a:prstGeom prst="line">
              <a:avLst/>
            </a:prstGeom>
            <a:noFill/>
            <a:ln w="25400" cap="flat">
              <a:solidFill>
                <a:srgbClr val="B2C0EC"/>
              </a:solidFill>
              <a:prstDash val="solid"/>
              <a:miter/>
            </a:ln>
          </p:spPr>
        </p:cxnSp>
        <p:sp>
          <p:nvSpPr>
            <p:cNvPr id="58" name="Line 21">
              <a:extLst>
                <a:ext uri="{FF2B5EF4-FFF2-40B4-BE49-F238E27FC236}">
                  <a16:creationId xmlns:a16="http://schemas.microsoft.com/office/drawing/2014/main" id="{6F38D6C9-B1F1-4051-AE71-976CFE6E8587}"/>
                </a:ext>
              </a:extLst>
            </p:cNvPr>
            <p:cNvSpPr>
              <a:spLocks noChangeShapeType="1"/>
            </p:cNvSpPr>
            <p:nvPr/>
          </p:nvSpPr>
          <p:spPr bwMode="auto">
            <a:xfrm>
              <a:off x="5801652" y="4441623"/>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endParaRPr>
            </a:p>
          </p:txBody>
        </p:sp>
        <p:sp>
          <p:nvSpPr>
            <p:cNvPr id="59" name="TextBox 58">
              <a:extLst>
                <a:ext uri="{FF2B5EF4-FFF2-40B4-BE49-F238E27FC236}">
                  <a16:creationId xmlns:a16="http://schemas.microsoft.com/office/drawing/2014/main" id="{B84D9DF6-81F2-4E7F-93E9-2D5E2BB929A8}"/>
                </a:ext>
              </a:extLst>
            </p:cNvPr>
            <p:cNvSpPr txBox="1"/>
            <p:nvPr/>
          </p:nvSpPr>
          <p:spPr>
            <a:xfrm>
              <a:off x="5620196" y="4537659"/>
              <a:ext cx="370863"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rPr>
                <a:t>33</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B60D27"/>
                  </a:solidFill>
                  <a:effectLst/>
                  <a:uLnTx/>
                  <a:uFillTx/>
                  <a:latin typeface="Arial" charset="0"/>
                  <a:ea typeface="+mn-ea"/>
                  <a:cs typeface="Arial" panose="020B0604020202020204" pitchFamily="34" charset="0"/>
                </a:rPr>
                <a:t>219</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B2C0EC"/>
                  </a:solidFill>
                  <a:effectLst/>
                  <a:uLnTx/>
                  <a:uFillTx/>
                  <a:latin typeface="Arial" charset="0"/>
                  <a:ea typeface="+mn-ea"/>
                  <a:cs typeface="Arial" panose="020B0604020202020204" pitchFamily="34" charset="0"/>
                </a:rPr>
                <a:t>198</a:t>
              </a:r>
              <a:endParaRPr kumimoji="0" lang="fr-FR"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endParaRPr>
            </a:p>
          </p:txBody>
        </p:sp>
        <p:sp>
          <p:nvSpPr>
            <p:cNvPr id="60" name="Line 21">
              <a:extLst>
                <a:ext uri="{FF2B5EF4-FFF2-40B4-BE49-F238E27FC236}">
                  <a16:creationId xmlns:a16="http://schemas.microsoft.com/office/drawing/2014/main" id="{0419609A-10D0-429E-9B8E-3B4D2CB28DC8}"/>
                </a:ext>
              </a:extLst>
            </p:cNvPr>
            <p:cNvSpPr>
              <a:spLocks noChangeShapeType="1"/>
            </p:cNvSpPr>
            <p:nvPr/>
          </p:nvSpPr>
          <p:spPr bwMode="auto">
            <a:xfrm>
              <a:off x="6579724" y="4436251"/>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endParaRPr>
            </a:p>
          </p:txBody>
        </p:sp>
        <p:sp>
          <p:nvSpPr>
            <p:cNvPr id="61" name="TextBox 60">
              <a:extLst>
                <a:ext uri="{FF2B5EF4-FFF2-40B4-BE49-F238E27FC236}">
                  <a16:creationId xmlns:a16="http://schemas.microsoft.com/office/drawing/2014/main" id="{3EC5D39A-590A-4DE6-B1A1-3810310B5809}"/>
                </a:ext>
              </a:extLst>
            </p:cNvPr>
            <p:cNvSpPr txBox="1"/>
            <p:nvPr/>
          </p:nvSpPr>
          <p:spPr>
            <a:xfrm>
              <a:off x="6395510" y="4537659"/>
              <a:ext cx="370863"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rPr>
                <a:t>39</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B60D27"/>
                  </a:solidFill>
                  <a:effectLst/>
                  <a:uLnTx/>
                  <a:uFillTx/>
                  <a:latin typeface="Arial" charset="0"/>
                  <a:ea typeface="+mn-ea"/>
                  <a:cs typeface="Arial" panose="020B0604020202020204" pitchFamily="34" charset="0"/>
                </a:rPr>
                <a:t>113</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B2C0EC"/>
                  </a:solidFill>
                  <a:effectLst/>
                  <a:uLnTx/>
                  <a:uFillTx/>
                  <a:latin typeface="Arial" charset="0"/>
                  <a:ea typeface="+mn-ea"/>
                  <a:cs typeface="Arial" panose="020B0604020202020204" pitchFamily="34" charset="0"/>
                </a:rPr>
                <a:t>101</a:t>
              </a:r>
              <a:endParaRPr kumimoji="0" lang="fr-FR"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endParaRPr>
            </a:p>
          </p:txBody>
        </p:sp>
        <p:sp>
          <p:nvSpPr>
            <p:cNvPr id="62" name="Line 21">
              <a:extLst>
                <a:ext uri="{FF2B5EF4-FFF2-40B4-BE49-F238E27FC236}">
                  <a16:creationId xmlns:a16="http://schemas.microsoft.com/office/drawing/2014/main" id="{FDB1AD11-BF35-4643-8F61-85DE2C98A173}"/>
                </a:ext>
              </a:extLst>
            </p:cNvPr>
            <p:cNvSpPr>
              <a:spLocks noChangeShapeType="1"/>
            </p:cNvSpPr>
            <p:nvPr/>
          </p:nvSpPr>
          <p:spPr bwMode="auto">
            <a:xfrm>
              <a:off x="7357796" y="4428820"/>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endParaRPr>
            </a:p>
          </p:txBody>
        </p:sp>
        <p:sp>
          <p:nvSpPr>
            <p:cNvPr id="63" name="TextBox 62">
              <a:extLst>
                <a:ext uri="{FF2B5EF4-FFF2-40B4-BE49-F238E27FC236}">
                  <a16:creationId xmlns:a16="http://schemas.microsoft.com/office/drawing/2014/main" id="{57E3A31C-6098-4112-9AB2-FCDE5615126A}"/>
                </a:ext>
              </a:extLst>
            </p:cNvPr>
            <p:cNvSpPr txBox="1"/>
            <p:nvPr/>
          </p:nvSpPr>
          <p:spPr>
            <a:xfrm>
              <a:off x="7229799" y="4537659"/>
              <a:ext cx="271475"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rPr>
                <a:t>45</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B60D27"/>
                  </a:solidFill>
                  <a:effectLst/>
                  <a:uLnTx/>
                  <a:uFillTx/>
                  <a:latin typeface="Arial" charset="0"/>
                  <a:ea typeface="+mn-ea"/>
                  <a:cs typeface="Arial" panose="020B0604020202020204" pitchFamily="34" charset="0"/>
                </a:rPr>
                <a:t>40</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B2C0EC"/>
                  </a:solidFill>
                  <a:effectLst/>
                  <a:uLnTx/>
                  <a:uFillTx/>
                  <a:latin typeface="Arial" charset="0"/>
                  <a:ea typeface="+mn-ea"/>
                  <a:cs typeface="Arial" panose="020B0604020202020204" pitchFamily="34" charset="0"/>
                </a:rPr>
                <a:t>29</a:t>
              </a:r>
              <a:endParaRPr kumimoji="0" lang="fr-FR"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endParaRPr>
            </a:p>
          </p:txBody>
        </p:sp>
        <p:sp>
          <p:nvSpPr>
            <p:cNvPr id="64" name="Line 21">
              <a:extLst>
                <a:ext uri="{FF2B5EF4-FFF2-40B4-BE49-F238E27FC236}">
                  <a16:creationId xmlns:a16="http://schemas.microsoft.com/office/drawing/2014/main" id="{A97F6735-EF91-4F1A-949D-0FE30F294B40}"/>
                </a:ext>
              </a:extLst>
            </p:cNvPr>
            <p:cNvSpPr>
              <a:spLocks noChangeShapeType="1"/>
            </p:cNvSpPr>
            <p:nvPr/>
          </p:nvSpPr>
          <p:spPr bwMode="auto">
            <a:xfrm>
              <a:off x="8135868" y="4428805"/>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endParaRPr>
            </a:p>
          </p:txBody>
        </p:sp>
        <p:sp>
          <p:nvSpPr>
            <p:cNvPr id="65" name="TextBox 64">
              <a:extLst>
                <a:ext uri="{FF2B5EF4-FFF2-40B4-BE49-F238E27FC236}">
                  <a16:creationId xmlns:a16="http://schemas.microsoft.com/office/drawing/2014/main" id="{0D73AC86-4DED-4158-9FD4-55640906CC79}"/>
                </a:ext>
              </a:extLst>
            </p:cNvPr>
            <p:cNvSpPr txBox="1"/>
            <p:nvPr/>
          </p:nvSpPr>
          <p:spPr>
            <a:xfrm>
              <a:off x="8000170" y="4537659"/>
              <a:ext cx="279555" cy="93447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rPr>
                <a:t>51</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B60D27"/>
                  </a:solidFill>
                  <a:effectLst/>
                  <a:uLnTx/>
                  <a:uFillTx/>
                  <a:latin typeface="Arial" charset="0"/>
                  <a:ea typeface="+mn-ea"/>
                  <a:cs typeface="Arial" panose="020B0604020202020204" pitchFamily="34" charset="0"/>
                </a:rPr>
                <a:t>3</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B2C0D8"/>
                  </a:solidFill>
                  <a:effectLst/>
                  <a:uLnTx/>
                  <a:uFillTx/>
                  <a:latin typeface="Arial" charset="0"/>
                  <a:ea typeface="+mn-ea"/>
                  <a:cs typeface="Arial" panose="020B0604020202020204" pitchFamily="34" charset="0"/>
                </a:rPr>
                <a:t>2</a:t>
              </a:r>
              <a:endParaRPr kumimoji="0" lang="fr-FR" sz="1400" b="0" i="0" u="none" strike="noStrike" kern="1200" cap="none" spc="0" normalizeH="0" baseline="0" noProof="0" dirty="0">
                <a:ln>
                  <a:noFill/>
                </a:ln>
                <a:solidFill>
                  <a:srgbClr val="B2C0D8"/>
                </a:solidFill>
                <a:effectLst/>
                <a:uLnTx/>
                <a:uFillTx/>
                <a:latin typeface="Arial" charset="0"/>
                <a:ea typeface="+mn-ea"/>
                <a:cs typeface="Arial" panose="020B0604020202020204" pitchFamily="34" charset="0"/>
              </a:endParaRPr>
            </a:p>
          </p:txBody>
        </p:sp>
        <p:sp>
          <p:nvSpPr>
            <p:cNvPr id="66" name="Line 19">
              <a:extLst>
                <a:ext uri="{FF2B5EF4-FFF2-40B4-BE49-F238E27FC236}">
                  <a16:creationId xmlns:a16="http://schemas.microsoft.com/office/drawing/2014/main" id="{DBF35178-D221-4F9A-87CD-61EDF976F915}"/>
                </a:ext>
              </a:extLst>
            </p:cNvPr>
            <p:cNvSpPr>
              <a:spLocks noChangeShapeType="1"/>
            </p:cNvSpPr>
            <p:nvPr/>
          </p:nvSpPr>
          <p:spPr bwMode="auto">
            <a:xfrm>
              <a:off x="8913942" y="4428805"/>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67" name="TextBox 66">
              <a:extLst>
                <a:ext uri="{FF2B5EF4-FFF2-40B4-BE49-F238E27FC236}">
                  <a16:creationId xmlns:a16="http://schemas.microsoft.com/office/drawing/2014/main" id="{E2ECB469-047D-47FB-A667-76B5DFFBA29E}"/>
                </a:ext>
              </a:extLst>
            </p:cNvPr>
            <p:cNvSpPr txBox="1"/>
            <p:nvPr/>
          </p:nvSpPr>
          <p:spPr>
            <a:xfrm>
              <a:off x="8778204" y="4537659"/>
              <a:ext cx="271475" cy="71903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rPr>
                <a:t>57</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B2C0EC"/>
                </a:solidFill>
                <a:effectLst/>
                <a:uLnTx/>
                <a:uFillTx/>
                <a:latin typeface="Arial" charset="0"/>
                <a:ea typeface="+mn-ea"/>
                <a:cs typeface="Arial" panose="020B0604020202020204" pitchFamily="34" charset="0"/>
              </a:endParaRPr>
            </a:p>
          </p:txBody>
        </p:sp>
        <p:grpSp>
          <p:nvGrpSpPr>
            <p:cNvPr id="68" name="Graphic 1">
              <a:extLst>
                <a:ext uri="{FF2B5EF4-FFF2-40B4-BE49-F238E27FC236}">
                  <a16:creationId xmlns:a16="http://schemas.microsoft.com/office/drawing/2014/main" id="{0A4CD8D4-934B-48AC-BFCC-2910A98B22CF}"/>
                </a:ext>
              </a:extLst>
            </p:cNvPr>
            <p:cNvGrpSpPr/>
            <p:nvPr/>
          </p:nvGrpSpPr>
          <p:grpSpPr>
            <a:xfrm>
              <a:off x="1539690" y="1681641"/>
              <a:ext cx="7090081" cy="1787998"/>
              <a:chOff x="0" y="2261681"/>
              <a:chExt cx="9144000" cy="2334638"/>
            </a:xfrm>
          </p:grpSpPr>
          <p:sp>
            <p:nvSpPr>
              <p:cNvPr id="172" name="Freeform: Shape 3">
                <a:extLst>
                  <a:ext uri="{FF2B5EF4-FFF2-40B4-BE49-F238E27FC236}">
                    <a16:creationId xmlns:a16="http://schemas.microsoft.com/office/drawing/2014/main" id="{B5EE56F7-79D3-45F1-A850-688E63E41C14}"/>
                  </a:ext>
                </a:extLst>
              </p:cNvPr>
              <p:cNvSpPr/>
              <p:nvPr/>
            </p:nvSpPr>
            <p:spPr>
              <a:xfrm>
                <a:off x="-4769" y="2283660"/>
                <a:ext cx="9151782" cy="2287945"/>
              </a:xfrm>
              <a:custGeom>
                <a:avLst/>
                <a:gdLst>
                  <a:gd name="connsiteX0" fmla="*/ 9147213 w 9151782"/>
                  <a:gd name="connsiteY0" fmla="*/ 2287803 h 2287945"/>
                  <a:gd name="connsiteX1" fmla="*/ 8732347 w 9151782"/>
                  <a:gd name="connsiteY1" fmla="*/ 2287803 h 2287945"/>
                  <a:gd name="connsiteX2" fmla="*/ 8732347 w 9151782"/>
                  <a:gd name="connsiteY2" fmla="*/ 1798580 h 2287945"/>
                  <a:gd name="connsiteX3" fmla="*/ 7811644 w 9151782"/>
                  <a:gd name="connsiteY3" fmla="*/ 1798580 h 2287945"/>
                  <a:gd name="connsiteX4" fmla="*/ 7811644 w 9151782"/>
                  <a:gd name="connsiteY4" fmla="*/ 1724268 h 2287945"/>
                  <a:gd name="connsiteX5" fmla="*/ 7142856 w 9151782"/>
                  <a:gd name="connsiteY5" fmla="*/ 1724268 h 2287945"/>
                  <a:gd name="connsiteX6" fmla="*/ 7142856 w 9151782"/>
                  <a:gd name="connsiteY6" fmla="*/ 1680922 h 2287945"/>
                  <a:gd name="connsiteX7" fmla="*/ 6994232 w 9151782"/>
                  <a:gd name="connsiteY7" fmla="*/ 1680922 h 2287945"/>
                  <a:gd name="connsiteX8" fmla="*/ 6994232 w 9151782"/>
                  <a:gd name="connsiteY8" fmla="*/ 1654081 h 2287945"/>
                  <a:gd name="connsiteX9" fmla="*/ 6796068 w 9151782"/>
                  <a:gd name="connsiteY9" fmla="*/ 1654081 h 2287945"/>
                  <a:gd name="connsiteX10" fmla="*/ 6796068 w 9151782"/>
                  <a:gd name="connsiteY10" fmla="*/ 1618992 h 2287945"/>
                  <a:gd name="connsiteX11" fmla="*/ 6659827 w 9151782"/>
                  <a:gd name="connsiteY11" fmla="*/ 1618992 h 2287945"/>
                  <a:gd name="connsiteX12" fmla="*/ 6659827 w 9151782"/>
                  <a:gd name="connsiteY12" fmla="*/ 1565326 h 2287945"/>
                  <a:gd name="connsiteX13" fmla="*/ 6490565 w 9151782"/>
                  <a:gd name="connsiteY13" fmla="*/ 1565326 h 2287945"/>
                  <a:gd name="connsiteX14" fmla="*/ 6490565 w 9151782"/>
                  <a:gd name="connsiteY14" fmla="*/ 1536423 h 2287945"/>
                  <a:gd name="connsiteX15" fmla="*/ 6356386 w 9151782"/>
                  <a:gd name="connsiteY15" fmla="*/ 1536423 h 2287945"/>
                  <a:gd name="connsiteX16" fmla="*/ 6356386 w 9151782"/>
                  <a:gd name="connsiteY16" fmla="*/ 1497201 h 2287945"/>
                  <a:gd name="connsiteX17" fmla="*/ 6284144 w 9151782"/>
                  <a:gd name="connsiteY17" fmla="*/ 1497201 h 2287945"/>
                  <a:gd name="connsiteX18" fmla="*/ 6284144 w 9151782"/>
                  <a:gd name="connsiteY18" fmla="*/ 1453855 h 2287945"/>
                  <a:gd name="connsiteX19" fmla="*/ 5957995 w 9151782"/>
                  <a:gd name="connsiteY19" fmla="*/ 1453855 h 2287945"/>
                  <a:gd name="connsiteX20" fmla="*/ 5957995 w 9151782"/>
                  <a:gd name="connsiteY20" fmla="*/ 1400182 h 2287945"/>
                  <a:gd name="connsiteX21" fmla="*/ 5693769 w 9151782"/>
                  <a:gd name="connsiteY21" fmla="*/ 1400182 h 2287945"/>
                  <a:gd name="connsiteX22" fmla="*/ 5693769 w 9151782"/>
                  <a:gd name="connsiteY22" fmla="*/ 1358897 h 2287945"/>
                  <a:gd name="connsiteX23" fmla="*/ 5466710 w 9151782"/>
                  <a:gd name="connsiteY23" fmla="*/ 1358897 h 2287945"/>
                  <a:gd name="connsiteX24" fmla="*/ 5466710 w 9151782"/>
                  <a:gd name="connsiteY24" fmla="*/ 1321746 h 2287945"/>
                  <a:gd name="connsiteX25" fmla="*/ 5245837 w 9151782"/>
                  <a:gd name="connsiteY25" fmla="*/ 1321746 h 2287945"/>
                  <a:gd name="connsiteX26" fmla="*/ 5245837 w 9151782"/>
                  <a:gd name="connsiteY26" fmla="*/ 1294913 h 2287945"/>
                  <a:gd name="connsiteX27" fmla="*/ 5121985 w 9151782"/>
                  <a:gd name="connsiteY27" fmla="*/ 1294913 h 2287945"/>
                  <a:gd name="connsiteX28" fmla="*/ 5121985 w 9151782"/>
                  <a:gd name="connsiteY28" fmla="*/ 1253621 h 2287945"/>
                  <a:gd name="connsiteX29" fmla="*/ 5014646 w 9151782"/>
                  <a:gd name="connsiteY29" fmla="*/ 1253621 h 2287945"/>
                  <a:gd name="connsiteX30" fmla="*/ 5014646 w 9151782"/>
                  <a:gd name="connsiteY30" fmla="*/ 1214407 h 2287945"/>
                  <a:gd name="connsiteX31" fmla="*/ 4870147 w 9151782"/>
                  <a:gd name="connsiteY31" fmla="*/ 1214407 h 2287945"/>
                  <a:gd name="connsiteX32" fmla="*/ 4870147 w 9151782"/>
                  <a:gd name="connsiteY32" fmla="*/ 1183442 h 2287945"/>
                  <a:gd name="connsiteX33" fmla="*/ 4787579 w 9151782"/>
                  <a:gd name="connsiteY33" fmla="*/ 1183442 h 2287945"/>
                  <a:gd name="connsiteX34" fmla="*/ 4787579 w 9151782"/>
                  <a:gd name="connsiteY34" fmla="*/ 1160733 h 2287945"/>
                  <a:gd name="connsiteX35" fmla="*/ 4711205 w 9151782"/>
                  <a:gd name="connsiteY35" fmla="*/ 1160733 h 2287945"/>
                  <a:gd name="connsiteX36" fmla="*/ 4711205 w 9151782"/>
                  <a:gd name="connsiteY36" fmla="*/ 1129768 h 2287945"/>
                  <a:gd name="connsiteX37" fmla="*/ 4645143 w 9151782"/>
                  <a:gd name="connsiteY37" fmla="*/ 1129768 h 2287945"/>
                  <a:gd name="connsiteX38" fmla="*/ 4645143 w 9151782"/>
                  <a:gd name="connsiteY38" fmla="*/ 1104998 h 2287945"/>
                  <a:gd name="connsiteX39" fmla="*/ 4529547 w 9151782"/>
                  <a:gd name="connsiteY39" fmla="*/ 1104998 h 2287945"/>
                  <a:gd name="connsiteX40" fmla="*/ 4529547 w 9151782"/>
                  <a:gd name="connsiteY40" fmla="*/ 1059589 h 2287945"/>
                  <a:gd name="connsiteX41" fmla="*/ 4240558 w 9151782"/>
                  <a:gd name="connsiteY41" fmla="*/ 1059589 h 2287945"/>
                  <a:gd name="connsiteX42" fmla="*/ 4240558 w 9151782"/>
                  <a:gd name="connsiteY42" fmla="*/ 1022429 h 2287945"/>
                  <a:gd name="connsiteX43" fmla="*/ 4075421 w 9151782"/>
                  <a:gd name="connsiteY43" fmla="*/ 1022429 h 2287945"/>
                  <a:gd name="connsiteX44" fmla="*/ 4075421 w 9151782"/>
                  <a:gd name="connsiteY44" fmla="*/ 995597 h 2287945"/>
                  <a:gd name="connsiteX45" fmla="*/ 3811202 w 9151782"/>
                  <a:gd name="connsiteY45" fmla="*/ 995597 h 2287945"/>
                  <a:gd name="connsiteX46" fmla="*/ 3811202 w 9151782"/>
                  <a:gd name="connsiteY46" fmla="*/ 946056 h 2287945"/>
                  <a:gd name="connsiteX47" fmla="*/ 3615100 w 9151782"/>
                  <a:gd name="connsiteY47" fmla="*/ 946056 h 2287945"/>
                  <a:gd name="connsiteX48" fmla="*/ 3615100 w 9151782"/>
                  <a:gd name="connsiteY48" fmla="*/ 917153 h 2287945"/>
                  <a:gd name="connsiteX49" fmla="*/ 3551108 w 9151782"/>
                  <a:gd name="connsiteY49" fmla="*/ 917153 h 2287945"/>
                  <a:gd name="connsiteX50" fmla="*/ 3551108 w 9151782"/>
                  <a:gd name="connsiteY50" fmla="*/ 890320 h 2287945"/>
                  <a:gd name="connsiteX51" fmla="*/ 3402485 w 9151782"/>
                  <a:gd name="connsiteY51" fmla="*/ 890320 h 2287945"/>
                  <a:gd name="connsiteX52" fmla="*/ 3402485 w 9151782"/>
                  <a:gd name="connsiteY52" fmla="*/ 828398 h 2287945"/>
                  <a:gd name="connsiteX53" fmla="*/ 3255924 w 9151782"/>
                  <a:gd name="connsiteY53" fmla="*/ 828398 h 2287945"/>
                  <a:gd name="connsiteX54" fmla="*/ 3255924 w 9151782"/>
                  <a:gd name="connsiteY54" fmla="*/ 772662 h 2287945"/>
                  <a:gd name="connsiteX55" fmla="*/ 3072203 w 9151782"/>
                  <a:gd name="connsiteY55" fmla="*/ 772662 h 2287945"/>
                  <a:gd name="connsiteX56" fmla="*/ 3072203 w 9151782"/>
                  <a:gd name="connsiteY56" fmla="*/ 739632 h 2287945"/>
                  <a:gd name="connsiteX57" fmla="*/ 2940094 w 9151782"/>
                  <a:gd name="connsiteY57" fmla="*/ 739632 h 2287945"/>
                  <a:gd name="connsiteX58" fmla="*/ 2940094 w 9151782"/>
                  <a:gd name="connsiteY58" fmla="*/ 690091 h 2287945"/>
                  <a:gd name="connsiteX59" fmla="*/ 2882296 w 9151782"/>
                  <a:gd name="connsiteY59" fmla="*/ 690091 h 2287945"/>
                  <a:gd name="connsiteX60" fmla="*/ 2882296 w 9151782"/>
                  <a:gd name="connsiteY60" fmla="*/ 648806 h 2287945"/>
                  <a:gd name="connsiteX61" fmla="*/ 2566474 w 9151782"/>
                  <a:gd name="connsiteY61" fmla="*/ 648806 h 2287945"/>
                  <a:gd name="connsiteX62" fmla="*/ 2566474 w 9151782"/>
                  <a:gd name="connsiteY62" fmla="*/ 605458 h 2287945"/>
                  <a:gd name="connsiteX63" fmla="*/ 2506606 w 9151782"/>
                  <a:gd name="connsiteY63" fmla="*/ 605458 h 2287945"/>
                  <a:gd name="connsiteX64" fmla="*/ 2506606 w 9151782"/>
                  <a:gd name="connsiteY64" fmla="*/ 572430 h 2287945"/>
                  <a:gd name="connsiteX65" fmla="*/ 2424038 w 9151782"/>
                  <a:gd name="connsiteY65" fmla="*/ 572430 h 2287945"/>
                  <a:gd name="connsiteX66" fmla="*/ 2424038 w 9151782"/>
                  <a:gd name="connsiteY66" fmla="*/ 529081 h 2287945"/>
                  <a:gd name="connsiteX67" fmla="*/ 2374497 w 9151782"/>
                  <a:gd name="connsiteY67" fmla="*/ 529081 h 2287945"/>
                  <a:gd name="connsiteX68" fmla="*/ 2374497 w 9151782"/>
                  <a:gd name="connsiteY68" fmla="*/ 496054 h 2287945"/>
                  <a:gd name="connsiteX69" fmla="*/ 2335283 w 9151782"/>
                  <a:gd name="connsiteY69" fmla="*/ 496054 h 2287945"/>
                  <a:gd name="connsiteX70" fmla="*/ 2335283 w 9151782"/>
                  <a:gd name="connsiteY70" fmla="*/ 469220 h 2287945"/>
                  <a:gd name="connsiteX71" fmla="*/ 2250644 w 9151782"/>
                  <a:gd name="connsiteY71" fmla="*/ 469220 h 2287945"/>
                  <a:gd name="connsiteX72" fmla="*/ 2250644 w 9151782"/>
                  <a:gd name="connsiteY72" fmla="*/ 434128 h 2287945"/>
                  <a:gd name="connsiteX73" fmla="*/ 2157757 w 9151782"/>
                  <a:gd name="connsiteY73" fmla="*/ 434128 h 2287945"/>
                  <a:gd name="connsiteX74" fmla="*/ 2157757 w 9151782"/>
                  <a:gd name="connsiteY74" fmla="*/ 411421 h 2287945"/>
                  <a:gd name="connsiteX75" fmla="*/ 1945141 w 9151782"/>
                  <a:gd name="connsiteY75" fmla="*/ 411421 h 2287945"/>
                  <a:gd name="connsiteX76" fmla="*/ 1945141 w 9151782"/>
                  <a:gd name="connsiteY76" fmla="*/ 372201 h 2287945"/>
                  <a:gd name="connsiteX77" fmla="*/ 1870829 w 9151782"/>
                  <a:gd name="connsiteY77" fmla="*/ 372201 h 2287945"/>
                  <a:gd name="connsiteX78" fmla="*/ 1870829 w 9151782"/>
                  <a:gd name="connsiteY78" fmla="*/ 306145 h 2287945"/>
                  <a:gd name="connsiteX79" fmla="*/ 1744907 w 9151782"/>
                  <a:gd name="connsiteY79" fmla="*/ 306145 h 2287945"/>
                  <a:gd name="connsiteX80" fmla="*/ 1744907 w 9151782"/>
                  <a:gd name="connsiteY80" fmla="*/ 281375 h 2287945"/>
                  <a:gd name="connsiteX81" fmla="*/ 1627249 w 9151782"/>
                  <a:gd name="connsiteY81" fmla="*/ 281375 h 2287945"/>
                  <a:gd name="connsiteX82" fmla="*/ 1627249 w 9151782"/>
                  <a:gd name="connsiteY82" fmla="*/ 244219 h 2287945"/>
                  <a:gd name="connsiteX83" fmla="*/ 1530229 w 9151782"/>
                  <a:gd name="connsiteY83" fmla="*/ 244219 h 2287945"/>
                  <a:gd name="connsiteX84" fmla="*/ 1530229 w 9151782"/>
                  <a:gd name="connsiteY84" fmla="*/ 204999 h 2287945"/>
                  <a:gd name="connsiteX85" fmla="*/ 1424952 w 9151782"/>
                  <a:gd name="connsiteY85" fmla="*/ 204999 h 2287945"/>
                  <a:gd name="connsiteX86" fmla="*/ 1424952 w 9151782"/>
                  <a:gd name="connsiteY86" fmla="*/ 174035 h 2287945"/>
                  <a:gd name="connsiteX87" fmla="*/ 1330003 w 9151782"/>
                  <a:gd name="connsiteY87" fmla="*/ 174035 h 2287945"/>
                  <a:gd name="connsiteX88" fmla="*/ 1330003 w 9151782"/>
                  <a:gd name="connsiteY88" fmla="*/ 151328 h 2287945"/>
                  <a:gd name="connsiteX89" fmla="*/ 1197893 w 9151782"/>
                  <a:gd name="connsiteY89" fmla="*/ 151328 h 2287945"/>
                  <a:gd name="connsiteX90" fmla="*/ 1197893 w 9151782"/>
                  <a:gd name="connsiteY90" fmla="*/ 110044 h 2287945"/>
                  <a:gd name="connsiteX91" fmla="*/ 1041013 w 9151782"/>
                  <a:gd name="connsiteY91" fmla="*/ 110044 h 2287945"/>
                  <a:gd name="connsiteX92" fmla="*/ 1041013 w 9151782"/>
                  <a:gd name="connsiteY92" fmla="*/ 79081 h 2287945"/>
                  <a:gd name="connsiteX93" fmla="*/ 902709 w 9151782"/>
                  <a:gd name="connsiteY93" fmla="*/ 79081 h 2287945"/>
                  <a:gd name="connsiteX94" fmla="*/ 902709 w 9151782"/>
                  <a:gd name="connsiteY94" fmla="*/ 83209 h 2287945"/>
                  <a:gd name="connsiteX95" fmla="*/ 696284 w 9151782"/>
                  <a:gd name="connsiteY95" fmla="*/ 83209 h 2287945"/>
                  <a:gd name="connsiteX96" fmla="*/ 696284 w 9151782"/>
                  <a:gd name="connsiteY96" fmla="*/ 39861 h 2287945"/>
                  <a:gd name="connsiteX97" fmla="*/ 539403 w 9151782"/>
                  <a:gd name="connsiteY97" fmla="*/ 39861 h 2287945"/>
                  <a:gd name="connsiteX98" fmla="*/ 539403 w 9151782"/>
                  <a:gd name="connsiteY98" fmla="*/ 4769 h 2287945"/>
                  <a:gd name="connsiteX99" fmla="*/ 4769 w 9151782"/>
                  <a:gd name="connsiteY99" fmla="*/ 4769 h 228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51782" h="2287945">
                    <a:moveTo>
                      <a:pt x="9147213" y="2287803"/>
                    </a:moveTo>
                    <a:lnTo>
                      <a:pt x="8732347" y="2287803"/>
                    </a:lnTo>
                    <a:lnTo>
                      <a:pt x="8732347" y="1798580"/>
                    </a:lnTo>
                    <a:lnTo>
                      <a:pt x="7811644" y="1798580"/>
                    </a:lnTo>
                    <a:lnTo>
                      <a:pt x="7811644" y="1724268"/>
                    </a:lnTo>
                    <a:lnTo>
                      <a:pt x="7142856" y="1724268"/>
                    </a:lnTo>
                    <a:lnTo>
                      <a:pt x="7142856" y="1680922"/>
                    </a:lnTo>
                    <a:lnTo>
                      <a:pt x="6994232" y="1680922"/>
                    </a:lnTo>
                    <a:lnTo>
                      <a:pt x="6994232" y="1654081"/>
                    </a:lnTo>
                    <a:lnTo>
                      <a:pt x="6796068" y="1654081"/>
                    </a:lnTo>
                    <a:lnTo>
                      <a:pt x="6796068" y="1618992"/>
                    </a:lnTo>
                    <a:lnTo>
                      <a:pt x="6659827" y="1618992"/>
                    </a:lnTo>
                    <a:lnTo>
                      <a:pt x="6659827" y="1565326"/>
                    </a:lnTo>
                    <a:lnTo>
                      <a:pt x="6490565" y="1565326"/>
                    </a:lnTo>
                    <a:lnTo>
                      <a:pt x="6490565" y="1536423"/>
                    </a:lnTo>
                    <a:lnTo>
                      <a:pt x="6356386" y="1536423"/>
                    </a:lnTo>
                    <a:lnTo>
                      <a:pt x="6356386" y="1497201"/>
                    </a:lnTo>
                    <a:lnTo>
                      <a:pt x="6284144" y="1497201"/>
                    </a:lnTo>
                    <a:lnTo>
                      <a:pt x="6284144" y="1453855"/>
                    </a:lnTo>
                    <a:lnTo>
                      <a:pt x="5957995" y="1453855"/>
                    </a:lnTo>
                    <a:lnTo>
                      <a:pt x="5957995" y="1400182"/>
                    </a:lnTo>
                    <a:lnTo>
                      <a:pt x="5693769" y="1400182"/>
                    </a:lnTo>
                    <a:lnTo>
                      <a:pt x="5693769" y="1358897"/>
                    </a:lnTo>
                    <a:lnTo>
                      <a:pt x="5466710" y="1358897"/>
                    </a:lnTo>
                    <a:lnTo>
                      <a:pt x="5466710" y="1321746"/>
                    </a:lnTo>
                    <a:lnTo>
                      <a:pt x="5245837" y="1321746"/>
                    </a:lnTo>
                    <a:lnTo>
                      <a:pt x="5245837" y="1294913"/>
                    </a:lnTo>
                    <a:lnTo>
                      <a:pt x="5121985" y="1294913"/>
                    </a:lnTo>
                    <a:lnTo>
                      <a:pt x="5121985" y="1253621"/>
                    </a:lnTo>
                    <a:lnTo>
                      <a:pt x="5014646" y="1253621"/>
                    </a:lnTo>
                    <a:lnTo>
                      <a:pt x="5014646" y="1214407"/>
                    </a:lnTo>
                    <a:lnTo>
                      <a:pt x="4870147" y="1214407"/>
                    </a:lnTo>
                    <a:lnTo>
                      <a:pt x="4870147" y="1183442"/>
                    </a:lnTo>
                    <a:lnTo>
                      <a:pt x="4787579" y="1183442"/>
                    </a:lnTo>
                    <a:lnTo>
                      <a:pt x="4787579" y="1160733"/>
                    </a:lnTo>
                    <a:lnTo>
                      <a:pt x="4711205" y="1160733"/>
                    </a:lnTo>
                    <a:lnTo>
                      <a:pt x="4711205" y="1129768"/>
                    </a:lnTo>
                    <a:lnTo>
                      <a:pt x="4645143" y="1129768"/>
                    </a:lnTo>
                    <a:lnTo>
                      <a:pt x="4645143" y="1104998"/>
                    </a:lnTo>
                    <a:lnTo>
                      <a:pt x="4529547" y="1104998"/>
                    </a:lnTo>
                    <a:lnTo>
                      <a:pt x="4529547" y="1059589"/>
                    </a:lnTo>
                    <a:lnTo>
                      <a:pt x="4240558" y="1059589"/>
                    </a:lnTo>
                    <a:lnTo>
                      <a:pt x="4240558" y="1022429"/>
                    </a:lnTo>
                    <a:lnTo>
                      <a:pt x="4075421" y="1022429"/>
                    </a:lnTo>
                    <a:lnTo>
                      <a:pt x="4075421" y="995597"/>
                    </a:lnTo>
                    <a:lnTo>
                      <a:pt x="3811202" y="995597"/>
                    </a:lnTo>
                    <a:lnTo>
                      <a:pt x="3811202" y="946056"/>
                    </a:lnTo>
                    <a:lnTo>
                      <a:pt x="3615100" y="946056"/>
                    </a:lnTo>
                    <a:lnTo>
                      <a:pt x="3615100" y="917153"/>
                    </a:lnTo>
                    <a:lnTo>
                      <a:pt x="3551108" y="917153"/>
                    </a:lnTo>
                    <a:lnTo>
                      <a:pt x="3551108" y="890320"/>
                    </a:lnTo>
                    <a:lnTo>
                      <a:pt x="3402485" y="890320"/>
                    </a:lnTo>
                    <a:lnTo>
                      <a:pt x="3402485" y="828398"/>
                    </a:lnTo>
                    <a:lnTo>
                      <a:pt x="3255924" y="828398"/>
                    </a:lnTo>
                    <a:lnTo>
                      <a:pt x="3255924" y="772662"/>
                    </a:lnTo>
                    <a:lnTo>
                      <a:pt x="3072203" y="772662"/>
                    </a:lnTo>
                    <a:lnTo>
                      <a:pt x="3072203" y="739632"/>
                    </a:lnTo>
                    <a:lnTo>
                      <a:pt x="2940094" y="739632"/>
                    </a:lnTo>
                    <a:lnTo>
                      <a:pt x="2940094" y="690091"/>
                    </a:lnTo>
                    <a:lnTo>
                      <a:pt x="2882296" y="690091"/>
                    </a:lnTo>
                    <a:lnTo>
                      <a:pt x="2882296" y="648806"/>
                    </a:lnTo>
                    <a:lnTo>
                      <a:pt x="2566474" y="648806"/>
                    </a:lnTo>
                    <a:lnTo>
                      <a:pt x="2566474" y="605458"/>
                    </a:lnTo>
                    <a:lnTo>
                      <a:pt x="2506606" y="605458"/>
                    </a:lnTo>
                    <a:lnTo>
                      <a:pt x="2506606" y="572430"/>
                    </a:lnTo>
                    <a:lnTo>
                      <a:pt x="2424038" y="572430"/>
                    </a:lnTo>
                    <a:lnTo>
                      <a:pt x="2424038" y="529081"/>
                    </a:lnTo>
                    <a:lnTo>
                      <a:pt x="2374497" y="529081"/>
                    </a:lnTo>
                    <a:lnTo>
                      <a:pt x="2374497" y="496054"/>
                    </a:lnTo>
                    <a:lnTo>
                      <a:pt x="2335283" y="496054"/>
                    </a:lnTo>
                    <a:lnTo>
                      <a:pt x="2335283" y="469220"/>
                    </a:lnTo>
                    <a:lnTo>
                      <a:pt x="2250644" y="469220"/>
                    </a:lnTo>
                    <a:lnTo>
                      <a:pt x="2250644" y="434128"/>
                    </a:lnTo>
                    <a:lnTo>
                      <a:pt x="2157757" y="434128"/>
                    </a:lnTo>
                    <a:lnTo>
                      <a:pt x="2157757" y="411421"/>
                    </a:lnTo>
                    <a:lnTo>
                      <a:pt x="1945141" y="411421"/>
                    </a:lnTo>
                    <a:lnTo>
                      <a:pt x="1945141" y="372201"/>
                    </a:lnTo>
                    <a:lnTo>
                      <a:pt x="1870829" y="372201"/>
                    </a:lnTo>
                    <a:lnTo>
                      <a:pt x="1870829" y="306145"/>
                    </a:lnTo>
                    <a:lnTo>
                      <a:pt x="1744907" y="306145"/>
                    </a:lnTo>
                    <a:lnTo>
                      <a:pt x="1744907" y="281375"/>
                    </a:lnTo>
                    <a:lnTo>
                      <a:pt x="1627249" y="281375"/>
                    </a:lnTo>
                    <a:lnTo>
                      <a:pt x="1627249" y="244219"/>
                    </a:lnTo>
                    <a:lnTo>
                      <a:pt x="1530229" y="244219"/>
                    </a:lnTo>
                    <a:lnTo>
                      <a:pt x="1530229" y="204999"/>
                    </a:lnTo>
                    <a:lnTo>
                      <a:pt x="1424952" y="204999"/>
                    </a:lnTo>
                    <a:lnTo>
                      <a:pt x="1424952" y="174035"/>
                    </a:lnTo>
                    <a:lnTo>
                      <a:pt x="1330003" y="174035"/>
                    </a:lnTo>
                    <a:lnTo>
                      <a:pt x="1330003" y="151328"/>
                    </a:lnTo>
                    <a:lnTo>
                      <a:pt x="1197893" y="151328"/>
                    </a:lnTo>
                    <a:lnTo>
                      <a:pt x="1197893" y="110044"/>
                    </a:lnTo>
                    <a:lnTo>
                      <a:pt x="1041013" y="110044"/>
                    </a:lnTo>
                    <a:lnTo>
                      <a:pt x="1041013" y="79081"/>
                    </a:lnTo>
                    <a:lnTo>
                      <a:pt x="902709" y="79081"/>
                    </a:lnTo>
                    <a:lnTo>
                      <a:pt x="902709" y="83209"/>
                    </a:lnTo>
                    <a:lnTo>
                      <a:pt x="696284" y="83209"/>
                    </a:lnTo>
                    <a:lnTo>
                      <a:pt x="696284" y="39861"/>
                    </a:lnTo>
                    <a:lnTo>
                      <a:pt x="539403" y="39861"/>
                    </a:lnTo>
                    <a:lnTo>
                      <a:pt x="539403" y="4769"/>
                    </a:lnTo>
                    <a:lnTo>
                      <a:pt x="4769" y="476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73" name="Freeform: Shape 4">
                <a:extLst>
                  <a:ext uri="{FF2B5EF4-FFF2-40B4-BE49-F238E27FC236}">
                    <a16:creationId xmlns:a16="http://schemas.microsoft.com/office/drawing/2014/main" id="{350EE231-C574-42C4-B32A-FC9E6ADE4507}"/>
                  </a:ext>
                </a:extLst>
              </p:cNvPr>
              <p:cNvSpPr/>
              <p:nvPr/>
            </p:nvSpPr>
            <p:spPr>
              <a:xfrm>
                <a:off x="37208" y="2257605"/>
                <a:ext cx="7782" cy="62257"/>
              </a:xfrm>
              <a:custGeom>
                <a:avLst/>
                <a:gdLst>
                  <a:gd name="connsiteX0" fmla="*/ 4076 w 7782"/>
                  <a:gd name="connsiteY0" fmla="*/ 4076 h 62257"/>
                  <a:gd name="connsiteX1" fmla="*/ 4076 w 7782"/>
                  <a:gd name="connsiteY1" fmla="*/ 62902 h 62257"/>
                </a:gdLst>
                <a:ahLst/>
                <a:cxnLst>
                  <a:cxn ang="0">
                    <a:pos x="connsiteX0" y="connsiteY0"/>
                  </a:cxn>
                  <a:cxn ang="0">
                    <a:pos x="connsiteX1" y="connsiteY1"/>
                  </a:cxn>
                </a:cxnLst>
                <a:rect l="l" t="t" r="r" b="b"/>
                <a:pathLst>
                  <a:path w="7782" h="62257">
                    <a:moveTo>
                      <a:pt x="4076" y="4076"/>
                    </a:moveTo>
                    <a:lnTo>
                      <a:pt x="4076" y="62902"/>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74" name="Freeform: Shape 5">
                <a:extLst>
                  <a:ext uri="{FF2B5EF4-FFF2-40B4-BE49-F238E27FC236}">
                    <a16:creationId xmlns:a16="http://schemas.microsoft.com/office/drawing/2014/main" id="{AE433D6F-0FDB-4D55-836C-A4A51E26134D}"/>
                  </a:ext>
                </a:extLst>
              </p:cNvPr>
              <p:cNvSpPr/>
              <p:nvPr/>
            </p:nvSpPr>
            <p:spPr>
              <a:xfrm>
                <a:off x="83901" y="2257605"/>
                <a:ext cx="7782" cy="62257"/>
              </a:xfrm>
              <a:custGeom>
                <a:avLst/>
                <a:gdLst>
                  <a:gd name="connsiteX0" fmla="*/ 4076 w 7782"/>
                  <a:gd name="connsiteY0" fmla="*/ 4076 h 62257"/>
                  <a:gd name="connsiteX1" fmla="*/ 4076 w 7782"/>
                  <a:gd name="connsiteY1" fmla="*/ 62902 h 62257"/>
                </a:gdLst>
                <a:ahLst/>
                <a:cxnLst>
                  <a:cxn ang="0">
                    <a:pos x="connsiteX0" y="connsiteY0"/>
                  </a:cxn>
                  <a:cxn ang="0">
                    <a:pos x="connsiteX1" y="connsiteY1"/>
                  </a:cxn>
                </a:cxnLst>
                <a:rect l="l" t="t" r="r" b="b"/>
                <a:pathLst>
                  <a:path w="7782" h="62257">
                    <a:moveTo>
                      <a:pt x="4076" y="4076"/>
                    </a:moveTo>
                    <a:lnTo>
                      <a:pt x="4076" y="62902"/>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75" name="Freeform: Shape 2047">
                <a:extLst>
                  <a:ext uri="{FF2B5EF4-FFF2-40B4-BE49-F238E27FC236}">
                    <a16:creationId xmlns:a16="http://schemas.microsoft.com/office/drawing/2014/main" id="{9E3D29F7-BC35-46DA-87DB-B4932BD322D8}"/>
                  </a:ext>
                </a:extLst>
              </p:cNvPr>
              <p:cNvSpPr/>
              <p:nvPr/>
            </p:nvSpPr>
            <p:spPr>
              <a:xfrm>
                <a:off x="364059" y="2257605"/>
                <a:ext cx="7782" cy="62257"/>
              </a:xfrm>
              <a:custGeom>
                <a:avLst/>
                <a:gdLst>
                  <a:gd name="connsiteX0" fmla="*/ 4076 w 7782"/>
                  <a:gd name="connsiteY0" fmla="*/ 4076 h 62257"/>
                  <a:gd name="connsiteX1" fmla="*/ 4076 w 7782"/>
                  <a:gd name="connsiteY1" fmla="*/ 62902 h 62257"/>
                </a:gdLst>
                <a:ahLst/>
                <a:cxnLst>
                  <a:cxn ang="0">
                    <a:pos x="connsiteX0" y="connsiteY0"/>
                  </a:cxn>
                  <a:cxn ang="0">
                    <a:pos x="connsiteX1" y="connsiteY1"/>
                  </a:cxn>
                </a:cxnLst>
                <a:rect l="l" t="t" r="r" b="b"/>
                <a:pathLst>
                  <a:path w="7782" h="62257">
                    <a:moveTo>
                      <a:pt x="4076" y="4076"/>
                    </a:moveTo>
                    <a:lnTo>
                      <a:pt x="4076" y="62902"/>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76" name="Freeform: Shape 2048">
                <a:extLst>
                  <a:ext uri="{FF2B5EF4-FFF2-40B4-BE49-F238E27FC236}">
                    <a16:creationId xmlns:a16="http://schemas.microsoft.com/office/drawing/2014/main" id="{8132D2E0-7494-4EB6-B269-3471264A1A9A}"/>
                  </a:ext>
                </a:extLst>
              </p:cNvPr>
              <p:cNvSpPr/>
              <p:nvPr/>
            </p:nvSpPr>
            <p:spPr>
              <a:xfrm>
                <a:off x="410752" y="2257605"/>
                <a:ext cx="7782" cy="62257"/>
              </a:xfrm>
              <a:custGeom>
                <a:avLst/>
                <a:gdLst>
                  <a:gd name="connsiteX0" fmla="*/ 4076 w 7782"/>
                  <a:gd name="connsiteY0" fmla="*/ 4076 h 62257"/>
                  <a:gd name="connsiteX1" fmla="*/ 4076 w 7782"/>
                  <a:gd name="connsiteY1" fmla="*/ 62902 h 62257"/>
                </a:gdLst>
                <a:ahLst/>
                <a:cxnLst>
                  <a:cxn ang="0">
                    <a:pos x="connsiteX0" y="connsiteY0"/>
                  </a:cxn>
                  <a:cxn ang="0">
                    <a:pos x="connsiteX1" y="connsiteY1"/>
                  </a:cxn>
                </a:cxnLst>
                <a:rect l="l" t="t" r="r" b="b"/>
                <a:pathLst>
                  <a:path w="7782" h="62257">
                    <a:moveTo>
                      <a:pt x="4076" y="4076"/>
                    </a:moveTo>
                    <a:lnTo>
                      <a:pt x="4076" y="62902"/>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77" name="Freeform: Shape 2050">
                <a:extLst>
                  <a:ext uri="{FF2B5EF4-FFF2-40B4-BE49-F238E27FC236}">
                    <a16:creationId xmlns:a16="http://schemas.microsoft.com/office/drawing/2014/main" id="{97B61286-A527-4E5E-99FF-2CC3F3E96089}"/>
                  </a:ext>
                </a:extLst>
              </p:cNvPr>
              <p:cNvSpPr/>
              <p:nvPr/>
            </p:nvSpPr>
            <p:spPr>
              <a:xfrm>
                <a:off x="550830" y="2288733"/>
                <a:ext cx="7782" cy="62257"/>
              </a:xfrm>
              <a:custGeom>
                <a:avLst/>
                <a:gdLst>
                  <a:gd name="connsiteX0" fmla="*/ 4076 w 7782"/>
                  <a:gd name="connsiteY0" fmla="*/ 4076 h 62257"/>
                  <a:gd name="connsiteX1" fmla="*/ 4076 w 7782"/>
                  <a:gd name="connsiteY1" fmla="*/ 62902 h 62257"/>
                </a:gdLst>
                <a:ahLst/>
                <a:cxnLst>
                  <a:cxn ang="0">
                    <a:pos x="connsiteX0" y="connsiteY0"/>
                  </a:cxn>
                  <a:cxn ang="0">
                    <a:pos x="connsiteX1" y="connsiteY1"/>
                  </a:cxn>
                </a:cxnLst>
                <a:rect l="l" t="t" r="r" b="b"/>
                <a:pathLst>
                  <a:path w="7782" h="62257">
                    <a:moveTo>
                      <a:pt x="4076" y="4076"/>
                    </a:moveTo>
                    <a:lnTo>
                      <a:pt x="4076" y="62902"/>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78" name="Freeform: Shape 2051">
                <a:extLst>
                  <a:ext uri="{FF2B5EF4-FFF2-40B4-BE49-F238E27FC236}">
                    <a16:creationId xmlns:a16="http://schemas.microsoft.com/office/drawing/2014/main" id="{253F793D-736E-4C5A-9001-CA46B144B887}"/>
                  </a:ext>
                </a:extLst>
              </p:cNvPr>
              <p:cNvSpPr/>
              <p:nvPr/>
            </p:nvSpPr>
            <p:spPr>
              <a:xfrm>
                <a:off x="597523" y="2288733"/>
                <a:ext cx="7782" cy="62257"/>
              </a:xfrm>
              <a:custGeom>
                <a:avLst/>
                <a:gdLst>
                  <a:gd name="connsiteX0" fmla="*/ 4076 w 7782"/>
                  <a:gd name="connsiteY0" fmla="*/ 4076 h 62257"/>
                  <a:gd name="connsiteX1" fmla="*/ 4076 w 7782"/>
                  <a:gd name="connsiteY1" fmla="*/ 62902 h 62257"/>
                </a:gdLst>
                <a:ahLst/>
                <a:cxnLst>
                  <a:cxn ang="0">
                    <a:pos x="connsiteX0" y="connsiteY0"/>
                  </a:cxn>
                  <a:cxn ang="0">
                    <a:pos x="connsiteX1" y="connsiteY1"/>
                  </a:cxn>
                </a:cxnLst>
                <a:rect l="l" t="t" r="r" b="b"/>
                <a:pathLst>
                  <a:path w="7782" h="62257">
                    <a:moveTo>
                      <a:pt x="4076" y="4076"/>
                    </a:moveTo>
                    <a:lnTo>
                      <a:pt x="4076" y="62902"/>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79" name="Freeform: Shape 2052">
                <a:extLst>
                  <a:ext uri="{FF2B5EF4-FFF2-40B4-BE49-F238E27FC236}">
                    <a16:creationId xmlns:a16="http://schemas.microsoft.com/office/drawing/2014/main" id="{000FD4F0-FE71-4924-B996-C117A8FCDB7C}"/>
                  </a:ext>
                </a:extLst>
              </p:cNvPr>
              <p:cNvSpPr/>
              <p:nvPr/>
            </p:nvSpPr>
            <p:spPr>
              <a:xfrm>
                <a:off x="644215" y="2288733"/>
                <a:ext cx="7782" cy="62257"/>
              </a:xfrm>
              <a:custGeom>
                <a:avLst/>
                <a:gdLst>
                  <a:gd name="connsiteX0" fmla="*/ 4076 w 7782"/>
                  <a:gd name="connsiteY0" fmla="*/ 4076 h 62257"/>
                  <a:gd name="connsiteX1" fmla="*/ 4076 w 7782"/>
                  <a:gd name="connsiteY1" fmla="*/ 62902 h 62257"/>
                </a:gdLst>
                <a:ahLst/>
                <a:cxnLst>
                  <a:cxn ang="0">
                    <a:pos x="connsiteX0" y="connsiteY0"/>
                  </a:cxn>
                  <a:cxn ang="0">
                    <a:pos x="connsiteX1" y="connsiteY1"/>
                  </a:cxn>
                </a:cxnLst>
                <a:rect l="l" t="t" r="r" b="b"/>
                <a:pathLst>
                  <a:path w="7782" h="62257">
                    <a:moveTo>
                      <a:pt x="4076" y="4076"/>
                    </a:moveTo>
                    <a:lnTo>
                      <a:pt x="4076" y="62902"/>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80" name="Freeform: Shape 2053">
                <a:extLst>
                  <a:ext uri="{FF2B5EF4-FFF2-40B4-BE49-F238E27FC236}">
                    <a16:creationId xmlns:a16="http://schemas.microsoft.com/office/drawing/2014/main" id="{6E9DE5AA-E4BE-4C5A-9D27-D8B0A56B9724}"/>
                  </a:ext>
                </a:extLst>
              </p:cNvPr>
              <p:cNvSpPr/>
              <p:nvPr/>
            </p:nvSpPr>
            <p:spPr>
              <a:xfrm>
                <a:off x="1453555" y="2459942"/>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81" name="Freeform: Shape 2054">
                <a:extLst>
                  <a:ext uri="{FF2B5EF4-FFF2-40B4-BE49-F238E27FC236}">
                    <a16:creationId xmlns:a16="http://schemas.microsoft.com/office/drawing/2014/main" id="{4E31DAE5-DD3C-4EE3-941F-F3165D8135C6}"/>
                  </a:ext>
                </a:extLst>
              </p:cNvPr>
              <p:cNvSpPr/>
              <p:nvPr/>
            </p:nvSpPr>
            <p:spPr>
              <a:xfrm>
                <a:off x="1578069" y="249107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82" name="Freeform: Shape 2055">
                <a:extLst>
                  <a:ext uri="{FF2B5EF4-FFF2-40B4-BE49-F238E27FC236}">
                    <a16:creationId xmlns:a16="http://schemas.microsoft.com/office/drawing/2014/main" id="{768E9171-DB29-40BC-BB1D-BD66BF909412}"/>
                  </a:ext>
                </a:extLst>
              </p:cNvPr>
              <p:cNvSpPr/>
              <p:nvPr/>
            </p:nvSpPr>
            <p:spPr>
              <a:xfrm>
                <a:off x="1749276" y="2553327"/>
                <a:ext cx="7782" cy="62257"/>
              </a:xfrm>
              <a:custGeom>
                <a:avLst/>
                <a:gdLst>
                  <a:gd name="connsiteX0" fmla="*/ 4076 w 7782"/>
                  <a:gd name="connsiteY0" fmla="*/ 4076 h 62257"/>
                  <a:gd name="connsiteX1" fmla="*/ 4076 w 7782"/>
                  <a:gd name="connsiteY1" fmla="*/ 62902 h 62257"/>
                </a:gdLst>
                <a:ahLst/>
                <a:cxnLst>
                  <a:cxn ang="0">
                    <a:pos x="connsiteX0" y="connsiteY0"/>
                  </a:cxn>
                  <a:cxn ang="0">
                    <a:pos x="connsiteX1" y="connsiteY1"/>
                  </a:cxn>
                </a:cxnLst>
                <a:rect l="l" t="t" r="r" b="b"/>
                <a:pathLst>
                  <a:path w="7782" h="62257">
                    <a:moveTo>
                      <a:pt x="4076" y="4076"/>
                    </a:moveTo>
                    <a:lnTo>
                      <a:pt x="4076" y="62902"/>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83" name="Freeform: Shape 2056">
                <a:extLst>
                  <a:ext uri="{FF2B5EF4-FFF2-40B4-BE49-F238E27FC236}">
                    <a16:creationId xmlns:a16="http://schemas.microsoft.com/office/drawing/2014/main" id="{ED3C6070-1C49-4649-83D7-0F0F96C6208E}"/>
                  </a:ext>
                </a:extLst>
              </p:cNvPr>
              <p:cNvSpPr/>
              <p:nvPr/>
            </p:nvSpPr>
            <p:spPr>
              <a:xfrm>
                <a:off x="1811533" y="2553327"/>
                <a:ext cx="7782" cy="62257"/>
              </a:xfrm>
              <a:custGeom>
                <a:avLst/>
                <a:gdLst>
                  <a:gd name="connsiteX0" fmla="*/ 4076 w 7782"/>
                  <a:gd name="connsiteY0" fmla="*/ 4076 h 62257"/>
                  <a:gd name="connsiteX1" fmla="*/ 4076 w 7782"/>
                  <a:gd name="connsiteY1" fmla="*/ 62902 h 62257"/>
                </a:gdLst>
                <a:ahLst/>
                <a:cxnLst>
                  <a:cxn ang="0">
                    <a:pos x="connsiteX0" y="connsiteY0"/>
                  </a:cxn>
                  <a:cxn ang="0">
                    <a:pos x="connsiteX1" y="connsiteY1"/>
                  </a:cxn>
                </a:cxnLst>
                <a:rect l="l" t="t" r="r" b="b"/>
                <a:pathLst>
                  <a:path w="7782" h="62257">
                    <a:moveTo>
                      <a:pt x="4076" y="4076"/>
                    </a:moveTo>
                    <a:lnTo>
                      <a:pt x="4076" y="62902"/>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84" name="Freeform: Shape 2057">
                <a:extLst>
                  <a:ext uri="{FF2B5EF4-FFF2-40B4-BE49-F238E27FC236}">
                    <a16:creationId xmlns:a16="http://schemas.microsoft.com/office/drawing/2014/main" id="{DB5B9323-11B6-4154-9A07-CF948C232E29}"/>
                  </a:ext>
                </a:extLst>
              </p:cNvPr>
              <p:cNvSpPr/>
              <p:nvPr/>
            </p:nvSpPr>
            <p:spPr>
              <a:xfrm>
                <a:off x="1951611" y="2662278"/>
                <a:ext cx="7782" cy="62257"/>
              </a:xfrm>
              <a:custGeom>
                <a:avLst/>
                <a:gdLst>
                  <a:gd name="connsiteX0" fmla="*/ 4076 w 7782"/>
                  <a:gd name="connsiteY0" fmla="*/ 4076 h 62257"/>
                  <a:gd name="connsiteX1" fmla="*/ 4076 w 7782"/>
                  <a:gd name="connsiteY1" fmla="*/ 62902 h 62257"/>
                </a:gdLst>
                <a:ahLst/>
                <a:cxnLst>
                  <a:cxn ang="0">
                    <a:pos x="connsiteX0" y="connsiteY0"/>
                  </a:cxn>
                  <a:cxn ang="0">
                    <a:pos x="connsiteX1" y="connsiteY1"/>
                  </a:cxn>
                </a:cxnLst>
                <a:rect l="l" t="t" r="r" b="b"/>
                <a:pathLst>
                  <a:path w="7782" h="62257">
                    <a:moveTo>
                      <a:pt x="4076" y="4076"/>
                    </a:moveTo>
                    <a:lnTo>
                      <a:pt x="4076" y="62902"/>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85" name="Freeform: Shape 2058">
                <a:extLst>
                  <a:ext uri="{FF2B5EF4-FFF2-40B4-BE49-F238E27FC236}">
                    <a16:creationId xmlns:a16="http://schemas.microsoft.com/office/drawing/2014/main" id="{A84B365C-57AD-4559-A738-90F0197E3A2E}"/>
                  </a:ext>
                </a:extLst>
              </p:cNvPr>
              <p:cNvSpPr/>
              <p:nvPr/>
            </p:nvSpPr>
            <p:spPr>
              <a:xfrm>
                <a:off x="3025545" y="2989129"/>
                <a:ext cx="7782" cy="62257"/>
              </a:xfrm>
              <a:custGeom>
                <a:avLst/>
                <a:gdLst>
                  <a:gd name="connsiteX0" fmla="*/ 4076 w 7782"/>
                  <a:gd name="connsiteY0" fmla="*/ 4076 h 62257"/>
                  <a:gd name="connsiteX1" fmla="*/ 4076 w 7782"/>
                  <a:gd name="connsiteY1" fmla="*/ 62904 h 62257"/>
                </a:gdLst>
                <a:ahLst/>
                <a:cxnLst>
                  <a:cxn ang="0">
                    <a:pos x="connsiteX0" y="connsiteY0"/>
                  </a:cxn>
                  <a:cxn ang="0">
                    <a:pos x="connsiteX1" y="connsiteY1"/>
                  </a:cxn>
                </a:cxnLst>
                <a:rect l="l" t="t" r="r" b="b"/>
                <a:pathLst>
                  <a:path w="7782" h="62257">
                    <a:moveTo>
                      <a:pt x="4076" y="4076"/>
                    </a:moveTo>
                    <a:lnTo>
                      <a:pt x="4076" y="629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86" name="Freeform: Shape 2059">
                <a:extLst>
                  <a:ext uri="{FF2B5EF4-FFF2-40B4-BE49-F238E27FC236}">
                    <a16:creationId xmlns:a16="http://schemas.microsoft.com/office/drawing/2014/main" id="{B7AF26AC-9CCC-48B5-9A20-45DD399469D5}"/>
                  </a:ext>
                </a:extLst>
              </p:cNvPr>
              <p:cNvSpPr/>
              <p:nvPr/>
            </p:nvSpPr>
            <p:spPr>
              <a:xfrm>
                <a:off x="3165623" y="3020258"/>
                <a:ext cx="7782" cy="62257"/>
              </a:xfrm>
              <a:custGeom>
                <a:avLst/>
                <a:gdLst>
                  <a:gd name="connsiteX0" fmla="*/ 4076 w 7782"/>
                  <a:gd name="connsiteY0" fmla="*/ 4076 h 62257"/>
                  <a:gd name="connsiteX1" fmla="*/ 4076 w 7782"/>
                  <a:gd name="connsiteY1" fmla="*/ 62904 h 62257"/>
                </a:gdLst>
                <a:ahLst/>
                <a:cxnLst>
                  <a:cxn ang="0">
                    <a:pos x="connsiteX0" y="connsiteY0"/>
                  </a:cxn>
                  <a:cxn ang="0">
                    <a:pos x="connsiteX1" y="connsiteY1"/>
                  </a:cxn>
                </a:cxnLst>
                <a:rect l="l" t="t" r="r" b="b"/>
                <a:pathLst>
                  <a:path w="7782" h="62257">
                    <a:moveTo>
                      <a:pt x="4076" y="4076"/>
                    </a:moveTo>
                    <a:lnTo>
                      <a:pt x="4076" y="629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87" name="Freeform: Shape 2060">
                <a:extLst>
                  <a:ext uri="{FF2B5EF4-FFF2-40B4-BE49-F238E27FC236}">
                    <a16:creationId xmlns:a16="http://schemas.microsoft.com/office/drawing/2014/main" id="{BC24434C-EDA8-4A97-A1A0-78B4A9C780D8}"/>
                  </a:ext>
                </a:extLst>
              </p:cNvPr>
              <p:cNvSpPr/>
              <p:nvPr/>
            </p:nvSpPr>
            <p:spPr>
              <a:xfrm>
                <a:off x="3165623" y="3020258"/>
                <a:ext cx="7782" cy="62257"/>
              </a:xfrm>
              <a:custGeom>
                <a:avLst/>
                <a:gdLst>
                  <a:gd name="connsiteX0" fmla="*/ 4076 w 7782"/>
                  <a:gd name="connsiteY0" fmla="*/ 4076 h 62257"/>
                  <a:gd name="connsiteX1" fmla="*/ 4076 w 7782"/>
                  <a:gd name="connsiteY1" fmla="*/ 62904 h 62257"/>
                </a:gdLst>
                <a:ahLst/>
                <a:cxnLst>
                  <a:cxn ang="0">
                    <a:pos x="connsiteX0" y="connsiteY0"/>
                  </a:cxn>
                  <a:cxn ang="0">
                    <a:pos x="connsiteX1" y="connsiteY1"/>
                  </a:cxn>
                </a:cxnLst>
                <a:rect l="l" t="t" r="r" b="b"/>
                <a:pathLst>
                  <a:path w="7782" h="62257">
                    <a:moveTo>
                      <a:pt x="4076" y="4076"/>
                    </a:moveTo>
                    <a:lnTo>
                      <a:pt x="4076" y="62904"/>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88" name="Freeform: Shape 2061">
                <a:extLst>
                  <a:ext uri="{FF2B5EF4-FFF2-40B4-BE49-F238E27FC236}">
                    <a16:creationId xmlns:a16="http://schemas.microsoft.com/office/drawing/2014/main" id="{0655FBF1-C681-496D-A808-361F4C99AE3E}"/>
                  </a:ext>
                </a:extLst>
              </p:cNvPr>
              <p:cNvSpPr/>
              <p:nvPr/>
            </p:nvSpPr>
            <p:spPr>
              <a:xfrm>
                <a:off x="3990529" y="323816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89" name="Freeform: Shape 2062">
                <a:extLst>
                  <a:ext uri="{FF2B5EF4-FFF2-40B4-BE49-F238E27FC236}">
                    <a16:creationId xmlns:a16="http://schemas.microsoft.com/office/drawing/2014/main" id="{5DF860A9-A9E8-4AFB-80D6-D7F32E24CCF2}"/>
                  </a:ext>
                </a:extLst>
              </p:cNvPr>
              <p:cNvSpPr/>
              <p:nvPr/>
            </p:nvSpPr>
            <p:spPr>
              <a:xfrm>
                <a:off x="4286250" y="3315982"/>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90" name="Freeform: Shape 2063">
                <a:extLst>
                  <a:ext uri="{FF2B5EF4-FFF2-40B4-BE49-F238E27FC236}">
                    <a16:creationId xmlns:a16="http://schemas.microsoft.com/office/drawing/2014/main" id="{F9F0F7F8-D4E5-4AF8-9262-2F8BDAB17964}"/>
                  </a:ext>
                </a:extLst>
              </p:cNvPr>
              <p:cNvSpPr/>
              <p:nvPr/>
            </p:nvSpPr>
            <p:spPr>
              <a:xfrm>
                <a:off x="4737621" y="3409367"/>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91" name="Freeform: Shape 2064">
                <a:extLst>
                  <a:ext uri="{FF2B5EF4-FFF2-40B4-BE49-F238E27FC236}">
                    <a16:creationId xmlns:a16="http://schemas.microsoft.com/office/drawing/2014/main" id="{59199D93-B85C-4577-99B3-CF264B5A9253}"/>
                  </a:ext>
                </a:extLst>
              </p:cNvPr>
              <p:cNvSpPr/>
              <p:nvPr/>
            </p:nvSpPr>
            <p:spPr>
              <a:xfrm>
                <a:off x="5142292" y="3533881"/>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92" name="Freeform: Shape 2065">
                <a:extLst>
                  <a:ext uri="{FF2B5EF4-FFF2-40B4-BE49-F238E27FC236}">
                    <a16:creationId xmlns:a16="http://schemas.microsoft.com/office/drawing/2014/main" id="{91C5905F-976D-4F40-8DD9-2DBE466B0756}"/>
                  </a:ext>
                </a:extLst>
              </p:cNvPr>
              <p:cNvSpPr/>
              <p:nvPr/>
            </p:nvSpPr>
            <p:spPr>
              <a:xfrm>
                <a:off x="5173420" y="3533881"/>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93" name="Freeform: Shape 2066">
                <a:extLst>
                  <a:ext uri="{FF2B5EF4-FFF2-40B4-BE49-F238E27FC236}">
                    <a16:creationId xmlns:a16="http://schemas.microsoft.com/office/drawing/2014/main" id="{224FF33F-F1A0-40E9-BC5F-C4E12A79F4FC}"/>
                  </a:ext>
                </a:extLst>
              </p:cNvPr>
              <p:cNvSpPr/>
              <p:nvPr/>
            </p:nvSpPr>
            <p:spPr>
              <a:xfrm>
                <a:off x="5313498" y="356501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94" name="Freeform: Shape 2067">
                <a:extLst>
                  <a:ext uri="{FF2B5EF4-FFF2-40B4-BE49-F238E27FC236}">
                    <a16:creationId xmlns:a16="http://schemas.microsoft.com/office/drawing/2014/main" id="{800FEE73-4FCE-4A09-A27B-51D4EEF152A3}"/>
                  </a:ext>
                </a:extLst>
              </p:cNvPr>
              <p:cNvSpPr/>
              <p:nvPr/>
            </p:nvSpPr>
            <p:spPr>
              <a:xfrm>
                <a:off x="5375755" y="356501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95" name="Freeform: Shape 2068">
                <a:extLst>
                  <a:ext uri="{FF2B5EF4-FFF2-40B4-BE49-F238E27FC236}">
                    <a16:creationId xmlns:a16="http://schemas.microsoft.com/office/drawing/2014/main" id="{3DAB1129-B4DD-4540-9A9C-95AAEDDEBA32}"/>
                  </a:ext>
                </a:extLst>
              </p:cNvPr>
              <p:cNvSpPr/>
              <p:nvPr/>
            </p:nvSpPr>
            <p:spPr>
              <a:xfrm>
                <a:off x="5422448" y="356501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96" name="Freeform: Shape 2069">
                <a:extLst>
                  <a:ext uri="{FF2B5EF4-FFF2-40B4-BE49-F238E27FC236}">
                    <a16:creationId xmlns:a16="http://schemas.microsoft.com/office/drawing/2014/main" id="{9A2D5C38-2FC1-4581-AEA6-33AD062FD80B}"/>
                  </a:ext>
                </a:extLst>
              </p:cNvPr>
              <p:cNvSpPr/>
              <p:nvPr/>
            </p:nvSpPr>
            <p:spPr>
              <a:xfrm>
                <a:off x="5469141" y="359613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97" name="Freeform: Shape 2070">
                <a:extLst>
                  <a:ext uri="{FF2B5EF4-FFF2-40B4-BE49-F238E27FC236}">
                    <a16:creationId xmlns:a16="http://schemas.microsoft.com/office/drawing/2014/main" id="{661B06A3-F138-4B0F-8363-844B230A4EEF}"/>
                  </a:ext>
                </a:extLst>
              </p:cNvPr>
              <p:cNvSpPr/>
              <p:nvPr/>
            </p:nvSpPr>
            <p:spPr>
              <a:xfrm>
                <a:off x="5500270" y="359613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98" name="Freeform: Shape 2071">
                <a:extLst>
                  <a:ext uri="{FF2B5EF4-FFF2-40B4-BE49-F238E27FC236}">
                    <a16:creationId xmlns:a16="http://schemas.microsoft.com/office/drawing/2014/main" id="{2378FE17-A33A-4961-8349-AEFB0EB10001}"/>
                  </a:ext>
                </a:extLst>
              </p:cNvPr>
              <p:cNvSpPr/>
              <p:nvPr/>
            </p:nvSpPr>
            <p:spPr>
              <a:xfrm>
                <a:off x="5531398" y="359613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99" name="Freeform: Shape 2072">
                <a:extLst>
                  <a:ext uri="{FF2B5EF4-FFF2-40B4-BE49-F238E27FC236}">
                    <a16:creationId xmlns:a16="http://schemas.microsoft.com/office/drawing/2014/main" id="{E3E358E6-0C9D-4559-8B15-00E2A07A9538}"/>
                  </a:ext>
                </a:extLst>
              </p:cNvPr>
              <p:cNvSpPr/>
              <p:nvPr/>
            </p:nvSpPr>
            <p:spPr>
              <a:xfrm>
                <a:off x="5562527" y="359613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00" name="Freeform: Shape 2073">
                <a:extLst>
                  <a:ext uri="{FF2B5EF4-FFF2-40B4-BE49-F238E27FC236}">
                    <a16:creationId xmlns:a16="http://schemas.microsoft.com/office/drawing/2014/main" id="{05BB20A7-9C32-457A-BA82-EA0089D27E16}"/>
                  </a:ext>
                </a:extLst>
              </p:cNvPr>
              <p:cNvSpPr/>
              <p:nvPr/>
            </p:nvSpPr>
            <p:spPr>
              <a:xfrm>
                <a:off x="5593655" y="359613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01" name="Freeform: Shape 2074">
                <a:extLst>
                  <a:ext uri="{FF2B5EF4-FFF2-40B4-BE49-F238E27FC236}">
                    <a16:creationId xmlns:a16="http://schemas.microsoft.com/office/drawing/2014/main" id="{2C432D5D-F643-4B8C-A390-E756562552EE}"/>
                  </a:ext>
                </a:extLst>
              </p:cNvPr>
              <p:cNvSpPr/>
              <p:nvPr/>
            </p:nvSpPr>
            <p:spPr>
              <a:xfrm>
                <a:off x="5624784" y="359613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02" name="Freeform: Shape 2075">
                <a:extLst>
                  <a:ext uri="{FF2B5EF4-FFF2-40B4-BE49-F238E27FC236}">
                    <a16:creationId xmlns:a16="http://schemas.microsoft.com/office/drawing/2014/main" id="{37F22765-CC25-4EFB-854B-5E71499CA147}"/>
                  </a:ext>
                </a:extLst>
              </p:cNvPr>
              <p:cNvSpPr/>
              <p:nvPr/>
            </p:nvSpPr>
            <p:spPr>
              <a:xfrm>
                <a:off x="5655912" y="359613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03" name="Freeform: Shape 2076">
                <a:extLst>
                  <a:ext uri="{FF2B5EF4-FFF2-40B4-BE49-F238E27FC236}">
                    <a16:creationId xmlns:a16="http://schemas.microsoft.com/office/drawing/2014/main" id="{88670BDD-3681-4984-8DEF-7DF19A26DD3D}"/>
                  </a:ext>
                </a:extLst>
              </p:cNvPr>
              <p:cNvSpPr/>
              <p:nvPr/>
            </p:nvSpPr>
            <p:spPr>
              <a:xfrm>
                <a:off x="5687041" y="359613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04" name="Freeform: Shape 2077">
                <a:extLst>
                  <a:ext uri="{FF2B5EF4-FFF2-40B4-BE49-F238E27FC236}">
                    <a16:creationId xmlns:a16="http://schemas.microsoft.com/office/drawing/2014/main" id="{BF80A1BD-0246-400B-AC67-353E54B7744A}"/>
                  </a:ext>
                </a:extLst>
              </p:cNvPr>
              <p:cNvSpPr/>
              <p:nvPr/>
            </p:nvSpPr>
            <p:spPr>
              <a:xfrm>
                <a:off x="5718169" y="3642831"/>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05" name="Freeform: Shape 2078">
                <a:extLst>
                  <a:ext uri="{FF2B5EF4-FFF2-40B4-BE49-F238E27FC236}">
                    <a16:creationId xmlns:a16="http://schemas.microsoft.com/office/drawing/2014/main" id="{C9CDC4BE-4582-4343-BDE2-E9DCC0D0CC4B}"/>
                  </a:ext>
                </a:extLst>
              </p:cNvPr>
              <p:cNvSpPr/>
              <p:nvPr/>
            </p:nvSpPr>
            <p:spPr>
              <a:xfrm>
                <a:off x="5749298" y="3642831"/>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06" name="Freeform: Shape 336">
                <a:extLst>
                  <a:ext uri="{FF2B5EF4-FFF2-40B4-BE49-F238E27FC236}">
                    <a16:creationId xmlns:a16="http://schemas.microsoft.com/office/drawing/2014/main" id="{9B2C1980-4F2F-4F14-A84D-B33C71CA5B6F}"/>
                  </a:ext>
                </a:extLst>
              </p:cNvPr>
              <p:cNvSpPr/>
              <p:nvPr/>
            </p:nvSpPr>
            <p:spPr>
              <a:xfrm>
                <a:off x="5780426" y="3642831"/>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07" name="Freeform: Shape 337">
                <a:extLst>
                  <a:ext uri="{FF2B5EF4-FFF2-40B4-BE49-F238E27FC236}">
                    <a16:creationId xmlns:a16="http://schemas.microsoft.com/office/drawing/2014/main" id="{B6C32944-FCE8-490A-9E7E-7F514DA2B504}"/>
                  </a:ext>
                </a:extLst>
              </p:cNvPr>
              <p:cNvSpPr/>
              <p:nvPr/>
            </p:nvSpPr>
            <p:spPr>
              <a:xfrm>
                <a:off x="5811555" y="3642831"/>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08" name="Freeform: Shape 338">
                <a:extLst>
                  <a:ext uri="{FF2B5EF4-FFF2-40B4-BE49-F238E27FC236}">
                    <a16:creationId xmlns:a16="http://schemas.microsoft.com/office/drawing/2014/main" id="{81644068-0F8C-4953-A30E-010CBB7F5769}"/>
                  </a:ext>
                </a:extLst>
              </p:cNvPr>
              <p:cNvSpPr/>
              <p:nvPr/>
            </p:nvSpPr>
            <p:spPr>
              <a:xfrm>
                <a:off x="5842683" y="3642831"/>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09" name="Freeform: Shape 339">
                <a:extLst>
                  <a:ext uri="{FF2B5EF4-FFF2-40B4-BE49-F238E27FC236}">
                    <a16:creationId xmlns:a16="http://schemas.microsoft.com/office/drawing/2014/main" id="{AB90CE19-F7EF-4444-8818-549ABBC2FF92}"/>
                  </a:ext>
                </a:extLst>
              </p:cNvPr>
              <p:cNvSpPr/>
              <p:nvPr/>
            </p:nvSpPr>
            <p:spPr>
              <a:xfrm>
                <a:off x="5873812" y="3642831"/>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10" name="Freeform: Shape 340">
                <a:extLst>
                  <a:ext uri="{FF2B5EF4-FFF2-40B4-BE49-F238E27FC236}">
                    <a16:creationId xmlns:a16="http://schemas.microsoft.com/office/drawing/2014/main" id="{0D8D5C8F-F94C-434C-BCF0-1243EE5D7698}"/>
                  </a:ext>
                </a:extLst>
              </p:cNvPr>
              <p:cNvSpPr/>
              <p:nvPr/>
            </p:nvSpPr>
            <p:spPr>
              <a:xfrm>
                <a:off x="5904940" y="3642831"/>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11" name="Freeform: Shape 341">
                <a:extLst>
                  <a:ext uri="{FF2B5EF4-FFF2-40B4-BE49-F238E27FC236}">
                    <a16:creationId xmlns:a16="http://schemas.microsoft.com/office/drawing/2014/main" id="{A34217C9-828E-4F77-A655-6C52BB5283DD}"/>
                  </a:ext>
                </a:extLst>
              </p:cNvPr>
              <p:cNvSpPr/>
              <p:nvPr/>
            </p:nvSpPr>
            <p:spPr>
              <a:xfrm>
                <a:off x="5936069" y="3642831"/>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12" name="Freeform: Shape 342">
                <a:extLst>
                  <a:ext uri="{FF2B5EF4-FFF2-40B4-BE49-F238E27FC236}">
                    <a16:creationId xmlns:a16="http://schemas.microsoft.com/office/drawing/2014/main" id="{50488A55-7560-4E73-923E-06DFECF4FFF8}"/>
                  </a:ext>
                </a:extLst>
              </p:cNvPr>
              <p:cNvSpPr/>
              <p:nvPr/>
            </p:nvSpPr>
            <p:spPr>
              <a:xfrm>
                <a:off x="5967197" y="370508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13" name="Freeform: Shape 343">
                <a:extLst>
                  <a:ext uri="{FF2B5EF4-FFF2-40B4-BE49-F238E27FC236}">
                    <a16:creationId xmlns:a16="http://schemas.microsoft.com/office/drawing/2014/main" id="{478A2227-B527-431E-8A6B-248620DCD9B4}"/>
                  </a:ext>
                </a:extLst>
              </p:cNvPr>
              <p:cNvSpPr/>
              <p:nvPr/>
            </p:nvSpPr>
            <p:spPr>
              <a:xfrm>
                <a:off x="5998326" y="370508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14" name="Freeform: Shape 344">
                <a:extLst>
                  <a:ext uri="{FF2B5EF4-FFF2-40B4-BE49-F238E27FC236}">
                    <a16:creationId xmlns:a16="http://schemas.microsoft.com/office/drawing/2014/main" id="{E099B264-90EB-4DCD-8D7B-B4E1078A8738}"/>
                  </a:ext>
                </a:extLst>
              </p:cNvPr>
              <p:cNvSpPr/>
              <p:nvPr/>
            </p:nvSpPr>
            <p:spPr>
              <a:xfrm>
                <a:off x="6029454" y="370508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15" name="Freeform: Shape 345">
                <a:extLst>
                  <a:ext uri="{FF2B5EF4-FFF2-40B4-BE49-F238E27FC236}">
                    <a16:creationId xmlns:a16="http://schemas.microsoft.com/office/drawing/2014/main" id="{FC3AD23C-AA8B-418E-AE4D-628680C9CBD4}"/>
                  </a:ext>
                </a:extLst>
              </p:cNvPr>
              <p:cNvSpPr/>
              <p:nvPr/>
            </p:nvSpPr>
            <p:spPr>
              <a:xfrm>
                <a:off x="6091711" y="370508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16" name="Freeform: Shape 346">
                <a:extLst>
                  <a:ext uri="{FF2B5EF4-FFF2-40B4-BE49-F238E27FC236}">
                    <a16:creationId xmlns:a16="http://schemas.microsoft.com/office/drawing/2014/main" id="{2062F55F-A02C-469F-A08C-9EF5433701DF}"/>
                  </a:ext>
                </a:extLst>
              </p:cNvPr>
              <p:cNvSpPr/>
              <p:nvPr/>
            </p:nvSpPr>
            <p:spPr>
              <a:xfrm>
                <a:off x="6122840" y="370508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17" name="Freeform: Shape 347">
                <a:extLst>
                  <a:ext uri="{FF2B5EF4-FFF2-40B4-BE49-F238E27FC236}">
                    <a16:creationId xmlns:a16="http://schemas.microsoft.com/office/drawing/2014/main" id="{6BE39B74-C9AC-4CD6-9E46-C6A9339AD2B4}"/>
                  </a:ext>
                </a:extLst>
              </p:cNvPr>
              <p:cNvSpPr/>
              <p:nvPr/>
            </p:nvSpPr>
            <p:spPr>
              <a:xfrm>
                <a:off x="6153968" y="370508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18" name="Freeform: Shape 348">
                <a:extLst>
                  <a:ext uri="{FF2B5EF4-FFF2-40B4-BE49-F238E27FC236}">
                    <a16:creationId xmlns:a16="http://schemas.microsoft.com/office/drawing/2014/main" id="{3734EB98-B280-4E9B-BE3C-D46512886F9F}"/>
                  </a:ext>
                </a:extLst>
              </p:cNvPr>
              <p:cNvSpPr/>
              <p:nvPr/>
            </p:nvSpPr>
            <p:spPr>
              <a:xfrm>
                <a:off x="6200661" y="370508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19" name="Freeform: Shape 349">
                <a:extLst>
                  <a:ext uri="{FF2B5EF4-FFF2-40B4-BE49-F238E27FC236}">
                    <a16:creationId xmlns:a16="http://schemas.microsoft.com/office/drawing/2014/main" id="{0BB4FBB7-B2A7-42E6-A5A4-63F7B4465895}"/>
                  </a:ext>
                </a:extLst>
              </p:cNvPr>
              <p:cNvSpPr/>
              <p:nvPr/>
            </p:nvSpPr>
            <p:spPr>
              <a:xfrm>
                <a:off x="6200661" y="370508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20" name="Freeform: Shape 350">
                <a:extLst>
                  <a:ext uri="{FF2B5EF4-FFF2-40B4-BE49-F238E27FC236}">
                    <a16:creationId xmlns:a16="http://schemas.microsoft.com/office/drawing/2014/main" id="{51D5EB02-513F-44E1-881E-28C6BF1FFD77}"/>
                  </a:ext>
                </a:extLst>
              </p:cNvPr>
              <p:cNvSpPr/>
              <p:nvPr/>
            </p:nvSpPr>
            <p:spPr>
              <a:xfrm>
                <a:off x="6231790" y="370508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21" name="Freeform: Shape 5119">
                <a:extLst>
                  <a:ext uri="{FF2B5EF4-FFF2-40B4-BE49-F238E27FC236}">
                    <a16:creationId xmlns:a16="http://schemas.microsoft.com/office/drawing/2014/main" id="{42C1B73A-6A75-4ED2-9157-758D160348D5}"/>
                  </a:ext>
                </a:extLst>
              </p:cNvPr>
              <p:cNvSpPr/>
              <p:nvPr/>
            </p:nvSpPr>
            <p:spPr>
              <a:xfrm>
                <a:off x="6262918" y="370508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22" name="Freeform: Shape 5120">
                <a:extLst>
                  <a:ext uri="{FF2B5EF4-FFF2-40B4-BE49-F238E27FC236}">
                    <a16:creationId xmlns:a16="http://schemas.microsoft.com/office/drawing/2014/main" id="{E1AFCFFD-203B-4E50-9058-BC97F2C651CF}"/>
                  </a:ext>
                </a:extLst>
              </p:cNvPr>
              <p:cNvSpPr/>
              <p:nvPr/>
            </p:nvSpPr>
            <p:spPr>
              <a:xfrm>
                <a:off x="6294047" y="3736217"/>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23" name="Freeform: Shape 5123">
                <a:extLst>
                  <a:ext uri="{FF2B5EF4-FFF2-40B4-BE49-F238E27FC236}">
                    <a16:creationId xmlns:a16="http://schemas.microsoft.com/office/drawing/2014/main" id="{C68AFFBA-B768-44B6-B147-173D2EB10383}"/>
                  </a:ext>
                </a:extLst>
              </p:cNvPr>
              <p:cNvSpPr/>
              <p:nvPr/>
            </p:nvSpPr>
            <p:spPr>
              <a:xfrm>
                <a:off x="6325175" y="3736217"/>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24" name="Freeform: Shape 5124">
                <a:extLst>
                  <a:ext uri="{FF2B5EF4-FFF2-40B4-BE49-F238E27FC236}">
                    <a16:creationId xmlns:a16="http://schemas.microsoft.com/office/drawing/2014/main" id="{D0F755C8-3EC2-4FBD-B68D-25355828477C}"/>
                  </a:ext>
                </a:extLst>
              </p:cNvPr>
              <p:cNvSpPr/>
              <p:nvPr/>
            </p:nvSpPr>
            <p:spPr>
              <a:xfrm>
                <a:off x="6371868" y="3782909"/>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25" name="Freeform: Shape 5125">
                <a:extLst>
                  <a:ext uri="{FF2B5EF4-FFF2-40B4-BE49-F238E27FC236}">
                    <a16:creationId xmlns:a16="http://schemas.microsoft.com/office/drawing/2014/main" id="{6B0A1DC3-3462-44BA-BBA5-04F1A2FBEDE2}"/>
                  </a:ext>
                </a:extLst>
              </p:cNvPr>
              <p:cNvSpPr/>
              <p:nvPr/>
            </p:nvSpPr>
            <p:spPr>
              <a:xfrm>
                <a:off x="6402996" y="3782909"/>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26" name="Freeform: Shape 5126">
                <a:extLst>
                  <a:ext uri="{FF2B5EF4-FFF2-40B4-BE49-F238E27FC236}">
                    <a16:creationId xmlns:a16="http://schemas.microsoft.com/office/drawing/2014/main" id="{3FCF3440-05DB-475E-9C9E-BCD52E5B8E7C}"/>
                  </a:ext>
                </a:extLst>
              </p:cNvPr>
              <p:cNvSpPr/>
              <p:nvPr/>
            </p:nvSpPr>
            <p:spPr>
              <a:xfrm>
                <a:off x="6434125" y="3782909"/>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27" name="Freeform: Shape 5127">
                <a:extLst>
                  <a:ext uri="{FF2B5EF4-FFF2-40B4-BE49-F238E27FC236}">
                    <a16:creationId xmlns:a16="http://schemas.microsoft.com/office/drawing/2014/main" id="{819CA05B-8E5A-4E7B-B13C-E458A518EC0A}"/>
                  </a:ext>
                </a:extLst>
              </p:cNvPr>
              <p:cNvSpPr/>
              <p:nvPr/>
            </p:nvSpPr>
            <p:spPr>
              <a:xfrm>
                <a:off x="6465253" y="3782909"/>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28" name="Freeform: Shape 5128">
                <a:extLst>
                  <a:ext uri="{FF2B5EF4-FFF2-40B4-BE49-F238E27FC236}">
                    <a16:creationId xmlns:a16="http://schemas.microsoft.com/office/drawing/2014/main" id="{272C8763-8DD6-4C7B-BD2E-83FCD9F72A89}"/>
                  </a:ext>
                </a:extLst>
              </p:cNvPr>
              <p:cNvSpPr/>
              <p:nvPr/>
            </p:nvSpPr>
            <p:spPr>
              <a:xfrm>
                <a:off x="6527510" y="381403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29" name="Freeform: Shape 5129">
                <a:extLst>
                  <a:ext uri="{FF2B5EF4-FFF2-40B4-BE49-F238E27FC236}">
                    <a16:creationId xmlns:a16="http://schemas.microsoft.com/office/drawing/2014/main" id="{0053EC54-3373-4C20-8D32-A86B1A03B0EF}"/>
                  </a:ext>
                </a:extLst>
              </p:cNvPr>
              <p:cNvSpPr/>
              <p:nvPr/>
            </p:nvSpPr>
            <p:spPr>
              <a:xfrm>
                <a:off x="6558639" y="381403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30" name="Freeform: Shape 5130">
                <a:extLst>
                  <a:ext uri="{FF2B5EF4-FFF2-40B4-BE49-F238E27FC236}">
                    <a16:creationId xmlns:a16="http://schemas.microsoft.com/office/drawing/2014/main" id="{E5E9B122-F925-432F-8524-87BD34393C7C}"/>
                  </a:ext>
                </a:extLst>
              </p:cNvPr>
              <p:cNvSpPr/>
              <p:nvPr/>
            </p:nvSpPr>
            <p:spPr>
              <a:xfrm>
                <a:off x="6589767" y="381403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31" name="Freeform: Shape 5131">
                <a:extLst>
                  <a:ext uri="{FF2B5EF4-FFF2-40B4-BE49-F238E27FC236}">
                    <a16:creationId xmlns:a16="http://schemas.microsoft.com/office/drawing/2014/main" id="{C0B0365C-0760-4958-A2F1-CDA7FB2357FE}"/>
                  </a:ext>
                </a:extLst>
              </p:cNvPr>
              <p:cNvSpPr/>
              <p:nvPr/>
            </p:nvSpPr>
            <p:spPr>
              <a:xfrm>
                <a:off x="6620896" y="381403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32" name="Freeform: Shape 5132">
                <a:extLst>
                  <a:ext uri="{FF2B5EF4-FFF2-40B4-BE49-F238E27FC236}">
                    <a16:creationId xmlns:a16="http://schemas.microsoft.com/office/drawing/2014/main" id="{7D7CFBD4-C4F7-4016-A9B5-B0164E73B598}"/>
                  </a:ext>
                </a:extLst>
              </p:cNvPr>
              <p:cNvSpPr/>
              <p:nvPr/>
            </p:nvSpPr>
            <p:spPr>
              <a:xfrm>
                <a:off x="6667589" y="3860731"/>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33" name="Freeform: Shape 5133">
                <a:extLst>
                  <a:ext uri="{FF2B5EF4-FFF2-40B4-BE49-F238E27FC236}">
                    <a16:creationId xmlns:a16="http://schemas.microsoft.com/office/drawing/2014/main" id="{F4A3632E-3384-4C26-A779-EE00E11B070A}"/>
                  </a:ext>
                </a:extLst>
              </p:cNvPr>
              <p:cNvSpPr/>
              <p:nvPr/>
            </p:nvSpPr>
            <p:spPr>
              <a:xfrm>
                <a:off x="6698717" y="3860731"/>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34" name="Freeform: Shape 5134">
                <a:extLst>
                  <a:ext uri="{FF2B5EF4-FFF2-40B4-BE49-F238E27FC236}">
                    <a16:creationId xmlns:a16="http://schemas.microsoft.com/office/drawing/2014/main" id="{9D7EA9F9-62A0-4ADF-B65F-CABA8D401C99}"/>
                  </a:ext>
                </a:extLst>
              </p:cNvPr>
              <p:cNvSpPr/>
              <p:nvPr/>
            </p:nvSpPr>
            <p:spPr>
              <a:xfrm>
                <a:off x="6729846" y="3860731"/>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35" name="Freeform: Shape 5135">
                <a:extLst>
                  <a:ext uri="{FF2B5EF4-FFF2-40B4-BE49-F238E27FC236}">
                    <a16:creationId xmlns:a16="http://schemas.microsoft.com/office/drawing/2014/main" id="{61DE110A-B962-4AFF-89E4-3655BEC65A8E}"/>
                  </a:ext>
                </a:extLst>
              </p:cNvPr>
              <p:cNvSpPr/>
              <p:nvPr/>
            </p:nvSpPr>
            <p:spPr>
              <a:xfrm>
                <a:off x="6760974" y="3860731"/>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36" name="Freeform: Shape 5136">
                <a:extLst>
                  <a:ext uri="{FF2B5EF4-FFF2-40B4-BE49-F238E27FC236}">
                    <a16:creationId xmlns:a16="http://schemas.microsoft.com/office/drawing/2014/main" id="{FF66A946-F4C3-4DA2-AFDC-37059CDB9988}"/>
                  </a:ext>
                </a:extLst>
              </p:cNvPr>
              <p:cNvSpPr/>
              <p:nvPr/>
            </p:nvSpPr>
            <p:spPr>
              <a:xfrm>
                <a:off x="6807667" y="3907423"/>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37" name="Freeform: Shape 5137">
                <a:extLst>
                  <a:ext uri="{FF2B5EF4-FFF2-40B4-BE49-F238E27FC236}">
                    <a16:creationId xmlns:a16="http://schemas.microsoft.com/office/drawing/2014/main" id="{739577F0-3A38-4679-ADDF-2A51A39E0354}"/>
                  </a:ext>
                </a:extLst>
              </p:cNvPr>
              <p:cNvSpPr/>
              <p:nvPr/>
            </p:nvSpPr>
            <p:spPr>
              <a:xfrm>
                <a:off x="6838795" y="3907423"/>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38" name="Freeform: Shape 5138">
                <a:extLst>
                  <a:ext uri="{FF2B5EF4-FFF2-40B4-BE49-F238E27FC236}">
                    <a16:creationId xmlns:a16="http://schemas.microsoft.com/office/drawing/2014/main" id="{8F810680-BE95-4548-9F6B-445FA237AC07}"/>
                  </a:ext>
                </a:extLst>
              </p:cNvPr>
              <p:cNvSpPr/>
              <p:nvPr/>
            </p:nvSpPr>
            <p:spPr>
              <a:xfrm>
                <a:off x="6869924" y="3907423"/>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39" name="Freeform: Shape 5139">
                <a:extLst>
                  <a:ext uri="{FF2B5EF4-FFF2-40B4-BE49-F238E27FC236}">
                    <a16:creationId xmlns:a16="http://schemas.microsoft.com/office/drawing/2014/main" id="{A8CD557B-C6A5-4A28-8BBA-482254A77BB9}"/>
                  </a:ext>
                </a:extLst>
              </p:cNvPr>
              <p:cNvSpPr/>
              <p:nvPr/>
            </p:nvSpPr>
            <p:spPr>
              <a:xfrm>
                <a:off x="6901053" y="3907423"/>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40" name="Freeform: Shape 5140">
                <a:extLst>
                  <a:ext uri="{FF2B5EF4-FFF2-40B4-BE49-F238E27FC236}">
                    <a16:creationId xmlns:a16="http://schemas.microsoft.com/office/drawing/2014/main" id="{B75FE605-7589-4494-81E1-B0535A417310}"/>
                  </a:ext>
                </a:extLst>
              </p:cNvPr>
              <p:cNvSpPr/>
              <p:nvPr/>
            </p:nvSpPr>
            <p:spPr>
              <a:xfrm>
                <a:off x="6932181" y="3907423"/>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41" name="Freeform: Shape 5141">
                <a:extLst>
                  <a:ext uri="{FF2B5EF4-FFF2-40B4-BE49-F238E27FC236}">
                    <a16:creationId xmlns:a16="http://schemas.microsoft.com/office/drawing/2014/main" id="{7BEB1DB1-EF9A-47A1-BF2C-531351219F3E}"/>
                  </a:ext>
                </a:extLst>
              </p:cNvPr>
              <p:cNvSpPr/>
              <p:nvPr/>
            </p:nvSpPr>
            <p:spPr>
              <a:xfrm>
                <a:off x="6963310" y="3907423"/>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42" name="Freeform: Shape 5142">
                <a:extLst>
                  <a:ext uri="{FF2B5EF4-FFF2-40B4-BE49-F238E27FC236}">
                    <a16:creationId xmlns:a16="http://schemas.microsoft.com/office/drawing/2014/main" id="{DFA5FC06-C956-46AA-A425-A32804F45187}"/>
                  </a:ext>
                </a:extLst>
              </p:cNvPr>
              <p:cNvSpPr/>
              <p:nvPr/>
            </p:nvSpPr>
            <p:spPr>
              <a:xfrm>
                <a:off x="6994438" y="392298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43" name="Freeform: Shape 5143">
                <a:extLst>
                  <a:ext uri="{FF2B5EF4-FFF2-40B4-BE49-F238E27FC236}">
                    <a16:creationId xmlns:a16="http://schemas.microsoft.com/office/drawing/2014/main" id="{DA98F4CD-4C58-4768-8563-D00CC258F2C4}"/>
                  </a:ext>
                </a:extLst>
              </p:cNvPr>
              <p:cNvSpPr/>
              <p:nvPr/>
            </p:nvSpPr>
            <p:spPr>
              <a:xfrm>
                <a:off x="7025567" y="392298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44" name="Freeform: Shape 5144">
                <a:extLst>
                  <a:ext uri="{FF2B5EF4-FFF2-40B4-BE49-F238E27FC236}">
                    <a16:creationId xmlns:a16="http://schemas.microsoft.com/office/drawing/2014/main" id="{7AEFE6F0-72F7-4264-8CA0-5ADCFD2C60F6}"/>
                  </a:ext>
                </a:extLst>
              </p:cNvPr>
              <p:cNvSpPr/>
              <p:nvPr/>
            </p:nvSpPr>
            <p:spPr>
              <a:xfrm>
                <a:off x="7056695" y="3922988"/>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45" name="Freeform: Shape 5145">
                <a:extLst>
                  <a:ext uri="{FF2B5EF4-FFF2-40B4-BE49-F238E27FC236}">
                    <a16:creationId xmlns:a16="http://schemas.microsoft.com/office/drawing/2014/main" id="{F39A8E4A-CEA7-4762-96BE-A874AA14B3D5}"/>
                  </a:ext>
                </a:extLst>
              </p:cNvPr>
              <p:cNvSpPr/>
              <p:nvPr/>
            </p:nvSpPr>
            <p:spPr>
              <a:xfrm>
                <a:off x="7150081" y="396968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46" name="Freeform: Shape 5146">
                <a:extLst>
                  <a:ext uri="{FF2B5EF4-FFF2-40B4-BE49-F238E27FC236}">
                    <a16:creationId xmlns:a16="http://schemas.microsoft.com/office/drawing/2014/main" id="{F295026D-2B17-4154-BFEE-EF1C98BF97EF}"/>
                  </a:ext>
                </a:extLst>
              </p:cNvPr>
              <p:cNvSpPr/>
              <p:nvPr/>
            </p:nvSpPr>
            <p:spPr>
              <a:xfrm>
                <a:off x="7181217" y="396968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47" name="Freeform: Shape 5147">
                <a:extLst>
                  <a:ext uri="{FF2B5EF4-FFF2-40B4-BE49-F238E27FC236}">
                    <a16:creationId xmlns:a16="http://schemas.microsoft.com/office/drawing/2014/main" id="{4FB03E93-1A0B-4B11-BDCB-CDA8B1B1607F}"/>
                  </a:ext>
                </a:extLst>
              </p:cNvPr>
              <p:cNvSpPr/>
              <p:nvPr/>
            </p:nvSpPr>
            <p:spPr>
              <a:xfrm>
                <a:off x="7212345" y="396968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48" name="Freeform: Shape 5148">
                <a:extLst>
                  <a:ext uri="{FF2B5EF4-FFF2-40B4-BE49-F238E27FC236}">
                    <a16:creationId xmlns:a16="http://schemas.microsoft.com/office/drawing/2014/main" id="{51921D19-B0C7-4E6B-B68F-A5962B17ABA1}"/>
                  </a:ext>
                </a:extLst>
              </p:cNvPr>
              <p:cNvSpPr/>
              <p:nvPr/>
            </p:nvSpPr>
            <p:spPr>
              <a:xfrm>
                <a:off x="7243474" y="396968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49" name="Freeform: Shape 5149">
                <a:extLst>
                  <a:ext uri="{FF2B5EF4-FFF2-40B4-BE49-F238E27FC236}">
                    <a16:creationId xmlns:a16="http://schemas.microsoft.com/office/drawing/2014/main" id="{7C9F82D0-4E12-45CA-B9B2-7C51FD2DFF03}"/>
                  </a:ext>
                </a:extLst>
              </p:cNvPr>
              <p:cNvSpPr/>
              <p:nvPr/>
            </p:nvSpPr>
            <p:spPr>
              <a:xfrm>
                <a:off x="7243474" y="396968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50" name="Freeform: Shape 5150">
                <a:extLst>
                  <a:ext uri="{FF2B5EF4-FFF2-40B4-BE49-F238E27FC236}">
                    <a16:creationId xmlns:a16="http://schemas.microsoft.com/office/drawing/2014/main" id="{EEFB2CFA-2806-43F4-8707-E16681CBAB82}"/>
                  </a:ext>
                </a:extLst>
              </p:cNvPr>
              <p:cNvSpPr/>
              <p:nvPr/>
            </p:nvSpPr>
            <p:spPr>
              <a:xfrm>
                <a:off x="7274602" y="396968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51" name="Freeform: Shape 5151">
                <a:extLst>
                  <a:ext uri="{FF2B5EF4-FFF2-40B4-BE49-F238E27FC236}">
                    <a16:creationId xmlns:a16="http://schemas.microsoft.com/office/drawing/2014/main" id="{2E44E771-9C8D-4224-BAAC-30BA3EA7B41B}"/>
                  </a:ext>
                </a:extLst>
              </p:cNvPr>
              <p:cNvSpPr/>
              <p:nvPr/>
            </p:nvSpPr>
            <p:spPr>
              <a:xfrm>
                <a:off x="7305731" y="396968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52" name="Freeform: Shape 5152">
                <a:extLst>
                  <a:ext uri="{FF2B5EF4-FFF2-40B4-BE49-F238E27FC236}">
                    <a16:creationId xmlns:a16="http://schemas.microsoft.com/office/drawing/2014/main" id="{71AE3755-9E6C-4231-B094-7C2D8FD23100}"/>
                  </a:ext>
                </a:extLst>
              </p:cNvPr>
              <p:cNvSpPr/>
              <p:nvPr/>
            </p:nvSpPr>
            <p:spPr>
              <a:xfrm>
                <a:off x="7352424" y="396968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53" name="Freeform: Shape 5153">
                <a:extLst>
                  <a:ext uri="{FF2B5EF4-FFF2-40B4-BE49-F238E27FC236}">
                    <a16:creationId xmlns:a16="http://schemas.microsoft.com/office/drawing/2014/main" id="{71849B70-D8D3-4F6A-ACE8-6F32A4C7C7BA}"/>
                  </a:ext>
                </a:extLst>
              </p:cNvPr>
              <p:cNvSpPr/>
              <p:nvPr/>
            </p:nvSpPr>
            <p:spPr>
              <a:xfrm>
                <a:off x="7383552" y="396968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54" name="Freeform: Shape 5154">
                <a:extLst>
                  <a:ext uri="{FF2B5EF4-FFF2-40B4-BE49-F238E27FC236}">
                    <a16:creationId xmlns:a16="http://schemas.microsoft.com/office/drawing/2014/main" id="{C788DC94-8942-4505-B5AA-F19A3331A538}"/>
                  </a:ext>
                </a:extLst>
              </p:cNvPr>
              <p:cNvSpPr/>
              <p:nvPr/>
            </p:nvSpPr>
            <p:spPr>
              <a:xfrm>
                <a:off x="7414681" y="396968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55" name="Freeform: Shape 5155">
                <a:extLst>
                  <a:ext uri="{FF2B5EF4-FFF2-40B4-BE49-F238E27FC236}">
                    <a16:creationId xmlns:a16="http://schemas.microsoft.com/office/drawing/2014/main" id="{584FBE3B-197C-4591-97A0-D77A98613230}"/>
                  </a:ext>
                </a:extLst>
              </p:cNvPr>
              <p:cNvSpPr/>
              <p:nvPr/>
            </p:nvSpPr>
            <p:spPr>
              <a:xfrm>
                <a:off x="7445809" y="396968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56" name="Freeform: Shape 5156">
                <a:extLst>
                  <a:ext uri="{FF2B5EF4-FFF2-40B4-BE49-F238E27FC236}">
                    <a16:creationId xmlns:a16="http://schemas.microsoft.com/office/drawing/2014/main" id="{BB292323-9971-4920-90FC-BF9C20746929}"/>
                  </a:ext>
                </a:extLst>
              </p:cNvPr>
              <p:cNvSpPr/>
              <p:nvPr/>
            </p:nvSpPr>
            <p:spPr>
              <a:xfrm>
                <a:off x="7476938" y="396968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57" name="Freeform: Shape 5157">
                <a:extLst>
                  <a:ext uri="{FF2B5EF4-FFF2-40B4-BE49-F238E27FC236}">
                    <a16:creationId xmlns:a16="http://schemas.microsoft.com/office/drawing/2014/main" id="{AA425F78-980E-4604-8DA8-3406F05C7326}"/>
                  </a:ext>
                </a:extLst>
              </p:cNvPr>
              <p:cNvSpPr/>
              <p:nvPr/>
            </p:nvSpPr>
            <p:spPr>
              <a:xfrm>
                <a:off x="7508066" y="396968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58" name="Freeform: Shape 5158">
                <a:extLst>
                  <a:ext uri="{FF2B5EF4-FFF2-40B4-BE49-F238E27FC236}">
                    <a16:creationId xmlns:a16="http://schemas.microsoft.com/office/drawing/2014/main" id="{D078044F-310A-4A15-8967-64F40E575F8C}"/>
                  </a:ext>
                </a:extLst>
              </p:cNvPr>
              <p:cNvSpPr/>
              <p:nvPr/>
            </p:nvSpPr>
            <p:spPr>
              <a:xfrm>
                <a:off x="7539195" y="396968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59" name="Freeform: Shape 5159">
                <a:extLst>
                  <a:ext uri="{FF2B5EF4-FFF2-40B4-BE49-F238E27FC236}">
                    <a16:creationId xmlns:a16="http://schemas.microsoft.com/office/drawing/2014/main" id="{A9E1F8D5-118B-4AF8-8568-F791D06D7160}"/>
                  </a:ext>
                </a:extLst>
              </p:cNvPr>
              <p:cNvSpPr/>
              <p:nvPr/>
            </p:nvSpPr>
            <p:spPr>
              <a:xfrm>
                <a:off x="7570323" y="396968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60" name="Freeform: Shape 5160">
                <a:extLst>
                  <a:ext uri="{FF2B5EF4-FFF2-40B4-BE49-F238E27FC236}">
                    <a16:creationId xmlns:a16="http://schemas.microsoft.com/office/drawing/2014/main" id="{069B99D8-4082-4D4D-A116-CF5B52438FE9}"/>
                  </a:ext>
                </a:extLst>
              </p:cNvPr>
              <p:cNvSpPr/>
              <p:nvPr/>
            </p:nvSpPr>
            <p:spPr>
              <a:xfrm>
                <a:off x="7601452" y="396968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61" name="Freeform: Shape 5161">
                <a:extLst>
                  <a:ext uri="{FF2B5EF4-FFF2-40B4-BE49-F238E27FC236}">
                    <a16:creationId xmlns:a16="http://schemas.microsoft.com/office/drawing/2014/main" id="{EBC3AC76-00BD-4C16-8DCD-AA9021BBD240}"/>
                  </a:ext>
                </a:extLst>
              </p:cNvPr>
              <p:cNvSpPr/>
              <p:nvPr/>
            </p:nvSpPr>
            <p:spPr>
              <a:xfrm>
                <a:off x="7632580" y="396968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62" name="Freeform: Shape 5162">
                <a:extLst>
                  <a:ext uri="{FF2B5EF4-FFF2-40B4-BE49-F238E27FC236}">
                    <a16:creationId xmlns:a16="http://schemas.microsoft.com/office/drawing/2014/main" id="{65D3FB40-EA61-4F5F-A9C8-6F98A4A98328}"/>
                  </a:ext>
                </a:extLst>
              </p:cNvPr>
              <p:cNvSpPr/>
              <p:nvPr/>
            </p:nvSpPr>
            <p:spPr>
              <a:xfrm>
                <a:off x="7663709" y="396968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63" name="Freeform: Shape 5163">
                <a:extLst>
                  <a:ext uri="{FF2B5EF4-FFF2-40B4-BE49-F238E27FC236}">
                    <a16:creationId xmlns:a16="http://schemas.microsoft.com/office/drawing/2014/main" id="{7253941F-3CBC-4C8B-A614-1A05C93BC162}"/>
                  </a:ext>
                </a:extLst>
              </p:cNvPr>
              <p:cNvSpPr/>
              <p:nvPr/>
            </p:nvSpPr>
            <p:spPr>
              <a:xfrm>
                <a:off x="7725966" y="396968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64" name="Freeform: Shape 5164">
                <a:extLst>
                  <a:ext uri="{FF2B5EF4-FFF2-40B4-BE49-F238E27FC236}">
                    <a16:creationId xmlns:a16="http://schemas.microsoft.com/office/drawing/2014/main" id="{99C7BE99-A1C3-4B0F-8BEF-1E815017CA9A}"/>
                  </a:ext>
                </a:extLst>
              </p:cNvPr>
              <p:cNvSpPr/>
              <p:nvPr/>
            </p:nvSpPr>
            <p:spPr>
              <a:xfrm>
                <a:off x="7757094" y="396968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65" name="Freeform: Shape 5165">
                <a:extLst>
                  <a:ext uri="{FF2B5EF4-FFF2-40B4-BE49-F238E27FC236}">
                    <a16:creationId xmlns:a16="http://schemas.microsoft.com/office/drawing/2014/main" id="{7C1854BF-F59C-4377-9835-0F22A47EE850}"/>
                  </a:ext>
                </a:extLst>
              </p:cNvPr>
              <p:cNvSpPr/>
              <p:nvPr/>
            </p:nvSpPr>
            <p:spPr>
              <a:xfrm>
                <a:off x="7788246" y="3969680"/>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66" name="Freeform: Shape 5166">
                <a:extLst>
                  <a:ext uri="{FF2B5EF4-FFF2-40B4-BE49-F238E27FC236}">
                    <a16:creationId xmlns:a16="http://schemas.microsoft.com/office/drawing/2014/main" id="{2527F873-42B4-4E56-B02C-8077B4FE5B5C}"/>
                  </a:ext>
                </a:extLst>
              </p:cNvPr>
              <p:cNvSpPr/>
              <p:nvPr/>
            </p:nvSpPr>
            <p:spPr>
              <a:xfrm>
                <a:off x="7834939" y="4047502"/>
                <a:ext cx="7782" cy="62257"/>
              </a:xfrm>
              <a:custGeom>
                <a:avLst/>
                <a:gdLst>
                  <a:gd name="connsiteX0" fmla="*/ 4076 w 7782"/>
                  <a:gd name="connsiteY0" fmla="*/ 4076 h 62257"/>
                  <a:gd name="connsiteX1" fmla="*/ 4076 w 7782"/>
                  <a:gd name="connsiteY1" fmla="*/ 62909 h 62257"/>
                </a:gdLst>
                <a:ahLst/>
                <a:cxnLst>
                  <a:cxn ang="0">
                    <a:pos x="connsiteX0" y="connsiteY0"/>
                  </a:cxn>
                  <a:cxn ang="0">
                    <a:pos x="connsiteX1" y="connsiteY1"/>
                  </a:cxn>
                </a:cxnLst>
                <a:rect l="l" t="t" r="r" b="b"/>
                <a:pathLst>
                  <a:path w="7782" h="62257">
                    <a:moveTo>
                      <a:pt x="4076" y="4076"/>
                    </a:moveTo>
                    <a:lnTo>
                      <a:pt x="4076" y="6290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67" name="Freeform: Shape 5167">
                <a:extLst>
                  <a:ext uri="{FF2B5EF4-FFF2-40B4-BE49-F238E27FC236}">
                    <a16:creationId xmlns:a16="http://schemas.microsoft.com/office/drawing/2014/main" id="{1EA45240-03AE-4EB2-B790-4C9C757C1C9B}"/>
                  </a:ext>
                </a:extLst>
              </p:cNvPr>
              <p:cNvSpPr/>
              <p:nvPr/>
            </p:nvSpPr>
            <p:spPr>
              <a:xfrm>
                <a:off x="7866067" y="4047502"/>
                <a:ext cx="7782" cy="62257"/>
              </a:xfrm>
              <a:custGeom>
                <a:avLst/>
                <a:gdLst>
                  <a:gd name="connsiteX0" fmla="*/ 4076 w 7782"/>
                  <a:gd name="connsiteY0" fmla="*/ 4076 h 62257"/>
                  <a:gd name="connsiteX1" fmla="*/ 4076 w 7782"/>
                  <a:gd name="connsiteY1" fmla="*/ 62909 h 62257"/>
                </a:gdLst>
                <a:ahLst/>
                <a:cxnLst>
                  <a:cxn ang="0">
                    <a:pos x="connsiteX0" y="connsiteY0"/>
                  </a:cxn>
                  <a:cxn ang="0">
                    <a:pos x="connsiteX1" y="connsiteY1"/>
                  </a:cxn>
                </a:cxnLst>
                <a:rect l="l" t="t" r="r" b="b"/>
                <a:pathLst>
                  <a:path w="7782" h="62257">
                    <a:moveTo>
                      <a:pt x="4076" y="4076"/>
                    </a:moveTo>
                    <a:lnTo>
                      <a:pt x="4076" y="6290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68" name="Freeform: Shape 5168">
                <a:extLst>
                  <a:ext uri="{FF2B5EF4-FFF2-40B4-BE49-F238E27FC236}">
                    <a16:creationId xmlns:a16="http://schemas.microsoft.com/office/drawing/2014/main" id="{9A35A689-BD4B-4D3E-8222-C1C7AADCD612}"/>
                  </a:ext>
                </a:extLst>
              </p:cNvPr>
              <p:cNvSpPr/>
              <p:nvPr/>
            </p:nvSpPr>
            <p:spPr>
              <a:xfrm>
                <a:off x="7928324" y="4047502"/>
                <a:ext cx="7782" cy="62257"/>
              </a:xfrm>
              <a:custGeom>
                <a:avLst/>
                <a:gdLst>
                  <a:gd name="connsiteX0" fmla="*/ 4076 w 7782"/>
                  <a:gd name="connsiteY0" fmla="*/ 4076 h 62257"/>
                  <a:gd name="connsiteX1" fmla="*/ 4076 w 7782"/>
                  <a:gd name="connsiteY1" fmla="*/ 62909 h 62257"/>
                </a:gdLst>
                <a:ahLst/>
                <a:cxnLst>
                  <a:cxn ang="0">
                    <a:pos x="connsiteX0" y="connsiteY0"/>
                  </a:cxn>
                  <a:cxn ang="0">
                    <a:pos x="connsiteX1" y="connsiteY1"/>
                  </a:cxn>
                </a:cxnLst>
                <a:rect l="l" t="t" r="r" b="b"/>
                <a:pathLst>
                  <a:path w="7782" h="62257">
                    <a:moveTo>
                      <a:pt x="4076" y="4076"/>
                    </a:moveTo>
                    <a:lnTo>
                      <a:pt x="4076" y="6290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69" name="Freeform: Shape 5169">
                <a:extLst>
                  <a:ext uri="{FF2B5EF4-FFF2-40B4-BE49-F238E27FC236}">
                    <a16:creationId xmlns:a16="http://schemas.microsoft.com/office/drawing/2014/main" id="{AFE6C1C7-F8FF-4116-B77A-8864595F9663}"/>
                  </a:ext>
                </a:extLst>
              </p:cNvPr>
              <p:cNvSpPr/>
              <p:nvPr/>
            </p:nvSpPr>
            <p:spPr>
              <a:xfrm>
                <a:off x="7975017" y="4047502"/>
                <a:ext cx="7782" cy="62257"/>
              </a:xfrm>
              <a:custGeom>
                <a:avLst/>
                <a:gdLst>
                  <a:gd name="connsiteX0" fmla="*/ 4076 w 7782"/>
                  <a:gd name="connsiteY0" fmla="*/ 4076 h 62257"/>
                  <a:gd name="connsiteX1" fmla="*/ 4076 w 7782"/>
                  <a:gd name="connsiteY1" fmla="*/ 62909 h 62257"/>
                </a:gdLst>
                <a:ahLst/>
                <a:cxnLst>
                  <a:cxn ang="0">
                    <a:pos x="connsiteX0" y="connsiteY0"/>
                  </a:cxn>
                  <a:cxn ang="0">
                    <a:pos x="connsiteX1" y="connsiteY1"/>
                  </a:cxn>
                </a:cxnLst>
                <a:rect l="l" t="t" r="r" b="b"/>
                <a:pathLst>
                  <a:path w="7782" h="62257">
                    <a:moveTo>
                      <a:pt x="4076" y="4076"/>
                    </a:moveTo>
                    <a:lnTo>
                      <a:pt x="4076" y="6290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70" name="Freeform: Shape 5170">
                <a:extLst>
                  <a:ext uri="{FF2B5EF4-FFF2-40B4-BE49-F238E27FC236}">
                    <a16:creationId xmlns:a16="http://schemas.microsoft.com/office/drawing/2014/main" id="{B88A3CC2-C02A-4612-A7C4-7D3019AF230E}"/>
                  </a:ext>
                </a:extLst>
              </p:cNvPr>
              <p:cNvSpPr/>
              <p:nvPr/>
            </p:nvSpPr>
            <p:spPr>
              <a:xfrm>
                <a:off x="8006146" y="4047502"/>
                <a:ext cx="7782" cy="62257"/>
              </a:xfrm>
              <a:custGeom>
                <a:avLst/>
                <a:gdLst>
                  <a:gd name="connsiteX0" fmla="*/ 4076 w 7782"/>
                  <a:gd name="connsiteY0" fmla="*/ 4076 h 62257"/>
                  <a:gd name="connsiteX1" fmla="*/ 4076 w 7782"/>
                  <a:gd name="connsiteY1" fmla="*/ 62909 h 62257"/>
                </a:gdLst>
                <a:ahLst/>
                <a:cxnLst>
                  <a:cxn ang="0">
                    <a:pos x="connsiteX0" y="connsiteY0"/>
                  </a:cxn>
                  <a:cxn ang="0">
                    <a:pos x="connsiteX1" y="connsiteY1"/>
                  </a:cxn>
                </a:cxnLst>
                <a:rect l="l" t="t" r="r" b="b"/>
                <a:pathLst>
                  <a:path w="7782" h="62257">
                    <a:moveTo>
                      <a:pt x="4076" y="4076"/>
                    </a:moveTo>
                    <a:lnTo>
                      <a:pt x="4076" y="6290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71" name="Freeform: Shape 5171">
                <a:extLst>
                  <a:ext uri="{FF2B5EF4-FFF2-40B4-BE49-F238E27FC236}">
                    <a16:creationId xmlns:a16="http://schemas.microsoft.com/office/drawing/2014/main" id="{AA8EECF3-71ED-4AF3-AF2A-E7A1420DDA55}"/>
                  </a:ext>
                </a:extLst>
              </p:cNvPr>
              <p:cNvSpPr/>
              <p:nvPr/>
            </p:nvSpPr>
            <p:spPr>
              <a:xfrm>
                <a:off x="8037274" y="4047502"/>
                <a:ext cx="7782" cy="62257"/>
              </a:xfrm>
              <a:custGeom>
                <a:avLst/>
                <a:gdLst>
                  <a:gd name="connsiteX0" fmla="*/ 4076 w 7782"/>
                  <a:gd name="connsiteY0" fmla="*/ 4076 h 62257"/>
                  <a:gd name="connsiteX1" fmla="*/ 4076 w 7782"/>
                  <a:gd name="connsiteY1" fmla="*/ 62909 h 62257"/>
                </a:gdLst>
                <a:ahLst/>
                <a:cxnLst>
                  <a:cxn ang="0">
                    <a:pos x="connsiteX0" y="connsiteY0"/>
                  </a:cxn>
                  <a:cxn ang="0">
                    <a:pos x="connsiteX1" y="connsiteY1"/>
                  </a:cxn>
                </a:cxnLst>
                <a:rect l="l" t="t" r="r" b="b"/>
                <a:pathLst>
                  <a:path w="7782" h="62257">
                    <a:moveTo>
                      <a:pt x="4076" y="4076"/>
                    </a:moveTo>
                    <a:lnTo>
                      <a:pt x="4076" y="6290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72" name="Freeform: Shape 5172">
                <a:extLst>
                  <a:ext uri="{FF2B5EF4-FFF2-40B4-BE49-F238E27FC236}">
                    <a16:creationId xmlns:a16="http://schemas.microsoft.com/office/drawing/2014/main" id="{3305EC5B-98F9-491F-923F-E59EA6DE2519}"/>
                  </a:ext>
                </a:extLst>
              </p:cNvPr>
              <p:cNvSpPr/>
              <p:nvPr/>
            </p:nvSpPr>
            <p:spPr>
              <a:xfrm>
                <a:off x="8146224" y="4047502"/>
                <a:ext cx="7782" cy="62257"/>
              </a:xfrm>
              <a:custGeom>
                <a:avLst/>
                <a:gdLst>
                  <a:gd name="connsiteX0" fmla="*/ 4076 w 7782"/>
                  <a:gd name="connsiteY0" fmla="*/ 4076 h 62257"/>
                  <a:gd name="connsiteX1" fmla="*/ 4076 w 7782"/>
                  <a:gd name="connsiteY1" fmla="*/ 62909 h 62257"/>
                </a:gdLst>
                <a:ahLst/>
                <a:cxnLst>
                  <a:cxn ang="0">
                    <a:pos x="connsiteX0" y="connsiteY0"/>
                  </a:cxn>
                  <a:cxn ang="0">
                    <a:pos x="connsiteX1" y="connsiteY1"/>
                  </a:cxn>
                </a:cxnLst>
                <a:rect l="l" t="t" r="r" b="b"/>
                <a:pathLst>
                  <a:path w="7782" h="62257">
                    <a:moveTo>
                      <a:pt x="4076" y="4076"/>
                    </a:moveTo>
                    <a:lnTo>
                      <a:pt x="4076" y="6290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73" name="Freeform: Shape 5173">
                <a:extLst>
                  <a:ext uri="{FF2B5EF4-FFF2-40B4-BE49-F238E27FC236}">
                    <a16:creationId xmlns:a16="http://schemas.microsoft.com/office/drawing/2014/main" id="{FED1D759-0329-4C8F-9A93-F0CA7F9B78D2}"/>
                  </a:ext>
                </a:extLst>
              </p:cNvPr>
              <p:cNvSpPr/>
              <p:nvPr/>
            </p:nvSpPr>
            <p:spPr>
              <a:xfrm>
                <a:off x="8224046" y="4047502"/>
                <a:ext cx="7782" cy="62257"/>
              </a:xfrm>
              <a:custGeom>
                <a:avLst/>
                <a:gdLst>
                  <a:gd name="connsiteX0" fmla="*/ 4076 w 7782"/>
                  <a:gd name="connsiteY0" fmla="*/ 4076 h 62257"/>
                  <a:gd name="connsiteX1" fmla="*/ 4076 w 7782"/>
                  <a:gd name="connsiteY1" fmla="*/ 62909 h 62257"/>
                </a:gdLst>
                <a:ahLst/>
                <a:cxnLst>
                  <a:cxn ang="0">
                    <a:pos x="connsiteX0" y="connsiteY0"/>
                  </a:cxn>
                  <a:cxn ang="0">
                    <a:pos x="connsiteX1" y="connsiteY1"/>
                  </a:cxn>
                </a:cxnLst>
                <a:rect l="l" t="t" r="r" b="b"/>
                <a:pathLst>
                  <a:path w="7782" h="62257">
                    <a:moveTo>
                      <a:pt x="4076" y="4076"/>
                    </a:moveTo>
                    <a:lnTo>
                      <a:pt x="4076" y="6290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74" name="Freeform: Shape 5174">
                <a:extLst>
                  <a:ext uri="{FF2B5EF4-FFF2-40B4-BE49-F238E27FC236}">
                    <a16:creationId xmlns:a16="http://schemas.microsoft.com/office/drawing/2014/main" id="{20117E09-92E6-4F54-9D2E-A0475EE8F7E1}"/>
                  </a:ext>
                </a:extLst>
              </p:cNvPr>
              <p:cNvSpPr/>
              <p:nvPr/>
            </p:nvSpPr>
            <p:spPr>
              <a:xfrm>
                <a:off x="8286303" y="4047502"/>
                <a:ext cx="7782" cy="62257"/>
              </a:xfrm>
              <a:custGeom>
                <a:avLst/>
                <a:gdLst>
                  <a:gd name="connsiteX0" fmla="*/ 4076 w 7782"/>
                  <a:gd name="connsiteY0" fmla="*/ 4076 h 62257"/>
                  <a:gd name="connsiteX1" fmla="*/ 4076 w 7782"/>
                  <a:gd name="connsiteY1" fmla="*/ 62909 h 62257"/>
                </a:gdLst>
                <a:ahLst/>
                <a:cxnLst>
                  <a:cxn ang="0">
                    <a:pos x="connsiteX0" y="connsiteY0"/>
                  </a:cxn>
                  <a:cxn ang="0">
                    <a:pos x="connsiteX1" y="connsiteY1"/>
                  </a:cxn>
                </a:cxnLst>
                <a:rect l="l" t="t" r="r" b="b"/>
                <a:pathLst>
                  <a:path w="7782" h="62257">
                    <a:moveTo>
                      <a:pt x="4076" y="4076"/>
                    </a:moveTo>
                    <a:lnTo>
                      <a:pt x="4076" y="6290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75" name="Freeform: Shape 5175">
                <a:extLst>
                  <a:ext uri="{FF2B5EF4-FFF2-40B4-BE49-F238E27FC236}">
                    <a16:creationId xmlns:a16="http://schemas.microsoft.com/office/drawing/2014/main" id="{4B4B94EC-B9F6-4951-BC54-7447B8F1874C}"/>
                  </a:ext>
                </a:extLst>
              </p:cNvPr>
              <p:cNvSpPr/>
              <p:nvPr/>
            </p:nvSpPr>
            <p:spPr>
              <a:xfrm>
                <a:off x="8286303" y="4047502"/>
                <a:ext cx="7782" cy="62257"/>
              </a:xfrm>
              <a:custGeom>
                <a:avLst/>
                <a:gdLst>
                  <a:gd name="connsiteX0" fmla="*/ 4076 w 7782"/>
                  <a:gd name="connsiteY0" fmla="*/ 4076 h 62257"/>
                  <a:gd name="connsiteX1" fmla="*/ 4076 w 7782"/>
                  <a:gd name="connsiteY1" fmla="*/ 62909 h 62257"/>
                </a:gdLst>
                <a:ahLst/>
                <a:cxnLst>
                  <a:cxn ang="0">
                    <a:pos x="connsiteX0" y="connsiteY0"/>
                  </a:cxn>
                  <a:cxn ang="0">
                    <a:pos x="connsiteX1" y="connsiteY1"/>
                  </a:cxn>
                </a:cxnLst>
                <a:rect l="l" t="t" r="r" b="b"/>
                <a:pathLst>
                  <a:path w="7782" h="62257">
                    <a:moveTo>
                      <a:pt x="4076" y="4076"/>
                    </a:moveTo>
                    <a:lnTo>
                      <a:pt x="4076" y="62909"/>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76" name="Freeform: Shape 5176">
                <a:extLst>
                  <a:ext uri="{FF2B5EF4-FFF2-40B4-BE49-F238E27FC236}">
                    <a16:creationId xmlns:a16="http://schemas.microsoft.com/office/drawing/2014/main" id="{A070ADB6-9810-4288-A7BF-A6ED2132E968}"/>
                  </a:ext>
                </a:extLst>
              </p:cNvPr>
              <p:cNvSpPr/>
              <p:nvPr/>
            </p:nvSpPr>
            <p:spPr>
              <a:xfrm>
                <a:off x="9095644" y="4530001"/>
                <a:ext cx="7782" cy="62257"/>
              </a:xfrm>
              <a:custGeom>
                <a:avLst/>
                <a:gdLst>
                  <a:gd name="connsiteX0" fmla="*/ 4076 w 7782"/>
                  <a:gd name="connsiteY0" fmla="*/ 4076 h 62257"/>
                  <a:gd name="connsiteX1" fmla="*/ 4076 w 7782"/>
                  <a:gd name="connsiteY1" fmla="*/ 62901 h 62257"/>
                </a:gdLst>
                <a:ahLst/>
                <a:cxnLst>
                  <a:cxn ang="0">
                    <a:pos x="connsiteX0" y="connsiteY0"/>
                  </a:cxn>
                  <a:cxn ang="0">
                    <a:pos x="connsiteX1" y="connsiteY1"/>
                  </a:cxn>
                </a:cxnLst>
                <a:rect l="l" t="t" r="r" b="b"/>
                <a:pathLst>
                  <a:path w="7782" h="62257">
                    <a:moveTo>
                      <a:pt x="4076" y="4076"/>
                    </a:moveTo>
                    <a:lnTo>
                      <a:pt x="4076" y="62901"/>
                    </a:lnTo>
                  </a:path>
                </a:pathLst>
              </a:custGeom>
              <a:noFill/>
              <a:ln w="2540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grpSp>
        <p:grpSp>
          <p:nvGrpSpPr>
            <p:cNvPr id="69" name="Graphic 5177">
              <a:extLst>
                <a:ext uri="{FF2B5EF4-FFF2-40B4-BE49-F238E27FC236}">
                  <a16:creationId xmlns:a16="http://schemas.microsoft.com/office/drawing/2014/main" id="{3BAA82B5-7B38-4E1A-85A3-12F51DDCFA55}"/>
                </a:ext>
              </a:extLst>
            </p:cNvPr>
            <p:cNvGrpSpPr/>
            <p:nvPr/>
          </p:nvGrpSpPr>
          <p:grpSpPr>
            <a:xfrm>
              <a:off x="1539690" y="1681642"/>
              <a:ext cx="6585097" cy="1266362"/>
              <a:chOff x="0" y="2546756"/>
              <a:chExt cx="9144000" cy="1764487"/>
            </a:xfrm>
          </p:grpSpPr>
          <p:sp>
            <p:nvSpPr>
              <p:cNvPr id="70" name="Freeform: Shape 5179">
                <a:extLst>
                  <a:ext uri="{FF2B5EF4-FFF2-40B4-BE49-F238E27FC236}">
                    <a16:creationId xmlns:a16="http://schemas.microsoft.com/office/drawing/2014/main" id="{5B66D622-3FED-45CC-ADFF-575B7AB8281C}"/>
                  </a:ext>
                </a:extLst>
              </p:cNvPr>
              <p:cNvSpPr/>
              <p:nvPr/>
            </p:nvSpPr>
            <p:spPr>
              <a:xfrm>
                <a:off x="-5353" y="2566006"/>
                <a:ext cx="9152245" cy="1715015"/>
              </a:xfrm>
              <a:custGeom>
                <a:avLst/>
                <a:gdLst>
                  <a:gd name="connsiteX0" fmla="*/ 9150590 w 9152245"/>
                  <a:gd name="connsiteY0" fmla="*/ 1716379 h 1715015"/>
                  <a:gd name="connsiteX1" fmla="*/ 7865302 w 9152245"/>
                  <a:gd name="connsiteY1" fmla="*/ 1716379 h 1715015"/>
                  <a:gd name="connsiteX2" fmla="*/ 7865302 w 9152245"/>
                  <a:gd name="connsiteY2" fmla="*/ 1632854 h 1715015"/>
                  <a:gd name="connsiteX3" fmla="*/ 7372202 w 9152245"/>
                  <a:gd name="connsiteY3" fmla="*/ 1632854 h 1715015"/>
                  <a:gd name="connsiteX4" fmla="*/ 7372202 w 9152245"/>
                  <a:gd name="connsiteY4" fmla="*/ 1576267 h 1715015"/>
                  <a:gd name="connsiteX5" fmla="*/ 7197056 w 9152245"/>
                  <a:gd name="connsiteY5" fmla="*/ 1576267 h 1715015"/>
                  <a:gd name="connsiteX6" fmla="*/ 7197056 w 9152245"/>
                  <a:gd name="connsiteY6" fmla="*/ 1519680 h 1715015"/>
                  <a:gd name="connsiteX7" fmla="*/ 6736294 w 9152245"/>
                  <a:gd name="connsiteY7" fmla="*/ 1519680 h 1715015"/>
                  <a:gd name="connsiteX8" fmla="*/ 6736294 w 9152245"/>
                  <a:gd name="connsiteY8" fmla="*/ 1463092 h 1715015"/>
                  <a:gd name="connsiteX9" fmla="*/ 6544979 w 9152245"/>
                  <a:gd name="connsiteY9" fmla="*/ 1463092 h 1715015"/>
                  <a:gd name="connsiteX10" fmla="*/ 6544979 w 9152245"/>
                  <a:gd name="connsiteY10" fmla="*/ 1411898 h 1715015"/>
                  <a:gd name="connsiteX11" fmla="*/ 6165054 w 9152245"/>
                  <a:gd name="connsiteY11" fmla="*/ 1411898 h 1715015"/>
                  <a:gd name="connsiteX12" fmla="*/ 6165054 w 9152245"/>
                  <a:gd name="connsiteY12" fmla="*/ 1339149 h 1715015"/>
                  <a:gd name="connsiteX13" fmla="*/ 5768959 w 9152245"/>
                  <a:gd name="connsiteY13" fmla="*/ 1339149 h 1715015"/>
                  <a:gd name="connsiteX14" fmla="*/ 5768959 w 9152245"/>
                  <a:gd name="connsiteY14" fmla="*/ 1266393 h 1715015"/>
                  <a:gd name="connsiteX15" fmla="*/ 5596509 w 9152245"/>
                  <a:gd name="connsiteY15" fmla="*/ 1266393 h 1715015"/>
                  <a:gd name="connsiteX16" fmla="*/ 5596509 w 9152245"/>
                  <a:gd name="connsiteY16" fmla="*/ 1220591 h 1715015"/>
                  <a:gd name="connsiteX17" fmla="*/ 5300108 w 9152245"/>
                  <a:gd name="connsiteY17" fmla="*/ 1220591 h 1715015"/>
                  <a:gd name="connsiteX18" fmla="*/ 5300108 w 9152245"/>
                  <a:gd name="connsiteY18" fmla="*/ 1153227 h 1715015"/>
                  <a:gd name="connsiteX19" fmla="*/ 5068375 w 9152245"/>
                  <a:gd name="connsiteY19" fmla="*/ 1153227 h 1715015"/>
                  <a:gd name="connsiteX20" fmla="*/ 5068375 w 9152245"/>
                  <a:gd name="connsiteY20" fmla="*/ 1102024 h 1715015"/>
                  <a:gd name="connsiteX21" fmla="*/ 4747725 w 9152245"/>
                  <a:gd name="connsiteY21" fmla="*/ 1102024 h 1715015"/>
                  <a:gd name="connsiteX22" fmla="*/ 4747725 w 9152245"/>
                  <a:gd name="connsiteY22" fmla="*/ 1066998 h 1715015"/>
                  <a:gd name="connsiteX23" fmla="*/ 4639943 w 9152245"/>
                  <a:gd name="connsiteY23" fmla="*/ 1066998 h 1715015"/>
                  <a:gd name="connsiteX24" fmla="*/ 4639943 w 9152245"/>
                  <a:gd name="connsiteY24" fmla="*/ 1015803 h 1715015"/>
                  <a:gd name="connsiteX25" fmla="*/ 4394746 w 9152245"/>
                  <a:gd name="connsiteY25" fmla="*/ 1015803 h 1715015"/>
                  <a:gd name="connsiteX26" fmla="*/ 4394746 w 9152245"/>
                  <a:gd name="connsiteY26" fmla="*/ 986161 h 1715015"/>
                  <a:gd name="connsiteX27" fmla="*/ 4300436 w 9152245"/>
                  <a:gd name="connsiteY27" fmla="*/ 986161 h 1715015"/>
                  <a:gd name="connsiteX28" fmla="*/ 4300436 w 9152245"/>
                  <a:gd name="connsiteY28" fmla="*/ 940359 h 1715015"/>
                  <a:gd name="connsiteX29" fmla="*/ 4109121 w 9152245"/>
                  <a:gd name="connsiteY29" fmla="*/ 940359 h 1715015"/>
                  <a:gd name="connsiteX30" fmla="*/ 4109121 w 9152245"/>
                  <a:gd name="connsiteY30" fmla="*/ 894548 h 1715015"/>
                  <a:gd name="connsiteX31" fmla="*/ 3955536 w 9152245"/>
                  <a:gd name="connsiteY31" fmla="*/ 894548 h 1715015"/>
                  <a:gd name="connsiteX32" fmla="*/ 3955536 w 9152245"/>
                  <a:gd name="connsiteY32" fmla="*/ 837961 h 1715015"/>
                  <a:gd name="connsiteX33" fmla="*/ 3847754 w 9152245"/>
                  <a:gd name="connsiteY33" fmla="*/ 837961 h 1715015"/>
                  <a:gd name="connsiteX34" fmla="*/ 3847754 w 9152245"/>
                  <a:gd name="connsiteY34" fmla="*/ 802934 h 1715015"/>
                  <a:gd name="connsiteX35" fmla="*/ 3699554 w 9152245"/>
                  <a:gd name="connsiteY35" fmla="*/ 802934 h 1715015"/>
                  <a:gd name="connsiteX36" fmla="*/ 3699554 w 9152245"/>
                  <a:gd name="connsiteY36" fmla="*/ 759822 h 1715015"/>
                  <a:gd name="connsiteX37" fmla="*/ 3594468 w 9152245"/>
                  <a:gd name="connsiteY37" fmla="*/ 759822 h 1715015"/>
                  <a:gd name="connsiteX38" fmla="*/ 3594468 w 9152245"/>
                  <a:gd name="connsiteY38" fmla="*/ 676291 h 1715015"/>
                  <a:gd name="connsiteX39" fmla="*/ 3443572 w 9152245"/>
                  <a:gd name="connsiteY39" fmla="*/ 676291 h 1715015"/>
                  <a:gd name="connsiteX40" fmla="*/ 3443572 w 9152245"/>
                  <a:gd name="connsiteY40" fmla="*/ 633179 h 1715015"/>
                  <a:gd name="connsiteX41" fmla="*/ 3298067 w 9152245"/>
                  <a:gd name="connsiteY41" fmla="*/ 633179 h 1715015"/>
                  <a:gd name="connsiteX42" fmla="*/ 3298067 w 9152245"/>
                  <a:gd name="connsiteY42" fmla="*/ 565816 h 1715015"/>
                  <a:gd name="connsiteX43" fmla="*/ 3182205 w 9152245"/>
                  <a:gd name="connsiteY43" fmla="*/ 565816 h 1715015"/>
                  <a:gd name="connsiteX44" fmla="*/ 3182205 w 9152245"/>
                  <a:gd name="connsiteY44" fmla="*/ 528092 h 1715015"/>
                  <a:gd name="connsiteX45" fmla="*/ 3087895 w 9152245"/>
                  <a:gd name="connsiteY45" fmla="*/ 528092 h 1715015"/>
                  <a:gd name="connsiteX46" fmla="*/ 3087895 w 9152245"/>
                  <a:gd name="connsiteY46" fmla="*/ 484979 h 1715015"/>
                  <a:gd name="connsiteX47" fmla="*/ 2934311 w 9152245"/>
                  <a:gd name="connsiteY47" fmla="*/ 484979 h 1715015"/>
                  <a:gd name="connsiteX48" fmla="*/ 2934311 w 9152245"/>
                  <a:gd name="connsiteY48" fmla="*/ 444561 h 1715015"/>
                  <a:gd name="connsiteX49" fmla="*/ 2729523 w 9152245"/>
                  <a:gd name="connsiteY49" fmla="*/ 444561 h 1715015"/>
                  <a:gd name="connsiteX50" fmla="*/ 2729523 w 9152245"/>
                  <a:gd name="connsiteY50" fmla="*/ 406838 h 1715015"/>
                  <a:gd name="connsiteX51" fmla="*/ 2530128 w 9152245"/>
                  <a:gd name="connsiteY51" fmla="*/ 406838 h 1715015"/>
                  <a:gd name="connsiteX52" fmla="*/ 2530128 w 9152245"/>
                  <a:gd name="connsiteY52" fmla="*/ 350253 h 1715015"/>
                  <a:gd name="connsiteX53" fmla="*/ 2422346 w 9152245"/>
                  <a:gd name="connsiteY53" fmla="*/ 350253 h 1715015"/>
                  <a:gd name="connsiteX54" fmla="*/ 2422346 w 9152245"/>
                  <a:gd name="connsiteY54" fmla="*/ 304446 h 1715015"/>
                  <a:gd name="connsiteX55" fmla="*/ 2077446 w 9152245"/>
                  <a:gd name="connsiteY55" fmla="*/ 304446 h 1715015"/>
                  <a:gd name="connsiteX56" fmla="*/ 2077446 w 9152245"/>
                  <a:gd name="connsiteY56" fmla="*/ 258639 h 1715015"/>
                  <a:gd name="connsiteX57" fmla="*/ 1999306 w 9152245"/>
                  <a:gd name="connsiteY57" fmla="*/ 258639 h 1715015"/>
                  <a:gd name="connsiteX58" fmla="*/ 1999306 w 9152245"/>
                  <a:gd name="connsiteY58" fmla="*/ 245167 h 1715015"/>
                  <a:gd name="connsiteX59" fmla="*/ 1791830 w 9152245"/>
                  <a:gd name="connsiteY59" fmla="*/ 245167 h 1715015"/>
                  <a:gd name="connsiteX60" fmla="*/ 1791830 w 9152245"/>
                  <a:gd name="connsiteY60" fmla="*/ 199359 h 1715015"/>
                  <a:gd name="connsiteX61" fmla="*/ 1716378 w 9152245"/>
                  <a:gd name="connsiteY61" fmla="*/ 199359 h 1715015"/>
                  <a:gd name="connsiteX62" fmla="*/ 1716378 w 9152245"/>
                  <a:gd name="connsiteY62" fmla="*/ 175108 h 1715015"/>
                  <a:gd name="connsiteX63" fmla="*/ 1592435 w 9152245"/>
                  <a:gd name="connsiteY63" fmla="*/ 175108 h 1715015"/>
                  <a:gd name="connsiteX64" fmla="*/ 1592435 w 9152245"/>
                  <a:gd name="connsiteY64" fmla="*/ 118524 h 1715015"/>
                  <a:gd name="connsiteX65" fmla="*/ 1325676 w 9152245"/>
                  <a:gd name="connsiteY65" fmla="*/ 118524 h 1715015"/>
                  <a:gd name="connsiteX66" fmla="*/ 1325676 w 9152245"/>
                  <a:gd name="connsiteY66" fmla="*/ 86189 h 1715015"/>
                  <a:gd name="connsiteX67" fmla="*/ 991553 w 9152245"/>
                  <a:gd name="connsiteY67" fmla="*/ 86189 h 1715015"/>
                  <a:gd name="connsiteX68" fmla="*/ 991553 w 9152245"/>
                  <a:gd name="connsiteY68" fmla="*/ 34993 h 1715015"/>
                  <a:gd name="connsiteX69" fmla="*/ 660125 w 9152245"/>
                  <a:gd name="connsiteY69" fmla="*/ 34993 h 1715015"/>
                  <a:gd name="connsiteX70" fmla="*/ 660125 w 9152245"/>
                  <a:gd name="connsiteY70" fmla="*/ 21520 h 1715015"/>
                  <a:gd name="connsiteX71" fmla="*/ 571204 w 9152245"/>
                  <a:gd name="connsiteY71" fmla="*/ 21520 h 1715015"/>
                  <a:gd name="connsiteX72" fmla="*/ 571204 w 9152245"/>
                  <a:gd name="connsiteY72" fmla="*/ 5353 h 1715015"/>
                  <a:gd name="connsiteX73" fmla="*/ 5353 w 9152245"/>
                  <a:gd name="connsiteY73" fmla="*/ 5353 h 171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152245" h="1715015">
                    <a:moveTo>
                      <a:pt x="9150590" y="1716379"/>
                    </a:moveTo>
                    <a:lnTo>
                      <a:pt x="7865302" y="1716379"/>
                    </a:lnTo>
                    <a:lnTo>
                      <a:pt x="7865302" y="1632854"/>
                    </a:lnTo>
                    <a:lnTo>
                      <a:pt x="7372202" y="1632854"/>
                    </a:lnTo>
                    <a:lnTo>
                      <a:pt x="7372202" y="1576267"/>
                    </a:lnTo>
                    <a:lnTo>
                      <a:pt x="7197056" y="1576267"/>
                    </a:lnTo>
                    <a:lnTo>
                      <a:pt x="7197056" y="1519680"/>
                    </a:lnTo>
                    <a:lnTo>
                      <a:pt x="6736294" y="1519680"/>
                    </a:lnTo>
                    <a:lnTo>
                      <a:pt x="6736294" y="1463092"/>
                    </a:lnTo>
                    <a:lnTo>
                      <a:pt x="6544979" y="1463092"/>
                    </a:lnTo>
                    <a:lnTo>
                      <a:pt x="6544979" y="1411898"/>
                    </a:lnTo>
                    <a:lnTo>
                      <a:pt x="6165054" y="1411898"/>
                    </a:lnTo>
                    <a:lnTo>
                      <a:pt x="6165054" y="1339149"/>
                    </a:lnTo>
                    <a:lnTo>
                      <a:pt x="5768959" y="1339149"/>
                    </a:lnTo>
                    <a:lnTo>
                      <a:pt x="5768959" y="1266393"/>
                    </a:lnTo>
                    <a:lnTo>
                      <a:pt x="5596509" y="1266393"/>
                    </a:lnTo>
                    <a:lnTo>
                      <a:pt x="5596509" y="1220591"/>
                    </a:lnTo>
                    <a:lnTo>
                      <a:pt x="5300108" y="1220591"/>
                    </a:lnTo>
                    <a:lnTo>
                      <a:pt x="5300108" y="1153227"/>
                    </a:lnTo>
                    <a:lnTo>
                      <a:pt x="5068375" y="1153227"/>
                    </a:lnTo>
                    <a:lnTo>
                      <a:pt x="5068375" y="1102024"/>
                    </a:lnTo>
                    <a:lnTo>
                      <a:pt x="4747725" y="1102024"/>
                    </a:lnTo>
                    <a:lnTo>
                      <a:pt x="4747725" y="1066998"/>
                    </a:lnTo>
                    <a:lnTo>
                      <a:pt x="4639943" y="1066998"/>
                    </a:lnTo>
                    <a:lnTo>
                      <a:pt x="4639943" y="1015803"/>
                    </a:lnTo>
                    <a:lnTo>
                      <a:pt x="4394746" y="1015803"/>
                    </a:lnTo>
                    <a:lnTo>
                      <a:pt x="4394746" y="986161"/>
                    </a:lnTo>
                    <a:lnTo>
                      <a:pt x="4300436" y="986161"/>
                    </a:lnTo>
                    <a:lnTo>
                      <a:pt x="4300436" y="940359"/>
                    </a:lnTo>
                    <a:lnTo>
                      <a:pt x="4109121" y="940359"/>
                    </a:lnTo>
                    <a:lnTo>
                      <a:pt x="4109121" y="894548"/>
                    </a:lnTo>
                    <a:lnTo>
                      <a:pt x="3955536" y="894548"/>
                    </a:lnTo>
                    <a:lnTo>
                      <a:pt x="3955536" y="837961"/>
                    </a:lnTo>
                    <a:lnTo>
                      <a:pt x="3847754" y="837961"/>
                    </a:lnTo>
                    <a:lnTo>
                      <a:pt x="3847754" y="802934"/>
                    </a:lnTo>
                    <a:lnTo>
                      <a:pt x="3699554" y="802934"/>
                    </a:lnTo>
                    <a:lnTo>
                      <a:pt x="3699554" y="759822"/>
                    </a:lnTo>
                    <a:lnTo>
                      <a:pt x="3594468" y="759822"/>
                    </a:lnTo>
                    <a:lnTo>
                      <a:pt x="3594468" y="676291"/>
                    </a:lnTo>
                    <a:lnTo>
                      <a:pt x="3443572" y="676291"/>
                    </a:lnTo>
                    <a:lnTo>
                      <a:pt x="3443572" y="633179"/>
                    </a:lnTo>
                    <a:lnTo>
                      <a:pt x="3298067" y="633179"/>
                    </a:lnTo>
                    <a:lnTo>
                      <a:pt x="3298067" y="565816"/>
                    </a:lnTo>
                    <a:lnTo>
                      <a:pt x="3182205" y="565816"/>
                    </a:lnTo>
                    <a:lnTo>
                      <a:pt x="3182205" y="528092"/>
                    </a:lnTo>
                    <a:lnTo>
                      <a:pt x="3087895" y="528092"/>
                    </a:lnTo>
                    <a:lnTo>
                      <a:pt x="3087895" y="484979"/>
                    </a:lnTo>
                    <a:lnTo>
                      <a:pt x="2934311" y="484979"/>
                    </a:lnTo>
                    <a:lnTo>
                      <a:pt x="2934311" y="444561"/>
                    </a:lnTo>
                    <a:lnTo>
                      <a:pt x="2729523" y="444561"/>
                    </a:lnTo>
                    <a:lnTo>
                      <a:pt x="2729523" y="406838"/>
                    </a:lnTo>
                    <a:lnTo>
                      <a:pt x="2530128" y="406838"/>
                    </a:lnTo>
                    <a:lnTo>
                      <a:pt x="2530128" y="350253"/>
                    </a:lnTo>
                    <a:lnTo>
                      <a:pt x="2422346" y="350253"/>
                    </a:lnTo>
                    <a:lnTo>
                      <a:pt x="2422346" y="304446"/>
                    </a:lnTo>
                    <a:lnTo>
                      <a:pt x="2077446" y="304446"/>
                    </a:lnTo>
                    <a:lnTo>
                      <a:pt x="2077446" y="258639"/>
                    </a:lnTo>
                    <a:lnTo>
                      <a:pt x="1999306" y="258639"/>
                    </a:lnTo>
                    <a:lnTo>
                      <a:pt x="1999306" y="245167"/>
                    </a:lnTo>
                    <a:lnTo>
                      <a:pt x="1791830" y="245167"/>
                    </a:lnTo>
                    <a:lnTo>
                      <a:pt x="1791830" y="199359"/>
                    </a:lnTo>
                    <a:lnTo>
                      <a:pt x="1716378" y="199359"/>
                    </a:lnTo>
                    <a:lnTo>
                      <a:pt x="1716378" y="175108"/>
                    </a:lnTo>
                    <a:lnTo>
                      <a:pt x="1592435" y="175108"/>
                    </a:lnTo>
                    <a:lnTo>
                      <a:pt x="1592435" y="118524"/>
                    </a:lnTo>
                    <a:lnTo>
                      <a:pt x="1325676" y="118524"/>
                    </a:lnTo>
                    <a:lnTo>
                      <a:pt x="1325676" y="86189"/>
                    </a:lnTo>
                    <a:lnTo>
                      <a:pt x="991553" y="86189"/>
                    </a:lnTo>
                    <a:lnTo>
                      <a:pt x="991553" y="34993"/>
                    </a:lnTo>
                    <a:lnTo>
                      <a:pt x="660125" y="34993"/>
                    </a:lnTo>
                    <a:lnTo>
                      <a:pt x="660125" y="21520"/>
                    </a:lnTo>
                    <a:lnTo>
                      <a:pt x="571204" y="21520"/>
                    </a:lnTo>
                    <a:lnTo>
                      <a:pt x="571204" y="5353"/>
                    </a:lnTo>
                    <a:lnTo>
                      <a:pt x="5353" y="5353"/>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71" name="Freeform: Shape 5180">
                <a:extLst>
                  <a:ext uri="{FF2B5EF4-FFF2-40B4-BE49-F238E27FC236}">
                    <a16:creationId xmlns:a16="http://schemas.microsoft.com/office/drawing/2014/main" id="{AA7A0285-D0E2-4588-97B8-DA594E7E6B83}"/>
                  </a:ext>
                </a:extLst>
              </p:cNvPr>
              <p:cNvSpPr/>
              <p:nvPr/>
            </p:nvSpPr>
            <p:spPr>
              <a:xfrm>
                <a:off x="183062" y="2543895"/>
                <a:ext cx="8245" cy="65962"/>
              </a:xfrm>
              <a:custGeom>
                <a:avLst/>
                <a:gdLst>
                  <a:gd name="connsiteX0" fmla="*/ 2861 w 0"/>
                  <a:gd name="connsiteY0" fmla="*/ 2861 h 65962"/>
                  <a:gd name="connsiteX1" fmla="*/ 2861 w 0"/>
                  <a:gd name="connsiteY1" fmla="*/ 65187 h 65962"/>
                </a:gdLst>
                <a:ahLst/>
                <a:cxnLst>
                  <a:cxn ang="0">
                    <a:pos x="connsiteX0" y="connsiteY0"/>
                  </a:cxn>
                  <a:cxn ang="0">
                    <a:pos x="connsiteX1" y="connsiteY1"/>
                  </a:cxn>
                </a:cxnLst>
                <a:rect l="l" t="t" r="r" b="b"/>
                <a:pathLst>
                  <a:path h="65962">
                    <a:moveTo>
                      <a:pt x="2861" y="2861"/>
                    </a:moveTo>
                    <a:lnTo>
                      <a:pt x="2861" y="65187"/>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72" name="Freeform: Shape 5181">
                <a:extLst>
                  <a:ext uri="{FF2B5EF4-FFF2-40B4-BE49-F238E27FC236}">
                    <a16:creationId xmlns:a16="http://schemas.microsoft.com/office/drawing/2014/main" id="{8362CA80-BFC9-49A9-8B0D-EA582FAC0F86}"/>
                  </a:ext>
                </a:extLst>
              </p:cNvPr>
              <p:cNvSpPr/>
              <p:nvPr/>
            </p:nvSpPr>
            <p:spPr>
              <a:xfrm>
                <a:off x="216043" y="2543895"/>
                <a:ext cx="8245" cy="65962"/>
              </a:xfrm>
              <a:custGeom>
                <a:avLst/>
                <a:gdLst>
                  <a:gd name="connsiteX0" fmla="*/ 2861 w 0"/>
                  <a:gd name="connsiteY0" fmla="*/ 2861 h 65962"/>
                  <a:gd name="connsiteX1" fmla="*/ 2861 w 0"/>
                  <a:gd name="connsiteY1" fmla="*/ 65187 h 65962"/>
                </a:gdLst>
                <a:ahLst/>
                <a:cxnLst>
                  <a:cxn ang="0">
                    <a:pos x="connsiteX0" y="connsiteY0"/>
                  </a:cxn>
                  <a:cxn ang="0">
                    <a:pos x="connsiteX1" y="connsiteY1"/>
                  </a:cxn>
                </a:cxnLst>
                <a:rect l="l" t="t" r="r" b="b"/>
                <a:pathLst>
                  <a:path h="65962">
                    <a:moveTo>
                      <a:pt x="2861" y="2861"/>
                    </a:moveTo>
                    <a:lnTo>
                      <a:pt x="2861" y="65187"/>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73" name="Freeform: Shape 5182">
                <a:extLst>
                  <a:ext uri="{FF2B5EF4-FFF2-40B4-BE49-F238E27FC236}">
                    <a16:creationId xmlns:a16="http://schemas.microsoft.com/office/drawing/2014/main" id="{160F55E9-0E98-4E85-9915-4319B8CD70D3}"/>
                  </a:ext>
                </a:extLst>
              </p:cNvPr>
              <p:cNvSpPr/>
              <p:nvPr/>
            </p:nvSpPr>
            <p:spPr>
              <a:xfrm>
                <a:off x="249025" y="2543895"/>
                <a:ext cx="8245" cy="65962"/>
              </a:xfrm>
              <a:custGeom>
                <a:avLst/>
                <a:gdLst>
                  <a:gd name="connsiteX0" fmla="*/ 2861 w 0"/>
                  <a:gd name="connsiteY0" fmla="*/ 2861 h 65962"/>
                  <a:gd name="connsiteX1" fmla="*/ 2861 w 0"/>
                  <a:gd name="connsiteY1" fmla="*/ 65187 h 65962"/>
                </a:gdLst>
                <a:ahLst/>
                <a:cxnLst>
                  <a:cxn ang="0">
                    <a:pos x="connsiteX0" y="connsiteY0"/>
                  </a:cxn>
                  <a:cxn ang="0">
                    <a:pos x="connsiteX1" y="connsiteY1"/>
                  </a:cxn>
                </a:cxnLst>
                <a:rect l="l" t="t" r="r" b="b"/>
                <a:pathLst>
                  <a:path h="65962">
                    <a:moveTo>
                      <a:pt x="2861" y="2861"/>
                    </a:moveTo>
                    <a:lnTo>
                      <a:pt x="2861" y="65187"/>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74" name="Freeform: Shape 5183">
                <a:extLst>
                  <a:ext uri="{FF2B5EF4-FFF2-40B4-BE49-F238E27FC236}">
                    <a16:creationId xmlns:a16="http://schemas.microsoft.com/office/drawing/2014/main" id="{457C1DBD-9A70-428B-B610-D5AB0E51F12A}"/>
                  </a:ext>
                </a:extLst>
              </p:cNvPr>
              <p:cNvSpPr/>
              <p:nvPr/>
            </p:nvSpPr>
            <p:spPr>
              <a:xfrm>
                <a:off x="282006" y="2543895"/>
                <a:ext cx="8245" cy="65962"/>
              </a:xfrm>
              <a:custGeom>
                <a:avLst/>
                <a:gdLst>
                  <a:gd name="connsiteX0" fmla="*/ 2861 w 0"/>
                  <a:gd name="connsiteY0" fmla="*/ 2861 h 65962"/>
                  <a:gd name="connsiteX1" fmla="*/ 2861 w 0"/>
                  <a:gd name="connsiteY1" fmla="*/ 65187 h 65962"/>
                </a:gdLst>
                <a:ahLst/>
                <a:cxnLst>
                  <a:cxn ang="0">
                    <a:pos x="connsiteX0" y="connsiteY0"/>
                  </a:cxn>
                  <a:cxn ang="0">
                    <a:pos x="connsiteX1" y="connsiteY1"/>
                  </a:cxn>
                </a:cxnLst>
                <a:rect l="l" t="t" r="r" b="b"/>
                <a:pathLst>
                  <a:path h="65962">
                    <a:moveTo>
                      <a:pt x="2861" y="2861"/>
                    </a:moveTo>
                    <a:lnTo>
                      <a:pt x="2861" y="65187"/>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75" name="Freeform: Shape 5184">
                <a:extLst>
                  <a:ext uri="{FF2B5EF4-FFF2-40B4-BE49-F238E27FC236}">
                    <a16:creationId xmlns:a16="http://schemas.microsoft.com/office/drawing/2014/main" id="{3C619D3E-8F8C-47D2-B18C-42D274C47F17}"/>
                  </a:ext>
                </a:extLst>
              </p:cNvPr>
              <p:cNvSpPr/>
              <p:nvPr/>
            </p:nvSpPr>
            <p:spPr>
              <a:xfrm>
                <a:off x="1238456" y="2609858"/>
                <a:ext cx="8245" cy="65962"/>
              </a:xfrm>
              <a:custGeom>
                <a:avLst/>
                <a:gdLst>
                  <a:gd name="connsiteX0" fmla="*/ 2861 w 0"/>
                  <a:gd name="connsiteY0" fmla="*/ 2861 h 65962"/>
                  <a:gd name="connsiteX1" fmla="*/ 2861 w 0"/>
                  <a:gd name="connsiteY1" fmla="*/ 65187 h 65962"/>
                </a:gdLst>
                <a:ahLst/>
                <a:cxnLst>
                  <a:cxn ang="0">
                    <a:pos x="connsiteX0" y="connsiteY0"/>
                  </a:cxn>
                  <a:cxn ang="0">
                    <a:pos x="connsiteX1" y="connsiteY1"/>
                  </a:cxn>
                </a:cxnLst>
                <a:rect l="l" t="t" r="r" b="b"/>
                <a:pathLst>
                  <a:path h="65962">
                    <a:moveTo>
                      <a:pt x="2861" y="2861"/>
                    </a:moveTo>
                    <a:lnTo>
                      <a:pt x="2861" y="65187"/>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76" name="Freeform: Shape 5185">
                <a:extLst>
                  <a:ext uri="{FF2B5EF4-FFF2-40B4-BE49-F238E27FC236}">
                    <a16:creationId xmlns:a16="http://schemas.microsoft.com/office/drawing/2014/main" id="{C2B26452-AA4E-4C82-9F00-C92BEDE16845}"/>
                  </a:ext>
                </a:extLst>
              </p:cNvPr>
              <p:cNvSpPr/>
              <p:nvPr/>
            </p:nvSpPr>
            <p:spPr>
              <a:xfrm>
                <a:off x="1403361" y="2642839"/>
                <a:ext cx="8245" cy="65962"/>
              </a:xfrm>
              <a:custGeom>
                <a:avLst/>
                <a:gdLst>
                  <a:gd name="connsiteX0" fmla="*/ 2861 w 0"/>
                  <a:gd name="connsiteY0" fmla="*/ 2861 h 65962"/>
                  <a:gd name="connsiteX1" fmla="*/ 2861 w 0"/>
                  <a:gd name="connsiteY1" fmla="*/ 65187 h 65962"/>
                </a:gdLst>
                <a:ahLst/>
                <a:cxnLst>
                  <a:cxn ang="0">
                    <a:pos x="connsiteX0" y="connsiteY0"/>
                  </a:cxn>
                  <a:cxn ang="0">
                    <a:pos x="connsiteX1" y="connsiteY1"/>
                  </a:cxn>
                </a:cxnLst>
                <a:rect l="l" t="t" r="r" b="b"/>
                <a:pathLst>
                  <a:path h="65962">
                    <a:moveTo>
                      <a:pt x="2861" y="2861"/>
                    </a:moveTo>
                    <a:lnTo>
                      <a:pt x="2861" y="65187"/>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77" name="Freeform: Shape 5186">
                <a:extLst>
                  <a:ext uri="{FF2B5EF4-FFF2-40B4-BE49-F238E27FC236}">
                    <a16:creationId xmlns:a16="http://schemas.microsoft.com/office/drawing/2014/main" id="{24365391-76DB-495F-A54F-B8B5DD4C18D7}"/>
                  </a:ext>
                </a:extLst>
              </p:cNvPr>
              <p:cNvSpPr/>
              <p:nvPr/>
            </p:nvSpPr>
            <p:spPr>
              <a:xfrm>
                <a:off x="1980530" y="2791255"/>
                <a:ext cx="8245" cy="65962"/>
              </a:xfrm>
              <a:custGeom>
                <a:avLst/>
                <a:gdLst>
                  <a:gd name="connsiteX0" fmla="*/ 2861 w 0"/>
                  <a:gd name="connsiteY0" fmla="*/ 2861 h 65962"/>
                  <a:gd name="connsiteX1" fmla="*/ 2861 w 0"/>
                  <a:gd name="connsiteY1" fmla="*/ 65187 h 65962"/>
                </a:gdLst>
                <a:ahLst/>
                <a:cxnLst>
                  <a:cxn ang="0">
                    <a:pos x="connsiteX0" y="connsiteY0"/>
                  </a:cxn>
                  <a:cxn ang="0">
                    <a:pos x="connsiteX1" y="connsiteY1"/>
                  </a:cxn>
                </a:cxnLst>
                <a:rect l="l" t="t" r="r" b="b"/>
                <a:pathLst>
                  <a:path h="65962">
                    <a:moveTo>
                      <a:pt x="2861" y="2861"/>
                    </a:moveTo>
                    <a:lnTo>
                      <a:pt x="2861" y="65187"/>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78" name="Freeform: Shape 5187">
                <a:extLst>
                  <a:ext uri="{FF2B5EF4-FFF2-40B4-BE49-F238E27FC236}">
                    <a16:creationId xmlns:a16="http://schemas.microsoft.com/office/drawing/2014/main" id="{4F662F73-1F2B-43A6-9693-75451E2DE9BB}"/>
                  </a:ext>
                </a:extLst>
              </p:cNvPr>
              <p:cNvSpPr/>
              <p:nvPr/>
            </p:nvSpPr>
            <p:spPr>
              <a:xfrm>
                <a:off x="2211397" y="2840727"/>
                <a:ext cx="8245" cy="65962"/>
              </a:xfrm>
              <a:custGeom>
                <a:avLst/>
                <a:gdLst>
                  <a:gd name="connsiteX0" fmla="*/ 2861 w 0"/>
                  <a:gd name="connsiteY0" fmla="*/ 2861 h 65962"/>
                  <a:gd name="connsiteX1" fmla="*/ 2861 w 0"/>
                  <a:gd name="connsiteY1" fmla="*/ 65187 h 65962"/>
                </a:gdLst>
                <a:ahLst/>
                <a:cxnLst>
                  <a:cxn ang="0">
                    <a:pos x="connsiteX0" y="connsiteY0"/>
                  </a:cxn>
                  <a:cxn ang="0">
                    <a:pos x="connsiteX1" y="connsiteY1"/>
                  </a:cxn>
                </a:cxnLst>
                <a:rect l="l" t="t" r="r" b="b"/>
                <a:pathLst>
                  <a:path h="65962">
                    <a:moveTo>
                      <a:pt x="2861" y="2861"/>
                    </a:moveTo>
                    <a:lnTo>
                      <a:pt x="2861" y="65187"/>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79" name="Freeform: Shape 5188">
                <a:extLst>
                  <a:ext uri="{FF2B5EF4-FFF2-40B4-BE49-F238E27FC236}">
                    <a16:creationId xmlns:a16="http://schemas.microsoft.com/office/drawing/2014/main" id="{F09EE62B-8C38-415F-A202-68479432B120}"/>
                  </a:ext>
                </a:extLst>
              </p:cNvPr>
              <p:cNvSpPr/>
              <p:nvPr/>
            </p:nvSpPr>
            <p:spPr>
              <a:xfrm>
                <a:off x="4569544" y="3549826"/>
                <a:ext cx="8245" cy="65962"/>
              </a:xfrm>
              <a:custGeom>
                <a:avLst/>
                <a:gdLst>
                  <a:gd name="connsiteX0" fmla="*/ 2861 w 0"/>
                  <a:gd name="connsiteY0" fmla="*/ 2861 h 65962"/>
                  <a:gd name="connsiteX1" fmla="*/ 2861 w 0"/>
                  <a:gd name="connsiteY1" fmla="*/ 65187 h 65962"/>
                </a:gdLst>
                <a:ahLst/>
                <a:cxnLst>
                  <a:cxn ang="0">
                    <a:pos x="connsiteX0" y="connsiteY0"/>
                  </a:cxn>
                  <a:cxn ang="0">
                    <a:pos x="connsiteX1" y="connsiteY1"/>
                  </a:cxn>
                </a:cxnLst>
                <a:rect l="l" t="t" r="r" b="b"/>
                <a:pathLst>
                  <a:path h="65962">
                    <a:moveTo>
                      <a:pt x="2861" y="2861"/>
                    </a:moveTo>
                    <a:lnTo>
                      <a:pt x="2861" y="65187"/>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80" name="Freeform: Shape 5189">
                <a:extLst>
                  <a:ext uri="{FF2B5EF4-FFF2-40B4-BE49-F238E27FC236}">
                    <a16:creationId xmlns:a16="http://schemas.microsoft.com/office/drawing/2014/main" id="{C25544E3-F080-4B28-B687-7B57C5E1477A}"/>
                  </a:ext>
                </a:extLst>
              </p:cNvPr>
              <p:cNvSpPr/>
              <p:nvPr/>
            </p:nvSpPr>
            <p:spPr>
              <a:xfrm>
                <a:off x="4899354" y="363227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81" name="Freeform: Shape 5190">
                <a:extLst>
                  <a:ext uri="{FF2B5EF4-FFF2-40B4-BE49-F238E27FC236}">
                    <a16:creationId xmlns:a16="http://schemas.microsoft.com/office/drawing/2014/main" id="{DBA729FF-766D-42C3-84B7-3B29E7C2A63C}"/>
                  </a:ext>
                </a:extLst>
              </p:cNvPr>
              <p:cNvSpPr/>
              <p:nvPr/>
            </p:nvSpPr>
            <p:spPr>
              <a:xfrm>
                <a:off x="5377580" y="3747713"/>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82" name="Freeform: Shape 5191">
                <a:extLst>
                  <a:ext uri="{FF2B5EF4-FFF2-40B4-BE49-F238E27FC236}">
                    <a16:creationId xmlns:a16="http://schemas.microsoft.com/office/drawing/2014/main" id="{C260BC0F-DBA9-43D3-BA4A-CE1764A9B97A}"/>
                  </a:ext>
                </a:extLst>
              </p:cNvPr>
              <p:cNvSpPr/>
              <p:nvPr/>
            </p:nvSpPr>
            <p:spPr>
              <a:xfrm>
                <a:off x="5624938" y="3797184"/>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83" name="Freeform: Shape 5192">
                <a:extLst>
                  <a:ext uri="{FF2B5EF4-FFF2-40B4-BE49-F238E27FC236}">
                    <a16:creationId xmlns:a16="http://schemas.microsoft.com/office/drawing/2014/main" id="{4C192D18-992F-43DA-8E6C-25B036E2D9AE}"/>
                  </a:ext>
                </a:extLst>
              </p:cNvPr>
              <p:cNvSpPr/>
              <p:nvPr/>
            </p:nvSpPr>
            <p:spPr>
              <a:xfrm>
                <a:off x="5674409" y="3797184"/>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84" name="Freeform: Shape 5193">
                <a:extLst>
                  <a:ext uri="{FF2B5EF4-FFF2-40B4-BE49-F238E27FC236}">
                    <a16:creationId xmlns:a16="http://schemas.microsoft.com/office/drawing/2014/main" id="{EACB3BCF-4F8F-4055-9583-90EE580A1C1D}"/>
                  </a:ext>
                </a:extLst>
              </p:cNvPr>
              <p:cNvSpPr/>
              <p:nvPr/>
            </p:nvSpPr>
            <p:spPr>
              <a:xfrm>
                <a:off x="5707390" y="3797184"/>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85" name="Freeform: Shape 5194">
                <a:extLst>
                  <a:ext uri="{FF2B5EF4-FFF2-40B4-BE49-F238E27FC236}">
                    <a16:creationId xmlns:a16="http://schemas.microsoft.com/office/drawing/2014/main" id="{07E6A02C-41CC-461B-B03F-5EFD8F27B7F4}"/>
                  </a:ext>
                </a:extLst>
              </p:cNvPr>
              <p:cNvSpPr/>
              <p:nvPr/>
            </p:nvSpPr>
            <p:spPr>
              <a:xfrm>
                <a:off x="5740371" y="3797184"/>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86" name="Freeform: Shape 5195">
                <a:extLst>
                  <a:ext uri="{FF2B5EF4-FFF2-40B4-BE49-F238E27FC236}">
                    <a16:creationId xmlns:a16="http://schemas.microsoft.com/office/drawing/2014/main" id="{1F78D54F-965B-46EA-9ED2-E4BE004ECBA2}"/>
                  </a:ext>
                </a:extLst>
              </p:cNvPr>
              <p:cNvSpPr/>
              <p:nvPr/>
            </p:nvSpPr>
            <p:spPr>
              <a:xfrm>
                <a:off x="5773352" y="386314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87" name="Freeform: Shape 5196">
                <a:extLst>
                  <a:ext uri="{FF2B5EF4-FFF2-40B4-BE49-F238E27FC236}">
                    <a16:creationId xmlns:a16="http://schemas.microsoft.com/office/drawing/2014/main" id="{7D4A8948-8EAA-4E2D-A756-EF07F726C3A8}"/>
                  </a:ext>
                </a:extLst>
              </p:cNvPr>
              <p:cNvSpPr/>
              <p:nvPr/>
            </p:nvSpPr>
            <p:spPr>
              <a:xfrm>
                <a:off x="5806333" y="386314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88" name="Freeform: Shape 5197">
                <a:extLst>
                  <a:ext uri="{FF2B5EF4-FFF2-40B4-BE49-F238E27FC236}">
                    <a16:creationId xmlns:a16="http://schemas.microsoft.com/office/drawing/2014/main" id="{EC96A8E5-01F5-4855-A6CB-81F59625290D}"/>
                  </a:ext>
                </a:extLst>
              </p:cNvPr>
              <p:cNvSpPr/>
              <p:nvPr/>
            </p:nvSpPr>
            <p:spPr>
              <a:xfrm>
                <a:off x="5839314" y="386314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89" name="Freeform: Shape 5198">
                <a:extLst>
                  <a:ext uri="{FF2B5EF4-FFF2-40B4-BE49-F238E27FC236}">
                    <a16:creationId xmlns:a16="http://schemas.microsoft.com/office/drawing/2014/main" id="{7358FA78-E576-4F11-9330-7853557A9108}"/>
                  </a:ext>
                </a:extLst>
              </p:cNvPr>
              <p:cNvSpPr/>
              <p:nvPr/>
            </p:nvSpPr>
            <p:spPr>
              <a:xfrm>
                <a:off x="5872296" y="386314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90" name="Freeform: Shape 5199">
                <a:extLst>
                  <a:ext uri="{FF2B5EF4-FFF2-40B4-BE49-F238E27FC236}">
                    <a16:creationId xmlns:a16="http://schemas.microsoft.com/office/drawing/2014/main" id="{77F3C853-232E-4F6A-B603-13B8CD158ABB}"/>
                  </a:ext>
                </a:extLst>
              </p:cNvPr>
              <p:cNvSpPr/>
              <p:nvPr/>
            </p:nvSpPr>
            <p:spPr>
              <a:xfrm>
                <a:off x="5905277" y="386314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91" name="Freeform: Shape 5200">
                <a:extLst>
                  <a:ext uri="{FF2B5EF4-FFF2-40B4-BE49-F238E27FC236}">
                    <a16:creationId xmlns:a16="http://schemas.microsoft.com/office/drawing/2014/main" id="{A3369AD7-104D-42C4-8DC3-DBD36EB40E65}"/>
                  </a:ext>
                </a:extLst>
              </p:cNvPr>
              <p:cNvSpPr/>
              <p:nvPr/>
            </p:nvSpPr>
            <p:spPr>
              <a:xfrm>
                <a:off x="5938258" y="386314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92" name="Freeform: Shape 5201">
                <a:extLst>
                  <a:ext uri="{FF2B5EF4-FFF2-40B4-BE49-F238E27FC236}">
                    <a16:creationId xmlns:a16="http://schemas.microsoft.com/office/drawing/2014/main" id="{14C38E8F-73AD-4897-9065-248DE5893F3B}"/>
                  </a:ext>
                </a:extLst>
              </p:cNvPr>
              <p:cNvSpPr/>
              <p:nvPr/>
            </p:nvSpPr>
            <p:spPr>
              <a:xfrm>
                <a:off x="5971239" y="386314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93" name="Freeform: Shape 5202">
                <a:extLst>
                  <a:ext uri="{FF2B5EF4-FFF2-40B4-BE49-F238E27FC236}">
                    <a16:creationId xmlns:a16="http://schemas.microsoft.com/office/drawing/2014/main" id="{E1C96F96-DECC-47BA-8289-CAB00A71568E}"/>
                  </a:ext>
                </a:extLst>
              </p:cNvPr>
              <p:cNvSpPr/>
              <p:nvPr/>
            </p:nvSpPr>
            <p:spPr>
              <a:xfrm>
                <a:off x="6004220" y="386314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94" name="Freeform: Shape 5203">
                <a:extLst>
                  <a:ext uri="{FF2B5EF4-FFF2-40B4-BE49-F238E27FC236}">
                    <a16:creationId xmlns:a16="http://schemas.microsoft.com/office/drawing/2014/main" id="{EAAB12D9-6195-4325-82AD-392C3356ADAE}"/>
                  </a:ext>
                </a:extLst>
              </p:cNvPr>
              <p:cNvSpPr/>
              <p:nvPr/>
            </p:nvSpPr>
            <p:spPr>
              <a:xfrm>
                <a:off x="6037201" y="386314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95" name="Freeform: Shape 5204">
                <a:extLst>
                  <a:ext uri="{FF2B5EF4-FFF2-40B4-BE49-F238E27FC236}">
                    <a16:creationId xmlns:a16="http://schemas.microsoft.com/office/drawing/2014/main" id="{2321268C-F969-4936-9627-5EEB23ECACF9}"/>
                  </a:ext>
                </a:extLst>
              </p:cNvPr>
              <p:cNvSpPr/>
              <p:nvPr/>
            </p:nvSpPr>
            <p:spPr>
              <a:xfrm>
                <a:off x="6070182" y="386314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96" name="Freeform: Shape 5205">
                <a:extLst>
                  <a:ext uri="{FF2B5EF4-FFF2-40B4-BE49-F238E27FC236}">
                    <a16:creationId xmlns:a16="http://schemas.microsoft.com/office/drawing/2014/main" id="{8B89361C-A128-4602-92A5-476F3E6F3CF0}"/>
                  </a:ext>
                </a:extLst>
              </p:cNvPr>
              <p:cNvSpPr/>
              <p:nvPr/>
            </p:nvSpPr>
            <p:spPr>
              <a:xfrm>
                <a:off x="6103163" y="386314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97" name="Freeform: Shape 5206">
                <a:extLst>
                  <a:ext uri="{FF2B5EF4-FFF2-40B4-BE49-F238E27FC236}">
                    <a16:creationId xmlns:a16="http://schemas.microsoft.com/office/drawing/2014/main" id="{506E4D96-A327-4C2B-8D74-AD078D81DB4A}"/>
                  </a:ext>
                </a:extLst>
              </p:cNvPr>
              <p:cNvSpPr/>
              <p:nvPr/>
            </p:nvSpPr>
            <p:spPr>
              <a:xfrm>
                <a:off x="6136144" y="386314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98" name="Freeform: Shape 5207">
                <a:extLst>
                  <a:ext uri="{FF2B5EF4-FFF2-40B4-BE49-F238E27FC236}">
                    <a16:creationId xmlns:a16="http://schemas.microsoft.com/office/drawing/2014/main" id="{E46DDD34-9E11-4310-BA19-F3985205300D}"/>
                  </a:ext>
                </a:extLst>
              </p:cNvPr>
              <p:cNvSpPr/>
              <p:nvPr/>
            </p:nvSpPr>
            <p:spPr>
              <a:xfrm>
                <a:off x="6169125" y="386314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99" name="Freeform: Shape 5208">
                <a:extLst>
                  <a:ext uri="{FF2B5EF4-FFF2-40B4-BE49-F238E27FC236}">
                    <a16:creationId xmlns:a16="http://schemas.microsoft.com/office/drawing/2014/main" id="{A5B799F7-2172-4D88-8569-B491CD9B836B}"/>
                  </a:ext>
                </a:extLst>
              </p:cNvPr>
              <p:cNvSpPr/>
              <p:nvPr/>
            </p:nvSpPr>
            <p:spPr>
              <a:xfrm>
                <a:off x="6202106" y="394559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00" name="Freeform: Shape 5209">
                <a:extLst>
                  <a:ext uri="{FF2B5EF4-FFF2-40B4-BE49-F238E27FC236}">
                    <a16:creationId xmlns:a16="http://schemas.microsoft.com/office/drawing/2014/main" id="{0CDE4D5E-B611-45E3-814A-8AA01E5A98BF}"/>
                  </a:ext>
                </a:extLst>
              </p:cNvPr>
              <p:cNvSpPr/>
              <p:nvPr/>
            </p:nvSpPr>
            <p:spPr>
              <a:xfrm>
                <a:off x="6235087" y="394559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01" name="Freeform: Shape 5210">
                <a:extLst>
                  <a:ext uri="{FF2B5EF4-FFF2-40B4-BE49-F238E27FC236}">
                    <a16:creationId xmlns:a16="http://schemas.microsoft.com/office/drawing/2014/main" id="{6432284B-96B9-4281-B3AC-476B52C4D535}"/>
                  </a:ext>
                </a:extLst>
              </p:cNvPr>
              <p:cNvSpPr/>
              <p:nvPr/>
            </p:nvSpPr>
            <p:spPr>
              <a:xfrm>
                <a:off x="6251578" y="394559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02" name="Freeform: Shape 5211">
                <a:extLst>
                  <a:ext uri="{FF2B5EF4-FFF2-40B4-BE49-F238E27FC236}">
                    <a16:creationId xmlns:a16="http://schemas.microsoft.com/office/drawing/2014/main" id="{54589064-D956-48EA-A3B2-60F5839CD086}"/>
                  </a:ext>
                </a:extLst>
              </p:cNvPr>
              <p:cNvSpPr/>
              <p:nvPr/>
            </p:nvSpPr>
            <p:spPr>
              <a:xfrm>
                <a:off x="6284559" y="394559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03" name="Freeform: Shape 5212">
                <a:extLst>
                  <a:ext uri="{FF2B5EF4-FFF2-40B4-BE49-F238E27FC236}">
                    <a16:creationId xmlns:a16="http://schemas.microsoft.com/office/drawing/2014/main" id="{D5879FAE-389F-4814-A78D-760B445A08C3}"/>
                  </a:ext>
                </a:extLst>
              </p:cNvPr>
              <p:cNvSpPr/>
              <p:nvPr/>
            </p:nvSpPr>
            <p:spPr>
              <a:xfrm>
                <a:off x="6317540" y="394559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04" name="Freeform: Shape 5213">
                <a:extLst>
                  <a:ext uri="{FF2B5EF4-FFF2-40B4-BE49-F238E27FC236}">
                    <a16:creationId xmlns:a16="http://schemas.microsoft.com/office/drawing/2014/main" id="{1F6E5C72-3007-4408-AB6D-456A75CBA29F}"/>
                  </a:ext>
                </a:extLst>
              </p:cNvPr>
              <p:cNvSpPr/>
              <p:nvPr/>
            </p:nvSpPr>
            <p:spPr>
              <a:xfrm>
                <a:off x="6350521" y="394559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05" name="Freeform: Shape 5214">
                <a:extLst>
                  <a:ext uri="{FF2B5EF4-FFF2-40B4-BE49-F238E27FC236}">
                    <a16:creationId xmlns:a16="http://schemas.microsoft.com/office/drawing/2014/main" id="{A0A14F84-9E5C-49CF-A632-4D43B33328D6}"/>
                  </a:ext>
                </a:extLst>
              </p:cNvPr>
              <p:cNvSpPr/>
              <p:nvPr/>
            </p:nvSpPr>
            <p:spPr>
              <a:xfrm>
                <a:off x="6383502" y="394559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06" name="Freeform: Shape 5215">
                <a:extLst>
                  <a:ext uri="{FF2B5EF4-FFF2-40B4-BE49-F238E27FC236}">
                    <a16:creationId xmlns:a16="http://schemas.microsoft.com/office/drawing/2014/main" id="{3452C491-6BFC-4D95-90FB-8BB9C9F934CE}"/>
                  </a:ext>
                </a:extLst>
              </p:cNvPr>
              <p:cNvSpPr/>
              <p:nvPr/>
            </p:nvSpPr>
            <p:spPr>
              <a:xfrm>
                <a:off x="6416483" y="394559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07" name="Freeform: Shape 5216">
                <a:extLst>
                  <a:ext uri="{FF2B5EF4-FFF2-40B4-BE49-F238E27FC236}">
                    <a16:creationId xmlns:a16="http://schemas.microsoft.com/office/drawing/2014/main" id="{E98EEDD3-23DB-4BF3-97BF-B7DB19A30424}"/>
                  </a:ext>
                </a:extLst>
              </p:cNvPr>
              <p:cNvSpPr/>
              <p:nvPr/>
            </p:nvSpPr>
            <p:spPr>
              <a:xfrm>
                <a:off x="6449464" y="394559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08" name="Freeform: Shape 5217">
                <a:extLst>
                  <a:ext uri="{FF2B5EF4-FFF2-40B4-BE49-F238E27FC236}">
                    <a16:creationId xmlns:a16="http://schemas.microsoft.com/office/drawing/2014/main" id="{E5459037-74D3-4ACC-8353-37B756462E53}"/>
                  </a:ext>
                </a:extLst>
              </p:cNvPr>
              <p:cNvSpPr/>
              <p:nvPr/>
            </p:nvSpPr>
            <p:spPr>
              <a:xfrm>
                <a:off x="6482445" y="394559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09" name="Freeform: Shape 5218">
                <a:extLst>
                  <a:ext uri="{FF2B5EF4-FFF2-40B4-BE49-F238E27FC236}">
                    <a16:creationId xmlns:a16="http://schemas.microsoft.com/office/drawing/2014/main" id="{2D27EAB5-662A-45BE-B5D8-D9812354EB79}"/>
                  </a:ext>
                </a:extLst>
              </p:cNvPr>
              <p:cNvSpPr/>
              <p:nvPr/>
            </p:nvSpPr>
            <p:spPr>
              <a:xfrm>
                <a:off x="6515426" y="394559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10" name="Freeform: Shape 5219">
                <a:extLst>
                  <a:ext uri="{FF2B5EF4-FFF2-40B4-BE49-F238E27FC236}">
                    <a16:creationId xmlns:a16="http://schemas.microsoft.com/office/drawing/2014/main" id="{531795DD-27B1-4FF4-BB40-FFF2D0BE71D1}"/>
                  </a:ext>
                </a:extLst>
              </p:cNvPr>
              <p:cNvSpPr/>
              <p:nvPr/>
            </p:nvSpPr>
            <p:spPr>
              <a:xfrm>
                <a:off x="6548407" y="3995071"/>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11" name="Freeform: Shape 5220">
                <a:extLst>
                  <a:ext uri="{FF2B5EF4-FFF2-40B4-BE49-F238E27FC236}">
                    <a16:creationId xmlns:a16="http://schemas.microsoft.com/office/drawing/2014/main" id="{BA16BD25-1F08-483C-AD5F-81B7EF67624C}"/>
                  </a:ext>
                </a:extLst>
              </p:cNvPr>
              <p:cNvSpPr/>
              <p:nvPr/>
            </p:nvSpPr>
            <p:spPr>
              <a:xfrm>
                <a:off x="6597887" y="3995071"/>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12" name="Freeform: Shape 5221">
                <a:extLst>
                  <a:ext uri="{FF2B5EF4-FFF2-40B4-BE49-F238E27FC236}">
                    <a16:creationId xmlns:a16="http://schemas.microsoft.com/office/drawing/2014/main" id="{091FCE65-E3D9-42AD-B7CD-B7131B2AE5B3}"/>
                  </a:ext>
                </a:extLst>
              </p:cNvPr>
              <p:cNvSpPr/>
              <p:nvPr/>
            </p:nvSpPr>
            <p:spPr>
              <a:xfrm>
                <a:off x="6630868" y="3995071"/>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13" name="Freeform: Shape 5222">
                <a:extLst>
                  <a:ext uri="{FF2B5EF4-FFF2-40B4-BE49-F238E27FC236}">
                    <a16:creationId xmlns:a16="http://schemas.microsoft.com/office/drawing/2014/main" id="{479208DD-B318-4E3C-92F3-2EBAE68910FF}"/>
                  </a:ext>
                </a:extLst>
              </p:cNvPr>
              <p:cNvSpPr/>
              <p:nvPr/>
            </p:nvSpPr>
            <p:spPr>
              <a:xfrm>
                <a:off x="6663849" y="3995071"/>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14" name="Freeform: Shape 5223">
                <a:extLst>
                  <a:ext uri="{FF2B5EF4-FFF2-40B4-BE49-F238E27FC236}">
                    <a16:creationId xmlns:a16="http://schemas.microsoft.com/office/drawing/2014/main" id="{F0182B28-7A98-4B9D-9027-7A367BA4B309}"/>
                  </a:ext>
                </a:extLst>
              </p:cNvPr>
              <p:cNvSpPr/>
              <p:nvPr/>
            </p:nvSpPr>
            <p:spPr>
              <a:xfrm>
                <a:off x="6696830" y="3995071"/>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15" name="Freeform: Shape 5224">
                <a:extLst>
                  <a:ext uri="{FF2B5EF4-FFF2-40B4-BE49-F238E27FC236}">
                    <a16:creationId xmlns:a16="http://schemas.microsoft.com/office/drawing/2014/main" id="{5AEE4AF2-4D14-4EB6-AA75-202E86BABFC1}"/>
                  </a:ext>
                </a:extLst>
              </p:cNvPr>
              <p:cNvSpPr/>
              <p:nvPr/>
            </p:nvSpPr>
            <p:spPr>
              <a:xfrm>
                <a:off x="6729811" y="3995071"/>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16" name="Freeform: Shape 5225">
                <a:extLst>
                  <a:ext uri="{FF2B5EF4-FFF2-40B4-BE49-F238E27FC236}">
                    <a16:creationId xmlns:a16="http://schemas.microsoft.com/office/drawing/2014/main" id="{C63BCE61-E889-4FA7-9FA1-088B34A69866}"/>
                  </a:ext>
                </a:extLst>
              </p:cNvPr>
              <p:cNvSpPr/>
              <p:nvPr/>
            </p:nvSpPr>
            <p:spPr>
              <a:xfrm>
                <a:off x="6762792" y="4044542"/>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17" name="Freeform: Shape 5226">
                <a:extLst>
                  <a:ext uri="{FF2B5EF4-FFF2-40B4-BE49-F238E27FC236}">
                    <a16:creationId xmlns:a16="http://schemas.microsoft.com/office/drawing/2014/main" id="{B1476F97-09DB-4DFB-82C2-5D47D22D2F45}"/>
                  </a:ext>
                </a:extLst>
              </p:cNvPr>
              <p:cNvSpPr/>
              <p:nvPr/>
            </p:nvSpPr>
            <p:spPr>
              <a:xfrm>
                <a:off x="6795773" y="4044542"/>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18" name="Freeform: Shape 5227">
                <a:extLst>
                  <a:ext uri="{FF2B5EF4-FFF2-40B4-BE49-F238E27FC236}">
                    <a16:creationId xmlns:a16="http://schemas.microsoft.com/office/drawing/2014/main" id="{FDAAD7F9-4399-4882-80DC-F74E6C746AF9}"/>
                  </a:ext>
                </a:extLst>
              </p:cNvPr>
              <p:cNvSpPr/>
              <p:nvPr/>
            </p:nvSpPr>
            <p:spPr>
              <a:xfrm>
                <a:off x="6828754" y="4044542"/>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19" name="Freeform: Shape 5228">
                <a:extLst>
                  <a:ext uri="{FF2B5EF4-FFF2-40B4-BE49-F238E27FC236}">
                    <a16:creationId xmlns:a16="http://schemas.microsoft.com/office/drawing/2014/main" id="{CD780BD1-EE55-4F17-8E54-F66129A77106}"/>
                  </a:ext>
                </a:extLst>
              </p:cNvPr>
              <p:cNvSpPr/>
              <p:nvPr/>
            </p:nvSpPr>
            <p:spPr>
              <a:xfrm>
                <a:off x="6861736" y="4044542"/>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20" name="Freeform: Shape 5229">
                <a:extLst>
                  <a:ext uri="{FF2B5EF4-FFF2-40B4-BE49-F238E27FC236}">
                    <a16:creationId xmlns:a16="http://schemas.microsoft.com/office/drawing/2014/main" id="{17B12B54-14CC-43F9-A696-21D897D1A55D}"/>
                  </a:ext>
                </a:extLst>
              </p:cNvPr>
              <p:cNvSpPr/>
              <p:nvPr/>
            </p:nvSpPr>
            <p:spPr>
              <a:xfrm>
                <a:off x="6894717" y="4044542"/>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21" name="Freeform: Shape 5230">
                <a:extLst>
                  <a:ext uri="{FF2B5EF4-FFF2-40B4-BE49-F238E27FC236}">
                    <a16:creationId xmlns:a16="http://schemas.microsoft.com/office/drawing/2014/main" id="{90C11CA4-CA38-42B4-A358-C0C64756A9C0}"/>
                  </a:ext>
                </a:extLst>
              </p:cNvPr>
              <p:cNvSpPr/>
              <p:nvPr/>
            </p:nvSpPr>
            <p:spPr>
              <a:xfrm>
                <a:off x="6927698" y="4044542"/>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22" name="Freeform: Shape 5231">
                <a:extLst>
                  <a:ext uri="{FF2B5EF4-FFF2-40B4-BE49-F238E27FC236}">
                    <a16:creationId xmlns:a16="http://schemas.microsoft.com/office/drawing/2014/main" id="{4EA0EECA-FC9C-4668-AAFA-BD702460447B}"/>
                  </a:ext>
                </a:extLst>
              </p:cNvPr>
              <p:cNvSpPr/>
              <p:nvPr/>
            </p:nvSpPr>
            <p:spPr>
              <a:xfrm>
                <a:off x="6960679" y="4044542"/>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23" name="Freeform: Shape 5232">
                <a:extLst>
                  <a:ext uri="{FF2B5EF4-FFF2-40B4-BE49-F238E27FC236}">
                    <a16:creationId xmlns:a16="http://schemas.microsoft.com/office/drawing/2014/main" id="{518591D5-0BED-4E7B-A009-DF9874B02C94}"/>
                  </a:ext>
                </a:extLst>
              </p:cNvPr>
              <p:cNvSpPr/>
              <p:nvPr/>
            </p:nvSpPr>
            <p:spPr>
              <a:xfrm>
                <a:off x="7010150" y="4044542"/>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24" name="Freeform: Shape 5233">
                <a:extLst>
                  <a:ext uri="{FF2B5EF4-FFF2-40B4-BE49-F238E27FC236}">
                    <a16:creationId xmlns:a16="http://schemas.microsoft.com/office/drawing/2014/main" id="{8AE4A3D4-E0F3-4F53-8887-AB9D4FF9A15D}"/>
                  </a:ext>
                </a:extLst>
              </p:cNvPr>
              <p:cNvSpPr/>
              <p:nvPr/>
            </p:nvSpPr>
            <p:spPr>
              <a:xfrm>
                <a:off x="7043131" y="4044542"/>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25" name="Freeform: Shape 5234">
                <a:extLst>
                  <a:ext uri="{FF2B5EF4-FFF2-40B4-BE49-F238E27FC236}">
                    <a16:creationId xmlns:a16="http://schemas.microsoft.com/office/drawing/2014/main" id="{067E401E-20AE-4B95-A39B-CC0D6A4AC644}"/>
                  </a:ext>
                </a:extLst>
              </p:cNvPr>
              <p:cNvSpPr/>
              <p:nvPr/>
            </p:nvSpPr>
            <p:spPr>
              <a:xfrm>
                <a:off x="7076112" y="4044542"/>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26" name="Freeform: Shape 5235">
                <a:extLst>
                  <a:ext uri="{FF2B5EF4-FFF2-40B4-BE49-F238E27FC236}">
                    <a16:creationId xmlns:a16="http://schemas.microsoft.com/office/drawing/2014/main" id="{0F46C757-825A-4B2D-8A5F-67BB9B9B6A6D}"/>
                  </a:ext>
                </a:extLst>
              </p:cNvPr>
              <p:cNvSpPr/>
              <p:nvPr/>
            </p:nvSpPr>
            <p:spPr>
              <a:xfrm>
                <a:off x="7109093" y="4044542"/>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27" name="Freeform: Shape 5236">
                <a:extLst>
                  <a:ext uri="{FF2B5EF4-FFF2-40B4-BE49-F238E27FC236}">
                    <a16:creationId xmlns:a16="http://schemas.microsoft.com/office/drawing/2014/main" id="{8ADD2149-3270-4BC1-852D-0DFD102693D8}"/>
                  </a:ext>
                </a:extLst>
              </p:cNvPr>
              <p:cNvSpPr/>
              <p:nvPr/>
            </p:nvSpPr>
            <p:spPr>
              <a:xfrm>
                <a:off x="7158565" y="4044542"/>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28" name="Freeform: Shape 5237">
                <a:extLst>
                  <a:ext uri="{FF2B5EF4-FFF2-40B4-BE49-F238E27FC236}">
                    <a16:creationId xmlns:a16="http://schemas.microsoft.com/office/drawing/2014/main" id="{42A326BD-7DF5-4352-AC93-25BA4FFB745C}"/>
                  </a:ext>
                </a:extLst>
              </p:cNvPr>
              <p:cNvSpPr/>
              <p:nvPr/>
            </p:nvSpPr>
            <p:spPr>
              <a:xfrm>
                <a:off x="7224527" y="4094014"/>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29" name="Freeform: Shape 5238">
                <a:extLst>
                  <a:ext uri="{FF2B5EF4-FFF2-40B4-BE49-F238E27FC236}">
                    <a16:creationId xmlns:a16="http://schemas.microsoft.com/office/drawing/2014/main" id="{293AC1EA-5CA7-42DF-BA43-6E26C0F83ED5}"/>
                  </a:ext>
                </a:extLst>
              </p:cNvPr>
              <p:cNvSpPr/>
              <p:nvPr/>
            </p:nvSpPr>
            <p:spPr>
              <a:xfrm>
                <a:off x="7273999" y="4110504"/>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30" name="Freeform: Shape 5239">
                <a:extLst>
                  <a:ext uri="{FF2B5EF4-FFF2-40B4-BE49-F238E27FC236}">
                    <a16:creationId xmlns:a16="http://schemas.microsoft.com/office/drawing/2014/main" id="{5DC54635-ADA3-4570-9FFA-106BCE056D0D}"/>
                  </a:ext>
                </a:extLst>
              </p:cNvPr>
              <p:cNvSpPr/>
              <p:nvPr/>
            </p:nvSpPr>
            <p:spPr>
              <a:xfrm>
                <a:off x="7290489" y="4110504"/>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31" name="Freeform: Shape 5240">
                <a:extLst>
                  <a:ext uri="{FF2B5EF4-FFF2-40B4-BE49-F238E27FC236}">
                    <a16:creationId xmlns:a16="http://schemas.microsoft.com/office/drawing/2014/main" id="{9258F605-F971-44ED-8D74-596B60E07438}"/>
                  </a:ext>
                </a:extLst>
              </p:cNvPr>
              <p:cNvSpPr/>
              <p:nvPr/>
            </p:nvSpPr>
            <p:spPr>
              <a:xfrm>
                <a:off x="7323470" y="4110504"/>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32" name="Freeform: Shape 5241">
                <a:extLst>
                  <a:ext uri="{FF2B5EF4-FFF2-40B4-BE49-F238E27FC236}">
                    <a16:creationId xmlns:a16="http://schemas.microsoft.com/office/drawing/2014/main" id="{4584B38D-EAB4-4CD8-8BAD-07BC3A9205D3}"/>
                  </a:ext>
                </a:extLst>
              </p:cNvPr>
              <p:cNvSpPr/>
              <p:nvPr/>
            </p:nvSpPr>
            <p:spPr>
              <a:xfrm>
                <a:off x="7356451" y="415997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33" name="Freeform: Shape 5242">
                <a:extLst>
                  <a:ext uri="{FF2B5EF4-FFF2-40B4-BE49-F238E27FC236}">
                    <a16:creationId xmlns:a16="http://schemas.microsoft.com/office/drawing/2014/main" id="{8F9E05E8-B062-4AB0-B6DE-036B13904A50}"/>
                  </a:ext>
                </a:extLst>
              </p:cNvPr>
              <p:cNvSpPr/>
              <p:nvPr/>
            </p:nvSpPr>
            <p:spPr>
              <a:xfrm>
                <a:off x="7389433" y="415997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34" name="Freeform: Shape 5243">
                <a:extLst>
                  <a:ext uri="{FF2B5EF4-FFF2-40B4-BE49-F238E27FC236}">
                    <a16:creationId xmlns:a16="http://schemas.microsoft.com/office/drawing/2014/main" id="{37AFEB4E-121D-4CBE-B7AD-63D43CDDC06A}"/>
                  </a:ext>
                </a:extLst>
              </p:cNvPr>
              <p:cNvSpPr/>
              <p:nvPr/>
            </p:nvSpPr>
            <p:spPr>
              <a:xfrm>
                <a:off x="7422414" y="415997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35" name="Freeform: Shape 5244">
                <a:extLst>
                  <a:ext uri="{FF2B5EF4-FFF2-40B4-BE49-F238E27FC236}">
                    <a16:creationId xmlns:a16="http://schemas.microsoft.com/office/drawing/2014/main" id="{080E2F1E-8EE8-4338-A198-86915D22CD32}"/>
                  </a:ext>
                </a:extLst>
              </p:cNvPr>
              <p:cNvSpPr/>
              <p:nvPr/>
            </p:nvSpPr>
            <p:spPr>
              <a:xfrm>
                <a:off x="7455395" y="415997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36" name="Freeform: Shape 5245">
                <a:extLst>
                  <a:ext uri="{FF2B5EF4-FFF2-40B4-BE49-F238E27FC236}">
                    <a16:creationId xmlns:a16="http://schemas.microsoft.com/office/drawing/2014/main" id="{04B4DB69-02B6-40DD-BF79-EE979E14A5D5}"/>
                  </a:ext>
                </a:extLst>
              </p:cNvPr>
              <p:cNvSpPr/>
              <p:nvPr/>
            </p:nvSpPr>
            <p:spPr>
              <a:xfrm>
                <a:off x="7488376" y="415997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37" name="Freeform: Shape 5246">
                <a:extLst>
                  <a:ext uri="{FF2B5EF4-FFF2-40B4-BE49-F238E27FC236}">
                    <a16:creationId xmlns:a16="http://schemas.microsoft.com/office/drawing/2014/main" id="{DC6B9686-96CB-4351-96D9-1F72F4DD610E}"/>
                  </a:ext>
                </a:extLst>
              </p:cNvPr>
              <p:cNvSpPr/>
              <p:nvPr/>
            </p:nvSpPr>
            <p:spPr>
              <a:xfrm>
                <a:off x="7521357" y="415997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38" name="Freeform: Shape 5247">
                <a:extLst>
                  <a:ext uri="{FF2B5EF4-FFF2-40B4-BE49-F238E27FC236}">
                    <a16:creationId xmlns:a16="http://schemas.microsoft.com/office/drawing/2014/main" id="{1C23A661-6B8E-4A5A-ABA8-5D428D694C84}"/>
                  </a:ext>
                </a:extLst>
              </p:cNvPr>
              <p:cNvSpPr/>
              <p:nvPr/>
            </p:nvSpPr>
            <p:spPr>
              <a:xfrm>
                <a:off x="7554338" y="415997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39" name="Freeform: Shape 5248">
                <a:extLst>
                  <a:ext uri="{FF2B5EF4-FFF2-40B4-BE49-F238E27FC236}">
                    <a16:creationId xmlns:a16="http://schemas.microsoft.com/office/drawing/2014/main" id="{F8296BBB-6549-448F-94F6-78C95749C975}"/>
                  </a:ext>
                </a:extLst>
              </p:cNvPr>
              <p:cNvSpPr/>
              <p:nvPr/>
            </p:nvSpPr>
            <p:spPr>
              <a:xfrm>
                <a:off x="7587319" y="415997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40" name="Freeform: Shape 5249">
                <a:extLst>
                  <a:ext uri="{FF2B5EF4-FFF2-40B4-BE49-F238E27FC236}">
                    <a16:creationId xmlns:a16="http://schemas.microsoft.com/office/drawing/2014/main" id="{CF0EE026-0780-41F4-A4F9-F23540B31CB3}"/>
                  </a:ext>
                </a:extLst>
              </p:cNvPr>
              <p:cNvSpPr/>
              <p:nvPr/>
            </p:nvSpPr>
            <p:spPr>
              <a:xfrm>
                <a:off x="7620300" y="415997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41" name="Freeform: Shape 5250">
                <a:extLst>
                  <a:ext uri="{FF2B5EF4-FFF2-40B4-BE49-F238E27FC236}">
                    <a16:creationId xmlns:a16="http://schemas.microsoft.com/office/drawing/2014/main" id="{16E6F3E6-136C-49D3-98D8-7FBC849B2A19}"/>
                  </a:ext>
                </a:extLst>
              </p:cNvPr>
              <p:cNvSpPr/>
              <p:nvPr/>
            </p:nvSpPr>
            <p:spPr>
              <a:xfrm>
                <a:off x="7653281" y="415997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42" name="Freeform: Shape 5251">
                <a:extLst>
                  <a:ext uri="{FF2B5EF4-FFF2-40B4-BE49-F238E27FC236}">
                    <a16:creationId xmlns:a16="http://schemas.microsoft.com/office/drawing/2014/main" id="{D026DE61-8F7D-4559-8822-73100A8D2834}"/>
                  </a:ext>
                </a:extLst>
              </p:cNvPr>
              <p:cNvSpPr/>
              <p:nvPr/>
            </p:nvSpPr>
            <p:spPr>
              <a:xfrm>
                <a:off x="7719243" y="415997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43" name="Freeform: Shape 5252">
                <a:extLst>
                  <a:ext uri="{FF2B5EF4-FFF2-40B4-BE49-F238E27FC236}">
                    <a16:creationId xmlns:a16="http://schemas.microsoft.com/office/drawing/2014/main" id="{C8670466-15AC-46D4-B6FF-2E5B64A30FC9}"/>
                  </a:ext>
                </a:extLst>
              </p:cNvPr>
              <p:cNvSpPr/>
              <p:nvPr/>
            </p:nvSpPr>
            <p:spPr>
              <a:xfrm>
                <a:off x="7752224" y="415997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44" name="Freeform: Shape 5253">
                <a:extLst>
                  <a:ext uri="{FF2B5EF4-FFF2-40B4-BE49-F238E27FC236}">
                    <a16:creationId xmlns:a16="http://schemas.microsoft.com/office/drawing/2014/main" id="{C3AF2138-0B9B-4821-A54E-6221AE5B0823}"/>
                  </a:ext>
                </a:extLst>
              </p:cNvPr>
              <p:cNvSpPr/>
              <p:nvPr/>
            </p:nvSpPr>
            <p:spPr>
              <a:xfrm>
                <a:off x="7801696" y="415997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45" name="Freeform: Shape 5254">
                <a:extLst>
                  <a:ext uri="{FF2B5EF4-FFF2-40B4-BE49-F238E27FC236}">
                    <a16:creationId xmlns:a16="http://schemas.microsoft.com/office/drawing/2014/main" id="{D30A60DC-491C-4A82-9919-CD05570CC16E}"/>
                  </a:ext>
                </a:extLst>
              </p:cNvPr>
              <p:cNvSpPr/>
              <p:nvPr/>
            </p:nvSpPr>
            <p:spPr>
              <a:xfrm>
                <a:off x="7834685" y="4159976"/>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46" name="Freeform: Shape 5255">
                <a:extLst>
                  <a:ext uri="{FF2B5EF4-FFF2-40B4-BE49-F238E27FC236}">
                    <a16:creationId xmlns:a16="http://schemas.microsoft.com/office/drawing/2014/main" id="{208D8342-8702-4EA2-8CF4-9425AB0579C3}"/>
                  </a:ext>
                </a:extLst>
              </p:cNvPr>
              <p:cNvSpPr/>
              <p:nvPr/>
            </p:nvSpPr>
            <p:spPr>
              <a:xfrm>
                <a:off x="7884157"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47" name="Freeform: Shape 5256">
                <a:extLst>
                  <a:ext uri="{FF2B5EF4-FFF2-40B4-BE49-F238E27FC236}">
                    <a16:creationId xmlns:a16="http://schemas.microsoft.com/office/drawing/2014/main" id="{409EA285-CE2C-4E32-A87E-AAEC970150FB}"/>
                  </a:ext>
                </a:extLst>
              </p:cNvPr>
              <p:cNvSpPr/>
              <p:nvPr/>
            </p:nvSpPr>
            <p:spPr>
              <a:xfrm>
                <a:off x="7917138"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48" name="Freeform: Shape 5257">
                <a:extLst>
                  <a:ext uri="{FF2B5EF4-FFF2-40B4-BE49-F238E27FC236}">
                    <a16:creationId xmlns:a16="http://schemas.microsoft.com/office/drawing/2014/main" id="{7B0A2728-062C-4A1C-AC9A-6F295BE8A198}"/>
                  </a:ext>
                </a:extLst>
              </p:cNvPr>
              <p:cNvSpPr/>
              <p:nvPr/>
            </p:nvSpPr>
            <p:spPr>
              <a:xfrm>
                <a:off x="7950119"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49" name="Freeform: Shape 5258">
                <a:extLst>
                  <a:ext uri="{FF2B5EF4-FFF2-40B4-BE49-F238E27FC236}">
                    <a16:creationId xmlns:a16="http://schemas.microsoft.com/office/drawing/2014/main" id="{268F253B-32A9-4D6C-9994-23B4A9553520}"/>
                  </a:ext>
                </a:extLst>
              </p:cNvPr>
              <p:cNvSpPr/>
              <p:nvPr/>
            </p:nvSpPr>
            <p:spPr>
              <a:xfrm>
                <a:off x="8032572"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50" name="Freeform: Shape 5259">
                <a:extLst>
                  <a:ext uri="{FF2B5EF4-FFF2-40B4-BE49-F238E27FC236}">
                    <a16:creationId xmlns:a16="http://schemas.microsoft.com/office/drawing/2014/main" id="{C121BC3D-D62B-48D2-B61B-01127BDDB701}"/>
                  </a:ext>
                </a:extLst>
              </p:cNvPr>
              <p:cNvSpPr/>
              <p:nvPr/>
            </p:nvSpPr>
            <p:spPr>
              <a:xfrm>
                <a:off x="8065553"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51" name="Freeform: Shape 5260">
                <a:extLst>
                  <a:ext uri="{FF2B5EF4-FFF2-40B4-BE49-F238E27FC236}">
                    <a16:creationId xmlns:a16="http://schemas.microsoft.com/office/drawing/2014/main" id="{E13AA513-F167-4EB9-A0C8-BC2C817441B9}"/>
                  </a:ext>
                </a:extLst>
              </p:cNvPr>
              <p:cNvSpPr/>
              <p:nvPr/>
            </p:nvSpPr>
            <p:spPr>
              <a:xfrm>
                <a:off x="8098534"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52" name="Freeform: Shape 5261">
                <a:extLst>
                  <a:ext uri="{FF2B5EF4-FFF2-40B4-BE49-F238E27FC236}">
                    <a16:creationId xmlns:a16="http://schemas.microsoft.com/office/drawing/2014/main" id="{4593F843-4E1A-45E5-A194-69BD9BE12E90}"/>
                  </a:ext>
                </a:extLst>
              </p:cNvPr>
              <p:cNvSpPr/>
              <p:nvPr/>
            </p:nvSpPr>
            <p:spPr>
              <a:xfrm>
                <a:off x="8131515"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53" name="Freeform: Shape 5262">
                <a:extLst>
                  <a:ext uri="{FF2B5EF4-FFF2-40B4-BE49-F238E27FC236}">
                    <a16:creationId xmlns:a16="http://schemas.microsoft.com/office/drawing/2014/main" id="{A63538DF-C449-4967-8605-9477EC44375D}"/>
                  </a:ext>
                </a:extLst>
              </p:cNvPr>
              <p:cNvSpPr/>
              <p:nvPr/>
            </p:nvSpPr>
            <p:spPr>
              <a:xfrm>
                <a:off x="8164496"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54" name="Freeform: Shape 5263">
                <a:extLst>
                  <a:ext uri="{FF2B5EF4-FFF2-40B4-BE49-F238E27FC236}">
                    <a16:creationId xmlns:a16="http://schemas.microsoft.com/office/drawing/2014/main" id="{519D7393-25C1-4928-9133-F956CE6292E2}"/>
                  </a:ext>
                </a:extLst>
              </p:cNvPr>
              <p:cNvSpPr/>
              <p:nvPr/>
            </p:nvSpPr>
            <p:spPr>
              <a:xfrm>
                <a:off x="8197477"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55" name="Freeform: Shape 5264">
                <a:extLst>
                  <a:ext uri="{FF2B5EF4-FFF2-40B4-BE49-F238E27FC236}">
                    <a16:creationId xmlns:a16="http://schemas.microsoft.com/office/drawing/2014/main" id="{B3C198A3-4CB3-48C7-8FB9-BAC5534E659A}"/>
                  </a:ext>
                </a:extLst>
              </p:cNvPr>
              <p:cNvSpPr/>
              <p:nvPr/>
            </p:nvSpPr>
            <p:spPr>
              <a:xfrm>
                <a:off x="8230458"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56" name="Freeform: Shape 5265">
                <a:extLst>
                  <a:ext uri="{FF2B5EF4-FFF2-40B4-BE49-F238E27FC236}">
                    <a16:creationId xmlns:a16="http://schemas.microsoft.com/office/drawing/2014/main" id="{7D996B2B-DECA-4658-AC91-EBF4587D0183}"/>
                  </a:ext>
                </a:extLst>
              </p:cNvPr>
              <p:cNvSpPr/>
              <p:nvPr/>
            </p:nvSpPr>
            <p:spPr>
              <a:xfrm>
                <a:off x="8263431"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57" name="Freeform: Shape 5266">
                <a:extLst>
                  <a:ext uri="{FF2B5EF4-FFF2-40B4-BE49-F238E27FC236}">
                    <a16:creationId xmlns:a16="http://schemas.microsoft.com/office/drawing/2014/main" id="{67B6C541-BCC0-41FC-83F2-693F9A43F737}"/>
                  </a:ext>
                </a:extLst>
              </p:cNvPr>
              <p:cNvSpPr/>
              <p:nvPr/>
            </p:nvSpPr>
            <p:spPr>
              <a:xfrm>
                <a:off x="8345883"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58" name="Freeform: Shape 5267">
                <a:extLst>
                  <a:ext uri="{FF2B5EF4-FFF2-40B4-BE49-F238E27FC236}">
                    <a16:creationId xmlns:a16="http://schemas.microsoft.com/office/drawing/2014/main" id="{A880D730-31CD-4971-9E5F-22508EBD6458}"/>
                  </a:ext>
                </a:extLst>
              </p:cNvPr>
              <p:cNvSpPr/>
              <p:nvPr/>
            </p:nvSpPr>
            <p:spPr>
              <a:xfrm>
                <a:off x="8378864"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59" name="Freeform: Shape 5268">
                <a:extLst>
                  <a:ext uri="{FF2B5EF4-FFF2-40B4-BE49-F238E27FC236}">
                    <a16:creationId xmlns:a16="http://schemas.microsoft.com/office/drawing/2014/main" id="{AD4412BC-6B23-45D3-A3D8-75F66B0FE3BF}"/>
                  </a:ext>
                </a:extLst>
              </p:cNvPr>
              <p:cNvSpPr/>
              <p:nvPr/>
            </p:nvSpPr>
            <p:spPr>
              <a:xfrm>
                <a:off x="8444827"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60" name="Freeform: Shape 5269">
                <a:extLst>
                  <a:ext uri="{FF2B5EF4-FFF2-40B4-BE49-F238E27FC236}">
                    <a16:creationId xmlns:a16="http://schemas.microsoft.com/office/drawing/2014/main" id="{30F4B696-5072-4FBE-A087-BDE9F6BB675C}"/>
                  </a:ext>
                </a:extLst>
              </p:cNvPr>
              <p:cNvSpPr/>
              <p:nvPr/>
            </p:nvSpPr>
            <p:spPr>
              <a:xfrm>
                <a:off x="8477808"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61" name="Freeform: Shape 5270">
                <a:extLst>
                  <a:ext uri="{FF2B5EF4-FFF2-40B4-BE49-F238E27FC236}">
                    <a16:creationId xmlns:a16="http://schemas.microsoft.com/office/drawing/2014/main" id="{D91F0814-2E17-44BC-9F2D-562C26B8A38A}"/>
                  </a:ext>
                </a:extLst>
              </p:cNvPr>
              <p:cNvSpPr/>
              <p:nvPr/>
            </p:nvSpPr>
            <p:spPr>
              <a:xfrm>
                <a:off x="8510789"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62" name="Freeform: Shape 5271">
                <a:extLst>
                  <a:ext uri="{FF2B5EF4-FFF2-40B4-BE49-F238E27FC236}">
                    <a16:creationId xmlns:a16="http://schemas.microsoft.com/office/drawing/2014/main" id="{8C1A3841-FF1D-4265-A5BC-8652BB6D1CEC}"/>
                  </a:ext>
                </a:extLst>
              </p:cNvPr>
              <p:cNvSpPr/>
              <p:nvPr/>
            </p:nvSpPr>
            <p:spPr>
              <a:xfrm>
                <a:off x="8543770"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63" name="Freeform: Shape 5272">
                <a:extLst>
                  <a:ext uri="{FF2B5EF4-FFF2-40B4-BE49-F238E27FC236}">
                    <a16:creationId xmlns:a16="http://schemas.microsoft.com/office/drawing/2014/main" id="{A9D27A79-540A-49F2-A0EF-B6A8A952E59E}"/>
                  </a:ext>
                </a:extLst>
              </p:cNvPr>
              <p:cNvSpPr/>
              <p:nvPr/>
            </p:nvSpPr>
            <p:spPr>
              <a:xfrm>
                <a:off x="8576751"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64" name="Freeform: Shape 5273">
                <a:extLst>
                  <a:ext uri="{FF2B5EF4-FFF2-40B4-BE49-F238E27FC236}">
                    <a16:creationId xmlns:a16="http://schemas.microsoft.com/office/drawing/2014/main" id="{A74A85DC-54D8-4C85-82DA-9537E267595C}"/>
                  </a:ext>
                </a:extLst>
              </p:cNvPr>
              <p:cNvSpPr/>
              <p:nvPr/>
            </p:nvSpPr>
            <p:spPr>
              <a:xfrm>
                <a:off x="8609732"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65" name="Freeform: Shape 5274">
                <a:extLst>
                  <a:ext uri="{FF2B5EF4-FFF2-40B4-BE49-F238E27FC236}">
                    <a16:creationId xmlns:a16="http://schemas.microsoft.com/office/drawing/2014/main" id="{ADCABBF6-3382-4417-BD0D-3FE09377695E}"/>
                  </a:ext>
                </a:extLst>
              </p:cNvPr>
              <p:cNvSpPr/>
              <p:nvPr/>
            </p:nvSpPr>
            <p:spPr>
              <a:xfrm>
                <a:off x="8642713"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66" name="Freeform: Shape 5275">
                <a:extLst>
                  <a:ext uri="{FF2B5EF4-FFF2-40B4-BE49-F238E27FC236}">
                    <a16:creationId xmlns:a16="http://schemas.microsoft.com/office/drawing/2014/main" id="{6191B937-5D56-4D01-8A43-247F82EB76FE}"/>
                  </a:ext>
                </a:extLst>
              </p:cNvPr>
              <p:cNvSpPr/>
              <p:nvPr/>
            </p:nvSpPr>
            <p:spPr>
              <a:xfrm>
                <a:off x="8692185"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67" name="Freeform: Shape 5276">
                <a:extLst>
                  <a:ext uri="{FF2B5EF4-FFF2-40B4-BE49-F238E27FC236}">
                    <a16:creationId xmlns:a16="http://schemas.microsoft.com/office/drawing/2014/main" id="{10C48C32-84A7-498D-8444-AD479F9BF135}"/>
                  </a:ext>
                </a:extLst>
              </p:cNvPr>
              <p:cNvSpPr/>
              <p:nvPr/>
            </p:nvSpPr>
            <p:spPr>
              <a:xfrm>
                <a:off x="8939543"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68" name="Freeform: Shape 5277">
                <a:extLst>
                  <a:ext uri="{FF2B5EF4-FFF2-40B4-BE49-F238E27FC236}">
                    <a16:creationId xmlns:a16="http://schemas.microsoft.com/office/drawing/2014/main" id="{3CC445EC-98D9-40C3-98F3-EE9C81228456}"/>
                  </a:ext>
                </a:extLst>
              </p:cNvPr>
              <p:cNvSpPr/>
              <p:nvPr/>
            </p:nvSpPr>
            <p:spPr>
              <a:xfrm>
                <a:off x="8972524"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69" name="Freeform: Shape 5278">
                <a:extLst>
                  <a:ext uri="{FF2B5EF4-FFF2-40B4-BE49-F238E27FC236}">
                    <a16:creationId xmlns:a16="http://schemas.microsoft.com/office/drawing/2014/main" id="{1D385272-B689-457D-A39C-E9CF23BC3E59}"/>
                  </a:ext>
                </a:extLst>
              </p:cNvPr>
              <p:cNvSpPr/>
              <p:nvPr/>
            </p:nvSpPr>
            <p:spPr>
              <a:xfrm>
                <a:off x="9005505"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70" name="Freeform: Shape 5279">
                <a:extLst>
                  <a:ext uri="{FF2B5EF4-FFF2-40B4-BE49-F238E27FC236}">
                    <a16:creationId xmlns:a16="http://schemas.microsoft.com/office/drawing/2014/main" id="{2C9D81C9-6EE9-4C1A-BB93-CF86A9294FF5}"/>
                  </a:ext>
                </a:extLst>
              </p:cNvPr>
              <p:cNvSpPr/>
              <p:nvPr/>
            </p:nvSpPr>
            <p:spPr>
              <a:xfrm>
                <a:off x="9120939"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71" name="Freeform: Shape 5280">
                <a:extLst>
                  <a:ext uri="{FF2B5EF4-FFF2-40B4-BE49-F238E27FC236}">
                    <a16:creationId xmlns:a16="http://schemas.microsoft.com/office/drawing/2014/main" id="{D8818BDD-D1CE-4B96-95AB-88BB0EDADBEA}"/>
                  </a:ext>
                </a:extLst>
              </p:cNvPr>
              <p:cNvSpPr/>
              <p:nvPr/>
            </p:nvSpPr>
            <p:spPr>
              <a:xfrm>
                <a:off x="9120939" y="4242429"/>
                <a:ext cx="8245" cy="65962"/>
              </a:xfrm>
              <a:custGeom>
                <a:avLst/>
                <a:gdLst>
                  <a:gd name="connsiteX0" fmla="*/ 2861 w 0"/>
                  <a:gd name="connsiteY0" fmla="*/ 2861 h 65962"/>
                  <a:gd name="connsiteX1" fmla="*/ 2861 w 0"/>
                  <a:gd name="connsiteY1" fmla="*/ 65186 h 65962"/>
                </a:gdLst>
                <a:ahLst/>
                <a:cxnLst>
                  <a:cxn ang="0">
                    <a:pos x="connsiteX0" y="connsiteY0"/>
                  </a:cxn>
                  <a:cxn ang="0">
                    <a:pos x="connsiteX1" y="connsiteY1"/>
                  </a:cxn>
                </a:cxnLst>
                <a:rect l="l" t="t" r="r" b="b"/>
                <a:pathLst>
                  <a:path h="65962">
                    <a:moveTo>
                      <a:pt x="2861" y="2861"/>
                    </a:moveTo>
                    <a:lnTo>
                      <a:pt x="2861" y="65186"/>
                    </a:lnTo>
                  </a:path>
                </a:pathLst>
              </a:custGeom>
              <a:noFill/>
              <a:ln w="2540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grpSp>
      </p:grpSp>
      <p:sp>
        <p:nvSpPr>
          <p:cNvPr id="277" name="TextBox 276"/>
          <p:cNvSpPr txBox="1"/>
          <p:nvPr/>
        </p:nvSpPr>
        <p:spPr>
          <a:xfrm>
            <a:off x="1701365" y="1532462"/>
            <a:ext cx="6278579"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1" i="0" u="none" strike="noStrike" kern="1200" cap="none" spc="0" normalizeH="0" baseline="0" noProof="0">
                <a:ln>
                  <a:noFill/>
                </a:ln>
                <a:solidFill>
                  <a:srgbClr val="4D4D4D"/>
                </a:solidFill>
                <a:effectLst/>
                <a:uLnTx/>
                <a:uFillTx/>
                <a:latin typeface="Arial"/>
                <a:ea typeface="+mn-ea"/>
                <a:cs typeface="Arial"/>
              </a:rPr>
              <a:t>SG</a:t>
            </a:r>
            <a:endParaRPr kumimoji="0" lang="fr-FR" sz="1800" b="1" i="0" u="none" strike="noStrike" kern="1200" cap="none" spc="0" normalizeH="0" baseline="0" noProof="0" dirty="0">
              <a:ln>
                <a:noFill/>
              </a:ln>
              <a:solidFill>
                <a:srgbClr val="4D4D4D"/>
              </a:solidFill>
              <a:effectLst/>
              <a:uLnTx/>
              <a:uFillTx/>
              <a:latin typeface="Arial"/>
              <a:ea typeface="+mn-ea"/>
              <a:cs typeface="Arial"/>
            </a:endParaRPr>
          </a:p>
        </p:txBody>
      </p:sp>
      <p:sp>
        <p:nvSpPr>
          <p:cNvPr id="279" name="TextBox 278">
            <a:extLst>
              <a:ext uri="{FF2B5EF4-FFF2-40B4-BE49-F238E27FC236}">
                <a16:creationId xmlns:a16="http://schemas.microsoft.com/office/drawing/2014/main" id="{706E9987-AE87-4E8D-83BE-3EEA899A95BC}"/>
              </a:ext>
            </a:extLst>
          </p:cNvPr>
          <p:cNvSpPr txBox="1"/>
          <p:nvPr/>
        </p:nvSpPr>
        <p:spPr>
          <a:xfrm>
            <a:off x="17409" y="5150394"/>
            <a:ext cx="1256269" cy="307777"/>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a:ln>
                  <a:noFill/>
                </a:ln>
                <a:solidFill>
                  <a:srgbClr val="4D4D4D"/>
                </a:solidFill>
                <a:effectLst/>
                <a:uLnTx/>
                <a:uFillTx/>
                <a:latin typeface="Arial" charset="0"/>
                <a:ea typeface="+mn-ea"/>
                <a:cs typeface="Arial" charset="0"/>
              </a:rPr>
              <a:t>N</a:t>
            </a:r>
            <a:endParaRPr kumimoji="0" lang="fr-FR"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Tree>
    <p:custDataLst>
      <p:tags r:id="rId1"/>
    </p:custDataLst>
    <p:extLst>
      <p:ext uri="{BB962C8B-B14F-4D97-AF65-F5344CB8AC3E}">
        <p14:creationId xmlns:p14="http://schemas.microsoft.com/office/powerpoint/2010/main" val="2616909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noProof="0" dirty="0"/>
              <a:t>4000: </a:t>
            </a:r>
            <a:r>
              <a:rPr lang="fr-FR" dirty="0"/>
              <a:t>APACT: étude de phase III </a:t>
            </a:r>
            <a:r>
              <a:rPr lang="fr-FR" dirty="0" smtClean="0"/>
              <a:t>multicentrique</a:t>
            </a:r>
            <a:r>
              <a:rPr lang="fr-FR" dirty="0"/>
              <a:t>, internationale, en ouvert de nab-paclitaxel + gemcitabine vs. gemcitabine en traitement adjuvant dans l’adénocarcinome pancréatique réséqué chirurgicalement </a:t>
            </a:r>
            <a:r>
              <a:rPr lang="fr-FR" dirty="0" smtClean="0"/>
              <a:t/>
            </a:r>
            <a:br>
              <a:rPr lang="fr-FR" dirty="0" smtClean="0"/>
            </a:br>
            <a:r>
              <a:rPr lang="fr-FR" dirty="0" smtClean="0"/>
              <a:t>– </a:t>
            </a:r>
            <a:r>
              <a:rPr lang="fr-FR" dirty="0" err="1" smtClean="0"/>
              <a:t>Tempero</a:t>
            </a:r>
            <a:r>
              <a:rPr lang="fr-FR" dirty="0" smtClean="0"/>
              <a:t> </a:t>
            </a:r>
            <a:r>
              <a:rPr lang="fr-FR" dirty="0"/>
              <a:t>MA, et al</a:t>
            </a:r>
            <a:endParaRPr lang="fr-FR" noProof="0" dirty="0"/>
          </a:p>
        </p:txBody>
      </p:sp>
      <p:sp>
        <p:nvSpPr>
          <p:cNvPr id="5123" name="Rectangle 3"/>
          <p:cNvSpPr>
            <a:spLocks noGrp="1" noChangeArrowheads="1"/>
          </p:cNvSpPr>
          <p:nvPr>
            <p:ph idx="1"/>
          </p:nvPr>
        </p:nvSpPr>
        <p:spPr/>
        <p:txBody>
          <a:bodyPr/>
          <a:lstStyle/>
          <a:p>
            <a:pPr marL="0" indent="0">
              <a:buNone/>
            </a:pPr>
            <a:r>
              <a:rPr lang="fr-FR" b="1" noProof="0" dirty="0"/>
              <a:t>Résultats </a:t>
            </a:r>
          </a:p>
        </p:txBody>
      </p:sp>
      <p:sp>
        <p:nvSpPr>
          <p:cNvPr id="15" name="Text Placeholder 14"/>
          <p:cNvSpPr>
            <a:spLocks noGrp="1"/>
          </p:cNvSpPr>
          <p:nvPr>
            <p:ph type="body" sz="quarter" idx="11"/>
          </p:nvPr>
        </p:nvSpPr>
        <p:spPr>
          <a:xfrm>
            <a:off x="4495800" y="6096000"/>
            <a:ext cx="4283075" cy="487363"/>
          </a:xfrm>
        </p:spPr>
        <p:txBody>
          <a:bodyPr/>
          <a:lstStyle/>
          <a:p>
            <a:r>
              <a:rPr lang="fr-FR" noProof="0" dirty="0" err="1"/>
              <a:t>Tempero</a:t>
            </a:r>
            <a:r>
              <a:rPr lang="fr-FR" noProof="0" dirty="0"/>
              <a:t> MA, et al, J Clin </a:t>
            </a:r>
            <a:r>
              <a:rPr lang="fr-FR" noProof="0" dirty="0" err="1"/>
              <a:t>Oncol</a:t>
            </a:r>
            <a:r>
              <a:rPr lang="fr-FR" noProof="0" dirty="0"/>
              <a:t> 2019;37(</a:t>
            </a:r>
            <a:r>
              <a:rPr lang="fr-FR" noProof="0" dirty="0" err="1"/>
              <a:t>suppl</a:t>
            </a:r>
            <a:r>
              <a:rPr lang="fr-FR" noProof="0" dirty="0"/>
              <a:t>):</a:t>
            </a:r>
            <a:r>
              <a:rPr lang="fr-FR" noProof="0" dirty="0" err="1"/>
              <a:t>abstr</a:t>
            </a:r>
            <a:r>
              <a:rPr lang="fr-FR" noProof="0" dirty="0"/>
              <a:t> 4000</a:t>
            </a:r>
          </a:p>
        </p:txBody>
      </p:sp>
      <p:graphicFrame>
        <p:nvGraphicFramePr>
          <p:cNvPr id="6" name="Table 5"/>
          <p:cNvGraphicFramePr>
            <a:graphicFrameLocks noGrp="1"/>
          </p:cNvGraphicFramePr>
          <p:nvPr>
            <p:extLst>
              <p:ext uri="{D42A27DB-BD31-4B8C-83A1-F6EECF244321}">
                <p14:modId xmlns:p14="http://schemas.microsoft.com/office/powerpoint/2010/main" val="3621932624"/>
              </p:ext>
            </p:extLst>
          </p:nvPr>
        </p:nvGraphicFramePr>
        <p:xfrm>
          <a:off x="251519" y="1628800"/>
          <a:ext cx="8608396" cy="4545266"/>
        </p:xfrm>
        <a:graphic>
          <a:graphicData uri="http://schemas.openxmlformats.org/drawingml/2006/table">
            <a:tbl>
              <a:tblPr firstRow="1" bandRow="1">
                <a:tableStyleId>{69012ECD-51FC-41F1-AA8D-1B2483CD663E}</a:tableStyleId>
              </a:tblPr>
              <a:tblGrid>
                <a:gridCol w="3326182">
                  <a:extLst>
                    <a:ext uri="{9D8B030D-6E8A-4147-A177-3AD203B41FA5}">
                      <a16:colId xmlns:a16="http://schemas.microsoft.com/office/drawing/2014/main" val="20000"/>
                    </a:ext>
                  </a:extLst>
                </a:gridCol>
                <a:gridCol w="3089429">
                  <a:extLst>
                    <a:ext uri="{9D8B030D-6E8A-4147-A177-3AD203B41FA5}">
                      <a16:colId xmlns:a16="http://schemas.microsoft.com/office/drawing/2014/main" val="1437252585"/>
                    </a:ext>
                  </a:extLst>
                </a:gridCol>
                <a:gridCol w="2192785">
                  <a:extLst>
                    <a:ext uri="{9D8B030D-6E8A-4147-A177-3AD203B41FA5}">
                      <a16:colId xmlns:a16="http://schemas.microsoft.com/office/drawing/2014/main" val="409401163"/>
                    </a:ext>
                  </a:extLst>
                </a:gridCol>
              </a:tblGrid>
              <a:tr h="22959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mn-lt"/>
                          <a:cs typeface="Arial" charset="0"/>
                        </a:rPr>
                        <a:t>Evènement,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kern="1200" cap="none" normalizeH="0" baseline="0" noProof="0">
                          <a:ln>
                            <a:noFill/>
                          </a:ln>
                          <a:solidFill>
                            <a:schemeClr val="tx2"/>
                          </a:solidFill>
                          <a:effectLst/>
                          <a:latin typeface="+mn-lt"/>
                          <a:ea typeface="+mn-ea"/>
                          <a:cs typeface="Arial" charset="0"/>
                        </a:rPr>
                        <a:t>Nab-paclitaxel + gemcitabine</a:t>
                      </a:r>
                      <a:br>
                        <a:rPr kumimoji="0" lang="fr-FR" sz="1400" b="1" i="0" u="none" strike="noStrike" kern="1200" cap="none" normalizeH="0" baseline="0" noProof="0">
                          <a:ln>
                            <a:noFill/>
                          </a:ln>
                          <a:solidFill>
                            <a:schemeClr val="tx2"/>
                          </a:solidFill>
                          <a:effectLst/>
                          <a:latin typeface="+mn-lt"/>
                          <a:ea typeface="+mn-ea"/>
                          <a:cs typeface="Arial" charset="0"/>
                        </a:rPr>
                      </a:br>
                      <a:r>
                        <a:rPr kumimoji="0" lang="fr-FR" sz="1400" b="1" i="0" u="none" strike="noStrike" kern="1200" cap="none" normalizeH="0" baseline="0" noProof="0">
                          <a:ln>
                            <a:noFill/>
                          </a:ln>
                          <a:solidFill>
                            <a:schemeClr val="tx2"/>
                          </a:solidFill>
                          <a:effectLst/>
                          <a:latin typeface="+mn-lt"/>
                          <a:ea typeface="+mn-ea"/>
                          <a:cs typeface="Arial" charset="0"/>
                        </a:rPr>
                        <a:t>(n=429)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kern="1200" cap="none" normalizeH="0" baseline="0" noProof="0">
                          <a:ln>
                            <a:noFill/>
                          </a:ln>
                          <a:solidFill>
                            <a:schemeClr val="tx2"/>
                          </a:solidFill>
                          <a:effectLst/>
                          <a:latin typeface="+mn-lt"/>
                          <a:ea typeface="+mn-ea"/>
                          <a:cs typeface="Arial" charset="0"/>
                        </a:rPr>
                        <a:t>Gemcitabine</a:t>
                      </a:r>
                      <a:br>
                        <a:rPr kumimoji="0" lang="fr-FR" sz="1400" b="1" i="0" u="none" strike="noStrike" kern="1200" cap="none" normalizeH="0" baseline="0" noProof="0">
                          <a:ln>
                            <a:noFill/>
                          </a:ln>
                          <a:solidFill>
                            <a:schemeClr val="tx2"/>
                          </a:solidFill>
                          <a:effectLst/>
                          <a:latin typeface="+mn-lt"/>
                          <a:ea typeface="+mn-ea"/>
                          <a:cs typeface="Arial" charset="0"/>
                        </a:rPr>
                      </a:br>
                      <a:r>
                        <a:rPr kumimoji="0" lang="fr-FR" sz="1400" b="1" i="0" u="none" strike="noStrike" kern="1200" cap="none" normalizeH="0" baseline="0" noProof="0">
                          <a:ln>
                            <a:noFill/>
                          </a:ln>
                          <a:solidFill>
                            <a:schemeClr val="tx2"/>
                          </a:solidFill>
                          <a:effectLst/>
                          <a:latin typeface="+mn-lt"/>
                          <a:ea typeface="+mn-ea"/>
                          <a:cs typeface="Arial" charset="0"/>
                        </a:rPr>
                        <a:t>(n=423)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8903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Patients avec ≥1 EI grade ≥3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mn-lt"/>
                          <a:ea typeface="+mn-ea"/>
                          <a:cs typeface="Arial" charset="0"/>
                        </a:rPr>
                        <a:t>371 (86)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kumimoji="0" lang="fr-FR" sz="1400" b="0" i="0" u="none" strike="noStrike" kern="1200" cap="none" normalizeH="0" baseline="0" noProof="0">
                          <a:ln>
                            <a:noFill/>
                          </a:ln>
                          <a:solidFill>
                            <a:srgbClr val="4D4D4D"/>
                          </a:solidFill>
                          <a:effectLst/>
                          <a:latin typeface="+mn-lt"/>
                          <a:ea typeface="+mn-ea"/>
                          <a:cs typeface="Arial" charset="0"/>
                        </a:rPr>
                        <a:t>286 (68)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8903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Patients avec ≥1 EIG</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kumimoji="0" lang="fr-FR" sz="1400" b="0" i="0" u="none" strike="noStrike" kern="1200" cap="none" normalizeH="0" baseline="0" noProof="0">
                          <a:ln>
                            <a:noFill/>
                          </a:ln>
                          <a:solidFill>
                            <a:srgbClr val="4D4D4D"/>
                          </a:solidFill>
                          <a:effectLst/>
                          <a:latin typeface="+mn-lt"/>
                          <a:ea typeface="+mn-ea"/>
                          <a:cs typeface="Arial" charset="0"/>
                        </a:rPr>
                        <a:t>176 (41)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kumimoji="0" lang="fr-FR" sz="1400" b="0" i="0" u="none" strike="noStrike" kern="1200" cap="none" normalizeH="0" baseline="0" noProof="0">
                          <a:ln>
                            <a:noFill/>
                          </a:ln>
                          <a:solidFill>
                            <a:srgbClr val="4D4D4D"/>
                          </a:solidFill>
                          <a:effectLst/>
                          <a:latin typeface="+mn-lt"/>
                          <a:ea typeface="+mn-ea"/>
                          <a:cs typeface="Arial" charset="0"/>
                        </a:rPr>
                        <a:t>96 (23)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289039">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normalizeH="0" baseline="0" noProof="0" dirty="0">
                          <a:ln>
                            <a:noFill/>
                          </a:ln>
                          <a:solidFill>
                            <a:srgbClr val="4D4D4D"/>
                          </a:solidFill>
                          <a:effectLst/>
                          <a:latin typeface="+mn-lt"/>
                          <a:ea typeface="+mn-ea"/>
                          <a:cs typeface="Arial" charset="0"/>
                        </a:rPr>
                        <a:t>EIs grade ≥3 hématologiques (chez ≥5% des patients dans l’un des bras)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3"/>
                  </a:ext>
                </a:extLst>
              </a:tr>
              <a:tr h="289039">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Tous EIs hématologiques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kumimoji="0" lang="fr-FR" sz="1400" b="0" i="0" u="none" strike="noStrike" kern="1200" cap="none" normalizeH="0" baseline="0" noProof="0">
                          <a:ln>
                            <a:noFill/>
                          </a:ln>
                          <a:solidFill>
                            <a:srgbClr val="4D4D4D"/>
                          </a:solidFill>
                          <a:effectLst/>
                          <a:latin typeface="+mn-lt"/>
                          <a:ea typeface="+mn-ea"/>
                          <a:cs typeface="Arial" charset="0"/>
                        </a:rPr>
                        <a:t>250 (58)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kumimoji="0" lang="fr-FR" sz="1400" b="0" i="0" u="none" strike="noStrike" kern="1200" cap="none" normalizeH="0" baseline="0" noProof="0">
                          <a:ln>
                            <a:noFill/>
                          </a:ln>
                          <a:solidFill>
                            <a:srgbClr val="4D4D4D"/>
                          </a:solidFill>
                          <a:effectLst/>
                          <a:latin typeface="+mn-lt"/>
                          <a:ea typeface="+mn-ea"/>
                          <a:cs typeface="Arial" charset="0"/>
                        </a:rPr>
                        <a:t>204 (48)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289039">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Neutropénie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kumimoji="0" lang="fr-FR" sz="1400" b="0" i="0" u="none" strike="noStrike" kern="1200" cap="none" normalizeH="0" baseline="0" noProof="0">
                          <a:ln>
                            <a:noFill/>
                          </a:ln>
                          <a:solidFill>
                            <a:srgbClr val="4D4D4D"/>
                          </a:solidFill>
                          <a:effectLst/>
                          <a:latin typeface="+mn-lt"/>
                          <a:ea typeface="+mn-ea"/>
                          <a:cs typeface="Arial" charset="0"/>
                        </a:rPr>
                        <a:t>212 (49)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kumimoji="0" lang="fr-FR" sz="1400" b="0" i="0" u="none" strike="noStrike" kern="1200" cap="none" normalizeH="0" baseline="0" noProof="0">
                          <a:ln>
                            <a:noFill/>
                          </a:ln>
                          <a:solidFill>
                            <a:srgbClr val="4D4D4D"/>
                          </a:solidFill>
                          <a:effectLst/>
                          <a:latin typeface="+mn-lt"/>
                          <a:ea typeface="+mn-ea"/>
                          <a:cs typeface="Arial" charset="0"/>
                        </a:rPr>
                        <a:t>184 (43)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289039">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Anémie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kumimoji="0" lang="fr-FR" sz="1400" b="0" i="0" u="none" strike="noStrike" kern="1200" cap="none" normalizeH="0" baseline="0" noProof="0">
                          <a:ln>
                            <a:noFill/>
                          </a:ln>
                          <a:solidFill>
                            <a:srgbClr val="4D4D4D"/>
                          </a:solidFill>
                          <a:effectLst/>
                          <a:latin typeface="+mn-lt"/>
                          <a:ea typeface="+mn-ea"/>
                          <a:cs typeface="Arial" charset="0"/>
                        </a:rPr>
                        <a:t>63 (15)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kumimoji="0" lang="fr-FR" sz="1400" b="0" i="0" u="none" strike="noStrike" kern="1200" cap="none" normalizeH="0" baseline="0" noProof="0">
                          <a:ln>
                            <a:noFill/>
                          </a:ln>
                          <a:solidFill>
                            <a:srgbClr val="4D4D4D"/>
                          </a:solidFill>
                          <a:effectLst/>
                          <a:latin typeface="+mn-lt"/>
                          <a:ea typeface="+mn-ea"/>
                          <a:cs typeface="Arial" charset="0"/>
                        </a:rPr>
                        <a:t>33 (8)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6"/>
                  </a:ext>
                </a:extLst>
              </a:tr>
              <a:tr h="289039">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Leucopénie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kumimoji="0" lang="fr-FR" sz="1400" b="0" i="0" u="none" strike="noStrike" kern="1200" cap="none" normalizeH="0" baseline="0" noProof="0">
                          <a:ln>
                            <a:noFill/>
                          </a:ln>
                          <a:solidFill>
                            <a:srgbClr val="4D4D4D"/>
                          </a:solidFill>
                          <a:effectLst/>
                          <a:latin typeface="+mn-lt"/>
                          <a:ea typeface="+mn-ea"/>
                          <a:cs typeface="Arial" charset="0"/>
                        </a:rPr>
                        <a:t>36 (8)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kumimoji="0" lang="fr-FR" sz="1400" b="0" i="0" u="none" strike="noStrike" kern="1200" cap="none" normalizeH="0" baseline="0" noProof="0">
                          <a:ln>
                            <a:noFill/>
                          </a:ln>
                          <a:solidFill>
                            <a:srgbClr val="4D4D4D"/>
                          </a:solidFill>
                          <a:effectLst/>
                          <a:latin typeface="+mn-lt"/>
                          <a:ea typeface="+mn-ea"/>
                          <a:cs typeface="Arial" charset="0"/>
                        </a:rPr>
                        <a:t>20 (5)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7"/>
                  </a:ext>
                </a:extLst>
              </a:tr>
              <a:tr h="289039">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Neutropénie fébrile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kumimoji="0" lang="fr-FR" sz="1400" b="0" i="0" u="none" strike="noStrike" kern="1200" cap="none" normalizeH="0" baseline="0" noProof="0">
                          <a:ln>
                            <a:noFill/>
                          </a:ln>
                          <a:solidFill>
                            <a:srgbClr val="4D4D4D"/>
                          </a:solidFill>
                          <a:effectLst/>
                          <a:latin typeface="+mn-lt"/>
                          <a:ea typeface="+mn-ea"/>
                          <a:cs typeface="Arial" charset="0"/>
                        </a:rPr>
                        <a:t>21 (5)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kumimoji="0" lang="fr-FR" sz="1400" b="0" i="0" u="none" strike="noStrike" kern="1200" cap="none" normalizeH="0" baseline="0" noProof="0">
                          <a:ln>
                            <a:noFill/>
                          </a:ln>
                          <a:solidFill>
                            <a:srgbClr val="4D4D4D"/>
                          </a:solidFill>
                          <a:effectLst/>
                          <a:latin typeface="+mn-lt"/>
                          <a:ea typeface="+mn-ea"/>
                          <a:cs typeface="Arial" charset="0"/>
                        </a:rPr>
                        <a:t>4 (1)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8"/>
                  </a:ext>
                </a:extLst>
              </a:tr>
              <a:tr h="289039">
                <a:tc gridSpan="2">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kern="1200" cap="none" normalizeH="0" baseline="0" noProof="0" dirty="0">
                          <a:ln>
                            <a:noFill/>
                          </a:ln>
                          <a:solidFill>
                            <a:srgbClr val="4D4D4D"/>
                          </a:solidFill>
                          <a:effectLst/>
                          <a:latin typeface="+mn-lt"/>
                          <a:ea typeface="+mn-ea"/>
                          <a:cs typeface="Arial" charset="0"/>
                        </a:rPr>
                        <a:t>EIs grade ≥3 non hématologiques (chez ≥5% des patients dans l’un des bras)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hMerge="1">
                  <a:txBody>
                    <a:bodyPr/>
                    <a:lstStyle/>
                    <a:p>
                      <a:endParaRPr lang="en-GB"/>
                    </a:p>
                  </a:txBody>
                  <a:tcPr/>
                </a:tc>
                <a:tc>
                  <a:txBody>
                    <a:bodyPr/>
                    <a:lstStyle/>
                    <a:p>
                      <a:endParaRPr lang="fr-FR" sz="1400" noProof="0">
                        <a:solidFill>
                          <a:srgbClr val="4D4D4D"/>
                        </a:solidFill>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997699517"/>
                  </a:ext>
                </a:extLst>
              </a:tr>
              <a:tr h="289039">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Neuropathie périphérique (SMQ)</a:t>
                      </a:r>
                      <a:r>
                        <a:rPr kumimoji="0" lang="fr-FR" sz="1400" b="0" i="0" u="none" strike="noStrike" cap="none" normalizeH="0" baseline="30000" noProof="0" dirty="0">
                          <a:ln>
                            <a:noFill/>
                          </a:ln>
                          <a:solidFill>
                            <a:srgbClr val="4D4D4D"/>
                          </a:solidFill>
                          <a:effectLst/>
                          <a:latin typeface="+mn-lt"/>
                          <a:cs typeface="Arial" charset="0"/>
                        </a:rPr>
                        <a:t>a</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64 (15)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kumimoji="0" lang="fr-FR" sz="1400" b="0" i="0" u="none" strike="noStrike" kern="1200" cap="none" normalizeH="0" baseline="0" noProof="0">
                          <a:ln>
                            <a:noFill/>
                          </a:ln>
                          <a:solidFill>
                            <a:srgbClr val="4D4D4D"/>
                          </a:solidFill>
                          <a:effectLst/>
                          <a:latin typeface="+mn-lt"/>
                          <a:ea typeface="+mn-ea"/>
                          <a:cs typeface="Arial" charset="0"/>
                        </a:rPr>
                        <a:t>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600582777"/>
                  </a:ext>
                </a:extLst>
              </a:tr>
              <a:tr h="289039">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Fatigue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43 (10)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kumimoji="0" lang="fr-FR" sz="1400" b="0" i="0" u="none" strike="noStrike" kern="1200" cap="none" normalizeH="0" baseline="0" noProof="0">
                          <a:ln>
                            <a:noFill/>
                          </a:ln>
                          <a:solidFill>
                            <a:srgbClr val="4D4D4D"/>
                          </a:solidFill>
                          <a:effectLst/>
                          <a:latin typeface="+mn-lt"/>
                          <a:ea typeface="+mn-ea"/>
                          <a:cs typeface="Arial" charset="0"/>
                        </a:rPr>
                        <a:t>13 (3)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628415939"/>
                  </a:ext>
                </a:extLst>
              </a:tr>
              <a:tr h="289039">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Diarrhée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22 (5)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kumimoji="0" lang="fr-FR" sz="1400" b="0" i="0" u="none" strike="noStrike" kern="1200" cap="none" normalizeH="0" baseline="0" noProof="0">
                          <a:ln>
                            <a:noFill/>
                          </a:ln>
                          <a:solidFill>
                            <a:srgbClr val="4D4D4D"/>
                          </a:solidFill>
                          <a:effectLst/>
                          <a:latin typeface="+mn-lt"/>
                          <a:ea typeface="+mn-ea"/>
                          <a:cs typeface="Arial" charset="0"/>
                        </a:rPr>
                        <a:t>4 (1)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126936393"/>
                  </a:ext>
                </a:extLst>
              </a:tr>
              <a:tr h="289039">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Asthénie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21 (5)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kumimoji="0" lang="fr-FR" sz="1400" b="0" i="0" u="none" strike="noStrike" kern="1200" cap="none" normalizeH="0" baseline="0" noProof="0">
                          <a:ln>
                            <a:noFill/>
                          </a:ln>
                          <a:solidFill>
                            <a:srgbClr val="4D4D4D"/>
                          </a:solidFill>
                          <a:effectLst/>
                          <a:latin typeface="+mn-lt"/>
                          <a:ea typeface="+mn-ea"/>
                          <a:cs typeface="Arial" charset="0"/>
                        </a:rPr>
                        <a:t>8 (2)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4235450139"/>
                  </a:ext>
                </a:extLst>
              </a:tr>
              <a:tr h="289039">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Hypertension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17 (4)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kumimoji="0" lang="fr-FR" sz="1400" b="0" i="0" u="none" strike="noStrike" kern="1200" cap="none" normalizeH="0" baseline="0" noProof="0" dirty="0">
                          <a:ln>
                            <a:noFill/>
                          </a:ln>
                          <a:solidFill>
                            <a:srgbClr val="4D4D4D"/>
                          </a:solidFill>
                          <a:effectLst/>
                          <a:latin typeface="+mn-lt"/>
                          <a:ea typeface="+mn-ea"/>
                          <a:cs typeface="Arial" charset="0"/>
                        </a:rPr>
                        <a:t>27 (6)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372908356"/>
                  </a:ext>
                </a:extLst>
              </a:tr>
            </a:tbl>
          </a:graphicData>
        </a:graphic>
      </p:graphicFrame>
      <p:sp>
        <p:nvSpPr>
          <p:cNvPr id="2" name="Text Placeholder 1"/>
          <p:cNvSpPr>
            <a:spLocks noGrp="1"/>
          </p:cNvSpPr>
          <p:nvPr>
            <p:ph type="body" sz="quarter" idx="10"/>
          </p:nvPr>
        </p:nvSpPr>
        <p:spPr/>
        <p:txBody>
          <a:bodyPr/>
          <a:lstStyle/>
          <a:p>
            <a:r>
              <a:rPr lang="fr-FR" baseline="30000" noProof="0" dirty="0" err="1"/>
              <a:t>a</a:t>
            </a:r>
            <a:r>
              <a:rPr lang="fr-FR" noProof="0" dirty="0" err="1"/>
              <a:t>Rapportée</a:t>
            </a:r>
            <a:r>
              <a:rPr lang="fr-FR" noProof="0" dirty="0"/>
              <a:t> comme terme de groupe</a:t>
            </a:r>
          </a:p>
        </p:txBody>
      </p:sp>
    </p:spTree>
    <p:custDataLst>
      <p:tags r:id="rId1"/>
    </p:custDataLst>
    <p:extLst>
      <p:ext uri="{BB962C8B-B14F-4D97-AF65-F5344CB8AC3E}">
        <p14:creationId xmlns:p14="http://schemas.microsoft.com/office/powerpoint/2010/main" val="988288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noProof="0" dirty="0"/>
              <a:t>4000: </a:t>
            </a:r>
            <a:r>
              <a:rPr lang="fr-FR" dirty="0"/>
              <a:t>APACT: étude de phase III </a:t>
            </a:r>
            <a:r>
              <a:rPr lang="fr-FR" dirty="0" smtClean="0"/>
              <a:t>multicentrique</a:t>
            </a:r>
            <a:r>
              <a:rPr lang="fr-FR" dirty="0"/>
              <a:t>, internationale, en ouvert de nab-paclitaxel + gemcitabine vs. gemcitabine en traitement adjuvant dans l’adénocarcinome pancréatique réséqué chirurgicalement </a:t>
            </a:r>
            <a:r>
              <a:rPr lang="fr-FR" dirty="0" smtClean="0"/>
              <a:t/>
            </a:r>
            <a:br>
              <a:rPr lang="fr-FR" dirty="0" smtClean="0"/>
            </a:br>
            <a:r>
              <a:rPr lang="fr-FR" dirty="0" smtClean="0"/>
              <a:t>– </a:t>
            </a:r>
            <a:r>
              <a:rPr lang="fr-FR" dirty="0" err="1" smtClean="0"/>
              <a:t>Tempero</a:t>
            </a:r>
            <a:r>
              <a:rPr lang="fr-FR" dirty="0" smtClean="0"/>
              <a:t> </a:t>
            </a:r>
            <a:r>
              <a:rPr lang="fr-FR" dirty="0"/>
              <a:t>MA, et al</a:t>
            </a:r>
            <a:endParaRPr lang="fr-FR" noProof="0" dirty="0"/>
          </a:p>
        </p:txBody>
      </p:sp>
      <p:sp>
        <p:nvSpPr>
          <p:cNvPr id="5123" name="Rectangle 3"/>
          <p:cNvSpPr>
            <a:spLocks noGrp="1" noChangeArrowheads="1"/>
          </p:cNvSpPr>
          <p:nvPr>
            <p:ph idx="1"/>
          </p:nvPr>
        </p:nvSpPr>
        <p:spPr/>
        <p:txBody>
          <a:bodyPr/>
          <a:lstStyle/>
          <a:p>
            <a:pPr marL="0" indent="0">
              <a:buNone/>
            </a:pPr>
            <a:r>
              <a:rPr lang="fr-FR" b="1" noProof="0" dirty="0"/>
              <a:t>Conclusions</a:t>
            </a:r>
          </a:p>
          <a:p>
            <a:r>
              <a:rPr lang="fr-FR" b="1" noProof="0" dirty="0"/>
              <a:t>Chez ces patients avec cancer du pancréas réséqué chirurgicalement, nab-paclitaxel + gemcitabine n’a pas amélioré significativement la </a:t>
            </a:r>
            <a:r>
              <a:rPr lang="fr-FR" b="1" dirty="0"/>
              <a:t>SSM</a:t>
            </a:r>
            <a:r>
              <a:rPr lang="fr-FR" b="1" noProof="0" dirty="0"/>
              <a:t> vs. gemcitabine bien qu’il y ait eu une amélioration </a:t>
            </a:r>
            <a:r>
              <a:rPr lang="fr-FR" b="1" noProof="0" dirty="0" err="1"/>
              <a:t>signific</a:t>
            </a:r>
            <a:r>
              <a:rPr lang="fr-FR" b="1" dirty="0" err="1"/>
              <a:t>ative</a:t>
            </a:r>
            <a:r>
              <a:rPr lang="fr-FR" b="1" dirty="0"/>
              <a:t> de la SG</a:t>
            </a:r>
            <a:endParaRPr lang="fr-FR" b="1" noProof="0" dirty="0"/>
          </a:p>
          <a:p>
            <a:r>
              <a:rPr lang="fr-FR" b="1" noProof="0" dirty="0"/>
              <a:t>Le profil de tolérance de nab-paclitaxel + gemcitabine a été cohérent avec le résultats de précédentes études</a:t>
            </a:r>
            <a:endParaRPr lang="fr-FR" noProof="0" dirty="0"/>
          </a:p>
        </p:txBody>
      </p:sp>
      <p:sp>
        <p:nvSpPr>
          <p:cNvPr id="15" name="Text Placeholder 14"/>
          <p:cNvSpPr>
            <a:spLocks noGrp="1"/>
          </p:cNvSpPr>
          <p:nvPr>
            <p:ph type="body" sz="quarter" idx="11"/>
          </p:nvPr>
        </p:nvSpPr>
        <p:spPr>
          <a:xfrm>
            <a:off x="4495800" y="6096000"/>
            <a:ext cx="4283075" cy="487363"/>
          </a:xfrm>
        </p:spPr>
        <p:txBody>
          <a:bodyPr/>
          <a:lstStyle/>
          <a:p>
            <a:r>
              <a:rPr lang="fr-FR" noProof="0" dirty="0" err="1"/>
              <a:t>Tempero</a:t>
            </a:r>
            <a:r>
              <a:rPr lang="fr-FR" noProof="0" dirty="0"/>
              <a:t> MA, et al, J Clin </a:t>
            </a:r>
            <a:r>
              <a:rPr lang="fr-FR" noProof="0" dirty="0" err="1"/>
              <a:t>Oncol</a:t>
            </a:r>
            <a:r>
              <a:rPr lang="fr-FR" noProof="0" dirty="0"/>
              <a:t> 2019;37(</a:t>
            </a:r>
            <a:r>
              <a:rPr lang="fr-FR" noProof="0" dirty="0" err="1"/>
              <a:t>suppl</a:t>
            </a:r>
            <a:r>
              <a:rPr lang="fr-FR" noProof="0" dirty="0"/>
              <a:t>):</a:t>
            </a:r>
            <a:r>
              <a:rPr lang="fr-FR" noProof="0" dirty="0" err="1"/>
              <a:t>abstr</a:t>
            </a:r>
            <a:r>
              <a:rPr lang="fr-FR" noProof="0" dirty="0"/>
              <a:t> 4000</a:t>
            </a:r>
          </a:p>
        </p:txBody>
      </p:sp>
    </p:spTree>
    <p:custDataLst>
      <p:tags r:id="rId1"/>
    </p:custDataLst>
    <p:extLst>
      <p:ext uri="{BB962C8B-B14F-4D97-AF65-F5344CB8AC3E}">
        <p14:creationId xmlns:p14="http://schemas.microsoft.com/office/powerpoint/2010/main" val="9589087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2"/>
          <p:cNvSpPr>
            <a:spLocks noGrp="1" noChangeArrowheads="1"/>
          </p:cNvSpPr>
          <p:nvPr>
            <p:ph type="title"/>
          </p:nvPr>
        </p:nvSpPr>
        <p:spPr/>
        <p:txBody>
          <a:bodyPr/>
          <a:lstStyle/>
          <a:p>
            <a:r>
              <a:rPr lang="fr-FR" noProof="0" dirty="0" smtClean="0"/>
              <a:t>LBA4: Olaparib </a:t>
            </a:r>
            <a:r>
              <a:rPr lang="fr-FR" dirty="0" smtClean="0"/>
              <a:t>en traitement de maintenance après 1</a:t>
            </a:r>
            <a:r>
              <a:rPr lang="fr-FR" baseline="30000" dirty="0" smtClean="0"/>
              <a:t>e</a:t>
            </a:r>
            <a:r>
              <a:rPr lang="fr-FR" dirty="0" smtClean="0"/>
              <a:t> ligne de </a:t>
            </a:r>
            <a:r>
              <a:rPr lang="fr-FR" noProof="0" dirty="0" smtClean="0"/>
              <a:t>chimiothérapie à base de platine chez des patients avec mutation germinale de BRCA et cancer du pancréas métastatique: l’étude de phase III POLO – </a:t>
            </a:r>
            <a:r>
              <a:rPr lang="fr-FR" noProof="0" dirty="0" err="1" smtClean="0"/>
              <a:t>Kindler</a:t>
            </a:r>
            <a:r>
              <a:rPr lang="fr-FR" noProof="0" dirty="0" smtClean="0"/>
              <a:t> HL, et al</a:t>
            </a:r>
            <a:endParaRPr lang="fr-FR" noProof="0" dirty="0"/>
          </a:p>
        </p:txBody>
      </p:sp>
      <p:sp>
        <p:nvSpPr>
          <p:cNvPr id="42" name="Content Placeholder 2"/>
          <p:cNvSpPr>
            <a:spLocks noGrp="1"/>
          </p:cNvSpPr>
          <p:nvPr>
            <p:ph idx="1"/>
          </p:nvPr>
        </p:nvSpPr>
        <p:spPr/>
        <p:txBody>
          <a:bodyPr/>
          <a:lstStyle/>
          <a:p>
            <a:pPr marL="0" indent="0">
              <a:buNone/>
            </a:pPr>
            <a:r>
              <a:rPr lang="fr-FR" b="1" noProof="0" dirty="0" smtClean="0"/>
              <a:t>Objectif</a:t>
            </a:r>
          </a:p>
          <a:p>
            <a:r>
              <a:rPr lang="fr-FR" noProof="0" dirty="0" smtClean="0"/>
              <a:t>Evaluer l'efficacité et la tolérance de l’olaparib en traitement de 2</a:t>
            </a:r>
            <a:r>
              <a:rPr lang="fr-FR" baseline="30000" noProof="0" dirty="0" smtClean="0"/>
              <a:t>e</a:t>
            </a:r>
            <a:r>
              <a:rPr lang="fr-FR" noProof="0" dirty="0" smtClean="0"/>
              <a:t> ligne chez des patients avec mutation germinale de BRCA et cancer du pancréas métastatique</a:t>
            </a:r>
            <a:endParaRPr lang="fr-FR" noProof="0" dirty="0"/>
          </a:p>
        </p:txBody>
      </p:sp>
      <p:sp>
        <p:nvSpPr>
          <p:cNvPr id="40" name="Text Placeholder 14"/>
          <p:cNvSpPr>
            <a:spLocks noGrp="1"/>
          </p:cNvSpPr>
          <p:nvPr>
            <p:ph type="body" sz="quarter" idx="11"/>
          </p:nvPr>
        </p:nvSpPr>
        <p:spPr/>
        <p:txBody>
          <a:bodyPr/>
          <a:lstStyle/>
          <a:p>
            <a:r>
              <a:rPr lang="fr-FR" noProof="0" smtClean="0"/>
              <a:t>Kindler HL, et al, J Clin Oncol 2019;37(suppl):abstr LBA4</a:t>
            </a:r>
            <a:endParaRPr lang="fr-FR" noProof="0" dirty="0"/>
          </a:p>
        </p:txBody>
      </p:sp>
      <p:sp>
        <p:nvSpPr>
          <p:cNvPr id="43" name="Rectangle 9"/>
          <p:cNvSpPr txBox="1">
            <a:spLocks noChangeArrowheads="1"/>
          </p:cNvSpPr>
          <p:nvPr/>
        </p:nvSpPr>
        <p:spPr bwMode="auto">
          <a:xfrm>
            <a:off x="333980" y="5470051"/>
            <a:ext cx="4130676" cy="756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ea typeface="+mn-ea"/>
                <a:cs typeface="Arial"/>
              </a:rPr>
              <a:t>CRITÈRE PRINCIPAL</a:t>
            </a:r>
          </a:p>
          <a:p>
            <a:pPr>
              <a:buClr>
                <a:srgbClr val="043882"/>
              </a:buClr>
              <a:defRPr/>
            </a:pPr>
            <a:r>
              <a:rPr lang="fr-FR" dirty="0" smtClean="0">
                <a:solidFill>
                  <a:schemeClr val="tx1"/>
                </a:solidFill>
                <a:latin typeface="Arial" panose="020B0604020202020204" pitchFamily="34" charset="0"/>
                <a:cs typeface="Arial" panose="020B0604020202020204" pitchFamily="34" charset="0"/>
              </a:rPr>
              <a:t>SSP </a:t>
            </a:r>
            <a:r>
              <a:rPr lang="fr-FR" dirty="0">
                <a:solidFill>
                  <a:schemeClr val="tx1"/>
                </a:solidFill>
                <a:latin typeface="Arial" panose="020B0604020202020204" pitchFamily="34" charset="0"/>
                <a:cs typeface="Arial" panose="020B0604020202020204" pitchFamily="34" charset="0"/>
              </a:rPr>
              <a:t>(RECIST v1,1</a:t>
            </a:r>
            <a:r>
              <a:rPr lang="fr-FR" dirty="0" smtClean="0">
                <a:solidFill>
                  <a:schemeClr val="tx1"/>
                </a:solidFill>
                <a:latin typeface="Arial" panose="020B0604020202020204" pitchFamily="34" charset="0"/>
                <a:cs typeface="Arial" panose="020B0604020202020204" pitchFamily="34" charset="0"/>
              </a:rPr>
              <a:t>)</a:t>
            </a: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44" name="Content Placeholder 26"/>
          <p:cNvSpPr txBox="1">
            <a:spLocks/>
          </p:cNvSpPr>
          <p:nvPr/>
        </p:nvSpPr>
        <p:spPr>
          <a:xfrm>
            <a:off x="4272875" y="5470051"/>
            <a:ext cx="4728926" cy="75670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ea typeface="+mn-ea"/>
                <a:cs typeface="Arial"/>
              </a:rPr>
              <a:t>CRITÈRES SECONDAIRES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600" b="0" i="0" u="none" strike="noStrike" kern="1200" cap="none" spc="0" normalizeH="0" baseline="0" noProof="0" dirty="0" smtClean="0">
                <a:ln>
                  <a:noFill/>
                </a:ln>
                <a:solidFill>
                  <a:srgbClr val="4D4D4D"/>
                </a:solidFill>
                <a:effectLst/>
                <a:uLnTx/>
                <a:uFillTx/>
                <a:latin typeface="Arial"/>
                <a:ea typeface="+mn-ea"/>
                <a:cs typeface="Arial"/>
              </a:rPr>
              <a:t>SSP2</a:t>
            </a:r>
            <a:r>
              <a:rPr kumimoji="0" lang="fr-FR" sz="1600" b="0" i="0" u="none" strike="noStrike" kern="1200" cap="none" spc="0" normalizeH="0" baseline="0" noProof="0" dirty="0">
                <a:ln>
                  <a:noFill/>
                </a:ln>
                <a:solidFill>
                  <a:srgbClr val="4D4D4D"/>
                </a:solidFill>
                <a:effectLst/>
                <a:uLnTx/>
                <a:uFillTx/>
                <a:latin typeface="Arial"/>
                <a:ea typeface="+mn-ea"/>
                <a:cs typeface="Arial"/>
              </a:rPr>
              <a:t>,</a:t>
            </a:r>
            <a:r>
              <a:rPr kumimoji="0" lang="fr-FR" sz="1600" b="0" i="0" u="none" strike="noStrike" kern="1200" cap="none" spc="0" normalizeH="0" noProof="0" dirty="0">
                <a:ln>
                  <a:noFill/>
                </a:ln>
                <a:solidFill>
                  <a:srgbClr val="4D4D4D"/>
                </a:solidFill>
                <a:effectLst/>
                <a:uLnTx/>
                <a:uFillTx/>
                <a:latin typeface="Arial"/>
                <a:ea typeface="+mn-ea"/>
                <a:cs typeface="Arial"/>
              </a:rPr>
              <a:t> TRG (RECIST v1,1 modifié), SG, tolérance</a:t>
            </a: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45" name="Oval 14"/>
          <p:cNvSpPr>
            <a:spLocks noChangeArrowheads="1"/>
          </p:cNvSpPr>
          <p:nvPr/>
        </p:nvSpPr>
        <p:spPr bwMode="auto">
          <a:xfrm>
            <a:off x="4093937" y="3536543"/>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a:ln>
                  <a:noFill/>
                </a:ln>
                <a:solidFill>
                  <a:srgbClr val="043882"/>
                </a:solidFill>
                <a:effectLst/>
                <a:uLnTx/>
                <a:uFillTx/>
                <a:latin typeface="Arial" charset="0"/>
                <a:ea typeface="SimSun" pitchFamily="2" charset="-122"/>
                <a:cs typeface="Arial" charset="0"/>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lang="fr-FR" altLang="zh-CN" sz="1600" b="1">
                <a:solidFill>
                  <a:srgbClr val="043882"/>
                </a:solidFill>
                <a:latin typeface="Arial" charset="0"/>
                <a:ea typeface="SimSun" pitchFamily="2" charset="-122"/>
                <a:cs typeface="Arial" charset="0"/>
              </a:rPr>
              <a:t>3:2</a:t>
            </a:r>
            <a:endParaRPr kumimoji="0" lang="fr-FR"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46" name="AutoShape 15"/>
          <p:cNvCxnSpPr>
            <a:cxnSpLocks noChangeShapeType="1"/>
            <a:stCxn id="45" idx="0"/>
            <a:endCxn id="48" idx="1"/>
          </p:cNvCxnSpPr>
          <p:nvPr/>
        </p:nvCxnSpPr>
        <p:spPr bwMode="auto">
          <a:xfrm rot="5400000" flipH="1" flipV="1">
            <a:off x="4294391" y="2965625"/>
            <a:ext cx="662263" cy="479574"/>
          </a:xfrm>
          <a:prstGeom prst="bentConnector2">
            <a:avLst/>
          </a:prstGeom>
          <a:noFill/>
          <a:ln w="57150">
            <a:solidFill>
              <a:schemeClr val="bg2">
                <a:lumMod val="60000"/>
                <a:lumOff val="40000"/>
              </a:schemeClr>
            </a:solidFill>
            <a:round/>
            <a:headEnd/>
            <a:tailEnd type="triangle" w="med" len="med"/>
          </a:ln>
        </p:spPr>
      </p:cxnSp>
      <p:cxnSp>
        <p:nvCxnSpPr>
          <p:cNvPr id="47" name="AutoShape 19"/>
          <p:cNvCxnSpPr>
            <a:cxnSpLocks noChangeShapeType="1"/>
            <a:stCxn id="49" idx="3"/>
            <a:endCxn id="45" idx="2"/>
          </p:cNvCxnSpPr>
          <p:nvPr/>
        </p:nvCxnSpPr>
        <p:spPr bwMode="auto">
          <a:xfrm>
            <a:off x="3895130" y="3828643"/>
            <a:ext cx="198807" cy="0"/>
          </a:xfrm>
          <a:prstGeom prst="straightConnector1">
            <a:avLst/>
          </a:prstGeom>
          <a:noFill/>
          <a:ln w="57150">
            <a:solidFill>
              <a:schemeClr val="bg2">
                <a:lumMod val="60000"/>
                <a:lumOff val="40000"/>
              </a:schemeClr>
            </a:solidFill>
            <a:round/>
            <a:headEnd type="none" w="med" len="med"/>
            <a:tailEnd type="none" w="med" len="med"/>
          </a:ln>
        </p:spPr>
      </p:cxnSp>
      <p:sp>
        <p:nvSpPr>
          <p:cNvPr id="48" name="AutoShape 8"/>
          <p:cNvSpPr>
            <a:spLocks noChangeArrowheads="1"/>
          </p:cNvSpPr>
          <p:nvPr/>
        </p:nvSpPr>
        <p:spPr bwMode="auto">
          <a:xfrm>
            <a:off x="4865309" y="2463911"/>
            <a:ext cx="2670024"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a:ln>
                  <a:noFill/>
                </a:ln>
                <a:solidFill>
                  <a:srgbClr val="FFFFFF"/>
                </a:solidFill>
                <a:effectLst/>
                <a:uLnTx/>
                <a:uFillTx/>
                <a:latin typeface="Arial" charset="0"/>
                <a:ea typeface="SimSun" pitchFamily="2" charset="-122"/>
                <a:cs typeface="Arial" charset="0"/>
              </a:rPr>
              <a:t>Olaparib</a:t>
            </a:r>
            <a:r>
              <a:rPr kumimoji="0" lang="fr-FR" altLang="zh-CN" sz="1800" b="0" i="0" u="none" strike="noStrike" kern="1200" cap="none" spc="0" normalizeH="0" noProof="0">
                <a:ln>
                  <a:noFill/>
                </a:ln>
                <a:solidFill>
                  <a:srgbClr val="FFFFFF"/>
                </a:solidFill>
                <a:effectLst/>
                <a:uLnTx/>
                <a:uFillTx/>
                <a:latin typeface="Arial" charset="0"/>
                <a:ea typeface="SimSun" pitchFamily="2" charset="-122"/>
                <a:cs typeface="Arial" charset="0"/>
              </a:rPr>
              <a:t> 300 mg 2x/j</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a:ln>
                  <a:noFill/>
                </a:ln>
                <a:solidFill>
                  <a:srgbClr val="FFFFFF"/>
                </a:solidFill>
                <a:effectLst/>
                <a:uLnTx/>
                <a:uFillTx/>
                <a:latin typeface="Arial" charset="0"/>
                <a:ea typeface="SimSun" pitchFamily="2" charset="-122"/>
                <a:cs typeface="Arial" charset="0"/>
              </a:rPr>
              <a:t>(n=92)</a:t>
            </a:r>
            <a:endPar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49" name="AutoShape 9"/>
          <p:cNvSpPr>
            <a:spLocks noChangeArrowheads="1"/>
          </p:cNvSpPr>
          <p:nvPr/>
        </p:nvSpPr>
        <p:spPr bwMode="auto">
          <a:xfrm>
            <a:off x="180372" y="2232565"/>
            <a:ext cx="3714758" cy="319215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dirty="0">
                <a:solidFill>
                  <a:srgbClr val="FFFFFF"/>
                </a:solidFill>
                <a:ea typeface="SimSun" pitchFamily="2" charset="-122"/>
              </a:rPr>
              <a:t>Cancer du pancréas métastatique</a:t>
            </a:r>
            <a:endPar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lvl="0" indent="-228600" defTabSz="892175" eaLnBrk="0" hangingPunct="0">
              <a:spcAft>
                <a:spcPct val="30000"/>
              </a:spcAft>
              <a:buFont typeface="Arial" pitchFamily="34" charset="0"/>
              <a:buChar char="•"/>
              <a:defRPr/>
            </a:pPr>
            <a:r>
              <a:rPr lang="fr-FR" altLang="zh-CN" dirty="0">
                <a:solidFill>
                  <a:srgbClr val="FFFFFF"/>
                </a:solidFill>
                <a:ea typeface="SimSun" pitchFamily="2" charset="-122"/>
              </a:rPr>
              <a:t>Mutation BRCA1 ou BRCA2 délétère ou suspectée délétère</a:t>
            </a:r>
            <a:endParaRPr lang="fr-FR" altLang="zh-CN" dirty="0">
              <a:solidFill>
                <a:srgbClr val="FFFFFF"/>
              </a:solidFill>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≥16 semaines de CT à base de platine en 1</a:t>
            </a:r>
            <a:r>
              <a:rPr kumimoji="0" lang="fr-FR" altLang="zh-CN" sz="1800" b="0" i="0" u="none" strike="noStrike" kern="1200" cap="none" spc="0" normalizeH="0" baseline="30000" noProof="0" dirty="0">
                <a:ln>
                  <a:noFill/>
                </a:ln>
                <a:solidFill>
                  <a:srgbClr val="FFFFFF"/>
                </a:solidFill>
                <a:effectLst/>
                <a:uLnTx/>
                <a:uFillTx/>
                <a:latin typeface="Arial" charset="0"/>
                <a:ea typeface="SimSun" pitchFamily="2" charset="-122"/>
                <a:cs typeface="Arial" charset="0"/>
              </a:rPr>
              <a:t>e</a:t>
            </a: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 ligne sans limite de durée, sans</a:t>
            </a:r>
            <a:r>
              <a:rPr kumimoji="0" lang="fr-FR" altLang="zh-CN" sz="1800" b="0" i="0" u="none" strike="noStrike" kern="1200" cap="none" spc="0" normalizeH="0" noProof="0" dirty="0">
                <a:ln>
                  <a:noFill/>
                </a:ln>
                <a:solidFill>
                  <a:srgbClr val="FFFFFF"/>
                </a:solidFill>
                <a:effectLst/>
                <a:uLnTx/>
                <a:uFillTx/>
                <a:latin typeface="Arial" charset="0"/>
                <a:ea typeface="SimSun" pitchFamily="2" charset="-122"/>
                <a:cs typeface="Arial" charset="0"/>
              </a:rPr>
              <a:t> progression (RC, RP ou MS)</a:t>
            </a:r>
            <a:endPar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(n=154)</a:t>
            </a:r>
          </a:p>
        </p:txBody>
      </p:sp>
      <p:cxnSp>
        <p:nvCxnSpPr>
          <p:cNvPr id="50" name="AutoShape 16"/>
          <p:cNvCxnSpPr>
            <a:cxnSpLocks noChangeShapeType="1"/>
            <a:stCxn id="45" idx="4"/>
            <a:endCxn id="51" idx="1"/>
          </p:cNvCxnSpPr>
          <p:nvPr/>
        </p:nvCxnSpPr>
        <p:spPr bwMode="auto">
          <a:xfrm rot="16200000" flipH="1">
            <a:off x="4290698" y="4215780"/>
            <a:ext cx="669648" cy="479574"/>
          </a:xfrm>
          <a:prstGeom prst="bentConnector2">
            <a:avLst/>
          </a:prstGeom>
          <a:noFill/>
          <a:ln w="57150">
            <a:solidFill>
              <a:schemeClr val="bg2">
                <a:lumMod val="60000"/>
                <a:lumOff val="40000"/>
              </a:schemeClr>
            </a:solidFill>
            <a:round/>
            <a:headEnd/>
            <a:tailEnd type="triangle" w="med" len="med"/>
          </a:ln>
        </p:spPr>
      </p:cxnSp>
      <p:sp>
        <p:nvSpPr>
          <p:cNvPr id="51" name="AutoShape 12"/>
          <p:cNvSpPr>
            <a:spLocks noChangeArrowheads="1"/>
          </p:cNvSpPr>
          <p:nvPr/>
        </p:nvSpPr>
        <p:spPr bwMode="auto">
          <a:xfrm>
            <a:off x="4865309" y="4380023"/>
            <a:ext cx="2668449"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a:ln>
                  <a:noFill/>
                </a:ln>
                <a:solidFill>
                  <a:srgbClr val="4D4D4D"/>
                </a:solidFill>
                <a:effectLst/>
                <a:uLnTx/>
                <a:uFillTx/>
                <a:latin typeface="Arial" charset="0"/>
                <a:ea typeface="SimSun" pitchFamily="2" charset="-122"/>
                <a:cs typeface="Arial" charset="0"/>
              </a:rPr>
              <a:t>Placebo</a:t>
            </a:r>
          </a:p>
          <a:p>
            <a:pPr marL="0" marR="0" lvl="0" indent="0" algn="ctr" defTabSz="892175" rtl="0" eaLnBrk="0" fontAlgn="base" latinLnBrk="0" hangingPunct="0">
              <a:lnSpc>
                <a:spcPct val="100000"/>
              </a:lnSpc>
              <a:spcBef>
                <a:spcPct val="0"/>
              </a:spcBef>
              <a:spcAft>
                <a:spcPct val="0"/>
              </a:spcAft>
              <a:buClrTx/>
              <a:buSzTx/>
              <a:buFontTx/>
              <a:buNone/>
              <a:tabLst/>
              <a:defRPr/>
            </a:pPr>
            <a:r>
              <a:rPr lang="fr-FR" altLang="zh-CN">
                <a:solidFill>
                  <a:srgbClr val="4D4D4D"/>
                </a:solidFill>
                <a:latin typeface="Arial" charset="0"/>
                <a:ea typeface="SimSun" pitchFamily="2" charset="-122"/>
                <a:cs typeface="Arial" charset="0"/>
              </a:rPr>
              <a:t>(n=62)</a:t>
            </a:r>
            <a:endPar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cxnSp>
        <p:nvCxnSpPr>
          <p:cNvPr id="52" name="AutoShape 21"/>
          <p:cNvCxnSpPr>
            <a:cxnSpLocks noChangeShapeType="1"/>
            <a:stCxn id="48" idx="3"/>
            <a:endCxn id="54" idx="1"/>
          </p:cNvCxnSpPr>
          <p:nvPr/>
        </p:nvCxnSpPr>
        <p:spPr bwMode="auto">
          <a:xfrm>
            <a:off x="7535333" y="2874280"/>
            <a:ext cx="359607" cy="0"/>
          </a:xfrm>
          <a:prstGeom prst="straightConnector1">
            <a:avLst/>
          </a:prstGeom>
          <a:noFill/>
          <a:ln w="57150">
            <a:solidFill>
              <a:schemeClr val="bg2">
                <a:lumMod val="60000"/>
                <a:lumOff val="40000"/>
              </a:schemeClr>
            </a:solidFill>
            <a:round/>
            <a:headEnd/>
            <a:tailEnd type="triangle" w="med" len="med"/>
          </a:ln>
        </p:spPr>
      </p:cxnSp>
      <p:cxnSp>
        <p:nvCxnSpPr>
          <p:cNvPr id="53" name="AutoShape 20"/>
          <p:cNvCxnSpPr>
            <a:cxnSpLocks noChangeShapeType="1"/>
            <a:stCxn id="51" idx="3"/>
            <a:endCxn id="56" idx="1"/>
          </p:cNvCxnSpPr>
          <p:nvPr/>
        </p:nvCxnSpPr>
        <p:spPr bwMode="auto">
          <a:xfrm>
            <a:off x="7533758" y="4790391"/>
            <a:ext cx="361181" cy="1"/>
          </a:xfrm>
          <a:prstGeom prst="straightConnector1">
            <a:avLst/>
          </a:prstGeom>
          <a:noFill/>
          <a:ln w="57150">
            <a:solidFill>
              <a:schemeClr val="bg2">
                <a:lumMod val="60000"/>
                <a:lumOff val="40000"/>
              </a:schemeClr>
            </a:solidFill>
            <a:prstDash val="sysDot"/>
            <a:round/>
            <a:headEnd/>
            <a:tailEnd type="triangle" w="med" len="med"/>
          </a:ln>
        </p:spPr>
      </p:cxnSp>
      <p:sp>
        <p:nvSpPr>
          <p:cNvPr id="54" name="AutoShape 12"/>
          <p:cNvSpPr>
            <a:spLocks noChangeArrowheads="1"/>
          </p:cNvSpPr>
          <p:nvPr/>
        </p:nvSpPr>
        <p:spPr bwMode="auto">
          <a:xfrm>
            <a:off x="7894940" y="2584058"/>
            <a:ext cx="1103959" cy="580443"/>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a:ln>
                  <a:noFill/>
                </a:ln>
                <a:solidFill>
                  <a:srgbClr val="FFFFFF"/>
                </a:solidFill>
                <a:effectLst/>
                <a:uLnTx/>
                <a:uFillTx/>
                <a:latin typeface="Arial" charset="0"/>
                <a:ea typeface="SimSun" pitchFamily="2" charset="-122"/>
                <a:cs typeface="Arial" charset="0"/>
              </a:rPr>
              <a:t>Prog/</a:t>
            </a:r>
            <a:br>
              <a:rPr kumimoji="0" lang="fr-FR" altLang="zh-CN" sz="1800" b="1" i="0" u="none" strike="noStrike" kern="1200" cap="none" spc="0" normalizeH="0" baseline="0" noProof="0">
                <a:ln>
                  <a:noFill/>
                </a:ln>
                <a:solidFill>
                  <a:srgbClr val="FFFFFF"/>
                </a:solidFill>
                <a:effectLst/>
                <a:uLnTx/>
                <a:uFillTx/>
                <a:latin typeface="Arial" charset="0"/>
                <a:ea typeface="SimSun" pitchFamily="2" charset="-122"/>
                <a:cs typeface="Arial" charset="0"/>
              </a:rPr>
            </a:br>
            <a:r>
              <a:rPr kumimoji="0" lang="fr-FR" altLang="zh-CN" sz="1800" b="1" i="0" u="none" strike="noStrike" kern="1200" cap="none" spc="0" normalizeH="0" baseline="0" noProof="0">
                <a:ln>
                  <a:noFill/>
                </a:ln>
                <a:solidFill>
                  <a:srgbClr val="FFFFFF"/>
                </a:solidFill>
                <a:effectLst/>
                <a:uLnTx/>
                <a:uFillTx/>
                <a:latin typeface="Arial" charset="0"/>
                <a:ea typeface="SimSun" pitchFamily="2" charset="-122"/>
                <a:cs typeface="Arial" charset="0"/>
              </a:rPr>
              <a:t>toxicité</a:t>
            </a:r>
            <a:endParaRPr kumimoji="0" lang="fr-FR"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56" name="AutoShape 12"/>
          <p:cNvSpPr>
            <a:spLocks noChangeArrowheads="1"/>
          </p:cNvSpPr>
          <p:nvPr/>
        </p:nvSpPr>
        <p:spPr bwMode="auto">
          <a:xfrm>
            <a:off x="7894939" y="4500170"/>
            <a:ext cx="1103959" cy="580443"/>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a:ln>
                  <a:noFill/>
                </a:ln>
                <a:solidFill>
                  <a:srgbClr val="FFFFFF"/>
                </a:solidFill>
                <a:effectLst/>
                <a:uLnTx/>
                <a:uFillTx/>
                <a:latin typeface="Arial" charset="0"/>
                <a:ea typeface="SimSun" pitchFamily="2" charset="-122"/>
                <a:cs typeface="Arial" charset="0"/>
              </a:rPr>
              <a:t>Prog/</a:t>
            </a:r>
            <a:br>
              <a:rPr kumimoji="0" lang="fr-FR" altLang="zh-CN" sz="1800" b="1" i="0" u="none" strike="noStrike" kern="1200" cap="none" spc="0" normalizeH="0" baseline="0" noProof="0">
                <a:ln>
                  <a:noFill/>
                </a:ln>
                <a:solidFill>
                  <a:srgbClr val="FFFFFF"/>
                </a:solidFill>
                <a:effectLst/>
                <a:uLnTx/>
                <a:uFillTx/>
                <a:latin typeface="Arial" charset="0"/>
                <a:ea typeface="SimSun" pitchFamily="2" charset="-122"/>
                <a:cs typeface="Arial" charset="0"/>
              </a:rPr>
            </a:br>
            <a:r>
              <a:rPr kumimoji="0" lang="fr-FR" altLang="zh-CN" sz="1800" b="1" i="0" u="none" strike="noStrike" kern="1200" cap="none" spc="0" normalizeH="0" baseline="0" noProof="0">
                <a:ln>
                  <a:noFill/>
                </a:ln>
                <a:solidFill>
                  <a:srgbClr val="FFFFFF"/>
                </a:solidFill>
                <a:effectLst/>
                <a:uLnTx/>
                <a:uFillTx/>
                <a:latin typeface="Arial" charset="0"/>
                <a:ea typeface="SimSun" pitchFamily="2" charset="-122"/>
                <a:cs typeface="Arial" charset="0"/>
              </a:rPr>
              <a:t>toxicité</a:t>
            </a:r>
            <a:endParaRPr kumimoji="0" lang="fr-FR"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Tree>
    <p:custDataLst>
      <p:tags r:id="rId1"/>
    </p:custDataLst>
    <p:extLst>
      <p:ext uri="{BB962C8B-B14F-4D97-AF65-F5344CB8AC3E}">
        <p14:creationId xmlns:p14="http://schemas.microsoft.com/office/powerpoint/2010/main" val="860587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Diaporama ESDO oncologie </a:t>
            </a:r>
            <a:r>
              <a:rPr lang="fr-FR" dirty="0" smtClean="0"/>
              <a:t>médicale</a:t>
            </a:r>
            <a:r>
              <a:rPr lang="fr-FR" dirty="0"/>
              <a:t/>
            </a:r>
            <a:br>
              <a:rPr lang="fr-FR" dirty="0"/>
            </a:br>
            <a:r>
              <a:rPr lang="fr-FR" b="0" dirty="0"/>
              <a:t>Contributeurs 2019</a:t>
            </a:r>
            <a:endParaRPr lang="en-GB" b="0" dirty="0"/>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8844" y="5955817"/>
            <a:ext cx="495089" cy="740082"/>
          </a:xfrm>
          <a:prstGeom prst="rect">
            <a:avLst/>
          </a:prstGeom>
        </p:spPr>
      </p:pic>
      <p:grpSp>
        <p:nvGrpSpPr>
          <p:cNvPr id="29" name="Group 28"/>
          <p:cNvGrpSpPr/>
          <p:nvPr/>
        </p:nvGrpSpPr>
        <p:grpSpPr>
          <a:xfrm>
            <a:off x="365124" y="5031295"/>
            <a:ext cx="8441919" cy="822917"/>
            <a:chOff x="365124" y="4904298"/>
            <a:chExt cx="8441919" cy="822917"/>
          </a:xfrm>
        </p:grpSpPr>
        <p:sp>
          <p:nvSpPr>
            <p:cNvPr id="30" name="Content Placeholder 9"/>
            <p:cNvSpPr txBox="1">
              <a:spLocks/>
            </p:cNvSpPr>
            <p:nvPr/>
          </p:nvSpPr>
          <p:spPr bwMode="auto">
            <a:xfrm>
              <a:off x="365124" y="4904299"/>
              <a:ext cx="8441919" cy="822916"/>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en-GB" sz="1400" b="1" dirty="0" smtClean="0">
                  <a:solidFill>
                    <a:srgbClr val="043882"/>
                  </a:solidFill>
                </a:rPr>
                <a:t>BIOMARQUEURS</a:t>
              </a:r>
              <a:endParaRPr lang="en-GB" sz="1200" b="1" dirty="0">
                <a:solidFill>
                  <a:srgbClr val="043882"/>
                </a:solidFill>
              </a:endParaRPr>
            </a:p>
            <a:p>
              <a:pPr>
                <a:lnSpc>
                  <a:spcPct val="150000"/>
                </a:lnSpc>
                <a:spcAft>
                  <a:spcPts val="0"/>
                </a:spcAft>
                <a:tabLst>
                  <a:tab pos="1973263" algn="l"/>
                </a:tabLst>
              </a:pPr>
              <a:r>
                <a:rPr lang="en-GB" sz="1100" b="1" dirty="0">
                  <a:solidFill>
                    <a:srgbClr val="4D4D4D"/>
                  </a:solidFill>
                </a:rPr>
                <a:t>Prof Eric Van Cutsem	</a:t>
              </a:r>
              <a:r>
                <a:rPr lang="fr-FR" sz="1100" dirty="0">
                  <a:solidFill>
                    <a:srgbClr val="4D4D4D"/>
                  </a:solidFill>
                </a:rPr>
                <a:t>Oncologie digestive, hôpitaux universitaires de Leuven, </a:t>
              </a:r>
              <a:r>
                <a:rPr lang="fr-FR" sz="1100" dirty="0" smtClean="0">
                  <a:solidFill>
                    <a:srgbClr val="4D4D4D"/>
                  </a:solidFill>
                </a:rPr>
                <a:t>Belgique</a:t>
              </a:r>
            </a:p>
            <a:p>
              <a:pPr>
                <a:lnSpc>
                  <a:spcPct val="150000"/>
                </a:lnSpc>
                <a:spcAft>
                  <a:spcPts val="0"/>
                </a:spcAft>
                <a:tabLst>
                  <a:tab pos="1973263" algn="l"/>
                </a:tabLst>
              </a:pPr>
              <a:r>
                <a:rPr lang="en-GB" sz="1100" b="1" dirty="0" smtClean="0">
                  <a:solidFill>
                    <a:srgbClr val="4D4D4D"/>
                  </a:solidFill>
                </a:rPr>
                <a:t>Prof </a:t>
              </a:r>
              <a:r>
                <a:rPr lang="en-GB" sz="1100" b="1" dirty="0">
                  <a:solidFill>
                    <a:srgbClr val="4D4D4D"/>
                  </a:solidFill>
                </a:rPr>
                <a:t>Thomas </a:t>
              </a:r>
              <a:r>
                <a:rPr lang="en-GB" sz="1100" b="1" dirty="0" err="1">
                  <a:solidFill>
                    <a:srgbClr val="4D4D4D"/>
                  </a:solidFill>
                </a:rPr>
                <a:t>Seufferlein</a:t>
              </a:r>
              <a:r>
                <a:rPr lang="en-GB" sz="1100" b="1" dirty="0">
                  <a:solidFill>
                    <a:srgbClr val="4D4D4D"/>
                  </a:solidFill>
                </a:rPr>
                <a:t>	</a:t>
              </a:r>
              <a:r>
                <a:rPr lang="fr-FR" sz="1100" dirty="0">
                  <a:solidFill>
                    <a:srgbClr val="4D4D4D"/>
                  </a:solidFill>
                </a:rPr>
                <a:t>Clinique de médecine interne I, Université d’Ulm, Ulm, Allemagne</a:t>
              </a:r>
              <a:endParaRPr lang="en-GB" sz="1100" dirty="0">
                <a:solidFill>
                  <a:srgbClr val="4D4D4D"/>
                </a:solidFill>
              </a:endParaRPr>
            </a:p>
          </p:txBody>
        </p:sp>
        <p:pic>
          <p:nvPicPr>
            <p:cNvPr id="31" name="Picture 3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1878" y="4904298"/>
              <a:ext cx="603109" cy="72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2" name="Group 31"/>
          <p:cNvGrpSpPr/>
          <p:nvPr/>
        </p:nvGrpSpPr>
        <p:grpSpPr>
          <a:xfrm>
            <a:off x="365125" y="1307743"/>
            <a:ext cx="8441498" cy="1387198"/>
            <a:chOff x="365125" y="1307743"/>
            <a:chExt cx="8441498" cy="1387198"/>
          </a:xfrm>
        </p:grpSpPr>
        <p:grpSp>
          <p:nvGrpSpPr>
            <p:cNvPr id="33" name="Group 32"/>
            <p:cNvGrpSpPr/>
            <p:nvPr/>
          </p:nvGrpSpPr>
          <p:grpSpPr>
            <a:xfrm>
              <a:off x="365125" y="1307743"/>
              <a:ext cx="8441498" cy="1377073"/>
              <a:chOff x="365125" y="1307743"/>
              <a:chExt cx="8441498" cy="1377073"/>
            </a:xfrm>
          </p:grpSpPr>
          <p:sp>
            <p:nvSpPr>
              <p:cNvPr id="35" name="Content Placeholder 9"/>
              <p:cNvSpPr txBox="1">
                <a:spLocks/>
              </p:cNvSpPr>
              <p:nvPr/>
            </p:nvSpPr>
            <p:spPr bwMode="auto">
              <a:xfrm>
                <a:off x="365125" y="1307745"/>
                <a:ext cx="8428808" cy="1377071"/>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wrap="none" lIns="9144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600"/>
                  </a:spcAft>
                </a:pPr>
                <a:r>
                  <a:rPr lang="en-GB" sz="1400" b="1" dirty="0" smtClean="0">
                    <a:solidFill>
                      <a:srgbClr val="043882"/>
                    </a:solidFill>
                  </a:rPr>
                  <a:t>CANCER COLORECTAL</a:t>
                </a:r>
                <a:endParaRPr lang="en-GB" sz="1400" b="1" dirty="0">
                  <a:solidFill>
                    <a:srgbClr val="043882"/>
                  </a:solidFill>
                </a:endParaRPr>
              </a:p>
              <a:p>
                <a:pPr>
                  <a:lnSpc>
                    <a:spcPct val="150000"/>
                  </a:lnSpc>
                  <a:spcAft>
                    <a:spcPts val="0"/>
                  </a:spcAft>
                  <a:tabLst>
                    <a:tab pos="1973263" algn="l"/>
                  </a:tabLst>
                </a:pPr>
                <a:r>
                  <a:rPr lang="en-GB" sz="1100" b="1" dirty="0">
                    <a:solidFill>
                      <a:srgbClr val="4D4D4D"/>
                    </a:solidFill>
                  </a:rPr>
                  <a:t>Prof Eric Van </a:t>
                </a:r>
                <a:r>
                  <a:rPr lang="en-GB" sz="1100" b="1" dirty="0" err="1" smtClean="0">
                    <a:solidFill>
                      <a:srgbClr val="4D4D4D"/>
                    </a:solidFill>
                  </a:rPr>
                  <a:t>Cutsem</a:t>
                </a:r>
                <a:r>
                  <a:rPr lang="en-GB" sz="1100" b="1" dirty="0" smtClean="0">
                    <a:solidFill>
                      <a:srgbClr val="4D4D4D"/>
                    </a:solidFill>
                  </a:rPr>
                  <a:t>	</a:t>
                </a:r>
                <a:r>
                  <a:rPr lang="fr-FR" sz="1100" dirty="0" smtClean="0">
                    <a:solidFill>
                      <a:srgbClr val="4D4D4D"/>
                    </a:solidFill>
                  </a:rPr>
                  <a:t>Oncologie </a:t>
                </a:r>
                <a:r>
                  <a:rPr lang="fr-FR" sz="1100" dirty="0">
                    <a:solidFill>
                      <a:srgbClr val="4D4D4D"/>
                    </a:solidFill>
                  </a:rPr>
                  <a:t>digestive, hôpitaux universitaires de Leuven, </a:t>
                </a:r>
                <a:r>
                  <a:rPr lang="fr-FR" sz="1100" dirty="0" smtClean="0">
                    <a:solidFill>
                      <a:srgbClr val="4D4D4D"/>
                    </a:solidFill>
                  </a:rPr>
                  <a:t>Belgique</a:t>
                </a:r>
              </a:p>
              <a:p>
                <a:pPr>
                  <a:lnSpc>
                    <a:spcPct val="150000"/>
                  </a:lnSpc>
                  <a:spcAft>
                    <a:spcPts val="0"/>
                  </a:spcAft>
                  <a:tabLst>
                    <a:tab pos="1973263" algn="l"/>
                  </a:tabLst>
                </a:pPr>
                <a:r>
                  <a:rPr lang="en-GB" sz="1100" b="1" dirty="0" smtClean="0">
                    <a:solidFill>
                      <a:srgbClr val="4D4D4D"/>
                    </a:solidFill>
                  </a:rPr>
                  <a:t>Prof </a:t>
                </a:r>
                <a:r>
                  <a:rPr lang="en-GB" sz="1100" b="1" dirty="0">
                    <a:solidFill>
                      <a:srgbClr val="4D4D4D"/>
                    </a:solidFill>
                  </a:rPr>
                  <a:t>Wolff </a:t>
                </a:r>
                <a:r>
                  <a:rPr lang="en-GB" sz="1100" b="1" dirty="0" err="1">
                    <a:solidFill>
                      <a:srgbClr val="4D4D4D"/>
                    </a:solidFill>
                  </a:rPr>
                  <a:t>Schmiegel</a:t>
                </a:r>
                <a:r>
                  <a:rPr lang="en-GB" sz="1100" dirty="0">
                    <a:solidFill>
                      <a:srgbClr val="4D4D4D"/>
                    </a:solidFill>
                  </a:rPr>
                  <a:t> 	</a:t>
                </a:r>
                <a:r>
                  <a:rPr lang="fr-FR" sz="1100" dirty="0">
                    <a:solidFill>
                      <a:srgbClr val="4D4D4D"/>
                    </a:solidFill>
                  </a:rPr>
                  <a:t>Département de médecine, Ruhr </a:t>
                </a:r>
                <a:r>
                  <a:rPr lang="fr-FR" sz="1100" dirty="0" err="1">
                    <a:solidFill>
                      <a:srgbClr val="4D4D4D"/>
                    </a:solidFill>
                  </a:rPr>
                  <a:t>University</a:t>
                </a:r>
                <a:r>
                  <a:rPr lang="fr-FR" sz="1100" dirty="0">
                    <a:solidFill>
                      <a:srgbClr val="4D4D4D"/>
                    </a:solidFill>
                  </a:rPr>
                  <a:t>, Bochum, Allemagne</a:t>
                </a:r>
              </a:p>
              <a:p>
                <a:pPr>
                  <a:lnSpc>
                    <a:spcPct val="150000"/>
                  </a:lnSpc>
                  <a:spcAft>
                    <a:spcPts val="0"/>
                  </a:spcAft>
                  <a:tabLst>
                    <a:tab pos="1973263" algn="l"/>
                  </a:tabLst>
                </a:pPr>
                <a:r>
                  <a:rPr lang="en-GB" sz="1100" b="1" dirty="0" smtClean="0">
                    <a:solidFill>
                      <a:srgbClr val="4D4D4D"/>
                    </a:solidFill>
                  </a:rPr>
                  <a:t>Prof </a:t>
                </a:r>
                <a:r>
                  <a:rPr lang="en-GB" sz="1100" b="1" dirty="0">
                    <a:solidFill>
                      <a:srgbClr val="4D4D4D"/>
                    </a:solidFill>
                  </a:rPr>
                  <a:t>Thomas </a:t>
                </a:r>
                <a:r>
                  <a:rPr lang="en-GB" sz="1100" b="1" dirty="0" err="1">
                    <a:solidFill>
                      <a:srgbClr val="4D4D4D"/>
                    </a:solidFill>
                  </a:rPr>
                  <a:t>Gruenberger</a:t>
                </a:r>
                <a:r>
                  <a:rPr lang="en-GB" sz="1100" b="1" dirty="0">
                    <a:solidFill>
                      <a:srgbClr val="4D4D4D"/>
                    </a:solidFill>
                  </a:rPr>
                  <a:t>	</a:t>
                </a:r>
                <a:r>
                  <a:rPr lang="fr-FR" sz="1100" dirty="0">
                    <a:solidFill>
                      <a:srgbClr val="4D4D4D"/>
                    </a:solidFill>
                  </a:rPr>
                  <a:t>Département de </a:t>
                </a:r>
                <a:r>
                  <a:rPr lang="fr-FR" sz="1100" dirty="0" smtClean="0">
                    <a:solidFill>
                      <a:srgbClr val="4D4D4D"/>
                    </a:solidFill>
                  </a:rPr>
                  <a:t>chirurgie</a:t>
                </a:r>
                <a:r>
                  <a:rPr lang="fr-FR" sz="1100" dirty="0">
                    <a:solidFill>
                      <a:srgbClr val="4D4D4D"/>
                    </a:solidFill>
                  </a:rPr>
                  <a:t>, </a:t>
                </a:r>
                <a:r>
                  <a:rPr lang="fr-FR" sz="1100" dirty="0" smtClean="0">
                    <a:solidFill>
                      <a:srgbClr val="4D4D4D"/>
                    </a:solidFill>
                  </a:rPr>
                  <a:t>Hôpital </a:t>
                </a:r>
                <a:r>
                  <a:rPr lang="en-GB" sz="1100" dirty="0" smtClean="0">
                    <a:solidFill>
                      <a:srgbClr val="4D4D4D"/>
                    </a:solidFill>
                  </a:rPr>
                  <a:t>Kaiser-Franz-Josef</a:t>
                </a:r>
                <a:r>
                  <a:rPr lang="fr-FR" sz="1100" dirty="0" smtClean="0">
                    <a:solidFill>
                      <a:srgbClr val="4D4D4D"/>
                    </a:solidFill>
                  </a:rPr>
                  <a:t>, </a:t>
                </a:r>
                <a:r>
                  <a:rPr lang="fr-FR" sz="1100" dirty="0">
                    <a:solidFill>
                      <a:srgbClr val="4D4D4D"/>
                    </a:solidFill>
                  </a:rPr>
                  <a:t>Vienne, Autriche</a:t>
                </a:r>
                <a:endParaRPr lang="en-GB" sz="1100" dirty="0" smtClean="0">
                  <a:solidFill>
                    <a:srgbClr val="4D4D4D"/>
                  </a:solidFill>
                </a:endParaRPr>
              </a:p>
              <a:p>
                <a:pPr>
                  <a:lnSpc>
                    <a:spcPct val="150000"/>
                  </a:lnSpc>
                  <a:spcAft>
                    <a:spcPts val="0"/>
                  </a:spcAft>
                  <a:tabLst>
                    <a:tab pos="1973263" algn="l"/>
                  </a:tabLst>
                </a:pPr>
                <a:r>
                  <a:rPr lang="en-GB" sz="1100" b="1" dirty="0" smtClean="0">
                    <a:solidFill>
                      <a:schemeClr val="tx1"/>
                    </a:solidFill>
                  </a:rPr>
                  <a:t>Prof </a:t>
                </a:r>
                <a:r>
                  <a:rPr lang="en-GB" sz="1100" b="1" dirty="0" err="1" smtClean="0">
                    <a:solidFill>
                      <a:schemeClr val="tx1"/>
                    </a:solidFill>
                  </a:rPr>
                  <a:t>Jaroslaw</a:t>
                </a:r>
                <a:r>
                  <a:rPr lang="en-GB" sz="1100" b="1" dirty="0" smtClean="0">
                    <a:solidFill>
                      <a:schemeClr val="tx1"/>
                    </a:solidFill>
                  </a:rPr>
                  <a:t> Regula</a:t>
                </a:r>
                <a:r>
                  <a:rPr lang="en-GB" sz="1100" b="1" dirty="0">
                    <a:solidFill>
                      <a:schemeClr val="tx1"/>
                    </a:solidFill>
                  </a:rPr>
                  <a:t>	</a:t>
                </a:r>
                <a:r>
                  <a:rPr lang="en-GB" sz="1100" dirty="0" err="1" smtClean="0">
                    <a:solidFill>
                      <a:schemeClr val="tx1"/>
                    </a:solidFill>
                  </a:rPr>
                  <a:t>Département</a:t>
                </a:r>
                <a:r>
                  <a:rPr lang="en-GB" sz="1100" dirty="0" smtClean="0">
                    <a:solidFill>
                      <a:schemeClr val="tx1"/>
                    </a:solidFill>
                  </a:rPr>
                  <a:t> de </a:t>
                </a:r>
                <a:r>
                  <a:rPr lang="en-GB" sz="1100" dirty="0" err="1" smtClean="0">
                    <a:solidFill>
                      <a:schemeClr val="tx1"/>
                    </a:solidFill>
                  </a:rPr>
                  <a:t>gastroentérologie</a:t>
                </a:r>
                <a:r>
                  <a:rPr lang="en-GB" sz="1100" dirty="0" smtClean="0">
                    <a:solidFill>
                      <a:schemeClr val="tx1"/>
                    </a:solidFill>
                  </a:rPr>
                  <a:t> et </a:t>
                </a:r>
                <a:r>
                  <a:rPr lang="en-GB" sz="1100" dirty="0" err="1" smtClean="0">
                    <a:solidFill>
                      <a:schemeClr val="tx1"/>
                    </a:solidFill>
                  </a:rPr>
                  <a:t>hépatologie</a:t>
                </a:r>
                <a:r>
                  <a:rPr lang="en-GB" sz="1100" dirty="0" smtClean="0">
                    <a:solidFill>
                      <a:schemeClr val="tx1"/>
                    </a:solidFill>
                  </a:rPr>
                  <a:t>, </a:t>
                </a:r>
                <a:r>
                  <a:rPr lang="en-GB" sz="1100" dirty="0" err="1" smtClean="0">
                    <a:solidFill>
                      <a:schemeClr val="tx1"/>
                    </a:solidFill>
                  </a:rPr>
                  <a:t>Institut</a:t>
                </a:r>
                <a:r>
                  <a:rPr lang="en-GB" sz="1100" dirty="0" smtClean="0">
                    <a:solidFill>
                      <a:schemeClr val="tx1"/>
                    </a:solidFill>
                  </a:rPr>
                  <a:t> </a:t>
                </a:r>
                <a:r>
                  <a:rPr lang="en-GB" sz="1100" dirty="0" err="1" smtClean="0">
                    <a:solidFill>
                      <a:schemeClr val="tx1"/>
                    </a:solidFill>
                  </a:rPr>
                  <a:t>d’oncologie</a:t>
                </a:r>
                <a:r>
                  <a:rPr lang="en-GB" sz="1100" dirty="0" smtClean="0">
                    <a:solidFill>
                      <a:schemeClr val="tx1"/>
                    </a:solidFill>
                  </a:rPr>
                  <a:t>, </a:t>
                </a:r>
                <a:r>
                  <a:rPr lang="en-GB" sz="1100" dirty="0">
                    <a:solidFill>
                      <a:schemeClr val="tx1"/>
                    </a:solidFill>
                  </a:rPr>
                  <a:t>Warsaw, </a:t>
                </a:r>
                <a:r>
                  <a:rPr lang="en-GB" sz="1100" dirty="0" err="1" smtClean="0">
                    <a:solidFill>
                      <a:schemeClr val="tx1"/>
                    </a:solidFill>
                  </a:rPr>
                  <a:t>Pologne</a:t>
                </a:r>
                <a:endParaRPr lang="en-US" sz="1100" dirty="0">
                  <a:solidFill>
                    <a:srgbClr val="4D4D4D"/>
                  </a:solidFill>
                </a:endParaRPr>
              </a:p>
            </p:txBody>
          </p:sp>
          <p:grpSp>
            <p:nvGrpSpPr>
              <p:cNvPr id="36" name="Group 35"/>
              <p:cNvGrpSpPr/>
              <p:nvPr/>
            </p:nvGrpSpPr>
            <p:grpSpPr>
              <a:xfrm>
                <a:off x="7565097" y="1307743"/>
                <a:ext cx="1241526" cy="723733"/>
                <a:chOff x="7021005" y="1614299"/>
                <a:chExt cx="997632" cy="581560"/>
              </a:xfrm>
            </p:grpSpPr>
            <p:pic>
              <p:nvPicPr>
                <p:cNvPr id="37" name="Picture 36"/>
                <p:cNvPicPr>
                  <a:picLocks/>
                </p:cNvPicPr>
                <p:nvPr/>
              </p:nvPicPr>
              <p:blipFill rotWithShape="1">
                <a:blip r:embed="rId4" cstate="print">
                  <a:extLst>
                    <a:ext uri="{28A0092B-C50C-407E-A947-70E740481C1C}">
                      <a14:useLocalDpi xmlns:a14="http://schemas.microsoft.com/office/drawing/2010/main" val="0"/>
                    </a:ext>
                  </a:extLst>
                </a:blip>
                <a:srcRect t="2449" b="14763"/>
                <a:stretch/>
              </p:blipFill>
              <p:spPr>
                <a:xfrm>
                  <a:off x="7021005" y="1614301"/>
                  <a:ext cx="484632" cy="581558"/>
                </a:xfrm>
                <a:prstGeom prst="rect">
                  <a:avLst/>
                </a:prstGeom>
              </p:spPr>
            </p:pic>
            <p:pic>
              <p:nvPicPr>
                <p:cNvPr id="38" name="Picture 3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4005" y="1614299"/>
                  <a:ext cx="484632" cy="58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34" name="Picture 33"/>
            <p:cNvPicPr>
              <a:picLocks noChangeAspect="1"/>
            </p:cNvPicPr>
            <p:nvPr/>
          </p:nvPicPr>
          <p:blipFill rotWithShape="1">
            <a:blip r:embed="rId6" cstate="print">
              <a:extLst>
                <a:ext uri="{28A0092B-C50C-407E-A947-70E740481C1C}">
                  <a14:useLocalDpi xmlns:a14="http://schemas.microsoft.com/office/drawing/2010/main" val="0"/>
                </a:ext>
              </a:extLst>
            </a:blip>
            <a:srcRect t="5212" b="14357"/>
            <a:stretch/>
          </p:blipFill>
          <p:spPr>
            <a:xfrm>
              <a:off x="8201825" y="1983897"/>
              <a:ext cx="592108" cy="711044"/>
            </a:xfrm>
            <a:prstGeom prst="rect">
              <a:avLst/>
            </a:prstGeom>
          </p:spPr>
        </p:pic>
      </p:grpSp>
      <p:grpSp>
        <p:nvGrpSpPr>
          <p:cNvPr id="39" name="Group 38"/>
          <p:cNvGrpSpPr/>
          <p:nvPr/>
        </p:nvGrpSpPr>
        <p:grpSpPr>
          <a:xfrm>
            <a:off x="365124" y="2748652"/>
            <a:ext cx="8439811" cy="1109293"/>
            <a:chOff x="365124" y="2819781"/>
            <a:chExt cx="8439811" cy="1109293"/>
          </a:xfrm>
        </p:grpSpPr>
        <p:grpSp>
          <p:nvGrpSpPr>
            <p:cNvPr id="40" name="Group 39"/>
            <p:cNvGrpSpPr/>
            <p:nvPr/>
          </p:nvGrpSpPr>
          <p:grpSpPr>
            <a:xfrm>
              <a:off x="365124" y="2819781"/>
              <a:ext cx="8439811" cy="1109293"/>
              <a:chOff x="365124" y="2654295"/>
              <a:chExt cx="8439811" cy="1109293"/>
            </a:xfrm>
          </p:grpSpPr>
          <p:sp>
            <p:nvSpPr>
              <p:cNvPr id="42" name="Content Placeholder 9"/>
              <p:cNvSpPr txBox="1">
                <a:spLocks/>
              </p:cNvSpPr>
              <p:nvPr/>
            </p:nvSpPr>
            <p:spPr>
              <a:xfrm>
                <a:off x="365124" y="2654295"/>
                <a:ext cx="8439811" cy="1109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ts val="0"/>
                  </a:spcBef>
                  <a:spcAft>
                    <a:spcPts val="600"/>
                  </a:spcAft>
                  <a:buClrTx/>
                  <a:buSzTx/>
                  <a:buFontTx/>
                  <a:buNone/>
                </a:pPr>
                <a:r>
                  <a:rPr lang="en-GB" sz="1400" b="1" dirty="0" smtClean="0">
                    <a:solidFill>
                      <a:srgbClr val="043882"/>
                    </a:solidFill>
                  </a:rPr>
                  <a:t>CANCER DU PANCRÉAS ET TUMEURS HÉPATOBILIAIRES</a:t>
                </a:r>
                <a:endParaRPr lang="en-GB" sz="1400" b="1" dirty="0">
                  <a:solidFill>
                    <a:srgbClr val="043882"/>
                  </a:solidFill>
                </a:endParaRPr>
              </a:p>
              <a:p>
                <a:pPr marL="0" indent="0" fontAlgn="auto">
                  <a:lnSpc>
                    <a:spcPct val="150000"/>
                  </a:lnSpc>
                  <a:spcBef>
                    <a:spcPts val="0"/>
                  </a:spcBef>
                  <a:spcAft>
                    <a:spcPts val="0"/>
                  </a:spcAft>
                  <a:buClrTx/>
                  <a:buSzTx/>
                  <a:buFontTx/>
                  <a:buNone/>
                  <a:tabLst>
                    <a:tab pos="1973263" algn="l"/>
                  </a:tabLst>
                </a:pPr>
                <a:r>
                  <a:rPr lang="en-GB" sz="1100" b="1" dirty="0">
                    <a:solidFill>
                      <a:srgbClr val="4D4D4D"/>
                    </a:solidFill>
                  </a:rPr>
                  <a:t>Prof Jean-Luc Van </a:t>
                </a:r>
                <a:r>
                  <a:rPr lang="en-GB" sz="1100" b="1" dirty="0" err="1">
                    <a:solidFill>
                      <a:srgbClr val="4D4D4D"/>
                    </a:solidFill>
                  </a:rPr>
                  <a:t>Laethem</a:t>
                </a:r>
                <a:r>
                  <a:rPr lang="en-GB" sz="1100" b="1" dirty="0">
                    <a:solidFill>
                      <a:srgbClr val="4D4D4D"/>
                    </a:solidFill>
                  </a:rPr>
                  <a:t>	</a:t>
                </a:r>
                <a:r>
                  <a:rPr lang="fr-FR" sz="1100" dirty="0">
                    <a:solidFill>
                      <a:srgbClr val="4D4D4D"/>
                    </a:solidFill>
                  </a:rPr>
                  <a:t>Oncologie digestive, hôpital universitaire Erasme, Brussels, </a:t>
                </a:r>
                <a:r>
                  <a:rPr lang="fr-FR" sz="1100" dirty="0" smtClean="0">
                    <a:solidFill>
                      <a:srgbClr val="4D4D4D"/>
                    </a:solidFill>
                  </a:rPr>
                  <a:t>Belgique</a:t>
                </a:r>
              </a:p>
              <a:p>
                <a:pPr marL="0" indent="0" fontAlgn="auto">
                  <a:lnSpc>
                    <a:spcPct val="150000"/>
                  </a:lnSpc>
                  <a:spcBef>
                    <a:spcPts val="0"/>
                  </a:spcBef>
                  <a:spcAft>
                    <a:spcPts val="0"/>
                  </a:spcAft>
                  <a:buClrTx/>
                  <a:buSzTx/>
                  <a:buFontTx/>
                  <a:buNone/>
                  <a:tabLst>
                    <a:tab pos="1973263" algn="l"/>
                  </a:tabLst>
                </a:pPr>
                <a:r>
                  <a:rPr lang="en-GB" sz="1100" b="1" dirty="0" smtClean="0">
                    <a:solidFill>
                      <a:srgbClr val="4D4D4D"/>
                    </a:solidFill>
                  </a:rPr>
                  <a:t>Prof </a:t>
                </a:r>
                <a:r>
                  <a:rPr lang="en-GB" sz="1100" b="1" dirty="0">
                    <a:solidFill>
                      <a:srgbClr val="4D4D4D"/>
                    </a:solidFill>
                  </a:rPr>
                  <a:t>Thomas </a:t>
                </a:r>
                <a:r>
                  <a:rPr lang="en-GB" sz="1100" b="1" dirty="0" err="1">
                    <a:solidFill>
                      <a:srgbClr val="4D4D4D"/>
                    </a:solidFill>
                  </a:rPr>
                  <a:t>Seufferlein</a:t>
                </a:r>
                <a:r>
                  <a:rPr lang="en-GB" sz="1100" b="1" dirty="0">
                    <a:solidFill>
                      <a:srgbClr val="4D4D4D"/>
                    </a:solidFill>
                  </a:rPr>
                  <a:t>	</a:t>
                </a:r>
                <a:r>
                  <a:rPr lang="fr-FR" sz="1100" dirty="0">
                    <a:solidFill>
                      <a:srgbClr val="4D4D4D"/>
                    </a:solidFill>
                  </a:rPr>
                  <a:t>Clinique de médecine interne I, Université d’Ulm, Ulm, </a:t>
                </a:r>
                <a:r>
                  <a:rPr lang="fr-FR" sz="1100" dirty="0" smtClean="0">
                    <a:solidFill>
                      <a:srgbClr val="4D4D4D"/>
                    </a:solidFill>
                  </a:rPr>
                  <a:t>Allemagne</a:t>
                </a:r>
              </a:p>
              <a:p>
                <a:pPr marL="0" indent="0" fontAlgn="auto">
                  <a:lnSpc>
                    <a:spcPct val="150000"/>
                  </a:lnSpc>
                  <a:spcBef>
                    <a:spcPts val="0"/>
                  </a:spcBef>
                  <a:spcAft>
                    <a:spcPts val="0"/>
                  </a:spcAft>
                  <a:buClrTx/>
                  <a:buSzTx/>
                  <a:buFontTx/>
                  <a:buNone/>
                  <a:tabLst>
                    <a:tab pos="1973263" algn="l"/>
                  </a:tabLst>
                </a:pPr>
                <a:r>
                  <a:rPr lang="en-GB" sz="1100" b="1" dirty="0" smtClean="0">
                    <a:solidFill>
                      <a:srgbClr val="4D4D4D"/>
                    </a:solidFill>
                  </a:rPr>
                  <a:t>Prof Ulrich </a:t>
                </a:r>
                <a:r>
                  <a:rPr lang="en-GB" sz="1100" b="1" dirty="0" err="1" smtClean="0">
                    <a:solidFill>
                      <a:srgbClr val="4D4D4D"/>
                    </a:solidFill>
                  </a:rPr>
                  <a:t>Güller</a:t>
                </a:r>
                <a:r>
                  <a:rPr lang="en-GB" sz="1100" dirty="0" smtClean="0">
                    <a:solidFill>
                      <a:srgbClr val="4D4D4D"/>
                    </a:solidFill>
                  </a:rPr>
                  <a:t>	</a:t>
                </a:r>
                <a:r>
                  <a:rPr lang="en-GB" sz="1100" dirty="0" err="1" smtClean="0">
                    <a:solidFill>
                      <a:srgbClr val="4D4D4D"/>
                    </a:solidFill>
                  </a:rPr>
                  <a:t>Oncologie</a:t>
                </a:r>
                <a:r>
                  <a:rPr lang="en-GB" sz="1100" dirty="0" smtClean="0">
                    <a:solidFill>
                      <a:srgbClr val="4D4D4D"/>
                    </a:solidFill>
                  </a:rPr>
                  <a:t> </a:t>
                </a:r>
                <a:r>
                  <a:rPr lang="en-GB" sz="1100" dirty="0" err="1" smtClean="0">
                    <a:solidFill>
                      <a:srgbClr val="4D4D4D"/>
                    </a:solidFill>
                  </a:rPr>
                  <a:t>médicale</a:t>
                </a:r>
                <a:r>
                  <a:rPr lang="en-GB" sz="1100" dirty="0" smtClean="0">
                    <a:solidFill>
                      <a:srgbClr val="4D4D4D"/>
                    </a:solidFill>
                  </a:rPr>
                  <a:t> et </a:t>
                </a:r>
                <a:r>
                  <a:rPr lang="en-GB" sz="1100" dirty="0" err="1" smtClean="0">
                    <a:solidFill>
                      <a:srgbClr val="4D4D4D"/>
                    </a:solidFill>
                  </a:rPr>
                  <a:t>hématologie</a:t>
                </a:r>
                <a:r>
                  <a:rPr lang="en-GB" sz="1100" dirty="0" smtClean="0">
                    <a:solidFill>
                      <a:srgbClr val="4D4D4D"/>
                    </a:solidFill>
                  </a:rPr>
                  <a:t>, </a:t>
                </a:r>
                <a:r>
                  <a:rPr lang="en-GB" sz="1100" dirty="0" err="1" smtClean="0">
                    <a:solidFill>
                      <a:srgbClr val="4D4D4D"/>
                    </a:solidFill>
                  </a:rPr>
                  <a:t>Hôpital</a:t>
                </a:r>
                <a:r>
                  <a:rPr lang="en-GB" sz="1100" dirty="0" smtClean="0">
                    <a:solidFill>
                      <a:srgbClr val="4D4D4D"/>
                    </a:solidFill>
                  </a:rPr>
                  <a:t> cantonal St </a:t>
                </a:r>
                <a:r>
                  <a:rPr lang="en-GB" sz="1100" dirty="0" err="1" smtClean="0">
                    <a:solidFill>
                      <a:srgbClr val="4D4D4D"/>
                    </a:solidFill>
                  </a:rPr>
                  <a:t>Gallen</a:t>
                </a:r>
                <a:r>
                  <a:rPr lang="en-GB" sz="1100" dirty="0" smtClean="0">
                    <a:solidFill>
                      <a:srgbClr val="4D4D4D"/>
                    </a:solidFill>
                  </a:rPr>
                  <a:t>, St </a:t>
                </a:r>
                <a:r>
                  <a:rPr lang="en-GB" sz="1100" dirty="0" err="1" smtClean="0">
                    <a:solidFill>
                      <a:srgbClr val="4D4D4D"/>
                    </a:solidFill>
                  </a:rPr>
                  <a:t>Gallen</a:t>
                </a:r>
                <a:r>
                  <a:rPr lang="en-GB" sz="1100" dirty="0" smtClean="0">
                    <a:solidFill>
                      <a:srgbClr val="4D4D4D"/>
                    </a:solidFill>
                  </a:rPr>
                  <a:t>, Suisse</a:t>
                </a:r>
                <a:endParaRPr lang="en-GB" sz="1100" dirty="0">
                  <a:solidFill>
                    <a:srgbClr val="4D4D4D"/>
                  </a:solidFill>
                </a:endParaRPr>
              </a:p>
            </p:txBody>
          </p:sp>
          <p:grpSp>
            <p:nvGrpSpPr>
              <p:cNvPr id="43" name="Group 42"/>
              <p:cNvGrpSpPr/>
              <p:nvPr/>
            </p:nvGrpSpPr>
            <p:grpSpPr>
              <a:xfrm>
                <a:off x="6918444" y="2654295"/>
                <a:ext cx="1231125" cy="728286"/>
                <a:chOff x="6501402" y="3166725"/>
                <a:chExt cx="989277" cy="585218"/>
              </a:xfrm>
            </p:grpSpPr>
            <p:pic>
              <p:nvPicPr>
                <p:cNvPr id="44" name="Picture 4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01402" y="3166727"/>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4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6047" y="3166725"/>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41" name="Picture 40"/>
            <p:cNvPicPr>
              <a:picLocks noChangeAspect="1"/>
            </p:cNvPicPr>
            <p:nvPr/>
          </p:nvPicPr>
          <p:blipFill rotWithShape="1">
            <a:blip r:embed="rId8" cstate="print">
              <a:extLst>
                <a:ext uri="{28A0092B-C50C-407E-A947-70E740481C1C}">
                  <a14:useLocalDpi xmlns:a14="http://schemas.microsoft.com/office/drawing/2010/main" val="0"/>
                </a:ext>
              </a:extLst>
            </a:blip>
            <a:srcRect b="17216"/>
            <a:stretch/>
          </p:blipFill>
          <p:spPr>
            <a:xfrm>
              <a:off x="8201825" y="2819781"/>
              <a:ext cx="603110" cy="729886"/>
            </a:xfrm>
            <a:prstGeom prst="rect">
              <a:avLst/>
            </a:prstGeom>
          </p:spPr>
        </p:pic>
      </p:grpSp>
      <p:grpSp>
        <p:nvGrpSpPr>
          <p:cNvPr id="46" name="Group 45"/>
          <p:cNvGrpSpPr/>
          <p:nvPr/>
        </p:nvGrpSpPr>
        <p:grpSpPr>
          <a:xfrm>
            <a:off x="365125" y="3921781"/>
            <a:ext cx="8428808" cy="1045676"/>
            <a:chOff x="365125" y="4016876"/>
            <a:chExt cx="8428808" cy="1045676"/>
          </a:xfrm>
        </p:grpSpPr>
        <p:grpSp>
          <p:nvGrpSpPr>
            <p:cNvPr id="47" name="Group 46"/>
            <p:cNvGrpSpPr/>
            <p:nvPr/>
          </p:nvGrpSpPr>
          <p:grpSpPr>
            <a:xfrm>
              <a:off x="365125" y="4016876"/>
              <a:ext cx="8428808" cy="1045676"/>
              <a:chOff x="365125" y="3819832"/>
              <a:chExt cx="8428808" cy="1045676"/>
            </a:xfrm>
          </p:grpSpPr>
          <p:sp>
            <p:nvSpPr>
              <p:cNvPr id="49" name="Content Placeholder 9"/>
              <p:cNvSpPr txBox="1">
                <a:spLocks/>
              </p:cNvSpPr>
              <p:nvPr/>
            </p:nvSpPr>
            <p:spPr bwMode="auto">
              <a:xfrm>
                <a:off x="365125" y="3819833"/>
                <a:ext cx="8428808" cy="1045675"/>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lnSpc>
                    <a:spcPct val="150000"/>
                  </a:lnSpc>
                  <a:spcAft>
                    <a:spcPts val="0"/>
                  </a:spcAft>
                  <a:tabLst>
                    <a:tab pos="1973263" algn="l"/>
                  </a:tabLst>
                </a:pPr>
                <a:r>
                  <a:rPr lang="fr-FR" sz="1400" b="1" dirty="0">
                    <a:solidFill>
                      <a:srgbClr val="043882"/>
                    </a:solidFill>
                  </a:rPr>
                  <a:t>TUMEURS GASTRO-OESOPHAGIENNES ET NEUROENDOCRINES </a:t>
                </a:r>
              </a:p>
              <a:p>
                <a:pPr>
                  <a:lnSpc>
                    <a:spcPct val="150000"/>
                  </a:lnSpc>
                  <a:spcAft>
                    <a:spcPts val="0"/>
                  </a:spcAft>
                  <a:tabLst>
                    <a:tab pos="1973263" algn="l"/>
                  </a:tabLst>
                </a:pPr>
                <a:r>
                  <a:rPr lang="en-GB" sz="1100" b="1" dirty="0" smtClean="0">
                    <a:solidFill>
                      <a:srgbClr val="4D4D4D"/>
                    </a:solidFill>
                  </a:rPr>
                  <a:t>Prof </a:t>
                </a:r>
                <a:r>
                  <a:rPr lang="en-GB" sz="1100" b="1" dirty="0" err="1">
                    <a:solidFill>
                      <a:srgbClr val="4D4D4D"/>
                    </a:solidFill>
                  </a:rPr>
                  <a:t>Côme</a:t>
                </a:r>
                <a:r>
                  <a:rPr lang="en-GB" sz="1100" b="1" dirty="0">
                    <a:solidFill>
                      <a:srgbClr val="4D4D4D"/>
                    </a:solidFill>
                  </a:rPr>
                  <a:t> </a:t>
                </a:r>
                <a:r>
                  <a:rPr lang="en-GB" sz="1100" b="1" dirty="0" err="1">
                    <a:solidFill>
                      <a:srgbClr val="4D4D4D"/>
                    </a:solidFill>
                  </a:rPr>
                  <a:t>Lepage</a:t>
                </a:r>
                <a:r>
                  <a:rPr lang="en-GB" sz="1100" b="1" dirty="0">
                    <a:solidFill>
                      <a:srgbClr val="4D4D4D"/>
                    </a:solidFill>
                  </a:rPr>
                  <a:t>	</a:t>
                </a:r>
                <a:r>
                  <a:rPr lang="fr-FR" sz="1100" dirty="0">
                    <a:solidFill>
                      <a:srgbClr val="4D4D4D"/>
                    </a:solidFill>
                  </a:rPr>
                  <a:t>Hôpital universitaire et INSERM, Dijon, </a:t>
                </a:r>
                <a:r>
                  <a:rPr lang="fr-FR" sz="1100" dirty="0" smtClean="0">
                    <a:solidFill>
                      <a:srgbClr val="4D4D4D"/>
                    </a:solidFill>
                  </a:rPr>
                  <a:t>France</a:t>
                </a:r>
              </a:p>
              <a:p>
                <a:pPr>
                  <a:lnSpc>
                    <a:spcPct val="150000"/>
                  </a:lnSpc>
                  <a:spcAft>
                    <a:spcPts val="0"/>
                  </a:spcAft>
                  <a:tabLst>
                    <a:tab pos="1973263" algn="l"/>
                  </a:tabLst>
                </a:pPr>
                <a:r>
                  <a:rPr lang="en-GB" sz="1100" b="1" dirty="0" smtClean="0">
                    <a:solidFill>
                      <a:srgbClr val="4D4D4D"/>
                    </a:solidFill>
                  </a:rPr>
                  <a:t>Prof Tamara </a:t>
                </a:r>
                <a:r>
                  <a:rPr lang="en-GB" sz="1100" b="1" dirty="0" err="1" smtClean="0">
                    <a:solidFill>
                      <a:srgbClr val="4D4D4D"/>
                    </a:solidFill>
                  </a:rPr>
                  <a:t>Matysiak</a:t>
                </a:r>
                <a:r>
                  <a:rPr lang="en-GB" sz="1100" dirty="0">
                    <a:solidFill>
                      <a:srgbClr val="4D4D4D"/>
                    </a:solidFill>
                  </a:rPr>
                  <a:t>	</a:t>
                </a:r>
                <a:r>
                  <a:rPr lang="en-GB" sz="1100" dirty="0" err="1" smtClean="0">
                    <a:solidFill>
                      <a:srgbClr val="4D4D4D"/>
                    </a:solidFill>
                  </a:rPr>
                  <a:t>Hépatogastroentérologie</a:t>
                </a:r>
                <a:r>
                  <a:rPr lang="en-GB" sz="1100" dirty="0" smtClean="0">
                    <a:solidFill>
                      <a:srgbClr val="4D4D4D"/>
                    </a:solidFill>
                  </a:rPr>
                  <a:t> et </a:t>
                </a:r>
                <a:r>
                  <a:rPr lang="en-GB" sz="1100" dirty="0" err="1" smtClean="0">
                    <a:solidFill>
                      <a:srgbClr val="4D4D4D"/>
                    </a:solidFill>
                  </a:rPr>
                  <a:t>oncologie</a:t>
                </a:r>
                <a:r>
                  <a:rPr lang="en-GB" sz="1100" dirty="0" smtClean="0">
                    <a:solidFill>
                      <a:srgbClr val="4D4D4D"/>
                    </a:solidFill>
                  </a:rPr>
                  <a:t> digestive, </a:t>
                </a:r>
                <a:r>
                  <a:rPr lang="en-GB" sz="1100" dirty="0" err="1" smtClean="0">
                    <a:solidFill>
                      <a:srgbClr val="4D4D4D"/>
                    </a:solidFill>
                  </a:rPr>
                  <a:t>Institut</a:t>
                </a:r>
                <a:r>
                  <a:rPr lang="en-GB" sz="1100" dirty="0" smtClean="0">
                    <a:solidFill>
                      <a:srgbClr val="4D4D4D"/>
                    </a:solidFill>
                  </a:rPr>
                  <a:t> des maladies digestives</a:t>
                </a:r>
                <a:br>
                  <a:rPr lang="en-GB" sz="1100" dirty="0" smtClean="0">
                    <a:solidFill>
                      <a:srgbClr val="4D4D4D"/>
                    </a:solidFill>
                  </a:rPr>
                </a:br>
                <a:r>
                  <a:rPr lang="en-GB" sz="1100" dirty="0" smtClean="0">
                    <a:solidFill>
                      <a:srgbClr val="4D4D4D"/>
                    </a:solidFill>
                  </a:rPr>
                  <a:t>	Nantes, France</a:t>
                </a:r>
                <a:endParaRPr lang="en-GB" sz="1100" dirty="0">
                  <a:solidFill>
                    <a:srgbClr val="4D4D4D"/>
                  </a:solidFill>
                </a:endParaRPr>
              </a:p>
            </p:txBody>
          </p:sp>
          <p:pic>
            <p:nvPicPr>
              <p:cNvPr id="50" name="Picture 49"/>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46458" y="3819832"/>
                <a:ext cx="603110" cy="72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8" name="Picture 47"/>
            <p:cNvPicPr>
              <a:picLocks noChangeAspect="1"/>
            </p:cNvPicPr>
            <p:nvPr/>
          </p:nvPicPr>
          <p:blipFill rotWithShape="1">
            <a:blip r:embed="rId10" cstate="print">
              <a:extLst>
                <a:ext uri="{28A0092B-C50C-407E-A947-70E740481C1C}">
                  <a14:useLocalDpi xmlns:a14="http://schemas.microsoft.com/office/drawing/2010/main" val="0"/>
                </a:ext>
              </a:extLst>
            </a:blip>
            <a:srcRect l="19305" t="10567" r="8517" b="24084"/>
            <a:stretch/>
          </p:blipFill>
          <p:spPr>
            <a:xfrm>
              <a:off x="8207839" y="4016876"/>
              <a:ext cx="586094" cy="707524"/>
            </a:xfrm>
            <a:prstGeom prst="rect">
              <a:avLst/>
            </a:prstGeom>
          </p:spPr>
        </p:pic>
      </p:grpSp>
      <p:pic>
        <p:nvPicPr>
          <p:cNvPr id="51" name="Picture 50"/>
          <p:cNvPicPr>
            <a:picLocks noChangeAspect="1"/>
          </p:cNvPicPr>
          <p:nvPr/>
        </p:nvPicPr>
        <p:blipFill rotWithShape="1">
          <a:blip r:embed="rId11" cstate="print">
            <a:extLst>
              <a:ext uri="{28A0092B-C50C-407E-A947-70E740481C1C}">
                <a14:useLocalDpi xmlns:a14="http://schemas.microsoft.com/office/drawing/2010/main" val="0"/>
              </a:ext>
            </a:extLst>
          </a:blip>
          <a:srcRect l="19785" r="29888" b="49999"/>
          <a:stretch/>
        </p:blipFill>
        <p:spPr>
          <a:xfrm>
            <a:off x="6929530" y="1297495"/>
            <a:ext cx="587384" cy="727360"/>
          </a:xfrm>
          <a:prstGeom prst="rect">
            <a:avLst/>
          </a:prstGeom>
        </p:spPr>
      </p:pic>
      <p:pic>
        <p:nvPicPr>
          <p:cNvPr id="52" name="Picture 51"/>
          <p:cNvPicPr>
            <a:picLocks noChangeAspect="1"/>
          </p:cNvPicPr>
          <p:nvPr/>
        </p:nvPicPr>
        <p:blipFill rotWithShape="1">
          <a:blip r:embed="rId11" cstate="print">
            <a:extLst>
              <a:ext uri="{28A0092B-C50C-407E-A947-70E740481C1C}">
                <a14:useLocalDpi xmlns:a14="http://schemas.microsoft.com/office/drawing/2010/main" val="0"/>
              </a:ext>
            </a:extLst>
          </a:blip>
          <a:srcRect l="19785" r="29888" b="49999"/>
          <a:stretch/>
        </p:blipFill>
        <p:spPr>
          <a:xfrm>
            <a:off x="7554321" y="5031295"/>
            <a:ext cx="587384" cy="727360"/>
          </a:xfrm>
          <a:prstGeom prst="rect">
            <a:avLst/>
          </a:prstGeom>
        </p:spPr>
      </p:pic>
    </p:spTree>
    <p:extLst>
      <p:ext uri="{BB962C8B-B14F-4D97-AF65-F5344CB8AC3E}">
        <p14:creationId xmlns:p14="http://schemas.microsoft.com/office/powerpoint/2010/main" val="25216417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365125" y="6096000"/>
            <a:ext cx="4517358" cy="487363"/>
          </a:xfrm>
        </p:spPr>
        <p:txBody>
          <a:bodyPr/>
          <a:lstStyle/>
          <a:p>
            <a:pPr>
              <a:lnSpc>
                <a:spcPct val="90000"/>
              </a:lnSpc>
            </a:pPr>
            <a:r>
              <a:rPr lang="fr-FR" noProof="0" dirty="0"/>
              <a:t>*Les patients pouvaient être comptés dans &gt;1 catégorie</a:t>
            </a:r>
            <a:endParaRPr lang="fr-FR" dirty="0"/>
          </a:p>
          <a:p>
            <a:pPr>
              <a:lnSpc>
                <a:spcPct val="90000"/>
              </a:lnSpc>
            </a:pPr>
            <a:r>
              <a:rPr lang="fr-FR" sz="800" noProof="0" dirty="0"/>
              <a:t>D’après NEJM, Golan T, et al, Maintenance Olaparib for </a:t>
            </a:r>
            <a:r>
              <a:rPr lang="fr-FR" sz="800" noProof="0" dirty="0" err="1"/>
              <a:t>Germline</a:t>
            </a:r>
            <a:r>
              <a:rPr lang="fr-FR" sz="800" noProof="0" dirty="0"/>
              <a:t> </a:t>
            </a:r>
            <a:r>
              <a:rPr lang="fr-FR" sz="800" i="1" noProof="0" dirty="0"/>
              <a:t>BRCA</a:t>
            </a:r>
            <a:r>
              <a:rPr lang="fr-FR" sz="800" noProof="0" dirty="0"/>
              <a:t>-</a:t>
            </a:r>
            <a:r>
              <a:rPr lang="fr-FR" sz="800" noProof="0" dirty="0" err="1"/>
              <a:t>Mutated</a:t>
            </a:r>
            <a:r>
              <a:rPr lang="fr-FR" sz="800" noProof="0" dirty="0"/>
              <a:t> </a:t>
            </a:r>
            <a:r>
              <a:rPr lang="fr-FR" sz="800" noProof="0" dirty="0" err="1"/>
              <a:t>Metastatic</a:t>
            </a:r>
            <a:r>
              <a:rPr lang="fr-FR" sz="800" noProof="0" dirty="0"/>
              <a:t> </a:t>
            </a:r>
            <a:r>
              <a:rPr lang="fr-FR" sz="800" noProof="0" dirty="0" err="1"/>
              <a:t>Pancreatic</a:t>
            </a:r>
            <a:r>
              <a:rPr lang="fr-FR" sz="800" noProof="0" dirty="0"/>
              <a:t> Cancer, </a:t>
            </a:r>
            <a:r>
              <a:rPr lang="fr-FR" sz="800" i="1" noProof="0" dirty="0"/>
              <a:t>N </a:t>
            </a:r>
            <a:r>
              <a:rPr lang="fr-FR" sz="800" i="1" noProof="0" dirty="0" err="1"/>
              <a:t>Engl</a:t>
            </a:r>
            <a:r>
              <a:rPr lang="fr-FR" sz="800" i="1" noProof="0" dirty="0"/>
              <a:t> J Med</a:t>
            </a:r>
            <a:r>
              <a:rPr lang="fr-FR" sz="800" noProof="0" dirty="0"/>
              <a:t>, </a:t>
            </a:r>
            <a:r>
              <a:rPr lang="fr-FR" sz="800" noProof="0" dirty="0" err="1"/>
              <a:t>doi</a:t>
            </a:r>
            <a:r>
              <a:rPr lang="fr-FR" sz="800" noProof="0" dirty="0"/>
              <a:t>: 10,1056/NEJMoa1903387, Copyright © (2019) Massachusetts </a:t>
            </a:r>
            <a:r>
              <a:rPr lang="fr-FR" sz="800" noProof="0" dirty="0" err="1"/>
              <a:t>Medical</a:t>
            </a:r>
            <a:r>
              <a:rPr lang="fr-FR" sz="800" noProof="0" dirty="0"/>
              <a:t> Society, </a:t>
            </a:r>
            <a:r>
              <a:rPr lang="fr-FR" sz="800" noProof="0" dirty="0" err="1"/>
              <a:t>Reprinted</a:t>
            </a:r>
            <a:r>
              <a:rPr lang="fr-FR" sz="800" noProof="0" dirty="0"/>
              <a:t> </a:t>
            </a:r>
            <a:r>
              <a:rPr lang="fr-FR" sz="800" noProof="0" dirty="0" err="1"/>
              <a:t>with</a:t>
            </a:r>
            <a:r>
              <a:rPr lang="fr-FR" sz="800" noProof="0" dirty="0"/>
              <a:t> permission from Massachusetts </a:t>
            </a:r>
            <a:r>
              <a:rPr lang="fr-FR" sz="800" noProof="0" dirty="0" err="1"/>
              <a:t>Medical</a:t>
            </a:r>
            <a:r>
              <a:rPr lang="fr-FR" sz="800" noProof="0" dirty="0"/>
              <a:t> </a:t>
            </a:r>
            <a:r>
              <a:rPr lang="fr-FR" sz="800" noProof="0" dirty="0" smtClean="0"/>
              <a:t>Society</a:t>
            </a:r>
            <a:endParaRPr lang="fr-FR" sz="800" noProof="0" dirty="0"/>
          </a:p>
        </p:txBody>
      </p:sp>
      <p:sp>
        <p:nvSpPr>
          <p:cNvPr id="267" name="Rectangle 2"/>
          <p:cNvSpPr>
            <a:spLocks noGrp="1" noChangeArrowheads="1"/>
          </p:cNvSpPr>
          <p:nvPr>
            <p:ph type="title"/>
          </p:nvPr>
        </p:nvSpPr>
        <p:spPr>
          <a:xfrm>
            <a:off x="365124" y="179614"/>
            <a:ext cx="8238945" cy="807720"/>
          </a:xfrm>
        </p:spPr>
        <p:txBody>
          <a:bodyPr/>
          <a:lstStyle/>
          <a:p>
            <a:r>
              <a:rPr lang="fr-FR" dirty="0"/>
              <a:t>LBA4: Olaparib en traitement de maintenance après 1</a:t>
            </a:r>
            <a:r>
              <a:rPr lang="fr-FR" baseline="30000" dirty="0"/>
              <a:t>e</a:t>
            </a:r>
            <a:r>
              <a:rPr lang="fr-FR" dirty="0"/>
              <a:t> ligne de chimiothérapie à base de platine chez des patients avec mutation germinale de BRCA et cancer du pancréas métastatique: l’étude de phase III POLO – </a:t>
            </a:r>
            <a:r>
              <a:rPr lang="fr-FR" dirty="0" err="1"/>
              <a:t>Kindler</a:t>
            </a:r>
            <a:r>
              <a:rPr lang="fr-FR" dirty="0"/>
              <a:t> HL, et al</a:t>
            </a:r>
            <a:endParaRPr lang="fr-FR" noProof="0" dirty="0"/>
          </a:p>
        </p:txBody>
      </p:sp>
      <p:sp>
        <p:nvSpPr>
          <p:cNvPr id="268" name="Rectangle 3"/>
          <p:cNvSpPr>
            <a:spLocks noGrp="1" noChangeArrowheads="1"/>
          </p:cNvSpPr>
          <p:nvPr>
            <p:ph idx="1"/>
          </p:nvPr>
        </p:nvSpPr>
        <p:spPr>
          <a:xfrm>
            <a:off x="365124" y="1254035"/>
            <a:ext cx="8413751" cy="4746172"/>
          </a:xfrm>
        </p:spPr>
        <p:txBody>
          <a:bodyPr/>
          <a:lstStyle/>
          <a:p>
            <a:pPr marL="0" indent="0">
              <a:buNone/>
            </a:pPr>
            <a:r>
              <a:rPr lang="fr-FR" b="1" noProof="0" dirty="0"/>
              <a:t>Résultats</a:t>
            </a:r>
          </a:p>
        </p:txBody>
      </p:sp>
      <p:sp>
        <p:nvSpPr>
          <p:cNvPr id="269" name="Text Placeholder 14"/>
          <p:cNvSpPr>
            <a:spLocks noGrp="1"/>
          </p:cNvSpPr>
          <p:nvPr>
            <p:ph type="body" sz="quarter" idx="11"/>
          </p:nvPr>
        </p:nvSpPr>
        <p:spPr>
          <a:xfrm>
            <a:off x="4495800" y="6096000"/>
            <a:ext cx="4283075" cy="487363"/>
          </a:xfrm>
        </p:spPr>
        <p:txBody>
          <a:bodyPr/>
          <a:lstStyle/>
          <a:p>
            <a:r>
              <a:rPr lang="fr-FR" noProof="0" dirty="0" err="1"/>
              <a:t>Kindler</a:t>
            </a:r>
            <a:r>
              <a:rPr lang="fr-FR" noProof="0" dirty="0"/>
              <a:t> HL, et al, J Clin </a:t>
            </a:r>
            <a:r>
              <a:rPr lang="fr-FR" noProof="0" dirty="0" err="1"/>
              <a:t>Oncol</a:t>
            </a:r>
            <a:r>
              <a:rPr lang="fr-FR" noProof="0" dirty="0"/>
              <a:t> 2019;37(</a:t>
            </a:r>
            <a:r>
              <a:rPr lang="fr-FR" noProof="0" dirty="0" err="1"/>
              <a:t>suppl</a:t>
            </a:r>
            <a:r>
              <a:rPr lang="fr-FR" noProof="0" dirty="0"/>
              <a:t>):</a:t>
            </a:r>
            <a:r>
              <a:rPr lang="fr-FR" noProof="0" dirty="0" err="1"/>
              <a:t>abstr</a:t>
            </a:r>
            <a:r>
              <a:rPr lang="fr-FR" noProof="0" dirty="0"/>
              <a:t> LBA4</a:t>
            </a:r>
          </a:p>
        </p:txBody>
      </p:sp>
      <p:graphicFrame>
        <p:nvGraphicFramePr>
          <p:cNvPr id="131" name="Table 130"/>
          <p:cNvGraphicFramePr>
            <a:graphicFrameLocks noGrp="1"/>
          </p:cNvGraphicFramePr>
          <p:nvPr>
            <p:extLst>
              <p:ext uri="{D42A27DB-BD31-4B8C-83A1-F6EECF244321}">
                <p14:modId xmlns:p14="http://schemas.microsoft.com/office/powerpoint/2010/main" val="1261207714"/>
              </p:ext>
            </p:extLst>
          </p:nvPr>
        </p:nvGraphicFramePr>
        <p:xfrm>
          <a:off x="308323" y="1576965"/>
          <a:ext cx="8415952" cy="4138147"/>
        </p:xfrm>
        <a:graphic>
          <a:graphicData uri="http://schemas.openxmlformats.org/drawingml/2006/table">
            <a:tbl>
              <a:tblPr firstRow="1" bandRow="1">
                <a:tableStyleId>{69012ECD-51FC-41F1-AA8D-1B2483CD663E}</a:tableStyleId>
              </a:tblPr>
              <a:tblGrid>
                <a:gridCol w="3769002">
                  <a:extLst>
                    <a:ext uri="{9D8B030D-6E8A-4147-A177-3AD203B41FA5}">
                      <a16:colId xmlns:a16="http://schemas.microsoft.com/office/drawing/2014/main" val="20000"/>
                    </a:ext>
                  </a:extLst>
                </a:gridCol>
                <a:gridCol w="2196059">
                  <a:extLst>
                    <a:ext uri="{9D8B030D-6E8A-4147-A177-3AD203B41FA5}">
                      <a16:colId xmlns:a16="http://schemas.microsoft.com/office/drawing/2014/main" val="20001"/>
                    </a:ext>
                  </a:extLst>
                </a:gridCol>
                <a:gridCol w="2450891">
                  <a:extLst>
                    <a:ext uri="{9D8B030D-6E8A-4147-A177-3AD203B41FA5}">
                      <a16:colId xmlns:a16="http://schemas.microsoft.com/office/drawing/2014/main" val="751571691"/>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t>Caractéristiques, n (%) </a:t>
                      </a:r>
                      <a:br>
                        <a:rPr kumimoji="0" lang="fr-FR" sz="12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br>
                      <a:r>
                        <a:rPr kumimoji="0" lang="fr-FR" sz="12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[sauf </a:t>
                      </a:r>
                      <a:r>
                        <a:rPr kumimoji="0" lang="fr-FR" sz="12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t>si spécifié différemment]</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i="0" u="none" strike="noStrike" cap="none" normalizeH="0" baseline="0" noProof="0">
                          <a:ln>
                            <a:noFill/>
                          </a:ln>
                          <a:solidFill>
                            <a:schemeClr val="tx2"/>
                          </a:solidFill>
                          <a:effectLst/>
                          <a:latin typeface="Arial" panose="020B0604020202020204" pitchFamily="34" charset="0"/>
                          <a:cs typeface="Arial" panose="020B0604020202020204" pitchFamily="34" charset="0"/>
                        </a:rPr>
                        <a:t>Olaparib</a:t>
                      </a:r>
                      <a:br>
                        <a:rPr kumimoji="0" lang="fr-FR" sz="1200" b="1" i="0" u="none" strike="noStrike" cap="none" normalizeH="0" baseline="0" noProof="0">
                          <a:ln>
                            <a:noFill/>
                          </a:ln>
                          <a:solidFill>
                            <a:schemeClr val="tx2"/>
                          </a:solidFill>
                          <a:effectLst/>
                          <a:latin typeface="Arial" panose="020B0604020202020204" pitchFamily="34" charset="0"/>
                          <a:cs typeface="Arial" panose="020B0604020202020204" pitchFamily="34" charset="0"/>
                        </a:rPr>
                      </a:br>
                      <a:r>
                        <a:rPr kumimoji="0" lang="fr-FR" sz="1200" b="1" i="0" u="none" strike="noStrike" cap="none" normalizeH="0" baseline="0" noProof="0">
                          <a:ln>
                            <a:noFill/>
                          </a:ln>
                          <a:solidFill>
                            <a:schemeClr val="tx2"/>
                          </a:solidFill>
                          <a:effectLst/>
                          <a:latin typeface="Arial" panose="020B0604020202020204" pitchFamily="34" charset="0"/>
                          <a:cs typeface="Arial" panose="020B0604020202020204" pitchFamily="34" charset="0"/>
                        </a:rPr>
                        <a:t>(n=92)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i="0" u="none" strike="noStrike" cap="none" normalizeH="0" baseline="0" noProof="0">
                          <a:ln>
                            <a:noFill/>
                          </a:ln>
                          <a:solidFill>
                            <a:schemeClr val="tx2"/>
                          </a:solidFill>
                          <a:effectLst/>
                          <a:latin typeface="Arial" panose="020B0604020202020204" pitchFamily="34" charset="0"/>
                          <a:cs typeface="Arial" panose="020B0604020202020204" pitchFamily="34" charset="0"/>
                        </a:rPr>
                        <a:t>Placebo</a:t>
                      </a:r>
                      <a:br>
                        <a:rPr kumimoji="0" lang="fr-FR" sz="1200" b="1" i="0" u="none" strike="noStrike" cap="none" normalizeH="0" baseline="0" noProof="0">
                          <a:ln>
                            <a:noFill/>
                          </a:ln>
                          <a:solidFill>
                            <a:schemeClr val="tx2"/>
                          </a:solidFill>
                          <a:effectLst/>
                          <a:latin typeface="Arial" panose="020B0604020202020204" pitchFamily="34" charset="0"/>
                          <a:cs typeface="Arial" panose="020B0604020202020204" pitchFamily="34" charset="0"/>
                        </a:rPr>
                      </a:br>
                      <a:r>
                        <a:rPr kumimoji="0" lang="fr-FR" sz="1200" b="1" i="0" u="none" strike="noStrike" cap="none" normalizeH="0" baseline="0" noProof="0">
                          <a:ln>
                            <a:noFill/>
                          </a:ln>
                          <a:solidFill>
                            <a:schemeClr val="tx2"/>
                          </a:solidFill>
                          <a:effectLst/>
                          <a:latin typeface="Arial" panose="020B0604020202020204" pitchFamily="34" charset="0"/>
                          <a:cs typeface="Arial" panose="020B0604020202020204" pitchFamily="34" charset="0"/>
                        </a:rPr>
                        <a:t>(n=62)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Age médian, années (range)</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≥65 ans, n (%)</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57,0 (37–84)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28 (30,4)</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57,0 (36–75)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13 (21,0)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29123">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Homme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53 (57,6)</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31 (50,0)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extLst>
                  <a:ext uri="{0D108BD9-81ED-4DB2-BD59-A6C34878D82A}">
                    <a16:rowId xmlns:a16="http://schemas.microsoft.com/office/drawing/2014/main" val="10002"/>
                  </a:ext>
                </a:extLst>
              </a:tr>
              <a:tr h="155399">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Caucasien</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82 (89,1)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59 (95,2)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155399">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ECOG PS</a:t>
                      </a:r>
                    </a:p>
                    <a:p>
                      <a:pPr marL="179388"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0 </a:t>
                      </a:r>
                    </a:p>
                    <a:p>
                      <a:pPr marL="179388"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65 (70,7)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25 (27,2)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38 (61,3)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23 (37,1)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Statut mutationnel BRCA </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BRCA1</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BRCA2</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Les 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29 (31,5)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62 (67,4)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1 (1,1)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16 (25,8)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46 (74,2)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0 (0)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Localisation tumeur primitive dans le pancréas</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Tête</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Corps</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Queue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46 (50,0)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41 (44,6)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29 (31,5)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34 (54,8)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17 (27,4)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22 (35,5)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971891847"/>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err="1">
                          <a:ln>
                            <a:noFill/>
                          </a:ln>
                          <a:solidFill>
                            <a:srgbClr val="4D4D4D"/>
                          </a:solidFill>
                          <a:effectLst/>
                          <a:latin typeface="Arial" panose="020B0604020202020204" pitchFamily="34" charset="0"/>
                          <a:cs typeface="Arial" panose="020B0604020202020204" pitchFamily="34" charset="0"/>
                        </a:rPr>
                        <a:t>Stent</a:t>
                      </a: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 biliaire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1 (1,1)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4 (6,5)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185326619"/>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Concentration albumine, médiane, g/</a:t>
                      </a:r>
                      <a:r>
                        <a:rPr kumimoji="0" lang="fr-FR" sz="1200" b="0" i="0" u="none" strike="noStrike" cap="none" normalizeH="0" baseline="0" noProof="0" dirty="0" err="1">
                          <a:ln>
                            <a:noFill/>
                          </a:ln>
                          <a:solidFill>
                            <a:srgbClr val="4D4D4D"/>
                          </a:solidFill>
                          <a:effectLst/>
                          <a:latin typeface="Arial" panose="020B0604020202020204" pitchFamily="34" charset="0"/>
                          <a:cs typeface="Arial" panose="020B0604020202020204" pitchFamily="34" charset="0"/>
                        </a:rPr>
                        <a:t>dL</a:t>
                      </a: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 (range)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4,1 (3,2–4,8)</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4,0 (3,4–5,0)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860459014"/>
                  </a:ext>
                </a:extLst>
              </a:tr>
            </a:tbl>
          </a:graphicData>
        </a:graphic>
      </p:graphicFrame>
    </p:spTree>
    <p:custDataLst>
      <p:tags r:id="rId1"/>
    </p:custDataLst>
    <p:extLst>
      <p:ext uri="{BB962C8B-B14F-4D97-AF65-F5344CB8AC3E}">
        <p14:creationId xmlns:p14="http://schemas.microsoft.com/office/powerpoint/2010/main" val="167951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365125" y="6096000"/>
            <a:ext cx="4517358" cy="487363"/>
          </a:xfrm>
        </p:spPr>
        <p:txBody>
          <a:bodyPr/>
          <a:lstStyle/>
          <a:p>
            <a:pPr>
              <a:lnSpc>
                <a:spcPct val="90000"/>
              </a:lnSpc>
              <a:spcAft>
                <a:spcPts val="0"/>
              </a:spcAft>
            </a:pPr>
            <a:r>
              <a:rPr lang="fr-FR" dirty="0"/>
              <a:t>*15 janvier 2019</a:t>
            </a:r>
          </a:p>
          <a:p>
            <a:r>
              <a:rPr lang="fr-FR" sz="800" dirty="0"/>
              <a:t>D’après NEJM, Golan T, et al, Maintenance Olaparib for </a:t>
            </a:r>
            <a:r>
              <a:rPr lang="fr-FR" sz="800" dirty="0" err="1"/>
              <a:t>Germline</a:t>
            </a:r>
            <a:r>
              <a:rPr lang="fr-FR" sz="800" dirty="0"/>
              <a:t> </a:t>
            </a:r>
            <a:r>
              <a:rPr lang="fr-FR" sz="800" i="1" dirty="0"/>
              <a:t>BRCA</a:t>
            </a:r>
            <a:r>
              <a:rPr lang="fr-FR" sz="800" dirty="0"/>
              <a:t>-</a:t>
            </a:r>
            <a:r>
              <a:rPr lang="fr-FR" sz="800" dirty="0" err="1"/>
              <a:t>Mutated</a:t>
            </a:r>
            <a:r>
              <a:rPr lang="fr-FR" sz="800" dirty="0"/>
              <a:t> </a:t>
            </a:r>
            <a:r>
              <a:rPr lang="fr-FR" sz="800" dirty="0" err="1"/>
              <a:t>Metastatic</a:t>
            </a:r>
            <a:r>
              <a:rPr lang="fr-FR" sz="800" dirty="0"/>
              <a:t> </a:t>
            </a:r>
            <a:r>
              <a:rPr lang="fr-FR" sz="800" dirty="0" err="1"/>
              <a:t>Pancreatic</a:t>
            </a:r>
            <a:r>
              <a:rPr lang="fr-FR" sz="800" dirty="0"/>
              <a:t> Cancer, </a:t>
            </a:r>
            <a:r>
              <a:rPr lang="fr-FR" sz="800" i="1" dirty="0"/>
              <a:t>N </a:t>
            </a:r>
            <a:r>
              <a:rPr lang="fr-FR" sz="800" i="1" dirty="0" err="1"/>
              <a:t>Engl</a:t>
            </a:r>
            <a:r>
              <a:rPr lang="fr-FR" sz="800" i="1" dirty="0"/>
              <a:t> J Med</a:t>
            </a:r>
            <a:r>
              <a:rPr lang="fr-FR" sz="800" dirty="0"/>
              <a:t>, </a:t>
            </a:r>
            <a:r>
              <a:rPr lang="fr-FR" sz="800" dirty="0" err="1"/>
              <a:t>doi</a:t>
            </a:r>
            <a:r>
              <a:rPr lang="fr-FR" sz="800" dirty="0"/>
              <a:t>: 10,1056/NEJMoa1903387, Copyright © (2019) Massachusetts </a:t>
            </a:r>
            <a:r>
              <a:rPr lang="fr-FR" sz="800" dirty="0" err="1"/>
              <a:t>Medical</a:t>
            </a:r>
            <a:r>
              <a:rPr lang="fr-FR" sz="800" dirty="0"/>
              <a:t> Society, </a:t>
            </a:r>
            <a:r>
              <a:rPr lang="fr-FR" sz="800" dirty="0" err="1"/>
              <a:t>Reprinted</a:t>
            </a:r>
            <a:r>
              <a:rPr lang="fr-FR" sz="800" dirty="0"/>
              <a:t> </a:t>
            </a:r>
            <a:r>
              <a:rPr lang="fr-FR" sz="800" dirty="0" err="1"/>
              <a:t>with</a:t>
            </a:r>
            <a:r>
              <a:rPr lang="fr-FR" sz="800" dirty="0"/>
              <a:t> permission from Massachusetts </a:t>
            </a:r>
            <a:r>
              <a:rPr lang="fr-FR" sz="800" dirty="0" err="1"/>
              <a:t>Medical</a:t>
            </a:r>
            <a:r>
              <a:rPr lang="fr-FR" sz="800" dirty="0"/>
              <a:t> </a:t>
            </a:r>
            <a:r>
              <a:rPr lang="fr-FR" sz="800" dirty="0" smtClean="0"/>
              <a:t>Society</a:t>
            </a:r>
            <a:endParaRPr lang="fr-FR" sz="800" dirty="0"/>
          </a:p>
        </p:txBody>
      </p:sp>
      <p:sp>
        <p:nvSpPr>
          <p:cNvPr id="267" name="Rectangle 2"/>
          <p:cNvSpPr>
            <a:spLocks noGrp="1" noChangeArrowheads="1"/>
          </p:cNvSpPr>
          <p:nvPr>
            <p:ph type="title"/>
          </p:nvPr>
        </p:nvSpPr>
        <p:spPr>
          <a:xfrm>
            <a:off x="365124" y="179614"/>
            <a:ext cx="8238945" cy="807720"/>
          </a:xfrm>
        </p:spPr>
        <p:txBody>
          <a:bodyPr/>
          <a:lstStyle/>
          <a:p>
            <a:r>
              <a:rPr lang="fr-FR"/>
              <a:t>LBA4: Olaparib en traitement de maintenance après 1</a:t>
            </a:r>
            <a:r>
              <a:rPr lang="fr-FR" baseline="30000"/>
              <a:t>e</a:t>
            </a:r>
            <a:r>
              <a:rPr lang="fr-FR"/>
              <a:t> ligne de chimiothérapie à base de platine chez des patients avec mutation germinale de BRCA et cancer du pancréas métastatique: l’étude de phase III POLO – Kindler HL, et al</a:t>
            </a:r>
          </a:p>
        </p:txBody>
      </p:sp>
      <p:sp>
        <p:nvSpPr>
          <p:cNvPr id="268" name="Rectangle 3"/>
          <p:cNvSpPr>
            <a:spLocks noGrp="1" noChangeArrowheads="1"/>
          </p:cNvSpPr>
          <p:nvPr>
            <p:ph idx="1"/>
          </p:nvPr>
        </p:nvSpPr>
        <p:spPr>
          <a:xfrm>
            <a:off x="365124" y="1254035"/>
            <a:ext cx="8413751" cy="4746172"/>
          </a:xfrm>
        </p:spPr>
        <p:txBody>
          <a:bodyPr/>
          <a:lstStyle/>
          <a:p>
            <a:pPr marL="0" indent="0">
              <a:buNone/>
            </a:pPr>
            <a:r>
              <a:rPr lang="fr-FR" b="1"/>
              <a:t>Résultats </a:t>
            </a:r>
          </a:p>
        </p:txBody>
      </p:sp>
      <p:sp>
        <p:nvSpPr>
          <p:cNvPr id="269" name="Text Placeholder 14"/>
          <p:cNvSpPr>
            <a:spLocks noGrp="1"/>
          </p:cNvSpPr>
          <p:nvPr>
            <p:ph type="body" sz="quarter" idx="11"/>
          </p:nvPr>
        </p:nvSpPr>
        <p:spPr>
          <a:xfrm>
            <a:off x="4495800" y="6096000"/>
            <a:ext cx="4283075" cy="487363"/>
          </a:xfrm>
        </p:spPr>
        <p:txBody>
          <a:bodyPr/>
          <a:lstStyle/>
          <a:p>
            <a:r>
              <a:rPr lang="fr-FR"/>
              <a:t>Kindler HL, et al, J Clin Oncol 2019;37(suppl):abstr LBA4</a:t>
            </a:r>
          </a:p>
        </p:txBody>
      </p:sp>
      <p:sp>
        <p:nvSpPr>
          <p:cNvPr id="270" name="TextBox 269">
            <a:extLst>
              <a:ext uri="{FF2B5EF4-FFF2-40B4-BE49-F238E27FC236}">
                <a16:creationId xmlns:a16="http://schemas.microsoft.com/office/drawing/2014/main" id="{C8D4FF91-1EFC-4DA5-934C-DFE22B913A36}"/>
              </a:ext>
            </a:extLst>
          </p:cNvPr>
          <p:cNvSpPr txBox="1"/>
          <p:nvPr/>
        </p:nvSpPr>
        <p:spPr>
          <a:xfrm>
            <a:off x="4217796" y="4997729"/>
            <a:ext cx="242621" cy="996033"/>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22</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ctr"/>
            <a:r>
              <a:rPr lang="fr-FR" sz="1200">
                <a:solidFill>
                  <a:srgbClr val="B60D27"/>
                </a:solidFill>
                <a:latin typeface="Arial" panose="020B0604020202020204" pitchFamily="34" charset="0"/>
                <a:cs typeface="Arial" panose="020B0604020202020204" pitchFamily="34" charset="0"/>
              </a:rPr>
              <a:t>8</a:t>
            </a:r>
          </a:p>
          <a:p>
            <a:pPr algn="ctr"/>
            <a:r>
              <a:rPr lang="fr-FR" sz="1200">
                <a:solidFill>
                  <a:srgbClr val="B2C0EC"/>
                </a:solidFill>
                <a:latin typeface="Arial" panose="020B0604020202020204" pitchFamily="34" charset="0"/>
                <a:cs typeface="Arial" panose="020B0604020202020204" pitchFamily="34" charset="0"/>
              </a:rPr>
              <a:t>2</a:t>
            </a:r>
          </a:p>
        </p:txBody>
      </p:sp>
      <p:sp>
        <p:nvSpPr>
          <p:cNvPr id="271" name="TextBox 270">
            <a:extLst>
              <a:ext uri="{FF2B5EF4-FFF2-40B4-BE49-F238E27FC236}">
                <a16:creationId xmlns:a16="http://schemas.microsoft.com/office/drawing/2014/main" id="{2185E2AC-178E-4F9F-9B5D-33624E373DB0}"/>
              </a:ext>
            </a:extLst>
          </p:cNvPr>
          <p:cNvSpPr txBox="1"/>
          <p:nvPr/>
        </p:nvSpPr>
        <p:spPr>
          <a:xfrm>
            <a:off x="4481771" y="4997729"/>
            <a:ext cx="242621" cy="996033"/>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24</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ctr"/>
            <a:r>
              <a:rPr lang="fr-FR" sz="1200">
                <a:solidFill>
                  <a:srgbClr val="B60D27"/>
                </a:solidFill>
                <a:latin typeface="Arial" panose="020B0604020202020204" pitchFamily="34" charset="0"/>
                <a:cs typeface="Arial" panose="020B0604020202020204" pitchFamily="34" charset="0"/>
              </a:rPr>
              <a:t>8</a:t>
            </a:r>
          </a:p>
          <a:p>
            <a:pPr algn="ctr"/>
            <a:r>
              <a:rPr lang="fr-FR" sz="1200">
                <a:solidFill>
                  <a:srgbClr val="B2C0EC"/>
                </a:solidFill>
                <a:latin typeface="Arial" panose="020B0604020202020204" pitchFamily="34" charset="0"/>
                <a:cs typeface="Arial" panose="020B0604020202020204" pitchFamily="34" charset="0"/>
              </a:rPr>
              <a:t>2</a:t>
            </a:r>
          </a:p>
        </p:txBody>
      </p:sp>
      <p:sp>
        <p:nvSpPr>
          <p:cNvPr id="272" name="TextBox 271">
            <a:extLst>
              <a:ext uri="{FF2B5EF4-FFF2-40B4-BE49-F238E27FC236}">
                <a16:creationId xmlns:a16="http://schemas.microsoft.com/office/drawing/2014/main" id="{CC7A2C1C-47DB-4F5E-BB4C-89101A3E6695}"/>
              </a:ext>
            </a:extLst>
          </p:cNvPr>
          <p:cNvSpPr txBox="1"/>
          <p:nvPr/>
        </p:nvSpPr>
        <p:spPr>
          <a:xfrm>
            <a:off x="5020565" y="4997729"/>
            <a:ext cx="242621" cy="996033"/>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28</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ctr"/>
            <a:r>
              <a:rPr lang="fr-FR" sz="1200">
                <a:solidFill>
                  <a:srgbClr val="B60D27"/>
                </a:solidFill>
                <a:latin typeface="Arial" panose="020B0604020202020204" pitchFamily="34" charset="0"/>
                <a:cs typeface="Arial" panose="020B0604020202020204" pitchFamily="34" charset="0"/>
              </a:rPr>
              <a:t>5</a:t>
            </a:r>
          </a:p>
          <a:p>
            <a:pPr algn="ctr"/>
            <a:r>
              <a:rPr lang="fr-FR" sz="1200">
                <a:solidFill>
                  <a:srgbClr val="B2C0EC"/>
                </a:solidFill>
                <a:latin typeface="Arial" panose="020B0604020202020204" pitchFamily="34" charset="0"/>
                <a:cs typeface="Arial" panose="020B0604020202020204" pitchFamily="34" charset="0"/>
              </a:rPr>
              <a:t>1</a:t>
            </a:r>
          </a:p>
        </p:txBody>
      </p:sp>
      <p:sp>
        <p:nvSpPr>
          <p:cNvPr id="273" name="TextBox 272">
            <a:extLst>
              <a:ext uri="{FF2B5EF4-FFF2-40B4-BE49-F238E27FC236}">
                <a16:creationId xmlns:a16="http://schemas.microsoft.com/office/drawing/2014/main" id="{D6244BB1-87A3-4045-A02D-8B842C31854F}"/>
              </a:ext>
            </a:extLst>
          </p:cNvPr>
          <p:cNvSpPr txBox="1"/>
          <p:nvPr/>
        </p:nvSpPr>
        <p:spPr>
          <a:xfrm>
            <a:off x="4761171" y="4997729"/>
            <a:ext cx="242621" cy="996033"/>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26</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ctr"/>
            <a:r>
              <a:rPr lang="fr-FR" sz="1200">
                <a:solidFill>
                  <a:srgbClr val="B60D27"/>
                </a:solidFill>
                <a:latin typeface="Arial" panose="020B0604020202020204" pitchFamily="34" charset="0"/>
                <a:cs typeface="Arial" panose="020B0604020202020204" pitchFamily="34" charset="0"/>
              </a:rPr>
              <a:t>7</a:t>
            </a:r>
          </a:p>
          <a:p>
            <a:pPr algn="ctr"/>
            <a:r>
              <a:rPr lang="fr-FR" sz="1200">
                <a:solidFill>
                  <a:srgbClr val="B2C0EC"/>
                </a:solidFill>
                <a:latin typeface="Arial" panose="020B0604020202020204" pitchFamily="34" charset="0"/>
                <a:cs typeface="Arial" panose="020B0604020202020204" pitchFamily="34" charset="0"/>
              </a:rPr>
              <a:t>1</a:t>
            </a:r>
          </a:p>
        </p:txBody>
      </p:sp>
      <p:sp>
        <p:nvSpPr>
          <p:cNvPr id="274" name="TextBox 273">
            <a:extLst>
              <a:ext uri="{FF2B5EF4-FFF2-40B4-BE49-F238E27FC236}">
                <a16:creationId xmlns:a16="http://schemas.microsoft.com/office/drawing/2014/main" id="{167E7AA3-26D6-47C4-BE67-17B9FBD0ACC2}"/>
              </a:ext>
            </a:extLst>
          </p:cNvPr>
          <p:cNvSpPr txBox="1"/>
          <p:nvPr/>
        </p:nvSpPr>
        <p:spPr>
          <a:xfrm>
            <a:off x="2062598" y="1509446"/>
            <a:ext cx="5018810" cy="584775"/>
          </a:xfrm>
          <a:prstGeom prst="rect">
            <a:avLst/>
          </a:prstGeom>
          <a:noFill/>
        </p:spPr>
        <p:txBody>
          <a:bodyPr wrap="none" rtlCol="0">
            <a:spAutoFit/>
          </a:bodyPr>
          <a:lstStyle/>
          <a:p>
            <a:pPr algn="ctr"/>
            <a:r>
              <a:rPr lang="fr-FR" sz="1600" b="1" dirty="0"/>
              <a:t>Critère principal: SSP par comité indépendant de </a:t>
            </a:r>
            <a:br>
              <a:rPr lang="fr-FR" sz="1600" b="1" dirty="0"/>
            </a:br>
            <a:r>
              <a:rPr lang="fr-FR" sz="1600" b="1" dirty="0"/>
              <a:t>revue en aveugle (CIRA)</a:t>
            </a:r>
          </a:p>
        </p:txBody>
      </p:sp>
      <p:sp>
        <p:nvSpPr>
          <p:cNvPr id="275" name="Freeform 21">
            <a:extLst>
              <a:ext uri="{FF2B5EF4-FFF2-40B4-BE49-F238E27FC236}">
                <a16:creationId xmlns:a16="http://schemas.microsoft.com/office/drawing/2014/main" id="{F1E7F206-01A4-496B-A283-5557F2818A52}"/>
              </a:ext>
            </a:extLst>
          </p:cNvPr>
          <p:cNvSpPr>
            <a:spLocks/>
          </p:cNvSpPr>
          <p:nvPr/>
        </p:nvSpPr>
        <p:spPr bwMode="auto">
          <a:xfrm>
            <a:off x="1390040" y="2355428"/>
            <a:ext cx="6805495"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276" name="Line 6">
            <a:extLst>
              <a:ext uri="{FF2B5EF4-FFF2-40B4-BE49-F238E27FC236}">
                <a16:creationId xmlns:a16="http://schemas.microsoft.com/office/drawing/2014/main" id="{B3D36318-BA5D-4DF3-8988-EB29DCF19F77}"/>
              </a:ext>
            </a:extLst>
          </p:cNvPr>
          <p:cNvSpPr>
            <a:spLocks noChangeShapeType="1"/>
          </p:cNvSpPr>
          <p:nvPr/>
        </p:nvSpPr>
        <p:spPr bwMode="auto">
          <a:xfrm>
            <a:off x="1299809" y="235542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277" name="Line 7">
            <a:extLst>
              <a:ext uri="{FF2B5EF4-FFF2-40B4-BE49-F238E27FC236}">
                <a16:creationId xmlns:a16="http://schemas.microsoft.com/office/drawing/2014/main" id="{27DE357B-8A28-4E9D-A921-B6BB9D16BB7B}"/>
              </a:ext>
            </a:extLst>
          </p:cNvPr>
          <p:cNvSpPr>
            <a:spLocks noChangeShapeType="1"/>
          </p:cNvSpPr>
          <p:nvPr/>
        </p:nvSpPr>
        <p:spPr bwMode="auto">
          <a:xfrm>
            <a:off x="1299809" y="28776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278" name="Line 8">
            <a:extLst>
              <a:ext uri="{FF2B5EF4-FFF2-40B4-BE49-F238E27FC236}">
                <a16:creationId xmlns:a16="http://schemas.microsoft.com/office/drawing/2014/main" id="{1A4A6BA5-B26E-4051-B5FB-82EE5470D49B}"/>
              </a:ext>
            </a:extLst>
          </p:cNvPr>
          <p:cNvSpPr>
            <a:spLocks noChangeShapeType="1"/>
          </p:cNvSpPr>
          <p:nvPr/>
        </p:nvSpPr>
        <p:spPr bwMode="auto">
          <a:xfrm>
            <a:off x="1299809" y="337639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279" name="Line 9">
            <a:extLst>
              <a:ext uri="{FF2B5EF4-FFF2-40B4-BE49-F238E27FC236}">
                <a16:creationId xmlns:a16="http://schemas.microsoft.com/office/drawing/2014/main" id="{F9009807-1089-4DEE-B728-7090AEE8962A}"/>
              </a:ext>
            </a:extLst>
          </p:cNvPr>
          <p:cNvSpPr>
            <a:spLocks noChangeShapeType="1"/>
          </p:cNvSpPr>
          <p:nvPr/>
        </p:nvSpPr>
        <p:spPr bwMode="auto">
          <a:xfrm>
            <a:off x="1299809" y="389127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280" name="Line 10">
            <a:extLst>
              <a:ext uri="{FF2B5EF4-FFF2-40B4-BE49-F238E27FC236}">
                <a16:creationId xmlns:a16="http://schemas.microsoft.com/office/drawing/2014/main" id="{D0B25BA4-0494-4648-A28D-F3210D68F938}"/>
              </a:ext>
            </a:extLst>
          </p:cNvPr>
          <p:cNvSpPr>
            <a:spLocks noChangeShapeType="1"/>
          </p:cNvSpPr>
          <p:nvPr/>
        </p:nvSpPr>
        <p:spPr bwMode="auto">
          <a:xfrm>
            <a:off x="1299809" y="4395411"/>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281" name="Line 11">
            <a:extLst>
              <a:ext uri="{FF2B5EF4-FFF2-40B4-BE49-F238E27FC236}">
                <a16:creationId xmlns:a16="http://schemas.microsoft.com/office/drawing/2014/main" id="{C91B4996-FE66-4AE9-88F6-7ADDA3A3AD84}"/>
              </a:ext>
            </a:extLst>
          </p:cNvPr>
          <p:cNvSpPr>
            <a:spLocks noChangeShapeType="1"/>
          </p:cNvSpPr>
          <p:nvPr/>
        </p:nvSpPr>
        <p:spPr bwMode="auto">
          <a:xfrm>
            <a:off x="1299809" y="490491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282" name="TextBox 281">
            <a:extLst>
              <a:ext uri="{FF2B5EF4-FFF2-40B4-BE49-F238E27FC236}">
                <a16:creationId xmlns:a16="http://schemas.microsoft.com/office/drawing/2014/main" id="{E4F79DF5-7D6B-4241-9DA5-68A50FBF731F}"/>
              </a:ext>
            </a:extLst>
          </p:cNvPr>
          <p:cNvSpPr txBox="1"/>
          <p:nvPr/>
        </p:nvSpPr>
        <p:spPr>
          <a:xfrm rot="16200000">
            <a:off x="69137" y="3517685"/>
            <a:ext cx="1512401" cy="276999"/>
          </a:xfrm>
          <a:prstGeom prst="rect">
            <a:avLst/>
          </a:prstGeom>
          <a:noFill/>
        </p:spPr>
        <p:txBody>
          <a:bodyPr wrap="none" rtlCol="0">
            <a:spAutoFit/>
          </a:bodyPr>
          <a:lstStyle/>
          <a:p>
            <a:pPr algn="ctr" fontAlgn="base">
              <a:spcBef>
                <a:spcPct val="0"/>
              </a:spcBef>
              <a:spcAft>
                <a:spcPct val="0"/>
              </a:spcAft>
            </a:pPr>
            <a:r>
              <a:rPr lang="fr-FR" sz="1200" dirty="0">
                <a:solidFill>
                  <a:srgbClr val="4D4D4D"/>
                </a:solidFill>
                <a:latin typeface="Arial" panose="020B0604020202020204" pitchFamily="34" charset="0"/>
                <a:cs typeface="Arial" panose="020B0604020202020204" pitchFamily="34" charset="0"/>
              </a:rPr>
              <a:t>Probabilité de SSP </a:t>
            </a:r>
          </a:p>
        </p:txBody>
      </p:sp>
      <p:sp>
        <p:nvSpPr>
          <p:cNvPr id="283" name="TextBox 282">
            <a:extLst>
              <a:ext uri="{FF2B5EF4-FFF2-40B4-BE49-F238E27FC236}">
                <a16:creationId xmlns:a16="http://schemas.microsoft.com/office/drawing/2014/main" id="{17A78A90-8776-4E4F-8850-E2FC72101F3F}"/>
              </a:ext>
            </a:extLst>
          </p:cNvPr>
          <p:cNvSpPr txBox="1"/>
          <p:nvPr/>
        </p:nvSpPr>
        <p:spPr>
          <a:xfrm>
            <a:off x="4499305" y="5277093"/>
            <a:ext cx="508473" cy="276999"/>
          </a:xfrm>
          <a:prstGeom prst="rect">
            <a:avLst/>
          </a:prstGeom>
          <a:noFill/>
        </p:spPr>
        <p:txBody>
          <a:bodyPr wrap="none" rtlCol="0">
            <a:spAutoFit/>
          </a:bodyPr>
          <a:lstStyle/>
          <a:p>
            <a:pPr algn="ctr" fontAlgn="base">
              <a:spcBef>
                <a:spcPct val="0"/>
              </a:spcBef>
              <a:spcAft>
                <a:spcPct val="0"/>
              </a:spcAft>
            </a:pPr>
            <a:r>
              <a:rPr lang="fr-FR" sz="1200" dirty="0">
                <a:solidFill>
                  <a:srgbClr val="4D4D4D"/>
                </a:solidFill>
                <a:latin typeface="Arial" panose="020B0604020202020204" pitchFamily="34" charset="0"/>
                <a:cs typeface="Arial" panose="020B0604020202020204" pitchFamily="34" charset="0"/>
              </a:rPr>
              <a:t>Mois</a:t>
            </a:r>
          </a:p>
        </p:txBody>
      </p:sp>
      <p:sp>
        <p:nvSpPr>
          <p:cNvPr id="284" name="TextBox 283">
            <a:extLst>
              <a:ext uri="{FF2B5EF4-FFF2-40B4-BE49-F238E27FC236}">
                <a16:creationId xmlns:a16="http://schemas.microsoft.com/office/drawing/2014/main" id="{12AB5817-4FF6-40C2-BC4F-E9A69CAA208D}"/>
              </a:ext>
            </a:extLst>
          </p:cNvPr>
          <p:cNvSpPr txBox="1"/>
          <p:nvPr/>
        </p:nvSpPr>
        <p:spPr>
          <a:xfrm>
            <a:off x="945440" y="2214158"/>
            <a:ext cx="397866" cy="276999"/>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1,0</a:t>
            </a:r>
          </a:p>
        </p:txBody>
      </p:sp>
      <p:sp>
        <p:nvSpPr>
          <p:cNvPr id="285" name="TextBox 284">
            <a:extLst>
              <a:ext uri="{FF2B5EF4-FFF2-40B4-BE49-F238E27FC236}">
                <a16:creationId xmlns:a16="http://schemas.microsoft.com/office/drawing/2014/main" id="{074B4182-19A7-45F9-8BD6-F892878AFBD6}"/>
              </a:ext>
            </a:extLst>
          </p:cNvPr>
          <p:cNvSpPr txBox="1"/>
          <p:nvPr/>
        </p:nvSpPr>
        <p:spPr>
          <a:xfrm>
            <a:off x="945445" y="2738297"/>
            <a:ext cx="397866" cy="276999"/>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0,8</a:t>
            </a:r>
          </a:p>
        </p:txBody>
      </p:sp>
      <p:sp>
        <p:nvSpPr>
          <p:cNvPr id="286" name="TextBox 285">
            <a:extLst>
              <a:ext uri="{FF2B5EF4-FFF2-40B4-BE49-F238E27FC236}">
                <a16:creationId xmlns:a16="http://schemas.microsoft.com/office/drawing/2014/main" id="{8CCC817D-D460-4408-A132-5C094ECAC1B8}"/>
              </a:ext>
            </a:extLst>
          </p:cNvPr>
          <p:cNvSpPr txBox="1"/>
          <p:nvPr/>
        </p:nvSpPr>
        <p:spPr>
          <a:xfrm>
            <a:off x="945445" y="3236828"/>
            <a:ext cx="397866" cy="276999"/>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0,6</a:t>
            </a:r>
          </a:p>
        </p:txBody>
      </p:sp>
      <p:sp>
        <p:nvSpPr>
          <p:cNvPr id="287" name="TextBox 286">
            <a:extLst>
              <a:ext uri="{FF2B5EF4-FFF2-40B4-BE49-F238E27FC236}">
                <a16:creationId xmlns:a16="http://schemas.microsoft.com/office/drawing/2014/main" id="{7197678C-6D63-49BE-BEE8-3FA5C92F05FB}"/>
              </a:ext>
            </a:extLst>
          </p:cNvPr>
          <p:cNvSpPr txBox="1"/>
          <p:nvPr/>
        </p:nvSpPr>
        <p:spPr>
          <a:xfrm>
            <a:off x="945445" y="3751481"/>
            <a:ext cx="397866" cy="276999"/>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0,4</a:t>
            </a:r>
          </a:p>
        </p:txBody>
      </p:sp>
      <p:sp>
        <p:nvSpPr>
          <p:cNvPr id="288" name="TextBox 287">
            <a:extLst>
              <a:ext uri="{FF2B5EF4-FFF2-40B4-BE49-F238E27FC236}">
                <a16:creationId xmlns:a16="http://schemas.microsoft.com/office/drawing/2014/main" id="{4E9D2E6A-CCCF-4BAF-9125-67A506F6DE2B}"/>
              </a:ext>
            </a:extLst>
          </p:cNvPr>
          <p:cNvSpPr txBox="1"/>
          <p:nvPr/>
        </p:nvSpPr>
        <p:spPr>
          <a:xfrm>
            <a:off x="945446" y="4255384"/>
            <a:ext cx="397865" cy="276999"/>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0,2</a:t>
            </a:r>
          </a:p>
        </p:txBody>
      </p:sp>
      <p:sp>
        <p:nvSpPr>
          <p:cNvPr id="289" name="TextBox 288">
            <a:extLst>
              <a:ext uri="{FF2B5EF4-FFF2-40B4-BE49-F238E27FC236}">
                <a16:creationId xmlns:a16="http://schemas.microsoft.com/office/drawing/2014/main" id="{1A2498F6-7F77-431E-9D58-BEABBEF6DFE0}"/>
              </a:ext>
            </a:extLst>
          </p:cNvPr>
          <p:cNvSpPr txBox="1"/>
          <p:nvPr/>
        </p:nvSpPr>
        <p:spPr>
          <a:xfrm>
            <a:off x="1073694" y="4764660"/>
            <a:ext cx="269625" cy="276999"/>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0</a:t>
            </a:r>
          </a:p>
        </p:txBody>
      </p:sp>
      <p:sp>
        <p:nvSpPr>
          <p:cNvPr id="290" name="Line 19">
            <a:extLst>
              <a:ext uri="{FF2B5EF4-FFF2-40B4-BE49-F238E27FC236}">
                <a16:creationId xmlns:a16="http://schemas.microsoft.com/office/drawing/2014/main" id="{7997C13F-A60D-494C-9C04-93A60DAFF29F}"/>
              </a:ext>
            </a:extLst>
          </p:cNvPr>
          <p:cNvSpPr>
            <a:spLocks noChangeShapeType="1"/>
          </p:cNvSpPr>
          <p:nvPr/>
        </p:nvSpPr>
        <p:spPr bwMode="auto">
          <a:xfrm>
            <a:off x="1630414" y="494206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291" name="Line 21">
            <a:extLst>
              <a:ext uri="{FF2B5EF4-FFF2-40B4-BE49-F238E27FC236}">
                <a16:creationId xmlns:a16="http://schemas.microsoft.com/office/drawing/2014/main" id="{830C4935-0065-4B2D-9CAB-F7C264E914EA}"/>
              </a:ext>
            </a:extLst>
          </p:cNvPr>
          <p:cNvSpPr>
            <a:spLocks noChangeShapeType="1"/>
          </p:cNvSpPr>
          <p:nvPr/>
        </p:nvSpPr>
        <p:spPr bwMode="auto">
          <a:xfrm>
            <a:off x="1395879" y="494206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292" name="TextBox 291">
            <a:extLst>
              <a:ext uri="{FF2B5EF4-FFF2-40B4-BE49-F238E27FC236}">
                <a16:creationId xmlns:a16="http://schemas.microsoft.com/office/drawing/2014/main" id="{63E989EE-E238-4682-B9F1-7EF06DB8F225}"/>
              </a:ext>
            </a:extLst>
          </p:cNvPr>
          <p:cNvSpPr txBox="1"/>
          <p:nvPr/>
        </p:nvSpPr>
        <p:spPr>
          <a:xfrm>
            <a:off x="1283227" y="4997729"/>
            <a:ext cx="242621" cy="996033"/>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0</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ctr"/>
            <a:r>
              <a:rPr lang="fr-FR" sz="1200">
                <a:solidFill>
                  <a:srgbClr val="B60D27"/>
                </a:solidFill>
                <a:latin typeface="Arial" panose="020B0604020202020204" pitchFamily="34" charset="0"/>
                <a:cs typeface="Arial" panose="020B0604020202020204" pitchFamily="34" charset="0"/>
              </a:rPr>
              <a:t>92</a:t>
            </a:r>
          </a:p>
          <a:p>
            <a:pPr algn="ctr"/>
            <a:r>
              <a:rPr lang="fr-FR" sz="1200">
                <a:solidFill>
                  <a:srgbClr val="B2C0EC"/>
                </a:solidFill>
                <a:latin typeface="Arial" panose="020B0604020202020204" pitchFamily="34" charset="0"/>
                <a:cs typeface="Arial" panose="020B0604020202020204" pitchFamily="34" charset="0"/>
              </a:rPr>
              <a:t>62</a:t>
            </a:r>
          </a:p>
        </p:txBody>
      </p:sp>
      <p:sp>
        <p:nvSpPr>
          <p:cNvPr id="293" name="TextBox 292">
            <a:extLst>
              <a:ext uri="{FF2B5EF4-FFF2-40B4-BE49-F238E27FC236}">
                <a16:creationId xmlns:a16="http://schemas.microsoft.com/office/drawing/2014/main" id="{D316444B-3E6A-4384-9436-9068BC02E4D7}"/>
              </a:ext>
            </a:extLst>
          </p:cNvPr>
          <p:cNvSpPr txBox="1"/>
          <p:nvPr/>
        </p:nvSpPr>
        <p:spPr>
          <a:xfrm>
            <a:off x="1509101" y="4997729"/>
            <a:ext cx="242621" cy="996033"/>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2</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ctr"/>
            <a:r>
              <a:rPr lang="fr-FR" sz="1200">
                <a:solidFill>
                  <a:srgbClr val="B60D27"/>
                </a:solidFill>
                <a:latin typeface="Arial" panose="020B0604020202020204" pitchFamily="34" charset="0"/>
                <a:cs typeface="Arial" panose="020B0604020202020204" pitchFamily="34" charset="0"/>
              </a:rPr>
              <a:t>69</a:t>
            </a:r>
          </a:p>
          <a:p>
            <a:pPr algn="ctr"/>
            <a:r>
              <a:rPr lang="fr-FR" sz="1200">
                <a:solidFill>
                  <a:srgbClr val="B2C0EC"/>
                </a:solidFill>
                <a:latin typeface="Arial" panose="020B0604020202020204" pitchFamily="34" charset="0"/>
                <a:cs typeface="Arial" panose="020B0604020202020204" pitchFamily="34" charset="0"/>
              </a:rPr>
              <a:t>39</a:t>
            </a:r>
          </a:p>
        </p:txBody>
      </p:sp>
      <p:sp>
        <p:nvSpPr>
          <p:cNvPr id="294" name="Line 19">
            <a:extLst>
              <a:ext uri="{FF2B5EF4-FFF2-40B4-BE49-F238E27FC236}">
                <a16:creationId xmlns:a16="http://schemas.microsoft.com/office/drawing/2014/main" id="{9DC3F0FF-5FAE-4115-B26B-F238B0928216}"/>
              </a:ext>
            </a:extLst>
          </p:cNvPr>
          <p:cNvSpPr>
            <a:spLocks noChangeShapeType="1"/>
          </p:cNvSpPr>
          <p:nvPr/>
        </p:nvSpPr>
        <p:spPr bwMode="auto">
          <a:xfrm>
            <a:off x="2188118" y="494206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295" name="Line 21">
            <a:extLst>
              <a:ext uri="{FF2B5EF4-FFF2-40B4-BE49-F238E27FC236}">
                <a16:creationId xmlns:a16="http://schemas.microsoft.com/office/drawing/2014/main" id="{646C1E7A-4D40-4F57-9260-718DC99FCAFE}"/>
              </a:ext>
            </a:extLst>
          </p:cNvPr>
          <p:cNvSpPr>
            <a:spLocks noChangeShapeType="1"/>
          </p:cNvSpPr>
          <p:nvPr/>
        </p:nvSpPr>
        <p:spPr bwMode="auto">
          <a:xfrm>
            <a:off x="1909133" y="494206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296" name="TextBox 295">
            <a:extLst>
              <a:ext uri="{FF2B5EF4-FFF2-40B4-BE49-F238E27FC236}">
                <a16:creationId xmlns:a16="http://schemas.microsoft.com/office/drawing/2014/main" id="{D957B13F-7960-4D4B-9CB4-4FCD786F8668}"/>
              </a:ext>
            </a:extLst>
          </p:cNvPr>
          <p:cNvSpPr txBox="1"/>
          <p:nvPr/>
        </p:nvSpPr>
        <p:spPr>
          <a:xfrm>
            <a:off x="1786955" y="4997729"/>
            <a:ext cx="242621" cy="996033"/>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4</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ctr"/>
            <a:r>
              <a:rPr lang="fr-FR" sz="1200">
                <a:solidFill>
                  <a:srgbClr val="B60D27"/>
                </a:solidFill>
                <a:latin typeface="Arial" panose="020B0604020202020204" pitchFamily="34" charset="0"/>
                <a:cs typeface="Arial" panose="020B0604020202020204" pitchFamily="34" charset="0"/>
              </a:rPr>
              <a:t>50</a:t>
            </a:r>
          </a:p>
          <a:p>
            <a:pPr algn="ctr"/>
            <a:r>
              <a:rPr lang="fr-FR" sz="1200">
                <a:solidFill>
                  <a:srgbClr val="B2C0EC"/>
                </a:solidFill>
                <a:latin typeface="Arial" panose="020B0604020202020204" pitchFamily="34" charset="0"/>
                <a:cs typeface="Arial" panose="020B0604020202020204" pitchFamily="34" charset="0"/>
              </a:rPr>
              <a:t>23</a:t>
            </a:r>
          </a:p>
        </p:txBody>
      </p:sp>
      <p:sp>
        <p:nvSpPr>
          <p:cNvPr id="297" name="TextBox 296">
            <a:extLst>
              <a:ext uri="{FF2B5EF4-FFF2-40B4-BE49-F238E27FC236}">
                <a16:creationId xmlns:a16="http://schemas.microsoft.com/office/drawing/2014/main" id="{09956924-03E6-4377-ADC7-39426776E811}"/>
              </a:ext>
            </a:extLst>
          </p:cNvPr>
          <p:cNvSpPr txBox="1"/>
          <p:nvPr/>
        </p:nvSpPr>
        <p:spPr>
          <a:xfrm>
            <a:off x="2066807" y="4997729"/>
            <a:ext cx="242621" cy="996033"/>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6</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ctr"/>
            <a:r>
              <a:rPr lang="fr-FR" sz="1200">
                <a:solidFill>
                  <a:srgbClr val="B60D27"/>
                </a:solidFill>
                <a:latin typeface="Arial" panose="020B0604020202020204" pitchFamily="34" charset="0"/>
                <a:cs typeface="Arial" panose="020B0604020202020204" pitchFamily="34" charset="0"/>
              </a:rPr>
              <a:t>41</a:t>
            </a:r>
          </a:p>
          <a:p>
            <a:pPr algn="ctr"/>
            <a:r>
              <a:rPr lang="fr-FR" sz="1200">
                <a:solidFill>
                  <a:srgbClr val="B2C0EC"/>
                </a:solidFill>
                <a:latin typeface="Arial" panose="020B0604020202020204" pitchFamily="34" charset="0"/>
                <a:cs typeface="Arial" panose="020B0604020202020204" pitchFamily="34" charset="0"/>
              </a:rPr>
              <a:t>10</a:t>
            </a:r>
          </a:p>
        </p:txBody>
      </p:sp>
      <p:sp>
        <p:nvSpPr>
          <p:cNvPr id="298" name="Line 19">
            <a:extLst>
              <a:ext uri="{FF2B5EF4-FFF2-40B4-BE49-F238E27FC236}">
                <a16:creationId xmlns:a16="http://schemas.microsoft.com/office/drawing/2014/main" id="{55962BCD-60B9-48E0-8C52-727D29165540}"/>
              </a:ext>
            </a:extLst>
          </p:cNvPr>
          <p:cNvSpPr>
            <a:spLocks noChangeShapeType="1"/>
          </p:cNvSpPr>
          <p:nvPr/>
        </p:nvSpPr>
        <p:spPr bwMode="auto">
          <a:xfrm>
            <a:off x="2739472" y="494206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299" name="Line 21">
            <a:extLst>
              <a:ext uri="{FF2B5EF4-FFF2-40B4-BE49-F238E27FC236}">
                <a16:creationId xmlns:a16="http://schemas.microsoft.com/office/drawing/2014/main" id="{9D08E228-1789-480C-B078-389355FEF202}"/>
              </a:ext>
            </a:extLst>
          </p:cNvPr>
          <p:cNvSpPr>
            <a:spLocks noChangeShapeType="1"/>
          </p:cNvSpPr>
          <p:nvPr/>
        </p:nvSpPr>
        <p:spPr bwMode="auto">
          <a:xfrm>
            <a:off x="2460487" y="494206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300" name="TextBox 299">
            <a:extLst>
              <a:ext uri="{FF2B5EF4-FFF2-40B4-BE49-F238E27FC236}">
                <a16:creationId xmlns:a16="http://schemas.microsoft.com/office/drawing/2014/main" id="{E9155FA2-85CF-4EDC-9680-8AB5BBA1F899}"/>
              </a:ext>
            </a:extLst>
          </p:cNvPr>
          <p:cNvSpPr txBox="1"/>
          <p:nvPr/>
        </p:nvSpPr>
        <p:spPr>
          <a:xfrm>
            <a:off x="2347835" y="4997729"/>
            <a:ext cx="242621" cy="996033"/>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8</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r"/>
            <a:r>
              <a:rPr lang="fr-FR" sz="1200">
                <a:solidFill>
                  <a:srgbClr val="B60D27"/>
                </a:solidFill>
                <a:latin typeface="Arial" panose="020B0604020202020204" pitchFamily="34" charset="0"/>
                <a:cs typeface="Arial" panose="020B0604020202020204" pitchFamily="34" charset="0"/>
              </a:rPr>
              <a:t>34</a:t>
            </a:r>
          </a:p>
          <a:p>
            <a:pPr algn="r"/>
            <a:r>
              <a:rPr lang="fr-FR" sz="1200">
                <a:solidFill>
                  <a:srgbClr val="B2C0EC"/>
                </a:solidFill>
                <a:latin typeface="Arial" panose="020B0604020202020204" pitchFamily="34" charset="0"/>
                <a:cs typeface="Arial" panose="020B0604020202020204" pitchFamily="34" charset="0"/>
              </a:rPr>
              <a:t>6</a:t>
            </a:r>
          </a:p>
        </p:txBody>
      </p:sp>
      <p:sp>
        <p:nvSpPr>
          <p:cNvPr id="301" name="TextBox 300">
            <a:extLst>
              <a:ext uri="{FF2B5EF4-FFF2-40B4-BE49-F238E27FC236}">
                <a16:creationId xmlns:a16="http://schemas.microsoft.com/office/drawing/2014/main" id="{F5582AD8-2E19-4127-B1BB-968449312D04}"/>
              </a:ext>
            </a:extLst>
          </p:cNvPr>
          <p:cNvSpPr txBox="1"/>
          <p:nvPr/>
        </p:nvSpPr>
        <p:spPr>
          <a:xfrm>
            <a:off x="2618161" y="4997729"/>
            <a:ext cx="242621" cy="996033"/>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10</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r"/>
            <a:r>
              <a:rPr lang="fr-FR" sz="1200">
                <a:solidFill>
                  <a:srgbClr val="B60D27"/>
                </a:solidFill>
                <a:latin typeface="Arial" panose="020B0604020202020204" pitchFamily="34" charset="0"/>
                <a:cs typeface="Arial" panose="020B0604020202020204" pitchFamily="34" charset="0"/>
              </a:rPr>
              <a:t>24</a:t>
            </a:r>
          </a:p>
          <a:p>
            <a:pPr algn="r"/>
            <a:r>
              <a:rPr lang="fr-FR" sz="1200">
                <a:solidFill>
                  <a:srgbClr val="B2C0EC"/>
                </a:solidFill>
                <a:latin typeface="Arial" panose="020B0604020202020204" pitchFamily="34" charset="0"/>
                <a:cs typeface="Arial" panose="020B0604020202020204" pitchFamily="34" charset="0"/>
              </a:rPr>
              <a:t>6</a:t>
            </a:r>
          </a:p>
        </p:txBody>
      </p:sp>
      <p:sp>
        <p:nvSpPr>
          <p:cNvPr id="302" name="Line 19">
            <a:extLst>
              <a:ext uri="{FF2B5EF4-FFF2-40B4-BE49-F238E27FC236}">
                <a16:creationId xmlns:a16="http://schemas.microsoft.com/office/drawing/2014/main" id="{CE0624EB-E08F-40C0-A6C3-6D37FD2ACE59}"/>
              </a:ext>
            </a:extLst>
          </p:cNvPr>
          <p:cNvSpPr>
            <a:spLocks noChangeShapeType="1"/>
          </p:cNvSpPr>
          <p:nvPr/>
        </p:nvSpPr>
        <p:spPr bwMode="auto">
          <a:xfrm>
            <a:off x="3538474" y="494206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303" name="Line 21">
            <a:extLst>
              <a:ext uri="{FF2B5EF4-FFF2-40B4-BE49-F238E27FC236}">
                <a16:creationId xmlns:a16="http://schemas.microsoft.com/office/drawing/2014/main" id="{02638CB0-EF56-42A2-81B1-B7E26A7F2F31}"/>
              </a:ext>
            </a:extLst>
          </p:cNvPr>
          <p:cNvSpPr>
            <a:spLocks noChangeShapeType="1"/>
          </p:cNvSpPr>
          <p:nvPr/>
        </p:nvSpPr>
        <p:spPr bwMode="auto">
          <a:xfrm>
            <a:off x="3272189" y="494206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304" name="TextBox 303">
            <a:extLst>
              <a:ext uri="{FF2B5EF4-FFF2-40B4-BE49-F238E27FC236}">
                <a16:creationId xmlns:a16="http://schemas.microsoft.com/office/drawing/2014/main" id="{24C684F5-37A9-4ECF-8FAC-2A0B5558D9F4}"/>
              </a:ext>
            </a:extLst>
          </p:cNvPr>
          <p:cNvSpPr txBox="1"/>
          <p:nvPr/>
        </p:nvSpPr>
        <p:spPr>
          <a:xfrm>
            <a:off x="3159537" y="4997729"/>
            <a:ext cx="242621" cy="996033"/>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14</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r"/>
            <a:r>
              <a:rPr lang="fr-FR" sz="1200">
                <a:solidFill>
                  <a:srgbClr val="B60D27"/>
                </a:solidFill>
                <a:latin typeface="Arial" panose="020B0604020202020204" pitchFamily="34" charset="0"/>
                <a:cs typeface="Arial" panose="020B0604020202020204" pitchFamily="34" charset="0"/>
              </a:rPr>
              <a:t>17</a:t>
            </a:r>
          </a:p>
          <a:p>
            <a:pPr algn="r"/>
            <a:r>
              <a:rPr lang="fr-FR" sz="1200">
                <a:solidFill>
                  <a:srgbClr val="B2C0EC"/>
                </a:solidFill>
                <a:latin typeface="Arial" panose="020B0604020202020204" pitchFamily="34" charset="0"/>
                <a:cs typeface="Arial" panose="020B0604020202020204" pitchFamily="34" charset="0"/>
              </a:rPr>
              <a:t>4</a:t>
            </a:r>
          </a:p>
        </p:txBody>
      </p:sp>
      <p:sp>
        <p:nvSpPr>
          <p:cNvPr id="305" name="TextBox 304">
            <a:extLst>
              <a:ext uri="{FF2B5EF4-FFF2-40B4-BE49-F238E27FC236}">
                <a16:creationId xmlns:a16="http://schemas.microsoft.com/office/drawing/2014/main" id="{409CD27B-96F2-4F7D-89D7-D2775568B3FA}"/>
              </a:ext>
            </a:extLst>
          </p:cNvPr>
          <p:cNvSpPr txBox="1"/>
          <p:nvPr/>
        </p:nvSpPr>
        <p:spPr>
          <a:xfrm>
            <a:off x="3411135" y="4997729"/>
            <a:ext cx="254676" cy="996033"/>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16</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r"/>
            <a:r>
              <a:rPr lang="fr-FR" sz="1200">
                <a:solidFill>
                  <a:srgbClr val="B60D27"/>
                </a:solidFill>
                <a:latin typeface="Arial" panose="020B0604020202020204" pitchFamily="34" charset="0"/>
                <a:cs typeface="Arial" panose="020B0604020202020204" pitchFamily="34" charset="0"/>
              </a:rPr>
              <a:t>14</a:t>
            </a:r>
          </a:p>
          <a:p>
            <a:pPr algn="r"/>
            <a:r>
              <a:rPr lang="fr-FR" sz="1200">
                <a:solidFill>
                  <a:srgbClr val="B2C0EC"/>
                </a:solidFill>
                <a:latin typeface="Arial" panose="020B0604020202020204" pitchFamily="34" charset="0"/>
                <a:cs typeface="Arial" panose="020B0604020202020204" pitchFamily="34" charset="0"/>
              </a:rPr>
              <a:t>4</a:t>
            </a:r>
          </a:p>
        </p:txBody>
      </p:sp>
      <p:sp>
        <p:nvSpPr>
          <p:cNvPr id="306" name="Line 19">
            <a:extLst>
              <a:ext uri="{FF2B5EF4-FFF2-40B4-BE49-F238E27FC236}">
                <a16:creationId xmlns:a16="http://schemas.microsoft.com/office/drawing/2014/main" id="{0B648E36-D964-4E6A-B82B-EF39F1C12899}"/>
              </a:ext>
            </a:extLst>
          </p:cNvPr>
          <p:cNvSpPr>
            <a:spLocks noChangeShapeType="1"/>
          </p:cNvSpPr>
          <p:nvPr/>
        </p:nvSpPr>
        <p:spPr bwMode="auto">
          <a:xfrm>
            <a:off x="4077128" y="494206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307" name="Line 21">
            <a:extLst>
              <a:ext uri="{FF2B5EF4-FFF2-40B4-BE49-F238E27FC236}">
                <a16:creationId xmlns:a16="http://schemas.microsoft.com/office/drawing/2014/main" id="{ADB35508-B69C-47A6-9A9E-0431FEFB9AE0}"/>
              </a:ext>
            </a:extLst>
          </p:cNvPr>
          <p:cNvSpPr>
            <a:spLocks noChangeShapeType="1"/>
          </p:cNvSpPr>
          <p:nvPr/>
        </p:nvSpPr>
        <p:spPr bwMode="auto">
          <a:xfrm>
            <a:off x="3791793" y="494206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308" name="TextBox 307">
            <a:extLst>
              <a:ext uri="{FF2B5EF4-FFF2-40B4-BE49-F238E27FC236}">
                <a16:creationId xmlns:a16="http://schemas.microsoft.com/office/drawing/2014/main" id="{03378F02-B34B-47C0-B50F-156A18290CB9}"/>
              </a:ext>
            </a:extLst>
          </p:cNvPr>
          <p:cNvSpPr txBox="1"/>
          <p:nvPr/>
        </p:nvSpPr>
        <p:spPr>
          <a:xfrm>
            <a:off x="3673113" y="4997729"/>
            <a:ext cx="254676" cy="996033"/>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18</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r"/>
            <a:r>
              <a:rPr lang="fr-FR" sz="1200">
                <a:solidFill>
                  <a:srgbClr val="B60D27"/>
                </a:solidFill>
                <a:latin typeface="Arial" panose="020B0604020202020204" pitchFamily="34" charset="0"/>
                <a:cs typeface="Arial" panose="020B0604020202020204" pitchFamily="34" charset="0"/>
              </a:rPr>
              <a:t>10</a:t>
            </a:r>
          </a:p>
          <a:p>
            <a:pPr algn="r"/>
            <a:r>
              <a:rPr lang="fr-FR" sz="1200">
                <a:solidFill>
                  <a:srgbClr val="B2C0EC"/>
                </a:solidFill>
                <a:latin typeface="Arial" panose="020B0604020202020204" pitchFamily="34" charset="0"/>
                <a:cs typeface="Arial" panose="020B0604020202020204" pitchFamily="34" charset="0"/>
              </a:rPr>
              <a:t>2</a:t>
            </a:r>
          </a:p>
        </p:txBody>
      </p:sp>
      <p:sp>
        <p:nvSpPr>
          <p:cNvPr id="309" name="TextBox 308">
            <a:extLst>
              <a:ext uri="{FF2B5EF4-FFF2-40B4-BE49-F238E27FC236}">
                <a16:creationId xmlns:a16="http://schemas.microsoft.com/office/drawing/2014/main" id="{40EB659E-DADE-414F-89D4-7F01C46C38BF}"/>
              </a:ext>
            </a:extLst>
          </p:cNvPr>
          <p:cNvSpPr txBox="1"/>
          <p:nvPr/>
        </p:nvSpPr>
        <p:spPr>
          <a:xfrm>
            <a:off x="3949789" y="4997729"/>
            <a:ext cx="254676" cy="996033"/>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20</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r"/>
            <a:r>
              <a:rPr lang="fr-FR" sz="1200">
                <a:solidFill>
                  <a:srgbClr val="B60D27"/>
                </a:solidFill>
                <a:latin typeface="Arial" panose="020B0604020202020204" pitchFamily="34" charset="0"/>
                <a:cs typeface="Arial" panose="020B0604020202020204" pitchFamily="34" charset="0"/>
              </a:rPr>
              <a:t>10</a:t>
            </a:r>
          </a:p>
          <a:p>
            <a:pPr algn="r"/>
            <a:r>
              <a:rPr lang="fr-FR" sz="1200">
                <a:solidFill>
                  <a:srgbClr val="B2C0EC"/>
                </a:solidFill>
                <a:latin typeface="Arial" panose="020B0604020202020204" pitchFamily="34" charset="0"/>
                <a:cs typeface="Arial" panose="020B0604020202020204" pitchFamily="34" charset="0"/>
              </a:rPr>
              <a:t>2</a:t>
            </a:r>
          </a:p>
        </p:txBody>
      </p:sp>
      <p:sp>
        <p:nvSpPr>
          <p:cNvPr id="310" name="Line 19">
            <a:extLst>
              <a:ext uri="{FF2B5EF4-FFF2-40B4-BE49-F238E27FC236}">
                <a16:creationId xmlns:a16="http://schemas.microsoft.com/office/drawing/2014/main" id="{7B4F06F4-8C57-4932-855B-C0B2D7C0DFC3}"/>
              </a:ext>
            </a:extLst>
          </p:cNvPr>
          <p:cNvSpPr>
            <a:spLocks noChangeShapeType="1"/>
          </p:cNvSpPr>
          <p:nvPr/>
        </p:nvSpPr>
        <p:spPr bwMode="auto">
          <a:xfrm>
            <a:off x="4603083" y="494206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311" name="Line 21">
            <a:extLst>
              <a:ext uri="{FF2B5EF4-FFF2-40B4-BE49-F238E27FC236}">
                <a16:creationId xmlns:a16="http://schemas.microsoft.com/office/drawing/2014/main" id="{64C43A8E-B694-4E97-9359-76C6BDD7D418}"/>
              </a:ext>
            </a:extLst>
          </p:cNvPr>
          <p:cNvSpPr>
            <a:spLocks noChangeShapeType="1"/>
          </p:cNvSpPr>
          <p:nvPr/>
        </p:nvSpPr>
        <p:spPr bwMode="auto">
          <a:xfrm>
            <a:off x="4330448" y="494206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312" name="Line 19">
            <a:extLst>
              <a:ext uri="{FF2B5EF4-FFF2-40B4-BE49-F238E27FC236}">
                <a16:creationId xmlns:a16="http://schemas.microsoft.com/office/drawing/2014/main" id="{6031E6A7-FEF7-4B86-9B3C-FCC1B16D6CA3}"/>
              </a:ext>
            </a:extLst>
          </p:cNvPr>
          <p:cNvSpPr>
            <a:spLocks noChangeShapeType="1"/>
          </p:cNvSpPr>
          <p:nvPr/>
        </p:nvSpPr>
        <p:spPr bwMode="auto">
          <a:xfrm>
            <a:off x="5431252" y="494206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313" name="Line 21">
            <a:extLst>
              <a:ext uri="{FF2B5EF4-FFF2-40B4-BE49-F238E27FC236}">
                <a16:creationId xmlns:a16="http://schemas.microsoft.com/office/drawing/2014/main" id="{AE1D594F-242D-4730-885C-3D3F3F92BEEB}"/>
              </a:ext>
            </a:extLst>
          </p:cNvPr>
          <p:cNvSpPr>
            <a:spLocks noChangeShapeType="1"/>
          </p:cNvSpPr>
          <p:nvPr/>
        </p:nvSpPr>
        <p:spPr bwMode="auto">
          <a:xfrm>
            <a:off x="5133217" y="494206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314" name="TextBox 313">
            <a:extLst>
              <a:ext uri="{FF2B5EF4-FFF2-40B4-BE49-F238E27FC236}">
                <a16:creationId xmlns:a16="http://schemas.microsoft.com/office/drawing/2014/main" id="{A93481CF-2F0C-4AB3-AAD8-BF713CC85DBD}"/>
              </a:ext>
            </a:extLst>
          </p:cNvPr>
          <p:cNvSpPr txBox="1"/>
          <p:nvPr/>
        </p:nvSpPr>
        <p:spPr>
          <a:xfrm>
            <a:off x="5309942" y="4997729"/>
            <a:ext cx="242621" cy="996033"/>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30</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ctr"/>
            <a:r>
              <a:rPr lang="fr-FR" sz="1200">
                <a:solidFill>
                  <a:srgbClr val="B60D27"/>
                </a:solidFill>
                <a:latin typeface="Arial" panose="020B0604020202020204" pitchFamily="34" charset="0"/>
                <a:cs typeface="Arial" panose="020B0604020202020204" pitchFamily="34" charset="0"/>
              </a:rPr>
              <a:t>3</a:t>
            </a:r>
          </a:p>
          <a:p>
            <a:pPr algn="ctr"/>
            <a:r>
              <a:rPr lang="fr-FR" sz="1200">
                <a:solidFill>
                  <a:srgbClr val="B2C0EC"/>
                </a:solidFill>
                <a:latin typeface="Arial" panose="020B0604020202020204" pitchFamily="34" charset="0"/>
                <a:cs typeface="Arial" panose="020B0604020202020204" pitchFamily="34" charset="0"/>
              </a:rPr>
              <a:t>0</a:t>
            </a:r>
          </a:p>
        </p:txBody>
      </p:sp>
      <p:sp>
        <p:nvSpPr>
          <p:cNvPr id="315" name="Line 19">
            <a:extLst>
              <a:ext uri="{FF2B5EF4-FFF2-40B4-BE49-F238E27FC236}">
                <a16:creationId xmlns:a16="http://schemas.microsoft.com/office/drawing/2014/main" id="{B41D366B-A9EB-423D-884C-B908BDD0A42C}"/>
              </a:ext>
            </a:extLst>
          </p:cNvPr>
          <p:cNvSpPr>
            <a:spLocks noChangeShapeType="1"/>
          </p:cNvSpPr>
          <p:nvPr/>
        </p:nvSpPr>
        <p:spPr bwMode="auto">
          <a:xfrm>
            <a:off x="5954622" y="494206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316" name="Line 21">
            <a:extLst>
              <a:ext uri="{FF2B5EF4-FFF2-40B4-BE49-F238E27FC236}">
                <a16:creationId xmlns:a16="http://schemas.microsoft.com/office/drawing/2014/main" id="{DF3A0ACB-8737-47AE-9A30-C5C0A8763E07}"/>
              </a:ext>
            </a:extLst>
          </p:cNvPr>
          <p:cNvSpPr>
            <a:spLocks noChangeShapeType="1"/>
          </p:cNvSpPr>
          <p:nvPr/>
        </p:nvSpPr>
        <p:spPr bwMode="auto">
          <a:xfrm>
            <a:off x="5681987" y="494206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317" name="TextBox 316">
            <a:extLst>
              <a:ext uri="{FF2B5EF4-FFF2-40B4-BE49-F238E27FC236}">
                <a16:creationId xmlns:a16="http://schemas.microsoft.com/office/drawing/2014/main" id="{86ACF20D-EE0F-40ED-B8F5-6D4276918EDB}"/>
              </a:ext>
            </a:extLst>
          </p:cNvPr>
          <p:cNvSpPr txBox="1"/>
          <p:nvPr/>
        </p:nvSpPr>
        <p:spPr>
          <a:xfrm>
            <a:off x="5569333" y="4997729"/>
            <a:ext cx="242621" cy="811367"/>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32</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ctr"/>
            <a:r>
              <a:rPr lang="fr-FR" sz="1200">
                <a:solidFill>
                  <a:srgbClr val="B60D27"/>
                </a:solidFill>
                <a:latin typeface="Arial" panose="020B0604020202020204" pitchFamily="34" charset="0"/>
                <a:cs typeface="Arial" panose="020B0604020202020204" pitchFamily="34" charset="0"/>
              </a:rPr>
              <a:t>3</a:t>
            </a:r>
          </a:p>
        </p:txBody>
      </p:sp>
      <p:sp>
        <p:nvSpPr>
          <p:cNvPr id="318" name="TextBox 317">
            <a:extLst>
              <a:ext uri="{FF2B5EF4-FFF2-40B4-BE49-F238E27FC236}">
                <a16:creationId xmlns:a16="http://schemas.microsoft.com/office/drawing/2014/main" id="{5DF546DC-F80D-422A-A706-3B6C8F15C3C4}"/>
              </a:ext>
            </a:extLst>
          </p:cNvPr>
          <p:cNvSpPr txBox="1"/>
          <p:nvPr/>
        </p:nvSpPr>
        <p:spPr>
          <a:xfrm>
            <a:off x="5833312" y="4997729"/>
            <a:ext cx="242621" cy="811367"/>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34</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ctr"/>
            <a:r>
              <a:rPr lang="fr-FR" sz="1200">
                <a:solidFill>
                  <a:srgbClr val="B60D27"/>
                </a:solidFill>
                <a:latin typeface="Arial" panose="020B0604020202020204" pitchFamily="34" charset="0"/>
                <a:cs typeface="Arial" panose="020B0604020202020204" pitchFamily="34" charset="0"/>
              </a:rPr>
              <a:t>3</a:t>
            </a:r>
          </a:p>
        </p:txBody>
      </p:sp>
      <p:sp>
        <p:nvSpPr>
          <p:cNvPr id="319" name="Line 19">
            <a:extLst>
              <a:ext uri="{FF2B5EF4-FFF2-40B4-BE49-F238E27FC236}">
                <a16:creationId xmlns:a16="http://schemas.microsoft.com/office/drawing/2014/main" id="{E617C834-45B3-4A5A-BE8F-B1FCE515638B}"/>
              </a:ext>
            </a:extLst>
          </p:cNvPr>
          <p:cNvSpPr>
            <a:spLocks noChangeShapeType="1"/>
          </p:cNvSpPr>
          <p:nvPr/>
        </p:nvSpPr>
        <p:spPr bwMode="auto">
          <a:xfrm>
            <a:off x="6491259" y="494206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320" name="Line 21">
            <a:extLst>
              <a:ext uri="{FF2B5EF4-FFF2-40B4-BE49-F238E27FC236}">
                <a16:creationId xmlns:a16="http://schemas.microsoft.com/office/drawing/2014/main" id="{B15AB359-F683-44BB-A512-02A30F9D8FFA}"/>
              </a:ext>
            </a:extLst>
          </p:cNvPr>
          <p:cNvSpPr>
            <a:spLocks noChangeShapeType="1"/>
          </p:cNvSpPr>
          <p:nvPr/>
        </p:nvSpPr>
        <p:spPr bwMode="auto">
          <a:xfrm>
            <a:off x="6213035" y="494206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321" name="TextBox 320">
            <a:extLst>
              <a:ext uri="{FF2B5EF4-FFF2-40B4-BE49-F238E27FC236}">
                <a16:creationId xmlns:a16="http://schemas.microsoft.com/office/drawing/2014/main" id="{0ED5BE5B-7B35-4C30-B991-CDB473903F86}"/>
              </a:ext>
            </a:extLst>
          </p:cNvPr>
          <p:cNvSpPr txBox="1"/>
          <p:nvPr/>
        </p:nvSpPr>
        <p:spPr>
          <a:xfrm>
            <a:off x="6099966" y="4997729"/>
            <a:ext cx="243456" cy="811367"/>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36</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ctr"/>
            <a:r>
              <a:rPr lang="fr-FR" sz="1200">
                <a:solidFill>
                  <a:srgbClr val="B60D27"/>
                </a:solidFill>
                <a:latin typeface="Arial" panose="020B0604020202020204" pitchFamily="34" charset="0"/>
                <a:cs typeface="Arial" panose="020B0604020202020204" pitchFamily="34" charset="0"/>
              </a:rPr>
              <a:t>3</a:t>
            </a:r>
          </a:p>
        </p:txBody>
      </p:sp>
      <p:sp>
        <p:nvSpPr>
          <p:cNvPr id="322" name="TextBox 321">
            <a:extLst>
              <a:ext uri="{FF2B5EF4-FFF2-40B4-BE49-F238E27FC236}">
                <a16:creationId xmlns:a16="http://schemas.microsoft.com/office/drawing/2014/main" id="{4A3414EE-4F1D-4F0D-97E1-F3DF01D27896}"/>
              </a:ext>
            </a:extLst>
          </p:cNvPr>
          <p:cNvSpPr txBox="1"/>
          <p:nvPr/>
        </p:nvSpPr>
        <p:spPr>
          <a:xfrm>
            <a:off x="6374351" y="4997729"/>
            <a:ext cx="243456" cy="811367"/>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38</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ctr"/>
            <a:r>
              <a:rPr lang="fr-FR" sz="1200">
                <a:solidFill>
                  <a:srgbClr val="B60D27"/>
                </a:solidFill>
                <a:latin typeface="Arial" panose="020B0604020202020204" pitchFamily="34" charset="0"/>
                <a:cs typeface="Arial" panose="020B0604020202020204" pitchFamily="34" charset="0"/>
              </a:rPr>
              <a:t>2</a:t>
            </a:r>
          </a:p>
        </p:txBody>
      </p:sp>
      <p:sp>
        <p:nvSpPr>
          <p:cNvPr id="323" name="Line 19">
            <a:extLst>
              <a:ext uri="{FF2B5EF4-FFF2-40B4-BE49-F238E27FC236}">
                <a16:creationId xmlns:a16="http://schemas.microsoft.com/office/drawing/2014/main" id="{D6FD0174-D515-417E-BA32-E3CAB1372793}"/>
              </a:ext>
            </a:extLst>
          </p:cNvPr>
          <p:cNvSpPr>
            <a:spLocks noChangeShapeType="1"/>
          </p:cNvSpPr>
          <p:nvPr/>
        </p:nvSpPr>
        <p:spPr bwMode="auto">
          <a:xfrm>
            <a:off x="7035767" y="494206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324" name="Line 21">
            <a:extLst>
              <a:ext uri="{FF2B5EF4-FFF2-40B4-BE49-F238E27FC236}">
                <a16:creationId xmlns:a16="http://schemas.microsoft.com/office/drawing/2014/main" id="{10F2D6BF-062E-403A-B065-55DB92B51485}"/>
              </a:ext>
            </a:extLst>
          </p:cNvPr>
          <p:cNvSpPr>
            <a:spLocks noChangeShapeType="1"/>
          </p:cNvSpPr>
          <p:nvPr/>
        </p:nvSpPr>
        <p:spPr bwMode="auto">
          <a:xfrm>
            <a:off x="6769483" y="494206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325" name="TextBox 324">
            <a:extLst>
              <a:ext uri="{FF2B5EF4-FFF2-40B4-BE49-F238E27FC236}">
                <a16:creationId xmlns:a16="http://schemas.microsoft.com/office/drawing/2014/main" id="{C92E5FF0-1D93-41D1-8707-BEB6B93719A6}"/>
              </a:ext>
            </a:extLst>
          </p:cNvPr>
          <p:cNvSpPr txBox="1"/>
          <p:nvPr/>
        </p:nvSpPr>
        <p:spPr>
          <a:xfrm>
            <a:off x="6656830" y="4997729"/>
            <a:ext cx="242621" cy="811367"/>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40</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ctr"/>
            <a:r>
              <a:rPr lang="fr-FR" sz="1200">
                <a:solidFill>
                  <a:srgbClr val="B60D27"/>
                </a:solidFill>
                <a:latin typeface="Arial" panose="020B0604020202020204" pitchFamily="34" charset="0"/>
                <a:cs typeface="Arial" panose="020B0604020202020204" pitchFamily="34" charset="0"/>
              </a:rPr>
              <a:t>1</a:t>
            </a:r>
          </a:p>
        </p:txBody>
      </p:sp>
      <p:sp>
        <p:nvSpPr>
          <p:cNvPr id="326" name="TextBox 325">
            <a:extLst>
              <a:ext uri="{FF2B5EF4-FFF2-40B4-BE49-F238E27FC236}">
                <a16:creationId xmlns:a16="http://schemas.microsoft.com/office/drawing/2014/main" id="{C50D4740-B667-4187-8063-C291F87521DA}"/>
              </a:ext>
            </a:extLst>
          </p:cNvPr>
          <p:cNvSpPr txBox="1"/>
          <p:nvPr/>
        </p:nvSpPr>
        <p:spPr>
          <a:xfrm>
            <a:off x="6914039" y="4997729"/>
            <a:ext cx="243456" cy="811367"/>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42</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ctr"/>
            <a:r>
              <a:rPr lang="fr-FR" sz="1200">
                <a:solidFill>
                  <a:srgbClr val="B60D27"/>
                </a:solidFill>
                <a:latin typeface="Arial" panose="020B0604020202020204" pitchFamily="34" charset="0"/>
                <a:cs typeface="Arial" panose="020B0604020202020204" pitchFamily="34" charset="0"/>
              </a:rPr>
              <a:t>1</a:t>
            </a:r>
          </a:p>
        </p:txBody>
      </p:sp>
      <p:sp>
        <p:nvSpPr>
          <p:cNvPr id="327" name="Line 19">
            <a:extLst>
              <a:ext uri="{FF2B5EF4-FFF2-40B4-BE49-F238E27FC236}">
                <a16:creationId xmlns:a16="http://schemas.microsoft.com/office/drawing/2014/main" id="{0A0C9110-62B4-4CC5-BC0F-25ACD4926C99}"/>
              </a:ext>
            </a:extLst>
          </p:cNvPr>
          <p:cNvSpPr>
            <a:spLocks noChangeShapeType="1"/>
          </p:cNvSpPr>
          <p:nvPr/>
        </p:nvSpPr>
        <p:spPr bwMode="auto">
          <a:xfrm>
            <a:off x="7579517" y="494206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328" name="Line 21">
            <a:extLst>
              <a:ext uri="{FF2B5EF4-FFF2-40B4-BE49-F238E27FC236}">
                <a16:creationId xmlns:a16="http://schemas.microsoft.com/office/drawing/2014/main" id="{C77369FF-5981-4E56-BDA1-FDF656B701D2}"/>
              </a:ext>
            </a:extLst>
          </p:cNvPr>
          <p:cNvSpPr>
            <a:spLocks noChangeShapeType="1"/>
          </p:cNvSpPr>
          <p:nvPr/>
        </p:nvSpPr>
        <p:spPr bwMode="auto">
          <a:xfrm>
            <a:off x="7306882" y="494206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329" name="TextBox 328">
            <a:extLst>
              <a:ext uri="{FF2B5EF4-FFF2-40B4-BE49-F238E27FC236}">
                <a16:creationId xmlns:a16="http://schemas.microsoft.com/office/drawing/2014/main" id="{FFDEF635-60C0-4EB5-97B7-B6453CE72B2B}"/>
              </a:ext>
            </a:extLst>
          </p:cNvPr>
          <p:cNvSpPr txBox="1"/>
          <p:nvPr/>
        </p:nvSpPr>
        <p:spPr>
          <a:xfrm>
            <a:off x="7194230" y="4997729"/>
            <a:ext cx="242621" cy="811367"/>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44</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ctr"/>
            <a:r>
              <a:rPr lang="fr-FR" sz="1200">
                <a:solidFill>
                  <a:srgbClr val="B60D27"/>
                </a:solidFill>
                <a:latin typeface="Arial" panose="020B0604020202020204" pitchFamily="34" charset="0"/>
                <a:cs typeface="Arial" panose="020B0604020202020204" pitchFamily="34" charset="0"/>
              </a:rPr>
              <a:t>1</a:t>
            </a:r>
          </a:p>
        </p:txBody>
      </p:sp>
      <p:sp>
        <p:nvSpPr>
          <p:cNvPr id="330" name="TextBox 329">
            <a:extLst>
              <a:ext uri="{FF2B5EF4-FFF2-40B4-BE49-F238E27FC236}">
                <a16:creationId xmlns:a16="http://schemas.microsoft.com/office/drawing/2014/main" id="{81E70ADF-4BE7-4FAF-AB4D-7F1C9B7DC0BF}"/>
              </a:ext>
            </a:extLst>
          </p:cNvPr>
          <p:cNvSpPr txBox="1"/>
          <p:nvPr/>
        </p:nvSpPr>
        <p:spPr>
          <a:xfrm>
            <a:off x="7458207" y="4997729"/>
            <a:ext cx="242621" cy="811367"/>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46</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ctr"/>
            <a:r>
              <a:rPr lang="fr-FR" sz="1200">
                <a:solidFill>
                  <a:srgbClr val="B60D27"/>
                </a:solidFill>
                <a:latin typeface="Arial" panose="020B0604020202020204" pitchFamily="34" charset="0"/>
                <a:cs typeface="Arial" panose="020B0604020202020204" pitchFamily="34" charset="0"/>
              </a:rPr>
              <a:t>0</a:t>
            </a:r>
          </a:p>
        </p:txBody>
      </p:sp>
      <p:sp>
        <p:nvSpPr>
          <p:cNvPr id="331" name="Line 19">
            <a:extLst>
              <a:ext uri="{FF2B5EF4-FFF2-40B4-BE49-F238E27FC236}">
                <a16:creationId xmlns:a16="http://schemas.microsoft.com/office/drawing/2014/main" id="{DB45B121-FEFA-4F12-89C9-7FD63307769B}"/>
              </a:ext>
            </a:extLst>
          </p:cNvPr>
          <p:cNvSpPr>
            <a:spLocks noChangeShapeType="1"/>
          </p:cNvSpPr>
          <p:nvPr/>
        </p:nvSpPr>
        <p:spPr bwMode="auto">
          <a:xfrm>
            <a:off x="8109234" y="494206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332" name="Line 21">
            <a:extLst>
              <a:ext uri="{FF2B5EF4-FFF2-40B4-BE49-F238E27FC236}">
                <a16:creationId xmlns:a16="http://schemas.microsoft.com/office/drawing/2014/main" id="{EA363A09-1D1A-4EBF-B45A-9FD8F6BCFB61}"/>
              </a:ext>
            </a:extLst>
          </p:cNvPr>
          <p:cNvSpPr>
            <a:spLocks noChangeShapeType="1"/>
          </p:cNvSpPr>
          <p:nvPr/>
        </p:nvSpPr>
        <p:spPr bwMode="auto">
          <a:xfrm>
            <a:off x="7830249" y="494206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333" name="TextBox 332">
            <a:extLst>
              <a:ext uri="{FF2B5EF4-FFF2-40B4-BE49-F238E27FC236}">
                <a16:creationId xmlns:a16="http://schemas.microsoft.com/office/drawing/2014/main" id="{82833D5C-3D30-4F25-9EEA-80EC2D1947D2}"/>
              </a:ext>
            </a:extLst>
          </p:cNvPr>
          <p:cNvSpPr txBox="1"/>
          <p:nvPr/>
        </p:nvSpPr>
        <p:spPr>
          <a:xfrm>
            <a:off x="7717599" y="4997729"/>
            <a:ext cx="242621" cy="811367"/>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48</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FF6600"/>
              </a:solidFill>
              <a:latin typeface="Arial" panose="020B0604020202020204" pitchFamily="34" charset="0"/>
              <a:cs typeface="Arial" panose="020B0604020202020204" pitchFamily="34" charset="0"/>
            </a:endParaRPr>
          </a:p>
        </p:txBody>
      </p:sp>
      <p:sp>
        <p:nvSpPr>
          <p:cNvPr id="334" name="TextBox 333">
            <a:extLst>
              <a:ext uri="{FF2B5EF4-FFF2-40B4-BE49-F238E27FC236}">
                <a16:creationId xmlns:a16="http://schemas.microsoft.com/office/drawing/2014/main" id="{236AB65F-79E5-4E91-A1C2-9A7968531F6F}"/>
              </a:ext>
            </a:extLst>
          </p:cNvPr>
          <p:cNvSpPr txBox="1"/>
          <p:nvPr/>
        </p:nvSpPr>
        <p:spPr>
          <a:xfrm>
            <a:off x="7987924" y="4997729"/>
            <a:ext cx="242621" cy="257369"/>
          </a:xfrm>
          <a:prstGeom prst="rect">
            <a:avLst/>
          </a:prstGeom>
          <a:noFill/>
        </p:spPr>
        <p:txBody>
          <a:bodyPr wrap="none" lIns="36000" tIns="36000" rIns="36000" bIns="36000" rtlCol="0" anchor="t" anchorCtr="0">
            <a:spAutoFit/>
          </a:bodyPr>
          <a:lstStyle>
            <a:defPPr>
              <a:defRPr lang="en-US"/>
            </a:defPPr>
            <a:lvl1pPr algn="ctr">
              <a:defRPr sz="1200">
                <a:solidFill>
                  <a:srgbClr val="000000"/>
                </a:solidFill>
                <a:latin typeface="Arial" panose="020B0604020202020204" pitchFamily="34" charset="0"/>
                <a:cs typeface="Arial" panose="020B0604020202020204" pitchFamily="34" charset="0"/>
              </a:defRPr>
            </a:lvl1pPr>
          </a:lstStyle>
          <a:p>
            <a:r>
              <a:rPr lang="fr-FR">
                <a:solidFill>
                  <a:srgbClr val="4D4D4D"/>
                </a:solidFill>
              </a:rPr>
              <a:t>50</a:t>
            </a:r>
          </a:p>
        </p:txBody>
      </p:sp>
      <p:sp>
        <p:nvSpPr>
          <p:cNvPr id="335" name="TextBox 334">
            <a:extLst>
              <a:ext uri="{FF2B5EF4-FFF2-40B4-BE49-F238E27FC236}">
                <a16:creationId xmlns:a16="http://schemas.microsoft.com/office/drawing/2014/main" id="{E5311160-18B8-4380-A2BE-1A86E09665C3}"/>
              </a:ext>
            </a:extLst>
          </p:cNvPr>
          <p:cNvSpPr txBox="1"/>
          <p:nvPr/>
        </p:nvSpPr>
        <p:spPr>
          <a:xfrm>
            <a:off x="530236" y="5353781"/>
            <a:ext cx="763414" cy="646331"/>
          </a:xfrm>
          <a:prstGeom prst="rect">
            <a:avLst/>
          </a:prstGeom>
          <a:noFill/>
        </p:spPr>
        <p:txBody>
          <a:bodyPr wrap="none" rtlCol="0">
            <a:spAutoFit/>
          </a:bodyPr>
          <a:lstStyle/>
          <a:p>
            <a:pPr algn="r" fontAlgn="base">
              <a:spcBef>
                <a:spcPct val="0"/>
              </a:spcBef>
              <a:spcAft>
                <a:spcPct val="0"/>
              </a:spcAft>
            </a:pPr>
            <a:endParaRPr lang="fr-FR" sz="1200">
              <a:solidFill>
                <a:srgbClr val="B60D27"/>
              </a:solidFill>
              <a:latin typeface="Arial" panose="020B0604020202020204" pitchFamily="34" charset="0"/>
              <a:cs typeface="Arial" panose="020B0604020202020204" pitchFamily="34" charset="0"/>
            </a:endParaRPr>
          </a:p>
          <a:p>
            <a:pPr algn="r" fontAlgn="base">
              <a:spcBef>
                <a:spcPct val="0"/>
              </a:spcBef>
              <a:spcAft>
                <a:spcPct val="0"/>
              </a:spcAft>
            </a:pPr>
            <a:r>
              <a:rPr lang="fr-FR" sz="1200">
                <a:solidFill>
                  <a:srgbClr val="B60D27"/>
                </a:solidFill>
                <a:latin typeface="Arial" panose="020B0604020202020204" pitchFamily="34" charset="0"/>
                <a:cs typeface="Arial" panose="020B0604020202020204" pitchFamily="34" charset="0"/>
              </a:rPr>
              <a:t>Olaparib</a:t>
            </a:r>
          </a:p>
          <a:p>
            <a:pPr algn="r" fontAlgn="base">
              <a:spcBef>
                <a:spcPct val="0"/>
              </a:spcBef>
              <a:spcAft>
                <a:spcPct val="0"/>
              </a:spcAft>
            </a:pPr>
            <a:r>
              <a:rPr lang="fr-FR" sz="1200">
                <a:solidFill>
                  <a:srgbClr val="B2C0EC"/>
                </a:solidFill>
                <a:latin typeface="Arial" panose="020B0604020202020204" pitchFamily="34" charset="0"/>
                <a:cs typeface="Arial" panose="020B0604020202020204" pitchFamily="34" charset="0"/>
              </a:rPr>
              <a:t>Placebo</a:t>
            </a:r>
          </a:p>
        </p:txBody>
      </p:sp>
      <p:sp>
        <p:nvSpPr>
          <p:cNvPr id="336" name="Line 19">
            <a:extLst>
              <a:ext uri="{FF2B5EF4-FFF2-40B4-BE49-F238E27FC236}">
                <a16:creationId xmlns:a16="http://schemas.microsoft.com/office/drawing/2014/main" id="{4F1F8919-7E90-42D1-97A8-EA8F5BAA2FC4}"/>
              </a:ext>
            </a:extLst>
          </p:cNvPr>
          <p:cNvSpPr>
            <a:spLocks noChangeShapeType="1"/>
          </p:cNvSpPr>
          <p:nvPr/>
        </p:nvSpPr>
        <p:spPr bwMode="auto">
          <a:xfrm>
            <a:off x="4882483" y="493571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337" name="Line 21">
            <a:extLst>
              <a:ext uri="{FF2B5EF4-FFF2-40B4-BE49-F238E27FC236}">
                <a16:creationId xmlns:a16="http://schemas.microsoft.com/office/drawing/2014/main" id="{8534131E-E887-4944-80F4-941205094BE5}"/>
              </a:ext>
            </a:extLst>
          </p:cNvPr>
          <p:cNvSpPr>
            <a:spLocks noChangeShapeType="1"/>
          </p:cNvSpPr>
          <p:nvPr/>
        </p:nvSpPr>
        <p:spPr bwMode="auto">
          <a:xfrm>
            <a:off x="2986439" y="493571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338" name="TextBox 337">
            <a:extLst>
              <a:ext uri="{FF2B5EF4-FFF2-40B4-BE49-F238E27FC236}">
                <a16:creationId xmlns:a16="http://schemas.microsoft.com/office/drawing/2014/main" id="{F0998049-D804-407E-8C57-580F5C773BB9}"/>
              </a:ext>
            </a:extLst>
          </p:cNvPr>
          <p:cNvSpPr txBox="1"/>
          <p:nvPr/>
        </p:nvSpPr>
        <p:spPr>
          <a:xfrm>
            <a:off x="2873787" y="4997729"/>
            <a:ext cx="242621" cy="996033"/>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12</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r"/>
            <a:r>
              <a:rPr lang="fr-FR" sz="1200">
                <a:solidFill>
                  <a:srgbClr val="B60D27"/>
                </a:solidFill>
                <a:latin typeface="Arial" panose="020B0604020202020204" pitchFamily="34" charset="0"/>
                <a:cs typeface="Arial" panose="020B0604020202020204" pitchFamily="34" charset="0"/>
              </a:rPr>
              <a:t>18</a:t>
            </a:r>
          </a:p>
          <a:p>
            <a:pPr algn="r"/>
            <a:r>
              <a:rPr lang="fr-FR" sz="1200">
                <a:solidFill>
                  <a:srgbClr val="B2C0EC"/>
                </a:solidFill>
                <a:latin typeface="Arial" panose="020B0604020202020204" pitchFamily="34" charset="0"/>
                <a:cs typeface="Arial" panose="020B0604020202020204" pitchFamily="34" charset="0"/>
              </a:rPr>
              <a:t>4</a:t>
            </a:r>
          </a:p>
        </p:txBody>
      </p:sp>
      <p:graphicFrame>
        <p:nvGraphicFramePr>
          <p:cNvPr id="339" name="Table 338">
            <a:extLst>
              <a:ext uri="{FF2B5EF4-FFF2-40B4-BE49-F238E27FC236}">
                <a16:creationId xmlns:a16="http://schemas.microsoft.com/office/drawing/2014/main" id="{1C9E7A8E-0AE6-47B5-B512-11D529770A3C}"/>
              </a:ext>
            </a:extLst>
          </p:cNvPr>
          <p:cNvGraphicFramePr>
            <a:graphicFrameLocks noGrp="1"/>
          </p:cNvGraphicFramePr>
          <p:nvPr>
            <p:extLst>
              <p:ext uri="{D42A27DB-BD31-4B8C-83A1-F6EECF244321}">
                <p14:modId xmlns:p14="http://schemas.microsoft.com/office/powerpoint/2010/main" val="2037662143"/>
              </p:ext>
            </p:extLst>
          </p:nvPr>
        </p:nvGraphicFramePr>
        <p:xfrm>
          <a:off x="4281559" y="2152562"/>
          <a:ext cx="4492554" cy="1950720"/>
        </p:xfrm>
        <a:graphic>
          <a:graphicData uri="http://schemas.openxmlformats.org/drawingml/2006/table">
            <a:tbl>
              <a:tblPr firstRow="1" bandRow="1">
                <a:tableStyleId>{69012ECD-51FC-41F1-AA8D-1B2483CD663E}</a:tableStyleId>
              </a:tblPr>
              <a:tblGrid>
                <a:gridCol w="2281930">
                  <a:extLst>
                    <a:ext uri="{9D8B030D-6E8A-4147-A177-3AD203B41FA5}">
                      <a16:colId xmlns:a16="http://schemas.microsoft.com/office/drawing/2014/main" val="20000"/>
                    </a:ext>
                  </a:extLst>
                </a:gridCol>
                <a:gridCol w="1156002">
                  <a:extLst>
                    <a:ext uri="{9D8B030D-6E8A-4147-A177-3AD203B41FA5}">
                      <a16:colId xmlns:a16="http://schemas.microsoft.com/office/drawing/2014/main" val="20001"/>
                    </a:ext>
                  </a:extLst>
                </a:gridCol>
                <a:gridCol w="1054622">
                  <a:extLst>
                    <a:ext uri="{9D8B030D-6E8A-4147-A177-3AD203B41FA5}">
                      <a16:colId xmlns:a16="http://schemas.microsoft.com/office/drawing/2014/main" val="20002"/>
                    </a:ext>
                  </a:extLst>
                </a:gridCol>
              </a:tblGrid>
              <a:tr h="4523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1" i="0" u="none" strike="noStrike" cap="none" normalizeH="0" baseline="0" noProof="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Arial" charset="0"/>
                          <a:cs typeface="Arial" charset="0"/>
                        </a:rPr>
                        <a:t>Olaparib</a:t>
                      </a:r>
                      <a:br>
                        <a:rPr kumimoji="0" lang="fr-FR" sz="1400" b="1" i="0" u="none" strike="noStrike" cap="none" normalizeH="0" baseline="0" noProof="0">
                          <a:ln>
                            <a:noFill/>
                          </a:ln>
                          <a:solidFill>
                            <a:schemeClr val="tx2"/>
                          </a:solidFill>
                          <a:effectLst/>
                          <a:latin typeface="Arial" charset="0"/>
                          <a:cs typeface="Arial" charset="0"/>
                        </a:rPr>
                      </a:br>
                      <a:r>
                        <a:rPr kumimoji="0" lang="fr-FR" sz="1400" b="1" i="0" u="none" strike="noStrike" cap="none" normalizeH="0" baseline="0" noProof="0">
                          <a:ln>
                            <a:noFill/>
                          </a:ln>
                          <a:solidFill>
                            <a:schemeClr val="tx2"/>
                          </a:solidFill>
                          <a:effectLst/>
                          <a:latin typeface="Arial" charset="0"/>
                          <a:cs typeface="Arial" charset="0"/>
                        </a:rPr>
                        <a:t>(n=92)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60D27"/>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a:ln>
                            <a:noFill/>
                          </a:ln>
                          <a:solidFill>
                            <a:srgbClr val="4D4D4D"/>
                          </a:solidFill>
                          <a:effectLst/>
                          <a:latin typeface="Arial" charset="0"/>
                          <a:cs typeface="Arial" charset="0"/>
                        </a:rPr>
                        <a:t>Placebo</a:t>
                      </a:r>
                      <a:br>
                        <a:rPr kumimoji="0" lang="fr-FR" sz="1400" b="1" i="0" u="none" strike="noStrike" cap="none" normalizeH="0" baseline="0" noProof="0">
                          <a:ln>
                            <a:noFill/>
                          </a:ln>
                          <a:solidFill>
                            <a:srgbClr val="4D4D4D"/>
                          </a:solidFill>
                          <a:effectLst/>
                          <a:latin typeface="Arial" charset="0"/>
                          <a:cs typeface="Arial" charset="0"/>
                        </a:rPr>
                      </a:br>
                      <a:r>
                        <a:rPr kumimoji="0" lang="fr-FR" sz="1400" b="1" i="0" u="none" strike="noStrike" cap="none" normalizeH="0" baseline="0" noProof="0">
                          <a:ln>
                            <a:noFill/>
                          </a:ln>
                          <a:solidFill>
                            <a:srgbClr val="4D4D4D"/>
                          </a:solidFill>
                          <a:effectLst/>
                          <a:latin typeface="Arial" charset="0"/>
                          <a:cs typeface="Arial" charset="0"/>
                        </a:rPr>
                        <a:t>(n=62)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2C0EC"/>
                    </a:solidFill>
                  </a:tcPr>
                </a:tc>
                <a:extLst>
                  <a:ext uri="{0D108BD9-81ED-4DB2-BD59-A6C34878D82A}">
                    <a16:rowId xmlns:a16="http://schemas.microsoft.com/office/drawing/2014/main" val="10000"/>
                  </a:ext>
                </a:extLst>
              </a:tr>
              <a:tr h="24581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fr-FR" sz="1400" kern="1200" noProof="0">
                          <a:solidFill>
                            <a:srgbClr val="4D4D4D"/>
                          </a:solidFill>
                          <a:latin typeface="+mn-lt"/>
                          <a:ea typeface="+mn-ea"/>
                          <a:cs typeface="+mn-cs"/>
                        </a:rPr>
                        <a:t>SSPm, mois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Arial" charset="0"/>
                          <a:ea typeface="+mn-ea"/>
                          <a:cs typeface="Arial" charset="0"/>
                        </a:rPr>
                        <a:t>7,4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Arial" charset="0"/>
                          <a:ea typeface="+mn-ea"/>
                          <a:cs typeface="Arial" charset="0"/>
                        </a:rPr>
                        <a:t>3,8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45815">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defRPr/>
                      </a:pPr>
                      <a:r>
                        <a:rPr lang="fr-FR" sz="1400" kern="1200" noProof="0">
                          <a:solidFill>
                            <a:srgbClr val="4D4D4D"/>
                          </a:solidFill>
                          <a:latin typeface="+mn-lt"/>
                          <a:ea typeface="+mn-ea"/>
                          <a:cs typeface="+mn-cs"/>
                        </a:rPr>
                        <a:t>HR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Arial" charset="0"/>
                          <a:ea typeface="+mn-ea"/>
                          <a:cs typeface="Arial" charset="0"/>
                        </a:rPr>
                        <a:t>0,53 (0,35 - 0,82)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kern="1200" cap="none" normalizeH="0" baseline="0" dirty="0">
                        <a:ln>
                          <a:noFill/>
                        </a:ln>
                        <a:solidFill>
                          <a:schemeClr val="tx1"/>
                        </a:solidFill>
                        <a:effectLst/>
                        <a:latin typeface="Arial" charset="0"/>
                        <a:ea typeface="+mn-ea"/>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2"/>
                  </a:ext>
                </a:extLst>
              </a:tr>
              <a:tr h="245815">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lang="fr-FR" sz="1400" kern="1200" noProof="0">
                          <a:solidFill>
                            <a:srgbClr val="4D4D4D"/>
                          </a:solidFill>
                          <a:latin typeface="+mn-lt"/>
                          <a:ea typeface="+mn-ea"/>
                          <a:cs typeface="+mn-cs"/>
                        </a:rPr>
                        <a:t>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Arial" charset="0"/>
                          <a:ea typeface="+mn-ea"/>
                          <a:cs typeface="Arial" charset="0"/>
                        </a:rPr>
                        <a:t>0,0038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kern="1200" cap="none" normalizeH="0" baseline="0" dirty="0">
                        <a:ln>
                          <a:noFill/>
                        </a:ln>
                        <a:solidFill>
                          <a:schemeClr val="tx1"/>
                        </a:solidFill>
                        <a:effectLst/>
                        <a:latin typeface="Arial" charset="0"/>
                        <a:ea typeface="+mn-ea"/>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347167454"/>
                  </a:ext>
                </a:extLst>
              </a:tr>
              <a:tr h="24581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fr-FR" sz="1400" kern="1200" noProof="0">
                          <a:solidFill>
                            <a:srgbClr val="4D4D4D"/>
                          </a:solidFill>
                          <a:latin typeface="+mn-lt"/>
                          <a:ea typeface="+mn-ea"/>
                          <a:cs typeface="+mn-cs"/>
                        </a:rPr>
                        <a:t>SSP à la date de cut-off</a:t>
                      </a:r>
                      <a:r>
                        <a:rPr lang="fr-FR" sz="1400" kern="1200" baseline="0" noProof="0">
                          <a:solidFill>
                            <a:srgbClr val="4D4D4D"/>
                          </a:solidFill>
                          <a:latin typeface="+mn-lt"/>
                          <a:ea typeface="+mn-ea"/>
                          <a:cs typeface="+mn-cs"/>
                        </a:rPr>
                        <a:t>*</a:t>
                      </a:r>
                      <a:r>
                        <a:rPr lang="fr-FR" sz="1400" kern="1200" noProof="0">
                          <a:solidFill>
                            <a:srgbClr val="4D4D4D"/>
                          </a:solidFill>
                          <a:latin typeface="+mn-lt"/>
                          <a:ea typeface="+mn-ea"/>
                          <a:cs typeface="+mn-cs"/>
                        </a:rPr>
                        <a:t>,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400" noProof="0">
                          <a:solidFill>
                            <a:srgbClr val="4D4D4D"/>
                          </a:solidFill>
                        </a:rPr>
                        <a:t>30 (32,6)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400" kern="1200" noProof="0" dirty="0">
                          <a:solidFill>
                            <a:srgbClr val="4D4D4D"/>
                          </a:solidFill>
                          <a:latin typeface="+mn-lt"/>
                          <a:ea typeface="+mn-ea"/>
                          <a:cs typeface="+mn-cs"/>
                        </a:rPr>
                        <a:t>12 (19,4)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pSp>
        <p:nvGrpSpPr>
          <p:cNvPr id="340" name="Graphic 2">
            <a:extLst>
              <a:ext uri="{FF2B5EF4-FFF2-40B4-BE49-F238E27FC236}">
                <a16:creationId xmlns:a16="http://schemas.microsoft.com/office/drawing/2014/main" id="{2624DC53-E3BD-432C-83D5-8C88E3AB57F2}"/>
              </a:ext>
            </a:extLst>
          </p:cNvPr>
          <p:cNvGrpSpPr/>
          <p:nvPr/>
        </p:nvGrpSpPr>
        <p:grpSpPr>
          <a:xfrm>
            <a:off x="1398542" y="2302534"/>
            <a:ext cx="3988212" cy="2469053"/>
            <a:chOff x="-1501121" y="2003349"/>
            <a:chExt cx="6067425" cy="3200400"/>
          </a:xfrm>
        </p:grpSpPr>
        <p:sp>
          <p:nvSpPr>
            <p:cNvPr id="341" name="Freeform: Shape 4">
              <a:extLst>
                <a:ext uri="{FF2B5EF4-FFF2-40B4-BE49-F238E27FC236}">
                  <a16:creationId xmlns:a16="http://schemas.microsoft.com/office/drawing/2014/main" id="{70C5190C-6AA5-42E9-994B-1720AB09E39B}"/>
                </a:ext>
              </a:extLst>
            </p:cNvPr>
            <p:cNvSpPr/>
            <p:nvPr/>
          </p:nvSpPr>
          <p:spPr>
            <a:xfrm>
              <a:off x="-1508265" y="2054933"/>
              <a:ext cx="6067425" cy="3095625"/>
            </a:xfrm>
            <a:custGeom>
              <a:avLst/>
              <a:gdLst>
                <a:gd name="connsiteX0" fmla="*/ 6069359 w 6067425"/>
                <a:gd name="connsiteY0" fmla="*/ 3089866 h 3095625"/>
                <a:gd name="connsiteX1" fmla="*/ 3516849 w 6067425"/>
                <a:gd name="connsiteY1" fmla="*/ 3089866 h 3095625"/>
                <a:gd name="connsiteX2" fmla="*/ 3516849 w 6067425"/>
                <a:gd name="connsiteY2" fmla="*/ 2930332 h 3095625"/>
                <a:gd name="connsiteX3" fmla="*/ 2184283 w 6067425"/>
                <a:gd name="connsiteY3" fmla="*/ 2930332 h 3095625"/>
                <a:gd name="connsiteX4" fmla="*/ 2184283 w 6067425"/>
                <a:gd name="connsiteY4" fmla="*/ 2789571 h 3095625"/>
                <a:gd name="connsiteX5" fmla="*/ 1396013 w 6067425"/>
                <a:gd name="connsiteY5" fmla="*/ 2789571 h 3095625"/>
                <a:gd name="connsiteX6" fmla="*/ 1396013 w 6067425"/>
                <a:gd name="connsiteY6" fmla="*/ 2709799 h 3095625"/>
                <a:gd name="connsiteX7" fmla="*/ 1259938 w 6067425"/>
                <a:gd name="connsiteY7" fmla="*/ 2709799 h 3095625"/>
                <a:gd name="connsiteX8" fmla="*/ 1259938 w 6067425"/>
                <a:gd name="connsiteY8" fmla="*/ 2611273 h 3095625"/>
                <a:gd name="connsiteX9" fmla="*/ 1053484 w 6067425"/>
                <a:gd name="connsiteY9" fmla="*/ 2611273 h 3095625"/>
                <a:gd name="connsiteX10" fmla="*/ 1053484 w 6067425"/>
                <a:gd name="connsiteY10" fmla="*/ 2381358 h 3095625"/>
                <a:gd name="connsiteX11" fmla="*/ 1025338 w 6067425"/>
                <a:gd name="connsiteY11" fmla="*/ 2381358 h 3095625"/>
                <a:gd name="connsiteX12" fmla="*/ 1025338 w 6067425"/>
                <a:gd name="connsiteY12" fmla="*/ 2123288 h 3095625"/>
                <a:gd name="connsiteX13" fmla="*/ 903339 w 6067425"/>
                <a:gd name="connsiteY13" fmla="*/ 2123288 h 3095625"/>
                <a:gd name="connsiteX14" fmla="*/ 903339 w 6067425"/>
                <a:gd name="connsiteY14" fmla="*/ 1996605 h 3095625"/>
                <a:gd name="connsiteX15" fmla="*/ 879878 w 6067425"/>
                <a:gd name="connsiteY15" fmla="*/ 1996605 h 3095625"/>
                <a:gd name="connsiteX16" fmla="*/ 879878 w 6067425"/>
                <a:gd name="connsiteY16" fmla="*/ 1912147 h 3095625"/>
                <a:gd name="connsiteX17" fmla="*/ 818880 w 6067425"/>
                <a:gd name="connsiteY17" fmla="*/ 1912147 h 3095625"/>
                <a:gd name="connsiteX18" fmla="*/ 818880 w 6067425"/>
                <a:gd name="connsiteY18" fmla="*/ 1827689 h 3095625"/>
                <a:gd name="connsiteX19" fmla="*/ 757882 w 6067425"/>
                <a:gd name="connsiteY19" fmla="*/ 1827689 h 3095625"/>
                <a:gd name="connsiteX20" fmla="*/ 757882 w 6067425"/>
                <a:gd name="connsiteY20" fmla="*/ 1682233 h 3095625"/>
                <a:gd name="connsiteX21" fmla="*/ 701577 w 6067425"/>
                <a:gd name="connsiteY21" fmla="*/ 1682233 h 3095625"/>
                <a:gd name="connsiteX22" fmla="*/ 701577 w 6067425"/>
                <a:gd name="connsiteY22" fmla="*/ 1475778 h 3095625"/>
                <a:gd name="connsiteX23" fmla="*/ 664040 w 6067425"/>
                <a:gd name="connsiteY23" fmla="*/ 1475778 h 3095625"/>
                <a:gd name="connsiteX24" fmla="*/ 664040 w 6067425"/>
                <a:gd name="connsiteY24" fmla="*/ 1231786 h 3095625"/>
                <a:gd name="connsiteX25" fmla="*/ 649964 w 6067425"/>
                <a:gd name="connsiteY25" fmla="*/ 1231786 h 3095625"/>
                <a:gd name="connsiteX26" fmla="*/ 649964 w 6067425"/>
                <a:gd name="connsiteY26" fmla="*/ 978411 h 3095625"/>
                <a:gd name="connsiteX27" fmla="*/ 570198 w 6067425"/>
                <a:gd name="connsiteY27" fmla="*/ 978411 h 3095625"/>
                <a:gd name="connsiteX28" fmla="*/ 570198 w 6067425"/>
                <a:gd name="connsiteY28" fmla="*/ 917413 h 3095625"/>
                <a:gd name="connsiteX29" fmla="*/ 354361 w 6067425"/>
                <a:gd name="connsiteY29" fmla="*/ 917413 h 3095625"/>
                <a:gd name="connsiteX30" fmla="*/ 354361 w 6067425"/>
                <a:gd name="connsiteY30" fmla="*/ 706270 h 3095625"/>
                <a:gd name="connsiteX31" fmla="*/ 312131 w 6067425"/>
                <a:gd name="connsiteY31" fmla="*/ 706270 h 3095625"/>
                <a:gd name="connsiteX32" fmla="*/ 312131 w 6067425"/>
                <a:gd name="connsiteY32" fmla="*/ 344976 h 3095625"/>
                <a:gd name="connsiteX33" fmla="*/ 293363 w 6067425"/>
                <a:gd name="connsiteY33" fmla="*/ 344976 h 3095625"/>
                <a:gd name="connsiteX34" fmla="*/ 293363 w 6067425"/>
                <a:gd name="connsiteY34" fmla="*/ 293363 h 3095625"/>
                <a:gd name="connsiteX35" fmla="*/ 246442 w 6067425"/>
                <a:gd name="connsiteY35" fmla="*/ 293363 h 3095625"/>
                <a:gd name="connsiteX36" fmla="*/ 246442 w 6067425"/>
                <a:gd name="connsiteY36" fmla="*/ 194829 h 3095625"/>
                <a:gd name="connsiteX37" fmla="*/ 232365 w 6067425"/>
                <a:gd name="connsiteY37" fmla="*/ 194829 h 3095625"/>
                <a:gd name="connsiteX38" fmla="*/ 232365 w 6067425"/>
                <a:gd name="connsiteY38" fmla="*/ 129139 h 3095625"/>
                <a:gd name="connsiteX39" fmla="*/ 199521 w 6067425"/>
                <a:gd name="connsiteY39" fmla="*/ 129139 h 3095625"/>
                <a:gd name="connsiteX40" fmla="*/ 199521 w 6067425"/>
                <a:gd name="connsiteY40" fmla="*/ 63449 h 3095625"/>
                <a:gd name="connsiteX41" fmla="*/ 133831 w 6067425"/>
                <a:gd name="connsiteY41" fmla="*/ 63449 h 3095625"/>
                <a:gd name="connsiteX42" fmla="*/ 133831 w 6067425"/>
                <a:gd name="connsiteY42" fmla="*/ 7144 h 3095625"/>
                <a:gd name="connsiteX43" fmla="*/ 7144 w 6067425"/>
                <a:gd name="connsiteY43" fmla="*/ 7144 h 309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67425" h="3095625">
                  <a:moveTo>
                    <a:pt x="6069359" y="3089866"/>
                  </a:moveTo>
                  <a:lnTo>
                    <a:pt x="3516849" y="3089866"/>
                  </a:lnTo>
                  <a:lnTo>
                    <a:pt x="3516849" y="2930332"/>
                  </a:lnTo>
                  <a:lnTo>
                    <a:pt x="2184283" y="2930332"/>
                  </a:lnTo>
                  <a:lnTo>
                    <a:pt x="2184283" y="2789571"/>
                  </a:lnTo>
                  <a:lnTo>
                    <a:pt x="1396013" y="2789571"/>
                  </a:lnTo>
                  <a:lnTo>
                    <a:pt x="1396013" y="2709799"/>
                  </a:lnTo>
                  <a:lnTo>
                    <a:pt x="1259938" y="2709799"/>
                  </a:lnTo>
                  <a:lnTo>
                    <a:pt x="1259938" y="2611273"/>
                  </a:lnTo>
                  <a:lnTo>
                    <a:pt x="1053484" y="2611273"/>
                  </a:lnTo>
                  <a:lnTo>
                    <a:pt x="1053484" y="2381358"/>
                  </a:lnTo>
                  <a:lnTo>
                    <a:pt x="1025338" y="2381358"/>
                  </a:lnTo>
                  <a:lnTo>
                    <a:pt x="1025338" y="2123288"/>
                  </a:lnTo>
                  <a:lnTo>
                    <a:pt x="903339" y="2123288"/>
                  </a:lnTo>
                  <a:lnTo>
                    <a:pt x="903339" y="1996605"/>
                  </a:lnTo>
                  <a:lnTo>
                    <a:pt x="879878" y="1996605"/>
                  </a:lnTo>
                  <a:lnTo>
                    <a:pt x="879878" y="1912147"/>
                  </a:lnTo>
                  <a:lnTo>
                    <a:pt x="818880" y="1912147"/>
                  </a:lnTo>
                  <a:lnTo>
                    <a:pt x="818880" y="1827689"/>
                  </a:lnTo>
                  <a:lnTo>
                    <a:pt x="757882" y="1827689"/>
                  </a:lnTo>
                  <a:lnTo>
                    <a:pt x="757882" y="1682233"/>
                  </a:lnTo>
                  <a:lnTo>
                    <a:pt x="701577" y="1682233"/>
                  </a:lnTo>
                  <a:lnTo>
                    <a:pt x="701577" y="1475778"/>
                  </a:lnTo>
                  <a:lnTo>
                    <a:pt x="664040" y="1475778"/>
                  </a:lnTo>
                  <a:lnTo>
                    <a:pt x="664040" y="1231786"/>
                  </a:lnTo>
                  <a:lnTo>
                    <a:pt x="649964" y="1231786"/>
                  </a:lnTo>
                  <a:lnTo>
                    <a:pt x="649964" y="978411"/>
                  </a:lnTo>
                  <a:lnTo>
                    <a:pt x="570198" y="978411"/>
                  </a:lnTo>
                  <a:lnTo>
                    <a:pt x="570198" y="917413"/>
                  </a:lnTo>
                  <a:lnTo>
                    <a:pt x="354361" y="917413"/>
                  </a:lnTo>
                  <a:lnTo>
                    <a:pt x="354361" y="706270"/>
                  </a:lnTo>
                  <a:lnTo>
                    <a:pt x="312131" y="706270"/>
                  </a:lnTo>
                  <a:lnTo>
                    <a:pt x="312131" y="344976"/>
                  </a:lnTo>
                  <a:lnTo>
                    <a:pt x="293363" y="344976"/>
                  </a:lnTo>
                  <a:lnTo>
                    <a:pt x="293363" y="293363"/>
                  </a:lnTo>
                  <a:lnTo>
                    <a:pt x="246442" y="293363"/>
                  </a:lnTo>
                  <a:lnTo>
                    <a:pt x="246442" y="194829"/>
                  </a:lnTo>
                  <a:lnTo>
                    <a:pt x="232365" y="194829"/>
                  </a:lnTo>
                  <a:lnTo>
                    <a:pt x="232365" y="129139"/>
                  </a:lnTo>
                  <a:lnTo>
                    <a:pt x="199521" y="129139"/>
                  </a:lnTo>
                  <a:lnTo>
                    <a:pt x="199521" y="63449"/>
                  </a:lnTo>
                  <a:lnTo>
                    <a:pt x="133831" y="63449"/>
                  </a:lnTo>
                  <a:lnTo>
                    <a:pt x="133831" y="7144"/>
                  </a:lnTo>
                  <a:lnTo>
                    <a:pt x="7144" y="7144"/>
                  </a:lnTo>
                </a:path>
              </a:pathLst>
            </a:custGeom>
            <a:noFill/>
            <a:ln w="25400" cap="flat">
              <a:solidFill>
                <a:srgbClr val="B2C0EC"/>
              </a:solidFill>
              <a:prstDash val="solid"/>
              <a:miter/>
            </a:ln>
          </p:spPr>
          <p:txBody>
            <a:bodyPr rtlCol="0" anchor="ctr"/>
            <a:lstStyle/>
            <a:p>
              <a:endParaRPr lang="fr-FR">
                <a:solidFill>
                  <a:srgbClr val="4D4D4D"/>
                </a:solidFill>
              </a:endParaRPr>
            </a:p>
          </p:txBody>
        </p:sp>
        <p:sp>
          <p:nvSpPr>
            <p:cNvPr id="342" name="Freeform: Shape 5">
              <a:extLst>
                <a:ext uri="{FF2B5EF4-FFF2-40B4-BE49-F238E27FC236}">
                  <a16:creationId xmlns:a16="http://schemas.microsoft.com/office/drawing/2014/main" id="{794D87E6-B416-4F2E-AE89-0FFEB12C2616}"/>
                </a:ext>
              </a:extLst>
            </p:cNvPr>
            <p:cNvSpPr/>
            <p:nvPr/>
          </p:nvSpPr>
          <p:spPr>
            <a:xfrm>
              <a:off x="4552427" y="5087792"/>
              <a:ext cx="19050" cy="114300"/>
            </a:xfrm>
            <a:custGeom>
              <a:avLst/>
              <a:gdLst>
                <a:gd name="connsiteX0" fmla="*/ 5019 w 19050"/>
                <a:gd name="connsiteY0" fmla="*/ 5019 h 114300"/>
                <a:gd name="connsiteX1" fmla="*/ 5019 w 19050"/>
                <a:gd name="connsiteY1" fmla="*/ 109680 h 114300"/>
                <a:gd name="connsiteX2" fmla="*/ 15820 w 19050"/>
                <a:gd name="connsiteY2" fmla="*/ 109680 h 114300"/>
              </a:gdLst>
              <a:ahLst/>
              <a:cxnLst>
                <a:cxn ang="0">
                  <a:pos x="connsiteX0" y="connsiteY0"/>
                </a:cxn>
                <a:cxn ang="0">
                  <a:pos x="connsiteX1" y="connsiteY1"/>
                </a:cxn>
                <a:cxn ang="0">
                  <a:pos x="connsiteX2" y="connsiteY2"/>
                </a:cxn>
              </a:cxnLst>
              <a:rect l="l" t="t" r="r" b="b"/>
              <a:pathLst>
                <a:path w="19050" h="114300">
                  <a:moveTo>
                    <a:pt x="5019" y="5019"/>
                  </a:moveTo>
                  <a:lnTo>
                    <a:pt x="5019" y="109680"/>
                  </a:lnTo>
                  <a:lnTo>
                    <a:pt x="15820" y="109680"/>
                  </a:lnTo>
                </a:path>
              </a:pathLst>
            </a:custGeom>
            <a:noFill/>
            <a:ln w="25400" cap="flat">
              <a:solidFill>
                <a:srgbClr val="B2C0EC"/>
              </a:solidFill>
              <a:prstDash val="solid"/>
              <a:miter/>
            </a:ln>
          </p:spPr>
          <p:txBody>
            <a:bodyPr rtlCol="0" anchor="ctr"/>
            <a:lstStyle/>
            <a:p>
              <a:endParaRPr lang="fr-FR">
                <a:solidFill>
                  <a:srgbClr val="4D4D4D"/>
                </a:solidFill>
              </a:endParaRPr>
            </a:p>
          </p:txBody>
        </p:sp>
        <p:sp>
          <p:nvSpPr>
            <p:cNvPr id="343" name="Freeform: Shape 6">
              <a:extLst>
                <a:ext uri="{FF2B5EF4-FFF2-40B4-BE49-F238E27FC236}">
                  <a16:creationId xmlns:a16="http://schemas.microsoft.com/office/drawing/2014/main" id="{E3173778-901A-4030-B4A7-5A6207BA0DF9}"/>
                </a:ext>
              </a:extLst>
            </p:cNvPr>
            <p:cNvSpPr/>
            <p:nvPr/>
          </p:nvSpPr>
          <p:spPr>
            <a:xfrm>
              <a:off x="3542777" y="5087792"/>
              <a:ext cx="19050" cy="114300"/>
            </a:xfrm>
            <a:custGeom>
              <a:avLst/>
              <a:gdLst>
                <a:gd name="connsiteX0" fmla="*/ 5019 w 19050"/>
                <a:gd name="connsiteY0" fmla="*/ 5019 h 114300"/>
                <a:gd name="connsiteX1" fmla="*/ 5019 w 19050"/>
                <a:gd name="connsiteY1" fmla="*/ 109680 h 114300"/>
                <a:gd name="connsiteX2" fmla="*/ 15820 w 19050"/>
                <a:gd name="connsiteY2" fmla="*/ 109680 h 114300"/>
              </a:gdLst>
              <a:ahLst/>
              <a:cxnLst>
                <a:cxn ang="0">
                  <a:pos x="connsiteX0" y="connsiteY0"/>
                </a:cxn>
                <a:cxn ang="0">
                  <a:pos x="connsiteX1" y="connsiteY1"/>
                </a:cxn>
                <a:cxn ang="0">
                  <a:pos x="connsiteX2" y="connsiteY2"/>
                </a:cxn>
              </a:cxnLst>
              <a:rect l="l" t="t" r="r" b="b"/>
              <a:pathLst>
                <a:path w="19050" h="114300">
                  <a:moveTo>
                    <a:pt x="5019" y="5019"/>
                  </a:moveTo>
                  <a:lnTo>
                    <a:pt x="5019" y="109680"/>
                  </a:lnTo>
                  <a:lnTo>
                    <a:pt x="15820" y="109680"/>
                  </a:lnTo>
                </a:path>
              </a:pathLst>
            </a:custGeom>
            <a:noFill/>
            <a:ln w="25400" cap="flat">
              <a:solidFill>
                <a:srgbClr val="B2C0EC"/>
              </a:solidFill>
              <a:prstDash val="solid"/>
              <a:miter/>
            </a:ln>
          </p:spPr>
          <p:txBody>
            <a:bodyPr rtlCol="0" anchor="ctr"/>
            <a:lstStyle/>
            <a:p>
              <a:endParaRPr lang="fr-FR">
                <a:solidFill>
                  <a:srgbClr val="4D4D4D"/>
                </a:solidFill>
              </a:endParaRPr>
            </a:p>
          </p:txBody>
        </p:sp>
        <p:sp>
          <p:nvSpPr>
            <p:cNvPr id="344" name="Freeform: Shape 91">
              <a:extLst>
                <a:ext uri="{FF2B5EF4-FFF2-40B4-BE49-F238E27FC236}">
                  <a16:creationId xmlns:a16="http://schemas.microsoft.com/office/drawing/2014/main" id="{8C7522E7-D541-4188-8939-B10EB24E5A57}"/>
                </a:ext>
              </a:extLst>
            </p:cNvPr>
            <p:cNvSpPr/>
            <p:nvPr/>
          </p:nvSpPr>
          <p:spPr>
            <a:xfrm>
              <a:off x="1866367" y="4916342"/>
              <a:ext cx="19050" cy="114300"/>
            </a:xfrm>
            <a:custGeom>
              <a:avLst/>
              <a:gdLst>
                <a:gd name="connsiteX0" fmla="*/ 5019 w 19050"/>
                <a:gd name="connsiteY0" fmla="*/ 5019 h 114300"/>
                <a:gd name="connsiteX1" fmla="*/ 5019 w 19050"/>
                <a:gd name="connsiteY1" fmla="*/ 109680 h 114300"/>
                <a:gd name="connsiteX2" fmla="*/ 15821 w 19050"/>
                <a:gd name="connsiteY2" fmla="*/ 109680 h 114300"/>
              </a:gdLst>
              <a:ahLst/>
              <a:cxnLst>
                <a:cxn ang="0">
                  <a:pos x="connsiteX0" y="connsiteY0"/>
                </a:cxn>
                <a:cxn ang="0">
                  <a:pos x="connsiteX1" y="connsiteY1"/>
                </a:cxn>
                <a:cxn ang="0">
                  <a:pos x="connsiteX2" y="connsiteY2"/>
                </a:cxn>
              </a:cxnLst>
              <a:rect l="l" t="t" r="r" b="b"/>
              <a:pathLst>
                <a:path w="19050" h="114300">
                  <a:moveTo>
                    <a:pt x="5019" y="5019"/>
                  </a:moveTo>
                  <a:lnTo>
                    <a:pt x="5019" y="109680"/>
                  </a:lnTo>
                  <a:lnTo>
                    <a:pt x="15821" y="109680"/>
                  </a:lnTo>
                </a:path>
              </a:pathLst>
            </a:custGeom>
            <a:noFill/>
            <a:ln w="25400" cap="flat">
              <a:solidFill>
                <a:srgbClr val="B2C0EC"/>
              </a:solidFill>
              <a:prstDash val="solid"/>
              <a:miter/>
            </a:ln>
          </p:spPr>
          <p:txBody>
            <a:bodyPr rtlCol="0" anchor="ctr"/>
            <a:lstStyle/>
            <a:p>
              <a:endParaRPr lang="fr-FR">
                <a:solidFill>
                  <a:srgbClr val="4D4D4D"/>
                </a:solidFill>
              </a:endParaRPr>
            </a:p>
          </p:txBody>
        </p:sp>
        <p:sp>
          <p:nvSpPr>
            <p:cNvPr id="345" name="Freeform: Shape 92">
              <a:extLst>
                <a:ext uri="{FF2B5EF4-FFF2-40B4-BE49-F238E27FC236}">
                  <a16:creationId xmlns:a16="http://schemas.microsoft.com/office/drawing/2014/main" id="{18122210-CA27-4FA9-BC82-102FFF03EF93}"/>
                </a:ext>
              </a:extLst>
            </p:cNvPr>
            <p:cNvSpPr/>
            <p:nvPr/>
          </p:nvSpPr>
          <p:spPr>
            <a:xfrm>
              <a:off x="570957" y="4782992"/>
              <a:ext cx="19050" cy="114300"/>
            </a:xfrm>
            <a:custGeom>
              <a:avLst/>
              <a:gdLst>
                <a:gd name="connsiteX0" fmla="*/ 5019 w 19050"/>
                <a:gd name="connsiteY0" fmla="*/ 5019 h 114300"/>
                <a:gd name="connsiteX1" fmla="*/ 5019 w 19050"/>
                <a:gd name="connsiteY1" fmla="*/ 109670 h 114300"/>
                <a:gd name="connsiteX2" fmla="*/ 15821 w 19050"/>
                <a:gd name="connsiteY2" fmla="*/ 109670 h 114300"/>
              </a:gdLst>
              <a:ahLst/>
              <a:cxnLst>
                <a:cxn ang="0">
                  <a:pos x="connsiteX0" y="connsiteY0"/>
                </a:cxn>
                <a:cxn ang="0">
                  <a:pos x="connsiteX1" y="connsiteY1"/>
                </a:cxn>
                <a:cxn ang="0">
                  <a:pos x="connsiteX2" y="connsiteY2"/>
                </a:cxn>
              </a:cxnLst>
              <a:rect l="l" t="t" r="r" b="b"/>
              <a:pathLst>
                <a:path w="19050" h="114300">
                  <a:moveTo>
                    <a:pt x="5019" y="5019"/>
                  </a:moveTo>
                  <a:lnTo>
                    <a:pt x="5019" y="109670"/>
                  </a:lnTo>
                  <a:lnTo>
                    <a:pt x="15821" y="109670"/>
                  </a:lnTo>
                </a:path>
              </a:pathLst>
            </a:custGeom>
            <a:noFill/>
            <a:ln w="25400" cap="flat">
              <a:solidFill>
                <a:srgbClr val="B2C0EC"/>
              </a:solidFill>
              <a:prstDash val="solid"/>
              <a:miter/>
            </a:ln>
          </p:spPr>
          <p:txBody>
            <a:bodyPr rtlCol="0" anchor="ctr"/>
            <a:lstStyle/>
            <a:p>
              <a:endParaRPr lang="fr-FR">
                <a:solidFill>
                  <a:srgbClr val="4D4D4D"/>
                </a:solidFill>
              </a:endParaRPr>
            </a:p>
          </p:txBody>
        </p:sp>
        <p:sp>
          <p:nvSpPr>
            <p:cNvPr id="346" name="Freeform: Shape 93">
              <a:extLst>
                <a:ext uri="{FF2B5EF4-FFF2-40B4-BE49-F238E27FC236}">
                  <a16:creationId xmlns:a16="http://schemas.microsoft.com/office/drawing/2014/main" id="{9FB9F118-E940-4F88-8C27-F6497ED1891F}"/>
                </a:ext>
              </a:extLst>
            </p:cNvPr>
            <p:cNvSpPr/>
            <p:nvPr/>
          </p:nvSpPr>
          <p:spPr>
            <a:xfrm>
              <a:off x="-95793" y="4782992"/>
              <a:ext cx="19050" cy="114300"/>
            </a:xfrm>
            <a:custGeom>
              <a:avLst/>
              <a:gdLst>
                <a:gd name="connsiteX0" fmla="*/ 5019 w 19050"/>
                <a:gd name="connsiteY0" fmla="*/ 5019 h 114300"/>
                <a:gd name="connsiteX1" fmla="*/ 5019 w 19050"/>
                <a:gd name="connsiteY1" fmla="*/ 109670 h 114300"/>
                <a:gd name="connsiteX2" fmla="*/ 15821 w 19050"/>
                <a:gd name="connsiteY2" fmla="*/ 109670 h 114300"/>
              </a:gdLst>
              <a:ahLst/>
              <a:cxnLst>
                <a:cxn ang="0">
                  <a:pos x="connsiteX0" y="connsiteY0"/>
                </a:cxn>
                <a:cxn ang="0">
                  <a:pos x="connsiteX1" y="connsiteY1"/>
                </a:cxn>
                <a:cxn ang="0">
                  <a:pos x="connsiteX2" y="connsiteY2"/>
                </a:cxn>
              </a:cxnLst>
              <a:rect l="l" t="t" r="r" b="b"/>
              <a:pathLst>
                <a:path w="19050" h="114300">
                  <a:moveTo>
                    <a:pt x="5019" y="5019"/>
                  </a:moveTo>
                  <a:lnTo>
                    <a:pt x="5019" y="109670"/>
                  </a:lnTo>
                  <a:lnTo>
                    <a:pt x="15821" y="109670"/>
                  </a:lnTo>
                </a:path>
              </a:pathLst>
            </a:custGeom>
            <a:noFill/>
            <a:ln w="25400" cap="flat">
              <a:solidFill>
                <a:srgbClr val="B2C0EC"/>
              </a:solidFill>
              <a:prstDash val="solid"/>
              <a:miter/>
            </a:ln>
          </p:spPr>
          <p:txBody>
            <a:bodyPr rtlCol="0" anchor="ctr"/>
            <a:lstStyle/>
            <a:p>
              <a:endParaRPr lang="fr-FR">
                <a:solidFill>
                  <a:srgbClr val="4D4D4D"/>
                </a:solidFill>
              </a:endParaRPr>
            </a:p>
          </p:txBody>
        </p:sp>
        <p:sp>
          <p:nvSpPr>
            <p:cNvPr id="347" name="Freeform: Shape 94">
              <a:extLst>
                <a:ext uri="{FF2B5EF4-FFF2-40B4-BE49-F238E27FC236}">
                  <a16:creationId xmlns:a16="http://schemas.microsoft.com/office/drawing/2014/main" id="{D7595758-83E9-4819-BB7B-44FA666C6A25}"/>
                </a:ext>
              </a:extLst>
            </p:cNvPr>
            <p:cNvSpPr/>
            <p:nvPr/>
          </p:nvSpPr>
          <p:spPr>
            <a:xfrm>
              <a:off x="-133893" y="4706792"/>
              <a:ext cx="19050" cy="114300"/>
            </a:xfrm>
            <a:custGeom>
              <a:avLst/>
              <a:gdLst>
                <a:gd name="connsiteX0" fmla="*/ 5019 w 19050"/>
                <a:gd name="connsiteY0" fmla="*/ 5019 h 114300"/>
                <a:gd name="connsiteX1" fmla="*/ 5019 w 19050"/>
                <a:gd name="connsiteY1" fmla="*/ 109670 h 114300"/>
                <a:gd name="connsiteX2" fmla="*/ 15821 w 19050"/>
                <a:gd name="connsiteY2" fmla="*/ 109670 h 114300"/>
              </a:gdLst>
              <a:ahLst/>
              <a:cxnLst>
                <a:cxn ang="0">
                  <a:pos x="connsiteX0" y="connsiteY0"/>
                </a:cxn>
                <a:cxn ang="0">
                  <a:pos x="connsiteX1" y="connsiteY1"/>
                </a:cxn>
                <a:cxn ang="0">
                  <a:pos x="connsiteX2" y="connsiteY2"/>
                </a:cxn>
              </a:cxnLst>
              <a:rect l="l" t="t" r="r" b="b"/>
              <a:pathLst>
                <a:path w="19050" h="114300">
                  <a:moveTo>
                    <a:pt x="5019" y="5019"/>
                  </a:moveTo>
                  <a:lnTo>
                    <a:pt x="5019" y="109670"/>
                  </a:lnTo>
                  <a:lnTo>
                    <a:pt x="15821" y="109670"/>
                  </a:lnTo>
                </a:path>
              </a:pathLst>
            </a:custGeom>
            <a:noFill/>
            <a:ln w="25400" cap="flat">
              <a:solidFill>
                <a:srgbClr val="B2C0EC"/>
              </a:solidFill>
              <a:prstDash val="solid"/>
              <a:miter/>
            </a:ln>
          </p:spPr>
          <p:txBody>
            <a:bodyPr rtlCol="0" anchor="ctr"/>
            <a:lstStyle/>
            <a:p>
              <a:endParaRPr lang="fr-FR">
                <a:solidFill>
                  <a:srgbClr val="4D4D4D"/>
                </a:solidFill>
              </a:endParaRPr>
            </a:p>
          </p:txBody>
        </p:sp>
        <p:sp>
          <p:nvSpPr>
            <p:cNvPr id="348" name="Freeform: Shape 1023">
              <a:extLst>
                <a:ext uri="{FF2B5EF4-FFF2-40B4-BE49-F238E27FC236}">
                  <a16:creationId xmlns:a16="http://schemas.microsoft.com/office/drawing/2014/main" id="{05E5DC58-0B6F-48AA-AD0A-FB7BD79DD3A1}"/>
                </a:ext>
              </a:extLst>
            </p:cNvPr>
            <p:cNvSpPr/>
            <p:nvPr/>
          </p:nvSpPr>
          <p:spPr>
            <a:xfrm>
              <a:off x="-476793" y="4116242"/>
              <a:ext cx="19050" cy="114300"/>
            </a:xfrm>
            <a:custGeom>
              <a:avLst/>
              <a:gdLst>
                <a:gd name="connsiteX0" fmla="*/ 5019 w 19050"/>
                <a:gd name="connsiteY0" fmla="*/ 5019 h 114300"/>
                <a:gd name="connsiteX1" fmla="*/ 5019 w 19050"/>
                <a:gd name="connsiteY1" fmla="*/ 109670 h 114300"/>
                <a:gd name="connsiteX2" fmla="*/ 15821 w 19050"/>
                <a:gd name="connsiteY2" fmla="*/ 109670 h 114300"/>
              </a:gdLst>
              <a:ahLst/>
              <a:cxnLst>
                <a:cxn ang="0">
                  <a:pos x="connsiteX0" y="connsiteY0"/>
                </a:cxn>
                <a:cxn ang="0">
                  <a:pos x="connsiteX1" y="connsiteY1"/>
                </a:cxn>
                <a:cxn ang="0">
                  <a:pos x="connsiteX2" y="connsiteY2"/>
                </a:cxn>
              </a:cxnLst>
              <a:rect l="l" t="t" r="r" b="b"/>
              <a:pathLst>
                <a:path w="19050" h="114300">
                  <a:moveTo>
                    <a:pt x="5019" y="5019"/>
                  </a:moveTo>
                  <a:lnTo>
                    <a:pt x="5019" y="109670"/>
                  </a:lnTo>
                  <a:lnTo>
                    <a:pt x="15821" y="109670"/>
                  </a:lnTo>
                </a:path>
              </a:pathLst>
            </a:custGeom>
            <a:noFill/>
            <a:ln w="25400" cap="flat">
              <a:solidFill>
                <a:srgbClr val="B2C0EC"/>
              </a:solidFill>
              <a:prstDash val="solid"/>
              <a:miter/>
            </a:ln>
          </p:spPr>
          <p:txBody>
            <a:bodyPr rtlCol="0" anchor="ctr"/>
            <a:lstStyle/>
            <a:p>
              <a:endParaRPr lang="fr-FR">
                <a:solidFill>
                  <a:srgbClr val="4D4D4D"/>
                </a:solidFill>
              </a:endParaRPr>
            </a:p>
          </p:txBody>
        </p:sp>
        <p:sp>
          <p:nvSpPr>
            <p:cNvPr id="349" name="Freeform: Shape 1024">
              <a:extLst>
                <a:ext uri="{FF2B5EF4-FFF2-40B4-BE49-F238E27FC236}">
                  <a16:creationId xmlns:a16="http://schemas.microsoft.com/office/drawing/2014/main" id="{B17BAD9F-949E-4416-9D4D-6AEBDA063F38}"/>
                </a:ext>
              </a:extLst>
            </p:cNvPr>
            <p:cNvSpPr/>
            <p:nvPr/>
          </p:nvSpPr>
          <p:spPr>
            <a:xfrm>
              <a:off x="-629194" y="3925742"/>
              <a:ext cx="19050" cy="114300"/>
            </a:xfrm>
            <a:custGeom>
              <a:avLst/>
              <a:gdLst>
                <a:gd name="connsiteX0" fmla="*/ 5019 w 19050"/>
                <a:gd name="connsiteY0" fmla="*/ 5019 h 114300"/>
                <a:gd name="connsiteX1" fmla="*/ 5019 w 19050"/>
                <a:gd name="connsiteY1" fmla="*/ 109670 h 114300"/>
                <a:gd name="connsiteX2" fmla="*/ 15820 w 19050"/>
                <a:gd name="connsiteY2" fmla="*/ 109670 h 114300"/>
              </a:gdLst>
              <a:ahLst/>
              <a:cxnLst>
                <a:cxn ang="0">
                  <a:pos x="connsiteX0" y="connsiteY0"/>
                </a:cxn>
                <a:cxn ang="0">
                  <a:pos x="connsiteX1" y="connsiteY1"/>
                </a:cxn>
                <a:cxn ang="0">
                  <a:pos x="connsiteX2" y="connsiteY2"/>
                </a:cxn>
              </a:cxnLst>
              <a:rect l="l" t="t" r="r" b="b"/>
              <a:pathLst>
                <a:path w="19050" h="114300">
                  <a:moveTo>
                    <a:pt x="5019" y="5019"/>
                  </a:moveTo>
                  <a:lnTo>
                    <a:pt x="5019" y="109670"/>
                  </a:lnTo>
                  <a:lnTo>
                    <a:pt x="15820" y="109670"/>
                  </a:lnTo>
                </a:path>
              </a:pathLst>
            </a:custGeom>
            <a:noFill/>
            <a:ln w="25400" cap="flat">
              <a:solidFill>
                <a:srgbClr val="B2C0EC"/>
              </a:solidFill>
              <a:prstDash val="solid"/>
              <a:miter/>
            </a:ln>
          </p:spPr>
          <p:txBody>
            <a:bodyPr rtlCol="0" anchor="ctr"/>
            <a:lstStyle/>
            <a:p>
              <a:endParaRPr lang="fr-FR">
                <a:solidFill>
                  <a:srgbClr val="4D4D4D"/>
                </a:solidFill>
              </a:endParaRPr>
            </a:p>
          </p:txBody>
        </p:sp>
        <p:sp>
          <p:nvSpPr>
            <p:cNvPr id="350" name="Freeform: Shape 1026">
              <a:extLst>
                <a:ext uri="{FF2B5EF4-FFF2-40B4-BE49-F238E27FC236}">
                  <a16:creationId xmlns:a16="http://schemas.microsoft.com/office/drawing/2014/main" id="{236FA869-DA8D-47F4-A8CC-466FBC622704}"/>
                </a:ext>
              </a:extLst>
            </p:cNvPr>
            <p:cNvSpPr/>
            <p:nvPr/>
          </p:nvSpPr>
          <p:spPr>
            <a:xfrm>
              <a:off x="-667294" y="3906692"/>
              <a:ext cx="19050" cy="114300"/>
            </a:xfrm>
            <a:custGeom>
              <a:avLst/>
              <a:gdLst>
                <a:gd name="connsiteX0" fmla="*/ 5019 w 19050"/>
                <a:gd name="connsiteY0" fmla="*/ 5019 h 114300"/>
                <a:gd name="connsiteX1" fmla="*/ 5019 w 19050"/>
                <a:gd name="connsiteY1" fmla="*/ 109670 h 114300"/>
                <a:gd name="connsiteX2" fmla="*/ 15820 w 19050"/>
                <a:gd name="connsiteY2" fmla="*/ 109670 h 114300"/>
              </a:gdLst>
              <a:ahLst/>
              <a:cxnLst>
                <a:cxn ang="0">
                  <a:pos x="connsiteX0" y="connsiteY0"/>
                </a:cxn>
                <a:cxn ang="0">
                  <a:pos x="connsiteX1" y="connsiteY1"/>
                </a:cxn>
                <a:cxn ang="0">
                  <a:pos x="connsiteX2" y="connsiteY2"/>
                </a:cxn>
              </a:cxnLst>
              <a:rect l="l" t="t" r="r" b="b"/>
              <a:pathLst>
                <a:path w="19050" h="114300">
                  <a:moveTo>
                    <a:pt x="5019" y="5019"/>
                  </a:moveTo>
                  <a:lnTo>
                    <a:pt x="5019" y="109670"/>
                  </a:lnTo>
                  <a:lnTo>
                    <a:pt x="15820" y="109670"/>
                  </a:lnTo>
                </a:path>
              </a:pathLst>
            </a:custGeom>
            <a:noFill/>
            <a:ln w="25400" cap="flat">
              <a:solidFill>
                <a:srgbClr val="B2C0EC"/>
              </a:solidFill>
              <a:prstDash val="solid"/>
              <a:miter/>
            </a:ln>
          </p:spPr>
          <p:txBody>
            <a:bodyPr rtlCol="0" anchor="ctr"/>
            <a:lstStyle/>
            <a:p>
              <a:endParaRPr lang="fr-FR">
                <a:solidFill>
                  <a:srgbClr val="4D4D4D"/>
                </a:solidFill>
              </a:endParaRPr>
            </a:p>
          </p:txBody>
        </p:sp>
        <p:sp>
          <p:nvSpPr>
            <p:cNvPr id="351" name="Freeform: Shape 1027">
              <a:extLst>
                <a:ext uri="{FF2B5EF4-FFF2-40B4-BE49-F238E27FC236}">
                  <a16:creationId xmlns:a16="http://schemas.microsoft.com/office/drawing/2014/main" id="{A80FFB1D-3B64-4479-9FE8-4F204B514C2E}"/>
                </a:ext>
              </a:extLst>
            </p:cNvPr>
            <p:cNvSpPr/>
            <p:nvPr/>
          </p:nvSpPr>
          <p:spPr>
            <a:xfrm>
              <a:off x="-790421" y="3763112"/>
              <a:ext cx="114300" cy="19050"/>
            </a:xfrm>
            <a:custGeom>
              <a:avLst/>
              <a:gdLst>
                <a:gd name="connsiteX0" fmla="*/ 5019 w 114300"/>
                <a:gd name="connsiteY0" fmla="*/ 15821 h 19050"/>
                <a:gd name="connsiteX1" fmla="*/ 109673 w 114300"/>
                <a:gd name="connsiteY1" fmla="*/ 15821 h 19050"/>
                <a:gd name="connsiteX2" fmla="*/ 109673 w 114300"/>
                <a:gd name="connsiteY2" fmla="*/ 5019 h 19050"/>
              </a:gdLst>
              <a:ahLst/>
              <a:cxnLst>
                <a:cxn ang="0">
                  <a:pos x="connsiteX0" y="connsiteY0"/>
                </a:cxn>
                <a:cxn ang="0">
                  <a:pos x="connsiteX1" y="connsiteY1"/>
                </a:cxn>
                <a:cxn ang="0">
                  <a:pos x="connsiteX2" y="connsiteY2"/>
                </a:cxn>
              </a:cxnLst>
              <a:rect l="l" t="t" r="r" b="b"/>
              <a:pathLst>
                <a:path w="114300" h="19050">
                  <a:moveTo>
                    <a:pt x="5019" y="15821"/>
                  </a:moveTo>
                  <a:lnTo>
                    <a:pt x="109673" y="15821"/>
                  </a:lnTo>
                  <a:lnTo>
                    <a:pt x="109673" y="5019"/>
                  </a:lnTo>
                </a:path>
              </a:pathLst>
            </a:custGeom>
            <a:noFill/>
            <a:ln w="25400" cap="flat">
              <a:solidFill>
                <a:srgbClr val="B2C0EC"/>
              </a:solidFill>
              <a:prstDash val="solid"/>
              <a:miter/>
            </a:ln>
          </p:spPr>
          <p:txBody>
            <a:bodyPr rtlCol="0" anchor="ctr"/>
            <a:lstStyle/>
            <a:p>
              <a:endParaRPr lang="fr-FR">
                <a:solidFill>
                  <a:srgbClr val="4D4D4D"/>
                </a:solidFill>
              </a:endParaRPr>
            </a:p>
          </p:txBody>
        </p:sp>
        <p:sp>
          <p:nvSpPr>
            <p:cNvPr id="352" name="Freeform: Shape 1028">
              <a:extLst>
                <a:ext uri="{FF2B5EF4-FFF2-40B4-BE49-F238E27FC236}">
                  <a16:creationId xmlns:a16="http://schemas.microsoft.com/office/drawing/2014/main" id="{ECDA2743-F7AE-4B9E-8842-6138FA768EB7}"/>
                </a:ext>
              </a:extLst>
            </p:cNvPr>
            <p:cNvSpPr/>
            <p:nvPr/>
          </p:nvSpPr>
          <p:spPr>
            <a:xfrm>
              <a:off x="-866621" y="3667862"/>
              <a:ext cx="114300" cy="19050"/>
            </a:xfrm>
            <a:custGeom>
              <a:avLst/>
              <a:gdLst>
                <a:gd name="connsiteX0" fmla="*/ 5019 w 114300"/>
                <a:gd name="connsiteY0" fmla="*/ 15821 h 19050"/>
                <a:gd name="connsiteX1" fmla="*/ 109673 w 114300"/>
                <a:gd name="connsiteY1" fmla="*/ 15821 h 19050"/>
                <a:gd name="connsiteX2" fmla="*/ 109673 w 114300"/>
                <a:gd name="connsiteY2" fmla="*/ 5019 h 19050"/>
              </a:gdLst>
              <a:ahLst/>
              <a:cxnLst>
                <a:cxn ang="0">
                  <a:pos x="connsiteX0" y="connsiteY0"/>
                </a:cxn>
                <a:cxn ang="0">
                  <a:pos x="connsiteX1" y="connsiteY1"/>
                </a:cxn>
                <a:cxn ang="0">
                  <a:pos x="connsiteX2" y="connsiteY2"/>
                </a:cxn>
              </a:cxnLst>
              <a:rect l="l" t="t" r="r" b="b"/>
              <a:pathLst>
                <a:path w="114300" h="19050">
                  <a:moveTo>
                    <a:pt x="5019" y="15821"/>
                  </a:moveTo>
                  <a:lnTo>
                    <a:pt x="109673" y="15821"/>
                  </a:lnTo>
                  <a:lnTo>
                    <a:pt x="109673" y="5019"/>
                  </a:lnTo>
                </a:path>
              </a:pathLst>
            </a:custGeom>
            <a:noFill/>
            <a:ln w="25400" cap="flat">
              <a:solidFill>
                <a:srgbClr val="B2C0EC"/>
              </a:solidFill>
              <a:prstDash val="solid"/>
              <a:miter/>
            </a:ln>
          </p:spPr>
          <p:txBody>
            <a:bodyPr rtlCol="0" anchor="ctr"/>
            <a:lstStyle/>
            <a:p>
              <a:endParaRPr lang="fr-FR">
                <a:solidFill>
                  <a:srgbClr val="4D4D4D"/>
                </a:solidFill>
              </a:endParaRPr>
            </a:p>
          </p:txBody>
        </p:sp>
        <p:sp>
          <p:nvSpPr>
            <p:cNvPr id="353" name="Freeform: Shape 1029">
              <a:extLst>
                <a:ext uri="{FF2B5EF4-FFF2-40B4-BE49-F238E27FC236}">
                  <a16:creationId xmlns:a16="http://schemas.microsoft.com/office/drawing/2014/main" id="{D386B887-99A1-40F3-80C4-D952E5032E71}"/>
                </a:ext>
              </a:extLst>
            </p:cNvPr>
            <p:cNvSpPr/>
            <p:nvPr/>
          </p:nvSpPr>
          <p:spPr>
            <a:xfrm>
              <a:off x="-1209521" y="2963012"/>
              <a:ext cx="114300" cy="19050"/>
            </a:xfrm>
            <a:custGeom>
              <a:avLst/>
              <a:gdLst>
                <a:gd name="connsiteX0" fmla="*/ 5019 w 114300"/>
                <a:gd name="connsiteY0" fmla="*/ 15811 h 19050"/>
                <a:gd name="connsiteX1" fmla="*/ 109673 w 114300"/>
                <a:gd name="connsiteY1" fmla="*/ 15811 h 19050"/>
                <a:gd name="connsiteX2" fmla="*/ 109673 w 114300"/>
                <a:gd name="connsiteY2" fmla="*/ 5019 h 19050"/>
              </a:gdLst>
              <a:ahLst/>
              <a:cxnLst>
                <a:cxn ang="0">
                  <a:pos x="connsiteX0" y="connsiteY0"/>
                </a:cxn>
                <a:cxn ang="0">
                  <a:pos x="connsiteX1" y="connsiteY1"/>
                </a:cxn>
                <a:cxn ang="0">
                  <a:pos x="connsiteX2" y="connsiteY2"/>
                </a:cxn>
              </a:cxnLst>
              <a:rect l="l" t="t" r="r" b="b"/>
              <a:pathLst>
                <a:path w="114300" h="19050">
                  <a:moveTo>
                    <a:pt x="5019" y="15811"/>
                  </a:moveTo>
                  <a:lnTo>
                    <a:pt x="109673" y="15811"/>
                  </a:lnTo>
                  <a:lnTo>
                    <a:pt x="109673" y="5019"/>
                  </a:lnTo>
                </a:path>
              </a:pathLst>
            </a:custGeom>
            <a:noFill/>
            <a:ln w="25400" cap="flat">
              <a:solidFill>
                <a:srgbClr val="B2C0EC"/>
              </a:solidFill>
              <a:prstDash val="solid"/>
              <a:miter/>
            </a:ln>
          </p:spPr>
          <p:txBody>
            <a:bodyPr rtlCol="0" anchor="ctr"/>
            <a:lstStyle/>
            <a:p>
              <a:endParaRPr lang="fr-FR">
                <a:solidFill>
                  <a:srgbClr val="4D4D4D"/>
                </a:solidFill>
              </a:endParaRPr>
            </a:p>
          </p:txBody>
        </p:sp>
        <p:sp>
          <p:nvSpPr>
            <p:cNvPr id="354" name="Freeform: Shape 1030">
              <a:extLst>
                <a:ext uri="{FF2B5EF4-FFF2-40B4-BE49-F238E27FC236}">
                  <a16:creationId xmlns:a16="http://schemas.microsoft.com/office/drawing/2014/main" id="{D4BC3E7E-D30E-4BE3-B774-F3D5C766B1C6}"/>
                </a:ext>
              </a:extLst>
            </p:cNvPr>
            <p:cNvSpPr/>
            <p:nvPr/>
          </p:nvSpPr>
          <p:spPr>
            <a:xfrm>
              <a:off x="-999971" y="2963012"/>
              <a:ext cx="114300" cy="19050"/>
            </a:xfrm>
            <a:custGeom>
              <a:avLst/>
              <a:gdLst>
                <a:gd name="connsiteX0" fmla="*/ 5019 w 114300"/>
                <a:gd name="connsiteY0" fmla="*/ 15811 h 19050"/>
                <a:gd name="connsiteX1" fmla="*/ 109673 w 114300"/>
                <a:gd name="connsiteY1" fmla="*/ 15811 h 19050"/>
                <a:gd name="connsiteX2" fmla="*/ 109673 w 114300"/>
                <a:gd name="connsiteY2" fmla="*/ 5019 h 19050"/>
              </a:gdLst>
              <a:ahLst/>
              <a:cxnLst>
                <a:cxn ang="0">
                  <a:pos x="connsiteX0" y="connsiteY0"/>
                </a:cxn>
                <a:cxn ang="0">
                  <a:pos x="connsiteX1" y="connsiteY1"/>
                </a:cxn>
                <a:cxn ang="0">
                  <a:pos x="connsiteX2" y="connsiteY2"/>
                </a:cxn>
              </a:cxnLst>
              <a:rect l="l" t="t" r="r" b="b"/>
              <a:pathLst>
                <a:path w="114300" h="19050">
                  <a:moveTo>
                    <a:pt x="5019" y="15811"/>
                  </a:moveTo>
                  <a:lnTo>
                    <a:pt x="109673" y="15811"/>
                  </a:lnTo>
                  <a:lnTo>
                    <a:pt x="109673" y="5019"/>
                  </a:lnTo>
                </a:path>
              </a:pathLst>
            </a:custGeom>
            <a:noFill/>
            <a:ln w="25400" cap="flat">
              <a:solidFill>
                <a:srgbClr val="B2C0EC"/>
              </a:solidFill>
              <a:prstDash val="solid"/>
              <a:miter/>
            </a:ln>
          </p:spPr>
          <p:txBody>
            <a:bodyPr rtlCol="0" anchor="ctr"/>
            <a:lstStyle/>
            <a:p>
              <a:endParaRPr lang="fr-FR">
                <a:solidFill>
                  <a:srgbClr val="4D4D4D"/>
                </a:solidFill>
              </a:endParaRPr>
            </a:p>
          </p:txBody>
        </p:sp>
        <p:sp>
          <p:nvSpPr>
            <p:cNvPr id="355" name="Freeform: Shape 1031">
              <a:extLst>
                <a:ext uri="{FF2B5EF4-FFF2-40B4-BE49-F238E27FC236}">
                  <a16:creationId xmlns:a16="http://schemas.microsoft.com/office/drawing/2014/main" id="{710D9BAA-768B-439D-87FD-7CC61372AC04}"/>
                </a:ext>
              </a:extLst>
            </p:cNvPr>
            <p:cNvSpPr/>
            <p:nvPr/>
          </p:nvSpPr>
          <p:spPr>
            <a:xfrm>
              <a:off x="-1209521" y="2791557"/>
              <a:ext cx="114300" cy="19050"/>
            </a:xfrm>
            <a:custGeom>
              <a:avLst/>
              <a:gdLst>
                <a:gd name="connsiteX0" fmla="*/ 5019 w 114300"/>
                <a:gd name="connsiteY0" fmla="*/ 15820 h 19050"/>
                <a:gd name="connsiteX1" fmla="*/ 109673 w 114300"/>
                <a:gd name="connsiteY1" fmla="*/ 15820 h 19050"/>
                <a:gd name="connsiteX2" fmla="*/ 109673 w 114300"/>
                <a:gd name="connsiteY2" fmla="*/ 5019 h 19050"/>
              </a:gdLst>
              <a:ahLst/>
              <a:cxnLst>
                <a:cxn ang="0">
                  <a:pos x="connsiteX0" y="connsiteY0"/>
                </a:cxn>
                <a:cxn ang="0">
                  <a:pos x="connsiteX1" y="connsiteY1"/>
                </a:cxn>
                <a:cxn ang="0">
                  <a:pos x="connsiteX2" y="connsiteY2"/>
                </a:cxn>
              </a:cxnLst>
              <a:rect l="l" t="t" r="r" b="b"/>
              <a:pathLst>
                <a:path w="114300" h="19050">
                  <a:moveTo>
                    <a:pt x="5019" y="15820"/>
                  </a:moveTo>
                  <a:lnTo>
                    <a:pt x="109673" y="15820"/>
                  </a:lnTo>
                  <a:lnTo>
                    <a:pt x="109673" y="5019"/>
                  </a:lnTo>
                </a:path>
              </a:pathLst>
            </a:custGeom>
            <a:noFill/>
            <a:ln w="25400" cap="flat">
              <a:solidFill>
                <a:srgbClr val="B2C0EC"/>
              </a:solidFill>
              <a:prstDash val="solid"/>
              <a:miter/>
            </a:ln>
          </p:spPr>
          <p:txBody>
            <a:bodyPr rtlCol="0" anchor="ctr"/>
            <a:lstStyle/>
            <a:p>
              <a:endParaRPr lang="fr-FR">
                <a:solidFill>
                  <a:srgbClr val="4D4D4D"/>
                </a:solidFill>
              </a:endParaRPr>
            </a:p>
          </p:txBody>
        </p:sp>
        <p:sp>
          <p:nvSpPr>
            <p:cNvPr id="356" name="Freeform: Shape 1032">
              <a:extLst>
                <a:ext uri="{FF2B5EF4-FFF2-40B4-BE49-F238E27FC236}">
                  <a16:creationId xmlns:a16="http://schemas.microsoft.com/office/drawing/2014/main" id="{A04889A7-A5FA-4584-9B57-07C33C302138}"/>
                </a:ext>
              </a:extLst>
            </p:cNvPr>
            <p:cNvSpPr/>
            <p:nvPr/>
          </p:nvSpPr>
          <p:spPr>
            <a:xfrm>
              <a:off x="-1448345" y="2001676"/>
              <a:ext cx="19050" cy="114300"/>
            </a:xfrm>
            <a:custGeom>
              <a:avLst/>
              <a:gdLst>
                <a:gd name="connsiteX0" fmla="*/ 15820 w 19050"/>
                <a:gd name="connsiteY0" fmla="*/ 109673 h 114300"/>
                <a:gd name="connsiteX1" fmla="*/ 15820 w 19050"/>
                <a:gd name="connsiteY1" fmla="*/ 5019 h 114300"/>
                <a:gd name="connsiteX2" fmla="*/ 5019 w 19050"/>
                <a:gd name="connsiteY2" fmla="*/ 5019 h 114300"/>
              </a:gdLst>
              <a:ahLst/>
              <a:cxnLst>
                <a:cxn ang="0">
                  <a:pos x="connsiteX0" y="connsiteY0"/>
                </a:cxn>
                <a:cxn ang="0">
                  <a:pos x="connsiteX1" y="connsiteY1"/>
                </a:cxn>
                <a:cxn ang="0">
                  <a:pos x="connsiteX2" y="connsiteY2"/>
                </a:cxn>
              </a:cxnLst>
              <a:rect l="l" t="t" r="r" b="b"/>
              <a:pathLst>
                <a:path w="19050" h="114300">
                  <a:moveTo>
                    <a:pt x="15820" y="109673"/>
                  </a:moveTo>
                  <a:lnTo>
                    <a:pt x="15820" y="5019"/>
                  </a:lnTo>
                  <a:lnTo>
                    <a:pt x="5019" y="5019"/>
                  </a:lnTo>
                </a:path>
              </a:pathLst>
            </a:custGeom>
            <a:noFill/>
            <a:ln w="25400" cap="flat">
              <a:solidFill>
                <a:srgbClr val="B2C0EC"/>
              </a:solidFill>
              <a:prstDash val="solid"/>
              <a:miter/>
            </a:ln>
          </p:spPr>
          <p:txBody>
            <a:bodyPr rtlCol="0" anchor="ctr"/>
            <a:lstStyle/>
            <a:p>
              <a:endParaRPr lang="fr-FR">
                <a:solidFill>
                  <a:srgbClr val="4D4D4D"/>
                </a:solidFill>
              </a:endParaRPr>
            </a:p>
          </p:txBody>
        </p:sp>
      </p:grpSp>
      <p:grpSp>
        <p:nvGrpSpPr>
          <p:cNvPr id="357" name="Graphic 1033">
            <a:extLst>
              <a:ext uri="{FF2B5EF4-FFF2-40B4-BE49-F238E27FC236}">
                <a16:creationId xmlns:a16="http://schemas.microsoft.com/office/drawing/2014/main" id="{5D16507D-A7F0-488B-B202-6678177F8E9C}"/>
              </a:ext>
            </a:extLst>
          </p:cNvPr>
          <p:cNvGrpSpPr/>
          <p:nvPr/>
        </p:nvGrpSpPr>
        <p:grpSpPr>
          <a:xfrm>
            <a:off x="1398542" y="2364202"/>
            <a:ext cx="6038309" cy="2586206"/>
            <a:chOff x="0" y="1746055"/>
            <a:chExt cx="9144000" cy="3365890"/>
          </a:xfrm>
        </p:grpSpPr>
        <p:sp>
          <p:nvSpPr>
            <p:cNvPr id="358" name="Freeform: Shape 1035">
              <a:extLst>
                <a:ext uri="{FF2B5EF4-FFF2-40B4-BE49-F238E27FC236}">
                  <a16:creationId xmlns:a16="http://schemas.microsoft.com/office/drawing/2014/main" id="{80DA245A-DB25-4A84-BE4E-EAF16732FE63}"/>
                </a:ext>
              </a:extLst>
            </p:cNvPr>
            <p:cNvSpPr/>
            <p:nvPr/>
          </p:nvSpPr>
          <p:spPr>
            <a:xfrm>
              <a:off x="-6883" y="1743847"/>
              <a:ext cx="9153350" cy="3365890"/>
            </a:xfrm>
            <a:custGeom>
              <a:avLst/>
              <a:gdLst>
                <a:gd name="connsiteX0" fmla="*/ 9146554 w 9153349"/>
                <a:gd name="connsiteY0" fmla="*/ 3365836 h 3365890"/>
                <a:gd name="connsiteX1" fmla="*/ 9146554 w 9153349"/>
                <a:gd name="connsiteY1" fmla="*/ 2720707 h 3365890"/>
                <a:gd name="connsiteX2" fmla="*/ 5640419 w 9153349"/>
                <a:gd name="connsiteY2" fmla="*/ 2720707 h 3365890"/>
                <a:gd name="connsiteX3" fmla="*/ 5640419 w 9153349"/>
                <a:gd name="connsiteY3" fmla="*/ 2608511 h 3365890"/>
                <a:gd name="connsiteX4" fmla="*/ 4041622 w 9153349"/>
                <a:gd name="connsiteY4" fmla="*/ 2608511 h 3365890"/>
                <a:gd name="connsiteX5" fmla="*/ 4041622 w 9153349"/>
                <a:gd name="connsiteY5" fmla="*/ 2486965 h 3365890"/>
                <a:gd name="connsiteX6" fmla="*/ 3901376 w 9153349"/>
                <a:gd name="connsiteY6" fmla="*/ 2486965 h 3365890"/>
                <a:gd name="connsiteX7" fmla="*/ 3901376 w 9153349"/>
                <a:gd name="connsiteY7" fmla="*/ 2384118 h 3365890"/>
                <a:gd name="connsiteX8" fmla="*/ 3405843 w 9153349"/>
                <a:gd name="connsiteY8" fmla="*/ 2384118 h 3365890"/>
                <a:gd name="connsiteX9" fmla="*/ 3405843 w 9153349"/>
                <a:gd name="connsiteY9" fmla="*/ 2299971 h 3365890"/>
                <a:gd name="connsiteX10" fmla="*/ 2846722 w 9153349"/>
                <a:gd name="connsiteY10" fmla="*/ 2299971 h 3365890"/>
                <a:gd name="connsiteX11" fmla="*/ 2846722 w 9153349"/>
                <a:gd name="connsiteY11" fmla="*/ 2248463 h 3365890"/>
                <a:gd name="connsiteX12" fmla="*/ 2536237 w 9153349"/>
                <a:gd name="connsiteY12" fmla="*/ 2248463 h 3365890"/>
                <a:gd name="connsiteX13" fmla="*/ 2536237 w 9153349"/>
                <a:gd name="connsiteY13" fmla="*/ 2180313 h 3365890"/>
                <a:gd name="connsiteX14" fmla="*/ 2290116 w 9153349"/>
                <a:gd name="connsiteY14" fmla="*/ 2180313 h 3365890"/>
                <a:gd name="connsiteX15" fmla="*/ 2290116 w 9153349"/>
                <a:gd name="connsiteY15" fmla="*/ 2131087 h 3365890"/>
                <a:gd name="connsiteX16" fmla="*/ 2244676 w 9153349"/>
                <a:gd name="connsiteY16" fmla="*/ 2131087 h 3365890"/>
                <a:gd name="connsiteX17" fmla="*/ 2244676 w 9153349"/>
                <a:gd name="connsiteY17" fmla="*/ 2062928 h 3365890"/>
                <a:gd name="connsiteX18" fmla="*/ 2131087 w 9153349"/>
                <a:gd name="connsiteY18" fmla="*/ 2062928 h 3365890"/>
                <a:gd name="connsiteX19" fmla="*/ 2131087 w 9153349"/>
                <a:gd name="connsiteY19" fmla="*/ 2006128 h 3365890"/>
                <a:gd name="connsiteX20" fmla="*/ 2081861 w 9153349"/>
                <a:gd name="connsiteY20" fmla="*/ 2006128 h 3365890"/>
                <a:gd name="connsiteX21" fmla="*/ 2081861 w 9153349"/>
                <a:gd name="connsiteY21" fmla="*/ 1953125 h 3365890"/>
                <a:gd name="connsiteX22" fmla="*/ 1820593 w 9153349"/>
                <a:gd name="connsiteY22" fmla="*/ 1953125 h 3365890"/>
                <a:gd name="connsiteX23" fmla="*/ 1820593 w 9153349"/>
                <a:gd name="connsiteY23" fmla="*/ 1896326 h 3365890"/>
                <a:gd name="connsiteX24" fmla="*/ 1752443 w 9153349"/>
                <a:gd name="connsiteY24" fmla="*/ 1896326 h 3365890"/>
                <a:gd name="connsiteX25" fmla="*/ 1752443 w 9153349"/>
                <a:gd name="connsiteY25" fmla="*/ 1816806 h 3365890"/>
                <a:gd name="connsiteX26" fmla="*/ 1672924 w 9153349"/>
                <a:gd name="connsiteY26" fmla="*/ 1816806 h 3365890"/>
                <a:gd name="connsiteX27" fmla="*/ 1672924 w 9153349"/>
                <a:gd name="connsiteY27" fmla="*/ 1741083 h 3365890"/>
                <a:gd name="connsiteX28" fmla="*/ 1362430 w 9153349"/>
                <a:gd name="connsiteY28" fmla="*/ 1741083 h 3365890"/>
                <a:gd name="connsiteX29" fmla="*/ 1362430 w 9153349"/>
                <a:gd name="connsiteY29" fmla="*/ 1566899 h 3365890"/>
                <a:gd name="connsiteX30" fmla="*/ 1120105 w 9153349"/>
                <a:gd name="connsiteY30" fmla="*/ 1566899 h 3365890"/>
                <a:gd name="connsiteX31" fmla="*/ 1120105 w 9153349"/>
                <a:gd name="connsiteY31" fmla="*/ 1517682 h 3365890"/>
                <a:gd name="connsiteX32" fmla="*/ 1017866 w 9153349"/>
                <a:gd name="connsiteY32" fmla="*/ 1517682 h 3365890"/>
                <a:gd name="connsiteX33" fmla="*/ 1017866 w 9153349"/>
                <a:gd name="connsiteY33" fmla="*/ 1438162 h 3365890"/>
                <a:gd name="connsiteX34" fmla="*/ 979999 w 9153349"/>
                <a:gd name="connsiteY34" fmla="*/ 1438162 h 3365890"/>
                <a:gd name="connsiteX35" fmla="*/ 979999 w 9153349"/>
                <a:gd name="connsiteY35" fmla="*/ 1324573 h 3365890"/>
                <a:gd name="connsiteX36" fmla="*/ 923206 w 9153349"/>
                <a:gd name="connsiteY36" fmla="*/ 1324573 h 3365890"/>
                <a:gd name="connsiteX37" fmla="*/ 923206 w 9153349"/>
                <a:gd name="connsiteY37" fmla="*/ 1271560 h 3365890"/>
                <a:gd name="connsiteX38" fmla="*/ 722523 w 9153349"/>
                <a:gd name="connsiteY38" fmla="*/ 1271560 h 3365890"/>
                <a:gd name="connsiteX39" fmla="*/ 722523 w 9153349"/>
                <a:gd name="connsiteY39" fmla="*/ 1188255 h 3365890"/>
                <a:gd name="connsiteX40" fmla="*/ 680873 w 9153349"/>
                <a:gd name="connsiteY40" fmla="*/ 1188255 h 3365890"/>
                <a:gd name="connsiteX41" fmla="*/ 680873 w 9153349"/>
                <a:gd name="connsiteY41" fmla="*/ 983786 h 3365890"/>
                <a:gd name="connsiteX42" fmla="*/ 643007 w 9153349"/>
                <a:gd name="connsiteY42" fmla="*/ 983786 h 3365890"/>
                <a:gd name="connsiteX43" fmla="*/ 643007 w 9153349"/>
                <a:gd name="connsiteY43" fmla="*/ 802039 h 3365890"/>
                <a:gd name="connsiteX44" fmla="*/ 605143 w 9153349"/>
                <a:gd name="connsiteY44" fmla="*/ 802039 h 3365890"/>
                <a:gd name="connsiteX45" fmla="*/ 605143 w 9153349"/>
                <a:gd name="connsiteY45" fmla="*/ 771747 h 3365890"/>
                <a:gd name="connsiteX46" fmla="*/ 495336 w 9153349"/>
                <a:gd name="connsiteY46" fmla="*/ 771747 h 3365890"/>
                <a:gd name="connsiteX47" fmla="*/ 495336 w 9153349"/>
                <a:gd name="connsiteY47" fmla="*/ 730096 h 3365890"/>
                <a:gd name="connsiteX48" fmla="*/ 366597 w 9153349"/>
                <a:gd name="connsiteY48" fmla="*/ 730096 h 3365890"/>
                <a:gd name="connsiteX49" fmla="*/ 366597 w 9153349"/>
                <a:gd name="connsiteY49" fmla="*/ 631649 h 3365890"/>
                <a:gd name="connsiteX50" fmla="*/ 321159 w 9153349"/>
                <a:gd name="connsiteY50" fmla="*/ 631649 h 3365890"/>
                <a:gd name="connsiteX51" fmla="*/ 321159 w 9153349"/>
                <a:gd name="connsiteY51" fmla="*/ 309799 h 3365890"/>
                <a:gd name="connsiteX52" fmla="*/ 290867 w 9153349"/>
                <a:gd name="connsiteY52" fmla="*/ 309799 h 3365890"/>
                <a:gd name="connsiteX53" fmla="*/ 290867 w 9153349"/>
                <a:gd name="connsiteY53" fmla="*/ 181061 h 3365890"/>
                <a:gd name="connsiteX54" fmla="*/ 249216 w 9153349"/>
                <a:gd name="connsiteY54" fmla="*/ 181061 h 3365890"/>
                <a:gd name="connsiteX55" fmla="*/ 249216 w 9153349"/>
                <a:gd name="connsiteY55" fmla="*/ 101545 h 3365890"/>
                <a:gd name="connsiteX56" fmla="*/ 207565 w 9153349"/>
                <a:gd name="connsiteY56" fmla="*/ 101545 h 3365890"/>
                <a:gd name="connsiteX57" fmla="*/ 207565 w 9153349"/>
                <a:gd name="connsiteY57" fmla="*/ 52321 h 3365890"/>
                <a:gd name="connsiteX58" fmla="*/ 181061 w 9153349"/>
                <a:gd name="connsiteY58" fmla="*/ 52321 h 3365890"/>
                <a:gd name="connsiteX59" fmla="*/ 181061 w 9153349"/>
                <a:gd name="connsiteY59" fmla="*/ 6883 h 3365890"/>
                <a:gd name="connsiteX60" fmla="*/ 6883 w 9153349"/>
                <a:gd name="connsiteY60" fmla="*/ 6883 h 3365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9153349" h="3365890">
                  <a:moveTo>
                    <a:pt x="9146554" y="3365836"/>
                  </a:moveTo>
                  <a:lnTo>
                    <a:pt x="9146554" y="2720707"/>
                  </a:lnTo>
                  <a:lnTo>
                    <a:pt x="5640419" y="2720707"/>
                  </a:lnTo>
                  <a:lnTo>
                    <a:pt x="5640419" y="2608511"/>
                  </a:lnTo>
                  <a:lnTo>
                    <a:pt x="4041622" y="2608511"/>
                  </a:lnTo>
                  <a:lnTo>
                    <a:pt x="4041622" y="2486965"/>
                  </a:lnTo>
                  <a:lnTo>
                    <a:pt x="3901376" y="2486965"/>
                  </a:lnTo>
                  <a:lnTo>
                    <a:pt x="3901376" y="2384118"/>
                  </a:lnTo>
                  <a:lnTo>
                    <a:pt x="3405843" y="2384118"/>
                  </a:lnTo>
                  <a:lnTo>
                    <a:pt x="3405843" y="2299971"/>
                  </a:lnTo>
                  <a:lnTo>
                    <a:pt x="2846722" y="2299971"/>
                  </a:lnTo>
                  <a:lnTo>
                    <a:pt x="2846722" y="2248463"/>
                  </a:lnTo>
                  <a:lnTo>
                    <a:pt x="2536237" y="2248463"/>
                  </a:lnTo>
                  <a:lnTo>
                    <a:pt x="2536237" y="2180313"/>
                  </a:lnTo>
                  <a:lnTo>
                    <a:pt x="2290116" y="2180313"/>
                  </a:lnTo>
                  <a:lnTo>
                    <a:pt x="2290116" y="2131087"/>
                  </a:lnTo>
                  <a:lnTo>
                    <a:pt x="2244676" y="2131087"/>
                  </a:lnTo>
                  <a:lnTo>
                    <a:pt x="2244676" y="2062928"/>
                  </a:lnTo>
                  <a:lnTo>
                    <a:pt x="2131087" y="2062928"/>
                  </a:lnTo>
                  <a:lnTo>
                    <a:pt x="2131087" y="2006128"/>
                  </a:lnTo>
                  <a:lnTo>
                    <a:pt x="2081861" y="2006128"/>
                  </a:lnTo>
                  <a:lnTo>
                    <a:pt x="2081861" y="1953125"/>
                  </a:lnTo>
                  <a:lnTo>
                    <a:pt x="1820593" y="1953125"/>
                  </a:lnTo>
                  <a:lnTo>
                    <a:pt x="1820593" y="1896326"/>
                  </a:lnTo>
                  <a:lnTo>
                    <a:pt x="1752443" y="1896326"/>
                  </a:lnTo>
                  <a:lnTo>
                    <a:pt x="1752443" y="1816806"/>
                  </a:lnTo>
                  <a:lnTo>
                    <a:pt x="1672924" y="1816806"/>
                  </a:lnTo>
                  <a:lnTo>
                    <a:pt x="1672924" y="1741083"/>
                  </a:lnTo>
                  <a:lnTo>
                    <a:pt x="1362430" y="1741083"/>
                  </a:lnTo>
                  <a:lnTo>
                    <a:pt x="1362430" y="1566899"/>
                  </a:lnTo>
                  <a:lnTo>
                    <a:pt x="1120105" y="1566899"/>
                  </a:lnTo>
                  <a:lnTo>
                    <a:pt x="1120105" y="1517682"/>
                  </a:lnTo>
                  <a:lnTo>
                    <a:pt x="1017866" y="1517682"/>
                  </a:lnTo>
                  <a:lnTo>
                    <a:pt x="1017866" y="1438162"/>
                  </a:lnTo>
                  <a:lnTo>
                    <a:pt x="979999" y="1438162"/>
                  </a:lnTo>
                  <a:lnTo>
                    <a:pt x="979999" y="1324573"/>
                  </a:lnTo>
                  <a:lnTo>
                    <a:pt x="923206" y="1324573"/>
                  </a:lnTo>
                  <a:lnTo>
                    <a:pt x="923206" y="1271560"/>
                  </a:lnTo>
                  <a:lnTo>
                    <a:pt x="722523" y="1271560"/>
                  </a:lnTo>
                  <a:lnTo>
                    <a:pt x="722523" y="1188255"/>
                  </a:lnTo>
                  <a:lnTo>
                    <a:pt x="680873" y="1188255"/>
                  </a:lnTo>
                  <a:lnTo>
                    <a:pt x="680873" y="983786"/>
                  </a:lnTo>
                  <a:lnTo>
                    <a:pt x="643007" y="983786"/>
                  </a:lnTo>
                  <a:lnTo>
                    <a:pt x="643007" y="802039"/>
                  </a:lnTo>
                  <a:lnTo>
                    <a:pt x="605143" y="802039"/>
                  </a:lnTo>
                  <a:lnTo>
                    <a:pt x="605143" y="771747"/>
                  </a:lnTo>
                  <a:lnTo>
                    <a:pt x="495336" y="771747"/>
                  </a:lnTo>
                  <a:lnTo>
                    <a:pt x="495336" y="730096"/>
                  </a:lnTo>
                  <a:lnTo>
                    <a:pt x="366597" y="730096"/>
                  </a:lnTo>
                  <a:lnTo>
                    <a:pt x="366597" y="631649"/>
                  </a:lnTo>
                  <a:lnTo>
                    <a:pt x="321159" y="631649"/>
                  </a:lnTo>
                  <a:lnTo>
                    <a:pt x="321159" y="309799"/>
                  </a:lnTo>
                  <a:lnTo>
                    <a:pt x="290867" y="309799"/>
                  </a:lnTo>
                  <a:lnTo>
                    <a:pt x="290867" y="181061"/>
                  </a:lnTo>
                  <a:lnTo>
                    <a:pt x="249216" y="181061"/>
                  </a:lnTo>
                  <a:lnTo>
                    <a:pt x="249216" y="101545"/>
                  </a:lnTo>
                  <a:lnTo>
                    <a:pt x="207565" y="101545"/>
                  </a:lnTo>
                  <a:lnTo>
                    <a:pt x="207565" y="52321"/>
                  </a:lnTo>
                  <a:lnTo>
                    <a:pt x="181061" y="52321"/>
                  </a:lnTo>
                  <a:lnTo>
                    <a:pt x="181061" y="6883"/>
                  </a:lnTo>
                  <a:lnTo>
                    <a:pt x="6883" y="6883"/>
                  </a:lnTo>
                </a:path>
              </a:pathLst>
            </a:custGeom>
            <a:noFill/>
            <a:ln w="25400" cap="flat">
              <a:solidFill>
                <a:srgbClr val="B60D27"/>
              </a:solidFill>
              <a:prstDash val="solid"/>
              <a:miter/>
            </a:ln>
          </p:spPr>
          <p:txBody>
            <a:bodyPr rtlCol="0" anchor="ctr"/>
            <a:lstStyle/>
            <a:p>
              <a:endParaRPr lang="fr-FR">
                <a:solidFill>
                  <a:srgbClr val="4D4D4D"/>
                </a:solidFill>
              </a:endParaRPr>
            </a:p>
          </p:txBody>
        </p:sp>
        <p:sp>
          <p:nvSpPr>
            <p:cNvPr id="359" name="Freeform: Shape 1036">
              <a:extLst>
                <a:ext uri="{FF2B5EF4-FFF2-40B4-BE49-F238E27FC236}">
                  <a16:creationId xmlns:a16="http://schemas.microsoft.com/office/drawing/2014/main" id="{DCA36358-840F-412C-B484-9AD9837CA6B4}"/>
                </a:ext>
              </a:extLst>
            </p:cNvPr>
            <p:cNvSpPr/>
            <p:nvPr/>
          </p:nvSpPr>
          <p:spPr>
            <a:xfrm>
              <a:off x="278833" y="1815864"/>
              <a:ext cx="9350" cy="112196"/>
            </a:xfrm>
            <a:custGeom>
              <a:avLst/>
              <a:gdLst>
                <a:gd name="connsiteX0" fmla="*/ 5151 w 9349"/>
                <a:gd name="connsiteY0" fmla="*/ 5151 h 112196"/>
                <a:gd name="connsiteX1" fmla="*/ 5151 w 9349"/>
                <a:gd name="connsiteY1" fmla="*/ 109043 h 112196"/>
                <a:gd name="connsiteX2" fmla="*/ 5151 w 9349"/>
                <a:gd name="connsiteY2" fmla="*/ 109043 h 112196"/>
                <a:gd name="connsiteX3" fmla="*/ 5151 w 9349"/>
                <a:gd name="connsiteY3" fmla="*/ 111163 h 112196"/>
              </a:gdLst>
              <a:ahLst/>
              <a:cxnLst>
                <a:cxn ang="0">
                  <a:pos x="connsiteX0" y="connsiteY0"/>
                </a:cxn>
                <a:cxn ang="0">
                  <a:pos x="connsiteX1" y="connsiteY1"/>
                </a:cxn>
                <a:cxn ang="0">
                  <a:pos x="connsiteX2" y="connsiteY2"/>
                </a:cxn>
                <a:cxn ang="0">
                  <a:pos x="connsiteX3" y="connsiteY3"/>
                </a:cxn>
              </a:cxnLst>
              <a:rect l="l" t="t" r="r" b="b"/>
              <a:pathLst>
                <a:path w="9349" h="112196">
                  <a:moveTo>
                    <a:pt x="5151" y="5151"/>
                  </a:moveTo>
                  <a:lnTo>
                    <a:pt x="5151" y="109043"/>
                  </a:lnTo>
                  <a:lnTo>
                    <a:pt x="5151" y="109043"/>
                  </a:lnTo>
                  <a:lnTo>
                    <a:pt x="5151" y="111163"/>
                  </a:lnTo>
                </a:path>
              </a:pathLst>
            </a:custGeom>
            <a:noFill/>
            <a:ln w="25400" cap="flat">
              <a:solidFill>
                <a:srgbClr val="B60D27"/>
              </a:solidFill>
              <a:prstDash val="solid"/>
              <a:miter/>
            </a:ln>
          </p:spPr>
          <p:txBody>
            <a:bodyPr rtlCol="0" anchor="ctr"/>
            <a:lstStyle/>
            <a:p>
              <a:endParaRPr lang="fr-FR">
                <a:solidFill>
                  <a:srgbClr val="4D4D4D"/>
                </a:solidFill>
              </a:endParaRPr>
            </a:p>
          </p:txBody>
        </p:sp>
        <p:sp>
          <p:nvSpPr>
            <p:cNvPr id="360" name="Freeform: Shape 1037">
              <a:extLst>
                <a:ext uri="{FF2B5EF4-FFF2-40B4-BE49-F238E27FC236}">
                  <a16:creationId xmlns:a16="http://schemas.microsoft.com/office/drawing/2014/main" id="{934D1F58-15BA-4900-8823-C47F570E054E}"/>
                </a:ext>
              </a:extLst>
            </p:cNvPr>
            <p:cNvSpPr/>
            <p:nvPr/>
          </p:nvSpPr>
          <p:spPr>
            <a:xfrm>
              <a:off x="244526" y="1924969"/>
              <a:ext cx="112196" cy="9350"/>
            </a:xfrm>
            <a:custGeom>
              <a:avLst/>
              <a:gdLst>
                <a:gd name="connsiteX0" fmla="*/ 111163 w 112196"/>
                <a:gd name="connsiteY0" fmla="*/ 5151 h 9349"/>
                <a:gd name="connsiteX1" fmla="*/ 7271 w 112196"/>
                <a:gd name="connsiteY1" fmla="*/ 5151 h 9349"/>
                <a:gd name="connsiteX2" fmla="*/ 7271 w 112196"/>
                <a:gd name="connsiteY2" fmla="*/ 5151 h 9349"/>
                <a:gd name="connsiteX3" fmla="*/ 5151 w 112196"/>
                <a:gd name="connsiteY3" fmla="*/ 5151 h 9349"/>
              </a:gdLst>
              <a:ahLst/>
              <a:cxnLst>
                <a:cxn ang="0">
                  <a:pos x="connsiteX0" y="connsiteY0"/>
                </a:cxn>
                <a:cxn ang="0">
                  <a:pos x="connsiteX1" y="connsiteY1"/>
                </a:cxn>
                <a:cxn ang="0">
                  <a:pos x="connsiteX2" y="connsiteY2"/>
                </a:cxn>
                <a:cxn ang="0">
                  <a:pos x="connsiteX3" y="connsiteY3"/>
                </a:cxn>
              </a:cxnLst>
              <a:rect l="l" t="t" r="r" b="b"/>
              <a:pathLst>
                <a:path w="112196" h="9349">
                  <a:moveTo>
                    <a:pt x="111163" y="5151"/>
                  </a:moveTo>
                  <a:lnTo>
                    <a:pt x="7271" y="5151"/>
                  </a:lnTo>
                  <a:lnTo>
                    <a:pt x="7271" y="5151"/>
                  </a:lnTo>
                  <a:lnTo>
                    <a:pt x="5151" y="5151"/>
                  </a:lnTo>
                </a:path>
              </a:pathLst>
            </a:custGeom>
            <a:noFill/>
            <a:ln w="25400" cap="flat">
              <a:solidFill>
                <a:srgbClr val="B60D27"/>
              </a:solidFill>
              <a:prstDash val="solid"/>
              <a:miter/>
            </a:ln>
          </p:spPr>
          <p:txBody>
            <a:bodyPr rtlCol="0" anchor="ctr"/>
            <a:lstStyle/>
            <a:p>
              <a:endParaRPr lang="fr-FR">
                <a:solidFill>
                  <a:srgbClr val="4D4D4D"/>
                </a:solidFill>
              </a:endParaRPr>
            </a:p>
          </p:txBody>
        </p:sp>
        <p:sp>
          <p:nvSpPr>
            <p:cNvPr id="361" name="Freeform: Shape 1038">
              <a:extLst>
                <a:ext uri="{FF2B5EF4-FFF2-40B4-BE49-F238E27FC236}">
                  <a16:creationId xmlns:a16="http://schemas.microsoft.com/office/drawing/2014/main" id="{03187B07-D344-40DB-B4B9-3F0B4B487F40}"/>
                </a:ext>
              </a:extLst>
            </p:cNvPr>
            <p:cNvSpPr/>
            <p:nvPr/>
          </p:nvSpPr>
          <p:spPr>
            <a:xfrm>
              <a:off x="244526" y="2055866"/>
              <a:ext cx="112196" cy="9350"/>
            </a:xfrm>
            <a:custGeom>
              <a:avLst/>
              <a:gdLst>
                <a:gd name="connsiteX0" fmla="*/ 111163 w 112196"/>
                <a:gd name="connsiteY0" fmla="*/ 5151 h 9349"/>
                <a:gd name="connsiteX1" fmla="*/ 7271 w 112196"/>
                <a:gd name="connsiteY1" fmla="*/ 5151 h 9349"/>
                <a:gd name="connsiteX2" fmla="*/ 7271 w 112196"/>
                <a:gd name="connsiteY2" fmla="*/ 5151 h 9349"/>
                <a:gd name="connsiteX3" fmla="*/ 5151 w 112196"/>
                <a:gd name="connsiteY3" fmla="*/ 5151 h 9349"/>
              </a:gdLst>
              <a:ahLst/>
              <a:cxnLst>
                <a:cxn ang="0">
                  <a:pos x="connsiteX0" y="connsiteY0"/>
                </a:cxn>
                <a:cxn ang="0">
                  <a:pos x="connsiteX1" y="connsiteY1"/>
                </a:cxn>
                <a:cxn ang="0">
                  <a:pos x="connsiteX2" y="connsiteY2"/>
                </a:cxn>
                <a:cxn ang="0">
                  <a:pos x="connsiteX3" y="connsiteY3"/>
                </a:cxn>
              </a:cxnLst>
              <a:rect l="l" t="t" r="r" b="b"/>
              <a:pathLst>
                <a:path w="112196" h="9349">
                  <a:moveTo>
                    <a:pt x="111163" y="5151"/>
                  </a:moveTo>
                  <a:lnTo>
                    <a:pt x="7271" y="5151"/>
                  </a:lnTo>
                  <a:lnTo>
                    <a:pt x="7271" y="5151"/>
                  </a:lnTo>
                  <a:lnTo>
                    <a:pt x="5151" y="5151"/>
                  </a:lnTo>
                </a:path>
              </a:pathLst>
            </a:custGeom>
            <a:noFill/>
            <a:ln w="25400" cap="flat">
              <a:solidFill>
                <a:srgbClr val="B60D27"/>
              </a:solidFill>
              <a:prstDash val="solid"/>
              <a:miter/>
            </a:ln>
          </p:spPr>
          <p:txBody>
            <a:bodyPr rtlCol="0" anchor="ctr"/>
            <a:lstStyle/>
            <a:p>
              <a:endParaRPr lang="fr-FR">
                <a:solidFill>
                  <a:srgbClr val="4D4D4D"/>
                </a:solidFill>
              </a:endParaRPr>
            </a:p>
          </p:txBody>
        </p:sp>
        <p:sp>
          <p:nvSpPr>
            <p:cNvPr id="362" name="Freeform: Shape 1039">
              <a:extLst>
                <a:ext uri="{FF2B5EF4-FFF2-40B4-BE49-F238E27FC236}">
                  <a16:creationId xmlns:a16="http://schemas.microsoft.com/office/drawing/2014/main" id="{F43EE524-7814-4CB7-B1A0-1BDE3E565043}"/>
                </a:ext>
              </a:extLst>
            </p:cNvPr>
            <p:cNvSpPr/>
            <p:nvPr/>
          </p:nvSpPr>
          <p:spPr>
            <a:xfrm>
              <a:off x="263226" y="2111964"/>
              <a:ext cx="112196" cy="9350"/>
            </a:xfrm>
            <a:custGeom>
              <a:avLst/>
              <a:gdLst>
                <a:gd name="connsiteX0" fmla="*/ 111163 w 112196"/>
                <a:gd name="connsiteY0" fmla="*/ 5151 h 9349"/>
                <a:gd name="connsiteX1" fmla="*/ 7271 w 112196"/>
                <a:gd name="connsiteY1" fmla="*/ 5151 h 9349"/>
                <a:gd name="connsiteX2" fmla="*/ 7271 w 112196"/>
                <a:gd name="connsiteY2" fmla="*/ 5151 h 9349"/>
                <a:gd name="connsiteX3" fmla="*/ 5151 w 112196"/>
                <a:gd name="connsiteY3" fmla="*/ 5151 h 9349"/>
              </a:gdLst>
              <a:ahLst/>
              <a:cxnLst>
                <a:cxn ang="0">
                  <a:pos x="connsiteX0" y="connsiteY0"/>
                </a:cxn>
                <a:cxn ang="0">
                  <a:pos x="connsiteX1" y="connsiteY1"/>
                </a:cxn>
                <a:cxn ang="0">
                  <a:pos x="connsiteX2" y="connsiteY2"/>
                </a:cxn>
                <a:cxn ang="0">
                  <a:pos x="connsiteX3" y="connsiteY3"/>
                </a:cxn>
              </a:cxnLst>
              <a:rect l="l" t="t" r="r" b="b"/>
              <a:pathLst>
                <a:path w="112196" h="9349">
                  <a:moveTo>
                    <a:pt x="111163" y="5151"/>
                  </a:moveTo>
                  <a:lnTo>
                    <a:pt x="7271" y="5151"/>
                  </a:lnTo>
                  <a:lnTo>
                    <a:pt x="7271" y="5151"/>
                  </a:lnTo>
                  <a:lnTo>
                    <a:pt x="5151" y="5151"/>
                  </a:lnTo>
                </a:path>
              </a:pathLst>
            </a:custGeom>
            <a:noFill/>
            <a:ln w="25400" cap="flat">
              <a:solidFill>
                <a:srgbClr val="B60D27"/>
              </a:solidFill>
              <a:prstDash val="solid"/>
              <a:miter/>
            </a:ln>
          </p:spPr>
          <p:txBody>
            <a:bodyPr rtlCol="0" anchor="ctr"/>
            <a:lstStyle/>
            <a:p>
              <a:endParaRPr lang="fr-FR">
                <a:solidFill>
                  <a:srgbClr val="4D4D4D"/>
                </a:solidFill>
              </a:endParaRPr>
            </a:p>
          </p:txBody>
        </p:sp>
        <p:sp>
          <p:nvSpPr>
            <p:cNvPr id="363" name="Freeform: Shape 1040">
              <a:extLst>
                <a:ext uri="{FF2B5EF4-FFF2-40B4-BE49-F238E27FC236}">
                  <a16:creationId xmlns:a16="http://schemas.microsoft.com/office/drawing/2014/main" id="{4D9A934D-27E3-462E-9D8B-AF28BA295886}"/>
                </a:ext>
              </a:extLst>
            </p:cNvPr>
            <p:cNvSpPr/>
            <p:nvPr/>
          </p:nvSpPr>
          <p:spPr>
            <a:xfrm>
              <a:off x="300624" y="2411156"/>
              <a:ext cx="112196" cy="9350"/>
            </a:xfrm>
            <a:custGeom>
              <a:avLst/>
              <a:gdLst>
                <a:gd name="connsiteX0" fmla="*/ 111163 w 112196"/>
                <a:gd name="connsiteY0" fmla="*/ 5151 h 9349"/>
                <a:gd name="connsiteX1" fmla="*/ 7271 w 112196"/>
                <a:gd name="connsiteY1" fmla="*/ 5151 h 9349"/>
                <a:gd name="connsiteX2" fmla="*/ 7271 w 112196"/>
                <a:gd name="connsiteY2" fmla="*/ 5151 h 9349"/>
                <a:gd name="connsiteX3" fmla="*/ 5151 w 112196"/>
                <a:gd name="connsiteY3" fmla="*/ 5151 h 9349"/>
              </a:gdLst>
              <a:ahLst/>
              <a:cxnLst>
                <a:cxn ang="0">
                  <a:pos x="connsiteX0" y="connsiteY0"/>
                </a:cxn>
                <a:cxn ang="0">
                  <a:pos x="connsiteX1" y="connsiteY1"/>
                </a:cxn>
                <a:cxn ang="0">
                  <a:pos x="connsiteX2" y="connsiteY2"/>
                </a:cxn>
                <a:cxn ang="0">
                  <a:pos x="connsiteX3" y="connsiteY3"/>
                </a:cxn>
              </a:cxnLst>
              <a:rect l="l" t="t" r="r" b="b"/>
              <a:pathLst>
                <a:path w="112196" h="9349">
                  <a:moveTo>
                    <a:pt x="111163" y="5151"/>
                  </a:moveTo>
                  <a:lnTo>
                    <a:pt x="7271" y="5151"/>
                  </a:lnTo>
                  <a:lnTo>
                    <a:pt x="7271" y="5151"/>
                  </a:lnTo>
                  <a:lnTo>
                    <a:pt x="5151" y="5151"/>
                  </a:lnTo>
                </a:path>
              </a:pathLst>
            </a:custGeom>
            <a:noFill/>
            <a:ln w="25400" cap="flat">
              <a:solidFill>
                <a:srgbClr val="B60D27"/>
              </a:solidFill>
              <a:prstDash val="solid"/>
              <a:miter/>
            </a:ln>
          </p:spPr>
          <p:txBody>
            <a:bodyPr rtlCol="0" anchor="ctr"/>
            <a:lstStyle/>
            <a:p>
              <a:endParaRPr lang="fr-FR">
                <a:solidFill>
                  <a:srgbClr val="4D4D4D"/>
                </a:solidFill>
              </a:endParaRPr>
            </a:p>
          </p:txBody>
        </p:sp>
        <p:sp>
          <p:nvSpPr>
            <p:cNvPr id="364" name="Freeform: Shape 1041">
              <a:extLst>
                <a:ext uri="{FF2B5EF4-FFF2-40B4-BE49-F238E27FC236}">
                  <a16:creationId xmlns:a16="http://schemas.microsoft.com/office/drawing/2014/main" id="{CE924EAA-8E89-4BA7-82E4-2AA9AC5B72FB}"/>
                </a:ext>
              </a:extLst>
            </p:cNvPr>
            <p:cNvSpPr/>
            <p:nvPr/>
          </p:nvSpPr>
          <p:spPr>
            <a:xfrm>
              <a:off x="581116" y="2560752"/>
              <a:ext cx="112196" cy="9350"/>
            </a:xfrm>
            <a:custGeom>
              <a:avLst/>
              <a:gdLst>
                <a:gd name="connsiteX0" fmla="*/ 111162 w 112196"/>
                <a:gd name="connsiteY0" fmla="*/ 5151 h 9349"/>
                <a:gd name="connsiteX1" fmla="*/ 7270 w 112196"/>
                <a:gd name="connsiteY1" fmla="*/ 5151 h 9349"/>
                <a:gd name="connsiteX2" fmla="*/ 7270 w 112196"/>
                <a:gd name="connsiteY2" fmla="*/ 5151 h 9349"/>
                <a:gd name="connsiteX3" fmla="*/ 5151 w 112196"/>
                <a:gd name="connsiteY3" fmla="*/ 5151 h 9349"/>
              </a:gdLst>
              <a:ahLst/>
              <a:cxnLst>
                <a:cxn ang="0">
                  <a:pos x="connsiteX0" y="connsiteY0"/>
                </a:cxn>
                <a:cxn ang="0">
                  <a:pos x="connsiteX1" y="connsiteY1"/>
                </a:cxn>
                <a:cxn ang="0">
                  <a:pos x="connsiteX2" y="connsiteY2"/>
                </a:cxn>
                <a:cxn ang="0">
                  <a:pos x="connsiteX3" y="connsiteY3"/>
                </a:cxn>
              </a:cxnLst>
              <a:rect l="l" t="t" r="r" b="b"/>
              <a:pathLst>
                <a:path w="112196" h="9349">
                  <a:moveTo>
                    <a:pt x="111162" y="5151"/>
                  </a:moveTo>
                  <a:lnTo>
                    <a:pt x="7270" y="5151"/>
                  </a:lnTo>
                  <a:lnTo>
                    <a:pt x="7270" y="5151"/>
                  </a:lnTo>
                  <a:lnTo>
                    <a:pt x="5151" y="5151"/>
                  </a:lnTo>
                </a:path>
              </a:pathLst>
            </a:custGeom>
            <a:noFill/>
            <a:ln w="25400" cap="flat">
              <a:solidFill>
                <a:srgbClr val="B60D27"/>
              </a:solidFill>
              <a:prstDash val="solid"/>
              <a:miter/>
            </a:ln>
          </p:spPr>
          <p:txBody>
            <a:bodyPr rtlCol="0" anchor="ctr"/>
            <a:lstStyle/>
            <a:p>
              <a:endParaRPr lang="fr-FR">
                <a:solidFill>
                  <a:srgbClr val="4D4D4D"/>
                </a:solidFill>
              </a:endParaRPr>
            </a:p>
          </p:txBody>
        </p:sp>
        <p:sp>
          <p:nvSpPr>
            <p:cNvPr id="365" name="Freeform: Shape 1042">
              <a:extLst>
                <a:ext uri="{FF2B5EF4-FFF2-40B4-BE49-F238E27FC236}">
                  <a16:creationId xmlns:a16="http://schemas.microsoft.com/office/drawing/2014/main" id="{D0156C86-6BCE-4B23-A95A-6E31E9421716}"/>
                </a:ext>
              </a:extLst>
            </p:cNvPr>
            <p:cNvSpPr/>
            <p:nvPr/>
          </p:nvSpPr>
          <p:spPr>
            <a:xfrm>
              <a:off x="618515" y="2766444"/>
              <a:ext cx="112196" cy="9350"/>
            </a:xfrm>
            <a:custGeom>
              <a:avLst/>
              <a:gdLst>
                <a:gd name="connsiteX0" fmla="*/ 111162 w 112196"/>
                <a:gd name="connsiteY0" fmla="*/ 5151 h 9349"/>
                <a:gd name="connsiteX1" fmla="*/ 7270 w 112196"/>
                <a:gd name="connsiteY1" fmla="*/ 5151 h 9349"/>
                <a:gd name="connsiteX2" fmla="*/ 7270 w 112196"/>
                <a:gd name="connsiteY2" fmla="*/ 5151 h 9349"/>
                <a:gd name="connsiteX3" fmla="*/ 5151 w 112196"/>
                <a:gd name="connsiteY3" fmla="*/ 5151 h 9349"/>
              </a:gdLst>
              <a:ahLst/>
              <a:cxnLst>
                <a:cxn ang="0">
                  <a:pos x="connsiteX0" y="connsiteY0"/>
                </a:cxn>
                <a:cxn ang="0">
                  <a:pos x="connsiteX1" y="connsiteY1"/>
                </a:cxn>
                <a:cxn ang="0">
                  <a:pos x="connsiteX2" y="connsiteY2"/>
                </a:cxn>
                <a:cxn ang="0">
                  <a:pos x="connsiteX3" y="connsiteY3"/>
                </a:cxn>
              </a:cxnLst>
              <a:rect l="l" t="t" r="r" b="b"/>
              <a:pathLst>
                <a:path w="112196" h="9349">
                  <a:moveTo>
                    <a:pt x="111162" y="5151"/>
                  </a:moveTo>
                  <a:lnTo>
                    <a:pt x="7270" y="5151"/>
                  </a:lnTo>
                  <a:lnTo>
                    <a:pt x="7270" y="5151"/>
                  </a:lnTo>
                  <a:lnTo>
                    <a:pt x="5151" y="5151"/>
                  </a:lnTo>
                </a:path>
              </a:pathLst>
            </a:custGeom>
            <a:noFill/>
            <a:ln w="25400" cap="flat">
              <a:solidFill>
                <a:srgbClr val="B60D27"/>
              </a:solidFill>
              <a:prstDash val="solid"/>
              <a:miter/>
            </a:ln>
          </p:spPr>
          <p:txBody>
            <a:bodyPr rtlCol="0" anchor="ctr"/>
            <a:lstStyle/>
            <a:p>
              <a:endParaRPr lang="fr-FR">
                <a:solidFill>
                  <a:srgbClr val="4D4D4D"/>
                </a:solidFill>
              </a:endParaRPr>
            </a:p>
          </p:txBody>
        </p:sp>
        <p:sp>
          <p:nvSpPr>
            <p:cNvPr id="366" name="Freeform: Shape 1043">
              <a:extLst>
                <a:ext uri="{FF2B5EF4-FFF2-40B4-BE49-F238E27FC236}">
                  <a16:creationId xmlns:a16="http://schemas.microsoft.com/office/drawing/2014/main" id="{C5ED23B1-F563-4547-B5BE-AF236AA3E4C6}"/>
                </a:ext>
              </a:extLst>
            </p:cNvPr>
            <p:cNvSpPr/>
            <p:nvPr/>
          </p:nvSpPr>
          <p:spPr>
            <a:xfrm>
              <a:off x="618515" y="2766444"/>
              <a:ext cx="112196" cy="9350"/>
            </a:xfrm>
            <a:custGeom>
              <a:avLst/>
              <a:gdLst>
                <a:gd name="connsiteX0" fmla="*/ 111162 w 112196"/>
                <a:gd name="connsiteY0" fmla="*/ 5151 h 9349"/>
                <a:gd name="connsiteX1" fmla="*/ 7270 w 112196"/>
                <a:gd name="connsiteY1" fmla="*/ 5151 h 9349"/>
                <a:gd name="connsiteX2" fmla="*/ 7270 w 112196"/>
                <a:gd name="connsiteY2" fmla="*/ 5151 h 9349"/>
                <a:gd name="connsiteX3" fmla="*/ 5151 w 112196"/>
                <a:gd name="connsiteY3" fmla="*/ 5151 h 9349"/>
              </a:gdLst>
              <a:ahLst/>
              <a:cxnLst>
                <a:cxn ang="0">
                  <a:pos x="connsiteX0" y="connsiteY0"/>
                </a:cxn>
                <a:cxn ang="0">
                  <a:pos x="connsiteX1" y="connsiteY1"/>
                </a:cxn>
                <a:cxn ang="0">
                  <a:pos x="connsiteX2" y="connsiteY2"/>
                </a:cxn>
                <a:cxn ang="0">
                  <a:pos x="connsiteX3" y="connsiteY3"/>
                </a:cxn>
              </a:cxnLst>
              <a:rect l="l" t="t" r="r" b="b"/>
              <a:pathLst>
                <a:path w="112196" h="9349">
                  <a:moveTo>
                    <a:pt x="111162" y="5151"/>
                  </a:moveTo>
                  <a:lnTo>
                    <a:pt x="7270" y="5151"/>
                  </a:lnTo>
                  <a:lnTo>
                    <a:pt x="7270" y="5151"/>
                  </a:lnTo>
                  <a:lnTo>
                    <a:pt x="5151" y="5151"/>
                  </a:lnTo>
                </a:path>
              </a:pathLst>
            </a:custGeom>
            <a:noFill/>
            <a:ln w="25400" cap="flat">
              <a:solidFill>
                <a:srgbClr val="B60D27"/>
              </a:solidFill>
              <a:prstDash val="solid"/>
              <a:miter/>
            </a:ln>
          </p:spPr>
          <p:txBody>
            <a:bodyPr rtlCol="0" anchor="ctr"/>
            <a:lstStyle/>
            <a:p>
              <a:endParaRPr lang="fr-FR">
                <a:solidFill>
                  <a:srgbClr val="4D4D4D"/>
                </a:solidFill>
              </a:endParaRPr>
            </a:p>
          </p:txBody>
        </p:sp>
        <p:sp>
          <p:nvSpPr>
            <p:cNvPr id="367" name="Freeform: Shape 1044">
              <a:extLst>
                <a:ext uri="{FF2B5EF4-FFF2-40B4-BE49-F238E27FC236}">
                  <a16:creationId xmlns:a16="http://schemas.microsoft.com/office/drawing/2014/main" id="{CE9862B9-B3A5-4DF4-A993-8D4A26C8921F}"/>
                </a:ext>
              </a:extLst>
            </p:cNvPr>
            <p:cNvSpPr/>
            <p:nvPr/>
          </p:nvSpPr>
          <p:spPr>
            <a:xfrm>
              <a:off x="655914" y="2972137"/>
              <a:ext cx="112196" cy="9350"/>
            </a:xfrm>
            <a:custGeom>
              <a:avLst/>
              <a:gdLst>
                <a:gd name="connsiteX0" fmla="*/ 111163 w 112196"/>
                <a:gd name="connsiteY0" fmla="*/ 5151 h 9349"/>
                <a:gd name="connsiteX1" fmla="*/ 7270 w 112196"/>
                <a:gd name="connsiteY1" fmla="*/ 5151 h 9349"/>
                <a:gd name="connsiteX2" fmla="*/ 7270 w 112196"/>
                <a:gd name="connsiteY2" fmla="*/ 5151 h 9349"/>
                <a:gd name="connsiteX3" fmla="*/ 5151 w 112196"/>
                <a:gd name="connsiteY3" fmla="*/ 5151 h 9349"/>
              </a:gdLst>
              <a:ahLst/>
              <a:cxnLst>
                <a:cxn ang="0">
                  <a:pos x="connsiteX0" y="connsiteY0"/>
                </a:cxn>
                <a:cxn ang="0">
                  <a:pos x="connsiteX1" y="connsiteY1"/>
                </a:cxn>
                <a:cxn ang="0">
                  <a:pos x="connsiteX2" y="connsiteY2"/>
                </a:cxn>
                <a:cxn ang="0">
                  <a:pos x="connsiteX3" y="connsiteY3"/>
                </a:cxn>
              </a:cxnLst>
              <a:rect l="l" t="t" r="r" b="b"/>
              <a:pathLst>
                <a:path w="112196" h="9349">
                  <a:moveTo>
                    <a:pt x="111163" y="5151"/>
                  </a:moveTo>
                  <a:lnTo>
                    <a:pt x="7270" y="5151"/>
                  </a:lnTo>
                  <a:lnTo>
                    <a:pt x="7270" y="5151"/>
                  </a:lnTo>
                  <a:lnTo>
                    <a:pt x="5151" y="5151"/>
                  </a:lnTo>
                </a:path>
              </a:pathLst>
            </a:custGeom>
            <a:noFill/>
            <a:ln w="25400" cap="flat">
              <a:solidFill>
                <a:srgbClr val="B60D27"/>
              </a:solidFill>
              <a:prstDash val="solid"/>
              <a:miter/>
            </a:ln>
          </p:spPr>
          <p:txBody>
            <a:bodyPr rtlCol="0" anchor="ctr"/>
            <a:lstStyle/>
            <a:p>
              <a:endParaRPr lang="fr-FR">
                <a:solidFill>
                  <a:srgbClr val="4D4D4D"/>
                </a:solidFill>
              </a:endParaRPr>
            </a:p>
          </p:txBody>
        </p:sp>
        <p:sp>
          <p:nvSpPr>
            <p:cNvPr id="368" name="Freeform: Shape 1045">
              <a:extLst>
                <a:ext uri="{FF2B5EF4-FFF2-40B4-BE49-F238E27FC236}">
                  <a16:creationId xmlns:a16="http://schemas.microsoft.com/office/drawing/2014/main" id="{1A3FFDEB-7532-4CC7-944A-0157A66901FD}"/>
                </a:ext>
              </a:extLst>
            </p:cNvPr>
            <p:cNvSpPr/>
            <p:nvPr/>
          </p:nvSpPr>
          <p:spPr>
            <a:xfrm>
              <a:off x="917705" y="3159141"/>
              <a:ext cx="112196" cy="9350"/>
            </a:xfrm>
            <a:custGeom>
              <a:avLst/>
              <a:gdLst>
                <a:gd name="connsiteX0" fmla="*/ 111163 w 112196"/>
                <a:gd name="connsiteY0" fmla="*/ 5151 h 9349"/>
                <a:gd name="connsiteX1" fmla="*/ 7271 w 112196"/>
                <a:gd name="connsiteY1" fmla="*/ 5151 h 9349"/>
                <a:gd name="connsiteX2" fmla="*/ 7271 w 112196"/>
                <a:gd name="connsiteY2" fmla="*/ 5151 h 9349"/>
                <a:gd name="connsiteX3" fmla="*/ 5151 w 112196"/>
                <a:gd name="connsiteY3" fmla="*/ 5151 h 9349"/>
              </a:gdLst>
              <a:ahLst/>
              <a:cxnLst>
                <a:cxn ang="0">
                  <a:pos x="connsiteX0" y="connsiteY0"/>
                </a:cxn>
                <a:cxn ang="0">
                  <a:pos x="connsiteX1" y="connsiteY1"/>
                </a:cxn>
                <a:cxn ang="0">
                  <a:pos x="connsiteX2" y="connsiteY2"/>
                </a:cxn>
                <a:cxn ang="0">
                  <a:pos x="connsiteX3" y="connsiteY3"/>
                </a:cxn>
              </a:cxnLst>
              <a:rect l="l" t="t" r="r" b="b"/>
              <a:pathLst>
                <a:path w="112196" h="9349">
                  <a:moveTo>
                    <a:pt x="111163" y="5151"/>
                  </a:moveTo>
                  <a:lnTo>
                    <a:pt x="7271" y="5151"/>
                  </a:lnTo>
                  <a:lnTo>
                    <a:pt x="7271" y="5151"/>
                  </a:lnTo>
                  <a:lnTo>
                    <a:pt x="5151" y="5151"/>
                  </a:lnTo>
                </a:path>
              </a:pathLst>
            </a:custGeom>
            <a:noFill/>
            <a:ln w="25400" cap="flat">
              <a:solidFill>
                <a:srgbClr val="B60D27"/>
              </a:solidFill>
              <a:prstDash val="solid"/>
              <a:miter/>
            </a:ln>
          </p:spPr>
          <p:txBody>
            <a:bodyPr rtlCol="0" anchor="ctr"/>
            <a:lstStyle/>
            <a:p>
              <a:endParaRPr lang="fr-FR">
                <a:solidFill>
                  <a:srgbClr val="4D4D4D"/>
                </a:solidFill>
              </a:endParaRPr>
            </a:p>
          </p:txBody>
        </p:sp>
        <p:sp>
          <p:nvSpPr>
            <p:cNvPr id="369" name="Freeform: Shape 1046">
              <a:extLst>
                <a:ext uri="{FF2B5EF4-FFF2-40B4-BE49-F238E27FC236}">
                  <a16:creationId xmlns:a16="http://schemas.microsoft.com/office/drawing/2014/main" id="{FBC16049-197C-4BE1-9299-708C881CEC34}"/>
                </a:ext>
              </a:extLst>
            </p:cNvPr>
            <p:cNvSpPr/>
            <p:nvPr/>
          </p:nvSpPr>
          <p:spPr>
            <a:xfrm>
              <a:off x="1045512" y="3218324"/>
              <a:ext cx="9350" cy="112196"/>
            </a:xfrm>
            <a:custGeom>
              <a:avLst/>
              <a:gdLst>
                <a:gd name="connsiteX0" fmla="*/ 5151 w 9349"/>
                <a:gd name="connsiteY0" fmla="*/ 5151 h 112196"/>
                <a:gd name="connsiteX1" fmla="*/ 5151 w 9349"/>
                <a:gd name="connsiteY1" fmla="*/ 109045 h 112196"/>
                <a:gd name="connsiteX2" fmla="*/ 5151 w 9349"/>
                <a:gd name="connsiteY2" fmla="*/ 109045 h 112196"/>
                <a:gd name="connsiteX3" fmla="*/ 5151 w 9349"/>
                <a:gd name="connsiteY3" fmla="*/ 111167 h 112196"/>
              </a:gdLst>
              <a:ahLst/>
              <a:cxnLst>
                <a:cxn ang="0">
                  <a:pos x="connsiteX0" y="connsiteY0"/>
                </a:cxn>
                <a:cxn ang="0">
                  <a:pos x="connsiteX1" y="connsiteY1"/>
                </a:cxn>
                <a:cxn ang="0">
                  <a:pos x="connsiteX2" y="connsiteY2"/>
                </a:cxn>
                <a:cxn ang="0">
                  <a:pos x="connsiteX3" y="connsiteY3"/>
                </a:cxn>
              </a:cxnLst>
              <a:rect l="l" t="t" r="r" b="b"/>
              <a:pathLst>
                <a:path w="9349" h="112196">
                  <a:moveTo>
                    <a:pt x="5151" y="5151"/>
                  </a:moveTo>
                  <a:lnTo>
                    <a:pt x="5151" y="109045"/>
                  </a:lnTo>
                  <a:lnTo>
                    <a:pt x="5151" y="109045"/>
                  </a:lnTo>
                  <a:lnTo>
                    <a:pt x="5151" y="111167"/>
                  </a:lnTo>
                </a:path>
              </a:pathLst>
            </a:custGeom>
            <a:noFill/>
            <a:ln w="25400" cap="flat">
              <a:solidFill>
                <a:srgbClr val="B60D27"/>
              </a:solidFill>
              <a:prstDash val="solid"/>
              <a:miter/>
            </a:ln>
          </p:spPr>
          <p:txBody>
            <a:bodyPr rtlCol="0" anchor="ctr"/>
            <a:lstStyle/>
            <a:p>
              <a:endParaRPr lang="fr-FR">
                <a:solidFill>
                  <a:srgbClr val="4D4D4D"/>
                </a:solidFill>
              </a:endParaRPr>
            </a:p>
          </p:txBody>
        </p:sp>
        <p:sp>
          <p:nvSpPr>
            <p:cNvPr id="370" name="Freeform: Shape 1047">
              <a:extLst>
                <a:ext uri="{FF2B5EF4-FFF2-40B4-BE49-F238E27FC236}">
                  <a16:creationId xmlns:a16="http://schemas.microsoft.com/office/drawing/2014/main" id="{E30E922E-27C8-4ED6-870E-FD9307F20895}"/>
                </a:ext>
              </a:extLst>
            </p:cNvPr>
            <p:cNvSpPr/>
            <p:nvPr/>
          </p:nvSpPr>
          <p:spPr>
            <a:xfrm>
              <a:off x="1419499" y="3424018"/>
              <a:ext cx="9350" cy="112196"/>
            </a:xfrm>
            <a:custGeom>
              <a:avLst/>
              <a:gdLst>
                <a:gd name="connsiteX0" fmla="*/ 5151 w 9349"/>
                <a:gd name="connsiteY0" fmla="*/ 5151 h 112196"/>
                <a:gd name="connsiteX1" fmla="*/ 5151 w 9349"/>
                <a:gd name="connsiteY1" fmla="*/ 109045 h 112196"/>
                <a:gd name="connsiteX2" fmla="*/ 5151 w 9349"/>
                <a:gd name="connsiteY2" fmla="*/ 109045 h 112196"/>
                <a:gd name="connsiteX3" fmla="*/ 5151 w 9349"/>
                <a:gd name="connsiteY3" fmla="*/ 111167 h 112196"/>
              </a:gdLst>
              <a:ahLst/>
              <a:cxnLst>
                <a:cxn ang="0">
                  <a:pos x="connsiteX0" y="connsiteY0"/>
                </a:cxn>
                <a:cxn ang="0">
                  <a:pos x="connsiteX1" y="connsiteY1"/>
                </a:cxn>
                <a:cxn ang="0">
                  <a:pos x="connsiteX2" y="connsiteY2"/>
                </a:cxn>
                <a:cxn ang="0">
                  <a:pos x="connsiteX3" y="connsiteY3"/>
                </a:cxn>
              </a:cxnLst>
              <a:rect l="l" t="t" r="r" b="b"/>
              <a:pathLst>
                <a:path w="9349" h="112196">
                  <a:moveTo>
                    <a:pt x="5151" y="5151"/>
                  </a:moveTo>
                  <a:lnTo>
                    <a:pt x="5151" y="109045"/>
                  </a:lnTo>
                  <a:lnTo>
                    <a:pt x="5151" y="109045"/>
                  </a:lnTo>
                  <a:lnTo>
                    <a:pt x="5151" y="111167"/>
                  </a:lnTo>
                </a:path>
              </a:pathLst>
            </a:custGeom>
            <a:noFill/>
            <a:ln w="25400" cap="flat">
              <a:solidFill>
                <a:srgbClr val="B60D27"/>
              </a:solidFill>
              <a:prstDash val="solid"/>
              <a:miter/>
            </a:ln>
          </p:spPr>
          <p:txBody>
            <a:bodyPr rtlCol="0" anchor="ctr"/>
            <a:lstStyle/>
            <a:p>
              <a:endParaRPr lang="fr-FR">
                <a:solidFill>
                  <a:srgbClr val="4D4D4D"/>
                </a:solidFill>
              </a:endParaRPr>
            </a:p>
          </p:txBody>
        </p:sp>
        <p:sp>
          <p:nvSpPr>
            <p:cNvPr id="371" name="Freeform: Shape 1048">
              <a:extLst>
                <a:ext uri="{FF2B5EF4-FFF2-40B4-BE49-F238E27FC236}">
                  <a16:creationId xmlns:a16="http://schemas.microsoft.com/office/drawing/2014/main" id="{C7084B01-E9B1-4658-83EC-65BA492337D6}"/>
                </a:ext>
              </a:extLst>
            </p:cNvPr>
            <p:cNvSpPr/>
            <p:nvPr/>
          </p:nvSpPr>
          <p:spPr>
            <a:xfrm>
              <a:off x="1291689" y="3383533"/>
              <a:ext cx="112196" cy="9350"/>
            </a:xfrm>
            <a:custGeom>
              <a:avLst/>
              <a:gdLst>
                <a:gd name="connsiteX0" fmla="*/ 111167 w 112196"/>
                <a:gd name="connsiteY0" fmla="*/ 5151 h 9349"/>
                <a:gd name="connsiteX1" fmla="*/ 7273 w 112196"/>
                <a:gd name="connsiteY1" fmla="*/ 5151 h 9349"/>
                <a:gd name="connsiteX2" fmla="*/ 7273 w 112196"/>
                <a:gd name="connsiteY2" fmla="*/ 5151 h 9349"/>
                <a:gd name="connsiteX3" fmla="*/ 5151 w 112196"/>
                <a:gd name="connsiteY3" fmla="*/ 5151 h 9349"/>
              </a:gdLst>
              <a:ahLst/>
              <a:cxnLst>
                <a:cxn ang="0">
                  <a:pos x="connsiteX0" y="connsiteY0"/>
                </a:cxn>
                <a:cxn ang="0">
                  <a:pos x="connsiteX1" y="connsiteY1"/>
                </a:cxn>
                <a:cxn ang="0">
                  <a:pos x="connsiteX2" y="connsiteY2"/>
                </a:cxn>
                <a:cxn ang="0">
                  <a:pos x="connsiteX3" y="connsiteY3"/>
                </a:cxn>
              </a:cxnLst>
              <a:rect l="l" t="t" r="r" b="b"/>
              <a:pathLst>
                <a:path w="112196" h="9349">
                  <a:moveTo>
                    <a:pt x="111167" y="5151"/>
                  </a:moveTo>
                  <a:lnTo>
                    <a:pt x="7273" y="5151"/>
                  </a:lnTo>
                  <a:lnTo>
                    <a:pt x="7273" y="5151"/>
                  </a:lnTo>
                  <a:lnTo>
                    <a:pt x="5151" y="5151"/>
                  </a:lnTo>
                </a:path>
              </a:pathLst>
            </a:custGeom>
            <a:noFill/>
            <a:ln w="25400" cap="flat">
              <a:solidFill>
                <a:srgbClr val="B60D27"/>
              </a:solidFill>
              <a:prstDash val="solid"/>
              <a:miter/>
            </a:ln>
          </p:spPr>
          <p:txBody>
            <a:bodyPr rtlCol="0" anchor="ctr"/>
            <a:lstStyle/>
            <a:p>
              <a:endParaRPr lang="fr-FR">
                <a:solidFill>
                  <a:srgbClr val="4D4D4D"/>
                </a:solidFill>
              </a:endParaRPr>
            </a:p>
          </p:txBody>
        </p:sp>
        <p:sp>
          <p:nvSpPr>
            <p:cNvPr id="372" name="Freeform: Shape 1049">
              <a:extLst>
                <a:ext uri="{FF2B5EF4-FFF2-40B4-BE49-F238E27FC236}">
                  <a16:creationId xmlns:a16="http://schemas.microsoft.com/office/drawing/2014/main" id="{661F594F-E6A3-4C3A-B1C9-6CFD5E55A292}"/>
                </a:ext>
              </a:extLst>
            </p:cNvPr>
            <p:cNvSpPr/>
            <p:nvPr/>
          </p:nvSpPr>
          <p:spPr>
            <a:xfrm>
              <a:off x="1606493" y="3424018"/>
              <a:ext cx="9350" cy="112196"/>
            </a:xfrm>
            <a:custGeom>
              <a:avLst/>
              <a:gdLst>
                <a:gd name="connsiteX0" fmla="*/ 5151 w 9349"/>
                <a:gd name="connsiteY0" fmla="*/ 111167 h 112196"/>
                <a:gd name="connsiteX1" fmla="*/ 5151 w 9349"/>
                <a:gd name="connsiteY1" fmla="*/ 7273 h 112196"/>
                <a:gd name="connsiteX2" fmla="*/ 5151 w 9349"/>
                <a:gd name="connsiteY2" fmla="*/ 7273 h 112196"/>
                <a:gd name="connsiteX3" fmla="*/ 5151 w 9349"/>
                <a:gd name="connsiteY3" fmla="*/ 5151 h 112196"/>
              </a:gdLst>
              <a:ahLst/>
              <a:cxnLst>
                <a:cxn ang="0">
                  <a:pos x="connsiteX0" y="connsiteY0"/>
                </a:cxn>
                <a:cxn ang="0">
                  <a:pos x="connsiteX1" y="connsiteY1"/>
                </a:cxn>
                <a:cxn ang="0">
                  <a:pos x="connsiteX2" y="connsiteY2"/>
                </a:cxn>
                <a:cxn ang="0">
                  <a:pos x="connsiteX3" y="connsiteY3"/>
                </a:cxn>
              </a:cxnLst>
              <a:rect l="l" t="t" r="r" b="b"/>
              <a:pathLst>
                <a:path w="9349" h="112196">
                  <a:moveTo>
                    <a:pt x="5151" y="111167"/>
                  </a:moveTo>
                  <a:lnTo>
                    <a:pt x="5151" y="7273"/>
                  </a:lnTo>
                  <a:lnTo>
                    <a:pt x="5151" y="7273"/>
                  </a:lnTo>
                  <a:lnTo>
                    <a:pt x="5151" y="5151"/>
                  </a:lnTo>
                </a:path>
              </a:pathLst>
            </a:custGeom>
            <a:noFill/>
            <a:ln w="25400" cap="flat">
              <a:solidFill>
                <a:srgbClr val="B60D27"/>
              </a:solidFill>
              <a:prstDash val="solid"/>
              <a:miter/>
            </a:ln>
          </p:spPr>
          <p:txBody>
            <a:bodyPr rtlCol="0" anchor="ctr"/>
            <a:lstStyle/>
            <a:p>
              <a:endParaRPr lang="fr-FR">
                <a:solidFill>
                  <a:srgbClr val="4D4D4D"/>
                </a:solidFill>
              </a:endParaRPr>
            </a:p>
          </p:txBody>
        </p:sp>
        <p:sp>
          <p:nvSpPr>
            <p:cNvPr id="373" name="Freeform: Shape 1050">
              <a:extLst>
                <a:ext uri="{FF2B5EF4-FFF2-40B4-BE49-F238E27FC236}">
                  <a16:creationId xmlns:a16="http://schemas.microsoft.com/office/drawing/2014/main" id="{BC0E2401-BAF3-4307-A4E9-893F057E5452}"/>
                </a:ext>
              </a:extLst>
            </p:cNvPr>
            <p:cNvSpPr/>
            <p:nvPr/>
          </p:nvSpPr>
          <p:spPr>
            <a:xfrm>
              <a:off x="1699990" y="3498815"/>
              <a:ext cx="9350" cy="112196"/>
            </a:xfrm>
            <a:custGeom>
              <a:avLst/>
              <a:gdLst>
                <a:gd name="connsiteX0" fmla="*/ 5151 w 9349"/>
                <a:gd name="connsiteY0" fmla="*/ 111167 h 112196"/>
                <a:gd name="connsiteX1" fmla="*/ 5151 w 9349"/>
                <a:gd name="connsiteY1" fmla="*/ 7273 h 112196"/>
                <a:gd name="connsiteX2" fmla="*/ 5151 w 9349"/>
                <a:gd name="connsiteY2" fmla="*/ 7273 h 112196"/>
                <a:gd name="connsiteX3" fmla="*/ 5151 w 9349"/>
                <a:gd name="connsiteY3" fmla="*/ 5151 h 112196"/>
              </a:gdLst>
              <a:ahLst/>
              <a:cxnLst>
                <a:cxn ang="0">
                  <a:pos x="connsiteX0" y="connsiteY0"/>
                </a:cxn>
                <a:cxn ang="0">
                  <a:pos x="connsiteX1" y="connsiteY1"/>
                </a:cxn>
                <a:cxn ang="0">
                  <a:pos x="connsiteX2" y="connsiteY2"/>
                </a:cxn>
                <a:cxn ang="0">
                  <a:pos x="connsiteX3" y="connsiteY3"/>
                </a:cxn>
              </a:cxnLst>
              <a:rect l="l" t="t" r="r" b="b"/>
              <a:pathLst>
                <a:path w="9349" h="112196">
                  <a:moveTo>
                    <a:pt x="5151" y="111167"/>
                  </a:moveTo>
                  <a:lnTo>
                    <a:pt x="5151" y="7273"/>
                  </a:lnTo>
                  <a:lnTo>
                    <a:pt x="5151" y="7273"/>
                  </a:lnTo>
                  <a:lnTo>
                    <a:pt x="5151" y="5151"/>
                  </a:lnTo>
                </a:path>
              </a:pathLst>
            </a:custGeom>
            <a:noFill/>
            <a:ln w="25400" cap="flat">
              <a:solidFill>
                <a:srgbClr val="B60D27"/>
              </a:solidFill>
              <a:prstDash val="solid"/>
              <a:miter/>
            </a:ln>
          </p:spPr>
          <p:txBody>
            <a:bodyPr rtlCol="0" anchor="ctr"/>
            <a:lstStyle/>
            <a:p>
              <a:endParaRPr lang="fr-FR">
                <a:solidFill>
                  <a:srgbClr val="4D4D4D"/>
                </a:solidFill>
              </a:endParaRPr>
            </a:p>
          </p:txBody>
        </p:sp>
        <p:sp>
          <p:nvSpPr>
            <p:cNvPr id="374" name="Freeform: Shape 1051">
              <a:extLst>
                <a:ext uri="{FF2B5EF4-FFF2-40B4-BE49-F238E27FC236}">
                  <a16:creationId xmlns:a16="http://schemas.microsoft.com/office/drawing/2014/main" id="{383A70AC-A7B9-436B-A007-7C3F75D95D88}"/>
                </a:ext>
              </a:extLst>
            </p:cNvPr>
            <p:cNvSpPr/>
            <p:nvPr/>
          </p:nvSpPr>
          <p:spPr>
            <a:xfrm>
              <a:off x="1774788" y="3573622"/>
              <a:ext cx="9350" cy="112196"/>
            </a:xfrm>
            <a:custGeom>
              <a:avLst/>
              <a:gdLst>
                <a:gd name="connsiteX0" fmla="*/ 5151 w 9349"/>
                <a:gd name="connsiteY0" fmla="*/ 111158 h 112196"/>
                <a:gd name="connsiteX1" fmla="*/ 5151 w 9349"/>
                <a:gd name="connsiteY1" fmla="*/ 7264 h 112196"/>
                <a:gd name="connsiteX2" fmla="*/ 5151 w 9349"/>
                <a:gd name="connsiteY2" fmla="*/ 7264 h 112196"/>
                <a:gd name="connsiteX3" fmla="*/ 5151 w 9349"/>
                <a:gd name="connsiteY3" fmla="*/ 5151 h 112196"/>
              </a:gdLst>
              <a:ahLst/>
              <a:cxnLst>
                <a:cxn ang="0">
                  <a:pos x="connsiteX0" y="connsiteY0"/>
                </a:cxn>
                <a:cxn ang="0">
                  <a:pos x="connsiteX1" y="connsiteY1"/>
                </a:cxn>
                <a:cxn ang="0">
                  <a:pos x="connsiteX2" y="connsiteY2"/>
                </a:cxn>
                <a:cxn ang="0">
                  <a:pos x="connsiteX3" y="connsiteY3"/>
                </a:cxn>
              </a:cxnLst>
              <a:rect l="l" t="t" r="r" b="b"/>
              <a:pathLst>
                <a:path w="9349" h="112196">
                  <a:moveTo>
                    <a:pt x="5151" y="111158"/>
                  </a:moveTo>
                  <a:lnTo>
                    <a:pt x="5151" y="7264"/>
                  </a:lnTo>
                  <a:lnTo>
                    <a:pt x="5151" y="7264"/>
                  </a:lnTo>
                  <a:lnTo>
                    <a:pt x="5151" y="5151"/>
                  </a:lnTo>
                </a:path>
              </a:pathLst>
            </a:custGeom>
            <a:noFill/>
            <a:ln w="25400" cap="flat">
              <a:solidFill>
                <a:srgbClr val="B60D27"/>
              </a:solidFill>
              <a:prstDash val="solid"/>
              <a:miter/>
            </a:ln>
          </p:spPr>
          <p:txBody>
            <a:bodyPr rtlCol="0" anchor="ctr"/>
            <a:lstStyle/>
            <a:p>
              <a:endParaRPr lang="fr-FR">
                <a:solidFill>
                  <a:srgbClr val="4D4D4D"/>
                </a:solidFill>
              </a:endParaRPr>
            </a:p>
          </p:txBody>
        </p:sp>
        <p:sp>
          <p:nvSpPr>
            <p:cNvPr id="375" name="Freeform: Shape 1052">
              <a:extLst>
                <a:ext uri="{FF2B5EF4-FFF2-40B4-BE49-F238E27FC236}">
                  <a16:creationId xmlns:a16="http://schemas.microsoft.com/office/drawing/2014/main" id="{874AB15E-8663-4F80-BD30-751953C841B9}"/>
                </a:ext>
              </a:extLst>
            </p:cNvPr>
            <p:cNvSpPr/>
            <p:nvPr/>
          </p:nvSpPr>
          <p:spPr>
            <a:xfrm>
              <a:off x="2279671" y="3854113"/>
              <a:ext cx="9350" cy="112196"/>
            </a:xfrm>
            <a:custGeom>
              <a:avLst/>
              <a:gdLst>
                <a:gd name="connsiteX0" fmla="*/ 5151 w 9349"/>
                <a:gd name="connsiteY0" fmla="*/ 111158 h 112196"/>
                <a:gd name="connsiteX1" fmla="*/ 5151 w 9349"/>
                <a:gd name="connsiteY1" fmla="*/ 7273 h 112196"/>
                <a:gd name="connsiteX2" fmla="*/ 5151 w 9349"/>
                <a:gd name="connsiteY2" fmla="*/ 7273 h 112196"/>
                <a:gd name="connsiteX3" fmla="*/ 5151 w 9349"/>
                <a:gd name="connsiteY3" fmla="*/ 5151 h 112196"/>
              </a:gdLst>
              <a:ahLst/>
              <a:cxnLst>
                <a:cxn ang="0">
                  <a:pos x="connsiteX0" y="connsiteY0"/>
                </a:cxn>
                <a:cxn ang="0">
                  <a:pos x="connsiteX1" y="connsiteY1"/>
                </a:cxn>
                <a:cxn ang="0">
                  <a:pos x="connsiteX2" y="connsiteY2"/>
                </a:cxn>
                <a:cxn ang="0">
                  <a:pos x="connsiteX3" y="connsiteY3"/>
                </a:cxn>
              </a:cxnLst>
              <a:rect l="l" t="t" r="r" b="b"/>
              <a:pathLst>
                <a:path w="9349" h="112196">
                  <a:moveTo>
                    <a:pt x="5151" y="111158"/>
                  </a:moveTo>
                  <a:lnTo>
                    <a:pt x="5151" y="7273"/>
                  </a:lnTo>
                  <a:lnTo>
                    <a:pt x="5151" y="7273"/>
                  </a:lnTo>
                  <a:lnTo>
                    <a:pt x="5151" y="5151"/>
                  </a:lnTo>
                </a:path>
              </a:pathLst>
            </a:custGeom>
            <a:noFill/>
            <a:ln w="25400" cap="flat">
              <a:solidFill>
                <a:srgbClr val="B60D27"/>
              </a:solidFill>
              <a:prstDash val="solid"/>
              <a:miter/>
            </a:ln>
          </p:spPr>
          <p:txBody>
            <a:bodyPr rtlCol="0" anchor="ctr"/>
            <a:lstStyle/>
            <a:p>
              <a:endParaRPr lang="fr-FR">
                <a:solidFill>
                  <a:srgbClr val="4D4D4D"/>
                </a:solidFill>
              </a:endParaRPr>
            </a:p>
          </p:txBody>
        </p:sp>
        <p:sp>
          <p:nvSpPr>
            <p:cNvPr id="376" name="Freeform: Shape 1053">
              <a:extLst>
                <a:ext uri="{FF2B5EF4-FFF2-40B4-BE49-F238E27FC236}">
                  <a16:creationId xmlns:a16="http://schemas.microsoft.com/office/drawing/2014/main" id="{E3FAD31A-4445-42D2-B51E-E6E8669C7EB6}"/>
                </a:ext>
              </a:extLst>
            </p:cNvPr>
            <p:cNvSpPr/>
            <p:nvPr/>
          </p:nvSpPr>
          <p:spPr>
            <a:xfrm>
              <a:off x="2226668" y="3907116"/>
              <a:ext cx="112196" cy="9350"/>
            </a:xfrm>
            <a:custGeom>
              <a:avLst/>
              <a:gdLst>
                <a:gd name="connsiteX0" fmla="*/ 111158 w 112196"/>
                <a:gd name="connsiteY0" fmla="*/ 5151 h 9349"/>
                <a:gd name="connsiteX1" fmla="*/ 7264 w 112196"/>
                <a:gd name="connsiteY1" fmla="*/ 5151 h 9349"/>
                <a:gd name="connsiteX2" fmla="*/ 7264 w 112196"/>
                <a:gd name="connsiteY2" fmla="*/ 5151 h 9349"/>
                <a:gd name="connsiteX3" fmla="*/ 5151 w 112196"/>
                <a:gd name="connsiteY3" fmla="*/ 5151 h 9349"/>
              </a:gdLst>
              <a:ahLst/>
              <a:cxnLst>
                <a:cxn ang="0">
                  <a:pos x="connsiteX0" y="connsiteY0"/>
                </a:cxn>
                <a:cxn ang="0">
                  <a:pos x="connsiteX1" y="connsiteY1"/>
                </a:cxn>
                <a:cxn ang="0">
                  <a:pos x="connsiteX2" y="connsiteY2"/>
                </a:cxn>
                <a:cxn ang="0">
                  <a:pos x="connsiteX3" y="connsiteY3"/>
                </a:cxn>
              </a:cxnLst>
              <a:rect l="l" t="t" r="r" b="b"/>
              <a:pathLst>
                <a:path w="112196" h="9349">
                  <a:moveTo>
                    <a:pt x="111158" y="5151"/>
                  </a:moveTo>
                  <a:lnTo>
                    <a:pt x="7264" y="5151"/>
                  </a:lnTo>
                  <a:lnTo>
                    <a:pt x="7264" y="5151"/>
                  </a:lnTo>
                  <a:lnTo>
                    <a:pt x="5151" y="5151"/>
                  </a:lnTo>
                </a:path>
              </a:pathLst>
            </a:custGeom>
            <a:noFill/>
            <a:ln w="25400" cap="flat">
              <a:solidFill>
                <a:srgbClr val="B60D27"/>
              </a:solidFill>
              <a:prstDash val="solid"/>
              <a:miter/>
            </a:ln>
          </p:spPr>
          <p:txBody>
            <a:bodyPr rtlCol="0" anchor="ctr"/>
            <a:lstStyle/>
            <a:p>
              <a:endParaRPr lang="fr-FR">
                <a:solidFill>
                  <a:srgbClr val="4D4D4D"/>
                </a:solidFill>
              </a:endParaRPr>
            </a:p>
          </p:txBody>
        </p:sp>
        <p:sp>
          <p:nvSpPr>
            <p:cNvPr id="377" name="Freeform: Shape 1054">
              <a:extLst>
                <a:ext uri="{FF2B5EF4-FFF2-40B4-BE49-F238E27FC236}">
                  <a16:creationId xmlns:a16="http://schemas.microsoft.com/office/drawing/2014/main" id="{1FEFE74E-9284-45B5-8C7B-AB49842365EB}"/>
                </a:ext>
              </a:extLst>
            </p:cNvPr>
            <p:cNvSpPr/>
            <p:nvPr/>
          </p:nvSpPr>
          <p:spPr>
            <a:xfrm>
              <a:off x="2803254" y="3928910"/>
              <a:ext cx="9350" cy="112196"/>
            </a:xfrm>
            <a:custGeom>
              <a:avLst/>
              <a:gdLst>
                <a:gd name="connsiteX0" fmla="*/ 5151 w 9349"/>
                <a:gd name="connsiteY0" fmla="*/ 5151 h 112196"/>
                <a:gd name="connsiteX1" fmla="*/ 5151 w 9349"/>
                <a:gd name="connsiteY1" fmla="*/ 109045 h 112196"/>
                <a:gd name="connsiteX2" fmla="*/ 5151 w 9349"/>
                <a:gd name="connsiteY2" fmla="*/ 109045 h 112196"/>
                <a:gd name="connsiteX3" fmla="*/ 5151 w 9349"/>
                <a:gd name="connsiteY3" fmla="*/ 111158 h 112196"/>
              </a:gdLst>
              <a:ahLst/>
              <a:cxnLst>
                <a:cxn ang="0">
                  <a:pos x="connsiteX0" y="connsiteY0"/>
                </a:cxn>
                <a:cxn ang="0">
                  <a:pos x="connsiteX1" y="connsiteY1"/>
                </a:cxn>
                <a:cxn ang="0">
                  <a:pos x="connsiteX2" y="connsiteY2"/>
                </a:cxn>
                <a:cxn ang="0">
                  <a:pos x="connsiteX3" y="connsiteY3"/>
                </a:cxn>
              </a:cxnLst>
              <a:rect l="l" t="t" r="r" b="b"/>
              <a:pathLst>
                <a:path w="9349" h="112196">
                  <a:moveTo>
                    <a:pt x="5151" y="5151"/>
                  </a:moveTo>
                  <a:lnTo>
                    <a:pt x="5151" y="109045"/>
                  </a:lnTo>
                  <a:lnTo>
                    <a:pt x="5151" y="109045"/>
                  </a:lnTo>
                  <a:lnTo>
                    <a:pt x="5151" y="111158"/>
                  </a:lnTo>
                </a:path>
              </a:pathLst>
            </a:custGeom>
            <a:noFill/>
            <a:ln w="25400" cap="flat">
              <a:solidFill>
                <a:srgbClr val="B60D27"/>
              </a:solidFill>
              <a:prstDash val="solid"/>
              <a:miter/>
            </a:ln>
          </p:spPr>
          <p:txBody>
            <a:bodyPr rtlCol="0" anchor="ctr"/>
            <a:lstStyle/>
            <a:p>
              <a:endParaRPr lang="fr-FR">
                <a:solidFill>
                  <a:srgbClr val="4D4D4D"/>
                </a:solidFill>
              </a:endParaRPr>
            </a:p>
          </p:txBody>
        </p:sp>
        <p:sp>
          <p:nvSpPr>
            <p:cNvPr id="378" name="Freeform: Shape 5119">
              <a:extLst>
                <a:ext uri="{FF2B5EF4-FFF2-40B4-BE49-F238E27FC236}">
                  <a16:creationId xmlns:a16="http://schemas.microsoft.com/office/drawing/2014/main" id="{57D082CF-EFB1-4B7B-B147-F1FE09EBD543}"/>
                </a:ext>
              </a:extLst>
            </p:cNvPr>
            <p:cNvSpPr/>
            <p:nvPr/>
          </p:nvSpPr>
          <p:spPr>
            <a:xfrm>
              <a:off x="2952849" y="3985009"/>
              <a:ext cx="9350" cy="112196"/>
            </a:xfrm>
            <a:custGeom>
              <a:avLst/>
              <a:gdLst>
                <a:gd name="connsiteX0" fmla="*/ 5151 w 9349"/>
                <a:gd name="connsiteY0" fmla="*/ 5151 h 112196"/>
                <a:gd name="connsiteX1" fmla="*/ 5151 w 9349"/>
                <a:gd name="connsiteY1" fmla="*/ 109045 h 112196"/>
                <a:gd name="connsiteX2" fmla="*/ 5151 w 9349"/>
                <a:gd name="connsiteY2" fmla="*/ 109045 h 112196"/>
                <a:gd name="connsiteX3" fmla="*/ 5151 w 9349"/>
                <a:gd name="connsiteY3" fmla="*/ 111158 h 112196"/>
              </a:gdLst>
              <a:ahLst/>
              <a:cxnLst>
                <a:cxn ang="0">
                  <a:pos x="connsiteX0" y="connsiteY0"/>
                </a:cxn>
                <a:cxn ang="0">
                  <a:pos x="connsiteX1" y="connsiteY1"/>
                </a:cxn>
                <a:cxn ang="0">
                  <a:pos x="connsiteX2" y="connsiteY2"/>
                </a:cxn>
                <a:cxn ang="0">
                  <a:pos x="connsiteX3" y="connsiteY3"/>
                </a:cxn>
              </a:cxnLst>
              <a:rect l="l" t="t" r="r" b="b"/>
              <a:pathLst>
                <a:path w="9349" h="112196">
                  <a:moveTo>
                    <a:pt x="5151" y="5151"/>
                  </a:moveTo>
                  <a:lnTo>
                    <a:pt x="5151" y="109045"/>
                  </a:lnTo>
                  <a:lnTo>
                    <a:pt x="5151" y="109045"/>
                  </a:lnTo>
                  <a:lnTo>
                    <a:pt x="5151" y="111158"/>
                  </a:lnTo>
                </a:path>
              </a:pathLst>
            </a:custGeom>
            <a:noFill/>
            <a:ln w="25400" cap="flat">
              <a:solidFill>
                <a:srgbClr val="B60D27"/>
              </a:solidFill>
              <a:prstDash val="solid"/>
              <a:miter/>
            </a:ln>
          </p:spPr>
          <p:txBody>
            <a:bodyPr rtlCol="0" anchor="ctr"/>
            <a:lstStyle/>
            <a:p>
              <a:endParaRPr lang="fr-FR">
                <a:solidFill>
                  <a:srgbClr val="4D4D4D"/>
                </a:solidFill>
              </a:endParaRPr>
            </a:p>
          </p:txBody>
        </p:sp>
        <p:sp>
          <p:nvSpPr>
            <p:cNvPr id="379" name="Freeform: Shape 5120">
              <a:extLst>
                <a:ext uri="{FF2B5EF4-FFF2-40B4-BE49-F238E27FC236}">
                  <a16:creationId xmlns:a16="http://schemas.microsoft.com/office/drawing/2014/main" id="{65E14D55-B30C-480C-870A-D632CE78ABBE}"/>
                </a:ext>
              </a:extLst>
            </p:cNvPr>
            <p:cNvSpPr/>
            <p:nvPr/>
          </p:nvSpPr>
          <p:spPr>
            <a:xfrm>
              <a:off x="3345546" y="3985009"/>
              <a:ext cx="9350" cy="112196"/>
            </a:xfrm>
            <a:custGeom>
              <a:avLst/>
              <a:gdLst>
                <a:gd name="connsiteX0" fmla="*/ 5151 w 9349"/>
                <a:gd name="connsiteY0" fmla="*/ 5151 h 112196"/>
                <a:gd name="connsiteX1" fmla="*/ 5151 w 9349"/>
                <a:gd name="connsiteY1" fmla="*/ 109045 h 112196"/>
                <a:gd name="connsiteX2" fmla="*/ 5151 w 9349"/>
                <a:gd name="connsiteY2" fmla="*/ 109045 h 112196"/>
                <a:gd name="connsiteX3" fmla="*/ 5151 w 9349"/>
                <a:gd name="connsiteY3" fmla="*/ 111158 h 112196"/>
              </a:gdLst>
              <a:ahLst/>
              <a:cxnLst>
                <a:cxn ang="0">
                  <a:pos x="connsiteX0" y="connsiteY0"/>
                </a:cxn>
                <a:cxn ang="0">
                  <a:pos x="connsiteX1" y="connsiteY1"/>
                </a:cxn>
                <a:cxn ang="0">
                  <a:pos x="connsiteX2" y="connsiteY2"/>
                </a:cxn>
                <a:cxn ang="0">
                  <a:pos x="connsiteX3" y="connsiteY3"/>
                </a:cxn>
              </a:cxnLst>
              <a:rect l="l" t="t" r="r" b="b"/>
              <a:pathLst>
                <a:path w="9349" h="112196">
                  <a:moveTo>
                    <a:pt x="5151" y="5151"/>
                  </a:moveTo>
                  <a:lnTo>
                    <a:pt x="5151" y="109045"/>
                  </a:lnTo>
                  <a:lnTo>
                    <a:pt x="5151" y="109045"/>
                  </a:lnTo>
                  <a:lnTo>
                    <a:pt x="5151" y="111158"/>
                  </a:lnTo>
                </a:path>
              </a:pathLst>
            </a:custGeom>
            <a:noFill/>
            <a:ln w="25400" cap="flat">
              <a:solidFill>
                <a:srgbClr val="B60D27"/>
              </a:solidFill>
              <a:prstDash val="solid"/>
              <a:miter/>
            </a:ln>
          </p:spPr>
          <p:txBody>
            <a:bodyPr rtlCol="0" anchor="ctr"/>
            <a:lstStyle/>
            <a:p>
              <a:endParaRPr lang="fr-FR">
                <a:solidFill>
                  <a:srgbClr val="4D4D4D"/>
                </a:solidFill>
              </a:endParaRPr>
            </a:p>
          </p:txBody>
        </p:sp>
        <p:sp>
          <p:nvSpPr>
            <p:cNvPr id="380" name="Freeform: Shape 5123">
              <a:extLst>
                <a:ext uri="{FF2B5EF4-FFF2-40B4-BE49-F238E27FC236}">
                  <a16:creationId xmlns:a16="http://schemas.microsoft.com/office/drawing/2014/main" id="{C2A77739-6B31-4353-85D0-C6EA973A2AB0}"/>
                </a:ext>
              </a:extLst>
            </p:cNvPr>
            <p:cNvSpPr/>
            <p:nvPr/>
          </p:nvSpPr>
          <p:spPr>
            <a:xfrm>
              <a:off x="3439043" y="4059806"/>
              <a:ext cx="9350" cy="112196"/>
            </a:xfrm>
            <a:custGeom>
              <a:avLst/>
              <a:gdLst>
                <a:gd name="connsiteX0" fmla="*/ 5151 w 9349"/>
                <a:gd name="connsiteY0" fmla="*/ 5151 h 112196"/>
                <a:gd name="connsiteX1" fmla="*/ 5151 w 9349"/>
                <a:gd name="connsiteY1" fmla="*/ 109045 h 112196"/>
                <a:gd name="connsiteX2" fmla="*/ 5151 w 9349"/>
                <a:gd name="connsiteY2" fmla="*/ 109045 h 112196"/>
                <a:gd name="connsiteX3" fmla="*/ 5151 w 9349"/>
                <a:gd name="connsiteY3" fmla="*/ 111158 h 112196"/>
              </a:gdLst>
              <a:ahLst/>
              <a:cxnLst>
                <a:cxn ang="0">
                  <a:pos x="connsiteX0" y="connsiteY0"/>
                </a:cxn>
                <a:cxn ang="0">
                  <a:pos x="connsiteX1" y="connsiteY1"/>
                </a:cxn>
                <a:cxn ang="0">
                  <a:pos x="connsiteX2" y="connsiteY2"/>
                </a:cxn>
                <a:cxn ang="0">
                  <a:pos x="connsiteX3" y="connsiteY3"/>
                </a:cxn>
              </a:cxnLst>
              <a:rect l="l" t="t" r="r" b="b"/>
              <a:pathLst>
                <a:path w="9349" h="112196">
                  <a:moveTo>
                    <a:pt x="5151" y="5151"/>
                  </a:moveTo>
                  <a:lnTo>
                    <a:pt x="5151" y="109045"/>
                  </a:lnTo>
                  <a:lnTo>
                    <a:pt x="5151" y="109045"/>
                  </a:lnTo>
                  <a:lnTo>
                    <a:pt x="5151" y="111158"/>
                  </a:lnTo>
                </a:path>
              </a:pathLst>
            </a:custGeom>
            <a:noFill/>
            <a:ln w="25400" cap="flat">
              <a:solidFill>
                <a:srgbClr val="B60D27"/>
              </a:solidFill>
              <a:prstDash val="solid"/>
              <a:miter/>
            </a:ln>
          </p:spPr>
          <p:txBody>
            <a:bodyPr rtlCol="0" anchor="ctr"/>
            <a:lstStyle/>
            <a:p>
              <a:endParaRPr lang="fr-FR">
                <a:solidFill>
                  <a:srgbClr val="4D4D4D"/>
                </a:solidFill>
              </a:endParaRPr>
            </a:p>
          </p:txBody>
        </p:sp>
        <p:sp>
          <p:nvSpPr>
            <p:cNvPr id="381" name="Freeform: Shape 5124">
              <a:extLst>
                <a:ext uri="{FF2B5EF4-FFF2-40B4-BE49-F238E27FC236}">
                  <a16:creationId xmlns:a16="http://schemas.microsoft.com/office/drawing/2014/main" id="{1D6A03EF-4566-4420-8643-FE04FB751C10}"/>
                </a:ext>
              </a:extLst>
            </p:cNvPr>
            <p:cNvSpPr/>
            <p:nvPr/>
          </p:nvSpPr>
          <p:spPr>
            <a:xfrm>
              <a:off x="5009800" y="4284199"/>
              <a:ext cx="9350" cy="112196"/>
            </a:xfrm>
            <a:custGeom>
              <a:avLst/>
              <a:gdLst>
                <a:gd name="connsiteX0" fmla="*/ 5151 w 9349"/>
                <a:gd name="connsiteY0" fmla="*/ 5151 h 112196"/>
                <a:gd name="connsiteX1" fmla="*/ 5151 w 9349"/>
                <a:gd name="connsiteY1" fmla="*/ 109045 h 112196"/>
                <a:gd name="connsiteX2" fmla="*/ 5151 w 9349"/>
                <a:gd name="connsiteY2" fmla="*/ 109045 h 112196"/>
                <a:gd name="connsiteX3" fmla="*/ 5151 w 9349"/>
                <a:gd name="connsiteY3" fmla="*/ 111167 h 112196"/>
              </a:gdLst>
              <a:ahLst/>
              <a:cxnLst>
                <a:cxn ang="0">
                  <a:pos x="connsiteX0" y="connsiteY0"/>
                </a:cxn>
                <a:cxn ang="0">
                  <a:pos x="connsiteX1" y="connsiteY1"/>
                </a:cxn>
                <a:cxn ang="0">
                  <a:pos x="connsiteX2" y="connsiteY2"/>
                </a:cxn>
                <a:cxn ang="0">
                  <a:pos x="connsiteX3" y="connsiteY3"/>
                </a:cxn>
              </a:cxnLst>
              <a:rect l="l" t="t" r="r" b="b"/>
              <a:pathLst>
                <a:path w="9349" h="112196">
                  <a:moveTo>
                    <a:pt x="5151" y="5151"/>
                  </a:moveTo>
                  <a:lnTo>
                    <a:pt x="5151" y="109045"/>
                  </a:lnTo>
                  <a:lnTo>
                    <a:pt x="5151" y="109045"/>
                  </a:lnTo>
                  <a:lnTo>
                    <a:pt x="5151" y="111167"/>
                  </a:lnTo>
                </a:path>
              </a:pathLst>
            </a:custGeom>
            <a:noFill/>
            <a:ln w="25400" cap="flat">
              <a:solidFill>
                <a:srgbClr val="B60D27"/>
              </a:solidFill>
              <a:prstDash val="solid"/>
              <a:miter/>
            </a:ln>
          </p:spPr>
          <p:txBody>
            <a:bodyPr rtlCol="0" anchor="ctr"/>
            <a:lstStyle/>
            <a:p>
              <a:endParaRPr lang="fr-FR">
                <a:solidFill>
                  <a:srgbClr val="4D4D4D"/>
                </a:solidFill>
              </a:endParaRPr>
            </a:p>
          </p:txBody>
        </p:sp>
        <p:sp>
          <p:nvSpPr>
            <p:cNvPr id="382" name="Freeform: Shape 5125">
              <a:extLst>
                <a:ext uri="{FF2B5EF4-FFF2-40B4-BE49-F238E27FC236}">
                  <a16:creationId xmlns:a16="http://schemas.microsoft.com/office/drawing/2014/main" id="{8B429C64-9B5A-498C-948E-75C3674AB7DC}"/>
                </a:ext>
              </a:extLst>
            </p:cNvPr>
            <p:cNvSpPr/>
            <p:nvPr/>
          </p:nvSpPr>
          <p:spPr>
            <a:xfrm>
              <a:off x="5159395" y="4284199"/>
              <a:ext cx="9350" cy="112196"/>
            </a:xfrm>
            <a:custGeom>
              <a:avLst/>
              <a:gdLst>
                <a:gd name="connsiteX0" fmla="*/ 5151 w 9349"/>
                <a:gd name="connsiteY0" fmla="*/ 5151 h 112196"/>
                <a:gd name="connsiteX1" fmla="*/ 5151 w 9349"/>
                <a:gd name="connsiteY1" fmla="*/ 109045 h 112196"/>
                <a:gd name="connsiteX2" fmla="*/ 5151 w 9349"/>
                <a:gd name="connsiteY2" fmla="*/ 109045 h 112196"/>
                <a:gd name="connsiteX3" fmla="*/ 5151 w 9349"/>
                <a:gd name="connsiteY3" fmla="*/ 111167 h 112196"/>
              </a:gdLst>
              <a:ahLst/>
              <a:cxnLst>
                <a:cxn ang="0">
                  <a:pos x="connsiteX0" y="connsiteY0"/>
                </a:cxn>
                <a:cxn ang="0">
                  <a:pos x="connsiteX1" y="connsiteY1"/>
                </a:cxn>
                <a:cxn ang="0">
                  <a:pos x="connsiteX2" y="connsiteY2"/>
                </a:cxn>
                <a:cxn ang="0">
                  <a:pos x="connsiteX3" y="connsiteY3"/>
                </a:cxn>
              </a:cxnLst>
              <a:rect l="l" t="t" r="r" b="b"/>
              <a:pathLst>
                <a:path w="9349" h="112196">
                  <a:moveTo>
                    <a:pt x="5151" y="5151"/>
                  </a:moveTo>
                  <a:lnTo>
                    <a:pt x="5151" y="109045"/>
                  </a:lnTo>
                  <a:lnTo>
                    <a:pt x="5151" y="109045"/>
                  </a:lnTo>
                  <a:lnTo>
                    <a:pt x="5151" y="111167"/>
                  </a:lnTo>
                </a:path>
              </a:pathLst>
            </a:custGeom>
            <a:noFill/>
            <a:ln w="25400" cap="flat">
              <a:solidFill>
                <a:srgbClr val="B60D27"/>
              </a:solidFill>
              <a:prstDash val="solid"/>
              <a:miter/>
            </a:ln>
          </p:spPr>
          <p:txBody>
            <a:bodyPr rtlCol="0" anchor="ctr"/>
            <a:lstStyle/>
            <a:p>
              <a:endParaRPr lang="fr-FR">
                <a:solidFill>
                  <a:srgbClr val="4D4D4D"/>
                </a:solidFill>
              </a:endParaRPr>
            </a:p>
          </p:txBody>
        </p:sp>
        <p:sp>
          <p:nvSpPr>
            <p:cNvPr id="383" name="Freeform: Shape 5126">
              <a:extLst>
                <a:ext uri="{FF2B5EF4-FFF2-40B4-BE49-F238E27FC236}">
                  <a16:creationId xmlns:a16="http://schemas.microsoft.com/office/drawing/2014/main" id="{0214E469-ADA5-4C87-9871-169ED54F1149}"/>
                </a:ext>
              </a:extLst>
            </p:cNvPr>
            <p:cNvSpPr/>
            <p:nvPr/>
          </p:nvSpPr>
          <p:spPr>
            <a:xfrm>
              <a:off x="5477285" y="4284199"/>
              <a:ext cx="9350" cy="112196"/>
            </a:xfrm>
            <a:custGeom>
              <a:avLst/>
              <a:gdLst>
                <a:gd name="connsiteX0" fmla="*/ 5151 w 9349"/>
                <a:gd name="connsiteY0" fmla="*/ 5151 h 112196"/>
                <a:gd name="connsiteX1" fmla="*/ 5151 w 9349"/>
                <a:gd name="connsiteY1" fmla="*/ 109045 h 112196"/>
                <a:gd name="connsiteX2" fmla="*/ 5151 w 9349"/>
                <a:gd name="connsiteY2" fmla="*/ 109045 h 112196"/>
                <a:gd name="connsiteX3" fmla="*/ 5151 w 9349"/>
                <a:gd name="connsiteY3" fmla="*/ 111167 h 112196"/>
              </a:gdLst>
              <a:ahLst/>
              <a:cxnLst>
                <a:cxn ang="0">
                  <a:pos x="connsiteX0" y="connsiteY0"/>
                </a:cxn>
                <a:cxn ang="0">
                  <a:pos x="connsiteX1" y="connsiteY1"/>
                </a:cxn>
                <a:cxn ang="0">
                  <a:pos x="connsiteX2" y="connsiteY2"/>
                </a:cxn>
                <a:cxn ang="0">
                  <a:pos x="connsiteX3" y="connsiteY3"/>
                </a:cxn>
              </a:cxnLst>
              <a:rect l="l" t="t" r="r" b="b"/>
              <a:pathLst>
                <a:path w="9349" h="112196">
                  <a:moveTo>
                    <a:pt x="5151" y="5151"/>
                  </a:moveTo>
                  <a:lnTo>
                    <a:pt x="5151" y="109045"/>
                  </a:lnTo>
                  <a:lnTo>
                    <a:pt x="5151" y="109045"/>
                  </a:lnTo>
                  <a:lnTo>
                    <a:pt x="5151" y="111167"/>
                  </a:lnTo>
                </a:path>
              </a:pathLst>
            </a:custGeom>
            <a:noFill/>
            <a:ln w="25400" cap="flat">
              <a:solidFill>
                <a:srgbClr val="B60D27"/>
              </a:solidFill>
              <a:prstDash val="solid"/>
              <a:miter/>
            </a:ln>
          </p:spPr>
          <p:txBody>
            <a:bodyPr rtlCol="0" anchor="ctr"/>
            <a:lstStyle/>
            <a:p>
              <a:endParaRPr lang="fr-FR">
                <a:solidFill>
                  <a:srgbClr val="4D4D4D"/>
                </a:solidFill>
              </a:endParaRPr>
            </a:p>
          </p:txBody>
        </p:sp>
        <p:sp>
          <p:nvSpPr>
            <p:cNvPr id="384" name="Freeform: Shape 5127">
              <a:extLst>
                <a:ext uri="{FF2B5EF4-FFF2-40B4-BE49-F238E27FC236}">
                  <a16:creationId xmlns:a16="http://schemas.microsoft.com/office/drawing/2014/main" id="{71DBD376-8918-4684-B644-10BFA86F10BE}"/>
                </a:ext>
              </a:extLst>
            </p:cNvPr>
            <p:cNvSpPr/>
            <p:nvPr/>
          </p:nvSpPr>
          <p:spPr>
            <a:xfrm>
              <a:off x="5795174" y="4415095"/>
              <a:ext cx="9350" cy="112196"/>
            </a:xfrm>
            <a:custGeom>
              <a:avLst/>
              <a:gdLst>
                <a:gd name="connsiteX0" fmla="*/ 5151 w 9349"/>
                <a:gd name="connsiteY0" fmla="*/ 5151 h 112196"/>
                <a:gd name="connsiteX1" fmla="*/ 5151 w 9349"/>
                <a:gd name="connsiteY1" fmla="*/ 109045 h 112196"/>
                <a:gd name="connsiteX2" fmla="*/ 5151 w 9349"/>
                <a:gd name="connsiteY2" fmla="*/ 109045 h 112196"/>
                <a:gd name="connsiteX3" fmla="*/ 5151 w 9349"/>
                <a:gd name="connsiteY3" fmla="*/ 111167 h 112196"/>
              </a:gdLst>
              <a:ahLst/>
              <a:cxnLst>
                <a:cxn ang="0">
                  <a:pos x="connsiteX0" y="connsiteY0"/>
                </a:cxn>
                <a:cxn ang="0">
                  <a:pos x="connsiteX1" y="connsiteY1"/>
                </a:cxn>
                <a:cxn ang="0">
                  <a:pos x="connsiteX2" y="connsiteY2"/>
                </a:cxn>
                <a:cxn ang="0">
                  <a:pos x="connsiteX3" y="connsiteY3"/>
                </a:cxn>
              </a:cxnLst>
              <a:rect l="l" t="t" r="r" b="b"/>
              <a:pathLst>
                <a:path w="9349" h="112196">
                  <a:moveTo>
                    <a:pt x="5151" y="5151"/>
                  </a:moveTo>
                  <a:lnTo>
                    <a:pt x="5151" y="109045"/>
                  </a:lnTo>
                  <a:lnTo>
                    <a:pt x="5151" y="109045"/>
                  </a:lnTo>
                  <a:lnTo>
                    <a:pt x="5151" y="111167"/>
                  </a:lnTo>
                </a:path>
              </a:pathLst>
            </a:custGeom>
            <a:noFill/>
            <a:ln w="25400" cap="flat">
              <a:solidFill>
                <a:srgbClr val="B60D27"/>
              </a:solidFill>
              <a:prstDash val="solid"/>
              <a:miter/>
            </a:ln>
          </p:spPr>
          <p:txBody>
            <a:bodyPr rtlCol="0" anchor="ctr"/>
            <a:lstStyle/>
            <a:p>
              <a:endParaRPr lang="fr-FR">
                <a:solidFill>
                  <a:srgbClr val="4D4D4D"/>
                </a:solidFill>
              </a:endParaRPr>
            </a:p>
          </p:txBody>
        </p:sp>
        <p:sp>
          <p:nvSpPr>
            <p:cNvPr id="385" name="Freeform: Shape 5128">
              <a:extLst>
                <a:ext uri="{FF2B5EF4-FFF2-40B4-BE49-F238E27FC236}">
                  <a16:creationId xmlns:a16="http://schemas.microsoft.com/office/drawing/2014/main" id="{8EB9E068-F550-4AD3-9F80-3C1070A24F30}"/>
                </a:ext>
              </a:extLst>
            </p:cNvPr>
            <p:cNvSpPr/>
            <p:nvPr/>
          </p:nvSpPr>
          <p:spPr>
            <a:xfrm>
              <a:off x="7291135" y="4415095"/>
              <a:ext cx="9350" cy="112196"/>
            </a:xfrm>
            <a:custGeom>
              <a:avLst/>
              <a:gdLst>
                <a:gd name="connsiteX0" fmla="*/ 5151 w 9349"/>
                <a:gd name="connsiteY0" fmla="*/ 5151 h 112196"/>
                <a:gd name="connsiteX1" fmla="*/ 5151 w 9349"/>
                <a:gd name="connsiteY1" fmla="*/ 109045 h 112196"/>
                <a:gd name="connsiteX2" fmla="*/ 5151 w 9349"/>
                <a:gd name="connsiteY2" fmla="*/ 109045 h 112196"/>
                <a:gd name="connsiteX3" fmla="*/ 5151 w 9349"/>
                <a:gd name="connsiteY3" fmla="*/ 111167 h 112196"/>
              </a:gdLst>
              <a:ahLst/>
              <a:cxnLst>
                <a:cxn ang="0">
                  <a:pos x="connsiteX0" y="connsiteY0"/>
                </a:cxn>
                <a:cxn ang="0">
                  <a:pos x="connsiteX1" y="connsiteY1"/>
                </a:cxn>
                <a:cxn ang="0">
                  <a:pos x="connsiteX2" y="connsiteY2"/>
                </a:cxn>
                <a:cxn ang="0">
                  <a:pos x="connsiteX3" y="connsiteY3"/>
                </a:cxn>
              </a:cxnLst>
              <a:rect l="l" t="t" r="r" b="b"/>
              <a:pathLst>
                <a:path w="9349" h="112196">
                  <a:moveTo>
                    <a:pt x="5151" y="5151"/>
                  </a:moveTo>
                  <a:lnTo>
                    <a:pt x="5151" y="109045"/>
                  </a:lnTo>
                  <a:lnTo>
                    <a:pt x="5151" y="109045"/>
                  </a:lnTo>
                  <a:lnTo>
                    <a:pt x="5151" y="111167"/>
                  </a:lnTo>
                </a:path>
              </a:pathLst>
            </a:custGeom>
            <a:noFill/>
            <a:ln w="25400" cap="flat">
              <a:solidFill>
                <a:srgbClr val="B60D27"/>
              </a:solidFill>
              <a:prstDash val="solid"/>
              <a:miter/>
            </a:ln>
          </p:spPr>
          <p:txBody>
            <a:bodyPr rtlCol="0" anchor="ctr"/>
            <a:lstStyle/>
            <a:p>
              <a:endParaRPr lang="fr-FR">
                <a:solidFill>
                  <a:srgbClr val="4D4D4D"/>
                </a:solidFill>
              </a:endParaRPr>
            </a:p>
          </p:txBody>
        </p:sp>
        <p:sp>
          <p:nvSpPr>
            <p:cNvPr id="386" name="Freeform: Shape 5129">
              <a:extLst>
                <a:ext uri="{FF2B5EF4-FFF2-40B4-BE49-F238E27FC236}">
                  <a16:creationId xmlns:a16="http://schemas.microsoft.com/office/drawing/2014/main" id="{DE871BC0-3E5B-4B3D-AB72-94EF28CB469B}"/>
                </a:ext>
              </a:extLst>
            </p:cNvPr>
            <p:cNvSpPr/>
            <p:nvPr/>
          </p:nvSpPr>
          <p:spPr>
            <a:xfrm>
              <a:off x="7889524" y="4415095"/>
              <a:ext cx="9350" cy="112196"/>
            </a:xfrm>
            <a:custGeom>
              <a:avLst/>
              <a:gdLst>
                <a:gd name="connsiteX0" fmla="*/ 5151 w 9349"/>
                <a:gd name="connsiteY0" fmla="*/ 5151 h 112196"/>
                <a:gd name="connsiteX1" fmla="*/ 5151 w 9349"/>
                <a:gd name="connsiteY1" fmla="*/ 109045 h 112196"/>
                <a:gd name="connsiteX2" fmla="*/ 5151 w 9349"/>
                <a:gd name="connsiteY2" fmla="*/ 109045 h 112196"/>
                <a:gd name="connsiteX3" fmla="*/ 5151 w 9349"/>
                <a:gd name="connsiteY3" fmla="*/ 111167 h 112196"/>
              </a:gdLst>
              <a:ahLst/>
              <a:cxnLst>
                <a:cxn ang="0">
                  <a:pos x="connsiteX0" y="connsiteY0"/>
                </a:cxn>
                <a:cxn ang="0">
                  <a:pos x="connsiteX1" y="connsiteY1"/>
                </a:cxn>
                <a:cxn ang="0">
                  <a:pos x="connsiteX2" y="connsiteY2"/>
                </a:cxn>
                <a:cxn ang="0">
                  <a:pos x="connsiteX3" y="connsiteY3"/>
                </a:cxn>
              </a:cxnLst>
              <a:rect l="l" t="t" r="r" b="b"/>
              <a:pathLst>
                <a:path w="9349" h="112196">
                  <a:moveTo>
                    <a:pt x="5151" y="5151"/>
                  </a:moveTo>
                  <a:lnTo>
                    <a:pt x="5151" y="109045"/>
                  </a:lnTo>
                  <a:lnTo>
                    <a:pt x="5151" y="109045"/>
                  </a:lnTo>
                  <a:lnTo>
                    <a:pt x="5151" y="111167"/>
                  </a:lnTo>
                </a:path>
              </a:pathLst>
            </a:custGeom>
            <a:noFill/>
            <a:ln w="25400" cap="flat">
              <a:solidFill>
                <a:srgbClr val="B60D27"/>
              </a:solidFill>
              <a:prstDash val="solid"/>
              <a:miter/>
            </a:ln>
          </p:spPr>
          <p:txBody>
            <a:bodyPr rtlCol="0" anchor="ctr"/>
            <a:lstStyle/>
            <a:p>
              <a:endParaRPr lang="fr-FR">
                <a:solidFill>
                  <a:srgbClr val="4D4D4D"/>
                </a:solidFill>
              </a:endParaRPr>
            </a:p>
          </p:txBody>
        </p:sp>
      </p:grpSp>
      <p:sp>
        <p:nvSpPr>
          <p:cNvPr id="387" name="TextBox 386">
            <a:extLst>
              <a:ext uri="{FF2B5EF4-FFF2-40B4-BE49-F238E27FC236}">
                <a16:creationId xmlns:a16="http://schemas.microsoft.com/office/drawing/2014/main" id="{3D87B291-62C8-47AD-AB67-6B1C0D8D13B4}"/>
              </a:ext>
            </a:extLst>
          </p:cNvPr>
          <p:cNvSpPr txBox="1"/>
          <p:nvPr/>
        </p:nvSpPr>
        <p:spPr>
          <a:xfrm>
            <a:off x="1819952" y="4443828"/>
            <a:ext cx="861133" cy="523220"/>
          </a:xfrm>
          <a:prstGeom prst="rect">
            <a:avLst/>
          </a:prstGeom>
          <a:noFill/>
        </p:spPr>
        <p:txBody>
          <a:bodyPr wrap="none" rtlCol="0">
            <a:spAutoFit/>
          </a:bodyPr>
          <a:lstStyle/>
          <a:p>
            <a:r>
              <a:rPr lang="fr-FR" sz="1400">
                <a:solidFill>
                  <a:srgbClr val="4D4D4D"/>
                </a:solidFill>
              </a:rPr>
              <a:t>Olaparib</a:t>
            </a:r>
          </a:p>
          <a:p>
            <a:r>
              <a:rPr lang="fr-FR" sz="1400">
                <a:solidFill>
                  <a:srgbClr val="4D4D4D"/>
                </a:solidFill>
              </a:rPr>
              <a:t>Placebo</a:t>
            </a:r>
          </a:p>
        </p:txBody>
      </p:sp>
      <p:grpSp>
        <p:nvGrpSpPr>
          <p:cNvPr id="388" name="Group 387">
            <a:extLst>
              <a:ext uri="{FF2B5EF4-FFF2-40B4-BE49-F238E27FC236}">
                <a16:creationId xmlns:a16="http://schemas.microsoft.com/office/drawing/2014/main" id="{AA8772C9-0A68-4283-9040-7C453BEDA0F6}"/>
              </a:ext>
            </a:extLst>
          </p:cNvPr>
          <p:cNvGrpSpPr/>
          <p:nvPr/>
        </p:nvGrpSpPr>
        <p:grpSpPr>
          <a:xfrm>
            <a:off x="1501572" y="4737031"/>
            <a:ext cx="341745" cy="126558"/>
            <a:chOff x="1501572" y="4608344"/>
            <a:chExt cx="341745" cy="126558"/>
          </a:xfrm>
        </p:grpSpPr>
        <p:cxnSp>
          <p:nvCxnSpPr>
            <p:cNvPr id="389" name="Straight Connector 388">
              <a:extLst>
                <a:ext uri="{FF2B5EF4-FFF2-40B4-BE49-F238E27FC236}">
                  <a16:creationId xmlns:a16="http://schemas.microsoft.com/office/drawing/2014/main" id="{1277EAA0-98A0-4052-8D23-BFE0DB26437A}"/>
                </a:ext>
              </a:extLst>
            </p:cNvPr>
            <p:cNvCxnSpPr/>
            <p:nvPr/>
          </p:nvCxnSpPr>
          <p:spPr>
            <a:xfrm>
              <a:off x="1501572" y="4671623"/>
              <a:ext cx="341745" cy="0"/>
            </a:xfrm>
            <a:prstGeom prst="line">
              <a:avLst/>
            </a:prstGeom>
            <a:noFill/>
            <a:ln w="25400" cap="flat">
              <a:solidFill>
                <a:srgbClr val="B2C0EC"/>
              </a:solidFill>
              <a:prstDash val="solid"/>
              <a:miter/>
            </a:ln>
          </p:spPr>
        </p:cxnSp>
        <p:cxnSp>
          <p:nvCxnSpPr>
            <p:cNvPr id="390" name="Straight Connector 389">
              <a:extLst>
                <a:ext uri="{FF2B5EF4-FFF2-40B4-BE49-F238E27FC236}">
                  <a16:creationId xmlns:a16="http://schemas.microsoft.com/office/drawing/2014/main" id="{CCAA03CA-D260-42E2-A03B-7357218AFAFA}"/>
                </a:ext>
              </a:extLst>
            </p:cNvPr>
            <p:cNvCxnSpPr>
              <a:cxnSpLocks/>
            </p:cNvCxnSpPr>
            <p:nvPr/>
          </p:nvCxnSpPr>
          <p:spPr>
            <a:xfrm>
              <a:off x="1672444" y="4608344"/>
              <a:ext cx="0" cy="126558"/>
            </a:xfrm>
            <a:prstGeom prst="line">
              <a:avLst/>
            </a:prstGeom>
            <a:noFill/>
            <a:ln w="25400" cap="flat">
              <a:solidFill>
                <a:srgbClr val="B2C0EC"/>
              </a:solidFill>
              <a:prstDash val="solid"/>
              <a:miter/>
            </a:ln>
          </p:spPr>
        </p:cxnSp>
      </p:grpSp>
      <p:grpSp>
        <p:nvGrpSpPr>
          <p:cNvPr id="391" name="Group 390">
            <a:extLst>
              <a:ext uri="{FF2B5EF4-FFF2-40B4-BE49-F238E27FC236}">
                <a16:creationId xmlns:a16="http://schemas.microsoft.com/office/drawing/2014/main" id="{A6EFCBDC-B3B4-42D7-9ABD-BC55B9D3079A}"/>
              </a:ext>
            </a:extLst>
          </p:cNvPr>
          <p:cNvGrpSpPr/>
          <p:nvPr/>
        </p:nvGrpSpPr>
        <p:grpSpPr>
          <a:xfrm>
            <a:off x="1506187" y="4548442"/>
            <a:ext cx="341745" cy="126558"/>
            <a:chOff x="1506187" y="4419755"/>
            <a:chExt cx="341745" cy="126558"/>
          </a:xfrm>
        </p:grpSpPr>
        <p:cxnSp>
          <p:nvCxnSpPr>
            <p:cNvPr id="392" name="Straight Connector 391">
              <a:extLst>
                <a:ext uri="{FF2B5EF4-FFF2-40B4-BE49-F238E27FC236}">
                  <a16:creationId xmlns:a16="http://schemas.microsoft.com/office/drawing/2014/main" id="{55AB808F-252B-4FE7-A423-DA8479FE169F}"/>
                </a:ext>
              </a:extLst>
            </p:cNvPr>
            <p:cNvCxnSpPr/>
            <p:nvPr/>
          </p:nvCxnSpPr>
          <p:spPr>
            <a:xfrm>
              <a:off x="1506187" y="4483034"/>
              <a:ext cx="341745" cy="0"/>
            </a:xfrm>
            <a:prstGeom prst="line">
              <a:avLst/>
            </a:prstGeom>
            <a:noFill/>
            <a:ln w="25400" cap="flat">
              <a:solidFill>
                <a:srgbClr val="B60D27"/>
              </a:solidFill>
              <a:prstDash val="solid"/>
              <a:miter/>
            </a:ln>
          </p:spPr>
        </p:cxnSp>
        <p:cxnSp>
          <p:nvCxnSpPr>
            <p:cNvPr id="393" name="Straight Connector 392">
              <a:extLst>
                <a:ext uri="{FF2B5EF4-FFF2-40B4-BE49-F238E27FC236}">
                  <a16:creationId xmlns:a16="http://schemas.microsoft.com/office/drawing/2014/main" id="{671EC17B-4561-454F-B7FA-71C74364B09A}"/>
                </a:ext>
              </a:extLst>
            </p:cNvPr>
            <p:cNvCxnSpPr>
              <a:cxnSpLocks/>
            </p:cNvCxnSpPr>
            <p:nvPr/>
          </p:nvCxnSpPr>
          <p:spPr>
            <a:xfrm>
              <a:off x="1677059" y="4419755"/>
              <a:ext cx="0" cy="126558"/>
            </a:xfrm>
            <a:prstGeom prst="line">
              <a:avLst/>
            </a:prstGeom>
            <a:noFill/>
            <a:ln w="25400" cap="flat">
              <a:solidFill>
                <a:srgbClr val="B60D27"/>
              </a:solidFill>
              <a:prstDash val="solid"/>
              <a:miter/>
            </a:ln>
          </p:spPr>
        </p:cxnSp>
      </p:grpSp>
      <p:sp>
        <p:nvSpPr>
          <p:cNvPr id="394" name="TextBox 393">
            <a:extLst>
              <a:ext uri="{FF2B5EF4-FFF2-40B4-BE49-F238E27FC236}">
                <a16:creationId xmlns:a16="http://schemas.microsoft.com/office/drawing/2014/main" id="{706E9987-AE87-4E8D-83BE-3EEA899A95BC}"/>
              </a:ext>
            </a:extLst>
          </p:cNvPr>
          <p:cNvSpPr txBox="1"/>
          <p:nvPr/>
        </p:nvSpPr>
        <p:spPr>
          <a:xfrm>
            <a:off x="27790" y="5299040"/>
            <a:ext cx="1256269" cy="276999"/>
          </a:xfrm>
          <a:prstGeom prst="rect">
            <a:avLst/>
          </a:prstGeom>
          <a:noFill/>
        </p:spPr>
        <p:txBody>
          <a:bodyPr wrap="square" rtlCol="0">
            <a:spAutoFit/>
          </a:bodyPr>
          <a:lstStyle/>
          <a:p>
            <a:pPr algn="r"/>
            <a:r>
              <a:rPr lang="fr-FR" sz="1200">
                <a:solidFill>
                  <a:srgbClr val="4D4D4D"/>
                </a:solidFill>
              </a:rPr>
              <a:t>N</a:t>
            </a:r>
          </a:p>
        </p:txBody>
      </p:sp>
    </p:spTree>
    <p:custDataLst>
      <p:tags r:id="rId1"/>
    </p:custDataLst>
    <p:extLst>
      <p:ext uri="{BB962C8B-B14F-4D97-AF65-F5344CB8AC3E}">
        <p14:creationId xmlns:p14="http://schemas.microsoft.com/office/powerpoint/2010/main" val="36489835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a:t>LBA4: Olaparib en traitement de maintenance après 1</a:t>
            </a:r>
            <a:r>
              <a:rPr lang="fr-FR" baseline="30000"/>
              <a:t>e</a:t>
            </a:r>
            <a:r>
              <a:rPr lang="fr-FR"/>
              <a:t> ligne de chimiothérapie à base de platine chez des patients avec mutation germinale de BRCA et cancer du pancréas métastatique: l’étude de phase III POLO – Kindler HL, et al</a:t>
            </a:r>
          </a:p>
        </p:txBody>
      </p:sp>
      <p:sp>
        <p:nvSpPr>
          <p:cNvPr id="5123" name="Rectangle 3"/>
          <p:cNvSpPr>
            <a:spLocks noGrp="1" noChangeArrowheads="1"/>
          </p:cNvSpPr>
          <p:nvPr>
            <p:ph idx="1"/>
          </p:nvPr>
        </p:nvSpPr>
        <p:spPr/>
        <p:txBody>
          <a:bodyPr/>
          <a:lstStyle/>
          <a:p>
            <a:pPr marL="0" indent="0">
              <a:buNone/>
            </a:pPr>
            <a:r>
              <a:rPr lang="fr-FR" b="1"/>
              <a:t>Résultats</a:t>
            </a:r>
          </a:p>
        </p:txBody>
      </p:sp>
      <p:sp>
        <p:nvSpPr>
          <p:cNvPr id="8" name="Text Placeholder 13"/>
          <p:cNvSpPr>
            <a:spLocks noGrp="1"/>
          </p:cNvSpPr>
          <p:nvPr>
            <p:ph type="body" sz="quarter" idx="10"/>
          </p:nvPr>
        </p:nvSpPr>
        <p:spPr>
          <a:xfrm>
            <a:off x="365125" y="6096000"/>
            <a:ext cx="4407947" cy="487363"/>
          </a:xfrm>
        </p:spPr>
        <p:txBody>
          <a:bodyPr/>
          <a:lstStyle/>
          <a:p>
            <a:r>
              <a:rPr lang="fr-FR" sz="800" dirty="0"/>
              <a:t>D’après NEJM, Golan T, et al, Maintenance Olaparib for </a:t>
            </a:r>
            <a:r>
              <a:rPr lang="fr-FR" sz="800" dirty="0" err="1"/>
              <a:t>Germline</a:t>
            </a:r>
            <a:r>
              <a:rPr lang="fr-FR" sz="800" dirty="0"/>
              <a:t> BRCA-</a:t>
            </a:r>
            <a:r>
              <a:rPr lang="fr-FR" sz="800" dirty="0" err="1"/>
              <a:t>Mutated</a:t>
            </a:r>
            <a:r>
              <a:rPr lang="fr-FR" sz="800" dirty="0"/>
              <a:t> </a:t>
            </a:r>
            <a:r>
              <a:rPr lang="fr-FR" sz="800" dirty="0" err="1"/>
              <a:t>Metastatic</a:t>
            </a:r>
            <a:r>
              <a:rPr lang="fr-FR" sz="800" dirty="0"/>
              <a:t> </a:t>
            </a:r>
            <a:r>
              <a:rPr lang="fr-FR" sz="800" dirty="0" err="1"/>
              <a:t>Pancreatic</a:t>
            </a:r>
            <a:r>
              <a:rPr lang="fr-FR" sz="800" dirty="0"/>
              <a:t> Cancer, N </a:t>
            </a:r>
            <a:r>
              <a:rPr lang="fr-FR" sz="800" dirty="0" err="1"/>
              <a:t>Engl</a:t>
            </a:r>
            <a:r>
              <a:rPr lang="fr-FR" sz="800" dirty="0"/>
              <a:t> J Med, </a:t>
            </a:r>
            <a:r>
              <a:rPr lang="fr-FR" sz="800" dirty="0" err="1"/>
              <a:t>doi</a:t>
            </a:r>
            <a:r>
              <a:rPr lang="fr-FR" sz="800" dirty="0"/>
              <a:t>: 10,1056/NEJMoa1903387, Copyright © (2019) Massachusetts </a:t>
            </a:r>
            <a:r>
              <a:rPr lang="fr-FR" sz="800" dirty="0" err="1"/>
              <a:t>Medical</a:t>
            </a:r>
            <a:r>
              <a:rPr lang="fr-FR" sz="800" dirty="0"/>
              <a:t> Society, </a:t>
            </a:r>
            <a:r>
              <a:rPr lang="fr-FR" sz="800" dirty="0" err="1"/>
              <a:t>Reprinted</a:t>
            </a:r>
            <a:r>
              <a:rPr lang="fr-FR" sz="800" dirty="0"/>
              <a:t> </a:t>
            </a:r>
            <a:r>
              <a:rPr lang="fr-FR" sz="800" dirty="0" err="1"/>
              <a:t>with</a:t>
            </a:r>
            <a:r>
              <a:rPr lang="fr-FR" sz="800" dirty="0"/>
              <a:t> permission from Massachusetts </a:t>
            </a:r>
            <a:r>
              <a:rPr lang="fr-FR" sz="800" dirty="0" err="1"/>
              <a:t>Medical</a:t>
            </a:r>
            <a:r>
              <a:rPr lang="fr-FR" sz="800" dirty="0"/>
              <a:t> </a:t>
            </a:r>
            <a:r>
              <a:rPr lang="fr-FR" sz="800" dirty="0" smtClean="0"/>
              <a:t>Society</a:t>
            </a:r>
            <a:endParaRPr lang="fr-FR" sz="800" dirty="0"/>
          </a:p>
        </p:txBody>
      </p:sp>
      <p:sp>
        <p:nvSpPr>
          <p:cNvPr id="15" name="Text Placeholder 14"/>
          <p:cNvSpPr>
            <a:spLocks noGrp="1"/>
          </p:cNvSpPr>
          <p:nvPr>
            <p:ph type="body" sz="quarter" idx="11"/>
          </p:nvPr>
        </p:nvSpPr>
        <p:spPr/>
        <p:txBody>
          <a:bodyPr/>
          <a:lstStyle/>
          <a:p>
            <a:r>
              <a:rPr lang="fr-FR"/>
              <a:t>Kindler HL, et al, J Clin Oncol 2019;37(suppl):abstr LBA4</a:t>
            </a:r>
          </a:p>
        </p:txBody>
      </p:sp>
      <p:sp>
        <p:nvSpPr>
          <p:cNvPr id="12" name="TextBox 11">
            <a:extLst>
              <a:ext uri="{FF2B5EF4-FFF2-40B4-BE49-F238E27FC236}">
                <a16:creationId xmlns:a16="http://schemas.microsoft.com/office/drawing/2014/main" id="{167E7AA3-26D6-47C4-BE67-17B9FBD0ACC2}"/>
              </a:ext>
            </a:extLst>
          </p:cNvPr>
          <p:cNvSpPr txBox="1"/>
          <p:nvPr/>
        </p:nvSpPr>
        <p:spPr>
          <a:xfrm>
            <a:off x="2892707" y="1420175"/>
            <a:ext cx="335861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a:ln>
                  <a:noFill/>
                </a:ln>
                <a:solidFill>
                  <a:srgbClr val="4D4D4D"/>
                </a:solidFill>
                <a:effectLst/>
                <a:uLnTx/>
                <a:uFillTx/>
                <a:latin typeface="Arial" charset="0"/>
                <a:ea typeface="+mn-ea"/>
                <a:cs typeface="Arial" charset="0"/>
              </a:rPr>
              <a:t>Survie globale (46% de maturité)</a:t>
            </a:r>
          </a:p>
        </p:txBody>
      </p:sp>
      <p:graphicFrame>
        <p:nvGraphicFramePr>
          <p:cNvPr id="9" name="Table 8">
            <a:extLst>
              <a:ext uri="{FF2B5EF4-FFF2-40B4-BE49-F238E27FC236}">
                <a16:creationId xmlns:a16="http://schemas.microsoft.com/office/drawing/2014/main" id="{35F7E149-BC2C-425A-8E80-5B2A97C0BC50}"/>
              </a:ext>
            </a:extLst>
          </p:cNvPr>
          <p:cNvGraphicFramePr>
            <a:graphicFrameLocks noGrp="1"/>
          </p:cNvGraphicFramePr>
          <p:nvPr>
            <p:extLst>
              <p:ext uri="{D42A27DB-BD31-4B8C-83A1-F6EECF244321}">
                <p14:modId xmlns:p14="http://schemas.microsoft.com/office/powerpoint/2010/main" val="3128053166"/>
              </p:ext>
            </p:extLst>
          </p:nvPr>
        </p:nvGraphicFramePr>
        <p:xfrm>
          <a:off x="5032202" y="1753783"/>
          <a:ext cx="3645593" cy="1475232"/>
        </p:xfrm>
        <a:graphic>
          <a:graphicData uri="http://schemas.openxmlformats.org/drawingml/2006/table">
            <a:tbl>
              <a:tblPr firstRow="1" bandRow="1">
                <a:tableStyleId>{69012ECD-51FC-41F1-AA8D-1B2483CD663E}</a:tableStyleId>
              </a:tblPr>
              <a:tblGrid>
                <a:gridCol w="1858575">
                  <a:extLst>
                    <a:ext uri="{9D8B030D-6E8A-4147-A177-3AD203B41FA5}">
                      <a16:colId xmlns:a16="http://schemas.microsoft.com/office/drawing/2014/main" val="20000"/>
                    </a:ext>
                  </a:extLst>
                </a:gridCol>
                <a:gridCol w="909564">
                  <a:extLst>
                    <a:ext uri="{9D8B030D-6E8A-4147-A177-3AD203B41FA5}">
                      <a16:colId xmlns:a16="http://schemas.microsoft.com/office/drawing/2014/main" val="20001"/>
                    </a:ext>
                  </a:extLst>
                </a:gridCol>
                <a:gridCol w="877454">
                  <a:extLst>
                    <a:ext uri="{9D8B030D-6E8A-4147-A177-3AD203B41FA5}">
                      <a16:colId xmlns:a16="http://schemas.microsoft.com/office/drawing/2014/main" val="20002"/>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1" i="0" u="none" strike="noStrike" cap="none" normalizeH="0" baseline="0" noProof="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Arial" charset="0"/>
                          <a:cs typeface="Arial" charset="0"/>
                        </a:rPr>
                        <a:t>Olaparib</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Arial" charset="0"/>
                          <a:cs typeface="Arial" charset="0"/>
                        </a:rPr>
                        <a:t>(n=92)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solidFill>
                      <a:srgbClr val="B60D27"/>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Arial" charset="0"/>
                          <a:cs typeface="Arial" charset="0"/>
                        </a:rPr>
                        <a:t>Placebo</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Arial" charset="0"/>
                          <a:cs typeface="Arial" charset="0"/>
                        </a:rPr>
                        <a:t>(n=62)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solidFill>
                      <a:srgbClr val="B2C0EC"/>
                    </a:solidFill>
                  </a:tcPr>
                </a:tc>
                <a:extLst>
                  <a:ext uri="{0D108BD9-81ED-4DB2-BD59-A6C34878D82A}">
                    <a16:rowId xmlns:a16="http://schemas.microsoft.com/office/drawing/2014/main"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fr-FR" sz="1400" kern="1200" noProof="0">
                          <a:solidFill>
                            <a:srgbClr val="4D4D4D"/>
                          </a:solidFill>
                          <a:latin typeface="+mn-lt"/>
                          <a:ea typeface="+mn-ea"/>
                          <a:cs typeface="+mn-cs"/>
                        </a:rPr>
                        <a:t>Médiane SG, mois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Arial" charset="0"/>
                          <a:ea typeface="+mn-ea"/>
                          <a:cs typeface="Arial" charset="0"/>
                        </a:rPr>
                        <a:t>18,9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Arial" charset="0"/>
                          <a:ea typeface="+mn-ea"/>
                          <a:cs typeface="Arial" charset="0"/>
                        </a:rPr>
                        <a:t>18,1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fr-FR" sz="1400" kern="1200" noProof="0">
                          <a:solidFill>
                            <a:srgbClr val="4D4D4D"/>
                          </a:solidFill>
                          <a:latin typeface="+mn-lt"/>
                          <a:ea typeface="+mn-ea"/>
                          <a:cs typeface="+mn-cs"/>
                        </a:rPr>
                        <a:t>HR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Arial" charset="0"/>
                          <a:ea typeface="+mn-ea"/>
                          <a:cs typeface="Arial" charset="0"/>
                        </a:rPr>
                        <a:t>0,91 (0,56 - 1,46)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kern="1200" cap="none" normalizeH="0" baseline="0" dirty="0">
                        <a:ln>
                          <a:noFill/>
                        </a:ln>
                        <a:solidFill>
                          <a:schemeClr val="tx1"/>
                        </a:solidFill>
                        <a:effectLst/>
                        <a:latin typeface="Arial" charset="0"/>
                        <a:ea typeface="+mn-ea"/>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2"/>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fr-FR" sz="1400" kern="1200" noProof="0">
                          <a:solidFill>
                            <a:srgbClr val="4D4D4D"/>
                          </a:solidFill>
                          <a:latin typeface="+mn-lt"/>
                          <a:ea typeface="+mn-ea"/>
                          <a:cs typeface="+mn-cs"/>
                        </a:rPr>
                        <a:t>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kern="1200" cap="none" normalizeH="0" baseline="0" noProof="0" dirty="0">
                          <a:ln>
                            <a:noFill/>
                          </a:ln>
                          <a:solidFill>
                            <a:srgbClr val="4D4D4D"/>
                          </a:solidFill>
                          <a:effectLst/>
                          <a:latin typeface="Arial" charset="0"/>
                          <a:ea typeface="+mn-ea"/>
                          <a:cs typeface="Arial" charset="0"/>
                        </a:rPr>
                        <a:t>0,68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kern="1200" cap="none" normalizeH="0" baseline="0" dirty="0">
                        <a:ln>
                          <a:noFill/>
                        </a:ln>
                        <a:solidFill>
                          <a:schemeClr val="tx1"/>
                        </a:solidFill>
                        <a:effectLst/>
                        <a:latin typeface="Arial" charset="0"/>
                        <a:ea typeface="+mn-ea"/>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347167454"/>
                  </a:ext>
                </a:extLst>
              </a:tr>
            </a:tbl>
          </a:graphicData>
        </a:graphic>
      </p:graphicFrame>
      <p:sp>
        <p:nvSpPr>
          <p:cNvPr id="10" name="Freeform 21">
            <a:extLst>
              <a:ext uri="{FF2B5EF4-FFF2-40B4-BE49-F238E27FC236}">
                <a16:creationId xmlns:a16="http://schemas.microsoft.com/office/drawing/2014/main" id="{1DCCDFCD-3DC0-4CBB-94A3-BF2CE75236BB}"/>
              </a:ext>
            </a:extLst>
          </p:cNvPr>
          <p:cNvSpPr>
            <a:spLocks/>
          </p:cNvSpPr>
          <p:nvPr/>
        </p:nvSpPr>
        <p:spPr bwMode="auto">
          <a:xfrm>
            <a:off x="1390040" y="2503821"/>
            <a:ext cx="6805495"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11" name="Line 6">
            <a:extLst>
              <a:ext uri="{FF2B5EF4-FFF2-40B4-BE49-F238E27FC236}">
                <a16:creationId xmlns:a16="http://schemas.microsoft.com/office/drawing/2014/main" id="{F04FA0EA-193A-48D8-AF28-86ACE63326A3}"/>
              </a:ext>
            </a:extLst>
          </p:cNvPr>
          <p:cNvSpPr>
            <a:spLocks noChangeShapeType="1"/>
          </p:cNvSpPr>
          <p:nvPr/>
        </p:nvSpPr>
        <p:spPr bwMode="auto">
          <a:xfrm>
            <a:off x="1299809" y="250382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13" name="Line 7">
            <a:extLst>
              <a:ext uri="{FF2B5EF4-FFF2-40B4-BE49-F238E27FC236}">
                <a16:creationId xmlns:a16="http://schemas.microsoft.com/office/drawing/2014/main" id="{807F6317-E3F5-49B5-AF71-F4A2541A4017}"/>
              </a:ext>
            </a:extLst>
          </p:cNvPr>
          <p:cNvSpPr>
            <a:spLocks noChangeShapeType="1"/>
          </p:cNvSpPr>
          <p:nvPr/>
        </p:nvSpPr>
        <p:spPr bwMode="auto">
          <a:xfrm>
            <a:off x="1299809" y="302602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14" name="Line 8">
            <a:extLst>
              <a:ext uri="{FF2B5EF4-FFF2-40B4-BE49-F238E27FC236}">
                <a16:creationId xmlns:a16="http://schemas.microsoft.com/office/drawing/2014/main" id="{694CAE32-FC3B-4AC9-BAE9-D434EEB8D630}"/>
              </a:ext>
            </a:extLst>
          </p:cNvPr>
          <p:cNvSpPr>
            <a:spLocks noChangeShapeType="1"/>
          </p:cNvSpPr>
          <p:nvPr/>
        </p:nvSpPr>
        <p:spPr bwMode="auto">
          <a:xfrm>
            <a:off x="1299809" y="352478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16" name="Line 9">
            <a:extLst>
              <a:ext uri="{FF2B5EF4-FFF2-40B4-BE49-F238E27FC236}">
                <a16:creationId xmlns:a16="http://schemas.microsoft.com/office/drawing/2014/main" id="{0BD582B0-B3B9-49AB-9739-57A5E4B388AA}"/>
              </a:ext>
            </a:extLst>
          </p:cNvPr>
          <p:cNvSpPr>
            <a:spLocks noChangeShapeType="1"/>
          </p:cNvSpPr>
          <p:nvPr/>
        </p:nvSpPr>
        <p:spPr bwMode="auto">
          <a:xfrm>
            <a:off x="1299809" y="403966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17" name="Line 10">
            <a:extLst>
              <a:ext uri="{FF2B5EF4-FFF2-40B4-BE49-F238E27FC236}">
                <a16:creationId xmlns:a16="http://schemas.microsoft.com/office/drawing/2014/main" id="{8298946C-93D2-4ABD-BBBD-615C3CF6051D}"/>
              </a:ext>
            </a:extLst>
          </p:cNvPr>
          <p:cNvSpPr>
            <a:spLocks noChangeShapeType="1"/>
          </p:cNvSpPr>
          <p:nvPr/>
        </p:nvSpPr>
        <p:spPr bwMode="auto">
          <a:xfrm>
            <a:off x="1299809" y="454380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18" name="Line 11">
            <a:extLst>
              <a:ext uri="{FF2B5EF4-FFF2-40B4-BE49-F238E27FC236}">
                <a16:creationId xmlns:a16="http://schemas.microsoft.com/office/drawing/2014/main" id="{016D0712-98DA-4C56-A927-D43F4F9172E2}"/>
              </a:ext>
            </a:extLst>
          </p:cNvPr>
          <p:cNvSpPr>
            <a:spLocks noChangeShapeType="1"/>
          </p:cNvSpPr>
          <p:nvPr/>
        </p:nvSpPr>
        <p:spPr bwMode="auto">
          <a:xfrm>
            <a:off x="1299809" y="5053312"/>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19" name="TextBox 18">
            <a:extLst>
              <a:ext uri="{FF2B5EF4-FFF2-40B4-BE49-F238E27FC236}">
                <a16:creationId xmlns:a16="http://schemas.microsoft.com/office/drawing/2014/main" id="{0CC826BB-B81C-484A-84D0-438D08DCB43C}"/>
              </a:ext>
            </a:extLst>
          </p:cNvPr>
          <p:cNvSpPr txBox="1"/>
          <p:nvPr/>
        </p:nvSpPr>
        <p:spPr>
          <a:xfrm rot="16200000">
            <a:off x="131876" y="3666078"/>
            <a:ext cx="1386918" cy="276999"/>
          </a:xfrm>
          <a:prstGeom prst="rect">
            <a:avLst/>
          </a:prstGeom>
          <a:noFill/>
        </p:spPr>
        <p:txBody>
          <a:bodyPr wrap="none" rtlCol="0">
            <a:spAutoFit/>
          </a:bodyPr>
          <a:lstStyle/>
          <a:p>
            <a:pPr algn="ctr" fontAlgn="base">
              <a:spcBef>
                <a:spcPct val="0"/>
              </a:spcBef>
              <a:spcAft>
                <a:spcPct val="0"/>
              </a:spcAft>
            </a:pPr>
            <a:r>
              <a:rPr lang="fr-FR" sz="1200" dirty="0">
                <a:solidFill>
                  <a:srgbClr val="4D4D4D"/>
                </a:solidFill>
                <a:latin typeface="Arial" panose="020B0604020202020204" pitchFamily="34" charset="0"/>
                <a:cs typeface="Arial" panose="020B0604020202020204" pitchFamily="34" charset="0"/>
              </a:rPr>
              <a:t>Probabilité de SG</a:t>
            </a:r>
          </a:p>
        </p:txBody>
      </p:sp>
      <p:sp>
        <p:nvSpPr>
          <p:cNvPr id="20" name="TextBox 19">
            <a:extLst>
              <a:ext uri="{FF2B5EF4-FFF2-40B4-BE49-F238E27FC236}">
                <a16:creationId xmlns:a16="http://schemas.microsoft.com/office/drawing/2014/main" id="{E63AC1E2-19C7-4701-A66B-2C4E38B64B4E}"/>
              </a:ext>
            </a:extLst>
          </p:cNvPr>
          <p:cNvSpPr txBox="1"/>
          <p:nvPr/>
        </p:nvSpPr>
        <p:spPr>
          <a:xfrm>
            <a:off x="4499306" y="5389463"/>
            <a:ext cx="508473" cy="276999"/>
          </a:xfrm>
          <a:prstGeom prst="rect">
            <a:avLst/>
          </a:prstGeom>
          <a:noFill/>
        </p:spPr>
        <p:txBody>
          <a:bodyPr wrap="none" rtlCol="0">
            <a:spAutoFit/>
          </a:bodyPr>
          <a:lstStyle/>
          <a:p>
            <a:pPr algn="ctr" fontAlgn="base">
              <a:spcBef>
                <a:spcPct val="0"/>
              </a:spcBef>
              <a:spcAft>
                <a:spcPct val="0"/>
              </a:spcAft>
            </a:pPr>
            <a:r>
              <a:rPr lang="fr-FR" sz="1200" dirty="0">
                <a:solidFill>
                  <a:srgbClr val="4D4D4D"/>
                </a:solidFill>
                <a:latin typeface="Arial" panose="020B0604020202020204" pitchFamily="34" charset="0"/>
                <a:cs typeface="Arial" panose="020B0604020202020204" pitchFamily="34" charset="0"/>
              </a:rPr>
              <a:t>Mois</a:t>
            </a:r>
          </a:p>
        </p:txBody>
      </p:sp>
      <p:sp>
        <p:nvSpPr>
          <p:cNvPr id="21" name="TextBox 20">
            <a:extLst>
              <a:ext uri="{FF2B5EF4-FFF2-40B4-BE49-F238E27FC236}">
                <a16:creationId xmlns:a16="http://schemas.microsoft.com/office/drawing/2014/main" id="{A28DE12F-F8E0-4609-84E8-981C5BCC2041}"/>
              </a:ext>
            </a:extLst>
          </p:cNvPr>
          <p:cNvSpPr txBox="1"/>
          <p:nvPr/>
        </p:nvSpPr>
        <p:spPr>
          <a:xfrm>
            <a:off x="945440" y="2362551"/>
            <a:ext cx="397866" cy="276999"/>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1,0</a:t>
            </a:r>
          </a:p>
        </p:txBody>
      </p:sp>
      <p:sp>
        <p:nvSpPr>
          <p:cNvPr id="22" name="TextBox 21">
            <a:extLst>
              <a:ext uri="{FF2B5EF4-FFF2-40B4-BE49-F238E27FC236}">
                <a16:creationId xmlns:a16="http://schemas.microsoft.com/office/drawing/2014/main" id="{B0627F63-59FF-4BCB-8FCC-E0F81FD3D4E5}"/>
              </a:ext>
            </a:extLst>
          </p:cNvPr>
          <p:cNvSpPr txBox="1"/>
          <p:nvPr/>
        </p:nvSpPr>
        <p:spPr>
          <a:xfrm>
            <a:off x="945445" y="2886690"/>
            <a:ext cx="397866" cy="276999"/>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0,8</a:t>
            </a:r>
          </a:p>
        </p:txBody>
      </p:sp>
      <p:sp>
        <p:nvSpPr>
          <p:cNvPr id="23" name="TextBox 22">
            <a:extLst>
              <a:ext uri="{FF2B5EF4-FFF2-40B4-BE49-F238E27FC236}">
                <a16:creationId xmlns:a16="http://schemas.microsoft.com/office/drawing/2014/main" id="{8E18AE05-1F24-4C3C-BD0C-C77FAD91F3CC}"/>
              </a:ext>
            </a:extLst>
          </p:cNvPr>
          <p:cNvSpPr txBox="1"/>
          <p:nvPr/>
        </p:nvSpPr>
        <p:spPr>
          <a:xfrm>
            <a:off x="945445" y="3385221"/>
            <a:ext cx="397866" cy="276999"/>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0,6</a:t>
            </a:r>
          </a:p>
        </p:txBody>
      </p:sp>
      <p:sp>
        <p:nvSpPr>
          <p:cNvPr id="24" name="TextBox 23">
            <a:extLst>
              <a:ext uri="{FF2B5EF4-FFF2-40B4-BE49-F238E27FC236}">
                <a16:creationId xmlns:a16="http://schemas.microsoft.com/office/drawing/2014/main" id="{0096252A-8A83-4CD4-AF9B-BC717ECEB0BB}"/>
              </a:ext>
            </a:extLst>
          </p:cNvPr>
          <p:cNvSpPr txBox="1"/>
          <p:nvPr/>
        </p:nvSpPr>
        <p:spPr>
          <a:xfrm>
            <a:off x="945445" y="3899874"/>
            <a:ext cx="397866" cy="276999"/>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0,4</a:t>
            </a:r>
          </a:p>
        </p:txBody>
      </p:sp>
      <p:sp>
        <p:nvSpPr>
          <p:cNvPr id="25" name="TextBox 24">
            <a:extLst>
              <a:ext uri="{FF2B5EF4-FFF2-40B4-BE49-F238E27FC236}">
                <a16:creationId xmlns:a16="http://schemas.microsoft.com/office/drawing/2014/main" id="{7F3B9038-AD03-4A69-B5ED-D8E7CD10CFD7}"/>
              </a:ext>
            </a:extLst>
          </p:cNvPr>
          <p:cNvSpPr txBox="1"/>
          <p:nvPr/>
        </p:nvSpPr>
        <p:spPr>
          <a:xfrm>
            <a:off x="945446" y="4403777"/>
            <a:ext cx="397865" cy="276999"/>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0,2</a:t>
            </a:r>
          </a:p>
        </p:txBody>
      </p:sp>
      <p:sp>
        <p:nvSpPr>
          <p:cNvPr id="26" name="TextBox 25">
            <a:extLst>
              <a:ext uri="{FF2B5EF4-FFF2-40B4-BE49-F238E27FC236}">
                <a16:creationId xmlns:a16="http://schemas.microsoft.com/office/drawing/2014/main" id="{42451C3E-DD80-4E9C-A14D-AF533C3D9B21}"/>
              </a:ext>
            </a:extLst>
          </p:cNvPr>
          <p:cNvSpPr txBox="1"/>
          <p:nvPr/>
        </p:nvSpPr>
        <p:spPr>
          <a:xfrm>
            <a:off x="1073694" y="4913053"/>
            <a:ext cx="269625" cy="276999"/>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0</a:t>
            </a:r>
          </a:p>
        </p:txBody>
      </p:sp>
      <p:sp>
        <p:nvSpPr>
          <p:cNvPr id="27" name="Line 19">
            <a:extLst>
              <a:ext uri="{FF2B5EF4-FFF2-40B4-BE49-F238E27FC236}">
                <a16:creationId xmlns:a16="http://schemas.microsoft.com/office/drawing/2014/main" id="{90EA0F81-5DB8-456F-87AA-35BD31A900C5}"/>
              </a:ext>
            </a:extLst>
          </p:cNvPr>
          <p:cNvSpPr>
            <a:spLocks noChangeShapeType="1"/>
          </p:cNvSpPr>
          <p:nvPr/>
        </p:nvSpPr>
        <p:spPr bwMode="auto">
          <a:xfrm>
            <a:off x="1630414" y="509045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28" name="Line 21">
            <a:extLst>
              <a:ext uri="{FF2B5EF4-FFF2-40B4-BE49-F238E27FC236}">
                <a16:creationId xmlns:a16="http://schemas.microsoft.com/office/drawing/2014/main" id="{9CD410D0-AA69-476D-9AA7-7657E9B6D361}"/>
              </a:ext>
            </a:extLst>
          </p:cNvPr>
          <p:cNvSpPr>
            <a:spLocks noChangeShapeType="1"/>
          </p:cNvSpPr>
          <p:nvPr/>
        </p:nvSpPr>
        <p:spPr bwMode="auto">
          <a:xfrm>
            <a:off x="1395879" y="509045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645B9FFA-66B1-4D9B-BBA8-CD99DC19C487}"/>
              </a:ext>
            </a:extLst>
          </p:cNvPr>
          <p:cNvSpPr txBox="1"/>
          <p:nvPr/>
        </p:nvSpPr>
        <p:spPr>
          <a:xfrm>
            <a:off x="1283227" y="5146122"/>
            <a:ext cx="242621" cy="996033"/>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0</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ctr"/>
            <a:r>
              <a:rPr lang="fr-FR" sz="1200">
                <a:solidFill>
                  <a:srgbClr val="B60D27"/>
                </a:solidFill>
                <a:latin typeface="Arial" panose="020B0604020202020204" pitchFamily="34" charset="0"/>
                <a:cs typeface="Arial" panose="020B0604020202020204" pitchFamily="34" charset="0"/>
              </a:rPr>
              <a:t>92</a:t>
            </a:r>
          </a:p>
          <a:p>
            <a:pPr algn="ctr"/>
            <a:r>
              <a:rPr lang="fr-FR" sz="1200">
                <a:solidFill>
                  <a:srgbClr val="B2C0EC"/>
                </a:solidFill>
                <a:latin typeface="Arial" panose="020B0604020202020204" pitchFamily="34" charset="0"/>
                <a:cs typeface="Arial" panose="020B0604020202020204" pitchFamily="34" charset="0"/>
              </a:rPr>
              <a:t>62</a:t>
            </a:r>
          </a:p>
        </p:txBody>
      </p:sp>
      <p:sp>
        <p:nvSpPr>
          <p:cNvPr id="30" name="TextBox 29">
            <a:extLst>
              <a:ext uri="{FF2B5EF4-FFF2-40B4-BE49-F238E27FC236}">
                <a16:creationId xmlns:a16="http://schemas.microsoft.com/office/drawing/2014/main" id="{02B1DD07-D955-49CE-8A0E-AB000D4AA361}"/>
              </a:ext>
            </a:extLst>
          </p:cNvPr>
          <p:cNvSpPr txBox="1"/>
          <p:nvPr/>
        </p:nvSpPr>
        <p:spPr>
          <a:xfrm>
            <a:off x="1509101" y="5146122"/>
            <a:ext cx="242621" cy="996033"/>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2</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ctr"/>
            <a:r>
              <a:rPr lang="fr-FR" sz="1200">
                <a:solidFill>
                  <a:srgbClr val="B60D27"/>
                </a:solidFill>
                <a:latin typeface="Arial" panose="020B0604020202020204" pitchFamily="34" charset="0"/>
                <a:cs typeface="Arial" panose="020B0604020202020204" pitchFamily="34" charset="0"/>
              </a:rPr>
              <a:t>87</a:t>
            </a:r>
          </a:p>
          <a:p>
            <a:pPr algn="ctr"/>
            <a:r>
              <a:rPr lang="fr-FR" sz="1200">
                <a:solidFill>
                  <a:srgbClr val="B2C0EC"/>
                </a:solidFill>
                <a:latin typeface="Arial" panose="020B0604020202020204" pitchFamily="34" charset="0"/>
                <a:cs typeface="Arial" panose="020B0604020202020204" pitchFamily="34" charset="0"/>
              </a:rPr>
              <a:t>60</a:t>
            </a:r>
          </a:p>
        </p:txBody>
      </p:sp>
      <p:sp>
        <p:nvSpPr>
          <p:cNvPr id="31" name="Line 19">
            <a:extLst>
              <a:ext uri="{FF2B5EF4-FFF2-40B4-BE49-F238E27FC236}">
                <a16:creationId xmlns:a16="http://schemas.microsoft.com/office/drawing/2014/main" id="{67377F31-31BF-4104-A22F-965DBD9EC056}"/>
              </a:ext>
            </a:extLst>
          </p:cNvPr>
          <p:cNvSpPr>
            <a:spLocks noChangeShapeType="1"/>
          </p:cNvSpPr>
          <p:nvPr/>
        </p:nvSpPr>
        <p:spPr bwMode="auto">
          <a:xfrm>
            <a:off x="2188118" y="509045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32" name="Line 21">
            <a:extLst>
              <a:ext uri="{FF2B5EF4-FFF2-40B4-BE49-F238E27FC236}">
                <a16:creationId xmlns:a16="http://schemas.microsoft.com/office/drawing/2014/main" id="{B6051E63-313A-4A43-8B99-368E29DAB8DF}"/>
              </a:ext>
            </a:extLst>
          </p:cNvPr>
          <p:cNvSpPr>
            <a:spLocks noChangeShapeType="1"/>
          </p:cNvSpPr>
          <p:nvPr/>
        </p:nvSpPr>
        <p:spPr bwMode="auto">
          <a:xfrm>
            <a:off x="1909133" y="509045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2B937AF3-97D9-4981-BF61-4133EB881AA6}"/>
              </a:ext>
            </a:extLst>
          </p:cNvPr>
          <p:cNvSpPr txBox="1"/>
          <p:nvPr/>
        </p:nvSpPr>
        <p:spPr>
          <a:xfrm>
            <a:off x="1786955" y="5146122"/>
            <a:ext cx="242621" cy="996033"/>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4</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ctr"/>
            <a:r>
              <a:rPr lang="fr-FR" sz="1200">
                <a:solidFill>
                  <a:srgbClr val="B60D27"/>
                </a:solidFill>
                <a:latin typeface="Arial" panose="020B0604020202020204" pitchFamily="34" charset="0"/>
                <a:cs typeface="Arial" panose="020B0604020202020204" pitchFamily="34" charset="0"/>
              </a:rPr>
              <a:t>80</a:t>
            </a:r>
          </a:p>
          <a:p>
            <a:pPr algn="ctr"/>
            <a:r>
              <a:rPr lang="fr-FR" sz="1200">
                <a:solidFill>
                  <a:srgbClr val="B2C0EC"/>
                </a:solidFill>
                <a:latin typeface="Arial" panose="020B0604020202020204" pitchFamily="34" charset="0"/>
                <a:cs typeface="Arial" panose="020B0604020202020204" pitchFamily="34" charset="0"/>
              </a:rPr>
              <a:t>56</a:t>
            </a:r>
          </a:p>
        </p:txBody>
      </p:sp>
      <p:sp>
        <p:nvSpPr>
          <p:cNvPr id="34" name="TextBox 33">
            <a:extLst>
              <a:ext uri="{FF2B5EF4-FFF2-40B4-BE49-F238E27FC236}">
                <a16:creationId xmlns:a16="http://schemas.microsoft.com/office/drawing/2014/main" id="{A6E99B39-BA40-4835-A605-2C26E29FC877}"/>
              </a:ext>
            </a:extLst>
          </p:cNvPr>
          <p:cNvSpPr txBox="1"/>
          <p:nvPr/>
        </p:nvSpPr>
        <p:spPr>
          <a:xfrm>
            <a:off x="2066807" y="5146122"/>
            <a:ext cx="242621" cy="996033"/>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6</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ctr"/>
            <a:r>
              <a:rPr lang="fr-FR" sz="1200">
                <a:solidFill>
                  <a:srgbClr val="B60D27"/>
                </a:solidFill>
                <a:latin typeface="Arial" panose="020B0604020202020204" pitchFamily="34" charset="0"/>
                <a:cs typeface="Arial" panose="020B0604020202020204" pitchFamily="34" charset="0"/>
              </a:rPr>
              <a:t>71</a:t>
            </a:r>
          </a:p>
          <a:p>
            <a:pPr algn="ctr"/>
            <a:r>
              <a:rPr lang="fr-FR" sz="1200">
                <a:solidFill>
                  <a:srgbClr val="B2C0EC"/>
                </a:solidFill>
                <a:latin typeface="Arial" panose="020B0604020202020204" pitchFamily="34" charset="0"/>
                <a:cs typeface="Arial" panose="020B0604020202020204" pitchFamily="34" charset="0"/>
              </a:rPr>
              <a:t>50</a:t>
            </a:r>
          </a:p>
        </p:txBody>
      </p:sp>
      <p:sp>
        <p:nvSpPr>
          <p:cNvPr id="35" name="Line 19">
            <a:extLst>
              <a:ext uri="{FF2B5EF4-FFF2-40B4-BE49-F238E27FC236}">
                <a16:creationId xmlns:a16="http://schemas.microsoft.com/office/drawing/2014/main" id="{AD957DEA-94EB-4130-BF12-7F4F8C031B95}"/>
              </a:ext>
            </a:extLst>
          </p:cNvPr>
          <p:cNvSpPr>
            <a:spLocks noChangeShapeType="1"/>
          </p:cNvSpPr>
          <p:nvPr/>
        </p:nvSpPr>
        <p:spPr bwMode="auto">
          <a:xfrm>
            <a:off x="2739472" y="509045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36" name="Line 21">
            <a:extLst>
              <a:ext uri="{FF2B5EF4-FFF2-40B4-BE49-F238E27FC236}">
                <a16:creationId xmlns:a16="http://schemas.microsoft.com/office/drawing/2014/main" id="{A9D6D4DB-4BF2-4743-8A63-4654A76F1011}"/>
              </a:ext>
            </a:extLst>
          </p:cNvPr>
          <p:cNvSpPr>
            <a:spLocks noChangeShapeType="1"/>
          </p:cNvSpPr>
          <p:nvPr/>
        </p:nvSpPr>
        <p:spPr bwMode="auto">
          <a:xfrm>
            <a:off x="2460487" y="509045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A597BD73-2B2E-45D9-BA5C-10BA68C4FF95}"/>
              </a:ext>
            </a:extLst>
          </p:cNvPr>
          <p:cNvSpPr txBox="1"/>
          <p:nvPr/>
        </p:nvSpPr>
        <p:spPr>
          <a:xfrm>
            <a:off x="2347835" y="5146122"/>
            <a:ext cx="242622" cy="996033"/>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8</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r"/>
            <a:r>
              <a:rPr lang="fr-FR" sz="1200">
                <a:solidFill>
                  <a:srgbClr val="B60D27"/>
                </a:solidFill>
                <a:latin typeface="Arial" panose="020B0604020202020204" pitchFamily="34" charset="0"/>
                <a:cs typeface="Arial" panose="020B0604020202020204" pitchFamily="34" charset="0"/>
              </a:rPr>
              <a:t>61</a:t>
            </a:r>
          </a:p>
          <a:p>
            <a:pPr algn="r"/>
            <a:r>
              <a:rPr lang="fr-FR" sz="1200">
                <a:solidFill>
                  <a:srgbClr val="B2C0EC"/>
                </a:solidFill>
                <a:latin typeface="Arial" panose="020B0604020202020204" pitchFamily="34" charset="0"/>
                <a:cs typeface="Arial" panose="020B0604020202020204" pitchFamily="34" charset="0"/>
              </a:rPr>
              <a:t>44</a:t>
            </a:r>
          </a:p>
        </p:txBody>
      </p:sp>
      <p:sp>
        <p:nvSpPr>
          <p:cNvPr id="38" name="TextBox 37">
            <a:extLst>
              <a:ext uri="{FF2B5EF4-FFF2-40B4-BE49-F238E27FC236}">
                <a16:creationId xmlns:a16="http://schemas.microsoft.com/office/drawing/2014/main" id="{C65C8B02-7039-4D70-811C-1159CF16D40A}"/>
              </a:ext>
            </a:extLst>
          </p:cNvPr>
          <p:cNvSpPr txBox="1"/>
          <p:nvPr/>
        </p:nvSpPr>
        <p:spPr>
          <a:xfrm>
            <a:off x="2618161" y="5146122"/>
            <a:ext cx="242621" cy="996033"/>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10</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r"/>
            <a:r>
              <a:rPr lang="fr-FR" sz="1200">
                <a:solidFill>
                  <a:srgbClr val="B60D27"/>
                </a:solidFill>
                <a:latin typeface="Arial" panose="020B0604020202020204" pitchFamily="34" charset="0"/>
                <a:cs typeface="Arial" panose="020B0604020202020204" pitchFamily="34" charset="0"/>
              </a:rPr>
              <a:t>51</a:t>
            </a:r>
          </a:p>
          <a:p>
            <a:pPr algn="r"/>
            <a:r>
              <a:rPr lang="fr-FR" sz="1200">
                <a:solidFill>
                  <a:srgbClr val="B2C0EC"/>
                </a:solidFill>
                <a:latin typeface="Arial" panose="020B0604020202020204" pitchFamily="34" charset="0"/>
                <a:cs typeface="Arial" panose="020B0604020202020204" pitchFamily="34" charset="0"/>
              </a:rPr>
              <a:t>32</a:t>
            </a:r>
          </a:p>
        </p:txBody>
      </p:sp>
      <p:sp>
        <p:nvSpPr>
          <p:cNvPr id="39" name="Line 19">
            <a:extLst>
              <a:ext uri="{FF2B5EF4-FFF2-40B4-BE49-F238E27FC236}">
                <a16:creationId xmlns:a16="http://schemas.microsoft.com/office/drawing/2014/main" id="{5FC01CFA-3EDF-4726-A290-6078DD133CB0}"/>
              </a:ext>
            </a:extLst>
          </p:cNvPr>
          <p:cNvSpPr>
            <a:spLocks noChangeShapeType="1"/>
          </p:cNvSpPr>
          <p:nvPr/>
        </p:nvSpPr>
        <p:spPr bwMode="auto">
          <a:xfrm>
            <a:off x="3538474" y="509045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40" name="Line 21">
            <a:extLst>
              <a:ext uri="{FF2B5EF4-FFF2-40B4-BE49-F238E27FC236}">
                <a16:creationId xmlns:a16="http://schemas.microsoft.com/office/drawing/2014/main" id="{22E34665-481A-49D1-8925-96A8A2E43EAD}"/>
              </a:ext>
            </a:extLst>
          </p:cNvPr>
          <p:cNvSpPr>
            <a:spLocks noChangeShapeType="1"/>
          </p:cNvSpPr>
          <p:nvPr/>
        </p:nvSpPr>
        <p:spPr bwMode="auto">
          <a:xfrm>
            <a:off x="3272189" y="509045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0272D00E-8A3D-46F3-BB84-FBA986B95BC7}"/>
              </a:ext>
            </a:extLst>
          </p:cNvPr>
          <p:cNvSpPr txBox="1"/>
          <p:nvPr/>
        </p:nvSpPr>
        <p:spPr>
          <a:xfrm>
            <a:off x="3159537" y="5146122"/>
            <a:ext cx="242621" cy="996033"/>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14</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r"/>
            <a:r>
              <a:rPr lang="fr-FR" sz="1200">
                <a:solidFill>
                  <a:srgbClr val="B60D27"/>
                </a:solidFill>
                <a:latin typeface="Arial" panose="020B0604020202020204" pitchFamily="34" charset="0"/>
                <a:cs typeface="Arial" panose="020B0604020202020204" pitchFamily="34" charset="0"/>
              </a:rPr>
              <a:t>39</a:t>
            </a:r>
          </a:p>
          <a:p>
            <a:pPr algn="r"/>
            <a:r>
              <a:rPr lang="fr-FR" sz="1200">
                <a:solidFill>
                  <a:srgbClr val="B2C0EC"/>
                </a:solidFill>
                <a:latin typeface="Arial" panose="020B0604020202020204" pitchFamily="34" charset="0"/>
                <a:cs typeface="Arial" panose="020B0604020202020204" pitchFamily="34" charset="0"/>
              </a:rPr>
              <a:t>27</a:t>
            </a:r>
          </a:p>
        </p:txBody>
      </p:sp>
      <p:sp>
        <p:nvSpPr>
          <p:cNvPr id="42" name="TextBox 41">
            <a:extLst>
              <a:ext uri="{FF2B5EF4-FFF2-40B4-BE49-F238E27FC236}">
                <a16:creationId xmlns:a16="http://schemas.microsoft.com/office/drawing/2014/main" id="{4B1AB1E6-2B68-4025-80A1-D7838CC487F0}"/>
              </a:ext>
            </a:extLst>
          </p:cNvPr>
          <p:cNvSpPr txBox="1"/>
          <p:nvPr/>
        </p:nvSpPr>
        <p:spPr>
          <a:xfrm>
            <a:off x="3411135" y="5146122"/>
            <a:ext cx="254676" cy="996033"/>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16</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r"/>
            <a:r>
              <a:rPr lang="fr-FR" sz="1200">
                <a:solidFill>
                  <a:srgbClr val="B60D27"/>
                </a:solidFill>
                <a:latin typeface="Arial" panose="020B0604020202020204" pitchFamily="34" charset="0"/>
                <a:cs typeface="Arial" panose="020B0604020202020204" pitchFamily="34" charset="0"/>
              </a:rPr>
              <a:t>31</a:t>
            </a:r>
          </a:p>
          <a:p>
            <a:pPr algn="r"/>
            <a:r>
              <a:rPr lang="fr-FR" sz="1200">
                <a:solidFill>
                  <a:srgbClr val="B2C0EC"/>
                </a:solidFill>
                <a:latin typeface="Arial" panose="020B0604020202020204" pitchFamily="34" charset="0"/>
                <a:cs typeface="Arial" panose="020B0604020202020204" pitchFamily="34" charset="0"/>
              </a:rPr>
              <a:t>20</a:t>
            </a:r>
          </a:p>
        </p:txBody>
      </p:sp>
      <p:sp>
        <p:nvSpPr>
          <p:cNvPr id="43" name="Line 19">
            <a:extLst>
              <a:ext uri="{FF2B5EF4-FFF2-40B4-BE49-F238E27FC236}">
                <a16:creationId xmlns:a16="http://schemas.microsoft.com/office/drawing/2014/main" id="{40524BC8-AE7C-47F0-97DD-08EAC2FD7550}"/>
              </a:ext>
            </a:extLst>
          </p:cNvPr>
          <p:cNvSpPr>
            <a:spLocks noChangeShapeType="1"/>
          </p:cNvSpPr>
          <p:nvPr/>
        </p:nvSpPr>
        <p:spPr bwMode="auto">
          <a:xfrm>
            <a:off x="4077128" y="509045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44" name="Line 21">
            <a:extLst>
              <a:ext uri="{FF2B5EF4-FFF2-40B4-BE49-F238E27FC236}">
                <a16:creationId xmlns:a16="http://schemas.microsoft.com/office/drawing/2014/main" id="{A5741F39-3698-4C6D-9DB3-9A4236F6650A}"/>
              </a:ext>
            </a:extLst>
          </p:cNvPr>
          <p:cNvSpPr>
            <a:spLocks noChangeShapeType="1"/>
          </p:cNvSpPr>
          <p:nvPr/>
        </p:nvSpPr>
        <p:spPr bwMode="auto">
          <a:xfrm>
            <a:off x="3791793" y="509045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370015B0-F287-4CA7-85C8-C582A97EC65A}"/>
              </a:ext>
            </a:extLst>
          </p:cNvPr>
          <p:cNvSpPr txBox="1"/>
          <p:nvPr/>
        </p:nvSpPr>
        <p:spPr>
          <a:xfrm>
            <a:off x="3673113" y="5146122"/>
            <a:ext cx="254676" cy="996033"/>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18</a:t>
            </a:r>
          </a:p>
          <a:p>
            <a:pPr algn="ctr"/>
            <a:endParaRPr lang="fr-FR" sz="1200" dirty="0">
              <a:solidFill>
                <a:srgbClr val="000000"/>
              </a:solidFill>
              <a:latin typeface="Arial" panose="020B0604020202020204" pitchFamily="34" charset="0"/>
              <a:cs typeface="Arial" panose="020B0604020202020204" pitchFamily="34" charset="0"/>
            </a:endParaRPr>
          </a:p>
          <a:p>
            <a:pPr algn="ctr"/>
            <a:endParaRPr lang="fr-FR" sz="1200" dirty="0">
              <a:solidFill>
                <a:srgbClr val="000000"/>
              </a:solidFill>
              <a:latin typeface="Arial" panose="020B0604020202020204" pitchFamily="34" charset="0"/>
              <a:cs typeface="Arial" panose="020B0604020202020204" pitchFamily="34" charset="0"/>
            </a:endParaRPr>
          </a:p>
          <a:p>
            <a:pPr algn="r"/>
            <a:r>
              <a:rPr lang="fr-FR" sz="1200" dirty="0">
                <a:solidFill>
                  <a:srgbClr val="B60D27"/>
                </a:solidFill>
                <a:latin typeface="Arial" panose="020B0604020202020204" pitchFamily="34" charset="0"/>
                <a:cs typeface="Arial" panose="020B0604020202020204" pitchFamily="34" charset="0"/>
              </a:rPr>
              <a:t>28</a:t>
            </a:r>
          </a:p>
          <a:p>
            <a:pPr algn="r"/>
            <a:r>
              <a:rPr lang="fr-FR" sz="1200" dirty="0">
                <a:solidFill>
                  <a:srgbClr val="B2C0EC"/>
                </a:solidFill>
                <a:latin typeface="Arial" panose="020B0604020202020204" pitchFamily="34" charset="0"/>
                <a:cs typeface="Arial" panose="020B0604020202020204" pitchFamily="34" charset="0"/>
              </a:rPr>
              <a:t>18</a:t>
            </a:r>
          </a:p>
        </p:txBody>
      </p:sp>
      <p:sp>
        <p:nvSpPr>
          <p:cNvPr id="46" name="TextBox 45">
            <a:extLst>
              <a:ext uri="{FF2B5EF4-FFF2-40B4-BE49-F238E27FC236}">
                <a16:creationId xmlns:a16="http://schemas.microsoft.com/office/drawing/2014/main" id="{9C1DBE79-9590-4A14-8180-82EADF25D569}"/>
              </a:ext>
            </a:extLst>
          </p:cNvPr>
          <p:cNvSpPr txBox="1"/>
          <p:nvPr/>
        </p:nvSpPr>
        <p:spPr>
          <a:xfrm>
            <a:off x="3949789" y="5146122"/>
            <a:ext cx="254676" cy="996033"/>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20</a:t>
            </a:r>
          </a:p>
          <a:p>
            <a:pPr algn="ctr"/>
            <a:endParaRPr lang="fr-FR" sz="1200" dirty="0">
              <a:solidFill>
                <a:srgbClr val="000000"/>
              </a:solidFill>
              <a:latin typeface="Arial" panose="020B0604020202020204" pitchFamily="34" charset="0"/>
              <a:cs typeface="Arial" panose="020B0604020202020204" pitchFamily="34" charset="0"/>
            </a:endParaRPr>
          </a:p>
          <a:p>
            <a:pPr algn="ctr"/>
            <a:endParaRPr lang="fr-FR" sz="1200" dirty="0">
              <a:solidFill>
                <a:srgbClr val="000000"/>
              </a:solidFill>
              <a:latin typeface="Arial" panose="020B0604020202020204" pitchFamily="34" charset="0"/>
              <a:cs typeface="Arial" panose="020B0604020202020204" pitchFamily="34" charset="0"/>
            </a:endParaRPr>
          </a:p>
          <a:p>
            <a:pPr algn="r"/>
            <a:r>
              <a:rPr lang="fr-FR" sz="1200" dirty="0">
                <a:solidFill>
                  <a:srgbClr val="B60D27"/>
                </a:solidFill>
                <a:latin typeface="Arial" panose="020B0604020202020204" pitchFamily="34" charset="0"/>
                <a:cs typeface="Arial" panose="020B0604020202020204" pitchFamily="34" charset="0"/>
              </a:rPr>
              <a:t>20</a:t>
            </a:r>
          </a:p>
          <a:p>
            <a:pPr algn="r"/>
            <a:r>
              <a:rPr lang="fr-FR" sz="1200" dirty="0">
                <a:solidFill>
                  <a:srgbClr val="B2C0EC"/>
                </a:solidFill>
                <a:latin typeface="Arial" panose="020B0604020202020204" pitchFamily="34" charset="0"/>
                <a:cs typeface="Arial" panose="020B0604020202020204" pitchFamily="34" charset="0"/>
              </a:rPr>
              <a:t>14</a:t>
            </a:r>
          </a:p>
        </p:txBody>
      </p:sp>
      <p:sp>
        <p:nvSpPr>
          <p:cNvPr id="47" name="Line 19">
            <a:extLst>
              <a:ext uri="{FF2B5EF4-FFF2-40B4-BE49-F238E27FC236}">
                <a16:creationId xmlns:a16="http://schemas.microsoft.com/office/drawing/2014/main" id="{D6BB1094-3996-46D5-8BD5-297A6571422D}"/>
              </a:ext>
            </a:extLst>
          </p:cNvPr>
          <p:cNvSpPr>
            <a:spLocks noChangeShapeType="1"/>
          </p:cNvSpPr>
          <p:nvPr/>
        </p:nvSpPr>
        <p:spPr bwMode="auto">
          <a:xfrm>
            <a:off x="4603083" y="509045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48" name="Line 21">
            <a:extLst>
              <a:ext uri="{FF2B5EF4-FFF2-40B4-BE49-F238E27FC236}">
                <a16:creationId xmlns:a16="http://schemas.microsoft.com/office/drawing/2014/main" id="{F4FF98C7-2C6F-4F47-AB49-EE3688F2FDDF}"/>
              </a:ext>
            </a:extLst>
          </p:cNvPr>
          <p:cNvSpPr>
            <a:spLocks noChangeShapeType="1"/>
          </p:cNvSpPr>
          <p:nvPr/>
        </p:nvSpPr>
        <p:spPr bwMode="auto">
          <a:xfrm>
            <a:off x="4330448" y="509045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1D56324F-8B42-401B-8B47-559A888777FF}"/>
              </a:ext>
            </a:extLst>
          </p:cNvPr>
          <p:cNvSpPr txBox="1"/>
          <p:nvPr/>
        </p:nvSpPr>
        <p:spPr>
          <a:xfrm>
            <a:off x="4217796" y="5146122"/>
            <a:ext cx="242621" cy="996033"/>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22</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ctr"/>
            <a:r>
              <a:rPr lang="fr-FR" sz="1200">
                <a:solidFill>
                  <a:srgbClr val="B60D27"/>
                </a:solidFill>
                <a:latin typeface="Arial" panose="020B0604020202020204" pitchFamily="34" charset="0"/>
                <a:cs typeface="Arial" panose="020B0604020202020204" pitchFamily="34" charset="0"/>
              </a:rPr>
              <a:t>16</a:t>
            </a:r>
          </a:p>
          <a:p>
            <a:pPr algn="ctr"/>
            <a:r>
              <a:rPr lang="fr-FR" sz="1200">
                <a:solidFill>
                  <a:srgbClr val="B2C0EC"/>
                </a:solidFill>
                <a:latin typeface="Arial" panose="020B0604020202020204" pitchFamily="34" charset="0"/>
                <a:cs typeface="Arial" panose="020B0604020202020204" pitchFamily="34" charset="0"/>
              </a:rPr>
              <a:t>10</a:t>
            </a:r>
          </a:p>
        </p:txBody>
      </p:sp>
      <p:sp>
        <p:nvSpPr>
          <p:cNvPr id="50" name="TextBox 49">
            <a:extLst>
              <a:ext uri="{FF2B5EF4-FFF2-40B4-BE49-F238E27FC236}">
                <a16:creationId xmlns:a16="http://schemas.microsoft.com/office/drawing/2014/main" id="{6C2643FA-C732-47E3-90EC-0497C9601FB6}"/>
              </a:ext>
            </a:extLst>
          </p:cNvPr>
          <p:cNvSpPr txBox="1"/>
          <p:nvPr/>
        </p:nvSpPr>
        <p:spPr>
          <a:xfrm>
            <a:off x="4481771" y="5146122"/>
            <a:ext cx="242621" cy="996033"/>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24</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r"/>
            <a:r>
              <a:rPr lang="fr-FR" sz="1200">
                <a:solidFill>
                  <a:srgbClr val="B60D27"/>
                </a:solidFill>
                <a:latin typeface="Arial" panose="020B0604020202020204" pitchFamily="34" charset="0"/>
                <a:cs typeface="Arial" panose="020B0604020202020204" pitchFamily="34" charset="0"/>
              </a:rPr>
              <a:t>14</a:t>
            </a:r>
          </a:p>
          <a:p>
            <a:pPr algn="r"/>
            <a:r>
              <a:rPr lang="fr-FR" sz="1200">
                <a:solidFill>
                  <a:srgbClr val="B2C0EC"/>
                </a:solidFill>
                <a:latin typeface="Arial" panose="020B0604020202020204" pitchFamily="34" charset="0"/>
                <a:cs typeface="Arial" panose="020B0604020202020204" pitchFamily="34" charset="0"/>
              </a:rPr>
              <a:t>8</a:t>
            </a:r>
          </a:p>
        </p:txBody>
      </p:sp>
      <p:sp>
        <p:nvSpPr>
          <p:cNvPr id="51" name="Line 19">
            <a:extLst>
              <a:ext uri="{FF2B5EF4-FFF2-40B4-BE49-F238E27FC236}">
                <a16:creationId xmlns:a16="http://schemas.microsoft.com/office/drawing/2014/main" id="{362F10B2-11C1-49FE-ACA7-1E8753F23697}"/>
              </a:ext>
            </a:extLst>
          </p:cNvPr>
          <p:cNvSpPr>
            <a:spLocks noChangeShapeType="1"/>
          </p:cNvSpPr>
          <p:nvPr/>
        </p:nvSpPr>
        <p:spPr bwMode="auto">
          <a:xfrm>
            <a:off x="5431252" y="509045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52" name="Line 21">
            <a:extLst>
              <a:ext uri="{FF2B5EF4-FFF2-40B4-BE49-F238E27FC236}">
                <a16:creationId xmlns:a16="http://schemas.microsoft.com/office/drawing/2014/main" id="{D7B4A26C-2D25-4087-905A-52DAD4036E97}"/>
              </a:ext>
            </a:extLst>
          </p:cNvPr>
          <p:cNvSpPr>
            <a:spLocks noChangeShapeType="1"/>
          </p:cNvSpPr>
          <p:nvPr/>
        </p:nvSpPr>
        <p:spPr bwMode="auto">
          <a:xfrm>
            <a:off x="5133217" y="509045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6997E126-096F-4628-821E-C316DCD36F15}"/>
              </a:ext>
            </a:extLst>
          </p:cNvPr>
          <p:cNvSpPr txBox="1"/>
          <p:nvPr/>
        </p:nvSpPr>
        <p:spPr>
          <a:xfrm>
            <a:off x="5020565" y="5146122"/>
            <a:ext cx="242621" cy="996033"/>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28</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ctr"/>
            <a:r>
              <a:rPr lang="fr-FR" sz="1200">
                <a:solidFill>
                  <a:srgbClr val="B60D27"/>
                </a:solidFill>
                <a:latin typeface="Arial" panose="020B0604020202020204" pitchFamily="34" charset="0"/>
                <a:cs typeface="Arial" panose="020B0604020202020204" pitchFamily="34" charset="0"/>
              </a:rPr>
              <a:t>9</a:t>
            </a:r>
          </a:p>
          <a:p>
            <a:pPr algn="ctr"/>
            <a:r>
              <a:rPr lang="fr-FR" sz="1200">
                <a:solidFill>
                  <a:srgbClr val="B2C0EC"/>
                </a:solidFill>
                <a:latin typeface="Arial" panose="020B0604020202020204" pitchFamily="34" charset="0"/>
                <a:cs typeface="Arial" panose="020B0604020202020204" pitchFamily="34" charset="0"/>
              </a:rPr>
              <a:t>6</a:t>
            </a:r>
          </a:p>
        </p:txBody>
      </p:sp>
      <p:sp>
        <p:nvSpPr>
          <p:cNvPr id="54" name="TextBox 53">
            <a:extLst>
              <a:ext uri="{FF2B5EF4-FFF2-40B4-BE49-F238E27FC236}">
                <a16:creationId xmlns:a16="http://schemas.microsoft.com/office/drawing/2014/main" id="{E40EF848-9453-4EB0-80E1-7A90494A9A4E}"/>
              </a:ext>
            </a:extLst>
          </p:cNvPr>
          <p:cNvSpPr txBox="1"/>
          <p:nvPr/>
        </p:nvSpPr>
        <p:spPr>
          <a:xfrm>
            <a:off x="5309942" y="5146121"/>
            <a:ext cx="242621" cy="996033"/>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30</a:t>
            </a:r>
          </a:p>
          <a:p>
            <a:pPr algn="ctr"/>
            <a:endParaRPr lang="fr-FR" sz="1200" dirty="0">
              <a:solidFill>
                <a:srgbClr val="000000"/>
              </a:solidFill>
              <a:latin typeface="Arial" panose="020B0604020202020204" pitchFamily="34" charset="0"/>
              <a:cs typeface="Arial" panose="020B0604020202020204" pitchFamily="34" charset="0"/>
            </a:endParaRPr>
          </a:p>
          <a:p>
            <a:pPr algn="ctr"/>
            <a:endParaRPr lang="fr-FR" sz="1200" dirty="0">
              <a:solidFill>
                <a:srgbClr val="000000"/>
              </a:solidFill>
              <a:latin typeface="Arial" panose="020B0604020202020204" pitchFamily="34" charset="0"/>
              <a:cs typeface="Arial" panose="020B0604020202020204" pitchFamily="34" charset="0"/>
            </a:endParaRPr>
          </a:p>
          <a:p>
            <a:pPr algn="ctr"/>
            <a:r>
              <a:rPr lang="fr-FR" sz="1200" dirty="0">
                <a:solidFill>
                  <a:srgbClr val="B60D27"/>
                </a:solidFill>
                <a:latin typeface="Arial" panose="020B0604020202020204" pitchFamily="34" charset="0"/>
                <a:cs typeface="Arial" panose="020B0604020202020204" pitchFamily="34" charset="0"/>
              </a:rPr>
              <a:t>6</a:t>
            </a:r>
          </a:p>
          <a:p>
            <a:pPr algn="ctr"/>
            <a:r>
              <a:rPr lang="fr-FR" sz="1200" dirty="0">
                <a:solidFill>
                  <a:srgbClr val="B2C0EC"/>
                </a:solidFill>
                <a:latin typeface="Arial" panose="020B0604020202020204" pitchFamily="34" charset="0"/>
                <a:cs typeface="Arial" panose="020B0604020202020204" pitchFamily="34" charset="0"/>
              </a:rPr>
              <a:t>6</a:t>
            </a:r>
          </a:p>
        </p:txBody>
      </p:sp>
      <p:sp>
        <p:nvSpPr>
          <p:cNvPr id="55" name="Line 19">
            <a:extLst>
              <a:ext uri="{FF2B5EF4-FFF2-40B4-BE49-F238E27FC236}">
                <a16:creationId xmlns:a16="http://schemas.microsoft.com/office/drawing/2014/main" id="{17B9DF0D-0C24-4747-8B22-A10ECB87C7AF}"/>
              </a:ext>
            </a:extLst>
          </p:cNvPr>
          <p:cNvSpPr>
            <a:spLocks noChangeShapeType="1"/>
          </p:cNvSpPr>
          <p:nvPr/>
        </p:nvSpPr>
        <p:spPr bwMode="auto">
          <a:xfrm>
            <a:off x="5954622" y="509045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56" name="Line 21">
            <a:extLst>
              <a:ext uri="{FF2B5EF4-FFF2-40B4-BE49-F238E27FC236}">
                <a16:creationId xmlns:a16="http://schemas.microsoft.com/office/drawing/2014/main" id="{E4F0E2F0-3629-4EA8-A14A-D0770D32D306}"/>
              </a:ext>
            </a:extLst>
          </p:cNvPr>
          <p:cNvSpPr>
            <a:spLocks noChangeShapeType="1"/>
          </p:cNvSpPr>
          <p:nvPr/>
        </p:nvSpPr>
        <p:spPr bwMode="auto">
          <a:xfrm>
            <a:off x="5681987" y="509045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DD5BBFB3-9F08-46FB-AD0B-EA55EC48D0DF}"/>
              </a:ext>
            </a:extLst>
          </p:cNvPr>
          <p:cNvSpPr txBox="1"/>
          <p:nvPr/>
        </p:nvSpPr>
        <p:spPr>
          <a:xfrm>
            <a:off x="5569333" y="5146122"/>
            <a:ext cx="242621" cy="996033"/>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32</a:t>
            </a:r>
          </a:p>
          <a:p>
            <a:pPr algn="ctr"/>
            <a:endParaRPr lang="fr-FR" sz="1200" dirty="0">
              <a:solidFill>
                <a:srgbClr val="000000"/>
              </a:solidFill>
              <a:latin typeface="Arial" panose="020B0604020202020204" pitchFamily="34" charset="0"/>
              <a:cs typeface="Arial" panose="020B0604020202020204" pitchFamily="34" charset="0"/>
            </a:endParaRPr>
          </a:p>
          <a:p>
            <a:pPr algn="ctr"/>
            <a:endParaRPr lang="fr-FR" sz="1200" dirty="0">
              <a:solidFill>
                <a:srgbClr val="000000"/>
              </a:solidFill>
              <a:latin typeface="Arial" panose="020B0604020202020204" pitchFamily="34" charset="0"/>
              <a:cs typeface="Arial" panose="020B0604020202020204" pitchFamily="34" charset="0"/>
            </a:endParaRPr>
          </a:p>
          <a:p>
            <a:pPr algn="ctr"/>
            <a:r>
              <a:rPr lang="fr-FR" sz="1200" dirty="0">
                <a:solidFill>
                  <a:srgbClr val="B60D27"/>
                </a:solidFill>
                <a:latin typeface="Arial" panose="020B0604020202020204" pitchFamily="34" charset="0"/>
                <a:cs typeface="Arial" panose="020B0604020202020204" pitchFamily="34" charset="0"/>
              </a:rPr>
              <a:t>5</a:t>
            </a:r>
          </a:p>
          <a:p>
            <a:pPr algn="ctr"/>
            <a:r>
              <a:rPr lang="fr-FR" sz="1200" dirty="0">
                <a:solidFill>
                  <a:srgbClr val="B2C0EC"/>
                </a:solidFill>
                <a:latin typeface="Arial" panose="020B0604020202020204" pitchFamily="34" charset="0"/>
                <a:cs typeface="Arial" panose="020B0604020202020204" pitchFamily="34" charset="0"/>
              </a:rPr>
              <a:t>4</a:t>
            </a:r>
          </a:p>
        </p:txBody>
      </p:sp>
      <p:sp>
        <p:nvSpPr>
          <p:cNvPr id="58" name="TextBox 57">
            <a:extLst>
              <a:ext uri="{FF2B5EF4-FFF2-40B4-BE49-F238E27FC236}">
                <a16:creationId xmlns:a16="http://schemas.microsoft.com/office/drawing/2014/main" id="{71AB196E-2B36-4CF0-ABE1-DD06BB4A15D5}"/>
              </a:ext>
            </a:extLst>
          </p:cNvPr>
          <p:cNvSpPr txBox="1"/>
          <p:nvPr/>
        </p:nvSpPr>
        <p:spPr>
          <a:xfrm>
            <a:off x="5833312" y="5146122"/>
            <a:ext cx="242621" cy="996033"/>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34</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ctr"/>
            <a:r>
              <a:rPr lang="fr-FR" sz="1200">
                <a:solidFill>
                  <a:srgbClr val="B60D27"/>
                </a:solidFill>
                <a:latin typeface="Arial" panose="020B0604020202020204" pitchFamily="34" charset="0"/>
                <a:cs typeface="Arial" panose="020B0604020202020204" pitchFamily="34" charset="0"/>
              </a:rPr>
              <a:t>4</a:t>
            </a:r>
          </a:p>
          <a:p>
            <a:pPr algn="ctr"/>
            <a:r>
              <a:rPr lang="fr-FR" sz="1200">
                <a:solidFill>
                  <a:srgbClr val="B2C0EC"/>
                </a:solidFill>
                <a:latin typeface="Arial" panose="020B0604020202020204" pitchFamily="34" charset="0"/>
                <a:cs typeface="Arial" panose="020B0604020202020204" pitchFamily="34" charset="0"/>
              </a:rPr>
              <a:t>1</a:t>
            </a:r>
          </a:p>
        </p:txBody>
      </p:sp>
      <p:sp>
        <p:nvSpPr>
          <p:cNvPr id="59" name="Line 19">
            <a:extLst>
              <a:ext uri="{FF2B5EF4-FFF2-40B4-BE49-F238E27FC236}">
                <a16:creationId xmlns:a16="http://schemas.microsoft.com/office/drawing/2014/main" id="{649BA19E-A057-486C-8954-520C90D185C3}"/>
              </a:ext>
            </a:extLst>
          </p:cNvPr>
          <p:cNvSpPr>
            <a:spLocks noChangeShapeType="1"/>
          </p:cNvSpPr>
          <p:nvPr/>
        </p:nvSpPr>
        <p:spPr bwMode="auto">
          <a:xfrm>
            <a:off x="6511069" y="509045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60" name="Line 21">
            <a:extLst>
              <a:ext uri="{FF2B5EF4-FFF2-40B4-BE49-F238E27FC236}">
                <a16:creationId xmlns:a16="http://schemas.microsoft.com/office/drawing/2014/main" id="{056AB287-B496-4212-8D0D-C80EF9E98A7E}"/>
              </a:ext>
            </a:extLst>
          </p:cNvPr>
          <p:cNvSpPr>
            <a:spLocks noChangeShapeType="1"/>
          </p:cNvSpPr>
          <p:nvPr/>
        </p:nvSpPr>
        <p:spPr bwMode="auto">
          <a:xfrm>
            <a:off x="6213035" y="509045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E992D396-60D7-47FD-9C4F-8D23A3F869EC}"/>
              </a:ext>
            </a:extLst>
          </p:cNvPr>
          <p:cNvSpPr txBox="1"/>
          <p:nvPr/>
        </p:nvSpPr>
        <p:spPr>
          <a:xfrm>
            <a:off x="6100383" y="5146122"/>
            <a:ext cx="242621" cy="996033"/>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36</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ctr"/>
            <a:r>
              <a:rPr lang="fr-FR" sz="1200">
                <a:solidFill>
                  <a:srgbClr val="B60D27"/>
                </a:solidFill>
                <a:latin typeface="Arial" panose="020B0604020202020204" pitchFamily="34" charset="0"/>
                <a:cs typeface="Arial" panose="020B0604020202020204" pitchFamily="34" charset="0"/>
              </a:rPr>
              <a:t>4</a:t>
            </a:r>
          </a:p>
          <a:p>
            <a:pPr algn="ctr"/>
            <a:r>
              <a:rPr lang="fr-FR" sz="1200">
                <a:solidFill>
                  <a:srgbClr val="B2C0EC"/>
                </a:solidFill>
                <a:latin typeface="Arial" panose="020B0604020202020204" pitchFamily="34" charset="0"/>
                <a:cs typeface="Arial" panose="020B0604020202020204" pitchFamily="34" charset="0"/>
              </a:rPr>
              <a:t>1</a:t>
            </a:r>
          </a:p>
        </p:txBody>
      </p:sp>
      <p:sp>
        <p:nvSpPr>
          <p:cNvPr id="62" name="TextBox 61">
            <a:extLst>
              <a:ext uri="{FF2B5EF4-FFF2-40B4-BE49-F238E27FC236}">
                <a16:creationId xmlns:a16="http://schemas.microsoft.com/office/drawing/2014/main" id="{FEA1B1C4-7F64-43C4-91DA-6BE80F0A2DBF}"/>
              </a:ext>
            </a:extLst>
          </p:cNvPr>
          <p:cNvSpPr txBox="1"/>
          <p:nvPr/>
        </p:nvSpPr>
        <p:spPr>
          <a:xfrm>
            <a:off x="6389758" y="5146122"/>
            <a:ext cx="242621" cy="996033"/>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38</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ctr"/>
            <a:r>
              <a:rPr lang="fr-FR" sz="1200">
                <a:solidFill>
                  <a:srgbClr val="B60D27"/>
                </a:solidFill>
                <a:latin typeface="Arial" panose="020B0604020202020204" pitchFamily="34" charset="0"/>
                <a:cs typeface="Arial" panose="020B0604020202020204" pitchFamily="34" charset="0"/>
              </a:rPr>
              <a:t>4</a:t>
            </a:r>
          </a:p>
          <a:p>
            <a:pPr algn="ctr"/>
            <a:r>
              <a:rPr lang="fr-FR" sz="1200">
                <a:solidFill>
                  <a:srgbClr val="B2C0EC"/>
                </a:solidFill>
                <a:latin typeface="Arial" panose="020B0604020202020204" pitchFamily="34" charset="0"/>
                <a:cs typeface="Arial" panose="020B0604020202020204" pitchFamily="34" charset="0"/>
              </a:rPr>
              <a:t>1</a:t>
            </a:r>
          </a:p>
        </p:txBody>
      </p:sp>
      <p:sp>
        <p:nvSpPr>
          <p:cNvPr id="63" name="Line 19">
            <a:extLst>
              <a:ext uri="{FF2B5EF4-FFF2-40B4-BE49-F238E27FC236}">
                <a16:creationId xmlns:a16="http://schemas.microsoft.com/office/drawing/2014/main" id="{59673CBB-13F8-4C98-A7C7-DF583E99432A}"/>
              </a:ext>
            </a:extLst>
          </p:cNvPr>
          <p:cNvSpPr>
            <a:spLocks noChangeShapeType="1"/>
          </p:cNvSpPr>
          <p:nvPr/>
        </p:nvSpPr>
        <p:spPr bwMode="auto">
          <a:xfrm>
            <a:off x="7035767" y="509045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64" name="Line 21">
            <a:extLst>
              <a:ext uri="{FF2B5EF4-FFF2-40B4-BE49-F238E27FC236}">
                <a16:creationId xmlns:a16="http://schemas.microsoft.com/office/drawing/2014/main" id="{AC8BF46C-785E-487D-B411-905FD76CD791}"/>
              </a:ext>
            </a:extLst>
          </p:cNvPr>
          <p:cNvSpPr>
            <a:spLocks noChangeShapeType="1"/>
          </p:cNvSpPr>
          <p:nvPr/>
        </p:nvSpPr>
        <p:spPr bwMode="auto">
          <a:xfrm>
            <a:off x="6769483" y="509045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00C64108-047A-48C7-9767-1802776038C1}"/>
              </a:ext>
            </a:extLst>
          </p:cNvPr>
          <p:cNvSpPr txBox="1"/>
          <p:nvPr/>
        </p:nvSpPr>
        <p:spPr>
          <a:xfrm>
            <a:off x="6656830" y="5146122"/>
            <a:ext cx="242621" cy="996033"/>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40</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ctr"/>
            <a:r>
              <a:rPr lang="fr-FR" sz="1200">
                <a:solidFill>
                  <a:srgbClr val="B60D27"/>
                </a:solidFill>
                <a:latin typeface="Arial" panose="020B0604020202020204" pitchFamily="34" charset="0"/>
                <a:cs typeface="Arial" panose="020B0604020202020204" pitchFamily="34" charset="0"/>
              </a:rPr>
              <a:t>2</a:t>
            </a:r>
          </a:p>
          <a:p>
            <a:pPr algn="ctr"/>
            <a:r>
              <a:rPr lang="fr-FR" sz="1200">
                <a:solidFill>
                  <a:srgbClr val="B2C0EC"/>
                </a:solidFill>
                <a:latin typeface="Arial" panose="020B0604020202020204" pitchFamily="34" charset="0"/>
                <a:cs typeface="Arial" panose="020B0604020202020204" pitchFamily="34" charset="0"/>
              </a:rPr>
              <a:t>1</a:t>
            </a:r>
          </a:p>
        </p:txBody>
      </p:sp>
      <p:sp>
        <p:nvSpPr>
          <p:cNvPr id="66" name="TextBox 65">
            <a:extLst>
              <a:ext uri="{FF2B5EF4-FFF2-40B4-BE49-F238E27FC236}">
                <a16:creationId xmlns:a16="http://schemas.microsoft.com/office/drawing/2014/main" id="{56E9209D-9B95-420C-8ABA-892B01E1588B}"/>
              </a:ext>
            </a:extLst>
          </p:cNvPr>
          <p:cNvSpPr txBox="1"/>
          <p:nvPr/>
        </p:nvSpPr>
        <p:spPr>
          <a:xfrm>
            <a:off x="6914456" y="5146122"/>
            <a:ext cx="242621" cy="996033"/>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42</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ctr"/>
            <a:r>
              <a:rPr lang="fr-FR" sz="1200">
                <a:solidFill>
                  <a:srgbClr val="B60D27"/>
                </a:solidFill>
                <a:latin typeface="Arial" panose="020B0604020202020204" pitchFamily="34" charset="0"/>
                <a:cs typeface="Arial" panose="020B0604020202020204" pitchFamily="34" charset="0"/>
              </a:rPr>
              <a:t>1</a:t>
            </a:r>
          </a:p>
          <a:p>
            <a:pPr algn="ctr"/>
            <a:r>
              <a:rPr lang="fr-FR" sz="1200">
                <a:solidFill>
                  <a:srgbClr val="B2C0EC"/>
                </a:solidFill>
                <a:latin typeface="Arial" panose="020B0604020202020204" pitchFamily="34" charset="0"/>
                <a:cs typeface="Arial" panose="020B0604020202020204" pitchFamily="34" charset="0"/>
              </a:rPr>
              <a:t>1</a:t>
            </a:r>
          </a:p>
        </p:txBody>
      </p:sp>
      <p:sp>
        <p:nvSpPr>
          <p:cNvPr id="67" name="Line 19">
            <a:extLst>
              <a:ext uri="{FF2B5EF4-FFF2-40B4-BE49-F238E27FC236}">
                <a16:creationId xmlns:a16="http://schemas.microsoft.com/office/drawing/2014/main" id="{B52D0541-E47E-401A-8146-5B159C3743BA}"/>
              </a:ext>
            </a:extLst>
          </p:cNvPr>
          <p:cNvSpPr>
            <a:spLocks noChangeShapeType="1"/>
          </p:cNvSpPr>
          <p:nvPr/>
        </p:nvSpPr>
        <p:spPr bwMode="auto">
          <a:xfrm>
            <a:off x="7579517" y="509045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68" name="Line 21">
            <a:extLst>
              <a:ext uri="{FF2B5EF4-FFF2-40B4-BE49-F238E27FC236}">
                <a16:creationId xmlns:a16="http://schemas.microsoft.com/office/drawing/2014/main" id="{C7A8E761-CC51-4AED-97B3-3B17F3E9D393}"/>
              </a:ext>
            </a:extLst>
          </p:cNvPr>
          <p:cNvSpPr>
            <a:spLocks noChangeShapeType="1"/>
          </p:cNvSpPr>
          <p:nvPr/>
        </p:nvSpPr>
        <p:spPr bwMode="auto">
          <a:xfrm>
            <a:off x="7306882" y="509045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23D40363-03B5-4CB1-AD27-20025539C5E1}"/>
              </a:ext>
            </a:extLst>
          </p:cNvPr>
          <p:cNvSpPr txBox="1"/>
          <p:nvPr/>
        </p:nvSpPr>
        <p:spPr>
          <a:xfrm>
            <a:off x="7194230" y="5146122"/>
            <a:ext cx="242621" cy="996033"/>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44</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ctr"/>
            <a:r>
              <a:rPr lang="fr-FR" sz="1200">
                <a:solidFill>
                  <a:srgbClr val="B60D27"/>
                </a:solidFill>
                <a:latin typeface="Arial" panose="020B0604020202020204" pitchFamily="34" charset="0"/>
                <a:cs typeface="Arial" panose="020B0604020202020204" pitchFamily="34" charset="0"/>
              </a:rPr>
              <a:t>1</a:t>
            </a:r>
          </a:p>
          <a:p>
            <a:pPr algn="ctr"/>
            <a:r>
              <a:rPr lang="fr-FR" sz="1200">
                <a:solidFill>
                  <a:srgbClr val="B2C0EC"/>
                </a:solidFill>
                <a:latin typeface="Arial" panose="020B0604020202020204" pitchFamily="34" charset="0"/>
                <a:cs typeface="Arial" panose="020B0604020202020204" pitchFamily="34" charset="0"/>
              </a:rPr>
              <a:t>1</a:t>
            </a:r>
          </a:p>
        </p:txBody>
      </p:sp>
      <p:sp>
        <p:nvSpPr>
          <p:cNvPr id="70" name="TextBox 69">
            <a:extLst>
              <a:ext uri="{FF2B5EF4-FFF2-40B4-BE49-F238E27FC236}">
                <a16:creationId xmlns:a16="http://schemas.microsoft.com/office/drawing/2014/main" id="{631606DB-0AB9-494A-A6DD-B4E88F240967}"/>
              </a:ext>
            </a:extLst>
          </p:cNvPr>
          <p:cNvSpPr txBox="1"/>
          <p:nvPr/>
        </p:nvSpPr>
        <p:spPr>
          <a:xfrm>
            <a:off x="7458207" y="5146122"/>
            <a:ext cx="242621" cy="996033"/>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46</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ctr"/>
            <a:r>
              <a:rPr lang="fr-FR" sz="1200">
                <a:solidFill>
                  <a:srgbClr val="B60D27"/>
                </a:solidFill>
                <a:latin typeface="Arial" panose="020B0604020202020204" pitchFamily="34" charset="0"/>
                <a:cs typeface="Arial" panose="020B0604020202020204" pitchFamily="34" charset="0"/>
              </a:rPr>
              <a:t>0</a:t>
            </a:r>
          </a:p>
          <a:p>
            <a:pPr algn="ctr"/>
            <a:r>
              <a:rPr lang="fr-FR" sz="1200">
                <a:solidFill>
                  <a:srgbClr val="B2C0EC"/>
                </a:solidFill>
                <a:latin typeface="Arial" panose="020B0604020202020204" pitchFamily="34" charset="0"/>
                <a:cs typeface="Arial" panose="020B0604020202020204" pitchFamily="34" charset="0"/>
              </a:rPr>
              <a:t>0</a:t>
            </a:r>
          </a:p>
        </p:txBody>
      </p:sp>
      <p:sp>
        <p:nvSpPr>
          <p:cNvPr id="71" name="Line 19">
            <a:extLst>
              <a:ext uri="{FF2B5EF4-FFF2-40B4-BE49-F238E27FC236}">
                <a16:creationId xmlns:a16="http://schemas.microsoft.com/office/drawing/2014/main" id="{4F8B1D4F-F1A8-47AA-ACF8-0F9CFB1D33C9}"/>
              </a:ext>
            </a:extLst>
          </p:cNvPr>
          <p:cNvSpPr>
            <a:spLocks noChangeShapeType="1"/>
          </p:cNvSpPr>
          <p:nvPr/>
        </p:nvSpPr>
        <p:spPr bwMode="auto">
          <a:xfrm>
            <a:off x="8109234" y="509045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72" name="Line 21">
            <a:extLst>
              <a:ext uri="{FF2B5EF4-FFF2-40B4-BE49-F238E27FC236}">
                <a16:creationId xmlns:a16="http://schemas.microsoft.com/office/drawing/2014/main" id="{0D21EBCE-2D6A-4DCF-8AE0-BAFDA8B3AF36}"/>
              </a:ext>
            </a:extLst>
          </p:cNvPr>
          <p:cNvSpPr>
            <a:spLocks noChangeShapeType="1"/>
          </p:cNvSpPr>
          <p:nvPr/>
        </p:nvSpPr>
        <p:spPr bwMode="auto">
          <a:xfrm>
            <a:off x="7830249" y="509045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998657EF-3358-4022-A677-4418B8732EBB}"/>
              </a:ext>
            </a:extLst>
          </p:cNvPr>
          <p:cNvSpPr txBox="1"/>
          <p:nvPr/>
        </p:nvSpPr>
        <p:spPr>
          <a:xfrm>
            <a:off x="7717599" y="5146122"/>
            <a:ext cx="242621" cy="811367"/>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48</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FF6600"/>
              </a:solidFill>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E8173992-B42D-45BA-90E6-1BEE521E2D32}"/>
              </a:ext>
            </a:extLst>
          </p:cNvPr>
          <p:cNvSpPr txBox="1"/>
          <p:nvPr/>
        </p:nvSpPr>
        <p:spPr>
          <a:xfrm>
            <a:off x="7987924" y="5146122"/>
            <a:ext cx="242621" cy="257369"/>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50</a:t>
            </a:r>
          </a:p>
        </p:txBody>
      </p:sp>
      <p:sp>
        <p:nvSpPr>
          <p:cNvPr id="75" name="TextBox 74">
            <a:extLst>
              <a:ext uri="{FF2B5EF4-FFF2-40B4-BE49-F238E27FC236}">
                <a16:creationId xmlns:a16="http://schemas.microsoft.com/office/drawing/2014/main" id="{26F84B4D-E640-4CC7-A539-0C423E1AA9CB}"/>
              </a:ext>
            </a:extLst>
          </p:cNvPr>
          <p:cNvSpPr txBox="1"/>
          <p:nvPr/>
        </p:nvSpPr>
        <p:spPr>
          <a:xfrm>
            <a:off x="530300" y="5502174"/>
            <a:ext cx="763351" cy="646331"/>
          </a:xfrm>
          <a:prstGeom prst="rect">
            <a:avLst/>
          </a:prstGeom>
          <a:noFill/>
        </p:spPr>
        <p:txBody>
          <a:bodyPr wrap="none" rtlCol="0">
            <a:spAutoFit/>
          </a:bodyPr>
          <a:lstStyle/>
          <a:p>
            <a:pPr algn="r" fontAlgn="base">
              <a:spcBef>
                <a:spcPct val="0"/>
              </a:spcBef>
              <a:spcAft>
                <a:spcPct val="0"/>
              </a:spcAft>
            </a:pPr>
            <a:r>
              <a:rPr lang="fr-FR" sz="1200">
                <a:solidFill>
                  <a:srgbClr val="000000"/>
                </a:solidFill>
                <a:latin typeface="Arial" panose="020B0604020202020204" pitchFamily="34" charset="0"/>
                <a:cs typeface="Arial" panose="020B0604020202020204" pitchFamily="34" charset="0"/>
              </a:rPr>
              <a:t>N</a:t>
            </a:r>
          </a:p>
          <a:p>
            <a:pPr algn="r" fontAlgn="base">
              <a:spcBef>
                <a:spcPct val="0"/>
              </a:spcBef>
              <a:spcAft>
                <a:spcPct val="0"/>
              </a:spcAft>
            </a:pPr>
            <a:r>
              <a:rPr lang="fr-FR" sz="1200">
                <a:solidFill>
                  <a:srgbClr val="B60D27"/>
                </a:solidFill>
                <a:latin typeface="Arial" panose="020B0604020202020204" pitchFamily="34" charset="0"/>
                <a:cs typeface="Arial" panose="020B0604020202020204" pitchFamily="34" charset="0"/>
              </a:rPr>
              <a:t>Olaparib</a:t>
            </a:r>
          </a:p>
          <a:p>
            <a:pPr algn="r" fontAlgn="base">
              <a:spcBef>
                <a:spcPct val="0"/>
              </a:spcBef>
              <a:spcAft>
                <a:spcPct val="0"/>
              </a:spcAft>
            </a:pPr>
            <a:r>
              <a:rPr lang="fr-FR" sz="1200">
                <a:solidFill>
                  <a:srgbClr val="B2C0EC"/>
                </a:solidFill>
                <a:latin typeface="Arial" panose="020B0604020202020204" pitchFamily="34" charset="0"/>
                <a:cs typeface="Arial" panose="020B0604020202020204" pitchFamily="34" charset="0"/>
              </a:rPr>
              <a:t>Placebo</a:t>
            </a:r>
          </a:p>
        </p:txBody>
      </p:sp>
      <p:sp>
        <p:nvSpPr>
          <p:cNvPr id="76" name="Line 19">
            <a:extLst>
              <a:ext uri="{FF2B5EF4-FFF2-40B4-BE49-F238E27FC236}">
                <a16:creationId xmlns:a16="http://schemas.microsoft.com/office/drawing/2014/main" id="{8DEE4799-BA78-433F-A72A-E5003023B8DB}"/>
              </a:ext>
            </a:extLst>
          </p:cNvPr>
          <p:cNvSpPr>
            <a:spLocks noChangeShapeType="1"/>
          </p:cNvSpPr>
          <p:nvPr/>
        </p:nvSpPr>
        <p:spPr bwMode="auto">
          <a:xfrm>
            <a:off x="4882483" y="508410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endParaRPr>
          </a:p>
        </p:txBody>
      </p:sp>
      <p:sp>
        <p:nvSpPr>
          <p:cNvPr id="77" name="TextBox 76">
            <a:extLst>
              <a:ext uri="{FF2B5EF4-FFF2-40B4-BE49-F238E27FC236}">
                <a16:creationId xmlns:a16="http://schemas.microsoft.com/office/drawing/2014/main" id="{88FE32EF-27C6-48EF-9D00-89F85FCE6FB6}"/>
              </a:ext>
            </a:extLst>
          </p:cNvPr>
          <p:cNvSpPr txBox="1"/>
          <p:nvPr/>
        </p:nvSpPr>
        <p:spPr>
          <a:xfrm>
            <a:off x="4761171" y="5146122"/>
            <a:ext cx="242621" cy="996033"/>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26</a:t>
            </a:r>
          </a:p>
          <a:p>
            <a:pPr algn="ctr"/>
            <a:endParaRPr lang="fr-FR" sz="1200" dirty="0">
              <a:solidFill>
                <a:srgbClr val="000000"/>
              </a:solidFill>
              <a:latin typeface="Arial" panose="020B0604020202020204" pitchFamily="34" charset="0"/>
              <a:cs typeface="Arial" panose="020B0604020202020204" pitchFamily="34" charset="0"/>
            </a:endParaRPr>
          </a:p>
          <a:p>
            <a:pPr algn="ctr"/>
            <a:endParaRPr lang="fr-FR" sz="1200" dirty="0">
              <a:solidFill>
                <a:srgbClr val="000000"/>
              </a:solidFill>
              <a:latin typeface="Arial" panose="020B0604020202020204" pitchFamily="34" charset="0"/>
              <a:cs typeface="Arial" panose="020B0604020202020204" pitchFamily="34" charset="0"/>
            </a:endParaRPr>
          </a:p>
          <a:p>
            <a:pPr algn="r"/>
            <a:r>
              <a:rPr lang="fr-FR" sz="1200" dirty="0">
                <a:solidFill>
                  <a:srgbClr val="B60D27"/>
                </a:solidFill>
                <a:latin typeface="Arial" panose="020B0604020202020204" pitchFamily="34" charset="0"/>
                <a:cs typeface="Arial" panose="020B0604020202020204" pitchFamily="34" charset="0"/>
              </a:rPr>
              <a:t>12</a:t>
            </a:r>
          </a:p>
          <a:p>
            <a:pPr algn="r"/>
            <a:r>
              <a:rPr lang="fr-FR" sz="1200" dirty="0">
                <a:solidFill>
                  <a:srgbClr val="B2C0EC"/>
                </a:solidFill>
                <a:latin typeface="Arial" panose="020B0604020202020204" pitchFamily="34" charset="0"/>
                <a:cs typeface="Arial" panose="020B0604020202020204" pitchFamily="34" charset="0"/>
              </a:rPr>
              <a:t>8</a:t>
            </a:r>
          </a:p>
        </p:txBody>
      </p:sp>
      <p:sp>
        <p:nvSpPr>
          <p:cNvPr id="78" name="Line 21">
            <a:extLst>
              <a:ext uri="{FF2B5EF4-FFF2-40B4-BE49-F238E27FC236}">
                <a16:creationId xmlns:a16="http://schemas.microsoft.com/office/drawing/2014/main" id="{01ADF43E-58EF-4E16-B83F-97E614DC9663}"/>
              </a:ext>
            </a:extLst>
          </p:cNvPr>
          <p:cNvSpPr>
            <a:spLocks noChangeShapeType="1"/>
          </p:cNvSpPr>
          <p:nvPr/>
        </p:nvSpPr>
        <p:spPr bwMode="auto">
          <a:xfrm>
            <a:off x="2986439" y="5084104"/>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4D4D4D"/>
              </a:solidFill>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434798AE-C332-491C-8113-E42A03E61765}"/>
              </a:ext>
            </a:extLst>
          </p:cNvPr>
          <p:cNvSpPr txBox="1"/>
          <p:nvPr/>
        </p:nvSpPr>
        <p:spPr>
          <a:xfrm>
            <a:off x="2873787" y="5146122"/>
            <a:ext cx="242621" cy="996033"/>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12</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r"/>
            <a:r>
              <a:rPr lang="fr-FR" sz="1200">
                <a:solidFill>
                  <a:srgbClr val="B60D27"/>
                </a:solidFill>
                <a:latin typeface="Arial" panose="020B0604020202020204" pitchFamily="34" charset="0"/>
                <a:cs typeface="Arial" panose="020B0604020202020204" pitchFamily="34" charset="0"/>
              </a:rPr>
              <a:t>46</a:t>
            </a:r>
          </a:p>
          <a:p>
            <a:pPr algn="r"/>
            <a:r>
              <a:rPr lang="fr-FR" sz="1200">
                <a:solidFill>
                  <a:srgbClr val="B2C0EC"/>
                </a:solidFill>
                <a:latin typeface="Arial" panose="020B0604020202020204" pitchFamily="34" charset="0"/>
                <a:cs typeface="Arial" panose="020B0604020202020204" pitchFamily="34" charset="0"/>
              </a:rPr>
              <a:t>29</a:t>
            </a:r>
          </a:p>
        </p:txBody>
      </p:sp>
      <p:sp>
        <p:nvSpPr>
          <p:cNvPr id="80" name="TextBox 79">
            <a:extLst>
              <a:ext uri="{FF2B5EF4-FFF2-40B4-BE49-F238E27FC236}">
                <a16:creationId xmlns:a16="http://schemas.microsoft.com/office/drawing/2014/main" id="{6C13DBD8-72BE-43AA-8C11-0E1A5DDE8CE9}"/>
              </a:ext>
            </a:extLst>
          </p:cNvPr>
          <p:cNvSpPr txBox="1"/>
          <p:nvPr/>
        </p:nvSpPr>
        <p:spPr>
          <a:xfrm>
            <a:off x="1841672" y="4533259"/>
            <a:ext cx="861133" cy="523220"/>
          </a:xfrm>
          <a:prstGeom prst="rect">
            <a:avLst/>
          </a:prstGeom>
          <a:noFill/>
        </p:spPr>
        <p:txBody>
          <a:bodyPr wrap="none" rtlCol="0">
            <a:spAutoFit/>
          </a:bodyPr>
          <a:lstStyle/>
          <a:p>
            <a:r>
              <a:rPr lang="fr-FR" sz="1400">
                <a:solidFill>
                  <a:srgbClr val="4D4D4D"/>
                </a:solidFill>
              </a:rPr>
              <a:t>Olaparib</a:t>
            </a:r>
          </a:p>
          <a:p>
            <a:r>
              <a:rPr lang="fr-FR" sz="1400">
                <a:solidFill>
                  <a:srgbClr val="4D4D4D"/>
                </a:solidFill>
              </a:rPr>
              <a:t>Placebo</a:t>
            </a:r>
          </a:p>
        </p:txBody>
      </p:sp>
      <p:grpSp>
        <p:nvGrpSpPr>
          <p:cNvPr id="81" name="Group 80">
            <a:extLst>
              <a:ext uri="{FF2B5EF4-FFF2-40B4-BE49-F238E27FC236}">
                <a16:creationId xmlns:a16="http://schemas.microsoft.com/office/drawing/2014/main" id="{7EAE95F7-C470-42DE-8053-90FC20147901}"/>
              </a:ext>
            </a:extLst>
          </p:cNvPr>
          <p:cNvGrpSpPr/>
          <p:nvPr/>
        </p:nvGrpSpPr>
        <p:grpSpPr>
          <a:xfrm>
            <a:off x="1523292" y="4826462"/>
            <a:ext cx="341745" cy="126558"/>
            <a:chOff x="1501572" y="4608344"/>
            <a:chExt cx="341745" cy="126558"/>
          </a:xfrm>
        </p:grpSpPr>
        <p:cxnSp>
          <p:nvCxnSpPr>
            <p:cNvPr id="82" name="Straight Connector 81">
              <a:extLst>
                <a:ext uri="{FF2B5EF4-FFF2-40B4-BE49-F238E27FC236}">
                  <a16:creationId xmlns:a16="http://schemas.microsoft.com/office/drawing/2014/main" id="{0B74C8DB-720B-482F-AB37-51E80072AC55}"/>
                </a:ext>
              </a:extLst>
            </p:cNvPr>
            <p:cNvCxnSpPr/>
            <p:nvPr/>
          </p:nvCxnSpPr>
          <p:spPr>
            <a:xfrm>
              <a:off x="1501572" y="4671623"/>
              <a:ext cx="341745" cy="0"/>
            </a:xfrm>
            <a:prstGeom prst="line">
              <a:avLst/>
            </a:prstGeom>
            <a:noFill/>
            <a:ln w="25400" cap="flat">
              <a:solidFill>
                <a:srgbClr val="B2C0EC"/>
              </a:solidFill>
              <a:prstDash val="solid"/>
              <a:miter/>
            </a:ln>
          </p:spPr>
        </p:cxnSp>
        <p:cxnSp>
          <p:nvCxnSpPr>
            <p:cNvPr id="83" name="Straight Connector 82">
              <a:extLst>
                <a:ext uri="{FF2B5EF4-FFF2-40B4-BE49-F238E27FC236}">
                  <a16:creationId xmlns:a16="http://schemas.microsoft.com/office/drawing/2014/main" id="{FE21EF29-0A25-4FAC-A9D8-340E0A0B55D8}"/>
                </a:ext>
              </a:extLst>
            </p:cNvPr>
            <p:cNvCxnSpPr>
              <a:cxnSpLocks/>
            </p:cNvCxnSpPr>
            <p:nvPr/>
          </p:nvCxnSpPr>
          <p:spPr>
            <a:xfrm>
              <a:off x="1672444" y="4608344"/>
              <a:ext cx="0" cy="126558"/>
            </a:xfrm>
            <a:prstGeom prst="line">
              <a:avLst/>
            </a:prstGeom>
            <a:noFill/>
            <a:ln w="25400" cap="flat">
              <a:solidFill>
                <a:srgbClr val="B2C0EC"/>
              </a:solidFill>
              <a:prstDash val="solid"/>
              <a:miter/>
            </a:ln>
          </p:spPr>
        </p:cxnSp>
      </p:grpSp>
      <p:grpSp>
        <p:nvGrpSpPr>
          <p:cNvPr id="84" name="Group 83">
            <a:extLst>
              <a:ext uri="{FF2B5EF4-FFF2-40B4-BE49-F238E27FC236}">
                <a16:creationId xmlns:a16="http://schemas.microsoft.com/office/drawing/2014/main" id="{C53250C7-3DA3-4FD7-9E70-03EB255A59AD}"/>
              </a:ext>
            </a:extLst>
          </p:cNvPr>
          <p:cNvGrpSpPr/>
          <p:nvPr/>
        </p:nvGrpSpPr>
        <p:grpSpPr>
          <a:xfrm>
            <a:off x="1527907" y="4637873"/>
            <a:ext cx="341745" cy="126558"/>
            <a:chOff x="1506187" y="4419755"/>
            <a:chExt cx="341745" cy="126558"/>
          </a:xfrm>
        </p:grpSpPr>
        <p:cxnSp>
          <p:nvCxnSpPr>
            <p:cNvPr id="85" name="Straight Connector 84">
              <a:extLst>
                <a:ext uri="{FF2B5EF4-FFF2-40B4-BE49-F238E27FC236}">
                  <a16:creationId xmlns:a16="http://schemas.microsoft.com/office/drawing/2014/main" id="{DC1FB352-4524-4E02-9404-C2113A69AA4F}"/>
                </a:ext>
              </a:extLst>
            </p:cNvPr>
            <p:cNvCxnSpPr/>
            <p:nvPr/>
          </p:nvCxnSpPr>
          <p:spPr>
            <a:xfrm>
              <a:off x="1506187" y="4483034"/>
              <a:ext cx="341745" cy="0"/>
            </a:xfrm>
            <a:prstGeom prst="line">
              <a:avLst/>
            </a:prstGeom>
            <a:noFill/>
            <a:ln w="25400" cap="flat">
              <a:solidFill>
                <a:srgbClr val="B60D27"/>
              </a:solidFill>
              <a:prstDash val="solid"/>
              <a:miter/>
            </a:ln>
          </p:spPr>
        </p:cxnSp>
        <p:cxnSp>
          <p:nvCxnSpPr>
            <p:cNvPr id="86" name="Straight Connector 85">
              <a:extLst>
                <a:ext uri="{FF2B5EF4-FFF2-40B4-BE49-F238E27FC236}">
                  <a16:creationId xmlns:a16="http://schemas.microsoft.com/office/drawing/2014/main" id="{BEB1D5CE-9211-4D26-8407-D6C6283162C1}"/>
                </a:ext>
              </a:extLst>
            </p:cNvPr>
            <p:cNvCxnSpPr>
              <a:cxnSpLocks/>
            </p:cNvCxnSpPr>
            <p:nvPr/>
          </p:nvCxnSpPr>
          <p:spPr>
            <a:xfrm>
              <a:off x="1677059" y="4419755"/>
              <a:ext cx="0" cy="126558"/>
            </a:xfrm>
            <a:prstGeom prst="line">
              <a:avLst/>
            </a:prstGeom>
            <a:noFill/>
            <a:ln w="25400" cap="flat">
              <a:solidFill>
                <a:srgbClr val="B60D27"/>
              </a:solidFill>
              <a:prstDash val="solid"/>
              <a:miter/>
            </a:ln>
          </p:spPr>
        </p:cxnSp>
      </p:grpSp>
      <p:sp>
        <p:nvSpPr>
          <p:cNvPr id="87" name="TextBox 86">
            <a:extLst>
              <a:ext uri="{FF2B5EF4-FFF2-40B4-BE49-F238E27FC236}">
                <a16:creationId xmlns:a16="http://schemas.microsoft.com/office/drawing/2014/main" id="{5FB2A718-1002-4EA0-ABFF-87360EA1115C}"/>
              </a:ext>
            </a:extLst>
          </p:cNvPr>
          <p:cNvSpPr txBox="1"/>
          <p:nvPr/>
        </p:nvSpPr>
        <p:spPr>
          <a:xfrm>
            <a:off x="6167516" y="3205453"/>
            <a:ext cx="2863989" cy="830997"/>
          </a:xfrm>
          <a:prstGeom prst="rect">
            <a:avLst/>
          </a:prstGeom>
          <a:noFill/>
        </p:spPr>
        <p:txBody>
          <a:bodyPr wrap="none" rtlCol="0">
            <a:spAutoFit/>
          </a:bodyPr>
          <a:lstStyle/>
          <a:p>
            <a:pPr algn="ctr"/>
            <a:r>
              <a:rPr lang="fr-FR" sz="1200" dirty="0">
                <a:solidFill>
                  <a:srgbClr val="4D4D4D"/>
                </a:solidFill>
              </a:rPr>
              <a:t>Traitement ultérieur par un inhibiteur de</a:t>
            </a:r>
            <a:br>
              <a:rPr lang="fr-FR" sz="1200" dirty="0">
                <a:solidFill>
                  <a:srgbClr val="4D4D4D"/>
                </a:solidFill>
              </a:rPr>
            </a:br>
            <a:r>
              <a:rPr lang="fr-FR" sz="1200" dirty="0">
                <a:solidFill>
                  <a:srgbClr val="4D4D4D"/>
                </a:solidFill>
              </a:rPr>
              <a:t>PARP:</a:t>
            </a:r>
          </a:p>
          <a:p>
            <a:pPr algn="ctr"/>
            <a:r>
              <a:rPr lang="fr-FR" sz="1200" dirty="0">
                <a:solidFill>
                  <a:srgbClr val="4D4D4D"/>
                </a:solidFill>
              </a:rPr>
              <a:t>1 (1,1%) patient olaparib</a:t>
            </a:r>
          </a:p>
          <a:p>
            <a:pPr algn="ctr"/>
            <a:r>
              <a:rPr lang="fr-FR" sz="1200" dirty="0">
                <a:solidFill>
                  <a:srgbClr val="4D4D4D"/>
                </a:solidFill>
              </a:rPr>
              <a:t>9 (14,5%) patients placebo</a:t>
            </a:r>
          </a:p>
        </p:txBody>
      </p:sp>
      <p:sp>
        <p:nvSpPr>
          <p:cNvPr id="88" name="TextBox 87">
            <a:extLst>
              <a:ext uri="{FF2B5EF4-FFF2-40B4-BE49-F238E27FC236}">
                <a16:creationId xmlns:a16="http://schemas.microsoft.com/office/drawing/2014/main" id="{C436B020-7B1A-4BBA-AD1B-483371E2574B}"/>
              </a:ext>
            </a:extLst>
          </p:cNvPr>
          <p:cNvSpPr txBox="1"/>
          <p:nvPr/>
        </p:nvSpPr>
        <p:spPr>
          <a:xfrm>
            <a:off x="3518379" y="4656353"/>
            <a:ext cx="5404043" cy="369332"/>
          </a:xfrm>
          <a:prstGeom prst="rect">
            <a:avLst/>
          </a:prstGeom>
          <a:solidFill>
            <a:schemeClr val="accent4">
              <a:lumMod val="40000"/>
              <a:lumOff val="60000"/>
            </a:schemeClr>
          </a:solidFill>
        </p:spPr>
        <p:txBody>
          <a:bodyPr wrap="none" rtlCol="0">
            <a:spAutoFit/>
          </a:bodyPr>
          <a:lstStyle/>
          <a:p>
            <a:r>
              <a:rPr lang="fr-FR" dirty="0">
                <a:solidFill>
                  <a:srgbClr val="4D4D4D"/>
                </a:solidFill>
              </a:rPr>
              <a:t>Analyse finale de SG planifiée à 106 évènements</a:t>
            </a:r>
          </a:p>
        </p:txBody>
      </p:sp>
      <p:sp>
        <p:nvSpPr>
          <p:cNvPr id="89" name="Freeform: Shape 4">
            <a:extLst>
              <a:ext uri="{FF2B5EF4-FFF2-40B4-BE49-F238E27FC236}">
                <a16:creationId xmlns:a16="http://schemas.microsoft.com/office/drawing/2014/main" id="{ECBB2E95-344F-4C13-9183-90183BC0E8FB}"/>
              </a:ext>
            </a:extLst>
          </p:cNvPr>
          <p:cNvSpPr/>
          <p:nvPr/>
        </p:nvSpPr>
        <p:spPr>
          <a:xfrm>
            <a:off x="1389826" y="2492013"/>
            <a:ext cx="6145557" cy="1966527"/>
          </a:xfrm>
          <a:custGeom>
            <a:avLst/>
            <a:gdLst>
              <a:gd name="connsiteX0" fmla="*/ 9154890 w 9153053"/>
              <a:gd name="connsiteY0" fmla="*/ 2878468 h 2879002"/>
              <a:gd name="connsiteX1" fmla="*/ 6201469 w 9153053"/>
              <a:gd name="connsiteY1" fmla="*/ 2878468 h 2879002"/>
              <a:gd name="connsiteX2" fmla="*/ 6201469 w 9153053"/>
              <a:gd name="connsiteY2" fmla="*/ 2624156 h 2879002"/>
              <a:gd name="connsiteX3" fmla="*/ 5221522 w 9153053"/>
              <a:gd name="connsiteY3" fmla="*/ 2624156 h 2879002"/>
              <a:gd name="connsiteX4" fmla="*/ 5221522 w 9153053"/>
              <a:gd name="connsiteY4" fmla="*/ 2458007 h 2879002"/>
              <a:gd name="connsiteX5" fmla="*/ 4228013 w 9153053"/>
              <a:gd name="connsiteY5" fmla="*/ 2458007 h 2879002"/>
              <a:gd name="connsiteX6" fmla="*/ 4228013 w 9153053"/>
              <a:gd name="connsiteY6" fmla="*/ 2325772 h 2879002"/>
              <a:gd name="connsiteX7" fmla="*/ 4190712 w 9153053"/>
              <a:gd name="connsiteY7" fmla="*/ 2325772 h 2879002"/>
              <a:gd name="connsiteX8" fmla="*/ 4190712 w 9153053"/>
              <a:gd name="connsiteY8" fmla="*/ 2173185 h 2879002"/>
              <a:gd name="connsiteX9" fmla="*/ 4146631 w 9153053"/>
              <a:gd name="connsiteY9" fmla="*/ 2173185 h 2879002"/>
              <a:gd name="connsiteX10" fmla="*/ 4146631 w 9153053"/>
              <a:gd name="connsiteY10" fmla="*/ 2054503 h 2879002"/>
              <a:gd name="connsiteX11" fmla="*/ 3627840 w 9153053"/>
              <a:gd name="connsiteY11" fmla="*/ 2054503 h 2879002"/>
              <a:gd name="connsiteX12" fmla="*/ 3627840 w 9153053"/>
              <a:gd name="connsiteY12" fmla="*/ 1827324 h 2879002"/>
              <a:gd name="connsiteX13" fmla="*/ 3200598 w 9153053"/>
              <a:gd name="connsiteY13" fmla="*/ 1827324 h 2879002"/>
              <a:gd name="connsiteX14" fmla="*/ 3200598 w 9153053"/>
              <a:gd name="connsiteY14" fmla="*/ 1745942 h 2879002"/>
              <a:gd name="connsiteX15" fmla="*/ 3098873 w 9153053"/>
              <a:gd name="connsiteY15" fmla="*/ 1745942 h 2879002"/>
              <a:gd name="connsiteX16" fmla="*/ 3098873 w 9153053"/>
              <a:gd name="connsiteY16" fmla="*/ 1634042 h 2879002"/>
              <a:gd name="connsiteX17" fmla="*/ 3017492 w 9153053"/>
              <a:gd name="connsiteY17" fmla="*/ 1634042 h 2879002"/>
              <a:gd name="connsiteX18" fmla="*/ 3017492 w 9153053"/>
              <a:gd name="connsiteY18" fmla="*/ 1457725 h 2879002"/>
              <a:gd name="connsiteX19" fmla="*/ 2834394 w 9153053"/>
              <a:gd name="connsiteY19" fmla="*/ 1457725 h 2879002"/>
              <a:gd name="connsiteX20" fmla="*/ 2834394 w 9153053"/>
              <a:gd name="connsiteY20" fmla="*/ 1369563 h 2879002"/>
              <a:gd name="connsiteX21" fmla="*/ 2522439 w 9153053"/>
              <a:gd name="connsiteY21" fmla="*/ 1369563 h 2879002"/>
              <a:gd name="connsiteX22" fmla="*/ 2522439 w 9153053"/>
              <a:gd name="connsiteY22" fmla="*/ 1281400 h 2879002"/>
              <a:gd name="connsiteX23" fmla="*/ 2132488 w 9153053"/>
              <a:gd name="connsiteY23" fmla="*/ 1281400 h 2879002"/>
              <a:gd name="connsiteX24" fmla="*/ 2132488 w 9153053"/>
              <a:gd name="connsiteY24" fmla="*/ 1200018 h 2879002"/>
              <a:gd name="connsiteX25" fmla="*/ 2000253 w 9153053"/>
              <a:gd name="connsiteY25" fmla="*/ 1200018 h 2879002"/>
              <a:gd name="connsiteX26" fmla="*/ 2000253 w 9153053"/>
              <a:gd name="connsiteY26" fmla="*/ 1115251 h 2879002"/>
              <a:gd name="connsiteX27" fmla="*/ 1942610 w 9153053"/>
              <a:gd name="connsiteY27" fmla="*/ 1115251 h 2879002"/>
              <a:gd name="connsiteX28" fmla="*/ 1942610 w 9153053"/>
              <a:gd name="connsiteY28" fmla="*/ 1050826 h 2879002"/>
              <a:gd name="connsiteX29" fmla="*/ 1895134 w 9153053"/>
              <a:gd name="connsiteY29" fmla="*/ 1050826 h 2879002"/>
              <a:gd name="connsiteX30" fmla="*/ 1895134 w 9153053"/>
              <a:gd name="connsiteY30" fmla="*/ 979621 h 2879002"/>
              <a:gd name="connsiteX31" fmla="*/ 1844271 w 9153053"/>
              <a:gd name="connsiteY31" fmla="*/ 979621 h 2879002"/>
              <a:gd name="connsiteX32" fmla="*/ 1844271 w 9153053"/>
              <a:gd name="connsiteY32" fmla="*/ 925363 h 2879002"/>
              <a:gd name="connsiteX33" fmla="*/ 1769680 w 9153053"/>
              <a:gd name="connsiteY33" fmla="*/ 925363 h 2879002"/>
              <a:gd name="connsiteX34" fmla="*/ 1769680 w 9153053"/>
              <a:gd name="connsiteY34" fmla="*/ 877896 h 2879002"/>
              <a:gd name="connsiteX35" fmla="*/ 1681517 w 9153053"/>
              <a:gd name="connsiteY35" fmla="*/ 877896 h 2879002"/>
              <a:gd name="connsiteX36" fmla="*/ 1681517 w 9153053"/>
              <a:gd name="connsiteY36" fmla="*/ 810077 h 2879002"/>
              <a:gd name="connsiteX37" fmla="*/ 1634041 w 9153053"/>
              <a:gd name="connsiteY37" fmla="*/ 810077 h 2879002"/>
              <a:gd name="connsiteX38" fmla="*/ 1634041 w 9153053"/>
              <a:gd name="connsiteY38" fmla="*/ 582892 h 2879002"/>
              <a:gd name="connsiteX39" fmla="*/ 1613698 w 9153053"/>
              <a:gd name="connsiteY39" fmla="*/ 582892 h 2879002"/>
              <a:gd name="connsiteX40" fmla="*/ 1613698 w 9153053"/>
              <a:gd name="connsiteY40" fmla="*/ 423523 h 2879002"/>
              <a:gd name="connsiteX41" fmla="*/ 1345824 w 9153053"/>
              <a:gd name="connsiteY41" fmla="*/ 423523 h 2879002"/>
              <a:gd name="connsiteX42" fmla="*/ 1345824 w 9153053"/>
              <a:gd name="connsiteY42" fmla="*/ 369271 h 2879002"/>
              <a:gd name="connsiteX43" fmla="*/ 1267837 w 9153053"/>
              <a:gd name="connsiteY43" fmla="*/ 369271 h 2879002"/>
              <a:gd name="connsiteX44" fmla="*/ 1267837 w 9153053"/>
              <a:gd name="connsiteY44" fmla="*/ 331972 h 2879002"/>
              <a:gd name="connsiteX45" fmla="*/ 1233932 w 9153053"/>
              <a:gd name="connsiteY45" fmla="*/ 331972 h 2879002"/>
              <a:gd name="connsiteX46" fmla="*/ 1233932 w 9153053"/>
              <a:gd name="connsiteY46" fmla="*/ 277719 h 2879002"/>
              <a:gd name="connsiteX47" fmla="*/ 1094907 w 9153053"/>
              <a:gd name="connsiteY47" fmla="*/ 277719 h 2879002"/>
              <a:gd name="connsiteX48" fmla="*/ 1094907 w 9153053"/>
              <a:gd name="connsiteY48" fmla="*/ 216684 h 2879002"/>
              <a:gd name="connsiteX49" fmla="*/ 925363 w 9153053"/>
              <a:gd name="connsiteY49" fmla="*/ 216684 h 2879002"/>
              <a:gd name="connsiteX50" fmla="*/ 925363 w 9153053"/>
              <a:gd name="connsiteY50" fmla="*/ 148868 h 2879002"/>
              <a:gd name="connsiteX51" fmla="*/ 837203 w 9153053"/>
              <a:gd name="connsiteY51" fmla="*/ 148868 h 2879002"/>
              <a:gd name="connsiteX52" fmla="*/ 837203 w 9153053"/>
              <a:gd name="connsiteY52" fmla="*/ 84442 h 2879002"/>
              <a:gd name="connsiteX53" fmla="*/ 515076 w 9153053"/>
              <a:gd name="connsiteY53" fmla="*/ 84442 h 2879002"/>
              <a:gd name="connsiteX54" fmla="*/ 515076 w 9153053"/>
              <a:gd name="connsiteY54" fmla="*/ 6454 h 2879002"/>
              <a:gd name="connsiteX55" fmla="*/ 6454 w 9153053"/>
              <a:gd name="connsiteY55" fmla="*/ 6454 h 2879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153053" h="2879002">
                <a:moveTo>
                  <a:pt x="9154890" y="2878468"/>
                </a:moveTo>
                <a:lnTo>
                  <a:pt x="6201469" y="2878468"/>
                </a:lnTo>
                <a:lnTo>
                  <a:pt x="6201469" y="2624156"/>
                </a:lnTo>
                <a:lnTo>
                  <a:pt x="5221522" y="2624156"/>
                </a:lnTo>
                <a:lnTo>
                  <a:pt x="5221522" y="2458007"/>
                </a:lnTo>
                <a:lnTo>
                  <a:pt x="4228013" y="2458007"/>
                </a:lnTo>
                <a:lnTo>
                  <a:pt x="4228013" y="2325772"/>
                </a:lnTo>
                <a:lnTo>
                  <a:pt x="4190712" y="2325772"/>
                </a:lnTo>
                <a:lnTo>
                  <a:pt x="4190712" y="2173185"/>
                </a:lnTo>
                <a:lnTo>
                  <a:pt x="4146631" y="2173185"/>
                </a:lnTo>
                <a:lnTo>
                  <a:pt x="4146631" y="2054503"/>
                </a:lnTo>
                <a:lnTo>
                  <a:pt x="3627840" y="2054503"/>
                </a:lnTo>
                <a:lnTo>
                  <a:pt x="3627840" y="1827324"/>
                </a:lnTo>
                <a:lnTo>
                  <a:pt x="3200598" y="1827324"/>
                </a:lnTo>
                <a:lnTo>
                  <a:pt x="3200598" y="1745942"/>
                </a:lnTo>
                <a:lnTo>
                  <a:pt x="3098873" y="1745942"/>
                </a:lnTo>
                <a:lnTo>
                  <a:pt x="3098873" y="1634042"/>
                </a:lnTo>
                <a:lnTo>
                  <a:pt x="3017492" y="1634042"/>
                </a:lnTo>
                <a:lnTo>
                  <a:pt x="3017492" y="1457725"/>
                </a:lnTo>
                <a:lnTo>
                  <a:pt x="2834394" y="1457725"/>
                </a:lnTo>
                <a:lnTo>
                  <a:pt x="2834394" y="1369563"/>
                </a:lnTo>
                <a:lnTo>
                  <a:pt x="2522439" y="1369563"/>
                </a:lnTo>
                <a:lnTo>
                  <a:pt x="2522439" y="1281400"/>
                </a:lnTo>
                <a:lnTo>
                  <a:pt x="2132488" y="1281400"/>
                </a:lnTo>
                <a:lnTo>
                  <a:pt x="2132488" y="1200018"/>
                </a:lnTo>
                <a:lnTo>
                  <a:pt x="2000253" y="1200018"/>
                </a:lnTo>
                <a:lnTo>
                  <a:pt x="2000253" y="1115251"/>
                </a:lnTo>
                <a:lnTo>
                  <a:pt x="1942610" y="1115251"/>
                </a:lnTo>
                <a:lnTo>
                  <a:pt x="1942610" y="1050826"/>
                </a:lnTo>
                <a:lnTo>
                  <a:pt x="1895134" y="1050826"/>
                </a:lnTo>
                <a:lnTo>
                  <a:pt x="1895134" y="979621"/>
                </a:lnTo>
                <a:lnTo>
                  <a:pt x="1844271" y="979621"/>
                </a:lnTo>
                <a:lnTo>
                  <a:pt x="1844271" y="925363"/>
                </a:lnTo>
                <a:lnTo>
                  <a:pt x="1769680" y="925363"/>
                </a:lnTo>
                <a:lnTo>
                  <a:pt x="1769680" y="877896"/>
                </a:lnTo>
                <a:lnTo>
                  <a:pt x="1681517" y="877896"/>
                </a:lnTo>
                <a:lnTo>
                  <a:pt x="1681517" y="810077"/>
                </a:lnTo>
                <a:lnTo>
                  <a:pt x="1634041" y="810077"/>
                </a:lnTo>
                <a:lnTo>
                  <a:pt x="1634041" y="582892"/>
                </a:lnTo>
                <a:lnTo>
                  <a:pt x="1613698" y="582892"/>
                </a:lnTo>
                <a:lnTo>
                  <a:pt x="1613698" y="423523"/>
                </a:lnTo>
                <a:lnTo>
                  <a:pt x="1345824" y="423523"/>
                </a:lnTo>
                <a:lnTo>
                  <a:pt x="1345824" y="369271"/>
                </a:lnTo>
                <a:lnTo>
                  <a:pt x="1267837" y="369271"/>
                </a:lnTo>
                <a:lnTo>
                  <a:pt x="1267837" y="331972"/>
                </a:lnTo>
                <a:lnTo>
                  <a:pt x="1233932" y="331972"/>
                </a:lnTo>
                <a:lnTo>
                  <a:pt x="1233932" y="277719"/>
                </a:lnTo>
                <a:lnTo>
                  <a:pt x="1094907" y="277719"/>
                </a:lnTo>
                <a:lnTo>
                  <a:pt x="1094907" y="216684"/>
                </a:lnTo>
                <a:lnTo>
                  <a:pt x="925363" y="216684"/>
                </a:lnTo>
                <a:lnTo>
                  <a:pt x="925363" y="148868"/>
                </a:lnTo>
                <a:lnTo>
                  <a:pt x="837203" y="148868"/>
                </a:lnTo>
                <a:lnTo>
                  <a:pt x="837203" y="84442"/>
                </a:lnTo>
                <a:lnTo>
                  <a:pt x="515076" y="84442"/>
                </a:lnTo>
                <a:lnTo>
                  <a:pt x="515076" y="6454"/>
                </a:lnTo>
                <a:lnTo>
                  <a:pt x="6454" y="6454"/>
                </a:lnTo>
              </a:path>
            </a:pathLst>
          </a:custGeom>
          <a:noFill/>
          <a:ln w="25400" cap="flat">
            <a:solidFill>
              <a:srgbClr val="B2C0EC"/>
            </a:solidFill>
            <a:prstDash val="solid"/>
            <a:miter/>
          </a:ln>
        </p:spPr>
        <p:txBody>
          <a:bodyPr rtlCol="0" anchor="ctr"/>
          <a:lstStyle/>
          <a:p>
            <a:endParaRPr lang="fr-FR"/>
          </a:p>
        </p:txBody>
      </p:sp>
      <p:sp>
        <p:nvSpPr>
          <p:cNvPr id="90" name="Freeform: Shape 5">
            <a:extLst>
              <a:ext uri="{FF2B5EF4-FFF2-40B4-BE49-F238E27FC236}">
                <a16:creationId xmlns:a16="http://schemas.microsoft.com/office/drawing/2014/main" id="{B5018FB4-1D7A-4361-B3BF-EE466344AF01}"/>
              </a:ext>
            </a:extLst>
          </p:cNvPr>
          <p:cNvSpPr/>
          <p:nvPr/>
        </p:nvSpPr>
        <p:spPr>
          <a:xfrm>
            <a:off x="1450348" y="2468253"/>
            <a:ext cx="6078" cy="49473"/>
          </a:xfrm>
          <a:custGeom>
            <a:avLst/>
            <a:gdLst>
              <a:gd name="connsiteX0" fmla="*/ 4474 w 0"/>
              <a:gd name="connsiteY0" fmla="*/ 4474 h 72427"/>
              <a:gd name="connsiteX1" fmla="*/ 4474 w 0"/>
              <a:gd name="connsiteY1" fmla="*/ 72910 h 72427"/>
            </a:gdLst>
            <a:ahLst/>
            <a:cxnLst>
              <a:cxn ang="0">
                <a:pos x="connsiteX0" y="connsiteY0"/>
              </a:cxn>
              <a:cxn ang="0">
                <a:pos x="connsiteX1" y="connsiteY1"/>
              </a:cxn>
            </a:cxnLst>
            <a:rect l="l" t="t" r="r" b="b"/>
            <a:pathLst>
              <a:path h="72427">
                <a:moveTo>
                  <a:pt x="4474" y="4474"/>
                </a:moveTo>
                <a:lnTo>
                  <a:pt x="4474" y="72910"/>
                </a:lnTo>
              </a:path>
            </a:pathLst>
          </a:custGeom>
          <a:noFill/>
          <a:ln w="25400" cap="flat">
            <a:solidFill>
              <a:srgbClr val="B2C0EC"/>
            </a:solidFill>
            <a:prstDash val="solid"/>
            <a:miter/>
          </a:ln>
        </p:spPr>
        <p:txBody>
          <a:bodyPr rtlCol="0" anchor="ctr"/>
          <a:lstStyle/>
          <a:p>
            <a:endParaRPr lang="fr-FR"/>
          </a:p>
        </p:txBody>
      </p:sp>
      <p:sp>
        <p:nvSpPr>
          <p:cNvPr id="91" name="Freeform: Shape 6">
            <a:extLst>
              <a:ext uri="{FF2B5EF4-FFF2-40B4-BE49-F238E27FC236}">
                <a16:creationId xmlns:a16="http://schemas.microsoft.com/office/drawing/2014/main" id="{F7380557-33FC-47D1-8614-0191B7915FEC}"/>
              </a:ext>
            </a:extLst>
          </p:cNvPr>
          <p:cNvSpPr/>
          <p:nvPr/>
        </p:nvSpPr>
        <p:spPr>
          <a:xfrm>
            <a:off x="1523292" y="2468253"/>
            <a:ext cx="6078" cy="49473"/>
          </a:xfrm>
          <a:custGeom>
            <a:avLst/>
            <a:gdLst>
              <a:gd name="connsiteX0" fmla="*/ 4474 w 0"/>
              <a:gd name="connsiteY0" fmla="*/ 4474 h 72427"/>
              <a:gd name="connsiteX1" fmla="*/ 4474 w 0"/>
              <a:gd name="connsiteY1" fmla="*/ 72910 h 72427"/>
            </a:gdLst>
            <a:ahLst/>
            <a:cxnLst>
              <a:cxn ang="0">
                <a:pos x="connsiteX0" y="connsiteY0"/>
              </a:cxn>
              <a:cxn ang="0">
                <a:pos x="connsiteX1" y="connsiteY1"/>
              </a:cxn>
            </a:cxnLst>
            <a:rect l="l" t="t" r="r" b="b"/>
            <a:pathLst>
              <a:path h="72427">
                <a:moveTo>
                  <a:pt x="4474" y="4474"/>
                </a:moveTo>
                <a:lnTo>
                  <a:pt x="4474" y="72910"/>
                </a:lnTo>
              </a:path>
            </a:pathLst>
          </a:custGeom>
          <a:noFill/>
          <a:ln w="25400" cap="flat">
            <a:solidFill>
              <a:srgbClr val="B2C0EC"/>
            </a:solidFill>
            <a:prstDash val="solid"/>
            <a:miter/>
          </a:ln>
        </p:spPr>
        <p:txBody>
          <a:bodyPr rtlCol="0" anchor="ctr"/>
          <a:lstStyle/>
          <a:p>
            <a:endParaRPr lang="fr-FR"/>
          </a:p>
        </p:txBody>
      </p:sp>
      <p:sp>
        <p:nvSpPr>
          <p:cNvPr id="92" name="Freeform: Shape 9">
            <a:extLst>
              <a:ext uri="{FF2B5EF4-FFF2-40B4-BE49-F238E27FC236}">
                <a16:creationId xmlns:a16="http://schemas.microsoft.com/office/drawing/2014/main" id="{A244C52A-2E9F-474D-8E75-39832DC3C972}"/>
              </a:ext>
            </a:extLst>
          </p:cNvPr>
          <p:cNvSpPr/>
          <p:nvPr/>
        </p:nvSpPr>
        <p:spPr>
          <a:xfrm>
            <a:off x="1681339" y="2468253"/>
            <a:ext cx="6078" cy="49473"/>
          </a:xfrm>
          <a:custGeom>
            <a:avLst/>
            <a:gdLst>
              <a:gd name="connsiteX0" fmla="*/ 4474 w 0"/>
              <a:gd name="connsiteY0" fmla="*/ 4474 h 72427"/>
              <a:gd name="connsiteX1" fmla="*/ 4474 w 0"/>
              <a:gd name="connsiteY1" fmla="*/ 72910 h 72427"/>
            </a:gdLst>
            <a:ahLst/>
            <a:cxnLst>
              <a:cxn ang="0">
                <a:pos x="connsiteX0" y="connsiteY0"/>
              </a:cxn>
              <a:cxn ang="0">
                <a:pos x="connsiteX1" y="connsiteY1"/>
              </a:cxn>
            </a:cxnLst>
            <a:rect l="l" t="t" r="r" b="b"/>
            <a:pathLst>
              <a:path h="72427">
                <a:moveTo>
                  <a:pt x="4474" y="4474"/>
                </a:moveTo>
                <a:lnTo>
                  <a:pt x="4474" y="72910"/>
                </a:lnTo>
              </a:path>
            </a:pathLst>
          </a:custGeom>
          <a:noFill/>
          <a:ln w="25400" cap="flat">
            <a:solidFill>
              <a:srgbClr val="B2C0EC"/>
            </a:solidFill>
            <a:prstDash val="solid"/>
            <a:miter/>
          </a:ln>
        </p:spPr>
        <p:txBody>
          <a:bodyPr rtlCol="0" anchor="ctr"/>
          <a:lstStyle/>
          <a:p>
            <a:endParaRPr lang="fr-FR"/>
          </a:p>
        </p:txBody>
      </p:sp>
      <p:sp>
        <p:nvSpPr>
          <p:cNvPr id="93" name="Freeform: Shape 10">
            <a:extLst>
              <a:ext uri="{FF2B5EF4-FFF2-40B4-BE49-F238E27FC236}">
                <a16:creationId xmlns:a16="http://schemas.microsoft.com/office/drawing/2014/main" id="{92B7D1A3-FAD6-4427-8E77-82F94EB00780}"/>
              </a:ext>
            </a:extLst>
          </p:cNvPr>
          <p:cNvSpPr/>
          <p:nvPr/>
        </p:nvSpPr>
        <p:spPr>
          <a:xfrm>
            <a:off x="1802913" y="2508299"/>
            <a:ext cx="6078" cy="49473"/>
          </a:xfrm>
          <a:custGeom>
            <a:avLst/>
            <a:gdLst>
              <a:gd name="connsiteX0" fmla="*/ 4474 w 0"/>
              <a:gd name="connsiteY0" fmla="*/ 4474 h 72427"/>
              <a:gd name="connsiteX1" fmla="*/ 4474 w 0"/>
              <a:gd name="connsiteY1" fmla="*/ 72910 h 72427"/>
            </a:gdLst>
            <a:ahLst/>
            <a:cxnLst>
              <a:cxn ang="0">
                <a:pos x="connsiteX0" y="connsiteY0"/>
              </a:cxn>
              <a:cxn ang="0">
                <a:pos x="connsiteX1" y="connsiteY1"/>
              </a:cxn>
            </a:cxnLst>
            <a:rect l="l" t="t" r="r" b="b"/>
            <a:pathLst>
              <a:path h="72427">
                <a:moveTo>
                  <a:pt x="4474" y="4474"/>
                </a:moveTo>
                <a:lnTo>
                  <a:pt x="4474" y="72910"/>
                </a:lnTo>
              </a:path>
            </a:pathLst>
          </a:custGeom>
          <a:noFill/>
          <a:ln w="25400" cap="flat">
            <a:solidFill>
              <a:srgbClr val="B2C0EC"/>
            </a:solidFill>
            <a:prstDash val="solid"/>
            <a:miter/>
          </a:ln>
        </p:spPr>
        <p:txBody>
          <a:bodyPr rtlCol="0" anchor="ctr"/>
          <a:lstStyle/>
          <a:p>
            <a:endParaRPr lang="fr-FR"/>
          </a:p>
        </p:txBody>
      </p:sp>
      <p:sp>
        <p:nvSpPr>
          <p:cNvPr id="94" name="Freeform: Shape 11">
            <a:extLst>
              <a:ext uri="{FF2B5EF4-FFF2-40B4-BE49-F238E27FC236}">
                <a16:creationId xmlns:a16="http://schemas.microsoft.com/office/drawing/2014/main" id="{BDF56336-D87E-4314-8A4E-E6C775F0D3F4}"/>
              </a:ext>
            </a:extLst>
          </p:cNvPr>
          <p:cNvSpPr/>
          <p:nvPr/>
        </p:nvSpPr>
        <p:spPr>
          <a:xfrm>
            <a:off x="1924487" y="2508298"/>
            <a:ext cx="6078" cy="72000"/>
          </a:xfrm>
          <a:custGeom>
            <a:avLst/>
            <a:gdLst>
              <a:gd name="connsiteX0" fmla="*/ 4474 w 0"/>
              <a:gd name="connsiteY0" fmla="*/ 4474 h 72427"/>
              <a:gd name="connsiteX1" fmla="*/ 4474 w 0"/>
              <a:gd name="connsiteY1" fmla="*/ 72910 h 72427"/>
            </a:gdLst>
            <a:ahLst/>
            <a:cxnLst>
              <a:cxn ang="0">
                <a:pos x="connsiteX0" y="connsiteY0"/>
              </a:cxn>
              <a:cxn ang="0">
                <a:pos x="connsiteX1" y="connsiteY1"/>
              </a:cxn>
            </a:cxnLst>
            <a:rect l="l" t="t" r="r" b="b"/>
            <a:pathLst>
              <a:path h="72427">
                <a:moveTo>
                  <a:pt x="4474" y="4474"/>
                </a:moveTo>
                <a:lnTo>
                  <a:pt x="4474" y="72910"/>
                </a:lnTo>
              </a:path>
            </a:pathLst>
          </a:custGeom>
          <a:noFill/>
          <a:ln w="25400" cap="flat">
            <a:solidFill>
              <a:srgbClr val="B2C0EC"/>
            </a:solidFill>
            <a:prstDash val="solid"/>
            <a:miter/>
          </a:ln>
        </p:spPr>
        <p:txBody>
          <a:bodyPr rtlCol="0" anchor="ctr"/>
          <a:lstStyle/>
          <a:p>
            <a:endParaRPr lang="fr-FR"/>
          </a:p>
        </p:txBody>
      </p:sp>
      <p:sp>
        <p:nvSpPr>
          <p:cNvPr id="95" name="Freeform: Shape 12">
            <a:extLst>
              <a:ext uri="{FF2B5EF4-FFF2-40B4-BE49-F238E27FC236}">
                <a16:creationId xmlns:a16="http://schemas.microsoft.com/office/drawing/2014/main" id="{76986A4E-B3DA-4426-8821-EAB2D413DCBE}"/>
              </a:ext>
            </a:extLst>
          </p:cNvPr>
          <p:cNvSpPr/>
          <p:nvPr/>
        </p:nvSpPr>
        <p:spPr>
          <a:xfrm>
            <a:off x="1985274" y="2557770"/>
            <a:ext cx="6078" cy="72000"/>
          </a:xfrm>
          <a:custGeom>
            <a:avLst/>
            <a:gdLst>
              <a:gd name="connsiteX0" fmla="*/ 4474 w 0"/>
              <a:gd name="connsiteY0" fmla="*/ 4474 h 72427"/>
              <a:gd name="connsiteX1" fmla="*/ 4474 w 0"/>
              <a:gd name="connsiteY1" fmla="*/ 72910 h 72427"/>
            </a:gdLst>
            <a:ahLst/>
            <a:cxnLst>
              <a:cxn ang="0">
                <a:pos x="connsiteX0" y="connsiteY0"/>
              </a:cxn>
              <a:cxn ang="0">
                <a:pos x="connsiteX1" y="connsiteY1"/>
              </a:cxn>
            </a:cxnLst>
            <a:rect l="l" t="t" r="r" b="b"/>
            <a:pathLst>
              <a:path h="72427">
                <a:moveTo>
                  <a:pt x="4474" y="4474"/>
                </a:moveTo>
                <a:lnTo>
                  <a:pt x="4474" y="72910"/>
                </a:lnTo>
              </a:path>
            </a:pathLst>
          </a:custGeom>
          <a:noFill/>
          <a:ln w="25400" cap="flat">
            <a:solidFill>
              <a:srgbClr val="B2C0EC"/>
            </a:solidFill>
            <a:prstDash val="solid"/>
            <a:miter/>
          </a:ln>
        </p:spPr>
        <p:txBody>
          <a:bodyPr rtlCol="0" anchor="ctr"/>
          <a:lstStyle/>
          <a:p>
            <a:endParaRPr lang="fr-FR"/>
          </a:p>
        </p:txBody>
      </p:sp>
      <p:sp>
        <p:nvSpPr>
          <p:cNvPr id="96" name="Freeform: Shape 13">
            <a:extLst>
              <a:ext uri="{FF2B5EF4-FFF2-40B4-BE49-F238E27FC236}">
                <a16:creationId xmlns:a16="http://schemas.microsoft.com/office/drawing/2014/main" id="{6C67B33C-A590-4331-B571-D5F8C2F156C0}"/>
              </a:ext>
            </a:extLst>
          </p:cNvPr>
          <p:cNvSpPr/>
          <p:nvPr/>
        </p:nvSpPr>
        <p:spPr>
          <a:xfrm>
            <a:off x="2058218" y="2607242"/>
            <a:ext cx="6078" cy="72000"/>
          </a:xfrm>
          <a:custGeom>
            <a:avLst/>
            <a:gdLst>
              <a:gd name="connsiteX0" fmla="*/ 4474 w 0"/>
              <a:gd name="connsiteY0" fmla="*/ 4474 h 72427"/>
              <a:gd name="connsiteX1" fmla="*/ 4474 w 0"/>
              <a:gd name="connsiteY1" fmla="*/ 72910 h 72427"/>
            </a:gdLst>
            <a:ahLst/>
            <a:cxnLst>
              <a:cxn ang="0">
                <a:pos x="connsiteX0" y="connsiteY0"/>
              </a:cxn>
              <a:cxn ang="0">
                <a:pos x="connsiteX1" y="connsiteY1"/>
              </a:cxn>
            </a:cxnLst>
            <a:rect l="l" t="t" r="r" b="b"/>
            <a:pathLst>
              <a:path h="72427">
                <a:moveTo>
                  <a:pt x="4474" y="4474"/>
                </a:moveTo>
                <a:lnTo>
                  <a:pt x="4474" y="72910"/>
                </a:lnTo>
              </a:path>
            </a:pathLst>
          </a:custGeom>
          <a:noFill/>
          <a:ln w="25400" cap="flat">
            <a:solidFill>
              <a:srgbClr val="B2C0EC"/>
            </a:solidFill>
            <a:prstDash val="solid"/>
            <a:miter/>
          </a:ln>
        </p:spPr>
        <p:txBody>
          <a:bodyPr rtlCol="0" anchor="ctr"/>
          <a:lstStyle/>
          <a:p>
            <a:endParaRPr lang="fr-FR"/>
          </a:p>
        </p:txBody>
      </p:sp>
      <p:sp>
        <p:nvSpPr>
          <p:cNvPr id="97" name="Freeform: Shape 15">
            <a:extLst>
              <a:ext uri="{FF2B5EF4-FFF2-40B4-BE49-F238E27FC236}">
                <a16:creationId xmlns:a16="http://schemas.microsoft.com/office/drawing/2014/main" id="{C6C0BE37-5126-428D-ABD0-26CF144A7CCF}"/>
              </a:ext>
            </a:extLst>
          </p:cNvPr>
          <p:cNvSpPr/>
          <p:nvPr/>
        </p:nvSpPr>
        <p:spPr>
          <a:xfrm>
            <a:off x="2155478" y="2644347"/>
            <a:ext cx="6078" cy="72000"/>
          </a:xfrm>
          <a:custGeom>
            <a:avLst/>
            <a:gdLst>
              <a:gd name="connsiteX0" fmla="*/ 4474 w 0"/>
              <a:gd name="connsiteY0" fmla="*/ 4474 h 72427"/>
              <a:gd name="connsiteX1" fmla="*/ 4474 w 0"/>
              <a:gd name="connsiteY1" fmla="*/ 72910 h 72427"/>
            </a:gdLst>
            <a:ahLst/>
            <a:cxnLst>
              <a:cxn ang="0">
                <a:pos x="connsiteX0" y="connsiteY0"/>
              </a:cxn>
              <a:cxn ang="0">
                <a:pos x="connsiteX1" y="connsiteY1"/>
              </a:cxn>
            </a:cxnLst>
            <a:rect l="l" t="t" r="r" b="b"/>
            <a:pathLst>
              <a:path h="72427">
                <a:moveTo>
                  <a:pt x="4474" y="4474"/>
                </a:moveTo>
                <a:lnTo>
                  <a:pt x="4474" y="72910"/>
                </a:lnTo>
              </a:path>
            </a:pathLst>
          </a:custGeom>
          <a:noFill/>
          <a:ln w="25400" cap="flat">
            <a:solidFill>
              <a:srgbClr val="B2C0EC"/>
            </a:solidFill>
            <a:prstDash val="solid"/>
            <a:miter/>
          </a:ln>
        </p:spPr>
        <p:txBody>
          <a:bodyPr rtlCol="0" anchor="ctr"/>
          <a:lstStyle/>
          <a:p>
            <a:endParaRPr lang="fr-FR"/>
          </a:p>
        </p:txBody>
      </p:sp>
      <p:sp>
        <p:nvSpPr>
          <p:cNvPr id="98" name="Freeform: Shape 16">
            <a:extLst>
              <a:ext uri="{FF2B5EF4-FFF2-40B4-BE49-F238E27FC236}">
                <a16:creationId xmlns:a16="http://schemas.microsoft.com/office/drawing/2014/main" id="{3282D862-94F0-4BCD-9F9F-34F08C698BC3}"/>
              </a:ext>
            </a:extLst>
          </p:cNvPr>
          <p:cNvSpPr/>
          <p:nvPr/>
        </p:nvSpPr>
        <p:spPr>
          <a:xfrm>
            <a:off x="2191950" y="2644347"/>
            <a:ext cx="6078" cy="72000"/>
          </a:xfrm>
          <a:custGeom>
            <a:avLst/>
            <a:gdLst>
              <a:gd name="connsiteX0" fmla="*/ 4474 w 0"/>
              <a:gd name="connsiteY0" fmla="*/ 4474 h 72427"/>
              <a:gd name="connsiteX1" fmla="*/ 4474 w 0"/>
              <a:gd name="connsiteY1" fmla="*/ 72910 h 72427"/>
            </a:gdLst>
            <a:ahLst/>
            <a:cxnLst>
              <a:cxn ang="0">
                <a:pos x="connsiteX0" y="connsiteY0"/>
              </a:cxn>
              <a:cxn ang="0">
                <a:pos x="connsiteX1" y="connsiteY1"/>
              </a:cxn>
            </a:cxnLst>
            <a:rect l="l" t="t" r="r" b="b"/>
            <a:pathLst>
              <a:path h="72427">
                <a:moveTo>
                  <a:pt x="4474" y="4474"/>
                </a:moveTo>
                <a:lnTo>
                  <a:pt x="4474" y="72910"/>
                </a:lnTo>
              </a:path>
            </a:pathLst>
          </a:custGeom>
          <a:noFill/>
          <a:ln w="25400" cap="flat">
            <a:solidFill>
              <a:srgbClr val="B2C0EC"/>
            </a:solidFill>
            <a:prstDash val="solid"/>
            <a:miter/>
          </a:ln>
        </p:spPr>
        <p:txBody>
          <a:bodyPr rtlCol="0" anchor="ctr"/>
          <a:lstStyle/>
          <a:p>
            <a:endParaRPr lang="fr-FR"/>
          </a:p>
        </p:txBody>
      </p:sp>
      <p:sp>
        <p:nvSpPr>
          <p:cNvPr id="99" name="Freeform: Shape 17">
            <a:extLst>
              <a:ext uri="{FF2B5EF4-FFF2-40B4-BE49-F238E27FC236}">
                <a16:creationId xmlns:a16="http://schemas.microsoft.com/office/drawing/2014/main" id="{278E1871-6664-4363-9E5D-B19DB3F72D12}"/>
              </a:ext>
            </a:extLst>
          </p:cNvPr>
          <p:cNvSpPr/>
          <p:nvPr/>
        </p:nvSpPr>
        <p:spPr>
          <a:xfrm>
            <a:off x="2264894" y="2706188"/>
            <a:ext cx="6078" cy="72000"/>
          </a:xfrm>
          <a:custGeom>
            <a:avLst/>
            <a:gdLst>
              <a:gd name="connsiteX0" fmla="*/ 4474 w 0"/>
              <a:gd name="connsiteY0" fmla="*/ 4474 h 72427"/>
              <a:gd name="connsiteX1" fmla="*/ 4474 w 0"/>
              <a:gd name="connsiteY1" fmla="*/ 72910 h 72427"/>
            </a:gdLst>
            <a:ahLst/>
            <a:cxnLst>
              <a:cxn ang="0">
                <a:pos x="connsiteX0" y="connsiteY0"/>
              </a:cxn>
              <a:cxn ang="0">
                <a:pos x="connsiteX1" y="connsiteY1"/>
              </a:cxn>
            </a:cxnLst>
            <a:rect l="l" t="t" r="r" b="b"/>
            <a:pathLst>
              <a:path h="72427">
                <a:moveTo>
                  <a:pt x="4474" y="4474"/>
                </a:moveTo>
                <a:lnTo>
                  <a:pt x="4474" y="72910"/>
                </a:lnTo>
              </a:path>
            </a:pathLst>
          </a:custGeom>
          <a:noFill/>
          <a:ln w="25400" cap="flat">
            <a:solidFill>
              <a:srgbClr val="B2C0EC"/>
            </a:solidFill>
            <a:prstDash val="solid"/>
            <a:miter/>
          </a:ln>
        </p:spPr>
        <p:txBody>
          <a:bodyPr rtlCol="0" anchor="ctr"/>
          <a:lstStyle/>
          <a:p>
            <a:endParaRPr lang="fr-FR"/>
          </a:p>
        </p:txBody>
      </p:sp>
      <p:sp>
        <p:nvSpPr>
          <p:cNvPr id="100" name="Freeform: Shape 18">
            <a:extLst>
              <a:ext uri="{FF2B5EF4-FFF2-40B4-BE49-F238E27FC236}">
                <a16:creationId xmlns:a16="http://schemas.microsoft.com/office/drawing/2014/main" id="{33E2EFA6-C5E0-46D7-8206-C5D7AF31C66D}"/>
              </a:ext>
            </a:extLst>
          </p:cNvPr>
          <p:cNvSpPr/>
          <p:nvPr/>
        </p:nvSpPr>
        <p:spPr>
          <a:xfrm>
            <a:off x="2289209" y="2743292"/>
            <a:ext cx="6078" cy="72000"/>
          </a:xfrm>
          <a:custGeom>
            <a:avLst/>
            <a:gdLst>
              <a:gd name="connsiteX0" fmla="*/ 4474 w 0"/>
              <a:gd name="connsiteY0" fmla="*/ 4474 h 72427"/>
              <a:gd name="connsiteX1" fmla="*/ 4474 w 0"/>
              <a:gd name="connsiteY1" fmla="*/ 72910 h 72427"/>
            </a:gdLst>
            <a:ahLst/>
            <a:cxnLst>
              <a:cxn ang="0">
                <a:pos x="connsiteX0" y="connsiteY0"/>
              </a:cxn>
              <a:cxn ang="0">
                <a:pos x="connsiteX1" y="connsiteY1"/>
              </a:cxn>
            </a:cxnLst>
            <a:rect l="l" t="t" r="r" b="b"/>
            <a:pathLst>
              <a:path h="72427">
                <a:moveTo>
                  <a:pt x="4474" y="4474"/>
                </a:moveTo>
                <a:lnTo>
                  <a:pt x="4474" y="72910"/>
                </a:lnTo>
              </a:path>
            </a:pathLst>
          </a:custGeom>
          <a:noFill/>
          <a:ln w="25400" cap="flat">
            <a:solidFill>
              <a:srgbClr val="B2C0EC"/>
            </a:solidFill>
            <a:prstDash val="solid"/>
            <a:miter/>
          </a:ln>
        </p:spPr>
        <p:txBody>
          <a:bodyPr rtlCol="0" anchor="ctr"/>
          <a:lstStyle/>
          <a:p>
            <a:endParaRPr lang="fr-FR"/>
          </a:p>
        </p:txBody>
      </p:sp>
      <p:sp>
        <p:nvSpPr>
          <p:cNvPr id="101" name="Freeform: Shape 19">
            <a:extLst>
              <a:ext uri="{FF2B5EF4-FFF2-40B4-BE49-F238E27FC236}">
                <a16:creationId xmlns:a16="http://schemas.microsoft.com/office/drawing/2014/main" id="{84AC3932-9AB5-4F8E-98DE-C8B1F799D45F}"/>
              </a:ext>
            </a:extLst>
          </p:cNvPr>
          <p:cNvSpPr/>
          <p:nvPr/>
        </p:nvSpPr>
        <p:spPr>
          <a:xfrm>
            <a:off x="2448592" y="2877980"/>
            <a:ext cx="48630" cy="72000"/>
          </a:xfrm>
          <a:custGeom>
            <a:avLst/>
            <a:gdLst>
              <a:gd name="connsiteX0" fmla="*/ 72909 w 72427"/>
              <a:gd name="connsiteY0" fmla="*/ 4474 h 0"/>
              <a:gd name="connsiteX1" fmla="*/ 4474 w 72427"/>
              <a:gd name="connsiteY1" fmla="*/ 4474 h 0"/>
            </a:gdLst>
            <a:ahLst/>
            <a:cxnLst>
              <a:cxn ang="0">
                <a:pos x="connsiteX0" y="connsiteY0"/>
              </a:cxn>
              <a:cxn ang="0">
                <a:pos x="connsiteX1" y="connsiteY1"/>
              </a:cxn>
            </a:cxnLst>
            <a:rect l="l" t="t" r="r" b="b"/>
            <a:pathLst>
              <a:path w="72427">
                <a:moveTo>
                  <a:pt x="72909" y="4474"/>
                </a:moveTo>
                <a:lnTo>
                  <a:pt x="4474" y="4474"/>
                </a:lnTo>
              </a:path>
            </a:pathLst>
          </a:custGeom>
          <a:noFill/>
          <a:ln w="25400" cap="flat">
            <a:solidFill>
              <a:srgbClr val="B2C0EC"/>
            </a:solidFill>
            <a:prstDash val="solid"/>
            <a:miter/>
          </a:ln>
        </p:spPr>
        <p:txBody>
          <a:bodyPr rtlCol="0" anchor="ctr"/>
          <a:lstStyle/>
          <a:p>
            <a:endParaRPr lang="fr-FR"/>
          </a:p>
        </p:txBody>
      </p:sp>
      <p:sp>
        <p:nvSpPr>
          <p:cNvPr id="102" name="Freeform: Shape 20">
            <a:extLst>
              <a:ext uri="{FF2B5EF4-FFF2-40B4-BE49-F238E27FC236}">
                <a16:creationId xmlns:a16="http://schemas.microsoft.com/office/drawing/2014/main" id="{9F81ADE9-8C26-426C-BC01-25EF5E017DD4}"/>
              </a:ext>
            </a:extLst>
          </p:cNvPr>
          <p:cNvSpPr/>
          <p:nvPr/>
        </p:nvSpPr>
        <p:spPr>
          <a:xfrm>
            <a:off x="2593143" y="3089598"/>
            <a:ext cx="6078" cy="72000"/>
          </a:xfrm>
          <a:custGeom>
            <a:avLst/>
            <a:gdLst>
              <a:gd name="connsiteX0" fmla="*/ 4474 w 0"/>
              <a:gd name="connsiteY0" fmla="*/ 4474 h 72427"/>
              <a:gd name="connsiteX1" fmla="*/ 4474 w 0"/>
              <a:gd name="connsiteY1" fmla="*/ 72918 h 72427"/>
            </a:gdLst>
            <a:ahLst/>
            <a:cxnLst>
              <a:cxn ang="0">
                <a:pos x="connsiteX0" y="connsiteY0"/>
              </a:cxn>
              <a:cxn ang="0">
                <a:pos x="connsiteX1" y="connsiteY1"/>
              </a:cxn>
            </a:cxnLst>
            <a:rect l="l" t="t" r="r" b="b"/>
            <a:pathLst>
              <a:path h="72427">
                <a:moveTo>
                  <a:pt x="4474" y="4474"/>
                </a:moveTo>
                <a:lnTo>
                  <a:pt x="4474" y="72918"/>
                </a:lnTo>
              </a:path>
            </a:pathLst>
          </a:custGeom>
          <a:noFill/>
          <a:ln w="25400" cap="flat">
            <a:solidFill>
              <a:srgbClr val="B2C0EC"/>
            </a:solidFill>
            <a:prstDash val="solid"/>
            <a:miter/>
          </a:ln>
        </p:spPr>
        <p:txBody>
          <a:bodyPr rtlCol="0" anchor="ctr"/>
          <a:lstStyle/>
          <a:p>
            <a:endParaRPr lang="fr-FR"/>
          </a:p>
        </p:txBody>
      </p:sp>
      <p:sp>
        <p:nvSpPr>
          <p:cNvPr id="103" name="Freeform: Shape 21">
            <a:extLst>
              <a:ext uri="{FF2B5EF4-FFF2-40B4-BE49-F238E27FC236}">
                <a16:creationId xmlns:a16="http://schemas.microsoft.com/office/drawing/2014/main" id="{D06BA3C9-8F70-4A59-8D47-77B7B048A1EF}"/>
              </a:ext>
            </a:extLst>
          </p:cNvPr>
          <p:cNvSpPr/>
          <p:nvPr/>
        </p:nvSpPr>
        <p:spPr>
          <a:xfrm>
            <a:off x="2641773" y="3126708"/>
            <a:ext cx="6078" cy="72000"/>
          </a:xfrm>
          <a:custGeom>
            <a:avLst/>
            <a:gdLst>
              <a:gd name="connsiteX0" fmla="*/ 4474 w 0"/>
              <a:gd name="connsiteY0" fmla="*/ 4474 h 72427"/>
              <a:gd name="connsiteX1" fmla="*/ 4474 w 0"/>
              <a:gd name="connsiteY1" fmla="*/ 72909 h 72427"/>
            </a:gdLst>
            <a:ahLst/>
            <a:cxnLst>
              <a:cxn ang="0">
                <a:pos x="connsiteX0" y="connsiteY0"/>
              </a:cxn>
              <a:cxn ang="0">
                <a:pos x="connsiteX1" y="connsiteY1"/>
              </a:cxn>
            </a:cxnLst>
            <a:rect l="l" t="t" r="r" b="b"/>
            <a:pathLst>
              <a:path h="72427">
                <a:moveTo>
                  <a:pt x="4474" y="4474"/>
                </a:moveTo>
                <a:lnTo>
                  <a:pt x="4474" y="72909"/>
                </a:lnTo>
              </a:path>
            </a:pathLst>
          </a:custGeom>
          <a:noFill/>
          <a:ln w="25400" cap="flat">
            <a:solidFill>
              <a:srgbClr val="B2C0EC"/>
            </a:solidFill>
            <a:prstDash val="solid"/>
            <a:miter/>
          </a:ln>
        </p:spPr>
        <p:txBody>
          <a:bodyPr rtlCol="0" anchor="ctr"/>
          <a:lstStyle/>
          <a:p>
            <a:endParaRPr lang="fr-FR"/>
          </a:p>
        </p:txBody>
      </p:sp>
      <p:sp>
        <p:nvSpPr>
          <p:cNvPr id="104" name="Freeform: Shape 22">
            <a:extLst>
              <a:ext uri="{FF2B5EF4-FFF2-40B4-BE49-F238E27FC236}">
                <a16:creationId xmlns:a16="http://schemas.microsoft.com/office/drawing/2014/main" id="{13F6683E-248F-410B-8D9A-EBAA1083B572}"/>
              </a:ext>
            </a:extLst>
          </p:cNvPr>
          <p:cNvSpPr/>
          <p:nvPr/>
        </p:nvSpPr>
        <p:spPr>
          <a:xfrm>
            <a:off x="2666088" y="3176181"/>
            <a:ext cx="6078" cy="72000"/>
          </a:xfrm>
          <a:custGeom>
            <a:avLst/>
            <a:gdLst>
              <a:gd name="connsiteX0" fmla="*/ 4474 w 0"/>
              <a:gd name="connsiteY0" fmla="*/ 4474 h 72427"/>
              <a:gd name="connsiteX1" fmla="*/ 4474 w 0"/>
              <a:gd name="connsiteY1" fmla="*/ 72909 h 72427"/>
            </a:gdLst>
            <a:ahLst/>
            <a:cxnLst>
              <a:cxn ang="0">
                <a:pos x="connsiteX0" y="connsiteY0"/>
              </a:cxn>
              <a:cxn ang="0">
                <a:pos x="connsiteX1" y="connsiteY1"/>
              </a:cxn>
            </a:cxnLst>
            <a:rect l="l" t="t" r="r" b="b"/>
            <a:pathLst>
              <a:path h="72427">
                <a:moveTo>
                  <a:pt x="4474" y="4474"/>
                </a:moveTo>
                <a:lnTo>
                  <a:pt x="4474" y="72909"/>
                </a:lnTo>
              </a:path>
            </a:pathLst>
          </a:custGeom>
          <a:noFill/>
          <a:ln w="25400" cap="flat">
            <a:solidFill>
              <a:srgbClr val="B2C0EC"/>
            </a:solidFill>
            <a:prstDash val="solid"/>
            <a:miter/>
          </a:ln>
        </p:spPr>
        <p:txBody>
          <a:bodyPr rtlCol="0" anchor="ctr"/>
          <a:lstStyle/>
          <a:p>
            <a:endParaRPr lang="fr-FR"/>
          </a:p>
        </p:txBody>
      </p:sp>
      <p:sp>
        <p:nvSpPr>
          <p:cNvPr id="105" name="Freeform: Shape 23">
            <a:extLst>
              <a:ext uri="{FF2B5EF4-FFF2-40B4-BE49-F238E27FC236}">
                <a16:creationId xmlns:a16="http://schemas.microsoft.com/office/drawing/2014/main" id="{FEFE60DD-660E-4472-ACFC-DBBC287CC182}"/>
              </a:ext>
            </a:extLst>
          </p:cNvPr>
          <p:cNvSpPr/>
          <p:nvPr/>
        </p:nvSpPr>
        <p:spPr>
          <a:xfrm>
            <a:off x="2933550" y="3324598"/>
            <a:ext cx="6078" cy="72000"/>
          </a:xfrm>
          <a:custGeom>
            <a:avLst/>
            <a:gdLst>
              <a:gd name="connsiteX0" fmla="*/ 4474 w 0"/>
              <a:gd name="connsiteY0" fmla="*/ 4474 h 72427"/>
              <a:gd name="connsiteX1" fmla="*/ 4474 w 0"/>
              <a:gd name="connsiteY1" fmla="*/ 72909 h 72427"/>
            </a:gdLst>
            <a:ahLst/>
            <a:cxnLst>
              <a:cxn ang="0">
                <a:pos x="connsiteX0" y="connsiteY0"/>
              </a:cxn>
              <a:cxn ang="0">
                <a:pos x="connsiteX1" y="connsiteY1"/>
              </a:cxn>
            </a:cxnLst>
            <a:rect l="l" t="t" r="r" b="b"/>
            <a:pathLst>
              <a:path h="72427">
                <a:moveTo>
                  <a:pt x="4474" y="4474"/>
                </a:moveTo>
                <a:lnTo>
                  <a:pt x="4474" y="72909"/>
                </a:lnTo>
              </a:path>
            </a:pathLst>
          </a:custGeom>
          <a:noFill/>
          <a:ln w="25400" cap="flat">
            <a:solidFill>
              <a:srgbClr val="B2C0EC"/>
            </a:solidFill>
            <a:prstDash val="solid"/>
            <a:miter/>
          </a:ln>
        </p:spPr>
        <p:txBody>
          <a:bodyPr rtlCol="0" anchor="ctr"/>
          <a:lstStyle/>
          <a:p>
            <a:endParaRPr lang="fr-FR"/>
          </a:p>
        </p:txBody>
      </p:sp>
      <p:sp>
        <p:nvSpPr>
          <p:cNvPr id="106" name="Freeform: Shape 24">
            <a:extLst>
              <a:ext uri="{FF2B5EF4-FFF2-40B4-BE49-F238E27FC236}">
                <a16:creationId xmlns:a16="http://schemas.microsoft.com/office/drawing/2014/main" id="{E39B1EE6-C113-4F1F-B1BC-EA9B41980A99}"/>
              </a:ext>
            </a:extLst>
          </p:cNvPr>
          <p:cNvSpPr/>
          <p:nvPr/>
        </p:nvSpPr>
        <p:spPr>
          <a:xfrm>
            <a:off x="2994337" y="3324598"/>
            <a:ext cx="6078" cy="72000"/>
          </a:xfrm>
          <a:custGeom>
            <a:avLst/>
            <a:gdLst>
              <a:gd name="connsiteX0" fmla="*/ 4474 w 0"/>
              <a:gd name="connsiteY0" fmla="*/ 4474 h 72427"/>
              <a:gd name="connsiteX1" fmla="*/ 4474 w 0"/>
              <a:gd name="connsiteY1" fmla="*/ 72909 h 72427"/>
            </a:gdLst>
            <a:ahLst/>
            <a:cxnLst>
              <a:cxn ang="0">
                <a:pos x="connsiteX0" y="connsiteY0"/>
              </a:cxn>
              <a:cxn ang="0">
                <a:pos x="connsiteX1" y="connsiteY1"/>
              </a:cxn>
            </a:cxnLst>
            <a:rect l="l" t="t" r="r" b="b"/>
            <a:pathLst>
              <a:path h="72427">
                <a:moveTo>
                  <a:pt x="4474" y="4474"/>
                </a:moveTo>
                <a:lnTo>
                  <a:pt x="4474" y="72909"/>
                </a:lnTo>
              </a:path>
            </a:pathLst>
          </a:custGeom>
          <a:noFill/>
          <a:ln w="25400" cap="flat">
            <a:solidFill>
              <a:srgbClr val="B2C0EC"/>
            </a:solidFill>
            <a:prstDash val="solid"/>
            <a:miter/>
          </a:ln>
        </p:spPr>
        <p:txBody>
          <a:bodyPr rtlCol="0" anchor="ctr"/>
          <a:lstStyle/>
          <a:p>
            <a:endParaRPr lang="fr-FR"/>
          </a:p>
        </p:txBody>
      </p:sp>
      <p:sp>
        <p:nvSpPr>
          <p:cNvPr id="107" name="Freeform: Shape 25">
            <a:extLst>
              <a:ext uri="{FF2B5EF4-FFF2-40B4-BE49-F238E27FC236}">
                <a16:creationId xmlns:a16="http://schemas.microsoft.com/office/drawing/2014/main" id="{A5AFF57F-28CD-4F41-A216-6CA4871AFA30}"/>
              </a:ext>
            </a:extLst>
          </p:cNvPr>
          <p:cNvSpPr/>
          <p:nvPr/>
        </p:nvSpPr>
        <p:spPr>
          <a:xfrm>
            <a:off x="3140226" y="3386439"/>
            <a:ext cx="6078" cy="72000"/>
          </a:xfrm>
          <a:custGeom>
            <a:avLst/>
            <a:gdLst>
              <a:gd name="connsiteX0" fmla="*/ 4474 w 0"/>
              <a:gd name="connsiteY0" fmla="*/ 4474 h 72427"/>
              <a:gd name="connsiteX1" fmla="*/ 4474 w 0"/>
              <a:gd name="connsiteY1" fmla="*/ 72909 h 72427"/>
            </a:gdLst>
            <a:ahLst/>
            <a:cxnLst>
              <a:cxn ang="0">
                <a:pos x="connsiteX0" y="connsiteY0"/>
              </a:cxn>
              <a:cxn ang="0">
                <a:pos x="connsiteX1" y="connsiteY1"/>
              </a:cxn>
            </a:cxnLst>
            <a:rect l="l" t="t" r="r" b="b"/>
            <a:pathLst>
              <a:path h="72427">
                <a:moveTo>
                  <a:pt x="4474" y="4474"/>
                </a:moveTo>
                <a:lnTo>
                  <a:pt x="4474" y="72909"/>
                </a:lnTo>
              </a:path>
            </a:pathLst>
          </a:custGeom>
          <a:noFill/>
          <a:ln w="25400" cap="flat">
            <a:solidFill>
              <a:srgbClr val="B2C0EC"/>
            </a:solidFill>
            <a:prstDash val="solid"/>
            <a:miter/>
          </a:ln>
        </p:spPr>
        <p:txBody>
          <a:bodyPr rtlCol="0" anchor="ctr"/>
          <a:lstStyle/>
          <a:p>
            <a:endParaRPr lang="fr-FR"/>
          </a:p>
        </p:txBody>
      </p:sp>
      <p:sp>
        <p:nvSpPr>
          <p:cNvPr id="108" name="Freeform: Shape 26">
            <a:extLst>
              <a:ext uri="{FF2B5EF4-FFF2-40B4-BE49-F238E27FC236}">
                <a16:creationId xmlns:a16="http://schemas.microsoft.com/office/drawing/2014/main" id="{17854F37-A887-43CB-940C-DEB44727F32A}"/>
              </a:ext>
            </a:extLst>
          </p:cNvPr>
          <p:cNvSpPr/>
          <p:nvPr/>
        </p:nvSpPr>
        <p:spPr>
          <a:xfrm>
            <a:off x="3322587" y="3448279"/>
            <a:ext cx="6078" cy="72000"/>
          </a:xfrm>
          <a:custGeom>
            <a:avLst/>
            <a:gdLst>
              <a:gd name="connsiteX0" fmla="*/ 4474 w 0"/>
              <a:gd name="connsiteY0" fmla="*/ 4474 h 72427"/>
              <a:gd name="connsiteX1" fmla="*/ 4474 w 0"/>
              <a:gd name="connsiteY1" fmla="*/ 72909 h 72427"/>
            </a:gdLst>
            <a:ahLst/>
            <a:cxnLst>
              <a:cxn ang="0">
                <a:pos x="connsiteX0" y="connsiteY0"/>
              </a:cxn>
              <a:cxn ang="0">
                <a:pos x="connsiteX1" y="connsiteY1"/>
              </a:cxn>
            </a:cxnLst>
            <a:rect l="l" t="t" r="r" b="b"/>
            <a:pathLst>
              <a:path h="72427">
                <a:moveTo>
                  <a:pt x="4474" y="4474"/>
                </a:moveTo>
                <a:lnTo>
                  <a:pt x="4474" y="72909"/>
                </a:lnTo>
              </a:path>
            </a:pathLst>
          </a:custGeom>
          <a:noFill/>
          <a:ln w="25400" cap="flat">
            <a:solidFill>
              <a:srgbClr val="B2C0EC"/>
            </a:solidFill>
            <a:prstDash val="solid"/>
            <a:miter/>
          </a:ln>
        </p:spPr>
        <p:txBody>
          <a:bodyPr rtlCol="0" anchor="ctr"/>
          <a:lstStyle/>
          <a:p>
            <a:endParaRPr lang="fr-FR"/>
          </a:p>
        </p:txBody>
      </p:sp>
      <p:sp>
        <p:nvSpPr>
          <p:cNvPr id="109" name="Freeform: Shape 27">
            <a:extLst>
              <a:ext uri="{FF2B5EF4-FFF2-40B4-BE49-F238E27FC236}">
                <a16:creationId xmlns:a16="http://schemas.microsoft.com/office/drawing/2014/main" id="{EC15E397-7F8E-489A-B5A0-4CA8C8CCBD8C}"/>
              </a:ext>
            </a:extLst>
          </p:cNvPr>
          <p:cNvSpPr/>
          <p:nvPr/>
        </p:nvSpPr>
        <p:spPr>
          <a:xfrm>
            <a:off x="3444160" y="3571960"/>
            <a:ext cx="6078" cy="72000"/>
          </a:xfrm>
          <a:custGeom>
            <a:avLst/>
            <a:gdLst>
              <a:gd name="connsiteX0" fmla="*/ 4474 w 0"/>
              <a:gd name="connsiteY0" fmla="*/ 4474 h 72427"/>
              <a:gd name="connsiteX1" fmla="*/ 4474 w 0"/>
              <a:gd name="connsiteY1" fmla="*/ 72909 h 72427"/>
            </a:gdLst>
            <a:ahLst/>
            <a:cxnLst>
              <a:cxn ang="0">
                <a:pos x="connsiteX0" y="connsiteY0"/>
              </a:cxn>
              <a:cxn ang="0">
                <a:pos x="connsiteX1" y="connsiteY1"/>
              </a:cxn>
            </a:cxnLst>
            <a:rect l="l" t="t" r="r" b="b"/>
            <a:pathLst>
              <a:path h="72427">
                <a:moveTo>
                  <a:pt x="4474" y="4474"/>
                </a:moveTo>
                <a:lnTo>
                  <a:pt x="4474" y="72909"/>
                </a:lnTo>
              </a:path>
            </a:pathLst>
          </a:custGeom>
          <a:noFill/>
          <a:ln w="25400" cap="flat">
            <a:solidFill>
              <a:srgbClr val="B2C0EC"/>
            </a:solidFill>
            <a:prstDash val="solid"/>
            <a:miter/>
          </a:ln>
        </p:spPr>
        <p:txBody>
          <a:bodyPr rtlCol="0" anchor="ctr"/>
          <a:lstStyle/>
          <a:p>
            <a:endParaRPr lang="fr-FR"/>
          </a:p>
        </p:txBody>
      </p:sp>
      <p:sp>
        <p:nvSpPr>
          <p:cNvPr id="110" name="Freeform: Shape 28">
            <a:extLst>
              <a:ext uri="{FF2B5EF4-FFF2-40B4-BE49-F238E27FC236}">
                <a16:creationId xmlns:a16="http://schemas.microsoft.com/office/drawing/2014/main" id="{A6AB40A2-E039-4166-B9EB-EA24EDC89CE8}"/>
              </a:ext>
            </a:extLst>
          </p:cNvPr>
          <p:cNvSpPr/>
          <p:nvPr/>
        </p:nvSpPr>
        <p:spPr>
          <a:xfrm>
            <a:off x="3504947" y="3646169"/>
            <a:ext cx="6078" cy="72000"/>
          </a:xfrm>
          <a:custGeom>
            <a:avLst/>
            <a:gdLst>
              <a:gd name="connsiteX0" fmla="*/ 4474 w 0"/>
              <a:gd name="connsiteY0" fmla="*/ 4474 h 72427"/>
              <a:gd name="connsiteX1" fmla="*/ 4474 w 0"/>
              <a:gd name="connsiteY1" fmla="*/ 72909 h 72427"/>
            </a:gdLst>
            <a:ahLst/>
            <a:cxnLst>
              <a:cxn ang="0">
                <a:pos x="connsiteX0" y="connsiteY0"/>
              </a:cxn>
              <a:cxn ang="0">
                <a:pos x="connsiteX1" y="connsiteY1"/>
              </a:cxn>
            </a:cxnLst>
            <a:rect l="l" t="t" r="r" b="b"/>
            <a:pathLst>
              <a:path h="72427">
                <a:moveTo>
                  <a:pt x="4474" y="4474"/>
                </a:moveTo>
                <a:lnTo>
                  <a:pt x="4474" y="72909"/>
                </a:lnTo>
              </a:path>
            </a:pathLst>
          </a:custGeom>
          <a:noFill/>
          <a:ln w="25400" cap="flat">
            <a:solidFill>
              <a:srgbClr val="B2C0EC"/>
            </a:solidFill>
            <a:prstDash val="solid"/>
            <a:miter/>
          </a:ln>
        </p:spPr>
        <p:txBody>
          <a:bodyPr rtlCol="0" anchor="ctr"/>
          <a:lstStyle/>
          <a:p>
            <a:endParaRPr lang="fr-FR"/>
          </a:p>
        </p:txBody>
      </p:sp>
      <p:sp>
        <p:nvSpPr>
          <p:cNvPr id="111" name="Freeform: Shape 29">
            <a:extLst>
              <a:ext uri="{FF2B5EF4-FFF2-40B4-BE49-F238E27FC236}">
                <a16:creationId xmlns:a16="http://schemas.microsoft.com/office/drawing/2014/main" id="{6D4A38EA-B5C9-4FC1-AC2E-822D94370A2B}"/>
              </a:ext>
            </a:extLst>
          </p:cNvPr>
          <p:cNvSpPr/>
          <p:nvPr/>
        </p:nvSpPr>
        <p:spPr>
          <a:xfrm>
            <a:off x="3590049" y="3708009"/>
            <a:ext cx="6078" cy="72000"/>
          </a:xfrm>
          <a:custGeom>
            <a:avLst/>
            <a:gdLst>
              <a:gd name="connsiteX0" fmla="*/ 4474 w 0"/>
              <a:gd name="connsiteY0" fmla="*/ 4474 h 72427"/>
              <a:gd name="connsiteX1" fmla="*/ 4474 w 0"/>
              <a:gd name="connsiteY1" fmla="*/ 72909 h 72427"/>
            </a:gdLst>
            <a:ahLst/>
            <a:cxnLst>
              <a:cxn ang="0">
                <a:pos x="connsiteX0" y="connsiteY0"/>
              </a:cxn>
              <a:cxn ang="0">
                <a:pos x="connsiteX1" y="connsiteY1"/>
              </a:cxn>
            </a:cxnLst>
            <a:rect l="l" t="t" r="r" b="b"/>
            <a:pathLst>
              <a:path h="72427">
                <a:moveTo>
                  <a:pt x="4474" y="4474"/>
                </a:moveTo>
                <a:lnTo>
                  <a:pt x="4474" y="72909"/>
                </a:lnTo>
              </a:path>
            </a:pathLst>
          </a:custGeom>
          <a:noFill/>
          <a:ln w="25400" cap="flat">
            <a:solidFill>
              <a:srgbClr val="B2C0EC"/>
            </a:solidFill>
            <a:prstDash val="solid"/>
            <a:miter/>
          </a:ln>
        </p:spPr>
        <p:txBody>
          <a:bodyPr rtlCol="0" anchor="ctr"/>
          <a:lstStyle/>
          <a:p>
            <a:endParaRPr lang="fr-FR"/>
          </a:p>
        </p:txBody>
      </p:sp>
      <p:sp>
        <p:nvSpPr>
          <p:cNvPr id="112" name="Freeform: Shape 30">
            <a:extLst>
              <a:ext uri="{FF2B5EF4-FFF2-40B4-BE49-F238E27FC236}">
                <a16:creationId xmlns:a16="http://schemas.microsoft.com/office/drawing/2014/main" id="{5FCFB2D0-232B-4DF3-9B5E-D42D54D473AE}"/>
              </a:ext>
            </a:extLst>
          </p:cNvPr>
          <p:cNvSpPr/>
          <p:nvPr/>
        </p:nvSpPr>
        <p:spPr>
          <a:xfrm>
            <a:off x="3798062" y="3879803"/>
            <a:ext cx="48630" cy="72000"/>
          </a:xfrm>
          <a:custGeom>
            <a:avLst/>
            <a:gdLst>
              <a:gd name="connsiteX0" fmla="*/ 72918 w 72427"/>
              <a:gd name="connsiteY0" fmla="*/ 4474 h 0"/>
              <a:gd name="connsiteX1" fmla="*/ 4474 w 72427"/>
              <a:gd name="connsiteY1" fmla="*/ 4474 h 0"/>
            </a:gdLst>
            <a:ahLst/>
            <a:cxnLst>
              <a:cxn ang="0">
                <a:pos x="connsiteX0" y="connsiteY0"/>
              </a:cxn>
              <a:cxn ang="0">
                <a:pos x="connsiteX1" y="connsiteY1"/>
              </a:cxn>
            </a:cxnLst>
            <a:rect l="l" t="t" r="r" b="b"/>
            <a:pathLst>
              <a:path w="72427">
                <a:moveTo>
                  <a:pt x="72918" y="4474"/>
                </a:moveTo>
                <a:lnTo>
                  <a:pt x="4474" y="4474"/>
                </a:lnTo>
              </a:path>
            </a:pathLst>
          </a:custGeom>
          <a:noFill/>
          <a:ln w="25400" cap="flat">
            <a:solidFill>
              <a:srgbClr val="B2C0EC"/>
            </a:solidFill>
            <a:prstDash val="solid"/>
            <a:miter/>
          </a:ln>
        </p:spPr>
        <p:txBody>
          <a:bodyPr rtlCol="0" anchor="ctr"/>
          <a:lstStyle/>
          <a:p>
            <a:endParaRPr lang="fr-FR"/>
          </a:p>
        </p:txBody>
      </p:sp>
      <p:sp>
        <p:nvSpPr>
          <p:cNvPr id="113" name="Freeform: Shape 262">
            <a:extLst>
              <a:ext uri="{FF2B5EF4-FFF2-40B4-BE49-F238E27FC236}">
                <a16:creationId xmlns:a16="http://schemas.microsoft.com/office/drawing/2014/main" id="{2BDF60CC-11DD-40C7-8CD0-D67574AC09B2}"/>
              </a:ext>
            </a:extLst>
          </p:cNvPr>
          <p:cNvSpPr/>
          <p:nvPr/>
        </p:nvSpPr>
        <p:spPr>
          <a:xfrm>
            <a:off x="4150632" y="3879803"/>
            <a:ext cx="48630" cy="72000"/>
          </a:xfrm>
          <a:custGeom>
            <a:avLst/>
            <a:gdLst>
              <a:gd name="connsiteX0" fmla="*/ 72909 w 72427"/>
              <a:gd name="connsiteY0" fmla="*/ 4474 h 0"/>
              <a:gd name="connsiteX1" fmla="*/ 4474 w 72427"/>
              <a:gd name="connsiteY1" fmla="*/ 4474 h 0"/>
            </a:gdLst>
            <a:ahLst/>
            <a:cxnLst>
              <a:cxn ang="0">
                <a:pos x="connsiteX0" y="connsiteY0"/>
              </a:cxn>
              <a:cxn ang="0">
                <a:pos x="connsiteX1" y="connsiteY1"/>
              </a:cxn>
            </a:cxnLst>
            <a:rect l="l" t="t" r="r" b="b"/>
            <a:pathLst>
              <a:path w="72427">
                <a:moveTo>
                  <a:pt x="72909" y="4474"/>
                </a:moveTo>
                <a:lnTo>
                  <a:pt x="4474" y="4474"/>
                </a:lnTo>
              </a:path>
            </a:pathLst>
          </a:custGeom>
          <a:noFill/>
          <a:ln w="25400" cap="flat">
            <a:solidFill>
              <a:srgbClr val="B2C0EC"/>
            </a:solidFill>
            <a:prstDash val="solid"/>
            <a:miter/>
          </a:ln>
        </p:spPr>
        <p:txBody>
          <a:bodyPr rtlCol="0" anchor="ctr"/>
          <a:lstStyle/>
          <a:p>
            <a:endParaRPr lang="fr-FR"/>
          </a:p>
        </p:txBody>
      </p:sp>
      <p:sp>
        <p:nvSpPr>
          <p:cNvPr id="114" name="Freeform: Shape 263">
            <a:extLst>
              <a:ext uri="{FF2B5EF4-FFF2-40B4-BE49-F238E27FC236}">
                <a16:creationId xmlns:a16="http://schemas.microsoft.com/office/drawing/2014/main" id="{44C3E7B1-52A1-4722-A3DD-8A38869FD4C7}"/>
              </a:ext>
            </a:extLst>
          </p:cNvPr>
          <p:cNvSpPr/>
          <p:nvPr/>
        </p:nvSpPr>
        <p:spPr>
          <a:xfrm>
            <a:off x="4550482" y="4140899"/>
            <a:ext cx="6078" cy="72000"/>
          </a:xfrm>
          <a:custGeom>
            <a:avLst/>
            <a:gdLst>
              <a:gd name="connsiteX0" fmla="*/ 4474 w 0"/>
              <a:gd name="connsiteY0" fmla="*/ 72909 h 72427"/>
              <a:gd name="connsiteX1" fmla="*/ 4474 w 0"/>
              <a:gd name="connsiteY1" fmla="*/ 4474 h 72427"/>
            </a:gdLst>
            <a:ahLst/>
            <a:cxnLst>
              <a:cxn ang="0">
                <a:pos x="connsiteX0" y="connsiteY0"/>
              </a:cxn>
              <a:cxn ang="0">
                <a:pos x="connsiteX1" y="connsiteY1"/>
              </a:cxn>
            </a:cxnLst>
            <a:rect l="l" t="t" r="r" b="b"/>
            <a:pathLst>
              <a:path h="72427">
                <a:moveTo>
                  <a:pt x="4474" y="72909"/>
                </a:moveTo>
                <a:lnTo>
                  <a:pt x="4474" y="4474"/>
                </a:lnTo>
              </a:path>
            </a:pathLst>
          </a:custGeom>
          <a:noFill/>
          <a:ln w="25400" cap="flat">
            <a:solidFill>
              <a:srgbClr val="B2C0EC"/>
            </a:solidFill>
            <a:prstDash val="solid"/>
            <a:miter/>
          </a:ln>
        </p:spPr>
        <p:txBody>
          <a:bodyPr rtlCol="0" anchor="ctr"/>
          <a:lstStyle/>
          <a:p>
            <a:endParaRPr lang="fr-FR"/>
          </a:p>
        </p:txBody>
      </p:sp>
      <p:sp>
        <p:nvSpPr>
          <p:cNvPr id="115" name="Freeform: Shape 264">
            <a:extLst>
              <a:ext uri="{FF2B5EF4-FFF2-40B4-BE49-F238E27FC236}">
                <a16:creationId xmlns:a16="http://schemas.microsoft.com/office/drawing/2014/main" id="{5A289E19-45B0-44DA-A7CF-E0B6138C7EF5}"/>
              </a:ext>
            </a:extLst>
          </p:cNvPr>
          <p:cNvSpPr/>
          <p:nvPr/>
        </p:nvSpPr>
        <p:spPr>
          <a:xfrm>
            <a:off x="5085413" y="4252212"/>
            <a:ext cx="6078" cy="72000"/>
          </a:xfrm>
          <a:custGeom>
            <a:avLst/>
            <a:gdLst>
              <a:gd name="connsiteX0" fmla="*/ 4474 w 0"/>
              <a:gd name="connsiteY0" fmla="*/ 72909 h 72427"/>
              <a:gd name="connsiteX1" fmla="*/ 4474 w 0"/>
              <a:gd name="connsiteY1" fmla="*/ 4474 h 72427"/>
            </a:gdLst>
            <a:ahLst/>
            <a:cxnLst>
              <a:cxn ang="0">
                <a:pos x="connsiteX0" y="connsiteY0"/>
              </a:cxn>
              <a:cxn ang="0">
                <a:pos x="connsiteX1" y="connsiteY1"/>
              </a:cxn>
            </a:cxnLst>
            <a:rect l="l" t="t" r="r" b="b"/>
            <a:pathLst>
              <a:path h="72427">
                <a:moveTo>
                  <a:pt x="4474" y="72909"/>
                </a:moveTo>
                <a:lnTo>
                  <a:pt x="4474" y="4474"/>
                </a:lnTo>
              </a:path>
            </a:pathLst>
          </a:custGeom>
          <a:noFill/>
          <a:ln w="25400" cap="flat">
            <a:solidFill>
              <a:srgbClr val="B2C0EC"/>
            </a:solidFill>
            <a:prstDash val="solid"/>
            <a:miter/>
          </a:ln>
        </p:spPr>
        <p:txBody>
          <a:bodyPr rtlCol="0" anchor="ctr"/>
          <a:lstStyle/>
          <a:p>
            <a:endParaRPr lang="fr-FR"/>
          </a:p>
        </p:txBody>
      </p:sp>
      <p:sp>
        <p:nvSpPr>
          <p:cNvPr id="116" name="Freeform: Shape 265">
            <a:extLst>
              <a:ext uri="{FF2B5EF4-FFF2-40B4-BE49-F238E27FC236}">
                <a16:creationId xmlns:a16="http://schemas.microsoft.com/office/drawing/2014/main" id="{F1F2ED77-CFA2-4C3B-B60A-2681D3E0EFF7}"/>
              </a:ext>
            </a:extLst>
          </p:cNvPr>
          <p:cNvSpPr/>
          <p:nvPr/>
        </p:nvSpPr>
        <p:spPr>
          <a:xfrm>
            <a:off x="5437977" y="4252212"/>
            <a:ext cx="6078" cy="72000"/>
          </a:xfrm>
          <a:custGeom>
            <a:avLst/>
            <a:gdLst>
              <a:gd name="connsiteX0" fmla="*/ 4474 w 0"/>
              <a:gd name="connsiteY0" fmla="*/ 72909 h 72427"/>
              <a:gd name="connsiteX1" fmla="*/ 4474 w 0"/>
              <a:gd name="connsiteY1" fmla="*/ 4474 h 72427"/>
            </a:gdLst>
            <a:ahLst/>
            <a:cxnLst>
              <a:cxn ang="0">
                <a:pos x="connsiteX0" y="connsiteY0"/>
              </a:cxn>
              <a:cxn ang="0">
                <a:pos x="connsiteX1" y="connsiteY1"/>
              </a:cxn>
            </a:cxnLst>
            <a:rect l="l" t="t" r="r" b="b"/>
            <a:pathLst>
              <a:path h="72427">
                <a:moveTo>
                  <a:pt x="4474" y="72909"/>
                </a:moveTo>
                <a:lnTo>
                  <a:pt x="4474" y="4474"/>
                </a:lnTo>
              </a:path>
            </a:pathLst>
          </a:custGeom>
          <a:noFill/>
          <a:ln w="25400" cap="flat">
            <a:solidFill>
              <a:srgbClr val="B2C0EC"/>
            </a:solidFill>
            <a:prstDash val="solid"/>
            <a:miter/>
          </a:ln>
        </p:spPr>
        <p:txBody>
          <a:bodyPr rtlCol="0" anchor="ctr"/>
          <a:lstStyle/>
          <a:p>
            <a:endParaRPr lang="fr-FR"/>
          </a:p>
        </p:txBody>
      </p:sp>
      <p:sp>
        <p:nvSpPr>
          <p:cNvPr id="117" name="Freeform: Shape 266">
            <a:extLst>
              <a:ext uri="{FF2B5EF4-FFF2-40B4-BE49-F238E27FC236}">
                <a16:creationId xmlns:a16="http://schemas.microsoft.com/office/drawing/2014/main" id="{CCB464AD-179B-4C9E-B1F0-4EDFFA331888}"/>
              </a:ext>
            </a:extLst>
          </p:cNvPr>
          <p:cNvSpPr/>
          <p:nvPr/>
        </p:nvSpPr>
        <p:spPr>
          <a:xfrm>
            <a:off x="5705440" y="4425365"/>
            <a:ext cx="6078" cy="72000"/>
          </a:xfrm>
          <a:custGeom>
            <a:avLst/>
            <a:gdLst>
              <a:gd name="connsiteX0" fmla="*/ 4474 w 0"/>
              <a:gd name="connsiteY0" fmla="*/ 72909 h 72427"/>
              <a:gd name="connsiteX1" fmla="*/ 4474 w 0"/>
              <a:gd name="connsiteY1" fmla="*/ 4474 h 72427"/>
            </a:gdLst>
            <a:ahLst/>
            <a:cxnLst>
              <a:cxn ang="0">
                <a:pos x="connsiteX0" y="connsiteY0"/>
              </a:cxn>
              <a:cxn ang="0">
                <a:pos x="connsiteX1" y="connsiteY1"/>
              </a:cxn>
            </a:cxnLst>
            <a:rect l="l" t="t" r="r" b="b"/>
            <a:pathLst>
              <a:path h="72427">
                <a:moveTo>
                  <a:pt x="4474" y="72909"/>
                </a:moveTo>
                <a:lnTo>
                  <a:pt x="4474" y="4474"/>
                </a:lnTo>
              </a:path>
            </a:pathLst>
          </a:custGeom>
          <a:noFill/>
          <a:ln w="25400" cap="flat">
            <a:solidFill>
              <a:srgbClr val="B2C0EC"/>
            </a:solidFill>
            <a:prstDash val="solid"/>
            <a:miter/>
          </a:ln>
        </p:spPr>
        <p:txBody>
          <a:bodyPr rtlCol="0" anchor="ctr"/>
          <a:lstStyle/>
          <a:p>
            <a:endParaRPr lang="fr-FR"/>
          </a:p>
        </p:txBody>
      </p:sp>
      <p:sp>
        <p:nvSpPr>
          <p:cNvPr id="118" name="Freeform: Shape 267">
            <a:extLst>
              <a:ext uri="{FF2B5EF4-FFF2-40B4-BE49-F238E27FC236}">
                <a16:creationId xmlns:a16="http://schemas.microsoft.com/office/drawing/2014/main" id="{7AC10685-241F-4642-8114-1589CD745A27}"/>
              </a:ext>
            </a:extLst>
          </p:cNvPr>
          <p:cNvSpPr/>
          <p:nvPr/>
        </p:nvSpPr>
        <p:spPr>
          <a:xfrm>
            <a:off x="5729754" y="4425365"/>
            <a:ext cx="6078" cy="72000"/>
          </a:xfrm>
          <a:custGeom>
            <a:avLst/>
            <a:gdLst>
              <a:gd name="connsiteX0" fmla="*/ 4474 w 0"/>
              <a:gd name="connsiteY0" fmla="*/ 72909 h 72427"/>
              <a:gd name="connsiteX1" fmla="*/ 4474 w 0"/>
              <a:gd name="connsiteY1" fmla="*/ 4474 h 72427"/>
            </a:gdLst>
            <a:ahLst/>
            <a:cxnLst>
              <a:cxn ang="0">
                <a:pos x="connsiteX0" y="connsiteY0"/>
              </a:cxn>
              <a:cxn ang="0">
                <a:pos x="connsiteX1" y="connsiteY1"/>
              </a:cxn>
            </a:cxnLst>
            <a:rect l="l" t="t" r="r" b="b"/>
            <a:pathLst>
              <a:path h="72427">
                <a:moveTo>
                  <a:pt x="4474" y="72909"/>
                </a:moveTo>
                <a:lnTo>
                  <a:pt x="4474" y="4474"/>
                </a:lnTo>
              </a:path>
            </a:pathLst>
          </a:custGeom>
          <a:noFill/>
          <a:ln w="25400" cap="flat">
            <a:solidFill>
              <a:srgbClr val="B2C0EC"/>
            </a:solidFill>
            <a:prstDash val="solid"/>
            <a:miter/>
          </a:ln>
        </p:spPr>
        <p:txBody>
          <a:bodyPr rtlCol="0" anchor="ctr"/>
          <a:lstStyle/>
          <a:p>
            <a:endParaRPr lang="fr-FR"/>
          </a:p>
        </p:txBody>
      </p:sp>
      <p:sp>
        <p:nvSpPr>
          <p:cNvPr id="119" name="Freeform: Shape 268">
            <a:extLst>
              <a:ext uri="{FF2B5EF4-FFF2-40B4-BE49-F238E27FC236}">
                <a16:creationId xmlns:a16="http://schemas.microsoft.com/office/drawing/2014/main" id="{E11D6594-0F86-4505-AD98-D658AAE8206F}"/>
              </a:ext>
            </a:extLst>
          </p:cNvPr>
          <p:cNvSpPr/>
          <p:nvPr/>
        </p:nvSpPr>
        <p:spPr>
          <a:xfrm>
            <a:off x="5863486" y="4425365"/>
            <a:ext cx="6078" cy="72000"/>
          </a:xfrm>
          <a:custGeom>
            <a:avLst/>
            <a:gdLst>
              <a:gd name="connsiteX0" fmla="*/ 4474 w 0"/>
              <a:gd name="connsiteY0" fmla="*/ 72909 h 72427"/>
              <a:gd name="connsiteX1" fmla="*/ 4474 w 0"/>
              <a:gd name="connsiteY1" fmla="*/ 4474 h 72427"/>
            </a:gdLst>
            <a:ahLst/>
            <a:cxnLst>
              <a:cxn ang="0">
                <a:pos x="connsiteX0" y="connsiteY0"/>
              </a:cxn>
              <a:cxn ang="0">
                <a:pos x="connsiteX1" y="connsiteY1"/>
              </a:cxn>
            </a:cxnLst>
            <a:rect l="l" t="t" r="r" b="b"/>
            <a:pathLst>
              <a:path h="72427">
                <a:moveTo>
                  <a:pt x="4474" y="72909"/>
                </a:moveTo>
                <a:lnTo>
                  <a:pt x="4474" y="4474"/>
                </a:lnTo>
              </a:path>
            </a:pathLst>
          </a:custGeom>
          <a:noFill/>
          <a:ln w="25400" cap="flat">
            <a:solidFill>
              <a:srgbClr val="B2C0EC"/>
            </a:solidFill>
            <a:prstDash val="solid"/>
            <a:miter/>
          </a:ln>
        </p:spPr>
        <p:txBody>
          <a:bodyPr rtlCol="0" anchor="ctr"/>
          <a:lstStyle/>
          <a:p>
            <a:endParaRPr lang="fr-FR"/>
          </a:p>
        </p:txBody>
      </p:sp>
      <p:sp>
        <p:nvSpPr>
          <p:cNvPr id="120" name="Freeform: Shape 269">
            <a:extLst>
              <a:ext uri="{FF2B5EF4-FFF2-40B4-BE49-F238E27FC236}">
                <a16:creationId xmlns:a16="http://schemas.microsoft.com/office/drawing/2014/main" id="{E4F0A9C5-14E3-4068-BC23-5B484F49062A}"/>
              </a:ext>
            </a:extLst>
          </p:cNvPr>
          <p:cNvSpPr/>
          <p:nvPr/>
        </p:nvSpPr>
        <p:spPr>
          <a:xfrm>
            <a:off x="7516896" y="4425365"/>
            <a:ext cx="6078" cy="72000"/>
          </a:xfrm>
          <a:custGeom>
            <a:avLst/>
            <a:gdLst>
              <a:gd name="connsiteX0" fmla="*/ 4474 w 0"/>
              <a:gd name="connsiteY0" fmla="*/ 72909 h 72427"/>
              <a:gd name="connsiteX1" fmla="*/ 4474 w 0"/>
              <a:gd name="connsiteY1" fmla="*/ 4474 h 72427"/>
            </a:gdLst>
            <a:ahLst/>
            <a:cxnLst>
              <a:cxn ang="0">
                <a:pos x="connsiteX0" y="connsiteY0"/>
              </a:cxn>
              <a:cxn ang="0">
                <a:pos x="connsiteX1" y="connsiteY1"/>
              </a:cxn>
            </a:cxnLst>
            <a:rect l="l" t="t" r="r" b="b"/>
            <a:pathLst>
              <a:path h="72427">
                <a:moveTo>
                  <a:pt x="4474" y="72909"/>
                </a:moveTo>
                <a:lnTo>
                  <a:pt x="4474" y="4474"/>
                </a:lnTo>
              </a:path>
            </a:pathLst>
          </a:custGeom>
          <a:noFill/>
          <a:ln w="25400" cap="flat">
            <a:solidFill>
              <a:srgbClr val="B2C0EC"/>
            </a:solidFill>
            <a:prstDash val="solid"/>
            <a:miter/>
          </a:ln>
        </p:spPr>
        <p:txBody>
          <a:bodyPr rtlCol="0" anchor="ctr"/>
          <a:lstStyle/>
          <a:p>
            <a:endParaRPr lang="fr-FR"/>
          </a:p>
        </p:txBody>
      </p:sp>
      <p:sp>
        <p:nvSpPr>
          <p:cNvPr id="121" name="Freeform: Shape 272">
            <a:extLst>
              <a:ext uri="{FF2B5EF4-FFF2-40B4-BE49-F238E27FC236}">
                <a16:creationId xmlns:a16="http://schemas.microsoft.com/office/drawing/2014/main" id="{6CD7E033-DDF5-4505-99EE-A6DE26A57342}"/>
              </a:ext>
            </a:extLst>
          </p:cNvPr>
          <p:cNvSpPr/>
          <p:nvPr/>
        </p:nvSpPr>
        <p:spPr>
          <a:xfrm>
            <a:off x="1389764" y="2497682"/>
            <a:ext cx="6110608" cy="1662123"/>
          </a:xfrm>
          <a:custGeom>
            <a:avLst/>
            <a:gdLst>
              <a:gd name="connsiteX0" fmla="*/ 9150584 w 9153144"/>
              <a:gd name="connsiteY0" fmla="*/ 2503600 h 2505456"/>
              <a:gd name="connsiteX1" fmla="*/ 5269175 w 9153144"/>
              <a:gd name="connsiteY1" fmla="*/ 2503600 h 2505456"/>
              <a:gd name="connsiteX2" fmla="*/ 5269175 w 9153144"/>
              <a:gd name="connsiteY2" fmla="*/ 2382104 h 2505456"/>
              <a:gd name="connsiteX3" fmla="*/ 4780008 w 9153144"/>
              <a:gd name="connsiteY3" fmla="*/ 2382104 h 2505456"/>
              <a:gd name="connsiteX4" fmla="*/ 4780008 w 9153144"/>
              <a:gd name="connsiteY4" fmla="*/ 2279791 h 2505456"/>
              <a:gd name="connsiteX5" fmla="*/ 4332400 w 9153144"/>
              <a:gd name="connsiteY5" fmla="*/ 2279791 h 2505456"/>
              <a:gd name="connsiteX6" fmla="*/ 4332400 w 9153144"/>
              <a:gd name="connsiteY6" fmla="*/ 2174288 h 2505456"/>
              <a:gd name="connsiteX7" fmla="*/ 4182127 w 9153144"/>
              <a:gd name="connsiteY7" fmla="*/ 2174288 h 2505456"/>
              <a:gd name="connsiteX8" fmla="*/ 4182127 w 9153144"/>
              <a:gd name="connsiteY8" fmla="*/ 2081568 h 2505456"/>
              <a:gd name="connsiteX9" fmla="*/ 3824048 w 9153144"/>
              <a:gd name="connsiteY9" fmla="*/ 2081568 h 2505456"/>
              <a:gd name="connsiteX10" fmla="*/ 3824048 w 9153144"/>
              <a:gd name="connsiteY10" fmla="*/ 1995239 h 2505456"/>
              <a:gd name="connsiteX11" fmla="*/ 3795272 w 9153144"/>
              <a:gd name="connsiteY11" fmla="*/ 1995239 h 2505456"/>
              <a:gd name="connsiteX12" fmla="*/ 3795272 w 9153144"/>
              <a:gd name="connsiteY12" fmla="*/ 1832183 h 2505456"/>
              <a:gd name="connsiteX13" fmla="*/ 3760104 w 9153144"/>
              <a:gd name="connsiteY13" fmla="*/ 1832183 h 2505456"/>
              <a:gd name="connsiteX14" fmla="*/ 3760104 w 9153144"/>
              <a:gd name="connsiteY14" fmla="*/ 1745864 h 2505456"/>
              <a:gd name="connsiteX15" fmla="*/ 3513911 w 9153144"/>
              <a:gd name="connsiteY15" fmla="*/ 1745864 h 2505456"/>
              <a:gd name="connsiteX16" fmla="*/ 3513911 w 9153144"/>
              <a:gd name="connsiteY16" fmla="*/ 1685111 h 2505456"/>
              <a:gd name="connsiteX17" fmla="*/ 3478743 w 9153144"/>
              <a:gd name="connsiteY17" fmla="*/ 1685111 h 2505456"/>
              <a:gd name="connsiteX18" fmla="*/ 3478743 w 9153144"/>
              <a:gd name="connsiteY18" fmla="*/ 1627568 h 2505456"/>
              <a:gd name="connsiteX19" fmla="*/ 3085488 w 9153144"/>
              <a:gd name="connsiteY19" fmla="*/ 1627568 h 2505456"/>
              <a:gd name="connsiteX20" fmla="*/ 3085488 w 9153144"/>
              <a:gd name="connsiteY20" fmla="*/ 1544440 h 2505456"/>
              <a:gd name="connsiteX21" fmla="*/ 3063112 w 9153144"/>
              <a:gd name="connsiteY21" fmla="*/ 1544440 h 2505456"/>
              <a:gd name="connsiteX22" fmla="*/ 3063112 w 9153144"/>
              <a:gd name="connsiteY22" fmla="*/ 1486888 h 2505456"/>
              <a:gd name="connsiteX23" fmla="*/ 3002359 w 9153144"/>
              <a:gd name="connsiteY23" fmla="*/ 1486888 h 2505456"/>
              <a:gd name="connsiteX24" fmla="*/ 3002359 w 9153144"/>
              <a:gd name="connsiteY24" fmla="*/ 1410151 h 2505456"/>
              <a:gd name="connsiteX25" fmla="*/ 2941616 w 9153144"/>
              <a:gd name="connsiteY25" fmla="*/ 1410151 h 2505456"/>
              <a:gd name="connsiteX26" fmla="*/ 2941616 w 9153144"/>
              <a:gd name="connsiteY26" fmla="*/ 1355799 h 2505456"/>
              <a:gd name="connsiteX27" fmla="*/ 2880872 w 9153144"/>
              <a:gd name="connsiteY27" fmla="*/ 1355799 h 2505456"/>
              <a:gd name="connsiteX28" fmla="*/ 2880872 w 9153144"/>
              <a:gd name="connsiteY28" fmla="*/ 1288664 h 2505456"/>
              <a:gd name="connsiteX29" fmla="*/ 2695432 w 9153144"/>
              <a:gd name="connsiteY29" fmla="*/ 1288664 h 2505456"/>
              <a:gd name="connsiteX30" fmla="*/ 2695432 w 9153144"/>
              <a:gd name="connsiteY30" fmla="*/ 1218319 h 2505456"/>
              <a:gd name="connsiteX31" fmla="*/ 2494008 w 9153144"/>
              <a:gd name="connsiteY31" fmla="*/ 1218319 h 2505456"/>
              <a:gd name="connsiteX32" fmla="*/ 2494008 w 9153144"/>
              <a:gd name="connsiteY32" fmla="*/ 1147983 h 2505456"/>
              <a:gd name="connsiteX33" fmla="*/ 2385304 w 9153144"/>
              <a:gd name="connsiteY33" fmla="*/ 1147983 h 2505456"/>
              <a:gd name="connsiteX34" fmla="*/ 2385304 w 9153144"/>
              <a:gd name="connsiteY34" fmla="*/ 1119207 h 2505456"/>
              <a:gd name="connsiteX35" fmla="*/ 2244624 w 9153144"/>
              <a:gd name="connsiteY35" fmla="*/ 1119207 h 2505456"/>
              <a:gd name="connsiteX36" fmla="*/ 2244624 w 9153144"/>
              <a:gd name="connsiteY36" fmla="*/ 1032888 h 2505456"/>
              <a:gd name="connsiteX37" fmla="*/ 1944088 w 9153144"/>
              <a:gd name="connsiteY37" fmla="*/ 1032888 h 2505456"/>
              <a:gd name="connsiteX38" fmla="*/ 1944088 w 9153144"/>
              <a:gd name="connsiteY38" fmla="*/ 984928 h 2505456"/>
              <a:gd name="connsiteX39" fmla="*/ 1857768 w 9153144"/>
              <a:gd name="connsiteY39" fmla="*/ 984928 h 2505456"/>
              <a:gd name="connsiteX40" fmla="*/ 1857768 w 9153144"/>
              <a:gd name="connsiteY40" fmla="*/ 933776 h 2505456"/>
              <a:gd name="connsiteX41" fmla="*/ 1713887 w 9153144"/>
              <a:gd name="connsiteY41" fmla="*/ 933776 h 2505456"/>
              <a:gd name="connsiteX42" fmla="*/ 1713887 w 9153144"/>
              <a:gd name="connsiteY42" fmla="*/ 825068 h 2505456"/>
              <a:gd name="connsiteX43" fmla="*/ 1592400 w 9153144"/>
              <a:gd name="connsiteY43" fmla="*/ 825068 h 2505456"/>
              <a:gd name="connsiteX44" fmla="*/ 1592400 w 9153144"/>
              <a:gd name="connsiteY44" fmla="*/ 725954 h 2505456"/>
              <a:gd name="connsiteX45" fmla="*/ 1531648 w 9153144"/>
              <a:gd name="connsiteY45" fmla="*/ 725954 h 2505456"/>
              <a:gd name="connsiteX46" fmla="*/ 1531648 w 9153144"/>
              <a:gd name="connsiteY46" fmla="*/ 658813 h 2505456"/>
              <a:gd name="connsiteX47" fmla="*/ 1474104 w 9153144"/>
              <a:gd name="connsiteY47" fmla="*/ 658813 h 2505456"/>
              <a:gd name="connsiteX48" fmla="*/ 1474104 w 9153144"/>
              <a:gd name="connsiteY48" fmla="*/ 623644 h 2505456"/>
              <a:gd name="connsiteX49" fmla="*/ 1394167 w 9153144"/>
              <a:gd name="connsiteY49" fmla="*/ 623644 h 2505456"/>
              <a:gd name="connsiteX50" fmla="*/ 1394167 w 9153144"/>
              <a:gd name="connsiteY50" fmla="*/ 585277 h 2505456"/>
              <a:gd name="connsiteX51" fmla="*/ 1371792 w 9153144"/>
              <a:gd name="connsiteY51" fmla="*/ 585277 h 2505456"/>
              <a:gd name="connsiteX52" fmla="*/ 1371792 w 9153144"/>
              <a:gd name="connsiteY52" fmla="*/ 527728 h 2505456"/>
              <a:gd name="connsiteX53" fmla="*/ 1298256 w 9153144"/>
              <a:gd name="connsiteY53" fmla="*/ 527728 h 2505456"/>
              <a:gd name="connsiteX54" fmla="*/ 1298256 w 9153144"/>
              <a:gd name="connsiteY54" fmla="*/ 502150 h 2505456"/>
              <a:gd name="connsiteX55" fmla="*/ 1179960 w 9153144"/>
              <a:gd name="connsiteY55" fmla="*/ 502150 h 2505456"/>
              <a:gd name="connsiteX56" fmla="*/ 1179960 w 9153144"/>
              <a:gd name="connsiteY56" fmla="*/ 473376 h 2505456"/>
              <a:gd name="connsiteX57" fmla="*/ 1087240 w 9153144"/>
              <a:gd name="connsiteY57" fmla="*/ 473376 h 2505456"/>
              <a:gd name="connsiteX58" fmla="*/ 1087240 w 9153144"/>
              <a:gd name="connsiteY58" fmla="*/ 387051 h 2505456"/>
              <a:gd name="connsiteX59" fmla="*/ 1010503 w 9153144"/>
              <a:gd name="connsiteY59" fmla="*/ 387051 h 2505456"/>
              <a:gd name="connsiteX60" fmla="*/ 1010503 w 9153144"/>
              <a:gd name="connsiteY60" fmla="*/ 348685 h 2505456"/>
              <a:gd name="connsiteX61" fmla="*/ 952960 w 9153144"/>
              <a:gd name="connsiteY61" fmla="*/ 348685 h 2505456"/>
              <a:gd name="connsiteX62" fmla="*/ 952960 w 9153144"/>
              <a:gd name="connsiteY62" fmla="*/ 313515 h 2505456"/>
              <a:gd name="connsiteX63" fmla="*/ 783504 w 9153144"/>
              <a:gd name="connsiteY63" fmla="*/ 313515 h 2505456"/>
              <a:gd name="connsiteX64" fmla="*/ 783504 w 9153144"/>
              <a:gd name="connsiteY64" fmla="*/ 246374 h 2505456"/>
              <a:gd name="connsiteX65" fmla="*/ 601264 w 9153144"/>
              <a:gd name="connsiteY65" fmla="*/ 246374 h 2505456"/>
              <a:gd name="connsiteX66" fmla="*/ 601264 w 9153144"/>
              <a:gd name="connsiteY66" fmla="*/ 204810 h 2505456"/>
              <a:gd name="connsiteX67" fmla="*/ 543714 w 9153144"/>
              <a:gd name="connsiteY67" fmla="*/ 204810 h 2505456"/>
              <a:gd name="connsiteX68" fmla="*/ 543714 w 9153144"/>
              <a:gd name="connsiteY68" fmla="*/ 108894 h 2505456"/>
              <a:gd name="connsiteX69" fmla="*/ 281543 w 9153144"/>
              <a:gd name="connsiteY69" fmla="*/ 108894 h 2505456"/>
              <a:gd name="connsiteX70" fmla="*/ 262749 w 9153144"/>
              <a:gd name="connsiteY70" fmla="*/ 109273 h 2505456"/>
              <a:gd name="connsiteX71" fmla="*/ 262360 w 9153144"/>
              <a:gd name="connsiteY71" fmla="*/ 6584 h 2505456"/>
              <a:gd name="connsiteX72" fmla="*/ 6584 w 9153144"/>
              <a:gd name="connsiteY72" fmla="*/ 6584 h 2505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9153144" h="2505456">
                <a:moveTo>
                  <a:pt x="9150584" y="2503600"/>
                </a:moveTo>
                <a:lnTo>
                  <a:pt x="5269175" y="2503600"/>
                </a:lnTo>
                <a:lnTo>
                  <a:pt x="5269175" y="2382104"/>
                </a:lnTo>
                <a:lnTo>
                  <a:pt x="4780008" y="2382104"/>
                </a:lnTo>
                <a:lnTo>
                  <a:pt x="4780008" y="2279791"/>
                </a:lnTo>
                <a:lnTo>
                  <a:pt x="4332400" y="2279791"/>
                </a:lnTo>
                <a:lnTo>
                  <a:pt x="4332400" y="2174288"/>
                </a:lnTo>
                <a:lnTo>
                  <a:pt x="4182127" y="2174288"/>
                </a:lnTo>
                <a:lnTo>
                  <a:pt x="4182127" y="2081568"/>
                </a:lnTo>
                <a:lnTo>
                  <a:pt x="3824048" y="2081568"/>
                </a:lnTo>
                <a:lnTo>
                  <a:pt x="3824048" y="1995239"/>
                </a:lnTo>
                <a:lnTo>
                  <a:pt x="3795272" y="1995239"/>
                </a:lnTo>
                <a:lnTo>
                  <a:pt x="3795272" y="1832183"/>
                </a:lnTo>
                <a:lnTo>
                  <a:pt x="3760104" y="1832183"/>
                </a:lnTo>
                <a:lnTo>
                  <a:pt x="3760104" y="1745864"/>
                </a:lnTo>
                <a:lnTo>
                  <a:pt x="3513911" y="1745864"/>
                </a:lnTo>
                <a:lnTo>
                  <a:pt x="3513911" y="1685111"/>
                </a:lnTo>
                <a:lnTo>
                  <a:pt x="3478743" y="1685111"/>
                </a:lnTo>
                <a:lnTo>
                  <a:pt x="3478743" y="1627568"/>
                </a:lnTo>
                <a:lnTo>
                  <a:pt x="3085488" y="1627568"/>
                </a:lnTo>
                <a:lnTo>
                  <a:pt x="3085488" y="1544440"/>
                </a:lnTo>
                <a:lnTo>
                  <a:pt x="3063112" y="1544440"/>
                </a:lnTo>
                <a:lnTo>
                  <a:pt x="3063112" y="1486888"/>
                </a:lnTo>
                <a:lnTo>
                  <a:pt x="3002359" y="1486888"/>
                </a:lnTo>
                <a:lnTo>
                  <a:pt x="3002359" y="1410151"/>
                </a:lnTo>
                <a:lnTo>
                  <a:pt x="2941616" y="1410151"/>
                </a:lnTo>
                <a:lnTo>
                  <a:pt x="2941616" y="1355799"/>
                </a:lnTo>
                <a:lnTo>
                  <a:pt x="2880872" y="1355799"/>
                </a:lnTo>
                <a:lnTo>
                  <a:pt x="2880872" y="1288664"/>
                </a:lnTo>
                <a:lnTo>
                  <a:pt x="2695432" y="1288664"/>
                </a:lnTo>
                <a:lnTo>
                  <a:pt x="2695432" y="1218319"/>
                </a:lnTo>
                <a:lnTo>
                  <a:pt x="2494008" y="1218319"/>
                </a:lnTo>
                <a:lnTo>
                  <a:pt x="2494008" y="1147983"/>
                </a:lnTo>
                <a:lnTo>
                  <a:pt x="2385304" y="1147983"/>
                </a:lnTo>
                <a:lnTo>
                  <a:pt x="2385304" y="1119207"/>
                </a:lnTo>
                <a:lnTo>
                  <a:pt x="2244624" y="1119207"/>
                </a:lnTo>
                <a:lnTo>
                  <a:pt x="2244624" y="1032888"/>
                </a:lnTo>
                <a:lnTo>
                  <a:pt x="1944088" y="1032888"/>
                </a:lnTo>
                <a:lnTo>
                  <a:pt x="1944088" y="984928"/>
                </a:lnTo>
                <a:lnTo>
                  <a:pt x="1857768" y="984928"/>
                </a:lnTo>
                <a:lnTo>
                  <a:pt x="1857768" y="933776"/>
                </a:lnTo>
                <a:lnTo>
                  <a:pt x="1713887" y="933776"/>
                </a:lnTo>
                <a:lnTo>
                  <a:pt x="1713887" y="825068"/>
                </a:lnTo>
                <a:lnTo>
                  <a:pt x="1592400" y="825068"/>
                </a:lnTo>
                <a:lnTo>
                  <a:pt x="1592400" y="725954"/>
                </a:lnTo>
                <a:lnTo>
                  <a:pt x="1531648" y="725954"/>
                </a:lnTo>
                <a:lnTo>
                  <a:pt x="1531648" y="658813"/>
                </a:lnTo>
                <a:lnTo>
                  <a:pt x="1474104" y="658813"/>
                </a:lnTo>
                <a:lnTo>
                  <a:pt x="1474104" y="623644"/>
                </a:lnTo>
                <a:lnTo>
                  <a:pt x="1394167" y="623644"/>
                </a:lnTo>
                <a:lnTo>
                  <a:pt x="1394167" y="585277"/>
                </a:lnTo>
                <a:lnTo>
                  <a:pt x="1371792" y="585277"/>
                </a:lnTo>
                <a:lnTo>
                  <a:pt x="1371792" y="527728"/>
                </a:lnTo>
                <a:lnTo>
                  <a:pt x="1298256" y="527728"/>
                </a:lnTo>
                <a:lnTo>
                  <a:pt x="1298256" y="502150"/>
                </a:lnTo>
                <a:lnTo>
                  <a:pt x="1179960" y="502150"/>
                </a:lnTo>
                <a:lnTo>
                  <a:pt x="1179960" y="473376"/>
                </a:lnTo>
                <a:lnTo>
                  <a:pt x="1087240" y="473376"/>
                </a:lnTo>
                <a:lnTo>
                  <a:pt x="1087240" y="387051"/>
                </a:lnTo>
                <a:lnTo>
                  <a:pt x="1010503" y="387051"/>
                </a:lnTo>
                <a:lnTo>
                  <a:pt x="1010503" y="348685"/>
                </a:lnTo>
                <a:lnTo>
                  <a:pt x="952960" y="348685"/>
                </a:lnTo>
                <a:lnTo>
                  <a:pt x="952960" y="313515"/>
                </a:lnTo>
                <a:lnTo>
                  <a:pt x="783504" y="313515"/>
                </a:lnTo>
                <a:lnTo>
                  <a:pt x="783504" y="246374"/>
                </a:lnTo>
                <a:lnTo>
                  <a:pt x="601264" y="246374"/>
                </a:lnTo>
                <a:lnTo>
                  <a:pt x="601264" y="204810"/>
                </a:lnTo>
                <a:lnTo>
                  <a:pt x="543714" y="204810"/>
                </a:lnTo>
                <a:lnTo>
                  <a:pt x="543714" y="108894"/>
                </a:lnTo>
                <a:lnTo>
                  <a:pt x="281543" y="108894"/>
                </a:lnTo>
                <a:lnTo>
                  <a:pt x="262749" y="109273"/>
                </a:lnTo>
                <a:lnTo>
                  <a:pt x="262360" y="6584"/>
                </a:lnTo>
                <a:lnTo>
                  <a:pt x="6584" y="6584"/>
                </a:lnTo>
              </a:path>
            </a:pathLst>
          </a:custGeom>
          <a:noFill/>
          <a:ln w="25400" cap="flat">
            <a:solidFill>
              <a:srgbClr val="B60D27"/>
            </a:solidFill>
            <a:prstDash val="solid"/>
            <a:miter/>
          </a:ln>
        </p:spPr>
        <p:txBody>
          <a:bodyPr rtlCol="0" anchor="ctr"/>
          <a:lstStyle/>
          <a:p>
            <a:endParaRPr lang="fr-FR"/>
          </a:p>
        </p:txBody>
      </p:sp>
      <p:sp>
        <p:nvSpPr>
          <p:cNvPr id="122" name="Freeform: Shape 273">
            <a:extLst>
              <a:ext uri="{FF2B5EF4-FFF2-40B4-BE49-F238E27FC236}">
                <a16:creationId xmlns:a16="http://schemas.microsoft.com/office/drawing/2014/main" id="{D48108E7-CB7D-403B-9BCA-32A3ECCED6D9}"/>
              </a:ext>
            </a:extLst>
          </p:cNvPr>
          <p:cNvSpPr/>
          <p:nvPr/>
        </p:nvSpPr>
        <p:spPr>
          <a:xfrm>
            <a:off x="1634069" y="2548060"/>
            <a:ext cx="6105" cy="48529"/>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fr-FR"/>
          </a:p>
        </p:txBody>
      </p:sp>
      <p:sp>
        <p:nvSpPr>
          <p:cNvPr id="123" name="Freeform: Shape 274">
            <a:extLst>
              <a:ext uri="{FF2B5EF4-FFF2-40B4-BE49-F238E27FC236}">
                <a16:creationId xmlns:a16="http://schemas.microsoft.com/office/drawing/2014/main" id="{41F20E1B-C768-4014-8538-25365DE9723A}"/>
              </a:ext>
            </a:extLst>
          </p:cNvPr>
          <p:cNvSpPr/>
          <p:nvPr/>
        </p:nvSpPr>
        <p:spPr>
          <a:xfrm>
            <a:off x="1733087" y="2607383"/>
            <a:ext cx="48836" cy="6066"/>
          </a:xfrm>
          <a:custGeom>
            <a:avLst/>
            <a:gdLst>
              <a:gd name="connsiteX0" fmla="*/ 71570 w 73152"/>
              <a:gd name="connsiteY0" fmla="*/ 2450 h 0"/>
              <a:gd name="connsiteX1" fmla="*/ 2450 w 73152"/>
              <a:gd name="connsiteY1" fmla="*/ 2450 h 0"/>
            </a:gdLst>
            <a:ahLst/>
            <a:cxnLst>
              <a:cxn ang="0">
                <a:pos x="connsiteX0" y="connsiteY0"/>
              </a:cxn>
              <a:cxn ang="0">
                <a:pos x="connsiteX1" y="connsiteY1"/>
              </a:cxn>
            </a:cxnLst>
            <a:rect l="l" t="t" r="r" b="b"/>
            <a:pathLst>
              <a:path w="73152">
                <a:moveTo>
                  <a:pt x="71570" y="2450"/>
                </a:moveTo>
                <a:lnTo>
                  <a:pt x="2450" y="2450"/>
                </a:lnTo>
              </a:path>
            </a:pathLst>
          </a:custGeom>
          <a:noFill/>
          <a:ln w="25400" cap="flat">
            <a:solidFill>
              <a:srgbClr val="B60D27"/>
            </a:solidFill>
            <a:prstDash val="solid"/>
            <a:miter/>
          </a:ln>
        </p:spPr>
        <p:txBody>
          <a:bodyPr rtlCol="0" anchor="ctr"/>
          <a:lstStyle/>
          <a:p>
            <a:endParaRPr lang="fr-FR"/>
          </a:p>
        </p:txBody>
      </p:sp>
      <p:sp>
        <p:nvSpPr>
          <p:cNvPr id="124" name="Freeform: Shape 275">
            <a:extLst>
              <a:ext uri="{FF2B5EF4-FFF2-40B4-BE49-F238E27FC236}">
                <a16:creationId xmlns:a16="http://schemas.microsoft.com/office/drawing/2014/main" id="{7BA0056E-6193-4F40-AC16-6DC7F057D9F9}"/>
              </a:ext>
            </a:extLst>
          </p:cNvPr>
          <p:cNvSpPr/>
          <p:nvPr/>
        </p:nvSpPr>
        <p:spPr>
          <a:xfrm>
            <a:off x="1769714" y="2634354"/>
            <a:ext cx="48836" cy="6066"/>
          </a:xfrm>
          <a:custGeom>
            <a:avLst/>
            <a:gdLst>
              <a:gd name="connsiteX0" fmla="*/ 71570 w 73152"/>
              <a:gd name="connsiteY0" fmla="*/ 2450 h 0"/>
              <a:gd name="connsiteX1" fmla="*/ 2450 w 73152"/>
              <a:gd name="connsiteY1" fmla="*/ 2450 h 0"/>
            </a:gdLst>
            <a:ahLst/>
            <a:cxnLst>
              <a:cxn ang="0">
                <a:pos x="connsiteX0" y="connsiteY0"/>
              </a:cxn>
              <a:cxn ang="0">
                <a:pos x="connsiteX1" y="connsiteY1"/>
              </a:cxn>
            </a:cxnLst>
            <a:rect l="l" t="t" r="r" b="b"/>
            <a:pathLst>
              <a:path w="73152">
                <a:moveTo>
                  <a:pt x="71570" y="2450"/>
                </a:moveTo>
                <a:lnTo>
                  <a:pt x="2450" y="2450"/>
                </a:lnTo>
              </a:path>
            </a:pathLst>
          </a:custGeom>
          <a:noFill/>
          <a:ln w="25400" cap="flat">
            <a:solidFill>
              <a:srgbClr val="B60D27"/>
            </a:solidFill>
            <a:prstDash val="solid"/>
            <a:miter/>
          </a:ln>
        </p:spPr>
        <p:txBody>
          <a:bodyPr rtlCol="0" anchor="ctr"/>
          <a:lstStyle/>
          <a:p>
            <a:endParaRPr lang="fr-FR"/>
          </a:p>
        </p:txBody>
      </p:sp>
      <p:sp>
        <p:nvSpPr>
          <p:cNvPr id="125" name="Freeform: Shape 276">
            <a:extLst>
              <a:ext uri="{FF2B5EF4-FFF2-40B4-BE49-F238E27FC236}">
                <a16:creationId xmlns:a16="http://schemas.microsoft.com/office/drawing/2014/main" id="{2F66105F-BF7B-4C7C-8CD7-4D89817085B9}"/>
              </a:ext>
            </a:extLst>
          </p:cNvPr>
          <p:cNvSpPr/>
          <p:nvPr/>
        </p:nvSpPr>
        <p:spPr>
          <a:xfrm>
            <a:off x="1927086" y="2672087"/>
            <a:ext cx="6105" cy="72000"/>
          </a:xfrm>
          <a:custGeom>
            <a:avLst/>
            <a:gdLst>
              <a:gd name="connsiteX0" fmla="*/ 2450 w 0"/>
              <a:gd name="connsiteY0" fmla="*/ 71570 h 73152"/>
              <a:gd name="connsiteX1" fmla="*/ 2450 w 0"/>
              <a:gd name="connsiteY1" fmla="*/ 2450 h 73152"/>
            </a:gdLst>
            <a:ahLst/>
            <a:cxnLst>
              <a:cxn ang="0">
                <a:pos x="connsiteX0" y="connsiteY0"/>
              </a:cxn>
              <a:cxn ang="0">
                <a:pos x="connsiteX1" y="connsiteY1"/>
              </a:cxn>
            </a:cxnLst>
            <a:rect l="l" t="t" r="r" b="b"/>
            <a:pathLst>
              <a:path h="73152">
                <a:moveTo>
                  <a:pt x="2450" y="71570"/>
                </a:moveTo>
                <a:lnTo>
                  <a:pt x="2450" y="2450"/>
                </a:lnTo>
              </a:path>
            </a:pathLst>
          </a:custGeom>
          <a:noFill/>
          <a:ln w="25400" cap="flat">
            <a:solidFill>
              <a:srgbClr val="B60D27"/>
            </a:solidFill>
            <a:prstDash val="solid"/>
            <a:miter/>
          </a:ln>
        </p:spPr>
        <p:txBody>
          <a:bodyPr rtlCol="0" anchor="ctr"/>
          <a:lstStyle/>
          <a:p>
            <a:endParaRPr lang="fr-FR"/>
          </a:p>
        </p:txBody>
      </p:sp>
      <p:sp>
        <p:nvSpPr>
          <p:cNvPr id="126" name="Freeform: Shape 277">
            <a:extLst>
              <a:ext uri="{FF2B5EF4-FFF2-40B4-BE49-F238E27FC236}">
                <a16:creationId xmlns:a16="http://schemas.microsoft.com/office/drawing/2014/main" id="{A2CB7C7B-90A9-4387-9D5B-E0E64C9B9746}"/>
              </a:ext>
            </a:extLst>
          </p:cNvPr>
          <p:cNvSpPr/>
          <p:nvPr/>
        </p:nvSpPr>
        <p:spPr>
          <a:xfrm>
            <a:off x="2000340" y="2672087"/>
            <a:ext cx="6105" cy="72000"/>
          </a:xfrm>
          <a:custGeom>
            <a:avLst/>
            <a:gdLst>
              <a:gd name="connsiteX0" fmla="*/ 2450 w 0"/>
              <a:gd name="connsiteY0" fmla="*/ 71570 h 73152"/>
              <a:gd name="connsiteX1" fmla="*/ 2450 w 0"/>
              <a:gd name="connsiteY1" fmla="*/ 2450 h 73152"/>
            </a:gdLst>
            <a:ahLst/>
            <a:cxnLst>
              <a:cxn ang="0">
                <a:pos x="connsiteX0" y="connsiteY0"/>
              </a:cxn>
              <a:cxn ang="0">
                <a:pos x="connsiteX1" y="connsiteY1"/>
              </a:cxn>
            </a:cxnLst>
            <a:rect l="l" t="t" r="r" b="b"/>
            <a:pathLst>
              <a:path h="73152">
                <a:moveTo>
                  <a:pt x="2450" y="71570"/>
                </a:moveTo>
                <a:lnTo>
                  <a:pt x="2450" y="2450"/>
                </a:lnTo>
              </a:path>
            </a:pathLst>
          </a:custGeom>
          <a:noFill/>
          <a:ln w="25400" cap="flat">
            <a:solidFill>
              <a:srgbClr val="B60D27"/>
            </a:solidFill>
            <a:prstDash val="solid"/>
            <a:miter/>
          </a:ln>
        </p:spPr>
        <p:txBody>
          <a:bodyPr rtlCol="0" anchor="ctr"/>
          <a:lstStyle/>
          <a:p>
            <a:endParaRPr lang="fr-FR"/>
          </a:p>
        </p:txBody>
      </p:sp>
      <p:sp>
        <p:nvSpPr>
          <p:cNvPr id="127" name="Freeform: Shape 278">
            <a:extLst>
              <a:ext uri="{FF2B5EF4-FFF2-40B4-BE49-F238E27FC236}">
                <a16:creationId xmlns:a16="http://schemas.microsoft.com/office/drawing/2014/main" id="{BAFE95C7-1D38-424B-9955-40663E88C173}"/>
              </a:ext>
            </a:extLst>
          </p:cNvPr>
          <p:cNvSpPr/>
          <p:nvPr/>
        </p:nvSpPr>
        <p:spPr>
          <a:xfrm>
            <a:off x="2036964" y="2696352"/>
            <a:ext cx="6105" cy="72000"/>
          </a:xfrm>
          <a:custGeom>
            <a:avLst/>
            <a:gdLst>
              <a:gd name="connsiteX0" fmla="*/ 2450 w 0"/>
              <a:gd name="connsiteY0" fmla="*/ 71570 h 73152"/>
              <a:gd name="connsiteX1" fmla="*/ 2450 w 0"/>
              <a:gd name="connsiteY1" fmla="*/ 2450 h 73152"/>
            </a:gdLst>
            <a:ahLst/>
            <a:cxnLst>
              <a:cxn ang="0">
                <a:pos x="connsiteX0" y="connsiteY0"/>
              </a:cxn>
              <a:cxn ang="0">
                <a:pos x="connsiteX1" y="connsiteY1"/>
              </a:cxn>
            </a:cxnLst>
            <a:rect l="l" t="t" r="r" b="b"/>
            <a:pathLst>
              <a:path h="73152">
                <a:moveTo>
                  <a:pt x="2450" y="71570"/>
                </a:moveTo>
                <a:lnTo>
                  <a:pt x="2450" y="2450"/>
                </a:lnTo>
              </a:path>
            </a:pathLst>
          </a:custGeom>
          <a:noFill/>
          <a:ln w="25400" cap="flat">
            <a:solidFill>
              <a:srgbClr val="B60D27"/>
            </a:solidFill>
            <a:prstDash val="solid"/>
            <a:miter/>
          </a:ln>
        </p:spPr>
        <p:txBody>
          <a:bodyPr rtlCol="0" anchor="ctr"/>
          <a:lstStyle/>
          <a:p>
            <a:endParaRPr lang="fr-FR"/>
          </a:p>
        </p:txBody>
      </p:sp>
      <p:sp>
        <p:nvSpPr>
          <p:cNvPr id="128" name="Freeform: Shape 279">
            <a:extLst>
              <a:ext uri="{FF2B5EF4-FFF2-40B4-BE49-F238E27FC236}">
                <a16:creationId xmlns:a16="http://schemas.microsoft.com/office/drawing/2014/main" id="{EF49F3ED-E1DA-4C33-A55D-B42490B451C3}"/>
              </a:ext>
            </a:extLst>
          </p:cNvPr>
          <p:cNvSpPr/>
          <p:nvPr/>
        </p:nvSpPr>
        <p:spPr>
          <a:xfrm>
            <a:off x="2134636" y="2781279"/>
            <a:ext cx="6105" cy="72000"/>
          </a:xfrm>
          <a:custGeom>
            <a:avLst/>
            <a:gdLst>
              <a:gd name="connsiteX0" fmla="*/ 2450 w 0"/>
              <a:gd name="connsiteY0" fmla="*/ 71570 h 73152"/>
              <a:gd name="connsiteX1" fmla="*/ 2450 w 0"/>
              <a:gd name="connsiteY1" fmla="*/ 2450 h 73152"/>
            </a:gdLst>
            <a:ahLst/>
            <a:cxnLst>
              <a:cxn ang="0">
                <a:pos x="connsiteX0" y="connsiteY0"/>
              </a:cxn>
              <a:cxn ang="0">
                <a:pos x="connsiteX1" y="connsiteY1"/>
              </a:cxn>
            </a:cxnLst>
            <a:rect l="l" t="t" r="r" b="b"/>
            <a:pathLst>
              <a:path h="73152">
                <a:moveTo>
                  <a:pt x="2450" y="71570"/>
                </a:moveTo>
                <a:lnTo>
                  <a:pt x="2450" y="2450"/>
                </a:lnTo>
              </a:path>
            </a:pathLst>
          </a:custGeom>
          <a:noFill/>
          <a:ln w="25400" cap="flat">
            <a:solidFill>
              <a:srgbClr val="B60D27"/>
            </a:solidFill>
            <a:prstDash val="solid"/>
            <a:miter/>
          </a:ln>
        </p:spPr>
        <p:txBody>
          <a:bodyPr rtlCol="0" anchor="ctr"/>
          <a:lstStyle/>
          <a:p>
            <a:endParaRPr lang="fr-FR"/>
          </a:p>
        </p:txBody>
      </p:sp>
      <p:sp>
        <p:nvSpPr>
          <p:cNvPr id="129" name="Freeform: Shape 280">
            <a:extLst>
              <a:ext uri="{FF2B5EF4-FFF2-40B4-BE49-F238E27FC236}">
                <a16:creationId xmlns:a16="http://schemas.microsoft.com/office/drawing/2014/main" id="{40D5132F-6AB7-4922-A307-E606DB921DFF}"/>
              </a:ext>
            </a:extLst>
          </p:cNvPr>
          <p:cNvSpPr/>
          <p:nvPr/>
        </p:nvSpPr>
        <p:spPr>
          <a:xfrm>
            <a:off x="2183472" y="2793411"/>
            <a:ext cx="6105" cy="72000"/>
          </a:xfrm>
          <a:custGeom>
            <a:avLst/>
            <a:gdLst>
              <a:gd name="connsiteX0" fmla="*/ 2450 w 0"/>
              <a:gd name="connsiteY0" fmla="*/ 71570 h 73152"/>
              <a:gd name="connsiteX1" fmla="*/ 2450 w 0"/>
              <a:gd name="connsiteY1" fmla="*/ 2450 h 73152"/>
            </a:gdLst>
            <a:ahLst/>
            <a:cxnLst>
              <a:cxn ang="0">
                <a:pos x="connsiteX0" y="connsiteY0"/>
              </a:cxn>
              <a:cxn ang="0">
                <a:pos x="connsiteX1" y="connsiteY1"/>
              </a:cxn>
            </a:cxnLst>
            <a:rect l="l" t="t" r="r" b="b"/>
            <a:pathLst>
              <a:path h="73152">
                <a:moveTo>
                  <a:pt x="2450" y="71570"/>
                </a:moveTo>
                <a:lnTo>
                  <a:pt x="2450" y="2450"/>
                </a:lnTo>
              </a:path>
            </a:pathLst>
          </a:custGeom>
          <a:noFill/>
          <a:ln w="25400" cap="flat">
            <a:solidFill>
              <a:srgbClr val="B60D27"/>
            </a:solidFill>
            <a:prstDash val="solid"/>
            <a:miter/>
          </a:ln>
        </p:spPr>
        <p:txBody>
          <a:bodyPr rtlCol="0" anchor="ctr"/>
          <a:lstStyle/>
          <a:p>
            <a:endParaRPr lang="fr-FR"/>
          </a:p>
        </p:txBody>
      </p:sp>
      <p:sp>
        <p:nvSpPr>
          <p:cNvPr id="130" name="Freeform: Shape 281">
            <a:extLst>
              <a:ext uri="{FF2B5EF4-FFF2-40B4-BE49-F238E27FC236}">
                <a16:creationId xmlns:a16="http://schemas.microsoft.com/office/drawing/2014/main" id="{830164D5-69F5-4126-BE01-6FDF6FF6B389}"/>
              </a:ext>
            </a:extLst>
          </p:cNvPr>
          <p:cNvSpPr/>
          <p:nvPr/>
        </p:nvSpPr>
        <p:spPr>
          <a:xfrm>
            <a:off x="2207890" y="2793411"/>
            <a:ext cx="6105" cy="72000"/>
          </a:xfrm>
          <a:custGeom>
            <a:avLst/>
            <a:gdLst>
              <a:gd name="connsiteX0" fmla="*/ 2450 w 0"/>
              <a:gd name="connsiteY0" fmla="*/ 71570 h 73152"/>
              <a:gd name="connsiteX1" fmla="*/ 2450 w 0"/>
              <a:gd name="connsiteY1" fmla="*/ 2450 h 73152"/>
            </a:gdLst>
            <a:ahLst/>
            <a:cxnLst>
              <a:cxn ang="0">
                <a:pos x="connsiteX0" y="connsiteY0"/>
              </a:cxn>
              <a:cxn ang="0">
                <a:pos x="connsiteX1" y="connsiteY1"/>
              </a:cxn>
            </a:cxnLst>
            <a:rect l="l" t="t" r="r" b="b"/>
            <a:pathLst>
              <a:path h="73152">
                <a:moveTo>
                  <a:pt x="2450" y="71570"/>
                </a:moveTo>
                <a:lnTo>
                  <a:pt x="2450" y="2450"/>
                </a:lnTo>
              </a:path>
            </a:pathLst>
          </a:custGeom>
          <a:noFill/>
          <a:ln w="25400" cap="flat">
            <a:solidFill>
              <a:srgbClr val="B60D27"/>
            </a:solidFill>
            <a:prstDash val="solid"/>
            <a:miter/>
          </a:ln>
        </p:spPr>
        <p:txBody>
          <a:bodyPr rtlCol="0" anchor="ctr"/>
          <a:lstStyle/>
          <a:p>
            <a:endParaRPr lang="fr-FR"/>
          </a:p>
        </p:txBody>
      </p:sp>
      <p:sp>
        <p:nvSpPr>
          <p:cNvPr id="131" name="Freeform: Shape 282">
            <a:extLst>
              <a:ext uri="{FF2B5EF4-FFF2-40B4-BE49-F238E27FC236}">
                <a16:creationId xmlns:a16="http://schemas.microsoft.com/office/drawing/2014/main" id="{B0DE8D80-3B7B-4006-8003-328F55343D71}"/>
              </a:ext>
            </a:extLst>
          </p:cNvPr>
          <p:cNvSpPr/>
          <p:nvPr/>
        </p:nvSpPr>
        <p:spPr>
          <a:xfrm>
            <a:off x="2232308" y="2793411"/>
            <a:ext cx="6105" cy="72000"/>
          </a:xfrm>
          <a:custGeom>
            <a:avLst/>
            <a:gdLst>
              <a:gd name="connsiteX0" fmla="*/ 2450 w 0"/>
              <a:gd name="connsiteY0" fmla="*/ 71570 h 73152"/>
              <a:gd name="connsiteX1" fmla="*/ 2450 w 0"/>
              <a:gd name="connsiteY1" fmla="*/ 2450 h 73152"/>
            </a:gdLst>
            <a:ahLst/>
            <a:cxnLst>
              <a:cxn ang="0">
                <a:pos x="connsiteX0" y="connsiteY0"/>
              </a:cxn>
              <a:cxn ang="0">
                <a:pos x="connsiteX1" y="connsiteY1"/>
              </a:cxn>
            </a:cxnLst>
            <a:rect l="l" t="t" r="r" b="b"/>
            <a:pathLst>
              <a:path h="73152">
                <a:moveTo>
                  <a:pt x="2450" y="71570"/>
                </a:moveTo>
                <a:lnTo>
                  <a:pt x="2450" y="2450"/>
                </a:lnTo>
              </a:path>
            </a:pathLst>
          </a:custGeom>
          <a:noFill/>
          <a:ln w="25400" cap="flat">
            <a:solidFill>
              <a:srgbClr val="B60D27"/>
            </a:solidFill>
            <a:prstDash val="solid"/>
            <a:miter/>
          </a:ln>
        </p:spPr>
        <p:txBody>
          <a:bodyPr rtlCol="0" anchor="ctr"/>
          <a:lstStyle/>
          <a:p>
            <a:endParaRPr lang="fr-FR"/>
          </a:p>
        </p:txBody>
      </p:sp>
      <p:sp>
        <p:nvSpPr>
          <p:cNvPr id="132" name="Freeform: Shape 283">
            <a:extLst>
              <a:ext uri="{FF2B5EF4-FFF2-40B4-BE49-F238E27FC236}">
                <a16:creationId xmlns:a16="http://schemas.microsoft.com/office/drawing/2014/main" id="{A713601E-C996-4F76-9E2B-176AA3702D39}"/>
              </a:ext>
            </a:extLst>
          </p:cNvPr>
          <p:cNvSpPr/>
          <p:nvPr/>
        </p:nvSpPr>
        <p:spPr>
          <a:xfrm>
            <a:off x="2268935" y="2817676"/>
            <a:ext cx="6105" cy="72000"/>
          </a:xfrm>
          <a:custGeom>
            <a:avLst/>
            <a:gdLst>
              <a:gd name="connsiteX0" fmla="*/ 2450 w 0"/>
              <a:gd name="connsiteY0" fmla="*/ 71569 h 73152"/>
              <a:gd name="connsiteX1" fmla="*/ 2450 w 0"/>
              <a:gd name="connsiteY1" fmla="*/ 2450 h 73152"/>
            </a:gdLst>
            <a:ahLst/>
            <a:cxnLst>
              <a:cxn ang="0">
                <a:pos x="connsiteX0" y="connsiteY0"/>
              </a:cxn>
              <a:cxn ang="0">
                <a:pos x="connsiteX1" y="connsiteY1"/>
              </a:cxn>
            </a:cxnLst>
            <a:rect l="l" t="t" r="r" b="b"/>
            <a:pathLst>
              <a:path h="73152">
                <a:moveTo>
                  <a:pt x="2450" y="71569"/>
                </a:moveTo>
                <a:lnTo>
                  <a:pt x="2450" y="2450"/>
                </a:lnTo>
              </a:path>
            </a:pathLst>
          </a:custGeom>
          <a:noFill/>
          <a:ln w="25400" cap="flat">
            <a:solidFill>
              <a:srgbClr val="B60D27"/>
            </a:solidFill>
            <a:prstDash val="solid"/>
            <a:miter/>
          </a:ln>
        </p:spPr>
        <p:txBody>
          <a:bodyPr rtlCol="0" anchor="ctr"/>
          <a:lstStyle/>
          <a:p>
            <a:endParaRPr lang="fr-FR"/>
          </a:p>
        </p:txBody>
      </p:sp>
      <p:sp>
        <p:nvSpPr>
          <p:cNvPr id="133" name="Freeform: Shape 284">
            <a:extLst>
              <a:ext uri="{FF2B5EF4-FFF2-40B4-BE49-F238E27FC236}">
                <a16:creationId xmlns:a16="http://schemas.microsoft.com/office/drawing/2014/main" id="{3AD8E371-189D-43F6-A90F-AC30F67DD4FE}"/>
              </a:ext>
            </a:extLst>
          </p:cNvPr>
          <p:cNvSpPr/>
          <p:nvPr/>
        </p:nvSpPr>
        <p:spPr>
          <a:xfrm>
            <a:off x="2342189" y="2878337"/>
            <a:ext cx="6105" cy="72000"/>
          </a:xfrm>
          <a:custGeom>
            <a:avLst/>
            <a:gdLst>
              <a:gd name="connsiteX0" fmla="*/ 2450 w 0"/>
              <a:gd name="connsiteY0" fmla="*/ 71570 h 73152"/>
              <a:gd name="connsiteX1" fmla="*/ 2450 w 0"/>
              <a:gd name="connsiteY1" fmla="*/ 2450 h 73152"/>
            </a:gdLst>
            <a:ahLst/>
            <a:cxnLst>
              <a:cxn ang="0">
                <a:pos x="connsiteX0" y="connsiteY0"/>
              </a:cxn>
              <a:cxn ang="0">
                <a:pos x="connsiteX1" y="connsiteY1"/>
              </a:cxn>
            </a:cxnLst>
            <a:rect l="l" t="t" r="r" b="b"/>
            <a:pathLst>
              <a:path h="73152">
                <a:moveTo>
                  <a:pt x="2450" y="71570"/>
                </a:moveTo>
                <a:lnTo>
                  <a:pt x="2450" y="2450"/>
                </a:lnTo>
              </a:path>
            </a:pathLst>
          </a:custGeom>
          <a:noFill/>
          <a:ln w="25400" cap="flat">
            <a:solidFill>
              <a:srgbClr val="B60D27"/>
            </a:solidFill>
            <a:prstDash val="solid"/>
            <a:miter/>
          </a:ln>
        </p:spPr>
        <p:txBody>
          <a:bodyPr rtlCol="0" anchor="ctr"/>
          <a:lstStyle/>
          <a:p>
            <a:endParaRPr lang="fr-FR"/>
          </a:p>
        </p:txBody>
      </p:sp>
      <p:sp>
        <p:nvSpPr>
          <p:cNvPr id="134" name="Freeform: Shape 285">
            <a:extLst>
              <a:ext uri="{FF2B5EF4-FFF2-40B4-BE49-F238E27FC236}">
                <a16:creationId xmlns:a16="http://schemas.microsoft.com/office/drawing/2014/main" id="{6C946475-E1C9-44B0-87B8-AED9C1CBD1C8}"/>
              </a:ext>
            </a:extLst>
          </p:cNvPr>
          <p:cNvSpPr/>
          <p:nvPr/>
        </p:nvSpPr>
        <p:spPr>
          <a:xfrm>
            <a:off x="2391025" y="2902602"/>
            <a:ext cx="6105" cy="72000"/>
          </a:xfrm>
          <a:custGeom>
            <a:avLst/>
            <a:gdLst>
              <a:gd name="connsiteX0" fmla="*/ 2450 w 0"/>
              <a:gd name="connsiteY0" fmla="*/ 71570 h 73152"/>
              <a:gd name="connsiteX1" fmla="*/ 2450 w 0"/>
              <a:gd name="connsiteY1" fmla="*/ 2450 h 73152"/>
            </a:gdLst>
            <a:ahLst/>
            <a:cxnLst>
              <a:cxn ang="0">
                <a:pos x="connsiteX0" y="connsiteY0"/>
              </a:cxn>
              <a:cxn ang="0">
                <a:pos x="connsiteX1" y="connsiteY1"/>
              </a:cxn>
            </a:cxnLst>
            <a:rect l="l" t="t" r="r" b="b"/>
            <a:pathLst>
              <a:path h="73152">
                <a:moveTo>
                  <a:pt x="2450" y="71570"/>
                </a:moveTo>
                <a:lnTo>
                  <a:pt x="2450" y="2450"/>
                </a:lnTo>
              </a:path>
            </a:pathLst>
          </a:custGeom>
          <a:noFill/>
          <a:ln w="25400" cap="flat">
            <a:solidFill>
              <a:srgbClr val="B60D27"/>
            </a:solidFill>
            <a:prstDash val="solid"/>
            <a:miter/>
          </a:ln>
        </p:spPr>
        <p:txBody>
          <a:bodyPr rtlCol="0" anchor="ctr"/>
          <a:lstStyle/>
          <a:p>
            <a:endParaRPr lang="fr-FR"/>
          </a:p>
        </p:txBody>
      </p:sp>
      <p:sp>
        <p:nvSpPr>
          <p:cNvPr id="135" name="Freeform: Shape 286">
            <a:extLst>
              <a:ext uri="{FF2B5EF4-FFF2-40B4-BE49-F238E27FC236}">
                <a16:creationId xmlns:a16="http://schemas.microsoft.com/office/drawing/2014/main" id="{6E53FB14-8372-4D05-BB00-6F186F4B6912}"/>
              </a:ext>
            </a:extLst>
          </p:cNvPr>
          <p:cNvSpPr/>
          <p:nvPr/>
        </p:nvSpPr>
        <p:spPr>
          <a:xfrm>
            <a:off x="2427652" y="2951131"/>
            <a:ext cx="6105" cy="72000"/>
          </a:xfrm>
          <a:custGeom>
            <a:avLst/>
            <a:gdLst>
              <a:gd name="connsiteX0" fmla="*/ 2450 w 0"/>
              <a:gd name="connsiteY0" fmla="*/ 71569 h 73152"/>
              <a:gd name="connsiteX1" fmla="*/ 2450 w 0"/>
              <a:gd name="connsiteY1" fmla="*/ 2450 h 73152"/>
            </a:gdLst>
            <a:ahLst/>
            <a:cxnLst>
              <a:cxn ang="0">
                <a:pos x="connsiteX0" y="connsiteY0"/>
              </a:cxn>
              <a:cxn ang="0">
                <a:pos x="connsiteX1" y="connsiteY1"/>
              </a:cxn>
            </a:cxnLst>
            <a:rect l="l" t="t" r="r" b="b"/>
            <a:pathLst>
              <a:path h="73152">
                <a:moveTo>
                  <a:pt x="2450" y="71569"/>
                </a:moveTo>
                <a:lnTo>
                  <a:pt x="2450" y="2450"/>
                </a:lnTo>
              </a:path>
            </a:pathLst>
          </a:custGeom>
          <a:noFill/>
          <a:ln w="25400" cap="flat">
            <a:solidFill>
              <a:srgbClr val="B60D27"/>
            </a:solidFill>
            <a:prstDash val="solid"/>
            <a:miter/>
          </a:ln>
        </p:spPr>
        <p:txBody>
          <a:bodyPr rtlCol="0" anchor="ctr"/>
          <a:lstStyle/>
          <a:p>
            <a:endParaRPr lang="fr-FR"/>
          </a:p>
        </p:txBody>
      </p:sp>
      <p:sp>
        <p:nvSpPr>
          <p:cNvPr id="136" name="Freeform: Shape 127">
            <a:extLst>
              <a:ext uri="{FF2B5EF4-FFF2-40B4-BE49-F238E27FC236}">
                <a16:creationId xmlns:a16="http://schemas.microsoft.com/office/drawing/2014/main" id="{281AE895-C962-4A18-A1C7-46838B137BBF}"/>
              </a:ext>
            </a:extLst>
          </p:cNvPr>
          <p:cNvSpPr/>
          <p:nvPr/>
        </p:nvSpPr>
        <p:spPr>
          <a:xfrm>
            <a:off x="2429001" y="2998324"/>
            <a:ext cx="48836" cy="72000"/>
          </a:xfrm>
          <a:custGeom>
            <a:avLst/>
            <a:gdLst>
              <a:gd name="connsiteX0" fmla="*/ 2450 w 73152"/>
              <a:gd name="connsiteY0" fmla="*/ 2450 h 0"/>
              <a:gd name="connsiteX1" fmla="*/ 71569 w 73152"/>
              <a:gd name="connsiteY1" fmla="*/ 2450 h 0"/>
            </a:gdLst>
            <a:ahLst/>
            <a:cxnLst>
              <a:cxn ang="0">
                <a:pos x="connsiteX0" y="connsiteY0"/>
              </a:cxn>
              <a:cxn ang="0">
                <a:pos x="connsiteX1" y="connsiteY1"/>
              </a:cxn>
            </a:cxnLst>
            <a:rect l="l" t="t" r="r" b="b"/>
            <a:pathLst>
              <a:path w="73152">
                <a:moveTo>
                  <a:pt x="2450" y="2450"/>
                </a:moveTo>
                <a:lnTo>
                  <a:pt x="71569" y="2450"/>
                </a:lnTo>
              </a:path>
            </a:pathLst>
          </a:custGeom>
          <a:noFill/>
          <a:ln w="25400" cap="flat">
            <a:solidFill>
              <a:srgbClr val="B60D27"/>
            </a:solidFill>
            <a:prstDash val="solid"/>
            <a:miter/>
          </a:ln>
        </p:spPr>
        <p:txBody>
          <a:bodyPr rtlCol="0" anchor="ctr"/>
          <a:lstStyle/>
          <a:p>
            <a:endParaRPr lang="fr-FR"/>
          </a:p>
        </p:txBody>
      </p:sp>
      <p:sp>
        <p:nvSpPr>
          <p:cNvPr id="137" name="Freeform: Shape 128">
            <a:extLst>
              <a:ext uri="{FF2B5EF4-FFF2-40B4-BE49-F238E27FC236}">
                <a16:creationId xmlns:a16="http://schemas.microsoft.com/office/drawing/2014/main" id="{36A75259-24D0-42E5-A4B2-3DB85CBF2E7B}"/>
              </a:ext>
            </a:extLst>
          </p:cNvPr>
          <p:cNvSpPr/>
          <p:nvPr/>
        </p:nvSpPr>
        <p:spPr>
          <a:xfrm>
            <a:off x="2429001" y="3022589"/>
            <a:ext cx="48836" cy="72000"/>
          </a:xfrm>
          <a:custGeom>
            <a:avLst/>
            <a:gdLst>
              <a:gd name="connsiteX0" fmla="*/ 2450 w 73152"/>
              <a:gd name="connsiteY0" fmla="*/ 2450 h 0"/>
              <a:gd name="connsiteX1" fmla="*/ 71569 w 73152"/>
              <a:gd name="connsiteY1" fmla="*/ 2450 h 0"/>
            </a:gdLst>
            <a:ahLst/>
            <a:cxnLst>
              <a:cxn ang="0">
                <a:pos x="connsiteX0" y="connsiteY0"/>
              </a:cxn>
              <a:cxn ang="0">
                <a:pos x="connsiteX1" y="connsiteY1"/>
              </a:cxn>
            </a:cxnLst>
            <a:rect l="l" t="t" r="r" b="b"/>
            <a:pathLst>
              <a:path w="73152">
                <a:moveTo>
                  <a:pt x="2450" y="2450"/>
                </a:moveTo>
                <a:lnTo>
                  <a:pt x="71569" y="2450"/>
                </a:lnTo>
              </a:path>
            </a:pathLst>
          </a:custGeom>
          <a:noFill/>
          <a:ln w="25400" cap="flat">
            <a:solidFill>
              <a:srgbClr val="B60D27"/>
            </a:solidFill>
            <a:prstDash val="solid"/>
            <a:miter/>
          </a:ln>
        </p:spPr>
        <p:txBody>
          <a:bodyPr rtlCol="0" anchor="ctr"/>
          <a:lstStyle/>
          <a:p>
            <a:endParaRPr lang="fr-FR"/>
          </a:p>
        </p:txBody>
      </p:sp>
      <p:sp>
        <p:nvSpPr>
          <p:cNvPr id="138" name="Freeform: Shape 129">
            <a:extLst>
              <a:ext uri="{FF2B5EF4-FFF2-40B4-BE49-F238E27FC236}">
                <a16:creationId xmlns:a16="http://schemas.microsoft.com/office/drawing/2014/main" id="{A2DDEAF3-756F-4B58-8E7E-58320CCE3316}"/>
              </a:ext>
            </a:extLst>
          </p:cNvPr>
          <p:cNvSpPr/>
          <p:nvPr/>
        </p:nvSpPr>
        <p:spPr>
          <a:xfrm>
            <a:off x="2659623" y="3120984"/>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fr-FR"/>
          </a:p>
        </p:txBody>
      </p:sp>
      <p:sp>
        <p:nvSpPr>
          <p:cNvPr id="139" name="Freeform: Shape 130">
            <a:extLst>
              <a:ext uri="{FF2B5EF4-FFF2-40B4-BE49-F238E27FC236}">
                <a16:creationId xmlns:a16="http://schemas.microsoft.com/office/drawing/2014/main" id="{B22528EA-C5AC-4CC0-8CE3-C520136E089A}"/>
              </a:ext>
            </a:extLst>
          </p:cNvPr>
          <p:cNvSpPr/>
          <p:nvPr/>
        </p:nvSpPr>
        <p:spPr>
          <a:xfrm>
            <a:off x="2696250" y="3145249"/>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fr-FR"/>
          </a:p>
        </p:txBody>
      </p:sp>
      <p:sp>
        <p:nvSpPr>
          <p:cNvPr id="140" name="Freeform: Shape 131">
            <a:extLst>
              <a:ext uri="{FF2B5EF4-FFF2-40B4-BE49-F238E27FC236}">
                <a16:creationId xmlns:a16="http://schemas.microsoft.com/office/drawing/2014/main" id="{D116DEC5-2CD0-437C-AFA8-62A236ECCA54}"/>
              </a:ext>
            </a:extLst>
          </p:cNvPr>
          <p:cNvSpPr/>
          <p:nvPr/>
        </p:nvSpPr>
        <p:spPr>
          <a:xfrm>
            <a:off x="2818346" y="3145249"/>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fr-FR"/>
          </a:p>
        </p:txBody>
      </p:sp>
      <p:sp>
        <p:nvSpPr>
          <p:cNvPr id="141" name="Freeform: Shape 132">
            <a:extLst>
              <a:ext uri="{FF2B5EF4-FFF2-40B4-BE49-F238E27FC236}">
                <a16:creationId xmlns:a16="http://schemas.microsoft.com/office/drawing/2014/main" id="{DAB9FA61-95E5-4D5F-A18B-BAAB7DACC7EA}"/>
              </a:ext>
            </a:extLst>
          </p:cNvPr>
          <p:cNvSpPr/>
          <p:nvPr/>
        </p:nvSpPr>
        <p:spPr>
          <a:xfrm>
            <a:off x="2916018" y="3205910"/>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fr-FR"/>
          </a:p>
        </p:txBody>
      </p:sp>
      <p:sp>
        <p:nvSpPr>
          <p:cNvPr id="142" name="Freeform: Shape 133">
            <a:extLst>
              <a:ext uri="{FF2B5EF4-FFF2-40B4-BE49-F238E27FC236}">
                <a16:creationId xmlns:a16="http://schemas.microsoft.com/office/drawing/2014/main" id="{E3CD1919-20BF-40F2-975B-4730834EDE0B}"/>
              </a:ext>
            </a:extLst>
          </p:cNvPr>
          <p:cNvSpPr/>
          <p:nvPr/>
        </p:nvSpPr>
        <p:spPr>
          <a:xfrm>
            <a:off x="2940436" y="3205910"/>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fr-FR"/>
          </a:p>
        </p:txBody>
      </p:sp>
      <p:sp>
        <p:nvSpPr>
          <p:cNvPr id="143" name="Freeform: Shape 134">
            <a:extLst>
              <a:ext uri="{FF2B5EF4-FFF2-40B4-BE49-F238E27FC236}">
                <a16:creationId xmlns:a16="http://schemas.microsoft.com/office/drawing/2014/main" id="{9ADC9329-01BB-4BAE-857E-F2A3D7C6898E}"/>
              </a:ext>
            </a:extLst>
          </p:cNvPr>
          <p:cNvSpPr/>
          <p:nvPr/>
        </p:nvSpPr>
        <p:spPr>
          <a:xfrm>
            <a:off x="2989272" y="3230175"/>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fr-FR"/>
          </a:p>
        </p:txBody>
      </p:sp>
      <p:sp>
        <p:nvSpPr>
          <p:cNvPr id="144" name="Freeform: Shape 135">
            <a:extLst>
              <a:ext uri="{FF2B5EF4-FFF2-40B4-BE49-F238E27FC236}">
                <a16:creationId xmlns:a16="http://schemas.microsoft.com/office/drawing/2014/main" id="{1B15B8C4-1A9E-4F66-9667-0505A2E09608}"/>
              </a:ext>
            </a:extLst>
          </p:cNvPr>
          <p:cNvSpPr/>
          <p:nvPr/>
        </p:nvSpPr>
        <p:spPr>
          <a:xfrm>
            <a:off x="3135780" y="3266572"/>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fr-FR"/>
          </a:p>
        </p:txBody>
      </p:sp>
      <p:sp>
        <p:nvSpPr>
          <p:cNvPr id="145" name="Freeform: Shape 5119">
            <a:extLst>
              <a:ext uri="{FF2B5EF4-FFF2-40B4-BE49-F238E27FC236}">
                <a16:creationId xmlns:a16="http://schemas.microsoft.com/office/drawing/2014/main" id="{93AA09CC-C31B-4780-84F6-271AC853133A}"/>
              </a:ext>
            </a:extLst>
          </p:cNvPr>
          <p:cNvSpPr/>
          <p:nvPr/>
        </p:nvSpPr>
        <p:spPr>
          <a:xfrm>
            <a:off x="3209034" y="3315101"/>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fr-FR"/>
          </a:p>
        </p:txBody>
      </p:sp>
      <p:sp>
        <p:nvSpPr>
          <p:cNvPr id="146" name="Freeform: Shape 5120">
            <a:extLst>
              <a:ext uri="{FF2B5EF4-FFF2-40B4-BE49-F238E27FC236}">
                <a16:creationId xmlns:a16="http://schemas.microsoft.com/office/drawing/2014/main" id="{48144965-336B-481A-B288-D7B6028B7E8C}"/>
              </a:ext>
            </a:extLst>
          </p:cNvPr>
          <p:cNvSpPr/>
          <p:nvPr/>
        </p:nvSpPr>
        <p:spPr>
          <a:xfrm>
            <a:off x="3282288" y="3315101"/>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fr-FR"/>
          </a:p>
        </p:txBody>
      </p:sp>
      <p:sp>
        <p:nvSpPr>
          <p:cNvPr id="147" name="Freeform: Shape 5123">
            <a:extLst>
              <a:ext uri="{FF2B5EF4-FFF2-40B4-BE49-F238E27FC236}">
                <a16:creationId xmlns:a16="http://schemas.microsoft.com/office/drawing/2014/main" id="{9DA2C734-C27B-43AD-BDD4-6F34D2B64AC6}"/>
              </a:ext>
            </a:extLst>
          </p:cNvPr>
          <p:cNvSpPr/>
          <p:nvPr/>
        </p:nvSpPr>
        <p:spPr>
          <a:xfrm>
            <a:off x="3331124" y="3363630"/>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fr-FR"/>
          </a:p>
        </p:txBody>
      </p:sp>
      <p:sp>
        <p:nvSpPr>
          <p:cNvPr id="148" name="Freeform: Shape 5124">
            <a:extLst>
              <a:ext uri="{FF2B5EF4-FFF2-40B4-BE49-F238E27FC236}">
                <a16:creationId xmlns:a16="http://schemas.microsoft.com/office/drawing/2014/main" id="{B405B334-CC8C-47BB-9162-2C3C43C1C8C6}"/>
              </a:ext>
            </a:extLst>
          </p:cNvPr>
          <p:cNvSpPr/>
          <p:nvPr/>
        </p:nvSpPr>
        <p:spPr>
          <a:xfrm>
            <a:off x="3367751" y="3400027"/>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fr-FR"/>
          </a:p>
        </p:txBody>
      </p:sp>
      <p:sp>
        <p:nvSpPr>
          <p:cNvPr id="149" name="Freeform: Shape 5125">
            <a:extLst>
              <a:ext uri="{FF2B5EF4-FFF2-40B4-BE49-F238E27FC236}">
                <a16:creationId xmlns:a16="http://schemas.microsoft.com/office/drawing/2014/main" id="{F188E8AC-5E92-4272-8C6E-32EC234F3D5D}"/>
              </a:ext>
            </a:extLst>
          </p:cNvPr>
          <p:cNvSpPr/>
          <p:nvPr/>
        </p:nvSpPr>
        <p:spPr>
          <a:xfrm>
            <a:off x="3416587" y="3448556"/>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fr-FR"/>
          </a:p>
        </p:txBody>
      </p:sp>
      <p:sp>
        <p:nvSpPr>
          <p:cNvPr id="150" name="Freeform: Shape 5126">
            <a:extLst>
              <a:ext uri="{FF2B5EF4-FFF2-40B4-BE49-F238E27FC236}">
                <a16:creationId xmlns:a16="http://schemas.microsoft.com/office/drawing/2014/main" id="{44A17C03-42E8-4196-B353-23CAF5E7130D}"/>
              </a:ext>
            </a:extLst>
          </p:cNvPr>
          <p:cNvSpPr/>
          <p:nvPr/>
        </p:nvSpPr>
        <p:spPr>
          <a:xfrm>
            <a:off x="3746231" y="3618414"/>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fr-FR"/>
          </a:p>
        </p:txBody>
      </p:sp>
      <p:sp>
        <p:nvSpPr>
          <p:cNvPr id="151" name="Freeform: Shape 5127">
            <a:extLst>
              <a:ext uri="{FF2B5EF4-FFF2-40B4-BE49-F238E27FC236}">
                <a16:creationId xmlns:a16="http://schemas.microsoft.com/office/drawing/2014/main" id="{40A047E8-F5A2-4195-BB19-4118A7D2D25D}"/>
              </a:ext>
            </a:extLst>
          </p:cNvPr>
          <p:cNvSpPr/>
          <p:nvPr/>
        </p:nvSpPr>
        <p:spPr>
          <a:xfrm>
            <a:off x="3856112" y="3618414"/>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fr-FR"/>
          </a:p>
        </p:txBody>
      </p:sp>
      <p:sp>
        <p:nvSpPr>
          <p:cNvPr id="152" name="Freeform: Shape 5128">
            <a:extLst>
              <a:ext uri="{FF2B5EF4-FFF2-40B4-BE49-F238E27FC236}">
                <a16:creationId xmlns:a16="http://schemas.microsoft.com/office/drawing/2014/main" id="{F3336BBB-6813-4979-868E-D9D77524D2C1}"/>
              </a:ext>
            </a:extLst>
          </p:cNvPr>
          <p:cNvSpPr/>
          <p:nvPr/>
        </p:nvSpPr>
        <p:spPr>
          <a:xfrm>
            <a:off x="3869664" y="3665604"/>
            <a:ext cx="48836" cy="72000"/>
          </a:xfrm>
          <a:custGeom>
            <a:avLst/>
            <a:gdLst>
              <a:gd name="connsiteX0" fmla="*/ 71569 w 73152"/>
              <a:gd name="connsiteY0" fmla="*/ 2450 h 0"/>
              <a:gd name="connsiteX1" fmla="*/ 2450 w 73152"/>
              <a:gd name="connsiteY1" fmla="*/ 2450 h 0"/>
            </a:gdLst>
            <a:ahLst/>
            <a:cxnLst>
              <a:cxn ang="0">
                <a:pos x="connsiteX0" y="connsiteY0"/>
              </a:cxn>
              <a:cxn ang="0">
                <a:pos x="connsiteX1" y="connsiteY1"/>
              </a:cxn>
            </a:cxnLst>
            <a:rect l="l" t="t" r="r" b="b"/>
            <a:pathLst>
              <a:path w="73152">
                <a:moveTo>
                  <a:pt x="71569" y="2450"/>
                </a:moveTo>
                <a:lnTo>
                  <a:pt x="2450" y="2450"/>
                </a:lnTo>
              </a:path>
            </a:pathLst>
          </a:custGeom>
          <a:noFill/>
          <a:ln w="25400" cap="flat">
            <a:solidFill>
              <a:srgbClr val="B60D27"/>
            </a:solidFill>
            <a:prstDash val="solid"/>
            <a:miter/>
          </a:ln>
        </p:spPr>
        <p:txBody>
          <a:bodyPr rtlCol="0" anchor="ctr"/>
          <a:lstStyle/>
          <a:p>
            <a:endParaRPr lang="fr-FR"/>
          </a:p>
        </p:txBody>
      </p:sp>
      <p:sp>
        <p:nvSpPr>
          <p:cNvPr id="153" name="Freeform: Shape 5129">
            <a:extLst>
              <a:ext uri="{FF2B5EF4-FFF2-40B4-BE49-F238E27FC236}">
                <a16:creationId xmlns:a16="http://schemas.microsoft.com/office/drawing/2014/main" id="{C7BFF2EB-319C-4F72-AC09-C686033E9540}"/>
              </a:ext>
            </a:extLst>
          </p:cNvPr>
          <p:cNvSpPr/>
          <p:nvPr/>
        </p:nvSpPr>
        <p:spPr>
          <a:xfrm>
            <a:off x="3978202" y="3848927"/>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fr-FR"/>
          </a:p>
        </p:txBody>
      </p:sp>
      <p:sp>
        <p:nvSpPr>
          <p:cNvPr id="155" name="Freeform: Shape 5130">
            <a:extLst>
              <a:ext uri="{FF2B5EF4-FFF2-40B4-BE49-F238E27FC236}">
                <a16:creationId xmlns:a16="http://schemas.microsoft.com/office/drawing/2014/main" id="{A037FD2E-ED64-461C-9292-A3DE91061A2D}"/>
              </a:ext>
            </a:extLst>
          </p:cNvPr>
          <p:cNvSpPr/>
          <p:nvPr/>
        </p:nvSpPr>
        <p:spPr>
          <a:xfrm>
            <a:off x="4039247" y="3848927"/>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fr-FR"/>
          </a:p>
        </p:txBody>
      </p:sp>
      <p:sp>
        <p:nvSpPr>
          <p:cNvPr id="156" name="Freeform: Shape 5131">
            <a:extLst>
              <a:ext uri="{FF2B5EF4-FFF2-40B4-BE49-F238E27FC236}">
                <a16:creationId xmlns:a16="http://schemas.microsoft.com/office/drawing/2014/main" id="{AB46E81E-3F75-412E-850E-B103ED1A30C1}"/>
              </a:ext>
            </a:extLst>
          </p:cNvPr>
          <p:cNvSpPr/>
          <p:nvPr/>
        </p:nvSpPr>
        <p:spPr>
          <a:xfrm>
            <a:off x="4075874" y="3848927"/>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fr-FR"/>
          </a:p>
        </p:txBody>
      </p:sp>
      <p:sp>
        <p:nvSpPr>
          <p:cNvPr id="157" name="Freeform: Shape 5132">
            <a:extLst>
              <a:ext uri="{FF2B5EF4-FFF2-40B4-BE49-F238E27FC236}">
                <a16:creationId xmlns:a16="http://schemas.microsoft.com/office/drawing/2014/main" id="{BAC720DA-3A9A-4E88-A346-80869C1A9385}"/>
              </a:ext>
            </a:extLst>
          </p:cNvPr>
          <p:cNvSpPr/>
          <p:nvPr/>
        </p:nvSpPr>
        <p:spPr>
          <a:xfrm>
            <a:off x="4149128" y="3848927"/>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fr-FR"/>
          </a:p>
        </p:txBody>
      </p:sp>
      <p:sp>
        <p:nvSpPr>
          <p:cNvPr id="158" name="Freeform: Shape 5133">
            <a:extLst>
              <a:ext uri="{FF2B5EF4-FFF2-40B4-BE49-F238E27FC236}">
                <a16:creationId xmlns:a16="http://schemas.microsoft.com/office/drawing/2014/main" id="{BBEBFAE7-74CD-4AC8-A153-C9C40F935689}"/>
              </a:ext>
            </a:extLst>
          </p:cNvPr>
          <p:cNvSpPr/>
          <p:nvPr/>
        </p:nvSpPr>
        <p:spPr>
          <a:xfrm>
            <a:off x="4429935" y="3970250"/>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fr-FR"/>
          </a:p>
        </p:txBody>
      </p:sp>
      <p:sp>
        <p:nvSpPr>
          <p:cNvPr id="159" name="Freeform: Shape 5134">
            <a:extLst>
              <a:ext uri="{FF2B5EF4-FFF2-40B4-BE49-F238E27FC236}">
                <a16:creationId xmlns:a16="http://schemas.microsoft.com/office/drawing/2014/main" id="{E1972F37-B268-4A53-A940-C1231B865738}"/>
              </a:ext>
            </a:extLst>
          </p:cNvPr>
          <p:cNvSpPr/>
          <p:nvPr/>
        </p:nvSpPr>
        <p:spPr>
          <a:xfrm>
            <a:off x="4637488" y="4043044"/>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fr-FR"/>
          </a:p>
        </p:txBody>
      </p:sp>
      <p:sp>
        <p:nvSpPr>
          <p:cNvPr id="160" name="Freeform: Shape 5135">
            <a:extLst>
              <a:ext uri="{FF2B5EF4-FFF2-40B4-BE49-F238E27FC236}">
                <a16:creationId xmlns:a16="http://schemas.microsoft.com/office/drawing/2014/main" id="{BD7A919D-952F-4ADA-80EF-95D6BB72D5AA}"/>
              </a:ext>
            </a:extLst>
          </p:cNvPr>
          <p:cNvSpPr/>
          <p:nvPr/>
        </p:nvSpPr>
        <p:spPr>
          <a:xfrm>
            <a:off x="4832832" y="4043044"/>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fr-FR"/>
          </a:p>
        </p:txBody>
      </p:sp>
      <p:sp>
        <p:nvSpPr>
          <p:cNvPr id="161" name="Freeform: Shape 5136">
            <a:extLst>
              <a:ext uri="{FF2B5EF4-FFF2-40B4-BE49-F238E27FC236}">
                <a16:creationId xmlns:a16="http://schemas.microsoft.com/office/drawing/2014/main" id="{F015F74D-4F76-413F-997A-2A14ABCE6EF6}"/>
              </a:ext>
            </a:extLst>
          </p:cNvPr>
          <p:cNvSpPr/>
          <p:nvPr/>
        </p:nvSpPr>
        <p:spPr>
          <a:xfrm>
            <a:off x="4967131" y="4127970"/>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fr-FR"/>
          </a:p>
        </p:txBody>
      </p:sp>
      <p:sp>
        <p:nvSpPr>
          <p:cNvPr id="162" name="Freeform: Shape 5137">
            <a:extLst>
              <a:ext uri="{FF2B5EF4-FFF2-40B4-BE49-F238E27FC236}">
                <a16:creationId xmlns:a16="http://schemas.microsoft.com/office/drawing/2014/main" id="{8BA18AFF-0321-4F43-B287-16D904302EAA}"/>
              </a:ext>
            </a:extLst>
          </p:cNvPr>
          <p:cNvSpPr/>
          <p:nvPr/>
        </p:nvSpPr>
        <p:spPr>
          <a:xfrm>
            <a:off x="5015967" y="4127970"/>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fr-FR"/>
          </a:p>
        </p:txBody>
      </p:sp>
      <p:sp>
        <p:nvSpPr>
          <p:cNvPr id="163" name="Freeform: Shape 5138">
            <a:extLst>
              <a:ext uri="{FF2B5EF4-FFF2-40B4-BE49-F238E27FC236}">
                <a16:creationId xmlns:a16="http://schemas.microsoft.com/office/drawing/2014/main" id="{1C8EDFFA-FF93-43FF-964B-B17EE48C777B}"/>
              </a:ext>
            </a:extLst>
          </p:cNvPr>
          <p:cNvSpPr/>
          <p:nvPr/>
        </p:nvSpPr>
        <p:spPr>
          <a:xfrm>
            <a:off x="5431073" y="4127970"/>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fr-FR"/>
          </a:p>
        </p:txBody>
      </p:sp>
      <p:sp>
        <p:nvSpPr>
          <p:cNvPr id="164" name="Freeform: Shape 5139">
            <a:extLst>
              <a:ext uri="{FF2B5EF4-FFF2-40B4-BE49-F238E27FC236}">
                <a16:creationId xmlns:a16="http://schemas.microsoft.com/office/drawing/2014/main" id="{89AE9C01-7E79-48D9-8771-28187BE53038}"/>
              </a:ext>
            </a:extLst>
          </p:cNvPr>
          <p:cNvSpPr/>
          <p:nvPr/>
        </p:nvSpPr>
        <p:spPr>
          <a:xfrm>
            <a:off x="5455491" y="4127970"/>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fr-FR"/>
          </a:p>
        </p:txBody>
      </p:sp>
      <p:sp>
        <p:nvSpPr>
          <p:cNvPr id="165" name="Freeform: Shape 5140">
            <a:extLst>
              <a:ext uri="{FF2B5EF4-FFF2-40B4-BE49-F238E27FC236}">
                <a16:creationId xmlns:a16="http://schemas.microsoft.com/office/drawing/2014/main" id="{EA2B0F87-976B-4E7F-B179-8A4698307AC8}"/>
              </a:ext>
            </a:extLst>
          </p:cNvPr>
          <p:cNvSpPr/>
          <p:nvPr/>
        </p:nvSpPr>
        <p:spPr>
          <a:xfrm>
            <a:off x="5821768" y="4127970"/>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fr-FR"/>
          </a:p>
        </p:txBody>
      </p:sp>
      <p:sp>
        <p:nvSpPr>
          <p:cNvPr id="166" name="Freeform: Shape 5141">
            <a:extLst>
              <a:ext uri="{FF2B5EF4-FFF2-40B4-BE49-F238E27FC236}">
                <a16:creationId xmlns:a16="http://schemas.microsoft.com/office/drawing/2014/main" id="{17A2F9C0-A369-42A4-B34D-AE97C273BCE7}"/>
              </a:ext>
            </a:extLst>
          </p:cNvPr>
          <p:cNvSpPr/>
          <p:nvPr/>
        </p:nvSpPr>
        <p:spPr>
          <a:xfrm>
            <a:off x="6578733" y="4127970"/>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fr-FR"/>
          </a:p>
        </p:txBody>
      </p:sp>
      <p:sp>
        <p:nvSpPr>
          <p:cNvPr id="167" name="Freeform: Shape 5142">
            <a:extLst>
              <a:ext uri="{FF2B5EF4-FFF2-40B4-BE49-F238E27FC236}">
                <a16:creationId xmlns:a16="http://schemas.microsoft.com/office/drawing/2014/main" id="{F9B2FE9F-ADB6-4AD7-8CE4-7A9EADE8FDA9}"/>
              </a:ext>
            </a:extLst>
          </p:cNvPr>
          <p:cNvSpPr/>
          <p:nvPr/>
        </p:nvSpPr>
        <p:spPr>
          <a:xfrm>
            <a:off x="6688614" y="4127970"/>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fr-FR"/>
          </a:p>
        </p:txBody>
      </p:sp>
      <p:sp>
        <p:nvSpPr>
          <p:cNvPr id="168" name="Freeform: Shape 5143">
            <a:extLst>
              <a:ext uri="{FF2B5EF4-FFF2-40B4-BE49-F238E27FC236}">
                <a16:creationId xmlns:a16="http://schemas.microsoft.com/office/drawing/2014/main" id="{BB0E5342-FEEC-4235-9CFD-D2E5148AA231}"/>
              </a:ext>
            </a:extLst>
          </p:cNvPr>
          <p:cNvSpPr/>
          <p:nvPr/>
        </p:nvSpPr>
        <p:spPr>
          <a:xfrm>
            <a:off x="6847331" y="4127970"/>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fr-FR"/>
          </a:p>
        </p:txBody>
      </p:sp>
      <p:sp>
        <p:nvSpPr>
          <p:cNvPr id="169" name="Freeform: Shape 5144">
            <a:extLst>
              <a:ext uri="{FF2B5EF4-FFF2-40B4-BE49-F238E27FC236}">
                <a16:creationId xmlns:a16="http://schemas.microsoft.com/office/drawing/2014/main" id="{8D0B7F1E-CDEC-4336-A2EE-8A4507157309}"/>
              </a:ext>
            </a:extLst>
          </p:cNvPr>
          <p:cNvSpPr/>
          <p:nvPr/>
        </p:nvSpPr>
        <p:spPr>
          <a:xfrm>
            <a:off x="7482205" y="4127970"/>
            <a:ext cx="6105" cy="72000"/>
          </a:xfrm>
          <a:custGeom>
            <a:avLst/>
            <a:gdLst>
              <a:gd name="connsiteX0" fmla="*/ 2450 w 0"/>
              <a:gd name="connsiteY0" fmla="*/ 2450 h 73152"/>
              <a:gd name="connsiteX1" fmla="*/ 2450 w 0"/>
              <a:gd name="connsiteY1" fmla="*/ 71569 h 73152"/>
            </a:gdLst>
            <a:ahLst/>
            <a:cxnLst>
              <a:cxn ang="0">
                <a:pos x="connsiteX0" y="connsiteY0"/>
              </a:cxn>
              <a:cxn ang="0">
                <a:pos x="connsiteX1" y="connsiteY1"/>
              </a:cxn>
            </a:cxnLst>
            <a:rect l="l" t="t" r="r" b="b"/>
            <a:pathLst>
              <a:path h="73152">
                <a:moveTo>
                  <a:pt x="2450" y="2450"/>
                </a:moveTo>
                <a:lnTo>
                  <a:pt x="2450" y="71569"/>
                </a:lnTo>
              </a:path>
            </a:pathLst>
          </a:custGeom>
          <a:noFill/>
          <a:ln w="25400" cap="flat">
            <a:solidFill>
              <a:srgbClr val="B60D27"/>
            </a:solidFill>
            <a:prstDash val="solid"/>
            <a:miter/>
          </a:ln>
        </p:spPr>
        <p:txBody>
          <a:bodyPr rtlCol="0" anchor="ctr"/>
          <a:lstStyle/>
          <a:p>
            <a:endParaRPr lang="fr-FR"/>
          </a:p>
        </p:txBody>
      </p:sp>
    </p:spTree>
    <p:custDataLst>
      <p:tags r:id="rId1"/>
    </p:custDataLst>
    <p:extLst>
      <p:ext uri="{BB962C8B-B14F-4D97-AF65-F5344CB8AC3E}">
        <p14:creationId xmlns:p14="http://schemas.microsoft.com/office/powerpoint/2010/main" val="28271631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LBA4: Olaparib en traitement de maintenance après 1</a:t>
            </a:r>
            <a:r>
              <a:rPr lang="fr-FR" baseline="30000" dirty="0"/>
              <a:t>e</a:t>
            </a:r>
            <a:r>
              <a:rPr lang="fr-FR" dirty="0"/>
              <a:t> ligne de chimiothérapie à base de platine chez des patients avec mutation germinale de BRCA et cancer du pancréas métastatique: l’étude de phase III POLO – </a:t>
            </a:r>
            <a:r>
              <a:rPr lang="fr-FR" dirty="0" err="1"/>
              <a:t>Kindler</a:t>
            </a:r>
            <a:r>
              <a:rPr lang="fr-FR" dirty="0"/>
              <a:t> HL, et al</a:t>
            </a:r>
            <a:endParaRPr lang="fr-FR" noProof="0" dirty="0"/>
          </a:p>
        </p:txBody>
      </p:sp>
      <p:sp>
        <p:nvSpPr>
          <p:cNvPr id="5123" name="Rectangle 3"/>
          <p:cNvSpPr>
            <a:spLocks noGrp="1" noChangeArrowheads="1"/>
          </p:cNvSpPr>
          <p:nvPr>
            <p:ph idx="1"/>
          </p:nvPr>
        </p:nvSpPr>
        <p:spPr/>
        <p:txBody>
          <a:bodyPr/>
          <a:lstStyle/>
          <a:p>
            <a:pPr marL="0" indent="0">
              <a:buNone/>
            </a:pPr>
            <a:r>
              <a:rPr lang="fr-FR" b="1" noProof="0" dirty="0"/>
              <a:t>Résultats </a:t>
            </a:r>
          </a:p>
          <a:p>
            <a:pPr marL="0" indent="0" algn="ctr">
              <a:buNone/>
            </a:pPr>
            <a:endParaRPr lang="fr-FR" b="1" noProof="0" dirty="0"/>
          </a:p>
          <a:p>
            <a:pPr marL="0" indent="0" algn="ctr">
              <a:buNone/>
            </a:pPr>
            <a:r>
              <a:rPr lang="fr-FR" b="1" noProof="0" dirty="0"/>
              <a:t>TRG chez les patients avec maladie mesurable selon CIRA</a:t>
            </a:r>
          </a:p>
          <a:p>
            <a:pPr marL="0" indent="0" algn="ctr">
              <a:buNone/>
            </a:pPr>
            <a:endParaRPr lang="fr-FR" b="1" dirty="0"/>
          </a:p>
          <a:p>
            <a:pPr marL="0" indent="0" algn="ctr">
              <a:buNone/>
            </a:pPr>
            <a:endParaRPr lang="fr-FR" b="1" noProof="0" dirty="0"/>
          </a:p>
          <a:p>
            <a:pPr marL="0" indent="0" algn="ctr">
              <a:buNone/>
            </a:pPr>
            <a:endParaRPr lang="fr-FR" b="1" noProof="0" dirty="0"/>
          </a:p>
          <a:p>
            <a:pPr marL="0" indent="0" algn="ctr">
              <a:buNone/>
            </a:pPr>
            <a:endParaRPr lang="fr-FR" b="1" noProof="0" dirty="0"/>
          </a:p>
          <a:p>
            <a:pPr marL="0" indent="0" algn="ctr">
              <a:buNone/>
            </a:pPr>
            <a:endParaRPr lang="fr-FR" b="1" noProof="0" dirty="0"/>
          </a:p>
          <a:p>
            <a:pPr marL="0" indent="0" algn="ctr">
              <a:buNone/>
            </a:pPr>
            <a:endParaRPr lang="fr-FR" b="1" noProof="0" dirty="0"/>
          </a:p>
          <a:p>
            <a:r>
              <a:rPr lang="fr-FR" noProof="0" dirty="0"/>
              <a:t>Deux patients </a:t>
            </a:r>
            <a:r>
              <a:rPr lang="fr-FR" dirty="0"/>
              <a:t>ayant reçu l’</a:t>
            </a:r>
            <a:r>
              <a:rPr lang="fr-FR" noProof="0" dirty="0"/>
              <a:t>olaparib ont eu une RC</a:t>
            </a:r>
          </a:p>
          <a:p>
            <a:pPr lvl="1"/>
            <a:r>
              <a:rPr lang="fr-FR" noProof="0" dirty="0"/>
              <a:t>Ces 2 RC étaient persistantes à la date de </a:t>
            </a:r>
            <a:r>
              <a:rPr lang="fr-FR" noProof="0" dirty="0" err="1"/>
              <a:t>cut</a:t>
            </a:r>
            <a:r>
              <a:rPr lang="fr-FR" noProof="0" dirty="0"/>
              <a:t>-off*</a:t>
            </a:r>
            <a:endParaRPr lang="fr-FR" baseline="30000" noProof="0" dirty="0"/>
          </a:p>
          <a:p>
            <a:endParaRPr lang="fr-FR" b="1" noProof="0" dirty="0"/>
          </a:p>
        </p:txBody>
      </p:sp>
      <p:sp>
        <p:nvSpPr>
          <p:cNvPr id="15" name="Text Placeholder 14"/>
          <p:cNvSpPr>
            <a:spLocks noGrp="1"/>
          </p:cNvSpPr>
          <p:nvPr>
            <p:ph type="body" sz="quarter" idx="11"/>
          </p:nvPr>
        </p:nvSpPr>
        <p:spPr>
          <a:xfrm>
            <a:off x="4495800" y="6096000"/>
            <a:ext cx="4283075" cy="487363"/>
          </a:xfrm>
        </p:spPr>
        <p:txBody>
          <a:bodyPr/>
          <a:lstStyle/>
          <a:p>
            <a:r>
              <a:rPr lang="fr-FR" noProof="0" dirty="0" err="1"/>
              <a:t>Kindler</a:t>
            </a:r>
            <a:r>
              <a:rPr lang="fr-FR" noProof="0" dirty="0"/>
              <a:t> HL, et al, J Clin </a:t>
            </a:r>
            <a:r>
              <a:rPr lang="fr-FR" noProof="0" dirty="0" err="1"/>
              <a:t>Oncol</a:t>
            </a:r>
            <a:r>
              <a:rPr lang="fr-FR" noProof="0" dirty="0"/>
              <a:t> 2019;37(</a:t>
            </a:r>
            <a:r>
              <a:rPr lang="fr-FR" noProof="0" dirty="0" err="1"/>
              <a:t>suppl</a:t>
            </a:r>
            <a:r>
              <a:rPr lang="fr-FR" noProof="0" dirty="0"/>
              <a:t>):</a:t>
            </a:r>
            <a:r>
              <a:rPr lang="fr-FR" noProof="0" dirty="0" err="1"/>
              <a:t>abstr</a:t>
            </a:r>
            <a:r>
              <a:rPr lang="fr-FR" noProof="0" dirty="0"/>
              <a:t> LBA4</a:t>
            </a:r>
          </a:p>
        </p:txBody>
      </p:sp>
      <p:graphicFrame>
        <p:nvGraphicFramePr>
          <p:cNvPr id="22" name="Table 21"/>
          <p:cNvGraphicFramePr>
            <a:graphicFrameLocks noGrp="1"/>
          </p:cNvGraphicFramePr>
          <p:nvPr>
            <p:extLst>
              <p:ext uri="{D42A27DB-BD31-4B8C-83A1-F6EECF244321}">
                <p14:modId xmlns:p14="http://schemas.microsoft.com/office/powerpoint/2010/main" val="3291246513"/>
              </p:ext>
            </p:extLst>
          </p:nvPr>
        </p:nvGraphicFramePr>
        <p:xfrm>
          <a:off x="369887" y="2238519"/>
          <a:ext cx="8404226" cy="1432560"/>
        </p:xfrm>
        <a:graphic>
          <a:graphicData uri="http://schemas.openxmlformats.org/drawingml/2006/table">
            <a:tbl>
              <a:tblPr firstRow="1" bandRow="1">
                <a:tableStyleId>{69012ECD-51FC-41F1-AA8D-1B2483CD663E}</a:tableStyleId>
              </a:tblPr>
              <a:tblGrid>
                <a:gridCol w="3616110">
                  <a:extLst>
                    <a:ext uri="{9D8B030D-6E8A-4147-A177-3AD203B41FA5}">
                      <a16:colId xmlns:a16="http://schemas.microsoft.com/office/drawing/2014/main" val="20000"/>
                    </a:ext>
                  </a:extLst>
                </a:gridCol>
                <a:gridCol w="2044051">
                  <a:extLst>
                    <a:ext uri="{9D8B030D-6E8A-4147-A177-3AD203B41FA5}">
                      <a16:colId xmlns:a16="http://schemas.microsoft.com/office/drawing/2014/main" val="20001"/>
                    </a:ext>
                  </a:extLst>
                </a:gridCol>
                <a:gridCol w="2744065">
                  <a:extLst>
                    <a:ext uri="{9D8B030D-6E8A-4147-A177-3AD203B41FA5}">
                      <a16:colId xmlns:a16="http://schemas.microsoft.com/office/drawing/2014/main" val="20002"/>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1" i="0" u="none" strike="noStrike" cap="none" normalizeH="0" baseline="0" noProof="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Arial" charset="0"/>
                          <a:cs typeface="Arial" charset="0"/>
                        </a:rPr>
                        <a:t>Olaparib</a:t>
                      </a:r>
                      <a:br>
                        <a:rPr kumimoji="0" lang="fr-FR" sz="1400" b="1" i="0" u="none" strike="noStrike" cap="none" normalizeH="0" baseline="0" noProof="0">
                          <a:ln>
                            <a:noFill/>
                          </a:ln>
                          <a:solidFill>
                            <a:schemeClr val="tx2"/>
                          </a:solidFill>
                          <a:effectLst/>
                          <a:latin typeface="Arial" charset="0"/>
                          <a:cs typeface="Arial" charset="0"/>
                        </a:rPr>
                      </a:br>
                      <a:r>
                        <a:rPr kumimoji="0" lang="fr-FR" sz="1400" b="1" i="0" u="none" strike="noStrike" cap="none" normalizeH="0" baseline="0" noProof="0">
                          <a:ln>
                            <a:noFill/>
                          </a:ln>
                          <a:solidFill>
                            <a:schemeClr val="tx2"/>
                          </a:solidFill>
                          <a:effectLst/>
                          <a:latin typeface="Arial" charset="0"/>
                          <a:cs typeface="Arial" charset="0"/>
                        </a:rPr>
                        <a:t>(n=78)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Arial" charset="0"/>
                          <a:cs typeface="Arial" charset="0"/>
                        </a:rPr>
                        <a:t>Placebo</a:t>
                      </a:r>
                      <a:br>
                        <a:rPr kumimoji="0" lang="fr-FR" sz="1400" b="1" i="0" u="none" strike="noStrike" cap="none" normalizeH="0" baseline="0" noProof="0">
                          <a:ln>
                            <a:noFill/>
                          </a:ln>
                          <a:solidFill>
                            <a:schemeClr val="tx2"/>
                          </a:solidFill>
                          <a:effectLst/>
                          <a:latin typeface="Arial" charset="0"/>
                          <a:cs typeface="Arial" charset="0"/>
                        </a:rPr>
                      </a:br>
                      <a:r>
                        <a:rPr kumimoji="0" lang="fr-FR" sz="1400" b="1" i="0" u="none" strike="noStrike" cap="none" normalizeH="0" baseline="0" noProof="0">
                          <a:ln>
                            <a:noFill/>
                          </a:ln>
                          <a:solidFill>
                            <a:schemeClr val="tx2"/>
                          </a:solidFill>
                          <a:effectLst/>
                          <a:latin typeface="Arial" charset="0"/>
                          <a:cs typeface="Arial" charset="0"/>
                        </a:rPr>
                        <a:t>(n=52)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Arial" charset="0"/>
                          <a:ea typeface="+mn-ea"/>
                          <a:cs typeface="Arial" charset="0"/>
                        </a:rPr>
                        <a:t>TRG,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Arial" charset="0"/>
                          <a:ea typeface="+mn-ea"/>
                          <a:cs typeface="Arial" charset="0"/>
                        </a:rPr>
                        <a:t>18 (23,1)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Arial" charset="0"/>
                          <a:ea typeface="+mn-ea"/>
                          <a:cs typeface="Arial" charset="0"/>
                        </a:rPr>
                        <a:t>6 (11,5)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3"/>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Arial" charset="0"/>
                          <a:ea typeface="+mn-ea"/>
                          <a:cs typeface="Arial" charset="0"/>
                        </a:rPr>
                        <a:t>Délai de réponse médiane, mois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Arial" charset="0"/>
                          <a:ea typeface="+mn-ea"/>
                          <a:cs typeface="Arial" charset="0"/>
                        </a:rPr>
                        <a:t>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Arial" charset="0"/>
                          <a:ea typeface="+mn-ea"/>
                          <a:cs typeface="Arial" charset="0"/>
                        </a:rPr>
                        <a:t>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extLst>
                  <a:ext uri="{0D108BD9-81ED-4DB2-BD59-A6C34878D82A}">
                    <a16:rowId xmlns:a16="http://schemas.microsoft.com/office/drawing/2014/main" val="10001"/>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Arial" charset="0"/>
                          <a:ea typeface="+mn-ea"/>
                          <a:cs typeface="Arial" charset="0"/>
                        </a:rPr>
                        <a:t>Durée de réponse médiane, mois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Arial" charset="0"/>
                          <a:ea typeface="+mn-ea"/>
                          <a:cs typeface="Arial" charset="0"/>
                        </a:rPr>
                        <a:t>24,9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kern="1200" cap="none" normalizeH="0" baseline="0" noProof="0" dirty="0">
                          <a:ln>
                            <a:noFill/>
                          </a:ln>
                          <a:solidFill>
                            <a:srgbClr val="4D4D4D"/>
                          </a:solidFill>
                          <a:effectLst/>
                          <a:latin typeface="Arial" charset="0"/>
                          <a:ea typeface="+mn-ea"/>
                          <a:cs typeface="Arial" charset="0"/>
                        </a:rPr>
                        <a:t>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2"/>
                  </a:ext>
                </a:extLst>
              </a:tr>
            </a:tbl>
          </a:graphicData>
        </a:graphic>
      </p:graphicFrame>
      <p:sp>
        <p:nvSpPr>
          <p:cNvPr id="30" name="TextBox 29">
            <a:extLst>
              <a:ext uri="{FF2B5EF4-FFF2-40B4-BE49-F238E27FC236}">
                <a16:creationId xmlns:a16="http://schemas.microsoft.com/office/drawing/2014/main" id="{E3295641-6095-49F8-9B3B-5DDBA5E230CC}"/>
              </a:ext>
            </a:extLst>
          </p:cNvPr>
          <p:cNvSpPr txBox="1"/>
          <p:nvPr/>
        </p:nvSpPr>
        <p:spPr>
          <a:xfrm>
            <a:off x="289167" y="5553517"/>
            <a:ext cx="3471842" cy="215444"/>
          </a:xfrm>
          <a:prstGeom prst="rect">
            <a:avLst/>
          </a:prstGeom>
          <a:noFill/>
        </p:spPr>
        <p:txBody>
          <a:bodyPr wrap="square" rtlCol="0">
            <a:spAutoFit/>
          </a:bodyPr>
          <a:lstStyle/>
          <a:p>
            <a:endParaRPr lang="en-GB" sz="1200" baseline="30000" dirty="0"/>
          </a:p>
        </p:txBody>
      </p:sp>
      <p:sp>
        <p:nvSpPr>
          <p:cNvPr id="10" name="Text Placeholder 6"/>
          <p:cNvSpPr>
            <a:spLocks noGrp="1"/>
          </p:cNvSpPr>
          <p:nvPr>
            <p:ph type="body" sz="quarter" idx="10"/>
          </p:nvPr>
        </p:nvSpPr>
        <p:spPr>
          <a:xfrm>
            <a:off x="365125" y="6096000"/>
            <a:ext cx="4517358" cy="487363"/>
          </a:xfrm>
        </p:spPr>
        <p:txBody>
          <a:bodyPr/>
          <a:lstStyle/>
          <a:p>
            <a:pPr>
              <a:lnSpc>
                <a:spcPct val="90000"/>
              </a:lnSpc>
            </a:pPr>
            <a:r>
              <a:rPr lang="fr-FR" noProof="0" dirty="0"/>
              <a:t>*</a:t>
            </a:r>
            <a:r>
              <a:rPr lang="fr-FR" dirty="0"/>
              <a:t>15 janvier</a:t>
            </a:r>
            <a:r>
              <a:rPr lang="fr-FR" noProof="0" dirty="0"/>
              <a:t> 2019</a:t>
            </a:r>
            <a:endParaRPr lang="fr-FR" sz="800" noProof="0" dirty="0">
              <a:solidFill>
                <a:srgbClr val="FF0000"/>
              </a:solidFill>
            </a:endParaRPr>
          </a:p>
        </p:txBody>
      </p:sp>
    </p:spTree>
    <p:custDataLst>
      <p:tags r:id="rId1"/>
    </p:custDataLst>
    <p:extLst>
      <p:ext uri="{BB962C8B-B14F-4D97-AF65-F5344CB8AC3E}">
        <p14:creationId xmlns:p14="http://schemas.microsoft.com/office/powerpoint/2010/main" val="116921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LBA4: Olaparib en traitement de maintenance après 1</a:t>
            </a:r>
            <a:r>
              <a:rPr lang="fr-FR" baseline="30000" dirty="0"/>
              <a:t>e</a:t>
            </a:r>
            <a:r>
              <a:rPr lang="fr-FR" dirty="0"/>
              <a:t> ligne de chimiothérapie à base de platine chez des patients avec mutation germinale de BRCA et cancer du pancréas métastatique: l’étude de phase III POLO – </a:t>
            </a:r>
            <a:r>
              <a:rPr lang="fr-FR" dirty="0" err="1"/>
              <a:t>Kindler</a:t>
            </a:r>
            <a:r>
              <a:rPr lang="fr-FR" dirty="0"/>
              <a:t> HL, et al</a:t>
            </a:r>
            <a:endParaRPr lang="fr-FR" noProof="0" dirty="0"/>
          </a:p>
        </p:txBody>
      </p:sp>
      <p:sp>
        <p:nvSpPr>
          <p:cNvPr id="5123" name="Rectangle 3"/>
          <p:cNvSpPr>
            <a:spLocks noGrp="1" noChangeArrowheads="1"/>
          </p:cNvSpPr>
          <p:nvPr>
            <p:ph idx="1"/>
          </p:nvPr>
        </p:nvSpPr>
        <p:spPr/>
        <p:txBody>
          <a:bodyPr/>
          <a:lstStyle/>
          <a:p>
            <a:pPr marL="0" indent="0">
              <a:buNone/>
            </a:pPr>
            <a:r>
              <a:rPr lang="fr-FR" b="1" noProof="0" dirty="0"/>
              <a:t>Résultats </a:t>
            </a:r>
          </a:p>
          <a:p>
            <a:pPr marL="0" indent="0">
              <a:buNone/>
            </a:pPr>
            <a:endParaRPr lang="fr-FR" noProof="0" dirty="0"/>
          </a:p>
          <a:p>
            <a:endParaRPr lang="fr-FR" noProof="0" dirty="0"/>
          </a:p>
          <a:p>
            <a:endParaRPr lang="fr-FR" noProof="0" dirty="0"/>
          </a:p>
          <a:p>
            <a:endParaRPr lang="fr-FR" noProof="0" dirty="0"/>
          </a:p>
          <a:p>
            <a:endParaRPr lang="fr-FR" noProof="0" dirty="0"/>
          </a:p>
          <a:p>
            <a:endParaRPr lang="fr-FR" noProof="0" dirty="0"/>
          </a:p>
          <a:p>
            <a:pPr marL="0" indent="0">
              <a:spcBef>
                <a:spcPts val="600"/>
              </a:spcBef>
              <a:spcAft>
                <a:spcPts val="200"/>
              </a:spcAft>
              <a:buNone/>
            </a:pPr>
            <a:r>
              <a:rPr lang="fr-FR" b="1" noProof="0" dirty="0" smtClean="0"/>
              <a:t>Conclusions</a:t>
            </a:r>
            <a:endParaRPr lang="fr-FR" b="1" noProof="0" dirty="0"/>
          </a:p>
          <a:p>
            <a:pPr>
              <a:spcAft>
                <a:spcPts val="200"/>
              </a:spcAft>
            </a:pPr>
            <a:r>
              <a:rPr lang="fr-FR" b="1" noProof="0" dirty="0"/>
              <a:t>Chez ces patients avec cancer du pancréas métastatique et mutation </a:t>
            </a:r>
            <a:r>
              <a:rPr lang="fr-FR" b="1" dirty="0"/>
              <a:t>germinale de </a:t>
            </a:r>
            <a:r>
              <a:rPr lang="fr-FR" b="1" noProof="0" dirty="0"/>
              <a:t>BRCA n’ayant pas progressé sous CT à base de platine, le traitement de maintenance par olaparib a permis d’obtenir une amélioration statistiquement et cliniquement significative de la SSP</a:t>
            </a:r>
          </a:p>
          <a:p>
            <a:pPr>
              <a:spcAft>
                <a:spcPts val="200"/>
              </a:spcAft>
            </a:pPr>
            <a:r>
              <a:rPr lang="fr-FR" b="1" dirty="0"/>
              <a:t>Le profil de toxicité de l’</a:t>
            </a:r>
            <a:r>
              <a:rPr lang="fr-FR" b="1" noProof="0" dirty="0"/>
              <a:t>olaparib a été gérable </a:t>
            </a:r>
            <a:r>
              <a:rPr lang="fr-FR" b="1" dirty="0"/>
              <a:t>et cohérent avec celui observé dans d’autres types de tumeurs</a:t>
            </a:r>
            <a:endParaRPr lang="fr-FR" b="1" noProof="0" dirty="0"/>
          </a:p>
          <a:p>
            <a:pPr>
              <a:spcAft>
                <a:spcPts val="200"/>
              </a:spcAft>
            </a:pPr>
            <a:r>
              <a:rPr lang="fr-FR" b="1" noProof="0" dirty="0"/>
              <a:t>Il s’agit des premières données démontrant le bénéfice d’un traitement ciblé chez des patients sélectionnés sur un biomarqueur dans le cancer du pancréas métastatique et elles suggèrent que l’étude des mutations germinales de BRCA devraient être réalisées</a:t>
            </a:r>
          </a:p>
        </p:txBody>
      </p:sp>
      <p:sp>
        <p:nvSpPr>
          <p:cNvPr id="8" name="Text Placeholder 13"/>
          <p:cNvSpPr>
            <a:spLocks noGrp="1"/>
          </p:cNvSpPr>
          <p:nvPr>
            <p:ph type="body" sz="quarter" idx="10"/>
          </p:nvPr>
        </p:nvSpPr>
        <p:spPr>
          <a:xfrm>
            <a:off x="365125" y="6096000"/>
            <a:ext cx="4428817" cy="487363"/>
          </a:xfrm>
        </p:spPr>
        <p:txBody>
          <a:bodyPr/>
          <a:lstStyle/>
          <a:p>
            <a:r>
              <a:rPr lang="fr-FR" sz="800" dirty="0"/>
              <a:t>D’après</a:t>
            </a:r>
            <a:r>
              <a:rPr lang="fr-FR" sz="800" noProof="0" dirty="0"/>
              <a:t>NEJM, Golan T, et al, Maintenance Olaparib for </a:t>
            </a:r>
            <a:r>
              <a:rPr lang="fr-FR" sz="800" noProof="0" dirty="0" err="1"/>
              <a:t>Germline</a:t>
            </a:r>
            <a:r>
              <a:rPr lang="fr-FR" sz="800" noProof="0" dirty="0"/>
              <a:t> BRCA-</a:t>
            </a:r>
            <a:r>
              <a:rPr lang="fr-FR" sz="800" noProof="0" dirty="0" err="1"/>
              <a:t>Mutated</a:t>
            </a:r>
            <a:r>
              <a:rPr lang="fr-FR" sz="800" noProof="0" dirty="0"/>
              <a:t> </a:t>
            </a:r>
            <a:r>
              <a:rPr lang="fr-FR" sz="800" noProof="0" dirty="0" err="1"/>
              <a:t>Metastatic</a:t>
            </a:r>
            <a:r>
              <a:rPr lang="fr-FR" sz="800" noProof="0" dirty="0"/>
              <a:t> </a:t>
            </a:r>
            <a:r>
              <a:rPr lang="fr-FR" sz="800" noProof="0" dirty="0" err="1"/>
              <a:t>Pancreatic</a:t>
            </a:r>
            <a:r>
              <a:rPr lang="fr-FR" sz="800" noProof="0" dirty="0"/>
              <a:t> Cancer, N </a:t>
            </a:r>
            <a:r>
              <a:rPr lang="fr-FR" sz="800" noProof="0" dirty="0" err="1"/>
              <a:t>Engl</a:t>
            </a:r>
            <a:r>
              <a:rPr lang="fr-FR" sz="800" noProof="0" dirty="0"/>
              <a:t> J Med, </a:t>
            </a:r>
            <a:r>
              <a:rPr lang="fr-FR" sz="800" noProof="0" dirty="0" err="1"/>
              <a:t>doi</a:t>
            </a:r>
            <a:r>
              <a:rPr lang="fr-FR" sz="800" noProof="0" dirty="0"/>
              <a:t>: 10,1056/NEJMoa1903387, Copyright © (2019) Massachusetts </a:t>
            </a:r>
            <a:r>
              <a:rPr lang="fr-FR" sz="800" noProof="0" dirty="0" err="1"/>
              <a:t>Medical</a:t>
            </a:r>
            <a:r>
              <a:rPr lang="fr-FR" sz="800" noProof="0" dirty="0"/>
              <a:t> Society, </a:t>
            </a:r>
            <a:r>
              <a:rPr lang="fr-FR" sz="800" noProof="0" dirty="0" err="1"/>
              <a:t>Reprinted</a:t>
            </a:r>
            <a:r>
              <a:rPr lang="fr-FR" sz="800" noProof="0" dirty="0"/>
              <a:t> </a:t>
            </a:r>
            <a:r>
              <a:rPr lang="fr-FR" sz="800" noProof="0" dirty="0" err="1"/>
              <a:t>with</a:t>
            </a:r>
            <a:r>
              <a:rPr lang="fr-FR" sz="800" noProof="0" dirty="0"/>
              <a:t> permission from Massachusetts </a:t>
            </a:r>
            <a:r>
              <a:rPr lang="fr-FR" sz="800" noProof="0" dirty="0" err="1"/>
              <a:t>Medical</a:t>
            </a:r>
            <a:r>
              <a:rPr lang="fr-FR" sz="800" noProof="0" dirty="0"/>
              <a:t> </a:t>
            </a:r>
            <a:r>
              <a:rPr lang="fr-FR" sz="800" noProof="0" dirty="0" smtClean="0"/>
              <a:t>Society</a:t>
            </a:r>
            <a:endParaRPr lang="fr-FR" sz="800" noProof="0" dirty="0"/>
          </a:p>
        </p:txBody>
      </p:sp>
      <p:sp>
        <p:nvSpPr>
          <p:cNvPr id="15" name="Text Placeholder 14"/>
          <p:cNvSpPr>
            <a:spLocks noGrp="1"/>
          </p:cNvSpPr>
          <p:nvPr>
            <p:ph type="body" sz="quarter" idx="11"/>
          </p:nvPr>
        </p:nvSpPr>
        <p:spPr/>
        <p:txBody>
          <a:bodyPr/>
          <a:lstStyle/>
          <a:p>
            <a:r>
              <a:rPr lang="fr-FR" noProof="0" dirty="0" err="1"/>
              <a:t>Kindler</a:t>
            </a:r>
            <a:r>
              <a:rPr lang="fr-FR" noProof="0" dirty="0"/>
              <a:t> HL, et al, J Clin </a:t>
            </a:r>
            <a:r>
              <a:rPr lang="fr-FR" noProof="0" dirty="0" err="1"/>
              <a:t>Oncol</a:t>
            </a:r>
            <a:r>
              <a:rPr lang="fr-FR" noProof="0" dirty="0"/>
              <a:t> 2019;37(</a:t>
            </a:r>
            <a:r>
              <a:rPr lang="fr-FR" noProof="0" dirty="0" err="1"/>
              <a:t>suppl</a:t>
            </a:r>
            <a:r>
              <a:rPr lang="fr-FR" noProof="0" dirty="0"/>
              <a:t>):</a:t>
            </a:r>
            <a:r>
              <a:rPr lang="fr-FR" noProof="0" dirty="0" err="1"/>
              <a:t>abstr</a:t>
            </a:r>
            <a:r>
              <a:rPr lang="fr-FR" noProof="0" dirty="0"/>
              <a:t> LBA4</a:t>
            </a:r>
          </a:p>
        </p:txBody>
      </p:sp>
      <p:graphicFrame>
        <p:nvGraphicFramePr>
          <p:cNvPr id="2" name="Table 1"/>
          <p:cNvGraphicFramePr>
            <a:graphicFrameLocks noGrp="1"/>
          </p:cNvGraphicFramePr>
          <p:nvPr>
            <p:extLst>
              <p:ext uri="{D42A27DB-BD31-4B8C-83A1-F6EECF244321}">
                <p14:modId xmlns:p14="http://schemas.microsoft.com/office/powerpoint/2010/main" val="2069895512"/>
              </p:ext>
            </p:extLst>
          </p:nvPr>
        </p:nvGraphicFramePr>
        <p:xfrm>
          <a:off x="251520" y="1595237"/>
          <a:ext cx="8640960" cy="1784160"/>
        </p:xfrm>
        <a:graphic>
          <a:graphicData uri="http://schemas.openxmlformats.org/drawingml/2006/table">
            <a:tbl>
              <a:tblPr firstRow="1" bandRow="1">
                <a:tableStyleId>{69012ECD-51FC-41F1-AA8D-1B2483CD663E}</a:tableStyleId>
              </a:tblPr>
              <a:tblGrid>
                <a:gridCol w="4187133">
                  <a:extLst>
                    <a:ext uri="{9D8B030D-6E8A-4147-A177-3AD203B41FA5}">
                      <a16:colId xmlns:a16="http://schemas.microsoft.com/office/drawing/2014/main" val="20000"/>
                    </a:ext>
                  </a:extLst>
                </a:gridCol>
                <a:gridCol w="2448949">
                  <a:extLst>
                    <a:ext uri="{9D8B030D-6E8A-4147-A177-3AD203B41FA5}">
                      <a16:colId xmlns:a16="http://schemas.microsoft.com/office/drawing/2014/main" val="20001"/>
                    </a:ext>
                  </a:extLst>
                </a:gridCol>
                <a:gridCol w="2004878">
                  <a:extLst>
                    <a:ext uri="{9D8B030D-6E8A-4147-A177-3AD203B41FA5}">
                      <a16:colId xmlns:a16="http://schemas.microsoft.com/office/drawing/2014/main" val="20002"/>
                    </a:ext>
                  </a:extLst>
                </a:gridCol>
              </a:tblGrid>
              <a:tr h="20964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i="0" u="none" strike="noStrike" cap="none" normalizeH="0" baseline="0" noProof="0" dirty="0">
                          <a:ln>
                            <a:noFill/>
                          </a:ln>
                          <a:solidFill>
                            <a:schemeClr val="tx2"/>
                          </a:solidFill>
                          <a:effectLst/>
                          <a:latin typeface="Arial" charset="0"/>
                          <a:cs typeface="Arial" charset="0"/>
                        </a:rPr>
                        <a:t>EIs et exposition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1" i="0" u="none" strike="noStrike" cap="none" normalizeH="0" baseline="0" noProof="0" dirty="0">
                          <a:ln>
                            <a:noFill/>
                          </a:ln>
                          <a:solidFill>
                            <a:schemeClr val="tx2"/>
                          </a:solidFill>
                          <a:effectLst/>
                          <a:latin typeface="Arial" charset="0"/>
                          <a:cs typeface="Arial" charset="0"/>
                        </a:rPr>
                        <a:t>Olaparib (n=91)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1" i="0" u="none" strike="noStrike" cap="none" normalizeH="0" baseline="0" noProof="0">
                          <a:ln>
                            <a:noFill/>
                          </a:ln>
                          <a:solidFill>
                            <a:schemeClr val="tx2"/>
                          </a:solidFill>
                          <a:effectLst/>
                          <a:latin typeface="Arial" charset="0"/>
                          <a:cs typeface="Arial" charset="0"/>
                        </a:rPr>
                        <a:t>Placebo (n=60)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9486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charset="0"/>
                          <a:cs typeface="Arial" charset="0"/>
                        </a:rPr>
                        <a:t>Tous grades,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charset="0"/>
                          <a:cs typeface="Arial" charset="0"/>
                        </a:rPr>
                        <a:t>87 (95,6)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charset="0"/>
                          <a:cs typeface="Arial" charset="0"/>
                        </a:rPr>
                        <a:t>56 (93,3)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19486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a:ln>
                            <a:noFill/>
                          </a:ln>
                          <a:solidFill>
                            <a:srgbClr val="4D4D4D"/>
                          </a:solidFill>
                          <a:effectLst/>
                          <a:latin typeface="Arial" charset="0"/>
                          <a:cs typeface="Arial" charset="0"/>
                        </a:rPr>
                        <a:t>Grade ≥3,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charset="0"/>
                          <a:cs typeface="Arial" charset="0"/>
                        </a:rPr>
                        <a:t>36 (39,6)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charset="0"/>
                          <a:cs typeface="Arial" charset="0"/>
                        </a:rPr>
                        <a:t>14 (23,3)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19486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dirty="0">
                          <a:ln>
                            <a:noFill/>
                          </a:ln>
                          <a:solidFill>
                            <a:srgbClr val="4D4D4D"/>
                          </a:solidFill>
                          <a:effectLst/>
                          <a:latin typeface="Arial" charset="0"/>
                          <a:cs typeface="Arial" charset="0"/>
                        </a:rPr>
                        <a:t>EIs provoquant l’interruption de traitement,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charset="0"/>
                          <a:cs typeface="Arial" charset="0"/>
                        </a:rPr>
                        <a:t>32 (35,2)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charset="0"/>
                          <a:cs typeface="Arial" charset="0"/>
                        </a:rPr>
                        <a:t>3 (5,0)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19486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dirty="0">
                          <a:ln>
                            <a:noFill/>
                          </a:ln>
                          <a:solidFill>
                            <a:srgbClr val="4D4D4D"/>
                          </a:solidFill>
                          <a:effectLst/>
                          <a:latin typeface="Arial" charset="0"/>
                          <a:cs typeface="Arial" charset="0"/>
                        </a:rPr>
                        <a:t>EIs provoquant une réduction de dose,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charset="0"/>
                          <a:cs typeface="Arial" charset="0"/>
                        </a:rPr>
                        <a:t>15 (16,5)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charset="0"/>
                          <a:cs typeface="Arial" charset="0"/>
                        </a:rPr>
                        <a:t>2 (3,3)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19486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dirty="0">
                          <a:ln>
                            <a:noFill/>
                          </a:ln>
                          <a:solidFill>
                            <a:srgbClr val="4D4D4D"/>
                          </a:solidFill>
                          <a:effectLst/>
                          <a:latin typeface="Arial" charset="0"/>
                          <a:cs typeface="Arial" charset="0"/>
                        </a:rPr>
                        <a:t>EIs provoquant l’arrêt du traitement,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charset="0"/>
                          <a:cs typeface="Arial" charset="0"/>
                        </a:rPr>
                        <a:t>5 (5,5)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charset="0"/>
                          <a:cs typeface="Arial" charset="0"/>
                        </a:rPr>
                        <a:t>1 (1,7)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19486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charset="0"/>
                          <a:cs typeface="Arial" charset="0"/>
                        </a:rPr>
                        <a:t>Durée médiane de traitement, mois (range)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charset="0"/>
                          <a:cs typeface="Arial" charset="0"/>
                        </a:rPr>
                        <a:t>6,0 (0,8–45,3)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charset="0"/>
                          <a:cs typeface="Arial" charset="0"/>
                        </a:rPr>
                        <a:t>3,7 (0,1–30,1)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6"/>
                  </a:ext>
                </a:extLst>
              </a:tr>
            </a:tbl>
          </a:graphicData>
        </a:graphic>
      </p:graphicFrame>
    </p:spTree>
    <p:custDataLst>
      <p:tags r:id="rId1"/>
    </p:custDataLst>
    <p:extLst>
      <p:ext uri="{BB962C8B-B14F-4D97-AF65-F5344CB8AC3E}">
        <p14:creationId xmlns:p14="http://schemas.microsoft.com/office/powerpoint/2010/main" val="28450433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4406900"/>
            <a:ext cx="7923976" cy="1362075"/>
          </a:xfrm>
        </p:spPr>
        <p:txBody>
          <a:bodyPr/>
          <a:lstStyle/>
          <a:p>
            <a:r>
              <a:rPr lang="fr-FR" noProof="0" dirty="0"/>
              <a:t>Tumeurs Neuroendocrines</a:t>
            </a:r>
          </a:p>
        </p:txBody>
      </p:sp>
      <p:sp>
        <p:nvSpPr>
          <p:cNvPr id="3" name="Text Placeholder 2"/>
          <p:cNvSpPr>
            <a:spLocks noGrp="1"/>
          </p:cNvSpPr>
          <p:nvPr>
            <p:ph type="body" idx="1"/>
          </p:nvPr>
        </p:nvSpPr>
        <p:spPr>
          <a:xfrm>
            <a:off x="722312" y="2906713"/>
            <a:ext cx="8178619" cy="1500187"/>
          </a:xfrm>
        </p:spPr>
        <p:txBody>
          <a:bodyPr/>
          <a:lstStyle/>
          <a:p>
            <a:r>
              <a:rPr lang="fr-FR" b="1" dirty="0"/>
              <a:t>Cancers du pancréas, de l’intestin grêle et du tractus hépatobiliaire</a:t>
            </a:r>
          </a:p>
          <a:p>
            <a:endParaRPr lang="fr-FR" b="1" noProof="0" dirty="0"/>
          </a:p>
        </p:txBody>
      </p:sp>
    </p:spTree>
    <p:extLst>
      <p:ext uri="{BB962C8B-B14F-4D97-AF65-F5344CB8AC3E}">
        <p14:creationId xmlns:p14="http://schemas.microsoft.com/office/powerpoint/2010/main" val="34492738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413751" cy="807720"/>
          </a:xfrm>
        </p:spPr>
        <p:txBody>
          <a:bodyPr/>
          <a:lstStyle/>
          <a:p>
            <a:r>
              <a:rPr lang="fr-FR" noProof="0" dirty="0"/>
              <a:t>4005: Etude prospective randomisée de phase II évaluant le pazopanib versus placebo chez des patients avec tumeurs carcinoïdes progressives (Alliance A021202) – </a:t>
            </a:r>
            <a:r>
              <a:rPr lang="fr-FR" noProof="0" dirty="0" err="1"/>
              <a:t>Bergsland</a:t>
            </a:r>
            <a:r>
              <a:rPr lang="fr-FR" noProof="0" dirty="0"/>
              <a:t> EK, et al</a:t>
            </a:r>
          </a:p>
        </p:txBody>
      </p:sp>
      <p:sp>
        <p:nvSpPr>
          <p:cNvPr id="5123" name="Rectangle 3"/>
          <p:cNvSpPr>
            <a:spLocks noGrp="1" noChangeArrowheads="1"/>
          </p:cNvSpPr>
          <p:nvPr>
            <p:ph idx="1"/>
          </p:nvPr>
        </p:nvSpPr>
        <p:spPr/>
        <p:txBody>
          <a:bodyPr/>
          <a:lstStyle/>
          <a:p>
            <a:pPr marL="0" indent="0">
              <a:buNone/>
            </a:pPr>
            <a:r>
              <a:rPr lang="fr-FR" b="1" noProof="0" dirty="0"/>
              <a:t>Objectif</a:t>
            </a:r>
          </a:p>
          <a:p>
            <a:r>
              <a:rPr lang="fr-FR" noProof="0" dirty="0"/>
              <a:t>Etudier </a:t>
            </a:r>
            <a:r>
              <a:rPr lang="fr-FR" dirty="0"/>
              <a:t>l’e</a:t>
            </a:r>
            <a:r>
              <a:rPr lang="fr-FR" noProof="0" dirty="0" err="1"/>
              <a:t>fficacité</a:t>
            </a:r>
            <a:r>
              <a:rPr lang="fr-FR" noProof="0" dirty="0"/>
              <a:t> et la tolérance du pazopanib (inhibiteur multi-kinases) chez des patients avec tumeurs carcinoïdes progressives</a:t>
            </a:r>
          </a:p>
        </p:txBody>
      </p:sp>
      <p:sp>
        <p:nvSpPr>
          <p:cNvPr id="15" name="Text Placeholder 14"/>
          <p:cNvSpPr>
            <a:spLocks noGrp="1"/>
          </p:cNvSpPr>
          <p:nvPr>
            <p:ph type="body" sz="quarter" idx="11"/>
          </p:nvPr>
        </p:nvSpPr>
        <p:spPr>
          <a:xfrm>
            <a:off x="4495800" y="6096000"/>
            <a:ext cx="4283075" cy="487363"/>
          </a:xfrm>
        </p:spPr>
        <p:txBody>
          <a:bodyPr/>
          <a:lstStyle/>
          <a:p>
            <a:r>
              <a:rPr lang="fr-FR" noProof="0" dirty="0" err="1"/>
              <a:t>Bergsland</a:t>
            </a:r>
            <a:r>
              <a:rPr lang="fr-FR" noProof="0" dirty="0"/>
              <a:t> EK, et al, J Clin </a:t>
            </a:r>
            <a:r>
              <a:rPr lang="fr-FR" noProof="0" dirty="0" err="1"/>
              <a:t>Oncol</a:t>
            </a:r>
            <a:r>
              <a:rPr lang="fr-FR" noProof="0" dirty="0"/>
              <a:t> 2019;37(</a:t>
            </a:r>
            <a:r>
              <a:rPr lang="fr-FR" noProof="0" dirty="0" err="1"/>
              <a:t>suppl</a:t>
            </a:r>
            <a:r>
              <a:rPr lang="fr-FR" noProof="0" dirty="0"/>
              <a:t>):</a:t>
            </a:r>
            <a:r>
              <a:rPr lang="fr-FR" noProof="0" dirty="0" err="1"/>
              <a:t>abstr</a:t>
            </a:r>
            <a:r>
              <a:rPr lang="fr-FR" noProof="0" dirty="0"/>
              <a:t> 4005</a:t>
            </a:r>
          </a:p>
        </p:txBody>
      </p:sp>
      <p:sp>
        <p:nvSpPr>
          <p:cNvPr id="5" name="Rectangle 9"/>
          <p:cNvSpPr txBox="1">
            <a:spLocks noChangeArrowheads="1"/>
          </p:cNvSpPr>
          <p:nvPr/>
        </p:nvSpPr>
        <p:spPr bwMode="auto">
          <a:xfrm>
            <a:off x="365124" y="5438523"/>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 PRINCIPAL</a:t>
            </a:r>
          </a:p>
          <a:p>
            <a:pPr>
              <a:buClr>
                <a:srgbClr val="043882"/>
              </a:buClr>
            </a:pPr>
            <a:r>
              <a:rPr lang="fr-FR" dirty="0" smtClean="0"/>
              <a:t>SSP </a:t>
            </a:r>
            <a:r>
              <a:rPr lang="fr-FR" dirty="0"/>
              <a:t>(RECIST v1,1)</a:t>
            </a:r>
          </a:p>
          <a:p>
            <a:pPr marL="0" indent="0">
              <a:buClr>
                <a:srgbClr val="043882"/>
              </a:buClr>
              <a:buFontTx/>
              <a:buNone/>
            </a:pPr>
            <a:endParaRPr lang="fr-FR" dirty="0"/>
          </a:p>
        </p:txBody>
      </p:sp>
      <p:sp>
        <p:nvSpPr>
          <p:cNvPr id="6" name="Content Placeholder 26"/>
          <p:cNvSpPr txBox="1">
            <a:spLocks/>
          </p:cNvSpPr>
          <p:nvPr/>
        </p:nvSpPr>
        <p:spPr>
          <a:xfrm>
            <a:off x="4278313" y="5438523"/>
            <a:ext cx="4495800" cy="98500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SG</a:t>
            </a:r>
            <a:r>
              <a:rPr lang="fr-FR" dirty="0"/>
              <a:t>, TRG, durée de réponse, délai jusqu’à échec du traitement, tolérance</a:t>
            </a:r>
          </a:p>
        </p:txBody>
      </p:sp>
      <p:sp>
        <p:nvSpPr>
          <p:cNvPr id="7" name="Oval 14"/>
          <p:cNvSpPr>
            <a:spLocks noChangeArrowheads="1"/>
          </p:cNvSpPr>
          <p:nvPr/>
        </p:nvSpPr>
        <p:spPr bwMode="auto">
          <a:xfrm>
            <a:off x="3238735" y="352826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fontAlgn="base">
              <a:spcBef>
                <a:spcPct val="0"/>
              </a:spcBef>
              <a:spcAft>
                <a:spcPct val="0"/>
              </a:spcAft>
              <a:defRPr/>
            </a:pPr>
            <a:r>
              <a:rPr lang="fr-FR" altLang="zh-CN" sz="1600" b="1">
                <a:solidFill>
                  <a:srgbClr val="043882"/>
                </a:solidFill>
                <a:ea typeface="SimSun" pitchFamily="2" charset="-122"/>
              </a:rPr>
              <a:t>R</a:t>
            </a:r>
          </a:p>
          <a:p>
            <a:pPr algn="ctr" fontAlgn="base">
              <a:spcBef>
                <a:spcPct val="0"/>
              </a:spcBef>
              <a:spcAft>
                <a:spcPct val="0"/>
              </a:spcAft>
              <a:defRPr/>
            </a:pPr>
            <a:r>
              <a:rPr lang="fr-FR" altLang="zh-CN" sz="1600" b="1">
                <a:solidFill>
                  <a:srgbClr val="043882"/>
                </a:solidFill>
                <a:ea typeface="SimSun" pitchFamily="2" charset="-122"/>
              </a:rPr>
              <a:t>1:1</a:t>
            </a:r>
            <a:endParaRPr lang="fr-FR" altLang="zh-CN" sz="1600" b="1" dirty="0">
              <a:solidFill>
                <a:srgbClr val="043882"/>
              </a:solidFill>
              <a:ea typeface="SimSun" pitchFamily="2" charset="-122"/>
            </a:endParaRPr>
          </a:p>
        </p:txBody>
      </p:sp>
      <p:cxnSp>
        <p:nvCxnSpPr>
          <p:cNvPr id="8" name="AutoShape 15"/>
          <p:cNvCxnSpPr>
            <a:cxnSpLocks noChangeShapeType="1"/>
            <a:stCxn id="7" idx="0"/>
            <a:endCxn id="13" idx="1"/>
          </p:cNvCxnSpPr>
          <p:nvPr/>
        </p:nvCxnSpPr>
        <p:spPr bwMode="auto">
          <a:xfrm rot="5400000" flipH="1" flipV="1">
            <a:off x="3299166" y="2922492"/>
            <a:ext cx="837143" cy="374408"/>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8255359" y="2426806"/>
            <a:ext cx="802260" cy="528637"/>
          </a:xfrm>
          <a:prstGeom prst="rect">
            <a:avLst/>
          </a:prstGeom>
          <a:solidFill>
            <a:schemeClr val="tx1"/>
          </a:solidFill>
          <a:ln w="9525" algn="ctr">
            <a:noFill/>
            <a:round/>
            <a:headEnd/>
            <a:tailEnd/>
          </a:ln>
        </p:spPr>
        <p:txBody>
          <a:bodyPr lIns="90488" tIns="0" rIns="90488" bIns="0" anchor="ctr"/>
          <a:lstStyle/>
          <a:p>
            <a:pPr algn="ctr" defTabSz="892175" eaLnBrk="0" fontAlgn="base" hangingPunct="0">
              <a:spcBef>
                <a:spcPct val="0"/>
              </a:spcBef>
              <a:spcAft>
                <a:spcPct val="0"/>
              </a:spcAft>
              <a:defRPr/>
            </a:pPr>
            <a:r>
              <a:rPr lang="fr-FR" altLang="zh-CN" b="1" dirty="0">
                <a:solidFill>
                  <a:srgbClr val="FFFFFF"/>
                </a:solidFill>
                <a:ea typeface="SimSun" pitchFamily="2" charset="-122"/>
              </a:rPr>
              <a:t>Prog</a:t>
            </a:r>
          </a:p>
        </p:txBody>
      </p:sp>
      <p:sp>
        <p:nvSpPr>
          <p:cNvPr id="10" name="Content Placeholder 26"/>
          <p:cNvSpPr txBox="1">
            <a:spLocks/>
          </p:cNvSpPr>
          <p:nvPr/>
        </p:nvSpPr>
        <p:spPr bwMode="auto">
          <a:xfrm>
            <a:off x="3994408" y="3236856"/>
            <a:ext cx="3750461" cy="892175"/>
          </a:xfrm>
          <a:prstGeom prst="rect">
            <a:avLst/>
          </a:prstGeom>
          <a:noFill/>
          <a:ln w="9525">
            <a:noFill/>
            <a:miter lim="800000"/>
            <a:headEnd/>
            <a:tailEnd/>
          </a:ln>
        </p:spPr>
        <p:txBody>
          <a:bodyPr/>
          <a:lstStyle/>
          <a:p>
            <a:pPr marL="190500" indent="-190500" fontAlgn="base">
              <a:spcAft>
                <a:spcPts val="400"/>
              </a:spcAft>
              <a:defRPr/>
            </a:pPr>
            <a:r>
              <a:rPr lang="fr-FR" sz="1400" b="1" dirty="0">
                <a:solidFill>
                  <a:srgbClr val="043882"/>
                </a:solidFill>
              </a:rPr>
              <a:t>Stratification</a:t>
            </a:r>
          </a:p>
          <a:p>
            <a:pPr marL="203200" indent="-203200" fontAlgn="base">
              <a:spcAft>
                <a:spcPts val="400"/>
              </a:spcAft>
              <a:buFont typeface="Arial" pitchFamily="34" charset="0"/>
              <a:buChar char="•"/>
              <a:defRPr/>
            </a:pPr>
            <a:r>
              <a:rPr lang="fr-FR" sz="1400" dirty="0">
                <a:solidFill>
                  <a:srgbClr val="4D4D4D"/>
                </a:solidFill>
              </a:rPr>
              <a:t>Origine tumorale (intestin grêle vs. autre)</a:t>
            </a:r>
          </a:p>
          <a:p>
            <a:pPr marL="203200" indent="-203200" fontAlgn="base">
              <a:spcAft>
                <a:spcPts val="400"/>
              </a:spcAft>
              <a:buFont typeface="Arial" pitchFamily="34" charset="0"/>
              <a:buChar char="•"/>
              <a:defRPr/>
            </a:pPr>
            <a:r>
              <a:rPr lang="fr-FR" sz="1400" dirty="0">
                <a:solidFill>
                  <a:srgbClr val="4D4D4D"/>
                </a:solidFill>
              </a:rPr>
              <a:t>Analogue somatostatine concomitant</a:t>
            </a:r>
          </a:p>
        </p:txBody>
      </p:sp>
      <p:cxnSp>
        <p:nvCxnSpPr>
          <p:cNvPr id="11" name="AutoShape 19"/>
          <p:cNvCxnSpPr>
            <a:cxnSpLocks noChangeShapeType="1"/>
            <a:stCxn id="14" idx="3"/>
            <a:endCxn id="7" idx="2"/>
          </p:cNvCxnSpPr>
          <p:nvPr/>
        </p:nvCxnSpPr>
        <p:spPr bwMode="auto">
          <a:xfrm flipV="1">
            <a:off x="3111906" y="3820367"/>
            <a:ext cx="126829" cy="1"/>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a:off x="5862309" y="2691124"/>
            <a:ext cx="2393050" cy="1"/>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3904941" y="2284323"/>
            <a:ext cx="1957368" cy="813602"/>
          </a:xfrm>
          <a:prstGeom prst="rect">
            <a:avLst/>
          </a:prstGeom>
          <a:solidFill>
            <a:schemeClr val="accent3"/>
          </a:solidFill>
          <a:ln w="9525" algn="ctr">
            <a:noFill/>
            <a:round/>
            <a:headEnd/>
            <a:tailEnd/>
          </a:ln>
        </p:spPr>
        <p:txBody>
          <a:bodyPr lIns="90488" tIns="0" rIns="90488" bIns="0" anchor="ctr"/>
          <a:lstStyle/>
          <a:p>
            <a:pPr algn="ctr" defTabSz="892175" eaLnBrk="0" fontAlgn="base" hangingPunct="0">
              <a:spcBef>
                <a:spcPct val="0"/>
              </a:spcBef>
              <a:spcAft>
                <a:spcPct val="0"/>
              </a:spcAft>
              <a:defRPr/>
            </a:pPr>
            <a:r>
              <a:rPr lang="fr-FR" altLang="zh-CN" dirty="0">
                <a:solidFill>
                  <a:srgbClr val="FFFFFF"/>
                </a:solidFill>
                <a:ea typeface="SimSun" pitchFamily="2" charset="-122"/>
              </a:rPr>
              <a:t>Pazopanib </a:t>
            </a:r>
            <a:br>
              <a:rPr lang="fr-FR" altLang="zh-CN" dirty="0">
                <a:solidFill>
                  <a:srgbClr val="FFFFFF"/>
                </a:solidFill>
                <a:ea typeface="SimSun" pitchFamily="2" charset="-122"/>
              </a:rPr>
            </a:br>
            <a:r>
              <a:rPr lang="fr-FR" altLang="zh-CN" dirty="0">
                <a:solidFill>
                  <a:srgbClr val="FFFFFF"/>
                </a:solidFill>
                <a:ea typeface="SimSun" pitchFamily="2" charset="-122"/>
              </a:rPr>
              <a:t>800 mg/j</a:t>
            </a:r>
            <a:br>
              <a:rPr lang="fr-FR" altLang="zh-CN" dirty="0">
                <a:solidFill>
                  <a:srgbClr val="FFFFFF"/>
                </a:solidFill>
                <a:ea typeface="SimSun" pitchFamily="2" charset="-122"/>
              </a:rPr>
            </a:br>
            <a:r>
              <a:rPr lang="fr-FR" altLang="zh-CN" dirty="0">
                <a:solidFill>
                  <a:srgbClr val="FFFFFF"/>
                </a:solidFill>
                <a:ea typeface="SimSun" pitchFamily="2" charset="-122"/>
              </a:rPr>
              <a:t>(n=97)</a:t>
            </a:r>
          </a:p>
        </p:txBody>
      </p:sp>
      <p:sp>
        <p:nvSpPr>
          <p:cNvPr id="14" name="AutoShape 9"/>
          <p:cNvSpPr>
            <a:spLocks noChangeArrowheads="1"/>
          </p:cNvSpPr>
          <p:nvPr/>
        </p:nvSpPr>
        <p:spPr bwMode="auto">
          <a:xfrm>
            <a:off x="86381" y="2310467"/>
            <a:ext cx="3025525" cy="301980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fontAlgn="base" hangingPunct="0">
              <a:spcBef>
                <a:spcPct val="0"/>
              </a:spcBef>
              <a:spcAft>
                <a:spcPct val="30000"/>
              </a:spcAft>
              <a:defRPr/>
            </a:pPr>
            <a:r>
              <a:rPr lang="fr-FR" altLang="zh-CN" sz="1600" dirty="0">
                <a:solidFill>
                  <a:srgbClr val="FFFFFF"/>
                </a:solidFill>
                <a:ea typeface="SimSun" pitchFamily="2" charset="-122"/>
              </a:rPr>
              <a:t>Critères d'inclusion</a:t>
            </a:r>
          </a:p>
          <a:p>
            <a:pPr marL="228600" indent="-228600" defTabSz="892175" eaLnBrk="0" fontAlgn="base" hangingPunct="0">
              <a:spcBef>
                <a:spcPct val="0"/>
              </a:spcBef>
              <a:spcAft>
                <a:spcPct val="30000"/>
              </a:spcAft>
              <a:buFont typeface="Arial" pitchFamily="34" charset="0"/>
              <a:buChar char="•"/>
              <a:defRPr/>
            </a:pPr>
            <a:r>
              <a:rPr lang="fr-FR" altLang="zh-CN" sz="1600" dirty="0">
                <a:solidFill>
                  <a:srgbClr val="FFFFFF"/>
                </a:solidFill>
                <a:ea typeface="SimSun" pitchFamily="2" charset="-122"/>
              </a:rPr>
              <a:t>TNE localement avancées ou métastatiques grade bas ou intermédiaire (tumeurs carcinoïdes) issues de l’intestin antérieur, moyen ou postérieur (ou autre site non pancréatique)</a:t>
            </a:r>
          </a:p>
          <a:p>
            <a:pPr marL="228600" indent="-228600" defTabSz="892175" eaLnBrk="0" fontAlgn="base" hangingPunct="0">
              <a:spcBef>
                <a:spcPct val="0"/>
              </a:spcBef>
              <a:spcAft>
                <a:spcPct val="30000"/>
              </a:spcAft>
              <a:buFont typeface="Arial" pitchFamily="34" charset="0"/>
              <a:buChar char="•"/>
              <a:defRPr/>
            </a:pPr>
            <a:r>
              <a:rPr lang="fr-FR" altLang="zh-CN" sz="1600" dirty="0">
                <a:solidFill>
                  <a:srgbClr val="FFFFFF"/>
                </a:solidFill>
                <a:ea typeface="SimSun" pitchFamily="2" charset="-122"/>
              </a:rPr>
              <a:t>Pas de sunitinib ou autre inhibiteur de VEGF préalable</a:t>
            </a:r>
          </a:p>
          <a:p>
            <a:pPr defTabSz="892175" eaLnBrk="0" fontAlgn="base" hangingPunct="0">
              <a:spcBef>
                <a:spcPct val="0"/>
              </a:spcBef>
              <a:spcAft>
                <a:spcPct val="30000"/>
              </a:spcAft>
              <a:defRPr/>
            </a:pPr>
            <a:r>
              <a:rPr lang="fr-FR" altLang="zh-CN" sz="1600" dirty="0">
                <a:solidFill>
                  <a:srgbClr val="FFFFFF"/>
                </a:solidFill>
                <a:ea typeface="SimSun" pitchFamily="2" charset="-122"/>
              </a:rPr>
              <a:t>(n=171)</a:t>
            </a:r>
          </a:p>
        </p:txBody>
      </p:sp>
      <p:cxnSp>
        <p:nvCxnSpPr>
          <p:cNvPr id="16" name="AutoShape 16"/>
          <p:cNvCxnSpPr>
            <a:cxnSpLocks noChangeShapeType="1"/>
            <a:stCxn id="7" idx="4"/>
            <a:endCxn id="19" idx="1"/>
          </p:cNvCxnSpPr>
          <p:nvPr/>
        </p:nvCxnSpPr>
        <p:spPr bwMode="auto">
          <a:xfrm rot="16200000" flipH="1">
            <a:off x="3329433" y="4313566"/>
            <a:ext cx="776607" cy="374407"/>
          </a:xfrm>
          <a:prstGeom prst="bentConnector2">
            <a:avLst/>
          </a:prstGeom>
          <a:noFill/>
          <a:ln w="57150">
            <a:solidFill>
              <a:schemeClr val="bg2">
                <a:lumMod val="60000"/>
                <a:lumOff val="40000"/>
              </a:schemeClr>
            </a:solidFill>
            <a:round/>
            <a:headEnd/>
            <a:tailEnd type="triangle" w="med" len="med"/>
          </a:ln>
        </p:spPr>
      </p:cxnSp>
      <p:cxnSp>
        <p:nvCxnSpPr>
          <p:cNvPr id="18" name="AutoShape 20"/>
          <p:cNvCxnSpPr>
            <a:cxnSpLocks noChangeShapeType="1"/>
            <a:stCxn id="40" idx="3"/>
            <a:endCxn id="32" idx="1"/>
          </p:cNvCxnSpPr>
          <p:nvPr/>
        </p:nvCxnSpPr>
        <p:spPr bwMode="auto">
          <a:xfrm flipV="1">
            <a:off x="7711569" y="4889074"/>
            <a:ext cx="543788" cy="7146"/>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3904940" y="4478706"/>
            <a:ext cx="1478429"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fr-FR" altLang="zh-CN">
                <a:solidFill>
                  <a:srgbClr val="4D4D4D"/>
                </a:solidFill>
                <a:ea typeface="SimSun" pitchFamily="2" charset="-122"/>
              </a:rPr>
              <a:t>Placebo </a:t>
            </a:r>
            <a:br>
              <a:rPr lang="fr-FR" altLang="zh-CN">
                <a:solidFill>
                  <a:srgbClr val="4D4D4D"/>
                </a:solidFill>
                <a:ea typeface="SimSun" pitchFamily="2" charset="-122"/>
              </a:rPr>
            </a:br>
            <a:r>
              <a:rPr lang="fr-FR" altLang="zh-CN">
                <a:solidFill>
                  <a:srgbClr val="4D4D4D"/>
                </a:solidFill>
                <a:ea typeface="SimSun" pitchFamily="2" charset="-122"/>
              </a:rPr>
              <a:t>(n=74)</a:t>
            </a:r>
            <a:endParaRPr lang="fr-FR" altLang="zh-CN" dirty="0">
              <a:solidFill>
                <a:srgbClr val="4D4D4D"/>
              </a:solidFill>
              <a:ea typeface="SimSun" pitchFamily="2" charset="-122"/>
            </a:endParaRPr>
          </a:p>
        </p:txBody>
      </p:sp>
      <p:sp>
        <p:nvSpPr>
          <p:cNvPr id="32" name="AutoShape 12"/>
          <p:cNvSpPr>
            <a:spLocks noChangeArrowheads="1"/>
          </p:cNvSpPr>
          <p:nvPr/>
        </p:nvSpPr>
        <p:spPr bwMode="auto">
          <a:xfrm>
            <a:off x="8255357" y="4624755"/>
            <a:ext cx="802260" cy="528637"/>
          </a:xfrm>
          <a:prstGeom prst="rect">
            <a:avLst/>
          </a:prstGeom>
          <a:solidFill>
            <a:schemeClr val="tx1"/>
          </a:solidFill>
          <a:ln w="9525" algn="ctr">
            <a:noFill/>
            <a:round/>
            <a:headEnd/>
            <a:tailEnd/>
          </a:ln>
        </p:spPr>
        <p:txBody>
          <a:bodyPr lIns="90488" tIns="0" rIns="90488" bIns="0" anchor="ctr"/>
          <a:lstStyle/>
          <a:p>
            <a:pPr algn="ctr" defTabSz="892175" eaLnBrk="0" fontAlgn="base" hangingPunct="0">
              <a:spcBef>
                <a:spcPct val="0"/>
              </a:spcBef>
              <a:spcAft>
                <a:spcPct val="0"/>
              </a:spcAft>
              <a:defRPr/>
            </a:pPr>
            <a:r>
              <a:rPr lang="fr-FR" altLang="zh-CN" b="1" dirty="0">
                <a:solidFill>
                  <a:srgbClr val="FFFFFF"/>
                </a:solidFill>
                <a:ea typeface="SimSun" pitchFamily="2" charset="-122"/>
              </a:rPr>
              <a:t>Prog</a:t>
            </a:r>
          </a:p>
        </p:txBody>
      </p:sp>
      <p:sp>
        <p:nvSpPr>
          <p:cNvPr id="40" name="AutoShape 8"/>
          <p:cNvSpPr>
            <a:spLocks noChangeArrowheads="1"/>
          </p:cNvSpPr>
          <p:nvPr/>
        </p:nvSpPr>
        <p:spPr bwMode="auto">
          <a:xfrm>
            <a:off x="5862309" y="4489419"/>
            <a:ext cx="1849260" cy="813602"/>
          </a:xfrm>
          <a:prstGeom prst="rect">
            <a:avLst/>
          </a:prstGeom>
          <a:solidFill>
            <a:schemeClr val="accent3"/>
          </a:solidFill>
          <a:ln w="9525" algn="ctr">
            <a:noFill/>
            <a:round/>
            <a:headEnd/>
            <a:tailEnd/>
          </a:ln>
        </p:spPr>
        <p:txBody>
          <a:bodyPr lIns="90488" tIns="0" rIns="90488" bIns="0" anchor="ctr"/>
          <a:lstStyle/>
          <a:p>
            <a:pPr algn="ctr" defTabSz="892175" eaLnBrk="0" fontAlgn="base" hangingPunct="0">
              <a:spcBef>
                <a:spcPct val="0"/>
              </a:spcBef>
              <a:spcAft>
                <a:spcPct val="0"/>
              </a:spcAft>
              <a:defRPr/>
            </a:pPr>
            <a:r>
              <a:rPr lang="fr-FR" altLang="zh-CN" dirty="0">
                <a:solidFill>
                  <a:srgbClr val="FFFFFF"/>
                </a:solidFill>
                <a:ea typeface="SimSun" pitchFamily="2" charset="-122"/>
              </a:rPr>
              <a:t>Pazopanib </a:t>
            </a:r>
            <a:br>
              <a:rPr lang="fr-FR" altLang="zh-CN" dirty="0">
                <a:solidFill>
                  <a:srgbClr val="FFFFFF"/>
                </a:solidFill>
                <a:ea typeface="SimSun" pitchFamily="2" charset="-122"/>
              </a:rPr>
            </a:br>
            <a:r>
              <a:rPr lang="fr-FR" altLang="zh-CN" dirty="0">
                <a:solidFill>
                  <a:srgbClr val="FFFFFF"/>
                </a:solidFill>
                <a:ea typeface="SimSun" pitchFamily="2" charset="-122"/>
              </a:rPr>
              <a:t>800 mg/j en ouvert</a:t>
            </a:r>
          </a:p>
        </p:txBody>
      </p:sp>
      <p:cxnSp>
        <p:nvCxnSpPr>
          <p:cNvPr id="42" name="AutoShape 20"/>
          <p:cNvCxnSpPr>
            <a:cxnSpLocks noChangeShapeType="1"/>
            <a:stCxn id="19" idx="3"/>
            <a:endCxn id="40" idx="1"/>
          </p:cNvCxnSpPr>
          <p:nvPr/>
        </p:nvCxnSpPr>
        <p:spPr bwMode="auto">
          <a:xfrm>
            <a:off x="5383369" y="4889074"/>
            <a:ext cx="478940" cy="7146"/>
          </a:xfrm>
          <a:prstGeom prst="straightConnector1">
            <a:avLst/>
          </a:prstGeom>
          <a:noFill/>
          <a:ln w="57150">
            <a:solidFill>
              <a:schemeClr val="bg2">
                <a:lumMod val="60000"/>
                <a:lumOff val="40000"/>
              </a:schemeClr>
            </a:solidFill>
            <a:prstDash val="sysDot"/>
            <a:round/>
            <a:headEnd/>
            <a:tailEnd type="triangle" w="med" len="med"/>
          </a:ln>
        </p:spPr>
      </p:cxnSp>
      <p:sp>
        <p:nvSpPr>
          <p:cNvPr id="43" name="TextBox 42"/>
          <p:cNvSpPr txBox="1"/>
          <p:nvPr/>
        </p:nvSpPr>
        <p:spPr>
          <a:xfrm>
            <a:off x="5161815" y="4136691"/>
            <a:ext cx="1000594" cy="492443"/>
          </a:xfrm>
          <a:prstGeom prst="rect">
            <a:avLst/>
          </a:prstGeom>
          <a:noFill/>
        </p:spPr>
        <p:txBody>
          <a:bodyPr wrap="none" rtlCol="0">
            <a:spAutoFit/>
          </a:bodyPr>
          <a:lstStyle/>
          <a:p>
            <a:pPr algn="ctr"/>
            <a:r>
              <a:rPr lang="fr-FR" sz="1400" dirty="0" err="1"/>
              <a:t>Crossover</a:t>
            </a:r>
            <a:r>
              <a:rPr lang="fr-FR" sz="1200" dirty="0"/>
              <a:t/>
            </a:r>
            <a:br>
              <a:rPr lang="fr-FR" sz="1200" dirty="0"/>
            </a:br>
            <a:r>
              <a:rPr lang="fr-FR" sz="1200" dirty="0"/>
              <a:t>Prog</a:t>
            </a:r>
          </a:p>
        </p:txBody>
      </p:sp>
    </p:spTree>
    <p:custDataLst>
      <p:tags r:id="rId1"/>
    </p:custDataLst>
    <p:extLst>
      <p:ext uri="{BB962C8B-B14F-4D97-AF65-F5344CB8AC3E}">
        <p14:creationId xmlns:p14="http://schemas.microsoft.com/office/powerpoint/2010/main" val="1793395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 Placeholder 94"/>
          <p:cNvSpPr>
            <a:spLocks noGrp="1"/>
          </p:cNvSpPr>
          <p:nvPr>
            <p:ph type="body" sz="quarter" idx="10"/>
          </p:nvPr>
        </p:nvSpPr>
        <p:spPr>
          <a:xfrm>
            <a:off x="365126" y="6096000"/>
            <a:ext cx="3783036" cy="487363"/>
          </a:xfrm>
        </p:spPr>
        <p:txBody>
          <a:bodyPr/>
          <a:lstStyle/>
          <a:p>
            <a:r>
              <a:rPr lang="fr-FR" dirty="0" smtClean="0"/>
              <a:t>*Sexe, tumeur fonctionnelle ou non, âge et facteurs de stratification (analogue somatostatine, localisation tumeur primitive)</a:t>
            </a:r>
            <a:endParaRPr lang="fr-FR" dirty="0"/>
          </a:p>
        </p:txBody>
      </p:sp>
      <p:sp>
        <p:nvSpPr>
          <p:cNvPr id="98" name="Rectangle 2"/>
          <p:cNvSpPr>
            <a:spLocks noGrp="1" noChangeArrowheads="1"/>
          </p:cNvSpPr>
          <p:nvPr>
            <p:ph type="title"/>
          </p:nvPr>
        </p:nvSpPr>
        <p:spPr>
          <a:xfrm>
            <a:off x="365124" y="179614"/>
            <a:ext cx="8413751" cy="807720"/>
          </a:xfrm>
        </p:spPr>
        <p:txBody>
          <a:bodyPr/>
          <a:lstStyle/>
          <a:p>
            <a:r>
              <a:rPr lang="fr-FR" dirty="0"/>
              <a:t>4005: Etude prospective randomisée de phase II évaluant le pazopanib versus placebo chez des patients avec tumeurs carcinoïdes progressives (Alliance A021202) – </a:t>
            </a:r>
            <a:r>
              <a:rPr lang="fr-FR" dirty="0" err="1"/>
              <a:t>Bergsland</a:t>
            </a:r>
            <a:r>
              <a:rPr lang="fr-FR" dirty="0"/>
              <a:t> EK, et al</a:t>
            </a:r>
          </a:p>
        </p:txBody>
      </p:sp>
      <p:sp>
        <p:nvSpPr>
          <p:cNvPr id="102" name="Rectangle 3"/>
          <p:cNvSpPr>
            <a:spLocks noGrp="1" noChangeArrowheads="1"/>
          </p:cNvSpPr>
          <p:nvPr>
            <p:ph idx="1"/>
          </p:nvPr>
        </p:nvSpPr>
        <p:spPr>
          <a:xfrm>
            <a:off x="365124" y="1254035"/>
            <a:ext cx="8413751" cy="4746172"/>
          </a:xfrm>
        </p:spPr>
        <p:txBody>
          <a:bodyPr/>
          <a:lstStyle/>
          <a:p>
            <a:pPr marL="0" indent="0">
              <a:buNone/>
            </a:pPr>
            <a:r>
              <a:rPr lang="fr-FR" b="1"/>
              <a:t>Résultats</a:t>
            </a:r>
          </a:p>
        </p:txBody>
      </p:sp>
      <p:sp>
        <p:nvSpPr>
          <p:cNvPr id="188" name="Text Placeholder 14"/>
          <p:cNvSpPr>
            <a:spLocks noGrp="1"/>
          </p:cNvSpPr>
          <p:nvPr>
            <p:ph type="body" sz="quarter" idx="11"/>
          </p:nvPr>
        </p:nvSpPr>
        <p:spPr>
          <a:xfrm>
            <a:off x="4495800" y="6096000"/>
            <a:ext cx="4283075" cy="487363"/>
          </a:xfrm>
        </p:spPr>
        <p:txBody>
          <a:bodyPr/>
          <a:lstStyle/>
          <a:p>
            <a:r>
              <a:rPr lang="fr-FR"/>
              <a:t>Bergsland EK, et al, J Clin Oncol 2019;37(suppl):abstr 4005</a:t>
            </a:r>
          </a:p>
        </p:txBody>
      </p:sp>
      <p:sp>
        <p:nvSpPr>
          <p:cNvPr id="189" name="TextBox 188">
            <a:extLst>
              <a:ext uri="{FF2B5EF4-FFF2-40B4-BE49-F238E27FC236}">
                <a16:creationId xmlns:a16="http://schemas.microsoft.com/office/drawing/2014/main" id="{3819174D-AD0E-458C-BA86-04764E29D8AA}"/>
              </a:ext>
            </a:extLst>
          </p:cNvPr>
          <p:cNvSpPr txBox="1"/>
          <p:nvPr/>
        </p:nvSpPr>
        <p:spPr>
          <a:xfrm>
            <a:off x="2048770" y="1453934"/>
            <a:ext cx="5026120"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dirty="0">
                <a:ln>
                  <a:noFill/>
                </a:ln>
                <a:solidFill>
                  <a:srgbClr val="4D4D4D"/>
                </a:solidFill>
                <a:effectLst/>
                <a:uLnTx/>
                <a:uFillTx/>
                <a:latin typeface="Arial"/>
                <a:ea typeface="+mn-ea"/>
                <a:cs typeface="Arial"/>
              </a:rPr>
              <a:t>Survie sans progression (revue centralisée, ITT)</a:t>
            </a:r>
          </a:p>
        </p:txBody>
      </p:sp>
      <p:grpSp>
        <p:nvGrpSpPr>
          <p:cNvPr id="190" name="Group 189">
            <a:extLst>
              <a:ext uri="{FF2B5EF4-FFF2-40B4-BE49-F238E27FC236}">
                <a16:creationId xmlns:a16="http://schemas.microsoft.com/office/drawing/2014/main" id="{5D6F93AF-D88A-47BC-8F9C-EF9A1BA92707}"/>
              </a:ext>
            </a:extLst>
          </p:cNvPr>
          <p:cNvGrpSpPr/>
          <p:nvPr/>
        </p:nvGrpSpPr>
        <p:grpSpPr>
          <a:xfrm>
            <a:off x="143402" y="2139117"/>
            <a:ext cx="4452120" cy="3356411"/>
            <a:chOff x="2533844" y="2042474"/>
            <a:chExt cx="3270587" cy="3994096"/>
          </a:xfrm>
        </p:grpSpPr>
        <p:sp>
          <p:nvSpPr>
            <p:cNvPr id="191" name="Freeform 21">
              <a:extLst>
                <a:ext uri="{FF2B5EF4-FFF2-40B4-BE49-F238E27FC236}">
                  <a16:creationId xmlns:a16="http://schemas.microsoft.com/office/drawing/2014/main" id="{8C542180-C3B8-4A05-BF62-3F7F747CD03F}"/>
                </a:ext>
              </a:extLst>
            </p:cNvPr>
            <p:cNvSpPr>
              <a:spLocks/>
            </p:cNvSpPr>
            <p:nvPr/>
          </p:nvSpPr>
          <p:spPr bwMode="auto">
            <a:xfrm>
              <a:off x="3247755" y="2198377"/>
              <a:ext cx="245890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92" name="Line 6">
              <a:extLst>
                <a:ext uri="{FF2B5EF4-FFF2-40B4-BE49-F238E27FC236}">
                  <a16:creationId xmlns:a16="http://schemas.microsoft.com/office/drawing/2014/main" id="{106FCFBC-03E6-4907-BD00-2D6CDA33208B}"/>
                </a:ext>
              </a:extLst>
            </p:cNvPr>
            <p:cNvSpPr>
              <a:spLocks noChangeShapeType="1"/>
            </p:cNvSpPr>
            <p:nvPr/>
          </p:nvSpPr>
          <p:spPr bwMode="auto">
            <a:xfrm>
              <a:off x="3157523" y="219837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93" name="Line 7">
              <a:extLst>
                <a:ext uri="{FF2B5EF4-FFF2-40B4-BE49-F238E27FC236}">
                  <a16:creationId xmlns:a16="http://schemas.microsoft.com/office/drawing/2014/main" id="{C9F6155C-820D-464B-B4DA-47B12A4BE055}"/>
                </a:ext>
              </a:extLst>
            </p:cNvPr>
            <p:cNvSpPr>
              <a:spLocks noChangeShapeType="1"/>
            </p:cNvSpPr>
            <p:nvPr/>
          </p:nvSpPr>
          <p:spPr bwMode="auto">
            <a:xfrm>
              <a:off x="3157523" y="272058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94" name="Line 8">
              <a:extLst>
                <a:ext uri="{FF2B5EF4-FFF2-40B4-BE49-F238E27FC236}">
                  <a16:creationId xmlns:a16="http://schemas.microsoft.com/office/drawing/2014/main" id="{4AF1BC26-D25F-4A36-9F1E-5627732102FF}"/>
                </a:ext>
              </a:extLst>
            </p:cNvPr>
            <p:cNvSpPr>
              <a:spLocks noChangeShapeType="1"/>
            </p:cNvSpPr>
            <p:nvPr/>
          </p:nvSpPr>
          <p:spPr bwMode="auto">
            <a:xfrm>
              <a:off x="3157523" y="32193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95" name="Line 9">
              <a:extLst>
                <a:ext uri="{FF2B5EF4-FFF2-40B4-BE49-F238E27FC236}">
                  <a16:creationId xmlns:a16="http://schemas.microsoft.com/office/drawing/2014/main" id="{44336AD8-722F-4284-98F1-BF9014ABE383}"/>
                </a:ext>
              </a:extLst>
            </p:cNvPr>
            <p:cNvSpPr>
              <a:spLocks noChangeShapeType="1"/>
            </p:cNvSpPr>
            <p:nvPr/>
          </p:nvSpPr>
          <p:spPr bwMode="auto">
            <a:xfrm>
              <a:off x="3157523" y="373422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96" name="Line 10">
              <a:extLst>
                <a:ext uri="{FF2B5EF4-FFF2-40B4-BE49-F238E27FC236}">
                  <a16:creationId xmlns:a16="http://schemas.microsoft.com/office/drawing/2014/main" id="{F40857FF-960E-48B3-B3FE-5FFA00A9A400}"/>
                </a:ext>
              </a:extLst>
            </p:cNvPr>
            <p:cNvSpPr>
              <a:spLocks noChangeShapeType="1"/>
            </p:cNvSpPr>
            <p:nvPr/>
          </p:nvSpPr>
          <p:spPr bwMode="auto">
            <a:xfrm>
              <a:off x="3157523" y="423836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97" name="Line 11">
              <a:extLst>
                <a:ext uri="{FF2B5EF4-FFF2-40B4-BE49-F238E27FC236}">
                  <a16:creationId xmlns:a16="http://schemas.microsoft.com/office/drawing/2014/main" id="{AAEE92A0-7957-42F4-B2E6-496E84205F66}"/>
                </a:ext>
              </a:extLst>
            </p:cNvPr>
            <p:cNvSpPr>
              <a:spLocks noChangeShapeType="1"/>
            </p:cNvSpPr>
            <p:nvPr/>
          </p:nvSpPr>
          <p:spPr bwMode="auto">
            <a:xfrm>
              <a:off x="3157523" y="474786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98" name="TextBox 197">
              <a:extLst>
                <a:ext uri="{FF2B5EF4-FFF2-40B4-BE49-F238E27FC236}">
                  <a16:creationId xmlns:a16="http://schemas.microsoft.com/office/drawing/2014/main" id="{C907E359-EB6D-48CA-BACB-4C68E1194372}"/>
                </a:ext>
              </a:extLst>
            </p:cNvPr>
            <p:cNvSpPr txBox="1"/>
            <p:nvPr/>
          </p:nvSpPr>
          <p:spPr>
            <a:xfrm rot="16200000">
              <a:off x="1524885" y="3404595"/>
              <a:ext cx="2511022" cy="189067"/>
            </a:xfrm>
            <a:prstGeom prst="rect">
              <a:avLst/>
            </a:prstGeom>
            <a:noFill/>
          </p:spPr>
          <p:txBody>
            <a:bodyPr wrap="none" lIns="36000" tIns="36000" rIns="36000" bIns="36000" rtlCol="0">
              <a:spAutoFit/>
            </a:bodyPr>
            <a:lstStyle/>
            <a:p>
              <a:pPr algn="ctr" fontAlgn="base">
                <a:spcBef>
                  <a:spcPct val="0"/>
                </a:spcBef>
                <a:spcAft>
                  <a:spcPct val="0"/>
                </a:spcAft>
              </a:pPr>
              <a:r>
                <a:rPr lang="fr-FR" sz="1200" dirty="0">
                  <a:solidFill>
                    <a:srgbClr val="4D4D4D"/>
                  </a:solidFill>
                  <a:latin typeface="Arial" panose="020B0604020202020204" pitchFamily="34" charset="0"/>
                  <a:cs typeface="Arial" panose="020B0604020202020204" pitchFamily="34" charset="0"/>
                </a:rPr>
                <a:t>Pourcentage sans évènement</a:t>
              </a:r>
            </a:p>
          </p:txBody>
        </p:sp>
        <p:sp>
          <p:nvSpPr>
            <p:cNvPr id="199" name="TextBox 198">
              <a:extLst>
                <a:ext uri="{FF2B5EF4-FFF2-40B4-BE49-F238E27FC236}">
                  <a16:creationId xmlns:a16="http://schemas.microsoft.com/office/drawing/2014/main" id="{CC5E1118-7688-46B4-AC9F-98E51E954800}"/>
                </a:ext>
              </a:extLst>
            </p:cNvPr>
            <p:cNvSpPr txBox="1"/>
            <p:nvPr/>
          </p:nvSpPr>
          <p:spPr>
            <a:xfrm>
              <a:off x="4328156" y="5126827"/>
              <a:ext cx="291282" cy="306267"/>
            </a:xfrm>
            <a:prstGeom prst="rect">
              <a:avLst/>
            </a:prstGeom>
            <a:noFill/>
          </p:spPr>
          <p:txBody>
            <a:bodyPr wrap="none" lIns="36000" tIns="36000" rIns="36000" bIns="36000" rtlCol="0">
              <a:spAutoFit/>
            </a:bodyPr>
            <a:lstStyle/>
            <a:p>
              <a:pPr algn="ctr" fontAlgn="base">
                <a:spcBef>
                  <a:spcPct val="0"/>
                </a:spcBef>
                <a:spcAft>
                  <a:spcPct val="0"/>
                </a:spcAft>
              </a:pPr>
              <a:r>
                <a:rPr lang="fr-FR" sz="1200" dirty="0">
                  <a:solidFill>
                    <a:srgbClr val="4D4D4D"/>
                  </a:solidFill>
                  <a:latin typeface="Arial" panose="020B0604020202020204" pitchFamily="34" charset="0"/>
                  <a:cs typeface="Arial" panose="020B0604020202020204" pitchFamily="34" charset="0"/>
                </a:rPr>
                <a:t>Mois</a:t>
              </a:r>
            </a:p>
          </p:txBody>
        </p:sp>
        <p:sp>
          <p:nvSpPr>
            <p:cNvPr id="200" name="TextBox 199">
              <a:extLst>
                <a:ext uri="{FF2B5EF4-FFF2-40B4-BE49-F238E27FC236}">
                  <a16:creationId xmlns:a16="http://schemas.microsoft.com/office/drawing/2014/main" id="{EFE77F9A-C303-4FF0-A861-778F3A965466}"/>
                </a:ext>
              </a:extLst>
            </p:cNvPr>
            <p:cNvSpPr txBox="1"/>
            <p:nvPr/>
          </p:nvSpPr>
          <p:spPr>
            <a:xfrm>
              <a:off x="2808821" y="2042474"/>
              <a:ext cx="349229" cy="306267"/>
            </a:xfrm>
            <a:prstGeom prst="rect">
              <a:avLst/>
            </a:prstGeom>
            <a:noFill/>
          </p:spPr>
          <p:txBody>
            <a:bodyPr wrap="square" lIns="36000" tIns="36000" rIns="36000" bIns="36000"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100</a:t>
              </a:r>
            </a:p>
          </p:txBody>
        </p:sp>
        <p:sp>
          <p:nvSpPr>
            <p:cNvPr id="201" name="TextBox 200">
              <a:extLst>
                <a:ext uri="{FF2B5EF4-FFF2-40B4-BE49-F238E27FC236}">
                  <a16:creationId xmlns:a16="http://schemas.microsoft.com/office/drawing/2014/main" id="{F59684CC-6C1C-4AD1-80B6-4921D7318231}"/>
                </a:ext>
              </a:extLst>
            </p:cNvPr>
            <p:cNvSpPr txBox="1"/>
            <p:nvPr/>
          </p:nvSpPr>
          <p:spPr>
            <a:xfrm>
              <a:off x="2936476" y="2566613"/>
              <a:ext cx="221574" cy="306267"/>
            </a:xfrm>
            <a:prstGeom prst="rect">
              <a:avLst/>
            </a:prstGeom>
            <a:noFill/>
          </p:spPr>
          <p:txBody>
            <a:bodyPr wrap="square" lIns="36000" tIns="36000" rIns="36000" bIns="36000"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80</a:t>
              </a:r>
            </a:p>
          </p:txBody>
        </p:sp>
        <p:sp>
          <p:nvSpPr>
            <p:cNvPr id="202" name="TextBox 201">
              <a:extLst>
                <a:ext uri="{FF2B5EF4-FFF2-40B4-BE49-F238E27FC236}">
                  <a16:creationId xmlns:a16="http://schemas.microsoft.com/office/drawing/2014/main" id="{6577DACB-1984-48AE-BEE2-C68D61573B61}"/>
                </a:ext>
              </a:extLst>
            </p:cNvPr>
            <p:cNvSpPr txBox="1"/>
            <p:nvPr/>
          </p:nvSpPr>
          <p:spPr>
            <a:xfrm>
              <a:off x="2958690" y="3065142"/>
              <a:ext cx="199360" cy="306267"/>
            </a:xfrm>
            <a:prstGeom prst="rect">
              <a:avLst/>
            </a:prstGeom>
            <a:noFill/>
          </p:spPr>
          <p:txBody>
            <a:bodyPr wrap="square" lIns="36000" tIns="36000" rIns="36000" bIns="36000"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60</a:t>
              </a:r>
            </a:p>
          </p:txBody>
        </p:sp>
        <p:sp>
          <p:nvSpPr>
            <p:cNvPr id="203" name="TextBox 202">
              <a:extLst>
                <a:ext uri="{FF2B5EF4-FFF2-40B4-BE49-F238E27FC236}">
                  <a16:creationId xmlns:a16="http://schemas.microsoft.com/office/drawing/2014/main" id="{2F116AFE-95F3-481F-859E-5235B39A6C96}"/>
                </a:ext>
              </a:extLst>
            </p:cNvPr>
            <p:cNvSpPr txBox="1"/>
            <p:nvPr/>
          </p:nvSpPr>
          <p:spPr>
            <a:xfrm>
              <a:off x="2896187" y="3568688"/>
              <a:ext cx="261863" cy="306267"/>
            </a:xfrm>
            <a:prstGeom prst="rect">
              <a:avLst/>
            </a:prstGeom>
            <a:noFill/>
          </p:spPr>
          <p:txBody>
            <a:bodyPr wrap="square" lIns="36000" tIns="36000" rIns="36000" bIns="36000"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40</a:t>
              </a:r>
            </a:p>
          </p:txBody>
        </p:sp>
        <p:sp>
          <p:nvSpPr>
            <p:cNvPr id="204" name="TextBox 203">
              <a:extLst>
                <a:ext uri="{FF2B5EF4-FFF2-40B4-BE49-F238E27FC236}">
                  <a16:creationId xmlns:a16="http://schemas.microsoft.com/office/drawing/2014/main" id="{8284B1F7-63EB-4241-B397-E60B79539E0C}"/>
                </a:ext>
              </a:extLst>
            </p:cNvPr>
            <p:cNvSpPr txBox="1"/>
            <p:nvPr/>
          </p:nvSpPr>
          <p:spPr>
            <a:xfrm>
              <a:off x="2936476" y="4082481"/>
              <a:ext cx="221574" cy="306267"/>
            </a:xfrm>
            <a:prstGeom prst="rect">
              <a:avLst/>
            </a:prstGeom>
            <a:noFill/>
          </p:spPr>
          <p:txBody>
            <a:bodyPr wrap="square" lIns="36000" tIns="36000" rIns="36000" bIns="36000"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20</a:t>
              </a:r>
            </a:p>
          </p:txBody>
        </p:sp>
        <p:sp>
          <p:nvSpPr>
            <p:cNvPr id="205" name="TextBox 204">
              <a:extLst>
                <a:ext uri="{FF2B5EF4-FFF2-40B4-BE49-F238E27FC236}">
                  <a16:creationId xmlns:a16="http://schemas.microsoft.com/office/drawing/2014/main" id="{43C5E2CE-623A-4522-BF5F-EF35D7B1860E}"/>
                </a:ext>
              </a:extLst>
            </p:cNvPr>
            <p:cNvSpPr txBox="1"/>
            <p:nvPr/>
          </p:nvSpPr>
          <p:spPr>
            <a:xfrm>
              <a:off x="2946653" y="4601650"/>
              <a:ext cx="211397" cy="306267"/>
            </a:xfrm>
            <a:prstGeom prst="rect">
              <a:avLst/>
            </a:prstGeom>
            <a:noFill/>
          </p:spPr>
          <p:txBody>
            <a:bodyPr wrap="square" lIns="36000" tIns="36000" rIns="36000" bIns="36000"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0</a:t>
              </a:r>
            </a:p>
          </p:txBody>
        </p:sp>
        <p:grpSp>
          <p:nvGrpSpPr>
            <p:cNvPr id="206" name="Group 205">
              <a:extLst>
                <a:ext uri="{FF2B5EF4-FFF2-40B4-BE49-F238E27FC236}">
                  <a16:creationId xmlns:a16="http://schemas.microsoft.com/office/drawing/2014/main" id="{317517FB-6372-44C5-BCA3-8046D33B5EA0}"/>
                </a:ext>
              </a:extLst>
            </p:cNvPr>
            <p:cNvGrpSpPr/>
            <p:nvPr/>
          </p:nvGrpSpPr>
          <p:grpSpPr>
            <a:xfrm>
              <a:off x="3188014" y="4785010"/>
              <a:ext cx="380328" cy="1247288"/>
              <a:chOff x="898048" y="4920702"/>
              <a:chExt cx="317542" cy="1247288"/>
            </a:xfrm>
          </p:grpSpPr>
          <p:sp>
            <p:nvSpPr>
              <p:cNvPr id="229" name="Line 19">
                <a:extLst>
                  <a:ext uri="{FF2B5EF4-FFF2-40B4-BE49-F238E27FC236}">
                    <a16:creationId xmlns:a16="http://schemas.microsoft.com/office/drawing/2014/main" id="{9067F104-FAAF-4D1B-94E9-BF31AF3B8C8B}"/>
                  </a:ext>
                </a:extLst>
              </p:cNvPr>
              <p:cNvSpPr>
                <a:spLocks noChangeShapeType="1"/>
              </p:cNvSpPr>
              <p:nvPr/>
            </p:nvSpPr>
            <p:spPr bwMode="auto">
              <a:xfrm>
                <a:off x="1141185"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230" name="Line 21">
                <a:extLst>
                  <a:ext uri="{FF2B5EF4-FFF2-40B4-BE49-F238E27FC236}">
                    <a16:creationId xmlns:a16="http://schemas.microsoft.com/office/drawing/2014/main" id="{FE18EB41-31B2-4889-A0E4-88AD8CC4F512}"/>
                  </a:ext>
                </a:extLst>
              </p:cNvPr>
              <p:cNvSpPr>
                <a:spLocks noChangeShapeType="1"/>
              </p:cNvSpPr>
              <p:nvPr/>
            </p:nvSpPr>
            <p:spPr bwMode="auto">
              <a:xfrm>
                <a:off x="954466"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31" name="TextBox 230">
                <a:extLst>
                  <a:ext uri="{FF2B5EF4-FFF2-40B4-BE49-F238E27FC236}">
                    <a16:creationId xmlns:a16="http://schemas.microsoft.com/office/drawing/2014/main" id="{09C9CF3E-AF6A-46ED-AA4A-6F6786DEFB1D}"/>
                  </a:ext>
                </a:extLst>
              </p:cNvPr>
              <p:cNvSpPr txBox="1"/>
              <p:nvPr/>
            </p:nvSpPr>
            <p:spPr>
              <a:xfrm>
                <a:off x="898048" y="4982720"/>
                <a:ext cx="96701" cy="306267"/>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0</a:t>
                </a:r>
              </a:p>
            </p:txBody>
          </p:sp>
          <p:sp>
            <p:nvSpPr>
              <p:cNvPr id="232" name="TextBox 231">
                <a:extLst>
                  <a:ext uri="{FF2B5EF4-FFF2-40B4-BE49-F238E27FC236}">
                    <a16:creationId xmlns:a16="http://schemas.microsoft.com/office/drawing/2014/main" id="{AE200948-203C-4C50-B8F8-7D08E1440DE0}"/>
                  </a:ext>
                </a:extLst>
              </p:cNvPr>
              <p:cNvSpPr txBox="1"/>
              <p:nvPr/>
            </p:nvSpPr>
            <p:spPr>
              <a:xfrm>
                <a:off x="1066781" y="4982720"/>
                <a:ext cx="148809" cy="1185270"/>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6</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ctr"/>
                <a:r>
                  <a:rPr lang="fr-FR" sz="1200">
                    <a:solidFill>
                      <a:schemeClr val="accent3"/>
                    </a:solidFill>
                    <a:latin typeface="Arial" panose="020B0604020202020204" pitchFamily="34" charset="0"/>
                    <a:cs typeface="Arial" panose="020B0604020202020204" pitchFamily="34" charset="0"/>
                  </a:rPr>
                  <a:t>52</a:t>
                </a:r>
              </a:p>
              <a:p>
                <a:pPr algn="ctr"/>
                <a:r>
                  <a:rPr lang="fr-FR" sz="1200">
                    <a:solidFill>
                      <a:schemeClr val="accent2"/>
                    </a:solidFill>
                    <a:latin typeface="Arial" panose="020B0604020202020204" pitchFamily="34" charset="0"/>
                    <a:cs typeface="Arial" panose="020B0604020202020204" pitchFamily="34" charset="0"/>
                  </a:rPr>
                  <a:t>33</a:t>
                </a:r>
              </a:p>
            </p:txBody>
          </p:sp>
        </p:grpSp>
        <p:grpSp>
          <p:nvGrpSpPr>
            <p:cNvPr id="207" name="Group 206">
              <a:extLst>
                <a:ext uri="{FF2B5EF4-FFF2-40B4-BE49-F238E27FC236}">
                  <a16:creationId xmlns:a16="http://schemas.microsoft.com/office/drawing/2014/main" id="{0DEBBD47-5415-47C5-AA21-73719C57A7FB}"/>
                </a:ext>
              </a:extLst>
            </p:cNvPr>
            <p:cNvGrpSpPr/>
            <p:nvPr/>
          </p:nvGrpSpPr>
          <p:grpSpPr>
            <a:xfrm>
              <a:off x="3649233" y="4785010"/>
              <a:ext cx="1164372" cy="1247288"/>
              <a:chOff x="806877" y="4920702"/>
              <a:chExt cx="972171" cy="1247288"/>
            </a:xfrm>
          </p:grpSpPr>
          <p:sp>
            <p:nvSpPr>
              <p:cNvPr id="223" name="Line 19">
                <a:extLst>
                  <a:ext uri="{FF2B5EF4-FFF2-40B4-BE49-F238E27FC236}">
                    <a16:creationId xmlns:a16="http://schemas.microsoft.com/office/drawing/2014/main" id="{294EAB42-1AF9-44ED-96EB-BEB27E07313B}"/>
                  </a:ext>
                </a:extLst>
              </p:cNvPr>
              <p:cNvSpPr>
                <a:spLocks noChangeShapeType="1"/>
              </p:cNvSpPr>
              <p:nvPr/>
            </p:nvSpPr>
            <p:spPr bwMode="auto">
              <a:xfrm>
                <a:off x="1083024"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224" name="Line 21">
                <a:extLst>
                  <a:ext uri="{FF2B5EF4-FFF2-40B4-BE49-F238E27FC236}">
                    <a16:creationId xmlns:a16="http://schemas.microsoft.com/office/drawing/2014/main" id="{B79E654B-24D2-422C-8DA0-1968A296F56C}"/>
                  </a:ext>
                </a:extLst>
              </p:cNvPr>
              <p:cNvSpPr>
                <a:spLocks noChangeShapeType="1"/>
              </p:cNvSpPr>
              <p:nvPr/>
            </p:nvSpPr>
            <p:spPr bwMode="auto">
              <a:xfrm>
                <a:off x="874053"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25" name="TextBox 224">
                <a:extLst>
                  <a:ext uri="{FF2B5EF4-FFF2-40B4-BE49-F238E27FC236}">
                    <a16:creationId xmlns:a16="http://schemas.microsoft.com/office/drawing/2014/main" id="{0A229445-D437-458A-9AB0-D871A6A4DC76}"/>
                  </a:ext>
                </a:extLst>
              </p:cNvPr>
              <p:cNvSpPr txBox="1"/>
              <p:nvPr/>
            </p:nvSpPr>
            <p:spPr>
              <a:xfrm>
                <a:off x="806877" y="4982720"/>
                <a:ext cx="148812" cy="1185270"/>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12</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ctr"/>
                <a:r>
                  <a:rPr lang="fr-FR" sz="1200">
                    <a:solidFill>
                      <a:schemeClr val="accent3"/>
                    </a:solidFill>
                    <a:latin typeface="Arial" panose="020B0604020202020204" pitchFamily="34" charset="0"/>
                    <a:cs typeface="Arial" panose="020B0604020202020204" pitchFamily="34" charset="0"/>
                  </a:rPr>
                  <a:t>29</a:t>
                </a:r>
              </a:p>
              <a:p>
                <a:pPr algn="ctr"/>
                <a:r>
                  <a:rPr lang="fr-FR" sz="1200">
                    <a:solidFill>
                      <a:schemeClr val="accent2"/>
                    </a:solidFill>
                    <a:latin typeface="Arial" panose="020B0604020202020204" pitchFamily="34" charset="0"/>
                    <a:cs typeface="Arial" panose="020B0604020202020204" pitchFamily="34" charset="0"/>
                  </a:rPr>
                  <a:t>11</a:t>
                </a:r>
              </a:p>
            </p:txBody>
          </p:sp>
          <p:sp>
            <p:nvSpPr>
              <p:cNvPr id="226" name="TextBox 225">
                <a:extLst>
                  <a:ext uri="{FF2B5EF4-FFF2-40B4-BE49-F238E27FC236}">
                    <a16:creationId xmlns:a16="http://schemas.microsoft.com/office/drawing/2014/main" id="{2A0E3E85-45B3-409D-87CC-A8FD3D7F7981}"/>
                  </a:ext>
                </a:extLst>
              </p:cNvPr>
              <p:cNvSpPr txBox="1"/>
              <p:nvPr/>
            </p:nvSpPr>
            <p:spPr>
              <a:xfrm>
                <a:off x="1008618" y="4982720"/>
                <a:ext cx="148812" cy="1185269"/>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18</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r"/>
                <a:r>
                  <a:rPr lang="fr-FR" sz="1200">
                    <a:solidFill>
                      <a:schemeClr val="accent3"/>
                    </a:solidFill>
                    <a:latin typeface="Arial" panose="020B0604020202020204" pitchFamily="34" charset="0"/>
                    <a:cs typeface="Arial" panose="020B0604020202020204" pitchFamily="34" charset="0"/>
                  </a:rPr>
                  <a:t>13</a:t>
                </a:r>
              </a:p>
              <a:p>
                <a:pPr algn="r"/>
                <a:r>
                  <a:rPr lang="fr-FR" sz="1200">
                    <a:solidFill>
                      <a:schemeClr val="accent2"/>
                    </a:solidFill>
                    <a:latin typeface="Arial" panose="020B0604020202020204" pitchFamily="34" charset="0"/>
                    <a:cs typeface="Arial" panose="020B0604020202020204" pitchFamily="34" charset="0"/>
                  </a:rPr>
                  <a:t>9</a:t>
                </a:r>
              </a:p>
            </p:txBody>
          </p:sp>
          <p:sp>
            <p:nvSpPr>
              <p:cNvPr id="227" name="Line 19">
                <a:extLst>
                  <a:ext uri="{FF2B5EF4-FFF2-40B4-BE49-F238E27FC236}">
                    <a16:creationId xmlns:a16="http://schemas.microsoft.com/office/drawing/2014/main" id="{9B37673A-C127-4FE6-A1E1-95E9082BF18E}"/>
                  </a:ext>
                </a:extLst>
              </p:cNvPr>
              <p:cNvSpPr>
                <a:spLocks noChangeShapeType="1"/>
              </p:cNvSpPr>
              <p:nvPr/>
            </p:nvSpPr>
            <p:spPr bwMode="auto">
              <a:xfrm>
                <a:off x="1704650"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228" name="TextBox 227">
                <a:extLst>
                  <a:ext uri="{FF2B5EF4-FFF2-40B4-BE49-F238E27FC236}">
                    <a16:creationId xmlns:a16="http://schemas.microsoft.com/office/drawing/2014/main" id="{40EBF614-FB6F-4E54-A575-E23441CDB45C}"/>
                  </a:ext>
                </a:extLst>
              </p:cNvPr>
              <p:cNvSpPr txBox="1"/>
              <p:nvPr/>
            </p:nvSpPr>
            <p:spPr>
              <a:xfrm>
                <a:off x="1630236" y="4982720"/>
                <a:ext cx="148812" cy="1185269"/>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36</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ctr"/>
                <a:r>
                  <a:rPr lang="fr-FR" sz="1200">
                    <a:solidFill>
                      <a:schemeClr val="accent3"/>
                    </a:solidFill>
                    <a:latin typeface="Arial" panose="020B0604020202020204" pitchFamily="34" charset="0"/>
                    <a:cs typeface="Arial" panose="020B0604020202020204" pitchFamily="34" charset="0"/>
                  </a:rPr>
                  <a:t>8</a:t>
                </a:r>
              </a:p>
              <a:p>
                <a:pPr algn="ctr"/>
                <a:r>
                  <a:rPr lang="fr-FR" sz="1200">
                    <a:solidFill>
                      <a:schemeClr val="accent2"/>
                    </a:solidFill>
                    <a:latin typeface="Arial" panose="020B0604020202020204" pitchFamily="34" charset="0"/>
                    <a:cs typeface="Arial" panose="020B0604020202020204" pitchFamily="34" charset="0"/>
                  </a:rPr>
                  <a:t>3</a:t>
                </a:r>
              </a:p>
            </p:txBody>
          </p:sp>
        </p:grpSp>
        <p:grpSp>
          <p:nvGrpSpPr>
            <p:cNvPr id="208" name="Group 207">
              <a:extLst>
                <a:ext uri="{FF2B5EF4-FFF2-40B4-BE49-F238E27FC236}">
                  <a16:creationId xmlns:a16="http://schemas.microsoft.com/office/drawing/2014/main" id="{88DBCC7F-C3D0-4725-BF37-65DD37B60CF8}"/>
                </a:ext>
              </a:extLst>
            </p:cNvPr>
            <p:cNvGrpSpPr/>
            <p:nvPr/>
          </p:nvGrpSpPr>
          <p:grpSpPr>
            <a:xfrm>
              <a:off x="4145352" y="4785010"/>
              <a:ext cx="922758" cy="1247288"/>
              <a:chOff x="744855" y="4920702"/>
              <a:chExt cx="770448" cy="1247288"/>
            </a:xfrm>
          </p:grpSpPr>
          <p:sp>
            <p:nvSpPr>
              <p:cNvPr id="219" name="Line 21">
                <a:extLst>
                  <a:ext uri="{FF2B5EF4-FFF2-40B4-BE49-F238E27FC236}">
                    <a16:creationId xmlns:a16="http://schemas.microsoft.com/office/drawing/2014/main" id="{7B7409D6-7E4A-409A-B7F3-95AC82825B09}"/>
                  </a:ext>
                </a:extLst>
              </p:cNvPr>
              <p:cNvSpPr>
                <a:spLocks noChangeShapeType="1"/>
              </p:cNvSpPr>
              <p:nvPr/>
            </p:nvSpPr>
            <p:spPr bwMode="auto">
              <a:xfrm>
                <a:off x="812033"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20" name="TextBox 219">
                <a:extLst>
                  <a:ext uri="{FF2B5EF4-FFF2-40B4-BE49-F238E27FC236}">
                    <a16:creationId xmlns:a16="http://schemas.microsoft.com/office/drawing/2014/main" id="{BA01130F-AA1C-4764-8456-109627655FE7}"/>
                  </a:ext>
                </a:extLst>
              </p:cNvPr>
              <p:cNvSpPr txBox="1"/>
              <p:nvPr/>
            </p:nvSpPr>
            <p:spPr>
              <a:xfrm>
                <a:off x="744855" y="4982720"/>
                <a:ext cx="148814" cy="1185269"/>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24</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r"/>
                <a:r>
                  <a:rPr lang="fr-FR" sz="1200">
                    <a:solidFill>
                      <a:schemeClr val="accent3"/>
                    </a:solidFill>
                    <a:latin typeface="Arial" panose="020B0604020202020204" pitchFamily="34" charset="0"/>
                    <a:cs typeface="Arial" panose="020B0604020202020204" pitchFamily="34" charset="0"/>
                  </a:rPr>
                  <a:t>13</a:t>
                </a:r>
              </a:p>
              <a:p>
                <a:pPr algn="r"/>
                <a:r>
                  <a:rPr lang="fr-FR" sz="1200">
                    <a:solidFill>
                      <a:schemeClr val="accent2"/>
                    </a:solidFill>
                    <a:latin typeface="Arial" panose="020B0604020202020204" pitchFamily="34" charset="0"/>
                    <a:cs typeface="Arial" panose="020B0604020202020204" pitchFamily="34" charset="0"/>
                  </a:rPr>
                  <a:t>6</a:t>
                </a:r>
              </a:p>
            </p:txBody>
          </p:sp>
          <p:sp>
            <p:nvSpPr>
              <p:cNvPr id="221" name="Line 21">
                <a:extLst>
                  <a:ext uri="{FF2B5EF4-FFF2-40B4-BE49-F238E27FC236}">
                    <a16:creationId xmlns:a16="http://schemas.microsoft.com/office/drawing/2014/main" id="{DDB718B4-70DD-43AD-A6A1-21AFAB75881C}"/>
                  </a:ext>
                </a:extLst>
              </p:cNvPr>
              <p:cNvSpPr>
                <a:spLocks noChangeShapeType="1"/>
              </p:cNvSpPr>
              <p:nvPr/>
            </p:nvSpPr>
            <p:spPr bwMode="auto">
              <a:xfrm>
                <a:off x="1433668" y="492070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22" name="TextBox 221">
                <a:extLst>
                  <a:ext uri="{FF2B5EF4-FFF2-40B4-BE49-F238E27FC236}">
                    <a16:creationId xmlns:a16="http://schemas.microsoft.com/office/drawing/2014/main" id="{5AA86C0B-6543-49D1-9C2E-2771D04195E0}"/>
                  </a:ext>
                </a:extLst>
              </p:cNvPr>
              <p:cNvSpPr txBox="1"/>
              <p:nvPr/>
            </p:nvSpPr>
            <p:spPr>
              <a:xfrm>
                <a:off x="1366489" y="4982721"/>
                <a:ext cx="148814" cy="11852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42</a:t>
                </a:r>
              </a:p>
              <a:p>
                <a:pPr algn="ctr"/>
                <a:endParaRPr lang="fr-FR" sz="1200" dirty="0">
                  <a:solidFill>
                    <a:srgbClr val="000000"/>
                  </a:solidFill>
                  <a:latin typeface="Arial" panose="020B0604020202020204" pitchFamily="34" charset="0"/>
                  <a:cs typeface="Arial" panose="020B0604020202020204" pitchFamily="34" charset="0"/>
                </a:endParaRPr>
              </a:p>
              <a:p>
                <a:pPr algn="ctr"/>
                <a:endParaRPr lang="fr-FR" sz="1200" dirty="0">
                  <a:solidFill>
                    <a:srgbClr val="000000"/>
                  </a:solidFill>
                  <a:latin typeface="Arial" panose="020B0604020202020204" pitchFamily="34" charset="0"/>
                  <a:cs typeface="Arial" panose="020B0604020202020204" pitchFamily="34" charset="0"/>
                </a:endParaRPr>
              </a:p>
              <a:p>
                <a:pPr algn="ctr"/>
                <a:r>
                  <a:rPr lang="fr-FR" sz="1200" dirty="0">
                    <a:solidFill>
                      <a:schemeClr val="accent3"/>
                    </a:solidFill>
                    <a:latin typeface="Arial" panose="020B0604020202020204" pitchFamily="34" charset="0"/>
                    <a:cs typeface="Arial" panose="020B0604020202020204" pitchFamily="34" charset="0"/>
                  </a:rPr>
                  <a:t>6</a:t>
                </a:r>
              </a:p>
              <a:p>
                <a:pPr algn="ctr"/>
                <a:r>
                  <a:rPr lang="fr-FR" sz="1200" dirty="0">
                    <a:solidFill>
                      <a:schemeClr val="accent2"/>
                    </a:solidFill>
                    <a:latin typeface="Arial" panose="020B0604020202020204" pitchFamily="34" charset="0"/>
                    <a:cs typeface="Arial" panose="020B0604020202020204" pitchFamily="34" charset="0"/>
                  </a:rPr>
                  <a:t>1</a:t>
                </a:r>
              </a:p>
            </p:txBody>
          </p:sp>
        </p:grpSp>
        <p:grpSp>
          <p:nvGrpSpPr>
            <p:cNvPr id="209" name="Group 208">
              <a:extLst>
                <a:ext uri="{FF2B5EF4-FFF2-40B4-BE49-F238E27FC236}">
                  <a16:creationId xmlns:a16="http://schemas.microsoft.com/office/drawing/2014/main" id="{C9D6E283-616B-4F62-ADDA-D8CD34DE0260}"/>
                </a:ext>
              </a:extLst>
            </p:cNvPr>
            <p:cNvGrpSpPr/>
            <p:nvPr/>
          </p:nvGrpSpPr>
          <p:grpSpPr>
            <a:xfrm>
              <a:off x="4393953" y="4785010"/>
              <a:ext cx="1170958" cy="1247288"/>
              <a:chOff x="476185" y="4920702"/>
              <a:chExt cx="977669" cy="1247288"/>
            </a:xfrm>
          </p:grpSpPr>
          <p:sp>
            <p:nvSpPr>
              <p:cNvPr id="213" name="Line 19">
                <a:extLst>
                  <a:ext uri="{FF2B5EF4-FFF2-40B4-BE49-F238E27FC236}">
                    <a16:creationId xmlns:a16="http://schemas.microsoft.com/office/drawing/2014/main" id="{DA8A81FA-D27A-4245-A148-59F2462B1F69}"/>
                  </a:ext>
                </a:extLst>
              </p:cNvPr>
              <p:cNvSpPr>
                <a:spLocks noChangeShapeType="1"/>
              </p:cNvSpPr>
              <p:nvPr/>
            </p:nvSpPr>
            <p:spPr bwMode="auto">
              <a:xfrm>
                <a:off x="137944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214" name="Line 21">
                <a:extLst>
                  <a:ext uri="{FF2B5EF4-FFF2-40B4-BE49-F238E27FC236}">
                    <a16:creationId xmlns:a16="http://schemas.microsoft.com/office/drawing/2014/main" id="{6D111199-39A4-4697-B073-FE5C42F47C18}"/>
                  </a:ext>
                </a:extLst>
              </p:cNvPr>
              <p:cNvSpPr>
                <a:spLocks noChangeShapeType="1"/>
              </p:cNvSpPr>
              <p:nvPr/>
            </p:nvSpPr>
            <p:spPr bwMode="auto">
              <a:xfrm>
                <a:off x="543361"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15" name="TextBox 214">
                <a:extLst>
                  <a:ext uri="{FF2B5EF4-FFF2-40B4-BE49-F238E27FC236}">
                    <a16:creationId xmlns:a16="http://schemas.microsoft.com/office/drawing/2014/main" id="{8582BEA8-79BC-4990-97C0-5949F6B997FC}"/>
                  </a:ext>
                </a:extLst>
              </p:cNvPr>
              <p:cNvSpPr txBox="1"/>
              <p:nvPr/>
            </p:nvSpPr>
            <p:spPr>
              <a:xfrm>
                <a:off x="476185" y="4982720"/>
                <a:ext cx="148812" cy="1185270"/>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30</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r"/>
                <a:r>
                  <a:rPr lang="fr-FR" sz="1200">
                    <a:solidFill>
                      <a:schemeClr val="accent3"/>
                    </a:solidFill>
                    <a:latin typeface="Arial" panose="020B0604020202020204" pitchFamily="34" charset="0"/>
                    <a:cs typeface="Arial" panose="020B0604020202020204" pitchFamily="34" charset="0"/>
                  </a:rPr>
                  <a:t>10</a:t>
                </a:r>
              </a:p>
              <a:p>
                <a:pPr algn="r"/>
                <a:r>
                  <a:rPr lang="fr-FR" sz="1200">
                    <a:solidFill>
                      <a:schemeClr val="accent2"/>
                    </a:solidFill>
                    <a:latin typeface="Arial" panose="020B0604020202020204" pitchFamily="34" charset="0"/>
                    <a:cs typeface="Arial" panose="020B0604020202020204" pitchFamily="34" charset="0"/>
                  </a:rPr>
                  <a:t>6</a:t>
                </a:r>
              </a:p>
            </p:txBody>
          </p:sp>
          <p:sp>
            <p:nvSpPr>
              <p:cNvPr id="216" name="TextBox 215">
                <a:extLst>
                  <a:ext uri="{FF2B5EF4-FFF2-40B4-BE49-F238E27FC236}">
                    <a16:creationId xmlns:a16="http://schemas.microsoft.com/office/drawing/2014/main" id="{CBFFFFD5-3B7A-4D20-A432-7FE39E24F0AA}"/>
                  </a:ext>
                </a:extLst>
              </p:cNvPr>
              <p:cNvSpPr txBox="1"/>
              <p:nvPr/>
            </p:nvSpPr>
            <p:spPr>
              <a:xfrm>
                <a:off x="1305042" y="4982720"/>
                <a:ext cx="148812" cy="526017"/>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54</a:t>
                </a:r>
              </a:p>
              <a:p>
                <a:pPr algn="ctr"/>
                <a:endParaRPr lang="fr-FR" sz="1200">
                  <a:solidFill>
                    <a:srgbClr val="000000"/>
                  </a:solidFill>
                  <a:latin typeface="Arial" panose="020B0604020202020204" pitchFamily="34" charset="0"/>
                  <a:cs typeface="Arial" panose="020B0604020202020204" pitchFamily="34" charset="0"/>
                </a:endParaRPr>
              </a:p>
            </p:txBody>
          </p:sp>
          <p:sp>
            <p:nvSpPr>
              <p:cNvPr id="217" name="Line 21">
                <a:extLst>
                  <a:ext uri="{FF2B5EF4-FFF2-40B4-BE49-F238E27FC236}">
                    <a16:creationId xmlns:a16="http://schemas.microsoft.com/office/drawing/2014/main" id="{23BDB40D-94A5-4BD0-BA2D-1AB5897265BD}"/>
                  </a:ext>
                </a:extLst>
              </p:cNvPr>
              <p:cNvSpPr>
                <a:spLocks noChangeShapeType="1"/>
              </p:cNvSpPr>
              <p:nvPr/>
            </p:nvSpPr>
            <p:spPr bwMode="auto">
              <a:xfrm>
                <a:off x="1164990" y="492070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18" name="TextBox 217">
                <a:extLst>
                  <a:ext uri="{FF2B5EF4-FFF2-40B4-BE49-F238E27FC236}">
                    <a16:creationId xmlns:a16="http://schemas.microsoft.com/office/drawing/2014/main" id="{E579AF79-23B5-4EA4-AAD3-C1CECA25F86C}"/>
                  </a:ext>
                </a:extLst>
              </p:cNvPr>
              <p:cNvSpPr txBox="1"/>
              <p:nvPr/>
            </p:nvSpPr>
            <p:spPr>
              <a:xfrm>
                <a:off x="1097813" y="4982721"/>
                <a:ext cx="148812" cy="1185269"/>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48</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ctr"/>
                <a:r>
                  <a:rPr lang="fr-FR" sz="1200">
                    <a:solidFill>
                      <a:schemeClr val="accent3"/>
                    </a:solidFill>
                    <a:latin typeface="Arial" panose="020B0604020202020204" pitchFamily="34" charset="0"/>
                    <a:cs typeface="Arial" panose="020B0604020202020204" pitchFamily="34" charset="0"/>
                  </a:rPr>
                  <a:t>0</a:t>
                </a:r>
              </a:p>
              <a:p>
                <a:pPr algn="ctr"/>
                <a:r>
                  <a:rPr lang="fr-FR" sz="1200">
                    <a:solidFill>
                      <a:schemeClr val="accent2"/>
                    </a:solidFill>
                    <a:latin typeface="Arial" panose="020B0604020202020204" pitchFamily="34" charset="0"/>
                    <a:cs typeface="Arial" panose="020B0604020202020204" pitchFamily="34" charset="0"/>
                  </a:rPr>
                  <a:t>0</a:t>
                </a:r>
              </a:p>
            </p:txBody>
          </p:sp>
        </p:grpSp>
        <p:sp>
          <p:nvSpPr>
            <p:cNvPr id="210" name="Line 21">
              <a:extLst>
                <a:ext uri="{FF2B5EF4-FFF2-40B4-BE49-F238E27FC236}">
                  <a16:creationId xmlns:a16="http://schemas.microsoft.com/office/drawing/2014/main" id="{5B3709CB-1FE2-405E-A1EA-5EDD699E46D8}"/>
                </a:ext>
              </a:extLst>
            </p:cNvPr>
            <p:cNvSpPr>
              <a:spLocks noChangeShapeType="1"/>
            </p:cNvSpPr>
            <p:nvPr/>
          </p:nvSpPr>
          <p:spPr bwMode="auto">
            <a:xfrm>
              <a:off x="5706657"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211" name="TextBox 210">
              <a:extLst>
                <a:ext uri="{FF2B5EF4-FFF2-40B4-BE49-F238E27FC236}">
                  <a16:creationId xmlns:a16="http://schemas.microsoft.com/office/drawing/2014/main" id="{C6FF418B-0831-4343-9BBB-B7051D4F2C3D}"/>
                </a:ext>
              </a:extLst>
            </p:cNvPr>
            <p:cNvSpPr txBox="1"/>
            <p:nvPr/>
          </p:nvSpPr>
          <p:spPr>
            <a:xfrm>
              <a:off x="5626198" y="4847028"/>
              <a:ext cx="178233" cy="526017"/>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60</a:t>
              </a:r>
            </a:p>
            <a:p>
              <a:pPr algn="ctr"/>
              <a:endParaRPr lang="fr-FR" sz="1200">
                <a:solidFill>
                  <a:srgbClr val="000000"/>
                </a:solidFill>
                <a:latin typeface="Arial" panose="020B0604020202020204" pitchFamily="34" charset="0"/>
                <a:cs typeface="Arial" panose="020B0604020202020204" pitchFamily="34" charset="0"/>
              </a:endParaRPr>
            </a:p>
          </p:txBody>
        </p:sp>
        <p:sp>
          <p:nvSpPr>
            <p:cNvPr id="212" name="TextBox 211">
              <a:extLst>
                <a:ext uri="{FF2B5EF4-FFF2-40B4-BE49-F238E27FC236}">
                  <a16:creationId xmlns:a16="http://schemas.microsoft.com/office/drawing/2014/main" id="{64A7DECC-B34E-40D9-A199-401E462E5EAD}"/>
                </a:ext>
              </a:extLst>
            </p:cNvPr>
            <p:cNvSpPr txBox="1"/>
            <p:nvPr/>
          </p:nvSpPr>
          <p:spPr>
            <a:xfrm>
              <a:off x="2533844" y="5267442"/>
              <a:ext cx="666751" cy="769128"/>
            </a:xfrm>
            <a:prstGeom prst="rect">
              <a:avLst/>
            </a:prstGeom>
            <a:noFill/>
          </p:spPr>
          <p:txBody>
            <a:bodyPr wrap="none" rtlCol="0">
              <a:spAutoFit/>
            </a:bodyPr>
            <a:lstStyle/>
            <a:p>
              <a:pPr algn="r" fontAlgn="base">
                <a:spcBef>
                  <a:spcPct val="0"/>
                </a:spcBef>
                <a:spcAft>
                  <a:spcPct val="0"/>
                </a:spcAft>
              </a:pPr>
              <a:r>
                <a:rPr lang="fr-FR" sz="1200">
                  <a:solidFill>
                    <a:srgbClr val="4D4D4D"/>
                  </a:solidFill>
                  <a:latin typeface="Arial" panose="020B0604020202020204" pitchFamily="34" charset="0"/>
                  <a:cs typeface="Arial" panose="020B0604020202020204" pitchFamily="34" charset="0"/>
                </a:rPr>
                <a:t>N</a:t>
              </a:r>
            </a:p>
            <a:p>
              <a:pPr algn="r" fontAlgn="base">
                <a:spcBef>
                  <a:spcPct val="0"/>
                </a:spcBef>
                <a:spcAft>
                  <a:spcPct val="0"/>
                </a:spcAft>
              </a:pPr>
              <a:r>
                <a:rPr lang="fr-FR" sz="1200">
                  <a:solidFill>
                    <a:schemeClr val="accent3"/>
                  </a:solidFill>
                  <a:latin typeface="Arial" panose="020B0604020202020204" pitchFamily="34" charset="0"/>
                  <a:cs typeface="Arial" panose="020B0604020202020204" pitchFamily="34" charset="0"/>
                </a:rPr>
                <a:t>Pazopanib</a:t>
              </a:r>
            </a:p>
            <a:p>
              <a:pPr algn="r" fontAlgn="base">
                <a:spcBef>
                  <a:spcPct val="0"/>
                </a:spcBef>
                <a:spcAft>
                  <a:spcPct val="0"/>
                </a:spcAft>
              </a:pPr>
              <a:r>
                <a:rPr lang="fr-FR" sz="1200">
                  <a:solidFill>
                    <a:schemeClr val="accent2"/>
                  </a:solidFill>
                  <a:latin typeface="Arial" panose="020B0604020202020204" pitchFamily="34" charset="0"/>
                  <a:cs typeface="Arial" panose="020B0604020202020204" pitchFamily="34" charset="0"/>
                </a:rPr>
                <a:t>Placebo</a:t>
              </a:r>
            </a:p>
          </p:txBody>
        </p:sp>
      </p:grpSp>
      <p:graphicFrame>
        <p:nvGraphicFramePr>
          <p:cNvPr id="233" name="Group 88">
            <a:extLst>
              <a:ext uri="{FF2B5EF4-FFF2-40B4-BE49-F238E27FC236}">
                <a16:creationId xmlns:a16="http://schemas.microsoft.com/office/drawing/2014/main" id="{AA0E489D-8145-448A-8ECD-1538168B8075}"/>
              </a:ext>
            </a:extLst>
          </p:cNvPr>
          <p:cNvGraphicFramePr>
            <a:graphicFrameLocks noGrp="1"/>
          </p:cNvGraphicFramePr>
          <p:nvPr>
            <p:extLst>
              <p:ext uri="{D42A27DB-BD31-4B8C-83A1-F6EECF244321}">
                <p14:modId xmlns:p14="http://schemas.microsoft.com/office/powerpoint/2010/main" val="2075659108"/>
              </p:ext>
            </p:extLst>
          </p:nvPr>
        </p:nvGraphicFramePr>
        <p:xfrm>
          <a:off x="2196965" y="1879473"/>
          <a:ext cx="2272832" cy="864207"/>
        </p:xfrm>
        <a:graphic>
          <a:graphicData uri="http://schemas.openxmlformats.org/drawingml/2006/table">
            <a:tbl>
              <a:tblPr firstRow="1" bandRow="1">
                <a:tableStyleId>{69012ECD-51FC-41F1-AA8D-1B2483CD663E}</a:tableStyleId>
              </a:tblPr>
              <a:tblGrid>
                <a:gridCol w="941693">
                  <a:extLst>
                    <a:ext uri="{9D8B030D-6E8A-4147-A177-3AD203B41FA5}">
                      <a16:colId xmlns:a16="http://schemas.microsoft.com/office/drawing/2014/main" val="20001"/>
                    </a:ext>
                  </a:extLst>
                </a:gridCol>
                <a:gridCol w="1331139">
                  <a:extLst>
                    <a:ext uri="{9D8B030D-6E8A-4147-A177-3AD203B41FA5}">
                      <a16:colId xmlns:a16="http://schemas.microsoft.com/office/drawing/2014/main" val="20002"/>
                    </a:ext>
                  </a:extLst>
                </a:gridCol>
              </a:tblGrid>
              <a:tr h="29348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a:ln>
                            <a:noFill/>
                          </a:ln>
                          <a:solidFill>
                            <a:srgbClr val="4D4D4D"/>
                          </a:solidFill>
                          <a:effectLst/>
                          <a:latin typeface="Arial" charset="0"/>
                          <a:cs typeface="Arial" charset="0"/>
                        </a:rPr>
                        <a:t>Bras</a:t>
                      </a:r>
                    </a:p>
                  </a:txBody>
                  <a:tcPr marL="36000" marR="36000" marT="36000" marB="36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solidFill>
                            <a:srgbClr val="4D4D4D"/>
                          </a:solidFill>
                          <a:effectLst/>
                        </a:rPr>
                        <a:t>Evts/total</a:t>
                      </a:r>
                      <a:endParaRPr kumimoji="0" lang="en-GB" sz="1400" b="1" i="0" u="none" strike="noStrike" cap="none" normalizeH="0" baseline="0" dirty="0">
                        <a:ln>
                          <a:noFill/>
                        </a:ln>
                        <a:solidFill>
                          <a:srgbClr val="4D4D4D"/>
                        </a:solidFill>
                        <a:effectLst/>
                        <a:latin typeface="Arial" charset="0"/>
                        <a:cs typeface="Arial" charset="0"/>
                      </a:endParaRPr>
                    </a:p>
                  </a:txBody>
                  <a:tcPr marL="36000" marR="36000" marT="36000" marB="36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13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solidFill>
                            <a:schemeClr val="accent3"/>
                          </a:solidFill>
                          <a:effectLst/>
                        </a:rPr>
                        <a:t>Pazopanib</a:t>
                      </a:r>
                      <a:endParaRPr kumimoji="0" lang="en-GB" sz="1400" b="0" i="0" u="none" strike="noStrike" cap="none" normalizeH="0" baseline="0" dirty="0">
                        <a:ln>
                          <a:noFill/>
                        </a:ln>
                        <a:solidFill>
                          <a:schemeClr val="accent3"/>
                        </a:solidFill>
                        <a:effectLst/>
                        <a:latin typeface="Arial" charset="0"/>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solidFill>
                            <a:schemeClr val="accent3"/>
                          </a:solidFill>
                          <a:effectLst/>
                        </a:rPr>
                        <a:t>56/97</a:t>
                      </a:r>
                      <a:endParaRPr kumimoji="0" lang="en-GB" sz="1400" b="0" i="0" u="none" strike="noStrike" cap="none" normalizeH="0" baseline="0" dirty="0">
                        <a:ln>
                          <a:noFill/>
                        </a:ln>
                        <a:solidFill>
                          <a:schemeClr val="accent3"/>
                        </a:solidFill>
                        <a:effectLst/>
                        <a:latin typeface="Arial" charset="0"/>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solidFill>
                            <a:schemeClr val="accent2"/>
                          </a:solidFill>
                          <a:effectLst/>
                        </a:rPr>
                        <a:t>Placebo</a:t>
                      </a:r>
                      <a:endParaRPr kumimoji="0" lang="en-GB" sz="1400" b="0" i="0" u="none" strike="noStrike" cap="none" normalizeH="0" baseline="0" dirty="0">
                        <a:ln>
                          <a:noFill/>
                        </a:ln>
                        <a:solidFill>
                          <a:schemeClr val="accent2"/>
                        </a:solidFill>
                        <a:effectLst/>
                        <a:latin typeface="Arial" charset="0"/>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solidFill>
                            <a:schemeClr val="accent2"/>
                          </a:solidFill>
                          <a:effectLst/>
                        </a:rPr>
                        <a:t>56/74</a:t>
                      </a:r>
                      <a:endParaRPr kumimoji="0" lang="en-GB" sz="1400" b="0" i="0" u="none" strike="noStrike" cap="none" normalizeH="0" baseline="0" dirty="0">
                        <a:ln>
                          <a:noFill/>
                        </a:ln>
                        <a:solidFill>
                          <a:schemeClr val="accent2"/>
                        </a:solidFill>
                        <a:effectLst/>
                        <a:latin typeface="Arial" charset="0"/>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234" name="Freeform: Shape 53">
            <a:extLst>
              <a:ext uri="{FF2B5EF4-FFF2-40B4-BE49-F238E27FC236}">
                <a16:creationId xmlns:a16="http://schemas.microsoft.com/office/drawing/2014/main" id="{8025C826-3708-4889-A6E6-BEFC6F1E1DD2}"/>
              </a:ext>
            </a:extLst>
          </p:cNvPr>
          <p:cNvSpPr/>
          <p:nvPr/>
        </p:nvSpPr>
        <p:spPr>
          <a:xfrm>
            <a:off x="1249491" y="2668871"/>
            <a:ext cx="96551" cy="72000"/>
          </a:xfrm>
          <a:custGeom>
            <a:avLst/>
            <a:gdLst>
              <a:gd name="connsiteX0" fmla="*/ 149805 w 152400"/>
              <a:gd name="connsiteY0" fmla="*/ 5805 h 9525"/>
              <a:gd name="connsiteX1" fmla="*/ 5805 w 152400"/>
              <a:gd name="connsiteY1" fmla="*/ 5805 h 9525"/>
            </a:gdLst>
            <a:ahLst/>
            <a:cxnLst>
              <a:cxn ang="0">
                <a:pos x="connsiteX0" y="connsiteY0"/>
              </a:cxn>
              <a:cxn ang="0">
                <a:pos x="connsiteX1" y="connsiteY1"/>
              </a:cxn>
            </a:cxnLst>
            <a:rect l="l" t="t" r="r" b="b"/>
            <a:pathLst>
              <a:path w="152400" h="9525">
                <a:moveTo>
                  <a:pt x="149805" y="5805"/>
                </a:moveTo>
                <a:lnTo>
                  <a:pt x="5805" y="5805"/>
                </a:lnTo>
              </a:path>
            </a:pathLst>
          </a:custGeom>
          <a:noFill/>
          <a:ln w="25400" cap="flat">
            <a:solidFill>
              <a:srgbClr val="B2C0EC"/>
            </a:solidFill>
            <a:prstDash val="solid"/>
            <a:miter/>
          </a:ln>
        </p:spPr>
        <p:txBody>
          <a:bodyPr rtlCol="0" anchor="ctr"/>
          <a:lstStyle/>
          <a:p>
            <a:endParaRPr lang="fr-FR"/>
          </a:p>
        </p:txBody>
      </p:sp>
      <p:sp>
        <p:nvSpPr>
          <p:cNvPr id="235" name="Freeform: Shape 3">
            <a:extLst>
              <a:ext uri="{FF2B5EF4-FFF2-40B4-BE49-F238E27FC236}">
                <a16:creationId xmlns:a16="http://schemas.microsoft.com/office/drawing/2014/main" id="{E90A1C1F-9A87-493F-A5D8-705733C47C64}"/>
              </a:ext>
            </a:extLst>
          </p:cNvPr>
          <p:cNvSpPr/>
          <p:nvPr/>
        </p:nvSpPr>
        <p:spPr>
          <a:xfrm>
            <a:off x="1119530" y="2290716"/>
            <a:ext cx="2516360" cy="2107764"/>
          </a:xfrm>
          <a:custGeom>
            <a:avLst/>
            <a:gdLst>
              <a:gd name="connsiteX0" fmla="*/ 3966334 w 3971925"/>
              <a:gd name="connsiteY0" fmla="*/ 3354286 h 3352800"/>
              <a:gd name="connsiteX1" fmla="*/ 3966334 w 3971925"/>
              <a:gd name="connsiteY1" fmla="*/ 3231871 h 3352800"/>
              <a:gd name="connsiteX2" fmla="*/ 3641179 w 3971925"/>
              <a:gd name="connsiteY2" fmla="*/ 3231871 h 3352800"/>
              <a:gd name="connsiteX3" fmla="*/ 3641179 w 3971925"/>
              <a:gd name="connsiteY3" fmla="*/ 3086510 h 3352800"/>
              <a:gd name="connsiteX4" fmla="*/ 2964104 w 3971925"/>
              <a:gd name="connsiteY4" fmla="*/ 3086510 h 3352800"/>
              <a:gd name="connsiteX5" fmla="*/ 2964104 w 3971925"/>
              <a:gd name="connsiteY5" fmla="*/ 3010005 h 3352800"/>
              <a:gd name="connsiteX6" fmla="*/ 2688679 w 3971925"/>
              <a:gd name="connsiteY6" fmla="*/ 3010005 h 3352800"/>
              <a:gd name="connsiteX7" fmla="*/ 2688679 w 3971925"/>
              <a:gd name="connsiteY7" fmla="*/ 2933500 h 3352800"/>
              <a:gd name="connsiteX8" fmla="*/ 1946567 w 3971925"/>
              <a:gd name="connsiteY8" fmla="*/ 2933500 h 3352800"/>
              <a:gd name="connsiteX9" fmla="*/ 1946567 w 3971925"/>
              <a:gd name="connsiteY9" fmla="*/ 2864644 h 3352800"/>
              <a:gd name="connsiteX10" fmla="*/ 1789738 w 3971925"/>
              <a:gd name="connsiteY10" fmla="*/ 2864644 h 3352800"/>
              <a:gd name="connsiteX11" fmla="*/ 1789738 w 3971925"/>
              <a:gd name="connsiteY11" fmla="*/ 2799617 h 3352800"/>
              <a:gd name="connsiteX12" fmla="*/ 1728530 w 3971925"/>
              <a:gd name="connsiteY12" fmla="*/ 2799617 h 3352800"/>
              <a:gd name="connsiteX13" fmla="*/ 1728530 w 3971925"/>
              <a:gd name="connsiteY13" fmla="*/ 2719283 h 3352800"/>
              <a:gd name="connsiteX14" fmla="*/ 1464583 w 3971925"/>
              <a:gd name="connsiteY14" fmla="*/ 2719283 h 3352800"/>
              <a:gd name="connsiteX15" fmla="*/ 1464583 w 3971925"/>
              <a:gd name="connsiteY15" fmla="*/ 2642778 h 3352800"/>
              <a:gd name="connsiteX16" fmla="*/ 1368952 w 3971925"/>
              <a:gd name="connsiteY16" fmla="*/ 2642778 h 3352800"/>
              <a:gd name="connsiteX17" fmla="*/ 1368952 w 3971925"/>
              <a:gd name="connsiteY17" fmla="*/ 2589219 h 3352800"/>
              <a:gd name="connsiteX18" fmla="*/ 1043797 w 3971925"/>
              <a:gd name="connsiteY18" fmla="*/ 2589219 h 3352800"/>
              <a:gd name="connsiteX19" fmla="*/ 1043797 w 3971925"/>
              <a:gd name="connsiteY19" fmla="*/ 2375002 h 3352800"/>
              <a:gd name="connsiteX20" fmla="*/ 990248 w 3971925"/>
              <a:gd name="connsiteY20" fmla="*/ 2375002 h 3352800"/>
              <a:gd name="connsiteX21" fmla="*/ 990248 w 3971925"/>
              <a:gd name="connsiteY21" fmla="*/ 2309975 h 3352800"/>
              <a:gd name="connsiteX22" fmla="*/ 978770 w 3971925"/>
              <a:gd name="connsiteY22" fmla="*/ 2309975 h 3352800"/>
              <a:gd name="connsiteX23" fmla="*/ 978770 w 3971925"/>
              <a:gd name="connsiteY23" fmla="*/ 2195217 h 3352800"/>
              <a:gd name="connsiteX24" fmla="*/ 806631 w 3971925"/>
              <a:gd name="connsiteY24" fmla="*/ 2195217 h 3352800"/>
              <a:gd name="connsiteX25" fmla="*/ 806631 w 3971925"/>
              <a:gd name="connsiteY25" fmla="*/ 2068982 h 3352800"/>
              <a:gd name="connsiteX26" fmla="*/ 776029 w 3971925"/>
              <a:gd name="connsiteY26" fmla="*/ 2068982 h 3352800"/>
              <a:gd name="connsiteX27" fmla="*/ 776029 w 3971925"/>
              <a:gd name="connsiteY27" fmla="*/ 1858594 h 3352800"/>
              <a:gd name="connsiteX28" fmla="*/ 756903 w 3971925"/>
              <a:gd name="connsiteY28" fmla="*/ 1858594 h 3352800"/>
              <a:gd name="connsiteX29" fmla="*/ 756903 w 3971925"/>
              <a:gd name="connsiteY29" fmla="*/ 1674971 h 3352800"/>
              <a:gd name="connsiteX30" fmla="*/ 680397 w 3971925"/>
              <a:gd name="connsiteY30" fmla="*/ 1674971 h 3352800"/>
              <a:gd name="connsiteX31" fmla="*/ 680397 w 3971925"/>
              <a:gd name="connsiteY31" fmla="*/ 1629070 h 3352800"/>
              <a:gd name="connsiteX32" fmla="*/ 550336 w 3971925"/>
              <a:gd name="connsiteY32" fmla="*/ 1629070 h 3352800"/>
              <a:gd name="connsiteX33" fmla="*/ 550336 w 3971925"/>
              <a:gd name="connsiteY33" fmla="*/ 1518142 h 3352800"/>
              <a:gd name="connsiteX34" fmla="*/ 515908 w 3971925"/>
              <a:gd name="connsiteY34" fmla="*/ 1518142 h 3352800"/>
              <a:gd name="connsiteX35" fmla="*/ 515908 w 3971925"/>
              <a:gd name="connsiteY35" fmla="*/ 1032329 h 3352800"/>
              <a:gd name="connsiteX36" fmla="*/ 500607 w 3971925"/>
              <a:gd name="connsiteY36" fmla="*/ 1032329 h 3352800"/>
              <a:gd name="connsiteX37" fmla="*/ 500607 w 3971925"/>
              <a:gd name="connsiteY37" fmla="*/ 764554 h 3352800"/>
              <a:gd name="connsiteX38" fmla="*/ 447053 w 3971925"/>
              <a:gd name="connsiteY38" fmla="*/ 764554 h 3352800"/>
              <a:gd name="connsiteX39" fmla="*/ 447053 w 3971925"/>
              <a:gd name="connsiteY39" fmla="*/ 714825 h 3352800"/>
              <a:gd name="connsiteX40" fmla="*/ 320818 w 3971925"/>
              <a:gd name="connsiteY40" fmla="*/ 714825 h 3352800"/>
              <a:gd name="connsiteX41" fmla="*/ 320818 w 3971925"/>
              <a:gd name="connsiteY41" fmla="*/ 642144 h 3352800"/>
              <a:gd name="connsiteX42" fmla="*/ 278740 w 3971925"/>
              <a:gd name="connsiteY42" fmla="*/ 642144 h 3352800"/>
              <a:gd name="connsiteX43" fmla="*/ 278740 w 3971925"/>
              <a:gd name="connsiteY43" fmla="*/ 512084 h 3352800"/>
              <a:gd name="connsiteX44" fmla="*/ 271090 w 3971925"/>
              <a:gd name="connsiteY44" fmla="*/ 512084 h 3352800"/>
              <a:gd name="connsiteX45" fmla="*/ 271090 w 3971925"/>
              <a:gd name="connsiteY45" fmla="*/ 393500 h 3352800"/>
              <a:gd name="connsiteX46" fmla="*/ 248138 w 3971925"/>
              <a:gd name="connsiteY46" fmla="*/ 393500 h 3352800"/>
              <a:gd name="connsiteX47" fmla="*/ 248138 w 3971925"/>
              <a:gd name="connsiteY47" fmla="*/ 148680 h 3352800"/>
              <a:gd name="connsiteX48" fmla="*/ 175457 w 3971925"/>
              <a:gd name="connsiteY48" fmla="*/ 148680 h 3352800"/>
              <a:gd name="connsiteX49" fmla="*/ 175457 w 3971925"/>
              <a:gd name="connsiteY49" fmla="*/ 110427 h 3352800"/>
              <a:gd name="connsiteX50" fmla="*/ 102777 w 3971925"/>
              <a:gd name="connsiteY50" fmla="*/ 110427 h 3352800"/>
              <a:gd name="connsiteX51" fmla="*/ 102777 w 3971925"/>
              <a:gd name="connsiteY51" fmla="*/ 53047 h 3352800"/>
              <a:gd name="connsiteX52" fmla="*/ 45397 w 3971925"/>
              <a:gd name="connsiteY52" fmla="*/ 53047 h 3352800"/>
              <a:gd name="connsiteX53" fmla="*/ 45397 w 3971925"/>
              <a:gd name="connsiteY53" fmla="*/ 7144 h 3352800"/>
              <a:gd name="connsiteX54" fmla="*/ 7144 w 3971925"/>
              <a:gd name="connsiteY54" fmla="*/ 7144 h 335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971925" h="3352800">
                <a:moveTo>
                  <a:pt x="3966334" y="3354286"/>
                </a:moveTo>
                <a:lnTo>
                  <a:pt x="3966334" y="3231871"/>
                </a:lnTo>
                <a:lnTo>
                  <a:pt x="3641179" y="3231871"/>
                </a:lnTo>
                <a:lnTo>
                  <a:pt x="3641179" y="3086510"/>
                </a:lnTo>
                <a:lnTo>
                  <a:pt x="2964104" y="3086510"/>
                </a:lnTo>
                <a:lnTo>
                  <a:pt x="2964104" y="3010005"/>
                </a:lnTo>
                <a:lnTo>
                  <a:pt x="2688679" y="3010005"/>
                </a:lnTo>
                <a:lnTo>
                  <a:pt x="2688679" y="2933500"/>
                </a:lnTo>
                <a:lnTo>
                  <a:pt x="1946567" y="2933500"/>
                </a:lnTo>
                <a:lnTo>
                  <a:pt x="1946567" y="2864644"/>
                </a:lnTo>
                <a:lnTo>
                  <a:pt x="1789738" y="2864644"/>
                </a:lnTo>
                <a:lnTo>
                  <a:pt x="1789738" y="2799617"/>
                </a:lnTo>
                <a:lnTo>
                  <a:pt x="1728530" y="2799617"/>
                </a:lnTo>
                <a:lnTo>
                  <a:pt x="1728530" y="2719283"/>
                </a:lnTo>
                <a:lnTo>
                  <a:pt x="1464583" y="2719283"/>
                </a:lnTo>
                <a:lnTo>
                  <a:pt x="1464583" y="2642778"/>
                </a:lnTo>
                <a:lnTo>
                  <a:pt x="1368952" y="2642778"/>
                </a:lnTo>
                <a:lnTo>
                  <a:pt x="1368952" y="2589219"/>
                </a:lnTo>
                <a:lnTo>
                  <a:pt x="1043797" y="2589219"/>
                </a:lnTo>
                <a:lnTo>
                  <a:pt x="1043797" y="2375002"/>
                </a:lnTo>
                <a:lnTo>
                  <a:pt x="990248" y="2375002"/>
                </a:lnTo>
                <a:lnTo>
                  <a:pt x="990248" y="2309975"/>
                </a:lnTo>
                <a:lnTo>
                  <a:pt x="978770" y="2309975"/>
                </a:lnTo>
                <a:lnTo>
                  <a:pt x="978770" y="2195217"/>
                </a:lnTo>
                <a:lnTo>
                  <a:pt x="806631" y="2195217"/>
                </a:lnTo>
                <a:lnTo>
                  <a:pt x="806631" y="2068982"/>
                </a:lnTo>
                <a:lnTo>
                  <a:pt x="776029" y="2068982"/>
                </a:lnTo>
                <a:lnTo>
                  <a:pt x="776029" y="1858594"/>
                </a:lnTo>
                <a:lnTo>
                  <a:pt x="756903" y="1858594"/>
                </a:lnTo>
                <a:lnTo>
                  <a:pt x="756903" y="1674971"/>
                </a:lnTo>
                <a:lnTo>
                  <a:pt x="680397" y="1674971"/>
                </a:lnTo>
                <a:lnTo>
                  <a:pt x="680397" y="1629070"/>
                </a:lnTo>
                <a:lnTo>
                  <a:pt x="550336" y="1629070"/>
                </a:lnTo>
                <a:lnTo>
                  <a:pt x="550336" y="1518142"/>
                </a:lnTo>
                <a:lnTo>
                  <a:pt x="515908" y="1518142"/>
                </a:lnTo>
                <a:lnTo>
                  <a:pt x="515908" y="1032329"/>
                </a:lnTo>
                <a:lnTo>
                  <a:pt x="500607" y="1032329"/>
                </a:lnTo>
                <a:lnTo>
                  <a:pt x="500607" y="764554"/>
                </a:lnTo>
                <a:lnTo>
                  <a:pt x="447053" y="764554"/>
                </a:lnTo>
                <a:lnTo>
                  <a:pt x="447053" y="714825"/>
                </a:lnTo>
                <a:lnTo>
                  <a:pt x="320818" y="714825"/>
                </a:lnTo>
                <a:lnTo>
                  <a:pt x="320818" y="642144"/>
                </a:lnTo>
                <a:lnTo>
                  <a:pt x="278740" y="642144"/>
                </a:lnTo>
                <a:lnTo>
                  <a:pt x="278740" y="512084"/>
                </a:lnTo>
                <a:lnTo>
                  <a:pt x="271090" y="512084"/>
                </a:lnTo>
                <a:lnTo>
                  <a:pt x="271090" y="393500"/>
                </a:lnTo>
                <a:lnTo>
                  <a:pt x="248138" y="393500"/>
                </a:lnTo>
                <a:lnTo>
                  <a:pt x="248138" y="148680"/>
                </a:lnTo>
                <a:lnTo>
                  <a:pt x="175457" y="148680"/>
                </a:lnTo>
                <a:lnTo>
                  <a:pt x="175457" y="110427"/>
                </a:lnTo>
                <a:lnTo>
                  <a:pt x="102777" y="110427"/>
                </a:lnTo>
                <a:lnTo>
                  <a:pt x="102777" y="53047"/>
                </a:lnTo>
                <a:lnTo>
                  <a:pt x="45397" y="53047"/>
                </a:lnTo>
                <a:lnTo>
                  <a:pt x="45397" y="7144"/>
                </a:lnTo>
                <a:lnTo>
                  <a:pt x="7144" y="7144"/>
                </a:lnTo>
              </a:path>
            </a:pathLst>
          </a:custGeom>
          <a:noFill/>
          <a:ln w="25400" cap="flat">
            <a:solidFill>
              <a:schemeClr val="accent2"/>
            </a:solidFill>
            <a:prstDash val="solid"/>
            <a:miter/>
          </a:ln>
        </p:spPr>
        <p:txBody>
          <a:bodyPr rtlCol="0" anchor="ctr"/>
          <a:lstStyle/>
          <a:p>
            <a:endParaRPr lang="fr-FR"/>
          </a:p>
        </p:txBody>
      </p:sp>
      <p:sp>
        <p:nvSpPr>
          <p:cNvPr id="236" name="Freeform: Shape 4">
            <a:extLst>
              <a:ext uri="{FF2B5EF4-FFF2-40B4-BE49-F238E27FC236}">
                <a16:creationId xmlns:a16="http://schemas.microsoft.com/office/drawing/2014/main" id="{B109D12E-E1CF-4306-9452-979683562832}"/>
              </a:ext>
            </a:extLst>
          </p:cNvPr>
          <p:cNvSpPr/>
          <p:nvPr/>
        </p:nvSpPr>
        <p:spPr>
          <a:xfrm>
            <a:off x="1237422" y="2561087"/>
            <a:ext cx="96551" cy="72000"/>
          </a:xfrm>
          <a:custGeom>
            <a:avLst/>
            <a:gdLst>
              <a:gd name="connsiteX0" fmla="*/ 149805 w 152400"/>
              <a:gd name="connsiteY0" fmla="*/ 5805 h 9525"/>
              <a:gd name="connsiteX1" fmla="*/ 5805 w 152400"/>
              <a:gd name="connsiteY1" fmla="*/ 5805 h 9525"/>
            </a:gdLst>
            <a:ahLst/>
            <a:cxnLst>
              <a:cxn ang="0">
                <a:pos x="connsiteX0" y="connsiteY0"/>
              </a:cxn>
              <a:cxn ang="0">
                <a:pos x="connsiteX1" y="connsiteY1"/>
              </a:cxn>
            </a:cxnLst>
            <a:rect l="l" t="t" r="r" b="b"/>
            <a:pathLst>
              <a:path w="152400" h="9525">
                <a:moveTo>
                  <a:pt x="149805" y="5805"/>
                </a:moveTo>
                <a:lnTo>
                  <a:pt x="5805" y="5805"/>
                </a:lnTo>
              </a:path>
            </a:pathLst>
          </a:custGeom>
          <a:noFill/>
          <a:ln w="25400" cap="flat">
            <a:solidFill>
              <a:srgbClr val="B2C0EC"/>
            </a:solidFill>
            <a:prstDash val="solid"/>
            <a:miter/>
          </a:ln>
        </p:spPr>
        <p:txBody>
          <a:bodyPr rtlCol="0" anchor="ctr"/>
          <a:lstStyle/>
          <a:p>
            <a:endParaRPr lang="fr-FR"/>
          </a:p>
        </p:txBody>
      </p:sp>
      <p:sp>
        <p:nvSpPr>
          <p:cNvPr id="237" name="Freeform: Shape 5">
            <a:extLst>
              <a:ext uri="{FF2B5EF4-FFF2-40B4-BE49-F238E27FC236}">
                <a16:creationId xmlns:a16="http://schemas.microsoft.com/office/drawing/2014/main" id="{51F15C5D-16AD-4567-BAD2-9C2F9AB20E83}"/>
              </a:ext>
            </a:extLst>
          </p:cNvPr>
          <p:cNvSpPr/>
          <p:nvPr/>
        </p:nvSpPr>
        <p:spPr>
          <a:xfrm>
            <a:off x="1237422" y="2632944"/>
            <a:ext cx="96551" cy="72000"/>
          </a:xfrm>
          <a:custGeom>
            <a:avLst/>
            <a:gdLst>
              <a:gd name="connsiteX0" fmla="*/ 149805 w 152400"/>
              <a:gd name="connsiteY0" fmla="*/ 5805 h 9525"/>
              <a:gd name="connsiteX1" fmla="*/ 5805 w 152400"/>
              <a:gd name="connsiteY1" fmla="*/ 5805 h 9525"/>
            </a:gdLst>
            <a:ahLst/>
            <a:cxnLst>
              <a:cxn ang="0">
                <a:pos x="connsiteX0" y="connsiteY0"/>
              </a:cxn>
              <a:cxn ang="0">
                <a:pos x="connsiteX1" y="connsiteY1"/>
              </a:cxn>
            </a:cxnLst>
            <a:rect l="l" t="t" r="r" b="b"/>
            <a:pathLst>
              <a:path w="152400" h="9525">
                <a:moveTo>
                  <a:pt x="149805" y="5805"/>
                </a:moveTo>
                <a:lnTo>
                  <a:pt x="5805" y="5805"/>
                </a:lnTo>
              </a:path>
            </a:pathLst>
          </a:custGeom>
          <a:noFill/>
          <a:ln w="25400" cap="flat">
            <a:solidFill>
              <a:srgbClr val="B2C0EC"/>
            </a:solidFill>
            <a:prstDash val="solid"/>
            <a:miter/>
          </a:ln>
        </p:spPr>
        <p:txBody>
          <a:bodyPr rtlCol="0" anchor="ctr"/>
          <a:lstStyle/>
          <a:p>
            <a:endParaRPr lang="fr-FR"/>
          </a:p>
        </p:txBody>
      </p:sp>
      <p:sp>
        <p:nvSpPr>
          <p:cNvPr id="238" name="Freeform: Shape 54">
            <a:extLst>
              <a:ext uri="{FF2B5EF4-FFF2-40B4-BE49-F238E27FC236}">
                <a16:creationId xmlns:a16="http://schemas.microsoft.com/office/drawing/2014/main" id="{63CF285B-A207-412E-9A1C-A5DE6BCA6464}"/>
              </a:ext>
            </a:extLst>
          </p:cNvPr>
          <p:cNvSpPr/>
          <p:nvPr/>
        </p:nvSpPr>
        <p:spPr>
          <a:xfrm>
            <a:off x="1394318" y="2932341"/>
            <a:ext cx="96551" cy="72000"/>
          </a:xfrm>
          <a:custGeom>
            <a:avLst/>
            <a:gdLst>
              <a:gd name="connsiteX0" fmla="*/ 149805 w 152400"/>
              <a:gd name="connsiteY0" fmla="*/ 5805 h 9525"/>
              <a:gd name="connsiteX1" fmla="*/ 5805 w 152400"/>
              <a:gd name="connsiteY1" fmla="*/ 5805 h 9525"/>
            </a:gdLst>
            <a:ahLst/>
            <a:cxnLst>
              <a:cxn ang="0">
                <a:pos x="connsiteX0" y="connsiteY0"/>
              </a:cxn>
              <a:cxn ang="0">
                <a:pos x="connsiteX1" y="connsiteY1"/>
              </a:cxn>
            </a:cxnLst>
            <a:rect l="l" t="t" r="r" b="b"/>
            <a:pathLst>
              <a:path w="152400" h="9525">
                <a:moveTo>
                  <a:pt x="149805" y="5805"/>
                </a:moveTo>
                <a:lnTo>
                  <a:pt x="5805" y="5805"/>
                </a:lnTo>
              </a:path>
            </a:pathLst>
          </a:custGeom>
          <a:noFill/>
          <a:ln w="25400" cap="flat">
            <a:solidFill>
              <a:srgbClr val="B2C0EC"/>
            </a:solidFill>
            <a:prstDash val="solid"/>
            <a:miter/>
          </a:ln>
        </p:spPr>
        <p:txBody>
          <a:bodyPr rtlCol="0" anchor="ctr"/>
          <a:lstStyle/>
          <a:p>
            <a:endParaRPr lang="fr-FR"/>
          </a:p>
        </p:txBody>
      </p:sp>
      <p:sp>
        <p:nvSpPr>
          <p:cNvPr id="239" name="Freeform: Shape 55">
            <a:extLst>
              <a:ext uri="{FF2B5EF4-FFF2-40B4-BE49-F238E27FC236}">
                <a16:creationId xmlns:a16="http://schemas.microsoft.com/office/drawing/2014/main" id="{84247D73-3C65-4444-9CEB-4439EC92DF43}"/>
              </a:ext>
            </a:extLst>
          </p:cNvPr>
          <p:cNvSpPr/>
          <p:nvPr/>
        </p:nvSpPr>
        <p:spPr>
          <a:xfrm>
            <a:off x="1572691" y="3294266"/>
            <a:ext cx="6034" cy="72000"/>
          </a:xfrm>
          <a:custGeom>
            <a:avLst/>
            <a:gdLst>
              <a:gd name="connsiteX0" fmla="*/ 5805 w 9525"/>
              <a:gd name="connsiteY0" fmla="*/ 5805 h 152400"/>
              <a:gd name="connsiteX1" fmla="*/ 5805 w 9525"/>
              <a:gd name="connsiteY1" fmla="*/ 149805 h 152400"/>
            </a:gdLst>
            <a:ahLst/>
            <a:cxnLst>
              <a:cxn ang="0">
                <a:pos x="connsiteX0" y="connsiteY0"/>
              </a:cxn>
              <a:cxn ang="0">
                <a:pos x="connsiteX1" y="connsiteY1"/>
              </a:cxn>
            </a:cxnLst>
            <a:rect l="l" t="t" r="r" b="b"/>
            <a:pathLst>
              <a:path w="9525" h="152400">
                <a:moveTo>
                  <a:pt x="5805" y="5805"/>
                </a:moveTo>
                <a:lnTo>
                  <a:pt x="5805" y="149805"/>
                </a:lnTo>
              </a:path>
            </a:pathLst>
          </a:custGeom>
          <a:noFill/>
          <a:ln w="25400" cap="flat">
            <a:solidFill>
              <a:srgbClr val="B2C0EC"/>
            </a:solidFill>
            <a:prstDash val="solid"/>
            <a:miter/>
          </a:ln>
        </p:spPr>
        <p:txBody>
          <a:bodyPr rtlCol="0" anchor="ctr"/>
          <a:lstStyle/>
          <a:p>
            <a:endParaRPr lang="fr-FR"/>
          </a:p>
        </p:txBody>
      </p:sp>
      <p:sp>
        <p:nvSpPr>
          <p:cNvPr id="240" name="Freeform: Shape 56">
            <a:extLst>
              <a:ext uri="{FF2B5EF4-FFF2-40B4-BE49-F238E27FC236}">
                <a16:creationId xmlns:a16="http://schemas.microsoft.com/office/drawing/2014/main" id="{9184DB2C-C5C7-48D3-B580-32C4F088A3E9}"/>
              </a:ext>
            </a:extLst>
          </p:cNvPr>
          <p:cNvSpPr/>
          <p:nvPr/>
        </p:nvSpPr>
        <p:spPr>
          <a:xfrm>
            <a:off x="1645105" y="3617616"/>
            <a:ext cx="6034" cy="72000"/>
          </a:xfrm>
          <a:custGeom>
            <a:avLst/>
            <a:gdLst>
              <a:gd name="connsiteX0" fmla="*/ 5805 w 9525"/>
              <a:gd name="connsiteY0" fmla="*/ 5805 h 152400"/>
              <a:gd name="connsiteX1" fmla="*/ 5805 w 9525"/>
              <a:gd name="connsiteY1" fmla="*/ 149805 h 152400"/>
            </a:gdLst>
            <a:ahLst/>
            <a:cxnLst>
              <a:cxn ang="0">
                <a:pos x="connsiteX0" y="connsiteY0"/>
              </a:cxn>
              <a:cxn ang="0">
                <a:pos x="connsiteX1" y="connsiteY1"/>
              </a:cxn>
            </a:cxnLst>
            <a:rect l="l" t="t" r="r" b="b"/>
            <a:pathLst>
              <a:path w="9525" h="152400">
                <a:moveTo>
                  <a:pt x="5805" y="5805"/>
                </a:moveTo>
                <a:lnTo>
                  <a:pt x="5805" y="149805"/>
                </a:lnTo>
              </a:path>
            </a:pathLst>
          </a:custGeom>
          <a:noFill/>
          <a:ln w="25400" cap="flat">
            <a:solidFill>
              <a:srgbClr val="B2C0EC"/>
            </a:solidFill>
            <a:prstDash val="solid"/>
            <a:miter/>
          </a:ln>
        </p:spPr>
        <p:txBody>
          <a:bodyPr rtlCol="0" anchor="ctr"/>
          <a:lstStyle/>
          <a:p>
            <a:endParaRPr lang="fr-FR"/>
          </a:p>
        </p:txBody>
      </p:sp>
      <p:sp>
        <p:nvSpPr>
          <p:cNvPr id="241" name="Freeform: Shape 57">
            <a:extLst>
              <a:ext uri="{FF2B5EF4-FFF2-40B4-BE49-F238E27FC236}">
                <a16:creationId xmlns:a16="http://schemas.microsoft.com/office/drawing/2014/main" id="{4C334A61-5494-4310-821D-A50641327F38}"/>
              </a:ext>
            </a:extLst>
          </p:cNvPr>
          <p:cNvSpPr/>
          <p:nvPr/>
        </p:nvSpPr>
        <p:spPr>
          <a:xfrm>
            <a:off x="1599490" y="3626304"/>
            <a:ext cx="96551" cy="72000"/>
          </a:xfrm>
          <a:custGeom>
            <a:avLst/>
            <a:gdLst>
              <a:gd name="connsiteX0" fmla="*/ 5805 w 152400"/>
              <a:gd name="connsiteY0" fmla="*/ 5805 h 9525"/>
              <a:gd name="connsiteX1" fmla="*/ 149806 w 152400"/>
              <a:gd name="connsiteY1" fmla="*/ 5805 h 9525"/>
            </a:gdLst>
            <a:ahLst/>
            <a:cxnLst>
              <a:cxn ang="0">
                <a:pos x="connsiteX0" y="connsiteY0"/>
              </a:cxn>
              <a:cxn ang="0">
                <a:pos x="connsiteX1" y="connsiteY1"/>
              </a:cxn>
            </a:cxnLst>
            <a:rect l="l" t="t" r="r" b="b"/>
            <a:pathLst>
              <a:path w="152400" h="9525">
                <a:moveTo>
                  <a:pt x="5805" y="5805"/>
                </a:moveTo>
                <a:lnTo>
                  <a:pt x="149806" y="5805"/>
                </a:lnTo>
              </a:path>
            </a:pathLst>
          </a:custGeom>
          <a:noFill/>
          <a:ln w="25400" cap="flat">
            <a:solidFill>
              <a:srgbClr val="B2C0EC"/>
            </a:solidFill>
            <a:prstDash val="solid"/>
            <a:miter/>
          </a:ln>
        </p:spPr>
        <p:txBody>
          <a:bodyPr rtlCol="0" anchor="ctr"/>
          <a:lstStyle/>
          <a:p>
            <a:endParaRPr lang="fr-FR"/>
          </a:p>
        </p:txBody>
      </p:sp>
      <p:sp>
        <p:nvSpPr>
          <p:cNvPr id="242" name="Freeform: Shape 58">
            <a:extLst>
              <a:ext uri="{FF2B5EF4-FFF2-40B4-BE49-F238E27FC236}">
                <a16:creationId xmlns:a16="http://schemas.microsoft.com/office/drawing/2014/main" id="{9332A726-0C37-4F2A-8550-013E04B1D6C4}"/>
              </a:ext>
            </a:extLst>
          </p:cNvPr>
          <p:cNvSpPr/>
          <p:nvPr/>
        </p:nvSpPr>
        <p:spPr>
          <a:xfrm>
            <a:off x="1729071" y="3794615"/>
            <a:ext cx="96551" cy="72000"/>
          </a:xfrm>
          <a:custGeom>
            <a:avLst/>
            <a:gdLst>
              <a:gd name="connsiteX0" fmla="*/ 5805 w 152400"/>
              <a:gd name="connsiteY0" fmla="*/ 5805 h 9525"/>
              <a:gd name="connsiteX1" fmla="*/ 149814 w 152400"/>
              <a:gd name="connsiteY1" fmla="*/ 5805 h 9525"/>
            </a:gdLst>
            <a:ahLst/>
            <a:cxnLst>
              <a:cxn ang="0">
                <a:pos x="connsiteX0" y="connsiteY0"/>
              </a:cxn>
              <a:cxn ang="0">
                <a:pos x="connsiteX1" y="connsiteY1"/>
              </a:cxn>
            </a:cxnLst>
            <a:rect l="l" t="t" r="r" b="b"/>
            <a:pathLst>
              <a:path w="152400" h="9525">
                <a:moveTo>
                  <a:pt x="5805" y="5805"/>
                </a:moveTo>
                <a:lnTo>
                  <a:pt x="149814" y="5805"/>
                </a:lnTo>
              </a:path>
            </a:pathLst>
          </a:custGeom>
          <a:noFill/>
          <a:ln w="25400" cap="flat">
            <a:solidFill>
              <a:srgbClr val="B2C0EC"/>
            </a:solidFill>
            <a:prstDash val="solid"/>
            <a:miter/>
          </a:ln>
        </p:spPr>
        <p:txBody>
          <a:bodyPr rtlCol="0" anchor="ctr"/>
          <a:lstStyle/>
          <a:p>
            <a:endParaRPr lang="fr-FR"/>
          </a:p>
        </p:txBody>
      </p:sp>
      <p:sp>
        <p:nvSpPr>
          <p:cNvPr id="243" name="Freeform: Shape 59">
            <a:extLst>
              <a:ext uri="{FF2B5EF4-FFF2-40B4-BE49-F238E27FC236}">
                <a16:creationId xmlns:a16="http://schemas.microsoft.com/office/drawing/2014/main" id="{D22406D1-F052-44E6-B824-C604F5CEAE26}"/>
              </a:ext>
            </a:extLst>
          </p:cNvPr>
          <p:cNvSpPr/>
          <p:nvPr/>
        </p:nvSpPr>
        <p:spPr>
          <a:xfrm>
            <a:off x="2852002" y="4145287"/>
            <a:ext cx="6034" cy="72000"/>
          </a:xfrm>
          <a:custGeom>
            <a:avLst/>
            <a:gdLst>
              <a:gd name="connsiteX0" fmla="*/ 5805 w 9525"/>
              <a:gd name="connsiteY0" fmla="*/ 5805 h 152400"/>
              <a:gd name="connsiteX1" fmla="*/ 5805 w 9525"/>
              <a:gd name="connsiteY1" fmla="*/ 149805 h 152400"/>
            </a:gdLst>
            <a:ahLst/>
            <a:cxnLst>
              <a:cxn ang="0">
                <a:pos x="connsiteX0" y="connsiteY0"/>
              </a:cxn>
              <a:cxn ang="0">
                <a:pos x="connsiteX1" y="connsiteY1"/>
              </a:cxn>
            </a:cxnLst>
            <a:rect l="l" t="t" r="r" b="b"/>
            <a:pathLst>
              <a:path w="9525" h="152400">
                <a:moveTo>
                  <a:pt x="5805" y="5805"/>
                </a:moveTo>
                <a:lnTo>
                  <a:pt x="5805" y="149805"/>
                </a:lnTo>
              </a:path>
            </a:pathLst>
          </a:custGeom>
          <a:noFill/>
          <a:ln w="25400" cap="flat">
            <a:solidFill>
              <a:srgbClr val="B2C0EC"/>
            </a:solidFill>
            <a:prstDash val="solid"/>
            <a:miter/>
          </a:ln>
        </p:spPr>
        <p:txBody>
          <a:bodyPr rtlCol="0" anchor="ctr"/>
          <a:lstStyle/>
          <a:p>
            <a:endParaRPr lang="fr-FR"/>
          </a:p>
        </p:txBody>
      </p:sp>
      <p:sp>
        <p:nvSpPr>
          <p:cNvPr id="244" name="Freeform: Shape 60">
            <a:extLst>
              <a:ext uri="{FF2B5EF4-FFF2-40B4-BE49-F238E27FC236}">
                <a16:creationId xmlns:a16="http://schemas.microsoft.com/office/drawing/2014/main" id="{E700742B-16DA-4695-A834-71F68DB36C53}"/>
              </a:ext>
            </a:extLst>
          </p:cNvPr>
          <p:cNvSpPr/>
          <p:nvPr/>
        </p:nvSpPr>
        <p:spPr>
          <a:xfrm>
            <a:off x="3298551" y="4193191"/>
            <a:ext cx="6034" cy="72000"/>
          </a:xfrm>
          <a:custGeom>
            <a:avLst/>
            <a:gdLst>
              <a:gd name="connsiteX0" fmla="*/ 5805 w 9525"/>
              <a:gd name="connsiteY0" fmla="*/ 5805 h 152400"/>
              <a:gd name="connsiteX1" fmla="*/ 5805 w 9525"/>
              <a:gd name="connsiteY1" fmla="*/ 149805 h 152400"/>
            </a:gdLst>
            <a:ahLst/>
            <a:cxnLst>
              <a:cxn ang="0">
                <a:pos x="connsiteX0" y="connsiteY0"/>
              </a:cxn>
              <a:cxn ang="0">
                <a:pos x="connsiteX1" y="connsiteY1"/>
              </a:cxn>
            </a:cxnLst>
            <a:rect l="l" t="t" r="r" b="b"/>
            <a:pathLst>
              <a:path w="9525" h="152400">
                <a:moveTo>
                  <a:pt x="5805" y="5805"/>
                </a:moveTo>
                <a:lnTo>
                  <a:pt x="5805" y="149805"/>
                </a:lnTo>
              </a:path>
            </a:pathLst>
          </a:custGeom>
          <a:noFill/>
          <a:ln w="25400" cap="flat">
            <a:solidFill>
              <a:srgbClr val="B2C0EC"/>
            </a:solidFill>
            <a:prstDash val="solid"/>
            <a:miter/>
          </a:ln>
        </p:spPr>
        <p:txBody>
          <a:bodyPr rtlCol="0" anchor="ctr"/>
          <a:lstStyle/>
          <a:p>
            <a:endParaRPr lang="fr-FR"/>
          </a:p>
        </p:txBody>
      </p:sp>
      <p:grpSp>
        <p:nvGrpSpPr>
          <p:cNvPr id="245" name="Group 244">
            <a:extLst>
              <a:ext uri="{FF2B5EF4-FFF2-40B4-BE49-F238E27FC236}">
                <a16:creationId xmlns:a16="http://schemas.microsoft.com/office/drawing/2014/main" id="{D5F6E2C1-A117-46B6-99F7-39AC5E61E895}"/>
              </a:ext>
            </a:extLst>
          </p:cNvPr>
          <p:cNvGrpSpPr/>
          <p:nvPr/>
        </p:nvGrpSpPr>
        <p:grpSpPr>
          <a:xfrm>
            <a:off x="1775176" y="2271514"/>
            <a:ext cx="341745" cy="380550"/>
            <a:chOff x="1216269" y="4382633"/>
            <a:chExt cx="341745" cy="380550"/>
          </a:xfrm>
        </p:grpSpPr>
        <p:cxnSp>
          <p:nvCxnSpPr>
            <p:cNvPr id="246" name="Straight Connector 245">
              <a:extLst>
                <a:ext uri="{FF2B5EF4-FFF2-40B4-BE49-F238E27FC236}">
                  <a16:creationId xmlns:a16="http://schemas.microsoft.com/office/drawing/2014/main" id="{3C4C7228-C880-4322-AC70-8E539D5EE3E2}"/>
                </a:ext>
              </a:extLst>
            </p:cNvPr>
            <p:cNvCxnSpPr/>
            <p:nvPr/>
          </p:nvCxnSpPr>
          <p:spPr>
            <a:xfrm>
              <a:off x="1216269" y="4699904"/>
              <a:ext cx="341745" cy="0"/>
            </a:xfrm>
            <a:prstGeom prst="line">
              <a:avLst/>
            </a:prstGeom>
            <a:noFill/>
            <a:ln w="25400" cap="flat">
              <a:solidFill>
                <a:schemeClr val="accent2"/>
              </a:solidFill>
              <a:prstDash val="solid"/>
              <a:miter/>
            </a:ln>
          </p:spPr>
        </p:cxnSp>
        <p:cxnSp>
          <p:nvCxnSpPr>
            <p:cNvPr id="247" name="Straight Connector 246">
              <a:extLst>
                <a:ext uri="{FF2B5EF4-FFF2-40B4-BE49-F238E27FC236}">
                  <a16:creationId xmlns:a16="http://schemas.microsoft.com/office/drawing/2014/main" id="{79DBACDA-3FAE-4A34-B6EF-FF4EC169DCA8}"/>
                </a:ext>
              </a:extLst>
            </p:cNvPr>
            <p:cNvCxnSpPr>
              <a:cxnSpLocks/>
            </p:cNvCxnSpPr>
            <p:nvPr/>
          </p:nvCxnSpPr>
          <p:spPr>
            <a:xfrm>
              <a:off x="1387141" y="4636625"/>
              <a:ext cx="0" cy="126558"/>
            </a:xfrm>
            <a:prstGeom prst="line">
              <a:avLst/>
            </a:prstGeom>
            <a:noFill/>
            <a:ln w="25400" cap="flat">
              <a:solidFill>
                <a:schemeClr val="accent2"/>
              </a:solidFill>
              <a:prstDash val="solid"/>
              <a:miter/>
            </a:ln>
          </p:spPr>
        </p:cxnSp>
        <p:cxnSp>
          <p:nvCxnSpPr>
            <p:cNvPr id="248" name="Straight Connector 247">
              <a:extLst>
                <a:ext uri="{FF2B5EF4-FFF2-40B4-BE49-F238E27FC236}">
                  <a16:creationId xmlns:a16="http://schemas.microsoft.com/office/drawing/2014/main" id="{2E9CE915-3DFF-4F3F-8129-8BE8E6CAFAA6}"/>
                </a:ext>
              </a:extLst>
            </p:cNvPr>
            <p:cNvCxnSpPr/>
            <p:nvPr/>
          </p:nvCxnSpPr>
          <p:spPr>
            <a:xfrm>
              <a:off x="1216269" y="4445912"/>
              <a:ext cx="341745" cy="0"/>
            </a:xfrm>
            <a:prstGeom prst="line">
              <a:avLst/>
            </a:prstGeom>
            <a:noFill/>
            <a:ln w="25400" cap="flat">
              <a:solidFill>
                <a:schemeClr val="accent3"/>
              </a:solidFill>
              <a:prstDash val="solid"/>
              <a:miter/>
            </a:ln>
          </p:spPr>
        </p:cxnSp>
        <p:cxnSp>
          <p:nvCxnSpPr>
            <p:cNvPr id="249" name="Straight Connector 248">
              <a:extLst>
                <a:ext uri="{FF2B5EF4-FFF2-40B4-BE49-F238E27FC236}">
                  <a16:creationId xmlns:a16="http://schemas.microsoft.com/office/drawing/2014/main" id="{29C5130B-B55C-432C-863E-83BE72C010D4}"/>
                </a:ext>
              </a:extLst>
            </p:cNvPr>
            <p:cNvCxnSpPr>
              <a:cxnSpLocks/>
            </p:cNvCxnSpPr>
            <p:nvPr/>
          </p:nvCxnSpPr>
          <p:spPr>
            <a:xfrm>
              <a:off x="1387141" y="4382633"/>
              <a:ext cx="0" cy="126558"/>
            </a:xfrm>
            <a:prstGeom prst="line">
              <a:avLst/>
            </a:prstGeom>
            <a:noFill/>
            <a:ln w="25400" cap="flat">
              <a:solidFill>
                <a:schemeClr val="accent3"/>
              </a:solidFill>
              <a:prstDash val="solid"/>
              <a:miter/>
            </a:ln>
          </p:spPr>
        </p:cxnSp>
      </p:grpSp>
      <p:grpSp>
        <p:nvGrpSpPr>
          <p:cNvPr id="250" name="Group 249">
            <a:extLst>
              <a:ext uri="{FF2B5EF4-FFF2-40B4-BE49-F238E27FC236}">
                <a16:creationId xmlns:a16="http://schemas.microsoft.com/office/drawing/2014/main" id="{65FFF7D4-F945-4AFC-9888-D9DA32FA23FA}"/>
              </a:ext>
            </a:extLst>
          </p:cNvPr>
          <p:cNvGrpSpPr/>
          <p:nvPr/>
        </p:nvGrpSpPr>
        <p:grpSpPr>
          <a:xfrm>
            <a:off x="1117149" y="2267500"/>
            <a:ext cx="2650009" cy="1932910"/>
            <a:chOff x="1548482" y="2258264"/>
            <a:chExt cx="2650009" cy="1932910"/>
          </a:xfrm>
        </p:grpSpPr>
        <p:sp>
          <p:nvSpPr>
            <p:cNvPr id="251" name="Freeform: Shape 68">
              <a:extLst>
                <a:ext uri="{FF2B5EF4-FFF2-40B4-BE49-F238E27FC236}">
                  <a16:creationId xmlns:a16="http://schemas.microsoft.com/office/drawing/2014/main" id="{5AAE75CE-DE6E-4DDD-8647-B102105C3B61}"/>
                </a:ext>
              </a:extLst>
            </p:cNvPr>
            <p:cNvSpPr/>
            <p:nvPr/>
          </p:nvSpPr>
          <p:spPr>
            <a:xfrm>
              <a:off x="1548482" y="2258264"/>
              <a:ext cx="2648458" cy="1896489"/>
            </a:xfrm>
            <a:custGeom>
              <a:avLst/>
              <a:gdLst>
                <a:gd name="connsiteX0" fmla="*/ 4145347 w 4143375"/>
                <a:gd name="connsiteY0" fmla="*/ 2971662 h 2971800"/>
                <a:gd name="connsiteX1" fmla="*/ 3931301 w 4143375"/>
                <a:gd name="connsiteY1" fmla="*/ 2971662 h 2971800"/>
                <a:gd name="connsiteX2" fmla="*/ 3931301 w 4143375"/>
                <a:gd name="connsiteY2" fmla="*/ 2828969 h 2971800"/>
                <a:gd name="connsiteX3" fmla="*/ 3578124 w 4143375"/>
                <a:gd name="connsiteY3" fmla="*/ 2828969 h 2971800"/>
                <a:gd name="connsiteX4" fmla="*/ 3578124 w 4143375"/>
                <a:gd name="connsiteY4" fmla="*/ 2743348 h 2971800"/>
                <a:gd name="connsiteX5" fmla="*/ 2993069 w 4143375"/>
                <a:gd name="connsiteY5" fmla="*/ 2743348 h 2971800"/>
                <a:gd name="connsiteX6" fmla="*/ 2993069 w 4143375"/>
                <a:gd name="connsiteY6" fmla="*/ 2672006 h 2971800"/>
                <a:gd name="connsiteX7" fmla="*/ 2657732 w 4143375"/>
                <a:gd name="connsiteY7" fmla="*/ 2672006 h 2971800"/>
                <a:gd name="connsiteX8" fmla="*/ 2657732 w 4143375"/>
                <a:gd name="connsiteY8" fmla="*/ 2582814 h 2971800"/>
                <a:gd name="connsiteX9" fmla="*/ 2265321 w 4143375"/>
                <a:gd name="connsiteY9" fmla="*/ 2582814 h 2971800"/>
                <a:gd name="connsiteX10" fmla="*/ 2265321 w 4143375"/>
                <a:gd name="connsiteY10" fmla="*/ 2511472 h 2971800"/>
                <a:gd name="connsiteX11" fmla="*/ 2183264 w 4143375"/>
                <a:gd name="connsiteY11" fmla="*/ 2511472 h 2971800"/>
                <a:gd name="connsiteX12" fmla="*/ 2183264 w 4143375"/>
                <a:gd name="connsiteY12" fmla="*/ 2443692 h 2971800"/>
                <a:gd name="connsiteX13" fmla="*/ 1505455 w 4143375"/>
                <a:gd name="connsiteY13" fmla="*/ 2443692 h 2971800"/>
                <a:gd name="connsiteX14" fmla="*/ 1505455 w 4143375"/>
                <a:gd name="connsiteY14" fmla="*/ 2368778 h 2971800"/>
                <a:gd name="connsiteX15" fmla="*/ 1469784 w 4143375"/>
                <a:gd name="connsiteY15" fmla="*/ 2368778 h 2971800"/>
                <a:gd name="connsiteX16" fmla="*/ 1469784 w 4143375"/>
                <a:gd name="connsiteY16" fmla="*/ 2290292 h 2971800"/>
                <a:gd name="connsiteX17" fmla="*/ 1423406 w 4143375"/>
                <a:gd name="connsiteY17" fmla="*/ 2290292 h 2971800"/>
                <a:gd name="connsiteX18" fmla="*/ 1423406 w 4143375"/>
                <a:gd name="connsiteY18" fmla="*/ 2247477 h 2971800"/>
                <a:gd name="connsiteX19" fmla="*/ 1334224 w 4143375"/>
                <a:gd name="connsiteY19" fmla="*/ 2247477 h 2971800"/>
                <a:gd name="connsiteX20" fmla="*/ 1334224 w 4143375"/>
                <a:gd name="connsiteY20" fmla="*/ 2193965 h 2971800"/>
                <a:gd name="connsiteX21" fmla="*/ 1252176 w 4143375"/>
                <a:gd name="connsiteY21" fmla="*/ 2193965 h 2971800"/>
                <a:gd name="connsiteX22" fmla="*/ 1252176 w 4143375"/>
                <a:gd name="connsiteY22" fmla="*/ 2072674 h 2971800"/>
                <a:gd name="connsiteX23" fmla="*/ 1223629 w 4143375"/>
                <a:gd name="connsiteY23" fmla="*/ 2072674 h 2971800"/>
                <a:gd name="connsiteX24" fmla="*/ 1223629 w 4143375"/>
                <a:gd name="connsiteY24" fmla="*/ 2026297 h 2971800"/>
                <a:gd name="connsiteX25" fmla="*/ 1152287 w 4143375"/>
                <a:gd name="connsiteY25" fmla="*/ 2026297 h 2971800"/>
                <a:gd name="connsiteX26" fmla="*/ 1152287 w 4143375"/>
                <a:gd name="connsiteY26" fmla="*/ 1969223 h 2971800"/>
                <a:gd name="connsiteX27" fmla="*/ 1116606 w 4143375"/>
                <a:gd name="connsiteY27" fmla="*/ 1969223 h 2971800"/>
                <a:gd name="connsiteX28" fmla="*/ 1116606 w 4143375"/>
                <a:gd name="connsiteY28" fmla="*/ 1908577 h 2971800"/>
                <a:gd name="connsiteX29" fmla="*/ 1095204 w 4143375"/>
                <a:gd name="connsiteY29" fmla="*/ 1908577 h 2971800"/>
                <a:gd name="connsiteX30" fmla="*/ 1095204 w 4143375"/>
                <a:gd name="connsiteY30" fmla="*/ 1865772 h 2971800"/>
                <a:gd name="connsiteX31" fmla="*/ 1077373 w 4143375"/>
                <a:gd name="connsiteY31" fmla="*/ 1865772 h 2971800"/>
                <a:gd name="connsiteX32" fmla="*/ 1077373 w 4143375"/>
                <a:gd name="connsiteY32" fmla="*/ 1808689 h 2971800"/>
                <a:gd name="connsiteX33" fmla="*/ 1023861 w 4143375"/>
                <a:gd name="connsiteY33" fmla="*/ 1808689 h 2971800"/>
                <a:gd name="connsiteX34" fmla="*/ 1023861 w 4143375"/>
                <a:gd name="connsiteY34" fmla="*/ 1698103 h 2971800"/>
                <a:gd name="connsiteX35" fmla="*/ 984618 w 4143375"/>
                <a:gd name="connsiteY35" fmla="*/ 1698103 h 2971800"/>
                <a:gd name="connsiteX36" fmla="*/ 984618 w 4143375"/>
                <a:gd name="connsiteY36" fmla="*/ 1601777 h 2971800"/>
                <a:gd name="connsiteX37" fmla="*/ 963216 w 4143375"/>
                <a:gd name="connsiteY37" fmla="*/ 1601777 h 2971800"/>
                <a:gd name="connsiteX38" fmla="*/ 963216 w 4143375"/>
                <a:gd name="connsiteY38" fmla="*/ 1480486 h 2971800"/>
                <a:gd name="connsiteX39" fmla="*/ 934672 w 4143375"/>
                <a:gd name="connsiteY39" fmla="*/ 1480486 h 2971800"/>
                <a:gd name="connsiteX40" fmla="*/ 934672 w 4143375"/>
                <a:gd name="connsiteY40" fmla="*/ 1391303 h 2971800"/>
                <a:gd name="connsiteX41" fmla="*/ 852622 w 4143375"/>
                <a:gd name="connsiteY41" fmla="*/ 1391303 h 2971800"/>
                <a:gd name="connsiteX42" fmla="*/ 852622 w 4143375"/>
                <a:gd name="connsiteY42" fmla="*/ 1352060 h 2971800"/>
                <a:gd name="connsiteX43" fmla="*/ 816947 w 4143375"/>
                <a:gd name="connsiteY43" fmla="*/ 1352060 h 2971800"/>
                <a:gd name="connsiteX44" fmla="*/ 816947 w 4143375"/>
                <a:gd name="connsiteY44" fmla="*/ 1255743 h 2971800"/>
                <a:gd name="connsiteX45" fmla="*/ 745599 w 4143375"/>
                <a:gd name="connsiteY45" fmla="*/ 1255743 h 2971800"/>
                <a:gd name="connsiteX46" fmla="*/ 745599 w 4143375"/>
                <a:gd name="connsiteY46" fmla="*/ 1195098 h 2971800"/>
                <a:gd name="connsiteX47" fmla="*/ 713492 w 4143375"/>
                <a:gd name="connsiteY47" fmla="*/ 1195098 h 2971800"/>
                <a:gd name="connsiteX48" fmla="*/ 713492 w 4143375"/>
                <a:gd name="connsiteY48" fmla="*/ 1116612 h 2971800"/>
                <a:gd name="connsiteX49" fmla="*/ 617172 w 4143375"/>
                <a:gd name="connsiteY49" fmla="*/ 1116612 h 2971800"/>
                <a:gd name="connsiteX50" fmla="*/ 617172 w 4143375"/>
                <a:gd name="connsiteY50" fmla="*/ 1059528 h 2971800"/>
                <a:gd name="connsiteX51" fmla="*/ 588633 w 4143375"/>
                <a:gd name="connsiteY51" fmla="*/ 1059528 h 2971800"/>
                <a:gd name="connsiteX52" fmla="*/ 588633 w 4143375"/>
                <a:gd name="connsiteY52" fmla="*/ 1023857 h 2971800"/>
                <a:gd name="connsiteX53" fmla="*/ 567228 w 4143375"/>
                <a:gd name="connsiteY53" fmla="*/ 1023857 h 2971800"/>
                <a:gd name="connsiteX54" fmla="*/ 567228 w 4143375"/>
                <a:gd name="connsiteY54" fmla="*/ 927537 h 2971800"/>
                <a:gd name="connsiteX55" fmla="*/ 506582 w 4143375"/>
                <a:gd name="connsiteY55" fmla="*/ 927537 h 2971800"/>
                <a:gd name="connsiteX56" fmla="*/ 506582 w 4143375"/>
                <a:gd name="connsiteY56" fmla="*/ 742031 h 2971800"/>
                <a:gd name="connsiteX57" fmla="*/ 474476 w 4143375"/>
                <a:gd name="connsiteY57" fmla="*/ 742031 h 2971800"/>
                <a:gd name="connsiteX58" fmla="*/ 474476 w 4143375"/>
                <a:gd name="connsiteY58" fmla="*/ 560093 h 2971800"/>
                <a:gd name="connsiteX59" fmla="*/ 449504 w 4143375"/>
                <a:gd name="connsiteY59" fmla="*/ 560093 h 2971800"/>
                <a:gd name="connsiteX60" fmla="*/ 449504 w 4143375"/>
                <a:gd name="connsiteY60" fmla="*/ 428099 h 2971800"/>
                <a:gd name="connsiteX61" fmla="*/ 388857 w 4143375"/>
                <a:gd name="connsiteY61" fmla="*/ 428099 h 2971800"/>
                <a:gd name="connsiteX62" fmla="*/ 388857 w 4143375"/>
                <a:gd name="connsiteY62" fmla="*/ 392425 h 2971800"/>
                <a:gd name="connsiteX63" fmla="*/ 278268 w 4143375"/>
                <a:gd name="connsiteY63" fmla="*/ 392425 h 2971800"/>
                <a:gd name="connsiteX64" fmla="*/ 278268 w 4143375"/>
                <a:gd name="connsiteY64" fmla="*/ 267565 h 2971800"/>
                <a:gd name="connsiteX65" fmla="*/ 228324 w 4143375"/>
                <a:gd name="connsiteY65" fmla="*/ 267565 h 2971800"/>
                <a:gd name="connsiteX66" fmla="*/ 228324 w 4143375"/>
                <a:gd name="connsiteY66" fmla="*/ 149840 h 2971800"/>
                <a:gd name="connsiteX67" fmla="*/ 189083 w 4143375"/>
                <a:gd name="connsiteY67" fmla="*/ 149840 h 2971800"/>
                <a:gd name="connsiteX68" fmla="*/ 189083 w 4143375"/>
                <a:gd name="connsiteY68" fmla="*/ 74925 h 2971800"/>
                <a:gd name="connsiteX69" fmla="*/ 128436 w 4143375"/>
                <a:gd name="connsiteY69" fmla="*/ 74925 h 2971800"/>
                <a:gd name="connsiteX70" fmla="*/ 128436 w 4143375"/>
                <a:gd name="connsiteY70" fmla="*/ 10711 h 2971800"/>
                <a:gd name="connsiteX71" fmla="*/ 7144 w 4143375"/>
                <a:gd name="connsiteY71" fmla="*/ 10711 h 2971800"/>
                <a:gd name="connsiteX72" fmla="*/ 7144 w 4143375"/>
                <a:gd name="connsiteY72" fmla="*/ 7144 h 2971800"/>
                <a:gd name="connsiteX73" fmla="*/ 7144 w 4143375"/>
                <a:gd name="connsiteY73" fmla="*/ 7144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143375" h="2971800">
                  <a:moveTo>
                    <a:pt x="4145347" y="2971662"/>
                  </a:moveTo>
                  <a:lnTo>
                    <a:pt x="3931301" y="2971662"/>
                  </a:lnTo>
                  <a:lnTo>
                    <a:pt x="3931301" y="2828969"/>
                  </a:lnTo>
                  <a:lnTo>
                    <a:pt x="3578124" y="2828969"/>
                  </a:lnTo>
                  <a:lnTo>
                    <a:pt x="3578124" y="2743348"/>
                  </a:lnTo>
                  <a:lnTo>
                    <a:pt x="2993069" y="2743348"/>
                  </a:lnTo>
                  <a:lnTo>
                    <a:pt x="2993069" y="2672006"/>
                  </a:lnTo>
                  <a:lnTo>
                    <a:pt x="2657732" y="2672006"/>
                  </a:lnTo>
                  <a:lnTo>
                    <a:pt x="2657732" y="2582814"/>
                  </a:lnTo>
                  <a:lnTo>
                    <a:pt x="2265321" y="2582814"/>
                  </a:lnTo>
                  <a:lnTo>
                    <a:pt x="2265321" y="2511472"/>
                  </a:lnTo>
                  <a:lnTo>
                    <a:pt x="2183264" y="2511472"/>
                  </a:lnTo>
                  <a:lnTo>
                    <a:pt x="2183264" y="2443692"/>
                  </a:lnTo>
                  <a:lnTo>
                    <a:pt x="1505455" y="2443692"/>
                  </a:lnTo>
                  <a:lnTo>
                    <a:pt x="1505455" y="2368778"/>
                  </a:lnTo>
                  <a:lnTo>
                    <a:pt x="1469784" y="2368778"/>
                  </a:lnTo>
                  <a:lnTo>
                    <a:pt x="1469784" y="2290292"/>
                  </a:lnTo>
                  <a:lnTo>
                    <a:pt x="1423406" y="2290292"/>
                  </a:lnTo>
                  <a:lnTo>
                    <a:pt x="1423406" y="2247477"/>
                  </a:lnTo>
                  <a:lnTo>
                    <a:pt x="1334224" y="2247477"/>
                  </a:lnTo>
                  <a:lnTo>
                    <a:pt x="1334224" y="2193965"/>
                  </a:lnTo>
                  <a:lnTo>
                    <a:pt x="1252176" y="2193965"/>
                  </a:lnTo>
                  <a:lnTo>
                    <a:pt x="1252176" y="2072674"/>
                  </a:lnTo>
                  <a:lnTo>
                    <a:pt x="1223629" y="2072674"/>
                  </a:lnTo>
                  <a:lnTo>
                    <a:pt x="1223629" y="2026297"/>
                  </a:lnTo>
                  <a:lnTo>
                    <a:pt x="1152287" y="2026297"/>
                  </a:lnTo>
                  <a:lnTo>
                    <a:pt x="1152287" y="1969223"/>
                  </a:lnTo>
                  <a:lnTo>
                    <a:pt x="1116606" y="1969223"/>
                  </a:lnTo>
                  <a:lnTo>
                    <a:pt x="1116606" y="1908577"/>
                  </a:lnTo>
                  <a:lnTo>
                    <a:pt x="1095204" y="1908577"/>
                  </a:lnTo>
                  <a:lnTo>
                    <a:pt x="1095204" y="1865772"/>
                  </a:lnTo>
                  <a:lnTo>
                    <a:pt x="1077373" y="1865772"/>
                  </a:lnTo>
                  <a:lnTo>
                    <a:pt x="1077373" y="1808689"/>
                  </a:lnTo>
                  <a:lnTo>
                    <a:pt x="1023861" y="1808689"/>
                  </a:lnTo>
                  <a:lnTo>
                    <a:pt x="1023861" y="1698103"/>
                  </a:lnTo>
                  <a:lnTo>
                    <a:pt x="984618" y="1698103"/>
                  </a:lnTo>
                  <a:lnTo>
                    <a:pt x="984618" y="1601777"/>
                  </a:lnTo>
                  <a:lnTo>
                    <a:pt x="963216" y="1601777"/>
                  </a:lnTo>
                  <a:lnTo>
                    <a:pt x="963216" y="1480486"/>
                  </a:lnTo>
                  <a:lnTo>
                    <a:pt x="934672" y="1480486"/>
                  </a:lnTo>
                  <a:lnTo>
                    <a:pt x="934672" y="1391303"/>
                  </a:lnTo>
                  <a:lnTo>
                    <a:pt x="852622" y="1391303"/>
                  </a:lnTo>
                  <a:lnTo>
                    <a:pt x="852622" y="1352060"/>
                  </a:lnTo>
                  <a:lnTo>
                    <a:pt x="816947" y="1352060"/>
                  </a:lnTo>
                  <a:lnTo>
                    <a:pt x="816947" y="1255743"/>
                  </a:lnTo>
                  <a:lnTo>
                    <a:pt x="745599" y="1255743"/>
                  </a:lnTo>
                  <a:lnTo>
                    <a:pt x="745599" y="1195098"/>
                  </a:lnTo>
                  <a:lnTo>
                    <a:pt x="713492" y="1195098"/>
                  </a:lnTo>
                  <a:lnTo>
                    <a:pt x="713492" y="1116612"/>
                  </a:lnTo>
                  <a:lnTo>
                    <a:pt x="617172" y="1116612"/>
                  </a:lnTo>
                  <a:lnTo>
                    <a:pt x="617172" y="1059528"/>
                  </a:lnTo>
                  <a:lnTo>
                    <a:pt x="588633" y="1059528"/>
                  </a:lnTo>
                  <a:lnTo>
                    <a:pt x="588633" y="1023857"/>
                  </a:lnTo>
                  <a:lnTo>
                    <a:pt x="567228" y="1023857"/>
                  </a:lnTo>
                  <a:lnTo>
                    <a:pt x="567228" y="927537"/>
                  </a:lnTo>
                  <a:lnTo>
                    <a:pt x="506582" y="927537"/>
                  </a:lnTo>
                  <a:lnTo>
                    <a:pt x="506582" y="742031"/>
                  </a:lnTo>
                  <a:lnTo>
                    <a:pt x="474476" y="742031"/>
                  </a:lnTo>
                  <a:lnTo>
                    <a:pt x="474476" y="560093"/>
                  </a:lnTo>
                  <a:lnTo>
                    <a:pt x="449504" y="560093"/>
                  </a:lnTo>
                  <a:lnTo>
                    <a:pt x="449504" y="428099"/>
                  </a:lnTo>
                  <a:lnTo>
                    <a:pt x="388857" y="428099"/>
                  </a:lnTo>
                  <a:lnTo>
                    <a:pt x="388857" y="392425"/>
                  </a:lnTo>
                  <a:lnTo>
                    <a:pt x="278268" y="392425"/>
                  </a:lnTo>
                  <a:lnTo>
                    <a:pt x="278268" y="267565"/>
                  </a:lnTo>
                  <a:lnTo>
                    <a:pt x="228324" y="267565"/>
                  </a:lnTo>
                  <a:lnTo>
                    <a:pt x="228324" y="149840"/>
                  </a:lnTo>
                  <a:lnTo>
                    <a:pt x="189083" y="149840"/>
                  </a:lnTo>
                  <a:lnTo>
                    <a:pt x="189083" y="74925"/>
                  </a:lnTo>
                  <a:lnTo>
                    <a:pt x="128436" y="74925"/>
                  </a:lnTo>
                  <a:lnTo>
                    <a:pt x="128436" y="10711"/>
                  </a:lnTo>
                  <a:lnTo>
                    <a:pt x="7144" y="10711"/>
                  </a:lnTo>
                  <a:lnTo>
                    <a:pt x="7144" y="7144"/>
                  </a:lnTo>
                  <a:lnTo>
                    <a:pt x="7144" y="7144"/>
                  </a:lnTo>
                </a:path>
              </a:pathLst>
            </a:custGeom>
            <a:noFill/>
            <a:ln w="25400" cap="flat">
              <a:solidFill>
                <a:schemeClr val="accent3"/>
              </a:solidFill>
              <a:prstDash val="solid"/>
              <a:miter/>
            </a:ln>
          </p:spPr>
          <p:txBody>
            <a:bodyPr rtlCol="0" anchor="ctr"/>
            <a:lstStyle/>
            <a:p>
              <a:endParaRPr lang="fr-FR"/>
            </a:p>
          </p:txBody>
        </p:sp>
        <p:grpSp>
          <p:nvGrpSpPr>
            <p:cNvPr id="252" name="Group 251">
              <a:extLst>
                <a:ext uri="{FF2B5EF4-FFF2-40B4-BE49-F238E27FC236}">
                  <a16:creationId xmlns:a16="http://schemas.microsoft.com/office/drawing/2014/main" id="{79037421-63F5-416F-AEEB-E646B66BD129}"/>
                </a:ext>
              </a:extLst>
            </p:cNvPr>
            <p:cNvGrpSpPr/>
            <p:nvPr/>
          </p:nvGrpSpPr>
          <p:grpSpPr>
            <a:xfrm>
              <a:off x="1661624" y="2396264"/>
              <a:ext cx="2536867" cy="1794910"/>
              <a:chOff x="1661624" y="2396264"/>
              <a:chExt cx="2536867" cy="1794910"/>
            </a:xfrm>
          </p:grpSpPr>
          <p:sp>
            <p:nvSpPr>
              <p:cNvPr id="253" name="Freeform: Shape 69">
                <a:extLst>
                  <a:ext uri="{FF2B5EF4-FFF2-40B4-BE49-F238E27FC236}">
                    <a16:creationId xmlns:a16="http://schemas.microsoft.com/office/drawing/2014/main" id="{373F6A23-07D8-4B11-B22E-207CF450E4C8}"/>
                  </a:ext>
                </a:extLst>
              </p:cNvPr>
              <p:cNvSpPr/>
              <p:nvPr/>
            </p:nvSpPr>
            <p:spPr>
              <a:xfrm>
                <a:off x="1769203" y="2459060"/>
                <a:ext cx="6088" cy="72000"/>
              </a:xfrm>
              <a:custGeom>
                <a:avLst/>
                <a:gdLst>
                  <a:gd name="connsiteX0" fmla="*/ 5451 w 9525"/>
                  <a:gd name="connsiteY0" fmla="*/ 5451 h 114300"/>
                  <a:gd name="connsiteX1" fmla="*/ 5451 w 9525"/>
                  <a:gd name="connsiteY1" fmla="*/ 113451 h 114300"/>
                </a:gdLst>
                <a:ahLst/>
                <a:cxnLst>
                  <a:cxn ang="0">
                    <a:pos x="connsiteX0" y="connsiteY0"/>
                  </a:cxn>
                  <a:cxn ang="0">
                    <a:pos x="connsiteX1" y="connsiteY1"/>
                  </a:cxn>
                </a:cxnLst>
                <a:rect l="l" t="t" r="r" b="b"/>
                <a:pathLst>
                  <a:path w="9525" h="114300">
                    <a:moveTo>
                      <a:pt x="5451" y="5451"/>
                    </a:moveTo>
                    <a:lnTo>
                      <a:pt x="5451" y="113451"/>
                    </a:lnTo>
                  </a:path>
                </a:pathLst>
              </a:custGeom>
              <a:noFill/>
              <a:ln w="25400" cap="flat">
                <a:solidFill>
                  <a:schemeClr val="accent3"/>
                </a:solidFill>
                <a:prstDash val="solid"/>
                <a:miter/>
              </a:ln>
            </p:spPr>
            <p:txBody>
              <a:bodyPr rtlCol="0" anchor="ctr"/>
              <a:lstStyle/>
              <a:p>
                <a:endParaRPr lang="fr-FR"/>
              </a:p>
            </p:txBody>
          </p:sp>
          <p:sp>
            <p:nvSpPr>
              <p:cNvPr id="254" name="Freeform: Shape 70">
                <a:extLst>
                  <a:ext uri="{FF2B5EF4-FFF2-40B4-BE49-F238E27FC236}">
                    <a16:creationId xmlns:a16="http://schemas.microsoft.com/office/drawing/2014/main" id="{73CD129E-25ED-4C59-8B9A-1636FA811812}"/>
                  </a:ext>
                </a:extLst>
              </p:cNvPr>
              <p:cNvSpPr/>
              <p:nvPr/>
            </p:nvSpPr>
            <p:spPr>
              <a:xfrm>
                <a:off x="1661624" y="2396264"/>
                <a:ext cx="73061" cy="72000"/>
              </a:xfrm>
              <a:custGeom>
                <a:avLst/>
                <a:gdLst>
                  <a:gd name="connsiteX0" fmla="*/ 113451 w 114300"/>
                  <a:gd name="connsiteY0" fmla="*/ 5451 h 9525"/>
                  <a:gd name="connsiteX1" fmla="*/ 5451 w 114300"/>
                  <a:gd name="connsiteY1" fmla="*/ 5451 h 9525"/>
                </a:gdLst>
                <a:ahLst/>
                <a:cxnLst>
                  <a:cxn ang="0">
                    <a:pos x="connsiteX0" y="connsiteY0"/>
                  </a:cxn>
                  <a:cxn ang="0">
                    <a:pos x="connsiteX1" y="connsiteY1"/>
                  </a:cxn>
                </a:cxnLst>
                <a:rect l="l" t="t" r="r" b="b"/>
                <a:pathLst>
                  <a:path w="114300" h="9525">
                    <a:moveTo>
                      <a:pt x="113451" y="5451"/>
                    </a:moveTo>
                    <a:lnTo>
                      <a:pt x="5451" y="5451"/>
                    </a:lnTo>
                  </a:path>
                </a:pathLst>
              </a:custGeom>
              <a:noFill/>
              <a:ln w="25400" cap="flat">
                <a:solidFill>
                  <a:schemeClr val="accent3"/>
                </a:solidFill>
                <a:prstDash val="solid"/>
                <a:miter/>
              </a:ln>
            </p:spPr>
            <p:txBody>
              <a:bodyPr rtlCol="0" anchor="ctr"/>
              <a:lstStyle/>
              <a:p>
                <a:endParaRPr lang="fr-FR"/>
              </a:p>
            </p:txBody>
          </p:sp>
          <p:sp>
            <p:nvSpPr>
              <p:cNvPr id="255" name="Freeform: Shape 71">
                <a:extLst>
                  <a:ext uri="{FF2B5EF4-FFF2-40B4-BE49-F238E27FC236}">
                    <a16:creationId xmlns:a16="http://schemas.microsoft.com/office/drawing/2014/main" id="{710E7487-338F-44EE-8BDE-9C123C606BD1}"/>
                  </a:ext>
                </a:extLst>
              </p:cNvPr>
              <p:cNvSpPr/>
              <p:nvPr/>
            </p:nvSpPr>
            <p:spPr>
              <a:xfrm>
                <a:off x="1795570" y="2529992"/>
                <a:ext cx="73061" cy="72000"/>
              </a:xfrm>
              <a:custGeom>
                <a:avLst/>
                <a:gdLst>
                  <a:gd name="connsiteX0" fmla="*/ 113451 w 114300"/>
                  <a:gd name="connsiteY0" fmla="*/ 5451 h 9525"/>
                  <a:gd name="connsiteX1" fmla="*/ 5451 w 114300"/>
                  <a:gd name="connsiteY1" fmla="*/ 5451 h 9525"/>
                </a:gdLst>
                <a:ahLst/>
                <a:cxnLst>
                  <a:cxn ang="0">
                    <a:pos x="connsiteX0" y="connsiteY0"/>
                  </a:cxn>
                  <a:cxn ang="0">
                    <a:pos x="connsiteX1" y="connsiteY1"/>
                  </a:cxn>
                </a:cxnLst>
                <a:rect l="l" t="t" r="r" b="b"/>
                <a:pathLst>
                  <a:path w="114300" h="9525">
                    <a:moveTo>
                      <a:pt x="113451" y="5451"/>
                    </a:moveTo>
                    <a:lnTo>
                      <a:pt x="5451" y="5451"/>
                    </a:lnTo>
                  </a:path>
                </a:pathLst>
              </a:custGeom>
              <a:noFill/>
              <a:ln w="25400" cap="flat">
                <a:solidFill>
                  <a:schemeClr val="accent3"/>
                </a:solidFill>
                <a:prstDash val="solid"/>
                <a:miter/>
              </a:ln>
            </p:spPr>
            <p:txBody>
              <a:bodyPr rtlCol="0" anchor="ctr"/>
              <a:lstStyle/>
              <a:p>
                <a:endParaRPr lang="fr-FR"/>
              </a:p>
            </p:txBody>
          </p:sp>
          <p:sp>
            <p:nvSpPr>
              <p:cNvPr id="256" name="Freeform: Shape 72">
                <a:extLst>
                  <a:ext uri="{FF2B5EF4-FFF2-40B4-BE49-F238E27FC236}">
                    <a16:creationId xmlns:a16="http://schemas.microsoft.com/office/drawing/2014/main" id="{2665F224-E6E4-4704-AFB3-5E702CE581A5}"/>
                  </a:ext>
                </a:extLst>
              </p:cNvPr>
              <p:cNvSpPr/>
              <p:nvPr/>
            </p:nvSpPr>
            <p:spPr>
              <a:xfrm>
                <a:off x="1819924" y="2724505"/>
                <a:ext cx="73061" cy="72000"/>
              </a:xfrm>
              <a:custGeom>
                <a:avLst/>
                <a:gdLst>
                  <a:gd name="connsiteX0" fmla="*/ 113451 w 114300"/>
                  <a:gd name="connsiteY0" fmla="*/ 5451 h 9525"/>
                  <a:gd name="connsiteX1" fmla="*/ 5451 w 114300"/>
                  <a:gd name="connsiteY1" fmla="*/ 5451 h 9525"/>
                </a:gdLst>
                <a:ahLst/>
                <a:cxnLst>
                  <a:cxn ang="0">
                    <a:pos x="connsiteX0" y="connsiteY0"/>
                  </a:cxn>
                  <a:cxn ang="0">
                    <a:pos x="connsiteX1" y="connsiteY1"/>
                  </a:cxn>
                </a:cxnLst>
                <a:rect l="l" t="t" r="r" b="b"/>
                <a:pathLst>
                  <a:path w="114300" h="9525">
                    <a:moveTo>
                      <a:pt x="113451" y="5451"/>
                    </a:moveTo>
                    <a:lnTo>
                      <a:pt x="5451" y="5451"/>
                    </a:lnTo>
                  </a:path>
                </a:pathLst>
              </a:custGeom>
              <a:noFill/>
              <a:ln w="25400" cap="flat">
                <a:solidFill>
                  <a:schemeClr val="accent3"/>
                </a:solidFill>
                <a:prstDash val="solid"/>
                <a:miter/>
              </a:ln>
            </p:spPr>
            <p:txBody>
              <a:bodyPr rtlCol="0" anchor="ctr"/>
              <a:lstStyle/>
              <a:p>
                <a:endParaRPr lang="fr-FR"/>
              </a:p>
            </p:txBody>
          </p:sp>
          <p:sp>
            <p:nvSpPr>
              <p:cNvPr id="257" name="Freeform: Shape 73">
                <a:extLst>
                  <a:ext uri="{FF2B5EF4-FFF2-40B4-BE49-F238E27FC236}">
                    <a16:creationId xmlns:a16="http://schemas.microsoft.com/office/drawing/2014/main" id="{4F6767AF-A3B1-4998-B26F-4DDE5F5224D4}"/>
                  </a:ext>
                </a:extLst>
              </p:cNvPr>
              <p:cNvSpPr/>
              <p:nvPr/>
            </p:nvSpPr>
            <p:spPr>
              <a:xfrm>
                <a:off x="1832101" y="2785290"/>
                <a:ext cx="73061" cy="72000"/>
              </a:xfrm>
              <a:custGeom>
                <a:avLst/>
                <a:gdLst>
                  <a:gd name="connsiteX0" fmla="*/ 113451 w 114300"/>
                  <a:gd name="connsiteY0" fmla="*/ 5451 h 9525"/>
                  <a:gd name="connsiteX1" fmla="*/ 5451 w 114300"/>
                  <a:gd name="connsiteY1" fmla="*/ 5451 h 9525"/>
                </a:gdLst>
                <a:ahLst/>
                <a:cxnLst>
                  <a:cxn ang="0">
                    <a:pos x="connsiteX0" y="connsiteY0"/>
                  </a:cxn>
                  <a:cxn ang="0">
                    <a:pos x="connsiteX1" y="connsiteY1"/>
                  </a:cxn>
                </a:cxnLst>
                <a:rect l="l" t="t" r="r" b="b"/>
                <a:pathLst>
                  <a:path w="114300" h="9525">
                    <a:moveTo>
                      <a:pt x="113451" y="5451"/>
                    </a:moveTo>
                    <a:lnTo>
                      <a:pt x="5451" y="5451"/>
                    </a:lnTo>
                  </a:path>
                </a:pathLst>
              </a:custGeom>
              <a:noFill/>
              <a:ln w="25400" cap="flat">
                <a:solidFill>
                  <a:schemeClr val="accent3"/>
                </a:solidFill>
                <a:prstDash val="solid"/>
                <a:miter/>
              </a:ln>
            </p:spPr>
            <p:txBody>
              <a:bodyPr rtlCol="0" anchor="ctr"/>
              <a:lstStyle/>
              <a:p>
                <a:endParaRPr lang="fr-FR"/>
              </a:p>
            </p:txBody>
          </p:sp>
          <p:sp>
            <p:nvSpPr>
              <p:cNvPr id="258" name="Freeform: Shape 74">
                <a:extLst>
                  <a:ext uri="{FF2B5EF4-FFF2-40B4-BE49-F238E27FC236}">
                    <a16:creationId xmlns:a16="http://schemas.microsoft.com/office/drawing/2014/main" id="{CEFCB2DD-3235-4D0A-A87A-C97D7551AE97}"/>
                  </a:ext>
                </a:extLst>
              </p:cNvPr>
              <p:cNvSpPr/>
              <p:nvPr/>
            </p:nvSpPr>
            <p:spPr>
              <a:xfrm>
                <a:off x="1966047" y="2967643"/>
                <a:ext cx="73061" cy="72000"/>
              </a:xfrm>
              <a:custGeom>
                <a:avLst/>
                <a:gdLst>
                  <a:gd name="connsiteX0" fmla="*/ 113450 w 114300"/>
                  <a:gd name="connsiteY0" fmla="*/ 5451 h 9525"/>
                  <a:gd name="connsiteX1" fmla="*/ 5451 w 114300"/>
                  <a:gd name="connsiteY1" fmla="*/ 5451 h 9525"/>
                </a:gdLst>
                <a:ahLst/>
                <a:cxnLst>
                  <a:cxn ang="0">
                    <a:pos x="connsiteX0" y="connsiteY0"/>
                  </a:cxn>
                  <a:cxn ang="0">
                    <a:pos x="connsiteX1" y="connsiteY1"/>
                  </a:cxn>
                </a:cxnLst>
                <a:rect l="l" t="t" r="r" b="b"/>
                <a:pathLst>
                  <a:path w="114300" h="9525">
                    <a:moveTo>
                      <a:pt x="113450" y="5451"/>
                    </a:moveTo>
                    <a:lnTo>
                      <a:pt x="5451" y="5451"/>
                    </a:lnTo>
                  </a:path>
                </a:pathLst>
              </a:custGeom>
              <a:noFill/>
              <a:ln w="25400" cap="flat">
                <a:solidFill>
                  <a:schemeClr val="accent3"/>
                </a:solidFill>
                <a:prstDash val="solid"/>
                <a:miter/>
              </a:ln>
            </p:spPr>
            <p:txBody>
              <a:bodyPr rtlCol="0" anchor="ctr"/>
              <a:lstStyle/>
              <a:p>
                <a:endParaRPr lang="fr-FR"/>
              </a:p>
            </p:txBody>
          </p:sp>
          <p:sp>
            <p:nvSpPr>
              <p:cNvPr id="259" name="Freeform: Shape 75">
                <a:extLst>
                  <a:ext uri="{FF2B5EF4-FFF2-40B4-BE49-F238E27FC236}">
                    <a16:creationId xmlns:a16="http://schemas.microsoft.com/office/drawing/2014/main" id="{2FF44968-B0DB-4130-9A1D-2099CDC12A71}"/>
                  </a:ext>
                </a:extLst>
              </p:cNvPr>
              <p:cNvSpPr/>
              <p:nvPr/>
            </p:nvSpPr>
            <p:spPr>
              <a:xfrm>
                <a:off x="2124346" y="3222946"/>
                <a:ext cx="73061" cy="72000"/>
              </a:xfrm>
              <a:custGeom>
                <a:avLst/>
                <a:gdLst>
                  <a:gd name="connsiteX0" fmla="*/ 113455 w 114300"/>
                  <a:gd name="connsiteY0" fmla="*/ 5451 h 9525"/>
                  <a:gd name="connsiteX1" fmla="*/ 5451 w 114300"/>
                  <a:gd name="connsiteY1" fmla="*/ 5451 h 9525"/>
                </a:gdLst>
                <a:ahLst/>
                <a:cxnLst>
                  <a:cxn ang="0">
                    <a:pos x="connsiteX0" y="connsiteY0"/>
                  </a:cxn>
                  <a:cxn ang="0">
                    <a:pos x="connsiteX1" y="connsiteY1"/>
                  </a:cxn>
                </a:cxnLst>
                <a:rect l="l" t="t" r="r" b="b"/>
                <a:pathLst>
                  <a:path w="114300" h="9525">
                    <a:moveTo>
                      <a:pt x="113455" y="5451"/>
                    </a:moveTo>
                    <a:lnTo>
                      <a:pt x="5451" y="5451"/>
                    </a:lnTo>
                  </a:path>
                </a:pathLst>
              </a:custGeom>
              <a:noFill/>
              <a:ln w="25400" cap="flat">
                <a:solidFill>
                  <a:schemeClr val="accent3"/>
                </a:solidFill>
                <a:prstDash val="solid"/>
                <a:miter/>
              </a:ln>
            </p:spPr>
            <p:txBody>
              <a:bodyPr rtlCol="0" anchor="ctr"/>
              <a:lstStyle/>
              <a:p>
                <a:endParaRPr lang="fr-FR"/>
              </a:p>
            </p:txBody>
          </p:sp>
          <p:sp>
            <p:nvSpPr>
              <p:cNvPr id="260" name="Freeform: Shape 76">
                <a:extLst>
                  <a:ext uri="{FF2B5EF4-FFF2-40B4-BE49-F238E27FC236}">
                    <a16:creationId xmlns:a16="http://schemas.microsoft.com/office/drawing/2014/main" id="{231E5333-BE62-4C4D-824A-5D3B73F8733C}"/>
                  </a:ext>
                </a:extLst>
              </p:cNvPr>
              <p:cNvSpPr/>
              <p:nvPr/>
            </p:nvSpPr>
            <p:spPr>
              <a:xfrm>
                <a:off x="2136523" y="3308044"/>
                <a:ext cx="73061" cy="72000"/>
              </a:xfrm>
              <a:custGeom>
                <a:avLst/>
                <a:gdLst>
                  <a:gd name="connsiteX0" fmla="*/ 113455 w 114300"/>
                  <a:gd name="connsiteY0" fmla="*/ 5451 h 9525"/>
                  <a:gd name="connsiteX1" fmla="*/ 5451 w 114300"/>
                  <a:gd name="connsiteY1" fmla="*/ 5451 h 9525"/>
                </a:gdLst>
                <a:ahLst/>
                <a:cxnLst>
                  <a:cxn ang="0">
                    <a:pos x="connsiteX0" y="connsiteY0"/>
                  </a:cxn>
                  <a:cxn ang="0">
                    <a:pos x="connsiteX1" y="connsiteY1"/>
                  </a:cxn>
                </a:cxnLst>
                <a:rect l="l" t="t" r="r" b="b"/>
                <a:pathLst>
                  <a:path w="114300" h="9525">
                    <a:moveTo>
                      <a:pt x="113455" y="5451"/>
                    </a:moveTo>
                    <a:lnTo>
                      <a:pt x="5451" y="5451"/>
                    </a:lnTo>
                  </a:path>
                </a:pathLst>
              </a:custGeom>
              <a:noFill/>
              <a:ln w="25400" cap="flat">
                <a:solidFill>
                  <a:schemeClr val="accent3"/>
                </a:solidFill>
                <a:prstDash val="solid"/>
                <a:miter/>
              </a:ln>
            </p:spPr>
            <p:txBody>
              <a:bodyPr rtlCol="0" anchor="ctr"/>
              <a:lstStyle/>
              <a:p>
                <a:endParaRPr lang="fr-FR"/>
              </a:p>
            </p:txBody>
          </p:sp>
          <p:sp>
            <p:nvSpPr>
              <p:cNvPr id="261" name="Freeform: Shape 77">
                <a:extLst>
                  <a:ext uri="{FF2B5EF4-FFF2-40B4-BE49-F238E27FC236}">
                    <a16:creationId xmlns:a16="http://schemas.microsoft.com/office/drawing/2014/main" id="{5CAB7536-E679-478B-9B82-451D27F93EC1}"/>
                  </a:ext>
                </a:extLst>
              </p:cNvPr>
              <p:cNvSpPr/>
              <p:nvPr/>
            </p:nvSpPr>
            <p:spPr>
              <a:xfrm>
                <a:off x="1830087" y="2495532"/>
                <a:ext cx="6088" cy="72000"/>
              </a:xfrm>
              <a:custGeom>
                <a:avLst/>
                <a:gdLst>
                  <a:gd name="connsiteX0" fmla="*/ 5451 w 9525"/>
                  <a:gd name="connsiteY0" fmla="*/ 113451 h 114300"/>
                  <a:gd name="connsiteX1" fmla="*/ 5451 w 9525"/>
                  <a:gd name="connsiteY1" fmla="*/ 5451 h 114300"/>
                </a:gdLst>
                <a:ahLst/>
                <a:cxnLst>
                  <a:cxn ang="0">
                    <a:pos x="connsiteX0" y="connsiteY0"/>
                  </a:cxn>
                  <a:cxn ang="0">
                    <a:pos x="connsiteX1" y="connsiteY1"/>
                  </a:cxn>
                </a:cxnLst>
                <a:rect l="l" t="t" r="r" b="b"/>
                <a:pathLst>
                  <a:path w="9525" h="114300">
                    <a:moveTo>
                      <a:pt x="5451" y="113451"/>
                    </a:moveTo>
                    <a:lnTo>
                      <a:pt x="5451" y="5451"/>
                    </a:lnTo>
                  </a:path>
                </a:pathLst>
              </a:custGeom>
              <a:noFill/>
              <a:ln w="25400" cap="flat">
                <a:solidFill>
                  <a:schemeClr val="accent3"/>
                </a:solidFill>
                <a:prstDash val="solid"/>
                <a:miter/>
              </a:ln>
            </p:spPr>
            <p:txBody>
              <a:bodyPr rtlCol="0" anchor="ctr"/>
              <a:lstStyle/>
              <a:p>
                <a:endParaRPr lang="fr-FR"/>
              </a:p>
            </p:txBody>
          </p:sp>
          <p:sp>
            <p:nvSpPr>
              <p:cNvPr id="262" name="Freeform: Shape 78">
                <a:extLst>
                  <a:ext uri="{FF2B5EF4-FFF2-40B4-BE49-F238E27FC236}">
                    <a16:creationId xmlns:a16="http://schemas.microsoft.com/office/drawing/2014/main" id="{71736CBB-ED96-4922-8AEE-1AF0BC97890D}"/>
                  </a:ext>
                </a:extLst>
              </p:cNvPr>
              <p:cNvSpPr/>
              <p:nvPr/>
            </p:nvSpPr>
            <p:spPr>
              <a:xfrm>
                <a:off x="2000563" y="2933185"/>
                <a:ext cx="6088" cy="72000"/>
              </a:xfrm>
              <a:custGeom>
                <a:avLst/>
                <a:gdLst>
                  <a:gd name="connsiteX0" fmla="*/ 5451 w 9525"/>
                  <a:gd name="connsiteY0" fmla="*/ 113455 h 114300"/>
                  <a:gd name="connsiteX1" fmla="*/ 5451 w 9525"/>
                  <a:gd name="connsiteY1" fmla="*/ 5451 h 114300"/>
                </a:gdLst>
                <a:ahLst/>
                <a:cxnLst>
                  <a:cxn ang="0">
                    <a:pos x="connsiteX0" y="connsiteY0"/>
                  </a:cxn>
                  <a:cxn ang="0">
                    <a:pos x="connsiteX1" y="connsiteY1"/>
                  </a:cxn>
                </a:cxnLst>
                <a:rect l="l" t="t" r="r" b="b"/>
                <a:pathLst>
                  <a:path w="9525" h="114300">
                    <a:moveTo>
                      <a:pt x="5451" y="113455"/>
                    </a:moveTo>
                    <a:lnTo>
                      <a:pt x="5451" y="5451"/>
                    </a:lnTo>
                  </a:path>
                </a:pathLst>
              </a:custGeom>
              <a:noFill/>
              <a:ln w="25400" cap="flat">
                <a:solidFill>
                  <a:schemeClr val="accent3"/>
                </a:solidFill>
                <a:prstDash val="solid"/>
                <a:miter/>
              </a:ln>
            </p:spPr>
            <p:txBody>
              <a:bodyPr rtlCol="0" anchor="ctr"/>
              <a:lstStyle/>
              <a:p>
                <a:endParaRPr lang="fr-FR"/>
              </a:p>
            </p:txBody>
          </p:sp>
          <p:sp>
            <p:nvSpPr>
              <p:cNvPr id="263" name="Freeform: Shape 79">
                <a:extLst>
                  <a:ext uri="{FF2B5EF4-FFF2-40B4-BE49-F238E27FC236}">
                    <a16:creationId xmlns:a16="http://schemas.microsoft.com/office/drawing/2014/main" id="{564D243C-D79F-45CD-8F93-AECFD3BE6968}"/>
                  </a:ext>
                </a:extLst>
              </p:cNvPr>
              <p:cNvSpPr/>
              <p:nvPr/>
            </p:nvSpPr>
            <p:spPr>
              <a:xfrm>
                <a:off x="2134510" y="3103383"/>
                <a:ext cx="6088" cy="72000"/>
              </a:xfrm>
              <a:custGeom>
                <a:avLst/>
                <a:gdLst>
                  <a:gd name="connsiteX0" fmla="*/ 5451 w 9525"/>
                  <a:gd name="connsiteY0" fmla="*/ 113455 h 114300"/>
                  <a:gd name="connsiteX1" fmla="*/ 5451 w 9525"/>
                  <a:gd name="connsiteY1" fmla="*/ 5451 h 114300"/>
                </a:gdLst>
                <a:ahLst/>
                <a:cxnLst>
                  <a:cxn ang="0">
                    <a:pos x="connsiteX0" y="connsiteY0"/>
                  </a:cxn>
                  <a:cxn ang="0">
                    <a:pos x="connsiteX1" y="connsiteY1"/>
                  </a:cxn>
                </a:cxnLst>
                <a:rect l="l" t="t" r="r" b="b"/>
                <a:pathLst>
                  <a:path w="9525" h="114300">
                    <a:moveTo>
                      <a:pt x="5451" y="113455"/>
                    </a:moveTo>
                    <a:lnTo>
                      <a:pt x="5451" y="5451"/>
                    </a:lnTo>
                  </a:path>
                </a:pathLst>
              </a:custGeom>
              <a:noFill/>
              <a:ln w="25400" cap="flat">
                <a:solidFill>
                  <a:schemeClr val="accent3"/>
                </a:solidFill>
                <a:prstDash val="solid"/>
                <a:miter/>
              </a:ln>
            </p:spPr>
            <p:txBody>
              <a:bodyPr rtlCol="0" anchor="ctr"/>
              <a:lstStyle/>
              <a:p>
                <a:endParaRPr lang="fr-FR"/>
              </a:p>
            </p:txBody>
          </p:sp>
          <p:sp>
            <p:nvSpPr>
              <p:cNvPr id="264" name="Freeform: Shape 80">
                <a:extLst>
                  <a:ext uri="{FF2B5EF4-FFF2-40B4-BE49-F238E27FC236}">
                    <a16:creationId xmlns:a16="http://schemas.microsoft.com/office/drawing/2014/main" id="{39DA01AA-88CA-4589-B328-1D08F889C839}"/>
                  </a:ext>
                </a:extLst>
              </p:cNvPr>
              <p:cNvSpPr/>
              <p:nvPr/>
            </p:nvSpPr>
            <p:spPr>
              <a:xfrm>
                <a:off x="2390227" y="3626139"/>
                <a:ext cx="6088" cy="72000"/>
              </a:xfrm>
              <a:custGeom>
                <a:avLst/>
                <a:gdLst>
                  <a:gd name="connsiteX0" fmla="*/ 5451 w 9525"/>
                  <a:gd name="connsiteY0" fmla="*/ 113445 h 114300"/>
                  <a:gd name="connsiteX1" fmla="*/ 5451 w 9525"/>
                  <a:gd name="connsiteY1" fmla="*/ 5451 h 114300"/>
                </a:gdLst>
                <a:ahLst/>
                <a:cxnLst>
                  <a:cxn ang="0">
                    <a:pos x="connsiteX0" y="connsiteY0"/>
                  </a:cxn>
                  <a:cxn ang="0">
                    <a:pos x="connsiteX1" y="connsiteY1"/>
                  </a:cxn>
                </a:cxnLst>
                <a:rect l="l" t="t" r="r" b="b"/>
                <a:pathLst>
                  <a:path w="9525" h="114300">
                    <a:moveTo>
                      <a:pt x="5451" y="113445"/>
                    </a:moveTo>
                    <a:lnTo>
                      <a:pt x="5451" y="5451"/>
                    </a:lnTo>
                  </a:path>
                </a:pathLst>
              </a:custGeom>
              <a:noFill/>
              <a:ln w="25400" cap="flat">
                <a:solidFill>
                  <a:schemeClr val="accent3"/>
                </a:solidFill>
                <a:prstDash val="solid"/>
                <a:miter/>
              </a:ln>
            </p:spPr>
            <p:txBody>
              <a:bodyPr rtlCol="0" anchor="ctr"/>
              <a:lstStyle/>
              <a:p>
                <a:endParaRPr lang="fr-FR"/>
              </a:p>
            </p:txBody>
          </p:sp>
          <p:sp>
            <p:nvSpPr>
              <p:cNvPr id="265" name="Freeform: Shape 81">
                <a:extLst>
                  <a:ext uri="{FF2B5EF4-FFF2-40B4-BE49-F238E27FC236}">
                    <a16:creationId xmlns:a16="http://schemas.microsoft.com/office/drawing/2014/main" id="{C66677EB-EC31-4326-8CEC-D72E5512D958}"/>
                  </a:ext>
                </a:extLst>
              </p:cNvPr>
              <p:cNvSpPr/>
              <p:nvPr/>
            </p:nvSpPr>
            <p:spPr>
              <a:xfrm>
                <a:off x="2475465" y="3686924"/>
                <a:ext cx="6088" cy="72000"/>
              </a:xfrm>
              <a:custGeom>
                <a:avLst/>
                <a:gdLst>
                  <a:gd name="connsiteX0" fmla="*/ 5451 w 9525"/>
                  <a:gd name="connsiteY0" fmla="*/ 113455 h 114300"/>
                  <a:gd name="connsiteX1" fmla="*/ 5451 w 9525"/>
                  <a:gd name="connsiteY1" fmla="*/ 5451 h 114300"/>
                </a:gdLst>
                <a:ahLst/>
                <a:cxnLst>
                  <a:cxn ang="0">
                    <a:pos x="connsiteX0" y="connsiteY0"/>
                  </a:cxn>
                  <a:cxn ang="0">
                    <a:pos x="connsiteX1" y="connsiteY1"/>
                  </a:cxn>
                </a:cxnLst>
                <a:rect l="l" t="t" r="r" b="b"/>
                <a:pathLst>
                  <a:path w="9525" h="114300">
                    <a:moveTo>
                      <a:pt x="5451" y="113455"/>
                    </a:moveTo>
                    <a:lnTo>
                      <a:pt x="5451" y="5451"/>
                    </a:lnTo>
                  </a:path>
                </a:pathLst>
              </a:custGeom>
              <a:noFill/>
              <a:ln w="25400" cap="flat">
                <a:solidFill>
                  <a:schemeClr val="accent3"/>
                </a:solidFill>
                <a:prstDash val="solid"/>
                <a:miter/>
              </a:ln>
            </p:spPr>
            <p:txBody>
              <a:bodyPr rtlCol="0" anchor="ctr"/>
              <a:lstStyle/>
              <a:p>
                <a:endParaRPr lang="fr-FR"/>
              </a:p>
            </p:txBody>
          </p:sp>
          <p:sp>
            <p:nvSpPr>
              <p:cNvPr id="266" name="Freeform: Shape 82">
                <a:extLst>
                  <a:ext uri="{FF2B5EF4-FFF2-40B4-BE49-F238E27FC236}">
                    <a16:creationId xmlns:a16="http://schemas.microsoft.com/office/drawing/2014/main" id="{6638B209-0202-4BF0-930B-5E1277262120}"/>
                  </a:ext>
                </a:extLst>
              </p:cNvPr>
              <p:cNvSpPr/>
              <p:nvPr/>
            </p:nvSpPr>
            <p:spPr>
              <a:xfrm>
                <a:off x="3108659" y="3869278"/>
                <a:ext cx="6088" cy="72000"/>
              </a:xfrm>
              <a:custGeom>
                <a:avLst/>
                <a:gdLst>
                  <a:gd name="connsiteX0" fmla="*/ 5451 w 9525"/>
                  <a:gd name="connsiteY0" fmla="*/ 113455 h 114300"/>
                  <a:gd name="connsiteX1" fmla="*/ 5451 w 9525"/>
                  <a:gd name="connsiteY1" fmla="*/ 5451 h 114300"/>
                </a:gdLst>
                <a:ahLst/>
                <a:cxnLst>
                  <a:cxn ang="0">
                    <a:pos x="connsiteX0" y="connsiteY0"/>
                  </a:cxn>
                  <a:cxn ang="0">
                    <a:pos x="connsiteX1" y="connsiteY1"/>
                  </a:cxn>
                </a:cxnLst>
                <a:rect l="l" t="t" r="r" b="b"/>
                <a:pathLst>
                  <a:path w="9525" h="114300">
                    <a:moveTo>
                      <a:pt x="5451" y="113455"/>
                    </a:moveTo>
                    <a:lnTo>
                      <a:pt x="5451" y="5451"/>
                    </a:lnTo>
                  </a:path>
                </a:pathLst>
              </a:custGeom>
              <a:noFill/>
              <a:ln w="25400" cap="flat">
                <a:solidFill>
                  <a:schemeClr val="accent3"/>
                </a:solidFill>
                <a:prstDash val="solid"/>
                <a:miter/>
              </a:ln>
            </p:spPr>
            <p:txBody>
              <a:bodyPr rtlCol="0" anchor="ctr"/>
              <a:lstStyle/>
              <a:p>
                <a:endParaRPr lang="fr-FR"/>
              </a:p>
            </p:txBody>
          </p:sp>
          <p:sp>
            <p:nvSpPr>
              <p:cNvPr id="267" name="Freeform: Shape 83">
                <a:extLst>
                  <a:ext uri="{FF2B5EF4-FFF2-40B4-BE49-F238E27FC236}">
                    <a16:creationId xmlns:a16="http://schemas.microsoft.com/office/drawing/2014/main" id="{B0197561-EE8B-4385-AE5F-7FE234E4D612}"/>
                  </a:ext>
                </a:extLst>
              </p:cNvPr>
              <p:cNvSpPr/>
              <p:nvPr/>
            </p:nvSpPr>
            <p:spPr>
              <a:xfrm>
                <a:off x="2453121" y="3721382"/>
                <a:ext cx="73061" cy="72000"/>
              </a:xfrm>
              <a:custGeom>
                <a:avLst/>
                <a:gdLst>
                  <a:gd name="connsiteX0" fmla="*/ 113455 w 114300"/>
                  <a:gd name="connsiteY0" fmla="*/ 5451 h 9525"/>
                  <a:gd name="connsiteX1" fmla="*/ 5451 w 114300"/>
                  <a:gd name="connsiteY1" fmla="*/ 5451 h 9525"/>
                </a:gdLst>
                <a:ahLst/>
                <a:cxnLst>
                  <a:cxn ang="0">
                    <a:pos x="connsiteX0" y="connsiteY0"/>
                  </a:cxn>
                  <a:cxn ang="0">
                    <a:pos x="connsiteX1" y="connsiteY1"/>
                  </a:cxn>
                </a:cxnLst>
                <a:rect l="l" t="t" r="r" b="b"/>
                <a:pathLst>
                  <a:path w="114300" h="9525">
                    <a:moveTo>
                      <a:pt x="113455" y="5451"/>
                    </a:moveTo>
                    <a:lnTo>
                      <a:pt x="5451" y="5451"/>
                    </a:lnTo>
                  </a:path>
                </a:pathLst>
              </a:custGeom>
              <a:noFill/>
              <a:ln w="25400" cap="flat">
                <a:solidFill>
                  <a:schemeClr val="accent3"/>
                </a:solidFill>
                <a:prstDash val="solid"/>
                <a:miter/>
              </a:ln>
            </p:spPr>
            <p:txBody>
              <a:bodyPr rtlCol="0" anchor="ctr"/>
              <a:lstStyle/>
              <a:p>
                <a:endParaRPr lang="fr-FR"/>
              </a:p>
            </p:txBody>
          </p:sp>
          <p:sp>
            <p:nvSpPr>
              <p:cNvPr id="268" name="Freeform: Shape 84">
                <a:extLst>
                  <a:ext uri="{FF2B5EF4-FFF2-40B4-BE49-F238E27FC236}">
                    <a16:creationId xmlns:a16="http://schemas.microsoft.com/office/drawing/2014/main" id="{F39B77EA-F510-4103-93A3-D1E8CF57B9E5}"/>
                  </a:ext>
                </a:extLst>
              </p:cNvPr>
              <p:cNvSpPr/>
              <p:nvPr/>
            </p:nvSpPr>
            <p:spPr>
              <a:xfrm>
                <a:off x="3741860" y="3966534"/>
                <a:ext cx="6088" cy="72000"/>
              </a:xfrm>
              <a:custGeom>
                <a:avLst/>
                <a:gdLst>
                  <a:gd name="connsiteX0" fmla="*/ 5451 w 9525"/>
                  <a:gd name="connsiteY0" fmla="*/ 113455 h 114300"/>
                  <a:gd name="connsiteX1" fmla="*/ 5451 w 9525"/>
                  <a:gd name="connsiteY1" fmla="*/ 5451 h 114300"/>
                </a:gdLst>
                <a:ahLst/>
                <a:cxnLst>
                  <a:cxn ang="0">
                    <a:pos x="connsiteX0" y="connsiteY0"/>
                  </a:cxn>
                  <a:cxn ang="0">
                    <a:pos x="connsiteX1" y="connsiteY1"/>
                  </a:cxn>
                </a:cxnLst>
                <a:rect l="l" t="t" r="r" b="b"/>
                <a:pathLst>
                  <a:path w="9525" h="114300">
                    <a:moveTo>
                      <a:pt x="5451" y="113455"/>
                    </a:moveTo>
                    <a:lnTo>
                      <a:pt x="5451" y="5451"/>
                    </a:lnTo>
                  </a:path>
                </a:pathLst>
              </a:custGeom>
              <a:noFill/>
              <a:ln w="25400" cap="flat">
                <a:solidFill>
                  <a:schemeClr val="accent3"/>
                </a:solidFill>
                <a:prstDash val="solid"/>
                <a:miter/>
              </a:ln>
            </p:spPr>
            <p:txBody>
              <a:bodyPr rtlCol="0" anchor="ctr"/>
              <a:lstStyle/>
              <a:p>
                <a:endParaRPr lang="fr-FR"/>
              </a:p>
            </p:txBody>
          </p:sp>
          <p:sp>
            <p:nvSpPr>
              <p:cNvPr id="269" name="Freeform: Shape 85">
                <a:extLst>
                  <a:ext uri="{FF2B5EF4-FFF2-40B4-BE49-F238E27FC236}">
                    <a16:creationId xmlns:a16="http://schemas.microsoft.com/office/drawing/2014/main" id="{2064512E-3BAF-4F2B-90FF-1700F0AF8FA0}"/>
                  </a:ext>
                </a:extLst>
              </p:cNvPr>
              <p:cNvSpPr/>
              <p:nvPr/>
            </p:nvSpPr>
            <p:spPr>
              <a:xfrm>
                <a:off x="3900159" y="4027319"/>
                <a:ext cx="6088" cy="72000"/>
              </a:xfrm>
              <a:custGeom>
                <a:avLst/>
                <a:gdLst>
                  <a:gd name="connsiteX0" fmla="*/ 5451 w 9525"/>
                  <a:gd name="connsiteY0" fmla="*/ 113455 h 114300"/>
                  <a:gd name="connsiteX1" fmla="*/ 5451 w 9525"/>
                  <a:gd name="connsiteY1" fmla="*/ 5451 h 114300"/>
                </a:gdLst>
                <a:ahLst/>
                <a:cxnLst>
                  <a:cxn ang="0">
                    <a:pos x="connsiteX0" y="connsiteY0"/>
                  </a:cxn>
                  <a:cxn ang="0">
                    <a:pos x="connsiteX1" y="connsiteY1"/>
                  </a:cxn>
                </a:cxnLst>
                <a:rect l="l" t="t" r="r" b="b"/>
                <a:pathLst>
                  <a:path w="9525" h="114300">
                    <a:moveTo>
                      <a:pt x="5451" y="113455"/>
                    </a:moveTo>
                    <a:lnTo>
                      <a:pt x="5451" y="5451"/>
                    </a:lnTo>
                  </a:path>
                </a:pathLst>
              </a:custGeom>
              <a:noFill/>
              <a:ln w="25400" cap="flat">
                <a:solidFill>
                  <a:schemeClr val="accent3"/>
                </a:solidFill>
                <a:prstDash val="solid"/>
                <a:miter/>
              </a:ln>
            </p:spPr>
            <p:txBody>
              <a:bodyPr rtlCol="0" anchor="ctr"/>
              <a:lstStyle/>
              <a:p>
                <a:endParaRPr lang="fr-FR"/>
              </a:p>
            </p:txBody>
          </p:sp>
          <p:sp>
            <p:nvSpPr>
              <p:cNvPr id="270" name="Freeform: Shape 86">
                <a:extLst>
                  <a:ext uri="{FF2B5EF4-FFF2-40B4-BE49-F238E27FC236}">
                    <a16:creationId xmlns:a16="http://schemas.microsoft.com/office/drawing/2014/main" id="{A52CBB87-3EC7-4D44-808F-A164E5332649}"/>
                  </a:ext>
                </a:extLst>
              </p:cNvPr>
              <p:cNvSpPr/>
              <p:nvPr/>
            </p:nvSpPr>
            <p:spPr>
              <a:xfrm>
                <a:off x="3924513" y="4027319"/>
                <a:ext cx="6088" cy="72000"/>
              </a:xfrm>
              <a:custGeom>
                <a:avLst/>
                <a:gdLst>
                  <a:gd name="connsiteX0" fmla="*/ 5451 w 9525"/>
                  <a:gd name="connsiteY0" fmla="*/ 113455 h 114300"/>
                  <a:gd name="connsiteX1" fmla="*/ 5451 w 9525"/>
                  <a:gd name="connsiteY1" fmla="*/ 5451 h 114300"/>
                </a:gdLst>
                <a:ahLst/>
                <a:cxnLst>
                  <a:cxn ang="0">
                    <a:pos x="connsiteX0" y="connsiteY0"/>
                  </a:cxn>
                  <a:cxn ang="0">
                    <a:pos x="connsiteX1" y="connsiteY1"/>
                  </a:cxn>
                </a:cxnLst>
                <a:rect l="l" t="t" r="r" b="b"/>
                <a:pathLst>
                  <a:path w="9525" h="114300">
                    <a:moveTo>
                      <a:pt x="5451" y="113455"/>
                    </a:moveTo>
                    <a:lnTo>
                      <a:pt x="5451" y="5451"/>
                    </a:lnTo>
                  </a:path>
                </a:pathLst>
              </a:custGeom>
              <a:noFill/>
              <a:ln w="25400" cap="flat">
                <a:solidFill>
                  <a:schemeClr val="accent3"/>
                </a:solidFill>
                <a:prstDash val="solid"/>
                <a:miter/>
              </a:ln>
            </p:spPr>
            <p:txBody>
              <a:bodyPr rtlCol="0" anchor="ctr"/>
              <a:lstStyle/>
              <a:p>
                <a:endParaRPr lang="fr-FR"/>
              </a:p>
            </p:txBody>
          </p:sp>
          <p:sp>
            <p:nvSpPr>
              <p:cNvPr id="271" name="Freeform: Shape 87">
                <a:extLst>
                  <a:ext uri="{FF2B5EF4-FFF2-40B4-BE49-F238E27FC236}">
                    <a16:creationId xmlns:a16="http://schemas.microsoft.com/office/drawing/2014/main" id="{A6ABBFE0-BD9C-4CB7-AB41-EE44147E103F}"/>
                  </a:ext>
                </a:extLst>
              </p:cNvPr>
              <p:cNvSpPr/>
              <p:nvPr/>
            </p:nvSpPr>
            <p:spPr>
              <a:xfrm>
                <a:off x="4192403" y="4112418"/>
                <a:ext cx="6088" cy="72000"/>
              </a:xfrm>
              <a:custGeom>
                <a:avLst/>
                <a:gdLst>
                  <a:gd name="connsiteX0" fmla="*/ 5451 w 9525"/>
                  <a:gd name="connsiteY0" fmla="*/ 113455 h 114300"/>
                  <a:gd name="connsiteX1" fmla="*/ 5451 w 9525"/>
                  <a:gd name="connsiteY1" fmla="*/ 5451 h 114300"/>
                </a:gdLst>
                <a:ahLst/>
                <a:cxnLst>
                  <a:cxn ang="0">
                    <a:pos x="connsiteX0" y="connsiteY0"/>
                  </a:cxn>
                  <a:cxn ang="0">
                    <a:pos x="connsiteX1" y="connsiteY1"/>
                  </a:cxn>
                </a:cxnLst>
                <a:rect l="l" t="t" r="r" b="b"/>
                <a:pathLst>
                  <a:path w="9525" h="114300">
                    <a:moveTo>
                      <a:pt x="5451" y="113455"/>
                    </a:moveTo>
                    <a:lnTo>
                      <a:pt x="5451" y="5451"/>
                    </a:lnTo>
                  </a:path>
                </a:pathLst>
              </a:custGeom>
              <a:noFill/>
              <a:ln w="25400" cap="flat">
                <a:solidFill>
                  <a:schemeClr val="accent3"/>
                </a:solidFill>
                <a:prstDash val="solid"/>
                <a:miter/>
              </a:ln>
            </p:spPr>
            <p:txBody>
              <a:bodyPr rtlCol="0" anchor="ctr"/>
              <a:lstStyle/>
              <a:p>
                <a:endParaRPr lang="fr-FR"/>
              </a:p>
            </p:txBody>
          </p:sp>
          <p:sp>
            <p:nvSpPr>
              <p:cNvPr id="272" name="Freeform: Shape 88">
                <a:extLst>
                  <a:ext uri="{FF2B5EF4-FFF2-40B4-BE49-F238E27FC236}">
                    <a16:creationId xmlns:a16="http://schemas.microsoft.com/office/drawing/2014/main" id="{E36667A7-D3D3-476A-B23A-740F8C7DED22}"/>
                  </a:ext>
                </a:extLst>
              </p:cNvPr>
              <p:cNvSpPr/>
              <p:nvPr/>
            </p:nvSpPr>
            <p:spPr>
              <a:xfrm>
                <a:off x="4011766" y="4119174"/>
                <a:ext cx="73061" cy="72000"/>
              </a:xfrm>
              <a:custGeom>
                <a:avLst/>
                <a:gdLst>
                  <a:gd name="connsiteX0" fmla="*/ 5451 w 114300"/>
                  <a:gd name="connsiteY0" fmla="*/ 5451 h 9525"/>
                  <a:gd name="connsiteX1" fmla="*/ 113455 w 114300"/>
                  <a:gd name="connsiteY1" fmla="*/ 5451 h 9525"/>
                </a:gdLst>
                <a:ahLst/>
                <a:cxnLst>
                  <a:cxn ang="0">
                    <a:pos x="connsiteX0" y="connsiteY0"/>
                  </a:cxn>
                  <a:cxn ang="0">
                    <a:pos x="connsiteX1" y="connsiteY1"/>
                  </a:cxn>
                </a:cxnLst>
                <a:rect l="l" t="t" r="r" b="b"/>
                <a:pathLst>
                  <a:path w="114300" h="9525">
                    <a:moveTo>
                      <a:pt x="5451" y="5451"/>
                    </a:moveTo>
                    <a:lnTo>
                      <a:pt x="113455" y="5451"/>
                    </a:lnTo>
                  </a:path>
                </a:pathLst>
              </a:custGeom>
              <a:noFill/>
              <a:ln w="25400" cap="flat">
                <a:solidFill>
                  <a:schemeClr val="accent3"/>
                </a:solidFill>
                <a:prstDash val="solid"/>
                <a:miter/>
              </a:ln>
            </p:spPr>
            <p:txBody>
              <a:bodyPr rtlCol="0" anchor="ctr"/>
              <a:lstStyle/>
              <a:p>
                <a:endParaRPr lang="fr-FR"/>
              </a:p>
            </p:txBody>
          </p:sp>
        </p:grpSp>
      </p:grpSp>
      <p:graphicFrame>
        <p:nvGraphicFramePr>
          <p:cNvPr id="273" name="Group 88">
            <a:extLst>
              <a:ext uri="{FF2B5EF4-FFF2-40B4-BE49-F238E27FC236}">
                <a16:creationId xmlns:a16="http://schemas.microsoft.com/office/drawing/2014/main" id="{DA149C96-D39B-4BE8-BB61-EFD7AFCF7F0C}"/>
              </a:ext>
            </a:extLst>
          </p:cNvPr>
          <p:cNvGraphicFramePr>
            <a:graphicFrameLocks noGrp="1"/>
          </p:cNvGraphicFramePr>
          <p:nvPr>
            <p:extLst>
              <p:ext uri="{D42A27DB-BD31-4B8C-83A1-F6EECF244321}">
                <p14:modId xmlns:p14="http://schemas.microsoft.com/office/powerpoint/2010/main" val="1405676134"/>
              </p:ext>
            </p:extLst>
          </p:nvPr>
        </p:nvGraphicFramePr>
        <p:xfrm>
          <a:off x="4929848" y="1884603"/>
          <a:ext cx="3945504" cy="3565681"/>
        </p:xfrm>
        <a:graphic>
          <a:graphicData uri="http://schemas.openxmlformats.org/drawingml/2006/table">
            <a:tbl>
              <a:tblPr firstRow="1" bandRow="1">
                <a:tableStyleId>{69012ECD-51FC-41F1-AA8D-1B2483CD663E}</a:tableStyleId>
              </a:tblPr>
              <a:tblGrid>
                <a:gridCol w="1622786">
                  <a:extLst>
                    <a:ext uri="{9D8B030D-6E8A-4147-A177-3AD203B41FA5}">
                      <a16:colId xmlns:a16="http://schemas.microsoft.com/office/drawing/2014/main" val="20000"/>
                    </a:ext>
                  </a:extLst>
                </a:gridCol>
                <a:gridCol w="1088140">
                  <a:extLst>
                    <a:ext uri="{9D8B030D-6E8A-4147-A177-3AD203B41FA5}">
                      <a16:colId xmlns:a16="http://schemas.microsoft.com/office/drawing/2014/main" val="20001"/>
                    </a:ext>
                  </a:extLst>
                </a:gridCol>
                <a:gridCol w="1234578">
                  <a:extLst>
                    <a:ext uri="{9D8B030D-6E8A-4147-A177-3AD203B41FA5}">
                      <a16:colId xmlns:a16="http://schemas.microsoft.com/office/drawing/2014/main" val="2020059070"/>
                    </a:ext>
                  </a:extLst>
                </a:gridCol>
              </a:tblGrid>
              <a:tr h="50864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1" i="0" u="none" strike="noStrike" cap="none" normalizeH="0" baseline="0" noProof="0">
                        <a:ln>
                          <a:noFill/>
                        </a:ln>
                        <a:solidFill>
                          <a:schemeClr val="tx2"/>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accent3"/>
                          </a:solidFill>
                          <a:effectLst/>
                          <a:latin typeface="+mn-lt"/>
                        </a:rPr>
                        <a:t>Pazopanib</a:t>
                      </a:r>
                      <a:br>
                        <a:rPr kumimoji="0" lang="fr-FR" sz="1400" u="none" strike="noStrike" cap="none" normalizeH="0" baseline="0" noProof="0">
                          <a:ln>
                            <a:noFill/>
                          </a:ln>
                          <a:solidFill>
                            <a:schemeClr val="accent3"/>
                          </a:solidFill>
                          <a:effectLst/>
                          <a:latin typeface="+mn-lt"/>
                        </a:rPr>
                      </a:br>
                      <a:r>
                        <a:rPr kumimoji="0" lang="fr-FR" sz="1400" u="none" strike="noStrike" cap="none" normalizeH="0" baseline="0" noProof="0">
                          <a:ln>
                            <a:noFill/>
                          </a:ln>
                          <a:solidFill>
                            <a:schemeClr val="accent3"/>
                          </a:solidFill>
                          <a:effectLst/>
                          <a:latin typeface="+mn-lt"/>
                        </a:rPr>
                        <a:t>(n=97)</a:t>
                      </a:r>
                      <a:endParaRPr kumimoji="0" lang="fr-FR" sz="1400" b="1" i="0" u="none" strike="noStrike" cap="none" normalizeH="0" baseline="0" noProof="0">
                        <a:ln>
                          <a:noFill/>
                        </a:ln>
                        <a:solidFill>
                          <a:schemeClr val="accent3"/>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accent2"/>
                          </a:solidFill>
                          <a:effectLst/>
                          <a:latin typeface="+mn-lt"/>
                        </a:rPr>
                        <a:t>Placebo</a:t>
                      </a:r>
                      <a:br>
                        <a:rPr kumimoji="0" lang="fr-FR" sz="1400" u="none" strike="noStrike" cap="none" normalizeH="0" baseline="0" noProof="0">
                          <a:ln>
                            <a:noFill/>
                          </a:ln>
                          <a:solidFill>
                            <a:schemeClr val="accent2"/>
                          </a:solidFill>
                          <a:effectLst/>
                          <a:latin typeface="+mn-lt"/>
                        </a:rPr>
                      </a:br>
                      <a:r>
                        <a:rPr kumimoji="0" lang="fr-FR" sz="1400" u="none" strike="noStrike" cap="none" normalizeH="0" baseline="0" noProof="0">
                          <a:ln>
                            <a:noFill/>
                          </a:ln>
                          <a:solidFill>
                            <a:schemeClr val="accent2"/>
                          </a:solidFill>
                          <a:effectLst/>
                          <a:latin typeface="+mn-lt"/>
                        </a:rPr>
                        <a:t>(n=74)</a:t>
                      </a:r>
                      <a:endParaRPr kumimoji="0" lang="fr-FR" sz="1400" b="1" i="0" u="none" strike="noStrike" cap="none" normalizeH="0" baseline="0" noProof="0">
                        <a:ln>
                          <a:noFill/>
                        </a:ln>
                        <a:solidFill>
                          <a:schemeClr val="accent2"/>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734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rgbClr val="4D4D4D"/>
                          </a:solidFill>
                          <a:effectLst/>
                          <a:latin typeface="+mn-lt"/>
                        </a:rPr>
                        <a:t>Nombre d’évènements, %</a:t>
                      </a:r>
                      <a:endParaRPr kumimoji="0" lang="fr-FR" sz="1400" b="0" i="0" u="none" strike="noStrike" cap="none" normalizeH="0" baseline="0" noProof="0">
                        <a:ln>
                          <a:noFill/>
                        </a:ln>
                        <a:solidFill>
                          <a:srgbClr val="4D4D4D"/>
                        </a:solidFill>
                        <a:effectLst/>
                        <a:latin typeface="+mn-lt"/>
                        <a:cs typeface="Arial" charset="0"/>
                      </a:endParaRP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accent3"/>
                          </a:solidFill>
                          <a:effectLst/>
                          <a:latin typeface="+mn-lt"/>
                        </a:rPr>
                        <a:t>56</a:t>
                      </a:r>
                      <a:endParaRPr kumimoji="0" lang="fr-FR" sz="1400" b="0" i="0" u="none" strike="noStrike" cap="none" normalizeH="0" baseline="0" noProof="0">
                        <a:ln>
                          <a:noFill/>
                        </a:ln>
                        <a:solidFill>
                          <a:schemeClr val="accent3"/>
                        </a:solidFill>
                        <a:effectLst/>
                        <a:latin typeface="+mn-lt"/>
                        <a:cs typeface="Arial" charset="0"/>
                      </a:endParaRP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accent2"/>
                          </a:solidFill>
                          <a:effectLst/>
                          <a:latin typeface="+mn-lt"/>
                        </a:rPr>
                        <a:t>56</a:t>
                      </a:r>
                      <a:endParaRPr kumimoji="0" lang="fr-FR" sz="1400" b="0" i="0" u="none" strike="noStrike" cap="none" normalizeH="0" baseline="0" noProof="0">
                        <a:ln>
                          <a:noFill/>
                        </a:ln>
                        <a:solidFill>
                          <a:schemeClr val="accent2"/>
                        </a:solidFill>
                        <a:effectLst/>
                        <a:latin typeface="+mn-lt"/>
                        <a:cs typeface="Arial" charset="0"/>
                      </a:endParaRP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0864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rgbClr val="4D4D4D"/>
                          </a:solidFill>
                          <a:effectLst/>
                          <a:latin typeface="+mn-lt"/>
                        </a:rPr>
                        <a:t>SSP à 12 mois, %</a:t>
                      </a:r>
                      <a:br>
                        <a:rPr kumimoji="0" lang="fr-FR" sz="1400" u="none" strike="noStrike" cap="none" normalizeH="0" baseline="0" noProof="0" dirty="0">
                          <a:ln>
                            <a:noFill/>
                          </a:ln>
                          <a:solidFill>
                            <a:srgbClr val="4D4D4D"/>
                          </a:solidFill>
                          <a:effectLst/>
                          <a:latin typeface="+mn-lt"/>
                        </a:rPr>
                      </a:br>
                      <a:r>
                        <a:rPr kumimoji="0" lang="fr-FR" sz="1400" b="0" i="0" u="none" strike="noStrike" cap="none" normalizeH="0" baseline="0" noProof="0" dirty="0">
                          <a:ln>
                            <a:noFill/>
                          </a:ln>
                          <a:solidFill>
                            <a:srgbClr val="4D4D4D"/>
                          </a:solidFill>
                          <a:effectLst/>
                          <a:latin typeface="+mn-lt"/>
                          <a:cs typeface="Arial" charset="0"/>
                        </a:rPr>
                        <a:t>(LSIC 90%)</a:t>
                      </a: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accent3"/>
                          </a:solidFill>
                          <a:effectLst/>
                          <a:latin typeface="+mn-lt"/>
                        </a:rPr>
                        <a:t>46,4</a:t>
                      </a:r>
                      <a:br>
                        <a:rPr kumimoji="0" lang="fr-FR" sz="1400" u="none" strike="noStrike" cap="none" normalizeH="0" baseline="0" noProof="0">
                          <a:ln>
                            <a:noFill/>
                          </a:ln>
                          <a:solidFill>
                            <a:schemeClr val="accent3"/>
                          </a:solidFill>
                          <a:effectLst/>
                          <a:latin typeface="+mn-lt"/>
                        </a:rPr>
                      </a:br>
                      <a:r>
                        <a:rPr kumimoji="0" lang="fr-FR" sz="1400" u="none" strike="noStrike" cap="none" normalizeH="0" baseline="0" noProof="0">
                          <a:ln>
                            <a:noFill/>
                          </a:ln>
                          <a:solidFill>
                            <a:schemeClr val="accent3"/>
                          </a:solidFill>
                          <a:effectLst/>
                          <a:latin typeface="+mn-lt"/>
                        </a:rPr>
                        <a:t>(54,7)</a:t>
                      </a:r>
                      <a:endParaRPr kumimoji="0" lang="fr-FR" sz="1400" b="0" i="0" u="none" strike="noStrike" cap="none" normalizeH="0" baseline="0" noProof="0">
                        <a:ln>
                          <a:noFill/>
                        </a:ln>
                        <a:solidFill>
                          <a:schemeClr val="accent3"/>
                        </a:solidFill>
                        <a:effectLst/>
                        <a:latin typeface="+mn-lt"/>
                        <a:cs typeface="Arial" charset="0"/>
                      </a:endParaRP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accent2"/>
                          </a:solidFill>
                          <a:effectLst/>
                          <a:latin typeface="+mn-lt"/>
                        </a:rPr>
                        <a:t>22,9</a:t>
                      </a:r>
                      <a:br>
                        <a:rPr kumimoji="0" lang="fr-FR" sz="1400" u="none" strike="noStrike" cap="none" normalizeH="0" baseline="0" noProof="0">
                          <a:ln>
                            <a:noFill/>
                          </a:ln>
                          <a:solidFill>
                            <a:schemeClr val="accent2"/>
                          </a:solidFill>
                          <a:effectLst/>
                          <a:latin typeface="+mn-lt"/>
                        </a:rPr>
                      </a:br>
                      <a:r>
                        <a:rPr kumimoji="0" lang="fr-FR" sz="1400" u="none" strike="noStrike" cap="none" normalizeH="0" baseline="0" noProof="0">
                          <a:ln>
                            <a:noFill/>
                          </a:ln>
                          <a:solidFill>
                            <a:schemeClr val="accent2"/>
                          </a:solidFill>
                          <a:effectLst/>
                          <a:latin typeface="+mn-lt"/>
                        </a:rPr>
                        <a:t>(31,4)</a:t>
                      </a:r>
                      <a:endParaRPr kumimoji="0" lang="fr-FR" sz="1400" b="0" i="0" u="none" strike="noStrike" cap="none" normalizeH="0" baseline="0" noProof="0">
                        <a:ln>
                          <a:noFill/>
                        </a:ln>
                        <a:solidFill>
                          <a:schemeClr val="accent2"/>
                        </a:solidFill>
                        <a:effectLst/>
                        <a:latin typeface="+mn-lt"/>
                        <a:cs typeface="Arial" charset="0"/>
                      </a:endParaRP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0864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err="1">
                          <a:ln>
                            <a:noFill/>
                          </a:ln>
                          <a:solidFill>
                            <a:srgbClr val="4D4D4D"/>
                          </a:solidFill>
                          <a:effectLst/>
                          <a:latin typeface="+mn-lt"/>
                        </a:rPr>
                        <a:t>SSPm</a:t>
                      </a:r>
                      <a:r>
                        <a:rPr kumimoji="0" lang="fr-FR" sz="1400" u="none" strike="noStrike" cap="none" normalizeH="0" baseline="0" noProof="0" dirty="0">
                          <a:ln>
                            <a:noFill/>
                          </a:ln>
                          <a:solidFill>
                            <a:srgbClr val="4D4D4D"/>
                          </a:solidFill>
                          <a:effectLst/>
                          <a:latin typeface="+mn-lt"/>
                        </a:rPr>
                        <a:t>, mois</a:t>
                      </a:r>
                      <a:br>
                        <a:rPr kumimoji="0" lang="fr-FR" sz="1400" u="none" strike="noStrike" cap="none" normalizeH="0" baseline="0" noProof="0" dirty="0">
                          <a:ln>
                            <a:noFill/>
                          </a:ln>
                          <a:solidFill>
                            <a:srgbClr val="4D4D4D"/>
                          </a:solidFill>
                          <a:effectLst/>
                          <a:latin typeface="+mn-lt"/>
                        </a:rPr>
                      </a:br>
                      <a:r>
                        <a:rPr kumimoji="0" lang="fr-FR" sz="1400" u="none" strike="noStrike" cap="none" normalizeH="0" baseline="0" noProof="0" dirty="0">
                          <a:ln>
                            <a:noFill/>
                          </a:ln>
                          <a:solidFill>
                            <a:srgbClr val="4D4D4D"/>
                          </a:solidFill>
                          <a:effectLst/>
                          <a:latin typeface="+mn-lt"/>
                        </a:rPr>
                        <a:t>(LSIC 90%)</a:t>
                      </a:r>
                      <a:endParaRPr kumimoji="0" lang="fr-FR" sz="1400" b="0" i="0" u="none" strike="noStrike" cap="none" normalizeH="0" baseline="0" noProof="0" dirty="0">
                        <a:ln>
                          <a:noFill/>
                        </a:ln>
                        <a:solidFill>
                          <a:srgbClr val="4D4D4D"/>
                        </a:solidFill>
                        <a:effectLst/>
                        <a:latin typeface="+mn-lt"/>
                        <a:cs typeface="Arial" charset="0"/>
                      </a:endParaRP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accent3"/>
                          </a:solidFill>
                          <a:effectLst/>
                          <a:latin typeface="+mn-lt"/>
                        </a:rPr>
                        <a:t>11,6</a:t>
                      </a:r>
                      <a:br>
                        <a:rPr kumimoji="0" lang="fr-FR" sz="1400" u="none" strike="noStrike" cap="none" normalizeH="0" baseline="0" noProof="0">
                          <a:ln>
                            <a:noFill/>
                          </a:ln>
                          <a:solidFill>
                            <a:schemeClr val="accent3"/>
                          </a:solidFill>
                          <a:effectLst/>
                          <a:latin typeface="+mn-lt"/>
                        </a:rPr>
                      </a:br>
                      <a:r>
                        <a:rPr kumimoji="0" lang="fr-FR" sz="1400" u="none" strike="noStrike" cap="none" normalizeH="0" baseline="0" noProof="0">
                          <a:ln>
                            <a:noFill/>
                          </a:ln>
                          <a:solidFill>
                            <a:schemeClr val="accent3"/>
                          </a:solidFill>
                          <a:effectLst/>
                          <a:latin typeface="+mn-lt"/>
                        </a:rPr>
                        <a:t>(13,0)</a:t>
                      </a:r>
                      <a:endParaRPr kumimoji="0" lang="fr-FR" sz="1400" b="0" i="0" u="none" strike="noStrike" cap="none" normalizeH="0" baseline="0" noProof="0">
                        <a:ln>
                          <a:noFill/>
                        </a:ln>
                        <a:solidFill>
                          <a:schemeClr val="accent3"/>
                        </a:solidFill>
                        <a:effectLst/>
                        <a:latin typeface="+mn-lt"/>
                        <a:cs typeface="Arial" charset="0"/>
                      </a:endParaRP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accent2"/>
                          </a:solidFill>
                          <a:effectLst/>
                          <a:latin typeface="+mn-lt"/>
                        </a:rPr>
                        <a:t>8,5</a:t>
                      </a:r>
                      <a:br>
                        <a:rPr kumimoji="0" lang="fr-FR" sz="1400" u="none" strike="noStrike" cap="none" normalizeH="0" baseline="0" noProof="0">
                          <a:ln>
                            <a:noFill/>
                          </a:ln>
                          <a:solidFill>
                            <a:schemeClr val="accent2"/>
                          </a:solidFill>
                          <a:effectLst/>
                          <a:latin typeface="+mn-lt"/>
                        </a:rPr>
                      </a:br>
                      <a:r>
                        <a:rPr kumimoji="0" lang="fr-FR" sz="1400" u="none" strike="noStrike" cap="none" normalizeH="0" baseline="0" noProof="0">
                          <a:ln>
                            <a:noFill/>
                          </a:ln>
                          <a:solidFill>
                            <a:schemeClr val="accent2"/>
                          </a:solidFill>
                          <a:effectLst/>
                          <a:latin typeface="+mn-lt"/>
                        </a:rPr>
                        <a:t>(8,9)</a:t>
                      </a:r>
                      <a:endParaRPr kumimoji="0" lang="fr-FR" sz="1400" b="0" i="0" u="none" strike="noStrike" cap="none" normalizeH="0" baseline="0" noProof="0">
                        <a:ln>
                          <a:noFill/>
                        </a:ln>
                        <a:solidFill>
                          <a:schemeClr val="accent2"/>
                        </a:solidFill>
                        <a:effectLst/>
                        <a:latin typeface="+mn-lt"/>
                        <a:cs typeface="Arial" charset="0"/>
                      </a:endParaRP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734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rgbClr val="4D4D4D"/>
                          </a:solidFill>
                          <a:effectLst/>
                          <a:latin typeface="+mn-lt"/>
                        </a:rPr>
                        <a:t>HR (LSIC 90%)</a:t>
                      </a:r>
                      <a:endParaRPr kumimoji="0" lang="fr-FR" sz="1400" b="0" i="0" u="none" strike="noStrike" cap="none" normalizeH="0" baseline="0" noProof="0" dirty="0">
                        <a:ln>
                          <a:noFill/>
                        </a:ln>
                        <a:solidFill>
                          <a:srgbClr val="4D4D4D"/>
                        </a:solidFill>
                        <a:effectLst/>
                        <a:latin typeface="+mn-lt"/>
                        <a:cs typeface="Arial" charset="0"/>
                      </a:endParaRP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accent3"/>
                          </a:solidFill>
                          <a:effectLst/>
                          <a:latin typeface="+mn-lt"/>
                        </a:rPr>
                        <a:t>0,53 (0,69)</a:t>
                      </a:r>
                      <a:endParaRPr kumimoji="0" lang="fr-FR" sz="1400" b="0" i="0" u="none" strike="noStrike" cap="none" normalizeH="0" baseline="0" noProof="0">
                        <a:ln>
                          <a:noFill/>
                        </a:ln>
                        <a:solidFill>
                          <a:schemeClr val="accent3"/>
                        </a:solidFill>
                        <a:effectLst/>
                        <a:latin typeface="+mn-lt"/>
                        <a:cs typeface="Arial" charset="0"/>
                      </a:endParaRP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accent2"/>
                          </a:solidFill>
                          <a:effectLst/>
                          <a:latin typeface="+mn-lt"/>
                        </a:rPr>
                        <a:t>REF</a:t>
                      </a:r>
                      <a:endParaRPr kumimoji="0" lang="fr-FR" sz="1400" b="0" i="0" u="none" strike="noStrike" cap="none" normalizeH="0" baseline="0" noProof="0">
                        <a:ln>
                          <a:noFill/>
                        </a:ln>
                        <a:solidFill>
                          <a:schemeClr val="accent2"/>
                        </a:solidFill>
                        <a:effectLst/>
                        <a:latin typeface="+mn-lt"/>
                        <a:cs typeface="Arial" charset="0"/>
                      </a:endParaRP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67345">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p, log-</a:t>
                      </a:r>
                      <a:r>
                        <a:rPr kumimoji="0" lang="fr-FR" sz="1400" b="0" i="0" u="none" strike="noStrike" cap="none" normalizeH="0" baseline="0" noProof="0" dirty="0" err="1">
                          <a:ln>
                            <a:noFill/>
                          </a:ln>
                          <a:solidFill>
                            <a:srgbClr val="4D4D4D"/>
                          </a:solidFill>
                          <a:effectLst/>
                          <a:latin typeface="+mn-lt"/>
                          <a:cs typeface="Arial" charset="0"/>
                        </a:rPr>
                        <a:t>rank</a:t>
                      </a:r>
                      <a:r>
                        <a:rPr kumimoji="0" lang="fr-FR" sz="1400" b="0" i="0" u="none" strike="noStrike" cap="none" normalizeH="0" baseline="0" noProof="0" dirty="0">
                          <a:ln>
                            <a:noFill/>
                          </a:ln>
                          <a:solidFill>
                            <a:srgbClr val="4D4D4D"/>
                          </a:solidFill>
                          <a:effectLst/>
                          <a:latin typeface="+mn-lt"/>
                          <a:cs typeface="Arial" charset="0"/>
                        </a:rPr>
                        <a:t> stratifié = 0,0005</a:t>
                      </a: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a:p>
                  </a:txBody>
                  <a:tcPr>
                    <a:lnL>
                      <a:noFill/>
                    </a:lnL>
                    <a:lnT w="1270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086143720"/>
                  </a:ext>
                </a:extLst>
              </a:tr>
              <a:tr h="176703">
                <a:tc gridSpan="3">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500" b="0" i="0" u="none" strike="noStrike" cap="none" normalizeH="0" baseline="0" noProof="0">
                        <a:ln>
                          <a:noFill/>
                        </a:ln>
                        <a:solidFill>
                          <a:srgbClr val="4D4D4D"/>
                        </a:solidFill>
                        <a:effectLst/>
                        <a:latin typeface="+mn-lt"/>
                        <a:cs typeface="Arial" charset="0"/>
                      </a:endParaRP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a:p>
                  </a:txBody>
                  <a:tcPr>
                    <a:lnL>
                      <a:noFill/>
                    </a:lnL>
                  </a:tcPr>
                </a:tc>
                <a:extLst>
                  <a:ext uri="{0D108BD9-81ED-4DB2-BD59-A6C34878D82A}">
                    <a16:rowId xmlns:a16="http://schemas.microsoft.com/office/drawing/2014/main" val="1899143608"/>
                  </a:ext>
                </a:extLst>
              </a:tr>
              <a:tr h="26734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HR ajusté* </a:t>
                      </a:r>
                      <a:br>
                        <a:rPr kumimoji="0" lang="fr-FR" sz="1400" b="0" i="0" u="none" strike="noStrike" cap="none" normalizeH="0" baseline="0" noProof="0" dirty="0">
                          <a:ln>
                            <a:noFill/>
                          </a:ln>
                          <a:solidFill>
                            <a:srgbClr val="4D4D4D"/>
                          </a:solidFill>
                          <a:effectLst/>
                          <a:latin typeface="+mn-lt"/>
                          <a:cs typeface="Arial" charset="0"/>
                        </a:rPr>
                      </a:br>
                      <a:r>
                        <a:rPr kumimoji="0" lang="fr-FR" sz="1400" b="0" i="0" u="none" strike="noStrike" cap="none" normalizeH="0" baseline="0" noProof="0" dirty="0">
                          <a:ln>
                            <a:noFill/>
                          </a:ln>
                          <a:solidFill>
                            <a:srgbClr val="4D4D4D"/>
                          </a:solidFill>
                          <a:effectLst/>
                          <a:latin typeface="+mn-lt"/>
                          <a:cs typeface="Arial" charset="0"/>
                        </a:rPr>
                        <a:t>(LSIC 90%)</a:t>
                      </a: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0,57 (0,74)</a:t>
                      </a: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REF</a:t>
                      </a: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0997689"/>
                  </a:ext>
                </a:extLst>
              </a:tr>
              <a:tr h="209440">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a:ln>
                            <a:noFill/>
                          </a:ln>
                          <a:solidFill>
                            <a:srgbClr val="4D4D4D"/>
                          </a:solidFill>
                          <a:effectLst/>
                          <a:latin typeface="+mn-lt"/>
                          <a:cs typeface="Arial" charset="0"/>
                        </a:rPr>
                        <a:t>p, log-</a:t>
                      </a:r>
                      <a:r>
                        <a:rPr kumimoji="0" lang="fr-FR" sz="1400" b="0" i="0" u="none" strike="noStrike" cap="none" normalizeH="0" baseline="0" noProof="0" dirty="0" err="1">
                          <a:ln>
                            <a:noFill/>
                          </a:ln>
                          <a:solidFill>
                            <a:srgbClr val="4D4D4D"/>
                          </a:solidFill>
                          <a:effectLst/>
                          <a:latin typeface="+mn-lt"/>
                          <a:cs typeface="Arial" charset="0"/>
                        </a:rPr>
                        <a:t>rank</a:t>
                      </a:r>
                      <a:r>
                        <a:rPr kumimoji="0" lang="fr-FR" sz="1400" b="0" i="0" u="none" strike="noStrike" cap="none" normalizeH="0" baseline="0" noProof="0" dirty="0">
                          <a:ln>
                            <a:noFill/>
                          </a:ln>
                          <a:solidFill>
                            <a:srgbClr val="4D4D4D"/>
                          </a:solidFill>
                          <a:effectLst/>
                          <a:latin typeface="+mn-lt"/>
                          <a:cs typeface="Arial" charset="0"/>
                        </a:rPr>
                        <a:t> ajusté = 0,0020</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a:p>
                  </a:txBody>
                  <a:tcPr>
                    <a:lnL>
                      <a:noFill/>
                    </a:lnL>
                    <a:lnT w="1270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10728123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noProof="0" smtClean="0"/>
              <a:t>4005: </a:t>
            </a:r>
            <a:r>
              <a:rPr lang="fr-FR" smtClean="0"/>
              <a:t>Etude prospective randomisée de phase II évaluant le pazopanib versus placebo chez des patients avec tumeurs carcinoïdes progressives (Alliance A021202) – Bergsland EK, et al</a:t>
            </a:r>
            <a:endParaRPr lang="fr-FR" noProof="0" dirty="0"/>
          </a:p>
        </p:txBody>
      </p:sp>
      <p:sp>
        <p:nvSpPr>
          <p:cNvPr id="5123" name="Rectangle 3"/>
          <p:cNvSpPr>
            <a:spLocks noGrp="1" noChangeArrowheads="1"/>
          </p:cNvSpPr>
          <p:nvPr>
            <p:ph idx="1"/>
          </p:nvPr>
        </p:nvSpPr>
        <p:spPr/>
        <p:txBody>
          <a:bodyPr/>
          <a:lstStyle/>
          <a:p>
            <a:pPr marL="0" indent="0">
              <a:buNone/>
            </a:pPr>
            <a:r>
              <a:rPr lang="fr-FR" b="1" noProof="0" dirty="0" smtClean="0"/>
              <a:t>Résultats</a:t>
            </a:r>
            <a:endParaRPr lang="fr-FR" b="1" noProof="0" dirty="0"/>
          </a:p>
        </p:txBody>
      </p:sp>
      <p:sp>
        <p:nvSpPr>
          <p:cNvPr id="5" name="Text Placeholder 4"/>
          <p:cNvSpPr>
            <a:spLocks noGrp="1"/>
          </p:cNvSpPr>
          <p:nvPr>
            <p:ph type="body" sz="quarter" idx="10"/>
          </p:nvPr>
        </p:nvSpPr>
        <p:spPr>
          <a:xfrm>
            <a:off x="365125" y="6096000"/>
            <a:ext cx="3830791" cy="487363"/>
          </a:xfrm>
        </p:spPr>
        <p:txBody>
          <a:bodyPr/>
          <a:lstStyle/>
          <a:p>
            <a:r>
              <a:rPr lang="fr-FR" dirty="0"/>
              <a:t>*Sexe, tumeur fonctionnelle ou non, âge et facteurs de stratification (analogue somatostatine, localisation tumeur primitive</a:t>
            </a:r>
            <a:r>
              <a:rPr lang="fr-FR" dirty="0" smtClean="0"/>
              <a:t>)</a:t>
            </a:r>
            <a:endParaRPr lang="fr-FR" dirty="0"/>
          </a:p>
        </p:txBody>
      </p:sp>
      <p:sp>
        <p:nvSpPr>
          <p:cNvPr id="15" name="Text Placeholder 14"/>
          <p:cNvSpPr>
            <a:spLocks noGrp="1"/>
          </p:cNvSpPr>
          <p:nvPr>
            <p:ph type="body" sz="quarter" idx="11"/>
          </p:nvPr>
        </p:nvSpPr>
        <p:spPr/>
        <p:txBody>
          <a:bodyPr/>
          <a:lstStyle/>
          <a:p>
            <a:r>
              <a:rPr lang="fr-FR" noProof="0" smtClean="0"/>
              <a:t>Bergsland EK, et al, J Clin Oncol 2019;37(suppl):abstr 4005</a:t>
            </a:r>
            <a:endParaRPr lang="fr-FR" noProof="0" dirty="0"/>
          </a:p>
        </p:txBody>
      </p:sp>
      <p:sp>
        <p:nvSpPr>
          <p:cNvPr id="24" name="TextBox 23">
            <a:extLst>
              <a:ext uri="{FF2B5EF4-FFF2-40B4-BE49-F238E27FC236}">
                <a16:creationId xmlns:a16="http://schemas.microsoft.com/office/drawing/2014/main" id="{3819174D-AD0E-458C-BA86-04764E29D8AA}"/>
              </a:ext>
            </a:extLst>
          </p:cNvPr>
          <p:cNvSpPr txBox="1"/>
          <p:nvPr/>
        </p:nvSpPr>
        <p:spPr>
          <a:xfrm>
            <a:off x="2837007" y="1453934"/>
            <a:ext cx="346998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4D4D4D"/>
                </a:solidFill>
                <a:effectLst/>
                <a:uLnTx/>
                <a:uFillTx/>
                <a:latin typeface="Arial"/>
                <a:ea typeface="+mn-ea"/>
                <a:cs typeface="Arial"/>
              </a:rPr>
              <a:t>Survie globale (préliminaire, ITT)</a:t>
            </a:r>
            <a:endParaRPr kumimoji="0" lang="fr-FR" sz="1600" b="1" i="0" u="none" strike="noStrike" kern="1200" cap="none" spc="0" normalizeH="0" baseline="0" noProof="0" dirty="0">
              <a:ln>
                <a:noFill/>
              </a:ln>
              <a:solidFill>
                <a:srgbClr val="4D4D4D"/>
              </a:solidFill>
              <a:effectLst/>
              <a:uLnTx/>
              <a:uFillTx/>
              <a:latin typeface="Arial"/>
              <a:ea typeface="+mn-ea"/>
              <a:cs typeface="Arial"/>
            </a:endParaRPr>
          </a:p>
        </p:txBody>
      </p:sp>
      <p:grpSp>
        <p:nvGrpSpPr>
          <p:cNvPr id="8" name="Group 7">
            <a:extLst>
              <a:ext uri="{FF2B5EF4-FFF2-40B4-BE49-F238E27FC236}">
                <a16:creationId xmlns:a16="http://schemas.microsoft.com/office/drawing/2014/main" id="{5D6F93AF-D88A-47BC-8F9C-EF9A1BA92707}"/>
              </a:ext>
            </a:extLst>
          </p:cNvPr>
          <p:cNvGrpSpPr/>
          <p:nvPr/>
        </p:nvGrpSpPr>
        <p:grpSpPr>
          <a:xfrm>
            <a:off x="168341" y="2139119"/>
            <a:ext cx="4452120" cy="3356410"/>
            <a:chOff x="2533844" y="2042475"/>
            <a:chExt cx="3270587" cy="3994095"/>
          </a:xfrm>
        </p:grpSpPr>
        <p:sp>
          <p:nvSpPr>
            <p:cNvPr id="9" name="Freeform 21">
              <a:extLst>
                <a:ext uri="{FF2B5EF4-FFF2-40B4-BE49-F238E27FC236}">
                  <a16:creationId xmlns:a16="http://schemas.microsoft.com/office/drawing/2014/main" id="{8C542180-C3B8-4A05-BF62-3F7F747CD03F}"/>
                </a:ext>
              </a:extLst>
            </p:cNvPr>
            <p:cNvSpPr>
              <a:spLocks/>
            </p:cNvSpPr>
            <p:nvPr/>
          </p:nvSpPr>
          <p:spPr bwMode="auto">
            <a:xfrm>
              <a:off x="3247755" y="2198377"/>
              <a:ext cx="245890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000000"/>
                </a:solidFill>
              </a:endParaRPr>
            </a:p>
          </p:txBody>
        </p:sp>
        <p:sp>
          <p:nvSpPr>
            <p:cNvPr id="10" name="Line 6">
              <a:extLst>
                <a:ext uri="{FF2B5EF4-FFF2-40B4-BE49-F238E27FC236}">
                  <a16:creationId xmlns:a16="http://schemas.microsoft.com/office/drawing/2014/main" id="{106FCFBC-03E6-4907-BD00-2D6CDA33208B}"/>
                </a:ext>
              </a:extLst>
            </p:cNvPr>
            <p:cNvSpPr>
              <a:spLocks noChangeShapeType="1"/>
            </p:cNvSpPr>
            <p:nvPr/>
          </p:nvSpPr>
          <p:spPr bwMode="auto">
            <a:xfrm>
              <a:off x="3157523" y="219837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000000"/>
                </a:solidFill>
              </a:endParaRPr>
            </a:p>
          </p:txBody>
        </p:sp>
        <p:sp>
          <p:nvSpPr>
            <p:cNvPr id="11" name="Line 7">
              <a:extLst>
                <a:ext uri="{FF2B5EF4-FFF2-40B4-BE49-F238E27FC236}">
                  <a16:creationId xmlns:a16="http://schemas.microsoft.com/office/drawing/2014/main" id="{C9F6155C-820D-464B-B4DA-47B12A4BE055}"/>
                </a:ext>
              </a:extLst>
            </p:cNvPr>
            <p:cNvSpPr>
              <a:spLocks noChangeShapeType="1"/>
            </p:cNvSpPr>
            <p:nvPr/>
          </p:nvSpPr>
          <p:spPr bwMode="auto">
            <a:xfrm>
              <a:off x="3157523" y="272058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000000"/>
                </a:solidFill>
              </a:endParaRPr>
            </a:p>
          </p:txBody>
        </p:sp>
        <p:sp>
          <p:nvSpPr>
            <p:cNvPr id="12" name="Line 8">
              <a:extLst>
                <a:ext uri="{FF2B5EF4-FFF2-40B4-BE49-F238E27FC236}">
                  <a16:creationId xmlns:a16="http://schemas.microsoft.com/office/drawing/2014/main" id="{4AF1BC26-D25F-4A36-9F1E-5627732102FF}"/>
                </a:ext>
              </a:extLst>
            </p:cNvPr>
            <p:cNvSpPr>
              <a:spLocks noChangeShapeType="1"/>
            </p:cNvSpPr>
            <p:nvPr/>
          </p:nvSpPr>
          <p:spPr bwMode="auto">
            <a:xfrm>
              <a:off x="3157523" y="32193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000000"/>
                </a:solidFill>
              </a:endParaRPr>
            </a:p>
          </p:txBody>
        </p:sp>
        <p:sp>
          <p:nvSpPr>
            <p:cNvPr id="13" name="Line 9">
              <a:extLst>
                <a:ext uri="{FF2B5EF4-FFF2-40B4-BE49-F238E27FC236}">
                  <a16:creationId xmlns:a16="http://schemas.microsoft.com/office/drawing/2014/main" id="{44336AD8-722F-4284-98F1-BF9014ABE383}"/>
                </a:ext>
              </a:extLst>
            </p:cNvPr>
            <p:cNvSpPr>
              <a:spLocks noChangeShapeType="1"/>
            </p:cNvSpPr>
            <p:nvPr/>
          </p:nvSpPr>
          <p:spPr bwMode="auto">
            <a:xfrm>
              <a:off x="3157523" y="373422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000000"/>
                </a:solidFill>
              </a:endParaRPr>
            </a:p>
          </p:txBody>
        </p:sp>
        <p:sp>
          <p:nvSpPr>
            <p:cNvPr id="14" name="Line 10">
              <a:extLst>
                <a:ext uri="{FF2B5EF4-FFF2-40B4-BE49-F238E27FC236}">
                  <a16:creationId xmlns:a16="http://schemas.microsoft.com/office/drawing/2014/main" id="{F40857FF-960E-48B3-B3FE-5FFA00A9A400}"/>
                </a:ext>
              </a:extLst>
            </p:cNvPr>
            <p:cNvSpPr>
              <a:spLocks noChangeShapeType="1"/>
            </p:cNvSpPr>
            <p:nvPr/>
          </p:nvSpPr>
          <p:spPr bwMode="auto">
            <a:xfrm>
              <a:off x="3157523" y="423836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000000"/>
                </a:solidFill>
              </a:endParaRPr>
            </a:p>
          </p:txBody>
        </p:sp>
        <p:sp>
          <p:nvSpPr>
            <p:cNvPr id="16" name="Line 11">
              <a:extLst>
                <a:ext uri="{FF2B5EF4-FFF2-40B4-BE49-F238E27FC236}">
                  <a16:creationId xmlns:a16="http://schemas.microsoft.com/office/drawing/2014/main" id="{AAEE92A0-7957-42F4-B2E6-496E84205F66}"/>
                </a:ext>
              </a:extLst>
            </p:cNvPr>
            <p:cNvSpPr>
              <a:spLocks noChangeShapeType="1"/>
            </p:cNvSpPr>
            <p:nvPr/>
          </p:nvSpPr>
          <p:spPr bwMode="auto">
            <a:xfrm>
              <a:off x="3157523" y="474786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000000"/>
                </a:solidFill>
              </a:endParaRPr>
            </a:p>
          </p:txBody>
        </p:sp>
        <p:sp>
          <p:nvSpPr>
            <p:cNvPr id="17" name="TextBox 16">
              <a:extLst>
                <a:ext uri="{FF2B5EF4-FFF2-40B4-BE49-F238E27FC236}">
                  <a16:creationId xmlns:a16="http://schemas.microsoft.com/office/drawing/2014/main" id="{C907E359-EB6D-48CA-BACB-4C68E1194372}"/>
                </a:ext>
              </a:extLst>
            </p:cNvPr>
            <p:cNvSpPr txBox="1"/>
            <p:nvPr/>
          </p:nvSpPr>
          <p:spPr>
            <a:xfrm rot="16200000">
              <a:off x="1524887" y="3404597"/>
              <a:ext cx="2511022" cy="189067"/>
            </a:xfrm>
            <a:prstGeom prst="rect">
              <a:avLst/>
            </a:prstGeom>
            <a:noFill/>
          </p:spPr>
          <p:txBody>
            <a:bodyPr wrap="none" lIns="36000" tIns="36000" rIns="36000" bIns="36000" rtlCol="0">
              <a:spAutoFit/>
            </a:bodyPr>
            <a:lstStyle/>
            <a:p>
              <a:pPr algn="ctr" fontAlgn="base">
                <a:spcBef>
                  <a:spcPct val="0"/>
                </a:spcBef>
                <a:spcAft>
                  <a:spcPct val="0"/>
                </a:spcAft>
              </a:pPr>
              <a:r>
                <a:rPr lang="fr-FR" sz="1200" dirty="0">
                  <a:solidFill>
                    <a:srgbClr val="4D4D4D"/>
                  </a:solidFill>
                  <a:latin typeface="Arial" panose="020B0604020202020204" pitchFamily="34" charset="0"/>
                  <a:cs typeface="Arial" panose="020B0604020202020204" pitchFamily="34" charset="0"/>
                </a:rPr>
                <a:t>Pourcentage sans évènement</a:t>
              </a:r>
            </a:p>
          </p:txBody>
        </p:sp>
        <p:sp>
          <p:nvSpPr>
            <p:cNvPr id="18" name="TextBox 17">
              <a:extLst>
                <a:ext uri="{FF2B5EF4-FFF2-40B4-BE49-F238E27FC236}">
                  <a16:creationId xmlns:a16="http://schemas.microsoft.com/office/drawing/2014/main" id="{CC5E1118-7688-46B4-AC9F-98E51E954800}"/>
                </a:ext>
              </a:extLst>
            </p:cNvPr>
            <p:cNvSpPr txBox="1"/>
            <p:nvPr/>
          </p:nvSpPr>
          <p:spPr>
            <a:xfrm>
              <a:off x="4381885" y="5139305"/>
              <a:ext cx="291282" cy="306267"/>
            </a:xfrm>
            <a:prstGeom prst="rect">
              <a:avLst/>
            </a:prstGeom>
            <a:noFill/>
          </p:spPr>
          <p:txBody>
            <a:bodyPr wrap="none" lIns="36000" tIns="36000" rIns="36000" bIns="36000" rtlCol="0">
              <a:spAutoFit/>
            </a:bodyPr>
            <a:lstStyle/>
            <a:p>
              <a:pPr algn="ctr" fontAlgn="base">
                <a:spcBef>
                  <a:spcPct val="0"/>
                </a:spcBef>
                <a:spcAft>
                  <a:spcPct val="0"/>
                </a:spcAft>
              </a:pPr>
              <a:r>
                <a:rPr lang="fr-FR" sz="1200" dirty="0">
                  <a:solidFill>
                    <a:srgbClr val="4D4D4D"/>
                  </a:solidFill>
                  <a:latin typeface="Arial" panose="020B0604020202020204" pitchFamily="34" charset="0"/>
                  <a:cs typeface="Arial" panose="020B0604020202020204" pitchFamily="34" charset="0"/>
                </a:rPr>
                <a:t>Mois</a:t>
              </a:r>
            </a:p>
          </p:txBody>
        </p:sp>
        <p:sp>
          <p:nvSpPr>
            <p:cNvPr id="19" name="TextBox 18">
              <a:extLst>
                <a:ext uri="{FF2B5EF4-FFF2-40B4-BE49-F238E27FC236}">
                  <a16:creationId xmlns:a16="http://schemas.microsoft.com/office/drawing/2014/main" id="{EFE77F9A-C303-4FF0-A861-778F3A965466}"/>
                </a:ext>
              </a:extLst>
            </p:cNvPr>
            <p:cNvSpPr txBox="1"/>
            <p:nvPr/>
          </p:nvSpPr>
          <p:spPr>
            <a:xfrm>
              <a:off x="2808809" y="2042475"/>
              <a:ext cx="349229" cy="306266"/>
            </a:xfrm>
            <a:prstGeom prst="rect">
              <a:avLst/>
            </a:prstGeom>
            <a:noFill/>
          </p:spPr>
          <p:txBody>
            <a:bodyPr wrap="square" lIns="36000" tIns="36000" rIns="36000" bIns="36000"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100</a:t>
              </a:r>
              <a:endParaRPr lang="fr-FR" sz="1200" dirty="0">
                <a:solidFill>
                  <a:srgbClr val="4D4D4D"/>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F59684CC-6C1C-4AD1-80B6-4921D7318231}"/>
                </a:ext>
              </a:extLst>
            </p:cNvPr>
            <p:cNvSpPr txBox="1"/>
            <p:nvPr/>
          </p:nvSpPr>
          <p:spPr>
            <a:xfrm>
              <a:off x="2936468" y="2566613"/>
              <a:ext cx="221574" cy="306266"/>
            </a:xfrm>
            <a:prstGeom prst="rect">
              <a:avLst/>
            </a:prstGeom>
            <a:noFill/>
          </p:spPr>
          <p:txBody>
            <a:bodyPr wrap="square" lIns="36000" tIns="36000" rIns="36000" bIns="36000"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80</a:t>
              </a:r>
              <a:endParaRPr lang="fr-FR" sz="1200" dirty="0">
                <a:solidFill>
                  <a:srgbClr val="4D4D4D"/>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6577DACB-1984-48AE-BEE2-C68D61573B61}"/>
                </a:ext>
              </a:extLst>
            </p:cNvPr>
            <p:cNvSpPr txBox="1"/>
            <p:nvPr/>
          </p:nvSpPr>
          <p:spPr>
            <a:xfrm>
              <a:off x="2958683" y="3065142"/>
              <a:ext cx="199360" cy="306266"/>
            </a:xfrm>
            <a:prstGeom prst="rect">
              <a:avLst/>
            </a:prstGeom>
            <a:noFill/>
          </p:spPr>
          <p:txBody>
            <a:bodyPr wrap="square" lIns="36000" tIns="36000" rIns="36000" bIns="36000"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60</a:t>
              </a:r>
              <a:endParaRPr lang="fr-FR" sz="1200" dirty="0">
                <a:solidFill>
                  <a:srgbClr val="4D4D4D"/>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2F116AFE-95F3-481F-859E-5235B39A6C96}"/>
                </a:ext>
              </a:extLst>
            </p:cNvPr>
            <p:cNvSpPr txBox="1"/>
            <p:nvPr/>
          </p:nvSpPr>
          <p:spPr>
            <a:xfrm>
              <a:off x="2896179" y="3579797"/>
              <a:ext cx="261863" cy="306266"/>
            </a:xfrm>
            <a:prstGeom prst="rect">
              <a:avLst/>
            </a:prstGeom>
            <a:noFill/>
          </p:spPr>
          <p:txBody>
            <a:bodyPr wrap="square" lIns="36000" tIns="36000" rIns="36000" bIns="36000"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40</a:t>
              </a:r>
              <a:endParaRPr lang="fr-FR" sz="1200" dirty="0">
                <a:solidFill>
                  <a:srgbClr val="4D4D4D"/>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8284B1F7-63EB-4241-B397-E60B79539E0C}"/>
                </a:ext>
              </a:extLst>
            </p:cNvPr>
            <p:cNvSpPr txBox="1"/>
            <p:nvPr/>
          </p:nvSpPr>
          <p:spPr>
            <a:xfrm>
              <a:off x="2936468" y="4083699"/>
              <a:ext cx="221574" cy="306266"/>
            </a:xfrm>
            <a:prstGeom prst="rect">
              <a:avLst/>
            </a:prstGeom>
            <a:noFill/>
          </p:spPr>
          <p:txBody>
            <a:bodyPr wrap="square" lIns="36000" tIns="36000" rIns="36000" bIns="36000"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20</a:t>
              </a:r>
              <a:endParaRPr lang="fr-FR" sz="1200" dirty="0">
                <a:solidFill>
                  <a:srgbClr val="4D4D4D"/>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43C5E2CE-623A-4522-BF5F-EF35D7B1860E}"/>
                </a:ext>
              </a:extLst>
            </p:cNvPr>
            <p:cNvSpPr txBox="1"/>
            <p:nvPr/>
          </p:nvSpPr>
          <p:spPr>
            <a:xfrm>
              <a:off x="2946653" y="4592975"/>
              <a:ext cx="211397" cy="306266"/>
            </a:xfrm>
            <a:prstGeom prst="rect">
              <a:avLst/>
            </a:prstGeom>
            <a:noFill/>
          </p:spPr>
          <p:txBody>
            <a:bodyPr wrap="square" lIns="36000" tIns="36000" rIns="36000" bIns="36000"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0</a:t>
              </a:r>
              <a:endParaRPr lang="fr-FR" sz="1200" dirty="0">
                <a:solidFill>
                  <a:srgbClr val="4D4D4D"/>
                </a:solidFill>
                <a:latin typeface="Arial" panose="020B0604020202020204" pitchFamily="34" charset="0"/>
                <a:cs typeface="Arial" panose="020B0604020202020204" pitchFamily="34" charset="0"/>
              </a:endParaRPr>
            </a:p>
          </p:txBody>
        </p:sp>
        <p:grpSp>
          <p:nvGrpSpPr>
            <p:cNvPr id="26" name="Group 25">
              <a:extLst>
                <a:ext uri="{FF2B5EF4-FFF2-40B4-BE49-F238E27FC236}">
                  <a16:creationId xmlns:a16="http://schemas.microsoft.com/office/drawing/2014/main" id="{317517FB-6372-44C5-BCA3-8046D33B5EA0}"/>
                </a:ext>
              </a:extLst>
            </p:cNvPr>
            <p:cNvGrpSpPr/>
            <p:nvPr/>
          </p:nvGrpSpPr>
          <p:grpSpPr>
            <a:xfrm>
              <a:off x="3188014" y="4785010"/>
              <a:ext cx="380328" cy="1247288"/>
              <a:chOff x="898048" y="4920702"/>
              <a:chExt cx="317542" cy="1247288"/>
            </a:xfrm>
          </p:grpSpPr>
          <p:sp>
            <p:nvSpPr>
              <p:cNvPr id="49" name="Line 19">
                <a:extLst>
                  <a:ext uri="{FF2B5EF4-FFF2-40B4-BE49-F238E27FC236}">
                    <a16:creationId xmlns:a16="http://schemas.microsoft.com/office/drawing/2014/main" id="{9067F104-FAAF-4D1B-94E9-BF31AF3B8C8B}"/>
                  </a:ext>
                </a:extLst>
              </p:cNvPr>
              <p:cNvSpPr>
                <a:spLocks noChangeShapeType="1"/>
              </p:cNvSpPr>
              <p:nvPr/>
            </p:nvSpPr>
            <p:spPr bwMode="auto">
              <a:xfrm>
                <a:off x="1141185"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000000"/>
                  </a:solidFill>
                </a:endParaRPr>
              </a:p>
            </p:txBody>
          </p:sp>
          <p:sp>
            <p:nvSpPr>
              <p:cNvPr id="50" name="Line 21">
                <a:extLst>
                  <a:ext uri="{FF2B5EF4-FFF2-40B4-BE49-F238E27FC236}">
                    <a16:creationId xmlns:a16="http://schemas.microsoft.com/office/drawing/2014/main" id="{FE18EB41-31B2-4889-A0E4-88AD8CC4F512}"/>
                  </a:ext>
                </a:extLst>
              </p:cNvPr>
              <p:cNvSpPr>
                <a:spLocks noChangeShapeType="1"/>
              </p:cNvSpPr>
              <p:nvPr/>
            </p:nvSpPr>
            <p:spPr bwMode="auto">
              <a:xfrm>
                <a:off x="954466"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000000"/>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09C9CF3E-AF6A-46ED-AA4A-6F6786DEFB1D}"/>
                  </a:ext>
                </a:extLst>
              </p:cNvPr>
              <p:cNvSpPr txBox="1"/>
              <p:nvPr/>
            </p:nvSpPr>
            <p:spPr>
              <a:xfrm>
                <a:off x="898048" y="4982720"/>
                <a:ext cx="96700" cy="306267"/>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0</a:t>
                </a:r>
                <a:endParaRPr lang="fr-FR" sz="1200" dirty="0">
                  <a:solidFill>
                    <a:srgbClr val="4D4D4D"/>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AE200948-203C-4C50-B8F8-7D08E1440DE0}"/>
                  </a:ext>
                </a:extLst>
              </p:cNvPr>
              <p:cNvSpPr txBox="1"/>
              <p:nvPr/>
            </p:nvSpPr>
            <p:spPr>
              <a:xfrm>
                <a:off x="1066781" y="4982720"/>
                <a:ext cx="148809" cy="1185270"/>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6</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ctr"/>
                <a:r>
                  <a:rPr lang="fr-FR" sz="1200">
                    <a:solidFill>
                      <a:schemeClr val="accent3"/>
                    </a:solidFill>
                    <a:latin typeface="Arial" panose="020B0604020202020204" pitchFamily="34" charset="0"/>
                    <a:cs typeface="Arial" panose="020B0604020202020204" pitchFamily="34" charset="0"/>
                  </a:rPr>
                  <a:t>78</a:t>
                </a:r>
              </a:p>
              <a:p>
                <a:pPr algn="ctr"/>
                <a:r>
                  <a:rPr lang="fr-FR" sz="1200">
                    <a:solidFill>
                      <a:schemeClr val="accent2"/>
                    </a:solidFill>
                    <a:latin typeface="Arial" panose="020B0604020202020204" pitchFamily="34" charset="0"/>
                    <a:cs typeface="Arial" panose="020B0604020202020204" pitchFamily="34" charset="0"/>
                  </a:rPr>
                  <a:t>63</a:t>
                </a:r>
                <a:endParaRPr lang="fr-FR" sz="1200" dirty="0">
                  <a:solidFill>
                    <a:schemeClr val="accent2"/>
                  </a:solidFill>
                  <a:latin typeface="Arial" panose="020B0604020202020204" pitchFamily="34" charset="0"/>
                  <a:cs typeface="Arial" panose="020B0604020202020204" pitchFamily="34" charset="0"/>
                </a:endParaRPr>
              </a:p>
            </p:txBody>
          </p:sp>
        </p:grpSp>
        <p:grpSp>
          <p:nvGrpSpPr>
            <p:cNvPr id="27" name="Group 26">
              <a:extLst>
                <a:ext uri="{FF2B5EF4-FFF2-40B4-BE49-F238E27FC236}">
                  <a16:creationId xmlns:a16="http://schemas.microsoft.com/office/drawing/2014/main" id="{0DEBBD47-5415-47C5-AA21-73719C57A7FB}"/>
                </a:ext>
              </a:extLst>
            </p:cNvPr>
            <p:cNvGrpSpPr/>
            <p:nvPr/>
          </p:nvGrpSpPr>
          <p:grpSpPr>
            <a:xfrm>
              <a:off x="3649233" y="4785010"/>
              <a:ext cx="1164372" cy="1247288"/>
              <a:chOff x="806877" y="4920702"/>
              <a:chExt cx="972171" cy="1247288"/>
            </a:xfrm>
          </p:grpSpPr>
          <p:sp>
            <p:nvSpPr>
              <p:cNvPr id="43" name="Line 19">
                <a:extLst>
                  <a:ext uri="{FF2B5EF4-FFF2-40B4-BE49-F238E27FC236}">
                    <a16:creationId xmlns:a16="http://schemas.microsoft.com/office/drawing/2014/main" id="{294EAB42-1AF9-44ED-96EB-BEB27E07313B}"/>
                  </a:ext>
                </a:extLst>
              </p:cNvPr>
              <p:cNvSpPr>
                <a:spLocks noChangeShapeType="1"/>
              </p:cNvSpPr>
              <p:nvPr/>
            </p:nvSpPr>
            <p:spPr bwMode="auto">
              <a:xfrm>
                <a:off x="1083024"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000000"/>
                  </a:solidFill>
                </a:endParaRPr>
              </a:p>
            </p:txBody>
          </p:sp>
          <p:sp>
            <p:nvSpPr>
              <p:cNvPr id="44" name="Line 21">
                <a:extLst>
                  <a:ext uri="{FF2B5EF4-FFF2-40B4-BE49-F238E27FC236}">
                    <a16:creationId xmlns:a16="http://schemas.microsoft.com/office/drawing/2014/main" id="{B79E654B-24D2-422C-8DA0-1968A296F56C}"/>
                  </a:ext>
                </a:extLst>
              </p:cNvPr>
              <p:cNvSpPr>
                <a:spLocks noChangeShapeType="1"/>
              </p:cNvSpPr>
              <p:nvPr/>
            </p:nvSpPr>
            <p:spPr bwMode="auto">
              <a:xfrm>
                <a:off x="874053"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000000"/>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0A229445-D437-458A-9AB0-D871A6A4DC76}"/>
                  </a:ext>
                </a:extLst>
              </p:cNvPr>
              <p:cNvSpPr txBox="1"/>
              <p:nvPr/>
            </p:nvSpPr>
            <p:spPr>
              <a:xfrm>
                <a:off x="806877" y="4982720"/>
                <a:ext cx="148812" cy="1185270"/>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12</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ctr"/>
                <a:r>
                  <a:rPr lang="fr-FR" sz="1200">
                    <a:solidFill>
                      <a:schemeClr val="accent3"/>
                    </a:solidFill>
                    <a:latin typeface="Arial" panose="020B0604020202020204" pitchFamily="34" charset="0"/>
                    <a:cs typeface="Arial" panose="020B0604020202020204" pitchFamily="34" charset="0"/>
                  </a:rPr>
                  <a:t>65</a:t>
                </a:r>
              </a:p>
              <a:p>
                <a:pPr algn="ctr"/>
                <a:r>
                  <a:rPr lang="fr-FR" sz="1200">
                    <a:solidFill>
                      <a:schemeClr val="accent2"/>
                    </a:solidFill>
                    <a:latin typeface="Arial" panose="020B0604020202020204" pitchFamily="34" charset="0"/>
                    <a:cs typeface="Arial" panose="020B0604020202020204" pitchFamily="34" charset="0"/>
                  </a:rPr>
                  <a:t>59</a:t>
                </a:r>
                <a:endParaRPr lang="fr-FR" sz="1200" dirty="0">
                  <a:solidFill>
                    <a:schemeClr val="accent2"/>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2A0E3E85-45B3-409D-87CC-A8FD3D7F7981}"/>
                  </a:ext>
                </a:extLst>
              </p:cNvPr>
              <p:cNvSpPr txBox="1"/>
              <p:nvPr/>
            </p:nvSpPr>
            <p:spPr>
              <a:xfrm>
                <a:off x="1008618" y="4982719"/>
                <a:ext cx="148812" cy="1185269"/>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18</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r"/>
                <a:r>
                  <a:rPr lang="fr-FR" sz="1200">
                    <a:solidFill>
                      <a:schemeClr val="accent3"/>
                    </a:solidFill>
                    <a:latin typeface="Arial" panose="020B0604020202020204" pitchFamily="34" charset="0"/>
                    <a:cs typeface="Arial" panose="020B0604020202020204" pitchFamily="34" charset="0"/>
                  </a:rPr>
                  <a:t>57</a:t>
                </a:r>
              </a:p>
              <a:p>
                <a:pPr algn="r"/>
                <a:r>
                  <a:rPr lang="fr-FR" sz="1200">
                    <a:solidFill>
                      <a:schemeClr val="accent2"/>
                    </a:solidFill>
                    <a:latin typeface="Arial" panose="020B0604020202020204" pitchFamily="34" charset="0"/>
                    <a:cs typeface="Arial" panose="020B0604020202020204" pitchFamily="34" charset="0"/>
                  </a:rPr>
                  <a:t>49</a:t>
                </a:r>
                <a:endParaRPr lang="fr-FR" sz="1200" dirty="0">
                  <a:solidFill>
                    <a:schemeClr val="accent2"/>
                  </a:solidFill>
                  <a:latin typeface="Arial" panose="020B0604020202020204" pitchFamily="34" charset="0"/>
                  <a:cs typeface="Arial" panose="020B0604020202020204" pitchFamily="34" charset="0"/>
                </a:endParaRPr>
              </a:p>
            </p:txBody>
          </p:sp>
          <p:sp>
            <p:nvSpPr>
              <p:cNvPr id="47" name="Line 19">
                <a:extLst>
                  <a:ext uri="{FF2B5EF4-FFF2-40B4-BE49-F238E27FC236}">
                    <a16:creationId xmlns:a16="http://schemas.microsoft.com/office/drawing/2014/main" id="{9B37673A-C127-4FE6-A1E1-95E9082BF18E}"/>
                  </a:ext>
                </a:extLst>
              </p:cNvPr>
              <p:cNvSpPr>
                <a:spLocks noChangeShapeType="1"/>
              </p:cNvSpPr>
              <p:nvPr/>
            </p:nvSpPr>
            <p:spPr bwMode="auto">
              <a:xfrm>
                <a:off x="1704650"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000000"/>
                  </a:solidFill>
                </a:endParaRPr>
              </a:p>
            </p:txBody>
          </p:sp>
          <p:sp>
            <p:nvSpPr>
              <p:cNvPr id="48" name="TextBox 47">
                <a:extLst>
                  <a:ext uri="{FF2B5EF4-FFF2-40B4-BE49-F238E27FC236}">
                    <a16:creationId xmlns:a16="http://schemas.microsoft.com/office/drawing/2014/main" id="{40EBF614-FB6F-4E54-A575-E23441CDB45C}"/>
                  </a:ext>
                </a:extLst>
              </p:cNvPr>
              <p:cNvSpPr txBox="1"/>
              <p:nvPr/>
            </p:nvSpPr>
            <p:spPr>
              <a:xfrm>
                <a:off x="1630236" y="4982720"/>
                <a:ext cx="148812" cy="1185269"/>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36</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ctr"/>
                <a:r>
                  <a:rPr lang="fr-FR" sz="1200">
                    <a:solidFill>
                      <a:schemeClr val="accent3"/>
                    </a:solidFill>
                    <a:latin typeface="Arial" panose="020B0604020202020204" pitchFamily="34" charset="0"/>
                    <a:cs typeface="Arial" panose="020B0604020202020204" pitchFamily="34" charset="0"/>
                  </a:rPr>
                  <a:t>38</a:t>
                </a:r>
              </a:p>
              <a:p>
                <a:pPr algn="ctr"/>
                <a:r>
                  <a:rPr lang="fr-FR" sz="1200">
                    <a:solidFill>
                      <a:schemeClr val="accent2"/>
                    </a:solidFill>
                    <a:latin typeface="Arial" panose="020B0604020202020204" pitchFamily="34" charset="0"/>
                    <a:cs typeface="Arial" panose="020B0604020202020204" pitchFamily="34" charset="0"/>
                  </a:rPr>
                  <a:t>30</a:t>
                </a:r>
                <a:endParaRPr lang="fr-FR" sz="1200" dirty="0">
                  <a:solidFill>
                    <a:schemeClr val="accent2"/>
                  </a:solidFill>
                  <a:latin typeface="Arial" panose="020B060402020202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id="{88DBCC7F-C3D0-4725-BF37-65DD37B60CF8}"/>
                </a:ext>
              </a:extLst>
            </p:cNvPr>
            <p:cNvGrpSpPr/>
            <p:nvPr/>
          </p:nvGrpSpPr>
          <p:grpSpPr>
            <a:xfrm>
              <a:off x="4145352" y="4785010"/>
              <a:ext cx="922758" cy="1247288"/>
              <a:chOff x="744855" y="4920702"/>
              <a:chExt cx="770448" cy="1247288"/>
            </a:xfrm>
          </p:grpSpPr>
          <p:sp>
            <p:nvSpPr>
              <p:cNvPr id="39" name="Line 21">
                <a:extLst>
                  <a:ext uri="{FF2B5EF4-FFF2-40B4-BE49-F238E27FC236}">
                    <a16:creationId xmlns:a16="http://schemas.microsoft.com/office/drawing/2014/main" id="{7B7409D6-7E4A-409A-B7F3-95AC82825B09}"/>
                  </a:ext>
                </a:extLst>
              </p:cNvPr>
              <p:cNvSpPr>
                <a:spLocks noChangeShapeType="1"/>
              </p:cNvSpPr>
              <p:nvPr/>
            </p:nvSpPr>
            <p:spPr bwMode="auto">
              <a:xfrm>
                <a:off x="812033"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000000"/>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BA01130F-AA1C-4764-8456-109627655FE7}"/>
                  </a:ext>
                </a:extLst>
              </p:cNvPr>
              <p:cNvSpPr txBox="1"/>
              <p:nvPr/>
            </p:nvSpPr>
            <p:spPr>
              <a:xfrm>
                <a:off x="744855" y="4982720"/>
                <a:ext cx="148814" cy="1185269"/>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24</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ctr"/>
                <a:r>
                  <a:rPr lang="fr-FR" sz="1200">
                    <a:solidFill>
                      <a:schemeClr val="accent3"/>
                    </a:solidFill>
                    <a:latin typeface="Arial" panose="020B0604020202020204" pitchFamily="34" charset="0"/>
                    <a:cs typeface="Arial" panose="020B0604020202020204" pitchFamily="34" charset="0"/>
                  </a:rPr>
                  <a:t>50</a:t>
                </a:r>
              </a:p>
              <a:p>
                <a:pPr algn="ctr"/>
                <a:r>
                  <a:rPr lang="fr-FR" sz="1200">
                    <a:solidFill>
                      <a:schemeClr val="accent2"/>
                    </a:solidFill>
                    <a:latin typeface="Arial" panose="020B0604020202020204" pitchFamily="34" charset="0"/>
                    <a:cs typeface="Arial" panose="020B0604020202020204" pitchFamily="34" charset="0"/>
                  </a:rPr>
                  <a:t>41</a:t>
                </a:r>
                <a:endParaRPr lang="fr-FR" sz="1200" dirty="0">
                  <a:solidFill>
                    <a:schemeClr val="accent2"/>
                  </a:solidFill>
                  <a:latin typeface="Arial" panose="020B0604020202020204" pitchFamily="34" charset="0"/>
                  <a:cs typeface="Arial" panose="020B0604020202020204" pitchFamily="34" charset="0"/>
                </a:endParaRPr>
              </a:p>
            </p:txBody>
          </p:sp>
          <p:sp>
            <p:nvSpPr>
              <p:cNvPr id="41" name="Line 21">
                <a:extLst>
                  <a:ext uri="{FF2B5EF4-FFF2-40B4-BE49-F238E27FC236}">
                    <a16:creationId xmlns:a16="http://schemas.microsoft.com/office/drawing/2014/main" id="{DDB718B4-70DD-43AD-A6A1-21AFAB75881C}"/>
                  </a:ext>
                </a:extLst>
              </p:cNvPr>
              <p:cNvSpPr>
                <a:spLocks noChangeShapeType="1"/>
              </p:cNvSpPr>
              <p:nvPr/>
            </p:nvSpPr>
            <p:spPr bwMode="auto">
              <a:xfrm>
                <a:off x="1433668" y="492070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000000"/>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5AA86C0B-6543-49D1-9C2E-2771D04195E0}"/>
                  </a:ext>
                </a:extLst>
              </p:cNvPr>
              <p:cNvSpPr txBox="1"/>
              <p:nvPr/>
            </p:nvSpPr>
            <p:spPr>
              <a:xfrm>
                <a:off x="1366489" y="4982721"/>
                <a:ext cx="148814" cy="11852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42</a:t>
                </a:r>
              </a:p>
              <a:p>
                <a:pPr algn="ctr"/>
                <a:endParaRPr lang="fr-FR" sz="1200" dirty="0">
                  <a:solidFill>
                    <a:srgbClr val="000000"/>
                  </a:solidFill>
                  <a:latin typeface="Arial" panose="020B0604020202020204" pitchFamily="34" charset="0"/>
                  <a:cs typeface="Arial" panose="020B0604020202020204" pitchFamily="34" charset="0"/>
                </a:endParaRPr>
              </a:p>
              <a:p>
                <a:pPr algn="ctr"/>
                <a:endParaRPr lang="fr-FR" sz="1200" dirty="0">
                  <a:solidFill>
                    <a:srgbClr val="000000"/>
                  </a:solidFill>
                  <a:latin typeface="Arial" panose="020B0604020202020204" pitchFamily="34" charset="0"/>
                  <a:cs typeface="Arial" panose="020B0604020202020204" pitchFamily="34" charset="0"/>
                </a:endParaRPr>
              </a:p>
              <a:p>
                <a:pPr algn="r"/>
                <a:r>
                  <a:rPr lang="fr-FR" sz="1200" dirty="0">
                    <a:solidFill>
                      <a:schemeClr val="accent3"/>
                    </a:solidFill>
                    <a:latin typeface="Arial" panose="020B0604020202020204" pitchFamily="34" charset="0"/>
                    <a:cs typeface="Arial" panose="020B0604020202020204" pitchFamily="34" charset="0"/>
                  </a:rPr>
                  <a:t>26</a:t>
                </a:r>
              </a:p>
              <a:p>
                <a:pPr algn="r"/>
                <a:r>
                  <a:rPr lang="fr-FR" sz="1200" dirty="0">
                    <a:solidFill>
                      <a:schemeClr val="accent2"/>
                    </a:solidFill>
                    <a:latin typeface="Arial" panose="020B0604020202020204" pitchFamily="34" charset="0"/>
                    <a:cs typeface="Arial" panose="020B0604020202020204" pitchFamily="34" charset="0"/>
                  </a:rPr>
                  <a:t>17</a:t>
                </a:r>
              </a:p>
            </p:txBody>
          </p:sp>
        </p:grpSp>
        <p:grpSp>
          <p:nvGrpSpPr>
            <p:cNvPr id="29" name="Group 28">
              <a:extLst>
                <a:ext uri="{FF2B5EF4-FFF2-40B4-BE49-F238E27FC236}">
                  <a16:creationId xmlns:a16="http://schemas.microsoft.com/office/drawing/2014/main" id="{C9D6E283-616B-4F62-ADDA-D8CD34DE0260}"/>
                </a:ext>
              </a:extLst>
            </p:cNvPr>
            <p:cNvGrpSpPr/>
            <p:nvPr/>
          </p:nvGrpSpPr>
          <p:grpSpPr>
            <a:xfrm>
              <a:off x="4393953" y="4785010"/>
              <a:ext cx="1170958" cy="1247288"/>
              <a:chOff x="476185" y="4920702"/>
              <a:chExt cx="977669" cy="1247288"/>
            </a:xfrm>
          </p:grpSpPr>
          <p:sp>
            <p:nvSpPr>
              <p:cNvPr id="33" name="Line 19">
                <a:extLst>
                  <a:ext uri="{FF2B5EF4-FFF2-40B4-BE49-F238E27FC236}">
                    <a16:creationId xmlns:a16="http://schemas.microsoft.com/office/drawing/2014/main" id="{DA8A81FA-D27A-4245-A148-59F2462B1F69}"/>
                  </a:ext>
                </a:extLst>
              </p:cNvPr>
              <p:cNvSpPr>
                <a:spLocks noChangeShapeType="1"/>
              </p:cNvSpPr>
              <p:nvPr/>
            </p:nvSpPr>
            <p:spPr bwMode="auto">
              <a:xfrm>
                <a:off x="137944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000000"/>
                  </a:solidFill>
                </a:endParaRPr>
              </a:p>
            </p:txBody>
          </p:sp>
          <p:sp>
            <p:nvSpPr>
              <p:cNvPr id="34" name="Line 21">
                <a:extLst>
                  <a:ext uri="{FF2B5EF4-FFF2-40B4-BE49-F238E27FC236}">
                    <a16:creationId xmlns:a16="http://schemas.microsoft.com/office/drawing/2014/main" id="{6D111199-39A4-4697-B073-FE5C42F47C18}"/>
                  </a:ext>
                </a:extLst>
              </p:cNvPr>
              <p:cNvSpPr>
                <a:spLocks noChangeShapeType="1"/>
              </p:cNvSpPr>
              <p:nvPr/>
            </p:nvSpPr>
            <p:spPr bwMode="auto">
              <a:xfrm>
                <a:off x="543361"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000000"/>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8582BEA8-79BC-4990-97C0-5949F6B997FC}"/>
                  </a:ext>
                </a:extLst>
              </p:cNvPr>
              <p:cNvSpPr txBox="1"/>
              <p:nvPr/>
            </p:nvSpPr>
            <p:spPr>
              <a:xfrm>
                <a:off x="476185" y="4982720"/>
                <a:ext cx="148812" cy="1185270"/>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30</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r"/>
                <a:r>
                  <a:rPr lang="fr-FR" sz="1200">
                    <a:solidFill>
                      <a:schemeClr val="accent3"/>
                    </a:solidFill>
                    <a:latin typeface="Arial" panose="020B0604020202020204" pitchFamily="34" charset="0"/>
                    <a:cs typeface="Arial" panose="020B0604020202020204" pitchFamily="34" charset="0"/>
                  </a:rPr>
                  <a:t>44</a:t>
                </a:r>
              </a:p>
              <a:p>
                <a:pPr algn="r"/>
                <a:r>
                  <a:rPr lang="fr-FR" sz="1200">
                    <a:solidFill>
                      <a:schemeClr val="accent2"/>
                    </a:solidFill>
                    <a:latin typeface="Arial" panose="020B0604020202020204" pitchFamily="34" charset="0"/>
                    <a:cs typeface="Arial" panose="020B0604020202020204" pitchFamily="34" charset="0"/>
                  </a:rPr>
                  <a:t>34</a:t>
                </a:r>
                <a:endParaRPr lang="fr-FR" sz="1200" dirty="0">
                  <a:solidFill>
                    <a:schemeClr val="accent2"/>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CBFFFFD5-3B7A-4D20-A432-7FE39E24F0AA}"/>
                  </a:ext>
                </a:extLst>
              </p:cNvPr>
              <p:cNvSpPr txBox="1"/>
              <p:nvPr/>
            </p:nvSpPr>
            <p:spPr>
              <a:xfrm>
                <a:off x="1305042" y="4982720"/>
                <a:ext cx="148812" cy="1185269"/>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54</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ctr"/>
                <a:r>
                  <a:rPr lang="fr-FR" sz="1200">
                    <a:solidFill>
                      <a:schemeClr val="accent3"/>
                    </a:solidFill>
                    <a:latin typeface="Arial" panose="020B0604020202020204" pitchFamily="34" charset="0"/>
                    <a:cs typeface="Arial" panose="020B0604020202020204" pitchFamily="34" charset="0"/>
                  </a:rPr>
                  <a:t>6</a:t>
                </a:r>
              </a:p>
              <a:p>
                <a:pPr algn="ctr"/>
                <a:r>
                  <a:rPr lang="fr-FR" sz="1200">
                    <a:solidFill>
                      <a:schemeClr val="accent2"/>
                    </a:solidFill>
                    <a:latin typeface="Arial" panose="020B0604020202020204" pitchFamily="34" charset="0"/>
                    <a:cs typeface="Arial" panose="020B0604020202020204" pitchFamily="34" charset="0"/>
                  </a:rPr>
                  <a:t>3</a:t>
                </a:r>
                <a:endParaRPr lang="fr-FR" sz="1200" dirty="0">
                  <a:solidFill>
                    <a:schemeClr val="accent2"/>
                  </a:solidFill>
                  <a:latin typeface="Arial" panose="020B0604020202020204" pitchFamily="34" charset="0"/>
                  <a:cs typeface="Arial" panose="020B0604020202020204" pitchFamily="34" charset="0"/>
                </a:endParaRPr>
              </a:p>
            </p:txBody>
          </p:sp>
          <p:sp>
            <p:nvSpPr>
              <p:cNvPr id="37" name="Line 21">
                <a:extLst>
                  <a:ext uri="{FF2B5EF4-FFF2-40B4-BE49-F238E27FC236}">
                    <a16:creationId xmlns:a16="http://schemas.microsoft.com/office/drawing/2014/main" id="{23BDB40D-94A5-4BD0-BA2D-1AB5897265BD}"/>
                  </a:ext>
                </a:extLst>
              </p:cNvPr>
              <p:cNvSpPr>
                <a:spLocks noChangeShapeType="1"/>
              </p:cNvSpPr>
              <p:nvPr/>
            </p:nvSpPr>
            <p:spPr bwMode="auto">
              <a:xfrm>
                <a:off x="1164990" y="492070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000000"/>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E579AF79-23B5-4EA4-AAD3-C1CECA25F86C}"/>
                  </a:ext>
                </a:extLst>
              </p:cNvPr>
              <p:cNvSpPr txBox="1"/>
              <p:nvPr/>
            </p:nvSpPr>
            <p:spPr>
              <a:xfrm>
                <a:off x="1097813" y="4982721"/>
                <a:ext cx="148812" cy="1185269"/>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48</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r"/>
                <a:r>
                  <a:rPr lang="fr-FR" sz="1200">
                    <a:solidFill>
                      <a:schemeClr val="accent3"/>
                    </a:solidFill>
                    <a:latin typeface="Arial" panose="020B0604020202020204" pitchFamily="34" charset="0"/>
                    <a:cs typeface="Arial" panose="020B0604020202020204" pitchFamily="34" charset="0"/>
                  </a:rPr>
                  <a:t>10</a:t>
                </a:r>
              </a:p>
              <a:p>
                <a:pPr algn="r"/>
                <a:r>
                  <a:rPr lang="fr-FR" sz="1200">
                    <a:solidFill>
                      <a:schemeClr val="accent2"/>
                    </a:solidFill>
                    <a:latin typeface="Arial" panose="020B0604020202020204" pitchFamily="34" charset="0"/>
                    <a:cs typeface="Arial" panose="020B0604020202020204" pitchFamily="34" charset="0"/>
                  </a:rPr>
                  <a:t>6</a:t>
                </a:r>
                <a:endParaRPr lang="fr-FR" sz="1200" dirty="0">
                  <a:solidFill>
                    <a:schemeClr val="accent2"/>
                  </a:solidFill>
                  <a:latin typeface="Arial" panose="020B0604020202020204" pitchFamily="34" charset="0"/>
                  <a:cs typeface="Arial" panose="020B0604020202020204" pitchFamily="34" charset="0"/>
                </a:endParaRPr>
              </a:p>
            </p:txBody>
          </p:sp>
        </p:grpSp>
        <p:sp>
          <p:nvSpPr>
            <p:cNvPr id="30" name="Line 21">
              <a:extLst>
                <a:ext uri="{FF2B5EF4-FFF2-40B4-BE49-F238E27FC236}">
                  <a16:creationId xmlns:a16="http://schemas.microsoft.com/office/drawing/2014/main" id="{5B3709CB-1FE2-405E-A1EA-5EDD699E46D8}"/>
                </a:ext>
              </a:extLst>
            </p:cNvPr>
            <p:cNvSpPr>
              <a:spLocks noChangeShapeType="1"/>
            </p:cNvSpPr>
            <p:nvPr/>
          </p:nvSpPr>
          <p:spPr bwMode="auto">
            <a:xfrm>
              <a:off x="5706657" y="478501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000000"/>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C6FF418B-0831-4343-9BBB-B7051D4F2C3D}"/>
                </a:ext>
              </a:extLst>
            </p:cNvPr>
            <p:cNvSpPr txBox="1"/>
            <p:nvPr/>
          </p:nvSpPr>
          <p:spPr>
            <a:xfrm>
              <a:off x="5626198" y="4847028"/>
              <a:ext cx="178233" cy="1185270"/>
            </a:xfrm>
            <a:prstGeom prst="rect">
              <a:avLst/>
            </a:prstGeom>
            <a:noFill/>
          </p:spPr>
          <p:txBody>
            <a:bodyPr wrap="none" lIns="36000" tIns="36000" rIns="36000" bIns="36000"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60</a:t>
              </a:r>
            </a:p>
            <a:p>
              <a:pPr algn="ctr"/>
              <a:endParaRPr lang="fr-FR" sz="1200">
                <a:solidFill>
                  <a:srgbClr val="000000"/>
                </a:solidFill>
                <a:latin typeface="Arial" panose="020B0604020202020204" pitchFamily="34" charset="0"/>
                <a:cs typeface="Arial" panose="020B0604020202020204" pitchFamily="34" charset="0"/>
              </a:endParaRPr>
            </a:p>
            <a:p>
              <a:pPr algn="ctr"/>
              <a:endParaRPr lang="fr-FR" sz="1200">
                <a:solidFill>
                  <a:srgbClr val="000000"/>
                </a:solidFill>
                <a:latin typeface="Arial" panose="020B0604020202020204" pitchFamily="34" charset="0"/>
                <a:cs typeface="Arial" panose="020B0604020202020204" pitchFamily="34" charset="0"/>
              </a:endParaRPr>
            </a:p>
            <a:p>
              <a:pPr algn="ctr"/>
              <a:r>
                <a:rPr lang="fr-FR" sz="1200">
                  <a:solidFill>
                    <a:schemeClr val="accent3"/>
                  </a:solidFill>
                  <a:latin typeface="Arial" panose="020B0604020202020204" pitchFamily="34" charset="0"/>
                  <a:cs typeface="Arial" panose="020B0604020202020204" pitchFamily="34" charset="0"/>
                </a:rPr>
                <a:t>1</a:t>
              </a:r>
            </a:p>
            <a:p>
              <a:pPr algn="ctr"/>
              <a:r>
                <a:rPr lang="fr-FR" sz="1200">
                  <a:solidFill>
                    <a:schemeClr val="accent2"/>
                  </a:solidFill>
                  <a:latin typeface="Arial" panose="020B0604020202020204" pitchFamily="34" charset="0"/>
                  <a:cs typeface="Arial" panose="020B0604020202020204" pitchFamily="34" charset="0"/>
                </a:rPr>
                <a:t>1</a:t>
              </a:r>
              <a:endParaRPr lang="fr-FR" sz="1200" dirty="0">
                <a:solidFill>
                  <a:schemeClr val="accent2"/>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64A7DECC-B34E-40D9-A199-401E462E5EAD}"/>
                </a:ext>
              </a:extLst>
            </p:cNvPr>
            <p:cNvSpPr txBox="1"/>
            <p:nvPr/>
          </p:nvSpPr>
          <p:spPr>
            <a:xfrm>
              <a:off x="2533844" y="5267442"/>
              <a:ext cx="666751" cy="769128"/>
            </a:xfrm>
            <a:prstGeom prst="rect">
              <a:avLst/>
            </a:prstGeom>
            <a:noFill/>
          </p:spPr>
          <p:txBody>
            <a:bodyPr wrap="none" rtlCol="0">
              <a:spAutoFit/>
            </a:bodyPr>
            <a:lstStyle/>
            <a:p>
              <a:pPr algn="r" fontAlgn="base">
                <a:spcBef>
                  <a:spcPct val="0"/>
                </a:spcBef>
                <a:spcAft>
                  <a:spcPct val="0"/>
                </a:spcAft>
              </a:pPr>
              <a:r>
                <a:rPr lang="fr-FR" sz="1200">
                  <a:solidFill>
                    <a:srgbClr val="4D4D4D"/>
                  </a:solidFill>
                  <a:latin typeface="Arial" panose="020B0604020202020204" pitchFamily="34" charset="0"/>
                  <a:cs typeface="Arial" panose="020B0604020202020204" pitchFamily="34" charset="0"/>
                </a:rPr>
                <a:t>N</a:t>
              </a:r>
            </a:p>
            <a:p>
              <a:pPr algn="r" fontAlgn="base">
                <a:spcBef>
                  <a:spcPct val="0"/>
                </a:spcBef>
                <a:spcAft>
                  <a:spcPct val="0"/>
                </a:spcAft>
              </a:pPr>
              <a:r>
                <a:rPr lang="fr-FR" sz="1200">
                  <a:solidFill>
                    <a:schemeClr val="accent3"/>
                  </a:solidFill>
                  <a:latin typeface="Arial" panose="020B0604020202020204" pitchFamily="34" charset="0"/>
                  <a:cs typeface="Arial" panose="020B0604020202020204" pitchFamily="34" charset="0"/>
                </a:rPr>
                <a:t>Pazopanib</a:t>
              </a:r>
            </a:p>
            <a:p>
              <a:pPr algn="r" fontAlgn="base">
                <a:spcBef>
                  <a:spcPct val="0"/>
                </a:spcBef>
                <a:spcAft>
                  <a:spcPct val="0"/>
                </a:spcAft>
              </a:pPr>
              <a:r>
                <a:rPr lang="fr-FR" sz="1200">
                  <a:solidFill>
                    <a:schemeClr val="accent2"/>
                  </a:solidFill>
                  <a:latin typeface="Arial" panose="020B0604020202020204" pitchFamily="34" charset="0"/>
                  <a:cs typeface="Arial" panose="020B0604020202020204" pitchFamily="34" charset="0"/>
                </a:rPr>
                <a:t>Placebo</a:t>
              </a:r>
              <a:endParaRPr lang="fr-FR" sz="1200" dirty="0">
                <a:solidFill>
                  <a:schemeClr val="accent2"/>
                </a:solidFill>
                <a:latin typeface="Arial" panose="020B0604020202020204" pitchFamily="34" charset="0"/>
                <a:cs typeface="Arial" panose="020B0604020202020204" pitchFamily="34" charset="0"/>
              </a:endParaRPr>
            </a:p>
          </p:txBody>
        </p:sp>
      </p:grpSp>
      <p:graphicFrame>
        <p:nvGraphicFramePr>
          <p:cNvPr id="53" name="Group 88">
            <a:extLst>
              <a:ext uri="{FF2B5EF4-FFF2-40B4-BE49-F238E27FC236}">
                <a16:creationId xmlns:a16="http://schemas.microsoft.com/office/drawing/2014/main" id="{AA0E489D-8145-448A-8ECD-1538168B8075}"/>
              </a:ext>
            </a:extLst>
          </p:cNvPr>
          <p:cNvGraphicFramePr>
            <a:graphicFrameLocks noGrp="1"/>
          </p:cNvGraphicFramePr>
          <p:nvPr>
            <p:extLst>
              <p:ext uri="{D42A27DB-BD31-4B8C-83A1-F6EECF244321}">
                <p14:modId xmlns:p14="http://schemas.microsoft.com/office/powerpoint/2010/main" val="1411412732"/>
              </p:ext>
            </p:extLst>
          </p:nvPr>
        </p:nvGraphicFramePr>
        <p:xfrm>
          <a:off x="2429499" y="1919468"/>
          <a:ext cx="2272832" cy="864207"/>
        </p:xfrm>
        <a:graphic>
          <a:graphicData uri="http://schemas.openxmlformats.org/drawingml/2006/table">
            <a:tbl>
              <a:tblPr firstRow="1" bandRow="1">
                <a:tableStyleId>{69012ECD-51FC-41F1-AA8D-1B2483CD663E}</a:tableStyleId>
              </a:tblPr>
              <a:tblGrid>
                <a:gridCol w="941693">
                  <a:extLst>
                    <a:ext uri="{9D8B030D-6E8A-4147-A177-3AD203B41FA5}">
                      <a16:colId xmlns:a16="http://schemas.microsoft.com/office/drawing/2014/main" val="20001"/>
                    </a:ext>
                  </a:extLst>
                </a:gridCol>
                <a:gridCol w="1331139">
                  <a:extLst>
                    <a:ext uri="{9D8B030D-6E8A-4147-A177-3AD203B41FA5}">
                      <a16:colId xmlns:a16="http://schemas.microsoft.com/office/drawing/2014/main" val="20002"/>
                    </a:ext>
                  </a:extLst>
                </a:gridCol>
              </a:tblGrid>
              <a:tr h="29348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a:ln>
                            <a:noFill/>
                          </a:ln>
                          <a:solidFill>
                            <a:srgbClr val="4D4D4D"/>
                          </a:solidFill>
                          <a:effectLst/>
                          <a:latin typeface="Arial" charset="0"/>
                          <a:cs typeface="Arial" charset="0"/>
                        </a:rPr>
                        <a:t>Bras</a:t>
                      </a:r>
                    </a:p>
                  </a:txBody>
                  <a:tcPr marL="36000" marR="36000" marT="36000" marB="36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solidFill>
                            <a:srgbClr val="4D4D4D"/>
                          </a:solidFill>
                          <a:effectLst/>
                        </a:rPr>
                        <a:t>Evts/total</a:t>
                      </a:r>
                      <a:endParaRPr kumimoji="0" lang="en-GB" sz="1400" b="1" i="0" u="none" strike="noStrike" cap="none" normalizeH="0" baseline="0" dirty="0">
                        <a:ln>
                          <a:noFill/>
                        </a:ln>
                        <a:solidFill>
                          <a:srgbClr val="4D4D4D"/>
                        </a:solidFill>
                        <a:effectLst/>
                        <a:latin typeface="Arial" charset="0"/>
                        <a:cs typeface="Arial" charset="0"/>
                      </a:endParaRPr>
                    </a:p>
                  </a:txBody>
                  <a:tcPr marL="36000" marR="36000" marT="36000" marB="36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13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solidFill>
                            <a:schemeClr val="accent3"/>
                          </a:solidFill>
                          <a:effectLst/>
                        </a:rPr>
                        <a:t>Pazopanib</a:t>
                      </a:r>
                      <a:endParaRPr kumimoji="0" lang="en-GB" sz="1400" b="0" i="0" u="none" strike="noStrike" cap="none" normalizeH="0" baseline="0" dirty="0">
                        <a:ln>
                          <a:noFill/>
                        </a:ln>
                        <a:solidFill>
                          <a:schemeClr val="accent3"/>
                        </a:solidFill>
                        <a:effectLst/>
                        <a:latin typeface="Arial" charset="0"/>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solidFill>
                            <a:schemeClr val="accent3"/>
                          </a:solidFill>
                          <a:effectLst/>
                        </a:rPr>
                        <a:t>46/97</a:t>
                      </a:r>
                      <a:endParaRPr kumimoji="0" lang="en-GB" sz="1400" b="0" i="0" u="none" strike="noStrike" cap="none" normalizeH="0" baseline="0" dirty="0">
                        <a:ln>
                          <a:noFill/>
                        </a:ln>
                        <a:solidFill>
                          <a:schemeClr val="accent3"/>
                        </a:solidFill>
                        <a:effectLst/>
                        <a:latin typeface="Arial" charset="0"/>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solidFill>
                            <a:schemeClr val="accent2"/>
                          </a:solidFill>
                          <a:effectLst/>
                        </a:rPr>
                        <a:t>Placebo</a:t>
                      </a:r>
                      <a:endParaRPr kumimoji="0" lang="en-GB" sz="1400" b="0" i="0" u="none" strike="noStrike" cap="none" normalizeH="0" baseline="0" dirty="0">
                        <a:ln>
                          <a:noFill/>
                        </a:ln>
                        <a:solidFill>
                          <a:schemeClr val="accent2"/>
                        </a:solidFill>
                        <a:effectLst/>
                        <a:latin typeface="Arial" charset="0"/>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solidFill>
                            <a:schemeClr val="accent2"/>
                          </a:solidFill>
                          <a:effectLst/>
                        </a:rPr>
                        <a:t>35/74</a:t>
                      </a:r>
                      <a:endParaRPr kumimoji="0" lang="en-GB" sz="1400" b="0" i="0" u="none" strike="noStrike" cap="none" normalizeH="0" baseline="0" dirty="0">
                        <a:ln>
                          <a:noFill/>
                        </a:ln>
                        <a:solidFill>
                          <a:schemeClr val="accent2"/>
                        </a:solidFill>
                        <a:effectLst/>
                        <a:latin typeface="Arial" charset="0"/>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54" name="Group 88">
            <a:extLst>
              <a:ext uri="{FF2B5EF4-FFF2-40B4-BE49-F238E27FC236}">
                <a16:creationId xmlns:a16="http://schemas.microsoft.com/office/drawing/2014/main" id="{DA149C96-D39B-4BE8-BB61-EFD7AFCF7F0C}"/>
              </a:ext>
            </a:extLst>
          </p:cNvPr>
          <p:cNvGraphicFramePr>
            <a:graphicFrameLocks noGrp="1"/>
          </p:cNvGraphicFramePr>
          <p:nvPr>
            <p:extLst>
              <p:ext uri="{D42A27DB-BD31-4B8C-83A1-F6EECF244321}">
                <p14:modId xmlns:p14="http://schemas.microsoft.com/office/powerpoint/2010/main" val="805230028"/>
              </p:ext>
            </p:extLst>
          </p:nvPr>
        </p:nvGraphicFramePr>
        <p:xfrm>
          <a:off x="4830144" y="1923302"/>
          <a:ext cx="4148462" cy="3407638"/>
        </p:xfrm>
        <a:graphic>
          <a:graphicData uri="http://schemas.openxmlformats.org/drawingml/2006/table">
            <a:tbl>
              <a:tblPr firstRow="1" bandRow="1">
                <a:tableStyleId>{69012ECD-51FC-41F1-AA8D-1B2483CD663E}</a:tableStyleId>
              </a:tblPr>
              <a:tblGrid>
                <a:gridCol w="1704410">
                  <a:extLst>
                    <a:ext uri="{9D8B030D-6E8A-4147-A177-3AD203B41FA5}">
                      <a16:colId xmlns:a16="http://schemas.microsoft.com/office/drawing/2014/main" val="20000"/>
                    </a:ext>
                  </a:extLst>
                </a:gridCol>
                <a:gridCol w="132464">
                  <a:extLst>
                    <a:ext uri="{9D8B030D-6E8A-4147-A177-3AD203B41FA5}">
                      <a16:colId xmlns:a16="http://schemas.microsoft.com/office/drawing/2014/main" val="20001"/>
                    </a:ext>
                  </a:extLst>
                </a:gridCol>
                <a:gridCol w="1010408">
                  <a:extLst>
                    <a:ext uri="{9D8B030D-6E8A-4147-A177-3AD203B41FA5}">
                      <a16:colId xmlns:a16="http://schemas.microsoft.com/office/drawing/2014/main" val="3084984724"/>
                    </a:ext>
                  </a:extLst>
                </a:gridCol>
                <a:gridCol w="116840">
                  <a:extLst>
                    <a:ext uri="{9D8B030D-6E8A-4147-A177-3AD203B41FA5}">
                      <a16:colId xmlns:a16="http://schemas.microsoft.com/office/drawing/2014/main" val="2020059070"/>
                    </a:ext>
                  </a:extLst>
                </a:gridCol>
                <a:gridCol w="1184340">
                  <a:extLst>
                    <a:ext uri="{9D8B030D-6E8A-4147-A177-3AD203B41FA5}">
                      <a16:colId xmlns:a16="http://schemas.microsoft.com/office/drawing/2014/main" val="398659301"/>
                    </a:ext>
                  </a:extLst>
                </a:gridCol>
              </a:tblGrid>
              <a:tr h="508649">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1" i="0" u="none" strike="noStrike" cap="none" normalizeH="0" baseline="0" dirty="0">
                        <a:ln>
                          <a:noFill/>
                        </a:ln>
                        <a:solidFill>
                          <a:schemeClr val="tx2"/>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1" i="0" u="none" strike="noStrike" cap="none" normalizeH="0" baseline="0" dirty="0">
                        <a:ln>
                          <a:noFill/>
                        </a:ln>
                        <a:solidFill>
                          <a:schemeClr val="accent3"/>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a:ln>
                            <a:noFill/>
                          </a:ln>
                          <a:solidFill>
                            <a:schemeClr val="accent3"/>
                          </a:solidFill>
                          <a:effectLst/>
                          <a:latin typeface="+mn-lt"/>
                        </a:rPr>
                        <a:t>Pazopanib</a:t>
                      </a:r>
                      <a:br>
                        <a:rPr kumimoji="0" lang="fr-FR" sz="1400" u="none" strike="noStrike" cap="none" normalizeH="0" baseline="0">
                          <a:ln>
                            <a:noFill/>
                          </a:ln>
                          <a:solidFill>
                            <a:schemeClr val="accent3"/>
                          </a:solidFill>
                          <a:effectLst/>
                          <a:latin typeface="+mn-lt"/>
                        </a:rPr>
                      </a:br>
                      <a:r>
                        <a:rPr kumimoji="0" lang="fr-FR" sz="1400" u="none" strike="noStrike" cap="none" normalizeH="0" baseline="0">
                          <a:ln>
                            <a:noFill/>
                          </a:ln>
                          <a:solidFill>
                            <a:schemeClr val="accent3"/>
                          </a:solidFill>
                          <a:effectLst/>
                          <a:latin typeface="+mn-lt"/>
                        </a:rPr>
                        <a:t>(n=97)</a:t>
                      </a:r>
                      <a:endParaRPr kumimoji="0" lang="fr-FR" sz="1400" b="1" i="0" u="none" strike="noStrike" cap="none" normalizeH="0" baseline="0" dirty="0">
                        <a:ln>
                          <a:noFill/>
                        </a:ln>
                        <a:solidFill>
                          <a:schemeClr val="accent3"/>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1" i="0" u="none" strike="noStrike" cap="none" normalizeH="0" baseline="0" dirty="0">
                        <a:ln>
                          <a:noFill/>
                        </a:ln>
                        <a:solidFill>
                          <a:schemeClr val="accent2"/>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a:ln>
                            <a:noFill/>
                          </a:ln>
                          <a:solidFill>
                            <a:schemeClr val="accent2"/>
                          </a:solidFill>
                          <a:effectLst/>
                          <a:latin typeface="+mn-lt"/>
                        </a:rPr>
                        <a:t>Placebo</a:t>
                      </a:r>
                      <a:br>
                        <a:rPr kumimoji="0" lang="fr-FR" sz="1400" u="none" strike="noStrike" cap="none" normalizeH="0" baseline="0">
                          <a:ln>
                            <a:noFill/>
                          </a:ln>
                          <a:solidFill>
                            <a:schemeClr val="accent2"/>
                          </a:solidFill>
                          <a:effectLst/>
                          <a:latin typeface="+mn-lt"/>
                        </a:rPr>
                      </a:br>
                      <a:r>
                        <a:rPr kumimoji="0" lang="fr-FR" sz="1400" u="none" strike="noStrike" cap="none" normalizeH="0" baseline="0">
                          <a:ln>
                            <a:noFill/>
                          </a:ln>
                          <a:solidFill>
                            <a:schemeClr val="accent2"/>
                          </a:solidFill>
                          <a:effectLst/>
                          <a:latin typeface="+mn-lt"/>
                        </a:rPr>
                        <a:t>(n=74)</a:t>
                      </a:r>
                      <a:endParaRPr kumimoji="0" lang="fr-FR" sz="1400" b="1" i="0" u="none" strike="noStrike" cap="none" normalizeH="0" baseline="0" dirty="0">
                        <a:ln>
                          <a:noFill/>
                        </a:ln>
                        <a:solidFill>
                          <a:schemeClr val="accent2"/>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7345">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a:ln>
                            <a:noFill/>
                          </a:ln>
                          <a:solidFill>
                            <a:srgbClr val="4D4D4D"/>
                          </a:solidFill>
                          <a:effectLst/>
                          <a:latin typeface="+mn-lt"/>
                        </a:rPr>
                        <a:t>Nombre de décès, %</a:t>
                      </a:r>
                      <a:endParaRPr kumimoji="0" lang="fr-FR" sz="1400" b="0" i="0" u="none" strike="noStrike" cap="none" normalizeH="0" baseline="0" dirty="0">
                        <a:ln>
                          <a:noFill/>
                        </a:ln>
                        <a:solidFill>
                          <a:srgbClr val="4D4D4D"/>
                        </a:solidFill>
                        <a:effectLst/>
                        <a:latin typeface="+mn-lt"/>
                        <a:cs typeface="Arial" charset="0"/>
                      </a:endParaRP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dirty="0">
                        <a:ln>
                          <a:noFill/>
                        </a:ln>
                        <a:solidFill>
                          <a:schemeClr val="accent3"/>
                        </a:solidFill>
                        <a:effectLst/>
                        <a:latin typeface="+mn-lt"/>
                        <a:cs typeface="Arial" charset="0"/>
                      </a:endParaRP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a:ln>
                            <a:noFill/>
                          </a:ln>
                          <a:solidFill>
                            <a:schemeClr val="accent3"/>
                          </a:solidFill>
                          <a:effectLst/>
                          <a:latin typeface="+mn-lt"/>
                        </a:rPr>
                        <a:t>46</a:t>
                      </a:r>
                      <a:endParaRPr kumimoji="0" lang="fr-FR" sz="1400" b="0" i="0" u="none" strike="noStrike" cap="none" normalizeH="0" baseline="0" dirty="0">
                        <a:ln>
                          <a:noFill/>
                        </a:ln>
                        <a:solidFill>
                          <a:schemeClr val="accent3"/>
                        </a:solidFill>
                        <a:effectLst/>
                        <a:latin typeface="+mn-lt"/>
                        <a:cs typeface="Arial" charset="0"/>
                      </a:endParaRP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dirty="0">
                        <a:ln>
                          <a:noFill/>
                        </a:ln>
                        <a:solidFill>
                          <a:schemeClr val="accent2"/>
                        </a:solidFill>
                        <a:effectLst/>
                        <a:latin typeface="+mn-lt"/>
                        <a:cs typeface="Arial" charset="0"/>
                      </a:endParaRP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a:ln>
                            <a:noFill/>
                          </a:ln>
                          <a:solidFill>
                            <a:schemeClr val="accent2"/>
                          </a:solidFill>
                          <a:effectLst/>
                          <a:latin typeface="+mn-lt"/>
                        </a:rPr>
                        <a:t>35</a:t>
                      </a:r>
                      <a:endParaRPr kumimoji="0" lang="fr-FR" sz="1400" b="0" i="0" u="none" strike="noStrike" cap="none" normalizeH="0" baseline="0" dirty="0">
                        <a:ln>
                          <a:noFill/>
                        </a:ln>
                        <a:solidFill>
                          <a:schemeClr val="accent2"/>
                        </a:solidFill>
                        <a:effectLst/>
                        <a:latin typeface="+mn-lt"/>
                        <a:cs typeface="Arial" charset="0"/>
                      </a:endParaRP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08649">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a:ln>
                            <a:noFill/>
                          </a:ln>
                          <a:solidFill>
                            <a:srgbClr val="4D4D4D"/>
                          </a:solidFill>
                          <a:effectLst/>
                          <a:latin typeface="+mn-lt"/>
                        </a:rPr>
                        <a:t>SG à 12 mois, %</a:t>
                      </a:r>
                      <a:br>
                        <a:rPr kumimoji="0" lang="fr-FR" sz="1400" u="none" strike="noStrike" cap="none" normalizeH="0" baseline="0">
                          <a:ln>
                            <a:noFill/>
                          </a:ln>
                          <a:solidFill>
                            <a:srgbClr val="4D4D4D"/>
                          </a:solidFill>
                          <a:effectLst/>
                          <a:latin typeface="+mn-lt"/>
                        </a:rPr>
                      </a:br>
                      <a:r>
                        <a:rPr kumimoji="0" lang="fr-FR" sz="1400" b="0" i="0" u="none" strike="noStrike" cap="none" normalizeH="0" baseline="0">
                          <a:ln>
                            <a:noFill/>
                          </a:ln>
                          <a:solidFill>
                            <a:srgbClr val="4D4D4D"/>
                          </a:solidFill>
                          <a:effectLst/>
                          <a:latin typeface="+mn-lt"/>
                          <a:cs typeface="Arial" charset="0"/>
                        </a:rPr>
                        <a:t>(LSIC 90%)</a:t>
                      </a:r>
                      <a:endParaRPr kumimoji="0" lang="fr-FR" sz="1400" b="0" i="0" u="none" strike="noStrike" cap="none" normalizeH="0" baseline="0" dirty="0">
                        <a:ln>
                          <a:noFill/>
                        </a:ln>
                        <a:solidFill>
                          <a:srgbClr val="4D4D4D"/>
                        </a:solidFill>
                        <a:effectLst/>
                        <a:latin typeface="+mn-lt"/>
                        <a:cs typeface="Arial" charset="0"/>
                      </a:endParaRP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dirty="0">
                        <a:ln>
                          <a:noFill/>
                        </a:ln>
                        <a:solidFill>
                          <a:schemeClr val="accent3"/>
                        </a:solidFill>
                        <a:effectLst/>
                        <a:latin typeface="+mn-lt"/>
                        <a:cs typeface="Arial" charset="0"/>
                      </a:endParaRP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a:ln>
                            <a:noFill/>
                          </a:ln>
                          <a:solidFill>
                            <a:schemeClr val="accent3"/>
                          </a:solidFill>
                          <a:effectLst/>
                          <a:latin typeface="+mn-lt"/>
                        </a:rPr>
                        <a:t>79,3</a:t>
                      </a:r>
                      <a:br>
                        <a:rPr kumimoji="0" lang="fr-FR" sz="1400" u="none" strike="noStrike" cap="none" normalizeH="0" baseline="0">
                          <a:ln>
                            <a:noFill/>
                          </a:ln>
                          <a:solidFill>
                            <a:schemeClr val="accent3"/>
                          </a:solidFill>
                          <a:effectLst/>
                          <a:latin typeface="+mn-lt"/>
                        </a:rPr>
                      </a:br>
                      <a:r>
                        <a:rPr kumimoji="0" lang="fr-FR" sz="1400" u="none" strike="noStrike" cap="none" normalizeH="0" baseline="0">
                          <a:ln>
                            <a:noFill/>
                          </a:ln>
                          <a:solidFill>
                            <a:schemeClr val="accent3"/>
                          </a:solidFill>
                          <a:effectLst/>
                          <a:latin typeface="+mn-lt"/>
                        </a:rPr>
                        <a:t>(85,1)</a:t>
                      </a:r>
                      <a:endParaRPr kumimoji="0" lang="fr-FR" sz="1400" b="0" i="0" u="none" strike="noStrike" cap="none" normalizeH="0" baseline="0" dirty="0">
                        <a:ln>
                          <a:noFill/>
                        </a:ln>
                        <a:solidFill>
                          <a:schemeClr val="accent3"/>
                        </a:solidFill>
                        <a:effectLst/>
                        <a:latin typeface="+mn-lt"/>
                        <a:cs typeface="Arial" charset="0"/>
                      </a:endParaRP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dirty="0">
                        <a:ln>
                          <a:noFill/>
                        </a:ln>
                        <a:solidFill>
                          <a:schemeClr val="accent2"/>
                        </a:solidFill>
                        <a:effectLst/>
                        <a:latin typeface="+mn-lt"/>
                        <a:cs typeface="Arial" charset="0"/>
                      </a:endParaRP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a:ln>
                            <a:noFill/>
                          </a:ln>
                          <a:solidFill>
                            <a:schemeClr val="accent2"/>
                          </a:solidFill>
                          <a:effectLst/>
                          <a:latin typeface="+mn-lt"/>
                        </a:rPr>
                        <a:t>88,3</a:t>
                      </a:r>
                      <a:br>
                        <a:rPr kumimoji="0" lang="fr-FR" sz="1400" u="none" strike="noStrike" cap="none" normalizeH="0" baseline="0">
                          <a:ln>
                            <a:noFill/>
                          </a:ln>
                          <a:solidFill>
                            <a:schemeClr val="accent2"/>
                          </a:solidFill>
                          <a:effectLst/>
                          <a:latin typeface="+mn-lt"/>
                        </a:rPr>
                      </a:br>
                      <a:r>
                        <a:rPr kumimoji="0" lang="fr-FR" sz="1400" u="none" strike="noStrike" cap="none" normalizeH="0" baseline="0">
                          <a:ln>
                            <a:noFill/>
                          </a:ln>
                          <a:solidFill>
                            <a:schemeClr val="accent2"/>
                          </a:solidFill>
                          <a:effectLst/>
                          <a:latin typeface="+mn-lt"/>
                        </a:rPr>
                        <a:t>(93,4)</a:t>
                      </a:r>
                      <a:endParaRPr kumimoji="0" lang="fr-FR" sz="1400" b="0" i="0" u="none" strike="noStrike" cap="none" normalizeH="0" baseline="0" dirty="0">
                        <a:ln>
                          <a:noFill/>
                        </a:ln>
                        <a:solidFill>
                          <a:schemeClr val="accent2"/>
                        </a:solidFill>
                        <a:effectLst/>
                        <a:latin typeface="+mn-lt"/>
                        <a:cs typeface="Arial" charset="0"/>
                      </a:endParaRP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08649">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a:ln>
                            <a:noFill/>
                          </a:ln>
                          <a:solidFill>
                            <a:srgbClr val="4D4D4D"/>
                          </a:solidFill>
                          <a:effectLst/>
                          <a:latin typeface="+mn-lt"/>
                        </a:rPr>
                        <a:t>SGm, mois</a:t>
                      </a:r>
                      <a:br>
                        <a:rPr kumimoji="0" lang="fr-FR" sz="1400" u="none" strike="noStrike" cap="none" normalizeH="0" baseline="0">
                          <a:ln>
                            <a:noFill/>
                          </a:ln>
                          <a:solidFill>
                            <a:srgbClr val="4D4D4D"/>
                          </a:solidFill>
                          <a:effectLst/>
                          <a:latin typeface="+mn-lt"/>
                        </a:rPr>
                      </a:br>
                      <a:r>
                        <a:rPr kumimoji="0" lang="fr-FR" sz="1400" u="none" strike="noStrike" cap="none" normalizeH="0" baseline="0">
                          <a:ln>
                            <a:noFill/>
                          </a:ln>
                          <a:solidFill>
                            <a:srgbClr val="4D4D4D"/>
                          </a:solidFill>
                          <a:effectLst/>
                          <a:latin typeface="+mn-lt"/>
                        </a:rPr>
                        <a:t>(LSIC 90%)</a:t>
                      </a:r>
                      <a:endParaRPr kumimoji="0" lang="fr-FR" sz="1400" b="0" i="0" u="none" strike="noStrike" cap="none" normalizeH="0" baseline="0" dirty="0">
                        <a:ln>
                          <a:noFill/>
                        </a:ln>
                        <a:solidFill>
                          <a:srgbClr val="4D4D4D"/>
                        </a:solidFill>
                        <a:effectLst/>
                        <a:latin typeface="+mn-lt"/>
                        <a:cs typeface="Arial" charset="0"/>
                      </a:endParaRP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dirty="0">
                        <a:ln>
                          <a:noFill/>
                        </a:ln>
                        <a:solidFill>
                          <a:schemeClr val="accent3"/>
                        </a:solidFill>
                        <a:effectLst/>
                        <a:latin typeface="+mn-lt"/>
                        <a:cs typeface="Arial" charset="0"/>
                      </a:endParaRP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a:ln>
                            <a:noFill/>
                          </a:ln>
                          <a:solidFill>
                            <a:schemeClr val="accent3"/>
                          </a:solidFill>
                          <a:effectLst/>
                          <a:latin typeface="+mn-lt"/>
                        </a:rPr>
                        <a:t>41,3</a:t>
                      </a:r>
                      <a:br>
                        <a:rPr kumimoji="0" lang="fr-FR" sz="1400" u="none" strike="noStrike" cap="none" normalizeH="0" baseline="0">
                          <a:ln>
                            <a:noFill/>
                          </a:ln>
                          <a:solidFill>
                            <a:schemeClr val="accent3"/>
                          </a:solidFill>
                          <a:effectLst/>
                          <a:latin typeface="+mn-lt"/>
                        </a:rPr>
                      </a:br>
                      <a:r>
                        <a:rPr kumimoji="0" lang="fr-FR" sz="1400" u="none" strike="noStrike" cap="none" normalizeH="0" baseline="0">
                          <a:ln>
                            <a:noFill/>
                          </a:ln>
                          <a:solidFill>
                            <a:schemeClr val="accent3"/>
                          </a:solidFill>
                          <a:effectLst/>
                          <a:latin typeface="+mn-lt"/>
                        </a:rPr>
                        <a:t>(44,8)</a:t>
                      </a:r>
                      <a:endParaRPr kumimoji="0" lang="fr-FR" sz="1400" b="0" i="0" u="none" strike="noStrike" cap="none" normalizeH="0" baseline="0" dirty="0">
                        <a:ln>
                          <a:noFill/>
                        </a:ln>
                        <a:solidFill>
                          <a:schemeClr val="accent3"/>
                        </a:solidFill>
                        <a:effectLst/>
                        <a:latin typeface="+mn-lt"/>
                        <a:cs typeface="Arial" charset="0"/>
                      </a:endParaRP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dirty="0">
                        <a:ln>
                          <a:noFill/>
                        </a:ln>
                        <a:solidFill>
                          <a:schemeClr val="accent2"/>
                        </a:solidFill>
                        <a:effectLst/>
                        <a:latin typeface="+mn-lt"/>
                        <a:cs typeface="Arial" charset="0"/>
                      </a:endParaRP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a:ln>
                            <a:noFill/>
                          </a:ln>
                          <a:solidFill>
                            <a:schemeClr val="accent2"/>
                          </a:solidFill>
                          <a:effectLst/>
                          <a:latin typeface="+mn-lt"/>
                        </a:rPr>
                        <a:t>42,4</a:t>
                      </a:r>
                      <a:br>
                        <a:rPr kumimoji="0" lang="fr-FR" sz="1400" u="none" strike="noStrike" cap="none" normalizeH="0" baseline="0">
                          <a:ln>
                            <a:noFill/>
                          </a:ln>
                          <a:solidFill>
                            <a:schemeClr val="accent2"/>
                          </a:solidFill>
                          <a:effectLst/>
                          <a:latin typeface="+mn-lt"/>
                        </a:rPr>
                      </a:br>
                      <a:r>
                        <a:rPr kumimoji="0" lang="fr-FR" sz="1400" u="none" strike="noStrike" cap="none" normalizeH="0" baseline="0">
                          <a:ln>
                            <a:noFill/>
                          </a:ln>
                          <a:solidFill>
                            <a:schemeClr val="accent2"/>
                          </a:solidFill>
                          <a:effectLst/>
                          <a:latin typeface="+mn-lt"/>
                        </a:rPr>
                        <a:t>(50,8)</a:t>
                      </a:r>
                      <a:endParaRPr kumimoji="0" lang="fr-FR" sz="1400" b="0" i="0" u="none" strike="noStrike" cap="none" normalizeH="0" baseline="0" dirty="0">
                        <a:ln>
                          <a:noFill/>
                        </a:ln>
                        <a:solidFill>
                          <a:schemeClr val="accent2"/>
                        </a:solidFill>
                        <a:effectLst/>
                        <a:latin typeface="+mn-lt"/>
                        <a:cs typeface="Arial" charset="0"/>
                      </a:endParaRP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7345">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dirty="0">
                          <a:ln>
                            <a:noFill/>
                          </a:ln>
                          <a:solidFill>
                            <a:srgbClr val="4D4D4D"/>
                          </a:solidFill>
                          <a:effectLst/>
                          <a:latin typeface="+mn-lt"/>
                        </a:rPr>
                        <a:t>HR (LSIC 90%)</a:t>
                      </a:r>
                      <a:endParaRPr kumimoji="0" lang="fr-FR" sz="1400" b="0" i="0" u="none" strike="noStrike" cap="none" normalizeH="0" baseline="0" dirty="0">
                        <a:ln>
                          <a:noFill/>
                        </a:ln>
                        <a:solidFill>
                          <a:srgbClr val="4D4D4D"/>
                        </a:solidFill>
                        <a:effectLst/>
                        <a:latin typeface="+mn-lt"/>
                        <a:cs typeface="Arial" charset="0"/>
                      </a:endParaRP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dirty="0">
                        <a:ln>
                          <a:noFill/>
                        </a:ln>
                        <a:solidFill>
                          <a:srgbClr val="4D4D4D"/>
                        </a:solidFill>
                        <a:effectLst/>
                        <a:latin typeface="+mn-lt"/>
                        <a:cs typeface="Arial" charset="0"/>
                      </a:endParaRP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a:ln>
                            <a:noFill/>
                          </a:ln>
                          <a:solidFill>
                            <a:srgbClr val="4D4D4D"/>
                          </a:solidFill>
                          <a:effectLst/>
                          <a:latin typeface="+mn-lt"/>
                        </a:rPr>
                        <a:t>1,13 (1,51)</a:t>
                      </a:r>
                      <a:endParaRPr kumimoji="0" lang="fr-FR" sz="1400" b="0" i="0" u="none" strike="noStrike" cap="none" normalizeH="0" baseline="0" dirty="0">
                        <a:ln>
                          <a:noFill/>
                        </a:ln>
                        <a:solidFill>
                          <a:srgbClr val="4D4D4D"/>
                        </a:solidFill>
                        <a:effectLst/>
                        <a:latin typeface="+mn-lt"/>
                        <a:cs typeface="Arial" charset="0"/>
                      </a:endParaRP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dirty="0">
                        <a:ln>
                          <a:noFill/>
                        </a:ln>
                        <a:solidFill>
                          <a:srgbClr val="4D4D4D"/>
                        </a:solidFill>
                        <a:effectLst/>
                        <a:latin typeface="+mn-lt"/>
                        <a:cs typeface="Arial" charset="0"/>
                      </a:endParaRP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a:ln>
                            <a:noFill/>
                          </a:ln>
                          <a:solidFill>
                            <a:srgbClr val="4D4D4D"/>
                          </a:solidFill>
                          <a:effectLst/>
                          <a:latin typeface="+mn-lt"/>
                        </a:rPr>
                        <a:t>REF</a:t>
                      </a:r>
                      <a:endParaRPr kumimoji="0" lang="fr-FR" sz="1400" b="0" i="0" u="none" strike="noStrike" cap="none" normalizeH="0" baseline="0" dirty="0">
                        <a:ln>
                          <a:noFill/>
                        </a:ln>
                        <a:solidFill>
                          <a:srgbClr val="4D4D4D"/>
                        </a:solidFill>
                        <a:effectLst/>
                        <a:latin typeface="+mn-lt"/>
                        <a:cs typeface="Arial" charset="0"/>
                      </a:endParaRP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67345">
                <a:tc gridSpan="5">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p, log-</a:t>
                      </a:r>
                      <a:r>
                        <a:rPr kumimoji="0" lang="fr-FR" sz="1400" b="0" i="0" u="none" strike="noStrike" cap="none" normalizeH="0" baseline="0" noProof="0" dirty="0" err="1">
                          <a:ln>
                            <a:noFill/>
                          </a:ln>
                          <a:solidFill>
                            <a:srgbClr val="4D4D4D"/>
                          </a:solidFill>
                          <a:effectLst/>
                          <a:latin typeface="+mn-lt"/>
                          <a:cs typeface="Arial" charset="0"/>
                        </a:rPr>
                        <a:t>rank</a:t>
                      </a:r>
                      <a:r>
                        <a:rPr kumimoji="0" lang="fr-FR" sz="1400" b="0" i="0" u="none" strike="noStrike" cap="none" normalizeH="0" baseline="0" noProof="0" dirty="0">
                          <a:ln>
                            <a:noFill/>
                          </a:ln>
                          <a:solidFill>
                            <a:srgbClr val="4D4D4D"/>
                          </a:solidFill>
                          <a:effectLst/>
                          <a:latin typeface="+mn-lt"/>
                          <a:cs typeface="Arial" charset="0"/>
                        </a:rPr>
                        <a:t> stratifié </a:t>
                      </a:r>
                      <a:r>
                        <a:rPr kumimoji="0" lang="fr-FR" sz="1400" b="0" i="0" u="none" strike="noStrike" cap="none" normalizeH="0" baseline="0" dirty="0">
                          <a:ln>
                            <a:noFill/>
                          </a:ln>
                          <a:solidFill>
                            <a:srgbClr val="4D4D4D"/>
                          </a:solidFill>
                          <a:effectLst/>
                          <a:latin typeface="+mn-lt"/>
                          <a:cs typeface="Arial" charset="0"/>
                        </a:rPr>
                        <a:t>= 0,7000</a:t>
                      </a: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a:p>
                  </a:txBody>
                  <a:tcPr/>
                </a:tc>
                <a:tc hMerge="1">
                  <a:txBody>
                    <a:bodyPr/>
                    <a:lstStyle/>
                    <a:p>
                      <a:endParaRPr lang="en-GB"/>
                    </a:p>
                  </a:txBody>
                  <a:tcPr>
                    <a:lnL>
                      <a:noFill/>
                    </a:lnL>
                    <a:lnT w="12700" cap="flat" cmpd="sng" algn="ctr">
                      <a:solidFill>
                        <a:schemeClr val="tx2"/>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1086143720"/>
                  </a:ext>
                </a:extLst>
              </a:tr>
              <a:tr h="0">
                <a:tc gridSpan="5">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050" b="0" i="0" u="none" strike="noStrike" cap="none" normalizeH="0" baseline="0" dirty="0">
                        <a:ln>
                          <a:noFill/>
                        </a:ln>
                        <a:solidFill>
                          <a:srgbClr val="4D4D4D"/>
                        </a:solidFill>
                        <a:effectLst/>
                        <a:latin typeface="+mn-lt"/>
                        <a:cs typeface="Arial" charset="0"/>
                      </a:endParaRP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a:p>
                  </a:txBody>
                  <a:tcPr/>
                </a:tc>
                <a:tc hMerge="1">
                  <a:txBody>
                    <a:bodyPr/>
                    <a:lstStyle/>
                    <a:p>
                      <a:endParaRPr lang="en-GB"/>
                    </a:p>
                  </a:txBody>
                  <a:tcPr>
                    <a:lnL>
                      <a:noFill/>
                    </a:lnL>
                  </a:tcPr>
                </a:tc>
                <a:tc hMerge="1">
                  <a:txBody>
                    <a:bodyPr/>
                    <a:lstStyle/>
                    <a:p>
                      <a:endParaRPr lang="en-GB"/>
                    </a:p>
                  </a:txBody>
                  <a:tcPr/>
                </a:tc>
                <a:extLst>
                  <a:ext uri="{0D108BD9-81ED-4DB2-BD59-A6C34878D82A}">
                    <a16:rowId xmlns:a16="http://schemas.microsoft.com/office/drawing/2014/main" val="1899143608"/>
                  </a:ext>
                </a:extLst>
              </a:tr>
              <a:tr h="26734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a:ln>
                            <a:noFill/>
                          </a:ln>
                          <a:solidFill>
                            <a:srgbClr val="4D4D4D"/>
                          </a:solidFill>
                          <a:effectLst/>
                          <a:latin typeface="+mn-lt"/>
                          <a:cs typeface="Arial" charset="0"/>
                        </a:rPr>
                        <a:t>HR ajusté*</a:t>
                      </a:r>
                      <a:br>
                        <a:rPr kumimoji="0" lang="fr-FR" sz="1400" b="0" i="0" u="none" strike="noStrike" cap="none" normalizeH="0" baseline="0">
                          <a:ln>
                            <a:noFill/>
                          </a:ln>
                          <a:solidFill>
                            <a:srgbClr val="4D4D4D"/>
                          </a:solidFill>
                          <a:effectLst/>
                          <a:latin typeface="+mn-lt"/>
                          <a:cs typeface="Arial" charset="0"/>
                        </a:rPr>
                      </a:br>
                      <a:r>
                        <a:rPr kumimoji="0" lang="fr-FR" sz="1400" b="0" i="0" u="none" strike="noStrike" cap="none" normalizeH="0" baseline="0">
                          <a:ln>
                            <a:noFill/>
                          </a:ln>
                          <a:solidFill>
                            <a:srgbClr val="4D4D4D"/>
                          </a:solidFill>
                          <a:effectLst/>
                          <a:latin typeface="+mn-lt"/>
                          <a:cs typeface="Arial" charset="0"/>
                        </a:rPr>
                        <a:t>(LSIC 90%)</a:t>
                      </a:r>
                      <a:endParaRPr kumimoji="0" lang="fr-FR" sz="1400" b="0" i="0" u="none" strike="noStrike" cap="none" normalizeH="0" baseline="0" dirty="0">
                        <a:ln>
                          <a:noFill/>
                        </a:ln>
                        <a:solidFill>
                          <a:srgbClr val="4D4D4D"/>
                        </a:solidFill>
                        <a:effectLst/>
                        <a:latin typeface="+mn-lt"/>
                        <a:cs typeface="Arial" charset="0"/>
                      </a:endParaRP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a:ln>
                            <a:noFill/>
                          </a:ln>
                          <a:solidFill>
                            <a:srgbClr val="4D4D4D"/>
                          </a:solidFill>
                          <a:effectLst/>
                          <a:latin typeface="+mn-lt"/>
                          <a:cs typeface="Arial" charset="0"/>
                        </a:rPr>
                        <a:t>1,21 (1,64)</a:t>
                      </a:r>
                      <a:endParaRPr kumimoji="0" lang="fr-FR" sz="1400" b="0" i="0" u="none" strike="noStrike" cap="none" normalizeH="0" baseline="0" dirty="0">
                        <a:ln>
                          <a:noFill/>
                        </a:ln>
                        <a:solidFill>
                          <a:srgbClr val="4D4D4D"/>
                        </a:solidFill>
                        <a:effectLst/>
                        <a:latin typeface="+mn-lt"/>
                        <a:cs typeface="Arial" charset="0"/>
                      </a:endParaRP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a:ln>
                            <a:noFill/>
                          </a:ln>
                          <a:solidFill>
                            <a:srgbClr val="4D4D4D"/>
                          </a:solidFill>
                          <a:effectLst/>
                          <a:latin typeface="+mn-lt"/>
                          <a:cs typeface="Arial" charset="0"/>
                        </a:rPr>
                        <a:t>REF</a:t>
                      </a:r>
                      <a:endParaRPr kumimoji="0" lang="fr-FR" sz="1400" b="0" i="0" u="none" strike="noStrike" cap="none" normalizeH="0" baseline="0" dirty="0">
                        <a:ln>
                          <a:noFill/>
                        </a:ln>
                        <a:solidFill>
                          <a:srgbClr val="4D4D4D"/>
                        </a:solidFill>
                        <a:effectLst/>
                        <a:latin typeface="+mn-lt"/>
                        <a:cs typeface="Arial" charset="0"/>
                      </a:endParaRPr>
                    </a:p>
                  </a:txBody>
                  <a:tcPr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500997689"/>
                  </a:ext>
                </a:extLst>
              </a:tr>
              <a:tr h="209440">
                <a:tc gridSpan="5">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dirty="0">
                          <a:ln>
                            <a:noFill/>
                          </a:ln>
                          <a:solidFill>
                            <a:srgbClr val="4D4D4D"/>
                          </a:solidFill>
                          <a:effectLst/>
                          <a:latin typeface="+mn-lt"/>
                          <a:cs typeface="Arial" charset="0"/>
                        </a:rPr>
                        <a:t>p, log-</a:t>
                      </a:r>
                      <a:r>
                        <a:rPr kumimoji="0" lang="fr-FR" sz="1400" b="0" i="0" u="none" strike="noStrike" cap="none" normalizeH="0" baseline="0" noProof="0" dirty="0" err="1">
                          <a:ln>
                            <a:noFill/>
                          </a:ln>
                          <a:solidFill>
                            <a:srgbClr val="4D4D4D"/>
                          </a:solidFill>
                          <a:effectLst/>
                          <a:latin typeface="+mn-lt"/>
                          <a:cs typeface="Arial" charset="0"/>
                        </a:rPr>
                        <a:t>rank</a:t>
                      </a:r>
                      <a:r>
                        <a:rPr kumimoji="0" lang="fr-FR" sz="1400" b="0" i="0" u="none" strike="noStrike" cap="none" normalizeH="0" baseline="0" noProof="0" dirty="0">
                          <a:ln>
                            <a:noFill/>
                          </a:ln>
                          <a:solidFill>
                            <a:srgbClr val="4D4D4D"/>
                          </a:solidFill>
                          <a:effectLst/>
                          <a:latin typeface="+mn-lt"/>
                          <a:cs typeface="Arial" charset="0"/>
                        </a:rPr>
                        <a:t> ajusté </a:t>
                      </a:r>
                      <a:r>
                        <a:rPr kumimoji="0" lang="fr-FR" sz="1400" b="0" i="0" u="none" strike="noStrike" cap="none" normalizeH="0" baseline="0" dirty="0">
                          <a:ln>
                            <a:noFill/>
                          </a:ln>
                          <a:solidFill>
                            <a:srgbClr val="4D4D4D"/>
                          </a:solidFill>
                          <a:effectLst/>
                          <a:latin typeface="+mn-lt"/>
                          <a:cs typeface="Arial" charset="0"/>
                        </a:rPr>
                        <a:t>= 0,7246</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a:p>
                  </a:txBody>
                  <a:tcPr/>
                </a:tc>
                <a:tc hMerge="1">
                  <a:txBody>
                    <a:bodyPr/>
                    <a:lstStyle/>
                    <a:p>
                      <a:endParaRPr lang="en-GB"/>
                    </a:p>
                  </a:txBody>
                  <a:tcPr>
                    <a:lnL>
                      <a:noFill/>
                    </a:lnL>
                    <a:lnT w="12700" cap="flat" cmpd="sng" algn="ctr">
                      <a:solidFill>
                        <a:schemeClr val="tx2"/>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10005"/>
                  </a:ext>
                </a:extLst>
              </a:tr>
            </a:tbl>
          </a:graphicData>
        </a:graphic>
      </p:graphicFrame>
      <p:grpSp>
        <p:nvGrpSpPr>
          <p:cNvPr id="56" name="Group 55">
            <a:extLst>
              <a:ext uri="{FF2B5EF4-FFF2-40B4-BE49-F238E27FC236}">
                <a16:creationId xmlns:a16="http://schemas.microsoft.com/office/drawing/2014/main" id="{0817A1A7-8660-4F8E-B854-758D8579668B}"/>
              </a:ext>
            </a:extLst>
          </p:cNvPr>
          <p:cNvGrpSpPr/>
          <p:nvPr/>
        </p:nvGrpSpPr>
        <p:grpSpPr>
          <a:xfrm>
            <a:off x="1135851" y="2226543"/>
            <a:ext cx="3394212" cy="1652659"/>
            <a:chOff x="1227294" y="2202477"/>
            <a:chExt cx="3394212" cy="1652659"/>
          </a:xfrm>
        </p:grpSpPr>
        <p:sp>
          <p:nvSpPr>
            <p:cNvPr id="57" name="Freeform: Shape 22">
              <a:extLst>
                <a:ext uri="{FF2B5EF4-FFF2-40B4-BE49-F238E27FC236}">
                  <a16:creationId xmlns:a16="http://schemas.microsoft.com/office/drawing/2014/main" id="{71D3F92B-4330-4D69-9201-F22EACB7532F}"/>
                </a:ext>
              </a:extLst>
            </p:cNvPr>
            <p:cNvSpPr/>
            <p:nvPr/>
          </p:nvSpPr>
          <p:spPr>
            <a:xfrm>
              <a:off x="1227294" y="2242039"/>
              <a:ext cx="3351049" cy="1580661"/>
            </a:xfrm>
            <a:custGeom>
              <a:avLst/>
              <a:gdLst>
                <a:gd name="connsiteX0" fmla="*/ 5255200 w 5257800"/>
                <a:gd name="connsiteY0" fmla="*/ 2435133 h 2438400"/>
                <a:gd name="connsiteX1" fmla="*/ 4433288 w 5257800"/>
                <a:gd name="connsiteY1" fmla="*/ 2435133 h 2438400"/>
                <a:gd name="connsiteX2" fmla="*/ 4433288 w 5257800"/>
                <a:gd name="connsiteY2" fmla="*/ 2115665 h 2438400"/>
                <a:gd name="connsiteX3" fmla="*/ 4125430 w 5257800"/>
                <a:gd name="connsiteY3" fmla="*/ 2115665 h 2438400"/>
                <a:gd name="connsiteX4" fmla="*/ 4125430 w 5257800"/>
                <a:gd name="connsiteY4" fmla="*/ 1923974 h 2438400"/>
                <a:gd name="connsiteX5" fmla="*/ 4078967 w 5257800"/>
                <a:gd name="connsiteY5" fmla="*/ 1923974 h 2438400"/>
                <a:gd name="connsiteX6" fmla="*/ 4078967 w 5257800"/>
                <a:gd name="connsiteY6" fmla="*/ 1752629 h 2438400"/>
                <a:gd name="connsiteX7" fmla="*/ 3727542 w 5257800"/>
                <a:gd name="connsiteY7" fmla="*/ 1752629 h 2438400"/>
                <a:gd name="connsiteX8" fmla="*/ 3727542 w 5257800"/>
                <a:gd name="connsiteY8" fmla="*/ 1642263 h 2438400"/>
                <a:gd name="connsiteX9" fmla="*/ 3201867 w 5257800"/>
                <a:gd name="connsiteY9" fmla="*/ 1642263 h 2438400"/>
                <a:gd name="connsiteX10" fmla="*/ 3201867 w 5257800"/>
                <a:gd name="connsiteY10" fmla="*/ 1578369 h 2438400"/>
                <a:gd name="connsiteX11" fmla="*/ 3172825 w 5257800"/>
                <a:gd name="connsiteY11" fmla="*/ 1578369 h 2438400"/>
                <a:gd name="connsiteX12" fmla="*/ 3172825 w 5257800"/>
                <a:gd name="connsiteY12" fmla="*/ 1520286 h 2438400"/>
                <a:gd name="connsiteX13" fmla="*/ 3047943 w 5257800"/>
                <a:gd name="connsiteY13" fmla="*/ 1520286 h 2438400"/>
                <a:gd name="connsiteX14" fmla="*/ 3047943 w 5257800"/>
                <a:gd name="connsiteY14" fmla="*/ 1470908 h 2438400"/>
                <a:gd name="connsiteX15" fmla="*/ 2591962 w 5257800"/>
                <a:gd name="connsiteY15" fmla="*/ 1470908 h 2438400"/>
                <a:gd name="connsiteX16" fmla="*/ 2591962 w 5257800"/>
                <a:gd name="connsiteY16" fmla="*/ 1415730 h 2438400"/>
                <a:gd name="connsiteX17" fmla="*/ 2496122 w 5257800"/>
                <a:gd name="connsiteY17" fmla="*/ 1415730 h 2438400"/>
                <a:gd name="connsiteX18" fmla="*/ 2496122 w 5257800"/>
                <a:gd name="connsiteY18" fmla="*/ 1351836 h 2438400"/>
                <a:gd name="connsiteX19" fmla="*/ 2333482 w 5257800"/>
                <a:gd name="connsiteY19" fmla="*/ 1351836 h 2438400"/>
                <a:gd name="connsiteX20" fmla="*/ 2333482 w 5257800"/>
                <a:gd name="connsiteY20" fmla="*/ 1296648 h 2438400"/>
                <a:gd name="connsiteX21" fmla="*/ 2292820 w 5257800"/>
                <a:gd name="connsiteY21" fmla="*/ 1296648 h 2438400"/>
                <a:gd name="connsiteX22" fmla="*/ 2292820 w 5257800"/>
                <a:gd name="connsiteY22" fmla="*/ 1238565 h 2438400"/>
                <a:gd name="connsiteX23" fmla="*/ 2156317 w 5257800"/>
                <a:gd name="connsiteY23" fmla="*/ 1238565 h 2438400"/>
                <a:gd name="connsiteX24" fmla="*/ 2156317 w 5257800"/>
                <a:gd name="connsiteY24" fmla="*/ 1183386 h 2438400"/>
                <a:gd name="connsiteX25" fmla="*/ 2083718 w 5257800"/>
                <a:gd name="connsiteY25" fmla="*/ 1183386 h 2438400"/>
                <a:gd name="connsiteX26" fmla="*/ 2083718 w 5257800"/>
                <a:gd name="connsiteY26" fmla="*/ 1131104 h 2438400"/>
                <a:gd name="connsiteX27" fmla="*/ 2022719 w 5257800"/>
                <a:gd name="connsiteY27" fmla="*/ 1131104 h 2438400"/>
                <a:gd name="connsiteX28" fmla="*/ 2022719 w 5257800"/>
                <a:gd name="connsiteY28" fmla="*/ 1070115 h 2438400"/>
                <a:gd name="connsiteX29" fmla="*/ 1973351 w 5257800"/>
                <a:gd name="connsiteY29" fmla="*/ 1070115 h 2438400"/>
                <a:gd name="connsiteX30" fmla="*/ 1973351 w 5257800"/>
                <a:gd name="connsiteY30" fmla="*/ 1029453 h 2438400"/>
                <a:gd name="connsiteX31" fmla="*/ 1947215 w 5257800"/>
                <a:gd name="connsiteY31" fmla="*/ 1029453 h 2438400"/>
                <a:gd name="connsiteX32" fmla="*/ 1947215 w 5257800"/>
                <a:gd name="connsiteY32" fmla="*/ 962654 h 2438400"/>
                <a:gd name="connsiteX33" fmla="*/ 1717777 w 5257800"/>
                <a:gd name="connsiteY33" fmla="*/ 962654 h 2438400"/>
                <a:gd name="connsiteX34" fmla="*/ 1717777 w 5257800"/>
                <a:gd name="connsiteY34" fmla="*/ 916191 h 2438400"/>
                <a:gd name="connsiteX35" fmla="*/ 1650978 w 5257800"/>
                <a:gd name="connsiteY35" fmla="*/ 916191 h 2438400"/>
                <a:gd name="connsiteX36" fmla="*/ 1650978 w 5257800"/>
                <a:gd name="connsiteY36" fmla="*/ 869719 h 2438400"/>
                <a:gd name="connsiteX37" fmla="*/ 1592885 w 5257800"/>
                <a:gd name="connsiteY37" fmla="*/ 869719 h 2438400"/>
                <a:gd name="connsiteX38" fmla="*/ 1592885 w 5257800"/>
                <a:gd name="connsiteY38" fmla="*/ 817442 h 2438400"/>
                <a:gd name="connsiteX39" fmla="*/ 1485433 w 5257800"/>
                <a:gd name="connsiteY39" fmla="*/ 817442 h 2438400"/>
                <a:gd name="connsiteX40" fmla="*/ 1485433 w 5257800"/>
                <a:gd name="connsiteY40" fmla="*/ 768069 h 2438400"/>
                <a:gd name="connsiteX41" fmla="*/ 1441866 w 5257800"/>
                <a:gd name="connsiteY41" fmla="*/ 768069 h 2438400"/>
                <a:gd name="connsiteX42" fmla="*/ 1441866 w 5257800"/>
                <a:gd name="connsiteY42" fmla="*/ 704174 h 2438400"/>
                <a:gd name="connsiteX43" fmla="*/ 1380877 w 5257800"/>
                <a:gd name="connsiteY43" fmla="*/ 704174 h 2438400"/>
                <a:gd name="connsiteX44" fmla="*/ 1380877 w 5257800"/>
                <a:gd name="connsiteY44" fmla="*/ 648993 h 2438400"/>
                <a:gd name="connsiteX45" fmla="*/ 1334405 w 5257800"/>
                <a:gd name="connsiteY45" fmla="*/ 648993 h 2438400"/>
                <a:gd name="connsiteX46" fmla="*/ 1334405 w 5257800"/>
                <a:gd name="connsiteY46" fmla="*/ 556056 h 2438400"/>
                <a:gd name="connsiteX47" fmla="*/ 1285037 w 5257800"/>
                <a:gd name="connsiteY47" fmla="*/ 556056 h 2438400"/>
                <a:gd name="connsiteX48" fmla="*/ 1285037 w 5257800"/>
                <a:gd name="connsiteY48" fmla="*/ 515395 h 2438400"/>
                <a:gd name="connsiteX49" fmla="*/ 1134008 w 5257800"/>
                <a:gd name="connsiteY49" fmla="*/ 515395 h 2438400"/>
                <a:gd name="connsiteX50" fmla="*/ 1134008 w 5257800"/>
                <a:gd name="connsiteY50" fmla="*/ 460214 h 2438400"/>
                <a:gd name="connsiteX51" fmla="*/ 1075925 w 5257800"/>
                <a:gd name="connsiteY51" fmla="*/ 460214 h 2438400"/>
                <a:gd name="connsiteX52" fmla="*/ 1075925 w 5257800"/>
                <a:gd name="connsiteY52" fmla="*/ 402128 h 2438400"/>
                <a:gd name="connsiteX53" fmla="*/ 927805 w 5257800"/>
                <a:gd name="connsiteY53" fmla="*/ 402128 h 2438400"/>
                <a:gd name="connsiteX54" fmla="*/ 927805 w 5257800"/>
                <a:gd name="connsiteY54" fmla="*/ 352755 h 2438400"/>
                <a:gd name="connsiteX55" fmla="*/ 765164 w 5257800"/>
                <a:gd name="connsiteY55" fmla="*/ 352755 h 2438400"/>
                <a:gd name="connsiteX56" fmla="*/ 765164 w 5257800"/>
                <a:gd name="connsiteY56" fmla="*/ 300478 h 2438400"/>
                <a:gd name="connsiteX57" fmla="*/ 709983 w 5257800"/>
                <a:gd name="connsiteY57" fmla="*/ 300478 h 2438400"/>
                <a:gd name="connsiteX58" fmla="*/ 709983 w 5257800"/>
                <a:gd name="connsiteY58" fmla="*/ 207540 h 2438400"/>
                <a:gd name="connsiteX59" fmla="*/ 509587 w 5257800"/>
                <a:gd name="connsiteY59" fmla="*/ 207540 h 2438400"/>
                <a:gd name="connsiteX60" fmla="*/ 509587 w 5257800"/>
                <a:gd name="connsiteY60" fmla="*/ 152358 h 2438400"/>
                <a:gd name="connsiteX61" fmla="*/ 489256 w 5257800"/>
                <a:gd name="connsiteY61" fmla="*/ 152358 h 2438400"/>
                <a:gd name="connsiteX62" fmla="*/ 489256 w 5257800"/>
                <a:gd name="connsiteY62" fmla="*/ 114602 h 2438400"/>
                <a:gd name="connsiteX63" fmla="*/ 239487 w 5257800"/>
                <a:gd name="connsiteY63" fmla="*/ 114602 h 2438400"/>
                <a:gd name="connsiteX64" fmla="*/ 239487 w 5257800"/>
                <a:gd name="connsiteY64" fmla="*/ 53613 h 2438400"/>
                <a:gd name="connsiteX65" fmla="*/ 73942 w 5257800"/>
                <a:gd name="connsiteY65" fmla="*/ 53613 h 2438400"/>
                <a:gd name="connsiteX66" fmla="*/ 73942 w 5257800"/>
                <a:gd name="connsiteY66" fmla="*/ 7144 h 2438400"/>
                <a:gd name="connsiteX67" fmla="*/ 7144 w 5257800"/>
                <a:gd name="connsiteY67" fmla="*/ 7144 h 2438400"/>
                <a:gd name="connsiteX68" fmla="*/ 7144 w 5257800"/>
                <a:gd name="connsiteY68" fmla="*/ 2166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257800" h="2438400">
                  <a:moveTo>
                    <a:pt x="5255200" y="2435133"/>
                  </a:moveTo>
                  <a:lnTo>
                    <a:pt x="4433288" y="2435133"/>
                  </a:lnTo>
                  <a:lnTo>
                    <a:pt x="4433288" y="2115665"/>
                  </a:lnTo>
                  <a:lnTo>
                    <a:pt x="4125430" y="2115665"/>
                  </a:lnTo>
                  <a:lnTo>
                    <a:pt x="4125430" y="1923974"/>
                  </a:lnTo>
                  <a:lnTo>
                    <a:pt x="4078967" y="1923974"/>
                  </a:lnTo>
                  <a:lnTo>
                    <a:pt x="4078967" y="1752629"/>
                  </a:lnTo>
                  <a:lnTo>
                    <a:pt x="3727542" y="1752629"/>
                  </a:lnTo>
                  <a:lnTo>
                    <a:pt x="3727542" y="1642263"/>
                  </a:lnTo>
                  <a:lnTo>
                    <a:pt x="3201867" y="1642263"/>
                  </a:lnTo>
                  <a:lnTo>
                    <a:pt x="3201867" y="1578369"/>
                  </a:lnTo>
                  <a:lnTo>
                    <a:pt x="3172825" y="1578369"/>
                  </a:lnTo>
                  <a:lnTo>
                    <a:pt x="3172825" y="1520286"/>
                  </a:lnTo>
                  <a:lnTo>
                    <a:pt x="3047943" y="1520286"/>
                  </a:lnTo>
                  <a:lnTo>
                    <a:pt x="3047943" y="1470908"/>
                  </a:lnTo>
                  <a:lnTo>
                    <a:pt x="2591962" y="1470908"/>
                  </a:lnTo>
                  <a:lnTo>
                    <a:pt x="2591962" y="1415730"/>
                  </a:lnTo>
                  <a:lnTo>
                    <a:pt x="2496122" y="1415730"/>
                  </a:lnTo>
                  <a:lnTo>
                    <a:pt x="2496122" y="1351836"/>
                  </a:lnTo>
                  <a:lnTo>
                    <a:pt x="2333482" y="1351836"/>
                  </a:lnTo>
                  <a:lnTo>
                    <a:pt x="2333482" y="1296648"/>
                  </a:lnTo>
                  <a:lnTo>
                    <a:pt x="2292820" y="1296648"/>
                  </a:lnTo>
                  <a:lnTo>
                    <a:pt x="2292820" y="1238565"/>
                  </a:lnTo>
                  <a:lnTo>
                    <a:pt x="2156317" y="1238565"/>
                  </a:lnTo>
                  <a:lnTo>
                    <a:pt x="2156317" y="1183386"/>
                  </a:lnTo>
                  <a:lnTo>
                    <a:pt x="2083718" y="1183386"/>
                  </a:lnTo>
                  <a:lnTo>
                    <a:pt x="2083718" y="1131104"/>
                  </a:lnTo>
                  <a:lnTo>
                    <a:pt x="2022719" y="1131104"/>
                  </a:lnTo>
                  <a:lnTo>
                    <a:pt x="2022719" y="1070115"/>
                  </a:lnTo>
                  <a:lnTo>
                    <a:pt x="1973351" y="1070115"/>
                  </a:lnTo>
                  <a:lnTo>
                    <a:pt x="1973351" y="1029453"/>
                  </a:lnTo>
                  <a:lnTo>
                    <a:pt x="1947215" y="1029453"/>
                  </a:lnTo>
                  <a:lnTo>
                    <a:pt x="1947215" y="962654"/>
                  </a:lnTo>
                  <a:lnTo>
                    <a:pt x="1717777" y="962654"/>
                  </a:lnTo>
                  <a:lnTo>
                    <a:pt x="1717777" y="916191"/>
                  </a:lnTo>
                  <a:lnTo>
                    <a:pt x="1650978" y="916191"/>
                  </a:lnTo>
                  <a:lnTo>
                    <a:pt x="1650978" y="869719"/>
                  </a:lnTo>
                  <a:lnTo>
                    <a:pt x="1592885" y="869719"/>
                  </a:lnTo>
                  <a:lnTo>
                    <a:pt x="1592885" y="817442"/>
                  </a:lnTo>
                  <a:lnTo>
                    <a:pt x="1485433" y="817442"/>
                  </a:lnTo>
                  <a:lnTo>
                    <a:pt x="1485433" y="768069"/>
                  </a:lnTo>
                  <a:lnTo>
                    <a:pt x="1441866" y="768069"/>
                  </a:lnTo>
                  <a:lnTo>
                    <a:pt x="1441866" y="704174"/>
                  </a:lnTo>
                  <a:lnTo>
                    <a:pt x="1380877" y="704174"/>
                  </a:lnTo>
                  <a:lnTo>
                    <a:pt x="1380877" y="648993"/>
                  </a:lnTo>
                  <a:lnTo>
                    <a:pt x="1334405" y="648993"/>
                  </a:lnTo>
                  <a:lnTo>
                    <a:pt x="1334405" y="556056"/>
                  </a:lnTo>
                  <a:lnTo>
                    <a:pt x="1285037" y="556056"/>
                  </a:lnTo>
                  <a:lnTo>
                    <a:pt x="1285037" y="515395"/>
                  </a:lnTo>
                  <a:lnTo>
                    <a:pt x="1134008" y="515395"/>
                  </a:lnTo>
                  <a:lnTo>
                    <a:pt x="1134008" y="460214"/>
                  </a:lnTo>
                  <a:lnTo>
                    <a:pt x="1075925" y="460214"/>
                  </a:lnTo>
                  <a:lnTo>
                    <a:pt x="1075925" y="402128"/>
                  </a:lnTo>
                  <a:lnTo>
                    <a:pt x="927805" y="402128"/>
                  </a:lnTo>
                  <a:lnTo>
                    <a:pt x="927805" y="352755"/>
                  </a:lnTo>
                  <a:lnTo>
                    <a:pt x="765164" y="352755"/>
                  </a:lnTo>
                  <a:lnTo>
                    <a:pt x="765164" y="300478"/>
                  </a:lnTo>
                  <a:lnTo>
                    <a:pt x="709983" y="300478"/>
                  </a:lnTo>
                  <a:lnTo>
                    <a:pt x="709983" y="207540"/>
                  </a:lnTo>
                  <a:lnTo>
                    <a:pt x="509587" y="207540"/>
                  </a:lnTo>
                  <a:lnTo>
                    <a:pt x="509587" y="152358"/>
                  </a:lnTo>
                  <a:lnTo>
                    <a:pt x="489256" y="152358"/>
                  </a:lnTo>
                  <a:lnTo>
                    <a:pt x="489256" y="114602"/>
                  </a:lnTo>
                  <a:lnTo>
                    <a:pt x="239487" y="114602"/>
                  </a:lnTo>
                  <a:lnTo>
                    <a:pt x="239487" y="53613"/>
                  </a:lnTo>
                  <a:lnTo>
                    <a:pt x="73942" y="53613"/>
                  </a:lnTo>
                  <a:lnTo>
                    <a:pt x="73942" y="7144"/>
                  </a:lnTo>
                  <a:lnTo>
                    <a:pt x="7144" y="7144"/>
                  </a:lnTo>
                  <a:lnTo>
                    <a:pt x="7144" y="21665"/>
                  </a:lnTo>
                </a:path>
              </a:pathLst>
            </a:custGeom>
            <a:noFill/>
            <a:ln w="25400" cap="flat">
              <a:solidFill>
                <a:schemeClr val="accent2"/>
              </a:solidFill>
              <a:prstDash val="solid"/>
              <a:miter/>
            </a:ln>
          </p:spPr>
          <p:txBody>
            <a:bodyPr rtlCol="0" anchor="ctr"/>
            <a:lstStyle/>
            <a:p>
              <a:endParaRPr lang="fr-FR" dirty="0"/>
            </a:p>
          </p:txBody>
        </p:sp>
        <p:grpSp>
          <p:nvGrpSpPr>
            <p:cNvPr id="58" name="Group 57">
              <a:extLst>
                <a:ext uri="{FF2B5EF4-FFF2-40B4-BE49-F238E27FC236}">
                  <a16:creationId xmlns:a16="http://schemas.microsoft.com/office/drawing/2014/main" id="{328622A6-A602-47EF-9E44-5C11E5506AE8}"/>
                </a:ext>
              </a:extLst>
            </p:cNvPr>
            <p:cNvGrpSpPr/>
            <p:nvPr/>
          </p:nvGrpSpPr>
          <p:grpSpPr>
            <a:xfrm>
              <a:off x="1270187" y="2202477"/>
              <a:ext cx="3351319" cy="1652659"/>
              <a:chOff x="1270187" y="2202477"/>
              <a:chExt cx="3351319" cy="1652659"/>
            </a:xfrm>
          </p:grpSpPr>
          <p:sp>
            <p:nvSpPr>
              <p:cNvPr id="59" name="Freeform: Shape 62">
                <a:extLst>
                  <a:ext uri="{FF2B5EF4-FFF2-40B4-BE49-F238E27FC236}">
                    <a16:creationId xmlns:a16="http://schemas.microsoft.com/office/drawing/2014/main" id="{F04749A5-BA83-48E2-BC55-0A8E4FF4502F}"/>
                  </a:ext>
                </a:extLst>
              </p:cNvPr>
              <p:cNvSpPr/>
              <p:nvPr/>
            </p:nvSpPr>
            <p:spPr>
              <a:xfrm>
                <a:off x="1270187" y="2202477"/>
                <a:ext cx="6071" cy="72000"/>
              </a:xfrm>
              <a:custGeom>
                <a:avLst/>
                <a:gdLst>
                  <a:gd name="connsiteX0" fmla="*/ 6643 w 9525"/>
                  <a:gd name="connsiteY0" fmla="*/ 6643 h 114300"/>
                  <a:gd name="connsiteX1" fmla="*/ 6643 w 9525"/>
                  <a:gd name="connsiteY1" fmla="*/ 114643 h 114300"/>
                </a:gdLst>
                <a:ahLst/>
                <a:cxnLst>
                  <a:cxn ang="0">
                    <a:pos x="connsiteX0" y="connsiteY0"/>
                  </a:cxn>
                  <a:cxn ang="0">
                    <a:pos x="connsiteX1" y="connsiteY1"/>
                  </a:cxn>
                </a:cxnLst>
                <a:rect l="l" t="t" r="r" b="b"/>
                <a:pathLst>
                  <a:path w="9525" h="114300">
                    <a:moveTo>
                      <a:pt x="6643" y="6643"/>
                    </a:moveTo>
                    <a:lnTo>
                      <a:pt x="6643" y="114643"/>
                    </a:lnTo>
                  </a:path>
                </a:pathLst>
              </a:custGeom>
              <a:noFill/>
              <a:ln w="25400" cap="flat">
                <a:solidFill>
                  <a:schemeClr val="accent2"/>
                </a:solidFill>
                <a:prstDash val="solid"/>
                <a:miter/>
              </a:ln>
            </p:spPr>
            <p:txBody>
              <a:bodyPr rtlCol="0" anchor="ctr"/>
              <a:lstStyle/>
              <a:p>
                <a:endParaRPr lang="fr-FR" dirty="0"/>
              </a:p>
            </p:txBody>
          </p:sp>
          <p:sp>
            <p:nvSpPr>
              <p:cNvPr id="60" name="Freeform: Shape 63">
                <a:extLst>
                  <a:ext uri="{FF2B5EF4-FFF2-40B4-BE49-F238E27FC236}">
                    <a16:creationId xmlns:a16="http://schemas.microsoft.com/office/drawing/2014/main" id="{49975291-F569-49E3-B0D6-4385BFD334DC}"/>
                  </a:ext>
                </a:extLst>
              </p:cNvPr>
              <p:cNvSpPr/>
              <p:nvPr/>
            </p:nvSpPr>
            <p:spPr>
              <a:xfrm>
                <a:off x="1355178" y="2239524"/>
                <a:ext cx="6071" cy="72000"/>
              </a:xfrm>
              <a:custGeom>
                <a:avLst/>
                <a:gdLst>
                  <a:gd name="connsiteX0" fmla="*/ 6643 w 9525"/>
                  <a:gd name="connsiteY0" fmla="*/ 6643 h 114300"/>
                  <a:gd name="connsiteX1" fmla="*/ 6643 w 9525"/>
                  <a:gd name="connsiteY1" fmla="*/ 114643 h 114300"/>
                </a:gdLst>
                <a:ahLst/>
                <a:cxnLst>
                  <a:cxn ang="0">
                    <a:pos x="connsiteX0" y="connsiteY0"/>
                  </a:cxn>
                  <a:cxn ang="0">
                    <a:pos x="connsiteX1" y="connsiteY1"/>
                  </a:cxn>
                </a:cxnLst>
                <a:rect l="l" t="t" r="r" b="b"/>
                <a:pathLst>
                  <a:path w="9525" h="114300">
                    <a:moveTo>
                      <a:pt x="6643" y="6643"/>
                    </a:moveTo>
                    <a:lnTo>
                      <a:pt x="6643" y="114643"/>
                    </a:lnTo>
                  </a:path>
                </a:pathLst>
              </a:custGeom>
              <a:noFill/>
              <a:ln w="25400" cap="flat">
                <a:solidFill>
                  <a:schemeClr val="accent2"/>
                </a:solidFill>
                <a:prstDash val="solid"/>
                <a:miter/>
              </a:ln>
            </p:spPr>
            <p:txBody>
              <a:bodyPr rtlCol="0" anchor="ctr"/>
              <a:lstStyle/>
              <a:p>
                <a:endParaRPr lang="fr-FR" dirty="0"/>
              </a:p>
            </p:txBody>
          </p:sp>
          <p:sp>
            <p:nvSpPr>
              <p:cNvPr id="61" name="Freeform: Shape 67">
                <a:extLst>
                  <a:ext uri="{FF2B5EF4-FFF2-40B4-BE49-F238E27FC236}">
                    <a16:creationId xmlns:a16="http://schemas.microsoft.com/office/drawing/2014/main" id="{D77680B2-3CFE-49A0-BB6D-170EF025DD31}"/>
                  </a:ext>
                </a:extLst>
              </p:cNvPr>
              <p:cNvSpPr/>
              <p:nvPr/>
            </p:nvSpPr>
            <p:spPr>
              <a:xfrm>
                <a:off x="1391603" y="2276571"/>
                <a:ext cx="6071" cy="72000"/>
              </a:xfrm>
              <a:custGeom>
                <a:avLst/>
                <a:gdLst>
                  <a:gd name="connsiteX0" fmla="*/ 6643 w 9525"/>
                  <a:gd name="connsiteY0" fmla="*/ 6643 h 114300"/>
                  <a:gd name="connsiteX1" fmla="*/ 6643 w 9525"/>
                  <a:gd name="connsiteY1" fmla="*/ 114643 h 114300"/>
                </a:gdLst>
                <a:ahLst/>
                <a:cxnLst>
                  <a:cxn ang="0">
                    <a:pos x="connsiteX0" y="connsiteY0"/>
                  </a:cxn>
                  <a:cxn ang="0">
                    <a:pos x="connsiteX1" y="connsiteY1"/>
                  </a:cxn>
                </a:cxnLst>
                <a:rect l="l" t="t" r="r" b="b"/>
                <a:pathLst>
                  <a:path w="9525" h="114300">
                    <a:moveTo>
                      <a:pt x="6643" y="6643"/>
                    </a:moveTo>
                    <a:lnTo>
                      <a:pt x="6643" y="114643"/>
                    </a:lnTo>
                  </a:path>
                </a:pathLst>
              </a:custGeom>
              <a:noFill/>
              <a:ln w="25400" cap="flat">
                <a:solidFill>
                  <a:schemeClr val="accent2"/>
                </a:solidFill>
                <a:prstDash val="solid"/>
                <a:miter/>
              </a:ln>
            </p:spPr>
            <p:txBody>
              <a:bodyPr rtlCol="0" anchor="ctr"/>
              <a:lstStyle/>
              <a:p>
                <a:endParaRPr lang="fr-FR" dirty="0"/>
              </a:p>
            </p:txBody>
          </p:sp>
          <p:sp>
            <p:nvSpPr>
              <p:cNvPr id="62" name="Freeform: Shape 89">
                <a:extLst>
                  <a:ext uri="{FF2B5EF4-FFF2-40B4-BE49-F238E27FC236}">
                    <a16:creationId xmlns:a16="http://schemas.microsoft.com/office/drawing/2014/main" id="{5540EF72-57FE-4C5D-835E-8FDB930F79D7}"/>
                  </a:ext>
                </a:extLst>
              </p:cNvPr>
              <p:cNvSpPr/>
              <p:nvPr/>
            </p:nvSpPr>
            <p:spPr>
              <a:xfrm>
                <a:off x="1415886" y="2276571"/>
                <a:ext cx="6071" cy="72000"/>
              </a:xfrm>
              <a:custGeom>
                <a:avLst/>
                <a:gdLst>
                  <a:gd name="connsiteX0" fmla="*/ 6643 w 9525"/>
                  <a:gd name="connsiteY0" fmla="*/ 6643 h 114300"/>
                  <a:gd name="connsiteX1" fmla="*/ 6643 w 9525"/>
                  <a:gd name="connsiteY1" fmla="*/ 114643 h 114300"/>
                </a:gdLst>
                <a:ahLst/>
                <a:cxnLst>
                  <a:cxn ang="0">
                    <a:pos x="connsiteX0" y="connsiteY0"/>
                  </a:cxn>
                  <a:cxn ang="0">
                    <a:pos x="connsiteX1" y="connsiteY1"/>
                  </a:cxn>
                </a:cxnLst>
                <a:rect l="l" t="t" r="r" b="b"/>
                <a:pathLst>
                  <a:path w="9525" h="114300">
                    <a:moveTo>
                      <a:pt x="6643" y="6643"/>
                    </a:moveTo>
                    <a:lnTo>
                      <a:pt x="6643" y="114643"/>
                    </a:lnTo>
                  </a:path>
                </a:pathLst>
              </a:custGeom>
              <a:noFill/>
              <a:ln w="25400" cap="flat">
                <a:solidFill>
                  <a:schemeClr val="accent2"/>
                </a:solidFill>
                <a:prstDash val="solid"/>
                <a:miter/>
              </a:ln>
            </p:spPr>
            <p:txBody>
              <a:bodyPr rtlCol="0" anchor="ctr"/>
              <a:lstStyle/>
              <a:p>
                <a:endParaRPr lang="fr-FR" dirty="0"/>
              </a:p>
            </p:txBody>
          </p:sp>
          <p:sp>
            <p:nvSpPr>
              <p:cNvPr id="63" name="Freeform: Shape 90">
                <a:extLst>
                  <a:ext uri="{FF2B5EF4-FFF2-40B4-BE49-F238E27FC236}">
                    <a16:creationId xmlns:a16="http://schemas.microsoft.com/office/drawing/2014/main" id="{FAC71CAA-5BD2-4063-9F04-539AA7BDE3DD}"/>
                  </a:ext>
                </a:extLst>
              </p:cNvPr>
              <p:cNvSpPr/>
              <p:nvPr/>
            </p:nvSpPr>
            <p:spPr>
              <a:xfrm>
                <a:off x="1440169" y="2276571"/>
                <a:ext cx="6071" cy="72000"/>
              </a:xfrm>
              <a:custGeom>
                <a:avLst/>
                <a:gdLst>
                  <a:gd name="connsiteX0" fmla="*/ 6643 w 9525"/>
                  <a:gd name="connsiteY0" fmla="*/ 6643 h 114300"/>
                  <a:gd name="connsiteX1" fmla="*/ 6643 w 9525"/>
                  <a:gd name="connsiteY1" fmla="*/ 114643 h 114300"/>
                </a:gdLst>
                <a:ahLst/>
                <a:cxnLst>
                  <a:cxn ang="0">
                    <a:pos x="connsiteX0" y="connsiteY0"/>
                  </a:cxn>
                  <a:cxn ang="0">
                    <a:pos x="connsiteX1" y="connsiteY1"/>
                  </a:cxn>
                </a:cxnLst>
                <a:rect l="l" t="t" r="r" b="b"/>
                <a:pathLst>
                  <a:path w="9525" h="114300">
                    <a:moveTo>
                      <a:pt x="6643" y="6643"/>
                    </a:moveTo>
                    <a:lnTo>
                      <a:pt x="6643" y="114643"/>
                    </a:lnTo>
                  </a:path>
                </a:pathLst>
              </a:custGeom>
              <a:noFill/>
              <a:ln w="25400" cap="flat">
                <a:solidFill>
                  <a:schemeClr val="accent2"/>
                </a:solidFill>
                <a:prstDash val="solid"/>
                <a:miter/>
              </a:ln>
            </p:spPr>
            <p:txBody>
              <a:bodyPr rtlCol="0" anchor="ctr"/>
              <a:lstStyle/>
              <a:p>
                <a:endParaRPr lang="fr-FR" dirty="0"/>
              </a:p>
            </p:txBody>
          </p:sp>
          <p:sp>
            <p:nvSpPr>
              <p:cNvPr id="64" name="Freeform: Shape 98">
                <a:extLst>
                  <a:ext uri="{FF2B5EF4-FFF2-40B4-BE49-F238E27FC236}">
                    <a16:creationId xmlns:a16="http://schemas.microsoft.com/office/drawing/2014/main" id="{2F4063FC-544A-4F46-BE26-461B837F9D7A}"/>
                  </a:ext>
                </a:extLst>
              </p:cNvPr>
              <p:cNvSpPr/>
              <p:nvPr/>
            </p:nvSpPr>
            <p:spPr>
              <a:xfrm>
                <a:off x="1525159" y="2276571"/>
                <a:ext cx="6071" cy="72000"/>
              </a:xfrm>
              <a:custGeom>
                <a:avLst/>
                <a:gdLst>
                  <a:gd name="connsiteX0" fmla="*/ 6643 w 9525"/>
                  <a:gd name="connsiteY0" fmla="*/ 6643 h 114300"/>
                  <a:gd name="connsiteX1" fmla="*/ 6643 w 9525"/>
                  <a:gd name="connsiteY1" fmla="*/ 114643 h 114300"/>
                </a:gdLst>
                <a:ahLst/>
                <a:cxnLst>
                  <a:cxn ang="0">
                    <a:pos x="connsiteX0" y="connsiteY0"/>
                  </a:cxn>
                  <a:cxn ang="0">
                    <a:pos x="connsiteX1" y="connsiteY1"/>
                  </a:cxn>
                </a:cxnLst>
                <a:rect l="l" t="t" r="r" b="b"/>
                <a:pathLst>
                  <a:path w="9525" h="114300">
                    <a:moveTo>
                      <a:pt x="6643" y="6643"/>
                    </a:moveTo>
                    <a:lnTo>
                      <a:pt x="6643" y="114643"/>
                    </a:lnTo>
                  </a:path>
                </a:pathLst>
              </a:custGeom>
              <a:noFill/>
              <a:ln w="25400" cap="flat">
                <a:solidFill>
                  <a:schemeClr val="accent2"/>
                </a:solidFill>
                <a:prstDash val="solid"/>
                <a:miter/>
              </a:ln>
            </p:spPr>
            <p:txBody>
              <a:bodyPr rtlCol="0" anchor="ctr"/>
              <a:lstStyle/>
              <a:p>
                <a:endParaRPr lang="fr-FR" dirty="0"/>
              </a:p>
            </p:txBody>
          </p:sp>
          <p:sp>
            <p:nvSpPr>
              <p:cNvPr id="65" name="Freeform: Shape 99">
                <a:extLst>
                  <a:ext uri="{FF2B5EF4-FFF2-40B4-BE49-F238E27FC236}">
                    <a16:creationId xmlns:a16="http://schemas.microsoft.com/office/drawing/2014/main" id="{13623D85-7A45-4221-9696-A0825709F4EC}"/>
                  </a:ext>
                </a:extLst>
              </p:cNvPr>
              <p:cNvSpPr/>
              <p:nvPr/>
            </p:nvSpPr>
            <p:spPr>
              <a:xfrm>
                <a:off x="1490743" y="2311576"/>
                <a:ext cx="72849" cy="72000"/>
              </a:xfrm>
              <a:custGeom>
                <a:avLst/>
                <a:gdLst>
                  <a:gd name="connsiteX0" fmla="*/ 114642 w 114300"/>
                  <a:gd name="connsiteY0" fmla="*/ 6643 h 9525"/>
                  <a:gd name="connsiteX1" fmla="*/ 6643 w 114300"/>
                  <a:gd name="connsiteY1" fmla="*/ 6643 h 9525"/>
                </a:gdLst>
                <a:ahLst/>
                <a:cxnLst>
                  <a:cxn ang="0">
                    <a:pos x="connsiteX0" y="connsiteY0"/>
                  </a:cxn>
                  <a:cxn ang="0">
                    <a:pos x="connsiteX1" y="connsiteY1"/>
                  </a:cxn>
                </a:cxnLst>
                <a:rect l="l" t="t" r="r" b="b"/>
                <a:pathLst>
                  <a:path w="114300" h="9525">
                    <a:moveTo>
                      <a:pt x="114642" y="6643"/>
                    </a:moveTo>
                    <a:lnTo>
                      <a:pt x="6643" y="6643"/>
                    </a:lnTo>
                  </a:path>
                </a:pathLst>
              </a:custGeom>
              <a:noFill/>
              <a:ln w="25400" cap="flat">
                <a:solidFill>
                  <a:schemeClr val="accent2"/>
                </a:solidFill>
                <a:prstDash val="solid"/>
                <a:miter/>
              </a:ln>
            </p:spPr>
            <p:txBody>
              <a:bodyPr rtlCol="0" anchor="ctr"/>
              <a:lstStyle/>
              <a:p>
                <a:endParaRPr lang="fr-FR" dirty="0"/>
              </a:p>
            </p:txBody>
          </p:sp>
          <p:sp>
            <p:nvSpPr>
              <p:cNvPr id="66" name="Freeform: Shape 100">
                <a:extLst>
                  <a:ext uri="{FF2B5EF4-FFF2-40B4-BE49-F238E27FC236}">
                    <a16:creationId xmlns:a16="http://schemas.microsoft.com/office/drawing/2014/main" id="{ADB34020-7FB2-4CEA-84C4-7B08D3EC3C1C}"/>
                  </a:ext>
                </a:extLst>
              </p:cNvPr>
              <p:cNvSpPr/>
              <p:nvPr/>
            </p:nvSpPr>
            <p:spPr>
              <a:xfrm>
                <a:off x="1561584" y="2338315"/>
                <a:ext cx="6071" cy="72000"/>
              </a:xfrm>
              <a:custGeom>
                <a:avLst/>
                <a:gdLst>
                  <a:gd name="connsiteX0" fmla="*/ 6643 w 9525"/>
                  <a:gd name="connsiteY0" fmla="*/ 6643 h 114300"/>
                  <a:gd name="connsiteX1" fmla="*/ 6643 w 9525"/>
                  <a:gd name="connsiteY1" fmla="*/ 114643 h 114300"/>
                </a:gdLst>
                <a:ahLst/>
                <a:cxnLst>
                  <a:cxn ang="0">
                    <a:pos x="connsiteX0" y="connsiteY0"/>
                  </a:cxn>
                  <a:cxn ang="0">
                    <a:pos x="connsiteX1" y="connsiteY1"/>
                  </a:cxn>
                </a:cxnLst>
                <a:rect l="l" t="t" r="r" b="b"/>
                <a:pathLst>
                  <a:path w="9525" h="114300">
                    <a:moveTo>
                      <a:pt x="6643" y="6643"/>
                    </a:moveTo>
                    <a:lnTo>
                      <a:pt x="6643" y="114643"/>
                    </a:lnTo>
                  </a:path>
                </a:pathLst>
              </a:custGeom>
              <a:noFill/>
              <a:ln w="25400" cap="flat">
                <a:solidFill>
                  <a:schemeClr val="accent2"/>
                </a:solidFill>
                <a:prstDash val="solid"/>
                <a:miter/>
              </a:ln>
            </p:spPr>
            <p:txBody>
              <a:bodyPr rtlCol="0" anchor="ctr"/>
              <a:lstStyle/>
              <a:p>
                <a:endParaRPr lang="fr-FR" dirty="0"/>
              </a:p>
            </p:txBody>
          </p:sp>
          <p:sp>
            <p:nvSpPr>
              <p:cNvPr id="67" name="Freeform: Shape 101">
                <a:extLst>
                  <a:ext uri="{FF2B5EF4-FFF2-40B4-BE49-F238E27FC236}">
                    <a16:creationId xmlns:a16="http://schemas.microsoft.com/office/drawing/2014/main" id="{9235D4B1-C0F5-423B-8CED-2C8F84A63D98}"/>
                  </a:ext>
                </a:extLst>
              </p:cNvPr>
              <p:cNvSpPr/>
              <p:nvPr/>
            </p:nvSpPr>
            <p:spPr>
              <a:xfrm>
                <a:off x="2290077" y="2795227"/>
                <a:ext cx="6071" cy="72000"/>
              </a:xfrm>
              <a:custGeom>
                <a:avLst/>
                <a:gdLst>
                  <a:gd name="connsiteX0" fmla="*/ 6643 w 9525"/>
                  <a:gd name="connsiteY0" fmla="*/ 6643 h 114300"/>
                  <a:gd name="connsiteX1" fmla="*/ 6643 w 9525"/>
                  <a:gd name="connsiteY1" fmla="*/ 114642 h 114300"/>
                </a:gdLst>
                <a:ahLst/>
                <a:cxnLst>
                  <a:cxn ang="0">
                    <a:pos x="connsiteX0" y="connsiteY0"/>
                  </a:cxn>
                  <a:cxn ang="0">
                    <a:pos x="connsiteX1" y="connsiteY1"/>
                  </a:cxn>
                </a:cxnLst>
                <a:rect l="l" t="t" r="r" b="b"/>
                <a:pathLst>
                  <a:path w="9525" h="114300">
                    <a:moveTo>
                      <a:pt x="6643" y="6643"/>
                    </a:moveTo>
                    <a:lnTo>
                      <a:pt x="6643" y="114642"/>
                    </a:lnTo>
                  </a:path>
                </a:pathLst>
              </a:custGeom>
              <a:noFill/>
              <a:ln w="25400" cap="flat">
                <a:solidFill>
                  <a:schemeClr val="accent2"/>
                </a:solidFill>
                <a:prstDash val="solid"/>
                <a:miter/>
              </a:ln>
            </p:spPr>
            <p:txBody>
              <a:bodyPr rtlCol="0" anchor="ctr"/>
              <a:lstStyle/>
              <a:p>
                <a:endParaRPr lang="fr-FR" dirty="0"/>
              </a:p>
            </p:txBody>
          </p:sp>
          <p:sp>
            <p:nvSpPr>
              <p:cNvPr id="68" name="Freeform: Shape 102">
                <a:extLst>
                  <a:ext uri="{FF2B5EF4-FFF2-40B4-BE49-F238E27FC236}">
                    <a16:creationId xmlns:a16="http://schemas.microsoft.com/office/drawing/2014/main" id="{559B4CBD-F30C-4B59-A542-8A303A136101}"/>
                  </a:ext>
                </a:extLst>
              </p:cNvPr>
              <p:cNvSpPr/>
              <p:nvPr/>
            </p:nvSpPr>
            <p:spPr>
              <a:xfrm>
                <a:off x="2255663" y="2830231"/>
                <a:ext cx="72849" cy="72000"/>
              </a:xfrm>
              <a:custGeom>
                <a:avLst/>
                <a:gdLst>
                  <a:gd name="connsiteX0" fmla="*/ 114638 w 114300"/>
                  <a:gd name="connsiteY0" fmla="*/ 6643 h 9525"/>
                  <a:gd name="connsiteX1" fmla="*/ 6643 w 114300"/>
                  <a:gd name="connsiteY1" fmla="*/ 6643 h 9525"/>
                </a:gdLst>
                <a:ahLst/>
                <a:cxnLst>
                  <a:cxn ang="0">
                    <a:pos x="connsiteX0" y="connsiteY0"/>
                  </a:cxn>
                  <a:cxn ang="0">
                    <a:pos x="connsiteX1" y="connsiteY1"/>
                  </a:cxn>
                </a:cxnLst>
                <a:rect l="l" t="t" r="r" b="b"/>
                <a:pathLst>
                  <a:path w="114300" h="9525">
                    <a:moveTo>
                      <a:pt x="114638" y="6643"/>
                    </a:moveTo>
                    <a:lnTo>
                      <a:pt x="6643" y="6643"/>
                    </a:lnTo>
                  </a:path>
                </a:pathLst>
              </a:custGeom>
              <a:noFill/>
              <a:ln w="25400" cap="flat">
                <a:solidFill>
                  <a:schemeClr val="accent2"/>
                </a:solidFill>
                <a:prstDash val="solid"/>
                <a:miter/>
              </a:ln>
            </p:spPr>
            <p:txBody>
              <a:bodyPr rtlCol="0" anchor="ctr"/>
              <a:lstStyle/>
              <a:p>
                <a:endParaRPr lang="fr-FR" dirty="0"/>
              </a:p>
            </p:txBody>
          </p:sp>
          <p:sp>
            <p:nvSpPr>
              <p:cNvPr id="69" name="Freeform: Shape 103">
                <a:extLst>
                  <a:ext uri="{FF2B5EF4-FFF2-40B4-BE49-F238E27FC236}">
                    <a16:creationId xmlns:a16="http://schemas.microsoft.com/office/drawing/2014/main" id="{CF8CA12F-7D8E-4509-A343-16235A96CBEF}"/>
                  </a:ext>
                </a:extLst>
              </p:cNvPr>
              <p:cNvSpPr/>
              <p:nvPr/>
            </p:nvSpPr>
            <p:spPr>
              <a:xfrm>
                <a:off x="2763601" y="3079252"/>
                <a:ext cx="6071" cy="72000"/>
              </a:xfrm>
              <a:custGeom>
                <a:avLst/>
                <a:gdLst>
                  <a:gd name="connsiteX0" fmla="*/ 6643 w 9525"/>
                  <a:gd name="connsiteY0" fmla="*/ 6643 h 114300"/>
                  <a:gd name="connsiteX1" fmla="*/ 6643 w 9525"/>
                  <a:gd name="connsiteY1" fmla="*/ 114638 h 114300"/>
                </a:gdLst>
                <a:ahLst/>
                <a:cxnLst>
                  <a:cxn ang="0">
                    <a:pos x="connsiteX0" y="connsiteY0"/>
                  </a:cxn>
                  <a:cxn ang="0">
                    <a:pos x="connsiteX1" y="connsiteY1"/>
                  </a:cxn>
                </a:cxnLst>
                <a:rect l="l" t="t" r="r" b="b"/>
                <a:pathLst>
                  <a:path w="9525" h="114300">
                    <a:moveTo>
                      <a:pt x="6643" y="6643"/>
                    </a:moveTo>
                    <a:lnTo>
                      <a:pt x="6643" y="114638"/>
                    </a:lnTo>
                  </a:path>
                </a:pathLst>
              </a:custGeom>
              <a:noFill/>
              <a:ln w="25400" cap="flat">
                <a:solidFill>
                  <a:schemeClr val="accent2"/>
                </a:solidFill>
                <a:prstDash val="solid"/>
                <a:miter/>
              </a:ln>
            </p:spPr>
            <p:txBody>
              <a:bodyPr rtlCol="0" anchor="ctr"/>
              <a:lstStyle/>
              <a:p>
                <a:endParaRPr lang="fr-FR" dirty="0"/>
              </a:p>
            </p:txBody>
          </p:sp>
          <p:sp>
            <p:nvSpPr>
              <p:cNvPr id="70" name="Freeform: Shape 104">
                <a:extLst>
                  <a:ext uri="{FF2B5EF4-FFF2-40B4-BE49-F238E27FC236}">
                    <a16:creationId xmlns:a16="http://schemas.microsoft.com/office/drawing/2014/main" id="{06F0F83C-511C-4CF2-A62C-35783F23A313}"/>
                  </a:ext>
                </a:extLst>
              </p:cNvPr>
              <p:cNvSpPr/>
              <p:nvPr/>
            </p:nvSpPr>
            <p:spPr>
              <a:xfrm>
                <a:off x="3139988" y="3153346"/>
                <a:ext cx="6071" cy="72000"/>
              </a:xfrm>
              <a:custGeom>
                <a:avLst/>
                <a:gdLst>
                  <a:gd name="connsiteX0" fmla="*/ 6643 w 9525"/>
                  <a:gd name="connsiteY0" fmla="*/ 6643 h 114300"/>
                  <a:gd name="connsiteX1" fmla="*/ 6643 w 9525"/>
                  <a:gd name="connsiteY1" fmla="*/ 114647 h 114300"/>
                </a:gdLst>
                <a:ahLst/>
                <a:cxnLst>
                  <a:cxn ang="0">
                    <a:pos x="connsiteX0" y="connsiteY0"/>
                  </a:cxn>
                  <a:cxn ang="0">
                    <a:pos x="connsiteX1" y="connsiteY1"/>
                  </a:cxn>
                </a:cxnLst>
                <a:rect l="l" t="t" r="r" b="b"/>
                <a:pathLst>
                  <a:path w="9525" h="114300">
                    <a:moveTo>
                      <a:pt x="6643" y="6643"/>
                    </a:moveTo>
                    <a:lnTo>
                      <a:pt x="6643" y="114647"/>
                    </a:lnTo>
                  </a:path>
                </a:pathLst>
              </a:custGeom>
              <a:noFill/>
              <a:ln w="25400" cap="flat">
                <a:solidFill>
                  <a:schemeClr val="accent2"/>
                </a:solidFill>
                <a:prstDash val="solid"/>
                <a:miter/>
              </a:ln>
            </p:spPr>
            <p:txBody>
              <a:bodyPr rtlCol="0" anchor="ctr"/>
              <a:lstStyle/>
              <a:p>
                <a:endParaRPr lang="fr-FR" dirty="0"/>
              </a:p>
            </p:txBody>
          </p:sp>
          <p:sp>
            <p:nvSpPr>
              <p:cNvPr id="71" name="Freeform: Shape 105">
                <a:extLst>
                  <a:ext uri="{FF2B5EF4-FFF2-40B4-BE49-F238E27FC236}">
                    <a16:creationId xmlns:a16="http://schemas.microsoft.com/office/drawing/2014/main" id="{231586F7-E0A2-4685-A4EA-E9B130652C75}"/>
                  </a:ext>
                </a:extLst>
              </p:cNvPr>
              <p:cNvSpPr/>
              <p:nvPr/>
            </p:nvSpPr>
            <p:spPr>
              <a:xfrm>
                <a:off x="3212837" y="3190392"/>
                <a:ext cx="6071" cy="72000"/>
              </a:xfrm>
              <a:custGeom>
                <a:avLst/>
                <a:gdLst>
                  <a:gd name="connsiteX0" fmla="*/ 6643 w 9525"/>
                  <a:gd name="connsiteY0" fmla="*/ 6643 h 114300"/>
                  <a:gd name="connsiteX1" fmla="*/ 6643 w 9525"/>
                  <a:gd name="connsiteY1" fmla="*/ 114647 h 114300"/>
                </a:gdLst>
                <a:ahLst/>
                <a:cxnLst>
                  <a:cxn ang="0">
                    <a:pos x="connsiteX0" y="connsiteY0"/>
                  </a:cxn>
                  <a:cxn ang="0">
                    <a:pos x="connsiteX1" y="connsiteY1"/>
                  </a:cxn>
                </a:cxnLst>
                <a:rect l="l" t="t" r="r" b="b"/>
                <a:pathLst>
                  <a:path w="9525" h="114300">
                    <a:moveTo>
                      <a:pt x="6643" y="6643"/>
                    </a:moveTo>
                    <a:lnTo>
                      <a:pt x="6643" y="114647"/>
                    </a:lnTo>
                  </a:path>
                </a:pathLst>
              </a:custGeom>
              <a:noFill/>
              <a:ln w="25400" cap="flat">
                <a:solidFill>
                  <a:schemeClr val="accent2"/>
                </a:solidFill>
                <a:prstDash val="solid"/>
                <a:miter/>
              </a:ln>
            </p:spPr>
            <p:txBody>
              <a:bodyPr rtlCol="0" anchor="ctr"/>
              <a:lstStyle/>
              <a:p>
                <a:endParaRPr lang="fr-FR" dirty="0"/>
              </a:p>
            </p:txBody>
          </p:sp>
          <p:sp>
            <p:nvSpPr>
              <p:cNvPr id="72" name="Freeform: Shape 106">
                <a:extLst>
                  <a:ext uri="{FF2B5EF4-FFF2-40B4-BE49-F238E27FC236}">
                    <a16:creationId xmlns:a16="http://schemas.microsoft.com/office/drawing/2014/main" id="{5CF21946-837C-49FB-9AC1-F66E90A1C121}"/>
                  </a:ext>
                </a:extLst>
              </p:cNvPr>
              <p:cNvSpPr/>
              <p:nvPr/>
            </p:nvSpPr>
            <p:spPr>
              <a:xfrm>
                <a:off x="3382818" y="3264485"/>
                <a:ext cx="6071" cy="72000"/>
              </a:xfrm>
              <a:custGeom>
                <a:avLst/>
                <a:gdLst>
                  <a:gd name="connsiteX0" fmla="*/ 6643 w 9525"/>
                  <a:gd name="connsiteY0" fmla="*/ 6643 h 114300"/>
                  <a:gd name="connsiteX1" fmla="*/ 6643 w 9525"/>
                  <a:gd name="connsiteY1" fmla="*/ 114647 h 114300"/>
                </a:gdLst>
                <a:ahLst/>
                <a:cxnLst>
                  <a:cxn ang="0">
                    <a:pos x="connsiteX0" y="connsiteY0"/>
                  </a:cxn>
                  <a:cxn ang="0">
                    <a:pos x="connsiteX1" y="connsiteY1"/>
                  </a:cxn>
                </a:cxnLst>
                <a:rect l="l" t="t" r="r" b="b"/>
                <a:pathLst>
                  <a:path w="9525" h="114300">
                    <a:moveTo>
                      <a:pt x="6643" y="6643"/>
                    </a:moveTo>
                    <a:lnTo>
                      <a:pt x="6643" y="114647"/>
                    </a:lnTo>
                  </a:path>
                </a:pathLst>
              </a:custGeom>
              <a:noFill/>
              <a:ln w="25400" cap="flat">
                <a:solidFill>
                  <a:schemeClr val="accent2"/>
                </a:solidFill>
                <a:prstDash val="solid"/>
                <a:miter/>
              </a:ln>
            </p:spPr>
            <p:txBody>
              <a:bodyPr rtlCol="0" anchor="ctr"/>
              <a:lstStyle/>
              <a:p>
                <a:endParaRPr lang="fr-FR" dirty="0"/>
              </a:p>
            </p:txBody>
          </p:sp>
          <p:sp>
            <p:nvSpPr>
              <p:cNvPr id="73" name="Freeform: Shape 107">
                <a:extLst>
                  <a:ext uri="{FF2B5EF4-FFF2-40B4-BE49-F238E27FC236}">
                    <a16:creationId xmlns:a16="http://schemas.microsoft.com/office/drawing/2014/main" id="{72F76275-0D5B-4D3C-9F40-9EC90E82913A}"/>
                  </a:ext>
                </a:extLst>
              </p:cNvPr>
              <p:cNvSpPr/>
              <p:nvPr/>
            </p:nvSpPr>
            <p:spPr>
              <a:xfrm>
                <a:off x="3431382" y="3264485"/>
                <a:ext cx="6071" cy="72000"/>
              </a:xfrm>
              <a:custGeom>
                <a:avLst/>
                <a:gdLst>
                  <a:gd name="connsiteX0" fmla="*/ 6643 w 9525"/>
                  <a:gd name="connsiteY0" fmla="*/ 6643 h 114300"/>
                  <a:gd name="connsiteX1" fmla="*/ 6643 w 9525"/>
                  <a:gd name="connsiteY1" fmla="*/ 114647 h 114300"/>
                </a:gdLst>
                <a:ahLst/>
                <a:cxnLst>
                  <a:cxn ang="0">
                    <a:pos x="connsiteX0" y="connsiteY0"/>
                  </a:cxn>
                  <a:cxn ang="0">
                    <a:pos x="connsiteX1" y="connsiteY1"/>
                  </a:cxn>
                </a:cxnLst>
                <a:rect l="l" t="t" r="r" b="b"/>
                <a:pathLst>
                  <a:path w="9525" h="114300">
                    <a:moveTo>
                      <a:pt x="6643" y="6643"/>
                    </a:moveTo>
                    <a:lnTo>
                      <a:pt x="6643" y="114647"/>
                    </a:lnTo>
                  </a:path>
                </a:pathLst>
              </a:custGeom>
              <a:noFill/>
              <a:ln w="25400" cap="flat">
                <a:solidFill>
                  <a:schemeClr val="accent2"/>
                </a:solidFill>
                <a:prstDash val="solid"/>
                <a:miter/>
              </a:ln>
            </p:spPr>
            <p:txBody>
              <a:bodyPr rtlCol="0" anchor="ctr"/>
              <a:lstStyle/>
              <a:p>
                <a:endParaRPr lang="fr-FR" dirty="0"/>
              </a:p>
            </p:txBody>
          </p:sp>
          <p:sp>
            <p:nvSpPr>
              <p:cNvPr id="74" name="Freeform: Shape 108">
                <a:extLst>
                  <a:ext uri="{FF2B5EF4-FFF2-40B4-BE49-F238E27FC236}">
                    <a16:creationId xmlns:a16="http://schemas.microsoft.com/office/drawing/2014/main" id="{73928F9D-8AB0-49FA-9EA1-F3C5F91E363C}"/>
                  </a:ext>
                </a:extLst>
              </p:cNvPr>
              <p:cNvSpPr/>
              <p:nvPr/>
            </p:nvSpPr>
            <p:spPr>
              <a:xfrm>
                <a:off x="3504230" y="3264485"/>
                <a:ext cx="6071" cy="72000"/>
              </a:xfrm>
              <a:custGeom>
                <a:avLst/>
                <a:gdLst>
                  <a:gd name="connsiteX0" fmla="*/ 6643 w 9525"/>
                  <a:gd name="connsiteY0" fmla="*/ 6643 h 114300"/>
                  <a:gd name="connsiteX1" fmla="*/ 6643 w 9525"/>
                  <a:gd name="connsiteY1" fmla="*/ 114647 h 114300"/>
                </a:gdLst>
                <a:ahLst/>
                <a:cxnLst>
                  <a:cxn ang="0">
                    <a:pos x="connsiteX0" y="connsiteY0"/>
                  </a:cxn>
                  <a:cxn ang="0">
                    <a:pos x="connsiteX1" y="connsiteY1"/>
                  </a:cxn>
                </a:cxnLst>
                <a:rect l="l" t="t" r="r" b="b"/>
                <a:pathLst>
                  <a:path w="9525" h="114300">
                    <a:moveTo>
                      <a:pt x="6643" y="6643"/>
                    </a:moveTo>
                    <a:lnTo>
                      <a:pt x="6643" y="114647"/>
                    </a:lnTo>
                  </a:path>
                </a:pathLst>
              </a:custGeom>
              <a:noFill/>
              <a:ln w="25400" cap="flat">
                <a:solidFill>
                  <a:schemeClr val="accent2"/>
                </a:solidFill>
                <a:prstDash val="solid"/>
                <a:miter/>
              </a:ln>
            </p:spPr>
            <p:txBody>
              <a:bodyPr rtlCol="0" anchor="ctr"/>
              <a:lstStyle/>
              <a:p>
                <a:endParaRPr lang="fr-FR" dirty="0"/>
              </a:p>
            </p:txBody>
          </p:sp>
          <p:sp>
            <p:nvSpPr>
              <p:cNvPr id="75" name="Freeform: Shape 109">
                <a:extLst>
                  <a:ext uri="{FF2B5EF4-FFF2-40B4-BE49-F238E27FC236}">
                    <a16:creationId xmlns:a16="http://schemas.microsoft.com/office/drawing/2014/main" id="{247778E0-F1FE-45A5-85FE-B4A16A7F7519}"/>
                  </a:ext>
                </a:extLst>
              </p:cNvPr>
              <p:cNvSpPr/>
              <p:nvPr/>
            </p:nvSpPr>
            <p:spPr>
              <a:xfrm>
                <a:off x="3528512" y="3264485"/>
                <a:ext cx="6071" cy="72000"/>
              </a:xfrm>
              <a:custGeom>
                <a:avLst/>
                <a:gdLst>
                  <a:gd name="connsiteX0" fmla="*/ 6643 w 9525"/>
                  <a:gd name="connsiteY0" fmla="*/ 6643 h 114300"/>
                  <a:gd name="connsiteX1" fmla="*/ 6643 w 9525"/>
                  <a:gd name="connsiteY1" fmla="*/ 114647 h 114300"/>
                </a:gdLst>
                <a:ahLst/>
                <a:cxnLst>
                  <a:cxn ang="0">
                    <a:pos x="connsiteX0" y="connsiteY0"/>
                  </a:cxn>
                  <a:cxn ang="0">
                    <a:pos x="connsiteX1" y="connsiteY1"/>
                  </a:cxn>
                </a:cxnLst>
                <a:rect l="l" t="t" r="r" b="b"/>
                <a:pathLst>
                  <a:path w="9525" h="114300">
                    <a:moveTo>
                      <a:pt x="6643" y="6643"/>
                    </a:moveTo>
                    <a:lnTo>
                      <a:pt x="6643" y="114647"/>
                    </a:lnTo>
                  </a:path>
                </a:pathLst>
              </a:custGeom>
              <a:noFill/>
              <a:ln w="25400" cap="flat">
                <a:solidFill>
                  <a:schemeClr val="accent2"/>
                </a:solidFill>
                <a:prstDash val="solid"/>
                <a:miter/>
              </a:ln>
            </p:spPr>
            <p:txBody>
              <a:bodyPr rtlCol="0" anchor="ctr"/>
              <a:lstStyle/>
              <a:p>
                <a:endParaRPr lang="fr-FR" dirty="0"/>
              </a:p>
            </p:txBody>
          </p:sp>
          <p:sp>
            <p:nvSpPr>
              <p:cNvPr id="76" name="Freeform: Shape 110">
                <a:extLst>
                  <a:ext uri="{FF2B5EF4-FFF2-40B4-BE49-F238E27FC236}">
                    <a16:creationId xmlns:a16="http://schemas.microsoft.com/office/drawing/2014/main" id="{8D8A02A6-0E11-4D86-8246-94E6A546C927}"/>
                  </a:ext>
                </a:extLst>
              </p:cNvPr>
              <p:cNvSpPr/>
              <p:nvPr/>
            </p:nvSpPr>
            <p:spPr>
              <a:xfrm>
                <a:off x="3552795" y="3264485"/>
                <a:ext cx="6071" cy="72000"/>
              </a:xfrm>
              <a:custGeom>
                <a:avLst/>
                <a:gdLst>
                  <a:gd name="connsiteX0" fmla="*/ 6643 w 9525"/>
                  <a:gd name="connsiteY0" fmla="*/ 6643 h 114300"/>
                  <a:gd name="connsiteX1" fmla="*/ 6643 w 9525"/>
                  <a:gd name="connsiteY1" fmla="*/ 114647 h 114300"/>
                </a:gdLst>
                <a:ahLst/>
                <a:cxnLst>
                  <a:cxn ang="0">
                    <a:pos x="connsiteX0" y="connsiteY0"/>
                  </a:cxn>
                  <a:cxn ang="0">
                    <a:pos x="connsiteX1" y="connsiteY1"/>
                  </a:cxn>
                </a:cxnLst>
                <a:rect l="l" t="t" r="r" b="b"/>
                <a:pathLst>
                  <a:path w="9525" h="114300">
                    <a:moveTo>
                      <a:pt x="6643" y="6643"/>
                    </a:moveTo>
                    <a:lnTo>
                      <a:pt x="6643" y="114647"/>
                    </a:lnTo>
                  </a:path>
                </a:pathLst>
              </a:custGeom>
              <a:noFill/>
              <a:ln w="25400" cap="flat">
                <a:solidFill>
                  <a:schemeClr val="accent2"/>
                </a:solidFill>
                <a:prstDash val="solid"/>
                <a:miter/>
              </a:ln>
            </p:spPr>
            <p:txBody>
              <a:bodyPr rtlCol="0" anchor="ctr"/>
              <a:lstStyle/>
              <a:p>
                <a:endParaRPr lang="fr-FR" dirty="0"/>
              </a:p>
            </p:txBody>
          </p:sp>
          <p:sp>
            <p:nvSpPr>
              <p:cNvPr id="77" name="Freeform: Shape 111">
                <a:extLst>
                  <a:ext uri="{FF2B5EF4-FFF2-40B4-BE49-F238E27FC236}">
                    <a16:creationId xmlns:a16="http://schemas.microsoft.com/office/drawing/2014/main" id="{D9DFF57A-6132-468E-A98C-6433A193DB4E}"/>
                  </a:ext>
                </a:extLst>
              </p:cNvPr>
              <p:cNvSpPr/>
              <p:nvPr/>
            </p:nvSpPr>
            <p:spPr>
              <a:xfrm>
                <a:off x="3637787" y="3338579"/>
                <a:ext cx="6071" cy="72000"/>
              </a:xfrm>
              <a:custGeom>
                <a:avLst/>
                <a:gdLst>
                  <a:gd name="connsiteX0" fmla="*/ 6643 w 9525"/>
                  <a:gd name="connsiteY0" fmla="*/ 6643 h 114300"/>
                  <a:gd name="connsiteX1" fmla="*/ 6643 w 9525"/>
                  <a:gd name="connsiteY1" fmla="*/ 114647 h 114300"/>
                </a:gdLst>
                <a:ahLst/>
                <a:cxnLst>
                  <a:cxn ang="0">
                    <a:pos x="connsiteX0" y="connsiteY0"/>
                  </a:cxn>
                  <a:cxn ang="0">
                    <a:pos x="connsiteX1" y="connsiteY1"/>
                  </a:cxn>
                </a:cxnLst>
                <a:rect l="l" t="t" r="r" b="b"/>
                <a:pathLst>
                  <a:path w="9525" h="114300">
                    <a:moveTo>
                      <a:pt x="6643" y="6643"/>
                    </a:moveTo>
                    <a:lnTo>
                      <a:pt x="6643" y="114647"/>
                    </a:lnTo>
                  </a:path>
                </a:pathLst>
              </a:custGeom>
              <a:noFill/>
              <a:ln w="25400" cap="flat">
                <a:solidFill>
                  <a:schemeClr val="accent2"/>
                </a:solidFill>
                <a:prstDash val="solid"/>
                <a:miter/>
              </a:ln>
            </p:spPr>
            <p:txBody>
              <a:bodyPr rtlCol="0" anchor="ctr"/>
              <a:lstStyle/>
              <a:p>
                <a:endParaRPr lang="fr-FR" dirty="0"/>
              </a:p>
            </p:txBody>
          </p:sp>
          <p:sp>
            <p:nvSpPr>
              <p:cNvPr id="78" name="Freeform: Shape 112">
                <a:extLst>
                  <a:ext uri="{FF2B5EF4-FFF2-40B4-BE49-F238E27FC236}">
                    <a16:creationId xmlns:a16="http://schemas.microsoft.com/office/drawing/2014/main" id="{8B3B2F0D-8E5B-4FD6-B0B4-03BE705D46BD}"/>
                  </a:ext>
                </a:extLst>
              </p:cNvPr>
              <p:cNvSpPr/>
              <p:nvPr/>
            </p:nvSpPr>
            <p:spPr>
              <a:xfrm>
                <a:off x="3674218" y="3338579"/>
                <a:ext cx="6071" cy="72000"/>
              </a:xfrm>
              <a:custGeom>
                <a:avLst/>
                <a:gdLst>
                  <a:gd name="connsiteX0" fmla="*/ 6643 w 9525"/>
                  <a:gd name="connsiteY0" fmla="*/ 6643 h 114300"/>
                  <a:gd name="connsiteX1" fmla="*/ 6643 w 9525"/>
                  <a:gd name="connsiteY1" fmla="*/ 114647 h 114300"/>
                </a:gdLst>
                <a:ahLst/>
                <a:cxnLst>
                  <a:cxn ang="0">
                    <a:pos x="connsiteX0" y="connsiteY0"/>
                  </a:cxn>
                  <a:cxn ang="0">
                    <a:pos x="connsiteX1" y="connsiteY1"/>
                  </a:cxn>
                </a:cxnLst>
                <a:rect l="l" t="t" r="r" b="b"/>
                <a:pathLst>
                  <a:path w="9525" h="114300">
                    <a:moveTo>
                      <a:pt x="6643" y="6643"/>
                    </a:moveTo>
                    <a:lnTo>
                      <a:pt x="6643" y="114647"/>
                    </a:lnTo>
                  </a:path>
                </a:pathLst>
              </a:custGeom>
              <a:noFill/>
              <a:ln w="25400" cap="flat">
                <a:solidFill>
                  <a:schemeClr val="accent2"/>
                </a:solidFill>
                <a:prstDash val="solid"/>
                <a:miter/>
              </a:ln>
            </p:spPr>
            <p:txBody>
              <a:bodyPr rtlCol="0" anchor="ctr"/>
              <a:lstStyle/>
              <a:p>
                <a:endParaRPr lang="fr-FR" dirty="0"/>
              </a:p>
            </p:txBody>
          </p:sp>
          <p:sp>
            <p:nvSpPr>
              <p:cNvPr id="79" name="Freeform: Shape 113">
                <a:extLst>
                  <a:ext uri="{FF2B5EF4-FFF2-40B4-BE49-F238E27FC236}">
                    <a16:creationId xmlns:a16="http://schemas.microsoft.com/office/drawing/2014/main" id="{3841BF43-D608-46A3-BE0C-FBC07DE0D759}"/>
                  </a:ext>
                </a:extLst>
              </p:cNvPr>
              <p:cNvSpPr/>
              <p:nvPr/>
            </p:nvSpPr>
            <p:spPr>
              <a:xfrm>
                <a:off x="3722783" y="3338577"/>
                <a:ext cx="6071" cy="72000"/>
              </a:xfrm>
              <a:custGeom>
                <a:avLst/>
                <a:gdLst>
                  <a:gd name="connsiteX0" fmla="*/ 6643 w 9525"/>
                  <a:gd name="connsiteY0" fmla="*/ 6643 h 114300"/>
                  <a:gd name="connsiteX1" fmla="*/ 6643 w 9525"/>
                  <a:gd name="connsiteY1" fmla="*/ 114647 h 114300"/>
                </a:gdLst>
                <a:ahLst/>
                <a:cxnLst>
                  <a:cxn ang="0">
                    <a:pos x="connsiteX0" y="connsiteY0"/>
                  </a:cxn>
                  <a:cxn ang="0">
                    <a:pos x="connsiteX1" y="connsiteY1"/>
                  </a:cxn>
                </a:cxnLst>
                <a:rect l="l" t="t" r="r" b="b"/>
                <a:pathLst>
                  <a:path w="9525" h="114300">
                    <a:moveTo>
                      <a:pt x="6643" y="6643"/>
                    </a:moveTo>
                    <a:lnTo>
                      <a:pt x="6643" y="114647"/>
                    </a:lnTo>
                  </a:path>
                </a:pathLst>
              </a:custGeom>
              <a:noFill/>
              <a:ln w="25400" cap="flat">
                <a:solidFill>
                  <a:schemeClr val="accent2"/>
                </a:solidFill>
                <a:prstDash val="solid"/>
                <a:miter/>
              </a:ln>
            </p:spPr>
            <p:txBody>
              <a:bodyPr rtlCol="0" anchor="ctr"/>
              <a:lstStyle/>
              <a:p>
                <a:endParaRPr lang="fr-FR" dirty="0"/>
              </a:p>
            </p:txBody>
          </p:sp>
          <p:sp>
            <p:nvSpPr>
              <p:cNvPr id="80" name="Freeform: Shape 114">
                <a:extLst>
                  <a:ext uri="{FF2B5EF4-FFF2-40B4-BE49-F238E27FC236}">
                    <a16:creationId xmlns:a16="http://schemas.microsoft.com/office/drawing/2014/main" id="{5AFB7452-BF29-4E37-9315-90A169A96F30}"/>
                  </a:ext>
                </a:extLst>
              </p:cNvPr>
              <p:cNvSpPr/>
              <p:nvPr/>
            </p:nvSpPr>
            <p:spPr>
              <a:xfrm>
                <a:off x="3807774" y="3338578"/>
                <a:ext cx="6071" cy="72000"/>
              </a:xfrm>
              <a:custGeom>
                <a:avLst/>
                <a:gdLst>
                  <a:gd name="connsiteX0" fmla="*/ 6643 w 9525"/>
                  <a:gd name="connsiteY0" fmla="*/ 6643 h 114300"/>
                  <a:gd name="connsiteX1" fmla="*/ 6643 w 9525"/>
                  <a:gd name="connsiteY1" fmla="*/ 114647 h 114300"/>
                </a:gdLst>
                <a:ahLst/>
                <a:cxnLst>
                  <a:cxn ang="0">
                    <a:pos x="connsiteX0" y="connsiteY0"/>
                  </a:cxn>
                  <a:cxn ang="0">
                    <a:pos x="connsiteX1" y="connsiteY1"/>
                  </a:cxn>
                </a:cxnLst>
                <a:rect l="l" t="t" r="r" b="b"/>
                <a:pathLst>
                  <a:path w="9525" h="114300">
                    <a:moveTo>
                      <a:pt x="6643" y="6643"/>
                    </a:moveTo>
                    <a:lnTo>
                      <a:pt x="6643" y="114647"/>
                    </a:lnTo>
                  </a:path>
                </a:pathLst>
              </a:custGeom>
              <a:noFill/>
              <a:ln w="25400" cap="flat">
                <a:solidFill>
                  <a:schemeClr val="accent2"/>
                </a:solidFill>
                <a:prstDash val="solid"/>
                <a:miter/>
              </a:ln>
            </p:spPr>
            <p:txBody>
              <a:bodyPr rtlCol="0" anchor="ctr"/>
              <a:lstStyle/>
              <a:p>
                <a:endParaRPr lang="fr-FR" dirty="0"/>
              </a:p>
            </p:txBody>
          </p:sp>
          <p:sp>
            <p:nvSpPr>
              <p:cNvPr id="81" name="Freeform: Shape 115">
                <a:extLst>
                  <a:ext uri="{FF2B5EF4-FFF2-40B4-BE49-F238E27FC236}">
                    <a16:creationId xmlns:a16="http://schemas.microsoft.com/office/drawing/2014/main" id="{97877452-ECB8-42DE-B891-02A4A38460AA}"/>
                  </a:ext>
                </a:extLst>
              </p:cNvPr>
              <p:cNvSpPr/>
              <p:nvPr/>
            </p:nvSpPr>
            <p:spPr>
              <a:xfrm>
                <a:off x="3880624" y="3573207"/>
                <a:ext cx="6071" cy="72000"/>
              </a:xfrm>
              <a:custGeom>
                <a:avLst/>
                <a:gdLst>
                  <a:gd name="connsiteX0" fmla="*/ 6643 w 9525"/>
                  <a:gd name="connsiteY0" fmla="*/ 6643 h 114300"/>
                  <a:gd name="connsiteX1" fmla="*/ 6643 w 9525"/>
                  <a:gd name="connsiteY1" fmla="*/ 114647 h 114300"/>
                </a:gdLst>
                <a:ahLst/>
                <a:cxnLst>
                  <a:cxn ang="0">
                    <a:pos x="connsiteX0" y="connsiteY0"/>
                  </a:cxn>
                  <a:cxn ang="0">
                    <a:pos x="connsiteX1" y="connsiteY1"/>
                  </a:cxn>
                </a:cxnLst>
                <a:rect l="l" t="t" r="r" b="b"/>
                <a:pathLst>
                  <a:path w="9525" h="114300">
                    <a:moveTo>
                      <a:pt x="6643" y="6643"/>
                    </a:moveTo>
                    <a:lnTo>
                      <a:pt x="6643" y="114647"/>
                    </a:lnTo>
                  </a:path>
                </a:pathLst>
              </a:custGeom>
              <a:noFill/>
              <a:ln w="25400" cap="flat">
                <a:solidFill>
                  <a:schemeClr val="accent2"/>
                </a:solidFill>
                <a:prstDash val="solid"/>
                <a:miter/>
              </a:ln>
            </p:spPr>
            <p:txBody>
              <a:bodyPr rtlCol="0" anchor="ctr"/>
              <a:lstStyle/>
              <a:p>
                <a:endParaRPr lang="fr-FR" dirty="0"/>
              </a:p>
            </p:txBody>
          </p:sp>
          <p:sp>
            <p:nvSpPr>
              <p:cNvPr id="82" name="Freeform: Shape 116">
                <a:extLst>
                  <a:ext uri="{FF2B5EF4-FFF2-40B4-BE49-F238E27FC236}">
                    <a16:creationId xmlns:a16="http://schemas.microsoft.com/office/drawing/2014/main" id="{D751F383-ED2F-41B4-B259-0DC7BBE56CFD}"/>
                  </a:ext>
                </a:extLst>
              </p:cNvPr>
              <p:cNvSpPr/>
              <p:nvPr/>
            </p:nvSpPr>
            <p:spPr>
              <a:xfrm>
                <a:off x="3953473" y="3573207"/>
                <a:ext cx="6071" cy="72000"/>
              </a:xfrm>
              <a:custGeom>
                <a:avLst/>
                <a:gdLst>
                  <a:gd name="connsiteX0" fmla="*/ 6643 w 9525"/>
                  <a:gd name="connsiteY0" fmla="*/ 6643 h 114300"/>
                  <a:gd name="connsiteX1" fmla="*/ 6643 w 9525"/>
                  <a:gd name="connsiteY1" fmla="*/ 114647 h 114300"/>
                </a:gdLst>
                <a:ahLst/>
                <a:cxnLst>
                  <a:cxn ang="0">
                    <a:pos x="connsiteX0" y="connsiteY0"/>
                  </a:cxn>
                  <a:cxn ang="0">
                    <a:pos x="connsiteX1" y="connsiteY1"/>
                  </a:cxn>
                </a:cxnLst>
                <a:rect l="l" t="t" r="r" b="b"/>
                <a:pathLst>
                  <a:path w="9525" h="114300">
                    <a:moveTo>
                      <a:pt x="6643" y="6643"/>
                    </a:moveTo>
                    <a:lnTo>
                      <a:pt x="6643" y="114647"/>
                    </a:lnTo>
                  </a:path>
                </a:pathLst>
              </a:custGeom>
              <a:noFill/>
              <a:ln w="25400" cap="flat">
                <a:solidFill>
                  <a:schemeClr val="accent2"/>
                </a:solidFill>
                <a:prstDash val="solid"/>
                <a:miter/>
              </a:ln>
            </p:spPr>
            <p:txBody>
              <a:bodyPr rtlCol="0" anchor="ctr"/>
              <a:lstStyle/>
              <a:p>
                <a:endParaRPr lang="fr-FR" dirty="0"/>
              </a:p>
            </p:txBody>
          </p:sp>
          <p:sp>
            <p:nvSpPr>
              <p:cNvPr id="83" name="Freeform: Shape 117">
                <a:extLst>
                  <a:ext uri="{FF2B5EF4-FFF2-40B4-BE49-F238E27FC236}">
                    <a16:creationId xmlns:a16="http://schemas.microsoft.com/office/drawing/2014/main" id="{DEA36255-222B-42E1-912C-AD7E217EDC17}"/>
                  </a:ext>
                </a:extLst>
              </p:cNvPr>
              <p:cNvSpPr/>
              <p:nvPr/>
            </p:nvSpPr>
            <p:spPr>
              <a:xfrm>
                <a:off x="4002037" y="3573206"/>
                <a:ext cx="6071" cy="72000"/>
              </a:xfrm>
              <a:custGeom>
                <a:avLst/>
                <a:gdLst>
                  <a:gd name="connsiteX0" fmla="*/ 6643 w 9525"/>
                  <a:gd name="connsiteY0" fmla="*/ 6643 h 114300"/>
                  <a:gd name="connsiteX1" fmla="*/ 6643 w 9525"/>
                  <a:gd name="connsiteY1" fmla="*/ 114647 h 114300"/>
                </a:gdLst>
                <a:ahLst/>
                <a:cxnLst>
                  <a:cxn ang="0">
                    <a:pos x="connsiteX0" y="connsiteY0"/>
                  </a:cxn>
                  <a:cxn ang="0">
                    <a:pos x="connsiteX1" y="connsiteY1"/>
                  </a:cxn>
                </a:cxnLst>
                <a:rect l="l" t="t" r="r" b="b"/>
                <a:pathLst>
                  <a:path w="9525" h="114300">
                    <a:moveTo>
                      <a:pt x="6643" y="6643"/>
                    </a:moveTo>
                    <a:lnTo>
                      <a:pt x="6643" y="114647"/>
                    </a:lnTo>
                  </a:path>
                </a:pathLst>
              </a:custGeom>
              <a:noFill/>
              <a:ln w="25400" cap="flat">
                <a:solidFill>
                  <a:schemeClr val="accent2"/>
                </a:solidFill>
                <a:prstDash val="solid"/>
                <a:miter/>
              </a:ln>
            </p:spPr>
            <p:txBody>
              <a:bodyPr rtlCol="0" anchor="ctr"/>
              <a:lstStyle/>
              <a:p>
                <a:endParaRPr lang="fr-FR" dirty="0"/>
              </a:p>
            </p:txBody>
          </p:sp>
          <p:sp>
            <p:nvSpPr>
              <p:cNvPr id="84" name="Freeform: Shape 118">
                <a:extLst>
                  <a:ext uri="{FF2B5EF4-FFF2-40B4-BE49-F238E27FC236}">
                    <a16:creationId xmlns:a16="http://schemas.microsoft.com/office/drawing/2014/main" id="{E0BA1CFF-C905-4815-BEA6-1167EF470C57}"/>
                  </a:ext>
                </a:extLst>
              </p:cNvPr>
              <p:cNvSpPr/>
              <p:nvPr/>
            </p:nvSpPr>
            <p:spPr>
              <a:xfrm>
                <a:off x="4281288" y="3783136"/>
                <a:ext cx="6071" cy="72000"/>
              </a:xfrm>
              <a:custGeom>
                <a:avLst/>
                <a:gdLst>
                  <a:gd name="connsiteX0" fmla="*/ 6643 w 9525"/>
                  <a:gd name="connsiteY0" fmla="*/ 6643 h 114300"/>
                  <a:gd name="connsiteX1" fmla="*/ 6643 w 9525"/>
                  <a:gd name="connsiteY1" fmla="*/ 114638 h 114300"/>
                </a:gdLst>
                <a:ahLst/>
                <a:cxnLst>
                  <a:cxn ang="0">
                    <a:pos x="connsiteX0" y="connsiteY0"/>
                  </a:cxn>
                  <a:cxn ang="0">
                    <a:pos x="connsiteX1" y="connsiteY1"/>
                  </a:cxn>
                </a:cxnLst>
                <a:rect l="l" t="t" r="r" b="b"/>
                <a:pathLst>
                  <a:path w="9525" h="114300">
                    <a:moveTo>
                      <a:pt x="6643" y="6643"/>
                    </a:moveTo>
                    <a:lnTo>
                      <a:pt x="6643" y="114638"/>
                    </a:lnTo>
                  </a:path>
                </a:pathLst>
              </a:custGeom>
              <a:noFill/>
              <a:ln w="25400" cap="flat">
                <a:solidFill>
                  <a:schemeClr val="accent2"/>
                </a:solidFill>
                <a:prstDash val="solid"/>
                <a:miter/>
              </a:ln>
            </p:spPr>
            <p:txBody>
              <a:bodyPr rtlCol="0" anchor="ctr"/>
              <a:lstStyle/>
              <a:p>
                <a:endParaRPr lang="fr-FR" dirty="0"/>
              </a:p>
            </p:txBody>
          </p:sp>
          <p:sp>
            <p:nvSpPr>
              <p:cNvPr id="85" name="Freeform: Shape 119">
                <a:extLst>
                  <a:ext uri="{FF2B5EF4-FFF2-40B4-BE49-F238E27FC236}">
                    <a16:creationId xmlns:a16="http://schemas.microsoft.com/office/drawing/2014/main" id="{7566301F-FFDC-4E0A-B782-8236C1E4212E}"/>
                  </a:ext>
                </a:extLst>
              </p:cNvPr>
              <p:cNvSpPr/>
              <p:nvPr/>
            </p:nvSpPr>
            <p:spPr>
              <a:xfrm>
                <a:off x="4463401" y="3783131"/>
                <a:ext cx="6071" cy="72000"/>
              </a:xfrm>
              <a:custGeom>
                <a:avLst/>
                <a:gdLst>
                  <a:gd name="connsiteX0" fmla="*/ 6643 w 9525"/>
                  <a:gd name="connsiteY0" fmla="*/ 6643 h 114300"/>
                  <a:gd name="connsiteX1" fmla="*/ 6643 w 9525"/>
                  <a:gd name="connsiteY1" fmla="*/ 114638 h 114300"/>
                </a:gdLst>
                <a:ahLst/>
                <a:cxnLst>
                  <a:cxn ang="0">
                    <a:pos x="connsiteX0" y="connsiteY0"/>
                  </a:cxn>
                  <a:cxn ang="0">
                    <a:pos x="connsiteX1" y="connsiteY1"/>
                  </a:cxn>
                </a:cxnLst>
                <a:rect l="l" t="t" r="r" b="b"/>
                <a:pathLst>
                  <a:path w="9525" h="114300">
                    <a:moveTo>
                      <a:pt x="6643" y="6643"/>
                    </a:moveTo>
                    <a:lnTo>
                      <a:pt x="6643" y="114638"/>
                    </a:lnTo>
                  </a:path>
                </a:pathLst>
              </a:custGeom>
              <a:noFill/>
              <a:ln w="25400" cap="flat">
                <a:solidFill>
                  <a:schemeClr val="accent2"/>
                </a:solidFill>
                <a:prstDash val="solid"/>
                <a:miter/>
              </a:ln>
            </p:spPr>
            <p:txBody>
              <a:bodyPr rtlCol="0" anchor="ctr"/>
              <a:lstStyle/>
              <a:p>
                <a:endParaRPr lang="fr-FR" dirty="0"/>
              </a:p>
            </p:txBody>
          </p:sp>
          <p:sp>
            <p:nvSpPr>
              <p:cNvPr id="86" name="Freeform: Shape 120">
                <a:extLst>
                  <a:ext uri="{FF2B5EF4-FFF2-40B4-BE49-F238E27FC236}">
                    <a16:creationId xmlns:a16="http://schemas.microsoft.com/office/drawing/2014/main" id="{E4421E41-70FD-49CA-A73C-4C536E3D4B20}"/>
                  </a:ext>
                </a:extLst>
              </p:cNvPr>
              <p:cNvSpPr/>
              <p:nvPr/>
            </p:nvSpPr>
            <p:spPr>
              <a:xfrm>
                <a:off x="4572674" y="3783124"/>
                <a:ext cx="6071" cy="72000"/>
              </a:xfrm>
              <a:custGeom>
                <a:avLst/>
                <a:gdLst>
                  <a:gd name="connsiteX0" fmla="*/ 6643 w 9525"/>
                  <a:gd name="connsiteY0" fmla="*/ 6643 h 114300"/>
                  <a:gd name="connsiteX1" fmla="*/ 6643 w 9525"/>
                  <a:gd name="connsiteY1" fmla="*/ 114638 h 114300"/>
                </a:gdLst>
                <a:ahLst/>
                <a:cxnLst>
                  <a:cxn ang="0">
                    <a:pos x="connsiteX0" y="connsiteY0"/>
                  </a:cxn>
                  <a:cxn ang="0">
                    <a:pos x="connsiteX1" y="connsiteY1"/>
                  </a:cxn>
                </a:cxnLst>
                <a:rect l="l" t="t" r="r" b="b"/>
                <a:pathLst>
                  <a:path w="9525" h="114300">
                    <a:moveTo>
                      <a:pt x="6643" y="6643"/>
                    </a:moveTo>
                    <a:lnTo>
                      <a:pt x="6643" y="114638"/>
                    </a:lnTo>
                  </a:path>
                </a:pathLst>
              </a:custGeom>
              <a:noFill/>
              <a:ln w="25400" cap="flat">
                <a:solidFill>
                  <a:schemeClr val="accent2"/>
                </a:solidFill>
                <a:prstDash val="solid"/>
                <a:miter/>
              </a:ln>
            </p:spPr>
            <p:txBody>
              <a:bodyPr rtlCol="0" anchor="ctr"/>
              <a:lstStyle/>
              <a:p>
                <a:endParaRPr lang="fr-FR" dirty="0"/>
              </a:p>
            </p:txBody>
          </p:sp>
          <p:sp>
            <p:nvSpPr>
              <p:cNvPr id="87" name="Freeform: Shape 121">
                <a:extLst>
                  <a:ext uri="{FF2B5EF4-FFF2-40B4-BE49-F238E27FC236}">
                    <a16:creationId xmlns:a16="http://schemas.microsoft.com/office/drawing/2014/main" id="{B749CC1F-1C9E-4392-BFCF-997D6D435AA6}"/>
                  </a:ext>
                </a:extLst>
              </p:cNvPr>
              <p:cNvSpPr/>
              <p:nvPr/>
            </p:nvSpPr>
            <p:spPr>
              <a:xfrm>
                <a:off x="4548657" y="3769724"/>
                <a:ext cx="72849" cy="72000"/>
              </a:xfrm>
              <a:custGeom>
                <a:avLst/>
                <a:gdLst>
                  <a:gd name="connsiteX0" fmla="*/ 114647 w 114300"/>
                  <a:gd name="connsiteY0" fmla="*/ 6643 h 9525"/>
                  <a:gd name="connsiteX1" fmla="*/ 6643 w 114300"/>
                  <a:gd name="connsiteY1" fmla="*/ 6643 h 9525"/>
                </a:gdLst>
                <a:ahLst/>
                <a:cxnLst>
                  <a:cxn ang="0">
                    <a:pos x="connsiteX0" y="connsiteY0"/>
                  </a:cxn>
                  <a:cxn ang="0">
                    <a:pos x="connsiteX1" y="connsiteY1"/>
                  </a:cxn>
                </a:cxnLst>
                <a:rect l="l" t="t" r="r" b="b"/>
                <a:pathLst>
                  <a:path w="114300" h="9525">
                    <a:moveTo>
                      <a:pt x="114647" y="6643"/>
                    </a:moveTo>
                    <a:lnTo>
                      <a:pt x="6643" y="6643"/>
                    </a:lnTo>
                  </a:path>
                </a:pathLst>
              </a:custGeom>
              <a:noFill/>
              <a:ln w="25400" cap="flat">
                <a:solidFill>
                  <a:schemeClr val="accent2"/>
                </a:solidFill>
                <a:prstDash val="solid"/>
                <a:miter/>
              </a:ln>
            </p:spPr>
            <p:txBody>
              <a:bodyPr rtlCol="0" anchor="ctr"/>
              <a:lstStyle/>
              <a:p>
                <a:endParaRPr lang="fr-FR" dirty="0"/>
              </a:p>
            </p:txBody>
          </p:sp>
        </p:grpSp>
      </p:grpSp>
      <p:grpSp>
        <p:nvGrpSpPr>
          <p:cNvPr id="88" name="Graphic 124">
            <a:extLst>
              <a:ext uri="{FF2B5EF4-FFF2-40B4-BE49-F238E27FC236}">
                <a16:creationId xmlns:a16="http://schemas.microsoft.com/office/drawing/2014/main" id="{8C80A171-DB73-47ED-AEF6-5713B5323ECA}"/>
              </a:ext>
            </a:extLst>
          </p:cNvPr>
          <p:cNvGrpSpPr/>
          <p:nvPr/>
        </p:nvGrpSpPr>
        <p:grpSpPr>
          <a:xfrm>
            <a:off x="1135850" y="2241675"/>
            <a:ext cx="3384000" cy="1404000"/>
            <a:chOff x="1924050" y="2328862"/>
            <a:chExt cx="5295900" cy="2200275"/>
          </a:xfrm>
        </p:grpSpPr>
        <p:sp>
          <p:nvSpPr>
            <p:cNvPr id="89" name="Freeform: Shape 126">
              <a:extLst>
                <a:ext uri="{FF2B5EF4-FFF2-40B4-BE49-F238E27FC236}">
                  <a16:creationId xmlns:a16="http://schemas.microsoft.com/office/drawing/2014/main" id="{DFE91140-411A-480B-B27E-9EB848701EFF}"/>
                </a:ext>
              </a:extLst>
            </p:cNvPr>
            <p:cNvSpPr/>
            <p:nvPr/>
          </p:nvSpPr>
          <p:spPr>
            <a:xfrm>
              <a:off x="1921669" y="2363515"/>
              <a:ext cx="5257800" cy="2114550"/>
            </a:xfrm>
            <a:custGeom>
              <a:avLst/>
              <a:gdLst>
                <a:gd name="connsiteX0" fmla="*/ 5255324 w 5257800"/>
                <a:gd name="connsiteY0" fmla="*/ 2110187 h 2114550"/>
                <a:gd name="connsiteX1" fmla="*/ 4156653 w 5257800"/>
                <a:gd name="connsiteY1" fmla="*/ 2110187 h 2114550"/>
                <a:gd name="connsiteX2" fmla="*/ 4156653 w 5257800"/>
                <a:gd name="connsiteY2" fmla="*/ 2011165 h 2114550"/>
                <a:gd name="connsiteX3" fmla="*/ 3932673 w 5257800"/>
                <a:gd name="connsiteY3" fmla="*/ 2011165 h 2114550"/>
                <a:gd name="connsiteX4" fmla="*/ 3932673 w 5257800"/>
                <a:gd name="connsiteY4" fmla="*/ 1931003 h 2114550"/>
                <a:gd name="connsiteX5" fmla="*/ 3843080 w 5257800"/>
                <a:gd name="connsiteY5" fmla="*/ 1931003 h 2114550"/>
                <a:gd name="connsiteX6" fmla="*/ 3843080 w 5257800"/>
                <a:gd name="connsiteY6" fmla="*/ 1872062 h 2114550"/>
                <a:gd name="connsiteX7" fmla="*/ 3678041 w 5257800"/>
                <a:gd name="connsiteY7" fmla="*/ 1872062 h 2114550"/>
                <a:gd name="connsiteX8" fmla="*/ 3678041 w 5257800"/>
                <a:gd name="connsiteY8" fmla="*/ 1808406 h 2114550"/>
                <a:gd name="connsiteX9" fmla="*/ 3645037 w 5257800"/>
                <a:gd name="connsiteY9" fmla="*/ 1808406 h 2114550"/>
                <a:gd name="connsiteX10" fmla="*/ 3645037 w 5257800"/>
                <a:gd name="connsiteY10" fmla="*/ 1744751 h 2114550"/>
                <a:gd name="connsiteX11" fmla="*/ 3609670 w 5257800"/>
                <a:gd name="connsiteY11" fmla="*/ 1744751 h 2114550"/>
                <a:gd name="connsiteX12" fmla="*/ 3609670 w 5257800"/>
                <a:gd name="connsiteY12" fmla="*/ 1674018 h 2114550"/>
                <a:gd name="connsiteX13" fmla="*/ 3300813 w 5257800"/>
                <a:gd name="connsiteY13" fmla="*/ 1674018 h 2114550"/>
                <a:gd name="connsiteX14" fmla="*/ 3300813 w 5257800"/>
                <a:gd name="connsiteY14" fmla="*/ 1584426 h 2114550"/>
                <a:gd name="connsiteX15" fmla="*/ 3008462 w 5257800"/>
                <a:gd name="connsiteY15" fmla="*/ 1584426 h 2114550"/>
                <a:gd name="connsiteX16" fmla="*/ 3008462 w 5257800"/>
                <a:gd name="connsiteY16" fmla="*/ 1506626 h 2114550"/>
                <a:gd name="connsiteX17" fmla="*/ 2793911 w 5257800"/>
                <a:gd name="connsiteY17" fmla="*/ 1506626 h 2114550"/>
                <a:gd name="connsiteX18" fmla="*/ 2793911 w 5257800"/>
                <a:gd name="connsiteY18" fmla="*/ 1445323 h 2114550"/>
                <a:gd name="connsiteX19" fmla="*/ 2586438 w 5257800"/>
                <a:gd name="connsiteY19" fmla="*/ 1445323 h 2114550"/>
                <a:gd name="connsiteX20" fmla="*/ 2586438 w 5257800"/>
                <a:gd name="connsiteY20" fmla="*/ 1402889 h 2114550"/>
                <a:gd name="connsiteX21" fmla="*/ 2506275 w 5257800"/>
                <a:gd name="connsiteY21" fmla="*/ 1402889 h 2114550"/>
                <a:gd name="connsiteX22" fmla="*/ 2506275 w 5257800"/>
                <a:gd name="connsiteY22" fmla="*/ 1355731 h 2114550"/>
                <a:gd name="connsiteX23" fmla="*/ 2468556 w 5257800"/>
                <a:gd name="connsiteY23" fmla="*/ 1355731 h 2114550"/>
                <a:gd name="connsiteX24" fmla="*/ 2468556 w 5257800"/>
                <a:gd name="connsiteY24" fmla="*/ 1318012 h 2114550"/>
                <a:gd name="connsiteX25" fmla="*/ 2435543 w 5257800"/>
                <a:gd name="connsiteY25" fmla="*/ 1318012 h 2114550"/>
                <a:gd name="connsiteX26" fmla="*/ 2435543 w 5257800"/>
                <a:gd name="connsiteY26" fmla="*/ 1273216 h 2114550"/>
                <a:gd name="connsiteX27" fmla="*/ 2121980 w 5257800"/>
                <a:gd name="connsiteY27" fmla="*/ 1273216 h 2114550"/>
                <a:gd name="connsiteX28" fmla="*/ 2121980 w 5257800"/>
                <a:gd name="connsiteY28" fmla="*/ 1221343 h 2114550"/>
                <a:gd name="connsiteX29" fmla="*/ 2018243 w 5257800"/>
                <a:gd name="connsiteY29" fmla="*/ 1221343 h 2114550"/>
                <a:gd name="connsiteX30" fmla="*/ 2018243 w 5257800"/>
                <a:gd name="connsiteY30" fmla="*/ 1178909 h 2114550"/>
                <a:gd name="connsiteX31" fmla="*/ 1982876 w 5257800"/>
                <a:gd name="connsiteY31" fmla="*/ 1178909 h 2114550"/>
                <a:gd name="connsiteX32" fmla="*/ 1982876 w 5257800"/>
                <a:gd name="connsiteY32" fmla="*/ 1101108 h 2114550"/>
                <a:gd name="connsiteX33" fmla="*/ 1688163 w 5257800"/>
                <a:gd name="connsiteY33" fmla="*/ 1101108 h 2114550"/>
                <a:gd name="connsiteX34" fmla="*/ 1688163 w 5257800"/>
                <a:gd name="connsiteY34" fmla="*/ 1049235 h 2114550"/>
                <a:gd name="connsiteX35" fmla="*/ 1608001 w 5257800"/>
                <a:gd name="connsiteY35" fmla="*/ 1049235 h 2114550"/>
                <a:gd name="connsiteX36" fmla="*/ 1608001 w 5257800"/>
                <a:gd name="connsiteY36" fmla="*/ 1009154 h 2114550"/>
                <a:gd name="connsiteX37" fmla="*/ 1426464 w 5257800"/>
                <a:gd name="connsiteY37" fmla="*/ 1009154 h 2114550"/>
                <a:gd name="connsiteX38" fmla="*/ 1426464 w 5257800"/>
                <a:gd name="connsiteY38" fmla="*/ 966720 h 2114550"/>
                <a:gd name="connsiteX39" fmla="*/ 1386383 w 5257800"/>
                <a:gd name="connsiteY39" fmla="*/ 966720 h 2114550"/>
                <a:gd name="connsiteX40" fmla="*/ 1386383 w 5257800"/>
                <a:gd name="connsiteY40" fmla="*/ 928992 h 2114550"/>
                <a:gd name="connsiteX41" fmla="*/ 1367523 w 5257800"/>
                <a:gd name="connsiteY41" fmla="*/ 928992 h 2114550"/>
                <a:gd name="connsiteX42" fmla="*/ 1367523 w 5257800"/>
                <a:gd name="connsiteY42" fmla="*/ 886556 h 2114550"/>
                <a:gd name="connsiteX43" fmla="*/ 1329795 w 5257800"/>
                <a:gd name="connsiteY43" fmla="*/ 886556 h 2114550"/>
                <a:gd name="connsiteX44" fmla="*/ 1329795 w 5257800"/>
                <a:gd name="connsiteY44" fmla="*/ 853549 h 2114550"/>
                <a:gd name="connsiteX45" fmla="*/ 1263787 w 5257800"/>
                <a:gd name="connsiteY45" fmla="*/ 853549 h 2114550"/>
                <a:gd name="connsiteX46" fmla="*/ 1263787 w 5257800"/>
                <a:gd name="connsiteY46" fmla="*/ 804038 h 2114550"/>
                <a:gd name="connsiteX47" fmla="*/ 1228420 w 5257800"/>
                <a:gd name="connsiteY47" fmla="*/ 804038 h 2114550"/>
                <a:gd name="connsiteX48" fmla="*/ 1228420 w 5257800"/>
                <a:gd name="connsiteY48" fmla="*/ 768673 h 2114550"/>
                <a:gd name="connsiteX49" fmla="*/ 1051589 w 5257800"/>
                <a:gd name="connsiteY49" fmla="*/ 768673 h 2114550"/>
                <a:gd name="connsiteX50" fmla="*/ 1051589 w 5257800"/>
                <a:gd name="connsiteY50" fmla="*/ 712088 h 2114550"/>
                <a:gd name="connsiteX51" fmla="*/ 881840 w 5257800"/>
                <a:gd name="connsiteY51" fmla="*/ 712088 h 2114550"/>
                <a:gd name="connsiteX52" fmla="*/ 881840 w 5257800"/>
                <a:gd name="connsiteY52" fmla="*/ 686154 h 2114550"/>
                <a:gd name="connsiteX53" fmla="*/ 834686 w 5257800"/>
                <a:gd name="connsiteY53" fmla="*/ 686154 h 2114550"/>
                <a:gd name="connsiteX54" fmla="*/ 834686 w 5257800"/>
                <a:gd name="connsiteY54" fmla="*/ 643716 h 2114550"/>
                <a:gd name="connsiteX55" fmla="*/ 773387 w 5257800"/>
                <a:gd name="connsiteY55" fmla="*/ 643716 h 2114550"/>
                <a:gd name="connsiteX56" fmla="*/ 773387 w 5257800"/>
                <a:gd name="connsiteY56" fmla="*/ 608351 h 2114550"/>
                <a:gd name="connsiteX57" fmla="*/ 719160 w 5257800"/>
                <a:gd name="connsiteY57" fmla="*/ 608351 h 2114550"/>
                <a:gd name="connsiteX58" fmla="*/ 719160 w 5257800"/>
                <a:gd name="connsiteY58" fmla="*/ 558840 h 2114550"/>
                <a:gd name="connsiteX59" fmla="*/ 620138 w 5257800"/>
                <a:gd name="connsiteY59" fmla="*/ 558840 h 2114550"/>
                <a:gd name="connsiteX60" fmla="*/ 620138 w 5257800"/>
                <a:gd name="connsiteY60" fmla="*/ 481037 h 2114550"/>
                <a:gd name="connsiteX61" fmla="*/ 605992 w 5257800"/>
                <a:gd name="connsiteY61" fmla="*/ 481037 h 2114550"/>
                <a:gd name="connsiteX62" fmla="*/ 605992 w 5257800"/>
                <a:gd name="connsiteY62" fmla="*/ 450386 h 2114550"/>
                <a:gd name="connsiteX63" fmla="*/ 584773 w 5257800"/>
                <a:gd name="connsiteY63" fmla="*/ 450386 h 2114550"/>
                <a:gd name="connsiteX64" fmla="*/ 584773 w 5257800"/>
                <a:gd name="connsiteY64" fmla="*/ 372583 h 2114550"/>
                <a:gd name="connsiteX65" fmla="*/ 488109 w 5257800"/>
                <a:gd name="connsiteY65" fmla="*/ 372583 h 2114550"/>
                <a:gd name="connsiteX66" fmla="*/ 488109 w 5257800"/>
                <a:gd name="connsiteY66" fmla="*/ 292423 h 2114550"/>
                <a:gd name="connsiteX67" fmla="*/ 429167 w 5257800"/>
                <a:gd name="connsiteY67" fmla="*/ 292423 h 2114550"/>
                <a:gd name="connsiteX68" fmla="*/ 429167 w 5257800"/>
                <a:gd name="connsiteY68" fmla="*/ 247626 h 2114550"/>
                <a:gd name="connsiteX69" fmla="*/ 398517 w 5257800"/>
                <a:gd name="connsiteY69" fmla="*/ 247626 h 2114550"/>
                <a:gd name="connsiteX70" fmla="*/ 398517 w 5257800"/>
                <a:gd name="connsiteY70" fmla="*/ 219334 h 2114550"/>
                <a:gd name="connsiteX71" fmla="*/ 290064 w 5257800"/>
                <a:gd name="connsiteY71" fmla="*/ 219334 h 2114550"/>
                <a:gd name="connsiteX72" fmla="*/ 290064 w 5257800"/>
                <a:gd name="connsiteY72" fmla="*/ 176897 h 2114550"/>
                <a:gd name="connsiteX73" fmla="*/ 266488 w 5257800"/>
                <a:gd name="connsiteY73" fmla="*/ 176897 h 2114550"/>
                <a:gd name="connsiteX74" fmla="*/ 266488 w 5257800"/>
                <a:gd name="connsiteY74" fmla="*/ 146247 h 2114550"/>
                <a:gd name="connsiteX75" fmla="*/ 228765 w 5257800"/>
                <a:gd name="connsiteY75" fmla="*/ 146247 h 2114550"/>
                <a:gd name="connsiteX76" fmla="*/ 228765 w 5257800"/>
                <a:gd name="connsiteY76" fmla="*/ 106166 h 2114550"/>
                <a:gd name="connsiteX77" fmla="*/ 183969 w 5257800"/>
                <a:gd name="connsiteY77" fmla="*/ 106166 h 2114550"/>
                <a:gd name="connsiteX78" fmla="*/ 183969 w 5257800"/>
                <a:gd name="connsiteY78" fmla="*/ 11859 h 2114550"/>
                <a:gd name="connsiteX79" fmla="*/ 7144 w 5257800"/>
                <a:gd name="connsiteY79" fmla="*/ 11859 h 2114550"/>
                <a:gd name="connsiteX80" fmla="*/ 7144 w 5257800"/>
                <a:gd name="connsiteY80" fmla="*/ 7144 h 211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257800" h="2114550">
                  <a:moveTo>
                    <a:pt x="5255324" y="2110187"/>
                  </a:moveTo>
                  <a:lnTo>
                    <a:pt x="4156653" y="2110187"/>
                  </a:lnTo>
                  <a:lnTo>
                    <a:pt x="4156653" y="2011165"/>
                  </a:lnTo>
                  <a:lnTo>
                    <a:pt x="3932673" y="2011165"/>
                  </a:lnTo>
                  <a:lnTo>
                    <a:pt x="3932673" y="1931003"/>
                  </a:lnTo>
                  <a:lnTo>
                    <a:pt x="3843080" y="1931003"/>
                  </a:lnTo>
                  <a:lnTo>
                    <a:pt x="3843080" y="1872062"/>
                  </a:lnTo>
                  <a:lnTo>
                    <a:pt x="3678041" y="1872062"/>
                  </a:lnTo>
                  <a:lnTo>
                    <a:pt x="3678041" y="1808406"/>
                  </a:lnTo>
                  <a:lnTo>
                    <a:pt x="3645037" y="1808406"/>
                  </a:lnTo>
                  <a:lnTo>
                    <a:pt x="3645037" y="1744751"/>
                  </a:lnTo>
                  <a:lnTo>
                    <a:pt x="3609670" y="1744751"/>
                  </a:lnTo>
                  <a:lnTo>
                    <a:pt x="3609670" y="1674018"/>
                  </a:lnTo>
                  <a:lnTo>
                    <a:pt x="3300813" y="1674018"/>
                  </a:lnTo>
                  <a:lnTo>
                    <a:pt x="3300813" y="1584426"/>
                  </a:lnTo>
                  <a:lnTo>
                    <a:pt x="3008462" y="1584426"/>
                  </a:lnTo>
                  <a:lnTo>
                    <a:pt x="3008462" y="1506626"/>
                  </a:lnTo>
                  <a:lnTo>
                    <a:pt x="2793911" y="1506626"/>
                  </a:lnTo>
                  <a:lnTo>
                    <a:pt x="2793911" y="1445323"/>
                  </a:lnTo>
                  <a:lnTo>
                    <a:pt x="2586438" y="1445323"/>
                  </a:lnTo>
                  <a:lnTo>
                    <a:pt x="2586438" y="1402889"/>
                  </a:lnTo>
                  <a:lnTo>
                    <a:pt x="2506275" y="1402889"/>
                  </a:lnTo>
                  <a:lnTo>
                    <a:pt x="2506275" y="1355731"/>
                  </a:lnTo>
                  <a:lnTo>
                    <a:pt x="2468556" y="1355731"/>
                  </a:lnTo>
                  <a:lnTo>
                    <a:pt x="2468556" y="1318012"/>
                  </a:lnTo>
                  <a:lnTo>
                    <a:pt x="2435543" y="1318012"/>
                  </a:lnTo>
                  <a:lnTo>
                    <a:pt x="2435543" y="1273216"/>
                  </a:lnTo>
                  <a:lnTo>
                    <a:pt x="2121980" y="1273216"/>
                  </a:lnTo>
                  <a:lnTo>
                    <a:pt x="2121980" y="1221343"/>
                  </a:lnTo>
                  <a:lnTo>
                    <a:pt x="2018243" y="1221343"/>
                  </a:lnTo>
                  <a:lnTo>
                    <a:pt x="2018243" y="1178909"/>
                  </a:lnTo>
                  <a:lnTo>
                    <a:pt x="1982876" y="1178909"/>
                  </a:lnTo>
                  <a:lnTo>
                    <a:pt x="1982876" y="1101108"/>
                  </a:lnTo>
                  <a:lnTo>
                    <a:pt x="1688163" y="1101108"/>
                  </a:lnTo>
                  <a:lnTo>
                    <a:pt x="1688163" y="1049235"/>
                  </a:lnTo>
                  <a:lnTo>
                    <a:pt x="1608001" y="1049235"/>
                  </a:lnTo>
                  <a:lnTo>
                    <a:pt x="1608001" y="1009154"/>
                  </a:lnTo>
                  <a:lnTo>
                    <a:pt x="1426464" y="1009154"/>
                  </a:lnTo>
                  <a:lnTo>
                    <a:pt x="1426464" y="966720"/>
                  </a:lnTo>
                  <a:lnTo>
                    <a:pt x="1386383" y="966720"/>
                  </a:lnTo>
                  <a:lnTo>
                    <a:pt x="1386383" y="928992"/>
                  </a:lnTo>
                  <a:lnTo>
                    <a:pt x="1367523" y="928992"/>
                  </a:lnTo>
                  <a:lnTo>
                    <a:pt x="1367523" y="886556"/>
                  </a:lnTo>
                  <a:lnTo>
                    <a:pt x="1329795" y="886556"/>
                  </a:lnTo>
                  <a:lnTo>
                    <a:pt x="1329795" y="853549"/>
                  </a:lnTo>
                  <a:lnTo>
                    <a:pt x="1263787" y="853549"/>
                  </a:lnTo>
                  <a:lnTo>
                    <a:pt x="1263787" y="804038"/>
                  </a:lnTo>
                  <a:lnTo>
                    <a:pt x="1228420" y="804038"/>
                  </a:lnTo>
                  <a:lnTo>
                    <a:pt x="1228420" y="768673"/>
                  </a:lnTo>
                  <a:lnTo>
                    <a:pt x="1051589" y="768673"/>
                  </a:lnTo>
                  <a:lnTo>
                    <a:pt x="1051589" y="712088"/>
                  </a:lnTo>
                  <a:lnTo>
                    <a:pt x="881840" y="712088"/>
                  </a:lnTo>
                  <a:lnTo>
                    <a:pt x="881840" y="686154"/>
                  </a:lnTo>
                  <a:lnTo>
                    <a:pt x="834686" y="686154"/>
                  </a:lnTo>
                  <a:lnTo>
                    <a:pt x="834686" y="643716"/>
                  </a:lnTo>
                  <a:lnTo>
                    <a:pt x="773387" y="643716"/>
                  </a:lnTo>
                  <a:lnTo>
                    <a:pt x="773387" y="608351"/>
                  </a:lnTo>
                  <a:lnTo>
                    <a:pt x="719160" y="608351"/>
                  </a:lnTo>
                  <a:lnTo>
                    <a:pt x="719160" y="558840"/>
                  </a:lnTo>
                  <a:lnTo>
                    <a:pt x="620138" y="558840"/>
                  </a:lnTo>
                  <a:lnTo>
                    <a:pt x="620138" y="481037"/>
                  </a:lnTo>
                  <a:lnTo>
                    <a:pt x="605992" y="481037"/>
                  </a:lnTo>
                  <a:lnTo>
                    <a:pt x="605992" y="450386"/>
                  </a:lnTo>
                  <a:lnTo>
                    <a:pt x="584773" y="450386"/>
                  </a:lnTo>
                  <a:lnTo>
                    <a:pt x="584773" y="372583"/>
                  </a:lnTo>
                  <a:lnTo>
                    <a:pt x="488109" y="372583"/>
                  </a:lnTo>
                  <a:lnTo>
                    <a:pt x="488109" y="292423"/>
                  </a:lnTo>
                  <a:lnTo>
                    <a:pt x="429167" y="292423"/>
                  </a:lnTo>
                  <a:lnTo>
                    <a:pt x="429167" y="247626"/>
                  </a:lnTo>
                  <a:lnTo>
                    <a:pt x="398517" y="247626"/>
                  </a:lnTo>
                  <a:lnTo>
                    <a:pt x="398517" y="219334"/>
                  </a:lnTo>
                  <a:lnTo>
                    <a:pt x="290064" y="219334"/>
                  </a:lnTo>
                  <a:lnTo>
                    <a:pt x="290064" y="176897"/>
                  </a:lnTo>
                  <a:lnTo>
                    <a:pt x="266488" y="176897"/>
                  </a:lnTo>
                  <a:lnTo>
                    <a:pt x="266488" y="146247"/>
                  </a:lnTo>
                  <a:lnTo>
                    <a:pt x="228765" y="146247"/>
                  </a:lnTo>
                  <a:lnTo>
                    <a:pt x="228765" y="106166"/>
                  </a:lnTo>
                  <a:lnTo>
                    <a:pt x="183969" y="106166"/>
                  </a:lnTo>
                  <a:lnTo>
                    <a:pt x="183969" y="11859"/>
                  </a:lnTo>
                  <a:lnTo>
                    <a:pt x="7144" y="11859"/>
                  </a:lnTo>
                  <a:lnTo>
                    <a:pt x="7144" y="7144"/>
                  </a:lnTo>
                </a:path>
              </a:pathLst>
            </a:custGeom>
            <a:noFill/>
            <a:ln w="25400" cap="flat">
              <a:solidFill>
                <a:schemeClr val="accent3"/>
              </a:solidFill>
              <a:prstDash val="solid"/>
              <a:miter/>
            </a:ln>
          </p:spPr>
          <p:txBody>
            <a:bodyPr rtlCol="0" anchor="ctr"/>
            <a:lstStyle/>
            <a:p>
              <a:endParaRPr lang="fr-FR" dirty="0"/>
            </a:p>
          </p:txBody>
        </p:sp>
        <p:sp>
          <p:nvSpPr>
            <p:cNvPr id="90" name="Freeform: Shape 5119">
              <a:extLst>
                <a:ext uri="{FF2B5EF4-FFF2-40B4-BE49-F238E27FC236}">
                  <a16:creationId xmlns:a16="http://schemas.microsoft.com/office/drawing/2014/main" id="{033A895E-98EF-475C-8BB3-6720548383C7}"/>
                </a:ext>
              </a:extLst>
            </p:cNvPr>
            <p:cNvSpPr/>
            <p:nvPr/>
          </p:nvSpPr>
          <p:spPr>
            <a:xfrm>
              <a:off x="1985009" y="2321401"/>
              <a:ext cx="9525" cy="114300"/>
            </a:xfrm>
            <a:custGeom>
              <a:avLst/>
              <a:gdLst>
                <a:gd name="connsiteX0" fmla="*/ 7461 w 9525"/>
                <a:gd name="connsiteY0" fmla="*/ 7461 h 114300"/>
                <a:gd name="connsiteX1" fmla="*/ 7461 w 9525"/>
                <a:gd name="connsiteY1" fmla="*/ 115461 h 114300"/>
              </a:gdLst>
              <a:ahLst/>
              <a:cxnLst>
                <a:cxn ang="0">
                  <a:pos x="connsiteX0" y="connsiteY0"/>
                </a:cxn>
                <a:cxn ang="0">
                  <a:pos x="connsiteX1" y="connsiteY1"/>
                </a:cxn>
              </a:cxnLst>
              <a:rect l="l" t="t" r="r" b="b"/>
              <a:pathLst>
                <a:path w="9525" h="114300">
                  <a:moveTo>
                    <a:pt x="7461" y="7461"/>
                  </a:moveTo>
                  <a:lnTo>
                    <a:pt x="7461" y="115461"/>
                  </a:lnTo>
                </a:path>
              </a:pathLst>
            </a:custGeom>
            <a:noFill/>
            <a:ln w="25400" cap="flat">
              <a:solidFill>
                <a:schemeClr val="accent3"/>
              </a:solidFill>
              <a:prstDash val="solid"/>
              <a:miter/>
            </a:ln>
          </p:spPr>
          <p:txBody>
            <a:bodyPr rtlCol="0" anchor="ctr"/>
            <a:lstStyle/>
            <a:p>
              <a:endParaRPr lang="fr-FR" dirty="0"/>
            </a:p>
          </p:txBody>
        </p:sp>
        <p:sp>
          <p:nvSpPr>
            <p:cNvPr id="91" name="Freeform: Shape 5120">
              <a:extLst>
                <a:ext uri="{FF2B5EF4-FFF2-40B4-BE49-F238E27FC236}">
                  <a16:creationId xmlns:a16="http://schemas.microsoft.com/office/drawing/2014/main" id="{D3EDE081-F0E2-4111-B729-CC1C83608937}"/>
                </a:ext>
              </a:extLst>
            </p:cNvPr>
            <p:cNvSpPr/>
            <p:nvPr/>
          </p:nvSpPr>
          <p:spPr>
            <a:xfrm>
              <a:off x="2023109" y="2321401"/>
              <a:ext cx="9525" cy="114300"/>
            </a:xfrm>
            <a:custGeom>
              <a:avLst/>
              <a:gdLst>
                <a:gd name="connsiteX0" fmla="*/ 7461 w 9525"/>
                <a:gd name="connsiteY0" fmla="*/ 7461 h 114300"/>
                <a:gd name="connsiteX1" fmla="*/ 7461 w 9525"/>
                <a:gd name="connsiteY1" fmla="*/ 115461 h 114300"/>
              </a:gdLst>
              <a:ahLst/>
              <a:cxnLst>
                <a:cxn ang="0">
                  <a:pos x="connsiteX0" y="connsiteY0"/>
                </a:cxn>
                <a:cxn ang="0">
                  <a:pos x="connsiteX1" y="connsiteY1"/>
                </a:cxn>
              </a:cxnLst>
              <a:rect l="l" t="t" r="r" b="b"/>
              <a:pathLst>
                <a:path w="9525" h="114300">
                  <a:moveTo>
                    <a:pt x="7461" y="7461"/>
                  </a:moveTo>
                  <a:lnTo>
                    <a:pt x="7461" y="115461"/>
                  </a:lnTo>
                </a:path>
              </a:pathLst>
            </a:custGeom>
            <a:noFill/>
            <a:ln w="25400" cap="flat">
              <a:solidFill>
                <a:schemeClr val="accent3"/>
              </a:solidFill>
              <a:prstDash val="solid"/>
              <a:miter/>
            </a:ln>
          </p:spPr>
          <p:txBody>
            <a:bodyPr rtlCol="0" anchor="ctr"/>
            <a:lstStyle/>
            <a:p>
              <a:endParaRPr lang="fr-FR" dirty="0"/>
            </a:p>
          </p:txBody>
        </p:sp>
        <p:sp>
          <p:nvSpPr>
            <p:cNvPr id="92" name="Freeform: Shape 5123">
              <a:extLst>
                <a:ext uri="{FF2B5EF4-FFF2-40B4-BE49-F238E27FC236}">
                  <a16:creationId xmlns:a16="http://schemas.microsoft.com/office/drawing/2014/main" id="{150ABE94-3248-4397-A796-7AEA45D0CE84}"/>
                </a:ext>
              </a:extLst>
            </p:cNvPr>
            <p:cNvSpPr/>
            <p:nvPr/>
          </p:nvSpPr>
          <p:spPr>
            <a:xfrm>
              <a:off x="1946909" y="2321401"/>
              <a:ext cx="9525" cy="114300"/>
            </a:xfrm>
            <a:custGeom>
              <a:avLst/>
              <a:gdLst>
                <a:gd name="connsiteX0" fmla="*/ 7461 w 9525"/>
                <a:gd name="connsiteY0" fmla="*/ 7461 h 114300"/>
                <a:gd name="connsiteX1" fmla="*/ 7461 w 9525"/>
                <a:gd name="connsiteY1" fmla="*/ 115461 h 114300"/>
              </a:gdLst>
              <a:ahLst/>
              <a:cxnLst>
                <a:cxn ang="0">
                  <a:pos x="connsiteX0" y="connsiteY0"/>
                </a:cxn>
                <a:cxn ang="0">
                  <a:pos x="connsiteX1" y="connsiteY1"/>
                </a:cxn>
              </a:cxnLst>
              <a:rect l="l" t="t" r="r" b="b"/>
              <a:pathLst>
                <a:path w="9525" h="114300">
                  <a:moveTo>
                    <a:pt x="7461" y="7461"/>
                  </a:moveTo>
                  <a:lnTo>
                    <a:pt x="7461" y="115461"/>
                  </a:lnTo>
                </a:path>
              </a:pathLst>
            </a:custGeom>
            <a:noFill/>
            <a:ln w="25400" cap="flat">
              <a:solidFill>
                <a:schemeClr val="accent3"/>
              </a:solidFill>
              <a:prstDash val="solid"/>
              <a:miter/>
            </a:ln>
          </p:spPr>
          <p:txBody>
            <a:bodyPr rtlCol="0" anchor="ctr"/>
            <a:lstStyle/>
            <a:p>
              <a:endParaRPr lang="fr-FR" dirty="0"/>
            </a:p>
          </p:txBody>
        </p:sp>
        <p:sp>
          <p:nvSpPr>
            <p:cNvPr id="93" name="Freeform: Shape 5124">
              <a:extLst>
                <a:ext uri="{FF2B5EF4-FFF2-40B4-BE49-F238E27FC236}">
                  <a16:creationId xmlns:a16="http://schemas.microsoft.com/office/drawing/2014/main" id="{A91EE812-FB45-42E2-81A3-63DFC67E7E83}"/>
                </a:ext>
              </a:extLst>
            </p:cNvPr>
            <p:cNvSpPr/>
            <p:nvPr/>
          </p:nvSpPr>
          <p:spPr>
            <a:xfrm>
              <a:off x="2251710" y="2511902"/>
              <a:ext cx="9525" cy="114300"/>
            </a:xfrm>
            <a:custGeom>
              <a:avLst/>
              <a:gdLst>
                <a:gd name="connsiteX0" fmla="*/ 7461 w 9525"/>
                <a:gd name="connsiteY0" fmla="*/ 7461 h 114300"/>
                <a:gd name="connsiteX1" fmla="*/ 7461 w 9525"/>
                <a:gd name="connsiteY1" fmla="*/ 115461 h 114300"/>
              </a:gdLst>
              <a:ahLst/>
              <a:cxnLst>
                <a:cxn ang="0">
                  <a:pos x="connsiteX0" y="connsiteY0"/>
                </a:cxn>
                <a:cxn ang="0">
                  <a:pos x="connsiteX1" y="connsiteY1"/>
                </a:cxn>
              </a:cxnLst>
              <a:rect l="l" t="t" r="r" b="b"/>
              <a:pathLst>
                <a:path w="9525" h="114300">
                  <a:moveTo>
                    <a:pt x="7461" y="7461"/>
                  </a:moveTo>
                  <a:lnTo>
                    <a:pt x="7461" y="115461"/>
                  </a:lnTo>
                </a:path>
              </a:pathLst>
            </a:custGeom>
            <a:noFill/>
            <a:ln w="25400" cap="flat">
              <a:solidFill>
                <a:schemeClr val="accent3"/>
              </a:solidFill>
              <a:prstDash val="solid"/>
              <a:miter/>
            </a:ln>
          </p:spPr>
          <p:txBody>
            <a:bodyPr rtlCol="0" anchor="ctr"/>
            <a:lstStyle/>
            <a:p>
              <a:endParaRPr lang="fr-FR" dirty="0"/>
            </a:p>
          </p:txBody>
        </p:sp>
        <p:sp>
          <p:nvSpPr>
            <p:cNvPr id="94" name="Freeform: Shape 5125">
              <a:extLst>
                <a:ext uri="{FF2B5EF4-FFF2-40B4-BE49-F238E27FC236}">
                  <a16:creationId xmlns:a16="http://schemas.microsoft.com/office/drawing/2014/main" id="{44E3D605-F2FB-4F6D-B6E1-C9981C9DA4CB}"/>
                </a:ext>
              </a:extLst>
            </p:cNvPr>
            <p:cNvSpPr/>
            <p:nvPr/>
          </p:nvSpPr>
          <p:spPr>
            <a:xfrm>
              <a:off x="2556512" y="2854805"/>
              <a:ext cx="9525" cy="114300"/>
            </a:xfrm>
            <a:custGeom>
              <a:avLst/>
              <a:gdLst>
                <a:gd name="connsiteX0" fmla="*/ 7461 w 9525"/>
                <a:gd name="connsiteY0" fmla="*/ 7461 h 114300"/>
                <a:gd name="connsiteX1" fmla="*/ 7461 w 9525"/>
                <a:gd name="connsiteY1" fmla="*/ 115460 h 114300"/>
              </a:gdLst>
              <a:ahLst/>
              <a:cxnLst>
                <a:cxn ang="0">
                  <a:pos x="connsiteX0" y="connsiteY0"/>
                </a:cxn>
                <a:cxn ang="0">
                  <a:pos x="connsiteX1" y="connsiteY1"/>
                </a:cxn>
              </a:cxnLst>
              <a:rect l="l" t="t" r="r" b="b"/>
              <a:pathLst>
                <a:path w="9525" h="114300">
                  <a:moveTo>
                    <a:pt x="7461" y="7461"/>
                  </a:moveTo>
                  <a:lnTo>
                    <a:pt x="7461" y="115460"/>
                  </a:lnTo>
                </a:path>
              </a:pathLst>
            </a:custGeom>
            <a:noFill/>
            <a:ln w="25400" cap="flat">
              <a:solidFill>
                <a:schemeClr val="accent3"/>
              </a:solidFill>
              <a:prstDash val="solid"/>
              <a:miter/>
            </a:ln>
          </p:spPr>
          <p:txBody>
            <a:bodyPr rtlCol="0" anchor="ctr"/>
            <a:lstStyle/>
            <a:p>
              <a:endParaRPr lang="fr-FR" dirty="0"/>
            </a:p>
          </p:txBody>
        </p:sp>
        <p:sp>
          <p:nvSpPr>
            <p:cNvPr id="95" name="Freeform: Shape 5126">
              <a:extLst>
                <a:ext uri="{FF2B5EF4-FFF2-40B4-BE49-F238E27FC236}">
                  <a16:creationId xmlns:a16="http://schemas.microsoft.com/office/drawing/2014/main" id="{452E9C3D-0BCE-413A-9F7E-215898400D29}"/>
                </a:ext>
              </a:extLst>
            </p:cNvPr>
            <p:cNvSpPr/>
            <p:nvPr/>
          </p:nvSpPr>
          <p:spPr>
            <a:xfrm>
              <a:off x="2880367" y="3026256"/>
              <a:ext cx="9525" cy="114300"/>
            </a:xfrm>
            <a:custGeom>
              <a:avLst/>
              <a:gdLst>
                <a:gd name="connsiteX0" fmla="*/ 7461 w 9525"/>
                <a:gd name="connsiteY0" fmla="*/ 7461 h 114300"/>
                <a:gd name="connsiteX1" fmla="*/ 7461 w 9525"/>
                <a:gd name="connsiteY1" fmla="*/ 115461 h 114300"/>
              </a:gdLst>
              <a:ahLst/>
              <a:cxnLst>
                <a:cxn ang="0">
                  <a:pos x="connsiteX0" y="connsiteY0"/>
                </a:cxn>
                <a:cxn ang="0">
                  <a:pos x="connsiteX1" y="connsiteY1"/>
                </a:cxn>
              </a:cxnLst>
              <a:rect l="l" t="t" r="r" b="b"/>
              <a:pathLst>
                <a:path w="9525" h="114300">
                  <a:moveTo>
                    <a:pt x="7461" y="7461"/>
                  </a:moveTo>
                  <a:lnTo>
                    <a:pt x="7461" y="115461"/>
                  </a:lnTo>
                </a:path>
              </a:pathLst>
            </a:custGeom>
            <a:noFill/>
            <a:ln w="25400" cap="flat">
              <a:solidFill>
                <a:schemeClr val="accent3"/>
              </a:solidFill>
              <a:prstDash val="solid"/>
              <a:miter/>
            </a:ln>
          </p:spPr>
          <p:txBody>
            <a:bodyPr rtlCol="0" anchor="ctr"/>
            <a:lstStyle/>
            <a:p>
              <a:endParaRPr lang="fr-FR" dirty="0"/>
            </a:p>
          </p:txBody>
        </p:sp>
        <p:sp>
          <p:nvSpPr>
            <p:cNvPr id="96" name="Freeform: Shape 5127">
              <a:extLst>
                <a:ext uri="{FF2B5EF4-FFF2-40B4-BE49-F238E27FC236}">
                  <a16:creationId xmlns:a16="http://schemas.microsoft.com/office/drawing/2014/main" id="{4D8A9010-3C84-429A-8B47-790178683422}"/>
                </a:ext>
              </a:extLst>
            </p:cNvPr>
            <p:cNvSpPr/>
            <p:nvPr/>
          </p:nvSpPr>
          <p:spPr>
            <a:xfrm>
              <a:off x="2937517" y="3026256"/>
              <a:ext cx="9525" cy="114300"/>
            </a:xfrm>
            <a:custGeom>
              <a:avLst/>
              <a:gdLst>
                <a:gd name="connsiteX0" fmla="*/ 7461 w 9525"/>
                <a:gd name="connsiteY0" fmla="*/ 7461 h 114300"/>
                <a:gd name="connsiteX1" fmla="*/ 7461 w 9525"/>
                <a:gd name="connsiteY1" fmla="*/ 115461 h 114300"/>
              </a:gdLst>
              <a:ahLst/>
              <a:cxnLst>
                <a:cxn ang="0">
                  <a:pos x="connsiteX0" y="connsiteY0"/>
                </a:cxn>
                <a:cxn ang="0">
                  <a:pos x="connsiteX1" y="connsiteY1"/>
                </a:cxn>
              </a:cxnLst>
              <a:rect l="l" t="t" r="r" b="b"/>
              <a:pathLst>
                <a:path w="9525" h="114300">
                  <a:moveTo>
                    <a:pt x="7461" y="7461"/>
                  </a:moveTo>
                  <a:lnTo>
                    <a:pt x="7461" y="115461"/>
                  </a:lnTo>
                </a:path>
              </a:pathLst>
            </a:custGeom>
            <a:noFill/>
            <a:ln w="25400" cap="flat">
              <a:solidFill>
                <a:schemeClr val="accent3"/>
              </a:solidFill>
              <a:prstDash val="solid"/>
              <a:miter/>
            </a:ln>
          </p:spPr>
          <p:txBody>
            <a:bodyPr rtlCol="0" anchor="ctr"/>
            <a:lstStyle/>
            <a:p>
              <a:endParaRPr lang="fr-FR" dirty="0"/>
            </a:p>
          </p:txBody>
        </p:sp>
        <p:sp>
          <p:nvSpPr>
            <p:cNvPr id="97" name="Freeform: Shape 5128">
              <a:extLst>
                <a:ext uri="{FF2B5EF4-FFF2-40B4-BE49-F238E27FC236}">
                  <a16:creationId xmlns:a16="http://schemas.microsoft.com/office/drawing/2014/main" id="{8D5C88C3-E66B-41CD-B96A-2BA5C79EB0AE}"/>
                </a:ext>
              </a:extLst>
            </p:cNvPr>
            <p:cNvSpPr/>
            <p:nvPr/>
          </p:nvSpPr>
          <p:spPr>
            <a:xfrm>
              <a:off x="3775717" y="3407261"/>
              <a:ext cx="9525" cy="114300"/>
            </a:xfrm>
            <a:custGeom>
              <a:avLst/>
              <a:gdLst>
                <a:gd name="connsiteX0" fmla="*/ 7461 w 9525"/>
                <a:gd name="connsiteY0" fmla="*/ 7461 h 114300"/>
                <a:gd name="connsiteX1" fmla="*/ 7461 w 9525"/>
                <a:gd name="connsiteY1" fmla="*/ 115455 h 114300"/>
              </a:gdLst>
              <a:ahLst/>
              <a:cxnLst>
                <a:cxn ang="0">
                  <a:pos x="connsiteX0" y="connsiteY0"/>
                </a:cxn>
                <a:cxn ang="0">
                  <a:pos x="connsiteX1" y="connsiteY1"/>
                </a:cxn>
              </a:cxnLst>
              <a:rect l="l" t="t" r="r" b="b"/>
              <a:pathLst>
                <a:path w="9525" h="114300">
                  <a:moveTo>
                    <a:pt x="7461" y="7461"/>
                  </a:moveTo>
                  <a:lnTo>
                    <a:pt x="7461" y="115455"/>
                  </a:lnTo>
                </a:path>
              </a:pathLst>
            </a:custGeom>
            <a:noFill/>
            <a:ln w="25400" cap="flat">
              <a:solidFill>
                <a:schemeClr val="accent3"/>
              </a:solidFill>
              <a:prstDash val="solid"/>
              <a:miter/>
            </a:ln>
          </p:spPr>
          <p:txBody>
            <a:bodyPr rtlCol="0" anchor="ctr"/>
            <a:lstStyle/>
            <a:p>
              <a:endParaRPr lang="fr-FR" dirty="0"/>
            </a:p>
          </p:txBody>
        </p:sp>
        <p:sp>
          <p:nvSpPr>
            <p:cNvPr id="98" name="Freeform: Shape 5129">
              <a:extLst>
                <a:ext uri="{FF2B5EF4-FFF2-40B4-BE49-F238E27FC236}">
                  <a16:creationId xmlns:a16="http://schemas.microsoft.com/office/drawing/2014/main" id="{3CFDA84E-8DC4-4859-9BEE-F4F91334B29E}"/>
                </a:ext>
              </a:extLst>
            </p:cNvPr>
            <p:cNvSpPr/>
            <p:nvPr/>
          </p:nvSpPr>
          <p:spPr>
            <a:xfrm>
              <a:off x="4690127" y="3750161"/>
              <a:ext cx="9525" cy="114300"/>
            </a:xfrm>
            <a:custGeom>
              <a:avLst/>
              <a:gdLst>
                <a:gd name="connsiteX0" fmla="*/ 7461 w 9525"/>
                <a:gd name="connsiteY0" fmla="*/ 7461 h 114300"/>
                <a:gd name="connsiteX1" fmla="*/ 7461 w 9525"/>
                <a:gd name="connsiteY1" fmla="*/ 115464 h 114300"/>
              </a:gdLst>
              <a:ahLst/>
              <a:cxnLst>
                <a:cxn ang="0">
                  <a:pos x="connsiteX0" y="connsiteY0"/>
                </a:cxn>
                <a:cxn ang="0">
                  <a:pos x="connsiteX1" y="connsiteY1"/>
                </a:cxn>
              </a:cxnLst>
              <a:rect l="l" t="t" r="r" b="b"/>
              <a:pathLst>
                <a:path w="9525" h="114300">
                  <a:moveTo>
                    <a:pt x="7461" y="7461"/>
                  </a:moveTo>
                  <a:lnTo>
                    <a:pt x="7461" y="115464"/>
                  </a:lnTo>
                </a:path>
              </a:pathLst>
            </a:custGeom>
            <a:noFill/>
            <a:ln w="25400" cap="flat">
              <a:solidFill>
                <a:schemeClr val="accent3"/>
              </a:solidFill>
              <a:prstDash val="solid"/>
              <a:miter/>
            </a:ln>
          </p:spPr>
          <p:txBody>
            <a:bodyPr rtlCol="0" anchor="ctr"/>
            <a:lstStyle/>
            <a:p>
              <a:endParaRPr lang="fr-FR" dirty="0"/>
            </a:p>
          </p:txBody>
        </p:sp>
        <p:sp>
          <p:nvSpPr>
            <p:cNvPr id="99" name="Freeform: Shape 5130">
              <a:extLst>
                <a:ext uri="{FF2B5EF4-FFF2-40B4-BE49-F238E27FC236}">
                  <a16:creationId xmlns:a16="http://schemas.microsoft.com/office/drawing/2014/main" id="{DAC0ECED-CE88-45D7-BBAA-58D8CD0B520D}"/>
                </a:ext>
              </a:extLst>
            </p:cNvPr>
            <p:cNvSpPr/>
            <p:nvPr/>
          </p:nvSpPr>
          <p:spPr>
            <a:xfrm>
              <a:off x="4861577" y="3807311"/>
              <a:ext cx="9525" cy="114300"/>
            </a:xfrm>
            <a:custGeom>
              <a:avLst/>
              <a:gdLst>
                <a:gd name="connsiteX0" fmla="*/ 7461 w 9525"/>
                <a:gd name="connsiteY0" fmla="*/ 7461 h 114300"/>
                <a:gd name="connsiteX1" fmla="*/ 7461 w 9525"/>
                <a:gd name="connsiteY1" fmla="*/ 115464 h 114300"/>
              </a:gdLst>
              <a:ahLst/>
              <a:cxnLst>
                <a:cxn ang="0">
                  <a:pos x="connsiteX0" y="connsiteY0"/>
                </a:cxn>
                <a:cxn ang="0">
                  <a:pos x="connsiteX1" y="connsiteY1"/>
                </a:cxn>
              </a:cxnLst>
              <a:rect l="l" t="t" r="r" b="b"/>
              <a:pathLst>
                <a:path w="9525" h="114300">
                  <a:moveTo>
                    <a:pt x="7461" y="7461"/>
                  </a:moveTo>
                  <a:lnTo>
                    <a:pt x="7461" y="115464"/>
                  </a:lnTo>
                </a:path>
              </a:pathLst>
            </a:custGeom>
            <a:noFill/>
            <a:ln w="25400" cap="flat">
              <a:solidFill>
                <a:schemeClr val="accent3"/>
              </a:solidFill>
              <a:prstDash val="solid"/>
              <a:miter/>
            </a:ln>
          </p:spPr>
          <p:txBody>
            <a:bodyPr rtlCol="0" anchor="ctr"/>
            <a:lstStyle/>
            <a:p>
              <a:endParaRPr lang="fr-FR" dirty="0"/>
            </a:p>
          </p:txBody>
        </p:sp>
        <p:sp>
          <p:nvSpPr>
            <p:cNvPr id="100" name="Freeform: Shape 5131">
              <a:extLst>
                <a:ext uri="{FF2B5EF4-FFF2-40B4-BE49-F238E27FC236}">
                  <a16:creationId xmlns:a16="http://schemas.microsoft.com/office/drawing/2014/main" id="{C09C4890-F553-4EF5-88B5-E5FA54145F97}"/>
                </a:ext>
              </a:extLst>
            </p:cNvPr>
            <p:cNvSpPr/>
            <p:nvPr/>
          </p:nvSpPr>
          <p:spPr>
            <a:xfrm>
              <a:off x="5630349" y="4164460"/>
              <a:ext cx="9525" cy="114300"/>
            </a:xfrm>
            <a:custGeom>
              <a:avLst/>
              <a:gdLst>
                <a:gd name="connsiteX0" fmla="*/ 7461 w 9525"/>
                <a:gd name="connsiteY0" fmla="*/ 7461 h 114300"/>
                <a:gd name="connsiteX1" fmla="*/ 7461 w 9525"/>
                <a:gd name="connsiteY1" fmla="*/ 115465 h 114300"/>
              </a:gdLst>
              <a:ahLst/>
              <a:cxnLst>
                <a:cxn ang="0">
                  <a:pos x="connsiteX0" y="connsiteY0"/>
                </a:cxn>
                <a:cxn ang="0">
                  <a:pos x="connsiteX1" y="connsiteY1"/>
                </a:cxn>
              </a:cxnLst>
              <a:rect l="l" t="t" r="r" b="b"/>
              <a:pathLst>
                <a:path w="9525" h="114300">
                  <a:moveTo>
                    <a:pt x="7461" y="7461"/>
                  </a:moveTo>
                  <a:lnTo>
                    <a:pt x="7461" y="115465"/>
                  </a:lnTo>
                </a:path>
              </a:pathLst>
            </a:custGeom>
            <a:noFill/>
            <a:ln w="25400" cap="flat">
              <a:solidFill>
                <a:schemeClr val="accent3"/>
              </a:solidFill>
              <a:prstDash val="solid"/>
              <a:miter/>
            </a:ln>
          </p:spPr>
          <p:txBody>
            <a:bodyPr rtlCol="0" anchor="ctr"/>
            <a:lstStyle/>
            <a:p>
              <a:endParaRPr lang="fr-FR" dirty="0"/>
            </a:p>
          </p:txBody>
        </p:sp>
        <p:sp>
          <p:nvSpPr>
            <p:cNvPr id="101" name="Freeform: Shape 5132">
              <a:extLst>
                <a:ext uri="{FF2B5EF4-FFF2-40B4-BE49-F238E27FC236}">
                  <a16:creationId xmlns:a16="http://schemas.microsoft.com/office/drawing/2014/main" id="{DF89B483-CC72-4C83-A9D1-0207846A0967}"/>
                </a:ext>
              </a:extLst>
            </p:cNvPr>
            <p:cNvSpPr/>
            <p:nvPr/>
          </p:nvSpPr>
          <p:spPr>
            <a:xfrm>
              <a:off x="5299727" y="3978761"/>
              <a:ext cx="9525" cy="114300"/>
            </a:xfrm>
            <a:custGeom>
              <a:avLst/>
              <a:gdLst>
                <a:gd name="connsiteX0" fmla="*/ 7461 w 9525"/>
                <a:gd name="connsiteY0" fmla="*/ 7461 h 114300"/>
                <a:gd name="connsiteX1" fmla="*/ 7461 w 9525"/>
                <a:gd name="connsiteY1" fmla="*/ 115464 h 114300"/>
              </a:gdLst>
              <a:ahLst/>
              <a:cxnLst>
                <a:cxn ang="0">
                  <a:pos x="connsiteX0" y="connsiteY0"/>
                </a:cxn>
                <a:cxn ang="0">
                  <a:pos x="connsiteX1" y="connsiteY1"/>
                </a:cxn>
              </a:cxnLst>
              <a:rect l="l" t="t" r="r" b="b"/>
              <a:pathLst>
                <a:path w="9525" h="114300">
                  <a:moveTo>
                    <a:pt x="7461" y="7461"/>
                  </a:moveTo>
                  <a:lnTo>
                    <a:pt x="7461" y="115464"/>
                  </a:lnTo>
                </a:path>
              </a:pathLst>
            </a:custGeom>
            <a:noFill/>
            <a:ln w="25400" cap="flat">
              <a:solidFill>
                <a:schemeClr val="accent3"/>
              </a:solidFill>
              <a:prstDash val="solid"/>
              <a:miter/>
            </a:ln>
          </p:spPr>
          <p:txBody>
            <a:bodyPr rtlCol="0" anchor="ctr"/>
            <a:lstStyle/>
            <a:p>
              <a:endParaRPr lang="fr-FR" dirty="0"/>
            </a:p>
          </p:txBody>
        </p:sp>
        <p:sp>
          <p:nvSpPr>
            <p:cNvPr id="102" name="Freeform: Shape 5133">
              <a:extLst>
                <a:ext uri="{FF2B5EF4-FFF2-40B4-BE49-F238E27FC236}">
                  <a16:creationId xmlns:a16="http://schemas.microsoft.com/office/drawing/2014/main" id="{C9DB21C6-B4CF-4735-8145-E2C6D6A058E8}"/>
                </a:ext>
              </a:extLst>
            </p:cNvPr>
            <p:cNvSpPr/>
            <p:nvPr/>
          </p:nvSpPr>
          <p:spPr>
            <a:xfrm>
              <a:off x="5356877" y="3978761"/>
              <a:ext cx="9525" cy="114300"/>
            </a:xfrm>
            <a:custGeom>
              <a:avLst/>
              <a:gdLst>
                <a:gd name="connsiteX0" fmla="*/ 7461 w 9525"/>
                <a:gd name="connsiteY0" fmla="*/ 7461 h 114300"/>
                <a:gd name="connsiteX1" fmla="*/ 7461 w 9525"/>
                <a:gd name="connsiteY1" fmla="*/ 115464 h 114300"/>
              </a:gdLst>
              <a:ahLst/>
              <a:cxnLst>
                <a:cxn ang="0">
                  <a:pos x="connsiteX0" y="connsiteY0"/>
                </a:cxn>
                <a:cxn ang="0">
                  <a:pos x="connsiteX1" y="connsiteY1"/>
                </a:cxn>
              </a:cxnLst>
              <a:rect l="l" t="t" r="r" b="b"/>
              <a:pathLst>
                <a:path w="9525" h="114300">
                  <a:moveTo>
                    <a:pt x="7461" y="7461"/>
                  </a:moveTo>
                  <a:lnTo>
                    <a:pt x="7461" y="115464"/>
                  </a:lnTo>
                </a:path>
              </a:pathLst>
            </a:custGeom>
            <a:noFill/>
            <a:ln w="25400" cap="flat">
              <a:solidFill>
                <a:schemeClr val="accent3"/>
              </a:solidFill>
              <a:prstDash val="solid"/>
              <a:miter/>
            </a:ln>
          </p:spPr>
          <p:txBody>
            <a:bodyPr rtlCol="0" anchor="ctr"/>
            <a:lstStyle/>
            <a:p>
              <a:endParaRPr lang="fr-FR" dirty="0"/>
            </a:p>
          </p:txBody>
        </p:sp>
        <p:sp>
          <p:nvSpPr>
            <p:cNvPr id="103" name="Freeform: Shape 5134">
              <a:extLst>
                <a:ext uri="{FF2B5EF4-FFF2-40B4-BE49-F238E27FC236}">
                  <a16:creationId xmlns:a16="http://schemas.microsoft.com/office/drawing/2014/main" id="{C2E77887-136A-403A-81A4-360AA4BB9356}"/>
                </a:ext>
              </a:extLst>
            </p:cNvPr>
            <p:cNvSpPr/>
            <p:nvPr/>
          </p:nvSpPr>
          <p:spPr>
            <a:xfrm>
              <a:off x="5356877" y="3978761"/>
              <a:ext cx="9525" cy="114300"/>
            </a:xfrm>
            <a:custGeom>
              <a:avLst/>
              <a:gdLst>
                <a:gd name="connsiteX0" fmla="*/ 7461 w 9525"/>
                <a:gd name="connsiteY0" fmla="*/ 7461 h 114300"/>
                <a:gd name="connsiteX1" fmla="*/ 7461 w 9525"/>
                <a:gd name="connsiteY1" fmla="*/ 115464 h 114300"/>
              </a:gdLst>
              <a:ahLst/>
              <a:cxnLst>
                <a:cxn ang="0">
                  <a:pos x="connsiteX0" y="connsiteY0"/>
                </a:cxn>
                <a:cxn ang="0">
                  <a:pos x="connsiteX1" y="connsiteY1"/>
                </a:cxn>
              </a:cxnLst>
              <a:rect l="l" t="t" r="r" b="b"/>
              <a:pathLst>
                <a:path w="9525" h="114300">
                  <a:moveTo>
                    <a:pt x="7461" y="7461"/>
                  </a:moveTo>
                  <a:lnTo>
                    <a:pt x="7461" y="115464"/>
                  </a:lnTo>
                </a:path>
              </a:pathLst>
            </a:custGeom>
            <a:noFill/>
            <a:ln w="25400" cap="flat">
              <a:solidFill>
                <a:schemeClr val="accent3"/>
              </a:solidFill>
              <a:prstDash val="solid"/>
              <a:miter/>
            </a:ln>
          </p:spPr>
          <p:txBody>
            <a:bodyPr rtlCol="0" anchor="ctr"/>
            <a:lstStyle/>
            <a:p>
              <a:endParaRPr lang="fr-FR" dirty="0"/>
            </a:p>
          </p:txBody>
        </p:sp>
        <p:sp>
          <p:nvSpPr>
            <p:cNvPr id="104" name="Freeform: Shape 5135">
              <a:extLst>
                <a:ext uri="{FF2B5EF4-FFF2-40B4-BE49-F238E27FC236}">
                  <a16:creationId xmlns:a16="http://schemas.microsoft.com/office/drawing/2014/main" id="{0CC14064-67D2-4710-9698-9B45365E94D9}"/>
                </a:ext>
              </a:extLst>
            </p:cNvPr>
            <p:cNvSpPr/>
            <p:nvPr/>
          </p:nvSpPr>
          <p:spPr>
            <a:xfrm>
              <a:off x="5744649" y="4164460"/>
              <a:ext cx="9525" cy="114300"/>
            </a:xfrm>
            <a:custGeom>
              <a:avLst/>
              <a:gdLst>
                <a:gd name="connsiteX0" fmla="*/ 7461 w 9525"/>
                <a:gd name="connsiteY0" fmla="*/ 7461 h 114300"/>
                <a:gd name="connsiteX1" fmla="*/ 7461 w 9525"/>
                <a:gd name="connsiteY1" fmla="*/ 115465 h 114300"/>
              </a:gdLst>
              <a:ahLst/>
              <a:cxnLst>
                <a:cxn ang="0">
                  <a:pos x="connsiteX0" y="connsiteY0"/>
                </a:cxn>
                <a:cxn ang="0">
                  <a:pos x="connsiteX1" y="connsiteY1"/>
                </a:cxn>
              </a:cxnLst>
              <a:rect l="l" t="t" r="r" b="b"/>
              <a:pathLst>
                <a:path w="9525" h="114300">
                  <a:moveTo>
                    <a:pt x="7461" y="7461"/>
                  </a:moveTo>
                  <a:lnTo>
                    <a:pt x="7461" y="115465"/>
                  </a:lnTo>
                </a:path>
              </a:pathLst>
            </a:custGeom>
            <a:noFill/>
            <a:ln w="25400" cap="flat">
              <a:solidFill>
                <a:schemeClr val="accent3"/>
              </a:solidFill>
              <a:prstDash val="solid"/>
              <a:miter/>
            </a:ln>
          </p:spPr>
          <p:txBody>
            <a:bodyPr rtlCol="0" anchor="ctr"/>
            <a:lstStyle/>
            <a:p>
              <a:endParaRPr lang="fr-FR" dirty="0"/>
            </a:p>
          </p:txBody>
        </p:sp>
        <p:sp>
          <p:nvSpPr>
            <p:cNvPr id="105" name="Freeform: Shape 5136">
              <a:extLst>
                <a:ext uri="{FF2B5EF4-FFF2-40B4-BE49-F238E27FC236}">
                  <a16:creationId xmlns:a16="http://schemas.microsoft.com/office/drawing/2014/main" id="{15CBF830-5E10-422D-ADB8-5CA766774FC2}"/>
                </a:ext>
              </a:extLst>
            </p:cNvPr>
            <p:cNvSpPr/>
            <p:nvPr/>
          </p:nvSpPr>
          <p:spPr>
            <a:xfrm>
              <a:off x="5801799" y="4240660"/>
              <a:ext cx="9525" cy="114300"/>
            </a:xfrm>
            <a:custGeom>
              <a:avLst/>
              <a:gdLst>
                <a:gd name="connsiteX0" fmla="*/ 7461 w 9525"/>
                <a:gd name="connsiteY0" fmla="*/ 7461 h 114300"/>
                <a:gd name="connsiteX1" fmla="*/ 7461 w 9525"/>
                <a:gd name="connsiteY1" fmla="*/ 115465 h 114300"/>
              </a:gdLst>
              <a:ahLst/>
              <a:cxnLst>
                <a:cxn ang="0">
                  <a:pos x="connsiteX0" y="connsiteY0"/>
                </a:cxn>
                <a:cxn ang="0">
                  <a:pos x="connsiteX1" y="connsiteY1"/>
                </a:cxn>
              </a:cxnLst>
              <a:rect l="l" t="t" r="r" b="b"/>
              <a:pathLst>
                <a:path w="9525" h="114300">
                  <a:moveTo>
                    <a:pt x="7461" y="7461"/>
                  </a:moveTo>
                  <a:lnTo>
                    <a:pt x="7461" y="115465"/>
                  </a:lnTo>
                </a:path>
              </a:pathLst>
            </a:custGeom>
            <a:noFill/>
            <a:ln w="25400" cap="flat">
              <a:solidFill>
                <a:schemeClr val="accent3"/>
              </a:solidFill>
              <a:prstDash val="solid"/>
              <a:miter/>
            </a:ln>
          </p:spPr>
          <p:txBody>
            <a:bodyPr rtlCol="0" anchor="ctr"/>
            <a:lstStyle/>
            <a:p>
              <a:endParaRPr lang="fr-FR" dirty="0"/>
            </a:p>
          </p:txBody>
        </p:sp>
        <p:sp>
          <p:nvSpPr>
            <p:cNvPr id="106" name="Freeform: Shape 5137">
              <a:extLst>
                <a:ext uri="{FF2B5EF4-FFF2-40B4-BE49-F238E27FC236}">
                  <a16:creationId xmlns:a16="http://schemas.microsoft.com/office/drawing/2014/main" id="{6960AFF3-B1F2-414A-937E-B08DBEA3147D}"/>
                </a:ext>
              </a:extLst>
            </p:cNvPr>
            <p:cNvSpPr/>
            <p:nvPr/>
          </p:nvSpPr>
          <p:spPr>
            <a:xfrm>
              <a:off x="5877999" y="4316860"/>
              <a:ext cx="9525" cy="114300"/>
            </a:xfrm>
            <a:custGeom>
              <a:avLst/>
              <a:gdLst>
                <a:gd name="connsiteX0" fmla="*/ 7461 w 9525"/>
                <a:gd name="connsiteY0" fmla="*/ 7461 h 114300"/>
                <a:gd name="connsiteX1" fmla="*/ 7461 w 9525"/>
                <a:gd name="connsiteY1" fmla="*/ 115465 h 114300"/>
              </a:gdLst>
              <a:ahLst/>
              <a:cxnLst>
                <a:cxn ang="0">
                  <a:pos x="connsiteX0" y="connsiteY0"/>
                </a:cxn>
                <a:cxn ang="0">
                  <a:pos x="connsiteX1" y="connsiteY1"/>
                </a:cxn>
              </a:cxnLst>
              <a:rect l="l" t="t" r="r" b="b"/>
              <a:pathLst>
                <a:path w="9525" h="114300">
                  <a:moveTo>
                    <a:pt x="7461" y="7461"/>
                  </a:moveTo>
                  <a:lnTo>
                    <a:pt x="7461" y="115465"/>
                  </a:lnTo>
                </a:path>
              </a:pathLst>
            </a:custGeom>
            <a:noFill/>
            <a:ln w="25400" cap="flat">
              <a:solidFill>
                <a:schemeClr val="accent3"/>
              </a:solidFill>
              <a:prstDash val="solid"/>
              <a:miter/>
            </a:ln>
          </p:spPr>
          <p:txBody>
            <a:bodyPr rtlCol="0" anchor="ctr"/>
            <a:lstStyle/>
            <a:p>
              <a:endParaRPr lang="fr-FR" dirty="0"/>
            </a:p>
          </p:txBody>
        </p:sp>
        <p:sp>
          <p:nvSpPr>
            <p:cNvPr id="107" name="Freeform: Shape 5138">
              <a:extLst>
                <a:ext uri="{FF2B5EF4-FFF2-40B4-BE49-F238E27FC236}">
                  <a16:creationId xmlns:a16="http://schemas.microsoft.com/office/drawing/2014/main" id="{DD81A010-5B13-4F7D-B64B-7A662B0B54D1}"/>
                </a:ext>
              </a:extLst>
            </p:cNvPr>
            <p:cNvSpPr/>
            <p:nvPr/>
          </p:nvSpPr>
          <p:spPr>
            <a:xfrm>
              <a:off x="5916099" y="4316860"/>
              <a:ext cx="9525" cy="114300"/>
            </a:xfrm>
            <a:custGeom>
              <a:avLst/>
              <a:gdLst>
                <a:gd name="connsiteX0" fmla="*/ 7461 w 9525"/>
                <a:gd name="connsiteY0" fmla="*/ 7461 h 114300"/>
                <a:gd name="connsiteX1" fmla="*/ 7461 w 9525"/>
                <a:gd name="connsiteY1" fmla="*/ 115465 h 114300"/>
              </a:gdLst>
              <a:ahLst/>
              <a:cxnLst>
                <a:cxn ang="0">
                  <a:pos x="connsiteX0" y="connsiteY0"/>
                </a:cxn>
                <a:cxn ang="0">
                  <a:pos x="connsiteX1" y="connsiteY1"/>
                </a:cxn>
              </a:cxnLst>
              <a:rect l="l" t="t" r="r" b="b"/>
              <a:pathLst>
                <a:path w="9525" h="114300">
                  <a:moveTo>
                    <a:pt x="7461" y="7461"/>
                  </a:moveTo>
                  <a:lnTo>
                    <a:pt x="7461" y="115465"/>
                  </a:lnTo>
                </a:path>
              </a:pathLst>
            </a:custGeom>
            <a:noFill/>
            <a:ln w="25400" cap="flat">
              <a:solidFill>
                <a:schemeClr val="accent3"/>
              </a:solidFill>
              <a:prstDash val="solid"/>
              <a:miter/>
            </a:ln>
          </p:spPr>
          <p:txBody>
            <a:bodyPr rtlCol="0" anchor="ctr"/>
            <a:lstStyle/>
            <a:p>
              <a:endParaRPr lang="fr-FR" dirty="0"/>
            </a:p>
          </p:txBody>
        </p:sp>
        <p:sp>
          <p:nvSpPr>
            <p:cNvPr id="108" name="Freeform: Shape 5139">
              <a:extLst>
                <a:ext uri="{FF2B5EF4-FFF2-40B4-BE49-F238E27FC236}">
                  <a16:creationId xmlns:a16="http://schemas.microsoft.com/office/drawing/2014/main" id="{FAF0F9A1-48C2-4F28-A384-248BD3E5E4AC}"/>
                </a:ext>
              </a:extLst>
            </p:cNvPr>
            <p:cNvSpPr/>
            <p:nvPr/>
          </p:nvSpPr>
          <p:spPr>
            <a:xfrm>
              <a:off x="6106599" y="4412110"/>
              <a:ext cx="9525" cy="114300"/>
            </a:xfrm>
            <a:custGeom>
              <a:avLst/>
              <a:gdLst>
                <a:gd name="connsiteX0" fmla="*/ 7461 w 9525"/>
                <a:gd name="connsiteY0" fmla="*/ 7461 h 114300"/>
                <a:gd name="connsiteX1" fmla="*/ 7461 w 9525"/>
                <a:gd name="connsiteY1" fmla="*/ 115465 h 114300"/>
              </a:gdLst>
              <a:ahLst/>
              <a:cxnLst>
                <a:cxn ang="0">
                  <a:pos x="connsiteX0" y="connsiteY0"/>
                </a:cxn>
                <a:cxn ang="0">
                  <a:pos x="connsiteX1" y="connsiteY1"/>
                </a:cxn>
              </a:cxnLst>
              <a:rect l="l" t="t" r="r" b="b"/>
              <a:pathLst>
                <a:path w="9525" h="114300">
                  <a:moveTo>
                    <a:pt x="7461" y="7461"/>
                  </a:moveTo>
                  <a:lnTo>
                    <a:pt x="7461" y="115465"/>
                  </a:lnTo>
                </a:path>
              </a:pathLst>
            </a:custGeom>
            <a:noFill/>
            <a:ln w="25400" cap="flat">
              <a:solidFill>
                <a:schemeClr val="accent3"/>
              </a:solidFill>
              <a:prstDash val="solid"/>
              <a:miter/>
            </a:ln>
          </p:spPr>
          <p:txBody>
            <a:bodyPr rtlCol="0" anchor="ctr"/>
            <a:lstStyle/>
            <a:p>
              <a:endParaRPr lang="fr-FR" dirty="0"/>
            </a:p>
          </p:txBody>
        </p:sp>
        <p:sp>
          <p:nvSpPr>
            <p:cNvPr id="109" name="Freeform: Shape 5140">
              <a:extLst>
                <a:ext uri="{FF2B5EF4-FFF2-40B4-BE49-F238E27FC236}">
                  <a16:creationId xmlns:a16="http://schemas.microsoft.com/office/drawing/2014/main" id="{455BDBB4-83F7-41B3-A81D-DEE427C2B2E7}"/>
                </a:ext>
              </a:extLst>
            </p:cNvPr>
            <p:cNvSpPr/>
            <p:nvPr/>
          </p:nvSpPr>
          <p:spPr>
            <a:xfrm>
              <a:off x="6239949" y="4412110"/>
              <a:ext cx="9525" cy="114300"/>
            </a:xfrm>
            <a:custGeom>
              <a:avLst/>
              <a:gdLst>
                <a:gd name="connsiteX0" fmla="*/ 7461 w 9525"/>
                <a:gd name="connsiteY0" fmla="*/ 7461 h 114300"/>
                <a:gd name="connsiteX1" fmla="*/ 7461 w 9525"/>
                <a:gd name="connsiteY1" fmla="*/ 115465 h 114300"/>
              </a:gdLst>
              <a:ahLst/>
              <a:cxnLst>
                <a:cxn ang="0">
                  <a:pos x="connsiteX0" y="connsiteY0"/>
                </a:cxn>
                <a:cxn ang="0">
                  <a:pos x="connsiteX1" y="connsiteY1"/>
                </a:cxn>
              </a:cxnLst>
              <a:rect l="l" t="t" r="r" b="b"/>
              <a:pathLst>
                <a:path w="9525" h="114300">
                  <a:moveTo>
                    <a:pt x="7461" y="7461"/>
                  </a:moveTo>
                  <a:lnTo>
                    <a:pt x="7461" y="115465"/>
                  </a:lnTo>
                </a:path>
              </a:pathLst>
            </a:custGeom>
            <a:noFill/>
            <a:ln w="25400" cap="flat">
              <a:solidFill>
                <a:schemeClr val="accent3"/>
              </a:solidFill>
              <a:prstDash val="solid"/>
              <a:miter/>
            </a:ln>
          </p:spPr>
          <p:txBody>
            <a:bodyPr rtlCol="0" anchor="ctr"/>
            <a:lstStyle/>
            <a:p>
              <a:endParaRPr lang="fr-FR" dirty="0"/>
            </a:p>
          </p:txBody>
        </p:sp>
        <p:sp>
          <p:nvSpPr>
            <p:cNvPr id="110" name="Freeform: Shape 5141">
              <a:extLst>
                <a:ext uri="{FF2B5EF4-FFF2-40B4-BE49-F238E27FC236}">
                  <a16:creationId xmlns:a16="http://schemas.microsoft.com/office/drawing/2014/main" id="{291D04F1-1842-4C2F-80D0-41F0C6D578D2}"/>
                </a:ext>
              </a:extLst>
            </p:cNvPr>
            <p:cNvSpPr/>
            <p:nvPr/>
          </p:nvSpPr>
          <p:spPr>
            <a:xfrm>
              <a:off x="6316149" y="4412110"/>
              <a:ext cx="9525" cy="114300"/>
            </a:xfrm>
            <a:custGeom>
              <a:avLst/>
              <a:gdLst>
                <a:gd name="connsiteX0" fmla="*/ 7461 w 9525"/>
                <a:gd name="connsiteY0" fmla="*/ 7461 h 114300"/>
                <a:gd name="connsiteX1" fmla="*/ 7461 w 9525"/>
                <a:gd name="connsiteY1" fmla="*/ 115465 h 114300"/>
              </a:gdLst>
              <a:ahLst/>
              <a:cxnLst>
                <a:cxn ang="0">
                  <a:pos x="connsiteX0" y="connsiteY0"/>
                </a:cxn>
                <a:cxn ang="0">
                  <a:pos x="connsiteX1" y="connsiteY1"/>
                </a:cxn>
              </a:cxnLst>
              <a:rect l="l" t="t" r="r" b="b"/>
              <a:pathLst>
                <a:path w="9525" h="114300">
                  <a:moveTo>
                    <a:pt x="7461" y="7461"/>
                  </a:moveTo>
                  <a:lnTo>
                    <a:pt x="7461" y="115465"/>
                  </a:lnTo>
                </a:path>
              </a:pathLst>
            </a:custGeom>
            <a:noFill/>
            <a:ln w="25400" cap="flat">
              <a:solidFill>
                <a:schemeClr val="accent3"/>
              </a:solidFill>
              <a:prstDash val="solid"/>
              <a:miter/>
            </a:ln>
          </p:spPr>
          <p:txBody>
            <a:bodyPr rtlCol="0" anchor="ctr"/>
            <a:lstStyle/>
            <a:p>
              <a:endParaRPr lang="fr-FR" dirty="0"/>
            </a:p>
          </p:txBody>
        </p:sp>
        <p:sp>
          <p:nvSpPr>
            <p:cNvPr id="111" name="Freeform: Shape 5142">
              <a:extLst>
                <a:ext uri="{FF2B5EF4-FFF2-40B4-BE49-F238E27FC236}">
                  <a16:creationId xmlns:a16="http://schemas.microsoft.com/office/drawing/2014/main" id="{62A05E83-E04E-4142-9CCA-6D48A98DB851}"/>
                </a:ext>
              </a:extLst>
            </p:cNvPr>
            <p:cNvSpPr/>
            <p:nvPr/>
          </p:nvSpPr>
          <p:spPr>
            <a:xfrm>
              <a:off x="6392358" y="4412110"/>
              <a:ext cx="9525" cy="114300"/>
            </a:xfrm>
            <a:custGeom>
              <a:avLst/>
              <a:gdLst>
                <a:gd name="connsiteX0" fmla="*/ 7461 w 9525"/>
                <a:gd name="connsiteY0" fmla="*/ 7461 h 114300"/>
                <a:gd name="connsiteX1" fmla="*/ 7461 w 9525"/>
                <a:gd name="connsiteY1" fmla="*/ 115465 h 114300"/>
              </a:gdLst>
              <a:ahLst/>
              <a:cxnLst>
                <a:cxn ang="0">
                  <a:pos x="connsiteX0" y="connsiteY0"/>
                </a:cxn>
                <a:cxn ang="0">
                  <a:pos x="connsiteX1" y="connsiteY1"/>
                </a:cxn>
              </a:cxnLst>
              <a:rect l="l" t="t" r="r" b="b"/>
              <a:pathLst>
                <a:path w="9525" h="114300">
                  <a:moveTo>
                    <a:pt x="7461" y="7461"/>
                  </a:moveTo>
                  <a:lnTo>
                    <a:pt x="7461" y="115465"/>
                  </a:lnTo>
                </a:path>
              </a:pathLst>
            </a:custGeom>
            <a:noFill/>
            <a:ln w="25400" cap="flat">
              <a:solidFill>
                <a:schemeClr val="accent3"/>
              </a:solidFill>
              <a:prstDash val="solid"/>
              <a:miter/>
            </a:ln>
          </p:spPr>
          <p:txBody>
            <a:bodyPr rtlCol="0" anchor="ctr"/>
            <a:lstStyle/>
            <a:p>
              <a:endParaRPr lang="fr-FR" dirty="0"/>
            </a:p>
          </p:txBody>
        </p:sp>
        <p:sp>
          <p:nvSpPr>
            <p:cNvPr id="112" name="Freeform: Shape 5143">
              <a:extLst>
                <a:ext uri="{FF2B5EF4-FFF2-40B4-BE49-F238E27FC236}">
                  <a16:creationId xmlns:a16="http://schemas.microsoft.com/office/drawing/2014/main" id="{ED73B57D-F175-4615-83C1-769DF860EC12}"/>
                </a:ext>
              </a:extLst>
            </p:cNvPr>
            <p:cNvSpPr/>
            <p:nvPr/>
          </p:nvSpPr>
          <p:spPr>
            <a:xfrm>
              <a:off x="6449508" y="4412110"/>
              <a:ext cx="9525" cy="114300"/>
            </a:xfrm>
            <a:custGeom>
              <a:avLst/>
              <a:gdLst>
                <a:gd name="connsiteX0" fmla="*/ 7461 w 9525"/>
                <a:gd name="connsiteY0" fmla="*/ 7461 h 114300"/>
                <a:gd name="connsiteX1" fmla="*/ 7461 w 9525"/>
                <a:gd name="connsiteY1" fmla="*/ 115465 h 114300"/>
              </a:gdLst>
              <a:ahLst/>
              <a:cxnLst>
                <a:cxn ang="0">
                  <a:pos x="connsiteX0" y="connsiteY0"/>
                </a:cxn>
                <a:cxn ang="0">
                  <a:pos x="connsiteX1" y="connsiteY1"/>
                </a:cxn>
              </a:cxnLst>
              <a:rect l="l" t="t" r="r" b="b"/>
              <a:pathLst>
                <a:path w="9525" h="114300">
                  <a:moveTo>
                    <a:pt x="7461" y="7461"/>
                  </a:moveTo>
                  <a:lnTo>
                    <a:pt x="7461" y="115465"/>
                  </a:lnTo>
                </a:path>
              </a:pathLst>
            </a:custGeom>
            <a:noFill/>
            <a:ln w="25400" cap="flat">
              <a:solidFill>
                <a:schemeClr val="accent3"/>
              </a:solidFill>
              <a:prstDash val="solid"/>
              <a:miter/>
            </a:ln>
          </p:spPr>
          <p:txBody>
            <a:bodyPr rtlCol="0" anchor="ctr"/>
            <a:lstStyle/>
            <a:p>
              <a:endParaRPr lang="fr-FR" dirty="0"/>
            </a:p>
          </p:txBody>
        </p:sp>
        <p:sp>
          <p:nvSpPr>
            <p:cNvPr id="113" name="Freeform: Shape 5144">
              <a:extLst>
                <a:ext uri="{FF2B5EF4-FFF2-40B4-BE49-F238E27FC236}">
                  <a16:creationId xmlns:a16="http://schemas.microsoft.com/office/drawing/2014/main" id="{9C1CD2C9-67E2-4A25-ACC7-BD72A6B2E58F}"/>
                </a:ext>
              </a:extLst>
            </p:cNvPr>
            <p:cNvSpPr/>
            <p:nvPr/>
          </p:nvSpPr>
          <p:spPr>
            <a:xfrm>
              <a:off x="6659058" y="4412110"/>
              <a:ext cx="9525" cy="114300"/>
            </a:xfrm>
            <a:custGeom>
              <a:avLst/>
              <a:gdLst>
                <a:gd name="connsiteX0" fmla="*/ 7461 w 9525"/>
                <a:gd name="connsiteY0" fmla="*/ 7461 h 114300"/>
                <a:gd name="connsiteX1" fmla="*/ 7461 w 9525"/>
                <a:gd name="connsiteY1" fmla="*/ 115465 h 114300"/>
              </a:gdLst>
              <a:ahLst/>
              <a:cxnLst>
                <a:cxn ang="0">
                  <a:pos x="connsiteX0" y="connsiteY0"/>
                </a:cxn>
                <a:cxn ang="0">
                  <a:pos x="connsiteX1" y="connsiteY1"/>
                </a:cxn>
              </a:cxnLst>
              <a:rect l="l" t="t" r="r" b="b"/>
              <a:pathLst>
                <a:path w="9525" h="114300">
                  <a:moveTo>
                    <a:pt x="7461" y="7461"/>
                  </a:moveTo>
                  <a:lnTo>
                    <a:pt x="7461" y="115465"/>
                  </a:lnTo>
                </a:path>
              </a:pathLst>
            </a:custGeom>
            <a:noFill/>
            <a:ln w="25400" cap="flat">
              <a:solidFill>
                <a:schemeClr val="accent3"/>
              </a:solidFill>
              <a:prstDash val="solid"/>
              <a:miter/>
            </a:ln>
          </p:spPr>
          <p:txBody>
            <a:bodyPr rtlCol="0" anchor="ctr"/>
            <a:lstStyle/>
            <a:p>
              <a:endParaRPr lang="fr-FR" dirty="0"/>
            </a:p>
          </p:txBody>
        </p:sp>
        <p:sp>
          <p:nvSpPr>
            <p:cNvPr id="114" name="Freeform: Shape 5145">
              <a:extLst>
                <a:ext uri="{FF2B5EF4-FFF2-40B4-BE49-F238E27FC236}">
                  <a16:creationId xmlns:a16="http://schemas.microsoft.com/office/drawing/2014/main" id="{049F102D-9E07-4C51-968A-5C8A8C2C043A}"/>
                </a:ext>
              </a:extLst>
            </p:cNvPr>
            <p:cNvSpPr/>
            <p:nvPr/>
          </p:nvSpPr>
          <p:spPr>
            <a:xfrm>
              <a:off x="6697158" y="4412110"/>
              <a:ext cx="9525" cy="114300"/>
            </a:xfrm>
            <a:custGeom>
              <a:avLst/>
              <a:gdLst>
                <a:gd name="connsiteX0" fmla="*/ 7461 w 9525"/>
                <a:gd name="connsiteY0" fmla="*/ 7461 h 114300"/>
                <a:gd name="connsiteX1" fmla="*/ 7461 w 9525"/>
                <a:gd name="connsiteY1" fmla="*/ 115465 h 114300"/>
              </a:gdLst>
              <a:ahLst/>
              <a:cxnLst>
                <a:cxn ang="0">
                  <a:pos x="connsiteX0" y="connsiteY0"/>
                </a:cxn>
                <a:cxn ang="0">
                  <a:pos x="connsiteX1" y="connsiteY1"/>
                </a:cxn>
              </a:cxnLst>
              <a:rect l="l" t="t" r="r" b="b"/>
              <a:pathLst>
                <a:path w="9525" h="114300">
                  <a:moveTo>
                    <a:pt x="7461" y="7461"/>
                  </a:moveTo>
                  <a:lnTo>
                    <a:pt x="7461" y="115465"/>
                  </a:lnTo>
                </a:path>
              </a:pathLst>
            </a:custGeom>
            <a:noFill/>
            <a:ln w="25400" cap="flat">
              <a:solidFill>
                <a:schemeClr val="accent3"/>
              </a:solidFill>
              <a:prstDash val="solid"/>
              <a:miter/>
            </a:ln>
          </p:spPr>
          <p:txBody>
            <a:bodyPr rtlCol="0" anchor="ctr"/>
            <a:lstStyle/>
            <a:p>
              <a:endParaRPr lang="fr-FR" dirty="0"/>
            </a:p>
          </p:txBody>
        </p:sp>
        <p:sp>
          <p:nvSpPr>
            <p:cNvPr id="115" name="Freeform: Shape 5146">
              <a:extLst>
                <a:ext uri="{FF2B5EF4-FFF2-40B4-BE49-F238E27FC236}">
                  <a16:creationId xmlns:a16="http://schemas.microsoft.com/office/drawing/2014/main" id="{9AC53F2B-E9D6-435C-877C-A623AF585E4C}"/>
                </a:ext>
              </a:extLst>
            </p:cNvPr>
            <p:cNvSpPr/>
            <p:nvPr/>
          </p:nvSpPr>
          <p:spPr>
            <a:xfrm>
              <a:off x="6773358" y="4412110"/>
              <a:ext cx="9525" cy="114300"/>
            </a:xfrm>
            <a:custGeom>
              <a:avLst/>
              <a:gdLst>
                <a:gd name="connsiteX0" fmla="*/ 7461 w 9525"/>
                <a:gd name="connsiteY0" fmla="*/ 7461 h 114300"/>
                <a:gd name="connsiteX1" fmla="*/ 7461 w 9525"/>
                <a:gd name="connsiteY1" fmla="*/ 115465 h 114300"/>
              </a:gdLst>
              <a:ahLst/>
              <a:cxnLst>
                <a:cxn ang="0">
                  <a:pos x="connsiteX0" y="connsiteY0"/>
                </a:cxn>
                <a:cxn ang="0">
                  <a:pos x="connsiteX1" y="connsiteY1"/>
                </a:cxn>
              </a:cxnLst>
              <a:rect l="l" t="t" r="r" b="b"/>
              <a:pathLst>
                <a:path w="9525" h="114300">
                  <a:moveTo>
                    <a:pt x="7461" y="7461"/>
                  </a:moveTo>
                  <a:lnTo>
                    <a:pt x="7461" y="115465"/>
                  </a:lnTo>
                </a:path>
              </a:pathLst>
            </a:custGeom>
            <a:noFill/>
            <a:ln w="25400" cap="flat">
              <a:solidFill>
                <a:schemeClr val="accent3"/>
              </a:solidFill>
              <a:prstDash val="solid"/>
              <a:miter/>
            </a:ln>
          </p:spPr>
          <p:txBody>
            <a:bodyPr rtlCol="0" anchor="ctr"/>
            <a:lstStyle/>
            <a:p>
              <a:endParaRPr lang="fr-FR" dirty="0"/>
            </a:p>
          </p:txBody>
        </p:sp>
        <p:sp>
          <p:nvSpPr>
            <p:cNvPr id="116" name="Freeform: Shape 5147">
              <a:extLst>
                <a:ext uri="{FF2B5EF4-FFF2-40B4-BE49-F238E27FC236}">
                  <a16:creationId xmlns:a16="http://schemas.microsoft.com/office/drawing/2014/main" id="{62C8639B-081C-4662-8DBE-6BEB535FF21D}"/>
                </a:ext>
              </a:extLst>
            </p:cNvPr>
            <p:cNvSpPr/>
            <p:nvPr/>
          </p:nvSpPr>
          <p:spPr>
            <a:xfrm>
              <a:off x="6963858" y="4412110"/>
              <a:ext cx="9525" cy="114300"/>
            </a:xfrm>
            <a:custGeom>
              <a:avLst/>
              <a:gdLst>
                <a:gd name="connsiteX0" fmla="*/ 7461 w 9525"/>
                <a:gd name="connsiteY0" fmla="*/ 7461 h 114300"/>
                <a:gd name="connsiteX1" fmla="*/ 7461 w 9525"/>
                <a:gd name="connsiteY1" fmla="*/ 115465 h 114300"/>
              </a:gdLst>
              <a:ahLst/>
              <a:cxnLst>
                <a:cxn ang="0">
                  <a:pos x="connsiteX0" y="connsiteY0"/>
                </a:cxn>
                <a:cxn ang="0">
                  <a:pos x="connsiteX1" y="connsiteY1"/>
                </a:cxn>
              </a:cxnLst>
              <a:rect l="l" t="t" r="r" b="b"/>
              <a:pathLst>
                <a:path w="9525" h="114300">
                  <a:moveTo>
                    <a:pt x="7461" y="7461"/>
                  </a:moveTo>
                  <a:lnTo>
                    <a:pt x="7461" y="115465"/>
                  </a:lnTo>
                </a:path>
              </a:pathLst>
            </a:custGeom>
            <a:noFill/>
            <a:ln w="25400" cap="flat">
              <a:solidFill>
                <a:schemeClr val="accent3"/>
              </a:solidFill>
              <a:prstDash val="solid"/>
              <a:miter/>
            </a:ln>
          </p:spPr>
          <p:txBody>
            <a:bodyPr rtlCol="0" anchor="ctr"/>
            <a:lstStyle/>
            <a:p>
              <a:endParaRPr lang="fr-FR" dirty="0"/>
            </a:p>
          </p:txBody>
        </p:sp>
        <p:sp>
          <p:nvSpPr>
            <p:cNvPr id="117" name="Freeform: Shape 5148">
              <a:extLst>
                <a:ext uri="{FF2B5EF4-FFF2-40B4-BE49-F238E27FC236}">
                  <a16:creationId xmlns:a16="http://schemas.microsoft.com/office/drawing/2014/main" id="{ABA95ADA-A6C3-41D5-A9D8-282B441A62DD}"/>
                </a:ext>
              </a:extLst>
            </p:cNvPr>
            <p:cNvSpPr/>
            <p:nvPr/>
          </p:nvSpPr>
          <p:spPr>
            <a:xfrm>
              <a:off x="7154358" y="4412110"/>
              <a:ext cx="9525" cy="114300"/>
            </a:xfrm>
            <a:custGeom>
              <a:avLst/>
              <a:gdLst>
                <a:gd name="connsiteX0" fmla="*/ 7461 w 9525"/>
                <a:gd name="connsiteY0" fmla="*/ 7461 h 114300"/>
                <a:gd name="connsiteX1" fmla="*/ 7461 w 9525"/>
                <a:gd name="connsiteY1" fmla="*/ 115465 h 114300"/>
              </a:gdLst>
              <a:ahLst/>
              <a:cxnLst>
                <a:cxn ang="0">
                  <a:pos x="connsiteX0" y="connsiteY0"/>
                </a:cxn>
                <a:cxn ang="0">
                  <a:pos x="connsiteX1" y="connsiteY1"/>
                </a:cxn>
              </a:cxnLst>
              <a:rect l="l" t="t" r="r" b="b"/>
              <a:pathLst>
                <a:path w="9525" h="114300">
                  <a:moveTo>
                    <a:pt x="7461" y="7461"/>
                  </a:moveTo>
                  <a:lnTo>
                    <a:pt x="7461" y="115465"/>
                  </a:lnTo>
                </a:path>
              </a:pathLst>
            </a:custGeom>
            <a:noFill/>
            <a:ln w="25400" cap="flat">
              <a:solidFill>
                <a:schemeClr val="accent3"/>
              </a:solidFill>
              <a:prstDash val="solid"/>
              <a:miter/>
            </a:ln>
          </p:spPr>
          <p:txBody>
            <a:bodyPr rtlCol="0" anchor="ctr"/>
            <a:lstStyle/>
            <a:p>
              <a:endParaRPr lang="fr-FR" dirty="0"/>
            </a:p>
          </p:txBody>
        </p:sp>
        <p:sp>
          <p:nvSpPr>
            <p:cNvPr id="118" name="Freeform: Shape 5149">
              <a:extLst>
                <a:ext uri="{FF2B5EF4-FFF2-40B4-BE49-F238E27FC236}">
                  <a16:creationId xmlns:a16="http://schemas.microsoft.com/office/drawing/2014/main" id="{B03AA0DD-E4C1-470C-A373-22AB18FCF189}"/>
                </a:ext>
              </a:extLst>
            </p:cNvPr>
            <p:cNvSpPr/>
            <p:nvPr/>
          </p:nvSpPr>
          <p:spPr>
            <a:xfrm>
              <a:off x="7100361" y="4466108"/>
              <a:ext cx="114300" cy="9525"/>
            </a:xfrm>
            <a:custGeom>
              <a:avLst/>
              <a:gdLst>
                <a:gd name="connsiteX0" fmla="*/ 115455 w 114300"/>
                <a:gd name="connsiteY0" fmla="*/ 7461 h 9525"/>
                <a:gd name="connsiteX1" fmla="*/ 7461 w 114300"/>
                <a:gd name="connsiteY1" fmla="*/ 7461 h 9525"/>
              </a:gdLst>
              <a:ahLst/>
              <a:cxnLst>
                <a:cxn ang="0">
                  <a:pos x="connsiteX0" y="connsiteY0"/>
                </a:cxn>
                <a:cxn ang="0">
                  <a:pos x="connsiteX1" y="connsiteY1"/>
                </a:cxn>
              </a:cxnLst>
              <a:rect l="l" t="t" r="r" b="b"/>
              <a:pathLst>
                <a:path w="114300" h="9525">
                  <a:moveTo>
                    <a:pt x="115455" y="7461"/>
                  </a:moveTo>
                  <a:lnTo>
                    <a:pt x="7461" y="7461"/>
                  </a:lnTo>
                </a:path>
              </a:pathLst>
            </a:custGeom>
            <a:noFill/>
            <a:ln w="25400" cap="flat">
              <a:solidFill>
                <a:schemeClr val="accent3"/>
              </a:solidFill>
              <a:prstDash val="solid"/>
              <a:miter/>
            </a:ln>
          </p:spPr>
          <p:txBody>
            <a:bodyPr rtlCol="0" anchor="ctr"/>
            <a:lstStyle/>
            <a:p>
              <a:endParaRPr lang="fr-FR" dirty="0"/>
            </a:p>
          </p:txBody>
        </p:sp>
      </p:grpSp>
      <p:grpSp>
        <p:nvGrpSpPr>
          <p:cNvPr id="119" name="Group 118">
            <a:extLst>
              <a:ext uri="{FF2B5EF4-FFF2-40B4-BE49-F238E27FC236}">
                <a16:creationId xmlns:a16="http://schemas.microsoft.com/office/drawing/2014/main" id="{9D1C1275-CA7A-4B2A-A54A-E65FA2EB9431}"/>
              </a:ext>
            </a:extLst>
          </p:cNvPr>
          <p:cNvGrpSpPr/>
          <p:nvPr/>
        </p:nvGrpSpPr>
        <p:grpSpPr>
          <a:xfrm>
            <a:off x="2063399" y="2304107"/>
            <a:ext cx="341745" cy="380550"/>
            <a:chOff x="1216269" y="4382633"/>
            <a:chExt cx="341745" cy="380550"/>
          </a:xfrm>
        </p:grpSpPr>
        <p:cxnSp>
          <p:nvCxnSpPr>
            <p:cNvPr id="120" name="Straight Connector 119">
              <a:extLst>
                <a:ext uri="{FF2B5EF4-FFF2-40B4-BE49-F238E27FC236}">
                  <a16:creationId xmlns:a16="http://schemas.microsoft.com/office/drawing/2014/main" id="{7482FB05-ED78-48EA-BC98-1C9C596B2548}"/>
                </a:ext>
              </a:extLst>
            </p:cNvPr>
            <p:cNvCxnSpPr/>
            <p:nvPr/>
          </p:nvCxnSpPr>
          <p:spPr>
            <a:xfrm>
              <a:off x="1216269" y="4699904"/>
              <a:ext cx="341745" cy="0"/>
            </a:xfrm>
            <a:prstGeom prst="line">
              <a:avLst/>
            </a:prstGeom>
            <a:noFill/>
            <a:ln w="25400" cap="flat">
              <a:solidFill>
                <a:schemeClr val="accent2"/>
              </a:solidFill>
              <a:prstDash val="solid"/>
              <a:miter/>
            </a:ln>
          </p:spPr>
        </p:cxnSp>
        <p:cxnSp>
          <p:nvCxnSpPr>
            <p:cNvPr id="121" name="Straight Connector 120">
              <a:extLst>
                <a:ext uri="{FF2B5EF4-FFF2-40B4-BE49-F238E27FC236}">
                  <a16:creationId xmlns:a16="http://schemas.microsoft.com/office/drawing/2014/main" id="{56782625-815A-47BF-A23C-3451A6E96DA6}"/>
                </a:ext>
              </a:extLst>
            </p:cNvPr>
            <p:cNvCxnSpPr>
              <a:cxnSpLocks/>
            </p:cNvCxnSpPr>
            <p:nvPr/>
          </p:nvCxnSpPr>
          <p:spPr>
            <a:xfrm>
              <a:off x="1387141" y="4636625"/>
              <a:ext cx="0" cy="126558"/>
            </a:xfrm>
            <a:prstGeom prst="line">
              <a:avLst/>
            </a:prstGeom>
            <a:noFill/>
            <a:ln w="25400" cap="flat">
              <a:solidFill>
                <a:schemeClr val="accent2"/>
              </a:solidFill>
              <a:prstDash val="solid"/>
              <a:miter/>
            </a:ln>
          </p:spPr>
        </p:cxnSp>
        <p:cxnSp>
          <p:nvCxnSpPr>
            <p:cNvPr id="122" name="Straight Connector 121">
              <a:extLst>
                <a:ext uri="{FF2B5EF4-FFF2-40B4-BE49-F238E27FC236}">
                  <a16:creationId xmlns:a16="http://schemas.microsoft.com/office/drawing/2014/main" id="{CB20B474-3197-4C74-8895-FD80DAE766B6}"/>
                </a:ext>
              </a:extLst>
            </p:cNvPr>
            <p:cNvCxnSpPr/>
            <p:nvPr/>
          </p:nvCxnSpPr>
          <p:spPr>
            <a:xfrm>
              <a:off x="1216269" y="4445912"/>
              <a:ext cx="341745" cy="0"/>
            </a:xfrm>
            <a:prstGeom prst="line">
              <a:avLst/>
            </a:prstGeom>
            <a:noFill/>
            <a:ln w="25400" cap="flat">
              <a:solidFill>
                <a:schemeClr val="accent3"/>
              </a:solidFill>
              <a:prstDash val="solid"/>
              <a:miter/>
            </a:ln>
          </p:spPr>
        </p:cxnSp>
        <p:cxnSp>
          <p:nvCxnSpPr>
            <p:cNvPr id="123" name="Straight Connector 122">
              <a:extLst>
                <a:ext uri="{FF2B5EF4-FFF2-40B4-BE49-F238E27FC236}">
                  <a16:creationId xmlns:a16="http://schemas.microsoft.com/office/drawing/2014/main" id="{CF99D9C0-1D58-4A05-8FE5-67E6D0BC6DAC}"/>
                </a:ext>
              </a:extLst>
            </p:cNvPr>
            <p:cNvCxnSpPr>
              <a:cxnSpLocks/>
            </p:cNvCxnSpPr>
            <p:nvPr/>
          </p:nvCxnSpPr>
          <p:spPr>
            <a:xfrm>
              <a:off x="1387141" y="4382633"/>
              <a:ext cx="0" cy="126558"/>
            </a:xfrm>
            <a:prstGeom prst="line">
              <a:avLst/>
            </a:prstGeom>
            <a:noFill/>
            <a:ln w="25400" cap="flat">
              <a:solidFill>
                <a:schemeClr val="accent3"/>
              </a:solidFill>
              <a:prstDash val="solid"/>
              <a:miter/>
            </a:ln>
          </p:spPr>
        </p:cxnSp>
      </p:grpSp>
    </p:spTree>
    <p:custDataLst>
      <p:tags r:id="rId1"/>
    </p:custDataLst>
    <p:extLst>
      <p:ext uri="{BB962C8B-B14F-4D97-AF65-F5344CB8AC3E}">
        <p14:creationId xmlns:p14="http://schemas.microsoft.com/office/powerpoint/2010/main" val="31377977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noProof="0" smtClean="0"/>
              <a:t>4005: </a:t>
            </a:r>
            <a:r>
              <a:rPr lang="fr-FR" smtClean="0"/>
              <a:t>Etude prospective randomisée de phase II évaluant le pazopanib versus placebo chez des patients avec tumeurs carcinoïdes progressives (Alliance A021202) – Bergsland EK, et al</a:t>
            </a:r>
            <a:endParaRPr lang="fr-FR" noProof="0" dirty="0"/>
          </a:p>
        </p:txBody>
      </p:sp>
      <p:sp>
        <p:nvSpPr>
          <p:cNvPr id="5123" name="Rectangle 3"/>
          <p:cNvSpPr>
            <a:spLocks noGrp="1" noChangeArrowheads="1"/>
          </p:cNvSpPr>
          <p:nvPr>
            <p:ph idx="1"/>
          </p:nvPr>
        </p:nvSpPr>
        <p:spPr/>
        <p:txBody>
          <a:bodyPr/>
          <a:lstStyle/>
          <a:p>
            <a:pPr marL="0" indent="0">
              <a:buNone/>
            </a:pPr>
            <a:r>
              <a:rPr lang="fr-FR" b="1" noProof="0" dirty="0" smtClean="0"/>
              <a:t>Résultats</a:t>
            </a:r>
            <a:r>
              <a:rPr lang="fr-FR" noProof="0" dirty="0" smtClean="0"/>
              <a:t> </a:t>
            </a:r>
          </a:p>
          <a:p>
            <a:endParaRPr lang="fr-FR" dirty="0" smtClean="0"/>
          </a:p>
          <a:p>
            <a:endParaRPr lang="fr-FR" noProof="0" dirty="0" smtClean="0"/>
          </a:p>
          <a:p>
            <a:endParaRPr lang="fr-FR" dirty="0" smtClean="0"/>
          </a:p>
          <a:p>
            <a:endParaRPr lang="fr-FR" noProof="0" dirty="0" smtClean="0"/>
          </a:p>
          <a:p>
            <a:endParaRPr lang="fr-FR" dirty="0" smtClean="0"/>
          </a:p>
          <a:p>
            <a:endParaRPr lang="fr-FR" noProof="0" dirty="0" smtClean="0"/>
          </a:p>
          <a:p>
            <a:endParaRPr lang="fr-FR" dirty="0" smtClean="0"/>
          </a:p>
          <a:p>
            <a:endParaRPr lang="fr-FR" noProof="0" dirty="0" smtClean="0"/>
          </a:p>
          <a:p>
            <a:endParaRPr lang="fr-FR" dirty="0" smtClean="0"/>
          </a:p>
          <a:p>
            <a:pPr marL="0" indent="0">
              <a:buNone/>
            </a:pPr>
            <a:r>
              <a:rPr lang="fr-FR" b="1" noProof="0" dirty="0" smtClean="0"/>
              <a:t>Conclusions</a:t>
            </a:r>
          </a:p>
          <a:p>
            <a:r>
              <a:rPr lang="fr-FR" b="1" noProof="0" dirty="0" smtClean="0"/>
              <a:t>Chez ces patients </a:t>
            </a:r>
            <a:r>
              <a:rPr lang="fr-FR" b="1" dirty="0" smtClean="0"/>
              <a:t>avec tumeurs carcinoïdes progressives, le </a:t>
            </a:r>
            <a:r>
              <a:rPr lang="fr-FR" b="1" noProof="0" dirty="0" smtClean="0"/>
              <a:t>pazopanib a démontré une amélioration de la SSP, mais pas de la SG (qui pourrait avoir été modifiée par le </a:t>
            </a:r>
            <a:r>
              <a:rPr lang="fr-FR" b="1" noProof="0" dirty="0" err="1" smtClean="0"/>
              <a:t>crossover</a:t>
            </a:r>
            <a:r>
              <a:rPr lang="fr-FR" b="1" noProof="0" dirty="0" smtClean="0"/>
              <a:t>)</a:t>
            </a:r>
          </a:p>
          <a:p>
            <a:r>
              <a:rPr lang="fr-FR" b="1" noProof="0" dirty="0" smtClean="0"/>
              <a:t>Le pazopanib a été associé à plus d’</a:t>
            </a:r>
            <a:r>
              <a:rPr lang="fr-FR" b="1" noProof="0" dirty="0" err="1" smtClean="0"/>
              <a:t>EIs</a:t>
            </a:r>
            <a:r>
              <a:rPr lang="fr-FR" b="1" noProof="0" dirty="0" smtClean="0"/>
              <a:t> de grade ≥3, en particulier l’hypertension</a:t>
            </a:r>
          </a:p>
          <a:p>
            <a:r>
              <a:rPr lang="fr-FR" b="1" noProof="0" dirty="0" smtClean="0"/>
              <a:t>Des études complémentaires sont nécessaires dans cette population pour déterminer quels sont les patients qui ont la plus grande probabilité de bénéficier du traitement et quelles sont les stratégies </a:t>
            </a:r>
            <a:r>
              <a:rPr lang="fr-FR" b="1" dirty="0" smtClean="0"/>
              <a:t>permettant de réduire la toxicité</a:t>
            </a:r>
            <a:endParaRPr lang="fr-FR" b="1" noProof="0" dirty="0"/>
          </a:p>
        </p:txBody>
      </p:sp>
      <p:sp>
        <p:nvSpPr>
          <p:cNvPr id="15" name="Text Placeholder 14"/>
          <p:cNvSpPr>
            <a:spLocks noGrp="1"/>
          </p:cNvSpPr>
          <p:nvPr>
            <p:ph type="body" sz="quarter" idx="11"/>
          </p:nvPr>
        </p:nvSpPr>
        <p:spPr/>
        <p:txBody>
          <a:bodyPr/>
          <a:lstStyle/>
          <a:p>
            <a:r>
              <a:rPr lang="fr-FR" noProof="0" smtClean="0"/>
              <a:t>Bergsland EK, et al, J Clin Oncol 2019;37(suppl):abstr 4005</a:t>
            </a:r>
            <a:endParaRPr lang="fr-FR" noProof="0" dirty="0"/>
          </a:p>
        </p:txBody>
      </p:sp>
      <p:graphicFrame>
        <p:nvGraphicFramePr>
          <p:cNvPr id="5" name="Table 4"/>
          <p:cNvGraphicFramePr>
            <a:graphicFrameLocks noGrp="1"/>
          </p:cNvGraphicFramePr>
          <p:nvPr>
            <p:extLst>
              <p:ext uri="{D42A27DB-BD31-4B8C-83A1-F6EECF244321}">
                <p14:modId xmlns:p14="http://schemas.microsoft.com/office/powerpoint/2010/main" val="3797312559"/>
              </p:ext>
            </p:extLst>
          </p:nvPr>
        </p:nvGraphicFramePr>
        <p:xfrm>
          <a:off x="251519" y="1628800"/>
          <a:ext cx="8608395" cy="2597672"/>
        </p:xfrm>
        <a:graphic>
          <a:graphicData uri="http://schemas.openxmlformats.org/drawingml/2006/table">
            <a:tbl>
              <a:tblPr firstRow="1" bandRow="1">
                <a:tableStyleId>{69012ECD-51FC-41F1-AA8D-1B2483CD663E}</a:tableStyleId>
              </a:tblPr>
              <a:tblGrid>
                <a:gridCol w="2504462">
                  <a:extLst>
                    <a:ext uri="{9D8B030D-6E8A-4147-A177-3AD203B41FA5}">
                      <a16:colId xmlns:a16="http://schemas.microsoft.com/office/drawing/2014/main" val="20000"/>
                    </a:ext>
                  </a:extLst>
                </a:gridCol>
                <a:gridCol w="2504462">
                  <a:extLst>
                    <a:ext uri="{9D8B030D-6E8A-4147-A177-3AD203B41FA5}">
                      <a16:colId xmlns:a16="http://schemas.microsoft.com/office/drawing/2014/main" val="1437252585"/>
                    </a:ext>
                  </a:extLst>
                </a:gridCol>
                <a:gridCol w="2504462">
                  <a:extLst>
                    <a:ext uri="{9D8B030D-6E8A-4147-A177-3AD203B41FA5}">
                      <a16:colId xmlns:a16="http://schemas.microsoft.com/office/drawing/2014/main" val="3410358577"/>
                    </a:ext>
                  </a:extLst>
                </a:gridCol>
                <a:gridCol w="1095009">
                  <a:extLst>
                    <a:ext uri="{9D8B030D-6E8A-4147-A177-3AD203B41FA5}">
                      <a16:colId xmlns:a16="http://schemas.microsoft.com/office/drawing/2014/main" val="106725556"/>
                    </a:ext>
                  </a:extLst>
                </a:gridCol>
              </a:tblGrid>
              <a:tr h="22959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EILTs grade </a:t>
                      </a:r>
                      <a:r>
                        <a:rPr kumimoji="0" lang="fr-FR"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t>≥</a:t>
                      </a:r>
                      <a:r>
                        <a:rPr kumimoji="0" lang="fr-FR" sz="1400" b="1" i="0" u="none" strike="noStrike" cap="none" normalizeH="0" baseline="0" noProof="0" dirty="0">
                          <a:ln>
                            <a:noFill/>
                          </a:ln>
                          <a:solidFill>
                            <a:schemeClr val="tx2"/>
                          </a:solidFill>
                          <a:effectLst/>
                          <a:latin typeface="+mn-lt"/>
                          <a:cs typeface="Arial" charset="0"/>
                        </a:rPr>
                        <a:t>3,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kern="1200" cap="none" normalizeH="0" baseline="0" noProof="0">
                          <a:ln>
                            <a:noFill/>
                          </a:ln>
                          <a:solidFill>
                            <a:schemeClr val="tx2"/>
                          </a:solidFill>
                          <a:effectLst/>
                          <a:latin typeface="+mn-lt"/>
                          <a:ea typeface="+mn-ea"/>
                          <a:cs typeface="Arial" charset="0"/>
                        </a:rPr>
                        <a:t>Pazopanib (n=89)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kern="1200" cap="none" normalizeH="0" baseline="0" noProof="0">
                          <a:ln>
                            <a:noFill/>
                          </a:ln>
                          <a:solidFill>
                            <a:schemeClr val="tx2"/>
                          </a:solidFill>
                          <a:effectLst/>
                          <a:latin typeface="+mn-lt"/>
                          <a:ea typeface="+mn-ea"/>
                          <a:cs typeface="Arial" charset="0"/>
                        </a:rPr>
                        <a:t>Placebo (n=72)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kern="1200" cap="none" normalizeH="0" baseline="0" noProof="0" dirty="0">
                          <a:ln>
                            <a:noFill/>
                          </a:ln>
                          <a:solidFill>
                            <a:schemeClr val="tx2"/>
                          </a:solidFill>
                          <a:effectLst/>
                          <a:latin typeface="+mn-lt"/>
                          <a:ea typeface="+mn-ea"/>
                          <a:cs typeface="Arial" charset="0"/>
                        </a:rPr>
                        <a:t>p</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8903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Fatigue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mn-lt"/>
                          <a:ea typeface="+mn-ea"/>
                          <a:cs typeface="Arial" charset="0"/>
                        </a:rPr>
                        <a:t>7 (7,9)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kumimoji="0" lang="fr-FR" sz="1400" b="0" i="0" u="none" strike="noStrike" kern="1200" cap="none" normalizeH="0" baseline="0" noProof="0">
                          <a:ln>
                            <a:noFill/>
                          </a:ln>
                          <a:solidFill>
                            <a:srgbClr val="4D4D4D"/>
                          </a:solidFill>
                          <a:effectLst/>
                          <a:latin typeface="+mn-lt"/>
                          <a:ea typeface="+mn-ea"/>
                          <a:cs typeface="Arial" charset="0"/>
                        </a:rPr>
                        <a:t>2 (2,8)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kumimoji="0" lang="fr-FR" sz="1400" b="0" i="0" u="none" strike="noStrike" kern="1200" cap="none" normalizeH="0" baseline="0" noProof="0">
                          <a:ln>
                            <a:noFill/>
                          </a:ln>
                          <a:solidFill>
                            <a:srgbClr val="4D4D4D"/>
                          </a:solidFill>
                          <a:effectLst/>
                          <a:latin typeface="+mn-lt"/>
                          <a:ea typeface="+mn-ea"/>
                          <a:cs typeface="Arial" charset="0"/>
                        </a:rPr>
                        <a:t>0,1896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8903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Nausées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kumimoji="0" lang="fr-FR" sz="1400" b="0" i="0" u="none" strike="noStrike" kern="1200" cap="none" normalizeH="0" baseline="0" noProof="0">
                          <a:ln>
                            <a:noFill/>
                          </a:ln>
                          <a:solidFill>
                            <a:srgbClr val="4D4D4D"/>
                          </a:solidFill>
                          <a:effectLst/>
                          <a:latin typeface="+mn-lt"/>
                          <a:ea typeface="+mn-ea"/>
                          <a:cs typeface="Arial" charset="0"/>
                        </a:rPr>
                        <a:t>4 (4,5)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kumimoji="0" lang="fr-FR" sz="1400" b="0" i="0" u="none" strike="noStrike" kern="1200" cap="none" normalizeH="0" baseline="0" noProof="0">
                          <a:ln>
                            <a:noFill/>
                          </a:ln>
                          <a:solidFill>
                            <a:srgbClr val="4D4D4D"/>
                          </a:solidFill>
                          <a:effectLst/>
                          <a:latin typeface="+mn-lt"/>
                          <a:ea typeface="+mn-ea"/>
                          <a:cs typeface="Arial" charset="0"/>
                        </a:rPr>
                        <a:t>1 (1,4)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kumimoji="0" lang="fr-FR" sz="1400" b="0" i="0" u="none" strike="noStrike" kern="1200" cap="none" normalizeH="0" baseline="0" noProof="0">
                          <a:ln>
                            <a:noFill/>
                          </a:ln>
                          <a:solidFill>
                            <a:srgbClr val="4D4D4D"/>
                          </a:solidFill>
                          <a:effectLst/>
                          <a:latin typeface="+mn-lt"/>
                          <a:ea typeface="+mn-ea"/>
                          <a:cs typeface="Arial" charset="0"/>
                        </a:rPr>
                        <a:t>0,3813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289039">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Hypertension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kumimoji="0" lang="fr-FR" sz="1400" b="0" i="0" u="none" strike="noStrike" kern="1200" cap="none" normalizeH="0" baseline="0" noProof="0">
                          <a:ln>
                            <a:noFill/>
                          </a:ln>
                          <a:solidFill>
                            <a:srgbClr val="4D4D4D"/>
                          </a:solidFill>
                          <a:effectLst/>
                          <a:latin typeface="+mn-lt"/>
                          <a:ea typeface="+mn-ea"/>
                          <a:cs typeface="Arial" charset="0"/>
                        </a:rPr>
                        <a:t>24 (26,9)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kumimoji="0" lang="fr-FR" sz="1400" b="0" i="0" u="none" strike="noStrike" kern="1200" cap="none" normalizeH="0" baseline="0" noProof="0">
                          <a:ln>
                            <a:noFill/>
                          </a:ln>
                          <a:solidFill>
                            <a:srgbClr val="4D4D4D"/>
                          </a:solidFill>
                          <a:effectLst/>
                          <a:latin typeface="+mn-lt"/>
                          <a:ea typeface="+mn-ea"/>
                          <a:cs typeface="Arial" charset="0"/>
                        </a:rPr>
                        <a:t>3 (4,2)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kumimoji="0" lang="fr-FR" sz="1400" b="0" i="0" u="none" strike="noStrike" kern="1200" cap="none" normalizeH="0" baseline="0" noProof="0">
                          <a:ln>
                            <a:noFill/>
                          </a:ln>
                          <a:solidFill>
                            <a:srgbClr val="4D4D4D"/>
                          </a:solidFill>
                          <a:effectLst/>
                          <a:latin typeface="+mn-lt"/>
                          <a:ea typeface="+mn-ea"/>
                          <a:cs typeface="Arial" charset="0"/>
                        </a:rPr>
                        <a:t>&lt;0,0001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289039">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Augmentation AST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kumimoji="0" lang="fr-FR" sz="1400" b="0" i="0" u="none" strike="noStrike" kern="1200" cap="none" normalizeH="0" baseline="0" noProof="0">
                          <a:ln>
                            <a:noFill/>
                          </a:ln>
                          <a:solidFill>
                            <a:srgbClr val="4D4D4D"/>
                          </a:solidFill>
                          <a:effectLst/>
                          <a:latin typeface="+mn-lt"/>
                          <a:ea typeface="+mn-ea"/>
                          <a:cs typeface="Arial" charset="0"/>
                        </a:rPr>
                        <a:t>8 (9)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kumimoji="0" lang="fr-FR" sz="1400" b="0" i="0" u="none" strike="noStrike" kern="1200" cap="none" normalizeH="0" baseline="0" noProof="0">
                          <a:ln>
                            <a:noFill/>
                          </a:ln>
                          <a:solidFill>
                            <a:srgbClr val="4D4D4D"/>
                          </a:solidFill>
                          <a:effectLst/>
                          <a:latin typeface="+mn-lt"/>
                          <a:ea typeface="+mn-ea"/>
                          <a:cs typeface="Arial"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kumimoji="0" lang="fr-FR" sz="1400" b="0" i="0" u="none" strike="noStrike" kern="1200" cap="none" normalizeH="0" baseline="0" noProof="0">
                          <a:ln>
                            <a:noFill/>
                          </a:ln>
                          <a:solidFill>
                            <a:srgbClr val="4D4D4D"/>
                          </a:solidFill>
                          <a:effectLst/>
                          <a:latin typeface="+mn-lt"/>
                          <a:ea typeface="+mn-ea"/>
                          <a:cs typeface="Arial" charset="0"/>
                        </a:rPr>
                        <a:t>0,0088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6"/>
                  </a:ext>
                </a:extLst>
              </a:tr>
              <a:tr h="289039">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Augmentation ALT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kumimoji="0" lang="fr-FR" sz="1400" b="0" i="0" u="none" strike="noStrike" kern="1200" cap="none" normalizeH="0" baseline="0" noProof="0">
                          <a:ln>
                            <a:noFill/>
                          </a:ln>
                          <a:solidFill>
                            <a:srgbClr val="4D4D4D"/>
                          </a:solidFill>
                          <a:effectLst/>
                          <a:latin typeface="+mn-lt"/>
                          <a:ea typeface="+mn-ea"/>
                          <a:cs typeface="Arial" charset="0"/>
                        </a:rPr>
                        <a:t>8 (9)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kumimoji="0" lang="fr-FR" sz="1400" b="0" i="0" u="none" strike="noStrike" kern="1200" cap="none" normalizeH="0" baseline="0" noProof="0">
                          <a:ln>
                            <a:noFill/>
                          </a:ln>
                          <a:solidFill>
                            <a:srgbClr val="4D4D4D"/>
                          </a:solidFill>
                          <a:effectLst/>
                          <a:latin typeface="+mn-lt"/>
                          <a:ea typeface="+mn-ea"/>
                          <a:cs typeface="Arial"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kumimoji="0" lang="fr-FR" sz="1400" b="0" i="0" u="none" strike="noStrike" kern="1200" cap="none" normalizeH="0" baseline="0" noProof="0">
                          <a:ln>
                            <a:noFill/>
                          </a:ln>
                          <a:solidFill>
                            <a:srgbClr val="4D4D4D"/>
                          </a:solidFill>
                          <a:effectLst/>
                          <a:latin typeface="+mn-lt"/>
                          <a:ea typeface="+mn-ea"/>
                          <a:cs typeface="Arial" charset="0"/>
                        </a:rPr>
                        <a:t>0,0088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7"/>
                  </a:ext>
                </a:extLst>
              </a:tr>
              <a:tr h="289039">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Diarrhée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kumimoji="0" lang="fr-FR" sz="1400" b="0" i="0" u="none" strike="noStrike" kern="1200" cap="none" normalizeH="0" baseline="0" noProof="0">
                          <a:ln>
                            <a:noFill/>
                          </a:ln>
                          <a:solidFill>
                            <a:srgbClr val="4D4D4D"/>
                          </a:solidFill>
                          <a:effectLst/>
                          <a:latin typeface="+mn-lt"/>
                          <a:ea typeface="+mn-ea"/>
                          <a:cs typeface="Arial" charset="0"/>
                        </a:rPr>
                        <a:t>4 (4,5)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kumimoji="0" lang="fr-FR" sz="1400" b="0" i="0" u="none" strike="noStrike" kern="1200" cap="none" normalizeH="0" baseline="0" noProof="0">
                          <a:ln>
                            <a:noFill/>
                          </a:ln>
                          <a:solidFill>
                            <a:srgbClr val="4D4D4D"/>
                          </a:solidFill>
                          <a:effectLst/>
                          <a:latin typeface="+mn-lt"/>
                          <a:ea typeface="+mn-ea"/>
                          <a:cs typeface="Arial" charset="0"/>
                        </a:rPr>
                        <a:t>3 (4,2)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kumimoji="0" lang="fr-FR" sz="1400" b="0" i="0" u="none" strike="noStrike" kern="1200" cap="none" normalizeH="0" baseline="0" noProof="0">
                          <a:ln>
                            <a:noFill/>
                          </a:ln>
                          <a:solidFill>
                            <a:srgbClr val="4D4D4D"/>
                          </a:solidFill>
                          <a:effectLst/>
                          <a:latin typeface="+mn-lt"/>
                          <a:ea typeface="+mn-ea"/>
                          <a:cs typeface="Arial" charset="0"/>
                        </a:rPr>
                        <a:t>1,0000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8"/>
                  </a:ext>
                </a:extLst>
              </a:tr>
              <a:tr h="289039">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Augmentation bilirubine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2 (2,2)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kumimoji="0" lang="fr-FR" sz="1400" b="0" i="0" u="none" strike="noStrike" kern="1200" cap="none" normalizeH="0" baseline="0" noProof="0">
                          <a:ln>
                            <a:noFill/>
                          </a:ln>
                          <a:solidFill>
                            <a:srgbClr val="4D4D4D"/>
                          </a:solidFill>
                          <a:effectLst/>
                          <a:latin typeface="+mn-lt"/>
                          <a:ea typeface="+mn-ea"/>
                          <a:cs typeface="Arial" charset="0"/>
                        </a:rPr>
                        <a:t>1 (1,4)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kumimoji="0" lang="fr-FR" sz="1400" b="0" i="0" u="none" strike="noStrike" kern="1200" cap="none" normalizeH="0" baseline="0" noProof="0">
                          <a:ln>
                            <a:noFill/>
                          </a:ln>
                          <a:solidFill>
                            <a:srgbClr val="4D4D4D"/>
                          </a:solidFill>
                          <a:effectLst/>
                          <a:latin typeface="+mn-lt"/>
                          <a:ea typeface="+mn-ea"/>
                          <a:cs typeface="Arial" charset="0"/>
                        </a:rPr>
                        <a:t>1,0000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628415939"/>
                  </a:ext>
                </a:extLst>
              </a:tr>
              <a:tr h="289039">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Vomissements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3 (3,4)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kumimoji="0" lang="fr-FR" sz="1400" b="0" i="0" u="none" strike="noStrike" kern="1200" cap="none" normalizeH="0" baseline="0" noProof="0">
                          <a:ln>
                            <a:noFill/>
                          </a:ln>
                          <a:solidFill>
                            <a:srgbClr val="4D4D4D"/>
                          </a:solidFill>
                          <a:effectLst/>
                          <a:latin typeface="+mn-lt"/>
                          <a:ea typeface="+mn-ea"/>
                          <a:cs typeface="Arial" charset="0"/>
                        </a:rPr>
                        <a:t>2 (2,8)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kumimoji="0" lang="fr-FR" sz="1400" b="0" i="0" u="none" strike="noStrike" kern="1200" cap="none" normalizeH="0" baseline="0" noProof="0" dirty="0">
                          <a:ln>
                            <a:noFill/>
                          </a:ln>
                          <a:solidFill>
                            <a:srgbClr val="4D4D4D"/>
                          </a:solidFill>
                          <a:effectLst/>
                          <a:latin typeface="+mn-lt"/>
                          <a:ea typeface="+mn-ea"/>
                          <a:cs typeface="Arial" charset="0"/>
                        </a:rPr>
                        <a:t>1,0000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126936393"/>
                  </a:ext>
                </a:extLst>
              </a:tr>
            </a:tbl>
          </a:graphicData>
        </a:graphic>
      </p:graphicFrame>
    </p:spTree>
    <p:custDataLst>
      <p:tags r:id="rId1"/>
    </p:custDataLst>
    <p:extLst>
      <p:ext uri="{BB962C8B-B14F-4D97-AF65-F5344CB8AC3E}">
        <p14:creationId xmlns:p14="http://schemas.microsoft.com/office/powerpoint/2010/main" val="824606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Glossaire</a:t>
            </a:r>
          </a:p>
        </p:txBody>
      </p:sp>
      <p:sp>
        <p:nvSpPr>
          <p:cNvPr id="6" name="Rectangle 3"/>
          <p:cNvSpPr txBox="1">
            <a:spLocks noChangeArrowheads="1"/>
          </p:cNvSpPr>
          <p:nvPr/>
        </p:nvSpPr>
        <p:spPr>
          <a:xfrm>
            <a:off x="71935" y="1273369"/>
            <a:ext cx="9072065" cy="5037279"/>
          </a:xfrm>
          <a:prstGeom prst="rect">
            <a:avLst/>
          </a:prstGeom>
        </p:spPr>
        <p:txBody>
          <a:bodyPr numCol="3"/>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nSpc>
                <a:spcPts val="1300"/>
              </a:lnSpc>
              <a:spcAft>
                <a:spcPts val="0"/>
              </a:spcAft>
              <a:buClr>
                <a:srgbClr val="043882"/>
              </a:buClr>
              <a:buNone/>
              <a:tabLst>
                <a:tab pos="806450" algn="l"/>
              </a:tabLst>
            </a:pPr>
            <a:r>
              <a:rPr lang="fr-FR" sz="1000" dirty="0"/>
              <a:t>/</a:t>
            </a:r>
            <a:r>
              <a:rPr lang="fr-FR" sz="1000" dirty="0" err="1"/>
              <a:t>xS</a:t>
            </a:r>
            <a:r>
              <a:rPr lang="fr-FR" sz="1000" dirty="0"/>
              <a:t>	toutes les x semaines</a:t>
            </a:r>
          </a:p>
          <a:p>
            <a:pPr marL="0" indent="0">
              <a:lnSpc>
                <a:spcPts val="1300"/>
              </a:lnSpc>
              <a:spcAft>
                <a:spcPts val="0"/>
              </a:spcAft>
              <a:buClr>
                <a:srgbClr val="043882"/>
              </a:buClr>
              <a:buNone/>
              <a:tabLst>
                <a:tab pos="806450" algn="l"/>
              </a:tabLst>
            </a:pPr>
            <a:r>
              <a:rPr lang="fr-FR" sz="1000" dirty="0"/>
              <a:t>5FU	</a:t>
            </a:r>
            <a:r>
              <a:rPr lang="fr-FR" sz="1000" dirty="0" smtClean="0"/>
              <a:t>5-fluorouracile	</a:t>
            </a:r>
            <a:endParaRPr lang="fr-FR" sz="1000" dirty="0"/>
          </a:p>
          <a:p>
            <a:pPr marL="0" indent="0">
              <a:lnSpc>
                <a:spcPts val="1300"/>
              </a:lnSpc>
              <a:spcAft>
                <a:spcPts val="0"/>
              </a:spcAft>
              <a:buClr>
                <a:srgbClr val="043882"/>
              </a:buClr>
              <a:buNone/>
              <a:tabLst>
                <a:tab pos="806450" algn="l"/>
              </a:tabLst>
            </a:pPr>
            <a:r>
              <a:rPr lang="fr-FR" sz="1000" dirty="0"/>
              <a:t>ADC	adénocarcinome</a:t>
            </a:r>
          </a:p>
          <a:p>
            <a:pPr marL="0" indent="0">
              <a:lnSpc>
                <a:spcPts val="1300"/>
              </a:lnSpc>
              <a:spcAft>
                <a:spcPts val="0"/>
              </a:spcAft>
              <a:buClr>
                <a:srgbClr val="043882"/>
              </a:buClr>
              <a:buNone/>
              <a:tabLst>
                <a:tab pos="806450" algn="l"/>
              </a:tabLst>
            </a:pPr>
            <a:r>
              <a:rPr lang="fr-FR" sz="1000" dirty="0" err="1"/>
              <a:t>ADNtc</a:t>
            </a:r>
            <a:r>
              <a:rPr lang="fr-FR" sz="1000" dirty="0"/>
              <a:t>	ADN tumoral circulant</a:t>
            </a:r>
          </a:p>
          <a:p>
            <a:pPr marL="0" indent="0">
              <a:lnSpc>
                <a:spcPts val="1300"/>
              </a:lnSpc>
              <a:spcAft>
                <a:spcPts val="0"/>
              </a:spcAft>
              <a:buClr>
                <a:srgbClr val="043882"/>
              </a:buClr>
              <a:buNone/>
              <a:tabLst>
                <a:tab pos="806450" algn="l"/>
              </a:tabLst>
            </a:pPr>
            <a:r>
              <a:rPr lang="fr-FR" sz="1000" dirty="0"/>
              <a:t>AFP	alpha-</a:t>
            </a:r>
            <a:r>
              <a:rPr lang="fr-FR" sz="1000" dirty="0" err="1"/>
              <a:t>foetoprotéine</a:t>
            </a:r>
            <a:endParaRPr lang="fr-FR" sz="1000" dirty="0"/>
          </a:p>
          <a:p>
            <a:pPr marL="0" indent="0">
              <a:lnSpc>
                <a:spcPts val="1300"/>
              </a:lnSpc>
              <a:spcAft>
                <a:spcPts val="0"/>
              </a:spcAft>
              <a:buClr>
                <a:srgbClr val="043882"/>
              </a:buClr>
              <a:buNone/>
              <a:tabLst>
                <a:tab pos="806450" algn="l"/>
              </a:tabLst>
            </a:pPr>
            <a:r>
              <a:rPr lang="fr-FR" sz="1000" dirty="0"/>
              <a:t>ALT	alanine </a:t>
            </a:r>
            <a:r>
              <a:rPr lang="fr-FR" sz="1000" dirty="0" err="1"/>
              <a:t>aminotransférase</a:t>
            </a:r>
            <a:endParaRPr lang="fr-FR" sz="1000" dirty="0"/>
          </a:p>
          <a:p>
            <a:pPr marL="0" indent="0">
              <a:lnSpc>
                <a:spcPts val="1300"/>
              </a:lnSpc>
              <a:spcAft>
                <a:spcPts val="0"/>
              </a:spcAft>
              <a:buClr>
                <a:srgbClr val="043882"/>
              </a:buClr>
              <a:buNone/>
              <a:tabLst>
                <a:tab pos="806450" algn="l"/>
              </a:tabLst>
            </a:pPr>
            <a:r>
              <a:rPr lang="fr-FR" sz="1000" dirty="0"/>
              <a:t>AST	</a:t>
            </a:r>
            <a:r>
              <a:rPr lang="fr-FR" sz="1000" dirty="0" err="1"/>
              <a:t>aspartate</a:t>
            </a:r>
            <a:r>
              <a:rPr lang="fr-FR" sz="1000" dirty="0"/>
              <a:t> </a:t>
            </a:r>
            <a:r>
              <a:rPr lang="fr-FR" sz="1000" dirty="0" err="1"/>
              <a:t>aminotransférase</a:t>
            </a:r>
            <a:endParaRPr lang="fr-FR" sz="1000" dirty="0"/>
          </a:p>
          <a:p>
            <a:pPr marL="0" indent="0">
              <a:lnSpc>
                <a:spcPts val="1300"/>
              </a:lnSpc>
              <a:spcAft>
                <a:spcPts val="0"/>
              </a:spcAft>
              <a:buClr>
                <a:srgbClr val="043882"/>
              </a:buClr>
              <a:buNone/>
              <a:tabLst>
                <a:tab pos="806450" algn="l"/>
              </a:tabLst>
            </a:pPr>
            <a:r>
              <a:rPr lang="fr-FR" sz="1000" dirty="0"/>
              <a:t>BCLC	Barcelona </a:t>
            </a:r>
            <a:r>
              <a:rPr lang="en-GB" sz="1000" dirty="0" smtClean="0"/>
              <a:t>Clinic Liver </a:t>
            </a:r>
            <a:r>
              <a:rPr lang="fr-FR" sz="1000" dirty="0" smtClean="0"/>
              <a:t>Cancer</a:t>
            </a:r>
            <a:endParaRPr lang="fr-FR" sz="1000" dirty="0"/>
          </a:p>
          <a:p>
            <a:pPr marL="0" indent="0">
              <a:lnSpc>
                <a:spcPts val="1300"/>
              </a:lnSpc>
              <a:spcAft>
                <a:spcPts val="0"/>
              </a:spcAft>
              <a:buClr>
                <a:srgbClr val="043882"/>
              </a:buClr>
              <a:buNone/>
              <a:tabLst>
                <a:tab pos="806450" algn="l"/>
              </a:tabLst>
            </a:pPr>
            <a:r>
              <a:rPr lang="fr-FR" sz="1000" dirty="0"/>
              <a:t>CA 19-9	carbohydrate antigène 19-9</a:t>
            </a:r>
          </a:p>
          <a:p>
            <a:pPr marL="0" indent="0">
              <a:lnSpc>
                <a:spcPts val="1300"/>
              </a:lnSpc>
              <a:spcAft>
                <a:spcPts val="0"/>
              </a:spcAft>
              <a:buClr>
                <a:srgbClr val="043882"/>
              </a:buClr>
              <a:buNone/>
              <a:tabLst>
                <a:tab pos="806450" algn="l"/>
              </a:tabLst>
            </a:pPr>
            <a:r>
              <a:rPr lang="fr-FR" sz="1000" dirty="0"/>
              <a:t>CAPOX	capécitabine + oxaliplatine</a:t>
            </a:r>
          </a:p>
          <a:p>
            <a:pPr marL="0" indent="0">
              <a:lnSpc>
                <a:spcPts val="1300"/>
              </a:lnSpc>
              <a:spcAft>
                <a:spcPts val="0"/>
              </a:spcAft>
              <a:buClr>
                <a:srgbClr val="043882"/>
              </a:buClr>
              <a:buNone/>
              <a:tabLst>
                <a:tab pos="806450" algn="l"/>
              </a:tabLst>
            </a:pPr>
            <a:r>
              <a:rPr lang="fr-FR" sz="1000" dirty="0"/>
              <a:t>CAPTEM	capécitabine + témozolomide</a:t>
            </a:r>
          </a:p>
          <a:p>
            <a:pPr marL="0" indent="0">
              <a:lnSpc>
                <a:spcPts val="1300"/>
              </a:lnSpc>
              <a:spcAft>
                <a:spcPts val="0"/>
              </a:spcAft>
              <a:buClr>
                <a:srgbClr val="043882"/>
              </a:buClr>
              <a:buNone/>
              <a:tabLst>
                <a:tab pos="806450" algn="l"/>
              </a:tabLst>
            </a:pPr>
            <a:r>
              <a:rPr lang="fr-FR" sz="1000" dirty="0"/>
              <a:t>CCR(m)	cancer colorectal (métastatique)</a:t>
            </a:r>
          </a:p>
          <a:p>
            <a:pPr marL="0" indent="0">
              <a:lnSpc>
                <a:spcPts val="1300"/>
              </a:lnSpc>
              <a:spcAft>
                <a:spcPts val="0"/>
              </a:spcAft>
              <a:buClr>
                <a:srgbClr val="043882"/>
              </a:buClr>
              <a:buNone/>
              <a:tabLst>
                <a:tab pos="806450" algn="l"/>
              </a:tabLst>
            </a:pPr>
            <a:r>
              <a:rPr lang="fr-FR" sz="1000" dirty="0"/>
              <a:t>CHC	carcinome hépatocellulaire</a:t>
            </a:r>
          </a:p>
          <a:p>
            <a:pPr marL="0" indent="0">
              <a:lnSpc>
                <a:spcPts val="1300"/>
              </a:lnSpc>
              <a:spcAft>
                <a:spcPts val="0"/>
              </a:spcAft>
              <a:buClr>
                <a:srgbClr val="043882"/>
              </a:buClr>
              <a:buNone/>
              <a:tabLst>
                <a:tab pos="806450" algn="l"/>
              </a:tabLst>
            </a:pPr>
            <a:r>
              <a:rPr lang="fr-FR" sz="1000" dirty="0"/>
              <a:t>CIRA	comité indépendant de revue en </a:t>
            </a:r>
            <a:r>
              <a:rPr lang="fr-FR" sz="1000" dirty="0" smtClean="0"/>
              <a:t>	aveugle</a:t>
            </a:r>
            <a:endParaRPr lang="fr-FR" sz="1000" dirty="0"/>
          </a:p>
          <a:p>
            <a:pPr marL="0" indent="0">
              <a:lnSpc>
                <a:spcPts val="1300"/>
              </a:lnSpc>
              <a:spcAft>
                <a:spcPts val="0"/>
              </a:spcAft>
              <a:buClr>
                <a:srgbClr val="043882"/>
              </a:buClr>
              <a:buNone/>
              <a:tabLst>
                <a:tab pos="806450" algn="l"/>
              </a:tabLst>
            </a:pPr>
            <a:r>
              <a:rPr lang="fr-FR" sz="1000" dirty="0"/>
              <a:t>CE	carcinome épidermoïde</a:t>
            </a:r>
          </a:p>
          <a:p>
            <a:pPr marL="0" indent="0">
              <a:lnSpc>
                <a:spcPts val="1300"/>
              </a:lnSpc>
              <a:spcAft>
                <a:spcPts val="0"/>
              </a:spcAft>
              <a:buClr>
                <a:srgbClr val="043882"/>
              </a:buClr>
              <a:buNone/>
              <a:tabLst>
                <a:tab pos="806450" algn="l"/>
              </a:tabLst>
            </a:pPr>
            <a:r>
              <a:rPr lang="fr-FR" sz="1000" dirty="0"/>
              <a:t>CMS	consensus </a:t>
            </a:r>
            <a:r>
              <a:rPr lang="en-GB" sz="1000" dirty="0" smtClean="0"/>
              <a:t>molecular subtype</a:t>
            </a:r>
          </a:p>
          <a:p>
            <a:pPr marL="0" indent="0">
              <a:lnSpc>
                <a:spcPts val="1300"/>
              </a:lnSpc>
              <a:spcAft>
                <a:spcPts val="0"/>
              </a:spcAft>
              <a:buClr>
                <a:srgbClr val="043882"/>
              </a:buClr>
              <a:buNone/>
              <a:tabLst>
                <a:tab pos="806450" algn="l"/>
              </a:tabLst>
            </a:pPr>
            <a:r>
              <a:rPr lang="en-GB" sz="1000" dirty="0" smtClean="0">
                <a:solidFill>
                  <a:schemeClr val="tx1"/>
                </a:solidFill>
              </a:rPr>
              <a:t>CPS</a:t>
            </a:r>
            <a:r>
              <a:rPr lang="en-GB" sz="1000" dirty="0">
                <a:solidFill>
                  <a:schemeClr val="tx1"/>
                </a:solidFill>
              </a:rPr>
              <a:t>	combined positive score</a:t>
            </a:r>
          </a:p>
          <a:p>
            <a:pPr marL="0" indent="0">
              <a:lnSpc>
                <a:spcPts val="1300"/>
              </a:lnSpc>
              <a:spcAft>
                <a:spcPts val="0"/>
              </a:spcAft>
              <a:buClr>
                <a:srgbClr val="043882"/>
              </a:buClr>
              <a:buNone/>
              <a:tabLst>
                <a:tab pos="806450" algn="l"/>
              </a:tabLst>
            </a:pPr>
            <a:r>
              <a:rPr lang="fr-FR" sz="1000" dirty="0"/>
              <a:t>CRCA	colorectal cancer assigner</a:t>
            </a:r>
          </a:p>
          <a:p>
            <a:pPr marL="0" indent="0">
              <a:lnSpc>
                <a:spcPts val="1300"/>
              </a:lnSpc>
              <a:spcAft>
                <a:spcPts val="0"/>
              </a:spcAft>
              <a:buClr>
                <a:srgbClr val="043882"/>
              </a:buClr>
              <a:buNone/>
              <a:tabLst>
                <a:tab pos="806450" algn="l"/>
              </a:tabLst>
            </a:pPr>
            <a:r>
              <a:rPr lang="fr-FR" sz="1000" dirty="0"/>
              <a:t>CT	</a:t>
            </a:r>
            <a:r>
              <a:rPr lang="fr-FR" sz="1000" dirty="0" smtClean="0"/>
              <a:t>chimiothérapie	</a:t>
            </a:r>
            <a:endParaRPr lang="fr-FR" sz="1000" dirty="0"/>
          </a:p>
          <a:p>
            <a:pPr marL="0" indent="0">
              <a:lnSpc>
                <a:spcPts val="1300"/>
              </a:lnSpc>
              <a:spcAft>
                <a:spcPts val="0"/>
              </a:spcAft>
              <a:buClr>
                <a:srgbClr val="043882"/>
              </a:buClr>
              <a:buNone/>
              <a:tabLst>
                <a:tab pos="806450" algn="l"/>
              </a:tabLst>
            </a:pPr>
            <a:r>
              <a:rPr lang="fr-FR" sz="1000" dirty="0"/>
              <a:t>CTC	cellules tumorales circulantes</a:t>
            </a:r>
          </a:p>
          <a:p>
            <a:pPr marL="0" indent="0">
              <a:lnSpc>
                <a:spcPts val="1300"/>
              </a:lnSpc>
              <a:spcAft>
                <a:spcPts val="0"/>
              </a:spcAft>
              <a:buClr>
                <a:srgbClr val="043882"/>
              </a:buClr>
              <a:buNone/>
              <a:tabLst>
                <a:tab pos="806450" algn="l"/>
              </a:tabLst>
            </a:pPr>
            <a:r>
              <a:rPr lang="fr-FR" sz="1000" dirty="0"/>
              <a:t>ECOG	</a:t>
            </a:r>
            <a:r>
              <a:rPr lang="en-GB" sz="1000" dirty="0" smtClean="0"/>
              <a:t>Eastern Cooperative Oncology Group</a:t>
            </a:r>
          </a:p>
          <a:p>
            <a:pPr marL="0" indent="0">
              <a:lnSpc>
                <a:spcPts val="1300"/>
              </a:lnSpc>
              <a:spcAft>
                <a:spcPts val="0"/>
              </a:spcAft>
              <a:buClr>
                <a:srgbClr val="043882"/>
              </a:buClr>
              <a:buNone/>
              <a:tabLst>
                <a:tab pos="806450" algn="l"/>
              </a:tabLst>
            </a:pPr>
            <a:r>
              <a:rPr lang="en-GB" sz="1000" dirty="0" smtClean="0"/>
              <a:t>EGFR	epidermal growth factor receptor</a:t>
            </a:r>
          </a:p>
          <a:p>
            <a:pPr marL="0" indent="0">
              <a:lnSpc>
                <a:spcPts val="1300"/>
              </a:lnSpc>
              <a:spcAft>
                <a:spcPts val="0"/>
              </a:spcAft>
              <a:buClr>
                <a:srgbClr val="043882"/>
              </a:buClr>
              <a:buNone/>
              <a:tabLst>
                <a:tab pos="806450" algn="l"/>
              </a:tabLst>
            </a:pPr>
            <a:r>
              <a:rPr lang="fr-FR" sz="1000" dirty="0" smtClean="0"/>
              <a:t>EI</a:t>
            </a:r>
            <a:r>
              <a:rPr lang="fr-FR" sz="1000" dirty="0"/>
              <a:t>	évènement indésirable</a:t>
            </a:r>
          </a:p>
          <a:p>
            <a:pPr marL="0" indent="0">
              <a:lnSpc>
                <a:spcPts val="1300"/>
              </a:lnSpc>
              <a:spcAft>
                <a:spcPts val="0"/>
              </a:spcAft>
              <a:buClr>
                <a:srgbClr val="043882"/>
              </a:buClr>
              <a:buNone/>
              <a:tabLst>
                <a:tab pos="806450" algn="l"/>
              </a:tabLst>
            </a:pPr>
            <a:r>
              <a:rPr lang="fr-FR" sz="1000" dirty="0"/>
              <a:t>EIG	événement indésirable grave </a:t>
            </a:r>
          </a:p>
          <a:p>
            <a:pPr marL="0" indent="0">
              <a:lnSpc>
                <a:spcPts val="1300"/>
              </a:lnSpc>
              <a:spcAft>
                <a:spcPts val="0"/>
              </a:spcAft>
              <a:buClr>
                <a:srgbClr val="043882"/>
              </a:buClr>
              <a:buNone/>
              <a:tabLst>
                <a:tab pos="806450" algn="l"/>
              </a:tabLst>
            </a:pPr>
            <a:r>
              <a:rPr lang="fr-FR" sz="1000" dirty="0"/>
              <a:t>EIGLT	EIG lié au traitement</a:t>
            </a:r>
          </a:p>
          <a:p>
            <a:pPr marL="0" indent="0">
              <a:lnSpc>
                <a:spcPts val="1300"/>
              </a:lnSpc>
              <a:spcAft>
                <a:spcPts val="0"/>
              </a:spcAft>
              <a:buClr>
                <a:srgbClr val="043882"/>
              </a:buClr>
              <a:buNone/>
              <a:tabLst>
                <a:tab pos="806450" algn="l"/>
              </a:tabLst>
            </a:pPr>
            <a:r>
              <a:rPr lang="fr-FR" sz="1000" dirty="0"/>
              <a:t>EILT	événement indésirable lié au </a:t>
            </a:r>
            <a:r>
              <a:rPr lang="fr-FR" sz="1000" dirty="0" smtClean="0"/>
              <a:t>	traitement</a:t>
            </a:r>
            <a:endParaRPr lang="fr-FR" sz="1000" dirty="0"/>
          </a:p>
          <a:p>
            <a:pPr marL="0" indent="0">
              <a:lnSpc>
                <a:spcPts val="1300"/>
              </a:lnSpc>
              <a:spcAft>
                <a:spcPts val="0"/>
              </a:spcAft>
              <a:buClr>
                <a:srgbClr val="043882"/>
              </a:buClr>
              <a:buNone/>
              <a:tabLst>
                <a:tab pos="806450" algn="l"/>
              </a:tabLst>
            </a:pPr>
            <a:r>
              <a:rPr lang="fr-FR" sz="1000" dirty="0" err="1"/>
              <a:t>Evt</a:t>
            </a:r>
            <a:r>
              <a:rPr lang="fr-FR" sz="1000" dirty="0"/>
              <a:t>	événement</a:t>
            </a:r>
          </a:p>
          <a:p>
            <a:pPr marL="0" indent="0">
              <a:lnSpc>
                <a:spcPts val="1300"/>
              </a:lnSpc>
              <a:spcAft>
                <a:spcPts val="0"/>
              </a:spcAft>
              <a:buClr>
                <a:srgbClr val="043882"/>
              </a:buClr>
              <a:buNone/>
              <a:tabLst>
                <a:tab pos="806450" algn="l"/>
              </a:tabLst>
            </a:pPr>
            <a:r>
              <a:rPr lang="fr-FR" sz="1000" dirty="0"/>
              <a:t>FOLFIRI	leucovorine + 5FU + irinotécan</a:t>
            </a:r>
          </a:p>
          <a:p>
            <a:pPr marL="92075" indent="0">
              <a:lnSpc>
                <a:spcPts val="1300"/>
              </a:lnSpc>
              <a:spcAft>
                <a:spcPts val="0"/>
              </a:spcAft>
              <a:buClr>
                <a:srgbClr val="043882"/>
              </a:buClr>
              <a:buNone/>
              <a:tabLst>
                <a:tab pos="1074738" algn="l"/>
              </a:tabLst>
            </a:pPr>
            <a:r>
              <a:rPr lang="fr-FR" sz="1000" dirty="0"/>
              <a:t>FOLFIRINOX	leucovorine + 5FU + irinotécan + </a:t>
            </a:r>
            <a:r>
              <a:rPr lang="fr-FR" sz="1000" dirty="0" smtClean="0"/>
              <a:t>	</a:t>
            </a:r>
            <a:r>
              <a:rPr lang="fr-FR" sz="1000" dirty="0" err="1" smtClean="0"/>
              <a:t>oxalipatine</a:t>
            </a:r>
            <a:endParaRPr lang="fr-FR" sz="1000" dirty="0"/>
          </a:p>
          <a:p>
            <a:pPr marL="92075" indent="0">
              <a:lnSpc>
                <a:spcPts val="1300"/>
              </a:lnSpc>
              <a:spcAft>
                <a:spcPts val="0"/>
              </a:spcAft>
              <a:buClr>
                <a:srgbClr val="043882"/>
              </a:buClr>
              <a:buNone/>
              <a:tabLst>
                <a:tab pos="1074738" algn="l"/>
              </a:tabLst>
            </a:pPr>
            <a:r>
              <a:rPr lang="fr-FR" sz="1000" dirty="0"/>
              <a:t>FOLFOX	leucovorine + 5-fluorouracile + </a:t>
            </a:r>
            <a:br>
              <a:rPr lang="fr-FR" sz="1000" dirty="0"/>
            </a:br>
            <a:r>
              <a:rPr lang="fr-FR" sz="1000" dirty="0"/>
              <a:t>	oxaliplatine</a:t>
            </a:r>
          </a:p>
          <a:p>
            <a:pPr marL="92075" indent="0">
              <a:lnSpc>
                <a:spcPts val="1300"/>
              </a:lnSpc>
              <a:spcAft>
                <a:spcPts val="0"/>
              </a:spcAft>
              <a:buClr>
                <a:srgbClr val="043882"/>
              </a:buClr>
              <a:buNone/>
              <a:tabLst>
                <a:tab pos="1074738" algn="l"/>
              </a:tabLst>
            </a:pPr>
            <a:r>
              <a:rPr lang="fr-FR" sz="1000" dirty="0"/>
              <a:t>HER2	</a:t>
            </a:r>
            <a:r>
              <a:rPr lang="en-GB" sz="1000" dirty="0" smtClean="0"/>
              <a:t>human epidermal growth factor 	receptor 2</a:t>
            </a:r>
          </a:p>
          <a:p>
            <a:pPr marL="92075" indent="0">
              <a:lnSpc>
                <a:spcPts val="1300"/>
              </a:lnSpc>
              <a:spcAft>
                <a:spcPts val="0"/>
              </a:spcAft>
              <a:buClr>
                <a:srgbClr val="043882"/>
              </a:buClr>
              <a:buNone/>
              <a:tabLst>
                <a:tab pos="1074738" algn="l"/>
              </a:tabLst>
            </a:pPr>
            <a:r>
              <a:rPr lang="en-GB" sz="1000" dirty="0" smtClean="0"/>
              <a:t>HR	hazard ratio</a:t>
            </a:r>
            <a:r>
              <a:rPr lang="fr-FR" sz="1000" dirty="0" smtClean="0"/>
              <a:t> </a:t>
            </a:r>
            <a:endParaRPr lang="fr-FR" sz="1000" dirty="0"/>
          </a:p>
          <a:p>
            <a:pPr marL="92075" indent="0">
              <a:lnSpc>
                <a:spcPts val="1300"/>
              </a:lnSpc>
              <a:spcAft>
                <a:spcPts val="0"/>
              </a:spcAft>
              <a:buClr>
                <a:srgbClr val="043882"/>
              </a:buClr>
              <a:buNone/>
              <a:tabLst>
                <a:tab pos="1074738" algn="l"/>
              </a:tabLst>
            </a:pPr>
            <a:r>
              <a:rPr lang="fr-FR" sz="1000" dirty="0"/>
              <a:t>IC	Intervalle de confiance</a:t>
            </a:r>
          </a:p>
          <a:p>
            <a:pPr marL="92075" indent="0">
              <a:lnSpc>
                <a:spcPts val="1300"/>
              </a:lnSpc>
              <a:spcAft>
                <a:spcPts val="0"/>
              </a:spcAft>
              <a:buClr>
                <a:srgbClr val="043882"/>
              </a:buClr>
              <a:buNone/>
              <a:tabLst>
                <a:tab pos="1074738" algn="l"/>
              </a:tabLst>
            </a:pPr>
            <a:r>
              <a:rPr lang="fr-FR" sz="1000" dirty="0"/>
              <a:t>IHC	immunohistochimie</a:t>
            </a:r>
          </a:p>
          <a:p>
            <a:pPr marL="92075" indent="0">
              <a:lnSpc>
                <a:spcPts val="1300"/>
              </a:lnSpc>
              <a:spcAft>
                <a:spcPts val="0"/>
              </a:spcAft>
              <a:buClr>
                <a:srgbClr val="043882"/>
              </a:buClr>
              <a:buNone/>
              <a:tabLst>
                <a:tab pos="1074738" algn="l"/>
              </a:tabLst>
            </a:pPr>
            <a:r>
              <a:rPr lang="fr-FR" sz="1000" dirty="0"/>
              <a:t>ITT	intention de traiter </a:t>
            </a:r>
          </a:p>
          <a:p>
            <a:pPr marL="92075" indent="0">
              <a:lnSpc>
                <a:spcPts val="1300"/>
              </a:lnSpc>
              <a:spcAft>
                <a:spcPts val="0"/>
              </a:spcAft>
              <a:buClr>
                <a:srgbClr val="043882"/>
              </a:buClr>
              <a:buNone/>
              <a:tabLst>
                <a:tab pos="1074738" algn="l"/>
              </a:tabLst>
            </a:pPr>
            <a:r>
              <a:rPr lang="fr-FR" sz="1000" dirty="0"/>
              <a:t>IV	intraveineux</a:t>
            </a:r>
          </a:p>
          <a:p>
            <a:pPr marL="92075" indent="0">
              <a:lnSpc>
                <a:spcPts val="1300"/>
              </a:lnSpc>
              <a:spcAft>
                <a:spcPts val="0"/>
              </a:spcAft>
              <a:buClr>
                <a:srgbClr val="043882"/>
              </a:buClr>
              <a:buNone/>
              <a:tabLst>
                <a:tab pos="1074738" algn="l"/>
              </a:tabLst>
            </a:pPr>
            <a:r>
              <a:rPr lang="fr-FR" sz="1000" dirty="0"/>
              <a:t>J	jour</a:t>
            </a:r>
          </a:p>
          <a:p>
            <a:pPr marL="92075" indent="0">
              <a:lnSpc>
                <a:spcPts val="1300"/>
              </a:lnSpc>
              <a:spcAft>
                <a:spcPts val="0"/>
              </a:spcAft>
              <a:buClr>
                <a:srgbClr val="043882"/>
              </a:buClr>
              <a:buNone/>
              <a:tabLst>
                <a:tab pos="1074738" algn="l"/>
              </a:tabLst>
            </a:pPr>
            <a:r>
              <a:rPr lang="fr-FR" sz="1000" dirty="0"/>
              <a:t>JGO	jonction gastro-oesophagienne</a:t>
            </a:r>
          </a:p>
          <a:p>
            <a:pPr marL="92075" indent="0">
              <a:lnSpc>
                <a:spcPts val="1300"/>
              </a:lnSpc>
              <a:spcAft>
                <a:spcPts val="0"/>
              </a:spcAft>
              <a:buClr>
                <a:srgbClr val="043882"/>
              </a:buClr>
              <a:buNone/>
              <a:tabLst>
                <a:tab pos="1074738" algn="l"/>
              </a:tabLst>
            </a:pPr>
            <a:r>
              <a:rPr lang="fr-FR" sz="1000" dirty="0"/>
              <a:t>KM	Kaplan Meier</a:t>
            </a:r>
          </a:p>
          <a:p>
            <a:pPr marL="92075" indent="0">
              <a:lnSpc>
                <a:spcPts val="1300"/>
              </a:lnSpc>
              <a:spcAft>
                <a:spcPts val="0"/>
              </a:spcAft>
              <a:buClr>
                <a:srgbClr val="043882"/>
              </a:buClr>
              <a:buNone/>
              <a:tabLst>
                <a:tab pos="1074738" algn="l"/>
              </a:tabLst>
            </a:pPr>
            <a:r>
              <a:rPr lang="fr-FR" sz="1000" dirty="0"/>
              <a:t>LSIC	limite supérieure intervalle de </a:t>
            </a:r>
            <a:r>
              <a:rPr lang="fr-FR" sz="1000" dirty="0" smtClean="0"/>
              <a:t>	confiance</a:t>
            </a:r>
            <a:endParaRPr lang="fr-FR" sz="1000" dirty="0"/>
          </a:p>
          <a:p>
            <a:pPr marL="92075" indent="0">
              <a:lnSpc>
                <a:spcPts val="1300"/>
              </a:lnSpc>
              <a:spcAft>
                <a:spcPts val="0"/>
              </a:spcAft>
              <a:buClr>
                <a:srgbClr val="043882"/>
              </a:buClr>
              <a:buNone/>
              <a:tabLst>
                <a:tab pos="1074738" algn="l"/>
              </a:tabLst>
            </a:pPr>
            <a:r>
              <a:rPr lang="fr-FR" sz="1000" dirty="0"/>
              <a:t>LV	leucovorine</a:t>
            </a:r>
          </a:p>
          <a:p>
            <a:pPr marL="92075" indent="0">
              <a:lnSpc>
                <a:spcPts val="1300"/>
              </a:lnSpc>
              <a:spcAft>
                <a:spcPts val="0"/>
              </a:spcAft>
              <a:buClr>
                <a:srgbClr val="043882"/>
              </a:buClr>
              <a:buNone/>
              <a:tabLst>
                <a:tab pos="1074738" algn="l"/>
              </a:tabLst>
            </a:pPr>
            <a:r>
              <a:rPr lang="fr-FR" sz="1000" dirty="0" err="1"/>
              <a:t>mFOLFIRINOX</a:t>
            </a:r>
            <a:r>
              <a:rPr lang="fr-FR" sz="1000" dirty="0"/>
              <a:t> </a:t>
            </a:r>
            <a:r>
              <a:rPr lang="fr-FR" sz="1000" dirty="0" smtClean="0"/>
              <a:t>	modifi</a:t>
            </a:r>
            <a:r>
              <a:rPr lang="fr-FR" sz="1000" dirty="0" smtClean="0">
                <a:cs typeface="Arial" panose="020B0604020202020204" pitchFamily="34" charset="0"/>
              </a:rPr>
              <a:t>é</a:t>
            </a:r>
            <a:r>
              <a:rPr lang="fr-FR" sz="1000" dirty="0" smtClean="0"/>
              <a:t> </a:t>
            </a:r>
            <a:r>
              <a:rPr lang="fr-FR" sz="1000" dirty="0"/>
              <a:t>leucovorine + </a:t>
            </a:r>
            <a:br>
              <a:rPr lang="fr-FR" sz="1000" dirty="0"/>
            </a:br>
            <a:r>
              <a:rPr lang="fr-FR" sz="1000" dirty="0"/>
              <a:t>	5-fluorouracile + irinotécan + </a:t>
            </a:r>
            <a:r>
              <a:rPr lang="fr-FR" sz="1000" dirty="0" smtClean="0"/>
              <a:t>	</a:t>
            </a:r>
            <a:r>
              <a:rPr lang="fr-FR" sz="1000" dirty="0" err="1" smtClean="0"/>
              <a:t>oxaliplatine</a:t>
            </a:r>
            <a:endParaRPr lang="fr-FR" sz="1000" dirty="0"/>
          </a:p>
          <a:p>
            <a:pPr marL="93663" indent="0">
              <a:lnSpc>
                <a:spcPts val="1300"/>
              </a:lnSpc>
              <a:spcAft>
                <a:spcPts val="0"/>
              </a:spcAft>
              <a:buClr>
                <a:srgbClr val="043882"/>
              </a:buClr>
              <a:buNone/>
              <a:tabLst>
                <a:tab pos="1074738" algn="l"/>
              </a:tabLst>
            </a:pPr>
            <a:r>
              <a:rPr lang="fr-FR" sz="1000" dirty="0"/>
              <a:t>MS	maladie stable</a:t>
            </a:r>
          </a:p>
          <a:p>
            <a:pPr marL="93663" indent="0">
              <a:lnSpc>
                <a:spcPts val="1300"/>
              </a:lnSpc>
              <a:spcAft>
                <a:spcPts val="0"/>
              </a:spcAft>
              <a:buClr>
                <a:srgbClr val="043882"/>
              </a:buClr>
              <a:buNone/>
              <a:tabLst>
                <a:tab pos="1074738" algn="l"/>
              </a:tabLst>
            </a:pPr>
            <a:r>
              <a:rPr lang="fr-FR" sz="1000" dirty="0" smtClean="0"/>
              <a:t>MSI-H	instabilité </a:t>
            </a:r>
            <a:r>
              <a:rPr lang="fr-FR" sz="1000" dirty="0" err="1"/>
              <a:t>microsatellitaire</a:t>
            </a:r>
            <a:r>
              <a:rPr lang="fr-FR" sz="1000" dirty="0"/>
              <a:t> élevée </a:t>
            </a:r>
          </a:p>
          <a:p>
            <a:pPr marL="93663" indent="0">
              <a:lnSpc>
                <a:spcPts val="1300"/>
              </a:lnSpc>
              <a:spcAft>
                <a:spcPts val="0"/>
              </a:spcAft>
              <a:buClr>
                <a:srgbClr val="043882"/>
              </a:buClr>
              <a:buNone/>
              <a:tabLst>
                <a:tab pos="1074738" algn="l"/>
              </a:tabLst>
            </a:pPr>
            <a:r>
              <a:rPr lang="fr-FR" sz="1000" dirty="0" err="1"/>
              <a:t>MSSup</a:t>
            </a:r>
            <a:r>
              <a:rPr lang="fr-FR" sz="1000" dirty="0"/>
              <a:t>	meilleurs soins de support</a:t>
            </a:r>
          </a:p>
          <a:p>
            <a:pPr marL="93663" indent="0">
              <a:lnSpc>
                <a:spcPts val="1300"/>
              </a:lnSpc>
              <a:spcAft>
                <a:spcPts val="0"/>
              </a:spcAft>
              <a:buClr>
                <a:srgbClr val="043882"/>
              </a:buClr>
              <a:buNone/>
              <a:tabLst>
                <a:tab pos="1074738" algn="l"/>
              </a:tabLst>
            </a:pPr>
            <a:r>
              <a:rPr lang="fr-FR" sz="1000" dirty="0"/>
              <a:t>NA	non atteinte</a:t>
            </a:r>
          </a:p>
          <a:p>
            <a:pPr marL="93663" indent="0">
              <a:lnSpc>
                <a:spcPts val="1300"/>
              </a:lnSpc>
              <a:spcAft>
                <a:spcPts val="0"/>
              </a:spcAft>
              <a:buClr>
                <a:srgbClr val="043882"/>
              </a:buClr>
              <a:buNone/>
              <a:tabLst>
                <a:tab pos="1074738" algn="l"/>
              </a:tabLst>
            </a:pPr>
            <a:r>
              <a:rPr lang="fr-FR" sz="1000" dirty="0" err="1"/>
              <a:t>Nab</a:t>
            </a:r>
            <a:r>
              <a:rPr lang="fr-FR" sz="1000" dirty="0"/>
              <a:t>-p	nab-paclitaxel</a:t>
            </a:r>
          </a:p>
          <a:p>
            <a:pPr marL="93663" indent="0">
              <a:lnSpc>
                <a:spcPts val="1300"/>
              </a:lnSpc>
              <a:spcAft>
                <a:spcPts val="0"/>
              </a:spcAft>
              <a:buClr>
                <a:srgbClr val="043882"/>
              </a:buClr>
              <a:buNone/>
              <a:tabLst>
                <a:tab pos="1074738" algn="l"/>
              </a:tabLst>
            </a:pPr>
            <a:r>
              <a:rPr lang="fr-FR" sz="1000" dirty="0"/>
              <a:t>ND	non disponible</a:t>
            </a:r>
          </a:p>
          <a:p>
            <a:pPr marL="93663" indent="0">
              <a:lnSpc>
                <a:spcPts val="1300"/>
              </a:lnSpc>
              <a:spcAft>
                <a:spcPts val="0"/>
              </a:spcAft>
              <a:buClr>
                <a:srgbClr val="043882"/>
              </a:buClr>
              <a:buNone/>
              <a:tabLst>
                <a:tab pos="1074738" algn="l"/>
              </a:tabLst>
            </a:pPr>
            <a:r>
              <a:rPr lang="fr-FR" sz="1000" dirty="0"/>
              <a:t>NE	non évaluable</a:t>
            </a:r>
          </a:p>
          <a:p>
            <a:pPr marL="93663" indent="0">
              <a:lnSpc>
                <a:spcPts val="1300"/>
              </a:lnSpc>
              <a:spcAft>
                <a:spcPts val="0"/>
              </a:spcAft>
              <a:buClr>
                <a:srgbClr val="043882"/>
              </a:buClr>
              <a:buNone/>
              <a:tabLst>
                <a:tab pos="1074738" algn="l"/>
              </a:tabLst>
            </a:pPr>
            <a:r>
              <a:rPr lang="fr-FR" sz="1000" dirty="0"/>
              <a:t>OR	</a:t>
            </a:r>
            <a:r>
              <a:rPr lang="fr-FR" sz="1000" dirty="0" err="1"/>
              <a:t>odds</a:t>
            </a:r>
            <a:r>
              <a:rPr lang="fr-FR" sz="1000" dirty="0"/>
              <a:t> ratio</a:t>
            </a:r>
          </a:p>
          <a:p>
            <a:pPr marL="93663" indent="0">
              <a:lnSpc>
                <a:spcPts val="1300"/>
              </a:lnSpc>
              <a:spcAft>
                <a:spcPts val="0"/>
              </a:spcAft>
              <a:buClr>
                <a:srgbClr val="043882"/>
              </a:buClr>
              <a:buNone/>
              <a:tabLst>
                <a:tab pos="1074738" algn="l"/>
              </a:tabLst>
            </a:pPr>
            <a:r>
              <a:rPr lang="fr-FR" sz="1000" dirty="0" err="1"/>
              <a:t>pCR</a:t>
            </a:r>
            <a:r>
              <a:rPr lang="fr-FR" sz="1000" dirty="0"/>
              <a:t>	réponse pathologique complète</a:t>
            </a:r>
          </a:p>
          <a:p>
            <a:pPr marL="93663" indent="0">
              <a:lnSpc>
                <a:spcPts val="1300"/>
              </a:lnSpc>
              <a:spcAft>
                <a:spcPts val="0"/>
              </a:spcAft>
              <a:buClr>
                <a:srgbClr val="043882"/>
              </a:buClr>
              <a:buNone/>
              <a:tabLst>
                <a:tab pos="1074738" algn="l"/>
              </a:tabLst>
            </a:pPr>
            <a:r>
              <a:rPr lang="fr-FR" sz="1000" dirty="0"/>
              <a:t>PD-1	</a:t>
            </a:r>
            <a:r>
              <a:rPr lang="en-GB" sz="1000" dirty="0" smtClean="0"/>
              <a:t>programmed death-protein 1</a:t>
            </a:r>
          </a:p>
          <a:p>
            <a:pPr marL="90488" indent="0">
              <a:lnSpc>
                <a:spcPts val="1300"/>
              </a:lnSpc>
              <a:spcAft>
                <a:spcPts val="0"/>
              </a:spcAft>
              <a:buClr>
                <a:srgbClr val="043882"/>
              </a:buClr>
              <a:buNone/>
              <a:tabLst>
                <a:tab pos="804863" algn="l"/>
              </a:tabLst>
            </a:pPr>
            <a:r>
              <a:rPr lang="en-GB" sz="1000" dirty="0" smtClean="0"/>
              <a:t>PD-L1	programmed death-ligand 1</a:t>
            </a:r>
          </a:p>
          <a:p>
            <a:pPr marL="90488" indent="0">
              <a:lnSpc>
                <a:spcPts val="1300"/>
              </a:lnSpc>
              <a:spcAft>
                <a:spcPts val="0"/>
              </a:spcAft>
              <a:buClr>
                <a:srgbClr val="043882"/>
              </a:buClr>
              <a:buNone/>
              <a:tabLst>
                <a:tab pos="804863" algn="l"/>
              </a:tabLst>
            </a:pPr>
            <a:r>
              <a:rPr lang="en-GB" sz="1000" dirty="0" err="1" smtClean="0"/>
              <a:t>Prog</a:t>
            </a:r>
            <a:r>
              <a:rPr lang="en-GB" sz="1000" dirty="0" smtClean="0"/>
              <a:t>	progression </a:t>
            </a:r>
          </a:p>
          <a:p>
            <a:pPr marL="90488" indent="0">
              <a:lnSpc>
                <a:spcPts val="1300"/>
              </a:lnSpc>
              <a:spcAft>
                <a:spcPts val="0"/>
              </a:spcAft>
              <a:buClr>
                <a:srgbClr val="043882"/>
              </a:buClr>
              <a:buNone/>
              <a:tabLst>
                <a:tab pos="804863" algn="l"/>
              </a:tabLst>
            </a:pPr>
            <a:r>
              <a:rPr lang="en-GB" sz="1000" dirty="0" smtClean="0"/>
              <a:t>PS	performance status</a:t>
            </a:r>
          </a:p>
          <a:p>
            <a:pPr marL="90488" indent="0">
              <a:lnSpc>
                <a:spcPts val="1300"/>
              </a:lnSpc>
              <a:spcAft>
                <a:spcPts val="0"/>
              </a:spcAft>
              <a:buClr>
                <a:srgbClr val="043882"/>
              </a:buClr>
              <a:buNone/>
              <a:tabLst>
                <a:tab pos="806450" algn="l"/>
              </a:tabLst>
            </a:pPr>
            <a:r>
              <a:rPr lang="fr-FR" sz="1000" dirty="0" smtClean="0"/>
              <a:t>R</a:t>
            </a:r>
            <a:r>
              <a:rPr lang="fr-FR" sz="1000" dirty="0"/>
              <a:t>	randomisation</a:t>
            </a:r>
          </a:p>
          <a:p>
            <a:pPr marL="90488" indent="0">
              <a:lnSpc>
                <a:spcPts val="1300"/>
              </a:lnSpc>
              <a:spcAft>
                <a:spcPts val="0"/>
              </a:spcAft>
              <a:buClr>
                <a:srgbClr val="043882"/>
              </a:buClr>
              <a:buNone/>
              <a:tabLst>
                <a:tab pos="806450" algn="l"/>
              </a:tabLst>
            </a:pPr>
            <a:r>
              <a:rPr lang="fr-FR" sz="1000" dirty="0"/>
              <a:t>R0/1/2	résection 0/1/2</a:t>
            </a:r>
          </a:p>
          <a:p>
            <a:pPr marL="90488" indent="0">
              <a:lnSpc>
                <a:spcPts val="1300"/>
              </a:lnSpc>
              <a:spcAft>
                <a:spcPts val="0"/>
              </a:spcAft>
              <a:buClr>
                <a:srgbClr val="043882"/>
              </a:buClr>
              <a:buNone/>
              <a:tabLst>
                <a:tab pos="806450" algn="l"/>
              </a:tabLst>
            </a:pPr>
            <a:r>
              <a:rPr lang="fr-FR" sz="1000" dirty="0"/>
              <a:t>RC	réponse complète</a:t>
            </a:r>
          </a:p>
          <a:p>
            <a:pPr marL="90488" indent="0">
              <a:lnSpc>
                <a:spcPts val="1300"/>
              </a:lnSpc>
              <a:spcAft>
                <a:spcPts val="0"/>
              </a:spcAft>
              <a:buClr>
                <a:srgbClr val="043882"/>
              </a:buClr>
              <a:buNone/>
              <a:tabLst>
                <a:tab pos="806450" algn="l"/>
              </a:tabLst>
            </a:pPr>
            <a:r>
              <a:rPr lang="fr-FR" sz="1000" dirty="0"/>
              <a:t>RCT	</a:t>
            </a:r>
            <a:r>
              <a:rPr lang="fr-FR" sz="1000" dirty="0" err="1"/>
              <a:t>radiochimiothérapie</a:t>
            </a:r>
            <a:endParaRPr lang="fr-FR" sz="1000" dirty="0"/>
          </a:p>
          <a:p>
            <a:pPr marL="90488" indent="0">
              <a:lnSpc>
                <a:spcPts val="1300"/>
              </a:lnSpc>
              <a:spcAft>
                <a:spcPts val="0"/>
              </a:spcAft>
              <a:buClr>
                <a:srgbClr val="043882"/>
              </a:buClr>
              <a:buNone/>
              <a:tabLst>
                <a:tab pos="806450" algn="l"/>
              </a:tabLst>
            </a:pPr>
            <a:r>
              <a:rPr lang="fr-FR" sz="1000" dirty="0" smtClean="0"/>
              <a:t>RECIST	</a:t>
            </a:r>
            <a:r>
              <a:rPr lang="en-US" sz="1000" dirty="0" smtClean="0"/>
              <a:t>Response Evaluation Criteria In Solid	Tumors</a:t>
            </a:r>
          </a:p>
          <a:p>
            <a:pPr marL="90488" indent="0">
              <a:lnSpc>
                <a:spcPts val="1300"/>
              </a:lnSpc>
              <a:spcAft>
                <a:spcPts val="0"/>
              </a:spcAft>
              <a:buClr>
                <a:srgbClr val="043882"/>
              </a:buClr>
              <a:buNone/>
              <a:tabLst>
                <a:tab pos="806450" algn="l"/>
              </a:tabLst>
            </a:pPr>
            <a:r>
              <a:rPr lang="fr-FR" sz="1000" dirty="0" smtClean="0"/>
              <a:t>RFA</a:t>
            </a:r>
            <a:r>
              <a:rPr lang="fr-FR" sz="1000" dirty="0"/>
              <a:t>	ablation par radiofréquence</a:t>
            </a:r>
          </a:p>
          <a:p>
            <a:pPr marL="90488" indent="0">
              <a:lnSpc>
                <a:spcPts val="1300"/>
              </a:lnSpc>
              <a:spcAft>
                <a:spcPts val="0"/>
              </a:spcAft>
              <a:buClr>
                <a:srgbClr val="043882"/>
              </a:buClr>
              <a:buNone/>
              <a:tabLst>
                <a:tab pos="806450" algn="l"/>
              </a:tabLst>
            </a:pPr>
            <a:r>
              <a:rPr lang="fr-FR" sz="1000" dirty="0"/>
              <a:t>RP	réponse partielle</a:t>
            </a:r>
          </a:p>
          <a:p>
            <a:pPr marL="90488" indent="0">
              <a:lnSpc>
                <a:spcPts val="1300"/>
              </a:lnSpc>
              <a:spcAft>
                <a:spcPts val="0"/>
              </a:spcAft>
              <a:buClr>
                <a:srgbClr val="043882"/>
              </a:buClr>
              <a:buNone/>
              <a:tabLst>
                <a:tab pos="806450" algn="l"/>
              </a:tabLst>
            </a:pPr>
            <a:r>
              <a:rPr lang="fr-FR" sz="1000" dirty="0"/>
              <a:t>RT	radiothérapie</a:t>
            </a:r>
          </a:p>
          <a:p>
            <a:pPr marL="90488" indent="0">
              <a:lnSpc>
                <a:spcPts val="1300"/>
              </a:lnSpc>
              <a:spcAft>
                <a:spcPts val="0"/>
              </a:spcAft>
              <a:buClr>
                <a:srgbClr val="043882"/>
              </a:buClr>
              <a:buNone/>
              <a:tabLst>
                <a:tab pos="806450" algn="l"/>
              </a:tabLst>
            </a:pPr>
            <a:r>
              <a:rPr lang="fr-FR" sz="1000" dirty="0"/>
              <a:t>S-1	</a:t>
            </a:r>
            <a:r>
              <a:rPr lang="en-GB" sz="1000" dirty="0" smtClean="0"/>
              <a:t>tegafur + gimeracil + oteracil</a:t>
            </a:r>
          </a:p>
          <a:p>
            <a:pPr marL="90488" indent="0">
              <a:lnSpc>
                <a:spcPts val="1300"/>
              </a:lnSpc>
              <a:spcAft>
                <a:spcPts val="0"/>
              </a:spcAft>
              <a:buClr>
                <a:srgbClr val="043882"/>
              </a:buClr>
              <a:buNone/>
              <a:tabLst>
                <a:tab pos="806450" algn="l"/>
              </a:tabLst>
            </a:pPr>
            <a:r>
              <a:rPr lang="fr-FR" sz="1000" dirty="0" smtClean="0"/>
              <a:t>SG(m</a:t>
            </a:r>
            <a:r>
              <a:rPr lang="fr-FR" sz="1000" dirty="0"/>
              <a:t>)	survie globale (médiane) </a:t>
            </a:r>
          </a:p>
          <a:p>
            <a:pPr marL="90488" indent="0">
              <a:lnSpc>
                <a:spcPts val="1300"/>
              </a:lnSpc>
              <a:spcAft>
                <a:spcPts val="0"/>
              </a:spcAft>
              <a:buClr>
                <a:srgbClr val="043882"/>
              </a:buClr>
              <a:buNone/>
              <a:tabLst>
                <a:tab pos="806450" algn="l"/>
              </a:tabLst>
            </a:pPr>
            <a:r>
              <a:rPr lang="fr-FR" sz="1000" dirty="0"/>
              <a:t>SSM	survie sans maladie</a:t>
            </a:r>
          </a:p>
          <a:p>
            <a:pPr marL="90488" indent="0">
              <a:lnSpc>
                <a:spcPts val="1300"/>
              </a:lnSpc>
              <a:spcAft>
                <a:spcPts val="0"/>
              </a:spcAft>
              <a:buClr>
                <a:srgbClr val="043882"/>
              </a:buClr>
              <a:buNone/>
              <a:tabLst>
                <a:tab pos="806450" algn="l"/>
              </a:tabLst>
            </a:pPr>
            <a:r>
              <a:rPr lang="fr-FR" sz="1000" dirty="0"/>
              <a:t>SSP(m) </a:t>
            </a:r>
            <a:r>
              <a:rPr lang="fr-FR" sz="1000" dirty="0" smtClean="0"/>
              <a:t>	survie </a:t>
            </a:r>
            <a:r>
              <a:rPr lang="fr-FR" sz="1000" dirty="0"/>
              <a:t>sans progression (médiane </a:t>
            </a:r>
          </a:p>
          <a:p>
            <a:pPr marL="90488" indent="0">
              <a:lnSpc>
                <a:spcPts val="1300"/>
              </a:lnSpc>
              <a:spcAft>
                <a:spcPts val="0"/>
              </a:spcAft>
              <a:buClr>
                <a:srgbClr val="043882"/>
              </a:buClr>
              <a:buNone/>
              <a:tabLst>
                <a:tab pos="806450" algn="l"/>
              </a:tabLst>
            </a:pPr>
            <a:r>
              <a:rPr lang="fr-FR" sz="1000" dirty="0"/>
              <a:t>SSR	survie sans récidive</a:t>
            </a:r>
          </a:p>
          <a:p>
            <a:pPr marL="90488" indent="0">
              <a:lnSpc>
                <a:spcPts val="1300"/>
              </a:lnSpc>
              <a:spcAft>
                <a:spcPts val="0"/>
              </a:spcAft>
              <a:buClr>
                <a:srgbClr val="043882"/>
              </a:buClr>
              <a:buNone/>
              <a:tabLst>
                <a:tab pos="806450" algn="l"/>
              </a:tabLst>
            </a:pPr>
            <a:r>
              <a:rPr lang="fr-FR" sz="1000" dirty="0"/>
              <a:t>TCM	taux de contrôle de la maladie</a:t>
            </a:r>
          </a:p>
          <a:p>
            <a:pPr marL="90488" indent="0">
              <a:lnSpc>
                <a:spcPts val="1300"/>
              </a:lnSpc>
              <a:spcAft>
                <a:spcPts val="0"/>
              </a:spcAft>
              <a:buClr>
                <a:srgbClr val="043882"/>
              </a:buClr>
              <a:buNone/>
              <a:tabLst>
                <a:tab pos="806450" algn="l"/>
              </a:tabLst>
            </a:pPr>
            <a:r>
              <a:rPr lang="fr-FR" sz="1000" dirty="0"/>
              <a:t>TRG	taux de réponse globale</a:t>
            </a:r>
          </a:p>
          <a:p>
            <a:pPr marL="90488" indent="0">
              <a:lnSpc>
                <a:spcPts val="1300"/>
              </a:lnSpc>
              <a:spcAft>
                <a:spcPts val="0"/>
              </a:spcAft>
              <a:buClr>
                <a:srgbClr val="043882"/>
              </a:buClr>
              <a:buNone/>
              <a:tabLst>
                <a:tab pos="806450" algn="l"/>
              </a:tabLst>
            </a:pPr>
            <a:r>
              <a:rPr lang="fr-FR" sz="1000" dirty="0"/>
              <a:t>TS	traitement symptomatique</a:t>
            </a:r>
          </a:p>
          <a:p>
            <a:pPr marL="90488" indent="0">
              <a:lnSpc>
                <a:spcPts val="1300"/>
              </a:lnSpc>
              <a:spcAft>
                <a:spcPts val="0"/>
              </a:spcAft>
              <a:buClr>
                <a:srgbClr val="043882"/>
              </a:buClr>
              <a:buNone/>
              <a:tabLst>
                <a:tab pos="806450" algn="l"/>
              </a:tabLst>
            </a:pPr>
            <a:r>
              <a:rPr lang="fr-FR" sz="1000" dirty="0"/>
              <a:t>VHB	virus hépatite B</a:t>
            </a:r>
          </a:p>
          <a:p>
            <a:pPr marL="90488" indent="0">
              <a:lnSpc>
                <a:spcPts val="1300"/>
              </a:lnSpc>
              <a:spcAft>
                <a:spcPts val="0"/>
              </a:spcAft>
              <a:buClr>
                <a:srgbClr val="043882"/>
              </a:buClr>
              <a:buNone/>
              <a:tabLst>
                <a:tab pos="806450" algn="l"/>
              </a:tabLst>
            </a:pPr>
            <a:r>
              <a:rPr lang="fr-FR" sz="1000" dirty="0"/>
              <a:t>VHC	virus hépatite C </a:t>
            </a:r>
          </a:p>
          <a:p>
            <a:pPr marL="90488" indent="0">
              <a:lnSpc>
                <a:spcPts val="1300"/>
              </a:lnSpc>
              <a:spcAft>
                <a:spcPts val="0"/>
              </a:spcAft>
              <a:buClr>
                <a:srgbClr val="043882"/>
              </a:buClr>
              <a:buNone/>
              <a:tabLst>
                <a:tab pos="806450" algn="l"/>
              </a:tabLst>
            </a:pPr>
            <a:r>
              <a:rPr lang="fr-FR" sz="1000" dirty="0"/>
              <a:t>WT	sauvage</a:t>
            </a:r>
          </a:p>
          <a:p>
            <a:pPr marL="93663" indent="0">
              <a:lnSpc>
                <a:spcPts val="1300"/>
              </a:lnSpc>
              <a:spcAft>
                <a:spcPts val="0"/>
              </a:spcAft>
              <a:buClr>
                <a:srgbClr val="043882"/>
              </a:buClr>
              <a:buNone/>
              <a:tabLst>
                <a:tab pos="1074738" algn="l"/>
              </a:tabLst>
            </a:pPr>
            <a:endParaRPr lang="fr-FR" sz="1000" dirty="0"/>
          </a:p>
          <a:p>
            <a:pPr marL="93663" indent="0">
              <a:lnSpc>
                <a:spcPts val="1300"/>
              </a:lnSpc>
              <a:spcAft>
                <a:spcPts val="0"/>
              </a:spcAft>
              <a:buClr>
                <a:srgbClr val="043882"/>
              </a:buClr>
              <a:buNone/>
              <a:tabLst>
                <a:tab pos="1074738" algn="l"/>
              </a:tabLst>
            </a:pPr>
            <a:r>
              <a:rPr lang="fr-FR" sz="1000" dirty="0"/>
              <a:t>	</a:t>
            </a:r>
          </a:p>
          <a:p>
            <a:pPr marL="90488" indent="0">
              <a:lnSpc>
                <a:spcPts val="1300"/>
              </a:lnSpc>
              <a:spcAft>
                <a:spcPts val="0"/>
              </a:spcAft>
              <a:buClr>
                <a:srgbClr val="043882"/>
              </a:buClr>
              <a:buNone/>
              <a:tabLst>
                <a:tab pos="804863" algn="l"/>
              </a:tabLst>
            </a:pPr>
            <a:r>
              <a:rPr lang="fr-FR" sz="1000" dirty="0"/>
              <a:t>	</a:t>
            </a:r>
          </a:p>
          <a:p>
            <a:pPr marL="90488" indent="0">
              <a:lnSpc>
                <a:spcPts val="1300"/>
              </a:lnSpc>
              <a:spcAft>
                <a:spcPts val="0"/>
              </a:spcAft>
              <a:buClr>
                <a:srgbClr val="043882"/>
              </a:buClr>
              <a:buNone/>
              <a:tabLst>
                <a:tab pos="806450" algn="l"/>
              </a:tabLst>
            </a:pPr>
            <a:r>
              <a:rPr lang="fr-FR" sz="1000" dirty="0"/>
              <a:t/>
            </a:r>
            <a:br>
              <a:rPr lang="fr-FR" sz="1000" dirty="0"/>
            </a:br>
            <a:r>
              <a:rPr lang="fr-FR" sz="1000" dirty="0"/>
              <a:t>	</a:t>
            </a:r>
          </a:p>
        </p:txBody>
      </p:sp>
    </p:spTree>
    <p:custDataLst>
      <p:tags r:id="rId1"/>
    </p:custDataLst>
    <p:extLst>
      <p:ext uri="{BB962C8B-B14F-4D97-AF65-F5344CB8AC3E}">
        <p14:creationId xmlns:p14="http://schemas.microsoft.com/office/powerpoint/2010/main" val="10897677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4406900"/>
            <a:ext cx="7889252" cy="1362075"/>
          </a:xfrm>
        </p:spPr>
        <p:txBody>
          <a:bodyPr/>
          <a:lstStyle/>
          <a:p>
            <a:r>
              <a:rPr lang="fr-FR" noProof="0" dirty="0"/>
              <a:t>Carcinome hépatocellulaire</a:t>
            </a:r>
          </a:p>
        </p:txBody>
      </p:sp>
      <p:sp>
        <p:nvSpPr>
          <p:cNvPr id="3" name="Text Placeholder 2"/>
          <p:cNvSpPr>
            <a:spLocks noGrp="1"/>
          </p:cNvSpPr>
          <p:nvPr>
            <p:ph type="body" idx="1"/>
          </p:nvPr>
        </p:nvSpPr>
        <p:spPr>
          <a:xfrm>
            <a:off x="722312" y="2906713"/>
            <a:ext cx="8120745" cy="1500187"/>
          </a:xfrm>
        </p:spPr>
        <p:txBody>
          <a:bodyPr/>
          <a:lstStyle/>
          <a:p>
            <a:r>
              <a:rPr lang="fr-FR" b="1" dirty="0"/>
              <a:t>Cancers du pancréas, de l’intestin grêle et du tractus hépatobiliaire</a:t>
            </a:r>
          </a:p>
        </p:txBody>
      </p:sp>
    </p:spTree>
    <p:extLst>
      <p:ext uri="{BB962C8B-B14F-4D97-AF65-F5344CB8AC3E}">
        <p14:creationId xmlns:p14="http://schemas.microsoft.com/office/powerpoint/2010/main" val="1666320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noProof="0" dirty="0"/>
              <a:t>4002: Etude multicentrique randomisée contrôlée évaluant l’efficacité de la chirurgie vs. </a:t>
            </a:r>
            <a:r>
              <a:rPr lang="fr-FR" dirty="0"/>
              <a:t>a</a:t>
            </a:r>
            <a:r>
              <a:rPr lang="fr-FR" noProof="0" dirty="0" err="1"/>
              <a:t>blation</a:t>
            </a:r>
            <a:r>
              <a:rPr lang="fr-FR" dirty="0"/>
              <a:t> par radiofréquence (RFA) dans </a:t>
            </a:r>
            <a:r>
              <a:rPr lang="fr-FR" noProof="0" dirty="0"/>
              <a:t>le carcinome hépatocellulaire de </a:t>
            </a:r>
            <a:r>
              <a:rPr lang="fr-FR" dirty="0"/>
              <a:t>petite taille</a:t>
            </a:r>
            <a:r>
              <a:rPr lang="fr-FR" noProof="0" dirty="0"/>
              <a:t> (SURF) – </a:t>
            </a:r>
            <a:r>
              <a:rPr lang="fr-FR" noProof="0" dirty="0" err="1"/>
              <a:t>Izumi</a:t>
            </a:r>
            <a:r>
              <a:rPr lang="fr-FR" noProof="0" dirty="0"/>
              <a:t> N, et al</a:t>
            </a:r>
          </a:p>
        </p:txBody>
      </p:sp>
      <p:sp>
        <p:nvSpPr>
          <p:cNvPr id="5123" name="Rectangle 3"/>
          <p:cNvSpPr>
            <a:spLocks noGrp="1" noChangeArrowheads="1"/>
          </p:cNvSpPr>
          <p:nvPr>
            <p:ph idx="1"/>
          </p:nvPr>
        </p:nvSpPr>
        <p:spPr/>
        <p:txBody>
          <a:bodyPr/>
          <a:lstStyle/>
          <a:p>
            <a:pPr marL="0" indent="0">
              <a:buNone/>
            </a:pPr>
            <a:r>
              <a:rPr lang="fr-FR" b="1" noProof="0" dirty="0"/>
              <a:t>Objectif</a:t>
            </a:r>
          </a:p>
          <a:p>
            <a:r>
              <a:rPr lang="fr-FR" noProof="0" dirty="0"/>
              <a:t>Etudier l’efficacité et la tolérance de la chirurgie comparée à la RFA chez des patients avec CHC</a:t>
            </a:r>
          </a:p>
        </p:txBody>
      </p:sp>
      <p:sp>
        <p:nvSpPr>
          <p:cNvPr id="15" name="Text Placeholder 14"/>
          <p:cNvSpPr>
            <a:spLocks noGrp="1"/>
          </p:cNvSpPr>
          <p:nvPr>
            <p:ph type="body" sz="quarter" idx="11"/>
          </p:nvPr>
        </p:nvSpPr>
        <p:spPr/>
        <p:txBody>
          <a:bodyPr/>
          <a:lstStyle/>
          <a:p>
            <a:r>
              <a:rPr lang="fr-FR" noProof="0" dirty="0" err="1"/>
              <a:t>Izumi</a:t>
            </a:r>
            <a:r>
              <a:rPr lang="fr-FR" noProof="0" dirty="0"/>
              <a:t> N, et al, J Clin </a:t>
            </a:r>
            <a:r>
              <a:rPr lang="fr-FR" noProof="0" dirty="0" err="1"/>
              <a:t>Oncol</a:t>
            </a:r>
            <a:r>
              <a:rPr lang="fr-FR" noProof="0" dirty="0"/>
              <a:t> 2019;37(</a:t>
            </a:r>
            <a:r>
              <a:rPr lang="fr-FR" noProof="0" dirty="0" err="1"/>
              <a:t>suppl</a:t>
            </a:r>
            <a:r>
              <a:rPr lang="fr-FR" noProof="0" dirty="0"/>
              <a:t>):</a:t>
            </a:r>
            <a:r>
              <a:rPr lang="fr-FR" noProof="0" dirty="0" err="1"/>
              <a:t>abstr</a:t>
            </a:r>
            <a:r>
              <a:rPr lang="fr-FR" noProof="0" dirty="0"/>
              <a:t> 4002</a:t>
            </a:r>
          </a:p>
        </p:txBody>
      </p:sp>
      <p:sp>
        <p:nvSpPr>
          <p:cNvPr id="7" name="Rectangle 9"/>
          <p:cNvSpPr txBox="1">
            <a:spLocks noChangeArrowheads="1"/>
          </p:cNvSpPr>
          <p:nvPr/>
        </p:nvSpPr>
        <p:spPr bwMode="auto">
          <a:xfrm>
            <a:off x="365124" y="5327864"/>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PRINCIPAUX</a:t>
            </a:r>
          </a:p>
          <a:p>
            <a:pPr>
              <a:buClr>
                <a:srgbClr val="043882"/>
              </a:buClr>
            </a:pPr>
            <a:r>
              <a:rPr lang="fr-FR" dirty="0" smtClean="0"/>
              <a:t>SSR</a:t>
            </a:r>
            <a:r>
              <a:rPr lang="fr-FR" dirty="0"/>
              <a:t>, SG</a:t>
            </a:r>
          </a:p>
          <a:p>
            <a:pPr marL="0" indent="0">
              <a:buClr>
                <a:srgbClr val="043882"/>
              </a:buClr>
              <a:buFontTx/>
              <a:buNone/>
            </a:pPr>
            <a:endParaRPr lang="fr-FR" dirty="0"/>
          </a:p>
        </p:txBody>
      </p:sp>
      <p:sp>
        <p:nvSpPr>
          <p:cNvPr id="8" name="Content Placeholder 26"/>
          <p:cNvSpPr txBox="1">
            <a:spLocks/>
          </p:cNvSpPr>
          <p:nvPr/>
        </p:nvSpPr>
        <p:spPr>
          <a:xfrm>
            <a:off x="4278313" y="5327864"/>
            <a:ext cx="4495800" cy="98500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Tolérance</a:t>
            </a:r>
            <a:endParaRPr lang="fr-FR" dirty="0"/>
          </a:p>
        </p:txBody>
      </p:sp>
      <p:sp>
        <p:nvSpPr>
          <p:cNvPr id="9" name="Oval 14"/>
          <p:cNvSpPr>
            <a:spLocks noChangeArrowheads="1"/>
          </p:cNvSpPr>
          <p:nvPr/>
        </p:nvSpPr>
        <p:spPr bwMode="auto">
          <a:xfrm>
            <a:off x="3612548" y="3385765"/>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fr-FR" altLang="zh-CN" sz="1600" b="1">
                <a:solidFill>
                  <a:srgbClr val="043882"/>
                </a:solidFill>
                <a:latin typeface="Arial"/>
                <a:ea typeface="SimSun" pitchFamily="2" charset="-122"/>
                <a:cs typeface="Arial"/>
              </a:rPr>
              <a:t>R</a:t>
            </a:r>
          </a:p>
          <a:p>
            <a:pPr algn="ctr">
              <a:defRPr/>
            </a:pPr>
            <a:r>
              <a:rPr lang="fr-FR" altLang="zh-CN" sz="1600" b="1">
                <a:solidFill>
                  <a:srgbClr val="043882"/>
                </a:solidFill>
                <a:latin typeface="Arial"/>
                <a:ea typeface="SimSun" pitchFamily="2" charset="-122"/>
                <a:cs typeface="Arial"/>
              </a:rPr>
              <a:t>1:1</a:t>
            </a:r>
            <a:endParaRPr lang="fr-FR" altLang="zh-CN" sz="1600" b="1" dirty="0">
              <a:solidFill>
                <a:srgbClr val="043882"/>
              </a:solidFill>
              <a:latin typeface="Arial"/>
              <a:ea typeface="SimSun" pitchFamily="2" charset="-122"/>
              <a:cs typeface="Arial"/>
            </a:endParaRPr>
          </a:p>
        </p:txBody>
      </p:sp>
      <p:cxnSp>
        <p:nvCxnSpPr>
          <p:cNvPr id="10" name="AutoShape 15"/>
          <p:cNvCxnSpPr>
            <a:cxnSpLocks noChangeShapeType="1"/>
            <a:stCxn id="9" idx="0"/>
            <a:endCxn id="17" idx="1"/>
          </p:cNvCxnSpPr>
          <p:nvPr/>
        </p:nvCxnSpPr>
        <p:spPr bwMode="auto">
          <a:xfrm rot="5400000" flipH="1" flipV="1">
            <a:off x="3666147" y="2773600"/>
            <a:ext cx="850364" cy="373967"/>
          </a:xfrm>
          <a:prstGeom prst="bentConnector2">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8207256" y="2271083"/>
            <a:ext cx="769318" cy="528637"/>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fr-FR" altLang="zh-CN" b="1" dirty="0">
                <a:solidFill>
                  <a:srgbClr val="FFFFFF"/>
                </a:solidFill>
                <a:latin typeface="Arial"/>
                <a:ea typeface="SimSun" pitchFamily="2" charset="-122"/>
                <a:cs typeface="Arial"/>
              </a:rPr>
              <a:t>Prog</a:t>
            </a:r>
          </a:p>
        </p:txBody>
      </p:sp>
      <p:sp>
        <p:nvSpPr>
          <p:cNvPr id="12" name="Content Placeholder 26"/>
          <p:cNvSpPr txBox="1">
            <a:spLocks/>
          </p:cNvSpPr>
          <p:nvPr/>
        </p:nvSpPr>
        <p:spPr bwMode="auto">
          <a:xfrm>
            <a:off x="4612278" y="2852307"/>
            <a:ext cx="3750461" cy="1825736"/>
          </a:xfrm>
          <a:prstGeom prst="rect">
            <a:avLst/>
          </a:prstGeom>
          <a:noFill/>
          <a:ln w="9525">
            <a:noFill/>
            <a:miter lim="800000"/>
            <a:headEnd/>
            <a:tailEnd/>
          </a:ln>
        </p:spPr>
        <p:txBody>
          <a:bodyPr/>
          <a:lstStyle/>
          <a:p>
            <a:pPr marL="190500" indent="-190500">
              <a:spcBef>
                <a:spcPts val="0"/>
              </a:spcBef>
              <a:spcAft>
                <a:spcPts val="400"/>
              </a:spcAft>
              <a:defRPr/>
            </a:pPr>
            <a:r>
              <a:rPr lang="fr-FR" sz="1400" b="1" dirty="0">
                <a:solidFill>
                  <a:srgbClr val="043882"/>
                </a:solidFill>
                <a:latin typeface="Arial"/>
                <a:cs typeface="Arial"/>
              </a:rPr>
              <a:t>Stratification</a:t>
            </a:r>
          </a:p>
          <a:p>
            <a:pPr marL="203200" indent="-203200">
              <a:spcBef>
                <a:spcPts val="0"/>
              </a:spcBef>
              <a:spcAft>
                <a:spcPts val="400"/>
              </a:spcAft>
              <a:buFont typeface="Arial" pitchFamily="34" charset="0"/>
              <a:buChar char="•"/>
              <a:defRPr/>
            </a:pPr>
            <a:r>
              <a:rPr lang="fr-FR" sz="1400" dirty="0">
                <a:solidFill>
                  <a:srgbClr val="4D4D4D"/>
                </a:solidFill>
                <a:latin typeface="Arial"/>
                <a:cs typeface="Arial"/>
              </a:rPr>
              <a:t>Age</a:t>
            </a:r>
          </a:p>
          <a:p>
            <a:pPr marL="203200" indent="-203200">
              <a:spcBef>
                <a:spcPts val="0"/>
              </a:spcBef>
              <a:spcAft>
                <a:spcPts val="400"/>
              </a:spcAft>
              <a:buFont typeface="Arial" pitchFamily="34" charset="0"/>
              <a:buChar char="•"/>
              <a:defRPr/>
            </a:pPr>
            <a:r>
              <a:rPr lang="fr-FR" sz="1400" dirty="0">
                <a:solidFill>
                  <a:srgbClr val="4D4D4D"/>
                </a:solidFill>
                <a:latin typeface="Arial"/>
                <a:cs typeface="Arial"/>
              </a:rPr>
              <a:t>Infection VHC</a:t>
            </a:r>
          </a:p>
          <a:p>
            <a:pPr marL="203200" indent="-203200">
              <a:spcBef>
                <a:spcPts val="0"/>
              </a:spcBef>
              <a:spcAft>
                <a:spcPts val="400"/>
              </a:spcAft>
              <a:buFont typeface="Arial" pitchFamily="34" charset="0"/>
              <a:buChar char="•"/>
              <a:defRPr/>
            </a:pPr>
            <a:r>
              <a:rPr lang="fr-FR" sz="1400" dirty="0">
                <a:solidFill>
                  <a:srgbClr val="4D4D4D"/>
                </a:solidFill>
                <a:latin typeface="Arial"/>
                <a:cs typeface="Arial"/>
              </a:rPr>
              <a:t>Nombre de lésions</a:t>
            </a:r>
          </a:p>
          <a:p>
            <a:pPr marL="203200" indent="-203200">
              <a:spcBef>
                <a:spcPts val="0"/>
              </a:spcBef>
              <a:spcAft>
                <a:spcPts val="400"/>
              </a:spcAft>
              <a:buFont typeface="Arial" pitchFamily="34" charset="0"/>
              <a:buChar char="•"/>
              <a:defRPr/>
            </a:pPr>
            <a:r>
              <a:rPr lang="fr-FR" sz="1400" dirty="0">
                <a:solidFill>
                  <a:srgbClr val="4D4D4D"/>
                </a:solidFill>
                <a:latin typeface="Arial"/>
                <a:cs typeface="Arial"/>
              </a:rPr>
              <a:t>Taille tumorale</a:t>
            </a:r>
          </a:p>
          <a:p>
            <a:pPr marL="203200" indent="-203200">
              <a:spcBef>
                <a:spcPts val="0"/>
              </a:spcBef>
              <a:spcAft>
                <a:spcPts val="400"/>
              </a:spcAft>
              <a:buFont typeface="Arial" pitchFamily="34" charset="0"/>
              <a:buChar char="•"/>
              <a:defRPr/>
            </a:pPr>
            <a:r>
              <a:rPr lang="fr-FR" sz="1400" dirty="0">
                <a:solidFill>
                  <a:srgbClr val="4D4D4D"/>
                </a:solidFill>
                <a:latin typeface="Arial"/>
                <a:cs typeface="Arial"/>
              </a:rPr>
              <a:t>Institution </a:t>
            </a:r>
          </a:p>
        </p:txBody>
      </p:sp>
      <p:cxnSp>
        <p:nvCxnSpPr>
          <p:cNvPr id="13" name="AutoShape 19"/>
          <p:cNvCxnSpPr>
            <a:cxnSpLocks noChangeShapeType="1"/>
            <a:stCxn id="18" idx="3"/>
            <a:endCxn id="9" idx="2"/>
          </p:cNvCxnSpPr>
          <p:nvPr/>
        </p:nvCxnSpPr>
        <p:spPr bwMode="auto">
          <a:xfrm>
            <a:off x="3376274" y="3677865"/>
            <a:ext cx="236274" cy="0"/>
          </a:xfrm>
          <a:prstGeom prst="straightConnector1">
            <a:avLst/>
          </a:prstGeom>
          <a:noFill/>
          <a:ln w="57150">
            <a:solidFill>
              <a:schemeClr val="bg2">
                <a:lumMod val="60000"/>
                <a:lumOff val="40000"/>
              </a:schemeClr>
            </a:solidFill>
            <a:round/>
            <a:headEnd type="none" w="med" len="med"/>
            <a:tailEnd type="none" w="med" len="med"/>
          </a:ln>
        </p:spPr>
      </p:cxnSp>
      <p:cxnSp>
        <p:nvCxnSpPr>
          <p:cNvPr id="16" name="AutoShape 21"/>
          <p:cNvCxnSpPr>
            <a:cxnSpLocks noChangeShapeType="1"/>
            <a:stCxn id="17" idx="3"/>
            <a:endCxn id="11" idx="1"/>
          </p:cNvCxnSpPr>
          <p:nvPr/>
        </p:nvCxnSpPr>
        <p:spPr bwMode="auto">
          <a:xfrm>
            <a:off x="7615591" y="2535401"/>
            <a:ext cx="591665" cy="1"/>
          </a:xfrm>
          <a:prstGeom prst="straightConnector1">
            <a:avLst/>
          </a:prstGeom>
          <a:noFill/>
          <a:ln w="57150">
            <a:solidFill>
              <a:schemeClr val="bg2">
                <a:lumMod val="60000"/>
                <a:lumOff val="40000"/>
              </a:schemeClr>
            </a:solidFill>
            <a:round/>
            <a:headEnd/>
            <a:tailEnd type="triangle" w="med" len="med"/>
          </a:ln>
        </p:spPr>
      </p:cxnSp>
      <p:sp>
        <p:nvSpPr>
          <p:cNvPr id="17" name="AutoShape 8"/>
          <p:cNvSpPr>
            <a:spLocks noChangeArrowheads="1"/>
          </p:cNvSpPr>
          <p:nvPr/>
        </p:nvSpPr>
        <p:spPr bwMode="auto">
          <a:xfrm>
            <a:off x="4278313" y="2198057"/>
            <a:ext cx="3337278" cy="674688"/>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fr-FR" altLang="zh-CN" dirty="0">
                <a:solidFill>
                  <a:srgbClr val="FFFFFF"/>
                </a:solidFill>
                <a:latin typeface="Arial"/>
                <a:ea typeface="SimSun" pitchFamily="2" charset="-122"/>
                <a:cs typeface="Arial"/>
              </a:rPr>
              <a:t>Chirurgie</a:t>
            </a:r>
            <a:br>
              <a:rPr lang="fr-FR" altLang="zh-CN" dirty="0">
                <a:solidFill>
                  <a:srgbClr val="FFFFFF"/>
                </a:solidFill>
                <a:latin typeface="Arial"/>
                <a:ea typeface="SimSun" pitchFamily="2" charset="-122"/>
                <a:cs typeface="Arial"/>
              </a:rPr>
            </a:br>
            <a:r>
              <a:rPr lang="fr-FR" altLang="zh-CN" dirty="0">
                <a:solidFill>
                  <a:srgbClr val="FFFFFF"/>
                </a:solidFill>
                <a:latin typeface="Arial"/>
                <a:ea typeface="SimSun" pitchFamily="2" charset="-122"/>
                <a:cs typeface="Arial"/>
              </a:rPr>
              <a:t>(n=150)</a:t>
            </a:r>
            <a:endParaRPr lang="fr-FR" altLang="zh-CN" sz="1600" dirty="0">
              <a:solidFill>
                <a:srgbClr val="FFFFFF"/>
              </a:solidFill>
              <a:latin typeface="Arial"/>
              <a:ea typeface="SimSun" pitchFamily="2" charset="-122"/>
              <a:cs typeface="Arial"/>
            </a:endParaRPr>
          </a:p>
        </p:txBody>
      </p:sp>
      <p:sp>
        <p:nvSpPr>
          <p:cNvPr id="18" name="AutoShape 9"/>
          <p:cNvSpPr>
            <a:spLocks noChangeArrowheads="1"/>
          </p:cNvSpPr>
          <p:nvPr/>
        </p:nvSpPr>
        <p:spPr bwMode="auto">
          <a:xfrm>
            <a:off x="408912" y="2426497"/>
            <a:ext cx="2967362" cy="250273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fr-FR" altLang="zh-CN" sz="1600" dirty="0">
                <a:solidFill>
                  <a:srgbClr val="FFFFFF"/>
                </a:solidFill>
                <a:latin typeface="Arial"/>
                <a:ea typeface="SimSun" pitchFamily="2" charset="-122"/>
                <a:cs typeface="Arial"/>
              </a:rPr>
              <a:t>Critères d'inclusion</a:t>
            </a:r>
          </a:p>
          <a:p>
            <a:pPr marL="228600" indent="-228600" defTabSz="892175" eaLnBrk="0" hangingPunct="0">
              <a:spcAft>
                <a:spcPct val="30000"/>
              </a:spcAft>
              <a:buFont typeface="Arial" pitchFamily="34" charset="0"/>
              <a:buChar char="•"/>
              <a:defRPr/>
            </a:pPr>
            <a:r>
              <a:rPr lang="fr-FR" altLang="zh-CN" sz="1600" dirty="0">
                <a:solidFill>
                  <a:srgbClr val="FFFFFF"/>
                </a:solidFill>
                <a:latin typeface="Arial"/>
                <a:ea typeface="SimSun" pitchFamily="2" charset="-122"/>
                <a:cs typeface="Arial"/>
              </a:rPr>
              <a:t>CHC primitif</a:t>
            </a:r>
          </a:p>
          <a:p>
            <a:pPr marL="228600" indent="-228600" defTabSz="892175" eaLnBrk="0" hangingPunct="0">
              <a:spcAft>
                <a:spcPct val="30000"/>
              </a:spcAft>
              <a:buFont typeface="Arial" pitchFamily="34" charset="0"/>
              <a:buChar char="•"/>
              <a:defRPr/>
            </a:pPr>
            <a:r>
              <a:rPr lang="fr-FR" altLang="zh-CN" sz="1600" dirty="0">
                <a:solidFill>
                  <a:srgbClr val="FFFFFF"/>
                </a:solidFill>
                <a:latin typeface="Arial"/>
                <a:ea typeface="SimSun" pitchFamily="2" charset="-122"/>
                <a:cs typeface="Arial"/>
              </a:rPr>
              <a:t>Nombre de localisations ≤3 (≤3 cm chacune)</a:t>
            </a:r>
          </a:p>
          <a:p>
            <a:pPr marL="228600" indent="-228600" defTabSz="892175" eaLnBrk="0" hangingPunct="0">
              <a:spcAft>
                <a:spcPct val="30000"/>
              </a:spcAft>
              <a:buFont typeface="Arial" pitchFamily="34" charset="0"/>
              <a:buChar char="•"/>
              <a:defRPr/>
            </a:pPr>
            <a:r>
              <a:rPr lang="fr-FR" altLang="zh-CN" sz="1600" dirty="0">
                <a:solidFill>
                  <a:srgbClr val="FFFFFF"/>
                </a:solidFill>
                <a:latin typeface="Arial"/>
                <a:ea typeface="SimSun" pitchFamily="2" charset="-122"/>
                <a:cs typeface="Arial"/>
              </a:rPr>
              <a:t>Score Child-</a:t>
            </a:r>
            <a:r>
              <a:rPr lang="fr-FR" altLang="zh-CN" sz="1600" dirty="0" err="1">
                <a:solidFill>
                  <a:srgbClr val="FFFFFF"/>
                </a:solidFill>
                <a:latin typeface="Arial"/>
                <a:ea typeface="SimSun" pitchFamily="2" charset="-122"/>
                <a:cs typeface="Arial"/>
              </a:rPr>
              <a:t>Pugh</a:t>
            </a:r>
            <a:r>
              <a:rPr lang="fr-FR" altLang="zh-CN" sz="1600" dirty="0">
                <a:solidFill>
                  <a:srgbClr val="FFFFFF"/>
                </a:solidFill>
                <a:latin typeface="Arial"/>
                <a:ea typeface="SimSun" pitchFamily="2" charset="-122"/>
                <a:cs typeface="Arial"/>
              </a:rPr>
              <a:t> ≤7</a:t>
            </a:r>
          </a:p>
          <a:p>
            <a:pPr marL="228600" indent="-228600" defTabSz="892175" eaLnBrk="0" hangingPunct="0">
              <a:spcAft>
                <a:spcPct val="30000"/>
              </a:spcAft>
              <a:buFont typeface="Arial" pitchFamily="34" charset="0"/>
              <a:buChar char="•"/>
              <a:defRPr/>
            </a:pPr>
            <a:r>
              <a:rPr lang="fr-FR" altLang="zh-CN" sz="1600" dirty="0">
                <a:solidFill>
                  <a:srgbClr val="FFFFFF"/>
                </a:solidFill>
                <a:latin typeface="Arial"/>
                <a:ea typeface="SimSun" pitchFamily="2" charset="-122"/>
                <a:cs typeface="Arial"/>
              </a:rPr>
              <a:t>Pas de traitement préalable</a:t>
            </a:r>
          </a:p>
          <a:p>
            <a:pPr marL="228600" indent="-228600" defTabSz="892175" eaLnBrk="0" hangingPunct="0">
              <a:spcAft>
                <a:spcPct val="30000"/>
              </a:spcAft>
              <a:buFont typeface="Arial" pitchFamily="34" charset="0"/>
              <a:buChar char="•"/>
              <a:defRPr/>
            </a:pPr>
            <a:r>
              <a:rPr lang="fr-FR" altLang="zh-CN" sz="1600" dirty="0">
                <a:solidFill>
                  <a:srgbClr val="FFFFFF"/>
                </a:solidFill>
                <a:latin typeface="Arial"/>
                <a:ea typeface="SimSun" pitchFamily="2" charset="-122"/>
                <a:cs typeface="Arial"/>
              </a:rPr>
              <a:t>ECOG PS 0–2</a:t>
            </a:r>
          </a:p>
          <a:p>
            <a:pPr defTabSz="892175" eaLnBrk="0" hangingPunct="0">
              <a:spcAft>
                <a:spcPct val="30000"/>
              </a:spcAft>
              <a:defRPr/>
            </a:pPr>
            <a:r>
              <a:rPr lang="fr-FR" altLang="zh-CN" sz="1600" dirty="0">
                <a:solidFill>
                  <a:srgbClr val="FFFFFF"/>
                </a:solidFill>
                <a:latin typeface="Arial"/>
                <a:ea typeface="SimSun" pitchFamily="2" charset="-122"/>
                <a:cs typeface="Arial"/>
              </a:rPr>
              <a:t>(n=308)</a:t>
            </a:r>
          </a:p>
        </p:txBody>
      </p:sp>
      <p:cxnSp>
        <p:nvCxnSpPr>
          <p:cNvPr id="19" name="AutoShape 16"/>
          <p:cNvCxnSpPr>
            <a:cxnSpLocks noChangeShapeType="1"/>
            <a:stCxn id="9" idx="4"/>
            <a:endCxn id="22" idx="1"/>
          </p:cNvCxnSpPr>
          <p:nvPr/>
        </p:nvCxnSpPr>
        <p:spPr bwMode="auto">
          <a:xfrm rot="16200000" flipH="1">
            <a:off x="3641134" y="4233177"/>
            <a:ext cx="900831" cy="374406"/>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8207255" y="4606476"/>
            <a:ext cx="769319" cy="528638"/>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fr-FR" altLang="zh-CN" b="1" dirty="0">
                <a:solidFill>
                  <a:srgbClr val="FFFFFF"/>
                </a:solidFill>
                <a:latin typeface="Arial"/>
                <a:ea typeface="SimSun" pitchFamily="2" charset="-122"/>
                <a:cs typeface="Arial"/>
              </a:rPr>
              <a:t>Prog</a:t>
            </a:r>
          </a:p>
        </p:txBody>
      </p:sp>
      <p:cxnSp>
        <p:nvCxnSpPr>
          <p:cNvPr id="21" name="AutoShape 20"/>
          <p:cNvCxnSpPr>
            <a:cxnSpLocks noChangeShapeType="1"/>
            <a:stCxn id="22" idx="3"/>
            <a:endCxn id="20" idx="1"/>
          </p:cNvCxnSpPr>
          <p:nvPr/>
        </p:nvCxnSpPr>
        <p:spPr bwMode="auto">
          <a:xfrm flipV="1">
            <a:off x="7614062" y="4870795"/>
            <a:ext cx="593193" cy="1"/>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4278752" y="4533452"/>
            <a:ext cx="3335310" cy="674687"/>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fr-FR" altLang="zh-CN">
                <a:solidFill>
                  <a:srgbClr val="4D4D4D"/>
                </a:solidFill>
                <a:latin typeface="Arial"/>
                <a:ea typeface="SimSun" pitchFamily="2" charset="-122"/>
                <a:cs typeface="Arial"/>
              </a:rPr>
              <a:t>RFA</a:t>
            </a:r>
            <a:br>
              <a:rPr lang="fr-FR" altLang="zh-CN">
                <a:solidFill>
                  <a:srgbClr val="4D4D4D"/>
                </a:solidFill>
                <a:latin typeface="Arial"/>
                <a:ea typeface="SimSun" pitchFamily="2" charset="-122"/>
                <a:cs typeface="Arial"/>
              </a:rPr>
            </a:br>
            <a:r>
              <a:rPr lang="fr-FR" altLang="zh-CN">
                <a:solidFill>
                  <a:srgbClr val="4D4D4D"/>
                </a:solidFill>
                <a:latin typeface="Arial"/>
                <a:ea typeface="SimSun" pitchFamily="2" charset="-122"/>
                <a:cs typeface="Arial"/>
              </a:rPr>
              <a:t>(n=151)</a:t>
            </a:r>
            <a:endParaRPr lang="fr-FR" altLang="zh-CN" dirty="0">
              <a:solidFill>
                <a:srgbClr val="4D4D4D"/>
              </a:solidFill>
              <a:latin typeface="Arial"/>
              <a:ea typeface="SimSun" pitchFamily="2" charset="-122"/>
              <a:cs typeface="Arial"/>
            </a:endParaRPr>
          </a:p>
        </p:txBody>
      </p:sp>
    </p:spTree>
    <p:custDataLst>
      <p:tags r:id="rId1"/>
    </p:custDataLst>
    <p:extLst>
      <p:ext uri="{BB962C8B-B14F-4D97-AF65-F5344CB8AC3E}">
        <p14:creationId xmlns:p14="http://schemas.microsoft.com/office/powerpoint/2010/main" val="35378796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a:t>4002: Etude multicentrique randomisée contrôlée évaluant l’efficacité de la chirurgie vs. ablation par radiofréquence (RFA) dans le carcinome hépatocellulaire de petite taille (SURF) – Izumi N, et al</a:t>
            </a:r>
          </a:p>
        </p:txBody>
      </p:sp>
      <p:sp>
        <p:nvSpPr>
          <p:cNvPr id="5123" name="Rectangle 3"/>
          <p:cNvSpPr>
            <a:spLocks noGrp="1" noChangeArrowheads="1"/>
          </p:cNvSpPr>
          <p:nvPr>
            <p:ph idx="1"/>
          </p:nvPr>
        </p:nvSpPr>
        <p:spPr/>
        <p:txBody>
          <a:bodyPr/>
          <a:lstStyle/>
          <a:p>
            <a:pPr marL="0" indent="0">
              <a:buNone/>
            </a:pPr>
            <a:r>
              <a:rPr lang="fr-FR" b="1"/>
              <a:t>Résultats</a:t>
            </a:r>
          </a:p>
        </p:txBody>
      </p:sp>
      <p:sp>
        <p:nvSpPr>
          <p:cNvPr id="15" name="Text Placeholder 14"/>
          <p:cNvSpPr>
            <a:spLocks noGrp="1"/>
          </p:cNvSpPr>
          <p:nvPr>
            <p:ph type="body" sz="quarter" idx="11"/>
          </p:nvPr>
        </p:nvSpPr>
        <p:spPr/>
        <p:txBody>
          <a:bodyPr/>
          <a:lstStyle/>
          <a:p>
            <a:r>
              <a:rPr lang="fr-FR"/>
              <a:t>Izumi N, et al, J Clin Oncol 2019;37(suppl):abstr 4002</a:t>
            </a:r>
          </a:p>
        </p:txBody>
      </p:sp>
      <p:grpSp>
        <p:nvGrpSpPr>
          <p:cNvPr id="2" name="Group 1"/>
          <p:cNvGrpSpPr/>
          <p:nvPr/>
        </p:nvGrpSpPr>
        <p:grpSpPr>
          <a:xfrm>
            <a:off x="617734" y="1990804"/>
            <a:ext cx="5034386" cy="3731266"/>
            <a:chOff x="2128344" y="1989262"/>
            <a:chExt cx="4866594" cy="3600063"/>
          </a:xfrm>
        </p:grpSpPr>
        <p:sp>
          <p:nvSpPr>
            <p:cNvPr id="7" name="Freeform 6">
              <a:extLst>
                <a:ext uri="{FF2B5EF4-FFF2-40B4-BE49-F238E27FC236}">
                  <a16:creationId xmlns:a16="http://schemas.microsoft.com/office/drawing/2014/main" id="{0428B773-CB16-4A43-908C-B02BFDE9C12F}"/>
                </a:ext>
              </a:extLst>
            </p:cNvPr>
            <p:cNvSpPr>
              <a:spLocks/>
            </p:cNvSpPr>
            <p:nvPr/>
          </p:nvSpPr>
          <p:spPr bwMode="auto">
            <a:xfrm>
              <a:off x="2809601" y="2126001"/>
              <a:ext cx="4041939" cy="290229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solidFill>
                  <a:srgbClr val="000000"/>
                </a:solidFill>
              </a:endParaRPr>
            </a:p>
          </p:txBody>
        </p:sp>
        <p:sp>
          <p:nvSpPr>
            <p:cNvPr id="8" name="Line 6">
              <a:extLst>
                <a:ext uri="{FF2B5EF4-FFF2-40B4-BE49-F238E27FC236}">
                  <a16:creationId xmlns:a16="http://schemas.microsoft.com/office/drawing/2014/main" id="{90167238-897D-4AAE-9BB3-70DD091A0138}"/>
                </a:ext>
              </a:extLst>
            </p:cNvPr>
            <p:cNvSpPr>
              <a:spLocks noChangeShapeType="1"/>
            </p:cNvSpPr>
            <p:nvPr/>
          </p:nvSpPr>
          <p:spPr bwMode="auto">
            <a:xfrm>
              <a:off x="2715357" y="2126000"/>
              <a:ext cx="9424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solidFill>
                  <a:srgbClr val="000000"/>
                </a:solidFill>
              </a:endParaRPr>
            </a:p>
          </p:txBody>
        </p:sp>
        <p:sp>
          <p:nvSpPr>
            <p:cNvPr id="9" name="Line 7">
              <a:extLst>
                <a:ext uri="{FF2B5EF4-FFF2-40B4-BE49-F238E27FC236}">
                  <a16:creationId xmlns:a16="http://schemas.microsoft.com/office/drawing/2014/main" id="{D5CEA17C-CCAE-4C64-94D3-CE990CC1F8F6}"/>
                </a:ext>
              </a:extLst>
            </p:cNvPr>
            <p:cNvSpPr>
              <a:spLocks noChangeShapeType="1"/>
            </p:cNvSpPr>
            <p:nvPr/>
          </p:nvSpPr>
          <p:spPr bwMode="auto">
            <a:xfrm>
              <a:off x="2715357" y="2676402"/>
              <a:ext cx="9424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solidFill>
                  <a:srgbClr val="000000"/>
                </a:solidFill>
              </a:endParaRPr>
            </a:p>
          </p:txBody>
        </p:sp>
        <p:sp>
          <p:nvSpPr>
            <p:cNvPr id="10" name="Line 8">
              <a:extLst>
                <a:ext uri="{FF2B5EF4-FFF2-40B4-BE49-F238E27FC236}">
                  <a16:creationId xmlns:a16="http://schemas.microsoft.com/office/drawing/2014/main" id="{B223363F-A2E5-4E3A-AF24-BA4B40C67B03}"/>
                </a:ext>
              </a:extLst>
            </p:cNvPr>
            <p:cNvSpPr>
              <a:spLocks noChangeShapeType="1"/>
            </p:cNvSpPr>
            <p:nvPr/>
          </p:nvSpPr>
          <p:spPr bwMode="auto">
            <a:xfrm>
              <a:off x="2715357" y="3214744"/>
              <a:ext cx="9424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solidFill>
                  <a:srgbClr val="000000"/>
                </a:solidFill>
              </a:endParaRPr>
            </a:p>
          </p:txBody>
        </p:sp>
        <p:sp>
          <p:nvSpPr>
            <p:cNvPr id="11" name="Line 9">
              <a:extLst>
                <a:ext uri="{FF2B5EF4-FFF2-40B4-BE49-F238E27FC236}">
                  <a16:creationId xmlns:a16="http://schemas.microsoft.com/office/drawing/2014/main" id="{7EED96AB-E1C9-44B3-8279-56FE87A6169C}"/>
                </a:ext>
              </a:extLst>
            </p:cNvPr>
            <p:cNvSpPr>
              <a:spLocks noChangeShapeType="1"/>
            </p:cNvSpPr>
            <p:nvPr/>
          </p:nvSpPr>
          <p:spPr bwMode="auto">
            <a:xfrm>
              <a:off x="2715357" y="3771175"/>
              <a:ext cx="9424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solidFill>
                  <a:srgbClr val="000000"/>
                </a:solidFill>
              </a:endParaRPr>
            </a:p>
          </p:txBody>
        </p:sp>
        <p:sp>
          <p:nvSpPr>
            <p:cNvPr id="12" name="Line 10">
              <a:extLst>
                <a:ext uri="{FF2B5EF4-FFF2-40B4-BE49-F238E27FC236}">
                  <a16:creationId xmlns:a16="http://schemas.microsoft.com/office/drawing/2014/main" id="{0CD08B41-B124-47AF-BD23-FAF3C2BD2562}"/>
                </a:ext>
              </a:extLst>
            </p:cNvPr>
            <p:cNvSpPr>
              <a:spLocks noChangeShapeType="1"/>
            </p:cNvSpPr>
            <p:nvPr/>
          </p:nvSpPr>
          <p:spPr bwMode="auto">
            <a:xfrm>
              <a:off x="2715357" y="4315549"/>
              <a:ext cx="9424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solidFill>
                  <a:srgbClr val="000000"/>
                </a:solidFill>
              </a:endParaRPr>
            </a:p>
          </p:txBody>
        </p:sp>
        <p:sp>
          <p:nvSpPr>
            <p:cNvPr id="13" name="Line 11">
              <a:extLst>
                <a:ext uri="{FF2B5EF4-FFF2-40B4-BE49-F238E27FC236}">
                  <a16:creationId xmlns:a16="http://schemas.microsoft.com/office/drawing/2014/main" id="{AA135A1E-9A06-402D-A3E4-A5C962EED1D9}"/>
                </a:ext>
              </a:extLst>
            </p:cNvPr>
            <p:cNvSpPr>
              <a:spLocks noChangeShapeType="1"/>
            </p:cNvSpPr>
            <p:nvPr/>
          </p:nvSpPr>
          <p:spPr bwMode="auto">
            <a:xfrm>
              <a:off x="2715357" y="4865952"/>
              <a:ext cx="9424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solidFill>
                  <a:srgbClr val="000000"/>
                </a:solidFill>
              </a:endParaRPr>
            </a:p>
          </p:txBody>
        </p:sp>
        <p:sp>
          <p:nvSpPr>
            <p:cNvPr id="16" name="Line 12">
              <a:extLst>
                <a:ext uri="{FF2B5EF4-FFF2-40B4-BE49-F238E27FC236}">
                  <a16:creationId xmlns:a16="http://schemas.microsoft.com/office/drawing/2014/main" id="{A44F43C6-1A98-4532-A608-47EAAA0E639A}"/>
                </a:ext>
              </a:extLst>
            </p:cNvPr>
            <p:cNvSpPr>
              <a:spLocks noChangeShapeType="1"/>
            </p:cNvSpPr>
            <p:nvPr/>
          </p:nvSpPr>
          <p:spPr bwMode="auto">
            <a:xfrm>
              <a:off x="5237599" y="5028778"/>
              <a:ext cx="0" cy="12852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solidFill>
                  <a:srgbClr val="000000"/>
                </a:solidFill>
              </a:endParaRPr>
            </a:p>
          </p:txBody>
        </p:sp>
        <p:sp>
          <p:nvSpPr>
            <p:cNvPr id="17" name="Line 13">
              <a:extLst>
                <a:ext uri="{FF2B5EF4-FFF2-40B4-BE49-F238E27FC236}">
                  <a16:creationId xmlns:a16="http://schemas.microsoft.com/office/drawing/2014/main" id="{AD4D5096-44F2-4D7D-AD34-BB7342551AB3}"/>
                </a:ext>
              </a:extLst>
            </p:cNvPr>
            <p:cNvSpPr>
              <a:spLocks noChangeShapeType="1"/>
            </p:cNvSpPr>
            <p:nvPr/>
          </p:nvSpPr>
          <p:spPr bwMode="auto">
            <a:xfrm>
              <a:off x="4476198" y="5028778"/>
              <a:ext cx="0" cy="12852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solidFill>
                  <a:srgbClr val="000000"/>
                </a:solidFill>
              </a:endParaRPr>
            </a:p>
          </p:txBody>
        </p:sp>
        <p:sp>
          <p:nvSpPr>
            <p:cNvPr id="18" name="Line 14">
              <a:extLst>
                <a:ext uri="{FF2B5EF4-FFF2-40B4-BE49-F238E27FC236}">
                  <a16:creationId xmlns:a16="http://schemas.microsoft.com/office/drawing/2014/main" id="{695BB5AD-BF46-4CDE-83E5-BE074E3DDA92}"/>
                </a:ext>
              </a:extLst>
            </p:cNvPr>
            <p:cNvSpPr>
              <a:spLocks noChangeShapeType="1"/>
            </p:cNvSpPr>
            <p:nvPr/>
          </p:nvSpPr>
          <p:spPr bwMode="auto">
            <a:xfrm>
              <a:off x="6043455" y="5028778"/>
              <a:ext cx="0" cy="12852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solidFill>
                  <a:srgbClr val="000000"/>
                </a:solidFill>
              </a:endParaRPr>
            </a:p>
          </p:txBody>
        </p:sp>
        <p:sp>
          <p:nvSpPr>
            <p:cNvPr id="19" name="Line 17">
              <a:extLst>
                <a:ext uri="{FF2B5EF4-FFF2-40B4-BE49-F238E27FC236}">
                  <a16:creationId xmlns:a16="http://schemas.microsoft.com/office/drawing/2014/main" id="{30D11803-956B-46C4-8D3A-149C9E28B07E}"/>
                </a:ext>
              </a:extLst>
            </p:cNvPr>
            <p:cNvSpPr>
              <a:spLocks noChangeShapeType="1"/>
            </p:cNvSpPr>
            <p:nvPr/>
          </p:nvSpPr>
          <p:spPr bwMode="auto">
            <a:xfrm>
              <a:off x="6856902" y="5028778"/>
              <a:ext cx="0" cy="12852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solidFill>
                  <a:srgbClr val="000000"/>
                </a:solidFill>
              </a:endParaRPr>
            </a:p>
          </p:txBody>
        </p:sp>
        <p:sp>
          <p:nvSpPr>
            <p:cNvPr id="20" name="Line 19">
              <a:extLst>
                <a:ext uri="{FF2B5EF4-FFF2-40B4-BE49-F238E27FC236}">
                  <a16:creationId xmlns:a16="http://schemas.microsoft.com/office/drawing/2014/main" id="{F41077C0-931D-476A-B000-5E27D1A9291D}"/>
                </a:ext>
              </a:extLst>
            </p:cNvPr>
            <p:cNvSpPr>
              <a:spLocks noChangeShapeType="1"/>
            </p:cNvSpPr>
            <p:nvPr/>
          </p:nvSpPr>
          <p:spPr bwMode="auto">
            <a:xfrm>
              <a:off x="3698263" y="5028778"/>
              <a:ext cx="0" cy="12852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solidFill>
                  <a:srgbClr val="000000"/>
                </a:solidFill>
              </a:endParaRPr>
            </a:p>
          </p:txBody>
        </p:sp>
        <p:sp>
          <p:nvSpPr>
            <p:cNvPr id="21" name="Line 21">
              <a:extLst>
                <a:ext uri="{FF2B5EF4-FFF2-40B4-BE49-F238E27FC236}">
                  <a16:creationId xmlns:a16="http://schemas.microsoft.com/office/drawing/2014/main" id="{2F22C179-79DF-45B7-92A0-07A5259FB2C0}"/>
                </a:ext>
              </a:extLst>
            </p:cNvPr>
            <p:cNvSpPr>
              <a:spLocks noChangeShapeType="1"/>
            </p:cNvSpPr>
            <p:nvPr/>
          </p:nvSpPr>
          <p:spPr bwMode="auto">
            <a:xfrm>
              <a:off x="2819808" y="5028778"/>
              <a:ext cx="0" cy="12852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solidFill>
                  <a:srgbClr val="000000"/>
                </a:solidFill>
              </a:endParaRPr>
            </a:p>
          </p:txBody>
        </p:sp>
        <p:sp>
          <p:nvSpPr>
            <p:cNvPr id="22" name="TextBox 8">
              <a:extLst>
                <a:ext uri="{FF2B5EF4-FFF2-40B4-BE49-F238E27FC236}">
                  <a16:creationId xmlns:a16="http://schemas.microsoft.com/office/drawing/2014/main" id="{9591CD99-E070-49D8-BD46-B98CD9871319}"/>
                </a:ext>
              </a:extLst>
            </p:cNvPr>
            <p:cNvSpPr txBox="1"/>
            <p:nvPr/>
          </p:nvSpPr>
          <p:spPr>
            <a:xfrm rot="16200000">
              <a:off x="1913307" y="3343702"/>
              <a:ext cx="697842" cy="26776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200">
                  <a:solidFill>
                    <a:srgbClr val="4D4D4D"/>
                  </a:solidFill>
                </a:rPr>
                <a:t>SSR, %</a:t>
              </a:r>
            </a:p>
          </p:txBody>
        </p:sp>
        <p:sp>
          <p:nvSpPr>
            <p:cNvPr id="23" name="TextBox 9">
              <a:extLst>
                <a:ext uri="{FF2B5EF4-FFF2-40B4-BE49-F238E27FC236}">
                  <a16:creationId xmlns:a16="http://schemas.microsoft.com/office/drawing/2014/main" id="{E11FF427-FCE0-40AD-9D07-0764B7287B9F}"/>
                </a:ext>
              </a:extLst>
            </p:cNvPr>
            <p:cNvSpPr txBox="1"/>
            <p:nvPr/>
          </p:nvSpPr>
          <p:spPr>
            <a:xfrm>
              <a:off x="4547309" y="5322066"/>
              <a:ext cx="680574" cy="26725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200">
                  <a:solidFill>
                    <a:srgbClr val="4D4D4D"/>
                  </a:solidFill>
                </a:rPr>
                <a:t>Années</a:t>
              </a:r>
            </a:p>
          </p:txBody>
        </p:sp>
        <p:sp>
          <p:nvSpPr>
            <p:cNvPr id="24" name="TextBox 10">
              <a:extLst>
                <a:ext uri="{FF2B5EF4-FFF2-40B4-BE49-F238E27FC236}">
                  <a16:creationId xmlns:a16="http://schemas.microsoft.com/office/drawing/2014/main" id="{B748E7DE-B542-4B1C-AFD2-0D4BAFD628A7}"/>
                </a:ext>
              </a:extLst>
            </p:cNvPr>
            <p:cNvSpPr txBox="1"/>
            <p:nvPr/>
          </p:nvSpPr>
          <p:spPr>
            <a:xfrm>
              <a:off x="2291126" y="1989262"/>
              <a:ext cx="424893" cy="267259"/>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pPr>
              <a:r>
                <a:rPr lang="fr-FR" sz="1200">
                  <a:solidFill>
                    <a:srgbClr val="4D4D4D"/>
                  </a:solidFill>
                </a:rPr>
                <a:t>100</a:t>
              </a:r>
            </a:p>
          </p:txBody>
        </p:sp>
        <p:sp>
          <p:nvSpPr>
            <p:cNvPr id="25" name="TextBox 11">
              <a:extLst>
                <a:ext uri="{FF2B5EF4-FFF2-40B4-BE49-F238E27FC236}">
                  <a16:creationId xmlns:a16="http://schemas.microsoft.com/office/drawing/2014/main" id="{57C3EE79-1D98-44B1-BF01-634D9DD5D6B4}"/>
                </a:ext>
              </a:extLst>
            </p:cNvPr>
            <p:cNvSpPr txBox="1"/>
            <p:nvPr/>
          </p:nvSpPr>
          <p:spPr>
            <a:xfrm>
              <a:off x="2373257" y="2541833"/>
              <a:ext cx="342766" cy="267259"/>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pPr>
              <a:r>
                <a:rPr lang="fr-FR" sz="1200">
                  <a:solidFill>
                    <a:srgbClr val="4D4D4D"/>
                  </a:solidFill>
                </a:rPr>
                <a:t>80</a:t>
              </a:r>
            </a:p>
          </p:txBody>
        </p:sp>
        <p:sp>
          <p:nvSpPr>
            <p:cNvPr id="26" name="TextBox 12">
              <a:extLst>
                <a:ext uri="{FF2B5EF4-FFF2-40B4-BE49-F238E27FC236}">
                  <a16:creationId xmlns:a16="http://schemas.microsoft.com/office/drawing/2014/main" id="{D86F98C1-D49E-4241-83BE-82D89712D957}"/>
                </a:ext>
              </a:extLst>
            </p:cNvPr>
            <p:cNvSpPr txBox="1"/>
            <p:nvPr/>
          </p:nvSpPr>
          <p:spPr>
            <a:xfrm>
              <a:off x="2373257" y="3079917"/>
              <a:ext cx="342766" cy="267259"/>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pPr>
              <a:r>
                <a:rPr lang="fr-FR" sz="1200">
                  <a:solidFill>
                    <a:srgbClr val="4D4D4D"/>
                  </a:solidFill>
                </a:rPr>
                <a:t>60</a:t>
              </a:r>
            </a:p>
          </p:txBody>
        </p:sp>
        <p:sp>
          <p:nvSpPr>
            <p:cNvPr id="27" name="TextBox 15">
              <a:extLst>
                <a:ext uri="{FF2B5EF4-FFF2-40B4-BE49-F238E27FC236}">
                  <a16:creationId xmlns:a16="http://schemas.microsoft.com/office/drawing/2014/main" id="{69439C69-2728-49A2-8B27-5072C3BC3987}"/>
                </a:ext>
              </a:extLst>
            </p:cNvPr>
            <p:cNvSpPr txBox="1"/>
            <p:nvPr/>
          </p:nvSpPr>
          <p:spPr>
            <a:xfrm>
              <a:off x="2373257" y="3636092"/>
              <a:ext cx="342766" cy="267259"/>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pPr>
              <a:r>
                <a:rPr lang="fr-FR" sz="1200">
                  <a:solidFill>
                    <a:srgbClr val="4D4D4D"/>
                  </a:solidFill>
                </a:rPr>
                <a:t>40</a:t>
              </a:r>
            </a:p>
          </p:txBody>
        </p:sp>
        <p:sp>
          <p:nvSpPr>
            <p:cNvPr id="28" name="TextBox 16">
              <a:extLst>
                <a:ext uri="{FF2B5EF4-FFF2-40B4-BE49-F238E27FC236}">
                  <a16:creationId xmlns:a16="http://schemas.microsoft.com/office/drawing/2014/main" id="{7F0DC58A-237E-458A-BD35-28D0830038E8}"/>
                </a:ext>
              </a:extLst>
            </p:cNvPr>
            <p:cNvSpPr txBox="1"/>
            <p:nvPr/>
          </p:nvSpPr>
          <p:spPr>
            <a:xfrm>
              <a:off x="2373257" y="4180205"/>
              <a:ext cx="342766" cy="267259"/>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pPr>
              <a:r>
                <a:rPr lang="fr-FR" sz="1200">
                  <a:solidFill>
                    <a:srgbClr val="4D4D4D"/>
                  </a:solidFill>
                </a:rPr>
                <a:t>20</a:t>
              </a:r>
            </a:p>
          </p:txBody>
        </p:sp>
        <p:sp>
          <p:nvSpPr>
            <p:cNvPr id="29" name="TextBox 17">
              <a:extLst>
                <a:ext uri="{FF2B5EF4-FFF2-40B4-BE49-F238E27FC236}">
                  <a16:creationId xmlns:a16="http://schemas.microsoft.com/office/drawing/2014/main" id="{33AECF6F-1B13-487D-9D0A-A64E9DCCE929}"/>
                </a:ext>
              </a:extLst>
            </p:cNvPr>
            <p:cNvSpPr txBox="1"/>
            <p:nvPr/>
          </p:nvSpPr>
          <p:spPr>
            <a:xfrm>
              <a:off x="2455388" y="4730349"/>
              <a:ext cx="260639" cy="267259"/>
            </a:xfrm>
            <a:prstGeom prst="rect">
              <a:avLst/>
            </a:prstGeom>
            <a:noFill/>
          </p:spPr>
          <p:txBody>
            <a:bodyPr wrap="non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pPr>
              <a:r>
                <a:rPr lang="fr-FR" sz="1200">
                  <a:solidFill>
                    <a:srgbClr val="4D4D4D"/>
                  </a:solidFill>
                </a:rPr>
                <a:t>0</a:t>
              </a:r>
            </a:p>
          </p:txBody>
        </p:sp>
        <p:sp>
          <p:nvSpPr>
            <p:cNvPr id="30" name="TextBox 18">
              <a:extLst>
                <a:ext uri="{FF2B5EF4-FFF2-40B4-BE49-F238E27FC236}">
                  <a16:creationId xmlns:a16="http://schemas.microsoft.com/office/drawing/2014/main" id="{A23A3C58-65DC-4CE9-B573-C1AED20FFCAB}"/>
                </a:ext>
              </a:extLst>
            </p:cNvPr>
            <p:cNvSpPr txBox="1"/>
            <p:nvPr/>
          </p:nvSpPr>
          <p:spPr>
            <a:xfrm>
              <a:off x="2708271" y="5163401"/>
              <a:ext cx="260640" cy="267259"/>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r>
                <a:rPr lang="fr-FR" sz="1200">
                  <a:solidFill>
                    <a:srgbClr val="4D4D4D"/>
                  </a:solidFill>
                </a:rPr>
                <a:t>0</a:t>
              </a:r>
            </a:p>
          </p:txBody>
        </p:sp>
        <p:sp>
          <p:nvSpPr>
            <p:cNvPr id="31" name="TextBox 19">
              <a:extLst>
                <a:ext uri="{FF2B5EF4-FFF2-40B4-BE49-F238E27FC236}">
                  <a16:creationId xmlns:a16="http://schemas.microsoft.com/office/drawing/2014/main" id="{E18E44F7-A694-4400-8E86-C8F403689FC7}"/>
                </a:ext>
              </a:extLst>
            </p:cNvPr>
            <p:cNvSpPr txBox="1"/>
            <p:nvPr/>
          </p:nvSpPr>
          <p:spPr>
            <a:xfrm>
              <a:off x="3565398" y="5163401"/>
              <a:ext cx="269626" cy="276999"/>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r>
                <a:rPr lang="fr-FR" sz="1200">
                  <a:solidFill>
                    <a:srgbClr val="4D4D4D"/>
                  </a:solidFill>
                </a:rPr>
                <a:t>1</a:t>
              </a:r>
            </a:p>
          </p:txBody>
        </p:sp>
        <p:sp>
          <p:nvSpPr>
            <p:cNvPr id="32" name="TextBox 20">
              <a:extLst>
                <a:ext uri="{FF2B5EF4-FFF2-40B4-BE49-F238E27FC236}">
                  <a16:creationId xmlns:a16="http://schemas.microsoft.com/office/drawing/2014/main" id="{07AEDC49-AE15-4F69-A374-F1A7543D76FA}"/>
                </a:ext>
              </a:extLst>
            </p:cNvPr>
            <p:cNvSpPr txBox="1"/>
            <p:nvPr/>
          </p:nvSpPr>
          <p:spPr>
            <a:xfrm>
              <a:off x="4249259" y="5093905"/>
              <a:ext cx="178574" cy="267259"/>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endParaRPr lang="fr-FR" sz="1200">
                <a:solidFill>
                  <a:srgbClr val="000000"/>
                </a:solidFill>
              </a:endParaRPr>
            </a:p>
          </p:txBody>
        </p:sp>
        <p:sp>
          <p:nvSpPr>
            <p:cNvPr id="33" name="TextBox 21">
              <a:extLst>
                <a:ext uri="{FF2B5EF4-FFF2-40B4-BE49-F238E27FC236}">
                  <a16:creationId xmlns:a16="http://schemas.microsoft.com/office/drawing/2014/main" id="{5AA01A32-BE99-4AE8-B806-2CB358EDF170}"/>
                </a:ext>
              </a:extLst>
            </p:cNvPr>
            <p:cNvSpPr txBox="1"/>
            <p:nvPr/>
          </p:nvSpPr>
          <p:spPr>
            <a:xfrm>
              <a:off x="4337432" y="5163401"/>
              <a:ext cx="269626" cy="276999"/>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r>
                <a:rPr lang="fr-FR" sz="1200">
                  <a:solidFill>
                    <a:srgbClr val="4D4D4D"/>
                  </a:solidFill>
                </a:rPr>
                <a:t>2</a:t>
              </a:r>
            </a:p>
          </p:txBody>
        </p:sp>
        <p:sp>
          <p:nvSpPr>
            <p:cNvPr id="34" name="TextBox 22">
              <a:extLst>
                <a:ext uri="{FF2B5EF4-FFF2-40B4-BE49-F238E27FC236}">
                  <a16:creationId xmlns:a16="http://schemas.microsoft.com/office/drawing/2014/main" id="{DA6CBEF1-7DC9-4386-AB89-ADA16841A52B}"/>
                </a:ext>
              </a:extLst>
            </p:cNvPr>
            <p:cNvSpPr txBox="1"/>
            <p:nvPr/>
          </p:nvSpPr>
          <p:spPr>
            <a:xfrm>
              <a:off x="5108866" y="5163401"/>
              <a:ext cx="269626" cy="276999"/>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r>
                <a:rPr lang="fr-FR" sz="1200">
                  <a:solidFill>
                    <a:srgbClr val="4D4D4D"/>
                  </a:solidFill>
                </a:rPr>
                <a:t>3</a:t>
              </a:r>
            </a:p>
          </p:txBody>
        </p:sp>
        <p:sp>
          <p:nvSpPr>
            <p:cNvPr id="35" name="TextBox 23">
              <a:extLst>
                <a:ext uri="{FF2B5EF4-FFF2-40B4-BE49-F238E27FC236}">
                  <a16:creationId xmlns:a16="http://schemas.microsoft.com/office/drawing/2014/main" id="{41AECB21-864B-4C6A-A39C-7A5CE23C7960}"/>
                </a:ext>
              </a:extLst>
            </p:cNvPr>
            <p:cNvSpPr txBox="1"/>
            <p:nvPr/>
          </p:nvSpPr>
          <p:spPr>
            <a:xfrm>
              <a:off x="5907136" y="5163401"/>
              <a:ext cx="269626" cy="276999"/>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r>
                <a:rPr lang="fr-FR" sz="1200">
                  <a:solidFill>
                    <a:srgbClr val="4D4D4D"/>
                  </a:solidFill>
                </a:rPr>
                <a:t>4</a:t>
              </a:r>
            </a:p>
          </p:txBody>
        </p:sp>
        <p:sp>
          <p:nvSpPr>
            <p:cNvPr id="36" name="TextBox 24">
              <a:extLst>
                <a:ext uri="{FF2B5EF4-FFF2-40B4-BE49-F238E27FC236}">
                  <a16:creationId xmlns:a16="http://schemas.microsoft.com/office/drawing/2014/main" id="{3CBA2783-ACC5-4703-89E3-55968CB8A437}"/>
                </a:ext>
              </a:extLst>
            </p:cNvPr>
            <p:cNvSpPr txBox="1"/>
            <p:nvPr/>
          </p:nvSpPr>
          <p:spPr>
            <a:xfrm>
              <a:off x="6725312" y="5163401"/>
              <a:ext cx="269626" cy="276999"/>
            </a:xfrm>
            <a:prstGeom prst="rect">
              <a:avLst/>
            </a:prstGeom>
            <a:noFill/>
          </p:spPr>
          <p:txBody>
            <a:bodyPr wrap="none"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r>
                <a:rPr lang="fr-FR" sz="1200">
                  <a:solidFill>
                    <a:srgbClr val="4D4D4D"/>
                  </a:solidFill>
                </a:rPr>
                <a:t>5</a:t>
              </a:r>
            </a:p>
          </p:txBody>
        </p:sp>
        <p:grpSp>
          <p:nvGrpSpPr>
            <p:cNvPr id="37" name="Group 36">
              <a:extLst>
                <a:ext uri="{FF2B5EF4-FFF2-40B4-BE49-F238E27FC236}">
                  <a16:creationId xmlns:a16="http://schemas.microsoft.com/office/drawing/2014/main" id="{D3C69CCB-8471-4C7D-99D8-D9718EDC152F}"/>
                </a:ext>
              </a:extLst>
            </p:cNvPr>
            <p:cNvGrpSpPr/>
            <p:nvPr/>
          </p:nvGrpSpPr>
          <p:grpSpPr>
            <a:xfrm>
              <a:off x="2903175" y="2124947"/>
              <a:ext cx="3924000" cy="1728000"/>
              <a:chOff x="907306" y="1888380"/>
              <a:chExt cx="3924000" cy="1710000"/>
            </a:xfrm>
          </p:grpSpPr>
          <p:sp>
            <p:nvSpPr>
              <p:cNvPr id="63" name="Graphic 1">
                <a:extLst>
                  <a:ext uri="{FF2B5EF4-FFF2-40B4-BE49-F238E27FC236}">
                    <a16:creationId xmlns:a16="http://schemas.microsoft.com/office/drawing/2014/main" id="{DA3898A3-727A-4CFC-A902-9DB2D2B29F07}"/>
                  </a:ext>
                </a:extLst>
              </p:cNvPr>
              <p:cNvSpPr/>
              <p:nvPr/>
            </p:nvSpPr>
            <p:spPr>
              <a:xfrm>
                <a:off x="907306" y="1888380"/>
                <a:ext cx="3924000" cy="1710000"/>
              </a:xfrm>
              <a:custGeom>
                <a:avLst/>
                <a:gdLst>
                  <a:gd name="connsiteX0" fmla="*/ 6155798 w 6162675"/>
                  <a:gd name="connsiteY0" fmla="*/ 2717511 h 2724150"/>
                  <a:gd name="connsiteX1" fmla="*/ 5732983 w 6162675"/>
                  <a:gd name="connsiteY1" fmla="*/ 2717511 h 2724150"/>
                  <a:gd name="connsiteX2" fmla="*/ 5732983 w 6162675"/>
                  <a:gd name="connsiteY2" fmla="*/ 2671048 h 2724150"/>
                  <a:gd name="connsiteX3" fmla="*/ 5571916 w 6162675"/>
                  <a:gd name="connsiteY3" fmla="*/ 2671048 h 2724150"/>
                  <a:gd name="connsiteX4" fmla="*/ 5571916 w 6162675"/>
                  <a:gd name="connsiteY4" fmla="*/ 2626128 h 2724150"/>
                  <a:gd name="connsiteX5" fmla="*/ 5285385 w 6162675"/>
                  <a:gd name="connsiteY5" fmla="*/ 2626128 h 2724150"/>
                  <a:gd name="connsiteX6" fmla="*/ 5285385 w 6162675"/>
                  <a:gd name="connsiteY6" fmla="*/ 2587409 h 2724150"/>
                  <a:gd name="connsiteX7" fmla="*/ 5265249 w 6162675"/>
                  <a:gd name="connsiteY7" fmla="*/ 2587409 h 2724150"/>
                  <a:gd name="connsiteX8" fmla="*/ 5265249 w 6162675"/>
                  <a:gd name="connsiteY8" fmla="*/ 2540946 h 2724150"/>
                  <a:gd name="connsiteX9" fmla="*/ 4754156 w 6162675"/>
                  <a:gd name="connsiteY9" fmla="*/ 2540946 h 2724150"/>
                  <a:gd name="connsiteX10" fmla="*/ 4754156 w 6162675"/>
                  <a:gd name="connsiteY10" fmla="*/ 2508428 h 2724150"/>
                  <a:gd name="connsiteX11" fmla="*/ 4483123 w 6162675"/>
                  <a:gd name="connsiteY11" fmla="*/ 2508428 h 2724150"/>
                  <a:gd name="connsiteX12" fmla="*/ 4483123 w 6162675"/>
                  <a:gd name="connsiteY12" fmla="*/ 2478996 h 2724150"/>
                  <a:gd name="connsiteX13" fmla="*/ 4441298 w 6162675"/>
                  <a:gd name="connsiteY13" fmla="*/ 2478996 h 2724150"/>
                  <a:gd name="connsiteX14" fmla="*/ 4441298 w 6162675"/>
                  <a:gd name="connsiteY14" fmla="*/ 2406206 h 2724150"/>
                  <a:gd name="connsiteX15" fmla="*/ 4263190 w 6162675"/>
                  <a:gd name="connsiteY15" fmla="*/ 2406206 h 2724150"/>
                  <a:gd name="connsiteX16" fmla="*/ 4263190 w 6162675"/>
                  <a:gd name="connsiteY16" fmla="*/ 2378326 h 2724150"/>
                  <a:gd name="connsiteX17" fmla="*/ 4081986 w 6162675"/>
                  <a:gd name="connsiteY17" fmla="*/ 2378326 h 2724150"/>
                  <a:gd name="connsiteX18" fmla="*/ 4081986 w 6162675"/>
                  <a:gd name="connsiteY18" fmla="*/ 2347351 h 2724150"/>
                  <a:gd name="connsiteX19" fmla="*/ 4024684 w 6162675"/>
                  <a:gd name="connsiteY19" fmla="*/ 2347351 h 2724150"/>
                  <a:gd name="connsiteX20" fmla="*/ 4024684 w 6162675"/>
                  <a:gd name="connsiteY20" fmla="*/ 2305536 h 2724150"/>
                  <a:gd name="connsiteX21" fmla="*/ 4004548 w 6162675"/>
                  <a:gd name="connsiteY21" fmla="*/ 2305536 h 2724150"/>
                  <a:gd name="connsiteX22" fmla="*/ 4004548 w 6162675"/>
                  <a:gd name="connsiteY22" fmla="*/ 2274561 h 2724150"/>
                  <a:gd name="connsiteX23" fmla="*/ 3797008 w 6162675"/>
                  <a:gd name="connsiteY23" fmla="*/ 2274561 h 2724150"/>
                  <a:gd name="connsiteX24" fmla="*/ 3797008 w 6162675"/>
                  <a:gd name="connsiteY24" fmla="*/ 2237384 h 2724150"/>
                  <a:gd name="connsiteX25" fmla="*/ 3759842 w 6162675"/>
                  <a:gd name="connsiteY25" fmla="*/ 2237384 h 2724150"/>
                  <a:gd name="connsiteX26" fmla="*/ 3759842 w 6162675"/>
                  <a:gd name="connsiteY26" fmla="*/ 2209505 h 2724150"/>
                  <a:gd name="connsiteX27" fmla="*/ 3739706 w 6162675"/>
                  <a:gd name="connsiteY27" fmla="*/ 2209505 h 2724150"/>
                  <a:gd name="connsiteX28" fmla="*/ 3739706 w 6162675"/>
                  <a:gd name="connsiteY28" fmla="*/ 2173891 h 2724150"/>
                  <a:gd name="connsiteX29" fmla="*/ 3676202 w 6162675"/>
                  <a:gd name="connsiteY29" fmla="*/ 2173891 h 2724150"/>
                  <a:gd name="connsiteX30" fmla="*/ 3676202 w 6162675"/>
                  <a:gd name="connsiteY30" fmla="*/ 2147554 h 2724150"/>
                  <a:gd name="connsiteX31" fmla="*/ 3558502 w 6162675"/>
                  <a:gd name="connsiteY31" fmla="*/ 2147554 h 2724150"/>
                  <a:gd name="connsiteX32" fmla="*/ 3558502 w 6162675"/>
                  <a:gd name="connsiteY32" fmla="*/ 2116579 h 2724150"/>
                  <a:gd name="connsiteX33" fmla="*/ 3522878 w 6162675"/>
                  <a:gd name="connsiteY33" fmla="*/ 2116579 h 2724150"/>
                  <a:gd name="connsiteX34" fmla="*/ 3522878 w 6162675"/>
                  <a:gd name="connsiteY34" fmla="*/ 2088709 h 2724150"/>
                  <a:gd name="connsiteX35" fmla="*/ 3374193 w 6162675"/>
                  <a:gd name="connsiteY35" fmla="*/ 2088709 h 2724150"/>
                  <a:gd name="connsiteX36" fmla="*/ 3374193 w 6162675"/>
                  <a:gd name="connsiteY36" fmla="*/ 2062372 h 2724150"/>
                  <a:gd name="connsiteX37" fmla="*/ 3298298 w 6162675"/>
                  <a:gd name="connsiteY37" fmla="*/ 2062372 h 2724150"/>
                  <a:gd name="connsiteX38" fmla="*/ 3298298 w 6162675"/>
                  <a:gd name="connsiteY38" fmla="*/ 2028301 h 2724150"/>
                  <a:gd name="connsiteX39" fmla="*/ 3192990 w 6162675"/>
                  <a:gd name="connsiteY39" fmla="*/ 2028301 h 2724150"/>
                  <a:gd name="connsiteX40" fmla="*/ 3192990 w 6162675"/>
                  <a:gd name="connsiteY40" fmla="*/ 1988029 h 2724150"/>
                  <a:gd name="connsiteX41" fmla="*/ 3124838 w 6162675"/>
                  <a:gd name="connsiteY41" fmla="*/ 1988029 h 2724150"/>
                  <a:gd name="connsiteX42" fmla="*/ 3124838 w 6162675"/>
                  <a:gd name="connsiteY42" fmla="*/ 1960159 h 2724150"/>
                  <a:gd name="connsiteX43" fmla="*/ 3000937 w 6162675"/>
                  <a:gd name="connsiteY43" fmla="*/ 1960159 h 2724150"/>
                  <a:gd name="connsiteX44" fmla="*/ 3000937 w 6162675"/>
                  <a:gd name="connsiteY44" fmla="*/ 1930727 h 2724150"/>
                  <a:gd name="connsiteX45" fmla="*/ 2969962 w 6162675"/>
                  <a:gd name="connsiteY45" fmla="*/ 1930727 h 2724150"/>
                  <a:gd name="connsiteX46" fmla="*/ 2969962 w 6162675"/>
                  <a:gd name="connsiteY46" fmla="*/ 1871872 h 2724150"/>
                  <a:gd name="connsiteX47" fmla="*/ 2940530 w 6162675"/>
                  <a:gd name="connsiteY47" fmla="*/ 1871872 h 2724150"/>
                  <a:gd name="connsiteX48" fmla="*/ 2940530 w 6162675"/>
                  <a:gd name="connsiteY48" fmla="*/ 1839354 h 2724150"/>
                  <a:gd name="connsiteX49" fmla="*/ 2909554 w 6162675"/>
                  <a:gd name="connsiteY49" fmla="*/ 1839354 h 2724150"/>
                  <a:gd name="connsiteX50" fmla="*/ 2909554 w 6162675"/>
                  <a:gd name="connsiteY50" fmla="*/ 1814570 h 2724150"/>
                  <a:gd name="connsiteX51" fmla="*/ 2878579 w 6162675"/>
                  <a:gd name="connsiteY51" fmla="*/ 1814570 h 2724150"/>
                  <a:gd name="connsiteX52" fmla="*/ 2878579 w 6162675"/>
                  <a:gd name="connsiteY52" fmla="*/ 1752619 h 2724150"/>
                  <a:gd name="connsiteX53" fmla="*/ 2796502 w 6162675"/>
                  <a:gd name="connsiteY53" fmla="*/ 1752619 h 2724150"/>
                  <a:gd name="connsiteX54" fmla="*/ 2796502 w 6162675"/>
                  <a:gd name="connsiteY54" fmla="*/ 1726292 h 2724150"/>
                  <a:gd name="connsiteX55" fmla="*/ 2635425 w 6162675"/>
                  <a:gd name="connsiteY55" fmla="*/ 1726292 h 2724150"/>
                  <a:gd name="connsiteX56" fmla="*/ 2635425 w 6162675"/>
                  <a:gd name="connsiteY56" fmla="*/ 1692221 h 2724150"/>
                  <a:gd name="connsiteX57" fmla="*/ 2604450 w 6162675"/>
                  <a:gd name="connsiteY57" fmla="*/ 1692221 h 2724150"/>
                  <a:gd name="connsiteX58" fmla="*/ 2604450 w 6162675"/>
                  <a:gd name="connsiteY58" fmla="*/ 1636462 h 2724150"/>
                  <a:gd name="connsiteX59" fmla="*/ 2582761 w 6162675"/>
                  <a:gd name="connsiteY59" fmla="*/ 1636462 h 2724150"/>
                  <a:gd name="connsiteX60" fmla="*/ 2582761 w 6162675"/>
                  <a:gd name="connsiteY60" fmla="*/ 1605486 h 2724150"/>
                  <a:gd name="connsiteX61" fmla="*/ 2557986 w 6162675"/>
                  <a:gd name="connsiteY61" fmla="*/ 1605486 h 2724150"/>
                  <a:gd name="connsiteX62" fmla="*/ 2557986 w 6162675"/>
                  <a:gd name="connsiteY62" fmla="*/ 1572959 h 2724150"/>
                  <a:gd name="connsiteX63" fmla="*/ 2477453 w 6162675"/>
                  <a:gd name="connsiteY63" fmla="*/ 1572959 h 2724150"/>
                  <a:gd name="connsiteX64" fmla="*/ 2477453 w 6162675"/>
                  <a:gd name="connsiteY64" fmla="*/ 1517209 h 2724150"/>
                  <a:gd name="connsiteX65" fmla="*/ 2457317 w 6162675"/>
                  <a:gd name="connsiteY65" fmla="*/ 1517209 h 2724150"/>
                  <a:gd name="connsiteX66" fmla="*/ 2457317 w 6162675"/>
                  <a:gd name="connsiteY66" fmla="*/ 1476937 h 2724150"/>
                  <a:gd name="connsiteX67" fmla="*/ 2373678 w 6162675"/>
                  <a:gd name="connsiteY67" fmla="*/ 1476937 h 2724150"/>
                  <a:gd name="connsiteX68" fmla="*/ 2373678 w 6162675"/>
                  <a:gd name="connsiteY68" fmla="*/ 1419635 h 2724150"/>
                  <a:gd name="connsiteX69" fmla="*/ 2296239 w 6162675"/>
                  <a:gd name="connsiteY69" fmla="*/ 1419635 h 2724150"/>
                  <a:gd name="connsiteX70" fmla="*/ 2296239 w 6162675"/>
                  <a:gd name="connsiteY70" fmla="*/ 1391755 h 2724150"/>
                  <a:gd name="connsiteX71" fmla="*/ 2255977 w 6162675"/>
                  <a:gd name="connsiteY71" fmla="*/ 1391755 h 2724150"/>
                  <a:gd name="connsiteX72" fmla="*/ 2255977 w 6162675"/>
                  <a:gd name="connsiteY72" fmla="*/ 1349940 h 2724150"/>
                  <a:gd name="connsiteX73" fmla="*/ 2206409 w 6162675"/>
                  <a:gd name="connsiteY73" fmla="*/ 1349940 h 2724150"/>
                  <a:gd name="connsiteX74" fmla="*/ 2206409 w 6162675"/>
                  <a:gd name="connsiteY74" fmla="*/ 1323604 h 2724150"/>
                  <a:gd name="connsiteX75" fmla="*/ 2180082 w 6162675"/>
                  <a:gd name="connsiteY75" fmla="*/ 1323604 h 2724150"/>
                  <a:gd name="connsiteX76" fmla="*/ 2180082 w 6162675"/>
                  <a:gd name="connsiteY76" fmla="*/ 1298829 h 2724150"/>
                  <a:gd name="connsiteX77" fmla="*/ 2164594 w 6162675"/>
                  <a:gd name="connsiteY77" fmla="*/ 1298829 h 2724150"/>
                  <a:gd name="connsiteX78" fmla="*/ 2164594 w 6162675"/>
                  <a:gd name="connsiteY78" fmla="*/ 1261653 h 2724150"/>
                  <a:gd name="connsiteX79" fmla="*/ 2146011 w 6162675"/>
                  <a:gd name="connsiteY79" fmla="*/ 1261653 h 2724150"/>
                  <a:gd name="connsiteX80" fmla="*/ 2146011 w 6162675"/>
                  <a:gd name="connsiteY80" fmla="*/ 1233773 h 2724150"/>
                  <a:gd name="connsiteX81" fmla="*/ 2025206 w 6162675"/>
                  <a:gd name="connsiteY81" fmla="*/ 1233773 h 2724150"/>
                  <a:gd name="connsiteX82" fmla="*/ 2025206 w 6162675"/>
                  <a:gd name="connsiteY82" fmla="*/ 1199702 h 2724150"/>
                  <a:gd name="connsiteX83" fmla="*/ 1896656 w 6162675"/>
                  <a:gd name="connsiteY83" fmla="*/ 1199702 h 2724150"/>
                  <a:gd name="connsiteX84" fmla="*/ 1896656 w 6162675"/>
                  <a:gd name="connsiteY84" fmla="*/ 1170280 h 2724150"/>
                  <a:gd name="connsiteX85" fmla="*/ 1724739 w 6162675"/>
                  <a:gd name="connsiteY85" fmla="*/ 1170280 h 2724150"/>
                  <a:gd name="connsiteX86" fmla="*/ 1724739 w 6162675"/>
                  <a:gd name="connsiteY86" fmla="*/ 1145496 h 2724150"/>
                  <a:gd name="connsiteX87" fmla="*/ 1597743 w 6162675"/>
                  <a:gd name="connsiteY87" fmla="*/ 1145496 h 2724150"/>
                  <a:gd name="connsiteX88" fmla="*/ 1597743 w 6162675"/>
                  <a:gd name="connsiteY88" fmla="*/ 1114520 h 2724150"/>
                  <a:gd name="connsiteX89" fmla="*/ 1569863 w 6162675"/>
                  <a:gd name="connsiteY89" fmla="*/ 1114520 h 2724150"/>
                  <a:gd name="connsiteX90" fmla="*/ 1569863 w 6162675"/>
                  <a:gd name="connsiteY90" fmla="*/ 1024690 h 2724150"/>
                  <a:gd name="connsiteX91" fmla="*/ 1520304 w 6162675"/>
                  <a:gd name="connsiteY91" fmla="*/ 1024690 h 2724150"/>
                  <a:gd name="connsiteX92" fmla="*/ 1520304 w 6162675"/>
                  <a:gd name="connsiteY92" fmla="*/ 990619 h 2724150"/>
                  <a:gd name="connsiteX93" fmla="*/ 1480033 w 6162675"/>
                  <a:gd name="connsiteY93" fmla="*/ 990619 h 2724150"/>
                  <a:gd name="connsiteX94" fmla="*/ 1480033 w 6162675"/>
                  <a:gd name="connsiteY94" fmla="*/ 950351 h 2724150"/>
                  <a:gd name="connsiteX95" fmla="*/ 1453706 w 6162675"/>
                  <a:gd name="connsiteY95" fmla="*/ 950351 h 2724150"/>
                  <a:gd name="connsiteX96" fmla="*/ 1453706 w 6162675"/>
                  <a:gd name="connsiteY96" fmla="*/ 876009 h 2724150"/>
                  <a:gd name="connsiteX97" fmla="*/ 1427378 w 6162675"/>
                  <a:gd name="connsiteY97" fmla="*/ 876009 h 2724150"/>
                  <a:gd name="connsiteX98" fmla="*/ 1427378 w 6162675"/>
                  <a:gd name="connsiteY98" fmla="*/ 840388 h 2724150"/>
                  <a:gd name="connsiteX99" fmla="*/ 1401042 w 6162675"/>
                  <a:gd name="connsiteY99" fmla="*/ 840388 h 2724150"/>
                  <a:gd name="connsiteX100" fmla="*/ 1401042 w 6162675"/>
                  <a:gd name="connsiteY100" fmla="*/ 810960 h 2724150"/>
                  <a:gd name="connsiteX101" fmla="*/ 1384011 w 6162675"/>
                  <a:gd name="connsiteY101" fmla="*/ 810960 h 2724150"/>
                  <a:gd name="connsiteX102" fmla="*/ 1384011 w 6162675"/>
                  <a:gd name="connsiteY102" fmla="*/ 778436 h 2724150"/>
                  <a:gd name="connsiteX103" fmla="*/ 1339091 w 6162675"/>
                  <a:gd name="connsiteY103" fmla="*/ 778436 h 2724150"/>
                  <a:gd name="connsiteX104" fmla="*/ 1339091 w 6162675"/>
                  <a:gd name="connsiteY104" fmla="*/ 716485 h 2724150"/>
                  <a:gd name="connsiteX105" fmla="*/ 1292628 w 6162675"/>
                  <a:gd name="connsiteY105" fmla="*/ 716485 h 2724150"/>
                  <a:gd name="connsiteX106" fmla="*/ 1292628 w 6162675"/>
                  <a:gd name="connsiteY106" fmla="*/ 693253 h 2724150"/>
                  <a:gd name="connsiteX107" fmla="*/ 1257014 w 6162675"/>
                  <a:gd name="connsiteY107" fmla="*/ 693253 h 2724150"/>
                  <a:gd name="connsiteX108" fmla="*/ 1257014 w 6162675"/>
                  <a:gd name="connsiteY108" fmla="*/ 631302 h 2724150"/>
                  <a:gd name="connsiteX109" fmla="*/ 1157888 w 6162675"/>
                  <a:gd name="connsiteY109" fmla="*/ 631302 h 2724150"/>
                  <a:gd name="connsiteX110" fmla="*/ 1157888 w 6162675"/>
                  <a:gd name="connsiteY110" fmla="*/ 581741 h 2724150"/>
                  <a:gd name="connsiteX111" fmla="*/ 1142400 w 6162675"/>
                  <a:gd name="connsiteY111" fmla="*/ 581741 h 2724150"/>
                  <a:gd name="connsiteX112" fmla="*/ 1142400 w 6162675"/>
                  <a:gd name="connsiteY112" fmla="*/ 544571 h 2724150"/>
                  <a:gd name="connsiteX113" fmla="*/ 1128465 w 6162675"/>
                  <a:gd name="connsiteY113" fmla="*/ 544571 h 2724150"/>
                  <a:gd name="connsiteX114" fmla="*/ 1128465 w 6162675"/>
                  <a:gd name="connsiteY114" fmla="*/ 513595 h 2724150"/>
                  <a:gd name="connsiteX115" fmla="*/ 1086641 w 6162675"/>
                  <a:gd name="connsiteY115" fmla="*/ 513595 h 2724150"/>
                  <a:gd name="connsiteX116" fmla="*/ 1086641 w 6162675"/>
                  <a:gd name="connsiteY116" fmla="*/ 481071 h 2724150"/>
                  <a:gd name="connsiteX117" fmla="*/ 1013851 w 6162675"/>
                  <a:gd name="connsiteY117" fmla="*/ 481071 h 2724150"/>
                  <a:gd name="connsiteX118" fmla="*/ 1013851 w 6162675"/>
                  <a:gd name="connsiteY118" fmla="*/ 451644 h 2724150"/>
                  <a:gd name="connsiteX119" fmla="*/ 951900 w 6162675"/>
                  <a:gd name="connsiteY119" fmla="*/ 451644 h 2724150"/>
                  <a:gd name="connsiteX120" fmla="*/ 951900 w 6162675"/>
                  <a:gd name="connsiteY120" fmla="*/ 385046 h 2724150"/>
                  <a:gd name="connsiteX121" fmla="*/ 931766 w 6162675"/>
                  <a:gd name="connsiteY121" fmla="*/ 385046 h 2724150"/>
                  <a:gd name="connsiteX122" fmla="*/ 931766 w 6162675"/>
                  <a:gd name="connsiteY122" fmla="*/ 330839 h 2724150"/>
                  <a:gd name="connsiteX123" fmla="*/ 902339 w 6162675"/>
                  <a:gd name="connsiteY123" fmla="*/ 330839 h 2724150"/>
                  <a:gd name="connsiteX124" fmla="*/ 902339 w 6162675"/>
                  <a:gd name="connsiteY124" fmla="*/ 299863 h 2724150"/>
                  <a:gd name="connsiteX125" fmla="*/ 866717 w 6162675"/>
                  <a:gd name="connsiteY125" fmla="*/ 299863 h 2724150"/>
                  <a:gd name="connsiteX126" fmla="*/ 866717 w 6162675"/>
                  <a:gd name="connsiteY126" fmla="*/ 268888 h 2724150"/>
                  <a:gd name="connsiteX127" fmla="*/ 829547 w 6162675"/>
                  <a:gd name="connsiteY127" fmla="*/ 268888 h 2724150"/>
                  <a:gd name="connsiteX128" fmla="*/ 829547 w 6162675"/>
                  <a:gd name="connsiteY128" fmla="*/ 244107 h 2724150"/>
                  <a:gd name="connsiteX129" fmla="*/ 766046 w 6162675"/>
                  <a:gd name="connsiteY129" fmla="*/ 244107 h 2724150"/>
                  <a:gd name="connsiteX130" fmla="*/ 766046 w 6162675"/>
                  <a:gd name="connsiteY130" fmla="*/ 210034 h 2724150"/>
                  <a:gd name="connsiteX131" fmla="*/ 713387 w 6162675"/>
                  <a:gd name="connsiteY131" fmla="*/ 210034 h 2724150"/>
                  <a:gd name="connsiteX132" fmla="*/ 713387 w 6162675"/>
                  <a:gd name="connsiteY132" fmla="*/ 179059 h 2724150"/>
                  <a:gd name="connsiteX133" fmla="*/ 502753 w 6162675"/>
                  <a:gd name="connsiteY133" fmla="*/ 179059 h 2724150"/>
                  <a:gd name="connsiteX134" fmla="*/ 502753 w 6162675"/>
                  <a:gd name="connsiteY134" fmla="*/ 155827 h 2724150"/>
                  <a:gd name="connsiteX135" fmla="*/ 477973 w 6162675"/>
                  <a:gd name="connsiteY135" fmla="*/ 155827 h 2724150"/>
                  <a:gd name="connsiteX136" fmla="*/ 477973 w 6162675"/>
                  <a:gd name="connsiteY136" fmla="*/ 124851 h 2724150"/>
                  <a:gd name="connsiteX137" fmla="*/ 462485 w 6162675"/>
                  <a:gd name="connsiteY137" fmla="*/ 124851 h 2724150"/>
                  <a:gd name="connsiteX138" fmla="*/ 462485 w 6162675"/>
                  <a:gd name="connsiteY138" fmla="*/ 98522 h 2724150"/>
                  <a:gd name="connsiteX139" fmla="*/ 416022 w 6162675"/>
                  <a:gd name="connsiteY139" fmla="*/ 98522 h 2724150"/>
                  <a:gd name="connsiteX140" fmla="*/ 416022 w 6162675"/>
                  <a:gd name="connsiteY140" fmla="*/ 65997 h 2724150"/>
                  <a:gd name="connsiteX141" fmla="*/ 73741 w 6162675"/>
                  <a:gd name="connsiteY141" fmla="*/ 65997 h 2724150"/>
                  <a:gd name="connsiteX142" fmla="*/ 73741 w 6162675"/>
                  <a:gd name="connsiteY142" fmla="*/ 7144 h 2724150"/>
                  <a:gd name="connsiteX143" fmla="*/ 7144 w 6162675"/>
                  <a:gd name="connsiteY143" fmla="*/ 7144 h 2724150"/>
                  <a:gd name="connsiteX144" fmla="*/ 7144 w 6162675"/>
                  <a:gd name="connsiteY144" fmla="*/ 8692 h 272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6162675" h="2724150">
                    <a:moveTo>
                      <a:pt x="6155798" y="2717511"/>
                    </a:moveTo>
                    <a:lnTo>
                      <a:pt x="5732983" y="2717511"/>
                    </a:lnTo>
                    <a:lnTo>
                      <a:pt x="5732983" y="2671048"/>
                    </a:lnTo>
                    <a:lnTo>
                      <a:pt x="5571916" y="2671048"/>
                    </a:lnTo>
                    <a:lnTo>
                      <a:pt x="5571916" y="2626128"/>
                    </a:lnTo>
                    <a:lnTo>
                      <a:pt x="5285385" y="2626128"/>
                    </a:lnTo>
                    <a:lnTo>
                      <a:pt x="5285385" y="2587409"/>
                    </a:lnTo>
                    <a:lnTo>
                      <a:pt x="5265249" y="2587409"/>
                    </a:lnTo>
                    <a:lnTo>
                      <a:pt x="5265249" y="2540946"/>
                    </a:lnTo>
                    <a:lnTo>
                      <a:pt x="4754156" y="2540946"/>
                    </a:lnTo>
                    <a:lnTo>
                      <a:pt x="4754156" y="2508428"/>
                    </a:lnTo>
                    <a:lnTo>
                      <a:pt x="4483123" y="2508428"/>
                    </a:lnTo>
                    <a:lnTo>
                      <a:pt x="4483123" y="2478996"/>
                    </a:lnTo>
                    <a:lnTo>
                      <a:pt x="4441298" y="2478996"/>
                    </a:lnTo>
                    <a:lnTo>
                      <a:pt x="4441298" y="2406206"/>
                    </a:lnTo>
                    <a:lnTo>
                      <a:pt x="4263190" y="2406206"/>
                    </a:lnTo>
                    <a:lnTo>
                      <a:pt x="4263190" y="2378326"/>
                    </a:lnTo>
                    <a:lnTo>
                      <a:pt x="4081986" y="2378326"/>
                    </a:lnTo>
                    <a:lnTo>
                      <a:pt x="4081986" y="2347351"/>
                    </a:lnTo>
                    <a:lnTo>
                      <a:pt x="4024684" y="2347351"/>
                    </a:lnTo>
                    <a:lnTo>
                      <a:pt x="4024684" y="2305536"/>
                    </a:lnTo>
                    <a:lnTo>
                      <a:pt x="4004548" y="2305536"/>
                    </a:lnTo>
                    <a:lnTo>
                      <a:pt x="4004548" y="2274561"/>
                    </a:lnTo>
                    <a:lnTo>
                      <a:pt x="3797008" y="2274561"/>
                    </a:lnTo>
                    <a:lnTo>
                      <a:pt x="3797008" y="2237384"/>
                    </a:lnTo>
                    <a:lnTo>
                      <a:pt x="3759842" y="2237384"/>
                    </a:lnTo>
                    <a:lnTo>
                      <a:pt x="3759842" y="2209505"/>
                    </a:lnTo>
                    <a:lnTo>
                      <a:pt x="3739706" y="2209505"/>
                    </a:lnTo>
                    <a:lnTo>
                      <a:pt x="3739706" y="2173891"/>
                    </a:lnTo>
                    <a:lnTo>
                      <a:pt x="3676202" y="2173891"/>
                    </a:lnTo>
                    <a:lnTo>
                      <a:pt x="3676202" y="2147554"/>
                    </a:lnTo>
                    <a:lnTo>
                      <a:pt x="3558502" y="2147554"/>
                    </a:lnTo>
                    <a:lnTo>
                      <a:pt x="3558502" y="2116579"/>
                    </a:lnTo>
                    <a:lnTo>
                      <a:pt x="3522878" y="2116579"/>
                    </a:lnTo>
                    <a:lnTo>
                      <a:pt x="3522878" y="2088709"/>
                    </a:lnTo>
                    <a:lnTo>
                      <a:pt x="3374193" y="2088709"/>
                    </a:lnTo>
                    <a:lnTo>
                      <a:pt x="3374193" y="2062372"/>
                    </a:lnTo>
                    <a:lnTo>
                      <a:pt x="3298298" y="2062372"/>
                    </a:lnTo>
                    <a:lnTo>
                      <a:pt x="3298298" y="2028301"/>
                    </a:lnTo>
                    <a:lnTo>
                      <a:pt x="3192990" y="2028301"/>
                    </a:lnTo>
                    <a:lnTo>
                      <a:pt x="3192990" y="1988029"/>
                    </a:lnTo>
                    <a:lnTo>
                      <a:pt x="3124838" y="1988029"/>
                    </a:lnTo>
                    <a:lnTo>
                      <a:pt x="3124838" y="1960159"/>
                    </a:lnTo>
                    <a:lnTo>
                      <a:pt x="3000937" y="1960159"/>
                    </a:lnTo>
                    <a:lnTo>
                      <a:pt x="3000937" y="1930727"/>
                    </a:lnTo>
                    <a:lnTo>
                      <a:pt x="2969962" y="1930727"/>
                    </a:lnTo>
                    <a:lnTo>
                      <a:pt x="2969962" y="1871872"/>
                    </a:lnTo>
                    <a:lnTo>
                      <a:pt x="2940530" y="1871872"/>
                    </a:lnTo>
                    <a:lnTo>
                      <a:pt x="2940530" y="1839354"/>
                    </a:lnTo>
                    <a:lnTo>
                      <a:pt x="2909554" y="1839354"/>
                    </a:lnTo>
                    <a:lnTo>
                      <a:pt x="2909554" y="1814570"/>
                    </a:lnTo>
                    <a:lnTo>
                      <a:pt x="2878579" y="1814570"/>
                    </a:lnTo>
                    <a:lnTo>
                      <a:pt x="2878579" y="1752619"/>
                    </a:lnTo>
                    <a:lnTo>
                      <a:pt x="2796502" y="1752619"/>
                    </a:lnTo>
                    <a:lnTo>
                      <a:pt x="2796502" y="1726292"/>
                    </a:lnTo>
                    <a:lnTo>
                      <a:pt x="2635425" y="1726292"/>
                    </a:lnTo>
                    <a:lnTo>
                      <a:pt x="2635425" y="1692221"/>
                    </a:lnTo>
                    <a:lnTo>
                      <a:pt x="2604450" y="1692221"/>
                    </a:lnTo>
                    <a:lnTo>
                      <a:pt x="2604450" y="1636462"/>
                    </a:lnTo>
                    <a:lnTo>
                      <a:pt x="2582761" y="1636462"/>
                    </a:lnTo>
                    <a:lnTo>
                      <a:pt x="2582761" y="1605486"/>
                    </a:lnTo>
                    <a:lnTo>
                      <a:pt x="2557986" y="1605486"/>
                    </a:lnTo>
                    <a:lnTo>
                      <a:pt x="2557986" y="1572959"/>
                    </a:lnTo>
                    <a:lnTo>
                      <a:pt x="2477453" y="1572959"/>
                    </a:lnTo>
                    <a:lnTo>
                      <a:pt x="2477453" y="1517209"/>
                    </a:lnTo>
                    <a:lnTo>
                      <a:pt x="2457317" y="1517209"/>
                    </a:lnTo>
                    <a:lnTo>
                      <a:pt x="2457317" y="1476937"/>
                    </a:lnTo>
                    <a:lnTo>
                      <a:pt x="2373678" y="1476937"/>
                    </a:lnTo>
                    <a:lnTo>
                      <a:pt x="2373678" y="1419635"/>
                    </a:lnTo>
                    <a:lnTo>
                      <a:pt x="2296239" y="1419635"/>
                    </a:lnTo>
                    <a:lnTo>
                      <a:pt x="2296239" y="1391755"/>
                    </a:lnTo>
                    <a:lnTo>
                      <a:pt x="2255977" y="1391755"/>
                    </a:lnTo>
                    <a:lnTo>
                      <a:pt x="2255977" y="1349940"/>
                    </a:lnTo>
                    <a:lnTo>
                      <a:pt x="2206409" y="1349940"/>
                    </a:lnTo>
                    <a:lnTo>
                      <a:pt x="2206409" y="1323604"/>
                    </a:lnTo>
                    <a:lnTo>
                      <a:pt x="2180082" y="1323604"/>
                    </a:lnTo>
                    <a:lnTo>
                      <a:pt x="2180082" y="1298829"/>
                    </a:lnTo>
                    <a:lnTo>
                      <a:pt x="2164594" y="1298829"/>
                    </a:lnTo>
                    <a:lnTo>
                      <a:pt x="2164594" y="1261653"/>
                    </a:lnTo>
                    <a:lnTo>
                      <a:pt x="2146011" y="1261653"/>
                    </a:lnTo>
                    <a:lnTo>
                      <a:pt x="2146011" y="1233773"/>
                    </a:lnTo>
                    <a:lnTo>
                      <a:pt x="2025206" y="1233773"/>
                    </a:lnTo>
                    <a:lnTo>
                      <a:pt x="2025206" y="1199702"/>
                    </a:lnTo>
                    <a:lnTo>
                      <a:pt x="1896656" y="1199702"/>
                    </a:lnTo>
                    <a:lnTo>
                      <a:pt x="1896656" y="1170280"/>
                    </a:lnTo>
                    <a:lnTo>
                      <a:pt x="1724739" y="1170280"/>
                    </a:lnTo>
                    <a:lnTo>
                      <a:pt x="1724739" y="1145496"/>
                    </a:lnTo>
                    <a:lnTo>
                      <a:pt x="1597743" y="1145496"/>
                    </a:lnTo>
                    <a:lnTo>
                      <a:pt x="1597743" y="1114520"/>
                    </a:lnTo>
                    <a:lnTo>
                      <a:pt x="1569863" y="1114520"/>
                    </a:lnTo>
                    <a:lnTo>
                      <a:pt x="1569863" y="1024690"/>
                    </a:lnTo>
                    <a:lnTo>
                      <a:pt x="1520304" y="1024690"/>
                    </a:lnTo>
                    <a:lnTo>
                      <a:pt x="1520304" y="990619"/>
                    </a:lnTo>
                    <a:lnTo>
                      <a:pt x="1480033" y="990619"/>
                    </a:lnTo>
                    <a:lnTo>
                      <a:pt x="1480033" y="950351"/>
                    </a:lnTo>
                    <a:lnTo>
                      <a:pt x="1453706" y="950351"/>
                    </a:lnTo>
                    <a:lnTo>
                      <a:pt x="1453706" y="876009"/>
                    </a:lnTo>
                    <a:lnTo>
                      <a:pt x="1427378" y="876009"/>
                    </a:lnTo>
                    <a:lnTo>
                      <a:pt x="1427378" y="840388"/>
                    </a:lnTo>
                    <a:lnTo>
                      <a:pt x="1401042" y="840388"/>
                    </a:lnTo>
                    <a:lnTo>
                      <a:pt x="1401042" y="810960"/>
                    </a:lnTo>
                    <a:lnTo>
                      <a:pt x="1384011" y="810960"/>
                    </a:lnTo>
                    <a:lnTo>
                      <a:pt x="1384011" y="778436"/>
                    </a:lnTo>
                    <a:lnTo>
                      <a:pt x="1339091" y="778436"/>
                    </a:lnTo>
                    <a:lnTo>
                      <a:pt x="1339091" y="716485"/>
                    </a:lnTo>
                    <a:lnTo>
                      <a:pt x="1292628" y="716485"/>
                    </a:lnTo>
                    <a:lnTo>
                      <a:pt x="1292628" y="693253"/>
                    </a:lnTo>
                    <a:lnTo>
                      <a:pt x="1257014" y="693253"/>
                    </a:lnTo>
                    <a:lnTo>
                      <a:pt x="1257014" y="631302"/>
                    </a:lnTo>
                    <a:lnTo>
                      <a:pt x="1157888" y="631302"/>
                    </a:lnTo>
                    <a:lnTo>
                      <a:pt x="1157888" y="581741"/>
                    </a:lnTo>
                    <a:lnTo>
                      <a:pt x="1142400" y="581741"/>
                    </a:lnTo>
                    <a:lnTo>
                      <a:pt x="1142400" y="544571"/>
                    </a:lnTo>
                    <a:lnTo>
                      <a:pt x="1128465" y="544571"/>
                    </a:lnTo>
                    <a:lnTo>
                      <a:pt x="1128465" y="513595"/>
                    </a:lnTo>
                    <a:lnTo>
                      <a:pt x="1086641" y="513595"/>
                    </a:lnTo>
                    <a:lnTo>
                      <a:pt x="1086641" y="481071"/>
                    </a:lnTo>
                    <a:lnTo>
                      <a:pt x="1013851" y="481071"/>
                    </a:lnTo>
                    <a:lnTo>
                      <a:pt x="1013851" y="451644"/>
                    </a:lnTo>
                    <a:lnTo>
                      <a:pt x="951900" y="451644"/>
                    </a:lnTo>
                    <a:lnTo>
                      <a:pt x="951900" y="385046"/>
                    </a:lnTo>
                    <a:lnTo>
                      <a:pt x="931766" y="385046"/>
                    </a:lnTo>
                    <a:lnTo>
                      <a:pt x="931766" y="330839"/>
                    </a:lnTo>
                    <a:lnTo>
                      <a:pt x="902339" y="330839"/>
                    </a:lnTo>
                    <a:lnTo>
                      <a:pt x="902339" y="299863"/>
                    </a:lnTo>
                    <a:lnTo>
                      <a:pt x="866717" y="299863"/>
                    </a:lnTo>
                    <a:lnTo>
                      <a:pt x="866717" y="268888"/>
                    </a:lnTo>
                    <a:lnTo>
                      <a:pt x="829547" y="268888"/>
                    </a:lnTo>
                    <a:lnTo>
                      <a:pt x="829547" y="244107"/>
                    </a:lnTo>
                    <a:lnTo>
                      <a:pt x="766046" y="244107"/>
                    </a:lnTo>
                    <a:lnTo>
                      <a:pt x="766046" y="210034"/>
                    </a:lnTo>
                    <a:lnTo>
                      <a:pt x="713387" y="210034"/>
                    </a:lnTo>
                    <a:lnTo>
                      <a:pt x="713387" y="179059"/>
                    </a:lnTo>
                    <a:lnTo>
                      <a:pt x="502753" y="179059"/>
                    </a:lnTo>
                    <a:lnTo>
                      <a:pt x="502753" y="155827"/>
                    </a:lnTo>
                    <a:lnTo>
                      <a:pt x="477973" y="155827"/>
                    </a:lnTo>
                    <a:lnTo>
                      <a:pt x="477973" y="124851"/>
                    </a:lnTo>
                    <a:lnTo>
                      <a:pt x="462485" y="124851"/>
                    </a:lnTo>
                    <a:lnTo>
                      <a:pt x="462485" y="98522"/>
                    </a:lnTo>
                    <a:lnTo>
                      <a:pt x="416022" y="98522"/>
                    </a:lnTo>
                    <a:lnTo>
                      <a:pt x="416022" y="65997"/>
                    </a:lnTo>
                    <a:lnTo>
                      <a:pt x="73741" y="65997"/>
                    </a:lnTo>
                    <a:lnTo>
                      <a:pt x="73741" y="7144"/>
                    </a:lnTo>
                    <a:lnTo>
                      <a:pt x="7144" y="7144"/>
                    </a:lnTo>
                    <a:lnTo>
                      <a:pt x="7144" y="8692"/>
                    </a:lnTo>
                  </a:path>
                </a:pathLst>
              </a:custGeom>
              <a:noFill/>
              <a:ln w="19050" cap="flat">
                <a:solidFill>
                  <a:srgbClr val="B60D27"/>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fr-FR">
                  <a:solidFill>
                    <a:srgbClr val="4D4D4D"/>
                  </a:solidFill>
                </a:endParaRPr>
              </a:p>
            </p:txBody>
          </p:sp>
          <p:cxnSp>
            <p:nvCxnSpPr>
              <p:cNvPr id="64" name="Straight Connector 63">
                <a:extLst>
                  <a:ext uri="{FF2B5EF4-FFF2-40B4-BE49-F238E27FC236}">
                    <a16:creationId xmlns:a16="http://schemas.microsoft.com/office/drawing/2014/main" id="{C038C977-F63F-49D9-A96E-1CEDF8C1A886}"/>
                  </a:ext>
                </a:extLst>
              </p:cNvPr>
              <p:cNvCxnSpPr/>
              <p:nvPr/>
            </p:nvCxnSpPr>
            <p:spPr>
              <a:xfrm>
                <a:off x="4829401" y="3524176"/>
                <a:ext cx="0" cy="72000"/>
              </a:xfrm>
              <a:prstGeom prst="line">
                <a:avLst/>
              </a:prstGeom>
              <a:noFill/>
              <a:ln w="19050" cap="flat">
                <a:solidFill>
                  <a:srgbClr val="B60D27"/>
                </a:solidFill>
                <a:prstDash val="solid"/>
                <a:miter/>
              </a:ln>
            </p:spPr>
          </p:cxnSp>
          <p:cxnSp>
            <p:nvCxnSpPr>
              <p:cNvPr id="65" name="Straight Connector 64">
                <a:extLst>
                  <a:ext uri="{FF2B5EF4-FFF2-40B4-BE49-F238E27FC236}">
                    <a16:creationId xmlns:a16="http://schemas.microsoft.com/office/drawing/2014/main" id="{36414869-5625-42FE-ABB0-06E5DE0CDC08}"/>
                  </a:ext>
                </a:extLst>
              </p:cNvPr>
              <p:cNvCxnSpPr/>
              <p:nvPr/>
            </p:nvCxnSpPr>
            <p:spPr>
              <a:xfrm>
                <a:off x="4623661" y="3524176"/>
                <a:ext cx="0" cy="72000"/>
              </a:xfrm>
              <a:prstGeom prst="line">
                <a:avLst/>
              </a:prstGeom>
              <a:noFill/>
              <a:ln w="19050" cap="flat">
                <a:solidFill>
                  <a:srgbClr val="B60D27"/>
                </a:solidFill>
                <a:prstDash val="solid"/>
                <a:miter/>
              </a:ln>
            </p:spPr>
          </p:cxnSp>
          <p:cxnSp>
            <p:nvCxnSpPr>
              <p:cNvPr id="66" name="Straight Connector 65">
                <a:extLst>
                  <a:ext uri="{FF2B5EF4-FFF2-40B4-BE49-F238E27FC236}">
                    <a16:creationId xmlns:a16="http://schemas.microsoft.com/office/drawing/2014/main" id="{19AEE1AF-7612-48BF-B10A-F3CFA44F12E1}"/>
                  </a:ext>
                </a:extLst>
              </p:cNvPr>
              <p:cNvCxnSpPr/>
              <p:nvPr/>
            </p:nvCxnSpPr>
            <p:spPr>
              <a:xfrm>
                <a:off x="4495800" y="3485196"/>
                <a:ext cx="0" cy="72000"/>
              </a:xfrm>
              <a:prstGeom prst="line">
                <a:avLst/>
              </a:prstGeom>
              <a:noFill/>
              <a:ln w="19050" cap="flat">
                <a:solidFill>
                  <a:srgbClr val="B60D27"/>
                </a:solidFill>
                <a:prstDash val="solid"/>
                <a:miter/>
              </a:ln>
            </p:spPr>
          </p:cxnSp>
          <p:cxnSp>
            <p:nvCxnSpPr>
              <p:cNvPr id="67" name="Straight Connector 66">
                <a:extLst>
                  <a:ext uri="{FF2B5EF4-FFF2-40B4-BE49-F238E27FC236}">
                    <a16:creationId xmlns:a16="http://schemas.microsoft.com/office/drawing/2014/main" id="{8F218A6F-E9B4-4E27-8363-67A8C555234A}"/>
                  </a:ext>
                </a:extLst>
              </p:cNvPr>
              <p:cNvCxnSpPr/>
              <p:nvPr/>
            </p:nvCxnSpPr>
            <p:spPr>
              <a:xfrm>
                <a:off x="4431256" y="3470030"/>
                <a:ext cx="0" cy="72000"/>
              </a:xfrm>
              <a:prstGeom prst="line">
                <a:avLst/>
              </a:prstGeom>
              <a:noFill/>
              <a:ln w="19050" cap="flat">
                <a:solidFill>
                  <a:srgbClr val="B60D27"/>
                </a:solidFill>
                <a:prstDash val="solid"/>
                <a:miter/>
              </a:ln>
            </p:spPr>
          </p:cxnSp>
          <p:cxnSp>
            <p:nvCxnSpPr>
              <p:cNvPr id="68" name="Straight Connector 67">
                <a:extLst>
                  <a:ext uri="{FF2B5EF4-FFF2-40B4-BE49-F238E27FC236}">
                    <a16:creationId xmlns:a16="http://schemas.microsoft.com/office/drawing/2014/main" id="{2C514986-7E46-47C2-8C9D-81EA434C8A12}"/>
                  </a:ext>
                </a:extLst>
              </p:cNvPr>
              <p:cNvCxnSpPr/>
              <p:nvPr/>
            </p:nvCxnSpPr>
            <p:spPr>
              <a:xfrm>
                <a:off x="4316956" y="3470030"/>
                <a:ext cx="0" cy="72000"/>
              </a:xfrm>
              <a:prstGeom prst="line">
                <a:avLst/>
              </a:prstGeom>
              <a:noFill/>
              <a:ln w="19050" cap="flat">
                <a:solidFill>
                  <a:srgbClr val="B60D27"/>
                </a:solidFill>
                <a:prstDash val="solid"/>
                <a:miter/>
              </a:ln>
            </p:spPr>
          </p:cxnSp>
          <p:cxnSp>
            <p:nvCxnSpPr>
              <p:cNvPr id="69" name="Straight Connector 68">
                <a:extLst>
                  <a:ext uri="{FF2B5EF4-FFF2-40B4-BE49-F238E27FC236}">
                    <a16:creationId xmlns:a16="http://schemas.microsoft.com/office/drawing/2014/main" id="{0248B4C0-33D5-4A05-B267-9DFC83285AFB}"/>
                  </a:ext>
                </a:extLst>
              </p:cNvPr>
              <p:cNvCxnSpPr/>
              <p:nvPr/>
            </p:nvCxnSpPr>
            <p:spPr>
              <a:xfrm>
                <a:off x="4184929" y="3413196"/>
                <a:ext cx="0" cy="72000"/>
              </a:xfrm>
              <a:prstGeom prst="line">
                <a:avLst/>
              </a:prstGeom>
              <a:noFill/>
              <a:ln w="19050" cap="flat">
                <a:solidFill>
                  <a:srgbClr val="B60D27"/>
                </a:solidFill>
                <a:prstDash val="solid"/>
                <a:miter/>
              </a:ln>
            </p:spPr>
          </p:cxnSp>
          <p:cxnSp>
            <p:nvCxnSpPr>
              <p:cNvPr id="70" name="Straight Connector 69">
                <a:extLst>
                  <a:ext uri="{FF2B5EF4-FFF2-40B4-BE49-F238E27FC236}">
                    <a16:creationId xmlns:a16="http://schemas.microsoft.com/office/drawing/2014/main" id="{99503496-62A1-4B7D-A99B-B0B7B3B60CD5}"/>
                  </a:ext>
                </a:extLst>
              </p:cNvPr>
              <p:cNvCxnSpPr/>
              <p:nvPr/>
            </p:nvCxnSpPr>
            <p:spPr>
              <a:xfrm>
                <a:off x="4129102" y="3413196"/>
                <a:ext cx="0" cy="72000"/>
              </a:xfrm>
              <a:prstGeom prst="line">
                <a:avLst/>
              </a:prstGeom>
              <a:noFill/>
              <a:ln w="19050" cap="flat">
                <a:solidFill>
                  <a:srgbClr val="B60D27"/>
                </a:solidFill>
                <a:prstDash val="solid"/>
                <a:miter/>
              </a:ln>
            </p:spPr>
          </p:cxnSp>
          <p:cxnSp>
            <p:nvCxnSpPr>
              <p:cNvPr id="71" name="Straight Connector 70">
                <a:extLst>
                  <a:ext uri="{FF2B5EF4-FFF2-40B4-BE49-F238E27FC236}">
                    <a16:creationId xmlns:a16="http://schemas.microsoft.com/office/drawing/2014/main" id="{3D237212-4F17-463E-B320-50AF2033003B}"/>
                  </a:ext>
                </a:extLst>
              </p:cNvPr>
              <p:cNvCxnSpPr/>
              <p:nvPr/>
            </p:nvCxnSpPr>
            <p:spPr>
              <a:xfrm>
                <a:off x="4047586" y="3413196"/>
                <a:ext cx="0" cy="72000"/>
              </a:xfrm>
              <a:prstGeom prst="line">
                <a:avLst/>
              </a:prstGeom>
              <a:noFill/>
              <a:ln w="19050" cap="flat">
                <a:solidFill>
                  <a:srgbClr val="B60D27"/>
                </a:solidFill>
                <a:prstDash val="solid"/>
                <a:miter/>
              </a:ln>
            </p:spPr>
          </p:cxnSp>
          <p:cxnSp>
            <p:nvCxnSpPr>
              <p:cNvPr id="72" name="Straight Connector 71">
                <a:extLst>
                  <a:ext uri="{FF2B5EF4-FFF2-40B4-BE49-F238E27FC236}">
                    <a16:creationId xmlns:a16="http://schemas.microsoft.com/office/drawing/2014/main" id="{D89DDBAE-30D8-433F-9584-7E2D36A9F80A}"/>
                  </a:ext>
                </a:extLst>
              </p:cNvPr>
              <p:cNvCxnSpPr/>
              <p:nvPr/>
            </p:nvCxnSpPr>
            <p:spPr>
              <a:xfrm>
                <a:off x="3968899" y="3413196"/>
                <a:ext cx="0" cy="72000"/>
              </a:xfrm>
              <a:prstGeom prst="line">
                <a:avLst/>
              </a:prstGeom>
              <a:noFill/>
              <a:ln w="19050" cap="flat">
                <a:solidFill>
                  <a:srgbClr val="B60D27"/>
                </a:solidFill>
                <a:prstDash val="solid"/>
                <a:miter/>
              </a:ln>
            </p:spPr>
          </p:cxnSp>
          <p:cxnSp>
            <p:nvCxnSpPr>
              <p:cNvPr id="73" name="Straight Connector 72">
                <a:extLst>
                  <a:ext uri="{FF2B5EF4-FFF2-40B4-BE49-F238E27FC236}">
                    <a16:creationId xmlns:a16="http://schemas.microsoft.com/office/drawing/2014/main" id="{93150C2B-164C-4304-9A40-0302FC1EF18E}"/>
                  </a:ext>
                </a:extLst>
              </p:cNvPr>
              <p:cNvCxnSpPr/>
              <p:nvPr/>
            </p:nvCxnSpPr>
            <p:spPr>
              <a:xfrm>
                <a:off x="3915861" y="3398030"/>
                <a:ext cx="0" cy="72000"/>
              </a:xfrm>
              <a:prstGeom prst="line">
                <a:avLst/>
              </a:prstGeom>
              <a:noFill/>
              <a:ln w="19050" cap="flat">
                <a:solidFill>
                  <a:srgbClr val="B60D27"/>
                </a:solidFill>
                <a:prstDash val="solid"/>
                <a:miter/>
              </a:ln>
            </p:spPr>
          </p:cxnSp>
          <p:cxnSp>
            <p:nvCxnSpPr>
              <p:cNvPr id="74" name="Straight Connector 73">
                <a:extLst>
                  <a:ext uri="{FF2B5EF4-FFF2-40B4-BE49-F238E27FC236}">
                    <a16:creationId xmlns:a16="http://schemas.microsoft.com/office/drawing/2014/main" id="{C7FF0F0D-4C7B-485C-AE43-F521B85070E1}"/>
                  </a:ext>
                </a:extLst>
              </p:cNvPr>
              <p:cNvCxnSpPr/>
              <p:nvPr/>
            </p:nvCxnSpPr>
            <p:spPr>
              <a:xfrm>
                <a:off x="3579139" y="3312231"/>
                <a:ext cx="0" cy="72000"/>
              </a:xfrm>
              <a:prstGeom prst="line">
                <a:avLst/>
              </a:prstGeom>
              <a:noFill/>
              <a:ln w="19050" cap="flat">
                <a:solidFill>
                  <a:srgbClr val="B60D27"/>
                </a:solidFill>
                <a:prstDash val="solid"/>
                <a:miter/>
              </a:ln>
            </p:spPr>
          </p:cxnSp>
          <p:cxnSp>
            <p:nvCxnSpPr>
              <p:cNvPr id="75" name="Straight Connector 74">
                <a:extLst>
                  <a:ext uri="{FF2B5EF4-FFF2-40B4-BE49-F238E27FC236}">
                    <a16:creationId xmlns:a16="http://schemas.microsoft.com/office/drawing/2014/main" id="{A3618581-1190-4772-8617-AEF49BE2D716}"/>
                  </a:ext>
                </a:extLst>
              </p:cNvPr>
              <p:cNvCxnSpPr/>
              <p:nvPr/>
            </p:nvCxnSpPr>
            <p:spPr>
              <a:xfrm>
                <a:off x="3523312" y="3312231"/>
                <a:ext cx="0" cy="72000"/>
              </a:xfrm>
              <a:prstGeom prst="line">
                <a:avLst/>
              </a:prstGeom>
              <a:noFill/>
              <a:ln w="19050" cap="flat">
                <a:solidFill>
                  <a:srgbClr val="B60D27"/>
                </a:solidFill>
                <a:prstDash val="solid"/>
                <a:miter/>
              </a:ln>
            </p:spPr>
          </p:cxnSp>
          <p:cxnSp>
            <p:nvCxnSpPr>
              <p:cNvPr id="76" name="Straight Connector 75">
                <a:extLst>
                  <a:ext uri="{FF2B5EF4-FFF2-40B4-BE49-F238E27FC236}">
                    <a16:creationId xmlns:a16="http://schemas.microsoft.com/office/drawing/2014/main" id="{6BC17449-5C80-4B48-A3FD-C71694A0FCAE}"/>
                  </a:ext>
                </a:extLst>
              </p:cNvPr>
              <p:cNvCxnSpPr/>
              <p:nvPr/>
            </p:nvCxnSpPr>
            <p:spPr>
              <a:xfrm>
                <a:off x="3658686" y="3326030"/>
                <a:ext cx="0" cy="72000"/>
              </a:xfrm>
              <a:prstGeom prst="line">
                <a:avLst/>
              </a:prstGeom>
              <a:noFill/>
              <a:ln w="19050" cap="flat">
                <a:solidFill>
                  <a:srgbClr val="B60D27"/>
                </a:solidFill>
                <a:prstDash val="solid"/>
                <a:miter/>
              </a:ln>
            </p:spPr>
          </p:cxnSp>
          <p:cxnSp>
            <p:nvCxnSpPr>
              <p:cNvPr id="77" name="Straight Connector 76">
                <a:extLst>
                  <a:ext uri="{FF2B5EF4-FFF2-40B4-BE49-F238E27FC236}">
                    <a16:creationId xmlns:a16="http://schemas.microsoft.com/office/drawing/2014/main" id="{7D449CF1-CF3E-4244-9E60-3908E2CC215F}"/>
                  </a:ext>
                </a:extLst>
              </p:cNvPr>
              <p:cNvCxnSpPr/>
              <p:nvPr/>
            </p:nvCxnSpPr>
            <p:spPr>
              <a:xfrm>
                <a:off x="3011449" y="3116016"/>
                <a:ext cx="0" cy="72000"/>
              </a:xfrm>
              <a:prstGeom prst="line">
                <a:avLst/>
              </a:prstGeom>
              <a:noFill/>
              <a:ln w="19050" cap="flat">
                <a:solidFill>
                  <a:srgbClr val="B60D27"/>
                </a:solidFill>
                <a:prstDash val="solid"/>
                <a:miter/>
              </a:ln>
            </p:spPr>
          </p:cxnSp>
          <p:cxnSp>
            <p:nvCxnSpPr>
              <p:cNvPr id="78" name="Straight Connector 77">
                <a:extLst>
                  <a:ext uri="{FF2B5EF4-FFF2-40B4-BE49-F238E27FC236}">
                    <a16:creationId xmlns:a16="http://schemas.microsoft.com/office/drawing/2014/main" id="{4B988CB8-3FE2-4BA5-A550-663DD9B59E0E}"/>
                  </a:ext>
                </a:extLst>
              </p:cNvPr>
              <p:cNvCxnSpPr/>
              <p:nvPr/>
            </p:nvCxnSpPr>
            <p:spPr>
              <a:xfrm>
                <a:off x="2201824" y="2594046"/>
                <a:ext cx="0" cy="72000"/>
              </a:xfrm>
              <a:prstGeom prst="line">
                <a:avLst/>
              </a:prstGeom>
              <a:noFill/>
              <a:ln w="19050" cap="flat">
                <a:solidFill>
                  <a:srgbClr val="B60D27"/>
                </a:solidFill>
                <a:prstDash val="solid"/>
                <a:miter/>
              </a:ln>
            </p:spPr>
          </p:cxnSp>
          <p:cxnSp>
            <p:nvCxnSpPr>
              <p:cNvPr id="79" name="Straight Connector 78">
                <a:extLst>
                  <a:ext uri="{FF2B5EF4-FFF2-40B4-BE49-F238E27FC236}">
                    <a16:creationId xmlns:a16="http://schemas.microsoft.com/office/drawing/2014/main" id="{EAEEB646-A95F-4F02-8871-7213BD9A4669}"/>
                  </a:ext>
                </a:extLst>
              </p:cNvPr>
              <p:cNvCxnSpPr/>
              <p:nvPr/>
            </p:nvCxnSpPr>
            <p:spPr>
              <a:xfrm>
                <a:off x="1702394" y="2216856"/>
                <a:ext cx="0" cy="72000"/>
              </a:xfrm>
              <a:prstGeom prst="line">
                <a:avLst/>
              </a:prstGeom>
              <a:noFill/>
              <a:ln w="19050" cap="flat">
                <a:solidFill>
                  <a:srgbClr val="B60D27"/>
                </a:solidFill>
                <a:prstDash val="solid"/>
                <a:miter/>
              </a:ln>
            </p:spPr>
          </p:cxnSp>
          <p:cxnSp>
            <p:nvCxnSpPr>
              <p:cNvPr id="80" name="Straight Connector 79">
                <a:extLst>
                  <a:ext uri="{FF2B5EF4-FFF2-40B4-BE49-F238E27FC236}">
                    <a16:creationId xmlns:a16="http://schemas.microsoft.com/office/drawing/2014/main" id="{DD8182D0-D9BC-4AE3-9940-6638D632B90A}"/>
                  </a:ext>
                </a:extLst>
              </p:cNvPr>
              <p:cNvCxnSpPr/>
              <p:nvPr/>
            </p:nvCxnSpPr>
            <p:spPr>
              <a:xfrm>
                <a:off x="1425849" y="1965396"/>
                <a:ext cx="0" cy="72000"/>
              </a:xfrm>
              <a:prstGeom prst="line">
                <a:avLst/>
              </a:prstGeom>
              <a:noFill/>
              <a:ln w="19050" cap="flat">
                <a:solidFill>
                  <a:srgbClr val="B60D27"/>
                </a:solidFill>
                <a:prstDash val="solid"/>
                <a:miter/>
              </a:ln>
            </p:spPr>
          </p:cxnSp>
          <p:cxnSp>
            <p:nvCxnSpPr>
              <p:cNvPr id="81" name="Straight Connector 80">
                <a:extLst>
                  <a:ext uri="{FF2B5EF4-FFF2-40B4-BE49-F238E27FC236}">
                    <a16:creationId xmlns:a16="http://schemas.microsoft.com/office/drawing/2014/main" id="{D98CAE90-F001-4089-9B67-AEC34DD8FC9F}"/>
                  </a:ext>
                </a:extLst>
              </p:cNvPr>
              <p:cNvCxnSpPr/>
              <p:nvPr/>
            </p:nvCxnSpPr>
            <p:spPr>
              <a:xfrm>
                <a:off x="1332184" y="1929396"/>
                <a:ext cx="0" cy="72000"/>
              </a:xfrm>
              <a:prstGeom prst="line">
                <a:avLst/>
              </a:prstGeom>
              <a:noFill/>
              <a:ln w="19050" cap="flat">
                <a:solidFill>
                  <a:srgbClr val="B60D27"/>
                </a:solidFill>
                <a:prstDash val="solid"/>
                <a:miter/>
              </a:ln>
            </p:spPr>
          </p:cxnSp>
        </p:grpSp>
        <p:grpSp>
          <p:nvGrpSpPr>
            <p:cNvPr id="41" name="Group 40">
              <a:extLst>
                <a:ext uri="{FF2B5EF4-FFF2-40B4-BE49-F238E27FC236}">
                  <a16:creationId xmlns:a16="http://schemas.microsoft.com/office/drawing/2014/main" id="{60801685-2C9A-490F-8D5F-F20FAE220786}"/>
                </a:ext>
              </a:extLst>
            </p:cNvPr>
            <p:cNvGrpSpPr/>
            <p:nvPr/>
          </p:nvGrpSpPr>
          <p:grpSpPr>
            <a:xfrm>
              <a:off x="2903175" y="2051841"/>
              <a:ext cx="3924000" cy="1812480"/>
              <a:chOff x="907306" y="1795396"/>
              <a:chExt cx="3924000" cy="1812480"/>
            </a:xfrm>
          </p:grpSpPr>
          <p:sp>
            <p:nvSpPr>
              <p:cNvPr id="45" name="Graphic 58">
                <a:extLst>
                  <a:ext uri="{FF2B5EF4-FFF2-40B4-BE49-F238E27FC236}">
                    <a16:creationId xmlns:a16="http://schemas.microsoft.com/office/drawing/2014/main" id="{EFB9CF5C-3A81-4B7B-827F-76F2C46B8B88}"/>
                  </a:ext>
                </a:extLst>
              </p:cNvPr>
              <p:cNvSpPr>
                <a:spLocks/>
              </p:cNvSpPr>
              <p:nvPr/>
            </p:nvSpPr>
            <p:spPr>
              <a:xfrm>
                <a:off x="907306" y="1861876"/>
                <a:ext cx="3924000" cy="1746000"/>
              </a:xfrm>
              <a:custGeom>
                <a:avLst/>
                <a:gdLst>
                  <a:gd name="connsiteX0" fmla="*/ 6144959 w 6143625"/>
                  <a:gd name="connsiteY0" fmla="*/ 2698928 h 2705100"/>
                  <a:gd name="connsiteX1" fmla="*/ 5621475 w 6143625"/>
                  <a:gd name="connsiteY1" fmla="*/ 2698928 h 2705100"/>
                  <a:gd name="connsiteX2" fmla="*/ 5621475 w 6143625"/>
                  <a:gd name="connsiteY2" fmla="*/ 2664847 h 2705100"/>
                  <a:gd name="connsiteX3" fmla="*/ 5460397 w 6143625"/>
                  <a:gd name="connsiteY3" fmla="*/ 2664847 h 2705100"/>
                  <a:gd name="connsiteX4" fmla="*/ 5460397 w 6143625"/>
                  <a:gd name="connsiteY4" fmla="*/ 2624585 h 2705100"/>
                  <a:gd name="connsiteX5" fmla="*/ 5324104 w 6143625"/>
                  <a:gd name="connsiteY5" fmla="*/ 2624585 h 2705100"/>
                  <a:gd name="connsiteX6" fmla="*/ 5324104 w 6143625"/>
                  <a:gd name="connsiteY6" fmla="*/ 2592057 h 2705100"/>
                  <a:gd name="connsiteX7" fmla="*/ 5221891 w 6143625"/>
                  <a:gd name="connsiteY7" fmla="*/ 2592057 h 2705100"/>
                  <a:gd name="connsiteX8" fmla="*/ 5221891 w 6143625"/>
                  <a:gd name="connsiteY8" fmla="*/ 2559539 h 2705100"/>
                  <a:gd name="connsiteX9" fmla="*/ 5037582 w 6143625"/>
                  <a:gd name="connsiteY9" fmla="*/ 2559539 h 2705100"/>
                  <a:gd name="connsiteX10" fmla="*/ 5037582 w 6143625"/>
                  <a:gd name="connsiteY10" fmla="*/ 2530107 h 2705100"/>
                  <a:gd name="connsiteX11" fmla="*/ 4684462 w 6143625"/>
                  <a:gd name="connsiteY11" fmla="*/ 2530107 h 2705100"/>
                  <a:gd name="connsiteX12" fmla="*/ 4684462 w 6143625"/>
                  <a:gd name="connsiteY12" fmla="*/ 2492940 h 2705100"/>
                  <a:gd name="connsiteX13" fmla="*/ 4658135 w 6143625"/>
                  <a:gd name="connsiteY13" fmla="*/ 2492940 h 2705100"/>
                  <a:gd name="connsiteX14" fmla="*/ 4658135 w 6143625"/>
                  <a:gd name="connsiteY14" fmla="*/ 2455764 h 2705100"/>
                  <a:gd name="connsiteX15" fmla="*/ 4393292 w 6143625"/>
                  <a:gd name="connsiteY15" fmla="*/ 2455764 h 2705100"/>
                  <a:gd name="connsiteX16" fmla="*/ 4393292 w 6143625"/>
                  <a:gd name="connsiteY16" fmla="*/ 2434085 h 2705100"/>
                  <a:gd name="connsiteX17" fmla="*/ 4193496 w 6143625"/>
                  <a:gd name="connsiteY17" fmla="*/ 2434085 h 2705100"/>
                  <a:gd name="connsiteX18" fmla="*/ 4193496 w 6143625"/>
                  <a:gd name="connsiteY18" fmla="*/ 2395366 h 2705100"/>
                  <a:gd name="connsiteX19" fmla="*/ 4078891 w 6143625"/>
                  <a:gd name="connsiteY19" fmla="*/ 2395366 h 2705100"/>
                  <a:gd name="connsiteX20" fmla="*/ 4078891 w 6143625"/>
                  <a:gd name="connsiteY20" fmla="*/ 2361295 h 2705100"/>
                  <a:gd name="connsiteX21" fmla="*/ 3972020 w 6143625"/>
                  <a:gd name="connsiteY21" fmla="*/ 2361295 h 2705100"/>
                  <a:gd name="connsiteX22" fmla="*/ 3972020 w 6143625"/>
                  <a:gd name="connsiteY22" fmla="*/ 2325672 h 2705100"/>
                  <a:gd name="connsiteX23" fmla="*/ 3838823 w 6143625"/>
                  <a:gd name="connsiteY23" fmla="*/ 2325672 h 2705100"/>
                  <a:gd name="connsiteX24" fmla="*/ 3838823 w 6143625"/>
                  <a:gd name="connsiteY24" fmla="*/ 2296239 h 2705100"/>
                  <a:gd name="connsiteX25" fmla="*/ 3742801 w 6143625"/>
                  <a:gd name="connsiteY25" fmla="*/ 2296239 h 2705100"/>
                  <a:gd name="connsiteX26" fmla="*/ 3742801 w 6143625"/>
                  <a:gd name="connsiteY26" fmla="*/ 2266817 h 2705100"/>
                  <a:gd name="connsiteX27" fmla="*/ 3462471 w 6143625"/>
                  <a:gd name="connsiteY27" fmla="*/ 2266817 h 2705100"/>
                  <a:gd name="connsiteX28" fmla="*/ 3462471 w 6143625"/>
                  <a:gd name="connsiteY28" fmla="*/ 2211057 h 2705100"/>
                  <a:gd name="connsiteX29" fmla="*/ 3431496 w 6143625"/>
                  <a:gd name="connsiteY29" fmla="*/ 2211057 h 2705100"/>
                  <a:gd name="connsiteX30" fmla="*/ 3431496 w 6143625"/>
                  <a:gd name="connsiteY30" fmla="*/ 2176986 h 2705100"/>
                  <a:gd name="connsiteX31" fmla="*/ 3398977 w 6143625"/>
                  <a:gd name="connsiteY31" fmla="*/ 2176986 h 2705100"/>
                  <a:gd name="connsiteX32" fmla="*/ 3398977 w 6143625"/>
                  <a:gd name="connsiteY32" fmla="*/ 2150659 h 2705100"/>
                  <a:gd name="connsiteX33" fmla="*/ 3282811 w 6143625"/>
                  <a:gd name="connsiteY33" fmla="*/ 2150659 h 2705100"/>
                  <a:gd name="connsiteX34" fmla="*/ 3282811 w 6143625"/>
                  <a:gd name="connsiteY34" fmla="*/ 2080965 h 2705100"/>
                  <a:gd name="connsiteX35" fmla="*/ 3174397 w 6143625"/>
                  <a:gd name="connsiteY35" fmla="*/ 2080965 h 2705100"/>
                  <a:gd name="connsiteX36" fmla="*/ 3174397 w 6143625"/>
                  <a:gd name="connsiteY36" fmla="*/ 2060829 h 2705100"/>
                  <a:gd name="connsiteX37" fmla="*/ 3110903 w 6143625"/>
                  <a:gd name="connsiteY37" fmla="*/ 2060829 h 2705100"/>
                  <a:gd name="connsiteX38" fmla="*/ 3110903 w 6143625"/>
                  <a:gd name="connsiteY38" fmla="*/ 2028301 h 2705100"/>
                  <a:gd name="connsiteX39" fmla="*/ 3031912 w 6143625"/>
                  <a:gd name="connsiteY39" fmla="*/ 2028301 h 2705100"/>
                  <a:gd name="connsiteX40" fmla="*/ 3031912 w 6143625"/>
                  <a:gd name="connsiteY40" fmla="*/ 2000422 h 2705100"/>
                  <a:gd name="connsiteX41" fmla="*/ 2969962 w 6143625"/>
                  <a:gd name="connsiteY41" fmla="*/ 2000422 h 2705100"/>
                  <a:gd name="connsiteX42" fmla="*/ 2969962 w 6143625"/>
                  <a:gd name="connsiteY42" fmla="*/ 1975647 h 2705100"/>
                  <a:gd name="connsiteX43" fmla="*/ 2948273 w 6143625"/>
                  <a:gd name="connsiteY43" fmla="*/ 1975647 h 2705100"/>
                  <a:gd name="connsiteX44" fmla="*/ 2948273 w 6143625"/>
                  <a:gd name="connsiteY44" fmla="*/ 1941576 h 2705100"/>
                  <a:gd name="connsiteX45" fmla="*/ 2925042 w 6143625"/>
                  <a:gd name="connsiteY45" fmla="*/ 1941576 h 2705100"/>
                  <a:gd name="connsiteX46" fmla="*/ 2925042 w 6143625"/>
                  <a:gd name="connsiteY46" fmla="*/ 1907496 h 2705100"/>
                  <a:gd name="connsiteX47" fmla="*/ 2901811 w 6143625"/>
                  <a:gd name="connsiteY47" fmla="*/ 1907496 h 2705100"/>
                  <a:gd name="connsiteX48" fmla="*/ 2901811 w 6143625"/>
                  <a:gd name="connsiteY48" fmla="*/ 1873425 h 2705100"/>
                  <a:gd name="connsiteX49" fmla="*/ 2825925 w 6143625"/>
                  <a:gd name="connsiteY49" fmla="*/ 1873425 h 2705100"/>
                  <a:gd name="connsiteX50" fmla="*/ 2825925 w 6143625"/>
                  <a:gd name="connsiteY50" fmla="*/ 1842449 h 2705100"/>
                  <a:gd name="connsiteX51" fmla="*/ 2689632 w 6143625"/>
                  <a:gd name="connsiteY51" fmla="*/ 1842449 h 2705100"/>
                  <a:gd name="connsiteX52" fmla="*/ 2689632 w 6143625"/>
                  <a:gd name="connsiteY52" fmla="*/ 1816122 h 2705100"/>
                  <a:gd name="connsiteX53" fmla="*/ 2663304 w 6143625"/>
                  <a:gd name="connsiteY53" fmla="*/ 1816122 h 2705100"/>
                  <a:gd name="connsiteX54" fmla="*/ 2663304 w 6143625"/>
                  <a:gd name="connsiteY54" fmla="*/ 1791338 h 2705100"/>
                  <a:gd name="connsiteX55" fmla="*/ 2633872 w 6143625"/>
                  <a:gd name="connsiteY55" fmla="*/ 1791338 h 2705100"/>
                  <a:gd name="connsiteX56" fmla="*/ 2633872 w 6143625"/>
                  <a:gd name="connsiteY56" fmla="*/ 1755715 h 2705100"/>
                  <a:gd name="connsiteX57" fmla="*/ 2590514 w 6143625"/>
                  <a:gd name="connsiteY57" fmla="*/ 1755715 h 2705100"/>
                  <a:gd name="connsiteX58" fmla="*/ 2590514 w 6143625"/>
                  <a:gd name="connsiteY58" fmla="*/ 1721644 h 2705100"/>
                  <a:gd name="connsiteX59" fmla="*/ 2561082 w 6143625"/>
                  <a:gd name="connsiteY59" fmla="*/ 1721644 h 2705100"/>
                  <a:gd name="connsiteX60" fmla="*/ 2561082 w 6143625"/>
                  <a:gd name="connsiteY60" fmla="*/ 1698412 h 2705100"/>
                  <a:gd name="connsiteX61" fmla="*/ 2548690 w 6143625"/>
                  <a:gd name="connsiteY61" fmla="*/ 1698412 h 2705100"/>
                  <a:gd name="connsiteX62" fmla="*/ 2548690 w 6143625"/>
                  <a:gd name="connsiteY62" fmla="*/ 1675181 h 2705100"/>
                  <a:gd name="connsiteX63" fmla="*/ 2527011 w 6143625"/>
                  <a:gd name="connsiteY63" fmla="*/ 1675181 h 2705100"/>
                  <a:gd name="connsiteX64" fmla="*/ 2527011 w 6143625"/>
                  <a:gd name="connsiteY64" fmla="*/ 1631814 h 2705100"/>
                  <a:gd name="connsiteX65" fmla="*/ 2418598 w 6143625"/>
                  <a:gd name="connsiteY65" fmla="*/ 1631814 h 2705100"/>
                  <a:gd name="connsiteX66" fmla="*/ 2418598 w 6143625"/>
                  <a:gd name="connsiteY66" fmla="*/ 1605486 h 2705100"/>
                  <a:gd name="connsiteX67" fmla="*/ 2384527 w 6143625"/>
                  <a:gd name="connsiteY67" fmla="*/ 1605486 h 2705100"/>
                  <a:gd name="connsiteX68" fmla="*/ 2384527 w 6143625"/>
                  <a:gd name="connsiteY68" fmla="*/ 1579159 h 2705100"/>
                  <a:gd name="connsiteX69" fmla="*/ 2342702 w 6143625"/>
                  <a:gd name="connsiteY69" fmla="*/ 1579159 h 2705100"/>
                  <a:gd name="connsiteX70" fmla="*/ 2342702 w 6143625"/>
                  <a:gd name="connsiteY70" fmla="*/ 1549727 h 2705100"/>
                  <a:gd name="connsiteX71" fmla="*/ 2242033 w 6143625"/>
                  <a:gd name="connsiteY71" fmla="*/ 1549727 h 2705100"/>
                  <a:gd name="connsiteX72" fmla="*/ 2242033 w 6143625"/>
                  <a:gd name="connsiteY72" fmla="*/ 1523400 h 2705100"/>
                  <a:gd name="connsiteX73" fmla="*/ 2172338 w 6143625"/>
                  <a:gd name="connsiteY73" fmla="*/ 1523400 h 2705100"/>
                  <a:gd name="connsiteX74" fmla="*/ 2172338 w 6143625"/>
                  <a:gd name="connsiteY74" fmla="*/ 1484681 h 2705100"/>
                  <a:gd name="connsiteX75" fmla="*/ 2142916 w 6143625"/>
                  <a:gd name="connsiteY75" fmla="*/ 1484681 h 2705100"/>
                  <a:gd name="connsiteX76" fmla="*/ 2142916 w 6143625"/>
                  <a:gd name="connsiteY76" fmla="*/ 1459897 h 2705100"/>
                  <a:gd name="connsiteX77" fmla="*/ 2105739 w 6143625"/>
                  <a:gd name="connsiteY77" fmla="*/ 1459897 h 2705100"/>
                  <a:gd name="connsiteX78" fmla="*/ 2105739 w 6143625"/>
                  <a:gd name="connsiteY78" fmla="*/ 1432027 h 2705100"/>
                  <a:gd name="connsiteX79" fmla="*/ 2065477 w 6143625"/>
                  <a:gd name="connsiteY79" fmla="*/ 1432027 h 2705100"/>
                  <a:gd name="connsiteX80" fmla="*/ 2065477 w 6143625"/>
                  <a:gd name="connsiteY80" fmla="*/ 1397946 h 2705100"/>
                  <a:gd name="connsiteX81" fmla="*/ 1991135 w 6143625"/>
                  <a:gd name="connsiteY81" fmla="*/ 1397946 h 2705100"/>
                  <a:gd name="connsiteX82" fmla="*/ 1991135 w 6143625"/>
                  <a:gd name="connsiteY82" fmla="*/ 1370076 h 2705100"/>
                  <a:gd name="connsiteX83" fmla="*/ 1856384 w 6143625"/>
                  <a:gd name="connsiteY83" fmla="*/ 1370076 h 2705100"/>
                  <a:gd name="connsiteX84" fmla="*/ 1856384 w 6143625"/>
                  <a:gd name="connsiteY84" fmla="*/ 1335996 h 2705100"/>
                  <a:gd name="connsiteX85" fmla="*/ 1805273 w 6143625"/>
                  <a:gd name="connsiteY85" fmla="*/ 1335996 h 2705100"/>
                  <a:gd name="connsiteX86" fmla="*/ 1805273 w 6143625"/>
                  <a:gd name="connsiteY86" fmla="*/ 1306573 h 2705100"/>
                  <a:gd name="connsiteX87" fmla="*/ 1766554 w 6143625"/>
                  <a:gd name="connsiteY87" fmla="*/ 1306573 h 2705100"/>
                  <a:gd name="connsiteX88" fmla="*/ 1766554 w 6143625"/>
                  <a:gd name="connsiteY88" fmla="*/ 1280246 h 2705100"/>
                  <a:gd name="connsiteX89" fmla="*/ 1752619 w 6143625"/>
                  <a:gd name="connsiteY89" fmla="*/ 1280246 h 2705100"/>
                  <a:gd name="connsiteX90" fmla="*/ 1752619 w 6143625"/>
                  <a:gd name="connsiteY90" fmla="*/ 1247718 h 2705100"/>
                  <a:gd name="connsiteX91" fmla="*/ 1710804 w 6143625"/>
                  <a:gd name="connsiteY91" fmla="*/ 1247718 h 2705100"/>
                  <a:gd name="connsiteX92" fmla="*/ 1710804 w 6143625"/>
                  <a:gd name="connsiteY92" fmla="*/ 1218295 h 2705100"/>
                  <a:gd name="connsiteX93" fmla="*/ 1675181 w 6143625"/>
                  <a:gd name="connsiteY93" fmla="*/ 1218295 h 2705100"/>
                  <a:gd name="connsiteX94" fmla="*/ 1675181 w 6143625"/>
                  <a:gd name="connsiteY94" fmla="*/ 1190415 h 2705100"/>
                  <a:gd name="connsiteX95" fmla="*/ 1650397 w 6143625"/>
                  <a:gd name="connsiteY95" fmla="*/ 1190415 h 2705100"/>
                  <a:gd name="connsiteX96" fmla="*/ 1650397 w 6143625"/>
                  <a:gd name="connsiteY96" fmla="*/ 1143953 h 2705100"/>
                  <a:gd name="connsiteX97" fmla="*/ 1585351 w 6143625"/>
                  <a:gd name="connsiteY97" fmla="*/ 1143953 h 2705100"/>
                  <a:gd name="connsiteX98" fmla="*/ 1585351 w 6143625"/>
                  <a:gd name="connsiteY98" fmla="*/ 1120721 h 2705100"/>
                  <a:gd name="connsiteX99" fmla="*/ 1569863 w 6143625"/>
                  <a:gd name="connsiteY99" fmla="*/ 1120721 h 2705100"/>
                  <a:gd name="connsiteX100" fmla="*/ 1569863 w 6143625"/>
                  <a:gd name="connsiteY100" fmla="*/ 1071153 h 2705100"/>
                  <a:gd name="connsiteX101" fmla="*/ 1551280 w 6143625"/>
                  <a:gd name="connsiteY101" fmla="*/ 1071153 h 2705100"/>
                  <a:gd name="connsiteX102" fmla="*/ 1551280 w 6143625"/>
                  <a:gd name="connsiteY102" fmla="*/ 1032434 h 2705100"/>
                  <a:gd name="connsiteX103" fmla="*/ 1523400 w 6143625"/>
                  <a:gd name="connsiteY103" fmla="*/ 1032434 h 2705100"/>
                  <a:gd name="connsiteX104" fmla="*/ 1523400 w 6143625"/>
                  <a:gd name="connsiteY104" fmla="*/ 1009202 h 2705100"/>
                  <a:gd name="connsiteX105" fmla="*/ 1501721 w 6143625"/>
                  <a:gd name="connsiteY105" fmla="*/ 1009202 h 2705100"/>
                  <a:gd name="connsiteX106" fmla="*/ 1501721 w 6143625"/>
                  <a:gd name="connsiteY106" fmla="*/ 984428 h 2705100"/>
                  <a:gd name="connsiteX107" fmla="*/ 1473841 w 6143625"/>
                  <a:gd name="connsiteY107" fmla="*/ 984428 h 2705100"/>
                  <a:gd name="connsiteX108" fmla="*/ 1473841 w 6143625"/>
                  <a:gd name="connsiteY108" fmla="*/ 953450 h 2705100"/>
                  <a:gd name="connsiteX109" fmla="*/ 1397946 w 6143625"/>
                  <a:gd name="connsiteY109" fmla="*/ 953450 h 2705100"/>
                  <a:gd name="connsiteX110" fmla="*/ 1397946 w 6143625"/>
                  <a:gd name="connsiteY110" fmla="*/ 920926 h 2705100"/>
                  <a:gd name="connsiteX111" fmla="*/ 1340644 w 6143625"/>
                  <a:gd name="connsiteY111" fmla="*/ 920926 h 2705100"/>
                  <a:gd name="connsiteX112" fmla="*/ 1340644 w 6143625"/>
                  <a:gd name="connsiteY112" fmla="*/ 862072 h 2705100"/>
                  <a:gd name="connsiteX113" fmla="*/ 1309669 w 6143625"/>
                  <a:gd name="connsiteY113" fmla="*/ 862072 h 2705100"/>
                  <a:gd name="connsiteX114" fmla="*/ 1309669 w 6143625"/>
                  <a:gd name="connsiteY114" fmla="*/ 804766 h 2705100"/>
                  <a:gd name="connsiteX115" fmla="*/ 1270949 w 6143625"/>
                  <a:gd name="connsiteY115" fmla="*/ 804766 h 2705100"/>
                  <a:gd name="connsiteX116" fmla="*/ 1270949 w 6143625"/>
                  <a:gd name="connsiteY116" fmla="*/ 772242 h 2705100"/>
                  <a:gd name="connsiteX117" fmla="*/ 1244622 w 6143625"/>
                  <a:gd name="connsiteY117" fmla="*/ 772242 h 2705100"/>
                  <a:gd name="connsiteX118" fmla="*/ 1244622 w 6143625"/>
                  <a:gd name="connsiteY118" fmla="*/ 728877 h 2705100"/>
                  <a:gd name="connsiteX119" fmla="*/ 1219838 w 6143625"/>
                  <a:gd name="connsiteY119" fmla="*/ 728877 h 2705100"/>
                  <a:gd name="connsiteX120" fmla="*/ 1219838 w 6143625"/>
                  <a:gd name="connsiteY120" fmla="*/ 648340 h 2705100"/>
                  <a:gd name="connsiteX121" fmla="*/ 1187310 w 6143625"/>
                  <a:gd name="connsiteY121" fmla="*/ 648340 h 2705100"/>
                  <a:gd name="connsiteX122" fmla="*/ 1187310 w 6143625"/>
                  <a:gd name="connsiteY122" fmla="*/ 622010 h 2705100"/>
                  <a:gd name="connsiteX123" fmla="*/ 1157888 w 6143625"/>
                  <a:gd name="connsiteY123" fmla="*/ 622010 h 2705100"/>
                  <a:gd name="connsiteX124" fmla="*/ 1157888 w 6143625"/>
                  <a:gd name="connsiteY124" fmla="*/ 594132 h 2705100"/>
                  <a:gd name="connsiteX125" fmla="*/ 1099033 w 6143625"/>
                  <a:gd name="connsiteY125" fmla="*/ 594132 h 2705100"/>
                  <a:gd name="connsiteX126" fmla="*/ 1099033 w 6143625"/>
                  <a:gd name="connsiteY126" fmla="*/ 561608 h 2705100"/>
                  <a:gd name="connsiteX127" fmla="*/ 1060314 w 6143625"/>
                  <a:gd name="connsiteY127" fmla="*/ 561608 h 2705100"/>
                  <a:gd name="connsiteX128" fmla="*/ 1060314 w 6143625"/>
                  <a:gd name="connsiteY128" fmla="*/ 473328 h 2705100"/>
                  <a:gd name="connsiteX129" fmla="*/ 1037082 w 6143625"/>
                  <a:gd name="connsiteY129" fmla="*/ 473328 h 2705100"/>
                  <a:gd name="connsiteX130" fmla="*/ 1037082 w 6143625"/>
                  <a:gd name="connsiteY130" fmla="*/ 474876 h 2705100"/>
                  <a:gd name="connsiteX131" fmla="*/ 1038635 w 6143625"/>
                  <a:gd name="connsiteY131" fmla="*/ 474876 h 2705100"/>
                  <a:gd name="connsiteX132" fmla="*/ 1038635 w 6143625"/>
                  <a:gd name="connsiteY132" fmla="*/ 448547 h 2705100"/>
                  <a:gd name="connsiteX133" fmla="*/ 981323 w 6143625"/>
                  <a:gd name="connsiteY133" fmla="*/ 448547 h 2705100"/>
                  <a:gd name="connsiteX134" fmla="*/ 981323 w 6143625"/>
                  <a:gd name="connsiteY134" fmla="*/ 419119 h 2705100"/>
                  <a:gd name="connsiteX135" fmla="*/ 942607 w 6143625"/>
                  <a:gd name="connsiteY135" fmla="*/ 419119 h 2705100"/>
                  <a:gd name="connsiteX136" fmla="*/ 942607 w 6143625"/>
                  <a:gd name="connsiteY136" fmla="*/ 383497 h 2705100"/>
                  <a:gd name="connsiteX137" fmla="*/ 896143 w 6143625"/>
                  <a:gd name="connsiteY137" fmla="*/ 383497 h 2705100"/>
                  <a:gd name="connsiteX138" fmla="*/ 896143 w 6143625"/>
                  <a:gd name="connsiteY138" fmla="*/ 347876 h 2705100"/>
                  <a:gd name="connsiteX139" fmla="*/ 817156 w 6143625"/>
                  <a:gd name="connsiteY139" fmla="*/ 347876 h 2705100"/>
                  <a:gd name="connsiteX140" fmla="*/ 817156 w 6143625"/>
                  <a:gd name="connsiteY140" fmla="*/ 319997 h 2705100"/>
                  <a:gd name="connsiteX141" fmla="*/ 795473 w 6143625"/>
                  <a:gd name="connsiteY141" fmla="*/ 319997 h 2705100"/>
                  <a:gd name="connsiteX142" fmla="*/ 795473 w 6143625"/>
                  <a:gd name="connsiteY142" fmla="*/ 293668 h 2705100"/>
                  <a:gd name="connsiteX143" fmla="*/ 745912 w 6143625"/>
                  <a:gd name="connsiteY143" fmla="*/ 293668 h 2705100"/>
                  <a:gd name="connsiteX144" fmla="*/ 745912 w 6143625"/>
                  <a:gd name="connsiteY144" fmla="*/ 265790 h 2705100"/>
                  <a:gd name="connsiteX145" fmla="*/ 629754 w 6143625"/>
                  <a:gd name="connsiteY145" fmla="*/ 265790 h 2705100"/>
                  <a:gd name="connsiteX146" fmla="*/ 629754 w 6143625"/>
                  <a:gd name="connsiteY146" fmla="*/ 236363 h 2705100"/>
                  <a:gd name="connsiteX147" fmla="*/ 519790 w 6143625"/>
                  <a:gd name="connsiteY147" fmla="*/ 236363 h 2705100"/>
                  <a:gd name="connsiteX148" fmla="*/ 519790 w 6143625"/>
                  <a:gd name="connsiteY148" fmla="*/ 180607 h 2705100"/>
                  <a:gd name="connsiteX149" fmla="*/ 426863 w 6143625"/>
                  <a:gd name="connsiteY149" fmla="*/ 180607 h 2705100"/>
                  <a:gd name="connsiteX150" fmla="*/ 426863 w 6143625"/>
                  <a:gd name="connsiteY150" fmla="*/ 140338 h 2705100"/>
                  <a:gd name="connsiteX151" fmla="*/ 412924 w 6143625"/>
                  <a:gd name="connsiteY151" fmla="*/ 140338 h 2705100"/>
                  <a:gd name="connsiteX152" fmla="*/ 412924 w 6143625"/>
                  <a:gd name="connsiteY152" fmla="*/ 118656 h 2705100"/>
                  <a:gd name="connsiteX153" fmla="*/ 391241 w 6143625"/>
                  <a:gd name="connsiteY153" fmla="*/ 118656 h 2705100"/>
                  <a:gd name="connsiteX154" fmla="*/ 391241 w 6143625"/>
                  <a:gd name="connsiteY154" fmla="*/ 95424 h 2705100"/>
                  <a:gd name="connsiteX155" fmla="*/ 361815 w 6143625"/>
                  <a:gd name="connsiteY155" fmla="*/ 95424 h 2705100"/>
                  <a:gd name="connsiteX156" fmla="*/ 361815 w 6143625"/>
                  <a:gd name="connsiteY156" fmla="*/ 53607 h 2705100"/>
                  <a:gd name="connsiteX157" fmla="*/ 217778 w 6143625"/>
                  <a:gd name="connsiteY157" fmla="*/ 53607 h 2705100"/>
                  <a:gd name="connsiteX158" fmla="*/ 217778 w 6143625"/>
                  <a:gd name="connsiteY158" fmla="*/ 7144 h 2705100"/>
                  <a:gd name="connsiteX159" fmla="*/ 7144 w 6143625"/>
                  <a:gd name="connsiteY159" fmla="*/ 7144 h 2705100"/>
                  <a:gd name="connsiteX160" fmla="*/ 7144 w 6143625"/>
                  <a:gd name="connsiteY160" fmla="*/ 7145 h 270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6143625" h="2705100">
                    <a:moveTo>
                      <a:pt x="6144959" y="2698928"/>
                    </a:moveTo>
                    <a:lnTo>
                      <a:pt x="5621475" y="2698928"/>
                    </a:lnTo>
                    <a:lnTo>
                      <a:pt x="5621475" y="2664847"/>
                    </a:lnTo>
                    <a:lnTo>
                      <a:pt x="5460397" y="2664847"/>
                    </a:lnTo>
                    <a:lnTo>
                      <a:pt x="5460397" y="2624585"/>
                    </a:lnTo>
                    <a:lnTo>
                      <a:pt x="5324104" y="2624585"/>
                    </a:lnTo>
                    <a:lnTo>
                      <a:pt x="5324104" y="2592057"/>
                    </a:lnTo>
                    <a:lnTo>
                      <a:pt x="5221891" y="2592057"/>
                    </a:lnTo>
                    <a:lnTo>
                      <a:pt x="5221891" y="2559539"/>
                    </a:lnTo>
                    <a:lnTo>
                      <a:pt x="5037582" y="2559539"/>
                    </a:lnTo>
                    <a:lnTo>
                      <a:pt x="5037582" y="2530107"/>
                    </a:lnTo>
                    <a:lnTo>
                      <a:pt x="4684462" y="2530107"/>
                    </a:lnTo>
                    <a:lnTo>
                      <a:pt x="4684462" y="2492940"/>
                    </a:lnTo>
                    <a:lnTo>
                      <a:pt x="4658135" y="2492940"/>
                    </a:lnTo>
                    <a:lnTo>
                      <a:pt x="4658135" y="2455764"/>
                    </a:lnTo>
                    <a:lnTo>
                      <a:pt x="4393292" y="2455764"/>
                    </a:lnTo>
                    <a:lnTo>
                      <a:pt x="4393292" y="2434085"/>
                    </a:lnTo>
                    <a:lnTo>
                      <a:pt x="4193496" y="2434085"/>
                    </a:lnTo>
                    <a:lnTo>
                      <a:pt x="4193496" y="2395366"/>
                    </a:lnTo>
                    <a:lnTo>
                      <a:pt x="4078891" y="2395366"/>
                    </a:lnTo>
                    <a:lnTo>
                      <a:pt x="4078891" y="2361295"/>
                    </a:lnTo>
                    <a:lnTo>
                      <a:pt x="3972020" y="2361295"/>
                    </a:lnTo>
                    <a:lnTo>
                      <a:pt x="3972020" y="2325672"/>
                    </a:lnTo>
                    <a:lnTo>
                      <a:pt x="3838823" y="2325672"/>
                    </a:lnTo>
                    <a:lnTo>
                      <a:pt x="3838823" y="2296239"/>
                    </a:lnTo>
                    <a:lnTo>
                      <a:pt x="3742801" y="2296239"/>
                    </a:lnTo>
                    <a:lnTo>
                      <a:pt x="3742801" y="2266817"/>
                    </a:lnTo>
                    <a:lnTo>
                      <a:pt x="3462471" y="2266817"/>
                    </a:lnTo>
                    <a:lnTo>
                      <a:pt x="3462471" y="2211057"/>
                    </a:lnTo>
                    <a:lnTo>
                      <a:pt x="3431496" y="2211057"/>
                    </a:lnTo>
                    <a:lnTo>
                      <a:pt x="3431496" y="2176986"/>
                    </a:lnTo>
                    <a:lnTo>
                      <a:pt x="3398977" y="2176986"/>
                    </a:lnTo>
                    <a:lnTo>
                      <a:pt x="3398977" y="2150659"/>
                    </a:lnTo>
                    <a:lnTo>
                      <a:pt x="3282811" y="2150659"/>
                    </a:lnTo>
                    <a:lnTo>
                      <a:pt x="3282811" y="2080965"/>
                    </a:lnTo>
                    <a:lnTo>
                      <a:pt x="3174397" y="2080965"/>
                    </a:lnTo>
                    <a:lnTo>
                      <a:pt x="3174397" y="2060829"/>
                    </a:lnTo>
                    <a:lnTo>
                      <a:pt x="3110903" y="2060829"/>
                    </a:lnTo>
                    <a:lnTo>
                      <a:pt x="3110903" y="2028301"/>
                    </a:lnTo>
                    <a:lnTo>
                      <a:pt x="3031912" y="2028301"/>
                    </a:lnTo>
                    <a:lnTo>
                      <a:pt x="3031912" y="2000422"/>
                    </a:lnTo>
                    <a:lnTo>
                      <a:pt x="2969962" y="2000422"/>
                    </a:lnTo>
                    <a:lnTo>
                      <a:pt x="2969962" y="1975647"/>
                    </a:lnTo>
                    <a:lnTo>
                      <a:pt x="2948273" y="1975647"/>
                    </a:lnTo>
                    <a:lnTo>
                      <a:pt x="2948273" y="1941576"/>
                    </a:lnTo>
                    <a:lnTo>
                      <a:pt x="2925042" y="1941576"/>
                    </a:lnTo>
                    <a:lnTo>
                      <a:pt x="2925042" y="1907496"/>
                    </a:lnTo>
                    <a:lnTo>
                      <a:pt x="2901811" y="1907496"/>
                    </a:lnTo>
                    <a:lnTo>
                      <a:pt x="2901811" y="1873425"/>
                    </a:lnTo>
                    <a:lnTo>
                      <a:pt x="2825925" y="1873425"/>
                    </a:lnTo>
                    <a:lnTo>
                      <a:pt x="2825925" y="1842449"/>
                    </a:lnTo>
                    <a:lnTo>
                      <a:pt x="2689632" y="1842449"/>
                    </a:lnTo>
                    <a:lnTo>
                      <a:pt x="2689632" y="1816122"/>
                    </a:lnTo>
                    <a:lnTo>
                      <a:pt x="2663304" y="1816122"/>
                    </a:lnTo>
                    <a:lnTo>
                      <a:pt x="2663304" y="1791338"/>
                    </a:lnTo>
                    <a:lnTo>
                      <a:pt x="2633872" y="1791338"/>
                    </a:lnTo>
                    <a:lnTo>
                      <a:pt x="2633872" y="1755715"/>
                    </a:lnTo>
                    <a:lnTo>
                      <a:pt x="2590514" y="1755715"/>
                    </a:lnTo>
                    <a:lnTo>
                      <a:pt x="2590514" y="1721644"/>
                    </a:lnTo>
                    <a:lnTo>
                      <a:pt x="2561082" y="1721644"/>
                    </a:lnTo>
                    <a:lnTo>
                      <a:pt x="2561082" y="1698412"/>
                    </a:lnTo>
                    <a:lnTo>
                      <a:pt x="2548690" y="1698412"/>
                    </a:lnTo>
                    <a:lnTo>
                      <a:pt x="2548690" y="1675181"/>
                    </a:lnTo>
                    <a:lnTo>
                      <a:pt x="2527011" y="1675181"/>
                    </a:lnTo>
                    <a:lnTo>
                      <a:pt x="2527011" y="1631814"/>
                    </a:lnTo>
                    <a:lnTo>
                      <a:pt x="2418598" y="1631814"/>
                    </a:lnTo>
                    <a:lnTo>
                      <a:pt x="2418598" y="1605486"/>
                    </a:lnTo>
                    <a:lnTo>
                      <a:pt x="2384527" y="1605486"/>
                    </a:lnTo>
                    <a:lnTo>
                      <a:pt x="2384527" y="1579159"/>
                    </a:lnTo>
                    <a:lnTo>
                      <a:pt x="2342702" y="1579159"/>
                    </a:lnTo>
                    <a:lnTo>
                      <a:pt x="2342702" y="1549727"/>
                    </a:lnTo>
                    <a:lnTo>
                      <a:pt x="2242033" y="1549727"/>
                    </a:lnTo>
                    <a:lnTo>
                      <a:pt x="2242033" y="1523400"/>
                    </a:lnTo>
                    <a:lnTo>
                      <a:pt x="2172338" y="1523400"/>
                    </a:lnTo>
                    <a:lnTo>
                      <a:pt x="2172338" y="1484681"/>
                    </a:lnTo>
                    <a:lnTo>
                      <a:pt x="2142916" y="1484681"/>
                    </a:lnTo>
                    <a:lnTo>
                      <a:pt x="2142916" y="1459897"/>
                    </a:lnTo>
                    <a:lnTo>
                      <a:pt x="2105739" y="1459897"/>
                    </a:lnTo>
                    <a:lnTo>
                      <a:pt x="2105739" y="1432027"/>
                    </a:lnTo>
                    <a:lnTo>
                      <a:pt x="2065477" y="1432027"/>
                    </a:lnTo>
                    <a:lnTo>
                      <a:pt x="2065477" y="1397946"/>
                    </a:lnTo>
                    <a:lnTo>
                      <a:pt x="1991135" y="1397946"/>
                    </a:lnTo>
                    <a:lnTo>
                      <a:pt x="1991135" y="1370076"/>
                    </a:lnTo>
                    <a:lnTo>
                      <a:pt x="1856384" y="1370076"/>
                    </a:lnTo>
                    <a:lnTo>
                      <a:pt x="1856384" y="1335996"/>
                    </a:lnTo>
                    <a:lnTo>
                      <a:pt x="1805273" y="1335996"/>
                    </a:lnTo>
                    <a:lnTo>
                      <a:pt x="1805273" y="1306573"/>
                    </a:lnTo>
                    <a:lnTo>
                      <a:pt x="1766554" y="1306573"/>
                    </a:lnTo>
                    <a:lnTo>
                      <a:pt x="1766554" y="1280246"/>
                    </a:lnTo>
                    <a:lnTo>
                      <a:pt x="1752619" y="1280246"/>
                    </a:lnTo>
                    <a:lnTo>
                      <a:pt x="1752619" y="1247718"/>
                    </a:lnTo>
                    <a:lnTo>
                      <a:pt x="1710804" y="1247718"/>
                    </a:lnTo>
                    <a:lnTo>
                      <a:pt x="1710804" y="1218295"/>
                    </a:lnTo>
                    <a:lnTo>
                      <a:pt x="1675181" y="1218295"/>
                    </a:lnTo>
                    <a:lnTo>
                      <a:pt x="1675181" y="1190415"/>
                    </a:lnTo>
                    <a:lnTo>
                      <a:pt x="1650397" y="1190415"/>
                    </a:lnTo>
                    <a:lnTo>
                      <a:pt x="1650397" y="1143953"/>
                    </a:lnTo>
                    <a:lnTo>
                      <a:pt x="1585351" y="1143953"/>
                    </a:lnTo>
                    <a:lnTo>
                      <a:pt x="1585351" y="1120721"/>
                    </a:lnTo>
                    <a:lnTo>
                      <a:pt x="1569863" y="1120721"/>
                    </a:lnTo>
                    <a:lnTo>
                      <a:pt x="1569863" y="1071153"/>
                    </a:lnTo>
                    <a:lnTo>
                      <a:pt x="1551280" y="1071153"/>
                    </a:lnTo>
                    <a:lnTo>
                      <a:pt x="1551280" y="1032434"/>
                    </a:lnTo>
                    <a:lnTo>
                      <a:pt x="1523400" y="1032434"/>
                    </a:lnTo>
                    <a:lnTo>
                      <a:pt x="1523400" y="1009202"/>
                    </a:lnTo>
                    <a:lnTo>
                      <a:pt x="1501721" y="1009202"/>
                    </a:lnTo>
                    <a:lnTo>
                      <a:pt x="1501721" y="984428"/>
                    </a:lnTo>
                    <a:lnTo>
                      <a:pt x="1473841" y="984428"/>
                    </a:lnTo>
                    <a:lnTo>
                      <a:pt x="1473841" y="953450"/>
                    </a:lnTo>
                    <a:lnTo>
                      <a:pt x="1397946" y="953450"/>
                    </a:lnTo>
                    <a:lnTo>
                      <a:pt x="1397946" y="920926"/>
                    </a:lnTo>
                    <a:lnTo>
                      <a:pt x="1340644" y="920926"/>
                    </a:lnTo>
                    <a:lnTo>
                      <a:pt x="1340644" y="862072"/>
                    </a:lnTo>
                    <a:lnTo>
                      <a:pt x="1309669" y="862072"/>
                    </a:lnTo>
                    <a:lnTo>
                      <a:pt x="1309669" y="804766"/>
                    </a:lnTo>
                    <a:lnTo>
                      <a:pt x="1270949" y="804766"/>
                    </a:lnTo>
                    <a:lnTo>
                      <a:pt x="1270949" y="772242"/>
                    </a:lnTo>
                    <a:lnTo>
                      <a:pt x="1244622" y="772242"/>
                    </a:lnTo>
                    <a:lnTo>
                      <a:pt x="1244622" y="728877"/>
                    </a:lnTo>
                    <a:lnTo>
                      <a:pt x="1219838" y="728877"/>
                    </a:lnTo>
                    <a:lnTo>
                      <a:pt x="1219838" y="648340"/>
                    </a:lnTo>
                    <a:lnTo>
                      <a:pt x="1187310" y="648340"/>
                    </a:lnTo>
                    <a:lnTo>
                      <a:pt x="1187310" y="622010"/>
                    </a:lnTo>
                    <a:lnTo>
                      <a:pt x="1157888" y="622010"/>
                    </a:lnTo>
                    <a:lnTo>
                      <a:pt x="1157888" y="594132"/>
                    </a:lnTo>
                    <a:lnTo>
                      <a:pt x="1099033" y="594132"/>
                    </a:lnTo>
                    <a:lnTo>
                      <a:pt x="1099033" y="561608"/>
                    </a:lnTo>
                    <a:lnTo>
                      <a:pt x="1060314" y="561608"/>
                    </a:lnTo>
                    <a:lnTo>
                      <a:pt x="1060314" y="473328"/>
                    </a:lnTo>
                    <a:lnTo>
                      <a:pt x="1037082" y="473328"/>
                    </a:lnTo>
                    <a:lnTo>
                      <a:pt x="1037082" y="474876"/>
                    </a:lnTo>
                    <a:lnTo>
                      <a:pt x="1038635" y="474876"/>
                    </a:lnTo>
                    <a:lnTo>
                      <a:pt x="1038635" y="448547"/>
                    </a:lnTo>
                    <a:lnTo>
                      <a:pt x="981323" y="448547"/>
                    </a:lnTo>
                    <a:lnTo>
                      <a:pt x="981323" y="419119"/>
                    </a:lnTo>
                    <a:lnTo>
                      <a:pt x="942607" y="419119"/>
                    </a:lnTo>
                    <a:lnTo>
                      <a:pt x="942607" y="383497"/>
                    </a:lnTo>
                    <a:lnTo>
                      <a:pt x="896143" y="383497"/>
                    </a:lnTo>
                    <a:lnTo>
                      <a:pt x="896143" y="347876"/>
                    </a:lnTo>
                    <a:lnTo>
                      <a:pt x="817156" y="347876"/>
                    </a:lnTo>
                    <a:lnTo>
                      <a:pt x="817156" y="319997"/>
                    </a:lnTo>
                    <a:lnTo>
                      <a:pt x="795473" y="319997"/>
                    </a:lnTo>
                    <a:lnTo>
                      <a:pt x="795473" y="293668"/>
                    </a:lnTo>
                    <a:lnTo>
                      <a:pt x="745912" y="293668"/>
                    </a:lnTo>
                    <a:lnTo>
                      <a:pt x="745912" y="265790"/>
                    </a:lnTo>
                    <a:lnTo>
                      <a:pt x="629754" y="265790"/>
                    </a:lnTo>
                    <a:lnTo>
                      <a:pt x="629754" y="236363"/>
                    </a:lnTo>
                    <a:lnTo>
                      <a:pt x="519790" y="236363"/>
                    </a:lnTo>
                    <a:lnTo>
                      <a:pt x="519790" y="180607"/>
                    </a:lnTo>
                    <a:lnTo>
                      <a:pt x="426863" y="180607"/>
                    </a:lnTo>
                    <a:lnTo>
                      <a:pt x="426863" y="140338"/>
                    </a:lnTo>
                    <a:lnTo>
                      <a:pt x="412924" y="140338"/>
                    </a:lnTo>
                    <a:lnTo>
                      <a:pt x="412924" y="118656"/>
                    </a:lnTo>
                    <a:lnTo>
                      <a:pt x="391241" y="118656"/>
                    </a:lnTo>
                    <a:lnTo>
                      <a:pt x="391241" y="95424"/>
                    </a:lnTo>
                    <a:lnTo>
                      <a:pt x="361815" y="95424"/>
                    </a:lnTo>
                    <a:lnTo>
                      <a:pt x="361815" y="53607"/>
                    </a:lnTo>
                    <a:lnTo>
                      <a:pt x="217778" y="53607"/>
                    </a:lnTo>
                    <a:lnTo>
                      <a:pt x="217778" y="7144"/>
                    </a:lnTo>
                    <a:lnTo>
                      <a:pt x="7144" y="7144"/>
                    </a:lnTo>
                    <a:lnTo>
                      <a:pt x="7144" y="7145"/>
                    </a:lnTo>
                  </a:path>
                </a:pathLst>
              </a:custGeom>
              <a:noFill/>
              <a:ln w="19050" cap="flat">
                <a:solidFill>
                  <a:srgbClr val="B2C0EC"/>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fr-FR">
                  <a:solidFill>
                    <a:srgbClr val="4D4D4D"/>
                  </a:solidFill>
                </a:endParaRPr>
              </a:p>
            </p:txBody>
          </p:sp>
          <p:cxnSp>
            <p:nvCxnSpPr>
              <p:cNvPr id="46" name="Straight Connector 45">
                <a:extLst>
                  <a:ext uri="{FF2B5EF4-FFF2-40B4-BE49-F238E27FC236}">
                    <a16:creationId xmlns:a16="http://schemas.microsoft.com/office/drawing/2014/main" id="{312E23DF-B933-404B-A10C-EFA5C529C19A}"/>
                  </a:ext>
                </a:extLst>
              </p:cNvPr>
              <p:cNvCxnSpPr>
                <a:cxnSpLocks/>
              </p:cNvCxnSpPr>
              <p:nvPr/>
            </p:nvCxnSpPr>
            <p:spPr>
              <a:xfrm rot="5400000">
                <a:off x="4793401" y="3569826"/>
                <a:ext cx="72000" cy="0"/>
              </a:xfrm>
              <a:prstGeom prst="line">
                <a:avLst/>
              </a:prstGeom>
              <a:noFill/>
              <a:ln w="19050" cap="flat">
                <a:solidFill>
                  <a:srgbClr val="B2C0EC"/>
                </a:solidFill>
                <a:prstDash val="solid"/>
                <a:miter/>
              </a:ln>
            </p:spPr>
          </p:cxnSp>
          <p:cxnSp>
            <p:nvCxnSpPr>
              <p:cNvPr id="47" name="Straight Connector 46">
                <a:extLst>
                  <a:ext uri="{FF2B5EF4-FFF2-40B4-BE49-F238E27FC236}">
                    <a16:creationId xmlns:a16="http://schemas.microsoft.com/office/drawing/2014/main" id="{949CE1FE-AF67-4126-A234-34D0F1929A60}"/>
                  </a:ext>
                </a:extLst>
              </p:cNvPr>
              <p:cNvCxnSpPr>
                <a:cxnSpLocks/>
              </p:cNvCxnSpPr>
              <p:nvPr/>
            </p:nvCxnSpPr>
            <p:spPr>
              <a:xfrm rot="5400000">
                <a:off x="4757206" y="3569826"/>
                <a:ext cx="72000" cy="0"/>
              </a:xfrm>
              <a:prstGeom prst="line">
                <a:avLst/>
              </a:prstGeom>
              <a:noFill/>
              <a:ln w="19050" cap="flat">
                <a:solidFill>
                  <a:srgbClr val="B2C0EC"/>
                </a:solidFill>
                <a:prstDash val="solid"/>
                <a:miter/>
              </a:ln>
            </p:spPr>
          </p:cxnSp>
          <p:cxnSp>
            <p:nvCxnSpPr>
              <p:cNvPr id="48" name="Straight Connector 47">
                <a:extLst>
                  <a:ext uri="{FF2B5EF4-FFF2-40B4-BE49-F238E27FC236}">
                    <a16:creationId xmlns:a16="http://schemas.microsoft.com/office/drawing/2014/main" id="{052DD09D-A21B-4EC3-9224-19426C9DA5D1}"/>
                  </a:ext>
                </a:extLst>
              </p:cNvPr>
              <p:cNvCxnSpPr>
                <a:cxnSpLocks/>
              </p:cNvCxnSpPr>
              <p:nvPr/>
            </p:nvCxnSpPr>
            <p:spPr>
              <a:xfrm rot="5400000">
                <a:off x="4721011" y="3569826"/>
                <a:ext cx="72000" cy="0"/>
              </a:xfrm>
              <a:prstGeom prst="line">
                <a:avLst/>
              </a:prstGeom>
              <a:noFill/>
              <a:ln w="19050" cap="flat">
                <a:solidFill>
                  <a:srgbClr val="B2C0EC"/>
                </a:solidFill>
                <a:prstDash val="solid"/>
                <a:miter/>
              </a:ln>
            </p:spPr>
          </p:cxnSp>
          <p:cxnSp>
            <p:nvCxnSpPr>
              <p:cNvPr id="49" name="Straight Connector 48">
                <a:extLst>
                  <a:ext uri="{FF2B5EF4-FFF2-40B4-BE49-F238E27FC236}">
                    <a16:creationId xmlns:a16="http://schemas.microsoft.com/office/drawing/2014/main" id="{C8A1AF7E-A276-4C3F-8257-CBCE9AAEFD81}"/>
                  </a:ext>
                </a:extLst>
              </p:cNvPr>
              <p:cNvCxnSpPr>
                <a:cxnSpLocks/>
              </p:cNvCxnSpPr>
              <p:nvPr/>
            </p:nvCxnSpPr>
            <p:spPr>
              <a:xfrm rot="5400000">
                <a:off x="4665766" y="3569826"/>
                <a:ext cx="72000" cy="0"/>
              </a:xfrm>
              <a:prstGeom prst="line">
                <a:avLst/>
              </a:prstGeom>
              <a:noFill/>
              <a:ln w="19050" cap="flat">
                <a:solidFill>
                  <a:srgbClr val="B2C0EC"/>
                </a:solidFill>
                <a:prstDash val="solid"/>
                <a:miter/>
              </a:ln>
            </p:spPr>
          </p:cxnSp>
          <p:cxnSp>
            <p:nvCxnSpPr>
              <p:cNvPr id="50" name="Straight Connector 49">
                <a:extLst>
                  <a:ext uri="{FF2B5EF4-FFF2-40B4-BE49-F238E27FC236}">
                    <a16:creationId xmlns:a16="http://schemas.microsoft.com/office/drawing/2014/main" id="{4A4A2EE6-B4D0-4A4E-A268-4A8321E8156B}"/>
                  </a:ext>
                </a:extLst>
              </p:cNvPr>
              <p:cNvCxnSpPr>
                <a:cxnSpLocks/>
              </p:cNvCxnSpPr>
              <p:nvPr/>
            </p:nvCxnSpPr>
            <p:spPr>
              <a:xfrm rot="5400000">
                <a:off x="4562896" y="3569826"/>
                <a:ext cx="72000" cy="0"/>
              </a:xfrm>
              <a:prstGeom prst="line">
                <a:avLst/>
              </a:prstGeom>
              <a:noFill/>
              <a:ln w="19050" cap="flat">
                <a:solidFill>
                  <a:srgbClr val="B2C0EC"/>
                </a:solidFill>
                <a:prstDash val="solid"/>
                <a:miter/>
              </a:ln>
            </p:spPr>
          </p:cxnSp>
          <p:cxnSp>
            <p:nvCxnSpPr>
              <p:cNvPr id="51" name="Straight Connector 50">
                <a:extLst>
                  <a:ext uri="{FF2B5EF4-FFF2-40B4-BE49-F238E27FC236}">
                    <a16:creationId xmlns:a16="http://schemas.microsoft.com/office/drawing/2014/main" id="{0324D56D-64D4-4A2A-A0EF-9A143ADD3118}"/>
                  </a:ext>
                </a:extLst>
              </p:cNvPr>
              <p:cNvCxnSpPr>
                <a:cxnSpLocks/>
              </p:cNvCxnSpPr>
              <p:nvPr/>
            </p:nvCxnSpPr>
            <p:spPr>
              <a:xfrm rot="5400000">
                <a:off x="4534321" y="3569826"/>
                <a:ext cx="72000" cy="0"/>
              </a:xfrm>
              <a:prstGeom prst="line">
                <a:avLst/>
              </a:prstGeom>
              <a:noFill/>
              <a:ln w="19050" cap="flat">
                <a:solidFill>
                  <a:srgbClr val="B2C0EC"/>
                </a:solidFill>
                <a:prstDash val="solid"/>
                <a:miter/>
              </a:ln>
            </p:spPr>
          </p:cxnSp>
          <p:cxnSp>
            <p:nvCxnSpPr>
              <p:cNvPr id="52" name="Straight Connector 51">
                <a:extLst>
                  <a:ext uri="{FF2B5EF4-FFF2-40B4-BE49-F238E27FC236}">
                    <a16:creationId xmlns:a16="http://schemas.microsoft.com/office/drawing/2014/main" id="{81615631-683C-4B56-B90A-CAA82A6F632C}"/>
                  </a:ext>
                </a:extLst>
              </p:cNvPr>
              <p:cNvCxnSpPr>
                <a:cxnSpLocks/>
              </p:cNvCxnSpPr>
              <p:nvPr/>
            </p:nvCxnSpPr>
            <p:spPr>
              <a:xfrm rot="5400000">
                <a:off x="4498126" y="3569826"/>
                <a:ext cx="72000" cy="0"/>
              </a:xfrm>
              <a:prstGeom prst="line">
                <a:avLst/>
              </a:prstGeom>
              <a:noFill/>
              <a:ln w="19050" cap="flat">
                <a:solidFill>
                  <a:srgbClr val="B2C0EC"/>
                </a:solidFill>
                <a:prstDash val="solid"/>
                <a:miter/>
              </a:ln>
            </p:spPr>
          </p:cxnSp>
          <p:cxnSp>
            <p:nvCxnSpPr>
              <p:cNvPr id="53" name="Straight Connector 52">
                <a:extLst>
                  <a:ext uri="{FF2B5EF4-FFF2-40B4-BE49-F238E27FC236}">
                    <a16:creationId xmlns:a16="http://schemas.microsoft.com/office/drawing/2014/main" id="{7EBD7924-C5A3-4C69-9E7B-D20955067A49}"/>
                  </a:ext>
                </a:extLst>
              </p:cNvPr>
              <p:cNvCxnSpPr>
                <a:cxnSpLocks/>
              </p:cNvCxnSpPr>
              <p:nvPr/>
            </p:nvCxnSpPr>
            <p:spPr>
              <a:xfrm rot="5400000">
                <a:off x="4395482" y="3553633"/>
                <a:ext cx="72000" cy="0"/>
              </a:xfrm>
              <a:prstGeom prst="line">
                <a:avLst/>
              </a:prstGeom>
              <a:noFill/>
              <a:ln w="19050" cap="flat">
                <a:solidFill>
                  <a:srgbClr val="B2C0EC"/>
                </a:solidFill>
                <a:prstDash val="solid"/>
                <a:miter/>
              </a:ln>
            </p:spPr>
          </p:cxnSp>
          <p:cxnSp>
            <p:nvCxnSpPr>
              <p:cNvPr id="54" name="Straight Connector 53">
                <a:extLst>
                  <a:ext uri="{FF2B5EF4-FFF2-40B4-BE49-F238E27FC236}">
                    <a16:creationId xmlns:a16="http://schemas.microsoft.com/office/drawing/2014/main" id="{E50D7D8B-BA8A-41BB-A677-0CB56D911F78}"/>
                  </a:ext>
                </a:extLst>
              </p:cNvPr>
              <p:cNvCxnSpPr>
                <a:cxnSpLocks/>
              </p:cNvCxnSpPr>
              <p:nvPr/>
            </p:nvCxnSpPr>
            <p:spPr>
              <a:xfrm rot="5400000">
                <a:off x="4293735" y="3518127"/>
                <a:ext cx="72000" cy="0"/>
              </a:xfrm>
              <a:prstGeom prst="line">
                <a:avLst/>
              </a:prstGeom>
              <a:noFill/>
              <a:ln w="19050" cap="flat">
                <a:solidFill>
                  <a:srgbClr val="B2C0EC"/>
                </a:solidFill>
                <a:prstDash val="solid"/>
                <a:miter/>
              </a:ln>
            </p:spPr>
          </p:cxnSp>
          <p:cxnSp>
            <p:nvCxnSpPr>
              <p:cNvPr id="55" name="Straight Connector 54">
                <a:extLst>
                  <a:ext uri="{FF2B5EF4-FFF2-40B4-BE49-F238E27FC236}">
                    <a16:creationId xmlns:a16="http://schemas.microsoft.com/office/drawing/2014/main" id="{C8FAE9E8-83FA-4F7F-B642-CF1315D28DB5}"/>
                  </a:ext>
                </a:extLst>
              </p:cNvPr>
              <p:cNvCxnSpPr>
                <a:cxnSpLocks/>
              </p:cNvCxnSpPr>
              <p:nvPr/>
            </p:nvCxnSpPr>
            <p:spPr>
              <a:xfrm rot="5400000">
                <a:off x="4073311" y="3456643"/>
                <a:ext cx="72000" cy="0"/>
              </a:xfrm>
              <a:prstGeom prst="line">
                <a:avLst/>
              </a:prstGeom>
              <a:noFill/>
              <a:ln w="19050" cap="flat">
                <a:solidFill>
                  <a:srgbClr val="B2C0EC"/>
                </a:solidFill>
                <a:prstDash val="solid"/>
                <a:miter/>
              </a:ln>
            </p:spPr>
          </p:cxnSp>
          <p:cxnSp>
            <p:nvCxnSpPr>
              <p:cNvPr id="56" name="Straight Connector 55">
                <a:extLst>
                  <a:ext uri="{FF2B5EF4-FFF2-40B4-BE49-F238E27FC236}">
                    <a16:creationId xmlns:a16="http://schemas.microsoft.com/office/drawing/2014/main" id="{7AC0F5BC-E72D-46F0-8583-8A675DA93C8A}"/>
                  </a:ext>
                </a:extLst>
              </p:cNvPr>
              <p:cNvCxnSpPr>
                <a:cxnSpLocks/>
              </p:cNvCxnSpPr>
              <p:nvPr/>
            </p:nvCxnSpPr>
            <p:spPr>
              <a:xfrm rot="5400000">
                <a:off x="4037116" y="3456643"/>
                <a:ext cx="72000" cy="0"/>
              </a:xfrm>
              <a:prstGeom prst="line">
                <a:avLst/>
              </a:prstGeom>
              <a:noFill/>
              <a:ln w="19050" cap="flat">
                <a:solidFill>
                  <a:srgbClr val="B2C0EC"/>
                </a:solidFill>
                <a:prstDash val="solid"/>
                <a:miter/>
              </a:ln>
            </p:spPr>
          </p:cxnSp>
          <p:cxnSp>
            <p:nvCxnSpPr>
              <p:cNvPr id="57" name="Straight Connector 56">
                <a:extLst>
                  <a:ext uri="{FF2B5EF4-FFF2-40B4-BE49-F238E27FC236}">
                    <a16:creationId xmlns:a16="http://schemas.microsoft.com/office/drawing/2014/main" id="{61592347-CC16-4386-81E7-9EA5C1D6B80C}"/>
                  </a:ext>
                </a:extLst>
              </p:cNvPr>
              <p:cNvCxnSpPr>
                <a:cxnSpLocks/>
              </p:cNvCxnSpPr>
              <p:nvPr/>
            </p:nvCxnSpPr>
            <p:spPr>
              <a:xfrm rot="5400000">
                <a:off x="3758986" y="3418543"/>
                <a:ext cx="72000" cy="0"/>
              </a:xfrm>
              <a:prstGeom prst="line">
                <a:avLst/>
              </a:prstGeom>
              <a:noFill/>
              <a:ln w="19050" cap="flat">
                <a:solidFill>
                  <a:srgbClr val="B2C0EC"/>
                </a:solidFill>
                <a:prstDash val="solid"/>
                <a:miter/>
              </a:ln>
            </p:spPr>
          </p:cxnSp>
          <p:cxnSp>
            <p:nvCxnSpPr>
              <p:cNvPr id="58" name="Straight Connector 57">
                <a:extLst>
                  <a:ext uri="{FF2B5EF4-FFF2-40B4-BE49-F238E27FC236}">
                    <a16:creationId xmlns:a16="http://schemas.microsoft.com/office/drawing/2014/main" id="{40B3BBDD-7AE4-4C3C-9DA0-A8353C0E3C49}"/>
                  </a:ext>
                </a:extLst>
              </p:cNvPr>
              <p:cNvCxnSpPr>
                <a:cxnSpLocks/>
              </p:cNvCxnSpPr>
              <p:nvPr/>
            </p:nvCxnSpPr>
            <p:spPr>
              <a:xfrm rot="5400000">
                <a:off x="3377986" y="3323463"/>
                <a:ext cx="72000" cy="0"/>
              </a:xfrm>
              <a:prstGeom prst="line">
                <a:avLst/>
              </a:prstGeom>
              <a:noFill/>
              <a:ln w="19050" cap="flat">
                <a:solidFill>
                  <a:srgbClr val="B2C0EC"/>
                </a:solidFill>
                <a:prstDash val="solid"/>
                <a:miter/>
              </a:ln>
            </p:spPr>
          </p:cxnSp>
          <p:cxnSp>
            <p:nvCxnSpPr>
              <p:cNvPr id="59" name="Straight Connector 58">
                <a:extLst>
                  <a:ext uri="{FF2B5EF4-FFF2-40B4-BE49-F238E27FC236}">
                    <a16:creationId xmlns:a16="http://schemas.microsoft.com/office/drawing/2014/main" id="{D78D0871-8247-45B5-A328-417C8740D943}"/>
                  </a:ext>
                </a:extLst>
              </p:cNvPr>
              <p:cNvCxnSpPr>
                <a:cxnSpLocks/>
              </p:cNvCxnSpPr>
              <p:nvPr/>
            </p:nvCxnSpPr>
            <p:spPr>
              <a:xfrm rot="5400000">
                <a:off x="3234209" y="3299166"/>
                <a:ext cx="72000" cy="0"/>
              </a:xfrm>
              <a:prstGeom prst="line">
                <a:avLst/>
              </a:prstGeom>
              <a:noFill/>
              <a:ln w="19050" cap="flat">
                <a:solidFill>
                  <a:srgbClr val="B2C0EC"/>
                </a:solidFill>
                <a:prstDash val="solid"/>
                <a:miter/>
              </a:ln>
            </p:spPr>
          </p:cxnSp>
          <p:cxnSp>
            <p:nvCxnSpPr>
              <p:cNvPr id="60" name="Straight Connector 59">
                <a:extLst>
                  <a:ext uri="{FF2B5EF4-FFF2-40B4-BE49-F238E27FC236}">
                    <a16:creationId xmlns:a16="http://schemas.microsoft.com/office/drawing/2014/main" id="{C5CDE5EB-A5C1-48A5-AC4B-147B03125CAD}"/>
                  </a:ext>
                </a:extLst>
              </p:cNvPr>
              <p:cNvCxnSpPr>
                <a:cxnSpLocks/>
              </p:cNvCxnSpPr>
              <p:nvPr/>
            </p:nvCxnSpPr>
            <p:spPr>
              <a:xfrm rot="5400000">
                <a:off x="2923145" y="3181818"/>
                <a:ext cx="72000" cy="0"/>
              </a:xfrm>
              <a:prstGeom prst="line">
                <a:avLst/>
              </a:prstGeom>
              <a:noFill/>
              <a:ln w="19050" cap="flat">
                <a:solidFill>
                  <a:srgbClr val="B2C0EC"/>
                </a:solidFill>
                <a:prstDash val="solid"/>
                <a:miter/>
              </a:ln>
            </p:spPr>
          </p:cxnSp>
          <p:cxnSp>
            <p:nvCxnSpPr>
              <p:cNvPr id="61" name="Straight Connector 60">
                <a:extLst>
                  <a:ext uri="{FF2B5EF4-FFF2-40B4-BE49-F238E27FC236}">
                    <a16:creationId xmlns:a16="http://schemas.microsoft.com/office/drawing/2014/main" id="{B5E59DBB-7F97-419D-9F7F-A795BBD30DC6}"/>
                  </a:ext>
                </a:extLst>
              </p:cNvPr>
              <p:cNvCxnSpPr>
                <a:cxnSpLocks/>
              </p:cNvCxnSpPr>
              <p:nvPr/>
            </p:nvCxnSpPr>
            <p:spPr>
              <a:xfrm rot="5400000">
                <a:off x="1013742" y="1861876"/>
                <a:ext cx="72000" cy="0"/>
              </a:xfrm>
              <a:prstGeom prst="line">
                <a:avLst/>
              </a:prstGeom>
              <a:noFill/>
              <a:ln w="19050" cap="flat">
                <a:solidFill>
                  <a:srgbClr val="B2C0EC"/>
                </a:solidFill>
                <a:prstDash val="solid"/>
                <a:miter/>
              </a:ln>
            </p:spPr>
          </p:cxnSp>
          <p:cxnSp>
            <p:nvCxnSpPr>
              <p:cNvPr id="62" name="Straight Connector 61">
                <a:extLst>
                  <a:ext uri="{FF2B5EF4-FFF2-40B4-BE49-F238E27FC236}">
                    <a16:creationId xmlns:a16="http://schemas.microsoft.com/office/drawing/2014/main" id="{D5DBA146-521C-4E13-988E-2D1EF9AE2578}"/>
                  </a:ext>
                </a:extLst>
              </p:cNvPr>
              <p:cNvCxnSpPr>
                <a:cxnSpLocks/>
              </p:cNvCxnSpPr>
              <p:nvPr/>
            </p:nvCxnSpPr>
            <p:spPr>
              <a:xfrm rot="5400000">
                <a:off x="871306" y="1831396"/>
                <a:ext cx="72000" cy="0"/>
              </a:xfrm>
              <a:prstGeom prst="line">
                <a:avLst/>
              </a:prstGeom>
              <a:noFill/>
              <a:ln w="19050" cap="flat">
                <a:solidFill>
                  <a:srgbClr val="B2C0EC"/>
                </a:solidFill>
                <a:prstDash val="solid"/>
                <a:miter/>
              </a:ln>
            </p:spPr>
          </p:cxnSp>
        </p:grpSp>
        <p:cxnSp>
          <p:nvCxnSpPr>
            <p:cNvPr id="42" name="Straight Connector 41">
              <a:extLst>
                <a:ext uri="{FF2B5EF4-FFF2-40B4-BE49-F238E27FC236}">
                  <a16:creationId xmlns:a16="http://schemas.microsoft.com/office/drawing/2014/main" id="{DB4244BE-775B-4B3F-9691-7B8012FC4147}"/>
                </a:ext>
              </a:extLst>
            </p:cNvPr>
            <p:cNvCxnSpPr>
              <a:stCxn id="16" idx="0"/>
            </p:cNvCxnSpPr>
            <p:nvPr/>
          </p:nvCxnSpPr>
          <p:spPr>
            <a:xfrm flipH="1" flipV="1">
              <a:off x="5237504" y="2301367"/>
              <a:ext cx="95" cy="2727411"/>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43" name="TextBox 81">
              <a:extLst>
                <a:ext uri="{FF2B5EF4-FFF2-40B4-BE49-F238E27FC236}">
                  <a16:creationId xmlns:a16="http://schemas.microsoft.com/office/drawing/2014/main" id="{176F97DD-390A-4228-8D06-5E7D12DB7158}"/>
                </a:ext>
              </a:extLst>
            </p:cNvPr>
            <p:cNvSpPr txBox="1"/>
            <p:nvPr/>
          </p:nvSpPr>
          <p:spPr>
            <a:xfrm>
              <a:off x="4494217" y="3615587"/>
              <a:ext cx="692818"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fr-FR" sz="1400">
                  <a:solidFill>
                    <a:schemeClr val="accent2"/>
                  </a:solidFill>
                </a:rPr>
                <a:t>47,7%</a:t>
              </a:r>
            </a:p>
          </p:txBody>
        </p:sp>
        <p:sp>
          <p:nvSpPr>
            <p:cNvPr id="44" name="TextBox 85">
              <a:extLst>
                <a:ext uri="{FF2B5EF4-FFF2-40B4-BE49-F238E27FC236}">
                  <a16:creationId xmlns:a16="http://schemas.microsoft.com/office/drawing/2014/main" id="{3B76B114-8969-4307-A6A9-2B0384740FFE}"/>
                </a:ext>
              </a:extLst>
            </p:cNvPr>
            <p:cNvSpPr txBox="1"/>
            <p:nvPr/>
          </p:nvSpPr>
          <p:spPr>
            <a:xfrm>
              <a:off x="5294118" y="3196364"/>
              <a:ext cx="692818"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fr-FR" sz="1400">
                  <a:solidFill>
                    <a:schemeClr val="accent3"/>
                  </a:solidFill>
                </a:rPr>
                <a:t>49,8%</a:t>
              </a:r>
            </a:p>
          </p:txBody>
        </p:sp>
      </p:grpSp>
      <p:graphicFrame>
        <p:nvGraphicFramePr>
          <p:cNvPr id="82" name="Table 81"/>
          <p:cNvGraphicFramePr>
            <a:graphicFrameLocks noGrp="1"/>
          </p:cNvGraphicFramePr>
          <p:nvPr>
            <p:extLst>
              <p:ext uri="{D42A27DB-BD31-4B8C-83A1-F6EECF244321}">
                <p14:modId xmlns:p14="http://schemas.microsoft.com/office/powerpoint/2010/main" val="1659245472"/>
              </p:ext>
            </p:extLst>
          </p:nvPr>
        </p:nvGraphicFramePr>
        <p:xfrm>
          <a:off x="5172019" y="2204864"/>
          <a:ext cx="3898786" cy="944880"/>
        </p:xfrm>
        <a:graphic>
          <a:graphicData uri="http://schemas.openxmlformats.org/drawingml/2006/table">
            <a:tbl>
              <a:tblPr firstRow="1" bandRow="1">
                <a:tableStyleId>{69012ECD-51FC-41F1-AA8D-1B2483CD663E}</a:tableStyleId>
              </a:tblPr>
              <a:tblGrid>
                <a:gridCol w="1573398">
                  <a:extLst>
                    <a:ext uri="{9D8B030D-6E8A-4147-A177-3AD203B41FA5}">
                      <a16:colId xmlns:a16="http://schemas.microsoft.com/office/drawing/2014/main" val="20000"/>
                    </a:ext>
                  </a:extLst>
                </a:gridCol>
                <a:gridCol w="1300152">
                  <a:extLst>
                    <a:ext uri="{9D8B030D-6E8A-4147-A177-3AD203B41FA5}">
                      <a16:colId xmlns:a16="http://schemas.microsoft.com/office/drawing/2014/main" val="20001"/>
                    </a:ext>
                  </a:extLst>
                </a:gridCol>
                <a:gridCol w="1025236">
                  <a:extLst>
                    <a:ext uri="{9D8B030D-6E8A-4147-A177-3AD203B41FA5}">
                      <a16:colId xmlns:a16="http://schemas.microsoft.com/office/drawing/2014/main" val="20002"/>
                    </a:ext>
                  </a:extLst>
                </a:gridCol>
              </a:tblGrid>
              <a:tr h="289226">
                <a:tc>
                  <a:txBody>
                    <a:bodyPr/>
                    <a:lstStyle/>
                    <a:p>
                      <a:r>
                        <a:rPr lang="fr-FR" sz="1100" noProof="0">
                          <a:solidFill>
                            <a:srgbClr val="4D4D4D"/>
                          </a:solidFill>
                          <a:latin typeface="+mn-lt"/>
                        </a:rPr>
                        <a:t>Traitement</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100" noProof="0">
                          <a:solidFill>
                            <a:srgbClr val="4D4D4D"/>
                          </a:solidFill>
                          <a:latin typeface="+mn-lt"/>
                        </a:rPr>
                        <a:t>SSR médiane, </a:t>
                      </a:r>
                      <a:br>
                        <a:rPr lang="fr-FR" sz="1100" noProof="0">
                          <a:solidFill>
                            <a:srgbClr val="4D4D4D"/>
                          </a:solidFill>
                          <a:latin typeface="+mn-lt"/>
                        </a:rPr>
                      </a:br>
                      <a:r>
                        <a:rPr lang="fr-FR" sz="1100" noProof="0">
                          <a:solidFill>
                            <a:srgbClr val="4D4D4D"/>
                          </a:solidFill>
                          <a:latin typeface="+mn-lt"/>
                        </a:rPr>
                        <a:t>années (IC95%)</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100" noProof="0">
                          <a:solidFill>
                            <a:srgbClr val="4D4D4D"/>
                          </a:solidFill>
                          <a:latin typeface="+mn-lt"/>
                        </a:rPr>
                        <a:t>p</a:t>
                      </a:r>
                    </a:p>
                  </a:txBody>
                  <a:tcPr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0896">
                <a:tc>
                  <a:txBody>
                    <a:bodyPr/>
                    <a:lstStyle/>
                    <a:p>
                      <a:r>
                        <a:rPr lang="fr-FR" sz="1100" noProof="0">
                          <a:solidFill>
                            <a:schemeClr val="accent3"/>
                          </a:solidFill>
                          <a:latin typeface="+mn-lt"/>
                        </a:rPr>
                        <a:t>Chirurgie</a:t>
                      </a:r>
                    </a:p>
                  </a:txBody>
                  <a:tcPr>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fr-FR" sz="1100" noProof="0">
                          <a:solidFill>
                            <a:schemeClr val="accent3"/>
                          </a:solidFill>
                          <a:latin typeface="+mn-lt"/>
                        </a:rPr>
                        <a:t>2,98 (2,33 -</a:t>
                      </a:r>
                      <a:r>
                        <a:rPr lang="fr-FR" sz="1100" baseline="0" noProof="0">
                          <a:solidFill>
                            <a:schemeClr val="accent3"/>
                          </a:solidFill>
                          <a:latin typeface="+mn-lt"/>
                        </a:rPr>
                        <a:t> 3,86</a:t>
                      </a:r>
                      <a:r>
                        <a:rPr lang="fr-FR" sz="1100" noProof="0">
                          <a:solidFill>
                            <a:schemeClr val="accent3"/>
                          </a:solidFill>
                          <a:latin typeface="+mn-lt"/>
                        </a:rPr>
                        <a:t>)</a:t>
                      </a:r>
                    </a:p>
                  </a:txBody>
                  <a:tcP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rowSpan="2">
                  <a:txBody>
                    <a:bodyPr/>
                    <a:lstStyle/>
                    <a:p>
                      <a:pPr algn="ctr"/>
                      <a:r>
                        <a:rPr lang="fr-FR" sz="1100" noProof="0">
                          <a:solidFill>
                            <a:srgbClr val="4D4D4D"/>
                          </a:solidFill>
                          <a:latin typeface="+mn-lt"/>
                        </a:rPr>
                        <a:t>0,793</a:t>
                      </a:r>
                    </a:p>
                  </a:txBody>
                  <a:tcPr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70411">
                <a:tc>
                  <a:txBody>
                    <a:bodyPr/>
                    <a:lstStyle/>
                    <a:p>
                      <a:r>
                        <a:rPr lang="fr-FR" sz="1100" noProof="0">
                          <a:solidFill>
                            <a:schemeClr val="accent2"/>
                          </a:solidFill>
                          <a:latin typeface="+mn-lt"/>
                        </a:rPr>
                        <a:t>RFA</a:t>
                      </a:r>
                    </a:p>
                  </a:txBody>
                  <a:tcP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noProof="0" dirty="0">
                          <a:solidFill>
                            <a:schemeClr val="accent2"/>
                          </a:solidFill>
                          <a:latin typeface="+mn-lt"/>
                        </a:rPr>
                        <a:t>2,76 (2,17 -</a:t>
                      </a:r>
                      <a:r>
                        <a:rPr lang="fr-FR" sz="1100" baseline="0" noProof="0" dirty="0">
                          <a:solidFill>
                            <a:schemeClr val="accent2"/>
                          </a:solidFill>
                          <a:latin typeface="+mn-lt"/>
                        </a:rPr>
                        <a:t> 3,80</a:t>
                      </a:r>
                      <a:r>
                        <a:rPr lang="fr-FR" sz="1100" noProof="0" dirty="0">
                          <a:solidFill>
                            <a:schemeClr val="accent2"/>
                          </a:solidFill>
                          <a:latin typeface="+mn-lt"/>
                        </a:rPr>
                        <a:t>)</a:t>
                      </a:r>
                    </a:p>
                  </a:txBody>
                  <a:tcP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sz="1100" dirty="0">
                        <a:solidFill>
                          <a:srgbClr val="000000"/>
                        </a:solidFill>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cxnSp>
        <p:nvCxnSpPr>
          <p:cNvPr id="83" name="Straight Connector 82"/>
          <p:cNvCxnSpPr/>
          <p:nvPr/>
        </p:nvCxnSpPr>
        <p:spPr>
          <a:xfrm>
            <a:off x="4717415" y="2763371"/>
            <a:ext cx="457200" cy="0"/>
          </a:xfrm>
          <a:prstGeom prst="line">
            <a:avLst/>
          </a:prstGeom>
          <a:noFill/>
          <a:ln w="25400">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84" name="Straight Connector 83"/>
          <p:cNvCxnSpPr/>
          <p:nvPr/>
        </p:nvCxnSpPr>
        <p:spPr>
          <a:xfrm>
            <a:off x="4717415" y="2996453"/>
            <a:ext cx="457200" cy="0"/>
          </a:xfrm>
          <a:prstGeom prst="line">
            <a:avLst/>
          </a:prstGeom>
          <a:noFill/>
          <a:ln w="254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
        <p:nvSpPr>
          <p:cNvPr id="86" name="TextBox 85">
            <a:extLst>
              <a:ext uri="{FF2B5EF4-FFF2-40B4-BE49-F238E27FC236}">
                <a16:creationId xmlns:a16="http://schemas.microsoft.com/office/drawing/2014/main" id="{0C5727C8-977D-4B08-B9BD-C2EC425EB1D2}"/>
              </a:ext>
            </a:extLst>
          </p:cNvPr>
          <p:cNvSpPr txBox="1"/>
          <p:nvPr/>
        </p:nvSpPr>
        <p:spPr>
          <a:xfrm>
            <a:off x="1181595" y="5300571"/>
            <a:ext cx="370862" cy="934478"/>
          </a:xfrm>
          <a:prstGeom prst="rect">
            <a:avLst/>
          </a:prstGeom>
          <a:noFill/>
        </p:spPr>
        <p:txBody>
          <a:bodyPr wrap="none" lIns="36000" tIns="36000" rIns="36000" bIns="36000" rtlCol="0" anchor="t" anchorCtr="0">
            <a:spAutoFit/>
          </a:bodyPr>
          <a:lstStyle/>
          <a:p>
            <a:pPr algn="ctr" fontAlgn="auto">
              <a:spcBef>
                <a:spcPts val="0"/>
              </a:spcBef>
              <a:spcAft>
                <a:spcPts val="0"/>
              </a:spcAft>
            </a:pPr>
            <a:endParaRPr lang="fr-FR" sz="1400">
              <a:solidFill>
                <a:srgbClr val="000000"/>
              </a:solidFill>
              <a:latin typeface="Arial"/>
              <a:cs typeface="Arial" panose="020B0604020202020204" pitchFamily="34" charset="0"/>
            </a:endParaRPr>
          </a:p>
          <a:p>
            <a:pPr algn="ctr" fontAlgn="auto">
              <a:spcBef>
                <a:spcPts val="0"/>
              </a:spcBef>
              <a:spcAft>
                <a:spcPts val="0"/>
              </a:spcAft>
            </a:pPr>
            <a:endParaRPr lang="fr-FR" sz="1400">
              <a:solidFill>
                <a:srgbClr val="B60D27"/>
              </a:solidFill>
              <a:latin typeface="Arial"/>
              <a:cs typeface="Arial" panose="020B0604020202020204" pitchFamily="34" charset="0"/>
            </a:endParaRPr>
          </a:p>
          <a:p>
            <a:pPr algn="ctr" fontAlgn="auto">
              <a:spcBef>
                <a:spcPts val="0"/>
              </a:spcBef>
              <a:spcAft>
                <a:spcPts val="0"/>
              </a:spcAft>
            </a:pPr>
            <a:r>
              <a:rPr lang="fr-FR" sz="1400">
                <a:solidFill>
                  <a:srgbClr val="B60D27"/>
                </a:solidFill>
                <a:latin typeface="Arial"/>
                <a:cs typeface="Arial" panose="020B0604020202020204" pitchFamily="34" charset="0"/>
              </a:rPr>
              <a:t>150</a:t>
            </a:r>
          </a:p>
          <a:p>
            <a:pPr algn="ctr" fontAlgn="auto">
              <a:spcBef>
                <a:spcPts val="0"/>
              </a:spcBef>
              <a:spcAft>
                <a:spcPts val="0"/>
              </a:spcAft>
            </a:pPr>
            <a:r>
              <a:rPr lang="fr-FR" sz="1400">
                <a:solidFill>
                  <a:srgbClr val="B2C0EC"/>
                </a:solidFill>
                <a:latin typeface="Arial"/>
                <a:cs typeface="Arial" panose="020B0604020202020204" pitchFamily="34" charset="0"/>
              </a:rPr>
              <a:t>151</a:t>
            </a:r>
          </a:p>
        </p:txBody>
      </p:sp>
      <p:sp>
        <p:nvSpPr>
          <p:cNvPr id="87" name="TextBox 86">
            <a:extLst>
              <a:ext uri="{FF2B5EF4-FFF2-40B4-BE49-F238E27FC236}">
                <a16:creationId xmlns:a16="http://schemas.microsoft.com/office/drawing/2014/main" id="{224B773F-1D4E-4E39-B940-F3CFB41B4B11}"/>
              </a:ext>
            </a:extLst>
          </p:cNvPr>
          <p:cNvSpPr txBox="1"/>
          <p:nvPr/>
        </p:nvSpPr>
        <p:spPr>
          <a:xfrm>
            <a:off x="2059213" y="5300571"/>
            <a:ext cx="370862" cy="934478"/>
          </a:xfrm>
          <a:prstGeom prst="rect">
            <a:avLst/>
          </a:prstGeom>
          <a:noFill/>
        </p:spPr>
        <p:txBody>
          <a:bodyPr wrap="none" lIns="36000" tIns="36000" rIns="36000" bIns="36000" rtlCol="0" anchor="t" anchorCtr="0">
            <a:spAutoFit/>
          </a:bodyPr>
          <a:lstStyle/>
          <a:p>
            <a:pPr algn="ctr" fontAlgn="auto">
              <a:spcBef>
                <a:spcPts val="0"/>
              </a:spcBef>
              <a:spcAft>
                <a:spcPts val="0"/>
              </a:spcAft>
            </a:pPr>
            <a:endParaRPr lang="fr-FR" sz="1400">
              <a:solidFill>
                <a:srgbClr val="4D4D4D"/>
              </a:solidFill>
              <a:latin typeface="Arial"/>
              <a:cs typeface="Arial" panose="020B0604020202020204" pitchFamily="34" charset="0"/>
            </a:endParaRPr>
          </a:p>
          <a:p>
            <a:pPr algn="ctr" fontAlgn="auto">
              <a:spcBef>
                <a:spcPts val="0"/>
              </a:spcBef>
              <a:spcAft>
                <a:spcPts val="0"/>
              </a:spcAft>
            </a:pPr>
            <a:endParaRPr lang="fr-FR" sz="1400">
              <a:solidFill>
                <a:srgbClr val="000000"/>
              </a:solidFill>
              <a:latin typeface="Arial"/>
              <a:cs typeface="Arial" panose="020B0604020202020204" pitchFamily="34" charset="0"/>
            </a:endParaRPr>
          </a:p>
          <a:p>
            <a:pPr algn="ctr" fontAlgn="auto">
              <a:spcBef>
                <a:spcPts val="0"/>
              </a:spcBef>
              <a:spcAft>
                <a:spcPts val="0"/>
              </a:spcAft>
            </a:pPr>
            <a:r>
              <a:rPr lang="fr-FR" sz="1400">
                <a:solidFill>
                  <a:srgbClr val="B60D27"/>
                </a:solidFill>
                <a:latin typeface="Arial"/>
                <a:cs typeface="Arial" panose="020B0604020202020204" pitchFamily="34" charset="0"/>
              </a:rPr>
              <a:t>123</a:t>
            </a:r>
            <a:endParaRPr lang="fr-FR" sz="1400">
              <a:solidFill>
                <a:srgbClr val="B2C0EC"/>
              </a:solidFill>
              <a:latin typeface="Arial"/>
              <a:cs typeface="Arial" panose="020B0604020202020204" pitchFamily="34" charset="0"/>
            </a:endParaRPr>
          </a:p>
          <a:p>
            <a:pPr algn="ctr" fontAlgn="auto">
              <a:spcBef>
                <a:spcPts val="0"/>
              </a:spcBef>
              <a:spcAft>
                <a:spcPts val="0"/>
              </a:spcAft>
            </a:pPr>
            <a:r>
              <a:rPr lang="fr-FR" sz="1400">
                <a:solidFill>
                  <a:srgbClr val="B2C0EC"/>
                </a:solidFill>
                <a:latin typeface="Arial"/>
                <a:cs typeface="Arial" panose="020B0604020202020204" pitchFamily="34" charset="0"/>
              </a:rPr>
              <a:t>121</a:t>
            </a:r>
            <a:endParaRPr lang="fr-FR" sz="1400">
              <a:solidFill>
                <a:srgbClr val="B60D27"/>
              </a:solidFill>
              <a:latin typeface="Arial"/>
              <a:cs typeface="Arial" panose="020B0604020202020204" pitchFamily="34" charset="0"/>
            </a:endParaRPr>
          </a:p>
        </p:txBody>
      </p:sp>
      <p:sp>
        <p:nvSpPr>
          <p:cNvPr id="88" name="TextBox 87">
            <a:extLst>
              <a:ext uri="{FF2B5EF4-FFF2-40B4-BE49-F238E27FC236}">
                <a16:creationId xmlns:a16="http://schemas.microsoft.com/office/drawing/2014/main" id="{764A57C4-491D-4300-B839-A74DF98CA766}"/>
              </a:ext>
            </a:extLst>
          </p:cNvPr>
          <p:cNvSpPr txBox="1"/>
          <p:nvPr/>
        </p:nvSpPr>
        <p:spPr>
          <a:xfrm>
            <a:off x="2904717" y="5300571"/>
            <a:ext cx="271475" cy="934478"/>
          </a:xfrm>
          <a:prstGeom prst="rect">
            <a:avLst/>
          </a:prstGeom>
          <a:noFill/>
        </p:spPr>
        <p:txBody>
          <a:bodyPr wrap="none" lIns="36000" tIns="36000" rIns="36000" bIns="36000" rtlCol="0" anchor="t" anchorCtr="0">
            <a:spAutoFit/>
          </a:bodyPr>
          <a:lstStyle/>
          <a:p>
            <a:pPr algn="ctr" fontAlgn="auto">
              <a:spcBef>
                <a:spcPts val="0"/>
              </a:spcBef>
              <a:spcAft>
                <a:spcPts val="0"/>
              </a:spcAft>
            </a:pPr>
            <a:endParaRPr lang="fr-FR" sz="1400">
              <a:solidFill>
                <a:srgbClr val="4D4D4D"/>
              </a:solidFill>
              <a:latin typeface="Arial"/>
              <a:cs typeface="Arial" panose="020B0604020202020204" pitchFamily="34" charset="0"/>
            </a:endParaRPr>
          </a:p>
          <a:p>
            <a:pPr algn="ctr" fontAlgn="auto">
              <a:spcBef>
                <a:spcPts val="0"/>
              </a:spcBef>
              <a:spcAft>
                <a:spcPts val="0"/>
              </a:spcAft>
            </a:pPr>
            <a:endParaRPr lang="fr-FR" sz="1400">
              <a:solidFill>
                <a:srgbClr val="000000"/>
              </a:solidFill>
              <a:latin typeface="Arial"/>
              <a:cs typeface="Arial" panose="020B0604020202020204" pitchFamily="34" charset="0"/>
            </a:endParaRPr>
          </a:p>
          <a:p>
            <a:pPr algn="ctr" fontAlgn="auto">
              <a:spcBef>
                <a:spcPts val="0"/>
              </a:spcBef>
              <a:spcAft>
                <a:spcPts val="0"/>
              </a:spcAft>
            </a:pPr>
            <a:r>
              <a:rPr lang="fr-FR" sz="1400">
                <a:solidFill>
                  <a:srgbClr val="B60D27"/>
                </a:solidFill>
                <a:latin typeface="Arial"/>
                <a:cs typeface="Arial" panose="020B0604020202020204" pitchFamily="34" charset="0"/>
              </a:rPr>
              <a:t>92</a:t>
            </a:r>
          </a:p>
          <a:p>
            <a:pPr algn="ctr" fontAlgn="auto">
              <a:spcBef>
                <a:spcPts val="0"/>
              </a:spcBef>
              <a:spcAft>
                <a:spcPts val="0"/>
              </a:spcAft>
            </a:pPr>
            <a:r>
              <a:rPr lang="fr-FR" sz="1400">
                <a:solidFill>
                  <a:srgbClr val="B2C0EC"/>
                </a:solidFill>
                <a:latin typeface="Arial"/>
                <a:cs typeface="Arial" panose="020B0604020202020204" pitchFamily="34" charset="0"/>
              </a:rPr>
              <a:t>90</a:t>
            </a:r>
          </a:p>
        </p:txBody>
      </p:sp>
      <p:sp>
        <p:nvSpPr>
          <p:cNvPr id="89" name="TextBox 88">
            <a:extLst>
              <a:ext uri="{FF2B5EF4-FFF2-40B4-BE49-F238E27FC236}">
                <a16:creationId xmlns:a16="http://schemas.microsoft.com/office/drawing/2014/main" id="{FC8DBBBD-3366-4C40-A99B-961BCC348722}"/>
              </a:ext>
            </a:extLst>
          </p:cNvPr>
          <p:cNvSpPr txBox="1"/>
          <p:nvPr/>
        </p:nvSpPr>
        <p:spPr>
          <a:xfrm>
            <a:off x="3724461" y="5300571"/>
            <a:ext cx="271475" cy="934478"/>
          </a:xfrm>
          <a:prstGeom prst="rect">
            <a:avLst/>
          </a:prstGeom>
          <a:noFill/>
        </p:spPr>
        <p:txBody>
          <a:bodyPr wrap="none" lIns="36000" tIns="36000" rIns="36000" bIns="36000" rtlCol="0" anchor="t" anchorCtr="0">
            <a:spAutoFit/>
          </a:bodyPr>
          <a:lstStyle/>
          <a:p>
            <a:pPr algn="ctr" fontAlgn="auto">
              <a:spcBef>
                <a:spcPts val="0"/>
              </a:spcBef>
              <a:spcAft>
                <a:spcPts val="0"/>
              </a:spcAft>
            </a:pPr>
            <a:endParaRPr lang="fr-FR" sz="1400">
              <a:solidFill>
                <a:srgbClr val="000000"/>
              </a:solidFill>
              <a:latin typeface="Arial"/>
              <a:cs typeface="Arial" panose="020B0604020202020204" pitchFamily="34" charset="0"/>
            </a:endParaRPr>
          </a:p>
          <a:p>
            <a:pPr algn="ctr" fontAlgn="auto">
              <a:spcBef>
                <a:spcPts val="0"/>
              </a:spcBef>
              <a:spcAft>
                <a:spcPts val="0"/>
              </a:spcAft>
            </a:pPr>
            <a:endParaRPr lang="fr-FR" sz="1400">
              <a:solidFill>
                <a:srgbClr val="000000"/>
              </a:solidFill>
              <a:latin typeface="Arial"/>
              <a:cs typeface="Arial" panose="020B0604020202020204" pitchFamily="34" charset="0"/>
            </a:endParaRPr>
          </a:p>
          <a:p>
            <a:pPr algn="ctr" fontAlgn="auto">
              <a:spcBef>
                <a:spcPts val="0"/>
              </a:spcBef>
              <a:spcAft>
                <a:spcPts val="0"/>
              </a:spcAft>
            </a:pPr>
            <a:r>
              <a:rPr lang="fr-FR" sz="1400">
                <a:solidFill>
                  <a:srgbClr val="B60D27"/>
                </a:solidFill>
                <a:latin typeface="Arial"/>
                <a:cs typeface="Arial" panose="020B0604020202020204" pitchFamily="34" charset="0"/>
              </a:rPr>
              <a:t>69</a:t>
            </a:r>
          </a:p>
          <a:p>
            <a:pPr algn="ctr" fontAlgn="auto">
              <a:spcBef>
                <a:spcPts val="0"/>
              </a:spcBef>
              <a:spcAft>
                <a:spcPts val="0"/>
              </a:spcAft>
            </a:pPr>
            <a:r>
              <a:rPr lang="fr-FR" sz="1400">
                <a:solidFill>
                  <a:srgbClr val="B2C0EC"/>
                </a:solidFill>
                <a:latin typeface="Arial"/>
                <a:cs typeface="Arial" panose="020B0604020202020204" pitchFamily="34" charset="0"/>
              </a:rPr>
              <a:t>68</a:t>
            </a:r>
          </a:p>
        </p:txBody>
      </p:sp>
      <p:sp>
        <p:nvSpPr>
          <p:cNvPr id="90" name="TextBox 89">
            <a:extLst>
              <a:ext uri="{FF2B5EF4-FFF2-40B4-BE49-F238E27FC236}">
                <a16:creationId xmlns:a16="http://schemas.microsoft.com/office/drawing/2014/main" id="{038E5758-793B-453C-A2FA-72278AAA27E3}"/>
              </a:ext>
            </a:extLst>
          </p:cNvPr>
          <p:cNvSpPr txBox="1"/>
          <p:nvPr/>
        </p:nvSpPr>
        <p:spPr>
          <a:xfrm>
            <a:off x="4516549" y="5300571"/>
            <a:ext cx="271475" cy="934478"/>
          </a:xfrm>
          <a:prstGeom prst="rect">
            <a:avLst/>
          </a:prstGeom>
          <a:noFill/>
        </p:spPr>
        <p:txBody>
          <a:bodyPr wrap="none" lIns="36000" tIns="36000" rIns="36000" bIns="36000" rtlCol="0" anchor="t" anchorCtr="0">
            <a:spAutoFit/>
          </a:bodyPr>
          <a:lstStyle/>
          <a:p>
            <a:pPr algn="ctr" fontAlgn="auto">
              <a:spcBef>
                <a:spcPts val="0"/>
              </a:spcBef>
              <a:spcAft>
                <a:spcPts val="0"/>
              </a:spcAft>
            </a:pPr>
            <a:endParaRPr lang="fr-FR" sz="1400">
              <a:solidFill>
                <a:srgbClr val="000000"/>
              </a:solidFill>
              <a:latin typeface="Arial"/>
              <a:cs typeface="Arial" panose="020B0604020202020204" pitchFamily="34" charset="0"/>
            </a:endParaRPr>
          </a:p>
          <a:p>
            <a:pPr algn="ctr" fontAlgn="auto">
              <a:spcBef>
                <a:spcPts val="0"/>
              </a:spcBef>
              <a:spcAft>
                <a:spcPts val="0"/>
              </a:spcAft>
            </a:pPr>
            <a:endParaRPr lang="fr-FR" sz="1400">
              <a:solidFill>
                <a:srgbClr val="000000"/>
              </a:solidFill>
              <a:latin typeface="Arial"/>
              <a:cs typeface="Arial" panose="020B0604020202020204" pitchFamily="34" charset="0"/>
            </a:endParaRPr>
          </a:p>
          <a:p>
            <a:pPr algn="ctr" fontAlgn="auto">
              <a:spcBef>
                <a:spcPts val="0"/>
              </a:spcBef>
              <a:spcAft>
                <a:spcPts val="0"/>
              </a:spcAft>
            </a:pPr>
            <a:r>
              <a:rPr lang="fr-FR" sz="1400">
                <a:solidFill>
                  <a:srgbClr val="B60D27"/>
                </a:solidFill>
                <a:latin typeface="Arial"/>
                <a:cs typeface="Arial" panose="020B0604020202020204" pitchFamily="34" charset="0"/>
              </a:rPr>
              <a:t>50</a:t>
            </a:r>
          </a:p>
          <a:p>
            <a:pPr algn="ctr" fontAlgn="auto">
              <a:spcBef>
                <a:spcPts val="0"/>
              </a:spcBef>
              <a:spcAft>
                <a:spcPts val="0"/>
              </a:spcAft>
            </a:pPr>
            <a:r>
              <a:rPr lang="fr-FR" sz="1400">
                <a:solidFill>
                  <a:srgbClr val="B2C0EC"/>
                </a:solidFill>
                <a:latin typeface="Arial"/>
                <a:cs typeface="Arial" panose="020B0604020202020204" pitchFamily="34" charset="0"/>
              </a:rPr>
              <a:t>55</a:t>
            </a:r>
          </a:p>
        </p:txBody>
      </p:sp>
      <p:sp>
        <p:nvSpPr>
          <p:cNvPr id="91" name="TextBox 90">
            <a:extLst>
              <a:ext uri="{FF2B5EF4-FFF2-40B4-BE49-F238E27FC236}">
                <a16:creationId xmlns:a16="http://schemas.microsoft.com/office/drawing/2014/main" id="{F5AD745E-8C7E-4CC0-A2DD-268202A3B8E7}"/>
              </a:ext>
            </a:extLst>
          </p:cNvPr>
          <p:cNvSpPr txBox="1"/>
          <p:nvPr/>
        </p:nvSpPr>
        <p:spPr>
          <a:xfrm>
            <a:off x="5380645" y="5300571"/>
            <a:ext cx="271475" cy="934478"/>
          </a:xfrm>
          <a:prstGeom prst="rect">
            <a:avLst/>
          </a:prstGeom>
          <a:noFill/>
        </p:spPr>
        <p:txBody>
          <a:bodyPr wrap="none" lIns="36000" tIns="36000" rIns="36000" bIns="36000" rtlCol="0" anchor="t" anchorCtr="0">
            <a:spAutoFit/>
          </a:bodyPr>
          <a:lstStyle/>
          <a:p>
            <a:pPr algn="ctr" fontAlgn="auto">
              <a:spcBef>
                <a:spcPts val="0"/>
              </a:spcBef>
              <a:spcAft>
                <a:spcPts val="0"/>
              </a:spcAft>
            </a:pPr>
            <a:endParaRPr lang="fr-FR" sz="1400">
              <a:solidFill>
                <a:srgbClr val="000000"/>
              </a:solidFill>
              <a:latin typeface="Arial"/>
              <a:cs typeface="Arial" panose="020B0604020202020204" pitchFamily="34" charset="0"/>
            </a:endParaRPr>
          </a:p>
          <a:p>
            <a:pPr algn="ctr" fontAlgn="auto">
              <a:spcBef>
                <a:spcPts val="0"/>
              </a:spcBef>
              <a:spcAft>
                <a:spcPts val="0"/>
              </a:spcAft>
            </a:pPr>
            <a:endParaRPr lang="fr-FR" sz="1400">
              <a:solidFill>
                <a:srgbClr val="000000"/>
              </a:solidFill>
              <a:latin typeface="Arial"/>
              <a:cs typeface="Arial" panose="020B0604020202020204" pitchFamily="34" charset="0"/>
            </a:endParaRPr>
          </a:p>
          <a:p>
            <a:pPr algn="r" fontAlgn="auto">
              <a:spcBef>
                <a:spcPts val="0"/>
              </a:spcBef>
              <a:spcAft>
                <a:spcPts val="0"/>
              </a:spcAft>
            </a:pPr>
            <a:r>
              <a:rPr lang="fr-FR" sz="1400">
                <a:solidFill>
                  <a:srgbClr val="B60D27"/>
                </a:solidFill>
                <a:latin typeface="Arial"/>
                <a:cs typeface="Arial" panose="020B0604020202020204" pitchFamily="34" charset="0"/>
              </a:rPr>
              <a:t>33</a:t>
            </a:r>
          </a:p>
          <a:p>
            <a:pPr algn="r" fontAlgn="auto">
              <a:spcBef>
                <a:spcPts val="0"/>
              </a:spcBef>
              <a:spcAft>
                <a:spcPts val="0"/>
              </a:spcAft>
            </a:pPr>
            <a:r>
              <a:rPr lang="fr-FR" sz="1400">
                <a:solidFill>
                  <a:srgbClr val="B2C0EC"/>
                </a:solidFill>
                <a:latin typeface="Arial"/>
                <a:cs typeface="Arial" panose="020B0604020202020204" pitchFamily="34" charset="0"/>
              </a:rPr>
              <a:t>37</a:t>
            </a:r>
          </a:p>
        </p:txBody>
      </p:sp>
      <p:sp>
        <p:nvSpPr>
          <p:cNvPr id="92" name="TextBox 91">
            <a:extLst>
              <a:ext uri="{FF2B5EF4-FFF2-40B4-BE49-F238E27FC236}">
                <a16:creationId xmlns:a16="http://schemas.microsoft.com/office/drawing/2014/main" id="{997ADF18-EA2C-472C-8D1D-ED2E930DDDF6}"/>
              </a:ext>
            </a:extLst>
          </p:cNvPr>
          <p:cNvSpPr txBox="1"/>
          <p:nvPr/>
        </p:nvSpPr>
        <p:spPr>
          <a:xfrm>
            <a:off x="-139622" y="5705601"/>
            <a:ext cx="1369551" cy="523220"/>
          </a:xfrm>
          <a:prstGeom prst="rect">
            <a:avLst/>
          </a:prstGeom>
          <a:noFill/>
        </p:spPr>
        <p:txBody>
          <a:bodyPr wrap="square" rtlCol="0">
            <a:spAutoFit/>
          </a:bodyPr>
          <a:lstStyle/>
          <a:p>
            <a:pPr algn="r"/>
            <a:r>
              <a:rPr lang="fr-FR" sz="1400">
                <a:solidFill>
                  <a:srgbClr val="B60D27"/>
                </a:solidFill>
                <a:latin typeface="Arial"/>
                <a:cs typeface="Arial" panose="020B0604020202020204" pitchFamily="34" charset="0"/>
              </a:rPr>
              <a:t>Chirurgie </a:t>
            </a:r>
          </a:p>
          <a:p>
            <a:pPr algn="r"/>
            <a:r>
              <a:rPr lang="fr-FR" sz="1400">
                <a:solidFill>
                  <a:srgbClr val="B2C0EC"/>
                </a:solidFill>
                <a:latin typeface="Arial"/>
                <a:cs typeface="Arial" panose="020B0604020202020204" pitchFamily="34" charset="0"/>
              </a:rPr>
              <a:t>RFA</a:t>
            </a:r>
          </a:p>
        </p:txBody>
      </p:sp>
      <p:sp>
        <p:nvSpPr>
          <p:cNvPr id="94" name="TextBox 93">
            <a:extLst>
              <a:ext uri="{FF2B5EF4-FFF2-40B4-BE49-F238E27FC236}">
                <a16:creationId xmlns:a16="http://schemas.microsoft.com/office/drawing/2014/main" id="{706E9987-AE87-4E8D-83BE-3EEA899A95BC}"/>
              </a:ext>
            </a:extLst>
          </p:cNvPr>
          <p:cNvSpPr txBox="1"/>
          <p:nvPr/>
        </p:nvSpPr>
        <p:spPr>
          <a:xfrm>
            <a:off x="-14022" y="5479377"/>
            <a:ext cx="1256269" cy="307777"/>
          </a:xfrm>
          <a:prstGeom prst="rect">
            <a:avLst/>
          </a:prstGeom>
          <a:noFill/>
        </p:spPr>
        <p:txBody>
          <a:bodyPr wrap="square" rtlCol="0">
            <a:spAutoFit/>
          </a:bodyPr>
          <a:lstStyle/>
          <a:p>
            <a:pPr algn="r"/>
            <a:r>
              <a:rPr lang="fr-FR" sz="1400">
                <a:solidFill>
                  <a:srgbClr val="4D4D4D"/>
                </a:solidFill>
              </a:rPr>
              <a:t>N</a:t>
            </a:r>
          </a:p>
        </p:txBody>
      </p:sp>
    </p:spTree>
    <p:custDataLst>
      <p:tags r:id="rId1"/>
    </p:custDataLst>
    <p:extLst>
      <p:ext uri="{BB962C8B-B14F-4D97-AF65-F5344CB8AC3E}">
        <p14:creationId xmlns:p14="http://schemas.microsoft.com/office/powerpoint/2010/main" val="4616910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a:t>4002: Etude multicentrique randomisée contrôlée évaluant l’efficacité de la chirurgie vs. ablation par radiofréquence (RFA) dans le carcinome hépatocellulaire de petite taille (SURF) – Izumi N, et al</a:t>
            </a:r>
          </a:p>
        </p:txBody>
      </p:sp>
      <p:sp>
        <p:nvSpPr>
          <p:cNvPr id="5123" name="Rectangle 3"/>
          <p:cNvSpPr>
            <a:spLocks noGrp="1" noChangeArrowheads="1"/>
          </p:cNvSpPr>
          <p:nvPr>
            <p:ph idx="1"/>
          </p:nvPr>
        </p:nvSpPr>
        <p:spPr/>
        <p:txBody>
          <a:bodyPr/>
          <a:lstStyle/>
          <a:p>
            <a:pPr marL="0" indent="0">
              <a:buNone/>
            </a:pPr>
            <a:r>
              <a:rPr lang="fr-FR" b="1" dirty="0"/>
              <a:t>Résultats</a:t>
            </a:r>
          </a:p>
          <a:p>
            <a:pPr marL="0" indent="0">
              <a:buNone/>
            </a:pPr>
            <a:endParaRPr lang="fr-FR" dirty="0"/>
          </a:p>
        </p:txBody>
      </p:sp>
      <p:sp>
        <p:nvSpPr>
          <p:cNvPr id="15" name="Text Placeholder 14"/>
          <p:cNvSpPr>
            <a:spLocks noGrp="1"/>
          </p:cNvSpPr>
          <p:nvPr>
            <p:ph type="body" sz="quarter" idx="11"/>
          </p:nvPr>
        </p:nvSpPr>
        <p:spPr/>
        <p:txBody>
          <a:bodyPr/>
          <a:lstStyle/>
          <a:p>
            <a:r>
              <a:rPr lang="fr-FR"/>
              <a:t>Izumi N, et al, J Clin Oncol 2019;37(suppl):abstr 4002</a:t>
            </a:r>
          </a:p>
        </p:txBody>
      </p:sp>
      <p:cxnSp>
        <p:nvCxnSpPr>
          <p:cNvPr id="6" name="Straight Connector 5">
            <a:extLst>
              <a:ext uri="{FF2B5EF4-FFF2-40B4-BE49-F238E27FC236}">
                <a16:creationId xmlns:a16="http://schemas.microsoft.com/office/drawing/2014/main" id="{1CFB66FF-1470-49F2-AC57-31D02FF50801}"/>
              </a:ext>
            </a:extLst>
          </p:cNvPr>
          <p:cNvCxnSpPr>
            <a:cxnSpLocks/>
            <a:stCxn id="63" idx="0"/>
          </p:cNvCxnSpPr>
          <p:nvPr/>
        </p:nvCxnSpPr>
        <p:spPr>
          <a:xfrm flipH="1" flipV="1">
            <a:off x="6248863" y="2104727"/>
            <a:ext cx="9335" cy="3746717"/>
          </a:xfrm>
          <a:prstGeom prst="line">
            <a:avLst/>
          </a:prstGeom>
          <a:ln>
            <a:solidFill>
              <a:srgbClr val="4D4D4D"/>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8498C5BD-190F-48DB-BAF8-1EA196545625}"/>
              </a:ext>
            </a:extLst>
          </p:cNvPr>
          <p:cNvCxnSpPr>
            <a:cxnSpLocks/>
          </p:cNvCxnSpPr>
          <p:nvPr/>
        </p:nvCxnSpPr>
        <p:spPr>
          <a:xfrm>
            <a:off x="5226330" y="5788176"/>
            <a:ext cx="2063737" cy="0"/>
          </a:xfrm>
          <a:prstGeom prst="line">
            <a:avLst/>
          </a:prstGeom>
          <a:ln>
            <a:solidFill>
              <a:srgbClr val="4D4D4D"/>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DD617AFE-7658-49D5-94B2-A4C9791B6D17}"/>
              </a:ext>
            </a:extLst>
          </p:cNvPr>
          <p:cNvCxnSpPr>
            <a:cxnSpLocks/>
          </p:cNvCxnSpPr>
          <p:nvPr/>
        </p:nvCxnSpPr>
        <p:spPr>
          <a:xfrm>
            <a:off x="6256250" y="5976504"/>
            <a:ext cx="0" cy="0"/>
          </a:xfrm>
          <a:prstGeom prst="line">
            <a:avLst/>
          </a:prstGeom>
          <a:ln>
            <a:solidFill>
              <a:srgbClr val="4D4D4D"/>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1CE4540E-5DD3-49A9-AB34-46F1299AC876}"/>
              </a:ext>
            </a:extLst>
          </p:cNvPr>
          <p:cNvCxnSpPr/>
          <p:nvPr/>
        </p:nvCxnSpPr>
        <p:spPr>
          <a:xfrm>
            <a:off x="7281180" y="5788176"/>
            <a:ext cx="0" cy="118785"/>
          </a:xfrm>
          <a:prstGeom prst="line">
            <a:avLst/>
          </a:prstGeom>
          <a:ln>
            <a:solidFill>
              <a:srgbClr val="4D4D4D"/>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2E2357F0-4AE0-4C3D-A52A-4FFC739E87F8}"/>
              </a:ext>
            </a:extLst>
          </p:cNvPr>
          <p:cNvCxnSpPr/>
          <p:nvPr/>
        </p:nvCxnSpPr>
        <p:spPr>
          <a:xfrm>
            <a:off x="6780695" y="5788176"/>
            <a:ext cx="0" cy="118785"/>
          </a:xfrm>
          <a:prstGeom prst="line">
            <a:avLst/>
          </a:prstGeom>
          <a:ln>
            <a:solidFill>
              <a:srgbClr val="4D4D4D"/>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B25BCCF4-3CDA-4D98-A970-16300B32642A}"/>
              </a:ext>
            </a:extLst>
          </p:cNvPr>
          <p:cNvCxnSpPr/>
          <p:nvPr/>
        </p:nvCxnSpPr>
        <p:spPr>
          <a:xfrm>
            <a:off x="6256071" y="5788176"/>
            <a:ext cx="0" cy="118785"/>
          </a:xfrm>
          <a:prstGeom prst="line">
            <a:avLst/>
          </a:prstGeom>
          <a:ln>
            <a:solidFill>
              <a:srgbClr val="4D4D4D"/>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64A5418-BC35-415B-B46C-BDE990E6274A}"/>
              </a:ext>
            </a:extLst>
          </p:cNvPr>
          <p:cNvCxnSpPr/>
          <p:nvPr/>
        </p:nvCxnSpPr>
        <p:spPr>
          <a:xfrm>
            <a:off x="5736050" y="5788176"/>
            <a:ext cx="0" cy="118785"/>
          </a:xfrm>
          <a:prstGeom prst="line">
            <a:avLst/>
          </a:prstGeom>
          <a:ln>
            <a:solidFill>
              <a:srgbClr val="4D4D4D"/>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3E16BA3-0074-494C-92C8-B64A15376D5D}"/>
              </a:ext>
            </a:extLst>
          </p:cNvPr>
          <p:cNvCxnSpPr/>
          <p:nvPr/>
        </p:nvCxnSpPr>
        <p:spPr>
          <a:xfrm>
            <a:off x="5233530" y="5788176"/>
            <a:ext cx="0" cy="118785"/>
          </a:xfrm>
          <a:prstGeom prst="line">
            <a:avLst/>
          </a:prstGeom>
          <a:ln>
            <a:solidFill>
              <a:srgbClr val="4D4D4D"/>
            </a:solidFill>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8C7055B4-239A-49F7-AD24-3900ACCD03A3}"/>
              </a:ext>
            </a:extLst>
          </p:cNvPr>
          <p:cNvSpPr txBox="1"/>
          <p:nvPr/>
        </p:nvSpPr>
        <p:spPr>
          <a:xfrm>
            <a:off x="5050094" y="5851444"/>
            <a:ext cx="364202" cy="284693"/>
          </a:xfrm>
          <a:prstGeom prst="rect">
            <a:avLst/>
          </a:prstGeom>
          <a:noFill/>
        </p:spPr>
        <p:txBody>
          <a:bodyPr wrap="none" rtlCol="0">
            <a:spAutoFit/>
          </a:bodyPr>
          <a:lstStyle/>
          <a:p>
            <a:pPr algn="ctr" fontAlgn="auto">
              <a:spcBef>
                <a:spcPts val="0"/>
              </a:spcBef>
              <a:spcAft>
                <a:spcPts val="0"/>
              </a:spcAft>
            </a:pPr>
            <a:r>
              <a:rPr lang="fr-FR" sz="1250">
                <a:solidFill>
                  <a:srgbClr val="4D4D4D"/>
                </a:solidFill>
                <a:latin typeface="Arial"/>
                <a:cs typeface="Arial" panose="020B0604020202020204" pitchFamily="34" charset="0"/>
              </a:rPr>
              <a:t>25</a:t>
            </a:r>
          </a:p>
        </p:txBody>
      </p:sp>
      <p:sp>
        <p:nvSpPr>
          <p:cNvPr id="17" name="TextBox 16">
            <a:extLst>
              <a:ext uri="{FF2B5EF4-FFF2-40B4-BE49-F238E27FC236}">
                <a16:creationId xmlns:a16="http://schemas.microsoft.com/office/drawing/2014/main" id="{E9A71766-1155-4765-866D-D1CB69BA9F9B}"/>
              </a:ext>
            </a:extLst>
          </p:cNvPr>
          <p:cNvSpPr txBox="1"/>
          <p:nvPr/>
        </p:nvSpPr>
        <p:spPr>
          <a:xfrm>
            <a:off x="5607630" y="5851444"/>
            <a:ext cx="274435" cy="284693"/>
          </a:xfrm>
          <a:prstGeom prst="rect">
            <a:avLst/>
          </a:prstGeom>
          <a:noFill/>
        </p:spPr>
        <p:txBody>
          <a:bodyPr wrap="none" rtlCol="0">
            <a:spAutoFit/>
          </a:bodyPr>
          <a:lstStyle/>
          <a:p>
            <a:pPr algn="ctr" fontAlgn="auto">
              <a:spcBef>
                <a:spcPts val="0"/>
              </a:spcBef>
              <a:spcAft>
                <a:spcPts val="0"/>
              </a:spcAft>
            </a:pPr>
            <a:r>
              <a:rPr lang="fr-FR" sz="1250">
                <a:solidFill>
                  <a:srgbClr val="4D4D4D"/>
                </a:solidFill>
                <a:latin typeface="Arial"/>
                <a:cs typeface="Arial" panose="020B0604020202020204" pitchFamily="34" charset="0"/>
              </a:rPr>
              <a:t>5</a:t>
            </a:r>
          </a:p>
        </p:txBody>
      </p:sp>
      <p:sp>
        <p:nvSpPr>
          <p:cNvPr id="18" name="TextBox 17">
            <a:extLst>
              <a:ext uri="{FF2B5EF4-FFF2-40B4-BE49-F238E27FC236}">
                <a16:creationId xmlns:a16="http://schemas.microsoft.com/office/drawing/2014/main" id="{4BDB6EC8-0C1B-4A0D-BBF8-ABC12B6B8835}"/>
              </a:ext>
            </a:extLst>
          </p:cNvPr>
          <p:cNvSpPr txBox="1"/>
          <p:nvPr/>
        </p:nvSpPr>
        <p:spPr>
          <a:xfrm>
            <a:off x="6650437" y="5851444"/>
            <a:ext cx="274435" cy="284693"/>
          </a:xfrm>
          <a:prstGeom prst="rect">
            <a:avLst/>
          </a:prstGeom>
          <a:noFill/>
        </p:spPr>
        <p:txBody>
          <a:bodyPr wrap="none" rtlCol="0">
            <a:spAutoFit/>
          </a:bodyPr>
          <a:lstStyle/>
          <a:p>
            <a:pPr algn="ctr" fontAlgn="auto">
              <a:spcBef>
                <a:spcPts val="0"/>
              </a:spcBef>
              <a:spcAft>
                <a:spcPts val="0"/>
              </a:spcAft>
            </a:pPr>
            <a:r>
              <a:rPr lang="fr-FR" sz="1250">
                <a:solidFill>
                  <a:srgbClr val="4D4D4D"/>
                </a:solidFill>
                <a:latin typeface="Arial"/>
                <a:cs typeface="Arial" panose="020B0604020202020204" pitchFamily="34" charset="0"/>
              </a:rPr>
              <a:t>2</a:t>
            </a:r>
          </a:p>
        </p:txBody>
      </p:sp>
      <p:sp>
        <p:nvSpPr>
          <p:cNvPr id="19" name="TextBox 18">
            <a:extLst>
              <a:ext uri="{FF2B5EF4-FFF2-40B4-BE49-F238E27FC236}">
                <a16:creationId xmlns:a16="http://schemas.microsoft.com/office/drawing/2014/main" id="{E0FF9D4E-A646-41B9-8B1C-CFCAF6F3E3A3}"/>
              </a:ext>
            </a:extLst>
          </p:cNvPr>
          <p:cNvSpPr txBox="1"/>
          <p:nvPr/>
        </p:nvSpPr>
        <p:spPr>
          <a:xfrm>
            <a:off x="7148284" y="5851444"/>
            <a:ext cx="274435" cy="284693"/>
          </a:xfrm>
          <a:prstGeom prst="rect">
            <a:avLst/>
          </a:prstGeom>
          <a:noFill/>
        </p:spPr>
        <p:txBody>
          <a:bodyPr wrap="none" rtlCol="0">
            <a:spAutoFit/>
          </a:bodyPr>
          <a:lstStyle/>
          <a:p>
            <a:pPr algn="ctr" fontAlgn="auto">
              <a:spcBef>
                <a:spcPts val="0"/>
              </a:spcBef>
              <a:spcAft>
                <a:spcPts val="0"/>
              </a:spcAft>
            </a:pPr>
            <a:r>
              <a:rPr lang="fr-FR" sz="1250">
                <a:solidFill>
                  <a:srgbClr val="4D4D4D"/>
                </a:solidFill>
                <a:latin typeface="Arial"/>
                <a:cs typeface="Arial" panose="020B0604020202020204" pitchFamily="34" charset="0"/>
              </a:rPr>
              <a:t>4</a:t>
            </a:r>
          </a:p>
        </p:txBody>
      </p:sp>
      <p:cxnSp>
        <p:nvCxnSpPr>
          <p:cNvPr id="20" name="Straight Connector 19">
            <a:extLst>
              <a:ext uri="{FF2B5EF4-FFF2-40B4-BE49-F238E27FC236}">
                <a16:creationId xmlns:a16="http://schemas.microsoft.com/office/drawing/2014/main" id="{C8A60BBD-9760-4C3F-9E8D-95E6E0B4C95A}"/>
              </a:ext>
            </a:extLst>
          </p:cNvPr>
          <p:cNvCxnSpPr>
            <a:cxnSpLocks/>
          </p:cNvCxnSpPr>
          <p:nvPr/>
        </p:nvCxnSpPr>
        <p:spPr>
          <a:xfrm>
            <a:off x="6005570" y="2169571"/>
            <a:ext cx="448621" cy="0"/>
          </a:xfrm>
          <a:prstGeom prst="line">
            <a:avLst/>
          </a:prstGeom>
          <a:ln>
            <a:solidFill>
              <a:srgbClr val="043882"/>
            </a:solidFill>
          </a:ln>
          <a:effectLst/>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id="{A0D18B10-3936-4246-AFD5-D39AB66B665D}"/>
              </a:ext>
            </a:extLst>
          </p:cNvPr>
          <p:cNvSpPr/>
          <p:nvPr/>
        </p:nvSpPr>
        <p:spPr>
          <a:xfrm rot="2700000">
            <a:off x="6179978" y="2115571"/>
            <a:ext cx="108000" cy="108000"/>
          </a:xfrm>
          <a:prstGeom prst="rect">
            <a:avLst/>
          </a:prstGeom>
          <a:solidFill>
            <a:srgbClr val="0438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sz="1250">
              <a:solidFill>
                <a:srgbClr val="4D4D4D"/>
              </a:solidFill>
            </a:endParaRPr>
          </a:p>
        </p:txBody>
      </p:sp>
      <p:sp>
        <p:nvSpPr>
          <p:cNvPr id="22" name="Rectangle 21">
            <a:extLst>
              <a:ext uri="{FF2B5EF4-FFF2-40B4-BE49-F238E27FC236}">
                <a16:creationId xmlns:a16="http://schemas.microsoft.com/office/drawing/2014/main" id="{198ED034-A8FD-48CD-9A18-39CD28CA74FF}"/>
              </a:ext>
            </a:extLst>
          </p:cNvPr>
          <p:cNvSpPr/>
          <p:nvPr/>
        </p:nvSpPr>
        <p:spPr>
          <a:xfrm rot="2700000">
            <a:off x="6168380" y="2786838"/>
            <a:ext cx="108000" cy="108000"/>
          </a:xfrm>
          <a:prstGeom prst="rect">
            <a:avLst/>
          </a:prstGeom>
          <a:solidFill>
            <a:srgbClr val="0438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sz="1250">
              <a:solidFill>
                <a:srgbClr val="4D4D4D"/>
              </a:solidFill>
            </a:endParaRPr>
          </a:p>
        </p:txBody>
      </p:sp>
      <p:sp>
        <p:nvSpPr>
          <p:cNvPr id="23" name="Rectangle 22">
            <a:extLst>
              <a:ext uri="{FF2B5EF4-FFF2-40B4-BE49-F238E27FC236}">
                <a16:creationId xmlns:a16="http://schemas.microsoft.com/office/drawing/2014/main" id="{E4F83D53-DDDC-4837-A243-B1C2C8819DF3}"/>
              </a:ext>
            </a:extLst>
          </p:cNvPr>
          <p:cNvSpPr/>
          <p:nvPr/>
        </p:nvSpPr>
        <p:spPr>
          <a:xfrm rot="2700000">
            <a:off x="6160451" y="3313542"/>
            <a:ext cx="108000" cy="108000"/>
          </a:xfrm>
          <a:prstGeom prst="rect">
            <a:avLst/>
          </a:prstGeom>
          <a:solidFill>
            <a:srgbClr val="0438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sz="1250">
              <a:solidFill>
                <a:srgbClr val="4D4D4D"/>
              </a:solidFill>
            </a:endParaRPr>
          </a:p>
        </p:txBody>
      </p:sp>
      <p:sp>
        <p:nvSpPr>
          <p:cNvPr id="24" name="Rectangle 23">
            <a:extLst>
              <a:ext uri="{FF2B5EF4-FFF2-40B4-BE49-F238E27FC236}">
                <a16:creationId xmlns:a16="http://schemas.microsoft.com/office/drawing/2014/main" id="{FF992EC0-9AA9-4D2F-BF49-35FE44DB6A66}"/>
              </a:ext>
            </a:extLst>
          </p:cNvPr>
          <p:cNvSpPr/>
          <p:nvPr/>
        </p:nvSpPr>
        <p:spPr>
          <a:xfrm rot="2700000">
            <a:off x="6123537" y="3480837"/>
            <a:ext cx="108000" cy="108000"/>
          </a:xfrm>
          <a:prstGeom prst="rect">
            <a:avLst/>
          </a:prstGeom>
          <a:solidFill>
            <a:srgbClr val="0438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sz="1250">
              <a:solidFill>
                <a:srgbClr val="4D4D4D"/>
              </a:solidFill>
            </a:endParaRPr>
          </a:p>
        </p:txBody>
      </p:sp>
      <p:sp>
        <p:nvSpPr>
          <p:cNvPr id="25" name="Rectangle 24">
            <a:extLst>
              <a:ext uri="{FF2B5EF4-FFF2-40B4-BE49-F238E27FC236}">
                <a16:creationId xmlns:a16="http://schemas.microsoft.com/office/drawing/2014/main" id="{C8576E35-60F0-42AA-99CF-12CE2743818D}"/>
              </a:ext>
            </a:extLst>
          </p:cNvPr>
          <p:cNvSpPr/>
          <p:nvPr/>
        </p:nvSpPr>
        <p:spPr>
          <a:xfrm rot="2700000">
            <a:off x="6178458" y="3980377"/>
            <a:ext cx="108000" cy="108000"/>
          </a:xfrm>
          <a:prstGeom prst="rect">
            <a:avLst/>
          </a:prstGeom>
          <a:solidFill>
            <a:srgbClr val="0438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sz="1250">
              <a:solidFill>
                <a:srgbClr val="4D4D4D"/>
              </a:solidFill>
            </a:endParaRPr>
          </a:p>
        </p:txBody>
      </p:sp>
      <p:sp>
        <p:nvSpPr>
          <p:cNvPr id="26" name="Rectangle 25">
            <a:extLst>
              <a:ext uri="{FF2B5EF4-FFF2-40B4-BE49-F238E27FC236}">
                <a16:creationId xmlns:a16="http://schemas.microsoft.com/office/drawing/2014/main" id="{9E7864F6-A29A-414F-A9E4-61C5616DF0E9}"/>
              </a:ext>
            </a:extLst>
          </p:cNvPr>
          <p:cNvSpPr/>
          <p:nvPr/>
        </p:nvSpPr>
        <p:spPr>
          <a:xfrm rot="2700000">
            <a:off x="5938200" y="5542245"/>
            <a:ext cx="108000" cy="108000"/>
          </a:xfrm>
          <a:prstGeom prst="rect">
            <a:avLst/>
          </a:prstGeom>
          <a:solidFill>
            <a:srgbClr val="0438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sz="1250">
              <a:solidFill>
                <a:srgbClr val="4D4D4D"/>
              </a:solidFill>
            </a:endParaRPr>
          </a:p>
        </p:txBody>
      </p:sp>
      <p:sp>
        <p:nvSpPr>
          <p:cNvPr id="27" name="TextBox 26">
            <a:extLst>
              <a:ext uri="{FF2B5EF4-FFF2-40B4-BE49-F238E27FC236}">
                <a16:creationId xmlns:a16="http://schemas.microsoft.com/office/drawing/2014/main" id="{434D7CDC-048E-4B08-8834-B5B31DE7CD37}"/>
              </a:ext>
            </a:extLst>
          </p:cNvPr>
          <p:cNvSpPr txBox="1"/>
          <p:nvPr/>
        </p:nvSpPr>
        <p:spPr>
          <a:xfrm>
            <a:off x="4873695" y="6094952"/>
            <a:ext cx="1534394" cy="284693"/>
          </a:xfrm>
          <a:prstGeom prst="rect">
            <a:avLst/>
          </a:prstGeom>
          <a:noFill/>
        </p:spPr>
        <p:txBody>
          <a:bodyPr wrap="none" rtlCol="0">
            <a:spAutoFit/>
          </a:bodyPr>
          <a:lstStyle/>
          <a:p>
            <a:pPr fontAlgn="auto">
              <a:spcBef>
                <a:spcPts val="0"/>
              </a:spcBef>
              <a:spcAft>
                <a:spcPts val="0"/>
              </a:spcAft>
            </a:pPr>
            <a:r>
              <a:rPr lang="fr-FR" sz="1250" dirty="0">
                <a:solidFill>
                  <a:srgbClr val="4D4D4D"/>
                </a:solidFill>
                <a:latin typeface="Arial"/>
                <a:cs typeface="Arial"/>
              </a:rPr>
              <a:t>En faveur chirurgie</a:t>
            </a:r>
          </a:p>
        </p:txBody>
      </p:sp>
      <p:sp>
        <p:nvSpPr>
          <p:cNvPr id="28" name="TextBox 27">
            <a:extLst>
              <a:ext uri="{FF2B5EF4-FFF2-40B4-BE49-F238E27FC236}">
                <a16:creationId xmlns:a16="http://schemas.microsoft.com/office/drawing/2014/main" id="{0A67BB8C-4CCC-4C62-A2E3-5A3DEA5E8C1E}"/>
              </a:ext>
            </a:extLst>
          </p:cNvPr>
          <p:cNvSpPr txBox="1"/>
          <p:nvPr/>
        </p:nvSpPr>
        <p:spPr>
          <a:xfrm>
            <a:off x="6390088" y="6094952"/>
            <a:ext cx="1230593" cy="284693"/>
          </a:xfrm>
          <a:prstGeom prst="rect">
            <a:avLst/>
          </a:prstGeom>
          <a:noFill/>
        </p:spPr>
        <p:txBody>
          <a:bodyPr wrap="none" rtlCol="0">
            <a:spAutoFit/>
          </a:bodyPr>
          <a:lstStyle/>
          <a:p>
            <a:pPr fontAlgn="auto">
              <a:spcBef>
                <a:spcPts val="0"/>
              </a:spcBef>
              <a:spcAft>
                <a:spcPts val="0"/>
              </a:spcAft>
            </a:pPr>
            <a:r>
              <a:rPr lang="fr-FR" sz="1250" dirty="0">
                <a:solidFill>
                  <a:srgbClr val="4D4D4D"/>
                </a:solidFill>
                <a:latin typeface="Arial"/>
                <a:cs typeface="Arial"/>
              </a:rPr>
              <a:t>En faveur RFA</a:t>
            </a:r>
          </a:p>
        </p:txBody>
      </p:sp>
      <p:cxnSp>
        <p:nvCxnSpPr>
          <p:cNvPr id="29" name="Straight Arrow Connector 28">
            <a:extLst>
              <a:ext uri="{FF2B5EF4-FFF2-40B4-BE49-F238E27FC236}">
                <a16:creationId xmlns:a16="http://schemas.microsoft.com/office/drawing/2014/main" id="{F08A3E35-E153-4362-A7D8-30B3D58BC964}"/>
              </a:ext>
            </a:extLst>
          </p:cNvPr>
          <p:cNvCxnSpPr/>
          <p:nvPr/>
        </p:nvCxnSpPr>
        <p:spPr>
          <a:xfrm flipH="1">
            <a:off x="5288113" y="6106951"/>
            <a:ext cx="720969" cy="0"/>
          </a:xfrm>
          <a:prstGeom prst="straightConnector1">
            <a:avLst/>
          </a:prstGeom>
          <a:ln>
            <a:solidFill>
              <a:srgbClr val="4D4D4D"/>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81659A6-FF08-4E83-B2E8-65761D13A328}"/>
              </a:ext>
            </a:extLst>
          </p:cNvPr>
          <p:cNvCxnSpPr>
            <a:cxnSpLocks/>
          </p:cNvCxnSpPr>
          <p:nvPr/>
        </p:nvCxnSpPr>
        <p:spPr>
          <a:xfrm rot="10800000" flipH="1">
            <a:off x="6508440" y="6106951"/>
            <a:ext cx="720969" cy="0"/>
          </a:xfrm>
          <a:prstGeom prst="straightConnector1">
            <a:avLst/>
          </a:prstGeom>
          <a:ln>
            <a:solidFill>
              <a:srgbClr val="4D4D4D"/>
            </a:solidFill>
            <a:tailEnd type="triangle" w="lg" len="med"/>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54DE4405-EC6D-4818-8DF1-433DCE0B28F9}"/>
              </a:ext>
            </a:extLst>
          </p:cNvPr>
          <p:cNvSpPr/>
          <p:nvPr/>
        </p:nvSpPr>
        <p:spPr>
          <a:xfrm rot="2700000">
            <a:off x="6206422" y="5346550"/>
            <a:ext cx="108000" cy="108000"/>
          </a:xfrm>
          <a:prstGeom prst="rect">
            <a:avLst/>
          </a:prstGeom>
          <a:solidFill>
            <a:srgbClr val="0438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sz="1250">
              <a:solidFill>
                <a:srgbClr val="4D4D4D"/>
              </a:solidFill>
            </a:endParaRPr>
          </a:p>
        </p:txBody>
      </p:sp>
      <p:sp>
        <p:nvSpPr>
          <p:cNvPr id="32" name="Rectangle 31">
            <a:extLst>
              <a:ext uri="{FF2B5EF4-FFF2-40B4-BE49-F238E27FC236}">
                <a16:creationId xmlns:a16="http://schemas.microsoft.com/office/drawing/2014/main" id="{FC603574-2C5A-437E-8EBE-ABF38F13FAF8}"/>
              </a:ext>
            </a:extLst>
          </p:cNvPr>
          <p:cNvSpPr/>
          <p:nvPr/>
        </p:nvSpPr>
        <p:spPr>
          <a:xfrm rot="2700000">
            <a:off x="6027938" y="4850679"/>
            <a:ext cx="108000" cy="108000"/>
          </a:xfrm>
          <a:prstGeom prst="rect">
            <a:avLst/>
          </a:prstGeom>
          <a:solidFill>
            <a:srgbClr val="0438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sz="1250">
              <a:solidFill>
                <a:srgbClr val="4D4D4D"/>
              </a:solidFill>
            </a:endParaRPr>
          </a:p>
        </p:txBody>
      </p:sp>
      <p:sp>
        <p:nvSpPr>
          <p:cNvPr id="33" name="TextBox 32">
            <a:extLst>
              <a:ext uri="{FF2B5EF4-FFF2-40B4-BE49-F238E27FC236}">
                <a16:creationId xmlns:a16="http://schemas.microsoft.com/office/drawing/2014/main" id="{AEF80882-9FBF-4B9A-B78B-084E53C13206}"/>
              </a:ext>
            </a:extLst>
          </p:cNvPr>
          <p:cNvSpPr txBox="1"/>
          <p:nvPr/>
        </p:nvSpPr>
        <p:spPr>
          <a:xfrm>
            <a:off x="1545054" y="2074798"/>
            <a:ext cx="364267" cy="3689472"/>
          </a:xfrm>
          <a:prstGeom prst="rect">
            <a:avLst/>
          </a:prstGeom>
          <a:noFill/>
        </p:spPr>
        <p:txBody>
          <a:bodyPr wrap="none" rtlCol="0">
            <a:spAutoFit/>
          </a:bodyPr>
          <a:lstStyle/>
          <a:p>
            <a:pPr algn="r" fontAlgn="auto">
              <a:lnSpc>
                <a:spcPct val="80000"/>
              </a:lnSpc>
              <a:spcBef>
                <a:spcPts val="0"/>
              </a:spcBef>
              <a:spcAft>
                <a:spcPts val="0"/>
              </a:spcAft>
            </a:pPr>
            <a:r>
              <a:rPr lang="fr-FR" sz="1250">
                <a:solidFill>
                  <a:srgbClr val="4D4D4D"/>
                </a:solidFill>
                <a:latin typeface="Arial"/>
                <a:cs typeface="Arial"/>
              </a:rPr>
              <a:t>99</a:t>
            </a:r>
          </a:p>
          <a:p>
            <a:pPr algn="r" fontAlgn="auto">
              <a:lnSpc>
                <a:spcPct val="80000"/>
              </a:lnSpc>
              <a:spcBef>
                <a:spcPts val="0"/>
              </a:spcBef>
              <a:spcAft>
                <a:spcPts val="0"/>
              </a:spcAft>
            </a:pPr>
            <a:endParaRPr lang="fr-FR" sz="1250">
              <a:solidFill>
                <a:srgbClr val="4D4D4D"/>
              </a:solidFill>
              <a:latin typeface="Arial"/>
              <a:cs typeface="Arial"/>
            </a:endParaRPr>
          </a:p>
          <a:p>
            <a:pPr algn="r" fontAlgn="auto">
              <a:lnSpc>
                <a:spcPct val="90000"/>
              </a:lnSpc>
              <a:spcBef>
                <a:spcPts val="0"/>
              </a:spcBef>
              <a:spcAft>
                <a:spcPts val="0"/>
              </a:spcAft>
            </a:pPr>
            <a:endParaRPr lang="fr-FR" sz="1250">
              <a:solidFill>
                <a:srgbClr val="4D4D4D"/>
              </a:solidFill>
              <a:latin typeface="Arial"/>
              <a:cs typeface="Arial"/>
            </a:endParaRPr>
          </a:p>
          <a:p>
            <a:pPr algn="r" fontAlgn="auto">
              <a:lnSpc>
                <a:spcPct val="90000"/>
              </a:lnSpc>
              <a:spcBef>
                <a:spcPts val="0"/>
              </a:spcBef>
              <a:spcAft>
                <a:spcPts val="0"/>
              </a:spcAft>
            </a:pPr>
            <a:r>
              <a:rPr lang="fr-FR" sz="1250">
                <a:solidFill>
                  <a:srgbClr val="4D4D4D"/>
                </a:solidFill>
                <a:latin typeface="Arial"/>
                <a:cs typeface="Arial"/>
              </a:rPr>
              <a:t>12</a:t>
            </a:r>
          </a:p>
          <a:p>
            <a:pPr algn="r" fontAlgn="auto">
              <a:lnSpc>
                <a:spcPct val="90000"/>
              </a:lnSpc>
              <a:spcBef>
                <a:spcPts val="0"/>
              </a:spcBef>
              <a:spcAft>
                <a:spcPts val="0"/>
              </a:spcAft>
            </a:pPr>
            <a:r>
              <a:rPr lang="fr-FR" sz="1250">
                <a:solidFill>
                  <a:srgbClr val="4D4D4D"/>
                </a:solidFill>
                <a:latin typeface="Arial"/>
                <a:cs typeface="Arial"/>
              </a:rPr>
              <a:t>87</a:t>
            </a:r>
          </a:p>
          <a:p>
            <a:pPr algn="r" fontAlgn="auto">
              <a:lnSpc>
                <a:spcPct val="90000"/>
              </a:lnSpc>
              <a:spcBef>
                <a:spcPts val="0"/>
              </a:spcBef>
              <a:spcAft>
                <a:spcPts val="0"/>
              </a:spcAft>
            </a:pPr>
            <a:endParaRPr lang="fr-FR" sz="1250">
              <a:solidFill>
                <a:srgbClr val="4D4D4D"/>
              </a:solidFill>
              <a:latin typeface="Arial"/>
              <a:cs typeface="Arial"/>
            </a:endParaRPr>
          </a:p>
          <a:p>
            <a:pPr algn="r" fontAlgn="auto">
              <a:lnSpc>
                <a:spcPct val="90000"/>
              </a:lnSpc>
              <a:spcBef>
                <a:spcPts val="0"/>
              </a:spcBef>
              <a:spcAft>
                <a:spcPts val="0"/>
              </a:spcAft>
            </a:pPr>
            <a:endParaRPr lang="fr-FR" sz="1250">
              <a:solidFill>
                <a:srgbClr val="4D4D4D"/>
              </a:solidFill>
              <a:latin typeface="Arial"/>
              <a:cs typeface="Arial"/>
            </a:endParaRPr>
          </a:p>
          <a:p>
            <a:pPr algn="r" fontAlgn="auto">
              <a:lnSpc>
                <a:spcPct val="90000"/>
              </a:lnSpc>
              <a:spcBef>
                <a:spcPts val="0"/>
              </a:spcBef>
              <a:spcAft>
                <a:spcPts val="0"/>
              </a:spcAft>
            </a:pPr>
            <a:r>
              <a:rPr lang="fr-FR" sz="1250">
                <a:solidFill>
                  <a:srgbClr val="4D4D4D"/>
                </a:solidFill>
                <a:latin typeface="Arial"/>
                <a:cs typeface="Arial"/>
              </a:rPr>
              <a:t>33</a:t>
            </a:r>
          </a:p>
          <a:p>
            <a:pPr algn="r" fontAlgn="auto">
              <a:lnSpc>
                <a:spcPct val="90000"/>
              </a:lnSpc>
              <a:spcBef>
                <a:spcPts val="0"/>
              </a:spcBef>
              <a:spcAft>
                <a:spcPts val="0"/>
              </a:spcAft>
            </a:pPr>
            <a:r>
              <a:rPr lang="fr-FR" sz="1250">
                <a:solidFill>
                  <a:srgbClr val="4D4D4D"/>
                </a:solidFill>
                <a:latin typeface="Arial"/>
                <a:cs typeface="Arial"/>
              </a:rPr>
              <a:t>66</a:t>
            </a:r>
          </a:p>
          <a:p>
            <a:pPr algn="r" fontAlgn="auto">
              <a:lnSpc>
                <a:spcPct val="90000"/>
              </a:lnSpc>
              <a:spcBef>
                <a:spcPts val="0"/>
              </a:spcBef>
              <a:spcAft>
                <a:spcPts val="0"/>
              </a:spcAft>
            </a:pPr>
            <a:endParaRPr lang="fr-FR" sz="1250">
              <a:solidFill>
                <a:srgbClr val="4D4D4D"/>
              </a:solidFill>
              <a:latin typeface="Arial"/>
              <a:cs typeface="Arial"/>
            </a:endParaRPr>
          </a:p>
          <a:p>
            <a:pPr algn="r" fontAlgn="auto">
              <a:lnSpc>
                <a:spcPct val="90000"/>
              </a:lnSpc>
              <a:spcBef>
                <a:spcPts val="0"/>
              </a:spcBef>
              <a:spcAft>
                <a:spcPts val="0"/>
              </a:spcAft>
            </a:pPr>
            <a:endParaRPr lang="fr-FR" sz="1250">
              <a:solidFill>
                <a:srgbClr val="4D4D4D"/>
              </a:solidFill>
              <a:latin typeface="Arial"/>
              <a:cs typeface="Arial"/>
            </a:endParaRPr>
          </a:p>
          <a:p>
            <a:pPr algn="r" fontAlgn="auto">
              <a:lnSpc>
                <a:spcPct val="90000"/>
              </a:lnSpc>
              <a:spcBef>
                <a:spcPts val="0"/>
              </a:spcBef>
              <a:spcAft>
                <a:spcPts val="0"/>
              </a:spcAft>
            </a:pPr>
            <a:r>
              <a:rPr lang="fr-FR" sz="1250">
                <a:solidFill>
                  <a:srgbClr val="4D4D4D"/>
                </a:solidFill>
                <a:latin typeface="Arial"/>
                <a:cs typeface="Arial"/>
              </a:rPr>
              <a:t>87</a:t>
            </a:r>
          </a:p>
          <a:p>
            <a:pPr algn="r" fontAlgn="auto">
              <a:lnSpc>
                <a:spcPct val="90000"/>
              </a:lnSpc>
              <a:spcBef>
                <a:spcPts val="0"/>
              </a:spcBef>
              <a:spcAft>
                <a:spcPts val="0"/>
              </a:spcAft>
            </a:pPr>
            <a:r>
              <a:rPr lang="fr-FR" sz="1250">
                <a:solidFill>
                  <a:srgbClr val="4D4D4D"/>
                </a:solidFill>
                <a:latin typeface="Arial"/>
                <a:cs typeface="Arial"/>
              </a:rPr>
              <a:t>12</a:t>
            </a:r>
          </a:p>
          <a:p>
            <a:pPr algn="r" fontAlgn="auto">
              <a:lnSpc>
                <a:spcPct val="90000"/>
              </a:lnSpc>
              <a:spcBef>
                <a:spcPts val="0"/>
              </a:spcBef>
              <a:spcAft>
                <a:spcPts val="0"/>
              </a:spcAft>
            </a:pPr>
            <a:endParaRPr lang="fr-FR" sz="1250">
              <a:solidFill>
                <a:srgbClr val="4D4D4D"/>
              </a:solidFill>
              <a:latin typeface="Arial"/>
              <a:cs typeface="Arial"/>
            </a:endParaRPr>
          </a:p>
          <a:p>
            <a:pPr algn="r" fontAlgn="auto">
              <a:lnSpc>
                <a:spcPct val="90000"/>
              </a:lnSpc>
              <a:spcBef>
                <a:spcPts val="0"/>
              </a:spcBef>
              <a:spcAft>
                <a:spcPts val="0"/>
              </a:spcAft>
            </a:pPr>
            <a:endParaRPr lang="fr-FR" sz="1250">
              <a:solidFill>
                <a:srgbClr val="4D4D4D"/>
              </a:solidFill>
              <a:latin typeface="Arial"/>
              <a:cs typeface="Arial"/>
            </a:endParaRPr>
          </a:p>
          <a:p>
            <a:pPr algn="r" fontAlgn="auto">
              <a:lnSpc>
                <a:spcPct val="90000"/>
              </a:lnSpc>
              <a:spcBef>
                <a:spcPts val="0"/>
              </a:spcBef>
              <a:spcAft>
                <a:spcPts val="0"/>
              </a:spcAft>
            </a:pPr>
            <a:r>
              <a:rPr lang="fr-FR" sz="1250">
                <a:solidFill>
                  <a:srgbClr val="4D4D4D"/>
                </a:solidFill>
                <a:latin typeface="Arial"/>
                <a:cs typeface="Arial"/>
              </a:rPr>
              <a:t>61</a:t>
            </a:r>
          </a:p>
          <a:p>
            <a:pPr algn="r" fontAlgn="auto">
              <a:lnSpc>
                <a:spcPct val="90000"/>
              </a:lnSpc>
              <a:spcBef>
                <a:spcPts val="0"/>
              </a:spcBef>
              <a:spcAft>
                <a:spcPts val="0"/>
              </a:spcAft>
            </a:pPr>
            <a:r>
              <a:rPr lang="fr-FR" sz="1250">
                <a:solidFill>
                  <a:srgbClr val="4D4D4D"/>
                </a:solidFill>
                <a:latin typeface="Arial"/>
                <a:cs typeface="Arial"/>
              </a:rPr>
              <a:t>38</a:t>
            </a:r>
          </a:p>
          <a:p>
            <a:pPr algn="r" fontAlgn="auto">
              <a:lnSpc>
                <a:spcPct val="90000"/>
              </a:lnSpc>
              <a:spcBef>
                <a:spcPts val="0"/>
              </a:spcBef>
              <a:spcAft>
                <a:spcPts val="0"/>
              </a:spcAft>
            </a:pPr>
            <a:endParaRPr lang="fr-FR" sz="1250">
              <a:solidFill>
                <a:srgbClr val="4D4D4D"/>
              </a:solidFill>
              <a:latin typeface="Arial"/>
              <a:cs typeface="Arial"/>
            </a:endParaRPr>
          </a:p>
          <a:p>
            <a:pPr algn="r" fontAlgn="auto">
              <a:lnSpc>
                <a:spcPct val="90000"/>
              </a:lnSpc>
              <a:spcBef>
                <a:spcPts val="0"/>
              </a:spcBef>
              <a:spcAft>
                <a:spcPts val="0"/>
              </a:spcAft>
            </a:pPr>
            <a:endParaRPr lang="fr-FR" sz="1250">
              <a:solidFill>
                <a:srgbClr val="4D4D4D"/>
              </a:solidFill>
              <a:latin typeface="Arial"/>
              <a:cs typeface="Arial"/>
            </a:endParaRPr>
          </a:p>
          <a:p>
            <a:pPr algn="r" fontAlgn="auto">
              <a:lnSpc>
                <a:spcPct val="90000"/>
              </a:lnSpc>
              <a:spcBef>
                <a:spcPts val="0"/>
              </a:spcBef>
              <a:spcAft>
                <a:spcPts val="0"/>
              </a:spcAft>
            </a:pPr>
            <a:r>
              <a:rPr lang="fr-FR" sz="1250">
                <a:solidFill>
                  <a:srgbClr val="4D4D4D"/>
                </a:solidFill>
                <a:latin typeface="Arial"/>
                <a:cs typeface="Arial"/>
              </a:rPr>
              <a:t>75</a:t>
            </a:r>
          </a:p>
          <a:p>
            <a:pPr algn="r" fontAlgn="auto">
              <a:lnSpc>
                <a:spcPct val="90000"/>
              </a:lnSpc>
              <a:spcBef>
                <a:spcPts val="0"/>
              </a:spcBef>
              <a:spcAft>
                <a:spcPts val="0"/>
              </a:spcAft>
            </a:pPr>
            <a:r>
              <a:rPr lang="fr-FR" sz="1250">
                <a:solidFill>
                  <a:srgbClr val="4D4D4D"/>
                </a:solidFill>
                <a:latin typeface="Arial"/>
                <a:cs typeface="Arial"/>
              </a:rPr>
              <a:t>23</a:t>
            </a:r>
          </a:p>
        </p:txBody>
      </p:sp>
      <p:sp>
        <p:nvSpPr>
          <p:cNvPr id="34" name="TextBox 33">
            <a:extLst>
              <a:ext uri="{FF2B5EF4-FFF2-40B4-BE49-F238E27FC236}">
                <a16:creationId xmlns:a16="http://schemas.microsoft.com/office/drawing/2014/main" id="{1B600055-D2C8-4131-ACBF-44D30E244135}"/>
              </a:ext>
            </a:extLst>
          </p:cNvPr>
          <p:cNvSpPr txBox="1"/>
          <p:nvPr/>
        </p:nvSpPr>
        <p:spPr>
          <a:xfrm>
            <a:off x="331679" y="2065545"/>
            <a:ext cx="1523046" cy="3670236"/>
          </a:xfrm>
          <a:prstGeom prst="rect">
            <a:avLst/>
          </a:prstGeom>
          <a:noFill/>
        </p:spPr>
        <p:txBody>
          <a:bodyPr wrap="none" rtlCol="0">
            <a:spAutoFit/>
          </a:bodyPr>
          <a:lstStyle/>
          <a:p>
            <a:pPr fontAlgn="auto">
              <a:lnSpc>
                <a:spcPct val="80000"/>
              </a:lnSpc>
              <a:spcBef>
                <a:spcPts val="0"/>
              </a:spcBef>
              <a:spcAft>
                <a:spcPts val="0"/>
              </a:spcAft>
            </a:pPr>
            <a:r>
              <a:rPr lang="fr-FR" sz="1250" dirty="0">
                <a:solidFill>
                  <a:srgbClr val="4D4D4D"/>
                </a:solidFill>
                <a:latin typeface="Arial"/>
                <a:cs typeface="Arial"/>
              </a:rPr>
              <a:t>Tous</a:t>
            </a:r>
          </a:p>
          <a:p>
            <a:pPr fontAlgn="auto">
              <a:lnSpc>
                <a:spcPct val="80000"/>
              </a:lnSpc>
              <a:spcBef>
                <a:spcPts val="0"/>
              </a:spcBef>
              <a:spcAft>
                <a:spcPts val="0"/>
              </a:spcAft>
            </a:pPr>
            <a:endParaRPr lang="fr-FR" sz="1250" dirty="0">
              <a:solidFill>
                <a:srgbClr val="4D4D4D"/>
              </a:solidFill>
              <a:latin typeface="Arial"/>
              <a:cs typeface="Arial"/>
            </a:endParaRPr>
          </a:p>
          <a:p>
            <a:pPr fontAlgn="auto">
              <a:lnSpc>
                <a:spcPct val="80000"/>
              </a:lnSpc>
              <a:spcBef>
                <a:spcPts val="0"/>
              </a:spcBef>
              <a:spcAft>
                <a:spcPts val="0"/>
              </a:spcAft>
            </a:pPr>
            <a:r>
              <a:rPr lang="fr-FR" sz="1250" dirty="0">
                <a:solidFill>
                  <a:srgbClr val="4D4D4D"/>
                </a:solidFill>
                <a:latin typeface="Arial"/>
                <a:cs typeface="Arial"/>
              </a:rPr>
              <a:t>Age</a:t>
            </a:r>
          </a:p>
          <a:p>
            <a:pPr marL="90488" fontAlgn="auto">
              <a:lnSpc>
                <a:spcPct val="90000"/>
              </a:lnSpc>
              <a:spcBef>
                <a:spcPts val="0"/>
              </a:spcBef>
              <a:spcAft>
                <a:spcPts val="0"/>
              </a:spcAft>
            </a:pPr>
            <a:r>
              <a:rPr lang="fr-FR" sz="1250" dirty="0">
                <a:solidFill>
                  <a:srgbClr val="4D4D4D"/>
                </a:solidFill>
                <a:latin typeface="Arial"/>
                <a:cs typeface="Arial"/>
              </a:rPr>
              <a:t>&lt;60 ans</a:t>
            </a:r>
          </a:p>
          <a:p>
            <a:pPr marL="90488" fontAlgn="auto">
              <a:lnSpc>
                <a:spcPct val="90000"/>
              </a:lnSpc>
              <a:spcBef>
                <a:spcPts val="0"/>
              </a:spcBef>
              <a:spcAft>
                <a:spcPts val="0"/>
              </a:spcAft>
            </a:pPr>
            <a:r>
              <a:rPr lang="fr-FR" sz="1250" dirty="0">
                <a:solidFill>
                  <a:srgbClr val="4D4D4D"/>
                </a:solidFill>
                <a:latin typeface="Arial"/>
                <a:cs typeface="Arial"/>
              </a:rPr>
              <a:t>≥60 ans</a:t>
            </a:r>
          </a:p>
          <a:p>
            <a:pPr fontAlgn="auto">
              <a:lnSpc>
                <a:spcPct val="90000"/>
              </a:lnSpc>
              <a:spcBef>
                <a:spcPts val="0"/>
              </a:spcBef>
              <a:spcAft>
                <a:spcPts val="0"/>
              </a:spcAft>
            </a:pPr>
            <a:endParaRPr lang="fr-FR" sz="1250" dirty="0">
              <a:solidFill>
                <a:srgbClr val="4D4D4D"/>
              </a:solidFill>
              <a:latin typeface="Arial"/>
              <a:cs typeface="Arial"/>
            </a:endParaRPr>
          </a:p>
          <a:p>
            <a:pPr fontAlgn="auto">
              <a:lnSpc>
                <a:spcPct val="90000"/>
              </a:lnSpc>
              <a:spcBef>
                <a:spcPts val="0"/>
              </a:spcBef>
              <a:spcAft>
                <a:spcPts val="0"/>
              </a:spcAft>
            </a:pPr>
            <a:r>
              <a:rPr lang="fr-FR" sz="1250" dirty="0">
                <a:solidFill>
                  <a:srgbClr val="4D4D4D"/>
                </a:solidFill>
                <a:latin typeface="Arial"/>
                <a:cs typeface="Arial"/>
              </a:rPr>
              <a:t>Infection VHC</a:t>
            </a:r>
          </a:p>
          <a:p>
            <a:pPr marL="90488" fontAlgn="auto">
              <a:lnSpc>
                <a:spcPct val="90000"/>
              </a:lnSpc>
              <a:spcBef>
                <a:spcPts val="0"/>
              </a:spcBef>
              <a:spcAft>
                <a:spcPts val="0"/>
              </a:spcAft>
            </a:pPr>
            <a:r>
              <a:rPr lang="fr-FR" sz="1250" dirty="0">
                <a:solidFill>
                  <a:srgbClr val="4D4D4D"/>
                </a:solidFill>
                <a:latin typeface="Arial"/>
                <a:cs typeface="Arial"/>
              </a:rPr>
              <a:t>Négative</a:t>
            </a:r>
          </a:p>
          <a:p>
            <a:pPr marL="90488" fontAlgn="auto">
              <a:lnSpc>
                <a:spcPct val="90000"/>
              </a:lnSpc>
              <a:spcBef>
                <a:spcPts val="0"/>
              </a:spcBef>
              <a:spcAft>
                <a:spcPts val="0"/>
              </a:spcAft>
            </a:pPr>
            <a:r>
              <a:rPr lang="fr-FR" sz="1250" dirty="0">
                <a:solidFill>
                  <a:srgbClr val="4D4D4D"/>
                </a:solidFill>
                <a:latin typeface="Arial"/>
                <a:cs typeface="Arial"/>
              </a:rPr>
              <a:t>Positive</a:t>
            </a:r>
          </a:p>
          <a:p>
            <a:pPr fontAlgn="auto">
              <a:lnSpc>
                <a:spcPct val="90000"/>
              </a:lnSpc>
              <a:spcBef>
                <a:spcPts val="0"/>
              </a:spcBef>
              <a:spcAft>
                <a:spcPts val="0"/>
              </a:spcAft>
            </a:pPr>
            <a:endParaRPr lang="fr-FR" sz="1250" dirty="0">
              <a:solidFill>
                <a:srgbClr val="4D4D4D"/>
              </a:solidFill>
              <a:latin typeface="Arial"/>
              <a:cs typeface="Arial"/>
            </a:endParaRPr>
          </a:p>
          <a:p>
            <a:pPr fontAlgn="auto">
              <a:lnSpc>
                <a:spcPct val="90000"/>
              </a:lnSpc>
              <a:spcBef>
                <a:spcPts val="0"/>
              </a:spcBef>
              <a:spcAft>
                <a:spcPts val="0"/>
              </a:spcAft>
            </a:pPr>
            <a:r>
              <a:rPr lang="fr-FR" sz="1250" dirty="0">
                <a:solidFill>
                  <a:srgbClr val="4D4D4D"/>
                </a:solidFill>
                <a:latin typeface="Arial"/>
                <a:cs typeface="Arial"/>
              </a:rPr>
              <a:t>Nombre tumeurs</a:t>
            </a:r>
          </a:p>
          <a:p>
            <a:pPr marL="90488" fontAlgn="auto">
              <a:lnSpc>
                <a:spcPct val="90000"/>
              </a:lnSpc>
              <a:spcBef>
                <a:spcPts val="0"/>
              </a:spcBef>
              <a:spcAft>
                <a:spcPts val="0"/>
              </a:spcAft>
            </a:pPr>
            <a:r>
              <a:rPr lang="fr-FR" sz="1250" dirty="0">
                <a:solidFill>
                  <a:srgbClr val="4D4D4D"/>
                </a:solidFill>
                <a:latin typeface="Arial"/>
                <a:cs typeface="Arial"/>
              </a:rPr>
              <a:t>Solitaire</a:t>
            </a:r>
          </a:p>
          <a:p>
            <a:pPr marL="90488" fontAlgn="auto">
              <a:lnSpc>
                <a:spcPct val="90000"/>
              </a:lnSpc>
              <a:spcBef>
                <a:spcPts val="0"/>
              </a:spcBef>
              <a:spcAft>
                <a:spcPts val="0"/>
              </a:spcAft>
            </a:pPr>
            <a:r>
              <a:rPr lang="fr-FR" sz="1250" dirty="0">
                <a:solidFill>
                  <a:srgbClr val="4D4D4D"/>
                </a:solidFill>
                <a:latin typeface="Arial"/>
                <a:cs typeface="Arial"/>
              </a:rPr>
              <a:t>Multiples</a:t>
            </a:r>
          </a:p>
          <a:p>
            <a:pPr fontAlgn="auto">
              <a:lnSpc>
                <a:spcPct val="90000"/>
              </a:lnSpc>
              <a:spcBef>
                <a:spcPts val="0"/>
              </a:spcBef>
              <a:spcAft>
                <a:spcPts val="0"/>
              </a:spcAft>
            </a:pPr>
            <a:endParaRPr lang="fr-FR" sz="1250" dirty="0">
              <a:solidFill>
                <a:srgbClr val="4D4D4D"/>
              </a:solidFill>
              <a:latin typeface="Arial"/>
              <a:cs typeface="Arial"/>
            </a:endParaRPr>
          </a:p>
          <a:p>
            <a:pPr fontAlgn="auto">
              <a:lnSpc>
                <a:spcPct val="90000"/>
              </a:lnSpc>
              <a:spcBef>
                <a:spcPts val="0"/>
              </a:spcBef>
              <a:spcAft>
                <a:spcPts val="0"/>
              </a:spcAft>
            </a:pPr>
            <a:r>
              <a:rPr lang="fr-FR" sz="1250" dirty="0">
                <a:solidFill>
                  <a:srgbClr val="4D4D4D"/>
                </a:solidFill>
                <a:latin typeface="Arial"/>
                <a:cs typeface="Arial"/>
              </a:rPr>
              <a:t>Taille tumorale, cm</a:t>
            </a:r>
          </a:p>
          <a:p>
            <a:pPr marL="90488" fontAlgn="auto">
              <a:lnSpc>
                <a:spcPct val="90000"/>
              </a:lnSpc>
              <a:spcBef>
                <a:spcPts val="0"/>
              </a:spcBef>
              <a:spcAft>
                <a:spcPts val="0"/>
              </a:spcAft>
            </a:pPr>
            <a:r>
              <a:rPr lang="fr-FR" sz="1250" dirty="0">
                <a:solidFill>
                  <a:srgbClr val="4D4D4D"/>
                </a:solidFill>
                <a:latin typeface="Arial"/>
                <a:cs typeface="Arial"/>
              </a:rPr>
              <a:t>≤2,0</a:t>
            </a:r>
          </a:p>
          <a:p>
            <a:pPr marL="90488" fontAlgn="auto">
              <a:lnSpc>
                <a:spcPct val="90000"/>
              </a:lnSpc>
              <a:spcBef>
                <a:spcPts val="0"/>
              </a:spcBef>
              <a:spcAft>
                <a:spcPts val="0"/>
              </a:spcAft>
            </a:pPr>
            <a:r>
              <a:rPr lang="fr-FR" sz="1250" dirty="0">
                <a:solidFill>
                  <a:srgbClr val="4D4D4D"/>
                </a:solidFill>
                <a:latin typeface="Arial"/>
                <a:cs typeface="Arial"/>
              </a:rPr>
              <a:t>&gt;2,0</a:t>
            </a:r>
          </a:p>
          <a:p>
            <a:pPr fontAlgn="auto">
              <a:lnSpc>
                <a:spcPct val="90000"/>
              </a:lnSpc>
              <a:spcBef>
                <a:spcPts val="0"/>
              </a:spcBef>
              <a:spcAft>
                <a:spcPts val="0"/>
              </a:spcAft>
            </a:pPr>
            <a:endParaRPr lang="fr-FR" sz="1250" dirty="0">
              <a:solidFill>
                <a:srgbClr val="4D4D4D"/>
              </a:solidFill>
              <a:latin typeface="Arial"/>
              <a:cs typeface="Arial"/>
            </a:endParaRPr>
          </a:p>
          <a:p>
            <a:pPr fontAlgn="auto">
              <a:lnSpc>
                <a:spcPct val="90000"/>
              </a:lnSpc>
              <a:spcBef>
                <a:spcPts val="0"/>
              </a:spcBef>
              <a:spcAft>
                <a:spcPts val="0"/>
              </a:spcAft>
            </a:pPr>
            <a:r>
              <a:rPr lang="fr-FR" sz="1250" dirty="0">
                <a:solidFill>
                  <a:srgbClr val="4D4D4D"/>
                </a:solidFill>
                <a:latin typeface="Arial"/>
                <a:cs typeface="Arial"/>
              </a:rPr>
              <a:t>Score Child-</a:t>
            </a:r>
            <a:r>
              <a:rPr lang="fr-FR" sz="1250" dirty="0" err="1">
                <a:solidFill>
                  <a:srgbClr val="4D4D4D"/>
                </a:solidFill>
                <a:latin typeface="Arial"/>
                <a:cs typeface="Arial"/>
              </a:rPr>
              <a:t>Pugh</a:t>
            </a:r>
            <a:r>
              <a:rPr lang="fr-FR" sz="1250" dirty="0">
                <a:solidFill>
                  <a:srgbClr val="4D4D4D"/>
                </a:solidFill>
                <a:latin typeface="Arial"/>
                <a:cs typeface="Arial"/>
              </a:rPr>
              <a:t> </a:t>
            </a:r>
          </a:p>
          <a:p>
            <a:pPr marL="90488" fontAlgn="auto">
              <a:lnSpc>
                <a:spcPct val="90000"/>
              </a:lnSpc>
              <a:spcBef>
                <a:spcPts val="0"/>
              </a:spcBef>
              <a:spcAft>
                <a:spcPts val="0"/>
              </a:spcAft>
            </a:pPr>
            <a:r>
              <a:rPr lang="fr-FR" sz="1250" dirty="0">
                <a:solidFill>
                  <a:srgbClr val="4D4D4D"/>
                </a:solidFill>
                <a:latin typeface="Arial"/>
                <a:cs typeface="Arial"/>
              </a:rPr>
              <a:t>5</a:t>
            </a:r>
          </a:p>
          <a:p>
            <a:pPr marL="90488" fontAlgn="auto">
              <a:lnSpc>
                <a:spcPct val="90000"/>
              </a:lnSpc>
              <a:spcBef>
                <a:spcPts val="0"/>
              </a:spcBef>
              <a:spcAft>
                <a:spcPts val="0"/>
              </a:spcAft>
            </a:pPr>
            <a:r>
              <a:rPr lang="fr-FR" sz="1250" dirty="0">
                <a:solidFill>
                  <a:srgbClr val="4D4D4D"/>
                </a:solidFill>
                <a:latin typeface="Arial"/>
                <a:cs typeface="Arial"/>
              </a:rPr>
              <a:t>6–7</a:t>
            </a:r>
          </a:p>
        </p:txBody>
      </p:sp>
      <p:sp>
        <p:nvSpPr>
          <p:cNvPr id="35" name="TextBox 34">
            <a:extLst>
              <a:ext uri="{FF2B5EF4-FFF2-40B4-BE49-F238E27FC236}">
                <a16:creationId xmlns:a16="http://schemas.microsoft.com/office/drawing/2014/main" id="{486E6926-252D-4209-9428-5B9B0C3E19A4}"/>
              </a:ext>
            </a:extLst>
          </p:cNvPr>
          <p:cNvSpPr txBox="1"/>
          <p:nvPr/>
        </p:nvSpPr>
        <p:spPr>
          <a:xfrm>
            <a:off x="1311883" y="1832343"/>
            <a:ext cx="824264" cy="272382"/>
          </a:xfrm>
          <a:prstGeom prst="rect">
            <a:avLst/>
          </a:prstGeom>
          <a:noFill/>
        </p:spPr>
        <p:txBody>
          <a:bodyPr wrap="none" rtlCol="0">
            <a:spAutoFit/>
          </a:bodyPr>
          <a:lstStyle/>
          <a:p>
            <a:pPr algn="ctr" fontAlgn="auto">
              <a:lnSpc>
                <a:spcPct val="90000"/>
              </a:lnSpc>
              <a:spcBef>
                <a:spcPts val="0"/>
              </a:spcBef>
              <a:spcAft>
                <a:spcPts val="0"/>
              </a:spcAft>
            </a:pPr>
            <a:r>
              <a:rPr lang="fr-FR" sz="1300" dirty="0">
                <a:solidFill>
                  <a:srgbClr val="4D4D4D"/>
                </a:solidFill>
                <a:latin typeface="Arial"/>
                <a:cs typeface="Arial"/>
              </a:rPr>
              <a:t>Récidive</a:t>
            </a:r>
          </a:p>
        </p:txBody>
      </p:sp>
      <p:sp>
        <p:nvSpPr>
          <p:cNvPr id="36" name="TextBox 35">
            <a:extLst>
              <a:ext uri="{FF2B5EF4-FFF2-40B4-BE49-F238E27FC236}">
                <a16:creationId xmlns:a16="http://schemas.microsoft.com/office/drawing/2014/main" id="{CBA4AED4-1D21-49B3-9076-D568DC45A44C}"/>
              </a:ext>
            </a:extLst>
          </p:cNvPr>
          <p:cNvSpPr txBox="1"/>
          <p:nvPr/>
        </p:nvSpPr>
        <p:spPr>
          <a:xfrm>
            <a:off x="2375982" y="1832343"/>
            <a:ext cx="620683" cy="272382"/>
          </a:xfrm>
          <a:prstGeom prst="rect">
            <a:avLst/>
          </a:prstGeom>
          <a:noFill/>
        </p:spPr>
        <p:txBody>
          <a:bodyPr wrap="none" rtlCol="0">
            <a:spAutoFit/>
          </a:bodyPr>
          <a:lstStyle/>
          <a:p>
            <a:pPr algn="ctr" fontAlgn="auto">
              <a:lnSpc>
                <a:spcPct val="90000"/>
              </a:lnSpc>
              <a:spcBef>
                <a:spcPts val="0"/>
              </a:spcBef>
              <a:spcAft>
                <a:spcPts val="0"/>
              </a:spcAft>
            </a:pPr>
            <a:r>
              <a:rPr lang="fr-FR" sz="1300" dirty="0">
                <a:solidFill>
                  <a:srgbClr val="4D4D4D"/>
                </a:solidFill>
                <a:latin typeface="Arial"/>
                <a:cs typeface="Arial"/>
              </a:rPr>
              <a:t>Inclus</a:t>
            </a:r>
          </a:p>
        </p:txBody>
      </p:sp>
      <p:sp>
        <p:nvSpPr>
          <p:cNvPr id="37" name="TextBox 36">
            <a:extLst>
              <a:ext uri="{FF2B5EF4-FFF2-40B4-BE49-F238E27FC236}">
                <a16:creationId xmlns:a16="http://schemas.microsoft.com/office/drawing/2014/main" id="{3995F1D3-C4D0-4617-A6B5-A9D7B2051DA0}"/>
              </a:ext>
            </a:extLst>
          </p:cNvPr>
          <p:cNvSpPr txBox="1"/>
          <p:nvPr/>
        </p:nvSpPr>
        <p:spPr>
          <a:xfrm>
            <a:off x="2464083" y="2074798"/>
            <a:ext cx="454035" cy="3689472"/>
          </a:xfrm>
          <a:prstGeom prst="rect">
            <a:avLst/>
          </a:prstGeom>
          <a:noFill/>
        </p:spPr>
        <p:txBody>
          <a:bodyPr wrap="none" rtlCol="0">
            <a:spAutoFit/>
          </a:bodyPr>
          <a:lstStyle/>
          <a:p>
            <a:pPr algn="r" fontAlgn="auto">
              <a:lnSpc>
                <a:spcPct val="80000"/>
              </a:lnSpc>
              <a:spcBef>
                <a:spcPts val="0"/>
              </a:spcBef>
              <a:spcAft>
                <a:spcPts val="0"/>
              </a:spcAft>
            </a:pPr>
            <a:r>
              <a:rPr lang="fr-FR" sz="1250">
                <a:solidFill>
                  <a:srgbClr val="4D4D4D"/>
                </a:solidFill>
                <a:latin typeface="Arial"/>
                <a:cs typeface="Arial"/>
              </a:rPr>
              <a:t>150</a:t>
            </a:r>
          </a:p>
          <a:p>
            <a:pPr algn="r" fontAlgn="auto">
              <a:lnSpc>
                <a:spcPct val="80000"/>
              </a:lnSpc>
              <a:spcBef>
                <a:spcPts val="0"/>
              </a:spcBef>
              <a:spcAft>
                <a:spcPts val="0"/>
              </a:spcAft>
            </a:pPr>
            <a:endParaRPr lang="fr-FR" sz="1250">
              <a:solidFill>
                <a:srgbClr val="4D4D4D"/>
              </a:solidFill>
              <a:latin typeface="Arial"/>
              <a:cs typeface="Arial"/>
            </a:endParaRPr>
          </a:p>
          <a:p>
            <a:pPr algn="r" fontAlgn="auto">
              <a:lnSpc>
                <a:spcPct val="90000"/>
              </a:lnSpc>
              <a:spcBef>
                <a:spcPts val="0"/>
              </a:spcBef>
              <a:spcAft>
                <a:spcPts val="0"/>
              </a:spcAft>
            </a:pPr>
            <a:endParaRPr lang="fr-FR" sz="1250">
              <a:solidFill>
                <a:srgbClr val="4D4D4D"/>
              </a:solidFill>
              <a:latin typeface="Arial"/>
              <a:cs typeface="Arial"/>
            </a:endParaRPr>
          </a:p>
          <a:p>
            <a:pPr algn="r" fontAlgn="auto">
              <a:lnSpc>
                <a:spcPct val="90000"/>
              </a:lnSpc>
              <a:spcBef>
                <a:spcPts val="0"/>
              </a:spcBef>
              <a:spcAft>
                <a:spcPts val="0"/>
              </a:spcAft>
            </a:pPr>
            <a:r>
              <a:rPr lang="fr-FR" sz="1250">
                <a:solidFill>
                  <a:srgbClr val="4D4D4D"/>
                </a:solidFill>
                <a:latin typeface="Arial"/>
                <a:cs typeface="Arial"/>
              </a:rPr>
              <a:t>29</a:t>
            </a:r>
          </a:p>
          <a:p>
            <a:pPr algn="r" fontAlgn="auto">
              <a:lnSpc>
                <a:spcPct val="90000"/>
              </a:lnSpc>
              <a:spcBef>
                <a:spcPts val="0"/>
              </a:spcBef>
              <a:spcAft>
                <a:spcPts val="0"/>
              </a:spcAft>
            </a:pPr>
            <a:r>
              <a:rPr lang="fr-FR" sz="1250">
                <a:solidFill>
                  <a:srgbClr val="4D4D4D"/>
                </a:solidFill>
                <a:latin typeface="Arial"/>
                <a:cs typeface="Arial"/>
              </a:rPr>
              <a:t>121</a:t>
            </a:r>
          </a:p>
          <a:p>
            <a:pPr algn="r" fontAlgn="auto">
              <a:lnSpc>
                <a:spcPct val="90000"/>
              </a:lnSpc>
              <a:spcBef>
                <a:spcPts val="0"/>
              </a:spcBef>
              <a:spcAft>
                <a:spcPts val="0"/>
              </a:spcAft>
            </a:pPr>
            <a:endParaRPr lang="fr-FR" sz="1250">
              <a:solidFill>
                <a:srgbClr val="4D4D4D"/>
              </a:solidFill>
              <a:latin typeface="Arial"/>
              <a:cs typeface="Arial"/>
            </a:endParaRPr>
          </a:p>
          <a:p>
            <a:pPr algn="r" fontAlgn="auto">
              <a:lnSpc>
                <a:spcPct val="90000"/>
              </a:lnSpc>
              <a:spcBef>
                <a:spcPts val="0"/>
              </a:spcBef>
              <a:spcAft>
                <a:spcPts val="0"/>
              </a:spcAft>
            </a:pPr>
            <a:endParaRPr lang="fr-FR" sz="1250">
              <a:solidFill>
                <a:srgbClr val="4D4D4D"/>
              </a:solidFill>
              <a:latin typeface="Arial"/>
              <a:cs typeface="Arial"/>
            </a:endParaRPr>
          </a:p>
          <a:p>
            <a:pPr algn="r" fontAlgn="auto">
              <a:lnSpc>
                <a:spcPct val="90000"/>
              </a:lnSpc>
              <a:spcBef>
                <a:spcPts val="0"/>
              </a:spcBef>
              <a:spcAft>
                <a:spcPts val="0"/>
              </a:spcAft>
            </a:pPr>
            <a:r>
              <a:rPr lang="fr-FR" sz="1250">
                <a:solidFill>
                  <a:srgbClr val="4D4D4D"/>
                </a:solidFill>
                <a:latin typeface="Arial"/>
                <a:cs typeface="Arial"/>
              </a:rPr>
              <a:t>53</a:t>
            </a:r>
          </a:p>
          <a:p>
            <a:pPr algn="r" fontAlgn="auto">
              <a:lnSpc>
                <a:spcPct val="90000"/>
              </a:lnSpc>
              <a:spcBef>
                <a:spcPts val="0"/>
              </a:spcBef>
              <a:spcAft>
                <a:spcPts val="0"/>
              </a:spcAft>
            </a:pPr>
            <a:r>
              <a:rPr lang="fr-FR" sz="1250">
                <a:solidFill>
                  <a:srgbClr val="4D4D4D"/>
                </a:solidFill>
                <a:latin typeface="Arial"/>
                <a:cs typeface="Arial"/>
              </a:rPr>
              <a:t>97</a:t>
            </a:r>
          </a:p>
          <a:p>
            <a:pPr algn="r" fontAlgn="auto">
              <a:lnSpc>
                <a:spcPct val="90000"/>
              </a:lnSpc>
              <a:spcBef>
                <a:spcPts val="0"/>
              </a:spcBef>
              <a:spcAft>
                <a:spcPts val="0"/>
              </a:spcAft>
            </a:pPr>
            <a:endParaRPr lang="fr-FR" sz="1250">
              <a:solidFill>
                <a:srgbClr val="4D4D4D"/>
              </a:solidFill>
              <a:latin typeface="Arial"/>
              <a:cs typeface="Arial"/>
            </a:endParaRPr>
          </a:p>
          <a:p>
            <a:pPr algn="r" fontAlgn="auto">
              <a:lnSpc>
                <a:spcPct val="90000"/>
              </a:lnSpc>
              <a:spcBef>
                <a:spcPts val="0"/>
              </a:spcBef>
              <a:spcAft>
                <a:spcPts val="0"/>
              </a:spcAft>
            </a:pPr>
            <a:endParaRPr lang="fr-FR" sz="1250">
              <a:solidFill>
                <a:srgbClr val="4D4D4D"/>
              </a:solidFill>
              <a:latin typeface="Arial"/>
              <a:cs typeface="Arial"/>
            </a:endParaRPr>
          </a:p>
          <a:p>
            <a:pPr algn="r" fontAlgn="auto">
              <a:lnSpc>
                <a:spcPct val="90000"/>
              </a:lnSpc>
              <a:spcBef>
                <a:spcPts val="0"/>
              </a:spcBef>
              <a:spcAft>
                <a:spcPts val="0"/>
              </a:spcAft>
            </a:pPr>
            <a:r>
              <a:rPr lang="fr-FR" sz="1250">
                <a:solidFill>
                  <a:srgbClr val="4D4D4D"/>
                </a:solidFill>
                <a:latin typeface="Arial"/>
                <a:cs typeface="Arial"/>
              </a:rPr>
              <a:t>135</a:t>
            </a:r>
          </a:p>
          <a:p>
            <a:pPr algn="r" fontAlgn="auto">
              <a:lnSpc>
                <a:spcPct val="90000"/>
              </a:lnSpc>
              <a:spcBef>
                <a:spcPts val="0"/>
              </a:spcBef>
              <a:spcAft>
                <a:spcPts val="0"/>
              </a:spcAft>
            </a:pPr>
            <a:r>
              <a:rPr lang="fr-FR" sz="1250">
                <a:solidFill>
                  <a:srgbClr val="4D4D4D"/>
                </a:solidFill>
                <a:latin typeface="Arial"/>
                <a:cs typeface="Arial"/>
              </a:rPr>
              <a:t>15</a:t>
            </a:r>
          </a:p>
          <a:p>
            <a:pPr algn="r" fontAlgn="auto">
              <a:lnSpc>
                <a:spcPct val="90000"/>
              </a:lnSpc>
              <a:spcBef>
                <a:spcPts val="0"/>
              </a:spcBef>
              <a:spcAft>
                <a:spcPts val="0"/>
              </a:spcAft>
            </a:pPr>
            <a:endParaRPr lang="fr-FR" sz="1250">
              <a:solidFill>
                <a:srgbClr val="4D4D4D"/>
              </a:solidFill>
              <a:latin typeface="Arial"/>
              <a:cs typeface="Arial"/>
            </a:endParaRPr>
          </a:p>
          <a:p>
            <a:pPr algn="r" fontAlgn="auto">
              <a:lnSpc>
                <a:spcPct val="90000"/>
              </a:lnSpc>
              <a:spcBef>
                <a:spcPts val="0"/>
              </a:spcBef>
              <a:spcAft>
                <a:spcPts val="0"/>
              </a:spcAft>
            </a:pPr>
            <a:endParaRPr lang="fr-FR" sz="1250">
              <a:solidFill>
                <a:srgbClr val="4D4D4D"/>
              </a:solidFill>
              <a:latin typeface="Arial"/>
              <a:cs typeface="Arial"/>
            </a:endParaRPr>
          </a:p>
          <a:p>
            <a:pPr algn="r" fontAlgn="auto">
              <a:lnSpc>
                <a:spcPct val="90000"/>
              </a:lnSpc>
              <a:spcBef>
                <a:spcPts val="0"/>
              </a:spcBef>
              <a:spcAft>
                <a:spcPts val="0"/>
              </a:spcAft>
            </a:pPr>
            <a:r>
              <a:rPr lang="fr-FR" sz="1250">
                <a:solidFill>
                  <a:srgbClr val="4D4D4D"/>
                </a:solidFill>
                <a:latin typeface="Arial"/>
                <a:cs typeface="Arial"/>
              </a:rPr>
              <a:t>98</a:t>
            </a:r>
          </a:p>
          <a:p>
            <a:pPr algn="r" fontAlgn="auto">
              <a:lnSpc>
                <a:spcPct val="90000"/>
              </a:lnSpc>
              <a:spcBef>
                <a:spcPts val="0"/>
              </a:spcBef>
              <a:spcAft>
                <a:spcPts val="0"/>
              </a:spcAft>
            </a:pPr>
            <a:r>
              <a:rPr lang="fr-FR" sz="1250">
                <a:solidFill>
                  <a:srgbClr val="4D4D4D"/>
                </a:solidFill>
                <a:latin typeface="Arial"/>
                <a:cs typeface="Arial"/>
              </a:rPr>
              <a:t>52</a:t>
            </a:r>
          </a:p>
          <a:p>
            <a:pPr algn="r" fontAlgn="auto">
              <a:lnSpc>
                <a:spcPct val="90000"/>
              </a:lnSpc>
              <a:spcBef>
                <a:spcPts val="0"/>
              </a:spcBef>
              <a:spcAft>
                <a:spcPts val="0"/>
              </a:spcAft>
            </a:pPr>
            <a:endParaRPr lang="fr-FR" sz="1250">
              <a:solidFill>
                <a:srgbClr val="4D4D4D"/>
              </a:solidFill>
              <a:latin typeface="Arial"/>
              <a:cs typeface="Arial"/>
            </a:endParaRPr>
          </a:p>
          <a:p>
            <a:pPr algn="r" fontAlgn="auto">
              <a:lnSpc>
                <a:spcPct val="90000"/>
              </a:lnSpc>
              <a:spcBef>
                <a:spcPts val="0"/>
              </a:spcBef>
              <a:spcAft>
                <a:spcPts val="0"/>
              </a:spcAft>
            </a:pPr>
            <a:endParaRPr lang="fr-FR" sz="1250">
              <a:solidFill>
                <a:srgbClr val="4D4D4D"/>
              </a:solidFill>
              <a:latin typeface="Arial"/>
              <a:cs typeface="Arial"/>
            </a:endParaRPr>
          </a:p>
          <a:p>
            <a:pPr algn="r" fontAlgn="auto">
              <a:lnSpc>
                <a:spcPct val="90000"/>
              </a:lnSpc>
              <a:spcBef>
                <a:spcPts val="0"/>
              </a:spcBef>
              <a:spcAft>
                <a:spcPts val="0"/>
              </a:spcAft>
            </a:pPr>
            <a:r>
              <a:rPr lang="fr-FR" sz="1250">
                <a:solidFill>
                  <a:srgbClr val="4D4D4D"/>
                </a:solidFill>
                <a:latin typeface="Arial"/>
                <a:cs typeface="Arial"/>
              </a:rPr>
              <a:t>117</a:t>
            </a:r>
          </a:p>
          <a:p>
            <a:pPr algn="r" fontAlgn="auto">
              <a:lnSpc>
                <a:spcPct val="90000"/>
              </a:lnSpc>
              <a:spcBef>
                <a:spcPts val="0"/>
              </a:spcBef>
              <a:spcAft>
                <a:spcPts val="0"/>
              </a:spcAft>
            </a:pPr>
            <a:r>
              <a:rPr lang="fr-FR" sz="1250">
                <a:solidFill>
                  <a:srgbClr val="4D4D4D"/>
                </a:solidFill>
                <a:latin typeface="Arial"/>
                <a:cs typeface="Arial"/>
              </a:rPr>
              <a:t>32</a:t>
            </a:r>
          </a:p>
        </p:txBody>
      </p:sp>
      <p:sp>
        <p:nvSpPr>
          <p:cNvPr id="38" name="TextBox 37">
            <a:extLst>
              <a:ext uri="{FF2B5EF4-FFF2-40B4-BE49-F238E27FC236}">
                <a16:creationId xmlns:a16="http://schemas.microsoft.com/office/drawing/2014/main" id="{4E51383D-0494-4874-84F6-C4159D788452}"/>
              </a:ext>
            </a:extLst>
          </p:cNvPr>
          <p:cNvSpPr txBox="1"/>
          <p:nvPr/>
        </p:nvSpPr>
        <p:spPr>
          <a:xfrm>
            <a:off x="3508272" y="2074798"/>
            <a:ext cx="364267" cy="3689472"/>
          </a:xfrm>
          <a:prstGeom prst="rect">
            <a:avLst/>
          </a:prstGeom>
          <a:noFill/>
        </p:spPr>
        <p:txBody>
          <a:bodyPr wrap="none" rtlCol="0">
            <a:spAutoFit/>
          </a:bodyPr>
          <a:lstStyle/>
          <a:p>
            <a:pPr algn="r" fontAlgn="auto">
              <a:lnSpc>
                <a:spcPct val="80000"/>
              </a:lnSpc>
              <a:spcBef>
                <a:spcPts val="0"/>
              </a:spcBef>
              <a:spcAft>
                <a:spcPts val="0"/>
              </a:spcAft>
            </a:pPr>
            <a:r>
              <a:rPr lang="fr-FR" sz="1250">
                <a:solidFill>
                  <a:srgbClr val="4D4D4D"/>
                </a:solidFill>
                <a:latin typeface="Arial"/>
                <a:cs typeface="Arial"/>
              </a:rPr>
              <a:t>96</a:t>
            </a:r>
          </a:p>
          <a:p>
            <a:pPr algn="r" fontAlgn="auto">
              <a:lnSpc>
                <a:spcPct val="80000"/>
              </a:lnSpc>
              <a:spcBef>
                <a:spcPts val="0"/>
              </a:spcBef>
              <a:spcAft>
                <a:spcPts val="0"/>
              </a:spcAft>
            </a:pPr>
            <a:endParaRPr lang="fr-FR" sz="1250">
              <a:solidFill>
                <a:srgbClr val="4D4D4D"/>
              </a:solidFill>
              <a:latin typeface="Arial"/>
              <a:cs typeface="Arial"/>
            </a:endParaRPr>
          </a:p>
          <a:p>
            <a:pPr algn="r" fontAlgn="auto">
              <a:lnSpc>
                <a:spcPct val="90000"/>
              </a:lnSpc>
              <a:spcBef>
                <a:spcPts val="0"/>
              </a:spcBef>
              <a:spcAft>
                <a:spcPts val="0"/>
              </a:spcAft>
            </a:pPr>
            <a:endParaRPr lang="fr-FR" sz="1250">
              <a:solidFill>
                <a:srgbClr val="4D4D4D"/>
              </a:solidFill>
              <a:latin typeface="Arial"/>
              <a:cs typeface="Arial"/>
            </a:endParaRPr>
          </a:p>
          <a:p>
            <a:pPr algn="r" fontAlgn="auto">
              <a:lnSpc>
                <a:spcPct val="90000"/>
              </a:lnSpc>
              <a:spcBef>
                <a:spcPts val="0"/>
              </a:spcBef>
              <a:spcAft>
                <a:spcPts val="0"/>
              </a:spcAft>
            </a:pPr>
            <a:r>
              <a:rPr lang="fr-FR" sz="1250">
                <a:solidFill>
                  <a:srgbClr val="4D4D4D"/>
                </a:solidFill>
                <a:latin typeface="Arial"/>
                <a:cs typeface="Arial"/>
              </a:rPr>
              <a:t>9</a:t>
            </a:r>
          </a:p>
          <a:p>
            <a:pPr algn="r" fontAlgn="auto">
              <a:lnSpc>
                <a:spcPct val="90000"/>
              </a:lnSpc>
              <a:spcBef>
                <a:spcPts val="0"/>
              </a:spcBef>
              <a:spcAft>
                <a:spcPts val="0"/>
              </a:spcAft>
            </a:pPr>
            <a:r>
              <a:rPr lang="fr-FR" sz="1250">
                <a:solidFill>
                  <a:srgbClr val="4D4D4D"/>
                </a:solidFill>
                <a:latin typeface="Arial"/>
                <a:cs typeface="Arial"/>
              </a:rPr>
              <a:t>87</a:t>
            </a:r>
          </a:p>
          <a:p>
            <a:pPr algn="r" fontAlgn="auto">
              <a:lnSpc>
                <a:spcPct val="90000"/>
              </a:lnSpc>
              <a:spcBef>
                <a:spcPts val="0"/>
              </a:spcBef>
              <a:spcAft>
                <a:spcPts val="0"/>
              </a:spcAft>
            </a:pPr>
            <a:endParaRPr lang="fr-FR" sz="1250">
              <a:solidFill>
                <a:srgbClr val="4D4D4D"/>
              </a:solidFill>
              <a:latin typeface="Arial"/>
              <a:cs typeface="Arial"/>
            </a:endParaRPr>
          </a:p>
          <a:p>
            <a:pPr algn="r" fontAlgn="auto">
              <a:lnSpc>
                <a:spcPct val="90000"/>
              </a:lnSpc>
              <a:spcBef>
                <a:spcPts val="0"/>
              </a:spcBef>
              <a:spcAft>
                <a:spcPts val="0"/>
              </a:spcAft>
            </a:pPr>
            <a:endParaRPr lang="fr-FR" sz="1250">
              <a:solidFill>
                <a:srgbClr val="4D4D4D"/>
              </a:solidFill>
              <a:latin typeface="Arial"/>
              <a:cs typeface="Arial"/>
            </a:endParaRPr>
          </a:p>
          <a:p>
            <a:pPr algn="r" fontAlgn="auto">
              <a:lnSpc>
                <a:spcPct val="90000"/>
              </a:lnSpc>
              <a:spcBef>
                <a:spcPts val="0"/>
              </a:spcBef>
              <a:spcAft>
                <a:spcPts val="0"/>
              </a:spcAft>
            </a:pPr>
            <a:r>
              <a:rPr lang="fr-FR" sz="1250">
                <a:solidFill>
                  <a:srgbClr val="4D4D4D"/>
                </a:solidFill>
                <a:latin typeface="Arial"/>
                <a:cs typeface="Arial"/>
              </a:rPr>
              <a:t>33</a:t>
            </a:r>
          </a:p>
          <a:p>
            <a:pPr algn="r" fontAlgn="auto">
              <a:lnSpc>
                <a:spcPct val="90000"/>
              </a:lnSpc>
              <a:spcBef>
                <a:spcPts val="0"/>
              </a:spcBef>
              <a:spcAft>
                <a:spcPts val="0"/>
              </a:spcAft>
            </a:pPr>
            <a:r>
              <a:rPr lang="fr-FR" sz="1250">
                <a:solidFill>
                  <a:srgbClr val="4D4D4D"/>
                </a:solidFill>
                <a:latin typeface="Arial"/>
                <a:cs typeface="Arial"/>
              </a:rPr>
              <a:t>63</a:t>
            </a:r>
          </a:p>
          <a:p>
            <a:pPr algn="r" fontAlgn="auto">
              <a:lnSpc>
                <a:spcPct val="90000"/>
              </a:lnSpc>
              <a:spcBef>
                <a:spcPts val="0"/>
              </a:spcBef>
              <a:spcAft>
                <a:spcPts val="0"/>
              </a:spcAft>
            </a:pPr>
            <a:endParaRPr lang="fr-FR" sz="1250">
              <a:solidFill>
                <a:srgbClr val="4D4D4D"/>
              </a:solidFill>
              <a:latin typeface="Arial"/>
              <a:cs typeface="Arial"/>
            </a:endParaRPr>
          </a:p>
          <a:p>
            <a:pPr algn="r" fontAlgn="auto">
              <a:lnSpc>
                <a:spcPct val="90000"/>
              </a:lnSpc>
              <a:spcBef>
                <a:spcPts val="0"/>
              </a:spcBef>
              <a:spcAft>
                <a:spcPts val="0"/>
              </a:spcAft>
            </a:pPr>
            <a:endParaRPr lang="fr-FR" sz="1250">
              <a:solidFill>
                <a:srgbClr val="4D4D4D"/>
              </a:solidFill>
              <a:latin typeface="Arial"/>
              <a:cs typeface="Arial"/>
            </a:endParaRPr>
          </a:p>
          <a:p>
            <a:pPr algn="r" fontAlgn="auto">
              <a:lnSpc>
                <a:spcPct val="90000"/>
              </a:lnSpc>
              <a:spcBef>
                <a:spcPts val="0"/>
              </a:spcBef>
              <a:spcAft>
                <a:spcPts val="0"/>
              </a:spcAft>
            </a:pPr>
            <a:r>
              <a:rPr lang="fr-FR" sz="1250">
                <a:solidFill>
                  <a:srgbClr val="4D4D4D"/>
                </a:solidFill>
                <a:latin typeface="Arial"/>
                <a:cs typeface="Arial"/>
              </a:rPr>
              <a:t>84</a:t>
            </a:r>
          </a:p>
          <a:p>
            <a:pPr algn="r" fontAlgn="auto">
              <a:lnSpc>
                <a:spcPct val="90000"/>
              </a:lnSpc>
              <a:spcBef>
                <a:spcPts val="0"/>
              </a:spcBef>
              <a:spcAft>
                <a:spcPts val="0"/>
              </a:spcAft>
            </a:pPr>
            <a:r>
              <a:rPr lang="fr-FR" sz="1250">
                <a:solidFill>
                  <a:srgbClr val="4D4D4D"/>
                </a:solidFill>
                <a:latin typeface="Arial"/>
                <a:cs typeface="Arial"/>
              </a:rPr>
              <a:t>12</a:t>
            </a:r>
          </a:p>
          <a:p>
            <a:pPr algn="r" fontAlgn="auto">
              <a:lnSpc>
                <a:spcPct val="90000"/>
              </a:lnSpc>
              <a:spcBef>
                <a:spcPts val="0"/>
              </a:spcBef>
              <a:spcAft>
                <a:spcPts val="0"/>
              </a:spcAft>
            </a:pPr>
            <a:endParaRPr lang="fr-FR" sz="1250">
              <a:solidFill>
                <a:srgbClr val="4D4D4D"/>
              </a:solidFill>
              <a:latin typeface="Arial"/>
              <a:cs typeface="Arial"/>
            </a:endParaRPr>
          </a:p>
          <a:p>
            <a:pPr algn="r" fontAlgn="auto">
              <a:lnSpc>
                <a:spcPct val="90000"/>
              </a:lnSpc>
              <a:spcBef>
                <a:spcPts val="0"/>
              </a:spcBef>
              <a:spcAft>
                <a:spcPts val="0"/>
              </a:spcAft>
            </a:pPr>
            <a:endParaRPr lang="fr-FR" sz="1250">
              <a:solidFill>
                <a:srgbClr val="4D4D4D"/>
              </a:solidFill>
              <a:latin typeface="Arial"/>
              <a:cs typeface="Arial"/>
            </a:endParaRPr>
          </a:p>
          <a:p>
            <a:pPr algn="r" fontAlgn="auto">
              <a:lnSpc>
                <a:spcPct val="90000"/>
              </a:lnSpc>
              <a:spcBef>
                <a:spcPts val="0"/>
              </a:spcBef>
              <a:spcAft>
                <a:spcPts val="0"/>
              </a:spcAft>
            </a:pPr>
            <a:r>
              <a:rPr lang="fr-FR" sz="1250">
                <a:solidFill>
                  <a:srgbClr val="4D4D4D"/>
                </a:solidFill>
                <a:latin typeface="Arial"/>
                <a:cs typeface="Arial"/>
              </a:rPr>
              <a:t>59</a:t>
            </a:r>
          </a:p>
          <a:p>
            <a:pPr algn="r" fontAlgn="auto">
              <a:lnSpc>
                <a:spcPct val="90000"/>
              </a:lnSpc>
              <a:spcBef>
                <a:spcPts val="0"/>
              </a:spcBef>
              <a:spcAft>
                <a:spcPts val="0"/>
              </a:spcAft>
            </a:pPr>
            <a:r>
              <a:rPr lang="fr-FR" sz="1250">
                <a:solidFill>
                  <a:srgbClr val="4D4D4D"/>
                </a:solidFill>
                <a:latin typeface="Arial"/>
                <a:cs typeface="Arial"/>
              </a:rPr>
              <a:t>37</a:t>
            </a:r>
          </a:p>
          <a:p>
            <a:pPr algn="r" fontAlgn="auto">
              <a:lnSpc>
                <a:spcPct val="90000"/>
              </a:lnSpc>
              <a:spcBef>
                <a:spcPts val="0"/>
              </a:spcBef>
              <a:spcAft>
                <a:spcPts val="0"/>
              </a:spcAft>
            </a:pPr>
            <a:endParaRPr lang="fr-FR" sz="1250">
              <a:solidFill>
                <a:srgbClr val="4D4D4D"/>
              </a:solidFill>
              <a:latin typeface="Arial"/>
              <a:cs typeface="Arial"/>
            </a:endParaRPr>
          </a:p>
          <a:p>
            <a:pPr algn="r" fontAlgn="auto">
              <a:lnSpc>
                <a:spcPct val="90000"/>
              </a:lnSpc>
              <a:spcBef>
                <a:spcPts val="0"/>
              </a:spcBef>
              <a:spcAft>
                <a:spcPts val="0"/>
              </a:spcAft>
            </a:pPr>
            <a:endParaRPr lang="fr-FR" sz="1250">
              <a:solidFill>
                <a:srgbClr val="4D4D4D"/>
              </a:solidFill>
              <a:latin typeface="Arial"/>
              <a:cs typeface="Arial"/>
            </a:endParaRPr>
          </a:p>
          <a:p>
            <a:pPr algn="r" fontAlgn="auto">
              <a:lnSpc>
                <a:spcPct val="90000"/>
              </a:lnSpc>
              <a:spcBef>
                <a:spcPts val="0"/>
              </a:spcBef>
              <a:spcAft>
                <a:spcPts val="0"/>
              </a:spcAft>
            </a:pPr>
            <a:r>
              <a:rPr lang="fr-FR" sz="1250">
                <a:solidFill>
                  <a:srgbClr val="4D4D4D"/>
                </a:solidFill>
                <a:latin typeface="Arial"/>
                <a:cs typeface="Arial"/>
              </a:rPr>
              <a:t>78</a:t>
            </a:r>
          </a:p>
          <a:p>
            <a:pPr algn="r" fontAlgn="auto">
              <a:lnSpc>
                <a:spcPct val="90000"/>
              </a:lnSpc>
              <a:spcBef>
                <a:spcPts val="0"/>
              </a:spcBef>
              <a:spcAft>
                <a:spcPts val="0"/>
              </a:spcAft>
            </a:pPr>
            <a:r>
              <a:rPr lang="fr-FR" sz="1250">
                <a:solidFill>
                  <a:srgbClr val="4D4D4D"/>
                </a:solidFill>
                <a:latin typeface="Arial"/>
                <a:cs typeface="Arial"/>
              </a:rPr>
              <a:t>18</a:t>
            </a:r>
          </a:p>
        </p:txBody>
      </p:sp>
      <p:sp>
        <p:nvSpPr>
          <p:cNvPr id="39" name="TextBox 38">
            <a:extLst>
              <a:ext uri="{FF2B5EF4-FFF2-40B4-BE49-F238E27FC236}">
                <a16:creationId xmlns:a16="http://schemas.microsoft.com/office/drawing/2014/main" id="{12057389-8A8A-47F4-87AB-DA7D8F6110A7}"/>
              </a:ext>
            </a:extLst>
          </p:cNvPr>
          <p:cNvSpPr txBox="1"/>
          <p:nvPr/>
        </p:nvSpPr>
        <p:spPr>
          <a:xfrm>
            <a:off x="3275101" y="1832343"/>
            <a:ext cx="824264" cy="272382"/>
          </a:xfrm>
          <a:prstGeom prst="rect">
            <a:avLst/>
          </a:prstGeom>
          <a:noFill/>
        </p:spPr>
        <p:txBody>
          <a:bodyPr wrap="none" rtlCol="0">
            <a:spAutoFit/>
          </a:bodyPr>
          <a:lstStyle/>
          <a:p>
            <a:pPr algn="ctr" fontAlgn="auto">
              <a:lnSpc>
                <a:spcPct val="90000"/>
              </a:lnSpc>
              <a:spcBef>
                <a:spcPts val="0"/>
              </a:spcBef>
              <a:spcAft>
                <a:spcPts val="0"/>
              </a:spcAft>
            </a:pPr>
            <a:r>
              <a:rPr lang="fr-FR" sz="1300" dirty="0">
                <a:solidFill>
                  <a:srgbClr val="4D4D4D"/>
                </a:solidFill>
                <a:latin typeface="Arial"/>
                <a:cs typeface="Arial"/>
              </a:rPr>
              <a:t>Récidive</a:t>
            </a:r>
          </a:p>
        </p:txBody>
      </p:sp>
      <p:grpSp>
        <p:nvGrpSpPr>
          <p:cNvPr id="40" name="Group 39">
            <a:extLst>
              <a:ext uri="{FF2B5EF4-FFF2-40B4-BE49-F238E27FC236}">
                <a16:creationId xmlns:a16="http://schemas.microsoft.com/office/drawing/2014/main" id="{09B067D0-45EA-4563-835A-6C709C498CA1}"/>
              </a:ext>
            </a:extLst>
          </p:cNvPr>
          <p:cNvGrpSpPr/>
          <p:nvPr/>
        </p:nvGrpSpPr>
        <p:grpSpPr>
          <a:xfrm>
            <a:off x="4344134" y="1832343"/>
            <a:ext cx="633576" cy="3931927"/>
            <a:chOff x="3945238" y="1474321"/>
            <a:chExt cx="633576" cy="3931927"/>
          </a:xfrm>
        </p:grpSpPr>
        <p:sp>
          <p:nvSpPr>
            <p:cNvPr id="41" name="TextBox 40">
              <a:extLst>
                <a:ext uri="{FF2B5EF4-FFF2-40B4-BE49-F238E27FC236}">
                  <a16:creationId xmlns:a16="http://schemas.microsoft.com/office/drawing/2014/main" id="{573943CB-8161-49DB-9A5D-FA4E13C82B44}"/>
                </a:ext>
              </a:extLst>
            </p:cNvPr>
            <p:cNvSpPr txBox="1"/>
            <p:nvPr/>
          </p:nvSpPr>
          <p:spPr>
            <a:xfrm>
              <a:off x="4124780" y="1716776"/>
              <a:ext cx="454034" cy="3689472"/>
            </a:xfrm>
            <a:prstGeom prst="rect">
              <a:avLst/>
            </a:prstGeom>
            <a:noFill/>
          </p:spPr>
          <p:txBody>
            <a:bodyPr wrap="none" rtlCol="0">
              <a:spAutoFit/>
            </a:bodyPr>
            <a:lstStyle/>
            <a:p>
              <a:pPr algn="r" fontAlgn="auto">
                <a:lnSpc>
                  <a:spcPct val="80000"/>
                </a:lnSpc>
                <a:spcBef>
                  <a:spcPts val="0"/>
                </a:spcBef>
                <a:spcAft>
                  <a:spcPts val="0"/>
                </a:spcAft>
              </a:pPr>
              <a:r>
                <a:rPr lang="fr-FR" sz="1250">
                  <a:solidFill>
                    <a:srgbClr val="4D4D4D"/>
                  </a:solidFill>
                  <a:latin typeface="Arial"/>
                  <a:cs typeface="Arial"/>
                </a:rPr>
                <a:t>151</a:t>
              </a:r>
            </a:p>
            <a:p>
              <a:pPr algn="r" fontAlgn="auto">
                <a:lnSpc>
                  <a:spcPct val="80000"/>
                </a:lnSpc>
                <a:spcBef>
                  <a:spcPts val="0"/>
                </a:spcBef>
                <a:spcAft>
                  <a:spcPts val="0"/>
                </a:spcAft>
              </a:pPr>
              <a:endParaRPr lang="fr-FR" sz="1250">
                <a:solidFill>
                  <a:srgbClr val="4D4D4D"/>
                </a:solidFill>
                <a:latin typeface="Arial"/>
                <a:cs typeface="Arial"/>
              </a:endParaRPr>
            </a:p>
            <a:p>
              <a:pPr algn="r" fontAlgn="auto">
                <a:lnSpc>
                  <a:spcPct val="90000"/>
                </a:lnSpc>
                <a:spcBef>
                  <a:spcPts val="0"/>
                </a:spcBef>
                <a:spcAft>
                  <a:spcPts val="0"/>
                </a:spcAft>
              </a:pPr>
              <a:endParaRPr lang="fr-FR" sz="1250">
                <a:solidFill>
                  <a:srgbClr val="4D4D4D"/>
                </a:solidFill>
                <a:latin typeface="Arial"/>
                <a:cs typeface="Arial"/>
              </a:endParaRPr>
            </a:p>
            <a:p>
              <a:pPr algn="r" fontAlgn="auto">
                <a:lnSpc>
                  <a:spcPct val="90000"/>
                </a:lnSpc>
                <a:spcBef>
                  <a:spcPts val="0"/>
                </a:spcBef>
                <a:spcAft>
                  <a:spcPts val="0"/>
                </a:spcAft>
              </a:pPr>
              <a:r>
                <a:rPr lang="fr-FR" sz="1250">
                  <a:solidFill>
                    <a:srgbClr val="4D4D4D"/>
                  </a:solidFill>
                  <a:latin typeface="Arial"/>
                  <a:cs typeface="Arial"/>
                </a:rPr>
                <a:t>28</a:t>
              </a:r>
            </a:p>
            <a:p>
              <a:pPr algn="r" fontAlgn="auto">
                <a:lnSpc>
                  <a:spcPct val="90000"/>
                </a:lnSpc>
                <a:spcBef>
                  <a:spcPts val="0"/>
                </a:spcBef>
                <a:spcAft>
                  <a:spcPts val="0"/>
                </a:spcAft>
              </a:pPr>
              <a:r>
                <a:rPr lang="fr-FR" sz="1250">
                  <a:solidFill>
                    <a:srgbClr val="4D4D4D"/>
                  </a:solidFill>
                  <a:latin typeface="Arial"/>
                  <a:cs typeface="Arial"/>
                </a:rPr>
                <a:t>123</a:t>
              </a:r>
            </a:p>
            <a:p>
              <a:pPr algn="r" fontAlgn="auto">
                <a:lnSpc>
                  <a:spcPct val="90000"/>
                </a:lnSpc>
                <a:spcBef>
                  <a:spcPts val="0"/>
                </a:spcBef>
                <a:spcAft>
                  <a:spcPts val="0"/>
                </a:spcAft>
              </a:pPr>
              <a:endParaRPr lang="fr-FR" sz="1250">
                <a:solidFill>
                  <a:srgbClr val="4D4D4D"/>
                </a:solidFill>
                <a:latin typeface="Arial"/>
                <a:cs typeface="Arial"/>
              </a:endParaRPr>
            </a:p>
            <a:p>
              <a:pPr algn="r" fontAlgn="auto">
                <a:lnSpc>
                  <a:spcPct val="90000"/>
                </a:lnSpc>
                <a:spcBef>
                  <a:spcPts val="0"/>
                </a:spcBef>
                <a:spcAft>
                  <a:spcPts val="0"/>
                </a:spcAft>
              </a:pPr>
              <a:endParaRPr lang="fr-FR" sz="1250">
                <a:solidFill>
                  <a:srgbClr val="4D4D4D"/>
                </a:solidFill>
                <a:latin typeface="Arial"/>
                <a:cs typeface="Arial"/>
              </a:endParaRPr>
            </a:p>
            <a:p>
              <a:pPr algn="r" fontAlgn="auto">
                <a:lnSpc>
                  <a:spcPct val="90000"/>
                </a:lnSpc>
                <a:spcBef>
                  <a:spcPts val="0"/>
                </a:spcBef>
                <a:spcAft>
                  <a:spcPts val="0"/>
                </a:spcAft>
              </a:pPr>
              <a:r>
                <a:rPr lang="fr-FR" sz="1250">
                  <a:solidFill>
                    <a:srgbClr val="4D4D4D"/>
                  </a:solidFill>
                  <a:latin typeface="Arial"/>
                  <a:cs typeface="Arial"/>
                </a:rPr>
                <a:t>57</a:t>
              </a:r>
            </a:p>
            <a:p>
              <a:pPr algn="r" fontAlgn="auto">
                <a:lnSpc>
                  <a:spcPct val="90000"/>
                </a:lnSpc>
                <a:spcBef>
                  <a:spcPts val="0"/>
                </a:spcBef>
                <a:spcAft>
                  <a:spcPts val="0"/>
                </a:spcAft>
              </a:pPr>
              <a:r>
                <a:rPr lang="fr-FR" sz="1250">
                  <a:solidFill>
                    <a:srgbClr val="4D4D4D"/>
                  </a:solidFill>
                  <a:latin typeface="Arial"/>
                  <a:cs typeface="Arial"/>
                </a:rPr>
                <a:t>94</a:t>
              </a:r>
            </a:p>
            <a:p>
              <a:pPr algn="r" fontAlgn="auto">
                <a:lnSpc>
                  <a:spcPct val="90000"/>
                </a:lnSpc>
                <a:spcBef>
                  <a:spcPts val="0"/>
                </a:spcBef>
                <a:spcAft>
                  <a:spcPts val="0"/>
                </a:spcAft>
              </a:pPr>
              <a:endParaRPr lang="fr-FR" sz="1250">
                <a:solidFill>
                  <a:srgbClr val="4D4D4D"/>
                </a:solidFill>
                <a:latin typeface="Arial"/>
                <a:cs typeface="Arial"/>
              </a:endParaRPr>
            </a:p>
            <a:p>
              <a:pPr algn="r" fontAlgn="auto">
                <a:lnSpc>
                  <a:spcPct val="90000"/>
                </a:lnSpc>
                <a:spcBef>
                  <a:spcPts val="0"/>
                </a:spcBef>
                <a:spcAft>
                  <a:spcPts val="0"/>
                </a:spcAft>
              </a:pPr>
              <a:endParaRPr lang="fr-FR" sz="1250">
                <a:solidFill>
                  <a:srgbClr val="4D4D4D"/>
                </a:solidFill>
                <a:latin typeface="Arial"/>
                <a:cs typeface="Arial"/>
              </a:endParaRPr>
            </a:p>
            <a:p>
              <a:pPr algn="r" fontAlgn="auto">
                <a:lnSpc>
                  <a:spcPct val="90000"/>
                </a:lnSpc>
                <a:spcBef>
                  <a:spcPts val="0"/>
                </a:spcBef>
                <a:spcAft>
                  <a:spcPts val="0"/>
                </a:spcAft>
              </a:pPr>
              <a:r>
                <a:rPr lang="fr-FR" sz="1250">
                  <a:solidFill>
                    <a:srgbClr val="4D4D4D"/>
                  </a:solidFill>
                  <a:latin typeface="Arial"/>
                  <a:cs typeface="Arial"/>
                </a:rPr>
                <a:t>136</a:t>
              </a:r>
            </a:p>
            <a:p>
              <a:pPr algn="r" fontAlgn="auto">
                <a:lnSpc>
                  <a:spcPct val="90000"/>
                </a:lnSpc>
                <a:spcBef>
                  <a:spcPts val="0"/>
                </a:spcBef>
                <a:spcAft>
                  <a:spcPts val="0"/>
                </a:spcAft>
              </a:pPr>
              <a:r>
                <a:rPr lang="fr-FR" sz="1250">
                  <a:solidFill>
                    <a:srgbClr val="4D4D4D"/>
                  </a:solidFill>
                  <a:latin typeface="Arial"/>
                  <a:cs typeface="Arial"/>
                </a:rPr>
                <a:t>15</a:t>
              </a:r>
            </a:p>
            <a:p>
              <a:pPr algn="r" fontAlgn="auto">
                <a:lnSpc>
                  <a:spcPct val="90000"/>
                </a:lnSpc>
                <a:spcBef>
                  <a:spcPts val="0"/>
                </a:spcBef>
                <a:spcAft>
                  <a:spcPts val="0"/>
                </a:spcAft>
              </a:pPr>
              <a:endParaRPr lang="fr-FR" sz="1250">
                <a:solidFill>
                  <a:srgbClr val="4D4D4D"/>
                </a:solidFill>
                <a:latin typeface="Arial"/>
                <a:cs typeface="Arial"/>
              </a:endParaRPr>
            </a:p>
            <a:p>
              <a:pPr algn="r" fontAlgn="auto">
                <a:lnSpc>
                  <a:spcPct val="90000"/>
                </a:lnSpc>
                <a:spcBef>
                  <a:spcPts val="0"/>
                </a:spcBef>
                <a:spcAft>
                  <a:spcPts val="0"/>
                </a:spcAft>
              </a:pPr>
              <a:endParaRPr lang="fr-FR" sz="1250">
                <a:solidFill>
                  <a:srgbClr val="4D4D4D"/>
                </a:solidFill>
                <a:latin typeface="Arial"/>
                <a:cs typeface="Arial"/>
              </a:endParaRPr>
            </a:p>
            <a:p>
              <a:pPr algn="r" fontAlgn="auto">
                <a:lnSpc>
                  <a:spcPct val="90000"/>
                </a:lnSpc>
                <a:spcBef>
                  <a:spcPts val="0"/>
                </a:spcBef>
                <a:spcAft>
                  <a:spcPts val="0"/>
                </a:spcAft>
              </a:pPr>
              <a:r>
                <a:rPr lang="fr-FR" sz="1250">
                  <a:solidFill>
                    <a:srgbClr val="4D4D4D"/>
                  </a:solidFill>
                  <a:latin typeface="Arial"/>
                  <a:cs typeface="Arial"/>
                </a:rPr>
                <a:t>101</a:t>
              </a:r>
            </a:p>
            <a:p>
              <a:pPr algn="r" fontAlgn="auto">
                <a:lnSpc>
                  <a:spcPct val="90000"/>
                </a:lnSpc>
                <a:spcBef>
                  <a:spcPts val="0"/>
                </a:spcBef>
                <a:spcAft>
                  <a:spcPts val="0"/>
                </a:spcAft>
              </a:pPr>
              <a:r>
                <a:rPr lang="fr-FR" sz="1250">
                  <a:solidFill>
                    <a:srgbClr val="4D4D4D"/>
                  </a:solidFill>
                  <a:latin typeface="Arial"/>
                  <a:cs typeface="Arial"/>
                </a:rPr>
                <a:t>50</a:t>
              </a:r>
            </a:p>
            <a:p>
              <a:pPr algn="r" fontAlgn="auto">
                <a:lnSpc>
                  <a:spcPct val="90000"/>
                </a:lnSpc>
                <a:spcBef>
                  <a:spcPts val="0"/>
                </a:spcBef>
                <a:spcAft>
                  <a:spcPts val="0"/>
                </a:spcAft>
              </a:pPr>
              <a:endParaRPr lang="fr-FR" sz="1250">
                <a:solidFill>
                  <a:srgbClr val="4D4D4D"/>
                </a:solidFill>
                <a:latin typeface="Arial"/>
                <a:cs typeface="Arial"/>
              </a:endParaRPr>
            </a:p>
            <a:p>
              <a:pPr algn="r" fontAlgn="auto">
                <a:lnSpc>
                  <a:spcPct val="90000"/>
                </a:lnSpc>
                <a:spcBef>
                  <a:spcPts val="0"/>
                </a:spcBef>
                <a:spcAft>
                  <a:spcPts val="0"/>
                </a:spcAft>
              </a:pPr>
              <a:endParaRPr lang="fr-FR" sz="1250">
                <a:solidFill>
                  <a:srgbClr val="4D4D4D"/>
                </a:solidFill>
                <a:latin typeface="Arial"/>
                <a:cs typeface="Arial"/>
              </a:endParaRPr>
            </a:p>
            <a:p>
              <a:pPr algn="r" fontAlgn="auto">
                <a:lnSpc>
                  <a:spcPct val="90000"/>
                </a:lnSpc>
                <a:spcBef>
                  <a:spcPts val="0"/>
                </a:spcBef>
                <a:spcAft>
                  <a:spcPts val="0"/>
                </a:spcAft>
              </a:pPr>
              <a:r>
                <a:rPr lang="fr-FR" sz="1250">
                  <a:solidFill>
                    <a:srgbClr val="4D4D4D"/>
                  </a:solidFill>
                  <a:latin typeface="Arial"/>
                  <a:cs typeface="Arial"/>
                </a:rPr>
                <a:t>129</a:t>
              </a:r>
            </a:p>
            <a:p>
              <a:pPr algn="r" fontAlgn="auto">
                <a:lnSpc>
                  <a:spcPct val="90000"/>
                </a:lnSpc>
                <a:spcBef>
                  <a:spcPts val="0"/>
                </a:spcBef>
                <a:spcAft>
                  <a:spcPts val="0"/>
                </a:spcAft>
              </a:pPr>
              <a:r>
                <a:rPr lang="fr-FR" sz="1250">
                  <a:solidFill>
                    <a:srgbClr val="4D4D4D"/>
                  </a:solidFill>
                  <a:latin typeface="Arial"/>
                  <a:cs typeface="Arial"/>
                </a:rPr>
                <a:t>22</a:t>
              </a:r>
            </a:p>
          </p:txBody>
        </p:sp>
        <p:sp>
          <p:nvSpPr>
            <p:cNvPr id="42" name="TextBox 41">
              <a:extLst>
                <a:ext uri="{FF2B5EF4-FFF2-40B4-BE49-F238E27FC236}">
                  <a16:creationId xmlns:a16="http://schemas.microsoft.com/office/drawing/2014/main" id="{483910C9-75DF-4A39-BD6C-0F4E0131A9B5}"/>
                </a:ext>
              </a:extLst>
            </p:cNvPr>
            <p:cNvSpPr txBox="1"/>
            <p:nvPr/>
          </p:nvSpPr>
          <p:spPr>
            <a:xfrm>
              <a:off x="3945238" y="1474321"/>
              <a:ext cx="620683" cy="272382"/>
            </a:xfrm>
            <a:prstGeom prst="rect">
              <a:avLst/>
            </a:prstGeom>
            <a:noFill/>
          </p:spPr>
          <p:txBody>
            <a:bodyPr wrap="none" rtlCol="0">
              <a:spAutoFit/>
            </a:bodyPr>
            <a:lstStyle/>
            <a:p>
              <a:pPr algn="ctr" fontAlgn="auto">
                <a:lnSpc>
                  <a:spcPct val="90000"/>
                </a:lnSpc>
                <a:spcBef>
                  <a:spcPts val="0"/>
                </a:spcBef>
                <a:spcAft>
                  <a:spcPts val="0"/>
                </a:spcAft>
              </a:pPr>
              <a:r>
                <a:rPr lang="fr-FR" sz="1300" dirty="0">
                  <a:solidFill>
                    <a:srgbClr val="4D4D4D"/>
                  </a:solidFill>
                  <a:latin typeface="Arial"/>
                  <a:cs typeface="Arial"/>
                </a:rPr>
                <a:t>Inclus</a:t>
              </a:r>
            </a:p>
          </p:txBody>
        </p:sp>
      </p:grpSp>
      <p:sp>
        <p:nvSpPr>
          <p:cNvPr id="43" name="Rectangle 42">
            <a:extLst>
              <a:ext uri="{FF2B5EF4-FFF2-40B4-BE49-F238E27FC236}">
                <a16:creationId xmlns:a16="http://schemas.microsoft.com/office/drawing/2014/main" id="{2C464B4C-B140-4692-85D9-C8DDF28A0DB4}"/>
              </a:ext>
            </a:extLst>
          </p:cNvPr>
          <p:cNvSpPr/>
          <p:nvPr/>
        </p:nvSpPr>
        <p:spPr>
          <a:xfrm rot="2700000">
            <a:off x="6217622" y="2619440"/>
            <a:ext cx="108000" cy="108000"/>
          </a:xfrm>
          <a:prstGeom prst="rect">
            <a:avLst/>
          </a:prstGeom>
          <a:solidFill>
            <a:srgbClr val="0438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sz="1250">
              <a:solidFill>
                <a:srgbClr val="4D4D4D"/>
              </a:solidFill>
            </a:endParaRPr>
          </a:p>
        </p:txBody>
      </p:sp>
      <p:sp>
        <p:nvSpPr>
          <p:cNvPr id="44" name="Rectangle 43">
            <a:extLst>
              <a:ext uri="{FF2B5EF4-FFF2-40B4-BE49-F238E27FC236}">
                <a16:creationId xmlns:a16="http://schemas.microsoft.com/office/drawing/2014/main" id="{A104851B-7F5C-4232-831F-79FE97D29AD8}"/>
              </a:ext>
            </a:extLst>
          </p:cNvPr>
          <p:cNvSpPr/>
          <p:nvPr/>
        </p:nvSpPr>
        <p:spPr>
          <a:xfrm rot="2700000">
            <a:off x="5996438" y="4171851"/>
            <a:ext cx="108000" cy="108000"/>
          </a:xfrm>
          <a:prstGeom prst="rect">
            <a:avLst/>
          </a:prstGeom>
          <a:solidFill>
            <a:srgbClr val="0438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sz="1250">
              <a:solidFill>
                <a:srgbClr val="4D4D4D"/>
              </a:solidFill>
            </a:endParaRPr>
          </a:p>
        </p:txBody>
      </p:sp>
      <p:sp>
        <p:nvSpPr>
          <p:cNvPr id="45" name="Rectangle 44">
            <a:extLst>
              <a:ext uri="{FF2B5EF4-FFF2-40B4-BE49-F238E27FC236}">
                <a16:creationId xmlns:a16="http://schemas.microsoft.com/office/drawing/2014/main" id="{AD0E67DC-0853-4CEE-BAEC-A7168C5EA532}"/>
              </a:ext>
            </a:extLst>
          </p:cNvPr>
          <p:cNvSpPr/>
          <p:nvPr/>
        </p:nvSpPr>
        <p:spPr>
          <a:xfrm rot="2700000">
            <a:off x="6227126" y="4674427"/>
            <a:ext cx="108000" cy="108000"/>
          </a:xfrm>
          <a:prstGeom prst="rect">
            <a:avLst/>
          </a:prstGeom>
          <a:solidFill>
            <a:srgbClr val="0438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fr-FR" sz="1250">
              <a:solidFill>
                <a:srgbClr val="4D4D4D"/>
              </a:solidFill>
            </a:endParaRPr>
          </a:p>
        </p:txBody>
      </p:sp>
      <p:cxnSp>
        <p:nvCxnSpPr>
          <p:cNvPr id="46" name="Straight Connector 45">
            <a:extLst>
              <a:ext uri="{FF2B5EF4-FFF2-40B4-BE49-F238E27FC236}">
                <a16:creationId xmlns:a16="http://schemas.microsoft.com/office/drawing/2014/main" id="{62BA310C-BAF6-4972-AAB2-A598F95A6026}"/>
              </a:ext>
            </a:extLst>
          </p:cNvPr>
          <p:cNvCxnSpPr>
            <a:cxnSpLocks/>
          </p:cNvCxnSpPr>
          <p:nvPr/>
        </p:nvCxnSpPr>
        <p:spPr>
          <a:xfrm>
            <a:off x="5594168" y="2673747"/>
            <a:ext cx="1327448" cy="0"/>
          </a:xfrm>
          <a:prstGeom prst="line">
            <a:avLst/>
          </a:prstGeom>
          <a:ln>
            <a:solidFill>
              <a:srgbClr val="043882"/>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BA7F29E4-2B45-48B4-A177-4EA9125A05A7}"/>
              </a:ext>
            </a:extLst>
          </p:cNvPr>
          <p:cNvCxnSpPr>
            <a:cxnSpLocks/>
          </p:cNvCxnSpPr>
          <p:nvPr/>
        </p:nvCxnSpPr>
        <p:spPr>
          <a:xfrm>
            <a:off x="6003566" y="2840838"/>
            <a:ext cx="480121" cy="0"/>
          </a:xfrm>
          <a:prstGeom prst="line">
            <a:avLst/>
          </a:prstGeom>
          <a:ln>
            <a:solidFill>
              <a:srgbClr val="043882"/>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BC9FA002-8587-4FD7-8D24-1B0BAB47560A}"/>
              </a:ext>
            </a:extLst>
          </p:cNvPr>
          <p:cNvCxnSpPr>
            <a:cxnSpLocks/>
          </p:cNvCxnSpPr>
          <p:nvPr/>
        </p:nvCxnSpPr>
        <p:spPr>
          <a:xfrm>
            <a:off x="5873644" y="3364612"/>
            <a:ext cx="776793" cy="0"/>
          </a:xfrm>
          <a:prstGeom prst="line">
            <a:avLst/>
          </a:prstGeom>
          <a:ln>
            <a:solidFill>
              <a:srgbClr val="043882"/>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21D650CF-6201-4323-82B7-70C335C2BC37}"/>
              </a:ext>
            </a:extLst>
          </p:cNvPr>
          <p:cNvCxnSpPr>
            <a:cxnSpLocks/>
          </p:cNvCxnSpPr>
          <p:nvPr/>
        </p:nvCxnSpPr>
        <p:spPr>
          <a:xfrm flipV="1">
            <a:off x="5919364" y="3534837"/>
            <a:ext cx="565719" cy="3947"/>
          </a:xfrm>
          <a:prstGeom prst="line">
            <a:avLst/>
          </a:prstGeom>
          <a:ln>
            <a:solidFill>
              <a:srgbClr val="043882"/>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CB588134-BB50-4D70-9401-4CDC340BCD0F}"/>
              </a:ext>
            </a:extLst>
          </p:cNvPr>
          <p:cNvCxnSpPr>
            <a:cxnSpLocks/>
          </p:cNvCxnSpPr>
          <p:nvPr/>
        </p:nvCxnSpPr>
        <p:spPr>
          <a:xfrm>
            <a:off x="5967624" y="4034377"/>
            <a:ext cx="517459" cy="0"/>
          </a:xfrm>
          <a:prstGeom prst="line">
            <a:avLst/>
          </a:prstGeom>
          <a:ln>
            <a:solidFill>
              <a:srgbClr val="043882"/>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70D9E5F4-662E-4795-AF3B-10E907324D5A}"/>
              </a:ext>
            </a:extLst>
          </p:cNvPr>
          <p:cNvCxnSpPr>
            <a:cxnSpLocks/>
          </p:cNvCxnSpPr>
          <p:nvPr/>
        </p:nvCxnSpPr>
        <p:spPr>
          <a:xfrm flipV="1">
            <a:off x="5435725" y="4217200"/>
            <a:ext cx="1255098" cy="4877"/>
          </a:xfrm>
          <a:prstGeom prst="line">
            <a:avLst/>
          </a:prstGeom>
          <a:ln>
            <a:solidFill>
              <a:srgbClr val="043882"/>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09455ED9-784F-4531-87FA-F676BA439D24}"/>
              </a:ext>
            </a:extLst>
          </p:cNvPr>
          <p:cNvCxnSpPr>
            <a:cxnSpLocks/>
          </p:cNvCxnSpPr>
          <p:nvPr/>
        </p:nvCxnSpPr>
        <p:spPr>
          <a:xfrm>
            <a:off x="6030468" y="4728427"/>
            <a:ext cx="517459" cy="0"/>
          </a:xfrm>
          <a:prstGeom prst="line">
            <a:avLst/>
          </a:prstGeom>
          <a:ln>
            <a:solidFill>
              <a:srgbClr val="043882"/>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D8054218-7A94-4806-960C-9B3AE74EADD1}"/>
              </a:ext>
            </a:extLst>
          </p:cNvPr>
          <p:cNvCxnSpPr>
            <a:cxnSpLocks/>
          </p:cNvCxnSpPr>
          <p:nvPr/>
        </p:nvCxnSpPr>
        <p:spPr>
          <a:xfrm flipV="1">
            <a:off x="5708627" y="4901388"/>
            <a:ext cx="723807" cy="7262"/>
          </a:xfrm>
          <a:prstGeom prst="line">
            <a:avLst/>
          </a:prstGeom>
          <a:ln>
            <a:solidFill>
              <a:srgbClr val="043882"/>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F6BC7C31-5915-4DCC-8DEF-BB823EB84E44}"/>
              </a:ext>
            </a:extLst>
          </p:cNvPr>
          <p:cNvCxnSpPr>
            <a:cxnSpLocks/>
          </p:cNvCxnSpPr>
          <p:nvPr/>
        </p:nvCxnSpPr>
        <p:spPr>
          <a:xfrm>
            <a:off x="5994002" y="5414469"/>
            <a:ext cx="501241" cy="0"/>
          </a:xfrm>
          <a:prstGeom prst="line">
            <a:avLst/>
          </a:prstGeom>
          <a:ln>
            <a:solidFill>
              <a:srgbClr val="043882"/>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696B2809-5BFD-4A9A-939A-11EE720AD584}"/>
              </a:ext>
            </a:extLst>
          </p:cNvPr>
          <p:cNvCxnSpPr>
            <a:cxnSpLocks/>
          </p:cNvCxnSpPr>
          <p:nvPr/>
        </p:nvCxnSpPr>
        <p:spPr>
          <a:xfrm>
            <a:off x="5434610" y="5588641"/>
            <a:ext cx="1083493" cy="0"/>
          </a:xfrm>
          <a:prstGeom prst="line">
            <a:avLst/>
          </a:prstGeom>
          <a:ln>
            <a:solidFill>
              <a:srgbClr val="043882"/>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38DF5EF2-4486-4A3A-8AF0-52EAA5C7E5A8}"/>
              </a:ext>
            </a:extLst>
          </p:cNvPr>
          <p:cNvCxnSpPr>
            <a:cxnSpLocks/>
          </p:cNvCxnSpPr>
          <p:nvPr/>
        </p:nvCxnSpPr>
        <p:spPr>
          <a:xfrm>
            <a:off x="1336156" y="1822511"/>
            <a:ext cx="3713938"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0D8F084-03A4-4260-99BF-109545A327A8}"/>
              </a:ext>
            </a:extLst>
          </p:cNvPr>
          <p:cNvCxnSpPr>
            <a:cxnSpLocks/>
          </p:cNvCxnSpPr>
          <p:nvPr/>
        </p:nvCxnSpPr>
        <p:spPr>
          <a:xfrm>
            <a:off x="1336156" y="2072354"/>
            <a:ext cx="7314541"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966F56DF-7475-49BC-8496-EC67F0B352CE}"/>
              </a:ext>
            </a:extLst>
          </p:cNvPr>
          <p:cNvSpPr txBox="1"/>
          <p:nvPr/>
        </p:nvSpPr>
        <p:spPr>
          <a:xfrm>
            <a:off x="7167277" y="2074798"/>
            <a:ext cx="498919" cy="3689472"/>
          </a:xfrm>
          <a:prstGeom prst="rect">
            <a:avLst/>
          </a:prstGeom>
          <a:noFill/>
        </p:spPr>
        <p:txBody>
          <a:bodyPr wrap="none" rtlCol="0">
            <a:spAutoFit/>
          </a:bodyPr>
          <a:lstStyle/>
          <a:p>
            <a:pPr algn="r" fontAlgn="auto">
              <a:lnSpc>
                <a:spcPct val="80000"/>
              </a:lnSpc>
              <a:spcBef>
                <a:spcPts val="0"/>
              </a:spcBef>
              <a:spcAft>
                <a:spcPts val="0"/>
              </a:spcAft>
            </a:pPr>
            <a:r>
              <a:rPr lang="fr-FR" sz="1250">
                <a:solidFill>
                  <a:srgbClr val="4D4D4D"/>
                </a:solidFill>
                <a:latin typeface="Arial"/>
                <a:cs typeface="Arial"/>
              </a:rPr>
              <a:t>0,96</a:t>
            </a:r>
          </a:p>
          <a:p>
            <a:pPr algn="r" fontAlgn="auto">
              <a:lnSpc>
                <a:spcPct val="80000"/>
              </a:lnSpc>
              <a:spcBef>
                <a:spcPts val="0"/>
              </a:spcBef>
              <a:spcAft>
                <a:spcPts val="0"/>
              </a:spcAft>
            </a:pPr>
            <a:endParaRPr lang="fr-FR" sz="1250">
              <a:solidFill>
                <a:srgbClr val="4D4D4D"/>
              </a:solidFill>
              <a:latin typeface="Arial"/>
              <a:cs typeface="Arial"/>
            </a:endParaRPr>
          </a:p>
          <a:p>
            <a:pPr algn="r" fontAlgn="auto">
              <a:lnSpc>
                <a:spcPct val="90000"/>
              </a:lnSpc>
              <a:spcBef>
                <a:spcPts val="0"/>
              </a:spcBef>
              <a:spcAft>
                <a:spcPts val="0"/>
              </a:spcAft>
            </a:pPr>
            <a:endParaRPr lang="fr-FR" sz="1250">
              <a:solidFill>
                <a:srgbClr val="4D4D4D"/>
              </a:solidFill>
              <a:latin typeface="Arial"/>
              <a:cs typeface="Arial"/>
            </a:endParaRPr>
          </a:p>
          <a:p>
            <a:pPr algn="r" fontAlgn="auto">
              <a:lnSpc>
                <a:spcPct val="90000"/>
              </a:lnSpc>
              <a:spcBef>
                <a:spcPts val="0"/>
              </a:spcBef>
              <a:spcAft>
                <a:spcPts val="0"/>
              </a:spcAft>
            </a:pPr>
            <a:r>
              <a:rPr lang="fr-FR" sz="1250">
                <a:solidFill>
                  <a:srgbClr val="4D4D4D"/>
                </a:solidFill>
                <a:latin typeface="Arial"/>
                <a:cs typeface="Arial"/>
              </a:rPr>
              <a:t>1,05</a:t>
            </a:r>
          </a:p>
          <a:p>
            <a:pPr algn="r" fontAlgn="auto">
              <a:lnSpc>
                <a:spcPct val="90000"/>
              </a:lnSpc>
              <a:spcBef>
                <a:spcPts val="0"/>
              </a:spcBef>
              <a:spcAft>
                <a:spcPts val="0"/>
              </a:spcAft>
            </a:pPr>
            <a:r>
              <a:rPr lang="fr-FR" sz="1250">
                <a:solidFill>
                  <a:srgbClr val="4D4D4D"/>
                </a:solidFill>
                <a:latin typeface="Arial"/>
                <a:cs typeface="Arial"/>
              </a:rPr>
              <a:t>0,95</a:t>
            </a:r>
          </a:p>
          <a:p>
            <a:pPr algn="r" fontAlgn="auto">
              <a:lnSpc>
                <a:spcPct val="90000"/>
              </a:lnSpc>
              <a:spcBef>
                <a:spcPts val="0"/>
              </a:spcBef>
              <a:spcAft>
                <a:spcPts val="0"/>
              </a:spcAft>
            </a:pPr>
            <a:endParaRPr lang="fr-FR" sz="1250">
              <a:solidFill>
                <a:srgbClr val="4D4D4D"/>
              </a:solidFill>
              <a:latin typeface="Arial"/>
              <a:cs typeface="Arial"/>
            </a:endParaRPr>
          </a:p>
          <a:p>
            <a:pPr algn="r" fontAlgn="auto">
              <a:lnSpc>
                <a:spcPct val="90000"/>
              </a:lnSpc>
              <a:spcBef>
                <a:spcPts val="0"/>
              </a:spcBef>
              <a:spcAft>
                <a:spcPts val="0"/>
              </a:spcAft>
            </a:pPr>
            <a:endParaRPr lang="fr-FR" sz="1250">
              <a:solidFill>
                <a:srgbClr val="4D4D4D"/>
              </a:solidFill>
              <a:latin typeface="Arial"/>
              <a:cs typeface="Arial"/>
            </a:endParaRPr>
          </a:p>
          <a:p>
            <a:pPr algn="r" fontAlgn="auto">
              <a:lnSpc>
                <a:spcPct val="90000"/>
              </a:lnSpc>
              <a:spcBef>
                <a:spcPts val="0"/>
              </a:spcBef>
              <a:spcAft>
                <a:spcPts val="0"/>
              </a:spcAft>
            </a:pPr>
            <a:r>
              <a:rPr lang="fr-FR" sz="1250">
                <a:solidFill>
                  <a:srgbClr val="4D4D4D"/>
                </a:solidFill>
                <a:latin typeface="Arial"/>
                <a:cs typeface="Arial"/>
              </a:rPr>
              <a:t>1,01</a:t>
            </a:r>
          </a:p>
          <a:p>
            <a:pPr algn="r" fontAlgn="auto">
              <a:lnSpc>
                <a:spcPct val="90000"/>
              </a:lnSpc>
              <a:spcBef>
                <a:spcPts val="0"/>
              </a:spcBef>
              <a:spcAft>
                <a:spcPts val="0"/>
              </a:spcAft>
            </a:pPr>
            <a:r>
              <a:rPr lang="fr-FR" sz="1250">
                <a:solidFill>
                  <a:srgbClr val="4D4D4D"/>
                </a:solidFill>
                <a:latin typeface="Arial"/>
                <a:cs typeface="Arial"/>
              </a:rPr>
              <a:t>0,94</a:t>
            </a:r>
          </a:p>
          <a:p>
            <a:pPr algn="r" fontAlgn="auto">
              <a:lnSpc>
                <a:spcPct val="90000"/>
              </a:lnSpc>
              <a:spcBef>
                <a:spcPts val="0"/>
              </a:spcBef>
              <a:spcAft>
                <a:spcPts val="0"/>
              </a:spcAft>
            </a:pPr>
            <a:endParaRPr lang="fr-FR" sz="1250">
              <a:solidFill>
                <a:srgbClr val="4D4D4D"/>
              </a:solidFill>
              <a:latin typeface="Arial"/>
              <a:cs typeface="Arial"/>
            </a:endParaRPr>
          </a:p>
          <a:p>
            <a:pPr algn="r" fontAlgn="auto">
              <a:lnSpc>
                <a:spcPct val="90000"/>
              </a:lnSpc>
              <a:spcBef>
                <a:spcPts val="0"/>
              </a:spcBef>
              <a:spcAft>
                <a:spcPts val="0"/>
              </a:spcAft>
            </a:pPr>
            <a:endParaRPr lang="fr-FR" sz="1250">
              <a:solidFill>
                <a:srgbClr val="4D4D4D"/>
              </a:solidFill>
              <a:latin typeface="Arial"/>
              <a:cs typeface="Arial"/>
            </a:endParaRPr>
          </a:p>
          <a:p>
            <a:pPr algn="r" fontAlgn="auto">
              <a:lnSpc>
                <a:spcPct val="90000"/>
              </a:lnSpc>
              <a:spcBef>
                <a:spcPts val="0"/>
              </a:spcBef>
              <a:spcAft>
                <a:spcPts val="0"/>
              </a:spcAft>
            </a:pPr>
            <a:r>
              <a:rPr lang="fr-FR" sz="1250">
                <a:solidFill>
                  <a:srgbClr val="4D4D4D"/>
                </a:solidFill>
                <a:latin typeface="Arial"/>
                <a:cs typeface="Arial"/>
              </a:rPr>
              <a:t>0,98</a:t>
            </a:r>
          </a:p>
          <a:p>
            <a:pPr algn="r" fontAlgn="auto">
              <a:lnSpc>
                <a:spcPct val="90000"/>
              </a:lnSpc>
              <a:spcBef>
                <a:spcPts val="0"/>
              </a:spcBef>
              <a:spcAft>
                <a:spcPts val="0"/>
              </a:spcAft>
            </a:pPr>
            <a:r>
              <a:rPr lang="fr-FR" sz="1250">
                <a:solidFill>
                  <a:srgbClr val="4D4D4D"/>
                </a:solidFill>
                <a:latin typeface="Arial"/>
                <a:cs typeface="Arial"/>
              </a:rPr>
              <a:t>0,79</a:t>
            </a:r>
          </a:p>
          <a:p>
            <a:pPr algn="r" fontAlgn="auto">
              <a:lnSpc>
                <a:spcPct val="90000"/>
              </a:lnSpc>
              <a:spcBef>
                <a:spcPts val="0"/>
              </a:spcBef>
              <a:spcAft>
                <a:spcPts val="0"/>
              </a:spcAft>
            </a:pPr>
            <a:endParaRPr lang="fr-FR" sz="1250">
              <a:solidFill>
                <a:srgbClr val="4D4D4D"/>
              </a:solidFill>
              <a:latin typeface="Arial"/>
              <a:cs typeface="Arial"/>
            </a:endParaRPr>
          </a:p>
          <a:p>
            <a:pPr algn="r" fontAlgn="auto">
              <a:lnSpc>
                <a:spcPct val="90000"/>
              </a:lnSpc>
              <a:spcBef>
                <a:spcPts val="0"/>
              </a:spcBef>
              <a:spcAft>
                <a:spcPts val="0"/>
              </a:spcAft>
            </a:pPr>
            <a:endParaRPr lang="fr-FR" sz="1250">
              <a:solidFill>
                <a:srgbClr val="4D4D4D"/>
              </a:solidFill>
              <a:latin typeface="Arial"/>
              <a:cs typeface="Arial"/>
            </a:endParaRPr>
          </a:p>
          <a:p>
            <a:pPr algn="r" fontAlgn="auto">
              <a:lnSpc>
                <a:spcPct val="90000"/>
              </a:lnSpc>
              <a:spcBef>
                <a:spcPts val="0"/>
              </a:spcBef>
              <a:spcAft>
                <a:spcPts val="0"/>
              </a:spcAft>
            </a:pPr>
            <a:r>
              <a:rPr lang="fr-FR" sz="1250">
                <a:solidFill>
                  <a:srgbClr val="4D4D4D"/>
                </a:solidFill>
                <a:latin typeface="Arial"/>
                <a:cs typeface="Arial"/>
              </a:rPr>
              <a:t>1,07</a:t>
            </a:r>
          </a:p>
          <a:p>
            <a:pPr algn="r" fontAlgn="auto">
              <a:lnSpc>
                <a:spcPct val="90000"/>
              </a:lnSpc>
              <a:spcBef>
                <a:spcPts val="0"/>
              </a:spcBef>
              <a:spcAft>
                <a:spcPts val="0"/>
              </a:spcAft>
            </a:pPr>
            <a:r>
              <a:rPr lang="fr-FR" sz="1250">
                <a:solidFill>
                  <a:srgbClr val="4D4D4D"/>
                </a:solidFill>
                <a:latin typeface="Arial"/>
                <a:cs typeface="Arial"/>
              </a:rPr>
              <a:t>0,80</a:t>
            </a:r>
          </a:p>
          <a:p>
            <a:pPr algn="r" fontAlgn="auto">
              <a:lnSpc>
                <a:spcPct val="90000"/>
              </a:lnSpc>
              <a:spcBef>
                <a:spcPts val="0"/>
              </a:spcBef>
              <a:spcAft>
                <a:spcPts val="0"/>
              </a:spcAft>
            </a:pPr>
            <a:endParaRPr lang="fr-FR" sz="1250">
              <a:solidFill>
                <a:srgbClr val="4D4D4D"/>
              </a:solidFill>
              <a:latin typeface="Arial"/>
              <a:cs typeface="Arial"/>
            </a:endParaRPr>
          </a:p>
          <a:p>
            <a:pPr algn="r" fontAlgn="auto">
              <a:lnSpc>
                <a:spcPct val="90000"/>
              </a:lnSpc>
              <a:spcBef>
                <a:spcPts val="0"/>
              </a:spcBef>
              <a:spcAft>
                <a:spcPts val="0"/>
              </a:spcAft>
            </a:pPr>
            <a:endParaRPr lang="fr-FR" sz="1250">
              <a:solidFill>
                <a:srgbClr val="4D4D4D"/>
              </a:solidFill>
              <a:latin typeface="Arial"/>
              <a:cs typeface="Arial"/>
            </a:endParaRPr>
          </a:p>
          <a:p>
            <a:pPr algn="r" fontAlgn="auto">
              <a:lnSpc>
                <a:spcPct val="90000"/>
              </a:lnSpc>
              <a:spcBef>
                <a:spcPts val="0"/>
              </a:spcBef>
              <a:spcAft>
                <a:spcPts val="0"/>
              </a:spcAft>
            </a:pPr>
            <a:r>
              <a:rPr lang="fr-FR" sz="1250">
                <a:solidFill>
                  <a:srgbClr val="4D4D4D"/>
                </a:solidFill>
                <a:latin typeface="Arial"/>
                <a:cs typeface="Arial"/>
              </a:rPr>
              <a:t>1,00</a:t>
            </a:r>
          </a:p>
          <a:p>
            <a:pPr algn="r" fontAlgn="auto">
              <a:lnSpc>
                <a:spcPct val="90000"/>
              </a:lnSpc>
              <a:spcBef>
                <a:spcPts val="0"/>
              </a:spcBef>
              <a:spcAft>
                <a:spcPts val="0"/>
              </a:spcAft>
            </a:pPr>
            <a:r>
              <a:rPr lang="fr-FR" sz="1250">
                <a:solidFill>
                  <a:srgbClr val="4D4D4D"/>
                </a:solidFill>
                <a:latin typeface="Arial"/>
                <a:cs typeface="Arial"/>
              </a:rPr>
              <a:t>0,72</a:t>
            </a:r>
          </a:p>
        </p:txBody>
      </p:sp>
      <p:sp>
        <p:nvSpPr>
          <p:cNvPr id="60" name="TextBox 59">
            <a:extLst>
              <a:ext uri="{FF2B5EF4-FFF2-40B4-BE49-F238E27FC236}">
                <a16:creationId xmlns:a16="http://schemas.microsoft.com/office/drawing/2014/main" id="{1E035C8A-1A7B-4CB6-8B0D-8C31E32C10F6}"/>
              </a:ext>
            </a:extLst>
          </p:cNvPr>
          <p:cNvSpPr txBox="1"/>
          <p:nvPr/>
        </p:nvSpPr>
        <p:spPr>
          <a:xfrm>
            <a:off x="7204178" y="1832343"/>
            <a:ext cx="425117" cy="272382"/>
          </a:xfrm>
          <a:prstGeom prst="rect">
            <a:avLst/>
          </a:prstGeom>
          <a:noFill/>
        </p:spPr>
        <p:txBody>
          <a:bodyPr wrap="none" rtlCol="0">
            <a:spAutoFit/>
          </a:bodyPr>
          <a:lstStyle/>
          <a:p>
            <a:pPr algn="ctr" fontAlgn="auto">
              <a:lnSpc>
                <a:spcPct val="90000"/>
              </a:lnSpc>
              <a:spcBef>
                <a:spcPts val="0"/>
              </a:spcBef>
              <a:spcAft>
                <a:spcPts val="0"/>
              </a:spcAft>
            </a:pPr>
            <a:r>
              <a:rPr lang="fr-FR" sz="1300">
                <a:solidFill>
                  <a:srgbClr val="4D4D4D"/>
                </a:solidFill>
                <a:latin typeface="Arial"/>
                <a:cs typeface="Arial"/>
              </a:rPr>
              <a:t>HR</a:t>
            </a:r>
          </a:p>
        </p:txBody>
      </p:sp>
      <p:sp>
        <p:nvSpPr>
          <p:cNvPr id="61" name="TextBox 60">
            <a:extLst>
              <a:ext uri="{FF2B5EF4-FFF2-40B4-BE49-F238E27FC236}">
                <a16:creationId xmlns:a16="http://schemas.microsoft.com/office/drawing/2014/main" id="{65C81F36-0D00-445D-BE9D-A15E34FE7305}"/>
              </a:ext>
            </a:extLst>
          </p:cNvPr>
          <p:cNvSpPr txBox="1"/>
          <p:nvPr/>
        </p:nvSpPr>
        <p:spPr>
          <a:xfrm>
            <a:off x="7678917" y="2074798"/>
            <a:ext cx="1061574" cy="3689472"/>
          </a:xfrm>
          <a:prstGeom prst="rect">
            <a:avLst/>
          </a:prstGeom>
          <a:noFill/>
        </p:spPr>
        <p:txBody>
          <a:bodyPr wrap="none" rtlCol="0">
            <a:spAutoFit/>
          </a:bodyPr>
          <a:lstStyle/>
          <a:p>
            <a:pPr algn="r" fontAlgn="auto">
              <a:lnSpc>
                <a:spcPct val="80000"/>
              </a:lnSpc>
              <a:spcBef>
                <a:spcPts val="0"/>
              </a:spcBef>
              <a:spcAft>
                <a:spcPts val="0"/>
              </a:spcAft>
            </a:pPr>
            <a:r>
              <a:rPr lang="fr-FR" sz="1250" dirty="0">
                <a:solidFill>
                  <a:srgbClr val="4D4D4D"/>
                </a:solidFill>
                <a:latin typeface="Arial"/>
                <a:cs typeface="Arial"/>
              </a:rPr>
              <a:t>(0,72 - 1,28)</a:t>
            </a:r>
          </a:p>
          <a:p>
            <a:pPr algn="r" fontAlgn="auto">
              <a:lnSpc>
                <a:spcPct val="80000"/>
              </a:lnSpc>
              <a:spcBef>
                <a:spcPts val="0"/>
              </a:spcBef>
              <a:spcAft>
                <a:spcPts val="0"/>
              </a:spcAft>
            </a:pPr>
            <a:endParaRPr lang="fr-FR" sz="1250" dirty="0">
              <a:solidFill>
                <a:srgbClr val="4D4D4D"/>
              </a:solidFill>
              <a:latin typeface="Arial"/>
              <a:cs typeface="Arial"/>
            </a:endParaRPr>
          </a:p>
          <a:p>
            <a:pPr algn="r" fontAlgn="auto">
              <a:lnSpc>
                <a:spcPct val="90000"/>
              </a:lnSpc>
              <a:spcBef>
                <a:spcPts val="0"/>
              </a:spcBef>
              <a:spcAft>
                <a:spcPts val="0"/>
              </a:spcAft>
            </a:pPr>
            <a:endParaRPr lang="fr-FR" sz="1250" dirty="0">
              <a:solidFill>
                <a:srgbClr val="4D4D4D"/>
              </a:solidFill>
              <a:latin typeface="Arial"/>
              <a:cs typeface="Arial"/>
            </a:endParaRPr>
          </a:p>
          <a:p>
            <a:pPr algn="r" fontAlgn="auto">
              <a:lnSpc>
                <a:spcPct val="90000"/>
              </a:lnSpc>
              <a:spcBef>
                <a:spcPts val="0"/>
              </a:spcBef>
              <a:spcAft>
                <a:spcPts val="0"/>
              </a:spcAft>
            </a:pPr>
            <a:r>
              <a:rPr lang="fr-FR" sz="1250" dirty="0">
                <a:solidFill>
                  <a:srgbClr val="4D4D4D"/>
                </a:solidFill>
                <a:latin typeface="Arial"/>
                <a:cs typeface="Arial"/>
              </a:rPr>
              <a:t>(0,43 - 2,59)</a:t>
            </a:r>
          </a:p>
          <a:p>
            <a:pPr algn="r" fontAlgn="auto">
              <a:lnSpc>
                <a:spcPct val="90000"/>
              </a:lnSpc>
              <a:spcBef>
                <a:spcPts val="0"/>
              </a:spcBef>
              <a:spcAft>
                <a:spcPts val="0"/>
              </a:spcAft>
            </a:pPr>
            <a:r>
              <a:rPr lang="fr-FR" sz="1250" dirty="0">
                <a:solidFill>
                  <a:srgbClr val="4D4D4D"/>
                </a:solidFill>
                <a:latin typeface="Arial"/>
                <a:cs typeface="Arial"/>
              </a:rPr>
              <a:t>(0,70 - 1,29)</a:t>
            </a:r>
          </a:p>
          <a:p>
            <a:pPr algn="r" fontAlgn="auto">
              <a:lnSpc>
                <a:spcPct val="90000"/>
              </a:lnSpc>
              <a:spcBef>
                <a:spcPts val="0"/>
              </a:spcBef>
              <a:spcAft>
                <a:spcPts val="0"/>
              </a:spcAft>
            </a:pPr>
            <a:endParaRPr lang="fr-FR" sz="1250" dirty="0">
              <a:solidFill>
                <a:srgbClr val="4D4D4D"/>
              </a:solidFill>
              <a:latin typeface="Arial"/>
              <a:cs typeface="Arial"/>
            </a:endParaRPr>
          </a:p>
          <a:p>
            <a:pPr algn="r" fontAlgn="auto">
              <a:lnSpc>
                <a:spcPct val="90000"/>
              </a:lnSpc>
              <a:spcBef>
                <a:spcPts val="0"/>
              </a:spcBef>
              <a:spcAft>
                <a:spcPts val="0"/>
              </a:spcAft>
            </a:pPr>
            <a:endParaRPr lang="fr-FR" sz="1250" dirty="0">
              <a:solidFill>
                <a:srgbClr val="4D4D4D"/>
              </a:solidFill>
              <a:latin typeface="Arial"/>
              <a:cs typeface="Arial"/>
            </a:endParaRPr>
          </a:p>
          <a:p>
            <a:pPr algn="r" fontAlgn="auto">
              <a:lnSpc>
                <a:spcPct val="90000"/>
              </a:lnSpc>
              <a:spcBef>
                <a:spcPts val="0"/>
              </a:spcBef>
              <a:spcAft>
                <a:spcPts val="0"/>
              </a:spcAft>
            </a:pPr>
            <a:r>
              <a:rPr lang="fr-FR" sz="1250" dirty="0">
                <a:solidFill>
                  <a:srgbClr val="4D4D4D"/>
                </a:solidFill>
                <a:latin typeface="Arial"/>
                <a:cs typeface="Arial"/>
              </a:rPr>
              <a:t>(0,61 - 1,65)</a:t>
            </a:r>
          </a:p>
          <a:p>
            <a:pPr algn="r" fontAlgn="auto">
              <a:lnSpc>
                <a:spcPct val="90000"/>
              </a:lnSpc>
              <a:spcBef>
                <a:spcPts val="0"/>
              </a:spcBef>
              <a:spcAft>
                <a:spcPts val="0"/>
              </a:spcAft>
            </a:pPr>
            <a:r>
              <a:rPr lang="fr-FR" sz="1250" dirty="0">
                <a:solidFill>
                  <a:srgbClr val="4D4D4D"/>
                </a:solidFill>
                <a:latin typeface="Arial"/>
                <a:cs typeface="Arial"/>
              </a:rPr>
              <a:t>(0,66 - 1,34)</a:t>
            </a:r>
          </a:p>
          <a:p>
            <a:pPr algn="r" fontAlgn="auto">
              <a:lnSpc>
                <a:spcPct val="90000"/>
              </a:lnSpc>
              <a:spcBef>
                <a:spcPts val="0"/>
              </a:spcBef>
              <a:spcAft>
                <a:spcPts val="0"/>
              </a:spcAft>
            </a:pPr>
            <a:endParaRPr lang="fr-FR" sz="1250" dirty="0">
              <a:solidFill>
                <a:srgbClr val="4D4D4D"/>
              </a:solidFill>
              <a:latin typeface="Arial"/>
              <a:cs typeface="Arial"/>
            </a:endParaRPr>
          </a:p>
          <a:p>
            <a:pPr algn="r" fontAlgn="auto">
              <a:lnSpc>
                <a:spcPct val="90000"/>
              </a:lnSpc>
              <a:spcBef>
                <a:spcPts val="0"/>
              </a:spcBef>
              <a:spcAft>
                <a:spcPts val="0"/>
              </a:spcAft>
            </a:pPr>
            <a:endParaRPr lang="fr-FR" sz="1250" dirty="0">
              <a:solidFill>
                <a:srgbClr val="4D4D4D"/>
              </a:solidFill>
              <a:latin typeface="Arial"/>
              <a:cs typeface="Arial"/>
            </a:endParaRPr>
          </a:p>
          <a:p>
            <a:pPr algn="r" fontAlgn="auto">
              <a:lnSpc>
                <a:spcPct val="90000"/>
              </a:lnSpc>
              <a:spcBef>
                <a:spcPts val="0"/>
              </a:spcBef>
              <a:spcAft>
                <a:spcPts val="0"/>
              </a:spcAft>
            </a:pPr>
            <a:r>
              <a:rPr lang="fr-FR" sz="1250" dirty="0">
                <a:solidFill>
                  <a:srgbClr val="4D4D4D"/>
                </a:solidFill>
                <a:latin typeface="Arial"/>
                <a:cs typeface="Arial"/>
              </a:rPr>
              <a:t>(0,73 - 1,34)</a:t>
            </a:r>
          </a:p>
          <a:p>
            <a:pPr algn="r" fontAlgn="auto">
              <a:lnSpc>
                <a:spcPct val="90000"/>
              </a:lnSpc>
              <a:spcBef>
                <a:spcPts val="0"/>
              </a:spcBef>
              <a:spcAft>
                <a:spcPts val="0"/>
              </a:spcAft>
            </a:pPr>
            <a:r>
              <a:rPr lang="fr-FR" sz="1250" dirty="0">
                <a:solidFill>
                  <a:srgbClr val="4D4D4D"/>
                </a:solidFill>
                <a:latin typeface="Arial"/>
                <a:cs typeface="Arial"/>
              </a:rPr>
              <a:t>(0,32 - 1,93)</a:t>
            </a:r>
          </a:p>
          <a:p>
            <a:pPr algn="r" fontAlgn="auto">
              <a:lnSpc>
                <a:spcPct val="90000"/>
              </a:lnSpc>
              <a:spcBef>
                <a:spcPts val="0"/>
              </a:spcBef>
              <a:spcAft>
                <a:spcPts val="0"/>
              </a:spcAft>
            </a:pPr>
            <a:endParaRPr lang="fr-FR" sz="1250" dirty="0">
              <a:solidFill>
                <a:srgbClr val="4D4D4D"/>
              </a:solidFill>
              <a:latin typeface="Arial"/>
              <a:cs typeface="Arial"/>
            </a:endParaRPr>
          </a:p>
          <a:p>
            <a:pPr algn="r" fontAlgn="auto">
              <a:lnSpc>
                <a:spcPct val="90000"/>
              </a:lnSpc>
              <a:spcBef>
                <a:spcPts val="0"/>
              </a:spcBef>
              <a:spcAft>
                <a:spcPts val="0"/>
              </a:spcAft>
            </a:pPr>
            <a:endParaRPr lang="fr-FR" sz="1250" dirty="0">
              <a:solidFill>
                <a:srgbClr val="4D4D4D"/>
              </a:solidFill>
              <a:latin typeface="Arial"/>
              <a:cs typeface="Arial"/>
            </a:endParaRPr>
          </a:p>
          <a:p>
            <a:pPr algn="r" fontAlgn="auto">
              <a:lnSpc>
                <a:spcPct val="90000"/>
              </a:lnSpc>
              <a:spcBef>
                <a:spcPts val="0"/>
              </a:spcBef>
              <a:spcAft>
                <a:spcPts val="0"/>
              </a:spcAft>
            </a:pPr>
            <a:r>
              <a:rPr lang="fr-FR" sz="1250" dirty="0">
                <a:solidFill>
                  <a:srgbClr val="4D4D4D"/>
                </a:solidFill>
                <a:latin typeface="Arial"/>
                <a:cs typeface="Arial"/>
              </a:rPr>
              <a:t>(0,74 - 1,55)</a:t>
            </a:r>
          </a:p>
          <a:p>
            <a:pPr algn="r" fontAlgn="auto">
              <a:lnSpc>
                <a:spcPct val="90000"/>
              </a:lnSpc>
              <a:spcBef>
                <a:spcPts val="0"/>
              </a:spcBef>
              <a:spcAft>
                <a:spcPts val="0"/>
              </a:spcAft>
            </a:pPr>
            <a:r>
              <a:rPr lang="fr-FR" sz="1250" dirty="0">
                <a:solidFill>
                  <a:srgbClr val="4D4D4D"/>
                </a:solidFill>
                <a:latin typeface="Arial"/>
                <a:cs typeface="Arial"/>
              </a:rPr>
              <a:t>(0,50 - 1,28)</a:t>
            </a:r>
          </a:p>
          <a:p>
            <a:pPr algn="r" fontAlgn="auto">
              <a:lnSpc>
                <a:spcPct val="90000"/>
              </a:lnSpc>
              <a:spcBef>
                <a:spcPts val="0"/>
              </a:spcBef>
              <a:spcAft>
                <a:spcPts val="0"/>
              </a:spcAft>
            </a:pPr>
            <a:endParaRPr lang="fr-FR" sz="1250" dirty="0">
              <a:solidFill>
                <a:srgbClr val="4D4D4D"/>
              </a:solidFill>
              <a:latin typeface="Arial"/>
              <a:cs typeface="Arial"/>
            </a:endParaRPr>
          </a:p>
          <a:p>
            <a:pPr algn="r" fontAlgn="auto">
              <a:lnSpc>
                <a:spcPct val="90000"/>
              </a:lnSpc>
              <a:spcBef>
                <a:spcPts val="0"/>
              </a:spcBef>
              <a:spcAft>
                <a:spcPts val="0"/>
              </a:spcAft>
            </a:pPr>
            <a:endParaRPr lang="fr-FR" sz="1250" dirty="0">
              <a:solidFill>
                <a:srgbClr val="4D4D4D"/>
              </a:solidFill>
              <a:latin typeface="Arial"/>
              <a:cs typeface="Arial"/>
            </a:endParaRPr>
          </a:p>
          <a:p>
            <a:pPr algn="r" fontAlgn="auto">
              <a:lnSpc>
                <a:spcPct val="90000"/>
              </a:lnSpc>
              <a:spcBef>
                <a:spcPts val="0"/>
              </a:spcBef>
              <a:spcAft>
                <a:spcPts val="0"/>
              </a:spcAft>
            </a:pPr>
            <a:r>
              <a:rPr lang="fr-FR" sz="1250" dirty="0">
                <a:solidFill>
                  <a:srgbClr val="4D4D4D"/>
                </a:solidFill>
                <a:latin typeface="Arial"/>
                <a:cs typeface="Arial"/>
              </a:rPr>
              <a:t>(0,72 - 1,39)</a:t>
            </a:r>
          </a:p>
          <a:p>
            <a:pPr algn="r" fontAlgn="auto">
              <a:lnSpc>
                <a:spcPct val="90000"/>
              </a:lnSpc>
              <a:spcBef>
                <a:spcPts val="0"/>
              </a:spcBef>
              <a:spcAft>
                <a:spcPts val="0"/>
              </a:spcAft>
            </a:pPr>
            <a:r>
              <a:rPr lang="fr-FR" sz="1250" dirty="0">
                <a:solidFill>
                  <a:srgbClr val="4D4D4D"/>
                </a:solidFill>
                <a:latin typeface="Arial"/>
                <a:cs typeface="Arial"/>
              </a:rPr>
              <a:t>(0,34 - 1,49)</a:t>
            </a:r>
          </a:p>
        </p:txBody>
      </p:sp>
      <p:sp>
        <p:nvSpPr>
          <p:cNvPr id="62" name="TextBox 61">
            <a:extLst>
              <a:ext uri="{FF2B5EF4-FFF2-40B4-BE49-F238E27FC236}">
                <a16:creationId xmlns:a16="http://schemas.microsoft.com/office/drawing/2014/main" id="{CF35EF12-C565-41BB-ACCF-7EB067E3A94B}"/>
              </a:ext>
            </a:extLst>
          </p:cNvPr>
          <p:cNvSpPr txBox="1"/>
          <p:nvPr/>
        </p:nvSpPr>
        <p:spPr>
          <a:xfrm>
            <a:off x="7893752" y="1832343"/>
            <a:ext cx="684803" cy="272382"/>
          </a:xfrm>
          <a:prstGeom prst="rect">
            <a:avLst/>
          </a:prstGeom>
          <a:noFill/>
        </p:spPr>
        <p:txBody>
          <a:bodyPr wrap="none" rtlCol="0">
            <a:spAutoFit/>
          </a:bodyPr>
          <a:lstStyle/>
          <a:p>
            <a:pPr algn="ctr" fontAlgn="auto">
              <a:lnSpc>
                <a:spcPct val="90000"/>
              </a:lnSpc>
              <a:spcBef>
                <a:spcPts val="0"/>
              </a:spcBef>
              <a:spcAft>
                <a:spcPts val="0"/>
              </a:spcAft>
            </a:pPr>
            <a:r>
              <a:rPr lang="fr-FR" sz="1300">
                <a:solidFill>
                  <a:srgbClr val="4D4D4D"/>
                </a:solidFill>
                <a:latin typeface="Arial"/>
                <a:cs typeface="Arial"/>
              </a:rPr>
              <a:t>IC95%</a:t>
            </a:r>
          </a:p>
        </p:txBody>
      </p:sp>
      <p:sp>
        <p:nvSpPr>
          <p:cNvPr id="63" name="TextBox 62">
            <a:extLst>
              <a:ext uri="{FF2B5EF4-FFF2-40B4-BE49-F238E27FC236}">
                <a16:creationId xmlns:a16="http://schemas.microsoft.com/office/drawing/2014/main" id="{647F2112-7F2F-43EF-88E8-5C2A542179C1}"/>
              </a:ext>
            </a:extLst>
          </p:cNvPr>
          <p:cNvSpPr txBox="1"/>
          <p:nvPr/>
        </p:nvSpPr>
        <p:spPr>
          <a:xfrm>
            <a:off x="6120980" y="5851444"/>
            <a:ext cx="274435" cy="284693"/>
          </a:xfrm>
          <a:prstGeom prst="rect">
            <a:avLst/>
          </a:prstGeom>
          <a:noFill/>
        </p:spPr>
        <p:txBody>
          <a:bodyPr wrap="none" rtlCol="0">
            <a:spAutoFit/>
          </a:bodyPr>
          <a:lstStyle/>
          <a:p>
            <a:pPr algn="ctr" fontAlgn="auto">
              <a:spcBef>
                <a:spcPts val="0"/>
              </a:spcBef>
              <a:spcAft>
                <a:spcPts val="0"/>
              </a:spcAft>
            </a:pPr>
            <a:r>
              <a:rPr lang="fr-FR" sz="1250">
                <a:solidFill>
                  <a:srgbClr val="4D4D4D"/>
                </a:solidFill>
                <a:latin typeface="Arial"/>
                <a:cs typeface="Arial" panose="020B0604020202020204" pitchFamily="34" charset="0"/>
              </a:rPr>
              <a:t>1</a:t>
            </a:r>
          </a:p>
        </p:txBody>
      </p:sp>
      <p:sp>
        <p:nvSpPr>
          <p:cNvPr id="3" name="TextBox 2"/>
          <p:cNvSpPr txBox="1"/>
          <p:nvPr/>
        </p:nvSpPr>
        <p:spPr>
          <a:xfrm>
            <a:off x="1727319" y="1500807"/>
            <a:ext cx="1096775" cy="338554"/>
          </a:xfrm>
          <a:prstGeom prst="rect">
            <a:avLst/>
          </a:prstGeom>
          <a:noFill/>
        </p:spPr>
        <p:txBody>
          <a:bodyPr wrap="none" rtlCol="0">
            <a:spAutoFit/>
          </a:bodyPr>
          <a:lstStyle/>
          <a:p>
            <a:r>
              <a:rPr lang="fr-FR" sz="1600" b="1"/>
              <a:t>Chirurgie</a:t>
            </a:r>
          </a:p>
        </p:txBody>
      </p:sp>
      <p:sp>
        <p:nvSpPr>
          <p:cNvPr id="64" name="TextBox 63"/>
          <p:cNvSpPr txBox="1"/>
          <p:nvPr/>
        </p:nvSpPr>
        <p:spPr>
          <a:xfrm>
            <a:off x="3863043" y="1500807"/>
            <a:ext cx="593304" cy="338554"/>
          </a:xfrm>
          <a:prstGeom prst="rect">
            <a:avLst/>
          </a:prstGeom>
          <a:noFill/>
        </p:spPr>
        <p:txBody>
          <a:bodyPr wrap="none" rtlCol="0">
            <a:spAutoFit/>
          </a:bodyPr>
          <a:lstStyle/>
          <a:p>
            <a:r>
              <a:rPr lang="fr-FR" sz="1600" b="1"/>
              <a:t>RFA</a:t>
            </a:r>
          </a:p>
        </p:txBody>
      </p:sp>
    </p:spTree>
    <p:custDataLst>
      <p:tags r:id="rId1"/>
    </p:custDataLst>
    <p:extLst>
      <p:ext uri="{BB962C8B-B14F-4D97-AF65-F5344CB8AC3E}">
        <p14:creationId xmlns:p14="http://schemas.microsoft.com/office/powerpoint/2010/main" val="31255430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4002: Etude multicentrique randomisée contrôlée évaluant l’efficacité de la chirurgie vs. ablation par radiofréquence (RFA) dans le carcinome hépatocellulaire de petite taille (SURF) – </a:t>
            </a:r>
            <a:r>
              <a:rPr lang="fr-FR" dirty="0" err="1"/>
              <a:t>Izumi</a:t>
            </a:r>
            <a:r>
              <a:rPr lang="fr-FR" dirty="0"/>
              <a:t> N, et al</a:t>
            </a:r>
            <a:endParaRPr lang="fr-FR" noProof="0" dirty="0"/>
          </a:p>
        </p:txBody>
      </p:sp>
      <p:sp>
        <p:nvSpPr>
          <p:cNvPr id="5123" name="Rectangle 3"/>
          <p:cNvSpPr>
            <a:spLocks noGrp="1" noChangeArrowheads="1"/>
          </p:cNvSpPr>
          <p:nvPr>
            <p:ph idx="1"/>
          </p:nvPr>
        </p:nvSpPr>
        <p:spPr/>
        <p:txBody>
          <a:bodyPr/>
          <a:lstStyle/>
          <a:p>
            <a:pPr marL="0" indent="0">
              <a:buNone/>
            </a:pPr>
            <a:r>
              <a:rPr lang="fr-FR" b="1" noProof="0" dirty="0"/>
              <a:t>Résultats </a:t>
            </a:r>
          </a:p>
          <a:p>
            <a:pPr marL="0" indent="0">
              <a:spcBef>
                <a:spcPts val="13200"/>
              </a:spcBef>
              <a:buNone/>
            </a:pPr>
            <a:r>
              <a:rPr lang="fr-FR" b="1" noProof="0" dirty="0"/>
              <a:t>Conclusions</a:t>
            </a:r>
          </a:p>
          <a:p>
            <a:r>
              <a:rPr lang="fr-FR" b="1" noProof="0" dirty="0"/>
              <a:t>Chez ces patients avec CHC au stade précoce et tumeurs &lt;3 cm de diamètre, la SSR a été comparable pour la résection chirurgicale et la RFA</a:t>
            </a:r>
          </a:p>
          <a:p>
            <a:r>
              <a:rPr lang="fr-FR" b="1" noProof="0" dirty="0"/>
              <a:t>Les 2 approches ont été bien tolérées sans décès dans aucun des 2 groupes</a:t>
            </a:r>
          </a:p>
        </p:txBody>
      </p:sp>
      <p:sp>
        <p:nvSpPr>
          <p:cNvPr id="14" name="Text Placeholder 13"/>
          <p:cNvSpPr>
            <a:spLocks noGrp="1"/>
          </p:cNvSpPr>
          <p:nvPr>
            <p:ph type="body" sz="quarter" idx="10"/>
          </p:nvPr>
        </p:nvSpPr>
        <p:spPr/>
        <p:txBody>
          <a:bodyPr/>
          <a:lstStyle/>
          <a:p>
            <a:r>
              <a:rPr lang="fr-FR" noProof="0" dirty="0"/>
              <a:t>*Test de la somme des rangs de </a:t>
            </a:r>
            <a:r>
              <a:rPr lang="fr-FR" noProof="0" dirty="0" err="1"/>
              <a:t>Wilcoxon</a:t>
            </a:r>
            <a:endParaRPr lang="fr-FR" noProof="0" dirty="0"/>
          </a:p>
        </p:txBody>
      </p:sp>
      <p:sp>
        <p:nvSpPr>
          <p:cNvPr id="15" name="Text Placeholder 14"/>
          <p:cNvSpPr>
            <a:spLocks noGrp="1"/>
          </p:cNvSpPr>
          <p:nvPr>
            <p:ph type="body" sz="quarter" idx="11"/>
          </p:nvPr>
        </p:nvSpPr>
        <p:spPr/>
        <p:txBody>
          <a:bodyPr/>
          <a:lstStyle/>
          <a:p>
            <a:r>
              <a:rPr lang="fr-FR" noProof="0" dirty="0" err="1"/>
              <a:t>Izumi</a:t>
            </a:r>
            <a:r>
              <a:rPr lang="fr-FR" noProof="0" dirty="0"/>
              <a:t> N, et al, J Clin </a:t>
            </a:r>
            <a:r>
              <a:rPr lang="fr-FR" noProof="0" dirty="0" err="1"/>
              <a:t>Oncol</a:t>
            </a:r>
            <a:r>
              <a:rPr lang="fr-FR" noProof="0" dirty="0"/>
              <a:t> 2019;37(</a:t>
            </a:r>
            <a:r>
              <a:rPr lang="fr-FR" noProof="0" dirty="0" err="1"/>
              <a:t>suppl</a:t>
            </a:r>
            <a:r>
              <a:rPr lang="fr-FR" noProof="0" dirty="0"/>
              <a:t>):</a:t>
            </a:r>
            <a:r>
              <a:rPr lang="fr-FR" noProof="0" dirty="0" err="1"/>
              <a:t>abstr</a:t>
            </a:r>
            <a:r>
              <a:rPr lang="fr-FR" noProof="0" dirty="0"/>
              <a:t> 4002</a:t>
            </a:r>
          </a:p>
        </p:txBody>
      </p:sp>
      <p:graphicFrame>
        <p:nvGraphicFramePr>
          <p:cNvPr id="2" name="Table 1"/>
          <p:cNvGraphicFramePr>
            <a:graphicFrameLocks noGrp="1"/>
          </p:cNvGraphicFramePr>
          <p:nvPr>
            <p:extLst>
              <p:ext uri="{D42A27DB-BD31-4B8C-83A1-F6EECF244321}">
                <p14:modId xmlns:p14="http://schemas.microsoft.com/office/powerpoint/2010/main" val="818528801"/>
              </p:ext>
            </p:extLst>
          </p:nvPr>
        </p:nvGraphicFramePr>
        <p:xfrm>
          <a:off x="251520" y="1669781"/>
          <a:ext cx="8640960" cy="1510716"/>
        </p:xfrm>
        <a:graphic>
          <a:graphicData uri="http://schemas.openxmlformats.org/drawingml/2006/table">
            <a:tbl>
              <a:tblPr firstRow="1" bandRow="1">
                <a:tableStyleId>{69012ECD-51FC-41F1-AA8D-1B2483CD663E}</a:tableStyleId>
              </a:tblPr>
              <a:tblGrid>
                <a:gridCol w="3586384">
                  <a:extLst>
                    <a:ext uri="{9D8B030D-6E8A-4147-A177-3AD203B41FA5}">
                      <a16:colId xmlns:a16="http://schemas.microsoft.com/office/drawing/2014/main" val="20000"/>
                    </a:ext>
                  </a:extLst>
                </a:gridCol>
                <a:gridCol w="2128181">
                  <a:extLst>
                    <a:ext uri="{9D8B030D-6E8A-4147-A177-3AD203B41FA5}">
                      <a16:colId xmlns:a16="http://schemas.microsoft.com/office/drawing/2014/main" val="20001"/>
                    </a:ext>
                  </a:extLst>
                </a:gridCol>
                <a:gridCol w="1783830">
                  <a:extLst>
                    <a:ext uri="{9D8B030D-6E8A-4147-A177-3AD203B41FA5}">
                      <a16:colId xmlns:a16="http://schemas.microsoft.com/office/drawing/2014/main" val="20002"/>
                    </a:ext>
                  </a:extLst>
                </a:gridCol>
                <a:gridCol w="1142565">
                  <a:extLst>
                    <a:ext uri="{9D8B030D-6E8A-4147-A177-3AD203B41FA5}">
                      <a16:colId xmlns:a16="http://schemas.microsoft.com/office/drawing/2014/main" val="20003"/>
                    </a:ext>
                  </a:extLst>
                </a:gridCol>
              </a:tblGrid>
              <a:tr h="474396">
                <a:tc>
                  <a:txBody>
                    <a:bodyPr/>
                    <a:lstStyle/>
                    <a:p>
                      <a:pPr>
                        <a:lnSpc>
                          <a:spcPct val="90000"/>
                        </a:lnSpc>
                      </a:pPr>
                      <a:endParaRPr lang="fr-FR" sz="1400" b="1" i="0" u="none" strike="noStrike" kern="1200" baseline="0" noProof="0" dirty="0">
                        <a:solidFill>
                          <a:schemeClr val="tx2"/>
                        </a:solidFill>
                        <a:latin typeface="Arial" panose="020B0604020202020204" pitchFamily="34" charset="0"/>
                        <a:ea typeface="+mn-ea"/>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2"/>
                          </a:solidFill>
                          <a:effectLst/>
                          <a:latin typeface="+mn-lt"/>
                        </a:rPr>
                        <a:t>Chirurgie</a:t>
                      </a:r>
                      <a:endParaRPr kumimoji="0" lang="fr-FR" sz="1400" b="1" i="0" u="none" strike="noStrike" cap="none" normalizeH="0" baseline="0" noProof="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2"/>
                          </a:solidFill>
                          <a:effectLst/>
                          <a:latin typeface="+mn-lt"/>
                        </a:rPr>
                        <a:t>RFA</a:t>
                      </a:r>
                      <a:endParaRPr kumimoji="0" lang="fr-FR" sz="1400" b="1" i="0" u="none" strike="noStrike" cap="none" normalizeH="0" baseline="0" noProof="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p*</a:t>
                      </a:r>
                      <a:endParaRPr kumimoji="0" lang="fr-FR" sz="1400" b="1" i="0" u="none" strike="noStrike" cap="none" normalizeH="0" baseline="3000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40845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chemeClr val="tx1"/>
                          </a:solidFill>
                          <a:effectLst/>
                          <a:latin typeface="+mn-lt"/>
                          <a:cs typeface="Arial" charset="0"/>
                        </a:rPr>
                        <a:t>Durée d’hospitalisation, médiane, jours (range)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dirty="0"/>
                        <a:t>17,0 (</a:t>
                      </a:r>
                      <a:r>
                        <a:rPr lang="fr-FR" sz="1400" noProof="0" dirty="0" smtClean="0"/>
                        <a:t>12,0–23,0</a:t>
                      </a:r>
                      <a:r>
                        <a:rPr lang="fr-FR" sz="1400" noProof="0" dirty="0"/>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dirty="0"/>
                        <a:t>10,0 (</a:t>
                      </a:r>
                      <a:r>
                        <a:rPr lang="fr-FR" sz="1400" noProof="0" dirty="0" smtClean="0"/>
                        <a:t>7,0–15,5</a:t>
                      </a:r>
                      <a:r>
                        <a:rPr lang="fr-FR" sz="1400" noProof="0" dirty="0"/>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fr-FR" sz="1400" noProof="0"/>
                        <a:t>&lt;0,01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40845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chemeClr val="tx1"/>
                          </a:solidFill>
                          <a:effectLst/>
                          <a:latin typeface="+mn-lt"/>
                          <a:cs typeface="Arial" charset="0"/>
                        </a:rPr>
                        <a:t>Duré opération/procédure, médiane, minutes (range)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dirty="0"/>
                        <a:t>274,0 (</a:t>
                      </a:r>
                      <a:r>
                        <a:rPr lang="fr-FR" sz="1400" noProof="0" dirty="0" smtClean="0"/>
                        <a:t>203,0–341,0</a:t>
                      </a:r>
                      <a:r>
                        <a:rPr lang="fr-FR" sz="1400" noProof="0" dirty="0"/>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dirty="0"/>
                        <a:t>40,0 (</a:t>
                      </a:r>
                      <a:r>
                        <a:rPr lang="fr-FR" sz="1400" noProof="0" dirty="0" smtClean="0"/>
                        <a:t>24,0–70,0</a:t>
                      </a:r>
                      <a:r>
                        <a:rPr lang="fr-FR" sz="1400" noProof="0" dirty="0"/>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fr-FR" sz="1400" noProof="0" dirty="0"/>
                        <a:t>&lt;0,01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bl>
          </a:graphicData>
        </a:graphic>
      </p:graphicFrame>
    </p:spTree>
    <p:custDataLst>
      <p:tags r:id="rId1"/>
    </p:custDataLst>
    <p:extLst>
      <p:ext uri="{BB962C8B-B14F-4D97-AF65-F5344CB8AC3E}">
        <p14:creationId xmlns:p14="http://schemas.microsoft.com/office/powerpoint/2010/main" val="25143867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noProof="0" dirty="0"/>
              <a:t>4004: Résultats de KEYNOTE-240: étude de phase 3 évaluant pembrolizumab vs meilleurs soins de support (</a:t>
            </a:r>
            <a:r>
              <a:rPr lang="fr-FR" noProof="0" dirty="0" err="1"/>
              <a:t>MSSup</a:t>
            </a:r>
            <a:r>
              <a:rPr lang="fr-FR" noProof="0" dirty="0"/>
              <a:t>) en traitement </a:t>
            </a:r>
            <a:r>
              <a:rPr lang="fr-FR" dirty="0" smtClean="0"/>
              <a:t>de </a:t>
            </a:r>
            <a:r>
              <a:rPr lang="fr-FR" dirty="0"/>
              <a:t>2</a:t>
            </a:r>
            <a:r>
              <a:rPr lang="fr-FR" baseline="30000" dirty="0"/>
              <a:t>e</a:t>
            </a:r>
            <a:r>
              <a:rPr lang="fr-FR" dirty="0"/>
              <a:t> ligne chez les patients avec CHC avancé</a:t>
            </a:r>
            <a:r>
              <a:rPr lang="fr-FR" noProof="0" dirty="0"/>
              <a:t> – Finn RS, et al</a:t>
            </a:r>
          </a:p>
        </p:txBody>
      </p:sp>
      <p:sp>
        <p:nvSpPr>
          <p:cNvPr id="5123" name="Rectangle 3"/>
          <p:cNvSpPr>
            <a:spLocks noGrp="1" noChangeArrowheads="1"/>
          </p:cNvSpPr>
          <p:nvPr>
            <p:ph idx="1"/>
          </p:nvPr>
        </p:nvSpPr>
        <p:spPr/>
        <p:txBody>
          <a:bodyPr/>
          <a:lstStyle/>
          <a:p>
            <a:pPr marL="0" indent="0">
              <a:buNone/>
            </a:pPr>
            <a:r>
              <a:rPr lang="fr-FR" b="1" noProof="0" dirty="0"/>
              <a:t>Objectif</a:t>
            </a:r>
          </a:p>
          <a:p>
            <a:r>
              <a:rPr lang="fr-FR" noProof="0" dirty="0"/>
              <a:t>Etudier l’efficacité et la tolérance du pembrolizumab chez des patients avec CHC avancé prétraité</a:t>
            </a:r>
          </a:p>
        </p:txBody>
      </p:sp>
      <p:sp>
        <p:nvSpPr>
          <p:cNvPr id="15" name="Text Placeholder 14"/>
          <p:cNvSpPr>
            <a:spLocks noGrp="1"/>
          </p:cNvSpPr>
          <p:nvPr>
            <p:ph type="body" sz="quarter" idx="11"/>
          </p:nvPr>
        </p:nvSpPr>
        <p:spPr/>
        <p:txBody>
          <a:bodyPr/>
          <a:lstStyle/>
          <a:p>
            <a:r>
              <a:rPr lang="fr-FR" noProof="0" dirty="0"/>
              <a:t>Finn RS, et al, J Clin </a:t>
            </a:r>
            <a:r>
              <a:rPr lang="fr-FR" noProof="0" dirty="0" err="1"/>
              <a:t>Oncol</a:t>
            </a:r>
            <a:r>
              <a:rPr lang="fr-FR" noProof="0" dirty="0"/>
              <a:t> 2019;37(</a:t>
            </a:r>
            <a:r>
              <a:rPr lang="fr-FR" noProof="0" dirty="0" err="1"/>
              <a:t>suppl</a:t>
            </a:r>
            <a:r>
              <a:rPr lang="fr-FR" noProof="0" dirty="0"/>
              <a:t>):</a:t>
            </a:r>
            <a:r>
              <a:rPr lang="fr-FR" noProof="0" dirty="0" err="1"/>
              <a:t>abstr</a:t>
            </a:r>
            <a:r>
              <a:rPr lang="fr-FR" noProof="0" dirty="0"/>
              <a:t> 4004</a:t>
            </a:r>
          </a:p>
        </p:txBody>
      </p:sp>
      <p:sp>
        <p:nvSpPr>
          <p:cNvPr id="7" name="Rectangle 9"/>
          <p:cNvSpPr txBox="1">
            <a:spLocks noChangeArrowheads="1"/>
          </p:cNvSpPr>
          <p:nvPr/>
        </p:nvSpPr>
        <p:spPr bwMode="auto">
          <a:xfrm>
            <a:off x="365124" y="5491521"/>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COCRITÈRES PRINCIPAUX</a:t>
            </a:r>
          </a:p>
          <a:p>
            <a:pPr>
              <a:buClr>
                <a:srgbClr val="043882"/>
              </a:buClr>
            </a:pPr>
            <a:r>
              <a:rPr lang="fr-FR" dirty="0" smtClean="0"/>
              <a:t>SG</a:t>
            </a:r>
            <a:r>
              <a:rPr lang="fr-FR" dirty="0"/>
              <a:t>, SSP</a:t>
            </a:r>
          </a:p>
          <a:p>
            <a:pPr marL="0" indent="0">
              <a:buClr>
                <a:srgbClr val="043882"/>
              </a:buClr>
              <a:buFontTx/>
              <a:buNone/>
            </a:pPr>
            <a:endParaRPr lang="fr-FR" dirty="0"/>
          </a:p>
        </p:txBody>
      </p:sp>
      <p:sp>
        <p:nvSpPr>
          <p:cNvPr id="8" name="Content Placeholder 26"/>
          <p:cNvSpPr txBox="1">
            <a:spLocks/>
          </p:cNvSpPr>
          <p:nvPr/>
        </p:nvSpPr>
        <p:spPr>
          <a:xfrm>
            <a:off x="4283075" y="5491521"/>
            <a:ext cx="4495800" cy="98500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TRG</a:t>
            </a:r>
            <a:r>
              <a:rPr lang="fr-FR" dirty="0"/>
              <a:t>, durée de réponse, TCM, délai à progression, tolérance</a:t>
            </a:r>
          </a:p>
        </p:txBody>
      </p:sp>
      <p:sp>
        <p:nvSpPr>
          <p:cNvPr id="9" name="Oval 14"/>
          <p:cNvSpPr>
            <a:spLocks noChangeArrowheads="1"/>
          </p:cNvSpPr>
          <p:nvPr/>
        </p:nvSpPr>
        <p:spPr bwMode="auto">
          <a:xfrm>
            <a:off x="3485133" y="353202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fr-FR" altLang="zh-CN" sz="1600" b="1">
                <a:solidFill>
                  <a:srgbClr val="043882"/>
                </a:solidFill>
                <a:latin typeface="Arial"/>
                <a:ea typeface="SimSun" pitchFamily="2" charset="-122"/>
                <a:cs typeface="Arial"/>
              </a:rPr>
              <a:t>R</a:t>
            </a:r>
          </a:p>
          <a:p>
            <a:pPr algn="ctr">
              <a:defRPr/>
            </a:pPr>
            <a:r>
              <a:rPr lang="fr-FR" altLang="zh-CN" sz="1600" b="1">
                <a:solidFill>
                  <a:srgbClr val="043882"/>
                </a:solidFill>
                <a:latin typeface="Arial"/>
                <a:ea typeface="SimSun" pitchFamily="2" charset="-122"/>
                <a:cs typeface="Arial"/>
              </a:rPr>
              <a:t>2:1</a:t>
            </a:r>
            <a:endParaRPr lang="fr-FR" altLang="zh-CN" sz="1600" b="1" dirty="0">
              <a:solidFill>
                <a:srgbClr val="043882"/>
              </a:solidFill>
              <a:latin typeface="Arial"/>
              <a:ea typeface="SimSun" pitchFamily="2" charset="-122"/>
              <a:cs typeface="Arial"/>
            </a:endParaRPr>
          </a:p>
        </p:txBody>
      </p:sp>
      <p:cxnSp>
        <p:nvCxnSpPr>
          <p:cNvPr id="10" name="AutoShape 15"/>
          <p:cNvCxnSpPr>
            <a:cxnSpLocks noChangeShapeType="1"/>
            <a:stCxn id="9" idx="0"/>
            <a:endCxn id="17" idx="1"/>
          </p:cNvCxnSpPr>
          <p:nvPr/>
        </p:nvCxnSpPr>
        <p:spPr bwMode="auto">
          <a:xfrm rot="5400000" flipH="1" flipV="1">
            <a:off x="3459176" y="2949634"/>
            <a:ext cx="900149" cy="264638"/>
          </a:xfrm>
          <a:prstGeom prst="bentConnector2">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7634106" y="2019139"/>
            <a:ext cx="1391996" cy="1225476"/>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fr-FR" altLang="zh-CN" b="1" dirty="0">
                <a:solidFill>
                  <a:srgbClr val="FFFFFF"/>
                </a:solidFill>
                <a:latin typeface="Arial"/>
                <a:ea typeface="SimSun" pitchFamily="2" charset="-122"/>
                <a:cs typeface="Arial"/>
              </a:rPr>
              <a:t>Jusqu'à </a:t>
            </a:r>
            <a:br>
              <a:rPr lang="fr-FR" altLang="zh-CN" b="1" dirty="0">
                <a:solidFill>
                  <a:srgbClr val="FFFFFF"/>
                </a:solidFill>
                <a:latin typeface="Arial"/>
                <a:ea typeface="SimSun" pitchFamily="2" charset="-122"/>
                <a:cs typeface="Arial"/>
              </a:rPr>
            </a:br>
            <a:r>
              <a:rPr lang="fr-FR" altLang="zh-CN" b="1" dirty="0">
                <a:solidFill>
                  <a:srgbClr val="FFFFFF"/>
                </a:solidFill>
                <a:latin typeface="Arial"/>
                <a:ea typeface="SimSun" pitchFamily="2" charset="-122"/>
                <a:cs typeface="Arial"/>
              </a:rPr>
              <a:t>35 cycles ou </a:t>
            </a:r>
            <a:r>
              <a:rPr lang="fr-FR" altLang="zh-CN" b="1" dirty="0" err="1">
                <a:solidFill>
                  <a:srgbClr val="FFFFFF"/>
                </a:solidFill>
                <a:latin typeface="Arial"/>
                <a:ea typeface="SimSun" pitchFamily="2" charset="-122"/>
                <a:cs typeface="Arial"/>
              </a:rPr>
              <a:t>prog</a:t>
            </a:r>
            <a:r>
              <a:rPr lang="fr-FR" altLang="zh-CN" b="1" dirty="0">
                <a:solidFill>
                  <a:srgbClr val="FFFFFF"/>
                </a:solidFill>
                <a:latin typeface="Arial"/>
                <a:ea typeface="SimSun" pitchFamily="2" charset="-122"/>
                <a:cs typeface="Arial"/>
              </a:rPr>
              <a:t> / toxicité</a:t>
            </a:r>
          </a:p>
        </p:txBody>
      </p:sp>
      <p:sp>
        <p:nvSpPr>
          <p:cNvPr id="12" name="Content Placeholder 26"/>
          <p:cNvSpPr txBox="1">
            <a:spLocks/>
          </p:cNvSpPr>
          <p:nvPr/>
        </p:nvSpPr>
        <p:spPr bwMode="auto">
          <a:xfrm>
            <a:off x="4150898" y="3153950"/>
            <a:ext cx="4736836" cy="1225476"/>
          </a:xfrm>
          <a:prstGeom prst="rect">
            <a:avLst/>
          </a:prstGeom>
          <a:noFill/>
          <a:ln w="9525">
            <a:noFill/>
            <a:miter lim="800000"/>
            <a:headEnd/>
            <a:tailEnd/>
          </a:ln>
        </p:spPr>
        <p:txBody>
          <a:bodyPr/>
          <a:lstStyle/>
          <a:p>
            <a:pPr marL="190500" indent="-190500">
              <a:spcBef>
                <a:spcPts val="0"/>
              </a:spcBef>
              <a:spcAft>
                <a:spcPts val="400"/>
              </a:spcAft>
              <a:defRPr/>
            </a:pPr>
            <a:r>
              <a:rPr lang="fr-FR" sz="1400" b="1" dirty="0">
                <a:solidFill>
                  <a:srgbClr val="043882"/>
                </a:solidFill>
                <a:latin typeface="Arial"/>
                <a:cs typeface="Arial"/>
              </a:rPr>
              <a:t>Stratification</a:t>
            </a:r>
          </a:p>
          <a:p>
            <a:pPr marL="203200" indent="-203200">
              <a:spcBef>
                <a:spcPts val="0"/>
              </a:spcBef>
              <a:spcAft>
                <a:spcPts val="400"/>
              </a:spcAft>
              <a:buFont typeface="Arial" pitchFamily="34" charset="0"/>
              <a:buChar char="•"/>
              <a:defRPr/>
            </a:pPr>
            <a:r>
              <a:rPr lang="fr-FR" sz="1400" dirty="0">
                <a:solidFill>
                  <a:srgbClr val="4D4D4D"/>
                </a:solidFill>
                <a:latin typeface="Arial"/>
                <a:cs typeface="Arial"/>
              </a:rPr>
              <a:t>Région (Asie sans Japon vs. non Asie avec Japon)</a:t>
            </a:r>
          </a:p>
          <a:p>
            <a:pPr marL="203200" indent="-203200">
              <a:spcBef>
                <a:spcPts val="0"/>
              </a:spcBef>
              <a:spcAft>
                <a:spcPts val="400"/>
              </a:spcAft>
              <a:buFont typeface="Arial" pitchFamily="34" charset="0"/>
              <a:buChar char="•"/>
              <a:defRPr/>
            </a:pPr>
            <a:r>
              <a:rPr lang="fr-FR" sz="1400" dirty="0">
                <a:solidFill>
                  <a:srgbClr val="4D4D4D"/>
                </a:solidFill>
                <a:latin typeface="Arial"/>
                <a:cs typeface="Arial"/>
              </a:rPr>
              <a:t>Invasion </a:t>
            </a:r>
            <a:r>
              <a:rPr lang="fr-FR" sz="1400" dirty="0" err="1">
                <a:solidFill>
                  <a:srgbClr val="4D4D4D"/>
                </a:solidFill>
                <a:latin typeface="Arial"/>
                <a:cs typeface="Arial"/>
              </a:rPr>
              <a:t>macrovasculaire</a:t>
            </a:r>
            <a:r>
              <a:rPr lang="fr-FR" sz="1400" dirty="0">
                <a:solidFill>
                  <a:srgbClr val="4D4D4D"/>
                </a:solidFill>
                <a:latin typeface="Arial"/>
                <a:cs typeface="Arial"/>
              </a:rPr>
              <a:t> (oui vs. non)</a:t>
            </a:r>
          </a:p>
          <a:p>
            <a:pPr marL="203200" indent="-203200">
              <a:spcBef>
                <a:spcPts val="0"/>
              </a:spcBef>
              <a:spcAft>
                <a:spcPts val="400"/>
              </a:spcAft>
              <a:buFont typeface="Arial" pitchFamily="34" charset="0"/>
              <a:buChar char="•"/>
              <a:defRPr/>
            </a:pPr>
            <a:r>
              <a:rPr lang="fr-FR" sz="1400" dirty="0">
                <a:solidFill>
                  <a:srgbClr val="4D4D4D"/>
                </a:solidFill>
                <a:latin typeface="Arial"/>
                <a:cs typeface="Arial"/>
                <a:sym typeface="Symbol" panose="05050102010706020507" pitchFamily="18" charset="2"/>
              </a:rPr>
              <a:t>Taux -</a:t>
            </a:r>
            <a:r>
              <a:rPr lang="fr-FR" sz="1400" dirty="0" err="1">
                <a:solidFill>
                  <a:srgbClr val="4D4D4D"/>
                </a:solidFill>
                <a:latin typeface="Arial"/>
                <a:cs typeface="Arial"/>
                <a:sym typeface="Symbol" panose="05050102010706020507" pitchFamily="18" charset="2"/>
              </a:rPr>
              <a:t>f</a:t>
            </a:r>
            <a:r>
              <a:rPr lang="fr-FR" sz="1400" dirty="0" err="1">
                <a:solidFill>
                  <a:srgbClr val="4D4D4D"/>
                </a:solidFill>
                <a:latin typeface="Arial"/>
                <a:cs typeface="Arial"/>
              </a:rPr>
              <a:t>etoprotéine</a:t>
            </a:r>
            <a:r>
              <a:rPr lang="fr-FR" sz="1400" dirty="0">
                <a:solidFill>
                  <a:srgbClr val="4D4D4D"/>
                </a:solidFill>
                <a:latin typeface="Arial"/>
                <a:cs typeface="Arial"/>
              </a:rPr>
              <a:t> (</a:t>
            </a:r>
            <a:r>
              <a:rPr lang="fr-FR" sz="1400" dirty="0">
                <a:solidFill>
                  <a:srgbClr val="4D4D4D"/>
                </a:solidFill>
                <a:latin typeface="Arial" panose="020B0604020202020204" pitchFamily="34" charset="0"/>
                <a:cs typeface="Arial" panose="020B0604020202020204" pitchFamily="34" charset="0"/>
              </a:rPr>
              <a:t>≥</a:t>
            </a:r>
            <a:r>
              <a:rPr lang="fr-FR" sz="1400" dirty="0">
                <a:solidFill>
                  <a:srgbClr val="4D4D4D"/>
                </a:solidFill>
                <a:latin typeface="Arial"/>
                <a:cs typeface="Arial"/>
              </a:rPr>
              <a:t>200 vs. &lt;200 </a:t>
            </a:r>
            <a:r>
              <a:rPr lang="fr-FR" sz="1400" dirty="0" err="1">
                <a:solidFill>
                  <a:srgbClr val="4D4D4D"/>
                </a:solidFill>
                <a:latin typeface="Arial"/>
                <a:cs typeface="Arial"/>
              </a:rPr>
              <a:t>ng</a:t>
            </a:r>
            <a:r>
              <a:rPr lang="fr-FR" sz="1400" dirty="0">
                <a:solidFill>
                  <a:srgbClr val="4D4D4D"/>
                </a:solidFill>
                <a:latin typeface="Arial"/>
                <a:cs typeface="Arial"/>
              </a:rPr>
              <a:t>/</a:t>
            </a:r>
            <a:r>
              <a:rPr lang="fr-FR" sz="1400" dirty="0" err="1">
                <a:solidFill>
                  <a:srgbClr val="4D4D4D"/>
                </a:solidFill>
                <a:latin typeface="Arial"/>
                <a:cs typeface="Arial"/>
              </a:rPr>
              <a:t>mL</a:t>
            </a:r>
            <a:r>
              <a:rPr lang="fr-FR" sz="1400" dirty="0">
                <a:solidFill>
                  <a:srgbClr val="4D4D4D"/>
                </a:solidFill>
                <a:latin typeface="Arial"/>
                <a:cs typeface="Arial"/>
              </a:rPr>
              <a:t>)</a:t>
            </a:r>
          </a:p>
        </p:txBody>
      </p:sp>
      <p:cxnSp>
        <p:nvCxnSpPr>
          <p:cNvPr id="13" name="AutoShape 19"/>
          <p:cNvCxnSpPr>
            <a:cxnSpLocks noChangeShapeType="1"/>
            <a:stCxn id="18" idx="3"/>
            <a:endCxn id="9" idx="2"/>
          </p:cNvCxnSpPr>
          <p:nvPr/>
        </p:nvCxnSpPr>
        <p:spPr bwMode="auto">
          <a:xfrm>
            <a:off x="3376274" y="3824127"/>
            <a:ext cx="108859" cy="0"/>
          </a:xfrm>
          <a:prstGeom prst="straightConnector1">
            <a:avLst/>
          </a:prstGeom>
          <a:noFill/>
          <a:ln w="57150">
            <a:solidFill>
              <a:schemeClr val="bg2">
                <a:lumMod val="60000"/>
                <a:lumOff val="40000"/>
              </a:schemeClr>
            </a:solidFill>
            <a:round/>
            <a:headEnd type="none" w="med" len="med"/>
            <a:tailEnd type="none" w="med" len="med"/>
          </a:ln>
        </p:spPr>
      </p:cxnSp>
      <p:cxnSp>
        <p:nvCxnSpPr>
          <p:cNvPr id="16" name="AutoShape 21"/>
          <p:cNvCxnSpPr>
            <a:cxnSpLocks noChangeShapeType="1"/>
            <a:stCxn id="17" idx="3"/>
            <a:endCxn id="11" idx="1"/>
          </p:cNvCxnSpPr>
          <p:nvPr/>
        </p:nvCxnSpPr>
        <p:spPr bwMode="auto">
          <a:xfrm flipV="1">
            <a:off x="7366419" y="2631877"/>
            <a:ext cx="267687" cy="1"/>
          </a:xfrm>
          <a:prstGeom prst="straightConnector1">
            <a:avLst/>
          </a:prstGeom>
          <a:noFill/>
          <a:ln w="57150">
            <a:solidFill>
              <a:schemeClr val="bg2">
                <a:lumMod val="60000"/>
                <a:lumOff val="40000"/>
              </a:schemeClr>
            </a:solidFill>
            <a:round/>
            <a:headEnd/>
            <a:tailEnd type="triangle" w="med" len="med"/>
          </a:ln>
        </p:spPr>
      </p:cxnSp>
      <p:sp>
        <p:nvSpPr>
          <p:cNvPr id="17" name="AutoShape 8"/>
          <p:cNvSpPr>
            <a:spLocks noChangeArrowheads="1"/>
          </p:cNvSpPr>
          <p:nvPr/>
        </p:nvSpPr>
        <p:spPr bwMode="auto">
          <a:xfrm>
            <a:off x="4041569" y="2186919"/>
            <a:ext cx="3324850" cy="889917"/>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fr-FR" altLang="zh-CN" dirty="0">
                <a:solidFill>
                  <a:srgbClr val="FFFFFF"/>
                </a:solidFill>
                <a:latin typeface="Arial"/>
                <a:ea typeface="SimSun" pitchFamily="2" charset="-122"/>
                <a:cs typeface="Arial"/>
              </a:rPr>
              <a:t>Pembrolizumab 200 mg /3S + </a:t>
            </a:r>
            <a:r>
              <a:rPr lang="fr-FR" altLang="zh-CN" dirty="0" err="1">
                <a:solidFill>
                  <a:srgbClr val="FFFFFF"/>
                </a:solidFill>
                <a:latin typeface="Arial"/>
                <a:ea typeface="SimSun" pitchFamily="2" charset="-122"/>
                <a:cs typeface="Arial"/>
              </a:rPr>
              <a:t>MSSup</a:t>
            </a:r>
            <a:r>
              <a:rPr lang="fr-FR" altLang="zh-CN" dirty="0">
                <a:solidFill>
                  <a:srgbClr val="FFFFFF"/>
                </a:solidFill>
                <a:latin typeface="Arial"/>
                <a:ea typeface="SimSun" pitchFamily="2" charset="-122"/>
                <a:cs typeface="Arial"/>
              </a:rPr>
              <a:t/>
            </a:r>
            <a:br>
              <a:rPr lang="fr-FR" altLang="zh-CN" dirty="0">
                <a:solidFill>
                  <a:srgbClr val="FFFFFF"/>
                </a:solidFill>
                <a:latin typeface="Arial"/>
                <a:ea typeface="SimSun" pitchFamily="2" charset="-122"/>
                <a:cs typeface="Arial"/>
              </a:rPr>
            </a:br>
            <a:r>
              <a:rPr lang="fr-FR" altLang="zh-CN" dirty="0">
                <a:solidFill>
                  <a:srgbClr val="FFFFFF"/>
                </a:solidFill>
                <a:latin typeface="Arial"/>
                <a:ea typeface="SimSun" pitchFamily="2" charset="-122"/>
                <a:cs typeface="Arial"/>
              </a:rPr>
              <a:t>(n=278)</a:t>
            </a:r>
            <a:endParaRPr lang="fr-FR" altLang="zh-CN" sz="1600" dirty="0">
              <a:solidFill>
                <a:srgbClr val="FFFFFF"/>
              </a:solidFill>
              <a:latin typeface="Arial"/>
              <a:ea typeface="SimSun" pitchFamily="2" charset="-122"/>
              <a:cs typeface="Arial"/>
            </a:endParaRPr>
          </a:p>
        </p:txBody>
      </p:sp>
      <p:sp>
        <p:nvSpPr>
          <p:cNvPr id="18" name="AutoShape 9"/>
          <p:cNvSpPr>
            <a:spLocks noChangeArrowheads="1"/>
          </p:cNvSpPr>
          <p:nvPr/>
        </p:nvSpPr>
        <p:spPr bwMode="auto">
          <a:xfrm>
            <a:off x="408912" y="2572759"/>
            <a:ext cx="2967362" cy="250273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fr-FR" altLang="zh-CN" sz="1600">
                <a:solidFill>
                  <a:srgbClr val="FFFFFF"/>
                </a:solidFill>
                <a:latin typeface="Arial"/>
                <a:ea typeface="SimSun" pitchFamily="2" charset="-122"/>
                <a:cs typeface="Arial"/>
              </a:rPr>
              <a:t>Critères d'inclusion</a:t>
            </a:r>
          </a:p>
          <a:p>
            <a:pPr marL="228600" indent="-228600" defTabSz="892175" eaLnBrk="0" hangingPunct="0">
              <a:spcAft>
                <a:spcPct val="30000"/>
              </a:spcAft>
              <a:buFont typeface="Arial" pitchFamily="34" charset="0"/>
              <a:buChar char="•"/>
              <a:defRPr/>
            </a:pPr>
            <a:r>
              <a:rPr lang="fr-FR" altLang="zh-CN" sz="1600">
                <a:solidFill>
                  <a:srgbClr val="FFFFFF"/>
                </a:solidFill>
                <a:latin typeface="Arial"/>
                <a:ea typeface="SimSun" pitchFamily="2" charset="-122"/>
                <a:cs typeface="Arial"/>
              </a:rPr>
              <a:t>CHC</a:t>
            </a:r>
          </a:p>
          <a:p>
            <a:pPr marL="228600" indent="-228600" defTabSz="892175" eaLnBrk="0" hangingPunct="0">
              <a:spcAft>
                <a:spcPct val="30000"/>
              </a:spcAft>
              <a:buFont typeface="Arial" pitchFamily="34" charset="0"/>
              <a:buChar char="•"/>
              <a:defRPr/>
            </a:pPr>
            <a:r>
              <a:rPr lang="fr-FR" altLang="zh-CN" sz="1600">
                <a:solidFill>
                  <a:srgbClr val="FFFFFF"/>
                </a:solidFill>
                <a:latin typeface="Arial"/>
                <a:ea typeface="SimSun" pitchFamily="2" charset="-122"/>
                <a:cs typeface="Arial"/>
              </a:rPr>
              <a:t>Progression sous ou intolérance au sorafénib</a:t>
            </a:r>
          </a:p>
          <a:p>
            <a:pPr marL="228600" indent="-228600" defTabSz="892175" eaLnBrk="0" hangingPunct="0">
              <a:spcAft>
                <a:spcPct val="30000"/>
              </a:spcAft>
              <a:buFont typeface="Arial" pitchFamily="34" charset="0"/>
              <a:buChar char="•"/>
              <a:defRPr/>
            </a:pPr>
            <a:r>
              <a:rPr lang="fr-FR" altLang="zh-CN" sz="1600">
                <a:solidFill>
                  <a:srgbClr val="FFFFFF"/>
                </a:solidFill>
                <a:latin typeface="Arial"/>
                <a:ea typeface="SimSun" pitchFamily="2" charset="-122"/>
                <a:cs typeface="Arial"/>
              </a:rPr>
              <a:t>Child-Pugh A </a:t>
            </a:r>
          </a:p>
          <a:p>
            <a:pPr marL="228600" indent="-228600" defTabSz="892175" eaLnBrk="0" hangingPunct="0">
              <a:spcAft>
                <a:spcPct val="30000"/>
              </a:spcAft>
              <a:buFont typeface="Arial" pitchFamily="34" charset="0"/>
              <a:buChar char="•"/>
              <a:defRPr/>
            </a:pPr>
            <a:r>
              <a:rPr lang="fr-FR" altLang="zh-CN" sz="1600">
                <a:solidFill>
                  <a:srgbClr val="FFFFFF"/>
                </a:solidFill>
                <a:latin typeface="Arial"/>
                <a:ea typeface="SimSun" pitchFamily="2" charset="-122"/>
                <a:cs typeface="Arial"/>
              </a:rPr>
              <a:t>BCLC stade B/C</a:t>
            </a:r>
          </a:p>
          <a:p>
            <a:pPr marL="228600" indent="-228600" defTabSz="892175" eaLnBrk="0" hangingPunct="0">
              <a:spcAft>
                <a:spcPct val="30000"/>
              </a:spcAft>
              <a:buFont typeface="Arial" pitchFamily="34" charset="0"/>
              <a:buChar char="•"/>
              <a:defRPr/>
            </a:pPr>
            <a:r>
              <a:rPr lang="fr-FR" altLang="zh-CN" sz="1600">
                <a:solidFill>
                  <a:srgbClr val="FFFFFF"/>
                </a:solidFill>
                <a:latin typeface="Arial"/>
                <a:ea typeface="SimSun" pitchFamily="2" charset="-122"/>
                <a:cs typeface="Arial"/>
              </a:rPr>
              <a:t>ECOG PS 0–1</a:t>
            </a:r>
          </a:p>
          <a:p>
            <a:pPr defTabSz="892175" eaLnBrk="0" hangingPunct="0">
              <a:spcAft>
                <a:spcPct val="30000"/>
              </a:spcAft>
              <a:defRPr/>
            </a:pPr>
            <a:r>
              <a:rPr lang="fr-FR" altLang="zh-CN" sz="1600">
                <a:solidFill>
                  <a:srgbClr val="FFFFFF"/>
                </a:solidFill>
                <a:latin typeface="Arial"/>
                <a:ea typeface="SimSun" pitchFamily="2" charset="-122"/>
                <a:cs typeface="Arial"/>
              </a:rPr>
              <a:t>(n=413)</a:t>
            </a:r>
            <a:endParaRPr lang="fr-FR" altLang="zh-CN" sz="1600" dirty="0">
              <a:solidFill>
                <a:srgbClr val="FFFFFF"/>
              </a:solidFill>
              <a:latin typeface="Arial"/>
              <a:ea typeface="SimSun" pitchFamily="2" charset="-122"/>
              <a:cs typeface="Arial"/>
            </a:endParaRPr>
          </a:p>
        </p:txBody>
      </p:sp>
      <p:cxnSp>
        <p:nvCxnSpPr>
          <p:cNvPr id="19" name="AutoShape 16"/>
          <p:cNvCxnSpPr>
            <a:cxnSpLocks noChangeShapeType="1"/>
            <a:stCxn id="9" idx="4"/>
            <a:endCxn id="22" idx="1"/>
          </p:cNvCxnSpPr>
          <p:nvPr/>
        </p:nvCxnSpPr>
        <p:spPr bwMode="auto">
          <a:xfrm rot="16200000" flipH="1">
            <a:off x="3488264" y="4404894"/>
            <a:ext cx="842411" cy="265076"/>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7634106" y="4345899"/>
            <a:ext cx="1391996" cy="1225478"/>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fr-FR" altLang="zh-CN" b="1" dirty="0">
                <a:solidFill>
                  <a:srgbClr val="FFFFFF"/>
                </a:solidFill>
                <a:latin typeface="Arial"/>
                <a:ea typeface="SimSun" pitchFamily="2" charset="-122"/>
                <a:cs typeface="Arial"/>
              </a:rPr>
              <a:t>Jusqu'à </a:t>
            </a:r>
            <a:br>
              <a:rPr lang="fr-FR" altLang="zh-CN" b="1" dirty="0">
                <a:solidFill>
                  <a:srgbClr val="FFFFFF"/>
                </a:solidFill>
                <a:latin typeface="Arial"/>
                <a:ea typeface="SimSun" pitchFamily="2" charset="-122"/>
                <a:cs typeface="Arial"/>
              </a:rPr>
            </a:br>
            <a:r>
              <a:rPr lang="fr-FR" altLang="zh-CN" b="1" dirty="0">
                <a:solidFill>
                  <a:srgbClr val="FFFFFF"/>
                </a:solidFill>
                <a:latin typeface="Arial"/>
                <a:ea typeface="SimSun" pitchFamily="2" charset="-122"/>
                <a:cs typeface="Arial"/>
              </a:rPr>
              <a:t>35 cycles ou </a:t>
            </a:r>
            <a:r>
              <a:rPr lang="fr-FR" altLang="zh-CN" b="1" dirty="0" err="1">
                <a:solidFill>
                  <a:srgbClr val="FFFFFF"/>
                </a:solidFill>
                <a:latin typeface="Arial"/>
                <a:ea typeface="SimSun" pitchFamily="2" charset="-122"/>
                <a:cs typeface="Arial"/>
              </a:rPr>
              <a:t>prog</a:t>
            </a:r>
            <a:r>
              <a:rPr lang="fr-FR" altLang="zh-CN" b="1" dirty="0">
                <a:solidFill>
                  <a:srgbClr val="FFFFFF"/>
                </a:solidFill>
                <a:latin typeface="Arial"/>
                <a:ea typeface="SimSun" pitchFamily="2" charset="-122"/>
                <a:cs typeface="Arial"/>
              </a:rPr>
              <a:t> /toxicité</a:t>
            </a:r>
          </a:p>
        </p:txBody>
      </p:sp>
      <p:cxnSp>
        <p:nvCxnSpPr>
          <p:cNvPr id="21" name="AutoShape 20"/>
          <p:cNvCxnSpPr>
            <a:cxnSpLocks noChangeShapeType="1"/>
            <a:stCxn id="22" idx="3"/>
            <a:endCxn id="20" idx="1"/>
          </p:cNvCxnSpPr>
          <p:nvPr/>
        </p:nvCxnSpPr>
        <p:spPr bwMode="auto">
          <a:xfrm>
            <a:off x="7364896" y="4958638"/>
            <a:ext cx="269210" cy="0"/>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4042007" y="4513680"/>
            <a:ext cx="3322889" cy="889916"/>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fr-FR" altLang="zh-CN" dirty="0">
                <a:solidFill>
                  <a:srgbClr val="4D4D4D"/>
                </a:solidFill>
                <a:latin typeface="Arial"/>
                <a:ea typeface="SimSun" pitchFamily="2" charset="-122"/>
                <a:cs typeface="Arial"/>
              </a:rPr>
              <a:t>Placebo + </a:t>
            </a:r>
            <a:br>
              <a:rPr lang="fr-FR" altLang="zh-CN" dirty="0">
                <a:solidFill>
                  <a:srgbClr val="4D4D4D"/>
                </a:solidFill>
                <a:latin typeface="Arial"/>
                <a:ea typeface="SimSun" pitchFamily="2" charset="-122"/>
                <a:cs typeface="Arial"/>
              </a:rPr>
            </a:br>
            <a:r>
              <a:rPr lang="fr-FR" altLang="zh-CN" dirty="0" err="1">
                <a:solidFill>
                  <a:srgbClr val="4D4D4D"/>
                </a:solidFill>
                <a:latin typeface="Arial"/>
                <a:ea typeface="SimSun" pitchFamily="2" charset="-122"/>
                <a:cs typeface="Arial"/>
              </a:rPr>
              <a:t>MSSup</a:t>
            </a:r>
            <a:r>
              <a:rPr lang="fr-FR" altLang="zh-CN" dirty="0">
                <a:solidFill>
                  <a:srgbClr val="4D4D4D"/>
                </a:solidFill>
                <a:latin typeface="Arial"/>
                <a:ea typeface="SimSun" pitchFamily="2" charset="-122"/>
                <a:cs typeface="Arial"/>
              </a:rPr>
              <a:t/>
            </a:r>
            <a:br>
              <a:rPr lang="fr-FR" altLang="zh-CN" dirty="0">
                <a:solidFill>
                  <a:srgbClr val="4D4D4D"/>
                </a:solidFill>
                <a:latin typeface="Arial"/>
                <a:ea typeface="SimSun" pitchFamily="2" charset="-122"/>
                <a:cs typeface="Arial"/>
              </a:rPr>
            </a:br>
            <a:r>
              <a:rPr lang="fr-FR" altLang="zh-CN" dirty="0">
                <a:solidFill>
                  <a:srgbClr val="4D4D4D"/>
                </a:solidFill>
                <a:latin typeface="Arial"/>
                <a:ea typeface="SimSun" pitchFamily="2" charset="-122"/>
                <a:cs typeface="Arial"/>
              </a:rPr>
              <a:t>(n=135)</a:t>
            </a:r>
          </a:p>
        </p:txBody>
      </p:sp>
    </p:spTree>
    <p:custDataLst>
      <p:tags r:id="rId1"/>
    </p:custDataLst>
    <p:extLst>
      <p:ext uri="{BB962C8B-B14F-4D97-AF65-F5344CB8AC3E}">
        <p14:creationId xmlns:p14="http://schemas.microsoft.com/office/powerpoint/2010/main" val="29679586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4004: Résultats de KEYNOTE-240: étude de phase 3 évaluant pembrolizumab vs meilleurs soins de support (</a:t>
            </a:r>
            <a:r>
              <a:rPr lang="fr-FR" dirty="0" err="1"/>
              <a:t>MSSup</a:t>
            </a:r>
            <a:r>
              <a:rPr lang="fr-FR" dirty="0"/>
              <a:t>) en traitement </a:t>
            </a:r>
            <a:r>
              <a:rPr lang="fr-FR" dirty="0" smtClean="0"/>
              <a:t>de </a:t>
            </a:r>
            <a:r>
              <a:rPr lang="fr-FR" dirty="0"/>
              <a:t>2</a:t>
            </a:r>
            <a:r>
              <a:rPr lang="fr-FR" baseline="30000" dirty="0"/>
              <a:t>e</a:t>
            </a:r>
            <a:r>
              <a:rPr lang="fr-FR" dirty="0"/>
              <a:t> ligne chez les patients avec CHC avancé – Finn RS, et al</a:t>
            </a:r>
            <a:endParaRPr lang="fr-FR" noProof="0" dirty="0"/>
          </a:p>
        </p:txBody>
      </p:sp>
      <p:sp>
        <p:nvSpPr>
          <p:cNvPr id="5123" name="Rectangle 3"/>
          <p:cNvSpPr>
            <a:spLocks noGrp="1" noChangeArrowheads="1"/>
          </p:cNvSpPr>
          <p:nvPr>
            <p:ph idx="1"/>
          </p:nvPr>
        </p:nvSpPr>
        <p:spPr/>
        <p:txBody>
          <a:bodyPr/>
          <a:lstStyle/>
          <a:p>
            <a:pPr marL="0" indent="0">
              <a:buNone/>
            </a:pPr>
            <a:r>
              <a:rPr lang="fr-FR" b="1" noProof="0" dirty="0"/>
              <a:t>Résultats</a:t>
            </a:r>
          </a:p>
          <a:p>
            <a:pPr marL="0" indent="0">
              <a:buNone/>
            </a:pPr>
            <a:endParaRPr lang="fr-FR" noProof="0" dirty="0"/>
          </a:p>
        </p:txBody>
      </p:sp>
      <p:sp>
        <p:nvSpPr>
          <p:cNvPr id="15" name="Text Placeholder 14"/>
          <p:cNvSpPr>
            <a:spLocks noGrp="1"/>
          </p:cNvSpPr>
          <p:nvPr>
            <p:ph type="body" sz="quarter" idx="11"/>
          </p:nvPr>
        </p:nvSpPr>
        <p:spPr/>
        <p:txBody>
          <a:bodyPr/>
          <a:lstStyle/>
          <a:p>
            <a:r>
              <a:rPr lang="fr-FR" noProof="0" dirty="0"/>
              <a:t>Finn RS, et al, J Clin </a:t>
            </a:r>
            <a:r>
              <a:rPr lang="fr-FR" noProof="0" dirty="0" err="1"/>
              <a:t>Oncol</a:t>
            </a:r>
            <a:r>
              <a:rPr lang="fr-FR" noProof="0" dirty="0"/>
              <a:t> 2019;37(</a:t>
            </a:r>
            <a:r>
              <a:rPr lang="fr-FR" noProof="0" dirty="0" err="1"/>
              <a:t>suppl</a:t>
            </a:r>
            <a:r>
              <a:rPr lang="fr-FR" noProof="0" dirty="0"/>
              <a:t>):</a:t>
            </a:r>
            <a:r>
              <a:rPr lang="fr-FR" noProof="0" dirty="0" err="1"/>
              <a:t>abstr</a:t>
            </a:r>
            <a:r>
              <a:rPr lang="fr-FR" noProof="0" dirty="0"/>
              <a:t> 4004</a:t>
            </a:r>
          </a:p>
        </p:txBody>
      </p:sp>
      <p:graphicFrame>
        <p:nvGraphicFramePr>
          <p:cNvPr id="157" name="Table 156"/>
          <p:cNvGraphicFramePr>
            <a:graphicFrameLocks noGrp="1"/>
          </p:cNvGraphicFramePr>
          <p:nvPr>
            <p:extLst>
              <p:ext uri="{D42A27DB-BD31-4B8C-83A1-F6EECF244321}">
                <p14:modId xmlns:p14="http://schemas.microsoft.com/office/powerpoint/2010/main" val="3490710800"/>
              </p:ext>
            </p:extLst>
          </p:nvPr>
        </p:nvGraphicFramePr>
        <p:xfrm>
          <a:off x="308323" y="1576965"/>
          <a:ext cx="8415952" cy="4741872"/>
        </p:xfrm>
        <a:graphic>
          <a:graphicData uri="http://schemas.openxmlformats.org/drawingml/2006/table">
            <a:tbl>
              <a:tblPr firstRow="1" bandRow="1">
                <a:tableStyleId>{69012ECD-51FC-41F1-AA8D-1B2483CD663E}</a:tableStyleId>
              </a:tblPr>
              <a:tblGrid>
                <a:gridCol w="3769002">
                  <a:extLst>
                    <a:ext uri="{9D8B030D-6E8A-4147-A177-3AD203B41FA5}">
                      <a16:colId xmlns:a16="http://schemas.microsoft.com/office/drawing/2014/main" val="20000"/>
                    </a:ext>
                  </a:extLst>
                </a:gridCol>
                <a:gridCol w="2196059">
                  <a:extLst>
                    <a:ext uri="{9D8B030D-6E8A-4147-A177-3AD203B41FA5}">
                      <a16:colId xmlns:a16="http://schemas.microsoft.com/office/drawing/2014/main" val="20001"/>
                    </a:ext>
                  </a:extLst>
                </a:gridCol>
                <a:gridCol w="2450891">
                  <a:extLst>
                    <a:ext uri="{9D8B030D-6E8A-4147-A177-3AD203B41FA5}">
                      <a16:colId xmlns:a16="http://schemas.microsoft.com/office/drawing/2014/main" val="751571691"/>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t>Caractéristiques, n (%) </a:t>
                      </a:r>
                      <a:br>
                        <a:rPr kumimoji="0" lang="fr-FR"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br>
                      <a:r>
                        <a:rPr kumimoji="0" lang="fr-FR"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t>[sauf si spécifié différemment]</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Arial" panose="020B0604020202020204" pitchFamily="34" charset="0"/>
                          <a:cs typeface="Arial" panose="020B0604020202020204" pitchFamily="34" charset="0"/>
                        </a:rPr>
                        <a:t>Pembrolizumab</a:t>
                      </a:r>
                      <a:br>
                        <a:rPr kumimoji="0" lang="fr-FR" sz="1400" b="1" i="0" u="none" strike="noStrike" cap="none" normalizeH="0" baseline="0" noProof="0">
                          <a:ln>
                            <a:noFill/>
                          </a:ln>
                          <a:solidFill>
                            <a:schemeClr val="tx2"/>
                          </a:solidFill>
                          <a:effectLst/>
                          <a:latin typeface="Arial" panose="020B0604020202020204" pitchFamily="34" charset="0"/>
                          <a:cs typeface="Arial" panose="020B0604020202020204" pitchFamily="34" charset="0"/>
                        </a:rPr>
                      </a:br>
                      <a:r>
                        <a:rPr kumimoji="0" lang="fr-FR" sz="1400" b="1" i="0" u="none" strike="noStrike" cap="none" normalizeH="0" baseline="0" noProof="0">
                          <a:ln>
                            <a:noFill/>
                          </a:ln>
                          <a:solidFill>
                            <a:schemeClr val="tx2"/>
                          </a:solidFill>
                          <a:effectLst/>
                          <a:latin typeface="Arial" panose="020B0604020202020204" pitchFamily="34" charset="0"/>
                          <a:cs typeface="Arial" panose="020B0604020202020204" pitchFamily="34" charset="0"/>
                        </a:rPr>
                        <a:t>(n=278)</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Arial" panose="020B0604020202020204" pitchFamily="34" charset="0"/>
                          <a:cs typeface="Arial" panose="020B0604020202020204" pitchFamily="34" charset="0"/>
                        </a:rPr>
                        <a:t>Placebo</a:t>
                      </a:r>
                      <a:br>
                        <a:rPr kumimoji="0" lang="fr-FR" sz="1400" b="1" i="0" u="none" strike="noStrike" cap="none" normalizeH="0" baseline="0" noProof="0">
                          <a:ln>
                            <a:noFill/>
                          </a:ln>
                          <a:solidFill>
                            <a:schemeClr val="tx2"/>
                          </a:solidFill>
                          <a:effectLst/>
                          <a:latin typeface="Arial" panose="020B0604020202020204" pitchFamily="34" charset="0"/>
                          <a:cs typeface="Arial" panose="020B0604020202020204" pitchFamily="34" charset="0"/>
                        </a:rPr>
                      </a:br>
                      <a:r>
                        <a:rPr kumimoji="0" lang="fr-FR" sz="1400" b="1" i="0" u="none" strike="noStrike" cap="none" normalizeH="0" baseline="0" noProof="0">
                          <a:ln>
                            <a:noFill/>
                          </a:ln>
                          <a:solidFill>
                            <a:schemeClr val="tx2"/>
                          </a:solidFill>
                          <a:effectLst/>
                          <a:latin typeface="Arial" panose="020B0604020202020204" pitchFamily="34" charset="0"/>
                          <a:cs typeface="Arial" panose="020B0604020202020204" pitchFamily="34" charset="0"/>
                        </a:rPr>
                        <a:t>(n=135)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Age médian, années (range)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67 (18–91)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65 (23–89)</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29123">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Homme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226 (81,3)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112 (83)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extLst>
                  <a:ext uri="{0D108BD9-81ED-4DB2-BD59-A6C34878D82A}">
                    <a16:rowId xmlns:a16="http://schemas.microsoft.com/office/drawing/2014/main" val="10002"/>
                  </a:ext>
                </a:extLst>
              </a:tr>
              <a:tr h="155399">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ECOG PS 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116 (41,7)</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64 (47,4)</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155399">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Score Child-</a:t>
                      </a:r>
                      <a:r>
                        <a:rPr kumimoji="0" lang="fr-FR" sz="1400" b="0" i="0" u="none" strike="noStrike" cap="none" normalizeH="0" baseline="0" noProof="0" dirty="0" err="1">
                          <a:ln>
                            <a:noFill/>
                          </a:ln>
                          <a:solidFill>
                            <a:srgbClr val="4D4D4D"/>
                          </a:solidFill>
                          <a:effectLst/>
                          <a:latin typeface="Arial" panose="020B0604020202020204" pitchFamily="34" charset="0"/>
                          <a:cs typeface="Arial" panose="020B0604020202020204" pitchFamily="34" charset="0"/>
                        </a:rPr>
                        <a:t>Pugh</a:t>
                      </a:r>
                      <a:endParaRPr kumimoji="0" lang="fr-FR"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p>
                      <a:pPr marL="179388"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A</a:t>
                      </a:r>
                    </a:p>
                    <a:p>
                      <a:pPr marL="179388"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B</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277 (99,6)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1 (0,4)</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133 (98,5)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2 (1,5)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Stade BCLC global</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B</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C</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56 (20,1)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222 (79,9)</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29 (21,5)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106 (78,5)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VHB positif</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72 (25,9)</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29 (21,5)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971891847"/>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VHC positif</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43 (15,5)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21 (15,6)</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185326619"/>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Arrêt du sorafénib</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Intolérance</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Progression</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36 (12,9)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242 (87,1)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18 (13,3)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117 (86,7)</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860459014"/>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Maladie extra-hépatique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195 (70,1)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93 (68,9)</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302677076"/>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Invasion </a:t>
                      </a:r>
                      <a:r>
                        <a:rPr kumimoji="0" lang="fr-FR" sz="1400" b="0" i="0" u="none" strike="noStrike" cap="none" normalizeH="0" baseline="0" noProof="0" dirty="0" err="1">
                          <a:ln>
                            <a:noFill/>
                          </a:ln>
                          <a:solidFill>
                            <a:srgbClr val="4D4D4D"/>
                          </a:solidFill>
                          <a:effectLst/>
                          <a:latin typeface="Arial" panose="020B0604020202020204" pitchFamily="34" charset="0"/>
                          <a:cs typeface="Arial" panose="020B0604020202020204" pitchFamily="34" charset="0"/>
                        </a:rPr>
                        <a:t>macrovasculaire</a:t>
                      </a:r>
                      <a:r>
                        <a:rPr kumimoji="0" lang="fr-FR"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 </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36 (12,9)</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16 (11,9)</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996137502"/>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α-</a:t>
                      </a:r>
                      <a:r>
                        <a:rPr kumimoji="0" lang="fr-FR" sz="1400" b="0" i="0" u="none" strike="noStrike" cap="none" normalizeH="0" baseline="0" noProof="0" dirty="0" err="1">
                          <a:ln>
                            <a:noFill/>
                          </a:ln>
                          <a:solidFill>
                            <a:srgbClr val="4D4D4D"/>
                          </a:solidFill>
                          <a:effectLst/>
                          <a:latin typeface="Arial" panose="020B0604020202020204" pitchFamily="34" charset="0"/>
                          <a:cs typeface="Arial" panose="020B0604020202020204" pitchFamily="34" charset="0"/>
                        </a:rPr>
                        <a:t>fetoprotéine</a:t>
                      </a:r>
                      <a:r>
                        <a:rPr kumimoji="0" lang="fr-FR"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 à l’inclusion </a:t>
                      </a:r>
                      <a:r>
                        <a:rPr kumimoji="0" lang="fr-FR"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a:t>
                      </a:r>
                      <a:r>
                        <a:rPr kumimoji="0" lang="fr-FR"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200 </a:t>
                      </a:r>
                      <a:r>
                        <a:rPr kumimoji="0" lang="fr-FR" sz="1400" b="0" i="0" u="none" strike="noStrike" cap="none" normalizeH="0" baseline="0" noProof="0" dirty="0" err="1">
                          <a:ln>
                            <a:noFill/>
                          </a:ln>
                          <a:solidFill>
                            <a:srgbClr val="4D4D4D"/>
                          </a:solidFill>
                          <a:effectLst/>
                          <a:latin typeface="Arial" panose="020B0604020202020204" pitchFamily="34" charset="0"/>
                          <a:cs typeface="Arial" panose="020B0604020202020204" pitchFamily="34" charset="0"/>
                        </a:rPr>
                        <a:t>ng</a:t>
                      </a:r>
                      <a:r>
                        <a:rPr kumimoji="0" lang="fr-FR"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a:t>
                      </a:r>
                      <a:r>
                        <a:rPr kumimoji="0" lang="fr-FR" sz="1400" b="0" i="0" u="none" strike="noStrike" cap="none" normalizeH="0" baseline="0" noProof="0" dirty="0" err="1">
                          <a:ln>
                            <a:noFill/>
                          </a:ln>
                          <a:solidFill>
                            <a:srgbClr val="4D4D4D"/>
                          </a:solidFill>
                          <a:effectLst/>
                          <a:latin typeface="Arial" panose="020B0604020202020204" pitchFamily="34" charset="0"/>
                          <a:cs typeface="Arial" panose="020B0604020202020204" pitchFamily="34" charset="0"/>
                        </a:rPr>
                        <a:t>mL</a:t>
                      </a:r>
                      <a:endParaRPr kumimoji="0" lang="fr-FR"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129 (46,4)</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58 (43,0)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396962466"/>
                  </a:ext>
                </a:extLst>
              </a:tr>
            </a:tbl>
          </a:graphicData>
        </a:graphic>
      </p:graphicFrame>
    </p:spTree>
    <p:custDataLst>
      <p:tags r:id="rId1"/>
    </p:custDataLst>
    <p:extLst>
      <p:ext uri="{BB962C8B-B14F-4D97-AF65-F5344CB8AC3E}">
        <p14:creationId xmlns:p14="http://schemas.microsoft.com/office/powerpoint/2010/main" val="27624966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noProof="0" dirty="0"/>
              <a:t>4004: </a:t>
            </a:r>
            <a:r>
              <a:rPr lang="fr-FR" dirty="0"/>
              <a:t>Résultats de KEYNOTE-240: étude de phase 3 évaluant pembrolizumab vs meilleurs soins de support (</a:t>
            </a:r>
            <a:r>
              <a:rPr lang="fr-FR" dirty="0" err="1"/>
              <a:t>MSSup</a:t>
            </a:r>
            <a:r>
              <a:rPr lang="fr-FR" dirty="0"/>
              <a:t>) en traitement </a:t>
            </a:r>
            <a:r>
              <a:rPr lang="fr-FR" dirty="0" smtClean="0"/>
              <a:t>de </a:t>
            </a:r>
            <a:r>
              <a:rPr lang="fr-FR" dirty="0"/>
              <a:t>2</a:t>
            </a:r>
            <a:r>
              <a:rPr lang="fr-FR" baseline="30000" dirty="0"/>
              <a:t>e</a:t>
            </a:r>
            <a:r>
              <a:rPr lang="fr-FR" dirty="0"/>
              <a:t> ligne chez les patients avec CHC avancé – Finn RS, et al</a:t>
            </a:r>
            <a:r>
              <a:rPr lang="fr-FR" noProof="0" dirty="0"/>
              <a:t> </a:t>
            </a:r>
          </a:p>
        </p:txBody>
      </p:sp>
      <p:sp>
        <p:nvSpPr>
          <p:cNvPr id="5123" name="Rectangle 3"/>
          <p:cNvSpPr>
            <a:spLocks noGrp="1" noChangeArrowheads="1"/>
          </p:cNvSpPr>
          <p:nvPr>
            <p:ph idx="1"/>
          </p:nvPr>
        </p:nvSpPr>
        <p:spPr/>
        <p:txBody>
          <a:bodyPr/>
          <a:lstStyle/>
          <a:p>
            <a:pPr marL="0" indent="0">
              <a:buNone/>
            </a:pPr>
            <a:r>
              <a:rPr lang="fr-FR" b="1" noProof="0" dirty="0"/>
              <a:t>Résultats </a:t>
            </a:r>
          </a:p>
          <a:p>
            <a:pPr marL="0" indent="0">
              <a:buNone/>
            </a:pPr>
            <a:endParaRPr lang="fr-FR" noProof="0" dirty="0"/>
          </a:p>
        </p:txBody>
      </p:sp>
      <p:sp>
        <p:nvSpPr>
          <p:cNvPr id="15" name="Text Placeholder 14"/>
          <p:cNvSpPr>
            <a:spLocks noGrp="1"/>
          </p:cNvSpPr>
          <p:nvPr>
            <p:ph type="body" sz="quarter" idx="11"/>
          </p:nvPr>
        </p:nvSpPr>
        <p:spPr/>
        <p:txBody>
          <a:bodyPr/>
          <a:lstStyle/>
          <a:p>
            <a:r>
              <a:rPr lang="fr-FR" noProof="0" dirty="0"/>
              <a:t>Finn RS, et al, J Clin </a:t>
            </a:r>
            <a:r>
              <a:rPr lang="fr-FR" noProof="0" dirty="0" err="1"/>
              <a:t>Oncol</a:t>
            </a:r>
            <a:r>
              <a:rPr lang="fr-FR" noProof="0" dirty="0"/>
              <a:t> 2019;37(</a:t>
            </a:r>
            <a:r>
              <a:rPr lang="fr-FR" noProof="0" dirty="0" err="1"/>
              <a:t>suppl</a:t>
            </a:r>
            <a:r>
              <a:rPr lang="fr-FR" noProof="0" dirty="0"/>
              <a:t>):</a:t>
            </a:r>
            <a:r>
              <a:rPr lang="fr-FR" noProof="0" dirty="0" err="1"/>
              <a:t>abstr</a:t>
            </a:r>
            <a:r>
              <a:rPr lang="fr-FR" noProof="0" dirty="0"/>
              <a:t> 4004</a:t>
            </a:r>
          </a:p>
        </p:txBody>
      </p:sp>
      <p:grpSp>
        <p:nvGrpSpPr>
          <p:cNvPr id="7" name="Group 6">
            <a:extLst>
              <a:ext uri="{FF2B5EF4-FFF2-40B4-BE49-F238E27FC236}">
                <a16:creationId xmlns:a16="http://schemas.microsoft.com/office/drawing/2014/main" id="{6AEB3D27-ABE6-4483-833F-578C84D153A8}"/>
              </a:ext>
            </a:extLst>
          </p:cNvPr>
          <p:cNvGrpSpPr/>
          <p:nvPr/>
        </p:nvGrpSpPr>
        <p:grpSpPr>
          <a:xfrm>
            <a:off x="306176" y="2029743"/>
            <a:ext cx="6728353" cy="4154303"/>
            <a:chOff x="-401284" y="1560907"/>
            <a:chExt cx="9149914" cy="3794538"/>
          </a:xfrm>
        </p:grpSpPr>
        <p:grpSp>
          <p:nvGrpSpPr>
            <p:cNvPr id="8" name="Group 7">
              <a:extLst>
                <a:ext uri="{FF2B5EF4-FFF2-40B4-BE49-F238E27FC236}">
                  <a16:creationId xmlns:a16="http://schemas.microsoft.com/office/drawing/2014/main" id="{056BD562-F94E-4AEE-86F0-EBB45BBEF7C8}"/>
                </a:ext>
              </a:extLst>
            </p:cNvPr>
            <p:cNvGrpSpPr/>
            <p:nvPr/>
          </p:nvGrpSpPr>
          <p:grpSpPr>
            <a:xfrm>
              <a:off x="-401284" y="1560907"/>
              <a:ext cx="9149914" cy="3794538"/>
              <a:chOff x="-938551" y="2197940"/>
              <a:chExt cx="8850000" cy="3600076"/>
            </a:xfrm>
          </p:grpSpPr>
          <p:sp>
            <p:nvSpPr>
              <p:cNvPr id="11" name="Freeform 21">
                <a:extLst>
                  <a:ext uri="{FF2B5EF4-FFF2-40B4-BE49-F238E27FC236}">
                    <a16:creationId xmlns:a16="http://schemas.microsoft.com/office/drawing/2014/main" id="{68002492-6A02-489A-AA07-827C39A4CF7E}"/>
                  </a:ext>
                </a:extLst>
              </p:cNvPr>
              <p:cNvSpPr>
                <a:spLocks/>
              </p:cNvSpPr>
              <p:nvPr/>
            </p:nvSpPr>
            <p:spPr bwMode="auto">
              <a:xfrm>
                <a:off x="1138864" y="2334069"/>
                <a:ext cx="6601487"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dirty="0">
                  <a:solidFill>
                    <a:srgbClr val="000000"/>
                  </a:solidFill>
                  <a:latin typeface="Arial"/>
                  <a:cs typeface="Arial"/>
                </a:endParaRPr>
              </a:p>
            </p:txBody>
          </p:sp>
          <p:sp>
            <p:nvSpPr>
              <p:cNvPr id="12" name="Line 6">
                <a:extLst>
                  <a:ext uri="{FF2B5EF4-FFF2-40B4-BE49-F238E27FC236}">
                    <a16:creationId xmlns:a16="http://schemas.microsoft.com/office/drawing/2014/main" id="{3268BAF9-1552-4FAA-A4E5-34ECECC53213}"/>
                  </a:ext>
                </a:extLst>
              </p:cNvPr>
              <p:cNvSpPr>
                <a:spLocks noChangeShapeType="1"/>
              </p:cNvSpPr>
              <p:nvPr/>
            </p:nvSpPr>
            <p:spPr bwMode="auto">
              <a:xfrm>
                <a:off x="1048631" y="233406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dirty="0">
                  <a:solidFill>
                    <a:srgbClr val="000000"/>
                  </a:solidFill>
                  <a:latin typeface="Arial"/>
                  <a:cs typeface="Arial"/>
                </a:endParaRPr>
              </a:p>
            </p:txBody>
          </p:sp>
          <p:sp>
            <p:nvSpPr>
              <p:cNvPr id="13" name="Line 7">
                <a:extLst>
                  <a:ext uri="{FF2B5EF4-FFF2-40B4-BE49-F238E27FC236}">
                    <a16:creationId xmlns:a16="http://schemas.microsoft.com/office/drawing/2014/main" id="{EB67CA1F-8AB8-4E17-9F18-51BBDF8BC57E}"/>
                  </a:ext>
                </a:extLst>
              </p:cNvPr>
              <p:cNvSpPr>
                <a:spLocks noChangeShapeType="1"/>
              </p:cNvSpPr>
              <p:nvPr/>
            </p:nvSpPr>
            <p:spPr bwMode="auto">
              <a:xfrm>
                <a:off x="1048631" y="2880942"/>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dirty="0">
                  <a:solidFill>
                    <a:srgbClr val="000000"/>
                  </a:solidFill>
                  <a:latin typeface="Arial"/>
                  <a:cs typeface="Arial"/>
                </a:endParaRPr>
              </a:p>
            </p:txBody>
          </p:sp>
          <p:sp>
            <p:nvSpPr>
              <p:cNvPr id="16" name="Line 8">
                <a:extLst>
                  <a:ext uri="{FF2B5EF4-FFF2-40B4-BE49-F238E27FC236}">
                    <a16:creationId xmlns:a16="http://schemas.microsoft.com/office/drawing/2014/main" id="{A68097EA-5A95-479E-AFE5-8877767EF72D}"/>
                  </a:ext>
                </a:extLst>
              </p:cNvPr>
              <p:cNvSpPr>
                <a:spLocks noChangeShapeType="1"/>
              </p:cNvSpPr>
              <p:nvPr/>
            </p:nvSpPr>
            <p:spPr bwMode="auto">
              <a:xfrm>
                <a:off x="1048631" y="340523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dirty="0">
                  <a:solidFill>
                    <a:srgbClr val="000000"/>
                  </a:solidFill>
                  <a:latin typeface="Arial"/>
                  <a:cs typeface="Arial"/>
                </a:endParaRPr>
              </a:p>
            </p:txBody>
          </p:sp>
          <p:sp>
            <p:nvSpPr>
              <p:cNvPr id="17" name="Line 10">
                <a:extLst>
                  <a:ext uri="{FF2B5EF4-FFF2-40B4-BE49-F238E27FC236}">
                    <a16:creationId xmlns:a16="http://schemas.microsoft.com/office/drawing/2014/main" id="{FB53948D-B3B0-4778-97FD-3154A37DF195}"/>
                  </a:ext>
                </a:extLst>
              </p:cNvPr>
              <p:cNvSpPr>
                <a:spLocks noChangeShapeType="1"/>
              </p:cNvSpPr>
              <p:nvPr/>
            </p:nvSpPr>
            <p:spPr bwMode="auto">
              <a:xfrm>
                <a:off x="1048631" y="439188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dirty="0">
                  <a:solidFill>
                    <a:srgbClr val="000000"/>
                  </a:solidFill>
                  <a:latin typeface="Arial"/>
                  <a:cs typeface="Arial"/>
                </a:endParaRPr>
              </a:p>
            </p:txBody>
          </p:sp>
          <p:sp>
            <p:nvSpPr>
              <p:cNvPr id="18" name="Line 11">
                <a:extLst>
                  <a:ext uri="{FF2B5EF4-FFF2-40B4-BE49-F238E27FC236}">
                    <a16:creationId xmlns:a16="http://schemas.microsoft.com/office/drawing/2014/main" id="{9C558148-20CA-44C4-A01A-64E09E4E9DE2}"/>
                  </a:ext>
                </a:extLst>
              </p:cNvPr>
              <p:cNvSpPr>
                <a:spLocks noChangeShapeType="1"/>
              </p:cNvSpPr>
              <p:nvPr/>
            </p:nvSpPr>
            <p:spPr bwMode="auto">
              <a:xfrm>
                <a:off x="1048631" y="488356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dirty="0">
                  <a:solidFill>
                    <a:srgbClr val="000000"/>
                  </a:solidFill>
                  <a:latin typeface="Arial"/>
                  <a:cs typeface="Arial"/>
                </a:endParaRPr>
              </a:p>
            </p:txBody>
          </p:sp>
          <p:sp>
            <p:nvSpPr>
              <p:cNvPr id="19" name="TextBox 18">
                <a:extLst>
                  <a:ext uri="{FF2B5EF4-FFF2-40B4-BE49-F238E27FC236}">
                    <a16:creationId xmlns:a16="http://schemas.microsoft.com/office/drawing/2014/main" id="{FFBE4E7D-302E-4A09-877C-4AE2D4FA19A3}"/>
                  </a:ext>
                </a:extLst>
              </p:cNvPr>
              <p:cNvSpPr txBox="1"/>
              <p:nvPr/>
            </p:nvSpPr>
            <p:spPr>
              <a:xfrm rot="16200000">
                <a:off x="186943" y="3432412"/>
                <a:ext cx="610113" cy="404828"/>
              </a:xfrm>
              <a:prstGeom prst="rect">
                <a:avLst/>
              </a:prstGeom>
              <a:noFill/>
            </p:spPr>
            <p:txBody>
              <a:bodyPr wrap="none" rtlCol="0">
                <a:spAutoFit/>
              </a:bodyPr>
              <a:lstStyle/>
              <a:p>
                <a:pPr algn="ctr"/>
                <a:r>
                  <a:rPr lang="fr-FR" sz="1400">
                    <a:solidFill>
                      <a:srgbClr val="4D4D4D"/>
                    </a:solidFill>
                    <a:latin typeface="Arial"/>
                    <a:cs typeface="Arial" panose="020B0604020202020204" pitchFamily="34" charset="0"/>
                  </a:rPr>
                  <a:t>SG, %</a:t>
                </a:r>
                <a:endParaRPr lang="fr-FR" sz="1400" dirty="0">
                  <a:solidFill>
                    <a:srgbClr val="4D4D4D"/>
                  </a:solidFill>
                  <a:latin typeface="Arial"/>
                  <a:cs typeface="Arial" panose="020B0604020202020204" pitchFamily="34" charset="0"/>
                </a:endParaRPr>
              </a:p>
            </p:txBody>
          </p:sp>
          <p:sp>
            <p:nvSpPr>
              <p:cNvPr id="20" name="TextBox 19">
                <a:extLst>
                  <a:ext uri="{FF2B5EF4-FFF2-40B4-BE49-F238E27FC236}">
                    <a16:creationId xmlns:a16="http://schemas.microsoft.com/office/drawing/2014/main" id="{12642DE1-CAA4-440D-81AA-54A93C792BC4}"/>
                  </a:ext>
                </a:extLst>
              </p:cNvPr>
              <p:cNvSpPr txBox="1"/>
              <p:nvPr/>
            </p:nvSpPr>
            <p:spPr>
              <a:xfrm>
                <a:off x="4288897" y="5138722"/>
                <a:ext cx="740498" cy="266716"/>
              </a:xfrm>
              <a:prstGeom prst="rect">
                <a:avLst/>
              </a:prstGeom>
              <a:noFill/>
            </p:spPr>
            <p:txBody>
              <a:bodyPr wrap="none" rtlCol="0">
                <a:spAutoFit/>
              </a:bodyPr>
              <a:lstStyle/>
              <a:p>
                <a:pPr algn="ctr"/>
                <a:r>
                  <a:rPr lang="fr-FR" sz="1400">
                    <a:solidFill>
                      <a:srgbClr val="4D4D4D"/>
                    </a:solidFill>
                    <a:latin typeface="Arial"/>
                    <a:cs typeface="Arial" panose="020B0604020202020204" pitchFamily="34" charset="0"/>
                  </a:rPr>
                  <a:t>Mois</a:t>
                </a:r>
                <a:endParaRPr lang="fr-FR" sz="1400" dirty="0">
                  <a:solidFill>
                    <a:srgbClr val="4D4D4D"/>
                  </a:solidFill>
                  <a:latin typeface="Arial"/>
                  <a:cs typeface="Arial" panose="020B0604020202020204" pitchFamily="34" charset="0"/>
                </a:endParaRPr>
              </a:p>
            </p:txBody>
          </p:sp>
          <p:sp>
            <p:nvSpPr>
              <p:cNvPr id="21" name="TextBox 20">
                <a:extLst>
                  <a:ext uri="{FF2B5EF4-FFF2-40B4-BE49-F238E27FC236}">
                    <a16:creationId xmlns:a16="http://schemas.microsoft.com/office/drawing/2014/main" id="{229602E7-83CC-49BB-A379-5135A5CB0350}"/>
                  </a:ext>
                </a:extLst>
              </p:cNvPr>
              <p:cNvSpPr txBox="1"/>
              <p:nvPr/>
            </p:nvSpPr>
            <p:spPr>
              <a:xfrm>
                <a:off x="496456" y="2197940"/>
                <a:ext cx="660184" cy="266716"/>
              </a:xfrm>
              <a:prstGeom prst="rect">
                <a:avLst/>
              </a:prstGeom>
              <a:noFill/>
            </p:spPr>
            <p:txBody>
              <a:bodyPr wrap="none" rtlCol="0" anchor="ctr" anchorCtr="0">
                <a:spAutoFit/>
              </a:bodyPr>
              <a:lstStyle/>
              <a:p>
                <a:pPr algn="r" fontAlgn="auto">
                  <a:spcBef>
                    <a:spcPts val="0"/>
                  </a:spcBef>
                  <a:spcAft>
                    <a:spcPts val="0"/>
                  </a:spcAft>
                </a:pPr>
                <a:r>
                  <a:rPr lang="fr-FR" sz="1400">
                    <a:solidFill>
                      <a:srgbClr val="4D4D4D"/>
                    </a:solidFill>
                    <a:latin typeface="Arial"/>
                    <a:cs typeface="Arial" panose="020B0604020202020204" pitchFamily="34" charset="0"/>
                  </a:rPr>
                  <a:t>100</a:t>
                </a:r>
                <a:endParaRPr lang="fr-FR" sz="1400" dirty="0">
                  <a:solidFill>
                    <a:srgbClr val="4D4D4D"/>
                  </a:solidFill>
                  <a:latin typeface="Arial"/>
                  <a:cs typeface="Arial" panose="020B0604020202020204" pitchFamily="34" charset="0"/>
                </a:endParaRPr>
              </a:p>
            </p:txBody>
          </p:sp>
          <p:sp>
            <p:nvSpPr>
              <p:cNvPr id="22" name="TextBox 21">
                <a:extLst>
                  <a:ext uri="{FF2B5EF4-FFF2-40B4-BE49-F238E27FC236}">
                    <a16:creationId xmlns:a16="http://schemas.microsoft.com/office/drawing/2014/main" id="{C5B82346-D2CE-4BC7-8BD3-EE4058EDF0ED}"/>
                  </a:ext>
                </a:extLst>
              </p:cNvPr>
              <p:cNvSpPr txBox="1"/>
              <p:nvPr/>
            </p:nvSpPr>
            <p:spPr>
              <a:xfrm>
                <a:off x="643694" y="2746748"/>
                <a:ext cx="524292" cy="266716"/>
              </a:xfrm>
              <a:prstGeom prst="rect">
                <a:avLst/>
              </a:prstGeom>
              <a:noFill/>
            </p:spPr>
            <p:txBody>
              <a:bodyPr wrap="none" rtlCol="0" anchor="ctr" anchorCtr="0">
                <a:spAutoFit/>
              </a:bodyPr>
              <a:lstStyle/>
              <a:p>
                <a:pPr algn="r" fontAlgn="auto">
                  <a:spcBef>
                    <a:spcPts val="0"/>
                  </a:spcBef>
                  <a:spcAft>
                    <a:spcPts val="0"/>
                  </a:spcAft>
                </a:pPr>
                <a:r>
                  <a:rPr lang="fr-FR" sz="1400">
                    <a:solidFill>
                      <a:srgbClr val="4D4D4D"/>
                    </a:solidFill>
                    <a:latin typeface="Arial"/>
                    <a:cs typeface="Arial" panose="020B0604020202020204" pitchFamily="34" charset="0"/>
                  </a:rPr>
                  <a:t>80</a:t>
                </a:r>
                <a:endParaRPr lang="fr-FR" sz="1400" dirty="0">
                  <a:solidFill>
                    <a:srgbClr val="4D4D4D"/>
                  </a:solidFill>
                  <a:latin typeface="Arial"/>
                  <a:cs typeface="Arial" panose="020B0604020202020204" pitchFamily="34" charset="0"/>
                </a:endParaRPr>
              </a:p>
            </p:txBody>
          </p:sp>
          <p:sp>
            <p:nvSpPr>
              <p:cNvPr id="23" name="TextBox 22">
                <a:extLst>
                  <a:ext uri="{FF2B5EF4-FFF2-40B4-BE49-F238E27FC236}">
                    <a16:creationId xmlns:a16="http://schemas.microsoft.com/office/drawing/2014/main" id="{0A4B7AFB-46BD-403F-84E6-74C0BB0331A4}"/>
                  </a:ext>
                </a:extLst>
              </p:cNvPr>
              <p:cNvSpPr txBox="1"/>
              <p:nvPr/>
            </p:nvSpPr>
            <p:spPr>
              <a:xfrm>
                <a:off x="632348" y="3270801"/>
                <a:ext cx="524292" cy="266716"/>
              </a:xfrm>
              <a:prstGeom prst="rect">
                <a:avLst/>
              </a:prstGeom>
              <a:noFill/>
            </p:spPr>
            <p:txBody>
              <a:bodyPr wrap="none" rtlCol="0" anchor="ctr" anchorCtr="0">
                <a:spAutoFit/>
              </a:bodyPr>
              <a:lstStyle/>
              <a:p>
                <a:pPr algn="r" fontAlgn="auto">
                  <a:spcBef>
                    <a:spcPts val="0"/>
                  </a:spcBef>
                  <a:spcAft>
                    <a:spcPts val="0"/>
                  </a:spcAft>
                </a:pPr>
                <a:r>
                  <a:rPr lang="fr-FR" sz="1400">
                    <a:solidFill>
                      <a:srgbClr val="4D4D4D"/>
                    </a:solidFill>
                    <a:latin typeface="Arial"/>
                    <a:cs typeface="Arial" panose="020B0604020202020204" pitchFamily="34" charset="0"/>
                  </a:rPr>
                  <a:t>60</a:t>
                </a:r>
                <a:endParaRPr lang="fr-FR" sz="1400" dirty="0">
                  <a:solidFill>
                    <a:srgbClr val="4D4D4D"/>
                  </a:solidFill>
                  <a:latin typeface="Arial"/>
                  <a:cs typeface="Arial" panose="020B0604020202020204" pitchFamily="34" charset="0"/>
                </a:endParaRPr>
              </a:p>
            </p:txBody>
          </p:sp>
          <p:sp>
            <p:nvSpPr>
              <p:cNvPr id="24" name="TextBox 23">
                <a:extLst>
                  <a:ext uri="{FF2B5EF4-FFF2-40B4-BE49-F238E27FC236}">
                    <a16:creationId xmlns:a16="http://schemas.microsoft.com/office/drawing/2014/main" id="{C3CFFB49-CC52-40B1-8917-864B5318B3A6}"/>
                  </a:ext>
                </a:extLst>
              </p:cNvPr>
              <p:cNvSpPr txBox="1"/>
              <p:nvPr/>
            </p:nvSpPr>
            <p:spPr>
              <a:xfrm>
                <a:off x="632348" y="4258530"/>
                <a:ext cx="524292" cy="266716"/>
              </a:xfrm>
              <a:prstGeom prst="rect">
                <a:avLst/>
              </a:prstGeom>
              <a:noFill/>
            </p:spPr>
            <p:txBody>
              <a:bodyPr wrap="none" rtlCol="0" anchor="ctr" anchorCtr="0">
                <a:spAutoFit/>
              </a:bodyPr>
              <a:lstStyle/>
              <a:p>
                <a:pPr algn="r" fontAlgn="auto">
                  <a:spcBef>
                    <a:spcPts val="0"/>
                  </a:spcBef>
                  <a:spcAft>
                    <a:spcPts val="0"/>
                  </a:spcAft>
                </a:pPr>
                <a:r>
                  <a:rPr lang="fr-FR" sz="1400">
                    <a:solidFill>
                      <a:srgbClr val="4D4D4D"/>
                    </a:solidFill>
                    <a:latin typeface="Arial"/>
                    <a:cs typeface="Arial" panose="020B0604020202020204" pitchFamily="34" charset="0"/>
                  </a:rPr>
                  <a:t>20</a:t>
                </a:r>
                <a:endParaRPr lang="fr-FR" sz="1400" dirty="0">
                  <a:solidFill>
                    <a:srgbClr val="4D4D4D"/>
                  </a:solidFill>
                  <a:latin typeface="Arial"/>
                  <a:cs typeface="Arial" panose="020B0604020202020204" pitchFamily="34" charset="0"/>
                </a:endParaRPr>
              </a:p>
            </p:txBody>
          </p:sp>
          <p:sp>
            <p:nvSpPr>
              <p:cNvPr id="25" name="TextBox 24">
                <a:extLst>
                  <a:ext uri="{FF2B5EF4-FFF2-40B4-BE49-F238E27FC236}">
                    <a16:creationId xmlns:a16="http://schemas.microsoft.com/office/drawing/2014/main" id="{FA1B22F0-2FA5-4A88-B662-5896EA0EA675}"/>
                  </a:ext>
                </a:extLst>
              </p:cNvPr>
              <p:cNvSpPr txBox="1"/>
              <p:nvPr/>
            </p:nvSpPr>
            <p:spPr>
              <a:xfrm>
                <a:off x="768247" y="4748442"/>
                <a:ext cx="388394" cy="266716"/>
              </a:xfrm>
              <a:prstGeom prst="rect">
                <a:avLst/>
              </a:prstGeom>
              <a:noFill/>
            </p:spPr>
            <p:txBody>
              <a:bodyPr wrap="none" rtlCol="0" anchor="ctr" anchorCtr="0">
                <a:spAutoFit/>
              </a:bodyPr>
              <a:lstStyle/>
              <a:p>
                <a:pPr algn="r" fontAlgn="auto">
                  <a:spcBef>
                    <a:spcPts val="0"/>
                  </a:spcBef>
                  <a:spcAft>
                    <a:spcPts val="0"/>
                  </a:spcAft>
                </a:pPr>
                <a:r>
                  <a:rPr lang="fr-FR" sz="1400">
                    <a:solidFill>
                      <a:srgbClr val="4D4D4D"/>
                    </a:solidFill>
                    <a:latin typeface="Arial"/>
                    <a:cs typeface="Arial" panose="020B0604020202020204" pitchFamily="34" charset="0"/>
                  </a:rPr>
                  <a:t>0</a:t>
                </a:r>
                <a:endParaRPr lang="fr-FR" sz="1400" dirty="0">
                  <a:solidFill>
                    <a:srgbClr val="4D4D4D"/>
                  </a:solidFill>
                  <a:latin typeface="Arial"/>
                  <a:cs typeface="Arial" panose="020B0604020202020204" pitchFamily="34" charset="0"/>
                </a:endParaRPr>
              </a:p>
            </p:txBody>
          </p:sp>
          <p:grpSp>
            <p:nvGrpSpPr>
              <p:cNvPr id="26" name="Group 25">
                <a:extLst>
                  <a:ext uri="{FF2B5EF4-FFF2-40B4-BE49-F238E27FC236}">
                    <a16:creationId xmlns:a16="http://schemas.microsoft.com/office/drawing/2014/main" id="{87F3CA79-9A5B-4435-A45E-BB80282B12D4}"/>
                  </a:ext>
                </a:extLst>
              </p:cNvPr>
              <p:cNvGrpSpPr/>
              <p:nvPr/>
            </p:nvGrpSpPr>
            <p:grpSpPr>
              <a:xfrm>
                <a:off x="895835" y="4920702"/>
                <a:ext cx="487807" cy="871827"/>
                <a:chOff x="745027" y="4920702"/>
                <a:chExt cx="407287" cy="871827"/>
              </a:xfrm>
            </p:grpSpPr>
            <p:sp>
              <p:nvSpPr>
                <p:cNvPr id="52" name="Line 21">
                  <a:extLst>
                    <a:ext uri="{FF2B5EF4-FFF2-40B4-BE49-F238E27FC236}">
                      <a16:creationId xmlns:a16="http://schemas.microsoft.com/office/drawing/2014/main" id="{E1FF156F-B63D-4C34-874B-B18C2CCE07E1}"/>
                    </a:ext>
                  </a:extLst>
                </p:cNvPr>
                <p:cNvSpPr>
                  <a:spLocks noChangeShapeType="1"/>
                </p:cNvSpPr>
                <p:nvPr/>
              </p:nvSpPr>
              <p:spPr bwMode="auto">
                <a:xfrm>
                  <a:off x="950908"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dirty="0">
                    <a:solidFill>
                      <a:srgbClr val="000000"/>
                    </a:solidFill>
                    <a:latin typeface="Arial"/>
                    <a:cs typeface="Arial" panose="020B0604020202020204" pitchFamily="34" charset="0"/>
                  </a:endParaRPr>
                </a:p>
              </p:txBody>
            </p:sp>
            <p:sp>
              <p:nvSpPr>
                <p:cNvPr id="53" name="TextBox 52">
                  <a:extLst>
                    <a:ext uri="{FF2B5EF4-FFF2-40B4-BE49-F238E27FC236}">
                      <a16:creationId xmlns:a16="http://schemas.microsoft.com/office/drawing/2014/main" id="{DC9AC62A-3187-447C-8B99-A68FEE023CE2}"/>
                    </a:ext>
                  </a:extLst>
                </p:cNvPr>
                <p:cNvSpPr txBox="1"/>
                <p:nvPr/>
              </p:nvSpPr>
              <p:spPr>
                <a:xfrm>
                  <a:off x="745027" y="4982720"/>
                  <a:ext cx="407287"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a:solidFill>
                        <a:srgbClr val="4D4D4D"/>
                      </a:solidFill>
                      <a:latin typeface="Arial"/>
                      <a:cs typeface="Arial" panose="020B0604020202020204" pitchFamily="34" charset="0"/>
                    </a:rPr>
                    <a:t>0</a:t>
                  </a:r>
                </a:p>
                <a:p>
                  <a:pPr algn="ctr" fontAlgn="auto">
                    <a:spcBef>
                      <a:spcPts val="0"/>
                    </a:spcBef>
                    <a:spcAft>
                      <a:spcPts val="0"/>
                    </a:spcAft>
                  </a:pPr>
                  <a:endParaRPr lang="fr-FR" sz="1400">
                    <a:solidFill>
                      <a:srgbClr val="000000"/>
                    </a:solidFill>
                    <a:latin typeface="Arial"/>
                    <a:cs typeface="Arial" panose="020B0604020202020204" pitchFamily="34" charset="0"/>
                  </a:endParaRPr>
                </a:p>
                <a:p>
                  <a:pPr algn="ctr" fontAlgn="auto">
                    <a:spcBef>
                      <a:spcPts val="0"/>
                    </a:spcBef>
                    <a:spcAft>
                      <a:spcPts val="0"/>
                    </a:spcAft>
                  </a:pPr>
                  <a:r>
                    <a:rPr lang="fr-FR" sz="1400">
                      <a:solidFill>
                        <a:srgbClr val="B60D27"/>
                      </a:solidFill>
                      <a:latin typeface="Arial"/>
                      <a:cs typeface="Arial" panose="020B0604020202020204" pitchFamily="34" charset="0"/>
                    </a:rPr>
                    <a:t>278</a:t>
                  </a:r>
                </a:p>
                <a:p>
                  <a:pPr algn="ctr" fontAlgn="auto">
                    <a:spcBef>
                      <a:spcPts val="0"/>
                    </a:spcBef>
                    <a:spcAft>
                      <a:spcPts val="0"/>
                    </a:spcAft>
                  </a:pPr>
                  <a:r>
                    <a:rPr lang="fr-FR" sz="1400">
                      <a:solidFill>
                        <a:srgbClr val="B2C0EC"/>
                      </a:solidFill>
                      <a:latin typeface="Arial"/>
                      <a:cs typeface="Arial" panose="020B0604020202020204" pitchFamily="34" charset="0"/>
                    </a:rPr>
                    <a:t>135</a:t>
                  </a:r>
                  <a:endParaRPr lang="fr-FR" sz="1400" dirty="0">
                    <a:solidFill>
                      <a:srgbClr val="B2C0EC"/>
                    </a:solidFill>
                    <a:latin typeface="Arial"/>
                    <a:cs typeface="Arial" panose="020B0604020202020204" pitchFamily="34" charset="0"/>
                  </a:endParaRPr>
                </a:p>
              </p:txBody>
            </p:sp>
          </p:grpSp>
          <p:grpSp>
            <p:nvGrpSpPr>
              <p:cNvPr id="27" name="Group 26">
                <a:extLst>
                  <a:ext uri="{FF2B5EF4-FFF2-40B4-BE49-F238E27FC236}">
                    <a16:creationId xmlns:a16="http://schemas.microsoft.com/office/drawing/2014/main" id="{3ECECA7E-1CA5-467A-8E67-449E4538F523}"/>
                  </a:ext>
                </a:extLst>
              </p:cNvPr>
              <p:cNvGrpSpPr/>
              <p:nvPr/>
            </p:nvGrpSpPr>
            <p:grpSpPr>
              <a:xfrm>
                <a:off x="1731621" y="4920702"/>
                <a:ext cx="487806" cy="871827"/>
                <a:chOff x="14105" y="4920702"/>
                <a:chExt cx="407297" cy="871827"/>
              </a:xfrm>
            </p:grpSpPr>
            <p:sp>
              <p:nvSpPr>
                <p:cNvPr id="50" name="Line 21">
                  <a:extLst>
                    <a:ext uri="{FF2B5EF4-FFF2-40B4-BE49-F238E27FC236}">
                      <a16:creationId xmlns:a16="http://schemas.microsoft.com/office/drawing/2014/main" id="{7FBF9B1F-3BE3-413E-966C-79BEE31347A9}"/>
                    </a:ext>
                  </a:extLst>
                </p:cNvPr>
                <p:cNvSpPr>
                  <a:spLocks noChangeShapeType="1"/>
                </p:cNvSpPr>
                <p:nvPr/>
              </p:nvSpPr>
              <p:spPr bwMode="auto">
                <a:xfrm>
                  <a:off x="222254"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dirty="0">
                    <a:solidFill>
                      <a:srgbClr val="000000"/>
                    </a:solidFill>
                    <a:latin typeface="Arial"/>
                    <a:cs typeface="Arial" panose="020B0604020202020204" pitchFamily="34" charset="0"/>
                  </a:endParaRPr>
                </a:p>
              </p:txBody>
            </p:sp>
            <p:sp>
              <p:nvSpPr>
                <p:cNvPr id="51" name="TextBox 50">
                  <a:extLst>
                    <a:ext uri="{FF2B5EF4-FFF2-40B4-BE49-F238E27FC236}">
                      <a16:creationId xmlns:a16="http://schemas.microsoft.com/office/drawing/2014/main" id="{DF234B21-FE07-49A7-BE98-525C700FB6BE}"/>
                    </a:ext>
                  </a:extLst>
                </p:cNvPr>
                <p:cNvSpPr txBox="1"/>
                <p:nvPr/>
              </p:nvSpPr>
              <p:spPr>
                <a:xfrm>
                  <a:off x="14105" y="4982720"/>
                  <a:ext cx="407297"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a:solidFill>
                        <a:srgbClr val="4D4D4D"/>
                      </a:solidFill>
                      <a:latin typeface="Arial"/>
                      <a:cs typeface="Arial" panose="020B0604020202020204" pitchFamily="34" charset="0"/>
                    </a:rPr>
                    <a:t>4</a:t>
                  </a:r>
                </a:p>
                <a:p>
                  <a:pPr algn="ctr" fontAlgn="auto">
                    <a:spcBef>
                      <a:spcPts val="0"/>
                    </a:spcBef>
                    <a:spcAft>
                      <a:spcPts val="0"/>
                    </a:spcAft>
                  </a:pPr>
                  <a:endParaRPr lang="fr-FR" sz="1400">
                    <a:solidFill>
                      <a:srgbClr val="000000"/>
                    </a:solidFill>
                    <a:latin typeface="Arial"/>
                    <a:cs typeface="Arial" panose="020B0604020202020204" pitchFamily="34" charset="0"/>
                  </a:endParaRPr>
                </a:p>
                <a:p>
                  <a:pPr algn="ctr" fontAlgn="auto">
                    <a:spcBef>
                      <a:spcPts val="0"/>
                    </a:spcBef>
                    <a:spcAft>
                      <a:spcPts val="0"/>
                    </a:spcAft>
                  </a:pPr>
                  <a:r>
                    <a:rPr lang="fr-FR" sz="1400">
                      <a:solidFill>
                        <a:srgbClr val="B60D27"/>
                      </a:solidFill>
                      <a:latin typeface="Arial"/>
                      <a:cs typeface="Arial" panose="020B0604020202020204" pitchFamily="34" charset="0"/>
                    </a:rPr>
                    <a:t>237</a:t>
                  </a:r>
                </a:p>
                <a:p>
                  <a:pPr algn="ctr" fontAlgn="auto">
                    <a:spcBef>
                      <a:spcPts val="0"/>
                    </a:spcBef>
                    <a:spcAft>
                      <a:spcPts val="0"/>
                    </a:spcAft>
                  </a:pPr>
                  <a:r>
                    <a:rPr lang="fr-FR" sz="1400">
                      <a:solidFill>
                        <a:srgbClr val="B2C0EC"/>
                      </a:solidFill>
                      <a:latin typeface="Arial"/>
                      <a:cs typeface="Arial" panose="020B0604020202020204" pitchFamily="34" charset="0"/>
                    </a:rPr>
                    <a:t>113</a:t>
                  </a:r>
                  <a:endParaRPr lang="fr-FR" sz="1400" dirty="0">
                    <a:solidFill>
                      <a:srgbClr val="B2C0EC"/>
                    </a:solidFill>
                    <a:latin typeface="Arial"/>
                    <a:cs typeface="Arial" panose="020B0604020202020204" pitchFamily="34" charset="0"/>
                  </a:endParaRPr>
                </a:p>
              </p:txBody>
            </p:sp>
          </p:grpSp>
          <p:grpSp>
            <p:nvGrpSpPr>
              <p:cNvPr id="28" name="Group 27">
                <a:extLst>
                  <a:ext uri="{FF2B5EF4-FFF2-40B4-BE49-F238E27FC236}">
                    <a16:creationId xmlns:a16="http://schemas.microsoft.com/office/drawing/2014/main" id="{52D61335-2B38-4B58-9D99-11911C2093C0}"/>
                  </a:ext>
                </a:extLst>
              </p:cNvPr>
              <p:cNvGrpSpPr/>
              <p:nvPr/>
            </p:nvGrpSpPr>
            <p:grpSpPr>
              <a:xfrm>
                <a:off x="2610451" y="4920702"/>
                <a:ext cx="487807" cy="871827"/>
                <a:chOff x="-204658" y="4920702"/>
                <a:chExt cx="407292" cy="871827"/>
              </a:xfrm>
            </p:grpSpPr>
            <p:sp>
              <p:nvSpPr>
                <p:cNvPr id="48" name="Line 21">
                  <a:extLst>
                    <a:ext uri="{FF2B5EF4-FFF2-40B4-BE49-F238E27FC236}">
                      <a16:creationId xmlns:a16="http://schemas.microsoft.com/office/drawing/2014/main" id="{7C348D71-A1EB-458F-B0B7-A272FB69BB7F}"/>
                    </a:ext>
                  </a:extLst>
                </p:cNvPr>
                <p:cNvSpPr>
                  <a:spLocks noChangeShapeType="1"/>
                </p:cNvSpPr>
                <p:nvPr/>
              </p:nvSpPr>
              <p:spPr bwMode="auto">
                <a:xfrm>
                  <a:off x="-8233"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dirty="0">
                    <a:solidFill>
                      <a:srgbClr val="000000"/>
                    </a:solidFill>
                    <a:latin typeface="Arial"/>
                    <a:cs typeface="Arial" panose="020B0604020202020204" pitchFamily="34" charset="0"/>
                  </a:endParaRPr>
                </a:p>
              </p:txBody>
            </p:sp>
            <p:sp>
              <p:nvSpPr>
                <p:cNvPr id="49" name="TextBox 48">
                  <a:extLst>
                    <a:ext uri="{FF2B5EF4-FFF2-40B4-BE49-F238E27FC236}">
                      <a16:creationId xmlns:a16="http://schemas.microsoft.com/office/drawing/2014/main" id="{1C57FCA6-4483-4BBD-9A15-B311B96C3FB7}"/>
                    </a:ext>
                  </a:extLst>
                </p:cNvPr>
                <p:cNvSpPr txBox="1"/>
                <p:nvPr/>
              </p:nvSpPr>
              <p:spPr>
                <a:xfrm>
                  <a:off x="-204658" y="4982720"/>
                  <a:ext cx="407292"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a:solidFill>
                        <a:srgbClr val="4D4D4D"/>
                      </a:solidFill>
                      <a:latin typeface="Arial"/>
                      <a:cs typeface="Arial" panose="020B0604020202020204" pitchFamily="34" charset="0"/>
                    </a:rPr>
                    <a:t>8</a:t>
                  </a:r>
                </a:p>
                <a:p>
                  <a:pPr algn="ctr" fontAlgn="auto">
                    <a:spcBef>
                      <a:spcPts val="0"/>
                    </a:spcBef>
                    <a:spcAft>
                      <a:spcPts val="0"/>
                    </a:spcAft>
                  </a:pPr>
                  <a:endParaRPr lang="fr-FR" sz="1400">
                    <a:solidFill>
                      <a:srgbClr val="000000"/>
                    </a:solidFill>
                    <a:latin typeface="Arial"/>
                    <a:cs typeface="Arial" panose="020B0604020202020204" pitchFamily="34" charset="0"/>
                  </a:endParaRPr>
                </a:p>
                <a:p>
                  <a:pPr algn="r" fontAlgn="auto">
                    <a:spcBef>
                      <a:spcPts val="0"/>
                    </a:spcBef>
                    <a:spcAft>
                      <a:spcPts val="0"/>
                    </a:spcAft>
                  </a:pPr>
                  <a:r>
                    <a:rPr lang="fr-FR" sz="1400">
                      <a:solidFill>
                        <a:srgbClr val="B60D27"/>
                      </a:solidFill>
                      <a:latin typeface="Arial"/>
                      <a:cs typeface="Arial" panose="020B0604020202020204" pitchFamily="34" charset="0"/>
                    </a:rPr>
                    <a:t>190</a:t>
                  </a:r>
                </a:p>
                <a:p>
                  <a:pPr algn="r" fontAlgn="auto">
                    <a:spcBef>
                      <a:spcPts val="0"/>
                    </a:spcBef>
                    <a:spcAft>
                      <a:spcPts val="0"/>
                    </a:spcAft>
                  </a:pPr>
                  <a:r>
                    <a:rPr lang="fr-FR" sz="1400">
                      <a:solidFill>
                        <a:srgbClr val="B2C0EC"/>
                      </a:solidFill>
                      <a:latin typeface="Arial"/>
                      <a:cs typeface="Arial" panose="020B0604020202020204" pitchFamily="34" charset="0"/>
                    </a:rPr>
                    <a:t>84</a:t>
                  </a:r>
                  <a:endParaRPr lang="fr-FR" sz="1400" dirty="0">
                    <a:solidFill>
                      <a:srgbClr val="B2C0EC"/>
                    </a:solidFill>
                    <a:latin typeface="Arial"/>
                    <a:cs typeface="Arial" panose="020B0604020202020204" pitchFamily="34" charset="0"/>
                  </a:endParaRPr>
                </a:p>
              </p:txBody>
            </p:sp>
          </p:grpSp>
          <p:grpSp>
            <p:nvGrpSpPr>
              <p:cNvPr id="29" name="Group 28">
                <a:extLst>
                  <a:ext uri="{FF2B5EF4-FFF2-40B4-BE49-F238E27FC236}">
                    <a16:creationId xmlns:a16="http://schemas.microsoft.com/office/drawing/2014/main" id="{94D176AE-E85B-4ABA-A608-9D6C51DE40C5}"/>
                  </a:ext>
                </a:extLst>
              </p:cNvPr>
              <p:cNvGrpSpPr/>
              <p:nvPr/>
            </p:nvGrpSpPr>
            <p:grpSpPr>
              <a:xfrm>
                <a:off x="3459163" y="4920702"/>
                <a:ext cx="487805" cy="871827"/>
                <a:chOff x="-956544" y="4920702"/>
                <a:chExt cx="407284" cy="871827"/>
              </a:xfrm>
            </p:grpSpPr>
            <p:sp>
              <p:nvSpPr>
                <p:cNvPr id="46" name="Line 21">
                  <a:extLst>
                    <a:ext uri="{FF2B5EF4-FFF2-40B4-BE49-F238E27FC236}">
                      <a16:creationId xmlns:a16="http://schemas.microsoft.com/office/drawing/2014/main" id="{BE665D5D-32FD-4738-BDC1-0CB44DE51F57}"/>
                    </a:ext>
                  </a:extLst>
                </p:cNvPr>
                <p:cNvSpPr>
                  <a:spLocks noChangeShapeType="1"/>
                </p:cNvSpPr>
                <p:nvPr/>
              </p:nvSpPr>
              <p:spPr bwMode="auto">
                <a:xfrm>
                  <a:off x="-760131"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dirty="0">
                    <a:solidFill>
                      <a:srgbClr val="000000"/>
                    </a:solidFill>
                    <a:latin typeface="Arial"/>
                    <a:cs typeface="Arial" panose="020B0604020202020204" pitchFamily="34" charset="0"/>
                  </a:endParaRPr>
                </a:p>
              </p:txBody>
            </p:sp>
            <p:sp>
              <p:nvSpPr>
                <p:cNvPr id="47" name="TextBox 46">
                  <a:extLst>
                    <a:ext uri="{FF2B5EF4-FFF2-40B4-BE49-F238E27FC236}">
                      <a16:creationId xmlns:a16="http://schemas.microsoft.com/office/drawing/2014/main" id="{B8D74B8B-FAAD-41AD-BB83-330521716767}"/>
                    </a:ext>
                  </a:extLst>
                </p:cNvPr>
                <p:cNvSpPr txBox="1"/>
                <p:nvPr/>
              </p:nvSpPr>
              <p:spPr>
                <a:xfrm>
                  <a:off x="-956544" y="4982720"/>
                  <a:ext cx="407284"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a:solidFill>
                        <a:srgbClr val="4D4D4D"/>
                      </a:solidFill>
                      <a:latin typeface="Arial"/>
                      <a:cs typeface="Arial" panose="020B0604020202020204" pitchFamily="34" charset="0"/>
                    </a:rPr>
                    <a:t>12</a:t>
                  </a:r>
                </a:p>
                <a:p>
                  <a:pPr algn="ctr" fontAlgn="auto">
                    <a:spcBef>
                      <a:spcPts val="0"/>
                    </a:spcBef>
                    <a:spcAft>
                      <a:spcPts val="0"/>
                    </a:spcAft>
                  </a:pPr>
                  <a:endParaRPr lang="fr-FR" sz="1400">
                    <a:solidFill>
                      <a:srgbClr val="000000"/>
                    </a:solidFill>
                    <a:latin typeface="Arial"/>
                    <a:cs typeface="Arial" panose="020B0604020202020204" pitchFamily="34" charset="0"/>
                  </a:endParaRPr>
                </a:p>
                <a:p>
                  <a:pPr algn="r" fontAlgn="auto">
                    <a:spcBef>
                      <a:spcPts val="0"/>
                    </a:spcBef>
                    <a:spcAft>
                      <a:spcPts val="0"/>
                    </a:spcAft>
                  </a:pPr>
                  <a:r>
                    <a:rPr lang="fr-FR" sz="1400">
                      <a:solidFill>
                        <a:srgbClr val="B60D27"/>
                      </a:solidFill>
                      <a:latin typeface="Arial"/>
                      <a:cs typeface="Arial" panose="020B0604020202020204" pitchFamily="34" charset="0"/>
                    </a:rPr>
                    <a:t>152</a:t>
                  </a:r>
                </a:p>
                <a:p>
                  <a:pPr algn="r" fontAlgn="auto">
                    <a:spcBef>
                      <a:spcPts val="0"/>
                    </a:spcBef>
                    <a:spcAft>
                      <a:spcPts val="0"/>
                    </a:spcAft>
                  </a:pPr>
                  <a:r>
                    <a:rPr lang="fr-FR" sz="1400">
                      <a:solidFill>
                        <a:srgbClr val="B2C0EC"/>
                      </a:solidFill>
                      <a:latin typeface="Arial"/>
                      <a:cs typeface="Arial" panose="020B0604020202020204" pitchFamily="34" charset="0"/>
                    </a:rPr>
                    <a:t>65</a:t>
                  </a:r>
                  <a:endParaRPr lang="fr-FR" sz="1400" dirty="0">
                    <a:solidFill>
                      <a:srgbClr val="B2C0EC"/>
                    </a:solidFill>
                    <a:latin typeface="Arial"/>
                    <a:cs typeface="Arial" panose="020B0604020202020204" pitchFamily="34" charset="0"/>
                  </a:endParaRPr>
                </a:p>
              </p:txBody>
            </p:sp>
          </p:grpSp>
          <p:grpSp>
            <p:nvGrpSpPr>
              <p:cNvPr id="30" name="Group 29">
                <a:extLst>
                  <a:ext uri="{FF2B5EF4-FFF2-40B4-BE49-F238E27FC236}">
                    <a16:creationId xmlns:a16="http://schemas.microsoft.com/office/drawing/2014/main" id="{E1245774-8328-4B49-B52E-DD398B6644EA}"/>
                  </a:ext>
                </a:extLst>
              </p:cNvPr>
              <p:cNvGrpSpPr/>
              <p:nvPr/>
            </p:nvGrpSpPr>
            <p:grpSpPr>
              <a:xfrm>
                <a:off x="4299230" y="4913833"/>
                <a:ext cx="2042982" cy="878696"/>
                <a:chOff x="-1194987" y="4913833"/>
                <a:chExt cx="1705781" cy="878696"/>
              </a:xfrm>
            </p:grpSpPr>
            <p:sp>
              <p:nvSpPr>
                <p:cNvPr id="42" name="Line 19">
                  <a:extLst>
                    <a:ext uri="{FF2B5EF4-FFF2-40B4-BE49-F238E27FC236}">
                      <a16:creationId xmlns:a16="http://schemas.microsoft.com/office/drawing/2014/main" id="{D3620B8A-6012-4D16-82A9-F908FA1477CF}"/>
                    </a:ext>
                  </a:extLst>
                </p:cNvPr>
                <p:cNvSpPr>
                  <a:spLocks noChangeShapeType="1"/>
                </p:cNvSpPr>
                <p:nvPr/>
              </p:nvSpPr>
              <p:spPr bwMode="auto">
                <a:xfrm>
                  <a:off x="-998660"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dirty="0">
                    <a:solidFill>
                      <a:srgbClr val="000000"/>
                    </a:solidFill>
                    <a:latin typeface="Arial"/>
                    <a:cs typeface="Arial"/>
                  </a:endParaRPr>
                </a:p>
              </p:txBody>
            </p:sp>
            <p:sp>
              <p:nvSpPr>
                <p:cNvPr id="43" name="TextBox 42">
                  <a:extLst>
                    <a:ext uri="{FF2B5EF4-FFF2-40B4-BE49-F238E27FC236}">
                      <a16:creationId xmlns:a16="http://schemas.microsoft.com/office/drawing/2014/main" id="{3E1399EC-23DC-429A-B0DE-322840108EBA}"/>
                    </a:ext>
                  </a:extLst>
                </p:cNvPr>
                <p:cNvSpPr txBox="1"/>
                <p:nvPr/>
              </p:nvSpPr>
              <p:spPr>
                <a:xfrm>
                  <a:off x="-1194987" y="4982720"/>
                  <a:ext cx="392646"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a:solidFill>
                        <a:srgbClr val="4D4D4D"/>
                      </a:solidFill>
                      <a:latin typeface="Arial"/>
                      <a:cs typeface="Arial" panose="020B0604020202020204" pitchFamily="34" charset="0"/>
                    </a:rPr>
                    <a:t>16</a:t>
                  </a:r>
                </a:p>
                <a:p>
                  <a:pPr algn="ctr" fontAlgn="auto">
                    <a:spcBef>
                      <a:spcPts val="0"/>
                    </a:spcBef>
                    <a:spcAft>
                      <a:spcPts val="0"/>
                    </a:spcAft>
                  </a:pPr>
                  <a:endParaRPr lang="fr-FR" sz="1400">
                    <a:solidFill>
                      <a:srgbClr val="000000"/>
                    </a:solidFill>
                    <a:latin typeface="Arial"/>
                    <a:cs typeface="Arial" panose="020B0604020202020204" pitchFamily="34" charset="0"/>
                  </a:endParaRPr>
                </a:p>
                <a:p>
                  <a:pPr algn="r" fontAlgn="auto">
                    <a:spcBef>
                      <a:spcPts val="0"/>
                    </a:spcBef>
                    <a:spcAft>
                      <a:spcPts val="0"/>
                    </a:spcAft>
                  </a:pPr>
                  <a:r>
                    <a:rPr lang="fr-FR" sz="1400">
                      <a:solidFill>
                        <a:srgbClr val="B60D27"/>
                      </a:solidFill>
                      <a:latin typeface="Arial"/>
                      <a:cs typeface="Arial" panose="020B0604020202020204" pitchFamily="34" charset="0"/>
                    </a:rPr>
                    <a:t>110</a:t>
                  </a:r>
                </a:p>
                <a:p>
                  <a:pPr algn="r" fontAlgn="auto">
                    <a:spcBef>
                      <a:spcPts val="0"/>
                    </a:spcBef>
                    <a:spcAft>
                      <a:spcPts val="0"/>
                    </a:spcAft>
                  </a:pPr>
                  <a:r>
                    <a:rPr lang="fr-FR" sz="1400">
                      <a:solidFill>
                        <a:srgbClr val="B2C0EC"/>
                      </a:solidFill>
                      <a:latin typeface="Arial"/>
                      <a:cs typeface="Arial" panose="020B0604020202020204" pitchFamily="34" charset="0"/>
                    </a:rPr>
                    <a:t>42</a:t>
                  </a:r>
                  <a:endParaRPr lang="fr-FR" sz="1400" dirty="0">
                    <a:solidFill>
                      <a:srgbClr val="B2C0EC"/>
                    </a:solidFill>
                    <a:latin typeface="Arial"/>
                    <a:cs typeface="Arial" panose="020B0604020202020204" pitchFamily="34" charset="0"/>
                  </a:endParaRPr>
                </a:p>
              </p:txBody>
            </p:sp>
            <p:sp>
              <p:nvSpPr>
                <p:cNvPr id="44" name="Line 19">
                  <a:extLst>
                    <a:ext uri="{FF2B5EF4-FFF2-40B4-BE49-F238E27FC236}">
                      <a16:creationId xmlns:a16="http://schemas.microsoft.com/office/drawing/2014/main" id="{C83E009C-EB96-481D-9BD0-E417A9B0F353}"/>
                    </a:ext>
                  </a:extLst>
                </p:cNvPr>
                <p:cNvSpPr>
                  <a:spLocks noChangeShapeType="1"/>
                </p:cNvSpPr>
                <p:nvPr/>
              </p:nvSpPr>
              <p:spPr bwMode="auto">
                <a:xfrm>
                  <a:off x="355834" y="491383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dirty="0">
                    <a:solidFill>
                      <a:srgbClr val="000000"/>
                    </a:solidFill>
                    <a:latin typeface="Arial"/>
                    <a:cs typeface="Arial"/>
                  </a:endParaRPr>
                </a:p>
              </p:txBody>
            </p:sp>
            <p:sp>
              <p:nvSpPr>
                <p:cNvPr id="45" name="TextBox 44">
                  <a:extLst>
                    <a:ext uri="{FF2B5EF4-FFF2-40B4-BE49-F238E27FC236}">
                      <a16:creationId xmlns:a16="http://schemas.microsoft.com/office/drawing/2014/main" id="{7668DB7B-796C-445E-B115-764DB31A0CD9}"/>
                    </a:ext>
                  </a:extLst>
                </p:cNvPr>
                <p:cNvSpPr txBox="1"/>
                <p:nvPr/>
              </p:nvSpPr>
              <p:spPr>
                <a:xfrm>
                  <a:off x="200863" y="4975850"/>
                  <a:ext cx="309931"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a:solidFill>
                        <a:srgbClr val="4D4D4D"/>
                      </a:solidFill>
                      <a:latin typeface="Arial"/>
                      <a:cs typeface="Arial" panose="020B0604020202020204" pitchFamily="34" charset="0"/>
                    </a:rPr>
                    <a:t>24</a:t>
                  </a:r>
                </a:p>
                <a:p>
                  <a:pPr algn="ctr" fontAlgn="auto">
                    <a:spcBef>
                      <a:spcPts val="0"/>
                    </a:spcBef>
                    <a:spcAft>
                      <a:spcPts val="0"/>
                    </a:spcAft>
                  </a:pPr>
                  <a:endParaRPr lang="fr-FR" sz="1400">
                    <a:solidFill>
                      <a:srgbClr val="000000"/>
                    </a:solidFill>
                    <a:latin typeface="Arial"/>
                    <a:cs typeface="Arial" panose="020B0604020202020204" pitchFamily="34" charset="0"/>
                  </a:endParaRPr>
                </a:p>
                <a:p>
                  <a:pPr algn="r" fontAlgn="auto">
                    <a:spcBef>
                      <a:spcPts val="0"/>
                    </a:spcBef>
                    <a:spcAft>
                      <a:spcPts val="0"/>
                    </a:spcAft>
                  </a:pPr>
                  <a:r>
                    <a:rPr lang="fr-FR" sz="1400">
                      <a:solidFill>
                        <a:srgbClr val="B60D27"/>
                      </a:solidFill>
                      <a:latin typeface="Arial"/>
                      <a:cs typeface="Arial" panose="020B0604020202020204" pitchFamily="34" charset="0"/>
                    </a:rPr>
                    <a:t>16</a:t>
                  </a:r>
                </a:p>
                <a:p>
                  <a:pPr algn="r" fontAlgn="auto">
                    <a:spcBef>
                      <a:spcPts val="0"/>
                    </a:spcBef>
                    <a:spcAft>
                      <a:spcPts val="0"/>
                    </a:spcAft>
                  </a:pPr>
                  <a:r>
                    <a:rPr lang="fr-FR" sz="1400">
                      <a:solidFill>
                        <a:srgbClr val="B2C0EC"/>
                      </a:solidFill>
                      <a:latin typeface="Arial"/>
                      <a:cs typeface="Arial" panose="020B0604020202020204" pitchFamily="34" charset="0"/>
                    </a:rPr>
                    <a:t>8</a:t>
                  </a:r>
                  <a:endParaRPr lang="fr-FR" sz="1400" dirty="0">
                    <a:solidFill>
                      <a:srgbClr val="B2C0EC"/>
                    </a:solidFill>
                    <a:latin typeface="Arial"/>
                    <a:cs typeface="Arial" panose="020B0604020202020204" pitchFamily="34" charset="0"/>
                  </a:endParaRPr>
                </a:p>
              </p:txBody>
            </p:sp>
          </p:grpSp>
          <p:grpSp>
            <p:nvGrpSpPr>
              <p:cNvPr id="31" name="Group 30">
                <a:extLst>
                  <a:ext uri="{FF2B5EF4-FFF2-40B4-BE49-F238E27FC236}">
                    <a16:creationId xmlns:a16="http://schemas.microsoft.com/office/drawing/2014/main" id="{5D60D835-EC8E-44DB-98F5-73B20A933FA8}"/>
                  </a:ext>
                </a:extLst>
              </p:cNvPr>
              <p:cNvGrpSpPr/>
              <p:nvPr/>
            </p:nvGrpSpPr>
            <p:grpSpPr>
              <a:xfrm>
                <a:off x="5168512" y="4913833"/>
                <a:ext cx="2742937" cy="878696"/>
                <a:chOff x="-964494" y="4913833"/>
                <a:chExt cx="2290196" cy="878696"/>
              </a:xfrm>
            </p:grpSpPr>
            <p:sp>
              <p:nvSpPr>
                <p:cNvPr id="36" name="Line 19">
                  <a:extLst>
                    <a:ext uri="{FF2B5EF4-FFF2-40B4-BE49-F238E27FC236}">
                      <a16:creationId xmlns:a16="http://schemas.microsoft.com/office/drawing/2014/main" id="{F4ABA9E9-219C-4573-82D7-948CFFA611A6}"/>
                    </a:ext>
                  </a:extLst>
                </p:cNvPr>
                <p:cNvSpPr>
                  <a:spLocks noChangeShapeType="1"/>
                </p:cNvSpPr>
                <p:nvPr/>
              </p:nvSpPr>
              <p:spPr bwMode="auto">
                <a:xfrm>
                  <a:off x="-815416"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dirty="0">
                    <a:solidFill>
                      <a:srgbClr val="000000"/>
                    </a:solidFill>
                    <a:latin typeface="Arial"/>
                    <a:cs typeface="Arial"/>
                  </a:endParaRPr>
                </a:p>
              </p:txBody>
            </p:sp>
            <p:sp>
              <p:nvSpPr>
                <p:cNvPr id="37" name="TextBox 36">
                  <a:extLst>
                    <a:ext uri="{FF2B5EF4-FFF2-40B4-BE49-F238E27FC236}">
                      <a16:creationId xmlns:a16="http://schemas.microsoft.com/office/drawing/2014/main" id="{20A87C62-9D9A-49EC-A0F8-FA6FE9463828}"/>
                    </a:ext>
                  </a:extLst>
                </p:cNvPr>
                <p:cNvSpPr txBox="1"/>
                <p:nvPr/>
              </p:nvSpPr>
              <p:spPr>
                <a:xfrm>
                  <a:off x="-964494" y="4982720"/>
                  <a:ext cx="298141"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a:solidFill>
                        <a:srgbClr val="4D4D4D"/>
                      </a:solidFill>
                      <a:latin typeface="Arial"/>
                      <a:cs typeface="Arial" panose="020B0604020202020204" pitchFamily="34" charset="0"/>
                    </a:rPr>
                    <a:t>20</a:t>
                  </a:r>
                </a:p>
                <a:p>
                  <a:pPr algn="ctr" fontAlgn="auto">
                    <a:spcBef>
                      <a:spcPts val="0"/>
                    </a:spcBef>
                    <a:spcAft>
                      <a:spcPts val="0"/>
                    </a:spcAft>
                  </a:pPr>
                  <a:endParaRPr lang="fr-FR" sz="1400">
                    <a:solidFill>
                      <a:srgbClr val="000000"/>
                    </a:solidFill>
                    <a:latin typeface="Arial"/>
                    <a:cs typeface="Arial" panose="020B0604020202020204" pitchFamily="34" charset="0"/>
                  </a:endParaRPr>
                </a:p>
                <a:p>
                  <a:pPr algn="ctr" fontAlgn="auto">
                    <a:spcBef>
                      <a:spcPts val="0"/>
                    </a:spcBef>
                    <a:spcAft>
                      <a:spcPts val="0"/>
                    </a:spcAft>
                  </a:pPr>
                  <a:r>
                    <a:rPr lang="fr-FR" sz="1400">
                      <a:solidFill>
                        <a:srgbClr val="B60D27"/>
                      </a:solidFill>
                      <a:latin typeface="Arial"/>
                      <a:cs typeface="Arial" panose="020B0604020202020204" pitchFamily="34" charset="0"/>
                    </a:rPr>
                    <a:t>57</a:t>
                  </a:r>
                </a:p>
                <a:p>
                  <a:pPr algn="ctr" fontAlgn="auto">
                    <a:spcBef>
                      <a:spcPts val="0"/>
                    </a:spcBef>
                    <a:spcAft>
                      <a:spcPts val="0"/>
                    </a:spcAft>
                  </a:pPr>
                  <a:r>
                    <a:rPr lang="fr-FR" sz="1400">
                      <a:solidFill>
                        <a:srgbClr val="B2C0EC"/>
                      </a:solidFill>
                      <a:latin typeface="Arial"/>
                      <a:cs typeface="Arial" panose="020B0604020202020204" pitchFamily="34" charset="0"/>
                    </a:rPr>
                    <a:t>23</a:t>
                  </a:r>
                  <a:endParaRPr lang="fr-FR" sz="1400" dirty="0">
                    <a:solidFill>
                      <a:srgbClr val="B2C0EC"/>
                    </a:solidFill>
                    <a:latin typeface="Arial"/>
                    <a:cs typeface="Arial" panose="020B0604020202020204" pitchFamily="34" charset="0"/>
                  </a:endParaRPr>
                </a:p>
              </p:txBody>
            </p:sp>
            <p:sp>
              <p:nvSpPr>
                <p:cNvPr id="38" name="Line 19">
                  <a:extLst>
                    <a:ext uri="{FF2B5EF4-FFF2-40B4-BE49-F238E27FC236}">
                      <a16:creationId xmlns:a16="http://schemas.microsoft.com/office/drawing/2014/main" id="{C591773D-C140-422C-816E-271B131E69B4}"/>
                    </a:ext>
                  </a:extLst>
                </p:cNvPr>
                <p:cNvSpPr>
                  <a:spLocks noChangeShapeType="1"/>
                </p:cNvSpPr>
                <p:nvPr/>
              </p:nvSpPr>
              <p:spPr bwMode="auto">
                <a:xfrm>
                  <a:off x="523354" y="491383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dirty="0">
                    <a:solidFill>
                      <a:srgbClr val="000000"/>
                    </a:solidFill>
                    <a:latin typeface="Arial"/>
                    <a:cs typeface="Arial"/>
                  </a:endParaRPr>
                </a:p>
              </p:txBody>
            </p:sp>
            <p:sp>
              <p:nvSpPr>
                <p:cNvPr id="39" name="TextBox 38">
                  <a:extLst>
                    <a:ext uri="{FF2B5EF4-FFF2-40B4-BE49-F238E27FC236}">
                      <a16:creationId xmlns:a16="http://schemas.microsoft.com/office/drawing/2014/main" id="{BF372CD9-F8E5-4BC8-AB97-BE566F094502}"/>
                    </a:ext>
                  </a:extLst>
                </p:cNvPr>
                <p:cNvSpPr txBox="1"/>
                <p:nvPr/>
              </p:nvSpPr>
              <p:spPr>
                <a:xfrm>
                  <a:off x="374276" y="4975851"/>
                  <a:ext cx="298141"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a:solidFill>
                        <a:srgbClr val="4D4D4D"/>
                      </a:solidFill>
                      <a:latin typeface="Arial"/>
                      <a:cs typeface="Arial" panose="020B0604020202020204" pitchFamily="34" charset="0"/>
                    </a:rPr>
                    <a:t>28</a:t>
                  </a:r>
                </a:p>
                <a:p>
                  <a:pPr algn="ctr" fontAlgn="auto">
                    <a:spcBef>
                      <a:spcPts val="0"/>
                    </a:spcBef>
                    <a:spcAft>
                      <a:spcPts val="0"/>
                    </a:spcAft>
                  </a:pPr>
                  <a:endParaRPr lang="fr-FR" sz="1400">
                    <a:solidFill>
                      <a:srgbClr val="000000"/>
                    </a:solidFill>
                    <a:latin typeface="Arial"/>
                    <a:cs typeface="Arial" panose="020B0604020202020204" pitchFamily="34" charset="0"/>
                  </a:endParaRPr>
                </a:p>
                <a:p>
                  <a:pPr algn="ctr" fontAlgn="auto">
                    <a:spcBef>
                      <a:spcPts val="0"/>
                    </a:spcBef>
                    <a:spcAft>
                      <a:spcPts val="0"/>
                    </a:spcAft>
                  </a:pPr>
                  <a:r>
                    <a:rPr lang="fr-FR" sz="1400">
                      <a:solidFill>
                        <a:srgbClr val="B60D27"/>
                      </a:solidFill>
                      <a:latin typeface="Arial"/>
                      <a:cs typeface="Arial" panose="020B0604020202020204" pitchFamily="34" charset="0"/>
                    </a:rPr>
                    <a:t>1</a:t>
                  </a:r>
                </a:p>
                <a:p>
                  <a:pPr algn="ctr" fontAlgn="auto">
                    <a:spcBef>
                      <a:spcPts val="0"/>
                    </a:spcBef>
                    <a:spcAft>
                      <a:spcPts val="0"/>
                    </a:spcAft>
                  </a:pPr>
                  <a:r>
                    <a:rPr lang="fr-FR" sz="1400">
                      <a:solidFill>
                        <a:srgbClr val="B2C0EC"/>
                      </a:solidFill>
                      <a:latin typeface="Arial"/>
                      <a:cs typeface="Arial" panose="020B0604020202020204" pitchFamily="34" charset="0"/>
                    </a:rPr>
                    <a:t>1</a:t>
                  </a:r>
                  <a:endParaRPr lang="fr-FR" sz="1400" dirty="0">
                    <a:solidFill>
                      <a:srgbClr val="B2C0EC"/>
                    </a:solidFill>
                    <a:latin typeface="Arial"/>
                    <a:cs typeface="Arial" panose="020B0604020202020204" pitchFamily="34" charset="0"/>
                  </a:endParaRPr>
                </a:p>
              </p:txBody>
            </p:sp>
            <p:sp>
              <p:nvSpPr>
                <p:cNvPr id="40" name="Line 19">
                  <a:extLst>
                    <a:ext uri="{FF2B5EF4-FFF2-40B4-BE49-F238E27FC236}">
                      <a16:creationId xmlns:a16="http://schemas.microsoft.com/office/drawing/2014/main" id="{CAFFFC09-FC35-45C1-A61E-CEA5B71956D9}"/>
                    </a:ext>
                  </a:extLst>
                </p:cNvPr>
                <p:cNvSpPr>
                  <a:spLocks noChangeShapeType="1"/>
                </p:cNvSpPr>
                <p:nvPr/>
              </p:nvSpPr>
              <p:spPr bwMode="auto">
                <a:xfrm>
                  <a:off x="1176631"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dirty="0">
                    <a:solidFill>
                      <a:srgbClr val="000000"/>
                    </a:solidFill>
                    <a:latin typeface="Arial"/>
                    <a:cs typeface="Arial"/>
                  </a:endParaRPr>
                </a:p>
              </p:txBody>
            </p:sp>
            <p:sp>
              <p:nvSpPr>
                <p:cNvPr id="41" name="TextBox 40">
                  <a:extLst>
                    <a:ext uri="{FF2B5EF4-FFF2-40B4-BE49-F238E27FC236}">
                      <a16:creationId xmlns:a16="http://schemas.microsoft.com/office/drawing/2014/main" id="{A2CFC962-4EC6-4373-9D12-F1E5CF574794}"/>
                    </a:ext>
                  </a:extLst>
                </p:cNvPr>
                <p:cNvSpPr txBox="1"/>
                <p:nvPr/>
              </p:nvSpPr>
              <p:spPr>
                <a:xfrm>
                  <a:off x="1027561" y="4982720"/>
                  <a:ext cx="298141"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a:solidFill>
                        <a:srgbClr val="4D4D4D"/>
                      </a:solidFill>
                      <a:latin typeface="Arial"/>
                      <a:cs typeface="Arial" panose="020B0604020202020204" pitchFamily="34" charset="0"/>
                    </a:rPr>
                    <a:t>32</a:t>
                  </a:r>
                </a:p>
                <a:p>
                  <a:pPr algn="ctr" fontAlgn="auto">
                    <a:spcBef>
                      <a:spcPts val="0"/>
                    </a:spcBef>
                    <a:spcAft>
                      <a:spcPts val="0"/>
                    </a:spcAft>
                  </a:pPr>
                  <a:endParaRPr lang="fr-FR" sz="1400">
                    <a:solidFill>
                      <a:srgbClr val="000000"/>
                    </a:solidFill>
                    <a:latin typeface="Arial"/>
                    <a:cs typeface="Arial" panose="020B0604020202020204" pitchFamily="34" charset="0"/>
                  </a:endParaRPr>
                </a:p>
                <a:p>
                  <a:pPr algn="ctr" fontAlgn="auto">
                    <a:spcBef>
                      <a:spcPts val="0"/>
                    </a:spcBef>
                    <a:spcAft>
                      <a:spcPts val="0"/>
                    </a:spcAft>
                  </a:pPr>
                  <a:r>
                    <a:rPr lang="fr-FR" sz="1400">
                      <a:solidFill>
                        <a:srgbClr val="B60D27"/>
                      </a:solidFill>
                      <a:latin typeface="Arial"/>
                      <a:cs typeface="Arial" panose="020B0604020202020204" pitchFamily="34" charset="0"/>
                    </a:rPr>
                    <a:t>0</a:t>
                  </a:r>
                </a:p>
                <a:p>
                  <a:pPr algn="ctr" fontAlgn="auto">
                    <a:spcBef>
                      <a:spcPts val="0"/>
                    </a:spcBef>
                    <a:spcAft>
                      <a:spcPts val="0"/>
                    </a:spcAft>
                  </a:pPr>
                  <a:r>
                    <a:rPr lang="fr-FR" sz="1400">
                      <a:solidFill>
                        <a:srgbClr val="B2C0EC"/>
                      </a:solidFill>
                      <a:latin typeface="Arial"/>
                      <a:cs typeface="Arial" panose="020B0604020202020204" pitchFamily="34" charset="0"/>
                    </a:rPr>
                    <a:t>0</a:t>
                  </a:r>
                  <a:endParaRPr lang="fr-FR" sz="1400" dirty="0">
                    <a:solidFill>
                      <a:srgbClr val="B2C0EC"/>
                    </a:solidFill>
                    <a:latin typeface="Arial"/>
                    <a:cs typeface="Arial" panose="020B0604020202020204" pitchFamily="34" charset="0"/>
                  </a:endParaRPr>
                </a:p>
              </p:txBody>
            </p:sp>
          </p:grpSp>
          <p:sp>
            <p:nvSpPr>
              <p:cNvPr id="32" name="TextBox 31">
                <a:extLst>
                  <a:ext uri="{FF2B5EF4-FFF2-40B4-BE49-F238E27FC236}">
                    <a16:creationId xmlns:a16="http://schemas.microsoft.com/office/drawing/2014/main" id="{72E782B6-C274-4A2B-AD8E-FCCBFDFC180C}"/>
                  </a:ext>
                </a:extLst>
              </p:cNvPr>
              <p:cNvSpPr txBox="1"/>
              <p:nvPr/>
            </p:nvSpPr>
            <p:spPr>
              <a:xfrm>
                <a:off x="-938551" y="5344599"/>
                <a:ext cx="1879074" cy="453417"/>
              </a:xfrm>
              <a:prstGeom prst="rect">
                <a:avLst/>
              </a:prstGeom>
              <a:noFill/>
            </p:spPr>
            <p:txBody>
              <a:bodyPr wrap="none" rtlCol="0">
                <a:spAutoFit/>
              </a:bodyPr>
              <a:lstStyle/>
              <a:p>
                <a:pPr algn="r"/>
                <a:r>
                  <a:rPr lang="fr-FR" sz="1400">
                    <a:solidFill>
                      <a:srgbClr val="B60D27"/>
                    </a:solidFill>
                    <a:latin typeface="Arial"/>
                    <a:cs typeface="Arial" panose="020B0604020202020204" pitchFamily="34" charset="0"/>
                  </a:rPr>
                  <a:t>Pembrolizumab</a:t>
                </a:r>
                <a:br>
                  <a:rPr lang="fr-FR" sz="1400">
                    <a:solidFill>
                      <a:srgbClr val="B60D27"/>
                    </a:solidFill>
                    <a:latin typeface="Arial"/>
                    <a:cs typeface="Arial" panose="020B0604020202020204" pitchFamily="34" charset="0"/>
                  </a:rPr>
                </a:br>
                <a:r>
                  <a:rPr lang="fr-FR" sz="1400">
                    <a:solidFill>
                      <a:srgbClr val="B2C0EC"/>
                    </a:solidFill>
                    <a:latin typeface="Arial"/>
                    <a:cs typeface="Arial" panose="020B0604020202020204" pitchFamily="34" charset="0"/>
                  </a:rPr>
                  <a:t>Placebo</a:t>
                </a:r>
                <a:endParaRPr lang="fr-FR" sz="1400" dirty="0">
                  <a:solidFill>
                    <a:srgbClr val="B2C0EC"/>
                  </a:solidFill>
                  <a:latin typeface="Arial"/>
                  <a:cs typeface="Arial" panose="020B0604020202020204" pitchFamily="34" charset="0"/>
                </a:endParaRPr>
              </a:p>
            </p:txBody>
          </p:sp>
          <p:sp>
            <p:nvSpPr>
              <p:cNvPr id="33" name="TextBox 32">
                <a:extLst>
                  <a:ext uri="{FF2B5EF4-FFF2-40B4-BE49-F238E27FC236}">
                    <a16:creationId xmlns:a16="http://schemas.microsoft.com/office/drawing/2014/main" id="{A9311DAA-B824-4E98-8E64-14D2D40E04F3}"/>
                  </a:ext>
                </a:extLst>
              </p:cNvPr>
              <p:cNvSpPr txBox="1"/>
              <p:nvPr/>
            </p:nvSpPr>
            <p:spPr>
              <a:xfrm>
                <a:off x="1371994" y="4390420"/>
                <a:ext cx="1953375" cy="453417"/>
              </a:xfrm>
              <a:prstGeom prst="rect">
                <a:avLst/>
              </a:prstGeom>
              <a:noFill/>
              <a:ln>
                <a:noFill/>
              </a:ln>
            </p:spPr>
            <p:txBody>
              <a:bodyPr wrap="none" rtlCol="0">
                <a:spAutoFit/>
              </a:bodyPr>
              <a:lstStyle/>
              <a:p>
                <a:r>
                  <a:rPr lang="fr-FR" sz="1400">
                    <a:solidFill>
                      <a:srgbClr val="B60D27"/>
                    </a:solidFill>
                    <a:latin typeface="Arial"/>
                    <a:cs typeface="Arial" panose="020B0604020202020204" pitchFamily="34" charset="0"/>
                  </a:rPr>
                  <a:t>Pembrolizumab</a:t>
                </a:r>
              </a:p>
              <a:p>
                <a:r>
                  <a:rPr lang="fr-FR" sz="1400">
                    <a:solidFill>
                      <a:srgbClr val="B2C0EC"/>
                    </a:solidFill>
                    <a:latin typeface="Arial"/>
                    <a:cs typeface="Arial" panose="020B0604020202020204" pitchFamily="34" charset="0"/>
                  </a:rPr>
                  <a:t>Placebo</a:t>
                </a:r>
                <a:endParaRPr lang="fr-FR" sz="1400" dirty="0">
                  <a:solidFill>
                    <a:srgbClr val="B2C0EC"/>
                  </a:solidFill>
                  <a:latin typeface="Arial"/>
                  <a:cs typeface="Arial" panose="020B0604020202020204" pitchFamily="34" charset="0"/>
                </a:endParaRPr>
              </a:p>
            </p:txBody>
          </p:sp>
          <p:sp>
            <p:nvSpPr>
              <p:cNvPr id="34" name="Line 8">
                <a:extLst>
                  <a:ext uri="{FF2B5EF4-FFF2-40B4-BE49-F238E27FC236}">
                    <a16:creationId xmlns:a16="http://schemas.microsoft.com/office/drawing/2014/main" id="{54C0CDE7-02E2-437E-8BD9-7D0F77C027D0}"/>
                  </a:ext>
                </a:extLst>
              </p:cNvPr>
              <p:cNvSpPr>
                <a:spLocks noChangeShapeType="1"/>
              </p:cNvSpPr>
              <p:nvPr/>
            </p:nvSpPr>
            <p:spPr bwMode="auto">
              <a:xfrm>
                <a:off x="1048631" y="388488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dirty="0">
                  <a:solidFill>
                    <a:srgbClr val="000000"/>
                  </a:solidFill>
                  <a:latin typeface="Arial"/>
                  <a:cs typeface="Arial"/>
                </a:endParaRPr>
              </a:p>
            </p:txBody>
          </p:sp>
          <p:sp>
            <p:nvSpPr>
              <p:cNvPr id="35" name="TextBox 34">
                <a:extLst>
                  <a:ext uri="{FF2B5EF4-FFF2-40B4-BE49-F238E27FC236}">
                    <a16:creationId xmlns:a16="http://schemas.microsoft.com/office/drawing/2014/main" id="{F82D2195-2298-421A-8588-26829C2B1A7F}"/>
                  </a:ext>
                </a:extLst>
              </p:cNvPr>
              <p:cNvSpPr txBox="1"/>
              <p:nvPr/>
            </p:nvSpPr>
            <p:spPr>
              <a:xfrm>
                <a:off x="632348" y="3750452"/>
                <a:ext cx="524292" cy="266716"/>
              </a:xfrm>
              <a:prstGeom prst="rect">
                <a:avLst/>
              </a:prstGeom>
              <a:noFill/>
            </p:spPr>
            <p:txBody>
              <a:bodyPr wrap="none" rtlCol="0" anchor="ctr" anchorCtr="0">
                <a:spAutoFit/>
              </a:bodyPr>
              <a:lstStyle/>
              <a:p>
                <a:pPr algn="r" fontAlgn="auto">
                  <a:spcBef>
                    <a:spcPts val="0"/>
                  </a:spcBef>
                  <a:spcAft>
                    <a:spcPts val="0"/>
                  </a:spcAft>
                </a:pPr>
                <a:r>
                  <a:rPr lang="fr-FR" sz="1400">
                    <a:solidFill>
                      <a:srgbClr val="4D4D4D"/>
                    </a:solidFill>
                    <a:latin typeface="Arial"/>
                    <a:cs typeface="Arial" panose="020B0604020202020204" pitchFamily="34" charset="0"/>
                  </a:rPr>
                  <a:t>40</a:t>
                </a:r>
                <a:endParaRPr lang="fr-FR" sz="1400" dirty="0">
                  <a:solidFill>
                    <a:srgbClr val="4D4D4D"/>
                  </a:solidFill>
                  <a:latin typeface="Arial"/>
                  <a:cs typeface="Arial" panose="020B0604020202020204" pitchFamily="34" charset="0"/>
                </a:endParaRPr>
              </a:p>
            </p:txBody>
          </p:sp>
        </p:grpSp>
        <p:cxnSp>
          <p:nvCxnSpPr>
            <p:cNvPr id="9" name="Straight Connector 8">
              <a:extLst>
                <a:ext uri="{FF2B5EF4-FFF2-40B4-BE49-F238E27FC236}">
                  <a16:creationId xmlns:a16="http://schemas.microsoft.com/office/drawing/2014/main" id="{32BDD0A6-FE02-49B2-B55A-15DFDA117C28}"/>
                </a:ext>
              </a:extLst>
            </p:cNvPr>
            <p:cNvCxnSpPr/>
            <p:nvPr/>
          </p:nvCxnSpPr>
          <p:spPr>
            <a:xfrm>
              <a:off x="1842194" y="4017257"/>
              <a:ext cx="240054" cy="0"/>
            </a:xfrm>
            <a:prstGeom prst="line">
              <a:avLst/>
            </a:prstGeom>
            <a:noFill/>
            <a:ln w="25400" cap="flat">
              <a:solidFill>
                <a:srgbClr val="B60D27"/>
              </a:solidFill>
              <a:prstDash val="solid"/>
              <a:miter/>
            </a:ln>
          </p:spPr>
        </p:cxnSp>
        <p:cxnSp>
          <p:nvCxnSpPr>
            <p:cNvPr id="10" name="Straight Connector 9">
              <a:extLst>
                <a:ext uri="{FF2B5EF4-FFF2-40B4-BE49-F238E27FC236}">
                  <a16:creationId xmlns:a16="http://schemas.microsoft.com/office/drawing/2014/main" id="{ACA52D0A-EF98-4371-AFB9-2D2907E90DD8}"/>
                </a:ext>
              </a:extLst>
            </p:cNvPr>
            <p:cNvCxnSpPr/>
            <p:nvPr/>
          </p:nvCxnSpPr>
          <p:spPr>
            <a:xfrm>
              <a:off x="1842194" y="4207023"/>
              <a:ext cx="240054" cy="0"/>
            </a:xfrm>
            <a:prstGeom prst="line">
              <a:avLst/>
            </a:prstGeom>
            <a:noFill/>
            <a:ln w="25400" cap="flat">
              <a:solidFill>
                <a:srgbClr val="B2C0EC"/>
              </a:solidFill>
              <a:prstDash val="solid"/>
              <a:miter/>
            </a:ln>
          </p:spPr>
        </p:cxnSp>
      </p:grpSp>
      <p:sp>
        <p:nvSpPr>
          <p:cNvPr id="54" name="TextBox 53">
            <a:extLst>
              <a:ext uri="{FF2B5EF4-FFF2-40B4-BE49-F238E27FC236}">
                <a16:creationId xmlns:a16="http://schemas.microsoft.com/office/drawing/2014/main" id="{4173B9AB-A56F-428D-AB35-A19709A73A42}"/>
              </a:ext>
            </a:extLst>
          </p:cNvPr>
          <p:cNvSpPr txBox="1"/>
          <p:nvPr/>
        </p:nvSpPr>
        <p:spPr>
          <a:xfrm>
            <a:off x="1320876" y="5443482"/>
            <a:ext cx="413896" cy="307777"/>
          </a:xfrm>
          <a:prstGeom prst="rect">
            <a:avLst/>
          </a:prstGeom>
          <a:noFill/>
        </p:spPr>
        <p:txBody>
          <a:bodyPr wrap="square" rtlCol="0">
            <a:spAutoFit/>
          </a:bodyPr>
          <a:lstStyle/>
          <a:p>
            <a:pPr fontAlgn="auto">
              <a:spcBef>
                <a:spcPts val="0"/>
              </a:spcBef>
              <a:spcAft>
                <a:spcPts val="0"/>
              </a:spcAft>
            </a:pPr>
            <a:r>
              <a:rPr lang="fr-FR" sz="1400">
                <a:solidFill>
                  <a:srgbClr val="4D4D4D"/>
                </a:solidFill>
                <a:latin typeface="Arial"/>
                <a:cs typeface="Arial"/>
              </a:rPr>
              <a:t>N</a:t>
            </a:r>
            <a:endParaRPr lang="fr-FR" sz="1400" dirty="0">
              <a:solidFill>
                <a:srgbClr val="4D4D4D"/>
              </a:solidFill>
              <a:latin typeface="Arial"/>
              <a:cs typeface="Arial"/>
            </a:endParaRPr>
          </a:p>
        </p:txBody>
      </p:sp>
      <p:graphicFrame>
        <p:nvGraphicFramePr>
          <p:cNvPr id="55" name="Table 54">
            <a:extLst>
              <a:ext uri="{FF2B5EF4-FFF2-40B4-BE49-F238E27FC236}">
                <a16:creationId xmlns:a16="http://schemas.microsoft.com/office/drawing/2014/main" id="{73ADBBEC-218B-40C2-A9E0-0D3D4DCB534D}"/>
              </a:ext>
            </a:extLst>
          </p:cNvPr>
          <p:cNvGraphicFramePr>
            <a:graphicFrameLocks noGrp="1"/>
          </p:cNvGraphicFramePr>
          <p:nvPr>
            <p:extLst>
              <p:ext uri="{D42A27DB-BD31-4B8C-83A1-F6EECF244321}">
                <p14:modId xmlns:p14="http://schemas.microsoft.com/office/powerpoint/2010/main" val="3389155219"/>
              </p:ext>
            </p:extLst>
          </p:nvPr>
        </p:nvGraphicFramePr>
        <p:xfrm>
          <a:off x="4067993" y="2192928"/>
          <a:ext cx="4817215" cy="914400"/>
        </p:xfrm>
        <a:graphic>
          <a:graphicData uri="http://schemas.openxmlformats.org/drawingml/2006/table">
            <a:tbl>
              <a:tblPr firstRow="1" bandRow="1">
                <a:tableStyleId>{69012ECD-51FC-41F1-AA8D-1B2483CD663E}</a:tableStyleId>
              </a:tblPr>
              <a:tblGrid>
                <a:gridCol w="1609490">
                  <a:extLst>
                    <a:ext uri="{9D8B030D-6E8A-4147-A177-3AD203B41FA5}">
                      <a16:colId xmlns:a16="http://schemas.microsoft.com/office/drawing/2014/main" val="20000"/>
                    </a:ext>
                  </a:extLst>
                </a:gridCol>
                <a:gridCol w="835677">
                  <a:extLst>
                    <a:ext uri="{9D8B030D-6E8A-4147-A177-3AD203B41FA5}">
                      <a16:colId xmlns:a16="http://schemas.microsoft.com/office/drawing/2014/main" val="3372581253"/>
                    </a:ext>
                  </a:extLst>
                </a:gridCol>
                <a:gridCol w="1457648">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err="1">
                          <a:ln>
                            <a:noFill/>
                          </a:ln>
                          <a:solidFill>
                            <a:srgbClr val="4D4D4D"/>
                          </a:solidFill>
                          <a:effectLst/>
                          <a:latin typeface="Arial" charset="0"/>
                          <a:cs typeface="Arial" charset="0"/>
                        </a:rPr>
                        <a:t>Evts</a:t>
                      </a:r>
                      <a:endParaRPr kumimoji="0" lang="en-US" sz="1400" b="1"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a:ln>
                            <a:noFill/>
                          </a:ln>
                          <a:solidFill>
                            <a:srgbClr val="4D4D4D"/>
                          </a:solidFill>
                          <a:effectLst/>
                          <a:latin typeface="Arial" charset="0"/>
                          <a:cs typeface="Arial" charset="0"/>
                        </a:rPr>
                        <a:t>HR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a:ln>
                            <a:noFill/>
                          </a:ln>
                          <a:solidFill>
                            <a:srgbClr val="4D4D4D"/>
                          </a:solidFill>
                          <a:effectLst/>
                          <a:latin typeface="Arial" charset="0"/>
                          <a:cs typeface="Arial" charset="0"/>
                        </a:rPr>
                        <a:t>p</a:t>
                      </a:r>
                      <a:r>
                        <a:rPr kumimoji="0" lang="en-GB" sz="1400" b="1" i="0" u="none" strike="noStrike" cap="none" normalizeH="0" baseline="30000" dirty="0">
                          <a:ln>
                            <a:noFill/>
                          </a:ln>
                          <a:solidFill>
                            <a:srgbClr val="4D4D4D"/>
                          </a:solidFill>
                          <a:effectLst/>
                          <a:latin typeface="Arial" charset="0"/>
                          <a:cs typeface="Arial" charset="0"/>
                        </a:rPr>
                        <a:t>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rgbClr val="B60D27"/>
                          </a:solidFill>
                          <a:effectLst/>
                          <a:latin typeface="Arial" charset="0"/>
                          <a:cs typeface="Arial" charset="0"/>
                        </a:rPr>
                        <a:t>Pembrolizumab</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rgbClr val="B60D27"/>
                          </a:solidFill>
                          <a:effectLst/>
                          <a:latin typeface="Arial" charset="0"/>
                          <a:cs typeface="Arial" charset="0"/>
                        </a:rPr>
                        <a:t>183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0,781 </a:t>
                      </a:r>
                      <a:br>
                        <a:rPr kumimoji="0" lang="en-GB" sz="1400" b="0" i="0" u="none" strike="noStrike" cap="none" normalizeH="0" baseline="0" dirty="0">
                          <a:ln>
                            <a:noFill/>
                          </a:ln>
                          <a:solidFill>
                            <a:srgbClr val="4D4D4D"/>
                          </a:solidFill>
                          <a:effectLst/>
                          <a:latin typeface="Arial" charset="0"/>
                          <a:cs typeface="Arial" charset="0"/>
                        </a:rPr>
                      </a:br>
                      <a:r>
                        <a:rPr kumimoji="0" lang="en-GB" sz="1400" b="0" i="0" u="none" strike="noStrike" cap="none" normalizeH="0" baseline="0" dirty="0">
                          <a:ln>
                            <a:noFill/>
                          </a:ln>
                          <a:solidFill>
                            <a:srgbClr val="4D4D4D"/>
                          </a:solidFill>
                          <a:effectLst/>
                          <a:latin typeface="Arial" charset="0"/>
                          <a:cs typeface="Arial" charset="0"/>
                        </a:rPr>
                        <a:t>(0,611 - 0,998)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rgbClr val="4D4D4D"/>
                          </a:solidFill>
                          <a:effectLst/>
                          <a:latin typeface="Arial" charset="0"/>
                          <a:cs typeface="Arial" charset="0"/>
                        </a:rPr>
                        <a:t>0,0238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5399">
                <a:tc>
                  <a:txBody>
                    <a:bodyPr/>
                    <a:lstStyle/>
                    <a:p>
                      <a:pPr marL="457200" marR="0" lvl="1" indent="-45720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rgbClr val="B2C0EC"/>
                          </a:solidFill>
                          <a:effectLst/>
                          <a:latin typeface="Arial" charset="0"/>
                          <a:cs typeface="Arial" charset="0"/>
                        </a:rPr>
                        <a:t>Placebo</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rgbClr val="B2C0EC"/>
                          </a:solidFill>
                          <a:effectLst/>
                          <a:latin typeface="Arial" charset="0"/>
                          <a:cs typeface="Arial" charset="0"/>
                        </a:rPr>
                        <a:t>101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B2C0EC"/>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B2C0EC"/>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bl>
          </a:graphicData>
        </a:graphic>
      </p:graphicFrame>
      <p:sp>
        <p:nvSpPr>
          <p:cNvPr id="56" name="TextBox 55">
            <a:extLst>
              <a:ext uri="{FF2B5EF4-FFF2-40B4-BE49-F238E27FC236}">
                <a16:creationId xmlns:a16="http://schemas.microsoft.com/office/drawing/2014/main" id="{BFC0626D-3D29-4F6C-831F-96FEF5D354E9}"/>
              </a:ext>
            </a:extLst>
          </p:cNvPr>
          <p:cNvSpPr txBox="1"/>
          <p:nvPr/>
        </p:nvSpPr>
        <p:spPr>
          <a:xfrm>
            <a:off x="4374003" y="1800379"/>
            <a:ext cx="481222" cy="338554"/>
          </a:xfrm>
          <a:prstGeom prst="rect">
            <a:avLst/>
          </a:prstGeom>
          <a:noFill/>
        </p:spPr>
        <p:txBody>
          <a:bodyPr wrap="none" rtlCol="0">
            <a:spAutoFit/>
          </a:bodyPr>
          <a:lstStyle/>
          <a:p>
            <a:pPr algn="ctr" fontAlgn="auto">
              <a:spcBef>
                <a:spcPts val="0"/>
              </a:spcBef>
              <a:spcAft>
                <a:spcPts val="0"/>
              </a:spcAft>
            </a:pPr>
            <a:r>
              <a:rPr lang="fr-FR" sz="1600" b="1">
                <a:solidFill>
                  <a:srgbClr val="4D4D4D"/>
                </a:solidFill>
                <a:latin typeface="Arial"/>
                <a:cs typeface="Arial"/>
              </a:rPr>
              <a:t>SG</a:t>
            </a:r>
            <a:endParaRPr lang="fr-FR" sz="1600" b="1" dirty="0">
              <a:solidFill>
                <a:srgbClr val="4D4D4D"/>
              </a:solidFill>
              <a:latin typeface="Arial"/>
              <a:cs typeface="Arial"/>
            </a:endParaRPr>
          </a:p>
        </p:txBody>
      </p:sp>
      <p:grpSp>
        <p:nvGrpSpPr>
          <p:cNvPr id="57" name="Graphic 2">
            <a:extLst>
              <a:ext uri="{FF2B5EF4-FFF2-40B4-BE49-F238E27FC236}">
                <a16:creationId xmlns:a16="http://schemas.microsoft.com/office/drawing/2014/main" id="{44111E85-5120-45C0-8954-2C67F1E4E903}"/>
              </a:ext>
            </a:extLst>
          </p:cNvPr>
          <p:cNvGrpSpPr/>
          <p:nvPr/>
        </p:nvGrpSpPr>
        <p:grpSpPr>
          <a:xfrm>
            <a:off x="1927319" y="2183632"/>
            <a:ext cx="4620020" cy="2592000"/>
            <a:chOff x="1014412" y="1519237"/>
            <a:chExt cx="7115175" cy="3819525"/>
          </a:xfrm>
        </p:grpSpPr>
        <p:sp>
          <p:nvSpPr>
            <p:cNvPr id="58" name="Freeform: Shape 4">
              <a:extLst>
                <a:ext uri="{FF2B5EF4-FFF2-40B4-BE49-F238E27FC236}">
                  <a16:creationId xmlns:a16="http://schemas.microsoft.com/office/drawing/2014/main" id="{58C819C7-2156-4D0D-A4E3-3D9BAA804CB5}"/>
                </a:ext>
              </a:extLst>
            </p:cNvPr>
            <p:cNvSpPr/>
            <p:nvPr/>
          </p:nvSpPr>
          <p:spPr>
            <a:xfrm>
              <a:off x="1007268" y="1516856"/>
              <a:ext cx="7124700" cy="3819525"/>
            </a:xfrm>
            <a:custGeom>
              <a:avLst/>
              <a:gdLst>
                <a:gd name="connsiteX0" fmla="*/ 7117890 w 7124700"/>
                <a:gd name="connsiteY0" fmla="*/ 3812429 h 3819525"/>
                <a:gd name="connsiteX1" fmla="*/ 6137091 w 7124700"/>
                <a:gd name="connsiteY1" fmla="*/ 3812429 h 3819525"/>
                <a:gd name="connsiteX2" fmla="*/ 6137091 w 7124700"/>
                <a:gd name="connsiteY2" fmla="*/ 3736982 h 3819525"/>
                <a:gd name="connsiteX3" fmla="*/ 6113517 w 7124700"/>
                <a:gd name="connsiteY3" fmla="*/ 3736982 h 3819525"/>
                <a:gd name="connsiteX4" fmla="*/ 6113517 w 7124700"/>
                <a:gd name="connsiteY4" fmla="*/ 3680403 h 3819525"/>
                <a:gd name="connsiteX5" fmla="*/ 5854170 w 7124700"/>
                <a:gd name="connsiteY5" fmla="*/ 3680403 h 3819525"/>
                <a:gd name="connsiteX6" fmla="*/ 5854170 w 7124700"/>
                <a:gd name="connsiteY6" fmla="*/ 3588449 h 3819525"/>
                <a:gd name="connsiteX7" fmla="*/ 5776370 w 7124700"/>
                <a:gd name="connsiteY7" fmla="*/ 3588449 h 3819525"/>
                <a:gd name="connsiteX8" fmla="*/ 5776370 w 7124700"/>
                <a:gd name="connsiteY8" fmla="*/ 3475282 h 3819525"/>
                <a:gd name="connsiteX9" fmla="*/ 5528815 w 7124700"/>
                <a:gd name="connsiteY9" fmla="*/ 3475282 h 3819525"/>
                <a:gd name="connsiteX10" fmla="*/ 5528815 w 7124700"/>
                <a:gd name="connsiteY10" fmla="*/ 3395120 h 3819525"/>
                <a:gd name="connsiteX11" fmla="*/ 5387359 w 7124700"/>
                <a:gd name="connsiteY11" fmla="*/ 3395120 h 3819525"/>
                <a:gd name="connsiteX12" fmla="*/ 5387359 w 7124700"/>
                <a:gd name="connsiteY12" fmla="*/ 3312605 h 3819525"/>
                <a:gd name="connsiteX13" fmla="*/ 5316627 w 7124700"/>
                <a:gd name="connsiteY13" fmla="*/ 3312605 h 3819525"/>
                <a:gd name="connsiteX14" fmla="*/ 5316627 w 7124700"/>
                <a:gd name="connsiteY14" fmla="*/ 3225365 h 3819525"/>
                <a:gd name="connsiteX15" fmla="*/ 5090284 w 7124700"/>
                <a:gd name="connsiteY15" fmla="*/ 3225365 h 3819525"/>
                <a:gd name="connsiteX16" fmla="*/ 5090284 w 7124700"/>
                <a:gd name="connsiteY16" fmla="*/ 3149927 h 3819525"/>
                <a:gd name="connsiteX17" fmla="*/ 4788504 w 7124700"/>
                <a:gd name="connsiteY17" fmla="*/ 3149927 h 3819525"/>
                <a:gd name="connsiteX18" fmla="*/ 4788504 w 7124700"/>
                <a:gd name="connsiteY18" fmla="*/ 3107484 h 3819525"/>
                <a:gd name="connsiteX19" fmla="*/ 4675337 w 7124700"/>
                <a:gd name="connsiteY19" fmla="*/ 3107484 h 3819525"/>
                <a:gd name="connsiteX20" fmla="*/ 4675337 w 7124700"/>
                <a:gd name="connsiteY20" fmla="*/ 3048543 h 3819525"/>
                <a:gd name="connsiteX21" fmla="*/ 4578668 w 7124700"/>
                <a:gd name="connsiteY21" fmla="*/ 3048543 h 3819525"/>
                <a:gd name="connsiteX22" fmla="*/ 4578668 w 7124700"/>
                <a:gd name="connsiteY22" fmla="*/ 3001385 h 3819525"/>
                <a:gd name="connsiteX23" fmla="*/ 4364127 w 7124700"/>
                <a:gd name="connsiteY23" fmla="*/ 3001385 h 3819525"/>
                <a:gd name="connsiteX24" fmla="*/ 4364127 w 7124700"/>
                <a:gd name="connsiteY24" fmla="*/ 2954236 h 3819525"/>
                <a:gd name="connsiteX25" fmla="*/ 4316968 w 7124700"/>
                <a:gd name="connsiteY25" fmla="*/ 2954236 h 3819525"/>
                <a:gd name="connsiteX26" fmla="*/ 4316968 w 7124700"/>
                <a:gd name="connsiteY26" fmla="*/ 2902363 h 3819525"/>
                <a:gd name="connsiteX27" fmla="*/ 4220309 w 7124700"/>
                <a:gd name="connsiteY27" fmla="*/ 2902363 h 3819525"/>
                <a:gd name="connsiteX28" fmla="*/ 4220309 w 7124700"/>
                <a:gd name="connsiteY28" fmla="*/ 2871721 h 3819525"/>
                <a:gd name="connsiteX29" fmla="*/ 4206164 w 7124700"/>
                <a:gd name="connsiteY29" fmla="*/ 2871721 h 3819525"/>
                <a:gd name="connsiteX30" fmla="*/ 4206164 w 7124700"/>
                <a:gd name="connsiteY30" fmla="*/ 2831640 h 3819525"/>
                <a:gd name="connsiteX31" fmla="*/ 4170798 w 7124700"/>
                <a:gd name="connsiteY31" fmla="*/ 2831640 h 3819525"/>
                <a:gd name="connsiteX32" fmla="*/ 4170798 w 7124700"/>
                <a:gd name="connsiteY32" fmla="*/ 2789196 h 3819525"/>
                <a:gd name="connsiteX33" fmla="*/ 3927958 w 7124700"/>
                <a:gd name="connsiteY33" fmla="*/ 2789196 h 3819525"/>
                <a:gd name="connsiteX34" fmla="*/ 3927958 w 7124700"/>
                <a:gd name="connsiteY34" fmla="*/ 2756192 h 3819525"/>
                <a:gd name="connsiteX35" fmla="*/ 3880800 w 7124700"/>
                <a:gd name="connsiteY35" fmla="*/ 2756192 h 3819525"/>
                <a:gd name="connsiteX36" fmla="*/ 3880800 w 7124700"/>
                <a:gd name="connsiteY36" fmla="*/ 2709034 h 3819525"/>
                <a:gd name="connsiteX37" fmla="*/ 3713407 w 7124700"/>
                <a:gd name="connsiteY37" fmla="*/ 2709034 h 3819525"/>
                <a:gd name="connsiteX38" fmla="*/ 3713407 w 7124700"/>
                <a:gd name="connsiteY38" fmla="*/ 2666600 h 3819525"/>
                <a:gd name="connsiteX39" fmla="*/ 3416341 w 7124700"/>
                <a:gd name="connsiteY39" fmla="*/ 2666600 h 3819525"/>
                <a:gd name="connsiteX40" fmla="*/ 3416341 w 7124700"/>
                <a:gd name="connsiteY40" fmla="*/ 2619442 h 3819525"/>
                <a:gd name="connsiteX41" fmla="*/ 3383328 w 7124700"/>
                <a:gd name="connsiteY41" fmla="*/ 2619442 h 3819525"/>
                <a:gd name="connsiteX42" fmla="*/ 3383328 w 7124700"/>
                <a:gd name="connsiteY42" fmla="*/ 2588800 h 3819525"/>
                <a:gd name="connsiteX43" fmla="*/ 3333817 w 7124700"/>
                <a:gd name="connsiteY43" fmla="*/ 2588800 h 3819525"/>
                <a:gd name="connsiteX44" fmla="*/ 3333817 w 7124700"/>
                <a:gd name="connsiteY44" fmla="*/ 2541641 h 3819525"/>
                <a:gd name="connsiteX45" fmla="*/ 3300813 w 7124700"/>
                <a:gd name="connsiteY45" fmla="*/ 2541641 h 3819525"/>
                <a:gd name="connsiteX46" fmla="*/ 3300813 w 7124700"/>
                <a:gd name="connsiteY46" fmla="*/ 2475624 h 3819525"/>
                <a:gd name="connsiteX47" fmla="*/ 3263094 w 7124700"/>
                <a:gd name="connsiteY47" fmla="*/ 2475624 h 3819525"/>
                <a:gd name="connsiteX48" fmla="*/ 3263094 w 7124700"/>
                <a:gd name="connsiteY48" fmla="*/ 2447334 h 3819525"/>
                <a:gd name="connsiteX49" fmla="*/ 3206506 w 7124700"/>
                <a:gd name="connsiteY49" fmla="*/ 2447334 h 3819525"/>
                <a:gd name="connsiteX50" fmla="*/ 3206506 w 7124700"/>
                <a:gd name="connsiteY50" fmla="*/ 2407253 h 3819525"/>
                <a:gd name="connsiteX51" fmla="*/ 3161709 w 7124700"/>
                <a:gd name="connsiteY51" fmla="*/ 2407253 h 3819525"/>
                <a:gd name="connsiteX52" fmla="*/ 3161709 w 7124700"/>
                <a:gd name="connsiteY52" fmla="*/ 2350675 h 3819525"/>
                <a:gd name="connsiteX53" fmla="*/ 3046181 w 7124700"/>
                <a:gd name="connsiteY53" fmla="*/ 2350675 h 3819525"/>
                <a:gd name="connsiteX54" fmla="*/ 3046181 w 7124700"/>
                <a:gd name="connsiteY54" fmla="*/ 2277580 h 3819525"/>
                <a:gd name="connsiteX55" fmla="*/ 2942444 w 7124700"/>
                <a:gd name="connsiteY55" fmla="*/ 2277580 h 3819525"/>
                <a:gd name="connsiteX56" fmla="*/ 2942444 w 7124700"/>
                <a:gd name="connsiteY56" fmla="*/ 2246938 h 3819525"/>
                <a:gd name="connsiteX57" fmla="*/ 2874074 w 7124700"/>
                <a:gd name="connsiteY57" fmla="*/ 2246938 h 3819525"/>
                <a:gd name="connsiteX58" fmla="*/ 2874074 w 7124700"/>
                <a:gd name="connsiteY58" fmla="*/ 2209210 h 3819525"/>
                <a:gd name="connsiteX59" fmla="*/ 2676030 w 7124700"/>
                <a:gd name="connsiteY59" fmla="*/ 2209210 h 3819525"/>
                <a:gd name="connsiteX60" fmla="*/ 2676030 w 7124700"/>
                <a:gd name="connsiteY60" fmla="*/ 2178558 h 3819525"/>
                <a:gd name="connsiteX61" fmla="*/ 2577008 w 7124700"/>
                <a:gd name="connsiteY61" fmla="*/ 2178558 h 3819525"/>
                <a:gd name="connsiteX62" fmla="*/ 2577008 w 7124700"/>
                <a:gd name="connsiteY62" fmla="*/ 2138477 h 3819525"/>
                <a:gd name="connsiteX63" fmla="*/ 2534574 w 7124700"/>
                <a:gd name="connsiteY63" fmla="*/ 2138477 h 3819525"/>
                <a:gd name="connsiteX64" fmla="*/ 2534574 w 7124700"/>
                <a:gd name="connsiteY64" fmla="*/ 2077183 h 3819525"/>
                <a:gd name="connsiteX65" fmla="*/ 2480339 w 7124700"/>
                <a:gd name="connsiteY65" fmla="*/ 2077183 h 3819525"/>
                <a:gd name="connsiteX66" fmla="*/ 2480339 w 7124700"/>
                <a:gd name="connsiteY66" fmla="*/ 2025310 h 3819525"/>
                <a:gd name="connsiteX67" fmla="*/ 2251653 w 7124700"/>
                <a:gd name="connsiteY67" fmla="*/ 2025310 h 3819525"/>
                <a:gd name="connsiteX68" fmla="*/ 2251653 w 7124700"/>
                <a:gd name="connsiteY68" fmla="*/ 1952225 h 3819525"/>
                <a:gd name="connsiteX69" fmla="*/ 2147907 w 7124700"/>
                <a:gd name="connsiteY69" fmla="*/ 1952225 h 3819525"/>
                <a:gd name="connsiteX70" fmla="*/ 2147907 w 7124700"/>
                <a:gd name="connsiteY70" fmla="*/ 1912144 h 3819525"/>
                <a:gd name="connsiteX71" fmla="*/ 2091328 w 7124700"/>
                <a:gd name="connsiteY71" fmla="*/ 1912144 h 3819525"/>
                <a:gd name="connsiteX72" fmla="*/ 2091328 w 7124700"/>
                <a:gd name="connsiteY72" fmla="*/ 1864995 h 3819525"/>
                <a:gd name="connsiteX73" fmla="*/ 2032387 w 7124700"/>
                <a:gd name="connsiteY73" fmla="*/ 1864995 h 3819525"/>
                <a:gd name="connsiteX74" fmla="*/ 2032387 w 7124700"/>
                <a:gd name="connsiteY74" fmla="*/ 1815475 h 3819525"/>
                <a:gd name="connsiteX75" fmla="*/ 2013528 w 7124700"/>
                <a:gd name="connsiteY75" fmla="*/ 1815475 h 3819525"/>
                <a:gd name="connsiteX76" fmla="*/ 2013528 w 7124700"/>
                <a:gd name="connsiteY76" fmla="*/ 1749466 h 3819525"/>
                <a:gd name="connsiteX77" fmla="*/ 1982876 w 7124700"/>
                <a:gd name="connsiteY77" fmla="*/ 1749466 h 3819525"/>
                <a:gd name="connsiteX78" fmla="*/ 1982876 w 7124700"/>
                <a:gd name="connsiteY78" fmla="*/ 1626870 h 3819525"/>
                <a:gd name="connsiteX79" fmla="*/ 1931003 w 7124700"/>
                <a:gd name="connsiteY79" fmla="*/ 1626870 h 3819525"/>
                <a:gd name="connsiteX80" fmla="*/ 1931003 w 7124700"/>
                <a:gd name="connsiteY80" fmla="*/ 1579712 h 3819525"/>
                <a:gd name="connsiteX81" fmla="*/ 1909782 w 7124700"/>
                <a:gd name="connsiteY81" fmla="*/ 1579712 h 3819525"/>
                <a:gd name="connsiteX82" fmla="*/ 1909782 w 7124700"/>
                <a:gd name="connsiteY82" fmla="*/ 1532563 h 3819525"/>
                <a:gd name="connsiteX83" fmla="*/ 1843773 w 7124700"/>
                <a:gd name="connsiteY83" fmla="*/ 1532563 h 3819525"/>
                <a:gd name="connsiteX84" fmla="*/ 1843773 w 7124700"/>
                <a:gd name="connsiteY84" fmla="*/ 1485405 h 3819525"/>
                <a:gd name="connsiteX85" fmla="*/ 1643367 w 7124700"/>
                <a:gd name="connsiteY85" fmla="*/ 1485405 h 3819525"/>
                <a:gd name="connsiteX86" fmla="*/ 1643367 w 7124700"/>
                <a:gd name="connsiteY86" fmla="*/ 1433532 h 3819525"/>
                <a:gd name="connsiteX87" fmla="*/ 1615078 w 7124700"/>
                <a:gd name="connsiteY87" fmla="*/ 1433532 h 3819525"/>
                <a:gd name="connsiteX88" fmla="*/ 1615078 w 7124700"/>
                <a:gd name="connsiteY88" fmla="*/ 1395813 h 3819525"/>
                <a:gd name="connsiteX89" fmla="*/ 1589142 w 7124700"/>
                <a:gd name="connsiteY89" fmla="*/ 1395813 h 3819525"/>
                <a:gd name="connsiteX90" fmla="*/ 1589142 w 7124700"/>
                <a:gd name="connsiteY90" fmla="*/ 1339225 h 3819525"/>
                <a:gd name="connsiteX91" fmla="*/ 1549060 w 7124700"/>
                <a:gd name="connsiteY91" fmla="*/ 1339225 h 3819525"/>
                <a:gd name="connsiteX92" fmla="*/ 1549060 w 7124700"/>
                <a:gd name="connsiteY92" fmla="*/ 1303868 h 3819525"/>
                <a:gd name="connsiteX93" fmla="*/ 1506626 w 7124700"/>
                <a:gd name="connsiteY93" fmla="*/ 1303868 h 3819525"/>
                <a:gd name="connsiteX94" fmla="*/ 1506626 w 7124700"/>
                <a:gd name="connsiteY94" fmla="*/ 1249642 h 3819525"/>
                <a:gd name="connsiteX95" fmla="*/ 1464183 w 7124700"/>
                <a:gd name="connsiteY95" fmla="*/ 1249642 h 3819525"/>
                <a:gd name="connsiteX96" fmla="*/ 1464183 w 7124700"/>
                <a:gd name="connsiteY96" fmla="*/ 1176547 h 3819525"/>
                <a:gd name="connsiteX97" fmla="*/ 1398175 w 7124700"/>
                <a:gd name="connsiteY97" fmla="*/ 1176547 h 3819525"/>
                <a:gd name="connsiteX98" fmla="*/ 1398175 w 7124700"/>
                <a:gd name="connsiteY98" fmla="*/ 1129398 h 3819525"/>
                <a:gd name="connsiteX99" fmla="*/ 1372238 w 7124700"/>
                <a:gd name="connsiteY99" fmla="*/ 1129398 h 3819525"/>
                <a:gd name="connsiteX100" fmla="*/ 1372238 w 7124700"/>
                <a:gd name="connsiteY100" fmla="*/ 1089317 h 3819525"/>
                <a:gd name="connsiteX101" fmla="*/ 1341587 w 7124700"/>
                <a:gd name="connsiteY101" fmla="*/ 1089317 h 3819525"/>
                <a:gd name="connsiteX102" fmla="*/ 1341587 w 7124700"/>
                <a:gd name="connsiteY102" fmla="*/ 1063381 h 3819525"/>
                <a:gd name="connsiteX103" fmla="*/ 1259072 w 7124700"/>
                <a:gd name="connsiteY103" fmla="*/ 1063381 h 3819525"/>
                <a:gd name="connsiteX104" fmla="*/ 1259072 w 7124700"/>
                <a:gd name="connsiteY104" fmla="*/ 992648 h 3819525"/>
                <a:gd name="connsiteX105" fmla="*/ 1183624 w 7124700"/>
                <a:gd name="connsiteY105" fmla="*/ 992648 h 3819525"/>
                <a:gd name="connsiteX106" fmla="*/ 1183624 w 7124700"/>
                <a:gd name="connsiteY106" fmla="*/ 952571 h 3819525"/>
                <a:gd name="connsiteX107" fmla="*/ 1143543 w 7124700"/>
                <a:gd name="connsiteY107" fmla="*/ 952571 h 3819525"/>
                <a:gd name="connsiteX108" fmla="*/ 1143543 w 7124700"/>
                <a:gd name="connsiteY108" fmla="*/ 872410 h 3819525"/>
                <a:gd name="connsiteX109" fmla="*/ 1089317 w 7124700"/>
                <a:gd name="connsiteY109" fmla="*/ 872410 h 3819525"/>
                <a:gd name="connsiteX110" fmla="*/ 1089317 w 7124700"/>
                <a:gd name="connsiteY110" fmla="*/ 829971 h 3819525"/>
                <a:gd name="connsiteX111" fmla="*/ 1072810 w 7124700"/>
                <a:gd name="connsiteY111" fmla="*/ 829971 h 3819525"/>
                <a:gd name="connsiteX112" fmla="*/ 1072810 w 7124700"/>
                <a:gd name="connsiteY112" fmla="*/ 775746 h 3819525"/>
                <a:gd name="connsiteX113" fmla="*/ 990295 w 7124700"/>
                <a:gd name="connsiteY113" fmla="*/ 775746 h 3819525"/>
                <a:gd name="connsiteX114" fmla="*/ 990295 w 7124700"/>
                <a:gd name="connsiteY114" fmla="*/ 723876 h 3819525"/>
                <a:gd name="connsiteX115" fmla="*/ 962006 w 7124700"/>
                <a:gd name="connsiteY115" fmla="*/ 723876 h 3819525"/>
                <a:gd name="connsiteX116" fmla="*/ 962006 w 7124700"/>
                <a:gd name="connsiteY116" fmla="*/ 686153 h 3819525"/>
                <a:gd name="connsiteX117" fmla="*/ 940782 w 7124700"/>
                <a:gd name="connsiteY117" fmla="*/ 686153 h 3819525"/>
                <a:gd name="connsiteX118" fmla="*/ 940782 w 7124700"/>
                <a:gd name="connsiteY118" fmla="*/ 655504 h 3819525"/>
                <a:gd name="connsiteX119" fmla="*/ 877125 w 7124700"/>
                <a:gd name="connsiteY119" fmla="*/ 655504 h 3819525"/>
                <a:gd name="connsiteX120" fmla="*/ 877125 w 7124700"/>
                <a:gd name="connsiteY120" fmla="*/ 575343 h 3819525"/>
                <a:gd name="connsiteX121" fmla="*/ 846475 w 7124700"/>
                <a:gd name="connsiteY121" fmla="*/ 575343 h 3819525"/>
                <a:gd name="connsiteX122" fmla="*/ 846475 w 7124700"/>
                <a:gd name="connsiteY122" fmla="*/ 514043 h 3819525"/>
                <a:gd name="connsiteX123" fmla="*/ 811110 w 7124700"/>
                <a:gd name="connsiteY123" fmla="*/ 514043 h 3819525"/>
                <a:gd name="connsiteX124" fmla="*/ 811110 w 7124700"/>
                <a:gd name="connsiteY124" fmla="*/ 455102 h 3819525"/>
                <a:gd name="connsiteX125" fmla="*/ 759242 w 7124700"/>
                <a:gd name="connsiteY125" fmla="*/ 455102 h 3819525"/>
                <a:gd name="connsiteX126" fmla="*/ 759242 w 7124700"/>
                <a:gd name="connsiteY126" fmla="*/ 410306 h 3819525"/>
                <a:gd name="connsiteX127" fmla="*/ 726234 w 7124700"/>
                <a:gd name="connsiteY127" fmla="*/ 410306 h 3819525"/>
                <a:gd name="connsiteX128" fmla="*/ 726234 w 7124700"/>
                <a:gd name="connsiteY128" fmla="*/ 377299 h 3819525"/>
                <a:gd name="connsiteX129" fmla="*/ 693227 w 7124700"/>
                <a:gd name="connsiteY129" fmla="*/ 377299 h 3819525"/>
                <a:gd name="connsiteX130" fmla="*/ 693227 w 7124700"/>
                <a:gd name="connsiteY130" fmla="*/ 351364 h 3819525"/>
                <a:gd name="connsiteX131" fmla="*/ 641358 w 7124700"/>
                <a:gd name="connsiteY131" fmla="*/ 351364 h 3819525"/>
                <a:gd name="connsiteX132" fmla="*/ 641358 w 7124700"/>
                <a:gd name="connsiteY132" fmla="*/ 313641 h 3819525"/>
                <a:gd name="connsiteX133" fmla="*/ 591846 w 7124700"/>
                <a:gd name="connsiteY133" fmla="*/ 313641 h 3819525"/>
                <a:gd name="connsiteX134" fmla="*/ 591846 w 7124700"/>
                <a:gd name="connsiteY134" fmla="*/ 268845 h 3819525"/>
                <a:gd name="connsiteX135" fmla="*/ 530547 w 7124700"/>
                <a:gd name="connsiteY135" fmla="*/ 268845 h 3819525"/>
                <a:gd name="connsiteX136" fmla="*/ 530547 w 7124700"/>
                <a:gd name="connsiteY136" fmla="*/ 231123 h 3819525"/>
                <a:gd name="connsiteX137" fmla="*/ 471606 w 7124700"/>
                <a:gd name="connsiteY137" fmla="*/ 231123 h 3819525"/>
                <a:gd name="connsiteX138" fmla="*/ 471606 w 7124700"/>
                <a:gd name="connsiteY138" fmla="*/ 169823 h 3819525"/>
                <a:gd name="connsiteX139" fmla="*/ 438598 w 7124700"/>
                <a:gd name="connsiteY139" fmla="*/ 169823 h 3819525"/>
                <a:gd name="connsiteX140" fmla="*/ 438598 w 7124700"/>
                <a:gd name="connsiteY140" fmla="*/ 136816 h 3819525"/>
                <a:gd name="connsiteX141" fmla="*/ 374941 w 7124700"/>
                <a:gd name="connsiteY141" fmla="*/ 136816 h 3819525"/>
                <a:gd name="connsiteX142" fmla="*/ 374941 w 7124700"/>
                <a:gd name="connsiteY142" fmla="*/ 84947 h 3819525"/>
                <a:gd name="connsiteX143" fmla="*/ 339576 w 7124700"/>
                <a:gd name="connsiteY143" fmla="*/ 84947 h 3819525"/>
                <a:gd name="connsiteX144" fmla="*/ 339576 w 7124700"/>
                <a:gd name="connsiteY144" fmla="*/ 42509 h 3819525"/>
                <a:gd name="connsiteX145" fmla="*/ 221692 w 7124700"/>
                <a:gd name="connsiteY145" fmla="*/ 42509 h 3819525"/>
                <a:gd name="connsiteX146" fmla="*/ 221692 w 7124700"/>
                <a:gd name="connsiteY146" fmla="*/ 7144 h 3819525"/>
                <a:gd name="connsiteX147" fmla="*/ 7144 w 7124700"/>
                <a:gd name="connsiteY147" fmla="*/ 7144 h 381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7124700" h="3819525">
                  <a:moveTo>
                    <a:pt x="7117890" y="3812429"/>
                  </a:moveTo>
                  <a:lnTo>
                    <a:pt x="6137091" y="3812429"/>
                  </a:lnTo>
                  <a:lnTo>
                    <a:pt x="6137091" y="3736982"/>
                  </a:lnTo>
                  <a:lnTo>
                    <a:pt x="6113517" y="3736982"/>
                  </a:lnTo>
                  <a:lnTo>
                    <a:pt x="6113517" y="3680403"/>
                  </a:lnTo>
                  <a:lnTo>
                    <a:pt x="5854170" y="3680403"/>
                  </a:lnTo>
                  <a:lnTo>
                    <a:pt x="5854170" y="3588449"/>
                  </a:lnTo>
                  <a:lnTo>
                    <a:pt x="5776370" y="3588449"/>
                  </a:lnTo>
                  <a:lnTo>
                    <a:pt x="5776370" y="3475282"/>
                  </a:lnTo>
                  <a:lnTo>
                    <a:pt x="5528815" y="3475282"/>
                  </a:lnTo>
                  <a:lnTo>
                    <a:pt x="5528815" y="3395120"/>
                  </a:lnTo>
                  <a:lnTo>
                    <a:pt x="5387359" y="3395120"/>
                  </a:lnTo>
                  <a:lnTo>
                    <a:pt x="5387359" y="3312605"/>
                  </a:lnTo>
                  <a:lnTo>
                    <a:pt x="5316627" y="3312605"/>
                  </a:lnTo>
                  <a:lnTo>
                    <a:pt x="5316627" y="3225365"/>
                  </a:lnTo>
                  <a:lnTo>
                    <a:pt x="5090284" y="3225365"/>
                  </a:lnTo>
                  <a:lnTo>
                    <a:pt x="5090284" y="3149927"/>
                  </a:lnTo>
                  <a:lnTo>
                    <a:pt x="4788504" y="3149927"/>
                  </a:lnTo>
                  <a:lnTo>
                    <a:pt x="4788504" y="3107484"/>
                  </a:lnTo>
                  <a:lnTo>
                    <a:pt x="4675337" y="3107484"/>
                  </a:lnTo>
                  <a:lnTo>
                    <a:pt x="4675337" y="3048543"/>
                  </a:lnTo>
                  <a:lnTo>
                    <a:pt x="4578668" y="3048543"/>
                  </a:lnTo>
                  <a:lnTo>
                    <a:pt x="4578668" y="3001385"/>
                  </a:lnTo>
                  <a:lnTo>
                    <a:pt x="4364127" y="3001385"/>
                  </a:lnTo>
                  <a:lnTo>
                    <a:pt x="4364127" y="2954236"/>
                  </a:lnTo>
                  <a:lnTo>
                    <a:pt x="4316968" y="2954236"/>
                  </a:lnTo>
                  <a:lnTo>
                    <a:pt x="4316968" y="2902363"/>
                  </a:lnTo>
                  <a:lnTo>
                    <a:pt x="4220309" y="2902363"/>
                  </a:lnTo>
                  <a:lnTo>
                    <a:pt x="4220309" y="2871721"/>
                  </a:lnTo>
                  <a:lnTo>
                    <a:pt x="4206164" y="2871721"/>
                  </a:lnTo>
                  <a:lnTo>
                    <a:pt x="4206164" y="2831640"/>
                  </a:lnTo>
                  <a:lnTo>
                    <a:pt x="4170798" y="2831640"/>
                  </a:lnTo>
                  <a:lnTo>
                    <a:pt x="4170798" y="2789196"/>
                  </a:lnTo>
                  <a:lnTo>
                    <a:pt x="3927958" y="2789196"/>
                  </a:lnTo>
                  <a:lnTo>
                    <a:pt x="3927958" y="2756192"/>
                  </a:lnTo>
                  <a:lnTo>
                    <a:pt x="3880800" y="2756192"/>
                  </a:lnTo>
                  <a:lnTo>
                    <a:pt x="3880800" y="2709034"/>
                  </a:lnTo>
                  <a:lnTo>
                    <a:pt x="3713407" y="2709034"/>
                  </a:lnTo>
                  <a:lnTo>
                    <a:pt x="3713407" y="2666600"/>
                  </a:lnTo>
                  <a:lnTo>
                    <a:pt x="3416341" y="2666600"/>
                  </a:lnTo>
                  <a:lnTo>
                    <a:pt x="3416341" y="2619442"/>
                  </a:lnTo>
                  <a:lnTo>
                    <a:pt x="3383328" y="2619442"/>
                  </a:lnTo>
                  <a:lnTo>
                    <a:pt x="3383328" y="2588800"/>
                  </a:lnTo>
                  <a:lnTo>
                    <a:pt x="3333817" y="2588800"/>
                  </a:lnTo>
                  <a:lnTo>
                    <a:pt x="3333817" y="2541641"/>
                  </a:lnTo>
                  <a:lnTo>
                    <a:pt x="3300813" y="2541641"/>
                  </a:lnTo>
                  <a:lnTo>
                    <a:pt x="3300813" y="2475624"/>
                  </a:lnTo>
                  <a:lnTo>
                    <a:pt x="3263094" y="2475624"/>
                  </a:lnTo>
                  <a:lnTo>
                    <a:pt x="3263094" y="2447334"/>
                  </a:lnTo>
                  <a:lnTo>
                    <a:pt x="3206506" y="2447334"/>
                  </a:lnTo>
                  <a:lnTo>
                    <a:pt x="3206506" y="2407253"/>
                  </a:lnTo>
                  <a:lnTo>
                    <a:pt x="3161709" y="2407253"/>
                  </a:lnTo>
                  <a:lnTo>
                    <a:pt x="3161709" y="2350675"/>
                  </a:lnTo>
                  <a:lnTo>
                    <a:pt x="3046181" y="2350675"/>
                  </a:lnTo>
                  <a:lnTo>
                    <a:pt x="3046181" y="2277580"/>
                  </a:lnTo>
                  <a:lnTo>
                    <a:pt x="2942444" y="2277580"/>
                  </a:lnTo>
                  <a:lnTo>
                    <a:pt x="2942444" y="2246938"/>
                  </a:lnTo>
                  <a:lnTo>
                    <a:pt x="2874074" y="2246938"/>
                  </a:lnTo>
                  <a:lnTo>
                    <a:pt x="2874074" y="2209210"/>
                  </a:lnTo>
                  <a:lnTo>
                    <a:pt x="2676030" y="2209210"/>
                  </a:lnTo>
                  <a:lnTo>
                    <a:pt x="2676030" y="2178558"/>
                  </a:lnTo>
                  <a:lnTo>
                    <a:pt x="2577008" y="2178558"/>
                  </a:lnTo>
                  <a:lnTo>
                    <a:pt x="2577008" y="2138477"/>
                  </a:lnTo>
                  <a:lnTo>
                    <a:pt x="2534574" y="2138477"/>
                  </a:lnTo>
                  <a:lnTo>
                    <a:pt x="2534574" y="2077183"/>
                  </a:lnTo>
                  <a:lnTo>
                    <a:pt x="2480339" y="2077183"/>
                  </a:lnTo>
                  <a:lnTo>
                    <a:pt x="2480339" y="2025310"/>
                  </a:lnTo>
                  <a:lnTo>
                    <a:pt x="2251653" y="2025310"/>
                  </a:lnTo>
                  <a:lnTo>
                    <a:pt x="2251653" y="1952225"/>
                  </a:lnTo>
                  <a:lnTo>
                    <a:pt x="2147907" y="1952225"/>
                  </a:lnTo>
                  <a:lnTo>
                    <a:pt x="2147907" y="1912144"/>
                  </a:lnTo>
                  <a:lnTo>
                    <a:pt x="2091328" y="1912144"/>
                  </a:lnTo>
                  <a:lnTo>
                    <a:pt x="2091328" y="1864995"/>
                  </a:lnTo>
                  <a:lnTo>
                    <a:pt x="2032387" y="1864995"/>
                  </a:lnTo>
                  <a:lnTo>
                    <a:pt x="2032387" y="1815475"/>
                  </a:lnTo>
                  <a:lnTo>
                    <a:pt x="2013528" y="1815475"/>
                  </a:lnTo>
                  <a:lnTo>
                    <a:pt x="2013528" y="1749466"/>
                  </a:lnTo>
                  <a:lnTo>
                    <a:pt x="1982876" y="1749466"/>
                  </a:lnTo>
                  <a:lnTo>
                    <a:pt x="1982876" y="1626870"/>
                  </a:lnTo>
                  <a:lnTo>
                    <a:pt x="1931003" y="1626870"/>
                  </a:lnTo>
                  <a:lnTo>
                    <a:pt x="1931003" y="1579712"/>
                  </a:lnTo>
                  <a:lnTo>
                    <a:pt x="1909782" y="1579712"/>
                  </a:lnTo>
                  <a:lnTo>
                    <a:pt x="1909782" y="1532563"/>
                  </a:lnTo>
                  <a:lnTo>
                    <a:pt x="1843773" y="1532563"/>
                  </a:lnTo>
                  <a:lnTo>
                    <a:pt x="1843773" y="1485405"/>
                  </a:lnTo>
                  <a:lnTo>
                    <a:pt x="1643367" y="1485405"/>
                  </a:lnTo>
                  <a:lnTo>
                    <a:pt x="1643367" y="1433532"/>
                  </a:lnTo>
                  <a:lnTo>
                    <a:pt x="1615078" y="1433532"/>
                  </a:lnTo>
                  <a:lnTo>
                    <a:pt x="1615078" y="1395813"/>
                  </a:lnTo>
                  <a:lnTo>
                    <a:pt x="1589142" y="1395813"/>
                  </a:lnTo>
                  <a:lnTo>
                    <a:pt x="1589142" y="1339225"/>
                  </a:lnTo>
                  <a:lnTo>
                    <a:pt x="1549060" y="1339225"/>
                  </a:lnTo>
                  <a:lnTo>
                    <a:pt x="1549060" y="1303868"/>
                  </a:lnTo>
                  <a:lnTo>
                    <a:pt x="1506626" y="1303868"/>
                  </a:lnTo>
                  <a:lnTo>
                    <a:pt x="1506626" y="1249642"/>
                  </a:lnTo>
                  <a:lnTo>
                    <a:pt x="1464183" y="1249642"/>
                  </a:lnTo>
                  <a:lnTo>
                    <a:pt x="1464183" y="1176547"/>
                  </a:lnTo>
                  <a:lnTo>
                    <a:pt x="1398175" y="1176547"/>
                  </a:lnTo>
                  <a:lnTo>
                    <a:pt x="1398175" y="1129398"/>
                  </a:lnTo>
                  <a:lnTo>
                    <a:pt x="1372238" y="1129398"/>
                  </a:lnTo>
                  <a:lnTo>
                    <a:pt x="1372238" y="1089317"/>
                  </a:lnTo>
                  <a:lnTo>
                    <a:pt x="1341587" y="1089317"/>
                  </a:lnTo>
                  <a:lnTo>
                    <a:pt x="1341587" y="1063381"/>
                  </a:lnTo>
                  <a:lnTo>
                    <a:pt x="1259072" y="1063381"/>
                  </a:lnTo>
                  <a:lnTo>
                    <a:pt x="1259072" y="992648"/>
                  </a:lnTo>
                  <a:lnTo>
                    <a:pt x="1183624" y="992648"/>
                  </a:lnTo>
                  <a:lnTo>
                    <a:pt x="1183624" y="952571"/>
                  </a:lnTo>
                  <a:lnTo>
                    <a:pt x="1143543" y="952571"/>
                  </a:lnTo>
                  <a:lnTo>
                    <a:pt x="1143543" y="872410"/>
                  </a:lnTo>
                  <a:lnTo>
                    <a:pt x="1089317" y="872410"/>
                  </a:lnTo>
                  <a:lnTo>
                    <a:pt x="1089317" y="829971"/>
                  </a:lnTo>
                  <a:lnTo>
                    <a:pt x="1072810" y="829971"/>
                  </a:lnTo>
                  <a:lnTo>
                    <a:pt x="1072810" y="775746"/>
                  </a:lnTo>
                  <a:lnTo>
                    <a:pt x="990295" y="775746"/>
                  </a:lnTo>
                  <a:lnTo>
                    <a:pt x="990295" y="723876"/>
                  </a:lnTo>
                  <a:lnTo>
                    <a:pt x="962006" y="723876"/>
                  </a:lnTo>
                  <a:lnTo>
                    <a:pt x="962006" y="686153"/>
                  </a:lnTo>
                  <a:lnTo>
                    <a:pt x="940782" y="686153"/>
                  </a:lnTo>
                  <a:lnTo>
                    <a:pt x="940782" y="655504"/>
                  </a:lnTo>
                  <a:lnTo>
                    <a:pt x="877125" y="655504"/>
                  </a:lnTo>
                  <a:lnTo>
                    <a:pt x="877125" y="575343"/>
                  </a:lnTo>
                  <a:lnTo>
                    <a:pt x="846475" y="575343"/>
                  </a:lnTo>
                  <a:lnTo>
                    <a:pt x="846475" y="514043"/>
                  </a:lnTo>
                  <a:lnTo>
                    <a:pt x="811110" y="514043"/>
                  </a:lnTo>
                  <a:lnTo>
                    <a:pt x="811110" y="455102"/>
                  </a:lnTo>
                  <a:lnTo>
                    <a:pt x="759242" y="455102"/>
                  </a:lnTo>
                  <a:lnTo>
                    <a:pt x="759242" y="410306"/>
                  </a:lnTo>
                  <a:lnTo>
                    <a:pt x="726234" y="410306"/>
                  </a:lnTo>
                  <a:lnTo>
                    <a:pt x="726234" y="377299"/>
                  </a:lnTo>
                  <a:lnTo>
                    <a:pt x="693227" y="377299"/>
                  </a:lnTo>
                  <a:lnTo>
                    <a:pt x="693227" y="351364"/>
                  </a:lnTo>
                  <a:lnTo>
                    <a:pt x="641358" y="351364"/>
                  </a:lnTo>
                  <a:lnTo>
                    <a:pt x="641358" y="313641"/>
                  </a:lnTo>
                  <a:lnTo>
                    <a:pt x="591846" y="313641"/>
                  </a:lnTo>
                  <a:lnTo>
                    <a:pt x="591846" y="268845"/>
                  </a:lnTo>
                  <a:lnTo>
                    <a:pt x="530547" y="268845"/>
                  </a:lnTo>
                  <a:lnTo>
                    <a:pt x="530547" y="231123"/>
                  </a:lnTo>
                  <a:lnTo>
                    <a:pt x="471606" y="231123"/>
                  </a:lnTo>
                  <a:lnTo>
                    <a:pt x="471606" y="169823"/>
                  </a:lnTo>
                  <a:lnTo>
                    <a:pt x="438598" y="169823"/>
                  </a:lnTo>
                  <a:lnTo>
                    <a:pt x="438598" y="136816"/>
                  </a:lnTo>
                  <a:lnTo>
                    <a:pt x="374941" y="136816"/>
                  </a:lnTo>
                  <a:lnTo>
                    <a:pt x="374941" y="84947"/>
                  </a:lnTo>
                  <a:lnTo>
                    <a:pt x="339576" y="84947"/>
                  </a:lnTo>
                  <a:lnTo>
                    <a:pt x="339576" y="42509"/>
                  </a:lnTo>
                  <a:lnTo>
                    <a:pt x="221692" y="42509"/>
                  </a:lnTo>
                  <a:lnTo>
                    <a:pt x="221692" y="7144"/>
                  </a:lnTo>
                  <a:lnTo>
                    <a:pt x="7144" y="714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59" name="Freeform: Shape 5">
              <a:extLst>
                <a:ext uri="{FF2B5EF4-FFF2-40B4-BE49-F238E27FC236}">
                  <a16:creationId xmlns:a16="http://schemas.microsoft.com/office/drawing/2014/main" id="{C8284413-422C-4EA9-B95C-6922D2B91391}"/>
                </a:ext>
              </a:extLst>
            </p:cNvPr>
            <p:cNvSpPr/>
            <p:nvPr/>
          </p:nvSpPr>
          <p:spPr>
            <a:xfrm>
              <a:off x="4598981" y="4102929"/>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60" name="Freeform: Shape 74">
              <a:extLst>
                <a:ext uri="{FF2B5EF4-FFF2-40B4-BE49-F238E27FC236}">
                  <a16:creationId xmlns:a16="http://schemas.microsoft.com/office/drawing/2014/main" id="{7AF3115E-22D2-4325-B551-E041446C17D6}"/>
                </a:ext>
              </a:extLst>
            </p:cNvPr>
            <p:cNvSpPr/>
            <p:nvPr/>
          </p:nvSpPr>
          <p:spPr>
            <a:xfrm>
              <a:off x="4637081" y="4102929"/>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61" name="Freeform: Shape 75">
              <a:extLst>
                <a:ext uri="{FF2B5EF4-FFF2-40B4-BE49-F238E27FC236}">
                  <a16:creationId xmlns:a16="http://schemas.microsoft.com/office/drawing/2014/main" id="{8DBE8C39-3ECE-473D-82A4-6B8E543D8D75}"/>
                </a:ext>
              </a:extLst>
            </p:cNvPr>
            <p:cNvSpPr/>
            <p:nvPr/>
          </p:nvSpPr>
          <p:spPr>
            <a:xfrm>
              <a:off x="4675181" y="4102929"/>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62" name="Freeform: Shape 76">
              <a:extLst>
                <a:ext uri="{FF2B5EF4-FFF2-40B4-BE49-F238E27FC236}">
                  <a16:creationId xmlns:a16="http://schemas.microsoft.com/office/drawing/2014/main" id="{E917BEFD-C828-47B7-BB99-E20BDD72BD1E}"/>
                </a:ext>
              </a:extLst>
            </p:cNvPr>
            <p:cNvSpPr/>
            <p:nvPr/>
          </p:nvSpPr>
          <p:spPr>
            <a:xfrm>
              <a:off x="4751381" y="4141029"/>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63" name="Freeform: Shape 77">
              <a:extLst>
                <a:ext uri="{FF2B5EF4-FFF2-40B4-BE49-F238E27FC236}">
                  <a16:creationId xmlns:a16="http://schemas.microsoft.com/office/drawing/2014/main" id="{219E8124-522B-409F-82C9-18BF025ADF8B}"/>
                </a:ext>
              </a:extLst>
            </p:cNvPr>
            <p:cNvSpPr/>
            <p:nvPr/>
          </p:nvSpPr>
          <p:spPr>
            <a:xfrm>
              <a:off x="4789481" y="4141029"/>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64" name="Freeform: Shape 78">
              <a:extLst>
                <a:ext uri="{FF2B5EF4-FFF2-40B4-BE49-F238E27FC236}">
                  <a16:creationId xmlns:a16="http://schemas.microsoft.com/office/drawing/2014/main" id="{38CE5372-E10C-47C9-8602-2C14440F279E}"/>
                </a:ext>
              </a:extLst>
            </p:cNvPr>
            <p:cNvSpPr/>
            <p:nvPr/>
          </p:nvSpPr>
          <p:spPr>
            <a:xfrm>
              <a:off x="4827581" y="4141029"/>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65" name="Freeform: Shape 79">
              <a:extLst>
                <a:ext uri="{FF2B5EF4-FFF2-40B4-BE49-F238E27FC236}">
                  <a16:creationId xmlns:a16="http://schemas.microsoft.com/office/drawing/2014/main" id="{D00932D5-17EC-4B0A-BB79-FF215B6E5EEC}"/>
                </a:ext>
              </a:extLst>
            </p:cNvPr>
            <p:cNvSpPr/>
            <p:nvPr/>
          </p:nvSpPr>
          <p:spPr>
            <a:xfrm>
              <a:off x="4941881" y="4236279"/>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66" name="Freeform: Shape 80">
              <a:extLst>
                <a:ext uri="{FF2B5EF4-FFF2-40B4-BE49-F238E27FC236}">
                  <a16:creationId xmlns:a16="http://schemas.microsoft.com/office/drawing/2014/main" id="{928DB309-A14A-4FE8-8047-5421D54A9DDE}"/>
                </a:ext>
              </a:extLst>
            </p:cNvPr>
            <p:cNvSpPr/>
            <p:nvPr/>
          </p:nvSpPr>
          <p:spPr>
            <a:xfrm>
              <a:off x="5113341" y="4217229"/>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67" name="Freeform: Shape 81">
              <a:extLst>
                <a:ext uri="{FF2B5EF4-FFF2-40B4-BE49-F238E27FC236}">
                  <a16:creationId xmlns:a16="http://schemas.microsoft.com/office/drawing/2014/main" id="{987DC728-1861-4D12-A742-0C926CDEBBEF}"/>
                </a:ext>
              </a:extLst>
            </p:cNvPr>
            <p:cNvSpPr/>
            <p:nvPr/>
          </p:nvSpPr>
          <p:spPr>
            <a:xfrm>
              <a:off x="5113341" y="4236279"/>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68" name="Freeform: Shape 82">
              <a:extLst>
                <a:ext uri="{FF2B5EF4-FFF2-40B4-BE49-F238E27FC236}">
                  <a16:creationId xmlns:a16="http://schemas.microsoft.com/office/drawing/2014/main" id="{1F3C23D2-866E-4C63-AA5F-FFEEDE2553C0}"/>
                </a:ext>
              </a:extLst>
            </p:cNvPr>
            <p:cNvSpPr/>
            <p:nvPr/>
          </p:nvSpPr>
          <p:spPr>
            <a:xfrm>
              <a:off x="5265741" y="4350579"/>
              <a:ext cx="9525" cy="76200"/>
            </a:xfrm>
            <a:custGeom>
              <a:avLst/>
              <a:gdLst>
                <a:gd name="connsiteX0" fmla="*/ 6165 w 9525"/>
                <a:gd name="connsiteY0" fmla="*/ 6165 h 76200"/>
                <a:gd name="connsiteX1" fmla="*/ 6165 w 9525"/>
                <a:gd name="connsiteY1" fmla="*/ 78174 h 76200"/>
              </a:gdLst>
              <a:ahLst/>
              <a:cxnLst>
                <a:cxn ang="0">
                  <a:pos x="connsiteX0" y="connsiteY0"/>
                </a:cxn>
                <a:cxn ang="0">
                  <a:pos x="connsiteX1" y="connsiteY1"/>
                </a:cxn>
              </a:cxnLst>
              <a:rect l="l" t="t" r="r" b="b"/>
              <a:pathLst>
                <a:path w="9525" h="76200">
                  <a:moveTo>
                    <a:pt x="6165" y="6165"/>
                  </a:moveTo>
                  <a:lnTo>
                    <a:pt x="6165" y="7817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69" name="Freeform: Shape 83">
              <a:extLst>
                <a:ext uri="{FF2B5EF4-FFF2-40B4-BE49-F238E27FC236}">
                  <a16:creationId xmlns:a16="http://schemas.microsoft.com/office/drawing/2014/main" id="{98C6C0EC-E57F-4163-8200-8E94EC6C8061}"/>
                </a:ext>
              </a:extLst>
            </p:cNvPr>
            <p:cNvSpPr/>
            <p:nvPr/>
          </p:nvSpPr>
          <p:spPr>
            <a:xfrm>
              <a:off x="5418141" y="4445838"/>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70" name="Freeform: Shape 84">
              <a:extLst>
                <a:ext uri="{FF2B5EF4-FFF2-40B4-BE49-F238E27FC236}">
                  <a16:creationId xmlns:a16="http://schemas.microsoft.com/office/drawing/2014/main" id="{99BA4071-037A-4E73-A681-D8ABAC44E181}"/>
                </a:ext>
              </a:extLst>
            </p:cNvPr>
            <p:cNvSpPr/>
            <p:nvPr/>
          </p:nvSpPr>
          <p:spPr>
            <a:xfrm>
              <a:off x="5646741" y="4483938"/>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71" name="Freeform: Shape 85">
              <a:extLst>
                <a:ext uri="{FF2B5EF4-FFF2-40B4-BE49-F238E27FC236}">
                  <a16:creationId xmlns:a16="http://schemas.microsoft.com/office/drawing/2014/main" id="{93E27464-8EAD-49DF-9916-362ED8CBB808}"/>
                </a:ext>
              </a:extLst>
            </p:cNvPr>
            <p:cNvSpPr/>
            <p:nvPr/>
          </p:nvSpPr>
          <p:spPr>
            <a:xfrm>
              <a:off x="5741991" y="4541088"/>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72" name="Freeform: Shape 86">
              <a:extLst>
                <a:ext uri="{FF2B5EF4-FFF2-40B4-BE49-F238E27FC236}">
                  <a16:creationId xmlns:a16="http://schemas.microsoft.com/office/drawing/2014/main" id="{4E268FA0-D399-4E87-9A77-3F37C9C94982}"/>
                </a:ext>
              </a:extLst>
            </p:cNvPr>
            <p:cNvSpPr/>
            <p:nvPr/>
          </p:nvSpPr>
          <p:spPr>
            <a:xfrm>
              <a:off x="5799141" y="4598238"/>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73" name="Freeform: Shape 87">
              <a:extLst>
                <a:ext uri="{FF2B5EF4-FFF2-40B4-BE49-F238E27FC236}">
                  <a16:creationId xmlns:a16="http://schemas.microsoft.com/office/drawing/2014/main" id="{2EE61092-AEC8-4449-B668-B014AAFA84DF}"/>
                </a:ext>
              </a:extLst>
            </p:cNvPr>
            <p:cNvSpPr/>
            <p:nvPr/>
          </p:nvSpPr>
          <p:spPr>
            <a:xfrm>
              <a:off x="5875341" y="4598238"/>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74" name="Freeform: Shape 88">
              <a:extLst>
                <a:ext uri="{FF2B5EF4-FFF2-40B4-BE49-F238E27FC236}">
                  <a16:creationId xmlns:a16="http://schemas.microsoft.com/office/drawing/2014/main" id="{5D26F910-B336-4B19-A3D0-25F632BF12BA}"/>
                </a:ext>
              </a:extLst>
            </p:cNvPr>
            <p:cNvSpPr/>
            <p:nvPr/>
          </p:nvSpPr>
          <p:spPr>
            <a:xfrm>
              <a:off x="5932491" y="4598238"/>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75" name="Freeform: Shape 89">
              <a:extLst>
                <a:ext uri="{FF2B5EF4-FFF2-40B4-BE49-F238E27FC236}">
                  <a16:creationId xmlns:a16="http://schemas.microsoft.com/office/drawing/2014/main" id="{6AC32D4F-52C0-4BFA-8AFE-499BDEB43770}"/>
                </a:ext>
              </a:extLst>
            </p:cNvPr>
            <p:cNvSpPr/>
            <p:nvPr/>
          </p:nvSpPr>
          <p:spPr>
            <a:xfrm>
              <a:off x="5970591" y="4598238"/>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76" name="Freeform: Shape 90">
              <a:extLst>
                <a:ext uri="{FF2B5EF4-FFF2-40B4-BE49-F238E27FC236}">
                  <a16:creationId xmlns:a16="http://schemas.microsoft.com/office/drawing/2014/main" id="{58359656-CB8D-4488-B457-6D58DADE269B}"/>
                </a:ext>
              </a:extLst>
            </p:cNvPr>
            <p:cNvSpPr/>
            <p:nvPr/>
          </p:nvSpPr>
          <p:spPr>
            <a:xfrm>
              <a:off x="6008691" y="4598238"/>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77" name="Freeform: Shape 91">
              <a:extLst>
                <a:ext uri="{FF2B5EF4-FFF2-40B4-BE49-F238E27FC236}">
                  <a16:creationId xmlns:a16="http://schemas.microsoft.com/office/drawing/2014/main" id="{A548A57F-0175-44AF-AFC9-9B53860C4F6C}"/>
                </a:ext>
              </a:extLst>
            </p:cNvPr>
            <p:cNvSpPr/>
            <p:nvPr/>
          </p:nvSpPr>
          <p:spPr>
            <a:xfrm>
              <a:off x="6065841" y="4598238"/>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78" name="Freeform: Shape 92">
              <a:extLst>
                <a:ext uri="{FF2B5EF4-FFF2-40B4-BE49-F238E27FC236}">
                  <a16:creationId xmlns:a16="http://schemas.microsoft.com/office/drawing/2014/main" id="{0B24D7A8-6682-4DFD-9EF4-9CEB4A4188DB}"/>
                </a:ext>
              </a:extLst>
            </p:cNvPr>
            <p:cNvSpPr/>
            <p:nvPr/>
          </p:nvSpPr>
          <p:spPr>
            <a:xfrm>
              <a:off x="6180141" y="4655388"/>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79" name="Freeform: Shape 93">
              <a:extLst>
                <a:ext uri="{FF2B5EF4-FFF2-40B4-BE49-F238E27FC236}">
                  <a16:creationId xmlns:a16="http://schemas.microsoft.com/office/drawing/2014/main" id="{F207FCC8-75DC-4F51-9582-F96AAE713021}"/>
                </a:ext>
              </a:extLst>
            </p:cNvPr>
            <p:cNvSpPr/>
            <p:nvPr/>
          </p:nvSpPr>
          <p:spPr>
            <a:xfrm>
              <a:off x="6256341" y="4655388"/>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80" name="Freeform: Shape 94">
              <a:extLst>
                <a:ext uri="{FF2B5EF4-FFF2-40B4-BE49-F238E27FC236}">
                  <a16:creationId xmlns:a16="http://schemas.microsoft.com/office/drawing/2014/main" id="{8ABC64A7-8B20-4B25-A612-031AD763AC6F}"/>
                </a:ext>
              </a:extLst>
            </p:cNvPr>
            <p:cNvSpPr/>
            <p:nvPr/>
          </p:nvSpPr>
          <p:spPr>
            <a:xfrm>
              <a:off x="6675450" y="4922088"/>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81" name="Freeform: Shape 1023">
              <a:extLst>
                <a:ext uri="{FF2B5EF4-FFF2-40B4-BE49-F238E27FC236}">
                  <a16:creationId xmlns:a16="http://schemas.microsoft.com/office/drawing/2014/main" id="{3A5F89E8-A11A-48F9-BB87-BFF3F3FC98D3}"/>
                </a:ext>
              </a:extLst>
            </p:cNvPr>
            <p:cNvSpPr/>
            <p:nvPr/>
          </p:nvSpPr>
          <p:spPr>
            <a:xfrm>
              <a:off x="7037400" y="5131638"/>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82" name="Freeform: Shape 1024">
              <a:extLst>
                <a:ext uri="{FF2B5EF4-FFF2-40B4-BE49-F238E27FC236}">
                  <a16:creationId xmlns:a16="http://schemas.microsoft.com/office/drawing/2014/main" id="{E97B48D1-00DE-4E3E-B59C-7457673ADB14}"/>
                </a:ext>
              </a:extLst>
            </p:cNvPr>
            <p:cNvSpPr/>
            <p:nvPr/>
          </p:nvSpPr>
          <p:spPr>
            <a:xfrm>
              <a:off x="7266000" y="5245938"/>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83" name="Freeform: Shape 1026">
              <a:extLst>
                <a:ext uri="{FF2B5EF4-FFF2-40B4-BE49-F238E27FC236}">
                  <a16:creationId xmlns:a16="http://schemas.microsoft.com/office/drawing/2014/main" id="{0195EB2A-42B7-4700-9302-29DA293BA265}"/>
                </a:ext>
              </a:extLst>
            </p:cNvPr>
            <p:cNvSpPr/>
            <p:nvPr/>
          </p:nvSpPr>
          <p:spPr>
            <a:xfrm>
              <a:off x="7361250" y="5245938"/>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84" name="Freeform: Shape 1027">
              <a:extLst>
                <a:ext uri="{FF2B5EF4-FFF2-40B4-BE49-F238E27FC236}">
                  <a16:creationId xmlns:a16="http://schemas.microsoft.com/office/drawing/2014/main" id="{F8681EC7-EBD9-4766-97B4-284EC4B2338F}"/>
                </a:ext>
              </a:extLst>
            </p:cNvPr>
            <p:cNvSpPr/>
            <p:nvPr/>
          </p:nvSpPr>
          <p:spPr>
            <a:xfrm>
              <a:off x="7418400" y="5245938"/>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85" name="Freeform: Shape 1028">
              <a:extLst>
                <a:ext uri="{FF2B5EF4-FFF2-40B4-BE49-F238E27FC236}">
                  <a16:creationId xmlns:a16="http://schemas.microsoft.com/office/drawing/2014/main" id="{5EED9200-12B2-4143-9059-2994069A8FDF}"/>
                </a:ext>
              </a:extLst>
            </p:cNvPr>
            <p:cNvSpPr/>
            <p:nvPr/>
          </p:nvSpPr>
          <p:spPr>
            <a:xfrm>
              <a:off x="8104209" y="5245938"/>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grpSp>
      <p:grpSp>
        <p:nvGrpSpPr>
          <p:cNvPr id="86" name="Graphic 1029">
            <a:extLst>
              <a:ext uri="{FF2B5EF4-FFF2-40B4-BE49-F238E27FC236}">
                <a16:creationId xmlns:a16="http://schemas.microsoft.com/office/drawing/2014/main" id="{0742CDA3-2AAC-45A9-AC8C-A3576FEC309C}"/>
              </a:ext>
            </a:extLst>
          </p:cNvPr>
          <p:cNvGrpSpPr/>
          <p:nvPr/>
        </p:nvGrpSpPr>
        <p:grpSpPr>
          <a:xfrm>
            <a:off x="1927319" y="2183632"/>
            <a:ext cx="4736775" cy="2311986"/>
            <a:chOff x="933450" y="1733550"/>
            <a:chExt cx="7277100" cy="3390900"/>
          </a:xfrm>
        </p:grpSpPr>
        <p:sp>
          <p:nvSpPr>
            <p:cNvPr id="87" name="Freeform: Shape 1031">
              <a:extLst>
                <a:ext uri="{FF2B5EF4-FFF2-40B4-BE49-F238E27FC236}">
                  <a16:creationId xmlns:a16="http://schemas.microsoft.com/office/drawing/2014/main" id="{B193BBBC-579C-44E1-BEFF-E7BFC4018CBD}"/>
                </a:ext>
              </a:extLst>
            </p:cNvPr>
            <p:cNvSpPr/>
            <p:nvPr/>
          </p:nvSpPr>
          <p:spPr>
            <a:xfrm>
              <a:off x="926306" y="1731169"/>
              <a:ext cx="7286625" cy="3390900"/>
            </a:xfrm>
            <a:custGeom>
              <a:avLst/>
              <a:gdLst>
                <a:gd name="connsiteX0" fmla="*/ 7288435 w 7286625"/>
                <a:gd name="connsiteY0" fmla="*/ 3388214 h 3390900"/>
                <a:gd name="connsiteX1" fmla="*/ 6001560 w 7286625"/>
                <a:gd name="connsiteY1" fmla="*/ 3388214 h 3390900"/>
                <a:gd name="connsiteX2" fmla="*/ 6001560 w 7286625"/>
                <a:gd name="connsiteY2" fmla="*/ 3284830 h 3390900"/>
                <a:gd name="connsiteX3" fmla="*/ 5669394 w 7286625"/>
                <a:gd name="connsiteY3" fmla="*/ 3284830 h 3390900"/>
                <a:gd name="connsiteX4" fmla="*/ 5669394 w 7286625"/>
                <a:gd name="connsiteY4" fmla="*/ 3214430 h 3390900"/>
                <a:gd name="connsiteX5" fmla="*/ 5634200 w 7286625"/>
                <a:gd name="connsiteY5" fmla="*/ 3214430 h 3390900"/>
                <a:gd name="connsiteX6" fmla="*/ 5634200 w 7286625"/>
                <a:gd name="connsiteY6" fmla="*/ 3159443 h 3390900"/>
                <a:gd name="connsiteX7" fmla="*/ 5555009 w 7286625"/>
                <a:gd name="connsiteY7" fmla="*/ 3159443 h 3390900"/>
                <a:gd name="connsiteX8" fmla="*/ 5555009 w 7286625"/>
                <a:gd name="connsiteY8" fmla="*/ 3126438 h 3390900"/>
                <a:gd name="connsiteX9" fmla="*/ 5513213 w 7286625"/>
                <a:gd name="connsiteY9" fmla="*/ 3126438 h 3390900"/>
                <a:gd name="connsiteX10" fmla="*/ 5513213 w 7286625"/>
                <a:gd name="connsiteY10" fmla="*/ 3062650 h 3390900"/>
                <a:gd name="connsiteX11" fmla="*/ 5460416 w 7286625"/>
                <a:gd name="connsiteY11" fmla="*/ 3062650 h 3390900"/>
                <a:gd name="connsiteX12" fmla="*/ 5460416 w 7286625"/>
                <a:gd name="connsiteY12" fmla="*/ 2961456 h 3390900"/>
                <a:gd name="connsiteX13" fmla="*/ 5183239 w 7286625"/>
                <a:gd name="connsiteY13" fmla="*/ 2961456 h 3390900"/>
                <a:gd name="connsiteX14" fmla="*/ 5183239 w 7286625"/>
                <a:gd name="connsiteY14" fmla="*/ 2932862 h 3390900"/>
                <a:gd name="connsiteX15" fmla="*/ 5134851 w 7286625"/>
                <a:gd name="connsiteY15" fmla="*/ 2932862 h 3390900"/>
                <a:gd name="connsiteX16" fmla="*/ 5134851 w 7286625"/>
                <a:gd name="connsiteY16" fmla="*/ 2895467 h 3390900"/>
                <a:gd name="connsiteX17" fmla="*/ 5049060 w 7286625"/>
                <a:gd name="connsiteY17" fmla="*/ 2895467 h 3390900"/>
                <a:gd name="connsiteX18" fmla="*/ 5049060 w 7286625"/>
                <a:gd name="connsiteY18" fmla="*/ 2849270 h 3390900"/>
                <a:gd name="connsiteX19" fmla="*/ 4934665 w 7286625"/>
                <a:gd name="connsiteY19" fmla="*/ 2849270 h 3390900"/>
                <a:gd name="connsiteX20" fmla="*/ 4934665 w 7286625"/>
                <a:gd name="connsiteY20" fmla="*/ 2803074 h 3390900"/>
                <a:gd name="connsiteX21" fmla="*/ 4802677 w 7286625"/>
                <a:gd name="connsiteY21" fmla="*/ 2803074 h 3390900"/>
                <a:gd name="connsiteX22" fmla="*/ 4802677 w 7286625"/>
                <a:gd name="connsiteY22" fmla="*/ 2772280 h 3390900"/>
                <a:gd name="connsiteX23" fmla="*/ 4688291 w 7286625"/>
                <a:gd name="connsiteY23" fmla="*/ 2772280 h 3390900"/>
                <a:gd name="connsiteX24" fmla="*/ 4688291 w 7286625"/>
                <a:gd name="connsiteY24" fmla="*/ 2741476 h 3390900"/>
                <a:gd name="connsiteX25" fmla="*/ 4624492 w 7286625"/>
                <a:gd name="connsiteY25" fmla="*/ 2741476 h 3390900"/>
                <a:gd name="connsiteX26" fmla="*/ 4624492 w 7286625"/>
                <a:gd name="connsiteY26" fmla="*/ 2684288 h 3390900"/>
                <a:gd name="connsiteX27" fmla="*/ 4573905 w 7286625"/>
                <a:gd name="connsiteY27" fmla="*/ 2684288 h 3390900"/>
                <a:gd name="connsiteX28" fmla="*/ 4573905 w 7286625"/>
                <a:gd name="connsiteY28" fmla="*/ 2646893 h 3390900"/>
                <a:gd name="connsiteX29" fmla="*/ 4503506 w 7286625"/>
                <a:gd name="connsiteY29" fmla="*/ 2646893 h 3390900"/>
                <a:gd name="connsiteX30" fmla="*/ 4503506 w 7286625"/>
                <a:gd name="connsiteY30" fmla="*/ 2622690 h 3390900"/>
                <a:gd name="connsiteX31" fmla="*/ 4334123 w 7286625"/>
                <a:gd name="connsiteY31" fmla="*/ 2622690 h 3390900"/>
                <a:gd name="connsiteX32" fmla="*/ 4334123 w 7286625"/>
                <a:gd name="connsiteY32" fmla="*/ 2602897 h 3390900"/>
                <a:gd name="connsiteX33" fmla="*/ 4228538 w 7286625"/>
                <a:gd name="connsiteY33" fmla="*/ 2602897 h 3390900"/>
                <a:gd name="connsiteX34" fmla="*/ 4228538 w 7286625"/>
                <a:gd name="connsiteY34" fmla="*/ 2583094 h 3390900"/>
                <a:gd name="connsiteX35" fmla="*/ 4182342 w 7286625"/>
                <a:gd name="connsiteY35" fmla="*/ 2583094 h 3390900"/>
                <a:gd name="connsiteX36" fmla="*/ 4182342 w 7286625"/>
                <a:gd name="connsiteY36" fmla="*/ 2554500 h 3390900"/>
                <a:gd name="connsiteX37" fmla="*/ 4127344 w 7286625"/>
                <a:gd name="connsiteY37" fmla="*/ 2554500 h 3390900"/>
                <a:gd name="connsiteX38" fmla="*/ 4127344 w 7286625"/>
                <a:gd name="connsiteY38" fmla="*/ 2532498 h 3390900"/>
                <a:gd name="connsiteX39" fmla="*/ 4045953 w 7286625"/>
                <a:gd name="connsiteY39" fmla="*/ 2532498 h 3390900"/>
                <a:gd name="connsiteX40" fmla="*/ 4045953 w 7286625"/>
                <a:gd name="connsiteY40" fmla="*/ 2497303 h 3390900"/>
                <a:gd name="connsiteX41" fmla="*/ 3990956 w 7286625"/>
                <a:gd name="connsiteY41" fmla="*/ 2497303 h 3390900"/>
                <a:gd name="connsiteX42" fmla="*/ 3990956 w 7286625"/>
                <a:gd name="connsiteY42" fmla="*/ 2457707 h 3390900"/>
                <a:gd name="connsiteX43" fmla="*/ 3913966 w 7286625"/>
                <a:gd name="connsiteY43" fmla="*/ 2457707 h 3390900"/>
                <a:gd name="connsiteX44" fmla="*/ 3913966 w 7286625"/>
                <a:gd name="connsiteY44" fmla="*/ 2431313 h 3390900"/>
                <a:gd name="connsiteX45" fmla="*/ 3876570 w 7286625"/>
                <a:gd name="connsiteY45" fmla="*/ 2431313 h 3390900"/>
                <a:gd name="connsiteX46" fmla="*/ 3876570 w 7286625"/>
                <a:gd name="connsiteY46" fmla="*/ 2404910 h 3390900"/>
                <a:gd name="connsiteX47" fmla="*/ 3801780 w 7286625"/>
                <a:gd name="connsiteY47" fmla="*/ 2404910 h 3390900"/>
                <a:gd name="connsiteX48" fmla="*/ 3801780 w 7286625"/>
                <a:gd name="connsiteY48" fmla="*/ 2358714 h 3390900"/>
                <a:gd name="connsiteX49" fmla="*/ 3746783 w 7286625"/>
                <a:gd name="connsiteY49" fmla="*/ 2358714 h 3390900"/>
                <a:gd name="connsiteX50" fmla="*/ 3746783 w 7286625"/>
                <a:gd name="connsiteY50" fmla="*/ 2327920 h 3390900"/>
                <a:gd name="connsiteX51" fmla="*/ 3680784 w 7286625"/>
                <a:gd name="connsiteY51" fmla="*/ 2327920 h 3390900"/>
                <a:gd name="connsiteX52" fmla="*/ 3680784 w 7286625"/>
                <a:gd name="connsiteY52" fmla="*/ 2292725 h 3390900"/>
                <a:gd name="connsiteX53" fmla="*/ 3625796 w 7286625"/>
                <a:gd name="connsiteY53" fmla="*/ 2292725 h 3390900"/>
                <a:gd name="connsiteX54" fmla="*/ 3625796 w 7286625"/>
                <a:gd name="connsiteY54" fmla="*/ 2253129 h 3390900"/>
                <a:gd name="connsiteX55" fmla="*/ 3531203 w 7286625"/>
                <a:gd name="connsiteY55" fmla="*/ 2253129 h 3390900"/>
                <a:gd name="connsiteX56" fmla="*/ 3531203 w 7286625"/>
                <a:gd name="connsiteY56" fmla="*/ 2222326 h 3390900"/>
                <a:gd name="connsiteX57" fmla="*/ 3518002 w 7286625"/>
                <a:gd name="connsiteY57" fmla="*/ 2222326 h 3390900"/>
                <a:gd name="connsiteX58" fmla="*/ 3518002 w 7286625"/>
                <a:gd name="connsiteY58" fmla="*/ 2180530 h 3390900"/>
                <a:gd name="connsiteX59" fmla="*/ 3372822 w 7286625"/>
                <a:gd name="connsiteY59" fmla="*/ 2180530 h 3390900"/>
                <a:gd name="connsiteX60" fmla="*/ 3372822 w 7286625"/>
                <a:gd name="connsiteY60" fmla="*/ 2151936 h 3390900"/>
                <a:gd name="connsiteX61" fmla="*/ 3322225 w 7286625"/>
                <a:gd name="connsiteY61" fmla="*/ 2151936 h 3390900"/>
                <a:gd name="connsiteX62" fmla="*/ 3322225 w 7286625"/>
                <a:gd name="connsiteY62" fmla="*/ 2118941 h 3390900"/>
                <a:gd name="connsiteX63" fmla="*/ 3262827 w 7286625"/>
                <a:gd name="connsiteY63" fmla="*/ 2118941 h 3390900"/>
                <a:gd name="connsiteX64" fmla="*/ 3262827 w 7286625"/>
                <a:gd name="connsiteY64" fmla="*/ 2085946 h 3390900"/>
                <a:gd name="connsiteX65" fmla="*/ 3218831 w 7286625"/>
                <a:gd name="connsiteY65" fmla="*/ 2085946 h 3390900"/>
                <a:gd name="connsiteX66" fmla="*/ 3218831 w 7286625"/>
                <a:gd name="connsiteY66" fmla="*/ 2057343 h 3390900"/>
                <a:gd name="connsiteX67" fmla="*/ 3108846 w 7286625"/>
                <a:gd name="connsiteY67" fmla="*/ 2057343 h 3390900"/>
                <a:gd name="connsiteX68" fmla="*/ 3108846 w 7286625"/>
                <a:gd name="connsiteY68" fmla="*/ 2024348 h 3390900"/>
                <a:gd name="connsiteX69" fmla="*/ 3067050 w 7286625"/>
                <a:gd name="connsiteY69" fmla="*/ 2024348 h 3390900"/>
                <a:gd name="connsiteX70" fmla="*/ 3067050 w 7286625"/>
                <a:gd name="connsiteY70" fmla="*/ 2000155 h 3390900"/>
                <a:gd name="connsiteX71" fmla="*/ 2985659 w 7286625"/>
                <a:gd name="connsiteY71" fmla="*/ 2000155 h 3390900"/>
                <a:gd name="connsiteX72" fmla="*/ 2985659 w 7286625"/>
                <a:gd name="connsiteY72" fmla="*/ 1978152 h 3390900"/>
                <a:gd name="connsiteX73" fmla="*/ 2965857 w 7286625"/>
                <a:gd name="connsiteY73" fmla="*/ 1978152 h 3390900"/>
                <a:gd name="connsiteX74" fmla="*/ 2965857 w 7286625"/>
                <a:gd name="connsiteY74" fmla="*/ 1949558 h 3390900"/>
                <a:gd name="connsiteX75" fmla="*/ 2880065 w 7286625"/>
                <a:gd name="connsiteY75" fmla="*/ 1949558 h 3390900"/>
                <a:gd name="connsiteX76" fmla="*/ 2880065 w 7286625"/>
                <a:gd name="connsiteY76" fmla="*/ 1914363 h 3390900"/>
                <a:gd name="connsiteX77" fmla="*/ 2809675 w 7286625"/>
                <a:gd name="connsiteY77" fmla="*/ 1914363 h 3390900"/>
                <a:gd name="connsiteX78" fmla="*/ 2809675 w 7286625"/>
                <a:gd name="connsiteY78" fmla="*/ 1843964 h 3390900"/>
                <a:gd name="connsiteX79" fmla="*/ 2697480 w 7286625"/>
                <a:gd name="connsiteY79" fmla="*/ 1843964 h 3390900"/>
                <a:gd name="connsiteX80" fmla="*/ 2697480 w 7286625"/>
                <a:gd name="connsiteY80" fmla="*/ 1795567 h 3390900"/>
                <a:gd name="connsiteX81" fmla="*/ 2569893 w 7286625"/>
                <a:gd name="connsiteY81" fmla="*/ 1795567 h 3390900"/>
                <a:gd name="connsiteX82" fmla="*/ 2569893 w 7286625"/>
                <a:gd name="connsiteY82" fmla="*/ 1769174 h 3390900"/>
                <a:gd name="connsiteX83" fmla="*/ 2510504 w 7286625"/>
                <a:gd name="connsiteY83" fmla="*/ 1769174 h 3390900"/>
                <a:gd name="connsiteX84" fmla="*/ 2510504 w 7286625"/>
                <a:gd name="connsiteY84" fmla="*/ 1720777 h 3390900"/>
                <a:gd name="connsiteX85" fmla="*/ 2470909 w 7286625"/>
                <a:gd name="connsiteY85" fmla="*/ 1720777 h 3390900"/>
                <a:gd name="connsiteX86" fmla="*/ 2470909 w 7286625"/>
                <a:gd name="connsiteY86" fmla="*/ 1674581 h 3390900"/>
                <a:gd name="connsiteX87" fmla="*/ 2398309 w 7286625"/>
                <a:gd name="connsiteY87" fmla="*/ 1674581 h 3390900"/>
                <a:gd name="connsiteX88" fmla="*/ 2398309 w 7286625"/>
                <a:gd name="connsiteY88" fmla="*/ 1619583 h 3390900"/>
                <a:gd name="connsiteX89" fmla="*/ 2360914 w 7286625"/>
                <a:gd name="connsiteY89" fmla="*/ 1619583 h 3390900"/>
                <a:gd name="connsiteX90" fmla="*/ 2360914 w 7286625"/>
                <a:gd name="connsiteY90" fmla="*/ 1579988 h 3390900"/>
                <a:gd name="connsiteX91" fmla="*/ 2316918 w 7286625"/>
                <a:gd name="connsiteY91" fmla="*/ 1579988 h 3390900"/>
                <a:gd name="connsiteX92" fmla="*/ 2316918 w 7286625"/>
                <a:gd name="connsiteY92" fmla="*/ 1549194 h 3390900"/>
                <a:gd name="connsiteX93" fmla="*/ 2213534 w 7286625"/>
                <a:gd name="connsiteY93" fmla="*/ 1549194 h 3390900"/>
                <a:gd name="connsiteX94" fmla="*/ 2213534 w 7286625"/>
                <a:gd name="connsiteY94" fmla="*/ 1474403 h 3390900"/>
                <a:gd name="connsiteX95" fmla="*/ 2129942 w 7286625"/>
                <a:gd name="connsiteY95" fmla="*/ 1474403 h 3390900"/>
                <a:gd name="connsiteX96" fmla="*/ 2129942 w 7286625"/>
                <a:gd name="connsiteY96" fmla="*/ 1443609 h 3390900"/>
                <a:gd name="connsiteX97" fmla="*/ 2101339 w 7286625"/>
                <a:gd name="connsiteY97" fmla="*/ 1443609 h 3390900"/>
                <a:gd name="connsiteX98" fmla="*/ 2101339 w 7286625"/>
                <a:gd name="connsiteY98" fmla="*/ 1408405 h 3390900"/>
                <a:gd name="connsiteX99" fmla="*/ 2033149 w 7286625"/>
                <a:gd name="connsiteY99" fmla="*/ 1408405 h 3390900"/>
                <a:gd name="connsiteX100" fmla="*/ 2033149 w 7286625"/>
                <a:gd name="connsiteY100" fmla="*/ 1360008 h 3390900"/>
                <a:gd name="connsiteX101" fmla="*/ 1907762 w 7286625"/>
                <a:gd name="connsiteY101" fmla="*/ 1360008 h 3390900"/>
                <a:gd name="connsiteX102" fmla="*/ 1907762 w 7286625"/>
                <a:gd name="connsiteY102" fmla="*/ 1316022 h 3390900"/>
                <a:gd name="connsiteX103" fmla="*/ 1868167 w 7286625"/>
                <a:gd name="connsiteY103" fmla="*/ 1316022 h 3390900"/>
                <a:gd name="connsiteX104" fmla="*/ 1868167 w 7286625"/>
                <a:gd name="connsiteY104" fmla="*/ 1263225 h 3390900"/>
                <a:gd name="connsiteX105" fmla="*/ 1738379 w 7286625"/>
                <a:gd name="connsiteY105" fmla="*/ 1263225 h 3390900"/>
                <a:gd name="connsiteX106" fmla="*/ 1738379 w 7286625"/>
                <a:gd name="connsiteY106" fmla="*/ 1236821 h 3390900"/>
                <a:gd name="connsiteX107" fmla="*/ 1707575 w 7286625"/>
                <a:gd name="connsiteY107" fmla="*/ 1236821 h 3390900"/>
                <a:gd name="connsiteX108" fmla="*/ 1707575 w 7286625"/>
                <a:gd name="connsiteY108" fmla="*/ 1197226 h 3390900"/>
                <a:gd name="connsiteX109" fmla="*/ 1654788 w 7286625"/>
                <a:gd name="connsiteY109" fmla="*/ 1197226 h 3390900"/>
                <a:gd name="connsiteX110" fmla="*/ 1654788 w 7286625"/>
                <a:gd name="connsiteY110" fmla="*/ 1135637 h 3390900"/>
                <a:gd name="connsiteX111" fmla="*/ 1571196 w 7286625"/>
                <a:gd name="connsiteY111" fmla="*/ 1135637 h 3390900"/>
                <a:gd name="connsiteX112" fmla="*/ 1571196 w 7286625"/>
                <a:gd name="connsiteY112" fmla="*/ 1080640 h 3390900"/>
                <a:gd name="connsiteX113" fmla="*/ 1507398 w 7286625"/>
                <a:gd name="connsiteY113" fmla="*/ 1080640 h 3390900"/>
                <a:gd name="connsiteX114" fmla="*/ 1507398 w 7286625"/>
                <a:gd name="connsiteY114" fmla="*/ 999249 h 3390900"/>
                <a:gd name="connsiteX115" fmla="*/ 1434808 w 7286625"/>
                <a:gd name="connsiteY115" fmla="*/ 999249 h 3390900"/>
                <a:gd name="connsiteX116" fmla="*/ 1434808 w 7286625"/>
                <a:gd name="connsiteY116" fmla="*/ 957453 h 3390900"/>
                <a:gd name="connsiteX117" fmla="*/ 1364409 w 7286625"/>
                <a:gd name="connsiteY117" fmla="*/ 957453 h 3390900"/>
                <a:gd name="connsiteX118" fmla="*/ 1364409 w 7286625"/>
                <a:gd name="connsiteY118" fmla="*/ 900257 h 3390900"/>
                <a:gd name="connsiteX119" fmla="*/ 1287418 w 7286625"/>
                <a:gd name="connsiteY119" fmla="*/ 900257 h 3390900"/>
                <a:gd name="connsiteX120" fmla="*/ 1287418 w 7286625"/>
                <a:gd name="connsiteY120" fmla="*/ 836464 h 3390900"/>
                <a:gd name="connsiteX121" fmla="*/ 1223629 w 7286625"/>
                <a:gd name="connsiteY121" fmla="*/ 836464 h 3390900"/>
                <a:gd name="connsiteX122" fmla="*/ 1223629 w 7286625"/>
                <a:gd name="connsiteY122" fmla="*/ 796867 h 3390900"/>
                <a:gd name="connsiteX123" fmla="*/ 1164231 w 7286625"/>
                <a:gd name="connsiteY123" fmla="*/ 796867 h 3390900"/>
                <a:gd name="connsiteX124" fmla="*/ 1164231 w 7286625"/>
                <a:gd name="connsiteY124" fmla="*/ 763871 h 3390900"/>
                <a:gd name="connsiteX125" fmla="*/ 1091641 w 7286625"/>
                <a:gd name="connsiteY125" fmla="*/ 763871 h 3390900"/>
                <a:gd name="connsiteX126" fmla="*/ 1091641 w 7286625"/>
                <a:gd name="connsiteY126" fmla="*/ 708876 h 3390900"/>
                <a:gd name="connsiteX127" fmla="*/ 1049846 w 7286625"/>
                <a:gd name="connsiteY127" fmla="*/ 708876 h 3390900"/>
                <a:gd name="connsiteX128" fmla="*/ 1049846 w 7286625"/>
                <a:gd name="connsiteY128" fmla="*/ 673679 h 3390900"/>
                <a:gd name="connsiteX129" fmla="*/ 972845 w 7286625"/>
                <a:gd name="connsiteY129" fmla="*/ 673679 h 3390900"/>
                <a:gd name="connsiteX130" fmla="*/ 972845 w 7286625"/>
                <a:gd name="connsiteY130" fmla="*/ 574689 h 3390900"/>
                <a:gd name="connsiteX131" fmla="*/ 928854 w 7286625"/>
                <a:gd name="connsiteY131" fmla="*/ 574689 h 3390900"/>
                <a:gd name="connsiteX132" fmla="*/ 928854 w 7286625"/>
                <a:gd name="connsiteY132" fmla="*/ 521894 h 3390900"/>
                <a:gd name="connsiteX133" fmla="*/ 867261 w 7286625"/>
                <a:gd name="connsiteY133" fmla="*/ 521894 h 3390900"/>
                <a:gd name="connsiteX134" fmla="*/ 867261 w 7286625"/>
                <a:gd name="connsiteY134" fmla="*/ 471299 h 3390900"/>
                <a:gd name="connsiteX135" fmla="*/ 832064 w 7286625"/>
                <a:gd name="connsiteY135" fmla="*/ 471299 h 3390900"/>
                <a:gd name="connsiteX136" fmla="*/ 832064 w 7286625"/>
                <a:gd name="connsiteY136" fmla="*/ 436102 h 3390900"/>
                <a:gd name="connsiteX137" fmla="*/ 772670 w 7286625"/>
                <a:gd name="connsiteY137" fmla="*/ 436102 h 3390900"/>
                <a:gd name="connsiteX138" fmla="*/ 772670 w 7286625"/>
                <a:gd name="connsiteY138" fmla="*/ 389907 h 3390900"/>
                <a:gd name="connsiteX139" fmla="*/ 722074 w 7286625"/>
                <a:gd name="connsiteY139" fmla="*/ 389907 h 3390900"/>
                <a:gd name="connsiteX140" fmla="*/ 722074 w 7286625"/>
                <a:gd name="connsiteY140" fmla="*/ 343711 h 3390900"/>
                <a:gd name="connsiteX141" fmla="*/ 678079 w 7286625"/>
                <a:gd name="connsiteY141" fmla="*/ 343711 h 3390900"/>
                <a:gd name="connsiteX142" fmla="*/ 678079 w 7286625"/>
                <a:gd name="connsiteY142" fmla="*/ 306314 h 3390900"/>
                <a:gd name="connsiteX143" fmla="*/ 609886 w 7286625"/>
                <a:gd name="connsiteY143" fmla="*/ 306314 h 3390900"/>
                <a:gd name="connsiteX144" fmla="*/ 609886 w 7286625"/>
                <a:gd name="connsiteY144" fmla="*/ 290916 h 3390900"/>
                <a:gd name="connsiteX145" fmla="*/ 546091 w 7286625"/>
                <a:gd name="connsiteY145" fmla="*/ 290916 h 3390900"/>
                <a:gd name="connsiteX146" fmla="*/ 546091 w 7286625"/>
                <a:gd name="connsiteY146" fmla="*/ 271118 h 3390900"/>
                <a:gd name="connsiteX147" fmla="*/ 499896 w 7286625"/>
                <a:gd name="connsiteY147" fmla="*/ 271118 h 3390900"/>
                <a:gd name="connsiteX148" fmla="*/ 499896 w 7286625"/>
                <a:gd name="connsiteY148" fmla="*/ 191926 h 3390900"/>
                <a:gd name="connsiteX149" fmla="*/ 438302 w 7286625"/>
                <a:gd name="connsiteY149" fmla="*/ 191926 h 3390900"/>
                <a:gd name="connsiteX150" fmla="*/ 438302 w 7286625"/>
                <a:gd name="connsiteY150" fmla="*/ 150130 h 3390900"/>
                <a:gd name="connsiteX151" fmla="*/ 387707 w 7286625"/>
                <a:gd name="connsiteY151" fmla="*/ 150130 h 3390900"/>
                <a:gd name="connsiteX152" fmla="*/ 387707 w 7286625"/>
                <a:gd name="connsiteY152" fmla="*/ 125932 h 3390900"/>
                <a:gd name="connsiteX153" fmla="*/ 328312 w 7286625"/>
                <a:gd name="connsiteY153" fmla="*/ 125932 h 3390900"/>
                <a:gd name="connsiteX154" fmla="*/ 328312 w 7286625"/>
                <a:gd name="connsiteY154" fmla="*/ 99535 h 3390900"/>
                <a:gd name="connsiteX155" fmla="*/ 277718 w 7286625"/>
                <a:gd name="connsiteY155" fmla="*/ 99535 h 3390900"/>
                <a:gd name="connsiteX156" fmla="*/ 277718 w 7286625"/>
                <a:gd name="connsiteY156" fmla="*/ 51139 h 3390900"/>
                <a:gd name="connsiteX157" fmla="*/ 216123 w 7286625"/>
                <a:gd name="connsiteY157" fmla="*/ 51139 h 3390900"/>
                <a:gd name="connsiteX158" fmla="*/ 216123 w 7286625"/>
                <a:gd name="connsiteY158" fmla="*/ 7144 h 3390900"/>
                <a:gd name="connsiteX159" fmla="*/ 7144 w 7286625"/>
                <a:gd name="connsiteY159" fmla="*/ 7144 h 339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7286625" h="3390900">
                  <a:moveTo>
                    <a:pt x="7288435" y="3388214"/>
                  </a:moveTo>
                  <a:lnTo>
                    <a:pt x="6001560" y="3388214"/>
                  </a:lnTo>
                  <a:lnTo>
                    <a:pt x="6001560" y="3284830"/>
                  </a:lnTo>
                  <a:lnTo>
                    <a:pt x="5669394" y="3284830"/>
                  </a:lnTo>
                  <a:lnTo>
                    <a:pt x="5669394" y="3214430"/>
                  </a:lnTo>
                  <a:lnTo>
                    <a:pt x="5634200" y="3214430"/>
                  </a:lnTo>
                  <a:lnTo>
                    <a:pt x="5634200" y="3159443"/>
                  </a:lnTo>
                  <a:lnTo>
                    <a:pt x="5555009" y="3159443"/>
                  </a:lnTo>
                  <a:lnTo>
                    <a:pt x="5555009" y="3126438"/>
                  </a:lnTo>
                  <a:lnTo>
                    <a:pt x="5513213" y="3126438"/>
                  </a:lnTo>
                  <a:lnTo>
                    <a:pt x="5513213" y="3062650"/>
                  </a:lnTo>
                  <a:lnTo>
                    <a:pt x="5460416" y="3062650"/>
                  </a:lnTo>
                  <a:lnTo>
                    <a:pt x="5460416" y="2961456"/>
                  </a:lnTo>
                  <a:lnTo>
                    <a:pt x="5183239" y="2961456"/>
                  </a:lnTo>
                  <a:lnTo>
                    <a:pt x="5183239" y="2932862"/>
                  </a:lnTo>
                  <a:lnTo>
                    <a:pt x="5134851" y="2932862"/>
                  </a:lnTo>
                  <a:lnTo>
                    <a:pt x="5134851" y="2895467"/>
                  </a:lnTo>
                  <a:lnTo>
                    <a:pt x="5049060" y="2895467"/>
                  </a:lnTo>
                  <a:lnTo>
                    <a:pt x="5049060" y="2849270"/>
                  </a:lnTo>
                  <a:lnTo>
                    <a:pt x="4934665" y="2849270"/>
                  </a:lnTo>
                  <a:lnTo>
                    <a:pt x="4934665" y="2803074"/>
                  </a:lnTo>
                  <a:lnTo>
                    <a:pt x="4802677" y="2803074"/>
                  </a:lnTo>
                  <a:lnTo>
                    <a:pt x="4802677" y="2772280"/>
                  </a:lnTo>
                  <a:lnTo>
                    <a:pt x="4688291" y="2772280"/>
                  </a:lnTo>
                  <a:lnTo>
                    <a:pt x="4688291" y="2741476"/>
                  </a:lnTo>
                  <a:lnTo>
                    <a:pt x="4624492" y="2741476"/>
                  </a:lnTo>
                  <a:lnTo>
                    <a:pt x="4624492" y="2684288"/>
                  </a:lnTo>
                  <a:lnTo>
                    <a:pt x="4573905" y="2684288"/>
                  </a:lnTo>
                  <a:lnTo>
                    <a:pt x="4573905" y="2646893"/>
                  </a:lnTo>
                  <a:lnTo>
                    <a:pt x="4503506" y="2646893"/>
                  </a:lnTo>
                  <a:lnTo>
                    <a:pt x="4503506" y="2622690"/>
                  </a:lnTo>
                  <a:lnTo>
                    <a:pt x="4334123" y="2622690"/>
                  </a:lnTo>
                  <a:lnTo>
                    <a:pt x="4334123" y="2602897"/>
                  </a:lnTo>
                  <a:lnTo>
                    <a:pt x="4228538" y="2602897"/>
                  </a:lnTo>
                  <a:lnTo>
                    <a:pt x="4228538" y="2583094"/>
                  </a:lnTo>
                  <a:lnTo>
                    <a:pt x="4182342" y="2583094"/>
                  </a:lnTo>
                  <a:lnTo>
                    <a:pt x="4182342" y="2554500"/>
                  </a:lnTo>
                  <a:lnTo>
                    <a:pt x="4127344" y="2554500"/>
                  </a:lnTo>
                  <a:lnTo>
                    <a:pt x="4127344" y="2532498"/>
                  </a:lnTo>
                  <a:lnTo>
                    <a:pt x="4045953" y="2532498"/>
                  </a:lnTo>
                  <a:lnTo>
                    <a:pt x="4045953" y="2497303"/>
                  </a:lnTo>
                  <a:lnTo>
                    <a:pt x="3990956" y="2497303"/>
                  </a:lnTo>
                  <a:lnTo>
                    <a:pt x="3990956" y="2457707"/>
                  </a:lnTo>
                  <a:lnTo>
                    <a:pt x="3913966" y="2457707"/>
                  </a:lnTo>
                  <a:lnTo>
                    <a:pt x="3913966" y="2431313"/>
                  </a:lnTo>
                  <a:lnTo>
                    <a:pt x="3876570" y="2431313"/>
                  </a:lnTo>
                  <a:lnTo>
                    <a:pt x="3876570" y="2404910"/>
                  </a:lnTo>
                  <a:lnTo>
                    <a:pt x="3801780" y="2404910"/>
                  </a:lnTo>
                  <a:lnTo>
                    <a:pt x="3801780" y="2358714"/>
                  </a:lnTo>
                  <a:lnTo>
                    <a:pt x="3746783" y="2358714"/>
                  </a:lnTo>
                  <a:lnTo>
                    <a:pt x="3746783" y="2327920"/>
                  </a:lnTo>
                  <a:lnTo>
                    <a:pt x="3680784" y="2327920"/>
                  </a:lnTo>
                  <a:lnTo>
                    <a:pt x="3680784" y="2292725"/>
                  </a:lnTo>
                  <a:lnTo>
                    <a:pt x="3625796" y="2292725"/>
                  </a:lnTo>
                  <a:lnTo>
                    <a:pt x="3625796" y="2253129"/>
                  </a:lnTo>
                  <a:lnTo>
                    <a:pt x="3531203" y="2253129"/>
                  </a:lnTo>
                  <a:lnTo>
                    <a:pt x="3531203" y="2222326"/>
                  </a:lnTo>
                  <a:lnTo>
                    <a:pt x="3518002" y="2222326"/>
                  </a:lnTo>
                  <a:lnTo>
                    <a:pt x="3518002" y="2180530"/>
                  </a:lnTo>
                  <a:lnTo>
                    <a:pt x="3372822" y="2180530"/>
                  </a:lnTo>
                  <a:lnTo>
                    <a:pt x="3372822" y="2151936"/>
                  </a:lnTo>
                  <a:lnTo>
                    <a:pt x="3322225" y="2151936"/>
                  </a:lnTo>
                  <a:lnTo>
                    <a:pt x="3322225" y="2118941"/>
                  </a:lnTo>
                  <a:lnTo>
                    <a:pt x="3262827" y="2118941"/>
                  </a:lnTo>
                  <a:lnTo>
                    <a:pt x="3262827" y="2085946"/>
                  </a:lnTo>
                  <a:lnTo>
                    <a:pt x="3218831" y="2085946"/>
                  </a:lnTo>
                  <a:lnTo>
                    <a:pt x="3218831" y="2057343"/>
                  </a:lnTo>
                  <a:lnTo>
                    <a:pt x="3108846" y="2057343"/>
                  </a:lnTo>
                  <a:lnTo>
                    <a:pt x="3108846" y="2024348"/>
                  </a:lnTo>
                  <a:lnTo>
                    <a:pt x="3067050" y="2024348"/>
                  </a:lnTo>
                  <a:lnTo>
                    <a:pt x="3067050" y="2000155"/>
                  </a:lnTo>
                  <a:lnTo>
                    <a:pt x="2985659" y="2000155"/>
                  </a:lnTo>
                  <a:lnTo>
                    <a:pt x="2985659" y="1978152"/>
                  </a:lnTo>
                  <a:lnTo>
                    <a:pt x="2965857" y="1978152"/>
                  </a:lnTo>
                  <a:lnTo>
                    <a:pt x="2965857" y="1949558"/>
                  </a:lnTo>
                  <a:lnTo>
                    <a:pt x="2880065" y="1949558"/>
                  </a:lnTo>
                  <a:lnTo>
                    <a:pt x="2880065" y="1914363"/>
                  </a:lnTo>
                  <a:lnTo>
                    <a:pt x="2809675" y="1914363"/>
                  </a:lnTo>
                  <a:lnTo>
                    <a:pt x="2809675" y="1843964"/>
                  </a:lnTo>
                  <a:lnTo>
                    <a:pt x="2697480" y="1843964"/>
                  </a:lnTo>
                  <a:lnTo>
                    <a:pt x="2697480" y="1795567"/>
                  </a:lnTo>
                  <a:lnTo>
                    <a:pt x="2569893" y="1795567"/>
                  </a:lnTo>
                  <a:lnTo>
                    <a:pt x="2569893" y="1769174"/>
                  </a:lnTo>
                  <a:lnTo>
                    <a:pt x="2510504" y="1769174"/>
                  </a:lnTo>
                  <a:lnTo>
                    <a:pt x="2510504" y="1720777"/>
                  </a:lnTo>
                  <a:lnTo>
                    <a:pt x="2470909" y="1720777"/>
                  </a:lnTo>
                  <a:lnTo>
                    <a:pt x="2470909" y="1674581"/>
                  </a:lnTo>
                  <a:lnTo>
                    <a:pt x="2398309" y="1674581"/>
                  </a:lnTo>
                  <a:lnTo>
                    <a:pt x="2398309" y="1619583"/>
                  </a:lnTo>
                  <a:lnTo>
                    <a:pt x="2360914" y="1619583"/>
                  </a:lnTo>
                  <a:lnTo>
                    <a:pt x="2360914" y="1579988"/>
                  </a:lnTo>
                  <a:lnTo>
                    <a:pt x="2316918" y="1579988"/>
                  </a:lnTo>
                  <a:lnTo>
                    <a:pt x="2316918" y="1549194"/>
                  </a:lnTo>
                  <a:lnTo>
                    <a:pt x="2213534" y="1549194"/>
                  </a:lnTo>
                  <a:lnTo>
                    <a:pt x="2213534" y="1474403"/>
                  </a:lnTo>
                  <a:lnTo>
                    <a:pt x="2129942" y="1474403"/>
                  </a:lnTo>
                  <a:lnTo>
                    <a:pt x="2129942" y="1443609"/>
                  </a:lnTo>
                  <a:lnTo>
                    <a:pt x="2101339" y="1443609"/>
                  </a:lnTo>
                  <a:lnTo>
                    <a:pt x="2101339" y="1408405"/>
                  </a:lnTo>
                  <a:lnTo>
                    <a:pt x="2033149" y="1408405"/>
                  </a:lnTo>
                  <a:lnTo>
                    <a:pt x="2033149" y="1360008"/>
                  </a:lnTo>
                  <a:lnTo>
                    <a:pt x="1907762" y="1360008"/>
                  </a:lnTo>
                  <a:lnTo>
                    <a:pt x="1907762" y="1316022"/>
                  </a:lnTo>
                  <a:lnTo>
                    <a:pt x="1868167" y="1316022"/>
                  </a:lnTo>
                  <a:lnTo>
                    <a:pt x="1868167" y="1263225"/>
                  </a:lnTo>
                  <a:lnTo>
                    <a:pt x="1738379" y="1263225"/>
                  </a:lnTo>
                  <a:lnTo>
                    <a:pt x="1738379" y="1236821"/>
                  </a:lnTo>
                  <a:lnTo>
                    <a:pt x="1707575" y="1236821"/>
                  </a:lnTo>
                  <a:lnTo>
                    <a:pt x="1707575" y="1197226"/>
                  </a:lnTo>
                  <a:lnTo>
                    <a:pt x="1654788" y="1197226"/>
                  </a:lnTo>
                  <a:lnTo>
                    <a:pt x="1654788" y="1135637"/>
                  </a:lnTo>
                  <a:lnTo>
                    <a:pt x="1571196" y="1135637"/>
                  </a:lnTo>
                  <a:lnTo>
                    <a:pt x="1571196" y="1080640"/>
                  </a:lnTo>
                  <a:lnTo>
                    <a:pt x="1507398" y="1080640"/>
                  </a:lnTo>
                  <a:lnTo>
                    <a:pt x="1507398" y="999249"/>
                  </a:lnTo>
                  <a:lnTo>
                    <a:pt x="1434808" y="999249"/>
                  </a:lnTo>
                  <a:lnTo>
                    <a:pt x="1434808" y="957453"/>
                  </a:lnTo>
                  <a:lnTo>
                    <a:pt x="1364409" y="957453"/>
                  </a:lnTo>
                  <a:lnTo>
                    <a:pt x="1364409" y="900257"/>
                  </a:lnTo>
                  <a:lnTo>
                    <a:pt x="1287418" y="900257"/>
                  </a:lnTo>
                  <a:lnTo>
                    <a:pt x="1287418" y="836464"/>
                  </a:lnTo>
                  <a:lnTo>
                    <a:pt x="1223629" y="836464"/>
                  </a:lnTo>
                  <a:lnTo>
                    <a:pt x="1223629" y="796867"/>
                  </a:lnTo>
                  <a:lnTo>
                    <a:pt x="1164231" y="796867"/>
                  </a:lnTo>
                  <a:lnTo>
                    <a:pt x="1164231" y="763871"/>
                  </a:lnTo>
                  <a:lnTo>
                    <a:pt x="1091641" y="763871"/>
                  </a:lnTo>
                  <a:lnTo>
                    <a:pt x="1091641" y="708876"/>
                  </a:lnTo>
                  <a:lnTo>
                    <a:pt x="1049846" y="708876"/>
                  </a:lnTo>
                  <a:lnTo>
                    <a:pt x="1049846" y="673679"/>
                  </a:lnTo>
                  <a:lnTo>
                    <a:pt x="972845" y="673679"/>
                  </a:lnTo>
                  <a:lnTo>
                    <a:pt x="972845" y="574689"/>
                  </a:lnTo>
                  <a:lnTo>
                    <a:pt x="928854" y="574689"/>
                  </a:lnTo>
                  <a:lnTo>
                    <a:pt x="928854" y="521894"/>
                  </a:lnTo>
                  <a:lnTo>
                    <a:pt x="867261" y="521894"/>
                  </a:lnTo>
                  <a:lnTo>
                    <a:pt x="867261" y="471299"/>
                  </a:lnTo>
                  <a:lnTo>
                    <a:pt x="832064" y="471299"/>
                  </a:lnTo>
                  <a:lnTo>
                    <a:pt x="832064" y="436102"/>
                  </a:lnTo>
                  <a:lnTo>
                    <a:pt x="772670" y="436102"/>
                  </a:lnTo>
                  <a:lnTo>
                    <a:pt x="772670" y="389907"/>
                  </a:lnTo>
                  <a:lnTo>
                    <a:pt x="722074" y="389907"/>
                  </a:lnTo>
                  <a:lnTo>
                    <a:pt x="722074" y="343711"/>
                  </a:lnTo>
                  <a:lnTo>
                    <a:pt x="678079" y="343711"/>
                  </a:lnTo>
                  <a:lnTo>
                    <a:pt x="678079" y="306314"/>
                  </a:lnTo>
                  <a:lnTo>
                    <a:pt x="609886" y="306314"/>
                  </a:lnTo>
                  <a:lnTo>
                    <a:pt x="609886" y="290916"/>
                  </a:lnTo>
                  <a:lnTo>
                    <a:pt x="546091" y="290916"/>
                  </a:lnTo>
                  <a:lnTo>
                    <a:pt x="546091" y="271118"/>
                  </a:lnTo>
                  <a:lnTo>
                    <a:pt x="499896" y="271118"/>
                  </a:lnTo>
                  <a:lnTo>
                    <a:pt x="499896" y="191926"/>
                  </a:lnTo>
                  <a:lnTo>
                    <a:pt x="438302" y="191926"/>
                  </a:lnTo>
                  <a:lnTo>
                    <a:pt x="438302" y="150130"/>
                  </a:lnTo>
                  <a:lnTo>
                    <a:pt x="387707" y="150130"/>
                  </a:lnTo>
                  <a:lnTo>
                    <a:pt x="387707" y="125932"/>
                  </a:lnTo>
                  <a:lnTo>
                    <a:pt x="328312" y="125932"/>
                  </a:lnTo>
                  <a:lnTo>
                    <a:pt x="328312" y="99535"/>
                  </a:lnTo>
                  <a:lnTo>
                    <a:pt x="277718" y="99535"/>
                  </a:lnTo>
                  <a:lnTo>
                    <a:pt x="277718" y="51139"/>
                  </a:lnTo>
                  <a:lnTo>
                    <a:pt x="216123" y="51139"/>
                  </a:lnTo>
                  <a:lnTo>
                    <a:pt x="216123" y="7144"/>
                  </a:lnTo>
                  <a:lnTo>
                    <a:pt x="7144" y="7144"/>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88" name="Freeform: Shape 1032">
              <a:extLst>
                <a:ext uri="{FF2B5EF4-FFF2-40B4-BE49-F238E27FC236}">
                  <a16:creationId xmlns:a16="http://schemas.microsoft.com/office/drawing/2014/main" id="{0A90A70F-9B59-4257-B44F-0949E4A74BD3}"/>
                </a:ext>
              </a:extLst>
            </p:cNvPr>
            <p:cNvSpPr/>
            <p:nvPr/>
          </p:nvSpPr>
          <p:spPr>
            <a:xfrm>
              <a:off x="4184064" y="37400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89" name="Freeform: Shape 1033">
              <a:extLst>
                <a:ext uri="{FF2B5EF4-FFF2-40B4-BE49-F238E27FC236}">
                  <a16:creationId xmlns:a16="http://schemas.microsoft.com/office/drawing/2014/main" id="{FC722AD5-3C9C-465F-8C20-F545BD47DB17}"/>
                </a:ext>
              </a:extLst>
            </p:cNvPr>
            <p:cNvSpPr/>
            <p:nvPr/>
          </p:nvSpPr>
          <p:spPr>
            <a:xfrm>
              <a:off x="4222164" y="37781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90" name="Freeform: Shape 1034">
              <a:extLst>
                <a:ext uri="{FF2B5EF4-FFF2-40B4-BE49-F238E27FC236}">
                  <a16:creationId xmlns:a16="http://schemas.microsoft.com/office/drawing/2014/main" id="{E60A56CF-BBFC-4539-858A-E99034D0721D}"/>
                </a:ext>
              </a:extLst>
            </p:cNvPr>
            <p:cNvSpPr/>
            <p:nvPr/>
          </p:nvSpPr>
          <p:spPr>
            <a:xfrm>
              <a:off x="4279314" y="379719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91" name="Freeform: Shape 1035">
              <a:extLst>
                <a:ext uri="{FF2B5EF4-FFF2-40B4-BE49-F238E27FC236}">
                  <a16:creationId xmlns:a16="http://schemas.microsoft.com/office/drawing/2014/main" id="{769F3DDC-AA8C-438A-9388-CAC9B5234D7A}"/>
                </a:ext>
              </a:extLst>
            </p:cNvPr>
            <p:cNvSpPr/>
            <p:nvPr/>
          </p:nvSpPr>
          <p:spPr>
            <a:xfrm>
              <a:off x="4565064" y="394959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92" name="Freeform: Shape 1036">
              <a:extLst>
                <a:ext uri="{FF2B5EF4-FFF2-40B4-BE49-F238E27FC236}">
                  <a16:creationId xmlns:a16="http://schemas.microsoft.com/office/drawing/2014/main" id="{F3CAE323-7A55-4DB3-B535-6E63591D982F}"/>
                </a:ext>
              </a:extLst>
            </p:cNvPr>
            <p:cNvSpPr/>
            <p:nvPr/>
          </p:nvSpPr>
          <p:spPr>
            <a:xfrm>
              <a:off x="4584114" y="394959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93" name="Freeform: Shape 1037">
              <a:extLst>
                <a:ext uri="{FF2B5EF4-FFF2-40B4-BE49-F238E27FC236}">
                  <a16:creationId xmlns:a16="http://schemas.microsoft.com/office/drawing/2014/main" id="{E02D0818-3CCF-40BD-90EA-F93463DB18B2}"/>
                </a:ext>
              </a:extLst>
            </p:cNvPr>
            <p:cNvSpPr/>
            <p:nvPr/>
          </p:nvSpPr>
          <p:spPr>
            <a:xfrm>
              <a:off x="4603164" y="39686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94" name="Freeform: Shape 1038">
              <a:extLst>
                <a:ext uri="{FF2B5EF4-FFF2-40B4-BE49-F238E27FC236}">
                  <a16:creationId xmlns:a16="http://schemas.microsoft.com/office/drawing/2014/main" id="{BC5A7FAF-436F-4158-A213-3B5BB0B4EAB0}"/>
                </a:ext>
              </a:extLst>
            </p:cNvPr>
            <p:cNvSpPr/>
            <p:nvPr/>
          </p:nvSpPr>
          <p:spPr>
            <a:xfrm>
              <a:off x="4603164" y="39686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95" name="Freeform: Shape 1039">
              <a:extLst>
                <a:ext uri="{FF2B5EF4-FFF2-40B4-BE49-F238E27FC236}">
                  <a16:creationId xmlns:a16="http://schemas.microsoft.com/office/drawing/2014/main" id="{BACE6829-2E32-4B33-AAE9-D32A8BC5160A}"/>
                </a:ext>
              </a:extLst>
            </p:cNvPr>
            <p:cNvSpPr/>
            <p:nvPr/>
          </p:nvSpPr>
          <p:spPr>
            <a:xfrm>
              <a:off x="4622214" y="398769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96" name="Freeform: Shape 1040">
              <a:extLst>
                <a:ext uri="{FF2B5EF4-FFF2-40B4-BE49-F238E27FC236}">
                  <a16:creationId xmlns:a16="http://schemas.microsoft.com/office/drawing/2014/main" id="{0505B52A-EBB3-459B-8C5D-AE0943D6D796}"/>
                </a:ext>
              </a:extLst>
            </p:cNvPr>
            <p:cNvSpPr/>
            <p:nvPr/>
          </p:nvSpPr>
          <p:spPr>
            <a:xfrm>
              <a:off x="4660323" y="398769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97" name="Freeform: Shape 1041">
              <a:extLst>
                <a:ext uri="{FF2B5EF4-FFF2-40B4-BE49-F238E27FC236}">
                  <a16:creationId xmlns:a16="http://schemas.microsoft.com/office/drawing/2014/main" id="{C6D59BA7-7E2A-45AE-8262-348E3880A6D8}"/>
                </a:ext>
              </a:extLst>
            </p:cNvPr>
            <p:cNvSpPr/>
            <p:nvPr/>
          </p:nvSpPr>
          <p:spPr>
            <a:xfrm>
              <a:off x="4736523" y="40448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98" name="Freeform: Shape 1042">
              <a:extLst>
                <a:ext uri="{FF2B5EF4-FFF2-40B4-BE49-F238E27FC236}">
                  <a16:creationId xmlns:a16="http://schemas.microsoft.com/office/drawing/2014/main" id="{7481D4EB-67F1-474B-8813-9022FD45B4C7}"/>
                </a:ext>
              </a:extLst>
            </p:cNvPr>
            <p:cNvSpPr/>
            <p:nvPr/>
          </p:nvSpPr>
          <p:spPr>
            <a:xfrm>
              <a:off x="4755573" y="40448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99" name="Freeform: Shape 1043">
              <a:extLst>
                <a:ext uri="{FF2B5EF4-FFF2-40B4-BE49-F238E27FC236}">
                  <a16:creationId xmlns:a16="http://schemas.microsoft.com/office/drawing/2014/main" id="{218E47EB-4CE1-477D-B985-16CCBDF0134D}"/>
                </a:ext>
              </a:extLst>
            </p:cNvPr>
            <p:cNvSpPr/>
            <p:nvPr/>
          </p:nvSpPr>
          <p:spPr>
            <a:xfrm>
              <a:off x="4774623" y="40448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00" name="Freeform: Shape 1044">
              <a:extLst>
                <a:ext uri="{FF2B5EF4-FFF2-40B4-BE49-F238E27FC236}">
                  <a16:creationId xmlns:a16="http://schemas.microsoft.com/office/drawing/2014/main" id="{D675B48A-C4BA-4DD9-8B60-637B4ADE37A5}"/>
                </a:ext>
              </a:extLst>
            </p:cNvPr>
            <p:cNvSpPr/>
            <p:nvPr/>
          </p:nvSpPr>
          <p:spPr>
            <a:xfrm>
              <a:off x="4793673" y="40448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01" name="Freeform: Shape 1045">
              <a:extLst>
                <a:ext uri="{FF2B5EF4-FFF2-40B4-BE49-F238E27FC236}">
                  <a16:creationId xmlns:a16="http://schemas.microsoft.com/office/drawing/2014/main" id="{132D2542-9779-47FF-8528-F5945C3763A9}"/>
                </a:ext>
              </a:extLst>
            </p:cNvPr>
            <p:cNvSpPr/>
            <p:nvPr/>
          </p:nvSpPr>
          <p:spPr>
            <a:xfrm>
              <a:off x="4793673" y="40829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02" name="Freeform: Shape 1046">
              <a:extLst>
                <a:ext uri="{FF2B5EF4-FFF2-40B4-BE49-F238E27FC236}">
                  <a16:creationId xmlns:a16="http://schemas.microsoft.com/office/drawing/2014/main" id="{7448C1DC-C72C-40AC-A44E-BE1BAFDB92DB}"/>
                </a:ext>
              </a:extLst>
            </p:cNvPr>
            <p:cNvSpPr/>
            <p:nvPr/>
          </p:nvSpPr>
          <p:spPr>
            <a:xfrm>
              <a:off x="4812723" y="40829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03" name="Freeform: Shape 1047">
              <a:extLst>
                <a:ext uri="{FF2B5EF4-FFF2-40B4-BE49-F238E27FC236}">
                  <a16:creationId xmlns:a16="http://schemas.microsoft.com/office/drawing/2014/main" id="{48180520-91DD-4D00-BA22-1B9650A0D4A0}"/>
                </a:ext>
              </a:extLst>
            </p:cNvPr>
            <p:cNvSpPr/>
            <p:nvPr/>
          </p:nvSpPr>
          <p:spPr>
            <a:xfrm>
              <a:off x="4831773" y="40829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04" name="Freeform: Shape 1048">
              <a:extLst>
                <a:ext uri="{FF2B5EF4-FFF2-40B4-BE49-F238E27FC236}">
                  <a16:creationId xmlns:a16="http://schemas.microsoft.com/office/drawing/2014/main" id="{2BEFC7DC-46F2-4AA8-8DCE-7CC52E6FF9DF}"/>
                </a:ext>
              </a:extLst>
            </p:cNvPr>
            <p:cNvSpPr/>
            <p:nvPr/>
          </p:nvSpPr>
          <p:spPr>
            <a:xfrm>
              <a:off x="4850823" y="40829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05" name="Freeform: Shape 1049">
              <a:extLst>
                <a:ext uri="{FF2B5EF4-FFF2-40B4-BE49-F238E27FC236}">
                  <a16:creationId xmlns:a16="http://schemas.microsoft.com/office/drawing/2014/main" id="{7D3966C2-9DD8-4BC1-85CB-1B16E092E785}"/>
                </a:ext>
              </a:extLst>
            </p:cNvPr>
            <p:cNvSpPr/>
            <p:nvPr/>
          </p:nvSpPr>
          <p:spPr>
            <a:xfrm>
              <a:off x="4869873" y="41210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06" name="Freeform: Shape 1050">
              <a:extLst>
                <a:ext uri="{FF2B5EF4-FFF2-40B4-BE49-F238E27FC236}">
                  <a16:creationId xmlns:a16="http://schemas.microsoft.com/office/drawing/2014/main" id="{7D695392-ADB0-4932-A1CD-D03DED3F9CB1}"/>
                </a:ext>
              </a:extLst>
            </p:cNvPr>
            <p:cNvSpPr/>
            <p:nvPr/>
          </p:nvSpPr>
          <p:spPr>
            <a:xfrm>
              <a:off x="4888923" y="41210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07" name="Freeform: Shape 1051">
              <a:extLst>
                <a:ext uri="{FF2B5EF4-FFF2-40B4-BE49-F238E27FC236}">
                  <a16:creationId xmlns:a16="http://schemas.microsoft.com/office/drawing/2014/main" id="{9FB63925-A112-4581-995D-346501148BAD}"/>
                </a:ext>
              </a:extLst>
            </p:cNvPr>
            <p:cNvSpPr/>
            <p:nvPr/>
          </p:nvSpPr>
          <p:spPr>
            <a:xfrm>
              <a:off x="5003223" y="417819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08" name="Freeform: Shape 1052">
              <a:extLst>
                <a:ext uri="{FF2B5EF4-FFF2-40B4-BE49-F238E27FC236}">
                  <a16:creationId xmlns:a16="http://schemas.microsoft.com/office/drawing/2014/main" id="{847DA8DC-9F0D-4D90-88BD-3EB41272D95B}"/>
                </a:ext>
              </a:extLst>
            </p:cNvPr>
            <p:cNvSpPr/>
            <p:nvPr/>
          </p:nvSpPr>
          <p:spPr>
            <a:xfrm>
              <a:off x="5022273" y="417819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09" name="Freeform: Shape 1053">
              <a:extLst>
                <a:ext uri="{FF2B5EF4-FFF2-40B4-BE49-F238E27FC236}">
                  <a16:creationId xmlns:a16="http://schemas.microsoft.com/office/drawing/2014/main" id="{36862B7B-3B30-4A67-89F5-012385888553}"/>
                </a:ext>
              </a:extLst>
            </p:cNvPr>
            <p:cNvSpPr/>
            <p:nvPr/>
          </p:nvSpPr>
          <p:spPr>
            <a:xfrm>
              <a:off x="5041323" y="421629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10" name="Freeform: Shape 1054">
              <a:extLst>
                <a:ext uri="{FF2B5EF4-FFF2-40B4-BE49-F238E27FC236}">
                  <a16:creationId xmlns:a16="http://schemas.microsoft.com/office/drawing/2014/main" id="{59A8F9E4-1EBE-4531-B7F0-9E403575A70A}"/>
                </a:ext>
              </a:extLst>
            </p:cNvPr>
            <p:cNvSpPr/>
            <p:nvPr/>
          </p:nvSpPr>
          <p:spPr>
            <a:xfrm>
              <a:off x="5060373" y="421629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11" name="Freeform: Shape 5119">
              <a:extLst>
                <a:ext uri="{FF2B5EF4-FFF2-40B4-BE49-F238E27FC236}">
                  <a16:creationId xmlns:a16="http://schemas.microsoft.com/office/drawing/2014/main" id="{29829B11-DFE6-4762-8DA5-36D312098658}"/>
                </a:ext>
              </a:extLst>
            </p:cNvPr>
            <p:cNvSpPr/>
            <p:nvPr/>
          </p:nvSpPr>
          <p:spPr>
            <a:xfrm>
              <a:off x="5079423" y="421629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12" name="Freeform: Shape 5120">
              <a:extLst>
                <a:ext uri="{FF2B5EF4-FFF2-40B4-BE49-F238E27FC236}">
                  <a16:creationId xmlns:a16="http://schemas.microsoft.com/office/drawing/2014/main" id="{027644CE-A1A3-418D-871A-0B6CCAD5B4AB}"/>
                </a:ext>
              </a:extLst>
            </p:cNvPr>
            <p:cNvSpPr/>
            <p:nvPr/>
          </p:nvSpPr>
          <p:spPr>
            <a:xfrm>
              <a:off x="5117523" y="42353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13" name="Freeform: Shape 5123">
              <a:extLst>
                <a:ext uri="{FF2B5EF4-FFF2-40B4-BE49-F238E27FC236}">
                  <a16:creationId xmlns:a16="http://schemas.microsoft.com/office/drawing/2014/main" id="{8E06C160-DCA3-4E22-923C-FE017F7FA449}"/>
                </a:ext>
              </a:extLst>
            </p:cNvPr>
            <p:cNvSpPr/>
            <p:nvPr/>
          </p:nvSpPr>
          <p:spPr>
            <a:xfrm>
              <a:off x="5174673" y="42734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14" name="Freeform: Shape 5124">
              <a:extLst>
                <a:ext uri="{FF2B5EF4-FFF2-40B4-BE49-F238E27FC236}">
                  <a16:creationId xmlns:a16="http://schemas.microsoft.com/office/drawing/2014/main" id="{65357E7A-7EA4-4DDA-90DB-172EBC0E4398}"/>
                </a:ext>
              </a:extLst>
            </p:cNvPr>
            <p:cNvSpPr/>
            <p:nvPr/>
          </p:nvSpPr>
          <p:spPr>
            <a:xfrm>
              <a:off x="5212773" y="42734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15" name="Freeform: Shape 5125">
              <a:extLst>
                <a:ext uri="{FF2B5EF4-FFF2-40B4-BE49-F238E27FC236}">
                  <a16:creationId xmlns:a16="http://schemas.microsoft.com/office/drawing/2014/main" id="{44B26DB6-BA2C-4589-A2F4-410D4EC1C2B6}"/>
                </a:ext>
              </a:extLst>
            </p:cNvPr>
            <p:cNvSpPr/>
            <p:nvPr/>
          </p:nvSpPr>
          <p:spPr>
            <a:xfrm>
              <a:off x="5288973" y="42734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16" name="Freeform: Shape 5126">
              <a:extLst>
                <a:ext uri="{FF2B5EF4-FFF2-40B4-BE49-F238E27FC236}">
                  <a16:creationId xmlns:a16="http://schemas.microsoft.com/office/drawing/2014/main" id="{6CE702C8-4B81-4A0E-8027-CD188290CE31}"/>
                </a:ext>
              </a:extLst>
            </p:cNvPr>
            <p:cNvSpPr/>
            <p:nvPr/>
          </p:nvSpPr>
          <p:spPr>
            <a:xfrm>
              <a:off x="5327073" y="42734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17" name="Freeform: Shape 5127">
              <a:extLst>
                <a:ext uri="{FF2B5EF4-FFF2-40B4-BE49-F238E27FC236}">
                  <a16:creationId xmlns:a16="http://schemas.microsoft.com/office/drawing/2014/main" id="{DDE3B004-A6A5-4F25-A0C9-E6C027F08E91}"/>
                </a:ext>
              </a:extLst>
            </p:cNvPr>
            <p:cNvSpPr/>
            <p:nvPr/>
          </p:nvSpPr>
          <p:spPr>
            <a:xfrm>
              <a:off x="5365173" y="42734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18" name="Freeform: Shape 5128">
              <a:extLst>
                <a:ext uri="{FF2B5EF4-FFF2-40B4-BE49-F238E27FC236}">
                  <a16:creationId xmlns:a16="http://schemas.microsoft.com/office/drawing/2014/main" id="{34340F52-897E-4301-BE16-40E855BA949C}"/>
                </a:ext>
              </a:extLst>
            </p:cNvPr>
            <p:cNvSpPr/>
            <p:nvPr/>
          </p:nvSpPr>
          <p:spPr>
            <a:xfrm>
              <a:off x="5403273" y="42734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19" name="Freeform: Shape 5129">
              <a:extLst>
                <a:ext uri="{FF2B5EF4-FFF2-40B4-BE49-F238E27FC236}">
                  <a16:creationId xmlns:a16="http://schemas.microsoft.com/office/drawing/2014/main" id="{4F88F698-31AB-4A80-BEBD-049FCCC0BDB2}"/>
                </a:ext>
              </a:extLst>
            </p:cNvPr>
            <p:cNvSpPr/>
            <p:nvPr/>
          </p:nvSpPr>
          <p:spPr>
            <a:xfrm>
              <a:off x="5422323" y="429249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20" name="Freeform: Shape 5130">
              <a:extLst>
                <a:ext uri="{FF2B5EF4-FFF2-40B4-BE49-F238E27FC236}">
                  <a16:creationId xmlns:a16="http://schemas.microsoft.com/office/drawing/2014/main" id="{05D54345-492F-4452-97E8-57BDDC600481}"/>
                </a:ext>
              </a:extLst>
            </p:cNvPr>
            <p:cNvSpPr/>
            <p:nvPr/>
          </p:nvSpPr>
          <p:spPr>
            <a:xfrm>
              <a:off x="5441373" y="429249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21" name="Freeform: Shape 5131">
              <a:extLst>
                <a:ext uri="{FF2B5EF4-FFF2-40B4-BE49-F238E27FC236}">
                  <a16:creationId xmlns:a16="http://schemas.microsoft.com/office/drawing/2014/main" id="{4C3FEE18-649D-436B-A19A-8EFA0F5E162A}"/>
                </a:ext>
              </a:extLst>
            </p:cNvPr>
            <p:cNvSpPr/>
            <p:nvPr/>
          </p:nvSpPr>
          <p:spPr>
            <a:xfrm>
              <a:off x="5498523" y="429249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22" name="Freeform: Shape 5132">
              <a:extLst>
                <a:ext uri="{FF2B5EF4-FFF2-40B4-BE49-F238E27FC236}">
                  <a16:creationId xmlns:a16="http://schemas.microsoft.com/office/drawing/2014/main" id="{459311BF-5F0E-4994-9A80-C83701C51AC8}"/>
                </a:ext>
              </a:extLst>
            </p:cNvPr>
            <p:cNvSpPr/>
            <p:nvPr/>
          </p:nvSpPr>
          <p:spPr>
            <a:xfrm>
              <a:off x="5574723" y="43877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23" name="Freeform: Shape 5133">
              <a:extLst>
                <a:ext uri="{FF2B5EF4-FFF2-40B4-BE49-F238E27FC236}">
                  <a16:creationId xmlns:a16="http://schemas.microsoft.com/office/drawing/2014/main" id="{69A0CF1F-76B0-4150-A4D7-88EA3BC301CD}"/>
                </a:ext>
              </a:extLst>
            </p:cNvPr>
            <p:cNvSpPr/>
            <p:nvPr/>
          </p:nvSpPr>
          <p:spPr>
            <a:xfrm>
              <a:off x="5650923" y="44258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24" name="Freeform: Shape 5134">
              <a:extLst>
                <a:ext uri="{FF2B5EF4-FFF2-40B4-BE49-F238E27FC236}">
                  <a16:creationId xmlns:a16="http://schemas.microsoft.com/office/drawing/2014/main" id="{B12D64DC-D511-4DEB-8E2D-421F59BC09EE}"/>
                </a:ext>
              </a:extLst>
            </p:cNvPr>
            <p:cNvSpPr/>
            <p:nvPr/>
          </p:nvSpPr>
          <p:spPr>
            <a:xfrm>
              <a:off x="5746173" y="44639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25" name="Freeform: Shape 5135">
              <a:extLst>
                <a:ext uri="{FF2B5EF4-FFF2-40B4-BE49-F238E27FC236}">
                  <a16:creationId xmlns:a16="http://schemas.microsoft.com/office/drawing/2014/main" id="{CED47C34-F82C-4AD3-97CA-AFA0FF2B8F7B}"/>
                </a:ext>
              </a:extLst>
            </p:cNvPr>
            <p:cNvSpPr/>
            <p:nvPr/>
          </p:nvSpPr>
          <p:spPr>
            <a:xfrm>
              <a:off x="5822373" y="44639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26" name="Freeform: Shape 5136">
              <a:extLst>
                <a:ext uri="{FF2B5EF4-FFF2-40B4-BE49-F238E27FC236}">
                  <a16:creationId xmlns:a16="http://schemas.microsoft.com/office/drawing/2014/main" id="{CC9A38BD-DB72-4DDA-81A7-FC11D29EBF64}"/>
                </a:ext>
              </a:extLst>
            </p:cNvPr>
            <p:cNvSpPr/>
            <p:nvPr/>
          </p:nvSpPr>
          <p:spPr>
            <a:xfrm>
              <a:off x="5936673" y="45020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27" name="Freeform: Shape 5137">
              <a:extLst>
                <a:ext uri="{FF2B5EF4-FFF2-40B4-BE49-F238E27FC236}">
                  <a16:creationId xmlns:a16="http://schemas.microsoft.com/office/drawing/2014/main" id="{A7747119-CA68-418A-9A32-B3447B403A53}"/>
                </a:ext>
              </a:extLst>
            </p:cNvPr>
            <p:cNvSpPr/>
            <p:nvPr/>
          </p:nvSpPr>
          <p:spPr>
            <a:xfrm>
              <a:off x="5974773" y="45401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28" name="Freeform: Shape 5138">
              <a:extLst>
                <a:ext uri="{FF2B5EF4-FFF2-40B4-BE49-F238E27FC236}">
                  <a16:creationId xmlns:a16="http://schemas.microsoft.com/office/drawing/2014/main" id="{A5186CF8-A787-4114-AB02-F3A51CDF4AE4}"/>
                </a:ext>
              </a:extLst>
            </p:cNvPr>
            <p:cNvSpPr/>
            <p:nvPr/>
          </p:nvSpPr>
          <p:spPr>
            <a:xfrm>
              <a:off x="6031923" y="455919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29" name="Freeform: Shape 5139">
              <a:extLst>
                <a:ext uri="{FF2B5EF4-FFF2-40B4-BE49-F238E27FC236}">
                  <a16:creationId xmlns:a16="http://schemas.microsoft.com/office/drawing/2014/main" id="{04A58C66-1A62-41B1-B865-CBF15782D321}"/>
                </a:ext>
              </a:extLst>
            </p:cNvPr>
            <p:cNvSpPr/>
            <p:nvPr/>
          </p:nvSpPr>
          <p:spPr>
            <a:xfrm>
              <a:off x="6108123" y="46163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30" name="Freeform: Shape 5140">
              <a:extLst>
                <a:ext uri="{FF2B5EF4-FFF2-40B4-BE49-F238E27FC236}">
                  <a16:creationId xmlns:a16="http://schemas.microsoft.com/office/drawing/2014/main" id="{A2CCE637-DAD3-4E45-B9B6-BDD5ED077247}"/>
                </a:ext>
              </a:extLst>
            </p:cNvPr>
            <p:cNvSpPr/>
            <p:nvPr/>
          </p:nvSpPr>
          <p:spPr>
            <a:xfrm>
              <a:off x="6146223" y="46163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31" name="Freeform: Shape 5141">
              <a:extLst>
                <a:ext uri="{FF2B5EF4-FFF2-40B4-BE49-F238E27FC236}">
                  <a16:creationId xmlns:a16="http://schemas.microsoft.com/office/drawing/2014/main" id="{59D3F4BB-0207-486A-AE10-AD38CD596B78}"/>
                </a:ext>
              </a:extLst>
            </p:cNvPr>
            <p:cNvSpPr/>
            <p:nvPr/>
          </p:nvSpPr>
          <p:spPr>
            <a:xfrm>
              <a:off x="6203373" y="46163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32" name="Freeform: Shape 5142">
              <a:extLst>
                <a:ext uri="{FF2B5EF4-FFF2-40B4-BE49-F238E27FC236}">
                  <a16:creationId xmlns:a16="http://schemas.microsoft.com/office/drawing/2014/main" id="{E5D051D1-4E2E-40CC-B186-0D849E072578}"/>
                </a:ext>
              </a:extLst>
            </p:cNvPr>
            <p:cNvSpPr/>
            <p:nvPr/>
          </p:nvSpPr>
          <p:spPr>
            <a:xfrm>
              <a:off x="6241483" y="46163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33" name="Freeform: Shape 5143">
              <a:extLst>
                <a:ext uri="{FF2B5EF4-FFF2-40B4-BE49-F238E27FC236}">
                  <a16:creationId xmlns:a16="http://schemas.microsoft.com/office/drawing/2014/main" id="{D0957406-C9C3-452D-BC9E-5148C51DAD6C}"/>
                </a:ext>
              </a:extLst>
            </p:cNvPr>
            <p:cNvSpPr/>
            <p:nvPr/>
          </p:nvSpPr>
          <p:spPr>
            <a:xfrm>
              <a:off x="6279583" y="46163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34" name="Freeform: Shape 5144">
              <a:extLst>
                <a:ext uri="{FF2B5EF4-FFF2-40B4-BE49-F238E27FC236}">
                  <a16:creationId xmlns:a16="http://schemas.microsoft.com/office/drawing/2014/main" id="{EA9F69A9-A04F-4115-8D4A-73EA8B0CD5F8}"/>
                </a:ext>
              </a:extLst>
            </p:cNvPr>
            <p:cNvSpPr/>
            <p:nvPr/>
          </p:nvSpPr>
          <p:spPr>
            <a:xfrm>
              <a:off x="6317683" y="46163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35" name="Freeform: Shape 5145">
              <a:extLst>
                <a:ext uri="{FF2B5EF4-FFF2-40B4-BE49-F238E27FC236}">
                  <a16:creationId xmlns:a16="http://schemas.microsoft.com/office/drawing/2014/main" id="{74E7F6E7-99DC-4977-9E3A-F7A9391A476B}"/>
                </a:ext>
              </a:extLst>
            </p:cNvPr>
            <p:cNvSpPr/>
            <p:nvPr/>
          </p:nvSpPr>
          <p:spPr>
            <a:xfrm>
              <a:off x="6412933" y="47306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36" name="Freeform: Shape 5146">
              <a:extLst>
                <a:ext uri="{FF2B5EF4-FFF2-40B4-BE49-F238E27FC236}">
                  <a16:creationId xmlns:a16="http://schemas.microsoft.com/office/drawing/2014/main" id="{9B3EE241-45F8-4ADC-B30D-BCFBB32ED9BC}"/>
                </a:ext>
              </a:extLst>
            </p:cNvPr>
            <p:cNvSpPr/>
            <p:nvPr/>
          </p:nvSpPr>
          <p:spPr>
            <a:xfrm>
              <a:off x="6451033" y="478779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37" name="Freeform: Shape 5147">
              <a:extLst>
                <a:ext uri="{FF2B5EF4-FFF2-40B4-BE49-F238E27FC236}">
                  <a16:creationId xmlns:a16="http://schemas.microsoft.com/office/drawing/2014/main" id="{8B3CF23A-BD8B-45BE-9EB6-A411B2E6C7D9}"/>
                </a:ext>
              </a:extLst>
            </p:cNvPr>
            <p:cNvSpPr/>
            <p:nvPr/>
          </p:nvSpPr>
          <p:spPr>
            <a:xfrm>
              <a:off x="6508183" y="482589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38" name="Freeform: Shape 5148">
              <a:extLst>
                <a:ext uri="{FF2B5EF4-FFF2-40B4-BE49-F238E27FC236}">
                  <a16:creationId xmlns:a16="http://schemas.microsoft.com/office/drawing/2014/main" id="{A836DEB2-8A0C-46A8-8620-3C6BA79C315B}"/>
                </a:ext>
              </a:extLst>
            </p:cNvPr>
            <p:cNvSpPr/>
            <p:nvPr/>
          </p:nvSpPr>
          <p:spPr>
            <a:xfrm>
              <a:off x="6565333" y="486399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39" name="Freeform: Shape 5149">
              <a:extLst>
                <a:ext uri="{FF2B5EF4-FFF2-40B4-BE49-F238E27FC236}">
                  <a16:creationId xmlns:a16="http://schemas.microsoft.com/office/drawing/2014/main" id="{18D83601-C74F-4B4C-8D57-84E3B515D694}"/>
                </a:ext>
              </a:extLst>
            </p:cNvPr>
            <p:cNvSpPr/>
            <p:nvPr/>
          </p:nvSpPr>
          <p:spPr>
            <a:xfrm>
              <a:off x="6603433" y="494019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40" name="Freeform: Shape 5150">
              <a:extLst>
                <a:ext uri="{FF2B5EF4-FFF2-40B4-BE49-F238E27FC236}">
                  <a16:creationId xmlns:a16="http://schemas.microsoft.com/office/drawing/2014/main" id="{3EBA3295-E0A6-499E-A084-A734A76ACC6A}"/>
                </a:ext>
              </a:extLst>
            </p:cNvPr>
            <p:cNvSpPr/>
            <p:nvPr/>
          </p:nvSpPr>
          <p:spPr>
            <a:xfrm>
              <a:off x="6641533" y="494019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41" name="Freeform: Shape 5151">
              <a:extLst>
                <a:ext uri="{FF2B5EF4-FFF2-40B4-BE49-F238E27FC236}">
                  <a16:creationId xmlns:a16="http://schemas.microsoft.com/office/drawing/2014/main" id="{8A81A82C-5966-4054-81F8-2016C2451DC5}"/>
                </a:ext>
              </a:extLst>
            </p:cNvPr>
            <p:cNvSpPr/>
            <p:nvPr/>
          </p:nvSpPr>
          <p:spPr>
            <a:xfrm>
              <a:off x="6870133" y="494019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42" name="Freeform: Shape 5152">
              <a:extLst>
                <a:ext uri="{FF2B5EF4-FFF2-40B4-BE49-F238E27FC236}">
                  <a16:creationId xmlns:a16="http://schemas.microsoft.com/office/drawing/2014/main" id="{1084A22F-436C-4422-8318-30CF17C279EB}"/>
                </a:ext>
              </a:extLst>
            </p:cNvPr>
            <p:cNvSpPr/>
            <p:nvPr/>
          </p:nvSpPr>
          <p:spPr>
            <a:xfrm>
              <a:off x="7022533" y="50354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43" name="Freeform: Shape 5153">
              <a:extLst>
                <a:ext uri="{FF2B5EF4-FFF2-40B4-BE49-F238E27FC236}">
                  <a16:creationId xmlns:a16="http://schemas.microsoft.com/office/drawing/2014/main" id="{80E53A73-AA32-4A1A-BA66-277330C56E84}"/>
                </a:ext>
              </a:extLst>
            </p:cNvPr>
            <p:cNvSpPr/>
            <p:nvPr/>
          </p:nvSpPr>
          <p:spPr>
            <a:xfrm>
              <a:off x="7060633" y="50354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44" name="Freeform: Shape 5154">
              <a:extLst>
                <a:ext uri="{FF2B5EF4-FFF2-40B4-BE49-F238E27FC236}">
                  <a16:creationId xmlns:a16="http://schemas.microsoft.com/office/drawing/2014/main" id="{A3455E0B-E0A5-4C1D-85C2-CEE6016ABAD6}"/>
                </a:ext>
              </a:extLst>
            </p:cNvPr>
            <p:cNvSpPr/>
            <p:nvPr/>
          </p:nvSpPr>
          <p:spPr>
            <a:xfrm>
              <a:off x="7079683" y="50354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45" name="Freeform: Shape 5155">
              <a:extLst>
                <a:ext uri="{FF2B5EF4-FFF2-40B4-BE49-F238E27FC236}">
                  <a16:creationId xmlns:a16="http://schemas.microsoft.com/office/drawing/2014/main" id="{9C811399-F35A-4B8F-8995-C07C5302E689}"/>
                </a:ext>
              </a:extLst>
            </p:cNvPr>
            <p:cNvSpPr/>
            <p:nvPr/>
          </p:nvSpPr>
          <p:spPr>
            <a:xfrm>
              <a:off x="7117783" y="50354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46" name="Freeform: Shape 5156">
              <a:extLst>
                <a:ext uri="{FF2B5EF4-FFF2-40B4-BE49-F238E27FC236}">
                  <a16:creationId xmlns:a16="http://schemas.microsoft.com/office/drawing/2014/main" id="{9722040E-C23A-4EF9-BB90-C4D69B55DA05}"/>
                </a:ext>
              </a:extLst>
            </p:cNvPr>
            <p:cNvSpPr/>
            <p:nvPr/>
          </p:nvSpPr>
          <p:spPr>
            <a:xfrm>
              <a:off x="7174933" y="50354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47" name="Freeform: Shape 5157">
              <a:extLst>
                <a:ext uri="{FF2B5EF4-FFF2-40B4-BE49-F238E27FC236}">
                  <a16:creationId xmlns:a16="http://schemas.microsoft.com/office/drawing/2014/main" id="{70C413A3-825A-4595-AD89-54F59DFEBFDF}"/>
                </a:ext>
              </a:extLst>
            </p:cNvPr>
            <p:cNvSpPr/>
            <p:nvPr/>
          </p:nvSpPr>
          <p:spPr>
            <a:xfrm>
              <a:off x="7251133" y="50354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48" name="Freeform: Shape 5158">
              <a:extLst>
                <a:ext uri="{FF2B5EF4-FFF2-40B4-BE49-F238E27FC236}">
                  <a16:creationId xmlns:a16="http://schemas.microsoft.com/office/drawing/2014/main" id="{9B690A6C-28C0-4556-A05E-3863ECAFFB58}"/>
                </a:ext>
              </a:extLst>
            </p:cNvPr>
            <p:cNvSpPr/>
            <p:nvPr/>
          </p:nvSpPr>
          <p:spPr>
            <a:xfrm>
              <a:off x="7289233" y="50354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49" name="Freeform: Shape 5159">
              <a:extLst>
                <a:ext uri="{FF2B5EF4-FFF2-40B4-BE49-F238E27FC236}">
                  <a16:creationId xmlns:a16="http://schemas.microsoft.com/office/drawing/2014/main" id="{4C13D9F2-0C2B-45F8-AEB4-ABAD7DD7215F}"/>
                </a:ext>
              </a:extLst>
            </p:cNvPr>
            <p:cNvSpPr/>
            <p:nvPr/>
          </p:nvSpPr>
          <p:spPr>
            <a:xfrm>
              <a:off x="7327333" y="50354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50" name="Freeform: Shape 5160">
              <a:extLst>
                <a:ext uri="{FF2B5EF4-FFF2-40B4-BE49-F238E27FC236}">
                  <a16:creationId xmlns:a16="http://schemas.microsoft.com/office/drawing/2014/main" id="{6000269D-D68B-4B4F-BC1C-B465A202D1EF}"/>
                </a:ext>
              </a:extLst>
            </p:cNvPr>
            <p:cNvSpPr/>
            <p:nvPr/>
          </p:nvSpPr>
          <p:spPr>
            <a:xfrm>
              <a:off x="7422583" y="50354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51" name="Freeform: Shape 5161">
              <a:extLst>
                <a:ext uri="{FF2B5EF4-FFF2-40B4-BE49-F238E27FC236}">
                  <a16:creationId xmlns:a16="http://schemas.microsoft.com/office/drawing/2014/main" id="{698A6985-FC49-44B3-8BB2-4F7830D023BA}"/>
                </a:ext>
              </a:extLst>
            </p:cNvPr>
            <p:cNvSpPr/>
            <p:nvPr/>
          </p:nvSpPr>
          <p:spPr>
            <a:xfrm>
              <a:off x="7632133" y="50354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52" name="Freeform: Shape 5162">
              <a:extLst>
                <a:ext uri="{FF2B5EF4-FFF2-40B4-BE49-F238E27FC236}">
                  <a16:creationId xmlns:a16="http://schemas.microsoft.com/office/drawing/2014/main" id="{4CE4D41B-BA23-4F38-A8AA-4A9C70E951A8}"/>
                </a:ext>
              </a:extLst>
            </p:cNvPr>
            <p:cNvSpPr/>
            <p:nvPr/>
          </p:nvSpPr>
          <p:spPr>
            <a:xfrm>
              <a:off x="8203642" y="5035446"/>
              <a:ext cx="9525" cy="76200"/>
            </a:xfrm>
            <a:custGeom>
              <a:avLst/>
              <a:gdLst>
                <a:gd name="connsiteX0" fmla="*/ 5069 w 9525"/>
                <a:gd name="connsiteY0" fmla="*/ 5069 h 76200"/>
                <a:gd name="connsiteX1" fmla="*/ 5069 w 9525"/>
                <a:gd name="connsiteY1" fmla="*/ 77069 h 76200"/>
              </a:gdLst>
              <a:ahLst/>
              <a:cxnLst>
                <a:cxn ang="0">
                  <a:pos x="connsiteX0" y="connsiteY0"/>
                </a:cxn>
                <a:cxn ang="0">
                  <a:pos x="connsiteX1" y="connsiteY1"/>
                </a:cxn>
              </a:cxnLst>
              <a:rect l="l" t="t" r="r" b="b"/>
              <a:pathLst>
                <a:path w="9525" h="76200">
                  <a:moveTo>
                    <a:pt x="5069" y="5069"/>
                  </a:moveTo>
                  <a:lnTo>
                    <a:pt x="5069" y="77069"/>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grpSp>
      <p:sp>
        <p:nvSpPr>
          <p:cNvPr id="153" name="TextBox 152">
            <a:extLst>
              <a:ext uri="{FF2B5EF4-FFF2-40B4-BE49-F238E27FC236}">
                <a16:creationId xmlns:a16="http://schemas.microsoft.com/office/drawing/2014/main" id="{7C72AB63-8BEA-4804-A467-850F3A99FDCB}"/>
              </a:ext>
            </a:extLst>
          </p:cNvPr>
          <p:cNvSpPr txBox="1"/>
          <p:nvPr/>
        </p:nvSpPr>
        <p:spPr>
          <a:xfrm>
            <a:off x="6752988" y="4000789"/>
            <a:ext cx="1577676" cy="307777"/>
          </a:xfrm>
          <a:prstGeom prst="rect">
            <a:avLst/>
          </a:prstGeom>
          <a:noFill/>
        </p:spPr>
        <p:txBody>
          <a:bodyPr wrap="none" rtlCol="0">
            <a:spAutoFit/>
          </a:bodyPr>
          <a:lstStyle/>
          <a:p>
            <a:pPr algn="ctr" fontAlgn="auto">
              <a:spcBef>
                <a:spcPts val="0"/>
              </a:spcBef>
              <a:spcAft>
                <a:spcPts val="0"/>
              </a:spcAft>
            </a:pPr>
            <a:r>
              <a:rPr lang="fr-FR" sz="1400" dirty="0">
                <a:solidFill>
                  <a:srgbClr val="4D4D4D"/>
                </a:solidFill>
                <a:latin typeface="Arial"/>
                <a:cs typeface="Arial"/>
              </a:rPr>
              <a:t>Médiane (IC95%)</a:t>
            </a:r>
          </a:p>
        </p:txBody>
      </p:sp>
      <p:sp>
        <p:nvSpPr>
          <p:cNvPr id="154" name="TextBox 153">
            <a:extLst>
              <a:ext uri="{FF2B5EF4-FFF2-40B4-BE49-F238E27FC236}">
                <a16:creationId xmlns:a16="http://schemas.microsoft.com/office/drawing/2014/main" id="{8888120D-6178-4CD9-B2E4-A4DFEB59201F}"/>
              </a:ext>
            </a:extLst>
          </p:cNvPr>
          <p:cNvSpPr txBox="1"/>
          <p:nvPr/>
        </p:nvSpPr>
        <p:spPr>
          <a:xfrm>
            <a:off x="6672208" y="4309311"/>
            <a:ext cx="2019592" cy="307777"/>
          </a:xfrm>
          <a:prstGeom prst="rect">
            <a:avLst/>
          </a:prstGeom>
          <a:noFill/>
        </p:spPr>
        <p:txBody>
          <a:bodyPr wrap="none" rtlCol="0">
            <a:spAutoFit/>
          </a:bodyPr>
          <a:lstStyle/>
          <a:p>
            <a:pPr algn="ctr" fontAlgn="auto">
              <a:spcBef>
                <a:spcPts val="0"/>
              </a:spcBef>
              <a:spcAft>
                <a:spcPts val="0"/>
              </a:spcAft>
            </a:pPr>
            <a:r>
              <a:rPr lang="fr-FR" sz="1400">
                <a:solidFill>
                  <a:srgbClr val="B60D27"/>
                </a:solidFill>
                <a:latin typeface="Arial"/>
                <a:cs typeface="Arial"/>
              </a:rPr>
              <a:t>13,9 mois (11,6 - 16,0)</a:t>
            </a:r>
            <a:endParaRPr lang="fr-FR" sz="1400" dirty="0">
              <a:solidFill>
                <a:srgbClr val="B60D27"/>
              </a:solidFill>
              <a:latin typeface="Arial"/>
              <a:cs typeface="Arial"/>
            </a:endParaRPr>
          </a:p>
        </p:txBody>
      </p:sp>
      <p:sp>
        <p:nvSpPr>
          <p:cNvPr id="155" name="TextBox 154">
            <a:extLst>
              <a:ext uri="{FF2B5EF4-FFF2-40B4-BE49-F238E27FC236}">
                <a16:creationId xmlns:a16="http://schemas.microsoft.com/office/drawing/2014/main" id="{134C7462-164A-4B41-A501-722089781EB5}"/>
              </a:ext>
            </a:extLst>
          </p:cNvPr>
          <p:cNvSpPr txBox="1"/>
          <p:nvPr/>
        </p:nvSpPr>
        <p:spPr>
          <a:xfrm>
            <a:off x="6672208" y="4626937"/>
            <a:ext cx="1933543" cy="307777"/>
          </a:xfrm>
          <a:prstGeom prst="rect">
            <a:avLst/>
          </a:prstGeom>
          <a:noFill/>
        </p:spPr>
        <p:txBody>
          <a:bodyPr wrap="none" rtlCol="0">
            <a:spAutoFit/>
          </a:bodyPr>
          <a:lstStyle/>
          <a:p>
            <a:pPr algn="ctr" fontAlgn="auto">
              <a:spcBef>
                <a:spcPts val="0"/>
              </a:spcBef>
              <a:spcAft>
                <a:spcPts val="0"/>
              </a:spcAft>
            </a:pPr>
            <a:r>
              <a:rPr lang="fr-FR" sz="1400">
                <a:solidFill>
                  <a:srgbClr val="B2C0EC"/>
                </a:solidFill>
                <a:latin typeface="Arial"/>
                <a:cs typeface="Arial"/>
              </a:rPr>
              <a:t>10,6 mois (8,3 - 13,5)</a:t>
            </a:r>
            <a:endParaRPr lang="fr-FR" sz="1400" dirty="0">
              <a:solidFill>
                <a:srgbClr val="B2C0EC"/>
              </a:solidFill>
              <a:latin typeface="Arial"/>
              <a:cs typeface="Arial"/>
            </a:endParaRPr>
          </a:p>
        </p:txBody>
      </p:sp>
      <p:sp>
        <p:nvSpPr>
          <p:cNvPr id="156" name="TextBox 155">
            <a:extLst>
              <a:ext uri="{FF2B5EF4-FFF2-40B4-BE49-F238E27FC236}">
                <a16:creationId xmlns:a16="http://schemas.microsoft.com/office/drawing/2014/main" id="{F0E908C0-79AF-4FC5-A4BF-6B37B96F629B}"/>
              </a:ext>
            </a:extLst>
          </p:cNvPr>
          <p:cNvSpPr txBox="1"/>
          <p:nvPr/>
        </p:nvSpPr>
        <p:spPr>
          <a:xfrm>
            <a:off x="4170377" y="3116048"/>
            <a:ext cx="3009157" cy="246221"/>
          </a:xfrm>
          <a:prstGeom prst="rect">
            <a:avLst/>
          </a:prstGeom>
          <a:noFill/>
        </p:spPr>
        <p:txBody>
          <a:bodyPr wrap="none" rtlCol="0">
            <a:spAutoFit/>
          </a:bodyPr>
          <a:lstStyle/>
          <a:p>
            <a:pPr fontAlgn="auto">
              <a:spcBef>
                <a:spcPts val="0"/>
              </a:spcBef>
              <a:spcAft>
                <a:spcPts val="0"/>
              </a:spcAft>
            </a:pPr>
            <a:r>
              <a:rPr lang="fr-FR" sz="1000" baseline="30000">
                <a:solidFill>
                  <a:srgbClr val="4D4D4D"/>
                </a:solidFill>
                <a:latin typeface="Arial"/>
                <a:cs typeface="Arial"/>
              </a:rPr>
              <a:t>a </a:t>
            </a:r>
            <a:r>
              <a:rPr lang="fr-FR" sz="1000">
                <a:solidFill>
                  <a:srgbClr val="4D4D4D"/>
                </a:solidFill>
                <a:latin typeface="Arial"/>
                <a:cs typeface="Arial"/>
              </a:rPr>
              <a:t>p </a:t>
            </a:r>
            <a:r>
              <a:rPr lang="fr-FR" sz="1000" dirty="0">
                <a:solidFill>
                  <a:srgbClr val="4D4D4D"/>
                </a:solidFill>
                <a:latin typeface="Arial"/>
                <a:cs typeface="Arial"/>
              </a:rPr>
              <a:t>prédéfini pour significativité </a:t>
            </a:r>
            <a:r>
              <a:rPr lang="fr-FR" sz="1000">
                <a:solidFill>
                  <a:srgbClr val="4D4D4D"/>
                </a:solidFill>
                <a:latin typeface="Arial"/>
                <a:cs typeface="Arial"/>
              </a:rPr>
              <a:t>statistique =0,0174</a:t>
            </a:r>
            <a:endParaRPr lang="fr-FR" sz="1000" dirty="0">
              <a:solidFill>
                <a:srgbClr val="4D4D4D"/>
              </a:solidFill>
              <a:latin typeface="Arial"/>
              <a:cs typeface="Arial"/>
            </a:endParaRPr>
          </a:p>
        </p:txBody>
      </p:sp>
    </p:spTree>
    <p:custDataLst>
      <p:tags r:id="rId1"/>
    </p:custDataLst>
    <p:extLst>
      <p:ext uri="{BB962C8B-B14F-4D97-AF65-F5344CB8AC3E}">
        <p14:creationId xmlns:p14="http://schemas.microsoft.com/office/powerpoint/2010/main" val="36507200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noProof="0" dirty="0"/>
              <a:t>4004: </a:t>
            </a:r>
            <a:r>
              <a:rPr lang="fr-FR" dirty="0"/>
              <a:t>Résultats de KEYNOTE-240: étude de phase 3 évaluant pembrolizumab vs meilleurs soins de support (</a:t>
            </a:r>
            <a:r>
              <a:rPr lang="fr-FR" dirty="0" err="1"/>
              <a:t>MSSup</a:t>
            </a:r>
            <a:r>
              <a:rPr lang="fr-FR" dirty="0"/>
              <a:t>) en traitement </a:t>
            </a:r>
            <a:r>
              <a:rPr lang="fr-FR" dirty="0" smtClean="0"/>
              <a:t>de </a:t>
            </a:r>
            <a:r>
              <a:rPr lang="fr-FR" dirty="0"/>
              <a:t>2</a:t>
            </a:r>
            <a:r>
              <a:rPr lang="fr-FR" baseline="30000" dirty="0"/>
              <a:t>e</a:t>
            </a:r>
            <a:r>
              <a:rPr lang="fr-FR" dirty="0"/>
              <a:t> ligne chez les patients avec CHC avancé – Finn RS, et al</a:t>
            </a:r>
            <a:endParaRPr lang="fr-FR" noProof="0" dirty="0"/>
          </a:p>
        </p:txBody>
      </p:sp>
      <p:sp>
        <p:nvSpPr>
          <p:cNvPr id="5123" name="Rectangle 3"/>
          <p:cNvSpPr>
            <a:spLocks noGrp="1" noChangeArrowheads="1"/>
          </p:cNvSpPr>
          <p:nvPr>
            <p:ph idx="1"/>
          </p:nvPr>
        </p:nvSpPr>
        <p:spPr/>
        <p:txBody>
          <a:bodyPr/>
          <a:lstStyle/>
          <a:p>
            <a:pPr marL="0" indent="0">
              <a:buNone/>
            </a:pPr>
            <a:r>
              <a:rPr lang="fr-FR" b="1" noProof="0" dirty="0"/>
              <a:t>Résultats</a:t>
            </a:r>
          </a:p>
          <a:p>
            <a:pPr marL="0" indent="0">
              <a:buNone/>
            </a:pPr>
            <a:endParaRPr lang="fr-FR" noProof="0" dirty="0"/>
          </a:p>
        </p:txBody>
      </p:sp>
      <p:sp>
        <p:nvSpPr>
          <p:cNvPr id="15" name="Text Placeholder 14"/>
          <p:cNvSpPr>
            <a:spLocks noGrp="1"/>
          </p:cNvSpPr>
          <p:nvPr>
            <p:ph type="body" sz="quarter" idx="11"/>
          </p:nvPr>
        </p:nvSpPr>
        <p:spPr/>
        <p:txBody>
          <a:bodyPr/>
          <a:lstStyle/>
          <a:p>
            <a:r>
              <a:rPr lang="fr-FR" noProof="0" dirty="0"/>
              <a:t>Finn RS, et al, J Clin </a:t>
            </a:r>
            <a:r>
              <a:rPr lang="fr-FR" noProof="0" dirty="0" err="1"/>
              <a:t>Oncol</a:t>
            </a:r>
            <a:r>
              <a:rPr lang="fr-FR" noProof="0" dirty="0"/>
              <a:t> 2019;37(</a:t>
            </a:r>
            <a:r>
              <a:rPr lang="fr-FR" noProof="0" dirty="0" err="1"/>
              <a:t>suppl</a:t>
            </a:r>
            <a:r>
              <a:rPr lang="fr-FR" noProof="0" dirty="0"/>
              <a:t>):</a:t>
            </a:r>
            <a:r>
              <a:rPr lang="fr-FR" noProof="0" dirty="0" err="1"/>
              <a:t>abstr</a:t>
            </a:r>
            <a:r>
              <a:rPr lang="fr-FR" noProof="0" dirty="0"/>
              <a:t> 4004</a:t>
            </a:r>
          </a:p>
        </p:txBody>
      </p:sp>
      <p:graphicFrame>
        <p:nvGraphicFramePr>
          <p:cNvPr id="8" name="Table 7">
            <a:extLst>
              <a:ext uri="{FF2B5EF4-FFF2-40B4-BE49-F238E27FC236}">
                <a16:creationId xmlns:a16="http://schemas.microsoft.com/office/drawing/2014/main" id="{AB4EF9D9-4A2E-4697-A076-A1967A2A6843}"/>
              </a:ext>
            </a:extLst>
          </p:cNvPr>
          <p:cNvGraphicFramePr>
            <a:graphicFrameLocks noGrp="1"/>
          </p:cNvGraphicFramePr>
          <p:nvPr>
            <p:extLst>
              <p:ext uri="{D42A27DB-BD31-4B8C-83A1-F6EECF244321}">
                <p14:modId xmlns:p14="http://schemas.microsoft.com/office/powerpoint/2010/main" val="3975655401"/>
              </p:ext>
            </p:extLst>
          </p:nvPr>
        </p:nvGraphicFramePr>
        <p:xfrm>
          <a:off x="902283" y="2414288"/>
          <a:ext cx="3534806" cy="731520"/>
        </p:xfrm>
        <a:graphic>
          <a:graphicData uri="http://schemas.openxmlformats.org/drawingml/2006/table">
            <a:tbl>
              <a:tblPr firstRow="1" bandRow="1">
                <a:tableStyleId>{69012ECD-51FC-41F1-AA8D-1B2483CD663E}</a:tableStyleId>
              </a:tblPr>
              <a:tblGrid>
                <a:gridCol w="1152558">
                  <a:extLst>
                    <a:ext uri="{9D8B030D-6E8A-4147-A177-3AD203B41FA5}">
                      <a16:colId xmlns:a16="http://schemas.microsoft.com/office/drawing/2014/main" val="20000"/>
                    </a:ext>
                  </a:extLst>
                </a:gridCol>
                <a:gridCol w="651724">
                  <a:extLst>
                    <a:ext uri="{9D8B030D-6E8A-4147-A177-3AD203B41FA5}">
                      <a16:colId xmlns:a16="http://schemas.microsoft.com/office/drawing/2014/main" val="3372581253"/>
                    </a:ext>
                  </a:extLst>
                </a:gridCol>
                <a:gridCol w="1055171">
                  <a:extLst>
                    <a:ext uri="{9D8B030D-6E8A-4147-A177-3AD203B41FA5}">
                      <a16:colId xmlns:a16="http://schemas.microsoft.com/office/drawing/2014/main" val="20001"/>
                    </a:ext>
                  </a:extLst>
                </a:gridCol>
                <a:gridCol w="675353">
                  <a:extLst>
                    <a:ext uri="{9D8B030D-6E8A-4147-A177-3AD203B41FA5}">
                      <a16:colId xmlns:a16="http://schemas.microsoft.com/office/drawing/2014/main" val="20002"/>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000" b="1"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US" sz="1000" b="1" i="0" u="none" strike="noStrike" cap="none" normalizeH="0" baseline="0" dirty="0" err="1">
                          <a:ln>
                            <a:noFill/>
                          </a:ln>
                          <a:solidFill>
                            <a:srgbClr val="4D4D4D"/>
                          </a:solidFill>
                          <a:effectLst/>
                          <a:latin typeface="Arial" charset="0"/>
                          <a:cs typeface="Arial" charset="0"/>
                        </a:rPr>
                        <a:t>Evts</a:t>
                      </a:r>
                      <a:endParaRPr kumimoji="0" lang="en-US" sz="1000" b="1"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1" i="0" u="none" strike="noStrike" cap="none" normalizeH="0" baseline="0" dirty="0">
                          <a:ln>
                            <a:noFill/>
                          </a:ln>
                          <a:solidFill>
                            <a:srgbClr val="4D4D4D"/>
                          </a:solidFill>
                          <a:effectLst/>
                          <a:latin typeface="Arial" charset="0"/>
                          <a:cs typeface="Arial" charset="0"/>
                        </a:rPr>
                        <a:t>HR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1" i="0" u="none" strike="noStrike" cap="none" normalizeH="0" baseline="0" dirty="0">
                          <a:ln>
                            <a:noFill/>
                          </a:ln>
                          <a:solidFill>
                            <a:srgbClr val="4D4D4D"/>
                          </a:solidFill>
                          <a:effectLst/>
                          <a:latin typeface="Arial" charset="0"/>
                          <a:cs typeface="Arial" charset="0"/>
                        </a:rPr>
                        <a:t>p</a:t>
                      </a:r>
                      <a:r>
                        <a:rPr kumimoji="0" lang="en-GB" sz="1000" b="1" i="0" u="none" strike="noStrike" cap="none" normalizeH="0" baseline="30000" dirty="0">
                          <a:ln>
                            <a:noFill/>
                          </a:ln>
                          <a:solidFill>
                            <a:srgbClr val="4D4D4D"/>
                          </a:solidFill>
                          <a:effectLst/>
                          <a:latin typeface="Arial" charset="0"/>
                          <a:cs typeface="Arial" charset="0"/>
                        </a:rPr>
                        <a:t>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a:ln>
                            <a:noFill/>
                          </a:ln>
                          <a:solidFill>
                            <a:srgbClr val="B60D27"/>
                          </a:solidFill>
                          <a:effectLst/>
                          <a:latin typeface="Arial" charset="0"/>
                          <a:cs typeface="Arial" charset="0"/>
                        </a:rPr>
                        <a:t>Pembrolizumab</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a:ln>
                            <a:noFill/>
                          </a:ln>
                          <a:solidFill>
                            <a:srgbClr val="B60D27"/>
                          </a:solidFill>
                          <a:effectLst/>
                          <a:latin typeface="Arial" charset="0"/>
                          <a:cs typeface="Arial" charset="0"/>
                        </a:rPr>
                        <a:t>203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a:ln>
                            <a:noFill/>
                          </a:ln>
                          <a:solidFill>
                            <a:srgbClr val="4D4D4D"/>
                          </a:solidFill>
                          <a:effectLst/>
                          <a:latin typeface="Arial" charset="0"/>
                          <a:cs typeface="Arial" charset="0"/>
                        </a:rPr>
                        <a:t>0,775 </a:t>
                      </a:r>
                      <a:br>
                        <a:rPr kumimoji="0" lang="en-GB" sz="1000" b="0" i="0" u="none" strike="noStrike" cap="none" normalizeH="0" baseline="0" dirty="0">
                          <a:ln>
                            <a:noFill/>
                          </a:ln>
                          <a:solidFill>
                            <a:srgbClr val="4D4D4D"/>
                          </a:solidFill>
                          <a:effectLst/>
                          <a:latin typeface="Arial" charset="0"/>
                          <a:cs typeface="Arial" charset="0"/>
                        </a:rPr>
                      </a:br>
                      <a:r>
                        <a:rPr kumimoji="0" lang="en-GB" sz="1000" b="0" i="0" u="none" strike="noStrike" cap="none" normalizeH="0" baseline="0" dirty="0">
                          <a:ln>
                            <a:noFill/>
                          </a:ln>
                          <a:solidFill>
                            <a:srgbClr val="4D4D4D"/>
                          </a:solidFill>
                          <a:effectLst/>
                          <a:latin typeface="Arial" charset="0"/>
                          <a:cs typeface="Arial" charset="0"/>
                        </a:rPr>
                        <a:t>(0,609 - 0,987)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a:ln>
                            <a:noFill/>
                          </a:ln>
                          <a:solidFill>
                            <a:srgbClr val="4D4D4D"/>
                          </a:solidFill>
                          <a:effectLst/>
                          <a:latin typeface="Arial" charset="0"/>
                          <a:cs typeface="Arial" charset="0"/>
                        </a:rPr>
                        <a:t>0,0186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5399">
                <a:tc>
                  <a:txBody>
                    <a:bodyPr/>
                    <a:lstStyle/>
                    <a:p>
                      <a:pPr marL="457200" marR="0" lvl="1" indent="-45720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a:ln>
                            <a:noFill/>
                          </a:ln>
                          <a:solidFill>
                            <a:srgbClr val="B2C0EC"/>
                          </a:solidFill>
                          <a:effectLst/>
                          <a:latin typeface="Arial" charset="0"/>
                          <a:cs typeface="Arial" charset="0"/>
                        </a:rPr>
                        <a:t>Placebo</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a:ln>
                            <a:noFill/>
                          </a:ln>
                          <a:solidFill>
                            <a:srgbClr val="B2C0EC"/>
                          </a:solidFill>
                          <a:effectLst/>
                          <a:latin typeface="Arial" charset="0"/>
                          <a:cs typeface="Arial" charset="0"/>
                        </a:rPr>
                        <a:t>105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B2C0EC"/>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B2C0EC"/>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bl>
          </a:graphicData>
        </a:graphic>
      </p:graphicFrame>
      <p:grpSp>
        <p:nvGrpSpPr>
          <p:cNvPr id="9" name="Group 8">
            <a:extLst>
              <a:ext uri="{FF2B5EF4-FFF2-40B4-BE49-F238E27FC236}">
                <a16:creationId xmlns:a16="http://schemas.microsoft.com/office/drawing/2014/main" id="{ABDF16FA-AD64-409C-8F03-FA963D966245}"/>
              </a:ext>
            </a:extLst>
          </p:cNvPr>
          <p:cNvGrpSpPr/>
          <p:nvPr/>
        </p:nvGrpSpPr>
        <p:grpSpPr>
          <a:xfrm>
            <a:off x="-57091" y="2070314"/>
            <a:ext cx="4700391" cy="3652747"/>
            <a:chOff x="-82662" y="2070314"/>
            <a:chExt cx="4762230" cy="3652747"/>
          </a:xfrm>
        </p:grpSpPr>
        <p:grpSp>
          <p:nvGrpSpPr>
            <p:cNvPr id="10" name="Group 9">
              <a:extLst>
                <a:ext uri="{FF2B5EF4-FFF2-40B4-BE49-F238E27FC236}">
                  <a16:creationId xmlns:a16="http://schemas.microsoft.com/office/drawing/2014/main" id="{410E7771-7EB8-4C4C-AE40-F20440BC131C}"/>
                </a:ext>
              </a:extLst>
            </p:cNvPr>
            <p:cNvGrpSpPr/>
            <p:nvPr/>
          </p:nvGrpSpPr>
          <p:grpSpPr>
            <a:xfrm>
              <a:off x="-82662" y="2270751"/>
              <a:ext cx="4762230" cy="3452310"/>
              <a:chOff x="24064" y="2207573"/>
              <a:chExt cx="7872588" cy="3469513"/>
            </a:xfrm>
          </p:grpSpPr>
          <p:sp>
            <p:nvSpPr>
              <p:cNvPr id="55" name="Freeform 21">
                <a:extLst>
                  <a:ext uri="{FF2B5EF4-FFF2-40B4-BE49-F238E27FC236}">
                    <a16:creationId xmlns:a16="http://schemas.microsoft.com/office/drawing/2014/main" id="{AA5E7908-A9D9-4F1C-93CF-D036FD55E62B}"/>
                  </a:ext>
                </a:extLst>
              </p:cNvPr>
              <p:cNvSpPr>
                <a:spLocks/>
              </p:cNvSpPr>
              <p:nvPr/>
            </p:nvSpPr>
            <p:spPr bwMode="auto">
              <a:xfrm>
                <a:off x="1138864" y="2334069"/>
                <a:ext cx="6601487"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000000"/>
                  </a:solidFill>
                  <a:latin typeface="Arial"/>
                  <a:cs typeface="Arial"/>
                </a:endParaRPr>
              </a:p>
            </p:txBody>
          </p:sp>
          <p:sp>
            <p:nvSpPr>
              <p:cNvPr id="56" name="Line 6">
                <a:extLst>
                  <a:ext uri="{FF2B5EF4-FFF2-40B4-BE49-F238E27FC236}">
                    <a16:creationId xmlns:a16="http://schemas.microsoft.com/office/drawing/2014/main" id="{F1E2F801-BB43-4B38-9A4E-15638F56A48A}"/>
                  </a:ext>
                </a:extLst>
              </p:cNvPr>
              <p:cNvSpPr>
                <a:spLocks noChangeShapeType="1"/>
              </p:cNvSpPr>
              <p:nvPr/>
            </p:nvSpPr>
            <p:spPr bwMode="auto">
              <a:xfrm>
                <a:off x="1048631" y="233406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000000"/>
                  </a:solidFill>
                  <a:latin typeface="Arial"/>
                  <a:cs typeface="Arial"/>
                </a:endParaRPr>
              </a:p>
            </p:txBody>
          </p:sp>
          <p:sp>
            <p:nvSpPr>
              <p:cNvPr id="57" name="Line 7">
                <a:extLst>
                  <a:ext uri="{FF2B5EF4-FFF2-40B4-BE49-F238E27FC236}">
                    <a16:creationId xmlns:a16="http://schemas.microsoft.com/office/drawing/2014/main" id="{0CA1C569-E9A9-4E0E-8F18-CFB8F7BC3898}"/>
                  </a:ext>
                </a:extLst>
              </p:cNvPr>
              <p:cNvSpPr>
                <a:spLocks noChangeShapeType="1"/>
              </p:cNvSpPr>
              <p:nvPr/>
            </p:nvSpPr>
            <p:spPr bwMode="auto">
              <a:xfrm>
                <a:off x="1048631" y="2869649"/>
                <a:ext cx="8623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000000"/>
                  </a:solidFill>
                  <a:latin typeface="Arial"/>
                  <a:cs typeface="Arial"/>
                </a:endParaRPr>
              </a:p>
            </p:txBody>
          </p:sp>
          <p:sp>
            <p:nvSpPr>
              <p:cNvPr id="58" name="Line 8">
                <a:extLst>
                  <a:ext uri="{FF2B5EF4-FFF2-40B4-BE49-F238E27FC236}">
                    <a16:creationId xmlns:a16="http://schemas.microsoft.com/office/drawing/2014/main" id="{E3432FC6-6205-4B52-8E1C-63DDA9A43409}"/>
                  </a:ext>
                </a:extLst>
              </p:cNvPr>
              <p:cNvSpPr>
                <a:spLocks noChangeShapeType="1"/>
              </p:cNvSpPr>
              <p:nvPr/>
            </p:nvSpPr>
            <p:spPr bwMode="auto">
              <a:xfrm>
                <a:off x="1048631" y="340523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000000"/>
                  </a:solidFill>
                  <a:latin typeface="Arial"/>
                  <a:cs typeface="Arial"/>
                </a:endParaRPr>
              </a:p>
            </p:txBody>
          </p:sp>
          <p:sp>
            <p:nvSpPr>
              <p:cNvPr id="59" name="Line 10">
                <a:extLst>
                  <a:ext uri="{FF2B5EF4-FFF2-40B4-BE49-F238E27FC236}">
                    <a16:creationId xmlns:a16="http://schemas.microsoft.com/office/drawing/2014/main" id="{A17F3FAC-4EE9-4F21-8A91-12EE97D88BCF}"/>
                  </a:ext>
                </a:extLst>
              </p:cNvPr>
              <p:cNvSpPr>
                <a:spLocks noChangeShapeType="1"/>
              </p:cNvSpPr>
              <p:nvPr/>
            </p:nvSpPr>
            <p:spPr bwMode="auto">
              <a:xfrm>
                <a:off x="1048631" y="439188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000000"/>
                  </a:solidFill>
                  <a:latin typeface="Arial"/>
                  <a:cs typeface="Arial"/>
                </a:endParaRPr>
              </a:p>
            </p:txBody>
          </p:sp>
          <p:sp>
            <p:nvSpPr>
              <p:cNvPr id="60" name="Line 11">
                <a:extLst>
                  <a:ext uri="{FF2B5EF4-FFF2-40B4-BE49-F238E27FC236}">
                    <a16:creationId xmlns:a16="http://schemas.microsoft.com/office/drawing/2014/main" id="{FD948DB1-5A15-479A-B436-5F976479BBA9}"/>
                  </a:ext>
                </a:extLst>
              </p:cNvPr>
              <p:cNvSpPr>
                <a:spLocks noChangeShapeType="1"/>
              </p:cNvSpPr>
              <p:nvPr/>
            </p:nvSpPr>
            <p:spPr bwMode="auto">
              <a:xfrm>
                <a:off x="1048631" y="488356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000000"/>
                  </a:solidFill>
                  <a:latin typeface="Arial"/>
                  <a:cs typeface="Arial"/>
                </a:endParaRPr>
              </a:p>
            </p:txBody>
          </p:sp>
          <p:sp>
            <p:nvSpPr>
              <p:cNvPr id="61" name="TextBox 60">
                <a:extLst>
                  <a:ext uri="{FF2B5EF4-FFF2-40B4-BE49-F238E27FC236}">
                    <a16:creationId xmlns:a16="http://schemas.microsoft.com/office/drawing/2014/main" id="{C98847F2-3B43-4350-AF84-AE3EA3F88694}"/>
                  </a:ext>
                </a:extLst>
              </p:cNvPr>
              <p:cNvSpPr txBox="1"/>
              <p:nvPr/>
            </p:nvSpPr>
            <p:spPr>
              <a:xfrm rot="16200000">
                <a:off x="172784" y="3428631"/>
                <a:ext cx="626998" cy="412390"/>
              </a:xfrm>
              <a:prstGeom prst="rect">
                <a:avLst/>
              </a:prstGeom>
              <a:noFill/>
            </p:spPr>
            <p:txBody>
              <a:bodyPr wrap="none" rtlCol="0">
                <a:spAutoFit/>
              </a:bodyPr>
              <a:lstStyle/>
              <a:p>
                <a:pPr algn="ctr"/>
                <a:r>
                  <a:rPr lang="fr-FR" sz="1000">
                    <a:solidFill>
                      <a:srgbClr val="4D4D4D"/>
                    </a:solidFill>
                    <a:latin typeface="Arial"/>
                    <a:cs typeface="Arial" panose="020B0604020202020204" pitchFamily="34" charset="0"/>
                  </a:rPr>
                  <a:t>SSP, %</a:t>
                </a:r>
                <a:endParaRPr lang="fr-FR" sz="1000" dirty="0">
                  <a:solidFill>
                    <a:srgbClr val="4D4D4D"/>
                  </a:solidFill>
                  <a:latin typeface="Arial"/>
                  <a:cs typeface="Arial" panose="020B0604020202020204" pitchFamily="34" charset="0"/>
                </a:endParaRPr>
              </a:p>
            </p:txBody>
          </p:sp>
          <p:sp>
            <p:nvSpPr>
              <p:cNvPr id="62" name="TextBox 61">
                <a:extLst>
                  <a:ext uri="{FF2B5EF4-FFF2-40B4-BE49-F238E27FC236}">
                    <a16:creationId xmlns:a16="http://schemas.microsoft.com/office/drawing/2014/main" id="{597052BB-06C9-48EB-B80E-5CA99DFC6F09}"/>
                  </a:ext>
                </a:extLst>
              </p:cNvPr>
              <p:cNvSpPr txBox="1"/>
              <p:nvPr/>
            </p:nvSpPr>
            <p:spPr>
              <a:xfrm>
                <a:off x="4277625" y="5132965"/>
                <a:ext cx="763032" cy="247448"/>
              </a:xfrm>
              <a:prstGeom prst="rect">
                <a:avLst/>
              </a:prstGeom>
              <a:noFill/>
            </p:spPr>
            <p:txBody>
              <a:bodyPr wrap="none" rtlCol="0">
                <a:spAutoFit/>
              </a:bodyPr>
              <a:lstStyle/>
              <a:p>
                <a:pPr algn="ctr"/>
                <a:r>
                  <a:rPr lang="fr-FR" sz="1000" dirty="0">
                    <a:solidFill>
                      <a:srgbClr val="4D4D4D"/>
                    </a:solidFill>
                    <a:latin typeface="Arial"/>
                    <a:cs typeface="Arial" panose="020B0604020202020204" pitchFamily="34" charset="0"/>
                  </a:rPr>
                  <a:t>Mois</a:t>
                </a:r>
              </a:p>
            </p:txBody>
          </p:sp>
          <p:sp>
            <p:nvSpPr>
              <p:cNvPr id="63" name="TextBox 62">
                <a:extLst>
                  <a:ext uri="{FF2B5EF4-FFF2-40B4-BE49-F238E27FC236}">
                    <a16:creationId xmlns:a16="http://schemas.microsoft.com/office/drawing/2014/main" id="{79677714-6DE9-4EBE-9EDB-F41D7350F9AC}"/>
                  </a:ext>
                </a:extLst>
              </p:cNvPr>
              <p:cNvSpPr txBox="1"/>
              <p:nvPr/>
            </p:nvSpPr>
            <p:spPr>
              <a:xfrm>
                <a:off x="450924" y="2207573"/>
                <a:ext cx="663693" cy="247448"/>
              </a:xfrm>
              <a:prstGeom prst="rect">
                <a:avLst/>
              </a:prstGeom>
              <a:noFill/>
            </p:spPr>
            <p:txBody>
              <a:bodyPr wrap="none" rtlCol="0" anchor="ctr" anchorCtr="0">
                <a:spAutoFit/>
              </a:bodyPr>
              <a:lstStyle/>
              <a:p>
                <a:pPr algn="r" fontAlgn="auto">
                  <a:spcBef>
                    <a:spcPts val="0"/>
                  </a:spcBef>
                  <a:spcAft>
                    <a:spcPts val="0"/>
                  </a:spcAft>
                </a:pPr>
                <a:r>
                  <a:rPr lang="fr-FR" sz="1000">
                    <a:solidFill>
                      <a:srgbClr val="4D4D4D"/>
                    </a:solidFill>
                    <a:latin typeface="Arial"/>
                    <a:cs typeface="Arial" panose="020B0604020202020204" pitchFamily="34" charset="0"/>
                  </a:rPr>
                  <a:t>10	0</a:t>
                </a:r>
                <a:endParaRPr lang="fr-FR" sz="1000" dirty="0">
                  <a:solidFill>
                    <a:srgbClr val="4D4D4D"/>
                  </a:solidFill>
                  <a:latin typeface="Arial"/>
                  <a:cs typeface="Arial" panose="020B0604020202020204" pitchFamily="34" charset="0"/>
                </a:endParaRPr>
              </a:p>
            </p:txBody>
          </p:sp>
          <p:sp>
            <p:nvSpPr>
              <p:cNvPr id="64" name="TextBox 63">
                <a:extLst>
                  <a:ext uri="{FF2B5EF4-FFF2-40B4-BE49-F238E27FC236}">
                    <a16:creationId xmlns:a16="http://schemas.microsoft.com/office/drawing/2014/main" id="{CD05B33E-A5DD-4C92-BE9D-3E9471E0F67D}"/>
                  </a:ext>
                </a:extLst>
              </p:cNvPr>
              <p:cNvSpPr txBox="1"/>
              <p:nvPr/>
            </p:nvSpPr>
            <p:spPr>
              <a:xfrm>
                <a:off x="569056" y="2744004"/>
                <a:ext cx="545560" cy="247448"/>
              </a:xfrm>
              <a:prstGeom prst="rect">
                <a:avLst/>
              </a:prstGeom>
              <a:noFill/>
            </p:spPr>
            <p:txBody>
              <a:bodyPr wrap="none" rtlCol="0" anchor="ctr" anchorCtr="0">
                <a:spAutoFit/>
              </a:bodyPr>
              <a:lstStyle/>
              <a:p>
                <a:pPr algn="r" fontAlgn="auto">
                  <a:spcBef>
                    <a:spcPts val="0"/>
                  </a:spcBef>
                  <a:spcAft>
                    <a:spcPts val="0"/>
                  </a:spcAft>
                </a:pPr>
                <a:r>
                  <a:rPr lang="fr-FR" sz="1000">
                    <a:solidFill>
                      <a:srgbClr val="4D4D4D"/>
                    </a:solidFill>
                    <a:latin typeface="Arial"/>
                    <a:cs typeface="Arial" panose="020B0604020202020204" pitchFamily="34" charset="0"/>
                  </a:rPr>
                  <a:t>80</a:t>
                </a:r>
                <a:endParaRPr lang="fr-FR" sz="1000" dirty="0">
                  <a:solidFill>
                    <a:srgbClr val="4D4D4D"/>
                  </a:solidFill>
                  <a:latin typeface="Arial"/>
                  <a:cs typeface="Arial" panose="020B0604020202020204" pitchFamily="34" charset="0"/>
                </a:endParaRPr>
              </a:p>
            </p:txBody>
          </p:sp>
          <p:sp>
            <p:nvSpPr>
              <p:cNvPr id="65" name="TextBox 64">
                <a:extLst>
                  <a:ext uri="{FF2B5EF4-FFF2-40B4-BE49-F238E27FC236}">
                    <a16:creationId xmlns:a16="http://schemas.microsoft.com/office/drawing/2014/main" id="{E5217BB6-4A10-4BEF-AC97-34EA7BA388C5}"/>
                  </a:ext>
                </a:extLst>
              </p:cNvPr>
              <p:cNvSpPr txBox="1"/>
              <p:nvPr/>
            </p:nvSpPr>
            <p:spPr>
              <a:xfrm>
                <a:off x="569056" y="3280435"/>
                <a:ext cx="545560" cy="247448"/>
              </a:xfrm>
              <a:prstGeom prst="rect">
                <a:avLst/>
              </a:prstGeom>
              <a:noFill/>
            </p:spPr>
            <p:txBody>
              <a:bodyPr wrap="none" rtlCol="0" anchor="ctr" anchorCtr="0">
                <a:spAutoFit/>
              </a:bodyPr>
              <a:lstStyle/>
              <a:p>
                <a:pPr algn="r" fontAlgn="auto">
                  <a:spcBef>
                    <a:spcPts val="0"/>
                  </a:spcBef>
                  <a:spcAft>
                    <a:spcPts val="0"/>
                  </a:spcAft>
                </a:pPr>
                <a:r>
                  <a:rPr lang="fr-FR" sz="1000">
                    <a:solidFill>
                      <a:srgbClr val="4D4D4D"/>
                    </a:solidFill>
                    <a:latin typeface="Arial"/>
                    <a:cs typeface="Arial" panose="020B0604020202020204" pitchFamily="34" charset="0"/>
                  </a:rPr>
                  <a:t>60</a:t>
                </a:r>
                <a:endParaRPr lang="fr-FR" sz="1000" dirty="0">
                  <a:solidFill>
                    <a:srgbClr val="4D4D4D"/>
                  </a:solidFill>
                  <a:latin typeface="Arial"/>
                  <a:cs typeface="Arial" panose="020B0604020202020204" pitchFamily="34" charset="0"/>
                </a:endParaRPr>
              </a:p>
            </p:txBody>
          </p:sp>
          <p:sp>
            <p:nvSpPr>
              <p:cNvPr id="66" name="TextBox 65">
                <a:extLst>
                  <a:ext uri="{FF2B5EF4-FFF2-40B4-BE49-F238E27FC236}">
                    <a16:creationId xmlns:a16="http://schemas.microsoft.com/office/drawing/2014/main" id="{2D163D7F-298A-4AF7-A615-E6F9E651035D}"/>
                  </a:ext>
                </a:extLst>
              </p:cNvPr>
              <p:cNvSpPr txBox="1"/>
              <p:nvPr/>
            </p:nvSpPr>
            <p:spPr>
              <a:xfrm>
                <a:off x="569054" y="4268164"/>
                <a:ext cx="545560" cy="247448"/>
              </a:xfrm>
              <a:prstGeom prst="rect">
                <a:avLst/>
              </a:prstGeom>
              <a:noFill/>
            </p:spPr>
            <p:txBody>
              <a:bodyPr wrap="none" rtlCol="0" anchor="ctr" anchorCtr="0">
                <a:spAutoFit/>
              </a:bodyPr>
              <a:lstStyle/>
              <a:p>
                <a:pPr algn="r" fontAlgn="auto">
                  <a:spcBef>
                    <a:spcPts val="0"/>
                  </a:spcBef>
                  <a:spcAft>
                    <a:spcPts val="0"/>
                  </a:spcAft>
                </a:pPr>
                <a:r>
                  <a:rPr lang="fr-FR" sz="1000">
                    <a:solidFill>
                      <a:srgbClr val="4D4D4D"/>
                    </a:solidFill>
                    <a:latin typeface="Arial"/>
                    <a:cs typeface="Arial" panose="020B0604020202020204" pitchFamily="34" charset="0"/>
                  </a:rPr>
                  <a:t>20</a:t>
                </a:r>
                <a:endParaRPr lang="fr-FR" sz="1000" dirty="0">
                  <a:solidFill>
                    <a:srgbClr val="4D4D4D"/>
                  </a:solidFill>
                  <a:latin typeface="Arial"/>
                  <a:cs typeface="Arial" panose="020B0604020202020204" pitchFamily="34" charset="0"/>
                </a:endParaRPr>
              </a:p>
            </p:txBody>
          </p:sp>
          <p:sp>
            <p:nvSpPr>
              <p:cNvPr id="67" name="TextBox 66">
                <a:extLst>
                  <a:ext uri="{FF2B5EF4-FFF2-40B4-BE49-F238E27FC236}">
                    <a16:creationId xmlns:a16="http://schemas.microsoft.com/office/drawing/2014/main" id="{0EAC3CE8-FFB8-4415-ADCC-FCFDDBDF88E8}"/>
                  </a:ext>
                </a:extLst>
              </p:cNvPr>
              <p:cNvSpPr txBox="1"/>
              <p:nvPr/>
            </p:nvSpPr>
            <p:spPr>
              <a:xfrm>
                <a:off x="687184" y="4758075"/>
                <a:ext cx="427428" cy="247448"/>
              </a:xfrm>
              <a:prstGeom prst="rect">
                <a:avLst/>
              </a:prstGeom>
              <a:noFill/>
            </p:spPr>
            <p:txBody>
              <a:bodyPr wrap="none" rtlCol="0" anchor="ctr" anchorCtr="0">
                <a:spAutoFit/>
              </a:bodyPr>
              <a:lstStyle/>
              <a:p>
                <a:pPr algn="r" fontAlgn="auto">
                  <a:spcBef>
                    <a:spcPts val="0"/>
                  </a:spcBef>
                  <a:spcAft>
                    <a:spcPts val="0"/>
                  </a:spcAft>
                </a:pPr>
                <a:r>
                  <a:rPr lang="fr-FR" sz="1000">
                    <a:solidFill>
                      <a:srgbClr val="4D4D4D"/>
                    </a:solidFill>
                    <a:latin typeface="Arial"/>
                    <a:cs typeface="Arial" panose="020B0604020202020204" pitchFamily="34" charset="0"/>
                  </a:rPr>
                  <a:t>0</a:t>
                </a:r>
                <a:endParaRPr lang="fr-FR" sz="1000" dirty="0">
                  <a:solidFill>
                    <a:srgbClr val="4D4D4D"/>
                  </a:solidFill>
                  <a:latin typeface="Arial"/>
                  <a:cs typeface="Arial" panose="020B0604020202020204" pitchFamily="34" charset="0"/>
                </a:endParaRPr>
              </a:p>
            </p:txBody>
          </p:sp>
          <p:grpSp>
            <p:nvGrpSpPr>
              <p:cNvPr id="68" name="Group 67">
                <a:extLst>
                  <a:ext uri="{FF2B5EF4-FFF2-40B4-BE49-F238E27FC236}">
                    <a16:creationId xmlns:a16="http://schemas.microsoft.com/office/drawing/2014/main" id="{2295562D-7ED6-4BA8-AC64-7CA583392EA0}"/>
                  </a:ext>
                </a:extLst>
              </p:cNvPr>
              <p:cNvGrpSpPr/>
              <p:nvPr/>
            </p:nvGrpSpPr>
            <p:grpSpPr>
              <a:xfrm>
                <a:off x="901655" y="4920702"/>
                <a:ext cx="476168" cy="753703"/>
                <a:chOff x="749886" y="4920702"/>
                <a:chExt cx="397569" cy="753703"/>
              </a:xfrm>
            </p:grpSpPr>
            <p:sp>
              <p:nvSpPr>
                <p:cNvPr id="94" name="Line 21">
                  <a:extLst>
                    <a:ext uri="{FF2B5EF4-FFF2-40B4-BE49-F238E27FC236}">
                      <a16:creationId xmlns:a16="http://schemas.microsoft.com/office/drawing/2014/main" id="{1923FB04-5174-4AE3-8096-B6CE7D08FB95}"/>
                    </a:ext>
                  </a:extLst>
                </p:cNvPr>
                <p:cNvSpPr>
                  <a:spLocks noChangeShapeType="1"/>
                </p:cNvSpPr>
                <p:nvPr/>
              </p:nvSpPr>
              <p:spPr bwMode="auto">
                <a:xfrm>
                  <a:off x="941435"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000000"/>
                    </a:solidFill>
                    <a:latin typeface="Arial"/>
                    <a:cs typeface="Arial" panose="020B0604020202020204" pitchFamily="34" charset="0"/>
                  </a:endParaRPr>
                </a:p>
              </p:txBody>
            </p:sp>
            <p:sp>
              <p:nvSpPr>
                <p:cNvPr id="95" name="TextBox 94">
                  <a:extLst>
                    <a:ext uri="{FF2B5EF4-FFF2-40B4-BE49-F238E27FC236}">
                      <a16:creationId xmlns:a16="http://schemas.microsoft.com/office/drawing/2014/main" id="{B5875ED6-6224-4B7C-AC37-1DF9377F1D79}"/>
                    </a:ext>
                  </a:extLst>
                </p:cNvPr>
                <p:cNvSpPr txBox="1"/>
                <p:nvPr/>
              </p:nvSpPr>
              <p:spPr>
                <a:xfrm>
                  <a:off x="749886" y="4982720"/>
                  <a:ext cx="397569" cy="691685"/>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000">
                      <a:solidFill>
                        <a:srgbClr val="4D4D4D"/>
                      </a:solidFill>
                      <a:latin typeface="Arial"/>
                      <a:cs typeface="Arial" panose="020B0604020202020204" pitchFamily="34" charset="0"/>
                    </a:rPr>
                    <a:t>0</a:t>
                  </a:r>
                </a:p>
                <a:p>
                  <a:pPr algn="ctr" fontAlgn="auto">
                    <a:spcBef>
                      <a:spcPts val="0"/>
                    </a:spcBef>
                    <a:spcAft>
                      <a:spcPts val="0"/>
                    </a:spcAft>
                  </a:pPr>
                  <a:endParaRPr lang="fr-FR" sz="1000">
                    <a:solidFill>
                      <a:srgbClr val="000000"/>
                    </a:solidFill>
                    <a:latin typeface="Arial"/>
                    <a:cs typeface="Arial" panose="020B0604020202020204" pitchFamily="34" charset="0"/>
                  </a:endParaRPr>
                </a:p>
                <a:p>
                  <a:pPr algn="ctr" fontAlgn="auto">
                    <a:spcBef>
                      <a:spcPts val="0"/>
                    </a:spcBef>
                    <a:spcAft>
                      <a:spcPts val="0"/>
                    </a:spcAft>
                  </a:pPr>
                  <a:r>
                    <a:rPr lang="fr-FR" sz="1000">
                      <a:solidFill>
                        <a:srgbClr val="B60D27"/>
                      </a:solidFill>
                      <a:latin typeface="Arial"/>
                      <a:cs typeface="Arial" panose="020B0604020202020204" pitchFamily="34" charset="0"/>
                    </a:rPr>
                    <a:t>278</a:t>
                  </a:r>
                </a:p>
                <a:p>
                  <a:pPr algn="ctr" fontAlgn="auto">
                    <a:spcBef>
                      <a:spcPts val="0"/>
                    </a:spcBef>
                    <a:spcAft>
                      <a:spcPts val="0"/>
                    </a:spcAft>
                  </a:pPr>
                  <a:r>
                    <a:rPr lang="fr-FR" sz="1000">
                      <a:solidFill>
                        <a:srgbClr val="B2C0EC"/>
                      </a:solidFill>
                      <a:latin typeface="Arial"/>
                      <a:cs typeface="Arial" panose="020B0604020202020204" pitchFamily="34" charset="0"/>
                    </a:rPr>
                    <a:t>135</a:t>
                  </a:r>
                  <a:endParaRPr lang="fr-FR" sz="1000" dirty="0">
                    <a:solidFill>
                      <a:srgbClr val="B2C0EC"/>
                    </a:solidFill>
                    <a:latin typeface="Arial"/>
                    <a:cs typeface="Arial" panose="020B0604020202020204" pitchFamily="34" charset="0"/>
                  </a:endParaRPr>
                </a:p>
              </p:txBody>
            </p:sp>
          </p:grpSp>
          <p:grpSp>
            <p:nvGrpSpPr>
              <p:cNvPr id="69" name="Group 68">
                <a:extLst>
                  <a:ext uri="{FF2B5EF4-FFF2-40B4-BE49-F238E27FC236}">
                    <a16:creationId xmlns:a16="http://schemas.microsoft.com/office/drawing/2014/main" id="{4F5429C8-8561-494A-90CD-D6B87AD4729D}"/>
                  </a:ext>
                </a:extLst>
              </p:cNvPr>
              <p:cNvGrpSpPr/>
              <p:nvPr/>
            </p:nvGrpSpPr>
            <p:grpSpPr>
              <a:xfrm>
                <a:off x="1737440" y="4920702"/>
                <a:ext cx="476170" cy="753703"/>
                <a:chOff x="18963" y="4920702"/>
                <a:chExt cx="397581" cy="753703"/>
              </a:xfrm>
            </p:grpSpPr>
            <p:sp>
              <p:nvSpPr>
                <p:cNvPr id="92" name="Line 21">
                  <a:extLst>
                    <a:ext uri="{FF2B5EF4-FFF2-40B4-BE49-F238E27FC236}">
                      <a16:creationId xmlns:a16="http://schemas.microsoft.com/office/drawing/2014/main" id="{ED58DAAF-B9B9-4D61-9EFE-9EC9ADFA48B7}"/>
                    </a:ext>
                  </a:extLst>
                </p:cNvPr>
                <p:cNvSpPr>
                  <a:spLocks noChangeShapeType="1"/>
                </p:cNvSpPr>
                <p:nvPr/>
              </p:nvSpPr>
              <p:spPr bwMode="auto">
                <a:xfrm>
                  <a:off x="222254"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000000"/>
                    </a:solidFill>
                    <a:latin typeface="Arial"/>
                    <a:cs typeface="Arial" panose="020B0604020202020204" pitchFamily="34" charset="0"/>
                  </a:endParaRPr>
                </a:p>
              </p:txBody>
            </p:sp>
            <p:sp>
              <p:nvSpPr>
                <p:cNvPr id="93" name="TextBox 92">
                  <a:extLst>
                    <a:ext uri="{FF2B5EF4-FFF2-40B4-BE49-F238E27FC236}">
                      <a16:creationId xmlns:a16="http://schemas.microsoft.com/office/drawing/2014/main" id="{6489C003-7B53-44BC-82DF-71840ADE49A5}"/>
                    </a:ext>
                  </a:extLst>
                </p:cNvPr>
                <p:cNvSpPr txBox="1"/>
                <p:nvPr/>
              </p:nvSpPr>
              <p:spPr>
                <a:xfrm>
                  <a:off x="18963" y="4982720"/>
                  <a:ext cx="397581" cy="691685"/>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000">
                      <a:solidFill>
                        <a:srgbClr val="4D4D4D"/>
                      </a:solidFill>
                      <a:latin typeface="Arial"/>
                      <a:cs typeface="Arial" panose="020B0604020202020204" pitchFamily="34" charset="0"/>
                    </a:rPr>
                    <a:t>4</a:t>
                  </a:r>
                </a:p>
                <a:p>
                  <a:pPr algn="ctr" fontAlgn="auto">
                    <a:spcBef>
                      <a:spcPts val="0"/>
                    </a:spcBef>
                    <a:spcAft>
                      <a:spcPts val="0"/>
                    </a:spcAft>
                  </a:pPr>
                  <a:endParaRPr lang="fr-FR" sz="1000">
                    <a:solidFill>
                      <a:srgbClr val="000000"/>
                    </a:solidFill>
                    <a:latin typeface="Arial"/>
                    <a:cs typeface="Arial" panose="020B0604020202020204" pitchFamily="34" charset="0"/>
                  </a:endParaRPr>
                </a:p>
                <a:p>
                  <a:pPr algn="r" fontAlgn="auto">
                    <a:spcBef>
                      <a:spcPts val="0"/>
                    </a:spcBef>
                    <a:spcAft>
                      <a:spcPts val="0"/>
                    </a:spcAft>
                  </a:pPr>
                  <a:r>
                    <a:rPr lang="fr-FR" sz="1000">
                      <a:solidFill>
                        <a:srgbClr val="B60D27"/>
                      </a:solidFill>
                      <a:latin typeface="Arial"/>
                      <a:cs typeface="Arial" panose="020B0604020202020204" pitchFamily="34" charset="0"/>
                    </a:rPr>
                    <a:t>112</a:t>
                  </a:r>
                </a:p>
                <a:p>
                  <a:pPr algn="r" fontAlgn="auto">
                    <a:spcBef>
                      <a:spcPts val="0"/>
                    </a:spcBef>
                    <a:spcAft>
                      <a:spcPts val="0"/>
                    </a:spcAft>
                  </a:pPr>
                  <a:r>
                    <a:rPr lang="fr-FR" sz="1000">
                      <a:solidFill>
                        <a:srgbClr val="B2C0EC"/>
                      </a:solidFill>
                      <a:latin typeface="Arial"/>
                      <a:cs typeface="Arial" panose="020B0604020202020204" pitchFamily="34" charset="0"/>
                    </a:rPr>
                    <a:t>48</a:t>
                  </a:r>
                  <a:endParaRPr lang="fr-FR" sz="1000" dirty="0">
                    <a:solidFill>
                      <a:srgbClr val="B2C0EC"/>
                    </a:solidFill>
                    <a:latin typeface="Arial"/>
                    <a:cs typeface="Arial" panose="020B0604020202020204" pitchFamily="34" charset="0"/>
                  </a:endParaRPr>
                </a:p>
              </p:txBody>
            </p:sp>
          </p:grpSp>
          <p:grpSp>
            <p:nvGrpSpPr>
              <p:cNvPr id="70" name="Group 69">
                <a:extLst>
                  <a:ext uri="{FF2B5EF4-FFF2-40B4-BE49-F238E27FC236}">
                    <a16:creationId xmlns:a16="http://schemas.microsoft.com/office/drawing/2014/main" id="{4FE7EBF0-DFFF-49E9-B65E-986E7F534413}"/>
                  </a:ext>
                </a:extLst>
              </p:cNvPr>
              <p:cNvGrpSpPr/>
              <p:nvPr/>
            </p:nvGrpSpPr>
            <p:grpSpPr>
              <a:xfrm>
                <a:off x="2676972" y="4920702"/>
                <a:ext cx="354764" cy="753703"/>
                <a:chOff x="-149117" y="4920702"/>
                <a:chExt cx="296209" cy="753703"/>
              </a:xfrm>
            </p:grpSpPr>
            <p:sp>
              <p:nvSpPr>
                <p:cNvPr id="90" name="Line 21">
                  <a:extLst>
                    <a:ext uri="{FF2B5EF4-FFF2-40B4-BE49-F238E27FC236}">
                      <a16:creationId xmlns:a16="http://schemas.microsoft.com/office/drawing/2014/main" id="{BF1CCDF6-56CC-4DBF-AD23-6EC613096CFB}"/>
                    </a:ext>
                  </a:extLst>
                </p:cNvPr>
                <p:cNvSpPr>
                  <a:spLocks noChangeShapeType="1"/>
                </p:cNvSpPr>
                <p:nvPr/>
              </p:nvSpPr>
              <p:spPr bwMode="auto">
                <a:xfrm>
                  <a:off x="-8233"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000000"/>
                    </a:solidFill>
                    <a:latin typeface="Arial"/>
                    <a:cs typeface="Arial" panose="020B0604020202020204" pitchFamily="34" charset="0"/>
                  </a:endParaRPr>
                </a:p>
              </p:txBody>
            </p:sp>
            <p:sp>
              <p:nvSpPr>
                <p:cNvPr id="91" name="TextBox 90">
                  <a:extLst>
                    <a:ext uri="{FF2B5EF4-FFF2-40B4-BE49-F238E27FC236}">
                      <a16:creationId xmlns:a16="http://schemas.microsoft.com/office/drawing/2014/main" id="{FEA3AC7D-A8FB-462D-BD0D-83400DEF9E02}"/>
                    </a:ext>
                  </a:extLst>
                </p:cNvPr>
                <p:cNvSpPr txBox="1"/>
                <p:nvPr/>
              </p:nvSpPr>
              <p:spPr>
                <a:xfrm>
                  <a:off x="-149117" y="4982720"/>
                  <a:ext cx="296209" cy="691685"/>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000">
                      <a:solidFill>
                        <a:srgbClr val="4D4D4D"/>
                      </a:solidFill>
                      <a:latin typeface="Arial"/>
                      <a:cs typeface="Arial" panose="020B0604020202020204" pitchFamily="34" charset="0"/>
                    </a:rPr>
                    <a:t>8</a:t>
                  </a:r>
                </a:p>
                <a:p>
                  <a:pPr algn="ctr" fontAlgn="auto">
                    <a:spcBef>
                      <a:spcPts val="0"/>
                    </a:spcBef>
                    <a:spcAft>
                      <a:spcPts val="0"/>
                    </a:spcAft>
                  </a:pPr>
                  <a:endParaRPr lang="fr-FR" sz="1000">
                    <a:solidFill>
                      <a:srgbClr val="000000"/>
                    </a:solidFill>
                    <a:latin typeface="Arial"/>
                    <a:cs typeface="Arial" panose="020B0604020202020204" pitchFamily="34" charset="0"/>
                  </a:endParaRPr>
                </a:p>
                <a:p>
                  <a:pPr algn="r" fontAlgn="auto">
                    <a:spcBef>
                      <a:spcPts val="0"/>
                    </a:spcBef>
                    <a:spcAft>
                      <a:spcPts val="0"/>
                    </a:spcAft>
                  </a:pPr>
                  <a:r>
                    <a:rPr lang="fr-FR" sz="1000">
                      <a:solidFill>
                        <a:srgbClr val="B60D27"/>
                      </a:solidFill>
                      <a:latin typeface="Arial"/>
                      <a:cs typeface="Arial" panose="020B0604020202020204" pitchFamily="34" charset="0"/>
                    </a:rPr>
                    <a:t>57</a:t>
                  </a:r>
                </a:p>
                <a:p>
                  <a:pPr algn="r" fontAlgn="auto">
                    <a:spcBef>
                      <a:spcPts val="0"/>
                    </a:spcBef>
                    <a:spcAft>
                      <a:spcPts val="0"/>
                    </a:spcAft>
                  </a:pPr>
                  <a:r>
                    <a:rPr lang="fr-FR" sz="1000">
                      <a:solidFill>
                        <a:srgbClr val="B2C0EC"/>
                      </a:solidFill>
                      <a:latin typeface="Arial"/>
                      <a:cs typeface="Arial" panose="020B0604020202020204" pitchFamily="34" charset="0"/>
                    </a:rPr>
                    <a:t>9</a:t>
                  </a:r>
                  <a:endParaRPr lang="fr-FR" sz="1000" dirty="0">
                    <a:solidFill>
                      <a:srgbClr val="B2C0EC"/>
                    </a:solidFill>
                    <a:latin typeface="Arial"/>
                    <a:cs typeface="Arial" panose="020B0604020202020204" pitchFamily="34" charset="0"/>
                  </a:endParaRPr>
                </a:p>
              </p:txBody>
            </p:sp>
          </p:grpSp>
          <p:grpSp>
            <p:nvGrpSpPr>
              <p:cNvPr id="71" name="Group 70">
                <a:extLst>
                  <a:ext uri="{FF2B5EF4-FFF2-40B4-BE49-F238E27FC236}">
                    <a16:creationId xmlns:a16="http://schemas.microsoft.com/office/drawing/2014/main" id="{7C43ABF7-F8FB-4411-8C4D-2FB075DA8FC8}"/>
                  </a:ext>
                </a:extLst>
              </p:cNvPr>
              <p:cNvGrpSpPr/>
              <p:nvPr/>
            </p:nvGrpSpPr>
            <p:grpSpPr>
              <a:xfrm>
                <a:off x="3510469" y="4920702"/>
                <a:ext cx="385185" cy="753704"/>
                <a:chOff x="-913706" y="4920702"/>
                <a:chExt cx="321603" cy="753704"/>
              </a:xfrm>
            </p:grpSpPr>
            <p:sp>
              <p:nvSpPr>
                <p:cNvPr id="88" name="Line 21">
                  <a:extLst>
                    <a:ext uri="{FF2B5EF4-FFF2-40B4-BE49-F238E27FC236}">
                      <a16:creationId xmlns:a16="http://schemas.microsoft.com/office/drawing/2014/main" id="{9B1BE7B9-5486-45EB-A7BF-2F49660FF3A1}"/>
                    </a:ext>
                  </a:extLst>
                </p:cNvPr>
                <p:cNvSpPr>
                  <a:spLocks noChangeShapeType="1"/>
                </p:cNvSpPr>
                <p:nvPr/>
              </p:nvSpPr>
              <p:spPr bwMode="auto">
                <a:xfrm>
                  <a:off x="-760131"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000000"/>
                    </a:solidFill>
                    <a:latin typeface="Arial"/>
                    <a:cs typeface="Arial" panose="020B0604020202020204" pitchFamily="34" charset="0"/>
                  </a:endParaRPr>
                </a:p>
              </p:txBody>
            </p:sp>
            <p:sp>
              <p:nvSpPr>
                <p:cNvPr id="89" name="TextBox 88">
                  <a:extLst>
                    <a:ext uri="{FF2B5EF4-FFF2-40B4-BE49-F238E27FC236}">
                      <a16:creationId xmlns:a16="http://schemas.microsoft.com/office/drawing/2014/main" id="{F011AE1B-9648-47BA-88ED-302FE025C333}"/>
                    </a:ext>
                  </a:extLst>
                </p:cNvPr>
                <p:cNvSpPr txBox="1"/>
                <p:nvPr/>
              </p:nvSpPr>
              <p:spPr>
                <a:xfrm>
                  <a:off x="-913706" y="4982720"/>
                  <a:ext cx="321603" cy="691686"/>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000">
                      <a:solidFill>
                        <a:srgbClr val="4D4D4D"/>
                      </a:solidFill>
                      <a:latin typeface="Arial"/>
                      <a:cs typeface="Arial" panose="020B0604020202020204" pitchFamily="34" charset="0"/>
                    </a:rPr>
                    <a:t>12</a:t>
                  </a:r>
                </a:p>
                <a:p>
                  <a:pPr algn="ctr" fontAlgn="auto">
                    <a:spcBef>
                      <a:spcPts val="0"/>
                    </a:spcBef>
                    <a:spcAft>
                      <a:spcPts val="0"/>
                    </a:spcAft>
                  </a:pPr>
                  <a:endParaRPr lang="fr-FR" sz="1000">
                    <a:solidFill>
                      <a:srgbClr val="000000"/>
                    </a:solidFill>
                    <a:latin typeface="Arial"/>
                    <a:cs typeface="Arial" panose="020B0604020202020204" pitchFamily="34" charset="0"/>
                  </a:endParaRPr>
                </a:p>
                <a:p>
                  <a:pPr algn="r" fontAlgn="auto">
                    <a:spcBef>
                      <a:spcPts val="0"/>
                    </a:spcBef>
                    <a:spcAft>
                      <a:spcPts val="0"/>
                    </a:spcAft>
                  </a:pPr>
                  <a:r>
                    <a:rPr lang="fr-FR" sz="1000">
                      <a:solidFill>
                        <a:srgbClr val="B60D27"/>
                      </a:solidFill>
                      <a:latin typeface="Arial"/>
                      <a:cs typeface="Arial" panose="020B0604020202020204" pitchFamily="34" charset="0"/>
                    </a:rPr>
                    <a:t>17</a:t>
                  </a:r>
                </a:p>
                <a:p>
                  <a:pPr algn="r" fontAlgn="auto">
                    <a:spcBef>
                      <a:spcPts val="0"/>
                    </a:spcBef>
                    <a:spcAft>
                      <a:spcPts val="0"/>
                    </a:spcAft>
                  </a:pPr>
                  <a:r>
                    <a:rPr lang="fr-FR" sz="1000">
                      <a:solidFill>
                        <a:srgbClr val="B2C0EC"/>
                      </a:solidFill>
                      <a:latin typeface="Arial"/>
                      <a:cs typeface="Arial" panose="020B0604020202020204" pitchFamily="34" charset="0"/>
                    </a:rPr>
                    <a:t>1</a:t>
                  </a:r>
                  <a:endParaRPr lang="fr-FR" sz="1000" dirty="0">
                    <a:solidFill>
                      <a:srgbClr val="B2C0EC"/>
                    </a:solidFill>
                    <a:latin typeface="Arial"/>
                    <a:cs typeface="Arial" panose="020B0604020202020204" pitchFamily="34" charset="0"/>
                  </a:endParaRPr>
                </a:p>
              </p:txBody>
            </p:sp>
          </p:grpSp>
          <p:grpSp>
            <p:nvGrpSpPr>
              <p:cNvPr id="72" name="Group 71">
                <a:extLst>
                  <a:ext uri="{FF2B5EF4-FFF2-40B4-BE49-F238E27FC236}">
                    <a16:creationId xmlns:a16="http://schemas.microsoft.com/office/drawing/2014/main" id="{101D18CD-B2F9-477C-812C-681E059757DE}"/>
                  </a:ext>
                </a:extLst>
              </p:cNvPr>
              <p:cNvGrpSpPr/>
              <p:nvPr/>
            </p:nvGrpSpPr>
            <p:grpSpPr>
              <a:xfrm>
                <a:off x="4341769" y="4913833"/>
                <a:ext cx="1996836" cy="760572"/>
                <a:chOff x="-1159470" y="4913833"/>
                <a:chExt cx="1667252" cy="760572"/>
              </a:xfrm>
            </p:grpSpPr>
            <p:sp>
              <p:nvSpPr>
                <p:cNvPr id="84" name="Line 19">
                  <a:extLst>
                    <a:ext uri="{FF2B5EF4-FFF2-40B4-BE49-F238E27FC236}">
                      <a16:creationId xmlns:a16="http://schemas.microsoft.com/office/drawing/2014/main" id="{E38F7611-98C7-492F-8276-A08D90A8D45A}"/>
                    </a:ext>
                  </a:extLst>
                </p:cNvPr>
                <p:cNvSpPr>
                  <a:spLocks noChangeShapeType="1"/>
                </p:cNvSpPr>
                <p:nvPr/>
              </p:nvSpPr>
              <p:spPr bwMode="auto">
                <a:xfrm>
                  <a:off x="-998660"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000000"/>
                    </a:solidFill>
                    <a:latin typeface="Arial"/>
                    <a:cs typeface="Arial"/>
                  </a:endParaRPr>
                </a:p>
              </p:txBody>
            </p:sp>
            <p:sp>
              <p:nvSpPr>
                <p:cNvPr id="85" name="TextBox 84">
                  <a:extLst>
                    <a:ext uri="{FF2B5EF4-FFF2-40B4-BE49-F238E27FC236}">
                      <a16:creationId xmlns:a16="http://schemas.microsoft.com/office/drawing/2014/main" id="{3E8B44E1-CC11-4811-9F6A-B661F60D50E1}"/>
                    </a:ext>
                  </a:extLst>
                </p:cNvPr>
                <p:cNvSpPr txBox="1"/>
                <p:nvPr/>
              </p:nvSpPr>
              <p:spPr>
                <a:xfrm>
                  <a:off x="-1159470" y="4982720"/>
                  <a:ext cx="321609" cy="691685"/>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000">
                      <a:solidFill>
                        <a:srgbClr val="4D4D4D"/>
                      </a:solidFill>
                      <a:latin typeface="Arial"/>
                      <a:cs typeface="Arial" panose="020B0604020202020204" pitchFamily="34" charset="0"/>
                    </a:rPr>
                    <a:t>16</a:t>
                  </a:r>
                </a:p>
                <a:p>
                  <a:pPr algn="ctr" fontAlgn="auto">
                    <a:spcBef>
                      <a:spcPts val="0"/>
                    </a:spcBef>
                    <a:spcAft>
                      <a:spcPts val="0"/>
                    </a:spcAft>
                  </a:pPr>
                  <a:endParaRPr lang="fr-FR" sz="1000">
                    <a:solidFill>
                      <a:srgbClr val="000000"/>
                    </a:solidFill>
                    <a:latin typeface="Arial"/>
                    <a:cs typeface="Arial" panose="020B0604020202020204" pitchFamily="34" charset="0"/>
                  </a:endParaRPr>
                </a:p>
                <a:p>
                  <a:pPr algn="r" fontAlgn="auto">
                    <a:spcBef>
                      <a:spcPts val="0"/>
                    </a:spcBef>
                    <a:spcAft>
                      <a:spcPts val="0"/>
                    </a:spcAft>
                  </a:pPr>
                  <a:r>
                    <a:rPr lang="fr-FR" sz="1000">
                      <a:solidFill>
                        <a:srgbClr val="B60D27"/>
                      </a:solidFill>
                      <a:latin typeface="Arial"/>
                      <a:cs typeface="Arial" panose="020B0604020202020204" pitchFamily="34" charset="0"/>
                    </a:rPr>
                    <a:t>2</a:t>
                  </a:r>
                </a:p>
                <a:p>
                  <a:pPr algn="r" fontAlgn="auto">
                    <a:spcBef>
                      <a:spcPts val="0"/>
                    </a:spcBef>
                    <a:spcAft>
                      <a:spcPts val="0"/>
                    </a:spcAft>
                  </a:pPr>
                  <a:r>
                    <a:rPr lang="fr-FR" sz="1000">
                      <a:solidFill>
                        <a:srgbClr val="B2C0EC"/>
                      </a:solidFill>
                      <a:latin typeface="Arial"/>
                      <a:cs typeface="Arial" panose="020B0604020202020204" pitchFamily="34" charset="0"/>
                    </a:rPr>
                    <a:t>1</a:t>
                  </a:r>
                  <a:endParaRPr lang="fr-FR" sz="1000" dirty="0">
                    <a:solidFill>
                      <a:srgbClr val="B2C0EC"/>
                    </a:solidFill>
                    <a:latin typeface="Arial"/>
                    <a:cs typeface="Arial" panose="020B0604020202020204" pitchFamily="34" charset="0"/>
                  </a:endParaRPr>
                </a:p>
              </p:txBody>
            </p:sp>
            <p:sp>
              <p:nvSpPr>
                <p:cNvPr id="86" name="Line 19">
                  <a:extLst>
                    <a:ext uri="{FF2B5EF4-FFF2-40B4-BE49-F238E27FC236}">
                      <a16:creationId xmlns:a16="http://schemas.microsoft.com/office/drawing/2014/main" id="{D47B29F9-76BE-4BAB-8E11-08C2E805CC8F}"/>
                    </a:ext>
                  </a:extLst>
                </p:cNvPr>
                <p:cNvSpPr>
                  <a:spLocks noChangeShapeType="1"/>
                </p:cNvSpPr>
                <p:nvPr/>
              </p:nvSpPr>
              <p:spPr bwMode="auto">
                <a:xfrm>
                  <a:off x="355834" y="491383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000000"/>
                    </a:solidFill>
                    <a:latin typeface="Arial"/>
                    <a:cs typeface="Arial"/>
                  </a:endParaRPr>
                </a:p>
              </p:txBody>
            </p:sp>
            <p:sp>
              <p:nvSpPr>
                <p:cNvPr id="87" name="TextBox 86">
                  <a:extLst>
                    <a:ext uri="{FF2B5EF4-FFF2-40B4-BE49-F238E27FC236}">
                      <a16:creationId xmlns:a16="http://schemas.microsoft.com/office/drawing/2014/main" id="{F6D0EB5A-4047-4524-A011-94460BADBD02}"/>
                    </a:ext>
                  </a:extLst>
                </p:cNvPr>
                <p:cNvSpPr txBox="1"/>
                <p:nvPr/>
              </p:nvSpPr>
              <p:spPr>
                <a:xfrm>
                  <a:off x="203874" y="4975850"/>
                  <a:ext cx="303908" cy="69168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000">
                      <a:solidFill>
                        <a:srgbClr val="4D4D4D"/>
                      </a:solidFill>
                      <a:latin typeface="Arial"/>
                      <a:cs typeface="Arial" panose="020B0604020202020204" pitchFamily="34" charset="0"/>
                    </a:rPr>
                    <a:t>24</a:t>
                  </a:r>
                </a:p>
                <a:p>
                  <a:pPr algn="ctr" fontAlgn="auto">
                    <a:spcBef>
                      <a:spcPts val="0"/>
                    </a:spcBef>
                    <a:spcAft>
                      <a:spcPts val="0"/>
                    </a:spcAft>
                  </a:pPr>
                  <a:endParaRPr lang="fr-FR" sz="1000">
                    <a:solidFill>
                      <a:srgbClr val="000000"/>
                    </a:solidFill>
                    <a:latin typeface="Arial"/>
                    <a:cs typeface="Arial" panose="020B0604020202020204" pitchFamily="34" charset="0"/>
                  </a:endParaRPr>
                </a:p>
                <a:p>
                  <a:pPr algn="r" fontAlgn="auto">
                    <a:spcBef>
                      <a:spcPts val="0"/>
                    </a:spcBef>
                    <a:spcAft>
                      <a:spcPts val="0"/>
                    </a:spcAft>
                  </a:pPr>
                  <a:r>
                    <a:rPr lang="fr-FR" sz="1000">
                      <a:solidFill>
                        <a:srgbClr val="B60D27"/>
                      </a:solidFill>
                      <a:latin typeface="Arial"/>
                      <a:cs typeface="Arial" panose="020B0604020202020204" pitchFamily="34" charset="0"/>
                    </a:rPr>
                    <a:t>0</a:t>
                  </a:r>
                </a:p>
                <a:p>
                  <a:pPr algn="r" fontAlgn="auto">
                    <a:spcBef>
                      <a:spcPts val="0"/>
                    </a:spcBef>
                    <a:spcAft>
                      <a:spcPts val="0"/>
                    </a:spcAft>
                  </a:pPr>
                  <a:r>
                    <a:rPr lang="fr-FR" sz="1000">
                      <a:solidFill>
                        <a:srgbClr val="B2C0EC"/>
                      </a:solidFill>
                      <a:latin typeface="Arial"/>
                      <a:cs typeface="Arial" panose="020B0604020202020204" pitchFamily="34" charset="0"/>
                    </a:rPr>
                    <a:t>0</a:t>
                  </a:r>
                  <a:endParaRPr lang="fr-FR" sz="1000" dirty="0">
                    <a:solidFill>
                      <a:srgbClr val="B2C0EC"/>
                    </a:solidFill>
                    <a:latin typeface="Arial"/>
                    <a:cs typeface="Arial" panose="020B0604020202020204" pitchFamily="34" charset="0"/>
                  </a:endParaRPr>
                </a:p>
              </p:txBody>
            </p:sp>
          </p:grpSp>
          <p:grpSp>
            <p:nvGrpSpPr>
              <p:cNvPr id="73" name="Group 72">
                <a:extLst>
                  <a:ext uri="{FF2B5EF4-FFF2-40B4-BE49-F238E27FC236}">
                    <a16:creationId xmlns:a16="http://schemas.microsoft.com/office/drawing/2014/main" id="{2F8CDF42-20C1-4691-8B52-2BCDF352626E}"/>
                  </a:ext>
                </a:extLst>
              </p:cNvPr>
              <p:cNvGrpSpPr/>
              <p:nvPr/>
            </p:nvGrpSpPr>
            <p:grpSpPr>
              <a:xfrm>
                <a:off x="5168034" y="4913833"/>
                <a:ext cx="2728618" cy="760572"/>
                <a:chOff x="-964893" y="4913833"/>
                <a:chExt cx="2278240" cy="760572"/>
              </a:xfrm>
            </p:grpSpPr>
            <p:sp>
              <p:nvSpPr>
                <p:cNvPr id="78" name="Line 19">
                  <a:extLst>
                    <a:ext uri="{FF2B5EF4-FFF2-40B4-BE49-F238E27FC236}">
                      <a16:creationId xmlns:a16="http://schemas.microsoft.com/office/drawing/2014/main" id="{02BD4F2C-C7C5-4820-9AC2-2877EE5540DD}"/>
                    </a:ext>
                  </a:extLst>
                </p:cNvPr>
                <p:cNvSpPr>
                  <a:spLocks noChangeShapeType="1"/>
                </p:cNvSpPr>
                <p:nvPr/>
              </p:nvSpPr>
              <p:spPr bwMode="auto">
                <a:xfrm>
                  <a:off x="-815416"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000000"/>
                    </a:solidFill>
                    <a:latin typeface="Arial"/>
                    <a:cs typeface="Arial"/>
                  </a:endParaRPr>
                </a:p>
              </p:txBody>
            </p:sp>
            <p:sp>
              <p:nvSpPr>
                <p:cNvPr id="79" name="TextBox 78">
                  <a:extLst>
                    <a:ext uri="{FF2B5EF4-FFF2-40B4-BE49-F238E27FC236}">
                      <a16:creationId xmlns:a16="http://schemas.microsoft.com/office/drawing/2014/main" id="{6C5263E2-DA5A-4837-8E86-719FC13A18E0}"/>
                    </a:ext>
                  </a:extLst>
                </p:cNvPr>
                <p:cNvSpPr txBox="1"/>
                <p:nvPr/>
              </p:nvSpPr>
              <p:spPr>
                <a:xfrm>
                  <a:off x="-964893" y="4982720"/>
                  <a:ext cx="298938" cy="691685"/>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000">
                      <a:solidFill>
                        <a:srgbClr val="4D4D4D"/>
                      </a:solidFill>
                      <a:latin typeface="Arial"/>
                      <a:cs typeface="Arial" panose="020B0604020202020204" pitchFamily="34" charset="0"/>
                    </a:rPr>
                    <a:t>20</a:t>
                  </a:r>
                </a:p>
                <a:p>
                  <a:pPr algn="ctr" fontAlgn="auto">
                    <a:spcBef>
                      <a:spcPts val="0"/>
                    </a:spcBef>
                    <a:spcAft>
                      <a:spcPts val="0"/>
                    </a:spcAft>
                  </a:pPr>
                  <a:endParaRPr lang="fr-FR" sz="1000">
                    <a:solidFill>
                      <a:srgbClr val="000000"/>
                    </a:solidFill>
                    <a:latin typeface="Arial"/>
                    <a:cs typeface="Arial" panose="020B0604020202020204" pitchFamily="34" charset="0"/>
                  </a:endParaRPr>
                </a:p>
                <a:p>
                  <a:pPr algn="ctr" fontAlgn="auto">
                    <a:spcBef>
                      <a:spcPts val="0"/>
                    </a:spcBef>
                    <a:spcAft>
                      <a:spcPts val="0"/>
                    </a:spcAft>
                  </a:pPr>
                  <a:r>
                    <a:rPr lang="fr-FR" sz="1000">
                      <a:solidFill>
                        <a:srgbClr val="B60D27"/>
                      </a:solidFill>
                      <a:latin typeface="Arial"/>
                      <a:cs typeface="Arial" panose="020B0604020202020204" pitchFamily="34" charset="0"/>
                    </a:rPr>
                    <a:t>0</a:t>
                  </a:r>
                </a:p>
                <a:p>
                  <a:pPr algn="ctr" fontAlgn="auto">
                    <a:spcBef>
                      <a:spcPts val="0"/>
                    </a:spcBef>
                    <a:spcAft>
                      <a:spcPts val="0"/>
                    </a:spcAft>
                  </a:pPr>
                  <a:r>
                    <a:rPr lang="fr-FR" sz="1000">
                      <a:solidFill>
                        <a:srgbClr val="B2C0EC"/>
                      </a:solidFill>
                      <a:latin typeface="Arial"/>
                      <a:cs typeface="Arial" panose="020B0604020202020204" pitchFamily="34" charset="0"/>
                    </a:rPr>
                    <a:t>0</a:t>
                  </a:r>
                  <a:endParaRPr lang="fr-FR" sz="1000" dirty="0">
                    <a:solidFill>
                      <a:srgbClr val="B2C0EC"/>
                    </a:solidFill>
                    <a:latin typeface="Arial"/>
                    <a:cs typeface="Arial" panose="020B0604020202020204" pitchFamily="34" charset="0"/>
                  </a:endParaRPr>
                </a:p>
              </p:txBody>
            </p:sp>
            <p:sp>
              <p:nvSpPr>
                <p:cNvPr id="80" name="Line 19">
                  <a:extLst>
                    <a:ext uri="{FF2B5EF4-FFF2-40B4-BE49-F238E27FC236}">
                      <a16:creationId xmlns:a16="http://schemas.microsoft.com/office/drawing/2014/main" id="{F50DAB77-9247-4C49-8F95-58B4DAEEAD54}"/>
                    </a:ext>
                  </a:extLst>
                </p:cNvPr>
                <p:cNvSpPr>
                  <a:spLocks noChangeShapeType="1"/>
                </p:cNvSpPr>
                <p:nvPr/>
              </p:nvSpPr>
              <p:spPr bwMode="auto">
                <a:xfrm>
                  <a:off x="523354" y="491383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000000"/>
                    </a:solidFill>
                    <a:latin typeface="Arial"/>
                    <a:cs typeface="Arial"/>
                  </a:endParaRPr>
                </a:p>
              </p:txBody>
            </p:sp>
            <p:sp>
              <p:nvSpPr>
                <p:cNvPr id="81" name="TextBox 80">
                  <a:extLst>
                    <a:ext uri="{FF2B5EF4-FFF2-40B4-BE49-F238E27FC236}">
                      <a16:creationId xmlns:a16="http://schemas.microsoft.com/office/drawing/2014/main" id="{FF485D23-ED1F-4FC6-A0A6-256B92BA42F8}"/>
                    </a:ext>
                  </a:extLst>
                </p:cNvPr>
                <p:cNvSpPr txBox="1"/>
                <p:nvPr/>
              </p:nvSpPr>
              <p:spPr>
                <a:xfrm>
                  <a:off x="373877" y="4975851"/>
                  <a:ext cx="298938" cy="691685"/>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000">
                      <a:solidFill>
                        <a:srgbClr val="4D4D4D"/>
                      </a:solidFill>
                      <a:latin typeface="Arial"/>
                      <a:cs typeface="Arial" panose="020B0604020202020204" pitchFamily="34" charset="0"/>
                    </a:rPr>
                    <a:t>28</a:t>
                  </a:r>
                </a:p>
                <a:p>
                  <a:pPr algn="ctr" fontAlgn="auto">
                    <a:spcBef>
                      <a:spcPts val="0"/>
                    </a:spcBef>
                    <a:spcAft>
                      <a:spcPts val="0"/>
                    </a:spcAft>
                  </a:pPr>
                  <a:endParaRPr lang="fr-FR" sz="1000">
                    <a:solidFill>
                      <a:srgbClr val="000000"/>
                    </a:solidFill>
                    <a:latin typeface="Arial"/>
                    <a:cs typeface="Arial" panose="020B0604020202020204" pitchFamily="34" charset="0"/>
                  </a:endParaRPr>
                </a:p>
                <a:p>
                  <a:pPr algn="ctr" fontAlgn="auto">
                    <a:spcBef>
                      <a:spcPts val="0"/>
                    </a:spcBef>
                    <a:spcAft>
                      <a:spcPts val="0"/>
                    </a:spcAft>
                  </a:pPr>
                  <a:r>
                    <a:rPr lang="fr-FR" sz="1000">
                      <a:solidFill>
                        <a:srgbClr val="B60D27"/>
                      </a:solidFill>
                      <a:latin typeface="Arial"/>
                      <a:cs typeface="Arial" panose="020B0604020202020204" pitchFamily="34" charset="0"/>
                    </a:rPr>
                    <a:t>0</a:t>
                  </a:r>
                </a:p>
                <a:p>
                  <a:pPr algn="ctr" fontAlgn="auto">
                    <a:spcBef>
                      <a:spcPts val="0"/>
                    </a:spcBef>
                    <a:spcAft>
                      <a:spcPts val="0"/>
                    </a:spcAft>
                  </a:pPr>
                  <a:r>
                    <a:rPr lang="fr-FR" sz="1000">
                      <a:solidFill>
                        <a:srgbClr val="B2C0EC"/>
                      </a:solidFill>
                      <a:latin typeface="Arial"/>
                      <a:cs typeface="Arial" panose="020B0604020202020204" pitchFamily="34" charset="0"/>
                    </a:rPr>
                    <a:t>0</a:t>
                  </a:r>
                  <a:endParaRPr lang="fr-FR" sz="1000" dirty="0">
                    <a:solidFill>
                      <a:srgbClr val="B2C0EC"/>
                    </a:solidFill>
                    <a:latin typeface="Arial"/>
                    <a:cs typeface="Arial" panose="020B0604020202020204" pitchFamily="34" charset="0"/>
                  </a:endParaRPr>
                </a:p>
              </p:txBody>
            </p:sp>
            <p:sp>
              <p:nvSpPr>
                <p:cNvPr id="82" name="Line 19">
                  <a:extLst>
                    <a:ext uri="{FF2B5EF4-FFF2-40B4-BE49-F238E27FC236}">
                      <a16:creationId xmlns:a16="http://schemas.microsoft.com/office/drawing/2014/main" id="{AE8FA6F9-858E-4DAF-A891-E20A96363C22}"/>
                    </a:ext>
                  </a:extLst>
                </p:cNvPr>
                <p:cNvSpPr>
                  <a:spLocks noChangeShapeType="1"/>
                </p:cNvSpPr>
                <p:nvPr/>
              </p:nvSpPr>
              <p:spPr bwMode="auto">
                <a:xfrm>
                  <a:off x="116387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000000"/>
                    </a:solidFill>
                    <a:latin typeface="Arial"/>
                    <a:cs typeface="Arial"/>
                  </a:endParaRPr>
                </a:p>
              </p:txBody>
            </p:sp>
            <p:sp>
              <p:nvSpPr>
                <p:cNvPr id="83" name="TextBox 82">
                  <a:extLst>
                    <a:ext uri="{FF2B5EF4-FFF2-40B4-BE49-F238E27FC236}">
                      <a16:creationId xmlns:a16="http://schemas.microsoft.com/office/drawing/2014/main" id="{2E818ADE-F011-41BC-A434-42553A577C3F}"/>
                    </a:ext>
                  </a:extLst>
                </p:cNvPr>
                <p:cNvSpPr txBox="1"/>
                <p:nvPr/>
              </p:nvSpPr>
              <p:spPr>
                <a:xfrm>
                  <a:off x="1014409" y="4975851"/>
                  <a:ext cx="298938" cy="537031"/>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000">
                      <a:solidFill>
                        <a:srgbClr val="4D4D4D"/>
                      </a:solidFill>
                      <a:latin typeface="Arial"/>
                      <a:cs typeface="Arial" panose="020B0604020202020204" pitchFamily="34" charset="0"/>
                    </a:rPr>
                    <a:t>32</a:t>
                  </a:r>
                </a:p>
                <a:p>
                  <a:pPr algn="ctr" fontAlgn="auto">
                    <a:spcBef>
                      <a:spcPts val="0"/>
                    </a:spcBef>
                    <a:spcAft>
                      <a:spcPts val="0"/>
                    </a:spcAft>
                  </a:pPr>
                  <a:endParaRPr lang="fr-FR" sz="1000">
                    <a:solidFill>
                      <a:srgbClr val="000000"/>
                    </a:solidFill>
                    <a:latin typeface="Arial"/>
                    <a:cs typeface="Arial" panose="020B0604020202020204" pitchFamily="34" charset="0"/>
                  </a:endParaRPr>
                </a:p>
                <a:p>
                  <a:pPr algn="ctr" fontAlgn="auto">
                    <a:spcBef>
                      <a:spcPts val="0"/>
                    </a:spcBef>
                    <a:spcAft>
                      <a:spcPts val="0"/>
                    </a:spcAft>
                  </a:pPr>
                  <a:endParaRPr lang="fr-FR" sz="1000" dirty="0">
                    <a:solidFill>
                      <a:srgbClr val="B2C0EC"/>
                    </a:solidFill>
                    <a:latin typeface="Arial"/>
                    <a:cs typeface="Arial" panose="020B0604020202020204" pitchFamily="34" charset="0"/>
                  </a:endParaRPr>
                </a:p>
              </p:txBody>
            </p:sp>
          </p:grpSp>
          <p:sp>
            <p:nvSpPr>
              <p:cNvPr id="74" name="TextBox 73">
                <a:extLst>
                  <a:ext uri="{FF2B5EF4-FFF2-40B4-BE49-F238E27FC236}">
                    <a16:creationId xmlns:a16="http://schemas.microsoft.com/office/drawing/2014/main" id="{979262D5-9582-4361-9958-7F0ABECF4F29}"/>
                  </a:ext>
                </a:extLst>
              </p:cNvPr>
              <p:cNvSpPr txBox="1"/>
              <p:nvPr/>
            </p:nvSpPr>
            <p:spPr>
              <a:xfrm>
                <a:off x="24064" y="5274982"/>
                <a:ext cx="1058362" cy="402104"/>
              </a:xfrm>
              <a:prstGeom prst="rect">
                <a:avLst/>
              </a:prstGeom>
              <a:noFill/>
            </p:spPr>
            <p:txBody>
              <a:bodyPr wrap="none" rtlCol="0">
                <a:spAutoFit/>
              </a:bodyPr>
              <a:lstStyle/>
              <a:p>
                <a:pPr algn="r"/>
                <a:r>
                  <a:rPr lang="fr-FR" sz="1000">
                    <a:solidFill>
                      <a:srgbClr val="B60D27"/>
                    </a:solidFill>
                    <a:latin typeface="Arial"/>
                    <a:cs typeface="Arial" panose="020B0604020202020204" pitchFamily="34" charset="0"/>
                  </a:rPr>
                  <a:t>Pembro</a:t>
                </a:r>
                <a:br>
                  <a:rPr lang="fr-FR" sz="1000">
                    <a:solidFill>
                      <a:srgbClr val="B60D27"/>
                    </a:solidFill>
                    <a:latin typeface="Arial"/>
                    <a:cs typeface="Arial" panose="020B0604020202020204" pitchFamily="34" charset="0"/>
                  </a:rPr>
                </a:br>
                <a:r>
                  <a:rPr lang="fr-FR" sz="1000">
                    <a:solidFill>
                      <a:srgbClr val="B2C0EC"/>
                    </a:solidFill>
                    <a:latin typeface="Arial"/>
                    <a:cs typeface="Arial" panose="020B0604020202020204" pitchFamily="34" charset="0"/>
                  </a:rPr>
                  <a:t>PBO</a:t>
                </a:r>
                <a:endParaRPr lang="fr-FR" sz="1000" dirty="0">
                  <a:solidFill>
                    <a:srgbClr val="B2C0EC"/>
                  </a:solidFill>
                  <a:latin typeface="Arial"/>
                  <a:cs typeface="Arial" panose="020B0604020202020204" pitchFamily="34" charset="0"/>
                </a:endParaRPr>
              </a:p>
            </p:txBody>
          </p:sp>
          <p:sp>
            <p:nvSpPr>
              <p:cNvPr id="75" name="TextBox 74">
                <a:extLst>
                  <a:ext uri="{FF2B5EF4-FFF2-40B4-BE49-F238E27FC236}">
                    <a16:creationId xmlns:a16="http://schemas.microsoft.com/office/drawing/2014/main" id="{7FB8E6EC-15B0-4EC1-93B7-A555BC747B09}"/>
                  </a:ext>
                </a:extLst>
              </p:cNvPr>
              <p:cNvSpPr txBox="1"/>
              <p:nvPr/>
            </p:nvSpPr>
            <p:spPr>
              <a:xfrm>
                <a:off x="1371993" y="4529360"/>
                <a:ext cx="1796694" cy="402104"/>
              </a:xfrm>
              <a:prstGeom prst="rect">
                <a:avLst/>
              </a:prstGeom>
              <a:noFill/>
              <a:ln>
                <a:noFill/>
              </a:ln>
            </p:spPr>
            <p:txBody>
              <a:bodyPr wrap="none" rtlCol="0">
                <a:spAutoFit/>
              </a:bodyPr>
              <a:lstStyle/>
              <a:p>
                <a:r>
                  <a:rPr lang="fr-FR" sz="1000">
                    <a:solidFill>
                      <a:srgbClr val="B60D27"/>
                    </a:solidFill>
                    <a:latin typeface="Arial"/>
                    <a:cs typeface="Arial" panose="020B0604020202020204" pitchFamily="34" charset="0"/>
                  </a:rPr>
                  <a:t>Pembrolizumab</a:t>
                </a:r>
              </a:p>
              <a:p>
                <a:r>
                  <a:rPr lang="fr-FR" sz="1000">
                    <a:solidFill>
                      <a:srgbClr val="B2C0EC"/>
                    </a:solidFill>
                    <a:latin typeface="Arial"/>
                    <a:cs typeface="Arial" panose="020B0604020202020204" pitchFamily="34" charset="0"/>
                  </a:rPr>
                  <a:t>Placebo</a:t>
                </a:r>
                <a:endParaRPr lang="fr-FR" sz="1000" dirty="0">
                  <a:solidFill>
                    <a:srgbClr val="B2C0EC"/>
                  </a:solidFill>
                  <a:latin typeface="Arial"/>
                  <a:cs typeface="Arial" panose="020B0604020202020204" pitchFamily="34" charset="0"/>
                </a:endParaRPr>
              </a:p>
            </p:txBody>
          </p:sp>
          <p:sp>
            <p:nvSpPr>
              <p:cNvPr id="76" name="Line 8">
                <a:extLst>
                  <a:ext uri="{FF2B5EF4-FFF2-40B4-BE49-F238E27FC236}">
                    <a16:creationId xmlns:a16="http://schemas.microsoft.com/office/drawing/2014/main" id="{E54AF95E-9D43-4E45-80BF-B02BE90A6850}"/>
                  </a:ext>
                </a:extLst>
              </p:cNvPr>
              <p:cNvSpPr>
                <a:spLocks noChangeShapeType="1"/>
              </p:cNvSpPr>
              <p:nvPr/>
            </p:nvSpPr>
            <p:spPr bwMode="auto">
              <a:xfrm>
                <a:off x="1048631" y="388488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000000"/>
                  </a:solidFill>
                  <a:latin typeface="Arial"/>
                  <a:cs typeface="Arial"/>
                </a:endParaRPr>
              </a:p>
            </p:txBody>
          </p:sp>
          <p:sp>
            <p:nvSpPr>
              <p:cNvPr id="77" name="TextBox 76">
                <a:extLst>
                  <a:ext uri="{FF2B5EF4-FFF2-40B4-BE49-F238E27FC236}">
                    <a16:creationId xmlns:a16="http://schemas.microsoft.com/office/drawing/2014/main" id="{6EE78535-F2BA-40BB-9DE8-8D980CB187F1}"/>
                  </a:ext>
                </a:extLst>
              </p:cNvPr>
              <p:cNvSpPr txBox="1"/>
              <p:nvPr/>
            </p:nvSpPr>
            <p:spPr>
              <a:xfrm>
                <a:off x="569056" y="3760086"/>
                <a:ext cx="545560" cy="247448"/>
              </a:xfrm>
              <a:prstGeom prst="rect">
                <a:avLst/>
              </a:prstGeom>
              <a:noFill/>
            </p:spPr>
            <p:txBody>
              <a:bodyPr wrap="none" rtlCol="0" anchor="ctr" anchorCtr="0">
                <a:spAutoFit/>
              </a:bodyPr>
              <a:lstStyle/>
              <a:p>
                <a:pPr algn="r" fontAlgn="auto">
                  <a:spcBef>
                    <a:spcPts val="0"/>
                  </a:spcBef>
                  <a:spcAft>
                    <a:spcPts val="0"/>
                  </a:spcAft>
                </a:pPr>
                <a:r>
                  <a:rPr lang="fr-FR" sz="1000">
                    <a:solidFill>
                      <a:srgbClr val="4D4D4D"/>
                    </a:solidFill>
                    <a:latin typeface="Arial"/>
                    <a:cs typeface="Arial" panose="020B0604020202020204" pitchFamily="34" charset="0"/>
                  </a:rPr>
                  <a:t>40</a:t>
                </a:r>
                <a:endParaRPr lang="fr-FR" sz="1000" dirty="0">
                  <a:solidFill>
                    <a:srgbClr val="4D4D4D"/>
                  </a:solidFill>
                  <a:latin typeface="Arial"/>
                  <a:cs typeface="Arial" panose="020B0604020202020204" pitchFamily="34" charset="0"/>
                </a:endParaRPr>
              </a:p>
            </p:txBody>
          </p:sp>
        </p:grpSp>
        <p:cxnSp>
          <p:nvCxnSpPr>
            <p:cNvPr id="11" name="Straight Connector 10">
              <a:extLst>
                <a:ext uri="{FF2B5EF4-FFF2-40B4-BE49-F238E27FC236}">
                  <a16:creationId xmlns:a16="http://schemas.microsoft.com/office/drawing/2014/main" id="{98BD49A1-4322-4781-A116-0DA9FA47114D}"/>
                </a:ext>
              </a:extLst>
            </p:cNvPr>
            <p:cNvCxnSpPr/>
            <p:nvPr/>
          </p:nvCxnSpPr>
          <p:spPr>
            <a:xfrm>
              <a:off x="647670" y="4704472"/>
              <a:ext cx="140452" cy="0"/>
            </a:xfrm>
            <a:prstGeom prst="line">
              <a:avLst/>
            </a:prstGeom>
            <a:noFill/>
            <a:ln w="19050" cap="flat">
              <a:solidFill>
                <a:srgbClr val="B60D27"/>
              </a:solidFill>
              <a:prstDash val="solid"/>
              <a:miter/>
            </a:ln>
          </p:spPr>
        </p:cxnSp>
        <p:cxnSp>
          <p:nvCxnSpPr>
            <p:cNvPr id="12" name="Straight Connector 11">
              <a:extLst>
                <a:ext uri="{FF2B5EF4-FFF2-40B4-BE49-F238E27FC236}">
                  <a16:creationId xmlns:a16="http://schemas.microsoft.com/office/drawing/2014/main" id="{91E7B3A4-B75B-4126-B8DA-F7091B99C7C0}"/>
                </a:ext>
              </a:extLst>
            </p:cNvPr>
            <p:cNvCxnSpPr/>
            <p:nvPr/>
          </p:nvCxnSpPr>
          <p:spPr>
            <a:xfrm>
              <a:off x="647670" y="4862839"/>
              <a:ext cx="140452" cy="0"/>
            </a:xfrm>
            <a:prstGeom prst="line">
              <a:avLst/>
            </a:prstGeom>
            <a:noFill/>
            <a:ln w="19050" cap="flat">
              <a:solidFill>
                <a:srgbClr val="B2C0EC"/>
              </a:solidFill>
              <a:prstDash val="solid"/>
              <a:miter/>
            </a:ln>
          </p:spPr>
        </p:cxnSp>
        <p:sp>
          <p:nvSpPr>
            <p:cNvPr id="13" name="TextBox 12">
              <a:extLst>
                <a:ext uri="{FF2B5EF4-FFF2-40B4-BE49-F238E27FC236}">
                  <a16:creationId xmlns:a16="http://schemas.microsoft.com/office/drawing/2014/main" id="{BB857644-07CC-4039-A7F8-A8B9D931554A}"/>
                </a:ext>
              </a:extLst>
            </p:cNvPr>
            <p:cNvSpPr txBox="1"/>
            <p:nvPr/>
          </p:nvSpPr>
          <p:spPr>
            <a:xfrm>
              <a:off x="264400" y="5031822"/>
              <a:ext cx="281293" cy="246221"/>
            </a:xfrm>
            <a:prstGeom prst="rect">
              <a:avLst/>
            </a:prstGeom>
            <a:noFill/>
          </p:spPr>
          <p:txBody>
            <a:bodyPr wrap="none" rtlCol="0">
              <a:spAutoFit/>
            </a:bodyPr>
            <a:lstStyle/>
            <a:p>
              <a:pPr algn="r" fontAlgn="auto">
                <a:spcBef>
                  <a:spcPts val="0"/>
                </a:spcBef>
                <a:spcAft>
                  <a:spcPts val="0"/>
                </a:spcAft>
              </a:pPr>
              <a:r>
                <a:rPr lang="fr-FR" sz="1000" dirty="0">
                  <a:solidFill>
                    <a:srgbClr val="4D4D4D"/>
                  </a:solidFill>
                  <a:latin typeface="Arial"/>
                  <a:cs typeface="Arial"/>
                </a:rPr>
                <a:t>N</a:t>
              </a:r>
            </a:p>
          </p:txBody>
        </p:sp>
        <p:sp>
          <p:nvSpPr>
            <p:cNvPr id="16" name="TextBox 15">
              <a:extLst>
                <a:ext uri="{FF2B5EF4-FFF2-40B4-BE49-F238E27FC236}">
                  <a16:creationId xmlns:a16="http://schemas.microsoft.com/office/drawing/2014/main" id="{BA11408D-19CA-4D27-B2A1-3D2B9AF0306A}"/>
                </a:ext>
              </a:extLst>
            </p:cNvPr>
            <p:cNvSpPr txBox="1"/>
            <p:nvPr/>
          </p:nvSpPr>
          <p:spPr>
            <a:xfrm>
              <a:off x="1751127" y="2070314"/>
              <a:ext cx="2023941" cy="338554"/>
            </a:xfrm>
            <a:prstGeom prst="rect">
              <a:avLst/>
            </a:prstGeom>
            <a:noFill/>
          </p:spPr>
          <p:txBody>
            <a:bodyPr wrap="none" rtlCol="0">
              <a:spAutoFit/>
            </a:bodyPr>
            <a:lstStyle/>
            <a:p>
              <a:pPr algn="ctr" fontAlgn="auto">
                <a:spcBef>
                  <a:spcPts val="0"/>
                </a:spcBef>
                <a:spcAft>
                  <a:spcPts val="0"/>
                </a:spcAft>
              </a:pPr>
              <a:r>
                <a:rPr lang="fr-FR" sz="1600" b="1" dirty="0">
                  <a:solidFill>
                    <a:srgbClr val="4D4D4D"/>
                  </a:solidFill>
                  <a:latin typeface="Arial"/>
                  <a:cs typeface="Arial"/>
                </a:rPr>
                <a:t>Analyse principale</a:t>
              </a:r>
            </a:p>
          </p:txBody>
        </p:sp>
        <p:sp>
          <p:nvSpPr>
            <p:cNvPr id="17" name="TextBox 16">
              <a:extLst>
                <a:ext uri="{FF2B5EF4-FFF2-40B4-BE49-F238E27FC236}">
                  <a16:creationId xmlns:a16="http://schemas.microsoft.com/office/drawing/2014/main" id="{440BE397-D7E3-4CBE-86F4-07474B315F9D}"/>
                </a:ext>
              </a:extLst>
            </p:cNvPr>
            <p:cNvSpPr txBox="1"/>
            <p:nvPr/>
          </p:nvSpPr>
          <p:spPr>
            <a:xfrm>
              <a:off x="2865548" y="4371083"/>
              <a:ext cx="1194032" cy="246221"/>
            </a:xfrm>
            <a:prstGeom prst="rect">
              <a:avLst/>
            </a:prstGeom>
            <a:noFill/>
          </p:spPr>
          <p:txBody>
            <a:bodyPr wrap="none" rtlCol="0">
              <a:spAutoFit/>
            </a:bodyPr>
            <a:lstStyle/>
            <a:p>
              <a:pPr algn="ctr" fontAlgn="auto">
                <a:spcBef>
                  <a:spcPts val="0"/>
                </a:spcBef>
                <a:spcAft>
                  <a:spcPts val="0"/>
                </a:spcAft>
              </a:pPr>
              <a:r>
                <a:rPr lang="fr-FR" sz="1000">
                  <a:solidFill>
                    <a:srgbClr val="4D4D4D"/>
                  </a:solidFill>
                  <a:latin typeface="Arial"/>
                  <a:cs typeface="Arial"/>
                </a:rPr>
                <a:t>Médiane (IC95%)</a:t>
              </a:r>
              <a:endParaRPr lang="fr-FR" sz="1000" dirty="0">
                <a:solidFill>
                  <a:srgbClr val="4D4D4D"/>
                </a:solidFill>
                <a:latin typeface="Arial"/>
                <a:cs typeface="Arial"/>
              </a:endParaRPr>
            </a:p>
          </p:txBody>
        </p:sp>
        <p:sp>
          <p:nvSpPr>
            <p:cNvPr id="18" name="TextBox 17">
              <a:extLst>
                <a:ext uri="{FF2B5EF4-FFF2-40B4-BE49-F238E27FC236}">
                  <a16:creationId xmlns:a16="http://schemas.microsoft.com/office/drawing/2014/main" id="{B9CAE1D1-C830-40A1-819A-0381BC211316}"/>
                </a:ext>
              </a:extLst>
            </p:cNvPr>
            <p:cNvSpPr txBox="1"/>
            <p:nvPr/>
          </p:nvSpPr>
          <p:spPr>
            <a:xfrm>
              <a:off x="2808705" y="4505654"/>
              <a:ext cx="1307719" cy="246221"/>
            </a:xfrm>
            <a:prstGeom prst="rect">
              <a:avLst/>
            </a:prstGeom>
            <a:noFill/>
          </p:spPr>
          <p:txBody>
            <a:bodyPr wrap="none" rtlCol="0">
              <a:spAutoFit/>
            </a:bodyPr>
            <a:lstStyle/>
            <a:p>
              <a:pPr algn="ctr" fontAlgn="auto">
                <a:spcBef>
                  <a:spcPts val="0"/>
                </a:spcBef>
                <a:spcAft>
                  <a:spcPts val="0"/>
                </a:spcAft>
              </a:pPr>
              <a:r>
                <a:rPr lang="fr-FR" sz="1000" dirty="0">
                  <a:solidFill>
                    <a:srgbClr val="B60D27"/>
                  </a:solidFill>
                  <a:latin typeface="Arial"/>
                  <a:cs typeface="Arial"/>
                </a:rPr>
                <a:t>3,0 mois (2,8 - 4,1)</a:t>
              </a:r>
            </a:p>
          </p:txBody>
        </p:sp>
        <p:sp>
          <p:nvSpPr>
            <p:cNvPr id="19" name="TextBox 18">
              <a:extLst>
                <a:ext uri="{FF2B5EF4-FFF2-40B4-BE49-F238E27FC236}">
                  <a16:creationId xmlns:a16="http://schemas.microsoft.com/office/drawing/2014/main" id="{454962E0-58E8-4646-B884-ACDC66360516}"/>
                </a:ext>
              </a:extLst>
            </p:cNvPr>
            <p:cNvSpPr txBox="1"/>
            <p:nvPr/>
          </p:nvSpPr>
          <p:spPr>
            <a:xfrm>
              <a:off x="2808704" y="4658140"/>
              <a:ext cx="1307719" cy="246221"/>
            </a:xfrm>
            <a:prstGeom prst="rect">
              <a:avLst/>
            </a:prstGeom>
            <a:noFill/>
          </p:spPr>
          <p:txBody>
            <a:bodyPr wrap="none" rtlCol="0">
              <a:spAutoFit/>
            </a:bodyPr>
            <a:lstStyle/>
            <a:p>
              <a:pPr algn="ctr" fontAlgn="auto">
                <a:spcBef>
                  <a:spcPts val="0"/>
                </a:spcBef>
                <a:spcAft>
                  <a:spcPts val="0"/>
                </a:spcAft>
              </a:pPr>
              <a:r>
                <a:rPr lang="fr-FR" sz="1000" dirty="0">
                  <a:solidFill>
                    <a:srgbClr val="B2C0EC"/>
                  </a:solidFill>
                  <a:latin typeface="Arial"/>
                  <a:cs typeface="Arial"/>
                </a:rPr>
                <a:t>2,8 mois (2,5 - 4,1)</a:t>
              </a:r>
            </a:p>
          </p:txBody>
        </p:sp>
        <p:sp>
          <p:nvSpPr>
            <p:cNvPr id="20" name="TextBox 19">
              <a:extLst>
                <a:ext uri="{FF2B5EF4-FFF2-40B4-BE49-F238E27FC236}">
                  <a16:creationId xmlns:a16="http://schemas.microsoft.com/office/drawing/2014/main" id="{F0E908C0-79AF-4FC5-A4BF-6B37B96F629B}"/>
                </a:ext>
              </a:extLst>
            </p:cNvPr>
            <p:cNvSpPr txBox="1"/>
            <p:nvPr/>
          </p:nvSpPr>
          <p:spPr>
            <a:xfrm>
              <a:off x="991684" y="3136234"/>
              <a:ext cx="2977286" cy="246221"/>
            </a:xfrm>
            <a:prstGeom prst="rect">
              <a:avLst/>
            </a:prstGeom>
            <a:noFill/>
          </p:spPr>
          <p:txBody>
            <a:bodyPr wrap="none" rtlCol="0">
              <a:spAutoFit/>
            </a:bodyPr>
            <a:lstStyle/>
            <a:p>
              <a:pPr fontAlgn="auto">
                <a:spcBef>
                  <a:spcPts val="0"/>
                </a:spcBef>
                <a:spcAft>
                  <a:spcPts val="0"/>
                </a:spcAft>
              </a:pPr>
              <a:r>
                <a:rPr lang="fr-FR" sz="1000" baseline="30000" dirty="0">
                  <a:solidFill>
                    <a:srgbClr val="4D4D4D"/>
                  </a:solidFill>
                  <a:latin typeface="Arial"/>
                  <a:cs typeface="Arial"/>
                </a:rPr>
                <a:t>a </a:t>
              </a:r>
              <a:r>
                <a:rPr lang="fr-FR" sz="1000" dirty="0">
                  <a:solidFill>
                    <a:srgbClr val="4D4D4D"/>
                  </a:solidFill>
                  <a:latin typeface="Arial"/>
                  <a:cs typeface="Arial"/>
                </a:rPr>
                <a:t>p prédéfini pour significativité statistique=0,002 </a:t>
              </a:r>
            </a:p>
          </p:txBody>
        </p:sp>
        <p:grpSp>
          <p:nvGrpSpPr>
            <p:cNvPr id="21" name="Graphic 3">
              <a:extLst>
                <a:ext uri="{FF2B5EF4-FFF2-40B4-BE49-F238E27FC236}">
                  <a16:creationId xmlns:a16="http://schemas.microsoft.com/office/drawing/2014/main" id="{009D408C-57C3-4DD4-B1EA-FEEB34560975}"/>
                </a:ext>
              </a:extLst>
            </p:cNvPr>
            <p:cNvGrpSpPr/>
            <p:nvPr/>
          </p:nvGrpSpPr>
          <p:grpSpPr>
            <a:xfrm>
              <a:off x="574735" y="2397677"/>
              <a:ext cx="2130588" cy="2373974"/>
              <a:chOff x="2914650" y="1581150"/>
              <a:chExt cx="3314700" cy="3695700"/>
            </a:xfrm>
          </p:grpSpPr>
          <p:sp>
            <p:nvSpPr>
              <p:cNvPr id="47" name="Freeform: Shape 5">
                <a:extLst>
                  <a:ext uri="{FF2B5EF4-FFF2-40B4-BE49-F238E27FC236}">
                    <a16:creationId xmlns:a16="http://schemas.microsoft.com/office/drawing/2014/main" id="{453E721E-14AC-43A6-8B0C-61E529610087}"/>
                  </a:ext>
                </a:extLst>
              </p:cNvPr>
              <p:cNvSpPr/>
              <p:nvPr/>
            </p:nvSpPr>
            <p:spPr>
              <a:xfrm>
                <a:off x="2907506" y="1578769"/>
                <a:ext cx="3324225" cy="3695700"/>
              </a:xfrm>
              <a:custGeom>
                <a:avLst/>
                <a:gdLst>
                  <a:gd name="connsiteX0" fmla="*/ 3323682 w 3324225"/>
                  <a:gd name="connsiteY0" fmla="*/ 3694738 h 3695700"/>
                  <a:gd name="connsiteX1" fmla="*/ 2221992 w 3324225"/>
                  <a:gd name="connsiteY1" fmla="*/ 3694738 h 3695700"/>
                  <a:gd name="connsiteX2" fmla="*/ 2221992 w 3324225"/>
                  <a:gd name="connsiteY2" fmla="*/ 3579971 h 3695700"/>
                  <a:gd name="connsiteX3" fmla="*/ 1954225 w 3324225"/>
                  <a:gd name="connsiteY3" fmla="*/ 3579971 h 3695700"/>
                  <a:gd name="connsiteX4" fmla="*/ 1954225 w 3324225"/>
                  <a:gd name="connsiteY4" fmla="*/ 3457566 h 3695700"/>
                  <a:gd name="connsiteX5" fmla="*/ 1751486 w 3324225"/>
                  <a:gd name="connsiteY5" fmla="*/ 3457566 h 3695700"/>
                  <a:gd name="connsiteX6" fmla="*/ 1751486 w 3324225"/>
                  <a:gd name="connsiteY6" fmla="*/ 3365754 h 3695700"/>
                  <a:gd name="connsiteX7" fmla="*/ 1464583 w 3324225"/>
                  <a:gd name="connsiteY7" fmla="*/ 3365754 h 3695700"/>
                  <a:gd name="connsiteX8" fmla="*/ 1464583 w 3324225"/>
                  <a:gd name="connsiteY8" fmla="*/ 3250997 h 3695700"/>
                  <a:gd name="connsiteX9" fmla="*/ 1430160 w 3324225"/>
                  <a:gd name="connsiteY9" fmla="*/ 3250997 h 3695700"/>
                  <a:gd name="connsiteX10" fmla="*/ 1430160 w 3324225"/>
                  <a:gd name="connsiteY10" fmla="*/ 3193618 h 3695700"/>
                  <a:gd name="connsiteX11" fmla="*/ 1384249 w 3324225"/>
                  <a:gd name="connsiteY11" fmla="*/ 3193618 h 3695700"/>
                  <a:gd name="connsiteX12" fmla="*/ 1384249 w 3324225"/>
                  <a:gd name="connsiteY12" fmla="*/ 3094158 h 3695700"/>
                  <a:gd name="connsiteX13" fmla="*/ 1349826 w 3324225"/>
                  <a:gd name="connsiteY13" fmla="*/ 3094158 h 3695700"/>
                  <a:gd name="connsiteX14" fmla="*/ 1349826 w 3324225"/>
                  <a:gd name="connsiteY14" fmla="*/ 3036780 h 3695700"/>
                  <a:gd name="connsiteX15" fmla="*/ 1238888 w 3324225"/>
                  <a:gd name="connsiteY15" fmla="*/ 3036780 h 3695700"/>
                  <a:gd name="connsiteX16" fmla="*/ 1238888 w 3324225"/>
                  <a:gd name="connsiteY16" fmla="*/ 2971752 h 3695700"/>
                  <a:gd name="connsiteX17" fmla="*/ 1162383 w 3324225"/>
                  <a:gd name="connsiteY17" fmla="*/ 2971752 h 3695700"/>
                  <a:gd name="connsiteX18" fmla="*/ 1162383 w 3324225"/>
                  <a:gd name="connsiteY18" fmla="*/ 2872293 h 3695700"/>
                  <a:gd name="connsiteX19" fmla="*/ 1124131 w 3324225"/>
                  <a:gd name="connsiteY19" fmla="*/ 2872293 h 3695700"/>
                  <a:gd name="connsiteX20" fmla="*/ 1124131 w 3324225"/>
                  <a:gd name="connsiteY20" fmla="*/ 2746058 h 3695700"/>
                  <a:gd name="connsiteX21" fmla="*/ 1085879 w 3324225"/>
                  <a:gd name="connsiteY21" fmla="*/ 2746058 h 3695700"/>
                  <a:gd name="connsiteX22" fmla="*/ 1085879 w 3324225"/>
                  <a:gd name="connsiteY22" fmla="*/ 2654256 h 3695700"/>
                  <a:gd name="connsiteX23" fmla="*/ 1028500 w 3324225"/>
                  <a:gd name="connsiteY23" fmla="*/ 2654256 h 3695700"/>
                  <a:gd name="connsiteX24" fmla="*/ 1028500 w 3324225"/>
                  <a:gd name="connsiteY24" fmla="*/ 2608345 h 3695700"/>
                  <a:gd name="connsiteX25" fmla="*/ 844885 w 3324225"/>
                  <a:gd name="connsiteY25" fmla="*/ 2608345 h 3695700"/>
                  <a:gd name="connsiteX26" fmla="*/ 844885 w 3324225"/>
                  <a:gd name="connsiteY26" fmla="*/ 2206695 h 3695700"/>
                  <a:gd name="connsiteX27" fmla="*/ 745427 w 3324225"/>
                  <a:gd name="connsiteY27" fmla="*/ 2206695 h 3695700"/>
                  <a:gd name="connsiteX28" fmla="*/ 745427 w 3324225"/>
                  <a:gd name="connsiteY28" fmla="*/ 2145487 h 3695700"/>
                  <a:gd name="connsiteX29" fmla="*/ 672746 w 3324225"/>
                  <a:gd name="connsiteY29" fmla="*/ 2145487 h 3695700"/>
                  <a:gd name="connsiteX30" fmla="*/ 672746 w 3324225"/>
                  <a:gd name="connsiteY30" fmla="*/ 2103406 h 3695700"/>
                  <a:gd name="connsiteX31" fmla="*/ 626843 w 3324225"/>
                  <a:gd name="connsiteY31" fmla="*/ 2103406 h 3695700"/>
                  <a:gd name="connsiteX32" fmla="*/ 626843 w 3324225"/>
                  <a:gd name="connsiteY32" fmla="*/ 2049856 h 3695700"/>
                  <a:gd name="connsiteX33" fmla="*/ 561813 w 3324225"/>
                  <a:gd name="connsiteY33" fmla="*/ 2049856 h 3695700"/>
                  <a:gd name="connsiteX34" fmla="*/ 561813 w 3324225"/>
                  <a:gd name="connsiteY34" fmla="*/ 1652026 h 3695700"/>
                  <a:gd name="connsiteX35" fmla="*/ 485306 w 3324225"/>
                  <a:gd name="connsiteY35" fmla="*/ 1652026 h 3695700"/>
                  <a:gd name="connsiteX36" fmla="*/ 485306 w 3324225"/>
                  <a:gd name="connsiteY36" fmla="*/ 1544917 h 3695700"/>
                  <a:gd name="connsiteX37" fmla="*/ 313168 w 3324225"/>
                  <a:gd name="connsiteY37" fmla="*/ 1544917 h 3695700"/>
                  <a:gd name="connsiteX38" fmla="*/ 313168 w 3324225"/>
                  <a:gd name="connsiteY38" fmla="*/ 1273321 h 3695700"/>
                  <a:gd name="connsiteX39" fmla="*/ 274915 w 3324225"/>
                  <a:gd name="connsiteY39" fmla="*/ 1273321 h 3695700"/>
                  <a:gd name="connsiteX40" fmla="*/ 274915 w 3324225"/>
                  <a:gd name="connsiteY40" fmla="*/ 527385 h 3695700"/>
                  <a:gd name="connsiteX41" fmla="*/ 244312 w 3324225"/>
                  <a:gd name="connsiteY41" fmla="*/ 527385 h 3695700"/>
                  <a:gd name="connsiteX42" fmla="*/ 244312 w 3324225"/>
                  <a:gd name="connsiteY42" fmla="*/ 141030 h 3695700"/>
                  <a:gd name="connsiteX43" fmla="*/ 183108 w 3324225"/>
                  <a:gd name="connsiteY43" fmla="*/ 141030 h 3695700"/>
                  <a:gd name="connsiteX44" fmla="*/ 183108 w 3324225"/>
                  <a:gd name="connsiteY44" fmla="*/ 87475 h 3695700"/>
                  <a:gd name="connsiteX45" fmla="*/ 148680 w 3324225"/>
                  <a:gd name="connsiteY45" fmla="*/ 87475 h 3695700"/>
                  <a:gd name="connsiteX46" fmla="*/ 148680 w 3324225"/>
                  <a:gd name="connsiteY46" fmla="*/ 49222 h 3695700"/>
                  <a:gd name="connsiteX47" fmla="*/ 83650 w 3324225"/>
                  <a:gd name="connsiteY47" fmla="*/ 49222 h 3695700"/>
                  <a:gd name="connsiteX48" fmla="*/ 83650 w 3324225"/>
                  <a:gd name="connsiteY48" fmla="*/ 7144 h 3695700"/>
                  <a:gd name="connsiteX49" fmla="*/ 7144 w 3324225"/>
                  <a:gd name="connsiteY49" fmla="*/ 7144 h 369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324225" h="3695700">
                    <a:moveTo>
                      <a:pt x="3323682" y="3694738"/>
                    </a:moveTo>
                    <a:lnTo>
                      <a:pt x="2221992" y="3694738"/>
                    </a:lnTo>
                    <a:lnTo>
                      <a:pt x="2221992" y="3579971"/>
                    </a:lnTo>
                    <a:lnTo>
                      <a:pt x="1954225" y="3579971"/>
                    </a:lnTo>
                    <a:lnTo>
                      <a:pt x="1954225" y="3457566"/>
                    </a:lnTo>
                    <a:lnTo>
                      <a:pt x="1751486" y="3457566"/>
                    </a:lnTo>
                    <a:lnTo>
                      <a:pt x="1751486" y="3365754"/>
                    </a:lnTo>
                    <a:lnTo>
                      <a:pt x="1464583" y="3365754"/>
                    </a:lnTo>
                    <a:lnTo>
                      <a:pt x="1464583" y="3250997"/>
                    </a:lnTo>
                    <a:lnTo>
                      <a:pt x="1430160" y="3250997"/>
                    </a:lnTo>
                    <a:lnTo>
                      <a:pt x="1430160" y="3193618"/>
                    </a:lnTo>
                    <a:lnTo>
                      <a:pt x="1384249" y="3193618"/>
                    </a:lnTo>
                    <a:lnTo>
                      <a:pt x="1384249" y="3094158"/>
                    </a:lnTo>
                    <a:lnTo>
                      <a:pt x="1349826" y="3094158"/>
                    </a:lnTo>
                    <a:lnTo>
                      <a:pt x="1349826" y="3036780"/>
                    </a:lnTo>
                    <a:lnTo>
                      <a:pt x="1238888" y="3036780"/>
                    </a:lnTo>
                    <a:lnTo>
                      <a:pt x="1238888" y="2971752"/>
                    </a:lnTo>
                    <a:lnTo>
                      <a:pt x="1162383" y="2971752"/>
                    </a:lnTo>
                    <a:lnTo>
                      <a:pt x="1162383" y="2872293"/>
                    </a:lnTo>
                    <a:lnTo>
                      <a:pt x="1124131" y="2872293"/>
                    </a:lnTo>
                    <a:lnTo>
                      <a:pt x="1124131" y="2746058"/>
                    </a:lnTo>
                    <a:lnTo>
                      <a:pt x="1085879" y="2746058"/>
                    </a:lnTo>
                    <a:lnTo>
                      <a:pt x="1085879" y="2654256"/>
                    </a:lnTo>
                    <a:lnTo>
                      <a:pt x="1028500" y="2654256"/>
                    </a:lnTo>
                    <a:lnTo>
                      <a:pt x="1028500" y="2608345"/>
                    </a:lnTo>
                    <a:lnTo>
                      <a:pt x="844885" y="2608345"/>
                    </a:lnTo>
                    <a:lnTo>
                      <a:pt x="844885" y="2206695"/>
                    </a:lnTo>
                    <a:lnTo>
                      <a:pt x="745427" y="2206695"/>
                    </a:lnTo>
                    <a:lnTo>
                      <a:pt x="745427" y="2145487"/>
                    </a:lnTo>
                    <a:lnTo>
                      <a:pt x="672746" y="2145487"/>
                    </a:lnTo>
                    <a:lnTo>
                      <a:pt x="672746" y="2103406"/>
                    </a:lnTo>
                    <a:lnTo>
                      <a:pt x="626843" y="2103406"/>
                    </a:lnTo>
                    <a:lnTo>
                      <a:pt x="626843" y="2049856"/>
                    </a:lnTo>
                    <a:lnTo>
                      <a:pt x="561813" y="2049856"/>
                    </a:lnTo>
                    <a:lnTo>
                      <a:pt x="561813" y="1652026"/>
                    </a:lnTo>
                    <a:lnTo>
                      <a:pt x="485306" y="1652026"/>
                    </a:lnTo>
                    <a:lnTo>
                      <a:pt x="485306" y="1544917"/>
                    </a:lnTo>
                    <a:lnTo>
                      <a:pt x="313168" y="1544917"/>
                    </a:lnTo>
                    <a:lnTo>
                      <a:pt x="313168" y="1273321"/>
                    </a:lnTo>
                    <a:lnTo>
                      <a:pt x="274915" y="1273321"/>
                    </a:lnTo>
                    <a:lnTo>
                      <a:pt x="274915" y="527385"/>
                    </a:lnTo>
                    <a:lnTo>
                      <a:pt x="244312" y="527385"/>
                    </a:lnTo>
                    <a:lnTo>
                      <a:pt x="244312" y="141030"/>
                    </a:lnTo>
                    <a:lnTo>
                      <a:pt x="183108" y="141030"/>
                    </a:lnTo>
                    <a:lnTo>
                      <a:pt x="183108" y="87475"/>
                    </a:lnTo>
                    <a:lnTo>
                      <a:pt x="148680" y="87475"/>
                    </a:lnTo>
                    <a:lnTo>
                      <a:pt x="148680" y="49222"/>
                    </a:lnTo>
                    <a:lnTo>
                      <a:pt x="83650" y="49222"/>
                    </a:lnTo>
                    <a:lnTo>
                      <a:pt x="83650" y="7144"/>
                    </a:lnTo>
                    <a:lnTo>
                      <a:pt x="7144" y="7144"/>
                    </a:lnTo>
                  </a:path>
                </a:pathLst>
              </a:custGeom>
              <a:noFill/>
              <a:ln w="1905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48" name="Freeform: Shape 6">
                <a:extLst>
                  <a:ext uri="{FF2B5EF4-FFF2-40B4-BE49-F238E27FC236}">
                    <a16:creationId xmlns:a16="http://schemas.microsoft.com/office/drawing/2014/main" id="{D01ABCD1-F841-4F79-91BA-627DD29D735E}"/>
                  </a:ext>
                </a:extLst>
              </p:cNvPr>
              <p:cNvSpPr/>
              <p:nvPr/>
            </p:nvSpPr>
            <p:spPr>
              <a:xfrm>
                <a:off x="3305029" y="3040410"/>
                <a:ext cx="9525" cy="76200"/>
              </a:xfrm>
              <a:custGeom>
                <a:avLst/>
                <a:gdLst>
                  <a:gd name="connsiteX0" fmla="*/ 3627 w 0"/>
                  <a:gd name="connsiteY0" fmla="*/ 3627 h 76200"/>
                  <a:gd name="connsiteX1" fmla="*/ 3627 w 0"/>
                  <a:gd name="connsiteY1" fmla="*/ 75627 h 76200"/>
                </a:gdLst>
                <a:ahLst/>
                <a:cxnLst>
                  <a:cxn ang="0">
                    <a:pos x="connsiteX0" y="connsiteY0"/>
                  </a:cxn>
                  <a:cxn ang="0">
                    <a:pos x="connsiteX1" y="connsiteY1"/>
                  </a:cxn>
                </a:cxnLst>
                <a:rect l="l" t="t" r="r" b="b"/>
                <a:pathLst>
                  <a:path h="76200">
                    <a:moveTo>
                      <a:pt x="3627" y="3627"/>
                    </a:moveTo>
                    <a:lnTo>
                      <a:pt x="3627" y="75627"/>
                    </a:lnTo>
                  </a:path>
                </a:pathLst>
              </a:custGeom>
              <a:noFill/>
              <a:ln w="1905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49" name="Freeform: Shape 2047">
                <a:extLst>
                  <a:ext uri="{FF2B5EF4-FFF2-40B4-BE49-F238E27FC236}">
                    <a16:creationId xmlns:a16="http://schemas.microsoft.com/office/drawing/2014/main" id="{C3383D47-CCE8-448A-99C5-62798D35B806}"/>
                  </a:ext>
                </a:extLst>
              </p:cNvPr>
              <p:cNvSpPr/>
              <p:nvPr/>
            </p:nvSpPr>
            <p:spPr>
              <a:xfrm>
                <a:off x="3533630" y="3592860"/>
                <a:ext cx="9525" cy="76200"/>
              </a:xfrm>
              <a:custGeom>
                <a:avLst/>
                <a:gdLst>
                  <a:gd name="connsiteX0" fmla="*/ 3627 w 0"/>
                  <a:gd name="connsiteY0" fmla="*/ 3627 h 76200"/>
                  <a:gd name="connsiteX1" fmla="*/ 3627 w 0"/>
                  <a:gd name="connsiteY1" fmla="*/ 75627 h 76200"/>
                </a:gdLst>
                <a:ahLst/>
                <a:cxnLst>
                  <a:cxn ang="0">
                    <a:pos x="connsiteX0" y="connsiteY0"/>
                  </a:cxn>
                  <a:cxn ang="0">
                    <a:pos x="connsiteX1" y="connsiteY1"/>
                  </a:cxn>
                </a:cxnLst>
                <a:rect l="l" t="t" r="r" b="b"/>
                <a:pathLst>
                  <a:path h="76200">
                    <a:moveTo>
                      <a:pt x="3627" y="3627"/>
                    </a:moveTo>
                    <a:lnTo>
                      <a:pt x="3627" y="75627"/>
                    </a:lnTo>
                  </a:path>
                </a:pathLst>
              </a:custGeom>
              <a:noFill/>
              <a:ln w="1905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50" name="Freeform: Shape 2048">
                <a:extLst>
                  <a:ext uri="{FF2B5EF4-FFF2-40B4-BE49-F238E27FC236}">
                    <a16:creationId xmlns:a16="http://schemas.microsoft.com/office/drawing/2014/main" id="{417F8A9F-1819-4C71-8801-18CF045B1AD0}"/>
                  </a:ext>
                </a:extLst>
              </p:cNvPr>
              <p:cNvSpPr/>
              <p:nvPr/>
            </p:nvSpPr>
            <p:spPr>
              <a:xfrm>
                <a:off x="3857483" y="4107210"/>
                <a:ext cx="9525" cy="76200"/>
              </a:xfrm>
              <a:custGeom>
                <a:avLst/>
                <a:gdLst>
                  <a:gd name="connsiteX0" fmla="*/ 3627 w 0"/>
                  <a:gd name="connsiteY0" fmla="*/ 3627 h 76200"/>
                  <a:gd name="connsiteX1" fmla="*/ 3627 w 0"/>
                  <a:gd name="connsiteY1" fmla="*/ 75627 h 76200"/>
                </a:gdLst>
                <a:ahLst/>
                <a:cxnLst>
                  <a:cxn ang="0">
                    <a:pos x="connsiteX0" y="connsiteY0"/>
                  </a:cxn>
                  <a:cxn ang="0">
                    <a:pos x="connsiteX1" y="connsiteY1"/>
                  </a:cxn>
                </a:cxnLst>
                <a:rect l="l" t="t" r="r" b="b"/>
                <a:pathLst>
                  <a:path h="76200">
                    <a:moveTo>
                      <a:pt x="3627" y="3627"/>
                    </a:moveTo>
                    <a:lnTo>
                      <a:pt x="3627" y="75627"/>
                    </a:lnTo>
                  </a:path>
                </a:pathLst>
              </a:custGeom>
              <a:noFill/>
              <a:ln w="1905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51" name="Freeform: Shape 2049">
                <a:extLst>
                  <a:ext uri="{FF2B5EF4-FFF2-40B4-BE49-F238E27FC236}">
                    <a16:creationId xmlns:a16="http://schemas.microsoft.com/office/drawing/2014/main" id="{EAF26C84-F146-4590-93E3-DF3E0EE754DB}"/>
                  </a:ext>
                </a:extLst>
              </p:cNvPr>
              <p:cNvSpPr/>
              <p:nvPr/>
            </p:nvSpPr>
            <p:spPr>
              <a:xfrm>
                <a:off x="4238484" y="4545370"/>
                <a:ext cx="9525" cy="76200"/>
              </a:xfrm>
              <a:custGeom>
                <a:avLst/>
                <a:gdLst>
                  <a:gd name="connsiteX0" fmla="*/ 3627 w 0"/>
                  <a:gd name="connsiteY0" fmla="*/ 3627 h 76200"/>
                  <a:gd name="connsiteX1" fmla="*/ 3627 w 0"/>
                  <a:gd name="connsiteY1" fmla="*/ 75627 h 76200"/>
                </a:gdLst>
                <a:ahLst/>
                <a:cxnLst>
                  <a:cxn ang="0">
                    <a:pos x="connsiteX0" y="connsiteY0"/>
                  </a:cxn>
                  <a:cxn ang="0">
                    <a:pos x="connsiteX1" y="connsiteY1"/>
                  </a:cxn>
                </a:cxnLst>
                <a:rect l="l" t="t" r="r" b="b"/>
                <a:pathLst>
                  <a:path h="76200">
                    <a:moveTo>
                      <a:pt x="3627" y="3627"/>
                    </a:moveTo>
                    <a:lnTo>
                      <a:pt x="3627" y="75627"/>
                    </a:lnTo>
                  </a:path>
                </a:pathLst>
              </a:custGeom>
              <a:noFill/>
              <a:ln w="1905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52" name="Freeform: Shape 2052">
                <a:extLst>
                  <a:ext uri="{FF2B5EF4-FFF2-40B4-BE49-F238E27FC236}">
                    <a16:creationId xmlns:a16="http://schemas.microsoft.com/office/drawing/2014/main" id="{FAB3208F-FBE2-4B1C-B312-B392C4DC7C07}"/>
                  </a:ext>
                </a:extLst>
              </p:cNvPr>
              <p:cNvSpPr/>
              <p:nvPr/>
            </p:nvSpPr>
            <p:spPr>
              <a:xfrm>
                <a:off x="4562334" y="4869220"/>
                <a:ext cx="9525" cy="76200"/>
              </a:xfrm>
              <a:custGeom>
                <a:avLst/>
                <a:gdLst>
                  <a:gd name="connsiteX0" fmla="*/ 3627 w 0"/>
                  <a:gd name="connsiteY0" fmla="*/ 3627 h 76200"/>
                  <a:gd name="connsiteX1" fmla="*/ 3627 w 0"/>
                  <a:gd name="connsiteY1" fmla="*/ 75627 h 76200"/>
                </a:gdLst>
                <a:ahLst/>
                <a:cxnLst>
                  <a:cxn ang="0">
                    <a:pos x="connsiteX0" y="connsiteY0"/>
                  </a:cxn>
                  <a:cxn ang="0">
                    <a:pos x="connsiteX1" y="connsiteY1"/>
                  </a:cxn>
                </a:cxnLst>
                <a:rect l="l" t="t" r="r" b="b"/>
                <a:pathLst>
                  <a:path h="76200">
                    <a:moveTo>
                      <a:pt x="3627" y="3627"/>
                    </a:moveTo>
                    <a:lnTo>
                      <a:pt x="3627" y="75627"/>
                    </a:lnTo>
                  </a:path>
                </a:pathLst>
              </a:custGeom>
              <a:noFill/>
              <a:ln w="1905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53" name="Freeform: Shape 2053">
                <a:extLst>
                  <a:ext uri="{FF2B5EF4-FFF2-40B4-BE49-F238E27FC236}">
                    <a16:creationId xmlns:a16="http://schemas.microsoft.com/office/drawing/2014/main" id="{9DF2F3D8-C873-4AC6-BF9A-8109884AE722}"/>
                  </a:ext>
                </a:extLst>
              </p:cNvPr>
              <p:cNvSpPr/>
              <p:nvPr/>
            </p:nvSpPr>
            <p:spPr>
              <a:xfrm>
                <a:off x="5171943" y="5193070"/>
                <a:ext cx="9525" cy="76200"/>
              </a:xfrm>
              <a:custGeom>
                <a:avLst/>
                <a:gdLst>
                  <a:gd name="connsiteX0" fmla="*/ 3627 w 0"/>
                  <a:gd name="connsiteY0" fmla="*/ 3627 h 76200"/>
                  <a:gd name="connsiteX1" fmla="*/ 3627 w 0"/>
                  <a:gd name="connsiteY1" fmla="*/ 75627 h 76200"/>
                </a:gdLst>
                <a:ahLst/>
                <a:cxnLst>
                  <a:cxn ang="0">
                    <a:pos x="connsiteX0" y="connsiteY0"/>
                  </a:cxn>
                  <a:cxn ang="0">
                    <a:pos x="connsiteX1" y="connsiteY1"/>
                  </a:cxn>
                </a:cxnLst>
                <a:rect l="l" t="t" r="r" b="b"/>
                <a:pathLst>
                  <a:path h="76200">
                    <a:moveTo>
                      <a:pt x="3627" y="3627"/>
                    </a:moveTo>
                    <a:lnTo>
                      <a:pt x="3627" y="75627"/>
                    </a:lnTo>
                  </a:path>
                </a:pathLst>
              </a:custGeom>
              <a:noFill/>
              <a:ln w="1905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54" name="Freeform: Shape 2054">
                <a:extLst>
                  <a:ext uri="{FF2B5EF4-FFF2-40B4-BE49-F238E27FC236}">
                    <a16:creationId xmlns:a16="http://schemas.microsoft.com/office/drawing/2014/main" id="{8C9155B0-F6C6-4179-8C98-F09EB9692D11}"/>
                  </a:ext>
                </a:extLst>
              </p:cNvPr>
              <p:cNvSpPr/>
              <p:nvPr/>
            </p:nvSpPr>
            <p:spPr>
              <a:xfrm>
                <a:off x="6219693" y="5193070"/>
                <a:ext cx="9525" cy="76200"/>
              </a:xfrm>
              <a:custGeom>
                <a:avLst/>
                <a:gdLst>
                  <a:gd name="connsiteX0" fmla="*/ 3627 w 0"/>
                  <a:gd name="connsiteY0" fmla="*/ 3627 h 76200"/>
                  <a:gd name="connsiteX1" fmla="*/ 3627 w 0"/>
                  <a:gd name="connsiteY1" fmla="*/ 75627 h 76200"/>
                </a:gdLst>
                <a:ahLst/>
                <a:cxnLst>
                  <a:cxn ang="0">
                    <a:pos x="connsiteX0" y="connsiteY0"/>
                  </a:cxn>
                  <a:cxn ang="0">
                    <a:pos x="connsiteX1" y="connsiteY1"/>
                  </a:cxn>
                </a:cxnLst>
                <a:rect l="l" t="t" r="r" b="b"/>
                <a:pathLst>
                  <a:path h="76200">
                    <a:moveTo>
                      <a:pt x="3627" y="3627"/>
                    </a:moveTo>
                    <a:lnTo>
                      <a:pt x="3627" y="75627"/>
                    </a:lnTo>
                  </a:path>
                </a:pathLst>
              </a:custGeom>
              <a:noFill/>
              <a:ln w="1905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grpSp>
        <p:grpSp>
          <p:nvGrpSpPr>
            <p:cNvPr id="22" name="Graphic 2055">
              <a:extLst>
                <a:ext uri="{FF2B5EF4-FFF2-40B4-BE49-F238E27FC236}">
                  <a16:creationId xmlns:a16="http://schemas.microsoft.com/office/drawing/2014/main" id="{1EF77510-62BE-4F70-A67D-DAB86D0AB05C}"/>
                </a:ext>
              </a:extLst>
            </p:cNvPr>
            <p:cNvGrpSpPr/>
            <p:nvPr/>
          </p:nvGrpSpPr>
          <p:grpSpPr>
            <a:xfrm>
              <a:off x="599120" y="2376046"/>
              <a:ext cx="2200188" cy="2390735"/>
              <a:chOff x="2881312" y="1576387"/>
              <a:chExt cx="3381375" cy="3705225"/>
            </a:xfrm>
          </p:grpSpPr>
          <p:sp>
            <p:nvSpPr>
              <p:cNvPr id="23" name="Freeform: Shape 2057">
                <a:extLst>
                  <a:ext uri="{FF2B5EF4-FFF2-40B4-BE49-F238E27FC236}">
                    <a16:creationId xmlns:a16="http://schemas.microsoft.com/office/drawing/2014/main" id="{529DE56D-A668-42B4-8D44-CF22F348911A}"/>
                  </a:ext>
                </a:extLst>
              </p:cNvPr>
              <p:cNvSpPr/>
              <p:nvPr/>
            </p:nvSpPr>
            <p:spPr>
              <a:xfrm>
                <a:off x="2877608" y="1641243"/>
                <a:ext cx="3381375" cy="3638550"/>
              </a:xfrm>
              <a:custGeom>
                <a:avLst/>
                <a:gdLst>
                  <a:gd name="connsiteX0" fmla="*/ 3381479 w 3381375"/>
                  <a:gd name="connsiteY0" fmla="*/ 3633139 h 3638550"/>
                  <a:gd name="connsiteX1" fmla="*/ 3073002 w 3381375"/>
                  <a:gd name="connsiteY1" fmla="*/ 3633139 h 3638550"/>
                  <a:gd name="connsiteX2" fmla="*/ 3073002 w 3381375"/>
                  <a:gd name="connsiteY2" fmla="*/ 3478901 h 3638550"/>
                  <a:gd name="connsiteX3" fmla="*/ 2729349 w 3381375"/>
                  <a:gd name="connsiteY3" fmla="*/ 3478901 h 3638550"/>
                  <a:gd name="connsiteX4" fmla="*/ 2729349 w 3381375"/>
                  <a:gd name="connsiteY4" fmla="*/ 3405835 h 3638550"/>
                  <a:gd name="connsiteX5" fmla="*/ 2523695 w 3381375"/>
                  <a:gd name="connsiteY5" fmla="*/ 3405835 h 3638550"/>
                  <a:gd name="connsiteX6" fmla="*/ 2523695 w 3381375"/>
                  <a:gd name="connsiteY6" fmla="*/ 3365249 h 3638550"/>
                  <a:gd name="connsiteX7" fmla="*/ 2466869 w 3381375"/>
                  <a:gd name="connsiteY7" fmla="*/ 3365249 h 3638550"/>
                  <a:gd name="connsiteX8" fmla="*/ 2466869 w 3381375"/>
                  <a:gd name="connsiteY8" fmla="*/ 3232651 h 3638550"/>
                  <a:gd name="connsiteX9" fmla="*/ 2401927 w 3381375"/>
                  <a:gd name="connsiteY9" fmla="*/ 3232651 h 3638550"/>
                  <a:gd name="connsiteX10" fmla="*/ 2401927 w 3381375"/>
                  <a:gd name="connsiteY10" fmla="*/ 3197476 h 3638550"/>
                  <a:gd name="connsiteX11" fmla="*/ 2331566 w 3381375"/>
                  <a:gd name="connsiteY11" fmla="*/ 3197476 h 3638550"/>
                  <a:gd name="connsiteX12" fmla="*/ 2331566 w 3381375"/>
                  <a:gd name="connsiteY12" fmla="*/ 3146069 h 3638550"/>
                  <a:gd name="connsiteX13" fmla="*/ 1987914 w 3381375"/>
                  <a:gd name="connsiteY13" fmla="*/ 3146069 h 3638550"/>
                  <a:gd name="connsiteX14" fmla="*/ 1987914 w 3381375"/>
                  <a:gd name="connsiteY14" fmla="*/ 3064887 h 3638550"/>
                  <a:gd name="connsiteX15" fmla="*/ 1963558 w 3381375"/>
                  <a:gd name="connsiteY15" fmla="*/ 3064887 h 3638550"/>
                  <a:gd name="connsiteX16" fmla="*/ 1963558 w 3381375"/>
                  <a:gd name="connsiteY16" fmla="*/ 2972885 h 3638550"/>
                  <a:gd name="connsiteX17" fmla="*/ 1768724 w 3381375"/>
                  <a:gd name="connsiteY17" fmla="*/ 2972885 h 3638550"/>
                  <a:gd name="connsiteX18" fmla="*/ 1768724 w 3381375"/>
                  <a:gd name="connsiteY18" fmla="*/ 2916059 h 3638550"/>
                  <a:gd name="connsiteX19" fmla="*/ 1717318 w 3381375"/>
                  <a:gd name="connsiteY19" fmla="*/ 2916059 h 3638550"/>
                  <a:gd name="connsiteX20" fmla="*/ 1717318 w 3381375"/>
                  <a:gd name="connsiteY20" fmla="*/ 2807817 h 3638550"/>
                  <a:gd name="connsiteX21" fmla="*/ 1676723 w 3381375"/>
                  <a:gd name="connsiteY21" fmla="*/ 2807817 h 3638550"/>
                  <a:gd name="connsiteX22" fmla="*/ 1676723 w 3381375"/>
                  <a:gd name="connsiteY22" fmla="*/ 2691460 h 3638550"/>
                  <a:gd name="connsiteX23" fmla="*/ 1541429 w 3381375"/>
                  <a:gd name="connsiteY23" fmla="*/ 2691460 h 3638550"/>
                  <a:gd name="connsiteX24" fmla="*/ 1541429 w 3381375"/>
                  <a:gd name="connsiteY24" fmla="*/ 2669819 h 3638550"/>
                  <a:gd name="connsiteX25" fmla="*/ 1419662 w 3381375"/>
                  <a:gd name="connsiteY25" fmla="*/ 2669819 h 3638550"/>
                  <a:gd name="connsiteX26" fmla="*/ 1419662 w 3381375"/>
                  <a:gd name="connsiteY26" fmla="*/ 2629223 h 3638550"/>
                  <a:gd name="connsiteX27" fmla="*/ 1376361 w 3381375"/>
                  <a:gd name="connsiteY27" fmla="*/ 2629223 h 3638550"/>
                  <a:gd name="connsiteX28" fmla="*/ 1376361 w 3381375"/>
                  <a:gd name="connsiteY28" fmla="*/ 2526401 h 3638550"/>
                  <a:gd name="connsiteX29" fmla="*/ 1149057 w 3381375"/>
                  <a:gd name="connsiteY29" fmla="*/ 2526401 h 3638550"/>
                  <a:gd name="connsiteX30" fmla="*/ 1149057 w 3381375"/>
                  <a:gd name="connsiteY30" fmla="*/ 2453335 h 3638550"/>
                  <a:gd name="connsiteX31" fmla="*/ 1100355 w 3381375"/>
                  <a:gd name="connsiteY31" fmla="*/ 2453335 h 3638550"/>
                  <a:gd name="connsiteX32" fmla="*/ 1100355 w 3381375"/>
                  <a:gd name="connsiteY32" fmla="*/ 2328862 h 3638550"/>
                  <a:gd name="connsiteX33" fmla="*/ 902818 w 3381375"/>
                  <a:gd name="connsiteY33" fmla="*/ 2328862 h 3638550"/>
                  <a:gd name="connsiteX34" fmla="*/ 902818 w 3381375"/>
                  <a:gd name="connsiteY34" fmla="*/ 2290981 h 3638550"/>
                  <a:gd name="connsiteX35" fmla="*/ 859523 w 3381375"/>
                  <a:gd name="connsiteY35" fmla="*/ 2290981 h 3638550"/>
                  <a:gd name="connsiteX36" fmla="*/ 859523 w 3381375"/>
                  <a:gd name="connsiteY36" fmla="*/ 2104272 h 3638550"/>
                  <a:gd name="connsiteX37" fmla="*/ 797286 w 3381375"/>
                  <a:gd name="connsiteY37" fmla="*/ 2104272 h 3638550"/>
                  <a:gd name="connsiteX38" fmla="*/ 797286 w 3381375"/>
                  <a:gd name="connsiteY38" fmla="*/ 2025796 h 3638550"/>
                  <a:gd name="connsiteX39" fmla="*/ 705283 w 3381375"/>
                  <a:gd name="connsiteY39" fmla="*/ 2025796 h 3638550"/>
                  <a:gd name="connsiteX40" fmla="*/ 705283 w 3381375"/>
                  <a:gd name="connsiteY40" fmla="*/ 1958149 h 3638550"/>
                  <a:gd name="connsiteX41" fmla="*/ 621398 w 3381375"/>
                  <a:gd name="connsiteY41" fmla="*/ 1958149 h 3638550"/>
                  <a:gd name="connsiteX42" fmla="*/ 621398 w 3381375"/>
                  <a:gd name="connsiteY42" fmla="*/ 1852612 h 3638550"/>
                  <a:gd name="connsiteX43" fmla="*/ 559161 w 3381375"/>
                  <a:gd name="connsiteY43" fmla="*/ 1852612 h 3638550"/>
                  <a:gd name="connsiteX44" fmla="*/ 559161 w 3381375"/>
                  <a:gd name="connsiteY44" fmla="*/ 1433188 h 3638550"/>
                  <a:gd name="connsiteX45" fmla="*/ 488805 w 3381375"/>
                  <a:gd name="connsiteY45" fmla="*/ 1433188 h 3638550"/>
                  <a:gd name="connsiteX46" fmla="*/ 488805 w 3381375"/>
                  <a:gd name="connsiteY46" fmla="*/ 1387182 h 3638550"/>
                  <a:gd name="connsiteX47" fmla="*/ 407627 w 3381375"/>
                  <a:gd name="connsiteY47" fmla="*/ 1387182 h 3638550"/>
                  <a:gd name="connsiteX48" fmla="*/ 407627 w 3381375"/>
                  <a:gd name="connsiteY48" fmla="*/ 1346596 h 3638550"/>
                  <a:gd name="connsiteX49" fmla="*/ 364331 w 3381375"/>
                  <a:gd name="connsiteY49" fmla="*/ 1346596 h 3638550"/>
                  <a:gd name="connsiteX50" fmla="*/ 364331 w 3381375"/>
                  <a:gd name="connsiteY50" fmla="*/ 1243774 h 3638550"/>
                  <a:gd name="connsiteX51" fmla="*/ 285858 w 3381375"/>
                  <a:gd name="connsiteY51" fmla="*/ 1243774 h 3638550"/>
                  <a:gd name="connsiteX52" fmla="*/ 285858 w 3381375"/>
                  <a:gd name="connsiteY52" fmla="*/ 515866 h 3638550"/>
                  <a:gd name="connsiteX53" fmla="*/ 245268 w 3381375"/>
                  <a:gd name="connsiteY53" fmla="*/ 515866 h 3638550"/>
                  <a:gd name="connsiteX54" fmla="*/ 245268 w 3381375"/>
                  <a:gd name="connsiteY54" fmla="*/ 120795 h 3638550"/>
                  <a:gd name="connsiteX55" fmla="*/ 191149 w 3381375"/>
                  <a:gd name="connsiteY55" fmla="*/ 120795 h 3638550"/>
                  <a:gd name="connsiteX56" fmla="*/ 191149 w 3381375"/>
                  <a:gd name="connsiteY56" fmla="*/ 69380 h 3638550"/>
                  <a:gd name="connsiteX57" fmla="*/ 153266 w 3381375"/>
                  <a:gd name="connsiteY57" fmla="*/ 69380 h 3638550"/>
                  <a:gd name="connsiteX58" fmla="*/ 153266 w 3381375"/>
                  <a:gd name="connsiteY58" fmla="*/ 36910 h 3638550"/>
                  <a:gd name="connsiteX59" fmla="*/ 104558 w 3381375"/>
                  <a:gd name="connsiteY59" fmla="*/ 36910 h 3638550"/>
                  <a:gd name="connsiteX60" fmla="*/ 104558 w 3381375"/>
                  <a:gd name="connsiteY60" fmla="*/ 7144 h 3638550"/>
                  <a:gd name="connsiteX61" fmla="*/ 7144 w 3381375"/>
                  <a:gd name="connsiteY61" fmla="*/ 7144 h 363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81375" h="3638550">
                    <a:moveTo>
                      <a:pt x="3381479" y="3633139"/>
                    </a:moveTo>
                    <a:lnTo>
                      <a:pt x="3073002" y="3633139"/>
                    </a:lnTo>
                    <a:lnTo>
                      <a:pt x="3073002" y="3478901"/>
                    </a:lnTo>
                    <a:lnTo>
                      <a:pt x="2729349" y="3478901"/>
                    </a:lnTo>
                    <a:lnTo>
                      <a:pt x="2729349" y="3405835"/>
                    </a:lnTo>
                    <a:lnTo>
                      <a:pt x="2523695" y="3405835"/>
                    </a:lnTo>
                    <a:lnTo>
                      <a:pt x="2523695" y="3365249"/>
                    </a:lnTo>
                    <a:lnTo>
                      <a:pt x="2466869" y="3365249"/>
                    </a:lnTo>
                    <a:lnTo>
                      <a:pt x="2466869" y="3232651"/>
                    </a:lnTo>
                    <a:lnTo>
                      <a:pt x="2401927" y="3232651"/>
                    </a:lnTo>
                    <a:lnTo>
                      <a:pt x="2401927" y="3197476"/>
                    </a:lnTo>
                    <a:lnTo>
                      <a:pt x="2331566" y="3197476"/>
                    </a:lnTo>
                    <a:lnTo>
                      <a:pt x="2331566" y="3146069"/>
                    </a:lnTo>
                    <a:lnTo>
                      <a:pt x="1987914" y="3146069"/>
                    </a:lnTo>
                    <a:lnTo>
                      <a:pt x="1987914" y="3064887"/>
                    </a:lnTo>
                    <a:lnTo>
                      <a:pt x="1963558" y="3064887"/>
                    </a:lnTo>
                    <a:lnTo>
                      <a:pt x="1963558" y="2972885"/>
                    </a:lnTo>
                    <a:lnTo>
                      <a:pt x="1768724" y="2972885"/>
                    </a:lnTo>
                    <a:lnTo>
                      <a:pt x="1768724" y="2916059"/>
                    </a:lnTo>
                    <a:lnTo>
                      <a:pt x="1717318" y="2916059"/>
                    </a:lnTo>
                    <a:lnTo>
                      <a:pt x="1717318" y="2807817"/>
                    </a:lnTo>
                    <a:lnTo>
                      <a:pt x="1676723" y="2807817"/>
                    </a:lnTo>
                    <a:lnTo>
                      <a:pt x="1676723" y="2691460"/>
                    </a:lnTo>
                    <a:lnTo>
                      <a:pt x="1541429" y="2691460"/>
                    </a:lnTo>
                    <a:lnTo>
                      <a:pt x="1541429" y="2669819"/>
                    </a:lnTo>
                    <a:lnTo>
                      <a:pt x="1419662" y="2669819"/>
                    </a:lnTo>
                    <a:lnTo>
                      <a:pt x="1419662" y="2629223"/>
                    </a:lnTo>
                    <a:lnTo>
                      <a:pt x="1376361" y="2629223"/>
                    </a:lnTo>
                    <a:lnTo>
                      <a:pt x="1376361" y="2526401"/>
                    </a:lnTo>
                    <a:lnTo>
                      <a:pt x="1149057" y="2526401"/>
                    </a:lnTo>
                    <a:lnTo>
                      <a:pt x="1149057" y="2453335"/>
                    </a:lnTo>
                    <a:lnTo>
                      <a:pt x="1100355" y="2453335"/>
                    </a:lnTo>
                    <a:lnTo>
                      <a:pt x="1100355" y="2328862"/>
                    </a:lnTo>
                    <a:lnTo>
                      <a:pt x="902818" y="2328862"/>
                    </a:lnTo>
                    <a:lnTo>
                      <a:pt x="902818" y="2290981"/>
                    </a:lnTo>
                    <a:lnTo>
                      <a:pt x="859523" y="2290981"/>
                    </a:lnTo>
                    <a:lnTo>
                      <a:pt x="859523" y="2104272"/>
                    </a:lnTo>
                    <a:lnTo>
                      <a:pt x="797286" y="2104272"/>
                    </a:lnTo>
                    <a:lnTo>
                      <a:pt x="797286" y="2025796"/>
                    </a:lnTo>
                    <a:lnTo>
                      <a:pt x="705283" y="2025796"/>
                    </a:lnTo>
                    <a:lnTo>
                      <a:pt x="705283" y="1958149"/>
                    </a:lnTo>
                    <a:lnTo>
                      <a:pt x="621398" y="1958149"/>
                    </a:lnTo>
                    <a:lnTo>
                      <a:pt x="621398" y="1852612"/>
                    </a:lnTo>
                    <a:lnTo>
                      <a:pt x="559161" y="1852612"/>
                    </a:lnTo>
                    <a:lnTo>
                      <a:pt x="559161" y="1433188"/>
                    </a:lnTo>
                    <a:lnTo>
                      <a:pt x="488805" y="1433188"/>
                    </a:lnTo>
                    <a:lnTo>
                      <a:pt x="488805" y="1387182"/>
                    </a:lnTo>
                    <a:lnTo>
                      <a:pt x="407627" y="1387182"/>
                    </a:lnTo>
                    <a:lnTo>
                      <a:pt x="407627" y="1346596"/>
                    </a:lnTo>
                    <a:lnTo>
                      <a:pt x="364331" y="1346596"/>
                    </a:lnTo>
                    <a:lnTo>
                      <a:pt x="364331" y="1243774"/>
                    </a:lnTo>
                    <a:lnTo>
                      <a:pt x="285858" y="1243774"/>
                    </a:lnTo>
                    <a:lnTo>
                      <a:pt x="285858" y="515866"/>
                    </a:lnTo>
                    <a:lnTo>
                      <a:pt x="245268" y="515866"/>
                    </a:lnTo>
                    <a:lnTo>
                      <a:pt x="245268" y="120795"/>
                    </a:lnTo>
                    <a:lnTo>
                      <a:pt x="191149" y="120795"/>
                    </a:lnTo>
                    <a:lnTo>
                      <a:pt x="191149" y="69380"/>
                    </a:lnTo>
                    <a:lnTo>
                      <a:pt x="153266" y="69380"/>
                    </a:lnTo>
                    <a:lnTo>
                      <a:pt x="153266" y="36910"/>
                    </a:lnTo>
                    <a:lnTo>
                      <a:pt x="104558" y="36910"/>
                    </a:lnTo>
                    <a:lnTo>
                      <a:pt x="104558" y="7144"/>
                    </a:lnTo>
                    <a:lnTo>
                      <a:pt x="7144" y="7144"/>
                    </a:lnTo>
                  </a:path>
                </a:pathLst>
              </a:custGeom>
              <a:noFill/>
              <a:ln w="1905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24" name="Freeform: Shape 2058">
                <a:extLst>
                  <a:ext uri="{FF2B5EF4-FFF2-40B4-BE49-F238E27FC236}">
                    <a16:creationId xmlns:a16="http://schemas.microsoft.com/office/drawing/2014/main" id="{58BF3076-96F5-4E17-9A2E-CDEEFD17641D}"/>
                  </a:ext>
                </a:extLst>
              </p:cNvPr>
              <p:cNvSpPr/>
              <p:nvPr/>
            </p:nvSpPr>
            <p:spPr>
              <a:xfrm>
                <a:off x="2879592" y="1571227"/>
                <a:ext cx="9525" cy="76200"/>
              </a:xfrm>
              <a:custGeom>
                <a:avLst/>
                <a:gdLst>
                  <a:gd name="connsiteX0" fmla="*/ 5160 w 9525"/>
                  <a:gd name="connsiteY0" fmla="*/ 5160 h 76200"/>
                  <a:gd name="connsiteX1" fmla="*/ 5160 w 9525"/>
                  <a:gd name="connsiteY1" fmla="*/ 77160 h 76200"/>
                </a:gdLst>
                <a:ahLst/>
                <a:cxnLst>
                  <a:cxn ang="0">
                    <a:pos x="connsiteX0" y="connsiteY0"/>
                  </a:cxn>
                  <a:cxn ang="0">
                    <a:pos x="connsiteX1" y="connsiteY1"/>
                  </a:cxn>
                </a:cxnLst>
                <a:rect l="l" t="t" r="r" b="b"/>
                <a:pathLst>
                  <a:path w="9525" h="76200">
                    <a:moveTo>
                      <a:pt x="5160" y="5160"/>
                    </a:moveTo>
                    <a:lnTo>
                      <a:pt x="5160" y="77160"/>
                    </a:lnTo>
                  </a:path>
                </a:pathLst>
              </a:custGeom>
              <a:noFill/>
              <a:ln w="1905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25" name="Freeform: Shape 2059">
                <a:extLst>
                  <a:ext uri="{FF2B5EF4-FFF2-40B4-BE49-F238E27FC236}">
                    <a16:creationId xmlns:a16="http://schemas.microsoft.com/office/drawing/2014/main" id="{EBA0A54B-F07E-4A3A-97A6-B5D092B7AAE2}"/>
                  </a:ext>
                </a:extLst>
              </p:cNvPr>
              <p:cNvSpPr/>
              <p:nvPr/>
            </p:nvSpPr>
            <p:spPr>
              <a:xfrm>
                <a:off x="3317744" y="2942837"/>
                <a:ext cx="9525" cy="76200"/>
              </a:xfrm>
              <a:custGeom>
                <a:avLst/>
                <a:gdLst>
                  <a:gd name="connsiteX0" fmla="*/ 5160 w 9525"/>
                  <a:gd name="connsiteY0" fmla="*/ 5160 h 76200"/>
                  <a:gd name="connsiteX1" fmla="*/ 5160 w 9525"/>
                  <a:gd name="connsiteY1" fmla="*/ 77159 h 76200"/>
                </a:gdLst>
                <a:ahLst/>
                <a:cxnLst>
                  <a:cxn ang="0">
                    <a:pos x="connsiteX0" y="connsiteY0"/>
                  </a:cxn>
                  <a:cxn ang="0">
                    <a:pos x="connsiteX1" y="connsiteY1"/>
                  </a:cxn>
                </a:cxnLst>
                <a:rect l="l" t="t" r="r" b="b"/>
                <a:pathLst>
                  <a:path w="9525" h="76200">
                    <a:moveTo>
                      <a:pt x="5160" y="5160"/>
                    </a:moveTo>
                    <a:lnTo>
                      <a:pt x="5160" y="77159"/>
                    </a:lnTo>
                  </a:path>
                </a:pathLst>
              </a:custGeom>
              <a:noFill/>
              <a:ln w="1905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26" name="Freeform: Shape 2060">
                <a:extLst>
                  <a:ext uri="{FF2B5EF4-FFF2-40B4-BE49-F238E27FC236}">
                    <a16:creationId xmlns:a16="http://schemas.microsoft.com/office/drawing/2014/main" id="{62E0C098-D4E2-4EDB-93DF-650F00A4C099}"/>
                  </a:ext>
                </a:extLst>
              </p:cNvPr>
              <p:cNvSpPr/>
              <p:nvPr/>
            </p:nvSpPr>
            <p:spPr>
              <a:xfrm>
                <a:off x="3622546" y="3590537"/>
                <a:ext cx="9525" cy="76200"/>
              </a:xfrm>
              <a:custGeom>
                <a:avLst/>
                <a:gdLst>
                  <a:gd name="connsiteX0" fmla="*/ 5160 w 9525"/>
                  <a:gd name="connsiteY0" fmla="*/ 5160 h 76200"/>
                  <a:gd name="connsiteX1" fmla="*/ 5160 w 9525"/>
                  <a:gd name="connsiteY1" fmla="*/ 77159 h 76200"/>
                </a:gdLst>
                <a:ahLst/>
                <a:cxnLst>
                  <a:cxn ang="0">
                    <a:pos x="connsiteX0" y="connsiteY0"/>
                  </a:cxn>
                  <a:cxn ang="0">
                    <a:pos x="connsiteX1" y="connsiteY1"/>
                  </a:cxn>
                </a:cxnLst>
                <a:rect l="l" t="t" r="r" b="b"/>
                <a:pathLst>
                  <a:path w="9525" h="76200">
                    <a:moveTo>
                      <a:pt x="5160" y="5160"/>
                    </a:moveTo>
                    <a:lnTo>
                      <a:pt x="5160" y="77159"/>
                    </a:lnTo>
                  </a:path>
                </a:pathLst>
              </a:custGeom>
              <a:noFill/>
              <a:ln w="1905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27" name="Freeform: Shape 2061">
                <a:extLst>
                  <a:ext uri="{FF2B5EF4-FFF2-40B4-BE49-F238E27FC236}">
                    <a16:creationId xmlns:a16="http://schemas.microsoft.com/office/drawing/2014/main" id="{B16DCC85-614C-4C10-BA74-D12924FC781B}"/>
                  </a:ext>
                </a:extLst>
              </p:cNvPr>
              <p:cNvSpPr/>
              <p:nvPr/>
            </p:nvSpPr>
            <p:spPr>
              <a:xfrm>
                <a:off x="3889250" y="3895346"/>
                <a:ext cx="9525" cy="76200"/>
              </a:xfrm>
              <a:custGeom>
                <a:avLst/>
                <a:gdLst>
                  <a:gd name="connsiteX0" fmla="*/ 5160 w 9525"/>
                  <a:gd name="connsiteY0" fmla="*/ 5160 h 76200"/>
                  <a:gd name="connsiteX1" fmla="*/ 5160 w 9525"/>
                  <a:gd name="connsiteY1" fmla="*/ 77159 h 76200"/>
                </a:gdLst>
                <a:ahLst/>
                <a:cxnLst>
                  <a:cxn ang="0">
                    <a:pos x="connsiteX0" y="connsiteY0"/>
                  </a:cxn>
                  <a:cxn ang="0">
                    <a:pos x="connsiteX1" y="connsiteY1"/>
                  </a:cxn>
                </a:cxnLst>
                <a:rect l="l" t="t" r="r" b="b"/>
                <a:pathLst>
                  <a:path w="9525" h="76200">
                    <a:moveTo>
                      <a:pt x="5160" y="5160"/>
                    </a:moveTo>
                    <a:lnTo>
                      <a:pt x="5160" y="77159"/>
                    </a:lnTo>
                  </a:path>
                </a:pathLst>
              </a:custGeom>
              <a:noFill/>
              <a:ln w="1905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28" name="Freeform: Shape 2062">
                <a:extLst>
                  <a:ext uri="{FF2B5EF4-FFF2-40B4-BE49-F238E27FC236}">
                    <a16:creationId xmlns:a16="http://schemas.microsoft.com/office/drawing/2014/main" id="{4033575D-E9BC-4A2B-860F-D428D8F6052D}"/>
                  </a:ext>
                </a:extLst>
              </p:cNvPr>
              <p:cNvSpPr/>
              <p:nvPr/>
            </p:nvSpPr>
            <p:spPr>
              <a:xfrm>
                <a:off x="4175000" y="4085846"/>
                <a:ext cx="9525" cy="76200"/>
              </a:xfrm>
              <a:custGeom>
                <a:avLst/>
                <a:gdLst>
                  <a:gd name="connsiteX0" fmla="*/ 5160 w 9525"/>
                  <a:gd name="connsiteY0" fmla="*/ 5160 h 76200"/>
                  <a:gd name="connsiteX1" fmla="*/ 5160 w 9525"/>
                  <a:gd name="connsiteY1" fmla="*/ 77159 h 76200"/>
                </a:gdLst>
                <a:ahLst/>
                <a:cxnLst>
                  <a:cxn ang="0">
                    <a:pos x="connsiteX0" y="connsiteY0"/>
                  </a:cxn>
                  <a:cxn ang="0">
                    <a:pos x="connsiteX1" y="connsiteY1"/>
                  </a:cxn>
                </a:cxnLst>
                <a:rect l="l" t="t" r="r" b="b"/>
                <a:pathLst>
                  <a:path w="9525" h="76200">
                    <a:moveTo>
                      <a:pt x="5160" y="5160"/>
                    </a:moveTo>
                    <a:lnTo>
                      <a:pt x="5160" y="77159"/>
                    </a:lnTo>
                  </a:path>
                </a:pathLst>
              </a:custGeom>
              <a:noFill/>
              <a:ln w="1905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29" name="Freeform: Shape 2063">
                <a:extLst>
                  <a:ext uri="{FF2B5EF4-FFF2-40B4-BE49-F238E27FC236}">
                    <a16:creationId xmlns:a16="http://schemas.microsoft.com/office/drawing/2014/main" id="{51AC04C5-4C4F-4ECC-8A17-8EF75096D9FC}"/>
                  </a:ext>
                </a:extLst>
              </p:cNvPr>
              <p:cNvSpPr/>
              <p:nvPr/>
            </p:nvSpPr>
            <p:spPr>
              <a:xfrm>
                <a:off x="4213100" y="4085846"/>
                <a:ext cx="9525" cy="76200"/>
              </a:xfrm>
              <a:custGeom>
                <a:avLst/>
                <a:gdLst>
                  <a:gd name="connsiteX0" fmla="*/ 5160 w 9525"/>
                  <a:gd name="connsiteY0" fmla="*/ 5160 h 76200"/>
                  <a:gd name="connsiteX1" fmla="*/ 5160 w 9525"/>
                  <a:gd name="connsiteY1" fmla="*/ 77159 h 76200"/>
                </a:gdLst>
                <a:ahLst/>
                <a:cxnLst>
                  <a:cxn ang="0">
                    <a:pos x="connsiteX0" y="connsiteY0"/>
                  </a:cxn>
                  <a:cxn ang="0">
                    <a:pos x="connsiteX1" y="connsiteY1"/>
                  </a:cxn>
                </a:cxnLst>
                <a:rect l="l" t="t" r="r" b="b"/>
                <a:pathLst>
                  <a:path w="9525" h="76200">
                    <a:moveTo>
                      <a:pt x="5160" y="5160"/>
                    </a:moveTo>
                    <a:lnTo>
                      <a:pt x="5160" y="77159"/>
                    </a:lnTo>
                  </a:path>
                </a:pathLst>
              </a:custGeom>
              <a:noFill/>
              <a:ln w="1905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30" name="Freeform: Shape 2064">
                <a:extLst>
                  <a:ext uri="{FF2B5EF4-FFF2-40B4-BE49-F238E27FC236}">
                    <a16:creationId xmlns:a16="http://schemas.microsoft.com/office/drawing/2014/main" id="{E726BEE5-1C6B-4799-ACF2-89622E8C03C7}"/>
                  </a:ext>
                </a:extLst>
              </p:cNvPr>
              <p:cNvSpPr/>
              <p:nvPr/>
            </p:nvSpPr>
            <p:spPr>
              <a:xfrm>
                <a:off x="4422650" y="4257296"/>
                <a:ext cx="9525" cy="76200"/>
              </a:xfrm>
              <a:custGeom>
                <a:avLst/>
                <a:gdLst>
                  <a:gd name="connsiteX0" fmla="*/ 5160 w 9525"/>
                  <a:gd name="connsiteY0" fmla="*/ 5160 h 76200"/>
                  <a:gd name="connsiteX1" fmla="*/ 5160 w 9525"/>
                  <a:gd name="connsiteY1" fmla="*/ 77159 h 76200"/>
                </a:gdLst>
                <a:ahLst/>
                <a:cxnLst>
                  <a:cxn ang="0">
                    <a:pos x="connsiteX0" y="connsiteY0"/>
                  </a:cxn>
                  <a:cxn ang="0">
                    <a:pos x="connsiteX1" y="connsiteY1"/>
                  </a:cxn>
                </a:cxnLst>
                <a:rect l="l" t="t" r="r" b="b"/>
                <a:pathLst>
                  <a:path w="9525" h="76200">
                    <a:moveTo>
                      <a:pt x="5160" y="5160"/>
                    </a:moveTo>
                    <a:lnTo>
                      <a:pt x="5160" y="77159"/>
                    </a:lnTo>
                  </a:path>
                </a:pathLst>
              </a:custGeom>
              <a:noFill/>
              <a:ln w="1905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31" name="Freeform: Shape 2065">
                <a:extLst>
                  <a:ext uri="{FF2B5EF4-FFF2-40B4-BE49-F238E27FC236}">
                    <a16:creationId xmlns:a16="http://schemas.microsoft.com/office/drawing/2014/main" id="{3C7BB0D4-E701-421F-AD34-149794256A16}"/>
                  </a:ext>
                </a:extLst>
              </p:cNvPr>
              <p:cNvSpPr/>
              <p:nvPr/>
            </p:nvSpPr>
            <p:spPr>
              <a:xfrm>
                <a:off x="4498850" y="4257296"/>
                <a:ext cx="9525" cy="76200"/>
              </a:xfrm>
              <a:custGeom>
                <a:avLst/>
                <a:gdLst>
                  <a:gd name="connsiteX0" fmla="*/ 5160 w 9525"/>
                  <a:gd name="connsiteY0" fmla="*/ 5160 h 76200"/>
                  <a:gd name="connsiteX1" fmla="*/ 5160 w 9525"/>
                  <a:gd name="connsiteY1" fmla="*/ 77159 h 76200"/>
                </a:gdLst>
                <a:ahLst/>
                <a:cxnLst>
                  <a:cxn ang="0">
                    <a:pos x="connsiteX0" y="connsiteY0"/>
                  </a:cxn>
                  <a:cxn ang="0">
                    <a:pos x="connsiteX1" y="connsiteY1"/>
                  </a:cxn>
                </a:cxnLst>
                <a:rect l="l" t="t" r="r" b="b"/>
                <a:pathLst>
                  <a:path w="9525" h="76200">
                    <a:moveTo>
                      <a:pt x="5160" y="5160"/>
                    </a:moveTo>
                    <a:lnTo>
                      <a:pt x="5160" y="77159"/>
                    </a:lnTo>
                  </a:path>
                </a:pathLst>
              </a:custGeom>
              <a:noFill/>
              <a:ln w="1905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32" name="Freeform: Shape 2066">
                <a:extLst>
                  <a:ext uri="{FF2B5EF4-FFF2-40B4-BE49-F238E27FC236}">
                    <a16:creationId xmlns:a16="http://schemas.microsoft.com/office/drawing/2014/main" id="{B7F28439-9A90-40E8-AB95-DC7D9623329D}"/>
                  </a:ext>
                </a:extLst>
              </p:cNvPr>
              <p:cNvSpPr/>
              <p:nvPr/>
            </p:nvSpPr>
            <p:spPr>
              <a:xfrm>
                <a:off x="4536950" y="4257296"/>
                <a:ext cx="9525" cy="76200"/>
              </a:xfrm>
              <a:custGeom>
                <a:avLst/>
                <a:gdLst>
                  <a:gd name="connsiteX0" fmla="*/ 5160 w 9525"/>
                  <a:gd name="connsiteY0" fmla="*/ 5160 h 76200"/>
                  <a:gd name="connsiteX1" fmla="*/ 5160 w 9525"/>
                  <a:gd name="connsiteY1" fmla="*/ 77159 h 76200"/>
                </a:gdLst>
                <a:ahLst/>
                <a:cxnLst>
                  <a:cxn ang="0">
                    <a:pos x="connsiteX0" y="connsiteY0"/>
                  </a:cxn>
                  <a:cxn ang="0">
                    <a:pos x="connsiteX1" y="connsiteY1"/>
                  </a:cxn>
                </a:cxnLst>
                <a:rect l="l" t="t" r="r" b="b"/>
                <a:pathLst>
                  <a:path w="9525" h="76200">
                    <a:moveTo>
                      <a:pt x="5160" y="5160"/>
                    </a:moveTo>
                    <a:lnTo>
                      <a:pt x="5160" y="77159"/>
                    </a:lnTo>
                  </a:path>
                </a:pathLst>
              </a:custGeom>
              <a:noFill/>
              <a:ln w="1905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33" name="Freeform: Shape 2067">
                <a:extLst>
                  <a:ext uri="{FF2B5EF4-FFF2-40B4-BE49-F238E27FC236}">
                    <a16:creationId xmlns:a16="http://schemas.microsoft.com/office/drawing/2014/main" id="{5EE0C620-6CF0-48DF-A420-E19C2061BFDB}"/>
                  </a:ext>
                </a:extLst>
              </p:cNvPr>
              <p:cNvSpPr/>
              <p:nvPr/>
            </p:nvSpPr>
            <p:spPr>
              <a:xfrm>
                <a:off x="4803650" y="4543046"/>
                <a:ext cx="9525" cy="76200"/>
              </a:xfrm>
              <a:custGeom>
                <a:avLst/>
                <a:gdLst>
                  <a:gd name="connsiteX0" fmla="*/ 5160 w 9525"/>
                  <a:gd name="connsiteY0" fmla="*/ 5160 h 76200"/>
                  <a:gd name="connsiteX1" fmla="*/ 5160 w 9525"/>
                  <a:gd name="connsiteY1" fmla="*/ 77159 h 76200"/>
                </a:gdLst>
                <a:ahLst/>
                <a:cxnLst>
                  <a:cxn ang="0">
                    <a:pos x="connsiteX0" y="connsiteY0"/>
                  </a:cxn>
                  <a:cxn ang="0">
                    <a:pos x="connsiteX1" y="connsiteY1"/>
                  </a:cxn>
                </a:cxnLst>
                <a:rect l="l" t="t" r="r" b="b"/>
                <a:pathLst>
                  <a:path w="9525" h="76200">
                    <a:moveTo>
                      <a:pt x="5160" y="5160"/>
                    </a:moveTo>
                    <a:lnTo>
                      <a:pt x="5160" y="77159"/>
                    </a:lnTo>
                  </a:path>
                </a:pathLst>
              </a:custGeom>
              <a:noFill/>
              <a:ln w="1905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34" name="Freeform: Shape 2068">
                <a:extLst>
                  <a:ext uri="{FF2B5EF4-FFF2-40B4-BE49-F238E27FC236}">
                    <a16:creationId xmlns:a16="http://schemas.microsoft.com/office/drawing/2014/main" id="{D969C6CD-41F9-40D9-9E1B-077A6F8059EA}"/>
                  </a:ext>
                </a:extLst>
              </p:cNvPr>
              <p:cNvSpPr/>
              <p:nvPr/>
            </p:nvSpPr>
            <p:spPr>
              <a:xfrm>
                <a:off x="5013210" y="4714496"/>
                <a:ext cx="9525" cy="76200"/>
              </a:xfrm>
              <a:custGeom>
                <a:avLst/>
                <a:gdLst>
                  <a:gd name="connsiteX0" fmla="*/ 5160 w 9525"/>
                  <a:gd name="connsiteY0" fmla="*/ 5160 h 76200"/>
                  <a:gd name="connsiteX1" fmla="*/ 5160 w 9525"/>
                  <a:gd name="connsiteY1" fmla="*/ 77159 h 76200"/>
                </a:gdLst>
                <a:ahLst/>
                <a:cxnLst>
                  <a:cxn ang="0">
                    <a:pos x="connsiteX0" y="connsiteY0"/>
                  </a:cxn>
                  <a:cxn ang="0">
                    <a:pos x="connsiteX1" y="connsiteY1"/>
                  </a:cxn>
                </a:cxnLst>
                <a:rect l="l" t="t" r="r" b="b"/>
                <a:pathLst>
                  <a:path w="9525" h="76200">
                    <a:moveTo>
                      <a:pt x="5160" y="5160"/>
                    </a:moveTo>
                    <a:lnTo>
                      <a:pt x="5160" y="77159"/>
                    </a:lnTo>
                  </a:path>
                </a:pathLst>
              </a:custGeom>
              <a:noFill/>
              <a:ln w="1905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35" name="Freeform: Shape 2069">
                <a:extLst>
                  <a:ext uri="{FF2B5EF4-FFF2-40B4-BE49-F238E27FC236}">
                    <a16:creationId xmlns:a16="http://schemas.microsoft.com/office/drawing/2014/main" id="{87561BDC-D205-4DE1-B6F1-38E135804F89}"/>
                  </a:ext>
                </a:extLst>
              </p:cNvPr>
              <p:cNvSpPr/>
              <p:nvPr/>
            </p:nvSpPr>
            <p:spPr>
              <a:xfrm>
                <a:off x="5089410" y="4714496"/>
                <a:ext cx="9525" cy="76200"/>
              </a:xfrm>
              <a:custGeom>
                <a:avLst/>
                <a:gdLst>
                  <a:gd name="connsiteX0" fmla="*/ 5160 w 9525"/>
                  <a:gd name="connsiteY0" fmla="*/ 5160 h 76200"/>
                  <a:gd name="connsiteX1" fmla="*/ 5160 w 9525"/>
                  <a:gd name="connsiteY1" fmla="*/ 77159 h 76200"/>
                </a:gdLst>
                <a:ahLst/>
                <a:cxnLst>
                  <a:cxn ang="0">
                    <a:pos x="connsiteX0" y="connsiteY0"/>
                  </a:cxn>
                  <a:cxn ang="0">
                    <a:pos x="connsiteX1" y="connsiteY1"/>
                  </a:cxn>
                </a:cxnLst>
                <a:rect l="l" t="t" r="r" b="b"/>
                <a:pathLst>
                  <a:path w="9525" h="76200">
                    <a:moveTo>
                      <a:pt x="5160" y="5160"/>
                    </a:moveTo>
                    <a:lnTo>
                      <a:pt x="5160" y="77159"/>
                    </a:lnTo>
                  </a:path>
                </a:pathLst>
              </a:custGeom>
              <a:noFill/>
              <a:ln w="1905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36" name="Freeform: Shape 2070">
                <a:extLst>
                  <a:ext uri="{FF2B5EF4-FFF2-40B4-BE49-F238E27FC236}">
                    <a16:creationId xmlns:a16="http://schemas.microsoft.com/office/drawing/2014/main" id="{4CF2E375-F7C5-45FB-BF74-432E9FC10B39}"/>
                  </a:ext>
                </a:extLst>
              </p:cNvPr>
              <p:cNvSpPr/>
              <p:nvPr/>
            </p:nvSpPr>
            <p:spPr>
              <a:xfrm>
                <a:off x="5127510" y="4714496"/>
                <a:ext cx="9525" cy="76200"/>
              </a:xfrm>
              <a:custGeom>
                <a:avLst/>
                <a:gdLst>
                  <a:gd name="connsiteX0" fmla="*/ 5160 w 9525"/>
                  <a:gd name="connsiteY0" fmla="*/ 5160 h 76200"/>
                  <a:gd name="connsiteX1" fmla="*/ 5160 w 9525"/>
                  <a:gd name="connsiteY1" fmla="*/ 77159 h 76200"/>
                </a:gdLst>
                <a:ahLst/>
                <a:cxnLst>
                  <a:cxn ang="0">
                    <a:pos x="connsiteX0" y="connsiteY0"/>
                  </a:cxn>
                  <a:cxn ang="0">
                    <a:pos x="connsiteX1" y="connsiteY1"/>
                  </a:cxn>
                </a:cxnLst>
                <a:rect l="l" t="t" r="r" b="b"/>
                <a:pathLst>
                  <a:path w="9525" h="76200">
                    <a:moveTo>
                      <a:pt x="5160" y="5160"/>
                    </a:moveTo>
                    <a:lnTo>
                      <a:pt x="5160" y="77159"/>
                    </a:lnTo>
                  </a:path>
                </a:pathLst>
              </a:custGeom>
              <a:noFill/>
              <a:ln w="1905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37" name="Freeform: Shape 2071">
                <a:extLst>
                  <a:ext uri="{FF2B5EF4-FFF2-40B4-BE49-F238E27FC236}">
                    <a16:creationId xmlns:a16="http://schemas.microsoft.com/office/drawing/2014/main" id="{DADF571B-B903-47EB-BE12-9D7372A079C0}"/>
                  </a:ext>
                </a:extLst>
              </p:cNvPr>
              <p:cNvSpPr/>
              <p:nvPr/>
            </p:nvSpPr>
            <p:spPr>
              <a:xfrm>
                <a:off x="5298960" y="4790696"/>
                <a:ext cx="9525" cy="76200"/>
              </a:xfrm>
              <a:custGeom>
                <a:avLst/>
                <a:gdLst>
                  <a:gd name="connsiteX0" fmla="*/ 5160 w 9525"/>
                  <a:gd name="connsiteY0" fmla="*/ 5160 h 76200"/>
                  <a:gd name="connsiteX1" fmla="*/ 5160 w 9525"/>
                  <a:gd name="connsiteY1" fmla="*/ 77159 h 76200"/>
                </a:gdLst>
                <a:ahLst/>
                <a:cxnLst>
                  <a:cxn ang="0">
                    <a:pos x="connsiteX0" y="connsiteY0"/>
                  </a:cxn>
                  <a:cxn ang="0">
                    <a:pos x="connsiteX1" y="connsiteY1"/>
                  </a:cxn>
                </a:cxnLst>
                <a:rect l="l" t="t" r="r" b="b"/>
                <a:pathLst>
                  <a:path w="9525" h="76200">
                    <a:moveTo>
                      <a:pt x="5160" y="5160"/>
                    </a:moveTo>
                    <a:lnTo>
                      <a:pt x="5160" y="77159"/>
                    </a:lnTo>
                  </a:path>
                </a:pathLst>
              </a:custGeom>
              <a:noFill/>
              <a:ln w="1905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38" name="Freeform: Shape 2072">
                <a:extLst>
                  <a:ext uri="{FF2B5EF4-FFF2-40B4-BE49-F238E27FC236}">
                    <a16:creationId xmlns:a16="http://schemas.microsoft.com/office/drawing/2014/main" id="{98ECC783-4E47-4044-B87E-2BC0C0BD48F1}"/>
                  </a:ext>
                </a:extLst>
              </p:cNvPr>
              <p:cNvSpPr/>
              <p:nvPr/>
            </p:nvSpPr>
            <p:spPr>
              <a:xfrm>
                <a:off x="5318010" y="4790696"/>
                <a:ext cx="9525" cy="76200"/>
              </a:xfrm>
              <a:custGeom>
                <a:avLst/>
                <a:gdLst>
                  <a:gd name="connsiteX0" fmla="*/ 5160 w 9525"/>
                  <a:gd name="connsiteY0" fmla="*/ 5160 h 76200"/>
                  <a:gd name="connsiteX1" fmla="*/ 5160 w 9525"/>
                  <a:gd name="connsiteY1" fmla="*/ 77159 h 76200"/>
                </a:gdLst>
                <a:ahLst/>
                <a:cxnLst>
                  <a:cxn ang="0">
                    <a:pos x="connsiteX0" y="connsiteY0"/>
                  </a:cxn>
                  <a:cxn ang="0">
                    <a:pos x="connsiteX1" y="connsiteY1"/>
                  </a:cxn>
                </a:cxnLst>
                <a:rect l="l" t="t" r="r" b="b"/>
                <a:pathLst>
                  <a:path w="9525" h="76200">
                    <a:moveTo>
                      <a:pt x="5160" y="5160"/>
                    </a:moveTo>
                    <a:lnTo>
                      <a:pt x="5160" y="77159"/>
                    </a:lnTo>
                  </a:path>
                </a:pathLst>
              </a:custGeom>
              <a:noFill/>
              <a:ln w="1905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39" name="Freeform: Shape 2073">
                <a:extLst>
                  <a:ext uri="{FF2B5EF4-FFF2-40B4-BE49-F238E27FC236}">
                    <a16:creationId xmlns:a16="http://schemas.microsoft.com/office/drawing/2014/main" id="{608D758C-D607-4B73-B137-E1EEC526AE33}"/>
                  </a:ext>
                </a:extLst>
              </p:cNvPr>
              <p:cNvSpPr/>
              <p:nvPr/>
            </p:nvSpPr>
            <p:spPr>
              <a:xfrm>
                <a:off x="5413260" y="4962146"/>
                <a:ext cx="9525" cy="76200"/>
              </a:xfrm>
              <a:custGeom>
                <a:avLst/>
                <a:gdLst>
                  <a:gd name="connsiteX0" fmla="*/ 5160 w 9525"/>
                  <a:gd name="connsiteY0" fmla="*/ 5160 h 76200"/>
                  <a:gd name="connsiteX1" fmla="*/ 5160 w 9525"/>
                  <a:gd name="connsiteY1" fmla="*/ 77159 h 76200"/>
                </a:gdLst>
                <a:ahLst/>
                <a:cxnLst>
                  <a:cxn ang="0">
                    <a:pos x="connsiteX0" y="connsiteY0"/>
                  </a:cxn>
                  <a:cxn ang="0">
                    <a:pos x="connsiteX1" y="connsiteY1"/>
                  </a:cxn>
                </a:cxnLst>
                <a:rect l="l" t="t" r="r" b="b"/>
                <a:pathLst>
                  <a:path w="9525" h="76200">
                    <a:moveTo>
                      <a:pt x="5160" y="5160"/>
                    </a:moveTo>
                    <a:lnTo>
                      <a:pt x="5160" y="77159"/>
                    </a:lnTo>
                  </a:path>
                </a:pathLst>
              </a:custGeom>
              <a:noFill/>
              <a:ln w="1905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40" name="Freeform: Shape 2074">
                <a:extLst>
                  <a:ext uri="{FF2B5EF4-FFF2-40B4-BE49-F238E27FC236}">
                    <a16:creationId xmlns:a16="http://schemas.microsoft.com/office/drawing/2014/main" id="{1A5C949B-7702-4B2B-9E1D-7448C975201B}"/>
                  </a:ext>
                </a:extLst>
              </p:cNvPr>
              <p:cNvSpPr/>
              <p:nvPr/>
            </p:nvSpPr>
            <p:spPr>
              <a:xfrm>
                <a:off x="5565660" y="4962146"/>
                <a:ext cx="9525" cy="76200"/>
              </a:xfrm>
              <a:custGeom>
                <a:avLst/>
                <a:gdLst>
                  <a:gd name="connsiteX0" fmla="*/ 5160 w 9525"/>
                  <a:gd name="connsiteY0" fmla="*/ 5160 h 76200"/>
                  <a:gd name="connsiteX1" fmla="*/ 5160 w 9525"/>
                  <a:gd name="connsiteY1" fmla="*/ 77159 h 76200"/>
                </a:gdLst>
                <a:ahLst/>
                <a:cxnLst>
                  <a:cxn ang="0">
                    <a:pos x="connsiteX0" y="connsiteY0"/>
                  </a:cxn>
                  <a:cxn ang="0">
                    <a:pos x="connsiteX1" y="connsiteY1"/>
                  </a:cxn>
                </a:cxnLst>
                <a:rect l="l" t="t" r="r" b="b"/>
                <a:pathLst>
                  <a:path w="9525" h="76200">
                    <a:moveTo>
                      <a:pt x="5160" y="5160"/>
                    </a:moveTo>
                    <a:lnTo>
                      <a:pt x="5160" y="77159"/>
                    </a:lnTo>
                  </a:path>
                </a:pathLst>
              </a:custGeom>
              <a:noFill/>
              <a:ln w="1905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41" name="Freeform: Shape 2075">
                <a:extLst>
                  <a:ext uri="{FF2B5EF4-FFF2-40B4-BE49-F238E27FC236}">
                    <a16:creationId xmlns:a16="http://schemas.microsoft.com/office/drawing/2014/main" id="{CB65AED0-4279-4337-B2FB-D54A4AAD827E}"/>
                  </a:ext>
                </a:extLst>
              </p:cNvPr>
              <p:cNvSpPr/>
              <p:nvPr/>
            </p:nvSpPr>
            <p:spPr>
              <a:xfrm>
                <a:off x="5584710" y="4962146"/>
                <a:ext cx="9525" cy="76200"/>
              </a:xfrm>
              <a:custGeom>
                <a:avLst/>
                <a:gdLst>
                  <a:gd name="connsiteX0" fmla="*/ 5160 w 9525"/>
                  <a:gd name="connsiteY0" fmla="*/ 5160 h 76200"/>
                  <a:gd name="connsiteX1" fmla="*/ 5160 w 9525"/>
                  <a:gd name="connsiteY1" fmla="*/ 77159 h 76200"/>
                </a:gdLst>
                <a:ahLst/>
                <a:cxnLst>
                  <a:cxn ang="0">
                    <a:pos x="connsiteX0" y="connsiteY0"/>
                  </a:cxn>
                  <a:cxn ang="0">
                    <a:pos x="connsiteX1" y="connsiteY1"/>
                  </a:cxn>
                </a:cxnLst>
                <a:rect l="l" t="t" r="r" b="b"/>
                <a:pathLst>
                  <a:path w="9525" h="76200">
                    <a:moveTo>
                      <a:pt x="5160" y="5160"/>
                    </a:moveTo>
                    <a:lnTo>
                      <a:pt x="5160" y="77159"/>
                    </a:lnTo>
                  </a:path>
                </a:pathLst>
              </a:custGeom>
              <a:noFill/>
              <a:ln w="1905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42" name="Freeform: Shape 2076">
                <a:extLst>
                  <a:ext uri="{FF2B5EF4-FFF2-40B4-BE49-F238E27FC236}">
                    <a16:creationId xmlns:a16="http://schemas.microsoft.com/office/drawing/2014/main" id="{9C1E2D50-4E21-446E-8056-19525A05445F}"/>
                  </a:ext>
                </a:extLst>
              </p:cNvPr>
              <p:cNvSpPr/>
              <p:nvPr/>
            </p:nvSpPr>
            <p:spPr>
              <a:xfrm>
                <a:off x="5641860" y="5038346"/>
                <a:ext cx="9525" cy="76200"/>
              </a:xfrm>
              <a:custGeom>
                <a:avLst/>
                <a:gdLst>
                  <a:gd name="connsiteX0" fmla="*/ 5160 w 9525"/>
                  <a:gd name="connsiteY0" fmla="*/ 5160 h 76200"/>
                  <a:gd name="connsiteX1" fmla="*/ 5160 w 9525"/>
                  <a:gd name="connsiteY1" fmla="*/ 77159 h 76200"/>
                </a:gdLst>
                <a:ahLst/>
                <a:cxnLst>
                  <a:cxn ang="0">
                    <a:pos x="connsiteX0" y="connsiteY0"/>
                  </a:cxn>
                  <a:cxn ang="0">
                    <a:pos x="connsiteX1" y="connsiteY1"/>
                  </a:cxn>
                </a:cxnLst>
                <a:rect l="l" t="t" r="r" b="b"/>
                <a:pathLst>
                  <a:path w="9525" h="76200">
                    <a:moveTo>
                      <a:pt x="5160" y="5160"/>
                    </a:moveTo>
                    <a:lnTo>
                      <a:pt x="5160" y="77159"/>
                    </a:lnTo>
                  </a:path>
                </a:pathLst>
              </a:custGeom>
              <a:noFill/>
              <a:ln w="1905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43" name="Freeform: Shape 2077">
                <a:extLst>
                  <a:ext uri="{FF2B5EF4-FFF2-40B4-BE49-F238E27FC236}">
                    <a16:creationId xmlns:a16="http://schemas.microsoft.com/office/drawing/2014/main" id="{D870EF4B-4C07-4F95-B725-75AA271269F4}"/>
                  </a:ext>
                </a:extLst>
              </p:cNvPr>
              <p:cNvSpPr/>
              <p:nvPr/>
            </p:nvSpPr>
            <p:spPr>
              <a:xfrm>
                <a:off x="5908560" y="5038346"/>
                <a:ext cx="9525" cy="76200"/>
              </a:xfrm>
              <a:custGeom>
                <a:avLst/>
                <a:gdLst>
                  <a:gd name="connsiteX0" fmla="*/ 5160 w 9525"/>
                  <a:gd name="connsiteY0" fmla="*/ 5160 h 76200"/>
                  <a:gd name="connsiteX1" fmla="*/ 5160 w 9525"/>
                  <a:gd name="connsiteY1" fmla="*/ 77159 h 76200"/>
                </a:gdLst>
                <a:ahLst/>
                <a:cxnLst>
                  <a:cxn ang="0">
                    <a:pos x="connsiteX0" y="connsiteY0"/>
                  </a:cxn>
                  <a:cxn ang="0">
                    <a:pos x="connsiteX1" y="connsiteY1"/>
                  </a:cxn>
                </a:cxnLst>
                <a:rect l="l" t="t" r="r" b="b"/>
                <a:pathLst>
                  <a:path w="9525" h="76200">
                    <a:moveTo>
                      <a:pt x="5160" y="5160"/>
                    </a:moveTo>
                    <a:lnTo>
                      <a:pt x="5160" y="77159"/>
                    </a:lnTo>
                  </a:path>
                </a:pathLst>
              </a:custGeom>
              <a:noFill/>
              <a:ln w="1905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44" name="Freeform: Shape 2078">
                <a:extLst>
                  <a:ext uri="{FF2B5EF4-FFF2-40B4-BE49-F238E27FC236}">
                    <a16:creationId xmlns:a16="http://schemas.microsoft.com/office/drawing/2014/main" id="{3D65955E-2ADE-4685-8DFB-0C8C48452103}"/>
                  </a:ext>
                </a:extLst>
              </p:cNvPr>
              <p:cNvSpPr/>
              <p:nvPr/>
            </p:nvSpPr>
            <p:spPr>
              <a:xfrm>
                <a:off x="5908560" y="5038346"/>
                <a:ext cx="9525" cy="76200"/>
              </a:xfrm>
              <a:custGeom>
                <a:avLst/>
                <a:gdLst>
                  <a:gd name="connsiteX0" fmla="*/ 5160 w 9525"/>
                  <a:gd name="connsiteY0" fmla="*/ 5160 h 76200"/>
                  <a:gd name="connsiteX1" fmla="*/ 5160 w 9525"/>
                  <a:gd name="connsiteY1" fmla="*/ 77159 h 76200"/>
                </a:gdLst>
                <a:ahLst/>
                <a:cxnLst>
                  <a:cxn ang="0">
                    <a:pos x="connsiteX0" y="connsiteY0"/>
                  </a:cxn>
                  <a:cxn ang="0">
                    <a:pos x="connsiteX1" y="connsiteY1"/>
                  </a:cxn>
                </a:cxnLst>
                <a:rect l="l" t="t" r="r" b="b"/>
                <a:pathLst>
                  <a:path w="9525" h="76200">
                    <a:moveTo>
                      <a:pt x="5160" y="5160"/>
                    </a:moveTo>
                    <a:lnTo>
                      <a:pt x="5160" y="77159"/>
                    </a:lnTo>
                  </a:path>
                </a:pathLst>
              </a:custGeom>
              <a:noFill/>
              <a:ln w="1905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45" name="Freeform: Shape 303">
                <a:extLst>
                  <a:ext uri="{FF2B5EF4-FFF2-40B4-BE49-F238E27FC236}">
                    <a16:creationId xmlns:a16="http://schemas.microsoft.com/office/drawing/2014/main" id="{FCC2C1A6-829F-4C4D-BF96-E5E98CC5E0A9}"/>
                  </a:ext>
                </a:extLst>
              </p:cNvPr>
              <p:cNvSpPr/>
              <p:nvPr/>
            </p:nvSpPr>
            <p:spPr>
              <a:xfrm>
                <a:off x="6175260" y="5190746"/>
                <a:ext cx="9525" cy="76200"/>
              </a:xfrm>
              <a:custGeom>
                <a:avLst/>
                <a:gdLst>
                  <a:gd name="connsiteX0" fmla="*/ 5160 w 9525"/>
                  <a:gd name="connsiteY0" fmla="*/ 5160 h 76200"/>
                  <a:gd name="connsiteX1" fmla="*/ 5160 w 9525"/>
                  <a:gd name="connsiteY1" fmla="*/ 77159 h 76200"/>
                </a:gdLst>
                <a:ahLst/>
                <a:cxnLst>
                  <a:cxn ang="0">
                    <a:pos x="connsiteX0" y="connsiteY0"/>
                  </a:cxn>
                  <a:cxn ang="0">
                    <a:pos x="connsiteX1" y="connsiteY1"/>
                  </a:cxn>
                </a:cxnLst>
                <a:rect l="l" t="t" r="r" b="b"/>
                <a:pathLst>
                  <a:path w="9525" h="76200">
                    <a:moveTo>
                      <a:pt x="5160" y="5160"/>
                    </a:moveTo>
                    <a:lnTo>
                      <a:pt x="5160" y="77159"/>
                    </a:lnTo>
                  </a:path>
                </a:pathLst>
              </a:custGeom>
              <a:noFill/>
              <a:ln w="1905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46" name="Freeform: Shape 304">
                <a:extLst>
                  <a:ext uri="{FF2B5EF4-FFF2-40B4-BE49-F238E27FC236}">
                    <a16:creationId xmlns:a16="http://schemas.microsoft.com/office/drawing/2014/main" id="{E0FA3049-80A6-454D-8D26-947BA88E93CB}"/>
                  </a:ext>
                </a:extLst>
              </p:cNvPr>
              <p:cNvSpPr/>
              <p:nvPr/>
            </p:nvSpPr>
            <p:spPr>
              <a:xfrm>
                <a:off x="6213360" y="5190746"/>
                <a:ext cx="9525" cy="76200"/>
              </a:xfrm>
              <a:custGeom>
                <a:avLst/>
                <a:gdLst>
                  <a:gd name="connsiteX0" fmla="*/ 5160 w 9525"/>
                  <a:gd name="connsiteY0" fmla="*/ 5160 h 76200"/>
                  <a:gd name="connsiteX1" fmla="*/ 5160 w 9525"/>
                  <a:gd name="connsiteY1" fmla="*/ 77159 h 76200"/>
                </a:gdLst>
                <a:ahLst/>
                <a:cxnLst>
                  <a:cxn ang="0">
                    <a:pos x="connsiteX0" y="connsiteY0"/>
                  </a:cxn>
                  <a:cxn ang="0">
                    <a:pos x="connsiteX1" y="connsiteY1"/>
                  </a:cxn>
                </a:cxnLst>
                <a:rect l="l" t="t" r="r" b="b"/>
                <a:pathLst>
                  <a:path w="9525" h="76200">
                    <a:moveTo>
                      <a:pt x="5160" y="5160"/>
                    </a:moveTo>
                    <a:lnTo>
                      <a:pt x="5160" y="77159"/>
                    </a:lnTo>
                  </a:path>
                </a:pathLst>
              </a:custGeom>
              <a:noFill/>
              <a:ln w="1905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grpSp>
      </p:grpSp>
      <p:grpSp>
        <p:nvGrpSpPr>
          <p:cNvPr id="96" name="Group 95">
            <a:extLst>
              <a:ext uri="{FF2B5EF4-FFF2-40B4-BE49-F238E27FC236}">
                <a16:creationId xmlns:a16="http://schemas.microsoft.com/office/drawing/2014/main" id="{5F03A58C-FABF-454F-A976-2C8F004A8889}"/>
              </a:ext>
            </a:extLst>
          </p:cNvPr>
          <p:cNvGrpSpPr/>
          <p:nvPr/>
        </p:nvGrpSpPr>
        <p:grpSpPr>
          <a:xfrm>
            <a:off x="4515988" y="2275918"/>
            <a:ext cx="4329373" cy="3444477"/>
            <a:chOff x="149549" y="2212766"/>
            <a:chExt cx="7157026" cy="3461641"/>
          </a:xfrm>
        </p:grpSpPr>
        <p:sp>
          <p:nvSpPr>
            <p:cNvPr id="97" name="Freeform 21">
              <a:extLst>
                <a:ext uri="{FF2B5EF4-FFF2-40B4-BE49-F238E27FC236}">
                  <a16:creationId xmlns:a16="http://schemas.microsoft.com/office/drawing/2014/main" id="{1837B1CC-38C7-4911-8B75-995CA62F73B6}"/>
                </a:ext>
              </a:extLst>
            </p:cNvPr>
            <p:cNvSpPr>
              <a:spLocks/>
            </p:cNvSpPr>
            <p:nvPr/>
          </p:nvSpPr>
          <p:spPr bwMode="auto">
            <a:xfrm>
              <a:off x="805801" y="2339261"/>
              <a:ext cx="6500774" cy="258101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000000"/>
                </a:solidFill>
                <a:latin typeface="Arial"/>
                <a:cs typeface="Arial"/>
              </a:endParaRPr>
            </a:p>
          </p:txBody>
        </p:sp>
        <p:sp>
          <p:nvSpPr>
            <p:cNvPr id="98" name="Line 6">
              <a:extLst>
                <a:ext uri="{FF2B5EF4-FFF2-40B4-BE49-F238E27FC236}">
                  <a16:creationId xmlns:a16="http://schemas.microsoft.com/office/drawing/2014/main" id="{14662DCE-41BE-4336-BE0C-972087EF69CE}"/>
                </a:ext>
              </a:extLst>
            </p:cNvPr>
            <p:cNvSpPr>
              <a:spLocks noChangeShapeType="1"/>
            </p:cNvSpPr>
            <p:nvPr/>
          </p:nvSpPr>
          <p:spPr bwMode="auto">
            <a:xfrm>
              <a:off x="710024" y="233406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000000"/>
                </a:solidFill>
                <a:latin typeface="Arial"/>
                <a:cs typeface="Arial"/>
              </a:endParaRPr>
            </a:p>
          </p:txBody>
        </p:sp>
        <p:sp>
          <p:nvSpPr>
            <p:cNvPr id="99" name="Line 7">
              <a:extLst>
                <a:ext uri="{FF2B5EF4-FFF2-40B4-BE49-F238E27FC236}">
                  <a16:creationId xmlns:a16="http://schemas.microsoft.com/office/drawing/2014/main" id="{4C2124C3-3C50-4E54-B674-75F8BAF4A441}"/>
                </a:ext>
              </a:extLst>
            </p:cNvPr>
            <p:cNvSpPr>
              <a:spLocks noChangeShapeType="1"/>
            </p:cNvSpPr>
            <p:nvPr/>
          </p:nvSpPr>
          <p:spPr bwMode="auto">
            <a:xfrm>
              <a:off x="710024" y="286964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000000"/>
                </a:solidFill>
                <a:latin typeface="Arial"/>
                <a:cs typeface="Arial"/>
              </a:endParaRPr>
            </a:p>
          </p:txBody>
        </p:sp>
        <p:sp>
          <p:nvSpPr>
            <p:cNvPr id="100" name="Line 8">
              <a:extLst>
                <a:ext uri="{FF2B5EF4-FFF2-40B4-BE49-F238E27FC236}">
                  <a16:creationId xmlns:a16="http://schemas.microsoft.com/office/drawing/2014/main" id="{FA963796-AD05-48EC-945C-CB4764C4EEEB}"/>
                </a:ext>
              </a:extLst>
            </p:cNvPr>
            <p:cNvSpPr>
              <a:spLocks noChangeShapeType="1"/>
            </p:cNvSpPr>
            <p:nvPr/>
          </p:nvSpPr>
          <p:spPr bwMode="auto">
            <a:xfrm>
              <a:off x="710024" y="340523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000000"/>
                </a:solidFill>
                <a:latin typeface="Arial"/>
                <a:cs typeface="Arial"/>
              </a:endParaRPr>
            </a:p>
          </p:txBody>
        </p:sp>
        <p:sp>
          <p:nvSpPr>
            <p:cNvPr id="101" name="Line 10">
              <a:extLst>
                <a:ext uri="{FF2B5EF4-FFF2-40B4-BE49-F238E27FC236}">
                  <a16:creationId xmlns:a16="http://schemas.microsoft.com/office/drawing/2014/main" id="{86EB5E85-EAE3-428D-9D1E-2A8FE90E9E1A}"/>
                </a:ext>
              </a:extLst>
            </p:cNvPr>
            <p:cNvSpPr>
              <a:spLocks noChangeShapeType="1"/>
            </p:cNvSpPr>
            <p:nvPr/>
          </p:nvSpPr>
          <p:spPr bwMode="auto">
            <a:xfrm>
              <a:off x="710024" y="439188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000000"/>
                </a:solidFill>
                <a:latin typeface="Arial"/>
                <a:cs typeface="Arial"/>
              </a:endParaRPr>
            </a:p>
          </p:txBody>
        </p:sp>
        <p:sp>
          <p:nvSpPr>
            <p:cNvPr id="102" name="Line 11">
              <a:extLst>
                <a:ext uri="{FF2B5EF4-FFF2-40B4-BE49-F238E27FC236}">
                  <a16:creationId xmlns:a16="http://schemas.microsoft.com/office/drawing/2014/main" id="{3F7F19FD-42E3-4FF8-B8CA-48C7505E2017}"/>
                </a:ext>
              </a:extLst>
            </p:cNvPr>
            <p:cNvSpPr>
              <a:spLocks noChangeShapeType="1"/>
            </p:cNvSpPr>
            <p:nvPr/>
          </p:nvSpPr>
          <p:spPr bwMode="auto">
            <a:xfrm>
              <a:off x="710024" y="488356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000000"/>
                </a:solidFill>
                <a:latin typeface="Arial"/>
                <a:cs typeface="Arial"/>
              </a:endParaRPr>
            </a:p>
          </p:txBody>
        </p:sp>
        <p:sp>
          <p:nvSpPr>
            <p:cNvPr id="103" name="TextBox 102">
              <a:extLst>
                <a:ext uri="{FF2B5EF4-FFF2-40B4-BE49-F238E27FC236}">
                  <a16:creationId xmlns:a16="http://schemas.microsoft.com/office/drawing/2014/main" id="{EEA62F37-A036-4B60-864D-292AD6BAB9BA}"/>
                </a:ext>
              </a:extLst>
            </p:cNvPr>
            <p:cNvSpPr txBox="1"/>
            <p:nvPr/>
          </p:nvSpPr>
          <p:spPr>
            <a:xfrm>
              <a:off x="4282583" y="5132965"/>
              <a:ext cx="753124" cy="247448"/>
            </a:xfrm>
            <a:prstGeom prst="rect">
              <a:avLst/>
            </a:prstGeom>
            <a:noFill/>
          </p:spPr>
          <p:txBody>
            <a:bodyPr wrap="none" rtlCol="0">
              <a:spAutoFit/>
            </a:bodyPr>
            <a:lstStyle/>
            <a:p>
              <a:pPr algn="ctr"/>
              <a:r>
                <a:rPr lang="fr-FR" sz="1000" dirty="0">
                  <a:solidFill>
                    <a:srgbClr val="000000"/>
                  </a:solidFill>
                  <a:latin typeface="Arial"/>
                  <a:cs typeface="Arial" panose="020B0604020202020204" pitchFamily="34" charset="0"/>
                </a:rPr>
                <a:t>Mois</a:t>
              </a:r>
            </a:p>
          </p:txBody>
        </p:sp>
        <p:sp>
          <p:nvSpPr>
            <p:cNvPr id="104" name="TextBox 103">
              <a:extLst>
                <a:ext uri="{FF2B5EF4-FFF2-40B4-BE49-F238E27FC236}">
                  <a16:creationId xmlns:a16="http://schemas.microsoft.com/office/drawing/2014/main" id="{EF1A16BA-0860-4906-88CB-0DAA0164D40E}"/>
                </a:ext>
              </a:extLst>
            </p:cNvPr>
            <p:cNvSpPr txBox="1"/>
            <p:nvPr/>
          </p:nvSpPr>
          <p:spPr>
            <a:xfrm>
              <a:off x="149549" y="2212766"/>
              <a:ext cx="655073" cy="247448"/>
            </a:xfrm>
            <a:prstGeom prst="rect">
              <a:avLst/>
            </a:prstGeom>
            <a:noFill/>
          </p:spPr>
          <p:txBody>
            <a:bodyPr wrap="none" rtlCol="0" anchor="ctr" anchorCtr="0">
              <a:spAutoFit/>
            </a:bodyPr>
            <a:lstStyle/>
            <a:p>
              <a:pPr algn="r" fontAlgn="auto">
                <a:spcBef>
                  <a:spcPts val="0"/>
                </a:spcBef>
                <a:spcAft>
                  <a:spcPts val="0"/>
                </a:spcAft>
              </a:pPr>
              <a:r>
                <a:rPr lang="fr-FR" sz="1000">
                  <a:solidFill>
                    <a:srgbClr val="4D4D4D"/>
                  </a:solidFill>
                  <a:latin typeface="Arial"/>
                  <a:cs typeface="Arial" panose="020B0604020202020204" pitchFamily="34" charset="0"/>
                </a:rPr>
                <a:t>100</a:t>
              </a:r>
              <a:endParaRPr lang="fr-FR" sz="1000" dirty="0">
                <a:solidFill>
                  <a:srgbClr val="4D4D4D"/>
                </a:solidFill>
                <a:latin typeface="Arial"/>
                <a:cs typeface="Arial" panose="020B0604020202020204" pitchFamily="34" charset="0"/>
              </a:endParaRPr>
            </a:p>
          </p:txBody>
        </p:sp>
        <p:sp>
          <p:nvSpPr>
            <p:cNvPr id="105" name="TextBox 104">
              <a:extLst>
                <a:ext uri="{FF2B5EF4-FFF2-40B4-BE49-F238E27FC236}">
                  <a16:creationId xmlns:a16="http://schemas.microsoft.com/office/drawing/2014/main" id="{B75F9804-1152-465C-8E21-572336AFCED7}"/>
                </a:ext>
              </a:extLst>
            </p:cNvPr>
            <p:cNvSpPr txBox="1"/>
            <p:nvPr/>
          </p:nvSpPr>
          <p:spPr>
            <a:xfrm>
              <a:off x="266147" y="2749196"/>
              <a:ext cx="538475" cy="247448"/>
            </a:xfrm>
            <a:prstGeom prst="rect">
              <a:avLst/>
            </a:prstGeom>
            <a:noFill/>
          </p:spPr>
          <p:txBody>
            <a:bodyPr wrap="none" rtlCol="0" anchor="ctr" anchorCtr="0">
              <a:spAutoFit/>
            </a:bodyPr>
            <a:lstStyle/>
            <a:p>
              <a:pPr algn="r" fontAlgn="auto">
                <a:spcBef>
                  <a:spcPts val="0"/>
                </a:spcBef>
                <a:spcAft>
                  <a:spcPts val="0"/>
                </a:spcAft>
              </a:pPr>
              <a:r>
                <a:rPr lang="fr-FR" sz="1000">
                  <a:solidFill>
                    <a:srgbClr val="4D4D4D"/>
                  </a:solidFill>
                  <a:latin typeface="Arial"/>
                  <a:cs typeface="Arial" panose="020B0604020202020204" pitchFamily="34" charset="0"/>
                </a:rPr>
                <a:t>80</a:t>
              </a:r>
              <a:endParaRPr lang="fr-FR" sz="1000" dirty="0">
                <a:solidFill>
                  <a:srgbClr val="4D4D4D"/>
                </a:solidFill>
                <a:latin typeface="Arial"/>
                <a:cs typeface="Arial" panose="020B0604020202020204" pitchFamily="34" charset="0"/>
              </a:endParaRPr>
            </a:p>
          </p:txBody>
        </p:sp>
        <p:sp>
          <p:nvSpPr>
            <p:cNvPr id="106" name="TextBox 105">
              <a:extLst>
                <a:ext uri="{FF2B5EF4-FFF2-40B4-BE49-F238E27FC236}">
                  <a16:creationId xmlns:a16="http://schemas.microsoft.com/office/drawing/2014/main" id="{A29DC639-6633-416A-8A4C-422B2487332B}"/>
                </a:ext>
              </a:extLst>
            </p:cNvPr>
            <p:cNvSpPr txBox="1"/>
            <p:nvPr/>
          </p:nvSpPr>
          <p:spPr>
            <a:xfrm>
              <a:off x="266147" y="3285626"/>
              <a:ext cx="538475" cy="247448"/>
            </a:xfrm>
            <a:prstGeom prst="rect">
              <a:avLst/>
            </a:prstGeom>
            <a:noFill/>
          </p:spPr>
          <p:txBody>
            <a:bodyPr wrap="none" rtlCol="0" anchor="ctr" anchorCtr="0">
              <a:spAutoFit/>
            </a:bodyPr>
            <a:lstStyle/>
            <a:p>
              <a:pPr algn="r" fontAlgn="auto">
                <a:spcBef>
                  <a:spcPts val="0"/>
                </a:spcBef>
                <a:spcAft>
                  <a:spcPts val="0"/>
                </a:spcAft>
              </a:pPr>
              <a:r>
                <a:rPr lang="fr-FR" sz="1000">
                  <a:solidFill>
                    <a:srgbClr val="4D4D4D"/>
                  </a:solidFill>
                  <a:latin typeface="Arial"/>
                  <a:cs typeface="Arial" panose="020B0604020202020204" pitchFamily="34" charset="0"/>
                </a:rPr>
                <a:t>60</a:t>
              </a:r>
              <a:endParaRPr lang="fr-FR" sz="1000" dirty="0">
                <a:solidFill>
                  <a:srgbClr val="4D4D4D"/>
                </a:solidFill>
                <a:latin typeface="Arial"/>
                <a:cs typeface="Arial" panose="020B0604020202020204" pitchFamily="34" charset="0"/>
              </a:endParaRPr>
            </a:p>
          </p:txBody>
        </p:sp>
        <p:sp>
          <p:nvSpPr>
            <p:cNvPr id="107" name="TextBox 106">
              <a:extLst>
                <a:ext uri="{FF2B5EF4-FFF2-40B4-BE49-F238E27FC236}">
                  <a16:creationId xmlns:a16="http://schemas.microsoft.com/office/drawing/2014/main" id="{6698BF6A-BBA5-42E0-A61C-B9E10E17D416}"/>
                </a:ext>
              </a:extLst>
            </p:cNvPr>
            <p:cNvSpPr txBox="1"/>
            <p:nvPr/>
          </p:nvSpPr>
          <p:spPr>
            <a:xfrm>
              <a:off x="266146" y="4273356"/>
              <a:ext cx="538475" cy="247448"/>
            </a:xfrm>
            <a:prstGeom prst="rect">
              <a:avLst/>
            </a:prstGeom>
            <a:noFill/>
          </p:spPr>
          <p:txBody>
            <a:bodyPr wrap="none" rtlCol="0" anchor="ctr" anchorCtr="0">
              <a:spAutoFit/>
            </a:bodyPr>
            <a:lstStyle/>
            <a:p>
              <a:pPr algn="r" fontAlgn="auto">
                <a:spcBef>
                  <a:spcPts val="0"/>
                </a:spcBef>
                <a:spcAft>
                  <a:spcPts val="0"/>
                </a:spcAft>
              </a:pPr>
              <a:r>
                <a:rPr lang="fr-FR" sz="1000">
                  <a:solidFill>
                    <a:srgbClr val="4D4D4D"/>
                  </a:solidFill>
                  <a:latin typeface="Arial"/>
                  <a:cs typeface="Arial" panose="020B0604020202020204" pitchFamily="34" charset="0"/>
                </a:rPr>
                <a:t>20</a:t>
              </a:r>
              <a:endParaRPr lang="fr-FR" sz="1000" dirty="0">
                <a:solidFill>
                  <a:srgbClr val="4D4D4D"/>
                </a:solidFill>
                <a:latin typeface="Arial"/>
                <a:cs typeface="Arial" panose="020B0604020202020204" pitchFamily="34" charset="0"/>
              </a:endParaRPr>
            </a:p>
          </p:txBody>
        </p:sp>
        <p:sp>
          <p:nvSpPr>
            <p:cNvPr id="108" name="TextBox 107">
              <a:extLst>
                <a:ext uri="{FF2B5EF4-FFF2-40B4-BE49-F238E27FC236}">
                  <a16:creationId xmlns:a16="http://schemas.microsoft.com/office/drawing/2014/main" id="{732084A7-8AE0-485C-903B-D547B7A19E69}"/>
                </a:ext>
              </a:extLst>
            </p:cNvPr>
            <p:cNvSpPr txBox="1"/>
            <p:nvPr/>
          </p:nvSpPr>
          <p:spPr>
            <a:xfrm>
              <a:off x="382744" y="4763266"/>
              <a:ext cx="421876" cy="247448"/>
            </a:xfrm>
            <a:prstGeom prst="rect">
              <a:avLst/>
            </a:prstGeom>
            <a:noFill/>
          </p:spPr>
          <p:txBody>
            <a:bodyPr wrap="none" rtlCol="0" anchor="ctr" anchorCtr="0">
              <a:spAutoFit/>
            </a:bodyPr>
            <a:lstStyle/>
            <a:p>
              <a:pPr algn="r" fontAlgn="auto">
                <a:spcBef>
                  <a:spcPts val="0"/>
                </a:spcBef>
                <a:spcAft>
                  <a:spcPts val="0"/>
                </a:spcAft>
              </a:pPr>
              <a:r>
                <a:rPr lang="fr-FR" sz="1000">
                  <a:solidFill>
                    <a:srgbClr val="4D4D4D"/>
                  </a:solidFill>
                  <a:latin typeface="Arial"/>
                  <a:cs typeface="Arial" panose="020B0604020202020204" pitchFamily="34" charset="0"/>
                </a:rPr>
                <a:t>0</a:t>
              </a:r>
              <a:endParaRPr lang="fr-FR" sz="1000" dirty="0">
                <a:solidFill>
                  <a:srgbClr val="4D4D4D"/>
                </a:solidFill>
                <a:latin typeface="Arial"/>
                <a:cs typeface="Arial" panose="020B0604020202020204" pitchFamily="34" charset="0"/>
              </a:endParaRPr>
            </a:p>
          </p:txBody>
        </p:sp>
        <p:grpSp>
          <p:nvGrpSpPr>
            <p:cNvPr id="109" name="Group 108">
              <a:extLst>
                <a:ext uri="{FF2B5EF4-FFF2-40B4-BE49-F238E27FC236}">
                  <a16:creationId xmlns:a16="http://schemas.microsoft.com/office/drawing/2014/main" id="{DF12061F-A459-4DB8-9D3F-B4A0C33A8116}"/>
                </a:ext>
              </a:extLst>
            </p:cNvPr>
            <p:cNvGrpSpPr/>
            <p:nvPr/>
          </p:nvGrpSpPr>
          <p:grpSpPr>
            <a:xfrm>
              <a:off x="904746" y="4920702"/>
              <a:ext cx="469984" cy="753705"/>
              <a:chOff x="752467" y="4920702"/>
              <a:chExt cx="392406" cy="753705"/>
            </a:xfrm>
          </p:grpSpPr>
          <p:sp>
            <p:nvSpPr>
              <p:cNvPr id="134" name="Line 21">
                <a:extLst>
                  <a:ext uri="{FF2B5EF4-FFF2-40B4-BE49-F238E27FC236}">
                    <a16:creationId xmlns:a16="http://schemas.microsoft.com/office/drawing/2014/main" id="{6405A456-E8E3-487A-84B1-8EE7292C9EC6}"/>
                  </a:ext>
                </a:extLst>
              </p:cNvPr>
              <p:cNvSpPr>
                <a:spLocks noChangeShapeType="1"/>
              </p:cNvSpPr>
              <p:nvPr/>
            </p:nvSpPr>
            <p:spPr bwMode="auto">
              <a:xfrm>
                <a:off x="941435"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000000"/>
                  </a:solidFill>
                  <a:latin typeface="Arial"/>
                  <a:cs typeface="Arial" panose="020B0604020202020204" pitchFamily="34" charset="0"/>
                </a:endParaRPr>
              </a:p>
            </p:txBody>
          </p:sp>
          <p:sp>
            <p:nvSpPr>
              <p:cNvPr id="135" name="TextBox 134">
                <a:extLst>
                  <a:ext uri="{FF2B5EF4-FFF2-40B4-BE49-F238E27FC236}">
                    <a16:creationId xmlns:a16="http://schemas.microsoft.com/office/drawing/2014/main" id="{B25D61B7-E816-47E3-ACAF-94510E8811FC}"/>
                  </a:ext>
                </a:extLst>
              </p:cNvPr>
              <p:cNvSpPr txBox="1"/>
              <p:nvPr/>
            </p:nvSpPr>
            <p:spPr>
              <a:xfrm>
                <a:off x="752467" y="4982720"/>
                <a:ext cx="392406" cy="69168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000">
                    <a:solidFill>
                      <a:srgbClr val="4D4D4D"/>
                    </a:solidFill>
                    <a:latin typeface="Arial"/>
                    <a:cs typeface="Arial" panose="020B0604020202020204" pitchFamily="34" charset="0"/>
                  </a:rPr>
                  <a:t>0</a:t>
                </a:r>
              </a:p>
              <a:p>
                <a:pPr algn="ctr" fontAlgn="auto">
                  <a:spcBef>
                    <a:spcPts val="0"/>
                  </a:spcBef>
                  <a:spcAft>
                    <a:spcPts val="0"/>
                  </a:spcAft>
                </a:pPr>
                <a:endParaRPr lang="fr-FR" sz="1000">
                  <a:solidFill>
                    <a:srgbClr val="000000"/>
                  </a:solidFill>
                  <a:latin typeface="Arial"/>
                  <a:cs typeface="Arial" panose="020B0604020202020204" pitchFamily="34" charset="0"/>
                </a:endParaRPr>
              </a:p>
              <a:p>
                <a:pPr algn="ctr" fontAlgn="auto">
                  <a:spcBef>
                    <a:spcPts val="0"/>
                  </a:spcBef>
                  <a:spcAft>
                    <a:spcPts val="0"/>
                  </a:spcAft>
                </a:pPr>
                <a:r>
                  <a:rPr lang="fr-FR" sz="1000">
                    <a:solidFill>
                      <a:srgbClr val="B60D27"/>
                    </a:solidFill>
                    <a:latin typeface="Arial"/>
                    <a:cs typeface="Arial" panose="020B0604020202020204" pitchFamily="34" charset="0"/>
                  </a:rPr>
                  <a:t>278</a:t>
                </a:r>
              </a:p>
              <a:p>
                <a:pPr algn="ctr" fontAlgn="auto">
                  <a:spcBef>
                    <a:spcPts val="0"/>
                  </a:spcBef>
                  <a:spcAft>
                    <a:spcPts val="0"/>
                  </a:spcAft>
                </a:pPr>
                <a:r>
                  <a:rPr lang="fr-FR" sz="1000">
                    <a:solidFill>
                      <a:srgbClr val="B2C0EC"/>
                    </a:solidFill>
                    <a:latin typeface="Arial"/>
                    <a:cs typeface="Arial" panose="020B0604020202020204" pitchFamily="34" charset="0"/>
                  </a:rPr>
                  <a:t>135</a:t>
                </a:r>
                <a:endParaRPr lang="fr-FR" sz="1000" dirty="0">
                  <a:solidFill>
                    <a:srgbClr val="B2C0EC"/>
                  </a:solidFill>
                  <a:latin typeface="Arial"/>
                  <a:cs typeface="Arial" panose="020B0604020202020204" pitchFamily="34" charset="0"/>
                </a:endParaRPr>
              </a:p>
            </p:txBody>
          </p:sp>
        </p:grpSp>
        <p:grpSp>
          <p:nvGrpSpPr>
            <p:cNvPr id="110" name="Group 109">
              <a:extLst>
                <a:ext uri="{FF2B5EF4-FFF2-40B4-BE49-F238E27FC236}">
                  <a16:creationId xmlns:a16="http://schemas.microsoft.com/office/drawing/2014/main" id="{E40946D9-3DAA-4A7F-A201-BEA33557B63F}"/>
                </a:ext>
              </a:extLst>
            </p:cNvPr>
            <p:cNvGrpSpPr/>
            <p:nvPr/>
          </p:nvGrpSpPr>
          <p:grpSpPr>
            <a:xfrm>
              <a:off x="1725305" y="4920702"/>
              <a:ext cx="469984" cy="753703"/>
              <a:chOff x="10577" y="4920702"/>
              <a:chExt cx="469984" cy="753703"/>
            </a:xfrm>
          </p:grpSpPr>
          <p:sp>
            <p:nvSpPr>
              <p:cNvPr id="132" name="Line 21">
                <a:extLst>
                  <a:ext uri="{FF2B5EF4-FFF2-40B4-BE49-F238E27FC236}">
                    <a16:creationId xmlns:a16="http://schemas.microsoft.com/office/drawing/2014/main" id="{0B6310BC-1417-4BD7-805D-2D45C0680695}"/>
                  </a:ext>
                </a:extLst>
              </p:cNvPr>
              <p:cNvSpPr>
                <a:spLocks noChangeShapeType="1"/>
              </p:cNvSpPr>
              <p:nvPr/>
            </p:nvSpPr>
            <p:spPr bwMode="auto">
              <a:xfrm>
                <a:off x="222254"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000000"/>
                  </a:solidFill>
                  <a:latin typeface="Arial"/>
                  <a:cs typeface="Arial" panose="020B0604020202020204" pitchFamily="34" charset="0"/>
                </a:endParaRPr>
              </a:p>
            </p:txBody>
          </p:sp>
          <p:sp>
            <p:nvSpPr>
              <p:cNvPr id="133" name="TextBox 132">
                <a:extLst>
                  <a:ext uri="{FF2B5EF4-FFF2-40B4-BE49-F238E27FC236}">
                    <a16:creationId xmlns:a16="http://schemas.microsoft.com/office/drawing/2014/main" id="{1A27D743-5BAA-4126-AB3B-589116315630}"/>
                  </a:ext>
                </a:extLst>
              </p:cNvPr>
              <p:cNvSpPr txBox="1"/>
              <p:nvPr/>
            </p:nvSpPr>
            <p:spPr>
              <a:xfrm>
                <a:off x="10577" y="4982720"/>
                <a:ext cx="469984" cy="691685"/>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000">
                    <a:solidFill>
                      <a:srgbClr val="4D4D4D"/>
                    </a:solidFill>
                    <a:latin typeface="Arial"/>
                    <a:cs typeface="Arial" panose="020B0604020202020204" pitchFamily="34" charset="0"/>
                  </a:rPr>
                  <a:t>4</a:t>
                </a:r>
              </a:p>
              <a:p>
                <a:pPr algn="ctr" fontAlgn="auto">
                  <a:spcBef>
                    <a:spcPts val="0"/>
                  </a:spcBef>
                  <a:spcAft>
                    <a:spcPts val="0"/>
                  </a:spcAft>
                </a:pPr>
                <a:endParaRPr lang="fr-FR" sz="1000">
                  <a:solidFill>
                    <a:srgbClr val="000000"/>
                  </a:solidFill>
                  <a:latin typeface="Arial"/>
                  <a:cs typeface="Arial" panose="020B0604020202020204" pitchFamily="34" charset="0"/>
                </a:endParaRPr>
              </a:p>
              <a:p>
                <a:pPr algn="r" fontAlgn="auto">
                  <a:spcBef>
                    <a:spcPts val="0"/>
                  </a:spcBef>
                  <a:spcAft>
                    <a:spcPts val="0"/>
                  </a:spcAft>
                </a:pPr>
                <a:r>
                  <a:rPr lang="fr-FR" sz="1000">
                    <a:solidFill>
                      <a:srgbClr val="B60D27"/>
                    </a:solidFill>
                    <a:latin typeface="Arial"/>
                    <a:cs typeface="Arial" panose="020B0604020202020204" pitchFamily="34" charset="0"/>
                  </a:rPr>
                  <a:t>114</a:t>
                </a:r>
              </a:p>
              <a:p>
                <a:pPr algn="r" fontAlgn="auto">
                  <a:spcBef>
                    <a:spcPts val="0"/>
                  </a:spcBef>
                  <a:spcAft>
                    <a:spcPts val="0"/>
                  </a:spcAft>
                </a:pPr>
                <a:r>
                  <a:rPr lang="fr-FR" sz="1000">
                    <a:solidFill>
                      <a:srgbClr val="B2C0EC"/>
                    </a:solidFill>
                    <a:latin typeface="Arial"/>
                    <a:cs typeface="Arial" panose="020B0604020202020204" pitchFamily="34" charset="0"/>
                  </a:rPr>
                  <a:t>46</a:t>
                </a:r>
                <a:endParaRPr lang="fr-FR" sz="1000" dirty="0">
                  <a:solidFill>
                    <a:srgbClr val="B2C0EC"/>
                  </a:solidFill>
                  <a:latin typeface="Arial"/>
                  <a:cs typeface="Arial" panose="020B0604020202020204" pitchFamily="34" charset="0"/>
                </a:endParaRPr>
              </a:p>
            </p:txBody>
          </p:sp>
        </p:grpSp>
        <p:grpSp>
          <p:nvGrpSpPr>
            <p:cNvPr id="111" name="Group 110">
              <a:extLst>
                <a:ext uri="{FF2B5EF4-FFF2-40B4-BE49-F238E27FC236}">
                  <a16:creationId xmlns:a16="http://schemas.microsoft.com/office/drawing/2014/main" id="{B9CDC050-441F-4A31-9874-6F2CADD091C3}"/>
                </a:ext>
              </a:extLst>
            </p:cNvPr>
            <p:cNvGrpSpPr/>
            <p:nvPr/>
          </p:nvGrpSpPr>
          <p:grpSpPr>
            <a:xfrm>
              <a:off x="2677661" y="4920702"/>
              <a:ext cx="353386" cy="753704"/>
              <a:chOff x="-148542" y="4920702"/>
              <a:chExt cx="295059" cy="753704"/>
            </a:xfrm>
          </p:grpSpPr>
          <p:sp>
            <p:nvSpPr>
              <p:cNvPr id="130" name="Line 21">
                <a:extLst>
                  <a:ext uri="{FF2B5EF4-FFF2-40B4-BE49-F238E27FC236}">
                    <a16:creationId xmlns:a16="http://schemas.microsoft.com/office/drawing/2014/main" id="{DD36B134-BD73-4C69-8C06-BF92B40C87F3}"/>
                  </a:ext>
                </a:extLst>
              </p:cNvPr>
              <p:cNvSpPr>
                <a:spLocks noChangeShapeType="1"/>
              </p:cNvSpPr>
              <p:nvPr/>
            </p:nvSpPr>
            <p:spPr bwMode="auto">
              <a:xfrm>
                <a:off x="-8233"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000000"/>
                  </a:solidFill>
                  <a:latin typeface="Arial"/>
                  <a:cs typeface="Arial" panose="020B0604020202020204" pitchFamily="34" charset="0"/>
                </a:endParaRPr>
              </a:p>
            </p:txBody>
          </p:sp>
          <p:sp>
            <p:nvSpPr>
              <p:cNvPr id="131" name="TextBox 130">
                <a:extLst>
                  <a:ext uri="{FF2B5EF4-FFF2-40B4-BE49-F238E27FC236}">
                    <a16:creationId xmlns:a16="http://schemas.microsoft.com/office/drawing/2014/main" id="{7496A100-6403-4305-82E0-65746F631CA0}"/>
                  </a:ext>
                </a:extLst>
              </p:cNvPr>
              <p:cNvSpPr txBox="1"/>
              <p:nvPr/>
            </p:nvSpPr>
            <p:spPr>
              <a:xfrm>
                <a:off x="-148542" y="4982720"/>
                <a:ext cx="295059" cy="691686"/>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000">
                    <a:solidFill>
                      <a:srgbClr val="4D4D4D"/>
                    </a:solidFill>
                    <a:latin typeface="Arial"/>
                    <a:cs typeface="Arial" panose="020B0604020202020204" pitchFamily="34" charset="0"/>
                  </a:rPr>
                  <a:t>8</a:t>
                </a:r>
              </a:p>
              <a:p>
                <a:pPr algn="ctr" fontAlgn="auto">
                  <a:spcBef>
                    <a:spcPts val="0"/>
                  </a:spcBef>
                  <a:spcAft>
                    <a:spcPts val="0"/>
                  </a:spcAft>
                </a:pPr>
                <a:endParaRPr lang="fr-FR" sz="1000">
                  <a:solidFill>
                    <a:srgbClr val="000000"/>
                  </a:solidFill>
                  <a:latin typeface="Arial"/>
                  <a:cs typeface="Arial" panose="020B0604020202020204" pitchFamily="34" charset="0"/>
                </a:endParaRPr>
              </a:p>
              <a:p>
                <a:pPr algn="r" fontAlgn="auto">
                  <a:spcBef>
                    <a:spcPts val="0"/>
                  </a:spcBef>
                  <a:spcAft>
                    <a:spcPts val="0"/>
                  </a:spcAft>
                </a:pPr>
                <a:r>
                  <a:rPr lang="fr-FR" sz="1000">
                    <a:solidFill>
                      <a:srgbClr val="B60D27"/>
                    </a:solidFill>
                    <a:latin typeface="Arial"/>
                    <a:cs typeface="Arial" panose="020B0604020202020204" pitchFamily="34" charset="0"/>
                  </a:rPr>
                  <a:t>64</a:t>
                </a:r>
              </a:p>
              <a:p>
                <a:pPr algn="r" fontAlgn="auto">
                  <a:spcBef>
                    <a:spcPts val="0"/>
                  </a:spcBef>
                  <a:spcAft>
                    <a:spcPts val="0"/>
                  </a:spcAft>
                </a:pPr>
                <a:r>
                  <a:rPr lang="fr-FR" sz="1000">
                    <a:solidFill>
                      <a:srgbClr val="B2C0EC"/>
                    </a:solidFill>
                    <a:latin typeface="Arial"/>
                    <a:cs typeface="Arial" panose="020B0604020202020204" pitchFamily="34" charset="0"/>
                  </a:rPr>
                  <a:t>16</a:t>
                </a:r>
                <a:endParaRPr lang="fr-FR" sz="1000" dirty="0">
                  <a:solidFill>
                    <a:srgbClr val="B2C0EC"/>
                  </a:solidFill>
                  <a:latin typeface="Arial"/>
                  <a:cs typeface="Arial" panose="020B0604020202020204" pitchFamily="34" charset="0"/>
                </a:endParaRPr>
              </a:p>
            </p:txBody>
          </p:sp>
        </p:grpSp>
        <p:grpSp>
          <p:nvGrpSpPr>
            <p:cNvPr id="112" name="Group 111">
              <a:extLst>
                <a:ext uri="{FF2B5EF4-FFF2-40B4-BE49-F238E27FC236}">
                  <a16:creationId xmlns:a16="http://schemas.microsoft.com/office/drawing/2014/main" id="{344C210C-8E12-4FA2-A44F-C378C37F174F}"/>
                </a:ext>
              </a:extLst>
            </p:cNvPr>
            <p:cNvGrpSpPr/>
            <p:nvPr/>
          </p:nvGrpSpPr>
          <p:grpSpPr>
            <a:xfrm>
              <a:off x="3510469" y="4920702"/>
              <a:ext cx="385185" cy="753704"/>
              <a:chOff x="-913706" y="4920702"/>
              <a:chExt cx="321603" cy="753704"/>
            </a:xfrm>
          </p:grpSpPr>
          <p:sp>
            <p:nvSpPr>
              <p:cNvPr id="128" name="Line 21">
                <a:extLst>
                  <a:ext uri="{FF2B5EF4-FFF2-40B4-BE49-F238E27FC236}">
                    <a16:creationId xmlns:a16="http://schemas.microsoft.com/office/drawing/2014/main" id="{EBFFDED1-D111-4EA1-A419-37E4964F92D4}"/>
                  </a:ext>
                </a:extLst>
              </p:cNvPr>
              <p:cNvSpPr>
                <a:spLocks noChangeShapeType="1"/>
              </p:cNvSpPr>
              <p:nvPr/>
            </p:nvSpPr>
            <p:spPr bwMode="auto">
              <a:xfrm>
                <a:off x="-760131"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000000"/>
                  </a:solidFill>
                  <a:latin typeface="Arial"/>
                  <a:cs typeface="Arial" panose="020B0604020202020204" pitchFamily="34" charset="0"/>
                </a:endParaRPr>
              </a:p>
            </p:txBody>
          </p:sp>
          <p:sp>
            <p:nvSpPr>
              <p:cNvPr id="129" name="TextBox 128">
                <a:extLst>
                  <a:ext uri="{FF2B5EF4-FFF2-40B4-BE49-F238E27FC236}">
                    <a16:creationId xmlns:a16="http://schemas.microsoft.com/office/drawing/2014/main" id="{8343E470-1273-46E1-8D9F-48B7B566ED78}"/>
                  </a:ext>
                </a:extLst>
              </p:cNvPr>
              <p:cNvSpPr txBox="1"/>
              <p:nvPr/>
            </p:nvSpPr>
            <p:spPr>
              <a:xfrm>
                <a:off x="-913706" y="4982720"/>
                <a:ext cx="321603" cy="691686"/>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000">
                    <a:solidFill>
                      <a:srgbClr val="4D4D4D"/>
                    </a:solidFill>
                    <a:latin typeface="Arial"/>
                    <a:cs typeface="Arial" panose="020B0604020202020204" pitchFamily="34" charset="0"/>
                  </a:rPr>
                  <a:t>12</a:t>
                </a:r>
              </a:p>
              <a:p>
                <a:pPr algn="ctr" fontAlgn="auto">
                  <a:spcBef>
                    <a:spcPts val="0"/>
                  </a:spcBef>
                  <a:spcAft>
                    <a:spcPts val="0"/>
                  </a:spcAft>
                </a:pPr>
                <a:endParaRPr lang="fr-FR" sz="1000">
                  <a:solidFill>
                    <a:srgbClr val="000000"/>
                  </a:solidFill>
                  <a:latin typeface="Arial"/>
                  <a:cs typeface="Arial" panose="020B0604020202020204" pitchFamily="34" charset="0"/>
                </a:endParaRPr>
              </a:p>
              <a:p>
                <a:pPr algn="r" fontAlgn="auto">
                  <a:spcBef>
                    <a:spcPts val="0"/>
                  </a:spcBef>
                  <a:spcAft>
                    <a:spcPts val="0"/>
                  </a:spcAft>
                </a:pPr>
                <a:r>
                  <a:rPr lang="fr-FR" sz="1000">
                    <a:solidFill>
                      <a:srgbClr val="B60D27"/>
                    </a:solidFill>
                    <a:latin typeface="Arial"/>
                    <a:cs typeface="Arial" panose="020B0604020202020204" pitchFamily="34" charset="0"/>
                  </a:rPr>
                  <a:t>38</a:t>
                </a:r>
              </a:p>
              <a:p>
                <a:pPr algn="r" fontAlgn="auto">
                  <a:spcBef>
                    <a:spcPts val="0"/>
                  </a:spcBef>
                  <a:spcAft>
                    <a:spcPts val="0"/>
                  </a:spcAft>
                </a:pPr>
                <a:r>
                  <a:rPr lang="fr-FR" sz="1000">
                    <a:solidFill>
                      <a:srgbClr val="B2C0EC"/>
                    </a:solidFill>
                    <a:latin typeface="Arial"/>
                    <a:cs typeface="Arial" panose="020B0604020202020204" pitchFamily="34" charset="0"/>
                  </a:rPr>
                  <a:t>7</a:t>
                </a:r>
                <a:endParaRPr lang="fr-FR" sz="1000" dirty="0">
                  <a:solidFill>
                    <a:srgbClr val="B2C0EC"/>
                  </a:solidFill>
                  <a:latin typeface="Arial"/>
                  <a:cs typeface="Arial" panose="020B0604020202020204" pitchFamily="34" charset="0"/>
                </a:endParaRPr>
              </a:p>
            </p:txBody>
          </p:sp>
        </p:grpSp>
        <p:grpSp>
          <p:nvGrpSpPr>
            <p:cNvPr id="113" name="Group 112">
              <a:extLst>
                <a:ext uri="{FF2B5EF4-FFF2-40B4-BE49-F238E27FC236}">
                  <a16:creationId xmlns:a16="http://schemas.microsoft.com/office/drawing/2014/main" id="{A4531FE9-06CC-455F-92BC-4B33E0BFE3D0}"/>
                </a:ext>
              </a:extLst>
            </p:cNvPr>
            <p:cNvGrpSpPr/>
            <p:nvPr/>
          </p:nvGrpSpPr>
          <p:grpSpPr>
            <a:xfrm>
              <a:off x="4341769" y="4913833"/>
              <a:ext cx="1996836" cy="760572"/>
              <a:chOff x="-1159470" y="4913833"/>
              <a:chExt cx="1667252" cy="760572"/>
            </a:xfrm>
          </p:grpSpPr>
          <p:sp>
            <p:nvSpPr>
              <p:cNvPr id="124" name="Line 19">
                <a:extLst>
                  <a:ext uri="{FF2B5EF4-FFF2-40B4-BE49-F238E27FC236}">
                    <a16:creationId xmlns:a16="http://schemas.microsoft.com/office/drawing/2014/main" id="{65B9FABE-D176-419B-8148-9834D57D0EC6}"/>
                  </a:ext>
                </a:extLst>
              </p:cNvPr>
              <p:cNvSpPr>
                <a:spLocks noChangeShapeType="1"/>
              </p:cNvSpPr>
              <p:nvPr/>
            </p:nvSpPr>
            <p:spPr bwMode="auto">
              <a:xfrm>
                <a:off x="-998660"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000000"/>
                  </a:solidFill>
                  <a:latin typeface="Arial"/>
                  <a:cs typeface="Arial"/>
                </a:endParaRPr>
              </a:p>
            </p:txBody>
          </p:sp>
          <p:sp>
            <p:nvSpPr>
              <p:cNvPr id="125" name="TextBox 124">
                <a:extLst>
                  <a:ext uri="{FF2B5EF4-FFF2-40B4-BE49-F238E27FC236}">
                    <a16:creationId xmlns:a16="http://schemas.microsoft.com/office/drawing/2014/main" id="{F5461F6E-098F-45C5-A4A5-C35F23FAA161}"/>
                  </a:ext>
                </a:extLst>
              </p:cNvPr>
              <p:cNvSpPr txBox="1"/>
              <p:nvPr/>
            </p:nvSpPr>
            <p:spPr>
              <a:xfrm>
                <a:off x="-1159470" y="4982720"/>
                <a:ext cx="321609" cy="691685"/>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000">
                    <a:solidFill>
                      <a:srgbClr val="4D4D4D"/>
                    </a:solidFill>
                    <a:latin typeface="Arial"/>
                    <a:cs typeface="Arial" panose="020B0604020202020204" pitchFamily="34" charset="0"/>
                  </a:rPr>
                  <a:t>16</a:t>
                </a:r>
              </a:p>
              <a:p>
                <a:pPr algn="ctr" fontAlgn="auto">
                  <a:spcBef>
                    <a:spcPts val="0"/>
                  </a:spcBef>
                  <a:spcAft>
                    <a:spcPts val="0"/>
                  </a:spcAft>
                </a:pPr>
                <a:endParaRPr lang="fr-FR" sz="1000">
                  <a:solidFill>
                    <a:srgbClr val="000000"/>
                  </a:solidFill>
                  <a:latin typeface="Arial"/>
                  <a:cs typeface="Arial" panose="020B0604020202020204" pitchFamily="34" charset="0"/>
                </a:endParaRPr>
              </a:p>
              <a:p>
                <a:pPr algn="r" fontAlgn="auto">
                  <a:spcBef>
                    <a:spcPts val="0"/>
                  </a:spcBef>
                  <a:spcAft>
                    <a:spcPts val="0"/>
                  </a:spcAft>
                </a:pPr>
                <a:r>
                  <a:rPr lang="fr-FR" sz="1000">
                    <a:solidFill>
                      <a:srgbClr val="B60D27"/>
                    </a:solidFill>
                    <a:latin typeface="Arial"/>
                    <a:cs typeface="Arial" panose="020B0604020202020204" pitchFamily="34" charset="0"/>
                  </a:rPr>
                  <a:t>24</a:t>
                </a:r>
              </a:p>
              <a:p>
                <a:pPr algn="r" fontAlgn="auto">
                  <a:spcBef>
                    <a:spcPts val="0"/>
                  </a:spcBef>
                  <a:spcAft>
                    <a:spcPts val="0"/>
                  </a:spcAft>
                </a:pPr>
                <a:r>
                  <a:rPr lang="fr-FR" sz="1000">
                    <a:solidFill>
                      <a:srgbClr val="B2C0EC"/>
                    </a:solidFill>
                    <a:latin typeface="Arial"/>
                    <a:cs typeface="Arial" panose="020B0604020202020204" pitchFamily="34" charset="0"/>
                  </a:rPr>
                  <a:t>3</a:t>
                </a:r>
                <a:endParaRPr lang="fr-FR" sz="1000" dirty="0">
                  <a:solidFill>
                    <a:srgbClr val="B2C0EC"/>
                  </a:solidFill>
                  <a:latin typeface="Arial"/>
                  <a:cs typeface="Arial" panose="020B0604020202020204" pitchFamily="34" charset="0"/>
                </a:endParaRPr>
              </a:p>
            </p:txBody>
          </p:sp>
          <p:sp>
            <p:nvSpPr>
              <p:cNvPr id="126" name="Line 19">
                <a:extLst>
                  <a:ext uri="{FF2B5EF4-FFF2-40B4-BE49-F238E27FC236}">
                    <a16:creationId xmlns:a16="http://schemas.microsoft.com/office/drawing/2014/main" id="{6E9E24C1-552F-486F-99D2-AC062D392D72}"/>
                  </a:ext>
                </a:extLst>
              </p:cNvPr>
              <p:cNvSpPr>
                <a:spLocks noChangeShapeType="1"/>
              </p:cNvSpPr>
              <p:nvPr/>
            </p:nvSpPr>
            <p:spPr bwMode="auto">
              <a:xfrm>
                <a:off x="355834" y="491383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000000"/>
                  </a:solidFill>
                  <a:latin typeface="Arial"/>
                  <a:cs typeface="Arial"/>
                </a:endParaRPr>
              </a:p>
            </p:txBody>
          </p:sp>
          <p:sp>
            <p:nvSpPr>
              <p:cNvPr id="127" name="TextBox 126">
                <a:extLst>
                  <a:ext uri="{FF2B5EF4-FFF2-40B4-BE49-F238E27FC236}">
                    <a16:creationId xmlns:a16="http://schemas.microsoft.com/office/drawing/2014/main" id="{6C37B3D7-F991-40CB-90FF-B1317D0A41D5}"/>
                  </a:ext>
                </a:extLst>
              </p:cNvPr>
              <p:cNvSpPr txBox="1"/>
              <p:nvPr/>
            </p:nvSpPr>
            <p:spPr>
              <a:xfrm>
                <a:off x="203874" y="4975850"/>
                <a:ext cx="303908" cy="69168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000">
                    <a:solidFill>
                      <a:srgbClr val="4D4D4D"/>
                    </a:solidFill>
                    <a:latin typeface="Arial"/>
                    <a:cs typeface="Arial" panose="020B0604020202020204" pitchFamily="34" charset="0"/>
                  </a:rPr>
                  <a:t>24</a:t>
                </a:r>
              </a:p>
              <a:p>
                <a:pPr algn="ctr" fontAlgn="auto">
                  <a:spcBef>
                    <a:spcPts val="0"/>
                  </a:spcBef>
                  <a:spcAft>
                    <a:spcPts val="0"/>
                  </a:spcAft>
                </a:pPr>
                <a:endParaRPr lang="fr-FR" sz="1000">
                  <a:solidFill>
                    <a:srgbClr val="000000"/>
                  </a:solidFill>
                  <a:latin typeface="Arial"/>
                  <a:cs typeface="Arial" panose="020B0604020202020204" pitchFamily="34" charset="0"/>
                </a:endParaRPr>
              </a:p>
              <a:p>
                <a:pPr algn="r" fontAlgn="auto">
                  <a:spcBef>
                    <a:spcPts val="0"/>
                  </a:spcBef>
                  <a:spcAft>
                    <a:spcPts val="0"/>
                  </a:spcAft>
                </a:pPr>
                <a:r>
                  <a:rPr lang="fr-FR" sz="1000">
                    <a:solidFill>
                      <a:srgbClr val="B60D27"/>
                    </a:solidFill>
                    <a:latin typeface="Arial"/>
                    <a:cs typeface="Arial" panose="020B0604020202020204" pitchFamily="34" charset="0"/>
                  </a:rPr>
                  <a:t>3</a:t>
                </a:r>
              </a:p>
              <a:p>
                <a:pPr algn="r" fontAlgn="auto">
                  <a:spcBef>
                    <a:spcPts val="0"/>
                  </a:spcBef>
                  <a:spcAft>
                    <a:spcPts val="0"/>
                  </a:spcAft>
                </a:pPr>
                <a:r>
                  <a:rPr lang="fr-FR" sz="1000">
                    <a:solidFill>
                      <a:srgbClr val="B2C0EC"/>
                    </a:solidFill>
                    <a:latin typeface="Arial"/>
                    <a:cs typeface="Arial" panose="020B0604020202020204" pitchFamily="34" charset="0"/>
                  </a:rPr>
                  <a:t>1</a:t>
                </a:r>
                <a:endParaRPr lang="fr-FR" sz="1000" dirty="0">
                  <a:solidFill>
                    <a:srgbClr val="B2C0EC"/>
                  </a:solidFill>
                  <a:latin typeface="Arial"/>
                  <a:cs typeface="Arial" panose="020B0604020202020204" pitchFamily="34" charset="0"/>
                </a:endParaRPr>
              </a:p>
            </p:txBody>
          </p:sp>
        </p:grpSp>
        <p:grpSp>
          <p:nvGrpSpPr>
            <p:cNvPr id="114" name="Group 113">
              <a:extLst>
                <a:ext uri="{FF2B5EF4-FFF2-40B4-BE49-F238E27FC236}">
                  <a16:creationId xmlns:a16="http://schemas.microsoft.com/office/drawing/2014/main" id="{CC3D4A32-1774-43AF-AEDC-D5C18EF6B243}"/>
                </a:ext>
              </a:extLst>
            </p:cNvPr>
            <p:cNvGrpSpPr/>
            <p:nvPr/>
          </p:nvGrpSpPr>
          <p:grpSpPr>
            <a:xfrm>
              <a:off x="5170359" y="4913833"/>
              <a:ext cx="1956811" cy="760574"/>
              <a:chOff x="-962952" y="4913833"/>
              <a:chExt cx="1633827" cy="760574"/>
            </a:xfrm>
          </p:grpSpPr>
          <p:sp>
            <p:nvSpPr>
              <p:cNvPr id="118" name="Line 19">
                <a:extLst>
                  <a:ext uri="{FF2B5EF4-FFF2-40B4-BE49-F238E27FC236}">
                    <a16:creationId xmlns:a16="http://schemas.microsoft.com/office/drawing/2014/main" id="{83F6F996-7966-4337-9FF4-423BDC913D7C}"/>
                  </a:ext>
                </a:extLst>
              </p:cNvPr>
              <p:cNvSpPr>
                <a:spLocks noChangeShapeType="1"/>
              </p:cNvSpPr>
              <p:nvPr/>
            </p:nvSpPr>
            <p:spPr bwMode="auto">
              <a:xfrm>
                <a:off x="-815416"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000000"/>
                  </a:solidFill>
                  <a:latin typeface="Arial"/>
                  <a:cs typeface="Arial"/>
                </a:endParaRPr>
              </a:p>
            </p:txBody>
          </p:sp>
          <p:sp>
            <p:nvSpPr>
              <p:cNvPr id="119" name="TextBox 118">
                <a:extLst>
                  <a:ext uri="{FF2B5EF4-FFF2-40B4-BE49-F238E27FC236}">
                    <a16:creationId xmlns:a16="http://schemas.microsoft.com/office/drawing/2014/main" id="{C152C1A4-B9BA-451A-9E89-2775D01726EA}"/>
                  </a:ext>
                </a:extLst>
              </p:cNvPr>
              <p:cNvSpPr txBox="1"/>
              <p:nvPr/>
            </p:nvSpPr>
            <p:spPr>
              <a:xfrm>
                <a:off x="-962952" y="4982720"/>
                <a:ext cx="295056" cy="69168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000">
                    <a:solidFill>
                      <a:srgbClr val="4D4D4D"/>
                    </a:solidFill>
                    <a:latin typeface="Arial"/>
                    <a:cs typeface="Arial" panose="020B0604020202020204" pitchFamily="34" charset="0"/>
                  </a:rPr>
                  <a:t>20</a:t>
                </a:r>
              </a:p>
              <a:p>
                <a:pPr algn="ctr" fontAlgn="auto">
                  <a:spcBef>
                    <a:spcPts val="0"/>
                  </a:spcBef>
                  <a:spcAft>
                    <a:spcPts val="0"/>
                  </a:spcAft>
                </a:pPr>
                <a:endParaRPr lang="fr-FR" sz="1000">
                  <a:solidFill>
                    <a:srgbClr val="000000"/>
                  </a:solidFill>
                  <a:latin typeface="Arial"/>
                  <a:cs typeface="Arial" panose="020B0604020202020204" pitchFamily="34" charset="0"/>
                </a:endParaRPr>
              </a:p>
              <a:p>
                <a:pPr algn="ctr" fontAlgn="auto">
                  <a:spcBef>
                    <a:spcPts val="0"/>
                  </a:spcBef>
                  <a:spcAft>
                    <a:spcPts val="0"/>
                  </a:spcAft>
                </a:pPr>
                <a:r>
                  <a:rPr lang="fr-FR" sz="1000">
                    <a:solidFill>
                      <a:srgbClr val="B60D27"/>
                    </a:solidFill>
                    <a:latin typeface="Arial"/>
                    <a:cs typeface="Arial" panose="020B0604020202020204" pitchFamily="34" charset="0"/>
                  </a:rPr>
                  <a:t>11</a:t>
                </a:r>
              </a:p>
              <a:p>
                <a:pPr algn="ctr" fontAlgn="auto">
                  <a:spcBef>
                    <a:spcPts val="0"/>
                  </a:spcBef>
                  <a:spcAft>
                    <a:spcPts val="0"/>
                  </a:spcAft>
                </a:pPr>
                <a:r>
                  <a:rPr lang="fr-FR" sz="1000">
                    <a:solidFill>
                      <a:srgbClr val="B2C0EC"/>
                    </a:solidFill>
                    <a:latin typeface="Arial"/>
                    <a:cs typeface="Arial" panose="020B0604020202020204" pitchFamily="34" charset="0"/>
                  </a:rPr>
                  <a:t>1</a:t>
                </a:r>
                <a:endParaRPr lang="fr-FR" sz="1000" dirty="0">
                  <a:solidFill>
                    <a:srgbClr val="B2C0EC"/>
                  </a:solidFill>
                  <a:latin typeface="Arial"/>
                  <a:cs typeface="Arial" panose="020B0604020202020204" pitchFamily="34" charset="0"/>
                </a:endParaRPr>
              </a:p>
            </p:txBody>
          </p:sp>
          <p:sp>
            <p:nvSpPr>
              <p:cNvPr id="120" name="Line 19">
                <a:extLst>
                  <a:ext uri="{FF2B5EF4-FFF2-40B4-BE49-F238E27FC236}">
                    <a16:creationId xmlns:a16="http://schemas.microsoft.com/office/drawing/2014/main" id="{B822DF6A-1D81-4996-8656-34FC46811C1A}"/>
                  </a:ext>
                </a:extLst>
              </p:cNvPr>
              <p:cNvSpPr>
                <a:spLocks noChangeShapeType="1"/>
              </p:cNvSpPr>
              <p:nvPr/>
            </p:nvSpPr>
            <p:spPr bwMode="auto">
              <a:xfrm>
                <a:off x="523354" y="491383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000000"/>
                  </a:solidFill>
                  <a:latin typeface="Arial"/>
                  <a:cs typeface="Arial"/>
                </a:endParaRPr>
              </a:p>
            </p:txBody>
          </p:sp>
          <p:sp>
            <p:nvSpPr>
              <p:cNvPr id="121" name="TextBox 120">
                <a:extLst>
                  <a:ext uri="{FF2B5EF4-FFF2-40B4-BE49-F238E27FC236}">
                    <a16:creationId xmlns:a16="http://schemas.microsoft.com/office/drawing/2014/main" id="{DE9C576C-F638-487E-B8C3-E9D25D0AA982}"/>
                  </a:ext>
                </a:extLst>
              </p:cNvPr>
              <p:cNvSpPr txBox="1"/>
              <p:nvPr/>
            </p:nvSpPr>
            <p:spPr>
              <a:xfrm>
                <a:off x="375818" y="4975851"/>
                <a:ext cx="295057" cy="69168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000">
                    <a:solidFill>
                      <a:srgbClr val="4D4D4D"/>
                    </a:solidFill>
                    <a:latin typeface="Arial"/>
                    <a:cs typeface="Arial" panose="020B0604020202020204" pitchFamily="34" charset="0"/>
                  </a:rPr>
                  <a:t>28</a:t>
                </a:r>
              </a:p>
              <a:p>
                <a:pPr algn="ctr" fontAlgn="auto">
                  <a:spcBef>
                    <a:spcPts val="0"/>
                  </a:spcBef>
                  <a:spcAft>
                    <a:spcPts val="0"/>
                  </a:spcAft>
                </a:pPr>
                <a:endParaRPr lang="fr-FR" sz="1000">
                  <a:solidFill>
                    <a:srgbClr val="000000"/>
                  </a:solidFill>
                  <a:latin typeface="Arial"/>
                  <a:cs typeface="Arial" panose="020B0604020202020204" pitchFamily="34" charset="0"/>
                </a:endParaRPr>
              </a:p>
              <a:p>
                <a:pPr algn="ctr" fontAlgn="auto">
                  <a:spcBef>
                    <a:spcPts val="0"/>
                  </a:spcBef>
                  <a:spcAft>
                    <a:spcPts val="0"/>
                  </a:spcAft>
                </a:pPr>
                <a:r>
                  <a:rPr lang="fr-FR" sz="1000">
                    <a:solidFill>
                      <a:srgbClr val="B60D27"/>
                    </a:solidFill>
                    <a:latin typeface="Arial"/>
                    <a:cs typeface="Arial" panose="020B0604020202020204" pitchFamily="34" charset="0"/>
                  </a:rPr>
                  <a:t>0</a:t>
                </a:r>
              </a:p>
              <a:p>
                <a:pPr algn="ctr" fontAlgn="auto">
                  <a:spcBef>
                    <a:spcPts val="0"/>
                  </a:spcBef>
                  <a:spcAft>
                    <a:spcPts val="0"/>
                  </a:spcAft>
                </a:pPr>
                <a:r>
                  <a:rPr lang="fr-FR" sz="1000">
                    <a:solidFill>
                      <a:srgbClr val="B2C0EC"/>
                    </a:solidFill>
                    <a:latin typeface="Arial"/>
                    <a:cs typeface="Arial" panose="020B0604020202020204" pitchFamily="34" charset="0"/>
                  </a:rPr>
                  <a:t>0</a:t>
                </a:r>
                <a:endParaRPr lang="fr-FR" sz="1000" dirty="0">
                  <a:solidFill>
                    <a:srgbClr val="B2C0EC"/>
                  </a:solidFill>
                  <a:latin typeface="Arial"/>
                  <a:cs typeface="Arial" panose="020B0604020202020204" pitchFamily="34" charset="0"/>
                </a:endParaRPr>
              </a:p>
            </p:txBody>
          </p:sp>
        </p:grpSp>
        <p:sp>
          <p:nvSpPr>
            <p:cNvPr id="115" name="TextBox 114">
              <a:extLst>
                <a:ext uri="{FF2B5EF4-FFF2-40B4-BE49-F238E27FC236}">
                  <a16:creationId xmlns:a16="http://schemas.microsoft.com/office/drawing/2014/main" id="{563184B7-BC7A-408A-98E3-EFECB85F1616}"/>
                </a:ext>
              </a:extLst>
            </p:cNvPr>
            <p:cNvSpPr txBox="1"/>
            <p:nvPr/>
          </p:nvSpPr>
          <p:spPr>
            <a:xfrm>
              <a:off x="1060763" y="4529360"/>
              <a:ext cx="1773364" cy="402104"/>
            </a:xfrm>
            <a:prstGeom prst="rect">
              <a:avLst/>
            </a:prstGeom>
            <a:noFill/>
            <a:ln>
              <a:noFill/>
            </a:ln>
          </p:spPr>
          <p:txBody>
            <a:bodyPr wrap="none" rtlCol="0">
              <a:spAutoFit/>
            </a:bodyPr>
            <a:lstStyle/>
            <a:p>
              <a:r>
                <a:rPr lang="fr-FR" sz="1000">
                  <a:solidFill>
                    <a:srgbClr val="B60D27"/>
                  </a:solidFill>
                  <a:latin typeface="Arial"/>
                  <a:cs typeface="Arial" panose="020B0604020202020204" pitchFamily="34" charset="0"/>
                </a:rPr>
                <a:t>Pembrolizumab</a:t>
              </a:r>
            </a:p>
            <a:p>
              <a:r>
                <a:rPr lang="fr-FR" sz="1000">
                  <a:solidFill>
                    <a:srgbClr val="B2C0EC"/>
                  </a:solidFill>
                  <a:latin typeface="Arial"/>
                  <a:cs typeface="Arial" panose="020B0604020202020204" pitchFamily="34" charset="0"/>
                </a:rPr>
                <a:t>Placebo</a:t>
              </a:r>
              <a:endParaRPr lang="fr-FR" sz="1000" dirty="0">
                <a:solidFill>
                  <a:srgbClr val="B2C0EC"/>
                </a:solidFill>
                <a:latin typeface="Arial"/>
                <a:cs typeface="Arial" panose="020B0604020202020204" pitchFamily="34" charset="0"/>
              </a:endParaRPr>
            </a:p>
          </p:txBody>
        </p:sp>
        <p:sp>
          <p:nvSpPr>
            <p:cNvPr id="116" name="Line 8">
              <a:extLst>
                <a:ext uri="{FF2B5EF4-FFF2-40B4-BE49-F238E27FC236}">
                  <a16:creationId xmlns:a16="http://schemas.microsoft.com/office/drawing/2014/main" id="{252F4A5B-05BF-4E32-B847-02302DE25E08}"/>
                </a:ext>
              </a:extLst>
            </p:cNvPr>
            <p:cNvSpPr>
              <a:spLocks noChangeShapeType="1"/>
            </p:cNvSpPr>
            <p:nvPr/>
          </p:nvSpPr>
          <p:spPr bwMode="auto">
            <a:xfrm>
              <a:off x="710024" y="388488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dirty="0">
                <a:solidFill>
                  <a:srgbClr val="000000"/>
                </a:solidFill>
                <a:latin typeface="Arial"/>
                <a:cs typeface="Arial"/>
              </a:endParaRPr>
            </a:p>
          </p:txBody>
        </p:sp>
        <p:sp>
          <p:nvSpPr>
            <p:cNvPr id="117" name="TextBox 116">
              <a:extLst>
                <a:ext uri="{FF2B5EF4-FFF2-40B4-BE49-F238E27FC236}">
                  <a16:creationId xmlns:a16="http://schemas.microsoft.com/office/drawing/2014/main" id="{B0016574-BDE2-4C26-A0B1-7550248A09E3}"/>
                </a:ext>
              </a:extLst>
            </p:cNvPr>
            <p:cNvSpPr txBox="1"/>
            <p:nvPr/>
          </p:nvSpPr>
          <p:spPr>
            <a:xfrm>
              <a:off x="266146" y="3765278"/>
              <a:ext cx="538475" cy="247448"/>
            </a:xfrm>
            <a:prstGeom prst="rect">
              <a:avLst/>
            </a:prstGeom>
            <a:noFill/>
          </p:spPr>
          <p:txBody>
            <a:bodyPr wrap="none" rtlCol="0" anchor="ctr" anchorCtr="0">
              <a:spAutoFit/>
            </a:bodyPr>
            <a:lstStyle/>
            <a:p>
              <a:pPr algn="r" fontAlgn="auto">
                <a:spcBef>
                  <a:spcPts val="0"/>
                </a:spcBef>
                <a:spcAft>
                  <a:spcPts val="0"/>
                </a:spcAft>
              </a:pPr>
              <a:r>
                <a:rPr lang="fr-FR" sz="1000">
                  <a:solidFill>
                    <a:srgbClr val="4D4D4D"/>
                  </a:solidFill>
                  <a:latin typeface="Arial"/>
                  <a:cs typeface="Arial" panose="020B0604020202020204" pitchFamily="34" charset="0"/>
                </a:rPr>
                <a:t>40</a:t>
              </a:r>
              <a:endParaRPr lang="fr-FR" sz="1000" dirty="0">
                <a:solidFill>
                  <a:srgbClr val="4D4D4D"/>
                </a:solidFill>
                <a:latin typeface="Arial"/>
                <a:cs typeface="Arial" panose="020B0604020202020204" pitchFamily="34" charset="0"/>
              </a:endParaRPr>
            </a:p>
          </p:txBody>
        </p:sp>
      </p:grpSp>
      <p:cxnSp>
        <p:nvCxnSpPr>
          <p:cNvPr id="136" name="Straight Connector 135">
            <a:extLst>
              <a:ext uri="{FF2B5EF4-FFF2-40B4-BE49-F238E27FC236}">
                <a16:creationId xmlns:a16="http://schemas.microsoft.com/office/drawing/2014/main" id="{04F9E2E2-8A7E-43C2-ADDB-BDAF626DF720}"/>
              </a:ext>
            </a:extLst>
          </p:cNvPr>
          <p:cNvCxnSpPr/>
          <p:nvPr/>
        </p:nvCxnSpPr>
        <p:spPr>
          <a:xfrm>
            <a:off x="4972816" y="4715527"/>
            <a:ext cx="140452" cy="0"/>
          </a:xfrm>
          <a:prstGeom prst="line">
            <a:avLst/>
          </a:prstGeom>
          <a:noFill/>
          <a:ln w="19050" cap="flat">
            <a:solidFill>
              <a:srgbClr val="B60D27"/>
            </a:solidFill>
            <a:prstDash val="solid"/>
            <a:miter/>
          </a:ln>
        </p:spPr>
      </p:cxnSp>
      <p:cxnSp>
        <p:nvCxnSpPr>
          <p:cNvPr id="137" name="Straight Connector 136">
            <a:extLst>
              <a:ext uri="{FF2B5EF4-FFF2-40B4-BE49-F238E27FC236}">
                <a16:creationId xmlns:a16="http://schemas.microsoft.com/office/drawing/2014/main" id="{80321CAD-3130-4F94-8308-4736465B2DC9}"/>
              </a:ext>
            </a:extLst>
          </p:cNvPr>
          <p:cNvCxnSpPr/>
          <p:nvPr/>
        </p:nvCxnSpPr>
        <p:spPr>
          <a:xfrm>
            <a:off x="4972816" y="4873894"/>
            <a:ext cx="140452" cy="0"/>
          </a:xfrm>
          <a:prstGeom prst="line">
            <a:avLst/>
          </a:prstGeom>
          <a:noFill/>
          <a:ln w="19050" cap="flat">
            <a:solidFill>
              <a:srgbClr val="B2C0EC"/>
            </a:solidFill>
            <a:prstDash val="solid"/>
            <a:miter/>
          </a:ln>
        </p:spPr>
      </p:cxnSp>
      <p:sp>
        <p:nvSpPr>
          <p:cNvPr id="138" name="TextBox 137">
            <a:extLst>
              <a:ext uri="{FF2B5EF4-FFF2-40B4-BE49-F238E27FC236}">
                <a16:creationId xmlns:a16="http://schemas.microsoft.com/office/drawing/2014/main" id="{C8A95909-E731-4FD7-95B6-99C43A1C23C8}"/>
              </a:ext>
            </a:extLst>
          </p:cNvPr>
          <p:cNvSpPr txBox="1"/>
          <p:nvPr/>
        </p:nvSpPr>
        <p:spPr>
          <a:xfrm>
            <a:off x="6503411" y="2070314"/>
            <a:ext cx="1564852" cy="338554"/>
          </a:xfrm>
          <a:prstGeom prst="rect">
            <a:avLst/>
          </a:prstGeom>
          <a:noFill/>
        </p:spPr>
        <p:txBody>
          <a:bodyPr wrap="none" rtlCol="0">
            <a:spAutoFit/>
          </a:bodyPr>
          <a:lstStyle/>
          <a:p>
            <a:pPr algn="ctr" fontAlgn="auto">
              <a:spcBef>
                <a:spcPts val="0"/>
              </a:spcBef>
              <a:spcAft>
                <a:spcPts val="0"/>
              </a:spcAft>
            </a:pPr>
            <a:r>
              <a:rPr lang="fr-FR" sz="1600" b="1" dirty="0">
                <a:solidFill>
                  <a:srgbClr val="4D4D4D"/>
                </a:solidFill>
                <a:latin typeface="Arial"/>
                <a:cs typeface="Arial"/>
              </a:rPr>
              <a:t>Analyse finale</a:t>
            </a:r>
          </a:p>
        </p:txBody>
      </p:sp>
      <p:sp>
        <p:nvSpPr>
          <p:cNvPr id="139" name="TextBox 138">
            <a:extLst>
              <a:ext uri="{FF2B5EF4-FFF2-40B4-BE49-F238E27FC236}">
                <a16:creationId xmlns:a16="http://schemas.microsoft.com/office/drawing/2014/main" id="{FE2FF329-DA15-48B9-9A99-11E6CDADCDD6}"/>
              </a:ext>
            </a:extLst>
          </p:cNvPr>
          <p:cNvSpPr txBox="1"/>
          <p:nvPr/>
        </p:nvSpPr>
        <p:spPr>
          <a:xfrm>
            <a:off x="7975714" y="4015487"/>
            <a:ext cx="1178528" cy="246221"/>
          </a:xfrm>
          <a:prstGeom prst="rect">
            <a:avLst/>
          </a:prstGeom>
          <a:noFill/>
        </p:spPr>
        <p:txBody>
          <a:bodyPr wrap="none" rtlCol="0">
            <a:spAutoFit/>
          </a:bodyPr>
          <a:lstStyle/>
          <a:p>
            <a:pPr algn="ctr" fontAlgn="auto">
              <a:spcBef>
                <a:spcPts val="0"/>
              </a:spcBef>
              <a:spcAft>
                <a:spcPts val="0"/>
              </a:spcAft>
            </a:pPr>
            <a:r>
              <a:rPr lang="fr-FR" sz="1000" dirty="0">
                <a:solidFill>
                  <a:srgbClr val="4D4D4D"/>
                </a:solidFill>
                <a:latin typeface="Arial"/>
                <a:cs typeface="Arial"/>
              </a:rPr>
              <a:t>Médiane (IC95%)</a:t>
            </a:r>
          </a:p>
        </p:txBody>
      </p:sp>
      <p:sp>
        <p:nvSpPr>
          <p:cNvPr id="140" name="TextBox 139">
            <a:extLst>
              <a:ext uri="{FF2B5EF4-FFF2-40B4-BE49-F238E27FC236}">
                <a16:creationId xmlns:a16="http://schemas.microsoft.com/office/drawing/2014/main" id="{4E95952D-4E69-41D4-B5D5-A253267B2B03}"/>
              </a:ext>
            </a:extLst>
          </p:cNvPr>
          <p:cNvSpPr txBox="1"/>
          <p:nvPr/>
        </p:nvSpPr>
        <p:spPr>
          <a:xfrm>
            <a:off x="7919610" y="4150058"/>
            <a:ext cx="1290738" cy="246221"/>
          </a:xfrm>
          <a:prstGeom prst="rect">
            <a:avLst/>
          </a:prstGeom>
          <a:noFill/>
        </p:spPr>
        <p:txBody>
          <a:bodyPr wrap="none" rtlCol="0">
            <a:spAutoFit/>
          </a:bodyPr>
          <a:lstStyle/>
          <a:p>
            <a:pPr algn="ctr" fontAlgn="auto">
              <a:spcBef>
                <a:spcPts val="0"/>
              </a:spcBef>
              <a:spcAft>
                <a:spcPts val="0"/>
              </a:spcAft>
            </a:pPr>
            <a:r>
              <a:rPr lang="fr-FR" sz="1000" dirty="0">
                <a:solidFill>
                  <a:srgbClr val="B60D27"/>
                </a:solidFill>
                <a:latin typeface="Arial"/>
                <a:cs typeface="Arial"/>
              </a:rPr>
              <a:t>3,0 mois (2,8 - 4,1)</a:t>
            </a:r>
          </a:p>
        </p:txBody>
      </p:sp>
      <p:sp>
        <p:nvSpPr>
          <p:cNvPr id="141" name="TextBox 140">
            <a:extLst>
              <a:ext uri="{FF2B5EF4-FFF2-40B4-BE49-F238E27FC236}">
                <a16:creationId xmlns:a16="http://schemas.microsoft.com/office/drawing/2014/main" id="{3FF1F1EF-28A6-4645-B855-D1863F3AA798}"/>
              </a:ext>
            </a:extLst>
          </p:cNvPr>
          <p:cNvSpPr txBox="1"/>
          <p:nvPr/>
        </p:nvSpPr>
        <p:spPr>
          <a:xfrm>
            <a:off x="7919610" y="4302544"/>
            <a:ext cx="1290738" cy="246221"/>
          </a:xfrm>
          <a:prstGeom prst="rect">
            <a:avLst/>
          </a:prstGeom>
          <a:noFill/>
        </p:spPr>
        <p:txBody>
          <a:bodyPr wrap="none" rtlCol="0">
            <a:spAutoFit/>
          </a:bodyPr>
          <a:lstStyle/>
          <a:p>
            <a:pPr algn="ctr" fontAlgn="auto">
              <a:spcBef>
                <a:spcPts val="0"/>
              </a:spcBef>
              <a:spcAft>
                <a:spcPts val="0"/>
              </a:spcAft>
            </a:pPr>
            <a:r>
              <a:rPr lang="fr-FR" sz="1000" dirty="0">
                <a:solidFill>
                  <a:srgbClr val="B2C0EC"/>
                </a:solidFill>
                <a:latin typeface="Arial"/>
                <a:cs typeface="Arial"/>
              </a:rPr>
              <a:t>2,8 mois (1,6 - 3,0)</a:t>
            </a:r>
          </a:p>
        </p:txBody>
      </p:sp>
      <p:graphicFrame>
        <p:nvGraphicFramePr>
          <p:cNvPr id="142" name="Table 141">
            <a:extLst>
              <a:ext uri="{FF2B5EF4-FFF2-40B4-BE49-F238E27FC236}">
                <a16:creationId xmlns:a16="http://schemas.microsoft.com/office/drawing/2014/main" id="{27F02D36-E9F6-4977-ADF5-214B717D2DE3}"/>
              </a:ext>
            </a:extLst>
          </p:cNvPr>
          <p:cNvGraphicFramePr>
            <a:graphicFrameLocks noGrp="1"/>
          </p:cNvGraphicFramePr>
          <p:nvPr>
            <p:extLst>
              <p:ext uri="{D42A27DB-BD31-4B8C-83A1-F6EECF244321}">
                <p14:modId xmlns:p14="http://schemas.microsoft.com/office/powerpoint/2010/main" val="1740597297"/>
              </p:ext>
            </p:extLst>
          </p:nvPr>
        </p:nvGraphicFramePr>
        <p:xfrm>
          <a:off x="5474669" y="2461994"/>
          <a:ext cx="3629577" cy="731520"/>
        </p:xfrm>
        <a:graphic>
          <a:graphicData uri="http://schemas.openxmlformats.org/drawingml/2006/table">
            <a:tbl>
              <a:tblPr firstRow="1" bandRow="1">
                <a:tableStyleId>{69012ECD-51FC-41F1-AA8D-1B2483CD663E}</a:tableStyleId>
              </a:tblPr>
              <a:tblGrid>
                <a:gridCol w="1198486">
                  <a:extLst>
                    <a:ext uri="{9D8B030D-6E8A-4147-A177-3AD203B41FA5}">
                      <a16:colId xmlns:a16="http://schemas.microsoft.com/office/drawing/2014/main" val="20000"/>
                    </a:ext>
                  </a:extLst>
                </a:gridCol>
                <a:gridCol w="677693">
                  <a:extLst>
                    <a:ext uri="{9D8B030D-6E8A-4147-A177-3AD203B41FA5}">
                      <a16:colId xmlns:a16="http://schemas.microsoft.com/office/drawing/2014/main" val="3372581253"/>
                    </a:ext>
                  </a:extLst>
                </a:gridCol>
                <a:gridCol w="1097218">
                  <a:extLst>
                    <a:ext uri="{9D8B030D-6E8A-4147-A177-3AD203B41FA5}">
                      <a16:colId xmlns:a16="http://schemas.microsoft.com/office/drawing/2014/main" val="20001"/>
                    </a:ext>
                  </a:extLst>
                </a:gridCol>
                <a:gridCol w="656180">
                  <a:extLst>
                    <a:ext uri="{9D8B030D-6E8A-4147-A177-3AD203B41FA5}">
                      <a16:colId xmlns:a16="http://schemas.microsoft.com/office/drawing/2014/main" val="20002"/>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000" b="1"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US" sz="1000" b="1" i="0" u="none" strike="noStrike" cap="none" normalizeH="0" baseline="0" dirty="0" err="1">
                          <a:ln>
                            <a:noFill/>
                          </a:ln>
                          <a:solidFill>
                            <a:srgbClr val="4D4D4D"/>
                          </a:solidFill>
                          <a:effectLst/>
                          <a:latin typeface="Arial" charset="0"/>
                          <a:cs typeface="Arial" charset="0"/>
                        </a:rPr>
                        <a:t>Evts</a:t>
                      </a:r>
                      <a:endParaRPr kumimoji="0" lang="en-US" sz="1000" b="1"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1" i="0" u="none" strike="noStrike" cap="none" normalizeH="0" baseline="0" dirty="0">
                          <a:ln>
                            <a:noFill/>
                          </a:ln>
                          <a:solidFill>
                            <a:srgbClr val="4D4D4D"/>
                          </a:solidFill>
                          <a:effectLst/>
                          <a:latin typeface="Arial" charset="0"/>
                          <a:cs typeface="Arial" charset="0"/>
                        </a:rPr>
                        <a:t>HR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1" i="0" u="none" strike="noStrike" cap="none" normalizeH="0" baseline="0" dirty="0">
                          <a:ln>
                            <a:noFill/>
                          </a:ln>
                          <a:solidFill>
                            <a:srgbClr val="4D4D4D"/>
                          </a:solidFill>
                          <a:effectLst/>
                          <a:latin typeface="Arial" charset="0"/>
                          <a:cs typeface="Arial" charset="0"/>
                        </a:rPr>
                        <a:t>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a:ln>
                            <a:noFill/>
                          </a:ln>
                          <a:solidFill>
                            <a:srgbClr val="B60D27"/>
                          </a:solidFill>
                          <a:effectLst/>
                          <a:latin typeface="Arial" charset="0"/>
                          <a:cs typeface="Arial" charset="0"/>
                        </a:rPr>
                        <a:t>Pembrolizumab</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a:ln>
                            <a:noFill/>
                          </a:ln>
                          <a:solidFill>
                            <a:srgbClr val="B60D27"/>
                          </a:solidFill>
                          <a:effectLst/>
                          <a:latin typeface="Arial" charset="0"/>
                          <a:cs typeface="Arial" charset="0"/>
                        </a:rPr>
                        <a:t>214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a:ln>
                            <a:noFill/>
                          </a:ln>
                          <a:solidFill>
                            <a:srgbClr val="4D4D4D"/>
                          </a:solidFill>
                          <a:effectLst/>
                          <a:latin typeface="Arial" charset="0"/>
                          <a:cs typeface="Arial" charset="0"/>
                        </a:rPr>
                        <a:t>0,718 </a:t>
                      </a:r>
                      <a:br>
                        <a:rPr kumimoji="0" lang="en-GB" sz="1000" b="0" i="0" u="none" strike="noStrike" cap="none" normalizeH="0" baseline="0" dirty="0">
                          <a:ln>
                            <a:noFill/>
                          </a:ln>
                          <a:solidFill>
                            <a:srgbClr val="4D4D4D"/>
                          </a:solidFill>
                          <a:effectLst/>
                          <a:latin typeface="Arial" charset="0"/>
                          <a:cs typeface="Arial" charset="0"/>
                        </a:rPr>
                      </a:br>
                      <a:r>
                        <a:rPr kumimoji="0" lang="en-GB" sz="1000" b="0" i="0" u="none" strike="noStrike" cap="none" normalizeH="0" baseline="0" dirty="0">
                          <a:ln>
                            <a:noFill/>
                          </a:ln>
                          <a:solidFill>
                            <a:srgbClr val="4D4D4D"/>
                          </a:solidFill>
                          <a:effectLst/>
                          <a:latin typeface="Arial" charset="0"/>
                          <a:cs typeface="Arial" charset="0"/>
                        </a:rPr>
                        <a:t>(0,570 - 0,904)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a:ln>
                            <a:noFill/>
                          </a:ln>
                          <a:solidFill>
                            <a:srgbClr val="4D4D4D"/>
                          </a:solidFill>
                          <a:effectLst/>
                          <a:latin typeface="Arial" charset="0"/>
                          <a:cs typeface="Arial" charset="0"/>
                        </a:rPr>
                        <a:t>0,0022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5399">
                <a:tc>
                  <a:txBody>
                    <a:bodyPr/>
                    <a:lstStyle/>
                    <a:p>
                      <a:pPr marL="457200" marR="0" lvl="1" indent="-45720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a:ln>
                            <a:noFill/>
                          </a:ln>
                          <a:solidFill>
                            <a:srgbClr val="B2C0EC"/>
                          </a:solidFill>
                          <a:effectLst/>
                          <a:latin typeface="Arial" charset="0"/>
                          <a:cs typeface="Arial" charset="0"/>
                        </a:rPr>
                        <a:t>Placebo</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a:ln>
                            <a:noFill/>
                          </a:ln>
                          <a:solidFill>
                            <a:srgbClr val="B2C0EC"/>
                          </a:solidFill>
                          <a:effectLst/>
                          <a:latin typeface="Arial" charset="0"/>
                          <a:cs typeface="Arial" charset="0"/>
                        </a:rPr>
                        <a:t>118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B2C0EC"/>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B2C0EC"/>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bl>
          </a:graphicData>
        </a:graphic>
      </p:graphicFrame>
      <p:grpSp>
        <p:nvGrpSpPr>
          <p:cNvPr id="143" name="Graphic 306">
            <a:extLst>
              <a:ext uri="{FF2B5EF4-FFF2-40B4-BE49-F238E27FC236}">
                <a16:creationId xmlns:a16="http://schemas.microsoft.com/office/drawing/2014/main" id="{8E56F5DB-1802-424F-AE11-E9DD589E2742}"/>
              </a:ext>
            </a:extLst>
          </p:cNvPr>
          <p:cNvGrpSpPr/>
          <p:nvPr/>
        </p:nvGrpSpPr>
        <p:grpSpPr>
          <a:xfrm>
            <a:off x="4869321" y="2394580"/>
            <a:ext cx="3390503" cy="2462564"/>
            <a:chOff x="1906247" y="1495347"/>
            <a:chExt cx="5273055" cy="3886200"/>
          </a:xfrm>
        </p:grpSpPr>
        <p:sp>
          <p:nvSpPr>
            <p:cNvPr id="144" name="Freeform: Shape 308">
              <a:extLst>
                <a:ext uri="{FF2B5EF4-FFF2-40B4-BE49-F238E27FC236}">
                  <a16:creationId xmlns:a16="http://schemas.microsoft.com/office/drawing/2014/main" id="{1670BCB5-F4C9-480A-9B61-A09BE2E356E8}"/>
                </a:ext>
              </a:extLst>
            </p:cNvPr>
            <p:cNvSpPr/>
            <p:nvPr/>
          </p:nvSpPr>
          <p:spPr>
            <a:xfrm>
              <a:off x="1906247" y="1495347"/>
              <a:ext cx="5273055" cy="3886200"/>
            </a:xfrm>
            <a:custGeom>
              <a:avLst/>
              <a:gdLst>
                <a:gd name="connsiteX0" fmla="*/ 5207909 w 5210175"/>
                <a:gd name="connsiteY0" fmla="*/ 3887267 h 3886200"/>
                <a:gd name="connsiteX1" fmla="*/ 3402254 w 5210175"/>
                <a:gd name="connsiteY1" fmla="*/ 3887267 h 3886200"/>
                <a:gd name="connsiteX2" fmla="*/ 3402254 w 5210175"/>
                <a:gd name="connsiteY2" fmla="*/ 3817144 h 3886200"/>
                <a:gd name="connsiteX3" fmla="*/ 3162662 w 5210175"/>
                <a:gd name="connsiteY3" fmla="*/ 3817144 h 3886200"/>
                <a:gd name="connsiteX4" fmla="*/ 3162662 w 5210175"/>
                <a:gd name="connsiteY4" fmla="*/ 3747021 h 3886200"/>
                <a:gd name="connsiteX5" fmla="*/ 2595839 w 5210175"/>
                <a:gd name="connsiteY5" fmla="*/ 3747021 h 3886200"/>
                <a:gd name="connsiteX6" fmla="*/ 2595839 w 5210175"/>
                <a:gd name="connsiteY6" fmla="*/ 3694433 h 3886200"/>
                <a:gd name="connsiteX7" fmla="*/ 2321195 w 5210175"/>
                <a:gd name="connsiteY7" fmla="*/ 3694433 h 3886200"/>
                <a:gd name="connsiteX8" fmla="*/ 2321195 w 5210175"/>
                <a:gd name="connsiteY8" fmla="*/ 3536652 h 3886200"/>
                <a:gd name="connsiteX9" fmla="*/ 2251072 w 5210175"/>
                <a:gd name="connsiteY9" fmla="*/ 3536652 h 3886200"/>
                <a:gd name="connsiteX10" fmla="*/ 2251072 w 5210175"/>
                <a:gd name="connsiteY10" fmla="*/ 3484064 h 3886200"/>
                <a:gd name="connsiteX11" fmla="*/ 2186788 w 5210175"/>
                <a:gd name="connsiteY11" fmla="*/ 3484064 h 3886200"/>
                <a:gd name="connsiteX12" fmla="*/ 2186788 w 5210175"/>
                <a:gd name="connsiteY12" fmla="*/ 3449003 h 3886200"/>
                <a:gd name="connsiteX13" fmla="*/ 2058229 w 5210175"/>
                <a:gd name="connsiteY13" fmla="*/ 3449003 h 3886200"/>
                <a:gd name="connsiteX14" fmla="*/ 2058229 w 5210175"/>
                <a:gd name="connsiteY14" fmla="*/ 3408093 h 3886200"/>
                <a:gd name="connsiteX15" fmla="*/ 1760210 w 5210175"/>
                <a:gd name="connsiteY15" fmla="*/ 3408093 h 3886200"/>
                <a:gd name="connsiteX16" fmla="*/ 1760210 w 5210175"/>
                <a:gd name="connsiteY16" fmla="*/ 3314595 h 3886200"/>
                <a:gd name="connsiteX17" fmla="*/ 1725149 w 5210175"/>
                <a:gd name="connsiteY17" fmla="*/ 3314595 h 3886200"/>
                <a:gd name="connsiteX18" fmla="*/ 1725149 w 5210175"/>
                <a:gd name="connsiteY18" fmla="*/ 3203572 h 3886200"/>
                <a:gd name="connsiteX19" fmla="*/ 1649187 w 5210175"/>
                <a:gd name="connsiteY19" fmla="*/ 3203572 h 3886200"/>
                <a:gd name="connsiteX20" fmla="*/ 1649187 w 5210175"/>
                <a:gd name="connsiteY20" fmla="*/ 3145136 h 3886200"/>
                <a:gd name="connsiteX21" fmla="*/ 1567377 w 5210175"/>
                <a:gd name="connsiteY21" fmla="*/ 3145136 h 3886200"/>
                <a:gd name="connsiteX22" fmla="*/ 1567377 w 5210175"/>
                <a:gd name="connsiteY22" fmla="*/ 3069165 h 3886200"/>
                <a:gd name="connsiteX23" fmla="*/ 1444657 w 5210175"/>
                <a:gd name="connsiteY23" fmla="*/ 3069165 h 3886200"/>
                <a:gd name="connsiteX24" fmla="*/ 1444657 w 5210175"/>
                <a:gd name="connsiteY24" fmla="*/ 2981516 h 3886200"/>
                <a:gd name="connsiteX25" fmla="*/ 1397908 w 5210175"/>
                <a:gd name="connsiteY25" fmla="*/ 2981516 h 3886200"/>
                <a:gd name="connsiteX26" fmla="*/ 1397908 w 5210175"/>
                <a:gd name="connsiteY26" fmla="*/ 2882170 h 3886200"/>
                <a:gd name="connsiteX27" fmla="*/ 1351159 w 5210175"/>
                <a:gd name="connsiteY27" fmla="*/ 2882170 h 3886200"/>
                <a:gd name="connsiteX28" fmla="*/ 1351159 w 5210175"/>
                <a:gd name="connsiteY28" fmla="*/ 2788682 h 3886200"/>
                <a:gd name="connsiteX29" fmla="*/ 1170013 w 5210175"/>
                <a:gd name="connsiteY29" fmla="*/ 2788682 h 3886200"/>
                <a:gd name="connsiteX30" fmla="*/ 1170013 w 5210175"/>
                <a:gd name="connsiteY30" fmla="*/ 2741933 h 3886200"/>
                <a:gd name="connsiteX31" fmla="*/ 1094042 w 5210175"/>
                <a:gd name="connsiteY31" fmla="*/ 2741933 h 3886200"/>
                <a:gd name="connsiteX32" fmla="*/ 1094042 w 5210175"/>
                <a:gd name="connsiteY32" fmla="*/ 2443906 h 3886200"/>
                <a:gd name="connsiteX33" fmla="*/ 977170 w 5210175"/>
                <a:gd name="connsiteY33" fmla="*/ 2443906 h 3886200"/>
                <a:gd name="connsiteX34" fmla="*/ 977170 w 5210175"/>
                <a:gd name="connsiteY34" fmla="*/ 2379631 h 3886200"/>
                <a:gd name="connsiteX35" fmla="*/ 871990 w 5210175"/>
                <a:gd name="connsiteY35" fmla="*/ 2379631 h 3886200"/>
                <a:gd name="connsiteX36" fmla="*/ 871990 w 5210175"/>
                <a:gd name="connsiteY36" fmla="*/ 2332882 h 3886200"/>
                <a:gd name="connsiteX37" fmla="*/ 778494 w 5210175"/>
                <a:gd name="connsiteY37" fmla="*/ 2332882 h 3886200"/>
                <a:gd name="connsiteX38" fmla="*/ 778494 w 5210175"/>
                <a:gd name="connsiteY38" fmla="*/ 1853708 h 3886200"/>
                <a:gd name="connsiteX39" fmla="*/ 667466 w 5210175"/>
                <a:gd name="connsiteY39" fmla="*/ 1853708 h 3886200"/>
                <a:gd name="connsiteX40" fmla="*/ 667466 w 5210175"/>
                <a:gd name="connsiteY40" fmla="*/ 1730997 h 3886200"/>
                <a:gd name="connsiteX41" fmla="*/ 369444 w 5210175"/>
                <a:gd name="connsiteY41" fmla="*/ 1730997 h 3886200"/>
                <a:gd name="connsiteX42" fmla="*/ 369444 w 5210175"/>
                <a:gd name="connsiteY42" fmla="*/ 1725149 h 3886200"/>
                <a:gd name="connsiteX43" fmla="*/ 252573 w 5210175"/>
                <a:gd name="connsiteY43" fmla="*/ 1725149 h 3886200"/>
                <a:gd name="connsiteX44" fmla="*/ 252573 w 5210175"/>
                <a:gd name="connsiteY44" fmla="*/ 170763 h 3886200"/>
                <a:gd name="connsiteX45" fmla="*/ 199981 w 5210175"/>
                <a:gd name="connsiteY45" fmla="*/ 170763 h 3886200"/>
                <a:gd name="connsiteX46" fmla="*/ 199981 w 5210175"/>
                <a:gd name="connsiteY46" fmla="*/ 124015 h 3886200"/>
                <a:gd name="connsiteX47" fmla="*/ 112327 w 5210175"/>
                <a:gd name="connsiteY47" fmla="*/ 124015 h 3886200"/>
                <a:gd name="connsiteX48" fmla="*/ 112327 w 5210175"/>
                <a:gd name="connsiteY48" fmla="*/ 7144 h 3886200"/>
                <a:gd name="connsiteX49" fmla="*/ 7144 w 5210175"/>
                <a:gd name="connsiteY49" fmla="*/ 7144 h 388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210175" h="3886200">
                  <a:moveTo>
                    <a:pt x="5207909" y="3887267"/>
                  </a:moveTo>
                  <a:lnTo>
                    <a:pt x="3402254" y="3887267"/>
                  </a:lnTo>
                  <a:lnTo>
                    <a:pt x="3402254" y="3817144"/>
                  </a:lnTo>
                  <a:lnTo>
                    <a:pt x="3162662" y="3817144"/>
                  </a:lnTo>
                  <a:lnTo>
                    <a:pt x="3162662" y="3747021"/>
                  </a:lnTo>
                  <a:lnTo>
                    <a:pt x="2595839" y="3747021"/>
                  </a:lnTo>
                  <a:lnTo>
                    <a:pt x="2595839" y="3694433"/>
                  </a:lnTo>
                  <a:lnTo>
                    <a:pt x="2321195" y="3694433"/>
                  </a:lnTo>
                  <a:lnTo>
                    <a:pt x="2321195" y="3536652"/>
                  </a:lnTo>
                  <a:lnTo>
                    <a:pt x="2251072" y="3536652"/>
                  </a:lnTo>
                  <a:lnTo>
                    <a:pt x="2251072" y="3484064"/>
                  </a:lnTo>
                  <a:lnTo>
                    <a:pt x="2186788" y="3484064"/>
                  </a:lnTo>
                  <a:lnTo>
                    <a:pt x="2186788" y="3449003"/>
                  </a:lnTo>
                  <a:lnTo>
                    <a:pt x="2058229" y="3449003"/>
                  </a:lnTo>
                  <a:lnTo>
                    <a:pt x="2058229" y="3408093"/>
                  </a:lnTo>
                  <a:lnTo>
                    <a:pt x="1760210" y="3408093"/>
                  </a:lnTo>
                  <a:lnTo>
                    <a:pt x="1760210" y="3314595"/>
                  </a:lnTo>
                  <a:lnTo>
                    <a:pt x="1725149" y="3314595"/>
                  </a:lnTo>
                  <a:lnTo>
                    <a:pt x="1725149" y="3203572"/>
                  </a:lnTo>
                  <a:lnTo>
                    <a:pt x="1649187" y="3203572"/>
                  </a:lnTo>
                  <a:lnTo>
                    <a:pt x="1649187" y="3145136"/>
                  </a:lnTo>
                  <a:lnTo>
                    <a:pt x="1567377" y="3145136"/>
                  </a:lnTo>
                  <a:lnTo>
                    <a:pt x="1567377" y="3069165"/>
                  </a:lnTo>
                  <a:lnTo>
                    <a:pt x="1444657" y="3069165"/>
                  </a:lnTo>
                  <a:lnTo>
                    <a:pt x="1444657" y="2981516"/>
                  </a:lnTo>
                  <a:lnTo>
                    <a:pt x="1397908" y="2981516"/>
                  </a:lnTo>
                  <a:lnTo>
                    <a:pt x="1397908" y="2882170"/>
                  </a:lnTo>
                  <a:lnTo>
                    <a:pt x="1351159" y="2882170"/>
                  </a:lnTo>
                  <a:lnTo>
                    <a:pt x="1351159" y="2788682"/>
                  </a:lnTo>
                  <a:lnTo>
                    <a:pt x="1170013" y="2788682"/>
                  </a:lnTo>
                  <a:lnTo>
                    <a:pt x="1170013" y="2741933"/>
                  </a:lnTo>
                  <a:lnTo>
                    <a:pt x="1094042" y="2741933"/>
                  </a:lnTo>
                  <a:lnTo>
                    <a:pt x="1094042" y="2443906"/>
                  </a:lnTo>
                  <a:lnTo>
                    <a:pt x="977170" y="2443906"/>
                  </a:lnTo>
                  <a:lnTo>
                    <a:pt x="977170" y="2379631"/>
                  </a:lnTo>
                  <a:lnTo>
                    <a:pt x="871990" y="2379631"/>
                  </a:lnTo>
                  <a:lnTo>
                    <a:pt x="871990" y="2332882"/>
                  </a:lnTo>
                  <a:lnTo>
                    <a:pt x="778494" y="2332882"/>
                  </a:lnTo>
                  <a:lnTo>
                    <a:pt x="778494" y="1853708"/>
                  </a:lnTo>
                  <a:lnTo>
                    <a:pt x="667466" y="1853708"/>
                  </a:lnTo>
                  <a:lnTo>
                    <a:pt x="667466" y="1730997"/>
                  </a:lnTo>
                  <a:lnTo>
                    <a:pt x="369444" y="1730997"/>
                  </a:lnTo>
                  <a:lnTo>
                    <a:pt x="369444" y="1725149"/>
                  </a:lnTo>
                  <a:lnTo>
                    <a:pt x="252573" y="1725149"/>
                  </a:lnTo>
                  <a:lnTo>
                    <a:pt x="252573" y="170763"/>
                  </a:lnTo>
                  <a:lnTo>
                    <a:pt x="199981" y="170763"/>
                  </a:lnTo>
                  <a:lnTo>
                    <a:pt x="199981" y="124015"/>
                  </a:lnTo>
                  <a:lnTo>
                    <a:pt x="112327" y="124015"/>
                  </a:lnTo>
                  <a:lnTo>
                    <a:pt x="112327" y="7144"/>
                  </a:lnTo>
                  <a:lnTo>
                    <a:pt x="7144" y="7144"/>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45" name="Freeform: Shape 309">
              <a:extLst>
                <a:ext uri="{FF2B5EF4-FFF2-40B4-BE49-F238E27FC236}">
                  <a16:creationId xmlns:a16="http://schemas.microsoft.com/office/drawing/2014/main" id="{B7B71103-4583-44B5-AEA2-0F7C6B0E8341}"/>
                </a:ext>
              </a:extLst>
            </p:cNvPr>
            <p:cNvSpPr/>
            <p:nvPr/>
          </p:nvSpPr>
          <p:spPr>
            <a:xfrm>
              <a:off x="2535509" y="3127714"/>
              <a:ext cx="9525" cy="76200"/>
            </a:xfrm>
            <a:custGeom>
              <a:avLst/>
              <a:gdLst>
                <a:gd name="connsiteX0" fmla="*/ 4487 w 9525"/>
                <a:gd name="connsiteY0" fmla="*/ 4487 h 76200"/>
                <a:gd name="connsiteX1" fmla="*/ 4487 w 9525"/>
                <a:gd name="connsiteY1" fmla="*/ 73496 h 76200"/>
                <a:gd name="connsiteX2" fmla="*/ 12102 w 9525"/>
                <a:gd name="connsiteY2" fmla="*/ 73496 h 76200"/>
              </a:gdLst>
              <a:ahLst/>
              <a:cxnLst>
                <a:cxn ang="0">
                  <a:pos x="connsiteX0" y="connsiteY0"/>
                </a:cxn>
                <a:cxn ang="0">
                  <a:pos x="connsiteX1" y="connsiteY1"/>
                </a:cxn>
                <a:cxn ang="0">
                  <a:pos x="connsiteX2" y="connsiteY2"/>
                </a:cxn>
              </a:cxnLst>
              <a:rect l="l" t="t" r="r" b="b"/>
              <a:pathLst>
                <a:path w="9525" h="76200">
                  <a:moveTo>
                    <a:pt x="4487" y="4487"/>
                  </a:moveTo>
                  <a:lnTo>
                    <a:pt x="4487" y="73496"/>
                  </a:lnTo>
                  <a:lnTo>
                    <a:pt x="12102" y="73496"/>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46" name="Freeform: Shape 310">
              <a:extLst>
                <a:ext uri="{FF2B5EF4-FFF2-40B4-BE49-F238E27FC236}">
                  <a16:creationId xmlns:a16="http://schemas.microsoft.com/office/drawing/2014/main" id="{DDD4D95A-A501-451C-8BF4-EA78F3A97B22}"/>
                </a:ext>
              </a:extLst>
            </p:cNvPr>
            <p:cNvSpPr/>
            <p:nvPr/>
          </p:nvSpPr>
          <p:spPr>
            <a:xfrm>
              <a:off x="2973666" y="3832564"/>
              <a:ext cx="9525" cy="76200"/>
            </a:xfrm>
            <a:custGeom>
              <a:avLst/>
              <a:gdLst>
                <a:gd name="connsiteX0" fmla="*/ 4487 w 9525"/>
                <a:gd name="connsiteY0" fmla="*/ 4487 h 76200"/>
                <a:gd name="connsiteX1" fmla="*/ 4487 w 9525"/>
                <a:gd name="connsiteY1" fmla="*/ 73496 h 76200"/>
                <a:gd name="connsiteX2" fmla="*/ 12098 w 9525"/>
                <a:gd name="connsiteY2" fmla="*/ 73496 h 76200"/>
              </a:gdLst>
              <a:ahLst/>
              <a:cxnLst>
                <a:cxn ang="0">
                  <a:pos x="connsiteX0" y="connsiteY0"/>
                </a:cxn>
                <a:cxn ang="0">
                  <a:pos x="connsiteX1" y="connsiteY1"/>
                </a:cxn>
                <a:cxn ang="0">
                  <a:pos x="connsiteX2" y="connsiteY2"/>
                </a:cxn>
              </a:cxnLst>
              <a:rect l="l" t="t" r="r" b="b"/>
              <a:pathLst>
                <a:path w="9525" h="76200">
                  <a:moveTo>
                    <a:pt x="4487" y="4487"/>
                  </a:moveTo>
                  <a:lnTo>
                    <a:pt x="4487" y="73496"/>
                  </a:lnTo>
                  <a:lnTo>
                    <a:pt x="12098" y="73496"/>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47" name="Freeform: Shape 311">
              <a:extLst>
                <a:ext uri="{FF2B5EF4-FFF2-40B4-BE49-F238E27FC236}">
                  <a16:creationId xmlns:a16="http://schemas.microsoft.com/office/drawing/2014/main" id="{194DDBAB-ADA1-46C1-AAC9-1B731CB2F7F7}"/>
                </a:ext>
              </a:extLst>
            </p:cNvPr>
            <p:cNvSpPr/>
            <p:nvPr/>
          </p:nvSpPr>
          <p:spPr>
            <a:xfrm>
              <a:off x="4002366" y="4804123"/>
              <a:ext cx="9525" cy="76200"/>
            </a:xfrm>
            <a:custGeom>
              <a:avLst/>
              <a:gdLst>
                <a:gd name="connsiteX0" fmla="*/ 4487 w 9525"/>
                <a:gd name="connsiteY0" fmla="*/ 4487 h 76200"/>
                <a:gd name="connsiteX1" fmla="*/ 4487 w 9525"/>
                <a:gd name="connsiteY1" fmla="*/ 73496 h 76200"/>
                <a:gd name="connsiteX2" fmla="*/ 12107 w 9525"/>
                <a:gd name="connsiteY2" fmla="*/ 73496 h 76200"/>
              </a:gdLst>
              <a:ahLst/>
              <a:cxnLst>
                <a:cxn ang="0">
                  <a:pos x="connsiteX0" y="connsiteY0"/>
                </a:cxn>
                <a:cxn ang="0">
                  <a:pos x="connsiteX1" y="connsiteY1"/>
                </a:cxn>
                <a:cxn ang="0">
                  <a:pos x="connsiteX2" y="connsiteY2"/>
                </a:cxn>
              </a:cxnLst>
              <a:rect l="l" t="t" r="r" b="b"/>
              <a:pathLst>
                <a:path w="9525" h="76200">
                  <a:moveTo>
                    <a:pt x="4487" y="4487"/>
                  </a:moveTo>
                  <a:lnTo>
                    <a:pt x="4487" y="73496"/>
                  </a:lnTo>
                  <a:lnTo>
                    <a:pt x="12107" y="73496"/>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48" name="Freeform: Shape 312">
              <a:extLst>
                <a:ext uri="{FF2B5EF4-FFF2-40B4-BE49-F238E27FC236}">
                  <a16:creationId xmlns:a16="http://schemas.microsoft.com/office/drawing/2014/main" id="{C3C9AEB3-A9BB-46E3-9227-124DBA84473D}"/>
                </a:ext>
              </a:extLst>
            </p:cNvPr>
            <p:cNvSpPr/>
            <p:nvPr/>
          </p:nvSpPr>
          <p:spPr>
            <a:xfrm>
              <a:off x="5069175" y="5147023"/>
              <a:ext cx="9525" cy="76200"/>
            </a:xfrm>
            <a:custGeom>
              <a:avLst/>
              <a:gdLst>
                <a:gd name="connsiteX0" fmla="*/ 4487 w 9525"/>
                <a:gd name="connsiteY0" fmla="*/ 4487 h 76200"/>
                <a:gd name="connsiteX1" fmla="*/ 4487 w 9525"/>
                <a:gd name="connsiteY1" fmla="*/ 73496 h 76200"/>
                <a:gd name="connsiteX2" fmla="*/ 12098 w 9525"/>
                <a:gd name="connsiteY2" fmla="*/ 73496 h 76200"/>
              </a:gdLst>
              <a:ahLst/>
              <a:cxnLst>
                <a:cxn ang="0">
                  <a:pos x="connsiteX0" y="connsiteY0"/>
                </a:cxn>
                <a:cxn ang="0">
                  <a:pos x="connsiteX1" y="connsiteY1"/>
                </a:cxn>
                <a:cxn ang="0">
                  <a:pos x="connsiteX2" y="connsiteY2"/>
                </a:cxn>
              </a:cxnLst>
              <a:rect l="l" t="t" r="r" b="b"/>
              <a:pathLst>
                <a:path w="9525" h="76200">
                  <a:moveTo>
                    <a:pt x="4487" y="4487"/>
                  </a:moveTo>
                  <a:lnTo>
                    <a:pt x="4487" y="73496"/>
                  </a:lnTo>
                  <a:lnTo>
                    <a:pt x="12098" y="73496"/>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49" name="Freeform: Shape 313">
              <a:extLst>
                <a:ext uri="{FF2B5EF4-FFF2-40B4-BE49-F238E27FC236}">
                  <a16:creationId xmlns:a16="http://schemas.microsoft.com/office/drawing/2014/main" id="{23DF11F1-3910-491F-BE96-F6D141E302B6}"/>
                </a:ext>
              </a:extLst>
            </p:cNvPr>
            <p:cNvSpPr/>
            <p:nvPr/>
          </p:nvSpPr>
          <p:spPr>
            <a:xfrm>
              <a:off x="5659725" y="5299423"/>
              <a:ext cx="9525" cy="76200"/>
            </a:xfrm>
            <a:custGeom>
              <a:avLst/>
              <a:gdLst>
                <a:gd name="connsiteX0" fmla="*/ 4487 w 9525"/>
                <a:gd name="connsiteY0" fmla="*/ 4487 h 76200"/>
                <a:gd name="connsiteX1" fmla="*/ 4487 w 9525"/>
                <a:gd name="connsiteY1" fmla="*/ 73496 h 76200"/>
                <a:gd name="connsiteX2" fmla="*/ 12107 w 9525"/>
                <a:gd name="connsiteY2" fmla="*/ 73496 h 76200"/>
              </a:gdLst>
              <a:ahLst/>
              <a:cxnLst>
                <a:cxn ang="0">
                  <a:pos x="connsiteX0" y="connsiteY0"/>
                </a:cxn>
                <a:cxn ang="0">
                  <a:pos x="connsiteX1" y="connsiteY1"/>
                </a:cxn>
                <a:cxn ang="0">
                  <a:pos x="connsiteX2" y="connsiteY2"/>
                </a:cxn>
              </a:cxnLst>
              <a:rect l="l" t="t" r="r" b="b"/>
              <a:pathLst>
                <a:path w="9525" h="76200">
                  <a:moveTo>
                    <a:pt x="4487" y="4487"/>
                  </a:moveTo>
                  <a:lnTo>
                    <a:pt x="4487" y="73496"/>
                  </a:lnTo>
                  <a:lnTo>
                    <a:pt x="12107" y="73496"/>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50" name="Freeform: Shape 314">
              <a:extLst>
                <a:ext uri="{FF2B5EF4-FFF2-40B4-BE49-F238E27FC236}">
                  <a16:creationId xmlns:a16="http://schemas.microsoft.com/office/drawing/2014/main" id="{5418413B-51C4-4193-9B57-7D5C59D7AAB9}"/>
                </a:ext>
              </a:extLst>
            </p:cNvPr>
            <p:cNvSpPr/>
            <p:nvPr/>
          </p:nvSpPr>
          <p:spPr>
            <a:xfrm>
              <a:off x="5697825" y="5299423"/>
              <a:ext cx="9525" cy="76200"/>
            </a:xfrm>
            <a:custGeom>
              <a:avLst/>
              <a:gdLst>
                <a:gd name="connsiteX0" fmla="*/ 4487 w 9525"/>
                <a:gd name="connsiteY0" fmla="*/ 4487 h 76200"/>
                <a:gd name="connsiteX1" fmla="*/ 4487 w 9525"/>
                <a:gd name="connsiteY1" fmla="*/ 73496 h 76200"/>
                <a:gd name="connsiteX2" fmla="*/ 12107 w 9525"/>
                <a:gd name="connsiteY2" fmla="*/ 73496 h 76200"/>
              </a:gdLst>
              <a:ahLst/>
              <a:cxnLst>
                <a:cxn ang="0">
                  <a:pos x="connsiteX0" y="connsiteY0"/>
                </a:cxn>
                <a:cxn ang="0">
                  <a:pos x="connsiteX1" y="connsiteY1"/>
                </a:cxn>
                <a:cxn ang="0">
                  <a:pos x="connsiteX2" y="connsiteY2"/>
                </a:cxn>
              </a:cxnLst>
              <a:rect l="l" t="t" r="r" b="b"/>
              <a:pathLst>
                <a:path w="9525" h="76200">
                  <a:moveTo>
                    <a:pt x="4487" y="4487"/>
                  </a:moveTo>
                  <a:lnTo>
                    <a:pt x="4487" y="73496"/>
                  </a:lnTo>
                  <a:lnTo>
                    <a:pt x="12107" y="73496"/>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51" name="Freeform: Shape 315">
              <a:extLst>
                <a:ext uri="{FF2B5EF4-FFF2-40B4-BE49-F238E27FC236}">
                  <a16:creationId xmlns:a16="http://schemas.microsoft.com/office/drawing/2014/main" id="{0416D7C3-3891-48BF-BE80-B7839A6451AA}"/>
                </a:ext>
              </a:extLst>
            </p:cNvPr>
            <p:cNvSpPr/>
            <p:nvPr/>
          </p:nvSpPr>
          <p:spPr>
            <a:xfrm>
              <a:off x="7164685" y="5299423"/>
              <a:ext cx="9525" cy="76200"/>
            </a:xfrm>
            <a:custGeom>
              <a:avLst/>
              <a:gdLst>
                <a:gd name="connsiteX0" fmla="*/ 4487 w 9525"/>
                <a:gd name="connsiteY0" fmla="*/ 4487 h 76200"/>
                <a:gd name="connsiteX1" fmla="*/ 4487 w 9525"/>
                <a:gd name="connsiteY1" fmla="*/ 73496 h 76200"/>
                <a:gd name="connsiteX2" fmla="*/ 12107 w 9525"/>
                <a:gd name="connsiteY2" fmla="*/ 73496 h 76200"/>
              </a:gdLst>
              <a:ahLst/>
              <a:cxnLst>
                <a:cxn ang="0">
                  <a:pos x="connsiteX0" y="connsiteY0"/>
                </a:cxn>
                <a:cxn ang="0">
                  <a:pos x="connsiteX1" y="connsiteY1"/>
                </a:cxn>
                <a:cxn ang="0">
                  <a:pos x="connsiteX2" y="connsiteY2"/>
                </a:cxn>
              </a:cxnLst>
              <a:rect l="l" t="t" r="r" b="b"/>
              <a:pathLst>
                <a:path w="9525" h="76200">
                  <a:moveTo>
                    <a:pt x="4487" y="4487"/>
                  </a:moveTo>
                  <a:lnTo>
                    <a:pt x="4487" y="73496"/>
                  </a:lnTo>
                  <a:lnTo>
                    <a:pt x="12107" y="73496"/>
                  </a:lnTo>
                </a:path>
              </a:pathLst>
            </a:custGeom>
            <a:noFill/>
            <a:ln w="19050" cap="flat">
              <a:solidFill>
                <a:srgbClr val="B2C0EC"/>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grpSp>
      <p:grpSp>
        <p:nvGrpSpPr>
          <p:cNvPr id="152" name="Graphic 316">
            <a:extLst>
              <a:ext uri="{FF2B5EF4-FFF2-40B4-BE49-F238E27FC236}">
                <a16:creationId xmlns:a16="http://schemas.microsoft.com/office/drawing/2014/main" id="{CAF2C8A1-4F4E-4CB9-9BA7-4B104E5167EB}"/>
              </a:ext>
            </a:extLst>
          </p:cNvPr>
          <p:cNvGrpSpPr/>
          <p:nvPr/>
        </p:nvGrpSpPr>
        <p:grpSpPr>
          <a:xfrm>
            <a:off x="4895754" y="2392340"/>
            <a:ext cx="3359585" cy="2364105"/>
            <a:chOff x="2286227" y="1583531"/>
            <a:chExt cx="5133975" cy="3695700"/>
          </a:xfrm>
        </p:grpSpPr>
        <p:sp>
          <p:nvSpPr>
            <p:cNvPr id="153" name="Freeform: Shape 318">
              <a:extLst>
                <a:ext uri="{FF2B5EF4-FFF2-40B4-BE49-F238E27FC236}">
                  <a16:creationId xmlns:a16="http://schemas.microsoft.com/office/drawing/2014/main" id="{760F93F0-6EF7-4666-93A5-F7A8B24E46F0}"/>
                </a:ext>
              </a:extLst>
            </p:cNvPr>
            <p:cNvSpPr/>
            <p:nvPr/>
          </p:nvSpPr>
          <p:spPr>
            <a:xfrm>
              <a:off x="2286227" y="1583531"/>
              <a:ext cx="5133975" cy="3695700"/>
            </a:xfrm>
            <a:custGeom>
              <a:avLst/>
              <a:gdLst>
                <a:gd name="connsiteX0" fmla="*/ 5131948 w 5133975"/>
                <a:gd name="connsiteY0" fmla="*/ 3688585 h 3695700"/>
                <a:gd name="connsiteX1" fmla="*/ 5131948 w 5133975"/>
                <a:gd name="connsiteY1" fmla="*/ 3472377 h 3695700"/>
                <a:gd name="connsiteX2" fmla="*/ 3618464 w 5133975"/>
                <a:gd name="connsiteY2" fmla="*/ 3472377 h 3695700"/>
                <a:gd name="connsiteX3" fmla="*/ 3618464 w 5133975"/>
                <a:gd name="connsiteY3" fmla="*/ 3419780 h 3695700"/>
                <a:gd name="connsiteX4" fmla="*/ 3337972 w 5133975"/>
                <a:gd name="connsiteY4" fmla="*/ 3419780 h 3695700"/>
                <a:gd name="connsiteX5" fmla="*/ 3337972 w 5133975"/>
                <a:gd name="connsiteY5" fmla="*/ 3343818 h 3695700"/>
                <a:gd name="connsiteX6" fmla="*/ 2776987 w 5133975"/>
                <a:gd name="connsiteY6" fmla="*/ 3343818 h 3695700"/>
                <a:gd name="connsiteX7" fmla="*/ 2776987 w 5133975"/>
                <a:gd name="connsiteY7" fmla="*/ 3273695 h 3695700"/>
                <a:gd name="connsiteX8" fmla="*/ 2724400 w 5133975"/>
                <a:gd name="connsiteY8" fmla="*/ 3273695 h 3695700"/>
                <a:gd name="connsiteX9" fmla="*/ 2724400 w 5133975"/>
                <a:gd name="connsiteY9" fmla="*/ 3226946 h 3695700"/>
                <a:gd name="connsiteX10" fmla="*/ 2636741 w 5133975"/>
                <a:gd name="connsiteY10" fmla="*/ 3226946 h 3695700"/>
                <a:gd name="connsiteX11" fmla="*/ 2636741 w 5133975"/>
                <a:gd name="connsiteY11" fmla="*/ 3162662 h 3695700"/>
                <a:gd name="connsiteX12" fmla="*/ 2204325 w 5133975"/>
                <a:gd name="connsiteY12" fmla="*/ 3162662 h 3695700"/>
                <a:gd name="connsiteX13" fmla="*/ 2204325 w 5133975"/>
                <a:gd name="connsiteY13" fmla="*/ 3092539 h 3695700"/>
                <a:gd name="connsiteX14" fmla="*/ 2169264 w 5133975"/>
                <a:gd name="connsiteY14" fmla="*/ 3092539 h 3695700"/>
                <a:gd name="connsiteX15" fmla="*/ 2169264 w 5133975"/>
                <a:gd name="connsiteY15" fmla="*/ 3016577 h 3695700"/>
                <a:gd name="connsiteX16" fmla="*/ 2046543 w 5133975"/>
                <a:gd name="connsiteY16" fmla="*/ 3016577 h 3695700"/>
                <a:gd name="connsiteX17" fmla="*/ 2046543 w 5133975"/>
                <a:gd name="connsiteY17" fmla="*/ 2969828 h 3695700"/>
                <a:gd name="connsiteX18" fmla="*/ 1929672 w 5133975"/>
                <a:gd name="connsiteY18" fmla="*/ 2969828 h 3695700"/>
                <a:gd name="connsiteX19" fmla="*/ 1929672 w 5133975"/>
                <a:gd name="connsiteY19" fmla="*/ 2800369 h 3695700"/>
                <a:gd name="connsiteX20" fmla="*/ 1637492 w 5133975"/>
                <a:gd name="connsiteY20" fmla="*/ 2800369 h 3695700"/>
                <a:gd name="connsiteX21" fmla="*/ 1637492 w 5133975"/>
                <a:gd name="connsiteY21" fmla="*/ 2683497 h 3695700"/>
                <a:gd name="connsiteX22" fmla="*/ 1590744 w 5133975"/>
                <a:gd name="connsiteY22" fmla="*/ 2683497 h 3695700"/>
                <a:gd name="connsiteX23" fmla="*/ 1590744 w 5133975"/>
                <a:gd name="connsiteY23" fmla="*/ 2613374 h 3695700"/>
                <a:gd name="connsiteX24" fmla="*/ 1357010 w 5133975"/>
                <a:gd name="connsiteY24" fmla="*/ 2613374 h 3695700"/>
                <a:gd name="connsiteX25" fmla="*/ 1357010 w 5133975"/>
                <a:gd name="connsiteY25" fmla="*/ 2496503 h 3695700"/>
                <a:gd name="connsiteX26" fmla="*/ 1281038 w 5133975"/>
                <a:gd name="connsiteY26" fmla="*/ 2496503 h 3695700"/>
                <a:gd name="connsiteX27" fmla="*/ 1281038 w 5133975"/>
                <a:gd name="connsiteY27" fmla="*/ 2379631 h 3695700"/>
                <a:gd name="connsiteX28" fmla="*/ 1064830 w 5133975"/>
                <a:gd name="connsiteY28" fmla="*/ 2379631 h 3695700"/>
                <a:gd name="connsiteX29" fmla="*/ 1064830 w 5133975"/>
                <a:gd name="connsiteY29" fmla="*/ 2239385 h 3695700"/>
                <a:gd name="connsiteX30" fmla="*/ 988859 w 5133975"/>
                <a:gd name="connsiteY30" fmla="*/ 2239385 h 3695700"/>
                <a:gd name="connsiteX31" fmla="*/ 988859 w 5133975"/>
                <a:gd name="connsiteY31" fmla="*/ 2099139 h 3695700"/>
                <a:gd name="connsiteX32" fmla="*/ 871987 w 5133975"/>
                <a:gd name="connsiteY32" fmla="*/ 2099139 h 3695700"/>
                <a:gd name="connsiteX33" fmla="*/ 871987 w 5133975"/>
                <a:gd name="connsiteY33" fmla="*/ 2034854 h 3695700"/>
                <a:gd name="connsiteX34" fmla="*/ 813551 w 5133975"/>
                <a:gd name="connsiteY34" fmla="*/ 2034854 h 3695700"/>
                <a:gd name="connsiteX35" fmla="*/ 813551 w 5133975"/>
                <a:gd name="connsiteY35" fmla="*/ 1982267 h 3695700"/>
                <a:gd name="connsiteX36" fmla="*/ 737589 w 5133975"/>
                <a:gd name="connsiteY36" fmla="*/ 1982267 h 3695700"/>
                <a:gd name="connsiteX37" fmla="*/ 737589 w 5133975"/>
                <a:gd name="connsiteY37" fmla="*/ 1859556 h 3695700"/>
                <a:gd name="connsiteX38" fmla="*/ 684992 w 5133975"/>
                <a:gd name="connsiteY38" fmla="*/ 1859556 h 3695700"/>
                <a:gd name="connsiteX39" fmla="*/ 684992 w 5133975"/>
                <a:gd name="connsiteY39" fmla="*/ 1508941 h 3695700"/>
                <a:gd name="connsiteX40" fmla="*/ 626556 w 5133975"/>
                <a:gd name="connsiteY40" fmla="*/ 1508941 h 3695700"/>
                <a:gd name="connsiteX41" fmla="*/ 626556 w 5133975"/>
                <a:gd name="connsiteY41" fmla="*/ 1409595 h 3695700"/>
                <a:gd name="connsiteX42" fmla="*/ 480472 w 5133975"/>
                <a:gd name="connsiteY42" fmla="*/ 1409595 h 3695700"/>
                <a:gd name="connsiteX43" fmla="*/ 480472 w 5133975"/>
                <a:gd name="connsiteY43" fmla="*/ 1304411 h 3695700"/>
                <a:gd name="connsiteX44" fmla="*/ 369444 w 5133975"/>
                <a:gd name="connsiteY44" fmla="*/ 1304411 h 3695700"/>
                <a:gd name="connsiteX45" fmla="*/ 369444 w 5133975"/>
                <a:gd name="connsiteY45" fmla="*/ 1310259 h 3695700"/>
                <a:gd name="connsiteX46" fmla="*/ 299321 w 5133975"/>
                <a:gd name="connsiteY46" fmla="*/ 1310259 h 3695700"/>
                <a:gd name="connsiteX47" fmla="*/ 299321 w 5133975"/>
                <a:gd name="connsiteY47" fmla="*/ 1298572 h 3695700"/>
                <a:gd name="connsiteX48" fmla="*/ 217512 w 5133975"/>
                <a:gd name="connsiteY48" fmla="*/ 1298572 h 3695700"/>
                <a:gd name="connsiteX49" fmla="*/ 217512 w 5133975"/>
                <a:gd name="connsiteY49" fmla="*/ 124015 h 3695700"/>
                <a:gd name="connsiteX50" fmla="*/ 182450 w 5133975"/>
                <a:gd name="connsiteY50" fmla="*/ 124015 h 3695700"/>
                <a:gd name="connsiteX51" fmla="*/ 182450 w 5133975"/>
                <a:gd name="connsiteY51" fmla="*/ 77266 h 3695700"/>
                <a:gd name="connsiteX52" fmla="*/ 118171 w 5133975"/>
                <a:gd name="connsiteY52" fmla="*/ 77266 h 3695700"/>
                <a:gd name="connsiteX53" fmla="*/ 118171 w 5133975"/>
                <a:gd name="connsiteY53" fmla="*/ 7144 h 3695700"/>
                <a:gd name="connsiteX54" fmla="*/ 7144 w 5133975"/>
                <a:gd name="connsiteY54" fmla="*/ 7144 h 369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133975" h="3695700">
                  <a:moveTo>
                    <a:pt x="5131948" y="3688585"/>
                  </a:moveTo>
                  <a:lnTo>
                    <a:pt x="5131948" y="3472377"/>
                  </a:lnTo>
                  <a:lnTo>
                    <a:pt x="3618464" y="3472377"/>
                  </a:lnTo>
                  <a:lnTo>
                    <a:pt x="3618464" y="3419780"/>
                  </a:lnTo>
                  <a:lnTo>
                    <a:pt x="3337972" y="3419780"/>
                  </a:lnTo>
                  <a:lnTo>
                    <a:pt x="3337972" y="3343818"/>
                  </a:lnTo>
                  <a:lnTo>
                    <a:pt x="2776987" y="3343818"/>
                  </a:lnTo>
                  <a:lnTo>
                    <a:pt x="2776987" y="3273695"/>
                  </a:lnTo>
                  <a:lnTo>
                    <a:pt x="2724400" y="3273695"/>
                  </a:lnTo>
                  <a:lnTo>
                    <a:pt x="2724400" y="3226946"/>
                  </a:lnTo>
                  <a:lnTo>
                    <a:pt x="2636741" y="3226946"/>
                  </a:lnTo>
                  <a:lnTo>
                    <a:pt x="2636741" y="3162662"/>
                  </a:lnTo>
                  <a:lnTo>
                    <a:pt x="2204325" y="3162662"/>
                  </a:lnTo>
                  <a:lnTo>
                    <a:pt x="2204325" y="3092539"/>
                  </a:lnTo>
                  <a:lnTo>
                    <a:pt x="2169264" y="3092539"/>
                  </a:lnTo>
                  <a:lnTo>
                    <a:pt x="2169264" y="3016577"/>
                  </a:lnTo>
                  <a:lnTo>
                    <a:pt x="2046543" y="3016577"/>
                  </a:lnTo>
                  <a:lnTo>
                    <a:pt x="2046543" y="2969828"/>
                  </a:lnTo>
                  <a:lnTo>
                    <a:pt x="1929672" y="2969828"/>
                  </a:lnTo>
                  <a:lnTo>
                    <a:pt x="1929672" y="2800369"/>
                  </a:lnTo>
                  <a:lnTo>
                    <a:pt x="1637492" y="2800369"/>
                  </a:lnTo>
                  <a:lnTo>
                    <a:pt x="1637492" y="2683497"/>
                  </a:lnTo>
                  <a:lnTo>
                    <a:pt x="1590744" y="2683497"/>
                  </a:lnTo>
                  <a:lnTo>
                    <a:pt x="1590744" y="2613374"/>
                  </a:lnTo>
                  <a:lnTo>
                    <a:pt x="1357010" y="2613374"/>
                  </a:lnTo>
                  <a:lnTo>
                    <a:pt x="1357010" y="2496503"/>
                  </a:lnTo>
                  <a:lnTo>
                    <a:pt x="1281038" y="2496503"/>
                  </a:lnTo>
                  <a:lnTo>
                    <a:pt x="1281038" y="2379631"/>
                  </a:lnTo>
                  <a:lnTo>
                    <a:pt x="1064830" y="2379631"/>
                  </a:lnTo>
                  <a:lnTo>
                    <a:pt x="1064830" y="2239385"/>
                  </a:lnTo>
                  <a:lnTo>
                    <a:pt x="988859" y="2239385"/>
                  </a:lnTo>
                  <a:lnTo>
                    <a:pt x="988859" y="2099139"/>
                  </a:lnTo>
                  <a:lnTo>
                    <a:pt x="871987" y="2099139"/>
                  </a:lnTo>
                  <a:lnTo>
                    <a:pt x="871987" y="2034854"/>
                  </a:lnTo>
                  <a:lnTo>
                    <a:pt x="813551" y="2034854"/>
                  </a:lnTo>
                  <a:lnTo>
                    <a:pt x="813551" y="1982267"/>
                  </a:lnTo>
                  <a:lnTo>
                    <a:pt x="737589" y="1982267"/>
                  </a:lnTo>
                  <a:lnTo>
                    <a:pt x="737589" y="1859556"/>
                  </a:lnTo>
                  <a:lnTo>
                    <a:pt x="684992" y="1859556"/>
                  </a:lnTo>
                  <a:lnTo>
                    <a:pt x="684992" y="1508941"/>
                  </a:lnTo>
                  <a:lnTo>
                    <a:pt x="626556" y="1508941"/>
                  </a:lnTo>
                  <a:lnTo>
                    <a:pt x="626556" y="1409595"/>
                  </a:lnTo>
                  <a:lnTo>
                    <a:pt x="480472" y="1409595"/>
                  </a:lnTo>
                  <a:lnTo>
                    <a:pt x="480472" y="1304411"/>
                  </a:lnTo>
                  <a:lnTo>
                    <a:pt x="369444" y="1304411"/>
                  </a:lnTo>
                  <a:lnTo>
                    <a:pt x="369444" y="1310259"/>
                  </a:lnTo>
                  <a:lnTo>
                    <a:pt x="299321" y="1310259"/>
                  </a:lnTo>
                  <a:lnTo>
                    <a:pt x="299321" y="1298572"/>
                  </a:lnTo>
                  <a:lnTo>
                    <a:pt x="217512" y="1298572"/>
                  </a:lnTo>
                  <a:lnTo>
                    <a:pt x="217512" y="124015"/>
                  </a:lnTo>
                  <a:lnTo>
                    <a:pt x="182450" y="124015"/>
                  </a:lnTo>
                  <a:lnTo>
                    <a:pt x="182450" y="77266"/>
                  </a:lnTo>
                  <a:lnTo>
                    <a:pt x="118171" y="77266"/>
                  </a:lnTo>
                  <a:lnTo>
                    <a:pt x="118171" y="7144"/>
                  </a:lnTo>
                  <a:lnTo>
                    <a:pt x="7144" y="714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54" name="Freeform: Shape 320">
              <a:extLst>
                <a:ext uri="{FF2B5EF4-FFF2-40B4-BE49-F238E27FC236}">
                  <a16:creationId xmlns:a16="http://schemas.microsoft.com/office/drawing/2014/main" id="{FA9653EC-8300-4C30-9504-272F301D60A5}"/>
                </a:ext>
              </a:extLst>
            </p:cNvPr>
            <p:cNvSpPr/>
            <p:nvPr/>
          </p:nvSpPr>
          <p:spPr>
            <a:xfrm>
              <a:off x="2870926" y="291016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55" name="Freeform: Shape 321">
              <a:extLst>
                <a:ext uri="{FF2B5EF4-FFF2-40B4-BE49-F238E27FC236}">
                  <a16:creationId xmlns:a16="http://schemas.microsoft.com/office/drawing/2014/main" id="{C280FE78-DB11-48E1-B82B-369DB3BE67CC}"/>
                </a:ext>
              </a:extLst>
            </p:cNvPr>
            <p:cNvSpPr/>
            <p:nvPr/>
          </p:nvSpPr>
          <p:spPr>
            <a:xfrm>
              <a:off x="3194785" y="359597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56" name="Freeform: Shape 322">
              <a:extLst>
                <a:ext uri="{FF2B5EF4-FFF2-40B4-BE49-F238E27FC236}">
                  <a16:creationId xmlns:a16="http://schemas.microsoft.com/office/drawing/2014/main" id="{C02E0BD3-1664-467F-9922-838292A6D53F}"/>
                </a:ext>
              </a:extLst>
            </p:cNvPr>
            <p:cNvSpPr/>
            <p:nvPr/>
          </p:nvSpPr>
          <p:spPr>
            <a:xfrm>
              <a:off x="3499585" y="388172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57" name="Freeform: Shape 323">
              <a:extLst>
                <a:ext uri="{FF2B5EF4-FFF2-40B4-BE49-F238E27FC236}">
                  <a16:creationId xmlns:a16="http://schemas.microsoft.com/office/drawing/2014/main" id="{ED168EEC-D260-418E-963B-8957650410B8}"/>
                </a:ext>
              </a:extLst>
            </p:cNvPr>
            <p:cNvSpPr/>
            <p:nvPr/>
          </p:nvSpPr>
          <p:spPr>
            <a:xfrm>
              <a:off x="3537685" y="388172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58" name="Freeform: Shape 324">
              <a:extLst>
                <a:ext uri="{FF2B5EF4-FFF2-40B4-BE49-F238E27FC236}">
                  <a16:creationId xmlns:a16="http://schemas.microsoft.com/office/drawing/2014/main" id="{7858CEC3-3B0A-41C6-8015-FA908C77CB9A}"/>
                </a:ext>
              </a:extLst>
            </p:cNvPr>
            <p:cNvSpPr/>
            <p:nvPr/>
          </p:nvSpPr>
          <p:spPr>
            <a:xfrm>
              <a:off x="3785335" y="411032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59" name="Freeform: Shape 325">
              <a:extLst>
                <a:ext uri="{FF2B5EF4-FFF2-40B4-BE49-F238E27FC236}">
                  <a16:creationId xmlns:a16="http://schemas.microsoft.com/office/drawing/2014/main" id="{DE3A3038-D775-4E65-AC0C-7B9A02B046E0}"/>
                </a:ext>
              </a:extLst>
            </p:cNvPr>
            <p:cNvSpPr/>
            <p:nvPr/>
          </p:nvSpPr>
          <p:spPr>
            <a:xfrm>
              <a:off x="3842485" y="411032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60" name="Freeform: Shape 326">
              <a:extLst>
                <a:ext uri="{FF2B5EF4-FFF2-40B4-BE49-F238E27FC236}">
                  <a16:creationId xmlns:a16="http://schemas.microsoft.com/office/drawing/2014/main" id="{DDD8405C-6812-4DFA-8B8F-425CE90FB42E}"/>
                </a:ext>
              </a:extLst>
            </p:cNvPr>
            <p:cNvSpPr/>
            <p:nvPr/>
          </p:nvSpPr>
          <p:spPr>
            <a:xfrm>
              <a:off x="4052035" y="430082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61" name="Freeform: Shape 327">
              <a:extLst>
                <a:ext uri="{FF2B5EF4-FFF2-40B4-BE49-F238E27FC236}">
                  <a16:creationId xmlns:a16="http://schemas.microsoft.com/office/drawing/2014/main" id="{707657A3-B4BD-4675-8B0B-009E1C704933}"/>
                </a:ext>
              </a:extLst>
            </p:cNvPr>
            <p:cNvSpPr/>
            <p:nvPr/>
          </p:nvSpPr>
          <p:spPr>
            <a:xfrm>
              <a:off x="4185385" y="430082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62" name="Freeform: Shape 328">
              <a:extLst>
                <a:ext uri="{FF2B5EF4-FFF2-40B4-BE49-F238E27FC236}">
                  <a16:creationId xmlns:a16="http://schemas.microsoft.com/office/drawing/2014/main" id="{F1BEDC87-2CF1-45E5-B462-5510DE56E556}"/>
                </a:ext>
              </a:extLst>
            </p:cNvPr>
            <p:cNvSpPr/>
            <p:nvPr/>
          </p:nvSpPr>
          <p:spPr>
            <a:xfrm>
              <a:off x="4680695" y="466277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63" name="Freeform: Shape 329">
              <a:extLst>
                <a:ext uri="{FF2B5EF4-FFF2-40B4-BE49-F238E27FC236}">
                  <a16:creationId xmlns:a16="http://schemas.microsoft.com/office/drawing/2014/main" id="{F6B9AB4B-702D-4588-B2B9-1CC9CF72D48A}"/>
                </a:ext>
              </a:extLst>
            </p:cNvPr>
            <p:cNvSpPr/>
            <p:nvPr/>
          </p:nvSpPr>
          <p:spPr>
            <a:xfrm>
              <a:off x="5328395" y="483423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64" name="Freeform: Shape 330">
              <a:extLst>
                <a:ext uri="{FF2B5EF4-FFF2-40B4-BE49-F238E27FC236}">
                  <a16:creationId xmlns:a16="http://schemas.microsoft.com/office/drawing/2014/main" id="{D55698B5-55B3-4A25-A2D2-DC2939870EE2}"/>
                </a:ext>
              </a:extLst>
            </p:cNvPr>
            <p:cNvSpPr/>
            <p:nvPr/>
          </p:nvSpPr>
          <p:spPr>
            <a:xfrm>
              <a:off x="5595095" y="483423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65" name="Freeform: Shape 331">
              <a:extLst>
                <a:ext uri="{FF2B5EF4-FFF2-40B4-BE49-F238E27FC236}">
                  <a16:creationId xmlns:a16="http://schemas.microsoft.com/office/drawing/2014/main" id="{DDBAD9BC-CE95-47BE-9E5B-7EF16F8340B5}"/>
                </a:ext>
              </a:extLst>
            </p:cNvPr>
            <p:cNvSpPr/>
            <p:nvPr/>
          </p:nvSpPr>
          <p:spPr>
            <a:xfrm>
              <a:off x="5709395" y="491043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66" name="Freeform: Shape 332">
              <a:extLst>
                <a:ext uri="{FF2B5EF4-FFF2-40B4-BE49-F238E27FC236}">
                  <a16:creationId xmlns:a16="http://schemas.microsoft.com/office/drawing/2014/main" id="{DAB682D8-C31E-4403-ACA0-434D8C22A33D}"/>
                </a:ext>
              </a:extLst>
            </p:cNvPr>
            <p:cNvSpPr/>
            <p:nvPr/>
          </p:nvSpPr>
          <p:spPr>
            <a:xfrm>
              <a:off x="5823695" y="491043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67" name="Freeform: Shape 333">
              <a:extLst>
                <a:ext uri="{FF2B5EF4-FFF2-40B4-BE49-F238E27FC236}">
                  <a16:creationId xmlns:a16="http://schemas.microsoft.com/office/drawing/2014/main" id="{FCB0CFDE-F2A1-4BAD-A22F-DD3F290BCF08}"/>
                </a:ext>
              </a:extLst>
            </p:cNvPr>
            <p:cNvSpPr/>
            <p:nvPr/>
          </p:nvSpPr>
          <p:spPr>
            <a:xfrm>
              <a:off x="5918945" y="496758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68" name="Freeform: Shape 334">
              <a:extLst>
                <a:ext uri="{FF2B5EF4-FFF2-40B4-BE49-F238E27FC236}">
                  <a16:creationId xmlns:a16="http://schemas.microsoft.com/office/drawing/2014/main" id="{A1414FC1-3C75-4DB9-BAD7-95682E9F6A39}"/>
                </a:ext>
              </a:extLst>
            </p:cNvPr>
            <p:cNvSpPr/>
            <p:nvPr/>
          </p:nvSpPr>
          <p:spPr>
            <a:xfrm>
              <a:off x="6071355" y="496758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69" name="Freeform: Shape 335">
              <a:extLst>
                <a:ext uri="{FF2B5EF4-FFF2-40B4-BE49-F238E27FC236}">
                  <a16:creationId xmlns:a16="http://schemas.microsoft.com/office/drawing/2014/main" id="{8DCB4679-59EA-409D-AC31-62CDB5A8791C}"/>
                </a:ext>
              </a:extLst>
            </p:cNvPr>
            <p:cNvSpPr/>
            <p:nvPr/>
          </p:nvSpPr>
          <p:spPr>
            <a:xfrm>
              <a:off x="6128505" y="496758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70" name="Freeform: Shape 336">
              <a:extLst>
                <a:ext uri="{FF2B5EF4-FFF2-40B4-BE49-F238E27FC236}">
                  <a16:creationId xmlns:a16="http://schemas.microsoft.com/office/drawing/2014/main" id="{F49CBB58-8D9D-4F0C-B19C-065464DF281D}"/>
                </a:ext>
              </a:extLst>
            </p:cNvPr>
            <p:cNvSpPr/>
            <p:nvPr/>
          </p:nvSpPr>
          <p:spPr>
            <a:xfrm>
              <a:off x="6357105" y="496758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71" name="Freeform: Shape 337">
              <a:extLst>
                <a:ext uri="{FF2B5EF4-FFF2-40B4-BE49-F238E27FC236}">
                  <a16:creationId xmlns:a16="http://schemas.microsoft.com/office/drawing/2014/main" id="{546212C1-A576-40BE-879D-72653D0A2E05}"/>
                </a:ext>
              </a:extLst>
            </p:cNvPr>
            <p:cNvSpPr/>
            <p:nvPr/>
          </p:nvSpPr>
          <p:spPr>
            <a:xfrm>
              <a:off x="6433305" y="496758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72" name="Freeform: Shape 338">
              <a:extLst>
                <a:ext uri="{FF2B5EF4-FFF2-40B4-BE49-F238E27FC236}">
                  <a16:creationId xmlns:a16="http://schemas.microsoft.com/office/drawing/2014/main" id="{63D76940-36D7-4B70-BB23-15679CDD7F34}"/>
                </a:ext>
              </a:extLst>
            </p:cNvPr>
            <p:cNvSpPr/>
            <p:nvPr/>
          </p:nvSpPr>
          <p:spPr>
            <a:xfrm>
              <a:off x="6604755" y="496758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73" name="Freeform: Shape 339">
              <a:extLst>
                <a:ext uri="{FF2B5EF4-FFF2-40B4-BE49-F238E27FC236}">
                  <a16:creationId xmlns:a16="http://schemas.microsoft.com/office/drawing/2014/main" id="{28B2E961-5E89-49E8-8F66-0311DA51ED21}"/>
                </a:ext>
              </a:extLst>
            </p:cNvPr>
            <p:cNvSpPr/>
            <p:nvPr/>
          </p:nvSpPr>
          <p:spPr>
            <a:xfrm>
              <a:off x="6661905" y="496758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74" name="Freeform: Shape 426">
              <a:extLst>
                <a:ext uri="{FF2B5EF4-FFF2-40B4-BE49-F238E27FC236}">
                  <a16:creationId xmlns:a16="http://schemas.microsoft.com/office/drawing/2014/main" id="{003D18E2-846B-4F3C-9218-5B18ADC035E0}"/>
                </a:ext>
              </a:extLst>
            </p:cNvPr>
            <p:cNvSpPr/>
            <p:nvPr/>
          </p:nvSpPr>
          <p:spPr>
            <a:xfrm>
              <a:off x="6871455" y="496758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75" name="Freeform: Shape 427">
              <a:extLst>
                <a:ext uri="{FF2B5EF4-FFF2-40B4-BE49-F238E27FC236}">
                  <a16:creationId xmlns:a16="http://schemas.microsoft.com/office/drawing/2014/main" id="{027CE16C-16F2-4023-A6C7-55421589627F}"/>
                </a:ext>
              </a:extLst>
            </p:cNvPr>
            <p:cNvSpPr/>
            <p:nvPr/>
          </p:nvSpPr>
          <p:spPr>
            <a:xfrm>
              <a:off x="6909555" y="496758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76" name="Freeform: Shape 428">
              <a:extLst>
                <a:ext uri="{FF2B5EF4-FFF2-40B4-BE49-F238E27FC236}">
                  <a16:creationId xmlns:a16="http://schemas.microsoft.com/office/drawing/2014/main" id="{C04FA72A-6652-4FA4-964C-3EB6BB894D75}"/>
                </a:ext>
              </a:extLst>
            </p:cNvPr>
            <p:cNvSpPr/>
            <p:nvPr/>
          </p:nvSpPr>
          <p:spPr>
            <a:xfrm>
              <a:off x="7176255" y="496758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77" name="Freeform: Shape 429">
              <a:extLst>
                <a:ext uri="{FF2B5EF4-FFF2-40B4-BE49-F238E27FC236}">
                  <a16:creationId xmlns:a16="http://schemas.microsoft.com/office/drawing/2014/main" id="{C059B79E-8AD7-465C-9B66-509578A74C48}"/>
                </a:ext>
              </a:extLst>
            </p:cNvPr>
            <p:cNvSpPr/>
            <p:nvPr/>
          </p:nvSpPr>
          <p:spPr>
            <a:xfrm>
              <a:off x="7176255" y="4967588"/>
              <a:ext cx="9525" cy="85725"/>
            </a:xfrm>
            <a:custGeom>
              <a:avLst/>
              <a:gdLst>
                <a:gd name="connsiteX0" fmla="*/ 3757 w 0"/>
                <a:gd name="connsiteY0" fmla="*/ 3757 h 85725"/>
                <a:gd name="connsiteX1" fmla="*/ 3757 w 0"/>
                <a:gd name="connsiteY1" fmla="*/ 82957 h 85725"/>
              </a:gdLst>
              <a:ahLst/>
              <a:cxnLst>
                <a:cxn ang="0">
                  <a:pos x="connsiteX0" y="connsiteY0"/>
                </a:cxn>
                <a:cxn ang="0">
                  <a:pos x="connsiteX1" y="connsiteY1"/>
                </a:cxn>
              </a:cxnLst>
              <a:rect l="l" t="t" r="r" b="b"/>
              <a:pathLst>
                <a:path h="85725">
                  <a:moveTo>
                    <a:pt x="3757" y="3757"/>
                  </a:moveTo>
                  <a:lnTo>
                    <a:pt x="3757" y="82957"/>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grpSp>
      <p:cxnSp>
        <p:nvCxnSpPr>
          <p:cNvPr id="178" name="Straight Connector 177">
            <a:extLst>
              <a:ext uri="{FF2B5EF4-FFF2-40B4-BE49-F238E27FC236}">
                <a16:creationId xmlns:a16="http://schemas.microsoft.com/office/drawing/2014/main" id="{B072AD7A-49A7-4B78-834C-89438DB07C78}"/>
              </a:ext>
            </a:extLst>
          </p:cNvPr>
          <p:cNvCxnSpPr/>
          <p:nvPr/>
        </p:nvCxnSpPr>
        <p:spPr>
          <a:xfrm flipH="1">
            <a:off x="6651185" y="4102794"/>
            <a:ext cx="1" cy="862970"/>
          </a:xfrm>
          <a:prstGeom prst="line">
            <a:avLst/>
          </a:prstGeom>
          <a:ln w="19050">
            <a:solidFill>
              <a:srgbClr val="4D4D4D"/>
            </a:solidFill>
            <a:prstDash val="sysDot"/>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id="{3252FD1D-D7A8-43A2-ADB0-55D2D1F5AF5F}"/>
              </a:ext>
            </a:extLst>
          </p:cNvPr>
          <p:cNvSpPr txBox="1"/>
          <p:nvPr/>
        </p:nvSpPr>
        <p:spPr>
          <a:xfrm>
            <a:off x="6349841" y="3686044"/>
            <a:ext cx="545342" cy="246221"/>
          </a:xfrm>
          <a:prstGeom prst="rect">
            <a:avLst/>
          </a:prstGeom>
          <a:noFill/>
        </p:spPr>
        <p:txBody>
          <a:bodyPr wrap="none" rtlCol="0">
            <a:spAutoFit/>
          </a:bodyPr>
          <a:lstStyle/>
          <a:p>
            <a:pPr algn="ctr" fontAlgn="auto">
              <a:spcBef>
                <a:spcPts val="0"/>
              </a:spcBef>
              <a:spcAft>
                <a:spcPts val="0"/>
              </a:spcAft>
            </a:pPr>
            <a:r>
              <a:rPr lang="fr-FR" sz="1000">
                <a:solidFill>
                  <a:srgbClr val="B60D27"/>
                </a:solidFill>
                <a:latin typeface="Arial"/>
                <a:cs typeface="Arial"/>
              </a:rPr>
              <a:t>19,4%</a:t>
            </a:r>
            <a:endParaRPr lang="fr-FR" sz="1000" dirty="0">
              <a:solidFill>
                <a:srgbClr val="B60D27"/>
              </a:solidFill>
              <a:latin typeface="Arial"/>
              <a:cs typeface="Arial"/>
            </a:endParaRPr>
          </a:p>
        </p:txBody>
      </p:sp>
      <p:sp>
        <p:nvSpPr>
          <p:cNvPr id="180" name="TextBox 179">
            <a:extLst>
              <a:ext uri="{FF2B5EF4-FFF2-40B4-BE49-F238E27FC236}">
                <a16:creationId xmlns:a16="http://schemas.microsoft.com/office/drawing/2014/main" id="{65475507-28F6-4E0C-9288-1A98C97EB821}"/>
              </a:ext>
            </a:extLst>
          </p:cNvPr>
          <p:cNvSpPr txBox="1"/>
          <p:nvPr/>
        </p:nvSpPr>
        <p:spPr>
          <a:xfrm>
            <a:off x="6385107" y="3838530"/>
            <a:ext cx="474810" cy="246221"/>
          </a:xfrm>
          <a:prstGeom prst="rect">
            <a:avLst/>
          </a:prstGeom>
          <a:noFill/>
        </p:spPr>
        <p:txBody>
          <a:bodyPr wrap="none" rtlCol="0">
            <a:spAutoFit/>
          </a:bodyPr>
          <a:lstStyle/>
          <a:p>
            <a:pPr algn="ctr" fontAlgn="auto">
              <a:spcBef>
                <a:spcPts val="0"/>
              </a:spcBef>
              <a:spcAft>
                <a:spcPts val="0"/>
              </a:spcAft>
            </a:pPr>
            <a:r>
              <a:rPr lang="fr-FR" sz="1000">
                <a:solidFill>
                  <a:srgbClr val="B2C0EC"/>
                </a:solidFill>
                <a:latin typeface="Arial"/>
                <a:cs typeface="Arial"/>
              </a:rPr>
              <a:t>6,7%</a:t>
            </a:r>
            <a:endParaRPr lang="fr-FR" sz="1000" dirty="0">
              <a:solidFill>
                <a:srgbClr val="B2C0EC"/>
              </a:solidFill>
              <a:latin typeface="Arial"/>
              <a:cs typeface="Arial"/>
            </a:endParaRPr>
          </a:p>
        </p:txBody>
      </p:sp>
      <p:sp>
        <p:nvSpPr>
          <p:cNvPr id="181" name="TextBox 180">
            <a:extLst>
              <a:ext uri="{FF2B5EF4-FFF2-40B4-BE49-F238E27FC236}">
                <a16:creationId xmlns:a16="http://schemas.microsoft.com/office/drawing/2014/main" id="{C98847F2-3B43-4350-AF84-AE3EA3F88694}"/>
              </a:ext>
            </a:extLst>
          </p:cNvPr>
          <p:cNvSpPr txBox="1"/>
          <p:nvPr/>
        </p:nvSpPr>
        <p:spPr>
          <a:xfrm rot="16200000">
            <a:off x="4208128" y="3518791"/>
            <a:ext cx="617477" cy="400110"/>
          </a:xfrm>
          <a:prstGeom prst="rect">
            <a:avLst/>
          </a:prstGeom>
          <a:noFill/>
        </p:spPr>
        <p:txBody>
          <a:bodyPr wrap="square" rtlCol="0">
            <a:spAutoFit/>
          </a:bodyPr>
          <a:lstStyle/>
          <a:p>
            <a:pPr algn="ctr"/>
            <a:r>
              <a:rPr lang="fr-FR" sz="1000">
                <a:solidFill>
                  <a:srgbClr val="4D4D4D"/>
                </a:solidFill>
                <a:latin typeface="Arial"/>
                <a:cs typeface="Arial" panose="020B0604020202020204" pitchFamily="34" charset="0"/>
              </a:rPr>
              <a:t>SSP, %</a:t>
            </a:r>
            <a:endParaRPr lang="fr-FR" sz="1000" dirty="0">
              <a:solidFill>
                <a:srgbClr val="4D4D4D"/>
              </a:solidFill>
              <a:latin typeface="Arial"/>
              <a:cs typeface="Arial" panose="020B0604020202020204" pitchFamily="34" charset="0"/>
            </a:endParaRPr>
          </a:p>
        </p:txBody>
      </p:sp>
    </p:spTree>
    <p:custDataLst>
      <p:tags r:id="rId1"/>
    </p:custDataLst>
    <p:extLst>
      <p:ext uri="{BB962C8B-B14F-4D97-AF65-F5344CB8AC3E}">
        <p14:creationId xmlns:p14="http://schemas.microsoft.com/office/powerpoint/2010/main" val="24010283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a:xfrm>
            <a:off x="365125" y="6096000"/>
            <a:ext cx="4674014" cy="487363"/>
          </a:xfrm>
        </p:spPr>
        <p:txBody>
          <a:bodyPr/>
          <a:lstStyle/>
          <a:p>
            <a:r>
              <a:rPr lang="fr-FR" noProof="0" dirty="0"/>
              <a:t>*p </a:t>
            </a:r>
            <a:r>
              <a:rPr lang="fr-FR" dirty="0"/>
              <a:t>nominal unilatéral basé sur la méthode de </a:t>
            </a:r>
            <a:r>
              <a:rPr lang="fr-FR" noProof="0" dirty="0" err="1"/>
              <a:t>Miettinen</a:t>
            </a:r>
            <a:r>
              <a:rPr lang="fr-FR" noProof="0" dirty="0"/>
              <a:t> et </a:t>
            </a:r>
            <a:r>
              <a:rPr lang="fr-FR" noProof="0" dirty="0" err="1"/>
              <a:t>Nurminen</a:t>
            </a:r>
            <a:r>
              <a:rPr lang="fr-FR" noProof="0" dirty="0"/>
              <a:t> </a:t>
            </a:r>
            <a:r>
              <a:rPr lang="fr-FR" dirty="0"/>
              <a:t>stratifié sur les facteurs de </a:t>
            </a:r>
            <a:r>
              <a:rPr lang="fr-FR" noProof="0" dirty="0"/>
              <a:t>randomisation; </a:t>
            </a:r>
            <a:r>
              <a:rPr lang="fr-FR" baseline="30000" noProof="0" dirty="0"/>
              <a:t>†</a:t>
            </a:r>
            <a:r>
              <a:rPr lang="fr-FR" baseline="30000" dirty="0"/>
              <a:t> </a:t>
            </a:r>
            <a:r>
              <a:rPr lang="fr-FR" dirty="0"/>
              <a:t>à partir de la méthode de </a:t>
            </a:r>
            <a:r>
              <a:rPr lang="fr-FR" noProof="0" dirty="0"/>
              <a:t>Kaplan-Meier pour données censurées; “+” indique l’absence de progression </a:t>
            </a:r>
            <a:r>
              <a:rPr lang="fr-FR" dirty="0"/>
              <a:t>à la date de dernière évaluation</a:t>
            </a:r>
            <a:endParaRPr lang="fr-FR" noProof="0" dirty="0"/>
          </a:p>
        </p:txBody>
      </p:sp>
      <p:sp>
        <p:nvSpPr>
          <p:cNvPr id="41" name="Rectangle 2"/>
          <p:cNvSpPr>
            <a:spLocks noGrp="1" noChangeArrowheads="1"/>
          </p:cNvSpPr>
          <p:nvPr>
            <p:ph type="title"/>
          </p:nvPr>
        </p:nvSpPr>
        <p:spPr>
          <a:xfrm>
            <a:off x="365124" y="179614"/>
            <a:ext cx="8238945" cy="807720"/>
          </a:xfrm>
        </p:spPr>
        <p:txBody>
          <a:bodyPr/>
          <a:lstStyle/>
          <a:p>
            <a:r>
              <a:rPr lang="fr-FR" noProof="0" dirty="0"/>
              <a:t>4004: </a:t>
            </a:r>
            <a:r>
              <a:rPr lang="fr-FR" dirty="0"/>
              <a:t>Résultats de KEYNOTE-240: étude de phase 3 évaluant pembrolizumab vs meilleurs soins de support (</a:t>
            </a:r>
            <a:r>
              <a:rPr lang="fr-FR" dirty="0" err="1"/>
              <a:t>MSSup</a:t>
            </a:r>
            <a:r>
              <a:rPr lang="fr-FR" dirty="0"/>
              <a:t>) en traitement </a:t>
            </a:r>
            <a:r>
              <a:rPr lang="fr-FR" dirty="0" smtClean="0"/>
              <a:t>de </a:t>
            </a:r>
            <a:r>
              <a:rPr lang="fr-FR" dirty="0"/>
              <a:t>2</a:t>
            </a:r>
            <a:r>
              <a:rPr lang="fr-FR" baseline="30000" dirty="0"/>
              <a:t>e</a:t>
            </a:r>
            <a:r>
              <a:rPr lang="fr-FR" dirty="0"/>
              <a:t> ligne chez les patients avec CHC avancé – Finn RS, et al</a:t>
            </a:r>
            <a:endParaRPr lang="fr-FR" noProof="0" dirty="0"/>
          </a:p>
        </p:txBody>
      </p:sp>
      <p:sp>
        <p:nvSpPr>
          <p:cNvPr id="42" name="Rectangle 3"/>
          <p:cNvSpPr>
            <a:spLocks noGrp="1" noChangeArrowheads="1"/>
          </p:cNvSpPr>
          <p:nvPr>
            <p:ph idx="1"/>
          </p:nvPr>
        </p:nvSpPr>
        <p:spPr>
          <a:xfrm>
            <a:off x="365124" y="1254035"/>
            <a:ext cx="8413751" cy="4746172"/>
          </a:xfrm>
        </p:spPr>
        <p:txBody>
          <a:bodyPr/>
          <a:lstStyle/>
          <a:p>
            <a:pPr marL="0" indent="0">
              <a:buNone/>
            </a:pPr>
            <a:r>
              <a:rPr lang="fr-FR" b="1" noProof="0" dirty="0"/>
              <a:t>Résultats </a:t>
            </a:r>
          </a:p>
        </p:txBody>
      </p:sp>
      <p:sp>
        <p:nvSpPr>
          <p:cNvPr id="43" name="Text Placeholder 14"/>
          <p:cNvSpPr>
            <a:spLocks noGrp="1"/>
          </p:cNvSpPr>
          <p:nvPr>
            <p:ph type="body" sz="quarter" idx="11"/>
          </p:nvPr>
        </p:nvSpPr>
        <p:spPr>
          <a:xfrm>
            <a:off x="4648200" y="6096000"/>
            <a:ext cx="4130675" cy="487363"/>
          </a:xfrm>
        </p:spPr>
        <p:txBody>
          <a:bodyPr/>
          <a:lstStyle/>
          <a:p>
            <a:r>
              <a:rPr lang="fr-FR" noProof="0" dirty="0"/>
              <a:t>Finn RS, et al, J Clin </a:t>
            </a:r>
            <a:r>
              <a:rPr lang="fr-FR" noProof="0" dirty="0" err="1"/>
              <a:t>Oncol</a:t>
            </a:r>
            <a:r>
              <a:rPr lang="fr-FR" noProof="0" dirty="0"/>
              <a:t> 2019;37(</a:t>
            </a:r>
            <a:r>
              <a:rPr lang="fr-FR" noProof="0" dirty="0" err="1"/>
              <a:t>suppl</a:t>
            </a:r>
            <a:r>
              <a:rPr lang="fr-FR" noProof="0" dirty="0"/>
              <a:t>):</a:t>
            </a:r>
            <a:r>
              <a:rPr lang="fr-FR" noProof="0" dirty="0" err="1"/>
              <a:t>abstr</a:t>
            </a:r>
            <a:r>
              <a:rPr lang="fr-FR" noProof="0" dirty="0"/>
              <a:t> 4004</a:t>
            </a:r>
          </a:p>
        </p:txBody>
      </p:sp>
      <p:graphicFrame>
        <p:nvGraphicFramePr>
          <p:cNvPr id="44" name="Table 43"/>
          <p:cNvGraphicFramePr>
            <a:graphicFrameLocks noGrp="1"/>
          </p:cNvGraphicFramePr>
          <p:nvPr>
            <p:extLst>
              <p:ext uri="{D42A27DB-BD31-4B8C-83A1-F6EECF244321}">
                <p14:modId xmlns:p14="http://schemas.microsoft.com/office/powerpoint/2010/main" val="4195715739"/>
              </p:ext>
            </p:extLst>
          </p:nvPr>
        </p:nvGraphicFramePr>
        <p:xfrm>
          <a:off x="4004841" y="1655064"/>
          <a:ext cx="4887640" cy="2346960"/>
        </p:xfrm>
        <a:graphic>
          <a:graphicData uri="http://schemas.openxmlformats.org/drawingml/2006/table">
            <a:tbl>
              <a:tblPr firstRow="1" bandRow="1">
                <a:tableStyleId>{69012ECD-51FC-41F1-AA8D-1B2483CD663E}</a:tableStyleId>
              </a:tblPr>
              <a:tblGrid>
                <a:gridCol w="2210764">
                  <a:extLst>
                    <a:ext uri="{9D8B030D-6E8A-4147-A177-3AD203B41FA5}">
                      <a16:colId xmlns:a16="http://schemas.microsoft.com/office/drawing/2014/main" val="20000"/>
                    </a:ext>
                  </a:extLst>
                </a:gridCol>
                <a:gridCol w="1574157">
                  <a:extLst>
                    <a:ext uri="{9D8B030D-6E8A-4147-A177-3AD203B41FA5}">
                      <a16:colId xmlns:a16="http://schemas.microsoft.com/office/drawing/2014/main" val="20001"/>
                    </a:ext>
                  </a:extLst>
                </a:gridCol>
                <a:gridCol w="1102719">
                  <a:extLst>
                    <a:ext uri="{9D8B030D-6E8A-4147-A177-3AD203B41FA5}">
                      <a16:colId xmlns:a16="http://schemas.microsoft.com/office/drawing/2014/main" val="20002"/>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Arial" charset="0"/>
                          <a:cs typeface="Arial" charset="0"/>
                        </a:rPr>
                        <a:t>Meileure réponse,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Arial" charset="0"/>
                          <a:cs typeface="Arial" charset="0"/>
                        </a:rPr>
                        <a:t>Pembrolizumab</a:t>
                      </a:r>
                      <a:br>
                        <a:rPr kumimoji="0" lang="fr-FR" sz="1400" b="1" i="0" u="none" strike="noStrike" cap="none" normalizeH="0" baseline="0" noProof="0">
                          <a:ln>
                            <a:noFill/>
                          </a:ln>
                          <a:solidFill>
                            <a:schemeClr val="tx2"/>
                          </a:solidFill>
                          <a:effectLst/>
                          <a:latin typeface="Arial" charset="0"/>
                          <a:cs typeface="Arial" charset="0"/>
                        </a:rPr>
                      </a:br>
                      <a:r>
                        <a:rPr kumimoji="0" lang="fr-FR" sz="1400" b="1" i="0" u="none" strike="noStrike" cap="none" normalizeH="0" baseline="0" noProof="0">
                          <a:ln>
                            <a:noFill/>
                          </a:ln>
                          <a:solidFill>
                            <a:schemeClr val="tx2"/>
                          </a:solidFill>
                          <a:effectLst/>
                          <a:latin typeface="Arial" charset="0"/>
                          <a:cs typeface="Arial" charset="0"/>
                        </a:rPr>
                        <a:t>(n=278)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Arial" charset="0"/>
                          <a:cs typeface="Arial" charset="0"/>
                        </a:rPr>
                        <a:t>Placebo</a:t>
                      </a:r>
                      <a:br>
                        <a:rPr kumimoji="0" lang="fr-FR" sz="1400" b="1" i="0" u="none" strike="noStrike" cap="none" normalizeH="0" baseline="0" noProof="0" dirty="0">
                          <a:ln>
                            <a:noFill/>
                          </a:ln>
                          <a:solidFill>
                            <a:schemeClr val="tx2"/>
                          </a:solidFill>
                          <a:effectLst/>
                          <a:latin typeface="Arial" charset="0"/>
                          <a:cs typeface="Arial" charset="0"/>
                        </a:rPr>
                      </a:br>
                      <a:r>
                        <a:rPr kumimoji="0" lang="fr-FR" sz="1400" b="1" i="0" u="none" strike="noStrike" cap="none" normalizeH="0" baseline="0" noProof="0" dirty="0">
                          <a:ln>
                            <a:noFill/>
                          </a:ln>
                          <a:solidFill>
                            <a:schemeClr val="tx2"/>
                          </a:solidFill>
                          <a:effectLst/>
                          <a:latin typeface="Arial" charset="0"/>
                          <a:cs typeface="Arial" charset="0"/>
                        </a:rPr>
                        <a:t>(n=135)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55399">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RC</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6 (2,2)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0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155399">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RP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45 (16,2)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6 (4,4)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155399">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MS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122 (43,9)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66 (48,9)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155399">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MS ≥23 semaines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37 (18,3)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20 (14,8)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Progression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90 (32,4)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57 (42,2)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TCM (RC + RP + MS)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173 (62,2)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72 (53,3)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6"/>
                  </a:ext>
                </a:extLst>
              </a:tr>
            </a:tbl>
          </a:graphicData>
        </a:graphic>
      </p:graphicFrame>
      <p:grpSp>
        <p:nvGrpSpPr>
          <p:cNvPr id="45" name="Group 44">
            <a:extLst>
              <a:ext uri="{FF2B5EF4-FFF2-40B4-BE49-F238E27FC236}">
                <a16:creationId xmlns:a16="http://schemas.microsoft.com/office/drawing/2014/main" id="{F69C9B9F-55FA-4DB1-99C7-2C36056280A6}"/>
              </a:ext>
            </a:extLst>
          </p:cNvPr>
          <p:cNvGrpSpPr/>
          <p:nvPr/>
        </p:nvGrpSpPr>
        <p:grpSpPr>
          <a:xfrm>
            <a:off x="865239" y="1860640"/>
            <a:ext cx="2920180" cy="2890684"/>
            <a:chOff x="865239" y="2241762"/>
            <a:chExt cx="2920180" cy="2890684"/>
          </a:xfrm>
        </p:grpSpPr>
        <p:cxnSp>
          <p:nvCxnSpPr>
            <p:cNvPr id="46" name="Straight Connector 45">
              <a:extLst>
                <a:ext uri="{FF2B5EF4-FFF2-40B4-BE49-F238E27FC236}">
                  <a16:creationId xmlns:a16="http://schemas.microsoft.com/office/drawing/2014/main" id="{C56E385A-331F-47F1-A76A-443B03227E7D}"/>
                </a:ext>
              </a:extLst>
            </p:cNvPr>
            <p:cNvCxnSpPr/>
            <p:nvPr/>
          </p:nvCxnSpPr>
          <p:spPr>
            <a:xfrm>
              <a:off x="865239" y="2241762"/>
              <a:ext cx="0" cy="2890684"/>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B91DBE3-515B-467F-9655-FFF64250DAA8}"/>
                </a:ext>
              </a:extLst>
            </p:cNvPr>
            <p:cNvCxnSpPr/>
            <p:nvPr/>
          </p:nvCxnSpPr>
          <p:spPr>
            <a:xfrm>
              <a:off x="865239" y="5132446"/>
              <a:ext cx="292018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a:extLst>
              <a:ext uri="{FF2B5EF4-FFF2-40B4-BE49-F238E27FC236}">
                <a16:creationId xmlns:a16="http://schemas.microsoft.com/office/drawing/2014/main" id="{E3808AF0-96AA-40CD-AC73-D42E8A788492}"/>
              </a:ext>
            </a:extLst>
          </p:cNvPr>
          <p:cNvCxnSpPr>
            <a:cxnSpLocks/>
          </p:cNvCxnSpPr>
          <p:nvPr/>
        </p:nvCxnSpPr>
        <p:spPr>
          <a:xfrm flipH="1">
            <a:off x="747486" y="4751324"/>
            <a:ext cx="117754"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FD4F30F-3DF4-47EB-A902-757C9B9FB919}"/>
              </a:ext>
            </a:extLst>
          </p:cNvPr>
          <p:cNvCxnSpPr>
            <a:cxnSpLocks/>
          </p:cNvCxnSpPr>
          <p:nvPr/>
        </p:nvCxnSpPr>
        <p:spPr>
          <a:xfrm flipH="1">
            <a:off x="747486" y="1877498"/>
            <a:ext cx="117754"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6F8A8345-7513-437F-BB6B-870064966C61}"/>
              </a:ext>
            </a:extLst>
          </p:cNvPr>
          <p:cNvSpPr txBox="1"/>
          <p:nvPr/>
        </p:nvSpPr>
        <p:spPr>
          <a:xfrm rot="16200000">
            <a:off x="-97676" y="3165995"/>
            <a:ext cx="822661" cy="307777"/>
          </a:xfrm>
          <a:prstGeom prst="rect">
            <a:avLst/>
          </a:prstGeom>
          <a:noFill/>
        </p:spPr>
        <p:txBody>
          <a:bodyPr wrap="none" rtlCol="0">
            <a:spAutoFit/>
          </a:bodyPr>
          <a:lstStyle/>
          <a:p>
            <a:pPr fontAlgn="auto">
              <a:spcBef>
                <a:spcPts val="0"/>
              </a:spcBef>
              <a:spcAft>
                <a:spcPts val="0"/>
              </a:spcAft>
            </a:pPr>
            <a:r>
              <a:rPr lang="fr-FR" sz="1400" dirty="0">
                <a:solidFill>
                  <a:srgbClr val="4D4D4D"/>
                </a:solidFill>
                <a:latin typeface="Arial"/>
                <a:cs typeface="Arial"/>
              </a:rPr>
              <a:t>TRG, %</a:t>
            </a:r>
          </a:p>
        </p:txBody>
      </p:sp>
      <p:graphicFrame>
        <p:nvGraphicFramePr>
          <p:cNvPr id="51" name="Chart 50">
            <a:extLst>
              <a:ext uri="{FF2B5EF4-FFF2-40B4-BE49-F238E27FC236}">
                <a16:creationId xmlns:a16="http://schemas.microsoft.com/office/drawing/2014/main" id="{53872CD1-486B-4716-B291-2AF7E09D1FF9}"/>
              </a:ext>
            </a:extLst>
          </p:cNvPr>
          <p:cNvGraphicFramePr/>
          <p:nvPr>
            <p:extLst>
              <p:ext uri="{D42A27DB-BD31-4B8C-83A1-F6EECF244321}">
                <p14:modId xmlns:p14="http://schemas.microsoft.com/office/powerpoint/2010/main" val="1254211109"/>
              </p:ext>
            </p:extLst>
          </p:nvPr>
        </p:nvGraphicFramePr>
        <p:xfrm>
          <a:off x="395536" y="1484784"/>
          <a:ext cx="3620730" cy="4064000"/>
        </p:xfrm>
        <a:graphic>
          <a:graphicData uri="http://schemas.openxmlformats.org/drawingml/2006/chart">
            <c:chart xmlns:c="http://schemas.openxmlformats.org/drawingml/2006/chart" xmlns:r="http://schemas.openxmlformats.org/officeDocument/2006/relationships" r:id="rId3"/>
          </a:graphicData>
        </a:graphic>
      </p:graphicFrame>
      <p:grpSp>
        <p:nvGrpSpPr>
          <p:cNvPr id="52" name="Group 51">
            <a:extLst>
              <a:ext uri="{FF2B5EF4-FFF2-40B4-BE49-F238E27FC236}">
                <a16:creationId xmlns:a16="http://schemas.microsoft.com/office/drawing/2014/main" id="{9108175D-D871-4261-8060-B37502D9915A}"/>
              </a:ext>
            </a:extLst>
          </p:cNvPr>
          <p:cNvGrpSpPr/>
          <p:nvPr/>
        </p:nvGrpSpPr>
        <p:grpSpPr>
          <a:xfrm>
            <a:off x="1589890" y="3997676"/>
            <a:ext cx="245806" cy="346346"/>
            <a:chOff x="1592826" y="2986548"/>
            <a:chExt cx="245806" cy="884903"/>
          </a:xfrm>
        </p:grpSpPr>
        <p:cxnSp>
          <p:nvCxnSpPr>
            <p:cNvPr id="53" name="Straight Connector 52">
              <a:extLst>
                <a:ext uri="{FF2B5EF4-FFF2-40B4-BE49-F238E27FC236}">
                  <a16:creationId xmlns:a16="http://schemas.microsoft.com/office/drawing/2014/main" id="{6F3A2F17-2050-40B2-B4F1-A7DCB4486906}"/>
                </a:ext>
              </a:extLst>
            </p:cNvPr>
            <p:cNvCxnSpPr/>
            <p:nvPr/>
          </p:nvCxnSpPr>
          <p:spPr>
            <a:xfrm>
              <a:off x="1715729" y="2986548"/>
              <a:ext cx="0" cy="884903"/>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7DF26BD-C48D-45E9-8FF2-8FA909705152}"/>
                </a:ext>
              </a:extLst>
            </p:cNvPr>
            <p:cNvCxnSpPr/>
            <p:nvPr/>
          </p:nvCxnSpPr>
          <p:spPr>
            <a:xfrm>
              <a:off x="1592826" y="2986548"/>
              <a:ext cx="245806"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31631CA-D02A-4B18-8EC9-89A9D8FDE8C8}"/>
                </a:ext>
              </a:extLst>
            </p:cNvPr>
            <p:cNvCxnSpPr/>
            <p:nvPr/>
          </p:nvCxnSpPr>
          <p:spPr>
            <a:xfrm>
              <a:off x="1592826" y="3871451"/>
              <a:ext cx="245806"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EA3AE40F-90E3-48EA-84CB-A56E88A0EBD4}"/>
              </a:ext>
            </a:extLst>
          </p:cNvPr>
          <p:cNvGrpSpPr/>
          <p:nvPr/>
        </p:nvGrpSpPr>
        <p:grpSpPr>
          <a:xfrm>
            <a:off x="3102058" y="4488038"/>
            <a:ext cx="245806" cy="216024"/>
            <a:chOff x="1592826" y="2986548"/>
            <a:chExt cx="245806" cy="884903"/>
          </a:xfrm>
        </p:grpSpPr>
        <p:cxnSp>
          <p:nvCxnSpPr>
            <p:cNvPr id="57" name="Straight Connector 56">
              <a:extLst>
                <a:ext uri="{FF2B5EF4-FFF2-40B4-BE49-F238E27FC236}">
                  <a16:creationId xmlns:a16="http://schemas.microsoft.com/office/drawing/2014/main" id="{5150535F-C1D1-4249-B77A-AF2E15B2CB0B}"/>
                </a:ext>
              </a:extLst>
            </p:cNvPr>
            <p:cNvCxnSpPr/>
            <p:nvPr/>
          </p:nvCxnSpPr>
          <p:spPr>
            <a:xfrm>
              <a:off x="1715729" y="2986548"/>
              <a:ext cx="0" cy="884903"/>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9E477EB-1AA8-44FA-B031-C0E5B7EBAE03}"/>
                </a:ext>
              </a:extLst>
            </p:cNvPr>
            <p:cNvCxnSpPr/>
            <p:nvPr/>
          </p:nvCxnSpPr>
          <p:spPr>
            <a:xfrm>
              <a:off x="1592826" y="2986548"/>
              <a:ext cx="245806"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DE44A5B-BB1B-4F45-BB32-763CEB3755E7}"/>
                </a:ext>
              </a:extLst>
            </p:cNvPr>
            <p:cNvCxnSpPr/>
            <p:nvPr/>
          </p:nvCxnSpPr>
          <p:spPr>
            <a:xfrm>
              <a:off x="1592826" y="3871451"/>
              <a:ext cx="245806"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a16="http://schemas.microsoft.com/office/drawing/2014/main" id="{43A085D8-27B0-4539-88AB-932ADAC4107D}"/>
              </a:ext>
            </a:extLst>
          </p:cNvPr>
          <p:cNvGrpSpPr/>
          <p:nvPr/>
        </p:nvGrpSpPr>
        <p:grpSpPr>
          <a:xfrm>
            <a:off x="1662130" y="3381949"/>
            <a:ext cx="1571123" cy="386009"/>
            <a:chOff x="1715729" y="2121309"/>
            <a:chExt cx="1282536" cy="1526459"/>
          </a:xfrm>
        </p:grpSpPr>
        <p:cxnSp>
          <p:nvCxnSpPr>
            <p:cNvPr id="61" name="Straight Connector 60">
              <a:extLst>
                <a:ext uri="{FF2B5EF4-FFF2-40B4-BE49-F238E27FC236}">
                  <a16:creationId xmlns:a16="http://schemas.microsoft.com/office/drawing/2014/main" id="{A0DBB5BB-118B-4691-AC67-6A5E4A7C3A50}"/>
                </a:ext>
              </a:extLst>
            </p:cNvPr>
            <p:cNvCxnSpPr/>
            <p:nvPr/>
          </p:nvCxnSpPr>
          <p:spPr>
            <a:xfrm>
              <a:off x="2988433" y="2133600"/>
              <a:ext cx="0" cy="1514168"/>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367B99F-E3BC-4219-9D06-F4C1FD9AE6F3}"/>
                </a:ext>
              </a:extLst>
            </p:cNvPr>
            <p:cNvCxnSpPr>
              <a:cxnSpLocks/>
            </p:cNvCxnSpPr>
            <p:nvPr/>
          </p:nvCxnSpPr>
          <p:spPr>
            <a:xfrm flipH="1">
              <a:off x="1715729" y="2121309"/>
              <a:ext cx="1282536"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56B569D-52FD-44A6-95EF-B085233952C3}"/>
                </a:ext>
              </a:extLst>
            </p:cNvPr>
            <p:cNvCxnSpPr>
              <a:cxnSpLocks/>
            </p:cNvCxnSpPr>
            <p:nvPr/>
          </p:nvCxnSpPr>
          <p:spPr>
            <a:xfrm>
              <a:off x="1720072" y="2121309"/>
              <a:ext cx="0" cy="228601"/>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64" name="TextBox 63">
            <a:extLst>
              <a:ext uri="{FF2B5EF4-FFF2-40B4-BE49-F238E27FC236}">
                <a16:creationId xmlns:a16="http://schemas.microsoft.com/office/drawing/2014/main" id="{B2E3EAA5-DEF7-4A5D-89AB-19DAF824C545}"/>
              </a:ext>
            </a:extLst>
          </p:cNvPr>
          <p:cNvSpPr txBox="1"/>
          <p:nvPr/>
        </p:nvSpPr>
        <p:spPr>
          <a:xfrm>
            <a:off x="1378802" y="2833424"/>
            <a:ext cx="2034532" cy="523220"/>
          </a:xfrm>
          <a:prstGeom prst="rect">
            <a:avLst/>
          </a:prstGeom>
          <a:noFill/>
        </p:spPr>
        <p:txBody>
          <a:bodyPr wrap="none" rtlCol="0">
            <a:spAutoFit/>
          </a:bodyPr>
          <a:lstStyle/>
          <a:p>
            <a:pPr algn="ctr" fontAlgn="auto">
              <a:spcBef>
                <a:spcPts val="0"/>
              </a:spcBef>
              <a:spcAft>
                <a:spcPts val="0"/>
              </a:spcAft>
            </a:pPr>
            <a:r>
              <a:rPr lang="fr-FR" sz="1400" dirty="0">
                <a:solidFill>
                  <a:srgbClr val="4D4D4D"/>
                </a:solidFill>
                <a:latin typeface="Arial"/>
                <a:cs typeface="Arial"/>
              </a:rPr>
              <a:t>13,8 (IC95% 7,7 - 19,5)</a:t>
            </a:r>
          </a:p>
          <a:p>
            <a:pPr algn="ctr" fontAlgn="auto">
              <a:spcBef>
                <a:spcPts val="0"/>
              </a:spcBef>
              <a:spcAft>
                <a:spcPts val="0"/>
              </a:spcAft>
            </a:pPr>
            <a:r>
              <a:rPr lang="fr-FR" sz="1400" dirty="0">
                <a:solidFill>
                  <a:srgbClr val="4D4D4D"/>
                </a:solidFill>
                <a:latin typeface="Arial"/>
                <a:cs typeface="Arial"/>
              </a:rPr>
              <a:t>p=0,00007*</a:t>
            </a:r>
          </a:p>
        </p:txBody>
      </p:sp>
      <p:sp>
        <p:nvSpPr>
          <p:cNvPr id="65" name="TextBox 64">
            <a:extLst>
              <a:ext uri="{FF2B5EF4-FFF2-40B4-BE49-F238E27FC236}">
                <a16:creationId xmlns:a16="http://schemas.microsoft.com/office/drawing/2014/main" id="{68B714C0-C9FA-4627-BB43-EB1CE1EBB612}"/>
              </a:ext>
            </a:extLst>
          </p:cNvPr>
          <p:cNvSpPr txBox="1"/>
          <p:nvPr/>
        </p:nvSpPr>
        <p:spPr>
          <a:xfrm>
            <a:off x="1092940" y="3450496"/>
            <a:ext cx="1207382" cy="523220"/>
          </a:xfrm>
          <a:prstGeom prst="rect">
            <a:avLst/>
          </a:prstGeom>
          <a:noFill/>
        </p:spPr>
        <p:txBody>
          <a:bodyPr wrap="none" rtlCol="0">
            <a:spAutoFit/>
          </a:bodyPr>
          <a:lstStyle/>
          <a:p>
            <a:pPr algn="ctr" fontAlgn="auto">
              <a:spcBef>
                <a:spcPts val="0"/>
              </a:spcBef>
              <a:spcAft>
                <a:spcPts val="0"/>
              </a:spcAft>
            </a:pPr>
            <a:r>
              <a:rPr lang="fr-FR" sz="1400" dirty="0">
                <a:solidFill>
                  <a:srgbClr val="4D4D4D"/>
                </a:solidFill>
                <a:latin typeface="Arial"/>
                <a:cs typeface="Arial"/>
              </a:rPr>
              <a:t>18,3</a:t>
            </a:r>
          </a:p>
          <a:p>
            <a:pPr algn="ctr" fontAlgn="auto">
              <a:spcBef>
                <a:spcPts val="0"/>
              </a:spcBef>
              <a:spcAft>
                <a:spcPts val="0"/>
              </a:spcAft>
            </a:pPr>
            <a:r>
              <a:rPr lang="fr-FR" sz="1400" dirty="0">
                <a:solidFill>
                  <a:srgbClr val="4D4D4D"/>
                </a:solidFill>
                <a:latin typeface="Arial"/>
                <a:cs typeface="Arial"/>
              </a:rPr>
              <a:t> (14,0 - 23,4)</a:t>
            </a:r>
          </a:p>
        </p:txBody>
      </p:sp>
      <p:sp>
        <p:nvSpPr>
          <p:cNvPr id="66" name="TextBox 65">
            <a:extLst>
              <a:ext uri="{FF2B5EF4-FFF2-40B4-BE49-F238E27FC236}">
                <a16:creationId xmlns:a16="http://schemas.microsoft.com/office/drawing/2014/main" id="{83E41101-E63B-41B9-9643-929D37511049}"/>
              </a:ext>
            </a:extLst>
          </p:cNvPr>
          <p:cNvSpPr txBox="1"/>
          <p:nvPr/>
        </p:nvSpPr>
        <p:spPr>
          <a:xfrm>
            <a:off x="2728951" y="3919142"/>
            <a:ext cx="1008609" cy="523220"/>
          </a:xfrm>
          <a:prstGeom prst="rect">
            <a:avLst/>
          </a:prstGeom>
          <a:noFill/>
        </p:spPr>
        <p:txBody>
          <a:bodyPr wrap="none" rtlCol="0">
            <a:spAutoFit/>
          </a:bodyPr>
          <a:lstStyle/>
          <a:p>
            <a:pPr algn="ctr" fontAlgn="auto">
              <a:spcBef>
                <a:spcPts val="0"/>
              </a:spcBef>
              <a:spcAft>
                <a:spcPts val="0"/>
              </a:spcAft>
            </a:pPr>
            <a:r>
              <a:rPr lang="fr-FR" sz="1400" dirty="0">
                <a:solidFill>
                  <a:srgbClr val="4D4D4D"/>
                </a:solidFill>
                <a:latin typeface="Arial"/>
                <a:cs typeface="Arial"/>
              </a:rPr>
              <a:t>4,4</a:t>
            </a:r>
          </a:p>
          <a:p>
            <a:pPr algn="ctr" fontAlgn="auto">
              <a:spcBef>
                <a:spcPts val="0"/>
              </a:spcBef>
              <a:spcAft>
                <a:spcPts val="0"/>
              </a:spcAft>
            </a:pPr>
            <a:r>
              <a:rPr lang="fr-FR" sz="1400" dirty="0">
                <a:solidFill>
                  <a:srgbClr val="4D4D4D"/>
                </a:solidFill>
                <a:latin typeface="Arial"/>
                <a:cs typeface="Arial"/>
              </a:rPr>
              <a:t> (1,6 - 9,4)</a:t>
            </a:r>
          </a:p>
        </p:txBody>
      </p:sp>
      <p:sp>
        <p:nvSpPr>
          <p:cNvPr id="67" name="TextBox 66">
            <a:extLst>
              <a:ext uri="{FF2B5EF4-FFF2-40B4-BE49-F238E27FC236}">
                <a16:creationId xmlns:a16="http://schemas.microsoft.com/office/drawing/2014/main" id="{F20E470B-A736-4994-85CC-3D56B294523F}"/>
              </a:ext>
            </a:extLst>
          </p:cNvPr>
          <p:cNvSpPr txBox="1"/>
          <p:nvPr/>
        </p:nvSpPr>
        <p:spPr>
          <a:xfrm>
            <a:off x="272845" y="5097081"/>
            <a:ext cx="4375355" cy="738664"/>
          </a:xfrm>
          <a:prstGeom prst="rect">
            <a:avLst/>
          </a:prstGeom>
          <a:noFill/>
        </p:spPr>
        <p:txBody>
          <a:bodyPr wrap="square" rtlCol="0">
            <a:spAutoFit/>
          </a:bodyPr>
          <a:lstStyle/>
          <a:p>
            <a:pPr fontAlgn="auto">
              <a:spcBef>
                <a:spcPts val="0"/>
              </a:spcBef>
              <a:spcAft>
                <a:spcPts val="0"/>
              </a:spcAft>
            </a:pPr>
            <a:r>
              <a:rPr lang="fr-FR" sz="1400" dirty="0">
                <a:solidFill>
                  <a:srgbClr val="4D4D4D"/>
                </a:solidFill>
                <a:latin typeface="+mn-lt"/>
                <a:cs typeface="Arial"/>
              </a:rPr>
              <a:t>Durée de réponse, médiane (range), mois</a:t>
            </a:r>
            <a:r>
              <a:rPr lang="fr-FR" sz="1400" baseline="30000" dirty="0">
                <a:solidFill>
                  <a:srgbClr val="4D4D4D"/>
                </a:solidFill>
                <a:latin typeface="+mn-lt"/>
                <a:cs typeface="Arial"/>
              </a:rPr>
              <a:t>†</a:t>
            </a:r>
          </a:p>
          <a:p>
            <a:pPr marL="285750" indent="-285750" fontAlgn="auto">
              <a:spcBef>
                <a:spcPts val="0"/>
              </a:spcBef>
              <a:spcAft>
                <a:spcPts val="0"/>
              </a:spcAft>
              <a:buClr>
                <a:srgbClr val="B60D27"/>
              </a:buClr>
              <a:buSzPct val="123000"/>
              <a:buFont typeface="Arial" panose="020B0604020202020204" pitchFamily="34" charset="0"/>
              <a:buChar char="•"/>
            </a:pPr>
            <a:r>
              <a:rPr lang="fr-FR" sz="1400" dirty="0">
                <a:solidFill>
                  <a:srgbClr val="4D4D4D"/>
                </a:solidFill>
                <a:latin typeface="Arial"/>
                <a:cs typeface="Arial"/>
              </a:rPr>
              <a:t>Pembrolizumab: 13,8 mois (1,5+ – 23,6+)</a:t>
            </a:r>
          </a:p>
          <a:p>
            <a:pPr marL="285750" indent="-285750" fontAlgn="auto">
              <a:spcBef>
                <a:spcPts val="0"/>
              </a:spcBef>
              <a:spcAft>
                <a:spcPts val="0"/>
              </a:spcAft>
              <a:buClr>
                <a:srgbClr val="B60D27"/>
              </a:buClr>
              <a:buSzPct val="123000"/>
              <a:buFont typeface="Arial" panose="020B0604020202020204" pitchFamily="34" charset="0"/>
              <a:buChar char="•"/>
            </a:pPr>
            <a:r>
              <a:rPr lang="fr-FR" sz="1400" dirty="0">
                <a:solidFill>
                  <a:srgbClr val="4D4D4D"/>
                </a:solidFill>
                <a:latin typeface="Arial"/>
                <a:cs typeface="Arial"/>
              </a:rPr>
              <a:t>Placebo: non atteinte (2,8 – 20,4+)</a:t>
            </a:r>
          </a:p>
        </p:txBody>
      </p:sp>
      <p:sp>
        <p:nvSpPr>
          <p:cNvPr id="68" name="Line 7">
            <a:extLst>
              <a:ext uri="{FF2B5EF4-FFF2-40B4-BE49-F238E27FC236}">
                <a16:creationId xmlns:a16="http://schemas.microsoft.com/office/drawing/2014/main" id="{EB67CA1F-8AB8-4E17-9F18-51BBDF8BC57E}"/>
              </a:ext>
            </a:extLst>
          </p:cNvPr>
          <p:cNvSpPr>
            <a:spLocks noChangeShapeType="1"/>
          </p:cNvSpPr>
          <p:nvPr/>
        </p:nvSpPr>
        <p:spPr bwMode="auto">
          <a:xfrm>
            <a:off x="780187" y="2436770"/>
            <a:ext cx="7211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dirty="0">
              <a:solidFill>
                <a:srgbClr val="000000"/>
              </a:solidFill>
              <a:latin typeface="Arial"/>
              <a:cs typeface="Arial"/>
            </a:endParaRPr>
          </a:p>
        </p:txBody>
      </p:sp>
      <p:sp>
        <p:nvSpPr>
          <p:cNvPr id="69" name="Line 8">
            <a:extLst>
              <a:ext uri="{FF2B5EF4-FFF2-40B4-BE49-F238E27FC236}">
                <a16:creationId xmlns:a16="http://schemas.microsoft.com/office/drawing/2014/main" id="{A68097EA-5A95-479E-AFE5-8877767EF72D}"/>
              </a:ext>
            </a:extLst>
          </p:cNvPr>
          <p:cNvSpPr>
            <a:spLocks noChangeShapeType="1"/>
          </p:cNvSpPr>
          <p:nvPr/>
        </p:nvSpPr>
        <p:spPr bwMode="auto">
          <a:xfrm>
            <a:off x="780186" y="3041772"/>
            <a:ext cx="7211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dirty="0">
              <a:solidFill>
                <a:srgbClr val="000000"/>
              </a:solidFill>
              <a:latin typeface="Arial"/>
              <a:cs typeface="Arial"/>
            </a:endParaRPr>
          </a:p>
        </p:txBody>
      </p:sp>
      <p:sp>
        <p:nvSpPr>
          <p:cNvPr id="70" name="Line 10">
            <a:extLst>
              <a:ext uri="{FF2B5EF4-FFF2-40B4-BE49-F238E27FC236}">
                <a16:creationId xmlns:a16="http://schemas.microsoft.com/office/drawing/2014/main" id="{FB53948D-B3B0-4778-97FD-3154A37DF195}"/>
              </a:ext>
            </a:extLst>
          </p:cNvPr>
          <p:cNvSpPr>
            <a:spLocks noChangeShapeType="1"/>
          </p:cNvSpPr>
          <p:nvPr/>
        </p:nvSpPr>
        <p:spPr bwMode="auto">
          <a:xfrm>
            <a:off x="780184" y="4170849"/>
            <a:ext cx="7211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dirty="0">
              <a:solidFill>
                <a:srgbClr val="000000"/>
              </a:solidFill>
              <a:latin typeface="Arial"/>
              <a:cs typeface="Arial"/>
            </a:endParaRPr>
          </a:p>
        </p:txBody>
      </p:sp>
      <p:sp>
        <p:nvSpPr>
          <p:cNvPr id="71" name="Line 8">
            <a:extLst>
              <a:ext uri="{FF2B5EF4-FFF2-40B4-BE49-F238E27FC236}">
                <a16:creationId xmlns:a16="http://schemas.microsoft.com/office/drawing/2014/main" id="{54C0CDE7-02E2-437E-8BD9-7D0F77C027D0}"/>
              </a:ext>
            </a:extLst>
          </p:cNvPr>
          <p:cNvSpPr>
            <a:spLocks noChangeShapeType="1"/>
          </p:cNvSpPr>
          <p:nvPr/>
        </p:nvSpPr>
        <p:spPr bwMode="auto">
          <a:xfrm>
            <a:off x="780185" y="3603947"/>
            <a:ext cx="7211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dirty="0">
              <a:solidFill>
                <a:srgbClr val="000000"/>
              </a:solidFill>
              <a:latin typeface="Arial"/>
              <a:cs typeface="Arial"/>
            </a:endParaRPr>
          </a:p>
        </p:txBody>
      </p:sp>
    </p:spTree>
    <p:custDataLst>
      <p:tags r:id="rId1"/>
    </p:custDataLst>
    <p:extLst>
      <p:ext uri="{BB962C8B-B14F-4D97-AF65-F5344CB8AC3E}">
        <p14:creationId xmlns:p14="http://schemas.microsoft.com/office/powerpoint/2010/main" val="3085688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noProof="0" dirty="0"/>
              <a:t>Contents</a:t>
            </a:r>
          </a:p>
        </p:txBody>
      </p:sp>
      <p:sp>
        <p:nvSpPr>
          <p:cNvPr id="5123" name="Rectangle 3"/>
          <p:cNvSpPr>
            <a:spLocks noGrp="1" noChangeArrowheads="1"/>
          </p:cNvSpPr>
          <p:nvPr>
            <p:ph idx="1"/>
          </p:nvPr>
        </p:nvSpPr>
        <p:spPr>
          <a:noFill/>
          <a:ln>
            <a:noFill/>
          </a:ln>
        </p:spPr>
        <p:txBody>
          <a:bodyPr/>
          <a:lstStyle/>
          <a:p>
            <a:pPr>
              <a:spcAft>
                <a:spcPts val="1200"/>
              </a:spcAft>
              <a:tabLst>
                <a:tab pos="8256588" algn="r"/>
              </a:tabLst>
            </a:pPr>
            <a:r>
              <a:rPr lang="fr-FR" sz="1800" noProof="0" dirty="0">
                <a:solidFill>
                  <a:schemeClr val="accent1"/>
                </a:solidFill>
              </a:rPr>
              <a:t>Cancers de l’œsophage et de l’estomac</a:t>
            </a:r>
            <a:r>
              <a:rPr lang="fr-FR" sz="1800" u="dotted" noProof="0" dirty="0">
                <a:solidFill>
                  <a:schemeClr val="accent1"/>
                </a:solidFill>
                <a:uFill>
                  <a:solidFill>
                    <a:schemeClr val="accent1"/>
                  </a:solidFill>
                </a:uFill>
              </a:rPr>
              <a:t>	</a:t>
            </a:r>
            <a:r>
              <a:rPr lang="fr-FR" sz="1800" u="dotted" noProof="0" dirty="0">
                <a:solidFill>
                  <a:schemeClr val="accent1"/>
                </a:solidFill>
                <a:uFill>
                  <a:solidFill>
                    <a:schemeClr val="accent1"/>
                  </a:solidFill>
                </a:uFill>
                <a:hlinkClick r:id="rId3" action="ppaction://hlinksldjump"/>
              </a:rPr>
              <a:t>6</a:t>
            </a:r>
            <a:endParaRPr lang="fr-FR" sz="1800" noProof="0" dirty="0">
              <a:solidFill>
                <a:schemeClr val="accent1"/>
              </a:solidFill>
            </a:endParaRPr>
          </a:p>
          <a:p>
            <a:pPr>
              <a:spcAft>
                <a:spcPts val="1200"/>
              </a:spcAft>
              <a:tabLst>
                <a:tab pos="8256588" algn="r"/>
              </a:tabLst>
            </a:pPr>
            <a:r>
              <a:rPr lang="fr-FR" sz="1800" noProof="0" dirty="0">
                <a:solidFill>
                  <a:schemeClr val="accent1"/>
                </a:solidFill>
              </a:rPr>
              <a:t>Cancers du pancréas, </a:t>
            </a:r>
            <a:r>
              <a:rPr lang="fr-FR" sz="1800" noProof="0" dirty="0" smtClean="0">
                <a:solidFill>
                  <a:schemeClr val="accent1"/>
                </a:solidFill>
              </a:rPr>
              <a:t>de l’intestin </a:t>
            </a:r>
            <a:r>
              <a:rPr lang="fr-FR" sz="1800" noProof="0" dirty="0">
                <a:solidFill>
                  <a:schemeClr val="accent1"/>
                </a:solidFill>
              </a:rPr>
              <a:t>grêle et </a:t>
            </a:r>
            <a:r>
              <a:rPr lang="fr-FR" sz="1800" dirty="0" smtClean="0">
                <a:solidFill>
                  <a:schemeClr val="accent1"/>
                </a:solidFill>
              </a:rPr>
              <a:t>du </a:t>
            </a:r>
            <a:r>
              <a:rPr lang="fr-FR" sz="1800" noProof="0" dirty="0" smtClean="0">
                <a:solidFill>
                  <a:schemeClr val="accent1"/>
                </a:solidFill>
              </a:rPr>
              <a:t>tractus </a:t>
            </a:r>
            <a:r>
              <a:rPr lang="fr-FR" sz="1800" noProof="0" dirty="0">
                <a:solidFill>
                  <a:schemeClr val="accent1"/>
                </a:solidFill>
              </a:rPr>
              <a:t>hépatobiliaire</a:t>
            </a:r>
            <a:r>
              <a:rPr lang="fr-FR" sz="1800" u="dotted" noProof="0" dirty="0">
                <a:solidFill>
                  <a:schemeClr val="accent1"/>
                </a:solidFill>
                <a:uFill>
                  <a:solidFill>
                    <a:schemeClr val="accent1"/>
                  </a:solidFill>
                </a:uFill>
              </a:rPr>
              <a:t>	</a:t>
            </a:r>
            <a:r>
              <a:rPr lang="fr-FR" sz="1800" u="dotted" noProof="0" dirty="0">
                <a:solidFill>
                  <a:schemeClr val="accent1"/>
                </a:solidFill>
                <a:uFill>
                  <a:solidFill>
                    <a:schemeClr val="accent1"/>
                  </a:solidFill>
                </a:uFill>
                <a:hlinkClick r:id="rId4" action="ppaction://hlinksldjump"/>
              </a:rPr>
              <a:t>20</a:t>
            </a:r>
            <a:endParaRPr lang="fr-FR" sz="1800" u="sng" noProof="0" dirty="0">
              <a:solidFill>
                <a:schemeClr val="accent1"/>
              </a:solidFill>
              <a:uFill>
                <a:solidFill>
                  <a:schemeClr val="accent1"/>
                </a:solidFill>
              </a:uFill>
            </a:endParaRPr>
          </a:p>
          <a:p>
            <a:pPr lvl="1">
              <a:spcAft>
                <a:spcPts val="1200"/>
              </a:spcAft>
              <a:tabLst>
                <a:tab pos="8256588" algn="r"/>
              </a:tabLst>
            </a:pPr>
            <a:r>
              <a:rPr lang="fr-FR" sz="1800" noProof="0" dirty="0">
                <a:solidFill>
                  <a:schemeClr val="accent1"/>
                </a:solidFill>
                <a:uFill>
                  <a:solidFill>
                    <a:schemeClr val="accent1"/>
                  </a:solidFill>
                </a:uFill>
              </a:rPr>
              <a:t>Cancer du pancréas</a:t>
            </a:r>
            <a:r>
              <a:rPr lang="fr-FR" sz="1800" u="dotted" noProof="0" dirty="0">
                <a:solidFill>
                  <a:schemeClr val="accent1"/>
                </a:solidFill>
                <a:uFill>
                  <a:solidFill>
                    <a:schemeClr val="accent1"/>
                  </a:solidFill>
                </a:uFill>
              </a:rPr>
              <a:t>	</a:t>
            </a:r>
            <a:r>
              <a:rPr lang="fr-FR" sz="1800" u="dotted" noProof="0" dirty="0">
                <a:solidFill>
                  <a:schemeClr val="accent1"/>
                </a:solidFill>
                <a:uFill>
                  <a:solidFill>
                    <a:schemeClr val="accent1"/>
                  </a:solidFill>
                </a:uFill>
                <a:hlinkClick r:id="rId5" action="ppaction://hlinksldjump"/>
              </a:rPr>
              <a:t>21</a:t>
            </a:r>
            <a:endParaRPr lang="fr-FR" sz="1800" u="dotted" noProof="0" dirty="0">
              <a:solidFill>
                <a:schemeClr val="accent1"/>
              </a:solidFill>
              <a:uFill>
                <a:solidFill>
                  <a:schemeClr val="accent1"/>
                </a:solidFill>
              </a:uFill>
            </a:endParaRPr>
          </a:p>
          <a:p>
            <a:pPr lvl="1">
              <a:spcAft>
                <a:spcPts val="1200"/>
              </a:spcAft>
              <a:tabLst>
                <a:tab pos="8256588" algn="r"/>
              </a:tabLst>
            </a:pPr>
            <a:r>
              <a:rPr lang="fr-FR" sz="1800" noProof="0" dirty="0">
                <a:solidFill>
                  <a:schemeClr val="accent1"/>
                </a:solidFill>
              </a:rPr>
              <a:t>Tumeurs neuroendocrines</a:t>
            </a:r>
            <a:r>
              <a:rPr lang="fr-FR" sz="1800" u="dotted" noProof="0" dirty="0">
                <a:solidFill>
                  <a:schemeClr val="accent1"/>
                </a:solidFill>
                <a:uFill>
                  <a:solidFill>
                    <a:schemeClr val="accent1"/>
                  </a:solidFill>
                </a:uFill>
              </a:rPr>
              <a:t>	</a:t>
            </a:r>
            <a:r>
              <a:rPr lang="fr-FR" sz="1800" u="dotted" noProof="0" dirty="0">
                <a:solidFill>
                  <a:schemeClr val="accent1"/>
                </a:solidFill>
                <a:uFill>
                  <a:solidFill>
                    <a:schemeClr val="accent1"/>
                  </a:solidFill>
                </a:uFill>
                <a:hlinkClick r:id="rId6" action="ppaction://hlinksldjump"/>
              </a:rPr>
              <a:t>35</a:t>
            </a:r>
            <a:endParaRPr lang="fr-FR" sz="1800" noProof="0" dirty="0">
              <a:solidFill>
                <a:schemeClr val="accent1"/>
              </a:solidFill>
            </a:endParaRPr>
          </a:p>
          <a:p>
            <a:pPr lvl="1">
              <a:spcAft>
                <a:spcPts val="1200"/>
              </a:spcAft>
              <a:tabLst>
                <a:tab pos="8256588" algn="r"/>
              </a:tabLst>
            </a:pPr>
            <a:r>
              <a:rPr lang="fr-FR" sz="1800" noProof="0" dirty="0">
                <a:solidFill>
                  <a:schemeClr val="accent1"/>
                </a:solidFill>
                <a:uFill>
                  <a:solidFill>
                    <a:schemeClr val="accent1"/>
                  </a:solidFill>
                </a:uFill>
              </a:rPr>
              <a:t>Carcinome hépatocellulaire</a:t>
            </a:r>
            <a:r>
              <a:rPr lang="fr-FR" sz="1800" u="dotted" noProof="0" dirty="0">
                <a:solidFill>
                  <a:schemeClr val="accent1"/>
                </a:solidFill>
                <a:uFill>
                  <a:solidFill>
                    <a:schemeClr val="accent1"/>
                  </a:solidFill>
                </a:uFill>
              </a:rPr>
              <a:t>	</a:t>
            </a:r>
            <a:r>
              <a:rPr lang="fr-FR" sz="1800" u="dotted" noProof="0" dirty="0">
                <a:solidFill>
                  <a:schemeClr val="accent1"/>
                </a:solidFill>
                <a:uFill>
                  <a:solidFill>
                    <a:schemeClr val="accent1"/>
                  </a:solidFill>
                </a:uFill>
                <a:hlinkClick r:id="rId7" action="ppaction://hlinksldjump"/>
              </a:rPr>
              <a:t>40</a:t>
            </a:r>
            <a:endParaRPr lang="fr-FR" sz="1800" noProof="0" dirty="0">
              <a:solidFill>
                <a:schemeClr val="accent1"/>
              </a:solidFill>
              <a:uFill>
                <a:solidFill>
                  <a:schemeClr val="accent1"/>
                </a:solidFill>
              </a:uFill>
            </a:endParaRPr>
          </a:p>
          <a:p>
            <a:pPr lvl="1">
              <a:spcAft>
                <a:spcPts val="1200"/>
              </a:spcAft>
              <a:tabLst>
                <a:tab pos="8256588" algn="r"/>
              </a:tabLst>
            </a:pPr>
            <a:r>
              <a:rPr lang="fr-FR" sz="1800" noProof="0" dirty="0">
                <a:solidFill>
                  <a:schemeClr val="accent1"/>
                </a:solidFill>
                <a:uFill>
                  <a:solidFill>
                    <a:schemeClr val="accent1"/>
                  </a:solidFill>
                </a:uFill>
              </a:rPr>
              <a:t>Cancer des voies biliaires</a:t>
            </a:r>
            <a:r>
              <a:rPr lang="fr-FR" sz="1800" u="dotted" noProof="0" dirty="0">
                <a:solidFill>
                  <a:schemeClr val="accent1"/>
                </a:solidFill>
                <a:uFill>
                  <a:solidFill>
                    <a:schemeClr val="accent1"/>
                  </a:solidFill>
                </a:uFill>
              </a:rPr>
              <a:t>	</a:t>
            </a:r>
            <a:r>
              <a:rPr lang="fr-FR" sz="1800" u="dotted" noProof="0" dirty="0">
                <a:solidFill>
                  <a:schemeClr val="accent1"/>
                </a:solidFill>
                <a:uFill>
                  <a:solidFill>
                    <a:schemeClr val="accent1"/>
                  </a:solidFill>
                </a:uFill>
                <a:hlinkClick r:id="rId8" action="ppaction://hlinksldjump"/>
              </a:rPr>
              <a:t>54</a:t>
            </a:r>
            <a:endParaRPr lang="fr-FR" sz="1800" u="sng" noProof="0" dirty="0">
              <a:solidFill>
                <a:schemeClr val="accent1"/>
              </a:solidFill>
              <a:uFill>
                <a:solidFill>
                  <a:schemeClr val="accent1"/>
                </a:solidFill>
              </a:uFill>
            </a:endParaRPr>
          </a:p>
          <a:p>
            <a:pPr>
              <a:spcAft>
                <a:spcPts val="1200"/>
              </a:spcAft>
              <a:tabLst>
                <a:tab pos="8256588" algn="r"/>
              </a:tabLst>
            </a:pPr>
            <a:r>
              <a:rPr lang="fr-FR" sz="1800" noProof="0" dirty="0">
                <a:solidFill>
                  <a:schemeClr val="accent1"/>
                </a:solidFill>
              </a:rPr>
              <a:t>Cancers du côlon, rectum et anus</a:t>
            </a:r>
            <a:r>
              <a:rPr lang="fr-FR" sz="1800" u="dotted" noProof="0" dirty="0">
                <a:solidFill>
                  <a:schemeClr val="accent1"/>
                </a:solidFill>
                <a:uFill>
                  <a:solidFill>
                    <a:schemeClr val="accent1"/>
                  </a:solidFill>
                </a:uFill>
              </a:rPr>
              <a:t>	</a:t>
            </a:r>
            <a:r>
              <a:rPr lang="fr-FR" sz="1800" u="dotted" noProof="0" dirty="0">
                <a:solidFill>
                  <a:schemeClr val="accent1"/>
                </a:solidFill>
                <a:uFill>
                  <a:solidFill>
                    <a:schemeClr val="accent1"/>
                  </a:solidFill>
                </a:uFill>
                <a:hlinkClick r:id="rId9" action="ppaction://hlinksldjump"/>
              </a:rPr>
              <a:t>60</a:t>
            </a:r>
            <a:endParaRPr lang="fr-FR" sz="1800" u="sng" noProof="0" dirty="0">
              <a:solidFill>
                <a:schemeClr val="accent1"/>
              </a:solidFill>
              <a:uFill>
                <a:solidFill>
                  <a:schemeClr val="accent1"/>
                </a:solidFill>
              </a:uFill>
            </a:endParaRPr>
          </a:p>
        </p:txBody>
      </p:sp>
      <p:sp>
        <p:nvSpPr>
          <p:cNvPr id="8" name="Text Placeholder 6">
            <a:extLst>
              <a:ext uri="{FF2B5EF4-FFF2-40B4-BE49-F238E27FC236}">
                <a16:creationId xmlns:a16="http://schemas.microsoft.com/office/drawing/2014/main" id="{A8BE9AF7-A9C6-404F-8318-4201EE171E46}"/>
              </a:ext>
            </a:extLst>
          </p:cNvPr>
          <p:cNvSpPr>
            <a:spLocks noGrp="1"/>
          </p:cNvSpPr>
          <p:nvPr>
            <p:ph type="body" sz="quarter" idx="10"/>
          </p:nvPr>
        </p:nvSpPr>
        <p:spPr>
          <a:xfrm>
            <a:off x="365125" y="6096000"/>
            <a:ext cx="4879873" cy="487363"/>
          </a:xfrm>
        </p:spPr>
        <p:txBody>
          <a:bodyPr/>
          <a:lstStyle/>
          <a:p>
            <a:pPr marL="0" lvl="2" indent="0">
              <a:spcBef>
                <a:spcPts val="600"/>
              </a:spcBef>
              <a:spcAft>
                <a:spcPts val="0"/>
              </a:spcAft>
              <a:buSzPct val="110000"/>
              <a:buNone/>
            </a:pPr>
            <a:r>
              <a:rPr lang="fr-FR" sz="1100" dirty="0">
                <a:solidFill>
                  <a:srgbClr val="363636"/>
                </a:solidFill>
              </a:rPr>
              <a:t>Note: : pour aller à une section, faire un clic droit sur le chiffre correspondant puis cliquer sur « lien hypertexte »</a:t>
            </a:r>
          </a:p>
        </p:txBody>
      </p:sp>
    </p:spTree>
    <p:custDataLst>
      <p:tags r:id="rId1"/>
    </p:custDataLst>
    <p:extLst>
      <p:ext uri="{BB962C8B-B14F-4D97-AF65-F5344CB8AC3E}">
        <p14:creationId xmlns:p14="http://schemas.microsoft.com/office/powerpoint/2010/main" val="23095262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noProof="0" dirty="0"/>
              <a:t>4004: </a:t>
            </a:r>
            <a:r>
              <a:rPr lang="fr-FR" dirty="0"/>
              <a:t>Résultats de KEYNOTE-240: étude de phase 3 évaluant pembrolizumab vs meilleurs soins de support (</a:t>
            </a:r>
            <a:r>
              <a:rPr lang="fr-FR" dirty="0" err="1"/>
              <a:t>MSSup</a:t>
            </a:r>
            <a:r>
              <a:rPr lang="fr-FR" dirty="0"/>
              <a:t>) en traitement </a:t>
            </a:r>
            <a:r>
              <a:rPr lang="fr-FR" dirty="0" smtClean="0"/>
              <a:t>de </a:t>
            </a:r>
            <a:r>
              <a:rPr lang="fr-FR" dirty="0"/>
              <a:t>2</a:t>
            </a:r>
            <a:r>
              <a:rPr lang="fr-FR" baseline="30000" dirty="0"/>
              <a:t>e</a:t>
            </a:r>
            <a:r>
              <a:rPr lang="fr-FR" dirty="0"/>
              <a:t> ligne chez les patients avec CHC avancé – Finn RS, et al</a:t>
            </a:r>
            <a:endParaRPr lang="fr-FR" noProof="0" dirty="0"/>
          </a:p>
        </p:txBody>
      </p:sp>
      <p:sp>
        <p:nvSpPr>
          <p:cNvPr id="5123" name="Rectangle 3"/>
          <p:cNvSpPr>
            <a:spLocks noGrp="1" noChangeArrowheads="1"/>
          </p:cNvSpPr>
          <p:nvPr>
            <p:ph idx="1"/>
          </p:nvPr>
        </p:nvSpPr>
        <p:spPr>
          <a:xfrm>
            <a:off x="365124" y="1254035"/>
            <a:ext cx="8494791" cy="4746172"/>
          </a:xfrm>
        </p:spPr>
        <p:txBody>
          <a:bodyPr/>
          <a:lstStyle/>
          <a:p>
            <a:pPr marL="0" indent="0">
              <a:buNone/>
            </a:pPr>
            <a:r>
              <a:rPr lang="fr-FR" b="1" noProof="0" dirty="0"/>
              <a:t>Résultats </a:t>
            </a:r>
          </a:p>
          <a:p>
            <a:pPr marL="0" indent="0">
              <a:spcBef>
                <a:spcPts val="22200"/>
              </a:spcBef>
              <a:spcAft>
                <a:spcPts val="200"/>
              </a:spcAft>
              <a:buNone/>
            </a:pPr>
            <a:r>
              <a:rPr lang="fr-FR" b="1" noProof="0" dirty="0"/>
              <a:t>Conclusions</a:t>
            </a:r>
          </a:p>
          <a:p>
            <a:pPr>
              <a:spcAft>
                <a:spcPts val="200"/>
              </a:spcAft>
            </a:pPr>
            <a:r>
              <a:rPr lang="fr-FR" b="1" noProof="0" dirty="0"/>
              <a:t>Chez ces patients avec CHC avancé, le pembrolizumab </a:t>
            </a:r>
            <a:r>
              <a:rPr lang="fr-FR" b="1" dirty="0"/>
              <a:t>en 2</a:t>
            </a:r>
            <a:r>
              <a:rPr lang="fr-FR" b="1" baseline="30000" dirty="0"/>
              <a:t>e</a:t>
            </a:r>
            <a:r>
              <a:rPr lang="fr-FR" b="1" dirty="0"/>
              <a:t> ligne a amélioré la </a:t>
            </a:r>
            <a:r>
              <a:rPr lang="fr-FR" b="1" noProof="0" dirty="0"/>
              <a:t>SSP et réduit le risque de décès mais n’a pas atteint le seuil prédéfini de significativité pour la survie comparé aux soins de support</a:t>
            </a:r>
          </a:p>
          <a:p>
            <a:pPr>
              <a:spcAft>
                <a:spcPts val="200"/>
              </a:spcAft>
            </a:pPr>
            <a:r>
              <a:rPr lang="fr-FR" b="1" dirty="0"/>
              <a:t>Le profil de </a:t>
            </a:r>
            <a:r>
              <a:rPr lang="fr-FR" b="1" noProof="0" dirty="0"/>
              <a:t>tolérance du pembrolizumab a été semblable à celui observé pour d’autres types de tumeurs</a:t>
            </a:r>
          </a:p>
        </p:txBody>
      </p:sp>
      <p:sp>
        <p:nvSpPr>
          <p:cNvPr id="14" name="Text Placeholder 13"/>
          <p:cNvSpPr>
            <a:spLocks noGrp="1"/>
          </p:cNvSpPr>
          <p:nvPr>
            <p:ph type="body" sz="quarter" idx="10"/>
          </p:nvPr>
        </p:nvSpPr>
        <p:spPr>
          <a:xfrm>
            <a:off x="365125" y="6096000"/>
            <a:ext cx="4283075" cy="487363"/>
          </a:xfrm>
        </p:spPr>
        <p:txBody>
          <a:bodyPr/>
          <a:lstStyle/>
          <a:p>
            <a:r>
              <a:rPr lang="fr-FR" noProof="0" dirty="0"/>
              <a:t>*</a:t>
            </a:r>
            <a:r>
              <a:rPr lang="fr-FR" dirty="0"/>
              <a:t>Un EI de </a:t>
            </a:r>
            <a:r>
              <a:rPr lang="fr-FR" noProof="0" dirty="0"/>
              <a:t>grade 5 dans le bras pembrolizumab ayant provoqué le décès; </a:t>
            </a:r>
            <a:r>
              <a:rPr lang="fr-FR" baseline="30000" noProof="0" dirty="0" smtClean="0">
                <a:latin typeface="Arial" panose="020B0604020202020204" pitchFamily="34" charset="0"/>
                <a:cs typeface="Arial" panose="020B0604020202020204" pitchFamily="34" charset="0"/>
              </a:rPr>
              <a:t>†</a:t>
            </a:r>
            <a:r>
              <a:rPr lang="fr-FR" noProof="0" dirty="0" smtClean="0">
                <a:latin typeface="Arial" panose="020B0604020202020204" pitchFamily="34" charset="0"/>
                <a:cs typeface="Arial" panose="020B0604020202020204" pitchFamily="34" charset="0"/>
              </a:rPr>
              <a:t>progression </a:t>
            </a:r>
            <a:r>
              <a:rPr lang="fr-FR" noProof="0" dirty="0">
                <a:latin typeface="Arial" panose="020B0604020202020204" pitchFamily="34" charset="0"/>
                <a:cs typeface="Arial" panose="020B0604020202020204" pitchFamily="34" charset="0"/>
              </a:rPr>
              <a:t>de néoplasie maligne possiblement liée au traitement</a:t>
            </a:r>
            <a:endParaRPr lang="fr-FR" noProof="0" dirty="0"/>
          </a:p>
        </p:txBody>
      </p:sp>
      <p:sp>
        <p:nvSpPr>
          <p:cNvPr id="15" name="Text Placeholder 14"/>
          <p:cNvSpPr>
            <a:spLocks noGrp="1"/>
          </p:cNvSpPr>
          <p:nvPr>
            <p:ph type="body" sz="quarter" idx="11"/>
          </p:nvPr>
        </p:nvSpPr>
        <p:spPr/>
        <p:txBody>
          <a:bodyPr/>
          <a:lstStyle/>
          <a:p>
            <a:r>
              <a:rPr lang="fr-FR" noProof="0" dirty="0"/>
              <a:t>Finn RS, et al, J Clin </a:t>
            </a:r>
            <a:r>
              <a:rPr lang="fr-FR" noProof="0" dirty="0" err="1"/>
              <a:t>Oncol</a:t>
            </a:r>
            <a:r>
              <a:rPr lang="fr-FR" noProof="0" dirty="0"/>
              <a:t> 2019;37(</a:t>
            </a:r>
            <a:r>
              <a:rPr lang="fr-FR" noProof="0" dirty="0" err="1"/>
              <a:t>suppl</a:t>
            </a:r>
            <a:r>
              <a:rPr lang="fr-FR" noProof="0" dirty="0"/>
              <a:t>):</a:t>
            </a:r>
            <a:r>
              <a:rPr lang="fr-FR" noProof="0" dirty="0" err="1"/>
              <a:t>abstr</a:t>
            </a:r>
            <a:r>
              <a:rPr lang="fr-FR" noProof="0" dirty="0"/>
              <a:t> 4004</a:t>
            </a:r>
          </a:p>
        </p:txBody>
      </p:sp>
      <p:graphicFrame>
        <p:nvGraphicFramePr>
          <p:cNvPr id="6" name="Table 5"/>
          <p:cNvGraphicFramePr>
            <a:graphicFrameLocks noGrp="1"/>
          </p:cNvGraphicFramePr>
          <p:nvPr>
            <p:extLst>
              <p:ext uri="{D42A27DB-BD31-4B8C-83A1-F6EECF244321}">
                <p14:modId xmlns:p14="http://schemas.microsoft.com/office/powerpoint/2010/main" val="3103003678"/>
              </p:ext>
            </p:extLst>
          </p:nvPr>
        </p:nvGraphicFramePr>
        <p:xfrm>
          <a:off x="267802" y="1552600"/>
          <a:ext cx="8608397" cy="2811032"/>
        </p:xfrm>
        <a:graphic>
          <a:graphicData uri="http://schemas.openxmlformats.org/drawingml/2006/table">
            <a:tbl>
              <a:tblPr firstRow="1" bandRow="1">
                <a:tableStyleId>{69012ECD-51FC-41F1-AA8D-1B2483CD663E}</a:tableStyleId>
              </a:tblPr>
              <a:tblGrid>
                <a:gridCol w="3326183">
                  <a:extLst>
                    <a:ext uri="{9D8B030D-6E8A-4147-A177-3AD203B41FA5}">
                      <a16:colId xmlns:a16="http://schemas.microsoft.com/office/drawing/2014/main" val="20000"/>
                    </a:ext>
                  </a:extLst>
                </a:gridCol>
                <a:gridCol w="3089429">
                  <a:extLst>
                    <a:ext uri="{9D8B030D-6E8A-4147-A177-3AD203B41FA5}">
                      <a16:colId xmlns:a16="http://schemas.microsoft.com/office/drawing/2014/main" val="1437252585"/>
                    </a:ext>
                  </a:extLst>
                </a:gridCol>
                <a:gridCol w="2192785">
                  <a:extLst>
                    <a:ext uri="{9D8B030D-6E8A-4147-A177-3AD203B41FA5}">
                      <a16:colId xmlns:a16="http://schemas.microsoft.com/office/drawing/2014/main" val="409401163"/>
                    </a:ext>
                  </a:extLst>
                </a:gridCol>
              </a:tblGrid>
              <a:tr h="3371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EIs,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kern="1200" cap="none" normalizeH="0" baseline="0" noProof="0">
                          <a:ln>
                            <a:noFill/>
                          </a:ln>
                          <a:solidFill>
                            <a:schemeClr val="tx2"/>
                          </a:solidFill>
                          <a:effectLst/>
                          <a:latin typeface="+mn-lt"/>
                          <a:ea typeface="+mn-ea"/>
                          <a:cs typeface="Arial" charset="0"/>
                        </a:rPr>
                        <a:t>Pembrolizumab</a:t>
                      </a:r>
                      <a:br>
                        <a:rPr kumimoji="0" lang="fr-FR" sz="1400" b="1" i="0" u="none" strike="noStrike" kern="1200" cap="none" normalizeH="0" baseline="0" noProof="0">
                          <a:ln>
                            <a:noFill/>
                          </a:ln>
                          <a:solidFill>
                            <a:schemeClr val="tx2"/>
                          </a:solidFill>
                          <a:effectLst/>
                          <a:latin typeface="+mn-lt"/>
                          <a:ea typeface="+mn-ea"/>
                          <a:cs typeface="Arial" charset="0"/>
                        </a:rPr>
                      </a:br>
                      <a:r>
                        <a:rPr kumimoji="0" lang="fr-FR" sz="1400" b="1" i="0" u="none" strike="noStrike" kern="1200" cap="none" normalizeH="0" baseline="0" noProof="0">
                          <a:ln>
                            <a:noFill/>
                          </a:ln>
                          <a:solidFill>
                            <a:schemeClr val="tx2"/>
                          </a:solidFill>
                          <a:effectLst/>
                          <a:latin typeface="+mn-lt"/>
                          <a:ea typeface="+mn-ea"/>
                          <a:cs typeface="Arial" charset="0"/>
                        </a:rPr>
                        <a:t>(n=279)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kern="1200" cap="none" normalizeH="0" baseline="0" noProof="0">
                          <a:ln>
                            <a:noFill/>
                          </a:ln>
                          <a:solidFill>
                            <a:schemeClr val="tx2"/>
                          </a:solidFill>
                          <a:effectLst/>
                          <a:latin typeface="+mn-lt"/>
                          <a:ea typeface="+mn-ea"/>
                          <a:cs typeface="Arial" charset="0"/>
                        </a:rPr>
                        <a:t>Placebo</a:t>
                      </a:r>
                      <a:br>
                        <a:rPr kumimoji="0" lang="fr-FR" sz="1400" b="1" i="0" u="none" strike="noStrike" kern="1200" cap="none" normalizeH="0" baseline="0" noProof="0">
                          <a:ln>
                            <a:noFill/>
                          </a:ln>
                          <a:solidFill>
                            <a:schemeClr val="tx2"/>
                          </a:solidFill>
                          <a:effectLst/>
                          <a:latin typeface="+mn-lt"/>
                          <a:ea typeface="+mn-ea"/>
                          <a:cs typeface="Arial" charset="0"/>
                        </a:rPr>
                      </a:br>
                      <a:r>
                        <a:rPr kumimoji="0" lang="fr-FR" sz="1400" b="1" i="0" u="none" strike="noStrike" kern="1200" cap="none" normalizeH="0" baseline="0" noProof="0">
                          <a:ln>
                            <a:noFill/>
                          </a:ln>
                          <a:solidFill>
                            <a:schemeClr val="tx2"/>
                          </a:solidFill>
                          <a:effectLst/>
                          <a:latin typeface="+mn-lt"/>
                          <a:ea typeface="+mn-ea"/>
                          <a:cs typeface="Arial" charset="0"/>
                        </a:rPr>
                        <a:t>(n=134)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8903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EILTs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mn-lt"/>
                          <a:ea typeface="+mn-ea"/>
                          <a:cs typeface="Arial" charset="0"/>
                        </a:rPr>
                        <a:t>170 (60,9)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kumimoji="0" lang="fr-FR" sz="1400" b="0" i="0" u="none" strike="noStrike" kern="1200" cap="none" normalizeH="0" baseline="0" noProof="0">
                          <a:ln>
                            <a:noFill/>
                          </a:ln>
                          <a:solidFill>
                            <a:srgbClr val="4D4D4D"/>
                          </a:solidFill>
                          <a:effectLst/>
                          <a:latin typeface="+mn-lt"/>
                          <a:ea typeface="+mn-ea"/>
                          <a:cs typeface="Arial" charset="0"/>
                        </a:rPr>
                        <a:t>65 (48,5)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89039">
                <a:tc>
                  <a:txBody>
                    <a:bodyPr/>
                    <a:lstStyle/>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mn-lt"/>
                          <a:cs typeface="Arial" charset="0"/>
                        </a:rPr>
                        <a:t>Grade 3–4*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kumimoji="0" lang="fr-FR" sz="1400" b="0" i="0" u="none" strike="noStrike" kern="1200" cap="none" normalizeH="0" baseline="0" noProof="0">
                          <a:ln>
                            <a:noFill/>
                          </a:ln>
                          <a:solidFill>
                            <a:srgbClr val="4D4D4D"/>
                          </a:solidFill>
                          <a:effectLst/>
                          <a:latin typeface="+mn-lt"/>
                          <a:ea typeface="+mn-ea"/>
                          <a:cs typeface="Arial" charset="0"/>
                        </a:rPr>
                        <a:t>52 (18,6)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kumimoji="0" lang="fr-FR" sz="1400" b="0" i="0" u="none" strike="noStrike" kern="1200" cap="none" normalizeH="0" baseline="0" noProof="0">
                          <a:ln>
                            <a:noFill/>
                          </a:ln>
                          <a:solidFill>
                            <a:srgbClr val="4D4D4D"/>
                          </a:solidFill>
                          <a:effectLst/>
                          <a:latin typeface="+mn-lt"/>
                          <a:ea typeface="+mn-ea"/>
                          <a:cs typeface="Arial" charset="0"/>
                        </a:rPr>
                        <a:t>10 (7,5)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289039">
                <a:tc>
                  <a:txBody>
                    <a:bodyPr/>
                    <a:lstStyle/>
                    <a:p>
                      <a:pPr marL="179388"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normalizeH="0" baseline="0" noProof="0" dirty="0">
                          <a:ln>
                            <a:noFill/>
                          </a:ln>
                          <a:solidFill>
                            <a:srgbClr val="4D4D4D"/>
                          </a:solidFill>
                          <a:effectLst/>
                          <a:latin typeface="+mn-lt"/>
                          <a:ea typeface="+mn-ea"/>
                          <a:cs typeface="Arial" charset="0"/>
                        </a:rPr>
                        <a:t>Provoquant l’arrêt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algn="ctr" defTabSz="914400" rtl="0" eaLnBrk="1" latinLnBrk="0" hangingPunct="1"/>
                      <a:r>
                        <a:rPr kumimoji="0" lang="fr-FR" sz="1400" b="0" i="0" u="none" strike="noStrike" kern="1200" cap="none" normalizeH="0" baseline="0" noProof="0">
                          <a:ln>
                            <a:noFill/>
                          </a:ln>
                          <a:solidFill>
                            <a:srgbClr val="4D4D4D"/>
                          </a:solidFill>
                          <a:effectLst/>
                          <a:latin typeface="+mn-lt"/>
                          <a:ea typeface="+mn-ea"/>
                          <a:cs typeface="Arial" charset="0"/>
                        </a:rPr>
                        <a:t>18 (6,5)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normalizeH="0" baseline="0" noProof="0">
                          <a:ln>
                            <a:noFill/>
                          </a:ln>
                          <a:solidFill>
                            <a:srgbClr val="4D4D4D"/>
                          </a:solidFill>
                          <a:effectLst/>
                          <a:latin typeface="+mn-lt"/>
                          <a:ea typeface="+mn-ea"/>
                          <a:cs typeface="Arial" charset="0"/>
                        </a:rPr>
                        <a:t>1 (0,7)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289039">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Provoquant le décès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kumimoji="0" lang="fr-FR" sz="1400" b="0" i="0" u="none" strike="noStrike" kern="1200" cap="none" normalizeH="0" baseline="0" noProof="0">
                          <a:ln>
                            <a:noFill/>
                          </a:ln>
                          <a:solidFill>
                            <a:srgbClr val="4D4D4D"/>
                          </a:solidFill>
                          <a:effectLst/>
                          <a:latin typeface="+mn-lt"/>
                          <a:ea typeface="+mn-ea"/>
                          <a:cs typeface="Arial" charset="0"/>
                        </a:rPr>
                        <a:t>1 (0,4)</a:t>
                      </a:r>
                      <a:r>
                        <a:rPr kumimoji="0" lang="fr-FR" sz="1400" b="0" i="0" u="none" strike="noStrike" kern="1200" cap="none" normalizeH="0" baseline="30000" noProof="0">
                          <a:ln>
                            <a:noFill/>
                          </a:ln>
                          <a:solidFill>
                            <a:srgbClr val="4D4D4D"/>
                          </a:solidFill>
                          <a:effectLst/>
                          <a:latin typeface="Arial" panose="020B0604020202020204" pitchFamily="34" charset="0"/>
                          <a:ea typeface="+mn-ea"/>
                          <a:cs typeface="Arial" panose="020B0604020202020204" pitchFamily="34" charset="0"/>
                        </a:rPr>
                        <a:t>†</a:t>
                      </a:r>
                      <a:endParaRPr kumimoji="0" lang="fr-FR" sz="1400" b="0" i="0" u="none" strike="noStrike" kern="1200" cap="none" normalizeH="0" baseline="30000" noProof="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kumimoji="0" lang="fr-FR" sz="1400" b="0" i="0" u="none" strike="noStrike" kern="1200" cap="none" normalizeH="0" baseline="0" noProof="0">
                          <a:ln>
                            <a:noFill/>
                          </a:ln>
                          <a:solidFill>
                            <a:srgbClr val="4D4D4D"/>
                          </a:solidFill>
                          <a:effectLst/>
                          <a:latin typeface="+mn-lt"/>
                          <a:ea typeface="+mn-ea"/>
                          <a:cs typeface="Arial"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289039">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mn-lt"/>
                          <a:cs typeface="Arial" charset="0"/>
                        </a:rPr>
                        <a:t>Liés à l’immunité</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kumimoji="0" lang="fr-FR" sz="1400" b="0" i="0" u="none" strike="noStrike" kern="1200" cap="none" normalizeH="0" baseline="0" noProof="0">
                          <a:ln>
                            <a:noFill/>
                          </a:ln>
                          <a:solidFill>
                            <a:srgbClr val="4D4D4D"/>
                          </a:solidFill>
                          <a:effectLst/>
                          <a:latin typeface="+mn-lt"/>
                          <a:ea typeface="+mn-ea"/>
                          <a:cs typeface="Arial" charset="0"/>
                        </a:rPr>
                        <a:t>51 (18,3)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kumimoji="0" lang="fr-FR" sz="1400" b="0" i="0" u="none" strike="noStrike" kern="1200" cap="none" normalizeH="0" baseline="0" noProof="0">
                          <a:ln>
                            <a:noFill/>
                          </a:ln>
                          <a:solidFill>
                            <a:srgbClr val="4D4D4D"/>
                          </a:solidFill>
                          <a:effectLst/>
                          <a:latin typeface="+mn-lt"/>
                          <a:ea typeface="+mn-ea"/>
                          <a:cs typeface="Arial" charset="0"/>
                        </a:rPr>
                        <a:t>11 (8,2)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289039">
                <a:tc>
                  <a:txBody>
                    <a:bodyPr/>
                    <a:lstStyle/>
                    <a:p>
                      <a:pPr marL="179388" marR="0" lvl="1"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a:ln>
                            <a:noFill/>
                          </a:ln>
                          <a:solidFill>
                            <a:srgbClr val="4D4D4D"/>
                          </a:solidFill>
                          <a:effectLst/>
                          <a:latin typeface="+mn-lt"/>
                          <a:cs typeface="Arial" charset="0"/>
                        </a:rPr>
                        <a:t>Grade 3–4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kumimoji="0" lang="fr-FR" sz="1400" b="0" i="0" u="none" strike="noStrike" kern="1200" cap="none" normalizeH="0" baseline="0" noProof="0">
                          <a:ln>
                            <a:noFill/>
                          </a:ln>
                          <a:solidFill>
                            <a:srgbClr val="4D4D4D"/>
                          </a:solidFill>
                          <a:effectLst/>
                          <a:latin typeface="+mn-lt"/>
                          <a:ea typeface="+mn-ea"/>
                          <a:cs typeface="Arial" charset="0"/>
                        </a:rPr>
                        <a:t>20 (7,2)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kumimoji="0" lang="fr-FR" sz="1400" b="0" i="0" u="none" strike="noStrike" kern="1200" cap="none" normalizeH="0" baseline="0" noProof="0">
                          <a:ln>
                            <a:noFill/>
                          </a:ln>
                          <a:solidFill>
                            <a:srgbClr val="4D4D4D"/>
                          </a:solidFill>
                          <a:effectLst/>
                          <a:latin typeface="+mn-lt"/>
                          <a:ea typeface="+mn-ea"/>
                          <a:cs typeface="Arial" charset="0"/>
                        </a:rPr>
                        <a:t>1 (0,7)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6"/>
                  </a:ext>
                </a:extLst>
              </a:tr>
              <a:tr h="289039">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kern="1200" cap="none" normalizeH="0" baseline="0" noProof="0" dirty="0">
                          <a:ln>
                            <a:noFill/>
                          </a:ln>
                          <a:solidFill>
                            <a:srgbClr val="4D4D4D"/>
                          </a:solidFill>
                          <a:effectLst/>
                          <a:latin typeface="+mn-lt"/>
                          <a:ea typeface="+mn-ea"/>
                          <a:cs typeface="Arial" charset="0"/>
                        </a:rPr>
                        <a:t>Provoquant l’arrêt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kumimoji="0" lang="fr-FR" sz="1400" b="0" i="0" u="none" strike="noStrike" kern="1200" cap="none" normalizeH="0" baseline="0" noProof="0">
                          <a:ln>
                            <a:noFill/>
                          </a:ln>
                          <a:solidFill>
                            <a:srgbClr val="4D4D4D"/>
                          </a:solidFill>
                          <a:effectLst/>
                          <a:latin typeface="+mn-lt"/>
                          <a:ea typeface="+mn-ea"/>
                          <a:cs typeface="Arial" charset="0"/>
                        </a:rPr>
                        <a:t>10 (3,6)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kumimoji="0" lang="fr-FR" sz="1400" b="0" i="0" u="none" strike="noStrike" kern="1200" cap="none" normalizeH="0" baseline="0" noProof="0">
                          <a:ln>
                            <a:noFill/>
                          </a:ln>
                          <a:solidFill>
                            <a:srgbClr val="4D4D4D"/>
                          </a:solidFill>
                          <a:effectLst/>
                          <a:latin typeface="+mn-lt"/>
                          <a:ea typeface="+mn-ea"/>
                          <a:cs typeface="Arial"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7"/>
                  </a:ext>
                </a:extLst>
              </a:tr>
              <a:tr h="289039">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kern="1200" cap="none" normalizeH="0" baseline="0" noProof="0" dirty="0">
                          <a:ln>
                            <a:noFill/>
                          </a:ln>
                          <a:solidFill>
                            <a:srgbClr val="4D4D4D"/>
                          </a:solidFill>
                          <a:effectLst/>
                          <a:latin typeface="+mn-lt"/>
                          <a:ea typeface="+mn-ea"/>
                          <a:cs typeface="Arial" charset="0"/>
                        </a:rPr>
                        <a:t>EIs hépatiques liés à l’immunité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kumimoji="0" lang="fr-FR" sz="1400" b="0" i="0" u="none" strike="noStrike" kern="1200" cap="none" normalizeH="0" baseline="0" noProof="0">
                          <a:ln>
                            <a:noFill/>
                          </a:ln>
                          <a:solidFill>
                            <a:srgbClr val="4D4D4D"/>
                          </a:solidFill>
                          <a:effectLst/>
                          <a:latin typeface="+mn-lt"/>
                          <a:ea typeface="+mn-ea"/>
                          <a:cs typeface="Arial" charset="0"/>
                        </a:rPr>
                        <a:t>10 (3,6)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kumimoji="0" lang="fr-FR" sz="1400" b="0" i="0" u="none" strike="noStrike" kern="1200" cap="none" normalizeH="0" baseline="0" noProof="0" dirty="0">
                          <a:ln>
                            <a:noFill/>
                          </a:ln>
                          <a:solidFill>
                            <a:srgbClr val="4D4D4D"/>
                          </a:solidFill>
                          <a:effectLst/>
                          <a:latin typeface="+mn-lt"/>
                          <a:ea typeface="+mn-ea"/>
                          <a:cs typeface="Arial"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8"/>
                  </a:ext>
                </a:extLst>
              </a:tr>
            </a:tbl>
          </a:graphicData>
        </a:graphic>
      </p:graphicFrame>
    </p:spTree>
    <p:custDataLst>
      <p:tags r:id="rId1"/>
    </p:custDataLst>
    <p:extLst>
      <p:ext uri="{BB962C8B-B14F-4D97-AF65-F5344CB8AC3E}">
        <p14:creationId xmlns:p14="http://schemas.microsoft.com/office/powerpoint/2010/main" val="41393547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mtClean="0"/>
              <a:t>4012: Combinaison de nivolumab + ipilimumab chez les patients avec carcinome hépatocellulaire (CHC) avancé: résultats de </a:t>
            </a:r>
            <a:r>
              <a:rPr lang="en-GB" smtClean="0"/>
              <a:t>CheckMate </a:t>
            </a:r>
            <a:r>
              <a:rPr lang="fr-FR" smtClean="0"/>
              <a:t>040 </a:t>
            </a:r>
            <a:br>
              <a:rPr lang="fr-FR" smtClean="0"/>
            </a:br>
            <a:r>
              <a:rPr lang="fr-FR" smtClean="0"/>
              <a:t>– Yau T, et al</a:t>
            </a:r>
            <a:endParaRPr lang="fr-FR" dirty="0"/>
          </a:p>
        </p:txBody>
      </p:sp>
      <p:sp>
        <p:nvSpPr>
          <p:cNvPr id="5123" name="Rectangle 3"/>
          <p:cNvSpPr>
            <a:spLocks noGrp="1" noChangeArrowheads="1"/>
          </p:cNvSpPr>
          <p:nvPr>
            <p:ph idx="1"/>
          </p:nvPr>
        </p:nvSpPr>
        <p:spPr/>
        <p:txBody>
          <a:bodyPr/>
          <a:lstStyle/>
          <a:p>
            <a:pPr marL="0" indent="0">
              <a:buNone/>
            </a:pPr>
            <a:r>
              <a:rPr lang="fr-FR" b="1" dirty="0" smtClean="0"/>
              <a:t>Objectif</a:t>
            </a:r>
          </a:p>
          <a:p>
            <a:r>
              <a:rPr lang="fr-FR" dirty="0" smtClean="0"/>
              <a:t>Etudier l’efficacité et la tolérance de nivolumab + ipilimumab chez des patients avec CHC avancé prétraités par </a:t>
            </a:r>
            <a:r>
              <a:rPr lang="fr-FR" dirty="0" err="1" smtClean="0"/>
              <a:t>sorafénib</a:t>
            </a:r>
            <a:endParaRPr lang="fr-FR" dirty="0"/>
          </a:p>
        </p:txBody>
      </p:sp>
      <p:sp>
        <p:nvSpPr>
          <p:cNvPr id="15" name="Text Placeholder 14"/>
          <p:cNvSpPr>
            <a:spLocks noGrp="1"/>
          </p:cNvSpPr>
          <p:nvPr>
            <p:ph type="body" sz="quarter" idx="11"/>
          </p:nvPr>
        </p:nvSpPr>
        <p:spPr/>
        <p:txBody>
          <a:bodyPr/>
          <a:lstStyle/>
          <a:p>
            <a:r>
              <a:rPr lang="fr-FR" smtClean="0"/>
              <a:t>Yau T, et al, J Clin Oncol 2019;37(suppl):abstr 4012</a:t>
            </a:r>
            <a:endParaRPr lang="fr-FR" dirty="0"/>
          </a:p>
        </p:txBody>
      </p:sp>
      <p:sp>
        <p:nvSpPr>
          <p:cNvPr id="7" name="Oval 14"/>
          <p:cNvSpPr>
            <a:spLocks noChangeArrowheads="1"/>
          </p:cNvSpPr>
          <p:nvPr/>
        </p:nvSpPr>
        <p:spPr bwMode="auto">
          <a:xfrm>
            <a:off x="3614098" y="363638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fr-FR" altLang="zh-CN" sz="1200" b="1" dirty="0">
                <a:solidFill>
                  <a:srgbClr val="043882"/>
                </a:solidFill>
                <a:latin typeface="Arial"/>
                <a:ea typeface="SimSun" pitchFamily="2" charset="-122"/>
                <a:cs typeface="Arial"/>
              </a:rPr>
              <a:t>R</a:t>
            </a:r>
          </a:p>
          <a:p>
            <a:pPr algn="ctr">
              <a:defRPr/>
            </a:pPr>
            <a:r>
              <a:rPr lang="fr-FR" altLang="zh-CN" sz="1200" b="1" dirty="0">
                <a:solidFill>
                  <a:srgbClr val="043882"/>
                </a:solidFill>
                <a:latin typeface="Arial"/>
                <a:ea typeface="SimSun" pitchFamily="2" charset="-122"/>
                <a:cs typeface="Arial"/>
              </a:rPr>
              <a:t>1:1:1</a:t>
            </a:r>
          </a:p>
        </p:txBody>
      </p:sp>
      <p:cxnSp>
        <p:nvCxnSpPr>
          <p:cNvPr id="8" name="AutoShape 15"/>
          <p:cNvCxnSpPr>
            <a:cxnSpLocks noChangeShapeType="1"/>
            <a:stCxn id="7" idx="0"/>
            <a:endCxn id="19" idx="1"/>
          </p:cNvCxnSpPr>
          <p:nvPr/>
        </p:nvCxnSpPr>
        <p:spPr bwMode="auto">
          <a:xfrm rot="5400000" flipH="1" flipV="1">
            <a:off x="3726737" y="2825255"/>
            <a:ext cx="990293" cy="631974"/>
          </a:xfrm>
          <a:prstGeom prst="bentConnector2">
            <a:avLst/>
          </a:prstGeom>
          <a:noFill/>
          <a:ln w="57150">
            <a:solidFill>
              <a:schemeClr val="bg2">
                <a:lumMod val="60000"/>
                <a:lumOff val="40000"/>
              </a:schemeClr>
            </a:solidFill>
            <a:round/>
            <a:headEnd/>
            <a:tailEnd type="triangle" w="med" len="med"/>
          </a:ln>
        </p:spPr>
      </p:cxnSp>
      <p:cxnSp>
        <p:nvCxnSpPr>
          <p:cNvPr id="9" name="AutoShape 16"/>
          <p:cNvCxnSpPr>
            <a:cxnSpLocks noChangeShapeType="1"/>
            <a:stCxn id="7" idx="4"/>
            <a:endCxn id="18" idx="1"/>
          </p:cNvCxnSpPr>
          <p:nvPr/>
        </p:nvCxnSpPr>
        <p:spPr bwMode="auto">
          <a:xfrm rot="16200000" flipH="1">
            <a:off x="3817924" y="4308560"/>
            <a:ext cx="807918" cy="631974"/>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8038682" y="4764187"/>
            <a:ext cx="992948" cy="528638"/>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fr-FR" altLang="zh-CN" b="1" dirty="0">
                <a:solidFill>
                  <a:srgbClr val="FFFFFF"/>
                </a:solidFill>
                <a:latin typeface="Arial"/>
                <a:ea typeface="SimSun" pitchFamily="2" charset="-122"/>
                <a:cs typeface="Arial"/>
              </a:rPr>
              <a:t>Prog/</a:t>
            </a:r>
            <a:br>
              <a:rPr lang="fr-FR" altLang="zh-CN" b="1" dirty="0">
                <a:solidFill>
                  <a:srgbClr val="FFFFFF"/>
                </a:solidFill>
                <a:latin typeface="Arial"/>
                <a:ea typeface="SimSun" pitchFamily="2" charset="-122"/>
                <a:cs typeface="Arial"/>
              </a:rPr>
            </a:br>
            <a:r>
              <a:rPr lang="fr-FR" altLang="zh-CN" b="1" dirty="0">
                <a:solidFill>
                  <a:srgbClr val="FFFFFF"/>
                </a:solidFill>
                <a:latin typeface="Arial"/>
                <a:ea typeface="SimSun" pitchFamily="2" charset="-122"/>
                <a:cs typeface="Arial"/>
              </a:rPr>
              <a:t>toxicité</a:t>
            </a:r>
          </a:p>
        </p:txBody>
      </p:sp>
      <p:sp>
        <p:nvSpPr>
          <p:cNvPr id="11" name="AutoShape 12"/>
          <p:cNvSpPr>
            <a:spLocks noChangeArrowheads="1"/>
          </p:cNvSpPr>
          <p:nvPr/>
        </p:nvSpPr>
        <p:spPr bwMode="auto">
          <a:xfrm>
            <a:off x="8038682" y="2381776"/>
            <a:ext cx="992948" cy="528637"/>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fr-FR" altLang="zh-CN" b="1" dirty="0">
                <a:solidFill>
                  <a:srgbClr val="FFFFFF"/>
                </a:solidFill>
                <a:latin typeface="Arial"/>
                <a:ea typeface="SimSun" pitchFamily="2" charset="-122"/>
                <a:cs typeface="Arial"/>
              </a:rPr>
              <a:t>Prog/</a:t>
            </a:r>
            <a:br>
              <a:rPr lang="fr-FR" altLang="zh-CN" b="1" dirty="0">
                <a:solidFill>
                  <a:srgbClr val="FFFFFF"/>
                </a:solidFill>
                <a:latin typeface="Arial"/>
                <a:ea typeface="SimSun" pitchFamily="2" charset="-122"/>
                <a:cs typeface="Arial"/>
              </a:rPr>
            </a:br>
            <a:r>
              <a:rPr lang="fr-FR" altLang="zh-CN" b="1" dirty="0">
                <a:solidFill>
                  <a:srgbClr val="FFFFFF"/>
                </a:solidFill>
                <a:latin typeface="Arial"/>
                <a:ea typeface="SimSun" pitchFamily="2" charset="-122"/>
                <a:cs typeface="Arial"/>
              </a:rPr>
              <a:t>toxicité</a:t>
            </a:r>
          </a:p>
        </p:txBody>
      </p:sp>
      <p:cxnSp>
        <p:nvCxnSpPr>
          <p:cNvPr id="13" name="AutoShape 19"/>
          <p:cNvCxnSpPr>
            <a:cxnSpLocks noChangeShapeType="1"/>
            <a:stCxn id="20" idx="3"/>
            <a:endCxn id="7" idx="2"/>
          </p:cNvCxnSpPr>
          <p:nvPr/>
        </p:nvCxnSpPr>
        <p:spPr bwMode="auto">
          <a:xfrm>
            <a:off x="3431316" y="3928488"/>
            <a:ext cx="182782" cy="0"/>
          </a:xfrm>
          <a:prstGeom prst="straightConnector1">
            <a:avLst/>
          </a:prstGeom>
          <a:noFill/>
          <a:ln w="57150">
            <a:solidFill>
              <a:schemeClr val="bg2">
                <a:lumMod val="60000"/>
                <a:lumOff val="40000"/>
              </a:schemeClr>
            </a:solidFill>
            <a:round/>
            <a:headEnd type="none" w="med" len="med"/>
            <a:tailEnd type="none" w="med" len="med"/>
          </a:ln>
        </p:spPr>
      </p:cxnSp>
      <p:cxnSp>
        <p:nvCxnSpPr>
          <p:cNvPr id="16" name="AutoShape 20"/>
          <p:cNvCxnSpPr>
            <a:cxnSpLocks noChangeShapeType="1"/>
            <a:stCxn id="18" idx="3"/>
            <a:endCxn id="10" idx="1"/>
          </p:cNvCxnSpPr>
          <p:nvPr/>
        </p:nvCxnSpPr>
        <p:spPr bwMode="auto">
          <a:xfrm>
            <a:off x="7742419" y="5028506"/>
            <a:ext cx="296263" cy="0"/>
          </a:xfrm>
          <a:prstGeom prst="straightConnector1">
            <a:avLst/>
          </a:prstGeom>
          <a:noFill/>
          <a:ln w="57150">
            <a:solidFill>
              <a:schemeClr val="bg2">
                <a:lumMod val="60000"/>
                <a:lumOff val="40000"/>
              </a:schemeClr>
            </a:solidFill>
            <a:prstDash val="sysDot"/>
            <a:round/>
            <a:headEnd/>
            <a:tailEnd type="triangle" w="med" len="med"/>
          </a:ln>
        </p:spPr>
      </p:cxnSp>
      <p:cxnSp>
        <p:nvCxnSpPr>
          <p:cNvPr id="17" name="AutoShape 21"/>
          <p:cNvCxnSpPr>
            <a:cxnSpLocks noChangeShapeType="1"/>
            <a:stCxn id="19" idx="3"/>
            <a:endCxn id="11" idx="1"/>
          </p:cNvCxnSpPr>
          <p:nvPr/>
        </p:nvCxnSpPr>
        <p:spPr bwMode="auto">
          <a:xfrm>
            <a:off x="7744311" y="2646095"/>
            <a:ext cx="294371" cy="0"/>
          </a:xfrm>
          <a:prstGeom prst="straightConnector1">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4537870" y="4618138"/>
            <a:ext cx="3204549"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fr-FR" altLang="zh-CN" dirty="0">
                <a:solidFill>
                  <a:srgbClr val="4D4D4D"/>
                </a:solidFill>
                <a:latin typeface="Arial"/>
                <a:ea typeface="SimSun" pitchFamily="2" charset="-122"/>
                <a:cs typeface="Arial"/>
              </a:rPr>
              <a:t>Nivolumab 3 mg/kg /2S + ipilimumab 1 mg/kg /6S (n=49)</a:t>
            </a:r>
          </a:p>
        </p:txBody>
      </p:sp>
      <p:sp>
        <p:nvSpPr>
          <p:cNvPr id="19" name="AutoShape 8"/>
          <p:cNvSpPr>
            <a:spLocks noChangeArrowheads="1"/>
          </p:cNvSpPr>
          <p:nvPr/>
        </p:nvSpPr>
        <p:spPr bwMode="auto">
          <a:xfrm>
            <a:off x="4537870" y="2060162"/>
            <a:ext cx="3206441" cy="1171865"/>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fr-FR" altLang="zh-CN" dirty="0">
                <a:solidFill>
                  <a:srgbClr val="FFFFFF"/>
                </a:solidFill>
                <a:latin typeface="Arial"/>
                <a:ea typeface="SimSun" pitchFamily="2" charset="-122"/>
                <a:cs typeface="Arial"/>
              </a:rPr>
              <a:t>Nivolumab 1 mg/kg + ipilimumab 3 mg/kg /3S </a:t>
            </a:r>
            <a:br>
              <a:rPr lang="fr-FR" altLang="zh-CN" dirty="0">
                <a:solidFill>
                  <a:srgbClr val="FFFFFF"/>
                </a:solidFill>
                <a:latin typeface="Arial"/>
                <a:ea typeface="SimSun" pitchFamily="2" charset="-122"/>
                <a:cs typeface="Arial"/>
              </a:rPr>
            </a:br>
            <a:r>
              <a:rPr lang="fr-FR" altLang="zh-CN" dirty="0">
                <a:solidFill>
                  <a:srgbClr val="FFFFFF"/>
                </a:solidFill>
                <a:latin typeface="Arial"/>
                <a:ea typeface="SimSun" pitchFamily="2" charset="-122"/>
                <a:cs typeface="Arial"/>
              </a:rPr>
              <a:t>4 doses suivis de nivolumab 240 mg /2S (n=50)</a:t>
            </a:r>
          </a:p>
        </p:txBody>
      </p:sp>
      <p:sp>
        <p:nvSpPr>
          <p:cNvPr id="20" name="AutoShape 9"/>
          <p:cNvSpPr>
            <a:spLocks noChangeArrowheads="1"/>
          </p:cNvSpPr>
          <p:nvPr/>
        </p:nvSpPr>
        <p:spPr bwMode="auto">
          <a:xfrm>
            <a:off x="195080" y="2387810"/>
            <a:ext cx="3236236" cy="308135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fr-FR" altLang="zh-CN" dirty="0">
                <a:solidFill>
                  <a:srgbClr val="FFFFFF"/>
                </a:solidFill>
                <a:latin typeface="Arial"/>
                <a:ea typeface="SimSun" pitchFamily="2" charset="-122"/>
                <a:cs typeface="Arial"/>
              </a:rPr>
              <a:t>Critères d'inclusion</a:t>
            </a:r>
          </a:p>
          <a:p>
            <a:pPr marL="228600" indent="-228600" defTabSz="892175" eaLnBrk="0" hangingPunct="0">
              <a:spcAft>
                <a:spcPct val="30000"/>
              </a:spcAft>
              <a:buFont typeface="Arial" pitchFamily="34" charset="0"/>
              <a:buChar char="•"/>
              <a:defRPr/>
            </a:pPr>
            <a:r>
              <a:rPr lang="fr-FR" altLang="zh-CN" dirty="0">
                <a:solidFill>
                  <a:srgbClr val="FFFFFF"/>
                </a:solidFill>
                <a:latin typeface="Arial"/>
                <a:ea typeface="SimSun" pitchFamily="2" charset="-122"/>
                <a:cs typeface="Arial"/>
              </a:rPr>
              <a:t>CHC avancé</a:t>
            </a:r>
          </a:p>
          <a:p>
            <a:pPr marL="228600" indent="-228600" defTabSz="892175" eaLnBrk="0" hangingPunct="0">
              <a:spcAft>
                <a:spcPct val="30000"/>
              </a:spcAft>
              <a:buFont typeface="Arial" pitchFamily="34" charset="0"/>
              <a:buChar char="•"/>
              <a:defRPr/>
            </a:pPr>
            <a:r>
              <a:rPr lang="fr-FR" altLang="zh-CN" dirty="0">
                <a:solidFill>
                  <a:srgbClr val="FFFFFF"/>
                </a:solidFill>
                <a:latin typeface="Arial"/>
                <a:ea typeface="SimSun" pitchFamily="2" charset="-122"/>
                <a:cs typeface="Arial"/>
              </a:rPr>
              <a:t>Progression sous/après sorafénib ou intolérance</a:t>
            </a:r>
          </a:p>
          <a:p>
            <a:pPr marL="228600" indent="-228600" defTabSz="892175" eaLnBrk="0" hangingPunct="0">
              <a:spcAft>
                <a:spcPct val="30000"/>
              </a:spcAft>
              <a:buFont typeface="Arial" pitchFamily="34" charset="0"/>
              <a:buChar char="•"/>
              <a:defRPr/>
            </a:pPr>
            <a:r>
              <a:rPr lang="fr-FR" altLang="zh-CN" dirty="0">
                <a:solidFill>
                  <a:srgbClr val="FFFFFF"/>
                </a:solidFill>
                <a:latin typeface="Arial"/>
                <a:ea typeface="SimSun" pitchFamily="2" charset="-122"/>
                <a:cs typeface="Arial"/>
              </a:rPr>
              <a:t>Child-</a:t>
            </a:r>
            <a:r>
              <a:rPr lang="fr-FR" altLang="zh-CN" dirty="0" err="1">
                <a:solidFill>
                  <a:srgbClr val="FFFFFF"/>
                </a:solidFill>
                <a:latin typeface="Arial"/>
                <a:ea typeface="SimSun" pitchFamily="2" charset="-122"/>
                <a:cs typeface="Arial"/>
              </a:rPr>
              <a:t>Pugh</a:t>
            </a:r>
            <a:r>
              <a:rPr lang="fr-FR" altLang="zh-CN" dirty="0">
                <a:solidFill>
                  <a:srgbClr val="FFFFFF"/>
                </a:solidFill>
                <a:latin typeface="Arial"/>
                <a:ea typeface="SimSun" pitchFamily="2" charset="-122"/>
                <a:cs typeface="Arial"/>
              </a:rPr>
              <a:t> A5 ou A6</a:t>
            </a:r>
          </a:p>
          <a:p>
            <a:pPr marL="228600" indent="-228600" defTabSz="892175" eaLnBrk="0" hangingPunct="0">
              <a:spcAft>
                <a:spcPct val="30000"/>
              </a:spcAft>
              <a:buFont typeface="Arial" pitchFamily="34" charset="0"/>
              <a:buChar char="•"/>
              <a:defRPr/>
            </a:pPr>
            <a:r>
              <a:rPr lang="fr-FR" altLang="zh-CN" dirty="0">
                <a:solidFill>
                  <a:srgbClr val="FFFFFF"/>
                </a:solidFill>
                <a:latin typeface="Arial"/>
                <a:ea typeface="SimSun" pitchFamily="2" charset="-122"/>
                <a:cs typeface="Arial"/>
              </a:rPr>
              <a:t>Infecté ou non par VHB ou VHC</a:t>
            </a:r>
          </a:p>
          <a:p>
            <a:pPr marL="228600" indent="-228600" defTabSz="892175" eaLnBrk="0" hangingPunct="0">
              <a:spcAft>
                <a:spcPct val="30000"/>
              </a:spcAft>
              <a:buFont typeface="Arial" pitchFamily="34" charset="0"/>
              <a:buChar char="•"/>
              <a:defRPr/>
            </a:pPr>
            <a:r>
              <a:rPr lang="fr-FR" altLang="zh-CN" dirty="0">
                <a:solidFill>
                  <a:srgbClr val="FFFFFF"/>
                </a:solidFill>
                <a:latin typeface="Arial"/>
                <a:ea typeface="SimSun" pitchFamily="2" charset="-122"/>
                <a:cs typeface="Arial"/>
              </a:rPr>
              <a:t>ECOG PS 0–1</a:t>
            </a:r>
          </a:p>
          <a:p>
            <a:pPr marL="292100" indent="-292100" defTabSz="892175" eaLnBrk="0" hangingPunct="0">
              <a:spcAft>
                <a:spcPct val="30000"/>
              </a:spcAft>
              <a:buFont typeface="Wingdings" pitchFamily="2" charset="2"/>
              <a:buNone/>
              <a:defRPr/>
            </a:pPr>
            <a:r>
              <a:rPr lang="fr-FR" altLang="zh-CN" dirty="0">
                <a:solidFill>
                  <a:srgbClr val="FFFFFF"/>
                </a:solidFill>
                <a:latin typeface="Arial"/>
                <a:ea typeface="SimSun" pitchFamily="2" charset="-122"/>
                <a:cs typeface="Arial"/>
              </a:rPr>
              <a:t>(n=148)</a:t>
            </a:r>
          </a:p>
        </p:txBody>
      </p:sp>
      <p:sp>
        <p:nvSpPr>
          <p:cNvPr id="21" name="AutoShape 12"/>
          <p:cNvSpPr>
            <a:spLocks noChangeArrowheads="1"/>
          </p:cNvSpPr>
          <p:nvPr/>
        </p:nvSpPr>
        <p:spPr bwMode="auto">
          <a:xfrm>
            <a:off x="8038682" y="3664170"/>
            <a:ext cx="992948" cy="528637"/>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fr-FR" altLang="zh-CN" b="1" dirty="0">
                <a:solidFill>
                  <a:srgbClr val="FFFFFF"/>
                </a:solidFill>
                <a:latin typeface="Arial"/>
                <a:ea typeface="SimSun" pitchFamily="2" charset="-122"/>
                <a:cs typeface="Arial"/>
              </a:rPr>
              <a:t>Prog/</a:t>
            </a:r>
            <a:br>
              <a:rPr lang="fr-FR" altLang="zh-CN" b="1" dirty="0">
                <a:solidFill>
                  <a:srgbClr val="FFFFFF"/>
                </a:solidFill>
                <a:latin typeface="Arial"/>
                <a:ea typeface="SimSun" pitchFamily="2" charset="-122"/>
                <a:cs typeface="Arial"/>
              </a:rPr>
            </a:br>
            <a:r>
              <a:rPr lang="fr-FR" altLang="zh-CN" b="1" dirty="0">
                <a:solidFill>
                  <a:srgbClr val="FFFFFF"/>
                </a:solidFill>
                <a:latin typeface="Arial"/>
                <a:ea typeface="SimSun" pitchFamily="2" charset="-122"/>
                <a:cs typeface="Arial"/>
              </a:rPr>
              <a:t>toxicité</a:t>
            </a:r>
          </a:p>
        </p:txBody>
      </p:sp>
      <p:cxnSp>
        <p:nvCxnSpPr>
          <p:cNvPr id="22" name="AutoShape 21"/>
          <p:cNvCxnSpPr>
            <a:cxnSpLocks noChangeShapeType="1"/>
            <a:stCxn id="23" idx="3"/>
            <a:endCxn id="21" idx="1"/>
          </p:cNvCxnSpPr>
          <p:nvPr/>
        </p:nvCxnSpPr>
        <p:spPr bwMode="auto">
          <a:xfrm>
            <a:off x="7744311" y="3928489"/>
            <a:ext cx="294371" cy="0"/>
          </a:xfrm>
          <a:prstGeom prst="straightConnector1">
            <a:avLst/>
          </a:prstGeom>
          <a:noFill/>
          <a:ln w="57150">
            <a:solidFill>
              <a:schemeClr val="bg2">
                <a:lumMod val="60000"/>
                <a:lumOff val="40000"/>
              </a:schemeClr>
            </a:solidFill>
            <a:round/>
            <a:headEnd/>
            <a:tailEnd type="triangle" w="med" len="med"/>
          </a:ln>
        </p:spPr>
      </p:cxnSp>
      <p:sp>
        <p:nvSpPr>
          <p:cNvPr id="23" name="AutoShape 8"/>
          <p:cNvSpPr>
            <a:spLocks noChangeArrowheads="1"/>
          </p:cNvSpPr>
          <p:nvPr/>
        </p:nvSpPr>
        <p:spPr bwMode="auto">
          <a:xfrm>
            <a:off x="4537870" y="3342556"/>
            <a:ext cx="3206441" cy="1171865"/>
          </a:xfrm>
          <a:prstGeom prst="rect">
            <a:avLst/>
          </a:prstGeom>
          <a:solidFill>
            <a:schemeClr val="accent4"/>
          </a:solidFill>
          <a:ln w="9525" algn="ctr">
            <a:noFill/>
            <a:round/>
            <a:headEnd/>
            <a:tailEnd/>
          </a:ln>
        </p:spPr>
        <p:txBody>
          <a:bodyPr lIns="90488" tIns="0" rIns="90488" bIns="0" anchor="ctr"/>
          <a:lstStyle/>
          <a:p>
            <a:pPr algn="ctr" defTabSz="892175" eaLnBrk="0" hangingPunct="0">
              <a:defRPr/>
            </a:pPr>
            <a:r>
              <a:rPr lang="fr-FR" altLang="zh-CN" dirty="0">
                <a:solidFill>
                  <a:srgbClr val="4D4D4D"/>
                </a:solidFill>
                <a:latin typeface="Arial"/>
                <a:ea typeface="SimSun" pitchFamily="2" charset="-122"/>
                <a:cs typeface="Arial"/>
              </a:rPr>
              <a:t>Nivolumab 3 mg/kg + ipilimumab 1 mg/kg /3S </a:t>
            </a:r>
            <a:br>
              <a:rPr lang="fr-FR" altLang="zh-CN" dirty="0">
                <a:solidFill>
                  <a:srgbClr val="4D4D4D"/>
                </a:solidFill>
                <a:latin typeface="Arial"/>
                <a:ea typeface="SimSun" pitchFamily="2" charset="-122"/>
                <a:cs typeface="Arial"/>
              </a:rPr>
            </a:br>
            <a:r>
              <a:rPr lang="fr-FR" altLang="zh-CN" dirty="0">
                <a:solidFill>
                  <a:srgbClr val="4D4D4D"/>
                </a:solidFill>
                <a:latin typeface="Arial"/>
                <a:ea typeface="SimSun" pitchFamily="2" charset="-122"/>
                <a:cs typeface="Arial"/>
              </a:rPr>
              <a:t>4 doses suivis de nivolumab 240 mg /2S (n=49)</a:t>
            </a:r>
          </a:p>
        </p:txBody>
      </p:sp>
      <p:cxnSp>
        <p:nvCxnSpPr>
          <p:cNvPr id="24" name="AutoShape 19"/>
          <p:cNvCxnSpPr>
            <a:cxnSpLocks noChangeShapeType="1"/>
            <a:stCxn id="7" idx="6"/>
            <a:endCxn id="23" idx="1"/>
          </p:cNvCxnSpPr>
          <p:nvPr/>
        </p:nvCxnSpPr>
        <p:spPr bwMode="auto">
          <a:xfrm>
            <a:off x="4197693" y="3928488"/>
            <a:ext cx="340177" cy="1"/>
          </a:xfrm>
          <a:prstGeom prst="straightConnector1">
            <a:avLst/>
          </a:prstGeom>
          <a:noFill/>
          <a:ln w="57150">
            <a:solidFill>
              <a:schemeClr val="bg2">
                <a:lumMod val="60000"/>
                <a:lumOff val="40000"/>
              </a:schemeClr>
            </a:solidFill>
            <a:round/>
            <a:headEnd/>
            <a:tailEnd type="triangle" w="med" len="med"/>
          </a:ln>
        </p:spPr>
      </p:cxnSp>
      <p:sp>
        <p:nvSpPr>
          <p:cNvPr id="25" name="Rectangle 9"/>
          <p:cNvSpPr txBox="1">
            <a:spLocks noChangeArrowheads="1"/>
          </p:cNvSpPr>
          <p:nvPr/>
        </p:nvSpPr>
        <p:spPr bwMode="auto">
          <a:xfrm>
            <a:off x="365124" y="5479711"/>
            <a:ext cx="4130676" cy="797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CRITÈRES PRINCIPAUX</a:t>
            </a:r>
          </a:p>
          <a:p>
            <a:pPr>
              <a:buClr>
                <a:srgbClr val="043882"/>
              </a:buClr>
            </a:pPr>
            <a:r>
              <a:rPr lang="fr-FR" kern="0" dirty="0" smtClean="0"/>
              <a:t>Tolérance</a:t>
            </a:r>
            <a:r>
              <a:rPr lang="fr-FR" kern="0" dirty="0"/>
              <a:t>, TRG (RECIST v1,1)</a:t>
            </a:r>
          </a:p>
        </p:txBody>
      </p:sp>
      <p:sp>
        <p:nvSpPr>
          <p:cNvPr id="26" name="Content Placeholder 26"/>
          <p:cNvSpPr txBox="1">
            <a:spLocks/>
          </p:cNvSpPr>
          <p:nvPr/>
        </p:nvSpPr>
        <p:spPr>
          <a:xfrm>
            <a:off x="4197694" y="5479711"/>
            <a:ext cx="4581182" cy="79706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CRITÈRES SECONDAIRES</a:t>
            </a:r>
          </a:p>
          <a:p>
            <a:pPr>
              <a:buClr>
                <a:srgbClr val="043882"/>
              </a:buClr>
            </a:pPr>
            <a:r>
              <a:rPr lang="fr-FR" kern="0" dirty="0" smtClean="0"/>
              <a:t>TCM</a:t>
            </a:r>
            <a:r>
              <a:rPr lang="fr-FR" kern="0" dirty="0"/>
              <a:t>, durée de réponse, délai jusqu’à récidive, délai jusqu’à progression, SSP, SG</a:t>
            </a:r>
          </a:p>
        </p:txBody>
      </p:sp>
    </p:spTree>
    <p:custDataLst>
      <p:tags r:id="rId1"/>
    </p:custDataLst>
    <p:extLst>
      <p:ext uri="{BB962C8B-B14F-4D97-AF65-F5344CB8AC3E}">
        <p14:creationId xmlns:p14="http://schemas.microsoft.com/office/powerpoint/2010/main" val="12711714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noProof="0" smtClean="0"/>
              <a:t>4012: </a:t>
            </a:r>
            <a:r>
              <a:rPr lang="fr-FR" smtClean="0"/>
              <a:t>Combinaison de nivolumab + ipilimumab chez les patients avec carcinome hépatocellulaire (CHC) avancé: résultats de </a:t>
            </a:r>
            <a:r>
              <a:rPr lang="en-GB" smtClean="0"/>
              <a:t>CheckMate </a:t>
            </a:r>
            <a:r>
              <a:rPr lang="fr-FR" smtClean="0"/>
              <a:t>040 </a:t>
            </a:r>
            <a:br>
              <a:rPr lang="fr-FR" smtClean="0"/>
            </a:br>
            <a:r>
              <a:rPr lang="fr-FR" smtClean="0"/>
              <a:t>– Yau T, et al</a:t>
            </a:r>
            <a:endParaRPr lang="fr-FR" noProof="0" dirty="0"/>
          </a:p>
        </p:txBody>
      </p:sp>
      <p:sp>
        <p:nvSpPr>
          <p:cNvPr id="5123" name="Rectangle 3"/>
          <p:cNvSpPr>
            <a:spLocks noGrp="1" noChangeArrowheads="1"/>
          </p:cNvSpPr>
          <p:nvPr>
            <p:ph idx="1"/>
          </p:nvPr>
        </p:nvSpPr>
        <p:spPr/>
        <p:txBody>
          <a:bodyPr/>
          <a:lstStyle/>
          <a:p>
            <a:pPr marL="0" indent="0">
              <a:buNone/>
            </a:pPr>
            <a:r>
              <a:rPr lang="fr-FR" b="1" noProof="0" dirty="0" smtClean="0"/>
              <a:t>Résultats</a:t>
            </a:r>
            <a:endParaRPr lang="fr-FR" b="1" noProof="0" dirty="0"/>
          </a:p>
        </p:txBody>
      </p:sp>
      <p:sp>
        <p:nvSpPr>
          <p:cNvPr id="15" name="Text Placeholder 14"/>
          <p:cNvSpPr>
            <a:spLocks noGrp="1"/>
          </p:cNvSpPr>
          <p:nvPr>
            <p:ph type="body" sz="quarter" idx="11"/>
          </p:nvPr>
        </p:nvSpPr>
        <p:spPr/>
        <p:txBody>
          <a:bodyPr/>
          <a:lstStyle/>
          <a:p>
            <a:r>
              <a:rPr lang="fr-FR" noProof="0" smtClean="0"/>
              <a:t>Yau T, et al, J Clin Oncol 2019;37(suppl):abstr 4012</a:t>
            </a:r>
            <a:endParaRPr lang="fr-FR" noProof="0" dirty="0"/>
          </a:p>
        </p:txBody>
      </p:sp>
      <p:graphicFrame>
        <p:nvGraphicFramePr>
          <p:cNvPr id="6" name="Group 88"/>
          <p:cNvGraphicFramePr>
            <a:graphicFrameLocks noGrp="1"/>
          </p:cNvGraphicFramePr>
          <p:nvPr>
            <p:extLst>
              <p:ext uri="{D42A27DB-BD31-4B8C-83A1-F6EECF244321}">
                <p14:modId xmlns:p14="http://schemas.microsoft.com/office/powerpoint/2010/main" val="521295895"/>
              </p:ext>
            </p:extLst>
          </p:nvPr>
        </p:nvGraphicFramePr>
        <p:xfrm>
          <a:off x="251520" y="1559776"/>
          <a:ext cx="8640959" cy="4737600"/>
        </p:xfrm>
        <a:graphic>
          <a:graphicData uri="http://schemas.openxmlformats.org/drawingml/2006/table">
            <a:tbl>
              <a:tblPr firstRow="1" bandRow="1">
                <a:tableStyleId>{69012ECD-51FC-41F1-AA8D-1B2483CD663E}</a:tableStyleId>
              </a:tblPr>
              <a:tblGrid>
                <a:gridCol w="2141160">
                  <a:extLst>
                    <a:ext uri="{9D8B030D-6E8A-4147-A177-3AD203B41FA5}">
                      <a16:colId xmlns:a16="http://schemas.microsoft.com/office/drawing/2014/main" val="20000"/>
                    </a:ext>
                  </a:extLst>
                </a:gridCol>
                <a:gridCol w="1196340">
                  <a:extLst>
                    <a:ext uri="{9D8B030D-6E8A-4147-A177-3AD203B41FA5}">
                      <a16:colId xmlns:a16="http://schemas.microsoft.com/office/drawing/2014/main" val="20001"/>
                    </a:ext>
                  </a:extLst>
                </a:gridCol>
                <a:gridCol w="944880">
                  <a:extLst>
                    <a:ext uri="{9D8B030D-6E8A-4147-A177-3AD203B41FA5}">
                      <a16:colId xmlns:a16="http://schemas.microsoft.com/office/drawing/2014/main" val="20004"/>
                    </a:ext>
                  </a:extLst>
                </a:gridCol>
                <a:gridCol w="1165860">
                  <a:extLst>
                    <a:ext uri="{9D8B030D-6E8A-4147-A177-3AD203B41FA5}">
                      <a16:colId xmlns:a16="http://schemas.microsoft.com/office/drawing/2014/main" val="20002"/>
                    </a:ext>
                  </a:extLst>
                </a:gridCol>
                <a:gridCol w="978349">
                  <a:extLst>
                    <a:ext uri="{9D8B030D-6E8A-4147-A177-3AD203B41FA5}">
                      <a16:colId xmlns:a16="http://schemas.microsoft.com/office/drawing/2014/main" val="20005"/>
                    </a:ext>
                  </a:extLst>
                </a:gridCol>
                <a:gridCol w="1107185">
                  <a:extLst>
                    <a:ext uri="{9D8B030D-6E8A-4147-A177-3AD203B41FA5}">
                      <a16:colId xmlns:a16="http://schemas.microsoft.com/office/drawing/2014/main" val="20003"/>
                    </a:ext>
                  </a:extLst>
                </a:gridCol>
                <a:gridCol w="1107185">
                  <a:extLst>
                    <a:ext uri="{9D8B030D-6E8A-4147-A177-3AD203B41FA5}">
                      <a16:colId xmlns:a16="http://schemas.microsoft.com/office/drawing/2014/main" val="20006"/>
                    </a:ext>
                  </a:extLst>
                </a:gridCol>
              </a:tblGrid>
              <a:tr h="402680">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i="0" u="none" strike="noStrike" cap="none" normalizeH="0" baseline="0" dirty="0">
                          <a:ln>
                            <a:noFill/>
                          </a:ln>
                          <a:solidFill>
                            <a:schemeClr val="tx2"/>
                          </a:solidFill>
                          <a:effectLst/>
                          <a:latin typeface="+mn-lt"/>
                          <a:cs typeface="Arial" charset="0"/>
                        </a:rPr>
                        <a:t>EILTs,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fr-FR" altLang="zh-CN" sz="1200" dirty="0">
                          <a:solidFill>
                            <a:srgbClr val="FFFFFF"/>
                          </a:solidFill>
                          <a:latin typeface="+mn-lt"/>
                          <a:ea typeface="SimSun" pitchFamily="2" charset="-122"/>
                        </a:rPr>
                        <a:t>Nivolumab 1 mg/kg + </a:t>
                      </a:r>
                      <a:br>
                        <a:rPr lang="fr-FR" altLang="zh-CN" sz="1200" dirty="0">
                          <a:solidFill>
                            <a:srgbClr val="FFFFFF"/>
                          </a:solidFill>
                          <a:latin typeface="+mn-lt"/>
                          <a:ea typeface="SimSun" pitchFamily="2" charset="-122"/>
                        </a:rPr>
                      </a:br>
                      <a:r>
                        <a:rPr lang="fr-FR" altLang="zh-CN" sz="1200" dirty="0">
                          <a:solidFill>
                            <a:srgbClr val="FFFFFF"/>
                          </a:solidFill>
                          <a:latin typeface="+mn-lt"/>
                          <a:ea typeface="SimSun" pitchFamily="2" charset="-122"/>
                        </a:rPr>
                        <a:t>ipilimumab</a:t>
                      </a:r>
                      <a:r>
                        <a:rPr lang="fr-FR" altLang="zh-CN" sz="1200" baseline="0" dirty="0">
                          <a:solidFill>
                            <a:srgbClr val="FFFFFF"/>
                          </a:solidFill>
                          <a:latin typeface="+mn-lt"/>
                          <a:ea typeface="SimSun" pitchFamily="2" charset="-122"/>
                        </a:rPr>
                        <a:t> 3 </a:t>
                      </a:r>
                      <a:r>
                        <a:rPr lang="fr-FR" altLang="zh-CN" sz="1200" dirty="0">
                          <a:solidFill>
                            <a:srgbClr val="FFFFFF"/>
                          </a:solidFill>
                          <a:latin typeface="+mn-lt"/>
                          <a:ea typeface="SimSun" pitchFamily="2" charset="-122"/>
                        </a:rPr>
                        <a:t>mg/kg /3S</a:t>
                      </a:r>
                      <a:br>
                        <a:rPr lang="fr-FR" altLang="zh-CN" sz="1200" dirty="0">
                          <a:solidFill>
                            <a:srgbClr val="FFFFFF"/>
                          </a:solidFill>
                          <a:latin typeface="+mn-lt"/>
                          <a:ea typeface="SimSun" pitchFamily="2" charset="-122"/>
                        </a:rPr>
                      </a:br>
                      <a:r>
                        <a:rPr kumimoji="0" lang="fr-FR" sz="1200" b="1" i="0" u="none" strike="noStrike" cap="none" normalizeH="0" baseline="0" dirty="0">
                          <a:ln>
                            <a:noFill/>
                          </a:ln>
                          <a:solidFill>
                            <a:srgbClr val="FFFFFF"/>
                          </a:solidFill>
                          <a:effectLst/>
                          <a:latin typeface="+mn-lt"/>
                          <a:ea typeface="SimSun" pitchFamily="2" charset="-122"/>
                          <a:cs typeface="Arial" charset="0"/>
                        </a:rPr>
                        <a:t>(n=49)</a:t>
                      </a:r>
                      <a:endParaRPr kumimoji="0" lang="fr-FR" sz="12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fr-FR" altLang="zh-CN" sz="1200" dirty="0">
                          <a:solidFill>
                            <a:srgbClr val="FFFFFF"/>
                          </a:solidFill>
                          <a:latin typeface="+mn-lt"/>
                          <a:ea typeface="SimSun" pitchFamily="2" charset="-122"/>
                        </a:rPr>
                        <a:t>Nivolumab 3 mg/kg +</a:t>
                      </a:r>
                      <a:br>
                        <a:rPr lang="fr-FR" altLang="zh-CN" sz="1200" dirty="0">
                          <a:solidFill>
                            <a:srgbClr val="FFFFFF"/>
                          </a:solidFill>
                          <a:latin typeface="+mn-lt"/>
                          <a:ea typeface="SimSun" pitchFamily="2" charset="-122"/>
                        </a:rPr>
                      </a:br>
                      <a:r>
                        <a:rPr lang="fr-FR" altLang="zh-CN" sz="1200" dirty="0">
                          <a:solidFill>
                            <a:srgbClr val="FFFFFF"/>
                          </a:solidFill>
                          <a:latin typeface="+mn-lt"/>
                          <a:ea typeface="SimSun" pitchFamily="2" charset="-122"/>
                        </a:rPr>
                        <a:t>ipilimumab 1 mg/kg /3S</a:t>
                      </a:r>
                      <a:r>
                        <a:rPr lang="fr-FR" altLang="zh-CN" sz="1200" baseline="30000" dirty="0">
                          <a:solidFill>
                            <a:srgbClr val="FFFFFF"/>
                          </a:solidFill>
                          <a:latin typeface="+mn-lt"/>
                          <a:ea typeface="SimSun" pitchFamily="2" charset="-122"/>
                        </a:rPr>
                        <a:t/>
                      </a:r>
                      <a:br>
                        <a:rPr lang="fr-FR" altLang="zh-CN" sz="1200" baseline="30000" dirty="0">
                          <a:solidFill>
                            <a:srgbClr val="FFFFFF"/>
                          </a:solidFill>
                          <a:latin typeface="+mn-lt"/>
                          <a:ea typeface="SimSun" pitchFamily="2" charset="-122"/>
                        </a:rPr>
                      </a:br>
                      <a:r>
                        <a:rPr kumimoji="0" lang="fr-FR" sz="1200" b="1" i="0" u="none" strike="noStrike" cap="none" normalizeH="0" baseline="0" dirty="0">
                          <a:ln>
                            <a:noFill/>
                          </a:ln>
                          <a:solidFill>
                            <a:srgbClr val="FFFFFF"/>
                          </a:solidFill>
                          <a:effectLst/>
                          <a:latin typeface="+mn-lt"/>
                          <a:ea typeface="SimSun" pitchFamily="2" charset="-122"/>
                          <a:cs typeface="Arial" charset="0"/>
                        </a:rPr>
                        <a:t>(n=49)</a:t>
                      </a:r>
                      <a:endParaRPr kumimoji="0" lang="fr-FR" sz="12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fr-FR" altLang="zh-CN" sz="1200" b="1" kern="1200" dirty="0">
                          <a:solidFill>
                            <a:srgbClr val="FFFFFF"/>
                          </a:solidFill>
                          <a:latin typeface="+mn-lt"/>
                          <a:ea typeface="SimSun" pitchFamily="2" charset="-122"/>
                          <a:cs typeface="+mn-cs"/>
                        </a:rPr>
                        <a:t>Nivolumab 3 </a:t>
                      </a:r>
                      <a:r>
                        <a:rPr lang="fr-FR" altLang="zh-CN" sz="1200" dirty="0">
                          <a:solidFill>
                            <a:srgbClr val="FFFFFF"/>
                          </a:solidFill>
                          <a:latin typeface="+mn-lt"/>
                          <a:ea typeface="SimSun" pitchFamily="2" charset="-122"/>
                        </a:rPr>
                        <a:t>mg/kg /2S </a:t>
                      </a:r>
                      <a:r>
                        <a:rPr lang="fr-FR" altLang="zh-CN" sz="1200" b="1" kern="1200" dirty="0">
                          <a:solidFill>
                            <a:srgbClr val="FFFFFF"/>
                          </a:solidFill>
                          <a:latin typeface="+mn-lt"/>
                          <a:ea typeface="SimSun" pitchFamily="2" charset="-122"/>
                          <a:cs typeface="+mn-cs"/>
                        </a:rPr>
                        <a:t>+ </a:t>
                      </a:r>
                      <a:br>
                        <a:rPr lang="fr-FR" altLang="zh-CN" sz="1200" b="1" kern="1200" dirty="0">
                          <a:solidFill>
                            <a:srgbClr val="FFFFFF"/>
                          </a:solidFill>
                          <a:latin typeface="+mn-lt"/>
                          <a:ea typeface="SimSun" pitchFamily="2" charset="-122"/>
                          <a:cs typeface="+mn-cs"/>
                        </a:rPr>
                      </a:br>
                      <a:r>
                        <a:rPr lang="fr-FR" altLang="zh-CN" sz="1200" b="1" kern="1200" dirty="0">
                          <a:solidFill>
                            <a:srgbClr val="FFFFFF"/>
                          </a:solidFill>
                          <a:latin typeface="+mn-lt"/>
                          <a:ea typeface="SimSun" pitchFamily="2" charset="-122"/>
                          <a:cs typeface="+mn-cs"/>
                        </a:rPr>
                        <a:t>ipilimumab 1 </a:t>
                      </a:r>
                      <a:r>
                        <a:rPr lang="fr-FR" altLang="zh-CN" sz="1200" dirty="0">
                          <a:solidFill>
                            <a:srgbClr val="FFFFFF"/>
                          </a:solidFill>
                          <a:latin typeface="+mn-lt"/>
                          <a:ea typeface="SimSun" pitchFamily="2" charset="-122"/>
                        </a:rPr>
                        <a:t>mg/kg /6S</a:t>
                      </a:r>
                      <a:r>
                        <a:rPr kumimoji="0" lang="fr-FR" sz="1200" b="0" i="0" u="none" strike="noStrike" kern="1200" cap="none" spc="0" normalizeH="0" baseline="30000" noProof="0" dirty="0">
                          <a:ln>
                            <a:noFill/>
                          </a:ln>
                          <a:solidFill>
                            <a:schemeClr val="tx2"/>
                          </a:solidFill>
                          <a:effectLst/>
                          <a:uLnTx/>
                          <a:uFillTx/>
                          <a:latin typeface="+mn-lt"/>
                          <a:ea typeface="+mn-ea"/>
                          <a:cs typeface="+mn-cs"/>
                        </a:rPr>
                        <a:t/>
                      </a:r>
                      <a:br>
                        <a:rPr kumimoji="0" lang="fr-FR" sz="1200" b="0" i="0" u="none" strike="noStrike" kern="1200" cap="none" spc="0" normalizeH="0" baseline="30000" noProof="0" dirty="0">
                          <a:ln>
                            <a:noFill/>
                          </a:ln>
                          <a:solidFill>
                            <a:schemeClr val="tx2"/>
                          </a:solidFill>
                          <a:effectLst/>
                          <a:uLnTx/>
                          <a:uFillTx/>
                          <a:latin typeface="+mn-lt"/>
                          <a:ea typeface="+mn-ea"/>
                          <a:cs typeface="+mn-cs"/>
                        </a:rPr>
                      </a:br>
                      <a:r>
                        <a:rPr lang="fr-FR" altLang="zh-CN" sz="1200" b="1" kern="1200" dirty="0">
                          <a:solidFill>
                            <a:srgbClr val="FFFFFF"/>
                          </a:solidFill>
                          <a:latin typeface="+mn-lt"/>
                          <a:ea typeface="SimSun" pitchFamily="2" charset="-122"/>
                          <a:cs typeface="+mn-cs"/>
                        </a:rPr>
                        <a:t>(n=48) </a:t>
                      </a:r>
                      <a:endParaRPr lang="fr-FR" sz="1200" b="1" kern="1200" dirty="0">
                        <a:solidFill>
                          <a:srgbClr val="FFFFFF"/>
                        </a:solidFill>
                        <a:latin typeface="+mn-lt"/>
                        <a:ea typeface="SimSun" pitchFamily="2" charset="-122"/>
                        <a:cs typeface="+mn-cs"/>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extLst>
                  <a:ext uri="{0D108BD9-81ED-4DB2-BD59-A6C34878D82A}">
                    <a16:rowId xmlns:a16="http://schemas.microsoft.com/office/drawing/2014/main" val="10000"/>
                  </a:ext>
                </a:extLst>
              </a:tr>
              <a:tr h="175596">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i="0" u="none" strike="noStrike" cap="none" normalizeH="0" baseline="0" dirty="0">
                          <a:ln>
                            <a:noFill/>
                          </a:ln>
                          <a:solidFill>
                            <a:schemeClr val="tx2"/>
                          </a:solidFill>
                          <a:effectLst/>
                          <a:latin typeface="+mn-lt"/>
                          <a:cs typeface="Arial" charset="0"/>
                        </a:rPr>
                        <a:t>Tous grades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i="0" u="none" strike="noStrike" cap="none" normalizeH="0" baseline="0" dirty="0">
                          <a:ln>
                            <a:noFill/>
                          </a:ln>
                          <a:solidFill>
                            <a:schemeClr val="tx2"/>
                          </a:solidFill>
                          <a:effectLst/>
                          <a:latin typeface="+mn-lt"/>
                          <a:cs typeface="Arial" charset="0"/>
                        </a:rPr>
                        <a:t>Grade 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i="0" u="none" strike="noStrike" cap="none" normalizeH="0" baseline="0" dirty="0">
                          <a:ln>
                            <a:noFill/>
                          </a:ln>
                          <a:solidFill>
                            <a:schemeClr val="tx2"/>
                          </a:solidFill>
                          <a:effectLst/>
                          <a:latin typeface="+mn-lt"/>
                          <a:cs typeface="Arial" charset="0"/>
                        </a:rPr>
                        <a:t>Tous grades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i="0" u="none" strike="noStrike" cap="none" normalizeH="0" baseline="0">
                          <a:ln>
                            <a:noFill/>
                          </a:ln>
                          <a:solidFill>
                            <a:schemeClr val="tx2"/>
                          </a:solidFill>
                          <a:effectLst/>
                          <a:latin typeface="+mn-lt"/>
                          <a:cs typeface="Arial" charset="0"/>
                        </a:rPr>
                        <a:t>Grade 3–4</a:t>
                      </a:r>
                      <a:endParaRPr kumimoji="0" lang="fr-FR" sz="12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i="0" u="none" strike="noStrike" cap="none" normalizeH="0" baseline="0" dirty="0">
                          <a:ln>
                            <a:noFill/>
                          </a:ln>
                          <a:solidFill>
                            <a:schemeClr val="tx2"/>
                          </a:solidFill>
                          <a:effectLst/>
                          <a:latin typeface="+mn-lt"/>
                          <a:cs typeface="Arial" charset="0"/>
                        </a:rPr>
                        <a:t>Tous grades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i="0" u="none" strike="noStrike" cap="none" normalizeH="0" baseline="0">
                          <a:ln>
                            <a:noFill/>
                          </a:ln>
                          <a:solidFill>
                            <a:schemeClr val="tx2"/>
                          </a:solidFill>
                          <a:effectLst/>
                          <a:latin typeface="+mn-lt"/>
                          <a:cs typeface="Arial" charset="0"/>
                        </a:rPr>
                        <a:t>Grade 3–4</a:t>
                      </a:r>
                      <a:endParaRPr kumimoji="0" lang="fr-FR" sz="12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dirty="0">
                          <a:ln>
                            <a:noFill/>
                          </a:ln>
                          <a:solidFill>
                            <a:srgbClr val="4D4D4D"/>
                          </a:solidFill>
                          <a:effectLst/>
                          <a:latin typeface="+mn-lt"/>
                          <a:cs typeface="Arial" charset="0"/>
                        </a:rPr>
                        <a:t>Tous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46 (94)</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26 (53)</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35 (71)</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14 (29)</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38 (79)</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15 (31)</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0">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dirty="0">
                          <a:ln>
                            <a:noFill/>
                          </a:ln>
                          <a:solidFill>
                            <a:srgbClr val="4D4D4D"/>
                          </a:solidFill>
                          <a:effectLst/>
                          <a:latin typeface="+mn-lt"/>
                          <a:cs typeface="Arial" charset="0"/>
                        </a:rPr>
                        <a:t>Prurit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22 (45)</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2 (4)</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16 (33)</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0</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14 (29)</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0 (0)</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2"/>
                  </a:ext>
                </a:extLst>
              </a:tr>
              <a:tr h="226674">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Rash</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14 (29)</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2 (4)</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11 (22)</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2 (4)</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8 (17)</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0 (0)</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extLst>
                  <a:ext uri="{0D108BD9-81ED-4DB2-BD59-A6C34878D82A}">
                    <a16:rowId xmlns:a16="http://schemas.microsoft.com/office/drawing/2014/main" val="10003"/>
                  </a:ext>
                </a:extLst>
              </a:tr>
              <a:tr h="226674">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dirty="0">
                          <a:ln>
                            <a:noFill/>
                          </a:ln>
                          <a:solidFill>
                            <a:srgbClr val="4D4D4D"/>
                          </a:solidFill>
                          <a:effectLst/>
                          <a:latin typeface="+mn-lt"/>
                          <a:cs typeface="Arial" charset="0"/>
                        </a:rPr>
                        <a:t>Diarrhée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12 (24)</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2 (4)</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6 (12)</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1 (2)</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8 (17)</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1 (2)</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226674">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dirty="0">
                          <a:ln>
                            <a:noFill/>
                          </a:ln>
                          <a:solidFill>
                            <a:srgbClr val="4D4D4D"/>
                          </a:solidFill>
                          <a:effectLst/>
                          <a:latin typeface="+mn-lt"/>
                          <a:cs typeface="Arial" charset="0"/>
                        </a:rPr>
                        <a:t>Augmentation AST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10 (20)</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8 (16)</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10 (20)</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4 (8)</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6 (13)</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2 (4)</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extLst>
                  <a:ext uri="{0D108BD9-81ED-4DB2-BD59-A6C34878D82A}">
                    <a16:rowId xmlns:a16="http://schemas.microsoft.com/office/drawing/2014/main" val="10006"/>
                  </a:ext>
                </a:extLst>
              </a:tr>
              <a:tr h="226674">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dirty="0">
                          <a:ln>
                            <a:noFill/>
                          </a:ln>
                          <a:solidFill>
                            <a:srgbClr val="4D4D4D"/>
                          </a:solidFill>
                          <a:effectLst/>
                          <a:latin typeface="+mn-lt"/>
                          <a:cs typeface="Arial" charset="0"/>
                        </a:rPr>
                        <a:t>Augmentation lipase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7 (14)</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6 (12)</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6 (12)</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3 (6)</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8 (17)</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4 (8)</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7"/>
                  </a:ext>
                </a:extLst>
              </a:tr>
              <a:tr h="226674">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Fatigue</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9 (18)</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1 (2)</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6 (12)</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0 (0)</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5 (10)</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0 (0)</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extLst>
                  <a:ext uri="{0D108BD9-81ED-4DB2-BD59-A6C34878D82A}">
                    <a16:rowId xmlns:a16="http://schemas.microsoft.com/office/drawing/2014/main" val="10008"/>
                  </a:ext>
                </a:extLst>
              </a:tr>
              <a:tr h="226674">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dirty="0">
                          <a:ln>
                            <a:noFill/>
                          </a:ln>
                          <a:solidFill>
                            <a:srgbClr val="4D4D4D"/>
                          </a:solidFill>
                          <a:effectLst/>
                          <a:latin typeface="+mn-lt"/>
                          <a:cs typeface="Arial" charset="0"/>
                        </a:rPr>
                        <a:t>Augmentation ALT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8 (16)</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4 (8)</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7 (14)</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3 (6)</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4 (8)</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a:ln>
                            <a:noFill/>
                          </a:ln>
                          <a:solidFill>
                            <a:srgbClr val="4D4D4D"/>
                          </a:solidFill>
                          <a:effectLst/>
                          <a:latin typeface="+mn-lt"/>
                          <a:cs typeface="Arial" charset="0"/>
                        </a:rPr>
                        <a:t>0 (0)</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9"/>
                  </a:ext>
                </a:extLst>
              </a:tr>
              <a:tr h="226674">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dirty="0">
                          <a:ln>
                            <a:noFill/>
                          </a:ln>
                          <a:solidFill>
                            <a:srgbClr val="4D4D4D"/>
                          </a:solidFill>
                          <a:effectLst/>
                          <a:latin typeface="+mn-lt"/>
                          <a:cs typeface="Arial" charset="0"/>
                        </a:rPr>
                        <a:t>Hypothyroïdie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10 (20)</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0 (0)</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4 (8)</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0 (0)</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4 (8)</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0 (0)</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extLst>
                  <a:ext uri="{0D108BD9-81ED-4DB2-BD59-A6C34878D82A}">
                    <a16:rowId xmlns:a16="http://schemas.microsoft.com/office/drawing/2014/main" val="10010"/>
                  </a:ext>
                </a:extLst>
              </a:tr>
              <a:tr h="226674">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dirty="0">
                          <a:ln>
                            <a:noFill/>
                          </a:ln>
                          <a:solidFill>
                            <a:srgbClr val="4D4D4D"/>
                          </a:solidFill>
                          <a:effectLst/>
                          <a:latin typeface="+mn-lt"/>
                          <a:cs typeface="Arial" charset="0"/>
                        </a:rPr>
                        <a:t>Rash </a:t>
                      </a:r>
                      <a:r>
                        <a:rPr kumimoji="0" lang="fr-FR" sz="1200" b="0" i="0" u="none" strike="noStrike" cap="none" normalizeH="0" baseline="0" dirty="0" err="1">
                          <a:ln>
                            <a:noFill/>
                          </a:ln>
                          <a:solidFill>
                            <a:srgbClr val="4D4D4D"/>
                          </a:solidFill>
                          <a:effectLst/>
                          <a:latin typeface="+mn-lt"/>
                          <a:cs typeface="Arial" charset="0"/>
                        </a:rPr>
                        <a:t>maculopapulaire</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7 (14)</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2 (4)</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4 (8)</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0 (0)</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3 (6)</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0 (0)</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11"/>
                  </a:ext>
                </a:extLst>
              </a:tr>
              <a:tr h="226674">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dirty="0">
                          <a:ln>
                            <a:noFill/>
                          </a:ln>
                          <a:solidFill>
                            <a:srgbClr val="4D4D4D"/>
                          </a:solidFill>
                          <a:effectLst/>
                          <a:latin typeface="+mn-lt"/>
                          <a:cs typeface="Arial" charset="0"/>
                        </a:rPr>
                        <a:t>Diminution appétit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6 (12)</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a:ln>
                            <a:noFill/>
                          </a:ln>
                          <a:solidFill>
                            <a:srgbClr val="4D4D4D"/>
                          </a:solidFill>
                          <a:effectLst/>
                          <a:latin typeface="+mn-lt"/>
                          <a:cs typeface="Arial" charset="0"/>
                        </a:rPr>
                        <a:t>0 (0)</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4 (8)</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0 (0)</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3 (6)</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0 (0)</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extLst>
                  <a:ext uri="{0D108BD9-81ED-4DB2-BD59-A6C34878D82A}">
                    <a16:rowId xmlns:a16="http://schemas.microsoft.com/office/drawing/2014/main" val="10012"/>
                  </a:ext>
                </a:extLst>
              </a:tr>
              <a:tr h="226674">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Malaise</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6 (12)</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1 (2)</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3 (6)</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0 (0)</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3 (6)</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0 (0)</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13"/>
                  </a:ext>
                </a:extLst>
              </a:tr>
              <a:tr h="226674">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dirty="0">
                          <a:ln>
                            <a:noFill/>
                          </a:ln>
                          <a:solidFill>
                            <a:srgbClr val="4D4D4D"/>
                          </a:solidFill>
                          <a:effectLst/>
                          <a:latin typeface="+mn-lt"/>
                          <a:cs typeface="Arial" charset="0"/>
                        </a:rPr>
                        <a:t>Insuffisance surrénalienne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7 (14)</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1 (2)</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3 (6)</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0 (0)</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2 (4)</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0 (0)</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extLst>
                  <a:ext uri="{0D108BD9-81ED-4DB2-BD59-A6C34878D82A}">
                    <a16:rowId xmlns:a16="http://schemas.microsoft.com/office/drawing/2014/main" val="10014"/>
                  </a:ext>
                </a:extLst>
              </a:tr>
              <a:tr h="226674">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dirty="0">
                          <a:ln>
                            <a:noFill/>
                          </a:ln>
                          <a:solidFill>
                            <a:srgbClr val="4D4D4D"/>
                          </a:solidFill>
                          <a:effectLst/>
                          <a:latin typeface="+mn-lt"/>
                          <a:cs typeface="Arial" charset="0"/>
                        </a:rPr>
                        <a:t>Nausées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5 (10)</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0 (0)</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4 (8)</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0 (0)</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1 (2)</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0 (0)</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15"/>
                  </a:ext>
                </a:extLst>
              </a:tr>
              <a:tr h="226674">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dirty="0">
                          <a:ln>
                            <a:noFill/>
                          </a:ln>
                          <a:solidFill>
                            <a:srgbClr val="4D4D4D"/>
                          </a:solidFill>
                          <a:effectLst/>
                          <a:latin typeface="+mn-lt"/>
                          <a:cs typeface="Arial" charset="0"/>
                        </a:rPr>
                        <a:t>Fièvre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2 (4)</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0 (0)</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4 (8)</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mn-lt"/>
                          <a:cs typeface="Arial" charset="0"/>
                        </a:rPr>
                        <a:t>0 (0)</a:t>
                      </a:r>
                      <a:endParaRPr kumimoji="0" lang="fr-FR" sz="12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dirty="0">
                          <a:ln>
                            <a:noFill/>
                          </a:ln>
                          <a:solidFill>
                            <a:srgbClr val="4D4D4D"/>
                          </a:solidFill>
                          <a:effectLst/>
                          <a:latin typeface="+mn-lt"/>
                          <a:cs typeface="Arial" charset="0"/>
                        </a:rPr>
                        <a:t>5 (10)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dirty="0">
                          <a:ln>
                            <a:noFill/>
                          </a:ln>
                          <a:solidFill>
                            <a:srgbClr val="4D4D4D"/>
                          </a:solidFill>
                          <a:effectLst/>
                          <a:latin typeface="+mn-lt"/>
                          <a:cs typeface="Arial"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extLst>
                  <a:ext uri="{0D108BD9-81ED-4DB2-BD59-A6C34878D82A}">
                    <a16:rowId xmlns:a16="http://schemas.microsoft.com/office/drawing/2014/main" val="10016"/>
                  </a:ext>
                </a:extLst>
              </a:tr>
            </a:tbl>
          </a:graphicData>
        </a:graphic>
      </p:graphicFrame>
    </p:spTree>
    <p:custDataLst>
      <p:tags r:id="rId1"/>
    </p:custDataLst>
    <p:extLst>
      <p:ext uri="{BB962C8B-B14F-4D97-AF65-F5344CB8AC3E}">
        <p14:creationId xmlns:p14="http://schemas.microsoft.com/office/powerpoint/2010/main" val="37360545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noProof="0" dirty="0"/>
              <a:t>4012: </a:t>
            </a:r>
            <a:r>
              <a:rPr lang="fr-FR" dirty="0"/>
              <a:t>Combinaison de nivolumab + ipilimumab chez les patients avec carcinome hépatocellulaire (CHC) avancé: résultats de </a:t>
            </a:r>
            <a:r>
              <a:rPr lang="en-GB" dirty="0" err="1"/>
              <a:t>CheckMate</a:t>
            </a:r>
            <a:r>
              <a:rPr lang="en-GB" dirty="0"/>
              <a:t> </a:t>
            </a:r>
            <a:r>
              <a:rPr lang="fr-FR" dirty="0"/>
              <a:t>040 </a:t>
            </a:r>
            <a:r>
              <a:rPr lang="fr-FR" dirty="0" smtClean="0"/>
              <a:t/>
            </a:r>
            <a:br>
              <a:rPr lang="fr-FR" dirty="0" smtClean="0"/>
            </a:br>
            <a:r>
              <a:rPr lang="fr-FR" dirty="0" smtClean="0"/>
              <a:t>– </a:t>
            </a:r>
            <a:r>
              <a:rPr lang="fr-FR" dirty="0" err="1"/>
              <a:t>Yau</a:t>
            </a:r>
            <a:r>
              <a:rPr lang="fr-FR" dirty="0"/>
              <a:t> T, et al</a:t>
            </a:r>
            <a:endParaRPr lang="fr-FR" noProof="0" dirty="0"/>
          </a:p>
        </p:txBody>
      </p:sp>
      <p:sp>
        <p:nvSpPr>
          <p:cNvPr id="5123" name="Rectangle 3"/>
          <p:cNvSpPr>
            <a:spLocks noGrp="1" noChangeArrowheads="1"/>
          </p:cNvSpPr>
          <p:nvPr>
            <p:ph idx="1"/>
          </p:nvPr>
        </p:nvSpPr>
        <p:spPr/>
        <p:txBody>
          <a:bodyPr/>
          <a:lstStyle/>
          <a:p>
            <a:pPr marL="0" indent="0">
              <a:buNone/>
            </a:pPr>
            <a:r>
              <a:rPr lang="fr-FR" b="1" noProof="0" dirty="0"/>
              <a:t>Résultats</a:t>
            </a:r>
          </a:p>
          <a:p>
            <a:pPr marL="0" indent="0">
              <a:buNone/>
            </a:pPr>
            <a:endParaRPr lang="fr-FR" b="1" noProof="0" dirty="0"/>
          </a:p>
          <a:p>
            <a:pPr marL="0" indent="0">
              <a:buNone/>
            </a:pPr>
            <a:endParaRPr lang="fr-FR" b="1" noProof="0" dirty="0"/>
          </a:p>
          <a:p>
            <a:pPr marL="0" indent="0">
              <a:buNone/>
            </a:pPr>
            <a:endParaRPr lang="fr-FR" b="1" noProof="0" dirty="0"/>
          </a:p>
          <a:p>
            <a:pPr marL="0" indent="0">
              <a:buNone/>
            </a:pPr>
            <a:endParaRPr lang="fr-FR" b="1" noProof="0" dirty="0"/>
          </a:p>
          <a:p>
            <a:pPr marL="0" indent="0">
              <a:buNone/>
            </a:pPr>
            <a:endParaRPr lang="fr-FR" b="1" noProof="0" dirty="0"/>
          </a:p>
          <a:p>
            <a:pPr marL="0" indent="0">
              <a:buNone/>
            </a:pPr>
            <a:endParaRPr lang="fr-FR" b="1" noProof="0" dirty="0"/>
          </a:p>
          <a:p>
            <a:pPr marL="0" indent="0">
              <a:buNone/>
            </a:pPr>
            <a:endParaRPr lang="fr-FR" b="1" noProof="0" dirty="0"/>
          </a:p>
          <a:p>
            <a:pPr marL="0" indent="0">
              <a:buNone/>
            </a:pPr>
            <a:endParaRPr lang="fr-FR" b="1" noProof="0" dirty="0"/>
          </a:p>
          <a:p>
            <a:pPr marL="0" indent="0">
              <a:buNone/>
            </a:pPr>
            <a:endParaRPr lang="fr-FR" b="1" noProof="0" dirty="0"/>
          </a:p>
          <a:p>
            <a:pPr marL="0" indent="0">
              <a:buNone/>
            </a:pPr>
            <a:endParaRPr lang="fr-FR" b="1" noProof="0" dirty="0"/>
          </a:p>
          <a:p>
            <a:pPr marL="0" indent="0">
              <a:buNone/>
            </a:pPr>
            <a:endParaRPr lang="fr-FR" b="1" noProof="0" dirty="0"/>
          </a:p>
          <a:p>
            <a:pPr marL="0" indent="0">
              <a:spcBef>
                <a:spcPts val="1800"/>
              </a:spcBef>
              <a:buNone/>
            </a:pPr>
            <a:r>
              <a:rPr lang="fr-FR" b="1" noProof="0" dirty="0"/>
              <a:t>Conclusions</a:t>
            </a:r>
          </a:p>
          <a:p>
            <a:r>
              <a:rPr lang="fr-FR" b="1" noProof="0" dirty="0"/>
              <a:t>Chez ces patients avec CHC avancé prétraité par sorafénib, nivolumab + ipilimumab a permis d’obtenir un TRG plus élevé que le nivolumab </a:t>
            </a:r>
            <a:r>
              <a:rPr lang="fr-FR" b="1" dirty="0"/>
              <a:t>seul</a:t>
            </a:r>
            <a:endParaRPr lang="fr-FR" b="1" noProof="0" dirty="0"/>
          </a:p>
          <a:p>
            <a:r>
              <a:rPr lang="fr-FR" b="1" noProof="0" dirty="0"/>
              <a:t>Le profil de toxicité de nivolumab + ipilimumab a été similaire à celui du nivolumab </a:t>
            </a:r>
            <a:r>
              <a:rPr lang="fr-FR" b="1" dirty="0"/>
              <a:t>seul</a:t>
            </a:r>
            <a:endParaRPr lang="fr-FR" b="1" noProof="0" dirty="0"/>
          </a:p>
        </p:txBody>
      </p:sp>
      <p:sp>
        <p:nvSpPr>
          <p:cNvPr id="15" name="Text Placeholder 14"/>
          <p:cNvSpPr>
            <a:spLocks noGrp="1"/>
          </p:cNvSpPr>
          <p:nvPr>
            <p:ph type="body" sz="quarter" idx="11"/>
          </p:nvPr>
        </p:nvSpPr>
        <p:spPr/>
        <p:txBody>
          <a:bodyPr/>
          <a:lstStyle/>
          <a:p>
            <a:r>
              <a:rPr lang="fr-FR" noProof="0" dirty="0" err="1"/>
              <a:t>Yau</a:t>
            </a:r>
            <a:r>
              <a:rPr lang="fr-FR" noProof="0" dirty="0"/>
              <a:t> </a:t>
            </a:r>
            <a:r>
              <a:rPr lang="fr-FR" noProof="0" dirty="0" err="1"/>
              <a:t>T</a:t>
            </a:r>
            <a:r>
              <a:rPr lang="fr-FR" noProof="0" dirty="0"/>
              <a:t>, et al, J Clin </a:t>
            </a:r>
            <a:r>
              <a:rPr lang="fr-FR" noProof="0" dirty="0" err="1"/>
              <a:t>Oncol</a:t>
            </a:r>
            <a:r>
              <a:rPr lang="fr-FR" noProof="0" dirty="0"/>
              <a:t> 2019;37(</a:t>
            </a:r>
            <a:r>
              <a:rPr lang="fr-FR" noProof="0" dirty="0" err="1"/>
              <a:t>suppl</a:t>
            </a:r>
            <a:r>
              <a:rPr lang="fr-FR" noProof="0" dirty="0"/>
              <a:t>):</a:t>
            </a:r>
            <a:r>
              <a:rPr lang="fr-FR" noProof="0" dirty="0" err="1"/>
              <a:t>abstr</a:t>
            </a:r>
            <a:r>
              <a:rPr lang="fr-FR" noProof="0" dirty="0"/>
              <a:t> 4012</a:t>
            </a:r>
          </a:p>
        </p:txBody>
      </p:sp>
      <p:graphicFrame>
        <p:nvGraphicFramePr>
          <p:cNvPr id="6" name="Group 88"/>
          <p:cNvGraphicFramePr>
            <a:graphicFrameLocks noGrp="1"/>
          </p:cNvGraphicFramePr>
          <p:nvPr>
            <p:extLst>
              <p:ext uri="{D42A27DB-BD31-4B8C-83A1-F6EECF244321}">
                <p14:modId xmlns:p14="http://schemas.microsoft.com/office/powerpoint/2010/main" val="2875145574"/>
              </p:ext>
            </p:extLst>
          </p:nvPr>
        </p:nvGraphicFramePr>
        <p:xfrm>
          <a:off x="45077" y="1572032"/>
          <a:ext cx="9053847" cy="3411330"/>
        </p:xfrm>
        <a:graphic>
          <a:graphicData uri="http://schemas.openxmlformats.org/drawingml/2006/table">
            <a:tbl>
              <a:tblPr firstRow="1" bandRow="1">
                <a:tableStyleId>{69012ECD-51FC-41F1-AA8D-1B2483CD663E}</a:tableStyleId>
              </a:tblPr>
              <a:tblGrid>
                <a:gridCol w="2864710">
                  <a:extLst>
                    <a:ext uri="{9D8B030D-6E8A-4147-A177-3AD203B41FA5}">
                      <a16:colId xmlns:a16="http://schemas.microsoft.com/office/drawing/2014/main" val="20000"/>
                    </a:ext>
                  </a:extLst>
                </a:gridCol>
                <a:gridCol w="2045562">
                  <a:extLst>
                    <a:ext uri="{9D8B030D-6E8A-4147-A177-3AD203B41FA5}">
                      <a16:colId xmlns:a16="http://schemas.microsoft.com/office/drawing/2014/main" val="20001"/>
                    </a:ext>
                  </a:extLst>
                </a:gridCol>
                <a:gridCol w="2084900">
                  <a:extLst>
                    <a:ext uri="{9D8B030D-6E8A-4147-A177-3AD203B41FA5}">
                      <a16:colId xmlns:a16="http://schemas.microsoft.com/office/drawing/2014/main" val="20002"/>
                    </a:ext>
                  </a:extLst>
                </a:gridCol>
                <a:gridCol w="2058675">
                  <a:extLst>
                    <a:ext uri="{9D8B030D-6E8A-4147-A177-3AD203B41FA5}">
                      <a16:colId xmlns:a16="http://schemas.microsoft.com/office/drawing/2014/main" val="20003"/>
                    </a:ext>
                  </a:extLst>
                </a:gridCol>
              </a:tblGrid>
              <a:tr h="32612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1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fr-FR" altLang="zh-CN" sz="1200" dirty="0">
                          <a:solidFill>
                            <a:srgbClr val="FFFFFF"/>
                          </a:solidFill>
                          <a:ea typeface="SimSun" pitchFamily="2" charset="-122"/>
                        </a:rPr>
                        <a:t>Nivolumab 1 mg/kg + </a:t>
                      </a:r>
                      <a:br>
                        <a:rPr lang="fr-FR" altLang="zh-CN" sz="1200" dirty="0">
                          <a:solidFill>
                            <a:srgbClr val="FFFFFF"/>
                          </a:solidFill>
                          <a:ea typeface="SimSun" pitchFamily="2" charset="-122"/>
                        </a:rPr>
                      </a:br>
                      <a:r>
                        <a:rPr lang="fr-FR" altLang="zh-CN" sz="1200" dirty="0">
                          <a:solidFill>
                            <a:srgbClr val="FFFFFF"/>
                          </a:solidFill>
                          <a:ea typeface="SimSun" pitchFamily="2" charset="-122"/>
                        </a:rPr>
                        <a:t>ipilimumab</a:t>
                      </a:r>
                      <a:r>
                        <a:rPr lang="fr-FR" altLang="zh-CN" sz="1200" baseline="0" dirty="0">
                          <a:solidFill>
                            <a:srgbClr val="FFFFFF"/>
                          </a:solidFill>
                          <a:ea typeface="SimSun" pitchFamily="2" charset="-122"/>
                        </a:rPr>
                        <a:t> 3 </a:t>
                      </a:r>
                      <a:r>
                        <a:rPr lang="fr-FR" altLang="zh-CN" sz="1200" dirty="0">
                          <a:solidFill>
                            <a:srgbClr val="FFFFFF"/>
                          </a:solidFill>
                          <a:ea typeface="SimSun" pitchFamily="2" charset="-122"/>
                        </a:rPr>
                        <a:t>mg/kg /3S</a:t>
                      </a:r>
                      <a:br>
                        <a:rPr lang="fr-FR" altLang="zh-CN" sz="1200" dirty="0">
                          <a:solidFill>
                            <a:srgbClr val="FFFFFF"/>
                          </a:solidFill>
                          <a:ea typeface="SimSun" pitchFamily="2" charset="-122"/>
                        </a:rPr>
                      </a:br>
                      <a:r>
                        <a:rPr kumimoji="0" lang="fr-FR" sz="1200" b="1" i="0" u="none" strike="noStrike" cap="none" normalizeH="0" baseline="0" dirty="0">
                          <a:ln>
                            <a:noFill/>
                          </a:ln>
                          <a:solidFill>
                            <a:srgbClr val="FFFFFF"/>
                          </a:solidFill>
                          <a:effectLst/>
                          <a:latin typeface="Arial" charset="0"/>
                          <a:ea typeface="SimSun" pitchFamily="2" charset="-122"/>
                          <a:cs typeface="Arial" charset="0"/>
                        </a:rPr>
                        <a:t>(n=49)</a:t>
                      </a:r>
                      <a:endParaRPr kumimoji="0" lang="fr-FR" sz="12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fr-FR" altLang="zh-CN" sz="1200" dirty="0">
                          <a:solidFill>
                            <a:srgbClr val="FFFFFF"/>
                          </a:solidFill>
                          <a:ea typeface="SimSun" pitchFamily="2" charset="-122"/>
                        </a:rPr>
                        <a:t>Nivolumab 3 mg/kg +</a:t>
                      </a:r>
                      <a:br>
                        <a:rPr lang="fr-FR" altLang="zh-CN" sz="1200" dirty="0">
                          <a:solidFill>
                            <a:srgbClr val="FFFFFF"/>
                          </a:solidFill>
                          <a:ea typeface="SimSun" pitchFamily="2" charset="-122"/>
                        </a:rPr>
                      </a:br>
                      <a:r>
                        <a:rPr lang="fr-FR" altLang="zh-CN" sz="1200" dirty="0">
                          <a:solidFill>
                            <a:srgbClr val="FFFFFF"/>
                          </a:solidFill>
                          <a:ea typeface="SimSun" pitchFamily="2" charset="-122"/>
                        </a:rPr>
                        <a:t>ipilimumab 1 mg/kg /3S</a:t>
                      </a:r>
                      <a:r>
                        <a:rPr lang="fr-FR" altLang="zh-CN" sz="1200" baseline="30000" dirty="0">
                          <a:solidFill>
                            <a:srgbClr val="FFFFFF"/>
                          </a:solidFill>
                          <a:latin typeface="Calibri"/>
                          <a:ea typeface="SimSun" pitchFamily="2" charset="-122"/>
                        </a:rPr>
                        <a:t/>
                      </a:r>
                      <a:br>
                        <a:rPr lang="fr-FR" altLang="zh-CN" sz="1200" baseline="30000" dirty="0">
                          <a:solidFill>
                            <a:srgbClr val="FFFFFF"/>
                          </a:solidFill>
                          <a:latin typeface="Calibri"/>
                          <a:ea typeface="SimSun" pitchFamily="2" charset="-122"/>
                        </a:rPr>
                      </a:br>
                      <a:r>
                        <a:rPr kumimoji="0" lang="fr-FR" sz="1200" b="1" i="0" u="none" strike="noStrike" cap="none" normalizeH="0" baseline="0" dirty="0">
                          <a:ln>
                            <a:noFill/>
                          </a:ln>
                          <a:solidFill>
                            <a:srgbClr val="FFFFFF"/>
                          </a:solidFill>
                          <a:effectLst/>
                          <a:latin typeface="Arial" charset="0"/>
                          <a:ea typeface="SimSun" pitchFamily="2" charset="-122"/>
                          <a:cs typeface="Arial" charset="0"/>
                        </a:rPr>
                        <a:t>(n=49)</a:t>
                      </a:r>
                      <a:endParaRPr kumimoji="0" lang="fr-FR" sz="12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fr-FR" altLang="zh-CN" sz="1200" b="1" kern="1200" dirty="0">
                          <a:solidFill>
                            <a:srgbClr val="FFFFFF"/>
                          </a:solidFill>
                          <a:latin typeface="+mn-lt"/>
                          <a:ea typeface="SimSun" pitchFamily="2" charset="-122"/>
                          <a:cs typeface="+mn-cs"/>
                        </a:rPr>
                        <a:t>Nivolumab 3 </a:t>
                      </a:r>
                      <a:r>
                        <a:rPr lang="fr-FR" altLang="zh-CN" sz="1200" dirty="0">
                          <a:solidFill>
                            <a:srgbClr val="FFFFFF"/>
                          </a:solidFill>
                          <a:ea typeface="SimSun" pitchFamily="2" charset="-122"/>
                        </a:rPr>
                        <a:t>mg/kg /2S</a:t>
                      </a:r>
                      <a:r>
                        <a:rPr lang="fr-FR" altLang="zh-CN" sz="1200" b="1" kern="1200" dirty="0">
                          <a:solidFill>
                            <a:srgbClr val="FFFFFF"/>
                          </a:solidFill>
                          <a:latin typeface="+mn-lt"/>
                          <a:ea typeface="SimSun" pitchFamily="2" charset="-122"/>
                          <a:cs typeface="+mn-cs"/>
                        </a:rPr>
                        <a:t> + </a:t>
                      </a:r>
                      <a:br>
                        <a:rPr lang="fr-FR" altLang="zh-CN" sz="1200" b="1" kern="1200" dirty="0">
                          <a:solidFill>
                            <a:srgbClr val="FFFFFF"/>
                          </a:solidFill>
                          <a:latin typeface="+mn-lt"/>
                          <a:ea typeface="SimSun" pitchFamily="2" charset="-122"/>
                          <a:cs typeface="+mn-cs"/>
                        </a:rPr>
                      </a:br>
                      <a:r>
                        <a:rPr lang="fr-FR" altLang="zh-CN" sz="1200" b="1" kern="1200" dirty="0">
                          <a:solidFill>
                            <a:srgbClr val="FFFFFF"/>
                          </a:solidFill>
                          <a:latin typeface="+mn-lt"/>
                          <a:ea typeface="SimSun" pitchFamily="2" charset="-122"/>
                          <a:cs typeface="+mn-cs"/>
                        </a:rPr>
                        <a:t>ipilimumab 1 </a:t>
                      </a:r>
                      <a:r>
                        <a:rPr lang="fr-FR" altLang="zh-CN" sz="1200" dirty="0">
                          <a:solidFill>
                            <a:srgbClr val="FFFFFF"/>
                          </a:solidFill>
                          <a:ea typeface="SimSun" pitchFamily="2" charset="-122"/>
                        </a:rPr>
                        <a:t>mg/kg /6S</a:t>
                      </a:r>
                      <a:r>
                        <a:rPr kumimoji="0" lang="fr-FR" sz="1200" b="0" i="0" u="none" strike="noStrike" kern="1200" cap="none" spc="0" normalizeH="0" baseline="30000" noProof="0" dirty="0">
                          <a:ln>
                            <a:noFill/>
                          </a:ln>
                          <a:solidFill>
                            <a:schemeClr val="tx2"/>
                          </a:solidFill>
                          <a:effectLst/>
                          <a:uLnTx/>
                          <a:uFillTx/>
                          <a:latin typeface="+mn-lt"/>
                          <a:ea typeface="+mn-ea"/>
                          <a:cs typeface="+mn-cs"/>
                        </a:rPr>
                        <a:t/>
                      </a:r>
                      <a:br>
                        <a:rPr kumimoji="0" lang="fr-FR" sz="1200" b="0" i="0" u="none" strike="noStrike" kern="1200" cap="none" spc="0" normalizeH="0" baseline="30000" noProof="0" dirty="0">
                          <a:ln>
                            <a:noFill/>
                          </a:ln>
                          <a:solidFill>
                            <a:schemeClr val="tx2"/>
                          </a:solidFill>
                          <a:effectLst/>
                          <a:uLnTx/>
                          <a:uFillTx/>
                          <a:latin typeface="+mn-lt"/>
                          <a:ea typeface="+mn-ea"/>
                          <a:cs typeface="+mn-cs"/>
                        </a:rPr>
                      </a:br>
                      <a:r>
                        <a:rPr lang="fr-FR" altLang="zh-CN" sz="1200" b="1" kern="1200" dirty="0">
                          <a:solidFill>
                            <a:srgbClr val="FFFFFF"/>
                          </a:solidFill>
                          <a:latin typeface="+mn-lt"/>
                          <a:ea typeface="SimSun" pitchFamily="2" charset="-122"/>
                          <a:cs typeface="+mn-cs"/>
                        </a:rPr>
                        <a:t>(n=49) </a:t>
                      </a:r>
                      <a:endParaRPr lang="fr-FR" sz="1200" b="1" kern="1200" dirty="0">
                        <a:solidFill>
                          <a:srgbClr val="FFFFFF"/>
                        </a:solidFill>
                        <a:latin typeface="+mn-lt"/>
                        <a:ea typeface="SimSun" pitchFamily="2" charset="-122"/>
                        <a:cs typeface="+mn-cs"/>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8358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dirty="0">
                          <a:ln>
                            <a:noFill/>
                          </a:ln>
                          <a:solidFill>
                            <a:srgbClr val="4D4D4D"/>
                          </a:solidFill>
                          <a:effectLst/>
                          <a:latin typeface="Arial" charset="0"/>
                          <a:cs typeface="Arial" charset="0"/>
                        </a:rPr>
                        <a:t>TRG par CIRA,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Arial" charset="0"/>
                          <a:cs typeface="Arial" charset="0"/>
                        </a:rPr>
                        <a:t>16 (32)</a:t>
                      </a:r>
                      <a:endParaRPr kumimoji="0" lang="fr-FR"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Arial" charset="0"/>
                          <a:cs typeface="Arial" charset="0"/>
                        </a:rPr>
                        <a:t>15 (31)</a:t>
                      </a:r>
                      <a:endParaRPr kumimoji="0" lang="fr-FR"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Arial" charset="0"/>
                          <a:cs typeface="Arial" charset="0"/>
                        </a:rPr>
                        <a:t>15 (31)</a:t>
                      </a:r>
                      <a:endParaRPr kumimoji="0" lang="fr-FR"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183582">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dirty="0">
                          <a:ln>
                            <a:noFill/>
                          </a:ln>
                          <a:solidFill>
                            <a:srgbClr val="4D4D4D"/>
                          </a:solidFill>
                          <a:effectLst/>
                          <a:latin typeface="Arial" charset="0"/>
                          <a:cs typeface="Arial" charset="0"/>
                        </a:rPr>
                        <a:t>RC</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Arial" charset="0"/>
                          <a:cs typeface="Arial" charset="0"/>
                        </a:rPr>
                        <a:t>4 (8)</a:t>
                      </a:r>
                      <a:endParaRPr kumimoji="0" lang="fr-FR"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Arial" charset="0"/>
                          <a:cs typeface="Arial" charset="0"/>
                        </a:rPr>
                        <a:t>3 (6)</a:t>
                      </a:r>
                      <a:endParaRPr kumimoji="0" lang="fr-FR"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Arial" charset="0"/>
                          <a:cs typeface="Arial" charset="0"/>
                        </a:rPr>
                        <a:t>0</a:t>
                      </a:r>
                      <a:endParaRPr kumimoji="0" lang="fr-FR"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183582">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dirty="0">
                          <a:ln>
                            <a:noFill/>
                          </a:ln>
                          <a:solidFill>
                            <a:srgbClr val="4D4D4D"/>
                          </a:solidFill>
                          <a:effectLst/>
                          <a:latin typeface="Arial" charset="0"/>
                          <a:cs typeface="Arial" charset="0"/>
                        </a:rPr>
                        <a:t>RP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Arial" charset="0"/>
                          <a:cs typeface="Arial" charset="0"/>
                        </a:rPr>
                        <a:t>12 (24)</a:t>
                      </a:r>
                      <a:endParaRPr kumimoji="0" lang="fr-FR"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Arial" charset="0"/>
                          <a:cs typeface="Arial" charset="0"/>
                        </a:rPr>
                        <a:t>12 (24)</a:t>
                      </a:r>
                      <a:endParaRPr kumimoji="0" lang="fr-FR"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Arial" charset="0"/>
                          <a:cs typeface="Arial" charset="0"/>
                        </a:rPr>
                        <a:t>15 (31)</a:t>
                      </a:r>
                      <a:endParaRPr kumimoji="0" lang="fr-FR"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18358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dirty="0">
                          <a:ln>
                            <a:noFill/>
                          </a:ln>
                          <a:solidFill>
                            <a:srgbClr val="4D4D4D"/>
                          </a:solidFill>
                          <a:effectLst/>
                          <a:latin typeface="Arial" charset="0"/>
                          <a:cs typeface="Arial" charset="0"/>
                        </a:rPr>
                        <a:t>MS,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Arial" charset="0"/>
                          <a:cs typeface="Arial" charset="0"/>
                        </a:rPr>
                        <a:t>9 (18)</a:t>
                      </a:r>
                      <a:endParaRPr kumimoji="0" lang="fr-FR"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Arial" charset="0"/>
                          <a:cs typeface="Arial" charset="0"/>
                        </a:rPr>
                        <a:t>5 (10)</a:t>
                      </a:r>
                      <a:endParaRPr kumimoji="0" lang="fr-FR"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Arial" charset="0"/>
                          <a:cs typeface="Arial" charset="0"/>
                        </a:rPr>
                        <a:t>9 (18)</a:t>
                      </a:r>
                      <a:endParaRPr kumimoji="0" lang="fr-FR"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18358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dirty="0">
                          <a:ln>
                            <a:noFill/>
                          </a:ln>
                          <a:solidFill>
                            <a:srgbClr val="4D4D4D"/>
                          </a:solidFill>
                          <a:effectLst/>
                          <a:latin typeface="Arial" charset="0"/>
                          <a:cs typeface="Arial" charset="0"/>
                        </a:rPr>
                        <a:t>Progression,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Arial" charset="0"/>
                          <a:cs typeface="Arial" charset="0"/>
                        </a:rPr>
                        <a:t>20 (40)</a:t>
                      </a:r>
                      <a:endParaRPr kumimoji="0" lang="fr-FR"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Arial" charset="0"/>
                          <a:cs typeface="Arial" charset="0"/>
                        </a:rPr>
                        <a:t>24 (49)</a:t>
                      </a:r>
                      <a:endParaRPr kumimoji="0" lang="fr-FR"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Arial" charset="0"/>
                          <a:cs typeface="Arial" charset="0"/>
                        </a:rPr>
                        <a:t>21 (43)</a:t>
                      </a:r>
                      <a:endParaRPr kumimoji="0" lang="fr-FR"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18358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dirty="0">
                          <a:ln>
                            <a:noFill/>
                          </a:ln>
                          <a:solidFill>
                            <a:srgbClr val="4D4D4D"/>
                          </a:solidFill>
                          <a:effectLst/>
                          <a:latin typeface="Arial" charset="0"/>
                          <a:cs typeface="Arial" charset="0"/>
                        </a:rPr>
                        <a:t>Détermination impossible,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Arial" charset="0"/>
                          <a:cs typeface="Arial" charset="0"/>
                        </a:rPr>
                        <a:t>3 (6)</a:t>
                      </a:r>
                      <a:endParaRPr kumimoji="0" lang="fr-FR"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Arial" charset="0"/>
                          <a:cs typeface="Arial" charset="0"/>
                        </a:rPr>
                        <a:t>4 (8)</a:t>
                      </a:r>
                      <a:endParaRPr kumimoji="0" lang="fr-FR"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Arial" charset="0"/>
                          <a:cs typeface="Arial" charset="0"/>
                        </a:rPr>
                        <a:t>4 (8)</a:t>
                      </a:r>
                      <a:endParaRPr kumimoji="0" lang="fr-FR"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6"/>
                  </a:ext>
                </a:extLst>
              </a:tr>
              <a:tr h="18358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dirty="0">
                          <a:ln>
                            <a:noFill/>
                          </a:ln>
                          <a:solidFill>
                            <a:srgbClr val="4D4D4D"/>
                          </a:solidFill>
                          <a:effectLst/>
                          <a:latin typeface="Arial" charset="0"/>
                          <a:cs typeface="Arial" charset="0"/>
                        </a:rPr>
                        <a:t>TCM,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Arial" charset="0"/>
                          <a:cs typeface="Arial" charset="0"/>
                        </a:rPr>
                        <a:t>27 (54)</a:t>
                      </a:r>
                      <a:endParaRPr kumimoji="0" lang="fr-FR"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Arial" charset="0"/>
                          <a:cs typeface="Arial" charset="0"/>
                        </a:rPr>
                        <a:t>21 (43)</a:t>
                      </a:r>
                      <a:endParaRPr kumimoji="0" lang="fr-FR"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Arial" charset="0"/>
                          <a:cs typeface="Arial" charset="0"/>
                        </a:rPr>
                        <a:t>24 (49)</a:t>
                      </a:r>
                      <a:endParaRPr kumimoji="0" lang="fr-FR"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7"/>
                  </a:ext>
                </a:extLst>
              </a:tr>
              <a:tr h="2634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dirty="0">
                          <a:ln>
                            <a:noFill/>
                          </a:ln>
                          <a:solidFill>
                            <a:srgbClr val="4D4D4D"/>
                          </a:solidFill>
                          <a:effectLst/>
                          <a:latin typeface="Arial" charset="0"/>
                          <a:cs typeface="Arial" charset="0"/>
                        </a:rPr>
                        <a:t>Délai à récidive, médiane, mois (range)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dirty="0">
                          <a:ln>
                            <a:noFill/>
                          </a:ln>
                          <a:solidFill>
                            <a:srgbClr val="4D4D4D"/>
                          </a:solidFill>
                          <a:effectLst/>
                          <a:latin typeface="Arial" charset="0"/>
                          <a:cs typeface="Arial" charset="0"/>
                        </a:rPr>
                        <a:t>2,0 (</a:t>
                      </a:r>
                      <a:r>
                        <a:rPr kumimoji="0" lang="fr-FR" sz="1200" b="0" i="0" u="none" strike="noStrike" cap="none" normalizeH="0" baseline="0" dirty="0" smtClean="0">
                          <a:ln>
                            <a:noFill/>
                          </a:ln>
                          <a:solidFill>
                            <a:srgbClr val="4D4D4D"/>
                          </a:solidFill>
                          <a:effectLst/>
                          <a:latin typeface="Arial" charset="0"/>
                          <a:cs typeface="Arial" charset="0"/>
                        </a:rPr>
                        <a:t>1,1–12,8</a:t>
                      </a:r>
                      <a:r>
                        <a:rPr kumimoji="0" lang="fr-FR" sz="1200" b="0" i="0" u="none" strike="noStrike" cap="none" normalizeH="0" baseline="0" dirty="0">
                          <a:ln>
                            <a:noFill/>
                          </a:ln>
                          <a:solidFill>
                            <a:srgbClr val="4D4D4D"/>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dirty="0">
                          <a:ln>
                            <a:noFill/>
                          </a:ln>
                          <a:solidFill>
                            <a:srgbClr val="4D4D4D"/>
                          </a:solidFill>
                          <a:effectLst/>
                          <a:latin typeface="Arial" charset="0"/>
                          <a:cs typeface="Arial" charset="0"/>
                        </a:rPr>
                        <a:t>2,6 (</a:t>
                      </a:r>
                      <a:r>
                        <a:rPr kumimoji="0" lang="fr-FR" sz="1200" b="0" i="0" u="none" strike="noStrike" cap="none" normalizeH="0" baseline="0" dirty="0" smtClean="0">
                          <a:ln>
                            <a:noFill/>
                          </a:ln>
                          <a:solidFill>
                            <a:srgbClr val="4D4D4D"/>
                          </a:solidFill>
                          <a:effectLst/>
                          <a:latin typeface="Arial" charset="0"/>
                          <a:cs typeface="Arial" charset="0"/>
                        </a:rPr>
                        <a:t>1,2–5,5</a:t>
                      </a:r>
                      <a:r>
                        <a:rPr kumimoji="0" lang="fr-FR" sz="1200" b="0" i="0" u="none" strike="noStrike" cap="none" normalizeH="0" baseline="0" dirty="0">
                          <a:ln>
                            <a:noFill/>
                          </a:ln>
                          <a:solidFill>
                            <a:srgbClr val="4D4D4D"/>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dirty="0">
                          <a:ln>
                            <a:noFill/>
                          </a:ln>
                          <a:solidFill>
                            <a:srgbClr val="4D4D4D"/>
                          </a:solidFill>
                          <a:effectLst/>
                          <a:latin typeface="Arial" charset="0"/>
                          <a:cs typeface="Arial" charset="0"/>
                        </a:rPr>
                        <a:t>2,7 (</a:t>
                      </a:r>
                      <a:r>
                        <a:rPr kumimoji="0" lang="fr-FR" sz="1200" b="0" i="0" u="none" strike="noStrike" cap="none" normalizeH="0" baseline="0" dirty="0" smtClean="0">
                          <a:ln>
                            <a:noFill/>
                          </a:ln>
                          <a:solidFill>
                            <a:srgbClr val="4D4D4D"/>
                          </a:solidFill>
                          <a:effectLst/>
                          <a:latin typeface="Arial" charset="0"/>
                          <a:cs typeface="Arial" charset="0"/>
                        </a:rPr>
                        <a:t>1,2–8,7</a:t>
                      </a:r>
                      <a:r>
                        <a:rPr kumimoji="0" lang="fr-FR" sz="1200" b="0" i="0" u="none" strike="noStrike" cap="none" normalizeH="0" baseline="0" dirty="0">
                          <a:ln>
                            <a:noFill/>
                          </a:ln>
                          <a:solidFill>
                            <a:srgbClr val="4D4D4D"/>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8"/>
                  </a:ext>
                </a:extLst>
              </a:tr>
              <a:tr h="2634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dirty="0">
                          <a:ln>
                            <a:noFill/>
                          </a:ln>
                          <a:solidFill>
                            <a:srgbClr val="4D4D4D"/>
                          </a:solidFill>
                          <a:effectLst/>
                          <a:latin typeface="Arial" charset="0"/>
                          <a:cs typeface="Arial" charset="0"/>
                        </a:rPr>
                        <a:t>Durée réponse, médiane, mois (range)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dirty="0">
                          <a:ln>
                            <a:noFill/>
                          </a:ln>
                          <a:solidFill>
                            <a:srgbClr val="4D4D4D"/>
                          </a:solidFill>
                          <a:effectLst/>
                          <a:latin typeface="Arial" charset="0"/>
                          <a:cs typeface="Arial" charset="0"/>
                        </a:rPr>
                        <a:t>17,5 (</a:t>
                      </a:r>
                      <a:r>
                        <a:rPr kumimoji="0" lang="fr-FR" sz="1200" b="0" i="0" u="none" strike="noStrike" cap="none" normalizeH="0" baseline="0" dirty="0" smtClean="0">
                          <a:ln>
                            <a:noFill/>
                          </a:ln>
                          <a:solidFill>
                            <a:srgbClr val="4D4D4D"/>
                          </a:solidFill>
                          <a:effectLst/>
                          <a:latin typeface="Arial" charset="0"/>
                          <a:cs typeface="Arial" charset="0"/>
                        </a:rPr>
                        <a:t>4,6–30,5</a:t>
                      </a:r>
                      <a:r>
                        <a:rPr kumimoji="0" lang="fr-FR" sz="1200" b="0" i="0" u="none" strike="noStrike" cap="none" normalizeH="0" baseline="0" dirty="0">
                          <a:ln>
                            <a:noFill/>
                          </a:ln>
                          <a:solidFill>
                            <a:srgbClr val="4D4D4D"/>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dirty="0">
                          <a:ln>
                            <a:noFill/>
                          </a:ln>
                          <a:solidFill>
                            <a:srgbClr val="4D4D4D"/>
                          </a:solidFill>
                          <a:effectLst/>
                          <a:latin typeface="Arial" charset="0"/>
                          <a:cs typeface="Arial" charset="0"/>
                        </a:rPr>
                        <a:t>22,2 (</a:t>
                      </a:r>
                      <a:r>
                        <a:rPr kumimoji="0" lang="fr-FR" sz="1200" b="0" i="0" u="none" strike="noStrike" cap="none" normalizeH="0" baseline="0" dirty="0" smtClean="0">
                          <a:ln>
                            <a:noFill/>
                          </a:ln>
                          <a:solidFill>
                            <a:srgbClr val="4D4D4D"/>
                          </a:solidFill>
                          <a:effectLst/>
                          <a:latin typeface="Arial" charset="0"/>
                          <a:cs typeface="Arial" charset="0"/>
                        </a:rPr>
                        <a:t>4,2–29,9</a:t>
                      </a:r>
                      <a:r>
                        <a:rPr kumimoji="0" lang="fr-FR" sz="1200" b="0" i="0" u="none" strike="noStrike" cap="none" normalizeH="0" baseline="0" dirty="0">
                          <a:ln>
                            <a:noFill/>
                          </a:ln>
                          <a:solidFill>
                            <a:srgbClr val="4D4D4D"/>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dirty="0">
                          <a:ln>
                            <a:noFill/>
                          </a:ln>
                          <a:solidFill>
                            <a:srgbClr val="4D4D4D"/>
                          </a:solidFill>
                          <a:effectLst/>
                          <a:latin typeface="Arial" charset="0"/>
                          <a:cs typeface="Arial" charset="0"/>
                        </a:rPr>
                        <a:t>16,6 (4,1</a:t>
                      </a:r>
                      <a:r>
                        <a:rPr kumimoji="0" lang="fr-FR" sz="1200" b="0" i="0" u="none" strike="noStrike" cap="none" normalizeH="0" baseline="0" dirty="0" smtClean="0">
                          <a:ln>
                            <a:noFill/>
                          </a:ln>
                          <a:solidFill>
                            <a:srgbClr val="4D4D4D"/>
                          </a:solidFill>
                          <a:effectLst/>
                          <a:latin typeface="Arial" charset="0"/>
                          <a:cs typeface="Arial" charset="0"/>
                        </a:rPr>
                        <a:t>+–32,0</a:t>
                      </a:r>
                      <a:r>
                        <a:rPr kumimoji="0" lang="fr-FR" sz="1200" b="0" i="0" u="none" strike="noStrike" cap="none" normalizeH="0" baseline="0" dirty="0">
                          <a:ln>
                            <a:noFill/>
                          </a:ln>
                          <a:solidFill>
                            <a:srgbClr val="4D4D4D"/>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9"/>
                  </a:ext>
                </a:extLst>
              </a:tr>
              <a:tr h="30237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dirty="0">
                          <a:ln>
                            <a:noFill/>
                          </a:ln>
                          <a:solidFill>
                            <a:srgbClr val="4D4D4D"/>
                          </a:solidFill>
                          <a:effectLst/>
                          <a:latin typeface="Arial" charset="0"/>
                          <a:cs typeface="Arial" charset="0"/>
                        </a:rPr>
                        <a:t>TRG selon investigateur,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dirty="0">
                          <a:ln>
                            <a:noFill/>
                          </a:ln>
                          <a:solidFill>
                            <a:srgbClr val="4D4D4D"/>
                          </a:solidFill>
                          <a:effectLst/>
                          <a:latin typeface="Arial" charset="0"/>
                          <a:cs typeface="Arial" charset="0"/>
                        </a:rPr>
                        <a:t>16 (32)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a:ln>
                            <a:noFill/>
                          </a:ln>
                          <a:solidFill>
                            <a:srgbClr val="4D4D4D"/>
                          </a:solidFill>
                          <a:effectLst/>
                          <a:latin typeface="Arial" charset="0"/>
                          <a:cs typeface="Arial" charset="0"/>
                        </a:rPr>
                        <a:t>13 (27)</a:t>
                      </a:r>
                      <a:endParaRPr kumimoji="0" lang="fr-FR" sz="12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dirty="0">
                          <a:ln>
                            <a:noFill/>
                          </a:ln>
                          <a:solidFill>
                            <a:srgbClr val="4D4D4D"/>
                          </a:solidFill>
                          <a:effectLst/>
                          <a:latin typeface="Arial" charset="0"/>
                          <a:cs typeface="Arial" charset="0"/>
                        </a:rPr>
                        <a:t>14 (29)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10"/>
                  </a:ext>
                </a:extLst>
              </a:tr>
            </a:tbl>
          </a:graphicData>
        </a:graphic>
      </p:graphicFrame>
    </p:spTree>
    <p:custDataLst>
      <p:tags r:id="rId1"/>
    </p:custDataLst>
    <p:extLst>
      <p:ext uri="{BB962C8B-B14F-4D97-AF65-F5344CB8AC3E}">
        <p14:creationId xmlns:p14="http://schemas.microsoft.com/office/powerpoint/2010/main" val="28640663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noProof="0" dirty="0" err="1"/>
              <a:t>caNCER</a:t>
            </a:r>
            <a:r>
              <a:rPr lang="fr-FR" noProof="0" dirty="0"/>
              <a:t> des voies </a:t>
            </a:r>
            <a:r>
              <a:rPr lang="fr-FR" noProof="0" dirty="0" err="1"/>
              <a:t>bili</a:t>
            </a:r>
            <a:r>
              <a:rPr lang="fr-FR" dirty="0"/>
              <a:t>aires</a:t>
            </a:r>
            <a:endParaRPr lang="fr-FR" noProof="0" dirty="0"/>
          </a:p>
        </p:txBody>
      </p:sp>
      <p:sp>
        <p:nvSpPr>
          <p:cNvPr id="3" name="Text Placeholder 2"/>
          <p:cNvSpPr>
            <a:spLocks noGrp="1"/>
          </p:cNvSpPr>
          <p:nvPr>
            <p:ph type="body" idx="1"/>
          </p:nvPr>
        </p:nvSpPr>
        <p:spPr>
          <a:xfrm>
            <a:off x="722313" y="2906713"/>
            <a:ext cx="8132320" cy="1500187"/>
          </a:xfrm>
        </p:spPr>
        <p:txBody>
          <a:bodyPr/>
          <a:lstStyle/>
          <a:p>
            <a:r>
              <a:rPr lang="fr-FR" b="1" dirty="0"/>
              <a:t>Cancers du pancréas, de l’intestin grêle et du tractus hépatobiliaire</a:t>
            </a:r>
          </a:p>
          <a:p>
            <a:endParaRPr lang="fr-FR" b="1" noProof="0" dirty="0"/>
          </a:p>
        </p:txBody>
      </p:sp>
    </p:spTree>
    <p:extLst>
      <p:ext uri="{BB962C8B-B14F-4D97-AF65-F5344CB8AC3E}">
        <p14:creationId xmlns:p14="http://schemas.microsoft.com/office/powerpoint/2010/main" val="28926413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noChangeArrowheads="1"/>
          </p:cNvSpPr>
          <p:nvPr>
            <p:ph type="title"/>
          </p:nvPr>
        </p:nvSpPr>
        <p:spPr>
          <a:xfrm>
            <a:off x="365124" y="179614"/>
            <a:ext cx="8311554" cy="807720"/>
          </a:xfrm>
        </p:spPr>
        <p:txBody>
          <a:bodyPr/>
          <a:lstStyle/>
          <a:p>
            <a:r>
              <a:rPr lang="fr-FR" sz="1600" noProof="0" dirty="0" smtClean="0"/>
              <a:t>4003: ABC-06: une étude randomisée de phase III, multicentrique, ouverte comparant traitement symptomatique (TS) seul et TS + </a:t>
            </a:r>
            <a:r>
              <a:rPr lang="fr-FR" sz="1600" noProof="0" dirty="0" err="1" smtClean="0"/>
              <a:t>oxaliplatine</a:t>
            </a:r>
            <a:r>
              <a:rPr lang="fr-FR" sz="1600" noProof="0" dirty="0" smtClean="0"/>
              <a:t> / 5-FU (</a:t>
            </a:r>
            <a:r>
              <a:rPr lang="fr-FR" sz="1600" noProof="0" dirty="0" err="1" smtClean="0"/>
              <a:t>mFOLFOX</a:t>
            </a:r>
            <a:r>
              <a:rPr lang="fr-FR" sz="1600" noProof="0" dirty="0" smtClean="0"/>
              <a:t>) chez les patients avec cancer des voies biliaires localement avancé/ métastatique prétraités par </a:t>
            </a:r>
            <a:r>
              <a:rPr lang="fr-FR" sz="1600" noProof="0" dirty="0" err="1" smtClean="0"/>
              <a:t>cisplatine</a:t>
            </a:r>
            <a:r>
              <a:rPr lang="fr-FR" sz="1600" noProof="0" dirty="0" smtClean="0"/>
              <a:t>/</a:t>
            </a:r>
            <a:r>
              <a:rPr lang="fr-FR" sz="1600" noProof="0" dirty="0" err="1" smtClean="0"/>
              <a:t>gemcitabine</a:t>
            </a:r>
            <a:r>
              <a:rPr lang="fr-FR" sz="1600" noProof="0" dirty="0" smtClean="0"/>
              <a:t> – </a:t>
            </a:r>
            <a:r>
              <a:rPr lang="fr-FR" sz="1600" noProof="0" dirty="0" err="1" smtClean="0"/>
              <a:t>Lamarca</a:t>
            </a:r>
            <a:r>
              <a:rPr lang="fr-FR" sz="1600" noProof="0" dirty="0" smtClean="0"/>
              <a:t> A, et al</a:t>
            </a:r>
            <a:endParaRPr lang="fr-FR" sz="1600" noProof="0" dirty="0"/>
          </a:p>
        </p:txBody>
      </p:sp>
      <p:sp>
        <p:nvSpPr>
          <p:cNvPr id="27" name="Text Placeholder 24"/>
          <p:cNvSpPr>
            <a:spLocks noGrp="1"/>
          </p:cNvSpPr>
          <p:nvPr>
            <p:ph type="body" sz="quarter" idx="10"/>
          </p:nvPr>
        </p:nvSpPr>
        <p:spPr>
          <a:xfrm>
            <a:off x="365126" y="6096000"/>
            <a:ext cx="4281826" cy="487363"/>
          </a:xfrm>
        </p:spPr>
        <p:txBody>
          <a:bodyPr/>
          <a:lstStyle/>
          <a:p>
            <a:r>
              <a:rPr lang="fr-FR" noProof="0" dirty="0"/>
              <a:t>*Inclut: drainage biliaire, antibiotiques, antalgiques, </a:t>
            </a:r>
            <a:r>
              <a:rPr lang="fr-FR" noProof="0" dirty="0" err="1"/>
              <a:t>stéro</a:t>
            </a:r>
            <a:r>
              <a:rPr lang="fr-FR" dirty="0" err="1"/>
              <a:t>ï</a:t>
            </a:r>
            <a:r>
              <a:rPr lang="fr-FR" noProof="0" dirty="0"/>
              <a:t>des, antiémétiques, </a:t>
            </a:r>
            <a:r>
              <a:rPr lang="fr-FR" noProof="0" dirty="0" smtClean="0"/>
              <a:t>etc.; </a:t>
            </a:r>
            <a:r>
              <a:rPr lang="fr-FR" baseline="30000" noProof="0" dirty="0">
                <a:latin typeface="Arial" panose="020B0604020202020204" pitchFamily="34" charset="0"/>
                <a:cs typeface="Arial" panose="020B0604020202020204" pitchFamily="34" charset="0"/>
              </a:rPr>
              <a:t>†</a:t>
            </a:r>
            <a:r>
              <a:rPr lang="fr-FR" noProof="0" dirty="0">
                <a:latin typeface="Arial" panose="020B0604020202020204" pitchFamily="34" charset="0"/>
                <a:cs typeface="Arial" panose="020B0604020202020204" pitchFamily="34" charset="0"/>
              </a:rPr>
              <a:t>oxaliplatine 85 mg/m</a:t>
            </a:r>
            <a:r>
              <a:rPr lang="fr-FR" baseline="30000" noProof="0" dirty="0">
                <a:latin typeface="Arial" panose="020B0604020202020204" pitchFamily="34" charset="0"/>
                <a:cs typeface="Arial" panose="020B0604020202020204" pitchFamily="34" charset="0"/>
              </a:rPr>
              <a:t>2</a:t>
            </a:r>
            <a:r>
              <a:rPr lang="fr-FR" noProof="0" dirty="0">
                <a:latin typeface="Arial" panose="020B0604020202020204" pitchFamily="34" charset="0"/>
                <a:cs typeface="Arial" panose="020B0604020202020204" pitchFamily="34" charset="0"/>
              </a:rPr>
              <a:t>, </a:t>
            </a:r>
            <a:r>
              <a:rPr lang="fr-FR" noProof="0" dirty="0" err="1">
                <a:latin typeface="Arial" panose="020B0604020202020204" pitchFamily="34" charset="0"/>
                <a:cs typeface="Arial" panose="020B0604020202020204" pitchFamily="34" charset="0"/>
              </a:rPr>
              <a:t>L-acide</a:t>
            </a:r>
            <a:r>
              <a:rPr lang="fr-FR" noProof="0" dirty="0">
                <a:latin typeface="Arial" panose="020B0604020202020204" pitchFamily="34" charset="0"/>
                <a:cs typeface="Arial" panose="020B0604020202020204" pitchFamily="34" charset="0"/>
              </a:rPr>
              <a:t> </a:t>
            </a:r>
            <a:r>
              <a:rPr lang="fr-FR" noProof="0" dirty="0" err="1">
                <a:latin typeface="Arial" panose="020B0604020202020204" pitchFamily="34" charset="0"/>
                <a:cs typeface="Arial" panose="020B0604020202020204" pitchFamily="34" charset="0"/>
              </a:rPr>
              <a:t>folinique</a:t>
            </a:r>
            <a:r>
              <a:rPr lang="fr-FR" noProof="0" dirty="0">
                <a:latin typeface="Arial" panose="020B0604020202020204" pitchFamily="34" charset="0"/>
                <a:cs typeface="Arial" panose="020B0604020202020204" pitchFamily="34" charset="0"/>
              </a:rPr>
              <a:t> 175 mg (ou acide </a:t>
            </a:r>
            <a:r>
              <a:rPr lang="fr-FR" noProof="0" dirty="0" err="1">
                <a:latin typeface="Arial" panose="020B0604020202020204" pitchFamily="34" charset="0"/>
                <a:cs typeface="Arial" panose="020B0604020202020204" pitchFamily="34" charset="0"/>
              </a:rPr>
              <a:t>folinique</a:t>
            </a:r>
            <a:r>
              <a:rPr lang="fr-FR" noProof="0" dirty="0">
                <a:latin typeface="Arial" panose="020B0604020202020204" pitchFamily="34" charset="0"/>
                <a:cs typeface="Arial" panose="020B0604020202020204" pitchFamily="34" charset="0"/>
              </a:rPr>
              <a:t> 350 mg), 5FU 400 mg/mg</a:t>
            </a:r>
            <a:r>
              <a:rPr lang="fr-FR" baseline="30000" noProof="0" dirty="0">
                <a:latin typeface="Arial" panose="020B0604020202020204" pitchFamily="34" charset="0"/>
                <a:cs typeface="Arial" panose="020B0604020202020204" pitchFamily="34" charset="0"/>
              </a:rPr>
              <a:t>2</a:t>
            </a:r>
            <a:r>
              <a:rPr lang="fr-FR" noProof="0" dirty="0">
                <a:latin typeface="Arial" panose="020B0604020202020204" pitchFamily="34" charset="0"/>
                <a:cs typeface="Arial" panose="020B0604020202020204" pitchFamily="34" charset="0"/>
              </a:rPr>
              <a:t> (bolus), 5FU 2400 mg/m</a:t>
            </a:r>
            <a:r>
              <a:rPr lang="fr-FR" baseline="30000" noProof="0" dirty="0">
                <a:latin typeface="Arial" panose="020B0604020202020204" pitchFamily="34" charset="0"/>
                <a:cs typeface="Arial" panose="020B0604020202020204" pitchFamily="34" charset="0"/>
              </a:rPr>
              <a:t>2</a:t>
            </a:r>
            <a:r>
              <a:rPr lang="fr-FR" noProof="0" dirty="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perfusion continue</a:t>
            </a:r>
            <a:r>
              <a:rPr lang="fr-FR" noProof="0" dirty="0">
                <a:latin typeface="Arial" panose="020B0604020202020204" pitchFamily="34" charset="0"/>
                <a:cs typeface="Arial" panose="020B0604020202020204" pitchFamily="34" charset="0"/>
              </a:rPr>
              <a:t> /2S jusqu'à 12 cycles</a:t>
            </a:r>
            <a:r>
              <a:rPr lang="fr-FR" noProof="0" dirty="0"/>
              <a:t> </a:t>
            </a:r>
          </a:p>
        </p:txBody>
      </p:sp>
      <p:sp>
        <p:nvSpPr>
          <p:cNvPr id="28" name="Rectangle 3"/>
          <p:cNvSpPr>
            <a:spLocks noGrp="1" noChangeArrowheads="1"/>
          </p:cNvSpPr>
          <p:nvPr>
            <p:ph idx="1"/>
          </p:nvPr>
        </p:nvSpPr>
        <p:spPr>
          <a:xfrm>
            <a:off x="365124" y="1254035"/>
            <a:ext cx="8413751" cy="4746172"/>
          </a:xfrm>
        </p:spPr>
        <p:txBody>
          <a:bodyPr/>
          <a:lstStyle/>
          <a:p>
            <a:pPr marL="0" indent="0">
              <a:buNone/>
            </a:pPr>
            <a:r>
              <a:rPr lang="fr-FR" b="1" noProof="0" dirty="0"/>
              <a:t>Objectif</a:t>
            </a:r>
          </a:p>
          <a:p>
            <a:r>
              <a:rPr lang="fr-FR" noProof="0" dirty="0"/>
              <a:t>Etudier l'efficacité et la tolérance du traitement symptomatique (TS) </a:t>
            </a:r>
            <a:r>
              <a:rPr lang="fr-FR" dirty="0"/>
              <a:t>avec ou sans </a:t>
            </a:r>
            <a:r>
              <a:rPr lang="fr-FR" noProof="0" dirty="0" err="1"/>
              <a:t>mFOLFOX</a:t>
            </a:r>
            <a:r>
              <a:rPr lang="fr-FR" noProof="0" dirty="0"/>
              <a:t> chez des patients prétraités avec cancer des voies biliaires localement avancé ou métastatique</a:t>
            </a:r>
          </a:p>
        </p:txBody>
      </p:sp>
      <p:sp>
        <p:nvSpPr>
          <p:cNvPr id="32" name="Text Placeholder 14"/>
          <p:cNvSpPr>
            <a:spLocks noGrp="1"/>
          </p:cNvSpPr>
          <p:nvPr>
            <p:ph type="body" sz="quarter" idx="11"/>
          </p:nvPr>
        </p:nvSpPr>
        <p:spPr>
          <a:xfrm>
            <a:off x="4495800" y="6096000"/>
            <a:ext cx="4283075" cy="487363"/>
          </a:xfrm>
        </p:spPr>
        <p:txBody>
          <a:bodyPr/>
          <a:lstStyle/>
          <a:p>
            <a:r>
              <a:rPr lang="fr-FR" noProof="0" dirty="0" err="1"/>
              <a:t>Lamarca</a:t>
            </a:r>
            <a:r>
              <a:rPr lang="fr-FR" noProof="0" dirty="0"/>
              <a:t> A, et al, J Clin </a:t>
            </a:r>
            <a:r>
              <a:rPr lang="fr-FR" noProof="0" dirty="0" err="1"/>
              <a:t>Oncol</a:t>
            </a:r>
            <a:r>
              <a:rPr lang="fr-FR" noProof="0" dirty="0"/>
              <a:t> 2019;37(</a:t>
            </a:r>
            <a:r>
              <a:rPr lang="fr-FR" noProof="0" dirty="0" err="1"/>
              <a:t>suppl</a:t>
            </a:r>
            <a:r>
              <a:rPr lang="fr-FR" noProof="0" dirty="0"/>
              <a:t>):</a:t>
            </a:r>
            <a:r>
              <a:rPr lang="fr-FR" noProof="0" dirty="0" err="1"/>
              <a:t>abstr</a:t>
            </a:r>
            <a:r>
              <a:rPr lang="fr-FR" noProof="0" dirty="0"/>
              <a:t> 4003</a:t>
            </a:r>
          </a:p>
        </p:txBody>
      </p:sp>
      <p:sp>
        <p:nvSpPr>
          <p:cNvPr id="47" name="Rectangle 9"/>
          <p:cNvSpPr txBox="1">
            <a:spLocks noChangeArrowheads="1"/>
          </p:cNvSpPr>
          <p:nvPr/>
        </p:nvSpPr>
        <p:spPr bwMode="auto">
          <a:xfrm>
            <a:off x="267689" y="5209292"/>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 PRINCIPAL</a:t>
            </a:r>
          </a:p>
          <a:p>
            <a:pPr>
              <a:buClr>
                <a:srgbClr val="043882"/>
              </a:buClr>
            </a:pPr>
            <a:r>
              <a:rPr lang="fr-FR" dirty="0" smtClean="0"/>
              <a:t>SG</a:t>
            </a:r>
            <a:endParaRPr lang="fr-FR" dirty="0"/>
          </a:p>
          <a:p>
            <a:pPr marL="0" indent="0">
              <a:buClr>
                <a:srgbClr val="043882"/>
              </a:buClr>
              <a:buFontTx/>
              <a:buNone/>
            </a:pPr>
            <a:endParaRPr lang="fr-FR" dirty="0"/>
          </a:p>
        </p:txBody>
      </p:sp>
      <p:sp>
        <p:nvSpPr>
          <p:cNvPr id="48" name="Content Placeholder 26"/>
          <p:cNvSpPr txBox="1">
            <a:spLocks/>
          </p:cNvSpPr>
          <p:nvPr/>
        </p:nvSpPr>
        <p:spPr>
          <a:xfrm>
            <a:off x="4180878" y="5209292"/>
            <a:ext cx="4495800" cy="98500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SSP</a:t>
            </a:r>
            <a:r>
              <a:rPr lang="fr-FR" dirty="0"/>
              <a:t>, taux de réponse, tolérance</a:t>
            </a:r>
          </a:p>
        </p:txBody>
      </p:sp>
      <p:sp>
        <p:nvSpPr>
          <p:cNvPr id="49" name="Oval 14"/>
          <p:cNvSpPr>
            <a:spLocks noChangeArrowheads="1"/>
          </p:cNvSpPr>
          <p:nvPr/>
        </p:nvSpPr>
        <p:spPr bwMode="auto">
          <a:xfrm>
            <a:off x="3485133" y="342472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fr-FR" altLang="zh-CN" sz="1600" b="1">
                <a:solidFill>
                  <a:srgbClr val="043882"/>
                </a:solidFill>
                <a:latin typeface="Arial"/>
                <a:ea typeface="SimSun" pitchFamily="2" charset="-122"/>
                <a:cs typeface="Arial"/>
              </a:rPr>
              <a:t>R</a:t>
            </a:r>
          </a:p>
          <a:p>
            <a:pPr algn="ctr">
              <a:defRPr/>
            </a:pPr>
            <a:r>
              <a:rPr lang="fr-FR" altLang="zh-CN" sz="1600" b="1">
                <a:solidFill>
                  <a:srgbClr val="043882"/>
                </a:solidFill>
                <a:latin typeface="Arial"/>
                <a:ea typeface="SimSun" pitchFamily="2" charset="-122"/>
                <a:cs typeface="Arial"/>
              </a:rPr>
              <a:t>1:1</a:t>
            </a:r>
            <a:endParaRPr lang="fr-FR" altLang="zh-CN" sz="1600" b="1" dirty="0">
              <a:solidFill>
                <a:srgbClr val="043882"/>
              </a:solidFill>
              <a:latin typeface="Arial"/>
              <a:ea typeface="SimSun" pitchFamily="2" charset="-122"/>
              <a:cs typeface="Arial"/>
            </a:endParaRPr>
          </a:p>
        </p:txBody>
      </p:sp>
      <p:cxnSp>
        <p:nvCxnSpPr>
          <p:cNvPr id="50" name="AutoShape 15"/>
          <p:cNvCxnSpPr>
            <a:cxnSpLocks noChangeShapeType="1"/>
            <a:stCxn id="49" idx="0"/>
            <a:endCxn id="55" idx="1"/>
          </p:cNvCxnSpPr>
          <p:nvPr/>
        </p:nvCxnSpPr>
        <p:spPr bwMode="auto">
          <a:xfrm rot="5400000" flipH="1" flipV="1">
            <a:off x="3696006" y="2827427"/>
            <a:ext cx="678222" cy="516372"/>
          </a:xfrm>
          <a:prstGeom prst="bentConnector2">
            <a:avLst/>
          </a:prstGeom>
          <a:noFill/>
          <a:ln w="57150">
            <a:solidFill>
              <a:schemeClr val="bg2">
                <a:lumMod val="60000"/>
                <a:lumOff val="40000"/>
              </a:schemeClr>
            </a:solidFill>
            <a:round/>
            <a:headEnd/>
            <a:tailEnd type="triangle" w="med" len="med"/>
          </a:ln>
        </p:spPr>
      </p:cxnSp>
      <p:sp>
        <p:nvSpPr>
          <p:cNvPr id="51" name="AutoShape 12"/>
          <p:cNvSpPr>
            <a:spLocks noChangeArrowheads="1"/>
          </p:cNvSpPr>
          <p:nvPr/>
        </p:nvSpPr>
        <p:spPr bwMode="auto">
          <a:xfrm>
            <a:off x="7900626" y="2482195"/>
            <a:ext cx="834462" cy="528613"/>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fr-FR" altLang="zh-CN" b="1" dirty="0">
                <a:solidFill>
                  <a:srgbClr val="FFFFFF"/>
                </a:solidFill>
                <a:latin typeface="Arial"/>
                <a:ea typeface="SimSun" pitchFamily="2" charset="-122"/>
                <a:cs typeface="Arial"/>
              </a:rPr>
              <a:t>Prog</a:t>
            </a:r>
          </a:p>
        </p:txBody>
      </p:sp>
      <p:sp>
        <p:nvSpPr>
          <p:cNvPr id="52" name="Content Placeholder 26"/>
          <p:cNvSpPr txBox="1">
            <a:spLocks/>
          </p:cNvSpPr>
          <p:nvPr/>
        </p:nvSpPr>
        <p:spPr bwMode="auto">
          <a:xfrm>
            <a:off x="4468405" y="3189412"/>
            <a:ext cx="4407905" cy="1137470"/>
          </a:xfrm>
          <a:prstGeom prst="rect">
            <a:avLst/>
          </a:prstGeom>
          <a:noFill/>
          <a:ln w="9525">
            <a:noFill/>
            <a:miter lim="800000"/>
            <a:headEnd/>
            <a:tailEnd/>
          </a:ln>
        </p:spPr>
        <p:txBody>
          <a:bodyPr/>
          <a:lstStyle/>
          <a:p>
            <a:pPr marL="190500" indent="-190500">
              <a:spcBef>
                <a:spcPts val="0"/>
              </a:spcBef>
              <a:spcAft>
                <a:spcPts val="400"/>
              </a:spcAft>
              <a:defRPr/>
            </a:pPr>
            <a:r>
              <a:rPr lang="fr-FR" sz="1400" b="1" dirty="0">
                <a:solidFill>
                  <a:srgbClr val="043882"/>
                </a:solidFill>
                <a:latin typeface="Arial"/>
                <a:cs typeface="Arial"/>
              </a:rPr>
              <a:t>Stratification</a:t>
            </a:r>
          </a:p>
          <a:p>
            <a:pPr marL="203200" indent="-203200">
              <a:spcBef>
                <a:spcPts val="0"/>
              </a:spcBef>
              <a:spcAft>
                <a:spcPts val="400"/>
              </a:spcAft>
              <a:buFont typeface="Arial" pitchFamily="34" charset="0"/>
              <a:buChar char="•"/>
              <a:defRPr/>
            </a:pPr>
            <a:r>
              <a:rPr lang="fr-FR" sz="1400" dirty="0">
                <a:solidFill>
                  <a:srgbClr val="4D4D4D"/>
                </a:solidFill>
                <a:latin typeface="Arial"/>
                <a:cs typeface="Arial"/>
              </a:rPr>
              <a:t>Taux albumine sérique (&lt;35 vs. ≥35 g/</a:t>
            </a:r>
            <a:r>
              <a:rPr lang="fr-FR" sz="1400" dirty="0" err="1">
                <a:solidFill>
                  <a:srgbClr val="4D4D4D"/>
                </a:solidFill>
                <a:latin typeface="Arial"/>
                <a:cs typeface="Arial"/>
              </a:rPr>
              <a:t>dL</a:t>
            </a:r>
            <a:r>
              <a:rPr lang="fr-FR" sz="1400" dirty="0">
                <a:solidFill>
                  <a:srgbClr val="4D4D4D"/>
                </a:solidFill>
                <a:latin typeface="Arial"/>
                <a:cs typeface="Arial"/>
              </a:rPr>
              <a:t>)</a:t>
            </a:r>
          </a:p>
          <a:p>
            <a:pPr marL="203200" indent="-203200">
              <a:spcBef>
                <a:spcPts val="0"/>
              </a:spcBef>
              <a:spcAft>
                <a:spcPts val="400"/>
              </a:spcAft>
              <a:buFont typeface="Arial" pitchFamily="34" charset="0"/>
              <a:buChar char="•"/>
              <a:defRPr/>
            </a:pPr>
            <a:r>
              <a:rPr lang="fr-FR" sz="1400" dirty="0">
                <a:solidFill>
                  <a:srgbClr val="4D4D4D"/>
                </a:solidFill>
                <a:latin typeface="Arial"/>
                <a:cs typeface="Arial"/>
              </a:rPr>
              <a:t>Sensibilité au platine (oui vs. non)</a:t>
            </a:r>
          </a:p>
          <a:p>
            <a:pPr marL="203200" indent="-203200">
              <a:spcBef>
                <a:spcPts val="0"/>
              </a:spcBef>
              <a:spcAft>
                <a:spcPts val="400"/>
              </a:spcAft>
              <a:buFont typeface="Arial" pitchFamily="34" charset="0"/>
              <a:buChar char="•"/>
              <a:defRPr/>
            </a:pPr>
            <a:r>
              <a:rPr lang="fr-FR" sz="1400" dirty="0">
                <a:solidFill>
                  <a:srgbClr val="4D4D4D"/>
                </a:solidFill>
                <a:latin typeface="Arial"/>
                <a:cs typeface="Arial"/>
              </a:rPr>
              <a:t>Stade (localement avancé vs. métastatique)</a:t>
            </a:r>
          </a:p>
        </p:txBody>
      </p:sp>
      <p:cxnSp>
        <p:nvCxnSpPr>
          <p:cNvPr id="53" name="AutoShape 19"/>
          <p:cNvCxnSpPr>
            <a:cxnSpLocks noChangeShapeType="1"/>
            <a:stCxn id="56" idx="3"/>
            <a:endCxn id="49" idx="2"/>
          </p:cNvCxnSpPr>
          <p:nvPr/>
        </p:nvCxnSpPr>
        <p:spPr bwMode="auto">
          <a:xfrm>
            <a:off x="3376274" y="3716824"/>
            <a:ext cx="108859" cy="0"/>
          </a:xfrm>
          <a:prstGeom prst="straightConnector1">
            <a:avLst/>
          </a:prstGeom>
          <a:noFill/>
          <a:ln w="57150">
            <a:solidFill>
              <a:schemeClr val="bg2">
                <a:lumMod val="60000"/>
                <a:lumOff val="40000"/>
              </a:schemeClr>
            </a:solidFill>
            <a:round/>
            <a:headEnd type="none" w="med" len="med"/>
            <a:tailEnd type="none" w="med" len="med"/>
          </a:ln>
        </p:spPr>
      </p:cxnSp>
      <p:cxnSp>
        <p:nvCxnSpPr>
          <p:cNvPr id="54" name="AutoShape 21"/>
          <p:cNvCxnSpPr>
            <a:cxnSpLocks noChangeShapeType="1"/>
            <a:stCxn id="55" idx="3"/>
            <a:endCxn id="51" idx="1"/>
          </p:cNvCxnSpPr>
          <p:nvPr/>
        </p:nvCxnSpPr>
        <p:spPr bwMode="auto">
          <a:xfrm>
            <a:off x="7444035" y="2746502"/>
            <a:ext cx="456591" cy="0"/>
          </a:xfrm>
          <a:prstGeom prst="straightConnector1">
            <a:avLst/>
          </a:prstGeom>
          <a:noFill/>
          <a:ln w="57150">
            <a:solidFill>
              <a:schemeClr val="bg2">
                <a:lumMod val="60000"/>
                <a:lumOff val="40000"/>
              </a:schemeClr>
            </a:solidFill>
            <a:round/>
            <a:headEnd/>
            <a:tailEnd type="triangle" w="med" len="med"/>
          </a:ln>
        </p:spPr>
      </p:cxnSp>
      <p:sp>
        <p:nvSpPr>
          <p:cNvPr id="55" name="AutoShape 8"/>
          <p:cNvSpPr>
            <a:spLocks noChangeArrowheads="1"/>
          </p:cNvSpPr>
          <p:nvPr/>
        </p:nvSpPr>
        <p:spPr bwMode="auto">
          <a:xfrm>
            <a:off x="4293303" y="2301543"/>
            <a:ext cx="3150732" cy="889917"/>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fr-FR" altLang="zh-CN" dirty="0">
                <a:solidFill>
                  <a:srgbClr val="FFFFFF"/>
                </a:solidFill>
                <a:latin typeface="Arial"/>
                <a:ea typeface="SimSun" pitchFamily="2" charset="-122"/>
                <a:cs typeface="Arial"/>
              </a:rPr>
              <a:t>TS* + </a:t>
            </a:r>
            <a:r>
              <a:rPr lang="fr-FR" altLang="zh-CN" dirty="0" err="1">
                <a:solidFill>
                  <a:srgbClr val="FFFFFF"/>
                </a:solidFill>
                <a:latin typeface="Arial"/>
                <a:ea typeface="SimSun" pitchFamily="2" charset="-122"/>
                <a:cs typeface="Arial"/>
              </a:rPr>
              <a:t>mFOLFOX</a:t>
            </a:r>
            <a:r>
              <a:rPr lang="fr-FR" altLang="zh-CN" baseline="30000" dirty="0">
                <a:solidFill>
                  <a:srgbClr val="FFFFFF"/>
                </a:solidFill>
                <a:latin typeface="Arial" panose="020B0604020202020204" pitchFamily="34" charset="0"/>
                <a:ea typeface="SimSun" pitchFamily="2" charset="-122"/>
                <a:cs typeface="Arial" panose="020B0604020202020204" pitchFamily="34" charset="0"/>
              </a:rPr>
              <a:t>†</a:t>
            </a:r>
            <a:r>
              <a:rPr lang="fr-FR" altLang="zh-CN" dirty="0">
                <a:solidFill>
                  <a:srgbClr val="FFFFFF"/>
                </a:solidFill>
                <a:latin typeface="Arial"/>
                <a:ea typeface="SimSun" pitchFamily="2" charset="-122"/>
                <a:cs typeface="Arial"/>
              </a:rPr>
              <a:t/>
            </a:r>
            <a:br>
              <a:rPr lang="fr-FR" altLang="zh-CN" dirty="0">
                <a:solidFill>
                  <a:srgbClr val="FFFFFF"/>
                </a:solidFill>
                <a:latin typeface="Arial"/>
                <a:ea typeface="SimSun" pitchFamily="2" charset="-122"/>
                <a:cs typeface="Arial"/>
              </a:rPr>
            </a:br>
            <a:r>
              <a:rPr lang="fr-FR" altLang="zh-CN" dirty="0">
                <a:solidFill>
                  <a:srgbClr val="FFFFFF"/>
                </a:solidFill>
                <a:latin typeface="Arial"/>
                <a:ea typeface="SimSun" pitchFamily="2" charset="-122"/>
                <a:cs typeface="Arial"/>
              </a:rPr>
              <a:t>(n=81)</a:t>
            </a:r>
            <a:endParaRPr lang="fr-FR" altLang="zh-CN" sz="1600" dirty="0">
              <a:solidFill>
                <a:srgbClr val="FFFFFF"/>
              </a:solidFill>
              <a:latin typeface="Arial"/>
              <a:ea typeface="SimSun" pitchFamily="2" charset="-122"/>
              <a:cs typeface="Arial"/>
            </a:endParaRPr>
          </a:p>
        </p:txBody>
      </p:sp>
      <p:sp>
        <p:nvSpPr>
          <p:cNvPr id="56" name="AutoShape 9"/>
          <p:cNvSpPr>
            <a:spLocks noChangeArrowheads="1"/>
          </p:cNvSpPr>
          <p:nvPr/>
        </p:nvSpPr>
        <p:spPr bwMode="auto">
          <a:xfrm>
            <a:off x="408912" y="2662433"/>
            <a:ext cx="2967362" cy="210878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fr-FR" altLang="zh-CN" sz="1600" dirty="0">
                <a:solidFill>
                  <a:srgbClr val="FFFFFF"/>
                </a:solidFill>
                <a:latin typeface="Arial"/>
                <a:ea typeface="SimSun" pitchFamily="2" charset="-122"/>
                <a:cs typeface="Arial"/>
              </a:rPr>
              <a:t>Critères d'inclusion</a:t>
            </a:r>
          </a:p>
          <a:p>
            <a:pPr marL="228600" indent="-228600" defTabSz="892175" eaLnBrk="0" hangingPunct="0">
              <a:spcAft>
                <a:spcPct val="30000"/>
              </a:spcAft>
              <a:buFont typeface="Arial" pitchFamily="34" charset="0"/>
              <a:buChar char="•"/>
              <a:defRPr/>
            </a:pPr>
            <a:r>
              <a:rPr lang="fr-FR" altLang="zh-CN" sz="1600" dirty="0">
                <a:solidFill>
                  <a:srgbClr val="FFFFFF"/>
                </a:solidFill>
                <a:latin typeface="Arial"/>
                <a:ea typeface="SimSun" pitchFamily="2" charset="-122"/>
                <a:cs typeface="Arial"/>
              </a:rPr>
              <a:t>Cancer des voies biliaires avancé</a:t>
            </a:r>
          </a:p>
          <a:p>
            <a:pPr marL="228600" indent="-228600" defTabSz="892175" eaLnBrk="0" hangingPunct="0">
              <a:spcAft>
                <a:spcPct val="30000"/>
              </a:spcAft>
              <a:buFont typeface="Arial" pitchFamily="34" charset="0"/>
              <a:buChar char="•"/>
              <a:defRPr/>
            </a:pPr>
            <a:r>
              <a:rPr lang="fr-FR" altLang="zh-CN" sz="1600" dirty="0">
                <a:solidFill>
                  <a:srgbClr val="FFFFFF"/>
                </a:solidFill>
                <a:latin typeface="Arial"/>
                <a:ea typeface="SimSun" pitchFamily="2" charset="-122"/>
                <a:cs typeface="Arial"/>
              </a:rPr>
              <a:t>Progression après 1</a:t>
            </a:r>
            <a:r>
              <a:rPr lang="fr-FR" altLang="zh-CN" sz="1600" baseline="30000" dirty="0">
                <a:solidFill>
                  <a:srgbClr val="FFFFFF"/>
                </a:solidFill>
                <a:latin typeface="Arial"/>
                <a:ea typeface="SimSun" pitchFamily="2" charset="-122"/>
                <a:cs typeface="Arial"/>
              </a:rPr>
              <a:t>e</a:t>
            </a:r>
            <a:r>
              <a:rPr lang="fr-FR" altLang="zh-CN" sz="1600" dirty="0">
                <a:solidFill>
                  <a:srgbClr val="FFFFFF"/>
                </a:solidFill>
                <a:latin typeface="Arial"/>
                <a:ea typeface="SimSun" pitchFamily="2" charset="-122"/>
                <a:cs typeface="Arial"/>
              </a:rPr>
              <a:t> ligne cisplatine-gemcitabine</a:t>
            </a:r>
          </a:p>
          <a:p>
            <a:pPr marL="228600" indent="-228600" defTabSz="892175" eaLnBrk="0" hangingPunct="0">
              <a:spcAft>
                <a:spcPct val="30000"/>
              </a:spcAft>
              <a:buFont typeface="Arial" pitchFamily="34" charset="0"/>
              <a:buChar char="•"/>
              <a:defRPr/>
            </a:pPr>
            <a:r>
              <a:rPr lang="fr-FR" altLang="zh-CN" sz="1600" dirty="0">
                <a:solidFill>
                  <a:srgbClr val="FFFFFF"/>
                </a:solidFill>
                <a:latin typeface="Arial"/>
                <a:ea typeface="SimSun" pitchFamily="2" charset="-122"/>
                <a:cs typeface="Arial"/>
              </a:rPr>
              <a:t>ECOG PS 0–1 </a:t>
            </a:r>
          </a:p>
          <a:p>
            <a:pPr defTabSz="892175" eaLnBrk="0" hangingPunct="0">
              <a:spcAft>
                <a:spcPct val="30000"/>
              </a:spcAft>
              <a:defRPr/>
            </a:pPr>
            <a:r>
              <a:rPr lang="fr-FR" altLang="zh-CN" sz="1600" dirty="0">
                <a:solidFill>
                  <a:srgbClr val="FFFFFF"/>
                </a:solidFill>
                <a:latin typeface="Arial"/>
                <a:ea typeface="SimSun" pitchFamily="2" charset="-122"/>
                <a:cs typeface="Arial"/>
              </a:rPr>
              <a:t>(n=162)</a:t>
            </a:r>
          </a:p>
        </p:txBody>
      </p:sp>
      <p:cxnSp>
        <p:nvCxnSpPr>
          <p:cNvPr id="57" name="AutoShape 16"/>
          <p:cNvCxnSpPr>
            <a:cxnSpLocks noChangeShapeType="1"/>
            <a:stCxn id="49" idx="4"/>
            <a:endCxn id="60" idx="1"/>
          </p:cNvCxnSpPr>
          <p:nvPr/>
        </p:nvCxnSpPr>
        <p:spPr bwMode="auto">
          <a:xfrm rot="16200000" flipH="1">
            <a:off x="3681825" y="4104029"/>
            <a:ext cx="707022" cy="516811"/>
          </a:xfrm>
          <a:prstGeom prst="bentConnector2">
            <a:avLst/>
          </a:prstGeom>
          <a:noFill/>
          <a:ln w="57150">
            <a:solidFill>
              <a:schemeClr val="bg2">
                <a:lumMod val="60000"/>
                <a:lumOff val="40000"/>
              </a:schemeClr>
            </a:solidFill>
            <a:round/>
            <a:headEnd/>
            <a:tailEnd type="triangle" w="med" len="med"/>
          </a:ln>
        </p:spPr>
      </p:cxnSp>
      <p:sp>
        <p:nvSpPr>
          <p:cNvPr id="58" name="AutoShape 12"/>
          <p:cNvSpPr>
            <a:spLocks noChangeArrowheads="1"/>
          </p:cNvSpPr>
          <p:nvPr/>
        </p:nvSpPr>
        <p:spPr bwMode="auto">
          <a:xfrm>
            <a:off x="7900625" y="4451639"/>
            <a:ext cx="878249" cy="528614"/>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fr-FR" altLang="zh-CN" b="1" dirty="0">
                <a:solidFill>
                  <a:srgbClr val="FFFFFF"/>
                </a:solidFill>
                <a:latin typeface="Arial"/>
                <a:ea typeface="SimSun" pitchFamily="2" charset="-122"/>
                <a:cs typeface="Arial"/>
              </a:rPr>
              <a:t>Prog</a:t>
            </a:r>
          </a:p>
        </p:txBody>
      </p:sp>
      <p:cxnSp>
        <p:nvCxnSpPr>
          <p:cNvPr id="59" name="AutoShape 20"/>
          <p:cNvCxnSpPr>
            <a:cxnSpLocks noChangeShapeType="1"/>
            <a:stCxn id="60" idx="3"/>
            <a:endCxn id="58" idx="1"/>
          </p:cNvCxnSpPr>
          <p:nvPr/>
        </p:nvCxnSpPr>
        <p:spPr bwMode="auto">
          <a:xfrm>
            <a:off x="7442616" y="4715946"/>
            <a:ext cx="458009" cy="0"/>
          </a:xfrm>
          <a:prstGeom prst="straightConnector1">
            <a:avLst/>
          </a:prstGeom>
          <a:noFill/>
          <a:ln w="57150">
            <a:solidFill>
              <a:schemeClr val="bg2">
                <a:lumMod val="60000"/>
                <a:lumOff val="40000"/>
              </a:schemeClr>
            </a:solidFill>
            <a:prstDash val="sysDot"/>
            <a:round/>
            <a:headEnd/>
            <a:tailEnd type="triangle" w="med" len="med"/>
          </a:ln>
        </p:spPr>
      </p:cxnSp>
      <p:sp>
        <p:nvSpPr>
          <p:cNvPr id="60" name="AutoShape 12"/>
          <p:cNvSpPr>
            <a:spLocks noChangeArrowheads="1"/>
          </p:cNvSpPr>
          <p:nvPr/>
        </p:nvSpPr>
        <p:spPr bwMode="auto">
          <a:xfrm>
            <a:off x="4293742" y="4270988"/>
            <a:ext cx="3148874" cy="889916"/>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fr-FR" altLang="zh-CN" dirty="0">
                <a:solidFill>
                  <a:srgbClr val="4D4D4D"/>
                </a:solidFill>
                <a:latin typeface="Arial"/>
                <a:ea typeface="SimSun" pitchFamily="2" charset="-122"/>
                <a:cs typeface="Arial"/>
              </a:rPr>
              <a:t>TS*</a:t>
            </a:r>
            <a:br>
              <a:rPr lang="fr-FR" altLang="zh-CN" dirty="0">
                <a:solidFill>
                  <a:srgbClr val="4D4D4D"/>
                </a:solidFill>
                <a:latin typeface="Arial"/>
                <a:ea typeface="SimSun" pitchFamily="2" charset="-122"/>
                <a:cs typeface="Arial"/>
              </a:rPr>
            </a:br>
            <a:r>
              <a:rPr lang="fr-FR" altLang="zh-CN" dirty="0">
                <a:solidFill>
                  <a:srgbClr val="4D4D4D"/>
                </a:solidFill>
                <a:latin typeface="Arial"/>
                <a:ea typeface="SimSun" pitchFamily="2" charset="-122"/>
                <a:cs typeface="Arial"/>
              </a:rPr>
              <a:t>(n=81)</a:t>
            </a:r>
          </a:p>
        </p:txBody>
      </p:sp>
    </p:spTree>
    <p:custDataLst>
      <p:tags r:id="rId1"/>
    </p:custDataLst>
    <p:extLst>
      <p:ext uri="{BB962C8B-B14F-4D97-AF65-F5344CB8AC3E}">
        <p14:creationId xmlns:p14="http://schemas.microsoft.com/office/powerpoint/2010/main" val="29655324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600" dirty="0"/>
              <a:t>4003: ABC-06: une étude randomisée de phase III, multicentrique, ouverte comparant traitement symptomatique (TS) seul et TS + </a:t>
            </a:r>
            <a:r>
              <a:rPr lang="fr-FR" sz="1600" dirty="0" err="1"/>
              <a:t>oxaliplatine</a:t>
            </a:r>
            <a:r>
              <a:rPr lang="fr-FR" sz="1600" dirty="0"/>
              <a:t> / 5-FU (</a:t>
            </a:r>
            <a:r>
              <a:rPr lang="fr-FR" sz="1600" dirty="0" err="1"/>
              <a:t>mFOLFOX</a:t>
            </a:r>
            <a:r>
              <a:rPr lang="fr-FR" sz="1600" dirty="0"/>
              <a:t>) chez les patients avec cancer des voies biliaires localement avancé/ métastatique prétraités par </a:t>
            </a:r>
            <a:r>
              <a:rPr lang="fr-FR" sz="1600" dirty="0" err="1"/>
              <a:t>cisplatine</a:t>
            </a:r>
            <a:r>
              <a:rPr lang="fr-FR" sz="1600" dirty="0"/>
              <a:t>/</a:t>
            </a:r>
            <a:r>
              <a:rPr lang="fr-FR" sz="1600" dirty="0" err="1"/>
              <a:t>gemcitabine</a:t>
            </a:r>
            <a:r>
              <a:rPr lang="fr-FR" sz="1600" dirty="0"/>
              <a:t> – </a:t>
            </a:r>
            <a:r>
              <a:rPr lang="fr-FR" sz="1600" dirty="0" err="1"/>
              <a:t>Lamarca</a:t>
            </a:r>
            <a:r>
              <a:rPr lang="fr-FR" sz="1600" dirty="0"/>
              <a:t> A, et al</a:t>
            </a:r>
          </a:p>
        </p:txBody>
      </p:sp>
      <p:sp>
        <p:nvSpPr>
          <p:cNvPr id="5123" name="Rectangle 3"/>
          <p:cNvSpPr>
            <a:spLocks noGrp="1" noChangeArrowheads="1"/>
          </p:cNvSpPr>
          <p:nvPr>
            <p:ph idx="1"/>
          </p:nvPr>
        </p:nvSpPr>
        <p:spPr/>
        <p:txBody>
          <a:bodyPr/>
          <a:lstStyle/>
          <a:p>
            <a:pPr marL="0" indent="0">
              <a:buNone/>
            </a:pPr>
            <a:r>
              <a:rPr lang="fr-FR" b="1"/>
              <a:t>Résultats</a:t>
            </a:r>
          </a:p>
          <a:p>
            <a:pPr marL="0" indent="0">
              <a:buNone/>
            </a:pPr>
            <a:endParaRPr lang="fr-FR"/>
          </a:p>
        </p:txBody>
      </p:sp>
      <p:sp>
        <p:nvSpPr>
          <p:cNvPr id="14" name="Text Placeholder 13"/>
          <p:cNvSpPr>
            <a:spLocks noGrp="1"/>
          </p:cNvSpPr>
          <p:nvPr>
            <p:ph type="body" sz="quarter" idx="10"/>
          </p:nvPr>
        </p:nvSpPr>
        <p:spPr/>
        <p:txBody>
          <a:bodyPr/>
          <a:lstStyle/>
          <a:p>
            <a:r>
              <a:rPr lang="fr-FR" dirty="0"/>
              <a:t>*Pas d’évidence marquée contre l’hypothèse des hasards proportionnels, ce qui a confirmé la validité de l’utilisation de la </a:t>
            </a:r>
            <a:r>
              <a:rPr lang="fr-FR" dirty="0" smtClean="0"/>
              <a:t>régression </a:t>
            </a:r>
            <a:r>
              <a:rPr lang="fr-FR" dirty="0"/>
              <a:t>de Cox </a:t>
            </a:r>
          </a:p>
        </p:txBody>
      </p:sp>
      <p:sp>
        <p:nvSpPr>
          <p:cNvPr id="15" name="Text Placeholder 14"/>
          <p:cNvSpPr>
            <a:spLocks noGrp="1"/>
          </p:cNvSpPr>
          <p:nvPr>
            <p:ph type="body" sz="quarter" idx="11"/>
          </p:nvPr>
        </p:nvSpPr>
        <p:spPr>
          <a:xfrm>
            <a:off x="4495800" y="6096000"/>
            <a:ext cx="4283075" cy="487363"/>
          </a:xfrm>
        </p:spPr>
        <p:txBody>
          <a:bodyPr/>
          <a:lstStyle/>
          <a:p>
            <a:r>
              <a:rPr lang="fr-FR"/>
              <a:t>Lamarca A, et al, J Clin Oncol 2019;37(suppl):abstr 4003</a:t>
            </a:r>
          </a:p>
        </p:txBody>
      </p:sp>
      <p:grpSp>
        <p:nvGrpSpPr>
          <p:cNvPr id="7" name="Group 6">
            <a:extLst>
              <a:ext uri="{FF2B5EF4-FFF2-40B4-BE49-F238E27FC236}">
                <a16:creationId xmlns:a16="http://schemas.microsoft.com/office/drawing/2014/main" id="{54893F88-F3DC-42BF-A3CB-85C614180252}"/>
              </a:ext>
            </a:extLst>
          </p:cNvPr>
          <p:cNvGrpSpPr/>
          <p:nvPr/>
        </p:nvGrpSpPr>
        <p:grpSpPr>
          <a:xfrm>
            <a:off x="309362" y="1865389"/>
            <a:ext cx="6472942" cy="4146808"/>
            <a:chOff x="-394718" y="1560907"/>
            <a:chExt cx="9150648" cy="3787692"/>
          </a:xfrm>
        </p:grpSpPr>
        <p:grpSp>
          <p:nvGrpSpPr>
            <p:cNvPr id="8" name="Group 7">
              <a:extLst>
                <a:ext uri="{FF2B5EF4-FFF2-40B4-BE49-F238E27FC236}">
                  <a16:creationId xmlns:a16="http://schemas.microsoft.com/office/drawing/2014/main" id="{4F47C29B-FD04-47B9-ADCA-BB0682B49BA5}"/>
                </a:ext>
              </a:extLst>
            </p:cNvPr>
            <p:cNvGrpSpPr/>
            <p:nvPr/>
          </p:nvGrpSpPr>
          <p:grpSpPr>
            <a:xfrm>
              <a:off x="-394718" y="1560907"/>
              <a:ext cx="9150648" cy="3787692"/>
              <a:chOff x="-932194" y="2197940"/>
              <a:chExt cx="8850704" cy="3593581"/>
            </a:xfrm>
          </p:grpSpPr>
          <p:sp>
            <p:nvSpPr>
              <p:cNvPr id="11" name="Freeform 21">
                <a:extLst>
                  <a:ext uri="{FF2B5EF4-FFF2-40B4-BE49-F238E27FC236}">
                    <a16:creationId xmlns:a16="http://schemas.microsoft.com/office/drawing/2014/main" id="{F5DF6A1F-1DEA-48AA-BF79-9DCD852AC43A}"/>
                  </a:ext>
                </a:extLst>
              </p:cNvPr>
              <p:cNvSpPr>
                <a:spLocks/>
              </p:cNvSpPr>
              <p:nvPr/>
            </p:nvSpPr>
            <p:spPr bwMode="auto">
              <a:xfrm>
                <a:off x="1138864" y="2334069"/>
                <a:ext cx="6601487"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a:cs typeface="Arial"/>
                </a:endParaRPr>
              </a:p>
            </p:txBody>
          </p:sp>
          <p:sp>
            <p:nvSpPr>
              <p:cNvPr id="12" name="Line 6">
                <a:extLst>
                  <a:ext uri="{FF2B5EF4-FFF2-40B4-BE49-F238E27FC236}">
                    <a16:creationId xmlns:a16="http://schemas.microsoft.com/office/drawing/2014/main" id="{7FB5038D-AF6A-4AA9-AC11-9D4E183C363B}"/>
                  </a:ext>
                </a:extLst>
              </p:cNvPr>
              <p:cNvSpPr>
                <a:spLocks noChangeShapeType="1"/>
              </p:cNvSpPr>
              <p:nvPr/>
            </p:nvSpPr>
            <p:spPr bwMode="auto">
              <a:xfrm>
                <a:off x="1048631" y="233406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a:cs typeface="Arial"/>
                </a:endParaRPr>
              </a:p>
            </p:txBody>
          </p:sp>
          <p:sp>
            <p:nvSpPr>
              <p:cNvPr id="13" name="Line 7">
                <a:extLst>
                  <a:ext uri="{FF2B5EF4-FFF2-40B4-BE49-F238E27FC236}">
                    <a16:creationId xmlns:a16="http://schemas.microsoft.com/office/drawing/2014/main" id="{C2A49778-A213-44A0-845D-C9D2F606F71D}"/>
                  </a:ext>
                </a:extLst>
              </p:cNvPr>
              <p:cNvSpPr>
                <a:spLocks noChangeShapeType="1"/>
              </p:cNvSpPr>
              <p:nvPr/>
            </p:nvSpPr>
            <p:spPr bwMode="auto">
              <a:xfrm>
                <a:off x="1048631" y="283645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a:cs typeface="Arial"/>
                </a:endParaRPr>
              </a:p>
            </p:txBody>
          </p:sp>
          <p:sp>
            <p:nvSpPr>
              <p:cNvPr id="16" name="Line 8">
                <a:extLst>
                  <a:ext uri="{FF2B5EF4-FFF2-40B4-BE49-F238E27FC236}">
                    <a16:creationId xmlns:a16="http://schemas.microsoft.com/office/drawing/2014/main" id="{9C8C4781-EAD5-4E90-ACCF-CD5EA9D03D04}"/>
                  </a:ext>
                </a:extLst>
              </p:cNvPr>
              <p:cNvSpPr>
                <a:spLocks noChangeShapeType="1"/>
              </p:cNvSpPr>
              <p:nvPr/>
            </p:nvSpPr>
            <p:spPr bwMode="auto">
              <a:xfrm>
                <a:off x="1048631" y="332903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a:cs typeface="Arial"/>
                </a:endParaRPr>
              </a:p>
            </p:txBody>
          </p:sp>
          <p:sp>
            <p:nvSpPr>
              <p:cNvPr id="17" name="Line 10">
                <a:extLst>
                  <a:ext uri="{FF2B5EF4-FFF2-40B4-BE49-F238E27FC236}">
                    <a16:creationId xmlns:a16="http://schemas.microsoft.com/office/drawing/2014/main" id="{D6E658A4-5A53-4629-8AF8-D5B6C6D47E4E}"/>
                  </a:ext>
                </a:extLst>
              </p:cNvPr>
              <p:cNvSpPr>
                <a:spLocks noChangeShapeType="1"/>
              </p:cNvSpPr>
              <p:nvPr/>
            </p:nvSpPr>
            <p:spPr bwMode="auto">
              <a:xfrm>
                <a:off x="1048631" y="434108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a:cs typeface="Arial"/>
                </a:endParaRPr>
              </a:p>
            </p:txBody>
          </p:sp>
          <p:sp>
            <p:nvSpPr>
              <p:cNvPr id="18" name="Line 11">
                <a:extLst>
                  <a:ext uri="{FF2B5EF4-FFF2-40B4-BE49-F238E27FC236}">
                    <a16:creationId xmlns:a16="http://schemas.microsoft.com/office/drawing/2014/main" id="{F1B3EEDF-8F80-47DB-93B8-F5C3C71D69D3}"/>
                  </a:ext>
                </a:extLst>
              </p:cNvPr>
              <p:cNvSpPr>
                <a:spLocks noChangeShapeType="1"/>
              </p:cNvSpPr>
              <p:nvPr/>
            </p:nvSpPr>
            <p:spPr bwMode="auto">
              <a:xfrm>
                <a:off x="1048631" y="488356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a:cs typeface="Arial"/>
                </a:endParaRPr>
              </a:p>
            </p:txBody>
          </p:sp>
          <p:sp>
            <p:nvSpPr>
              <p:cNvPr id="19" name="TextBox 18">
                <a:extLst>
                  <a:ext uri="{FF2B5EF4-FFF2-40B4-BE49-F238E27FC236}">
                    <a16:creationId xmlns:a16="http://schemas.microsoft.com/office/drawing/2014/main" id="{AE092E26-8300-45B5-89F9-DC9B98A11384}"/>
                  </a:ext>
                </a:extLst>
              </p:cNvPr>
              <p:cNvSpPr txBox="1"/>
              <p:nvPr/>
            </p:nvSpPr>
            <p:spPr>
              <a:xfrm rot="16200000">
                <a:off x="54901" y="3424408"/>
                <a:ext cx="610113" cy="420835"/>
              </a:xfrm>
              <a:prstGeom prst="rect">
                <a:avLst/>
              </a:prstGeom>
              <a:noFill/>
            </p:spPr>
            <p:txBody>
              <a:bodyPr wrap="none" rtlCol="0">
                <a:spAutoFit/>
              </a:bodyPr>
              <a:lstStyle/>
              <a:p>
                <a:pPr algn="ctr"/>
                <a:r>
                  <a:rPr lang="fr-FR" sz="1400" dirty="0">
                    <a:solidFill>
                      <a:srgbClr val="4D4D4D"/>
                    </a:solidFill>
                    <a:latin typeface="Arial"/>
                    <a:cs typeface="Arial" panose="020B0604020202020204" pitchFamily="34" charset="0"/>
                  </a:rPr>
                  <a:t>SG, %</a:t>
                </a:r>
              </a:p>
            </p:txBody>
          </p:sp>
          <p:sp>
            <p:nvSpPr>
              <p:cNvPr id="20" name="TextBox 19">
                <a:extLst>
                  <a:ext uri="{FF2B5EF4-FFF2-40B4-BE49-F238E27FC236}">
                    <a16:creationId xmlns:a16="http://schemas.microsoft.com/office/drawing/2014/main" id="{F1B07DEC-A155-4C53-9F66-5B5DE5276D3B}"/>
                  </a:ext>
                </a:extLst>
              </p:cNvPr>
              <p:cNvSpPr txBox="1"/>
              <p:nvPr/>
            </p:nvSpPr>
            <p:spPr>
              <a:xfrm>
                <a:off x="4274257" y="5174734"/>
                <a:ext cx="769778" cy="266716"/>
              </a:xfrm>
              <a:prstGeom prst="rect">
                <a:avLst/>
              </a:prstGeom>
              <a:noFill/>
            </p:spPr>
            <p:txBody>
              <a:bodyPr wrap="none" rtlCol="0">
                <a:spAutoFit/>
              </a:bodyPr>
              <a:lstStyle/>
              <a:p>
                <a:pPr algn="ctr"/>
                <a:r>
                  <a:rPr lang="fr-FR" sz="1400" dirty="0">
                    <a:solidFill>
                      <a:srgbClr val="4D4D4D"/>
                    </a:solidFill>
                    <a:latin typeface="Arial"/>
                    <a:cs typeface="Arial" panose="020B0604020202020204" pitchFamily="34" charset="0"/>
                  </a:rPr>
                  <a:t>Mois</a:t>
                </a:r>
              </a:p>
            </p:txBody>
          </p:sp>
          <p:sp>
            <p:nvSpPr>
              <p:cNvPr id="21" name="TextBox 20">
                <a:extLst>
                  <a:ext uri="{FF2B5EF4-FFF2-40B4-BE49-F238E27FC236}">
                    <a16:creationId xmlns:a16="http://schemas.microsoft.com/office/drawing/2014/main" id="{39D2EAE4-8612-47DD-9C21-46A5F3CDE72C}"/>
                  </a:ext>
                </a:extLst>
              </p:cNvPr>
              <p:cNvSpPr txBox="1"/>
              <p:nvPr/>
            </p:nvSpPr>
            <p:spPr>
              <a:xfrm>
                <a:off x="369601" y="2197940"/>
                <a:ext cx="660184" cy="266716"/>
              </a:xfrm>
              <a:prstGeom prst="rect">
                <a:avLst/>
              </a:prstGeom>
              <a:noFill/>
            </p:spPr>
            <p:txBody>
              <a:bodyPr wrap="none" rtlCol="0" anchor="ctr" anchorCtr="0">
                <a:spAutoFit/>
              </a:bodyPr>
              <a:lstStyle/>
              <a:p>
                <a:pPr algn="r" fontAlgn="auto">
                  <a:spcBef>
                    <a:spcPts val="0"/>
                  </a:spcBef>
                  <a:spcAft>
                    <a:spcPts val="0"/>
                  </a:spcAft>
                </a:pPr>
                <a:r>
                  <a:rPr lang="fr-FR" sz="1400">
                    <a:solidFill>
                      <a:srgbClr val="4D4D4D"/>
                    </a:solidFill>
                    <a:latin typeface="Arial"/>
                    <a:cs typeface="Arial" panose="020B0604020202020204" pitchFamily="34" charset="0"/>
                  </a:rPr>
                  <a:t>100</a:t>
                </a:r>
              </a:p>
            </p:txBody>
          </p:sp>
          <p:sp>
            <p:nvSpPr>
              <p:cNvPr id="22" name="TextBox 21">
                <a:extLst>
                  <a:ext uri="{FF2B5EF4-FFF2-40B4-BE49-F238E27FC236}">
                    <a16:creationId xmlns:a16="http://schemas.microsoft.com/office/drawing/2014/main" id="{70AB5622-4724-4257-B417-117DFFB68410}"/>
                  </a:ext>
                </a:extLst>
              </p:cNvPr>
              <p:cNvSpPr txBox="1"/>
              <p:nvPr/>
            </p:nvSpPr>
            <p:spPr>
              <a:xfrm>
                <a:off x="505500" y="2702266"/>
                <a:ext cx="524291" cy="266716"/>
              </a:xfrm>
              <a:prstGeom prst="rect">
                <a:avLst/>
              </a:prstGeom>
              <a:noFill/>
            </p:spPr>
            <p:txBody>
              <a:bodyPr wrap="none" rtlCol="0" anchor="ctr" anchorCtr="0">
                <a:spAutoFit/>
              </a:bodyPr>
              <a:lstStyle/>
              <a:p>
                <a:pPr algn="r" fontAlgn="auto">
                  <a:spcBef>
                    <a:spcPts val="0"/>
                  </a:spcBef>
                  <a:spcAft>
                    <a:spcPts val="0"/>
                  </a:spcAft>
                </a:pPr>
                <a:r>
                  <a:rPr lang="fr-FR" sz="1400">
                    <a:solidFill>
                      <a:srgbClr val="4D4D4D"/>
                    </a:solidFill>
                    <a:latin typeface="Arial"/>
                    <a:cs typeface="Arial" panose="020B0604020202020204" pitchFamily="34" charset="0"/>
                  </a:rPr>
                  <a:t>80</a:t>
                </a:r>
              </a:p>
            </p:txBody>
          </p:sp>
          <p:sp>
            <p:nvSpPr>
              <p:cNvPr id="23" name="TextBox 22">
                <a:extLst>
                  <a:ext uri="{FF2B5EF4-FFF2-40B4-BE49-F238E27FC236}">
                    <a16:creationId xmlns:a16="http://schemas.microsoft.com/office/drawing/2014/main" id="{8CFCBB6B-E932-4D40-9882-F611F721E05D}"/>
                  </a:ext>
                </a:extLst>
              </p:cNvPr>
              <p:cNvSpPr txBox="1"/>
              <p:nvPr/>
            </p:nvSpPr>
            <p:spPr>
              <a:xfrm>
                <a:off x="505500" y="3194601"/>
                <a:ext cx="524291" cy="266716"/>
              </a:xfrm>
              <a:prstGeom prst="rect">
                <a:avLst/>
              </a:prstGeom>
              <a:noFill/>
            </p:spPr>
            <p:txBody>
              <a:bodyPr wrap="none" rtlCol="0" anchor="ctr" anchorCtr="0">
                <a:spAutoFit/>
              </a:bodyPr>
              <a:lstStyle/>
              <a:p>
                <a:pPr algn="r" fontAlgn="auto">
                  <a:spcBef>
                    <a:spcPts val="0"/>
                  </a:spcBef>
                  <a:spcAft>
                    <a:spcPts val="0"/>
                  </a:spcAft>
                </a:pPr>
                <a:r>
                  <a:rPr lang="fr-FR" sz="1400">
                    <a:solidFill>
                      <a:srgbClr val="4D4D4D"/>
                    </a:solidFill>
                    <a:latin typeface="Arial"/>
                    <a:cs typeface="Arial" panose="020B0604020202020204" pitchFamily="34" charset="0"/>
                  </a:rPr>
                  <a:t>60</a:t>
                </a:r>
              </a:p>
            </p:txBody>
          </p:sp>
          <p:sp>
            <p:nvSpPr>
              <p:cNvPr id="24" name="TextBox 23">
                <a:extLst>
                  <a:ext uri="{FF2B5EF4-FFF2-40B4-BE49-F238E27FC236}">
                    <a16:creationId xmlns:a16="http://schemas.microsoft.com/office/drawing/2014/main" id="{AB822116-28F5-4949-8128-A1B5BFD082A6}"/>
                  </a:ext>
                </a:extLst>
              </p:cNvPr>
              <p:cNvSpPr txBox="1"/>
              <p:nvPr/>
            </p:nvSpPr>
            <p:spPr>
              <a:xfrm>
                <a:off x="505500" y="4207730"/>
                <a:ext cx="524291" cy="266716"/>
              </a:xfrm>
              <a:prstGeom prst="rect">
                <a:avLst/>
              </a:prstGeom>
              <a:noFill/>
            </p:spPr>
            <p:txBody>
              <a:bodyPr wrap="none" rtlCol="0" anchor="ctr" anchorCtr="0">
                <a:spAutoFit/>
              </a:bodyPr>
              <a:lstStyle/>
              <a:p>
                <a:pPr algn="r" fontAlgn="auto">
                  <a:spcBef>
                    <a:spcPts val="0"/>
                  </a:spcBef>
                  <a:spcAft>
                    <a:spcPts val="0"/>
                  </a:spcAft>
                </a:pPr>
                <a:r>
                  <a:rPr lang="fr-FR" sz="1400">
                    <a:solidFill>
                      <a:srgbClr val="4D4D4D"/>
                    </a:solidFill>
                    <a:latin typeface="Arial"/>
                    <a:cs typeface="Arial" panose="020B0604020202020204" pitchFamily="34" charset="0"/>
                  </a:rPr>
                  <a:t>20</a:t>
                </a:r>
              </a:p>
            </p:txBody>
          </p:sp>
          <p:sp>
            <p:nvSpPr>
              <p:cNvPr id="25" name="TextBox 24">
                <a:extLst>
                  <a:ext uri="{FF2B5EF4-FFF2-40B4-BE49-F238E27FC236}">
                    <a16:creationId xmlns:a16="http://schemas.microsoft.com/office/drawing/2014/main" id="{21C1C41B-C52E-469A-9A0B-66762D4C5542}"/>
                  </a:ext>
                </a:extLst>
              </p:cNvPr>
              <p:cNvSpPr txBox="1"/>
              <p:nvPr/>
            </p:nvSpPr>
            <p:spPr>
              <a:xfrm>
                <a:off x="641403" y="4748442"/>
                <a:ext cx="388395" cy="266716"/>
              </a:xfrm>
              <a:prstGeom prst="rect">
                <a:avLst/>
              </a:prstGeom>
              <a:noFill/>
            </p:spPr>
            <p:txBody>
              <a:bodyPr wrap="none" rtlCol="0" anchor="ctr" anchorCtr="0">
                <a:spAutoFit/>
              </a:bodyPr>
              <a:lstStyle/>
              <a:p>
                <a:pPr algn="r" fontAlgn="auto">
                  <a:spcBef>
                    <a:spcPts val="0"/>
                  </a:spcBef>
                  <a:spcAft>
                    <a:spcPts val="0"/>
                  </a:spcAft>
                </a:pPr>
                <a:r>
                  <a:rPr lang="fr-FR" sz="1400">
                    <a:solidFill>
                      <a:srgbClr val="4D4D4D"/>
                    </a:solidFill>
                    <a:latin typeface="Arial"/>
                    <a:cs typeface="Arial" panose="020B0604020202020204" pitchFamily="34" charset="0"/>
                  </a:rPr>
                  <a:t>0</a:t>
                </a:r>
              </a:p>
            </p:txBody>
          </p:sp>
          <p:grpSp>
            <p:nvGrpSpPr>
              <p:cNvPr id="26" name="Group 25">
                <a:extLst>
                  <a:ext uri="{FF2B5EF4-FFF2-40B4-BE49-F238E27FC236}">
                    <a16:creationId xmlns:a16="http://schemas.microsoft.com/office/drawing/2014/main" id="{DD56B4FB-1167-4F5C-9648-8919EACB5BC2}"/>
                  </a:ext>
                </a:extLst>
              </p:cNvPr>
              <p:cNvGrpSpPr/>
              <p:nvPr/>
            </p:nvGrpSpPr>
            <p:grpSpPr>
              <a:xfrm>
                <a:off x="1154608" y="4920702"/>
                <a:ext cx="371199" cy="864956"/>
                <a:chOff x="961088" y="4920702"/>
                <a:chExt cx="309927" cy="864956"/>
              </a:xfrm>
            </p:grpSpPr>
            <p:sp>
              <p:nvSpPr>
                <p:cNvPr id="57" name="Line 21">
                  <a:extLst>
                    <a:ext uri="{FF2B5EF4-FFF2-40B4-BE49-F238E27FC236}">
                      <a16:creationId xmlns:a16="http://schemas.microsoft.com/office/drawing/2014/main" id="{1B79ADCA-88BE-43DF-A52C-437F2A2BA5D2}"/>
                    </a:ext>
                  </a:extLst>
                </p:cNvPr>
                <p:cNvSpPr>
                  <a:spLocks noChangeShapeType="1"/>
                </p:cNvSpPr>
                <p:nvPr/>
              </p:nvSpPr>
              <p:spPr bwMode="auto">
                <a:xfrm>
                  <a:off x="1108822"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a:cs typeface="Arial" panose="020B0604020202020204" pitchFamily="34" charset="0"/>
                  </a:endParaRPr>
                </a:p>
              </p:txBody>
            </p:sp>
            <p:sp>
              <p:nvSpPr>
                <p:cNvPr id="58" name="TextBox 57">
                  <a:extLst>
                    <a:ext uri="{FF2B5EF4-FFF2-40B4-BE49-F238E27FC236}">
                      <a16:creationId xmlns:a16="http://schemas.microsoft.com/office/drawing/2014/main" id="{3B11DABC-D537-4A78-BCED-86C3D641976F}"/>
                    </a:ext>
                  </a:extLst>
                </p:cNvPr>
                <p:cNvSpPr txBox="1"/>
                <p:nvPr/>
              </p:nvSpPr>
              <p:spPr>
                <a:xfrm>
                  <a:off x="961088" y="4975849"/>
                  <a:ext cx="309927"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a:solidFill>
                        <a:srgbClr val="4D4D4D"/>
                      </a:solidFill>
                      <a:latin typeface="Arial"/>
                      <a:cs typeface="Arial" panose="020B0604020202020204" pitchFamily="34" charset="0"/>
                    </a:rPr>
                    <a:t>0</a:t>
                  </a:r>
                </a:p>
                <a:p>
                  <a:pPr algn="ctr" fontAlgn="auto">
                    <a:spcBef>
                      <a:spcPts val="0"/>
                    </a:spcBef>
                    <a:spcAft>
                      <a:spcPts val="0"/>
                    </a:spcAft>
                  </a:pPr>
                  <a:endParaRPr lang="fr-FR" sz="1400">
                    <a:solidFill>
                      <a:srgbClr val="000000"/>
                    </a:solidFill>
                    <a:latin typeface="Arial"/>
                    <a:cs typeface="Arial" panose="020B0604020202020204" pitchFamily="34" charset="0"/>
                  </a:endParaRPr>
                </a:p>
                <a:p>
                  <a:pPr algn="ctr" fontAlgn="auto">
                    <a:spcBef>
                      <a:spcPts val="0"/>
                    </a:spcBef>
                    <a:spcAft>
                      <a:spcPts val="0"/>
                    </a:spcAft>
                  </a:pPr>
                  <a:r>
                    <a:rPr lang="fr-FR" sz="1400">
                      <a:solidFill>
                        <a:srgbClr val="B2C0EC"/>
                      </a:solidFill>
                      <a:latin typeface="Arial"/>
                      <a:cs typeface="Arial" panose="020B0604020202020204" pitchFamily="34" charset="0"/>
                    </a:rPr>
                    <a:t>81</a:t>
                  </a:r>
                </a:p>
                <a:p>
                  <a:pPr algn="ctr" fontAlgn="auto">
                    <a:spcBef>
                      <a:spcPts val="0"/>
                    </a:spcBef>
                    <a:spcAft>
                      <a:spcPts val="0"/>
                    </a:spcAft>
                  </a:pPr>
                  <a:r>
                    <a:rPr lang="fr-FR" sz="1400">
                      <a:solidFill>
                        <a:srgbClr val="B60D27"/>
                      </a:solidFill>
                      <a:latin typeface="Arial"/>
                      <a:cs typeface="Arial" panose="020B0604020202020204" pitchFamily="34" charset="0"/>
                    </a:rPr>
                    <a:t>81</a:t>
                  </a:r>
                </a:p>
              </p:txBody>
            </p:sp>
          </p:grpSp>
          <p:grpSp>
            <p:nvGrpSpPr>
              <p:cNvPr id="27" name="Group 26">
                <a:extLst>
                  <a:ext uri="{FF2B5EF4-FFF2-40B4-BE49-F238E27FC236}">
                    <a16:creationId xmlns:a16="http://schemas.microsoft.com/office/drawing/2014/main" id="{B08EBCD4-5123-40B6-80FE-517C39B72FC6}"/>
                  </a:ext>
                </a:extLst>
              </p:cNvPr>
              <p:cNvGrpSpPr/>
              <p:nvPr/>
            </p:nvGrpSpPr>
            <p:grpSpPr>
              <a:xfrm>
                <a:off x="1858840" y="4920702"/>
                <a:ext cx="371199" cy="864956"/>
                <a:chOff x="120327" y="4920702"/>
                <a:chExt cx="309935" cy="864956"/>
              </a:xfrm>
            </p:grpSpPr>
            <p:sp>
              <p:nvSpPr>
                <p:cNvPr id="55" name="Line 21">
                  <a:extLst>
                    <a:ext uri="{FF2B5EF4-FFF2-40B4-BE49-F238E27FC236}">
                      <a16:creationId xmlns:a16="http://schemas.microsoft.com/office/drawing/2014/main" id="{52B78651-75C6-417E-9F21-E97FFBAAA894}"/>
                    </a:ext>
                  </a:extLst>
                </p:cNvPr>
                <p:cNvSpPr>
                  <a:spLocks noChangeShapeType="1"/>
                </p:cNvSpPr>
                <p:nvPr/>
              </p:nvSpPr>
              <p:spPr bwMode="auto">
                <a:xfrm>
                  <a:off x="279795"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a:cs typeface="Arial" panose="020B0604020202020204" pitchFamily="34" charset="0"/>
                  </a:endParaRPr>
                </a:p>
              </p:txBody>
            </p:sp>
            <p:sp>
              <p:nvSpPr>
                <p:cNvPr id="56" name="TextBox 55">
                  <a:extLst>
                    <a:ext uri="{FF2B5EF4-FFF2-40B4-BE49-F238E27FC236}">
                      <a16:creationId xmlns:a16="http://schemas.microsoft.com/office/drawing/2014/main" id="{A914AB85-AC5E-4297-9575-4A7A2B5C409B}"/>
                    </a:ext>
                  </a:extLst>
                </p:cNvPr>
                <p:cNvSpPr txBox="1"/>
                <p:nvPr/>
              </p:nvSpPr>
              <p:spPr>
                <a:xfrm>
                  <a:off x="120327" y="4975849"/>
                  <a:ext cx="309935"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a:solidFill>
                        <a:srgbClr val="4D4D4D"/>
                      </a:solidFill>
                      <a:latin typeface="Arial"/>
                      <a:cs typeface="Arial" panose="020B0604020202020204" pitchFamily="34" charset="0"/>
                    </a:rPr>
                    <a:t>3</a:t>
                  </a:r>
                </a:p>
                <a:p>
                  <a:pPr algn="ctr" fontAlgn="auto">
                    <a:spcBef>
                      <a:spcPts val="0"/>
                    </a:spcBef>
                    <a:spcAft>
                      <a:spcPts val="0"/>
                    </a:spcAft>
                  </a:pPr>
                  <a:endParaRPr lang="fr-FR" sz="1400">
                    <a:solidFill>
                      <a:srgbClr val="000000"/>
                    </a:solidFill>
                    <a:latin typeface="Arial"/>
                    <a:cs typeface="Arial" panose="020B0604020202020204" pitchFamily="34" charset="0"/>
                  </a:endParaRPr>
                </a:p>
                <a:p>
                  <a:pPr algn="ctr" fontAlgn="auto">
                    <a:spcBef>
                      <a:spcPts val="0"/>
                    </a:spcBef>
                    <a:spcAft>
                      <a:spcPts val="0"/>
                    </a:spcAft>
                  </a:pPr>
                  <a:r>
                    <a:rPr lang="fr-FR" sz="1400">
                      <a:solidFill>
                        <a:srgbClr val="B2C0EC"/>
                      </a:solidFill>
                      <a:latin typeface="Arial"/>
                      <a:cs typeface="Arial" panose="020B0604020202020204" pitchFamily="34" charset="0"/>
                    </a:rPr>
                    <a:t>66</a:t>
                  </a:r>
                </a:p>
                <a:p>
                  <a:pPr algn="ctr" fontAlgn="auto">
                    <a:spcBef>
                      <a:spcPts val="0"/>
                    </a:spcBef>
                    <a:spcAft>
                      <a:spcPts val="0"/>
                    </a:spcAft>
                  </a:pPr>
                  <a:r>
                    <a:rPr lang="fr-FR" sz="1400">
                      <a:solidFill>
                        <a:srgbClr val="B60D27"/>
                      </a:solidFill>
                      <a:latin typeface="Arial"/>
                      <a:cs typeface="Arial" panose="020B0604020202020204" pitchFamily="34" charset="0"/>
                    </a:rPr>
                    <a:t>64</a:t>
                  </a:r>
                </a:p>
              </p:txBody>
            </p:sp>
          </p:grpSp>
          <p:grpSp>
            <p:nvGrpSpPr>
              <p:cNvPr id="28" name="Group 27">
                <a:extLst>
                  <a:ext uri="{FF2B5EF4-FFF2-40B4-BE49-F238E27FC236}">
                    <a16:creationId xmlns:a16="http://schemas.microsoft.com/office/drawing/2014/main" id="{ECF5E2F5-E61E-4272-8081-DFB2165648F6}"/>
                  </a:ext>
                </a:extLst>
              </p:cNvPr>
              <p:cNvGrpSpPr/>
              <p:nvPr/>
            </p:nvGrpSpPr>
            <p:grpSpPr>
              <a:xfrm>
                <a:off x="2524659" y="4920702"/>
                <a:ext cx="371199" cy="864956"/>
                <a:chOff x="-276291" y="4920702"/>
                <a:chExt cx="309931" cy="864956"/>
              </a:xfrm>
            </p:grpSpPr>
            <p:sp>
              <p:nvSpPr>
                <p:cNvPr id="53" name="Line 21">
                  <a:extLst>
                    <a:ext uri="{FF2B5EF4-FFF2-40B4-BE49-F238E27FC236}">
                      <a16:creationId xmlns:a16="http://schemas.microsoft.com/office/drawing/2014/main" id="{0775658B-41B6-4004-87A8-12D9D7E9FA81}"/>
                    </a:ext>
                  </a:extLst>
                </p:cNvPr>
                <p:cNvSpPr>
                  <a:spLocks noChangeShapeType="1"/>
                </p:cNvSpPr>
                <p:nvPr/>
              </p:nvSpPr>
              <p:spPr bwMode="auto">
                <a:xfrm>
                  <a:off x="-128546"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a:cs typeface="Arial" panose="020B0604020202020204" pitchFamily="34" charset="0"/>
                  </a:endParaRPr>
                </a:p>
              </p:txBody>
            </p:sp>
            <p:sp>
              <p:nvSpPr>
                <p:cNvPr id="54" name="TextBox 53">
                  <a:extLst>
                    <a:ext uri="{FF2B5EF4-FFF2-40B4-BE49-F238E27FC236}">
                      <a16:creationId xmlns:a16="http://schemas.microsoft.com/office/drawing/2014/main" id="{6EE81530-B466-4CD4-8821-31E73725E76A}"/>
                    </a:ext>
                  </a:extLst>
                </p:cNvPr>
                <p:cNvSpPr txBox="1"/>
                <p:nvPr/>
              </p:nvSpPr>
              <p:spPr>
                <a:xfrm>
                  <a:off x="-276291" y="4975849"/>
                  <a:ext cx="309931"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a:solidFill>
                        <a:srgbClr val="4D4D4D"/>
                      </a:solidFill>
                      <a:latin typeface="Arial"/>
                      <a:cs typeface="Arial" panose="020B0604020202020204" pitchFamily="34" charset="0"/>
                    </a:rPr>
                    <a:t>6</a:t>
                  </a:r>
                </a:p>
                <a:p>
                  <a:pPr algn="ctr" fontAlgn="auto">
                    <a:spcBef>
                      <a:spcPts val="0"/>
                    </a:spcBef>
                    <a:spcAft>
                      <a:spcPts val="0"/>
                    </a:spcAft>
                  </a:pPr>
                  <a:endParaRPr lang="fr-FR" sz="1400">
                    <a:solidFill>
                      <a:srgbClr val="000000"/>
                    </a:solidFill>
                    <a:latin typeface="Arial"/>
                    <a:cs typeface="Arial" panose="020B0604020202020204" pitchFamily="34" charset="0"/>
                  </a:endParaRPr>
                </a:p>
                <a:p>
                  <a:pPr algn="ctr" fontAlgn="auto">
                    <a:spcBef>
                      <a:spcPts val="0"/>
                    </a:spcBef>
                    <a:spcAft>
                      <a:spcPts val="0"/>
                    </a:spcAft>
                  </a:pPr>
                  <a:r>
                    <a:rPr lang="fr-FR" sz="1400">
                      <a:solidFill>
                        <a:srgbClr val="B2C0EC"/>
                      </a:solidFill>
                      <a:latin typeface="Arial"/>
                      <a:cs typeface="Arial" panose="020B0604020202020204" pitchFamily="34" charset="0"/>
                    </a:rPr>
                    <a:t>28</a:t>
                  </a:r>
                </a:p>
                <a:p>
                  <a:pPr algn="ctr" fontAlgn="auto">
                    <a:spcBef>
                      <a:spcPts val="0"/>
                    </a:spcBef>
                    <a:spcAft>
                      <a:spcPts val="0"/>
                    </a:spcAft>
                  </a:pPr>
                  <a:r>
                    <a:rPr lang="fr-FR" sz="1400">
                      <a:solidFill>
                        <a:srgbClr val="B60D27"/>
                      </a:solidFill>
                      <a:latin typeface="Arial"/>
                      <a:cs typeface="Arial" panose="020B0604020202020204" pitchFamily="34" charset="0"/>
                    </a:rPr>
                    <a:t>41</a:t>
                  </a:r>
                </a:p>
              </p:txBody>
            </p:sp>
          </p:grpSp>
          <p:grpSp>
            <p:nvGrpSpPr>
              <p:cNvPr id="29" name="Group 28">
                <a:extLst>
                  <a:ext uri="{FF2B5EF4-FFF2-40B4-BE49-F238E27FC236}">
                    <a16:creationId xmlns:a16="http://schemas.microsoft.com/office/drawing/2014/main" id="{3F6EE124-768A-455D-9DF4-5BE2F7A6A780}"/>
                  </a:ext>
                </a:extLst>
              </p:cNvPr>
              <p:cNvGrpSpPr/>
              <p:nvPr/>
            </p:nvGrpSpPr>
            <p:grpSpPr>
              <a:xfrm>
                <a:off x="3181623" y="4920702"/>
                <a:ext cx="371198" cy="864956"/>
                <a:chOff x="-223041" y="4920702"/>
                <a:chExt cx="309929" cy="864956"/>
              </a:xfrm>
            </p:grpSpPr>
            <p:sp>
              <p:nvSpPr>
                <p:cNvPr id="51" name="Line 21">
                  <a:extLst>
                    <a:ext uri="{FF2B5EF4-FFF2-40B4-BE49-F238E27FC236}">
                      <a16:creationId xmlns:a16="http://schemas.microsoft.com/office/drawing/2014/main" id="{AAF22B6A-1263-42B9-A708-32E90840FE86}"/>
                    </a:ext>
                  </a:extLst>
                </p:cNvPr>
                <p:cNvSpPr>
                  <a:spLocks noChangeShapeType="1"/>
                </p:cNvSpPr>
                <p:nvPr/>
              </p:nvSpPr>
              <p:spPr bwMode="auto">
                <a:xfrm>
                  <a:off x="-75298"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a:cs typeface="Arial" panose="020B0604020202020204" pitchFamily="34" charset="0"/>
                  </a:endParaRPr>
                </a:p>
              </p:txBody>
            </p:sp>
            <p:sp>
              <p:nvSpPr>
                <p:cNvPr id="52" name="TextBox 51">
                  <a:extLst>
                    <a:ext uri="{FF2B5EF4-FFF2-40B4-BE49-F238E27FC236}">
                      <a16:creationId xmlns:a16="http://schemas.microsoft.com/office/drawing/2014/main" id="{79329FF3-EFE0-48F0-A187-980441ED3DB7}"/>
                    </a:ext>
                  </a:extLst>
                </p:cNvPr>
                <p:cNvSpPr txBox="1"/>
                <p:nvPr/>
              </p:nvSpPr>
              <p:spPr>
                <a:xfrm>
                  <a:off x="-223041" y="4975849"/>
                  <a:ext cx="309929"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a:solidFill>
                        <a:srgbClr val="4D4D4D"/>
                      </a:solidFill>
                      <a:latin typeface="Arial"/>
                      <a:cs typeface="Arial" panose="020B0604020202020204" pitchFamily="34" charset="0"/>
                    </a:rPr>
                    <a:t>9</a:t>
                  </a:r>
                </a:p>
                <a:p>
                  <a:pPr algn="ctr" fontAlgn="auto">
                    <a:spcBef>
                      <a:spcPts val="0"/>
                    </a:spcBef>
                    <a:spcAft>
                      <a:spcPts val="0"/>
                    </a:spcAft>
                  </a:pPr>
                  <a:endParaRPr lang="fr-FR" sz="1400">
                    <a:solidFill>
                      <a:srgbClr val="000000"/>
                    </a:solidFill>
                    <a:latin typeface="Arial"/>
                    <a:cs typeface="Arial" panose="020B0604020202020204" pitchFamily="34" charset="0"/>
                  </a:endParaRPr>
                </a:p>
                <a:p>
                  <a:pPr algn="ctr" fontAlgn="auto">
                    <a:spcBef>
                      <a:spcPts val="0"/>
                    </a:spcBef>
                    <a:spcAft>
                      <a:spcPts val="0"/>
                    </a:spcAft>
                  </a:pPr>
                  <a:r>
                    <a:rPr lang="fr-FR" sz="1400">
                      <a:solidFill>
                        <a:srgbClr val="B2C0EC"/>
                      </a:solidFill>
                      <a:latin typeface="Arial"/>
                      <a:cs typeface="Arial" panose="020B0604020202020204" pitchFamily="34" charset="0"/>
                    </a:rPr>
                    <a:t>14</a:t>
                  </a:r>
                </a:p>
                <a:p>
                  <a:pPr algn="ctr" fontAlgn="auto">
                    <a:spcBef>
                      <a:spcPts val="0"/>
                    </a:spcBef>
                    <a:spcAft>
                      <a:spcPts val="0"/>
                    </a:spcAft>
                  </a:pPr>
                  <a:r>
                    <a:rPr lang="fr-FR" sz="1400">
                      <a:solidFill>
                        <a:srgbClr val="B60D27"/>
                      </a:solidFill>
                      <a:latin typeface="Arial"/>
                      <a:cs typeface="Arial" panose="020B0604020202020204" pitchFamily="34" charset="0"/>
                    </a:rPr>
                    <a:t>29</a:t>
                  </a:r>
                </a:p>
              </p:txBody>
            </p:sp>
          </p:grpSp>
          <p:grpSp>
            <p:nvGrpSpPr>
              <p:cNvPr id="30" name="Group 29">
                <a:extLst>
                  <a:ext uri="{FF2B5EF4-FFF2-40B4-BE49-F238E27FC236}">
                    <a16:creationId xmlns:a16="http://schemas.microsoft.com/office/drawing/2014/main" id="{919CD2E3-E631-480A-BD4A-EA5D768C7EC5}"/>
                  </a:ext>
                </a:extLst>
              </p:cNvPr>
              <p:cNvGrpSpPr/>
              <p:nvPr/>
            </p:nvGrpSpPr>
            <p:grpSpPr>
              <a:xfrm>
                <a:off x="3814571" y="4920702"/>
                <a:ext cx="390924" cy="864956"/>
                <a:chOff x="-659798" y="4920702"/>
                <a:chExt cx="326395" cy="864956"/>
              </a:xfrm>
            </p:grpSpPr>
            <p:sp>
              <p:nvSpPr>
                <p:cNvPr id="49" name="Line 21">
                  <a:extLst>
                    <a:ext uri="{FF2B5EF4-FFF2-40B4-BE49-F238E27FC236}">
                      <a16:creationId xmlns:a16="http://schemas.microsoft.com/office/drawing/2014/main" id="{45CF23A9-A41A-4BB6-99BA-3FC3A901FD69}"/>
                    </a:ext>
                  </a:extLst>
                </p:cNvPr>
                <p:cNvSpPr>
                  <a:spLocks noChangeShapeType="1"/>
                </p:cNvSpPr>
                <p:nvPr/>
              </p:nvSpPr>
              <p:spPr bwMode="auto">
                <a:xfrm>
                  <a:off x="-503830"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a:cs typeface="Arial" panose="020B0604020202020204" pitchFamily="34" charset="0"/>
                  </a:endParaRPr>
                </a:p>
              </p:txBody>
            </p:sp>
            <p:sp>
              <p:nvSpPr>
                <p:cNvPr id="50" name="TextBox 49">
                  <a:extLst>
                    <a:ext uri="{FF2B5EF4-FFF2-40B4-BE49-F238E27FC236}">
                      <a16:creationId xmlns:a16="http://schemas.microsoft.com/office/drawing/2014/main" id="{703EE420-EC16-46A1-B10C-BA076A0D9FC3}"/>
                    </a:ext>
                  </a:extLst>
                </p:cNvPr>
                <p:cNvSpPr txBox="1"/>
                <p:nvPr/>
              </p:nvSpPr>
              <p:spPr>
                <a:xfrm>
                  <a:off x="-659798" y="4975849"/>
                  <a:ext cx="326395"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dirty="0">
                      <a:solidFill>
                        <a:srgbClr val="4D4D4D"/>
                      </a:solidFill>
                      <a:latin typeface="Arial"/>
                      <a:cs typeface="Arial" panose="020B0604020202020204" pitchFamily="34" charset="0"/>
                    </a:rPr>
                    <a:t>12</a:t>
                  </a:r>
                </a:p>
                <a:p>
                  <a:pPr algn="ctr" fontAlgn="auto">
                    <a:spcBef>
                      <a:spcPts val="0"/>
                    </a:spcBef>
                    <a:spcAft>
                      <a:spcPts val="0"/>
                    </a:spcAft>
                  </a:pPr>
                  <a:endParaRPr lang="fr-FR" sz="1400" dirty="0">
                    <a:solidFill>
                      <a:srgbClr val="000000"/>
                    </a:solidFill>
                    <a:latin typeface="Arial"/>
                    <a:cs typeface="Arial" panose="020B0604020202020204" pitchFamily="34" charset="0"/>
                  </a:endParaRPr>
                </a:p>
                <a:p>
                  <a:pPr algn="r" fontAlgn="auto">
                    <a:spcBef>
                      <a:spcPts val="0"/>
                    </a:spcBef>
                    <a:spcAft>
                      <a:spcPts val="0"/>
                    </a:spcAft>
                  </a:pPr>
                  <a:r>
                    <a:rPr lang="fr-FR" sz="1400" dirty="0">
                      <a:solidFill>
                        <a:srgbClr val="B2C0EC"/>
                      </a:solidFill>
                      <a:latin typeface="Arial"/>
                      <a:cs typeface="Arial" panose="020B0604020202020204" pitchFamily="34" charset="0"/>
                    </a:rPr>
                    <a:t>9</a:t>
                  </a:r>
                </a:p>
                <a:p>
                  <a:pPr algn="r" fontAlgn="auto">
                    <a:spcBef>
                      <a:spcPts val="0"/>
                    </a:spcBef>
                    <a:spcAft>
                      <a:spcPts val="0"/>
                    </a:spcAft>
                  </a:pPr>
                  <a:r>
                    <a:rPr lang="fr-FR" sz="1400" dirty="0">
                      <a:solidFill>
                        <a:srgbClr val="B60D27"/>
                      </a:solidFill>
                      <a:latin typeface="Arial"/>
                      <a:cs typeface="Arial" panose="020B0604020202020204" pitchFamily="34" charset="0"/>
                    </a:rPr>
                    <a:t>21</a:t>
                  </a:r>
                </a:p>
              </p:txBody>
            </p:sp>
          </p:grpSp>
          <p:grpSp>
            <p:nvGrpSpPr>
              <p:cNvPr id="31" name="Group 30">
                <a:extLst>
                  <a:ext uri="{FF2B5EF4-FFF2-40B4-BE49-F238E27FC236}">
                    <a16:creationId xmlns:a16="http://schemas.microsoft.com/office/drawing/2014/main" id="{1A350011-F612-469F-83E3-EDD302BD0BD8}"/>
                  </a:ext>
                </a:extLst>
              </p:cNvPr>
              <p:cNvGrpSpPr/>
              <p:nvPr/>
            </p:nvGrpSpPr>
            <p:grpSpPr>
              <a:xfrm>
                <a:off x="4455269" y="4913833"/>
                <a:ext cx="2218960" cy="871826"/>
                <a:chOff x="-1064702" y="4913833"/>
                <a:chExt cx="1852711" cy="871826"/>
              </a:xfrm>
            </p:grpSpPr>
            <p:sp>
              <p:nvSpPr>
                <p:cNvPr id="45" name="Line 19">
                  <a:extLst>
                    <a:ext uri="{FF2B5EF4-FFF2-40B4-BE49-F238E27FC236}">
                      <a16:creationId xmlns:a16="http://schemas.microsoft.com/office/drawing/2014/main" id="{F252F755-4851-4637-9D64-7FBBD74138A0}"/>
                    </a:ext>
                  </a:extLst>
                </p:cNvPr>
                <p:cNvSpPr>
                  <a:spLocks noChangeShapeType="1"/>
                </p:cNvSpPr>
                <p:nvPr/>
              </p:nvSpPr>
              <p:spPr bwMode="auto">
                <a:xfrm>
                  <a:off x="-909733"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a:cs typeface="Arial"/>
                  </a:endParaRPr>
                </a:p>
              </p:txBody>
            </p:sp>
            <p:sp>
              <p:nvSpPr>
                <p:cNvPr id="46" name="TextBox 45">
                  <a:extLst>
                    <a:ext uri="{FF2B5EF4-FFF2-40B4-BE49-F238E27FC236}">
                      <a16:creationId xmlns:a16="http://schemas.microsoft.com/office/drawing/2014/main" id="{13ECD242-F810-4BD1-AE14-6F42C44CF0C8}"/>
                    </a:ext>
                  </a:extLst>
                </p:cNvPr>
                <p:cNvSpPr txBox="1"/>
                <p:nvPr/>
              </p:nvSpPr>
              <p:spPr>
                <a:xfrm>
                  <a:off x="-1064702" y="4975850"/>
                  <a:ext cx="309930"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a:solidFill>
                        <a:srgbClr val="4D4D4D"/>
                      </a:solidFill>
                      <a:latin typeface="Arial"/>
                      <a:cs typeface="Arial" panose="020B0604020202020204" pitchFamily="34" charset="0"/>
                    </a:rPr>
                    <a:t>15</a:t>
                  </a:r>
                </a:p>
                <a:p>
                  <a:pPr algn="ctr" fontAlgn="auto">
                    <a:spcBef>
                      <a:spcPts val="0"/>
                    </a:spcBef>
                    <a:spcAft>
                      <a:spcPts val="0"/>
                    </a:spcAft>
                  </a:pPr>
                  <a:endParaRPr lang="fr-FR" sz="1400">
                    <a:solidFill>
                      <a:srgbClr val="000000"/>
                    </a:solidFill>
                    <a:latin typeface="Arial"/>
                    <a:cs typeface="Arial" panose="020B0604020202020204" pitchFamily="34" charset="0"/>
                  </a:endParaRPr>
                </a:p>
                <a:p>
                  <a:pPr algn="r" fontAlgn="auto">
                    <a:spcBef>
                      <a:spcPts val="0"/>
                    </a:spcBef>
                    <a:spcAft>
                      <a:spcPts val="0"/>
                    </a:spcAft>
                  </a:pPr>
                  <a:r>
                    <a:rPr lang="fr-FR" sz="1400">
                      <a:solidFill>
                        <a:srgbClr val="B2C0EC"/>
                      </a:solidFill>
                      <a:latin typeface="Arial"/>
                      <a:cs typeface="Arial" panose="020B0604020202020204" pitchFamily="34" charset="0"/>
                    </a:rPr>
                    <a:t>7</a:t>
                  </a:r>
                </a:p>
                <a:p>
                  <a:pPr algn="r" fontAlgn="auto">
                    <a:spcBef>
                      <a:spcPts val="0"/>
                    </a:spcBef>
                    <a:spcAft>
                      <a:spcPts val="0"/>
                    </a:spcAft>
                  </a:pPr>
                  <a:r>
                    <a:rPr lang="fr-FR" sz="1400">
                      <a:solidFill>
                        <a:srgbClr val="B60D27"/>
                      </a:solidFill>
                      <a:latin typeface="Arial"/>
                      <a:cs typeface="Arial" panose="020B0604020202020204" pitchFamily="34" charset="0"/>
                    </a:rPr>
                    <a:t>9</a:t>
                  </a:r>
                </a:p>
              </p:txBody>
            </p:sp>
            <p:sp>
              <p:nvSpPr>
                <p:cNvPr id="47" name="Line 19">
                  <a:extLst>
                    <a:ext uri="{FF2B5EF4-FFF2-40B4-BE49-F238E27FC236}">
                      <a16:creationId xmlns:a16="http://schemas.microsoft.com/office/drawing/2014/main" id="{A9ED6930-7A76-4D47-912C-48223C18D42A}"/>
                    </a:ext>
                  </a:extLst>
                </p:cNvPr>
                <p:cNvSpPr>
                  <a:spLocks noChangeShapeType="1"/>
                </p:cNvSpPr>
                <p:nvPr/>
              </p:nvSpPr>
              <p:spPr bwMode="auto">
                <a:xfrm>
                  <a:off x="633049" y="491383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a:cs typeface="Arial"/>
                  </a:endParaRPr>
                </a:p>
              </p:txBody>
            </p:sp>
            <p:sp>
              <p:nvSpPr>
                <p:cNvPr id="48" name="TextBox 47">
                  <a:extLst>
                    <a:ext uri="{FF2B5EF4-FFF2-40B4-BE49-F238E27FC236}">
                      <a16:creationId xmlns:a16="http://schemas.microsoft.com/office/drawing/2014/main" id="{747E44AB-C49B-4B42-AEA0-2DA5B1B91700}"/>
                    </a:ext>
                  </a:extLst>
                </p:cNvPr>
                <p:cNvSpPr txBox="1"/>
                <p:nvPr/>
              </p:nvSpPr>
              <p:spPr>
                <a:xfrm>
                  <a:off x="478079" y="4975850"/>
                  <a:ext cx="309930"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a:solidFill>
                        <a:srgbClr val="4D4D4D"/>
                      </a:solidFill>
                      <a:latin typeface="Arial"/>
                      <a:cs typeface="Arial" panose="020B0604020202020204" pitchFamily="34" charset="0"/>
                    </a:rPr>
                    <a:t>24</a:t>
                  </a:r>
                </a:p>
                <a:p>
                  <a:pPr algn="ctr" fontAlgn="auto">
                    <a:spcBef>
                      <a:spcPts val="0"/>
                    </a:spcBef>
                    <a:spcAft>
                      <a:spcPts val="0"/>
                    </a:spcAft>
                  </a:pPr>
                  <a:endParaRPr lang="fr-FR" sz="1400">
                    <a:solidFill>
                      <a:srgbClr val="000000"/>
                    </a:solidFill>
                    <a:latin typeface="Arial"/>
                    <a:cs typeface="Arial" panose="020B0604020202020204" pitchFamily="34" charset="0"/>
                  </a:endParaRPr>
                </a:p>
                <a:p>
                  <a:pPr algn="ctr" fontAlgn="auto">
                    <a:spcBef>
                      <a:spcPts val="0"/>
                    </a:spcBef>
                    <a:spcAft>
                      <a:spcPts val="0"/>
                    </a:spcAft>
                  </a:pPr>
                  <a:r>
                    <a:rPr lang="fr-FR" sz="1400">
                      <a:solidFill>
                        <a:srgbClr val="B2C0EC"/>
                      </a:solidFill>
                      <a:latin typeface="Arial"/>
                      <a:cs typeface="Arial" panose="020B0604020202020204" pitchFamily="34" charset="0"/>
                    </a:rPr>
                    <a:t>1</a:t>
                  </a:r>
                </a:p>
                <a:p>
                  <a:pPr algn="ctr" fontAlgn="auto">
                    <a:spcBef>
                      <a:spcPts val="0"/>
                    </a:spcBef>
                    <a:spcAft>
                      <a:spcPts val="0"/>
                    </a:spcAft>
                  </a:pPr>
                  <a:r>
                    <a:rPr lang="fr-FR" sz="1400">
                      <a:solidFill>
                        <a:srgbClr val="B60D27"/>
                      </a:solidFill>
                      <a:latin typeface="Arial"/>
                      <a:cs typeface="Arial" panose="020B0604020202020204" pitchFamily="34" charset="0"/>
                    </a:rPr>
                    <a:t>3</a:t>
                  </a:r>
                </a:p>
              </p:txBody>
            </p:sp>
          </p:grpSp>
          <p:grpSp>
            <p:nvGrpSpPr>
              <p:cNvPr id="32" name="Group 31">
                <a:extLst>
                  <a:ext uri="{FF2B5EF4-FFF2-40B4-BE49-F238E27FC236}">
                    <a16:creationId xmlns:a16="http://schemas.microsoft.com/office/drawing/2014/main" id="{D29DF70B-51A3-4AAA-8DD0-D40CD8463A78}"/>
                  </a:ext>
                </a:extLst>
              </p:cNvPr>
              <p:cNvGrpSpPr/>
              <p:nvPr/>
            </p:nvGrpSpPr>
            <p:grpSpPr>
              <a:xfrm>
                <a:off x="5080013" y="4913833"/>
                <a:ext cx="2838497" cy="871826"/>
                <a:chOff x="-1038387" y="4913833"/>
                <a:chExt cx="2369985" cy="871826"/>
              </a:xfrm>
            </p:grpSpPr>
            <p:sp>
              <p:nvSpPr>
                <p:cNvPr id="37" name="Line 19">
                  <a:extLst>
                    <a:ext uri="{FF2B5EF4-FFF2-40B4-BE49-F238E27FC236}">
                      <a16:creationId xmlns:a16="http://schemas.microsoft.com/office/drawing/2014/main" id="{2CDB321D-902A-4B40-A69D-7236BE1AB6F3}"/>
                    </a:ext>
                  </a:extLst>
                </p:cNvPr>
                <p:cNvSpPr>
                  <a:spLocks noChangeShapeType="1"/>
                </p:cNvSpPr>
                <p:nvPr/>
              </p:nvSpPr>
              <p:spPr bwMode="auto">
                <a:xfrm>
                  <a:off x="-883419"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a:cs typeface="Arial"/>
                  </a:endParaRPr>
                </a:p>
              </p:txBody>
            </p:sp>
            <p:sp>
              <p:nvSpPr>
                <p:cNvPr id="38" name="TextBox 37">
                  <a:extLst>
                    <a:ext uri="{FF2B5EF4-FFF2-40B4-BE49-F238E27FC236}">
                      <a16:creationId xmlns:a16="http://schemas.microsoft.com/office/drawing/2014/main" id="{8F9CFF12-AB9B-4801-B91B-F420DBB95CB8}"/>
                    </a:ext>
                  </a:extLst>
                </p:cNvPr>
                <p:cNvSpPr txBox="1"/>
                <p:nvPr/>
              </p:nvSpPr>
              <p:spPr>
                <a:xfrm>
                  <a:off x="-1038387" y="4975850"/>
                  <a:ext cx="309922"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a:solidFill>
                        <a:srgbClr val="4D4D4D"/>
                      </a:solidFill>
                      <a:latin typeface="Arial"/>
                      <a:cs typeface="Arial" panose="020B0604020202020204" pitchFamily="34" charset="0"/>
                    </a:rPr>
                    <a:t>18</a:t>
                  </a:r>
                </a:p>
                <a:p>
                  <a:pPr algn="ctr" fontAlgn="auto">
                    <a:spcBef>
                      <a:spcPts val="0"/>
                    </a:spcBef>
                    <a:spcAft>
                      <a:spcPts val="0"/>
                    </a:spcAft>
                  </a:pPr>
                  <a:endParaRPr lang="fr-FR" sz="1400">
                    <a:solidFill>
                      <a:srgbClr val="000000"/>
                    </a:solidFill>
                    <a:latin typeface="Arial"/>
                    <a:cs typeface="Arial" panose="020B0604020202020204" pitchFamily="34" charset="0"/>
                  </a:endParaRPr>
                </a:p>
                <a:p>
                  <a:pPr algn="ctr" fontAlgn="auto">
                    <a:spcBef>
                      <a:spcPts val="0"/>
                    </a:spcBef>
                    <a:spcAft>
                      <a:spcPts val="0"/>
                    </a:spcAft>
                  </a:pPr>
                  <a:r>
                    <a:rPr lang="fr-FR" sz="1400">
                      <a:solidFill>
                        <a:srgbClr val="B2C0EC"/>
                      </a:solidFill>
                      <a:latin typeface="Arial"/>
                      <a:cs typeface="Arial" panose="020B0604020202020204" pitchFamily="34" charset="0"/>
                    </a:rPr>
                    <a:t>5</a:t>
                  </a:r>
                </a:p>
                <a:p>
                  <a:pPr algn="ctr" fontAlgn="auto">
                    <a:spcBef>
                      <a:spcPts val="0"/>
                    </a:spcBef>
                    <a:spcAft>
                      <a:spcPts val="0"/>
                    </a:spcAft>
                  </a:pPr>
                  <a:r>
                    <a:rPr lang="fr-FR" sz="1400">
                      <a:solidFill>
                        <a:srgbClr val="B60D27"/>
                      </a:solidFill>
                      <a:latin typeface="Arial"/>
                      <a:cs typeface="Arial" panose="020B0604020202020204" pitchFamily="34" charset="0"/>
                    </a:rPr>
                    <a:t>6</a:t>
                  </a:r>
                </a:p>
              </p:txBody>
            </p:sp>
            <p:sp>
              <p:nvSpPr>
                <p:cNvPr id="39" name="Line 19">
                  <a:extLst>
                    <a:ext uri="{FF2B5EF4-FFF2-40B4-BE49-F238E27FC236}">
                      <a16:creationId xmlns:a16="http://schemas.microsoft.com/office/drawing/2014/main" id="{433DDD7D-467B-471B-AF9B-03322B2FD842}"/>
                    </a:ext>
                  </a:extLst>
                </p:cNvPr>
                <p:cNvSpPr>
                  <a:spLocks noChangeShapeType="1"/>
                </p:cNvSpPr>
                <p:nvPr/>
              </p:nvSpPr>
              <p:spPr bwMode="auto">
                <a:xfrm>
                  <a:off x="-366148" y="492757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a:cs typeface="Arial"/>
                  </a:endParaRPr>
                </a:p>
              </p:txBody>
            </p:sp>
            <p:sp>
              <p:nvSpPr>
                <p:cNvPr id="40" name="TextBox 39">
                  <a:extLst>
                    <a:ext uri="{FF2B5EF4-FFF2-40B4-BE49-F238E27FC236}">
                      <a16:creationId xmlns:a16="http://schemas.microsoft.com/office/drawing/2014/main" id="{A281FC22-30E5-4C47-B484-60CE3EE4AE62}"/>
                    </a:ext>
                  </a:extLst>
                </p:cNvPr>
                <p:cNvSpPr txBox="1"/>
                <p:nvPr/>
              </p:nvSpPr>
              <p:spPr>
                <a:xfrm>
                  <a:off x="-521113" y="4975850"/>
                  <a:ext cx="309932"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a:solidFill>
                        <a:srgbClr val="4D4D4D"/>
                      </a:solidFill>
                      <a:latin typeface="Arial"/>
                      <a:cs typeface="Arial" panose="020B0604020202020204" pitchFamily="34" charset="0"/>
                    </a:rPr>
                    <a:t>21</a:t>
                  </a:r>
                </a:p>
                <a:p>
                  <a:pPr algn="ctr" fontAlgn="auto">
                    <a:spcBef>
                      <a:spcPts val="0"/>
                    </a:spcBef>
                    <a:spcAft>
                      <a:spcPts val="0"/>
                    </a:spcAft>
                  </a:pPr>
                  <a:endParaRPr lang="fr-FR" sz="1400">
                    <a:solidFill>
                      <a:srgbClr val="000000"/>
                    </a:solidFill>
                    <a:latin typeface="Arial"/>
                    <a:cs typeface="Arial" panose="020B0604020202020204" pitchFamily="34" charset="0"/>
                  </a:endParaRPr>
                </a:p>
                <a:p>
                  <a:pPr algn="ctr" fontAlgn="auto">
                    <a:spcBef>
                      <a:spcPts val="0"/>
                    </a:spcBef>
                    <a:spcAft>
                      <a:spcPts val="0"/>
                    </a:spcAft>
                  </a:pPr>
                  <a:r>
                    <a:rPr lang="fr-FR" sz="1400">
                      <a:solidFill>
                        <a:srgbClr val="B2C0EC"/>
                      </a:solidFill>
                      <a:latin typeface="Arial"/>
                      <a:cs typeface="Arial" panose="020B0604020202020204" pitchFamily="34" charset="0"/>
                    </a:rPr>
                    <a:t>3</a:t>
                  </a:r>
                </a:p>
                <a:p>
                  <a:pPr algn="ctr" fontAlgn="auto">
                    <a:spcBef>
                      <a:spcPts val="0"/>
                    </a:spcBef>
                    <a:spcAft>
                      <a:spcPts val="0"/>
                    </a:spcAft>
                  </a:pPr>
                  <a:r>
                    <a:rPr lang="fr-FR" sz="1400">
                      <a:solidFill>
                        <a:srgbClr val="B60D27"/>
                      </a:solidFill>
                      <a:latin typeface="Arial"/>
                      <a:cs typeface="Arial" panose="020B0604020202020204" pitchFamily="34" charset="0"/>
                    </a:rPr>
                    <a:t>4</a:t>
                  </a:r>
                </a:p>
              </p:txBody>
            </p:sp>
            <p:sp>
              <p:nvSpPr>
                <p:cNvPr id="41" name="Line 19">
                  <a:extLst>
                    <a:ext uri="{FF2B5EF4-FFF2-40B4-BE49-F238E27FC236}">
                      <a16:creationId xmlns:a16="http://schemas.microsoft.com/office/drawing/2014/main" id="{F39FF8B8-273A-4C37-AB8A-4B9DBE3BD1DD}"/>
                    </a:ext>
                  </a:extLst>
                </p:cNvPr>
                <p:cNvSpPr>
                  <a:spLocks noChangeShapeType="1"/>
                </p:cNvSpPr>
                <p:nvPr/>
              </p:nvSpPr>
              <p:spPr bwMode="auto">
                <a:xfrm>
                  <a:off x="659356" y="491383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a:cs typeface="Arial"/>
                  </a:endParaRPr>
                </a:p>
              </p:txBody>
            </p:sp>
            <p:sp>
              <p:nvSpPr>
                <p:cNvPr id="42" name="TextBox 41">
                  <a:extLst>
                    <a:ext uri="{FF2B5EF4-FFF2-40B4-BE49-F238E27FC236}">
                      <a16:creationId xmlns:a16="http://schemas.microsoft.com/office/drawing/2014/main" id="{175FBB00-3F97-4C13-8649-C821982F6E3A}"/>
                    </a:ext>
                  </a:extLst>
                </p:cNvPr>
                <p:cNvSpPr txBox="1"/>
                <p:nvPr/>
              </p:nvSpPr>
              <p:spPr>
                <a:xfrm>
                  <a:off x="504389" y="4975850"/>
                  <a:ext cx="309922"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a:solidFill>
                        <a:srgbClr val="4D4D4D"/>
                      </a:solidFill>
                      <a:latin typeface="Arial"/>
                      <a:cs typeface="Arial" panose="020B0604020202020204" pitchFamily="34" charset="0"/>
                    </a:rPr>
                    <a:t>27</a:t>
                  </a:r>
                </a:p>
                <a:p>
                  <a:pPr algn="ctr" fontAlgn="auto">
                    <a:spcBef>
                      <a:spcPts val="0"/>
                    </a:spcBef>
                    <a:spcAft>
                      <a:spcPts val="0"/>
                    </a:spcAft>
                  </a:pPr>
                  <a:endParaRPr lang="fr-FR" sz="1400">
                    <a:solidFill>
                      <a:srgbClr val="000000"/>
                    </a:solidFill>
                    <a:latin typeface="Arial"/>
                    <a:cs typeface="Arial" panose="020B0604020202020204" pitchFamily="34" charset="0"/>
                  </a:endParaRPr>
                </a:p>
                <a:p>
                  <a:pPr algn="ctr" fontAlgn="auto">
                    <a:spcBef>
                      <a:spcPts val="0"/>
                    </a:spcBef>
                    <a:spcAft>
                      <a:spcPts val="0"/>
                    </a:spcAft>
                  </a:pPr>
                  <a:r>
                    <a:rPr lang="fr-FR" sz="1400">
                      <a:solidFill>
                        <a:srgbClr val="B2C0EC"/>
                      </a:solidFill>
                      <a:latin typeface="Arial"/>
                      <a:cs typeface="Arial" panose="020B0604020202020204" pitchFamily="34" charset="0"/>
                    </a:rPr>
                    <a:t>1</a:t>
                  </a:r>
                </a:p>
                <a:p>
                  <a:pPr algn="ctr" fontAlgn="auto">
                    <a:spcBef>
                      <a:spcPts val="0"/>
                    </a:spcBef>
                    <a:spcAft>
                      <a:spcPts val="0"/>
                    </a:spcAft>
                  </a:pPr>
                  <a:r>
                    <a:rPr lang="fr-FR" sz="1400">
                      <a:solidFill>
                        <a:srgbClr val="B60D27"/>
                      </a:solidFill>
                      <a:latin typeface="Arial"/>
                      <a:cs typeface="Arial" panose="020B0604020202020204" pitchFamily="34" charset="0"/>
                    </a:rPr>
                    <a:t>2</a:t>
                  </a:r>
                </a:p>
              </p:txBody>
            </p:sp>
            <p:sp>
              <p:nvSpPr>
                <p:cNvPr id="43" name="Line 19">
                  <a:extLst>
                    <a:ext uri="{FF2B5EF4-FFF2-40B4-BE49-F238E27FC236}">
                      <a16:creationId xmlns:a16="http://schemas.microsoft.com/office/drawing/2014/main" id="{6D247EDA-372C-479F-AB82-8E61286C7E66}"/>
                    </a:ext>
                  </a:extLst>
                </p:cNvPr>
                <p:cNvSpPr>
                  <a:spLocks noChangeShapeType="1"/>
                </p:cNvSpPr>
                <p:nvPr/>
              </p:nvSpPr>
              <p:spPr bwMode="auto">
                <a:xfrm>
                  <a:off x="1176631"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a:cs typeface="Arial"/>
                  </a:endParaRPr>
                </a:p>
              </p:txBody>
            </p:sp>
            <p:sp>
              <p:nvSpPr>
                <p:cNvPr id="44" name="TextBox 43">
                  <a:extLst>
                    <a:ext uri="{FF2B5EF4-FFF2-40B4-BE49-F238E27FC236}">
                      <a16:creationId xmlns:a16="http://schemas.microsoft.com/office/drawing/2014/main" id="{2FDEF8D9-4FB3-41E8-AE45-90E4C9E6F33F}"/>
                    </a:ext>
                  </a:extLst>
                </p:cNvPr>
                <p:cNvSpPr txBox="1"/>
                <p:nvPr/>
              </p:nvSpPr>
              <p:spPr>
                <a:xfrm>
                  <a:off x="1021666" y="4975850"/>
                  <a:ext cx="309932"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a:solidFill>
                        <a:srgbClr val="4D4D4D"/>
                      </a:solidFill>
                      <a:latin typeface="Arial"/>
                      <a:cs typeface="Arial" panose="020B0604020202020204" pitchFamily="34" charset="0"/>
                    </a:rPr>
                    <a:t>30</a:t>
                  </a:r>
                </a:p>
                <a:p>
                  <a:pPr algn="ctr" fontAlgn="auto">
                    <a:spcBef>
                      <a:spcPts val="0"/>
                    </a:spcBef>
                    <a:spcAft>
                      <a:spcPts val="0"/>
                    </a:spcAft>
                  </a:pPr>
                  <a:endParaRPr lang="fr-FR" sz="1400">
                    <a:solidFill>
                      <a:srgbClr val="000000"/>
                    </a:solidFill>
                    <a:latin typeface="Arial"/>
                    <a:cs typeface="Arial" panose="020B0604020202020204" pitchFamily="34" charset="0"/>
                  </a:endParaRPr>
                </a:p>
                <a:p>
                  <a:pPr algn="ctr" fontAlgn="auto">
                    <a:spcBef>
                      <a:spcPts val="0"/>
                    </a:spcBef>
                    <a:spcAft>
                      <a:spcPts val="0"/>
                    </a:spcAft>
                  </a:pPr>
                  <a:r>
                    <a:rPr lang="fr-FR" sz="1400">
                      <a:solidFill>
                        <a:srgbClr val="B2C0EC"/>
                      </a:solidFill>
                      <a:latin typeface="Arial"/>
                      <a:cs typeface="Arial" panose="020B0604020202020204" pitchFamily="34" charset="0"/>
                    </a:rPr>
                    <a:t>1</a:t>
                  </a:r>
                </a:p>
                <a:p>
                  <a:pPr algn="ctr" fontAlgn="auto">
                    <a:spcBef>
                      <a:spcPts val="0"/>
                    </a:spcBef>
                    <a:spcAft>
                      <a:spcPts val="0"/>
                    </a:spcAft>
                  </a:pPr>
                  <a:r>
                    <a:rPr lang="fr-FR" sz="1400">
                      <a:solidFill>
                        <a:srgbClr val="B60D27"/>
                      </a:solidFill>
                      <a:latin typeface="Arial"/>
                      <a:cs typeface="Arial" panose="020B0604020202020204" pitchFamily="34" charset="0"/>
                    </a:rPr>
                    <a:t>0</a:t>
                  </a:r>
                </a:p>
              </p:txBody>
            </p:sp>
          </p:grpSp>
          <p:sp>
            <p:nvSpPr>
              <p:cNvPr id="33" name="TextBox 32">
                <a:extLst>
                  <a:ext uri="{FF2B5EF4-FFF2-40B4-BE49-F238E27FC236}">
                    <a16:creationId xmlns:a16="http://schemas.microsoft.com/office/drawing/2014/main" id="{7FC72273-10B6-41FD-8937-288B67044B01}"/>
                  </a:ext>
                </a:extLst>
              </p:cNvPr>
              <p:cNvSpPr txBox="1"/>
              <p:nvPr/>
            </p:nvSpPr>
            <p:spPr>
              <a:xfrm>
                <a:off x="-932194" y="5338104"/>
                <a:ext cx="2027899" cy="453417"/>
              </a:xfrm>
              <a:prstGeom prst="rect">
                <a:avLst/>
              </a:prstGeom>
              <a:noFill/>
            </p:spPr>
            <p:txBody>
              <a:bodyPr wrap="none" rtlCol="0">
                <a:spAutoFit/>
              </a:bodyPr>
              <a:lstStyle/>
              <a:p>
                <a:pPr algn="r"/>
                <a:r>
                  <a:rPr lang="fr-FR" sz="1400" dirty="0">
                    <a:solidFill>
                      <a:srgbClr val="B2C0EC"/>
                    </a:solidFill>
                    <a:latin typeface="Arial"/>
                    <a:cs typeface="Arial" panose="020B0604020202020204" pitchFamily="34" charset="0"/>
                  </a:rPr>
                  <a:t>TS</a:t>
                </a:r>
              </a:p>
              <a:p>
                <a:pPr algn="r"/>
                <a:r>
                  <a:rPr lang="fr-FR" sz="1400" dirty="0">
                    <a:solidFill>
                      <a:srgbClr val="B60D27"/>
                    </a:solidFill>
                    <a:latin typeface="Arial"/>
                    <a:cs typeface="Arial" panose="020B0604020202020204" pitchFamily="34" charset="0"/>
                  </a:rPr>
                  <a:t>TS + </a:t>
                </a:r>
                <a:r>
                  <a:rPr lang="fr-FR" sz="1400" dirty="0" err="1">
                    <a:solidFill>
                      <a:srgbClr val="B60D27"/>
                    </a:solidFill>
                    <a:latin typeface="Arial"/>
                    <a:cs typeface="Arial" panose="020B0604020202020204" pitchFamily="34" charset="0"/>
                  </a:rPr>
                  <a:t>mFOLFOX</a:t>
                </a:r>
                <a:endParaRPr lang="fr-FR" sz="1400" dirty="0">
                  <a:solidFill>
                    <a:srgbClr val="B60D27"/>
                  </a:solidFill>
                  <a:latin typeface="Arial"/>
                  <a:cs typeface="Arial" panose="020B0604020202020204" pitchFamily="34" charset="0"/>
                </a:endParaRPr>
              </a:p>
            </p:txBody>
          </p:sp>
          <p:sp>
            <p:nvSpPr>
              <p:cNvPr id="34" name="TextBox 33">
                <a:extLst>
                  <a:ext uri="{FF2B5EF4-FFF2-40B4-BE49-F238E27FC236}">
                    <a16:creationId xmlns:a16="http://schemas.microsoft.com/office/drawing/2014/main" id="{29F0A8F1-C2BC-4E7D-846E-30107510DE6C}"/>
                  </a:ext>
                </a:extLst>
              </p:cNvPr>
              <p:cNvSpPr txBox="1"/>
              <p:nvPr/>
            </p:nvSpPr>
            <p:spPr>
              <a:xfrm>
                <a:off x="1371995" y="4390420"/>
                <a:ext cx="2220781" cy="453417"/>
              </a:xfrm>
              <a:prstGeom prst="rect">
                <a:avLst/>
              </a:prstGeom>
              <a:noFill/>
              <a:ln>
                <a:noFill/>
              </a:ln>
            </p:spPr>
            <p:txBody>
              <a:bodyPr wrap="none" rtlCol="0">
                <a:spAutoFit/>
              </a:bodyPr>
              <a:lstStyle/>
              <a:p>
                <a:r>
                  <a:rPr lang="fr-FR" sz="1400">
                    <a:solidFill>
                      <a:srgbClr val="B60D27"/>
                    </a:solidFill>
                    <a:latin typeface="Arial"/>
                    <a:cs typeface="Arial" panose="020B0604020202020204" pitchFamily="34" charset="0"/>
                  </a:rPr>
                  <a:t>ASC + mFOLFOX</a:t>
                </a:r>
              </a:p>
              <a:p>
                <a:r>
                  <a:rPr lang="fr-FR" sz="1400">
                    <a:solidFill>
                      <a:srgbClr val="B2C0EC"/>
                    </a:solidFill>
                    <a:latin typeface="Arial"/>
                    <a:cs typeface="Arial" panose="020B0604020202020204" pitchFamily="34" charset="0"/>
                  </a:rPr>
                  <a:t>ASC</a:t>
                </a:r>
              </a:p>
            </p:txBody>
          </p:sp>
          <p:sp>
            <p:nvSpPr>
              <p:cNvPr id="35" name="Line 8">
                <a:extLst>
                  <a:ext uri="{FF2B5EF4-FFF2-40B4-BE49-F238E27FC236}">
                    <a16:creationId xmlns:a16="http://schemas.microsoft.com/office/drawing/2014/main" id="{76D3A359-B44E-4250-95A0-1F45B2873A00}"/>
                  </a:ext>
                </a:extLst>
              </p:cNvPr>
              <p:cNvSpPr>
                <a:spLocks noChangeShapeType="1"/>
              </p:cNvSpPr>
              <p:nvPr/>
            </p:nvSpPr>
            <p:spPr bwMode="auto">
              <a:xfrm>
                <a:off x="1048631" y="382900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a:cs typeface="Arial"/>
                </a:endParaRPr>
              </a:p>
            </p:txBody>
          </p:sp>
          <p:sp>
            <p:nvSpPr>
              <p:cNvPr id="36" name="TextBox 35">
                <a:extLst>
                  <a:ext uri="{FF2B5EF4-FFF2-40B4-BE49-F238E27FC236}">
                    <a16:creationId xmlns:a16="http://schemas.microsoft.com/office/drawing/2014/main" id="{1230CBBB-2586-4DFD-8211-E634030AE854}"/>
                  </a:ext>
                </a:extLst>
              </p:cNvPr>
              <p:cNvSpPr txBox="1"/>
              <p:nvPr/>
            </p:nvSpPr>
            <p:spPr>
              <a:xfrm>
                <a:off x="505500" y="3694572"/>
                <a:ext cx="524291" cy="266716"/>
              </a:xfrm>
              <a:prstGeom prst="rect">
                <a:avLst/>
              </a:prstGeom>
              <a:noFill/>
            </p:spPr>
            <p:txBody>
              <a:bodyPr wrap="none" rtlCol="0" anchor="ctr" anchorCtr="0">
                <a:spAutoFit/>
              </a:bodyPr>
              <a:lstStyle/>
              <a:p>
                <a:pPr algn="r" fontAlgn="auto">
                  <a:spcBef>
                    <a:spcPts val="0"/>
                  </a:spcBef>
                  <a:spcAft>
                    <a:spcPts val="0"/>
                  </a:spcAft>
                </a:pPr>
                <a:r>
                  <a:rPr lang="fr-FR" sz="1400">
                    <a:solidFill>
                      <a:srgbClr val="4D4D4D"/>
                    </a:solidFill>
                    <a:latin typeface="Arial"/>
                    <a:cs typeface="Arial" panose="020B0604020202020204" pitchFamily="34" charset="0"/>
                  </a:rPr>
                  <a:t>40</a:t>
                </a:r>
              </a:p>
            </p:txBody>
          </p:sp>
        </p:grpSp>
        <p:cxnSp>
          <p:nvCxnSpPr>
            <p:cNvPr id="9" name="Straight Connector 8">
              <a:extLst>
                <a:ext uri="{FF2B5EF4-FFF2-40B4-BE49-F238E27FC236}">
                  <a16:creationId xmlns:a16="http://schemas.microsoft.com/office/drawing/2014/main" id="{964DCE30-DDDF-4E5F-BC18-5CDFDAD4895F}"/>
                </a:ext>
              </a:extLst>
            </p:cNvPr>
            <p:cNvCxnSpPr/>
            <p:nvPr/>
          </p:nvCxnSpPr>
          <p:spPr>
            <a:xfrm>
              <a:off x="1842194" y="4017257"/>
              <a:ext cx="240054" cy="0"/>
            </a:xfrm>
            <a:prstGeom prst="line">
              <a:avLst/>
            </a:prstGeom>
            <a:noFill/>
            <a:ln w="25400" cap="flat">
              <a:solidFill>
                <a:srgbClr val="B60D27"/>
              </a:solidFill>
              <a:prstDash val="solid"/>
              <a:miter/>
            </a:ln>
          </p:spPr>
        </p:cxnSp>
        <p:cxnSp>
          <p:nvCxnSpPr>
            <p:cNvPr id="10" name="Straight Connector 9">
              <a:extLst>
                <a:ext uri="{FF2B5EF4-FFF2-40B4-BE49-F238E27FC236}">
                  <a16:creationId xmlns:a16="http://schemas.microsoft.com/office/drawing/2014/main" id="{69C12BF7-98EB-4BD4-AFAF-A1843A39E3C6}"/>
                </a:ext>
              </a:extLst>
            </p:cNvPr>
            <p:cNvCxnSpPr/>
            <p:nvPr/>
          </p:nvCxnSpPr>
          <p:spPr>
            <a:xfrm>
              <a:off x="1842194" y="4207023"/>
              <a:ext cx="240054" cy="0"/>
            </a:xfrm>
            <a:prstGeom prst="line">
              <a:avLst/>
            </a:prstGeom>
            <a:noFill/>
            <a:ln w="25400" cap="flat">
              <a:solidFill>
                <a:srgbClr val="B2C0EC"/>
              </a:solidFill>
              <a:prstDash val="solid"/>
              <a:miter/>
            </a:ln>
          </p:spPr>
        </p:cxnSp>
      </p:grpSp>
      <p:graphicFrame>
        <p:nvGraphicFramePr>
          <p:cNvPr id="59" name="Table 58">
            <a:extLst>
              <a:ext uri="{FF2B5EF4-FFF2-40B4-BE49-F238E27FC236}">
                <a16:creationId xmlns:a16="http://schemas.microsoft.com/office/drawing/2014/main" id="{6568CCB1-656D-4659-B0D1-7384E142092E}"/>
              </a:ext>
            </a:extLst>
          </p:cNvPr>
          <p:cNvGraphicFramePr>
            <a:graphicFrameLocks noGrp="1"/>
          </p:cNvGraphicFramePr>
          <p:nvPr>
            <p:extLst>
              <p:ext uri="{D42A27DB-BD31-4B8C-83A1-F6EECF244321}">
                <p14:modId xmlns:p14="http://schemas.microsoft.com/office/powerpoint/2010/main" val="1600333313"/>
              </p:ext>
            </p:extLst>
          </p:nvPr>
        </p:nvGraphicFramePr>
        <p:xfrm>
          <a:off x="4113948" y="1877741"/>
          <a:ext cx="4675818" cy="1832309"/>
        </p:xfrm>
        <a:graphic>
          <a:graphicData uri="http://schemas.openxmlformats.org/drawingml/2006/table">
            <a:tbl>
              <a:tblPr firstRow="1" bandRow="1">
                <a:tableStyleId>{69012ECD-51FC-41F1-AA8D-1B2483CD663E}</a:tableStyleId>
              </a:tblPr>
              <a:tblGrid>
                <a:gridCol w="1938982">
                  <a:extLst>
                    <a:ext uri="{9D8B030D-6E8A-4147-A177-3AD203B41FA5}">
                      <a16:colId xmlns:a16="http://schemas.microsoft.com/office/drawing/2014/main" val="20000"/>
                    </a:ext>
                  </a:extLst>
                </a:gridCol>
                <a:gridCol w="1043609">
                  <a:extLst>
                    <a:ext uri="{9D8B030D-6E8A-4147-A177-3AD203B41FA5}">
                      <a16:colId xmlns:a16="http://schemas.microsoft.com/office/drawing/2014/main" val="20001"/>
                    </a:ext>
                  </a:extLst>
                </a:gridCol>
                <a:gridCol w="1693227">
                  <a:extLst>
                    <a:ext uri="{9D8B030D-6E8A-4147-A177-3AD203B41FA5}">
                      <a16:colId xmlns:a16="http://schemas.microsoft.com/office/drawing/2014/main" val="1028088425"/>
                    </a:ext>
                  </a:extLst>
                </a:gridCol>
              </a:tblGrid>
              <a:tr h="38044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1" i="0" u="none" strike="noStrike" cap="none" normalizeH="0" baseline="0" noProof="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i="0" u="none" strike="noStrike" cap="none" normalizeH="0" baseline="0" noProof="0" dirty="0">
                          <a:ln>
                            <a:noFill/>
                          </a:ln>
                          <a:solidFill>
                            <a:srgbClr val="4D4D4D"/>
                          </a:solidFill>
                          <a:effectLst/>
                          <a:latin typeface="Arial" charset="0"/>
                          <a:cs typeface="Arial" charset="0"/>
                        </a:rPr>
                        <a:t>TS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i="0" u="none" strike="noStrike" cap="none" normalizeH="0" baseline="0" noProof="0" dirty="0">
                          <a:ln>
                            <a:noFill/>
                          </a:ln>
                          <a:solidFill>
                            <a:srgbClr val="4D4D4D"/>
                          </a:solidFill>
                          <a:effectLst/>
                          <a:latin typeface="Arial" charset="0"/>
                          <a:cs typeface="Arial" charset="0"/>
                        </a:rPr>
                        <a:t>TS + </a:t>
                      </a:r>
                      <a:r>
                        <a:rPr kumimoji="0" lang="fr-FR" sz="1200" b="1" i="0" u="none" strike="noStrike" cap="none" normalizeH="0" baseline="0" noProof="0" dirty="0" err="1">
                          <a:ln>
                            <a:noFill/>
                          </a:ln>
                          <a:solidFill>
                            <a:srgbClr val="4D4D4D"/>
                          </a:solidFill>
                          <a:effectLst/>
                          <a:latin typeface="Arial" charset="0"/>
                          <a:cs typeface="Arial" charset="0"/>
                        </a:rPr>
                        <a:t>mFOLFOX</a:t>
                      </a:r>
                      <a:endParaRPr kumimoji="0" lang="fr-FR" sz="1200" b="1"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8044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charset="0"/>
                          <a:cs typeface="Arial" charset="0"/>
                        </a:rPr>
                        <a:t>HR ajusté* (IC95%);</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charset="0"/>
                          <a:cs typeface="Arial" charset="0"/>
                        </a:rPr>
                        <a:t>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charset="0"/>
                          <a:cs typeface="Arial" charset="0"/>
                        </a:rPr>
                        <a:t>0,69 (0,50 - 0,97);</a:t>
                      </a:r>
                      <a:br>
                        <a:rPr kumimoji="0" lang="fr-FR" sz="1200" b="0" i="0" u="none" strike="noStrike" cap="none" normalizeH="0" baseline="0" noProof="0">
                          <a:ln>
                            <a:noFill/>
                          </a:ln>
                          <a:solidFill>
                            <a:srgbClr val="4D4D4D"/>
                          </a:solidFill>
                          <a:effectLst/>
                          <a:latin typeface="Arial" charset="0"/>
                          <a:cs typeface="Arial" charset="0"/>
                        </a:rPr>
                      </a:br>
                      <a:r>
                        <a:rPr kumimoji="0" lang="fr-FR" sz="1200" b="0" i="0" u="none" strike="noStrike" cap="none" normalizeH="0" baseline="0" noProof="0">
                          <a:ln>
                            <a:noFill/>
                          </a:ln>
                          <a:solidFill>
                            <a:srgbClr val="4D4D4D"/>
                          </a:solidFill>
                          <a:effectLst/>
                          <a:latin typeface="Arial" charset="0"/>
                          <a:cs typeface="Arial" charset="0"/>
                        </a:rPr>
                        <a:t>0,031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0001"/>
                  </a:ext>
                </a:extLst>
              </a:tr>
              <a:tr h="3193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charset="0"/>
                          <a:cs typeface="Arial" charset="0"/>
                        </a:rPr>
                        <a:t>SGm, mois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charset="0"/>
                          <a:cs typeface="Arial" charset="0"/>
                        </a:rPr>
                        <a:t>5,3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charset="0"/>
                          <a:cs typeface="Arial" charset="0"/>
                        </a:rPr>
                        <a:t>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93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charset="0"/>
                          <a:cs typeface="Arial" charset="0"/>
                        </a:rPr>
                        <a:t>Taux survie à 6 mois,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charset="0"/>
                          <a:cs typeface="Arial" charset="0"/>
                        </a:rPr>
                        <a:t>35,5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charset="0"/>
                          <a:cs typeface="Arial" charset="0"/>
                        </a:rPr>
                        <a:t>50,6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8499762"/>
                  </a:ext>
                </a:extLst>
              </a:tr>
              <a:tr h="3193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charset="0"/>
                          <a:cs typeface="Arial" charset="0"/>
                        </a:rPr>
                        <a:t>Taux survie à 12 mois,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charset="0"/>
                          <a:cs typeface="Arial" charset="0"/>
                        </a:rPr>
                        <a:t>11,4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charset="0"/>
                          <a:cs typeface="Arial" charset="0"/>
                        </a:rPr>
                        <a:t>25,9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4713173"/>
                  </a:ext>
                </a:extLst>
              </a:tr>
            </a:tbl>
          </a:graphicData>
        </a:graphic>
      </p:graphicFrame>
      <p:grpSp>
        <p:nvGrpSpPr>
          <p:cNvPr id="60" name="Graphic 3">
            <a:extLst>
              <a:ext uri="{FF2B5EF4-FFF2-40B4-BE49-F238E27FC236}">
                <a16:creationId xmlns:a16="http://schemas.microsoft.com/office/drawing/2014/main" id="{70D08881-1F99-4D6D-9710-D661FAB0EA4D}"/>
              </a:ext>
            </a:extLst>
          </p:cNvPr>
          <p:cNvGrpSpPr/>
          <p:nvPr/>
        </p:nvGrpSpPr>
        <p:grpSpPr>
          <a:xfrm>
            <a:off x="1947507" y="2019277"/>
            <a:ext cx="4716000" cy="2792896"/>
            <a:chOff x="-1883232" y="2067108"/>
            <a:chExt cx="7562850" cy="4591050"/>
          </a:xfrm>
        </p:grpSpPr>
        <p:sp>
          <p:nvSpPr>
            <p:cNvPr id="61" name="Freeform: Shape 5">
              <a:extLst>
                <a:ext uri="{FF2B5EF4-FFF2-40B4-BE49-F238E27FC236}">
                  <a16:creationId xmlns:a16="http://schemas.microsoft.com/office/drawing/2014/main" id="{48EB4CFE-BE2D-4B91-B181-C25AF40B0CAC}"/>
                </a:ext>
              </a:extLst>
            </p:cNvPr>
            <p:cNvSpPr/>
            <p:nvPr/>
          </p:nvSpPr>
          <p:spPr>
            <a:xfrm>
              <a:off x="-1890376" y="2064727"/>
              <a:ext cx="7572375" cy="4591050"/>
            </a:xfrm>
            <a:custGeom>
              <a:avLst/>
              <a:gdLst>
                <a:gd name="connsiteX0" fmla="*/ 7571118 w 7572375"/>
                <a:gd name="connsiteY0" fmla="*/ 4585992 h 4591050"/>
                <a:gd name="connsiteX1" fmla="*/ 5964936 w 7572375"/>
                <a:gd name="connsiteY1" fmla="*/ 4585992 h 4591050"/>
                <a:gd name="connsiteX2" fmla="*/ 5964936 w 7572375"/>
                <a:gd name="connsiteY2" fmla="*/ 4389892 h 4591050"/>
                <a:gd name="connsiteX3" fmla="*/ 5199203 w 7572375"/>
                <a:gd name="connsiteY3" fmla="*/ 4389892 h 4591050"/>
                <a:gd name="connsiteX4" fmla="*/ 5199203 w 7572375"/>
                <a:gd name="connsiteY4" fmla="*/ 4299623 h 4591050"/>
                <a:gd name="connsiteX5" fmla="*/ 4193781 w 7572375"/>
                <a:gd name="connsiteY5" fmla="*/ 4299623 h 4591050"/>
                <a:gd name="connsiteX6" fmla="*/ 4193781 w 7572375"/>
                <a:gd name="connsiteY6" fmla="*/ 4203126 h 4591050"/>
                <a:gd name="connsiteX7" fmla="*/ 3692633 w 7572375"/>
                <a:gd name="connsiteY7" fmla="*/ 4203126 h 4591050"/>
                <a:gd name="connsiteX8" fmla="*/ 3692633 w 7572375"/>
                <a:gd name="connsiteY8" fmla="*/ 4122192 h 4591050"/>
                <a:gd name="connsiteX9" fmla="*/ 3185255 w 7572375"/>
                <a:gd name="connsiteY9" fmla="*/ 4122192 h 4591050"/>
                <a:gd name="connsiteX10" fmla="*/ 3185255 w 7572375"/>
                <a:gd name="connsiteY10" fmla="*/ 4047487 h 4591050"/>
                <a:gd name="connsiteX11" fmla="*/ 2737019 w 7572375"/>
                <a:gd name="connsiteY11" fmla="*/ 4047487 h 4591050"/>
                <a:gd name="connsiteX12" fmla="*/ 2737019 w 7572375"/>
                <a:gd name="connsiteY12" fmla="*/ 3966553 h 4591050"/>
                <a:gd name="connsiteX13" fmla="*/ 2575160 w 7572375"/>
                <a:gd name="connsiteY13" fmla="*/ 3966553 h 4591050"/>
                <a:gd name="connsiteX14" fmla="*/ 2575160 w 7572375"/>
                <a:gd name="connsiteY14" fmla="*/ 3907412 h 4591050"/>
                <a:gd name="connsiteX15" fmla="*/ 2519125 w 7572375"/>
                <a:gd name="connsiteY15" fmla="*/ 3907412 h 4591050"/>
                <a:gd name="connsiteX16" fmla="*/ 2519125 w 7572375"/>
                <a:gd name="connsiteY16" fmla="*/ 3792245 h 4591050"/>
                <a:gd name="connsiteX17" fmla="*/ 2428856 w 7572375"/>
                <a:gd name="connsiteY17" fmla="*/ 3792245 h 4591050"/>
                <a:gd name="connsiteX18" fmla="*/ 2428856 w 7572375"/>
                <a:gd name="connsiteY18" fmla="*/ 3729990 h 4591050"/>
                <a:gd name="connsiteX19" fmla="*/ 2366601 w 7572375"/>
                <a:gd name="connsiteY19" fmla="*/ 3729990 h 4591050"/>
                <a:gd name="connsiteX20" fmla="*/ 2366601 w 7572375"/>
                <a:gd name="connsiteY20" fmla="*/ 3670849 h 4591050"/>
                <a:gd name="connsiteX21" fmla="*/ 2245205 w 7572375"/>
                <a:gd name="connsiteY21" fmla="*/ 3670849 h 4591050"/>
                <a:gd name="connsiteX22" fmla="*/ 2245205 w 7572375"/>
                <a:gd name="connsiteY22" fmla="*/ 3621043 h 4591050"/>
                <a:gd name="connsiteX23" fmla="*/ 2126923 w 7572375"/>
                <a:gd name="connsiteY23" fmla="*/ 3621043 h 4591050"/>
                <a:gd name="connsiteX24" fmla="*/ 2126923 w 7572375"/>
                <a:gd name="connsiteY24" fmla="*/ 3555673 h 4591050"/>
                <a:gd name="connsiteX25" fmla="*/ 2089566 w 7572375"/>
                <a:gd name="connsiteY25" fmla="*/ 3555673 h 4591050"/>
                <a:gd name="connsiteX26" fmla="*/ 2089566 w 7572375"/>
                <a:gd name="connsiteY26" fmla="*/ 3484083 h 4591050"/>
                <a:gd name="connsiteX27" fmla="*/ 1989963 w 7572375"/>
                <a:gd name="connsiteY27" fmla="*/ 3484083 h 4591050"/>
                <a:gd name="connsiteX28" fmla="*/ 1989963 w 7572375"/>
                <a:gd name="connsiteY28" fmla="*/ 3381356 h 4591050"/>
                <a:gd name="connsiteX29" fmla="*/ 1946386 w 7572375"/>
                <a:gd name="connsiteY29" fmla="*/ 3381356 h 4591050"/>
                <a:gd name="connsiteX30" fmla="*/ 1946386 w 7572375"/>
                <a:gd name="connsiteY30" fmla="*/ 3322215 h 4591050"/>
                <a:gd name="connsiteX31" fmla="*/ 1912144 w 7572375"/>
                <a:gd name="connsiteY31" fmla="*/ 3322215 h 4591050"/>
                <a:gd name="connsiteX32" fmla="*/ 1912144 w 7572375"/>
                <a:gd name="connsiteY32" fmla="*/ 3272409 h 4591050"/>
                <a:gd name="connsiteX33" fmla="*/ 1862338 w 7572375"/>
                <a:gd name="connsiteY33" fmla="*/ 3272409 h 4591050"/>
                <a:gd name="connsiteX34" fmla="*/ 1862338 w 7572375"/>
                <a:gd name="connsiteY34" fmla="*/ 3194599 h 4591050"/>
                <a:gd name="connsiteX35" fmla="*/ 1765849 w 7572375"/>
                <a:gd name="connsiteY35" fmla="*/ 3194599 h 4591050"/>
                <a:gd name="connsiteX36" fmla="*/ 1765849 w 7572375"/>
                <a:gd name="connsiteY36" fmla="*/ 3066974 h 4591050"/>
                <a:gd name="connsiteX37" fmla="*/ 1694250 w 7572375"/>
                <a:gd name="connsiteY37" fmla="*/ 3066974 h 4591050"/>
                <a:gd name="connsiteX38" fmla="*/ 1694250 w 7572375"/>
                <a:gd name="connsiteY38" fmla="*/ 2954912 h 4591050"/>
                <a:gd name="connsiteX39" fmla="*/ 1647558 w 7572375"/>
                <a:gd name="connsiteY39" fmla="*/ 2954912 h 4591050"/>
                <a:gd name="connsiteX40" fmla="*/ 1647558 w 7572375"/>
                <a:gd name="connsiteY40" fmla="*/ 2808618 h 4591050"/>
                <a:gd name="connsiteX41" fmla="*/ 1600867 w 7572375"/>
                <a:gd name="connsiteY41" fmla="*/ 2808618 h 4591050"/>
                <a:gd name="connsiteX42" fmla="*/ 1600867 w 7572375"/>
                <a:gd name="connsiteY42" fmla="*/ 2671658 h 4591050"/>
                <a:gd name="connsiteX43" fmla="*/ 1563519 w 7572375"/>
                <a:gd name="connsiteY43" fmla="*/ 2671658 h 4591050"/>
                <a:gd name="connsiteX44" fmla="*/ 1563519 w 7572375"/>
                <a:gd name="connsiteY44" fmla="*/ 2528468 h 4591050"/>
                <a:gd name="connsiteX45" fmla="*/ 1476356 w 7572375"/>
                <a:gd name="connsiteY45" fmla="*/ 2528468 h 4591050"/>
                <a:gd name="connsiteX46" fmla="*/ 1476356 w 7572375"/>
                <a:gd name="connsiteY46" fmla="*/ 2316804 h 4591050"/>
                <a:gd name="connsiteX47" fmla="*/ 1445228 w 7572375"/>
                <a:gd name="connsiteY47" fmla="*/ 2316804 h 4591050"/>
                <a:gd name="connsiteX48" fmla="*/ 1445228 w 7572375"/>
                <a:gd name="connsiteY48" fmla="*/ 2263883 h 4591050"/>
                <a:gd name="connsiteX49" fmla="*/ 1395432 w 7572375"/>
                <a:gd name="connsiteY49" fmla="*/ 2263883 h 4591050"/>
                <a:gd name="connsiteX50" fmla="*/ 1395432 w 7572375"/>
                <a:gd name="connsiteY50" fmla="*/ 2192293 h 4591050"/>
                <a:gd name="connsiteX51" fmla="*/ 1308268 w 7572375"/>
                <a:gd name="connsiteY51" fmla="*/ 2192293 h 4591050"/>
                <a:gd name="connsiteX52" fmla="*/ 1308268 w 7572375"/>
                <a:gd name="connsiteY52" fmla="*/ 2030425 h 4591050"/>
                <a:gd name="connsiteX53" fmla="*/ 1246013 w 7572375"/>
                <a:gd name="connsiteY53" fmla="*/ 2030425 h 4591050"/>
                <a:gd name="connsiteX54" fmla="*/ 1246013 w 7572375"/>
                <a:gd name="connsiteY54" fmla="*/ 1961950 h 4591050"/>
                <a:gd name="connsiteX55" fmla="*/ 1180652 w 7572375"/>
                <a:gd name="connsiteY55" fmla="*/ 1961950 h 4591050"/>
                <a:gd name="connsiteX56" fmla="*/ 1180652 w 7572375"/>
                <a:gd name="connsiteY56" fmla="*/ 1887245 h 4591050"/>
                <a:gd name="connsiteX57" fmla="*/ 1133961 w 7572375"/>
                <a:gd name="connsiteY57" fmla="*/ 1887245 h 4591050"/>
                <a:gd name="connsiteX58" fmla="*/ 1133961 w 7572375"/>
                <a:gd name="connsiteY58" fmla="*/ 1691135 h 4591050"/>
                <a:gd name="connsiteX59" fmla="*/ 1093489 w 7572375"/>
                <a:gd name="connsiteY59" fmla="*/ 1691135 h 4591050"/>
                <a:gd name="connsiteX60" fmla="*/ 1093489 w 7572375"/>
                <a:gd name="connsiteY60" fmla="*/ 1616431 h 4591050"/>
                <a:gd name="connsiteX61" fmla="*/ 1093489 w 7572375"/>
                <a:gd name="connsiteY61" fmla="*/ 1616431 h 4591050"/>
                <a:gd name="connsiteX62" fmla="*/ 1093489 w 7572375"/>
                <a:gd name="connsiteY62" fmla="*/ 1554175 h 4591050"/>
                <a:gd name="connsiteX63" fmla="*/ 1053027 w 7572375"/>
                <a:gd name="connsiteY63" fmla="*/ 1554175 h 4591050"/>
                <a:gd name="connsiteX64" fmla="*/ 1053027 w 7572375"/>
                <a:gd name="connsiteY64" fmla="*/ 1442123 h 4591050"/>
                <a:gd name="connsiteX65" fmla="*/ 990771 w 7572375"/>
                <a:gd name="connsiteY65" fmla="*/ 1442123 h 4591050"/>
                <a:gd name="connsiteX66" fmla="*/ 990771 w 7572375"/>
                <a:gd name="connsiteY66" fmla="*/ 1326947 h 4591050"/>
                <a:gd name="connsiteX67" fmla="*/ 981437 w 7572375"/>
                <a:gd name="connsiteY67" fmla="*/ 1326947 h 4591050"/>
                <a:gd name="connsiteX68" fmla="*/ 981437 w 7572375"/>
                <a:gd name="connsiteY68" fmla="*/ 1252242 h 4591050"/>
                <a:gd name="connsiteX69" fmla="*/ 944080 w 7572375"/>
                <a:gd name="connsiteY69" fmla="*/ 1252242 h 4591050"/>
                <a:gd name="connsiteX70" fmla="*/ 944080 w 7572375"/>
                <a:gd name="connsiteY70" fmla="*/ 1062361 h 4591050"/>
                <a:gd name="connsiteX71" fmla="*/ 906727 w 7572375"/>
                <a:gd name="connsiteY71" fmla="*/ 1062361 h 4591050"/>
                <a:gd name="connsiteX72" fmla="*/ 906727 w 7572375"/>
                <a:gd name="connsiteY72" fmla="*/ 937854 h 4591050"/>
                <a:gd name="connsiteX73" fmla="*/ 838247 w 7572375"/>
                <a:gd name="connsiteY73" fmla="*/ 937854 h 4591050"/>
                <a:gd name="connsiteX74" fmla="*/ 838247 w 7572375"/>
                <a:gd name="connsiteY74" fmla="*/ 819570 h 4591050"/>
                <a:gd name="connsiteX75" fmla="*/ 800893 w 7572375"/>
                <a:gd name="connsiteY75" fmla="*/ 819570 h 4591050"/>
                <a:gd name="connsiteX76" fmla="*/ 800893 w 7572375"/>
                <a:gd name="connsiteY76" fmla="*/ 760428 h 4591050"/>
                <a:gd name="connsiteX77" fmla="*/ 707511 w 7572375"/>
                <a:gd name="connsiteY77" fmla="*/ 760428 h 4591050"/>
                <a:gd name="connsiteX78" fmla="*/ 707511 w 7572375"/>
                <a:gd name="connsiteY78" fmla="*/ 707511 h 4591050"/>
                <a:gd name="connsiteX79" fmla="*/ 670158 w 7572375"/>
                <a:gd name="connsiteY79" fmla="*/ 707511 h 4591050"/>
                <a:gd name="connsiteX80" fmla="*/ 670158 w 7572375"/>
                <a:gd name="connsiteY80" fmla="*/ 657708 h 4591050"/>
                <a:gd name="connsiteX81" fmla="*/ 623467 w 7572375"/>
                <a:gd name="connsiteY81" fmla="*/ 657708 h 4591050"/>
                <a:gd name="connsiteX82" fmla="*/ 623467 w 7572375"/>
                <a:gd name="connsiteY82" fmla="*/ 542535 h 4591050"/>
                <a:gd name="connsiteX83" fmla="*/ 586114 w 7572375"/>
                <a:gd name="connsiteY83" fmla="*/ 542535 h 4591050"/>
                <a:gd name="connsiteX84" fmla="*/ 586114 w 7572375"/>
                <a:gd name="connsiteY84" fmla="*/ 433589 h 4591050"/>
                <a:gd name="connsiteX85" fmla="*/ 539424 w 7572375"/>
                <a:gd name="connsiteY85" fmla="*/ 433589 h 4591050"/>
                <a:gd name="connsiteX86" fmla="*/ 539424 w 7572375"/>
                <a:gd name="connsiteY86" fmla="*/ 368222 h 4591050"/>
                <a:gd name="connsiteX87" fmla="*/ 489619 w 7572375"/>
                <a:gd name="connsiteY87" fmla="*/ 368222 h 4591050"/>
                <a:gd name="connsiteX88" fmla="*/ 489619 w 7572375"/>
                <a:gd name="connsiteY88" fmla="*/ 318418 h 4591050"/>
                <a:gd name="connsiteX89" fmla="*/ 421139 w 7572375"/>
                <a:gd name="connsiteY89" fmla="*/ 318418 h 4591050"/>
                <a:gd name="connsiteX90" fmla="*/ 421139 w 7572375"/>
                <a:gd name="connsiteY90" fmla="*/ 193908 h 4591050"/>
                <a:gd name="connsiteX91" fmla="*/ 309080 w 7572375"/>
                <a:gd name="connsiteY91" fmla="*/ 193908 h 4591050"/>
                <a:gd name="connsiteX92" fmla="*/ 309080 w 7572375"/>
                <a:gd name="connsiteY92" fmla="*/ 128541 h 4591050"/>
                <a:gd name="connsiteX93" fmla="*/ 187683 w 7572375"/>
                <a:gd name="connsiteY93" fmla="*/ 128541 h 4591050"/>
                <a:gd name="connsiteX94" fmla="*/ 187683 w 7572375"/>
                <a:gd name="connsiteY94" fmla="*/ 72511 h 4591050"/>
                <a:gd name="connsiteX95" fmla="*/ 159669 w 7572375"/>
                <a:gd name="connsiteY95" fmla="*/ 72511 h 4591050"/>
                <a:gd name="connsiteX96" fmla="*/ 159669 w 7572375"/>
                <a:gd name="connsiteY96" fmla="*/ 7144 h 4591050"/>
                <a:gd name="connsiteX97" fmla="*/ 7144 w 7572375"/>
                <a:gd name="connsiteY97" fmla="*/ 7144 h 459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7572375" h="4591050">
                  <a:moveTo>
                    <a:pt x="7571118" y="4585992"/>
                  </a:moveTo>
                  <a:lnTo>
                    <a:pt x="5964936" y="4585992"/>
                  </a:lnTo>
                  <a:lnTo>
                    <a:pt x="5964936" y="4389892"/>
                  </a:lnTo>
                  <a:lnTo>
                    <a:pt x="5199203" y="4389892"/>
                  </a:lnTo>
                  <a:lnTo>
                    <a:pt x="5199203" y="4299623"/>
                  </a:lnTo>
                  <a:lnTo>
                    <a:pt x="4193781" y="4299623"/>
                  </a:lnTo>
                  <a:lnTo>
                    <a:pt x="4193781" y="4203126"/>
                  </a:lnTo>
                  <a:lnTo>
                    <a:pt x="3692633" y="4203126"/>
                  </a:lnTo>
                  <a:lnTo>
                    <a:pt x="3692633" y="4122192"/>
                  </a:lnTo>
                  <a:lnTo>
                    <a:pt x="3185255" y="4122192"/>
                  </a:lnTo>
                  <a:lnTo>
                    <a:pt x="3185255" y="4047487"/>
                  </a:lnTo>
                  <a:lnTo>
                    <a:pt x="2737019" y="4047487"/>
                  </a:lnTo>
                  <a:lnTo>
                    <a:pt x="2737019" y="3966553"/>
                  </a:lnTo>
                  <a:lnTo>
                    <a:pt x="2575160" y="3966553"/>
                  </a:lnTo>
                  <a:lnTo>
                    <a:pt x="2575160" y="3907412"/>
                  </a:lnTo>
                  <a:lnTo>
                    <a:pt x="2519125" y="3907412"/>
                  </a:lnTo>
                  <a:lnTo>
                    <a:pt x="2519125" y="3792245"/>
                  </a:lnTo>
                  <a:lnTo>
                    <a:pt x="2428856" y="3792245"/>
                  </a:lnTo>
                  <a:lnTo>
                    <a:pt x="2428856" y="3729990"/>
                  </a:lnTo>
                  <a:lnTo>
                    <a:pt x="2366601" y="3729990"/>
                  </a:lnTo>
                  <a:lnTo>
                    <a:pt x="2366601" y="3670849"/>
                  </a:lnTo>
                  <a:lnTo>
                    <a:pt x="2245205" y="3670849"/>
                  </a:lnTo>
                  <a:lnTo>
                    <a:pt x="2245205" y="3621043"/>
                  </a:lnTo>
                  <a:lnTo>
                    <a:pt x="2126923" y="3621043"/>
                  </a:lnTo>
                  <a:lnTo>
                    <a:pt x="2126923" y="3555673"/>
                  </a:lnTo>
                  <a:lnTo>
                    <a:pt x="2089566" y="3555673"/>
                  </a:lnTo>
                  <a:lnTo>
                    <a:pt x="2089566" y="3484083"/>
                  </a:lnTo>
                  <a:lnTo>
                    <a:pt x="1989963" y="3484083"/>
                  </a:lnTo>
                  <a:lnTo>
                    <a:pt x="1989963" y="3381356"/>
                  </a:lnTo>
                  <a:lnTo>
                    <a:pt x="1946386" y="3381356"/>
                  </a:lnTo>
                  <a:lnTo>
                    <a:pt x="1946386" y="3322215"/>
                  </a:lnTo>
                  <a:lnTo>
                    <a:pt x="1912144" y="3322215"/>
                  </a:lnTo>
                  <a:lnTo>
                    <a:pt x="1912144" y="3272409"/>
                  </a:lnTo>
                  <a:lnTo>
                    <a:pt x="1862338" y="3272409"/>
                  </a:lnTo>
                  <a:lnTo>
                    <a:pt x="1862338" y="3194599"/>
                  </a:lnTo>
                  <a:lnTo>
                    <a:pt x="1765849" y="3194599"/>
                  </a:lnTo>
                  <a:lnTo>
                    <a:pt x="1765849" y="3066974"/>
                  </a:lnTo>
                  <a:lnTo>
                    <a:pt x="1694250" y="3066974"/>
                  </a:lnTo>
                  <a:lnTo>
                    <a:pt x="1694250" y="2954912"/>
                  </a:lnTo>
                  <a:lnTo>
                    <a:pt x="1647558" y="2954912"/>
                  </a:lnTo>
                  <a:lnTo>
                    <a:pt x="1647558" y="2808618"/>
                  </a:lnTo>
                  <a:lnTo>
                    <a:pt x="1600867" y="2808618"/>
                  </a:lnTo>
                  <a:lnTo>
                    <a:pt x="1600867" y="2671658"/>
                  </a:lnTo>
                  <a:lnTo>
                    <a:pt x="1563519" y="2671658"/>
                  </a:lnTo>
                  <a:lnTo>
                    <a:pt x="1563519" y="2528468"/>
                  </a:lnTo>
                  <a:lnTo>
                    <a:pt x="1476356" y="2528468"/>
                  </a:lnTo>
                  <a:lnTo>
                    <a:pt x="1476356" y="2316804"/>
                  </a:lnTo>
                  <a:lnTo>
                    <a:pt x="1445228" y="2316804"/>
                  </a:lnTo>
                  <a:lnTo>
                    <a:pt x="1445228" y="2263883"/>
                  </a:lnTo>
                  <a:lnTo>
                    <a:pt x="1395432" y="2263883"/>
                  </a:lnTo>
                  <a:lnTo>
                    <a:pt x="1395432" y="2192293"/>
                  </a:lnTo>
                  <a:lnTo>
                    <a:pt x="1308268" y="2192293"/>
                  </a:lnTo>
                  <a:lnTo>
                    <a:pt x="1308268" y="2030425"/>
                  </a:lnTo>
                  <a:lnTo>
                    <a:pt x="1246013" y="2030425"/>
                  </a:lnTo>
                  <a:lnTo>
                    <a:pt x="1246013" y="1961950"/>
                  </a:lnTo>
                  <a:lnTo>
                    <a:pt x="1180652" y="1961950"/>
                  </a:lnTo>
                  <a:lnTo>
                    <a:pt x="1180652" y="1887245"/>
                  </a:lnTo>
                  <a:lnTo>
                    <a:pt x="1133961" y="1887245"/>
                  </a:lnTo>
                  <a:lnTo>
                    <a:pt x="1133961" y="1691135"/>
                  </a:lnTo>
                  <a:lnTo>
                    <a:pt x="1093489" y="1691135"/>
                  </a:lnTo>
                  <a:lnTo>
                    <a:pt x="1093489" y="1616431"/>
                  </a:lnTo>
                  <a:lnTo>
                    <a:pt x="1093489" y="1616431"/>
                  </a:lnTo>
                  <a:lnTo>
                    <a:pt x="1093489" y="1554175"/>
                  </a:lnTo>
                  <a:lnTo>
                    <a:pt x="1053027" y="1554175"/>
                  </a:lnTo>
                  <a:lnTo>
                    <a:pt x="1053027" y="1442123"/>
                  </a:lnTo>
                  <a:lnTo>
                    <a:pt x="990771" y="1442123"/>
                  </a:lnTo>
                  <a:lnTo>
                    <a:pt x="990771" y="1326947"/>
                  </a:lnTo>
                  <a:lnTo>
                    <a:pt x="981437" y="1326947"/>
                  </a:lnTo>
                  <a:lnTo>
                    <a:pt x="981437" y="1252242"/>
                  </a:lnTo>
                  <a:lnTo>
                    <a:pt x="944080" y="1252242"/>
                  </a:lnTo>
                  <a:lnTo>
                    <a:pt x="944080" y="1062361"/>
                  </a:lnTo>
                  <a:lnTo>
                    <a:pt x="906727" y="1062361"/>
                  </a:lnTo>
                  <a:lnTo>
                    <a:pt x="906727" y="937854"/>
                  </a:lnTo>
                  <a:lnTo>
                    <a:pt x="838247" y="937854"/>
                  </a:lnTo>
                  <a:lnTo>
                    <a:pt x="838247" y="819570"/>
                  </a:lnTo>
                  <a:lnTo>
                    <a:pt x="800893" y="819570"/>
                  </a:lnTo>
                  <a:lnTo>
                    <a:pt x="800893" y="760428"/>
                  </a:lnTo>
                  <a:lnTo>
                    <a:pt x="707511" y="760428"/>
                  </a:lnTo>
                  <a:lnTo>
                    <a:pt x="707511" y="707511"/>
                  </a:lnTo>
                  <a:lnTo>
                    <a:pt x="670158" y="707511"/>
                  </a:lnTo>
                  <a:lnTo>
                    <a:pt x="670158" y="657708"/>
                  </a:lnTo>
                  <a:lnTo>
                    <a:pt x="623467" y="657708"/>
                  </a:lnTo>
                  <a:lnTo>
                    <a:pt x="623467" y="542535"/>
                  </a:lnTo>
                  <a:lnTo>
                    <a:pt x="586114" y="542535"/>
                  </a:lnTo>
                  <a:lnTo>
                    <a:pt x="586114" y="433589"/>
                  </a:lnTo>
                  <a:lnTo>
                    <a:pt x="539424" y="433589"/>
                  </a:lnTo>
                  <a:lnTo>
                    <a:pt x="539424" y="368222"/>
                  </a:lnTo>
                  <a:lnTo>
                    <a:pt x="489619" y="368222"/>
                  </a:lnTo>
                  <a:lnTo>
                    <a:pt x="489619" y="318418"/>
                  </a:lnTo>
                  <a:lnTo>
                    <a:pt x="421139" y="318418"/>
                  </a:lnTo>
                  <a:lnTo>
                    <a:pt x="421139" y="193908"/>
                  </a:lnTo>
                  <a:lnTo>
                    <a:pt x="309080" y="193908"/>
                  </a:lnTo>
                  <a:lnTo>
                    <a:pt x="309080" y="128541"/>
                  </a:lnTo>
                  <a:lnTo>
                    <a:pt x="187683" y="128541"/>
                  </a:lnTo>
                  <a:lnTo>
                    <a:pt x="187683" y="72511"/>
                  </a:lnTo>
                  <a:lnTo>
                    <a:pt x="159669" y="72511"/>
                  </a:lnTo>
                  <a:lnTo>
                    <a:pt x="159669" y="7144"/>
                  </a:lnTo>
                  <a:lnTo>
                    <a:pt x="7144" y="714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62" name="Freeform: Shape 1023">
              <a:extLst>
                <a:ext uri="{FF2B5EF4-FFF2-40B4-BE49-F238E27FC236}">
                  <a16:creationId xmlns:a16="http://schemas.microsoft.com/office/drawing/2014/main" id="{9A9001F7-6279-4233-8058-24C149C4953C}"/>
                </a:ext>
              </a:extLst>
            </p:cNvPr>
            <p:cNvSpPr/>
            <p:nvPr/>
          </p:nvSpPr>
          <p:spPr>
            <a:xfrm>
              <a:off x="1579644" y="6110571"/>
              <a:ext cx="9525" cy="76200"/>
            </a:xfrm>
            <a:custGeom>
              <a:avLst/>
              <a:gdLst>
                <a:gd name="connsiteX0" fmla="*/ 4719 w 0"/>
                <a:gd name="connsiteY0" fmla="*/ 4719 h 76200"/>
                <a:gd name="connsiteX1" fmla="*/ 4719 w 0"/>
                <a:gd name="connsiteY1" fmla="*/ 76719 h 76200"/>
              </a:gdLst>
              <a:ahLst/>
              <a:cxnLst>
                <a:cxn ang="0">
                  <a:pos x="connsiteX0" y="connsiteY0"/>
                </a:cxn>
                <a:cxn ang="0">
                  <a:pos x="connsiteX1" y="connsiteY1"/>
                </a:cxn>
              </a:cxnLst>
              <a:rect l="l" t="t" r="r" b="b"/>
              <a:pathLst>
                <a:path h="76200">
                  <a:moveTo>
                    <a:pt x="4719" y="4719"/>
                  </a:moveTo>
                  <a:lnTo>
                    <a:pt x="4719" y="76719"/>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63" name="Freeform: Shape 1024">
              <a:extLst>
                <a:ext uri="{FF2B5EF4-FFF2-40B4-BE49-F238E27FC236}">
                  <a16:creationId xmlns:a16="http://schemas.microsoft.com/office/drawing/2014/main" id="{84D9B480-0544-42CF-B37D-7F1F4D07C9C5}"/>
                </a:ext>
              </a:extLst>
            </p:cNvPr>
            <p:cNvSpPr/>
            <p:nvPr/>
          </p:nvSpPr>
          <p:spPr>
            <a:xfrm>
              <a:off x="2589304" y="6282021"/>
              <a:ext cx="9525" cy="76200"/>
            </a:xfrm>
            <a:custGeom>
              <a:avLst/>
              <a:gdLst>
                <a:gd name="connsiteX0" fmla="*/ 4719 w 0"/>
                <a:gd name="connsiteY0" fmla="*/ 4719 h 76200"/>
                <a:gd name="connsiteX1" fmla="*/ 4719 w 0"/>
                <a:gd name="connsiteY1" fmla="*/ 76719 h 76200"/>
              </a:gdLst>
              <a:ahLst/>
              <a:cxnLst>
                <a:cxn ang="0">
                  <a:pos x="connsiteX0" y="connsiteY0"/>
                </a:cxn>
                <a:cxn ang="0">
                  <a:pos x="connsiteX1" y="connsiteY1"/>
                </a:cxn>
              </a:cxnLst>
              <a:rect l="l" t="t" r="r" b="b"/>
              <a:pathLst>
                <a:path h="76200">
                  <a:moveTo>
                    <a:pt x="4719" y="4719"/>
                  </a:moveTo>
                  <a:lnTo>
                    <a:pt x="4719" y="76719"/>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64" name="Freeform: Shape 1025">
              <a:extLst>
                <a:ext uri="{FF2B5EF4-FFF2-40B4-BE49-F238E27FC236}">
                  <a16:creationId xmlns:a16="http://schemas.microsoft.com/office/drawing/2014/main" id="{765294DC-DAE3-4712-8A81-7653DAA604E1}"/>
                </a:ext>
              </a:extLst>
            </p:cNvPr>
            <p:cNvSpPr/>
            <p:nvPr/>
          </p:nvSpPr>
          <p:spPr>
            <a:xfrm>
              <a:off x="3446553" y="6377271"/>
              <a:ext cx="9525" cy="76200"/>
            </a:xfrm>
            <a:custGeom>
              <a:avLst/>
              <a:gdLst>
                <a:gd name="connsiteX0" fmla="*/ 4719 w 0"/>
                <a:gd name="connsiteY0" fmla="*/ 4719 h 76200"/>
                <a:gd name="connsiteX1" fmla="*/ 4719 w 0"/>
                <a:gd name="connsiteY1" fmla="*/ 76728 h 76200"/>
              </a:gdLst>
              <a:ahLst/>
              <a:cxnLst>
                <a:cxn ang="0">
                  <a:pos x="connsiteX0" y="connsiteY0"/>
                </a:cxn>
                <a:cxn ang="0">
                  <a:pos x="connsiteX1" y="connsiteY1"/>
                </a:cxn>
              </a:cxnLst>
              <a:rect l="l" t="t" r="r" b="b"/>
              <a:pathLst>
                <a:path h="76200">
                  <a:moveTo>
                    <a:pt x="4719" y="4719"/>
                  </a:moveTo>
                  <a:lnTo>
                    <a:pt x="4719" y="76728"/>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65" name="Freeform: Shape 1026">
              <a:extLst>
                <a:ext uri="{FF2B5EF4-FFF2-40B4-BE49-F238E27FC236}">
                  <a16:creationId xmlns:a16="http://schemas.microsoft.com/office/drawing/2014/main" id="{47020FE6-734B-4101-B3C4-F941DD4AF8D0}"/>
                </a:ext>
              </a:extLst>
            </p:cNvPr>
            <p:cNvSpPr/>
            <p:nvPr/>
          </p:nvSpPr>
          <p:spPr>
            <a:xfrm>
              <a:off x="5656372" y="6567780"/>
              <a:ext cx="9525" cy="76200"/>
            </a:xfrm>
            <a:custGeom>
              <a:avLst/>
              <a:gdLst>
                <a:gd name="connsiteX0" fmla="*/ 4719 w 0"/>
                <a:gd name="connsiteY0" fmla="*/ 4719 h 76200"/>
                <a:gd name="connsiteX1" fmla="*/ 4719 w 0"/>
                <a:gd name="connsiteY1" fmla="*/ 76719 h 76200"/>
              </a:gdLst>
              <a:ahLst/>
              <a:cxnLst>
                <a:cxn ang="0">
                  <a:pos x="connsiteX0" y="connsiteY0"/>
                </a:cxn>
                <a:cxn ang="0">
                  <a:pos x="connsiteX1" y="connsiteY1"/>
                </a:cxn>
              </a:cxnLst>
              <a:rect l="l" t="t" r="r" b="b"/>
              <a:pathLst>
                <a:path h="76200">
                  <a:moveTo>
                    <a:pt x="4719" y="4719"/>
                  </a:moveTo>
                  <a:lnTo>
                    <a:pt x="4719" y="76719"/>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grpSp>
      <p:grpSp>
        <p:nvGrpSpPr>
          <p:cNvPr id="66" name="Graphic 1028">
            <a:extLst>
              <a:ext uri="{FF2B5EF4-FFF2-40B4-BE49-F238E27FC236}">
                <a16:creationId xmlns:a16="http://schemas.microsoft.com/office/drawing/2014/main" id="{329174D4-A532-43B9-8C1F-9ACD8E9D6AA6}"/>
              </a:ext>
            </a:extLst>
          </p:cNvPr>
          <p:cNvGrpSpPr/>
          <p:nvPr/>
        </p:nvGrpSpPr>
        <p:grpSpPr>
          <a:xfrm>
            <a:off x="1947507" y="2019278"/>
            <a:ext cx="4335849" cy="2871434"/>
            <a:chOff x="1090612" y="1038225"/>
            <a:chExt cx="6962775" cy="4781550"/>
          </a:xfrm>
        </p:grpSpPr>
        <p:sp>
          <p:nvSpPr>
            <p:cNvPr id="67" name="Freeform: Shape 1030">
              <a:extLst>
                <a:ext uri="{FF2B5EF4-FFF2-40B4-BE49-F238E27FC236}">
                  <a16:creationId xmlns:a16="http://schemas.microsoft.com/office/drawing/2014/main" id="{8DA5FA41-22CA-4206-8829-8984A2789FA6}"/>
                </a:ext>
              </a:extLst>
            </p:cNvPr>
            <p:cNvSpPr/>
            <p:nvPr/>
          </p:nvSpPr>
          <p:spPr>
            <a:xfrm>
              <a:off x="1083468" y="1103081"/>
              <a:ext cx="6972300" cy="4724400"/>
            </a:xfrm>
            <a:custGeom>
              <a:avLst/>
              <a:gdLst>
                <a:gd name="connsiteX0" fmla="*/ 6968738 w 6972300"/>
                <a:gd name="connsiteY0" fmla="*/ 4719666 h 4724400"/>
                <a:gd name="connsiteX1" fmla="*/ 6968738 w 6972300"/>
                <a:gd name="connsiteY1" fmla="*/ 4622215 h 4724400"/>
                <a:gd name="connsiteX2" fmla="*/ 6882984 w 6972300"/>
                <a:gd name="connsiteY2" fmla="*/ 4622215 h 4724400"/>
                <a:gd name="connsiteX3" fmla="*/ 6882984 w 6972300"/>
                <a:gd name="connsiteY3" fmla="*/ 4477997 h 4724400"/>
                <a:gd name="connsiteX4" fmla="*/ 6274918 w 6972300"/>
                <a:gd name="connsiteY4" fmla="*/ 4477997 h 4724400"/>
                <a:gd name="connsiteX5" fmla="*/ 6274918 w 6972300"/>
                <a:gd name="connsiteY5" fmla="*/ 4364964 h 4724400"/>
                <a:gd name="connsiteX6" fmla="*/ 5012008 w 6972300"/>
                <a:gd name="connsiteY6" fmla="*/ 4364964 h 4724400"/>
                <a:gd name="connsiteX7" fmla="*/ 5012008 w 6972300"/>
                <a:gd name="connsiteY7" fmla="*/ 4224642 h 4724400"/>
                <a:gd name="connsiteX8" fmla="*/ 4376652 w 6972300"/>
                <a:gd name="connsiteY8" fmla="*/ 4224642 h 4724400"/>
                <a:gd name="connsiteX9" fmla="*/ 4376652 w 6972300"/>
                <a:gd name="connsiteY9" fmla="*/ 4134983 h 4724400"/>
                <a:gd name="connsiteX10" fmla="*/ 3975173 w 6972300"/>
                <a:gd name="connsiteY10" fmla="*/ 4134983 h 4724400"/>
                <a:gd name="connsiteX11" fmla="*/ 3975173 w 6972300"/>
                <a:gd name="connsiteY11" fmla="*/ 4060926 h 4724400"/>
                <a:gd name="connsiteX12" fmla="*/ 3905012 w 6972300"/>
                <a:gd name="connsiteY12" fmla="*/ 4060926 h 4724400"/>
                <a:gd name="connsiteX13" fmla="*/ 3905012 w 6972300"/>
                <a:gd name="connsiteY13" fmla="*/ 4010253 h 4724400"/>
                <a:gd name="connsiteX14" fmla="*/ 3803666 w 6972300"/>
                <a:gd name="connsiteY14" fmla="*/ 4010253 h 4724400"/>
                <a:gd name="connsiteX15" fmla="*/ 3803666 w 6972300"/>
                <a:gd name="connsiteY15" fmla="*/ 3850443 h 4724400"/>
                <a:gd name="connsiteX16" fmla="*/ 3686728 w 6972300"/>
                <a:gd name="connsiteY16" fmla="*/ 3850443 h 4724400"/>
                <a:gd name="connsiteX17" fmla="*/ 3686728 w 6972300"/>
                <a:gd name="connsiteY17" fmla="*/ 3807561 h 4724400"/>
                <a:gd name="connsiteX18" fmla="*/ 3647751 w 6972300"/>
                <a:gd name="connsiteY18" fmla="*/ 3807561 h 4724400"/>
                <a:gd name="connsiteX19" fmla="*/ 3647751 w 6972300"/>
                <a:gd name="connsiteY19" fmla="*/ 3745201 h 4724400"/>
                <a:gd name="connsiteX20" fmla="*/ 3581486 w 6972300"/>
                <a:gd name="connsiteY20" fmla="*/ 3745201 h 4724400"/>
                <a:gd name="connsiteX21" fmla="*/ 3581486 w 6972300"/>
                <a:gd name="connsiteY21" fmla="*/ 3675040 h 4724400"/>
                <a:gd name="connsiteX22" fmla="*/ 3480140 w 6972300"/>
                <a:gd name="connsiteY22" fmla="*/ 3675040 h 4724400"/>
                <a:gd name="connsiteX23" fmla="*/ 3480140 w 6972300"/>
                <a:gd name="connsiteY23" fmla="*/ 3604879 h 4724400"/>
                <a:gd name="connsiteX24" fmla="*/ 3250168 w 6972300"/>
                <a:gd name="connsiteY24" fmla="*/ 3604879 h 4724400"/>
                <a:gd name="connsiteX25" fmla="*/ 3250168 w 6972300"/>
                <a:gd name="connsiteY25" fmla="*/ 3484045 h 4724400"/>
                <a:gd name="connsiteX26" fmla="*/ 3137135 w 6972300"/>
                <a:gd name="connsiteY26" fmla="*/ 3484045 h 4724400"/>
                <a:gd name="connsiteX27" fmla="*/ 3137135 w 6972300"/>
                <a:gd name="connsiteY27" fmla="*/ 3378803 h 4724400"/>
                <a:gd name="connsiteX28" fmla="*/ 2977315 w 6972300"/>
                <a:gd name="connsiteY28" fmla="*/ 3378803 h 4724400"/>
                <a:gd name="connsiteX29" fmla="*/ 2977315 w 6972300"/>
                <a:gd name="connsiteY29" fmla="*/ 3324234 h 4724400"/>
                <a:gd name="connsiteX30" fmla="*/ 2778528 w 6972300"/>
                <a:gd name="connsiteY30" fmla="*/ 3324234 h 4724400"/>
                <a:gd name="connsiteX31" fmla="*/ 2778528 w 6972300"/>
                <a:gd name="connsiteY31" fmla="*/ 3261864 h 4724400"/>
                <a:gd name="connsiteX32" fmla="*/ 2607021 w 6972300"/>
                <a:gd name="connsiteY32" fmla="*/ 3261864 h 4724400"/>
                <a:gd name="connsiteX33" fmla="*/ 2607021 w 6972300"/>
                <a:gd name="connsiteY33" fmla="*/ 3078661 h 4724400"/>
                <a:gd name="connsiteX34" fmla="*/ 2552452 w 6972300"/>
                <a:gd name="connsiteY34" fmla="*/ 3078661 h 4724400"/>
                <a:gd name="connsiteX35" fmla="*/ 2552452 w 6972300"/>
                <a:gd name="connsiteY35" fmla="*/ 3020196 h 4724400"/>
                <a:gd name="connsiteX36" fmla="*/ 2455002 w 6972300"/>
                <a:gd name="connsiteY36" fmla="*/ 3020196 h 4724400"/>
                <a:gd name="connsiteX37" fmla="*/ 2455002 w 6972300"/>
                <a:gd name="connsiteY37" fmla="*/ 2961732 h 4724400"/>
                <a:gd name="connsiteX38" fmla="*/ 2213334 w 6972300"/>
                <a:gd name="connsiteY38" fmla="*/ 2961732 h 4724400"/>
                <a:gd name="connsiteX39" fmla="*/ 2213334 w 6972300"/>
                <a:gd name="connsiteY39" fmla="*/ 2903258 h 4724400"/>
                <a:gd name="connsiteX40" fmla="*/ 2154869 w 6972300"/>
                <a:gd name="connsiteY40" fmla="*/ 2903258 h 4724400"/>
                <a:gd name="connsiteX41" fmla="*/ 2154869 w 6972300"/>
                <a:gd name="connsiteY41" fmla="*/ 2848689 h 4724400"/>
                <a:gd name="connsiteX42" fmla="*/ 2100301 w 6972300"/>
                <a:gd name="connsiteY42" fmla="*/ 2848689 h 4724400"/>
                <a:gd name="connsiteX43" fmla="*/ 2100301 w 6972300"/>
                <a:gd name="connsiteY43" fmla="*/ 2770736 h 4724400"/>
                <a:gd name="connsiteX44" fmla="*/ 2037931 w 6972300"/>
                <a:gd name="connsiteY44" fmla="*/ 2770736 h 4724400"/>
                <a:gd name="connsiteX45" fmla="*/ 2037931 w 6972300"/>
                <a:gd name="connsiteY45" fmla="*/ 2727855 h 4724400"/>
                <a:gd name="connsiteX46" fmla="*/ 1991163 w 6972300"/>
                <a:gd name="connsiteY46" fmla="*/ 2727855 h 4724400"/>
                <a:gd name="connsiteX47" fmla="*/ 1991163 w 6972300"/>
                <a:gd name="connsiteY47" fmla="*/ 2645997 h 4724400"/>
                <a:gd name="connsiteX48" fmla="*/ 1901504 w 6972300"/>
                <a:gd name="connsiteY48" fmla="*/ 2645997 h 4724400"/>
                <a:gd name="connsiteX49" fmla="*/ 1901504 w 6972300"/>
                <a:gd name="connsiteY49" fmla="*/ 2564148 h 4724400"/>
                <a:gd name="connsiteX50" fmla="*/ 1839144 w 6972300"/>
                <a:gd name="connsiteY50" fmla="*/ 2564148 h 4724400"/>
                <a:gd name="connsiteX51" fmla="*/ 1839144 w 6972300"/>
                <a:gd name="connsiteY51" fmla="*/ 2501779 h 4724400"/>
                <a:gd name="connsiteX52" fmla="*/ 1788471 w 6972300"/>
                <a:gd name="connsiteY52" fmla="*/ 2501779 h 4724400"/>
                <a:gd name="connsiteX53" fmla="*/ 1788471 w 6972300"/>
                <a:gd name="connsiteY53" fmla="*/ 2439409 h 4724400"/>
                <a:gd name="connsiteX54" fmla="*/ 1726102 w 6972300"/>
                <a:gd name="connsiteY54" fmla="*/ 2439409 h 4724400"/>
                <a:gd name="connsiteX55" fmla="*/ 1726102 w 6972300"/>
                <a:gd name="connsiteY55" fmla="*/ 2330272 h 4724400"/>
                <a:gd name="connsiteX56" fmla="*/ 1663741 w 6972300"/>
                <a:gd name="connsiteY56" fmla="*/ 2330272 h 4724400"/>
                <a:gd name="connsiteX57" fmla="*/ 1663741 w 6972300"/>
                <a:gd name="connsiteY57" fmla="*/ 2260111 h 4724400"/>
                <a:gd name="connsiteX58" fmla="*/ 1605267 w 6972300"/>
                <a:gd name="connsiteY58" fmla="*/ 2260111 h 4724400"/>
                <a:gd name="connsiteX59" fmla="*/ 1605267 w 6972300"/>
                <a:gd name="connsiteY59" fmla="*/ 2193845 h 4724400"/>
                <a:gd name="connsiteX60" fmla="*/ 1562395 w 6972300"/>
                <a:gd name="connsiteY60" fmla="*/ 2193845 h 4724400"/>
                <a:gd name="connsiteX61" fmla="*/ 1562395 w 6972300"/>
                <a:gd name="connsiteY61" fmla="*/ 2026243 h 4724400"/>
                <a:gd name="connsiteX62" fmla="*/ 1507827 w 6972300"/>
                <a:gd name="connsiteY62" fmla="*/ 2026243 h 4724400"/>
                <a:gd name="connsiteX63" fmla="*/ 1507827 w 6972300"/>
                <a:gd name="connsiteY63" fmla="*/ 1811855 h 4724400"/>
                <a:gd name="connsiteX64" fmla="*/ 1441561 w 6972300"/>
                <a:gd name="connsiteY64" fmla="*/ 1811855 h 4724400"/>
                <a:gd name="connsiteX65" fmla="*/ 1441561 w 6972300"/>
                <a:gd name="connsiteY65" fmla="*/ 1749494 h 4724400"/>
                <a:gd name="connsiteX66" fmla="*/ 1379191 w 6972300"/>
                <a:gd name="connsiteY66" fmla="*/ 1749494 h 4724400"/>
                <a:gd name="connsiteX67" fmla="*/ 1379191 w 6972300"/>
                <a:gd name="connsiteY67" fmla="*/ 1667637 h 4724400"/>
                <a:gd name="connsiteX68" fmla="*/ 1336320 w 6972300"/>
                <a:gd name="connsiteY68" fmla="*/ 1667637 h 4724400"/>
                <a:gd name="connsiteX69" fmla="*/ 1336320 w 6972300"/>
                <a:gd name="connsiteY69" fmla="*/ 1535106 h 4724400"/>
                <a:gd name="connsiteX70" fmla="*/ 1238869 w 6972300"/>
                <a:gd name="connsiteY70" fmla="*/ 1535106 h 4724400"/>
                <a:gd name="connsiteX71" fmla="*/ 1238869 w 6972300"/>
                <a:gd name="connsiteY71" fmla="*/ 1476641 h 4724400"/>
                <a:gd name="connsiteX72" fmla="*/ 1098547 w 6972300"/>
                <a:gd name="connsiteY72" fmla="*/ 1476641 h 4724400"/>
                <a:gd name="connsiteX73" fmla="*/ 1098547 w 6972300"/>
                <a:gd name="connsiteY73" fmla="*/ 1297343 h 4724400"/>
                <a:gd name="connsiteX74" fmla="*/ 930938 w 6972300"/>
                <a:gd name="connsiteY74" fmla="*/ 1297343 h 4724400"/>
                <a:gd name="connsiteX75" fmla="*/ 930938 w 6972300"/>
                <a:gd name="connsiteY75" fmla="*/ 1125835 h 4724400"/>
                <a:gd name="connsiteX76" fmla="*/ 872470 w 6972300"/>
                <a:gd name="connsiteY76" fmla="*/ 1125835 h 4724400"/>
                <a:gd name="connsiteX77" fmla="*/ 872470 w 6972300"/>
                <a:gd name="connsiteY77" fmla="*/ 1071257 h 4724400"/>
                <a:gd name="connsiteX78" fmla="*/ 829594 w 6972300"/>
                <a:gd name="connsiteY78" fmla="*/ 1071257 h 4724400"/>
                <a:gd name="connsiteX79" fmla="*/ 829594 w 6972300"/>
                <a:gd name="connsiteY79" fmla="*/ 969921 h 4724400"/>
                <a:gd name="connsiteX80" fmla="*/ 685372 w 6972300"/>
                <a:gd name="connsiteY80" fmla="*/ 969921 h 4724400"/>
                <a:gd name="connsiteX81" fmla="*/ 685372 w 6972300"/>
                <a:gd name="connsiteY81" fmla="*/ 829594 h 4724400"/>
                <a:gd name="connsiteX82" fmla="*/ 623006 w 6972300"/>
                <a:gd name="connsiteY82" fmla="*/ 829594 h 4724400"/>
                <a:gd name="connsiteX83" fmla="*/ 623006 w 6972300"/>
                <a:gd name="connsiteY83" fmla="*/ 708760 h 4724400"/>
                <a:gd name="connsiteX84" fmla="*/ 560641 w 6972300"/>
                <a:gd name="connsiteY84" fmla="*/ 708760 h 4724400"/>
                <a:gd name="connsiteX85" fmla="*/ 560641 w 6972300"/>
                <a:gd name="connsiteY85" fmla="*/ 654190 h 4724400"/>
                <a:gd name="connsiteX86" fmla="*/ 521662 w 6972300"/>
                <a:gd name="connsiteY86" fmla="*/ 654190 h 4724400"/>
                <a:gd name="connsiteX87" fmla="*/ 521662 w 6972300"/>
                <a:gd name="connsiteY87" fmla="*/ 502173 h 4724400"/>
                <a:gd name="connsiteX88" fmla="*/ 470990 w 6972300"/>
                <a:gd name="connsiteY88" fmla="*/ 502173 h 4724400"/>
                <a:gd name="connsiteX89" fmla="*/ 470990 w 6972300"/>
                <a:gd name="connsiteY89" fmla="*/ 381339 h 4724400"/>
                <a:gd name="connsiteX90" fmla="*/ 439807 w 6972300"/>
                <a:gd name="connsiteY90" fmla="*/ 381339 h 4724400"/>
                <a:gd name="connsiteX91" fmla="*/ 439807 w 6972300"/>
                <a:gd name="connsiteY91" fmla="*/ 248811 h 4724400"/>
                <a:gd name="connsiteX92" fmla="*/ 377441 w 6972300"/>
                <a:gd name="connsiteY92" fmla="*/ 248811 h 4724400"/>
                <a:gd name="connsiteX93" fmla="*/ 377441 w 6972300"/>
                <a:gd name="connsiteY93" fmla="*/ 229322 h 4724400"/>
                <a:gd name="connsiteX94" fmla="*/ 330667 w 6972300"/>
                <a:gd name="connsiteY94" fmla="*/ 229322 h 4724400"/>
                <a:gd name="connsiteX95" fmla="*/ 330667 w 6972300"/>
                <a:gd name="connsiteY95" fmla="*/ 178650 h 4724400"/>
                <a:gd name="connsiteX96" fmla="*/ 283893 w 6972300"/>
                <a:gd name="connsiteY96" fmla="*/ 178650 h 4724400"/>
                <a:gd name="connsiteX97" fmla="*/ 283893 w 6972300"/>
                <a:gd name="connsiteY97" fmla="*/ 73408 h 4724400"/>
                <a:gd name="connsiteX98" fmla="*/ 174752 w 6972300"/>
                <a:gd name="connsiteY98" fmla="*/ 73408 h 4724400"/>
                <a:gd name="connsiteX99" fmla="*/ 174752 w 6972300"/>
                <a:gd name="connsiteY99" fmla="*/ 7144 h 4724400"/>
                <a:gd name="connsiteX100" fmla="*/ 7144 w 6972300"/>
                <a:gd name="connsiteY100" fmla="*/ 7144 h 47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6972300" h="4724400">
                  <a:moveTo>
                    <a:pt x="6968738" y="4719666"/>
                  </a:moveTo>
                  <a:lnTo>
                    <a:pt x="6968738" y="4622215"/>
                  </a:lnTo>
                  <a:lnTo>
                    <a:pt x="6882984" y="4622215"/>
                  </a:lnTo>
                  <a:lnTo>
                    <a:pt x="6882984" y="4477997"/>
                  </a:lnTo>
                  <a:lnTo>
                    <a:pt x="6274918" y="4477997"/>
                  </a:lnTo>
                  <a:lnTo>
                    <a:pt x="6274918" y="4364964"/>
                  </a:lnTo>
                  <a:lnTo>
                    <a:pt x="5012008" y="4364964"/>
                  </a:lnTo>
                  <a:lnTo>
                    <a:pt x="5012008" y="4224642"/>
                  </a:lnTo>
                  <a:lnTo>
                    <a:pt x="4376652" y="4224642"/>
                  </a:lnTo>
                  <a:lnTo>
                    <a:pt x="4376652" y="4134983"/>
                  </a:lnTo>
                  <a:lnTo>
                    <a:pt x="3975173" y="4134983"/>
                  </a:lnTo>
                  <a:lnTo>
                    <a:pt x="3975173" y="4060926"/>
                  </a:lnTo>
                  <a:lnTo>
                    <a:pt x="3905012" y="4060926"/>
                  </a:lnTo>
                  <a:lnTo>
                    <a:pt x="3905012" y="4010253"/>
                  </a:lnTo>
                  <a:lnTo>
                    <a:pt x="3803666" y="4010253"/>
                  </a:lnTo>
                  <a:lnTo>
                    <a:pt x="3803666" y="3850443"/>
                  </a:lnTo>
                  <a:lnTo>
                    <a:pt x="3686728" y="3850443"/>
                  </a:lnTo>
                  <a:lnTo>
                    <a:pt x="3686728" y="3807561"/>
                  </a:lnTo>
                  <a:lnTo>
                    <a:pt x="3647751" y="3807561"/>
                  </a:lnTo>
                  <a:lnTo>
                    <a:pt x="3647751" y="3745201"/>
                  </a:lnTo>
                  <a:lnTo>
                    <a:pt x="3581486" y="3745201"/>
                  </a:lnTo>
                  <a:lnTo>
                    <a:pt x="3581486" y="3675040"/>
                  </a:lnTo>
                  <a:lnTo>
                    <a:pt x="3480140" y="3675040"/>
                  </a:lnTo>
                  <a:lnTo>
                    <a:pt x="3480140" y="3604879"/>
                  </a:lnTo>
                  <a:lnTo>
                    <a:pt x="3250168" y="3604879"/>
                  </a:lnTo>
                  <a:lnTo>
                    <a:pt x="3250168" y="3484045"/>
                  </a:lnTo>
                  <a:lnTo>
                    <a:pt x="3137135" y="3484045"/>
                  </a:lnTo>
                  <a:lnTo>
                    <a:pt x="3137135" y="3378803"/>
                  </a:lnTo>
                  <a:lnTo>
                    <a:pt x="2977315" y="3378803"/>
                  </a:lnTo>
                  <a:lnTo>
                    <a:pt x="2977315" y="3324234"/>
                  </a:lnTo>
                  <a:lnTo>
                    <a:pt x="2778528" y="3324234"/>
                  </a:lnTo>
                  <a:lnTo>
                    <a:pt x="2778528" y="3261864"/>
                  </a:lnTo>
                  <a:lnTo>
                    <a:pt x="2607021" y="3261864"/>
                  </a:lnTo>
                  <a:lnTo>
                    <a:pt x="2607021" y="3078661"/>
                  </a:lnTo>
                  <a:lnTo>
                    <a:pt x="2552452" y="3078661"/>
                  </a:lnTo>
                  <a:lnTo>
                    <a:pt x="2552452" y="3020196"/>
                  </a:lnTo>
                  <a:lnTo>
                    <a:pt x="2455002" y="3020196"/>
                  </a:lnTo>
                  <a:lnTo>
                    <a:pt x="2455002" y="2961732"/>
                  </a:lnTo>
                  <a:lnTo>
                    <a:pt x="2213334" y="2961732"/>
                  </a:lnTo>
                  <a:lnTo>
                    <a:pt x="2213334" y="2903258"/>
                  </a:lnTo>
                  <a:lnTo>
                    <a:pt x="2154869" y="2903258"/>
                  </a:lnTo>
                  <a:lnTo>
                    <a:pt x="2154869" y="2848689"/>
                  </a:lnTo>
                  <a:lnTo>
                    <a:pt x="2100301" y="2848689"/>
                  </a:lnTo>
                  <a:lnTo>
                    <a:pt x="2100301" y="2770736"/>
                  </a:lnTo>
                  <a:lnTo>
                    <a:pt x="2037931" y="2770736"/>
                  </a:lnTo>
                  <a:lnTo>
                    <a:pt x="2037931" y="2727855"/>
                  </a:lnTo>
                  <a:lnTo>
                    <a:pt x="1991163" y="2727855"/>
                  </a:lnTo>
                  <a:lnTo>
                    <a:pt x="1991163" y="2645997"/>
                  </a:lnTo>
                  <a:lnTo>
                    <a:pt x="1901504" y="2645997"/>
                  </a:lnTo>
                  <a:lnTo>
                    <a:pt x="1901504" y="2564148"/>
                  </a:lnTo>
                  <a:lnTo>
                    <a:pt x="1839144" y="2564148"/>
                  </a:lnTo>
                  <a:lnTo>
                    <a:pt x="1839144" y="2501779"/>
                  </a:lnTo>
                  <a:lnTo>
                    <a:pt x="1788471" y="2501779"/>
                  </a:lnTo>
                  <a:lnTo>
                    <a:pt x="1788471" y="2439409"/>
                  </a:lnTo>
                  <a:lnTo>
                    <a:pt x="1726102" y="2439409"/>
                  </a:lnTo>
                  <a:lnTo>
                    <a:pt x="1726102" y="2330272"/>
                  </a:lnTo>
                  <a:lnTo>
                    <a:pt x="1663741" y="2330272"/>
                  </a:lnTo>
                  <a:lnTo>
                    <a:pt x="1663741" y="2260111"/>
                  </a:lnTo>
                  <a:lnTo>
                    <a:pt x="1605267" y="2260111"/>
                  </a:lnTo>
                  <a:lnTo>
                    <a:pt x="1605267" y="2193845"/>
                  </a:lnTo>
                  <a:lnTo>
                    <a:pt x="1562395" y="2193845"/>
                  </a:lnTo>
                  <a:lnTo>
                    <a:pt x="1562395" y="2026243"/>
                  </a:lnTo>
                  <a:lnTo>
                    <a:pt x="1507827" y="2026243"/>
                  </a:lnTo>
                  <a:lnTo>
                    <a:pt x="1507827" y="1811855"/>
                  </a:lnTo>
                  <a:lnTo>
                    <a:pt x="1441561" y="1811855"/>
                  </a:lnTo>
                  <a:lnTo>
                    <a:pt x="1441561" y="1749494"/>
                  </a:lnTo>
                  <a:lnTo>
                    <a:pt x="1379191" y="1749494"/>
                  </a:lnTo>
                  <a:lnTo>
                    <a:pt x="1379191" y="1667637"/>
                  </a:lnTo>
                  <a:lnTo>
                    <a:pt x="1336320" y="1667637"/>
                  </a:lnTo>
                  <a:lnTo>
                    <a:pt x="1336320" y="1535106"/>
                  </a:lnTo>
                  <a:lnTo>
                    <a:pt x="1238869" y="1535106"/>
                  </a:lnTo>
                  <a:lnTo>
                    <a:pt x="1238869" y="1476641"/>
                  </a:lnTo>
                  <a:lnTo>
                    <a:pt x="1098547" y="1476641"/>
                  </a:lnTo>
                  <a:lnTo>
                    <a:pt x="1098547" y="1297343"/>
                  </a:lnTo>
                  <a:lnTo>
                    <a:pt x="930938" y="1297343"/>
                  </a:lnTo>
                  <a:lnTo>
                    <a:pt x="930938" y="1125835"/>
                  </a:lnTo>
                  <a:lnTo>
                    <a:pt x="872470" y="1125835"/>
                  </a:lnTo>
                  <a:lnTo>
                    <a:pt x="872470" y="1071257"/>
                  </a:lnTo>
                  <a:lnTo>
                    <a:pt x="829594" y="1071257"/>
                  </a:lnTo>
                  <a:lnTo>
                    <a:pt x="829594" y="969921"/>
                  </a:lnTo>
                  <a:lnTo>
                    <a:pt x="685372" y="969921"/>
                  </a:lnTo>
                  <a:lnTo>
                    <a:pt x="685372" y="829594"/>
                  </a:lnTo>
                  <a:lnTo>
                    <a:pt x="623006" y="829594"/>
                  </a:lnTo>
                  <a:lnTo>
                    <a:pt x="623006" y="708760"/>
                  </a:lnTo>
                  <a:lnTo>
                    <a:pt x="560641" y="708760"/>
                  </a:lnTo>
                  <a:lnTo>
                    <a:pt x="560641" y="654190"/>
                  </a:lnTo>
                  <a:lnTo>
                    <a:pt x="521662" y="654190"/>
                  </a:lnTo>
                  <a:lnTo>
                    <a:pt x="521662" y="502173"/>
                  </a:lnTo>
                  <a:lnTo>
                    <a:pt x="470990" y="502173"/>
                  </a:lnTo>
                  <a:lnTo>
                    <a:pt x="470990" y="381339"/>
                  </a:lnTo>
                  <a:lnTo>
                    <a:pt x="439807" y="381339"/>
                  </a:lnTo>
                  <a:lnTo>
                    <a:pt x="439807" y="248811"/>
                  </a:lnTo>
                  <a:lnTo>
                    <a:pt x="377441" y="248811"/>
                  </a:lnTo>
                  <a:lnTo>
                    <a:pt x="377441" y="229322"/>
                  </a:lnTo>
                  <a:lnTo>
                    <a:pt x="330667" y="229322"/>
                  </a:lnTo>
                  <a:lnTo>
                    <a:pt x="330667" y="178650"/>
                  </a:lnTo>
                  <a:lnTo>
                    <a:pt x="283893" y="178650"/>
                  </a:lnTo>
                  <a:lnTo>
                    <a:pt x="283893" y="73408"/>
                  </a:lnTo>
                  <a:lnTo>
                    <a:pt x="174752" y="73408"/>
                  </a:lnTo>
                  <a:lnTo>
                    <a:pt x="174752" y="7144"/>
                  </a:lnTo>
                  <a:lnTo>
                    <a:pt x="7144" y="7144"/>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68" name="Freeform: Shape 1031">
              <a:extLst>
                <a:ext uri="{FF2B5EF4-FFF2-40B4-BE49-F238E27FC236}">
                  <a16:creationId xmlns:a16="http://schemas.microsoft.com/office/drawing/2014/main" id="{FA597041-0EF3-4507-A476-72A6A82FB4E0}"/>
                </a:ext>
              </a:extLst>
            </p:cNvPr>
            <p:cNvSpPr/>
            <p:nvPr/>
          </p:nvSpPr>
          <p:spPr>
            <a:xfrm>
              <a:off x="1123011" y="1032524"/>
              <a:ext cx="9525" cy="76200"/>
            </a:xfrm>
            <a:custGeom>
              <a:avLst/>
              <a:gdLst>
                <a:gd name="connsiteX0" fmla="*/ 5701 w 9525"/>
                <a:gd name="connsiteY0" fmla="*/ 5701 h 76200"/>
                <a:gd name="connsiteX1" fmla="*/ 5701 w 9525"/>
                <a:gd name="connsiteY1" fmla="*/ 77701 h 76200"/>
              </a:gdLst>
              <a:ahLst/>
              <a:cxnLst>
                <a:cxn ang="0">
                  <a:pos x="connsiteX0" y="connsiteY0"/>
                </a:cxn>
                <a:cxn ang="0">
                  <a:pos x="connsiteX1" y="connsiteY1"/>
                </a:cxn>
              </a:cxnLst>
              <a:rect l="l" t="t" r="r" b="b"/>
              <a:pathLst>
                <a:path w="9525" h="76200">
                  <a:moveTo>
                    <a:pt x="5701" y="5701"/>
                  </a:moveTo>
                  <a:lnTo>
                    <a:pt x="5701" y="77701"/>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69" name="Freeform: Shape 1032">
              <a:extLst>
                <a:ext uri="{FF2B5EF4-FFF2-40B4-BE49-F238E27FC236}">
                  <a16:creationId xmlns:a16="http://schemas.microsoft.com/office/drawing/2014/main" id="{CAC5F738-A4FC-4F6B-AE12-CCB6461261BD}"/>
                </a:ext>
              </a:extLst>
            </p:cNvPr>
            <p:cNvSpPr/>
            <p:nvPr/>
          </p:nvSpPr>
          <p:spPr>
            <a:xfrm>
              <a:off x="4494861" y="4652043"/>
              <a:ext cx="9525" cy="76200"/>
            </a:xfrm>
            <a:custGeom>
              <a:avLst/>
              <a:gdLst>
                <a:gd name="connsiteX0" fmla="*/ 5701 w 9525"/>
                <a:gd name="connsiteY0" fmla="*/ 5701 h 76200"/>
                <a:gd name="connsiteX1" fmla="*/ 5701 w 9525"/>
                <a:gd name="connsiteY1" fmla="*/ 77701 h 76200"/>
              </a:gdLst>
              <a:ahLst/>
              <a:cxnLst>
                <a:cxn ang="0">
                  <a:pos x="connsiteX0" y="connsiteY0"/>
                </a:cxn>
                <a:cxn ang="0">
                  <a:pos x="connsiteX1" y="connsiteY1"/>
                </a:cxn>
              </a:cxnLst>
              <a:rect l="l" t="t" r="r" b="b"/>
              <a:pathLst>
                <a:path w="9525" h="76200">
                  <a:moveTo>
                    <a:pt x="5701" y="5701"/>
                  </a:moveTo>
                  <a:lnTo>
                    <a:pt x="5701" y="77701"/>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70" name="Freeform: Shape 1033">
              <a:extLst>
                <a:ext uri="{FF2B5EF4-FFF2-40B4-BE49-F238E27FC236}">
                  <a16:creationId xmlns:a16="http://schemas.microsoft.com/office/drawing/2014/main" id="{693F1054-1A3F-4C50-91C2-FE48599824F1}"/>
                </a:ext>
              </a:extLst>
            </p:cNvPr>
            <p:cNvSpPr/>
            <p:nvPr/>
          </p:nvSpPr>
          <p:spPr>
            <a:xfrm>
              <a:off x="5294970" y="5147343"/>
              <a:ext cx="9525" cy="76200"/>
            </a:xfrm>
            <a:custGeom>
              <a:avLst/>
              <a:gdLst>
                <a:gd name="connsiteX0" fmla="*/ 5701 w 9525"/>
                <a:gd name="connsiteY0" fmla="*/ 5701 h 76200"/>
                <a:gd name="connsiteX1" fmla="*/ 5701 w 9525"/>
                <a:gd name="connsiteY1" fmla="*/ 77701 h 76200"/>
              </a:gdLst>
              <a:ahLst/>
              <a:cxnLst>
                <a:cxn ang="0">
                  <a:pos x="connsiteX0" y="connsiteY0"/>
                </a:cxn>
                <a:cxn ang="0">
                  <a:pos x="connsiteX1" y="connsiteY1"/>
                </a:cxn>
              </a:cxnLst>
              <a:rect l="l" t="t" r="r" b="b"/>
              <a:pathLst>
                <a:path w="9525" h="76200">
                  <a:moveTo>
                    <a:pt x="5701" y="5701"/>
                  </a:moveTo>
                  <a:lnTo>
                    <a:pt x="5701" y="77701"/>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71" name="Freeform: Shape 1034">
              <a:extLst>
                <a:ext uri="{FF2B5EF4-FFF2-40B4-BE49-F238E27FC236}">
                  <a16:creationId xmlns:a16="http://schemas.microsoft.com/office/drawing/2014/main" id="{F98E3B4C-53D9-4A57-9141-3D4F117FA6A4}"/>
                </a:ext>
              </a:extLst>
            </p:cNvPr>
            <p:cNvSpPr/>
            <p:nvPr/>
          </p:nvSpPr>
          <p:spPr>
            <a:xfrm>
              <a:off x="5809320" y="5242593"/>
              <a:ext cx="9525" cy="76200"/>
            </a:xfrm>
            <a:custGeom>
              <a:avLst/>
              <a:gdLst>
                <a:gd name="connsiteX0" fmla="*/ 5701 w 9525"/>
                <a:gd name="connsiteY0" fmla="*/ 5701 h 76200"/>
                <a:gd name="connsiteX1" fmla="*/ 5701 w 9525"/>
                <a:gd name="connsiteY1" fmla="*/ 77701 h 76200"/>
              </a:gdLst>
              <a:ahLst/>
              <a:cxnLst>
                <a:cxn ang="0">
                  <a:pos x="connsiteX0" y="connsiteY0"/>
                </a:cxn>
                <a:cxn ang="0">
                  <a:pos x="connsiteX1" y="connsiteY1"/>
                </a:cxn>
              </a:cxnLst>
              <a:rect l="l" t="t" r="r" b="b"/>
              <a:pathLst>
                <a:path w="9525" h="76200">
                  <a:moveTo>
                    <a:pt x="5701" y="5701"/>
                  </a:moveTo>
                  <a:lnTo>
                    <a:pt x="5701" y="77701"/>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72" name="Freeform: Shape 1035">
              <a:extLst>
                <a:ext uri="{FF2B5EF4-FFF2-40B4-BE49-F238E27FC236}">
                  <a16:creationId xmlns:a16="http://schemas.microsoft.com/office/drawing/2014/main" id="{C3EDDFC5-8718-42C5-BE10-F7A64A696A71}"/>
                </a:ext>
              </a:extLst>
            </p:cNvPr>
            <p:cNvSpPr/>
            <p:nvPr/>
          </p:nvSpPr>
          <p:spPr>
            <a:xfrm>
              <a:off x="6514170" y="5375943"/>
              <a:ext cx="9525" cy="76200"/>
            </a:xfrm>
            <a:custGeom>
              <a:avLst/>
              <a:gdLst>
                <a:gd name="connsiteX0" fmla="*/ 5701 w 9525"/>
                <a:gd name="connsiteY0" fmla="*/ 5701 h 76200"/>
                <a:gd name="connsiteX1" fmla="*/ 5701 w 9525"/>
                <a:gd name="connsiteY1" fmla="*/ 77701 h 76200"/>
              </a:gdLst>
              <a:ahLst/>
              <a:cxnLst>
                <a:cxn ang="0">
                  <a:pos x="connsiteX0" y="connsiteY0"/>
                </a:cxn>
                <a:cxn ang="0">
                  <a:pos x="connsiteX1" y="connsiteY1"/>
                </a:cxn>
              </a:cxnLst>
              <a:rect l="l" t="t" r="r" b="b"/>
              <a:pathLst>
                <a:path w="9525" h="76200">
                  <a:moveTo>
                    <a:pt x="5701" y="5701"/>
                  </a:moveTo>
                  <a:lnTo>
                    <a:pt x="5701" y="77701"/>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grpSp>
      <p:cxnSp>
        <p:nvCxnSpPr>
          <p:cNvPr id="73" name="Straight Connector 72">
            <a:extLst>
              <a:ext uri="{FF2B5EF4-FFF2-40B4-BE49-F238E27FC236}">
                <a16:creationId xmlns:a16="http://schemas.microsoft.com/office/drawing/2014/main" id="{3F4EA4A2-D21E-460F-A5C8-18881FF82577}"/>
              </a:ext>
            </a:extLst>
          </p:cNvPr>
          <p:cNvCxnSpPr>
            <a:cxnSpLocks/>
          </p:cNvCxnSpPr>
          <p:nvPr/>
        </p:nvCxnSpPr>
        <p:spPr>
          <a:xfrm flipH="1" flipV="1">
            <a:off x="3914884" y="4185906"/>
            <a:ext cx="6966" cy="829338"/>
          </a:xfrm>
          <a:prstGeom prst="line">
            <a:avLst/>
          </a:prstGeom>
          <a:ln w="19050">
            <a:solidFill>
              <a:srgbClr val="000000"/>
            </a:solidFill>
            <a:prstDash val="sysDot"/>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041ECD54-538A-4BAF-954C-B35BFDF46C09}"/>
              </a:ext>
            </a:extLst>
          </p:cNvPr>
          <p:cNvSpPr txBox="1"/>
          <p:nvPr/>
        </p:nvSpPr>
        <p:spPr>
          <a:xfrm>
            <a:off x="3683237" y="1498600"/>
            <a:ext cx="481222" cy="338554"/>
          </a:xfrm>
          <a:prstGeom prst="rect">
            <a:avLst/>
          </a:prstGeom>
          <a:noFill/>
        </p:spPr>
        <p:txBody>
          <a:bodyPr wrap="none" rtlCol="0">
            <a:spAutoFit/>
          </a:bodyPr>
          <a:lstStyle/>
          <a:p>
            <a:pPr algn="ctr" fontAlgn="auto">
              <a:spcBef>
                <a:spcPts val="0"/>
              </a:spcBef>
              <a:spcAft>
                <a:spcPts val="0"/>
              </a:spcAft>
            </a:pPr>
            <a:r>
              <a:rPr lang="fr-FR" sz="1600" b="1" dirty="0">
                <a:solidFill>
                  <a:srgbClr val="4D4D4D"/>
                </a:solidFill>
                <a:latin typeface="Arial"/>
                <a:cs typeface="Arial"/>
              </a:rPr>
              <a:t>SG</a:t>
            </a:r>
          </a:p>
        </p:txBody>
      </p:sp>
      <p:sp>
        <p:nvSpPr>
          <p:cNvPr id="75" name="TextBox 74">
            <a:extLst>
              <a:ext uri="{FF2B5EF4-FFF2-40B4-BE49-F238E27FC236}">
                <a16:creationId xmlns:a16="http://schemas.microsoft.com/office/drawing/2014/main" id="{C87A3CE2-F44E-4EED-97AA-FD74204FA094}"/>
              </a:ext>
            </a:extLst>
          </p:cNvPr>
          <p:cNvSpPr txBox="1"/>
          <p:nvPr/>
        </p:nvSpPr>
        <p:spPr>
          <a:xfrm>
            <a:off x="1258747" y="5309152"/>
            <a:ext cx="314510" cy="307777"/>
          </a:xfrm>
          <a:prstGeom prst="rect">
            <a:avLst/>
          </a:prstGeom>
          <a:noFill/>
        </p:spPr>
        <p:txBody>
          <a:bodyPr wrap="none" rtlCol="0">
            <a:spAutoFit/>
          </a:bodyPr>
          <a:lstStyle/>
          <a:p>
            <a:pPr fontAlgn="auto">
              <a:spcBef>
                <a:spcPts val="0"/>
              </a:spcBef>
              <a:spcAft>
                <a:spcPts val="0"/>
              </a:spcAft>
            </a:pPr>
            <a:r>
              <a:rPr lang="fr-FR" sz="1400" dirty="0">
                <a:solidFill>
                  <a:srgbClr val="4D4D4D"/>
                </a:solidFill>
                <a:latin typeface="Arial"/>
                <a:cs typeface="Arial"/>
              </a:rPr>
              <a:t>N</a:t>
            </a:r>
          </a:p>
        </p:txBody>
      </p:sp>
    </p:spTree>
    <p:custDataLst>
      <p:tags r:id="rId1"/>
    </p:custDataLst>
    <p:extLst>
      <p:ext uri="{BB962C8B-B14F-4D97-AF65-F5344CB8AC3E}">
        <p14:creationId xmlns:p14="http://schemas.microsoft.com/office/powerpoint/2010/main" val="3566232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600" dirty="0"/>
              <a:t>4003: ABC-06: une étude randomisée de phase III, multicentrique, ouverte comparant traitement symptomatique (TS) seul et TS + </a:t>
            </a:r>
            <a:r>
              <a:rPr lang="fr-FR" sz="1600" dirty="0" err="1"/>
              <a:t>oxaliplatine</a:t>
            </a:r>
            <a:r>
              <a:rPr lang="fr-FR" sz="1600" dirty="0"/>
              <a:t> / 5-FU (</a:t>
            </a:r>
            <a:r>
              <a:rPr lang="fr-FR" sz="1600" dirty="0" err="1"/>
              <a:t>mFOLFOX</a:t>
            </a:r>
            <a:r>
              <a:rPr lang="fr-FR" sz="1600" dirty="0"/>
              <a:t>) chez les patients avec cancer des voies biliaires localement avancé/ métastatique prétraités par </a:t>
            </a:r>
            <a:r>
              <a:rPr lang="fr-FR" sz="1600" dirty="0" err="1"/>
              <a:t>cisplatine</a:t>
            </a:r>
            <a:r>
              <a:rPr lang="fr-FR" sz="1600" dirty="0"/>
              <a:t>/</a:t>
            </a:r>
            <a:r>
              <a:rPr lang="fr-FR" sz="1600" dirty="0" err="1"/>
              <a:t>gemcitabine</a:t>
            </a:r>
            <a:r>
              <a:rPr lang="fr-FR" sz="1600" dirty="0"/>
              <a:t> – </a:t>
            </a:r>
            <a:r>
              <a:rPr lang="fr-FR" sz="1600" dirty="0" err="1"/>
              <a:t>Lamarca</a:t>
            </a:r>
            <a:r>
              <a:rPr lang="fr-FR" sz="1600" dirty="0"/>
              <a:t> A, et al</a:t>
            </a:r>
          </a:p>
        </p:txBody>
      </p:sp>
      <p:sp>
        <p:nvSpPr>
          <p:cNvPr id="5123" name="Rectangle 3"/>
          <p:cNvSpPr>
            <a:spLocks noGrp="1" noChangeArrowheads="1"/>
          </p:cNvSpPr>
          <p:nvPr>
            <p:ph idx="1"/>
          </p:nvPr>
        </p:nvSpPr>
        <p:spPr/>
        <p:txBody>
          <a:bodyPr/>
          <a:lstStyle/>
          <a:p>
            <a:pPr marL="0" indent="0">
              <a:buNone/>
            </a:pPr>
            <a:r>
              <a:rPr lang="fr-FR" b="1"/>
              <a:t>Résultats</a:t>
            </a:r>
          </a:p>
          <a:p>
            <a:pPr marL="0" indent="0">
              <a:buNone/>
            </a:pPr>
            <a:endParaRPr lang="fr-FR"/>
          </a:p>
        </p:txBody>
      </p:sp>
      <p:sp>
        <p:nvSpPr>
          <p:cNvPr id="15" name="Text Placeholder 14"/>
          <p:cNvSpPr>
            <a:spLocks noGrp="1"/>
          </p:cNvSpPr>
          <p:nvPr>
            <p:ph type="body" sz="quarter" idx="11"/>
          </p:nvPr>
        </p:nvSpPr>
        <p:spPr>
          <a:xfrm>
            <a:off x="4495800" y="6096000"/>
            <a:ext cx="4283075" cy="487363"/>
          </a:xfrm>
        </p:spPr>
        <p:txBody>
          <a:bodyPr/>
          <a:lstStyle/>
          <a:p>
            <a:r>
              <a:rPr lang="fr-FR"/>
              <a:t>Lamarca A, et al, J Clin Oncol 2019;37(suppl):abstr 4003</a:t>
            </a:r>
          </a:p>
        </p:txBody>
      </p:sp>
      <p:graphicFrame>
        <p:nvGraphicFramePr>
          <p:cNvPr id="9" name="Group 88"/>
          <p:cNvGraphicFramePr>
            <a:graphicFrameLocks noGrp="1"/>
          </p:cNvGraphicFramePr>
          <p:nvPr>
            <p:extLst>
              <p:ext uri="{D42A27DB-BD31-4B8C-83A1-F6EECF244321}">
                <p14:modId xmlns:p14="http://schemas.microsoft.com/office/powerpoint/2010/main" val="734820676"/>
              </p:ext>
            </p:extLst>
          </p:nvPr>
        </p:nvGraphicFramePr>
        <p:xfrm>
          <a:off x="4798423" y="1988840"/>
          <a:ext cx="4095411" cy="3255264"/>
        </p:xfrm>
        <a:graphic>
          <a:graphicData uri="http://schemas.openxmlformats.org/drawingml/2006/table">
            <a:tbl>
              <a:tblPr firstRow="1" bandRow="1">
                <a:tableStyleId>{69012ECD-51FC-41F1-AA8D-1B2483CD663E}</a:tableStyleId>
              </a:tblPr>
              <a:tblGrid>
                <a:gridCol w="2427325">
                  <a:extLst>
                    <a:ext uri="{9D8B030D-6E8A-4147-A177-3AD203B41FA5}">
                      <a16:colId xmlns:a16="http://schemas.microsoft.com/office/drawing/2014/main" val="20000"/>
                    </a:ext>
                  </a:extLst>
                </a:gridCol>
                <a:gridCol w="1668086">
                  <a:extLst>
                    <a:ext uri="{9D8B030D-6E8A-4147-A177-3AD203B41FA5}">
                      <a16:colId xmlns:a16="http://schemas.microsoft.com/office/drawing/2014/main" val="20001"/>
                    </a:ext>
                  </a:extLst>
                </a:gridCol>
              </a:tblGrid>
              <a:tr h="38952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Arial" charset="0"/>
                          <a:cs typeface="Arial" charset="0"/>
                        </a:rPr>
                        <a:t>Meilleure réponse (RECIST v1,1),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Arial" charset="0"/>
                          <a:cs typeface="Arial" charset="0"/>
                        </a:rPr>
                        <a:t>TS + mFOLFOX</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Arial" charset="0"/>
                          <a:cs typeface="Arial" charset="0"/>
                        </a:rPr>
                        <a:t>(n=81)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11700">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RC</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1 (1)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11700">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RP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3 (4)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211700">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MS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23 (28)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211700">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Taux réponse (RC + RP)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4 (5)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211700">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TCM (RC + RP + MS)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27 (33)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211700">
                <a:tc>
                  <a:txBody>
                    <a:bodyPr/>
                    <a:lstStyle/>
                    <a:p>
                      <a:pPr marL="17780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Progression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30 (37)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7"/>
                  </a:ext>
                </a:extLst>
              </a:tr>
              <a:tr h="2117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Décès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23 (28)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8"/>
                  </a:ext>
                </a:extLst>
              </a:tr>
              <a:tr h="35989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Non évaluable</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(maladie non mesurable)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1 (1)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9"/>
                  </a:ext>
                </a:extLst>
              </a:tr>
            </a:tbl>
          </a:graphicData>
        </a:graphic>
      </p:graphicFrame>
      <p:grpSp>
        <p:nvGrpSpPr>
          <p:cNvPr id="10" name="Group 9">
            <a:extLst>
              <a:ext uri="{FF2B5EF4-FFF2-40B4-BE49-F238E27FC236}">
                <a16:creationId xmlns:a16="http://schemas.microsoft.com/office/drawing/2014/main" id="{585073EB-DC1F-472E-AB35-C04FA56B539D}"/>
              </a:ext>
            </a:extLst>
          </p:cNvPr>
          <p:cNvGrpSpPr/>
          <p:nvPr/>
        </p:nvGrpSpPr>
        <p:grpSpPr>
          <a:xfrm>
            <a:off x="95794" y="1979418"/>
            <a:ext cx="4610848" cy="3971451"/>
            <a:chOff x="-1448126" y="2189242"/>
            <a:chExt cx="9459512" cy="3666088"/>
          </a:xfrm>
        </p:grpSpPr>
        <p:sp>
          <p:nvSpPr>
            <p:cNvPr id="11" name="Freeform 21">
              <a:extLst>
                <a:ext uri="{FF2B5EF4-FFF2-40B4-BE49-F238E27FC236}">
                  <a16:creationId xmlns:a16="http://schemas.microsoft.com/office/drawing/2014/main" id="{E8C2F8D9-6687-4BE3-B181-3D458353E6A7}"/>
                </a:ext>
              </a:extLst>
            </p:cNvPr>
            <p:cNvSpPr>
              <a:spLocks/>
            </p:cNvSpPr>
            <p:nvPr/>
          </p:nvSpPr>
          <p:spPr bwMode="auto">
            <a:xfrm>
              <a:off x="1138864" y="2334069"/>
              <a:ext cx="6601487"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a:cs typeface="Arial"/>
              </a:endParaRPr>
            </a:p>
          </p:txBody>
        </p:sp>
        <p:sp>
          <p:nvSpPr>
            <p:cNvPr id="12" name="Line 6">
              <a:extLst>
                <a:ext uri="{FF2B5EF4-FFF2-40B4-BE49-F238E27FC236}">
                  <a16:creationId xmlns:a16="http://schemas.microsoft.com/office/drawing/2014/main" id="{C13C4840-5C30-43B8-9C92-5754350D2771}"/>
                </a:ext>
              </a:extLst>
            </p:cNvPr>
            <p:cNvSpPr>
              <a:spLocks noChangeShapeType="1"/>
            </p:cNvSpPr>
            <p:nvPr/>
          </p:nvSpPr>
          <p:spPr bwMode="auto">
            <a:xfrm>
              <a:off x="1048631" y="233406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a:cs typeface="Arial"/>
              </a:endParaRPr>
            </a:p>
          </p:txBody>
        </p:sp>
        <p:sp>
          <p:nvSpPr>
            <p:cNvPr id="13" name="Line 7">
              <a:extLst>
                <a:ext uri="{FF2B5EF4-FFF2-40B4-BE49-F238E27FC236}">
                  <a16:creationId xmlns:a16="http://schemas.microsoft.com/office/drawing/2014/main" id="{50633C8D-A0B4-475B-A32C-42CF0498D35F}"/>
                </a:ext>
              </a:extLst>
            </p:cNvPr>
            <p:cNvSpPr>
              <a:spLocks noChangeShapeType="1"/>
            </p:cNvSpPr>
            <p:nvPr/>
          </p:nvSpPr>
          <p:spPr bwMode="auto">
            <a:xfrm>
              <a:off x="1048631" y="283645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a:cs typeface="Arial"/>
              </a:endParaRPr>
            </a:p>
          </p:txBody>
        </p:sp>
        <p:sp>
          <p:nvSpPr>
            <p:cNvPr id="16" name="Line 8">
              <a:extLst>
                <a:ext uri="{FF2B5EF4-FFF2-40B4-BE49-F238E27FC236}">
                  <a16:creationId xmlns:a16="http://schemas.microsoft.com/office/drawing/2014/main" id="{DB1EA81C-1A88-4288-9CB9-8AEC9DCE3A27}"/>
                </a:ext>
              </a:extLst>
            </p:cNvPr>
            <p:cNvSpPr>
              <a:spLocks noChangeShapeType="1"/>
            </p:cNvSpPr>
            <p:nvPr/>
          </p:nvSpPr>
          <p:spPr bwMode="auto">
            <a:xfrm>
              <a:off x="1048631" y="332903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a:cs typeface="Arial"/>
              </a:endParaRPr>
            </a:p>
          </p:txBody>
        </p:sp>
        <p:sp>
          <p:nvSpPr>
            <p:cNvPr id="17" name="Line 10">
              <a:extLst>
                <a:ext uri="{FF2B5EF4-FFF2-40B4-BE49-F238E27FC236}">
                  <a16:creationId xmlns:a16="http://schemas.microsoft.com/office/drawing/2014/main" id="{1AB62BA7-DBBD-49FC-B082-BBEE83EA6F8E}"/>
                </a:ext>
              </a:extLst>
            </p:cNvPr>
            <p:cNvSpPr>
              <a:spLocks noChangeShapeType="1"/>
            </p:cNvSpPr>
            <p:nvPr/>
          </p:nvSpPr>
          <p:spPr bwMode="auto">
            <a:xfrm>
              <a:off x="1048631" y="434108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a:cs typeface="Arial"/>
              </a:endParaRPr>
            </a:p>
          </p:txBody>
        </p:sp>
        <p:sp>
          <p:nvSpPr>
            <p:cNvPr id="18" name="Line 11">
              <a:extLst>
                <a:ext uri="{FF2B5EF4-FFF2-40B4-BE49-F238E27FC236}">
                  <a16:creationId xmlns:a16="http://schemas.microsoft.com/office/drawing/2014/main" id="{4701AE20-EC46-4559-BD38-1BAAB1CAEEF0}"/>
                </a:ext>
              </a:extLst>
            </p:cNvPr>
            <p:cNvSpPr>
              <a:spLocks noChangeShapeType="1"/>
            </p:cNvSpPr>
            <p:nvPr/>
          </p:nvSpPr>
          <p:spPr bwMode="auto">
            <a:xfrm>
              <a:off x="1048631" y="488356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a:cs typeface="Arial"/>
              </a:endParaRPr>
            </a:p>
          </p:txBody>
        </p:sp>
        <p:sp>
          <p:nvSpPr>
            <p:cNvPr id="19" name="TextBox 18">
              <a:extLst>
                <a:ext uri="{FF2B5EF4-FFF2-40B4-BE49-F238E27FC236}">
                  <a16:creationId xmlns:a16="http://schemas.microsoft.com/office/drawing/2014/main" id="{4E5DD17D-2FD3-4F40-9C47-657858BC6A35}"/>
                </a:ext>
              </a:extLst>
            </p:cNvPr>
            <p:cNvSpPr txBox="1"/>
            <p:nvPr/>
          </p:nvSpPr>
          <p:spPr>
            <a:xfrm rot="16200000">
              <a:off x="-449875" y="3333341"/>
              <a:ext cx="732771" cy="631428"/>
            </a:xfrm>
            <a:prstGeom prst="rect">
              <a:avLst/>
            </a:prstGeom>
            <a:noFill/>
          </p:spPr>
          <p:txBody>
            <a:bodyPr wrap="none" rtlCol="0">
              <a:spAutoFit/>
            </a:bodyPr>
            <a:lstStyle/>
            <a:p>
              <a:pPr algn="ctr"/>
              <a:r>
                <a:rPr lang="fr-FR" sz="1400">
                  <a:solidFill>
                    <a:srgbClr val="4D4D4D"/>
                  </a:solidFill>
                  <a:latin typeface="Arial"/>
                  <a:cs typeface="Arial" panose="020B0604020202020204" pitchFamily="34" charset="0"/>
                </a:rPr>
                <a:t>SSP, %</a:t>
              </a:r>
            </a:p>
          </p:txBody>
        </p:sp>
        <p:sp>
          <p:nvSpPr>
            <p:cNvPr id="20" name="TextBox 19">
              <a:extLst>
                <a:ext uri="{FF2B5EF4-FFF2-40B4-BE49-F238E27FC236}">
                  <a16:creationId xmlns:a16="http://schemas.microsoft.com/office/drawing/2014/main" id="{262E6F87-B504-4414-BB8C-66B423BD69D1}"/>
                </a:ext>
              </a:extLst>
            </p:cNvPr>
            <p:cNvSpPr txBox="1"/>
            <p:nvPr/>
          </p:nvSpPr>
          <p:spPr>
            <a:xfrm>
              <a:off x="4081651" y="5174734"/>
              <a:ext cx="1154987" cy="284112"/>
            </a:xfrm>
            <a:prstGeom prst="rect">
              <a:avLst/>
            </a:prstGeom>
            <a:noFill/>
          </p:spPr>
          <p:txBody>
            <a:bodyPr wrap="none" rtlCol="0">
              <a:spAutoFit/>
            </a:bodyPr>
            <a:lstStyle/>
            <a:p>
              <a:pPr algn="ctr"/>
              <a:r>
                <a:rPr lang="fr-FR" sz="1400">
                  <a:solidFill>
                    <a:srgbClr val="4D4D4D"/>
                  </a:solidFill>
                  <a:latin typeface="Arial"/>
                  <a:cs typeface="Arial" panose="020B0604020202020204" pitchFamily="34" charset="0"/>
                </a:rPr>
                <a:t>Mois</a:t>
              </a:r>
            </a:p>
          </p:txBody>
        </p:sp>
        <p:sp>
          <p:nvSpPr>
            <p:cNvPr id="21" name="TextBox 20">
              <a:extLst>
                <a:ext uri="{FF2B5EF4-FFF2-40B4-BE49-F238E27FC236}">
                  <a16:creationId xmlns:a16="http://schemas.microsoft.com/office/drawing/2014/main" id="{6D935D0F-019D-4D39-9753-D53205F26F46}"/>
                </a:ext>
              </a:extLst>
            </p:cNvPr>
            <p:cNvSpPr txBox="1"/>
            <p:nvPr/>
          </p:nvSpPr>
          <p:spPr>
            <a:xfrm>
              <a:off x="39231" y="2189242"/>
              <a:ext cx="990553" cy="284112"/>
            </a:xfrm>
            <a:prstGeom prst="rect">
              <a:avLst/>
            </a:prstGeom>
            <a:noFill/>
          </p:spPr>
          <p:txBody>
            <a:bodyPr wrap="none" rtlCol="0" anchor="ctr" anchorCtr="0">
              <a:spAutoFit/>
            </a:bodyPr>
            <a:lstStyle/>
            <a:p>
              <a:pPr algn="r" fontAlgn="auto">
                <a:spcBef>
                  <a:spcPts val="0"/>
                </a:spcBef>
                <a:spcAft>
                  <a:spcPts val="0"/>
                </a:spcAft>
              </a:pPr>
              <a:r>
                <a:rPr lang="fr-FR" sz="1400">
                  <a:solidFill>
                    <a:srgbClr val="4D4D4D"/>
                  </a:solidFill>
                  <a:latin typeface="Arial"/>
                  <a:cs typeface="Arial" panose="020B0604020202020204" pitchFamily="34" charset="0"/>
                </a:rPr>
                <a:t>100</a:t>
              </a:r>
            </a:p>
          </p:txBody>
        </p:sp>
        <p:sp>
          <p:nvSpPr>
            <p:cNvPr id="22" name="TextBox 21">
              <a:extLst>
                <a:ext uri="{FF2B5EF4-FFF2-40B4-BE49-F238E27FC236}">
                  <a16:creationId xmlns:a16="http://schemas.microsoft.com/office/drawing/2014/main" id="{175C7C56-45C5-45E4-B71A-7306C64378CF}"/>
                </a:ext>
              </a:extLst>
            </p:cNvPr>
            <p:cNvSpPr txBox="1"/>
            <p:nvPr/>
          </p:nvSpPr>
          <p:spPr>
            <a:xfrm>
              <a:off x="243137" y="2693569"/>
              <a:ext cx="786655" cy="284112"/>
            </a:xfrm>
            <a:prstGeom prst="rect">
              <a:avLst/>
            </a:prstGeom>
            <a:noFill/>
          </p:spPr>
          <p:txBody>
            <a:bodyPr wrap="none" rtlCol="0" anchor="ctr" anchorCtr="0">
              <a:spAutoFit/>
            </a:bodyPr>
            <a:lstStyle/>
            <a:p>
              <a:pPr algn="r" fontAlgn="auto">
                <a:spcBef>
                  <a:spcPts val="0"/>
                </a:spcBef>
                <a:spcAft>
                  <a:spcPts val="0"/>
                </a:spcAft>
              </a:pPr>
              <a:r>
                <a:rPr lang="fr-FR" sz="1400">
                  <a:solidFill>
                    <a:srgbClr val="4D4D4D"/>
                  </a:solidFill>
                  <a:latin typeface="Arial"/>
                  <a:cs typeface="Arial" panose="020B0604020202020204" pitchFamily="34" charset="0"/>
                </a:rPr>
                <a:t>80</a:t>
              </a:r>
            </a:p>
          </p:txBody>
        </p:sp>
        <p:sp>
          <p:nvSpPr>
            <p:cNvPr id="23" name="TextBox 22">
              <a:extLst>
                <a:ext uri="{FF2B5EF4-FFF2-40B4-BE49-F238E27FC236}">
                  <a16:creationId xmlns:a16="http://schemas.microsoft.com/office/drawing/2014/main" id="{462AA370-6B97-4911-A513-3A0CD7C883E5}"/>
                </a:ext>
              </a:extLst>
            </p:cNvPr>
            <p:cNvSpPr txBox="1"/>
            <p:nvPr/>
          </p:nvSpPr>
          <p:spPr>
            <a:xfrm>
              <a:off x="243137" y="3185903"/>
              <a:ext cx="786655" cy="284112"/>
            </a:xfrm>
            <a:prstGeom prst="rect">
              <a:avLst/>
            </a:prstGeom>
            <a:noFill/>
          </p:spPr>
          <p:txBody>
            <a:bodyPr wrap="none" rtlCol="0" anchor="ctr" anchorCtr="0">
              <a:spAutoFit/>
            </a:bodyPr>
            <a:lstStyle/>
            <a:p>
              <a:pPr algn="r" fontAlgn="auto">
                <a:spcBef>
                  <a:spcPts val="0"/>
                </a:spcBef>
                <a:spcAft>
                  <a:spcPts val="0"/>
                </a:spcAft>
              </a:pPr>
              <a:r>
                <a:rPr lang="fr-FR" sz="1400">
                  <a:solidFill>
                    <a:srgbClr val="4D4D4D"/>
                  </a:solidFill>
                  <a:latin typeface="Arial"/>
                  <a:cs typeface="Arial" panose="020B0604020202020204" pitchFamily="34" charset="0"/>
                </a:rPr>
                <a:t>60</a:t>
              </a:r>
            </a:p>
          </p:txBody>
        </p:sp>
        <p:sp>
          <p:nvSpPr>
            <p:cNvPr id="24" name="TextBox 23">
              <a:extLst>
                <a:ext uri="{FF2B5EF4-FFF2-40B4-BE49-F238E27FC236}">
                  <a16:creationId xmlns:a16="http://schemas.microsoft.com/office/drawing/2014/main" id="{8D0F3AEC-9DA1-4F32-AAC8-7B699306A8E5}"/>
                </a:ext>
              </a:extLst>
            </p:cNvPr>
            <p:cNvSpPr txBox="1"/>
            <p:nvPr/>
          </p:nvSpPr>
          <p:spPr>
            <a:xfrm>
              <a:off x="243137" y="4199032"/>
              <a:ext cx="786655" cy="284112"/>
            </a:xfrm>
            <a:prstGeom prst="rect">
              <a:avLst/>
            </a:prstGeom>
            <a:noFill/>
          </p:spPr>
          <p:txBody>
            <a:bodyPr wrap="none" rtlCol="0" anchor="ctr" anchorCtr="0">
              <a:spAutoFit/>
            </a:bodyPr>
            <a:lstStyle/>
            <a:p>
              <a:pPr algn="r" fontAlgn="auto">
                <a:spcBef>
                  <a:spcPts val="0"/>
                </a:spcBef>
                <a:spcAft>
                  <a:spcPts val="0"/>
                </a:spcAft>
              </a:pPr>
              <a:r>
                <a:rPr lang="fr-FR" sz="1400">
                  <a:solidFill>
                    <a:srgbClr val="4D4D4D"/>
                  </a:solidFill>
                  <a:latin typeface="Arial"/>
                  <a:cs typeface="Arial" panose="020B0604020202020204" pitchFamily="34" charset="0"/>
                </a:rPr>
                <a:t>20</a:t>
              </a:r>
            </a:p>
          </p:txBody>
        </p:sp>
        <p:sp>
          <p:nvSpPr>
            <p:cNvPr id="25" name="TextBox 24">
              <a:extLst>
                <a:ext uri="{FF2B5EF4-FFF2-40B4-BE49-F238E27FC236}">
                  <a16:creationId xmlns:a16="http://schemas.microsoft.com/office/drawing/2014/main" id="{0FE86D03-97A6-4DC9-8FBE-A9E29A48C3EA}"/>
                </a:ext>
              </a:extLst>
            </p:cNvPr>
            <p:cNvSpPr txBox="1"/>
            <p:nvPr/>
          </p:nvSpPr>
          <p:spPr>
            <a:xfrm>
              <a:off x="447043" y="4739744"/>
              <a:ext cx="582755" cy="284112"/>
            </a:xfrm>
            <a:prstGeom prst="rect">
              <a:avLst/>
            </a:prstGeom>
            <a:noFill/>
          </p:spPr>
          <p:txBody>
            <a:bodyPr wrap="none" rtlCol="0" anchor="ctr" anchorCtr="0">
              <a:spAutoFit/>
            </a:bodyPr>
            <a:lstStyle/>
            <a:p>
              <a:pPr algn="r" fontAlgn="auto">
                <a:spcBef>
                  <a:spcPts val="0"/>
                </a:spcBef>
                <a:spcAft>
                  <a:spcPts val="0"/>
                </a:spcAft>
              </a:pPr>
              <a:r>
                <a:rPr lang="fr-FR" sz="1400">
                  <a:solidFill>
                    <a:srgbClr val="4D4D4D"/>
                  </a:solidFill>
                  <a:latin typeface="Arial"/>
                  <a:cs typeface="Arial" panose="020B0604020202020204" pitchFamily="34" charset="0"/>
                </a:rPr>
                <a:t>0</a:t>
              </a:r>
            </a:p>
          </p:txBody>
        </p:sp>
        <p:grpSp>
          <p:nvGrpSpPr>
            <p:cNvPr id="26" name="Group 25">
              <a:extLst>
                <a:ext uri="{FF2B5EF4-FFF2-40B4-BE49-F238E27FC236}">
                  <a16:creationId xmlns:a16="http://schemas.microsoft.com/office/drawing/2014/main" id="{36044894-15B7-4BD3-9391-6BC638824622}"/>
                </a:ext>
              </a:extLst>
            </p:cNvPr>
            <p:cNvGrpSpPr/>
            <p:nvPr/>
          </p:nvGrpSpPr>
          <p:grpSpPr>
            <a:xfrm>
              <a:off x="1061731" y="4920702"/>
              <a:ext cx="556954" cy="732635"/>
              <a:chOff x="883543" y="4920702"/>
              <a:chExt cx="465021" cy="732635"/>
            </a:xfrm>
          </p:grpSpPr>
          <p:sp>
            <p:nvSpPr>
              <p:cNvPr id="56" name="Line 21">
                <a:extLst>
                  <a:ext uri="{FF2B5EF4-FFF2-40B4-BE49-F238E27FC236}">
                    <a16:creationId xmlns:a16="http://schemas.microsoft.com/office/drawing/2014/main" id="{AA6E4D64-F8B9-462C-82E8-642DB624CB4C}"/>
                  </a:ext>
                </a:extLst>
              </p:cNvPr>
              <p:cNvSpPr>
                <a:spLocks noChangeShapeType="1"/>
              </p:cNvSpPr>
              <p:nvPr/>
            </p:nvSpPr>
            <p:spPr bwMode="auto">
              <a:xfrm>
                <a:off x="1108822"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a:cs typeface="Arial" panose="020B0604020202020204" pitchFamily="34" charset="0"/>
                </a:endParaRPr>
              </a:p>
            </p:txBody>
          </p:sp>
          <p:sp>
            <p:nvSpPr>
              <p:cNvPr id="57" name="TextBox 56">
                <a:extLst>
                  <a:ext uri="{FF2B5EF4-FFF2-40B4-BE49-F238E27FC236}">
                    <a16:creationId xmlns:a16="http://schemas.microsoft.com/office/drawing/2014/main" id="{3738B34A-C805-473B-9A50-C19456F675F5}"/>
                  </a:ext>
                </a:extLst>
              </p:cNvPr>
              <p:cNvSpPr txBox="1"/>
              <p:nvPr/>
            </p:nvSpPr>
            <p:spPr>
              <a:xfrm>
                <a:off x="883543" y="4989589"/>
                <a:ext cx="465021" cy="663748"/>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a:solidFill>
                      <a:srgbClr val="4D4D4D"/>
                    </a:solidFill>
                    <a:latin typeface="Arial"/>
                    <a:cs typeface="Arial" panose="020B0604020202020204" pitchFamily="34" charset="0"/>
                  </a:rPr>
                  <a:t>0</a:t>
                </a:r>
              </a:p>
              <a:p>
                <a:pPr algn="ctr" fontAlgn="auto">
                  <a:spcBef>
                    <a:spcPts val="0"/>
                  </a:spcBef>
                  <a:spcAft>
                    <a:spcPts val="0"/>
                  </a:spcAft>
                </a:pPr>
                <a:endParaRPr lang="fr-FR" sz="1400">
                  <a:solidFill>
                    <a:srgbClr val="000000"/>
                  </a:solidFill>
                  <a:latin typeface="Arial"/>
                  <a:cs typeface="Arial" panose="020B0604020202020204" pitchFamily="34" charset="0"/>
                </a:endParaRPr>
              </a:p>
              <a:p>
                <a:pPr algn="ctr" fontAlgn="auto">
                  <a:spcBef>
                    <a:spcPts val="0"/>
                  </a:spcBef>
                  <a:spcAft>
                    <a:spcPts val="0"/>
                  </a:spcAft>
                </a:pPr>
                <a:r>
                  <a:rPr lang="fr-FR" sz="1400">
                    <a:solidFill>
                      <a:srgbClr val="B60D27"/>
                    </a:solidFill>
                    <a:latin typeface="Arial"/>
                    <a:cs typeface="Arial" panose="020B0604020202020204" pitchFamily="34" charset="0"/>
                  </a:rPr>
                  <a:t>81</a:t>
                </a:r>
              </a:p>
            </p:txBody>
          </p:sp>
        </p:grpSp>
        <p:grpSp>
          <p:nvGrpSpPr>
            <p:cNvPr id="27" name="Group 26">
              <a:extLst>
                <a:ext uri="{FF2B5EF4-FFF2-40B4-BE49-F238E27FC236}">
                  <a16:creationId xmlns:a16="http://schemas.microsoft.com/office/drawing/2014/main" id="{B402E7E5-4994-44AA-8DF6-C0732971F015}"/>
                </a:ext>
              </a:extLst>
            </p:cNvPr>
            <p:cNvGrpSpPr/>
            <p:nvPr/>
          </p:nvGrpSpPr>
          <p:grpSpPr>
            <a:xfrm>
              <a:off x="1765964" y="4920702"/>
              <a:ext cx="556953" cy="732635"/>
              <a:chOff x="42780" y="4920702"/>
              <a:chExt cx="465032" cy="732635"/>
            </a:xfrm>
          </p:grpSpPr>
          <p:sp>
            <p:nvSpPr>
              <p:cNvPr id="54" name="Line 21">
                <a:extLst>
                  <a:ext uri="{FF2B5EF4-FFF2-40B4-BE49-F238E27FC236}">
                    <a16:creationId xmlns:a16="http://schemas.microsoft.com/office/drawing/2014/main" id="{EAF0047A-C34E-4514-91A4-5E008F9A1E0D}"/>
                  </a:ext>
                </a:extLst>
              </p:cNvPr>
              <p:cNvSpPr>
                <a:spLocks noChangeShapeType="1"/>
              </p:cNvSpPr>
              <p:nvPr/>
            </p:nvSpPr>
            <p:spPr bwMode="auto">
              <a:xfrm>
                <a:off x="279795"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a:cs typeface="Arial" panose="020B0604020202020204" pitchFamily="34" charset="0"/>
                </a:endParaRPr>
              </a:p>
            </p:txBody>
          </p:sp>
          <p:sp>
            <p:nvSpPr>
              <p:cNvPr id="55" name="TextBox 54">
                <a:extLst>
                  <a:ext uri="{FF2B5EF4-FFF2-40B4-BE49-F238E27FC236}">
                    <a16:creationId xmlns:a16="http://schemas.microsoft.com/office/drawing/2014/main" id="{CD6EA4BB-CCF9-4049-A18D-11F5935C91E6}"/>
                  </a:ext>
                </a:extLst>
              </p:cNvPr>
              <p:cNvSpPr txBox="1"/>
              <p:nvPr/>
            </p:nvSpPr>
            <p:spPr>
              <a:xfrm>
                <a:off x="42780" y="4989589"/>
                <a:ext cx="465032" cy="663748"/>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a:solidFill>
                      <a:srgbClr val="4D4D4D"/>
                    </a:solidFill>
                    <a:latin typeface="Arial"/>
                    <a:cs typeface="Arial" panose="020B0604020202020204" pitchFamily="34" charset="0"/>
                  </a:rPr>
                  <a:t>3</a:t>
                </a:r>
              </a:p>
              <a:p>
                <a:pPr algn="ctr" fontAlgn="auto">
                  <a:spcBef>
                    <a:spcPts val="0"/>
                  </a:spcBef>
                  <a:spcAft>
                    <a:spcPts val="0"/>
                  </a:spcAft>
                </a:pPr>
                <a:endParaRPr lang="fr-FR" sz="1400">
                  <a:solidFill>
                    <a:srgbClr val="000000"/>
                  </a:solidFill>
                  <a:latin typeface="Arial"/>
                  <a:cs typeface="Arial" panose="020B0604020202020204" pitchFamily="34" charset="0"/>
                </a:endParaRPr>
              </a:p>
              <a:p>
                <a:pPr algn="ctr" fontAlgn="auto">
                  <a:spcBef>
                    <a:spcPts val="0"/>
                  </a:spcBef>
                  <a:spcAft>
                    <a:spcPts val="0"/>
                  </a:spcAft>
                </a:pPr>
                <a:r>
                  <a:rPr lang="fr-FR" sz="1400">
                    <a:solidFill>
                      <a:srgbClr val="B60D27"/>
                    </a:solidFill>
                    <a:latin typeface="Arial"/>
                    <a:cs typeface="Arial" panose="020B0604020202020204" pitchFamily="34" charset="0"/>
                  </a:rPr>
                  <a:t>54</a:t>
                </a:r>
              </a:p>
            </p:txBody>
          </p:sp>
        </p:grpSp>
        <p:grpSp>
          <p:nvGrpSpPr>
            <p:cNvPr id="28" name="Group 27">
              <a:extLst>
                <a:ext uri="{FF2B5EF4-FFF2-40B4-BE49-F238E27FC236}">
                  <a16:creationId xmlns:a16="http://schemas.microsoft.com/office/drawing/2014/main" id="{B9AC273C-08EC-4C2E-9BFC-E4BB5EFD7311}"/>
                </a:ext>
              </a:extLst>
            </p:cNvPr>
            <p:cNvGrpSpPr/>
            <p:nvPr/>
          </p:nvGrpSpPr>
          <p:grpSpPr>
            <a:xfrm>
              <a:off x="2431784" y="4920702"/>
              <a:ext cx="556954" cy="732635"/>
              <a:chOff x="-353836" y="4920702"/>
              <a:chExt cx="465025" cy="732635"/>
            </a:xfrm>
          </p:grpSpPr>
          <p:sp>
            <p:nvSpPr>
              <p:cNvPr id="52" name="Line 21">
                <a:extLst>
                  <a:ext uri="{FF2B5EF4-FFF2-40B4-BE49-F238E27FC236}">
                    <a16:creationId xmlns:a16="http://schemas.microsoft.com/office/drawing/2014/main" id="{CA314538-7BB9-4FAA-BE05-31C27FF1367B}"/>
                  </a:ext>
                </a:extLst>
              </p:cNvPr>
              <p:cNvSpPr>
                <a:spLocks noChangeShapeType="1"/>
              </p:cNvSpPr>
              <p:nvPr/>
            </p:nvSpPr>
            <p:spPr bwMode="auto">
              <a:xfrm>
                <a:off x="-128546"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a:cs typeface="Arial" panose="020B0604020202020204" pitchFamily="34" charset="0"/>
                </a:endParaRPr>
              </a:p>
            </p:txBody>
          </p:sp>
          <p:sp>
            <p:nvSpPr>
              <p:cNvPr id="53" name="TextBox 52">
                <a:extLst>
                  <a:ext uri="{FF2B5EF4-FFF2-40B4-BE49-F238E27FC236}">
                    <a16:creationId xmlns:a16="http://schemas.microsoft.com/office/drawing/2014/main" id="{991CBC87-87C1-4813-BC65-C12A97C426EA}"/>
                  </a:ext>
                </a:extLst>
              </p:cNvPr>
              <p:cNvSpPr txBox="1"/>
              <p:nvPr/>
            </p:nvSpPr>
            <p:spPr>
              <a:xfrm>
                <a:off x="-353836" y="4989589"/>
                <a:ext cx="465025" cy="663748"/>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a:solidFill>
                      <a:srgbClr val="4D4D4D"/>
                    </a:solidFill>
                    <a:latin typeface="Arial"/>
                    <a:cs typeface="Arial" panose="020B0604020202020204" pitchFamily="34" charset="0"/>
                  </a:rPr>
                  <a:t>6</a:t>
                </a:r>
              </a:p>
              <a:p>
                <a:pPr algn="ctr" fontAlgn="auto">
                  <a:spcBef>
                    <a:spcPts val="0"/>
                  </a:spcBef>
                  <a:spcAft>
                    <a:spcPts val="0"/>
                  </a:spcAft>
                </a:pPr>
                <a:endParaRPr lang="fr-FR" sz="1400">
                  <a:solidFill>
                    <a:srgbClr val="000000"/>
                  </a:solidFill>
                  <a:latin typeface="Arial"/>
                  <a:cs typeface="Arial" panose="020B0604020202020204" pitchFamily="34" charset="0"/>
                </a:endParaRPr>
              </a:p>
              <a:p>
                <a:pPr algn="ctr" fontAlgn="auto">
                  <a:spcBef>
                    <a:spcPts val="0"/>
                  </a:spcBef>
                  <a:spcAft>
                    <a:spcPts val="0"/>
                  </a:spcAft>
                </a:pPr>
                <a:r>
                  <a:rPr lang="fr-FR" sz="1400">
                    <a:solidFill>
                      <a:srgbClr val="B60D27"/>
                    </a:solidFill>
                    <a:latin typeface="Arial"/>
                    <a:cs typeface="Arial" panose="020B0604020202020204" pitchFamily="34" charset="0"/>
                  </a:rPr>
                  <a:t>26</a:t>
                </a:r>
              </a:p>
            </p:txBody>
          </p:sp>
        </p:grpSp>
        <p:grpSp>
          <p:nvGrpSpPr>
            <p:cNvPr id="29" name="Group 28">
              <a:extLst>
                <a:ext uri="{FF2B5EF4-FFF2-40B4-BE49-F238E27FC236}">
                  <a16:creationId xmlns:a16="http://schemas.microsoft.com/office/drawing/2014/main" id="{D4ECE31A-567B-4AA3-8898-14B0A48A42CF}"/>
                </a:ext>
              </a:extLst>
            </p:cNvPr>
            <p:cNvGrpSpPr/>
            <p:nvPr/>
          </p:nvGrpSpPr>
          <p:grpSpPr>
            <a:xfrm>
              <a:off x="3088745" y="4920702"/>
              <a:ext cx="556955" cy="732635"/>
              <a:chOff x="-300590" y="4920702"/>
              <a:chExt cx="465026" cy="732635"/>
            </a:xfrm>
          </p:grpSpPr>
          <p:sp>
            <p:nvSpPr>
              <p:cNvPr id="50" name="Line 21">
                <a:extLst>
                  <a:ext uri="{FF2B5EF4-FFF2-40B4-BE49-F238E27FC236}">
                    <a16:creationId xmlns:a16="http://schemas.microsoft.com/office/drawing/2014/main" id="{528E7EEE-3658-42E7-83CE-7C2815CA43CD}"/>
                  </a:ext>
                </a:extLst>
              </p:cNvPr>
              <p:cNvSpPr>
                <a:spLocks noChangeShapeType="1"/>
              </p:cNvSpPr>
              <p:nvPr/>
            </p:nvSpPr>
            <p:spPr bwMode="auto">
              <a:xfrm>
                <a:off x="-75298"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a:cs typeface="Arial" panose="020B0604020202020204" pitchFamily="34" charset="0"/>
                </a:endParaRPr>
              </a:p>
            </p:txBody>
          </p:sp>
          <p:sp>
            <p:nvSpPr>
              <p:cNvPr id="51" name="TextBox 50">
                <a:extLst>
                  <a:ext uri="{FF2B5EF4-FFF2-40B4-BE49-F238E27FC236}">
                    <a16:creationId xmlns:a16="http://schemas.microsoft.com/office/drawing/2014/main" id="{DACD9F6E-8DB2-4230-8C7B-A21A06B25B0B}"/>
                  </a:ext>
                </a:extLst>
              </p:cNvPr>
              <p:cNvSpPr txBox="1"/>
              <p:nvPr/>
            </p:nvSpPr>
            <p:spPr>
              <a:xfrm>
                <a:off x="-300590" y="4989589"/>
                <a:ext cx="465026" cy="663748"/>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a:solidFill>
                      <a:srgbClr val="4D4D4D"/>
                    </a:solidFill>
                    <a:latin typeface="Arial"/>
                    <a:cs typeface="Arial" panose="020B0604020202020204" pitchFamily="34" charset="0"/>
                  </a:rPr>
                  <a:t>9</a:t>
                </a:r>
              </a:p>
              <a:p>
                <a:pPr algn="ctr" fontAlgn="auto">
                  <a:spcBef>
                    <a:spcPts val="0"/>
                  </a:spcBef>
                  <a:spcAft>
                    <a:spcPts val="0"/>
                  </a:spcAft>
                </a:pPr>
                <a:endParaRPr lang="fr-FR" sz="1400">
                  <a:solidFill>
                    <a:srgbClr val="000000"/>
                  </a:solidFill>
                  <a:latin typeface="Arial"/>
                  <a:cs typeface="Arial" panose="020B0604020202020204" pitchFamily="34" charset="0"/>
                </a:endParaRPr>
              </a:p>
              <a:p>
                <a:pPr algn="ctr" fontAlgn="auto">
                  <a:spcBef>
                    <a:spcPts val="0"/>
                  </a:spcBef>
                  <a:spcAft>
                    <a:spcPts val="0"/>
                  </a:spcAft>
                </a:pPr>
                <a:r>
                  <a:rPr lang="fr-FR" sz="1400">
                    <a:solidFill>
                      <a:srgbClr val="B60D27"/>
                    </a:solidFill>
                    <a:latin typeface="Arial"/>
                    <a:cs typeface="Arial" panose="020B0604020202020204" pitchFamily="34" charset="0"/>
                  </a:rPr>
                  <a:t>16</a:t>
                </a:r>
              </a:p>
            </p:txBody>
          </p:sp>
        </p:grpSp>
        <p:grpSp>
          <p:nvGrpSpPr>
            <p:cNvPr id="30" name="Group 29">
              <a:extLst>
                <a:ext uri="{FF2B5EF4-FFF2-40B4-BE49-F238E27FC236}">
                  <a16:creationId xmlns:a16="http://schemas.microsoft.com/office/drawing/2014/main" id="{FFD6DB14-7B52-4816-ACD0-AB5AFE8A453F}"/>
                </a:ext>
              </a:extLst>
            </p:cNvPr>
            <p:cNvGrpSpPr/>
            <p:nvPr/>
          </p:nvGrpSpPr>
          <p:grpSpPr>
            <a:xfrm>
              <a:off x="3731557" y="4920702"/>
              <a:ext cx="556953" cy="732635"/>
              <a:chOff x="-729111" y="4920702"/>
              <a:chExt cx="465019" cy="732635"/>
            </a:xfrm>
          </p:grpSpPr>
          <p:sp>
            <p:nvSpPr>
              <p:cNvPr id="48" name="Line 21">
                <a:extLst>
                  <a:ext uri="{FF2B5EF4-FFF2-40B4-BE49-F238E27FC236}">
                    <a16:creationId xmlns:a16="http://schemas.microsoft.com/office/drawing/2014/main" id="{BF445548-B4AB-4110-BD4D-14F2199C9562}"/>
                  </a:ext>
                </a:extLst>
              </p:cNvPr>
              <p:cNvSpPr>
                <a:spLocks noChangeShapeType="1"/>
              </p:cNvSpPr>
              <p:nvPr/>
            </p:nvSpPr>
            <p:spPr bwMode="auto">
              <a:xfrm>
                <a:off x="-503830"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a:cs typeface="Arial" panose="020B0604020202020204" pitchFamily="34" charset="0"/>
                </a:endParaRPr>
              </a:p>
            </p:txBody>
          </p:sp>
          <p:sp>
            <p:nvSpPr>
              <p:cNvPr id="49" name="TextBox 48">
                <a:extLst>
                  <a:ext uri="{FF2B5EF4-FFF2-40B4-BE49-F238E27FC236}">
                    <a16:creationId xmlns:a16="http://schemas.microsoft.com/office/drawing/2014/main" id="{BB8A7E8D-E65B-499F-96D9-330254CA4FB1}"/>
                  </a:ext>
                </a:extLst>
              </p:cNvPr>
              <p:cNvSpPr txBox="1"/>
              <p:nvPr/>
            </p:nvSpPr>
            <p:spPr>
              <a:xfrm>
                <a:off x="-729111" y="4989589"/>
                <a:ext cx="465019" cy="663748"/>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a:solidFill>
                      <a:srgbClr val="4D4D4D"/>
                    </a:solidFill>
                    <a:latin typeface="Arial"/>
                    <a:cs typeface="Arial" panose="020B0604020202020204" pitchFamily="34" charset="0"/>
                  </a:rPr>
                  <a:t>12</a:t>
                </a:r>
              </a:p>
              <a:p>
                <a:pPr algn="ctr" fontAlgn="auto">
                  <a:spcBef>
                    <a:spcPts val="0"/>
                  </a:spcBef>
                  <a:spcAft>
                    <a:spcPts val="0"/>
                  </a:spcAft>
                </a:pPr>
                <a:endParaRPr lang="fr-FR" sz="1400">
                  <a:solidFill>
                    <a:srgbClr val="000000"/>
                  </a:solidFill>
                  <a:latin typeface="Arial"/>
                  <a:cs typeface="Arial" panose="020B0604020202020204" pitchFamily="34" charset="0"/>
                </a:endParaRPr>
              </a:p>
              <a:p>
                <a:pPr algn="ctr" fontAlgn="auto">
                  <a:spcBef>
                    <a:spcPts val="0"/>
                  </a:spcBef>
                  <a:spcAft>
                    <a:spcPts val="0"/>
                  </a:spcAft>
                </a:pPr>
                <a:r>
                  <a:rPr lang="fr-FR" sz="1400">
                    <a:solidFill>
                      <a:srgbClr val="B60D27"/>
                    </a:solidFill>
                    <a:latin typeface="Arial"/>
                    <a:cs typeface="Arial" panose="020B0604020202020204" pitchFamily="34" charset="0"/>
                  </a:rPr>
                  <a:t>8</a:t>
                </a:r>
              </a:p>
            </p:txBody>
          </p:sp>
        </p:grpSp>
        <p:grpSp>
          <p:nvGrpSpPr>
            <p:cNvPr id="31" name="Group 30">
              <a:extLst>
                <a:ext uri="{FF2B5EF4-FFF2-40B4-BE49-F238E27FC236}">
                  <a16:creationId xmlns:a16="http://schemas.microsoft.com/office/drawing/2014/main" id="{D5796620-DB1A-46EA-92FA-EF54D965F39E}"/>
                </a:ext>
              </a:extLst>
            </p:cNvPr>
            <p:cNvGrpSpPr/>
            <p:nvPr/>
          </p:nvGrpSpPr>
          <p:grpSpPr>
            <a:xfrm>
              <a:off x="4362391" y="4913833"/>
              <a:ext cx="2404717" cy="739504"/>
              <a:chOff x="-1142250" y="4913833"/>
              <a:chExt cx="2007808" cy="739504"/>
            </a:xfrm>
          </p:grpSpPr>
          <p:sp>
            <p:nvSpPr>
              <p:cNvPr id="44" name="Line 19">
                <a:extLst>
                  <a:ext uri="{FF2B5EF4-FFF2-40B4-BE49-F238E27FC236}">
                    <a16:creationId xmlns:a16="http://schemas.microsoft.com/office/drawing/2014/main" id="{CC8CFA7C-E3BC-4F50-B537-5B909F946EBA}"/>
                  </a:ext>
                </a:extLst>
              </p:cNvPr>
              <p:cNvSpPr>
                <a:spLocks noChangeShapeType="1"/>
              </p:cNvSpPr>
              <p:nvPr/>
            </p:nvSpPr>
            <p:spPr bwMode="auto">
              <a:xfrm>
                <a:off x="-909733"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a:cs typeface="Arial"/>
                </a:endParaRPr>
              </a:p>
            </p:txBody>
          </p:sp>
          <p:sp>
            <p:nvSpPr>
              <p:cNvPr id="45" name="TextBox 44">
                <a:extLst>
                  <a:ext uri="{FF2B5EF4-FFF2-40B4-BE49-F238E27FC236}">
                    <a16:creationId xmlns:a16="http://schemas.microsoft.com/office/drawing/2014/main" id="{29D29C16-EEFA-4B8D-9F30-795FBC87A68B}"/>
                  </a:ext>
                </a:extLst>
              </p:cNvPr>
              <p:cNvSpPr txBox="1"/>
              <p:nvPr/>
            </p:nvSpPr>
            <p:spPr>
              <a:xfrm>
                <a:off x="-1142250" y="4989589"/>
                <a:ext cx="465026" cy="663748"/>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a:solidFill>
                      <a:srgbClr val="4D4D4D"/>
                    </a:solidFill>
                    <a:latin typeface="Arial"/>
                    <a:cs typeface="Arial" panose="020B0604020202020204" pitchFamily="34" charset="0"/>
                  </a:rPr>
                  <a:t>15</a:t>
                </a:r>
              </a:p>
              <a:p>
                <a:pPr algn="ctr" fontAlgn="auto">
                  <a:spcBef>
                    <a:spcPts val="0"/>
                  </a:spcBef>
                  <a:spcAft>
                    <a:spcPts val="0"/>
                  </a:spcAft>
                </a:pPr>
                <a:endParaRPr lang="fr-FR" sz="1400">
                  <a:solidFill>
                    <a:srgbClr val="000000"/>
                  </a:solidFill>
                  <a:latin typeface="Arial"/>
                  <a:cs typeface="Arial" panose="020B0604020202020204" pitchFamily="34" charset="0"/>
                </a:endParaRPr>
              </a:p>
              <a:p>
                <a:pPr algn="ctr" fontAlgn="auto">
                  <a:spcBef>
                    <a:spcPts val="0"/>
                  </a:spcBef>
                  <a:spcAft>
                    <a:spcPts val="0"/>
                  </a:spcAft>
                </a:pPr>
                <a:r>
                  <a:rPr lang="fr-FR" sz="1400">
                    <a:solidFill>
                      <a:srgbClr val="B60D27"/>
                    </a:solidFill>
                    <a:latin typeface="Arial"/>
                    <a:cs typeface="Arial" panose="020B0604020202020204" pitchFamily="34" charset="0"/>
                  </a:rPr>
                  <a:t>2</a:t>
                </a:r>
              </a:p>
            </p:txBody>
          </p:sp>
          <p:sp>
            <p:nvSpPr>
              <p:cNvPr id="46" name="Line 19">
                <a:extLst>
                  <a:ext uri="{FF2B5EF4-FFF2-40B4-BE49-F238E27FC236}">
                    <a16:creationId xmlns:a16="http://schemas.microsoft.com/office/drawing/2014/main" id="{56581620-F309-4C28-81C0-C3A236BC9E40}"/>
                  </a:ext>
                </a:extLst>
              </p:cNvPr>
              <p:cNvSpPr>
                <a:spLocks noChangeShapeType="1"/>
              </p:cNvSpPr>
              <p:nvPr/>
            </p:nvSpPr>
            <p:spPr bwMode="auto">
              <a:xfrm>
                <a:off x="633049" y="491383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a:cs typeface="Arial"/>
                </a:endParaRPr>
              </a:p>
            </p:txBody>
          </p:sp>
          <p:sp>
            <p:nvSpPr>
              <p:cNvPr id="47" name="TextBox 46">
                <a:extLst>
                  <a:ext uri="{FF2B5EF4-FFF2-40B4-BE49-F238E27FC236}">
                    <a16:creationId xmlns:a16="http://schemas.microsoft.com/office/drawing/2014/main" id="{22B84283-652B-4116-A773-04D3F12C1CE2}"/>
                  </a:ext>
                </a:extLst>
              </p:cNvPr>
              <p:cNvSpPr txBox="1"/>
              <p:nvPr/>
            </p:nvSpPr>
            <p:spPr>
              <a:xfrm>
                <a:off x="400532" y="4989589"/>
                <a:ext cx="465026" cy="663748"/>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a:solidFill>
                      <a:srgbClr val="4D4D4D"/>
                    </a:solidFill>
                    <a:latin typeface="Arial"/>
                    <a:cs typeface="Arial" panose="020B0604020202020204" pitchFamily="34" charset="0"/>
                  </a:rPr>
                  <a:t>24</a:t>
                </a:r>
              </a:p>
              <a:p>
                <a:pPr algn="ctr" fontAlgn="auto">
                  <a:spcBef>
                    <a:spcPts val="0"/>
                  </a:spcBef>
                  <a:spcAft>
                    <a:spcPts val="0"/>
                  </a:spcAft>
                </a:pPr>
                <a:endParaRPr lang="fr-FR" sz="1400">
                  <a:solidFill>
                    <a:srgbClr val="000000"/>
                  </a:solidFill>
                  <a:latin typeface="Arial"/>
                  <a:cs typeface="Arial" panose="020B0604020202020204" pitchFamily="34" charset="0"/>
                </a:endParaRPr>
              </a:p>
              <a:p>
                <a:pPr algn="ctr" fontAlgn="auto">
                  <a:spcBef>
                    <a:spcPts val="0"/>
                  </a:spcBef>
                  <a:spcAft>
                    <a:spcPts val="0"/>
                  </a:spcAft>
                </a:pPr>
                <a:r>
                  <a:rPr lang="fr-FR" sz="1400">
                    <a:solidFill>
                      <a:srgbClr val="B60D27"/>
                    </a:solidFill>
                    <a:latin typeface="Arial"/>
                    <a:cs typeface="Arial" panose="020B0604020202020204" pitchFamily="34" charset="0"/>
                  </a:rPr>
                  <a:t>0</a:t>
                </a:r>
              </a:p>
            </p:txBody>
          </p:sp>
        </p:grpSp>
        <p:grpSp>
          <p:nvGrpSpPr>
            <p:cNvPr id="32" name="Group 31">
              <a:extLst>
                <a:ext uri="{FF2B5EF4-FFF2-40B4-BE49-F238E27FC236}">
                  <a16:creationId xmlns:a16="http://schemas.microsoft.com/office/drawing/2014/main" id="{8DF153E3-60F6-4D78-8E54-17B5B7E1511B}"/>
                </a:ext>
              </a:extLst>
            </p:cNvPr>
            <p:cNvGrpSpPr/>
            <p:nvPr/>
          </p:nvGrpSpPr>
          <p:grpSpPr>
            <a:xfrm>
              <a:off x="4987131" y="4913833"/>
              <a:ext cx="3024255" cy="739505"/>
              <a:chOff x="-1115938" y="4913833"/>
              <a:chExt cx="2525082" cy="739505"/>
            </a:xfrm>
          </p:grpSpPr>
          <p:sp>
            <p:nvSpPr>
              <p:cNvPr id="36" name="Line 19">
                <a:extLst>
                  <a:ext uri="{FF2B5EF4-FFF2-40B4-BE49-F238E27FC236}">
                    <a16:creationId xmlns:a16="http://schemas.microsoft.com/office/drawing/2014/main" id="{BC33CFAE-B665-4CC4-9C0C-60E36CAA04D3}"/>
                  </a:ext>
                </a:extLst>
              </p:cNvPr>
              <p:cNvSpPr>
                <a:spLocks noChangeShapeType="1"/>
              </p:cNvSpPr>
              <p:nvPr/>
            </p:nvSpPr>
            <p:spPr bwMode="auto">
              <a:xfrm>
                <a:off x="-883419"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a:cs typeface="Arial"/>
                </a:endParaRPr>
              </a:p>
            </p:txBody>
          </p:sp>
          <p:sp>
            <p:nvSpPr>
              <p:cNvPr id="37" name="TextBox 36">
                <a:extLst>
                  <a:ext uri="{FF2B5EF4-FFF2-40B4-BE49-F238E27FC236}">
                    <a16:creationId xmlns:a16="http://schemas.microsoft.com/office/drawing/2014/main" id="{A41057AD-230B-4A58-B527-D6E5A32E92AC}"/>
                  </a:ext>
                </a:extLst>
              </p:cNvPr>
              <p:cNvSpPr txBox="1"/>
              <p:nvPr/>
            </p:nvSpPr>
            <p:spPr>
              <a:xfrm>
                <a:off x="-1115938" y="4989590"/>
                <a:ext cx="465025" cy="663748"/>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a:solidFill>
                      <a:srgbClr val="4D4D4D"/>
                    </a:solidFill>
                    <a:latin typeface="Arial"/>
                    <a:cs typeface="Arial" panose="020B0604020202020204" pitchFamily="34" charset="0"/>
                  </a:rPr>
                  <a:t>18</a:t>
                </a:r>
              </a:p>
              <a:p>
                <a:pPr algn="ctr" fontAlgn="auto">
                  <a:spcBef>
                    <a:spcPts val="0"/>
                  </a:spcBef>
                  <a:spcAft>
                    <a:spcPts val="0"/>
                  </a:spcAft>
                </a:pPr>
                <a:endParaRPr lang="fr-FR" sz="1400">
                  <a:solidFill>
                    <a:srgbClr val="000000"/>
                  </a:solidFill>
                  <a:latin typeface="Arial"/>
                  <a:cs typeface="Arial" panose="020B0604020202020204" pitchFamily="34" charset="0"/>
                </a:endParaRPr>
              </a:p>
              <a:p>
                <a:pPr algn="ctr" fontAlgn="auto">
                  <a:spcBef>
                    <a:spcPts val="0"/>
                  </a:spcBef>
                  <a:spcAft>
                    <a:spcPts val="0"/>
                  </a:spcAft>
                </a:pPr>
                <a:r>
                  <a:rPr lang="fr-FR" sz="1400">
                    <a:solidFill>
                      <a:srgbClr val="B60D27"/>
                    </a:solidFill>
                    <a:latin typeface="Arial"/>
                    <a:cs typeface="Arial" panose="020B0604020202020204" pitchFamily="34" charset="0"/>
                  </a:rPr>
                  <a:t>1</a:t>
                </a:r>
              </a:p>
            </p:txBody>
          </p:sp>
          <p:sp>
            <p:nvSpPr>
              <p:cNvPr id="38" name="Line 19">
                <a:extLst>
                  <a:ext uri="{FF2B5EF4-FFF2-40B4-BE49-F238E27FC236}">
                    <a16:creationId xmlns:a16="http://schemas.microsoft.com/office/drawing/2014/main" id="{99D5E63C-4EF4-447F-8BE6-4AB5FF348EF4}"/>
                  </a:ext>
                </a:extLst>
              </p:cNvPr>
              <p:cNvSpPr>
                <a:spLocks noChangeShapeType="1"/>
              </p:cNvSpPr>
              <p:nvPr/>
            </p:nvSpPr>
            <p:spPr bwMode="auto">
              <a:xfrm>
                <a:off x="-366148" y="492757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a:cs typeface="Arial"/>
                </a:endParaRPr>
              </a:p>
            </p:txBody>
          </p:sp>
          <p:sp>
            <p:nvSpPr>
              <p:cNvPr id="39" name="TextBox 38">
                <a:extLst>
                  <a:ext uri="{FF2B5EF4-FFF2-40B4-BE49-F238E27FC236}">
                    <a16:creationId xmlns:a16="http://schemas.microsoft.com/office/drawing/2014/main" id="{5A1F0560-C089-4892-AA9D-192C2F5FA9A1}"/>
                  </a:ext>
                </a:extLst>
              </p:cNvPr>
              <p:cNvSpPr txBox="1"/>
              <p:nvPr/>
            </p:nvSpPr>
            <p:spPr>
              <a:xfrm>
                <a:off x="-598659" y="4989590"/>
                <a:ext cx="465025" cy="663748"/>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a:solidFill>
                      <a:srgbClr val="4D4D4D"/>
                    </a:solidFill>
                    <a:latin typeface="Arial"/>
                    <a:cs typeface="Arial" panose="020B0604020202020204" pitchFamily="34" charset="0"/>
                  </a:rPr>
                  <a:t>21</a:t>
                </a:r>
              </a:p>
              <a:p>
                <a:pPr algn="ctr" fontAlgn="auto">
                  <a:spcBef>
                    <a:spcPts val="0"/>
                  </a:spcBef>
                  <a:spcAft>
                    <a:spcPts val="0"/>
                  </a:spcAft>
                </a:pPr>
                <a:endParaRPr lang="fr-FR" sz="1400">
                  <a:solidFill>
                    <a:srgbClr val="000000"/>
                  </a:solidFill>
                  <a:latin typeface="Arial"/>
                  <a:cs typeface="Arial" panose="020B0604020202020204" pitchFamily="34" charset="0"/>
                </a:endParaRPr>
              </a:p>
              <a:p>
                <a:pPr algn="ctr" fontAlgn="auto">
                  <a:spcBef>
                    <a:spcPts val="0"/>
                  </a:spcBef>
                  <a:spcAft>
                    <a:spcPts val="0"/>
                  </a:spcAft>
                </a:pPr>
                <a:r>
                  <a:rPr lang="fr-FR" sz="1400">
                    <a:solidFill>
                      <a:srgbClr val="B60D27"/>
                    </a:solidFill>
                    <a:latin typeface="Arial"/>
                    <a:cs typeface="Arial" panose="020B0604020202020204" pitchFamily="34" charset="0"/>
                  </a:rPr>
                  <a:t>0</a:t>
                </a:r>
              </a:p>
            </p:txBody>
          </p:sp>
          <p:sp>
            <p:nvSpPr>
              <p:cNvPr id="40" name="Line 19">
                <a:extLst>
                  <a:ext uri="{FF2B5EF4-FFF2-40B4-BE49-F238E27FC236}">
                    <a16:creationId xmlns:a16="http://schemas.microsoft.com/office/drawing/2014/main" id="{4F0DAA8A-891C-4E4E-8F8D-C674B591C417}"/>
                  </a:ext>
                </a:extLst>
              </p:cNvPr>
              <p:cNvSpPr>
                <a:spLocks noChangeShapeType="1"/>
              </p:cNvSpPr>
              <p:nvPr/>
            </p:nvSpPr>
            <p:spPr bwMode="auto">
              <a:xfrm>
                <a:off x="659356" y="4913833"/>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a:cs typeface="Arial"/>
                </a:endParaRPr>
              </a:p>
            </p:txBody>
          </p:sp>
          <p:sp>
            <p:nvSpPr>
              <p:cNvPr id="41" name="TextBox 40">
                <a:extLst>
                  <a:ext uri="{FF2B5EF4-FFF2-40B4-BE49-F238E27FC236}">
                    <a16:creationId xmlns:a16="http://schemas.microsoft.com/office/drawing/2014/main" id="{30BEA787-0B70-43B4-B0C3-34A8692F2D07}"/>
                  </a:ext>
                </a:extLst>
              </p:cNvPr>
              <p:cNvSpPr txBox="1"/>
              <p:nvPr/>
            </p:nvSpPr>
            <p:spPr>
              <a:xfrm>
                <a:off x="426838" y="4989589"/>
                <a:ext cx="465025" cy="663748"/>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a:solidFill>
                      <a:srgbClr val="4D4D4D"/>
                    </a:solidFill>
                    <a:latin typeface="Arial"/>
                    <a:cs typeface="Arial" panose="020B0604020202020204" pitchFamily="34" charset="0"/>
                  </a:rPr>
                  <a:t>27</a:t>
                </a:r>
              </a:p>
              <a:p>
                <a:pPr algn="ctr" fontAlgn="auto">
                  <a:spcBef>
                    <a:spcPts val="0"/>
                  </a:spcBef>
                  <a:spcAft>
                    <a:spcPts val="0"/>
                  </a:spcAft>
                </a:pPr>
                <a:endParaRPr lang="fr-FR" sz="1400">
                  <a:solidFill>
                    <a:srgbClr val="000000"/>
                  </a:solidFill>
                  <a:latin typeface="Arial"/>
                  <a:cs typeface="Arial" panose="020B0604020202020204" pitchFamily="34" charset="0"/>
                </a:endParaRPr>
              </a:p>
              <a:p>
                <a:pPr algn="ctr" fontAlgn="auto">
                  <a:spcBef>
                    <a:spcPts val="0"/>
                  </a:spcBef>
                  <a:spcAft>
                    <a:spcPts val="0"/>
                  </a:spcAft>
                </a:pPr>
                <a:r>
                  <a:rPr lang="fr-FR" sz="1400">
                    <a:solidFill>
                      <a:srgbClr val="B60D27"/>
                    </a:solidFill>
                    <a:latin typeface="Arial"/>
                    <a:cs typeface="Arial" panose="020B0604020202020204" pitchFamily="34" charset="0"/>
                  </a:rPr>
                  <a:t>0</a:t>
                </a:r>
              </a:p>
            </p:txBody>
          </p:sp>
          <p:sp>
            <p:nvSpPr>
              <p:cNvPr id="42" name="Line 19">
                <a:extLst>
                  <a:ext uri="{FF2B5EF4-FFF2-40B4-BE49-F238E27FC236}">
                    <a16:creationId xmlns:a16="http://schemas.microsoft.com/office/drawing/2014/main" id="{381276EE-02DF-4B9A-A35D-7470760E82C7}"/>
                  </a:ext>
                </a:extLst>
              </p:cNvPr>
              <p:cNvSpPr>
                <a:spLocks noChangeShapeType="1"/>
              </p:cNvSpPr>
              <p:nvPr/>
            </p:nvSpPr>
            <p:spPr bwMode="auto">
              <a:xfrm>
                <a:off x="1176631"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a:cs typeface="Arial"/>
                </a:endParaRPr>
              </a:p>
            </p:txBody>
          </p:sp>
          <p:sp>
            <p:nvSpPr>
              <p:cNvPr id="43" name="TextBox 42">
                <a:extLst>
                  <a:ext uri="{FF2B5EF4-FFF2-40B4-BE49-F238E27FC236}">
                    <a16:creationId xmlns:a16="http://schemas.microsoft.com/office/drawing/2014/main" id="{823A5301-49AC-47AC-B80B-A85250977141}"/>
                  </a:ext>
                </a:extLst>
              </p:cNvPr>
              <p:cNvSpPr txBox="1"/>
              <p:nvPr/>
            </p:nvSpPr>
            <p:spPr>
              <a:xfrm>
                <a:off x="944119" y="4989589"/>
                <a:ext cx="465025" cy="663748"/>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a:solidFill>
                      <a:srgbClr val="4D4D4D"/>
                    </a:solidFill>
                    <a:latin typeface="Arial"/>
                    <a:cs typeface="Arial" panose="020B0604020202020204" pitchFamily="34" charset="0"/>
                  </a:rPr>
                  <a:t>30</a:t>
                </a:r>
              </a:p>
              <a:p>
                <a:pPr algn="ctr" fontAlgn="auto">
                  <a:spcBef>
                    <a:spcPts val="0"/>
                  </a:spcBef>
                  <a:spcAft>
                    <a:spcPts val="0"/>
                  </a:spcAft>
                </a:pPr>
                <a:endParaRPr lang="fr-FR" sz="1400">
                  <a:solidFill>
                    <a:srgbClr val="000000"/>
                  </a:solidFill>
                  <a:latin typeface="Arial"/>
                  <a:cs typeface="Arial" panose="020B0604020202020204" pitchFamily="34" charset="0"/>
                </a:endParaRPr>
              </a:p>
              <a:p>
                <a:pPr algn="ctr" fontAlgn="auto">
                  <a:spcBef>
                    <a:spcPts val="0"/>
                  </a:spcBef>
                  <a:spcAft>
                    <a:spcPts val="0"/>
                  </a:spcAft>
                </a:pPr>
                <a:r>
                  <a:rPr lang="fr-FR" sz="1400">
                    <a:solidFill>
                      <a:srgbClr val="B60D27"/>
                    </a:solidFill>
                    <a:latin typeface="Arial"/>
                    <a:cs typeface="Arial" panose="020B0604020202020204" pitchFamily="34" charset="0"/>
                  </a:rPr>
                  <a:t>0</a:t>
                </a:r>
              </a:p>
            </p:txBody>
          </p:sp>
        </p:grpSp>
        <p:sp>
          <p:nvSpPr>
            <p:cNvPr id="33" name="TextBox 32">
              <a:extLst>
                <a:ext uri="{FF2B5EF4-FFF2-40B4-BE49-F238E27FC236}">
                  <a16:creationId xmlns:a16="http://schemas.microsoft.com/office/drawing/2014/main" id="{8DE25088-18D3-4BC3-B793-712D33912E2D}"/>
                </a:ext>
              </a:extLst>
            </p:cNvPr>
            <p:cNvSpPr txBox="1"/>
            <p:nvPr/>
          </p:nvSpPr>
          <p:spPr>
            <a:xfrm>
              <a:off x="-1448126" y="5372340"/>
              <a:ext cx="2622874" cy="482990"/>
            </a:xfrm>
            <a:prstGeom prst="rect">
              <a:avLst/>
            </a:prstGeom>
            <a:noFill/>
          </p:spPr>
          <p:txBody>
            <a:bodyPr wrap="square" rtlCol="0">
              <a:spAutoFit/>
            </a:bodyPr>
            <a:lstStyle/>
            <a:p>
              <a:pPr algn="r"/>
              <a:r>
                <a:rPr lang="fr-FR" sz="1400">
                  <a:solidFill>
                    <a:srgbClr val="B60D27"/>
                  </a:solidFill>
                  <a:latin typeface="Arial"/>
                  <a:cs typeface="Arial" panose="020B0604020202020204" pitchFamily="34" charset="0"/>
                </a:rPr>
                <a:t>TS + mFOLFOX</a:t>
              </a:r>
            </a:p>
          </p:txBody>
        </p:sp>
        <p:sp>
          <p:nvSpPr>
            <p:cNvPr id="34" name="Line 8">
              <a:extLst>
                <a:ext uri="{FF2B5EF4-FFF2-40B4-BE49-F238E27FC236}">
                  <a16:creationId xmlns:a16="http://schemas.microsoft.com/office/drawing/2014/main" id="{533F7EAF-E669-4C50-8440-E1B7F097D6A6}"/>
                </a:ext>
              </a:extLst>
            </p:cNvPr>
            <p:cNvSpPr>
              <a:spLocks noChangeShapeType="1"/>
            </p:cNvSpPr>
            <p:nvPr/>
          </p:nvSpPr>
          <p:spPr bwMode="auto">
            <a:xfrm>
              <a:off x="1048631" y="382900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a:cs typeface="Arial"/>
              </a:endParaRPr>
            </a:p>
          </p:txBody>
        </p:sp>
        <p:sp>
          <p:nvSpPr>
            <p:cNvPr id="35" name="TextBox 34">
              <a:extLst>
                <a:ext uri="{FF2B5EF4-FFF2-40B4-BE49-F238E27FC236}">
                  <a16:creationId xmlns:a16="http://schemas.microsoft.com/office/drawing/2014/main" id="{09533BA8-F669-451F-A472-E5618F9F2860}"/>
                </a:ext>
              </a:extLst>
            </p:cNvPr>
            <p:cNvSpPr txBox="1"/>
            <p:nvPr/>
          </p:nvSpPr>
          <p:spPr>
            <a:xfrm>
              <a:off x="243137" y="3685874"/>
              <a:ext cx="786655" cy="284112"/>
            </a:xfrm>
            <a:prstGeom prst="rect">
              <a:avLst/>
            </a:prstGeom>
            <a:noFill/>
          </p:spPr>
          <p:txBody>
            <a:bodyPr wrap="none" rtlCol="0" anchor="ctr" anchorCtr="0">
              <a:spAutoFit/>
            </a:bodyPr>
            <a:lstStyle/>
            <a:p>
              <a:pPr algn="r" fontAlgn="auto">
                <a:spcBef>
                  <a:spcPts val="0"/>
                </a:spcBef>
                <a:spcAft>
                  <a:spcPts val="0"/>
                </a:spcAft>
              </a:pPr>
              <a:r>
                <a:rPr lang="fr-FR" sz="1400">
                  <a:solidFill>
                    <a:srgbClr val="4D4D4D"/>
                  </a:solidFill>
                  <a:latin typeface="Arial"/>
                  <a:cs typeface="Arial" panose="020B0604020202020204" pitchFamily="34" charset="0"/>
                </a:rPr>
                <a:t>40</a:t>
              </a:r>
            </a:p>
          </p:txBody>
        </p:sp>
      </p:grpSp>
      <p:sp>
        <p:nvSpPr>
          <p:cNvPr id="58" name="TextBox 57">
            <a:extLst>
              <a:ext uri="{FF2B5EF4-FFF2-40B4-BE49-F238E27FC236}">
                <a16:creationId xmlns:a16="http://schemas.microsoft.com/office/drawing/2014/main" id="{DBF07F73-9AF9-4DF4-825E-58C6533FC8F0}"/>
              </a:ext>
            </a:extLst>
          </p:cNvPr>
          <p:cNvSpPr txBox="1"/>
          <p:nvPr/>
        </p:nvSpPr>
        <p:spPr>
          <a:xfrm>
            <a:off x="3629435" y="1461673"/>
            <a:ext cx="1878528" cy="338554"/>
          </a:xfrm>
          <a:prstGeom prst="rect">
            <a:avLst/>
          </a:prstGeom>
          <a:noFill/>
        </p:spPr>
        <p:txBody>
          <a:bodyPr wrap="none" rtlCol="0">
            <a:spAutoFit/>
          </a:bodyPr>
          <a:lstStyle/>
          <a:p>
            <a:pPr algn="ctr" fontAlgn="auto">
              <a:spcBef>
                <a:spcPts val="0"/>
              </a:spcBef>
              <a:spcAft>
                <a:spcPts val="0"/>
              </a:spcAft>
            </a:pPr>
            <a:r>
              <a:rPr lang="fr-FR" sz="1600" b="1">
                <a:solidFill>
                  <a:srgbClr val="4D4D4D"/>
                </a:solidFill>
                <a:latin typeface="Arial"/>
                <a:cs typeface="Arial"/>
              </a:rPr>
              <a:t>SSP radiologique</a:t>
            </a:r>
          </a:p>
        </p:txBody>
      </p:sp>
      <p:sp>
        <p:nvSpPr>
          <p:cNvPr id="59" name="TextBox 58">
            <a:extLst>
              <a:ext uri="{FF2B5EF4-FFF2-40B4-BE49-F238E27FC236}">
                <a16:creationId xmlns:a16="http://schemas.microsoft.com/office/drawing/2014/main" id="{9FA3C344-77EA-44AB-A0BB-F603BB0CD2A2}"/>
              </a:ext>
            </a:extLst>
          </p:cNvPr>
          <p:cNvSpPr txBox="1"/>
          <p:nvPr/>
        </p:nvSpPr>
        <p:spPr>
          <a:xfrm>
            <a:off x="955917" y="5213582"/>
            <a:ext cx="314510" cy="307777"/>
          </a:xfrm>
          <a:prstGeom prst="rect">
            <a:avLst/>
          </a:prstGeom>
          <a:noFill/>
        </p:spPr>
        <p:txBody>
          <a:bodyPr wrap="none" rtlCol="0">
            <a:spAutoFit/>
          </a:bodyPr>
          <a:lstStyle/>
          <a:p>
            <a:pPr fontAlgn="auto">
              <a:spcBef>
                <a:spcPts val="0"/>
              </a:spcBef>
              <a:spcAft>
                <a:spcPts val="0"/>
              </a:spcAft>
            </a:pPr>
            <a:r>
              <a:rPr lang="fr-FR" sz="1400">
                <a:solidFill>
                  <a:srgbClr val="4D4D4D"/>
                </a:solidFill>
                <a:latin typeface="Arial"/>
                <a:cs typeface="Arial"/>
              </a:rPr>
              <a:t>N</a:t>
            </a:r>
          </a:p>
        </p:txBody>
      </p:sp>
      <p:sp>
        <p:nvSpPr>
          <p:cNvPr id="60" name="TextBox 59">
            <a:extLst>
              <a:ext uri="{FF2B5EF4-FFF2-40B4-BE49-F238E27FC236}">
                <a16:creationId xmlns:a16="http://schemas.microsoft.com/office/drawing/2014/main" id="{E9FFEB94-617A-4481-9076-DDC326871566}"/>
              </a:ext>
            </a:extLst>
          </p:cNvPr>
          <p:cNvSpPr txBox="1"/>
          <p:nvPr/>
        </p:nvSpPr>
        <p:spPr>
          <a:xfrm>
            <a:off x="2458870" y="2418030"/>
            <a:ext cx="1596912" cy="523220"/>
          </a:xfrm>
          <a:prstGeom prst="rect">
            <a:avLst/>
          </a:prstGeom>
          <a:noFill/>
        </p:spPr>
        <p:txBody>
          <a:bodyPr wrap="none" rtlCol="0">
            <a:spAutoFit/>
          </a:bodyPr>
          <a:lstStyle/>
          <a:p>
            <a:pPr algn="ctr" fontAlgn="auto">
              <a:spcBef>
                <a:spcPts val="0"/>
              </a:spcBef>
              <a:spcAft>
                <a:spcPts val="0"/>
              </a:spcAft>
            </a:pPr>
            <a:r>
              <a:rPr lang="fr-FR" sz="1400">
                <a:solidFill>
                  <a:srgbClr val="4D4D4D"/>
                </a:solidFill>
                <a:latin typeface="Arial"/>
                <a:cs typeface="Arial"/>
              </a:rPr>
              <a:t>SSPm 4,0 mois</a:t>
            </a:r>
          </a:p>
          <a:p>
            <a:pPr algn="ctr" fontAlgn="auto">
              <a:spcBef>
                <a:spcPts val="0"/>
              </a:spcBef>
              <a:spcAft>
                <a:spcPts val="0"/>
              </a:spcAft>
            </a:pPr>
            <a:r>
              <a:rPr lang="fr-FR" sz="1400">
                <a:solidFill>
                  <a:srgbClr val="4D4D4D"/>
                </a:solidFill>
                <a:latin typeface="Arial"/>
                <a:cs typeface="Arial"/>
              </a:rPr>
              <a:t>(IC95% 3,2 - 5,0)</a:t>
            </a:r>
          </a:p>
        </p:txBody>
      </p:sp>
      <p:cxnSp>
        <p:nvCxnSpPr>
          <p:cNvPr id="61" name="Straight Arrow Connector 60">
            <a:extLst>
              <a:ext uri="{FF2B5EF4-FFF2-40B4-BE49-F238E27FC236}">
                <a16:creationId xmlns:a16="http://schemas.microsoft.com/office/drawing/2014/main" id="{63864B19-736D-4BE0-81F7-61F30EB471BB}"/>
              </a:ext>
            </a:extLst>
          </p:cNvPr>
          <p:cNvCxnSpPr/>
          <p:nvPr/>
        </p:nvCxnSpPr>
        <p:spPr>
          <a:xfrm flipV="1">
            <a:off x="2834640" y="4284904"/>
            <a:ext cx="78003" cy="293915"/>
          </a:xfrm>
          <a:prstGeom prst="straightConnector1">
            <a:avLst/>
          </a:prstGeom>
          <a:ln w="19050">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6330264A-67BF-409F-BBC9-C698F025D6E2}"/>
              </a:ext>
            </a:extLst>
          </p:cNvPr>
          <p:cNvCxnSpPr/>
          <p:nvPr/>
        </p:nvCxnSpPr>
        <p:spPr>
          <a:xfrm flipV="1">
            <a:off x="3089617" y="4358198"/>
            <a:ext cx="78003" cy="293915"/>
          </a:xfrm>
          <a:prstGeom prst="straightConnector1">
            <a:avLst/>
          </a:prstGeom>
          <a:ln w="19050">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A96FD11A-5394-4EC3-8DED-D331B35BBB8C}"/>
              </a:ext>
            </a:extLst>
          </p:cNvPr>
          <p:cNvCxnSpPr>
            <a:cxnSpLocks/>
          </p:cNvCxnSpPr>
          <p:nvPr/>
        </p:nvCxnSpPr>
        <p:spPr>
          <a:xfrm rot="1440000" flipV="1">
            <a:off x="3437240" y="4403869"/>
            <a:ext cx="78003" cy="293915"/>
          </a:xfrm>
          <a:prstGeom prst="straightConnector1">
            <a:avLst/>
          </a:prstGeom>
          <a:ln w="19050">
            <a:solidFill>
              <a:srgbClr val="4D4D4D"/>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ADD19831-E39A-41AA-9E6C-786F96D49895}"/>
              </a:ext>
            </a:extLst>
          </p:cNvPr>
          <p:cNvSpPr txBox="1"/>
          <p:nvPr/>
        </p:nvSpPr>
        <p:spPr>
          <a:xfrm>
            <a:off x="2524340" y="3796250"/>
            <a:ext cx="654346" cy="461665"/>
          </a:xfrm>
          <a:prstGeom prst="rect">
            <a:avLst/>
          </a:prstGeom>
          <a:noFill/>
        </p:spPr>
        <p:txBody>
          <a:bodyPr wrap="none" rtlCol="0">
            <a:spAutoFit/>
          </a:bodyPr>
          <a:lstStyle/>
          <a:p>
            <a:pPr algn="ctr" fontAlgn="auto">
              <a:spcBef>
                <a:spcPts val="0"/>
              </a:spcBef>
              <a:spcAft>
                <a:spcPts val="0"/>
              </a:spcAft>
            </a:pPr>
            <a:r>
              <a:rPr lang="fr-FR" sz="1200">
                <a:solidFill>
                  <a:srgbClr val="4D4D4D"/>
                </a:solidFill>
                <a:latin typeface="Arial"/>
                <a:cs typeface="Arial"/>
              </a:rPr>
              <a:t>13,3 m</a:t>
            </a:r>
            <a:br>
              <a:rPr lang="fr-FR" sz="1200">
                <a:solidFill>
                  <a:srgbClr val="4D4D4D"/>
                </a:solidFill>
                <a:latin typeface="Arial"/>
                <a:cs typeface="Arial"/>
              </a:rPr>
            </a:br>
            <a:r>
              <a:rPr lang="fr-FR" sz="1200">
                <a:solidFill>
                  <a:srgbClr val="4D4D4D"/>
                </a:solidFill>
                <a:latin typeface="Arial"/>
                <a:cs typeface="Arial"/>
              </a:rPr>
              <a:t>(MS)</a:t>
            </a:r>
          </a:p>
        </p:txBody>
      </p:sp>
      <p:sp>
        <p:nvSpPr>
          <p:cNvPr id="65" name="TextBox 64">
            <a:extLst>
              <a:ext uri="{FF2B5EF4-FFF2-40B4-BE49-F238E27FC236}">
                <a16:creationId xmlns:a16="http://schemas.microsoft.com/office/drawing/2014/main" id="{1AD66622-515B-44CB-8449-C3FBD23DB578}"/>
              </a:ext>
            </a:extLst>
          </p:cNvPr>
          <p:cNvSpPr txBox="1"/>
          <p:nvPr/>
        </p:nvSpPr>
        <p:spPr>
          <a:xfrm>
            <a:off x="2963479" y="3928552"/>
            <a:ext cx="654346" cy="461665"/>
          </a:xfrm>
          <a:prstGeom prst="rect">
            <a:avLst/>
          </a:prstGeom>
          <a:noFill/>
        </p:spPr>
        <p:txBody>
          <a:bodyPr wrap="none" rtlCol="0">
            <a:spAutoFit/>
          </a:bodyPr>
          <a:lstStyle/>
          <a:p>
            <a:pPr algn="ctr" fontAlgn="auto">
              <a:spcBef>
                <a:spcPts val="0"/>
              </a:spcBef>
              <a:spcAft>
                <a:spcPts val="0"/>
              </a:spcAft>
            </a:pPr>
            <a:r>
              <a:rPr lang="fr-FR" sz="1200">
                <a:solidFill>
                  <a:srgbClr val="4D4D4D"/>
                </a:solidFill>
                <a:latin typeface="Arial"/>
                <a:cs typeface="Arial"/>
              </a:rPr>
              <a:t>16,0 m</a:t>
            </a:r>
            <a:br>
              <a:rPr lang="fr-FR" sz="1200">
                <a:solidFill>
                  <a:srgbClr val="4D4D4D"/>
                </a:solidFill>
                <a:latin typeface="Arial"/>
                <a:cs typeface="Arial"/>
              </a:rPr>
            </a:br>
            <a:r>
              <a:rPr lang="fr-FR" sz="1200">
                <a:solidFill>
                  <a:srgbClr val="4D4D4D"/>
                </a:solidFill>
                <a:latin typeface="Arial"/>
                <a:cs typeface="Arial"/>
              </a:rPr>
              <a:t>(RC)</a:t>
            </a:r>
          </a:p>
        </p:txBody>
      </p:sp>
      <p:sp>
        <p:nvSpPr>
          <p:cNvPr id="66" name="TextBox 65">
            <a:extLst>
              <a:ext uri="{FF2B5EF4-FFF2-40B4-BE49-F238E27FC236}">
                <a16:creationId xmlns:a16="http://schemas.microsoft.com/office/drawing/2014/main" id="{0BD5E9D2-B8B6-4ACF-81AD-9F522CB788A0}"/>
              </a:ext>
            </a:extLst>
          </p:cNvPr>
          <p:cNvSpPr txBox="1"/>
          <p:nvPr/>
        </p:nvSpPr>
        <p:spPr>
          <a:xfrm>
            <a:off x="3441741" y="4127852"/>
            <a:ext cx="654346" cy="461665"/>
          </a:xfrm>
          <a:prstGeom prst="rect">
            <a:avLst/>
          </a:prstGeom>
          <a:noFill/>
        </p:spPr>
        <p:txBody>
          <a:bodyPr wrap="none" rtlCol="0">
            <a:spAutoFit/>
          </a:bodyPr>
          <a:lstStyle/>
          <a:p>
            <a:pPr algn="ctr" fontAlgn="auto">
              <a:spcBef>
                <a:spcPts val="0"/>
              </a:spcBef>
              <a:spcAft>
                <a:spcPts val="0"/>
              </a:spcAft>
            </a:pPr>
            <a:r>
              <a:rPr lang="fr-FR" sz="1200">
                <a:solidFill>
                  <a:srgbClr val="4D4D4D"/>
                </a:solidFill>
                <a:latin typeface="Arial"/>
                <a:cs typeface="Arial"/>
              </a:rPr>
              <a:t>18,4 m</a:t>
            </a:r>
            <a:br>
              <a:rPr lang="fr-FR" sz="1200">
                <a:solidFill>
                  <a:srgbClr val="4D4D4D"/>
                </a:solidFill>
                <a:latin typeface="Arial"/>
                <a:cs typeface="Arial"/>
              </a:rPr>
            </a:br>
            <a:r>
              <a:rPr lang="fr-FR" sz="1200">
                <a:solidFill>
                  <a:srgbClr val="4D4D4D"/>
                </a:solidFill>
                <a:latin typeface="Arial"/>
                <a:cs typeface="Arial"/>
              </a:rPr>
              <a:t>(MS)</a:t>
            </a:r>
          </a:p>
        </p:txBody>
      </p:sp>
      <p:grpSp>
        <p:nvGrpSpPr>
          <p:cNvPr id="67" name="Graphic 6">
            <a:extLst>
              <a:ext uri="{FF2B5EF4-FFF2-40B4-BE49-F238E27FC236}">
                <a16:creationId xmlns:a16="http://schemas.microsoft.com/office/drawing/2014/main" id="{C13ACD48-47FC-44CF-BAD5-B19483F8E064}"/>
              </a:ext>
            </a:extLst>
          </p:cNvPr>
          <p:cNvGrpSpPr/>
          <p:nvPr/>
        </p:nvGrpSpPr>
        <p:grpSpPr>
          <a:xfrm>
            <a:off x="1384397" y="2129895"/>
            <a:ext cx="1937816" cy="2659516"/>
            <a:chOff x="2974181" y="1335881"/>
            <a:chExt cx="3181350" cy="4181475"/>
          </a:xfrm>
        </p:grpSpPr>
        <p:sp>
          <p:nvSpPr>
            <p:cNvPr id="68" name="Freeform: Shape 2048">
              <a:extLst>
                <a:ext uri="{FF2B5EF4-FFF2-40B4-BE49-F238E27FC236}">
                  <a16:creationId xmlns:a16="http://schemas.microsoft.com/office/drawing/2014/main" id="{B69330F5-A61A-4A7B-9065-6F07004A048C}"/>
                </a:ext>
              </a:extLst>
            </p:cNvPr>
            <p:cNvSpPr/>
            <p:nvPr/>
          </p:nvSpPr>
          <p:spPr>
            <a:xfrm>
              <a:off x="2974181" y="1335881"/>
              <a:ext cx="3181350" cy="4181475"/>
            </a:xfrm>
            <a:custGeom>
              <a:avLst/>
              <a:gdLst>
                <a:gd name="connsiteX0" fmla="*/ 3180569 w 3181350"/>
                <a:gd name="connsiteY0" fmla="*/ 4180227 h 4181475"/>
                <a:gd name="connsiteX1" fmla="*/ 2572293 w 3181350"/>
                <a:gd name="connsiteY1" fmla="*/ 4180227 h 4181475"/>
                <a:gd name="connsiteX2" fmla="*/ 2572293 w 3181350"/>
                <a:gd name="connsiteY2" fmla="*/ 4095350 h 4181475"/>
                <a:gd name="connsiteX3" fmla="*/ 2477986 w 3181350"/>
                <a:gd name="connsiteY3" fmla="*/ 4095350 h 4181475"/>
                <a:gd name="connsiteX4" fmla="*/ 2477986 w 3181350"/>
                <a:gd name="connsiteY4" fmla="*/ 3972754 h 4181475"/>
                <a:gd name="connsiteX5" fmla="*/ 2232784 w 3181350"/>
                <a:gd name="connsiteY5" fmla="*/ 3972754 h 4181475"/>
                <a:gd name="connsiteX6" fmla="*/ 2232784 w 3181350"/>
                <a:gd name="connsiteY6" fmla="*/ 3911451 h 4181475"/>
                <a:gd name="connsiteX7" fmla="*/ 2129047 w 3181350"/>
                <a:gd name="connsiteY7" fmla="*/ 3911451 h 4181475"/>
                <a:gd name="connsiteX8" fmla="*/ 2129047 w 3181350"/>
                <a:gd name="connsiteY8" fmla="*/ 3812429 h 4181475"/>
                <a:gd name="connsiteX9" fmla="*/ 2020595 w 3181350"/>
                <a:gd name="connsiteY9" fmla="*/ 3812429 h 4181475"/>
                <a:gd name="connsiteX10" fmla="*/ 2020595 w 3181350"/>
                <a:gd name="connsiteY10" fmla="*/ 3741696 h 4181475"/>
                <a:gd name="connsiteX11" fmla="*/ 1860271 w 3181350"/>
                <a:gd name="connsiteY11" fmla="*/ 3741696 h 4181475"/>
                <a:gd name="connsiteX12" fmla="*/ 1860271 w 3181350"/>
                <a:gd name="connsiteY12" fmla="*/ 3675679 h 4181475"/>
                <a:gd name="connsiteX13" fmla="*/ 1798977 w 3181350"/>
                <a:gd name="connsiteY13" fmla="*/ 3675679 h 4181475"/>
                <a:gd name="connsiteX14" fmla="*/ 1798977 w 3181350"/>
                <a:gd name="connsiteY14" fmla="*/ 3609670 h 4181475"/>
                <a:gd name="connsiteX15" fmla="*/ 1751819 w 3181350"/>
                <a:gd name="connsiteY15" fmla="*/ 3609670 h 4181475"/>
                <a:gd name="connsiteX16" fmla="*/ 1751819 w 3181350"/>
                <a:gd name="connsiteY16" fmla="*/ 3515363 h 4181475"/>
                <a:gd name="connsiteX17" fmla="*/ 1704670 w 3181350"/>
                <a:gd name="connsiteY17" fmla="*/ 3515363 h 4181475"/>
                <a:gd name="connsiteX18" fmla="*/ 1704670 w 3181350"/>
                <a:gd name="connsiteY18" fmla="*/ 3416341 h 4181475"/>
                <a:gd name="connsiteX19" fmla="*/ 1600933 w 3181350"/>
                <a:gd name="connsiteY19" fmla="*/ 3416341 h 4181475"/>
                <a:gd name="connsiteX20" fmla="*/ 1600933 w 3181350"/>
                <a:gd name="connsiteY20" fmla="*/ 3359753 h 4181475"/>
                <a:gd name="connsiteX21" fmla="*/ 1516056 w 3181350"/>
                <a:gd name="connsiteY21" fmla="*/ 3359753 h 4181475"/>
                <a:gd name="connsiteX22" fmla="*/ 1516056 w 3181350"/>
                <a:gd name="connsiteY22" fmla="*/ 3303175 h 4181475"/>
                <a:gd name="connsiteX23" fmla="*/ 1388745 w 3181350"/>
                <a:gd name="connsiteY23" fmla="*/ 3303175 h 4181475"/>
                <a:gd name="connsiteX24" fmla="*/ 1388745 w 3181350"/>
                <a:gd name="connsiteY24" fmla="*/ 3241872 h 4181475"/>
                <a:gd name="connsiteX25" fmla="*/ 1247280 w 3181350"/>
                <a:gd name="connsiteY25" fmla="*/ 3241872 h 4181475"/>
                <a:gd name="connsiteX26" fmla="*/ 1247280 w 3181350"/>
                <a:gd name="connsiteY26" fmla="*/ 3123991 h 4181475"/>
                <a:gd name="connsiteX27" fmla="*/ 1200131 w 3181350"/>
                <a:gd name="connsiteY27" fmla="*/ 3123991 h 4181475"/>
                <a:gd name="connsiteX28" fmla="*/ 1200131 w 3181350"/>
                <a:gd name="connsiteY28" fmla="*/ 3053258 h 4181475"/>
                <a:gd name="connsiteX29" fmla="*/ 1162403 w 3181350"/>
                <a:gd name="connsiteY29" fmla="*/ 3053258 h 4181475"/>
                <a:gd name="connsiteX30" fmla="*/ 1162403 w 3181350"/>
                <a:gd name="connsiteY30" fmla="*/ 2907078 h 4181475"/>
                <a:gd name="connsiteX31" fmla="*/ 1124684 w 3181350"/>
                <a:gd name="connsiteY31" fmla="*/ 2907078 h 4181475"/>
                <a:gd name="connsiteX32" fmla="*/ 1124684 w 3181350"/>
                <a:gd name="connsiteY32" fmla="*/ 2874074 h 4181475"/>
                <a:gd name="connsiteX33" fmla="*/ 1091670 w 3181350"/>
                <a:gd name="connsiteY33" fmla="*/ 2874074 h 4181475"/>
                <a:gd name="connsiteX34" fmla="*/ 1091670 w 3181350"/>
                <a:gd name="connsiteY34" fmla="*/ 2803341 h 4181475"/>
                <a:gd name="connsiteX35" fmla="*/ 1030376 w 3181350"/>
                <a:gd name="connsiteY35" fmla="*/ 2803341 h 4181475"/>
                <a:gd name="connsiteX36" fmla="*/ 1030376 w 3181350"/>
                <a:gd name="connsiteY36" fmla="*/ 2628881 h 4181475"/>
                <a:gd name="connsiteX37" fmla="*/ 978503 w 3181350"/>
                <a:gd name="connsiteY37" fmla="*/ 2628881 h 4181475"/>
                <a:gd name="connsiteX38" fmla="*/ 978503 w 3181350"/>
                <a:gd name="connsiteY38" fmla="*/ 2553434 h 4181475"/>
                <a:gd name="connsiteX39" fmla="*/ 907775 w 3181350"/>
                <a:gd name="connsiteY39" fmla="*/ 2553434 h 4181475"/>
                <a:gd name="connsiteX40" fmla="*/ 907775 w 3181350"/>
                <a:gd name="connsiteY40" fmla="*/ 2492131 h 4181475"/>
                <a:gd name="connsiteX41" fmla="*/ 808753 w 3181350"/>
                <a:gd name="connsiteY41" fmla="*/ 2492131 h 4181475"/>
                <a:gd name="connsiteX42" fmla="*/ 808753 w 3181350"/>
                <a:gd name="connsiteY42" fmla="*/ 2430828 h 4181475"/>
                <a:gd name="connsiteX43" fmla="*/ 775746 w 3181350"/>
                <a:gd name="connsiteY43" fmla="*/ 2430828 h 4181475"/>
                <a:gd name="connsiteX44" fmla="*/ 775746 w 3181350"/>
                <a:gd name="connsiteY44" fmla="*/ 2072469 h 4181475"/>
                <a:gd name="connsiteX45" fmla="*/ 686153 w 3181350"/>
                <a:gd name="connsiteY45" fmla="*/ 2072469 h 4181475"/>
                <a:gd name="connsiteX46" fmla="*/ 686153 w 3181350"/>
                <a:gd name="connsiteY46" fmla="*/ 1959302 h 4181475"/>
                <a:gd name="connsiteX47" fmla="*/ 634285 w 3181350"/>
                <a:gd name="connsiteY47" fmla="*/ 1959302 h 4181475"/>
                <a:gd name="connsiteX48" fmla="*/ 634285 w 3181350"/>
                <a:gd name="connsiteY48" fmla="*/ 1723530 h 4181475"/>
                <a:gd name="connsiteX49" fmla="*/ 568270 w 3181350"/>
                <a:gd name="connsiteY49" fmla="*/ 1723530 h 4181475"/>
                <a:gd name="connsiteX50" fmla="*/ 568270 w 3181350"/>
                <a:gd name="connsiteY50" fmla="*/ 1393460 h 4181475"/>
                <a:gd name="connsiteX51" fmla="*/ 521117 w 3181350"/>
                <a:gd name="connsiteY51" fmla="*/ 1393460 h 4181475"/>
                <a:gd name="connsiteX52" fmla="*/ 521117 w 3181350"/>
                <a:gd name="connsiteY52" fmla="*/ 1190692 h 4181475"/>
                <a:gd name="connsiteX53" fmla="*/ 492824 w 3181350"/>
                <a:gd name="connsiteY53" fmla="*/ 1190692 h 4181475"/>
                <a:gd name="connsiteX54" fmla="*/ 492824 w 3181350"/>
                <a:gd name="connsiteY54" fmla="*/ 1077525 h 4181475"/>
                <a:gd name="connsiteX55" fmla="*/ 469248 w 3181350"/>
                <a:gd name="connsiteY55" fmla="*/ 1077525 h 4181475"/>
                <a:gd name="connsiteX56" fmla="*/ 469248 w 3181350"/>
                <a:gd name="connsiteY56" fmla="*/ 969074 h 4181475"/>
                <a:gd name="connsiteX57" fmla="*/ 431525 w 3181350"/>
                <a:gd name="connsiteY57" fmla="*/ 969074 h 4181475"/>
                <a:gd name="connsiteX58" fmla="*/ 431525 w 3181350"/>
                <a:gd name="connsiteY58" fmla="*/ 822898 h 4181475"/>
                <a:gd name="connsiteX59" fmla="*/ 398517 w 3181350"/>
                <a:gd name="connsiteY59" fmla="*/ 822898 h 4181475"/>
                <a:gd name="connsiteX60" fmla="*/ 398517 w 3181350"/>
                <a:gd name="connsiteY60" fmla="*/ 723876 h 4181475"/>
                <a:gd name="connsiteX61" fmla="*/ 351364 w 3181350"/>
                <a:gd name="connsiteY61" fmla="*/ 723876 h 4181475"/>
                <a:gd name="connsiteX62" fmla="*/ 351364 w 3181350"/>
                <a:gd name="connsiteY62" fmla="*/ 572986 h 4181475"/>
                <a:gd name="connsiteX63" fmla="*/ 308926 w 3181350"/>
                <a:gd name="connsiteY63" fmla="*/ 572986 h 4181475"/>
                <a:gd name="connsiteX64" fmla="*/ 308926 w 3181350"/>
                <a:gd name="connsiteY64" fmla="*/ 464532 h 4181475"/>
                <a:gd name="connsiteX65" fmla="*/ 261773 w 3181350"/>
                <a:gd name="connsiteY65" fmla="*/ 464532 h 4181475"/>
                <a:gd name="connsiteX66" fmla="*/ 261773 w 3181350"/>
                <a:gd name="connsiteY66" fmla="*/ 370225 h 4181475"/>
                <a:gd name="connsiteX67" fmla="*/ 233481 w 3181350"/>
                <a:gd name="connsiteY67" fmla="*/ 370225 h 4181475"/>
                <a:gd name="connsiteX68" fmla="*/ 233481 w 3181350"/>
                <a:gd name="connsiteY68" fmla="*/ 313641 h 4181475"/>
                <a:gd name="connsiteX69" fmla="*/ 209903 w 3181350"/>
                <a:gd name="connsiteY69" fmla="*/ 313641 h 4181475"/>
                <a:gd name="connsiteX70" fmla="*/ 209903 w 3181350"/>
                <a:gd name="connsiteY70" fmla="*/ 224050 h 4181475"/>
                <a:gd name="connsiteX71" fmla="*/ 176896 w 3181350"/>
                <a:gd name="connsiteY71" fmla="*/ 224050 h 4181475"/>
                <a:gd name="connsiteX72" fmla="*/ 176896 w 3181350"/>
                <a:gd name="connsiteY72" fmla="*/ 129743 h 4181475"/>
                <a:gd name="connsiteX73" fmla="*/ 148604 w 3181350"/>
                <a:gd name="connsiteY73" fmla="*/ 129743 h 4181475"/>
                <a:gd name="connsiteX74" fmla="*/ 148604 w 3181350"/>
                <a:gd name="connsiteY74" fmla="*/ 63728 h 4181475"/>
                <a:gd name="connsiteX75" fmla="*/ 120312 w 3181350"/>
                <a:gd name="connsiteY75" fmla="*/ 63728 h 4181475"/>
                <a:gd name="connsiteX76" fmla="*/ 120312 w 3181350"/>
                <a:gd name="connsiteY76" fmla="*/ 7144 h 4181475"/>
                <a:gd name="connsiteX77" fmla="*/ 7144 w 3181350"/>
                <a:gd name="connsiteY77" fmla="*/ 7144 h 418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181350" h="4181475">
                  <a:moveTo>
                    <a:pt x="3180569" y="4180227"/>
                  </a:moveTo>
                  <a:lnTo>
                    <a:pt x="2572293" y="4180227"/>
                  </a:lnTo>
                  <a:lnTo>
                    <a:pt x="2572293" y="4095350"/>
                  </a:lnTo>
                  <a:lnTo>
                    <a:pt x="2477986" y="4095350"/>
                  </a:lnTo>
                  <a:lnTo>
                    <a:pt x="2477986" y="3972754"/>
                  </a:lnTo>
                  <a:lnTo>
                    <a:pt x="2232784" y="3972754"/>
                  </a:lnTo>
                  <a:lnTo>
                    <a:pt x="2232784" y="3911451"/>
                  </a:lnTo>
                  <a:lnTo>
                    <a:pt x="2129047" y="3911451"/>
                  </a:lnTo>
                  <a:lnTo>
                    <a:pt x="2129047" y="3812429"/>
                  </a:lnTo>
                  <a:lnTo>
                    <a:pt x="2020595" y="3812429"/>
                  </a:lnTo>
                  <a:lnTo>
                    <a:pt x="2020595" y="3741696"/>
                  </a:lnTo>
                  <a:lnTo>
                    <a:pt x="1860271" y="3741696"/>
                  </a:lnTo>
                  <a:lnTo>
                    <a:pt x="1860271" y="3675679"/>
                  </a:lnTo>
                  <a:lnTo>
                    <a:pt x="1798977" y="3675679"/>
                  </a:lnTo>
                  <a:lnTo>
                    <a:pt x="1798977" y="3609670"/>
                  </a:lnTo>
                  <a:lnTo>
                    <a:pt x="1751819" y="3609670"/>
                  </a:lnTo>
                  <a:lnTo>
                    <a:pt x="1751819" y="3515363"/>
                  </a:lnTo>
                  <a:lnTo>
                    <a:pt x="1704670" y="3515363"/>
                  </a:lnTo>
                  <a:lnTo>
                    <a:pt x="1704670" y="3416341"/>
                  </a:lnTo>
                  <a:lnTo>
                    <a:pt x="1600933" y="3416341"/>
                  </a:lnTo>
                  <a:lnTo>
                    <a:pt x="1600933" y="3359753"/>
                  </a:lnTo>
                  <a:lnTo>
                    <a:pt x="1516056" y="3359753"/>
                  </a:lnTo>
                  <a:lnTo>
                    <a:pt x="1516056" y="3303175"/>
                  </a:lnTo>
                  <a:lnTo>
                    <a:pt x="1388745" y="3303175"/>
                  </a:lnTo>
                  <a:lnTo>
                    <a:pt x="1388745" y="3241872"/>
                  </a:lnTo>
                  <a:lnTo>
                    <a:pt x="1247280" y="3241872"/>
                  </a:lnTo>
                  <a:lnTo>
                    <a:pt x="1247280" y="3123991"/>
                  </a:lnTo>
                  <a:lnTo>
                    <a:pt x="1200131" y="3123991"/>
                  </a:lnTo>
                  <a:lnTo>
                    <a:pt x="1200131" y="3053258"/>
                  </a:lnTo>
                  <a:lnTo>
                    <a:pt x="1162403" y="3053258"/>
                  </a:lnTo>
                  <a:lnTo>
                    <a:pt x="1162403" y="2907078"/>
                  </a:lnTo>
                  <a:lnTo>
                    <a:pt x="1124684" y="2907078"/>
                  </a:lnTo>
                  <a:lnTo>
                    <a:pt x="1124684" y="2874074"/>
                  </a:lnTo>
                  <a:lnTo>
                    <a:pt x="1091670" y="2874074"/>
                  </a:lnTo>
                  <a:lnTo>
                    <a:pt x="1091670" y="2803341"/>
                  </a:lnTo>
                  <a:lnTo>
                    <a:pt x="1030376" y="2803341"/>
                  </a:lnTo>
                  <a:lnTo>
                    <a:pt x="1030376" y="2628881"/>
                  </a:lnTo>
                  <a:lnTo>
                    <a:pt x="978503" y="2628881"/>
                  </a:lnTo>
                  <a:lnTo>
                    <a:pt x="978503" y="2553434"/>
                  </a:lnTo>
                  <a:lnTo>
                    <a:pt x="907775" y="2553434"/>
                  </a:lnTo>
                  <a:lnTo>
                    <a:pt x="907775" y="2492131"/>
                  </a:lnTo>
                  <a:lnTo>
                    <a:pt x="808753" y="2492131"/>
                  </a:lnTo>
                  <a:lnTo>
                    <a:pt x="808753" y="2430828"/>
                  </a:lnTo>
                  <a:lnTo>
                    <a:pt x="775746" y="2430828"/>
                  </a:lnTo>
                  <a:lnTo>
                    <a:pt x="775746" y="2072469"/>
                  </a:lnTo>
                  <a:lnTo>
                    <a:pt x="686153" y="2072469"/>
                  </a:lnTo>
                  <a:lnTo>
                    <a:pt x="686153" y="1959302"/>
                  </a:lnTo>
                  <a:lnTo>
                    <a:pt x="634285" y="1959302"/>
                  </a:lnTo>
                  <a:lnTo>
                    <a:pt x="634285" y="1723530"/>
                  </a:lnTo>
                  <a:lnTo>
                    <a:pt x="568270" y="1723530"/>
                  </a:lnTo>
                  <a:lnTo>
                    <a:pt x="568270" y="1393460"/>
                  </a:lnTo>
                  <a:lnTo>
                    <a:pt x="521117" y="1393460"/>
                  </a:lnTo>
                  <a:lnTo>
                    <a:pt x="521117" y="1190692"/>
                  </a:lnTo>
                  <a:lnTo>
                    <a:pt x="492824" y="1190692"/>
                  </a:lnTo>
                  <a:lnTo>
                    <a:pt x="492824" y="1077525"/>
                  </a:lnTo>
                  <a:lnTo>
                    <a:pt x="469248" y="1077525"/>
                  </a:lnTo>
                  <a:lnTo>
                    <a:pt x="469248" y="969074"/>
                  </a:lnTo>
                  <a:lnTo>
                    <a:pt x="431525" y="969074"/>
                  </a:lnTo>
                  <a:lnTo>
                    <a:pt x="431525" y="822898"/>
                  </a:lnTo>
                  <a:lnTo>
                    <a:pt x="398517" y="822898"/>
                  </a:lnTo>
                  <a:lnTo>
                    <a:pt x="398517" y="723876"/>
                  </a:lnTo>
                  <a:lnTo>
                    <a:pt x="351364" y="723876"/>
                  </a:lnTo>
                  <a:lnTo>
                    <a:pt x="351364" y="572986"/>
                  </a:lnTo>
                  <a:lnTo>
                    <a:pt x="308926" y="572986"/>
                  </a:lnTo>
                  <a:lnTo>
                    <a:pt x="308926" y="464532"/>
                  </a:lnTo>
                  <a:lnTo>
                    <a:pt x="261773" y="464532"/>
                  </a:lnTo>
                  <a:lnTo>
                    <a:pt x="261773" y="370225"/>
                  </a:lnTo>
                  <a:lnTo>
                    <a:pt x="233481" y="370225"/>
                  </a:lnTo>
                  <a:lnTo>
                    <a:pt x="233481" y="313641"/>
                  </a:lnTo>
                  <a:lnTo>
                    <a:pt x="209903" y="313641"/>
                  </a:lnTo>
                  <a:lnTo>
                    <a:pt x="209903" y="224050"/>
                  </a:lnTo>
                  <a:lnTo>
                    <a:pt x="176896" y="224050"/>
                  </a:lnTo>
                  <a:lnTo>
                    <a:pt x="176896" y="129743"/>
                  </a:lnTo>
                  <a:lnTo>
                    <a:pt x="148604" y="129743"/>
                  </a:lnTo>
                  <a:lnTo>
                    <a:pt x="148604" y="63728"/>
                  </a:lnTo>
                  <a:lnTo>
                    <a:pt x="120312" y="63728"/>
                  </a:lnTo>
                  <a:lnTo>
                    <a:pt x="120312" y="7144"/>
                  </a:lnTo>
                  <a:lnTo>
                    <a:pt x="7144" y="7144"/>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a:solidFill>
                  <a:srgbClr val="4D4D4D"/>
                </a:solidFill>
                <a:latin typeface="Arial"/>
                <a:cs typeface="Arial"/>
              </a:endParaRPr>
            </a:p>
          </p:txBody>
        </p:sp>
        <p:sp>
          <p:nvSpPr>
            <p:cNvPr id="69" name="Freeform: Shape 2050">
              <a:extLst>
                <a:ext uri="{FF2B5EF4-FFF2-40B4-BE49-F238E27FC236}">
                  <a16:creationId xmlns:a16="http://schemas.microsoft.com/office/drawing/2014/main" id="{9C790097-B50B-48A7-8769-0D494F8325D0}"/>
                </a:ext>
              </a:extLst>
            </p:cNvPr>
            <p:cNvSpPr/>
            <p:nvPr/>
          </p:nvSpPr>
          <p:spPr>
            <a:xfrm>
              <a:off x="5320069" y="5217693"/>
              <a:ext cx="9525" cy="76200"/>
            </a:xfrm>
            <a:custGeom>
              <a:avLst/>
              <a:gdLst>
                <a:gd name="connsiteX0" fmla="*/ 4787 w 9525"/>
                <a:gd name="connsiteY0" fmla="*/ 4787 h 76200"/>
                <a:gd name="connsiteX1" fmla="*/ 4787 w 9525"/>
                <a:gd name="connsiteY1" fmla="*/ 76787 h 76200"/>
              </a:gdLst>
              <a:ahLst/>
              <a:cxnLst>
                <a:cxn ang="0">
                  <a:pos x="connsiteX0" y="connsiteY0"/>
                </a:cxn>
                <a:cxn ang="0">
                  <a:pos x="connsiteX1" y="connsiteY1"/>
                </a:cxn>
              </a:cxnLst>
              <a:rect l="l" t="t" r="r" b="b"/>
              <a:pathLst>
                <a:path w="9525" h="76200">
                  <a:moveTo>
                    <a:pt x="4787" y="4787"/>
                  </a:moveTo>
                  <a:lnTo>
                    <a:pt x="4787" y="76787"/>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a:solidFill>
                  <a:srgbClr val="4D4D4D"/>
                </a:solidFill>
                <a:latin typeface="Arial"/>
                <a:cs typeface="Arial"/>
              </a:endParaRPr>
            </a:p>
          </p:txBody>
        </p:sp>
        <p:sp>
          <p:nvSpPr>
            <p:cNvPr id="70" name="Freeform: Shape 2051">
              <a:extLst>
                <a:ext uri="{FF2B5EF4-FFF2-40B4-BE49-F238E27FC236}">
                  <a16:creationId xmlns:a16="http://schemas.microsoft.com/office/drawing/2014/main" id="{30151005-233B-42B4-80DA-8F521B32115B}"/>
                </a:ext>
              </a:extLst>
            </p:cNvPr>
            <p:cNvSpPr/>
            <p:nvPr/>
          </p:nvSpPr>
          <p:spPr>
            <a:xfrm>
              <a:off x="5777269" y="5427253"/>
              <a:ext cx="9525" cy="76200"/>
            </a:xfrm>
            <a:custGeom>
              <a:avLst/>
              <a:gdLst>
                <a:gd name="connsiteX0" fmla="*/ 4787 w 9525"/>
                <a:gd name="connsiteY0" fmla="*/ 4787 h 76200"/>
                <a:gd name="connsiteX1" fmla="*/ 4787 w 9525"/>
                <a:gd name="connsiteY1" fmla="*/ 76787 h 76200"/>
              </a:gdLst>
              <a:ahLst/>
              <a:cxnLst>
                <a:cxn ang="0">
                  <a:pos x="connsiteX0" y="connsiteY0"/>
                </a:cxn>
                <a:cxn ang="0">
                  <a:pos x="connsiteX1" y="connsiteY1"/>
                </a:cxn>
              </a:cxnLst>
              <a:rect l="l" t="t" r="r" b="b"/>
              <a:pathLst>
                <a:path w="9525" h="76200">
                  <a:moveTo>
                    <a:pt x="4787" y="4787"/>
                  </a:moveTo>
                  <a:lnTo>
                    <a:pt x="4787" y="76787"/>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a:solidFill>
                  <a:srgbClr val="4D4D4D"/>
                </a:solidFill>
                <a:latin typeface="Arial"/>
                <a:cs typeface="Arial"/>
              </a:endParaRPr>
            </a:p>
          </p:txBody>
        </p:sp>
        <p:sp>
          <p:nvSpPr>
            <p:cNvPr id="71" name="Freeform: Shape 2052">
              <a:extLst>
                <a:ext uri="{FF2B5EF4-FFF2-40B4-BE49-F238E27FC236}">
                  <a16:creationId xmlns:a16="http://schemas.microsoft.com/office/drawing/2014/main" id="{C6808C1D-41E5-4953-A19E-EE3BD54A8034}"/>
                </a:ext>
              </a:extLst>
            </p:cNvPr>
            <p:cNvSpPr/>
            <p:nvPr/>
          </p:nvSpPr>
          <p:spPr>
            <a:xfrm>
              <a:off x="6131930" y="5427252"/>
              <a:ext cx="9525" cy="76200"/>
            </a:xfrm>
            <a:custGeom>
              <a:avLst/>
              <a:gdLst>
                <a:gd name="connsiteX0" fmla="*/ 4787 w 9525"/>
                <a:gd name="connsiteY0" fmla="*/ 4787 h 76200"/>
                <a:gd name="connsiteX1" fmla="*/ 4787 w 9525"/>
                <a:gd name="connsiteY1" fmla="*/ 76787 h 76200"/>
              </a:gdLst>
              <a:ahLst/>
              <a:cxnLst>
                <a:cxn ang="0">
                  <a:pos x="connsiteX0" y="connsiteY0"/>
                </a:cxn>
                <a:cxn ang="0">
                  <a:pos x="connsiteX1" y="connsiteY1"/>
                </a:cxn>
              </a:cxnLst>
              <a:rect l="l" t="t" r="r" b="b"/>
              <a:pathLst>
                <a:path w="9525" h="76200">
                  <a:moveTo>
                    <a:pt x="4787" y="4787"/>
                  </a:moveTo>
                  <a:lnTo>
                    <a:pt x="4787" y="76787"/>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a:solidFill>
                  <a:srgbClr val="4D4D4D"/>
                </a:solidFill>
                <a:latin typeface="Arial"/>
                <a:cs typeface="Arial"/>
              </a:endParaRPr>
            </a:p>
          </p:txBody>
        </p:sp>
      </p:grpSp>
    </p:spTree>
    <p:custDataLst>
      <p:tags r:id="rId1"/>
    </p:custDataLst>
    <p:extLst>
      <p:ext uri="{BB962C8B-B14F-4D97-AF65-F5344CB8AC3E}">
        <p14:creationId xmlns:p14="http://schemas.microsoft.com/office/powerpoint/2010/main" val="1651720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a:xfrm>
            <a:off x="365125" y="5854606"/>
            <a:ext cx="4465955" cy="728758"/>
          </a:xfrm>
        </p:spPr>
        <p:txBody>
          <a:bodyPr/>
          <a:lstStyle/>
          <a:p>
            <a:r>
              <a:rPr lang="fr-FR" noProof="0" dirty="0"/>
              <a:t>*Inclut infection hépatique, augmentation bilirubine/phosphatases alcalines et hépatite; </a:t>
            </a:r>
            <a:r>
              <a:rPr lang="fr-FR" baseline="30000" noProof="0" dirty="0" smtClean="0"/>
              <a:t>†</a:t>
            </a:r>
            <a:r>
              <a:rPr lang="fr-FR" noProof="0" dirty="0" smtClean="0"/>
              <a:t>autres </a:t>
            </a:r>
            <a:r>
              <a:rPr lang="fr-FR" noProof="0" dirty="0"/>
              <a:t>EIs (%) dans le </a:t>
            </a:r>
            <a:r>
              <a:rPr lang="fr-FR" noProof="0" dirty="0" err="1"/>
              <a:t>br</a:t>
            </a:r>
            <a:r>
              <a:rPr lang="fr-FR" dirty="0"/>
              <a:t>as TS</a:t>
            </a:r>
            <a:r>
              <a:rPr lang="fr-FR" noProof="0" dirty="0"/>
              <a:t> + </a:t>
            </a:r>
            <a:r>
              <a:rPr lang="fr-FR" noProof="0" dirty="0" err="1"/>
              <a:t>mFOLFOX</a:t>
            </a:r>
            <a:r>
              <a:rPr lang="fr-FR" noProof="0" dirty="0"/>
              <a:t>: hyperglycémie (2), réaction allergique (1), neuropathie (1), neutropénie fébrile (1), infarctus du myocarde (1), mucite orale/bouche sèche (1 et 1, respectivement) </a:t>
            </a:r>
            <a:r>
              <a:rPr lang="fr-FR" dirty="0"/>
              <a:t>et insuffisance rénale aiguë</a:t>
            </a:r>
            <a:r>
              <a:rPr lang="fr-FR" noProof="0" dirty="0"/>
              <a:t> (1)</a:t>
            </a:r>
          </a:p>
        </p:txBody>
      </p:sp>
      <p:sp>
        <p:nvSpPr>
          <p:cNvPr id="16" name="Rectangle 2"/>
          <p:cNvSpPr>
            <a:spLocks noGrp="1" noChangeArrowheads="1"/>
          </p:cNvSpPr>
          <p:nvPr>
            <p:ph type="title"/>
          </p:nvPr>
        </p:nvSpPr>
        <p:spPr>
          <a:xfrm>
            <a:off x="365124" y="179614"/>
            <a:ext cx="8238945" cy="807720"/>
          </a:xfrm>
        </p:spPr>
        <p:txBody>
          <a:bodyPr/>
          <a:lstStyle/>
          <a:p>
            <a:r>
              <a:rPr lang="fr-FR" sz="1600" dirty="0"/>
              <a:t>4003: ABC-06: une étude randomisée de phase III, multicentrique, ouverte comparant traitement symptomatique (TS) seul et TS + oxaliplatine / 5-FU (</a:t>
            </a:r>
            <a:r>
              <a:rPr lang="fr-FR" sz="1600" dirty="0" err="1"/>
              <a:t>mFOLFOX</a:t>
            </a:r>
            <a:r>
              <a:rPr lang="fr-FR" sz="1600" dirty="0"/>
              <a:t>) chez les patients avec cancer des voies biliaires localement avancé/ métastatique prétraités par cisplatine/gemcitabine – </a:t>
            </a:r>
            <a:r>
              <a:rPr lang="fr-FR" sz="1600" dirty="0" err="1"/>
              <a:t>Lamarca</a:t>
            </a:r>
            <a:r>
              <a:rPr lang="fr-FR" sz="1600" dirty="0"/>
              <a:t> A, et al</a:t>
            </a:r>
            <a:endParaRPr lang="fr-FR" sz="1600" noProof="0" dirty="0"/>
          </a:p>
        </p:txBody>
      </p:sp>
      <p:sp>
        <p:nvSpPr>
          <p:cNvPr id="17" name="Rectangle 3"/>
          <p:cNvSpPr>
            <a:spLocks noGrp="1" noChangeArrowheads="1"/>
          </p:cNvSpPr>
          <p:nvPr>
            <p:ph idx="1"/>
          </p:nvPr>
        </p:nvSpPr>
        <p:spPr>
          <a:xfrm>
            <a:off x="365124" y="1254035"/>
            <a:ext cx="8413751" cy="4746172"/>
          </a:xfrm>
        </p:spPr>
        <p:txBody>
          <a:bodyPr/>
          <a:lstStyle/>
          <a:p>
            <a:pPr marL="0" indent="0">
              <a:buNone/>
            </a:pPr>
            <a:r>
              <a:rPr lang="fr-FR" b="1" noProof="0" dirty="0"/>
              <a:t>Résultats </a:t>
            </a:r>
          </a:p>
          <a:p>
            <a:r>
              <a:rPr lang="fr-FR" noProof="0" dirty="0" err="1"/>
              <a:t>tbc</a:t>
            </a:r>
            <a:endParaRPr lang="fr-FR" noProof="0" dirty="0"/>
          </a:p>
        </p:txBody>
      </p:sp>
      <p:sp>
        <p:nvSpPr>
          <p:cNvPr id="18" name="Text Placeholder 14"/>
          <p:cNvSpPr>
            <a:spLocks noGrp="1"/>
          </p:cNvSpPr>
          <p:nvPr>
            <p:ph type="body" sz="quarter" idx="11"/>
          </p:nvPr>
        </p:nvSpPr>
        <p:spPr>
          <a:xfrm>
            <a:off x="4495800" y="6096000"/>
            <a:ext cx="4283075" cy="487363"/>
          </a:xfrm>
        </p:spPr>
        <p:txBody>
          <a:bodyPr/>
          <a:lstStyle/>
          <a:p>
            <a:r>
              <a:rPr lang="fr-FR" noProof="0" dirty="0" err="1"/>
              <a:t>Lamarca</a:t>
            </a:r>
            <a:r>
              <a:rPr lang="fr-FR" noProof="0" dirty="0"/>
              <a:t> A, et al, J Clin </a:t>
            </a:r>
            <a:r>
              <a:rPr lang="fr-FR" noProof="0" dirty="0" err="1"/>
              <a:t>Oncol</a:t>
            </a:r>
            <a:r>
              <a:rPr lang="fr-FR" noProof="0" dirty="0"/>
              <a:t> 2019;37(</a:t>
            </a:r>
            <a:r>
              <a:rPr lang="fr-FR" noProof="0" dirty="0" err="1"/>
              <a:t>suppl</a:t>
            </a:r>
            <a:r>
              <a:rPr lang="fr-FR" noProof="0" dirty="0"/>
              <a:t>):</a:t>
            </a:r>
            <a:r>
              <a:rPr lang="fr-FR" noProof="0" dirty="0" err="1"/>
              <a:t>abstr</a:t>
            </a:r>
            <a:r>
              <a:rPr lang="fr-FR" noProof="0" dirty="0"/>
              <a:t> 4003</a:t>
            </a:r>
          </a:p>
        </p:txBody>
      </p:sp>
      <p:graphicFrame>
        <p:nvGraphicFramePr>
          <p:cNvPr id="19" name="Table 18"/>
          <p:cNvGraphicFramePr>
            <a:graphicFrameLocks noGrp="1"/>
          </p:cNvGraphicFramePr>
          <p:nvPr>
            <p:extLst>
              <p:ext uri="{D42A27DB-BD31-4B8C-83A1-F6EECF244321}">
                <p14:modId xmlns:p14="http://schemas.microsoft.com/office/powerpoint/2010/main" val="1274984037"/>
              </p:ext>
            </p:extLst>
          </p:nvPr>
        </p:nvGraphicFramePr>
        <p:xfrm>
          <a:off x="251519" y="1560220"/>
          <a:ext cx="8701412" cy="3851040"/>
        </p:xfrm>
        <a:graphic>
          <a:graphicData uri="http://schemas.openxmlformats.org/drawingml/2006/table">
            <a:tbl>
              <a:tblPr firstRow="1" bandRow="1">
                <a:tableStyleId>{69012ECD-51FC-41F1-AA8D-1B2483CD663E}</a:tableStyleId>
              </a:tblPr>
              <a:tblGrid>
                <a:gridCol w="3525351">
                  <a:extLst>
                    <a:ext uri="{9D8B030D-6E8A-4147-A177-3AD203B41FA5}">
                      <a16:colId xmlns:a16="http://schemas.microsoft.com/office/drawing/2014/main" val="20000"/>
                    </a:ext>
                  </a:extLst>
                </a:gridCol>
                <a:gridCol w="2594113">
                  <a:extLst>
                    <a:ext uri="{9D8B030D-6E8A-4147-A177-3AD203B41FA5}">
                      <a16:colId xmlns:a16="http://schemas.microsoft.com/office/drawing/2014/main" val="20001"/>
                    </a:ext>
                  </a:extLst>
                </a:gridCol>
                <a:gridCol w="2581948">
                  <a:extLst>
                    <a:ext uri="{9D8B030D-6E8A-4147-A177-3AD203B41FA5}">
                      <a16:colId xmlns:a16="http://schemas.microsoft.com/office/drawing/2014/main" val="20002"/>
                    </a:ext>
                  </a:extLst>
                </a:gridCol>
              </a:tblGrid>
              <a:tr h="2853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Arial" charset="0"/>
                          <a:cs typeface="Arial" charset="0"/>
                        </a:rPr>
                        <a:t>EIs grade 3–4 chez </a:t>
                      </a:r>
                      <a:r>
                        <a:rPr kumimoji="0" lang="fr-FR"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t>≥</a:t>
                      </a:r>
                      <a:r>
                        <a:rPr kumimoji="0" lang="fr-FR" sz="1400" b="1" i="0" u="none" strike="noStrike" cap="none" normalizeH="0" baseline="0" noProof="0" dirty="0">
                          <a:ln>
                            <a:noFill/>
                          </a:ln>
                          <a:solidFill>
                            <a:schemeClr val="tx2"/>
                          </a:solidFill>
                          <a:effectLst/>
                          <a:latin typeface="Arial" charset="0"/>
                          <a:cs typeface="Arial" charset="0"/>
                        </a:rPr>
                        <a:t>2%,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Arial" charset="0"/>
                          <a:cs typeface="Arial" charset="0"/>
                        </a:rPr>
                        <a:t>ASC (n=81)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Arial" panose="020B0604020202020204" pitchFamily="34" charset="0"/>
                          <a:cs typeface="Arial" panose="020B0604020202020204" pitchFamily="34" charset="0"/>
                        </a:rPr>
                        <a:t>ASC + mFOLFOX (n=81)</a:t>
                      </a:r>
                      <a:r>
                        <a:rPr kumimoji="0" lang="fr-FR" sz="1400" b="1" i="0" u="none" strike="noStrike" cap="none" normalizeH="0" baseline="30000" noProof="0">
                          <a:ln>
                            <a:noFill/>
                          </a:ln>
                          <a:solidFill>
                            <a:schemeClr val="tx2"/>
                          </a:solidFill>
                          <a:effectLst/>
                          <a:latin typeface="Arial" panose="020B0604020202020204" pitchFamily="34" charset="0"/>
                          <a:cs typeface="Arial" panose="020B0604020202020204" pitchFamily="34" charset="0"/>
                        </a:rPr>
                        <a: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853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Fatigue/léthargie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6 (7)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15 (19)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853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Diminution neutrophiles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10 (12)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2853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Infection (pulmonaire/urinaire/fièvre/non spécifiée)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1 (1)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11 (14)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2853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Evènement biliaire (obstruction/infection/autres*)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12 (15)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15 (19)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2853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Anorexie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6 (7)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1 (1)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2853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Nausées et vomissements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1 et 3 (1 et 4, respectivement)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1 et 3 (1 et 3, respectivement)</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6"/>
                  </a:ext>
                </a:extLst>
              </a:tr>
              <a:tr h="2853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Evènements thromboemboliques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4 (5)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7"/>
                  </a:ext>
                </a:extLst>
              </a:tr>
              <a:tr h="2853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Constipation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1 (1)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2 (2)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8"/>
                  </a:ext>
                </a:extLst>
              </a:tr>
              <a:tr h="2853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Diarrhée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2 (2)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2 (2)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9"/>
                  </a:ext>
                </a:extLst>
              </a:tr>
              <a:tr h="2853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Anémie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1 (1)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2 (2)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10"/>
                  </a:ext>
                </a:extLst>
              </a:tr>
              <a:tr h="2853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Infection liée au cathéter</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3 (4)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11"/>
                  </a:ext>
                </a:extLst>
              </a:tr>
            </a:tbl>
          </a:graphicData>
        </a:graphic>
      </p:graphicFrame>
    </p:spTree>
    <p:custDataLst>
      <p:tags r:id="rId1"/>
    </p:custDataLst>
    <p:extLst>
      <p:ext uri="{BB962C8B-B14F-4D97-AF65-F5344CB8AC3E}">
        <p14:creationId xmlns:p14="http://schemas.microsoft.com/office/powerpoint/2010/main" val="398375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600" noProof="0" dirty="0"/>
              <a:t>4003: </a:t>
            </a:r>
            <a:r>
              <a:rPr lang="fr-FR" sz="1600" dirty="0"/>
              <a:t>ABC-06: une étude randomisée de phase III, multicentrique, ouverte comparant traitement symptomatique (TS) seul et TS + oxaliplatine / 5-FU (</a:t>
            </a:r>
            <a:r>
              <a:rPr lang="fr-FR" sz="1600" dirty="0" err="1"/>
              <a:t>mFOLFOX</a:t>
            </a:r>
            <a:r>
              <a:rPr lang="fr-FR" sz="1600" dirty="0"/>
              <a:t>) chez les patients avec cancer des voies biliaires localement avancé/ métastatique prétraités par cisplatine/gemcitabine – </a:t>
            </a:r>
            <a:r>
              <a:rPr lang="fr-FR" sz="1600" dirty="0" err="1"/>
              <a:t>Lamarca</a:t>
            </a:r>
            <a:r>
              <a:rPr lang="fr-FR" sz="1600" dirty="0"/>
              <a:t> A, et al</a:t>
            </a:r>
            <a:endParaRPr lang="fr-FR" sz="1600" noProof="0" dirty="0"/>
          </a:p>
        </p:txBody>
      </p:sp>
      <p:sp>
        <p:nvSpPr>
          <p:cNvPr id="5123" name="Rectangle 3"/>
          <p:cNvSpPr>
            <a:spLocks noGrp="1" noChangeArrowheads="1"/>
          </p:cNvSpPr>
          <p:nvPr>
            <p:ph idx="1"/>
          </p:nvPr>
        </p:nvSpPr>
        <p:spPr/>
        <p:txBody>
          <a:bodyPr/>
          <a:lstStyle/>
          <a:p>
            <a:pPr marL="0" indent="0">
              <a:buNone/>
            </a:pPr>
            <a:r>
              <a:rPr lang="fr-FR" b="1" noProof="0" dirty="0"/>
              <a:t>Conclusions</a:t>
            </a:r>
          </a:p>
          <a:p>
            <a:r>
              <a:rPr lang="fr-FR" b="1" noProof="0" dirty="0"/>
              <a:t>Chez ces patients prétraités avec cancer </a:t>
            </a:r>
            <a:r>
              <a:rPr lang="fr-FR" b="1" dirty="0"/>
              <a:t>des voies biliaires localement avancé ou métastatique</a:t>
            </a:r>
            <a:r>
              <a:rPr lang="fr-FR" b="1" noProof="0" dirty="0"/>
              <a:t>, TS + </a:t>
            </a:r>
            <a:r>
              <a:rPr lang="fr-FR" b="1" noProof="0" dirty="0" err="1"/>
              <a:t>mFOLFOX</a:t>
            </a:r>
            <a:r>
              <a:rPr lang="fr-FR" b="1" noProof="0" dirty="0"/>
              <a:t> a permis d’obtenir une amélioration de la </a:t>
            </a:r>
            <a:r>
              <a:rPr lang="fr-FR" b="1" noProof="0" dirty="0" smtClean="0"/>
              <a:t>SG comparativement </a:t>
            </a:r>
            <a:r>
              <a:rPr lang="fr-FR" b="1" noProof="0" dirty="0"/>
              <a:t>à TS seul</a:t>
            </a:r>
          </a:p>
          <a:p>
            <a:r>
              <a:rPr lang="fr-FR" b="1" dirty="0"/>
              <a:t>Chez les patients avec cancer des voies biliaires localement avancé ou métastatique</a:t>
            </a:r>
            <a:r>
              <a:rPr lang="fr-FR" b="1" noProof="0" dirty="0"/>
              <a:t>, </a:t>
            </a:r>
            <a:r>
              <a:rPr lang="fr-FR" b="1" noProof="0" dirty="0" err="1"/>
              <a:t>mFOLFOX</a:t>
            </a:r>
            <a:r>
              <a:rPr lang="fr-FR" b="1" noProof="0" dirty="0"/>
              <a:t> en 2</a:t>
            </a:r>
            <a:r>
              <a:rPr lang="fr-FR" b="1" baseline="30000" noProof="0" dirty="0"/>
              <a:t>e</a:t>
            </a:r>
            <a:r>
              <a:rPr lang="fr-FR" b="1" noProof="0" dirty="0"/>
              <a:t> ligne associé au traitement symptomatique devrait être considéré comme un nouveau</a:t>
            </a:r>
            <a:r>
              <a:rPr lang="fr-FR" b="1" dirty="0"/>
              <a:t> standard </a:t>
            </a:r>
            <a:endParaRPr lang="fr-FR" noProof="0" dirty="0"/>
          </a:p>
        </p:txBody>
      </p:sp>
      <p:sp>
        <p:nvSpPr>
          <p:cNvPr id="15" name="Text Placeholder 14"/>
          <p:cNvSpPr>
            <a:spLocks noGrp="1"/>
          </p:cNvSpPr>
          <p:nvPr>
            <p:ph type="body" sz="quarter" idx="11"/>
          </p:nvPr>
        </p:nvSpPr>
        <p:spPr>
          <a:xfrm>
            <a:off x="4495800" y="6096000"/>
            <a:ext cx="4283075" cy="487363"/>
          </a:xfrm>
        </p:spPr>
        <p:txBody>
          <a:bodyPr/>
          <a:lstStyle/>
          <a:p>
            <a:r>
              <a:rPr lang="fr-FR" noProof="0" dirty="0" err="1"/>
              <a:t>Lamarca</a:t>
            </a:r>
            <a:r>
              <a:rPr lang="fr-FR" noProof="0" dirty="0"/>
              <a:t> A, et al, J Clin </a:t>
            </a:r>
            <a:r>
              <a:rPr lang="fr-FR" noProof="0" dirty="0" err="1"/>
              <a:t>Oncol</a:t>
            </a:r>
            <a:r>
              <a:rPr lang="fr-FR" noProof="0" dirty="0"/>
              <a:t> 2019;37(</a:t>
            </a:r>
            <a:r>
              <a:rPr lang="fr-FR" noProof="0" dirty="0" err="1"/>
              <a:t>suppl</a:t>
            </a:r>
            <a:r>
              <a:rPr lang="fr-FR" noProof="0" dirty="0"/>
              <a:t>):</a:t>
            </a:r>
            <a:r>
              <a:rPr lang="fr-FR" noProof="0" dirty="0" err="1"/>
              <a:t>abstr</a:t>
            </a:r>
            <a:r>
              <a:rPr lang="fr-FR" noProof="0" dirty="0"/>
              <a:t> 4003</a:t>
            </a:r>
          </a:p>
        </p:txBody>
      </p:sp>
    </p:spTree>
    <p:custDataLst>
      <p:tags r:id="rId1"/>
    </p:custDataLst>
    <p:extLst>
      <p:ext uri="{BB962C8B-B14F-4D97-AF65-F5344CB8AC3E}">
        <p14:creationId xmlns:p14="http://schemas.microsoft.com/office/powerpoint/2010/main" val="720597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noProof="0" dirty="0"/>
              <a:t>Cancers de l’œsophage et de l’estomac</a:t>
            </a:r>
          </a:p>
        </p:txBody>
      </p:sp>
    </p:spTree>
    <p:extLst>
      <p:ext uri="{BB962C8B-B14F-4D97-AF65-F5344CB8AC3E}">
        <p14:creationId xmlns:p14="http://schemas.microsoft.com/office/powerpoint/2010/main" val="29127166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noProof="0" dirty="0"/>
              <a:t>Cancers du côlon, rectum et anus</a:t>
            </a:r>
          </a:p>
        </p:txBody>
      </p:sp>
    </p:spTree>
    <p:extLst>
      <p:ext uri="{BB962C8B-B14F-4D97-AF65-F5344CB8AC3E}">
        <p14:creationId xmlns:p14="http://schemas.microsoft.com/office/powerpoint/2010/main" val="21042958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600" noProof="0" dirty="0" smtClean="0"/>
              <a:t>3500: Trois versus six mois de </a:t>
            </a:r>
            <a:r>
              <a:rPr lang="fr-FR" sz="1600" dirty="0" smtClean="0"/>
              <a:t>FOLFOX ou CAPOX en adjuvant chez les patients avec cancer du côlon stade II à haut risque et stade III : r</a:t>
            </a:r>
            <a:r>
              <a:rPr lang="fr-FR" sz="1600" noProof="0" dirty="0" err="1" smtClean="0"/>
              <a:t>ésultats</a:t>
            </a:r>
            <a:r>
              <a:rPr lang="fr-FR" sz="1600" noProof="0" dirty="0" smtClean="0"/>
              <a:t> d’efficacité de la cohorte grecque du </a:t>
            </a:r>
            <a:r>
              <a:rPr lang="fr-FR" sz="1600" noProof="0" dirty="0" err="1" smtClean="0"/>
              <a:t>Hellenic</a:t>
            </a:r>
            <a:r>
              <a:rPr lang="fr-FR" sz="1600" noProof="0" dirty="0" smtClean="0"/>
              <a:t> </a:t>
            </a:r>
            <a:r>
              <a:rPr lang="fr-FR" sz="1600" noProof="0" dirty="0" err="1" smtClean="0"/>
              <a:t>Oncology</a:t>
            </a:r>
            <a:r>
              <a:rPr lang="fr-FR" sz="1600" noProof="0" dirty="0" smtClean="0"/>
              <a:t> Research Group (HORG) du projet IDEA (International Duration Evaluation of Adjuvant </a:t>
            </a:r>
            <a:r>
              <a:rPr lang="fr-FR" sz="1600" noProof="0" dirty="0" err="1" smtClean="0"/>
              <a:t>chemotherapy</a:t>
            </a:r>
            <a:r>
              <a:rPr lang="fr-FR" sz="1600" noProof="0" dirty="0" smtClean="0"/>
              <a:t>) – </a:t>
            </a:r>
            <a:r>
              <a:rPr lang="fr-FR" sz="1600" noProof="0" dirty="0" err="1" smtClean="0"/>
              <a:t>Souglakos</a:t>
            </a:r>
            <a:r>
              <a:rPr lang="fr-FR" sz="1600" noProof="0" dirty="0" smtClean="0"/>
              <a:t> I, et al</a:t>
            </a:r>
            <a:endParaRPr lang="fr-FR" sz="1600" noProof="0" dirty="0"/>
          </a:p>
        </p:txBody>
      </p:sp>
      <p:sp>
        <p:nvSpPr>
          <p:cNvPr id="5123" name="Rectangle 3"/>
          <p:cNvSpPr>
            <a:spLocks noGrp="1" noChangeArrowheads="1"/>
          </p:cNvSpPr>
          <p:nvPr>
            <p:ph idx="1"/>
          </p:nvPr>
        </p:nvSpPr>
        <p:spPr/>
        <p:txBody>
          <a:bodyPr/>
          <a:lstStyle/>
          <a:p>
            <a:pPr marL="0" indent="0">
              <a:buNone/>
            </a:pPr>
            <a:r>
              <a:rPr lang="fr-FR" b="1" noProof="0" dirty="0" smtClean="0"/>
              <a:t>Objectif</a:t>
            </a:r>
          </a:p>
          <a:p>
            <a:r>
              <a:rPr lang="fr-FR" noProof="0" dirty="0" smtClean="0"/>
              <a:t>Etudier l’efficacité et la tolérance de 3 vs. 6 mois </a:t>
            </a:r>
            <a:r>
              <a:rPr lang="fr-FR" dirty="0" smtClean="0"/>
              <a:t>de chimiothérapie adjuvante à base d’</a:t>
            </a:r>
            <a:r>
              <a:rPr lang="fr-FR" dirty="0" err="1" smtClean="0"/>
              <a:t>oxaliplatine</a:t>
            </a:r>
            <a:r>
              <a:rPr lang="fr-FR" dirty="0" smtClean="0"/>
              <a:t> </a:t>
            </a:r>
            <a:r>
              <a:rPr lang="fr-FR" noProof="0" dirty="0" smtClean="0"/>
              <a:t>+ fluoropyrimidine chez des patients avec </a:t>
            </a:r>
            <a:r>
              <a:rPr lang="fr-FR" dirty="0" smtClean="0"/>
              <a:t>cancer du côlon </a:t>
            </a:r>
            <a:r>
              <a:rPr lang="fr-FR" noProof="0" dirty="0" smtClean="0"/>
              <a:t>stade II haut risque ou stade III</a:t>
            </a:r>
            <a:endParaRPr lang="fr-FR" noProof="0" dirty="0"/>
          </a:p>
        </p:txBody>
      </p:sp>
      <p:sp>
        <p:nvSpPr>
          <p:cNvPr id="15" name="Text Placeholder 14"/>
          <p:cNvSpPr>
            <a:spLocks noGrp="1"/>
          </p:cNvSpPr>
          <p:nvPr>
            <p:ph type="body" sz="quarter" idx="11"/>
          </p:nvPr>
        </p:nvSpPr>
        <p:spPr/>
        <p:txBody>
          <a:bodyPr/>
          <a:lstStyle/>
          <a:p>
            <a:r>
              <a:rPr lang="fr-FR" noProof="0" smtClean="0"/>
              <a:t>Souglakos I, et al, J Clin Oncol 2019;37(suppl):abstr 3500</a:t>
            </a:r>
            <a:endParaRPr lang="fr-FR" noProof="0" dirty="0"/>
          </a:p>
        </p:txBody>
      </p:sp>
      <p:sp>
        <p:nvSpPr>
          <p:cNvPr id="7" name="Rectangle 9"/>
          <p:cNvSpPr txBox="1">
            <a:spLocks noChangeArrowheads="1"/>
          </p:cNvSpPr>
          <p:nvPr/>
        </p:nvSpPr>
        <p:spPr bwMode="auto">
          <a:xfrm>
            <a:off x="267689" y="5478235"/>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 PRINCIPAL</a:t>
            </a:r>
          </a:p>
          <a:p>
            <a:pPr>
              <a:buClr>
                <a:srgbClr val="043882"/>
              </a:buClr>
            </a:pPr>
            <a:r>
              <a:rPr lang="fr-FR" dirty="0" smtClean="0"/>
              <a:t>SSM </a:t>
            </a:r>
            <a:r>
              <a:rPr lang="fr-FR" dirty="0"/>
              <a:t>à 3 ans</a:t>
            </a:r>
          </a:p>
        </p:txBody>
      </p:sp>
      <p:sp>
        <p:nvSpPr>
          <p:cNvPr id="8" name="Content Placeholder 26"/>
          <p:cNvSpPr txBox="1">
            <a:spLocks/>
          </p:cNvSpPr>
          <p:nvPr/>
        </p:nvSpPr>
        <p:spPr>
          <a:xfrm>
            <a:off x="4180878" y="5478235"/>
            <a:ext cx="4495800" cy="98500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 SECONDAIRE</a:t>
            </a:r>
          </a:p>
          <a:p>
            <a:pPr>
              <a:buClr>
                <a:srgbClr val="043882"/>
              </a:buClr>
            </a:pPr>
            <a:r>
              <a:rPr lang="fr-FR" dirty="0" smtClean="0"/>
              <a:t>Tolérance</a:t>
            </a:r>
            <a:endParaRPr lang="fr-FR" dirty="0"/>
          </a:p>
        </p:txBody>
      </p:sp>
      <p:sp>
        <p:nvSpPr>
          <p:cNvPr id="9" name="Oval 14"/>
          <p:cNvSpPr>
            <a:spLocks noChangeArrowheads="1"/>
          </p:cNvSpPr>
          <p:nvPr/>
        </p:nvSpPr>
        <p:spPr bwMode="auto">
          <a:xfrm>
            <a:off x="3485133" y="346264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fr-FR" altLang="zh-CN" sz="1600" b="1">
                <a:solidFill>
                  <a:srgbClr val="043882"/>
                </a:solidFill>
                <a:latin typeface="Arial"/>
                <a:ea typeface="SimSun" pitchFamily="2" charset="-122"/>
                <a:cs typeface="Arial"/>
              </a:rPr>
              <a:t>R</a:t>
            </a:r>
          </a:p>
          <a:p>
            <a:pPr algn="ctr">
              <a:defRPr/>
            </a:pPr>
            <a:r>
              <a:rPr lang="fr-FR" altLang="zh-CN" sz="1600" b="1">
                <a:solidFill>
                  <a:srgbClr val="043882"/>
                </a:solidFill>
                <a:latin typeface="Arial"/>
                <a:ea typeface="SimSun" pitchFamily="2" charset="-122"/>
                <a:cs typeface="Arial"/>
              </a:rPr>
              <a:t>1:1</a:t>
            </a:r>
            <a:endParaRPr lang="fr-FR" altLang="zh-CN" sz="1600" b="1" dirty="0">
              <a:solidFill>
                <a:srgbClr val="043882"/>
              </a:solidFill>
              <a:latin typeface="Arial"/>
              <a:ea typeface="SimSun" pitchFamily="2" charset="-122"/>
              <a:cs typeface="Arial"/>
            </a:endParaRPr>
          </a:p>
        </p:txBody>
      </p:sp>
      <p:cxnSp>
        <p:nvCxnSpPr>
          <p:cNvPr id="10" name="AutoShape 15"/>
          <p:cNvCxnSpPr>
            <a:cxnSpLocks noChangeShapeType="1"/>
            <a:stCxn id="9" idx="0"/>
            <a:endCxn id="17" idx="1"/>
          </p:cNvCxnSpPr>
          <p:nvPr/>
        </p:nvCxnSpPr>
        <p:spPr bwMode="auto">
          <a:xfrm rot="5400000" flipH="1" flipV="1">
            <a:off x="3677045" y="2846388"/>
            <a:ext cx="716144" cy="516372"/>
          </a:xfrm>
          <a:prstGeom prst="bentConnector2">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7776511" y="2482195"/>
            <a:ext cx="827558" cy="528613"/>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fr-FR" altLang="zh-CN" b="1" dirty="0">
                <a:solidFill>
                  <a:srgbClr val="FFFFFF"/>
                </a:solidFill>
                <a:latin typeface="Arial"/>
                <a:ea typeface="SimSun" pitchFamily="2" charset="-122"/>
                <a:cs typeface="Arial"/>
              </a:rPr>
              <a:t>Prog</a:t>
            </a:r>
          </a:p>
        </p:txBody>
      </p:sp>
      <p:sp>
        <p:nvSpPr>
          <p:cNvPr id="12" name="Content Placeholder 26"/>
          <p:cNvSpPr txBox="1">
            <a:spLocks/>
          </p:cNvSpPr>
          <p:nvPr/>
        </p:nvSpPr>
        <p:spPr bwMode="auto">
          <a:xfrm>
            <a:off x="4468404" y="3176160"/>
            <a:ext cx="4407905" cy="892175"/>
          </a:xfrm>
          <a:prstGeom prst="rect">
            <a:avLst/>
          </a:prstGeom>
          <a:noFill/>
          <a:ln w="9525">
            <a:noFill/>
            <a:miter lim="800000"/>
            <a:headEnd/>
            <a:tailEnd/>
          </a:ln>
        </p:spPr>
        <p:txBody>
          <a:bodyPr/>
          <a:lstStyle/>
          <a:p>
            <a:pPr marL="190500" indent="-190500">
              <a:spcBef>
                <a:spcPts val="0"/>
              </a:spcBef>
              <a:spcAft>
                <a:spcPts val="400"/>
              </a:spcAft>
              <a:defRPr/>
            </a:pPr>
            <a:r>
              <a:rPr lang="fr-FR" sz="1100" b="1" dirty="0">
                <a:solidFill>
                  <a:srgbClr val="043882"/>
                </a:solidFill>
                <a:latin typeface="Arial"/>
                <a:cs typeface="Arial"/>
              </a:rPr>
              <a:t>Stratification</a:t>
            </a:r>
          </a:p>
          <a:p>
            <a:pPr marL="203200" indent="-203200">
              <a:spcBef>
                <a:spcPts val="0"/>
              </a:spcBef>
              <a:spcAft>
                <a:spcPts val="400"/>
              </a:spcAft>
              <a:buFont typeface="Arial" pitchFamily="34" charset="0"/>
              <a:buChar char="•"/>
              <a:defRPr/>
            </a:pPr>
            <a:r>
              <a:rPr lang="fr-FR" sz="1100" dirty="0">
                <a:solidFill>
                  <a:srgbClr val="4D4D4D"/>
                </a:solidFill>
                <a:latin typeface="Arial"/>
                <a:cs typeface="Arial"/>
              </a:rPr>
              <a:t>Obstruction/perforation</a:t>
            </a:r>
          </a:p>
          <a:p>
            <a:pPr marL="203200" indent="-203200">
              <a:spcBef>
                <a:spcPts val="0"/>
              </a:spcBef>
              <a:spcAft>
                <a:spcPts val="400"/>
              </a:spcAft>
              <a:buFont typeface="Arial" pitchFamily="34" charset="0"/>
              <a:buChar char="•"/>
              <a:defRPr/>
            </a:pPr>
            <a:r>
              <a:rPr lang="fr-FR" sz="1100" dirty="0">
                <a:solidFill>
                  <a:srgbClr val="4D4D4D"/>
                </a:solidFill>
                <a:latin typeface="Arial"/>
                <a:cs typeface="Arial"/>
              </a:rPr>
              <a:t>Invasion vasculaire extra-murale</a:t>
            </a:r>
          </a:p>
          <a:p>
            <a:pPr marL="203200" indent="-203200">
              <a:spcBef>
                <a:spcPts val="0"/>
              </a:spcBef>
              <a:spcAft>
                <a:spcPts val="400"/>
              </a:spcAft>
              <a:buFont typeface="Arial" pitchFamily="34" charset="0"/>
              <a:buChar char="•"/>
              <a:defRPr/>
            </a:pPr>
            <a:r>
              <a:rPr lang="fr-FR" sz="1100" dirty="0">
                <a:solidFill>
                  <a:srgbClr val="4D4D4D"/>
                </a:solidFill>
                <a:latin typeface="Arial"/>
                <a:cs typeface="Arial"/>
              </a:rPr>
              <a:t>Carcinomes indifférenciés</a:t>
            </a:r>
          </a:p>
          <a:p>
            <a:pPr marL="203200" indent="-203200">
              <a:spcBef>
                <a:spcPts val="0"/>
              </a:spcBef>
              <a:spcAft>
                <a:spcPts val="400"/>
              </a:spcAft>
              <a:buFont typeface="Arial" pitchFamily="34" charset="0"/>
              <a:buChar char="•"/>
              <a:defRPr/>
            </a:pPr>
            <a:r>
              <a:rPr lang="fr-FR" sz="1100" dirty="0">
                <a:solidFill>
                  <a:srgbClr val="4D4D4D"/>
                </a:solidFill>
                <a:latin typeface="Arial"/>
                <a:cs typeface="Arial"/>
              </a:rPr>
              <a:t>mrT4</a:t>
            </a:r>
          </a:p>
        </p:txBody>
      </p:sp>
      <p:cxnSp>
        <p:nvCxnSpPr>
          <p:cNvPr id="13" name="AutoShape 19"/>
          <p:cNvCxnSpPr>
            <a:cxnSpLocks noChangeShapeType="1"/>
            <a:stCxn id="18" idx="3"/>
            <a:endCxn id="9" idx="2"/>
          </p:cNvCxnSpPr>
          <p:nvPr/>
        </p:nvCxnSpPr>
        <p:spPr bwMode="auto">
          <a:xfrm>
            <a:off x="3376274" y="3754746"/>
            <a:ext cx="108859" cy="0"/>
          </a:xfrm>
          <a:prstGeom prst="straightConnector1">
            <a:avLst/>
          </a:prstGeom>
          <a:noFill/>
          <a:ln w="57150">
            <a:solidFill>
              <a:schemeClr val="bg2">
                <a:lumMod val="60000"/>
                <a:lumOff val="40000"/>
              </a:schemeClr>
            </a:solidFill>
            <a:round/>
            <a:headEnd type="none" w="med" len="med"/>
            <a:tailEnd type="none" w="med" len="med"/>
          </a:ln>
        </p:spPr>
      </p:cxnSp>
      <p:cxnSp>
        <p:nvCxnSpPr>
          <p:cNvPr id="16" name="AutoShape 21"/>
          <p:cNvCxnSpPr>
            <a:cxnSpLocks noChangeShapeType="1"/>
            <a:stCxn id="17" idx="3"/>
            <a:endCxn id="11" idx="1"/>
          </p:cNvCxnSpPr>
          <p:nvPr/>
        </p:nvCxnSpPr>
        <p:spPr bwMode="auto">
          <a:xfrm>
            <a:off x="7444035" y="2746502"/>
            <a:ext cx="332476" cy="0"/>
          </a:xfrm>
          <a:prstGeom prst="straightConnector1">
            <a:avLst/>
          </a:prstGeom>
          <a:noFill/>
          <a:ln w="57150">
            <a:solidFill>
              <a:schemeClr val="bg2">
                <a:lumMod val="60000"/>
                <a:lumOff val="40000"/>
              </a:schemeClr>
            </a:solidFill>
            <a:round/>
            <a:headEnd/>
            <a:tailEnd type="triangle" w="med" len="med"/>
          </a:ln>
        </p:spPr>
      </p:cxnSp>
      <p:sp>
        <p:nvSpPr>
          <p:cNvPr id="17" name="AutoShape 8"/>
          <p:cNvSpPr>
            <a:spLocks noChangeArrowheads="1"/>
          </p:cNvSpPr>
          <p:nvPr/>
        </p:nvSpPr>
        <p:spPr bwMode="auto">
          <a:xfrm>
            <a:off x="4293303" y="2301543"/>
            <a:ext cx="3150732" cy="889917"/>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fr-FR" altLang="zh-CN" dirty="0">
                <a:solidFill>
                  <a:srgbClr val="FFFFFF"/>
                </a:solidFill>
                <a:latin typeface="Arial"/>
                <a:ea typeface="SimSun" pitchFamily="2" charset="-122"/>
                <a:cs typeface="Arial"/>
              </a:rPr>
              <a:t>Chimiothérapie FOLFOX4 ou CAPOX 3 mois</a:t>
            </a:r>
            <a:br>
              <a:rPr lang="fr-FR" altLang="zh-CN" dirty="0">
                <a:solidFill>
                  <a:srgbClr val="FFFFFF"/>
                </a:solidFill>
                <a:latin typeface="Arial"/>
                <a:ea typeface="SimSun" pitchFamily="2" charset="-122"/>
                <a:cs typeface="Arial"/>
              </a:rPr>
            </a:br>
            <a:r>
              <a:rPr lang="fr-FR" altLang="zh-CN" dirty="0">
                <a:solidFill>
                  <a:srgbClr val="FFFFFF"/>
                </a:solidFill>
                <a:latin typeface="Arial"/>
                <a:ea typeface="SimSun" pitchFamily="2" charset="-122"/>
                <a:cs typeface="Arial"/>
              </a:rPr>
              <a:t>(n=558)</a:t>
            </a:r>
            <a:endParaRPr lang="fr-FR" altLang="zh-CN" sz="1600" dirty="0">
              <a:solidFill>
                <a:srgbClr val="FFFFFF"/>
              </a:solidFill>
              <a:latin typeface="Arial"/>
              <a:ea typeface="SimSun" pitchFamily="2" charset="-122"/>
              <a:cs typeface="Arial"/>
            </a:endParaRPr>
          </a:p>
        </p:txBody>
      </p:sp>
      <p:sp>
        <p:nvSpPr>
          <p:cNvPr id="18" name="AutoShape 9"/>
          <p:cNvSpPr>
            <a:spLocks noChangeArrowheads="1"/>
          </p:cNvSpPr>
          <p:nvPr/>
        </p:nvSpPr>
        <p:spPr bwMode="auto">
          <a:xfrm>
            <a:off x="408912" y="3143553"/>
            <a:ext cx="2967362" cy="122238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fr-FR" altLang="zh-CN" sz="1600">
                <a:solidFill>
                  <a:srgbClr val="FFFFFF"/>
                </a:solidFill>
                <a:latin typeface="Arial"/>
                <a:ea typeface="SimSun" pitchFamily="2" charset="-122"/>
                <a:cs typeface="Arial"/>
              </a:rPr>
              <a:t>Critères d'inclusion</a:t>
            </a:r>
          </a:p>
          <a:p>
            <a:pPr marL="228600" indent="-228600" defTabSz="892175" eaLnBrk="0" hangingPunct="0">
              <a:spcAft>
                <a:spcPct val="30000"/>
              </a:spcAft>
              <a:buFont typeface="Arial" pitchFamily="34" charset="0"/>
              <a:buChar char="•"/>
              <a:defRPr/>
            </a:pPr>
            <a:r>
              <a:rPr lang="fr-FR" altLang="zh-CN" sz="1600">
                <a:solidFill>
                  <a:srgbClr val="FFFFFF"/>
                </a:solidFill>
                <a:latin typeface="Arial"/>
                <a:ea typeface="SimSun" pitchFamily="2" charset="-122"/>
                <a:cs typeface="Arial"/>
              </a:rPr>
              <a:t>Cancer du colon stade II haut risque ou stade III </a:t>
            </a:r>
          </a:p>
          <a:p>
            <a:pPr defTabSz="892175" eaLnBrk="0" hangingPunct="0">
              <a:spcAft>
                <a:spcPct val="30000"/>
              </a:spcAft>
              <a:defRPr/>
            </a:pPr>
            <a:r>
              <a:rPr lang="fr-FR" altLang="zh-CN" sz="1600">
                <a:solidFill>
                  <a:srgbClr val="FFFFFF"/>
                </a:solidFill>
                <a:latin typeface="Arial"/>
                <a:ea typeface="SimSun" pitchFamily="2" charset="-122"/>
                <a:cs typeface="Arial"/>
              </a:rPr>
              <a:t>(n=1121)</a:t>
            </a:r>
            <a:endParaRPr lang="fr-FR" altLang="zh-CN" sz="1600" dirty="0">
              <a:solidFill>
                <a:srgbClr val="FFFFFF"/>
              </a:solidFill>
              <a:latin typeface="Arial"/>
              <a:ea typeface="SimSun" pitchFamily="2" charset="-122"/>
              <a:cs typeface="Arial"/>
            </a:endParaRPr>
          </a:p>
        </p:txBody>
      </p:sp>
      <p:cxnSp>
        <p:nvCxnSpPr>
          <p:cNvPr id="19" name="AutoShape 16"/>
          <p:cNvCxnSpPr>
            <a:cxnSpLocks noChangeShapeType="1"/>
            <a:stCxn id="9" idx="4"/>
            <a:endCxn id="22" idx="1"/>
          </p:cNvCxnSpPr>
          <p:nvPr/>
        </p:nvCxnSpPr>
        <p:spPr bwMode="auto">
          <a:xfrm rot="16200000" flipH="1">
            <a:off x="3659152" y="4164624"/>
            <a:ext cx="752368" cy="516811"/>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7776511" y="4534907"/>
            <a:ext cx="827558" cy="528614"/>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fr-FR" altLang="zh-CN" b="1" dirty="0">
                <a:solidFill>
                  <a:srgbClr val="FFFFFF"/>
                </a:solidFill>
                <a:latin typeface="Arial"/>
                <a:ea typeface="SimSun" pitchFamily="2" charset="-122"/>
                <a:cs typeface="Arial"/>
              </a:rPr>
              <a:t>Prog</a:t>
            </a:r>
          </a:p>
        </p:txBody>
      </p:sp>
      <p:cxnSp>
        <p:nvCxnSpPr>
          <p:cNvPr id="21" name="AutoShape 20"/>
          <p:cNvCxnSpPr>
            <a:cxnSpLocks noChangeShapeType="1"/>
            <a:stCxn id="22" idx="3"/>
            <a:endCxn id="20" idx="1"/>
          </p:cNvCxnSpPr>
          <p:nvPr/>
        </p:nvCxnSpPr>
        <p:spPr bwMode="auto">
          <a:xfrm>
            <a:off x="7442616" y="4799214"/>
            <a:ext cx="333895" cy="0"/>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4293742" y="4354256"/>
            <a:ext cx="3148874" cy="889916"/>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fr-FR" altLang="zh-CN" dirty="0">
                <a:solidFill>
                  <a:srgbClr val="4D4D4D"/>
                </a:solidFill>
                <a:latin typeface="Arial"/>
                <a:ea typeface="SimSun" pitchFamily="2" charset="-122"/>
                <a:cs typeface="Arial"/>
              </a:rPr>
              <a:t>Chimiothérapie FOLFOX4 ou CAPOX 6 mois</a:t>
            </a:r>
            <a:br>
              <a:rPr lang="fr-FR" altLang="zh-CN" dirty="0">
                <a:solidFill>
                  <a:srgbClr val="4D4D4D"/>
                </a:solidFill>
                <a:latin typeface="Arial"/>
                <a:ea typeface="SimSun" pitchFamily="2" charset="-122"/>
                <a:cs typeface="Arial"/>
              </a:rPr>
            </a:br>
            <a:r>
              <a:rPr lang="fr-FR" altLang="zh-CN" dirty="0">
                <a:solidFill>
                  <a:srgbClr val="4D4D4D"/>
                </a:solidFill>
                <a:latin typeface="Arial"/>
                <a:ea typeface="SimSun" pitchFamily="2" charset="-122"/>
                <a:cs typeface="Arial"/>
              </a:rPr>
              <a:t>(n=557)</a:t>
            </a:r>
          </a:p>
        </p:txBody>
      </p:sp>
    </p:spTree>
    <p:custDataLst>
      <p:tags r:id="rId1"/>
    </p:custDataLst>
    <p:extLst>
      <p:ext uri="{BB962C8B-B14F-4D97-AF65-F5344CB8AC3E}">
        <p14:creationId xmlns:p14="http://schemas.microsoft.com/office/powerpoint/2010/main" val="8607822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600" dirty="0"/>
              <a:t>3500: Trois versus six mois de FOLFOX ou CAPOX en adjuvant chez les patients avec cancer du côlon stade II à haut risque et stade III : résultats d’efficacité de la cohorte grecque du </a:t>
            </a:r>
            <a:r>
              <a:rPr lang="fr-FR" sz="1600" dirty="0" err="1"/>
              <a:t>Hellenic</a:t>
            </a:r>
            <a:r>
              <a:rPr lang="fr-FR" sz="1600" dirty="0"/>
              <a:t> </a:t>
            </a:r>
            <a:r>
              <a:rPr lang="fr-FR" sz="1600" dirty="0" err="1"/>
              <a:t>Oncology</a:t>
            </a:r>
            <a:r>
              <a:rPr lang="fr-FR" sz="1600" dirty="0"/>
              <a:t> </a:t>
            </a:r>
            <a:r>
              <a:rPr lang="fr-FR" sz="1600" dirty="0" err="1"/>
              <a:t>Research</a:t>
            </a:r>
            <a:r>
              <a:rPr lang="fr-FR" sz="1600" dirty="0"/>
              <a:t> Group (HORG) du projet IDEA (International Duration Evaluation of Adjuvant </a:t>
            </a:r>
            <a:r>
              <a:rPr lang="fr-FR" sz="1600" dirty="0" err="1"/>
              <a:t>chemotherapy</a:t>
            </a:r>
            <a:r>
              <a:rPr lang="fr-FR" sz="1600" dirty="0"/>
              <a:t>) – </a:t>
            </a:r>
            <a:r>
              <a:rPr lang="fr-FR" sz="1600" dirty="0" err="1"/>
              <a:t>Souglakos</a:t>
            </a:r>
            <a:r>
              <a:rPr lang="fr-FR" sz="1600" dirty="0"/>
              <a:t> I, et al</a:t>
            </a:r>
          </a:p>
        </p:txBody>
      </p:sp>
      <p:sp>
        <p:nvSpPr>
          <p:cNvPr id="5123" name="Rectangle 3"/>
          <p:cNvSpPr>
            <a:spLocks noGrp="1" noChangeArrowheads="1"/>
          </p:cNvSpPr>
          <p:nvPr>
            <p:ph idx="1"/>
          </p:nvPr>
        </p:nvSpPr>
        <p:spPr/>
        <p:txBody>
          <a:bodyPr/>
          <a:lstStyle/>
          <a:p>
            <a:pPr marL="0" indent="0">
              <a:buNone/>
            </a:pPr>
            <a:r>
              <a:rPr lang="fr-FR" b="1"/>
              <a:t>Résultats</a:t>
            </a:r>
          </a:p>
          <a:p>
            <a:pPr marL="0" indent="0" algn="ctr">
              <a:buNone/>
            </a:pPr>
            <a:r>
              <a:rPr lang="fr-FR" b="1"/>
              <a:t>SSM à 3 ans</a:t>
            </a:r>
          </a:p>
        </p:txBody>
      </p:sp>
      <p:sp>
        <p:nvSpPr>
          <p:cNvPr id="15" name="Text Placeholder 14"/>
          <p:cNvSpPr>
            <a:spLocks noGrp="1"/>
          </p:cNvSpPr>
          <p:nvPr>
            <p:ph type="body" sz="quarter" idx="11"/>
          </p:nvPr>
        </p:nvSpPr>
        <p:spPr>
          <a:xfrm>
            <a:off x="4495800" y="6096000"/>
            <a:ext cx="4283075" cy="487363"/>
          </a:xfrm>
        </p:spPr>
        <p:txBody>
          <a:bodyPr/>
          <a:lstStyle/>
          <a:p>
            <a:r>
              <a:rPr lang="fr-FR"/>
              <a:t>Souglakos I, et al, J Clin Oncol 2019;37(suppl):abstr 3500</a:t>
            </a:r>
          </a:p>
        </p:txBody>
      </p:sp>
      <p:graphicFrame>
        <p:nvGraphicFramePr>
          <p:cNvPr id="87" name="Table 86">
            <a:extLst>
              <a:ext uri="{FF2B5EF4-FFF2-40B4-BE49-F238E27FC236}">
                <a16:creationId xmlns:a16="http://schemas.microsoft.com/office/drawing/2014/main" id="{9631350D-0330-4AF7-B944-3519F4E00DD3}"/>
              </a:ext>
            </a:extLst>
          </p:cNvPr>
          <p:cNvGraphicFramePr>
            <a:graphicFrameLocks noGrp="1"/>
          </p:cNvGraphicFramePr>
          <p:nvPr>
            <p:extLst>
              <p:ext uri="{D42A27DB-BD31-4B8C-83A1-F6EECF244321}">
                <p14:modId xmlns:p14="http://schemas.microsoft.com/office/powerpoint/2010/main" val="1712692935"/>
              </p:ext>
            </p:extLst>
          </p:nvPr>
        </p:nvGraphicFramePr>
        <p:xfrm>
          <a:off x="1966453" y="3723708"/>
          <a:ext cx="7055628" cy="1042886"/>
        </p:xfrm>
        <a:graphic>
          <a:graphicData uri="http://schemas.openxmlformats.org/drawingml/2006/table">
            <a:tbl>
              <a:tblPr firstRow="1" bandRow="1">
                <a:tableStyleId>{69012ECD-51FC-41F1-AA8D-1B2483CD663E}</a:tableStyleId>
              </a:tblPr>
              <a:tblGrid>
                <a:gridCol w="941115">
                  <a:extLst>
                    <a:ext uri="{9D8B030D-6E8A-4147-A177-3AD203B41FA5}">
                      <a16:colId xmlns:a16="http://schemas.microsoft.com/office/drawing/2014/main" val="20000"/>
                    </a:ext>
                  </a:extLst>
                </a:gridCol>
                <a:gridCol w="1136040">
                  <a:extLst>
                    <a:ext uri="{9D8B030D-6E8A-4147-A177-3AD203B41FA5}">
                      <a16:colId xmlns:a16="http://schemas.microsoft.com/office/drawing/2014/main" val="20001"/>
                    </a:ext>
                  </a:extLst>
                </a:gridCol>
                <a:gridCol w="995531">
                  <a:extLst>
                    <a:ext uri="{9D8B030D-6E8A-4147-A177-3AD203B41FA5}">
                      <a16:colId xmlns:a16="http://schemas.microsoft.com/office/drawing/2014/main" val="20002"/>
                    </a:ext>
                  </a:extLst>
                </a:gridCol>
                <a:gridCol w="1413422">
                  <a:extLst>
                    <a:ext uri="{9D8B030D-6E8A-4147-A177-3AD203B41FA5}">
                      <a16:colId xmlns:a16="http://schemas.microsoft.com/office/drawing/2014/main" val="20003"/>
                    </a:ext>
                  </a:extLst>
                </a:gridCol>
                <a:gridCol w="1408549">
                  <a:extLst>
                    <a:ext uri="{9D8B030D-6E8A-4147-A177-3AD203B41FA5}">
                      <a16:colId xmlns:a16="http://schemas.microsoft.com/office/drawing/2014/main" val="562346507"/>
                    </a:ext>
                  </a:extLst>
                </a:gridCol>
                <a:gridCol w="1160971">
                  <a:extLst>
                    <a:ext uri="{9D8B030D-6E8A-4147-A177-3AD203B41FA5}">
                      <a16:colId xmlns:a16="http://schemas.microsoft.com/office/drawing/2014/main" val="20005"/>
                    </a:ext>
                  </a:extLst>
                </a:gridCol>
              </a:tblGrid>
              <a:tr h="31658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i="0" u="none" strike="noStrike" cap="none" normalizeH="0" baseline="0" noProof="0">
                          <a:ln>
                            <a:noFill/>
                          </a:ln>
                          <a:solidFill>
                            <a:srgbClr val="4D4D4D"/>
                          </a:solidFill>
                          <a:effectLst/>
                          <a:latin typeface="Arial" charset="0"/>
                          <a:cs typeface="Arial" charset="0"/>
                        </a:rPr>
                        <a:t>Durée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1" i="0" u="none" strike="noStrike" cap="none" normalizeH="0" baseline="0" noProof="0">
                          <a:ln>
                            <a:noFill/>
                          </a:ln>
                          <a:solidFill>
                            <a:srgbClr val="4D4D4D"/>
                          </a:solidFill>
                          <a:effectLst/>
                          <a:latin typeface="Arial" charset="0"/>
                          <a:cs typeface="Arial" charset="0"/>
                        </a:rPr>
                        <a:t>Evts/total</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1" i="0" u="none" strike="noStrike" cap="none" normalizeH="0" baseline="0" noProof="0">
                          <a:ln>
                            <a:noFill/>
                          </a:ln>
                          <a:solidFill>
                            <a:srgbClr val="4D4D4D"/>
                          </a:solidFill>
                          <a:effectLst/>
                          <a:latin typeface="Arial" charset="0"/>
                          <a:cs typeface="Arial" charset="0"/>
                        </a:rPr>
                        <a:t>Date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1" i="0" u="none" strike="noStrike" cap="none" normalizeH="0" baseline="0" noProof="0" dirty="0">
                          <a:ln>
                            <a:noFill/>
                          </a:ln>
                          <a:solidFill>
                            <a:srgbClr val="4D4D4D"/>
                          </a:solidFill>
                          <a:effectLst/>
                          <a:latin typeface="Arial" charset="0"/>
                          <a:cs typeface="Arial" charset="0"/>
                        </a:rPr>
                        <a:t>Kaplan Meier (IC95</a:t>
                      </a:r>
                      <a:r>
                        <a:rPr kumimoji="0" lang="fr-FR" sz="1200" b="1" i="0" u="none" strike="noStrike" cap="none" normalizeH="0" baseline="0" noProof="0" dirty="0" smtClean="0">
                          <a:ln>
                            <a:noFill/>
                          </a:ln>
                          <a:solidFill>
                            <a:srgbClr val="4D4D4D"/>
                          </a:solidFill>
                          <a:effectLst/>
                          <a:latin typeface="Arial" charset="0"/>
                          <a:cs typeface="Arial" charset="0"/>
                        </a:rPr>
                        <a:t>%)</a:t>
                      </a:r>
                      <a:endParaRPr kumimoji="0" lang="fr-FR" sz="1200" b="1" i="0" u="none" strike="noStrike" cap="none" normalizeH="0" baseline="0" noProof="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1" i="0" u="none" strike="noStrike" cap="none" normalizeH="0" baseline="0" noProof="0">
                          <a:ln>
                            <a:noFill/>
                          </a:ln>
                          <a:solidFill>
                            <a:srgbClr val="4D4D4D"/>
                          </a:solidFill>
                          <a:effectLst/>
                          <a:latin typeface="Arial" charset="0"/>
                          <a:cs typeface="Arial" charset="0"/>
                        </a:rPr>
                        <a:t>HR (IC95%)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1" i="0" u="none" strike="noStrike" cap="none" normalizeH="0" baseline="0" noProof="0">
                          <a:ln>
                            <a:noFill/>
                          </a:ln>
                          <a:solidFill>
                            <a:srgbClr val="4D4D4D"/>
                          </a:solidFill>
                          <a:effectLst/>
                          <a:latin typeface="Arial" charset="0"/>
                          <a:cs typeface="Arial" charset="0"/>
                        </a:rPr>
                        <a:t>p log-rank</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2843">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charset="0"/>
                          <a:cs typeface="Arial" charset="0"/>
                        </a:rPr>
                        <a:t>3 Mois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charset="0"/>
                          <a:cs typeface="Arial" charset="0"/>
                        </a:rPr>
                        <a:t>192/558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charset="0"/>
                          <a:cs typeface="Arial" charset="0"/>
                        </a:rPr>
                        <a:t>3 ans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charset="0"/>
                          <a:cs typeface="Arial" charset="0"/>
                        </a:rPr>
                        <a:t>77,2 (72,1 - 82,3)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defRPr/>
                      </a:pPr>
                      <a:r>
                        <a:rPr kumimoji="0" lang="fr-FR" sz="1200" b="0" i="0" u="none" strike="noStrike" cap="none" normalizeH="0" baseline="0" noProof="0">
                          <a:ln>
                            <a:noFill/>
                          </a:ln>
                          <a:solidFill>
                            <a:srgbClr val="4D4D4D"/>
                          </a:solidFill>
                          <a:effectLst/>
                          <a:latin typeface="Arial" charset="0"/>
                          <a:cs typeface="Arial" charset="0"/>
                        </a:rPr>
                        <a:t>1,05 (0,61 - 1,55)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charset="0"/>
                          <a:cs typeface="Arial" charset="0"/>
                        </a:rPr>
                        <a:t>0,647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92843">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charset="0"/>
                          <a:cs typeface="Arial" charset="0"/>
                        </a:rPr>
                        <a:t>6 Mois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charset="0"/>
                          <a:cs typeface="Arial" charset="0"/>
                        </a:rPr>
                        <a:t>207/557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charset="0"/>
                          <a:cs typeface="Arial" charset="0"/>
                        </a:rPr>
                        <a:t>3 ans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charset="0"/>
                          <a:cs typeface="Arial" charset="0"/>
                        </a:rPr>
                        <a:t>77,9 (72,6 - 82,5)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charset="0"/>
                          <a:cs typeface="Arial" charset="0"/>
                        </a:rPr>
                        <a:t>Référence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endParaRPr kumimoji="0" lang="en-GB" sz="12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extLst>
                  <a:ext uri="{0D108BD9-81ED-4DB2-BD59-A6C34878D82A}">
                    <a16:rowId xmlns:a16="http://schemas.microsoft.com/office/drawing/2014/main" val="10002"/>
                  </a:ext>
                </a:extLst>
              </a:tr>
            </a:tbl>
          </a:graphicData>
        </a:graphic>
      </p:graphicFrame>
      <p:grpSp>
        <p:nvGrpSpPr>
          <p:cNvPr id="4" name="Group 3">
            <a:extLst>
              <a:ext uri="{FF2B5EF4-FFF2-40B4-BE49-F238E27FC236}">
                <a16:creationId xmlns:a16="http://schemas.microsoft.com/office/drawing/2014/main" id="{A17E5135-1049-4A84-B72D-2452B09895C9}"/>
              </a:ext>
            </a:extLst>
          </p:cNvPr>
          <p:cNvGrpSpPr/>
          <p:nvPr/>
        </p:nvGrpSpPr>
        <p:grpSpPr>
          <a:xfrm>
            <a:off x="840338" y="1916479"/>
            <a:ext cx="7841040" cy="4214837"/>
            <a:chOff x="840338" y="1912194"/>
            <a:chExt cx="7841040" cy="3847700"/>
          </a:xfrm>
        </p:grpSpPr>
        <p:grpSp>
          <p:nvGrpSpPr>
            <p:cNvPr id="7" name="Group 6">
              <a:extLst>
                <a:ext uri="{FF2B5EF4-FFF2-40B4-BE49-F238E27FC236}">
                  <a16:creationId xmlns:a16="http://schemas.microsoft.com/office/drawing/2014/main" id="{59B8A7FC-5AFD-4007-8D15-FA0E5E6F7A38}"/>
                </a:ext>
              </a:extLst>
            </p:cNvPr>
            <p:cNvGrpSpPr/>
            <p:nvPr/>
          </p:nvGrpSpPr>
          <p:grpSpPr>
            <a:xfrm>
              <a:off x="840338" y="2204863"/>
              <a:ext cx="7373829" cy="3555031"/>
              <a:chOff x="348362" y="2204863"/>
              <a:chExt cx="7595995" cy="3555031"/>
            </a:xfrm>
          </p:grpSpPr>
          <p:sp>
            <p:nvSpPr>
              <p:cNvPr id="8" name="Freeform 21">
                <a:extLst>
                  <a:ext uri="{FF2B5EF4-FFF2-40B4-BE49-F238E27FC236}">
                    <a16:creationId xmlns:a16="http://schemas.microsoft.com/office/drawing/2014/main" id="{5F1B055B-3B81-48F7-9F0A-4E730CA6490D}"/>
                  </a:ext>
                </a:extLst>
              </p:cNvPr>
              <p:cNvSpPr>
                <a:spLocks/>
              </p:cNvSpPr>
              <p:nvPr/>
            </p:nvSpPr>
            <p:spPr bwMode="auto">
              <a:xfrm>
                <a:off x="1138862" y="2334069"/>
                <a:ext cx="6805495"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9" name="Line 6">
                <a:extLst>
                  <a:ext uri="{FF2B5EF4-FFF2-40B4-BE49-F238E27FC236}">
                    <a16:creationId xmlns:a16="http://schemas.microsoft.com/office/drawing/2014/main" id="{9CE3B4DB-F6D3-42FD-9937-C9E6B881D8B2}"/>
                  </a:ext>
                </a:extLst>
              </p:cNvPr>
              <p:cNvSpPr>
                <a:spLocks noChangeShapeType="1"/>
              </p:cNvSpPr>
              <p:nvPr/>
            </p:nvSpPr>
            <p:spPr bwMode="auto">
              <a:xfrm>
                <a:off x="1048631" y="233406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10" name="Line 7">
                <a:extLst>
                  <a:ext uri="{FF2B5EF4-FFF2-40B4-BE49-F238E27FC236}">
                    <a16:creationId xmlns:a16="http://schemas.microsoft.com/office/drawing/2014/main" id="{3974614A-5247-431F-947E-AFD883AD18C7}"/>
                  </a:ext>
                </a:extLst>
              </p:cNvPr>
              <p:cNvSpPr>
                <a:spLocks noChangeShapeType="1"/>
              </p:cNvSpPr>
              <p:nvPr/>
            </p:nvSpPr>
            <p:spPr bwMode="auto">
              <a:xfrm>
                <a:off x="1048632" y="284396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11" name="Line 8">
                <a:extLst>
                  <a:ext uri="{FF2B5EF4-FFF2-40B4-BE49-F238E27FC236}">
                    <a16:creationId xmlns:a16="http://schemas.microsoft.com/office/drawing/2014/main" id="{2FBA44F6-ADE8-4F95-8DDE-9A9CF85EE7D9}"/>
                  </a:ext>
                </a:extLst>
              </p:cNvPr>
              <p:cNvSpPr>
                <a:spLocks noChangeShapeType="1"/>
              </p:cNvSpPr>
              <p:nvPr/>
            </p:nvSpPr>
            <p:spPr bwMode="auto">
              <a:xfrm>
                <a:off x="1048632" y="335386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12" name="Line 9">
                <a:extLst>
                  <a:ext uri="{FF2B5EF4-FFF2-40B4-BE49-F238E27FC236}">
                    <a16:creationId xmlns:a16="http://schemas.microsoft.com/office/drawing/2014/main" id="{B2B2F4AA-1171-467D-81B5-C02C72242175}"/>
                  </a:ext>
                </a:extLst>
              </p:cNvPr>
              <p:cNvSpPr>
                <a:spLocks noChangeShapeType="1"/>
              </p:cNvSpPr>
              <p:nvPr/>
            </p:nvSpPr>
            <p:spPr bwMode="auto">
              <a:xfrm>
                <a:off x="1048632" y="386376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13" name="Line 10">
                <a:extLst>
                  <a:ext uri="{FF2B5EF4-FFF2-40B4-BE49-F238E27FC236}">
                    <a16:creationId xmlns:a16="http://schemas.microsoft.com/office/drawing/2014/main" id="{5D0F7E46-E75E-4DBE-8D60-7294EB5D6D0A}"/>
                  </a:ext>
                </a:extLst>
              </p:cNvPr>
              <p:cNvSpPr>
                <a:spLocks noChangeShapeType="1"/>
              </p:cNvSpPr>
              <p:nvPr/>
            </p:nvSpPr>
            <p:spPr bwMode="auto">
              <a:xfrm>
                <a:off x="1048632" y="437366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16" name="Line 11">
                <a:extLst>
                  <a:ext uri="{FF2B5EF4-FFF2-40B4-BE49-F238E27FC236}">
                    <a16:creationId xmlns:a16="http://schemas.microsoft.com/office/drawing/2014/main" id="{B5929968-5DEA-4584-A69B-2C65D0054883}"/>
                  </a:ext>
                </a:extLst>
              </p:cNvPr>
              <p:cNvSpPr>
                <a:spLocks noChangeShapeType="1"/>
              </p:cNvSpPr>
              <p:nvPr/>
            </p:nvSpPr>
            <p:spPr bwMode="auto">
              <a:xfrm>
                <a:off x="1048631" y="488356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17" name="TextBox 16">
                <a:extLst>
                  <a:ext uri="{FF2B5EF4-FFF2-40B4-BE49-F238E27FC236}">
                    <a16:creationId xmlns:a16="http://schemas.microsoft.com/office/drawing/2014/main" id="{3035C2B1-5011-4CB9-9B3A-3FBB962072D0}"/>
                  </a:ext>
                </a:extLst>
              </p:cNvPr>
              <p:cNvSpPr txBox="1"/>
              <p:nvPr/>
            </p:nvSpPr>
            <p:spPr>
              <a:xfrm rot="16200000">
                <a:off x="152849" y="3471627"/>
                <a:ext cx="676371" cy="285345"/>
              </a:xfrm>
              <a:prstGeom prst="rect">
                <a:avLst/>
              </a:prstGeom>
              <a:noFill/>
            </p:spPr>
            <p:txBody>
              <a:bodyPr wrap="none" rtlCol="0">
                <a:spAutoFit/>
              </a:bodyPr>
              <a:lstStyle/>
              <a:p>
                <a:pPr algn="ctr"/>
                <a:r>
                  <a:rPr lang="fr-FR" sz="1200">
                    <a:solidFill>
                      <a:srgbClr val="4D4D4D"/>
                    </a:solidFill>
                    <a:latin typeface="Arial" panose="020B0604020202020204" pitchFamily="34" charset="0"/>
                    <a:cs typeface="Arial" panose="020B0604020202020204" pitchFamily="34" charset="0"/>
                  </a:rPr>
                  <a:t>SSM, %</a:t>
                </a:r>
              </a:p>
            </p:txBody>
          </p:sp>
          <p:sp>
            <p:nvSpPr>
              <p:cNvPr id="18" name="TextBox 17">
                <a:extLst>
                  <a:ext uri="{FF2B5EF4-FFF2-40B4-BE49-F238E27FC236}">
                    <a16:creationId xmlns:a16="http://schemas.microsoft.com/office/drawing/2014/main" id="{696BD7A0-8CBD-4142-9594-57EFA892FB62}"/>
                  </a:ext>
                </a:extLst>
              </p:cNvPr>
              <p:cNvSpPr txBox="1"/>
              <p:nvPr/>
            </p:nvSpPr>
            <p:spPr>
              <a:xfrm>
                <a:off x="4351642" y="5128734"/>
                <a:ext cx="568378" cy="252871"/>
              </a:xfrm>
              <a:prstGeom prst="rect">
                <a:avLst/>
              </a:prstGeom>
              <a:noFill/>
            </p:spPr>
            <p:txBody>
              <a:bodyPr wrap="none" rtlCol="0">
                <a:spAutoFit/>
              </a:bodyPr>
              <a:lstStyle/>
              <a:p>
                <a:pPr algn="ctr"/>
                <a:r>
                  <a:rPr lang="fr-FR" sz="1200">
                    <a:solidFill>
                      <a:srgbClr val="4D4D4D"/>
                    </a:solidFill>
                    <a:latin typeface="Arial" panose="020B0604020202020204" pitchFamily="34" charset="0"/>
                    <a:cs typeface="Arial" panose="020B0604020202020204" pitchFamily="34" charset="0"/>
                  </a:rPr>
                  <a:t>Mois </a:t>
                </a:r>
              </a:p>
            </p:txBody>
          </p:sp>
          <p:sp>
            <p:nvSpPr>
              <p:cNvPr id="19" name="TextBox 18">
                <a:extLst>
                  <a:ext uri="{FF2B5EF4-FFF2-40B4-BE49-F238E27FC236}">
                    <a16:creationId xmlns:a16="http://schemas.microsoft.com/office/drawing/2014/main" id="{5242AEFF-AC61-4519-A1E0-4817694FAD00}"/>
                  </a:ext>
                </a:extLst>
              </p:cNvPr>
              <p:cNvSpPr txBox="1"/>
              <p:nvPr/>
            </p:nvSpPr>
            <p:spPr>
              <a:xfrm>
                <a:off x="604709" y="2204863"/>
                <a:ext cx="452787" cy="252871"/>
              </a:xfrm>
              <a:prstGeom prst="rect">
                <a:avLst/>
              </a:prstGeom>
              <a:noFill/>
            </p:spPr>
            <p:txBody>
              <a:bodyPr wrap="none" rtlCol="0" anchor="ctr" anchorCtr="0">
                <a:spAutoFit/>
              </a:bodyPr>
              <a:lstStyle/>
              <a:p>
                <a:pPr algn="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100</a:t>
                </a:r>
              </a:p>
            </p:txBody>
          </p:sp>
          <p:sp>
            <p:nvSpPr>
              <p:cNvPr id="20" name="TextBox 19">
                <a:extLst>
                  <a:ext uri="{FF2B5EF4-FFF2-40B4-BE49-F238E27FC236}">
                    <a16:creationId xmlns:a16="http://schemas.microsoft.com/office/drawing/2014/main" id="{F2E71A2D-1BAC-4139-A4E1-8B147EC6E49B}"/>
                  </a:ext>
                </a:extLst>
              </p:cNvPr>
              <p:cNvSpPr txBox="1"/>
              <p:nvPr/>
            </p:nvSpPr>
            <p:spPr>
              <a:xfrm>
                <a:off x="692234" y="2714964"/>
                <a:ext cx="365267" cy="252871"/>
              </a:xfrm>
              <a:prstGeom prst="rect">
                <a:avLst/>
              </a:prstGeom>
              <a:noFill/>
            </p:spPr>
            <p:txBody>
              <a:bodyPr wrap="none" rtlCol="0" anchor="ctr" anchorCtr="0">
                <a:spAutoFit/>
              </a:bodyPr>
              <a:lstStyle/>
              <a:p>
                <a:pPr algn="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80</a:t>
                </a:r>
              </a:p>
            </p:txBody>
          </p:sp>
          <p:sp>
            <p:nvSpPr>
              <p:cNvPr id="21" name="TextBox 20">
                <a:extLst>
                  <a:ext uri="{FF2B5EF4-FFF2-40B4-BE49-F238E27FC236}">
                    <a16:creationId xmlns:a16="http://schemas.microsoft.com/office/drawing/2014/main" id="{BFACE417-0FCE-4B38-87E9-1AB275301053}"/>
                  </a:ext>
                </a:extLst>
              </p:cNvPr>
              <p:cNvSpPr txBox="1"/>
              <p:nvPr/>
            </p:nvSpPr>
            <p:spPr>
              <a:xfrm>
                <a:off x="692234" y="3225064"/>
                <a:ext cx="365267" cy="252871"/>
              </a:xfrm>
              <a:prstGeom prst="rect">
                <a:avLst/>
              </a:prstGeom>
              <a:noFill/>
            </p:spPr>
            <p:txBody>
              <a:bodyPr wrap="none" rtlCol="0" anchor="ctr" anchorCtr="0">
                <a:spAutoFit/>
              </a:bodyPr>
              <a:lstStyle/>
              <a:p>
                <a:pPr algn="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60</a:t>
                </a:r>
              </a:p>
            </p:txBody>
          </p:sp>
          <p:sp>
            <p:nvSpPr>
              <p:cNvPr id="22" name="TextBox 21">
                <a:extLst>
                  <a:ext uri="{FF2B5EF4-FFF2-40B4-BE49-F238E27FC236}">
                    <a16:creationId xmlns:a16="http://schemas.microsoft.com/office/drawing/2014/main" id="{5AB4B3B3-D1F7-452C-971C-D1F3B0D2A018}"/>
                  </a:ext>
                </a:extLst>
              </p:cNvPr>
              <p:cNvSpPr txBox="1"/>
              <p:nvPr/>
            </p:nvSpPr>
            <p:spPr>
              <a:xfrm>
                <a:off x="692234" y="3735165"/>
                <a:ext cx="365267" cy="252871"/>
              </a:xfrm>
              <a:prstGeom prst="rect">
                <a:avLst/>
              </a:prstGeom>
              <a:noFill/>
            </p:spPr>
            <p:txBody>
              <a:bodyPr wrap="none" rtlCol="0" anchor="ctr" anchorCtr="0">
                <a:spAutoFit/>
              </a:bodyPr>
              <a:lstStyle/>
              <a:p>
                <a:pPr algn="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40</a:t>
                </a:r>
              </a:p>
            </p:txBody>
          </p:sp>
          <p:sp>
            <p:nvSpPr>
              <p:cNvPr id="23" name="TextBox 22">
                <a:extLst>
                  <a:ext uri="{FF2B5EF4-FFF2-40B4-BE49-F238E27FC236}">
                    <a16:creationId xmlns:a16="http://schemas.microsoft.com/office/drawing/2014/main" id="{DA339082-FE0F-4EAF-B7F8-ADEAD1647543}"/>
                  </a:ext>
                </a:extLst>
              </p:cNvPr>
              <p:cNvSpPr txBox="1"/>
              <p:nvPr/>
            </p:nvSpPr>
            <p:spPr>
              <a:xfrm>
                <a:off x="692234" y="4245266"/>
                <a:ext cx="365267" cy="252871"/>
              </a:xfrm>
              <a:prstGeom prst="rect">
                <a:avLst/>
              </a:prstGeom>
              <a:noFill/>
            </p:spPr>
            <p:txBody>
              <a:bodyPr wrap="none" rtlCol="0" anchor="ctr" anchorCtr="0">
                <a:spAutoFit/>
              </a:bodyPr>
              <a:lstStyle/>
              <a:p>
                <a:pPr algn="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20</a:t>
                </a:r>
              </a:p>
            </p:txBody>
          </p:sp>
          <p:sp>
            <p:nvSpPr>
              <p:cNvPr id="24" name="TextBox 23">
                <a:extLst>
                  <a:ext uri="{FF2B5EF4-FFF2-40B4-BE49-F238E27FC236}">
                    <a16:creationId xmlns:a16="http://schemas.microsoft.com/office/drawing/2014/main" id="{9EBCD1A0-EFED-41D8-9626-EF3814FF580B}"/>
                  </a:ext>
                </a:extLst>
              </p:cNvPr>
              <p:cNvSpPr txBox="1"/>
              <p:nvPr/>
            </p:nvSpPr>
            <p:spPr>
              <a:xfrm>
                <a:off x="779761" y="4755365"/>
                <a:ext cx="277749" cy="252871"/>
              </a:xfrm>
              <a:prstGeom prst="rect">
                <a:avLst/>
              </a:prstGeom>
              <a:noFill/>
            </p:spPr>
            <p:txBody>
              <a:bodyPr wrap="none" rtlCol="0" anchor="ctr" anchorCtr="0">
                <a:spAutoFit/>
              </a:bodyPr>
              <a:lstStyle/>
              <a:p>
                <a:pPr algn="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0</a:t>
                </a:r>
              </a:p>
            </p:txBody>
          </p:sp>
          <p:grpSp>
            <p:nvGrpSpPr>
              <p:cNvPr id="25" name="Group 24">
                <a:extLst>
                  <a:ext uri="{FF2B5EF4-FFF2-40B4-BE49-F238E27FC236}">
                    <a16:creationId xmlns:a16="http://schemas.microsoft.com/office/drawing/2014/main" id="{1B04787F-5C17-4C06-9D23-3F0096EBC0B3}"/>
                  </a:ext>
                </a:extLst>
              </p:cNvPr>
              <p:cNvGrpSpPr/>
              <p:nvPr/>
            </p:nvGrpSpPr>
            <p:grpSpPr>
              <a:xfrm>
                <a:off x="1339681" y="4920702"/>
                <a:ext cx="337451" cy="802710"/>
                <a:chOff x="1115612" y="4920702"/>
                <a:chExt cx="281750" cy="802710"/>
              </a:xfrm>
            </p:grpSpPr>
            <p:sp>
              <p:nvSpPr>
                <p:cNvPr id="82" name="Line 19">
                  <a:extLst>
                    <a:ext uri="{FF2B5EF4-FFF2-40B4-BE49-F238E27FC236}">
                      <a16:creationId xmlns:a16="http://schemas.microsoft.com/office/drawing/2014/main" id="{F5F850AA-4A1D-4B6C-9BAC-116BDC53EEA7}"/>
                    </a:ext>
                  </a:extLst>
                </p:cNvPr>
                <p:cNvSpPr>
                  <a:spLocks noChangeShapeType="1"/>
                </p:cNvSpPr>
                <p:nvPr/>
              </p:nvSpPr>
              <p:spPr bwMode="auto">
                <a:xfrm>
                  <a:off x="1260852"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85" name="TextBox 84">
                  <a:extLst>
                    <a:ext uri="{FF2B5EF4-FFF2-40B4-BE49-F238E27FC236}">
                      <a16:creationId xmlns:a16="http://schemas.microsoft.com/office/drawing/2014/main" id="{E032C459-B985-4589-B4A1-43D0D1E7E4E0}"/>
                    </a:ext>
                  </a:extLst>
                </p:cNvPr>
                <p:cNvSpPr txBox="1"/>
                <p:nvPr/>
              </p:nvSpPr>
              <p:spPr>
                <a:xfrm>
                  <a:off x="1115612" y="4982720"/>
                  <a:ext cx="281750" cy="740692"/>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0</a:t>
                  </a:r>
                </a:p>
                <a:p>
                  <a:pPr algn="ct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r>
                    <a:rPr lang="fr-FR" sz="1200">
                      <a:solidFill>
                        <a:srgbClr val="B60D27"/>
                      </a:solidFill>
                      <a:latin typeface="Arial" panose="020B0604020202020204" pitchFamily="34" charset="0"/>
                      <a:cs typeface="Arial" panose="020B0604020202020204" pitchFamily="34" charset="0"/>
                    </a:rPr>
                    <a:t>557</a:t>
                  </a:r>
                </a:p>
                <a:p>
                  <a:pPr algn="ctr" fontAlgn="auto">
                    <a:spcBef>
                      <a:spcPts val="0"/>
                    </a:spcBef>
                    <a:spcAft>
                      <a:spcPts val="0"/>
                    </a:spcAft>
                  </a:pPr>
                  <a:r>
                    <a:rPr lang="fr-FR" sz="1200">
                      <a:solidFill>
                        <a:srgbClr val="B2C0EC"/>
                      </a:solidFill>
                      <a:latin typeface="Arial" panose="020B0604020202020204" pitchFamily="34" charset="0"/>
                      <a:cs typeface="Arial" panose="020B0604020202020204" pitchFamily="34" charset="0"/>
                    </a:rPr>
                    <a:t>558</a:t>
                  </a:r>
                </a:p>
              </p:txBody>
            </p:sp>
          </p:grpSp>
          <p:grpSp>
            <p:nvGrpSpPr>
              <p:cNvPr id="26" name="Group 25">
                <a:extLst>
                  <a:ext uri="{FF2B5EF4-FFF2-40B4-BE49-F238E27FC236}">
                    <a16:creationId xmlns:a16="http://schemas.microsoft.com/office/drawing/2014/main" id="{A3422E27-EF23-4B6C-9BF5-8D61690EBCF7}"/>
                  </a:ext>
                </a:extLst>
              </p:cNvPr>
              <p:cNvGrpSpPr/>
              <p:nvPr/>
            </p:nvGrpSpPr>
            <p:grpSpPr>
              <a:xfrm>
                <a:off x="2156051" y="4920702"/>
                <a:ext cx="337451" cy="802710"/>
                <a:chOff x="1320965" y="4920702"/>
                <a:chExt cx="281747" cy="802710"/>
              </a:xfrm>
            </p:grpSpPr>
            <p:sp>
              <p:nvSpPr>
                <p:cNvPr id="78" name="Line 19">
                  <a:extLst>
                    <a:ext uri="{FF2B5EF4-FFF2-40B4-BE49-F238E27FC236}">
                      <a16:creationId xmlns:a16="http://schemas.microsoft.com/office/drawing/2014/main" id="{8DB44908-9EAA-472D-ADD8-77C53249D8DA}"/>
                    </a:ext>
                  </a:extLst>
                </p:cNvPr>
                <p:cNvSpPr>
                  <a:spLocks noChangeShapeType="1"/>
                </p:cNvSpPr>
                <p:nvPr/>
              </p:nvSpPr>
              <p:spPr bwMode="auto">
                <a:xfrm>
                  <a:off x="1461834"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81" name="TextBox 80">
                  <a:extLst>
                    <a:ext uri="{FF2B5EF4-FFF2-40B4-BE49-F238E27FC236}">
                      <a16:creationId xmlns:a16="http://schemas.microsoft.com/office/drawing/2014/main" id="{3D45AAF4-4603-474C-8175-D83F9CA7B926}"/>
                    </a:ext>
                  </a:extLst>
                </p:cNvPr>
                <p:cNvSpPr txBox="1"/>
                <p:nvPr/>
              </p:nvSpPr>
              <p:spPr>
                <a:xfrm>
                  <a:off x="1320965" y="4982720"/>
                  <a:ext cx="281747" cy="740692"/>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1</a:t>
                  </a:r>
                </a:p>
                <a:p>
                  <a:pPr algn="ct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r>
                    <a:rPr lang="fr-FR" sz="1200">
                      <a:solidFill>
                        <a:srgbClr val="B60D27"/>
                      </a:solidFill>
                      <a:latin typeface="Arial" panose="020B0604020202020204" pitchFamily="34" charset="0"/>
                      <a:cs typeface="Arial" panose="020B0604020202020204" pitchFamily="34" charset="0"/>
                    </a:rPr>
                    <a:t>513</a:t>
                  </a:r>
                </a:p>
                <a:p>
                  <a:pPr algn="ctr" fontAlgn="auto">
                    <a:spcBef>
                      <a:spcPts val="0"/>
                    </a:spcBef>
                    <a:spcAft>
                      <a:spcPts val="0"/>
                    </a:spcAft>
                  </a:pPr>
                  <a:r>
                    <a:rPr lang="fr-FR" sz="1200">
                      <a:solidFill>
                        <a:srgbClr val="B2C0EC"/>
                      </a:solidFill>
                      <a:latin typeface="Arial" panose="020B0604020202020204" pitchFamily="34" charset="0"/>
                      <a:cs typeface="Arial" panose="020B0604020202020204" pitchFamily="34" charset="0"/>
                    </a:rPr>
                    <a:t>526</a:t>
                  </a:r>
                </a:p>
              </p:txBody>
            </p:sp>
          </p:grpSp>
          <p:grpSp>
            <p:nvGrpSpPr>
              <p:cNvPr id="28" name="Group 27">
                <a:extLst>
                  <a:ext uri="{FF2B5EF4-FFF2-40B4-BE49-F238E27FC236}">
                    <a16:creationId xmlns:a16="http://schemas.microsoft.com/office/drawing/2014/main" id="{EB2104A4-2859-4266-8ED6-86566F3D3DAF}"/>
                  </a:ext>
                </a:extLst>
              </p:cNvPr>
              <p:cNvGrpSpPr/>
              <p:nvPr/>
            </p:nvGrpSpPr>
            <p:grpSpPr>
              <a:xfrm>
                <a:off x="2940554" y="4920702"/>
                <a:ext cx="337451" cy="802710"/>
                <a:chOff x="1023480" y="4920702"/>
                <a:chExt cx="281750" cy="802710"/>
              </a:xfrm>
            </p:grpSpPr>
            <p:sp>
              <p:nvSpPr>
                <p:cNvPr id="71" name="Line 21">
                  <a:extLst>
                    <a:ext uri="{FF2B5EF4-FFF2-40B4-BE49-F238E27FC236}">
                      <a16:creationId xmlns:a16="http://schemas.microsoft.com/office/drawing/2014/main" id="{5A6BAF24-C251-428F-ACB9-B39CD8691A7E}"/>
                    </a:ext>
                  </a:extLst>
                </p:cNvPr>
                <p:cNvSpPr>
                  <a:spLocks noChangeShapeType="1"/>
                </p:cNvSpPr>
                <p:nvPr/>
              </p:nvSpPr>
              <p:spPr bwMode="auto">
                <a:xfrm>
                  <a:off x="116586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9F55C5A2-8793-4F8B-AC5B-8A5317CD2B76}"/>
                    </a:ext>
                  </a:extLst>
                </p:cNvPr>
                <p:cNvSpPr txBox="1"/>
                <p:nvPr/>
              </p:nvSpPr>
              <p:spPr>
                <a:xfrm>
                  <a:off x="1023480" y="4982720"/>
                  <a:ext cx="281750" cy="740692"/>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2</a:t>
                  </a:r>
                </a:p>
                <a:p>
                  <a:pPr algn="ct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r>
                    <a:rPr lang="fr-FR" sz="1200">
                      <a:solidFill>
                        <a:srgbClr val="B60D27"/>
                      </a:solidFill>
                      <a:latin typeface="Arial" panose="020B0604020202020204" pitchFamily="34" charset="0"/>
                      <a:cs typeface="Arial" panose="020B0604020202020204" pitchFamily="34" charset="0"/>
                    </a:rPr>
                    <a:t>465</a:t>
                  </a:r>
                </a:p>
                <a:p>
                  <a:pPr algn="ctr" fontAlgn="auto">
                    <a:spcBef>
                      <a:spcPts val="0"/>
                    </a:spcBef>
                    <a:spcAft>
                      <a:spcPts val="0"/>
                    </a:spcAft>
                  </a:pPr>
                  <a:r>
                    <a:rPr lang="fr-FR" sz="1200">
                      <a:solidFill>
                        <a:srgbClr val="B2C0EC"/>
                      </a:solidFill>
                      <a:latin typeface="Arial" panose="020B0604020202020204" pitchFamily="34" charset="0"/>
                      <a:cs typeface="Arial" panose="020B0604020202020204" pitchFamily="34" charset="0"/>
                    </a:rPr>
                    <a:t>474</a:t>
                  </a:r>
                </a:p>
              </p:txBody>
            </p:sp>
          </p:grpSp>
          <p:grpSp>
            <p:nvGrpSpPr>
              <p:cNvPr id="29" name="Group 28">
                <a:extLst>
                  <a:ext uri="{FF2B5EF4-FFF2-40B4-BE49-F238E27FC236}">
                    <a16:creationId xmlns:a16="http://schemas.microsoft.com/office/drawing/2014/main" id="{4E337A96-B38F-42E5-8936-7EAA484EF0F0}"/>
                  </a:ext>
                </a:extLst>
              </p:cNvPr>
              <p:cNvGrpSpPr/>
              <p:nvPr/>
            </p:nvGrpSpPr>
            <p:grpSpPr>
              <a:xfrm>
                <a:off x="3720724" y="4920702"/>
                <a:ext cx="337450" cy="802710"/>
                <a:chOff x="1198623" y="4920702"/>
                <a:chExt cx="281749" cy="802710"/>
              </a:xfrm>
            </p:grpSpPr>
            <p:sp>
              <p:nvSpPr>
                <p:cNvPr id="66" name="Line 19">
                  <a:extLst>
                    <a:ext uri="{FF2B5EF4-FFF2-40B4-BE49-F238E27FC236}">
                      <a16:creationId xmlns:a16="http://schemas.microsoft.com/office/drawing/2014/main" id="{35F219AE-B9B3-44D5-B63D-9185934078B9}"/>
                    </a:ext>
                  </a:extLst>
                </p:cNvPr>
                <p:cNvSpPr>
                  <a:spLocks noChangeShapeType="1"/>
                </p:cNvSpPr>
                <p:nvPr/>
              </p:nvSpPr>
              <p:spPr bwMode="auto">
                <a:xfrm>
                  <a:off x="13394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69" name="TextBox 68">
                  <a:extLst>
                    <a:ext uri="{FF2B5EF4-FFF2-40B4-BE49-F238E27FC236}">
                      <a16:creationId xmlns:a16="http://schemas.microsoft.com/office/drawing/2014/main" id="{DD57BCE8-BE99-497E-869A-DB529E3620B0}"/>
                    </a:ext>
                  </a:extLst>
                </p:cNvPr>
                <p:cNvSpPr txBox="1"/>
                <p:nvPr/>
              </p:nvSpPr>
              <p:spPr>
                <a:xfrm>
                  <a:off x="1198623" y="4982720"/>
                  <a:ext cx="281749" cy="740692"/>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3</a:t>
                  </a:r>
                </a:p>
                <a:p>
                  <a:pPr algn="ct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a:p>
                  <a:pPr algn="r" fontAlgn="auto">
                    <a:spcBef>
                      <a:spcPts val="0"/>
                    </a:spcBef>
                    <a:spcAft>
                      <a:spcPts val="0"/>
                    </a:spcAft>
                  </a:pPr>
                  <a:r>
                    <a:rPr lang="fr-FR" sz="1200">
                      <a:solidFill>
                        <a:srgbClr val="B60D27"/>
                      </a:solidFill>
                      <a:latin typeface="Arial" panose="020B0604020202020204" pitchFamily="34" charset="0"/>
                      <a:cs typeface="Arial" panose="020B0604020202020204" pitchFamily="34" charset="0"/>
                    </a:rPr>
                    <a:t>436</a:t>
                  </a:r>
                </a:p>
                <a:p>
                  <a:pPr algn="r" fontAlgn="auto">
                    <a:spcBef>
                      <a:spcPts val="0"/>
                    </a:spcBef>
                    <a:spcAft>
                      <a:spcPts val="0"/>
                    </a:spcAft>
                  </a:pPr>
                  <a:r>
                    <a:rPr lang="fr-FR" sz="1200">
                      <a:solidFill>
                        <a:srgbClr val="B2C0EC"/>
                      </a:solidFill>
                      <a:latin typeface="Arial" panose="020B0604020202020204" pitchFamily="34" charset="0"/>
                      <a:cs typeface="Arial" panose="020B0604020202020204" pitchFamily="34" charset="0"/>
                    </a:rPr>
                    <a:t>438</a:t>
                  </a:r>
                </a:p>
              </p:txBody>
            </p:sp>
          </p:grpSp>
          <p:grpSp>
            <p:nvGrpSpPr>
              <p:cNvPr id="30" name="Group 29">
                <a:extLst>
                  <a:ext uri="{FF2B5EF4-FFF2-40B4-BE49-F238E27FC236}">
                    <a16:creationId xmlns:a16="http://schemas.microsoft.com/office/drawing/2014/main" id="{79D823A7-28EB-4E2F-BBA4-59FB4BD4F300}"/>
                  </a:ext>
                </a:extLst>
              </p:cNvPr>
              <p:cNvGrpSpPr/>
              <p:nvPr/>
            </p:nvGrpSpPr>
            <p:grpSpPr>
              <a:xfrm>
                <a:off x="4458599" y="4920702"/>
                <a:ext cx="337450" cy="802710"/>
                <a:chOff x="1338443" y="4920702"/>
                <a:chExt cx="281746" cy="802710"/>
              </a:xfrm>
            </p:grpSpPr>
            <p:sp>
              <p:nvSpPr>
                <p:cNvPr id="62" name="Line 19">
                  <a:extLst>
                    <a:ext uri="{FF2B5EF4-FFF2-40B4-BE49-F238E27FC236}">
                      <a16:creationId xmlns:a16="http://schemas.microsoft.com/office/drawing/2014/main" id="{0DB7E79E-883D-4FC1-8D67-F314E6208DF7}"/>
                    </a:ext>
                  </a:extLst>
                </p:cNvPr>
                <p:cNvSpPr>
                  <a:spLocks noChangeShapeType="1"/>
                </p:cNvSpPr>
                <p:nvPr/>
              </p:nvSpPr>
              <p:spPr bwMode="auto">
                <a:xfrm>
                  <a:off x="1492425"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65" name="TextBox 64">
                  <a:extLst>
                    <a:ext uri="{FF2B5EF4-FFF2-40B4-BE49-F238E27FC236}">
                      <a16:creationId xmlns:a16="http://schemas.microsoft.com/office/drawing/2014/main" id="{03131D34-7E1A-45E3-8645-FEE3DDDD4617}"/>
                    </a:ext>
                  </a:extLst>
                </p:cNvPr>
                <p:cNvSpPr txBox="1"/>
                <p:nvPr/>
              </p:nvSpPr>
              <p:spPr>
                <a:xfrm>
                  <a:off x="1338443" y="4982720"/>
                  <a:ext cx="281746" cy="740692"/>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4</a:t>
                  </a:r>
                </a:p>
                <a:p>
                  <a:pPr algn="ct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a:p>
                  <a:pPr algn="r" fontAlgn="auto">
                    <a:spcBef>
                      <a:spcPts val="0"/>
                    </a:spcBef>
                    <a:spcAft>
                      <a:spcPts val="0"/>
                    </a:spcAft>
                  </a:pPr>
                  <a:r>
                    <a:rPr lang="fr-FR" sz="1200">
                      <a:solidFill>
                        <a:srgbClr val="B60D27"/>
                      </a:solidFill>
                      <a:latin typeface="Arial" panose="020B0604020202020204" pitchFamily="34" charset="0"/>
                      <a:cs typeface="Arial" panose="020B0604020202020204" pitchFamily="34" charset="0"/>
                    </a:rPr>
                    <a:t>314</a:t>
                  </a:r>
                </a:p>
                <a:p>
                  <a:pPr algn="r" fontAlgn="auto">
                    <a:spcBef>
                      <a:spcPts val="0"/>
                    </a:spcBef>
                    <a:spcAft>
                      <a:spcPts val="0"/>
                    </a:spcAft>
                  </a:pPr>
                  <a:r>
                    <a:rPr lang="fr-FR" sz="1200">
                      <a:solidFill>
                        <a:srgbClr val="B2C0EC"/>
                      </a:solidFill>
                      <a:latin typeface="Arial" panose="020B0604020202020204" pitchFamily="34" charset="0"/>
                      <a:cs typeface="Arial" panose="020B0604020202020204" pitchFamily="34" charset="0"/>
                    </a:rPr>
                    <a:t>320</a:t>
                  </a:r>
                </a:p>
              </p:txBody>
            </p:sp>
          </p:grpSp>
          <p:grpSp>
            <p:nvGrpSpPr>
              <p:cNvPr id="32" name="Group 31">
                <a:extLst>
                  <a:ext uri="{FF2B5EF4-FFF2-40B4-BE49-F238E27FC236}">
                    <a16:creationId xmlns:a16="http://schemas.microsoft.com/office/drawing/2014/main" id="{4D1B70E3-6AE0-4FBD-94CF-2DA886746B80}"/>
                  </a:ext>
                </a:extLst>
              </p:cNvPr>
              <p:cNvGrpSpPr/>
              <p:nvPr/>
            </p:nvGrpSpPr>
            <p:grpSpPr>
              <a:xfrm>
                <a:off x="5199775" y="4920702"/>
                <a:ext cx="337450" cy="802710"/>
                <a:chOff x="966683" y="4920702"/>
                <a:chExt cx="281749" cy="802710"/>
              </a:xfrm>
            </p:grpSpPr>
            <p:sp>
              <p:nvSpPr>
                <p:cNvPr id="55" name="Line 21">
                  <a:extLst>
                    <a:ext uri="{FF2B5EF4-FFF2-40B4-BE49-F238E27FC236}">
                      <a16:creationId xmlns:a16="http://schemas.microsoft.com/office/drawing/2014/main" id="{4583B69A-2543-4E2A-9A9A-012894F7CEEE}"/>
                    </a:ext>
                  </a:extLst>
                </p:cNvPr>
                <p:cNvSpPr>
                  <a:spLocks noChangeShapeType="1"/>
                </p:cNvSpPr>
                <p:nvPr/>
              </p:nvSpPr>
              <p:spPr bwMode="auto">
                <a:xfrm>
                  <a:off x="11046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9D769546-103B-4727-A7ED-4C77C6B94CB9}"/>
                    </a:ext>
                  </a:extLst>
                </p:cNvPr>
                <p:cNvSpPr txBox="1"/>
                <p:nvPr/>
              </p:nvSpPr>
              <p:spPr>
                <a:xfrm>
                  <a:off x="966683" y="4982720"/>
                  <a:ext cx="281749" cy="740692"/>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5</a:t>
                  </a:r>
                </a:p>
                <a:p>
                  <a:pPr algn="ct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a:p>
                  <a:pPr algn="r" fontAlgn="auto">
                    <a:spcBef>
                      <a:spcPts val="0"/>
                    </a:spcBef>
                    <a:spcAft>
                      <a:spcPts val="0"/>
                    </a:spcAft>
                  </a:pPr>
                  <a:r>
                    <a:rPr lang="fr-FR" sz="1200">
                      <a:solidFill>
                        <a:srgbClr val="B60D27"/>
                      </a:solidFill>
                      <a:latin typeface="Arial" panose="020B0604020202020204" pitchFamily="34" charset="0"/>
                      <a:cs typeface="Arial" panose="020B0604020202020204" pitchFamily="34" charset="0"/>
                    </a:rPr>
                    <a:t>213</a:t>
                  </a:r>
                </a:p>
                <a:p>
                  <a:pPr algn="r" fontAlgn="auto">
                    <a:spcBef>
                      <a:spcPts val="0"/>
                    </a:spcBef>
                    <a:spcAft>
                      <a:spcPts val="0"/>
                    </a:spcAft>
                  </a:pPr>
                  <a:r>
                    <a:rPr lang="fr-FR" sz="1200">
                      <a:solidFill>
                        <a:srgbClr val="B2C0EC"/>
                      </a:solidFill>
                      <a:latin typeface="Arial" panose="020B0604020202020204" pitchFamily="34" charset="0"/>
                      <a:cs typeface="Arial" panose="020B0604020202020204" pitchFamily="34" charset="0"/>
                    </a:rPr>
                    <a:t>214</a:t>
                  </a:r>
                </a:p>
              </p:txBody>
            </p:sp>
          </p:grpSp>
          <p:grpSp>
            <p:nvGrpSpPr>
              <p:cNvPr id="33" name="Group 32">
                <a:extLst>
                  <a:ext uri="{FF2B5EF4-FFF2-40B4-BE49-F238E27FC236}">
                    <a16:creationId xmlns:a16="http://schemas.microsoft.com/office/drawing/2014/main" id="{A6D84284-D767-40FC-A5DE-BB92D19E02BE}"/>
                  </a:ext>
                </a:extLst>
              </p:cNvPr>
              <p:cNvGrpSpPr/>
              <p:nvPr/>
            </p:nvGrpSpPr>
            <p:grpSpPr>
              <a:xfrm>
                <a:off x="5935251" y="4920702"/>
                <a:ext cx="337450" cy="802710"/>
                <a:chOff x="1110862" y="4920702"/>
                <a:chExt cx="281751" cy="802710"/>
              </a:xfrm>
            </p:grpSpPr>
            <p:sp>
              <p:nvSpPr>
                <p:cNvPr id="51" name="Line 21">
                  <a:extLst>
                    <a:ext uri="{FF2B5EF4-FFF2-40B4-BE49-F238E27FC236}">
                      <a16:creationId xmlns:a16="http://schemas.microsoft.com/office/drawing/2014/main" id="{C715EE9E-B594-452E-820B-7D4D5F6E0A8E}"/>
                    </a:ext>
                  </a:extLst>
                </p:cNvPr>
                <p:cNvSpPr>
                  <a:spLocks noChangeShapeType="1"/>
                </p:cNvSpPr>
                <p:nvPr/>
              </p:nvSpPr>
              <p:spPr bwMode="auto">
                <a:xfrm>
                  <a:off x="1261993"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7D644CCB-36F6-4A0F-B189-E4273A182412}"/>
                    </a:ext>
                  </a:extLst>
                </p:cNvPr>
                <p:cNvSpPr txBox="1"/>
                <p:nvPr/>
              </p:nvSpPr>
              <p:spPr>
                <a:xfrm>
                  <a:off x="1110862" y="4982720"/>
                  <a:ext cx="281751" cy="740692"/>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6</a:t>
                  </a:r>
                </a:p>
                <a:p>
                  <a:pPr algn="ct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a:p>
                  <a:pPr algn="r" fontAlgn="auto">
                    <a:spcBef>
                      <a:spcPts val="0"/>
                    </a:spcBef>
                    <a:spcAft>
                      <a:spcPts val="0"/>
                    </a:spcAft>
                  </a:pPr>
                  <a:r>
                    <a:rPr lang="fr-FR" sz="1200">
                      <a:solidFill>
                        <a:srgbClr val="B60D27"/>
                      </a:solidFill>
                      <a:latin typeface="Arial" panose="020B0604020202020204" pitchFamily="34" charset="0"/>
                      <a:cs typeface="Arial" panose="020B0604020202020204" pitchFamily="34" charset="0"/>
                    </a:rPr>
                    <a:t>176</a:t>
                  </a:r>
                </a:p>
                <a:p>
                  <a:pPr algn="r" fontAlgn="auto">
                    <a:spcBef>
                      <a:spcPts val="0"/>
                    </a:spcBef>
                    <a:spcAft>
                      <a:spcPts val="0"/>
                    </a:spcAft>
                  </a:pPr>
                  <a:r>
                    <a:rPr lang="fr-FR" sz="1200">
                      <a:solidFill>
                        <a:srgbClr val="B2C0EC"/>
                      </a:solidFill>
                      <a:latin typeface="Arial" panose="020B0604020202020204" pitchFamily="34" charset="0"/>
                      <a:cs typeface="Arial" panose="020B0604020202020204" pitchFamily="34" charset="0"/>
                    </a:rPr>
                    <a:t>174</a:t>
                  </a:r>
                </a:p>
              </p:txBody>
            </p:sp>
          </p:grpSp>
          <p:grpSp>
            <p:nvGrpSpPr>
              <p:cNvPr id="34" name="Group 33">
                <a:extLst>
                  <a:ext uri="{FF2B5EF4-FFF2-40B4-BE49-F238E27FC236}">
                    <a16:creationId xmlns:a16="http://schemas.microsoft.com/office/drawing/2014/main" id="{AABB3250-0B46-498D-A7E5-BD8BA63161DB}"/>
                  </a:ext>
                </a:extLst>
              </p:cNvPr>
              <p:cNvGrpSpPr/>
              <p:nvPr/>
            </p:nvGrpSpPr>
            <p:grpSpPr>
              <a:xfrm>
                <a:off x="6720199" y="4920702"/>
                <a:ext cx="249931" cy="802710"/>
                <a:chOff x="1296330" y="4920702"/>
                <a:chExt cx="208675" cy="802710"/>
              </a:xfrm>
            </p:grpSpPr>
            <p:sp>
              <p:nvSpPr>
                <p:cNvPr id="46" name="Line 19">
                  <a:extLst>
                    <a:ext uri="{FF2B5EF4-FFF2-40B4-BE49-F238E27FC236}">
                      <a16:creationId xmlns:a16="http://schemas.microsoft.com/office/drawing/2014/main" id="{07617F23-7040-4098-B5E1-FE80C55F9DE9}"/>
                    </a:ext>
                  </a:extLst>
                </p:cNvPr>
                <p:cNvSpPr>
                  <a:spLocks noChangeShapeType="1"/>
                </p:cNvSpPr>
                <p:nvPr/>
              </p:nvSpPr>
              <p:spPr bwMode="auto">
                <a:xfrm>
                  <a:off x="1391931"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49" name="TextBox 48">
                  <a:extLst>
                    <a:ext uri="{FF2B5EF4-FFF2-40B4-BE49-F238E27FC236}">
                      <a16:creationId xmlns:a16="http://schemas.microsoft.com/office/drawing/2014/main" id="{40B339BD-BC4B-4412-93BB-D27D0AA72B3F}"/>
                    </a:ext>
                  </a:extLst>
                </p:cNvPr>
                <p:cNvSpPr txBox="1"/>
                <p:nvPr/>
              </p:nvSpPr>
              <p:spPr>
                <a:xfrm>
                  <a:off x="1296330" y="4982720"/>
                  <a:ext cx="208675" cy="740692"/>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7</a:t>
                  </a:r>
                </a:p>
                <a:p>
                  <a:pPr algn="ct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a:p>
                  <a:pPr algn="r" fontAlgn="auto">
                    <a:spcBef>
                      <a:spcPts val="0"/>
                    </a:spcBef>
                    <a:spcAft>
                      <a:spcPts val="0"/>
                    </a:spcAft>
                  </a:pPr>
                  <a:r>
                    <a:rPr lang="fr-FR" sz="1200">
                      <a:solidFill>
                        <a:srgbClr val="B60D27"/>
                      </a:solidFill>
                      <a:latin typeface="Arial" panose="020B0604020202020204" pitchFamily="34" charset="0"/>
                      <a:cs typeface="Arial" panose="020B0604020202020204" pitchFamily="34" charset="0"/>
                    </a:rPr>
                    <a:t>87</a:t>
                  </a:r>
                </a:p>
                <a:p>
                  <a:pPr algn="r" fontAlgn="auto">
                    <a:spcBef>
                      <a:spcPts val="0"/>
                    </a:spcBef>
                    <a:spcAft>
                      <a:spcPts val="0"/>
                    </a:spcAft>
                  </a:pPr>
                  <a:r>
                    <a:rPr lang="fr-FR" sz="1200">
                      <a:solidFill>
                        <a:srgbClr val="B2C0EC"/>
                      </a:solidFill>
                      <a:latin typeface="Arial" panose="020B0604020202020204" pitchFamily="34" charset="0"/>
                      <a:cs typeface="Arial" panose="020B0604020202020204" pitchFamily="34" charset="0"/>
                    </a:rPr>
                    <a:t>89</a:t>
                  </a:r>
                </a:p>
              </p:txBody>
            </p:sp>
          </p:grpSp>
          <p:grpSp>
            <p:nvGrpSpPr>
              <p:cNvPr id="36" name="Group 35">
                <a:extLst>
                  <a:ext uri="{FF2B5EF4-FFF2-40B4-BE49-F238E27FC236}">
                    <a16:creationId xmlns:a16="http://schemas.microsoft.com/office/drawing/2014/main" id="{CAFB5ACA-E0BE-4E77-B769-7EB8CED734E1}"/>
                  </a:ext>
                </a:extLst>
              </p:cNvPr>
              <p:cNvGrpSpPr/>
              <p:nvPr/>
            </p:nvGrpSpPr>
            <p:grpSpPr>
              <a:xfrm>
                <a:off x="7462350" y="4920702"/>
                <a:ext cx="249931" cy="802710"/>
                <a:chOff x="950792" y="4920702"/>
                <a:chExt cx="208677" cy="802710"/>
              </a:xfrm>
            </p:grpSpPr>
            <p:sp>
              <p:nvSpPr>
                <p:cNvPr id="39" name="Line 21">
                  <a:extLst>
                    <a:ext uri="{FF2B5EF4-FFF2-40B4-BE49-F238E27FC236}">
                      <a16:creationId xmlns:a16="http://schemas.microsoft.com/office/drawing/2014/main" id="{A573C2BA-7C4A-4AB9-A1FF-B7C5E175AAE6}"/>
                    </a:ext>
                  </a:extLst>
                </p:cNvPr>
                <p:cNvSpPr>
                  <a:spLocks noChangeShapeType="1"/>
                </p:cNvSpPr>
                <p:nvPr/>
              </p:nvSpPr>
              <p:spPr bwMode="auto">
                <a:xfrm>
                  <a:off x="1047900"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0F5B0C21-6650-4C1E-B55C-9A4D0D531EF2}"/>
                    </a:ext>
                  </a:extLst>
                </p:cNvPr>
                <p:cNvSpPr txBox="1"/>
                <p:nvPr/>
              </p:nvSpPr>
              <p:spPr>
                <a:xfrm>
                  <a:off x="950792" y="4982720"/>
                  <a:ext cx="208677" cy="740692"/>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8</a:t>
                  </a:r>
                </a:p>
                <a:p>
                  <a:pPr algn="ct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r>
                    <a:rPr lang="fr-FR" sz="1200">
                      <a:solidFill>
                        <a:srgbClr val="B60D27"/>
                      </a:solidFill>
                      <a:latin typeface="Arial" panose="020B0604020202020204" pitchFamily="34" charset="0"/>
                      <a:cs typeface="Arial" panose="020B0604020202020204" pitchFamily="34" charset="0"/>
                    </a:rPr>
                    <a:t>36</a:t>
                  </a:r>
                </a:p>
                <a:p>
                  <a:pPr algn="ctr" fontAlgn="auto">
                    <a:spcBef>
                      <a:spcPts val="0"/>
                    </a:spcBef>
                    <a:spcAft>
                      <a:spcPts val="0"/>
                    </a:spcAft>
                  </a:pPr>
                  <a:r>
                    <a:rPr lang="fr-FR" sz="1200">
                      <a:solidFill>
                        <a:srgbClr val="B2C0EC"/>
                      </a:solidFill>
                      <a:latin typeface="Arial" panose="020B0604020202020204" pitchFamily="34" charset="0"/>
                      <a:cs typeface="Arial" panose="020B0604020202020204" pitchFamily="34" charset="0"/>
                    </a:rPr>
                    <a:t>35</a:t>
                  </a:r>
                </a:p>
              </p:txBody>
            </p:sp>
          </p:grpSp>
          <p:sp>
            <p:nvSpPr>
              <p:cNvPr id="37" name="TextBox 36">
                <a:extLst>
                  <a:ext uri="{FF2B5EF4-FFF2-40B4-BE49-F238E27FC236}">
                    <a16:creationId xmlns:a16="http://schemas.microsoft.com/office/drawing/2014/main" id="{8539092B-928C-4057-9A9D-769C4992CE02}"/>
                  </a:ext>
                </a:extLst>
              </p:cNvPr>
              <p:cNvSpPr txBox="1"/>
              <p:nvPr/>
            </p:nvSpPr>
            <p:spPr>
              <a:xfrm>
                <a:off x="376854" y="5169862"/>
                <a:ext cx="655897" cy="590032"/>
              </a:xfrm>
              <a:prstGeom prst="rect">
                <a:avLst/>
              </a:prstGeom>
              <a:noFill/>
            </p:spPr>
            <p:txBody>
              <a:bodyPr wrap="none" rtlCol="0">
                <a:spAutoFit/>
              </a:bodyPr>
              <a:lstStyle/>
              <a:p>
                <a:pPr algn="r"/>
                <a:r>
                  <a:rPr lang="fr-FR" sz="1200">
                    <a:solidFill>
                      <a:srgbClr val="4D4D4D"/>
                    </a:solidFill>
                    <a:latin typeface="Arial" panose="020B0604020202020204" pitchFamily="34" charset="0"/>
                    <a:cs typeface="Arial" panose="020B0604020202020204" pitchFamily="34" charset="0"/>
                  </a:rPr>
                  <a:t>N</a:t>
                </a:r>
              </a:p>
              <a:p>
                <a:pPr algn="r"/>
                <a:r>
                  <a:rPr lang="fr-FR" sz="1200">
                    <a:solidFill>
                      <a:srgbClr val="B60D27"/>
                    </a:solidFill>
                    <a:latin typeface="Arial" panose="020B0604020202020204" pitchFamily="34" charset="0"/>
                    <a:cs typeface="Arial" panose="020B0604020202020204" pitchFamily="34" charset="0"/>
                  </a:rPr>
                  <a:t>3 Mois</a:t>
                </a:r>
              </a:p>
              <a:p>
                <a:pPr algn="r"/>
                <a:r>
                  <a:rPr lang="fr-FR" sz="1200">
                    <a:solidFill>
                      <a:srgbClr val="B2C0EC"/>
                    </a:solidFill>
                    <a:latin typeface="Arial" panose="020B0604020202020204" pitchFamily="34" charset="0"/>
                    <a:cs typeface="Arial" panose="020B0604020202020204" pitchFamily="34" charset="0"/>
                  </a:rPr>
                  <a:t>6 Mois</a:t>
                </a:r>
              </a:p>
            </p:txBody>
          </p:sp>
        </p:grpSp>
        <p:sp>
          <p:nvSpPr>
            <p:cNvPr id="2" name="TextBox 1">
              <a:extLst>
                <a:ext uri="{FF2B5EF4-FFF2-40B4-BE49-F238E27FC236}">
                  <a16:creationId xmlns:a16="http://schemas.microsoft.com/office/drawing/2014/main" id="{67531519-80EE-445B-92B5-534F94734935}"/>
                </a:ext>
              </a:extLst>
            </p:cNvPr>
            <p:cNvSpPr txBox="1"/>
            <p:nvPr/>
          </p:nvSpPr>
          <p:spPr>
            <a:xfrm>
              <a:off x="1759877" y="1912194"/>
              <a:ext cx="2087944" cy="280968"/>
            </a:xfrm>
            <a:prstGeom prst="rect">
              <a:avLst/>
            </a:prstGeom>
            <a:noFill/>
          </p:spPr>
          <p:txBody>
            <a:bodyPr wrap="none" rtlCol="0">
              <a:spAutoFit/>
            </a:bodyPr>
            <a:lstStyle/>
            <a:p>
              <a:pPr algn="ctr" fontAlgn="auto">
                <a:spcBef>
                  <a:spcPts val="0"/>
                </a:spcBef>
                <a:spcAft>
                  <a:spcPts val="0"/>
                </a:spcAft>
              </a:pPr>
              <a:r>
                <a:rPr lang="fr-FR" sz="1400" dirty="0">
                  <a:solidFill>
                    <a:srgbClr val="4D4D4D"/>
                  </a:solidFill>
                  <a:latin typeface="Arial"/>
                  <a:cs typeface="Arial"/>
                </a:rPr>
                <a:t>Population ITT (n=1115)</a:t>
              </a:r>
            </a:p>
          </p:txBody>
        </p:sp>
        <p:sp>
          <p:nvSpPr>
            <p:cNvPr id="86" name="TextBox 85">
              <a:extLst>
                <a:ext uri="{FF2B5EF4-FFF2-40B4-BE49-F238E27FC236}">
                  <a16:creationId xmlns:a16="http://schemas.microsoft.com/office/drawing/2014/main" id="{C32295AA-EA90-4CBD-A2EF-8C42B4904447}"/>
                </a:ext>
              </a:extLst>
            </p:cNvPr>
            <p:cNvSpPr txBox="1"/>
            <p:nvPr/>
          </p:nvSpPr>
          <p:spPr>
            <a:xfrm>
              <a:off x="4796980" y="1912194"/>
              <a:ext cx="3884398" cy="280968"/>
            </a:xfrm>
            <a:prstGeom prst="rect">
              <a:avLst/>
            </a:prstGeom>
            <a:noFill/>
          </p:spPr>
          <p:txBody>
            <a:bodyPr wrap="none" rtlCol="0">
              <a:spAutoFit/>
            </a:bodyPr>
            <a:lstStyle/>
            <a:p>
              <a:pPr algn="ctr" fontAlgn="auto">
                <a:spcBef>
                  <a:spcPts val="0"/>
                </a:spcBef>
                <a:spcAft>
                  <a:spcPts val="0"/>
                </a:spcAft>
              </a:pPr>
              <a:r>
                <a:rPr lang="fr-FR" sz="1400">
                  <a:solidFill>
                    <a:srgbClr val="4D4D4D"/>
                  </a:solidFill>
                  <a:latin typeface="Arial"/>
                  <a:cs typeface="Arial"/>
                </a:rPr>
                <a:t>Suivi médian 67,0 (min-max: 38,3–126,0) mois</a:t>
              </a:r>
            </a:p>
          </p:txBody>
        </p:sp>
      </p:grpSp>
      <p:sp>
        <p:nvSpPr>
          <p:cNvPr id="88" name="Freeform: Shape 87">
            <a:extLst>
              <a:ext uri="{FF2B5EF4-FFF2-40B4-BE49-F238E27FC236}">
                <a16:creationId xmlns:a16="http://schemas.microsoft.com/office/drawing/2014/main" id="{2D07B095-C2EF-496A-8179-5BCE63A8EFEB}"/>
              </a:ext>
            </a:extLst>
          </p:cNvPr>
          <p:cNvSpPr/>
          <p:nvPr/>
        </p:nvSpPr>
        <p:spPr>
          <a:xfrm>
            <a:off x="1937167" y="2403116"/>
            <a:ext cx="6273115" cy="890631"/>
          </a:xfrm>
          <a:custGeom>
            <a:avLst/>
            <a:gdLst>
              <a:gd name="connsiteX0" fmla="*/ 9154274 w 9153465"/>
              <a:gd name="connsiteY0" fmla="*/ 1445488 h 1448273"/>
              <a:gd name="connsiteX1" fmla="*/ 7663253 w 9153465"/>
              <a:gd name="connsiteY1" fmla="*/ 1445488 h 1448273"/>
              <a:gd name="connsiteX2" fmla="*/ 7663253 w 9153465"/>
              <a:gd name="connsiteY2" fmla="*/ 1346503 h 1448273"/>
              <a:gd name="connsiteX3" fmla="*/ 7205428 w 9153465"/>
              <a:gd name="connsiteY3" fmla="*/ 1346503 h 1448273"/>
              <a:gd name="connsiteX4" fmla="*/ 7205428 w 9153465"/>
              <a:gd name="connsiteY4" fmla="*/ 1321760 h 1448273"/>
              <a:gd name="connsiteX5" fmla="*/ 6806377 w 9153465"/>
              <a:gd name="connsiteY5" fmla="*/ 1321760 h 1448273"/>
              <a:gd name="connsiteX6" fmla="*/ 6806377 w 9153465"/>
              <a:gd name="connsiteY6" fmla="*/ 1266072 h 1448273"/>
              <a:gd name="connsiteX7" fmla="*/ 5971149 w 9153465"/>
              <a:gd name="connsiteY7" fmla="*/ 1266072 h 1448273"/>
              <a:gd name="connsiteX8" fmla="*/ 5971149 w 9153465"/>
              <a:gd name="connsiteY8" fmla="*/ 1213489 h 1448273"/>
              <a:gd name="connsiteX9" fmla="*/ 5766990 w 9153465"/>
              <a:gd name="connsiteY9" fmla="*/ 1213489 h 1448273"/>
              <a:gd name="connsiteX10" fmla="*/ 5766990 w 9153465"/>
              <a:gd name="connsiteY10" fmla="*/ 1194927 h 1448273"/>
              <a:gd name="connsiteX11" fmla="*/ 5510238 w 9153465"/>
              <a:gd name="connsiteY11" fmla="*/ 1194927 h 1448273"/>
              <a:gd name="connsiteX12" fmla="*/ 5510238 w 9153465"/>
              <a:gd name="connsiteY12" fmla="*/ 1120686 h 1448273"/>
              <a:gd name="connsiteX13" fmla="*/ 5160674 w 9153465"/>
              <a:gd name="connsiteY13" fmla="*/ 1120686 h 1448273"/>
              <a:gd name="connsiteX14" fmla="*/ 5160674 w 9153465"/>
              <a:gd name="connsiteY14" fmla="*/ 1083561 h 1448273"/>
              <a:gd name="connsiteX15" fmla="*/ 4956515 w 9153465"/>
              <a:gd name="connsiteY15" fmla="*/ 1083561 h 1448273"/>
              <a:gd name="connsiteX16" fmla="*/ 4956515 w 9153465"/>
              <a:gd name="connsiteY16" fmla="*/ 1043350 h 1448273"/>
              <a:gd name="connsiteX17" fmla="*/ 4631705 w 9153465"/>
              <a:gd name="connsiteY17" fmla="*/ 1043350 h 1448273"/>
              <a:gd name="connsiteX18" fmla="*/ 4631705 w 9153465"/>
              <a:gd name="connsiteY18" fmla="*/ 996949 h 1448273"/>
              <a:gd name="connsiteX19" fmla="*/ 4433727 w 9153465"/>
              <a:gd name="connsiteY19" fmla="*/ 996949 h 1448273"/>
              <a:gd name="connsiteX20" fmla="*/ 4433727 w 9153465"/>
              <a:gd name="connsiteY20" fmla="*/ 978386 h 1448273"/>
              <a:gd name="connsiteX21" fmla="*/ 4170784 w 9153465"/>
              <a:gd name="connsiteY21" fmla="*/ 978386 h 1448273"/>
              <a:gd name="connsiteX22" fmla="*/ 4170784 w 9153465"/>
              <a:gd name="connsiteY22" fmla="*/ 941261 h 1448273"/>
              <a:gd name="connsiteX23" fmla="*/ 3892375 w 9153465"/>
              <a:gd name="connsiteY23" fmla="*/ 941261 h 1448273"/>
              <a:gd name="connsiteX24" fmla="*/ 3892375 w 9153465"/>
              <a:gd name="connsiteY24" fmla="*/ 870117 h 1448273"/>
              <a:gd name="connsiteX25" fmla="*/ 3601604 w 9153465"/>
              <a:gd name="connsiteY25" fmla="*/ 870117 h 1448273"/>
              <a:gd name="connsiteX26" fmla="*/ 3601604 w 9153465"/>
              <a:gd name="connsiteY26" fmla="*/ 851556 h 1448273"/>
              <a:gd name="connsiteX27" fmla="*/ 3248954 w 9153465"/>
              <a:gd name="connsiteY27" fmla="*/ 851556 h 1448273"/>
              <a:gd name="connsiteX28" fmla="*/ 3248954 w 9153465"/>
              <a:gd name="connsiteY28" fmla="*/ 820622 h 1448273"/>
              <a:gd name="connsiteX29" fmla="*/ 3137588 w 9153465"/>
              <a:gd name="connsiteY29" fmla="*/ 820622 h 1448273"/>
              <a:gd name="connsiteX30" fmla="*/ 3137588 w 9153465"/>
              <a:gd name="connsiteY30" fmla="*/ 783502 h 1448273"/>
              <a:gd name="connsiteX31" fmla="*/ 2840616 w 9153465"/>
              <a:gd name="connsiteY31" fmla="*/ 783502 h 1448273"/>
              <a:gd name="connsiteX32" fmla="*/ 2840616 w 9153465"/>
              <a:gd name="connsiteY32" fmla="*/ 737100 h 1448273"/>
              <a:gd name="connsiteX33" fmla="*/ 2698326 w 9153465"/>
              <a:gd name="connsiteY33" fmla="*/ 737100 h 1448273"/>
              <a:gd name="connsiteX34" fmla="*/ 2698326 w 9153465"/>
              <a:gd name="connsiteY34" fmla="*/ 699979 h 1448273"/>
              <a:gd name="connsiteX35" fmla="*/ 2525092 w 9153465"/>
              <a:gd name="connsiteY35" fmla="*/ 699979 h 1448273"/>
              <a:gd name="connsiteX36" fmla="*/ 2525092 w 9153465"/>
              <a:gd name="connsiteY36" fmla="*/ 650485 h 1448273"/>
              <a:gd name="connsiteX37" fmla="*/ 2364239 w 9153465"/>
              <a:gd name="connsiteY37" fmla="*/ 650485 h 1448273"/>
              <a:gd name="connsiteX38" fmla="*/ 2364239 w 9153465"/>
              <a:gd name="connsiteY38" fmla="*/ 622644 h 1448273"/>
              <a:gd name="connsiteX39" fmla="*/ 2268340 w 9153465"/>
              <a:gd name="connsiteY39" fmla="*/ 622644 h 1448273"/>
              <a:gd name="connsiteX40" fmla="*/ 2268340 w 9153465"/>
              <a:gd name="connsiteY40" fmla="*/ 594803 h 1448273"/>
              <a:gd name="connsiteX41" fmla="*/ 2098201 w 9153465"/>
              <a:gd name="connsiteY41" fmla="*/ 594803 h 1448273"/>
              <a:gd name="connsiteX42" fmla="*/ 2098201 w 9153465"/>
              <a:gd name="connsiteY42" fmla="*/ 551496 h 1448273"/>
              <a:gd name="connsiteX43" fmla="*/ 1915690 w 9153465"/>
              <a:gd name="connsiteY43" fmla="*/ 551496 h 1448273"/>
              <a:gd name="connsiteX44" fmla="*/ 1915690 w 9153465"/>
              <a:gd name="connsiteY44" fmla="*/ 502001 h 1448273"/>
              <a:gd name="connsiteX45" fmla="*/ 1801229 w 9153465"/>
              <a:gd name="connsiteY45" fmla="*/ 502001 h 1448273"/>
              <a:gd name="connsiteX46" fmla="*/ 1801229 w 9153465"/>
              <a:gd name="connsiteY46" fmla="*/ 449413 h 1448273"/>
              <a:gd name="connsiteX47" fmla="*/ 1717712 w 9153465"/>
              <a:gd name="connsiteY47" fmla="*/ 449413 h 1448273"/>
              <a:gd name="connsiteX48" fmla="*/ 1717712 w 9153465"/>
              <a:gd name="connsiteY48" fmla="*/ 412292 h 1448273"/>
              <a:gd name="connsiteX49" fmla="*/ 1655843 w 9153465"/>
              <a:gd name="connsiteY49" fmla="*/ 412292 h 1448273"/>
              <a:gd name="connsiteX50" fmla="*/ 1655843 w 9153465"/>
              <a:gd name="connsiteY50" fmla="*/ 378265 h 1448273"/>
              <a:gd name="connsiteX51" fmla="*/ 1575412 w 9153465"/>
              <a:gd name="connsiteY51" fmla="*/ 378265 h 1448273"/>
              <a:gd name="connsiteX52" fmla="*/ 1575412 w 9153465"/>
              <a:gd name="connsiteY52" fmla="*/ 334956 h 1448273"/>
              <a:gd name="connsiteX53" fmla="*/ 1464056 w 9153465"/>
              <a:gd name="connsiteY53" fmla="*/ 334956 h 1448273"/>
              <a:gd name="connsiteX54" fmla="*/ 1464056 w 9153465"/>
              <a:gd name="connsiteY54" fmla="*/ 294743 h 1448273"/>
              <a:gd name="connsiteX55" fmla="*/ 1300098 w 9153465"/>
              <a:gd name="connsiteY55" fmla="*/ 294743 h 1448273"/>
              <a:gd name="connsiteX56" fmla="*/ 1300098 w 9153465"/>
              <a:gd name="connsiteY56" fmla="*/ 254528 h 1448273"/>
              <a:gd name="connsiteX57" fmla="*/ 1179456 w 9153465"/>
              <a:gd name="connsiteY57" fmla="*/ 254528 h 1448273"/>
              <a:gd name="connsiteX58" fmla="*/ 1179456 w 9153465"/>
              <a:gd name="connsiteY58" fmla="*/ 201941 h 1448273"/>
              <a:gd name="connsiteX59" fmla="*/ 1080472 w 9153465"/>
              <a:gd name="connsiteY59" fmla="*/ 201941 h 1448273"/>
              <a:gd name="connsiteX60" fmla="*/ 1080472 w 9153465"/>
              <a:gd name="connsiteY60" fmla="*/ 161726 h 1448273"/>
              <a:gd name="connsiteX61" fmla="*/ 1009317 w 9153465"/>
              <a:gd name="connsiteY61" fmla="*/ 161726 h 1448273"/>
              <a:gd name="connsiteX62" fmla="*/ 1009317 w 9153465"/>
              <a:gd name="connsiteY62" fmla="*/ 121511 h 1448273"/>
              <a:gd name="connsiteX63" fmla="*/ 941265 w 9153465"/>
              <a:gd name="connsiteY63" fmla="*/ 121511 h 1448273"/>
              <a:gd name="connsiteX64" fmla="*/ 941265 w 9153465"/>
              <a:gd name="connsiteY64" fmla="*/ 93670 h 1448273"/>
              <a:gd name="connsiteX65" fmla="*/ 737101 w 9153465"/>
              <a:gd name="connsiteY65" fmla="*/ 93670 h 1448273"/>
              <a:gd name="connsiteX66" fmla="*/ 737101 w 9153465"/>
              <a:gd name="connsiteY66" fmla="*/ 59643 h 1448273"/>
              <a:gd name="connsiteX67" fmla="*/ 582430 w 9153465"/>
              <a:gd name="connsiteY67" fmla="*/ 59643 h 1448273"/>
              <a:gd name="connsiteX68" fmla="*/ 582430 w 9153465"/>
              <a:gd name="connsiteY68" fmla="*/ 7055 h 1448273"/>
              <a:gd name="connsiteX69" fmla="*/ 7055 w 9153465"/>
              <a:gd name="connsiteY69" fmla="*/ 7055 h 1448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153465" h="1448273">
                <a:moveTo>
                  <a:pt x="9154274" y="1445488"/>
                </a:moveTo>
                <a:lnTo>
                  <a:pt x="7663253" y="1445488"/>
                </a:lnTo>
                <a:lnTo>
                  <a:pt x="7663253" y="1346503"/>
                </a:lnTo>
                <a:lnTo>
                  <a:pt x="7205428" y="1346503"/>
                </a:lnTo>
                <a:lnTo>
                  <a:pt x="7205428" y="1321760"/>
                </a:lnTo>
                <a:lnTo>
                  <a:pt x="6806377" y="1321760"/>
                </a:lnTo>
                <a:lnTo>
                  <a:pt x="6806377" y="1266072"/>
                </a:lnTo>
                <a:lnTo>
                  <a:pt x="5971149" y="1266072"/>
                </a:lnTo>
                <a:lnTo>
                  <a:pt x="5971149" y="1213489"/>
                </a:lnTo>
                <a:lnTo>
                  <a:pt x="5766990" y="1213489"/>
                </a:lnTo>
                <a:lnTo>
                  <a:pt x="5766990" y="1194927"/>
                </a:lnTo>
                <a:lnTo>
                  <a:pt x="5510238" y="1194927"/>
                </a:lnTo>
                <a:lnTo>
                  <a:pt x="5510238" y="1120686"/>
                </a:lnTo>
                <a:lnTo>
                  <a:pt x="5160674" y="1120686"/>
                </a:lnTo>
                <a:lnTo>
                  <a:pt x="5160674" y="1083561"/>
                </a:lnTo>
                <a:lnTo>
                  <a:pt x="4956515" y="1083561"/>
                </a:lnTo>
                <a:lnTo>
                  <a:pt x="4956515" y="1043350"/>
                </a:lnTo>
                <a:lnTo>
                  <a:pt x="4631705" y="1043350"/>
                </a:lnTo>
                <a:lnTo>
                  <a:pt x="4631705" y="996949"/>
                </a:lnTo>
                <a:lnTo>
                  <a:pt x="4433727" y="996949"/>
                </a:lnTo>
                <a:lnTo>
                  <a:pt x="4433727" y="978386"/>
                </a:lnTo>
                <a:lnTo>
                  <a:pt x="4170784" y="978386"/>
                </a:lnTo>
                <a:lnTo>
                  <a:pt x="4170784" y="941261"/>
                </a:lnTo>
                <a:lnTo>
                  <a:pt x="3892375" y="941261"/>
                </a:lnTo>
                <a:lnTo>
                  <a:pt x="3892375" y="870117"/>
                </a:lnTo>
                <a:lnTo>
                  <a:pt x="3601604" y="870117"/>
                </a:lnTo>
                <a:lnTo>
                  <a:pt x="3601604" y="851556"/>
                </a:lnTo>
                <a:lnTo>
                  <a:pt x="3248954" y="851556"/>
                </a:lnTo>
                <a:lnTo>
                  <a:pt x="3248954" y="820622"/>
                </a:lnTo>
                <a:lnTo>
                  <a:pt x="3137588" y="820622"/>
                </a:lnTo>
                <a:lnTo>
                  <a:pt x="3137588" y="783502"/>
                </a:lnTo>
                <a:lnTo>
                  <a:pt x="2840616" y="783502"/>
                </a:lnTo>
                <a:lnTo>
                  <a:pt x="2840616" y="737100"/>
                </a:lnTo>
                <a:lnTo>
                  <a:pt x="2698326" y="737100"/>
                </a:lnTo>
                <a:lnTo>
                  <a:pt x="2698326" y="699979"/>
                </a:lnTo>
                <a:lnTo>
                  <a:pt x="2525092" y="699979"/>
                </a:lnTo>
                <a:lnTo>
                  <a:pt x="2525092" y="650485"/>
                </a:lnTo>
                <a:lnTo>
                  <a:pt x="2364239" y="650485"/>
                </a:lnTo>
                <a:lnTo>
                  <a:pt x="2364239" y="622644"/>
                </a:lnTo>
                <a:lnTo>
                  <a:pt x="2268340" y="622644"/>
                </a:lnTo>
                <a:lnTo>
                  <a:pt x="2268340" y="594803"/>
                </a:lnTo>
                <a:lnTo>
                  <a:pt x="2098201" y="594803"/>
                </a:lnTo>
                <a:lnTo>
                  <a:pt x="2098201" y="551496"/>
                </a:lnTo>
                <a:lnTo>
                  <a:pt x="1915690" y="551496"/>
                </a:lnTo>
                <a:lnTo>
                  <a:pt x="1915690" y="502001"/>
                </a:lnTo>
                <a:lnTo>
                  <a:pt x="1801229" y="502001"/>
                </a:lnTo>
                <a:lnTo>
                  <a:pt x="1801229" y="449413"/>
                </a:lnTo>
                <a:lnTo>
                  <a:pt x="1717712" y="449413"/>
                </a:lnTo>
                <a:lnTo>
                  <a:pt x="1717712" y="412292"/>
                </a:lnTo>
                <a:lnTo>
                  <a:pt x="1655843" y="412292"/>
                </a:lnTo>
                <a:lnTo>
                  <a:pt x="1655843" y="378265"/>
                </a:lnTo>
                <a:lnTo>
                  <a:pt x="1575412" y="378265"/>
                </a:lnTo>
                <a:lnTo>
                  <a:pt x="1575412" y="334956"/>
                </a:lnTo>
                <a:lnTo>
                  <a:pt x="1464056" y="334956"/>
                </a:lnTo>
                <a:lnTo>
                  <a:pt x="1464056" y="294743"/>
                </a:lnTo>
                <a:lnTo>
                  <a:pt x="1300098" y="294743"/>
                </a:lnTo>
                <a:lnTo>
                  <a:pt x="1300098" y="254528"/>
                </a:lnTo>
                <a:lnTo>
                  <a:pt x="1179456" y="254528"/>
                </a:lnTo>
                <a:lnTo>
                  <a:pt x="1179456" y="201941"/>
                </a:lnTo>
                <a:lnTo>
                  <a:pt x="1080472" y="201941"/>
                </a:lnTo>
                <a:lnTo>
                  <a:pt x="1080472" y="161726"/>
                </a:lnTo>
                <a:lnTo>
                  <a:pt x="1009317" y="161726"/>
                </a:lnTo>
                <a:lnTo>
                  <a:pt x="1009317" y="121511"/>
                </a:lnTo>
                <a:lnTo>
                  <a:pt x="941265" y="121511"/>
                </a:lnTo>
                <a:lnTo>
                  <a:pt x="941265" y="93670"/>
                </a:lnTo>
                <a:lnTo>
                  <a:pt x="737101" y="93670"/>
                </a:lnTo>
                <a:lnTo>
                  <a:pt x="737101" y="59643"/>
                </a:lnTo>
                <a:lnTo>
                  <a:pt x="582430" y="59643"/>
                </a:lnTo>
                <a:lnTo>
                  <a:pt x="582430" y="7055"/>
                </a:lnTo>
                <a:lnTo>
                  <a:pt x="7055" y="705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89" name="Freeform: Shape 88">
            <a:extLst>
              <a:ext uri="{FF2B5EF4-FFF2-40B4-BE49-F238E27FC236}">
                <a16:creationId xmlns:a16="http://schemas.microsoft.com/office/drawing/2014/main" id="{95EF7A27-A6E3-4A2A-ACFB-D583C81AA734}"/>
              </a:ext>
            </a:extLst>
          </p:cNvPr>
          <p:cNvSpPr/>
          <p:nvPr/>
        </p:nvSpPr>
        <p:spPr>
          <a:xfrm>
            <a:off x="1939131" y="2391703"/>
            <a:ext cx="6260141" cy="855704"/>
          </a:xfrm>
          <a:custGeom>
            <a:avLst/>
            <a:gdLst>
              <a:gd name="connsiteX0" fmla="*/ 9132618 w 9134534"/>
              <a:gd name="connsiteY0" fmla="*/ 1386711 h 1391478"/>
              <a:gd name="connsiteX1" fmla="*/ 6933202 w 9134534"/>
              <a:gd name="connsiteY1" fmla="*/ 1386711 h 1391478"/>
              <a:gd name="connsiteX2" fmla="*/ 6933202 w 9134534"/>
              <a:gd name="connsiteY2" fmla="*/ 1331033 h 1391478"/>
              <a:gd name="connsiteX3" fmla="*/ 6707385 w 9134534"/>
              <a:gd name="connsiteY3" fmla="*/ 1331033 h 1391478"/>
              <a:gd name="connsiteX4" fmla="*/ 6707385 w 9134534"/>
              <a:gd name="connsiteY4" fmla="*/ 1303194 h 1391478"/>
              <a:gd name="connsiteX5" fmla="*/ 6391860 w 9134534"/>
              <a:gd name="connsiteY5" fmla="*/ 1303194 h 1391478"/>
              <a:gd name="connsiteX6" fmla="*/ 6391860 w 9134534"/>
              <a:gd name="connsiteY6" fmla="*/ 1281536 h 1391478"/>
              <a:gd name="connsiteX7" fmla="*/ 5943312 w 9134534"/>
              <a:gd name="connsiteY7" fmla="*/ 1281536 h 1391478"/>
              <a:gd name="connsiteX8" fmla="*/ 5943312 w 9134534"/>
              <a:gd name="connsiteY8" fmla="*/ 1253697 h 1391478"/>
              <a:gd name="connsiteX9" fmla="*/ 5770078 w 9134534"/>
              <a:gd name="connsiteY9" fmla="*/ 1253697 h 1391478"/>
              <a:gd name="connsiteX10" fmla="*/ 5770078 w 9134534"/>
              <a:gd name="connsiteY10" fmla="*/ 1210391 h 1391478"/>
              <a:gd name="connsiteX11" fmla="*/ 5621596 w 9134534"/>
              <a:gd name="connsiteY11" fmla="*/ 1210391 h 1391478"/>
              <a:gd name="connsiteX12" fmla="*/ 5621596 w 9134534"/>
              <a:gd name="connsiteY12" fmla="*/ 1179456 h 1391478"/>
              <a:gd name="connsiteX13" fmla="*/ 5581386 w 9134534"/>
              <a:gd name="connsiteY13" fmla="*/ 1179456 h 1391478"/>
              <a:gd name="connsiteX14" fmla="*/ 5581386 w 9134534"/>
              <a:gd name="connsiteY14" fmla="*/ 1145427 h 1391478"/>
              <a:gd name="connsiteX15" fmla="*/ 5120466 w 9134534"/>
              <a:gd name="connsiteY15" fmla="*/ 1145427 h 1391478"/>
              <a:gd name="connsiteX16" fmla="*/ 5120466 w 9134534"/>
              <a:gd name="connsiteY16" fmla="*/ 1120683 h 1391478"/>
              <a:gd name="connsiteX17" fmla="*/ 5027662 w 9134534"/>
              <a:gd name="connsiteY17" fmla="*/ 1120683 h 1391478"/>
              <a:gd name="connsiteX18" fmla="*/ 5027662 w 9134534"/>
              <a:gd name="connsiteY18" fmla="*/ 1077377 h 1391478"/>
              <a:gd name="connsiteX19" fmla="*/ 4786378 w 9134534"/>
              <a:gd name="connsiteY19" fmla="*/ 1077377 h 1391478"/>
              <a:gd name="connsiteX20" fmla="*/ 4786378 w 9134534"/>
              <a:gd name="connsiteY20" fmla="*/ 1058814 h 1391478"/>
              <a:gd name="connsiteX21" fmla="*/ 4511064 w 9134534"/>
              <a:gd name="connsiteY21" fmla="*/ 1058814 h 1391478"/>
              <a:gd name="connsiteX22" fmla="*/ 4511064 w 9134534"/>
              <a:gd name="connsiteY22" fmla="*/ 1061910 h 1391478"/>
              <a:gd name="connsiteX23" fmla="*/ 4514160 w 9134534"/>
              <a:gd name="connsiteY23" fmla="*/ 1061910 h 1391478"/>
              <a:gd name="connsiteX24" fmla="*/ 4514160 w 9134534"/>
              <a:gd name="connsiteY24" fmla="*/ 990764 h 1391478"/>
              <a:gd name="connsiteX25" fmla="*/ 4115108 w 9134534"/>
              <a:gd name="connsiteY25" fmla="*/ 990764 h 1391478"/>
              <a:gd name="connsiteX26" fmla="*/ 4115108 w 9134534"/>
              <a:gd name="connsiteY26" fmla="*/ 972202 h 1391478"/>
              <a:gd name="connsiteX27" fmla="*/ 3784116 w 9134534"/>
              <a:gd name="connsiteY27" fmla="*/ 972202 h 1391478"/>
              <a:gd name="connsiteX28" fmla="*/ 3784116 w 9134534"/>
              <a:gd name="connsiteY28" fmla="*/ 922705 h 1391478"/>
              <a:gd name="connsiteX29" fmla="*/ 3434552 w 9134534"/>
              <a:gd name="connsiteY29" fmla="*/ 922705 h 1391478"/>
              <a:gd name="connsiteX30" fmla="*/ 3434552 w 9134534"/>
              <a:gd name="connsiteY30" fmla="*/ 885585 h 1391478"/>
              <a:gd name="connsiteX31" fmla="*/ 3341759 w 9134534"/>
              <a:gd name="connsiteY31" fmla="*/ 885585 h 1391478"/>
              <a:gd name="connsiteX32" fmla="*/ 3341759 w 9134534"/>
              <a:gd name="connsiteY32" fmla="*/ 839183 h 1391478"/>
              <a:gd name="connsiteX33" fmla="*/ 3100465 w 9134534"/>
              <a:gd name="connsiteY33" fmla="*/ 839183 h 1391478"/>
              <a:gd name="connsiteX34" fmla="*/ 3100465 w 9134534"/>
              <a:gd name="connsiteY34" fmla="*/ 771128 h 1391478"/>
              <a:gd name="connsiteX35" fmla="*/ 2791131 w 9134534"/>
              <a:gd name="connsiteY35" fmla="*/ 771128 h 1391478"/>
              <a:gd name="connsiteX36" fmla="*/ 2791131 w 9134534"/>
              <a:gd name="connsiteY36" fmla="*/ 734007 h 1391478"/>
              <a:gd name="connsiteX37" fmla="*/ 2651926 w 9134534"/>
              <a:gd name="connsiteY37" fmla="*/ 734007 h 1391478"/>
              <a:gd name="connsiteX38" fmla="*/ 2651926 w 9134534"/>
              <a:gd name="connsiteY38" fmla="*/ 690699 h 1391478"/>
              <a:gd name="connsiteX39" fmla="*/ 2500350 w 9134534"/>
              <a:gd name="connsiteY39" fmla="*/ 690699 h 1391478"/>
              <a:gd name="connsiteX40" fmla="*/ 2500350 w 9134534"/>
              <a:gd name="connsiteY40" fmla="*/ 635018 h 1391478"/>
              <a:gd name="connsiteX41" fmla="*/ 2215750 w 9134534"/>
              <a:gd name="connsiteY41" fmla="*/ 635018 h 1391478"/>
              <a:gd name="connsiteX42" fmla="*/ 2215750 w 9134534"/>
              <a:gd name="connsiteY42" fmla="*/ 585523 h 1391478"/>
              <a:gd name="connsiteX43" fmla="*/ 2033239 w 9134534"/>
              <a:gd name="connsiteY43" fmla="*/ 585523 h 1391478"/>
              <a:gd name="connsiteX44" fmla="*/ 2033239 w 9134534"/>
              <a:gd name="connsiteY44" fmla="*/ 539122 h 1391478"/>
              <a:gd name="connsiteX45" fmla="*/ 1829080 w 9134534"/>
              <a:gd name="connsiteY45" fmla="*/ 539122 h 1391478"/>
              <a:gd name="connsiteX46" fmla="*/ 1829080 w 9134534"/>
              <a:gd name="connsiteY46" fmla="*/ 498908 h 1391478"/>
              <a:gd name="connsiteX47" fmla="*/ 1739362 w 9134534"/>
              <a:gd name="connsiteY47" fmla="*/ 498908 h 1391478"/>
              <a:gd name="connsiteX48" fmla="*/ 1739362 w 9134534"/>
              <a:gd name="connsiteY48" fmla="*/ 455600 h 1391478"/>
              <a:gd name="connsiteX49" fmla="*/ 1618720 w 9134534"/>
              <a:gd name="connsiteY49" fmla="*/ 455600 h 1391478"/>
              <a:gd name="connsiteX50" fmla="*/ 1618720 w 9134534"/>
              <a:gd name="connsiteY50" fmla="*/ 424665 h 1391478"/>
              <a:gd name="connsiteX51" fmla="*/ 1550671 w 9134534"/>
              <a:gd name="connsiteY51" fmla="*/ 424665 h 1391478"/>
              <a:gd name="connsiteX52" fmla="*/ 1550671 w 9134534"/>
              <a:gd name="connsiteY52" fmla="*/ 387545 h 1391478"/>
              <a:gd name="connsiteX53" fmla="*/ 1448581 w 9134534"/>
              <a:gd name="connsiteY53" fmla="*/ 387545 h 1391478"/>
              <a:gd name="connsiteX54" fmla="*/ 1448581 w 9134534"/>
              <a:gd name="connsiteY54" fmla="*/ 344237 h 1391478"/>
              <a:gd name="connsiteX55" fmla="*/ 1318663 w 9134534"/>
              <a:gd name="connsiteY55" fmla="*/ 344237 h 1391478"/>
              <a:gd name="connsiteX56" fmla="*/ 1318663 w 9134534"/>
              <a:gd name="connsiteY56" fmla="*/ 313303 h 1391478"/>
              <a:gd name="connsiteX57" fmla="*/ 1222764 w 9134534"/>
              <a:gd name="connsiteY57" fmla="*/ 313303 h 1391478"/>
              <a:gd name="connsiteX58" fmla="*/ 1222764 w 9134534"/>
              <a:gd name="connsiteY58" fmla="*/ 276182 h 1391478"/>
              <a:gd name="connsiteX59" fmla="*/ 1154714 w 9134534"/>
              <a:gd name="connsiteY59" fmla="*/ 276182 h 1391478"/>
              <a:gd name="connsiteX60" fmla="*/ 1154714 w 9134534"/>
              <a:gd name="connsiteY60" fmla="*/ 220500 h 1391478"/>
              <a:gd name="connsiteX61" fmla="*/ 1030977 w 9134534"/>
              <a:gd name="connsiteY61" fmla="*/ 220500 h 1391478"/>
              <a:gd name="connsiteX62" fmla="*/ 1030977 w 9134534"/>
              <a:gd name="connsiteY62" fmla="*/ 177192 h 1391478"/>
              <a:gd name="connsiteX63" fmla="*/ 913425 w 9134534"/>
              <a:gd name="connsiteY63" fmla="*/ 177192 h 1391478"/>
              <a:gd name="connsiteX64" fmla="*/ 913425 w 9134534"/>
              <a:gd name="connsiteY64" fmla="*/ 127698 h 1391478"/>
              <a:gd name="connsiteX65" fmla="*/ 786595 w 9134534"/>
              <a:gd name="connsiteY65" fmla="*/ 127698 h 1391478"/>
              <a:gd name="connsiteX66" fmla="*/ 786595 w 9134534"/>
              <a:gd name="connsiteY66" fmla="*/ 87484 h 1391478"/>
              <a:gd name="connsiteX67" fmla="*/ 699979 w 9134534"/>
              <a:gd name="connsiteY67" fmla="*/ 87484 h 1391478"/>
              <a:gd name="connsiteX68" fmla="*/ 699979 w 9134534"/>
              <a:gd name="connsiteY68" fmla="*/ 50363 h 1391478"/>
              <a:gd name="connsiteX69" fmla="*/ 545308 w 9134534"/>
              <a:gd name="connsiteY69" fmla="*/ 50363 h 1391478"/>
              <a:gd name="connsiteX70" fmla="*/ 545308 w 9134534"/>
              <a:gd name="connsiteY70" fmla="*/ 7055 h 1391478"/>
              <a:gd name="connsiteX71" fmla="*/ 7055 w 9134534"/>
              <a:gd name="connsiteY71" fmla="*/ 7055 h 139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9134534" h="1391478">
                <a:moveTo>
                  <a:pt x="9132618" y="1386711"/>
                </a:moveTo>
                <a:lnTo>
                  <a:pt x="6933202" y="1386711"/>
                </a:lnTo>
                <a:lnTo>
                  <a:pt x="6933202" y="1331033"/>
                </a:lnTo>
                <a:lnTo>
                  <a:pt x="6707385" y="1331033"/>
                </a:lnTo>
                <a:lnTo>
                  <a:pt x="6707385" y="1303194"/>
                </a:lnTo>
                <a:lnTo>
                  <a:pt x="6391860" y="1303194"/>
                </a:lnTo>
                <a:lnTo>
                  <a:pt x="6391860" y="1281536"/>
                </a:lnTo>
                <a:lnTo>
                  <a:pt x="5943312" y="1281536"/>
                </a:lnTo>
                <a:lnTo>
                  <a:pt x="5943312" y="1253697"/>
                </a:lnTo>
                <a:lnTo>
                  <a:pt x="5770078" y="1253697"/>
                </a:lnTo>
                <a:lnTo>
                  <a:pt x="5770078" y="1210391"/>
                </a:lnTo>
                <a:lnTo>
                  <a:pt x="5621596" y="1210391"/>
                </a:lnTo>
                <a:lnTo>
                  <a:pt x="5621596" y="1179456"/>
                </a:lnTo>
                <a:lnTo>
                  <a:pt x="5581386" y="1179456"/>
                </a:lnTo>
                <a:lnTo>
                  <a:pt x="5581386" y="1145427"/>
                </a:lnTo>
                <a:lnTo>
                  <a:pt x="5120466" y="1145427"/>
                </a:lnTo>
                <a:lnTo>
                  <a:pt x="5120466" y="1120683"/>
                </a:lnTo>
                <a:lnTo>
                  <a:pt x="5027662" y="1120683"/>
                </a:lnTo>
                <a:lnTo>
                  <a:pt x="5027662" y="1077377"/>
                </a:lnTo>
                <a:lnTo>
                  <a:pt x="4786378" y="1077377"/>
                </a:lnTo>
                <a:lnTo>
                  <a:pt x="4786378" y="1058814"/>
                </a:lnTo>
                <a:lnTo>
                  <a:pt x="4511064" y="1058814"/>
                </a:lnTo>
                <a:lnTo>
                  <a:pt x="4511064" y="1061910"/>
                </a:lnTo>
                <a:lnTo>
                  <a:pt x="4514160" y="1061910"/>
                </a:lnTo>
                <a:lnTo>
                  <a:pt x="4514160" y="990764"/>
                </a:lnTo>
                <a:lnTo>
                  <a:pt x="4115108" y="990764"/>
                </a:lnTo>
                <a:lnTo>
                  <a:pt x="4115108" y="972202"/>
                </a:lnTo>
                <a:lnTo>
                  <a:pt x="3784116" y="972202"/>
                </a:lnTo>
                <a:lnTo>
                  <a:pt x="3784116" y="922705"/>
                </a:lnTo>
                <a:lnTo>
                  <a:pt x="3434552" y="922705"/>
                </a:lnTo>
                <a:lnTo>
                  <a:pt x="3434552" y="885585"/>
                </a:lnTo>
                <a:lnTo>
                  <a:pt x="3341759" y="885585"/>
                </a:lnTo>
                <a:lnTo>
                  <a:pt x="3341759" y="839183"/>
                </a:lnTo>
                <a:lnTo>
                  <a:pt x="3100465" y="839183"/>
                </a:lnTo>
                <a:lnTo>
                  <a:pt x="3100465" y="771128"/>
                </a:lnTo>
                <a:lnTo>
                  <a:pt x="2791131" y="771128"/>
                </a:lnTo>
                <a:lnTo>
                  <a:pt x="2791131" y="734007"/>
                </a:lnTo>
                <a:lnTo>
                  <a:pt x="2651926" y="734007"/>
                </a:lnTo>
                <a:lnTo>
                  <a:pt x="2651926" y="690699"/>
                </a:lnTo>
                <a:lnTo>
                  <a:pt x="2500350" y="690699"/>
                </a:lnTo>
                <a:lnTo>
                  <a:pt x="2500350" y="635018"/>
                </a:lnTo>
                <a:lnTo>
                  <a:pt x="2215750" y="635018"/>
                </a:lnTo>
                <a:lnTo>
                  <a:pt x="2215750" y="585523"/>
                </a:lnTo>
                <a:lnTo>
                  <a:pt x="2033239" y="585523"/>
                </a:lnTo>
                <a:lnTo>
                  <a:pt x="2033239" y="539122"/>
                </a:lnTo>
                <a:lnTo>
                  <a:pt x="1829080" y="539122"/>
                </a:lnTo>
                <a:lnTo>
                  <a:pt x="1829080" y="498908"/>
                </a:lnTo>
                <a:lnTo>
                  <a:pt x="1739362" y="498908"/>
                </a:lnTo>
                <a:lnTo>
                  <a:pt x="1739362" y="455600"/>
                </a:lnTo>
                <a:lnTo>
                  <a:pt x="1618720" y="455600"/>
                </a:lnTo>
                <a:lnTo>
                  <a:pt x="1618720" y="424665"/>
                </a:lnTo>
                <a:lnTo>
                  <a:pt x="1550671" y="424665"/>
                </a:lnTo>
                <a:lnTo>
                  <a:pt x="1550671" y="387545"/>
                </a:lnTo>
                <a:lnTo>
                  <a:pt x="1448581" y="387545"/>
                </a:lnTo>
                <a:lnTo>
                  <a:pt x="1448581" y="344237"/>
                </a:lnTo>
                <a:lnTo>
                  <a:pt x="1318663" y="344237"/>
                </a:lnTo>
                <a:lnTo>
                  <a:pt x="1318663" y="313303"/>
                </a:lnTo>
                <a:lnTo>
                  <a:pt x="1222764" y="313303"/>
                </a:lnTo>
                <a:lnTo>
                  <a:pt x="1222764" y="276182"/>
                </a:lnTo>
                <a:lnTo>
                  <a:pt x="1154714" y="276182"/>
                </a:lnTo>
                <a:lnTo>
                  <a:pt x="1154714" y="220500"/>
                </a:lnTo>
                <a:lnTo>
                  <a:pt x="1030977" y="220500"/>
                </a:lnTo>
                <a:lnTo>
                  <a:pt x="1030977" y="177192"/>
                </a:lnTo>
                <a:lnTo>
                  <a:pt x="913425" y="177192"/>
                </a:lnTo>
                <a:lnTo>
                  <a:pt x="913425" y="127698"/>
                </a:lnTo>
                <a:lnTo>
                  <a:pt x="786595" y="127698"/>
                </a:lnTo>
                <a:lnTo>
                  <a:pt x="786595" y="87484"/>
                </a:lnTo>
                <a:lnTo>
                  <a:pt x="699979" y="87484"/>
                </a:lnTo>
                <a:lnTo>
                  <a:pt x="699979" y="50363"/>
                </a:lnTo>
                <a:lnTo>
                  <a:pt x="545308" y="50363"/>
                </a:lnTo>
                <a:lnTo>
                  <a:pt x="545308" y="7055"/>
                </a:lnTo>
                <a:lnTo>
                  <a:pt x="7055" y="705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cxnSp>
        <p:nvCxnSpPr>
          <p:cNvPr id="91" name="Straight Connector 90">
            <a:extLst>
              <a:ext uri="{FF2B5EF4-FFF2-40B4-BE49-F238E27FC236}">
                <a16:creationId xmlns:a16="http://schemas.microsoft.com/office/drawing/2014/main" id="{52E287AC-0DD1-4777-BF35-33A2DF68EB73}"/>
              </a:ext>
            </a:extLst>
          </p:cNvPr>
          <p:cNvCxnSpPr>
            <a:cxnSpLocks/>
          </p:cNvCxnSpPr>
          <p:nvPr/>
        </p:nvCxnSpPr>
        <p:spPr>
          <a:xfrm>
            <a:off x="1702533" y="4309287"/>
            <a:ext cx="234635" cy="0"/>
          </a:xfrm>
          <a:prstGeom prst="line">
            <a:avLst/>
          </a:prstGeom>
          <a:noFill/>
          <a:ln w="25400" cap="flat">
            <a:solidFill>
              <a:srgbClr val="B60D27"/>
            </a:solidFill>
            <a:prstDash val="solid"/>
            <a:miter/>
          </a:ln>
        </p:spPr>
      </p:cxnSp>
      <p:cxnSp>
        <p:nvCxnSpPr>
          <p:cNvPr id="95" name="Straight Connector 94">
            <a:extLst>
              <a:ext uri="{FF2B5EF4-FFF2-40B4-BE49-F238E27FC236}">
                <a16:creationId xmlns:a16="http://schemas.microsoft.com/office/drawing/2014/main" id="{56D23D74-9755-49B6-8265-B31A05A5BF5E}"/>
              </a:ext>
            </a:extLst>
          </p:cNvPr>
          <p:cNvCxnSpPr>
            <a:cxnSpLocks/>
          </p:cNvCxnSpPr>
          <p:nvPr/>
        </p:nvCxnSpPr>
        <p:spPr>
          <a:xfrm>
            <a:off x="1702533" y="4600232"/>
            <a:ext cx="234635" cy="0"/>
          </a:xfrm>
          <a:prstGeom prst="line">
            <a:avLst/>
          </a:prstGeom>
          <a:noFill/>
          <a:ln w="25400" cap="flat">
            <a:solidFill>
              <a:srgbClr val="B2C0EC"/>
            </a:solidFill>
            <a:prstDash val="solid"/>
            <a:miter/>
          </a:ln>
        </p:spPr>
      </p:cxnSp>
    </p:spTree>
    <p:custDataLst>
      <p:tags r:id="rId1"/>
    </p:custDataLst>
    <p:extLst>
      <p:ext uri="{BB962C8B-B14F-4D97-AF65-F5344CB8AC3E}">
        <p14:creationId xmlns:p14="http://schemas.microsoft.com/office/powerpoint/2010/main" val="22789061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1600" dirty="0"/>
              <a:t>3500: Trois versus six mois de FOLFOX ou CAPOX en adjuvant chez les patients avec cancer du côlon stade II à haut risque et stade III : résultats d’efficacité de la cohorte grecque du </a:t>
            </a:r>
            <a:r>
              <a:rPr lang="fr-FR" sz="1600" dirty="0" err="1"/>
              <a:t>Hellenic</a:t>
            </a:r>
            <a:r>
              <a:rPr lang="fr-FR" sz="1600" dirty="0"/>
              <a:t> </a:t>
            </a:r>
            <a:r>
              <a:rPr lang="fr-FR" sz="1600" dirty="0" err="1"/>
              <a:t>Oncology</a:t>
            </a:r>
            <a:r>
              <a:rPr lang="fr-FR" sz="1600" dirty="0"/>
              <a:t> </a:t>
            </a:r>
            <a:r>
              <a:rPr lang="fr-FR" sz="1600" dirty="0" err="1"/>
              <a:t>Research</a:t>
            </a:r>
            <a:r>
              <a:rPr lang="fr-FR" sz="1600" dirty="0"/>
              <a:t> Group (HORG) du projet IDEA (International Duration Evaluation of Adjuvant </a:t>
            </a:r>
            <a:r>
              <a:rPr lang="fr-FR" sz="1600" dirty="0" err="1"/>
              <a:t>chemotherapy</a:t>
            </a:r>
            <a:r>
              <a:rPr lang="fr-FR" sz="1600" dirty="0"/>
              <a:t>) – </a:t>
            </a:r>
            <a:r>
              <a:rPr lang="fr-FR" sz="1600" dirty="0" err="1"/>
              <a:t>Souglakos</a:t>
            </a:r>
            <a:r>
              <a:rPr lang="fr-FR" sz="1600" dirty="0"/>
              <a:t> I, et al</a:t>
            </a:r>
            <a:endParaRPr lang="fr-FR" sz="1600" noProof="0" dirty="0"/>
          </a:p>
        </p:txBody>
      </p:sp>
      <p:sp>
        <p:nvSpPr>
          <p:cNvPr id="5123" name="Rectangle 3"/>
          <p:cNvSpPr>
            <a:spLocks noGrp="1" noChangeArrowheads="1"/>
          </p:cNvSpPr>
          <p:nvPr>
            <p:ph idx="1"/>
          </p:nvPr>
        </p:nvSpPr>
        <p:spPr/>
        <p:txBody>
          <a:bodyPr/>
          <a:lstStyle/>
          <a:p>
            <a:pPr marL="0" indent="0">
              <a:buNone/>
            </a:pPr>
            <a:r>
              <a:rPr lang="fr-FR" b="1" noProof="0" dirty="0"/>
              <a:t>Résultats </a:t>
            </a:r>
          </a:p>
          <a:p>
            <a:pPr marL="0" indent="0">
              <a:buNone/>
            </a:pPr>
            <a:endParaRPr lang="fr-FR" noProof="0" dirty="0"/>
          </a:p>
          <a:p>
            <a:pPr marL="0" indent="0">
              <a:buNone/>
            </a:pPr>
            <a:endParaRPr lang="fr-FR" noProof="0" dirty="0"/>
          </a:p>
          <a:p>
            <a:pPr marL="0" indent="0">
              <a:buNone/>
            </a:pPr>
            <a:endParaRPr lang="fr-FR" noProof="0" dirty="0"/>
          </a:p>
          <a:p>
            <a:pPr marL="0" indent="0">
              <a:buNone/>
            </a:pPr>
            <a:endParaRPr lang="fr-FR" noProof="0" dirty="0"/>
          </a:p>
          <a:p>
            <a:pPr marL="0" indent="0">
              <a:buNone/>
            </a:pPr>
            <a:endParaRPr lang="fr-FR" noProof="0" dirty="0"/>
          </a:p>
          <a:p>
            <a:pPr marL="0" indent="0">
              <a:buNone/>
            </a:pPr>
            <a:endParaRPr lang="fr-FR" noProof="0" dirty="0"/>
          </a:p>
          <a:p>
            <a:pPr marL="0" indent="0">
              <a:buNone/>
            </a:pPr>
            <a:endParaRPr lang="fr-FR" noProof="0" dirty="0"/>
          </a:p>
          <a:p>
            <a:pPr marL="0" indent="0">
              <a:buNone/>
            </a:pPr>
            <a:endParaRPr lang="fr-FR" noProof="0" dirty="0"/>
          </a:p>
          <a:p>
            <a:pPr marL="0" indent="0">
              <a:spcBef>
                <a:spcPts val="1200"/>
              </a:spcBef>
              <a:buNone/>
            </a:pPr>
            <a:r>
              <a:rPr lang="fr-FR" b="1" noProof="0" dirty="0"/>
              <a:t>Conclusions</a:t>
            </a:r>
          </a:p>
          <a:p>
            <a:r>
              <a:rPr lang="fr-FR" b="1" noProof="0" dirty="0"/>
              <a:t>Chez ces patients avec </a:t>
            </a:r>
            <a:r>
              <a:rPr lang="fr-FR" b="1" dirty="0"/>
              <a:t>cancer du côlon </a:t>
            </a:r>
            <a:r>
              <a:rPr lang="fr-FR" b="1" noProof="0" dirty="0"/>
              <a:t>stade II haut risque et III, il y a eu une petite différence </a:t>
            </a:r>
            <a:r>
              <a:rPr lang="fr-FR" b="1" dirty="0"/>
              <a:t>entre ceux recevant </a:t>
            </a:r>
            <a:r>
              <a:rPr lang="fr-FR" b="1" noProof="0" dirty="0"/>
              <a:t>FOLFOX ou </a:t>
            </a:r>
            <a:r>
              <a:rPr lang="fr-FR" b="1" dirty="0"/>
              <a:t>CAPOX en adjuvant pendant </a:t>
            </a:r>
            <a:r>
              <a:rPr lang="fr-FR" b="1" noProof="0" dirty="0"/>
              <a:t>3 ou 6 mois</a:t>
            </a:r>
          </a:p>
          <a:p>
            <a:r>
              <a:rPr lang="fr-FR" b="1" noProof="0" dirty="0"/>
              <a:t>Le profil de toxicité </a:t>
            </a:r>
            <a:r>
              <a:rPr lang="fr-FR" b="1" dirty="0"/>
              <a:t>de FOLFOX ou CAPOX en adjuvant a été gérable mais la proportion d’EIs observée a été plus élevée pour 6 mois que pour 3 mois de traitement</a:t>
            </a:r>
            <a:endParaRPr lang="fr-FR" b="1" noProof="0" dirty="0"/>
          </a:p>
        </p:txBody>
      </p:sp>
      <p:sp>
        <p:nvSpPr>
          <p:cNvPr id="15" name="Text Placeholder 14"/>
          <p:cNvSpPr>
            <a:spLocks noGrp="1"/>
          </p:cNvSpPr>
          <p:nvPr>
            <p:ph type="body" sz="quarter" idx="11"/>
          </p:nvPr>
        </p:nvSpPr>
        <p:spPr>
          <a:xfrm>
            <a:off x="4495800" y="6096000"/>
            <a:ext cx="4283075" cy="487363"/>
          </a:xfrm>
        </p:spPr>
        <p:txBody>
          <a:bodyPr/>
          <a:lstStyle/>
          <a:p>
            <a:r>
              <a:rPr lang="fr-FR" noProof="0" dirty="0" err="1"/>
              <a:t>Souglakos</a:t>
            </a:r>
            <a:r>
              <a:rPr lang="fr-FR" noProof="0" dirty="0"/>
              <a:t> I, et al, J Clin </a:t>
            </a:r>
            <a:r>
              <a:rPr lang="fr-FR" noProof="0" dirty="0" err="1"/>
              <a:t>Oncol</a:t>
            </a:r>
            <a:r>
              <a:rPr lang="fr-FR" noProof="0" dirty="0"/>
              <a:t> 2019;37(</a:t>
            </a:r>
            <a:r>
              <a:rPr lang="fr-FR" noProof="0" dirty="0" err="1"/>
              <a:t>suppl</a:t>
            </a:r>
            <a:r>
              <a:rPr lang="fr-FR" noProof="0" dirty="0"/>
              <a:t>):</a:t>
            </a:r>
            <a:r>
              <a:rPr lang="fr-FR" noProof="0" dirty="0" err="1"/>
              <a:t>abstr</a:t>
            </a:r>
            <a:r>
              <a:rPr lang="fr-FR" noProof="0" dirty="0"/>
              <a:t> 3500</a:t>
            </a:r>
          </a:p>
        </p:txBody>
      </p:sp>
      <p:graphicFrame>
        <p:nvGraphicFramePr>
          <p:cNvPr id="2" name="Table 1"/>
          <p:cNvGraphicFramePr>
            <a:graphicFrameLocks noGrp="1"/>
          </p:cNvGraphicFramePr>
          <p:nvPr>
            <p:extLst>
              <p:ext uri="{D42A27DB-BD31-4B8C-83A1-F6EECF244321}">
                <p14:modId xmlns:p14="http://schemas.microsoft.com/office/powerpoint/2010/main" val="1883477598"/>
              </p:ext>
            </p:extLst>
          </p:nvPr>
        </p:nvGraphicFramePr>
        <p:xfrm>
          <a:off x="365125" y="1638576"/>
          <a:ext cx="8455348" cy="2275218"/>
        </p:xfrm>
        <a:graphic>
          <a:graphicData uri="http://schemas.openxmlformats.org/drawingml/2006/table">
            <a:tbl>
              <a:tblPr firstRow="1" bandRow="1">
                <a:tableStyleId>{69012ECD-51FC-41F1-AA8D-1B2483CD663E}</a:tableStyleId>
              </a:tblPr>
              <a:tblGrid>
                <a:gridCol w="3060655">
                  <a:extLst>
                    <a:ext uri="{9D8B030D-6E8A-4147-A177-3AD203B41FA5}">
                      <a16:colId xmlns:a16="http://schemas.microsoft.com/office/drawing/2014/main" val="20000"/>
                    </a:ext>
                  </a:extLst>
                </a:gridCol>
                <a:gridCol w="1339457">
                  <a:extLst>
                    <a:ext uri="{9D8B030D-6E8A-4147-A177-3AD203B41FA5}">
                      <a16:colId xmlns:a16="http://schemas.microsoft.com/office/drawing/2014/main" val="20001"/>
                    </a:ext>
                  </a:extLst>
                </a:gridCol>
                <a:gridCol w="2027618">
                  <a:extLst>
                    <a:ext uri="{9D8B030D-6E8A-4147-A177-3AD203B41FA5}">
                      <a16:colId xmlns:a16="http://schemas.microsoft.com/office/drawing/2014/main" val="20002"/>
                    </a:ext>
                  </a:extLst>
                </a:gridCol>
                <a:gridCol w="2027618">
                  <a:extLst>
                    <a:ext uri="{9D8B030D-6E8A-4147-A177-3AD203B41FA5}">
                      <a16:colId xmlns:a16="http://schemas.microsoft.com/office/drawing/2014/main" val="20003"/>
                    </a:ext>
                  </a:extLst>
                </a:gridCol>
              </a:tblGrid>
              <a:tr h="31658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Arial" charset="0"/>
                          <a:cs typeface="Arial" charset="0"/>
                        </a:rPr>
                        <a:t>EIs chez tous les patients,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1" i="0" u="none" strike="noStrike" cap="none" normalizeH="0" baseline="0" noProof="0">
                          <a:ln>
                            <a:noFill/>
                          </a:ln>
                          <a:solidFill>
                            <a:schemeClr val="tx2"/>
                          </a:solidFill>
                          <a:effectLst/>
                          <a:latin typeface="Arial" charset="0"/>
                          <a:cs typeface="Arial" charset="0"/>
                        </a:rPr>
                        <a:t>3 Mois</a:t>
                      </a:r>
                      <a:br>
                        <a:rPr kumimoji="0" lang="fr-FR" sz="1400" b="1" i="0" u="none" strike="noStrike" cap="none" normalizeH="0" baseline="0" noProof="0">
                          <a:ln>
                            <a:noFill/>
                          </a:ln>
                          <a:solidFill>
                            <a:schemeClr val="tx2"/>
                          </a:solidFill>
                          <a:effectLst/>
                          <a:latin typeface="Arial" charset="0"/>
                          <a:cs typeface="Arial" charset="0"/>
                        </a:rPr>
                      </a:br>
                      <a:r>
                        <a:rPr kumimoji="0" lang="fr-FR" sz="1400" b="1" i="0" u="none" strike="noStrike" cap="none" normalizeH="0" baseline="0" noProof="0">
                          <a:ln>
                            <a:noFill/>
                          </a:ln>
                          <a:solidFill>
                            <a:schemeClr val="tx2"/>
                          </a:solidFill>
                          <a:effectLst/>
                          <a:latin typeface="Arial" charset="0"/>
                          <a:cs typeface="Arial" charset="0"/>
                        </a:rPr>
                        <a:t>(n=558)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1" i="0" u="none" strike="noStrike" cap="none" normalizeH="0" baseline="0" noProof="0">
                          <a:ln>
                            <a:noFill/>
                          </a:ln>
                          <a:solidFill>
                            <a:schemeClr val="tx2"/>
                          </a:solidFill>
                          <a:effectLst/>
                          <a:latin typeface="Arial" charset="0"/>
                          <a:cs typeface="Arial" charset="0"/>
                        </a:rPr>
                        <a:t>6 Mois</a:t>
                      </a:r>
                      <a:br>
                        <a:rPr kumimoji="0" lang="fr-FR" sz="1400" b="1" i="0" u="none" strike="noStrike" cap="none" normalizeH="0" baseline="0" noProof="0">
                          <a:ln>
                            <a:noFill/>
                          </a:ln>
                          <a:solidFill>
                            <a:schemeClr val="tx2"/>
                          </a:solidFill>
                          <a:effectLst/>
                          <a:latin typeface="Arial" charset="0"/>
                          <a:cs typeface="Arial" charset="0"/>
                        </a:rPr>
                      </a:br>
                      <a:r>
                        <a:rPr kumimoji="0" lang="fr-FR" sz="1400" b="1" i="0" u="none" strike="noStrike" cap="none" normalizeH="0" baseline="0" noProof="0">
                          <a:ln>
                            <a:noFill/>
                          </a:ln>
                          <a:solidFill>
                            <a:schemeClr val="tx2"/>
                          </a:solidFill>
                          <a:effectLst/>
                          <a:latin typeface="Arial" charset="0"/>
                          <a:cs typeface="Arial" charset="0"/>
                        </a:rPr>
                        <a:t>(n=557)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1" i="0" u="none" strike="noStrike" cap="none" normalizeH="0" baseline="0" noProof="0" dirty="0">
                          <a:ln>
                            <a:noFill/>
                          </a:ln>
                          <a:solidFill>
                            <a:schemeClr val="tx2"/>
                          </a:solidFill>
                          <a:effectLst/>
                          <a:latin typeface="Arial" charset="0"/>
                          <a:cs typeface="Arial" charset="0"/>
                        </a:rPr>
                        <a:t>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92843">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Tous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32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1" i="0" u="none" strike="noStrike" cap="none" normalizeH="0" baseline="0" noProof="0">
                          <a:ln>
                            <a:noFill/>
                          </a:ln>
                          <a:solidFill>
                            <a:srgbClr val="4D4D4D"/>
                          </a:solidFill>
                          <a:effectLst/>
                          <a:latin typeface="Arial" charset="0"/>
                          <a:cs typeface="Arial" charset="0"/>
                        </a:rPr>
                        <a:t>0,037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292843">
                <a:tc>
                  <a:txBody>
                    <a:bodyPr/>
                    <a:lstStyle/>
                    <a:p>
                      <a:pPr marL="179388"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Neutropénie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0,482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292843">
                <a:tc>
                  <a:txBody>
                    <a:bodyPr/>
                    <a:lstStyle/>
                    <a:p>
                      <a:pPr marL="179388"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Neutropénie fébrile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0,517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92843">
                <a:tc>
                  <a:txBody>
                    <a:bodyPr/>
                    <a:lstStyle/>
                    <a:p>
                      <a:pPr marL="179388"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Fatigue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6,0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1" i="0" u="none" strike="noStrike" cap="none" normalizeH="0" baseline="0" noProof="0">
                          <a:ln>
                            <a:noFill/>
                          </a:ln>
                          <a:solidFill>
                            <a:srgbClr val="4D4D4D"/>
                          </a:solidFill>
                          <a:effectLst/>
                          <a:latin typeface="Arial" charset="0"/>
                          <a:cs typeface="Arial" charset="0"/>
                        </a:rPr>
                        <a:t>0,002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292843">
                <a:tc>
                  <a:txBody>
                    <a:bodyPr/>
                    <a:lstStyle/>
                    <a:p>
                      <a:pPr marL="179388"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kern="1200" cap="none" normalizeH="0" baseline="0" noProof="0" dirty="0">
                          <a:ln>
                            <a:noFill/>
                          </a:ln>
                          <a:solidFill>
                            <a:srgbClr val="4D4D4D"/>
                          </a:solidFill>
                          <a:effectLst/>
                          <a:latin typeface="Arial" charset="0"/>
                          <a:ea typeface="+mn-ea"/>
                          <a:cs typeface="Arial" charset="0"/>
                        </a:rPr>
                        <a:t>Nausées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0,603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5"/>
                  </a:ext>
                </a:extLst>
              </a:tr>
              <a:tr h="292843">
                <a:tc>
                  <a:txBody>
                    <a:bodyPr/>
                    <a:lstStyle/>
                    <a:p>
                      <a:pPr marL="179388"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Diarrhée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1" i="0" u="none" strike="noStrike" cap="none" normalizeH="0" baseline="0" noProof="0" dirty="0">
                          <a:ln>
                            <a:noFill/>
                          </a:ln>
                          <a:solidFill>
                            <a:srgbClr val="4D4D4D"/>
                          </a:solidFill>
                          <a:effectLst/>
                          <a:latin typeface="Arial" charset="0"/>
                          <a:cs typeface="Arial" charset="0"/>
                        </a:rPr>
                        <a:t>0,019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6"/>
                  </a:ext>
                </a:extLst>
              </a:tr>
            </a:tbl>
          </a:graphicData>
        </a:graphic>
      </p:graphicFrame>
    </p:spTree>
    <p:custDataLst>
      <p:tags r:id="rId1"/>
    </p:custDataLst>
    <p:extLst>
      <p:ext uri="{BB962C8B-B14F-4D97-AF65-F5344CB8AC3E}">
        <p14:creationId xmlns:p14="http://schemas.microsoft.com/office/powerpoint/2010/main" val="37117118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noProof="0" dirty="0"/>
              <a:t>3501: Analyse </a:t>
            </a:r>
            <a:r>
              <a:rPr lang="fr-FR" noProof="0" dirty="0" err="1"/>
              <a:t>poolée</a:t>
            </a:r>
            <a:r>
              <a:rPr lang="fr-FR" noProof="0" dirty="0"/>
              <a:t> de quatre essais randomisés évaluant la durée de traitement adjuvant à base d’oxaliplatine (3 vs 6 mois) chez les patients avec cancer colorectal stade II à haut risque – </a:t>
            </a:r>
            <a:r>
              <a:rPr lang="fr-FR" noProof="0" dirty="0" err="1"/>
              <a:t>Iveson</a:t>
            </a:r>
            <a:r>
              <a:rPr lang="fr-FR" noProof="0" dirty="0"/>
              <a:t> </a:t>
            </a:r>
            <a:r>
              <a:rPr lang="fr-FR" noProof="0" dirty="0" err="1"/>
              <a:t>T</a:t>
            </a:r>
            <a:r>
              <a:rPr lang="fr-FR" noProof="0" dirty="0"/>
              <a:t>, et al</a:t>
            </a:r>
          </a:p>
        </p:txBody>
      </p:sp>
      <p:sp>
        <p:nvSpPr>
          <p:cNvPr id="5123" name="Rectangle 3"/>
          <p:cNvSpPr>
            <a:spLocks noGrp="1" noChangeArrowheads="1"/>
          </p:cNvSpPr>
          <p:nvPr>
            <p:ph idx="1"/>
          </p:nvPr>
        </p:nvSpPr>
        <p:spPr/>
        <p:txBody>
          <a:bodyPr/>
          <a:lstStyle/>
          <a:p>
            <a:pPr marL="0" indent="0">
              <a:buNone/>
            </a:pPr>
            <a:r>
              <a:rPr lang="fr-FR" b="1" noProof="0" dirty="0"/>
              <a:t>Objectif</a:t>
            </a:r>
          </a:p>
          <a:p>
            <a:r>
              <a:rPr lang="fr-FR" noProof="0" dirty="0"/>
              <a:t>Etudier l’efficacité et la tolérance de 3 vs. 6 mois </a:t>
            </a:r>
            <a:r>
              <a:rPr lang="fr-FR" dirty="0"/>
              <a:t>de chimiothérapie adjuvante à base d’</a:t>
            </a:r>
            <a:r>
              <a:rPr lang="fr-FR" noProof="0" dirty="0"/>
              <a:t>oxaliplatine chez des patients avec CCR stade II à haut risque</a:t>
            </a:r>
          </a:p>
        </p:txBody>
      </p:sp>
      <p:sp>
        <p:nvSpPr>
          <p:cNvPr id="15" name="Text Placeholder 14"/>
          <p:cNvSpPr>
            <a:spLocks noGrp="1"/>
          </p:cNvSpPr>
          <p:nvPr>
            <p:ph type="body" sz="quarter" idx="11"/>
          </p:nvPr>
        </p:nvSpPr>
        <p:spPr>
          <a:xfrm>
            <a:off x="4495800" y="6096000"/>
            <a:ext cx="4283075" cy="487363"/>
          </a:xfrm>
        </p:spPr>
        <p:txBody>
          <a:bodyPr/>
          <a:lstStyle/>
          <a:p>
            <a:r>
              <a:rPr lang="fr-FR" noProof="0" dirty="0" err="1"/>
              <a:t>Iveson</a:t>
            </a:r>
            <a:r>
              <a:rPr lang="fr-FR" noProof="0" dirty="0"/>
              <a:t> </a:t>
            </a:r>
            <a:r>
              <a:rPr lang="fr-FR" noProof="0" dirty="0" err="1"/>
              <a:t>T</a:t>
            </a:r>
            <a:r>
              <a:rPr lang="fr-FR" noProof="0" dirty="0"/>
              <a:t>, et al, J Clin </a:t>
            </a:r>
            <a:r>
              <a:rPr lang="fr-FR" noProof="0" dirty="0" err="1"/>
              <a:t>Oncol</a:t>
            </a:r>
            <a:r>
              <a:rPr lang="fr-FR" noProof="0" dirty="0"/>
              <a:t> 2019;37(</a:t>
            </a:r>
            <a:r>
              <a:rPr lang="fr-FR" noProof="0" dirty="0" err="1"/>
              <a:t>suppl</a:t>
            </a:r>
            <a:r>
              <a:rPr lang="fr-FR" noProof="0" dirty="0"/>
              <a:t>):</a:t>
            </a:r>
            <a:r>
              <a:rPr lang="fr-FR" noProof="0" dirty="0" err="1"/>
              <a:t>abstr</a:t>
            </a:r>
            <a:r>
              <a:rPr lang="fr-FR" noProof="0" dirty="0"/>
              <a:t> 3501</a:t>
            </a:r>
          </a:p>
        </p:txBody>
      </p:sp>
      <p:sp>
        <p:nvSpPr>
          <p:cNvPr id="7" name="Rectangle 9"/>
          <p:cNvSpPr txBox="1">
            <a:spLocks noChangeArrowheads="1"/>
          </p:cNvSpPr>
          <p:nvPr/>
        </p:nvSpPr>
        <p:spPr bwMode="auto">
          <a:xfrm>
            <a:off x="267689" y="5478235"/>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ea typeface="+mn-ea"/>
                <a:cs typeface="Arial"/>
              </a:rPr>
              <a:t>CRITÈRE PRINCIPAL</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600" b="0" i="0" u="none" strike="noStrike" kern="1200" cap="none" spc="0" normalizeH="0" baseline="0" noProof="0" dirty="0" smtClean="0">
                <a:ln>
                  <a:noFill/>
                </a:ln>
                <a:solidFill>
                  <a:srgbClr val="4D4D4D"/>
                </a:solidFill>
                <a:effectLst/>
                <a:uLnTx/>
                <a:uFillTx/>
                <a:latin typeface="Arial"/>
                <a:ea typeface="+mn-ea"/>
                <a:cs typeface="Arial"/>
              </a:rPr>
              <a:t>SSM </a:t>
            </a: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8" name="Content Placeholder 26"/>
          <p:cNvSpPr txBox="1">
            <a:spLocks/>
          </p:cNvSpPr>
          <p:nvPr/>
        </p:nvSpPr>
        <p:spPr>
          <a:xfrm>
            <a:off x="4180878" y="5478235"/>
            <a:ext cx="4495800" cy="98500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lang="fr-FR" b="1" dirty="0" smtClean="0">
                <a:solidFill>
                  <a:srgbClr val="A0A0A0"/>
                </a:solidFill>
                <a:latin typeface="Arial"/>
                <a:cs typeface="Arial"/>
              </a:rPr>
              <a:t>CRITÈRE SECONDAIRE</a:t>
            </a:r>
            <a:endParaRPr kumimoji="0" lang="fr-FR" sz="1600" b="1" i="0" u="none" strike="noStrike" kern="1200" cap="none" spc="0" normalizeH="0" baseline="0" noProof="0" dirty="0" smtClean="0">
              <a:ln>
                <a:noFill/>
              </a:ln>
              <a:solidFill>
                <a:srgbClr val="A0A0A0"/>
              </a:solidFill>
              <a:effectLst/>
              <a:uLnTx/>
              <a:uFillTx/>
              <a:latin typeface="Arial"/>
              <a:ea typeface="+mn-ea"/>
              <a:cs typeface="Arial"/>
            </a:endParaRP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600" b="0" i="0" u="none" strike="noStrike" kern="1200" cap="none" spc="0" normalizeH="0" baseline="0" noProof="0" dirty="0" smtClean="0">
                <a:ln>
                  <a:noFill/>
                </a:ln>
                <a:solidFill>
                  <a:srgbClr val="4D4D4D"/>
                </a:solidFill>
                <a:effectLst/>
                <a:uLnTx/>
                <a:uFillTx/>
                <a:latin typeface="Arial"/>
                <a:ea typeface="+mn-ea"/>
                <a:cs typeface="Arial"/>
              </a:rPr>
              <a:t>Tolérance</a:t>
            </a: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9" name="Oval 14"/>
          <p:cNvSpPr>
            <a:spLocks noChangeArrowheads="1"/>
          </p:cNvSpPr>
          <p:nvPr/>
        </p:nvSpPr>
        <p:spPr bwMode="auto">
          <a:xfrm>
            <a:off x="3485133" y="348666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a:ln>
                  <a:noFill/>
                </a:ln>
                <a:solidFill>
                  <a:srgbClr val="043882"/>
                </a:solidFill>
                <a:effectLst/>
                <a:uLnTx/>
                <a:uFillTx/>
                <a:latin typeface="Arial"/>
                <a:ea typeface="SimSun" pitchFamily="2" charset="-122"/>
                <a:cs typeface="Arial"/>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a:ln>
                  <a:noFill/>
                </a:ln>
                <a:solidFill>
                  <a:srgbClr val="043882"/>
                </a:solidFill>
                <a:effectLst/>
                <a:uLnTx/>
                <a:uFillTx/>
                <a:latin typeface="Arial"/>
                <a:ea typeface="SimSun" pitchFamily="2" charset="-122"/>
                <a:cs typeface="Arial"/>
              </a:rPr>
              <a:t>1:1</a:t>
            </a:r>
            <a:endParaRPr kumimoji="0" lang="fr-FR" altLang="zh-CN" sz="1600" b="1" i="0" u="none" strike="noStrike" kern="1200" cap="none" spc="0" normalizeH="0" baseline="0" noProof="0" dirty="0">
              <a:ln>
                <a:noFill/>
              </a:ln>
              <a:solidFill>
                <a:srgbClr val="043882"/>
              </a:solidFill>
              <a:effectLst/>
              <a:uLnTx/>
              <a:uFillTx/>
              <a:latin typeface="Arial"/>
              <a:ea typeface="SimSun" pitchFamily="2" charset="-122"/>
              <a:cs typeface="Arial"/>
            </a:endParaRPr>
          </a:p>
        </p:txBody>
      </p:sp>
      <p:cxnSp>
        <p:nvCxnSpPr>
          <p:cNvPr id="10" name="AutoShape 15"/>
          <p:cNvCxnSpPr>
            <a:cxnSpLocks noChangeShapeType="1"/>
            <a:stCxn id="9" idx="0"/>
            <a:endCxn id="17" idx="1"/>
          </p:cNvCxnSpPr>
          <p:nvPr/>
        </p:nvCxnSpPr>
        <p:spPr bwMode="auto">
          <a:xfrm rot="5400000" flipH="1" flipV="1">
            <a:off x="3665035" y="2858398"/>
            <a:ext cx="740164" cy="516372"/>
          </a:xfrm>
          <a:prstGeom prst="bentConnector2">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7776511" y="2482195"/>
            <a:ext cx="827558" cy="528613"/>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Prog</a:t>
            </a:r>
          </a:p>
        </p:txBody>
      </p:sp>
      <p:sp>
        <p:nvSpPr>
          <p:cNvPr id="12" name="Content Placeholder 26"/>
          <p:cNvSpPr txBox="1">
            <a:spLocks/>
          </p:cNvSpPr>
          <p:nvPr/>
        </p:nvSpPr>
        <p:spPr bwMode="auto">
          <a:xfrm>
            <a:off x="4468404" y="3283494"/>
            <a:ext cx="3753701"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fr-FR" sz="1200" b="1" i="0" u="none" strike="noStrike" kern="1200" cap="none" spc="0" normalizeH="0" baseline="0" noProof="0" dirty="0" smtClean="0">
                <a:ln>
                  <a:noFill/>
                </a:ln>
                <a:solidFill>
                  <a:srgbClr val="043882"/>
                </a:solidFill>
                <a:effectLst/>
                <a:uLnTx/>
                <a:uFillTx/>
                <a:latin typeface="Arial"/>
                <a:cs typeface="Arial"/>
              </a:rPr>
              <a:t>Sous</a:t>
            </a:r>
            <a:r>
              <a:rPr lang="fr-FR" sz="1200" b="1" dirty="0" smtClean="0">
                <a:solidFill>
                  <a:srgbClr val="043882"/>
                </a:solidFill>
                <a:latin typeface="Arial"/>
                <a:cs typeface="Arial"/>
              </a:rPr>
              <a:t>-</a:t>
            </a:r>
            <a:r>
              <a:rPr kumimoji="0" lang="fr-FR" sz="1200" b="1" i="0" u="none" strike="noStrike" kern="1200" cap="none" spc="0" normalizeH="0" baseline="0" noProof="0" dirty="0" smtClean="0">
                <a:ln>
                  <a:noFill/>
                </a:ln>
                <a:solidFill>
                  <a:srgbClr val="043882"/>
                </a:solidFill>
                <a:effectLst/>
                <a:uLnTx/>
                <a:uFillTx/>
                <a:latin typeface="Arial"/>
                <a:cs typeface="Arial"/>
              </a:rPr>
              <a:t>groupes </a:t>
            </a:r>
            <a:r>
              <a:rPr kumimoji="0" lang="fr-FR" sz="1200" b="1" i="0" u="none" strike="noStrike" kern="1200" cap="none" spc="0" normalizeH="0" baseline="0" noProof="0" dirty="0">
                <a:ln>
                  <a:noFill/>
                </a:ln>
                <a:solidFill>
                  <a:srgbClr val="043882"/>
                </a:solidFill>
                <a:effectLst/>
                <a:uLnTx/>
                <a:uFillTx/>
                <a:latin typeface="Arial"/>
                <a:cs typeface="Arial"/>
              </a:rPr>
              <a:t>prédéfinis</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fr-FR" sz="1200" b="0" i="0" u="none" strike="noStrike" kern="1200" cap="none" spc="0" normalizeH="0" baseline="0" noProof="0" dirty="0">
                <a:ln>
                  <a:noFill/>
                </a:ln>
                <a:solidFill>
                  <a:srgbClr val="4D4D4D"/>
                </a:solidFill>
                <a:effectLst/>
                <a:uLnTx/>
                <a:uFillTx/>
                <a:latin typeface="Arial"/>
                <a:cs typeface="Arial"/>
              </a:rPr>
              <a:t>Régime (FOLFOX vs. CAPOX)</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fr-FR" sz="1200" b="0" i="0" u="none" strike="noStrike" kern="1200" cap="none" spc="0" normalizeH="0" baseline="0" noProof="0" dirty="0">
                <a:ln>
                  <a:noFill/>
                </a:ln>
                <a:solidFill>
                  <a:srgbClr val="4D4D4D"/>
                </a:solidFill>
                <a:effectLst/>
                <a:uLnTx/>
                <a:uFillTx/>
                <a:latin typeface="Arial"/>
                <a:cs typeface="Arial"/>
              </a:rPr>
              <a:t>T4 (oui vs. non)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lang="fr-FR" sz="1200" noProof="0" dirty="0">
                <a:solidFill>
                  <a:srgbClr val="4D4D4D"/>
                </a:solidFill>
                <a:latin typeface="Arial"/>
                <a:cs typeface="Arial"/>
              </a:rPr>
              <a:t>Curage ganglionnaire insuffisant (oui vs. non)</a:t>
            </a:r>
            <a:endParaRPr kumimoji="0" lang="fr-FR" sz="1200" b="0" i="0" u="none" strike="noStrike" kern="1200" cap="none" spc="0" normalizeH="0" baseline="0" noProof="0" dirty="0">
              <a:ln>
                <a:noFill/>
              </a:ln>
              <a:solidFill>
                <a:srgbClr val="4D4D4D"/>
              </a:solidFill>
              <a:effectLst/>
              <a:uLnTx/>
              <a:uFillTx/>
              <a:latin typeface="Arial"/>
              <a:cs typeface="Arial"/>
            </a:endParaRPr>
          </a:p>
        </p:txBody>
      </p:sp>
      <p:cxnSp>
        <p:nvCxnSpPr>
          <p:cNvPr id="13" name="AutoShape 19"/>
          <p:cNvCxnSpPr>
            <a:cxnSpLocks noChangeShapeType="1"/>
            <a:stCxn id="18" idx="3"/>
            <a:endCxn id="9" idx="2"/>
          </p:cNvCxnSpPr>
          <p:nvPr/>
        </p:nvCxnSpPr>
        <p:spPr bwMode="auto">
          <a:xfrm>
            <a:off x="3376274" y="3778766"/>
            <a:ext cx="108859" cy="0"/>
          </a:xfrm>
          <a:prstGeom prst="straightConnector1">
            <a:avLst/>
          </a:prstGeom>
          <a:noFill/>
          <a:ln w="57150">
            <a:solidFill>
              <a:schemeClr val="bg2">
                <a:lumMod val="60000"/>
                <a:lumOff val="40000"/>
              </a:schemeClr>
            </a:solidFill>
            <a:round/>
            <a:headEnd type="none" w="med" len="med"/>
            <a:tailEnd type="none" w="med" len="med"/>
          </a:ln>
        </p:spPr>
      </p:cxnSp>
      <p:cxnSp>
        <p:nvCxnSpPr>
          <p:cNvPr id="16" name="AutoShape 21"/>
          <p:cNvCxnSpPr>
            <a:cxnSpLocks noChangeShapeType="1"/>
            <a:stCxn id="17" idx="3"/>
            <a:endCxn id="11" idx="1"/>
          </p:cNvCxnSpPr>
          <p:nvPr/>
        </p:nvCxnSpPr>
        <p:spPr bwMode="auto">
          <a:xfrm>
            <a:off x="7444035" y="2746502"/>
            <a:ext cx="332476" cy="0"/>
          </a:xfrm>
          <a:prstGeom prst="straightConnector1">
            <a:avLst/>
          </a:prstGeom>
          <a:noFill/>
          <a:ln w="57150">
            <a:solidFill>
              <a:schemeClr val="bg2">
                <a:lumMod val="60000"/>
                <a:lumOff val="40000"/>
              </a:schemeClr>
            </a:solidFill>
            <a:round/>
            <a:headEnd/>
            <a:tailEnd type="triangle" w="med" len="med"/>
          </a:ln>
        </p:spPr>
      </p:cxnSp>
      <p:sp>
        <p:nvSpPr>
          <p:cNvPr id="17" name="AutoShape 8"/>
          <p:cNvSpPr>
            <a:spLocks noChangeArrowheads="1"/>
          </p:cNvSpPr>
          <p:nvPr/>
        </p:nvSpPr>
        <p:spPr bwMode="auto">
          <a:xfrm>
            <a:off x="4293303" y="2301543"/>
            <a:ext cx="3150732" cy="88991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Chimiothérapie FOLFOX ou CAPOX 3 mois</a:t>
            </a:r>
            <a:b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b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(n=1639)</a:t>
            </a:r>
            <a:endPar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18" name="AutoShape 9"/>
          <p:cNvSpPr>
            <a:spLocks noChangeArrowheads="1"/>
          </p:cNvSpPr>
          <p:nvPr/>
        </p:nvSpPr>
        <p:spPr bwMode="auto">
          <a:xfrm>
            <a:off x="408912" y="2761308"/>
            <a:ext cx="2967362" cy="203491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CCR stade II à haut risque</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sz="1600" dirty="0">
                <a:solidFill>
                  <a:srgbClr val="FFFFFF"/>
                </a:solidFill>
                <a:latin typeface="Arial"/>
                <a:ea typeface="SimSun" pitchFamily="2" charset="-122"/>
                <a:cs typeface="Arial"/>
              </a:rPr>
              <a:t>Données de 4 études de phase 3 concomitantes: SCOT, TOSCA, ACHIEVE-2 et HORG</a:t>
            </a:r>
            <a:endPar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(n=3273)</a:t>
            </a:r>
          </a:p>
        </p:txBody>
      </p:sp>
      <p:cxnSp>
        <p:nvCxnSpPr>
          <p:cNvPr id="19" name="AutoShape 16"/>
          <p:cNvCxnSpPr>
            <a:cxnSpLocks noChangeShapeType="1"/>
            <a:stCxn id="9" idx="4"/>
            <a:endCxn id="22" idx="1"/>
          </p:cNvCxnSpPr>
          <p:nvPr/>
        </p:nvCxnSpPr>
        <p:spPr bwMode="auto">
          <a:xfrm rot="16200000" flipH="1">
            <a:off x="3671162" y="4176634"/>
            <a:ext cx="728348" cy="516811"/>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7776511" y="4534907"/>
            <a:ext cx="827558" cy="528614"/>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Prog</a:t>
            </a:r>
          </a:p>
        </p:txBody>
      </p:sp>
      <p:cxnSp>
        <p:nvCxnSpPr>
          <p:cNvPr id="21" name="AutoShape 20"/>
          <p:cNvCxnSpPr>
            <a:cxnSpLocks noChangeShapeType="1"/>
            <a:stCxn id="22" idx="3"/>
            <a:endCxn id="20" idx="1"/>
          </p:cNvCxnSpPr>
          <p:nvPr/>
        </p:nvCxnSpPr>
        <p:spPr bwMode="auto">
          <a:xfrm>
            <a:off x="7442616" y="4799214"/>
            <a:ext cx="333895" cy="0"/>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4293742" y="4354256"/>
            <a:ext cx="3148874" cy="88991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rPr>
              <a:t>Chimiothérapie FOLFOX ou CAPOX 6 mois</a:t>
            </a:r>
            <a:br>
              <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rPr>
            </a:br>
            <a:r>
              <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rPr>
              <a:t>(n=1634)</a:t>
            </a:r>
          </a:p>
        </p:txBody>
      </p:sp>
    </p:spTree>
    <p:custDataLst>
      <p:tags r:id="rId1"/>
    </p:custDataLst>
    <p:extLst>
      <p:ext uri="{BB962C8B-B14F-4D97-AF65-F5344CB8AC3E}">
        <p14:creationId xmlns:p14="http://schemas.microsoft.com/office/powerpoint/2010/main" val="13266211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3501: Analyse </a:t>
            </a:r>
            <a:r>
              <a:rPr lang="fr-FR" dirty="0" err="1"/>
              <a:t>poolée</a:t>
            </a:r>
            <a:r>
              <a:rPr lang="fr-FR" dirty="0"/>
              <a:t> de quatre essais randomisés évaluant la durée de traitement adjuvant à base d’oxaliplatine (3 vs 6 mois) chez les patients avec cancer colorectal stade II à haut risque – </a:t>
            </a:r>
            <a:r>
              <a:rPr lang="fr-FR" dirty="0" err="1"/>
              <a:t>Iveson</a:t>
            </a:r>
            <a:r>
              <a:rPr lang="fr-FR" dirty="0"/>
              <a:t> </a:t>
            </a:r>
            <a:r>
              <a:rPr lang="fr-FR" dirty="0" err="1"/>
              <a:t>T</a:t>
            </a:r>
            <a:r>
              <a:rPr lang="fr-FR" dirty="0"/>
              <a:t>, et al</a:t>
            </a:r>
            <a:endParaRPr lang="fr-FR" noProof="0" dirty="0"/>
          </a:p>
        </p:txBody>
      </p:sp>
      <p:sp>
        <p:nvSpPr>
          <p:cNvPr id="5123" name="Rectangle 3"/>
          <p:cNvSpPr>
            <a:spLocks noGrp="1" noChangeArrowheads="1"/>
          </p:cNvSpPr>
          <p:nvPr>
            <p:ph idx="1"/>
          </p:nvPr>
        </p:nvSpPr>
        <p:spPr/>
        <p:txBody>
          <a:bodyPr/>
          <a:lstStyle/>
          <a:p>
            <a:pPr marL="0" indent="0">
              <a:buNone/>
            </a:pPr>
            <a:r>
              <a:rPr lang="fr-FR" b="1" noProof="0" dirty="0"/>
              <a:t>Résultats</a:t>
            </a:r>
          </a:p>
        </p:txBody>
      </p:sp>
      <p:sp>
        <p:nvSpPr>
          <p:cNvPr id="15" name="Text Placeholder 14"/>
          <p:cNvSpPr>
            <a:spLocks noGrp="1"/>
          </p:cNvSpPr>
          <p:nvPr>
            <p:ph type="body" sz="quarter" idx="11"/>
          </p:nvPr>
        </p:nvSpPr>
        <p:spPr>
          <a:xfrm>
            <a:off x="4495800" y="6096000"/>
            <a:ext cx="4283075" cy="487363"/>
          </a:xfrm>
        </p:spPr>
        <p:txBody>
          <a:bodyPr/>
          <a:lstStyle/>
          <a:p>
            <a:r>
              <a:rPr lang="fr-FR" noProof="0" dirty="0" err="1"/>
              <a:t>Iveson</a:t>
            </a:r>
            <a:r>
              <a:rPr lang="fr-FR" noProof="0" dirty="0"/>
              <a:t> </a:t>
            </a:r>
            <a:r>
              <a:rPr lang="fr-FR" noProof="0" dirty="0" err="1"/>
              <a:t>T</a:t>
            </a:r>
            <a:r>
              <a:rPr lang="fr-FR" noProof="0" dirty="0"/>
              <a:t>, et al, J Clin </a:t>
            </a:r>
            <a:r>
              <a:rPr lang="fr-FR" noProof="0" dirty="0" err="1"/>
              <a:t>Oncol</a:t>
            </a:r>
            <a:r>
              <a:rPr lang="fr-FR" noProof="0" dirty="0"/>
              <a:t> 2019;37(</a:t>
            </a:r>
            <a:r>
              <a:rPr lang="fr-FR" noProof="0" dirty="0" err="1"/>
              <a:t>suppl</a:t>
            </a:r>
            <a:r>
              <a:rPr lang="fr-FR" noProof="0" dirty="0"/>
              <a:t>):</a:t>
            </a:r>
            <a:r>
              <a:rPr lang="fr-FR" noProof="0" dirty="0" err="1"/>
              <a:t>abstr</a:t>
            </a:r>
            <a:r>
              <a:rPr lang="fr-FR" noProof="0" dirty="0"/>
              <a:t> 3501</a:t>
            </a:r>
          </a:p>
        </p:txBody>
      </p:sp>
      <p:sp>
        <p:nvSpPr>
          <p:cNvPr id="3" name="TextBox 2"/>
          <p:cNvSpPr txBox="1"/>
          <p:nvPr/>
        </p:nvSpPr>
        <p:spPr>
          <a:xfrm>
            <a:off x="2634841" y="1820511"/>
            <a:ext cx="684803" cy="369332"/>
          </a:xfrm>
          <a:prstGeom prst="rect">
            <a:avLst/>
          </a:prstGeom>
          <a:noFill/>
        </p:spPr>
        <p:txBody>
          <a:bodyPr wrap="none" rtlCol="0">
            <a:spAutoFit/>
          </a:bodyPr>
          <a:lstStyle/>
          <a:p>
            <a:r>
              <a:rPr lang="fr-FR" b="1" dirty="0"/>
              <a:t>SSM</a:t>
            </a:r>
          </a:p>
        </p:txBody>
      </p:sp>
      <p:graphicFrame>
        <p:nvGraphicFramePr>
          <p:cNvPr id="9" name="Table 8">
            <a:extLst>
              <a:ext uri="{FF2B5EF4-FFF2-40B4-BE49-F238E27FC236}">
                <a16:creationId xmlns:a16="http://schemas.microsoft.com/office/drawing/2014/main" id="{38BF9FFF-41B1-4519-8F8F-A75DBF5D141C}"/>
              </a:ext>
            </a:extLst>
          </p:cNvPr>
          <p:cNvGraphicFramePr>
            <a:graphicFrameLocks noGrp="1"/>
          </p:cNvGraphicFramePr>
          <p:nvPr>
            <p:extLst>
              <p:ext uri="{D42A27DB-BD31-4B8C-83A1-F6EECF244321}">
                <p14:modId xmlns:p14="http://schemas.microsoft.com/office/powerpoint/2010/main" val="988725533"/>
              </p:ext>
            </p:extLst>
          </p:nvPr>
        </p:nvGraphicFramePr>
        <p:xfrm>
          <a:off x="6494172" y="4559434"/>
          <a:ext cx="1619681" cy="567366"/>
        </p:xfrm>
        <a:graphic>
          <a:graphicData uri="http://schemas.openxmlformats.org/drawingml/2006/table">
            <a:tbl>
              <a:tblPr firstRow="1" bandRow="1">
                <a:tableStyleId>{5C22544A-7EE6-4342-B048-85BDC9FD1C3A}</a:tableStyleId>
              </a:tblPr>
              <a:tblGrid>
                <a:gridCol w="601262">
                  <a:extLst>
                    <a:ext uri="{9D8B030D-6E8A-4147-A177-3AD203B41FA5}">
                      <a16:colId xmlns:a16="http://schemas.microsoft.com/office/drawing/2014/main" val="3356479516"/>
                    </a:ext>
                  </a:extLst>
                </a:gridCol>
                <a:gridCol w="1018419">
                  <a:extLst>
                    <a:ext uri="{9D8B030D-6E8A-4147-A177-3AD203B41FA5}">
                      <a16:colId xmlns:a16="http://schemas.microsoft.com/office/drawing/2014/main" val="852752872"/>
                    </a:ext>
                  </a:extLst>
                </a:gridCol>
              </a:tblGrid>
              <a:tr h="190566">
                <a:tc>
                  <a:txBody>
                    <a:bodyPr/>
                    <a:lstStyle/>
                    <a:p>
                      <a:r>
                        <a:rPr lang="en-GB" sz="1000" dirty="0">
                          <a:solidFill>
                            <a:srgbClr val="4D4D4D"/>
                          </a:solidFill>
                        </a:rPr>
                        <a:t>Durée</a:t>
                      </a:r>
                    </a:p>
                  </a:txBody>
                  <a:tcPr marL="36000" marR="36000" marT="18000" marB="18000" anchor="b">
                    <a:lnL w="12700" cmpd="sng">
                      <a:noFill/>
                    </a:lnL>
                    <a:lnR w="12700" cmpd="sng">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rgbClr val="4D4D4D"/>
                          </a:solidFill>
                        </a:rPr>
                        <a:t>SSM </a:t>
                      </a:r>
                      <a:r>
                        <a:rPr lang="en-GB" sz="1000" dirty="0" err="1">
                          <a:solidFill>
                            <a:srgbClr val="4D4D4D"/>
                          </a:solidFill>
                        </a:rPr>
                        <a:t>à</a:t>
                      </a:r>
                      <a:r>
                        <a:rPr lang="en-GB" sz="1000" dirty="0">
                          <a:solidFill>
                            <a:srgbClr val="4D4D4D"/>
                          </a:solidFill>
                        </a:rPr>
                        <a:t> 5 </a:t>
                      </a:r>
                      <a:r>
                        <a:rPr lang="en-GB" sz="1000" dirty="0" err="1">
                          <a:solidFill>
                            <a:srgbClr val="4D4D4D"/>
                          </a:solidFill>
                        </a:rPr>
                        <a:t>ans</a:t>
                      </a:r>
                      <a:r>
                        <a:rPr lang="en-GB" sz="1000" dirty="0">
                          <a:solidFill>
                            <a:srgbClr val="4D4D4D"/>
                          </a:solidFill>
                        </a:rPr>
                        <a:t>, %</a:t>
                      </a:r>
                    </a:p>
                  </a:txBody>
                  <a:tcPr marL="36000" marR="36000" marT="18000" marB="18000" anchor="b">
                    <a:lnL w="12700" cmpd="sng">
                      <a:noFill/>
                    </a:lnL>
                    <a:lnR w="12700" cmpd="sng">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7625017"/>
                  </a:ext>
                </a:extLst>
              </a:tr>
              <a:tr h="118566">
                <a:tc>
                  <a:txBody>
                    <a:bodyPr/>
                    <a:lstStyle/>
                    <a:p>
                      <a:r>
                        <a:rPr lang="en-GB" sz="1000" dirty="0">
                          <a:solidFill>
                            <a:srgbClr val="4D4D4D"/>
                          </a:solidFill>
                        </a:rPr>
                        <a:t>3 </a:t>
                      </a:r>
                      <a:r>
                        <a:rPr lang="en-GB" sz="1000" dirty="0" err="1">
                          <a:solidFill>
                            <a:srgbClr val="4D4D4D"/>
                          </a:solidFill>
                        </a:rPr>
                        <a:t>mois</a:t>
                      </a:r>
                      <a:endParaRPr lang="en-GB" sz="1000" dirty="0">
                        <a:solidFill>
                          <a:srgbClr val="4D4D4D"/>
                        </a:solidFill>
                      </a:endParaRPr>
                    </a:p>
                  </a:txBody>
                  <a:tcPr marL="36000" marR="36000" marT="18000" marB="18000" anchor="ctr">
                    <a:lnL w="12700" cmpd="sng">
                      <a:noFill/>
                    </a:lnL>
                    <a:lnR w="12700" cmpd="sng">
                      <a:noFill/>
                    </a:lnR>
                    <a:lnT w="12700" cap="flat" cmpd="sng" algn="ctr">
                      <a:solidFill>
                        <a:srgbClr val="4D4D4D"/>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a:solidFill>
                            <a:srgbClr val="4D4D4D"/>
                          </a:solidFill>
                        </a:rPr>
                        <a:t>79,2</a:t>
                      </a:r>
                    </a:p>
                  </a:txBody>
                  <a:tcPr marL="36000" marR="36000" marT="18000" marB="18000" anchor="ctr">
                    <a:lnL w="12700" cmpd="sng">
                      <a:noFill/>
                    </a:lnL>
                    <a:lnR w="12700" cmpd="sng">
                      <a:noFill/>
                    </a:lnR>
                    <a:lnT w="12700" cap="flat" cmpd="sng" algn="ctr">
                      <a:solidFill>
                        <a:srgbClr val="4D4D4D"/>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47816178"/>
                  </a:ext>
                </a:extLst>
              </a:tr>
              <a:tr h="0">
                <a:tc>
                  <a:txBody>
                    <a:bodyPr/>
                    <a:lstStyle/>
                    <a:p>
                      <a:r>
                        <a:rPr lang="en-GB" sz="1000" dirty="0">
                          <a:solidFill>
                            <a:srgbClr val="4D4D4D"/>
                          </a:solidFill>
                        </a:rPr>
                        <a:t>6 </a:t>
                      </a:r>
                      <a:r>
                        <a:rPr lang="en-GB" sz="1000" dirty="0" err="1">
                          <a:solidFill>
                            <a:srgbClr val="4D4D4D"/>
                          </a:solidFill>
                        </a:rPr>
                        <a:t>mois</a:t>
                      </a:r>
                      <a:endParaRPr lang="en-GB" sz="1000" dirty="0">
                        <a:solidFill>
                          <a:srgbClr val="4D4D4D"/>
                        </a:solidFill>
                      </a:endParaRPr>
                    </a:p>
                  </a:txBody>
                  <a:tcPr marL="36000" marR="36000" marT="18000" marB="18000" anchor="ctr">
                    <a:lnL w="12700" cmpd="sng">
                      <a:noFill/>
                    </a:lnL>
                    <a:lnR w="12700" cmpd="sng">
                      <a:noFill/>
                    </a:lnR>
                    <a:lnT w="12700" cmpd="sng">
                      <a:noFill/>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rgbClr val="4D4D4D"/>
                          </a:solidFill>
                        </a:rPr>
                        <a:t>86,5</a:t>
                      </a:r>
                    </a:p>
                  </a:txBody>
                  <a:tcPr marL="36000" marR="36000" marT="18000" marB="18000" anchor="ctr">
                    <a:lnL w="12700" cmpd="sng">
                      <a:noFill/>
                    </a:lnL>
                    <a:lnR w="12700" cmpd="sng">
                      <a:noFill/>
                    </a:lnR>
                    <a:lnT w="12700" cmpd="sng">
                      <a:noFill/>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3576244"/>
                  </a:ext>
                </a:extLst>
              </a:tr>
            </a:tbl>
          </a:graphicData>
        </a:graphic>
      </p:graphicFrame>
      <p:graphicFrame>
        <p:nvGraphicFramePr>
          <p:cNvPr id="10" name="Table 9">
            <a:extLst>
              <a:ext uri="{FF2B5EF4-FFF2-40B4-BE49-F238E27FC236}">
                <a16:creationId xmlns:a16="http://schemas.microsoft.com/office/drawing/2014/main" id="{AE17629D-90F8-4E2E-807B-BC2CE66CA9E8}"/>
              </a:ext>
            </a:extLst>
          </p:cNvPr>
          <p:cNvGraphicFramePr>
            <a:graphicFrameLocks noGrp="1"/>
          </p:cNvGraphicFramePr>
          <p:nvPr>
            <p:extLst>
              <p:ext uri="{D42A27DB-BD31-4B8C-83A1-F6EECF244321}">
                <p14:modId xmlns:p14="http://schemas.microsoft.com/office/powerpoint/2010/main" val="994167380"/>
              </p:ext>
            </p:extLst>
          </p:nvPr>
        </p:nvGraphicFramePr>
        <p:xfrm>
          <a:off x="6694925" y="5222654"/>
          <a:ext cx="1495555" cy="457200"/>
        </p:xfrm>
        <a:graphic>
          <a:graphicData uri="http://schemas.openxmlformats.org/drawingml/2006/table">
            <a:tbl>
              <a:tblPr firstRow="1" bandRow="1">
                <a:tableStyleId>{5C22544A-7EE6-4342-B048-85BDC9FD1C3A}</a:tableStyleId>
              </a:tblPr>
              <a:tblGrid>
                <a:gridCol w="601262">
                  <a:extLst>
                    <a:ext uri="{9D8B030D-6E8A-4147-A177-3AD203B41FA5}">
                      <a16:colId xmlns:a16="http://schemas.microsoft.com/office/drawing/2014/main" val="3356479516"/>
                    </a:ext>
                  </a:extLst>
                </a:gridCol>
                <a:gridCol w="894293">
                  <a:extLst>
                    <a:ext uri="{9D8B030D-6E8A-4147-A177-3AD203B41FA5}">
                      <a16:colId xmlns:a16="http://schemas.microsoft.com/office/drawing/2014/main" val="852752872"/>
                    </a:ext>
                  </a:extLst>
                </a:gridCol>
              </a:tblGrid>
              <a:tr h="99034">
                <a:tc>
                  <a:txBody>
                    <a:bodyPr/>
                    <a:lstStyle/>
                    <a:p>
                      <a:r>
                        <a:rPr lang="en-GB" sz="1000" dirty="0">
                          <a:solidFill>
                            <a:srgbClr val="4D4D4D"/>
                          </a:solidFill>
                        </a:rPr>
                        <a:t>Durée</a:t>
                      </a:r>
                    </a:p>
                  </a:txBody>
                  <a:tcPr marL="36000" marR="3600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000" dirty="0">
                          <a:solidFill>
                            <a:srgbClr val="4D4D4D"/>
                          </a:solidFill>
                        </a:rPr>
                        <a:t>Evts/Total</a:t>
                      </a:r>
                    </a:p>
                  </a:txBody>
                  <a:tcPr marL="36000" marR="3600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7625017"/>
                  </a:ext>
                </a:extLst>
              </a:tr>
              <a:tr h="0">
                <a:tc>
                  <a:txBody>
                    <a:bodyPr/>
                    <a:lstStyle/>
                    <a:p>
                      <a:r>
                        <a:rPr lang="en-GB" sz="1000" dirty="0">
                          <a:solidFill>
                            <a:schemeClr val="accent3"/>
                          </a:solidFill>
                        </a:rPr>
                        <a:t>3 </a:t>
                      </a:r>
                      <a:r>
                        <a:rPr lang="en-GB" sz="1000" dirty="0" err="1">
                          <a:solidFill>
                            <a:schemeClr val="accent3"/>
                          </a:solidFill>
                        </a:rPr>
                        <a:t>Mois</a:t>
                      </a:r>
                      <a:endParaRPr lang="en-GB" sz="1000" dirty="0">
                        <a:solidFill>
                          <a:schemeClr val="accent3"/>
                        </a:solidFill>
                      </a:endParaRPr>
                    </a:p>
                  </a:txBody>
                  <a:tcPr marL="36000" marR="3600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000" dirty="0">
                          <a:solidFill>
                            <a:schemeClr val="accent3"/>
                          </a:solidFill>
                        </a:rPr>
                        <a:t>128/619</a:t>
                      </a:r>
                    </a:p>
                  </a:txBody>
                  <a:tcPr marL="36000" marR="3600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47816178"/>
                  </a:ext>
                </a:extLst>
              </a:tr>
              <a:tr h="0">
                <a:tc>
                  <a:txBody>
                    <a:bodyPr/>
                    <a:lstStyle/>
                    <a:p>
                      <a:r>
                        <a:rPr lang="en-GB" sz="1000" dirty="0">
                          <a:solidFill>
                            <a:schemeClr val="accent2"/>
                          </a:solidFill>
                        </a:rPr>
                        <a:t>6 </a:t>
                      </a:r>
                      <a:r>
                        <a:rPr lang="en-GB" sz="1000" dirty="0" err="1">
                          <a:solidFill>
                            <a:schemeClr val="accent2"/>
                          </a:solidFill>
                        </a:rPr>
                        <a:t>Mois</a:t>
                      </a:r>
                      <a:endParaRPr lang="en-GB" sz="1000" dirty="0">
                        <a:solidFill>
                          <a:schemeClr val="accent2"/>
                        </a:solidFill>
                      </a:endParaRP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a:solidFill>
                            <a:schemeClr val="accent2"/>
                          </a:solidFill>
                        </a:rPr>
                        <a:t>95/635</a:t>
                      </a: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3576244"/>
                  </a:ext>
                </a:extLst>
              </a:tr>
            </a:tbl>
          </a:graphicData>
        </a:graphic>
      </p:graphicFrame>
      <p:grpSp>
        <p:nvGrpSpPr>
          <p:cNvPr id="11" name="Group 10">
            <a:extLst>
              <a:ext uri="{FF2B5EF4-FFF2-40B4-BE49-F238E27FC236}">
                <a16:creationId xmlns:a16="http://schemas.microsoft.com/office/drawing/2014/main" id="{460DF607-5A8E-4AF3-874F-7B677CDBAEAD}"/>
              </a:ext>
            </a:extLst>
          </p:cNvPr>
          <p:cNvGrpSpPr/>
          <p:nvPr/>
        </p:nvGrpSpPr>
        <p:grpSpPr>
          <a:xfrm>
            <a:off x="5859747" y="3866080"/>
            <a:ext cx="2983266" cy="2532060"/>
            <a:chOff x="5859747" y="1394718"/>
            <a:chExt cx="2983266" cy="2532060"/>
          </a:xfrm>
        </p:grpSpPr>
        <p:grpSp>
          <p:nvGrpSpPr>
            <p:cNvPr id="12" name="Group 11">
              <a:extLst>
                <a:ext uri="{FF2B5EF4-FFF2-40B4-BE49-F238E27FC236}">
                  <a16:creationId xmlns:a16="http://schemas.microsoft.com/office/drawing/2014/main" id="{D15D2521-6CFE-47E9-B2C9-3796A65ED9A9}"/>
                </a:ext>
              </a:extLst>
            </p:cNvPr>
            <p:cNvGrpSpPr/>
            <p:nvPr/>
          </p:nvGrpSpPr>
          <p:grpSpPr>
            <a:xfrm>
              <a:off x="5859747" y="1552979"/>
              <a:ext cx="2983266" cy="2373799"/>
              <a:chOff x="544362" y="2002244"/>
              <a:chExt cx="3210200" cy="4108656"/>
            </a:xfrm>
          </p:grpSpPr>
          <p:sp>
            <p:nvSpPr>
              <p:cNvPr id="16" name="Freeform 21">
                <a:extLst>
                  <a:ext uri="{FF2B5EF4-FFF2-40B4-BE49-F238E27FC236}">
                    <a16:creationId xmlns:a16="http://schemas.microsoft.com/office/drawing/2014/main" id="{C9D07133-1754-48B0-AAA5-334D70F86105}"/>
                  </a:ext>
                </a:extLst>
              </p:cNvPr>
              <p:cNvSpPr>
                <a:spLocks/>
              </p:cNvSpPr>
              <p:nvPr/>
            </p:nvSpPr>
            <p:spPr bwMode="auto">
              <a:xfrm>
                <a:off x="1138863" y="2334069"/>
                <a:ext cx="245890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000000"/>
                  </a:solidFill>
                  <a:latin typeface="+mj-lt"/>
                </a:endParaRPr>
              </a:p>
            </p:txBody>
          </p:sp>
          <p:sp>
            <p:nvSpPr>
              <p:cNvPr id="17" name="Line 6">
                <a:extLst>
                  <a:ext uri="{FF2B5EF4-FFF2-40B4-BE49-F238E27FC236}">
                    <a16:creationId xmlns:a16="http://schemas.microsoft.com/office/drawing/2014/main" id="{5A08A8A8-6EA7-4940-8B31-C97A5C806D42}"/>
                  </a:ext>
                </a:extLst>
              </p:cNvPr>
              <p:cNvSpPr>
                <a:spLocks noChangeShapeType="1"/>
              </p:cNvSpPr>
              <p:nvPr/>
            </p:nvSpPr>
            <p:spPr bwMode="auto">
              <a:xfrm>
                <a:off x="1048631" y="233406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000000"/>
                  </a:solidFill>
                  <a:latin typeface="+mj-lt"/>
                </a:endParaRPr>
              </a:p>
            </p:txBody>
          </p:sp>
          <p:sp>
            <p:nvSpPr>
              <p:cNvPr id="18" name="Line 7">
                <a:extLst>
                  <a:ext uri="{FF2B5EF4-FFF2-40B4-BE49-F238E27FC236}">
                    <a16:creationId xmlns:a16="http://schemas.microsoft.com/office/drawing/2014/main" id="{4CF80D1E-41C4-4D1B-8691-12AE46BCD5B4}"/>
                  </a:ext>
                </a:extLst>
              </p:cNvPr>
              <p:cNvSpPr>
                <a:spLocks noChangeShapeType="1"/>
              </p:cNvSpPr>
              <p:nvPr/>
            </p:nvSpPr>
            <p:spPr bwMode="auto">
              <a:xfrm>
                <a:off x="1048631" y="285627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000000"/>
                  </a:solidFill>
                  <a:latin typeface="+mj-lt"/>
                </a:endParaRPr>
              </a:p>
            </p:txBody>
          </p:sp>
          <p:sp>
            <p:nvSpPr>
              <p:cNvPr id="19" name="Line 8">
                <a:extLst>
                  <a:ext uri="{FF2B5EF4-FFF2-40B4-BE49-F238E27FC236}">
                    <a16:creationId xmlns:a16="http://schemas.microsoft.com/office/drawing/2014/main" id="{5C863C21-44B6-47BD-9DC7-1A85D4AB5B00}"/>
                  </a:ext>
                </a:extLst>
              </p:cNvPr>
              <p:cNvSpPr>
                <a:spLocks noChangeShapeType="1"/>
              </p:cNvSpPr>
              <p:nvPr/>
            </p:nvSpPr>
            <p:spPr bwMode="auto">
              <a:xfrm>
                <a:off x="1048631" y="3355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000000"/>
                  </a:solidFill>
                  <a:latin typeface="+mj-lt"/>
                </a:endParaRPr>
              </a:p>
            </p:txBody>
          </p:sp>
          <p:sp>
            <p:nvSpPr>
              <p:cNvPr id="20" name="Line 9">
                <a:extLst>
                  <a:ext uri="{FF2B5EF4-FFF2-40B4-BE49-F238E27FC236}">
                    <a16:creationId xmlns:a16="http://schemas.microsoft.com/office/drawing/2014/main" id="{551D88FE-940C-4EAF-9113-0FFFC4983369}"/>
                  </a:ext>
                </a:extLst>
              </p:cNvPr>
              <p:cNvSpPr>
                <a:spLocks noChangeShapeType="1"/>
              </p:cNvSpPr>
              <p:nvPr/>
            </p:nvSpPr>
            <p:spPr bwMode="auto">
              <a:xfrm>
                <a:off x="1048631" y="386991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000000"/>
                  </a:solidFill>
                  <a:latin typeface="+mj-lt"/>
                </a:endParaRPr>
              </a:p>
            </p:txBody>
          </p:sp>
          <p:sp>
            <p:nvSpPr>
              <p:cNvPr id="21" name="Line 10">
                <a:extLst>
                  <a:ext uri="{FF2B5EF4-FFF2-40B4-BE49-F238E27FC236}">
                    <a16:creationId xmlns:a16="http://schemas.microsoft.com/office/drawing/2014/main" id="{D57A66C4-DB79-492D-B837-C311A6F95014}"/>
                  </a:ext>
                </a:extLst>
              </p:cNvPr>
              <p:cNvSpPr>
                <a:spLocks noChangeShapeType="1"/>
              </p:cNvSpPr>
              <p:nvPr/>
            </p:nvSpPr>
            <p:spPr bwMode="auto">
              <a:xfrm>
                <a:off x="1048631" y="4374052"/>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000000"/>
                  </a:solidFill>
                  <a:latin typeface="+mj-lt"/>
                </a:endParaRPr>
              </a:p>
            </p:txBody>
          </p:sp>
          <p:sp>
            <p:nvSpPr>
              <p:cNvPr id="22" name="Line 11">
                <a:extLst>
                  <a:ext uri="{FF2B5EF4-FFF2-40B4-BE49-F238E27FC236}">
                    <a16:creationId xmlns:a16="http://schemas.microsoft.com/office/drawing/2014/main" id="{6FD4BCB2-9236-4BBE-A1D5-5E86B66E1F4D}"/>
                  </a:ext>
                </a:extLst>
              </p:cNvPr>
              <p:cNvSpPr>
                <a:spLocks noChangeShapeType="1"/>
              </p:cNvSpPr>
              <p:nvPr/>
            </p:nvSpPr>
            <p:spPr bwMode="auto">
              <a:xfrm>
                <a:off x="1048631" y="488356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000000"/>
                  </a:solidFill>
                  <a:latin typeface="+mj-lt"/>
                </a:endParaRPr>
              </a:p>
            </p:txBody>
          </p:sp>
          <p:sp>
            <p:nvSpPr>
              <p:cNvPr id="26" name="TextBox 25">
                <a:extLst>
                  <a:ext uri="{FF2B5EF4-FFF2-40B4-BE49-F238E27FC236}">
                    <a16:creationId xmlns:a16="http://schemas.microsoft.com/office/drawing/2014/main" id="{A164574E-B1B9-452A-9F48-2595E395DB9C}"/>
                  </a:ext>
                </a:extLst>
              </p:cNvPr>
              <p:cNvSpPr txBox="1"/>
              <p:nvPr/>
            </p:nvSpPr>
            <p:spPr>
              <a:xfrm rot="16200000">
                <a:off x="-946542" y="3493148"/>
                <a:ext cx="3246760" cy="264951"/>
              </a:xfrm>
              <a:prstGeom prst="rect">
                <a:avLst/>
              </a:prstGeom>
              <a:noFill/>
            </p:spPr>
            <p:txBody>
              <a:bodyPr wrap="none" rtlCol="0">
                <a:spAutoFit/>
              </a:bodyPr>
              <a:lstStyle/>
              <a:p>
                <a:pPr algn="ctr" fontAlgn="base">
                  <a:spcBef>
                    <a:spcPct val="0"/>
                  </a:spcBef>
                  <a:spcAft>
                    <a:spcPct val="0"/>
                  </a:spcAft>
                </a:pPr>
                <a:r>
                  <a:rPr lang="fr-FR" sz="1000" dirty="0">
                    <a:solidFill>
                      <a:srgbClr val="4D4D4D"/>
                    </a:solidFill>
                    <a:latin typeface="+mj-lt"/>
                    <a:cs typeface="Arial" panose="020B0604020202020204" pitchFamily="34" charset="0"/>
                  </a:rPr>
                  <a:t>Pourcentage sans évènement</a:t>
                </a:r>
              </a:p>
            </p:txBody>
          </p:sp>
          <p:sp>
            <p:nvSpPr>
              <p:cNvPr id="27" name="TextBox 26">
                <a:extLst>
                  <a:ext uri="{FF2B5EF4-FFF2-40B4-BE49-F238E27FC236}">
                    <a16:creationId xmlns:a16="http://schemas.microsoft.com/office/drawing/2014/main" id="{8C9748F3-067F-4C9D-803C-2F8C0D2F0021}"/>
                  </a:ext>
                </a:extLst>
              </p:cNvPr>
              <p:cNvSpPr txBox="1"/>
              <p:nvPr/>
            </p:nvSpPr>
            <p:spPr>
              <a:xfrm>
                <a:off x="1370464" y="5128504"/>
                <a:ext cx="1982303" cy="426168"/>
              </a:xfrm>
              <a:prstGeom prst="rect">
                <a:avLst/>
              </a:prstGeom>
              <a:noFill/>
            </p:spPr>
            <p:txBody>
              <a:bodyPr wrap="none" rtlCol="0">
                <a:spAutoFit/>
              </a:bodyPr>
              <a:lstStyle/>
              <a:p>
                <a:pPr algn="ctr" fontAlgn="base">
                  <a:spcBef>
                    <a:spcPct val="0"/>
                  </a:spcBef>
                  <a:spcAft>
                    <a:spcPct val="0"/>
                  </a:spcAft>
                </a:pPr>
                <a:r>
                  <a:rPr lang="fr-FR" sz="1000" dirty="0">
                    <a:solidFill>
                      <a:srgbClr val="4D4D4D"/>
                    </a:solidFill>
                    <a:latin typeface="+mj-lt"/>
                    <a:cs typeface="Arial" panose="020B0604020202020204" pitchFamily="34" charset="0"/>
                  </a:rPr>
                  <a:t>Années après randomisation</a:t>
                </a:r>
              </a:p>
            </p:txBody>
          </p:sp>
          <p:sp>
            <p:nvSpPr>
              <p:cNvPr id="28" name="TextBox 27">
                <a:extLst>
                  <a:ext uri="{FF2B5EF4-FFF2-40B4-BE49-F238E27FC236}">
                    <a16:creationId xmlns:a16="http://schemas.microsoft.com/office/drawing/2014/main" id="{C74EC437-8CCB-4FAE-8FF4-952C90B0F646}"/>
                  </a:ext>
                </a:extLst>
              </p:cNvPr>
              <p:cNvSpPr txBox="1"/>
              <p:nvPr/>
            </p:nvSpPr>
            <p:spPr>
              <a:xfrm>
                <a:off x="642937" y="2118213"/>
                <a:ext cx="461214" cy="426168"/>
              </a:xfrm>
              <a:prstGeom prst="rect">
                <a:avLst/>
              </a:prstGeom>
              <a:noFill/>
            </p:spPr>
            <p:txBody>
              <a:bodyPr wrap="square" rtlCol="0" anchor="ctr" anchorCtr="0">
                <a:spAutoFit/>
              </a:bodyPr>
              <a:lstStyle/>
              <a:p>
                <a:pPr algn="r"/>
                <a:r>
                  <a:rPr lang="fr-FR" sz="1000" dirty="0">
                    <a:solidFill>
                      <a:srgbClr val="4D4D4D"/>
                    </a:solidFill>
                    <a:latin typeface="+mj-lt"/>
                    <a:cs typeface="Arial" panose="020B0604020202020204" pitchFamily="34" charset="0"/>
                  </a:rPr>
                  <a:t>100</a:t>
                </a:r>
              </a:p>
            </p:txBody>
          </p:sp>
          <p:sp>
            <p:nvSpPr>
              <p:cNvPr id="29" name="TextBox 28">
                <a:extLst>
                  <a:ext uri="{FF2B5EF4-FFF2-40B4-BE49-F238E27FC236}">
                    <a16:creationId xmlns:a16="http://schemas.microsoft.com/office/drawing/2014/main" id="{17B921BC-3997-4E51-B70D-DCF2A77EB303}"/>
                  </a:ext>
                </a:extLst>
              </p:cNvPr>
              <p:cNvSpPr txBox="1"/>
              <p:nvPr/>
            </p:nvSpPr>
            <p:spPr>
              <a:xfrm>
                <a:off x="716591" y="2642352"/>
                <a:ext cx="387567" cy="426168"/>
              </a:xfrm>
              <a:prstGeom prst="rect">
                <a:avLst/>
              </a:prstGeom>
              <a:noFill/>
            </p:spPr>
            <p:txBody>
              <a:bodyPr wrap="square" rtlCol="0" anchor="ctr" anchorCtr="0">
                <a:spAutoFit/>
              </a:bodyPr>
              <a:lstStyle/>
              <a:p>
                <a:pPr algn="r"/>
                <a:r>
                  <a:rPr lang="fr-FR" sz="1000" dirty="0">
                    <a:solidFill>
                      <a:srgbClr val="4D4D4D"/>
                    </a:solidFill>
                    <a:latin typeface="+mj-lt"/>
                    <a:cs typeface="Arial" panose="020B0604020202020204" pitchFamily="34" charset="0"/>
                  </a:rPr>
                  <a:t>80</a:t>
                </a:r>
              </a:p>
            </p:txBody>
          </p:sp>
          <p:sp>
            <p:nvSpPr>
              <p:cNvPr id="30" name="TextBox 29">
                <a:extLst>
                  <a:ext uri="{FF2B5EF4-FFF2-40B4-BE49-F238E27FC236}">
                    <a16:creationId xmlns:a16="http://schemas.microsoft.com/office/drawing/2014/main" id="{5F4F0F7D-85EA-4151-A065-171EDA9A231B}"/>
                  </a:ext>
                </a:extLst>
              </p:cNvPr>
              <p:cNvSpPr txBox="1"/>
              <p:nvPr/>
            </p:nvSpPr>
            <p:spPr>
              <a:xfrm>
                <a:off x="712594" y="3140883"/>
                <a:ext cx="391562" cy="426168"/>
              </a:xfrm>
              <a:prstGeom prst="rect">
                <a:avLst/>
              </a:prstGeom>
              <a:noFill/>
            </p:spPr>
            <p:txBody>
              <a:bodyPr wrap="square" rtlCol="0" anchor="ctr" anchorCtr="0">
                <a:spAutoFit/>
              </a:bodyPr>
              <a:lstStyle/>
              <a:p>
                <a:pPr algn="r"/>
                <a:r>
                  <a:rPr lang="fr-FR" sz="1000" dirty="0">
                    <a:solidFill>
                      <a:srgbClr val="4D4D4D"/>
                    </a:solidFill>
                    <a:latin typeface="+mj-lt"/>
                    <a:cs typeface="Arial" panose="020B0604020202020204" pitchFamily="34" charset="0"/>
                  </a:rPr>
                  <a:t>60</a:t>
                </a:r>
              </a:p>
            </p:txBody>
          </p:sp>
          <p:sp>
            <p:nvSpPr>
              <p:cNvPr id="31" name="TextBox 30">
                <a:extLst>
                  <a:ext uri="{FF2B5EF4-FFF2-40B4-BE49-F238E27FC236}">
                    <a16:creationId xmlns:a16="http://schemas.microsoft.com/office/drawing/2014/main" id="{BBFFD35F-A264-41AE-80E6-30A9BA783204}"/>
                  </a:ext>
                </a:extLst>
              </p:cNvPr>
              <p:cNvSpPr txBox="1"/>
              <p:nvPr/>
            </p:nvSpPr>
            <p:spPr>
              <a:xfrm>
                <a:off x="716591" y="3655535"/>
                <a:ext cx="387568" cy="426168"/>
              </a:xfrm>
              <a:prstGeom prst="rect">
                <a:avLst/>
              </a:prstGeom>
              <a:noFill/>
            </p:spPr>
            <p:txBody>
              <a:bodyPr wrap="square" rtlCol="0" anchor="ctr" anchorCtr="0">
                <a:spAutoFit/>
              </a:bodyPr>
              <a:lstStyle/>
              <a:p>
                <a:pPr algn="r"/>
                <a:r>
                  <a:rPr lang="fr-FR" sz="1000" dirty="0">
                    <a:solidFill>
                      <a:srgbClr val="4D4D4D"/>
                    </a:solidFill>
                    <a:latin typeface="+mj-lt"/>
                    <a:cs typeface="Arial" panose="020B0604020202020204" pitchFamily="34" charset="0"/>
                  </a:rPr>
                  <a:t>40</a:t>
                </a:r>
              </a:p>
            </p:txBody>
          </p:sp>
          <p:sp>
            <p:nvSpPr>
              <p:cNvPr id="32" name="TextBox 31">
                <a:extLst>
                  <a:ext uri="{FF2B5EF4-FFF2-40B4-BE49-F238E27FC236}">
                    <a16:creationId xmlns:a16="http://schemas.microsoft.com/office/drawing/2014/main" id="{42225045-271A-4F28-B26A-4F43919A589E}"/>
                  </a:ext>
                </a:extLst>
              </p:cNvPr>
              <p:cNvSpPr txBox="1"/>
              <p:nvPr/>
            </p:nvSpPr>
            <p:spPr>
              <a:xfrm>
                <a:off x="712593" y="4159439"/>
                <a:ext cx="391564" cy="426168"/>
              </a:xfrm>
              <a:prstGeom prst="rect">
                <a:avLst/>
              </a:prstGeom>
              <a:noFill/>
            </p:spPr>
            <p:txBody>
              <a:bodyPr wrap="square" rtlCol="0" anchor="ctr" anchorCtr="0">
                <a:spAutoFit/>
              </a:bodyPr>
              <a:lstStyle/>
              <a:p>
                <a:pPr algn="r"/>
                <a:r>
                  <a:rPr lang="fr-FR" sz="1000" dirty="0">
                    <a:solidFill>
                      <a:srgbClr val="4D4D4D"/>
                    </a:solidFill>
                    <a:latin typeface="+mj-lt"/>
                    <a:cs typeface="Arial" panose="020B0604020202020204" pitchFamily="34" charset="0"/>
                  </a:rPr>
                  <a:t>20</a:t>
                </a:r>
              </a:p>
            </p:txBody>
          </p:sp>
          <p:sp>
            <p:nvSpPr>
              <p:cNvPr id="33" name="TextBox 32">
                <a:extLst>
                  <a:ext uri="{FF2B5EF4-FFF2-40B4-BE49-F238E27FC236}">
                    <a16:creationId xmlns:a16="http://schemas.microsoft.com/office/drawing/2014/main" id="{54B146EF-2F8F-4454-AC6F-C90D7E3DFFE7}"/>
                  </a:ext>
                </a:extLst>
              </p:cNvPr>
              <p:cNvSpPr txBox="1"/>
              <p:nvPr/>
            </p:nvSpPr>
            <p:spPr>
              <a:xfrm>
                <a:off x="881657" y="4668717"/>
                <a:ext cx="222508" cy="426168"/>
              </a:xfrm>
              <a:prstGeom prst="rect">
                <a:avLst/>
              </a:prstGeom>
              <a:noFill/>
            </p:spPr>
            <p:txBody>
              <a:bodyPr wrap="square" rtlCol="0" anchor="ctr" anchorCtr="0">
                <a:spAutoFit/>
              </a:bodyPr>
              <a:lstStyle/>
              <a:p>
                <a:pPr algn="r"/>
                <a:r>
                  <a:rPr lang="fr-FR" sz="1000" dirty="0">
                    <a:solidFill>
                      <a:srgbClr val="4D4D4D"/>
                    </a:solidFill>
                    <a:latin typeface="+mj-lt"/>
                    <a:cs typeface="Arial" panose="020B0604020202020204" pitchFamily="34" charset="0"/>
                  </a:rPr>
                  <a:t>0</a:t>
                </a:r>
              </a:p>
            </p:txBody>
          </p:sp>
          <p:grpSp>
            <p:nvGrpSpPr>
              <p:cNvPr id="34" name="Group 33">
                <a:extLst>
                  <a:ext uri="{FF2B5EF4-FFF2-40B4-BE49-F238E27FC236}">
                    <a16:creationId xmlns:a16="http://schemas.microsoft.com/office/drawing/2014/main" id="{015F0BC1-0727-4077-9E5A-7860B3DD61CE}"/>
                  </a:ext>
                </a:extLst>
              </p:cNvPr>
              <p:cNvGrpSpPr/>
              <p:nvPr/>
            </p:nvGrpSpPr>
            <p:grpSpPr>
              <a:xfrm>
                <a:off x="1378065" y="4919639"/>
                <a:ext cx="305927" cy="1191259"/>
                <a:chOff x="1147664" y="4919639"/>
                <a:chExt cx="255430" cy="1191259"/>
              </a:xfrm>
            </p:grpSpPr>
            <p:sp>
              <p:nvSpPr>
                <p:cNvPr id="51" name="Line 19">
                  <a:extLst>
                    <a:ext uri="{FF2B5EF4-FFF2-40B4-BE49-F238E27FC236}">
                      <a16:creationId xmlns:a16="http://schemas.microsoft.com/office/drawing/2014/main" id="{1CCA4CAD-7296-4351-9B3F-3CE3CA13AE9E}"/>
                    </a:ext>
                  </a:extLst>
                </p:cNvPr>
                <p:cNvSpPr>
                  <a:spLocks noChangeShapeType="1"/>
                </p:cNvSpPr>
                <p:nvPr/>
              </p:nvSpPr>
              <p:spPr bwMode="auto">
                <a:xfrm>
                  <a:off x="1275380"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000000"/>
                    </a:solidFill>
                    <a:latin typeface="+mj-lt"/>
                  </a:endParaRPr>
                </a:p>
              </p:txBody>
            </p:sp>
            <p:sp>
              <p:nvSpPr>
                <p:cNvPr id="52" name="TextBox 51">
                  <a:extLst>
                    <a:ext uri="{FF2B5EF4-FFF2-40B4-BE49-F238E27FC236}">
                      <a16:creationId xmlns:a16="http://schemas.microsoft.com/office/drawing/2014/main" id="{B007CEC7-C354-4B12-96A4-3504D724A216}"/>
                    </a:ext>
                  </a:extLst>
                </p:cNvPr>
                <p:cNvSpPr txBox="1"/>
                <p:nvPr/>
              </p:nvSpPr>
              <p:spPr>
                <a:xfrm>
                  <a:off x="1147664" y="4919639"/>
                  <a:ext cx="255430" cy="1191259"/>
                </a:xfrm>
                <a:prstGeom prst="rect">
                  <a:avLst/>
                </a:prstGeom>
                <a:noFill/>
              </p:spPr>
              <p:txBody>
                <a:bodyPr wrap="none" lIns="36000" tIns="36000" rIns="36000" bIns="36000" rtlCol="0" anchor="t" anchorCtr="0">
                  <a:spAutoFit/>
                </a:bodyPr>
                <a:lstStyle/>
                <a:p>
                  <a:pPr algn="ctr"/>
                  <a:r>
                    <a:rPr lang="fr-FR" sz="1000" dirty="0">
                      <a:solidFill>
                        <a:srgbClr val="000000"/>
                      </a:solidFill>
                      <a:latin typeface="+mj-lt"/>
                      <a:cs typeface="Arial" panose="020B0604020202020204" pitchFamily="34" charset="0"/>
                    </a:rPr>
                    <a:t>1</a:t>
                  </a:r>
                </a:p>
                <a:p>
                  <a:pPr algn="ctr"/>
                  <a:endParaRPr lang="fr-FR" sz="1000" dirty="0">
                    <a:solidFill>
                      <a:srgbClr val="000000"/>
                    </a:solidFill>
                    <a:latin typeface="+mj-lt"/>
                    <a:cs typeface="Arial" panose="020B0604020202020204" pitchFamily="34" charset="0"/>
                  </a:endParaRPr>
                </a:p>
                <a:p>
                  <a:pPr algn="ctr"/>
                  <a:r>
                    <a:rPr lang="fr-FR" sz="1000" dirty="0">
                      <a:solidFill>
                        <a:schemeClr val="accent3"/>
                      </a:solidFill>
                      <a:latin typeface="+mj-lt"/>
                      <a:cs typeface="Arial" panose="020B0604020202020204" pitchFamily="34" charset="0"/>
                    </a:rPr>
                    <a:t>569</a:t>
                  </a:r>
                </a:p>
                <a:p>
                  <a:pPr algn="ctr"/>
                  <a:r>
                    <a:rPr lang="fr-FR" sz="1000" dirty="0">
                      <a:solidFill>
                        <a:schemeClr val="accent2"/>
                      </a:solidFill>
                      <a:latin typeface="+mj-lt"/>
                      <a:cs typeface="Arial" panose="020B0604020202020204" pitchFamily="34" charset="0"/>
                    </a:rPr>
                    <a:t>586</a:t>
                  </a:r>
                </a:p>
              </p:txBody>
            </p:sp>
          </p:grpSp>
          <p:grpSp>
            <p:nvGrpSpPr>
              <p:cNvPr id="35" name="Group 34">
                <a:extLst>
                  <a:ext uri="{FF2B5EF4-FFF2-40B4-BE49-F238E27FC236}">
                    <a16:creationId xmlns:a16="http://schemas.microsoft.com/office/drawing/2014/main" id="{69322769-53F7-4E0B-ADCD-14F894293E68}"/>
                  </a:ext>
                </a:extLst>
              </p:cNvPr>
              <p:cNvGrpSpPr/>
              <p:nvPr/>
            </p:nvGrpSpPr>
            <p:grpSpPr>
              <a:xfrm>
                <a:off x="1795502" y="4919639"/>
                <a:ext cx="305927" cy="1191260"/>
                <a:chOff x="1019931" y="4919639"/>
                <a:chExt cx="255427" cy="1191260"/>
              </a:xfrm>
            </p:grpSpPr>
            <p:sp>
              <p:nvSpPr>
                <p:cNvPr id="49" name="Line 21">
                  <a:extLst>
                    <a:ext uri="{FF2B5EF4-FFF2-40B4-BE49-F238E27FC236}">
                      <a16:creationId xmlns:a16="http://schemas.microsoft.com/office/drawing/2014/main" id="{0DFF310D-E436-4927-BA32-686087C4AB8A}"/>
                    </a:ext>
                  </a:extLst>
                </p:cNvPr>
                <p:cNvSpPr>
                  <a:spLocks noChangeShapeType="1"/>
                </p:cNvSpPr>
                <p:nvPr/>
              </p:nvSpPr>
              <p:spPr bwMode="auto">
                <a:xfrm>
                  <a:off x="1140410" y="4920702"/>
                  <a:ext cx="0" cy="7199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000000"/>
                    </a:solidFill>
                    <a:latin typeface="+mj-lt"/>
                    <a:cs typeface="Arial" panose="020B0604020202020204" pitchFamily="34" charset="0"/>
                  </a:endParaRPr>
                </a:p>
              </p:txBody>
            </p:sp>
            <p:sp>
              <p:nvSpPr>
                <p:cNvPr id="50" name="TextBox 49">
                  <a:extLst>
                    <a:ext uri="{FF2B5EF4-FFF2-40B4-BE49-F238E27FC236}">
                      <a16:creationId xmlns:a16="http://schemas.microsoft.com/office/drawing/2014/main" id="{6CA6A9DD-702E-42F3-BB9B-37B55D61474A}"/>
                    </a:ext>
                  </a:extLst>
                </p:cNvPr>
                <p:cNvSpPr txBox="1"/>
                <p:nvPr/>
              </p:nvSpPr>
              <p:spPr>
                <a:xfrm>
                  <a:off x="1019931" y="4919639"/>
                  <a:ext cx="255427" cy="1191260"/>
                </a:xfrm>
                <a:prstGeom prst="rect">
                  <a:avLst/>
                </a:prstGeom>
                <a:noFill/>
              </p:spPr>
              <p:txBody>
                <a:bodyPr wrap="none" lIns="36000" tIns="36000" rIns="36000" bIns="36000" rtlCol="0" anchor="t" anchorCtr="0">
                  <a:spAutoFit/>
                </a:bodyPr>
                <a:lstStyle/>
                <a:p>
                  <a:pPr algn="ctr"/>
                  <a:r>
                    <a:rPr lang="fr-FR" sz="1000" dirty="0">
                      <a:solidFill>
                        <a:srgbClr val="000000"/>
                      </a:solidFill>
                      <a:latin typeface="+mj-lt"/>
                      <a:cs typeface="Arial" panose="020B0604020202020204" pitchFamily="34" charset="0"/>
                    </a:rPr>
                    <a:t>2</a:t>
                  </a:r>
                </a:p>
                <a:p>
                  <a:pPr algn="ctr"/>
                  <a:endParaRPr lang="fr-FR" sz="1000" dirty="0">
                    <a:solidFill>
                      <a:srgbClr val="000000"/>
                    </a:solidFill>
                    <a:latin typeface="+mj-lt"/>
                    <a:cs typeface="Arial" panose="020B0604020202020204" pitchFamily="34" charset="0"/>
                  </a:endParaRPr>
                </a:p>
                <a:p>
                  <a:pPr algn="ctr"/>
                  <a:r>
                    <a:rPr lang="fr-FR" sz="1000" dirty="0">
                      <a:solidFill>
                        <a:schemeClr val="accent3"/>
                      </a:solidFill>
                      <a:latin typeface="+mj-lt"/>
                      <a:cs typeface="Arial" panose="020B0604020202020204" pitchFamily="34" charset="0"/>
                    </a:rPr>
                    <a:t>508</a:t>
                  </a:r>
                </a:p>
                <a:p>
                  <a:pPr algn="ctr"/>
                  <a:r>
                    <a:rPr lang="fr-FR" sz="1000" dirty="0">
                      <a:solidFill>
                        <a:schemeClr val="accent2"/>
                      </a:solidFill>
                      <a:latin typeface="+mj-lt"/>
                      <a:cs typeface="Arial" panose="020B0604020202020204" pitchFamily="34" charset="0"/>
                    </a:rPr>
                    <a:t>545</a:t>
                  </a:r>
                </a:p>
              </p:txBody>
            </p:sp>
          </p:grpSp>
          <p:grpSp>
            <p:nvGrpSpPr>
              <p:cNvPr id="36" name="Group 35">
                <a:extLst>
                  <a:ext uri="{FF2B5EF4-FFF2-40B4-BE49-F238E27FC236}">
                    <a16:creationId xmlns:a16="http://schemas.microsoft.com/office/drawing/2014/main" id="{3A17F459-3655-4A0F-AA49-A21F15425264}"/>
                  </a:ext>
                </a:extLst>
              </p:cNvPr>
              <p:cNvGrpSpPr/>
              <p:nvPr/>
            </p:nvGrpSpPr>
            <p:grpSpPr>
              <a:xfrm>
                <a:off x="988072" y="4919641"/>
                <a:ext cx="1533469" cy="1191259"/>
                <a:chOff x="-130457" y="4919641"/>
                <a:chExt cx="1280352" cy="1191259"/>
              </a:xfrm>
            </p:grpSpPr>
            <p:sp>
              <p:nvSpPr>
                <p:cNvPr id="45" name="Line 19">
                  <a:extLst>
                    <a:ext uri="{FF2B5EF4-FFF2-40B4-BE49-F238E27FC236}">
                      <a16:creationId xmlns:a16="http://schemas.microsoft.com/office/drawing/2014/main" id="{F9479E81-5D14-4ADF-B9C6-468EA192ED26}"/>
                    </a:ext>
                  </a:extLst>
                </p:cNvPr>
                <p:cNvSpPr>
                  <a:spLocks noChangeShapeType="1"/>
                </p:cNvSpPr>
                <p:nvPr/>
              </p:nvSpPr>
              <p:spPr bwMode="auto">
                <a:xfrm>
                  <a:off x="-2732" y="4920702"/>
                  <a:ext cx="0" cy="7199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000000"/>
                    </a:solidFill>
                    <a:latin typeface="+mj-lt"/>
                  </a:endParaRPr>
                </a:p>
              </p:txBody>
            </p:sp>
            <p:sp>
              <p:nvSpPr>
                <p:cNvPr id="46" name="Line 21">
                  <a:extLst>
                    <a:ext uri="{FF2B5EF4-FFF2-40B4-BE49-F238E27FC236}">
                      <a16:creationId xmlns:a16="http://schemas.microsoft.com/office/drawing/2014/main" id="{3C79113B-A613-4F87-8094-2C0CD12837B2}"/>
                    </a:ext>
                  </a:extLst>
                </p:cNvPr>
                <p:cNvSpPr>
                  <a:spLocks noChangeShapeType="1"/>
                </p:cNvSpPr>
                <p:nvPr/>
              </p:nvSpPr>
              <p:spPr bwMode="auto">
                <a:xfrm>
                  <a:off x="1014946" y="4920702"/>
                  <a:ext cx="0" cy="7199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000000"/>
                    </a:solidFill>
                    <a:latin typeface="+mj-lt"/>
                    <a:cs typeface="Arial" panose="020B0604020202020204" pitchFamily="34" charset="0"/>
                  </a:endParaRPr>
                </a:p>
              </p:txBody>
            </p:sp>
            <p:sp>
              <p:nvSpPr>
                <p:cNvPr id="47" name="TextBox 46">
                  <a:extLst>
                    <a:ext uri="{FF2B5EF4-FFF2-40B4-BE49-F238E27FC236}">
                      <a16:creationId xmlns:a16="http://schemas.microsoft.com/office/drawing/2014/main" id="{13AFB835-FDBE-4685-87EE-B93895106950}"/>
                    </a:ext>
                  </a:extLst>
                </p:cNvPr>
                <p:cNvSpPr txBox="1"/>
                <p:nvPr/>
              </p:nvSpPr>
              <p:spPr>
                <a:xfrm>
                  <a:off x="894466" y="4919641"/>
                  <a:ext cx="255429" cy="1191259"/>
                </a:xfrm>
                <a:prstGeom prst="rect">
                  <a:avLst/>
                </a:prstGeom>
                <a:noFill/>
              </p:spPr>
              <p:txBody>
                <a:bodyPr wrap="none" lIns="36000" tIns="36000" rIns="36000" bIns="36000" rtlCol="0" anchor="t" anchorCtr="0">
                  <a:spAutoFit/>
                </a:bodyPr>
                <a:lstStyle/>
                <a:p>
                  <a:pPr algn="ctr"/>
                  <a:r>
                    <a:rPr lang="fr-FR" sz="1000" dirty="0">
                      <a:solidFill>
                        <a:srgbClr val="000000"/>
                      </a:solidFill>
                      <a:latin typeface="+mj-lt"/>
                      <a:cs typeface="Arial" panose="020B0604020202020204" pitchFamily="34" charset="0"/>
                    </a:rPr>
                    <a:t>3</a:t>
                  </a:r>
                </a:p>
                <a:p>
                  <a:pPr algn="ctr"/>
                  <a:endParaRPr lang="fr-FR" sz="1000" dirty="0">
                    <a:solidFill>
                      <a:srgbClr val="000000"/>
                    </a:solidFill>
                    <a:latin typeface="+mj-lt"/>
                    <a:cs typeface="Arial" panose="020B0604020202020204" pitchFamily="34" charset="0"/>
                  </a:endParaRPr>
                </a:p>
                <a:p>
                  <a:pPr algn="ctr"/>
                  <a:r>
                    <a:rPr lang="fr-FR" sz="1000" dirty="0">
                      <a:solidFill>
                        <a:schemeClr val="accent3"/>
                      </a:solidFill>
                      <a:latin typeface="+mj-lt"/>
                      <a:cs typeface="Arial" panose="020B0604020202020204" pitchFamily="34" charset="0"/>
                    </a:rPr>
                    <a:t>462</a:t>
                  </a:r>
                </a:p>
                <a:p>
                  <a:pPr algn="ctr"/>
                  <a:r>
                    <a:rPr lang="fr-FR" sz="1000" dirty="0">
                      <a:solidFill>
                        <a:schemeClr val="accent2"/>
                      </a:solidFill>
                      <a:latin typeface="+mj-lt"/>
                      <a:cs typeface="Arial" panose="020B0604020202020204" pitchFamily="34" charset="0"/>
                    </a:rPr>
                    <a:t>503</a:t>
                  </a:r>
                </a:p>
              </p:txBody>
            </p:sp>
            <p:sp>
              <p:nvSpPr>
                <p:cNvPr id="48" name="TextBox 47">
                  <a:extLst>
                    <a:ext uri="{FF2B5EF4-FFF2-40B4-BE49-F238E27FC236}">
                      <a16:creationId xmlns:a16="http://schemas.microsoft.com/office/drawing/2014/main" id="{5B3A372E-A40B-4D5A-8FAB-99A966941008}"/>
                    </a:ext>
                  </a:extLst>
                </p:cNvPr>
                <p:cNvSpPr txBox="1"/>
                <p:nvPr/>
              </p:nvSpPr>
              <p:spPr>
                <a:xfrm>
                  <a:off x="-130457" y="4919641"/>
                  <a:ext cx="255428" cy="1191257"/>
                </a:xfrm>
                <a:prstGeom prst="rect">
                  <a:avLst/>
                </a:prstGeom>
                <a:noFill/>
              </p:spPr>
              <p:txBody>
                <a:bodyPr wrap="none" lIns="36000" tIns="36000" rIns="36000" bIns="36000" rtlCol="0" anchor="t" anchorCtr="0">
                  <a:spAutoFit/>
                </a:bodyPr>
                <a:lstStyle/>
                <a:p>
                  <a:pPr algn="ctr"/>
                  <a:r>
                    <a:rPr lang="fr-FR" sz="1000" dirty="0">
                      <a:solidFill>
                        <a:srgbClr val="000000"/>
                      </a:solidFill>
                      <a:latin typeface="+mj-lt"/>
                      <a:cs typeface="Arial" panose="020B0604020202020204" pitchFamily="34" charset="0"/>
                    </a:rPr>
                    <a:t>0</a:t>
                  </a:r>
                </a:p>
                <a:p>
                  <a:pPr algn="ctr"/>
                  <a:endParaRPr lang="fr-FR" sz="1000" dirty="0">
                    <a:solidFill>
                      <a:srgbClr val="000000"/>
                    </a:solidFill>
                    <a:latin typeface="+mj-lt"/>
                    <a:cs typeface="Arial" panose="020B0604020202020204" pitchFamily="34" charset="0"/>
                  </a:endParaRPr>
                </a:p>
                <a:p>
                  <a:pPr algn="ctr"/>
                  <a:r>
                    <a:rPr lang="fr-FR" sz="1000" dirty="0">
                      <a:solidFill>
                        <a:schemeClr val="accent3"/>
                      </a:solidFill>
                      <a:latin typeface="+mj-lt"/>
                      <a:cs typeface="Arial" panose="020B0604020202020204" pitchFamily="34" charset="0"/>
                    </a:rPr>
                    <a:t>619</a:t>
                  </a:r>
                </a:p>
                <a:p>
                  <a:pPr algn="ctr"/>
                  <a:r>
                    <a:rPr lang="fr-FR" sz="1000" dirty="0">
                      <a:solidFill>
                        <a:schemeClr val="accent2"/>
                      </a:solidFill>
                      <a:latin typeface="+mj-lt"/>
                      <a:cs typeface="Arial" panose="020B0604020202020204" pitchFamily="34" charset="0"/>
                    </a:rPr>
                    <a:t>635</a:t>
                  </a:r>
                </a:p>
              </p:txBody>
            </p:sp>
          </p:grpSp>
          <p:grpSp>
            <p:nvGrpSpPr>
              <p:cNvPr id="37" name="Group 36">
                <a:extLst>
                  <a:ext uri="{FF2B5EF4-FFF2-40B4-BE49-F238E27FC236}">
                    <a16:creationId xmlns:a16="http://schemas.microsoft.com/office/drawing/2014/main" id="{503E9FA5-0C78-47DE-823B-863A9FB945C9}"/>
                  </a:ext>
                </a:extLst>
              </p:cNvPr>
              <p:cNvGrpSpPr/>
              <p:nvPr/>
            </p:nvGrpSpPr>
            <p:grpSpPr>
              <a:xfrm>
                <a:off x="2634691" y="4919641"/>
                <a:ext cx="703550" cy="1191259"/>
                <a:chOff x="768099" y="4919641"/>
                <a:chExt cx="587422" cy="1191259"/>
              </a:xfrm>
            </p:grpSpPr>
            <p:sp>
              <p:nvSpPr>
                <p:cNvPr id="41" name="Line 19">
                  <a:extLst>
                    <a:ext uri="{FF2B5EF4-FFF2-40B4-BE49-F238E27FC236}">
                      <a16:creationId xmlns:a16="http://schemas.microsoft.com/office/drawing/2014/main" id="{D115A10D-793C-4524-BF53-EA59C366BCD5}"/>
                    </a:ext>
                  </a:extLst>
                </p:cNvPr>
                <p:cNvSpPr>
                  <a:spLocks noChangeShapeType="1"/>
                </p:cNvSpPr>
                <p:nvPr/>
              </p:nvSpPr>
              <p:spPr bwMode="auto">
                <a:xfrm>
                  <a:off x="1227808" y="4920702"/>
                  <a:ext cx="0" cy="7199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000000"/>
                    </a:solidFill>
                    <a:latin typeface="+mj-lt"/>
                  </a:endParaRPr>
                </a:p>
              </p:txBody>
            </p:sp>
            <p:sp>
              <p:nvSpPr>
                <p:cNvPr id="42" name="Line 21">
                  <a:extLst>
                    <a:ext uri="{FF2B5EF4-FFF2-40B4-BE49-F238E27FC236}">
                      <a16:creationId xmlns:a16="http://schemas.microsoft.com/office/drawing/2014/main" id="{7396B6DD-6E07-4796-889D-AA21010DB600}"/>
                    </a:ext>
                  </a:extLst>
                </p:cNvPr>
                <p:cNvSpPr>
                  <a:spLocks noChangeShapeType="1"/>
                </p:cNvSpPr>
                <p:nvPr/>
              </p:nvSpPr>
              <p:spPr bwMode="auto">
                <a:xfrm>
                  <a:off x="888594" y="4920702"/>
                  <a:ext cx="0" cy="7199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000000"/>
                    </a:solidFill>
                    <a:latin typeface="+mj-lt"/>
                    <a:cs typeface="Arial" panose="020B0604020202020204" pitchFamily="34" charset="0"/>
                  </a:endParaRPr>
                </a:p>
              </p:txBody>
            </p:sp>
            <p:sp>
              <p:nvSpPr>
                <p:cNvPr id="43" name="TextBox 42">
                  <a:extLst>
                    <a:ext uri="{FF2B5EF4-FFF2-40B4-BE49-F238E27FC236}">
                      <a16:creationId xmlns:a16="http://schemas.microsoft.com/office/drawing/2014/main" id="{BAD4B747-804E-4DBF-90FB-2C4C5EF6EF4E}"/>
                    </a:ext>
                  </a:extLst>
                </p:cNvPr>
                <p:cNvSpPr txBox="1"/>
                <p:nvPr/>
              </p:nvSpPr>
              <p:spPr>
                <a:xfrm>
                  <a:off x="768099" y="4919641"/>
                  <a:ext cx="255430" cy="1191259"/>
                </a:xfrm>
                <a:prstGeom prst="rect">
                  <a:avLst/>
                </a:prstGeom>
                <a:noFill/>
              </p:spPr>
              <p:txBody>
                <a:bodyPr wrap="none" lIns="36000" tIns="36000" rIns="36000" bIns="36000" rtlCol="0" anchor="t" anchorCtr="0">
                  <a:spAutoFit/>
                </a:bodyPr>
                <a:lstStyle/>
                <a:p>
                  <a:pPr algn="ctr"/>
                  <a:r>
                    <a:rPr lang="fr-FR" sz="1000" dirty="0">
                      <a:solidFill>
                        <a:srgbClr val="000000"/>
                      </a:solidFill>
                      <a:latin typeface="+mj-lt"/>
                      <a:cs typeface="Arial" panose="020B0604020202020204" pitchFamily="34" charset="0"/>
                    </a:rPr>
                    <a:t>4</a:t>
                  </a:r>
                </a:p>
                <a:p>
                  <a:pPr algn="ctr"/>
                  <a:endParaRPr lang="fr-FR" sz="1000" dirty="0">
                    <a:solidFill>
                      <a:srgbClr val="000000"/>
                    </a:solidFill>
                    <a:latin typeface="+mj-lt"/>
                    <a:cs typeface="Arial" panose="020B0604020202020204" pitchFamily="34" charset="0"/>
                  </a:endParaRPr>
                </a:p>
                <a:p>
                  <a:pPr algn="r"/>
                  <a:r>
                    <a:rPr lang="fr-FR" sz="1000" dirty="0">
                      <a:solidFill>
                        <a:schemeClr val="accent3"/>
                      </a:solidFill>
                      <a:latin typeface="+mj-lt"/>
                      <a:cs typeface="Arial" panose="020B0604020202020204" pitchFamily="34" charset="0"/>
                    </a:rPr>
                    <a:t>404</a:t>
                  </a:r>
                </a:p>
                <a:p>
                  <a:pPr algn="r"/>
                  <a:r>
                    <a:rPr lang="fr-FR" sz="1000" dirty="0">
                      <a:solidFill>
                        <a:schemeClr val="accent2"/>
                      </a:solidFill>
                      <a:latin typeface="+mj-lt"/>
                      <a:cs typeface="Arial" panose="020B0604020202020204" pitchFamily="34" charset="0"/>
                    </a:rPr>
                    <a:t>442</a:t>
                  </a:r>
                </a:p>
              </p:txBody>
            </p:sp>
            <p:sp>
              <p:nvSpPr>
                <p:cNvPr id="44" name="TextBox 43">
                  <a:extLst>
                    <a:ext uri="{FF2B5EF4-FFF2-40B4-BE49-F238E27FC236}">
                      <a16:creationId xmlns:a16="http://schemas.microsoft.com/office/drawing/2014/main" id="{4D57FC7F-921A-4489-882A-C1986B0CCD25}"/>
                    </a:ext>
                  </a:extLst>
                </p:cNvPr>
                <p:cNvSpPr txBox="1"/>
                <p:nvPr/>
              </p:nvSpPr>
              <p:spPr>
                <a:xfrm>
                  <a:off x="1100090" y="4919641"/>
                  <a:ext cx="255431" cy="1191259"/>
                </a:xfrm>
                <a:prstGeom prst="rect">
                  <a:avLst/>
                </a:prstGeom>
                <a:noFill/>
              </p:spPr>
              <p:txBody>
                <a:bodyPr wrap="none" lIns="36000" tIns="36000" rIns="36000" bIns="36000" rtlCol="0" anchor="t" anchorCtr="0">
                  <a:spAutoFit/>
                </a:bodyPr>
                <a:lstStyle/>
                <a:p>
                  <a:pPr algn="ctr"/>
                  <a:r>
                    <a:rPr lang="fr-FR" sz="1000" dirty="0">
                      <a:solidFill>
                        <a:srgbClr val="000000"/>
                      </a:solidFill>
                      <a:latin typeface="+mj-lt"/>
                      <a:cs typeface="Arial" panose="020B0604020202020204" pitchFamily="34" charset="0"/>
                    </a:rPr>
                    <a:t>5</a:t>
                  </a:r>
                </a:p>
                <a:p>
                  <a:pPr algn="ctr"/>
                  <a:endParaRPr lang="fr-FR" sz="1000" dirty="0">
                    <a:solidFill>
                      <a:srgbClr val="000000"/>
                    </a:solidFill>
                    <a:latin typeface="+mj-lt"/>
                    <a:cs typeface="Arial" panose="020B0604020202020204" pitchFamily="34" charset="0"/>
                  </a:endParaRPr>
                </a:p>
                <a:p>
                  <a:pPr algn="ctr"/>
                  <a:r>
                    <a:rPr lang="fr-FR" sz="1000" dirty="0">
                      <a:solidFill>
                        <a:schemeClr val="accent3"/>
                      </a:solidFill>
                      <a:latin typeface="+mj-lt"/>
                      <a:cs typeface="Arial" panose="020B0604020202020204" pitchFamily="34" charset="0"/>
                    </a:rPr>
                    <a:t>311</a:t>
                  </a:r>
                </a:p>
                <a:p>
                  <a:pPr algn="ctr"/>
                  <a:r>
                    <a:rPr lang="fr-FR" sz="1000" dirty="0">
                      <a:solidFill>
                        <a:schemeClr val="accent2"/>
                      </a:solidFill>
                      <a:latin typeface="+mj-lt"/>
                      <a:cs typeface="Arial" panose="020B0604020202020204" pitchFamily="34" charset="0"/>
                    </a:rPr>
                    <a:t>332</a:t>
                  </a:r>
                </a:p>
              </p:txBody>
            </p:sp>
          </p:grpSp>
          <p:sp>
            <p:nvSpPr>
              <p:cNvPr id="38" name="Line 21">
                <a:extLst>
                  <a:ext uri="{FF2B5EF4-FFF2-40B4-BE49-F238E27FC236}">
                    <a16:creationId xmlns:a16="http://schemas.microsoft.com/office/drawing/2014/main" id="{3068AD74-0770-4F70-A7AF-98C9F63E03AA}"/>
                  </a:ext>
                </a:extLst>
              </p:cNvPr>
              <p:cNvSpPr>
                <a:spLocks noChangeShapeType="1"/>
              </p:cNvSpPr>
              <p:nvPr/>
            </p:nvSpPr>
            <p:spPr bwMode="auto">
              <a:xfrm>
                <a:off x="3597765"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000000"/>
                  </a:solidFill>
                  <a:latin typeface="+mj-lt"/>
                  <a:cs typeface="Arial" panose="020B0604020202020204" pitchFamily="34" charset="0"/>
                </a:endParaRPr>
              </a:p>
            </p:txBody>
          </p:sp>
          <p:sp>
            <p:nvSpPr>
              <p:cNvPr id="39" name="TextBox 38">
                <a:extLst>
                  <a:ext uri="{FF2B5EF4-FFF2-40B4-BE49-F238E27FC236}">
                    <a16:creationId xmlns:a16="http://schemas.microsoft.com/office/drawing/2014/main" id="{63CC1035-3692-4745-B701-397C97D035DD}"/>
                  </a:ext>
                </a:extLst>
              </p:cNvPr>
              <p:cNvSpPr txBox="1"/>
              <p:nvPr/>
            </p:nvSpPr>
            <p:spPr>
              <a:xfrm>
                <a:off x="3448635" y="4919641"/>
                <a:ext cx="305927" cy="1191259"/>
              </a:xfrm>
              <a:prstGeom prst="rect">
                <a:avLst/>
              </a:prstGeom>
              <a:noFill/>
            </p:spPr>
            <p:txBody>
              <a:bodyPr wrap="none" lIns="36000" tIns="36000" rIns="36000" bIns="36000" rtlCol="0" anchor="t" anchorCtr="0">
                <a:spAutoFit/>
              </a:bodyPr>
              <a:lstStyle/>
              <a:p>
                <a:pPr algn="ctr"/>
                <a:r>
                  <a:rPr lang="fr-FR" sz="1000" dirty="0">
                    <a:solidFill>
                      <a:srgbClr val="000000"/>
                    </a:solidFill>
                    <a:latin typeface="+mj-lt"/>
                    <a:cs typeface="Arial" panose="020B0604020202020204" pitchFamily="34" charset="0"/>
                  </a:rPr>
                  <a:t>6</a:t>
                </a:r>
              </a:p>
              <a:p>
                <a:pPr algn="ctr"/>
                <a:endParaRPr lang="fr-FR" sz="1000" dirty="0">
                  <a:solidFill>
                    <a:srgbClr val="000000"/>
                  </a:solidFill>
                  <a:latin typeface="+mj-lt"/>
                  <a:cs typeface="Arial" panose="020B0604020202020204" pitchFamily="34" charset="0"/>
                </a:endParaRPr>
              </a:p>
              <a:p>
                <a:pPr algn="ctr"/>
                <a:r>
                  <a:rPr lang="fr-FR" sz="1000" dirty="0">
                    <a:solidFill>
                      <a:schemeClr val="accent3"/>
                    </a:solidFill>
                    <a:latin typeface="+mj-lt"/>
                    <a:cs typeface="Arial" panose="020B0604020202020204" pitchFamily="34" charset="0"/>
                  </a:rPr>
                  <a:t>214</a:t>
                </a:r>
              </a:p>
              <a:p>
                <a:pPr algn="ctr"/>
                <a:r>
                  <a:rPr lang="fr-FR" sz="1000" dirty="0">
                    <a:solidFill>
                      <a:schemeClr val="accent2"/>
                    </a:solidFill>
                    <a:latin typeface="+mj-lt"/>
                    <a:cs typeface="Arial" panose="020B0604020202020204" pitchFamily="34" charset="0"/>
                  </a:rPr>
                  <a:t>220</a:t>
                </a:r>
              </a:p>
            </p:txBody>
          </p:sp>
          <p:sp>
            <p:nvSpPr>
              <p:cNvPr id="40" name="TextBox 39">
                <a:extLst>
                  <a:ext uri="{FF2B5EF4-FFF2-40B4-BE49-F238E27FC236}">
                    <a16:creationId xmlns:a16="http://schemas.microsoft.com/office/drawing/2014/main" id="{9476A5A5-DD05-4CC1-9788-FA581BAF8DF1}"/>
                  </a:ext>
                </a:extLst>
              </p:cNvPr>
              <p:cNvSpPr txBox="1"/>
              <p:nvPr/>
            </p:nvSpPr>
            <p:spPr>
              <a:xfrm>
                <a:off x="828554" y="5257340"/>
                <a:ext cx="298760" cy="426168"/>
              </a:xfrm>
              <a:prstGeom prst="rect">
                <a:avLst/>
              </a:prstGeom>
              <a:noFill/>
            </p:spPr>
            <p:txBody>
              <a:bodyPr wrap="none" rtlCol="0">
                <a:spAutoFit/>
              </a:bodyPr>
              <a:lstStyle/>
              <a:p>
                <a:pPr algn="r" fontAlgn="base">
                  <a:spcBef>
                    <a:spcPct val="0"/>
                  </a:spcBef>
                  <a:spcAft>
                    <a:spcPct val="0"/>
                  </a:spcAft>
                </a:pPr>
                <a:r>
                  <a:rPr lang="fr-FR" sz="1000" dirty="0">
                    <a:solidFill>
                      <a:srgbClr val="4D4D4D"/>
                    </a:solidFill>
                    <a:latin typeface="+mj-lt"/>
                    <a:cs typeface="Arial" panose="020B0604020202020204" pitchFamily="34" charset="0"/>
                  </a:rPr>
                  <a:t>N</a:t>
                </a:r>
              </a:p>
            </p:txBody>
          </p:sp>
        </p:grpSp>
        <p:cxnSp>
          <p:nvCxnSpPr>
            <p:cNvPr id="13" name="Straight Connector 12">
              <a:extLst>
                <a:ext uri="{FF2B5EF4-FFF2-40B4-BE49-F238E27FC236}">
                  <a16:creationId xmlns:a16="http://schemas.microsoft.com/office/drawing/2014/main" id="{9116697D-1924-47DD-BAA3-01978D92ABED}"/>
                </a:ext>
              </a:extLst>
            </p:cNvPr>
            <p:cNvCxnSpPr>
              <a:cxnSpLocks/>
            </p:cNvCxnSpPr>
            <p:nvPr/>
          </p:nvCxnSpPr>
          <p:spPr>
            <a:xfrm flipV="1">
              <a:off x="8315194" y="1937112"/>
              <a:ext cx="0" cy="1303200"/>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104C2DA-2301-49F8-8B33-A42EA0A0CBED}"/>
                </a:ext>
              </a:extLst>
            </p:cNvPr>
            <p:cNvSpPr txBox="1"/>
            <p:nvPr/>
          </p:nvSpPr>
          <p:spPr>
            <a:xfrm>
              <a:off x="6842822" y="1394718"/>
              <a:ext cx="1120821" cy="3693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b="1" dirty="0">
                  <a:solidFill>
                    <a:srgbClr val="4D4D4D"/>
                  </a:solidFill>
                  <a:latin typeface="Arial" charset="0"/>
                  <a:cs typeface="Arial" charset="0"/>
                </a:rPr>
                <a:t>FOLF</a:t>
              </a:r>
              <a:r>
                <a:rPr kumimoji="0" lang="fr-FR" sz="1800" b="1" i="0" u="none" strike="noStrike" kern="1200" cap="none" spc="0" normalizeH="0" baseline="0" noProof="0" dirty="0">
                  <a:ln>
                    <a:noFill/>
                  </a:ln>
                  <a:solidFill>
                    <a:srgbClr val="4D4D4D"/>
                  </a:solidFill>
                  <a:effectLst/>
                  <a:uLnTx/>
                  <a:uFillTx/>
                  <a:latin typeface="Arial" charset="0"/>
                  <a:ea typeface="+mn-ea"/>
                  <a:cs typeface="Arial" charset="0"/>
                </a:rPr>
                <a:t>OX</a:t>
              </a:r>
            </a:p>
          </p:txBody>
        </p:sp>
      </p:grpSp>
      <p:grpSp>
        <p:nvGrpSpPr>
          <p:cNvPr id="53" name="Group 52">
            <a:extLst>
              <a:ext uri="{FF2B5EF4-FFF2-40B4-BE49-F238E27FC236}">
                <a16:creationId xmlns:a16="http://schemas.microsoft.com/office/drawing/2014/main" id="{B5125416-6F7A-433B-9C47-7CC324C91B6A}"/>
              </a:ext>
            </a:extLst>
          </p:cNvPr>
          <p:cNvGrpSpPr/>
          <p:nvPr/>
        </p:nvGrpSpPr>
        <p:grpSpPr>
          <a:xfrm>
            <a:off x="5859753" y="1394718"/>
            <a:ext cx="2983260" cy="2532055"/>
            <a:chOff x="5859753" y="1394718"/>
            <a:chExt cx="2983260" cy="2532055"/>
          </a:xfrm>
        </p:grpSpPr>
        <p:sp>
          <p:nvSpPr>
            <p:cNvPr id="54" name="Freeform 21">
              <a:extLst>
                <a:ext uri="{FF2B5EF4-FFF2-40B4-BE49-F238E27FC236}">
                  <a16:creationId xmlns:a16="http://schemas.microsoft.com/office/drawing/2014/main" id="{5B947C15-49C9-4F2B-97DA-6AE227A72B7E}"/>
                </a:ext>
              </a:extLst>
            </p:cNvPr>
            <p:cNvSpPr>
              <a:spLocks/>
            </p:cNvSpPr>
            <p:nvPr/>
          </p:nvSpPr>
          <p:spPr bwMode="auto">
            <a:xfrm>
              <a:off x="6412223" y="1744688"/>
              <a:ext cx="2285077" cy="149419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000000"/>
                </a:solidFill>
                <a:latin typeface="+mj-lt"/>
              </a:endParaRPr>
            </a:p>
          </p:txBody>
        </p:sp>
        <p:sp>
          <p:nvSpPr>
            <p:cNvPr id="55" name="Line 6">
              <a:extLst>
                <a:ext uri="{FF2B5EF4-FFF2-40B4-BE49-F238E27FC236}">
                  <a16:creationId xmlns:a16="http://schemas.microsoft.com/office/drawing/2014/main" id="{01E71CB3-F6B4-4EBD-9B36-D3FFBE188057}"/>
                </a:ext>
              </a:extLst>
            </p:cNvPr>
            <p:cNvSpPr>
              <a:spLocks noChangeShapeType="1"/>
            </p:cNvSpPr>
            <p:nvPr/>
          </p:nvSpPr>
          <p:spPr bwMode="auto">
            <a:xfrm>
              <a:off x="6328370" y="1744687"/>
              <a:ext cx="80138"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000000"/>
                </a:solidFill>
                <a:latin typeface="+mj-lt"/>
              </a:endParaRPr>
            </a:p>
          </p:txBody>
        </p:sp>
        <p:sp>
          <p:nvSpPr>
            <p:cNvPr id="56" name="Line 7">
              <a:extLst>
                <a:ext uri="{FF2B5EF4-FFF2-40B4-BE49-F238E27FC236}">
                  <a16:creationId xmlns:a16="http://schemas.microsoft.com/office/drawing/2014/main" id="{94B2CF09-D977-493D-89A5-32B031DAA4A6}"/>
                </a:ext>
              </a:extLst>
            </p:cNvPr>
            <p:cNvSpPr>
              <a:spLocks noChangeShapeType="1"/>
            </p:cNvSpPr>
            <p:nvPr/>
          </p:nvSpPr>
          <p:spPr bwMode="auto">
            <a:xfrm>
              <a:off x="6328370" y="2046396"/>
              <a:ext cx="80138"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000000"/>
                </a:solidFill>
                <a:latin typeface="+mj-lt"/>
              </a:endParaRPr>
            </a:p>
          </p:txBody>
        </p:sp>
        <p:sp>
          <p:nvSpPr>
            <p:cNvPr id="57" name="Line 8">
              <a:extLst>
                <a:ext uri="{FF2B5EF4-FFF2-40B4-BE49-F238E27FC236}">
                  <a16:creationId xmlns:a16="http://schemas.microsoft.com/office/drawing/2014/main" id="{974E344F-3424-4356-98A8-DE6C27C2C43E}"/>
                </a:ext>
              </a:extLst>
            </p:cNvPr>
            <p:cNvSpPr>
              <a:spLocks noChangeShapeType="1"/>
            </p:cNvSpPr>
            <p:nvPr/>
          </p:nvSpPr>
          <p:spPr bwMode="auto">
            <a:xfrm>
              <a:off x="6328370" y="2334557"/>
              <a:ext cx="80138"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000000"/>
                </a:solidFill>
                <a:latin typeface="+mj-lt"/>
              </a:endParaRPr>
            </a:p>
          </p:txBody>
        </p:sp>
        <p:sp>
          <p:nvSpPr>
            <p:cNvPr id="58" name="Line 9">
              <a:extLst>
                <a:ext uri="{FF2B5EF4-FFF2-40B4-BE49-F238E27FC236}">
                  <a16:creationId xmlns:a16="http://schemas.microsoft.com/office/drawing/2014/main" id="{61AA5980-A97F-4177-BFF3-CB3016C24BD6}"/>
                </a:ext>
              </a:extLst>
            </p:cNvPr>
            <p:cNvSpPr>
              <a:spLocks noChangeShapeType="1"/>
            </p:cNvSpPr>
            <p:nvPr/>
          </p:nvSpPr>
          <p:spPr bwMode="auto">
            <a:xfrm>
              <a:off x="6328370" y="2632031"/>
              <a:ext cx="80138"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000000"/>
                </a:solidFill>
                <a:latin typeface="+mj-lt"/>
              </a:endParaRPr>
            </a:p>
          </p:txBody>
        </p:sp>
        <p:sp>
          <p:nvSpPr>
            <p:cNvPr id="59" name="Line 10">
              <a:extLst>
                <a:ext uri="{FF2B5EF4-FFF2-40B4-BE49-F238E27FC236}">
                  <a16:creationId xmlns:a16="http://schemas.microsoft.com/office/drawing/2014/main" id="{39E9AEBF-0A79-4F2F-84E3-D79D5FC98A5C}"/>
                </a:ext>
              </a:extLst>
            </p:cNvPr>
            <p:cNvSpPr>
              <a:spLocks noChangeShapeType="1"/>
            </p:cNvSpPr>
            <p:nvPr/>
          </p:nvSpPr>
          <p:spPr bwMode="auto">
            <a:xfrm>
              <a:off x="6328370" y="2923299"/>
              <a:ext cx="80138"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000000"/>
                </a:solidFill>
                <a:latin typeface="+mj-lt"/>
              </a:endParaRPr>
            </a:p>
          </p:txBody>
        </p:sp>
        <p:sp>
          <p:nvSpPr>
            <p:cNvPr id="60" name="Line 11">
              <a:extLst>
                <a:ext uri="{FF2B5EF4-FFF2-40B4-BE49-F238E27FC236}">
                  <a16:creationId xmlns:a16="http://schemas.microsoft.com/office/drawing/2014/main" id="{5DD89C3E-58B3-4D96-AF8A-387E7B61FFFC}"/>
                </a:ext>
              </a:extLst>
            </p:cNvPr>
            <p:cNvSpPr>
              <a:spLocks noChangeShapeType="1"/>
            </p:cNvSpPr>
            <p:nvPr/>
          </p:nvSpPr>
          <p:spPr bwMode="auto">
            <a:xfrm>
              <a:off x="6328370" y="3217670"/>
              <a:ext cx="80138"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000000"/>
                </a:solidFill>
                <a:latin typeface="+mj-lt"/>
              </a:endParaRPr>
            </a:p>
          </p:txBody>
        </p:sp>
        <p:sp>
          <p:nvSpPr>
            <p:cNvPr id="61" name="TextBox 60">
              <a:extLst>
                <a:ext uri="{FF2B5EF4-FFF2-40B4-BE49-F238E27FC236}">
                  <a16:creationId xmlns:a16="http://schemas.microsoft.com/office/drawing/2014/main" id="{AE833DE7-D2D2-43BA-B6FD-BBF74FEFAA5E}"/>
                </a:ext>
              </a:extLst>
            </p:cNvPr>
            <p:cNvSpPr txBox="1"/>
            <p:nvPr/>
          </p:nvSpPr>
          <p:spPr>
            <a:xfrm rot="16200000">
              <a:off x="5044947" y="2367779"/>
              <a:ext cx="1875834" cy="246221"/>
            </a:xfrm>
            <a:prstGeom prst="rect">
              <a:avLst/>
            </a:prstGeom>
            <a:noFill/>
          </p:spPr>
          <p:txBody>
            <a:bodyPr wrap="none" rtlCol="0">
              <a:spAutoFit/>
            </a:bodyPr>
            <a:lstStyle/>
            <a:p>
              <a:pPr algn="ctr" fontAlgn="base">
                <a:spcBef>
                  <a:spcPct val="0"/>
                </a:spcBef>
                <a:spcAft>
                  <a:spcPct val="0"/>
                </a:spcAft>
              </a:pPr>
              <a:r>
                <a:rPr lang="fr-FR" sz="1000" dirty="0">
                  <a:solidFill>
                    <a:srgbClr val="4D4D4D"/>
                  </a:solidFill>
                  <a:latin typeface="+mj-lt"/>
                  <a:cs typeface="Arial" panose="020B0604020202020204" pitchFamily="34" charset="0"/>
                </a:rPr>
                <a:t>Pourcentage sans évènement</a:t>
              </a:r>
            </a:p>
          </p:txBody>
        </p:sp>
        <p:sp>
          <p:nvSpPr>
            <p:cNvPr id="62" name="TextBox 61">
              <a:extLst>
                <a:ext uri="{FF2B5EF4-FFF2-40B4-BE49-F238E27FC236}">
                  <a16:creationId xmlns:a16="http://schemas.microsoft.com/office/drawing/2014/main" id="{F8F99A2D-80FC-422A-BE65-4A6C3C545339}"/>
                </a:ext>
              </a:extLst>
            </p:cNvPr>
            <p:cNvSpPr txBox="1"/>
            <p:nvPr/>
          </p:nvSpPr>
          <p:spPr>
            <a:xfrm>
              <a:off x="6645086" y="3359187"/>
              <a:ext cx="1806905" cy="246221"/>
            </a:xfrm>
            <a:prstGeom prst="rect">
              <a:avLst/>
            </a:prstGeom>
            <a:noFill/>
          </p:spPr>
          <p:txBody>
            <a:bodyPr wrap="none" rtlCol="0">
              <a:spAutoFit/>
            </a:bodyPr>
            <a:lstStyle/>
            <a:p>
              <a:pPr algn="ctr" fontAlgn="base">
                <a:spcBef>
                  <a:spcPct val="0"/>
                </a:spcBef>
                <a:spcAft>
                  <a:spcPct val="0"/>
                </a:spcAft>
              </a:pPr>
              <a:r>
                <a:rPr lang="fr-FR" sz="1000" dirty="0">
                  <a:solidFill>
                    <a:srgbClr val="4D4D4D"/>
                  </a:solidFill>
                  <a:latin typeface="+mj-lt"/>
                  <a:cs typeface="Arial" panose="020B0604020202020204" pitchFamily="34" charset="0"/>
                </a:rPr>
                <a:t>Années après randomisation</a:t>
              </a:r>
            </a:p>
          </p:txBody>
        </p:sp>
        <p:sp>
          <p:nvSpPr>
            <p:cNvPr id="63" name="TextBox 62">
              <a:extLst>
                <a:ext uri="{FF2B5EF4-FFF2-40B4-BE49-F238E27FC236}">
                  <a16:creationId xmlns:a16="http://schemas.microsoft.com/office/drawing/2014/main" id="{DF3D6404-68BA-45D2-990A-8F22638FBB9A}"/>
                </a:ext>
              </a:extLst>
            </p:cNvPr>
            <p:cNvSpPr txBox="1"/>
            <p:nvPr/>
          </p:nvSpPr>
          <p:spPr>
            <a:xfrm>
              <a:off x="5951355" y="1619976"/>
              <a:ext cx="428610" cy="246221"/>
            </a:xfrm>
            <a:prstGeom prst="rect">
              <a:avLst/>
            </a:prstGeom>
            <a:noFill/>
          </p:spPr>
          <p:txBody>
            <a:bodyPr wrap="square" rtlCol="0" anchor="ctr" anchorCtr="0">
              <a:spAutoFit/>
            </a:bodyPr>
            <a:lstStyle/>
            <a:p>
              <a:pPr algn="r"/>
              <a:r>
                <a:rPr lang="fr-FR" sz="1000" dirty="0">
                  <a:solidFill>
                    <a:srgbClr val="4D4D4D"/>
                  </a:solidFill>
                  <a:latin typeface="+mj-lt"/>
                  <a:cs typeface="Arial" panose="020B0604020202020204" pitchFamily="34" charset="0"/>
                </a:rPr>
                <a:t>100</a:t>
              </a:r>
            </a:p>
          </p:txBody>
        </p:sp>
        <p:sp>
          <p:nvSpPr>
            <p:cNvPr id="64" name="TextBox 63">
              <a:extLst>
                <a:ext uri="{FF2B5EF4-FFF2-40B4-BE49-F238E27FC236}">
                  <a16:creationId xmlns:a16="http://schemas.microsoft.com/office/drawing/2014/main" id="{7EEB2D06-F84C-4C9F-9733-41B286CE5E82}"/>
                </a:ext>
              </a:extLst>
            </p:cNvPr>
            <p:cNvSpPr txBox="1"/>
            <p:nvPr/>
          </p:nvSpPr>
          <p:spPr>
            <a:xfrm>
              <a:off x="6019802" y="1922800"/>
              <a:ext cx="360169" cy="246221"/>
            </a:xfrm>
            <a:prstGeom prst="rect">
              <a:avLst/>
            </a:prstGeom>
            <a:noFill/>
          </p:spPr>
          <p:txBody>
            <a:bodyPr wrap="square" rtlCol="0" anchor="ctr" anchorCtr="0">
              <a:spAutoFit/>
            </a:bodyPr>
            <a:lstStyle/>
            <a:p>
              <a:pPr algn="r"/>
              <a:r>
                <a:rPr lang="fr-FR" sz="1000" dirty="0">
                  <a:solidFill>
                    <a:srgbClr val="4D4D4D"/>
                  </a:solidFill>
                  <a:latin typeface="+mj-lt"/>
                  <a:cs typeface="Arial" panose="020B0604020202020204" pitchFamily="34" charset="0"/>
                </a:rPr>
                <a:t>80</a:t>
              </a:r>
            </a:p>
          </p:txBody>
        </p:sp>
        <p:sp>
          <p:nvSpPr>
            <p:cNvPr id="65" name="TextBox 64">
              <a:extLst>
                <a:ext uri="{FF2B5EF4-FFF2-40B4-BE49-F238E27FC236}">
                  <a16:creationId xmlns:a16="http://schemas.microsoft.com/office/drawing/2014/main" id="{28147703-51CC-4640-AD37-4EEBDA1ACDD8}"/>
                </a:ext>
              </a:extLst>
            </p:cNvPr>
            <p:cNvSpPr txBox="1"/>
            <p:nvPr/>
          </p:nvSpPr>
          <p:spPr>
            <a:xfrm>
              <a:off x="6016088" y="2210829"/>
              <a:ext cx="363882" cy="246221"/>
            </a:xfrm>
            <a:prstGeom prst="rect">
              <a:avLst/>
            </a:prstGeom>
            <a:noFill/>
          </p:spPr>
          <p:txBody>
            <a:bodyPr wrap="square" rtlCol="0" anchor="ctr" anchorCtr="0">
              <a:spAutoFit/>
            </a:bodyPr>
            <a:lstStyle/>
            <a:p>
              <a:pPr algn="r"/>
              <a:r>
                <a:rPr lang="fr-FR" sz="1000" dirty="0">
                  <a:solidFill>
                    <a:srgbClr val="4D4D4D"/>
                  </a:solidFill>
                  <a:latin typeface="+mj-lt"/>
                  <a:cs typeface="Arial" panose="020B0604020202020204" pitchFamily="34" charset="0"/>
                </a:rPr>
                <a:t>60</a:t>
              </a:r>
            </a:p>
          </p:txBody>
        </p:sp>
        <p:sp>
          <p:nvSpPr>
            <p:cNvPr id="66" name="TextBox 65">
              <a:extLst>
                <a:ext uri="{FF2B5EF4-FFF2-40B4-BE49-F238E27FC236}">
                  <a16:creationId xmlns:a16="http://schemas.microsoft.com/office/drawing/2014/main" id="{1FD6B339-53D4-4AC1-BED6-C4A2D1B75D8C}"/>
                </a:ext>
              </a:extLst>
            </p:cNvPr>
            <p:cNvSpPr txBox="1"/>
            <p:nvPr/>
          </p:nvSpPr>
          <p:spPr>
            <a:xfrm>
              <a:off x="6019802" y="2508172"/>
              <a:ext cx="360170" cy="246221"/>
            </a:xfrm>
            <a:prstGeom prst="rect">
              <a:avLst/>
            </a:prstGeom>
            <a:noFill/>
          </p:spPr>
          <p:txBody>
            <a:bodyPr wrap="square" rtlCol="0" anchor="ctr" anchorCtr="0">
              <a:spAutoFit/>
            </a:bodyPr>
            <a:lstStyle/>
            <a:p>
              <a:pPr algn="r"/>
              <a:r>
                <a:rPr lang="fr-FR" sz="1000" dirty="0">
                  <a:solidFill>
                    <a:srgbClr val="4D4D4D"/>
                  </a:solidFill>
                  <a:latin typeface="+mj-lt"/>
                  <a:cs typeface="Arial" panose="020B0604020202020204" pitchFamily="34" charset="0"/>
                </a:rPr>
                <a:t>40</a:t>
              </a:r>
            </a:p>
          </p:txBody>
        </p:sp>
        <p:sp>
          <p:nvSpPr>
            <p:cNvPr id="67" name="TextBox 66">
              <a:extLst>
                <a:ext uri="{FF2B5EF4-FFF2-40B4-BE49-F238E27FC236}">
                  <a16:creationId xmlns:a16="http://schemas.microsoft.com/office/drawing/2014/main" id="{5F0F81F5-149F-4CAA-A83D-6BF4C2C75FDE}"/>
                </a:ext>
              </a:extLst>
            </p:cNvPr>
            <p:cNvSpPr txBox="1"/>
            <p:nvPr/>
          </p:nvSpPr>
          <p:spPr>
            <a:xfrm>
              <a:off x="6016087" y="2799305"/>
              <a:ext cx="363884" cy="246221"/>
            </a:xfrm>
            <a:prstGeom prst="rect">
              <a:avLst/>
            </a:prstGeom>
            <a:noFill/>
          </p:spPr>
          <p:txBody>
            <a:bodyPr wrap="square" rtlCol="0" anchor="ctr" anchorCtr="0">
              <a:spAutoFit/>
            </a:bodyPr>
            <a:lstStyle/>
            <a:p>
              <a:pPr algn="r"/>
              <a:r>
                <a:rPr lang="fr-FR" sz="1000" dirty="0">
                  <a:solidFill>
                    <a:srgbClr val="4D4D4D"/>
                  </a:solidFill>
                  <a:latin typeface="+mj-lt"/>
                  <a:cs typeface="Arial" panose="020B0604020202020204" pitchFamily="34" charset="0"/>
                </a:rPr>
                <a:t>20</a:t>
              </a:r>
            </a:p>
          </p:txBody>
        </p:sp>
        <p:sp>
          <p:nvSpPr>
            <p:cNvPr id="68" name="TextBox 67">
              <a:extLst>
                <a:ext uri="{FF2B5EF4-FFF2-40B4-BE49-F238E27FC236}">
                  <a16:creationId xmlns:a16="http://schemas.microsoft.com/office/drawing/2014/main" id="{91B136E9-A354-4F8D-9E76-9399E2B91078}"/>
                </a:ext>
              </a:extLst>
            </p:cNvPr>
            <p:cNvSpPr txBox="1"/>
            <p:nvPr/>
          </p:nvSpPr>
          <p:spPr>
            <a:xfrm>
              <a:off x="6173199" y="3093543"/>
              <a:ext cx="206778" cy="246221"/>
            </a:xfrm>
            <a:prstGeom prst="rect">
              <a:avLst/>
            </a:prstGeom>
            <a:noFill/>
          </p:spPr>
          <p:txBody>
            <a:bodyPr wrap="square" rtlCol="0" anchor="ctr" anchorCtr="0">
              <a:spAutoFit/>
            </a:bodyPr>
            <a:lstStyle/>
            <a:p>
              <a:pPr algn="r"/>
              <a:r>
                <a:rPr lang="fr-FR" sz="1000" dirty="0">
                  <a:solidFill>
                    <a:srgbClr val="4D4D4D"/>
                  </a:solidFill>
                  <a:latin typeface="+mj-lt"/>
                  <a:cs typeface="Arial" panose="020B0604020202020204" pitchFamily="34" charset="0"/>
                </a:rPr>
                <a:t>0</a:t>
              </a:r>
            </a:p>
          </p:txBody>
        </p:sp>
        <p:sp>
          <p:nvSpPr>
            <p:cNvPr id="69" name="Line 19">
              <a:extLst>
                <a:ext uri="{FF2B5EF4-FFF2-40B4-BE49-F238E27FC236}">
                  <a16:creationId xmlns:a16="http://schemas.microsoft.com/office/drawing/2014/main" id="{D3B9EAD8-FD62-4B89-BDF4-757A829BB9AE}"/>
                </a:ext>
              </a:extLst>
            </p:cNvPr>
            <p:cNvSpPr>
              <a:spLocks noChangeShapeType="1"/>
            </p:cNvSpPr>
            <p:nvPr/>
          </p:nvSpPr>
          <p:spPr bwMode="auto">
            <a:xfrm>
              <a:off x="6776666" y="3239128"/>
              <a:ext cx="0" cy="415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000000"/>
                </a:solidFill>
                <a:latin typeface="+mj-lt"/>
              </a:endParaRPr>
            </a:p>
          </p:txBody>
        </p:sp>
        <p:sp>
          <p:nvSpPr>
            <p:cNvPr id="70" name="TextBox 69">
              <a:extLst>
                <a:ext uri="{FF2B5EF4-FFF2-40B4-BE49-F238E27FC236}">
                  <a16:creationId xmlns:a16="http://schemas.microsoft.com/office/drawing/2014/main" id="{852E3467-957A-431A-8EBD-CC17AD99DD78}"/>
                </a:ext>
              </a:extLst>
            </p:cNvPr>
            <p:cNvSpPr txBox="1"/>
            <p:nvPr/>
          </p:nvSpPr>
          <p:spPr>
            <a:xfrm>
              <a:off x="6634515" y="3238514"/>
              <a:ext cx="284300" cy="688256"/>
            </a:xfrm>
            <a:prstGeom prst="rect">
              <a:avLst/>
            </a:prstGeom>
            <a:noFill/>
          </p:spPr>
          <p:txBody>
            <a:bodyPr wrap="none" lIns="36000" tIns="36000" rIns="36000" bIns="36000" rtlCol="0" anchor="t" anchorCtr="0">
              <a:spAutoFit/>
            </a:bodyPr>
            <a:lstStyle/>
            <a:p>
              <a:pPr algn="ctr"/>
              <a:r>
                <a:rPr lang="fr-FR" sz="1000" dirty="0">
                  <a:solidFill>
                    <a:srgbClr val="4D4D4D"/>
                  </a:solidFill>
                  <a:latin typeface="+mj-lt"/>
                  <a:cs typeface="Arial" panose="020B0604020202020204" pitchFamily="34" charset="0"/>
                </a:rPr>
                <a:t>1</a:t>
              </a:r>
            </a:p>
            <a:p>
              <a:pPr algn="ctr"/>
              <a:endParaRPr lang="fr-FR" sz="1000" dirty="0">
                <a:solidFill>
                  <a:srgbClr val="000000"/>
                </a:solidFill>
                <a:latin typeface="+mj-lt"/>
                <a:cs typeface="Arial" panose="020B0604020202020204" pitchFamily="34" charset="0"/>
              </a:endParaRPr>
            </a:p>
            <a:p>
              <a:pPr algn="ctr"/>
              <a:r>
                <a:rPr lang="fr-FR" sz="1000" dirty="0">
                  <a:solidFill>
                    <a:schemeClr val="accent3"/>
                  </a:solidFill>
                  <a:latin typeface="+mj-lt"/>
                  <a:cs typeface="Arial" panose="020B0604020202020204" pitchFamily="34" charset="0"/>
                </a:rPr>
                <a:t>924</a:t>
              </a:r>
            </a:p>
            <a:p>
              <a:pPr algn="r"/>
              <a:r>
                <a:rPr lang="fr-FR" sz="1000" dirty="0">
                  <a:solidFill>
                    <a:schemeClr val="accent2"/>
                  </a:solidFill>
                  <a:latin typeface="+mj-lt"/>
                  <a:cs typeface="Arial" panose="020B0604020202020204" pitchFamily="34" charset="0"/>
                </a:rPr>
                <a:t>906</a:t>
              </a:r>
            </a:p>
          </p:txBody>
        </p:sp>
        <p:sp>
          <p:nvSpPr>
            <p:cNvPr id="71" name="Line 21">
              <a:extLst>
                <a:ext uri="{FF2B5EF4-FFF2-40B4-BE49-F238E27FC236}">
                  <a16:creationId xmlns:a16="http://schemas.microsoft.com/office/drawing/2014/main" id="{F8DD8075-9AC5-43E4-93B2-A45A968426E1}"/>
                </a:ext>
              </a:extLst>
            </p:cNvPr>
            <p:cNvSpPr>
              <a:spLocks noChangeShapeType="1"/>
            </p:cNvSpPr>
            <p:nvPr/>
          </p:nvSpPr>
          <p:spPr bwMode="auto">
            <a:xfrm>
              <a:off x="7156541" y="3239128"/>
              <a:ext cx="0" cy="415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000000"/>
                </a:solidFill>
                <a:latin typeface="+mj-lt"/>
                <a:cs typeface="Arial" panose="020B0604020202020204" pitchFamily="34" charset="0"/>
              </a:endParaRPr>
            </a:p>
          </p:txBody>
        </p:sp>
        <p:sp>
          <p:nvSpPr>
            <p:cNvPr id="72" name="TextBox 71">
              <a:extLst>
                <a:ext uri="{FF2B5EF4-FFF2-40B4-BE49-F238E27FC236}">
                  <a16:creationId xmlns:a16="http://schemas.microsoft.com/office/drawing/2014/main" id="{D5B52D50-E836-403F-A659-C562A8FFF9D9}"/>
                </a:ext>
              </a:extLst>
            </p:cNvPr>
            <p:cNvSpPr txBox="1"/>
            <p:nvPr/>
          </p:nvSpPr>
          <p:spPr>
            <a:xfrm>
              <a:off x="7022443" y="3238514"/>
              <a:ext cx="284300" cy="688257"/>
            </a:xfrm>
            <a:prstGeom prst="rect">
              <a:avLst/>
            </a:prstGeom>
            <a:noFill/>
          </p:spPr>
          <p:txBody>
            <a:bodyPr wrap="none" lIns="36000" tIns="36000" rIns="36000" bIns="36000" rtlCol="0" anchor="t" anchorCtr="0">
              <a:spAutoFit/>
            </a:bodyPr>
            <a:lstStyle/>
            <a:p>
              <a:pPr algn="ctr"/>
              <a:r>
                <a:rPr lang="fr-FR" sz="1000" dirty="0">
                  <a:solidFill>
                    <a:srgbClr val="4D4D4D"/>
                  </a:solidFill>
                  <a:latin typeface="+mj-lt"/>
                  <a:cs typeface="Arial" panose="020B0604020202020204" pitchFamily="34" charset="0"/>
                </a:rPr>
                <a:t>2</a:t>
              </a:r>
            </a:p>
            <a:p>
              <a:pPr algn="ctr"/>
              <a:endParaRPr lang="fr-FR" sz="1000" dirty="0">
                <a:solidFill>
                  <a:srgbClr val="000000"/>
                </a:solidFill>
                <a:latin typeface="+mj-lt"/>
                <a:cs typeface="Arial" panose="020B0604020202020204" pitchFamily="34" charset="0"/>
              </a:endParaRPr>
            </a:p>
            <a:p>
              <a:pPr algn="ctr"/>
              <a:r>
                <a:rPr lang="fr-FR" sz="1000" dirty="0">
                  <a:solidFill>
                    <a:schemeClr val="accent3"/>
                  </a:solidFill>
                  <a:latin typeface="+mj-lt"/>
                  <a:cs typeface="Arial" panose="020B0604020202020204" pitchFamily="34" charset="0"/>
                </a:rPr>
                <a:t>810</a:t>
              </a:r>
            </a:p>
            <a:p>
              <a:pPr algn="ctr"/>
              <a:r>
                <a:rPr lang="fr-FR" sz="1000" dirty="0">
                  <a:solidFill>
                    <a:schemeClr val="accent2"/>
                  </a:solidFill>
                  <a:latin typeface="+mj-lt"/>
                  <a:cs typeface="Arial" panose="020B0604020202020204" pitchFamily="34" charset="0"/>
                </a:rPr>
                <a:t>786</a:t>
              </a:r>
            </a:p>
          </p:txBody>
        </p:sp>
        <p:sp>
          <p:nvSpPr>
            <p:cNvPr id="73" name="Line 19">
              <a:extLst>
                <a:ext uri="{FF2B5EF4-FFF2-40B4-BE49-F238E27FC236}">
                  <a16:creationId xmlns:a16="http://schemas.microsoft.com/office/drawing/2014/main" id="{2470EA9F-B999-4B13-AE03-C0FD2CA54830}"/>
                </a:ext>
              </a:extLst>
            </p:cNvPr>
            <p:cNvSpPr>
              <a:spLocks noChangeShapeType="1"/>
            </p:cNvSpPr>
            <p:nvPr/>
          </p:nvSpPr>
          <p:spPr bwMode="auto">
            <a:xfrm>
              <a:off x="6414250" y="3239129"/>
              <a:ext cx="0" cy="415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000000"/>
                </a:solidFill>
                <a:latin typeface="+mj-lt"/>
              </a:endParaRPr>
            </a:p>
          </p:txBody>
        </p:sp>
        <p:sp>
          <p:nvSpPr>
            <p:cNvPr id="74" name="Line 21">
              <a:extLst>
                <a:ext uri="{FF2B5EF4-FFF2-40B4-BE49-F238E27FC236}">
                  <a16:creationId xmlns:a16="http://schemas.microsoft.com/office/drawing/2014/main" id="{51CD54D0-BD18-4C66-99E0-C237B91F3ED2}"/>
                </a:ext>
              </a:extLst>
            </p:cNvPr>
            <p:cNvSpPr>
              <a:spLocks noChangeShapeType="1"/>
            </p:cNvSpPr>
            <p:nvPr/>
          </p:nvSpPr>
          <p:spPr bwMode="auto">
            <a:xfrm>
              <a:off x="7546955" y="3239129"/>
              <a:ext cx="0" cy="415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000000"/>
                </a:solidFill>
                <a:latin typeface="+mj-lt"/>
                <a:cs typeface="Arial" panose="020B0604020202020204" pitchFamily="34" charset="0"/>
              </a:endParaRPr>
            </a:p>
          </p:txBody>
        </p:sp>
        <p:sp>
          <p:nvSpPr>
            <p:cNvPr id="75" name="TextBox 74">
              <a:extLst>
                <a:ext uri="{FF2B5EF4-FFF2-40B4-BE49-F238E27FC236}">
                  <a16:creationId xmlns:a16="http://schemas.microsoft.com/office/drawing/2014/main" id="{03DB0E1E-5638-4451-95A2-C95270FFAD82}"/>
                </a:ext>
              </a:extLst>
            </p:cNvPr>
            <p:cNvSpPr txBox="1"/>
            <p:nvPr/>
          </p:nvSpPr>
          <p:spPr>
            <a:xfrm>
              <a:off x="7412858" y="3238516"/>
              <a:ext cx="284299" cy="688256"/>
            </a:xfrm>
            <a:prstGeom prst="rect">
              <a:avLst/>
            </a:prstGeom>
            <a:noFill/>
          </p:spPr>
          <p:txBody>
            <a:bodyPr wrap="none" lIns="36000" tIns="36000" rIns="36000" bIns="36000" rtlCol="0" anchor="t" anchorCtr="0">
              <a:spAutoFit/>
            </a:bodyPr>
            <a:lstStyle/>
            <a:p>
              <a:pPr algn="ctr"/>
              <a:r>
                <a:rPr lang="fr-FR" sz="1000" dirty="0">
                  <a:solidFill>
                    <a:srgbClr val="4D4D4D"/>
                  </a:solidFill>
                  <a:latin typeface="+mj-lt"/>
                  <a:cs typeface="Arial" panose="020B0604020202020204" pitchFamily="34" charset="0"/>
                </a:rPr>
                <a:t>3</a:t>
              </a:r>
            </a:p>
            <a:p>
              <a:pPr algn="ctr"/>
              <a:endParaRPr lang="fr-FR" sz="1000" dirty="0">
                <a:solidFill>
                  <a:srgbClr val="000000"/>
                </a:solidFill>
                <a:latin typeface="+mj-lt"/>
                <a:cs typeface="Arial" panose="020B0604020202020204" pitchFamily="34" charset="0"/>
              </a:endParaRPr>
            </a:p>
            <a:p>
              <a:pPr algn="ctr"/>
              <a:r>
                <a:rPr lang="fr-FR" sz="1000" dirty="0">
                  <a:solidFill>
                    <a:schemeClr val="accent3"/>
                  </a:solidFill>
                  <a:latin typeface="+mj-lt"/>
                  <a:cs typeface="Arial" panose="020B0604020202020204" pitchFamily="34" charset="0"/>
                </a:rPr>
                <a:t>675</a:t>
              </a:r>
            </a:p>
            <a:p>
              <a:pPr algn="ctr"/>
              <a:r>
                <a:rPr lang="fr-FR" sz="1000" dirty="0">
                  <a:solidFill>
                    <a:schemeClr val="accent2"/>
                  </a:solidFill>
                  <a:latin typeface="+mj-lt"/>
                  <a:cs typeface="Arial" panose="020B0604020202020204" pitchFamily="34" charset="0"/>
                </a:rPr>
                <a:t>653</a:t>
              </a:r>
            </a:p>
          </p:txBody>
        </p:sp>
        <p:sp>
          <p:nvSpPr>
            <p:cNvPr id="76" name="TextBox 75">
              <a:extLst>
                <a:ext uri="{FF2B5EF4-FFF2-40B4-BE49-F238E27FC236}">
                  <a16:creationId xmlns:a16="http://schemas.microsoft.com/office/drawing/2014/main" id="{2C023096-1442-47F5-8D2F-E370D5BE0198}"/>
                </a:ext>
              </a:extLst>
            </p:cNvPr>
            <p:cNvSpPr txBox="1"/>
            <p:nvPr/>
          </p:nvSpPr>
          <p:spPr>
            <a:xfrm>
              <a:off x="6233015" y="3238516"/>
              <a:ext cx="354831" cy="688257"/>
            </a:xfrm>
            <a:prstGeom prst="rect">
              <a:avLst/>
            </a:prstGeom>
            <a:noFill/>
          </p:spPr>
          <p:txBody>
            <a:bodyPr wrap="none" lIns="36000" tIns="36000" rIns="36000" bIns="36000" rtlCol="0" anchor="t" anchorCtr="0">
              <a:spAutoFit/>
            </a:bodyPr>
            <a:lstStyle/>
            <a:p>
              <a:pPr algn="ctr"/>
              <a:r>
                <a:rPr lang="fr-FR" sz="1000" dirty="0">
                  <a:solidFill>
                    <a:srgbClr val="4D4D4D"/>
                  </a:solidFill>
                  <a:latin typeface="+mj-lt"/>
                  <a:cs typeface="Arial" panose="020B0604020202020204" pitchFamily="34" charset="0"/>
                </a:rPr>
                <a:t>0</a:t>
              </a:r>
            </a:p>
            <a:p>
              <a:pPr algn="ctr"/>
              <a:endParaRPr lang="fr-FR" sz="1000" dirty="0">
                <a:solidFill>
                  <a:srgbClr val="000000"/>
                </a:solidFill>
                <a:latin typeface="+mj-lt"/>
                <a:cs typeface="Arial" panose="020B0604020202020204" pitchFamily="34" charset="0"/>
              </a:endParaRPr>
            </a:p>
            <a:p>
              <a:pPr algn="r"/>
              <a:r>
                <a:rPr lang="fr-FR" sz="1000" dirty="0">
                  <a:solidFill>
                    <a:schemeClr val="accent3"/>
                  </a:solidFill>
                  <a:latin typeface="+mj-lt"/>
                  <a:cs typeface="Arial" panose="020B0604020202020204" pitchFamily="34" charset="0"/>
                </a:rPr>
                <a:t>1020</a:t>
              </a:r>
            </a:p>
            <a:p>
              <a:pPr algn="r"/>
              <a:r>
                <a:rPr lang="fr-FR" sz="1000" dirty="0">
                  <a:solidFill>
                    <a:schemeClr val="accent2"/>
                  </a:solidFill>
                  <a:latin typeface="+mj-lt"/>
                  <a:cs typeface="Arial" panose="020B0604020202020204" pitchFamily="34" charset="0"/>
                </a:rPr>
                <a:t>999</a:t>
              </a:r>
            </a:p>
          </p:txBody>
        </p:sp>
        <p:sp>
          <p:nvSpPr>
            <p:cNvPr id="77" name="Line 19">
              <a:extLst>
                <a:ext uri="{FF2B5EF4-FFF2-40B4-BE49-F238E27FC236}">
                  <a16:creationId xmlns:a16="http://schemas.microsoft.com/office/drawing/2014/main" id="{B0408DA4-A7BA-420B-86F8-9DCE594CFF6E}"/>
                </a:ext>
              </a:extLst>
            </p:cNvPr>
            <p:cNvSpPr>
              <a:spLocks noChangeShapeType="1"/>
            </p:cNvSpPr>
            <p:nvPr/>
          </p:nvSpPr>
          <p:spPr bwMode="auto">
            <a:xfrm>
              <a:off x="8313975" y="3239129"/>
              <a:ext cx="0" cy="415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000000"/>
                </a:solidFill>
                <a:latin typeface="+mj-lt"/>
              </a:endParaRPr>
            </a:p>
          </p:txBody>
        </p:sp>
        <p:sp>
          <p:nvSpPr>
            <p:cNvPr id="78" name="Line 21">
              <a:extLst>
                <a:ext uri="{FF2B5EF4-FFF2-40B4-BE49-F238E27FC236}">
                  <a16:creationId xmlns:a16="http://schemas.microsoft.com/office/drawing/2014/main" id="{D7BD88A5-AEEE-48CD-836A-458CC51BB595}"/>
                </a:ext>
              </a:extLst>
            </p:cNvPr>
            <p:cNvSpPr>
              <a:spLocks noChangeShapeType="1"/>
            </p:cNvSpPr>
            <p:nvPr/>
          </p:nvSpPr>
          <p:spPr bwMode="auto">
            <a:xfrm>
              <a:off x="7936422" y="3239129"/>
              <a:ext cx="0" cy="415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000000"/>
                </a:solidFill>
                <a:latin typeface="+mj-lt"/>
                <a:cs typeface="Arial" panose="020B0604020202020204" pitchFamily="34" charset="0"/>
              </a:endParaRPr>
            </a:p>
          </p:txBody>
        </p:sp>
        <p:sp>
          <p:nvSpPr>
            <p:cNvPr id="79" name="TextBox 78">
              <a:extLst>
                <a:ext uri="{FF2B5EF4-FFF2-40B4-BE49-F238E27FC236}">
                  <a16:creationId xmlns:a16="http://schemas.microsoft.com/office/drawing/2014/main" id="{DDA77252-420A-4FE5-8CF3-06A68FB4673A}"/>
                </a:ext>
              </a:extLst>
            </p:cNvPr>
            <p:cNvSpPr txBox="1"/>
            <p:nvPr/>
          </p:nvSpPr>
          <p:spPr>
            <a:xfrm>
              <a:off x="7802308" y="3238516"/>
              <a:ext cx="284301" cy="688256"/>
            </a:xfrm>
            <a:prstGeom prst="rect">
              <a:avLst/>
            </a:prstGeom>
            <a:noFill/>
          </p:spPr>
          <p:txBody>
            <a:bodyPr wrap="none" lIns="36000" tIns="36000" rIns="36000" bIns="36000" rtlCol="0" anchor="t" anchorCtr="0">
              <a:spAutoFit/>
            </a:bodyPr>
            <a:lstStyle/>
            <a:p>
              <a:pPr algn="ctr"/>
              <a:r>
                <a:rPr lang="fr-FR" sz="1000" dirty="0">
                  <a:solidFill>
                    <a:srgbClr val="4D4D4D"/>
                  </a:solidFill>
                  <a:latin typeface="+mj-lt"/>
                  <a:cs typeface="Arial" panose="020B0604020202020204" pitchFamily="34" charset="0"/>
                </a:rPr>
                <a:t>4</a:t>
              </a:r>
            </a:p>
            <a:p>
              <a:pPr algn="ctr"/>
              <a:endParaRPr lang="fr-FR" sz="1000" dirty="0">
                <a:solidFill>
                  <a:srgbClr val="000000"/>
                </a:solidFill>
                <a:latin typeface="+mj-lt"/>
                <a:cs typeface="Arial" panose="020B0604020202020204" pitchFamily="34" charset="0"/>
              </a:endParaRPr>
            </a:p>
            <a:p>
              <a:pPr algn="r"/>
              <a:r>
                <a:rPr lang="fr-FR" sz="1000" dirty="0">
                  <a:solidFill>
                    <a:schemeClr val="accent3"/>
                  </a:solidFill>
                  <a:latin typeface="+mj-lt"/>
                  <a:cs typeface="Arial" panose="020B0604020202020204" pitchFamily="34" charset="0"/>
                </a:rPr>
                <a:t>534</a:t>
              </a:r>
            </a:p>
            <a:p>
              <a:pPr algn="r"/>
              <a:r>
                <a:rPr lang="fr-FR" sz="1000" dirty="0">
                  <a:solidFill>
                    <a:schemeClr val="accent2"/>
                  </a:solidFill>
                  <a:latin typeface="+mj-lt"/>
                  <a:cs typeface="Arial" panose="020B0604020202020204" pitchFamily="34" charset="0"/>
                </a:rPr>
                <a:t>504</a:t>
              </a:r>
            </a:p>
          </p:txBody>
        </p:sp>
        <p:sp>
          <p:nvSpPr>
            <p:cNvPr id="80" name="TextBox 79">
              <a:extLst>
                <a:ext uri="{FF2B5EF4-FFF2-40B4-BE49-F238E27FC236}">
                  <a16:creationId xmlns:a16="http://schemas.microsoft.com/office/drawing/2014/main" id="{232DCFE9-D501-4FFC-9A03-17703EE1F922}"/>
                </a:ext>
              </a:extLst>
            </p:cNvPr>
            <p:cNvSpPr txBox="1"/>
            <p:nvPr/>
          </p:nvSpPr>
          <p:spPr>
            <a:xfrm>
              <a:off x="8171822" y="3238516"/>
              <a:ext cx="284301" cy="688256"/>
            </a:xfrm>
            <a:prstGeom prst="rect">
              <a:avLst/>
            </a:prstGeom>
            <a:noFill/>
          </p:spPr>
          <p:txBody>
            <a:bodyPr wrap="none" lIns="36000" tIns="36000" rIns="36000" bIns="36000" rtlCol="0" anchor="t" anchorCtr="0">
              <a:spAutoFit/>
            </a:bodyPr>
            <a:lstStyle/>
            <a:p>
              <a:pPr algn="ctr"/>
              <a:r>
                <a:rPr lang="fr-FR" sz="1000" dirty="0">
                  <a:solidFill>
                    <a:srgbClr val="4D4D4D"/>
                  </a:solidFill>
                  <a:latin typeface="+mj-lt"/>
                  <a:cs typeface="Arial" panose="020B0604020202020204" pitchFamily="34" charset="0"/>
                </a:rPr>
                <a:t>5</a:t>
              </a:r>
            </a:p>
            <a:p>
              <a:pPr algn="ctr"/>
              <a:endParaRPr lang="fr-FR" sz="1000" dirty="0">
                <a:solidFill>
                  <a:srgbClr val="000000"/>
                </a:solidFill>
                <a:latin typeface="+mj-lt"/>
                <a:cs typeface="Arial" panose="020B0604020202020204" pitchFamily="34" charset="0"/>
              </a:endParaRPr>
            </a:p>
            <a:p>
              <a:pPr algn="ctr"/>
              <a:r>
                <a:rPr lang="fr-FR" sz="1000" dirty="0">
                  <a:solidFill>
                    <a:schemeClr val="accent3"/>
                  </a:solidFill>
                  <a:latin typeface="+mj-lt"/>
                  <a:cs typeface="Arial" panose="020B0604020202020204" pitchFamily="34" charset="0"/>
                </a:rPr>
                <a:t>357</a:t>
              </a:r>
            </a:p>
            <a:p>
              <a:pPr algn="ctr"/>
              <a:r>
                <a:rPr lang="fr-FR" sz="1000" dirty="0">
                  <a:solidFill>
                    <a:schemeClr val="accent2"/>
                  </a:solidFill>
                  <a:latin typeface="+mj-lt"/>
                  <a:cs typeface="Arial" panose="020B0604020202020204" pitchFamily="34" charset="0"/>
                </a:rPr>
                <a:t>361</a:t>
              </a:r>
            </a:p>
          </p:txBody>
        </p:sp>
        <p:sp>
          <p:nvSpPr>
            <p:cNvPr id="81" name="Line 21">
              <a:extLst>
                <a:ext uri="{FF2B5EF4-FFF2-40B4-BE49-F238E27FC236}">
                  <a16:creationId xmlns:a16="http://schemas.microsoft.com/office/drawing/2014/main" id="{44127C71-7F18-46E4-A560-B008A102201A}"/>
                </a:ext>
              </a:extLst>
            </p:cNvPr>
            <p:cNvSpPr>
              <a:spLocks noChangeShapeType="1"/>
            </p:cNvSpPr>
            <p:nvPr/>
          </p:nvSpPr>
          <p:spPr bwMode="auto">
            <a:xfrm>
              <a:off x="8697300" y="3239129"/>
              <a:ext cx="0" cy="415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000" dirty="0">
                <a:solidFill>
                  <a:srgbClr val="000000"/>
                </a:solidFill>
                <a:latin typeface="+mj-lt"/>
                <a:cs typeface="Arial" panose="020B0604020202020204" pitchFamily="34" charset="0"/>
              </a:endParaRPr>
            </a:p>
          </p:txBody>
        </p:sp>
        <p:sp>
          <p:nvSpPr>
            <p:cNvPr id="82" name="TextBox 81">
              <a:extLst>
                <a:ext uri="{FF2B5EF4-FFF2-40B4-BE49-F238E27FC236}">
                  <a16:creationId xmlns:a16="http://schemas.microsoft.com/office/drawing/2014/main" id="{293E582B-9D08-4269-8186-A7FBD45AB2A9}"/>
                </a:ext>
              </a:extLst>
            </p:cNvPr>
            <p:cNvSpPr txBox="1"/>
            <p:nvPr/>
          </p:nvSpPr>
          <p:spPr>
            <a:xfrm>
              <a:off x="8558713" y="3238516"/>
              <a:ext cx="284300" cy="688256"/>
            </a:xfrm>
            <a:prstGeom prst="rect">
              <a:avLst/>
            </a:prstGeom>
            <a:noFill/>
          </p:spPr>
          <p:txBody>
            <a:bodyPr wrap="none" lIns="36000" tIns="36000" rIns="36000" bIns="36000" rtlCol="0" anchor="t" anchorCtr="0">
              <a:spAutoFit/>
            </a:bodyPr>
            <a:lstStyle/>
            <a:p>
              <a:pPr algn="ctr"/>
              <a:r>
                <a:rPr lang="fr-FR" sz="1000" dirty="0">
                  <a:solidFill>
                    <a:srgbClr val="4D4D4D"/>
                  </a:solidFill>
                  <a:latin typeface="+mj-lt"/>
                  <a:cs typeface="Arial" panose="020B0604020202020204" pitchFamily="34" charset="0"/>
                </a:rPr>
                <a:t>6</a:t>
              </a:r>
            </a:p>
            <a:p>
              <a:pPr algn="ctr"/>
              <a:endParaRPr lang="fr-FR" sz="1000" dirty="0">
                <a:solidFill>
                  <a:srgbClr val="000000"/>
                </a:solidFill>
                <a:latin typeface="+mj-lt"/>
                <a:cs typeface="Arial" panose="020B0604020202020204" pitchFamily="34" charset="0"/>
              </a:endParaRPr>
            </a:p>
            <a:p>
              <a:pPr algn="ctr"/>
              <a:r>
                <a:rPr lang="fr-FR" sz="1000" dirty="0">
                  <a:solidFill>
                    <a:schemeClr val="accent3"/>
                  </a:solidFill>
                  <a:latin typeface="+mj-lt"/>
                  <a:cs typeface="Arial" panose="020B0604020202020204" pitchFamily="34" charset="0"/>
                </a:rPr>
                <a:t>201</a:t>
              </a:r>
            </a:p>
            <a:p>
              <a:pPr algn="ctr"/>
              <a:r>
                <a:rPr lang="fr-FR" sz="1000" dirty="0">
                  <a:solidFill>
                    <a:schemeClr val="accent2"/>
                  </a:solidFill>
                  <a:latin typeface="+mj-lt"/>
                  <a:cs typeface="Arial" panose="020B0604020202020204" pitchFamily="34" charset="0"/>
                </a:rPr>
                <a:t>185</a:t>
              </a:r>
            </a:p>
          </p:txBody>
        </p:sp>
        <p:sp>
          <p:nvSpPr>
            <p:cNvPr id="83" name="TextBox 82">
              <a:extLst>
                <a:ext uri="{FF2B5EF4-FFF2-40B4-BE49-F238E27FC236}">
                  <a16:creationId xmlns:a16="http://schemas.microsoft.com/office/drawing/2014/main" id="{67A4A1EB-868A-4E6E-A196-A1191D2BB613}"/>
                </a:ext>
              </a:extLst>
            </p:cNvPr>
            <p:cNvSpPr txBox="1"/>
            <p:nvPr/>
          </p:nvSpPr>
          <p:spPr>
            <a:xfrm>
              <a:off x="6102325" y="3440768"/>
              <a:ext cx="277640" cy="246221"/>
            </a:xfrm>
            <a:prstGeom prst="rect">
              <a:avLst/>
            </a:prstGeom>
            <a:noFill/>
          </p:spPr>
          <p:txBody>
            <a:bodyPr wrap="none" rtlCol="0">
              <a:spAutoFit/>
            </a:bodyPr>
            <a:lstStyle/>
            <a:p>
              <a:pPr algn="r" fontAlgn="base">
                <a:spcBef>
                  <a:spcPct val="0"/>
                </a:spcBef>
                <a:spcAft>
                  <a:spcPct val="0"/>
                </a:spcAft>
              </a:pPr>
              <a:r>
                <a:rPr lang="fr-FR" sz="1000" dirty="0">
                  <a:solidFill>
                    <a:srgbClr val="4D4D4D"/>
                  </a:solidFill>
                  <a:latin typeface="+mj-lt"/>
                  <a:cs typeface="Arial" panose="020B0604020202020204" pitchFamily="34" charset="0"/>
                </a:rPr>
                <a:t>N</a:t>
              </a:r>
            </a:p>
          </p:txBody>
        </p:sp>
        <p:cxnSp>
          <p:nvCxnSpPr>
            <p:cNvPr id="84" name="Straight Connector 83">
              <a:extLst>
                <a:ext uri="{FF2B5EF4-FFF2-40B4-BE49-F238E27FC236}">
                  <a16:creationId xmlns:a16="http://schemas.microsoft.com/office/drawing/2014/main" id="{382607F3-642D-48DD-A4BF-278CEDA3CD3D}"/>
                </a:ext>
              </a:extLst>
            </p:cNvPr>
            <p:cNvCxnSpPr/>
            <p:nvPr/>
          </p:nvCxnSpPr>
          <p:spPr>
            <a:xfrm flipV="1">
              <a:off x="8315194" y="2013322"/>
              <a:ext cx="0" cy="1220917"/>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C164ABE9-076C-4172-A835-C2D1C6CFC2F8}"/>
                </a:ext>
              </a:extLst>
            </p:cNvPr>
            <p:cNvSpPr txBox="1"/>
            <p:nvPr/>
          </p:nvSpPr>
          <p:spPr>
            <a:xfrm>
              <a:off x="6900530" y="1394718"/>
              <a:ext cx="1005403" cy="3693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1" i="0" u="none" strike="noStrike" kern="1200" cap="none" spc="0" normalizeH="0" baseline="0" noProof="0" dirty="0">
                  <a:ln>
                    <a:noFill/>
                  </a:ln>
                  <a:solidFill>
                    <a:srgbClr val="4D4D4D"/>
                  </a:solidFill>
                  <a:effectLst/>
                  <a:uLnTx/>
                  <a:uFillTx/>
                  <a:latin typeface="Arial" charset="0"/>
                  <a:ea typeface="+mn-ea"/>
                  <a:cs typeface="Arial" charset="0"/>
                </a:rPr>
                <a:t>CAPOX</a:t>
              </a:r>
            </a:p>
          </p:txBody>
        </p:sp>
        <p:sp>
          <p:nvSpPr>
            <p:cNvPr id="86" name="Graphic 5">
              <a:extLst>
                <a:ext uri="{FF2B5EF4-FFF2-40B4-BE49-F238E27FC236}">
                  <a16:creationId xmlns:a16="http://schemas.microsoft.com/office/drawing/2014/main" id="{46CEEA5C-2891-42D2-97C9-D347CC020AE8}"/>
                </a:ext>
              </a:extLst>
            </p:cNvPr>
            <p:cNvSpPr/>
            <p:nvPr/>
          </p:nvSpPr>
          <p:spPr>
            <a:xfrm>
              <a:off x="6418051" y="1738579"/>
              <a:ext cx="2279247" cy="324000"/>
            </a:xfrm>
            <a:custGeom>
              <a:avLst/>
              <a:gdLst>
                <a:gd name="connsiteX0" fmla="*/ 3573333 w 3571875"/>
                <a:gd name="connsiteY0" fmla="*/ 517503 h 523875"/>
                <a:gd name="connsiteX1" fmla="*/ 3573333 w 3571875"/>
                <a:gd name="connsiteY1" fmla="*/ 484658 h 523875"/>
                <a:gd name="connsiteX2" fmla="*/ 3423009 w 3571875"/>
                <a:gd name="connsiteY2" fmla="*/ 484658 h 523875"/>
                <a:gd name="connsiteX3" fmla="*/ 3423009 w 3571875"/>
                <a:gd name="connsiteY3" fmla="*/ 474552 h 523875"/>
                <a:gd name="connsiteX4" fmla="*/ 3308052 w 3571875"/>
                <a:gd name="connsiteY4" fmla="*/ 474552 h 523875"/>
                <a:gd name="connsiteX5" fmla="*/ 3308052 w 3571875"/>
                <a:gd name="connsiteY5" fmla="*/ 464446 h 523875"/>
                <a:gd name="connsiteX6" fmla="*/ 3233518 w 3571875"/>
                <a:gd name="connsiteY6" fmla="*/ 464446 h 523875"/>
                <a:gd name="connsiteX7" fmla="*/ 3233518 w 3571875"/>
                <a:gd name="connsiteY7" fmla="*/ 458130 h 523875"/>
                <a:gd name="connsiteX8" fmla="*/ 3142564 w 3571875"/>
                <a:gd name="connsiteY8" fmla="*/ 458130 h 523875"/>
                <a:gd name="connsiteX9" fmla="*/ 3142564 w 3571875"/>
                <a:gd name="connsiteY9" fmla="*/ 444234 h 523875"/>
                <a:gd name="connsiteX10" fmla="*/ 2970762 w 3571875"/>
                <a:gd name="connsiteY10" fmla="*/ 444234 h 523875"/>
                <a:gd name="connsiteX11" fmla="*/ 2970762 w 3571875"/>
                <a:gd name="connsiteY11" fmla="*/ 431601 h 523875"/>
                <a:gd name="connsiteX12" fmla="*/ 2848223 w 3571875"/>
                <a:gd name="connsiteY12" fmla="*/ 431601 h 523875"/>
                <a:gd name="connsiteX13" fmla="*/ 2848223 w 3571875"/>
                <a:gd name="connsiteY13" fmla="*/ 420232 h 523875"/>
                <a:gd name="connsiteX14" fmla="*/ 2666314 w 3571875"/>
                <a:gd name="connsiteY14" fmla="*/ 420232 h 523875"/>
                <a:gd name="connsiteX15" fmla="*/ 2666314 w 3571875"/>
                <a:gd name="connsiteY15" fmla="*/ 412652 h 523875"/>
                <a:gd name="connsiteX16" fmla="*/ 2499560 w 3571875"/>
                <a:gd name="connsiteY16" fmla="*/ 412652 h 523875"/>
                <a:gd name="connsiteX17" fmla="*/ 2499560 w 3571875"/>
                <a:gd name="connsiteY17" fmla="*/ 405073 h 523875"/>
                <a:gd name="connsiteX18" fmla="*/ 2462927 w 3571875"/>
                <a:gd name="connsiteY18" fmla="*/ 405073 h 523875"/>
                <a:gd name="connsiteX19" fmla="*/ 2462927 w 3571875"/>
                <a:gd name="connsiteY19" fmla="*/ 391177 h 523875"/>
                <a:gd name="connsiteX20" fmla="*/ 2398500 w 3571875"/>
                <a:gd name="connsiteY20" fmla="*/ 391177 h 523875"/>
                <a:gd name="connsiteX21" fmla="*/ 2398500 w 3571875"/>
                <a:gd name="connsiteY21" fmla="*/ 383597 h 523875"/>
                <a:gd name="connsiteX22" fmla="*/ 2268388 w 3571875"/>
                <a:gd name="connsiteY22" fmla="*/ 383597 h 523875"/>
                <a:gd name="connsiteX23" fmla="*/ 2268388 w 3571875"/>
                <a:gd name="connsiteY23" fmla="*/ 373491 h 523875"/>
                <a:gd name="connsiteX24" fmla="*/ 2126895 w 3571875"/>
                <a:gd name="connsiteY24" fmla="*/ 373491 h 523875"/>
                <a:gd name="connsiteX25" fmla="*/ 2126895 w 3571875"/>
                <a:gd name="connsiteY25" fmla="*/ 359595 h 523875"/>
                <a:gd name="connsiteX26" fmla="*/ 2019519 w 3571875"/>
                <a:gd name="connsiteY26" fmla="*/ 359595 h 523875"/>
                <a:gd name="connsiteX27" fmla="*/ 2019519 w 3571875"/>
                <a:gd name="connsiteY27" fmla="*/ 350753 h 523875"/>
                <a:gd name="connsiteX28" fmla="*/ 1883093 w 3571875"/>
                <a:gd name="connsiteY28" fmla="*/ 350753 h 523875"/>
                <a:gd name="connsiteX29" fmla="*/ 1883093 w 3571875"/>
                <a:gd name="connsiteY29" fmla="*/ 343173 h 523875"/>
                <a:gd name="connsiteX30" fmla="*/ 1847717 w 3571875"/>
                <a:gd name="connsiteY30" fmla="*/ 343173 h 523875"/>
                <a:gd name="connsiteX31" fmla="*/ 1847717 w 3571875"/>
                <a:gd name="connsiteY31" fmla="*/ 331804 h 523875"/>
                <a:gd name="connsiteX32" fmla="*/ 1803502 w 3571875"/>
                <a:gd name="connsiteY32" fmla="*/ 331804 h 523875"/>
                <a:gd name="connsiteX33" fmla="*/ 1803502 w 3571875"/>
                <a:gd name="connsiteY33" fmla="*/ 322961 h 523875"/>
                <a:gd name="connsiteX34" fmla="*/ 1713814 w 3571875"/>
                <a:gd name="connsiteY34" fmla="*/ 322961 h 523875"/>
                <a:gd name="connsiteX35" fmla="*/ 1713814 w 3571875"/>
                <a:gd name="connsiteY35" fmla="*/ 312855 h 523875"/>
                <a:gd name="connsiteX36" fmla="*/ 1678438 w 3571875"/>
                <a:gd name="connsiteY36" fmla="*/ 312855 h 523875"/>
                <a:gd name="connsiteX37" fmla="*/ 1678438 w 3571875"/>
                <a:gd name="connsiteY37" fmla="*/ 300222 h 523875"/>
                <a:gd name="connsiteX38" fmla="*/ 1577378 w 3571875"/>
                <a:gd name="connsiteY38" fmla="*/ 300222 h 523875"/>
                <a:gd name="connsiteX39" fmla="*/ 1577378 w 3571875"/>
                <a:gd name="connsiteY39" fmla="*/ 296432 h 523875"/>
                <a:gd name="connsiteX40" fmla="*/ 1509160 w 3571875"/>
                <a:gd name="connsiteY40" fmla="*/ 296432 h 523875"/>
                <a:gd name="connsiteX41" fmla="*/ 1509160 w 3571875"/>
                <a:gd name="connsiteY41" fmla="*/ 287590 h 523875"/>
                <a:gd name="connsiteX42" fmla="*/ 1437161 w 3571875"/>
                <a:gd name="connsiteY42" fmla="*/ 287590 h 523875"/>
                <a:gd name="connsiteX43" fmla="*/ 1437161 w 3571875"/>
                <a:gd name="connsiteY43" fmla="*/ 274957 h 523875"/>
                <a:gd name="connsiteX44" fmla="*/ 1397994 w 3571875"/>
                <a:gd name="connsiteY44" fmla="*/ 274957 h 523875"/>
                <a:gd name="connsiteX45" fmla="*/ 1397994 w 3571875"/>
                <a:gd name="connsiteY45" fmla="*/ 264850 h 523875"/>
                <a:gd name="connsiteX46" fmla="*/ 1355046 w 3571875"/>
                <a:gd name="connsiteY46" fmla="*/ 264850 h 523875"/>
                <a:gd name="connsiteX47" fmla="*/ 1355046 w 3571875"/>
                <a:gd name="connsiteY47" fmla="*/ 253481 h 523875"/>
                <a:gd name="connsiteX48" fmla="*/ 1271673 w 3571875"/>
                <a:gd name="connsiteY48" fmla="*/ 253481 h 523875"/>
                <a:gd name="connsiteX49" fmla="*/ 1271673 w 3571875"/>
                <a:gd name="connsiteY49" fmla="*/ 239585 h 523875"/>
                <a:gd name="connsiteX50" fmla="*/ 1151658 w 3571875"/>
                <a:gd name="connsiteY50" fmla="*/ 239585 h 523875"/>
                <a:gd name="connsiteX51" fmla="*/ 1151658 w 3571875"/>
                <a:gd name="connsiteY51" fmla="*/ 211793 h 523875"/>
                <a:gd name="connsiteX52" fmla="*/ 1048074 w 3571875"/>
                <a:gd name="connsiteY52" fmla="*/ 211793 h 523875"/>
                <a:gd name="connsiteX53" fmla="*/ 1048074 w 3571875"/>
                <a:gd name="connsiteY53" fmla="*/ 205477 h 523875"/>
                <a:gd name="connsiteX54" fmla="*/ 1006383 w 3571875"/>
                <a:gd name="connsiteY54" fmla="*/ 205477 h 523875"/>
                <a:gd name="connsiteX55" fmla="*/ 1006383 w 3571875"/>
                <a:gd name="connsiteY55" fmla="*/ 192844 h 523875"/>
                <a:gd name="connsiteX56" fmla="*/ 938169 w 3571875"/>
                <a:gd name="connsiteY56" fmla="*/ 192844 h 523875"/>
                <a:gd name="connsiteX57" fmla="*/ 938169 w 3571875"/>
                <a:gd name="connsiteY57" fmla="*/ 176422 h 523875"/>
                <a:gd name="connsiteX58" fmla="*/ 909114 w 3571875"/>
                <a:gd name="connsiteY58" fmla="*/ 176422 h 523875"/>
                <a:gd name="connsiteX59" fmla="*/ 909114 w 3571875"/>
                <a:gd name="connsiteY59" fmla="*/ 167579 h 523875"/>
                <a:gd name="connsiteX60" fmla="*/ 853530 w 3571875"/>
                <a:gd name="connsiteY60" fmla="*/ 167579 h 523875"/>
                <a:gd name="connsiteX61" fmla="*/ 853530 w 3571875"/>
                <a:gd name="connsiteY61" fmla="*/ 156209 h 523875"/>
                <a:gd name="connsiteX62" fmla="*/ 838371 w 3571875"/>
                <a:gd name="connsiteY62" fmla="*/ 156209 h 523875"/>
                <a:gd name="connsiteX63" fmla="*/ 838371 w 3571875"/>
                <a:gd name="connsiteY63" fmla="*/ 143577 h 523875"/>
                <a:gd name="connsiteX64" fmla="*/ 695622 w 3571875"/>
                <a:gd name="connsiteY64" fmla="*/ 143577 h 523875"/>
                <a:gd name="connsiteX65" fmla="*/ 695622 w 3571875"/>
                <a:gd name="connsiteY65" fmla="*/ 133471 h 523875"/>
                <a:gd name="connsiteX66" fmla="*/ 640038 w 3571875"/>
                <a:gd name="connsiteY66" fmla="*/ 133471 h 523875"/>
                <a:gd name="connsiteX67" fmla="*/ 640038 w 3571875"/>
                <a:gd name="connsiteY67" fmla="*/ 111995 h 523875"/>
                <a:gd name="connsiteX68" fmla="*/ 590771 w 3571875"/>
                <a:gd name="connsiteY68" fmla="*/ 111995 h 523875"/>
                <a:gd name="connsiteX69" fmla="*/ 590771 w 3571875"/>
                <a:gd name="connsiteY69" fmla="*/ 100626 h 523875"/>
                <a:gd name="connsiteX70" fmla="*/ 552873 w 3571875"/>
                <a:gd name="connsiteY70" fmla="*/ 100626 h 523875"/>
                <a:gd name="connsiteX71" fmla="*/ 552873 w 3571875"/>
                <a:gd name="connsiteY71" fmla="*/ 89257 h 523875"/>
                <a:gd name="connsiteX72" fmla="*/ 508659 w 3571875"/>
                <a:gd name="connsiteY72" fmla="*/ 89257 h 523875"/>
                <a:gd name="connsiteX73" fmla="*/ 508659 w 3571875"/>
                <a:gd name="connsiteY73" fmla="*/ 80414 h 523875"/>
                <a:gd name="connsiteX74" fmla="*/ 468235 w 3571875"/>
                <a:gd name="connsiteY74" fmla="*/ 80414 h 523875"/>
                <a:gd name="connsiteX75" fmla="*/ 468235 w 3571875"/>
                <a:gd name="connsiteY75" fmla="*/ 67781 h 523875"/>
                <a:gd name="connsiteX76" fmla="*/ 384860 w 3571875"/>
                <a:gd name="connsiteY76" fmla="*/ 67781 h 523875"/>
                <a:gd name="connsiteX77" fmla="*/ 384860 w 3571875"/>
                <a:gd name="connsiteY77" fmla="*/ 55149 h 523875"/>
                <a:gd name="connsiteX78" fmla="*/ 333065 w 3571875"/>
                <a:gd name="connsiteY78" fmla="*/ 55149 h 523875"/>
                <a:gd name="connsiteX79" fmla="*/ 333065 w 3571875"/>
                <a:gd name="connsiteY79" fmla="*/ 45043 h 523875"/>
                <a:gd name="connsiteX80" fmla="*/ 302747 w 3571875"/>
                <a:gd name="connsiteY80" fmla="*/ 45043 h 523875"/>
                <a:gd name="connsiteX81" fmla="*/ 302747 w 3571875"/>
                <a:gd name="connsiteY81" fmla="*/ 36200 h 523875"/>
                <a:gd name="connsiteX82" fmla="*/ 205476 w 3571875"/>
                <a:gd name="connsiteY82" fmla="*/ 36200 h 523875"/>
                <a:gd name="connsiteX83" fmla="*/ 205476 w 3571875"/>
                <a:gd name="connsiteY83" fmla="*/ 34936 h 523875"/>
                <a:gd name="connsiteX84" fmla="*/ 167578 w 3571875"/>
                <a:gd name="connsiteY84" fmla="*/ 34936 h 523875"/>
                <a:gd name="connsiteX85" fmla="*/ 167578 w 3571875"/>
                <a:gd name="connsiteY85" fmla="*/ 19777 h 523875"/>
                <a:gd name="connsiteX86" fmla="*/ 37462 w 3571875"/>
                <a:gd name="connsiteY86" fmla="*/ 19777 h 523875"/>
                <a:gd name="connsiteX87" fmla="*/ 37462 w 3571875"/>
                <a:gd name="connsiteY87" fmla="*/ 9671 h 523875"/>
                <a:gd name="connsiteX88" fmla="*/ 7144 w 3571875"/>
                <a:gd name="connsiteY88" fmla="*/ 9671 h 523875"/>
                <a:gd name="connsiteX89" fmla="*/ 7144 w 3571875"/>
                <a:gd name="connsiteY89" fmla="*/ 7144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3571875" h="523875">
                  <a:moveTo>
                    <a:pt x="3573333" y="517503"/>
                  </a:moveTo>
                  <a:lnTo>
                    <a:pt x="3573333" y="484658"/>
                  </a:lnTo>
                  <a:lnTo>
                    <a:pt x="3423009" y="484658"/>
                  </a:lnTo>
                  <a:lnTo>
                    <a:pt x="3423009" y="474552"/>
                  </a:lnTo>
                  <a:lnTo>
                    <a:pt x="3308052" y="474552"/>
                  </a:lnTo>
                  <a:lnTo>
                    <a:pt x="3308052" y="464446"/>
                  </a:lnTo>
                  <a:lnTo>
                    <a:pt x="3233518" y="464446"/>
                  </a:lnTo>
                  <a:lnTo>
                    <a:pt x="3233518" y="458130"/>
                  </a:lnTo>
                  <a:lnTo>
                    <a:pt x="3142564" y="458130"/>
                  </a:lnTo>
                  <a:lnTo>
                    <a:pt x="3142564" y="444234"/>
                  </a:lnTo>
                  <a:lnTo>
                    <a:pt x="2970762" y="444234"/>
                  </a:lnTo>
                  <a:lnTo>
                    <a:pt x="2970762" y="431601"/>
                  </a:lnTo>
                  <a:lnTo>
                    <a:pt x="2848223" y="431601"/>
                  </a:lnTo>
                  <a:lnTo>
                    <a:pt x="2848223" y="420232"/>
                  </a:lnTo>
                  <a:lnTo>
                    <a:pt x="2666314" y="420232"/>
                  </a:lnTo>
                  <a:lnTo>
                    <a:pt x="2666314" y="412652"/>
                  </a:lnTo>
                  <a:lnTo>
                    <a:pt x="2499560" y="412652"/>
                  </a:lnTo>
                  <a:lnTo>
                    <a:pt x="2499560" y="405073"/>
                  </a:lnTo>
                  <a:lnTo>
                    <a:pt x="2462927" y="405073"/>
                  </a:lnTo>
                  <a:lnTo>
                    <a:pt x="2462927" y="391177"/>
                  </a:lnTo>
                  <a:lnTo>
                    <a:pt x="2398500" y="391177"/>
                  </a:lnTo>
                  <a:lnTo>
                    <a:pt x="2398500" y="383597"/>
                  </a:lnTo>
                  <a:lnTo>
                    <a:pt x="2268388" y="383597"/>
                  </a:lnTo>
                  <a:lnTo>
                    <a:pt x="2268388" y="373491"/>
                  </a:lnTo>
                  <a:lnTo>
                    <a:pt x="2126895" y="373491"/>
                  </a:lnTo>
                  <a:lnTo>
                    <a:pt x="2126895" y="359595"/>
                  </a:lnTo>
                  <a:lnTo>
                    <a:pt x="2019519" y="359595"/>
                  </a:lnTo>
                  <a:lnTo>
                    <a:pt x="2019519" y="350753"/>
                  </a:lnTo>
                  <a:lnTo>
                    <a:pt x="1883093" y="350753"/>
                  </a:lnTo>
                  <a:lnTo>
                    <a:pt x="1883093" y="343173"/>
                  </a:lnTo>
                  <a:lnTo>
                    <a:pt x="1847717" y="343173"/>
                  </a:lnTo>
                  <a:lnTo>
                    <a:pt x="1847717" y="331804"/>
                  </a:lnTo>
                  <a:lnTo>
                    <a:pt x="1803502" y="331804"/>
                  </a:lnTo>
                  <a:lnTo>
                    <a:pt x="1803502" y="322961"/>
                  </a:lnTo>
                  <a:lnTo>
                    <a:pt x="1713814" y="322961"/>
                  </a:lnTo>
                  <a:lnTo>
                    <a:pt x="1713814" y="312855"/>
                  </a:lnTo>
                  <a:lnTo>
                    <a:pt x="1678438" y="312855"/>
                  </a:lnTo>
                  <a:lnTo>
                    <a:pt x="1678438" y="300222"/>
                  </a:lnTo>
                  <a:lnTo>
                    <a:pt x="1577378" y="300222"/>
                  </a:lnTo>
                  <a:lnTo>
                    <a:pt x="1577378" y="296432"/>
                  </a:lnTo>
                  <a:lnTo>
                    <a:pt x="1509160" y="296432"/>
                  </a:lnTo>
                  <a:lnTo>
                    <a:pt x="1509160" y="287590"/>
                  </a:lnTo>
                  <a:lnTo>
                    <a:pt x="1437161" y="287590"/>
                  </a:lnTo>
                  <a:lnTo>
                    <a:pt x="1437161" y="274957"/>
                  </a:lnTo>
                  <a:lnTo>
                    <a:pt x="1397994" y="274957"/>
                  </a:lnTo>
                  <a:lnTo>
                    <a:pt x="1397994" y="264850"/>
                  </a:lnTo>
                  <a:lnTo>
                    <a:pt x="1355046" y="264850"/>
                  </a:lnTo>
                  <a:lnTo>
                    <a:pt x="1355046" y="253481"/>
                  </a:lnTo>
                  <a:lnTo>
                    <a:pt x="1271673" y="253481"/>
                  </a:lnTo>
                  <a:lnTo>
                    <a:pt x="1271673" y="239585"/>
                  </a:lnTo>
                  <a:lnTo>
                    <a:pt x="1151658" y="239585"/>
                  </a:lnTo>
                  <a:lnTo>
                    <a:pt x="1151658" y="211793"/>
                  </a:lnTo>
                  <a:lnTo>
                    <a:pt x="1048074" y="211793"/>
                  </a:lnTo>
                  <a:lnTo>
                    <a:pt x="1048074" y="205477"/>
                  </a:lnTo>
                  <a:lnTo>
                    <a:pt x="1006383" y="205477"/>
                  </a:lnTo>
                  <a:lnTo>
                    <a:pt x="1006383" y="192844"/>
                  </a:lnTo>
                  <a:lnTo>
                    <a:pt x="938169" y="192844"/>
                  </a:lnTo>
                  <a:lnTo>
                    <a:pt x="938169" y="176422"/>
                  </a:lnTo>
                  <a:lnTo>
                    <a:pt x="909114" y="176422"/>
                  </a:lnTo>
                  <a:lnTo>
                    <a:pt x="909114" y="167579"/>
                  </a:lnTo>
                  <a:lnTo>
                    <a:pt x="853530" y="167579"/>
                  </a:lnTo>
                  <a:lnTo>
                    <a:pt x="853530" y="156209"/>
                  </a:lnTo>
                  <a:lnTo>
                    <a:pt x="838371" y="156209"/>
                  </a:lnTo>
                  <a:lnTo>
                    <a:pt x="838371" y="143577"/>
                  </a:lnTo>
                  <a:lnTo>
                    <a:pt x="695622" y="143577"/>
                  </a:lnTo>
                  <a:lnTo>
                    <a:pt x="695622" y="133471"/>
                  </a:lnTo>
                  <a:lnTo>
                    <a:pt x="640038" y="133471"/>
                  </a:lnTo>
                  <a:lnTo>
                    <a:pt x="640038" y="111995"/>
                  </a:lnTo>
                  <a:lnTo>
                    <a:pt x="590771" y="111995"/>
                  </a:lnTo>
                  <a:lnTo>
                    <a:pt x="590771" y="100626"/>
                  </a:lnTo>
                  <a:lnTo>
                    <a:pt x="552873" y="100626"/>
                  </a:lnTo>
                  <a:lnTo>
                    <a:pt x="552873" y="89257"/>
                  </a:lnTo>
                  <a:lnTo>
                    <a:pt x="508659" y="89257"/>
                  </a:lnTo>
                  <a:lnTo>
                    <a:pt x="508659" y="80414"/>
                  </a:lnTo>
                  <a:lnTo>
                    <a:pt x="468235" y="80414"/>
                  </a:lnTo>
                  <a:lnTo>
                    <a:pt x="468235" y="67781"/>
                  </a:lnTo>
                  <a:lnTo>
                    <a:pt x="384860" y="67781"/>
                  </a:lnTo>
                  <a:lnTo>
                    <a:pt x="384860" y="55149"/>
                  </a:lnTo>
                  <a:lnTo>
                    <a:pt x="333065" y="55149"/>
                  </a:lnTo>
                  <a:lnTo>
                    <a:pt x="333065" y="45043"/>
                  </a:lnTo>
                  <a:lnTo>
                    <a:pt x="302747" y="45043"/>
                  </a:lnTo>
                  <a:lnTo>
                    <a:pt x="302747" y="36200"/>
                  </a:lnTo>
                  <a:lnTo>
                    <a:pt x="205476" y="36200"/>
                  </a:lnTo>
                  <a:lnTo>
                    <a:pt x="205476" y="34936"/>
                  </a:lnTo>
                  <a:lnTo>
                    <a:pt x="167578" y="34936"/>
                  </a:lnTo>
                  <a:lnTo>
                    <a:pt x="167578" y="19777"/>
                  </a:lnTo>
                  <a:lnTo>
                    <a:pt x="37462" y="19777"/>
                  </a:lnTo>
                  <a:lnTo>
                    <a:pt x="37462" y="9671"/>
                  </a:lnTo>
                  <a:lnTo>
                    <a:pt x="7144" y="9671"/>
                  </a:lnTo>
                  <a:lnTo>
                    <a:pt x="7144" y="7144"/>
                  </a:lnTo>
                </a:path>
              </a:pathLst>
            </a:custGeom>
            <a:noFill/>
            <a:ln w="19050" cap="flat">
              <a:solidFill>
                <a:schemeClr val="accent2"/>
              </a:solidFill>
              <a:prstDash val="solid"/>
              <a:miter/>
            </a:ln>
          </p:spPr>
          <p:txBody>
            <a:bodyPr rtlCol="0" anchor="ctr"/>
            <a:lstStyle/>
            <a:p>
              <a:endParaRPr lang="fr-FR" dirty="0"/>
            </a:p>
          </p:txBody>
        </p:sp>
        <p:sp>
          <p:nvSpPr>
            <p:cNvPr id="87" name="Graphic 7">
              <a:extLst>
                <a:ext uri="{FF2B5EF4-FFF2-40B4-BE49-F238E27FC236}">
                  <a16:creationId xmlns:a16="http://schemas.microsoft.com/office/drawing/2014/main" id="{EE282DAD-B05E-43CA-BF3D-5AD7EA081DC2}"/>
                </a:ext>
              </a:extLst>
            </p:cNvPr>
            <p:cNvSpPr/>
            <p:nvPr/>
          </p:nvSpPr>
          <p:spPr>
            <a:xfrm>
              <a:off x="6418051" y="1738580"/>
              <a:ext cx="2311494" cy="315118"/>
            </a:xfrm>
            <a:custGeom>
              <a:avLst/>
              <a:gdLst>
                <a:gd name="connsiteX0" fmla="*/ 3577123 w 3581400"/>
                <a:gd name="connsiteY0" fmla="*/ 499817 h 504825"/>
                <a:gd name="connsiteX1" fmla="*/ 3577123 w 3581400"/>
                <a:gd name="connsiteY1" fmla="*/ 477078 h 504825"/>
                <a:gd name="connsiteX2" fmla="*/ 3417951 w 3581400"/>
                <a:gd name="connsiteY2" fmla="*/ 477078 h 504825"/>
                <a:gd name="connsiteX3" fmla="*/ 3417951 w 3581400"/>
                <a:gd name="connsiteY3" fmla="*/ 456866 h 504825"/>
                <a:gd name="connsiteX4" fmla="*/ 3212040 w 3581400"/>
                <a:gd name="connsiteY4" fmla="*/ 456866 h 504825"/>
                <a:gd name="connsiteX5" fmla="*/ 3212040 w 3581400"/>
                <a:gd name="connsiteY5" fmla="*/ 446760 h 504825"/>
                <a:gd name="connsiteX6" fmla="*/ 3066764 w 3581400"/>
                <a:gd name="connsiteY6" fmla="*/ 446760 h 504825"/>
                <a:gd name="connsiteX7" fmla="*/ 3066764 w 3581400"/>
                <a:gd name="connsiteY7" fmla="*/ 436654 h 504825"/>
                <a:gd name="connsiteX8" fmla="*/ 2667572 w 3581400"/>
                <a:gd name="connsiteY8" fmla="*/ 436654 h 504825"/>
                <a:gd name="connsiteX9" fmla="*/ 2667572 w 3581400"/>
                <a:gd name="connsiteY9" fmla="*/ 429075 h 504825"/>
                <a:gd name="connsiteX10" fmla="*/ 2519772 w 3581400"/>
                <a:gd name="connsiteY10" fmla="*/ 429075 h 504825"/>
                <a:gd name="connsiteX11" fmla="*/ 2519772 w 3581400"/>
                <a:gd name="connsiteY11" fmla="*/ 417705 h 504825"/>
                <a:gd name="connsiteX12" fmla="*/ 2355552 w 3581400"/>
                <a:gd name="connsiteY12" fmla="*/ 417705 h 504825"/>
                <a:gd name="connsiteX13" fmla="*/ 2355552 w 3581400"/>
                <a:gd name="connsiteY13" fmla="*/ 406336 h 504825"/>
                <a:gd name="connsiteX14" fmla="*/ 2234279 w 3581400"/>
                <a:gd name="connsiteY14" fmla="*/ 406336 h 504825"/>
                <a:gd name="connsiteX15" fmla="*/ 2234279 w 3581400"/>
                <a:gd name="connsiteY15" fmla="*/ 389913 h 504825"/>
                <a:gd name="connsiteX16" fmla="*/ 1974047 w 3581400"/>
                <a:gd name="connsiteY16" fmla="*/ 389913 h 504825"/>
                <a:gd name="connsiteX17" fmla="*/ 1974047 w 3581400"/>
                <a:gd name="connsiteY17" fmla="*/ 381071 h 504825"/>
                <a:gd name="connsiteX18" fmla="*/ 1856556 w 3581400"/>
                <a:gd name="connsiteY18" fmla="*/ 381071 h 504825"/>
                <a:gd name="connsiteX19" fmla="*/ 1856556 w 3581400"/>
                <a:gd name="connsiteY19" fmla="*/ 363384 h 504825"/>
                <a:gd name="connsiteX20" fmla="*/ 1784556 w 3581400"/>
                <a:gd name="connsiteY20" fmla="*/ 363384 h 504825"/>
                <a:gd name="connsiteX21" fmla="*/ 1784556 w 3581400"/>
                <a:gd name="connsiteY21" fmla="*/ 344435 h 504825"/>
                <a:gd name="connsiteX22" fmla="*/ 1655702 w 3581400"/>
                <a:gd name="connsiteY22" fmla="*/ 344435 h 504825"/>
                <a:gd name="connsiteX23" fmla="*/ 1655702 w 3581400"/>
                <a:gd name="connsiteY23" fmla="*/ 329276 h 504825"/>
                <a:gd name="connsiteX24" fmla="*/ 1573587 w 3581400"/>
                <a:gd name="connsiteY24" fmla="*/ 329276 h 504825"/>
                <a:gd name="connsiteX25" fmla="*/ 1573587 w 3581400"/>
                <a:gd name="connsiteY25" fmla="*/ 315380 h 504825"/>
                <a:gd name="connsiteX26" fmla="*/ 1440952 w 3581400"/>
                <a:gd name="connsiteY26" fmla="*/ 315380 h 504825"/>
                <a:gd name="connsiteX27" fmla="*/ 1440952 w 3581400"/>
                <a:gd name="connsiteY27" fmla="*/ 305274 h 504825"/>
                <a:gd name="connsiteX28" fmla="*/ 1411891 w 3581400"/>
                <a:gd name="connsiteY28" fmla="*/ 305274 h 504825"/>
                <a:gd name="connsiteX29" fmla="*/ 1411891 w 3581400"/>
                <a:gd name="connsiteY29" fmla="*/ 295168 h 504825"/>
                <a:gd name="connsiteX30" fmla="*/ 1384097 w 3581400"/>
                <a:gd name="connsiteY30" fmla="*/ 295168 h 504825"/>
                <a:gd name="connsiteX31" fmla="*/ 1384097 w 3581400"/>
                <a:gd name="connsiteY31" fmla="*/ 287588 h 504825"/>
                <a:gd name="connsiteX32" fmla="*/ 1328519 w 3581400"/>
                <a:gd name="connsiteY32" fmla="*/ 287588 h 504825"/>
                <a:gd name="connsiteX33" fmla="*/ 1328519 w 3581400"/>
                <a:gd name="connsiteY33" fmla="*/ 273693 h 504825"/>
                <a:gd name="connsiteX34" fmla="*/ 1224925 w 3581400"/>
                <a:gd name="connsiteY34" fmla="*/ 273693 h 504825"/>
                <a:gd name="connsiteX35" fmla="*/ 1224925 w 3581400"/>
                <a:gd name="connsiteY35" fmla="*/ 263587 h 504825"/>
                <a:gd name="connsiteX36" fmla="*/ 1116292 w 3581400"/>
                <a:gd name="connsiteY36" fmla="*/ 263587 h 504825"/>
                <a:gd name="connsiteX37" fmla="*/ 1116292 w 3581400"/>
                <a:gd name="connsiteY37" fmla="*/ 248427 h 504825"/>
                <a:gd name="connsiteX38" fmla="*/ 1037968 w 3581400"/>
                <a:gd name="connsiteY38" fmla="*/ 248427 h 504825"/>
                <a:gd name="connsiteX39" fmla="*/ 1037968 w 3581400"/>
                <a:gd name="connsiteY39" fmla="*/ 234531 h 504825"/>
                <a:gd name="connsiteX40" fmla="*/ 940695 w 3581400"/>
                <a:gd name="connsiteY40" fmla="*/ 234531 h 504825"/>
                <a:gd name="connsiteX41" fmla="*/ 940695 w 3581400"/>
                <a:gd name="connsiteY41" fmla="*/ 219372 h 504825"/>
                <a:gd name="connsiteX42" fmla="*/ 883848 w 3581400"/>
                <a:gd name="connsiteY42" fmla="*/ 219372 h 504825"/>
                <a:gd name="connsiteX43" fmla="*/ 883848 w 3581400"/>
                <a:gd name="connsiteY43" fmla="*/ 202950 h 504825"/>
                <a:gd name="connsiteX44" fmla="*/ 869952 w 3581400"/>
                <a:gd name="connsiteY44" fmla="*/ 202950 h 504825"/>
                <a:gd name="connsiteX45" fmla="*/ 869952 w 3581400"/>
                <a:gd name="connsiteY45" fmla="*/ 192844 h 504825"/>
                <a:gd name="connsiteX46" fmla="*/ 776470 w 3581400"/>
                <a:gd name="connsiteY46" fmla="*/ 192844 h 504825"/>
                <a:gd name="connsiteX47" fmla="*/ 776470 w 3581400"/>
                <a:gd name="connsiteY47" fmla="*/ 172632 h 504825"/>
                <a:gd name="connsiteX48" fmla="*/ 684252 w 3581400"/>
                <a:gd name="connsiteY48" fmla="*/ 172632 h 504825"/>
                <a:gd name="connsiteX49" fmla="*/ 684252 w 3581400"/>
                <a:gd name="connsiteY49" fmla="*/ 161262 h 504825"/>
                <a:gd name="connsiteX50" fmla="*/ 590771 w 3581400"/>
                <a:gd name="connsiteY50" fmla="*/ 161262 h 504825"/>
                <a:gd name="connsiteX51" fmla="*/ 590771 w 3581400"/>
                <a:gd name="connsiteY51" fmla="*/ 141050 h 504825"/>
                <a:gd name="connsiteX52" fmla="*/ 551610 w 3581400"/>
                <a:gd name="connsiteY52" fmla="*/ 141050 h 504825"/>
                <a:gd name="connsiteX53" fmla="*/ 551610 w 3581400"/>
                <a:gd name="connsiteY53" fmla="*/ 128418 h 504825"/>
                <a:gd name="connsiteX54" fmla="*/ 501080 w 3581400"/>
                <a:gd name="connsiteY54" fmla="*/ 128418 h 504825"/>
                <a:gd name="connsiteX55" fmla="*/ 501080 w 3581400"/>
                <a:gd name="connsiteY55" fmla="*/ 120838 h 504825"/>
                <a:gd name="connsiteX56" fmla="*/ 454339 w 3581400"/>
                <a:gd name="connsiteY56" fmla="*/ 120838 h 504825"/>
                <a:gd name="connsiteX57" fmla="*/ 454339 w 3581400"/>
                <a:gd name="connsiteY57" fmla="*/ 106942 h 504825"/>
                <a:gd name="connsiteX58" fmla="*/ 416441 w 3581400"/>
                <a:gd name="connsiteY58" fmla="*/ 106942 h 504825"/>
                <a:gd name="connsiteX59" fmla="*/ 416441 w 3581400"/>
                <a:gd name="connsiteY59" fmla="*/ 98099 h 504825"/>
                <a:gd name="connsiteX60" fmla="*/ 368437 w 3581400"/>
                <a:gd name="connsiteY60" fmla="*/ 98099 h 504825"/>
                <a:gd name="connsiteX61" fmla="*/ 368437 w 3581400"/>
                <a:gd name="connsiteY61" fmla="*/ 84204 h 504825"/>
                <a:gd name="connsiteX62" fmla="*/ 315379 w 3581400"/>
                <a:gd name="connsiteY62" fmla="*/ 84204 h 504825"/>
                <a:gd name="connsiteX63" fmla="*/ 315379 w 3581400"/>
                <a:gd name="connsiteY63" fmla="*/ 71571 h 504825"/>
                <a:gd name="connsiteX64" fmla="*/ 290114 w 3581400"/>
                <a:gd name="connsiteY64" fmla="*/ 71571 h 504825"/>
                <a:gd name="connsiteX65" fmla="*/ 290114 w 3581400"/>
                <a:gd name="connsiteY65" fmla="*/ 56412 h 504825"/>
                <a:gd name="connsiteX66" fmla="*/ 243374 w 3581400"/>
                <a:gd name="connsiteY66" fmla="*/ 56412 h 504825"/>
                <a:gd name="connsiteX67" fmla="*/ 243374 w 3581400"/>
                <a:gd name="connsiteY67" fmla="*/ 38726 h 504825"/>
                <a:gd name="connsiteX68" fmla="*/ 199159 w 3581400"/>
                <a:gd name="connsiteY68" fmla="*/ 38726 h 504825"/>
                <a:gd name="connsiteX69" fmla="*/ 199159 w 3581400"/>
                <a:gd name="connsiteY69" fmla="*/ 17250 h 504825"/>
                <a:gd name="connsiteX70" fmla="*/ 167578 w 3581400"/>
                <a:gd name="connsiteY70" fmla="*/ 17250 h 504825"/>
                <a:gd name="connsiteX71" fmla="*/ 167578 w 3581400"/>
                <a:gd name="connsiteY71" fmla="*/ 14723 h 504825"/>
                <a:gd name="connsiteX72" fmla="*/ 67780 w 3581400"/>
                <a:gd name="connsiteY72" fmla="*/ 14723 h 504825"/>
                <a:gd name="connsiteX73" fmla="*/ 67780 w 3581400"/>
                <a:gd name="connsiteY73" fmla="*/ 7144 h 504825"/>
                <a:gd name="connsiteX74" fmla="*/ 7144 w 3581400"/>
                <a:gd name="connsiteY74" fmla="*/ 7144 h 504825"/>
                <a:gd name="connsiteX75" fmla="*/ 7144 w 3581400"/>
                <a:gd name="connsiteY75" fmla="*/ 9671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581400" h="504825">
                  <a:moveTo>
                    <a:pt x="3577123" y="499817"/>
                  </a:moveTo>
                  <a:lnTo>
                    <a:pt x="3577123" y="477078"/>
                  </a:lnTo>
                  <a:lnTo>
                    <a:pt x="3417951" y="477078"/>
                  </a:lnTo>
                  <a:lnTo>
                    <a:pt x="3417951" y="456866"/>
                  </a:lnTo>
                  <a:lnTo>
                    <a:pt x="3212040" y="456866"/>
                  </a:lnTo>
                  <a:lnTo>
                    <a:pt x="3212040" y="446760"/>
                  </a:lnTo>
                  <a:lnTo>
                    <a:pt x="3066764" y="446760"/>
                  </a:lnTo>
                  <a:lnTo>
                    <a:pt x="3066764" y="436654"/>
                  </a:lnTo>
                  <a:lnTo>
                    <a:pt x="2667572" y="436654"/>
                  </a:lnTo>
                  <a:lnTo>
                    <a:pt x="2667572" y="429075"/>
                  </a:lnTo>
                  <a:lnTo>
                    <a:pt x="2519772" y="429075"/>
                  </a:lnTo>
                  <a:lnTo>
                    <a:pt x="2519772" y="417705"/>
                  </a:lnTo>
                  <a:lnTo>
                    <a:pt x="2355552" y="417705"/>
                  </a:lnTo>
                  <a:lnTo>
                    <a:pt x="2355552" y="406336"/>
                  </a:lnTo>
                  <a:lnTo>
                    <a:pt x="2234279" y="406336"/>
                  </a:lnTo>
                  <a:lnTo>
                    <a:pt x="2234279" y="389913"/>
                  </a:lnTo>
                  <a:lnTo>
                    <a:pt x="1974047" y="389913"/>
                  </a:lnTo>
                  <a:lnTo>
                    <a:pt x="1974047" y="381071"/>
                  </a:lnTo>
                  <a:lnTo>
                    <a:pt x="1856556" y="381071"/>
                  </a:lnTo>
                  <a:lnTo>
                    <a:pt x="1856556" y="363384"/>
                  </a:lnTo>
                  <a:lnTo>
                    <a:pt x="1784556" y="363384"/>
                  </a:lnTo>
                  <a:lnTo>
                    <a:pt x="1784556" y="344435"/>
                  </a:lnTo>
                  <a:lnTo>
                    <a:pt x="1655702" y="344435"/>
                  </a:lnTo>
                  <a:lnTo>
                    <a:pt x="1655702" y="329276"/>
                  </a:lnTo>
                  <a:lnTo>
                    <a:pt x="1573587" y="329276"/>
                  </a:lnTo>
                  <a:lnTo>
                    <a:pt x="1573587" y="315380"/>
                  </a:lnTo>
                  <a:lnTo>
                    <a:pt x="1440952" y="315380"/>
                  </a:lnTo>
                  <a:lnTo>
                    <a:pt x="1440952" y="305274"/>
                  </a:lnTo>
                  <a:lnTo>
                    <a:pt x="1411891" y="305274"/>
                  </a:lnTo>
                  <a:lnTo>
                    <a:pt x="1411891" y="295168"/>
                  </a:lnTo>
                  <a:lnTo>
                    <a:pt x="1384097" y="295168"/>
                  </a:lnTo>
                  <a:lnTo>
                    <a:pt x="1384097" y="287588"/>
                  </a:lnTo>
                  <a:lnTo>
                    <a:pt x="1328519" y="287588"/>
                  </a:lnTo>
                  <a:lnTo>
                    <a:pt x="1328519" y="273693"/>
                  </a:lnTo>
                  <a:lnTo>
                    <a:pt x="1224925" y="273693"/>
                  </a:lnTo>
                  <a:lnTo>
                    <a:pt x="1224925" y="263587"/>
                  </a:lnTo>
                  <a:lnTo>
                    <a:pt x="1116292" y="263587"/>
                  </a:lnTo>
                  <a:lnTo>
                    <a:pt x="1116292" y="248427"/>
                  </a:lnTo>
                  <a:lnTo>
                    <a:pt x="1037968" y="248427"/>
                  </a:lnTo>
                  <a:lnTo>
                    <a:pt x="1037968" y="234531"/>
                  </a:lnTo>
                  <a:lnTo>
                    <a:pt x="940695" y="234531"/>
                  </a:lnTo>
                  <a:lnTo>
                    <a:pt x="940695" y="219372"/>
                  </a:lnTo>
                  <a:lnTo>
                    <a:pt x="883848" y="219372"/>
                  </a:lnTo>
                  <a:lnTo>
                    <a:pt x="883848" y="202950"/>
                  </a:lnTo>
                  <a:lnTo>
                    <a:pt x="869952" y="202950"/>
                  </a:lnTo>
                  <a:lnTo>
                    <a:pt x="869952" y="192844"/>
                  </a:lnTo>
                  <a:lnTo>
                    <a:pt x="776470" y="192844"/>
                  </a:lnTo>
                  <a:lnTo>
                    <a:pt x="776470" y="172632"/>
                  </a:lnTo>
                  <a:lnTo>
                    <a:pt x="684252" y="172632"/>
                  </a:lnTo>
                  <a:lnTo>
                    <a:pt x="684252" y="161262"/>
                  </a:lnTo>
                  <a:lnTo>
                    <a:pt x="590771" y="161262"/>
                  </a:lnTo>
                  <a:lnTo>
                    <a:pt x="590771" y="141050"/>
                  </a:lnTo>
                  <a:lnTo>
                    <a:pt x="551610" y="141050"/>
                  </a:lnTo>
                  <a:lnTo>
                    <a:pt x="551610" y="128418"/>
                  </a:lnTo>
                  <a:lnTo>
                    <a:pt x="501080" y="128418"/>
                  </a:lnTo>
                  <a:lnTo>
                    <a:pt x="501080" y="120838"/>
                  </a:lnTo>
                  <a:lnTo>
                    <a:pt x="454339" y="120838"/>
                  </a:lnTo>
                  <a:lnTo>
                    <a:pt x="454339" y="106942"/>
                  </a:lnTo>
                  <a:lnTo>
                    <a:pt x="416441" y="106942"/>
                  </a:lnTo>
                  <a:lnTo>
                    <a:pt x="416441" y="98099"/>
                  </a:lnTo>
                  <a:lnTo>
                    <a:pt x="368437" y="98099"/>
                  </a:lnTo>
                  <a:lnTo>
                    <a:pt x="368437" y="84204"/>
                  </a:lnTo>
                  <a:lnTo>
                    <a:pt x="315379" y="84204"/>
                  </a:lnTo>
                  <a:lnTo>
                    <a:pt x="315379" y="71571"/>
                  </a:lnTo>
                  <a:lnTo>
                    <a:pt x="290114" y="71571"/>
                  </a:lnTo>
                  <a:lnTo>
                    <a:pt x="290114" y="56412"/>
                  </a:lnTo>
                  <a:lnTo>
                    <a:pt x="243374" y="56412"/>
                  </a:lnTo>
                  <a:lnTo>
                    <a:pt x="243374" y="38726"/>
                  </a:lnTo>
                  <a:lnTo>
                    <a:pt x="199159" y="38726"/>
                  </a:lnTo>
                  <a:lnTo>
                    <a:pt x="199159" y="17250"/>
                  </a:lnTo>
                  <a:lnTo>
                    <a:pt x="167578" y="17250"/>
                  </a:lnTo>
                  <a:lnTo>
                    <a:pt x="167578" y="14723"/>
                  </a:lnTo>
                  <a:lnTo>
                    <a:pt x="67780" y="14723"/>
                  </a:lnTo>
                  <a:lnTo>
                    <a:pt x="67780" y="7144"/>
                  </a:lnTo>
                  <a:lnTo>
                    <a:pt x="7144" y="7144"/>
                  </a:lnTo>
                  <a:lnTo>
                    <a:pt x="7144" y="9671"/>
                  </a:lnTo>
                </a:path>
              </a:pathLst>
            </a:custGeom>
            <a:noFill/>
            <a:ln w="19050" cap="flat">
              <a:solidFill>
                <a:schemeClr val="accent3"/>
              </a:solidFill>
              <a:prstDash val="solid"/>
              <a:miter/>
            </a:ln>
          </p:spPr>
          <p:txBody>
            <a:bodyPr rtlCol="0" anchor="ctr"/>
            <a:lstStyle/>
            <a:p>
              <a:endParaRPr lang="fr-FR" dirty="0"/>
            </a:p>
          </p:txBody>
        </p:sp>
        <p:cxnSp>
          <p:nvCxnSpPr>
            <p:cNvPr id="88" name="Straight Connector 87">
              <a:extLst>
                <a:ext uri="{FF2B5EF4-FFF2-40B4-BE49-F238E27FC236}">
                  <a16:creationId xmlns:a16="http://schemas.microsoft.com/office/drawing/2014/main" id="{CE382664-0004-472C-AEF9-5F4D067CAE6F}"/>
                </a:ext>
              </a:extLst>
            </p:cNvPr>
            <p:cNvCxnSpPr/>
            <p:nvPr/>
          </p:nvCxnSpPr>
          <p:spPr>
            <a:xfrm>
              <a:off x="6489091" y="3011738"/>
              <a:ext cx="191773" cy="0"/>
            </a:xfrm>
            <a:prstGeom prst="line">
              <a:avLst/>
            </a:prstGeom>
            <a:noFill/>
            <a:ln w="19050" cap="flat">
              <a:solidFill>
                <a:schemeClr val="accent3"/>
              </a:solidFill>
              <a:prstDash val="solid"/>
              <a:miter/>
            </a:ln>
          </p:spPr>
        </p:cxnSp>
        <p:cxnSp>
          <p:nvCxnSpPr>
            <p:cNvPr id="89" name="Straight Connector 88">
              <a:extLst>
                <a:ext uri="{FF2B5EF4-FFF2-40B4-BE49-F238E27FC236}">
                  <a16:creationId xmlns:a16="http://schemas.microsoft.com/office/drawing/2014/main" id="{F2D1B86E-D044-405F-B109-E7A09FA3C99F}"/>
                </a:ext>
              </a:extLst>
            </p:cNvPr>
            <p:cNvCxnSpPr/>
            <p:nvPr/>
          </p:nvCxnSpPr>
          <p:spPr>
            <a:xfrm>
              <a:off x="6489091" y="3153978"/>
              <a:ext cx="191773" cy="0"/>
            </a:xfrm>
            <a:prstGeom prst="line">
              <a:avLst/>
            </a:prstGeom>
            <a:noFill/>
            <a:ln w="19050" cap="flat">
              <a:solidFill>
                <a:schemeClr val="accent2"/>
              </a:solidFill>
              <a:prstDash val="solid"/>
              <a:miter/>
            </a:ln>
          </p:spPr>
        </p:cxnSp>
      </p:grpSp>
      <p:cxnSp>
        <p:nvCxnSpPr>
          <p:cNvPr id="90" name="Straight Connector 89">
            <a:extLst>
              <a:ext uri="{FF2B5EF4-FFF2-40B4-BE49-F238E27FC236}">
                <a16:creationId xmlns:a16="http://schemas.microsoft.com/office/drawing/2014/main" id="{81EF197C-54CA-43B9-8E0D-23585835E186}"/>
              </a:ext>
            </a:extLst>
          </p:cNvPr>
          <p:cNvCxnSpPr/>
          <p:nvPr/>
        </p:nvCxnSpPr>
        <p:spPr>
          <a:xfrm>
            <a:off x="6489092" y="5462548"/>
            <a:ext cx="191773" cy="0"/>
          </a:xfrm>
          <a:prstGeom prst="line">
            <a:avLst/>
          </a:prstGeom>
          <a:noFill/>
          <a:ln w="19050" cap="flat">
            <a:solidFill>
              <a:schemeClr val="accent3"/>
            </a:solidFill>
            <a:prstDash val="solid"/>
            <a:miter/>
          </a:ln>
        </p:spPr>
      </p:cxnSp>
      <p:cxnSp>
        <p:nvCxnSpPr>
          <p:cNvPr id="91" name="Straight Connector 90">
            <a:extLst>
              <a:ext uri="{FF2B5EF4-FFF2-40B4-BE49-F238E27FC236}">
                <a16:creationId xmlns:a16="http://schemas.microsoft.com/office/drawing/2014/main" id="{63FF8253-1217-4792-9F3A-E21C0FE0049D}"/>
              </a:ext>
            </a:extLst>
          </p:cNvPr>
          <p:cNvCxnSpPr/>
          <p:nvPr/>
        </p:nvCxnSpPr>
        <p:spPr>
          <a:xfrm>
            <a:off x="6489092" y="5604788"/>
            <a:ext cx="191773" cy="0"/>
          </a:xfrm>
          <a:prstGeom prst="line">
            <a:avLst/>
          </a:prstGeom>
          <a:noFill/>
          <a:ln w="19050" cap="flat">
            <a:solidFill>
              <a:schemeClr val="accent2"/>
            </a:solidFill>
            <a:prstDash val="solid"/>
            <a:miter/>
          </a:ln>
        </p:spPr>
      </p:cxnSp>
      <p:sp>
        <p:nvSpPr>
          <p:cNvPr id="92" name="Graphic 143">
            <a:extLst>
              <a:ext uri="{FF2B5EF4-FFF2-40B4-BE49-F238E27FC236}">
                <a16:creationId xmlns:a16="http://schemas.microsoft.com/office/drawing/2014/main" id="{3F291CDB-F91C-42B0-B6A0-CFA2EFAD1379}"/>
              </a:ext>
            </a:extLst>
          </p:cNvPr>
          <p:cNvSpPr/>
          <p:nvPr/>
        </p:nvSpPr>
        <p:spPr>
          <a:xfrm>
            <a:off x="6418051" y="4208903"/>
            <a:ext cx="2304000" cy="331488"/>
          </a:xfrm>
          <a:custGeom>
            <a:avLst/>
            <a:gdLst>
              <a:gd name="connsiteX0" fmla="*/ 3596440 w 3600450"/>
              <a:gd name="connsiteY0" fmla="*/ 535665 h 533400"/>
              <a:gd name="connsiteX1" fmla="*/ 3417846 w 3600450"/>
              <a:gd name="connsiteY1" fmla="*/ 535665 h 533400"/>
              <a:gd name="connsiteX2" fmla="*/ 3417846 w 3600450"/>
              <a:gd name="connsiteY2" fmla="*/ 522597 h 533400"/>
              <a:gd name="connsiteX3" fmla="*/ 3263941 w 3600450"/>
              <a:gd name="connsiteY3" fmla="*/ 522597 h 533400"/>
              <a:gd name="connsiteX4" fmla="*/ 3263941 w 3600450"/>
              <a:gd name="connsiteY4" fmla="*/ 512434 h 533400"/>
              <a:gd name="connsiteX5" fmla="*/ 3121647 w 3600450"/>
              <a:gd name="connsiteY5" fmla="*/ 512434 h 533400"/>
              <a:gd name="connsiteX6" fmla="*/ 3121647 w 3600450"/>
              <a:gd name="connsiteY6" fmla="*/ 502269 h 533400"/>
              <a:gd name="connsiteX7" fmla="*/ 2957570 w 3600450"/>
              <a:gd name="connsiteY7" fmla="*/ 502269 h 533400"/>
              <a:gd name="connsiteX8" fmla="*/ 2957570 w 3600450"/>
              <a:gd name="connsiteY8" fmla="*/ 492106 h 533400"/>
              <a:gd name="connsiteX9" fmla="*/ 2823991 w 3600450"/>
              <a:gd name="connsiteY9" fmla="*/ 492106 h 533400"/>
              <a:gd name="connsiteX10" fmla="*/ 2823991 w 3600450"/>
              <a:gd name="connsiteY10" fmla="*/ 470325 h 533400"/>
              <a:gd name="connsiteX11" fmla="*/ 2585866 w 3600450"/>
              <a:gd name="connsiteY11" fmla="*/ 470325 h 533400"/>
              <a:gd name="connsiteX12" fmla="*/ 2585866 w 3600450"/>
              <a:gd name="connsiteY12" fmla="*/ 460162 h 533400"/>
              <a:gd name="connsiteX13" fmla="*/ 2565540 w 3600450"/>
              <a:gd name="connsiteY13" fmla="*/ 460162 h 533400"/>
              <a:gd name="connsiteX14" fmla="*/ 2565540 w 3600450"/>
              <a:gd name="connsiteY14" fmla="*/ 455806 h 533400"/>
              <a:gd name="connsiteX15" fmla="*/ 2530688 w 3600450"/>
              <a:gd name="connsiteY15" fmla="*/ 455806 h 533400"/>
              <a:gd name="connsiteX16" fmla="*/ 2530688 w 3600450"/>
              <a:gd name="connsiteY16" fmla="*/ 442738 h 533400"/>
              <a:gd name="connsiteX17" fmla="*/ 2267884 w 3600450"/>
              <a:gd name="connsiteY17" fmla="*/ 442738 h 533400"/>
              <a:gd name="connsiteX18" fmla="*/ 2267884 w 3600450"/>
              <a:gd name="connsiteY18" fmla="*/ 432574 h 533400"/>
              <a:gd name="connsiteX19" fmla="*/ 2185121 w 3600450"/>
              <a:gd name="connsiteY19" fmla="*/ 432574 h 533400"/>
              <a:gd name="connsiteX20" fmla="*/ 2185121 w 3600450"/>
              <a:gd name="connsiteY20" fmla="*/ 418054 h 533400"/>
              <a:gd name="connsiteX21" fmla="*/ 1938280 w 3600450"/>
              <a:gd name="connsiteY21" fmla="*/ 418054 h 533400"/>
              <a:gd name="connsiteX22" fmla="*/ 1938280 w 3600450"/>
              <a:gd name="connsiteY22" fmla="*/ 403534 h 533400"/>
              <a:gd name="connsiteX23" fmla="*/ 1884559 w 3600450"/>
              <a:gd name="connsiteY23" fmla="*/ 403534 h 533400"/>
              <a:gd name="connsiteX24" fmla="*/ 1884559 w 3600450"/>
              <a:gd name="connsiteY24" fmla="*/ 396275 h 533400"/>
              <a:gd name="connsiteX25" fmla="*/ 1829381 w 3600450"/>
              <a:gd name="connsiteY25" fmla="*/ 396275 h 533400"/>
              <a:gd name="connsiteX26" fmla="*/ 1829381 w 3600450"/>
              <a:gd name="connsiteY26" fmla="*/ 384660 h 533400"/>
              <a:gd name="connsiteX27" fmla="*/ 1724835 w 3600450"/>
              <a:gd name="connsiteY27" fmla="*/ 384660 h 533400"/>
              <a:gd name="connsiteX28" fmla="*/ 1724835 w 3600450"/>
              <a:gd name="connsiteY28" fmla="*/ 367235 h 533400"/>
              <a:gd name="connsiteX29" fmla="*/ 1618840 w 3600450"/>
              <a:gd name="connsiteY29" fmla="*/ 367235 h 533400"/>
              <a:gd name="connsiteX30" fmla="*/ 1618840 w 3600450"/>
              <a:gd name="connsiteY30" fmla="*/ 354167 h 533400"/>
              <a:gd name="connsiteX31" fmla="*/ 1528820 w 3600450"/>
              <a:gd name="connsiteY31" fmla="*/ 354167 h 533400"/>
              <a:gd name="connsiteX32" fmla="*/ 1528820 w 3600450"/>
              <a:gd name="connsiteY32" fmla="*/ 338196 h 533400"/>
              <a:gd name="connsiteX33" fmla="*/ 1454772 w 3600450"/>
              <a:gd name="connsiteY33" fmla="*/ 338196 h 533400"/>
              <a:gd name="connsiteX34" fmla="*/ 1454772 w 3600450"/>
              <a:gd name="connsiteY34" fmla="*/ 320772 h 533400"/>
              <a:gd name="connsiteX35" fmla="*/ 1271816 w 3600450"/>
              <a:gd name="connsiteY35" fmla="*/ 320772 h 533400"/>
              <a:gd name="connsiteX36" fmla="*/ 1271816 w 3600450"/>
              <a:gd name="connsiteY36" fmla="*/ 307704 h 533400"/>
              <a:gd name="connsiteX37" fmla="*/ 1209389 w 3600450"/>
              <a:gd name="connsiteY37" fmla="*/ 307704 h 533400"/>
              <a:gd name="connsiteX38" fmla="*/ 1209389 w 3600450"/>
              <a:gd name="connsiteY38" fmla="*/ 291733 h 533400"/>
              <a:gd name="connsiteX39" fmla="*/ 1194864 w 3600450"/>
              <a:gd name="connsiteY39" fmla="*/ 291733 h 533400"/>
              <a:gd name="connsiteX40" fmla="*/ 1194864 w 3600450"/>
              <a:gd name="connsiteY40" fmla="*/ 275760 h 533400"/>
              <a:gd name="connsiteX41" fmla="*/ 1160021 w 3600450"/>
              <a:gd name="connsiteY41" fmla="*/ 275760 h 533400"/>
              <a:gd name="connsiteX42" fmla="*/ 1160021 w 3600450"/>
              <a:gd name="connsiteY42" fmla="*/ 261241 h 533400"/>
              <a:gd name="connsiteX43" fmla="*/ 1112101 w 3600450"/>
              <a:gd name="connsiteY43" fmla="*/ 261241 h 533400"/>
              <a:gd name="connsiteX44" fmla="*/ 1112101 w 3600450"/>
              <a:gd name="connsiteY44" fmla="*/ 253980 h 533400"/>
              <a:gd name="connsiteX45" fmla="*/ 1068543 w 3600450"/>
              <a:gd name="connsiteY45" fmla="*/ 253980 h 533400"/>
              <a:gd name="connsiteX46" fmla="*/ 1068543 w 3600450"/>
              <a:gd name="connsiteY46" fmla="*/ 240913 h 533400"/>
              <a:gd name="connsiteX47" fmla="*/ 1022080 w 3600450"/>
              <a:gd name="connsiteY47" fmla="*/ 240913 h 533400"/>
              <a:gd name="connsiteX48" fmla="*/ 1022080 w 3600450"/>
              <a:gd name="connsiteY48" fmla="*/ 230749 h 533400"/>
              <a:gd name="connsiteX49" fmla="*/ 985780 w 3600450"/>
              <a:gd name="connsiteY49" fmla="*/ 230749 h 533400"/>
              <a:gd name="connsiteX50" fmla="*/ 985780 w 3600450"/>
              <a:gd name="connsiteY50" fmla="*/ 214777 h 533400"/>
              <a:gd name="connsiteX51" fmla="*/ 952384 w 3600450"/>
              <a:gd name="connsiteY51" fmla="*/ 214777 h 533400"/>
              <a:gd name="connsiteX52" fmla="*/ 952384 w 3600450"/>
              <a:gd name="connsiteY52" fmla="*/ 200257 h 533400"/>
              <a:gd name="connsiteX53" fmla="*/ 878333 w 3600450"/>
              <a:gd name="connsiteY53" fmla="*/ 200257 h 533400"/>
              <a:gd name="connsiteX54" fmla="*/ 878333 w 3600450"/>
              <a:gd name="connsiteY54" fmla="*/ 184286 h 533400"/>
              <a:gd name="connsiteX55" fmla="*/ 789762 w 3600450"/>
              <a:gd name="connsiteY55" fmla="*/ 184286 h 533400"/>
              <a:gd name="connsiteX56" fmla="*/ 789762 w 3600450"/>
              <a:gd name="connsiteY56" fmla="*/ 169766 h 533400"/>
              <a:gd name="connsiteX57" fmla="*/ 720067 w 3600450"/>
              <a:gd name="connsiteY57" fmla="*/ 169766 h 533400"/>
              <a:gd name="connsiteX58" fmla="*/ 720067 w 3600450"/>
              <a:gd name="connsiteY58" fmla="*/ 155246 h 533400"/>
              <a:gd name="connsiteX59" fmla="*/ 641660 w 3600450"/>
              <a:gd name="connsiteY59" fmla="*/ 155246 h 533400"/>
              <a:gd name="connsiteX60" fmla="*/ 641660 w 3600450"/>
              <a:gd name="connsiteY60" fmla="*/ 142179 h 533400"/>
              <a:gd name="connsiteX61" fmla="*/ 583581 w 3600450"/>
              <a:gd name="connsiteY61" fmla="*/ 142179 h 533400"/>
              <a:gd name="connsiteX62" fmla="*/ 583581 w 3600450"/>
              <a:gd name="connsiteY62" fmla="*/ 127659 h 533400"/>
              <a:gd name="connsiteX63" fmla="*/ 454354 w 3600450"/>
              <a:gd name="connsiteY63" fmla="*/ 127659 h 533400"/>
              <a:gd name="connsiteX64" fmla="*/ 454354 w 3600450"/>
              <a:gd name="connsiteY64" fmla="*/ 104426 h 533400"/>
              <a:gd name="connsiteX65" fmla="*/ 409343 w 3600450"/>
              <a:gd name="connsiteY65" fmla="*/ 104426 h 533400"/>
              <a:gd name="connsiteX66" fmla="*/ 409343 w 3600450"/>
              <a:gd name="connsiteY66" fmla="*/ 89907 h 533400"/>
              <a:gd name="connsiteX67" fmla="*/ 314964 w 3600450"/>
              <a:gd name="connsiteY67" fmla="*/ 89907 h 533400"/>
              <a:gd name="connsiteX68" fmla="*/ 314964 w 3600450"/>
              <a:gd name="connsiteY68" fmla="*/ 76839 h 533400"/>
              <a:gd name="connsiteX69" fmla="*/ 294636 w 3600450"/>
              <a:gd name="connsiteY69" fmla="*/ 76839 h 533400"/>
              <a:gd name="connsiteX70" fmla="*/ 294636 w 3600450"/>
              <a:gd name="connsiteY70" fmla="*/ 66675 h 533400"/>
              <a:gd name="connsiteX71" fmla="*/ 219133 w 3600450"/>
              <a:gd name="connsiteY71" fmla="*/ 66675 h 533400"/>
              <a:gd name="connsiteX72" fmla="*/ 219133 w 3600450"/>
              <a:gd name="connsiteY72" fmla="*/ 50703 h 533400"/>
              <a:gd name="connsiteX73" fmla="*/ 168313 w 3600450"/>
              <a:gd name="connsiteY73" fmla="*/ 50703 h 533400"/>
              <a:gd name="connsiteX74" fmla="*/ 168313 w 3600450"/>
              <a:gd name="connsiteY74" fmla="*/ 7144 h 533400"/>
              <a:gd name="connsiteX75" fmla="*/ 7144 w 3600450"/>
              <a:gd name="connsiteY75" fmla="*/ 7144 h 533400"/>
              <a:gd name="connsiteX76" fmla="*/ 7144 w 3600450"/>
              <a:gd name="connsiteY76" fmla="*/ 10049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600450" h="533400">
                <a:moveTo>
                  <a:pt x="3596440" y="535665"/>
                </a:moveTo>
                <a:lnTo>
                  <a:pt x="3417846" y="535665"/>
                </a:lnTo>
                <a:lnTo>
                  <a:pt x="3417846" y="522597"/>
                </a:lnTo>
                <a:lnTo>
                  <a:pt x="3263941" y="522597"/>
                </a:lnTo>
                <a:lnTo>
                  <a:pt x="3263941" y="512434"/>
                </a:lnTo>
                <a:lnTo>
                  <a:pt x="3121647" y="512434"/>
                </a:lnTo>
                <a:lnTo>
                  <a:pt x="3121647" y="502269"/>
                </a:lnTo>
                <a:lnTo>
                  <a:pt x="2957570" y="502269"/>
                </a:lnTo>
                <a:lnTo>
                  <a:pt x="2957570" y="492106"/>
                </a:lnTo>
                <a:lnTo>
                  <a:pt x="2823991" y="492106"/>
                </a:lnTo>
                <a:lnTo>
                  <a:pt x="2823991" y="470325"/>
                </a:lnTo>
                <a:lnTo>
                  <a:pt x="2585866" y="470325"/>
                </a:lnTo>
                <a:lnTo>
                  <a:pt x="2585866" y="460162"/>
                </a:lnTo>
                <a:lnTo>
                  <a:pt x="2565540" y="460162"/>
                </a:lnTo>
                <a:lnTo>
                  <a:pt x="2565540" y="455806"/>
                </a:lnTo>
                <a:lnTo>
                  <a:pt x="2530688" y="455806"/>
                </a:lnTo>
                <a:lnTo>
                  <a:pt x="2530688" y="442738"/>
                </a:lnTo>
                <a:lnTo>
                  <a:pt x="2267884" y="442738"/>
                </a:lnTo>
                <a:lnTo>
                  <a:pt x="2267884" y="432574"/>
                </a:lnTo>
                <a:lnTo>
                  <a:pt x="2185121" y="432574"/>
                </a:lnTo>
                <a:lnTo>
                  <a:pt x="2185121" y="418054"/>
                </a:lnTo>
                <a:lnTo>
                  <a:pt x="1938280" y="418054"/>
                </a:lnTo>
                <a:lnTo>
                  <a:pt x="1938280" y="403534"/>
                </a:lnTo>
                <a:lnTo>
                  <a:pt x="1884559" y="403534"/>
                </a:lnTo>
                <a:lnTo>
                  <a:pt x="1884559" y="396275"/>
                </a:lnTo>
                <a:lnTo>
                  <a:pt x="1829381" y="396275"/>
                </a:lnTo>
                <a:lnTo>
                  <a:pt x="1829381" y="384660"/>
                </a:lnTo>
                <a:lnTo>
                  <a:pt x="1724835" y="384660"/>
                </a:lnTo>
                <a:lnTo>
                  <a:pt x="1724835" y="367235"/>
                </a:lnTo>
                <a:lnTo>
                  <a:pt x="1618840" y="367235"/>
                </a:lnTo>
                <a:lnTo>
                  <a:pt x="1618840" y="354167"/>
                </a:lnTo>
                <a:lnTo>
                  <a:pt x="1528820" y="354167"/>
                </a:lnTo>
                <a:lnTo>
                  <a:pt x="1528820" y="338196"/>
                </a:lnTo>
                <a:lnTo>
                  <a:pt x="1454772" y="338196"/>
                </a:lnTo>
                <a:lnTo>
                  <a:pt x="1454772" y="320772"/>
                </a:lnTo>
                <a:lnTo>
                  <a:pt x="1271816" y="320772"/>
                </a:lnTo>
                <a:lnTo>
                  <a:pt x="1271816" y="307704"/>
                </a:lnTo>
                <a:lnTo>
                  <a:pt x="1209389" y="307704"/>
                </a:lnTo>
                <a:lnTo>
                  <a:pt x="1209389" y="291733"/>
                </a:lnTo>
                <a:lnTo>
                  <a:pt x="1194864" y="291733"/>
                </a:lnTo>
                <a:lnTo>
                  <a:pt x="1194864" y="275760"/>
                </a:lnTo>
                <a:lnTo>
                  <a:pt x="1160021" y="275760"/>
                </a:lnTo>
                <a:lnTo>
                  <a:pt x="1160021" y="261241"/>
                </a:lnTo>
                <a:lnTo>
                  <a:pt x="1112101" y="261241"/>
                </a:lnTo>
                <a:lnTo>
                  <a:pt x="1112101" y="253980"/>
                </a:lnTo>
                <a:lnTo>
                  <a:pt x="1068543" y="253980"/>
                </a:lnTo>
                <a:lnTo>
                  <a:pt x="1068543" y="240913"/>
                </a:lnTo>
                <a:lnTo>
                  <a:pt x="1022080" y="240913"/>
                </a:lnTo>
                <a:lnTo>
                  <a:pt x="1022080" y="230749"/>
                </a:lnTo>
                <a:lnTo>
                  <a:pt x="985780" y="230749"/>
                </a:lnTo>
                <a:lnTo>
                  <a:pt x="985780" y="214777"/>
                </a:lnTo>
                <a:lnTo>
                  <a:pt x="952384" y="214777"/>
                </a:lnTo>
                <a:lnTo>
                  <a:pt x="952384" y="200257"/>
                </a:lnTo>
                <a:lnTo>
                  <a:pt x="878333" y="200257"/>
                </a:lnTo>
                <a:lnTo>
                  <a:pt x="878333" y="184286"/>
                </a:lnTo>
                <a:lnTo>
                  <a:pt x="789762" y="184286"/>
                </a:lnTo>
                <a:lnTo>
                  <a:pt x="789762" y="169766"/>
                </a:lnTo>
                <a:lnTo>
                  <a:pt x="720067" y="169766"/>
                </a:lnTo>
                <a:lnTo>
                  <a:pt x="720067" y="155246"/>
                </a:lnTo>
                <a:lnTo>
                  <a:pt x="641660" y="155246"/>
                </a:lnTo>
                <a:lnTo>
                  <a:pt x="641660" y="142179"/>
                </a:lnTo>
                <a:lnTo>
                  <a:pt x="583581" y="142179"/>
                </a:lnTo>
                <a:lnTo>
                  <a:pt x="583581" y="127659"/>
                </a:lnTo>
                <a:lnTo>
                  <a:pt x="454354" y="127659"/>
                </a:lnTo>
                <a:lnTo>
                  <a:pt x="454354" y="104426"/>
                </a:lnTo>
                <a:lnTo>
                  <a:pt x="409343" y="104426"/>
                </a:lnTo>
                <a:lnTo>
                  <a:pt x="409343" y="89907"/>
                </a:lnTo>
                <a:lnTo>
                  <a:pt x="314964" y="89907"/>
                </a:lnTo>
                <a:lnTo>
                  <a:pt x="314964" y="76839"/>
                </a:lnTo>
                <a:lnTo>
                  <a:pt x="294636" y="76839"/>
                </a:lnTo>
                <a:lnTo>
                  <a:pt x="294636" y="66675"/>
                </a:lnTo>
                <a:lnTo>
                  <a:pt x="219133" y="66675"/>
                </a:lnTo>
                <a:lnTo>
                  <a:pt x="219133" y="50703"/>
                </a:lnTo>
                <a:lnTo>
                  <a:pt x="168313" y="50703"/>
                </a:lnTo>
                <a:lnTo>
                  <a:pt x="168313" y="7144"/>
                </a:lnTo>
                <a:lnTo>
                  <a:pt x="7144" y="7144"/>
                </a:lnTo>
                <a:lnTo>
                  <a:pt x="7144" y="10049"/>
                </a:lnTo>
              </a:path>
            </a:pathLst>
          </a:custGeom>
          <a:noFill/>
          <a:ln w="19050" cap="flat">
            <a:solidFill>
              <a:schemeClr val="accent3"/>
            </a:solidFill>
            <a:prstDash val="solid"/>
            <a:miter/>
          </a:ln>
        </p:spPr>
        <p:txBody>
          <a:bodyPr rtlCol="0" anchor="ctr"/>
          <a:lstStyle/>
          <a:p>
            <a:endParaRPr lang="fr-FR" dirty="0"/>
          </a:p>
        </p:txBody>
      </p:sp>
      <p:sp>
        <p:nvSpPr>
          <p:cNvPr id="93" name="Graphic 148">
            <a:extLst>
              <a:ext uri="{FF2B5EF4-FFF2-40B4-BE49-F238E27FC236}">
                <a16:creationId xmlns:a16="http://schemas.microsoft.com/office/drawing/2014/main" id="{2AF3B665-A92B-4366-B1D0-28BBB2DA567C}"/>
              </a:ext>
            </a:extLst>
          </p:cNvPr>
          <p:cNvSpPr/>
          <p:nvPr/>
        </p:nvSpPr>
        <p:spPr>
          <a:xfrm>
            <a:off x="6418052" y="4208903"/>
            <a:ext cx="2304000" cy="230226"/>
          </a:xfrm>
          <a:custGeom>
            <a:avLst/>
            <a:gdLst>
              <a:gd name="connsiteX0" fmla="*/ 3606603 w 3609975"/>
              <a:gd name="connsiteY0" fmla="*/ 374496 h 381000"/>
              <a:gd name="connsiteX1" fmla="*/ 3274105 w 3609975"/>
              <a:gd name="connsiteY1" fmla="*/ 374496 h 381000"/>
              <a:gd name="connsiteX2" fmla="*/ 3274105 w 3609975"/>
              <a:gd name="connsiteY2" fmla="*/ 352716 h 381000"/>
              <a:gd name="connsiteX3" fmla="*/ 3140517 w 3609975"/>
              <a:gd name="connsiteY3" fmla="*/ 352716 h 381000"/>
              <a:gd name="connsiteX4" fmla="*/ 3140517 w 3609975"/>
              <a:gd name="connsiteY4" fmla="*/ 339649 h 381000"/>
              <a:gd name="connsiteX5" fmla="*/ 2905297 w 3609975"/>
              <a:gd name="connsiteY5" fmla="*/ 339649 h 381000"/>
              <a:gd name="connsiteX6" fmla="*/ 2905297 w 3609975"/>
              <a:gd name="connsiteY6" fmla="*/ 323677 h 381000"/>
              <a:gd name="connsiteX7" fmla="*/ 2764460 w 3609975"/>
              <a:gd name="connsiteY7" fmla="*/ 323677 h 381000"/>
              <a:gd name="connsiteX8" fmla="*/ 2764460 w 3609975"/>
              <a:gd name="connsiteY8" fmla="*/ 310609 h 381000"/>
              <a:gd name="connsiteX9" fmla="*/ 2517619 w 3609975"/>
              <a:gd name="connsiteY9" fmla="*/ 310609 h 381000"/>
              <a:gd name="connsiteX10" fmla="*/ 2517619 w 3609975"/>
              <a:gd name="connsiteY10" fmla="*/ 298994 h 381000"/>
              <a:gd name="connsiteX11" fmla="*/ 2391299 w 3609975"/>
              <a:gd name="connsiteY11" fmla="*/ 298994 h 381000"/>
              <a:gd name="connsiteX12" fmla="*/ 2391299 w 3609975"/>
              <a:gd name="connsiteY12" fmla="*/ 283021 h 381000"/>
              <a:gd name="connsiteX13" fmla="*/ 2005070 w 3609975"/>
              <a:gd name="connsiteY13" fmla="*/ 283021 h 381000"/>
              <a:gd name="connsiteX14" fmla="*/ 2005070 w 3609975"/>
              <a:gd name="connsiteY14" fmla="*/ 271405 h 381000"/>
              <a:gd name="connsiteX15" fmla="*/ 1920859 w 3609975"/>
              <a:gd name="connsiteY15" fmla="*/ 271405 h 381000"/>
              <a:gd name="connsiteX16" fmla="*/ 1920859 w 3609975"/>
              <a:gd name="connsiteY16" fmla="*/ 259790 h 381000"/>
              <a:gd name="connsiteX17" fmla="*/ 1781461 w 3609975"/>
              <a:gd name="connsiteY17" fmla="*/ 259790 h 381000"/>
              <a:gd name="connsiteX18" fmla="*/ 1781461 w 3609975"/>
              <a:gd name="connsiteY18" fmla="*/ 253981 h 381000"/>
              <a:gd name="connsiteX19" fmla="*/ 1726292 w 3609975"/>
              <a:gd name="connsiteY19" fmla="*/ 253981 h 381000"/>
              <a:gd name="connsiteX20" fmla="*/ 1726292 w 3609975"/>
              <a:gd name="connsiteY20" fmla="*/ 236558 h 381000"/>
              <a:gd name="connsiteX21" fmla="*/ 1594161 w 3609975"/>
              <a:gd name="connsiteY21" fmla="*/ 236558 h 381000"/>
              <a:gd name="connsiteX22" fmla="*/ 1594161 w 3609975"/>
              <a:gd name="connsiteY22" fmla="*/ 226394 h 381000"/>
              <a:gd name="connsiteX23" fmla="*/ 1358941 w 3609975"/>
              <a:gd name="connsiteY23" fmla="*/ 226394 h 381000"/>
              <a:gd name="connsiteX24" fmla="*/ 1358941 w 3609975"/>
              <a:gd name="connsiteY24" fmla="*/ 220586 h 381000"/>
              <a:gd name="connsiteX25" fmla="*/ 1210837 w 3609975"/>
              <a:gd name="connsiteY25" fmla="*/ 220586 h 381000"/>
              <a:gd name="connsiteX26" fmla="*/ 1210837 w 3609975"/>
              <a:gd name="connsiteY26" fmla="*/ 210423 h 381000"/>
              <a:gd name="connsiteX27" fmla="*/ 1107748 w 3609975"/>
              <a:gd name="connsiteY27" fmla="*/ 210423 h 381000"/>
              <a:gd name="connsiteX28" fmla="*/ 1107748 w 3609975"/>
              <a:gd name="connsiteY28" fmla="*/ 195903 h 381000"/>
              <a:gd name="connsiteX29" fmla="*/ 1059828 w 3609975"/>
              <a:gd name="connsiteY29" fmla="*/ 195903 h 381000"/>
              <a:gd name="connsiteX30" fmla="*/ 1059828 w 3609975"/>
              <a:gd name="connsiteY30" fmla="*/ 188643 h 381000"/>
              <a:gd name="connsiteX31" fmla="*/ 1042407 w 3609975"/>
              <a:gd name="connsiteY31" fmla="*/ 188643 h 381000"/>
              <a:gd name="connsiteX32" fmla="*/ 1042407 w 3609975"/>
              <a:gd name="connsiteY32" fmla="*/ 178479 h 381000"/>
              <a:gd name="connsiteX33" fmla="*/ 972712 w 3609975"/>
              <a:gd name="connsiteY33" fmla="*/ 178479 h 381000"/>
              <a:gd name="connsiteX34" fmla="*/ 972712 w 3609975"/>
              <a:gd name="connsiteY34" fmla="*/ 179929 h 381000"/>
              <a:gd name="connsiteX35" fmla="*/ 955291 w 3609975"/>
              <a:gd name="connsiteY35" fmla="*/ 179929 h 381000"/>
              <a:gd name="connsiteX36" fmla="*/ 955291 w 3609975"/>
              <a:gd name="connsiteY36" fmla="*/ 172669 h 381000"/>
              <a:gd name="connsiteX37" fmla="*/ 904468 w 3609975"/>
              <a:gd name="connsiteY37" fmla="*/ 172669 h 381000"/>
              <a:gd name="connsiteX38" fmla="*/ 904468 w 3609975"/>
              <a:gd name="connsiteY38" fmla="*/ 166862 h 381000"/>
              <a:gd name="connsiteX39" fmla="*/ 869621 w 3609975"/>
              <a:gd name="connsiteY39" fmla="*/ 166862 h 381000"/>
              <a:gd name="connsiteX40" fmla="*/ 869621 w 3609975"/>
              <a:gd name="connsiteY40" fmla="*/ 159602 h 381000"/>
              <a:gd name="connsiteX41" fmla="*/ 702643 w 3609975"/>
              <a:gd name="connsiteY41" fmla="*/ 159602 h 381000"/>
              <a:gd name="connsiteX42" fmla="*/ 702643 w 3609975"/>
              <a:gd name="connsiteY42" fmla="*/ 140726 h 381000"/>
              <a:gd name="connsiteX43" fmla="*/ 653276 w 3609975"/>
              <a:gd name="connsiteY43" fmla="*/ 140726 h 381000"/>
              <a:gd name="connsiteX44" fmla="*/ 653276 w 3609975"/>
              <a:gd name="connsiteY44" fmla="*/ 127658 h 381000"/>
              <a:gd name="connsiteX45" fmla="*/ 582129 w 3609975"/>
              <a:gd name="connsiteY45" fmla="*/ 127658 h 381000"/>
              <a:gd name="connsiteX46" fmla="*/ 582129 w 3609975"/>
              <a:gd name="connsiteY46" fmla="*/ 120398 h 381000"/>
              <a:gd name="connsiteX47" fmla="*/ 532761 w 3609975"/>
              <a:gd name="connsiteY47" fmla="*/ 120398 h 381000"/>
              <a:gd name="connsiteX48" fmla="*/ 532761 w 3609975"/>
              <a:gd name="connsiteY48" fmla="*/ 104426 h 381000"/>
              <a:gd name="connsiteX49" fmla="*/ 484845 w 3609975"/>
              <a:gd name="connsiteY49" fmla="*/ 104426 h 381000"/>
              <a:gd name="connsiteX50" fmla="*/ 484845 w 3609975"/>
              <a:gd name="connsiteY50" fmla="*/ 88455 h 381000"/>
              <a:gd name="connsiteX51" fmla="*/ 435478 w 3609975"/>
              <a:gd name="connsiteY51" fmla="*/ 88455 h 381000"/>
              <a:gd name="connsiteX52" fmla="*/ 435478 w 3609975"/>
              <a:gd name="connsiteY52" fmla="*/ 79743 h 381000"/>
              <a:gd name="connsiteX53" fmla="*/ 383207 w 3609975"/>
              <a:gd name="connsiteY53" fmla="*/ 79743 h 381000"/>
              <a:gd name="connsiteX54" fmla="*/ 383207 w 3609975"/>
              <a:gd name="connsiteY54" fmla="*/ 66675 h 381000"/>
              <a:gd name="connsiteX55" fmla="*/ 326580 w 3609975"/>
              <a:gd name="connsiteY55" fmla="*/ 66675 h 381000"/>
              <a:gd name="connsiteX56" fmla="*/ 326580 w 3609975"/>
              <a:gd name="connsiteY56" fmla="*/ 53607 h 381000"/>
              <a:gd name="connsiteX57" fmla="*/ 287376 w 3609975"/>
              <a:gd name="connsiteY57" fmla="*/ 53607 h 381000"/>
              <a:gd name="connsiteX58" fmla="*/ 287376 w 3609975"/>
              <a:gd name="connsiteY58" fmla="*/ 40539 h 381000"/>
              <a:gd name="connsiteX59" fmla="*/ 245269 w 3609975"/>
              <a:gd name="connsiteY59" fmla="*/ 40539 h 381000"/>
              <a:gd name="connsiteX60" fmla="*/ 245269 w 3609975"/>
              <a:gd name="connsiteY60" fmla="*/ 31828 h 381000"/>
              <a:gd name="connsiteX61" fmla="*/ 204613 w 3609975"/>
              <a:gd name="connsiteY61" fmla="*/ 31828 h 381000"/>
              <a:gd name="connsiteX62" fmla="*/ 204613 w 3609975"/>
              <a:gd name="connsiteY62" fmla="*/ 17308 h 381000"/>
              <a:gd name="connsiteX63" fmla="*/ 59415 w 3609975"/>
              <a:gd name="connsiteY63" fmla="*/ 17308 h 381000"/>
              <a:gd name="connsiteX64" fmla="*/ 59415 w 3609975"/>
              <a:gd name="connsiteY64" fmla="*/ 7144 h 381000"/>
              <a:gd name="connsiteX65" fmla="*/ 7144 w 3609975"/>
              <a:gd name="connsiteY65" fmla="*/ 7144 h 381000"/>
              <a:gd name="connsiteX66" fmla="*/ 7144 w 3609975"/>
              <a:gd name="connsiteY66" fmla="*/ 10049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609975" h="381000">
                <a:moveTo>
                  <a:pt x="3606603" y="374496"/>
                </a:moveTo>
                <a:lnTo>
                  <a:pt x="3274105" y="374496"/>
                </a:lnTo>
                <a:lnTo>
                  <a:pt x="3274105" y="352716"/>
                </a:lnTo>
                <a:lnTo>
                  <a:pt x="3140517" y="352716"/>
                </a:lnTo>
                <a:lnTo>
                  <a:pt x="3140517" y="339649"/>
                </a:lnTo>
                <a:lnTo>
                  <a:pt x="2905297" y="339649"/>
                </a:lnTo>
                <a:lnTo>
                  <a:pt x="2905297" y="323677"/>
                </a:lnTo>
                <a:lnTo>
                  <a:pt x="2764460" y="323677"/>
                </a:lnTo>
                <a:lnTo>
                  <a:pt x="2764460" y="310609"/>
                </a:lnTo>
                <a:lnTo>
                  <a:pt x="2517619" y="310609"/>
                </a:lnTo>
                <a:lnTo>
                  <a:pt x="2517619" y="298994"/>
                </a:lnTo>
                <a:lnTo>
                  <a:pt x="2391299" y="298994"/>
                </a:lnTo>
                <a:lnTo>
                  <a:pt x="2391299" y="283021"/>
                </a:lnTo>
                <a:lnTo>
                  <a:pt x="2005070" y="283021"/>
                </a:lnTo>
                <a:lnTo>
                  <a:pt x="2005070" y="271405"/>
                </a:lnTo>
                <a:lnTo>
                  <a:pt x="1920859" y="271405"/>
                </a:lnTo>
                <a:lnTo>
                  <a:pt x="1920859" y="259790"/>
                </a:lnTo>
                <a:lnTo>
                  <a:pt x="1781461" y="259790"/>
                </a:lnTo>
                <a:lnTo>
                  <a:pt x="1781461" y="253981"/>
                </a:lnTo>
                <a:lnTo>
                  <a:pt x="1726292" y="253981"/>
                </a:lnTo>
                <a:lnTo>
                  <a:pt x="1726292" y="236558"/>
                </a:lnTo>
                <a:lnTo>
                  <a:pt x="1594161" y="236558"/>
                </a:lnTo>
                <a:lnTo>
                  <a:pt x="1594161" y="226394"/>
                </a:lnTo>
                <a:lnTo>
                  <a:pt x="1358941" y="226394"/>
                </a:lnTo>
                <a:lnTo>
                  <a:pt x="1358941" y="220586"/>
                </a:lnTo>
                <a:lnTo>
                  <a:pt x="1210837" y="220586"/>
                </a:lnTo>
                <a:lnTo>
                  <a:pt x="1210837" y="210423"/>
                </a:lnTo>
                <a:lnTo>
                  <a:pt x="1107748" y="210423"/>
                </a:lnTo>
                <a:lnTo>
                  <a:pt x="1107748" y="195903"/>
                </a:lnTo>
                <a:lnTo>
                  <a:pt x="1059828" y="195903"/>
                </a:lnTo>
                <a:lnTo>
                  <a:pt x="1059828" y="188643"/>
                </a:lnTo>
                <a:lnTo>
                  <a:pt x="1042407" y="188643"/>
                </a:lnTo>
                <a:lnTo>
                  <a:pt x="1042407" y="178479"/>
                </a:lnTo>
                <a:lnTo>
                  <a:pt x="972712" y="178479"/>
                </a:lnTo>
                <a:lnTo>
                  <a:pt x="972712" y="179929"/>
                </a:lnTo>
                <a:lnTo>
                  <a:pt x="955291" y="179929"/>
                </a:lnTo>
                <a:lnTo>
                  <a:pt x="955291" y="172669"/>
                </a:lnTo>
                <a:lnTo>
                  <a:pt x="904468" y="172669"/>
                </a:lnTo>
                <a:lnTo>
                  <a:pt x="904468" y="166862"/>
                </a:lnTo>
                <a:lnTo>
                  <a:pt x="869621" y="166862"/>
                </a:lnTo>
                <a:lnTo>
                  <a:pt x="869621" y="159602"/>
                </a:lnTo>
                <a:lnTo>
                  <a:pt x="702643" y="159602"/>
                </a:lnTo>
                <a:lnTo>
                  <a:pt x="702643" y="140726"/>
                </a:lnTo>
                <a:lnTo>
                  <a:pt x="653276" y="140726"/>
                </a:lnTo>
                <a:lnTo>
                  <a:pt x="653276" y="127658"/>
                </a:lnTo>
                <a:lnTo>
                  <a:pt x="582129" y="127658"/>
                </a:lnTo>
                <a:lnTo>
                  <a:pt x="582129" y="120398"/>
                </a:lnTo>
                <a:lnTo>
                  <a:pt x="532761" y="120398"/>
                </a:lnTo>
                <a:lnTo>
                  <a:pt x="532761" y="104426"/>
                </a:lnTo>
                <a:lnTo>
                  <a:pt x="484845" y="104426"/>
                </a:lnTo>
                <a:lnTo>
                  <a:pt x="484845" y="88455"/>
                </a:lnTo>
                <a:lnTo>
                  <a:pt x="435478" y="88455"/>
                </a:lnTo>
                <a:lnTo>
                  <a:pt x="435478" y="79743"/>
                </a:lnTo>
                <a:lnTo>
                  <a:pt x="383207" y="79743"/>
                </a:lnTo>
                <a:lnTo>
                  <a:pt x="383207" y="66675"/>
                </a:lnTo>
                <a:lnTo>
                  <a:pt x="326580" y="66675"/>
                </a:lnTo>
                <a:lnTo>
                  <a:pt x="326580" y="53607"/>
                </a:lnTo>
                <a:lnTo>
                  <a:pt x="287376" y="53607"/>
                </a:lnTo>
                <a:lnTo>
                  <a:pt x="287376" y="40539"/>
                </a:lnTo>
                <a:lnTo>
                  <a:pt x="245269" y="40539"/>
                </a:lnTo>
                <a:lnTo>
                  <a:pt x="245269" y="31828"/>
                </a:lnTo>
                <a:lnTo>
                  <a:pt x="204613" y="31828"/>
                </a:lnTo>
                <a:lnTo>
                  <a:pt x="204613" y="17308"/>
                </a:lnTo>
                <a:lnTo>
                  <a:pt x="59415" y="17308"/>
                </a:lnTo>
                <a:lnTo>
                  <a:pt x="59415" y="7144"/>
                </a:lnTo>
                <a:lnTo>
                  <a:pt x="7144" y="7144"/>
                </a:lnTo>
                <a:lnTo>
                  <a:pt x="7144" y="10049"/>
                </a:lnTo>
              </a:path>
            </a:pathLst>
          </a:custGeom>
          <a:noFill/>
          <a:ln w="19050" cap="flat">
            <a:solidFill>
              <a:schemeClr val="accent2"/>
            </a:solidFill>
            <a:prstDash val="solid"/>
            <a:miter/>
          </a:ln>
        </p:spPr>
        <p:txBody>
          <a:bodyPr rtlCol="0" anchor="ctr"/>
          <a:lstStyle/>
          <a:p>
            <a:endParaRPr lang="fr-FR" dirty="0"/>
          </a:p>
        </p:txBody>
      </p:sp>
      <p:grpSp>
        <p:nvGrpSpPr>
          <p:cNvPr id="94" name="Group 93">
            <a:extLst>
              <a:ext uri="{FF2B5EF4-FFF2-40B4-BE49-F238E27FC236}">
                <a16:creationId xmlns:a16="http://schemas.microsoft.com/office/drawing/2014/main" id="{1A8F9715-5FC3-41FF-BC01-050134C57642}"/>
              </a:ext>
            </a:extLst>
          </p:cNvPr>
          <p:cNvGrpSpPr/>
          <p:nvPr/>
        </p:nvGrpSpPr>
        <p:grpSpPr>
          <a:xfrm>
            <a:off x="57020" y="2229261"/>
            <a:ext cx="5758380" cy="3307288"/>
            <a:chOff x="5964969" y="1599912"/>
            <a:chExt cx="2826927" cy="2283931"/>
          </a:xfrm>
        </p:grpSpPr>
        <p:sp>
          <p:nvSpPr>
            <p:cNvPr id="95" name="Freeform 21">
              <a:extLst>
                <a:ext uri="{FF2B5EF4-FFF2-40B4-BE49-F238E27FC236}">
                  <a16:creationId xmlns:a16="http://schemas.microsoft.com/office/drawing/2014/main" id="{7611D607-5438-4859-AF10-F9883B2CE2A6}"/>
                </a:ext>
              </a:extLst>
            </p:cNvPr>
            <p:cNvSpPr>
              <a:spLocks/>
            </p:cNvSpPr>
            <p:nvPr/>
          </p:nvSpPr>
          <p:spPr bwMode="auto">
            <a:xfrm>
              <a:off x="6412223" y="1744688"/>
              <a:ext cx="2285077" cy="149419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000000"/>
                </a:solidFill>
              </a:endParaRPr>
            </a:p>
          </p:txBody>
        </p:sp>
        <p:sp>
          <p:nvSpPr>
            <p:cNvPr id="96" name="Line 6">
              <a:extLst>
                <a:ext uri="{FF2B5EF4-FFF2-40B4-BE49-F238E27FC236}">
                  <a16:creationId xmlns:a16="http://schemas.microsoft.com/office/drawing/2014/main" id="{D00F0B87-956B-4B46-876A-A9BDB142D237}"/>
                </a:ext>
              </a:extLst>
            </p:cNvPr>
            <p:cNvSpPr>
              <a:spLocks noChangeShapeType="1"/>
            </p:cNvSpPr>
            <p:nvPr/>
          </p:nvSpPr>
          <p:spPr bwMode="auto">
            <a:xfrm>
              <a:off x="6363812" y="1744687"/>
              <a:ext cx="5302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000000"/>
                </a:solidFill>
              </a:endParaRPr>
            </a:p>
          </p:txBody>
        </p:sp>
        <p:sp>
          <p:nvSpPr>
            <p:cNvPr id="97" name="Line 7">
              <a:extLst>
                <a:ext uri="{FF2B5EF4-FFF2-40B4-BE49-F238E27FC236}">
                  <a16:creationId xmlns:a16="http://schemas.microsoft.com/office/drawing/2014/main" id="{FF183DD0-2886-41A1-9D26-154E84ED2F6A}"/>
                </a:ext>
              </a:extLst>
            </p:cNvPr>
            <p:cNvSpPr>
              <a:spLocks noChangeShapeType="1"/>
            </p:cNvSpPr>
            <p:nvPr/>
          </p:nvSpPr>
          <p:spPr bwMode="auto">
            <a:xfrm>
              <a:off x="6363812" y="2046396"/>
              <a:ext cx="5302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000000"/>
                </a:solidFill>
              </a:endParaRPr>
            </a:p>
          </p:txBody>
        </p:sp>
        <p:sp>
          <p:nvSpPr>
            <p:cNvPr id="98" name="Line 8">
              <a:extLst>
                <a:ext uri="{FF2B5EF4-FFF2-40B4-BE49-F238E27FC236}">
                  <a16:creationId xmlns:a16="http://schemas.microsoft.com/office/drawing/2014/main" id="{EF4459DF-697E-4C29-A78E-9A049DA57EA9}"/>
                </a:ext>
              </a:extLst>
            </p:cNvPr>
            <p:cNvSpPr>
              <a:spLocks noChangeShapeType="1"/>
            </p:cNvSpPr>
            <p:nvPr/>
          </p:nvSpPr>
          <p:spPr bwMode="auto">
            <a:xfrm>
              <a:off x="6363812" y="2334557"/>
              <a:ext cx="5302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000000"/>
                </a:solidFill>
              </a:endParaRPr>
            </a:p>
          </p:txBody>
        </p:sp>
        <p:sp>
          <p:nvSpPr>
            <p:cNvPr id="99" name="Line 9">
              <a:extLst>
                <a:ext uri="{FF2B5EF4-FFF2-40B4-BE49-F238E27FC236}">
                  <a16:creationId xmlns:a16="http://schemas.microsoft.com/office/drawing/2014/main" id="{B8CA0E7F-3B70-45E9-9EED-878E22F54DCF}"/>
                </a:ext>
              </a:extLst>
            </p:cNvPr>
            <p:cNvSpPr>
              <a:spLocks noChangeShapeType="1"/>
            </p:cNvSpPr>
            <p:nvPr/>
          </p:nvSpPr>
          <p:spPr bwMode="auto">
            <a:xfrm>
              <a:off x="6363812" y="2632031"/>
              <a:ext cx="5302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000000"/>
                </a:solidFill>
              </a:endParaRPr>
            </a:p>
          </p:txBody>
        </p:sp>
        <p:sp>
          <p:nvSpPr>
            <p:cNvPr id="100" name="Line 10">
              <a:extLst>
                <a:ext uri="{FF2B5EF4-FFF2-40B4-BE49-F238E27FC236}">
                  <a16:creationId xmlns:a16="http://schemas.microsoft.com/office/drawing/2014/main" id="{59B58EB9-AF2B-430B-BA63-3E3CE2CE5463}"/>
                </a:ext>
              </a:extLst>
            </p:cNvPr>
            <p:cNvSpPr>
              <a:spLocks noChangeShapeType="1"/>
            </p:cNvSpPr>
            <p:nvPr/>
          </p:nvSpPr>
          <p:spPr bwMode="auto">
            <a:xfrm>
              <a:off x="6363812" y="2923299"/>
              <a:ext cx="5302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000000"/>
                </a:solidFill>
              </a:endParaRPr>
            </a:p>
          </p:txBody>
        </p:sp>
        <p:sp>
          <p:nvSpPr>
            <p:cNvPr id="101" name="Line 11">
              <a:extLst>
                <a:ext uri="{FF2B5EF4-FFF2-40B4-BE49-F238E27FC236}">
                  <a16:creationId xmlns:a16="http://schemas.microsoft.com/office/drawing/2014/main" id="{44C93571-AE5C-4A07-9CB5-0E6CA0C343F5}"/>
                </a:ext>
              </a:extLst>
            </p:cNvPr>
            <p:cNvSpPr>
              <a:spLocks noChangeShapeType="1"/>
            </p:cNvSpPr>
            <p:nvPr/>
          </p:nvSpPr>
          <p:spPr bwMode="auto">
            <a:xfrm>
              <a:off x="6363812" y="3217670"/>
              <a:ext cx="5302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000000"/>
                </a:solidFill>
              </a:endParaRPr>
            </a:p>
          </p:txBody>
        </p:sp>
        <p:sp>
          <p:nvSpPr>
            <p:cNvPr id="102" name="TextBox 101">
              <a:extLst>
                <a:ext uri="{FF2B5EF4-FFF2-40B4-BE49-F238E27FC236}">
                  <a16:creationId xmlns:a16="http://schemas.microsoft.com/office/drawing/2014/main" id="{5D594F3E-295C-4AE9-8D82-3B2F73544D30}"/>
                </a:ext>
              </a:extLst>
            </p:cNvPr>
            <p:cNvSpPr txBox="1"/>
            <p:nvPr/>
          </p:nvSpPr>
          <p:spPr>
            <a:xfrm rot="16200000">
              <a:off x="5252886" y="2408963"/>
              <a:ext cx="1769198" cy="151095"/>
            </a:xfrm>
            <a:prstGeom prst="rect">
              <a:avLst/>
            </a:prstGeom>
            <a:noFill/>
          </p:spPr>
          <p:txBody>
            <a:bodyPr wrap="none" rtlCol="0">
              <a:spAutoFit/>
            </a:bodyPr>
            <a:lstStyle/>
            <a:p>
              <a:pPr algn="ctr" fontAlgn="base">
                <a:spcBef>
                  <a:spcPct val="0"/>
                </a:spcBef>
                <a:spcAft>
                  <a:spcPct val="0"/>
                </a:spcAft>
              </a:pPr>
              <a:r>
                <a:rPr lang="fr-FR" sz="1400" dirty="0">
                  <a:solidFill>
                    <a:srgbClr val="4D4D4D"/>
                  </a:solidFill>
                  <a:cs typeface="Arial" panose="020B0604020202020204" pitchFamily="34" charset="0"/>
                </a:rPr>
                <a:t>Pourcentage sans évènement</a:t>
              </a:r>
            </a:p>
          </p:txBody>
        </p:sp>
        <p:sp>
          <p:nvSpPr>
            <p:cNvPr id="103" name="TextBox 102">
              <a:extLst>
                <a:ext uri="{FF2B5EF4-FFF2-40B4-BE49-F238E27FC236}">
                  <a16:creationId xmlns:a16="http://schemas.microsoft.com/office/drawing/2014/main" id="{E8B1ECFB-769D-4889-A705-8CD72018C8E2}"/>
                </a:ext>
              </a:extLst>
            </p:cNvPr>
            <p:cNvSpPr txBox="1"/>
            <p:nvPr/>
          </p:nvSpPr>
          <p:spPr>
            <a:xfrm>
              <a:off x="6931890" y="3359187"/>
              <a:ext cx="1233312" cy="212543"/>
            </a:xfrm>
            <a:prstGeom prst="rect">
              <a:avLst/>
            </a:prstGeom>
            <a:noFill/>
          </p:spPr>
          <p:txBody>
            <a:bodyPr wrap="none" rtlCol="0">
              <a:spAutoFit/>
            </a:bodyPr>
            <a:lstStyle/>
            <a:p>
              <a:pPr algn="ctr" fontAlgn="base">
                <a:spcBef>
                  <a:spcPct val="0"/>
                </a:spcBef>
                <a:spcAft>
                  <a:spcPct val="0"/>
                </a:spcAft>
              </a:pPr>
              <a:r>
                <a:rPr lang="fr-FR" sz="1400" dirty="0">
                  <a:solidFill>
                    <a:srgbClr val="4D4D4D"/>
                  </a:solidFill>
                  <a:cs typeface="Arial" panose="020B0604020202020204" pitchFamily="34" charset="0"/>
                </a:rPr>
                <a:t>Années après randomisation</a:t>
              </a:r>
            </a:p>
          </p:txBody>
        </p:sp>
        <p:sp>
          <p:nvSpPr>
            <p:cNvPr id="104" name="TextBox 103">
              <a:extLst>
                <a:ext uri="{FF2B5EF4-FFF2-40B4-BE49-F238E27FC236}">
                  <a16:creationId xmlns:a16="http://schemas.microsoft.com/office/drawing/2014/main" id="{BFDE45BC-D184-4453-A4AF-1F7F60D29179}"/>
                </a:ext>
              </a:extLst>
            </p:cNvPr>
            <p:cNvSpPr txBox="1"/>
            <p:nvPr/>
          </p:nvSpPr>
          <p:spPr>
            <a:xfrm>
              <a:off x="5964969" y="1636815"/>
              <a:ext cx="428610" cy="212543"/>
            </a:xfrm>
            <a:prstGeom prst="rect">
              <a:avLst/>
            </a:prstGeom>
            <a:noFill/>
          </p:spPr>
          <p:txBody>
            <a:bodyPr wrap="square" rtlCol="0" anchor="ctr" anchorCtr="0">
              <a:spAutoFit/>
            </a:bodyPr>
            <a:lstStyle/>
            <a:p>
              <a:pPr algn="r"/>
              <a:r>
                <a:rPr lang="fr-FR" sz="1400" dirty="0">
                  <a:solidFill>
                    <a:srgbClr val="4D4D4D"/>
                  </a:solidFill>
                  <a:cs typeface="Arial" panose="020B0604020202020204" pitchFamily="34" charset="0"/>
                </a:rPr>
                <a:t>100</a:t>
              </a:r>
            </a:p>
          </p:txBody>
        </p:sp>
        <p:sp>
          <p:nvSpPr>
            <p:cNvPr id="105" name="TextBox 104">
              <a:extLst>
                <a:ext uri="{FF2B5EF4-FFF2-40B4-BE49-F238E27FC236}">
                  <a16:creationId xmlns:a16="http://schemas.microsoft.com/office/drawing/2014/main" id="{82E29452-02B0-4F3D-9D43-409B4286B747}"/>
                </a:ext>
              </a:extLst>
            </p:cNvPr>
            <p:cNvSpPr txBox="1"/>
            <p:nvPr/>
          </p:nvSpPr>
          <p:spPr>
            <a:xfrm>
              <a:off x="6033413" y="1939639"/>
              <a:ext cx="360169" cy="212543"/>
            </a:xfrm>
            <a:prstGeom prst="rect">
              <a:avLst/>
            </a:prstGeom>
            <a:noFill/>
          </p:spPr>
          <p:txBody>
            <a:bodyPr wrap="square" rtlCol="0" anchor="ctr" anchorCtr="0">
              <a:spAutoFit/>
            </a:bodyPr>
            <a:lstStyle/>
            <a:p>
              <a:pPr algn="r"/>
              <a:r>
                <a:rPr lang="fr-FR" sz="1400" dirty="0">
                  <a:solidFill>
                    <a:srgbClr val="4D4D4D"/>
                  </a:solidFill>
                  <a:cs typeface="Arial" panose="020B0604020202020204" pitchFamily="34" charset="0"/>
                </a:rPr>
                <a:t>80</a:t>
              </a:r>
            </a:p>
          </p:txBody>
        </p:sp>
        <p:sp>
          <p:nvSpPr>
            <p:cNvPr id="106" name="TextBox 105">
              <a:extLst>
                <a:ext uri="{FF2B5EF4-FFF2-40B4-BE49-F238E27FC236}">
                  <a16:creationId xmlns:a16="http://schemas.microsoft.com/office/drawing/2014/main" id="{E206DC9B-B5E3-47E9-90E7-86A9C7C006FC}"/>
                </a:ext>
              </a:extLst>
            </p:cNvPr>
            <p:cNvSpPr txBox="1"/>
            <p:nvPr/>
          </p:nvSpPr>
          <p:spPr>
            <a:xfrm>
              <a:off x="6029697" y="2227669"/>
              <a:ext cx="363882" cy="212543"/>
            </a:xfrm>
            <a:prstGeom prst="rect">
              <a:avLst/>
            </a:prstGeom>
            <a:noFill/>
          </p:spPr>
          <p:txBody>
            <a:bodyPr wrap="square" rtlCol="0" anchor="ctr" anchorCtr="0">
              <a:spAutoFit/>
            </a:bodyPr>
            <a:lstStyle/>
            <a:p>
              <a:pPr algn="r"/>
              <a:r>
                <a:rPr lang="fr-FR" sz="1400" dirty="0">
                  <a:solidFill>
                    <a:srgbClr val="4D4D4D"/>
                  </a:solidFill>
                  <a:cs typeface="Arial" panose="020B0604020202020204" pitchFamily="34" charset="0"/>
                </a:rPr>
                <a:t>60</a:t>
              </a:r>
            </a:p>
          </p:txBody>
        </p:sp>
        <p:sp>
          <p:nvSpPr>
            <p:cNvPr id="107" name="TextBox 106">
              <a:extLst>
                <a:ext uri="{FF2B5EF4-FFF2-40B4-BE49-F238E27FC236}">
                  <a16:creationId xmlns:a16="http://schemas.microsoft.com/office/drawing/2014/main" id="{E476262A-B144-4DB4-A486-3F80F363827B}"/>
                </a:ext>
              </a:extLst>
            </p:cNvPr>
            <p:cNvSpPr txBox="1"/>
            <p:nvPr/>
          </p:nvSpPr>
          <p:spPr>
            <a:xfrm>
              <a:off x="6033412" y="2525012"/>
              <a:ext cx="360170" cy="212543"/>
            </a:xfrm>
            <a:prstGeom prst="rect">
              <a:avLst/>
            </a:prstGeom>
            <a:noFill/>
          </p:spPr>
          <p:txBody>
            <a:bodyPr wrap="square" rtlCol="0" anchor="ctr" anchorCtr="0">
              <a:spAutoFit/>
            </a:bodyPr>
            <a:lstStyle/>
            <a:p>
              <a:pPr algn="r"/>
              <a:r>
                <a:rPr lang="fr-FR" sz="1400" dirty="0">
                  <a:solidFill>
                    <a:srgbClr val="4D4D4D"/>
                  </a:solidFill>
                  <a:cs typeface="Arial" panose="020B0604020202020204" pitchFamily="34" charset="0"/>
                </a:rPr>
                <a:t>40</a:t>
              </a:r>
            </a:p>
          </p:txBody>
        </p:sp>
        <p:sp>
          <p:nvSpPr>
            <p:cNvPr id="108" name="TextBox 107">
              <a:extLst>
                <a:ext uri="{FF2B5EF4-FFF2-40B4-BE49-F238E27FC236}">
                  <a16:creationId xmlns:a16="http://schemas.microsoft.com/office/drawing/2014/main" id="{F0B5DAC2-8A93-48F2-9822-4B11B5BE88D6}"/>
                </a:ext>
              </a:extLst>
            </p:cNvPr>
            <p:cNvSpPr txBox="1"/>
            <p:nvPr/>
          </p:nvSpPr>
          <p:spPr>
            <a:xfrm>
              <a:off x="6029695" y="2816144"/>
              <a:ext cx="363884" cy="212543"/>
            </a:xfrm>
            <a:prstGeom prst="rect">
              <a:avLst/>
            </a:prstGeom>
            <a:noFill/>
          </p:spPr>
          <p:txBody>
            <a:bodyPr wrap="square" rtlCol="0" anchor="ctr" anchorCtr="0">
              <a:spAutoFit/>
            </a:bodyPr>
            <a:lstStyle/>
            <a:p>
              <a:pPr algn="r"/>
              <a:r>
                <a:rPr lang="fr-FR" sz="1400" dirty="0">
                  <a:solidFill>
                    <a:srgbClr val="4D4D4D"/>
                  </a:solidFill>
                  <a:cs typeface="Arial" panose="020B0604020202020204" pitchFamily="34" charset="0"/>
                </a:rPr>
                <a:t>20</a:t>
              </a:r>
            </a:p>
          </p:txBody>
        </p:sp>
        <p:sp>
          <p:nvSpPr>
            <p:cNvPr id="109" name="TextBox 108">
              <a:extLst>
                <a:ext uri="{FF2B5EF4-FFF2-40B4-BE49-F238E27FC236}">
                  <a16:creationId xmlns:a16="http://schemas.microsoft.com/office/drawing/2014/main" id="{E4E6F7DD-611D-4954-BA58-256D8BEC4B4A}"/>
                </a:ext>
              </a:extLst>
            </p:cNvPr>
            <p:cNvSpPr txBox="1"/>
            <p:nvPr/>
          </p:nvSpPr>
          <p:spPr>
            <a:xfrm>
              <a:off x="6186801" y="3110381"/>
              <a:ext cx="206778" cy="212543"/>
            </a:xfrm>
            <a:prstGeom prst="rect">
              <a:avLst/>
            </a:prstGeom>
            <a:noFill/>
          </p:spPr>
          <p:txBody>
            <a:bodyPr wrap="square" rtlCol="0" anchor="ctr" anchorCtr="0">
              <a:spAutoFit/>
            </a:bodyPr>
            <a:lstStyle/>
            <a:p>
              <a:pPr algn="r"/>
              <a:r>
                <a:rPr lang="fr-FR" sz="1400" dirty="0">
                  <a:solidFill>
                    <a:srgbClr val="4D4D4D"/>
                  </a:solidFill>
                  <a:cs typeface="Arial" panose="020B0604020202020204" pitchFamily="34" charset="0"/>
                </a:rPr>
                <a:t>0</a:t>
              </a:r>
            </a:p>
          </p:txBody>
        </p:sp>
        <p:sp>
          <p:nvSpPr>
            <p:cNvPr id="110" name="Line 19">
              <a:extLst>
                <a:ext uri="{FF2B5EF4-FFF2-40B4-BE49-F238E27FC236}">
                  <a16:creationId xmlns:a16="http://schemas.microsoft.com/office/drawing/2014/main" id="{5F602015-5DF1-449C-919C-FED14B78D6B3}"/>
                </a:ext>
              </a:extLst>
            </p:cNvPr>
            <p:cNvSpPr>
              <a:spLocks noChangeShapeType="1"/>
            </p:cNvSpPr>
            <p:nvPr/>
          </p:nvSpPr>
          <p:spPr bwMode="auto">
            <a:xfrm>
              <a:off x="6776666" y="3239128"/>
              <a:ext cx="0" cy="415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000000"/>
                </a:solidFill>
              </a:endParaRPr>
            </a:p>
          </p:txBody>
        </p:sp>
        <p:sp>
          <p:nvSpPr>
            <p:cNvPr id="111" name="TextBox 110">
              <a:extLst>
                <a:ext uri="{FF2B5EF4-FFF2-40B4-BE49-F238E27FC236}">
                  <a16:creationId xmlns:a16="http://schemas.microsoft.com/office/drawing/2014/main" id="{D1316796-7EF3-43B4-8A45-7EF462913912}"/>
                </a:ext>
              </a:extLst>
            </p:cNvPr>
            <p:cNvSpPr txBox="1"/>
            <p:nvPr/>
          </p:nvSpPr>
          <p:spPr>
            <a:xfrm>
              <a:off x="6661237" y="3238514"/>
              <a:ext cx="230856" cy="645327"/>
            </a:xfrm>
            <a:prstGeom prst="rect">
              <a:avLst/>
            </a:prstGeom>
            <a:noFill/>
          </p:spPr>
          <p:txBody>
            <a:bodyPr wrap="none" lIns="36000" tIns="36000" rIns="36000" bIns="36000" rtlCol="0" anchor="t" anchorCtr="0">
              <a:spAutoFit/>
            </a:bodyPr>
            <a:lstStyle/>
            <a:p>
              <a:pPr algn="ctr"/>
              <a:r>
                <a:rPr lang="fr-FR" sz="1400" dirty="0">
                  <a:solidFill>
                    <a:srgbClr val="4D4D4D"/>
                  </a:solidFill>
                  <a:cs typeface="Arial" panose="020B0604020202020204" pitchFamily="34" charset="0"/>
                </a:rPr>
                <a:t>1</a:t>
              </a:r>
            </a:p>
            <a:p>
              <a:pPr algn="ctr"/>
              <a:endParaRPr lang="fr-FR" sz="1400" dirty="0">
                <a:solidFill>
                  <a:srgbClr val="000000"/>
                </a:solidFill>
                <a:cs typeface="Arial" panose="020B0604020202020204" pitchFamily="34" charset="0"/>
              </a:endParaRPr>
            </a:p>
            <a:p>
              <a:pPr algn="ctr"/>
              <a:r>
                <a:rPr lang="fr-FR" sz="1400" dirty="0">
                  <a:solidFill>
                    <a:schemeClr val="accent3"/>
                  </a:solidFill>
                  <a:cs typeface="Arial" panose="020B0604020202020204" pitchFamily="34" charset="0"/>
                </a:rPr>
                <a:t>1493</a:t>
              </a:r>
            </a:p>
            <a:p>
              <a:pPr algn="ctr"/>
              <a:r>
                <a:rPr lang="fr-FR" sz="1400" dirty="0">
                  <a:solidFill>
                    <a:schemeClr val="accent2"/>
                  </a:solidFill>
                  <a:cs typeface="Arial" panose="020B0604020202020204" pitchFamily="34" charset="0"/>
                </a:rPr>
                <a:t>1492</a:t>
              </a:r>
            </a:p>
          </p:txBody>
        </p:sp>
        <p:sp>
          <p:nvSpPr>
            <p:cNvPr id="112" name="Line 21">
              <a:extLst>
                <a:ext uri="{FF2B5EF4-FFF2-40B4-BE49-F238E27FC236}">
                  <a16:creationId xmlns:a16="http://schemas.microsoft.com/office/drawing/2014/main" id="{6A21ED28-91D7-41B3-A58C-6F893EBC0FD7}"/>
                </a:ext>
              </a:extLst>
            </p:cNvPr>
            <p:cNvSpPr>
              <a:spLocks noChangeShapeType="1"/>
            </p:cNvSpPr>
            <p:nvPr/>
          </p:nvSpPr>
          <p:spPr bwMode="auto">
            <a:xfrm>
              <a:off x="7156541" y="3239128"/>
              <a:ext cx="0" cy="415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000000"/>
                </a:solidFill>
                <a:cs typeface="Arial" panose="020B0604020202020204" pitchFamily="34" charset="0"/>
              </a:endParaRPr>
            </a:p>
          </p:txBody>
        </p:sp>
        <p:sp>
          <p:nvSpPr>
            <p:cNvPr id="113" name="TextBox 112">
              <a:extLst>
                <a:ext uri="{FF2B5EF4-FFF2-40B4-BE49-F238E27FC236}">
                  <a16:creationId xmlns:a16="http://schemas.microsoft.com/office/drawing/2014/main" id="{CDFCA659-51FD-4AEB-9313-95528812DEFF}"/>
                </a:ext>
              </a:extLst>
            </p:cNvPr>
            <p:cNvSpPr txBox="1"/>
            <p:nvPr/>
          </p:nvSpPr>
          <p:spPr>
            <a:xfrm>
              <a:off x="7049167" y="3238514"/>
              <a:ext cx="230856" cy="645327"/>
            </a:xfrm>
            <a:prstGeom prst="rect">
              <a:avLst/>
            </a:prstGeom>
            <a:noFill/>
          </p:spPr>
          <p:txBody>
            <a:bodyPr wrap="none" lIns="36000" tIns="36000" rIns="36000" bIns="36000" rtlCol="0" anchor="t" anchorCtr="0">
              <a:spAutoFit/>
            </a:bodyPr>
            <a:lstStyle/>
            <a:p>
              <a:pPr algn="ctr"/>
              <a:r>
                <a:rPr lang="fr-FR" sz="1400" dirty="0">
                  <a:solidFill>
                    <a:srgbClr val="4D4D4D"/>
                  </a:solidFill>
                  <a:cs typeface="Arial" panose="020B0604020202020204" pitchFamily="34" charset="0"/>
                </a:rPr>
                <a:t>2</a:t>
              </a:r>
            </a:p>
            <a:p>
              <a:pPr algn="ctr"/>
              <a:endParaRPr lang="fr-FR" sz="1400" dirty="0">
                <a:solidFill>
                  <a:srgbClr val="000000"/>
                </a:solidFill>
                <a:cs typeface="Arial" panose="020B0604020202020204" pitchFamily="34" charset="0"/>
              </a:endParaRPr>
            </a:p>
            <a:p>
              <a:pPr algn="ctr"/>
              <a:r>
                <a:rPr lang="fr-FR" sz="1400" dirty="0">
                  <a:solidFill>
                    <a:schemeClr val="accent3"/>
                  </a:solidFill>
                  <a:cs typeface="Arial" panose="020B0604020202020204" pitchFamily="34" charset="0"/>
                </a:rPr>
                <a:t>1318</a:t>
              </a:r>
            </a:p>
            <a:p>
              <a:pPr algn="ctr"/>
              <a:r>
                <a:rPr lang="fr-FR" sz="1400" dirty="0">
                  <a:solidFill>
                    <a:schemeClr val="accent2"/>
                  </a:solidFill>
                  <a:cs typeface="Arial" panose="020B0604020202020204" pitchFamily="34" charset="0"/>
                </a:rPr>
                <a:t>1331</a:t>
              </a:r>
            </a:p>
          </p:txBody>
        </p:sp>
        <p:sp>
          <p:nvSpPr>
            <p:cNvPr id="114" name="Line 19">
              <a:extLst>
                <a:ext uri="{FF2B5EF4-FFF2-40B4-BE49-F238E27FC236}">
                  <a16:creationId xmlns:a16="http://schemas.microsoft.com/office/drawing/2014/main" id="{069215B7-F87D-479C-B4DA-70393E6DF4B4}"/>
                </a:ext>
              </a:extLst>
            </p:cNvPr>
            <p:cNvSpPr>
              <a:spLocks noChangeShapeType="1"/>
            </p:cNvSpPr>
            <p:nvPr/>
          </p:nvSpPr>
          <p:spPr bwMode="auto">
            <a:xfrm>
              <a:off x="6414250" y="3239129"/>
              <a:ext cx="0" cy="415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000000"/>
                </a:solidFill>
              </a:endParaRPr>
            </a:p>
          </p:txBody>
        </p:sp>
        <p:sp>
          <p:nvSpPr>
            <p:cNvPr id="115" name="Line 21">
              <a:extLst>
                <a:ext uri="{FF2B5EF4-FFF2-40B4-BE49-F238E27FC236}">
                  <a16:creationId xmlns:a16="http://schemas.microsoft.com/office/drawing/2014/main" id="{AAC46860-3956-4533-BABF-013B6F3B9E36}"/>
                </a:ext>
              </a:extLst>
            </p:cNvPr>
            <p:cNvSpPr>
              <a:spLocks noChangeShapeType="1"/>
            </p:cNvSpPr>
            <p:nvPr/>
          </p:nvSpPr>
          <p:spPr bwMode="auto">
            <a:xfrm>
              <a:off x="7546955" y="3239129"/>
              <a:ext cx="0" cy="415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000000"/>
                </a:solidFill>
                <a:cs typeface="Arial" panose="020B0604020202020204" pitchFamily="34" charset="0"/>
              </a:endParaRPr>
            </a:p>
          </p:txBody>
        </p:sp>
        <p:sp>
          <p:nvSpPr>
            <p:cNvPr id="116" name="TextBox 115">
              <a:extLst>
                <a:ext uri="{FF2B5EF4-FFF2-40B4-BE49-F238E27FC236}">
                  <a16:creationId xmlns:a16="http://schemas.microsoft.com/office/drawing/2014/main" id="{56C9C668-171C-44B8-91C2-2C79A4E184A8}"/>
                </a:ext>
              </a:extLst>
            </p:cNvPr>
            <p:cNvSpPr txBox="1"/>
            <p:nvPr/>
          </p:nvSpPr>
          <p:spPr>
            <a:xfrm>
              <a:off x="7442855" y="3238516"/>
              <a:ext cx="224309" cy="645327"/>
            </a:xfrm>
            <a:prstGeom prst="rect">
              <a:avLst/>
            </a:prstGeom>
            <a:noFill/>
          </p:spPr>
          <p:txBody>
            <a:bodyPr wrap="none" lIns="36000" tIns="36000" rIns="36000" bIns="36000" rtlCol="0" anchor="t" anchorCtr="0">
              <a:spAutoFit/>
            </a:bodyPr>
            <a:lstStyle/>
            <a:p>
              <a:pPr algn="ctr"/>
              <a:r>
                <a:rPr lang="fr-FR" sz="1400" dirty="0">
                  <a:solidFill>
                    <a:srgbClr val="4D4D4D"/>
                  </a:solidFill>
                  <a:cs typeface="Arial" panose="020B0604020202020204" pitchFamily="34" charset="0"/>
                </a:rPr>
                <a:t>3</a:t>
              </a:r>
            </a:p>
            <a:p>
              <a:pPr algn="ctr"/>
              <a:endParaRPr lang="fr-FR" sz="1400" dirty="0">
                <a:solidFill>
                  <a:srgbClr val="000000"/>
                </a:solidFill>
                <a:cs typeface="Arial" panose="020B0604020202020204" pitchFamily="34" charset="0"/>
              </a:endParaRPr>
            </a:p>
            <a:p>
              <a:pPr algn="ctr"/>
              <a:r>
                <a:rPr lang="fr-FR" sz="1400" dirty="0">
                  <a:solidFill>
                    <a:schemeClr val="accent3"/>
                  </a:solidFill>
                  <a:cs typeface="Arial" panose="020B0604020202020204" pitchFamily="34" charset="0"/>
                </a:rPr>
                <a:t>1137</a:t>
              </a:r>
            </a:p>
            <a:p>
              <a:pPr algn="ctr"/>
              <a:r>
                <a:rPr lang="fr-FR" sz="1400" dirty="0">
                  <a:solidFill>
                    <a:schemeClr val="accent2"/>
                  </a:solidFill>
                  <a:cs typeface="Arial" panose="020B0604020202020204" pitchFamily="34" charset="0"/>
                </a:rPr>
                <a:t>1156</a:t>
              </a:r>
            </a:p>
          </p:txBody>
        </p:sp>
        <p:sp>
          <p:nvSpPr>
            <p:cNvPr id="117" name="TextBox 116">
              <a:extLst>
                <a:ext uri="{FF2B5EF4-FFF2-40B4-BE49-F238E27FC236}">
                  <a16:creationId xmlns:a16="http://schemas.microsoft.com/office/drawing/2014/main" id="{EBB1BF88-0FB9-4BA4-B8B2-C0A71D313DE7}"/>
                </a:ext>
              </a:extLst>
            </p:cNvPr>
            <p:cNvSpPr txBox="1"/>
            <p:nvPr/>
          </p:nvSpPr>
          <p:spPr>
            <a:xfrm>
              <a:off x="6295004" y="3238516"/>
              <a:ext cx="230856" cy="645327"/>
            </a:xfrm>
            <a:prstGeom prst="rect">
              <a:avLst/>
            </a:prstGeom>
            <a:noFill/>
          </p:spPr>
          <p:txBody>
            <a:bodyPr wrap="none" lIns="36000" tIns="36000" rIns="36000" bIns="36000" rtlCol="0" anchor="t" anchorCtr="0">
              <a:spAutoFit/>
            </a:bodyPr>
            <a:lstStyle/>
            <a:p>
              <a:pPr algn="ctr"/>
              <a:r>
                <a:rPr lang="fr-FR" sz="1400" dirty="0">
                  <a:solidFill>
                    <a:srgbClr val="4D4D4D"/>
                  </a:solidFill>
                  <a:cs typeface="Arial" panose="020B0604020202020204" pitchFamily="34" charset="0"/>
                </a:rPr>
                <a:t>0</a:t>
              </a:r>
            </a:p>
            <a:p>
              <a:pPr algn="ctr"/>
              <a:endParaRPr lang="fr-FR" sz="1400" dirty="0">
                <a:solidFill>
                  <a:srgbClr val="000000"/>
                </a:solidFill>
                <a:cs typeface="Arial" panose="020B0604020202020204" pitchFamily="34" charset="0"/>
              </a:endParaRPr>
            </a:p>
            <a:p>
              <a:pPr algn="ctr"/>
              <a:r>
                <a:rPr lang="fr-FR" sz="1400" dirty="0">
                  <a:solidFill>
                    <a:schemeClr val="accent3"/>
                  </a:solidFill>
                  <a:cs typeface="Arial" panose="020B0604020202020204" pitchFamily="34" charset="0"/>
                </a:rPr>
                <a:t>1639</a:t>
              </a:r>
            </a:p>
            <a:p>
              <a:pPr algn="ctr"/>
              <a:r>
                <a:rPr lang="fr-FR" sz="1400" dirty="0">
                  <a:solidFill>
                    <a:schemeClr val="accent2"/>
                  </a:solidFill>
                  <a:cs typeface="Arial" panose="020B0604020202020204" pitchFamily="34" charset="0"/>
                </a:rPr>
                <a:t>1634</a:t>
              </a:r>
            </a:p>
          </p:txBody>
        </p:sp>
        <p:sp>
          <p:nvSpPr>
            <p:cNvPr id="118" name="Line 19">
              <a:extLst>
                <a:ext uri="{FF2B5EF4-FFF2-40B4-BE49-F238E27FC236}">
                  <a16:creationId xmlns:a16="http://schemas.microsoft.com/office/drawing/2014/main" id="{B770B124-3E4E-4A9D-8F8D-2D19C827520C}"/>
                </a:ext>
              </a:extLst>
            </p:cNvPr>
            <p:cNvSpPr>
              <a:spLocks noChangeShapeType="1"/>
            </p:cNvSpPr>
            <p:nvPr/>
          </p:nvSpPr>
          <p:spPr bwMode="auto">
            <a:xfrm>
              <a:off x="8313975" y="3239129"/>
              <a:ext cx="0" cy="415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000000"/>
                </a:solidFill>
              </a:endParaRPr>
            </a:p>
          </p:txBody>
        </p:sp>
        <p:sp>
          <p:nvSpPr>
            <p:cNvPr id="119" name="Line 21">
              <a:extLst>
                <a:ext uri="{FF2B5EF4-FFF2-40B4-BE49-F238E27FC236}">
                  <a16:creationId xmlns:a16="http://schemas.microsoft.com/office/drawing/2014/main" id="{1FE0B5CD-3513-4FEB-93A3-E71A96D6074F}"/>
                </a:ext>
              </a:extLst>
            </p:cNvPr>
            <p:cNvSpPr>
              <a:spLocks noChangeShapeType="1"/>
            </p:cNvSpPr>
            <p:nvPr/>
          </p:nvSpPr>
          <p:spPr bwMode="auto">
            <a:xfrm>
              <a:off x="7936422" y="3239129"/>
              <a:ext cx="0" cy="415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000000"/>
                </a:solidFill>
                <a:cs typeface="Arial" panose="020B0604020202020204" pitchFamily="34" charset="0"/>
              </a:endParaRPr>
            </a:p>
          </p:txBody>
        </p:sp>
        <p:sp>
          <p:nvSpPr>
            <p:cNvPr id="120" name="TextBox 119">
              <a:extLst>
                <a:ext uri="{FF2B5EF4-FFF2-40B4-BE49-F238E27FC236}">
                  <a16:creationId xmlns:a16="http://schemas.microsoft.com/office/drawing/2014/main" id="{A871F88A-51B7-49DF-8413-19C9F21CB5F7}"/>
                </a:ext>
              </a:extLst>
            </p:cNvPr>
            <p:cNvSpPr txBox="1"/>
            <p:nvPr/>
          </p:nvSpPr>
          <p:spPr>
            <a:xfrm>
              <a:off x="7853425" y="3238516"/>
              <a:ext cx="182066" cy="645326"/>
            </a:xfrm>
            <a:prstGeom prst="rect">
              <a:avLst/>
            </a:prstGeom>
            <a:noFill/>
          </p:spPr>
          <p:txBody>
            <a:bodyPr wrap="none" lIns="36000" tIns="36000" rIns="36000" bIns="36000" rtlCol="0" anchor="t" anchorCtr="0">
              <a:spAutoFit/>
            </a:bodyPr>
            <a:lstStyle/>
            <a:p>
              <a:pPr algn="ctr"/>
              <a:r>
                <a:rPr lang="fr-FR" sz="1400" dirty="0">
                  <a:solidFill>
                    <a:srgbClr val="4D4D4D"/>
                  </a:solidFill>
                  <a:cs typeface="Arial" panose="020B0604020202020204" pitchFamily="34" charset="0"/>
                </a:rPr>
                <a:t>4</a:t>
              </a:r>
            </a:p>
            <a:p>
              <a:pPr algn="ctr"/>
              <a:endParaRPr lang="fr-FR" sz="1400" dirty="0">
                <a:solidFill>
                  <a:srgbClr val="000000"/>
                </a:solidFill>
                <a:cs typeface="Arial" panose="020B0604020202020204" pitchFamily="34" charset="0"/>
              </a:endParaRPr>
            </a:p>
            <a:p>
              <a:pPr algn="r"/>
              <a:r>
                <a:rPr lang="fr-FR" sz="1400" dirty="0">
                  <a:solidFill>
                    <a:schemeClr val="accent3"/>
                  </a:solidFill>
                  <a:cs typeface="Arial" panose="020B0604020202020204" pitchFamily="34" charset="0"/>
                </a:rPr>
                <a:t>938</a:t>
              </a:r>
            </a:p>
            <a:p>
              <a:pPr algn="r"/>
              <a:r>
                <a:rPr lang="fr-FR" sz="1400" dirty="0">
                  <a:solidFill>
                    <a:schemeClr val="accent2"/>
                  </a:solidFill>
                  <a:cs typeface="Arial" panose="020B0604020202020204" pitchFamily="34" charset="0"/>
                </a:rPr>
                <a:t>946</a:t>
              </a:r>
            </a:p>
          </p:txBody>
        </p:sp>
        <p:sp>
          <p:nvSpPr>
            <p:cNvPr id="121" name="TextBox 120">
              <a:extLst>
                <a:ext uri="{FF2B5EF4-FFF2-40B4-BE49-F238E27FC236}">
                  <a16:creationId xmlns:a16="http://schemas.microsoft.com/office/drawing/2014/main" id="{D851AC27-982C-40C6-A285-BAF06CA7B01A}"/>
                </a:ext>
              </a:extLst>
            </p:cNvPr>
            <p:cNvSpPr txBox="1"/>
            <p:nvPr/>
          </p:nvSpPr>
          <p:spPr>
            <a:xfrm>
              <a:off x="8222941" y="3238516"/>
              <a:ext cx="182065" cy="645326"/>
            </a:xfrm>
            <a:prstGeom prst="rect">
              <a:avLst/>
            </a:prstGeom>
            <a:noFill/>
          </p:spPr>
          <p:txBody>
            <a:bodyPr wrap="none" lIns="36000" tIns="36000" rIns="36000" bIns="36000" rtlCol="0" anchor="t" anchorCtr="0">
              <a:spAutoFit/>
            </a:bodyPr>
            <a:lstStyle/>
            <a:p>
              <a:pPr algn="ctr"/>
              <a:r>
                <a:rPr lang="fr-FR" sz="1400" dirty="0">
                  <a:solidFill>
                    <a:srgbClr val="4D4D4D"/>
                  </a:solidFill>
                  <a:cs typeface="Arial" panose="020B0604020202020204" pitchFamily="34" charset="0"/>
                </a:rPr>
                <a:t>5</a:t>
              </a:r>
            </a:p>
            <a:p>
              <a:pPr algn="ctr"/>
              <a:endParaRPr lang="fr-FR" sz="1400" dirty="0">
                <a:solidFill>
                  <a:srgbClr val="000000"/>
                </a:solidFill>
                <a:cs typeface="Arial" panose="020B0604020202020204" pitchFamily="34" charset="0"/>
              </a:endParaRPr>
            </a:p>
            <a:p>
              <a:pPr algn="ctr"/>
              <a:r>
                <a:rPr lang="fr-FR" sz="1400" dirty="0">
                  <a:solidFill>
                    <a:schemeClr val="accent3"/>
                  </a:solidFill>
                  <a:cs typeface="Arial" panose="020B0604020202020204" pitchFamily="34" charset="0"/>
                </a:rPr>
                <a:t>668</a:t>
              </a:r>
            </a:p>
            <a:p>
              <a:pPr algn="ctr"/>
              <a:r>
                <a:rPr lang="fr-FR" sz="1400" dirty="0">
                  <a:solidFill>
                    <a:schemeClr val="accent2"/>
                  </a:solidFill>
                  <a:cs typeface="Arial" panose="020B0604020202020204" pitchFamily="34" charset="0"/>
                </a:rPr>
                <a:t>693</a:t>
              </a:r>
            </a:p>
          </p:txBody>
        </p:sp>
        <p:sp>
          <p:nvSpPr>
            <p:cNvPr id="122" name="Line 21">
              <a:extLst>
                <a:ext uri="{FF2B5EF4-FFF2-40B4-BE49-F238E27FC236}">
                  <a16:creationId xmlns:a16="http://schemas.microsoft.com/office/drawing/2014/main" id="{7E71E6B0-940E-4588-A3A3-59F1940674C8}"/>
                </a:ext>
              </a:extLst>
            </p:cNvPr>
            <p:cNvSpPr>
              <a:spLocks noChangeShapeType="1"/>
            </p:cNvSpPr>
            <p:nvPr/>
          </p:nvSpPr>
          <p:spPr bwMode="auto">
            <a:xfrm>
              <a:off x="8697300" y="3239129"/>
              <a:ext cx="0" cy="415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000000"/>
                </a:solidFill>
                <a:cs typeface="Arial" panose="020B0604020202020204" pitchFamily="34" charset="0"/>
              </a:endParaRPr>
            </a:p>
          </p:txBody>
        </p:sp>
        <p:sp>
          <p:nvSpPr>
            <p:cNvPr id="123" name="TextBox 122">
              <a:extLst>
                <a:ext uri="{FF2B5EF4-FFF2-40B4-BE49-F238E27FC236}">
                  <a16:creationId xmlns:a16="http://schemas.microsoft.com/office/drawing/2014/main" id="{89150FA1-5E5B-4B5B-A11C-AE60FFEC4F80}"/>
                </a:ext>
              </a:extLst>
            </p:cNvPr>
            <p:cNvSpPr txBox="1"/>
            <p:nvPr/>
          </p:nvSpPr>
          <p:spPr>
            <a:xfrm>
              <a:off x="8609831" y="3238516"/>
              <a:ext cx="182065" cy="645326"/>
            </a:xfrm>
            <a:prstGeom prst="rect">
              <a:avLst/>
            </a:prstGeom>
            <a:noFill/>
          </p:spPr>
          <p:txBody>
            <a:bodyPr wrap="none" lIns="36000" tIns="36000" rIns="36000" bIns="36000" rtlCol="0" anchor="t" anchorCtr="0">
              <a:spAutoFit/>
            </a:bodyPr>
            <a:lstStyle/>
            <a:p>
              <a:pPr algn="ctr"/>
              <a:r>
                <a:rPr lang="fr-FR" sz="1400" dirty="0">
                  <a:solidFill>
                    <a:srgbClr val="4D4D4D"/>
                  </a:solidFill>
                  <a:cs typeface="Arial" panose="020B0604020202020204" pitchFamily="34" charset="0"/>
                </a:rPr>
                <a:t>6</a:t>
              </a:r>
            </a:p>
            <a:p>
              <a:pPr algn="ctr"/>
              <a:endParaRPr lang="fr-FR" sz="1400" dirty="0">
                <a:solidFill>
                  <a:srgbClr val="000000"/>
                </a:solidFill>
                <a:cs typeface="Arial" panose="020B0604020202020204" pitchFamily="34" charset="0"/>
              </a:endParaRPr>
            </a:p>
            <a:p>
              <a:pPr algn="ctr"/>
              <a:r>
                <a:rPr lang="fr-FR" sz="1400" dirty="0">
                  <a:solidFill>
                    <a:schemeClr val="accent3"/>
                  </a:solidFill>
                  <a:cs typeface="Arial" panose="020B0604020202020204" pitchFamily="34" charset="0"/>
                </a:rPr>
                <a:t>415</a:t>
              </a:r>
            </a:p>
            <a:p>
              <a:pPr algn="ctr"/>
              <a:r>
                <a:rPr lang="fr-FR" sz="1400" dirty="0">
                  <a:solidFill>
                    <a:schemeClr val="accent2"/>
                  </a:solidFill>
                  <a:cs typeface="Arial" panose="020B0604020202020204" pitchFamily="34" charset="0"/>
                </a:rPr>
                <a:t>405</a:t>
              </a:r>
            </a:p>
          </p:txBody>
        </p:sp>
        <p:sp>
          <p:nvSpPr>
            <p:cNvPr id="124" name="TextBox 123">
              <a:extLst>
                <a:ext uri="{FF2B5EF4-FFF2-40B4-BE49-F238E27FC236}">
                  <a16:creationId xmlns:a16="http://schemas.microsoft.com/office/drawing/2014/main" id="{90664091-7FB2-4588-832D-A8CECA955A72}"/>
                </a:ext>
              </a:extLst>
            </p:cNvPr>
            <p:cNvSpPr txBox="1"/>
            <p:nvPr/>
          </p:nvSpPr>
          <p:spPr>
            <a:xfrm>
              <a:off x="6229852" y="3400754"/>
              <a:ext cx="154401" cy="212543"/>
            </a:xfrm>
            <a:prstGeom prst="rect">
              <a:avLst/>
            </a:prstGeom>
            <a:noFill/>
          </p:spPr>
          <p:txBody>
            <a:bodyPr wrap="none" rtlCol="0">
              <a:spAutoFit/>
            </a:bodyPr>
            <a:lstStyle/>
            <a:p>
              <a:pPr algn="r" fontAlgn="base">
                <a:spcBef>
                  <a:spcPct val="0"/>
                </a:spcBef>
                <a:spcAft>
                  <a:spcPct val="0"/>
                </a:spcAft>
              </a:pPr>
              <a:r>
                <a:rPr lang="fr-FR" sz="1400" dirty="0">
                  <a:solidFill>
                    <a:srgbClr val="4D4D4D"/>
                  </a:solidFill>
                  <a:cs typeface="Arial" panose="020B0604020202020204" pitchFamily="34" charset="0"/>
                </a:rPr>
                <a:t>N</a:t>
              </a:r>
            </a:p>
          </p:txBody>
        </p:sp>
        <p:cxnSp>
          <p:nvCxnSpPr>
            <p:cNvPr id="125" name="Straight Connector 124">
              <a:extLst>
                <a:ext uri="{FF2B5EF4-FFF2-40B4-BE49-F238E27FC236}">
                  <a16:creationId xmlns:a16="http://schemas.microsoft.com/office/drawing/2014/main" id="{D0267E9C-86F1-4570-BB0A-8BDD15571591}"/>
                </a:ext>
              </a:extLst>
            </p:cNvPr>
            <p:cNvCxnSpPr/>
            <p:nvPr/>
          </p:nvCxnSpPr>
          <p:spPr>
            <a:xfrm flipV="1">
              <a:off x="8315365" y="1975053"/>
              <a:ext cx="0" cy="1267895"/>
            </a:xfrm>
            <a:prstGeom prst="line">
              <a:avLst/>
            </a:prstGeom>
            <a:ln w="15875">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1DB5FC76-01E1-4EB8-BBB5-0E3118B994B9}"/>
                </a:ext>
              </a:extLst>
            </p:cNvPr>
            <p:cNvCxnSpPr/>
            <p:nvPr/>
          </p:nvCxnSpPr>
          <p:spPr>
            <a:xfrm>
              <a:off x="6489091" y="3062762"/>
              <a:ext cx="191773" cy="0"/>
            </a:xfrm>
            <a:prstGeom prst="line">
              <a:avLst/>
            </a:prstGeom>
            <a:noFill/>
            <a:ln w="19050" cap="flat">
              <a:solidFill>
                <a:schemeClr val="accent3"/>
              </a:solidFill>
              <a:prstDash val="solid"/>
              <a:miter/>
            </a:ln>
          </p:spPr>
        </p:cxnSp>
        <p:cxnSp>
          <p:nvCxnSpPr>
            <p:cNvPr id="127" name="Straight Connector 126">
              <a:extLst>
                <a:ext uri="{FF2B5EF4-FFF2-40B4-BE49-F238E27FC236}">
                  <a16:creationId xmlns:a16="http://schemas.microsoft.com/office/drawing/2014/main" id="{3FB8E8AF-A614-414E-8169-668DDD081D4C}"/>
                </a:ext>
              </a:extLst>
            </p:cNvPr>
            <p:cNvCxnSpPr/>
            <p:nvPr/>
          </p:nvCxnSpPr>
          <p:spPr>
            <a:xfrm>
              <a:off x="6489091" y="3153978"/>
              <a:ext cx="191773" cy="0"/>
            </a:xfrm>
            <a:prstGeom prst="line">
              <a:avLst/>
            </a:prstGeom>
            <a:noFill/>
            <a:ln w="19050" cap="flat">
              <a:solidFill>
                <a:schemeClr val="accent2"/>
              </a:solidFill>
              <a:prstDash val="solid"/>
              <a:miter/>
            </a:ln>
          </p:spPr>
        </p:cxnSp>
      </p:grpSp>
      <p:graphicFrame>
        <p:nvGraphicFramePr>
          <p:cNvPr id="128" name="Table 127">
            <a:extLst>
              <a:ext uri="{FF2B5EF4-FFF2-40B4-BE49-F238E27FC236}">
                <a16:creationId xmlns:a16="http://schemas.microsoft.com/office/drawing/2014/main" id="{A5A8297F-1892-4390-BEBB-CE32170AC837}"/>
              </a:ext>
            </a:extLst>
          </p:cNvPr>
          <p:cNvGraphicFramePr>
            <a:graphicFrameLocks noGrp="1"/>
          </p:cNvGraphicFramePr>
          <p:nvPr>
            <p:extLst>
              <p:ext uri="{D42A27DB-BD31-4B8C-83A1-F6EECF244321}">
                <p14:modId xmlns:p14="http://schemas.microsoft.com/office/powerpoint/2010/main" val="945139483"/>
              </p:ext>
            </p:extLst>
          </p:nvPr>
        </p:nvGraphicFramePr>
        <p:xfrm>
          <a:off x="6494172" y="2088072"/>
          <a:ext cx="1631256" cy="565200"/>
        </p:xfrm>
        <a:graphic>
          <a:graphicData uri="http://schemas.openxmlformats.org/drawingml/2006/table">
            <a:tbl>
              <a:tblPr firstRow="1" bandRow="1">
                <a:tableStyleId>{5C22544A-7EE6-4342-B048-85BDC9FD1C3A}</a:tableStyleId>
              </a:tblPr>
              <a:tblGrid>
                <a:gridCol w="601262">
                  <a:extLst>
                    <a:ext uri="{9D8B030D-6E8A-4147-A177-3AD203B41FA5}">
                      <a16:colId xmlns:a16="http://schemas.microsoft.com/office/drawing/2014/main" val="3356479516"/>
                    </a:ext>
                  </a:extLst>
                </a:gridCol>
                <a:gridCol w="1029994">
                  <a:extLst>
                    <a:ext uri="{9D8B030D-6E8A-4147-A177-3AD203B41FA5}">
                      <a16:colId xmlns:a16="http://schemas.microsoft.com/office/drawing/2014/main" val="852752872"/>
                    </a:ext>
                  </a:extLst>
                </a:gridCol>
              </a:tblGrid>
              <a:tr h="152958">
                <a:tc>
                  <a:txBody>
                    <a:bodyPr/>
                    <a:lstStyle/>
                    <a:p>
                      <a:r>
                        <a:rPr lang="en-GB" sz="1000" dirty="0">
                          <a:solidFill>
                            <a:srgbClr val="4D4D4D"/>
                          </a:solidFill>
                        </a:rPr>
                        <a:t>Durée</a:t>
                      </a:r>
                    </a:p>
                  </a:txBody>
                  <a:tcPr marL="36000" marR="36000" marT="18000" marB="18000" anchor="b">
                    <a:lnL w="12700" cmpd="sng">
                      <a:noFill/>
                    </a:lnL>
                    <a:lnR w="12700" cmpd="sng">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rgbClr val="4D4D4D"/>
                          </a:solidFill>
                        </a:rPr>
                        <a:t>SSM </a:t>
                      </a:r>
                      <a:r>
                        <a:rPr lang="en-GB" sz="1000" dirty="0" err="1">
                          <a:solidFill>
                            <a:srgbClr val="4D4D4D"/>
                          </a:solidFill>
                        </a:rPr>
                        <a:t>à</a:t>
                      </a:r>
                      <a:r>
                        <a:rPr lang="en-GB" sz="1000" dirty="0">
                          <a:solidFill>
                            <a:srgbClr val="4D4D4D"/>
                          </a:solidFill>
                        </a:rPr>
                        <a:t> 5 </a:t>
                      </a:r>
                      <a:r>
                        <a:rPr lang="en-GB" sz="1000" dirty="0" err="1">
                          <a:solidFill>
                            <a:srgbClr val="4D4D4D"/>
                          </a:solidFill>
                        </a:rPr>
                        <a:t>ans</a:t>
                      </a:r>
                      <a:r>
                        <a:rPr lang="en-GB" sz="1000" dirty="0">
                          <a:solidFill>
                            <a:srgbClr val="4D4D4D"/>
                          </a:solidFill>
                        </a:rPr>
                        <a:t>, %</a:t>
                      </a:r>
                    </a:p>
                  </a:txBody>
                  <a:tcPr marL="36000" marR="36000" marT="18000" marB="18000" anchor="b">
                    <a:lnL w="12700" cmpd="sng">
                      <a:noFill/>
                    </a:lnL>
                    <a:lnR w="12700" cmpd="sng">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7625017"/>
                  </a:ext>
                </a:extLst>
              </a:tr>
              <a:tr h="118566">
                <a:tc>
                  <a:txBody>
                    <a:bodyPr/>
                    <a:lstStyle/>
                    <a:p>
                      <a:r>
                        <a:rPr lang="en-GB" sz="1000" dirty="0">
                          <a:solidFill>
                            <a:srgbClr val="4D4D4D"/>
                          </a:solidFill>
                        </a:rPr>
                        <a:t>3 </a:t>
                      </a:r>
                      <a:r>
                        <a:rPr lang="en-GB" sz="1000" dirty="0" err="1">
                          <a:solidFill>
                            <a:srgbClr val="4D4D4D"/>
                          </a:solidFill>
                        </a:rPr>
                        <a:t>mois</a:t>
                      </a:r>
                      <a:endParaRPr lang="en-GB" sz="1000" dirty="0">
                        <a:solidFill>
                          <a:srgbClr val="4D4D4D"/>
                        </a:solidFill>
                      </a:endParaRPr>
                    </a:p>
                  </a:txBody>
                  <a:tcPr marL="36000" marR="36000" marT="18000" marB="18000" anchor="ctr">
                    <a:lnL w="12700" cmpd="sng">
                      <a:noFill/>
                    </a:lnL>
                    <a:lnR w="12700" cmpd="sng">
                      <a:noFill/>
                    </a:lnR>
                    <a:lnT w="12700" cap="flat" cmpd="sng" algn="ctr">
                      <a:solidFill>
                        <a:srgbClr val="4D4D4D"/>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a:solidFill>
                            <a:srgbClr val="4D4D4D"/>
                          </a:solidFill>
                        </a:rPr>
                        <a:t>81,7</a:t>
                      </a:r>
                    </a:p>
                  </a:txBody>
                  <a:tcPr marL="36000" marR="36000" marT="18000" marB="18000" anchor="ctr">
                    <a:lnL w="12700" cmpd="sng">
                      <a:noFill/>
                    </a:lnL>
                    <a:lnR w="12700" cmpd="sng">
                      <a:noFill/>
                    </a:lnR>
                    <a:lnT w="12700" cap="flat" cmpd="sng" algn="ctr">
                      <a:solidFill>
                        <a:srgbClr val="4D4D4D"/>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47816178"/>
                  </a:ext>
                </a:extLst>
              </a:tr>
              <a:tr h="0">
                <a:tc>
                  <a:txBody>
                    <a:bodyPr/>
                    <a:lstStyle/>
                    <a:p>
                      <a:r>
                        <a:rPr lang="en-GB" sz="1000" dirty="0">
                          <a:solidFill>
                            <a:srgbClr val="4D4D4D"/>
                          </a:solidFill>
                        </a:rPr>
                        <a:t>6 </a:t>
                      </a:r>
                      <a:r>
                        <a:rPr lang="en-GB" sz="1000" dirty="0" err="1">
                          <a:solidFill>
                            <a:srgbClr val="4D4D4D"/>
                          </a:solidFill>
                        </a:rPr>
                        <a:t>mois</a:t>
                      </a:r>
                      <a:endParaRPr lang="en-GB" sz="1000" dirty="0">
                        <a:solidFill>
                          <a:srgbClr val="4D4D4D"/>
                        </a:solidFill>
                      </a:endParaRPr>
                    </a:p>
                  </a:txBody>
                  <a:tcPr marL="36000" marR="36000" marT="18000" marB="18000" anchor="ctr">
                    <a:lnL w="12700" cmpd="sng">
                      <a:noFill/>
                    </a:lnL>
                    <a:lnR w="12700" cmpd="sng">
                      <a:noFill/>
                    </a:lnR>
                    <a:lnT w="12700" cmpd="sng">
                      <a:noFill/>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rgbClr val="4D4D4D"/>
                          </a:solidFill>
                        </a:rPr>
                        <a:t>82,0</a:t>
                      </a:r>
                    </a:p>
                  </a:txBody>
                  <a:tcPr marL="36000" marR="36000" marT="18000" marB="18000" anchor="ctr">
                    <a:lnL w="12700" cmpd="sng">
                      <a:noFill/>
                    </a:lnL>
                    <a:lnR w="12700" cmpd="sng">
                      <a:noFill/>
                    </a:lnR>
                    <a:lnT w="12700" cmpd="sng">
                      <a:noFill/>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3576244"/>
                  </a:ext>
                </a:extLst>
              </a:tr>
            </a:tbl>
          </a:graphicData>
        </a:graphic>
      </p:graphicFrame>
      <p:graphicFrame>
        <p:nvGraphicFramePr>
          <p:cNvPr id="129" name="Table 128">
            <a:extLst>
              <a:ext uri="{FF2B5EF4-FFF2-40B4-BE49-F238E27FC236}">
                <a16:creationId xmlns:a16="http://schemas.microsoft.com/office/drawing/2014/main" id="{F5BE994D-3480-4109-9C8B-F00AA676EB78}"/>
              </a:ext>
            </a:extLst>
          </p:cNvPr>
          <p:cNvGraphicFramePr>
            <a:graphicFrameLocks noGrp="1"/>
          </p:cNvGraphicFramePr>
          <p:nvPr>
            <p:extLst>
              <p:ext uri="{D42A27DB-BD31-4B8C-83A1-F6EECF244321}">
                <p14:modId xmlns:p14="http://schemas.microsoft.com/office/powerpoint/2010/main" val="2147074327"/>
              </p:ext>
            </p:extLst>
          </p:nvPr>
        </p:nvGraphicFramePr>
        <p:xfrm>
          <a:off x="6694925" y="2774442"/>
          <a:ext cx="1495555" cy="457200"/>
        </p:xfrm>
        <a:graphic>
          <a:graphicData uri="http://schemas.openxmlformats.org/drawingml/2006/table">
            <a:tbl>
              <a:tblPr firstRow="1" bandRow="1">
                <a:tableStyleId>{5C22544A-7EE6-4342-B048-85BDC9FD1C3A}</a:tableStyleId>
              </a:tblPr>
              <a:tblGrid>
                <a:gridCol w="601262">
                  <a:extLst>
                    <a:ext uri="{9D8B030D-6E8A-4147-A177-3AD203B41FA5}">
                      <a16:colId xmlns:a16="http://schemas.microsoft.com/office/drawing/2014/main" val="3356479516"/>
                    </a:ext>
                  </a:extLst>
                </a:gridCol>
                <a:gridCol w="894293">
                  <a:extLst>
                    <a:ext uri="{9D8B030D-6E8A-4147-A177-3AD203B41FA5}">
                      <a16:colId xmlns:a16="http://schemas.microsoft.com/office/drawing/2014/main" val="852752872"/>
                    </a:ext>
                  </a:extLst>
                </a:gridCol>
              </a:tblGrid>
              <a:tr h="99034">
                <a:tc>
                  <a:txBody>
                    <a:bodyPr/>
                    <a:lstStyle/>
                    <a:p>
                      <a:r>
                        <a:rPr lang="en-GB" sz="1000" dirty="0">
                          <a:solidFill>
                            <a:srgbClr val="4D4D4D"/>
                          </a:solidFill>
                        </a:rPr>
                        <a:t>Durée</a:t>
                      </a:r>
                    </a:p>
                  </a:txBody>
                  <a:tcPr marL="36000" marR="3600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000" dirty="0">
                          <a:solidFill>
                            <a:srgbClr val="4D4D4D"/>
                          </a:solidFill>
                        </a:rPr>
                        <a:t>Evts/Total</a:t>
                      </a:r>
                    </a:p>
                  </a:txBody>
                  <a:tcPr marL="36000" marR="3600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7625017"/>
                  </a:ext>
                </a:extLst>
              </a:tr>
              <a:tr h="0">
                <a:tc>
                  <a:txBody>
                    <a:bodyPr/>
                    <a:lstStyle/>
                    <a:p>
                      <a:r>
                        <a:rPr lang="en-GB" sz="1000" dirty="0">
                          <a:solidFill>
                            <a:schemeClr val="accent3"/>
                          </a:solidFill>
                        </a:rPr>
                        <a:t>3 </a:t>
                      </a:r>
                      <a:r>
                        <a:rPr lang="en-GB" sz="1000" dirty="0" err="1">
                          <a:solidFill>
                            <a:schemeClr val="accent3"/>
                          </a:solidFill>
                        </a:rPr>
                        <a:t>Mois</a:t>
                      </a:r>
                      <a:endParaRPr lang="en-GB" sz="1000" dirty="0">
                        <a:solidFill>
                          <a:schemeClr val="accent3"/>
                        </a:solidFill>
                      </a:endParaRPr>
                    </a:p>
                  </a:txBody>
                  <a:tcPr marL="36000" marR="3600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000" dirty="0">
                          <a:solidFill>
                            <a:schemeClr val="accent3"/>
                          </a:solidFill>
                        </a:rPr>
                        <a:t>171/1020</a:t>
                      </a:r>
                    </a:p>
                  </a:txBody>
                  <a:tcPr marL="36000" marR="3600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47816178"/>
                  </a:ext>
                </a:extLst>
              </a:tr>
              <a:tr h="0">
                <a:tc>
                  <a:txBody>
                    <a:bodyPr/>
                    <a:lstStyle/>
                    <a:p>
                      <a:r>
                        <a:rPr lang="en-GB" sz="1000" dirty="0">
                          <a:solidFill>
                            <a:schemeClr val="accent2"/>
                          </a:solidFill>
                        </a:rPr>
                        <a:t>6 </a:t>
                      </a:r>
                      <a:r>
                        <a:rPr lang="en-GB" sz="1000" dirty="0" err="1">
                          <a:solidFill>
                            <a:schemeClr val="accent2"/>
                          </a:solidFill>
                        </a:rPr>
                        <a:t>Mois</a:t>
                      </a:r>
                      <a:endParaRPr lang="en-GB" sz="1000" dirty="0">
                        <a:solidFill>
                          <a:schemeClr val="accent2"/>
                        </a:solidFill>
                      </a:endParaRP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a:solidFill>
                            <a:schemeClr val="accent2"/>
                          </a:solidFill>
                        </a:rPr>
                        <a:t>159/999</a:t>
                      </a: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3576244"/>
                  </a:ext>
                </a:extLst>
              </a:tr>
            </a:tbl>
          </a:graphicData>
        </a:graphic>
      </p:graphicFrame>
      <p:graphicFrame>
        <p:nvGraphicFramePr>
          <p:cNvPr id="130" name="Table 129">
            <a:extLst>
              <a:ext uri="{FF2B5EF4-FFF2-40B4-BE49-F238E27FC236}">
                <a16:creationId xmlns:a16="http://schemas.microsoft.com/office/drawing/2014/main" id="{C12E93F6-9690-4D48-B127-F82EAD25B22C}"/>
              </a:ext>
            </a:extLst>
          </p:cNvPr>
          <p:cNvGraphicFramePr>
            <a:graphicFrameLocks noGrp="1"/>
          </p:cNvGraphicFramePr>
          <p:nvPr>
            <p:extLst>
              <p:ext uri="{D42A27DB-BD31-4B8C-83A1-F6EECF244321}">
                <p14:modId xmlns:p14="http://schemas.microsoft.com/office/powerpoint/2010/main" val="3063801025"/>
              </p:ext>
            </p:extLst>
          </p:nvPr>
        </p:nvGraphicFramePr>
        <p:xfrm>
          <a:off x="1123316" y="2839372"/>
          <a:ext cx="1955045" cy="961440"/>
        </p:xfrm>
        <a:graphic>
          <a:graphicData uri="http://schemas.openxmlformats.org/drawingml/2006/table">
            <a:tbl>
              <a:tblPr firstRow="1" bandRow="1">
                <a:tableStyleId>{5C22544A-7EE6-4342-B048-85BDC9FD1C3A}</a:tableStyleId>
              </a:tblPr>
              <a:tblGrid>
                <a:gridCol w="854764">
                  <a:extLst>
                    <a:ext uri="{9D8B030D-6E8A-4147-A177-3AD203B41FA5}">
                      <a16:colId xmlns:a16="http://schemas.microsoft.com/office/drawing/2014/main" val="3356479516"/>
                    </a:ext>
                  </a:extLst>
                </a:gridCol>
                <a:gridCol w="1100281">
                  <a:extLst>
                    <a:ext uri="{9D8B030D-6E8A-4147-A177-3AD203B41FA5}">
                      <a16:colId xmlns:a16="http://schemas.microsoft.com/office/drawing/2014/main" val="852752872"/>
                    </a:ext>
                  </a:extLst>
                </a:gridCol>
              </a:tblGrid>
              <a:tr h="190566">
                <a:tc>
                  <a:txBody>
                    <a:bodyPr/>
                    <a:lstStyle/>
                    <a:p>
                      <a:r>
                        <a:rPr lang="fr-FR" sz="1400" noProof="0">
                          <a:solidFill>
                            <a:srgbClr val="4D4D4D"/>
                          </a:solidFill>
                        </a:rPr>
                        <a:t>Durée</a:t>
                      </a:r>
                    </a:p>
                  </a:txBody>
                  <a:tcPr marL="36000" marR="36000" marT="18000" marB="18000" anchor="b">
                    <a:lnL w="12700" cmpd="sng">
                      <a:noFill/>
                    </a:lnL>
                    <a:lnR w="12700" cmpd="sng">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noProof="0">
                          <a:solidFill>
                            <a:srgbClr val="4D4D4D"/>
                          </a:solidFill>
                        </a:rPr>
                        <a:t>SSM à 5 ans, %</a:t>
                      </a:r>
                    </a:p>
                  </a:txBody>
                  <a:tcPr marL="36000" marR="36000" marT="18000" marB="18000" anchor="b">
                    <a:lnL w="12700" cmpd="sng">
                      <a:noFill/>
                    </a:lnL>
                    <a:lnR w="12700" cmpd="sng">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7625017"/>
                  </a:ext>
                </a:extLst>
              </a:tr>
              <a:tr h="118566">
                <a:tc>
                  <a:txBody>
                    <a:bodyPr/>
                    <a:lstStyle/>
                    <a:p>
                      <a:r>
                        <a:rPr lang="fr-FR" sz="1400" noProof="0">
                          <a:solidFill>
                            <a:srgbClr val="4D4D4D"/>
                          </a:solidFill>
                        </a:rPr>
                        <a:t>3 mois</a:t>
                      </a:r>
                    </a:p>
                  </a:txBody>
                  <a:tcPr marL="36000" marR="36000" marT="18000" marB="18000" anchor="ctr">
                    <a:lnL w="12700" cmpd="sng">
                      <a:noFill/>
                    </a:lnL>
                    <a:lnR w="12700" cmpd="sng">
                      <a:noFill/>
                    </a:lnR>
                    <a:lnT w="12700" cap="flat" cmpd="sng" algn="ctr">
                      <a:solidFill>
                        <a:srgbClr val="4D4D4D"/>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1400" noProof="0">
                          <a:solidFill>
                            <a:srgbClr val="4D4D4D"/>
                          </a:solidFill>
                        </a:rPr>
                        <a:t>80,7</a:t>
                      </a:r>
                    </a:p>
                  </a:txBody>
                  <a:tcPr marL="36000" marR="36000" marT="18000" marB="18000" anchor="ctr">
                    <a:lnL w="12700" cmpd="sng">
                      <a:noFill/>
                    </a:lnL>
                    <a:lnR w="12700" cmpd="sng">
                      <a:noFill/>
                    </a:lnR>
                    <a:lnT w="12700" cap="flat" cmpd="sng" algn="ctr">
                      <a:solidFill>
                        <a:srgbClr val="4D4D4D"/>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47816178"/>
                  </a:ext>
                </a:extLst>
              </a:tr>
              <a:tr h="0">
                <a:tc>
                  <a:txBody>
                    <a:bodyPr/>
                    <a:lstStyle/>
                    <a:p>
                      <a:r>
                        <a:rPr lang="fr-FR" sz="1400" noProof="0">
                          <a:solidFill>
                            <a:srgbClr val="4D4D4D"/>
                          </a:solidFill>
                        </a:rPr>
                        <a:t>6 mois</a:t>
                      </a:r>
                    </a:p>
                  </a:txBody>
                  <a:tcPr marL="36000" marR="36000" marT="18000" marB="18000" anchor="ctr">
                    <a:lnL w="12700" cmpd="sng">
                      <a:noFill/>
                    </a:lnL>
                    <a:lnR w="12700" cmpd="sng">
                      <a:noFill/>
                    </a:lnR>
                    <a:lnT w="12700" cmpd="sng">
                      <a:noFill/>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noProof="0" dirty="0">
                          <a:solidFill>
                            <a:srgbClr val="4D4D4D"/>
                          </a:solidFill>
                        </a:rPr>
                        <a:t>83,9</a:t>
                      </a:r>
                    </a:p>
                  </a:txBody>
                  <a:tcPr marL="36000" marR="36000" marT="18000" marB="18000" anchor="ctr">
                    <a:lnL w="12700" cmpd="sng">
                      <a:noFill/>
                    </a:lnL>
                    <a:lnR w="12700" cmpd="sng">
                      <a:noFill/>
                    </a:lnR>
                    <a:lnT w="12700" cmpd="sng">
                      <a:noFill/>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3576244"/>
                  </a:ext>
                </a:extLst>
              </a:tr>
            </a:tbl>
          </a:graphicData>
        </a:graphic>
      </p:graphicFrame>
      <p:graphicFrame>
        <p:nvGraphicFramePr>
          <p:cNvPr id="131" name="Table 130">
            <a:extLst>
              <a:ext uri="{FF2B5EF4-FFF2-40B4-BE49-F238E27FC236}">
                <a16:creationId xmlns:a16="http://schemas.microsoft.com/office/drawing/2014/main" id="{C76060F8-A5E5-4AA3-9C3E-5F8FB950B768}"/>
              </a:ext>
            </a:extLst>
          </p:cNvPr>
          <p:cNvGraphicFramePr>
            <a:graphicFrameLocks noGrp="1"/>
          </p:cNvGraphicFramePr>
          <p:nvPr>
            <p:extLst>
              <p:ext uri="{D42A27DB-BD31-4B8C-83A1-F6EECF244321}">
                <p14:modId xmlns:p14="http://schemas.microsoft.com/office/powerpoint/2010/main" val="1366219587"/>
              </p:ext>
            </p:extLst>
          </p:nvPr>
        </p:nvGraphicFramePr>
        <p:xfrm>
          <a:off x="1575135" y="4092405"/>
          <a:ext cx="1495555" cy="457200"/>
        </p:xfrm>
        <a:graphic>
          <a:graphicData uri="http://schemas.openxmlformats.org/drawingml/2006/table">
            <a:tbl>
              <a:tblPr firstRow="1" bandRow="1">
                <a:tableStyleId>{5C22544A-7EE6-4342-B048-85BDC9FD1C3A}</a:tableStyleId>
              </a:tblPr>
              <a:tblGrid>
                <a:gridCol w="601262">
                  <a:extLst>
                    <a:ext uri="{9D8B030D-6E8A-4147-A177-3AD203B41FA5}">
                      <a16:colId xmlns:a16="http://schemas.microsoft.com/office/drawing/2014/main" val="3356479516"/>
                    </a:ext>
                  </a:extLst>
                </a:gridCol>
                <a:gridCol w="894293">
                  <a:extLst>
                    <a:ext uri="{9D8B030D-6E8A-4147-A177-3AD203B41FA5}">
                      <a16:colId xmlns:a16="http://schemas.microsoft.com/office/drawing/2014/main" val="852752872"/>
                    </a:ext>
                  </a:extLst>
                </a:gridCol>
              </a:tblGrid>
              <a:tr h="151935">
                <a:tc>
                  <a:txBody>
                    <a:bodyPr/>
                    <a:lstStyle/>
                    <a:p>
                      <a:r>
                        <a:rPr lang="en-GB" sz="1000" dirty="0">
                          <a:solidFill>
                            <a:srgbClr val="4D4D4D"/>
                          </a:solidFill>
                        </a:rPr>
                        <a:t>Durée</a:t>
                      </a:r>
                    </a:p>
                  </a:txBody>
                  <a:tcPr marL="36000" marR="3600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000" dirty="0">
                          <a:solidFill>
                            <a:srgbClr val="4D4D4D"/>
                          </a:solidFill>
                        </a:rPr>
                        <a:t>Evts/Total</a:t>
                      </a:r>
                    </a:p>
                  </a:txBody>
                  <a:tcPr marL="36000" marR="3600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7625017"/>
                  </a:ext>
                </a:extLst>
              </a:tr>
              <a:tr h="0">
                <a:tc>
                  <a:txBody>
                    <a:bodyPr/>
                    <a:lstStyle/>
                    <a:p>
                      <a:r>
                        <a:rPr lang="en-GB" sz="1000" dirty="0">
                          <a:solidFill>
                            <a:schemeClr val="accent3"/>
                          </a:solidFill>
                        </a:rPr>
                        <a:t>3 </a:t>
                      </a:r>
                      <a:r>
                        <a:rPr lang="en-GB" sz="1000" dirty="0" err="1">
                          <a:solidFill>
                            <a:schemeClr val="accent3"/>
                          </a:solidFill>
                        </a:rPr>
                        <a:t>Mois</a:t>
                      </a:r>
                      <a:endParaRPr lang="en-GB" sz="1000" dirty="0">
                        <a:solidFill>
                          <a:schemeClr val="accent3"/>
                        </a:solidFill>
                      </a:endParaRPr>
                    </a:p>
                  </a:txBody>
                  <a:tcPr marL="36000" marR="3600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000" dirty="0">
                          <a:solidFill>
                            <a:schemeClr val="accent3"/>
                          </a:solidFill>
                        </a:rPr>
                        <a:t>299/1639</a:t>
                      </a:r>
                    </a:p>
                  </a:txBody>
                  <a:tcPr marL="36000" marR="3600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47816178"/>
                  </a:ext>
                </a:extLst>
              </a:tr>
              <a:tr h="0">
                <a:tc>
                  <a:txBody>
                    <a:bodyPr/>
                    <a:lstStyle/>
                    <a:p>
                      <a:r>
                        <a:rPr lang="en-GB" sz="1000" dirty="0">
                          <a:solidFill>
                            <a:schemeClr val="accent2"/>
                          </a:solidFill>
                        </a:rPr>
                        <a:t>6 </a:t>
                      </a:r>
                      <a:r>
                        <a:rPr lang="en-GB" sz="1000" dirty="0" err="1">
                          <a:solidFill>
                            <a:schemeClr val="accent2"/>
                          </a:solidFill>
                        </a:rPr>
                        <a:t>Mois</a:t>
                      </a:r>
                      <a:endParaRPr lang="en-GB" sz="1000" dirty="0">
                        <a:solidFill>
                          <a:schemeClr val="accent2"/>
                        </a:solidFill>
                      </a:endParaRP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a:solidFill>
                            <a:schemeClr val="accent2"/>
                          </a:solidFill>
                        </a:rPr>
                        <a:t>254/1634</a:t>
                      </a: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3576244"/>
                  </a:ext>
                </a:extLst>
              </a:tr>
            </a:tbl>
          </a:graphicData>
        </a:graphic>
      </p:graphicFrame>
      <p:sp>
        <p:nvSpPr>
          <p:cNvPr id="132" name="TextBox 131">
            <a:extLst>
              <a:ext uri="{FF2B5EF4-FFF2-40B4-BE49-F238E27FC236}">
                <a16:creationId xmlns:a16="http://schemas.microsoft.com/office/drawing/2014/main" id="{BB174D2F-850B-41E6-B0E8-B267EC79B1CF}"/>
              </a:ext>
            </a:extLst>
          </p:cNvPr>
          <p:cNvSpPr txBox="1"/>
          <p:nvPr/>
        </p:nvSpPr>
        <p:spPr>
          <a:xfrm>
            <a:off x="3136098" y="3377580"/>
            <a:ext cx="1627369" cy="954107"/>
          </a:xfrm>
          <a:prstGeom prst="rect">
            <a:avLst/>
          </a:prstGeom>
          <a:noFill/>
        </p:spPr>
        <p:txBody>
          <a:bodyPr wrap="none" rtlCol="0">
            <a:spAutoFit/>
          </a:bodyPr>
          <a:lstStyle/>
          <a:p>
            <a:pPr algn="ctr"/>
            <a:r>
              <a:rPr lang="fr-FR" sz="1400" dirty="0">
                <a:solidFill>
                  <a:srgbClr val="4D4D4D"/>
                </a:solidFill>
              </a:rPr>
              <a:t>SSM HR 1,17</a:t>
            </a:r>
          </a:p>
          <a:p>
            <a:pPr algn="ctr"/>
            <a:r>
              <a:rPr lang="fr-FR" sz="1400" dirty="0">
                <a:solidFill>
                  <a:srgbClr val="4D4D4D"/>
                </a:solidFill>
              </a:rPr>
              <a:t>IC80% 1,05 - 1,31</a:t>
            </a:r>
          </a:p>
          <a:p>
            <a:pPr algn="ctr"/>
            <a:r>
              <a:rPr lang="fr-FR" sz="1400" dirty="0">
                <a:solidFill>
                  <a:srgbClr val="4D4D4D"/>
                </a:solidFill>
              </a:rPr>
              <a:t>p non infériorité: </a:t>
            </a:r>
          </a:p>
          <a:p>
            <a:pPr algn="ctr"/>
            <a:r>
              <a:rPr lang="fr-FR" sz="1400" dirty="0">
                <a:solidFill>
                  <a:srgbClr val="4D4D4D"/>
                </a:solidFill>
              </a:rPr>
              <a:t>0,3851</a:t>
            </a:r>
          </a:p>
        </p:txBody>
      </p:sp>
      <p:sp>
        <p:nvSpPr>
          <p:cNvPr id="133" name="Graphic 159">
            <a:extLst>
              <a:ext uri="{FF2B5EF4-FFF2-40B4-BE49-F238E27FC236}">
                <a16:creationId xmlns:a16="http://schemas.microsoft.com/office/drawing/2014/main" id="{7F06DF21-1A74-4F12-9BFD-EF8B0D5F858A}"/>
              </a:ext>
            </a:extLst>
          </p:cNvPr>
          <p:cNvSpPr/>
          <p:nvPr/>
        </p:nvSpPr>
        <p:spPr>
          <a:xfrm>
            <a:off x="961735" y="2432389"/>
            <a:ext cx="4667307" cy="439200"/>
          </a:xfrm>
          <a:custGeom>
            <a:avLst/>
            <a:gdLst>
              <a:gd name="connsiteX0" fmla="*/ 7294597 w 7296150"/>
              <a:gd name="connsiteY0" fmla="*/ 707178 h 704850"/>
              <a:gd name="connsiteX1" fmla="*/ 6950050 w 7296150"/>
              <a:gd name="connsiteY1" fmla="*/ 707178 h 704850"/>
              <a:gd name="connsiteX2" fmla="*/ 6950050 w 7296150"/>
              <a:gd name="connsiteY2" fmla="*/ 693506 h 704850"/>
              <a:gd name="connsiteX3" fmla="*/ 6627381 w 7296150"/>
              <a:gd name="connsiteY3" fmla="*/ 693506 h 704850"/>
              <a:gd name="connsiteX4" fmla="*/ 6627381 w 7296150"/>
              <a:gd name="connsiteY4" fmla="*/ 685302 h 704850"/>
              <a:gd name="connsiteX5" fmla="*/ 6323848 w 7296150"/>
              <a:gd name="connsiteY5" fmla="*/ 685302 h 704850"/>
              <a:gd name="connsiteX6" fmla="*/ 6323848 w 7296150"/>
              <a:gd name="connsiteY6" fmla="*/ 668896 h 704850"/>
              <a:gd name="connsiteX7" fmla="*/ 6009380 w 7296150"/>
              <a:gd name="connsiteY7" fmla="*/ 668896 h 704850"/>
              <a:gd name="connsiteX8" fmla="*/ 6009380 w 7296150"/>
              <a:gd name="connsiteY8" fmla="*/ 657958 h 704850"/>
              <a:gd name="connsiteX9" fmla="*/ 5755072 w 7296150"/>
              <a:gd name="connsiteY9" fmla="*/ 657958 h 704850"/>
              <a:gd name="connsiteX10" fmla="*/ 5755072 w 7296150"/>
              <a:gd name="connsiteY10" fmla="*/ 644285 h 704850"/>
              <a:gd name="connsiteX11" fmla="*/ 5481619 w 7296150"/>
              <a:gd name="connsiteY11" fmla="*/ 644285 h 704850"/>
              <a:gd name="connsiteX12" fmla="*/ 5481619 w 7296150"/>
              <a:gd name="connsiteY12" fmla="*/ 627878 h 704850"/>
              <a:gd name="connsiteX13" fmla="*/ 5112468 w 7296150"/>
              <a:gd name="connsiteY13" fmla="*/ 627878 h 704850"/>
              <a:gd name="connsiteX14" fmla="*/ 5112468 w 7296150"/>
              <a:gd name="connsiteY14" fmla="*/ 606002 h 704850"/>
              <a:gd name="connsiteX15" fmla="*/ 4795257 w 7296150"/>
              <a:gd name="connsiteY15" fmla="*/ 606002 h 704850"/>
              <a:gd name="connsiteX16" fmla="*/ 4795257 w 7296150"/>
              <a:gd name="connsiteY16" fmla="*/ 595063 h 704850"/>
              <a:gd name="connsiteX17" fmla="*/ 4469854 w 7296150"/>
              <a:gd name="connsiteY17" fmla="*/ 595063 h 704850"/>
              <a:gd name="connsiteX18" fmla="*/ 4469854 w 7296150"/>
              <a:gd name="connsiteY18" fmla="*/ 573187 h 704850"/>
              <a:gd name="connsiteX19" fmla="*/ 4365946 w 7296150"/>
              <a:gd name="connsiteY19" fmla="*/ 573187 h 704850"/>
              <a:gd name="connsiteX20" fmla="*/ 4365946 w 7296150"/>
              <a:gd name="connsiteY20" fmla="*/ 559515 h 704850"/>
              <a:gd name="connsiteX21" fmla="*/ 3876466 w 7296150"/>
              <a:gd name="connsiteY21" fmla="*/ 559515 h 704850"/>
              <a:gd name="connsiteX22" fmla="*/ 3876466 w 7296150"/>
              <a:gd name="connsiteY22" fmla="*/ 548578 h 704850"/>
              <a:gd name="connsiteX23" fmla="*/ 3778025 w 7296150"/>
              <a:gd name="connsiteY23" fmla="*/ 548578 h 704850"/>
              <a:gd name="connsiteX24" fmla="*/ 3778025 w 7296150"/>
              <a:gd name="connsiteY24" fmla="*/ 529436 h 704850"/>
              <a:gd name="connsiteX25" fmla="*/ 3676850 w 7296150"/>
              <a:gd name="connsiteY25" fmla="*/ 529436 h 704850"/>
              <a:gd name="connsiteX26" fmla="*/ 3676850 w 7296150"/>
              <a:gd name="connsiteY26" fmla="*/ 518498 h 704850"/>
              <a:gd name="connsiteX27" fmla="*/ 3537385 w 7296150"/>
              <a:gd name="connsiteY27" fmla="*/ 518498 h 704850"/>
              <a:gd name="connsiteX28" fmla="*/ 3537385 w 7296150"/>
              <a:gd name="connsiteY28" fmla="*/ 499356 h 704850"/>
              <a:gd name="connsiteX29" fmla="*/ 3345971 w 7296150"/>
              <a:gd name="connsiteY29" fmla="*/ 499356 h 704850"/>
              <a:gd name="connsiteX30" fmla="*/ 3345971 w 7296150"/>
              <a:gd name="connsiteY30" fmla="*/ 488418 h 704850"/>
              <a:gd name="connsiteX31" fmla="*/ 3220184 w 7296150"/>
              <a:gd name="connsiteY31" fmla="*/ 488418 h 704850"/>
              <a:gd name="connsiteX32" fmla="*/ 3220184 w 7296150"/>
              <a:gd name="connsiteY32" fmla="*/ 474745 h 704850"/>
              <a:gd name="connsiteX33" fmla="*/ 3077994 w 7296150"/>
              <a:gd name="connsiteY33" fmla="*/ 474745 h 704850"/>
              <a:gd name="connsiteX34" fmla="*/ 3077994 w 7296150"/>
              <a:gd name="connsiteY34" fmla="*/ 472010 h 704850"/>
              <a:gd name="connsiteX35" fmla="*/ 3075261 w 7296150"/>
              <a:gd name="connsiteY35" fmla="*/ 472010 h 704850"/>
              <a:gd name="connsiteX36" fmla="*/ 3075261 w 7296150"/>
              <a:gd name="connsiteY36" fmla="*/ 466541 h 704850"/>
              <a:gd name="connsiteX37" fmla="*/ 2949474 w 7296150"/>
              <a:gd name="connsiteY37" fmla="*/ 466541 h 704850"/>
              <a:gd name="connsiteX38" fmla="*/ 2949474 w 7296150"/>
              <a:gd name="connsiteY38" fmla="*/ 447399 h 704850"/>
              <a:gd name="connsiteX39" fmla="*/ 2842822 w 7296150"/>
              <a:gd name="connsiteY39" fmla="*/ 447399 h 704850"/>
              <a:gd name="connsiteX40" fmla="*/ 2842822 w 7296150"/>
              <a:gd name="connsiteY40" fmla="*/ 433726 h 704850"/>
              <a:gd name="connsiteX41" fmla="*/ 2788130 w 7296150"/>
              <a:gd name="connsiteY41" fmla="*/ 433726 h 704850"/>
              <a:gd name="connsiteX42" fmla="*/ 2788130 w 7296150"/>
              <a:gd name="connsiteY42" fmla="*/ 414585 h 704850"/>
              <a:gd name="connsiteX43" fmla="*/ 2703367 w 7296150"/>
              <a:gd name="connsiteY43" fmla="*/ 414585 h 704850"/>
              <a:gd name="connsiteX44" fmla="*/ 2703367 w 7296150"/>
              <a:gd name="connsiteY44" fmla="*/ 414585 h 704850"/>
              <a:gd name="connsiteX45" fmla="*/ 2531088 w 7296150"/>
              <a:gd name="connsiteY45" fmla="*/ 414585 h 704850"/>
              <a:gd name="connsiteX46" fmla="*/ 2531088 w 7296150"/>
              <a:gd name="connsiteY46" fmla="*/ 403647 h 704850"/>
              <a:gd name="connsiteX47" fmla="*/ 2418979 w 7296150"/>
              <a:gd name="connsiteY47" fmla="*/ 403647 h 704850"/>
              <a:gd name="connsiteX48" fmla="*/ 2418979 w 7296150"/>
              <a:gd name="connsiteY48" fmla="*/ 392710 h 704850"/>
              <a:gd name="connsiteX49" fmla="*/ 2369753 w 7296150"/>
              <a:gd name="connsiteY49" fmla="*/ 392710 h 704850"/>
              <a:gd name="connsiteX50" fmla="*/ 2369753 w 7296150"/>
              <a:gd name="connsiteY50" fmla="*/ 376302 h 704850"/>
              <a:gd name="connsiteX51" fmla="*/ 2249434 w 7296150"/>
              <a:gd name="connsiteY51" fmla="*/ 376302 h 704850"/>
              <a:gd name="connsiteX52" fmla="*/ 2249434 w 7296150"/>
              <a:gd name="connsiteY52" fmla="*/ 362630 h 704850"/>
              <a:gd name="connsiteX53" fmla="*/ 2118179 w 7296150"/>
              <a:gd name="connsiteY53" fmla="*/ 362630 h 704850"/>
              <a:gd name="connsiteX54" fmla="*/ 2118179 w 7296150"/>
              <a:gd name="connsiteY54" fmla="*/ 348957 h 704850"/>
              <a:gd name="connsiteX55" fmla="*/ 2058019 w 7296150"/>
              <a:gd name="connsiteY55" fmla="*/ 348957 h 704850"/>
              <a:gd name="connsiteX56" fmla="*/ 2058019 w 7296150"/>
              <a:gd name="connsiteY56" fmla="*/ 338019 h 704850"/>
              <a:gd name="connsiteX57" fmla="*/ 2014271 w 7296150"/>
              <a:gd name="connsiteY57" fmla="*/ 338019 h 704850"/>
              <a:gd name="connsiteX58" fmla="*/ 2014271 w 7296150"/>
              <a:gd name="connsiteY58" fmla="*/ 321612 h 704850"/>
              <a:gd name="connsiteX59" fmla="*/ 1902152 w 7296150"/>
              <a:gd name="connsiteY59" fmla="*/ 321612 h 704850"/>
              <a:gd name="connsiteX60" fmla="*/ 1902152 w 7296150"/>
              <a:gd name="connsiteY60" fmla="*/ 305204 h 704850"/>
              <a:gd name="connsiteX61" fmla="*/ 1844726 w 7296150"/>
              <a:gd name="connsiteY61" fmla="*/ 305204 h 704850"/>
              <a:gd name="connsiteX62" fmla="*/ 1844726 w 7296150"/>
              <a:gd name="connsiteY62" fmla="*/ 280595 h 704850"/>
              <a:gd name="connsiteX63" fmla="*/ 1740818 w 7296150"/>
              <a:gd name="connsiteY63" fmla="*/ 280595 h 704850"/>
              <a:gd name="connsiteX64" fmla="*/ 1740818 w 7296150"/>
              <a:gd name="connsiteY64" fmla="*/ 269656 h 704850"/>
              <a:gd name="connsiteX65" fmla="*/ 1568549 w 7296150"/>
              <a:gd name="connsiteY65" fmla="*/ 269656 h 704850"/>
              <a:gd name="connsiteX66" fmla="*/ 1568549 w 7296150"/>
              <a:gd name="connsiteY66" fmla="*/ 245045 h 704850"/>
              <a:gd name="connsiteX67" fmla="*/ 1423616 w 7296150"/>
              <a:gd name="connsiteY67" fmla="*/ 245045 h 704850"/>
              <a:gd name="connsiteX68" fmla="*/ 1423616 w 7296150"/>
              <a:gd name="connsiteY68" fmla="*/ 228639 h 704850"/>
              <a:gd name="connsiteX69" fmla="*/ 1295095 w 7296150"/>
              <a:gd name="connsiteY69" fmla="*/ 228639 h 704850"/>
              <a:gd name="connsiteX70" fmla="*/ 1295095 w 7296150"/>
              <a:gd name="connsiteY70" fmla="*/ 214966 h 704850"/>
              <a:gd name="connsiteX71" fmla="*/ 1188444 w 7296150"/>
              <a:gd name="connsiteY71" fmla="*/ 214966 h 704850"/>
              <a:gd name="connsiteX72" fmla="*/ 1188444 w 7296150"/>
              <a:gd name="connsiteY72" fmla="*/ 193090 h 704850"/>
              <a:gd name="connsiteX73" fmla="*/ 1128293 w 7296150"/>
              <a:gd name="connsiteY73" fmla="*/ 193090 h 704850"/>
              <a:gd name="connsiteX74" fmla="*/ 1128293 w 7296150"/>
              <a:gd name="connsiteY74" fmla="*/ 179418 h 704850"/>
              <a:gd name="connsiteX75" fmla="*/ 923201 w 7296150"/>
              <a:gd name="connsiteY75" fmla="*/ 179418 h 704850"/>
              <a:gd name="connsiteX76" fmla="*/ 923201 w 7296150"/>
              <a:gd name="connsiteY76" fmla="*/ 152073 h 704850"/>
              <a:gd name="connsiteX77" fmla="*/ 813821 w 7296150"/>
              <a:gd name="connsiteY77" fmla="*/ 152073 h 704850"/>
              <a:gd name="connsiteX78" fmla="*/ 813821 w 7296150"/>
              <a:gd name="connsiteY78" fmla="*/ 135667 h 704850"/>
              <a:gd name="connsiteX79" fmla="*/ 778273 w 7296150"/>
              <a:gd name="connsiteY79" fmla="*/ 135667 h 704850"/>
              <a:gd name="connsiteX80" fmla="*/ 778273 w 7296150"/>
              <a:gd name="connsiteY80" fmla="*/ 116525 h 704850"/>
              <a:gd name="connsiteX81" fmla="*/ 652485 w 7296150"/>
              <a:gd name="connsiteY81" fmla="*/ 116525 h 704850"/>
              <a:gd name="connsiteX82" fmla="*/ 652485 w 7296150"/>
              <a:gd name="connsiteY82" fmla="*/ 100118 h 704850"/>
              <a:gd name="connsiteX83" fmla="*/ 586857 w 7296150"/>
              <a:gd name="connsiteY83" fmla="*/ 100118 h 704850"/>
              <a:gd name="connsiteX84" fmla="*/ 586857 w 7296150"/>
              <a:gd name="connsiteY84" fmla="*/ 83711 h 704850"/>
              <a:gd name="connsiteX85" fmla="*/ 564981 w 7296150"/>
              <a:gd name="connsiteY85" fmla="*/ 83711 h 704850"/>
              <a:gd name="connsiteX86" fmla="*/ 564981 w 7296150"/>
              <a:gd name="connsiteY86" fmla="*/ 64570 h 704850"/>
              <a:gd name="connsiteX87" fmla="*/ 461070 w 7296150"/>
              <a:gd name="connsiteY87" fmla="*/ 64570 h 704850"/>
              <a:gd name="connsiteX88" fmla="*/ 461070 w 7296150"/>
              <a:gd name="connsiteY88" fmla="*/ 53632 h 704850"/>
              <a:gd name="connsiteX89" fmla="*/ 387238 w 7296150"/>
              <a:gd name="connsiteY89" fmla="*/ 53632 h 704850"/>
              <a:gd name="connsiteX90" fmla="*/ 387238 w 7296150"/>
              <a:gd name="connsiteY90" fmla="*/ 42694 h 704850"/>
              <a:gd name="connsiteX91" fmla="*/ 291533 w 7296150"/>
              <a:gd name="connsiteY91" fmla="*/ 42694 h 704850"/>
              <a:gd name="connsiteX92" fmla="*/ 291533 w 7296150"/>
              <a:gd name="connsiteY92" fmla="*/ 9880 h 704850"/>
              <a:gd name="connsiteX93" fmla="*/ 7144 w 7296150"/>
              <a:gd name="connsiteY93" fmla="*/ 9880 h 704850"/>
              <a:gd name="connsiteX94" fmla="*/ 7144 w 7296150"/>
              <a:gd name="connsiteY94" fmla="*/ 7144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296150" h="704850">
                <a:moveTo>
                  <a:pt x="7294597" y="707178"/>
                </a:moveTo>
                <a:lnTo>
                  <a:pt x="6950050" y="707178"/>
                </a:lnTo>
                <a:lnTo>
                  <a:pt x="6950050" y="693506"/>
                </a:lnTo>
                <a:lnTo>
                  <a:pt x="6627381" y="693506"/>
                </a:lnTo>
                <a:lnTo>
                  <a:pt x="6627381" y="685302"/>
                </a:lnTo>
                <a:lnTo>
                  <a:pt x="6323848" y="685302"/>
                </a:lnTo>
                <a:lnTo>
                  <a:pt x="6323848" y="668896"/>
                </a:lnTo>
                <a:lnTo>
                  <a:pt x="6009380" y="668896"/>
                </a:lnTo>
                <a:lnTo>
                  <a:pt x="6009380" y="657958"/>
                </a:lnTo>
                <a:lnTo>
                  <a:pt x="5755072" y="657958"/>
                </a:lnTo>
                <a:lnTo>
                  <a:pt x="5755072" y="644285"/>
                </a:lnTo>
                <a:lnTo>
                  <a:pt x="5481619" y="644285"/>
                </a:lnTo>
                <a:lnTo>
                  <a:pt x="5481619" y="627878"/>
                </a:lnTo>
                <a:lnTo>
                  <a:pt x="5112468" y="627878"/>
                </a:lnTo>
                <a:lnTo>
                  <a:pt x="5112468" y="606002"/>
                </a:lnTo>
                <a:lnTo>
                  <a:pt x="4795257" y="606002"/>
                </a:lnTo>
                <a:lnTo>
                  <a:pt x="4795257" y="595063"/>
                </a:lnTo>
                <a:lnTo>
                  <a:pt x="4469854" y="595063"/>
                </a:lnTo>
                <a:lnTo>
                  <a:pt x="4469854" y="573187"/>
                </a:lnTo>
                <a:lnTo>
                  <a:pt x="4365946" y="573187"/>
                </a:lnTo>
                <a:lnTo>
                  <a:pt x="4365946" y="559515"/>
                </a:lnTo>
                <a:lnTo>
                  <a:pt x="3876466" y="559515"/>
                </a:lnTo>
                <a:lnTo>
                  <a:pt x="3876466" y="548578"/>
                </a:lnTo>
                <a:lnTo>
                  <a:pt x="3778025" y="548578"/>
                </a:lnTo>
                <a:lnTo>
                  <a:pt x="3778025" y="529436"/>
                </a:lnTo>
                <a:lnTo>
                  <a:pt x="3676850" y="529436"/>
                </a:lnTo>
                <a:lnTo>
                  <a:pt x="3676850" y="518498"/>
                </a:lnTo>
                <a:lnTo>
                  <a:pt x="3537385" y="518498"/>
                </a:lnTo>
                <a:lnTo>
                  <a:pt x="3537385" y="499356"/>
                </a:lnTo>
                <a:lnTo>
                  <a:pt x="3345971" y="499356"/>
                </a:lnTo>
                <a:lnTo>
                  <a:pt x="3345971" y="488418"/>
                </a:lnTo>
                <a:lnTo>
                  <a:pt x="3220184" y="488418"/>
                </a:lnTo>
                <a:lnTo>
                  <a:pt x="3220184" y="474745"/>
                </a:lnTo>
                <a:lnTo>
                  <a:pt x="3077994" y="474745"/>
                </a:lnTo>
                <a:lnTo>
                  <a:pt x="3077994" y="472010"/>
                </a:lnTo>
                <a:lnTo>
                  <a:pt x="3075261" y="472010"/>
                </a:lnTo>
                <a:lnTo>
                  <a:pt x="3075261" y="466541"/>
                </a:lnTo>
                <a:lnTo>
                  <a:pt x="2949474" y="466541"/>
                </a:lnTo>
                <a:lnTo>
                  <a:pt x="2949474" y="447399"/>
                </a:lnTo>
                <a:lnTo>
                  <a:pt x="2842822" y="447399"/>
                </a:lnTo>
                <a:lnTo>
                  <a:pt x="2842822" y="433726"/>
                </a:lnTo>
                <a:lnTo>
                  <a:pt x="2788130" y="433726"/>
                </a:lnTo>
                <a:lnTo>
                  <a:pt x="2788130" y="414585"/>
                </a:lnTo>
                <a:lnTo>
                  <a:pt x="2703367" y="414585"/>
                </a:lnTo>
                <a:lnTo>
                  <a:pt x="2703367" y="414585"/>
                </a:lnTo>
                <a:lnTo>
                  <a:pt x="2531088" y="414585"/>
                </a:lnTo>
                <a:lnTo>
                  <a:pt x="2531088" y="403647"/>
                </a:lnTo>
                <a:lnTo>
                  <a:pt x="2418979" y="403647"/>
                </a:lnTo>
                <a:lnTo>
                  <a:pt x="2418979" y="392710"/>
                </a:lnTo>
                <a:lnTo>
                  <a:pt x="2369753" y="392710"/>
                </a:lnTo>
                <a:lnTo>
                  <a:pt x="2369753" y="376302"/>
                </a:lnTo>
                <a:lnTo>
                  <a:pt x="2249434" y="376302"/>
                </a:lnTo>
                <a:lnTo>
                  <a:pt x="2249434" y="362630"/>
                </a:lnTo>
                <a:lnTo>
                  <a:pt x="2118179" y="362630"/>
                </a:lnTo>
                <a:lnTo>
                  <a:pt x="2118179" y="348957"/>
                </a:lnTo>
                <a:lnTo>
                  <a:pt x="2058019" y="348957"/>
                </a:lnTo>
                <a:lnTo>
                  <a:pt x="2058019" y="338019"/>
                </a:lnTo>
                <a:lnTo>
                  <a:pt x="2014271" y="338019"/>
                </a:lnTo>
                <a:lnTo>
                  <a:pt x="2014271" y="321612"/>
                </a:lnTo>
                <a:lnTo>
                  <a:pt x="1902152" y="321612"/>
                </a:lnTo>
                <a:lnTo>
                  <a:pt x="1902152" y="305204"/>
                </a:lnTo>
                <a:lnTo>
                  <a:pt x="1844726" y="305204"/>
                </a:lnTo>
                <a:lnTo>
                  <a:pt x="1844726" y="280595"/>
                </a:lnTo>
                <a:lnTo>
                  <a:pt x="1740818" y="280595"/>
                </a:lnTo>
                <a:lnTo>
                  <a:pt x="1740818" y="269656"/>
                </a:lnTo>
                <a:lnTo>
                  <a:pt x="1568549" y="269656"/>
                </a:lnTo>
                <a:lnTo>
                  <a:pt x="1568549" y="245045"/>
                </a:lnTo>
                <a:lnTo>
                  <a:pt x="1423616" y="245045"/>
                </a:lnTo>
                <a:lnTo>
                  <a:pt x="1423616" y="228639"/>
                </a:lnTo>
                <a:lnTo>
                  <a:pt x="1295095" y="228639"/>
                </a:lnTo>
                <a:lnTo>
                  <a:pt x="1295095" y="214966"/>
                </a:lnTo>
                <a:lnTo>
                  <a:pt x="1188444" y="214966"/>
                </a:lnTo>
                <a:lnTo>
                  <a:pt x="1188444" y="193090"/>
                </a:lnTo>
                <a:lnTo>
                  <a:pt x="1128293" y="193090"/>
                </a:lnTo>
                <a:lnTo>
                  <a:pt x="1128293" y="179418"/>
                </a:lnTo>
                <a:lnTo>
                  <a:pt x="923201" y="179418"/>
                </a:lnTo>
                <a:lnTo>
                  <a:pt x="923201" y="152073"/>
                </a:lnTo>
                <a:lnTo>
                  <a:pt x="813821" y="152073"/>
                </a:lnTo>
                <a:lnTo>
                  <a:pt x="813821" y="135667"/>
                </a:lnTo>
                <a:lnTo>
                  <a:pt x="778273" y="135667"/>
                </a:lnTo>
                <a:lnTo>
                  <a:pt x="778273" y="116525"/>
                </a:lnTo>
                <a:lnTo>
                  <a:pt x="652485" y="116525"/>
                </a:lnTo>
                <a:lnTo>
                  <a:pt x="652485" y="100118"/>
                </a:lnTo>
                <a:lnTo>
                  <a:pt x="586857" y="100118"/>
                </a:lnTo>
                <a:lnTo>
                  <a:pt x="586857" y="83711"/>
                </a:lnTo>
                <a:lnTo>
                  <a:pt x="564981" y="83711"/>
                </a:lnTo>
                <a:lnTo>
                  <a:pt x="564981" y="64570"/>
                </a:lnTo>
                <a:lnTo>
                  <a:pt x="461070" y="64570"/>
                </a:lnTo>
                <a:lnTo>
                  <a:pt x="461070" y="53632"/>
                </a:lnTo>
                <a:lnTo>
                  <a:pt x="387238" y="53632"/>
                </a:lnTo>
                <a:lnTo>
                  <a:pt x="387238" y="42694"/>
                </a:lnTo>
                <a:lnTo>
                  <a:pt x="291533" y="42694"/>
                </a:lnTo>
                <a:lnTo>
                  <a:pt x="291533" y="9880"/>
                </a:lnTo>
                <a:lnTo>
                  <a:pt x="7144" y="9880"/>
                </a:lnTo>
                <a:lnTo>
                  <a:pt x="7144" y="7144"/>
                </a:lnTo>
              </a:path>
            </a:pathLst>
          </a:custGeom>
          <a:noFill/>
          <a:ln w="19050" cap="flat">
            <a:solidFill>
              <a:schemeClr val="accent3"/>
            </a:solidFill>
            <a:prstDash val="solid"/>
            <a:miter/>
          </a:ln>
        </p:spPr>
        <p:txBody>
          <a:bodyPr rtlCol="0" anchor="ctr"/>
          <a:lstStyle/>
          <a:p>
            <a:endParaRPr lang="fr-FR" dirty="0"/>
          </a:p>
        </p:txBody>
      </p:sp>
      <p:sp>
        <p:nvSpPr>
          <p:cNvPr id="134" name="Graphic 5120">
            <a:extLst>
              <a:ext uri="{FF2B5EF4-FFF2-40B4-BE49-F238E27FC236}">
                <a16:creationId xmlns:a16="http://schemas.microsoft.com/office/drawing/2014/main" id="{7DFFA158-526B-4BEC-A924-CFE5BBAEF381}"/>
              </a:ext>
            </a:extLst>
          </p:cNvPr>
          <p:cNvSpPr/>
          <p:nvPr/>
        </p:nvSpPr>
        <p:spPr>
          <a:xfrm>
            <a:off x="961735" y="2432389"/>
            <a:ext cx="4678082" cy="401895"/>
          </a:xfrm>
          <a:custGeom>
            <a:avLst/>
            <a:gdLst>
              <a:gd name="connsiteX0" fmla="*/ 7294597 w 7296150"/>
              <a:gd name="connsiteY0" fmla="*/ 625143 h 628650"/>
              <a:gd name="connsiteX1" fmla="*/ 7242639 w 7296150"/>
              <a:gd name="connsiteY1" fmla="*/ 625143 h 628650"/>
              <a:gd name="connsiteX2" fmla="*/ 7242639 w 7296150"/>
              <a:gd name="connsiteY2" fmla="*/ 619674 h 628650"/>
              <a:gd name="connsiteX3" fmla="*/ 6999275 w 7296150"/>
              <a:gd name="connsiteY3" fmla="*/ 619674 h 628650"/>
              <a:gd name="connsiteX4" fmla="*/ 6999275 w 7296150"/>
              <a:gd name="connsiteY4" fmla="*/ 608736 h 628650"/>
              <a:gd name="connsiteX5" fmla="*/ 6649250 w 7296150"/>
              <a:gd name="connsiteY5" fmla="*/ 608736 h 628650"/>
              <a:gd name="connsiteX6" fmla="*/ 6649250 w 7296150"/>
              <a:gd name="connsiteY6" fmla="*/ 584125 h 628650"/>
              <a:gd name="connsiteX7" fmla="*/ 6578156 w 7296150"/>
              <a:gd name="connsiteY7" fmla="*/ 584125 h 628650"/>
              <a:gd name="connsiteX8" fmla="*/ 6578156 w 7296150"/>
              <a:gd name="connsiteY8" fmla="*/ 564984 h 628650"/>
              <a:gd name="connsiteX9" fmla="*/ 6053138 w 7296150"/>
              <a:gd name="connsiteY9" fmla="*/ 564984 h 628650"/>
              <a:gd name="connsiteX10" fmla="*/ 6053138 w 7296150"/>
              <a:gd name="connsiteY10" fmla="*/ 548577 h 628650"/>
              <a:gd name="connsiteX11" fmla="*/ 5610140 w 7296150"/>
              <a:gd name="connsiteY11" fmla="*/ 548577 h 628650"/>
              <a:gd name="connsiteX12" fmla="*/ 5610140 w 7296150"/>
              <a:gd name="connsiteY12" fmla="*/ 532170 h 628650"/>
              <a:gd name="connsiteX13" fmla="*/ 5115201 w 7296150"/>
              <a:gd name="connsiteY13" fmla="*/ 532170 h 628650"/>
              <a:gd name="connsiteX14" fmla="*/ 5115201 w 7296150"/>
              <a:gd name="connsiteY14" fmla="*/ 518497 h 628650"/>
              <a:gd name="connsiteX15" fmla="*/ 4959334 w 7296150"/>
              <a:gd name="connsiteY15" fmla="*/ 518497 h 628650"/>
              <a:gd name="connsiteX16" fmla="*/ 4959334 w 7296150"/>
              <a:gd name="connsiteY16" fmla="*/ 496621 h 628650"/>
              <a:gd name="connsiteX17" fmla="*/ 4855417 w 7296150"/>
              <a:gd name="connsiteY17" fmla="*/ 496621 h 628650"/>
              <a:gd name="connsiteX18" fmla="*/ 4855417 w 7296150"/>
              <a:gd name="connsiteY18" fmla="*/ 482949 h 628650"/>
              <a:gd name="connsiteX19" fmla="*/ 4562828 w 7296150"/>
              <a:gd name="connsiteY19" fmla="*/ 482949 h 628650"/>
              <a:gd name="connsiteX20" fmla="*/ 4562828 w 7296150"/>
              <a:gd name="connsiteY20" fmla="*/ 469277 h 628650"/>
              <a:gd name="connsiteX21" fmla="*/ 4319454 w 7296150"/>
              <a:gd name="connsiteY21" fmla="*/ 469277 h 628650"/>
              <a:gd name="connsiteX22" fmla="*/ 4319454 w 7296150"/>
              <a:gd name="connsiteY22" fmla="*/ 461073 h 628650"/>
              <a:gd name="connsiteX23" fmla="*/ 4103427 w 7296150"/>
              <a:gd name="connsiteY23" fmla="*/ 461073 h 628650"/>
              <a:gd name="connsiteX24" fmla="*/ 4103427 w 7296150"/>
              <a:gd name="connsiteY24" fmla="*/ 450135 h 628650"/>
              <a:gd name="connsiteX25" fmla="*/ 3876466 w 7296150"/>
              <a:gd name="connsiteY25" fmla="*/ 450135 h 628650"/>
              <a:gd name="connsiteX26" fmla="*/ 3876466 w 7296150"/>
              <a:gd name="connsiteY26" fmla="*/ 433728 h 628650"/>
              <a:gd name="connsiteX27" fmla="*/ 3778025 w 7296150"/>
              <a:gd name="connsiteY27" fmla="*/ 433728 h 628650"/>
              <a:gd name="connsiteX28" fmla="*/ 3778025 w 7296150"/>
              <a:gd name="connsiteY28" fmla="*/ 420055 h 628650"/>
              <a:gd name="connsiteX29" fmla="*/ 3690518 w 7296150"/>
              <a:gd name="connsiteY29" fmla="*/ 420055 h 628650"/>
              <a:gd name="connsiteX30" fmla="*/ 3690518 w 7296150"/>
              <a:gd name="connsiteY30" fmla="*/ 411851 h 628650"/>
              <a:gd name="connsiteX31" fmla="*/ 3531918 w 7296150"/>
              <a:gd name="connsiteY31" fmla="*/ 411851 h 628650"/>
              <a:gd name="connsiteX32" fmla="*/ 3531918 w 7296150"/>
              <a:gd name="connsiteY32" fmla="*/ 398179 h 628650"/>
              <a:gd name="connsiteX33" fmla="*/ 3419809 w 7296150"/>
              <a:gd name="connsiteY33" fmla="*/ 398179 h 628650"/>
              <a:gd name="connsiteX34" fmla="*/ 3419809 w 7296150"/>
              <a:gd name="connsiteY34" fmla="*/ 381772 h 628650"/>
              <a:gd name="connsiteX35" fmla="*/ 3088929 w 7296150"/>
              <a:gd name="connsiteY35" fmla="*/ 381772 h 628650"/>
              <a:gd name="connsiteX36" fmla="*/ 3088929 w 7296150"/>
              <a:gd name="connsiteY36" fmla="*/ 365366 h 628650"/>
              <a:gd name="connsiteX37" fmla="*/ 2930328 w 7296150"/>
              <a:gd name="connsiteY37" fmla="*/ 365366 h 628650"/>
              <a:gd name="connsiteX38" fmla="*/ 2930328 w 7296150"/>
              <a:gd name="connsiteY38" fmla="*/ 346224 h 628650"/>
              <a:gd name="connsiteX39" fmla="*/ 2790873 w 7296150"/>
              <a:gd name="connsiteY39" fmla="*/ 346224 h 628650"/>
              <a:gd name="connsiteX40" fmla="*/ 2790873 w 7296150"/>
              <a:gd name="connsiteY40" fmla="*/ 338020 h 628650"/>
              <a:gd name="connsiteX41" fmla="*/ 2629529 w 7296150"/>
              <a:gd name="connsiteY41" fmla="*/ 338020 h 628650"/>
              <a:gd name="connsiteX42" fmla="*/ 2629529 w 7296150"/>
              <a:gd name="connsiteY42" fmla="*/ 335284 h 628650"/>
              <a:gd name="connsiteX43" fmla="*/ 2569378 w 7296150"/>
              <a:gd name="connsiteY43" fmla="*/ 335284 h 628650"/>
              <a:gd name="connsiteX44" fmla="*/ 2569378 w 7296150"/>
              <a:gd name="connsiteY44" fmla="*/ 316142 h 628650"/>
              <a:gd name="connsiteX45" fmla="*/ 2353351 w 7296150"/>
              <a:gd name="connsiteY45" fmla="*/ 316142 h 628650"/>
              <a:gd name="connsiteX46" fmla="*/ 2353351 w 7296150"/>
              <a:gd name="connsiteY46" fmla="*/ 305205 h 628650"/>
              <a:gd name="connsiteX47" fmla="*/ 2243966 w 7296150"/>
              <a:gd name="connsiteY47" fmla="*/ 305205 h 628650"/>
              <a:gd name="connsiteX48" fmla="*/ 2243966 w 7296150"/>
              <a:gd name="connsiteY48" fmla="*/ 294267 h 628650"/>
              <a:gd name="connsiteX49" fmla="*/ 2131857 w 7296150"/>
              <a:gd name="connsiteY49" fmla="*/ 294267 h 628650"/>
              <a:gd name="connsiteX50" fmla="*/ 2131857 w 7296150"/>
              <a:gd name="connsiteY50" fmla="*/ 277860 h 628650"/>
              <a:gd name="connsiteX51" fmla="*/ 2068963 w 7296150"/>
              <a:gd name="connsiteY51" fmla="*/ 277860 h 628650"/>
              <a:gd name="connsiteX52" fmla="*/ 2068963 w 7296150"/>
              <a:gd name="connsiteY52" fmla="*/ 269657 h 628650"/>
              <a:gd name="connsiteX53" fmla="*/ 1951377 w 7296150"/>
              <a:gd name="connsiteY53" fmla="*/ 269657 h 628650"/>
              <a:gd name="connsiteX54" fmla="*/ 1951377 w 7296150"/>
              <a:gd name="connsiteY54" fmla="*/ 258718 h 628650"/>
              <a:gd name="connsiteX55" fmla="*/ 1902152 w 7296150"/>
              <a:gd name="connsiteY55" fmla="*/ 258718 h 628650"/>
              <a:gd name="connsiteX56" fmla="*/ 1902152 w 7296150"/>
              <a:gd name="connsiteY56" fmla="*/ 242311 h 628650"/>
              <a:gd name="connsiteX57" fmla="*/ 1822857 w 7296150"/>
              <a:gd name="connsiteY57" fmla="*/ 242311 h 628650"/>
              <a:gd name="connsiteX58" fmla="*/ 1822857 w 7296150"/>
              <a:gd name="connsiteY58" fmla="*/ 225904 h 628650"/>
              <a:gd name="connsiteX59" fmla="*/ 1729883 w 7296150"/>
              <a:gd name="connsiteY59" fmla="*/ 225904 h 628650"/>
              <a:gd name="connsiteX60" fmla="*/ 1729883 w 7296150"/>
              <a:gd name="connsiteY60" fmla="*/ 201294 h 628650"/>
              <a:gd name="connsiteX61" fmla="*/ 1470108 w 7296150"/>
              <a:gd name="connsiteY61" fmla="*/ 201294 h 628650"/>
              <a:gd name="connsiteX62" fmla="*/ 1470108 w 7296150"/>
              <a:gd name="connsiteY62" fmla="*/ 187622 h 628650"/>
              <a:gd name="connsiteX63" fmla="*/ 1322442 w 7296150"/>
              <a:gd name="connsiteY63" fmla="*/ 187622 h 628650"/>
              <a:gd name="connsiteX64" fmla="*/ 1322442 w 7296150"/>
              <a:gd name="connsiteY64" fmla="*/ 163011 h 628650"/>
              <a:gd name="connsiteX65" fmla="*/ 1234935 w 7296150"/>
              <a:gd name="connsiteY65" fmla="*/ 163011 h 628650"/>
              <a:gd name="connsiteX66" fmla="*/ 1234935 w 7296150"/>
              <a:gd name="connsiteY66" fmla="*/ 146603 h 628650"/>
              <a:gd name="connsiteX67" fmla="*/ 1090003 w 7296150"/>
              <a:gd name="connsiteY67" fmla="*/ 146603 h 628650"/>
              <a:gd name="connsiteX68" fmla="*/ 1090003 w 7296150"/>
              <a:gd name="connsiteY68" fmla="*/ 124727 h 628650"/>
              <a:gd name="connsiteX69" fmla="*/ 1046255 w 7296150"/>
              <a:gd name="connsiteY69" fmla="*/ 124727 h 628650"/>
              <a:gd name="connsiteX70" fmla="*/ 1046255 w 7296150"/>
              <a:gd name="connsiteY70" fmla="*/ 111055 h 628650"/>
              <a:gd name="connsiteX71" fmla="*/ 912265 w 7296150"/>
              <a:gd name="connsiteY71" fmla="*/ 111055 h 628650"/>
              <a:gd name="connsiteX72" fmla="*/ 912265 w 7296150"/>
              <a:gd name="connsiteY72" fmla="*/ 94648 h 628650"/>
              <a:gd name="connsiteX73" fmla="*/ 860309 w 7296150"/>
              <a:gd name="connsiteY73" fmla="*/ 94648 h 628650"/>
              <a:gd name="connsiteX74" fmla="*/ 860309 w 7296150"/>
              <a:gd name="connsiteY74" fmla="*/ 75506 h 628650"/>
              <a:gd name="connsiteX75" fmla="*/ 764601 w 7296150"/>
              <a:gd name="connsiteY75" fmla="*/ 75506 h 628650"/>
              <a:gd name="connsiteX76" fmla="*/ 764601 w 7296150"/>
              <a:gd name="connsiteY76" fmla="*/ 64568 h 628650"/>
              <a:gd name="connsiteX77" fmla="*/ 562248 w 7296150"/>
              <a:gd name="connsiteY77" fmla="*/ 64568 h 628650"/>
              <a:gd name="connsiteX78" fmla="*/ 562248 w 7296150"/>
              <a:gd name="connsiteY78" fmla="*/ 39958 h 628650"/>
              <a:gd name="connsiteX79" fmla="*/ 379036 w 7296150"/>
              <a:gd name="connsiteY79" fmla="*/ 39958 h 628650"/>
              <a:gd name="connsiteX80" fmla="*/ 379036 w 7296150"/>
              <a:gd name="connsiteY80" fmla="*/ 20816 h 628650"/>
              <a:gd name="connsiteX81" fmla="*/ 318877 w 7296150"/>
              <a:gd name="connsiteY81" fmla="*/ 20816 h 628650"/>
              <a:gd name="connsiteX82" fmla="*/ 318877 w 7296150"/>
              <a:gd name="connsiteY82" fmla="*/ 12613 h 628650"/>
              <a:gd name="connsiteX83" fmla="*/ 7144 w 7296150"/>
              <a:gd name="connsiteY83" fmla="*/ 12613 h 628650"/>
              <a:gd name="connsiteX84" fmla="*/ 7144 w 7296150"/>
              <a:gd name="connsiteY84" fmla="*/ 7144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7296150" h="628650">
                <a:moveTo>
                  <a:pt x="7294597" y="625143"/>
                </a:moveTo>
                <a:lnTo>
                  <a:pt x="7242639" y="625143"/>
                </a:lnTo>
                <a:lnTo>
                  <a:pt x="7242639" y="619674"/>
                </a:lnTo>
                <a:lnTo>
                  <a:pt x="6999275" y="619674"/>
                </a:lnTo>
                <a:lnTo>
                  <a:pt x="6999275" y="608736"/>
                </a:lnTo>
                <a:lnTo>
                  <a:pt x="6649250" y="608736"/>
                </a:lnTo>
                <a:lnTo>
                  <a:pt x="6649250" y="584125"/>
                </a:lnTo>
                <a:lnTo>
                  <a:pt x="6578156" y="584125"/>
                </a:lnTo>
                <a:lnTo>
                  <a:pt x="6578156" y="564984"/>
                </a:lnTo>
                <a:lnTo>
                  <a:pt x="6053138" y="564984"/>
                </a:lnTo>
                <a:lnTo>
                  <a:pt x="6053138" y="548577"/>
                </a:lnTo>
                <a:lnTo>
                  <a:pt x="5610140" y="548577"/>
                </a:lnTo>
                <a:lnTo>
                  <a:pt x="5610140" y="532170"/>
                </a:lnTo>
                <a:lnTo>
                  <a:pt x="5115201" y="532170"/>
                </a:lnTo>
                <a:lnTo>
                  <a:pt x="5115201" y="518497"/>
                </a:lnTo>
                <a:lnTo>
                  <a:pt x="4959334" y="518497"/>
                </a:lnTo>
                <a:lnTo>
                  <a:pt x="4959334" y="496621"/>
                </a:lnTo>
                <a:lnTo>
                  <a:pt x="4855417" y="496621"/>
                </a:lnTo>
                <a:lnTo>
                  <a:pt x="4855417" y="482949"/>
                </a:lnTo>
                <a:lnTo>
                  <a:pt x="4562828" y="482949"/>
                </a:lnTo>
                <a:lnTo>
                  <a:pt x="4562828" y="469277"/>
                </a:lnTo>
                <a:lnTo>
                  <a:pt x="4319454" y="469277"/>
                </a:lnTo>
                <a:lnTo>
                  <a:pt x="4319454" y="461073"/>
                </a:lnTo>
                <a:lnTo>
                  <a:pt x="4103427" y="461073"/>
                </a:lnTo>
                <a:lnTo>
                  <a:pt x="4103427" y="450135"/>
                </a:lnTo>
                <a:lnTo>
                  <a:pt x="3876466" y="450135"/>
                </a:lnTo>
                <a:lnTo>
                  <a:pt x="3876466" y="433728"/>
                </a:lnTo>
                <a:lnTo>
                  <a:pt x="3778025" y="433728"/>
                </a:lnTo>
                <a:lnTo>
                  <a:pt x="3778025" y="420055"/>
                </a:lnTo>
                <a:lnTo>
                  <a:pt x="3690518" y="420055"/>
                </a:lnTo>
                <a:lnTo>
                  <a:pt x="3690518" y="411851"/>
                </a:lnTo>
                <a:lnTo>
                  <a:pt x="3531918" y="411851"/>
                </a:lnTo>
                <a:lnTo>
                  <a:pt x="3531918" y="398179"/>
                </a:lnTo>
                <a:lnTo>
                  <a:pt x="3419809" y="398179"/>
                </a:lnTo>
                <a:lnTo>
                  <a:pt x="3419809" y="381772"/>
                </a:lnTo>
                <a:lnTo>
                  <a:pt x="3088929" y="381772"/>
                </a:lnTo>
                <a:lnTo>
                  <a:pt x="3088929" y="365366"/>
                </a:lnTo>
                <a:lnTo>
                  <a:pt x="2930328" y="365366"/>
                </a:lnTo>
                <a:lnTo>
                  <a:pt x="2930328" y="346224"/>
                </a:lnTo>
                <a:lnTo>
                  <a:pt x="2790873" y="346224"/>
                </a:lnTo>
                <a:lnTo>
                  <a:pt x="2790873" y="338020"/>
                </a:lnTo>
                <a:lnTo>
                  <a:pt x="2629529" y="338020"/>
                </a:lnTo>
                <a:lnTo>
                  <a:pt x="2629529" y="335284"/>
                </a:lnTo>
                <a:lnTo>
                  <a:pt x="2569378" y="335284"/>
                </a:lnTo>
                <a:lnTo>
                  <a:pt x="2569378" y="316142"/>
                </a:lnTo>
                <a:lnTo>
                  <a:pt x="2353351" y="316142"/>
                </a:lnTo>
                <a:lnTo>
                  <a:pt x="2353351" y="305205"/>
                </a:lnTo>
                <a:lnTo>
                  <a:pt x="2243966" y="305205"/>
                </a:lnTo>
                <a:lnTo>
                  <a:pt x="2243966" y="294267"/>
                </a:lnTo>
                <a:lnTo>
                  <a:pt x="2131857" y="294267"/>
                </a:lnTo>
                <a:lnTo>
                  <a:pt x="2131857" y="277860"/>
                </a:lnTo>
                <a:lnTo>
                  <a:pt x="2068963" y="277860"/>
                </a:lnTo>
                <a:lnTo>
                  <a:pt x="2068963" y="269657"/>
                </a:lnTo>
                <a:lnTo>
                  <a:pt x="1951377" y="269657"/>
                </a:lnTo>
                <a:lnTo>
                  <a:pt x="1951377" y="258718"/>
                </a:lnTo>
                <a:lnTo>
                  <a:pt x="1902152" y="258718"/>
                </a:lnTo>
                <a:lnTo>
                  <a:pt x="1902152" y="242311"/>
                </a:lnTo>
                <a:lnTo>
                  <a:pt x="1822857" y="242311"/>
                </a:lnTo>
                <a:lnTo>
                  <a:pt x="1822857" y="225904"/>
                </a:lnTo>
                <a:lnTo>
                  <a:pt x="1729883" y="225904"/>
                </a:lnTo>
                <a:lnTo>
                  <a:pt x="1729883" y="201294"/>
                </a:lnTo>
                <a:lnTo>
                  <a:pt x="1470108" y="201294"/>
                </a:lnTo>
                <a:lnTo>
                  <a:pt x="1470108" y="187622"/>
                </a:lnTo>
                <a:lnTo>
                  <a:pt x="1322442" y="187622"/>
                </a:lnTo>
                <a:lnTo>
                  <a:pt x="1322442" y="163011"/>
                </a:lnTo>
                <a:lnTo>
                  <a:pt x="1234935" y="163011"/>
                </a:lnTo>
                <a:lnTo>
                  <a:pt x="1234935" y="146603"/>
                </a:lnTo>
                <a:lnTo>
                  <a:pt x="1090003" y="146603"/>
                </a:lnTo>
                <a:lnTo>
                  <a:pt x="1090003" y="124727"/>
                </a:lnTo>
                <a:lnTo>
                  <a:pt x="1046255" y="124727"/>
                </a:lnTo>
                <a:lnTo>
                  <a:pt x="1046255" y="111055"/>
                </a:lnTo>
                <a:lnTo>
                  <a:pt x="912265" y="111055"/>
                </a:lnTo>
                <a:lnTo>
                  <a:pt x="912265" y="94648"/>
                </a:lnTo>
                <a:lnTo>
                  <a:pt x="860309" y="94648"/>
                </a:lnTo>
                <a:lnTo>
                  <a:pt x="860309" y="75506"/>
                </a:lnTo>
                <a:lnTo>
                  <a:pt x="764601" y="75506"/>
                </a:lnTo>
                <a:lnTo>
                  <a:pt x="764601" y="64568"/>
                </a:lnTo>
                <a:lnTo>
                  <a:pt x="562248" y="64568"/>
                </a:lnTo>
                <a:lnTo>
                  <a:pt x="562248" y="39958"/>
                </a:lnTo>
                <a:lnTo>
                  <a:pt x="379036" y="39958"/>
                </a:lnTo>
                <a:lnTo>
                  <a:pt x="379036" y="20816"/>
                </a:lnTo>
                <a:lnTo>
                  <a:pt x="318877" y="20816"/>
                </a:lnTo>
                <a:lnTo>
                  <a:pt x="318877" y="12613"/>
                </a:lnTo>
                <a:lnTo>
                  <a:pt x="7144" y="12613"/>
                </a:lnTo>
                <a:lnTo>
                  <a:pt x="7144" y="714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Tree>
    <p:custDataLst>
      <p:tags r:id="rId1"/>
    </p:custDataLst>
    <p:extLst>
      <p:ext uri="{BB962C8B-B14F-4D97-AF65-F5344CB8AC3E}">
        <p14:creationId xmlns:p14="http://schemas.microsoft.com/office/powerpoint/2010/main" val="20250953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3501: Analyse </a:t>
            </a:r>
            <a:r>
              <a:rPr lang="fr-FR" dirty="0" err="1"/>
              <a:t>poolée</a:t>
            </a:r>
            <a:r>
              <a:rPr lang="fr-FR" dirty="0"/>
              <a:t> de quatre essais randomisés évaluant la durée de traitement adjuvant à base d’oxaliplatine (3 vs 6 mois) chez les patients avec cancer colorectal stade II à haut risque – </a:t>
            </a:r>
            <a:r>
              <a:rPr lang="fr-FR" dirty="0" err="1"/>
              <a:t>Iveson</a:t>
            </a:r>
            <a:r>
              <a:rPr lang="fr-FR" dirty="0"/>
              <a:t> </a:t>
            </a:r>
            <a:r>
              <a:rPr lang="fr-FR" dirty="0" err="1"/>
              <a:t>T</a:t>
            </a:r>
            <a:r>
              <a:rPr lang="fr-FR" dirty="0"/>
              <a:t>, et al</a:t>
            </a:r>
            <a:endParaRPr lang="fr-FR" noProof="0" dirty="0"/>
          </a:p>
        </p:txBody>
      </p:sp>
      <p:sp>
        <p:nvSpPr>
          <p:cNvPr id="5123" name="Rectangle 3"/>
          <p:cNvSpPr>
            <a:spLocks noGrp="1" noChangeArrowheads="1"/>
          </p:cNvSpPr>
          <p:nvPr>
            <p:ph idx="1"/>
          </p:nvPr>
        </p:nvSpPr>
        <p:spPr>
          <a:xfrm>
            <a:off x="365124" y="1254035"/>
            <a:ext cx="8546528" cy="4746172"/>
          </a:xfrm>
        </p:spPr>
        <p:txBody>
          <a:bodyPr/>
          <a:lstStyle/>
          <a:p>
            <a:pPr marL="0" indent="0">
              <a:buNone/>
            </a:pPr>
            <a:r>
              <a:rPr lang="fr-FR" b="1" noProof="0" dirty="0"/>
              <a:t>Résultats </a:t>
            </a:r>
          </a:p>
          <a:p>
            <a:pPr marL="0" indent="0">
              <a:spcBef>
                <a:spcPts val="21600"/>
              </a:spcBef>
              <a:buNone/>
            </a:pPr>
            <a:r>
              <a:rPr lang="fr-FR" b="1" noProof="0" dirty="0"/>
              <a:t>Conclusions</a:t>
            </a:r>
          </a:p>
          <a:p>
            <a:r>
              <a:rPr lang="fr-FR" b="1" noProof="0" dirty="0"/>
              <a:t>Chez ces patients avec CCR stade II à haut risque, la SSM a été comparable entre 3 et 6 mois de traitement, mais il est apparu que pour FOLFOX, l’efficacité avec 3 mois de traitement était inférieure à celle de 6 mois</a:t>
            </a:r>
          </a:p>
          <a:p>
            <a:r>
              <a:rPr lang="fr-FR" b="1" noProof="0" dirty="0"/>
              <a:t>Il y a eu significativement plus de toxicité avec les traitements de 6 mois</a:t>
            </a:r>
          </a:p>
        </p:txBody>
      </p:sp>
      <p:sp>
        <p:nvSpPr>
          <p:cNvPr id="15" name="Text Placeholder 14"/>
          <p:cNvSpPr>
            <a:spLocks noGrp="1"/>
          </p:cNvSpPr>
          <p:nvPr>
            <p:ph type="body" sz="quarter" idx="11"/>
          </p:nvPr>
        </p:nvSpPr>
        <p:spPr>
          <a:xfrm>
            <a:off x="4495800" y="6096000"/>
            <a:ext cx="4283075" cy="487363"/>
          </a:xfrm>
        </p:spPr>
        <p:txBody>
          <a:bodyPr/>
          <a:lstStyle/>
          <a:p>
            <a:r>
              <a:rPr lang="fr-FR" noProof="0" dirty="0" err="1"/>
              <a:t>Iveson</a:t>
            </a:r>
            <a:r>
              <a:rPr lang="fr-FR" noProof="0" dirty="0"/>
              <a:t> </a:t>
            </a:r>
            <a:r>
              <a:rPr lang="fr-FR" noProof="0" dirty="0" err="1"/>
              <a:t>T</a:t>
            </a:r>
            <a:r>
              <a:rPr lang="fr-FR" noProof="0" dirty="0"/>
              <a:t>, et al, J Clin </a:t>
            </a:r>
            <a:r>
              <a:rPr lang="fr-FR" noProof="0" dirty="0" err="1"/>
              <a:t>Oncol</a:t>
            </a:r>
            <a:r>
              <a:rPr lang="fr-FR" noProof="0" dirty="0"/>
              <a:t> 2019;37(</a:t>
            </a:r>
            <a:r>
              <a:rPr lang="fr-FR" noProof="0" dirty="0" err="1"/>
              <a:t>suppl</a:t>
            </a:r>
            <a:r>
              <a:rPr lang="fr-FR" noProof="0" dirty="0"/>
              <a:t>):</a:t>
            </a:r>
            <a:r>
              <a:rPr lang="fr-FR" noProof="0" dirty="0" err="1"/>
              <a:t>abstr</a:t>
            </a:r>
            <a:r>
              <a:rPr lang="fr-FR" noProof="0" dirty="0"/>
              <a:t> 3501</a:t>
            </a:r>
          </a:p>
        </p:txBody>
      </p:sp>
      <p:graphicFrame>
        <p:nvGraphicFramePr>
          <p:cNvPr id="9" name="Table 8"/>
          <p:cNvGraphicFramePr>
            <a:graphicFrameLocks noGrp="1"/>
          </p:cNvGraphicFramePr>
          <p:nvPr>
            <p:extLst>
              <p:ext uri="{D42A27DB-BD31-4B8C-83A1-F6EECF244321}">
                <p14:modId xmlns:p14="http://schemas.microsoft.com/office/powerpoint/2010/main" val="2292078880"/>
              </p:ext>
            </p:extLst>
          </p:nvPr>
        </p:nvGraphicFramePr>
        <p:xfrm>
          <a:off x="344325" y="1616091"/>
          <a:ext cx="8455351" cy="2621994"/>
        </p:xfrm>
        <a:graphic>
          <a:graphicData uri="http://schemas.openxmlformats.org/drawingml/2006/table">
            <a:tbl>
              <a:tblPr firstRow="1" bandRow="1">
                <a:tableStyleId>{69012ECD-51FC-41F1-AA8D-1B2483CD663E}</a:tableStyleId>
              </a:tblPr>
              <a:tblGrid>
                <a:gridCol w="1291288">
                  <a:extLst>
                    <a:ext uri="{9D8B030D-6E8A-4147-A177-3AD203B41FA5}">
                      <a16:colId xmlns:a16="http://schemas.microsoft.com/office/drawing/2014/main" val="20000"/>
                    </a:ext>
                  </a:extLst>
                </a:gridCol>
                <a:gridCol w="652072">
                  <a:extLst>
                    <a:ext uri="{9D8B030D-6E8A-4147-A177-3AD203B41FA5}">
                      <a16:colId xmlns:a16="http://schemas.microsoft.com/office/drawing/2014/main" val="20001"/>
                    </a:ext>
                  </a:extLst>
                </a:gridCol>
                <a:gridCol w="801974">
                  <a:extLst>
                    <a:ext uri="{9D8B030D-6E8A-4147-A177-3AD203B41FA5}">
                      <a16:colId xmlns:a16="http://schemas.microsoft.com/office/drawing/2014/main" val="1434026660"/>
                    </a:ext>
                  </a:extLst>
                </a:gridCol>
                <a:gridCol w="933975">
                  <a:extLst>
                    <a:ext uri="{9D8B030D-6E8A-4147-A177-3AD203B41FA5}">
                      <a16:colId xmlns:a16="http://schemas.microsoft.com/office/drawing/2014/main" val="1219016947"/>
                    </a:ext>
                  </a:extLst>
                </a:gridCol>
                <a:gridCol w="684963">
                  <a:extLst>
                    <a:ext uri="{9D8B030D-6E8A-4147-A177-3AD203B41FA5}">
                      <a16:colId xmlns:a16="http://schemas.microsoft.com/office/drawing/2014/main" val="20002"/>
                    </a:ext>
                  </a:extLst>
                </a:gridCol>
                <a:gridCol w="771993">
                  <a:extLst>
                    <a:ext uri="{9D8B030D-6E8A-4147-A177-3AD203B41FA5}">
                      <a16:colId xmlns:a16="http://schemas.microsoft.com/office/drawing/2014/main" val="1488682940"/>
                    </a:ext>
                  </a:extLst>
                </a:gridCol>
                <a:gridCol w="931065">
                  <a:extLst>
                    <a:ext uri="{9D8B030D-6E8A-4147-A177-3AD203B41FA5}">
                      <a16:colId xmlns:a16="http://schemas.microsoft.com/office/drawing/2014/main" val="3818591962"/>
                    </a:ext>
                  </a:extLst>
                </a:gridCol>
                <a:gridCol w="672883">
                  <a:extLst>
                    <a:ext uri="{9D8B030D-6E8A-4147-A177-3AD203B41FA5}">
                      <a16:colId xmlns:a16="http://schemas.microsoft.com/office/drawing/2014/main" val="20003"/>
                    </a:ext>
                  </a:extLst>
                </a:gridCol>
                <a:gridCol w="764498">
                  <a:extLst>
                    <a:ext uri="{9D8B030D-6E8A-4147-A177-3AD203B41FA5}">
                      <a16:colId xmlns:a16="http://schemas.microsoft.com/office/drawing/2014/main" val="4253201260"/>
                    </a:ext>
                  </a:extLst>
                </a:gridCol>
                <a:gridCol w="950640">
                  <a:extLst>
                    <a:ext uri="{9D8B030D-6E8A-4147-A177-3AD203B41FA5}">
                      <a16:colId xmlns:a16="http://schemas.microsoft.com/office/drawing/2014/main" val="3132536303"/>
                    </a:ext>
                  </a:extLst>
                </a:gridCol>
              </a:tblGrid>
              <a:tr h="31658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1" i="0" u="none" strike="noStrike" cap="none" normalizeH="0" baseline="0" noProof="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1" i="0" u="none" strike="noStrike" cap="none" normalizeH="0" baseline="0" noProof="0">
                          <a:ln>
                            <a:noFill/>
                          </a:ln>
                          <a:solidFill>
                            <a:schemeClr val="tx2"/>
                          </a:solidFill>
                          <a:effectLst/>
                          <a:latin typeface="Arial" charset="0"/>
                          <a:cs typeface="Arial" charset="0"/>
                        </a:rPr>
                        <a:t>FOLFOX</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tc hMerge="1">
                  <a:txBody>
                    <a:bodyPr/>
                    <a:lstStyle/>
                    <a:p>
                      <a:endParaRPr lang="en-GB"/>
                    </a:p>
                  </a:txBody>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1" i="0" u="none" strike="noStrike" cap="none" normalizeH="0" baseline="0" noProof="0">
                          <a:ln>
                            <a:noFill/>
                          </a:ln>
                          <a:solidFill>
                            <a:schemeClr val="tx2"/>
                          </a:solidFill>
                          <a:effectLst/>
                          <a:latin typeface="Arial" charset="0"/>
                          <a:cs typeface="Arial" charset="0"/>
                        </a:rPr>
                        <a:t>CAPOX</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tc hMerge="1">
                  <a:txBody>
                    <a:bodyPr/>
                    <a:lstStyle/>
                    <a:p>
                      <a:endParaRPr lang="en-GB"/>
                    </a:p>
                  </a:txBody>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1" i="0" u="none" strike="noStrike" cap="none" normalizeH="0" baseline="0" noProof="0" dirty="0">
                          <a:ln>
                            <a:noFill/>
                          </a:ln>
                          <a:solidFill>
                            <a:schemeClr val="tx2"/>
                          </a:solidFill>
                          <a:effectLst/>
                          <a:latin typeface="Arial" charset="0"/>
                          <a:cs typeface="Arial" charset="0"/>
                        </a:rPr>
                        <a:t>Total</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3892480"/>
                  </a:ext>
                </a:extLst>
              </a:tr>
              <a:tr h="31658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Arial" charset="0"/>
                          <a:cs typeface="Arial" charset="0"/>
                        </a:rPr>
                        <a:t>EIs,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1" i="0" u="none" strike="noStrike" cap="none" normalizeH="0" baseline="0" noProof="0">
                          <a:ln>
                            <a:noFill/>
                          </a:ln>
                          <a:solidFill>
                            <a:schemeClr val="tx2"/>
                          </a:solidFill>
                          <a:effectLst/>
                          <a:latin typeface="Arial" charset="0"/>
                          <a:cs typeface="Arial" charset="0"/>
                        </a:rPr>
                        <a:t>3 mo</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1" i="0" u="none" strike="noStrike" cap="none" normalizeH="0" baseline="0" noProof="0">
                          <a:ln>
                            <a:noFill/>
                          </a:ln>
                          <a:solidFill>
                            <a:schemeClr val="tx2"/>
                          </a:solidFill>
                          <a:effectLst/>
                          <a:latin typeface="Arial" charset="0"/>
                          <a:cs typeface="Arial" charset="0"/>
                        </a:rPr>
                        <a:t>6 mo</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1" i="0" u="none" strike="noStrike" cap="none" normalizeH="0" baseline="0" noProof="0" dirty="0">
                          <a:ln>
                            <a:noFill/>
                          </a:ln>
                          <a:solidFill>
                            <a:schemeClr val="tx2"/>
                          </a:solidFill>
                          <a:effectLst/>
                          <a:latin typeface="Arial" charset="0"/>
                          <a:cs typeface="Arial" charset="0"/>
                        </a:rPr>
                        <a:t>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1" i="0" u="none" strike="noStrike" cap="none" normalizeH="0" baseline="0" noProof="0">
                          <a:ln>
                            <a:noFill/>
                          </a:ln>
                          <a:solidFill>
                            <a:schemeClr val="tx2"/>
                          </a:solidFill>
                          <a:effectLst/>
                          <a:latin typeface="Arial" charset="0"/>
                          <a:cs typeface="Arial" charset="0"/>
                        </a:rPr>
                        <a:t>3 mo</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1" i="0" u="none" strike="noStrike" cap="none" normalizeH="0" baseline="0" noProof="0">
                          <a:ln>
                            <a:noFill/>
                          </a:ln>
                          <a:solidFill>
                            <a:schemeClr val="tx2"/>
                          </a:solidFill>
                          <a:effectLst/>
                          <a:latin typeface="Arial" charset="0"/>
                          <a:cs typeface="Arial" charset="0"/>
                        </a:rPr>
                        <a:t>6 mo</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1" i="0" u="none" strike="noStrike" cap="none" normalizeH="0" baseline="0" noProof="0" dirty="0">
                          <a:ln>
                            <a:noFill/>
                          </a:ln>
                          <a:solidFill>
                            <a:schemeClr val="tx2"/>
                          </a:solidFill>
                          <a:effectLst/>
                          <a:latin typeface="Arial" charset="0"/>
                          <a:cs typeface="Arial" charset="0"/>
                        </a:rPr>
                        <a:t>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1" i="0" u="none" strike="noStrike" cap="none" normalizeH="0" baseline="0" noProof="0">
                          <a:ln>
                            <a:noFill/>
                          </a:ln>
                          <a:solidFill>
                            <a:schemeClr val="tx2"/>
                          </a:solidFill>
                          <a:effectLst/>
                          <a:latin typeface="Arial" charset="0"/>
                          <a:cs typeface="Arial" charset="0"/>
                        </a:rPr>
                        <a:t>3 mo</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1" i="0" u="none" strike="noStrike" cap="none" normalizeH="0" baseline="0" noProof="0">
                          <a:ln>
                            <a:noFill/>
                          </a:ln>
                          <a:solidFill>
                            <a:schemeClr val="tx2"/>
                          </a:solidFill>
                          <a:effectLst/>
                          <a:latin typeface="Arial" charset="0"/>
                          <a:cs typeface="Arial" charset="0"/>
                        </a:rPr>
                        <a:t>6 mo</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1" i="0" u="none" strike="noStrike" cap="none" normalizeH="0" baseline="0" noProof="0" dirty="0">
                          <a:ln>
                            <a:noFill/>
                          </a:ln>
                          <a:solidFill>
                            <a:schemeClr val="tx2"/>
                          </a:solidFill>
                          <a:effectLst/>
                          <a:latin typeface="Arial" charset="0"/>
                          <a:cs typeface="Arial" charset="0"/>
                        </a:rPr>
                        <a:t>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92843">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Tous</a:t>
                      </a:r>
                    </a:p>
                    <a:p>
                      <a:pPr marL="179388"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Grade 2</a:t>
                      </a:r>
                    </a:p>
                    <a:p>
                      <a:pPr marL="179388"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Grade 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Arial" charset="0"/>
                        <a:cs typeface="Arial" charset="0"/>
                      </a:endParaRP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33</a:t>
                      </a: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Arial" charset="0"/>
                        <a:cs typeface="Arial" charset="0"/>
                      </a:endParaRP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36</a:t>
                      </a: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51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Arial" charset="0"/>
                        <a:cs typeface="Arial" charset="0"/>
                      </a:endParaRP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35</a:t>
                      </a: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Arial" charset="0"/>
                        <a:cs typeface="Arial" charset="0"/>
                      </a:endParaRP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47</a:t>
                      </a: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32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Arial" charset="0"/>
                        <a:cs typeface="Arial" charset="0"/>
                      </a:endParaRP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34</a:t>
                      </a: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endParaRPr kumimoji="0" lang="fr-FR" sz="1400" b="1" i="0" u="none" strike="noStrike" cap="none" normalizeH="0" baseline="0" noProof="0">
                        <a:ln>
                          <a:noFill/>
                        </a:ln>
                        <a:solidFill>
                          <a:srgbClr val="4D4D4D"/>
                        </a:solidFill>
                        <a:effectLst/>
                        <a:latin typeface="Arial" charset="0"/>
                        <a:cs typeface="Arial" charset="0"/>
                      </a:endParaRP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42</a:t>
                      </a: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292843">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Neurotoxicité</a:t>
                      </a:r>
                    </a:p>
                    <a:p>
                      <a:pPr marL="179388"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Grade 2</a:t>
                      </a:r>
                    </a:p>
                    <a:p>
                      <a:pPr marL="179388"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Grade 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Arial" charset="0"/>
                        <a:cs typeface="Arial" charset="0"/>
                      </a:endParaRP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9</a:t>
                      </a: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Arial" charset="0"/>
                        <a:cs typeface="Arial" charset="0"/>
                      </a:endParaRP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26</a:t>
                      </a: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Arial" charset="0"/>
                        <a:cs typeface="Arial" charset="0"/>
                      </a:endParaRP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14</a:t>
                      </a: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Arial" charset="0"/>
                        <a:cs typeface="Arial" charset="0"/>
                      </a:endParaRP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29</a:t>
                      </a: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Arial" charset="0"/>
                        <a:cs typeface="Arial" charset="0"/>
                      </a:endParaRP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12</a:t>
                      </a: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Arial" charset="0"/>
                        <a:cs typeface="Arial" charset="0"/>
                      </a:endParaRP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28</a:t>
                      </a: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292843">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Diarrhée </a:t>
                      </a:r>
                    </a:p>
                    <a:p>
                      <a:pPr marL="179388"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Grade 2</a:t>
                      </a:r>
                    </a:p>
                    <a:p>
                      <a:pPr marL="179388"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Grade 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Arial" charset="0"/>
                        <a:cs typeface="Arial" charset="0"/>
                      </a:endParaRP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7</a:t>
                      </a: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Arial" charset="0"/>
                        <a:cs typeface="Arial" charset="0"/>
                      </a:endParaRP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12</a:t>
                      </a: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0,0031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Arial" charset="0"/>
                        <a:cs typeface="Arial" charset="0"/>
                      </a:endParaRP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7</a:t>
                      </a: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Arial" charset="0"/>
                        <a:cs typeface="Arial" charset="0"/>
                      </a:endParaRP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12</a:t>
                      </a: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0,0026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Arial" charset="0"/>
                        <a:cs typeface="Arial" charset="0"/>
                      </a:endParaRP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7</a:t>
                      </a: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Arial" charset="0"/>
                        <a:cs typeface="Arial" charset="0"/>
                      </a:endParaRP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12</a:t>
                      </a:r>
                    </a:p>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0,0002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1250316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noProof="0" smtClean="0"/>
              <a:t>3503: Association des signatures moléculaires du cancer du côlon </a:t>
            </a:r>
            <a:r>
              <a:rPr lang="fr-FR" smtClean="0"/>
              <a:t>avec le pronostic et la prédiction du bénéfice de l’</a:t>
            </a:r>
            <a:r>
              <a:rPr lang="fr-FR" noProof="0" smtClean="0"/>
              <a:t>oxaliplatine dans l’étude MOSAIC, étude internationale multicentrique de oxaliplatine/5FU-LV en traitement adjuvant du cancer du côlon – Pogue-Geile KL, et al</a:t>
            </a:r>
            <a:endParaRPr lang="fr-FR" noProof="0" dirty="0"/>
          </a:p>
        </p:txBody>
      </p:sp>
      <p:sp>
        <p:nvSpPr>
          <p:cNvPr id="5123" name="Rectangle 3"/>
          <p:cNvSpPr>
            <a:spLocks noGrp="1" noChangeArrowheads="1"/>
          </p:cNvSpPr>
          <p:nvPr>
            <p:ph idx="1"/>
          </p:nvPr>
        </p:nvSpPr>
        <p:spPr/>
        <p:txBody>
          <a:bodyPr/>
          <a:lstStyle/>
          <a:p>
            <a:pPr marL="0" indent="0">
              <a:buNone/>
            </a:pPr>
            <a:r>
              <a:rPr lang="fr-FR" b="1" noProof="0" dirty="0" smtClean="0"/>
              <a:t>Objectif</a:t>
            </a:r>
          </a:p>
          <a:p>
            <a:r>
              <a:rPr lang="fr-FR" noProof="0" dirty="0" smtClean="0"/>
              <a:t>Etudier l’utilisation de </a:t>
            </a:r>
            <a:r>
              <a:rPr lang="fr-FR" dirty="0" smtClean="0"/>
              <a:t>signatures moléculaires comme marqueurs pronostiques pour prédire la réponse à l’</a:t>
            </a:r>
            <a:r>
              <a:rPr lang="fr-FR" noProof="0" dirty="0" err="1" smtClean="0"/>
              <a:t>oxaliplatine</a:t>
            </a:r>
            <a:r>
              <a:rPr lang="fr-FR" noProof="0" dirty="0" smtClean="0"/>
              <a:t> </a:t>
            </a:r>
            <a:r>
              <a:rPr lang="fr-FR" dirty="0" smtClean="0"/>
              <a:t>chez des </a:t>
            </a:r>
            <a:r>
              <a:rPr lang="fr-FR" noProof="0" dirty="0" smtClean="0"/>
              <a:t>patients avec cancer du côlon</a:t>
            </a:r>
          </a:p>
          <a:p>
            <a:pPr marL="0" indent="0">
              <a:spcBef>
                <a:spcPts val="1200"/>
              </a:spcBef>
              <a:buNone/>
            </a:pPr>
            <a:r>
              <a:rPr lang="fr-FR" b="1" noProof="0" dirty="0" smtClean="0"/>
              <a:t>Méthode</a:t>
            </a:r>
          </a:p>
          <a:p>
            <a:r>
              <a:rPr lang="fr-FR" noProof="0" dirty="0" smtClean="0"/>
              <a:t>Un système d’analyse personnalisé </a:t>
            </a:r>
            <a:r>
              <a:rPr lang="fr-FR" noProof="0" dirty="0" err="1" smtClean="0"/>
              <a:t>nCounter</a:t>
            </a:r>
            <a:r>
              <a:rPr lang="fr-FR" noProof="0" dirty="0" smtClean="0"/>
              <a:t> (n=298 gènes) a été utilisé pour déterminer les profils d’expression génique de </a:t>
            </a:r>
            <a:r>
              <a:rPr lang="fr-FR" dirty="0" smtClean="0"/>
              <a:t>patients avec cancer du côlon </a:t>
            </a:r>
            <a:r>
              <a:rPr lang="fr-FR" noProof="0" dirty="0" smtClean="0"/>
              <a:t>stade III (n=926)</a:t>
            </a:r>
          </a:p>
          <a:p>
            <a:r>
              <a:rPr lang="fr-FR" noProof="0" dirty="0" smtClean="0"/>
              <a:t>Les sous-types CCRA (Cancer </a:t>
            </a:r>
            <a:r>
              <a:rPr lang="fr-FR" noProof="0" dirty="0" err="1" smtClean="0"/>
              <a:t>ColoRectal</a:t>
            </a:r>
            <a:r>
              <a:rPr lang="fr-FR" noProof="0" dirty="0" smtClean="0"/>
              <a:t> </a:t>
            </a:r>
            <a:r>
              <a:rPr lang="fr-FR" noProof="0" dirty="0" smtClean="0"/>
              <a:t>Assigner) et CMS </a:t>
            </a:r>
            <a:r>
              <a:rPr lang="fr-FR" noProof="0" dirty="0" smtClean="0"/>
              <a:t>(</a:t>
            </a:r>
            <a:r>
              <a:rPr lang="en-GB" noProof="0" dirty="0" smtClean="0"/>
              <a:t>Consensus Molecular Subtypes</a:t>
            </a:r>
            <a:r>
              <a:rPr lang="fr-FR" noProof="0" dirty="0" smtClean="0"/>
              <a:t>) </a:t>
            </a:r>
            <a:r>
              <a:rPr lang="fr-FR" noProof="0" dirty="0" smtClean="0"/>
              <a:t>ont été déterminés en utilisant un algorithme </a:t>
            </a:r>
            <a:r>
              <a:rPr lang="en-GB" dirty="0" smtClean="0"/>
              <a:t>locked</a:t>
            </a:r>
            <a:r>
              <a:rPr lang="fr-FR" noProof="0" dirty="0" smtClean="0"/>
              <a:t> </a:t>
            </a:r>
            <a:r>
              <a:rPr lang="fr-FR" noProof="0" dirty="0" smtClean="0"/>
              <a:t>down basé sur un </a:t>
            </a:r>
            <a:r>
              <a:rPr lang="fr-FR" noProof="0" dirty="0" err="1" smtClean="0"/>
              <a:t>centroïde</a:t>
            </a:r>
            <a:r>
              <a:rPr lang="fr-FR" noProof="0" dirty="0" smtClean="0"/>
              <a:t> ré-estimé de 72 gènes et un single </a:t>
            </a:r>
            <a:r>
              <a:rPr lang="en-GB" dirty="0" smtClean="0"/>
              <a:t>sample predictor </a:t>
            </a:r>
            <a:r>
              <a:rPr lang="fr-FR" noProof="0" dirty="0" smtClean="0"/>
              <a:t>(</a:t>
            </a:r>
            <a:r>
              <a:rPr lang="fr-FR" noProof="0" dirty="0" smtClean="0"/>
              <a:t>SSP) modifié de 84 gènes</a:t>
            </a:r>
          </a:p>
          <a:p>
            <a:r>
              <a:rPr lang="fr-FR" noProof="0" dirty="0" smtClean="0"/>
              <a:t>Le RPS </a:t>
            </a:r>
            <a:r>
              <a:rPr lang="fr-FR" noProof="0" dirty="0" smtClean="0"/>
              <a:t>(</a:t>
            </a:r>
            <a:r>
              <a:rPr lang="en-GB" dirty="0" smtClean="0"/>
              <a:t>Recombination Proficiency </a:t>
            </a:r>
            <a:r>
              <a:rPr lang="fr-FR" noProof="0" dirty="0" smtClean="0"/>
              <a:t>Score</a:t>
            </a:r>
            <a:r>
              <a:rPr lang="fr-FR" noProof="0" dirty="0" smtClean="0"/>
              <a:t>) a été évalué ainsi que les signatures de prédiction (</a:t>
            </a:r>
            <a:r>
              <a:rPr lang="fr-FR" dirty="0" smtClean="0"/>
              <a:t>en aveugle par rapport aux résultats cliniques) et de</a:t>
            </a:r>
            <a:r>
              <a:rPr lang="fr-FR" noProof="0" dirty="0" smtClean="0"/>
              <a:t> performance (en aveugle par rapport à l’expression génique) pour les associations avec la SSM</a:t>
            </a:r>
          </a:p>
          <a:p>
            <a:r>
              <a:rPr lang="fr-FR" noProof="0" dirty="0" smtClean="0"/>
              <a:t>Les patients ont été traités par 5FU + </a:t>
            </a:r>
            <a:r>
              <a:rPr lang="fr-FR" noProof="0" dirty="0" err="1" smtClean="0"/>
              <a:t>leucovorine</a:t>
            </a:r>
            <a:r>
              <a:rPr lang="fr-FR" noProof="0" dirty="0" smtClean="0"/>
              <a:t> avec (FLOX) ou sans (FL) </a:t>
            </a:r>
            <a:r>
              <a:rPr lang="fr-FR" noProof="0" dirty="0" err="1" smtClean="0"/>
              <a:t>oxaliplatine</a:t>
            </a:r>
            <a:endParaRPr lang="fr-FR" noProof="0" dirty="0"/>
          </a:p>
        </p:txBody>
      </p:sp>
      <p:sp>
        <p:nvSpPr>
          <p:cNvPr id="15" name="Text Placeholder 14"/>
          <p:cNvSpPr>
            <a:spLocks noGrp="1"/>
          </p:cNvSpPr>
          <p:nvPr>
            <p:ph type="body" sz="quarter" idx="11"/>
          </p:nvPr>
        </p:nvSpPr>
        <p:spPr>
          <a:xfrm>
            <a:off x="4450080" y="6096000"/>
            <a:ext cx="4328795" cy="487363"/>
          </a:xfrm>
        </p:spPr>
        <p:txBody>
          <a:bodyPr/>
          <a:lstStyle/>
          <a:p>
            <a:r>
              <a:rPr lang="fr-FR" noProof="0" dirty="0" err="1" smtClean="0"/>
              <a:t>Pogue-Geile</a:t>
            </a:r>
            <a:r>
              <a:rPr lang="fr-FR" noProof="0" dirty="0" smtClean="0"/>
              <a:t> KL, et al, J Clin </a:t>
            </a:r>
            <a:r>
              <a:rPr lang="fr-FR" noProof="0" dirty="0" err="1" smtClean="0"/>
              <a:t>Oncol</a:t>
            </a:r>
            <a:r>
              <a:rPr lang="fr-FR" noProof="0" dirty="0" smtClean="0"/>
              <a:t> 2019;37(</a:t>
            </a:r>
            <a:r>
              <a:rPr lang="fr-FR" noProof="0" dirty="0" err="1" smtClean="0"/>
              <a:t>suppl</a:t>
            </a:r>
            <a:r>
              <a:rPr lang="fr-FR" noProof="0" dirty="0" smtClean="0"/>
              <a:t>):</a:t>
            </a:r>
            <a:r>
              <a:rPr lang="fr-FR" noProof="0" dirty="0" err="1" smtClean="0"/>
              <a:t>abstr</a:t>
            </a:r>
            <a:r>
              <a:rPr lang="fr-FR" noProof="0" dirty="0" smtClean="0"/>
              <a:t> 3503</a:t>
            </a:r>
            <a:endParaRPr lang="fr-FR" noProof="0" dirty="0"/>
          </a:p>
        </p:txBody>
      </p:sp>
    </p:spTree>
    <p:custDataLst>
      <p:tags r:id="rId1"/>
    </p:custDataLst>
    <p:extLst>
      <p:ext uri="{BB962C8B-B14F-4D97-AF65-F5344CB8AC3E}">
        <p14:creationId xmlns:p14="http://schemas.microsoft.com/office/powerpoint/2010/main" val="32938170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3503: Association des signatures moléculaires du cancer du côlon avec le pronostic et la prédiction du bénéfice de l’oxaliplatine dans l’étude MOSAIC, étude internationale multicentrique de oxaliplatine/5FU-LV en traitement adjuvant du cancer du côlon – </a:t>
            </a:r>
            <a:r>
              <a:rPr lang="fr-FR" dirty="0" err="1"/>
              <a:t>Pogue-Geile</a:t>
            </a:r>
            <a:r>
              <a:rPr lang="fr-FR" dirty="0"/>
              <a:t> KL, et al</a:t>
            </a:r>
            <a:endParaRPr lang="fr-FR" noProof="0" dirty="0"/>
          </a:p>
        </p:txBody>
      </p:sp>
      <p:sp>
        <p:nvSpPr>
          <p:cNvPr id="5123" name="Rectangle 3"/>
          <p:cNvSpPr>
            <a:spLocks noGrp="1" noChangeArrowheads="1"/>
          </p:cNvSpPr>
          <p:nvPr>
            <p:ph idx="1"/>
          </p:nvPr>
        </p:nvSpPr>
        <p:spPr/>
        <p:txBody>
          <a:bodyPr/>
          <a:lstStyle/>
          <a:p>
            <a:pPr marL="0" indent="0">
              <a:buNone/>
            </a:pPr>
            <a:r>
              <a:rPr lang="fr-FR" b="1" noProof="0" dirty="0"/>
              <a:t>Résultats</a:t>
            </a:r>
          </a:p>
          <a:p>
            <a:pPr marL="0" indent="0">
              <a:buNone/>
            </a:pPr>
            <a:endParaRPr lang="fr-FR" noProof="0" dirty="0"/>
          </a:p>
        </p:txBody>
      </p:sp>
      <p:sp>
        <p:nvSpPr>
          <p:cNvPr id="15" name="Text Placeholder 14"/>
          <p:cNvSpPr>
            <a:spLocks noGrp="1"/>
          </p:cNvSpPr>
          <p:nvPr>
            <p:ph type="body" sz="quarter" idx="11"/>
          </p:nvPr>
        </p:nvSpPr>
        <p:spPr>
          <a:xfrm>
            <a:off x="4495800" y="6096000"/>
            <a:ext cx="4283075" cy="487363"/>
          </a:xfrm>
        </p:spPr>
        <p:txBody>
          <a:bodyPr/>
          <a:lstStyle/>
          <a:p>
            <a:r>
              <a:rPr lang="fr-FR" noProof="0" dirty="0" err="1"/>
              <a:t>Pogue-Geile</a:t>
            </a:r>
            <a:r>
              <a:rPr lang="fr-FR" noProof="0" dirty="0"/>
              <a:t> KL, et al, J Clin </a:t>
            </a:r>
            <a:r>
              <a:rPr lang="fr-FR" noProof="0" dirty="0" err="1"/>
              <a:t>Oncol</a:t>
            </a:r>
            <a:r>
              <a:rPr lang="fr-FR" noProof="0" dirty="0"/>
              <a:t> 2019;37(</a:t>
            </a:r>
            <a:r>
              <a:rPr lang="fr-FR" noProof="0" dirty="0" err="1"/>
              <a:t>suppl</a:t>
            </a:r>
            <a:r>
              <a:rPr lang="fr-FR" noProof="0" dirty="0"/>
              <a:t>):</a:t>
            </a:r>
            <a:r>
              <a:rPr lang="fr-FR" noProof="0" dirty="0" err="1"/>
              <a:t>abstr</a:t>
            </a:r>
            <a:r>
              <a:rPr lang="fr-FR" noProof="0" dirty="0"/>
              <a:t> 3503</a:t>
            </a:r>
          </a:p>
        </p:txBody>
      </p:sp>
      <p:grpSp>
        <p:nvGrpSpPr>
          <p:cNvPr id="7" name="Group 6">
            <a:extLst>
              <a:ext uri="{FF2B5EF4-FFF2-40B4-BE49-F238E27FC236}">
                <a16:creationId xmlns:a16="http://schemas.microsoft.com/office/drawing/2014/main" id="{AE342B64-A4FA-44CF-A138-E262C8973FB8}"/>
              </a:ext>
            </a:extLst>
          </p:cNvPr>
          <p:cNvGrpSpPr/>
          <p:nvPr/>
        </p:nvGrpSpPr>
        <p:grpSpPr>
          <a:xfrm>
            <a:off x="784086" y="1908123"/>
            <a:ext cx="3769644" cy="3466221"/>
            <a:chOff x="749250" y="2531814"/>
            <a:chExt cx="3769644" cy="3466221"/>
          </a:xfrm>
        </p:grpSpPr>
        <p:grpSp>
          <p:nvGrpSpPr>
            <p:cNvPr id="8" name="Group 7">
              <a:extLst>
                <a:ext uri="{FF2B5EF4-FFF2-40B4-BE49-F238E27FC236}">
                  <a16:creationId xmlns:a16="http://schemas.microsoft.com/office/drawing/2014/main" id="{42C05492-2A02-4BB8-BA98-3B2B3570456E}"/>
                </a:ext>
              </a:extLst>
            </p:cNvPr>
            <p:cNvGrpSpPr/>
            <p:nvPr/>
          </p:nvGrpSpPr>
          <p:grpSpPr>
            <a:xfrm>
              <a:off x="749250" y="2709273"/>
              <a:ext cx="3769644" cy="3288762"/>
              <a:chOff x="665656" y="2144851"/>
              <a:chExt cx="3038548" cy="4427323"/>
            </a:xfrm>
          </p:grpSpPr>
          <p:sp>
            <p:nvSpPr>
              <p:cNvPr id="41" name="Freeform 21">
                <a:extLst>
                  <a:ext uri="{FF2B5EF4-FFF2-40B4-BE49-F238E27FC236}">
                    <a16:creationId xmlns:a16="http://schemas.microsoft.com/office/drawing/2014/main" id="{4024DF58-FC95-4640-8264-4C45FCA1189F}"/>
                  </a:ext>
                </a:extLst>
              </p:cNvPr>
              <p:cNvSpPr>
                <a:spLocks/>
              </p:cNvSpPr>
              <p:nvPr/>
            </p:nvSpPr>
            <p:spPr bwMode="auto">
              <a:xfrm>
                <a:off x="1138863" y="2334069"/>
                <a:ext cx="245890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42" name="Line 6">
                <a:extLst>
                  <a:ext uri="{FF2B5EF4-FFF2-40B4-BE49-F238E27FC236}">
                    <a16:creationId xmlns:a16="http://schemas.microsoft.com/office/drawing/2014/main" id="{DEECF6D9-F8D6-4582-A56B-AC9847029DDD}"/>
                  </a:ext>
                </a:extLst>
              </p:cNvPr>
              <p:cNvSpPr>
                <a:spLocks noChangeShapeType="1"/>
              </p:cNvSpPr>
              <p:nvPr/>
            </p:nvSpPr>
            <p:spPr bwMode="auto">
              <a:xfrm>
                <a:off x="1048631" y="233406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43" name="Line 7">
                <a:extLst>
                  <a:ext uri="{FF2B5EF4-FFF2-40B4-BE49-F238E27FC236}">
                    <a16:creationId xmlns:a16="http://schemas.microsoft.com/office/drawing/2014/main" id="{F3191B00-C2C6-4591-B57E-B963632FF4ED}"/>
                  </a:ext>
                </a:extLst>
              </p:cNvPr>
              <p:cNvSpPr>
                <a:spLocks noChangeShapeType="1"/>
              </p:cNvSpPr>
              <p:nvPr/>
            </p:nvSpPr>
            <p:spPr bwMode="auto">
              <a:xfrm>
                <a:off x="1048631" y="285627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44" name="Line 8">
                <a:extLst>
                  <a:ext uri="{FF2B5EF4-FFF2-40B4-BE49-F238E27FC236}">
                    <a16:creationId xmlns:a16="http://schemas.microsoft.com/office/drawing/2014/main" id="{203C10D3-6D78-41CF-B1FA-C1C7392A88D6}"/>
                  </a:ext>
                </a:extLst>
              </p:cNvPr>
              <p:cNvSpPr>
                <a:spLocks noChangeShapeType="1"/>
              </p:cNvSpPr>
              <p:nvPr/>
            </p:nvSpPr>
            <p:spPr bwMode="auto">
              <a:xfrm>
                <a:off x="1048631" y="3355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45" name="Line 9">
                <a:extLst>
                  <a:ext uri="{FF2B5EF4-FFF2-40B4-BE49-F238E27FC236}">
                    <a16:creationId xmlns:a16="http://schemas.microsoft.com/office/drawing/2014/main" id="{B13B02AF-1C8E-4B33-B0A8-A279C5D50132}"/>
                  </a:ext>
                </a:extLst>
              </p:cNvPr>
              <p:cNvSpPr>
                <a:spLocks noChangeShapeType="1"/>
              </p:cNvSpPr>
              <p:nvPr/>
            </p:nvSpPr>
            <p:spPr bwMode="auto">
              <a:xfrm>
                <a:off x="1048631" y="386991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46" name="Line 10">
                <a:extLst>
                  <a:ext uri="{FF2B5EF4-FFF2-40B4-BE49-F238E27FC236}">
                    <a16:creationId xmlns:a16="http://schemas.microsoft.com/office/drawing/2014/main" id="{2A572335-6503-4D25-8535-A0872D1739AD}"/>
                  </a:ext>
                </a:extLst>
              </p:cNvPr>
              <p:cNvSpPr>
                <a:spLocks noChangeShapeType="1"/>
              </p:cNvSpPr>
              <p:nvPr/>
            </p:nvSpPr>
            <p:spPr bwMode="auto">
              <a:xfrm>
                <a:off x="1048631" y="4374052"/>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47" name="Line 11">
                <a:extLst>
                  <a:ext uri="{FF2B5EF4-FFF2-40B4-BE49-F238E27FC236}">
                    <a16:creationId xmlns:a16="http://schemas.microsoft.com/office/drawing/2014/main" id="{FBDBF8DD-A439-474D-9B3D-DAEF4D48EFBC}"/>
                  </a:ext>
                </a:extLst>
              </p:cNvPr>
              <p:cNvSpPr>
                <a:spLocks noChangeShapeType="1"/>
              </p:cNvSpPr>
              <p:nvPr/>
            </p:nvSpPr>
            <p:spPr bwMode="auto">
              <a:xfrm>
                <a:off x="1048631" y="488356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48" name="TextBox 47">
                <a:extLst>
                  <a:ext uri="{FF2B5EF4-FFF2-40B4-BE49-F238E27FC236}">
                    <a16:creationId xmlns:a16="http://schemas.microsoft.com/office/drawing/2014/main" id="{D1A5DA5C-6DC2-4FF3-988D-0ED6FCD9A812}"/>
                  </a:ext>
                </a:extLst>
              </p:cNvPr>
              <p:cNvSpPr txBox="1"/>
              <p:nvPr/>
            </p:nvSpPr>
            <p:spPr>
              <a:xfrm rot="16200000">
                <a:off x="291381" y="3523187"/>
                <a:ext cx="973671" cy="223277"/>
              </a:xfrm>
              <a:prstGeom prst="rect">
                <a:avLst/>
              </a:prstGeom>
              <a:noFill/>
            </p:spPr>
            <p:txBody>
              <a:bodyPr wrap="none" rtlCol="0">
                <a:spAutoFit/>
              </a:bodyPr>
              <a:lstStyle/>
              <a:p>
                <a:pPr algn="ctr"/>
                <a:r>
                  <a:rPr lang="en-GB" sz="1200" dirty="0">
                    <a:solidFill>
                      <a:srgbClr val="4D4D4D"/>
                    </a:solidFill>
                    <a:latin typeface="Arial" panose="020B0604020202020204" pitchFamily="34" charset="0"/>
                    <a:cs typeface="Arial" panose="020B0604020202020204" pitchFamily="34" charset="0"/>
                  </a:rPr>
                  <a:t>SSR, %</a:t>
                </a:r>
              </a:p>
            </p:txBody>
          </p:sp>
          <p:sp>
            <p:nvSpPr>
              <p:cNvPr id="49" name="TextBox 48">
                <a:extLst>
                  <a:ext uri="{FF2B5EF4-FFF2-40B4-BE49-F238E27FC236}">
                    <a16:creationId xmlns:a16="http://schemas.microsoft.com/office/drawing/2014/main" id="{272751BC-5FAF-461E-9041-5AA1CB05A6C9}"/>
                  </a:ext>
                </a:extLst>
              </p:cNvPr>
              <p:cNvSpPr txBox="1"/>
              <p:nvPr/>
            </p:nvSpPr>
            <p:spPr>
              <a:xfrm>
                <a:off x="2135904" y="5213838"/>
                <a:ext cx="567496" cy="372895"/>
              </a:xfrm>
              <a:prstGeom prst="rect">
                <a:avLst/>
              </a:prstGeom>
              <a:noFill/>
            </p:spPr>
            <p:txBody>
              <a:bodyPr wrap="none" rtlCol="0">
                <a:spAutoFit/>
              </a:bodyPr>
              <a:lstStyle/>
              <a:p>
                <a:pPr algn="ctr"/>
                <a:r>
                  <a:rPr lang="en-GB" sz="1200" dirty="0" err="1">
                    <a:solidFill>
                      <a:srgbClr val="4D4D4D"/>
                    </a:solidFill>
                    <a:latin typeface="Arial" panose="020B0604020202020204" pitchFamily="34" charset="0"/>
                    <a:cs typeface="Arial" panose="020B0604020202020204" pitchFamily="34" charset="0"/>
                  </a:rPr>
                  <a:t>Années</a:t>
                </a:r>
                <a:endParaRPr lang="en-GB" sz="1200" dirty="0">
                  <a:solidFill>
                    <a:srgbClr val="4D4D4D"/>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A70B554-B215-4CB2-BC14-B51A3CDF7B23}"/>
                  </a:ext>
                </a:extLst>
              </p:cNvPr>
              <p:cNvSpPr txBox="1"/>
              <p:nvPr/>
            </p:nvSpPr>
            <p:spPr>
              <a:xfrm>
                <a:off x="704415" y="2144851"/>
                <a:ext cx="399735" cy="372895"/>
              </a:xfrm>
              <a:prstGeom prst="rect">
                <a:avLst/>
              </a:prstGeom>
              <a:noFill/>
            </p:spPr>
            <p:txBody>
              <a:bodyPr wrap="squar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100</a:t>
                </a:r>
              </a:p>
            </p:txBody>
          </p:sp>
          <p:sp>
            <p:nvSpPr>
              <p:cNvPr id="51" name="TextBox 50">
                <a:extLst>
                  <a:ext uri="{FF2B5EF4-FFF2-40B4-BE49-F238E27FC236}">
                    <a16:creationId xmlns:a16="http://schemas.microsoft.com/office/drawing/2014/main" id="{2085570F-5FE2-4A2E-BB3D-1FC0550A7346}"/>
                  </a:ext>
                </a:extLst>
              </p:cNvPr>
              <p:cNvSpPr txBox="1"/>
              <p:nvPr/>
            </p:nvSpPr>
            <p:spPr>
              <a:xfrm>
                <a:off x="769649" y="2668990"/>
                <a:ext cx="334508" cy="372895"/>
              </a:xfrm>
              <a:prstGeom prst="rect">
                <a:avLst/>
              </a:prstGeom>
              <a:noFill/>
            </p:spPr>
            <p:txBody>
              <a:bodyPr wrap="squar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80</a:t>
                </a:r>
              </a:p>
            </p:txBody>
          </p:sp>
          <p:sp>
            <p:nvSpPr>
              <p:cNvPr id="52" name="TextBox 51">
                <a:extLst>
                  <a:ext uri="{FF2B5EF4-FFF2-40B4-BE49-F238E27FC236}">
                    <a16:creationId xmlns:a16="http://schemas.microsoft.com/office/drawing/2014/main" id="{9E6CE6E4-0C26-468E-BA37-8E7300DF45B1}"/>
                  </a:ext>
                </a:extLst>
              </p:cNvPr>
              <p:cNvSpPr txBox="1"/>
              <p:nvPr/>
            </p:nvSpPr>
            <p:spPr>
              <a:xfrm>
                <a:off x="765651" y="3167521"/>
                <a:ext cx="338504" cy="372895"/>
              </a:xfrm>
              <a:prstGeom prst="rect">
                <a:avLst/>
              </a:prstGeom>
              <a:noFill/>
            </p:spPr>
            <p:txBody>
              <a:bodyPr wrap="squar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60</a:t>
                </a:r>
              </a:p>
            </p:txBody>
          </p:sp>
          <p:sp>
            <p:nvSpPr>
              <p:cNvPr id="53" name="TextBox 52">
                <a:extLst>
                  <a:ext uri="{FF2B5EF4-FFF2-40B4-BE49-F238E27FC236}">
                    <a16:creationId xmlns:a16="http://schemas.microsoft.com/office/drawing/2014/main" id="{CE220241-4E26-406F-96C6-54F6CFDA5B47}"/>
                  </a:ext>
                </a:extLst>
              </p:cNvPr>
              <p:cNvSpPr txBox="1"/>
              <p:nvPr/>
            </p:nvSpPr>
            <p:spPr>
              <a:xfrm>
                <a:off x="808065" y="3682173"/>
                <a:ext cx="296093" cy="372895"/>
              </a:xfrm>
              <a:prstGeom prst="rect">
                <a:avLst/>
              </a:prstGeom>
              <a:noFill/>
            </p:spPr>
            <p:txBody>
              <a:bodyPr wrap="squar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40</a:t>
                </a:r>
              </a:p>
            </p:txBody>
          </p:sp>
          <p:sp>
            <p:nvSpPr>
              <p:cNvPr id="54" name="TextBox 53">
                <a:extLst>
                  <a:ext uri="{FF2B5EF4-FFF2-40B4-BE49-F238E27FC236}">
                    <a16:creationId xmlns:a16="http://schemas.microsoft.com/office/drawing/2014/main" id="{CA94A57D-3506-46AD-ABB0-2387CCEE2AFE}"/>
                  </a:ext>
                </a:extLst>
              </p:cNvPr>
              <p:cNvSpPr txBox="1"/>
              <p:nvPr/>
            </p:nvSpPr>
            <p:spPr>
              <a:xfrm>
                <a:off x="773361" y="4186077"/>
                <a:ext cx="330796" cy="372895"/>
              </a:xfrm>
              <a:prstGeom prst="rect">
                <a:avLst/>
              </a:prstGeom>
              <a:noFill/>
            </p:spPr>
            <p:txBody>
              <a:bodyPr wrap="squar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20</a:t>
                </a:r>
              </a:p>
            </p:txBody>
          </p:sp>
          <p:sp>
            <p:nvSpPr>
              <p:cNvPr id="55" name="TextBox 54">
                <a:extLst>
                  <a:ext uri="{FF2B5EF4-FFF2-40B4-BE49-F238E27FC236}">
                    <a16:creationId xmlns:a16="http://schemas.microsoft.com/office/drawing/2014/main" id="{5C2D42E2-1D12-4691-9BF4-6D0E963AE366}"/>
                  </a:ext>
                </a:extLst>
              </p:cNvPr>
              <p:cNvSpPr txBox="1"/>
              <p:nvPr/>
            </p:nvSpPr>
            <p:spPr>
              <a:xfrm>
                <a:off x="881657" y="4695352"/>
                <a:ext cx="222508" cy="372895"/>
              </a:xfrm>
              <a:prstGeom prst="rect">
                <a:avLst/>
              </a:prstGeom>
              <a:noFill/>
            </p:spPr>
            <p:txBody>
              <a:bodyPr wrap="squar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0</a:t>
                </a:r>
              </a:p>
            </p:txBody>
          </p:sp>
          <p:grpSp>
            <p:nvGrpSpPr>
              <p:cNvPr id="56" name="Group 55">
                <a:extLst>
                  <a:ext uri="{FF2B5EF4-FFF2-40B4-BE49-F238E27FC236}">
                    <a16:creationId xmlns:a16="http://schemas.microsoft.com/office/drawing/2014/main" id="{2229039C-AF38-40F6-A476-9F0CF89D491D}"/>
                  </a:ext>
                </a:extLst>
              </p:cNvPr>
              <p:cNvGrpSpPr/>
              <p:nvPr/>
            </p:nvGrpSpPr>
            <p:grpSpPr>
              <a:xfrm>
                <a:off x="1433240" y="4920702"/>
                <a:ext cx="195566" cy="1651472"/>
                <a:chOff x="1193736" y="4920702"/>
                <a:chExt cx="163286" cy="1651472"/>
              </a:xfrm>
            </p:grpSpPr>
            <p:sp>
              <p:nvSpPr>
                <p:cNvPr id="75" name="Line 19">
                  <a:extLst>
                    <a:ext uri="{FF2B5EF4-FFF2-40B4-BE49-F238E27FC236}">
                      <a16:creationId xmlns:a16="http://schemas.microsoft.com/office/drawing/2014/main" id="{99D79893-742C-48C0-8C16-B29E824BD65C}"/>
                    </a:ext>
                  </a:extLst>
                </p:cNvPr>
                <p:cNvSpPr>
                  <a:spLocks noChangeShapeType="1"/>
                </p:cNvSpPr>
                <p:nvPr/>
              </p:nvSpPr>
              <p:spPr bwMode="auto">
                <a:xfrm>
                  <a:off x="1275380"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76" name="TextBox 75">
                  <a:extLst>
                    <a:ext uri="{FF2B5EF4-FFF2-40B4-BE49-F238E27FC236}">
                      <a16:creationId xmlns:a16="http://schemas.microsoft.com/office/drawing/2014/main" id="{9E6139F9-BFE9-4193-B8A7-4B1C075B9C58}"/>
                    </a:ext>
                  </a:extLst>
                </p:cNvPr>
                <p:cNvSpPr txBox="1"/>
                <p:nvPr/>
              </p:nvSpPr>
              <p:spPr>
                <a:xfrm>
                  <a:off x="1193736" y="4982720"/>
                  <a:ext cx="163286"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2</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a:solidFill>
                        <a:srgbClr val="B60D27"/>
                      </a:solidFill>
                      <a:latin typeface="Arial" panose="020B0604020202020204" pitchFamily="34" charset="0"/>
                      <a:cs typeface="Arial" panose="020B0604020202020204" pitchFamily="34" charset="0"/>
                    </a:rPr>
                    <a:t>21</a:t>
                  </a:r>
                </a:p>
                <a:p>
                  <a:pPr algn="ctr" fontAlgn="auto">
                    <a:spcBef>
                      <a:spcPts val="0"/>
                    </a:spcBef>
                    <a:spcAft>
                      <a:spcPts val="0"/>
                    </a:spcAft>
                  </a:pPr>
                  <a:r>
                    <a:rPr lang="en-GB" sz="1200" dirty="0">
                      <a:solidFill>
                        <a:srgbClr val="043882"/>
                      </a:solidFill>
                      <a:latin typeface="Arial" panose="020B0604020202020204" pitchFamily="34" charset="0"/>
                      <a:cs typeface="Arial" panose="020B0604020202020204" pitchFamily="34" charset="0"/>
                    </a:rPr>
                    <a:t>17</a:t>
                  </a:r>
                </a:p>
              </p:txBody>
            </p:sp>
          </p:grpSp>
          <p:grpSp>
            <p:nvGrpSpPr>
              <p:cNvPr id="57" name="Group 56">
                <a:extLst>
                  <a:ext uri="{FF2B5EF4-FFF2-40B4-BE49-F238E27FC236}">
                    <a16:creationId xmlns:a16="http://schemas.microsoft.com/office/drawing/2014/main" id="{BC9B7772-AE06-4DC8-8E74-51280477B52C}"/>
                  </a:ext>
                </a:extLst>
              </p:cNvPr>
              <p:cNvGrpSpPr/>
              <p:nvPr/>
            </p:nvGrpSpPr>
            <p:grpSpPr>
              <a:xfrm>
                <a:off x="1759042" y="4920702"/>
                <a:ext cx="578423" cy="1651472"/>
                <a:chOff x="989487" y="4920702"/>
                <a:chExt cx="482941" cy="1651472"/>
              </a:xfrm>
            </p:grpSpPr>
            <p:sp>
              <p:nvSpPr>
                <p:cNvPr id="71" name="Line 19">
                  <a:extLst>
                    <a:ext uri="{FF2B5EF4-FFF2-40B4-BE49-F238E27FC236}">
                      <a16:creationId xmlns:a16="http://schemas.microsoft.com/office/drawing/2014/main" id="{AFEB9525-7A22-4D33-A377-98C8079B757D}"/>
                    </a:ext>
                  </a:extLst>
                </p:cNvPr>
                <p:cNvSpPr>
                  <a:spLocks noChangeShapeType="1"/>
                </p:cNvSpPr>
                <p:nvPr/>
              </p:nvSpPr>
              <p:spPr bwMode="auto">
                <a:xfrm>
                  <a:off x="1390788"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72" name="Line 21">
                  <a:extLst>
                    <a:ext uri="{FF2B5EF4-FFF2-40B4-BE49-F238E27FC236}">
                      <a16:creationId xmlns:a16="http://schemas.microsoft.com/office/drawing/2014/main" id="{68C1B735-3A5A-41C8-9088-16B8E1FB98AD}"/>
                    </a:ext>
                  </a:extLst>
                </p:cNvPr>
                <p:cNvSpPr>
                  <a:spLocks noChangeShapeType="1"/>
                </p:cNvSpPr>
                <p:nvPr/>
              </p:nvSpPr>
              <p:spPr bwMode="auto">
                <a:xfrm>
                  <a:off x="1063900"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CD8E75E2-DFF0-49D5-82C5-FB49DE9FBC69}"/>
                    </a:ext>
                  </a:extLst>
                </p:cNvPr>
                <p:cNvSpPr txBox="1"/>
                <p:nvPr/>
              </p:nvSpPr>
              <p:spPr>
                <a:xfrm>
                  <a:off x="989487" y="4982720"/>
                  <a:ext cx="163284"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4</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a:solidFill>
                        <a:srgbClr val="B60D27"/>
                      </a:solidFill>
                      <a:latin typeface="Arial" panose="020B0604020202020204" pitchFamily="34" charset="0"/>
                      <a:cs typeface="Arial" panose="020B0604020202020204" pitchFamily="34" charset="0"/>
                    </a:rPr>
                    <a:t>20</a:t>
                  </a:r>
                </a:p>
                <a:p>
                  <a:pPr algn="ctr" fontAlgn="auto">
                    <a:spcBef>
                      <a:spcPts val="0"/>
                    </a:spcBef>
                    <a:spcAft>
                      <a:spcPts val="0"/>
                    </a:spcAft>
                  </a:pPr>
                  <a:r>
                    <a:rPr lang="en-GB" sz="1200" dirty="0">
                      <a:solidFill>
                        <a:srgbClr val="043882"/>
                      </a:solidFill>
                      <a:latin typeface="Arial" panose="020B0604020202020204" pitchFamily="34" charset="0"/>
                      <a:cs typeface="Arial" panose="020B0604020202020204" pitchFamily="34" charset="0"/>
                    </a:rPr>
                    <a:t>16</a:t>
                  </a:r>
                </a:p>
              </p:txBody>
            </p:sp>
            <p:sp>
              <p:nvSpPr>
                <p:cNvPr id="74" name="TextBox 73">
                  <a:extLst>
                    <a:ext uri="{FF2B5EF4-FFF2-40B4-BE49-F238E27FC236}">
                      <a16:creationId xmlns:a16="http://schemas.microsoft.com/office/drawing/2014/main" id="{47F1BE81-56D6-43B9-AFBF-29BF77943FC9}"/>
                    </a:ext>
                  </a:extLst>
                </p:cNvPr>
                <p:cNvSpPr txBox="1"/>
                <p:nvPr/>
              </p:nvSpPr>
              <p:spPr>
                <a:xfrm>
                  <a:off x="1309144" y="4982720"/>
                  <a:ext cx="163284"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6</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a:solidFill>
                        <a:srgbClr val="B60D27"/>
                      </a:solidFill>
                      <a:latin typeface="Arial" panose="020B0604020202020204" pitchFamily="34" charset="0"/>
                      <a:cs typeface="Arial" panose="020B0604020202020204" pitchFamily="34" charset="0"/>
                    </a:rPr>
                    <a:t>19</a:t>
                  </a:r>
                </a:p>
                <a:p>
                  <a:pPr algn="ctr" fontAlgn="auto">
                    <a:spcBef>
                      <a:spcPts val="0"/>
                    </a:spcBef>
                    <a:spcAft>
                      <a:spcPts val="0"/>
                    </a:spcAft>
                  </a:pPr>
                  <a:r>
                    <a:rPr lang="en-GB" sz="1200" dirty="0">
                      <a:solidFill>
                        <a:srgbClr val="043882"/>
                      </a:solidFill>
                      <a:latin typeface="Arial" panose="020B0604020202020204" pitchFamily="34" charset="0"/>
                      <a:cs typeface="Arial" panose="020B0604020202020204" pitchFamily="34" charset="0"/>
                    </a:rPr>
                    <a:t>16</a:t>
                  </a:r>
                </a:p>
              </p:txBody>
            </p:sp>
          </p:grpSp>
          <p:grpSp>
            <p:nvGrpSpPr>
              <p:cNvPr id="58" name="Group 57">
                <a:extLst>
                  <a:ext uri="{FF2B5EF4-FFF2-40B4-BE49-F238E27FC236}">
                    <a16:creationId xmlns:a16="http://schemas.microsoft.com/office/drawing/2014/main" id="{1A05D24E-E008-46B8-AB88-E65CF5B80BE5}"/>
                  </a:ext>
                </a:extLst>
              </p:cNvPr>
              <p:cNvGrpSpPr/>
              <p:nvPr/>
            </p:nvGrpSpPr>
            <p:grpSpPr>
              <a:xfrm>
                <a:off x="1088352" y="4920702"/>
                <a:ext cx="1590221" cy="1651472"/>
                <a:chOff x="-46721" y="4920702"/>
                <a:chExt cx="1327731" cy="1651472"/>
              </a:xfrm>
            </p:grpSpPr>
            <p:sp>
              <p:nvSpPr>
                <p:cNvPr id="67" name="Line 19">
                  <a:extLst>
                    <a:ext uri="{FF2B5EF4-FFF2-40B4-BE49-F238E27FC236}">
                      <a16:creationId xmlns:a16="http://schemas.microsoft.com/office/drawing/2014/main" id="{EDDA550A-2211-45DC-A95F-055CC8983CBC}"/>
                    </a:ext>
                  </a:extLst>
                </p:cNvPr>
                <p:cNvSpPr>
                  <a:spLocks noChangeShapeType="1"/>
                </p:cNvSpPr>
                <p:nvPr/>
              </p:nvSpPr>
              <p:spPr bwMode="auto">
                <a:xfrm>
                  <a:off x="34920"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68" name="Line 21">
                  <a:extLst>
                    <a:ext uri="{FF2B5EF4-FFF2-40B4-BE49-F238E27FC236}">
                      <a16:creationId xmlns:a16="http://schemas.microsoft.com/office/drawing/2014/main" id="{4331EBFD-085D-4385-96FB-96AF15E8B3C7}"/>
                    </a:ext>
                  </a:extLst>
                </p:cNvPr>
                <p:cNvSpPr>
                  <a:spLocks noChangeShapeType="1"/>
                </p:cNvSpPr>
                <p:nvPr/>
              </p:nvSpPr>
              <p:spPr bwMode="auto">
                <a:xfrm>
                  <a:off x="1192133"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150CD528-455F-4D92-9441-45756177BB2C}"/>
                    </a:ext>
                  </a:extLst>
                </p:cNvPr>
                <p:cNvSpPr txBox="1"/>
                <p:nvPr/>
              </p:nvSpPr>
              <p:spPr>
                <a:xfrm>
                  <a:off x="1117725" y="4982720"/>
                  <a:ext cx="163285"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8</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a:solidFill>
                        <a:srgbClr val="B60D27"/>
                      </a:solidFill>
                      <a:latin typeface="Arial" panose="020B0604020202020204" pitchFamily="34" charset="0"/>
                      <a:cs typeface="Arial" panose="020B0604020202020204" pitchFamily="34" charset="0"/>
                    </a:rPr>
                    <a:t>14</a:t>
                  </a:r>
                </a:p>
                <a:p>
                  <a:pPr algn="ctr" fontAlgn="auto">
                    <a:spcBef>
                      <a:spcPts val="0"/>
                    </a:spcBef>
                    <a:spcAft>
                      <a:spcPts val="0"/>
                    </a:spcAft>
                  </a:pPr>
                  <a:r>
                    <a:rPr lang="en-GB" sz="1200" dirty="0">
                      <a:solidFill>
                        <a:srgbClr val="043882"/>
                      </a:solidFill>
                      <a:latin typeface="Arial" panose="020B0604020202020204" pitchFamily="34" charset="0"/>
                      <a:cs typeface="Arial" panose="020B0604020202020204" pitchFamily="34" charset="0"/>
                    </a:rPr>
                    <a:t>11</a:t>
                  </a:r>
                </a:p>
              </p:txBody>
            </p:sp>
            <p:sp>
              <p:nvSpPr>
                <p:cNvPr id="70" name="TextBox 69">
                  <a:extLst>
                    <a:ext uri="{FF2B5EF4-FFF2-40B4-BE49-F238E27FC236}">
                      <a16:creationId xmlns:a16="http://schemas.microsoft.com/office/drawing/2014/main" id="{86196A7F-0957-4C06-9D20-2E03990C6250}"/>
                    </a:ext>
                  </a:extLst>
                </p:cNvPr>
                <p:cNvSpPr txBox="1"/>
                <p:nvPr/>
              </p:nvSpPr>
              <p:spPr>
                <a:xfrm>
                  <a:off x="-46721" y="4982720"/>
                  <a:ext cx="163285"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a:cs typeface="Arial" panose="020B0604020202020204" pitchFamily="34" charset="0"/>
                    </a:rPr>
                    <a:t>0</a:t>
                  </a:r>
                </a:p>
                <a:p>
                  <a:pPr algn="ctr" fontAlgn="auto">
                    <a:spcBef>
                      <a:spcPts val="0"/>
                    </a:spcBef>
                    <a:spcAft>
                      <a:spcPts val="0"/>
                    </a:spcAft>
                  </a:pPr>
                  <a:endParaRPr lang="en-GB" sz="1200" dirty="0">
                    <a:solidFill>
                      <a:srgbClr val="000000"/>
                    </a:solidFill>
                    <a:latin typeface="Arial"/>
                    <a:cs typeface="Arial" panose="020B0604020202020204" pitchFamily="34" charset="0"/>
                  </a:endParaRPr>
                </a:p>
                <a:p>
                  <a:pPr algn="ctr" fontAlgn="auto">
                    <a:spcBef>
                      <a:spcPts val="0"/>
                    </a:spcBef>
                    <a:spcAft>
                      <a:spcPts val="0"/>
                    </a:spcAft>
                  </a:pPr>
                  <a:endParaRPr lang="en-GB" sz="1200" dirty="0">
                    <a:solidFill>
                      <a:srgbClr val="B60D27"/>
                    </a:solidFill>
                    <a:latin typeface="Arial"/>
                    <a:cs typeface="Arial" panose="020B0604020202020204" pitchFamily="34" charset="0"/>
                  </a:endParaRPr>
                </a:p>
                <a:p>
                  <a:pPr algn="ctr" fontAlgn="auto">
                    <a:spcBef>
                      <a:spcPts val="0"/>
                    </a:spcBef>
                    <a:spcAft>
                      <a:spcPts val="0"/>
                    </a:spcAft>
                  </a:pPr>
                  <a:endParaRPr lang="en-GB" sz="1200" dirty="0">
                    <a:solidFill>
                      <a:srgbClr val="B60D27"/>
                    </a:solidFill>
                    <a:latin typeface="Arial"/>
                    <a:cs typeface="Arial" panose="020B0604020202020204" pitchFamily="34" charset="0"/>
                  </a:endParaRPr>
                </a:p>
                <a:p>
                  <a:pPr algn="ctr" fontAlgn="auto">
                    <a:spcBef>
                      <a:spcPts val="0"/>
                    </a:spcBef>
                    <a:spcAft>
                      <a:spcPts val="0"/>
                    </a:spcAft>
                  </a:pPr>
                  <a:r>
                    <a:rPr lang="en-GB" sz="1200" dirty="0">
                      <a:solidFill>
                        <a:srgbClr val="B60D27"/>
                      </a:solidFill>
                      <a:latin typeface="Arial"/>
                      <a:cs typeface="Arial" panose="020B0604020202020204" pitchFamily="34" charset="0"/>
                    </a:rPr>
                    <a:t>29</a:t>
                  </a:r>
                </a:p>
                <a:p>
                  <a:pPr algn="ctr" fontAlgn="auto">
                    <a:spcBef>
                      <a:spcPts val="0"/>
                    </a:spcBef>
                    <a:spcAft>
                      <a:spcPts val="0"/>
                    </a:spcAft>
                  </a:pPr>
                  <a:r>
                    <a:rPr lang="en-GB" sz="1200" dirty="0">
                      <a:solidFill>
                        <a:srgbClr val="043882"/>
                      </a:solidFill>
                      <a:latin typeface="Arial"/>
                      <a:cs typeface="Arial" panose="020B0604020202020204" pitchFamily="34" charset="0"/>
                    </a:rPr>
                    <a:t>22</a:t>
                  </a:r>
                </a:p>
              </p:txBody>
            </p:sp>
          </p:grpSp>
          <p:grpSp>
            <p:nvGrpSpPr>
              <p:cNvPr id="59" name="Group 58">
                <a:extLst>
                  <a:ext uri="{FF2B5EF4-FFF2-40B4-BE49-F238E27FC236}">
                    <a16:creationId xmlns:a16="http://schemas.microsoft.com/office/drawing/2014/main" id="{8AB7D691-2507-4A4D-96C4-5CD14A4F4091}"/>
                  </a:ext>
                </a:extLst>
              </p:cNvPr>
              <p:cNvGrpSpPr/>
              <p:nvPr/>
            </p:nvGrpSpPr>
            <p:grpSpPr>
              <a:xfrm>
                <a:off x="2833901" y="4920702"/>
                <a:ext cx="521506" cy="1651472"/>
                <a:chOff x="934426" y="4920702"/>
                <a:chExt cx="435423" cy="1651472"/>
              </a:xfrm>
            </p:grpSpPr>
            <p:sp>
              <p:nvSpPr>
                <p:cNvPr id="63" name="Line 19">
                  <a:extLst>
                    <a:ext uri="{FF2B5EF4-FFF2-40B4-BE49-F238E27FC236}">
                      <a16:creationId xmlns:a16="http://schemas.microsoft.com/office/drawing/2014/main" id="{B21832FC-7286-4674-AF09-2B010B8A31E6}"/>
                    </a:ext>
                  </a:extLst>
                </p:cNvPr>
                <p:cNvSpPr>
                  <a:spLocks noChangeShapeType="1"/>
                </p:cNvSpPr>
                <p:nvPr/>
              </p:nvSpPr>
              <p:spPr bwMode="auto">
                <a:xfrm>
                  <a:off x="1288209"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64" name="Line 21">
                  <a:extLst>
                    <a:ext uri="{FF2B5EF4-FFF2-40B4-BE49-F238E27FC236}">
                      <a16:creationId xmlns:a16="http://schemas.microsoft.com/office/drawing/2014/main" id="{D16FCA0F-9736-4F73-A91E-7DA77BE82E8C}"/>
                    </a:ext>
                  </a:extLst>
                </p:cNvPr>
                <p:cNvSpPr>
                  <a:spLocks noChangeShapeType="1"/>
                </p:cNvSpPr>
                <p:nvPr/>
              </p:nvSpPr>
              <p:spPr bwMode="auto">
                <a:xfrm>
                  <a:off x="1009401"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08CFA44A-E2C7-4947-948A-BD59939D4A84}"/>
                    </a:ext>
                  </a:extLst>
                </p:cNvPr>
                <p:cNvSpPr txBox="1"/>
                <p:nvPr/>
              </p:nvSpPr>
              <p:spPr>
                <a:xfrm>
                  <a:off x="934426" y="4982720"/>
                  <a:ext cx="164408"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10</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r" fontAlgn="auto">
                    <a:spcBef>
                      <a:spcPts val="0"/>
                    </a:spcBef>
                    <a:spcAft>
                      <a:spcPts val="0"/>
                    </a:spcAft>
                  </a:pPr>
                  <a:r>
                    <a:rPr lang="en-GB" sz="1200" dirty="0">
                      <a:solidFill>
                        <a:srgbClr val="B60D27"/>
                      </a:solidFill>
                      <a:latin typeface="Arial" panose="020B0604020202020204" pitchFamily="34" charset="0"/>
                      <a:cs typeface="Arial" panose="020B0604020202020204" pitchFamily="34" charset="0"/>
                    </a:rPr>
                    <a:t>10</a:t>
                  </a:r>
                </a:p>
                <a:p>
                  <a:pPr algn="r" fontAlgn="auto">
                    <a:spcBef>
                      <a:spcPts val="0"/>
                    </a:spcBef>
                    <a:spcAft>
                      <a:spcPts val="0"/>
                    </a:spcAft>
                  </a:pPr>
                  <a:r>
                    <a:rPr lang="en-GB" sz="1200" dirty="0">
                      <a:solidFill>
                        <a:srgbClr val="043882"/>
                      </a:solidFill>
                      <a:latin typeface="Arial" panose="020B0604020202020204" pitchFamily="34" charset="0"/>
                      <a:cs typeface="Arial" panose="020B0604020202020204" pitchFamily="34" charset="0"/>
                    </a:rPr>
                    <a:t>8</a:t>
                  </a:r>
                </a:p>
              </p:txBody>
            </p:sp>
            <p:sp>
              <p:nvSpPr>
                <p:cNvPr id="66" name="TextBox 65">
                  <a:extLst>
                    <a:ext uri="{FF2B5EF4-FFF2-40B4-BE49-F238E27FC236}">
                      <a16:creationId xmlns:a16="http://schemas.microsoft.com/office/drawing/2014/main" id="{B6B0977B-EB16-48D1-A102-534DBE06C6CD}"/>
                    </a:ext>
                  </a:extLst>
                </p:cNvPr>
                <p:cNvSpPr txBox="1"/>
                <p:nvPr/>
              </p:nvSpPr>
              <p:spPr>
                <a:xfrm>
                  <a:off x="1206564" y="4982720"/>
                  <a:ext cx="163285"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12</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a:solidFill>
                        <a:srgbClr val="B60D27"/>
                      </a:solidFill>
                      <a:latin typeface="Arial" panose="020B0604020202020204" pitchFamily="34" charset="0"/>
                      <a:cs typeface="Arial" panose="020B0604020202020204" pitchFamily="34" charset="0"/>
                    </a:rPr>
                    <a:t>0</a:t>
                  </a:r>
                </a:p>
                <a:p>
                  <a:pPr algn="ctr" fontAlgn="auto">
                    <a:spcBef>
                      <a:spcPts val="0"/>
                    </a:spcBef>
                    <a:spcAft>
                      <a:spcPts val="0"/>
                    </a:spcAft>
                  </a:pPr>
                  <a:r>
                    <a:rPr lang="en-GB" sz="1200" dirty="0">
                      <a:solidFill>
                        <a:srgbClr val="043882"/>
                      </a:solidFill>
                      <a:latin typeface="Arial" panose="020B0604020202020204" pitchFamily="34" charset="0"/>
                      <a:cs typeface="Arial" panose="020B0604020202020204" pitchFamily="34" charset="0"/>
                    </a:rPr>
                    <a:t>2</a:t>
                  </a:r>
                </a:p>
              </p:txBody>
            </p:sp>
          </p:grpSp>
          <p:sp>
            <p:nvSpPr>
              <p:cNvPr id="60" name="Line 21">
                <a:extLst>
                  <a:ext uri="{FF2B5EF4-FFF2-40B4-BE49-F238E27FC236}">
                    <a16:creationId xmlns:a16="http://schemas.microsoft.com/office/drawing/2014/main" id="{25DABEDF-8DFC-42B6-B8ED-B41CE42B6BFC}"/>
                  </a:ext>
                </a:extLst>
              </p:cNvPr>
              <p:cNvSpPr>
                <a:spLocks noChangeShapeType="1"/>
              </p:cNvSpPr>
              <p:nvPr/>
            </p:nvSpPr>
            <p:spPr bwMode="auto">
              <a:xfrm>
                <a:off x="3597765"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D2B3F838-F382-4DDB-8FA8-D3490FAC1EE6}"/>
                  </a:ext>
                </a:extLst>
              </p:cNvPr>
              <p:cNvSpPr txBox="1"/>
              <p:nvPr/>
            </p:nvSpPr>
            <p:spPr>
              <a:xfrm>
                <a:off x="3508638" y="4982720"/>
                <a:ext cx="195566"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14</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a:solidFill>
                      <a:srgbClr val="B60D27"/>
                    </a:solidFill>
                    <a:latin typeface="Arial" panose="020B0604020202020204" pitchFamily="34" charset="0"/>
                    <a:cs typeface="Arial" panose="020B0604020202020204" pitchFamily="34" charset="0"/>
                  </a:rPr>
                  <a:t>0</a:t>
                </a:r>
              </a:p>
              <a:p>
                <a:pPr algn="ctr" fontAlgn="auto">
                  <a:spcBef>
                    <a:spcPts val="0"/>
                  </a:spcBef>
                  <a:spcAft>
                    <a:spcPts val="0"/>
                  </a:spcAft>
                </a:pPr>
                <a:r>
                  <a:rPr lang="en-GB" sz="1200" dirty="0">
                    <a:solidFill>
                      <a:srgbClr val="043882"/>
                    </a:solidFill>
                    <a:latin typeface="Arial" panose="020B0604020202020204" pitchFamily="34" charset="0"/>
                    <a:cs typeface="Arial" panose="020B0604020202020204" pitchFamily="34" charset="0"/>
                  </a:rPr>
                  <a:t>0</a:t>
                </a:r>
              </a:p>
            </p:txBody>
          </p:sp>
          <p:sp>
            <p:nvSpPr>
              <p:cNvPr id="62" name="TextBox 61">
                <a:extLst>
                  <a:ext uri="{FF2B5EF4-FFF2-40B4-BE49-F238E27FC236}">
                    <a16:creationId xmlns:a16="http://schemas.microsoft.com/office/drawing/2014/main" id="{33548C39-6DD0-4B5B-AEF2-2F3B4704414B}"/>
                  </a:ext>
                </a:extLst>
              </p:cNvPr>
              <p:cNvSpPr txBox="1"/>
              <p:nvPr/>
            </p:nvSpPr>
            <p:spPr>
              <a:xfrm>
                <a:off x="665656" y="5453488"/>
                <a:ext cx="473223" cy="1118686"/>
              </a:xfrm>
              <a:prstGeom prst="rect">
                <a:avLst/>
              </a:prstGeom>
              <a:noFill/>
            </p:spPr>
            <p:txBody>
              <a:bodyPr wrap="none" rtlCol="0">
                <a:spAutoFit/>
              </a:bodyPr>
              <a:lstStyle/>
              <a:p>
                <a:pPr algn="r"/>
                <a:endParaRPr lang="en-GB" sz="1200" dirty="0">
                  <a:solidFill>
                    <a:srgbClr val="B60D27"/>
                  </a:solidFill>
                  <a:latin typeface="Arial" panose="020B0604020202020204" pitchFamily="34" charset="0"/>
                  <a:cs typeface="Arial" panose="020B0604020202020204" pitchFamily="34" charset="0"/>
                </a:endParaRPr>
              </a:p>
              <a:p>
                <a:pPr algn="r"/>
                <a:endParaRPr lang="en-GB" sz="1200" dirty="0">
                  <a:solidFill>
                    <a:srgbClr val="B60D27"/>
                  </a:solidFill>
                  <a:latin typeface="Arial" panose="020B0604020202020204" pitchFamily="34" charset="0"/>
                  <a:cs typeface="Arial" panose="020B0604020202020204" pitchFamily="34" charset="0"/>
                </a:endParaRPr>
              </a:p>
              <a:p>
                <a:pPr algn="r"/>
                <a:r>
                  <a:rPr lang="en-GB" sz="1200" dirty="0">
                    <a:solidFill>
                      <a:srgbClr val="B60D27"/>
                    </a:solidFill>
                    <a:latin typeface="Arial" panose="020B0604020202020204" pitchFamily="34" charset="0"/>
                    <a:cs typeface="Arial" panose="020B0604020202020204" pitchFamily="34" charset="0"/>
                  </a:rPr>
                  <a:t>FLOX</a:t>
                </a:r>
              </a:p>
              <a:p>
                <a:pPr algn="r"/>
                <a:r>
                  <a:rPr lang="en-GB" sz="1200" dirty="0">
                    <a:solidFill>
                      <a:srgbClr val="043882"/>
                    </a:solidFill>
                    <a:latin typeface="Arial" panose="020B0604020202020204" pitchFamily="34" charset="0"/>
                    <a:cs typeface="Arial" panose="020B0604020202020204" pitchFamily="34" charset="0"/>
                  </a:rPr>
                  <a:t>FL</a:t>
                </a:r>
              </a:p>
            </p:txBody>
          </p:sp>
        </p:grpSp>
        <p:sp>
          <p:nvSpPr>
            <p:cNvPr id="9" name="TextBox 8">
              <a:extLst>
                <a:ext uri="{FF2B5EF4-FFF2-40B4-BE49-F238E27FC236}">
                  <a16:creationId xmlns:a16="http://schemas.microsoft.com/office/drawing/2014/main" id="{4C7CC811-8019-46A8-8098-8FE1CE4D35C1}"/>
                </a:ext>
              </a:extLst>
            </p:cNvPr>
            <p:cNvSpPr txBox="1"/>
            <p:nvPr/>
          </p:nvSpPr>
          <p:spPr>
            <a:xfrm>
              <a:off x="2252959" y="2531814"/>
              <a:ext cx="1329211" cy="307777"/>
            </a:xfrm>
            <a:prstGeom prst="rect">
              <a:avLst/>
            </a:prstGeom>
            <a:noFill/>
          </p:spPr>
          <p:txBody>
            <a:bodyPr wrap="none" rtlCol="0">
              <a:spAutoFit/>
            </a:bodyPr>
            <a:lstStyle/>
            <a:p>
              <a:pPr algn="ctr" fontAlgn="auto">
                <a:spcBef>
                  <a:spcPts val="0"/>
                </a:spcBef>
                <a:spcAft>
                  <a:spcPts val="0"/>
                </a:spcAft>
              </a:pPr>
              <a:r>
                <a:rPr lang="en-GB" sz="1400" b="1" dirty="0" err="1">
                  <a:solidFill>
                    <a:srgbClr val="4D4D4D"/>
                  </a:solidFill>
                  <a:latin typeface="Arial"/>
                  <a:cs typeface="Arial"/>
                </a:rPr>
                <a:t>Entérocytaire</a:t>
              </a:r>
              <a:endParaRPr lang="en-GB" sz="1400" b="1" dirty="0">
                <a:solidFill>
                  <a:srgbClr val="4D4D4D"/>
                </a:solidFill>
                <a:latin typeface="Arial"/>
                <a:cs typeface="Arial"/>
              </a:endParaRPr>
            </a:p>
          </p:txBody>
        </p:sp>
        <p:sp>
          <p:nvSpPr>
            <p:cNvPr id="10" name="Graphic 3">
              <a:extLst>
                <a:ext uri="{FF2B5EF4-FFF2-40B4-BE49-F238E27FC236}">
                  <a16:creationId xmlns:a16="http://schemas.microsoft.com/office/drawing/2014/main" id="{F96509FC-9729-439D-9858-BC58471EC7A1}"/>
                </a:ext>
              </a:extLst>
            </p:cNvPr>
            <p:cNvSpPr/>
            <p:nvPr/>
          </p:nvSpPr>
          <p:spPr>
            <a:xfrm>
              <a:off x="1387880" y="2850409"/>
              <a:ext cx="2645685" cy="1418994"/>
            </a:xfrm>
            <a:custGeom>
              <a:avLst/>
              <a:gdLst>
                <a:gd name="connsiteX0" fmla="*/ 3888276 w 3886200"/>
                <a:gd name="connsiteY0" fmla="*/ 2269322 h 2266950"/>
                <a:gd name="connsiteX1" fmla="*/ 3888276 w 3886200"/>
                <a:gd name="connsiteY1" fmla="*/ 1424111 h 2266950"/>
                <a:gd name="connsiteX2" fmla="*/ 3220184 w 3886200"/>
                <a:gd name="connsiteY2" fmla="*/ 1424111 h 2266950"/>
                <a:gd name="connsiteX3" fmla="*/ 3220184 w 3886200"/>
                <a:gd name="connsiteY3" fmla="*/ 1278064 h 2266950"/>
                <a:gd name="connsiteX4" fmla="*/ 2381193 w 3886200"/>
                <a:gd name="connsiteY4" fmla="*/ 1278064 h 2266950"/>
                <a:gd name="connsiteX5" fmla="*/ 2381193 w 3886200"/>
                <a:gd name="connsiteY5" fmla="*/ 1147553 h 2266950"/>
                <a:gd name="connsiteX6" fmla="*/ 2256892 w 3886200"/>
                <a:gd name="connsiteY6" fmla="*/ 1147553 h 2266950"/>
                <a:gd name="connsiteX7" fmla="*/ 2256892 w 3886200"/>
                <a:gd name="connsiteY7" fmla="*/ 1041902 h 2266950"/>
                <a:gd name="connsiteX8" fmla="*/ 1567053 w 3886200"/>
                <a:gd name="connsiteY8" fmla="*/ 1041902 h 2266950"/>
                <a:gd name="connsiteX9" fmla="*/ 1567053 w 3886200"/>
                <a:gd name="connsiteY9" fmla="*/ 917609 h 2266950"/>
                <a:gd name="connsiteX10" fmla="*/ 1125807 w 3886200"/>
                <a:gd name="connsiteY10" fmla="*/ 917609 h 2266950"/>
                <a:gd name="connsiteX11" fmla="*/ 1125807 w 3886200"/>
                <a:gd name="connsiteY11" fmla="*/ 799529 h 2266950"/>
                <a:gd name="connsiteX12" fmla="*/ 585119 w 3886200"/>
                <a:gd name="connsiteY12" fmla="*/ 799529 h 2266950"/>
                <a:gd name="connsiteX13" fmla="*/ 585119 w 3886200"/>
                <a:gd name="connsiteY13" fmla="*/ 684555 h 2266950"/>
                <a:gd name="connsiteX14" fmla="*/ 532293 w 3886200"/>
                <a:gd name="connsiteY14" fmla="*/ 684555 h 2266950"/>
                <a:gd name="connsiteX15" fmla="*/ 532293 w 3886200"/>
                <a:gd name="connsiteY15" fmla="*/ 578904 h 2266950"/>
                <a:gd name="connsiteX16" fmla="*/ 460823 w 3886200"/>
                <a:gd name="connsiteY16" fmla="*/ 578904 h 2266950"/>
                <a:gd name="connsiteX17" fmla="*/ 460823 w 3886200"/>
                <a:gd name="connsiteY17" fmla="*/ 467037 h 2266950"/>
                <a:gd name="connsiteX18" fmla="*/ 432857 w 3886200"/>
                <a:gd name="connsiteY18" fmla="*/ 467037 h 2266950"/>
                <a:gd name="connsiteX19" fmla="*/ 432857 w 3886200"/>
                <a:gd name="connsiteY19" fmla="*/ 317883 h 2266950"/>
                <a:gd name="connsiteX20" fmla="*/ 398676 w 3886200"/>
                <a:gd name="connsiteY20" fmla="*/ 317883 h 2266950"/>
                <a:gd name="connsiteX21" fmla="*/ 398676 w 3886200"/>
                <a:gd name="connsiteY21" fmla="*/ 125224 h 2266950"/>
                <a:gd name="connsiteX22" fmla="*/ 317884 w 3886200"/>
                <a:gd name="connsiteY22" fmla="*/ 125224 h 2266950"/>
                <a:gd name="connsiteX23" fmla="*/ 317884 w 3886200"/>
                <a:gd name="connsiteY23" fmla="*/ 7144 h 2266950"/>
                <a:gd name="connsiteX24" fmla="*/ 7144 w 3886200"/>
                <a:gd name="connsiteY24" fmla="*/ 7144 h 226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86200" h="2266950">
                  <a:moveTo>
                    <a:pt x="3888276" y="2269322"/>
                  </a:moveTo>
                  <a:lnTo>
                    <a:pt x="3888276" y="1424111"/>
                  </a:lnTo>
                  <a:lnTo>
                    <a:pt x="3220184" y="1424111"/>
                  </a:lnTo>
                  <a:lnTo>
                    <a:pt x="3220184" y="1278064"/>
                  </a:lnTo>
                  <a:lnTo>
                    <a:pt x="2381193" y="1278064"/>
                  </a:lnTo>
                  <a:lnTo>
                    <a:pt x="2381193" y="1147553"/>
                  </a:lnTo>
                  <a:lnTo>
                    <a:pt x="2256892" y="1147553"/>
                  </a:lnTo>
                  <a:lnTo>
                    <a:pt x="2256892" y="1041902"/>
                  </a:lnTo>
                  <a:lnTo>
                    <a:pt x="1567053" y="1041902"/>
                  </a:lnTo>
                  <a:lnTo>
                    <a:pt x="1567053" y="917609"/>
                  </a:lnTo>
                  <a:lnTo>
                    <a:pt x="1125807" y="917609"/>
                  </a:lnTo>
                  <a:lnTo>
                    <a:pt x="1125807" y="799529"/>
                  </a:lnTo>
                  <a:lnTo>
                    <a:pt x="585119" y="799529"/>
                  </a:lnTo>
                  <a:lnTo>
                    <a:pt x="585119" y="684555"/>
                  </a:lnTo>
                  <a:lnTo>
                    <a:pt x="532293" y="684555"/>
                  </a:lnTo>
                  <a:lnTo>
                    <a:pt x="532293" y="578904"/>
                  </a:lnTo>
                  <a:lnTo>
                    <a:pt x="460823" y="578904"/>
                  </a:lnTo>
                  <a:lnTo>
                    <a:pt x="460823" y="467037"/>
                  </a:lnTo>
                  <a:lnTo>
                    <a:pt x="432857" y="467037"/>
                  </a:lnTo>
                  <a:lnTo>
                    <a:pt x="432857" y="317883"/>
                  </a:lnTo>
                  <a:lnTo>
                    <a:pt x="398676" y="317883"/>
                  </a:lnTo>
                  <a:lnTo>
                    <a:pt x="398676" y="125224"/>
                  </a:lnTo>
                  <a:lnTo>
                    <a:pt x="317884" y="125224"/>
                  </a:lnTo>
                  <a:lnTo>
                    <a:pt x="317884" y="7144"/>
                  </a:lnTo>
                  <a:lnTo>
                    <a:pt x="7144" y="7144"/>
                  </a:lnTo>
                </a:path>
              </a:pathLst>
            </a:custGeom>
            <a:noFill/>
            <a:ln w="1905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cxnSp>
          <p:nvCxnSpPr>
            <p:cNvPr id="11" name="Straight Connector 10">
              <a:extLst>
                <a:ext uri="{FF2B5EF4-FFF2-40B4-BE49-F238E27FC236}">
                  <a16:creationId xmlns:a16="http://schemas.microsoft.com/office/drawing/2014/main" id="{E15A93C1-17DF-45BF-9B2F-60DB4BECAC07}"/>
                </a:ext>
              </a:extLst>
            </p:cNvPr>
            <p:cNvCxnSpPr/>
            <p:nvPr/>
          </p:nvCxnSpPr>
          <p:spPr>
            <a:xfrm>
              <a:off x="3992965" y="3745945"/>
              <a:ext cx="0" cy="54000"/>
            </a:xfrm>
            <a:prstGeom prst="line">
              <a:avLst/>
            </a:prstGeom>
            <a:noFill/>
            <a:ln w="19050" cap="flat">
              <a:solidFill>
                <a:srgbClr val="B60D27"/>
              </a:solidFill>
              <a:prstDash val="solid"/>
              <a:miter/>
            </a:ln>
          </p:spPr>
        </p:cxnSp>
        <p:cxnSp>
          <p:nvCxnSpPr>
            <p:cNvPr id="12" name="Straight Connector 11">
              <a:extLst>
                <a:ext uri="{FF2B5EF4-FFF2-40B4-BE49-F238E27FC236}">
                  <a16:creationId xmlns:a16="http://schemas.microsoft.com/office/drawing/2014/main" id="{24E248A9-87C4-461E-AB14-6E5EE1741C7A}"/>
                </a:ext>
              </a:extLst>
            </p:cNvPr>
            <p:cNvCxnSpPr/>
            <p:nvPr/>
          </p:nvCxnSpPr>
          <p:spPr>
            <a:xfrm>
              <a:off x="3962947" y="3745631"/>
              <a:ext cx="0" cy="54000"/>
            </a:xfrm>
            <a:prstGeom prst="line">
              <a:avLst/>
            </a:prstGeom>
            <a:noFill/>
            <a:ln w="19050" cap="flat">
              <a:solidFill>
                <a:srgbClr val="B60D27"/>
              </a:solidFill>
              <a:prstDash val="solid"/>
              <a:miter/>
            </a:ln>
          </p:spPr>
        </p:cxnSp>
        <p:cxnSp>
          <p:nvCxnSpPr>
            <p:cNvPr id="13" name="Straight Connector 12">
              <a:extLst>
                <a:ext uri="{FF2B5EF4-FFF2-40B4-BE49-F238E27FC236}">
                  <a16:creationId xmlns:a16="http://schemas.microsoft.com/office/drawing/2014/main" id="{FEE49DE5-7A84-4494-8651-94459A511AD8}"/>
                </a:ext>
              </a:extLst>
            </p:cNvPr>
            <p:cNvCxnSpPr/>
            <p:nvPr/>
          </p:nvCxnSpPr>
          <p:spPr>
            <a:xfrm>
              <a:off x="3817475" y="3745631"/>
              <a:ext cx="0" cy="54000"/>
            </a:xfrm>
            <a:prstGeom prst="line">
              <a:avLst/>
            </a:prstGeom>
            <a:noFill/>
            <a:ln w="19050" cap="flat">
              <a:solidFill>
                <a:srgbClr val="B60D27"/>
              </a:solidFill>
              <a:prstDash val="solid"/>
              <a:miter/>
            </a:ln>
          </p:spPr>
        </p:cxnSp>
        <p:cxnSp>
          <p:nvCxnSpPr>
            <p:cNvPr id="16" name="Straight Connector 15">
              <a:extLst>
                <a:ext uri="{FF2B5EF4-FFF2-40B4-BE49-F238E27FC236}">
                  <a16:creationId xmlns:a16="http://schemas.microsoft.com/office/drawing/2014/main" id="{97F410F2-9244-403A-87D5-821104439B56}"/>
                </a:ext>
              </a:extLst>
            </p:cNvPr>
            <p:cNvCxnSpPr/>
            <p:nvPr/>
          </p:nvCxnSpPr>
          <p:spPr>
            <a:xfrm>
              <a:off x="3739796" y="3745631"/>
              <a:ext cx="0" cy="54000"/>
            </a:xfrm>
            <a:prstGeom prst="line">
              <a:avLst/>
            </a:prstGeom>
            <a:noFill/>
            <a:ln w="19050" cap="flat">
              <a:solidFill>
                <a:srgbClr val="B60D27"/>
              </a:solidFill>
              <a:prstDash val="solid"/>
              <a:miter/>
            </a:ln>
          </p:spPr>
        </p:cxnSp>
        <p:cxnSp>
          <p:nvCxnSpPr>
            <p:cNvPr id="17" name="Straight Connector 16">
              <a:extLst>
                <a:ext uri="{FF2B5EF4-FFF2-40B4-BE49-F238E27FC236}">
                  <a16:creationId xmlns:a16="http://schemas.microsoft.com/office/drawing/2014/main" id="{7EFDD1D3-3B60-4FC3-A28B-57B790F379A7}"/>
                </a:ext>
              </a:extLst>
            </p:cNvPr>
            <p:cNvCxnSpPr/>
            <p:nvPr/>
          </p:nvCxnSpPr>
          <p:spPr>
            <a:xfrm>
              <a:off x="3529519" y="3644031"/>
              <a:ext cx="0" cy="54000"/>
            </a:xfrm>
            <a:prstGeom prst="line">
              <a:avLst/>
            </a:prstGeom>
            <a:noFill/>
            <a:ln w="19050" cap="flat">
              <a:solidFill>
                <a:srgbClr val="B60D27"/>
              </a:solidFill>
              <a:prstDash val="solid"/>
              <a:miter/>
            </a:ln>
          </p:spPr>
        </p:cxnSp>
        <p:cxnSp>
          <p:nvCxnSpPr>
            <p:cNvPr id="18" name="Straight Connector 17">
              <a:extLst>
                <a:ext uri="{FF2B5EF4-FFF2-40B4-BE49-F238E27FC236}">
                  <a16:creationId xmlns:a16="http://schemas.microsoft.com/office/drawing/2014/main" id="{DCC758D6-8796-4A72-8881-761E2687CAC9}"/>
                </a:ext>
              </a:extLst>
            </p:cNvPr>
            <p:cNvCxnSpPr/>
            <p:nvPr/>
          </p:nvCxnSpPr>
          <p:spPr>
            <a:xfrm>
              <a:off x="3497175" y="3644031"/>
              <a:ext cx="0" cy="54000"/>
            </a:xfrm>
            <a:prstGeom prst="line">
              <a:avLst/>
            </a:prstGeom>
            <a:noFill/>
            <a:ln w="19050" cap="flat">
              <a:solidFill>
                <a:srgbClr val="B60D27"/>
              </a:solidFill>
              <a:prstDash val="solid"/>
              <a:miter/>
            </a:ln>
          </p:spPr>
        </p:cxnSp>
        <p:cxnSp>
          <p:nvCxnSpPr>
            <p:cNvPr id="19" name="Straight Connector 18">
              <a:extLst>
                <a:ext uri="{FF2B5EF4-FFF2-40B4-BE49-F238E27FC236}">
                  <a16:creationId xmlns:a16="http://schemas.microsoft.com/office/drawing/2014/main" id="{5844D2AE-B190-4580-9875-5DED8A6EC889}"/>
                </a:ext>
              </a:extLst>
            </p:cNvPr>
            <p:cNvCxnSpPr/>
            <p:nvPr/>
          </p:nvCxnSpPr>
          <p:spPr>
            <a:xfrm>
              <a:off x="3326291" y="3644031"/>
              <a:ext cx="0" cy="54000"/>
            </a:xfrm>
            <a:prstGeom prst="line">
              <a:avLst/>
            </a:prstGeom>
            <a:noFill/>
            <a:ln w="19050" cap="flat">
              <a:solidFill>
                <a:srgbClr val="B60D27"/>
              </a:solidFill>
              <a:prstDash val="solid"/>
              <a:miter/>
            </a:ln>
          </p:spPr>
        </p:cxnSp>
        <p:cxnSp>
          <p:nvCxnSpPr>
            <p:cNvPr id="20" name="Straight Connector 19">
              <a:extLst>
                <a:ext uri="{FF2B5EF4-FFF2-40B4-BE49-F238E27FC236}">
                  <a16:creationId xmlns:a16="http://schemas.microsoft.com/office/drawing/2014/main" id="{283B2E51-206F-48BE-AC4E-F6B2DC863358}"/>
                </a:ext>
              </a:extLst>
            </p:cNvPr>
            <p:cNvCxnSpPr/>
            <p:nvPr/>
          </p:nvCxnSpPr>
          <p:spPr>
            <a:xfrm>
              <a:off x="3081519" y="3644031"/>
              <a:ext cx="0" cy="54000"/>
            </a:xfrm>
            <a:prstGeom prst="line">
              <a:avLst/>
            </a:prstGeom>
            <a:noFill/>
            <a:ln w="19050" cap="flat">
              <a:solidFill>
                <a:srgbClr val="B60D27"/>
              </a:solidFill>
              <a:prstDash val="solid"/>
              <a:miter/>
            </a:ln>
          </p:spPr>
        </p:cxnSp>
        <p:cxnSp>
          <p:nvCxnSpPr>
            <p:cNvPr id="21" name="Straight Connector 20">
              <a:extLst>
                <a:ext uri="{FF2B5EF4-FFF2-40B4-BE49-F238E27FC236}">
                  <a16:creationId xmlns:a16="http://schemas.microsoft.com/office/drawing/2014/main" id="{24119037-1935-4CA0-A45E-F894A9F3CBE9}"/>
                </a:ext>
              </a:extLst>
            </p:cNvPr>
            <p:cNvCxnSpPr/>
            <p:nvPr/>
          </p:nvCxnSpPr>
          <p:spPr>
            <a:xfrm>
              <a:off x="2759151" y="3505906"/>
              <a:ext cx="0" cy="54000"/>
            </a:xfrm>
            <a:prstGeom prst="line">
              <a:avLst/>
            </a:prstGeom>
            <a:noFill/>
            <a:ln w="19050" cap="flat">
              <a:solidFill>
                <a:srgbClr val="B60D27"/>
              </a:solidFill>
              <a:prstDash val="solid"/>
              <a:miter/>
            </a:ln>
          </p:spPr>
        </p:cxnSp>
        <p:cxnSp>
          <p:nvCxnSpPr>
            <p:cNvPr id="22" name="Straight Connector 21">
              <a:extLst>
                <a:ext uri="{FF2B5EF4-FFF2-40B4-BE49-F238E27FC236}">
                  <a16:creationId xmlns:a16="http://schemas.microsoft.com/office/drawing/2014/main" id="{B3579BE5-67E1-4BCC-9467-54652E262F11}"/>
                </a:ext>
              </a:extLst>
            </p:cNvPr>
            <p:cNvCxnSpPr/>
            <p:nvPr/>
          </p:nvCxnSpPr>
          <p:spPr>
            <a:xfrm>
              <a:off x="2727728" y="3505906"/>
              <a:ext cx="0" cy="54000"/>
            </a:xfrm>
            <a:prstGeom prst="line">
              <a:avLst/>
            </a:prstGeom>
            <a:noFill/>
            <a:ln w="19050" cap="flat">
              <a:solidFill>
                <a:srgbClr val="B60D27"/>
              </a:solidFill>
              <a:prstDash val="solid"/>
              <a:miter/>
            </a:ln>
          </p:spPr>
        </p:cxnSp>
        <p:sp>
          <p:nvSpPr>
            <p:cNvPr id="23" name="Rectangle 22">
              <a:extLst>
                <a:ext uri="{FF2B5EF4-FFF2-40B4-BE49-F238E27FC236}">
                  <a16:creationId xmlns:a16="http://schemas.microsoft.com/office/drawing/2014/main" id="{AF62AF75-C594-4D5E-8CCE-1FC8940D9725}"/>
                </a:ext>
              </a:extLst>
            </p:cNvPr>
            <p:cNvSpPr/>
            <p:nvPr/>
          </p:nvSpPr>
          <p:spPr>
            <a:xfrm>
              <a:off x="3426857" y="3854580"/>
              <a:ext cx="587020" cy="276999"/>
            </a:xfrm>
            <a:prstGeom prst="rect">
              <a:avLst/>
            </a:prstGeom>
          </p:spPr>
          <p:txBody>
            <a:bodyPr wrap="none">
              <a:spAutoFit/>
            </a:bodyPr>
            <a:lstStyle/>
            <a:p>
              <a:pPr algn="r"/>
              <a:r>
                <a:rPr lang="en-GB" sz="1200" dirty="0">
                  <a:solidFill>
                    <a:srgbClr val="B60D27"/>
                  </a:solidFill>
                  <a:latin typeface="Arial" panose="020B0604020202020204" pitchFamily="34" charset="0"/>
                  <a:cs typeface="Arial" panose="020B0604020202020204" pitchFamily="34" charset="0"/>
                </a:rPr>
                <a:t>FLOX</a:t>
              </a:r>
            </a:p>
          </p:txBody>
        </p:sp>
        <p:sp>
          <p:nvSpPr>
            <p:cNvPr id="24" name="TextBox 23">
              <a:extLst>
                <a:ext uri="{FF2B5EF4-FFF2-40B4-BE49-F238E27FC236}">
                  <a16:creationId xmlns:a16="http://schemas.microsoft.com/office/drawing/2014/main" id="{BC8237EF-FAD1-44BB-93FC-1CFB49434AF4}"/>
                </a:ext>
              </a:extLst>
            </p:cNvPr>
            <p:cNvSpPr txBox="1"/>
            <p:nvPr/>
          </p:nvSpPr>
          <p:spPr>
            <a:xfrm>
              <a:off x="1423614" y="3893024"/>
              <a:ext cx="832279" cy="461665"/>
            </a:xfrm>
            <a:prstGeom prst="rect">
              <a:avLst/>
            </a:prstGeom>
            <a:noFill/>
          </p:spPr>
          <p:txBody>
            <a:bodyPr wrap="none" rtlCol="0">
              <a:spAutoFit/>
            </a:bodyPr>
            <a:lstStyle/>
            <a:p>
              <a:pPr fontAlgn="auto">
                <a:spcBef>
                  <a:spcPts val="0"/>
                </a:spcBef>
                <a:spcAft>
                  <a:spcPts val="0"/>
                </a:spcAft>
              </a:pPr>
              <a:r>
                <a:rPr lang="en-GB" sz="1200" dirty="0">
                  <a:solidFill>
                    <a:srgbClr val="4D4D4D"/>
                  </a:solidFill>
                  <a:latin typeface="Arial"/>
                  <a:cs typeface="Arial"/>
                </a:rPr>
                <a:t>HR 1,644</a:t>
              </a:r>
            </a:p>
            <a:p>
              <a:pPr fontAlgn="auto">
                <a:spcBef>
                  <a:spcPts val="0"/>
                </a:spcBef>
                <a:spcAft>
                  <a:spcPts val="0"/>
                </a:spcAft>
              </a:pPr>
              <a:r>
                <a:rPr lang="en-GB" sz="1200" dirty="0">
                  <a:solidFill>
                    <a:srgbClr val="4D4D4D"/>
                  </a:solidFill>
                  <a:latin typeface="Arial"/>
                  <a:cs typeface="Arial"/>
                </a:rPr>
                <a:t>p=0,283</a:t>
              </a:r>
            </a:p>
          </p:txBody>
        </p:sp>
        <p:pic>
          <p:nvPicPr>
            <p:cNvPr id="25" name="Graphic 250">
              <a:extLst>
                <a:ext uri="{FF2B5EF4-FFF2-40B4-BE49-F238E27FC236}">
                  <a16:creationId xmlns:a16="http://schemas.microsoft.com/office/drawing/2014/main" id="{835411DC-3D9C-4C06-8DC3-18F206EFAA9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381044" y="2843251"/>
              <a:ext cx="2691216" cy="658557"/>
            </a:xfrm>
            <a:prstGeom prst="rect">
              <a:avLst/>
            </a:prstGeom>
          </p:spPr>
        </p:pic>
        <p:sp>
          <p:nvSpPr>
            <p:cNvPr id="26" name="Rectangle 25">
              <a:extLst>
                <a:ext uri="{FF2B5EF4-FFF2-40B4-BE49-F238E27FC236}">
                  <a16:creationId xmlns:a16="http://schemas.microsoft.com/office/drawing/2014/main" id="{D01199EC-80F7-4801-B785-1CC84D7499C9}"/>
                </a:ext>
              </a:extLst>
            </p:cNvPr>
            <p:cNvSpPr/>
            <p:nvPr/>
          </p:nvSpPr>
          <p:spPr>
            <a:xfrm>
              <a:off x="3657738" y="3229028"/>
              <a:ext cx="364202" cy="276999"/>
            </a:xfrm>
            <a:prstGeom prst="rect">
              <a:avLst/>
            </a:prstGeom>
          </p:spPr>
          <p:txBody>
            <a:bodyPr wrap="none">
              <a:spAutoFit/>
            </a:bodyPr>
            <a:lstStyle/>
            <a:p>
              <a:pPr algn="r"/>
              <a:r>
                <a:rPr lang="en-GB" sz="1200" dirty="0">
                  <a:solidFill>
                    <a:srgbClr val="043882"/>
                  </a:solidFill>
                  <a:latin typeface="Arial" panose="020B0604020202020204" pitchFamily="34" charset="0"/>
                  <a:cs typeface="Arial" panose="020B0604020202020204" pitchFamily="34" charset="0"/>
                </a:rPr>
                <a:t>FL</a:t>
              </a:r>
            </a:p>
          </p:txBody>
        </p:sp>
        <p:cxnSp>
          <p:nvCxnSpPr>
            <p:cNvPr id="27" name="Straight Connector 26">
              <a:extLst>
                <a:ext uri="{FF2B5EF4-FFF2-40B4-BE49-F238E27FC236}">
                  <a16:creationId xmlns:a16="http://schemas.microsoft.com/office/drawing/2014/main" id="{5145F470-8BA4-41AF-AE0C-113990302A39}"/>
                </a:ext>
              </a:extLst>
            </p:cNvPr>
            <p:cNvCxnSpPr/>
            <p:nvPr/>
          </p:nvCxnSpPr>
          <p:spPr>
            <a:xfrm>
              <a:off x="4066551" y="3501808"/>
              <a:ext cx="0" cy="54000"/>
            </a:xfrm>
            <a:prstGeom prst="line">
              <a:avLst/>
            </a:prstGeom>
            <a:noFill/>
            <a:ln w="19050" cap="flat">
              <a:solidFill>
                <a:srgbClr val="043882"/>
              </a:solidFill>
              <a:prstDash val="solid"/>
              <a:miter/>
            </a:ln>
          </p:spPr>
        </p:cxnSp>
        <p:cxnSp>
          <p:nvCxnSpPr>
            <p:cNvPr id="28" name="Straight Connector 27">
              <a:extLst>
                <a:ext uri="{FF2B5EF4-FFF2-40B4-BE49-F238E27FC236}">
                  <a16:creationId xmlns:a16="http://schemas.microsoft.com/office/drawing/2014/main" id="{48743146-F229-451E-9EA2-8D71A96E4BC0}"/>
                </a:ext>
              </a:extLst>
            </p:cNvPr>
            <p:cNvCxnSpPr/>
            <p:nvPr/>
          </p:nvCxnSpPr>
          <p:spPr>
            <a:xfrm>
              <a:off x="3992965" y="3501808"/>
              <a:ext cx="0" cy="54000"/>
            </a:xfrm>
            <a:prstGeom prst="line">
              <a:avLst/>
            </a:prstGeom>
            <a:noFill/>
            <a:ln w="19050" cap="flat">
              <a:solidFill>
                <a:srgbClr val="043882"/>
              </a:solidFill>
              <a:prstDash val="solid"/>
              <a:miter/>
            </a:ln>
          </p:spPr>
        </p:cxnSp>
        <p:cxnSp>
          <p:nvCxnSpPr>
            <p:cNvPr id="29" name="Straight Connector 28">
              <a:extLst>
                <a:ext uri="{FF2B5EF4-FFF2-40B4-BE49-F238E27FC236}">
                  <a16:creationId xmlns:a16="http://schemas.microsoft.com/office/drawing/2014/main" id="{8166B903-2E95-4E41-8A02-292E0AADDCA4}"/>
                </a:ext>
              </a:extLst>
            </p:cNvPr>
            <p:cNvCxnSpPr/>
            <p:nvPr/>
          </p:nvCxnSpPr>
          <p:spPr>
            <a:xfrm>
              <a:off x="3865058" y="3501808"/>
              <a:ext cx="0" cy="54000"/>
            </a:xfrm>
            <a:prstGeom prst="line">
              <a:avLst/>
            </a:prstGeom>
            <a:noFill/>
            <a:ln w="19050" cap="flat">
              <a:solidFill>
                <a:srgbClr val="043882"/>
              </a:solidFill>
              <a:prstDash val="solid"/>
              <a:miter/>
            </a:ln>
          </p:spPr>
        </p:cxnSp>
        <p:cxnSp>
          <p:nvCxnSpPr>
            <p:cNvPr id="30" name="Straight Connector 29">
              <a:extLst>
                <a:ext uri="{FF2B5EF4-FFF2-40B4-BE49-F238E27FC236}">
                  <a16:creationId xmlns:a16="http://schemas.microsoft.com/office/drawing/2014/main" id="{A5468650-78DA-49F2-89AD-CE73A9045C58}"/>
                </a:ext>
              </a:extLst>
            </p:cNvPr>
            <p:cNvCxnSpPr/>
            <p:nvPr/>
          </p:nvCxnSpPr>
          <p:spPr>
            <a:xfrm>
              <a:off x="3818713" y="3501808"/>
              <a:ext cx="0" cy="54000"/>
            </a:xfrm>
            <a:prstGeom prst="line">
              <a:avLst/>
            </a:prstGeom>
            <a:noFill/>
            <a:ln w="19050" cap="flat">
              <a:solidFill>
                <a:srgbClr val="043882"/>
              </a:solidFill>
              <a:prstDash val="solid"/>
              <a:miter/>
            </a:ln>
          </p:spPr>
        </p:cxnSp>
        <p:cxnSp>
          <p:nvCxnSpPr>
            <p:cNvPr id="31" name="Straight Connector 30">
              <a:extLst>
                <a:ext uri="{FF2B5EF4-FFF2-40B4-BE49-F238E27FC236}">
                  <a16:creationId xmlns:a16="http://schemas.microsoft.com/office/drawing/2014/main" id="{4F371A99-D7D2-4B17-8F7F-1E17314D7FB3}"/>
                </a:ext>
              </a:extLst>
            </p:cNvPr>
            <p:cNvCxnSpPr/>
            <p:nvPr/>
          </p:nvCxnSpPr>
          <p:spPr>
            <a:xfrm>
              <a:off x="3715225" y="3501808"/>
              <a:ext cx="0" cy="54000"/>
            </a:xfrm>
            <a:prstGeom prst="line">
              <a:avLst/>
            </a:prstGeom>
            <a:noFill/>
            <a:ln w="19050" cap="flat">
              <a:solidFill>
                <a:srgbClr val="043882"/>
              </a:solidFill>
              <a:prstDash val="solid"/>
              <a:miter/>
            </a:ln>
          </p:spPr>
        </p:cxnSp>
        <p:cxnSp>
          <p:nvCxnSpPr>
            <p:cNvPr id="32" name="Straight Connector 31">
              <a:extLst>
                <a:ext uri="{FF2B5EF4-FFF2-40B4-BE49-F238E27FC236}">
                  <a16:creationId xmlns:a16="http://schemas.microsoft.com/office/drawing/2014/main" id="{8EA7B8C6-7FF5-4D6A-A852-566311823EEE}"/>
                </a:ext>
              </a:extLst>
            </p:cNvPr>
            <p:cNvCxnSpPr/>
            <p:nvPr/>
          </p:nvCxnSpPr>
          <p:spPr>
            <a:xfrm>
              <a:off x="3693373" y="3501808"/>
              <a:ext cx="0" cy="54000"/>
            </a:xfrm>
            <a:prstGeom prst="line">
              <a:avLst/>
            </a:prstGeom>
            <a:noFill/>
            <a:ln w="19050" cap="flat">
              <a:solidFill>
                <a:srgbClr val="043882"/>
              </a:solidFill>
              <a:prstDash val="solid"/>
              <a:miter/>
            </a:ln>
          </p:spPr>
        </p:cxnSp>
        <p:cxnSp>
          <p:nvCxnSpPr>
            <p:cNvPr id="33" name="Straight Connector 32">
              <a:extLst>
                <a:ext uri="{FF2B5EF4-FFF2-40B4-BE49-F238E27FC236}">
                  <a16:creationId xmlns:a16="http://schemas.microsoft.com/office/drawing/2014/main" id="{A6C9F3CB-C716-422A-8AA1-C1B3EDFEE636}"/>
                </a:ext>
              </a:extLst>
            </p:cNvPr>
            <p:cNvCxnSpPr/>
            <p:nvPr/>
          </p:nvCxnSpPr>
          <p:spPr>
            <a:xfrm>
              <a:off x="3627984" y="3501808"/>
              <a:ext cx="0" cy="54000"/>
            </a:xfrm>
            <a:prstGeom prst="line">
              <a:avLst/>
            </a:prstGeom>
            <a:noFill/>
            <a:ln w="19050" cap="flat">
              <a:solidFill>
                <a:srgbClr val="043882"/>
              </a:solidFill>
              <a:prstDash val="solid"/>
              <a:miter/>
            </a:ln>
          </p:spPr>
        </p:cxnSp>
        <p:cxnSp>
          <p:nvCxnSpPr>
            <p:cNvPr id="34" name="Straight Connector 33">
              <a:extLst>
                <a:ext uri="{FF2B5EF4-FFF2-40B4-BE49-F238E27FC236}">
                  <a16:creationId xmlns:a16="http://schemas.microsoft.com/office/drawing/2014/main" id="{9208DF29-ABF6-4FCF-B761-83A19860CF17}"/>
                </a:ext>
              </a:extLst>
            </p:cNvPr>
            <p:cNvCxnSpPr/>
            <p:nvPr/>
          </p:nvCxnSpPr>
          <p:spPr>
            <a:xfrm>
              <a:off x="3576206" y="3501808"/>
              <a:ext cx="0" cy="54000"/>
            </a:xfrm>
            <a:prstGeom prst="line">
              <a:avLst/>
            </a:prstGeom>
            <a:noFill/>
            <a:ln w="19050" cap="flat">
              <a:solidFill>
                <a:srgbClr val="043882"/>
              </a:solidFill>
              <a:prstDash val="solid"/>
              <a:miter/>
            </a:ln>
          </p:spPr>
        </p:cxnSp>
        <p:cxnSp>
          <p:nvCxnSpPr>
            <p:cNvPr id="35" name="Straight Connector 34">
              <a:extLst>
                <a:ext uri="{FF2B5EF4-FFF2-40B4-BE49-F238E27FC236}">
                  <a16:creationId xmlns:a16="http://schemas.microsoft.com/office/drawing/2014/main" id="{60F057BE-B439-4792-9C33-CAAAF1C35F15}"/>
                </a:ext>
              </a:extLst>
            </p:cNvPr>
            <p:cNvCxnSpPr/>
            <p:nvPr/>
          </p:nvCxnSpPr>
          <p:spPr>
            <a:xfrm>
              <a:off x="3508102" y="3501808"/>
              <a:ext cx="0" cy="54000"/>
            </a:xfrm>
            <a:prstGeom prst="line">
              <a:avLst/>
            </a:prstGeom>
            <a:noFill/>
            <a:ln w="19050" cap="flat">
              <a:solidFill>
                <a:srgbClr val="043882"/>
              </a:solidFill>
              <a:prstDash val="solid"/>
              <a:miter/>
            </a:ln>
          </p:spPr>
        </p:cxnSp>
        <p:cxnSp>
          <p:nvCxnSpPr>
            <p:cNvPr id="36" name="Straight Connector 35">
              <a:extLst>
                <a:ext uri="{FF2B5EF4-FFF2-40B4-BE49-F238E27FC236}">
                  <a16:creationId xmlns:a16="http://schemas.microsoft.com/office/drawing/2014/main" id="{CAC8C702-3790-4B50-B416-FA29775E1F1E}"/>
                </a:ext>
              </a:extLst>
            </p:cNvPr>
            <p:cNvCxnSpPr/>
            <p:nvPr/>
          </p:nvCxnSpPr>
          <p:spPr>
            <a:xfrm>
              <a:off x="3439998" y="3501808"/>
              <a:ext cx="0" cy="54000"/>
            </a:xfrm>
            <a:prstGeom prst="line">
              <a:avLst/>
            </a:prstGeom>
            <a:noFill/>
            <a:ln w="19050" cap="flat">
              <a:solidFill>
                <a:srgbClr val="043882"/>
              </a:solidFill>
              <a:prstDash val="solid"/>
              <a:miter/>
            </a:ln>
          </p:spPr>
        </p:cxnSp>
        <p:cxnSp>
          <p:nvCxnSpPr>
            <p:cNvPr id="37" name="Straight Connector 36">
              <a:extLst>
                <a:ext uri="{FF2B5EF4-FFF2-40B4-BE49-F238E27FC236}">
                  <a16:creationId xmlns:a16="http://schemas.microsoft.com/office/drawing/2014/main" id="{7F585A3D-C602-44D3-9FC2-82288BFFA4AB}"/>
                </a:ext>
              </a:extLst>
            </p:cNvPr>
            <p:cNvCxnSpPr/>
            <p:nvPr/>
          </p:nvCxnSpPr>
          <p:spPr>
            <a:xfrm>
              <a:off x="3292975" y="3501808"/>
              <a:ext cx="0" cy="54000"/>
            </a:xfrm>
            <a:prstGeom prst="line">
              <a:avLst/>
            </a:prstGeom>
            <a:noFill/>
            <a:ln w="19050" cap="flat">
              <a:solidFill>
                <a:srgbClr val="043882"/>
              </a:solidFill>
              <a:prstDash val="solid"/>
              <a:miter/>
            </a:ln>
          </p:spPr>
        </p:cxnSp>
        <p:cxnSp>
          <p:nvCxnSpPr>
            <p:cNvPr id="38" name="Straight Connector 37">
              <a:extLst>
                <a:ext uri="{FF2B5EF4-FFF2-40B4-BE49-F238E27FC236}">
                  <a16:creationId xmlns:a16="http://schemas.microsoft.com/office/drawing/2014/main" id="{C2D81595-8640-4E17-93CF-230EB11703D3}"/>
                </a:ext>
              </a:extLst>
            </p:cNvPr>
            <p:cNvCxnSpPr/>
            <p:nvPr/>
          </p:nvCxnSpPr>
          <p:spPr>
            <a:xfrm>
              <a:off x="3039823" y="3501808"/>
              <a:ext cx="0" cy="54000"/>
            </a:xfrm>
            <a:prstGeom prst="line">
              <a:avLst/>
            </a:prstGeom>
            <a:noFill/>
            <a:ln w="19050" cap="flat">
              <a:solidFill>
                <a:srgbClr val="043882"/>
              </a:solidFill>
              <a:prstDash val="solid"/>
              <a:miter/>
            </a:ln>
          </p:spPr>
        </p:cxnSp>
        <p:cxnSp>
          <p:nvCxnSpPr>
            <p:cNvPr id="39" name="Straight Connector 38">
              <a:extLst>
                <a:ext uri="{FF2B5EF4-FFF2-40B4-BE49-F238E27FC236}">
                  <a16:creationId xmlns:a16="http://schemas.microsoft.com/office/drawing/2014/main" id="{8E6B963D-4FCE-4EBF-B729-C0E529859901}"/>
                </a:ext>
              </a:extLst>
            </p:cNvPr>
            <p:cNvCxnSpPr/>
            <p:nvPr/>
          </p:nvCxnSpPr>
          <p:spPr>
            <a:xfrm>
              <a:off x="3001668" y="3501808"/>
              <a:ext cx="0" cy="54000"/>
            </a:xfrm>
            <a:prstGeom prst="line">
              <a:avLst/>
            </a:prstGeom>
            <a:noFill/>
            <a:ln w="19050" cap="flat">
              <a:solidFill>
                <a:srgbClr val="043882"/>
              </a:solidFill>
              <a:prstDash val="solid"/>
              <a:miter/>
            </a:ln>
          </p:spPr>
        </p:cxnSp>
        <p:cxnSp>
          <p:nvCxnSpPr>
            <p:cNvPr id="40" name="Straight Connector 39">
              <a:extLst>
                <a:ext uri="{FF2B5EF4-FFF2-40B4-BE49-F238E27FC236}">
                  <a16:creationId xmlns:a16="http://schemas.microsoft.com/office/drawing/2014/main" id="{91E33D56-F2AE-4159-85DE-8DD9275A621C}"/>
                </a:ext>
              </a:extLst>
            </p:cNvPr>
            <p:cNvCxnSpPr/>
            <p:nvPr/>
          </p:nvCxnSpPr>
          <p:spPr>
            <a:xfrm>
              <a:off x="2963513" y="3501808"/>
              <a:ext cx="0" cy="54000"/>
            </a:xfrm>
            <a:prstGeom prst="line">
              <a:avLst/>
            </a:prstGeom>
            <a:noFill/>
            <a:ln w="19050" cap="flat">
              <a:solidFill>
                <a:srgbClr val="043882"/>
              </a:solidFill>
              <a:prstDash val="solid"/>
              <a:miter/>
            </a:ln>
          </p:spPr>
        </p:cxnSp>
      </p:grpSp>
      <p:grpSp>
        <p:nvGrpSpPr>
          <p:cNvPr id="77" name="Group 76">
            <a:extLst>
              <a:ext uri="{FF2B5EF4-FFF2-40B4-BE49-F238E27FC236}">
                <a16:creationId xmlns:a16="http://schemas.microsoft.com/office/drawing/2014/main" id="{E846FC6B-5AB0-47A4-A089-DE74C5EEF486}"/>
              </a:ext>
            </a:extLst>
          </p:cNvPr>
          <p:cNvGrpSpPr/>
          <p:nvPr/>
        </p:nvGrpSpPr>
        <p:grpSpPr>
          <a:xfrm>
            <a:off x="4493619" y="1925541"/>
            <a:ext cx="4487901" cy="3466221"/>
            <a:chOff x="4441365" y="2531814"/>
            <a:chExt cx="4487901" cy="3466221"/>
          </a:xfrm>
        </p:grpSpPr>
        <p:grpSp>
          <p:nvGrpSpPr>
            <p:cNvPr id="78" name="Group 77">
              <a:extLst>
                <a:ext uri="{FF2B5EF4-FFF2-40B4-BE49-F238E27FC236}">
                  <a16:creationId xmlns:a16="http://schemas.microsoft.com/office/drawing/2014/main" id="{42FCE496-2105-43FA-ADE4-D393E27D1919}"/>
                </a:ext>
              </a:extLst>
            </p:cNvPr>
            <p:cNvGrpSpPr/>
            <p:nvPr/>
          </p:nvGrpSpPr>
          <p:grpSpPr>
            <a:xfrm>
              <a:off x="4441365" y="2709273"/>
              <a:ext cx="4487901" cy="3288762"/>
              <a:chOff x="86702" y="2144851"/>
              <a:chExt cx="3617503" cy="4427323"/>
            </a:xfrm>
          </p:grpSpPr>
          <p:sp>
            <p:nvSpPr>
              <p:cNvPr id="124" name="Freeform 21">
                <a:extLst>
                  <a:ext uri="{FF2B5EF4-FFF2-40B4-BE49-F238E27FC236}">
                    <a16:creationId xmlns:a16="http://schemas.microsoft.com/office/drawing/2014/main" id="{F34634CE-1D6E-4214-8AD8-C54DA751EF99}"/>
                  </a:ext>
                </a:extLst>
              </p:cNvPr>
              <p:cNvSpPr>
                <a:spLocks/>
              </p:cNvSpPr>
              <p:nvPr/>
            </p:nvSpPr>
            <p:spPr bwMode="auto">
              <a:xfrm>
                <a:off x="1138863" y="2334069"/>
                <a:ext cx="245890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25" name="Line 6">
                <a:extLst>
                  <a:ext uri="{FF2B5EF4-FFF2-40B4-BE49-F238E27FC236}">
                    <a16:creationId xmlns:a16="http://schemas.microsoft.com/office/drawing/2014/main" id="{C568C7AF-18B1-42A3-8722-FCBD28D65FD1}"/>
                  </a:ext>
                </a:extLst>
              </p:cNvPr>
              <p:cNvSpPr>
                <a:spLocks noChangeShapeType="1"/>
              </p:cNvSpPr>
              <p:nvPr/>
            </p:nvSpPr>
            <p:spPr bwMode="auto">
              <a:xfrm>
                <a:off x="1048631" y="233406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26" name="Line 7">
                <a:extLst>
                  <a:ext uri="{FF2B5EF4-FFF2-40B4-BE49-F238E27FC236}">
                    <a16:creationId xmlns:a16="http://schemas.microsoft.com/office/drawing/2014/main" id="{0E5FC5F9-E129-40C3-987C-2EF44378B2D8}"/>
                  </a:ext>
                </a:extLst>
              </p:cNvPr>
              <p:cNvSpPr>
                <a:spLocks noChangeShapeType="1"/>
              </p:cNvSpPr>
              <p:nvPr/>
            </p:nvSpPr>
            <p:spPr bwMode="auto">
              <a:xfrm>
                <a:off x="1048631" y="285627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27" name="Line 8">
                <a:extLst>
                  <a:ext uri="{FF2B5EF4-FFF2-40B4-BE49-F238E27FC236}">
                    <a16:creationId xmlns:a16="http://schemas.microsoft.com/office/drawing/2014/main" id="{330BC4DB-F34D-4841-9017-8AC98ADD2A7A}"/>
                  </a:ext>
                </a:extLst>
              </p:cNvPr>
              <p:cNvSpPr>
                <a:spLocks noChangeShapeType="1"/>
              </p:cNvSpPr>
              <p:nvPr/>
            </p:nvSpPr>
            <p:spPr bwMode="auto">
              <a:xfrm>
                <a:off x="1048631" y="3355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28" name="Line 9">
                <a:extLst>
                  <a:ext uri="{FF2B5EF4-FFF2-40B4-BE49-F238E27FC236}">
                    <a16:creationId xmlns:a16="http://schemas.microsoft.com/office/drawing/2014/main" id="{1EFE9324-17FB-4F46-8F5F-FA6823B1E963}"/>
                  </a:ext>
                </a:extLst>
              </p:cNvPr>
              <p:cNvSpPr>
                <a:spLocks noChangeShapeType="1"/>
              </p:cNvSpPr>
              <p:nvPr/>
            </p:nvSpPr>
            <p:spPr bwMode="auto">
              <a:xfrm>
                <a:off x="1048631" y="386991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29" name="Line 10">
                <a:extLst>
                  <a:ext uri="{FF2B5EF4-FFF2-40B4-BE49-F238E27FC236}">
                    <a16:creationId xmlns:a16="http://schemas.microsoft.com/office/drawing/2014/main" id="{7EA91BA4-31B9-4143-82C4-0513D33F038F}"/>
                  </a:ext>
                </a:extLst>
              </p:cNvPr>
              <p:cNvSpPr>
                <a:spLocks noChangeShapeType="1"/>
              </p:cNvSpPr>
              <p:nvPr/>
            </p:nvSpPr>
            <p:spPr bwMode="auto">
              <a:xfrm>
                <a:off x="1048631" y="4374052"/>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30" name="Line 11">
                <a:extLst>
                  <a:ext uri="{FF2B5EF4-FFF2-40B4-BE49-F238E27FC236}">
                    <a16:creationId xmlns:a16="http://schemas.microsoft.com/office/drawing/2014/main" id="{1EA9E448-3F4D-4A3D-9502-CA51F41805EC}"/>
                  </a:ext>
                </a:extLst>
              </p:cNvPr>
              <p:cNvSpPr>
                <a:spLocks noChangeShapeType="1"/>
              </p:cNvSpPr>
              <p:nvPr/>
            </p:nvSpPr>
            <p:spPr bwMode="auto">
              <a:xfrm>
                <a:off x="1048631" y="488356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31" name="TextBox 130">
                <a:extLst>
                  <a:ext uri="{FF2B5EF4-FFF2-40B4-BE49-F238E27FC236}">
                    <a16:creationId xmlns:a16="http://schemas.microsoft.com/office/drawing/2014/main" id="{E0F51FAD-B955-4B75-A4AB-69BE0F1917B3}"/>
                  </a:ext>
                </a:extLst>
              </p:cNvPr>
              <p:cNvSpPr txBox="1"/>
              <p:nvPr/>
            </p:nvSpPr>
            <p:spPr>
              <a:xfrm rot="16200000">
                <a:off x="291380" y="3523187"/>
                <a:ext cx="973671" cy="223277"/>
              </a:xfrm>
              <a:prstGeom prst="rect">
                <a:avLst/>
              </a:prstGeom>
              <a:noFill/>
            </p:spPr>
            <p:txBody>
              <a:bodyPr wrap="none" rtlCol="0">
                <a:spAutoFit/>
              </a:bodyPr>
              <a:lstStyle/>
              <a:p>
                <a:pPr algn="ctr"/>
                <a:r>
                  <a:rPr lang="en-GB" sz="1200" dirty="0">
                    <a:solidFill>
                      <a:srgbClr val="4D4D4D"/>
                    </a:solidFill>
                    <a:latin typeface="Arial" panose="020B0604020202020204" pitchFamily="34" charset="0"/>
                    <a:cs typeface="Arial" panose="020B0604020202020204" pitchFamily="34" charset="0"/>
                  </a:rPr>
                  <a:t>SSR, %</a:t>
                </a:r>
              </a:p>
            </p:txBody>
          </p:sp>
          <p:sp>
            <p:nvSpPr>
              <p:cNvPr id="132" name="TextBox 131">
                <a:extLst>
                  <a:ext uri="{FF2B5EF4-FFF2-40B4-BE49-F238E27FC236}">
                    <a16:creationId xmlns:a16="http://schemas.microsoft.com/office/drawing/2014/main" id="{F04D6CD5-94F0-4E21-AE76-BAA545ADE005}"/>
                  </a:ext>
                </a:extLst>
              </p:cNvPr>
              <p:cNvSpPr txBox="1"/>
              <p:nvPr/>
            </p:nvSpPr>
            <p:spPr>
              <a:xfrm>
                <a:off x="2135898" y="5213838"/>
                <a:ext cx="567495" cy="372895"/>
              </a:xfrm>
              <a:prstGeom prst="rect">
                <a:avLst/>
              </a:prstGeom>
              <a:noFill/>
            </p:spPr>
            <p:txBody>
              <a:bodyPr wrap="none" rtlCol="0">
                <a:spAutoFit/>
              </a:bodyPr>
              <a:lstStyle/>
              <a:p>
                <a:pPr algn="ctr"/>
                <a:r>
                  <a:rPr lang="en-GB" sz="1200" dirty="0" err="1">
                    <a:solidFill>
                      <a:srgbClr val="4D4D4D"/>
                    </a:solidFill>
                    <a:latin typeface="Arial" panose="020B0604020202020204" pitchFamily="34" charset="0"/>
                    <a:cs typeface="Arial" panose="020B0604020202020204" pitchFamily="34" charset="0"/>
                  </a:rPr>
                  <a:t>Années</a:t>
                </a:r>
                <a:endParaRPr lang="en-GB" sz="1200" dirty="0">
                  <a:solidFill>
                    <a:srgbClr val="4D4D4D"/>
                  </a:solidFill>
                  <a:latin typeface="Arial" panose="020B0604020202020204" pitchFamily="34" charset="0"/>
                  <a:cs typeface="Arial" panose="020B0604020202020204" pitchFamily="34" charset="0"/>
                </a:endParaRPr>
              </a:p>
            </p:txBody>
          </p:sp>
          <p:sp>
            <p:nvSpPr>
              <p:cNvPr id="133" name="TextBox 132">
                <a:extLst>
                  <a:ext uri="{FF2B5EF4-FFF2-40B4-BE49-F238E27FC236}">
                    <a16:creationId xmlns:a16="http://schemas.microsoft.com/office/drawing/2014/main" id="{5F6F68A7-9E3B-4B3B-AA13-9B14AA072872}"/>
                  </a:ext>
                </a:extLst>
              </p:cNvPr>
              <p:cNvSpPr txBox="1"/>
              <p:nvPr/>
            </p:nvSpPr>
            <p:spPr>
              <a:xfrm>
                <a:off x="704415" y="2144851"/>
                <a:ext cx="399735" cy="372895"/>
              </a:xfrm>
              <a:prstGeom prst="rect">
                <a:avLst/>
              </a:prstGeom>
              <a:noFill/>
            </p:spPr>
            <p:txBody>
              <a:bodyPr wrap="squar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100</a:t>
                </a:r>
              </a:p>
            </p:txBody>
          </p:sp>
          <p:sp>
            <p:nvSpPr>
              <p:cNvPr id="134" name="TextBox 133">
                <a:extLst>
                  <a:ext uri="{FF2B5EF4-FFF2-40B4-BE49-F238E27FC236}">
                    <a16:creationId xmlns:a16="http://schemas.microsoft.com/office/drawing/2014/main" id="{141F8141-7201-45CF-AE23-4B5AE1F0B8CA}"/>
                  </a:ext>
                </a:extLst>
              </p:cNvPr>
              <p:cNvSpPr txBox="1"/>
              <p:nvPr/>
            </p:nvSpPr>
            <p:spPr>
              <a:xfrm>
                <a:off x="769649" y="2668990"/>
                <a:ext cx="334508" cy="372895"/>
              </a:xfrm>
              <a:prstGeom prst="rect">
                <a:avLst/>
              </a:prstGeom>
              <a:noFill/>
            </p:spPr>
            <p:txBody>
              <a:bodyPr wrap="squar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80</a:t>
                </a:r>
              </a:p>
            </p:txBody>
          </p:sp>
          <p:sp>
            <p:nvSpPr>
              <p:cNvPr id="135" name="TextBox 134">
                <a:extLst>
                  <a:ext uri="{FF2B5EF4-FFF2-40B4-BE49-F238E27FC236}">
                    <a16:creationId xmlns:a16="http://schemas.microsoft.com/office/drawing/2014/main" id="{4C6E8B8D-0D86-487C-83EC-0A536FDC17E7}"/>
                  </a:ext>
                </a:extLst>
              </p:cNvPr>
              <p:cNvSpPr txBox="1"/>
              <p:nvPr/>
            </p:nvSpPr>
            <p:spPr>
              <a:xfrm>
                <a:off x="765651" y="3167521"/>
                <a:ext cx="338504" cy="372895"/>
              </a:xfrm>
              <a:prstGeom prst="rect">
                <a:avLst/>
              </a:prstGeom>
              <a:noFill/>
            </p:spPr>
            <p:txBody>
              <a:bodyPr wrap="squar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60</a:t>
                </a:r>
              </a:p>
            </p:txBody>
          </p:sp>
          <p:sp>
            <p:nvSpPr>
              <p:cNvPr id="136" name="TextBox 135">
                <a:extLst>
                  <a:ext uri="{FF2B5EF4-FFF2-40B4-BE49-F238E27FC236}">
                    <a16:creationId xmlns:a16="http://schemas.microsoft.com/office/drawing/2014/main" id="{200F4F11-F6E4-40AC-92E3-904ACC19F19C}"/>
                  </a:ext>
                </a:extLst>
              </p:cNvPr>
              <p:cNvSpPr txBox="1"/>
              <p:nvPr/>
            </p:nvSpPr>
            <p:spPr>
              <a:xfrm>
                <a:off x="808065" y="3682173"/>
                <a:ext cx="296093" cy="372895"/>
              </a:xfrm>
              <a:prstGeom prst="rect">
                <a:avLst/>
              </a:prstGeom>
              <a:noFill/>
            </p:spPr>
            <p:txBody>
              <a:bodyPr wrap="squar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40</a:t>
                </a:r>
              </a:p>
            </p:txBody>
          </p:sp>
          <p:sp>
            <p:nvSpPr>
              <p:cNvPr id="137" name="TextBox 136">
                <a:extLst>
                  <a:ext uri="{FF2B5EF4-FFF2-40B4-BE49-F238E27FC236}">
                    <a16:creationId xmlns:a16="http://schemas.microsoft.com/office/drawing/2014/main" id="{C4C6AB4E-D223-47F6-9AE2-FCFFB9BAEE0B}"/>
                  </a:ext>
                </a:extLst>
              </p:cNvPr>
              <p:cNvSpPr txBox="1"/>
              <p:nvPr/>
            </p:nvSpPr>
            <p:spPr>
              <a:xfrm>
                <a:off x="773361" y="4186077"/>
                <a:ext cx="330796" cy="372895"/>
              </a:xfrm>
              <a:prstGeom prst="rect">
                <a:avLst/>
              </a:prstGeom>
              <a:noFill/>
            </p:spPr>
            <p:txBody>
              <a:bodyPr wrap="squar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20</a:t>
                </a:r>
              </a:p>
            </p:txBody>
          </p:sp>
          <p:sp>
            <p:nvSpPr>
              <p:cNvPr id="138" name="TextBox 137">
                <a:extLst>
                  <a:ext uri="{FF2B5EF4-FFF2-40B4-BE49-F238E27FC236}">
                    <a16:creationId xmlns:a16="http://schemas.microsoft.com/office/drawing/2014/main" id="{CE547229-AAEE-494E-A8F7-3EDEBC92D3FE}"/>
                  </a:ext>
                </a:extLst>
              </p:cNvPr>
              <p:cNvSpPr txBox="1"/>
              <p:nvPr/>
            </p:nvSpPr>
            <p:spPr>
              <a:xfrm>
                <a:off x="881657" y="4695352"/>
                <a:ext cx="222508" cy="372895"/>
              </a:xfrm>
              <a:prstGeom prst="rect">
                <a:avLst/>
              </a:prstGeom>
              <a:noFill/>
            </p:spPr>
            <p:txBody>
              <a:bodyPr wrap="square" rtlCol="0" anchor="ctr" anchorCtr="0">
                <a:spAutoFit/>
              </a:bodyPr>
              <a:lstStyle/>
              <a:p>
                <a:pPr algn="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0</a:t>
                </a:r>
              </a:p>
            </p:txBody>
          </p:sp>
          <p:grpSp>
            <p:nvGrpSpPr>
              <p:cNvPr id="139" name="Group 138">
                <a:extLst>
                  <a:ext uri="{FF2B5EF4-FFF2-40B4-BE49-F238E27FC236}">
                    <a16:creationId xmlns:a16="http://schemas.microsoft.com/office/drawing/2014/main" id="{402AA7C7-8EC7-4192-82EF-2CB2BDCCD7FD}"/>
                  </a:ext>
                </a:extLst>
              </p:cNvPr>
              <p:cNvGrpSpPr/>
              <p:nvPr/>
            </p:nvGrpSpPr>
            <p:grpSpPr>
              <a:xfrm>
                <a:off x="1399001" y="4920702"/>
                <a:ext cx="264049" cy="1651472"/>
                <a:chOff x="1165147" y="4920702"/>
                <a:chExt cx="220465" cy="1651472"/>
              </a:xfrm>
            </p:grpSpPr>
            <p:sp>
              <p:nvSpPr>
                <p:cNvPr id="158" name="Line 19">
                  <a:extLst>
                    <a:ext uri="{FF2B5EF4-FFF2-40B4-BE49-F238E27FC236}">
                      <a16:creationId xmlns:a16="http://schemas.microsoft.com/office/drawing/2014/main" id="{55FFD7A8-51A0-49C0-B051-EBB5ED4150D8}"/>
                    </a:ext>
                  </a:extLst>
                </p:cNvPr>
                <p:cNvSpPr>
                  <a:spLocks noChangeShapeType="1"/>
                </p:cNvSpPr>
                <p:nvPr/>
              </p:nvSpPr>
              <p:spPr bwMode="auto">
                <a:xfrm>
                  <a:off x="1275380"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59" name="TextBox 158">
                  <a:extLst>
                    <a:ext uri="{FF2B5EF4-FFF2-40B4-BE49-F238E27FC236}">
                      <a16:creationId xmlns:a16="http://schemas.microsoft.com/office/drawing/2014/main" id="{EEC6F00E-C8AB-4CA3-A21E-C37F7396469C}"/>
                    </a:ext>
                  </a:extLst>
                </p:cNvPr>
                <p:cNvSpPr txBox="1"/>
                <p:nvPr/>
              </p:nvSpPr>
              <p:spPr>
                <a:xfrm>
                  <a:off x="1165147" y="4982720"/>
                  <a:ext cx="220465"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2</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a:solidFill>
                        <a:srgbClr val="B60D27"/>
                      </a:solidFill>
                      <a:latin typeface="Arial" panose="020B0604020202020204" pitchFamily="34" charset="0"/>
                      <a:cs typeface="Arial" panose="020B0604020202020204" pitchFamily="34" charset="0"/>
                    </a:rPr>
                    <a:t>213</a:t>
                  </a:r>
                </a:p>
                <a:p>
                  <a:pPr algn="ctr" fontAlgn="auto">
                    <a:spcBef>
                      <a:spcPts val="0"/>
                    </a:spcBef>
                    <a:spcAft>
                      <a:spcPts val="0"/>
                    </a:spcAft>
                  </a:pPr>
                  <a:r>
                    <a:rPr lang="en-GB" sz="1200" dirty="0">
                      <a:solidFill>
                        <a:srgbClr val="043882"/>
                      </a:solidFill>
                      <a:latin typeface="Arial" panose="020B0604020202020204" pitchFamily="34" charset="0"/>
                      <a:cs typeface="Arial" panose="020B0604020202020204" pitchFamily="34" charset="0"/>
                    </a:rPr>
                    <a:t>195</a:t>
                  </a:r>
                </a:p>
              </p:txBody>
            </p:sp>
          </p:grpSp>
          <p:grpSp>
            <p:nvGrpSpPr>
              <p:cNvPr id="140" name="Group 139">
                <a:extLst>
                  <a:ext uri="{FF2B5EF4-FFF2-40B4-BE49-F238E27FC236}">
                    <a16:creationId xmlns:a16="http://schemas.microsoft.com/office/drawing/2014/main" id="{82DBB64E-A767-462A-B1FD-9F12A1ADCF5D}"/>
                  </a:ext>
                </a:extLst>
              </p:cNvPr>
              <p:cNvGrpSpPr/>
              <p:nvPr/>
            </p:nvGrpSpPr>
            <p:grpSpPr>
              <a:xfrm>
                <a:off x="1724801" y="4920702"/>
                <a:ext cx="646904" cy="1651472"/>
                <a:chOff x="960899" y="4920702"/>
                <a:chExt cx="540118" cy="1651472"/>
              </a:xfrm>
            </p:grpSpPr>
            <p:sp>
              <p:nvSpPr>
                <p:cNvPr id="154" name="Line 19">
                  <a:extLst>
                    <a:ext uri="{FF2B5EF4-FFF2-40B4-BE49-F238E27FC236}">
                      <a16:creationId xmlns:a16="http://schemas.microsoft.com/office/drawing/2014/main" id="{01339B6A-325E-4033-AB7E-6C1804C3AEFA}"/>
                    </a:ext>
                  </a:extLst>
                </p:cNvPr>
                <p:cNvSpPr>
                  <a:spLocks noChangeShapeType="1"/>
                </p:cNvSpPr>
                <p:nvPr/>
              </p:nvSpPr>
              <p:spPr bwMode="auto">
                <a:xfrm>
                  <a:off x="1390788"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55" name="Line 21">
                  <a:extLst>
                    <a:ext uri="{FF2B5EF4-FFF2-40B4-BE49-F238E27FC236}">
                      <a16:creationId xmlns:a16="http://schemas.microsoft.com/office/drawing/2014/main" id="{EBA27A1A-121E-4878-91CC-573015A78CC7}"/>
                    </a:ext>
                  </a:extLst>
                </p:cNvPr>
                <p:cNvSpPr>
                  <a:spLocks noChangeShapeType="1"/>
                </p:cNvSpPr>
                <p:nvPr/>
              </p:nvSpPr>
              <p:spPr bwMode="auto">
                <a:xfrm>
                  <a:off x="1063900"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156" name="TextBox 155">
                  <a:extLst>
                    <a:ext uri="{FF2B5EF4-FFF2-40B4-BE49-F238E27FC236}">
                      <a16:creationId xmlns:a16="http://schemas.microsoft.com/office/drawing/2014/main" id="{3F120DC4-0D28-4F41-9D9E-CECB72088AF9}"/>
                    </a:ext>
                  </a:extLst>
                </p:cNvPr>
                <p:cNvSpPr txBox="1"/>
                <p:nvPr/>
              </p:nvSpPr>
              <p:spPr>
                <a:xfrm>
                  <a:off x="960899" y="4982720"/>
                  <a:ext cx="220462"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4</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a:solidFill>
                        <a:srgbClr val="B60D27"/>
                      </a:solidFill>
                      <a:latin typeface="Arial" panose="020B0604020202020204" pitchFamily="34" charset="0"/>
                      <a:cs typeface="Arial" panose="020B0604020202020204" pitchFamily="34" charset="0"/>
                    </a:rPr>
                    <a:t>194</a:t>
                  </a:r>
                </a:p>
                <a:p>
                  <a:pPr algn="ctr" fontAlgn="auto">
                    <a:spcBef>
                      <a:spcPts val="0"/>
                    </a:spcBef>
                    <a:spcAft>
                      <a:spcPts val="0"/>
                    </a:spcAft>
                  </a:pPr>
                  <a:r>
                    <a:rPr lang="en-GB" sz="1200" dirty="0">
                      <a:solidFill>
                        <a:srgbClr val="043882"/>
                      </a:solidFill>
                      <a:latin typeface="Arial" panose="020B0604020202020204" pitchFamily="34" charset="0"/>
                      <a:cs typeface="Arial" panose="020B0604020202020204" pitchFamily="34" charset="0"/>
                    </a:rPr>
                    <a:t>168</a:t>
                  </a:r>
                </a:p>
              </p:txBody>
            </p:sp>
            <p:sp>
              <p:nvSpPr>
                <p:cNvPr id="157" name="TextBox 156">
                  <a:extLst>
                    <a:ext uri="{FF2B5EF4-FFF2-40B4-BE49-F238E27FC236}">
                      <a16:creationId xmlns:a16="http://schemas.microsoft.com/office/drawing/2014/main" id="{F1F98E67-B6C1-4D6D-BC00-15C1056F5CF7}"/>
                    </a:ext>
                  </a:extLst>
                </p:cNvPr>
                <p:cNvSpPr txBox="1"/>
                <p:nvPr/>
              </p:nvSpPr>
              <p:spPr>
                <a:xfrm>
                  <a:off x="1280555" y="4982720"/>
                  <a:ext cx="220462"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6</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a:solidFill>
                        <a:srgbClr val="B60D27"/>
                      </a:solidFill>
                      <a:latin typeface="Arial" panose="020B0604020202020204" pitchFamily="34" charset="0"/>
                      <a:cs typeface="Arial" panose="020B0604020202020204" pitchFamily="34" charset="0"/>
                    </a:rPr>
                    <a:t>172</a:t>
                  </a:r>
                </a:p>
                <a:p>
                  <a:pPr algn="ctr" fontAlgn="auto">
                    <a:spcBef>
                      <a:spcPts val="0"/>
                    </a:spcBef>
                    <a:spcAft>
                      <a:spcPts val="0"/>
                    </a:spcAft>
                  </a:pPr>
                  <a:r>
                    <a:rPr lang="en-GB" sz="1200" dirty="0">
                      <a:solidFill>
                        <a:srgbClr val="043882"/>
                      </a:solidFill>
                      <a:latin typeface="Arial" panose="020B0604020202020204" pitchFamily="34" charset="0"/>
                      <a:cs typeface="Arial" panose="020B0604020202020204" pitchFamily="34" charset="0"/>
                    </a:rPr>
                    <a:t>155</a:t>
                  </a:r>
                </a:p>
              </p:txBody>
            </p:sp>
          </p:grpSp>
          <p:grpSp>
            <p:nvGrpSpPr>
              <p:cNvPr id="141" name="Group 140">
                <a:extLst>
                  <a:ext uri="{FF2B5EF4-FFF2-40B4-BE49-F238E27FC236}">
                    <a16:creationId xmlns:a16="http://schemas.microsoft.com/office/drawing/2014/main" id="{B104F9EC-A1BC-4F97-BC60-8B4045BA2089}"/>
                  </a:ext>
                </a:extLst>
              </p:cNvPr>
              <p:cNvGrpSpPr/>
              <p:nvPr/>
            </p:nvGrpSpPr>
            <p:grpSpPr>
              <a:xfrm>
                <a:off x="1054111" y="4920702"/>
                <a:ext cx="1658704" cy="1651472"/>
                <a:chOff x="-75310" y="4920702"/>
                <a:chExt cx="1384910" cy="1651472"/>
              </a:xfrm>
            </p:grpSpPr>
            <p:sp>
              <p:nvSpPr>
                <p:cNvPr id="150" name="Line 19">
                  <a:extLst>
                    <a:ext uri="{FF2B5EF4-FFF2-40B4-BE49-F238E27FC236}">
                      <a16:creationId xmlns:a16="http://schemas.microsoft.com/office/drawing/2014/main" id="{320F32F4-77DB-4C73-9468-3216556D3A66}"/>
                    </a:ext>
                  </a:extLst>
                </p:cNvPr>
                <p:cNvSpPr>
                  <a:spLocks noChangeShapeType="1"/>
                </p:cNvSpPr>
                <p:nvPr/>
              </p:nvSpPr>
              <p:spPr bwMode="auto">
                <a:xfrm>
                  <a:off x="34920"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51" name="Line 21">
                  <a:extLst>
                    <a:ext uri="{FF2B5EF4-FFF2-40B4-BE49-F238E27FC236}">
                      <a16:creationId xmlns:a16="http://schemas.microsoft.com/office/drawing/2014/main" id="{9400B7B4-2CDE-4E07-A719-598605F306E9}"/>
                    </a:ext>
                  </a:extLst>
                </p:cNvPr>
                <p:cNvSpPr>
                  <a:spLocks noChangeShapeType="1"/>
                </p:cNvSpPr>
                <p:nvPr/>
              </p:nvSpPr>
              <p:spPr bwMode="auto">
                <a:xfrm>
                  <a:off x="1192133"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152" name="TextBox 151">
                  <a:extLst>
                    <a:ext uri="{FF2B5EF4-FFF2-40B4-BE49-F238E27FC236}">
                      <a16:creationId xmlns:a16="http://schemas.microsoft.com/office/drawing/2014/main" id="{67BB31B9-FAB0-488B-B7EC-54C10439E832}"/>
                    </a:ext>
                  </a:extLst>
                </p:cNvPr>
                <p:cNvSpPr txBox="1"/>
                <p:nvPr/>
              </p:nvSpPr>
              <p:spPr>
                <a:xfrm>
                  <a:off x="1089136" y="4982720"/>
                  <a:ext cx="220464"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8</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a:solidFill>
                        <a:srgbClr val="B60D27"/>
                      </a:solidFill>
                      <a:latin typeface="Arial" panose="020B0604020202020204" pitchFamily="34" charset="0"/>
                      <a:cs typeface="Arial" panose="020B0604020202020204" pitchFamily="34" charset="0"/>
                    </a:rPr>
                    <a:t>156</a:t>
                  </a:r>
                </a:p>
                <a:p>
                  <a:pPr algn="ctr" fontAlgn="auto">
                    <a:spcBef>
                      <a:spcPts val="0"/>
                    </a:spcBef>
                    <a:spcAft>
                      <a:spcPts val="0"/>
                    </a:spcAft>
                  </a:pPr>
                  <a:r>
                    <a:rPr lang="en-GB" sz="1200" dirty="0">
                      <a:solidFill>
                        <a:srgbClr val="043882"/>
                      </a:solidFill>
                      <a:latin typeface="Arial" panose="020B0604020202020204" pitchFamily="34" charset="0"/>
                      <a:cs typeface="Arial" panose="020B0604020202020204" pitchFamily="34" charset="0"/>
                    </a:rPr>
                    <a:t>139</a:t>
                  </a:r>
                </a:p>
              </p:txBody>
            </p:sp>
            <p:sp>
              <p:nvSpPr>
                <p:cNvPr id="153" name="TextBox 152">
                  <a:extLst>
                    <a:ext uri="{FF2B5EF4-FFF2-40B4-BE49-F238E27FC236}">
                      <a16:creationId xmlns:a16="http://schemas.microsoft.com/office/drawing/2014/main" id="{B0FDF293-4809-460F-AEF5-D787171E40EF}"/>
                    </a:ext>
                  </a:extLst>
                </p:cNvPr>
                <p:cNvSpPr txBox="1"/>
                <p:nvPr/>
              </p:nvSpPr>
              <p:spPr>
                <a:xfrm>
                  <a:off x="-75310" y="4982720"/>
                  <a:ext cx="220464"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a:cs typeface="Arial" panose="020B0604020202020204" pitchFamily="34" charset="0"/>
                    </a:rPr>
                    <a:t>0</a:t>
                  </a:r>
                </a:p>
                <a:p>
                  <a:pPr algn="ctr" fontAlgn="auto">
                    <a:spcBef>
                      <a:spcPts val="0"/>
                    </a:spcBef>
                    <a:spcAft>
                      <a:spcPts val="0"/>
                    </a:spcAft>
                  </a:pPr>
                  <a:endParaRPr lang="en-GB" sz="1200" dirty="0">
                    <a:solidFill>
                      <a:srgbClr val="000000"/>
                    </a:solidFill>
                    <a:latin typeface="Arial"/>
                    <a:cs typeface="Arial" panose="020B0604020202020204" pitchFamily="34" charset="0"/>
                  </a:endParaRPr>
                </a:p>
                <a:p>
                  <a:pPr algn="ctr" fontAlgn="auto">
                    <a:spcBef>
                      <a:spcPts val="0"/>
                    </a:spcBef>
                    <a:spcAft>
                      <a:spcPts val="0"/>
                    </a:spcAft>
                  </a:pPr>
                  <a:endParaRPr lang="en-GB" sz="1200" dirty="0">
                    <a:solidFill>
                      <a:srgbClr val="B60D27"/>
                    </a:solidFill>
                    <a:latin typeface="Arial"/>
                    <a:cs typeface="Arial" panose="020B0604020202020204" pitchFamily="34" charset="0"/>
                  </a:endParaRPr>
                </a:p>
                <a:p>
                  <a:pPr algn="ctr" fontAlgn="auto">
                    <a:spcBef>
                      <a:spcPts val="0"/>
                    </a:spcBef>
                    <a:spcAft>
                      <a:spcPts val="0"/>
                    </a:spcAft>
                  </a:pPr>
                  <a:endParaRPr lang="en-GB" sz="1200" dirty="0">
                    <a:solidFill>
                      <a:srgbClr val="B60D27"/>
                    </a:solidFill>
                    <a:latin typeface="Arial"/>
                    <a:cs typeface="Arial" panose="020B0604020202020204" pitchFamily="34" charset="0"/>
                  </a:endParaRPr>
                </a:p>
                <a:p>
                  <a:pPr algn="ctr" fontAlgn="auto">
                    <a:spcBef>
                      <a:spcPts val="0"/>
                    </a:spcBef>
                    <a:spcAft>
                      <a:spcPts val="0"/>
                    </a:spcAft>
                  </a:pPr>
                  <a:r>
                    <a:rPr lang="en-GB" sz="1200" dirty="0">
                      <a:solidFill>
                        <a:srgbClr val="B60D27"/>
                      </a:solidFill>
                      <a:latin typeface="Arial"/>
                      <a:cs typeface="Arial" panose="020B0604020202020204" pitchFamily="34" charset="0"/>
                    </a:rPr>
                    <a:t>274</a:t>
                  </a:r>
                </a:p>
                <a:p>
                  <a:pPr algn="ctr" fontAlgn="auto">
                    <a:spcBef>
                      <a:spcPts val="0"/>
                    </a:spcBef>
                    <a:spcAft>
                      <a:spcPts val="0"/>
                    </a:spcAft>
                  </a:pPr>
                  <a:r>
                    <a:rPr lang="en-GB" sz="1200" dirty="0">
                      <a:solidFill>
                        <a:srgbClr val="043882"/>
                      </a:solidFill>
                      <a:latin typeface="Arial"/>
                      <a:cs typeface="Arial" panose="020B0604020202020204" pitchFamily="34" charset="0"/>
                    </a:rPr>
                    <a:t>263</a:t>
                  </a:r>
                </a:p>
              </p:txBody>
            </p:sp>
          </p:grpSp>
          <p:grpSp>
            <p:nvGrpSpPr>
              <p:cNvPr id="142" name="Group 141">
                <a:extLst>
                  <a:ext uri="{FF2B5EF4-FFF2-40B4-BE49-F238E27FC236}">
                    <a16:creationId xmlns:a16="http://schemas.microsoft.com/office/drawing/2014/main" id="{ECEC311E-A363-4602-9B65-87343655B149}"/>
                  </a:ext>
                </a:extLst>
              </p:cNvPr>
              <p:cNvGrpSpPr/>
              <p:nvPr/>
            </p:nvGrpSpPr>
            <p:grpSpPr>
              <a:xfrm>
                <a:off x="2800303" y="4920702"/>
                <a:ext cx="555102" cy="1651472"/>
                <a:chOff x="906375" y="4920702"/>
                <a:chExt cx="463474" cy="1651472"/>
              </a:xfrm>
            </p:grpSpPr>
            <p:sp>
              <p:nvSpPr>
                <p:cNvPr id="146" name="Line 19">
                  <a:extLst>
                    <a:ext uri="{FF2B5EF4-FFF2-40B4-BE49-F238E27FC236}">
                      <a16:creationId xmlns:a16="http://schemas.microsoft.com/office/drawing/2014/main" id="{0B4345DA-AC9D-407E-B29A-1B82707655E6}"/>
                    </a:ext>
                  </a:extLst>
                </p:cNvPr>
                <p:cNvSpPr>
                  <a:spLocks noChangeShapeType="1"/>
                </p:cNvSpPr>
                <p:nvPr/>
              </p:nvSpPr>
              <p:spPr bwMode="auto">
                <a:xfrm>
                  <a:off x="1288209"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a:cs typeface="Arial"/>
                  </a:endParaRPr>
                </a:p>
              </p:txBody>
            </p:sp>
            <p:sp>
              <p:nvSpPr>
                <p:cNvPr id="147" name="Line 21">
                  <a:extLst>
                    <a:ext uri="{FF2B5EF4-FFF2-40B4-BE49-F238E27FC236}">
                      <a16:creationId xmlns:a16="http://schemas.microsoft.com/office/drawing/2014/main" id="{5CE57F66-661F-424B-9F6B-A80E0C4936FD}"/>
                    </a:ext>
                  </a:extLst>
                </p:cNvPr>
                <p:cNvSpPr>
                  <a:spLocks noChangeShapeType="1"/>
                </p:cNvSpPr>
                <p:nvPr/>
              </p:nvSpPr>
              <p:spPr bwMode="auto">
                <a:xfrm>
                  <a:off x="1009401"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148" name="TextBox 147">
                  <a:extLst>
                    <a:ext uri="{FF2B5EF4-FFF2-40B4-BE49-F238E27FC236}">
                      <a16:creationId xmlns:a16="http://schemas.microsoft.com/office/drawing/2014/main" id="{121116B0-5670-46F6-A2C8-3D42795E9DA8}"/>
                    </a:ext>
                  </a:extLst>
                </p:cNvPr>
                <p:cNvSpPr txBox="1"/>
                <p:nvPr/>
              </p:nvSpPr>
              <p:spPr>
                <a:xfrm>
                  <a:off x="906375" y="4982720"/>
                  <a:ext cx="220507"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10</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r" fontAlgn="auto">
                    <a:spcBef>
                      <a:spcPts val="0"/>
                    </a:spcBef>
                    <a:spcAft>
                      <a:spcPts val="0"/>
                    </a:spcAft>
                  </a:pPr>
                  <a:r>
                    <a:rPr lang="en-GB" sz="1200" dirty="0">
                      <a:solidFill>
                        <a:srgbClr val="B60D27"/>
                      </a:solidFill>
                      <a:latin typeface="Arial" panose="020B0604020202020204" pitchFamily="34" charset="0"/>
                      <a:cs typeface="Arial" panose="020B0604020202020204" pitchFamily="34" charset="0"/>
                    </a:rPr>
                    <a:t>120</a:t>
                  </a:r>
                </a:p>
                <a:p>
                  <a:pPr algn="r" fontAlgn="auto">
                    <a:spcBef>
                      <a:spcPts val="0"/>
                    </a:spcBef>
                    <a:spcAft>
                      <a:spcPts val="0"/>
                    </a:spcAft>
                  </a:pPr>
                  <a:r>
                    <a:rPr lang="en-GB" sz="1200" dirty="0">
                      <a:solidFill>
                        <a:srgbClr val="043882"/>
                      </a:solidFill>
                      <a:latin typeface="Arial" panose="020B0604020202020204" pitchFamily="34" charset="0"/>
                      <a:cs typeface="Arial" panose="020B0604020202020204" pitchFamily="34" charset="0"/>
                    </a:rPr>
                    <a:t>93</a:t>
                  </a:r>
                </a:p>
              </p:txBody>
            </p:sp>
            <p:sp>
              <p:nvSpPr>
                <p:cNvPr id="149" name="TextBox 148">
                  <a:extLst>
                    <a:ext uri="{FF2B5EF4-FFF2-40B4-BE49-F238E27FC236}">
                      <a16:creationId xmlns:a16="http://schemas.microsoft.com/office/drawing/2014/main" id="{08CE670B-D5C9-4C68-B1EC-6997471F3FF5}"/>
                    </a:ext>
                  </a:extLst>
                </p:cNvPr>
                <p:cNvSpPr txBox="1"/>
                <p:nvPr/>
              </p:nvSpPr>
              <p:spPr>
                <a:xfrm>
                  <a:off x="1206564" y="4982720"/>
                  <a:ext cx="163285"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12</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a:solidFill>
                        <a:srgbClr val="B60D27"/>
                      </a:solidFill>
                      <a:latin typeface="Arial" panose="020B0604020202020204" pitchFamily="34" charset="0"/>
                      <a:cs typeface="Arial" panose="020B0604020202020204" pitchFamily="34" charset="0"/>
                    </a:rPr>
                    <a:t>22</a:t>
                  </a:r>
                </a:p>
                <a:p>
                  <a:pPr algn="ctr" fontAlgn="auto">
                    <a:spcBef>
                      <a:spcPts val="0"/>
                    </a:spcBef>
                    <a:spcAft>
                      <a:spcPts val="0"/>
                    </a:spcAft>
                  </a:pPr>
                  <a:r>
                    <a:rPr lang="en-GB" sz="1200" dirty="0">
                      <a:solidFill>
                        <a:srgbClr val="043882"/>
                      </a:solidFill>
                      <a:latin typeface="Arial" panose="020B0604020202020204" pitchFamily="34" charset="0"/>
                      <a:cs typeface="Arial" panose="020B0604020202020204" pitchFamily="34" charset="0"/>
                    </a:rPr>
                    <a:t>25</a:t>
                  </a:r>
                </a:p>
              </p:txBody>
            </p:sp>
          </p:grpSp>
          <p:sp>
            <p:nvSpPr>
              <p:cNvPr id="143" name="Line 21">
                <a:extLst>
                  <a:ext uri="{FF2B5EF4-FFF2-40B4-BE49-F238E27FC236}">
                    <a16:creationId xmlns:a16="http://schemas.microsoft.com/office/drawing/2014/main" id="{9252C138-CD62-4DD9-BF10-A74E41FB68EF}"/>
                  </a:ext>
                </a:extLst>
              </p:cNvPr>
              <p:cNvSpPr>
                <a:spLocks noChangeShapeType="1"/>
              </p:cNvSpPr>
              <p:nvPr/>
            </p:nvSpPr>
            <p:spPr bwMode="auto">
              <a:xfrm>
                <a:off x="3597765"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144" name="TextBox 143">
                <a:extLst>
                  <a:ext uri="{FF2B5EF4-FFF2-40B4-BE49-F238E27FC236}">
                    <a16:creationId xmlns:a16="http://schemas.microsoft.com/office/drawing/2014/main" id="{659D0A4F-C94C-4ADF-8E57-3418F93FDE95}"/>
                  </a:ext>
                </a:extLst>
              </p:cNvPr>
              <p:cNvSpPr txBox="1"/>
              <p:nvPr/>
            </p:nvSpPr>
            <p:spPr>
              <a:xfrm>
                <a:off x="3508639" y="4982720"/>
                <a:ext cx="195566"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200" dirty="0">
                    <a:solidFill>
                      <a:srgbClr val="4D4D4D"/>
                    </a:solidFill>
                    <a:latin typeface="Arial" panose="020B0604020202020204" pitchFamily="34" charset="0"/>
                    <a:cs typeface="Arial" panose="020B0604020202020204" pitchFamily="34" charset="0"/>
                  </a:rPr>
                  <a:t>14</a:t>
                </a:r>
              </a:p>
              <a:p>
                <a:pPr algn="ctr" fontAlgn="auto">
                  <a:spcBef>
                    <a:spcPts val="0"/>
                  </a:spcBef>
                  <a:spcAft>
                    <a:spcPts val="0"/>
                  </a:spcAft>
                </a:pPr>
                <a:endParaRPr lang="en-GB" sz="12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en-GB"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en-GB" sz="1200" dirty="0">
                    <a:solidFill>
                      <a:srgbClr val="B60D27"/>
                    </a:solidFill>
                    <a:latin typeface="Arial" panose="020B0604020202020204" pitchFamily="34" charset="0"/>
                    <a:cs typeface="Arial" panose="020B0604020202020204" pitchFamily="34" charset="0"/>
                  </a:rPr>
                  <a:t>0</a:t>
                </a:r>
              </a:p>
              <a:p>
                <a:pPr algn="ctr" fontAlgn="auto">
                  <a:spcBef>
                    <a:spcPts val="0"/>
                  </a:spcBef>
                  <a:spcAft>
                    <a:spcPts val="0"/>
                  </a:spcAft>
                </a:pPr>
                <a:r>
                  <a:rPr lang="en-GB" sz="1200" dirty="0">
                    <a:solidFill>
                      <a:srgbClr val="043882"/>
                    </a:solidFill>
                    <a:latin typeface="Arial" panose="020B0604020202020204" pitchFamily="34" charset="0"/>
                    <a:cs typeface="Arial" panose="020B0604020202020204" pitchFamily="34" charset="0"/>
                  </a:rPr>
                  <a:t>0</a:t>
                </a:r>
              </a:p>
            </p:txBody>
          </p:sp>
          <p:sp>
            <p:nvSpPr>
              <p:cNvPr id="145" name="TextBox 144">
                <a:extLst>
                  <a:ext uri="{FF2B5EF4-FFF2-40B4-BE49-F238E27FC236}">
                    <a16:creationId xmlns:a16="http://schemas.microsoft.com/office/drawing/2014/main" id="{68A5F542-E4DB-49CD-8036-1D91AB7F775F}"/>
                  </a:ext>
                </a:extLst>
              </p:cNvPr>
              <p:cNvSpPr txBox="1"/>
              <p:nvPr/>
            </p:nvSpPr>
            <p:spPr>
              <a:xfrm>
                <a:off x="86702" y="5453488"/>
                <a:ext cx="975643" cy="1118686"/>
              </a:xfrm>
              <a:prstGeom prst="rect">
                <a:avLst/>
              </a:prstGeom>
              <a:noFill/>
            </p:spPr>
            <p:txBody>
              <a:bodyPr wrap="square" rtlCol="0">
                <a:spAutoFit/>
              </a:bodyPr>
              <a:lstStyle/>
              <a:p>
                <a:pPr algn="r"/>
                <a:endParaRPr lang="en-GB" sz="1200" dirty="0">
                  <a:solidFill>
                    <a:srgbClr val="B60D27"/>
                  </a:solidFill>
                  <a:latin typeface="Arial" panose="020B0604020202020204" pitchFamily="34" charset="0"/>
                  <a:cs typeface="Arial" panose="020B0604020202020204" pitchFamily="34" charset="0"/>
                </a:endParaRPr>
              </a:p>
              <a:p>
                <a:pPr algn="r"/>
                <a:endParaRPr lang="en-GB" sz="1200" dirty="0">
                  <a:solidFill>
                    <a:srgbClr val="B60D27"/>
                  </a:solidFill>
                  <a:latin typeface="Arial" panose="020B0604020202020204" pitchFamily="34" charset="0"/>
                  <a:cs typeface="Arial" panose="020B0604020202020204" pitchFamily="34" charset="0"/>
                </a:endParaRPr>
              </a:p>
              <a:p>
                <a:pPr algn="r"/>
                <a:r>
                  <a:rPr lang="en-GB" sz="1200" dirty="0">
                    <a:solidFill>
                      <a:srgbClr val="B60D27"/>
                    </a:solidFill>
                    <a:latin typeface="Arial" panose="020B0604020202020204" pitchFamily="34" charset="0"/>
                    <a:cs typeface="Arial" panose="020B0604020202020204" pitchFamily="34" charset="0"/>
                  </a:rPr>
                  <a:t>FLOX</a:t>
                </a:r>
              </a:p>
              <a:p>
                <a:pPr algn="r"/>
                <a:r>
                  <a:rPr lang="en-GB" sz="1200" dirty="0">
                    <a:solidFill>
                      <a:srgbClr val="043882"/>
                    </a:solidFill>
                    <a:latin typeface="Arial" panose="020B0604020202020204" pitchFamily="34" charset="0"/>
                    <a:cs typeface="Arial" panose="020B0604020202020204" pitchFamily="34" charset="0"/>
                  </a:rPr>
                  <a:t>FL</a:t>
                </a:r>
              </a:p>
            </p:txBody>
          </p:sp>
        </p:grpSp>
        <p:sp>
          <p:nvSpPr>
            <p:cNvPr id="79" name="TextBox 78">
              <a:extLst>
                <a:ext uri="{FF2B5EF4-FFF2-40B4-BE49-F238E27FC236}">
                  <a16:creationId xmlns:a16="http://schemas.microsoft.com/office/drawing/2014/main" id="{93144CF2-343A-4F91-8147-A4A729A4AA5D}"/>
                </a:ext>
              </a:extLst>
            </p:cNvPr>
            <p:cNvSpPr txBox="1"/>
            <p:nvPr/>
          </p:nvSpPr>
          <p:spPr>
            <a:xfrm>
              <a:off x="6455745" y="2531814"/>
              <a:ext cx="1744388" cy="307777"/>
            </a:xfrm>
            <a:prstGeom prst="rect">
              <a:avLst/>
            </a:prstGeom>
            <a:noFill/>
          </p:spPr>
          <p:txBody>
            <a:bodyPr wrap="none" rtlCol="0">
              <a:spAutoFit/>
            </a:bodyPr>
            <a:lstStyle/>
            <a:p>
              <a:pPr algn="ctr" fontAlgn="auto">
                <a:spcBef>
                  <a:spcPts val="0"/>
                </a:spcBef>
                <a:spcAft>
                  <a:spcPts val="0"/>
                </a:spcAft>
              </a:pPr>
              <a:r>
                <a:rPr lang="en-GB" sz="1400" b="1" dirty="0" err="1">
                  <a:solidFill>
                    <a:srgbClr val="4D4D4D"/>
                  </a:solidFill>
                  <a:latin typeface="Arial"/>
                  <a:cs typeface="Arial"/>
                </a:rPr>
                <a:t>Autres</a:t>
              </a:r>
              <a:r>
                <a:rPr lang="en-GB" sz="1400" b="1" dirty="0">
                  <a:solidFill>
                    <a:srgbClr val="4D4D4D"/>
                  </a:solidFill>
                  <a:latin typeface="Arial"/>
                  <a:cs typeface="Arial"/>
                </a:rPr>
                <a:t> sous-types</a:t>
              </a:r>
            </a:p>
          </p:txBody>
        </p:sp>
        <p:sp>
          <p:nvSpPr>
            <p:cNvPr id="80" name="Rectangle 79">
              <a:extLst>
                <a:ext uri="{FF2B5EF4-FFF2-40B4-BE49-F238E27FC236}">
                  <a16:creationId xmlns:a16="http://schemas.microsoft.com/office/drawing/2014/main" id="{B8E4861F-6EBE-4708-B507-77E942B4C468}"/>
                </a:ext>
              </a:extLst>
            </p:cNvPr>
            <p:cNvSpPr/>
            <p:nvPr/>
          </p:nvSpPr>
          <p:spPr>
            <a:xfrm>
              <a:off x="7886553" y="3306553"/>
              <a:ext cx="587020" cy="276999"/>
            </a:xfrm>
            <a:prstGeom prst="rect">
              <a:avLst/>
            </a:prstGeom>
          </p:spPr>
          <p:txBody>
            <a:bodyPr wrap="none">
              <a:spAutoFit/>
            </a:bodyPr>
            <a:lstStyle/>
            <a:p>
              <a:pPr algn="r"/>
              <a:r>
                <a:rPr lang="en-GB" sz="1200" dirty="0">
                  <a:solidFill>
                    <a:srgbClr val="B60D27"/>
                  </a:solidFill>
                  <a:latin typeface="Arial" panose="020B0604020202020204" pitchFamily="34" charset="0"/>
                  <a:cs typeface="Arial" panose="020B0604020202020204" pitchFamily="34" charset="0"/>
                </a:rPr>
                <a:t>FLOX</a:t>
              </a:r>
            </a:p>
          </p:txBody>
        </p:sp>
        <p:sp>
          <p:nvSpPr>
            <p:cNvPr id="81" name="TextBox 80">
              <a:extLst>
                <a:ext uri="{FF2B5EF4-FFF2-40B4-BE49-F238E27FC236}">
                  <a16:creationId xmlns:a16="http://schemas.microsoft.com/office/drawing/2014/main" id="{C91831D1-9384-4ADB-8925-99E3C56A509E}"/>
                </a:ext>
              </a:extLst>
            </p:cNvPr>
            <p:cNvSpPr txBox="1"/>
            <p:nvPr/>
          </p:nvSpPr>
          <p:spPr>
            <a:xfrm>
              <a:off x="5833986" y="3893024"/>
              <a:ext cx="832279" cy="461665"/>
            </a:xfrm>
            <a:prstGeom prst="rect">
              <a:avLst/>
            </a:prstGeom>
            <a:noFill/>
          </p:spPr>
          <p:txBody>
            <a:bodyPr wrap="none" rtlCol="0">
              <a:spAutoFit/>
            </a:bodyPr>
            <a:lstStyle/>
            <a:p>
              <a:pPr fontAlgn="auto">
                <a:spcBef>
                  <a:spcPts val="0"/>
                </a:spcBef>
                <a:spcAft>
                  <a:spcPts val="0"/>
                </a:spcAft>
              </a:pPr>
              <a:r>
                <a:rPr lang="en-GB" sz="1200" dirty="0">
                  <a:solidFill>
                    <a:srgbClr val="4D4D4D"/>
                  </a:solidFill>
                  <a:latin typeface="Arial"/>
                  <a:cs typeface="Arial"/>
                </a:rPr>
                <a:t>HR 0,868</a:t>
              </a:r>
            </a:p>
            <a:p>
              <a:pPr fontAlgn="auto">
                <a:spcBef>
                  <a:spcPts val="0"/>
                </a:spcBef>
                <a:spcAft>
                  <a:spcPts val="0"/>
                </a:spcAft>
              </a:pPr>
              <a:r>
                <a:rPr lang="en-GB" sz="1200" dirty="0">
                  <a:solidFill>
                    <a:srgbClr val="4D4D4D"/>
                  </a:solidFill>
                  <a:latin typeface="Arial"/>
                  <a:cs typeface="Arial"/>
                </a:rPr>
                <a:t>p=0,282</a:t>
              </a:r>
            </a:p>
          </p:txBody>
        </p:sp>
        <p:sp>
          <p:nvSpPr>
            <p:cNvPr id="82" name="Rectangle 81">
              <a:extLst>
                <a:ext uri="{FF2B5EF4-FFF2-40B4-BE49-F238E27FC236}">
                  <a16:creationId xmlns:a16="http://schemas.microsoft.com/office/drawing/2014/main" id="{D1F7AC03-3AC3-47C3-84B5-CDD7D14BB2F4}"/>
                </a:ext>
              </a:extLst>
            </p:cNvPr>
            <p:cNvSpPr/>
            <p:nvPr/>
          </p:nvSpPr>
          <p:spPr>
            <a:xfrm>
              <a:off x="7745622" y="3893024"/>
              <a:ext cx="364202" cy="276999"/>
            </a:xfrm>
            <a:prstGeom prst="rect">
              <a:avLst/>
            </a:prstGeom>
          </p:spPr>
          <p:txBody>
            <a:bodyPr wrap="none">
              <a:spAutoFit/>
            </a:bodyPr>
            <a:lstStyle/>
            <a:p>
              <a:pPr algn="r"/>
              <a:r>
                <a:rPr lang="en-GB" sz="1200" dirty="0">
                  <a:solidFill>
                    <a:srgbClr val="043882"/>
                  </a:solidFill>
                  <a:latin typeface="Arial" panose="020B0604020202020204" pitchFamily="34" charset="0"/>
                  <a:cs typeface="Arial" panose="020B0604020202020204" pitchFamily="34" charset="0"/>
                </a:rPr>
                <a:t>FL</a:t>
              </a:r>
            </a:p>
          </p:txBody>
        </p:sp>
        <p:cxnSp>
          <p:nvCxnSpPr>
            <p:cNvPr id="83" name="Straight Connector 82">
              <a:extLst>
                <a:ext uri="{FF2B5EF4-FFF2-40B4-BE49-F238E27FC236}">
                  <a16:creationId xmlns:a16="http://schemas.microsoft.com/office/drawing/2014/main" id="{26C0C755-7F52-4B8F-8245-6EFFB8C8DE00}"/>
                </a:ext>
              </a:extLst>
            </p:cNvPr>
            <p:cNvCxnSpPr/>
            <p:nvPr/>
          </p:nvCxnSpPr>
          <p:spPr>
            <a:xfrm>
              <a:off x="7796567" y="3689663"/>
              <a:ext cx="0" cy="54000"/>
            </a:xfrm>
            <a:prstGeom prst="line">
              <a:avLst/>
            </a:prstGeom>
            <a:noFill/>
            <a:ln w="19050" cap="flat">
              <a:solidFill>
                <a:srgbClr val="043882"/>
              </a:solidFill>
              <a:prstDash val="solid"/>
              <a:miter/>
            </a:ln>
          </p:spPr>
        </p:cxnSp>
        <p:cxnSp>
          <p:nvCxnSpPr>
            <p:cNvPr id="84" name="Straight Connector 83">
              <a:extLst>
                <a:ext uri="{FF2B5EF4-FFF2-40B4-BE49-F238E27FC236}">
                  <a16:creationId xmlns:a16="http://schemas.microsoft.com/office/drawing/2014/main" id="{116D8577-E077-4961-BD3A-95A0492A3E00}"/>
                </a:ext>
              </a:extLst>
            </p:cNvPr>
            <p:cNvCxnSpPr/>
            <p:nvPr/>
          </p:nvCxnSpPr>
          <p:spPr>
            <a:xfrm>
              <a:off x="7173685" y="3580445"/>
              <a:ext cx="0" cy="54000"/>
            </a:xfrm>
            <a:prstGeom prst="line">
              <a:avLst/>
            </a:prstGeom>
            <a:noFill/>
            <a:ln w="19050" cap="flat">
              <a:solidFill>
                <a:srgbClr val="043882"/>
              </a:solidFill>
              <a:prstDash val="solid"/>
              <a:miter/>
            </a:ln>
          </p:spPr>
        </p:cxnSp>
        <p:cxnSp>
          <p:nvCxnSpPr>
            <p:cNvPr id="85" name="Straight Connector 84">
              <a:extLst>
                <a:ext uri="{FF2B5EF4-FFF2-40B4-BE49-F238E27FC236}">
                  <a16:creationId xmlns:a16="http://schemas.microsoft.com/office/drawing/2014/main" id="{43CC9E34-571D-413C-A958-531D6D5ED465}"/>
                </a:ext>
              </a:extLst>
            </p:cNvPr>
            <p:cNvCxnSpPr/>
            <p:nvPr/>
          </p:nvCxnSpPr>
          <p:spPr>
            <a:xfrm>
              <a:off x="7699340" y="3671031"/>
              <a:ext cx="0" cy="54000"/>
            </a:xfrm>
            <a:prstGeom prst="line">
              <a:avLst/>
            </a:prstGeom>
            <a:noFill/>
            <a:ln w="19050" cap="flat">
              <a:solidFill>
                <a:srgbClr val="043882"/>
              </a:solidFill>
              <a:prstDash val="solid"/>
              <a:miter/>
            </a:ln>
          </p:spPr>
        </p:cxnSp>
        <p:cxnSp>
          <p:nvCxnSpPr>
            <p:cNvPr id="86" name="Straight Connector 85">
              <a:extLst>
                <a:ext uri="{FF2B5EF4-FFF2-40B4-BE49-F238E27FC236}">
                  <a16:creationId xmlns:a16="http://schemas.microsoft.com/office/drawing/2014/main" id="{DA4CAAFE-7CDC-4D5D-B850-13061592CAD0}"/>
                </a:ext>
              </a:extLst>
            </p:cNvPr>
            <p:cNvCxnSpPr/>
            <p:nvPr/>
          </p:nvCxnSpPr>
          <p:spPr>
            <a:xfrm>
              <a:off x="7198536" y="3596452"/>
              <a:ext cx="0" cy="54000"/>
            </a:xfrm>
            <a:prstGeom prst="line">
              <a:avLst/>
            </a:prstGeom>
            <a:noFill/>
            <a:ln w="19050" cap="flat">
              <a:solidFill>
                <a:srgbClr val="043882"/>
              </a:solidFill>
              <a:prstDash val="solid"/>
              <a:miter/>
            </a:ln>
          </p:spPr>
        </p:cxnSp>
        <p:cxnSp>
          <p:nvCxnSpPr>
            <p:cNvPr id="87" name="Straight Connector 86">
              <a:extLst>
                <a:ext uri="{FF2B5EF4-FFF2-40B4-BE49-F238E27FC236}">
                  <a16:creationId xmlns:a16="http://schemas.microsoft.com/office/drawing/2014/main" id="{9B2DCCCA-19BC-4068-9144-E60B9C5C0D89}"/>
                </a:ext>
              </a:extLst>
            </p:cNvPr>
            <p:cNvCxnSpPr/>
            <p:nvPr/>
          </p:nvCxnSpPr>
          <p:spPr>
            <a:xfrm>
              <a:off x="7741519" y="3671031"/>
              <a:ext cx="0" cy="54000"/>
            </a:xfrm>
            <a:prstGeom prst="line">
              <a:avLst/>
            </a:prstGeom>
            <a:noFill/>
            <a:ln w="19050" cap="flat">
              <a:solidFill>
                <a:srgbClr val="043882"/>
              </a:solidFill>
              <a:prstDash val="solid"/>
              <a:miter/>
            </a:ln>
          </p:spPr>
        </p:cxnSp>
        <p:cxnSp>
          <p:nvCxnSpPr>
            <p:cNvPr id="88" name="Straight Connector 87">
              <a:extLst>
                <a:ext uri="{FF2B5EF4-FFF2-40B4-BE49-F238E27FC236}">
                  <a16:creationId xmlns:a16="http://schemas.microsoft.com/office/drawing/2014/main" id="{4D3E8C71-5C6D-4AE2-B3C6-3C994AD91821}"/>
                </a:ext>
              </a:extLst>
            </p:cNvPr>
            <p:cNvCxnSpPr/>
            <p:nvPr/>
          </p:nvCxnSpPr>
          <p:spPr>
            <a:xfrm>
              <a:off x="7758995" y="3671031"/>
              <a:ext cx="0" cy="54000"/>
            </a:xfrm>
            <a:prstGeom prst="line">
              <a:avLst/>
            </a:prstGeom>
            <a:noFill/>
            <a:ln w="19050" cap="flat">
              <a:solidFill>
                <a:srgbClr val="043882"/>
              </a:solidFill>
              <a:prstDash val="solid"/>
              <a:miter/>
            </a:ln>
          </p:spPr>
        </p:cxnSp>
        <p:cxnSp>
          <p:nvCxnSpPr>
            <p:cNvPr id="89" name="Straight Connector 88">
              <a:extLst>
                <a:ext uri="{FF2B5EF4-FFF2-40B4-BE49-F238E27FC236}">
                  <a16:creationId xmlns:a16="http://schemas.microsoft.com/office/drawing/2014/main" id="{231520B1-D652-4485-B50D-6962B2E03DF4}"/>
                </a:ext>
              </a:extLst>
            </p:cNvPr>
            <p:cNvCxnSpPr/>
            <p:nvPr/>
          </p:nvCxnSpPr>
          <p:spPr>
            <a:xfrm>
              <a:off x="7619864" y="3635663"/>
              <a:ext cx="0" cy="54000"/>
            </a:xfrm>
            <a:prstGeom prst="line">
              <a:avLst/>
            </a:prstGeom>
            <a:noFill/>
            <a:ln w="19050" cap="flat">
              <a:solidFill>
                <a:srgbClr val="043882"/>
              </a:solidFill>
              <a:prstDash val="solid"/>
              <a:miter/>
            </a:ln>
          </p:spPr>
        </p:cxnSp>
        <p:cxnSp>
          <p:nvCxnSpPr>
            <p:cNvPr id="90" name="Straight Connector 89">
              <a:extLst>
                <a:ext uri="{FF2B5EF4-FFF2-40B4-BE49-F238E27FC236}">
                  <a16:creationId xmlns:a16="http://schemas.microsoft.com/office/drawing/2014/main" id="{B4331575-F379-4FDE-8497-25CC02C326B8}"/>
                </a:ext>
              </a:extLst>
            </p:cNvPr>
            <p:cNvCxnSpPr/>
            <p:nvPr/>
          </p:nvCxnSpPr>
          <p:spPr>
            <a:xfrm>
              <a:off x="7387827" y="3627375"/>
              <a:ext cx="0" cy="54000"/>
            </a:xfrm>
            <a:prstGeom prst="line">
              <a:avLst/>
            </a:prstGeom>
            <a:noFill/>
            <a:ln w="19050" cap="flat">
              <a:solidFill>
                <a:srgbClr val="043882"/>
              </a:solidFill>
              <a:prstDash val="solid"/>
              <a:miter/>
            </a:ln>
          </p:spPr>
        </p:cxnSp>
        <p:cxnSp>
          <p:nvCxnSpPr>
            <p:cNvPr id="91" name="Straight Connector 90">
              <a:extLst>
                <a:ext uri="{FF2B5EF4-FFF2-40B4-BE49-F238E27FC236}">
                  <a16:creationId xmlns:a16="http://schemas.microsoft.com/office/drawing/2014/main" id="{957A59A3-BEAE-4513-950F-27CB5227E616}"/>
                </a:ext>
              </a:extLst>
            </p:cNvPr>
            <p:cNvCxnSpPr/>
            <p:nvPr/>
          </p:nvCxnSpPr>
          <p:spPr>
            <a:xfrm>
              <a:off x="7468027" y="3632251"/>
              <a:ext cx="0" cy="54000"/>
            </a:xfrm>
            <a:prstGeom prst="line">
              <a:avLst/>
            </a:prstGeom>
            <a:noFill/>
            <a:ln w="19050" cap="flat">
              <a:solidFill>
                <a:srgbClr val="043882"/>
              </a:solidFill>
              <a:prstDash val="solid"/>
              <a:miter/>
            </a:ln>
          </p:spPr>
        </p:cxnSp>
        <p:cxnSp>
          <p:nvCxnSpPr>
            <p:cNvPr id="92" name="Straight Connector 91">
              <a:extLst>
                <a:ext uri="{FF2B5EF4-FFF2-40B4-BE49-F238E27FC236}">
                  <a16:creationId xmlns:a16="http://schemas.microsoft.com/office/drawing/2014/main" id="{0565A7ED-0F4D-4490-AB51-C90EDDEEBB40}"/>
                </a:ext>
              </a:extLst>
            </p:cNvPr>
            <p:cNvCxnSpPr/>
            <p:nvPr/>
          </p:nvCxnSpPr>
          <p:spPr>
            <a:xfrm>
              <a:off x="7646191" y="3632251"/>
              <a:ext cx="0" cy="54000"/>
            </a:xfrm>
            <a:prstGeom prst="line">
              <a:avLst/>
            </a:prstGeom>
            <a:noFill/>
            <a:ln w="19050" cap="flat">
              <a:solidFill>
                <a:srgbClr val="043882"/>
              </a:solidFill>
              <a:prstDash val="solid"/>
              <a:miter/>
            </a:ln>
          </p:spPr>
        </p:cxnSp>
        <p:cxnSp>
          <p:nvCxnSpPr>
            <p:cNvPr id="93" name="Straight Connector 92">
              <a:extLst>
                <a:ext uri="{FF2B5EF4-FFF2-40B4-BE49-F238E27FC236}">
                  <a16:creationId xmlns:a16="http://schemas.microsoft.com/office/drawing/2014/main" id="{C4BA30CD-FF42-49E3-AA34-674E443CD838}"/>
                </a:ext>
              </a:extLst>
            </p:cNvPr>
            <p:cNvCxnSpPr/>
            <p:nvPr/>
          </p:nvCxnSpPr>
          <p:spPr>
            <a:xfrm>
              <a:off x="7543835" y="3640619"/>
              <a:ext cx="0" cy="54000"/>
            </a:xfrm>
            <a:prstGeom prst="line">
              <a:avLst/>
            </a:prstGeom>
            <a:noFill/>
            <a:ln w="19050" cap="flat">
              <a:solidFill>
                <a:srgbClr val="043882"/>
              </a:solidFill>
              <a:prstDash val="solid"/>
              <a:miter/>
            </a:ln>
          </p:spPr>
        </p:cxnSp>
        <p:cxnSp>
          <p:nvCxnSpPr>
            <p:cNvPr id="94" name="Straight Connector 93">
              <a:extLst>
                <a:ext uri="{FF2B5EF4-FFF2-40B4-BE49-F238E27FC236}">
                  <a16:creationId xmlns:a16="http://schemas.microsoft.com/office/drawing/2014/main" id="{D1623386-7732-43FB-8DF0-DE60A880C61D}"/>
                </a:ext>
              </a:extLst>
            </p:cNvPr>
            <p:cNvCxnSpPr/>
            <p:nvPr/>
          </p:nvCxnSpPr>
          <p:spPr>
            <a:xfrm>
              <a:off x="7310992" y="3592489"/>
              <a:ext cx="0" cy="54000"/>
            </a:xfrm>
            <a:prstGeom prst="line">
              <a:avLst/>
            </a:prstGeom>
            <a:noFill/>
            <a:ln w="19050" cap="flat">
              <a:solidFill>
                <a:srgbClr val="043882"/>
              </a:solidFill>
              <a:prstDash val="solid"/>
              <a:miter/>
            </a:ln>
          </p:spPr>
        </p:cxnSp>
        <p:cxnSp>
          <p:nvCxnSpPr>
            <p:cNvPr id="95" name="Straight Connector 94">
              <a:extLst>
                <a:ext uri="{FF2B5EF4-FFF2-40B4-BE49-F238E27FC236}">
                  <a16:creationId xmlns:a16="http://schemas.microsoft.com/office/drawing/2014/main" id="{DAA0C7C2-B43D-4189-A85D-66C3189C02DB}"/>
                </a:ext>
              </a:extLst>
            </p:cNvPr>
            <p:cNvCxnSpPr/>
            <p:nvPr/>
          </p:nvCxnSpPr>
          <p:spPr>
            <a:xfrm>
              <a:off x="7271950" y="3600375"/>
              <a:ext cx="0" cy="54000"/>
            </a:xfrm>
            <a:prstGeom prst="line">
              <a:avLst/>
            </a:prstGeom>
            <a:noFill/>
            <a:ln w="19050" cap="flat">
              <a:solidFill>
                <a:srgbClr val="043882"/>
              </a:solidFill>
              <a:prstDash val="solid"/>
              <a:miter/>
            </a:ln>
          </p:spPr>
        </p:cxnSp>
        <p:cxnSp>
          <p:nvCxnSpPr>
            <p:cNvPr id="96" name="Straight Connector 95">
              <a:extLst>
                <a:ext uri="{FF2B5EF4-FFF2-40B4-BE49-F238E27FC236}">
                  <a16:creationId xmlns:a16="http://schemas.microsoft.com/office/drawing/2014/main" id="{5918E1F5-A204-4CA8-BC42-CF9315FB7AF7}"/>
                </a:ext>
              </a:extLst>
            </p:cNvPr>
            <p:cNvCxnSpPr/>
            <p:nvPr/>
          </p:nvCxnSpPr>
          <p:spPr>
            <a:xfrm>
              <a:off x="7240529" y="3596452"/>
              <a:ext cx="0" cy="54000"/>
            </a:xfrm>
            <a:prstGeom prst="line">
              <a:avLst/>
            </a:prstGeom>
            <a:noFill/>
            <a:ln w="19050" cap="flat">
              <a:solidFill>
                <a:srgbClr val="043882"/>
              </a:solidFill>
              <a:prstDash val="solid"/>
              <a:miter/>
            </a:ln>
          </p:spPr>
        </p:cxnSp>
        <p:sp>
          <p:nvSpPr>
            <p:cNvPr id="97" name="Graphic 99">
              <a:extLst>
                <a:ext uri="{FF2B5EF4-FFF2-40B4-BE49-F238E27FC236}">
                  <a16:creationId xmlns:a16="http://schemas.microsoft.com/office/drawing/2014/main" id="{AA807ED4-557C-4B05-BD22-5A2CA76C324A}"/>
                </a:ext>
              </a:extLst>
            </p:cNvPr>
            <p:cNvSpPr/>
            <p:nvPr/>
          </p:nvSpPr>
          <p:spPr>
            <a:xfrm>
              <a:off x="5762636" y="2852533"/>
              <a:ext cx="2710931" cy="876224"/>
            </a:xfrm>
            <a:custGeom>
              <a:avLst/>
              <a:gdLst>
                <a:gd name="connsiteX0" fmla="*/ 3872732 w 3876675"/>
                <a:gd name="connsiteY0" fmla="*/ 1351255 h 1352550"/>
                <a:gd name="connsiteX1" fmla="*/ 2950550 w 3876675"/>
                <a:gd name="connsiteY1" fmla="*/ 1351255 h 1352550"/>
                <a:gd name="connsiteX2" fmla="*/ 2950550 w 3876675"/>
                <a:gd name="connsiteY2" fmla="*/ 1310831 h 1352550"/>
                <a:gd name="connsiteX3" fmla="*/ 2887380 w 3876675"/>
                <a:gd name="connsiteY3" fmla="*/ 1310831 h 1352550"/>
                <a:gd name="connsiteX4" fmla="*/ 2887380 w 3876675"/>
                <a:gd name="connsiteY4" fmla="*/ 1277988 h 1352550"/>
                <a:gd name="connsiteX5" fmla="*/ 2768632 w 3876675"/>
                <a:gd name="connsiteY5" fmla="*/ 1277988 h 1352550"/>
                <a:gd name="connsiteX6" fmla="*/ 2768632 w 3876675"/>
                <a:gd name="connsiteY6" fmla="*/ 1257776 h 1352550"/>
                <a:gd name="connsiteX7" fmla="*/ 2725684 w 3876675"/>
                <a:gd name="connsiteY7" fmla="*/ 1257776 h 1352550"/>
                <a:gd name="connsiteX8" fmla="*/ 2725684 w 3876675"/>
                <a:gd name="connsiteY8" fmla="*/ 1222400 h 1352550"/>
                <a:gd name="connsiteX9" fmla="*/ 2548823 w 3876675"/>
                <a:gd name="connsiteY9" fmla="*/ 1222400 h 1352550"/>
                <a:gd name="connsiteX10" fmla="*/ 2548823 w 3876675"/>
                <a:gd name="connsiteY10" fmla="*/ 1207246 h 1352550"/>
                <a:gd name="connsiteX11" fmla="*/ 2308813 w 3876675"/>
                <a:gd name="connsiteY11" fmla="*/ 1207246 h 1352550"/>
                <a:gd name="connsiteX12" fmla="*/ 2308813 w 3876675"/>
                <a:gd name="connsiteY12" fmla="*/ 1161764 h 1352550"/>
                <a:gd name="connsiteX13" fmla="*/ 2066258 w 3876675"/>
                <a:gd name="connsiteY13" fmla="*/ 1161764 h 1352550"/>
                <a:gd name="connsiteX14" fmla="*/ 2066258 w 3876675"/>
                <a:gd name="connsiteY14" fmla="*/ 1136504 h 1352550"/>
                <a:gd name="connsiteX15" fmla="*/ 1475051 w 3876675"/>
                <a:gd name="connsiteY15" fmla="*/ 1136504 h 1352550"/>
                <a:gd name="connsiteX16" fmla="*/ 1475051 w 3876675"/>
                <a:gd name="connsiteY16" fmla="*/ 1093546 h 1352550"/>
                <a:gd name="connsiteX17" fmla="*/ 1439685 w 3876675"/>
                <a:gd name="connsiteY17" fmla="*/ 1093546 h 1352550"/>
                <a:gd name="connsiteX18" fmla="*/ 1439685 w 3876675"/>
                <a:gd name="connsiteY18" fmla="*/ 1068286 h 1352550"/>
                <a:gd name="connsiteX19" fmla="*/ 1373991 w 3876675"/>
                <a:gd name="connsiteY19" fmla="*/ 1068286 h 1352550"/>
                <a:gd name="connsiteX20" fmla="*/ 1373991 w 3876675"/>
                <a:gd name="connsiteY20" fmla="*/ 1048074 h 1352550"/>
                <a:gd name="connsiteX21" fmla="*/ 1285570 w 3876675"/>
                <a:gd name="connsiteY21" fmla="*/ 1048074 h 1352550"/>
                <a:gd name="connsiteX22" fmla="*/ 1285570 w 3876675"/>
                <a:gd name="connsiteY22" fmla="*/ 1010174 h 1352550"/>
                <a:gd name="connsiteX23" fmla="*/ 1257776 w 3876675"/>
                <a:gd name="connsiteY23" fmla="*/ 1010174 h 1352550"/>
                <a:gd name="connsiteX24" fmla="*/ 1257776 w 3876675"/>
                <a:gd name="connsiteY24" fmla="*/ 982380 h 1352550"/>
                <a:gd name="connsiteX25" fmla="*/ 1192082 w 3876675"/>
                <a:gd name="connsiteY25" fmla="*/ 982380 h 1352550"/>
                <a:gd name="connsiteX26" fmla="*/ 1192082 w 3876675"/>
                <a:gd name="connsiteY26" fmla="*/ 954591 h 1352550"/>
                <a:gd name="connsiteX27" fmla="*/ 1113758 w 3876675"/>
                <a:gd name="connsiteY27" fmla="*/ 954591 h 1352550"/>
                <a:gd name="connsiteX28" fmla="*/ 1113758 w 3876675"/>
                <a:gd name="connsiteY28" fmla="*/ 941958 h 1352550"/>
                <a:gd name="connsiteX29" fmla="*/ 1073334 w 3876675"/>
                <a:gd name="connsiteY29" fmla="*/ 941958 h 1352550"/>
                <a:gd name="connsiteX30" fmla="*/ 1073334 w 3876675"/>
                <a:gd name="connsiteY30" fmla="*/ 909114 h 1352550"/>
                <a:gd name="connsiteX31" fmla="*/ 1015232 w 3876675"/>
                <a:gd name="connsiteY31" fmla="*/ 909114 h 1352550"/>
                <a:gd name="connsiteX32" fmla="*/ 1015232 w 3876675"/>
                <a:gd name="connsiteY32" fmla="*/ 876269 h 1352550"/>
                <a:gd name="connsiteX33" fmla="*/ 969750 w 3876675"/>
                <a:gd name="connsiteY33" fmla="*/ 876269 h 1352550"/>
                <a:gd name="connsiteX34" fmla="*/ 969750 w 3876675"/>
                <a:gd name="connsiteY34" fmla="*/ 861110 h 1352550"/>
                <a:gd name="connsiteX35" fmla="*/ 914167 w 3876675"/>
                <a:gd name="connsiteY35" fmla="*/ 861110 h 1352550"/>
                <a:gd name="connsiteX36" fmla="*/ 914167 w 3876675"/>
                <a:gd name="connsiteY36" fmla="*/ 845951 h 1352550"/>
                <a:gd name="connsiteX37" fmla="*/ 840898 w 3876675"/>
                <a:gd name="connsiteY37" fmla="*/ 845951 h 1352550"/>
                <a:gd name="connsiteX38" fmla="*/ 840898 w 3876675"/>
                <a:gd name="connsiteY38" fmla="*/ 813105 h 1352550"/>
                <a:gd name="connsiteX39" fmla="*/ 782787 w 3876675"/>
                <a:gd name="connsiteY39" fmla="*/ 813105 h 1352550"/>
                <a:gd name="connsiteX40" fmla="*/ 782787 w 3876675"/>
                <a:gd name="connsiteY40" fmla="*/ 775207 h 1352550"/>
                <a:gd name="connsiteX41" fmla="*/ 696885 w 3876675"/>
                <a:gd name="connsiteY41" fmla="*/ 775207 h 1352550"/>
                <a:gd name="connsiteX42" fmla="*/ 696885 w 3876675"/>
                <a:gd name="connsiteY42" fmla="*/ 742362 h 1352550"/>
                <a:gd name="connsiteX43" fmla="*/ 661514 w 3876675"/>
                <a:gd name="connsiteY43" fmla="*/ 742362 h 1352550"/>
                <a:gd name="connsiteX44" fmla="*/ 661514 w 3876675"/>
                <a:gd name="connsiteY44" fmla="*/ 714571 h 1352550"/>
                <a:gd name="connsiteX45" fmla="*/ 636248 w 3876675"/>
                <a:gd name="connsiteY45" fmla="*/ 714571 h 1352550"/>
                <a:gd name="connsiteX46" fmla="*/ 636248 w 3876675"/>
                <a:gd name="connsiteY46" fmla="*/ 684252 h 1352550"/>
                <a:gd name="connsiteX47" fmla="*/ 603404 w 3876675"/>
                <a:gd name="connsiteY47" fmla="*/ 684252 h 1352550"/>
                <a:gd name="connsiteX48" fmla="*/ 603404 w 3876675"/>
                <a:gd name="connsiteY48" fmla="*/ 631195 h 1352550"/>
                <a:gd name="connsiteX49" fmla="*/ 575612 w 3876675"/>
                <a:gd name="connsiteY49" fmla="*/ 631195 h 1352550"/>
                <a:gd name="connsiteX50" fmla="*/ 575612 w 3876675"/>
                <a:gd name="connsiteY50" fmla="*/ 621089 h 1352550"/>
                <a:gd name="connsiteX51" fmla="*/ 547820 w 3876675"/>
                <a:gd name="connsiteY51" fmla="*/ 621089 h 1352550"/>
                <a:gd name="connsiteX52" fmla="*/ 547820 w 3876675"/>
                <a:gd name="connsiteY52" fmla="*/ 595824 h 1352550"/>
                <a:gd name="connsiteX53" fmla="*/ 512449 w 3876675"/>
                <a:gd name="connsiteY53" fmla="*/ 595824 h 1352550"/>
                <a:gd name="connsiteX54" fmla="*/ 512449 w 3876675"/>
                <a:gd name="connsiteY54" fmla="*/ 565506 h 1352550"/>
                <a:gd name="connsiteX55" fmla="*/ 459392 w 3876675"/>
                <a:gd name="connsiteY55" fmla="*/ 565506 h 1352550"/>
                <a:gd name="connsiteX56" fmla="*/ 459392 w 3876675"/>
                <a:gd name="connsiteY56" fmla="*/ 530135 h 1352550"/>
                <a:gd name="connsiteX57" fmla="*/ 436653 w 3876675"/>
                <a:gd name="connsiteY57" fmla="*/ 530135 h 1352550"/>
                <a:gd name="connsiteX58" fmla="*/ 436653 w 3876675"/>
                <a:gd name="connsiteY58" fmla="*/ 502343 h 1352550"/>
                <a:gd name="connsiteX59" fmla="*/ 416441 w 3876675"/>
                <a:gd name="connsiteY59" fmla="*/ 502343 h 1352550"/>
                <a:gd name="connsiteX60" fmla="*/ 416441 w 3876675"/>
                <a:gd name="connsiteY60" fmla="*/ 482131 h 1352550"/>
                <a:gd name="connsiteX61" fmla="*/ 388650 w 3876675"/>
                <a:gd name="connsiteY61" fmla="*/ 482131 h 1352550"/>
                <a:gd name="connsiteX62" fmla="*/ 388650 w 3876675"/>
                <a:gd name="connsiteY62" fmla="*/ 454339 h 1352550"/>
                <a:gd name="connsiteX63" fmla="*/ 368437 w 3876675"/>
                <a:gd name="connsiteY63" fmla="*/ 454339 h 1352550"/>
                <a:gd name="connsiteX64" fmla="*/ 368437 w 3876675"/>
                <a:gd name="connsiteY64" fmla="*/ 398756 h 1352550"/>
                <a:gd name="connsiteX65" fmla="*/ 340645 w 3876675"/>
                <a:gd name="connsiteY65" fmla="*/ 398756 h 1352550"/>
                <a:gd name="connsiteX66" fmla="*/ 340645 w 3876675"/>
                <a:gd name="connsiteY66" fmla="*/ 328012 h 1352550"/>
                <a:gd name="connsiteX67" fmla="*/ 315379 w 3876675"/>
                <a:gd name="connsiteY67" fmla="*/ 328012 h 1352550"/>
                <a:gd name="connsiteX68" fmla="*/ 315379 w 3876675"/>
                <a:gd name="connsiteY68" fmla="*/ 300220 h 1352550"/>
                <a:gd name="connsiteX69" fmla="*/ 272429 w 3876675"/>
                <a:gd name="connsiteY69" fmla="*/ 300220 h 1352550"/>
                <a:gd name="connsiteX70" fmla="*/ 272429 w 3876675"/>
                <a:gd name="connsiteY70" fmla="*/ 244637 h 1352550"/>
                <a:gd name="connsiteX71" fmla="*/ 249690 w 3876675"/>
                <a:gd name="connsiteY71" fmla="*/ 244637 h 1352550"/>
                <a:gd name="connsiteX72" fmla="*/ 249690 w 3876675"/>
                <a:gd name="connsiteY72" fmla="*/ 224425 h 1352550"/>
                <a:gd name="connsiteX73" fmla="*/ 209266 w 3876675"/>
                <a:gd name="connsiteY73" fmla="*/ 224425 h 1352550"/>
                <a:gd name="connsiteX74" fmla="*/ 209266 w 3876675"/>
                <a:gd name="connsiteY74" fmla="*/ 166315 h 1352550"/>
                <a:gd name="connsiteX75" fmla="*/ 178947 w 3876675"/>
                <a:gd name="connsiteY75" fmla="*/ 166315 h 1352550"/>
                <a:gd name="connsiteX76" fmla="*/ 178947 w 3876675"/>
                <a:gd name="connsiteY76" fmla="*/ 113258 h 1352550"/>
                <a:gd name="connsiteX77" fmla="*/ 158735 w 3876675"/>
                <a:gd name="connsiteY77" fmla="*/ 113258 h 1352550"/>
                <a:gd name="connsiteX78" fmla="*/ 158735 w 3876675"/>
                <a:gd name="connsiteY78" fmla="*/ 82940 h 1352550"/>
                <a:gd name="connsiteX79" fmla="*/ 100625 w 3876675"/>
                <a:gd name="connsiteY79" fmla="*/ 82940 h 1352550"/>
                <a:gd name="connsiteX80" fmla="*/ 100625 w 3876675"/>
                <a:gd name="connsiteY80" fmla="*/ 47568 h 1352550"/>
                <a:gd name="connsiteX81" fmla="*/ 62727 w 3876675"/>
                <a:gd name="connsiteY81" fmla="*/ 47568 h 1352550"/>
                <a:gd name="connsiteX82" fmla="*/ 62727 w 3876675"/>
                <a:gd name="connsiteY82" fmla="*/ 7144 h 1352550"/>
                <a:gd name="connsiteX83" fmla="*/ 7144 w 3876675"/>
                <a:gd name="connsiteY83" fmla="*/ 7144 h 135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876675" h="1352550">
                  <a:moveTo>
                    <a:pt x="3872732" y="1351255"/>
                  </a:moveTo>
                  <a:lnTo>
                    <a:pt x="2950550" y="1351255"/>
                  </a:lnTo>
                  <a:lnTo>
                    <a:pt x="2950550" y="1310831"/>
                  </a:lnTo>
                  <a:lnTo>
                    <a:pt x="2887380" y="1310831"/>
                  </a:lnTo>
                  <a:lnTo>
                    <a:pt x="2887380" y="1277988"/>
                  </a:lnTo>
                  <a:lnTo>
                    <a:pt x="2768632" y="1277988"/>
                  </a:lnTo>
                  <a:lnTo>
                    <a:pt x="2768632" y="1257776"/>
                  </a:lnTo>
                  <a:lnTo>
                    <a:pt x="2725684" y="1257776"/>
                  </a:lnTo>
                  <a:lnTo>
                    <a:pt x="2725684" y="1222400"/>
                  </a:lnTo>
                  <a:lnTo>
                    <a:pt x="2548823" y="1222400"/>
                  </a:lnTo>
                  <a:lnTo>
                    <a:pt x="2548823" y="1207246"/>
                  </a:lnTo>
                  <a:lnTo>
                    <a:pt x="2308813" y="1207246"/>
                  </a:lnTo>
                  <a:lnTo>
                    <a:pt x="2308813" y="1161764"/>
                  </a:lnTo>
                  <a:lnTo>
                    <a:pt x="2066258" y="1161764"/>
                  </a:lnTo>
                  <a:lnTo>
                    <a:pt x="2066258" y="1136504"/>
                  </a:lnTo>
                  <a:lnTo>
                    <a:pt x="1475051" y="1136504"/>
                  </a:lnTo>
                  <a:lnTo>
                    <a:pt x="1475051" y="1093546"/>
                  </a:lnTo>
                  <a:lnTo>
                    <a:pt x="1439685" y="1093546"/>
                  </a:lnTo>
                  <a:lnTo>
                    <a:pt x="1439685" y="1068286"/>
                  </a:lnTo>
                  <a:lnTo>
                    <a:pt x="1373991" y="1068286"/>
                  </a:lnTo>
                  <a:lnTo>
                    <a:pt x="1373991" y="1048074"/>
                  </a:lnTo>
                  <a:lnTo>
                    <a:pt x="1285570" y="1048074"/>
                  </a:lnTo>
                  <a:lnTo>
                    <a:pt x="1285570" y="1010174"/>
                  </a:lnTo>
                  <a:lnTo>
                    <a:pt x="1257776" y="1010174"/>
                  </a:lnTo>
                  <a:lnTo>
                    <a:pt x="1257776" y="982380"/>
                  </a:lnTo>
                  <a:lnTo>
                    <a:pt x="1192082" y="982380"/>
                  </a:lnTo>
                  <a:lnTo>
                    <a:pt x="1192082" y="954591"/>
                  </a:lnTo>
                  <a:lnTo>
                    <a:pt x="1113758" y="954591"/>
                  </a:lnTo>
                  <a:lnTo>
                    <a:pt x="1113758" y="941958"/>
                  </a:lnTo>
                  <a:lnTo>
                    <a:pt x="1073334" y="941958"/>
                  </a:lnTo>
                  <a:lnTo>
                    <a:pt x="1073334" y="909114"/>
                  </a:lnTo>
                  <a:lnTo>
                    <a:pt x="1015232" y="909114"/>
                  </a:lnTo>
                  <a:lnTo>
                    <a:pt x="1015232" y="876269"/>
                  </a:lnTo>
                  <a:lnTo>
                    <a:pt x="969750" y="876269"/>
                  </a:lnTo>
                  <a:lnTo>
                    <a:pt x="969750" y="861110"/>
                  </a:lnTo>
                  <a:lnTo>
                    <a:pt x="914167" y="861110"/>
                  </a:lnTo>
                  <a:lnTo>
                    <a:pt x="914167" y="845951"/>
                  </a:lnTo>
                  <a:lnTo>
                    <a:pt x="840898" y="845951"/>
                  </a:lnTo>
                  <a:lnTo>
                    <a:pt x="840898" y="813105"/>
                  </a:lnTo>
                  <a:lnTo>
                    <a:pt x="782787" y="813105"/>
                  </a:lnTo>
                  <a:lnTo>
                    <a:pt x="782787" y="775207"/>
                  </a:lnTo>
                  <a:lnTo>
                    <a:pt x="696885" y="775207"/>
                  </a:lnTo>
                  <a:lnTo>
                    <a:pt x="696885" y="742362"/>
                  </a:lnTo>
                  <a:lnTo>
                    <a:pt x="661514" y="742362"/>
                  </a:lnTo>
                  <a:lnTo>
                    <a:pt x="661514" y="714571"/>
                  </a:lnTo>
                  <a:lnTo>
                    <a:pt x="636248" y="714571"/>
                  </a:lnTo>
                  <a:lnTo>
                    <a:pt x="636248" y="684252"/>
                  </a:lnTo>
                  <a:lnTo>
                    <a:pt x="603404" y="684252"/>
                  </a:lnTo>
                  <a:lnTo>
                    <a:pt x="603404" y="631195"/>
                  </a:lnTo>
                  <a:lnTo>
                    <a:pt x="575612" y="631195"/>
                  </a:lnTo>
                  <a:lnTo>
                    <a:pt x="575612" y="621089"/>
                  </a:lnTo>
                  <a:lnTo>
                    <a:pt x="547820" y="621089"/>
                  </a:lnTo>
                  <a:lnTo>
                    <a:pt x="547820" y="595824"/>
                  </a:lnTo>
                  <a:lnTo>
                    <a:pt x="512449" y="595824"/>
                  </a:lnTo>
                  <a:lnTo>
                    <a:pt x="512449" y="565506"/>
                  </a:lnTo>
                  <a:lnTo>
                    <a:pt x="459392" y="565506"/>
                  </a:lnTo>
                  <a:lnTo>
                    <a:pt x="459392" y="530135"/>
                  </a:lnTo>
                  <a:lnTo>
                    <a:pt x="436653" y="530135"/>
                  </a:lnTo>
                  <a:lnTo>
                    <a:pt x="436653" y="502343"/>
                  </a:lnTo>
                  <a:lnTo>
                    <a:pt x="416441" y="502343"/>
                  </a:lnTo>
                  <a:lnTo>
                    <a:pt x="416441" y="482131"/>
                  </a:lnTo>
                  <a:lnTo>
                    <a:pt x="388650" y="482131"/>
                  </a:lnTo>
                  <a:lnTo>
                    <a:pt x="388650" y="454339"/>
                  </a:lnTo>
                  <a:lnTo>
                    <a:pt x="368437" y="454339"/>
                  </a:lnTo>
                  <a:lnTo>
                    <a:pt x="368437" y="398756"/>
                  </a:lnTo>
                  <a:lnTo>
                    <a:pt x="340645" y="398756"/>
                  </a:lnTo>
                  <a:lnTo>
                    <a:pt x="340645" y="328012"/>
                  </a:lnTo>
                  <a:lnTo>
                    <a:pt x="315379" y="328012"/>
                  </a:lnTo>
                  <a:lnTo>
                    <a:pt x="315379" y="300220"/>
                  </a:lnTo>
                  <a:lnTo>
                    <a:pt x="272429" y="300220"/>
                  </a:lnTo>
                  <a:lnTo>
                    <a:pt x="272429" y="244637"/>
                  </a:lnTo>
                  <a:lnTo>
                    <a:pt x="249690" y="244637"/>
                  </a:lnTo>
                  <a:lnTo>
                    <a:pt x="249690" y="224425"/>
                  </a:lnTo>
                  <a:lnTo>
                    <a:pt x="209266" y="224425"/>
                  </a:lnTo>
                  <a:lnTo>
                    <a:pt x="209266" y="166315"/>
                  </a:lnTo>
                  <a:lnTo>
                    <a:pt x="178947" y="166315"/>
                  </a:lnTo>
                  <a:lnTo>
                    <a:pt x="178947" y="113258"/>
                  </a:lnTo>
                  <a:lnTo>
                    <a:pt x="158735" y="113258"/>
                  </a:lnTo>
                  <a:lnTo>
                    <a:pt x="158735" y="82940"/>
                  </a:lnTo>
                  <a:lnTo>
                    <a:pt x="100625" y="82940"/>
                  </a:lnTo>
                  <a:lnTo>
                    <a:pt x="100625" y="47568"/>
                  </a:lnTo>
                  <a:lnTo>
                    <a:pt x="62727" y="47568"/>
                  </a:lnTo>
                  <a:lnTo>
                    <a:pt x="62727" y="7144"/>
                  </a:lnTo>
                  <a:lnTo>
                    <a:pt x="7144" y="7144"/>
                  </a:lnTo>
                </a:path>
              </a:pathLst>
            </a:custGeom>
            <a:noFill/>
            <a:ln w="19050" cap="flat">
              <a:solidFill>
                <a:srgbClr val="043882"/>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98" name="Rectangle 97">
              <a:extLst>
                <a:ext uri="{FF2B5EF4-FFF2-40B4-BE49-F238E27FC236}">
                  <a16:creationId xmlns:a16="http://schemas.microsoft.com/office/drawing/2014/main" id="{FFACAF70-364E-411E-B11B-E95D49909A89}"/>
                </a:ext>
              </a:extLst>
            </p:cNvPr>
            <p:cNvSpPr/>
            <p:nvPr/>
          </p:nvSpPr>
          <p:spPr>
            <a:xfrm>
              <a:off x="8419767" y="3711996"/>
              <a:ext cx="45719" cy="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99" name="Rectangle 98">
              <a:extLst>
                <a:ext uri="{FF2B5EF4-FFF2-40B4-BE49-F238E27FC236}">
                  <a16:creationId xmlns:a16="http://schemas.microsoft.com/office/drawing/2014/main" id="{50866F59-3EC3-4AA8-9FF4-AC61225BA3F4}"/>
                </a:ext>
              </a:extLst>
            </p:cNvPr>
            <p:cNvSpPr/>
            <p:nvPr/>
          </p:nvSpPr>
          <p:spPr>
            <a:xfrm>
              <a:off x="8142509" y="3711996"/>
              <a:ext cx="252000" cy="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100" name="Rectangle 99">
              <a:extLst>
                <a:ext uri="{FF2B5EF4-FFF2-40B4-BE49-F238E27FC236}">
                  <a16:creationId xmlns:a16="http://schemas.microsoft.com/office/drawing/2014/main" id="{F885180D-74B8-4DCD-B08E-31BF2D80B751}"/>
                </a:ext>
              </a:extLst>
            </p:cNvPr>
            <p:cNvSpPr/>
            <p:nvPr/>
          </p:nvSpPr>
          <p:spPr>
            <a:xfrm>
              <a:off x="8002970" y="3711996"/>
              <a:ext cx="108000" cy="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101" name="Rectangle 100">
              <a:extLst>
                <a:ext uri="{FF2B5EF4-FFF2-40B4-BE49-F238E27FC236}">
                  <a16:creationId xmlns:a16="http://schemas.microsoft.com/office/drawing/2014/main" id="{4607A25A-C31D-4885-8621-A9F2EC5FE81C}"/>
                </a:ext>
              </a:extLst>
            </p:cNvPr>
            <p:cNvSpPr/>
            <p:nvPr/>
          </p:nvSpPr>
          <p:spPr>
            <a:xfrm>
              <a:off x="7825201" y="3711996"/>
              <a:ext cx="162000" cy="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cxnSp>
          <p:nvCxnSpPr>
            <p:cNvPr id="102" name="Straight Connector 101">
              <a:extLst>
                <a:ext uri="{FF2B5EF4-FFF2-40B4-BE49-F238E27FC236}">
                  <a16:creationId xmlns:a16="http://schemas.microsoft.com/office/drawing/2014/main" id="{467EB1EA-8E79-48FE-B8F8-B8E517DA2FBE}"/>
                </a:ext>
              </a:extLst>
            </p:cNvPr>
            <p:cNvCxnSpPr/>
            <p:nvPr/>
          </p:nvCxnSpPr>
          <p:spPr>
            <a:xfrm>
              <a:off x="7146646" y="3580445"/>
              <a:ext cx="0" cy="54000"/>
            </a:xfrm>
            <a:prstGeom prst="line">
              <a:avLst/>
            </a:prstGeom>
            <a:noFill/>
            <a:ln w="19050" cap="flat">
              <a:solidFill>
                <a:srgbClr val="043882"/>
              </a:solidFill>
              <a:prstDash val="solid"/>
              <a:miter/>
            </a:ln>
          </p:spPr>
        </p:cxnSp>
        <p:cxnSp>
          <p:nvCxnSpPr>
            <p:cNvPr id="103" name="Straight Connector 102">
              <a:extLst>
                <a:ext uri="{FF2B5EF4-FFF2-40B4-BE49-F238E27FC236}">
                  <a16:creationId xmlns:a16="http://schemas.microsoft.com/office/drawing/2014/main" id="{23424C7F-7A9C-470E-B304-01C8043AE9AC}"/>
                </a:ext>
              </a:extLst>
            </p:cNvPr>
            <p:cNvCxnSpPr/>
            <p:nvPr/>
          </p:nvCxnSpPr>
          <p:spPr>
            <a:xfrm>
              <a:off x="7119607" y="3580445"/>
              <a:ext cx="0" cy="54000"/>
            </a:xfrm>
            <a:prstGeom prst="line">
              <a:avLst/>
            </a:prstGeom>
            <a:noFill/>
            <a:ln w="19050" cap="flat">
              <a:solidFill>
                <a:srgbClr val="043882"/>
              </a:solidFill>
              <a:prstDash val="solid"/>
              <a:miter/>
            </a:ln>
          </p:spPr>
        </p:cxnSp>
        <p:cxnSp>
          <p:nvCxnSpPr>
            <p:cNvPr id="104" name="Straight Connector 103">
              <a:extLst>
                <a:ext uri="{FF2B5EF4-FFF2-40B4-BE49-F238E27FC236}">
                  <a16:creationId xmlns:a16="http://schemas.microsoft.com/office/drawing/2014/main" id="{F4F8627D-9437-4003-AFD0-6CCEC87D1F30}"/>
                </a:ext>
              </a:extLst>
            </p:cNvPr>
            <p:cNvCxnSpPr/>
            <p:nvPr/>
          </p:nvCxnSpPr>
          <p:spPr>
            <a:xfrm>
              <a:off x="7055698" y="3580445"/>
              <a:ext cx="0" cy="54000"/>
            </a:xfrm>
            <a:prstGeom prst="line">
              <a:avLst/>
            </a:prstGeom>
            <a:noFill/>
            <a:ln w="19050" cap="flat">
              <a:solidFill>
                <a:srgbClr val="043882"/>
              </a:solidFill>
              <a:prstDash val="solid"/>
              <a:miter/>
            </a:ln>
          </p:spPr>
        </p:cxnSp>
        <p:cxnSp>
          <p:nvCxnSpPr>
            <p:cNvPr id="105" name="Straight Connector 104">
              <a:extLst>
                <a:ext uri="{FF2B5EF4-FFF2-40B4-BE49-F238E27FC236}">
                  <a16:creationId xmlns:a16="http://schemas.microsoft.com/office/drawing/2014/main" id="{A94F95D2-8803-4949-B44E-E7EFAFD0C015}"/>
                </a:ext>
              </a:extLst>
            </p:cNvPr>
            <p:cNvCxnSpPr/>
            <p:nvPr/>
          </p:nvCxnSpPr>
          <p:spPr>
            <a:xfrm>
              <a:off x="6935255" y="3580445"/>
              <a:ext cx="0" cy="54000"/>
            </a:xfrm>
            <a:prstGeom prst="line">
              <a:avLst/>
            </a:prstGeom>
            <a:noFill/>
            <a:ln w="19050" cap="flat">
              <a:solidFill>
                <a:srgbClr val="043882"/>
              </a:solidFill>
              <a:prstDash val="solid"/>
              <a:miter/>
            </a:ln>
          </p:spPr>
        </p:cxnSp>
        <p:sp>
          <p:nvSpPr>
            <p:cNvPr id="106" name="Graphic 1044">
              <a:extLst>
                <a:ext uri="{FF2B5EF4-FFF2-40B4-BE49-F238E27FC236}">
                  <a16:creationId xmlns:a16="http://schemas.microsoft.com/office/drawing/2014/main" id="{CE310E41-C9A7-4CAD-AE5E-60B3DC48CEF2}"/>
                </a:ext>
              </a:extLst>
            </p:cNvPr>
            <p:cNvSpPr/>
            <p:nvPr/>
          </p:nvSpPr>
          <p:spPr>
            <a:xfrm>
              <a:off x="5759013" y="2856545"/>
              <a:ext cx="2827059" cy="940686"/>
            </a:xfrm>
            <a:custGeom>
              <a:avLst/>
              <a:gdLst>
                <a:gd name="connsiteX0" fmla="*/ 4049583 w 4048125"/>
                <a:gd name="connsiteY0" fmla="*/ 1449791 h 1447800"/>
                <a:gd name="connsiteX1" fmla="*/ 3711026 w 4048125"/>
                <a:gd name="connsiteY1" fmla="*/ 1449791 h 1447800"/>
                <a:gd name="connsiteX2" fmla="*/ 3711026 w 4048125"/>
                <a:gd name="connsiteY2" fmla="*/ 1275455 h 1447800"/>
                <a:gd name="connsiteX3" fmla="*/ 3556911 w 4048125"/>
                <a:gd name="connsiteY3" fmla="*/ 1275455 h 1447800"/>
                <a:gd name="connsiteX4" fmla="*/ 3556911 w 4048125"/>
                <a:gd name="connsiteY4" fmla="*/ 1229982 h 1447800"/>
                <a:gd name="connsiteX5" fmla="*/ 3268885 w 4048125"/>
                <a:gd name="connsiteY5" fmla="*/ 1229982 h 1447800"/>
                <a:gd name="connsiteX6" fmla="*/ 3268885 w 4048125"/>
                <a:gd name="connsiteY6" fmla="*/ 1197140 h 1447800"/>
                <a:gd name="connsiteX7" fmla="*/ 3137507 w 4048125"/>
                <a:gd name="connsiteY7" fmla="*/ 1197140 h 1447800"/>
                <a:gd name="connsiteX8" fmla="*/ 3137507 w 4048125"/>
                <a:gd name="connsiteY8" fmla="*/ 1156716 h 1447800"/>
                <a:gd name="connsiteX9" fmla="*/ 2462927 w 4048125"/>
                <a:gd name="connsiteY9" fmla="*/ 1156716 h 1447800"/>
                <a:gd name="connsiteX10" fmla="*/ 2462927 w 4048125"/>
                <a:gd name="connsiteY10" fmla="*/ 1103652 h 1447800"/>
                <a:gd name="connsiteX11" fmla="*/ 2215325 w 4048125"/>
                <a:gd name="connsiteY11" fmla="*/ 1103652 h 1447800"/>
                <a:gd name="connsiteX12" fmla="*/ 2215325 w 4048125"/>
                <a:gd name="connsiteY12" fmla="*/ 1068286 h 1447800"/>
                <a:gd name="connsiteX13" fmla="*/ 1896980 w 4048125"/>
                <a:gd name="connsiteY13" fmla="*/ 1068286 h 1447800"/>
                <a:gd name="connsiteX14" fmla="*/ 1896980 w 4048125"/>
                <a:gd name="connsiteY14" fmla="*/ 1035444 h 1447800"/>
                <a:gd name="connsiteX15" fmla="*/ 1664541 w 4048125"/>
                <a:gd name="connsiteY15" fmla="*/ 1035444 h 1447800"/>
                <a:gd name="connsiteX16" fmla="*/ 1664541 w 4048125"/>
                <a:gd name="connsiteY16" fmla="*/ 997544 h 1447800"/>
                <a:gd name="connsiteX17" fmla="*/ 1576111 w 4048125"/>
                <a:gd name="connsiteY17" fmla="*/ 997544 h 1447800"/>
                <a:gd name="connsiteX18" fmla="*/ 1576111 w 4048125"/>
                <a:gd name="connsiteY18" fmla="*/ 962168 h 1447800"/>
                <a:gd name="connsiteX19" fmla="*/ 1485157 w 4048125"/>
                <a:gd name="connsiteY19" fmla="*/ 962168 h 1447800"/>
                <a:gd name="connsiteX20" fmla="*/ 1485157 w 4048125"/>
                <a:gd name="connsiteY20" fmla="*/ 926799 h 1447800"/>
                <a:gd name="connsiteX21" fmla="*/ 1414415 w 4048125"/>
                <a:gd name="connsiteY21" fmla="*/ 926799 h 1447800"/>
                <a:gd name="connsiteX22" fmla="*/ 1414415 w 4048125"/>
                <a:gd name="connsiteY22" fmla="*/ 906587 h 1447800"/>
                <a:gd name="connsiteX23" fmla="*/ 1368943 w 4048125"/>
                <a:gd name="connsiteY23" fmla="*/ 906587 h 1447800"/>
                <a:gd name="connsiteX24" fmla="*/ 1368943 w 4048125"/>
                <a:gd name="connsiteY24" fmla="*/ 878795 h 1447800"/>
                <a:gd name="connsiteX25" fmla="*/ 1325985 w 4048125"/>
                <a:gd name="connsiteY25" fmla="*/ 878795 h 1447800"/>
                <a:gd name="connsiteX26" fmla="*/ 1325985 w 4048125"/>
                <a:gd name="connsiteY26" fmla="*/ 853530 h 1447800"/>
                <a:gd name="connsiteX27" fmla="*/ 1260300 w 4048125"/>
                <a:gd name="connsiteY27" fmla="*/ 853530 h 1447800"/>
                <a:gd name="connsiteX28" fmla="*/ 1260300 w 4048125"/>
                <a:gd name="connsiteY28" fmla="*/ 820685 h 1447800"/>
                <a:gd name="connsiteX29" fmla="*/ 1128922 w 4048125"/>
                <a:gd name="connsiteY29" fmla="*/ 820685 h 1447800"/>
                <a:gd name="connsiteX30" fmla="*/ 1128922 w 4048125"/>
                <a:gd name="connsiteY30" fmla="*/ 785313 h 1447800"/>
                <a:gd name="connsiteX31" fmla="*/ 1017756 w 4048125"/>
                <a:gd name="connsiteY31" fmla="*/ 785313 h 1447800"/>
                <a:gd name="connsiteX32" fmla="*/ 1017756 w 4048125"/>
                <a:gd name="connsiteY32" fmla="*/ 749942 h 1447800"/>
                <a:gd name="connsiteX33" fmla="*/ 919219 w 4048125"/>
                <a:gd name="connsiteY33" fmla="*/ 749942 h 1447800"/>
                <a:gd name="connsiteX34" fmla="*/ 919219 w 4048125"/>
                <a:gd name="connsiteY34" fmla="*/ 734783 h 1447800"/>
                <a:gd name="connsiteX35" fmla="*/ 828265 w 4048125"/>
                <a:gd name="connsiteY35" fmla="*/ 734783 h 1447800"/>
                <a:gd name="connsiteX36" fmla="*/ 828265 w 4048125"/>
                <a:gd name="connsiteY36" fmla="*/ 709518 h 1447800"/>
                <a:gd name="connsiteX37" fmla="*/ 767627 w 4048125"/>
                <a:gd name="connsiteY37" fmla="*/ 709518 h 1447800"/>
                <a:gd name="connsiteX38" fmla="*/ 767627 w 4048125"/>
                <a:gd name="connsiteY38" fmla="*/ 681726 h 1447800"/>
                <a:gd name="connsiteX39" fmla="*/ 701938 w 4048125"/>
                <a:gd name="connsiteY39" fmla="*/ 681726 h 1447800"/>
                <a:gd name="connsiteX40" fmla="*/ 701938 w 4048125"/>
                <a:gd name="connsiteY40" fmla="*/ 661513 h 1447800"/>
                <a:gd name="connsiteX41" fmla="*/ 646354 w 4048125"/>
                <a:gd name="connsiteY41" fmla="*/ 661513 h 1447800"/>
                <a:gd name="connsiteX42" fmla="*/ 646354 w 4048125"/>
                <a:gd name="connsiteY42" fmla="*/ 613510 h 1447800"/>
                <a:gd name="connsiteX43" fmla="*/ 598350 w 4048125"/>
                <a:gd name="connsiteY43" fmla="*/ 613510 h 1447800"/>
                <a:gd name="connsiteX44" fmla="*/ 598350 w 4048125"/>
                <a:gd name="connsiteY44" fmla="*/ 565506 h 1447800"/>
                <a:gd name="connsiteX45" fmla="*/ 535187 w 4048125"/>
                <a:gd name="connsiteY45" fmla="*/ 565506 h 1447800"/>
                <a:gd name="connsiteX46" fmla="*/ 535187 w 4048125"/>
                <a:gd name="connsiteY46" fmla="*/ 527608 h 1447800"/>
                <a:gd name="connsiteX47" fmla="*/ 411388 w 4048125"/>
                <a:gd name="connsiteY47" fmla="*/ 527608 h 1447800"/>
                <a:gd name="connsiteX48" fmla="*/ 411388 w 4048125"/>
                <a:gd name="connsiteY48" fmla="*/ 456865 h 1447800"/>
                <a:gd name="connsiteX49" fmla="*/ 368437 w 4048125"/>
                <a:gd name="connsiteY49" fmla="*/ 456865 h 1447800"/>
                <a:gd name="connsiteX50" fmla="*/ 368437 w 4048125"/>
                <a:gd name="connsiteY50" fmla="*/ 391176 h 1447800"/>
                <a:gd name="connsiteX51" fmla="*/ 328012 w 4048125"/>
                <a:gd name="connsiteY51" fmla="*/ 391176 h 1447800"/>
                <a:gd name="connsiteX52" fmla="*/ 328012 w 4048125"/>
                <a:gd name="connsiteY52" fmla="*/ 328012 h 1447800"/>
                <a:gd name="connsiteX53" fmla="*/ 297693 w 4048125"/>
                <a:gd name="connsiteY53" fmla="*/ 328012 h 1447800"/>
                <a:gd name="connsiteX54" fmla="*/ 297693 w 4048125"/>
                <a:gd name="connsiteY54" fmla="*/ 274955 h 1447800"/>
                <a:gd name="connsiteX55" fmla="*/ 237057 w 4048125"/>
                <a:gd name="connsiteY55" fmla="*/ 274955 h 1447800"/>
                <a:gd name="connsiteX56" fmla="*/ 237057 w 4048125"/>
                <a:gd name="connsiteY56" fmla="*/ 161262 h 1447800"/>
                <a:gd name="connsiteX57" fmla="*/ 209265 w 4048125"/>
                <a:gd name="connsiteY57" fmla="*/ 161262 h 1447800"/>
                <a:gd name="connsiteX58" fmla="*/ 209265 w 4048125"/>
                <a:gd name="connsiteY58" fmla="*/ 120838 h 1447800"/>
                <a:gd name="connsiteX59" fmla="*/ 194106 w 4048125"/>
                <a:gd name="connsiteY59" fmla="*/ 120838 h 1447800"/>
                <a:gd name="connsiteX60" fmla="*/ 194106 w 4048125"/>
                <a:gd name="connsiteY60" fmla="*/ 110731 h 1447800"/>
                <a:gd name="connsiteX61" fmla="*/ 176420 w 4048125"/>
                <a:gd name="connsiteY61" fmla="*/ 110731 h 1447800"/>
                <a:gd name="connsiteX62" fmla="*/ 176420 w 4048125"/>
                <a:gd name="connsiteY62" fmla="*/ 65254 h 1447800"/>
                <a:gd name="connsiteX63" fmla="*/ 153682 w 4048125"/>
                <a:gd name="connsiteY63" fmla="*/ 65254 h 1447800"/>
                <a:gd name="connsiteX64" fmla="*/ 153682 w 4048125"/>
                <a:gd name="connsiteY64" fmla="*/ 50095 h 1447800"/>
                <a:gd name="connsiteX65" fmla="*/ 135996 w 4048125"/>
                <a:gd name="connsiteY65" fmla="*/ 50095 h 1447800"/>
                <a:gd name="connsiteX66" fmla="*/ 135996 w 4048125"/>
                <a:gd name="connsiteY66" fmla="*/ 37462 h 1447800"/>
                <a:gd name="connsiteX67" fmla="*/ 87992 w 4048125"/>
                <a:gd name="connsiteY67" fmla="*/ 37462 h 1447800"/>
                <a:gd name="connsiteX68" fmla="*/ 87992 w 4048125"/>
                <a:gd name="connsiteY68" fmla="*/ 7144 h 1447800"/>
                <a:gd name="connsiteX69" fmla="*/ 7144 w 4048125"/>
                <a:gd name="connsiteY69" fmla="*/ 7144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048125" h="1447800">
                  <a:moveTo>
                    <a:pt x="4049583" y="1449791"/>
                  </a:moveTo>
                  <a:lnTo>
                    <a:pt x="3711026" y="1449791"/>
                  </a:lnTo>
                  <a:lnTo>
                    <a:pt x="3711026" y="1275455"/>
                  </a:lnTo>
                  <a:lnTo>
                    <a:pt x="3556911" y="1275455"/>
                  </a:lnTo>
                  <a:lnTo>
                    <a:pt x="3556911" y="1229982"/>
                  </a:lnTo>
                  <a:lnTo>
                    <a:pt x="3268885" y="1229982"/>
                  </a:lnTo>
                  <a:lnTo>
                    <a:pt x="3268885" y="1197140"/>
                  </a:lnTo>
                  <a:lnTo>
                    <a:pt x="3137507" y="1197140"/>
                  </a:lnTo>
                  <a:lnTo>
                    <a:pt x="3137507" y="1156716"/>
                  </a:lnTo>
                  <a:lnTo>
                    <a:pt x="2462927" y="1156716"/>
                  </a:lnTo>
                  <a:lnTo>
                    <a:pt x="2462927" y="1103652"/>
                  </a:lnTo>
                  <a:lnTo>
                    <a:pt x="2215325" y="1103652"/>
                  </a:lnTo>
                  <a:lnTo>
                    <a:pt x="2215325" y="1068286"/>
                  </a:lnTo>
                  <a:lnTo>
                    <a:pt x="1896980" y="1068286"/>
                  </a:lnTo>
                  <a:lnTo>
                    <a:pt x="1896980" y="1035444"/>
                  </a:lnTo>
                  <a:lnTo>
                    <a:pt x="1664541" y="1035444"/>
                  </a:lnTo>
                  <a:lnTo>
                    <a:pt x="1664541" y="997544"/>
                  </a:lnTo>
                  <a:lnTo>
                    <a:pt x="1576111" y="997544"/>
                  </a:lnTo>
                  <a:lnTo>
                    <a:pt x="1576111" y="962168"/>
                  </a:lnTo>
                  <a:lnTo>
                    <a:pt x="1485157" y="962168"/>
                  </a:lnTo>
                  <a:lnTo>
                    <a:pt x="1485157" y="926799"/>
                  </a:lnTo>
                  <a:lnTo>
                    <a:pt x="1414415" y="926799"/>
                  </a:lnTo>
                  <a:lnTo>
                    <a:pt x="1414415" y="906587"/>
                  </a:lnTo>
                  <a:lnTo>
                    <a:pt x="1368943" y="906587"/>
                  </a:lnTo>
                  <a:lnTo>
                    <a:pt x="1368943" y="878795"/>
                  </a:lnTo>
                  <a:lnTo>
                    <a:pt x="1325985" y="878795"/>
                  </a:lnTo>
                  <a:lnTo>
                    <a:pt x="1325985" y="853530"/>
                  </a:lnTo>
                  <a:lnTo>
                    <a:pt x="1260300" y="853530"/>
                  </a:lnTo>
                  <a:lnTo>
                    <a:pt x="1260300" y="820685"/>
                  </a:lnTo>
                  <a:lnTo>
                    <a:pt x="1128922" y="820685"/>
                  </a:lnTo>
                  <a:lnTo>
                    <a:pt x="1128922" y="785313"/>
                  </a:lnTo>
                  <a:lnTo>
                    <a:pt x="1017756" y="785313"/>
                  </a:lnTo>
                  <a:lnTo>
                    <a:pt x="1017756" y="749942"/>
                  </a:lnTo>
                  <a:lnTo>
                    <a:pt x="919219" y="749942"/>
                  </a:lnTo>
                  <a:lnTo>
                    <a:pt x="919219" y="734783"/>
                  </a:lnTo>
                  <a:lnTo>
                    <a:pt x="828265" y="734783"/>
                  </a:lnTo>
                  <a:lnTo>
                    <a:pt x="828265" y="709518"/>
                  </a:lnTo>
                  <a:lnTo>
                    <a:pt x="767627" y="709518"/>
                  </a:lnTo>
                  <a:lnTo>
                    <a:pt x="767627" y="681726"/>
                  </a:lnTo>
                  <a:lnTo>
                    <a:pt x="701938" y="681726"/>
                  </a:lnTo>
                  <a:lnTo>
                    <a:pt x="701938" y="661513"/>
                  </a:lnTo>
                  <a:lnTo>
                    <a:pt x="646354" y="661513"/>
                  </a:lnTo>
                  <a:lnTo>
                    <a:pt x="646354" y="613510"/>
                  </a:lnTo>
                  <a:lnTo>
                    <a:pt x="598350" y="613510"/>
                  </a:lnTo>
                  <a:lnTo>
                    <a:pt x="598350" y="565506"/>
                  </a:lnTo>
                  <a:lnTo>
                    <a:pt x="535187" y="565506"/>
                  </a:lnTo>
                  <a:lnTo>
                    <a:pt x="535187" y="527608"/>
                  </a:lnTo>
                  <a:lnTo>
                    <a:pt x="411388" y="527608"/>
                  </a:lnTo>
                  <a:lnTo>
                    <a:pt x="411388" y="456865"/>
                  </a:lnTo>
                  <a:lnTo>
                    <a:pt x="368437" y="456865"/>
                  </a:lnTo>
                  <a:lnTo>
                    <a:pt x="368437" y="391176"/>
                  </a:lnTo>
                  <a:lnTo>
                    <a:pt x="328012" y="391176"/>
                  </a:lnTo>
                  <a:lnTo>
                    <a:pt x="328012" y="328012"/>
                  </a:lnTo>
                  <a:lnTo>
                    <a:pt x="297693" y="328012"/>
                  </a:lnTo>
                  <a:lnTo>
                    <a:pt x="297693" y="274955"/>
                  </a:lnTo>
                  <a:lnTo>
                    <a:pt x="237057" y="274955"/>
                  </a:lnTo>
                  <a:lnTo>
                    <a:pt x="237057" y="161262"/>
                  </a:lnTo>
                  <a:lnTo>
                    <a:pt x="209265" y="161262"/>
                  </a:lnTo>
                  <a:lnTo>
                    <a:pt x="209265" y="120838"/>
                  </a:lnTo>
                  <a:lnTo>
                    <a:pt x="194106" y="120838"/>
                  </a:lnTo>
                  <a:lnTo>
                    <a:pt x="194106" y="110731"/>
                  </a:lnTo>
                  <a:lnTo>
                    <a:pt x="176420" y="110731"/>
                  </a:lnTo>
                  <a:lnTo>
                    <a:pt x="176420" y="65254"/>
                  </a:lnTo>
                  <a:lnTo>
                    <a:pt x="153682" y="65254"/>
                  </a:lnTo>
                  <a:lnTo>
                    <a:pt x="153682" y="50095"/>
                  </a:lnTo>
                  <a:lnTo>
                    <a:pt x="135996" y="50095"/>
                  </a:lnTo>
                  <a:lnTo>
                    <a:pt x="135996" y="37462"/>
                  </a:lnTo>
                  <a:lnTo>
                    <a:pt x="87992" y="37462"/>
                  </a:lnTo>
                  <a:lnTo>
                    <a:pt x="87992" y="7144"/>
                  </a:lnTo>
                  <a:lnTo>
                    <a:pt x="7144" y="7144"/>
                  </a:lnTo>
                </a:path>
              </a:pathLst>
            </a:custGeom>
            <a:noFill/>
            <a:ln w="1905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cxnSp>
          <p:nvCxnSpPr>
            <p:cNvPr id="107" name="Straight Connector 106">
              <a:extLst>
                <a:ext uri="{FF2B5EF4-FFF2-40B4-BE49-F238E27FC236}">
                  <a16:creationId xmlns:a16="http://schemas.microsoft.com/office/drawing/2014/main" id="{BA833201-6A91-4857-9DAB-7C18B1ED4D95}"/>
                </a:ext>
              </a:extLst>
            </p:cNvPr>
            <p:cNvCxnSpPr/>
            <p:nvPr/>
          </p:nvCxnSpPr>
          <p:spPr>
            <a:xfrm>
              <a:off x="8580220" y="3789285"/>
              <a:ext cx="0" cy="54000"/>
            </a:xfrm>
            <a:prstGeom prst="line">
              <a:avLst/>
            </a:prstGeom>
            <a:noFill/>
            <a:ln w="19050" cap="flat">
              <a:solidFill>
                <a:srgbClr val="B60D27"/>
              </a:solidFill>
              <a:prstDash val="solid"/>
              <a:miter/>
            </a:ln>
          </p:spPr>
        </p:cxnSp>
        <p:cxnSp>
          <p:nvCxnSpPr>
            <p:cNvPr id="108" name="Straight Connector 107">
              <a:extLst>
                <a:ext uri="{FF2B5EF4-FFF2-40B4-BE49-F238E27FC236}">
                  <a16:creationId xmlns:a16="http://schemas.microsoft.com/office/drawing/2014/main" id="{7186A352-BDB8-42A0-BEBE-12EE75ACD833}"/>
                </a:ext>
              </a:extLst>
            </p:cNvPr>
            <p:cNvCxnSpPr/>
            <p:nvPr/>
          </p:nvCxnSpPr>
          <p:spPr>
            <a:xfrm>
              <a:off x="8500167" y="3789285"/>
              <a:ext cx="0" cy="54000"/>
            </a:xfrm>
            <a:prstGeom prst="line">
              <a:avLst/>
            </a:prstGeom>
            <a:noFill/>
            <a:ln w="19050" cap="flat">
              <a:solidFill>
                <a:srgbClr val="B60D27"/>
              </a:solidFill>
              <a:prstDash val="solid"/>
              <a:miter/>
            </a:ln>
          </p:spPr>
        </p:cxnSp>
        <p:cxnSp>
          <p:nvCxnSpPr>
            <p:cNvPr id="109" name="Straight Connector 108">
              <a:extLst>
                <a:ext uri="{FF2B5EF4-FFF2-40B4-BE49-F238E27FC236}">
                  <a16:creationId xmlns:a16="http://schemas.microsoft.com/office/drawing/2014/main" id="{2C4B81BE-0418-4DF4-B0EF-49B2BBE8B0D2}"/>
                </a:ext>
              </a:extLst>
            </p:cNvPr>
            <p:cNvCxnSpPr/>
            <p:nvPr/>
          </p:nvCxnSpPr>
          <p:spPr>
            <a:xfrm>
              <a:off x="8440901" y="3789285"/>
              <a:ext cx="0" cy="54000"/>
            </a:xfrm>
            <a:prstGeom prst="line">
              <a:avLst/>
            </a:prstGeom>
            <a:noFill/>
            <a:ln w="19050" cap="flat">
              <a:solidFill>
                <a:srgbClr val="B60D27"/>
              </a:solidFill>
              <a:prstDash val="solid"/>
              <a:miter/>
            </a:ln>
          </p:spPr>
        </p:cxnSp>
        <p:cxnSp>
          <p:nvCxnSpPr>
            <p:cNvPr id="110" name="Straight Connector 109">
              <a:extLst>
                <a:ext uri="{FF2B5EF4-FFF2-40B4-BE49-F238E27FC236}">
                  <a16:creationId xmlns:a16="http://schemas.microsoft.com/office/drawing/2014/main" id="{E6126025-94F4-42E7-9CCA-5E6338064ADD}"/>
                </a:ext>
              </a:extLst>
            </p:cNvPr>
            <p:cNvCxnSpPr/>
            <p:nvPr/>
          </p:nvCxnSpPr>
          <p:spPr>
            <a:xfrm>
              <a:off x="8395745" y="3789285"/>
              <a:ext cx="0" cy="54000"/>
            </a:xfrm>
            <a:prstGeom prst="line">
              <a:avLst/>
            </a:prstGeom>
            <a:noFill/>
            <a:ln w="19050" cap="flat">
              <a:solidFill>
                <a:srgbClr val="B60D27"/>
              </a:solidFill>
              <a:prstDash val="solid"/>
              <a:miter/>
            </a:ln>
          </p:spPr>
        </p:cxnSp>
        <p:cxnSp>
          <p:nvCxnSpPr>
            <p:cNvPr id="111" name="Straight Connector 110">
              <a:extLst>
                <a:ext uri="{FF2B5EF4-FFF2-40B4-BE49-F238E27FC236}">
                  <a16:creationId xmlns:a16="http://schemas.microsoft.com/office/drawing/2014/main" id="{65A90AAA-C48C-4E55-B76D-20D7ACEF6EAE}"/>
                </a:ext>
              </a:extLst>
            </p:cNvPr>
            <p:cNvCxnSpPr/>
            <p:nvPr/>
          </p:nvCxnSpPr>
          <p:spPr>
            <a:xfrm>
              <a:off x="8347767" y="3789285"/>
              <a:ext cx="0" cy="54000"/>
            </a:xfrm>
            <a:prstGeom prst="line">
              <a:avLst/>
            </a:prstGeom>
            <a:noFill/>
            <a:ln w="19050" cap="flat">
              <a:solidFill>
                <a:srgbClr val="B60D27"/>
              </a:solidFill>
              <a:prstDash val="solid"/>
              <a:miter/>
            </a:ln>
          </p:spPr>
        </p:cxnSp>
        <p:cxnSp>
          <p:nvCxnSpPr>
            <p:cNvPr id="112" name="Straight Connector 111">
              <a:extLst>
                <a:ext uri="{FF2B5EF4-FFF2-40B4-BE49-F238E27FC236}">
                  <a16:creationId xmlns:a16="http://schemas.microsoft.com/office/drawing/2014/main" id="{953A217F-62A6-461C-BFD8-E9F1F72571D0}"/>
                </a:ext>
              </a:extLst>
            </p:cNvPr>
            <p:cNvCxnSpPr/>
            <p:nvPr/>
          </p:nvCxnSpPr>
          <p:spPr>
            <a:xfrm>
              <a:off x="8246837" y="3649936"/>
              <a:ext cx="0" cy="54000"/>
            </a:xfrm>
            <a:prstGeom prst="line">
              <a:avLst/>
            </a:prstGeom>
            <a:noFill/>
            <a:ln w="19050" cap="flat">
              <a:solidFill>
                <a:srgbClr val="B60D27"/>
              </a:solidFill>
              <a:prstDash val="solid"/>
              <a:miter/>
            </a:ln>
          </p:spPr>
        </p:cxnSp>
        <p:cxnSp>
          <p:nvCxnSpPr>
            <p:cNvPr id="113" name="Straight Connector 112">
              <a:extLst>
                <a:ext uri="{FF2B5EF4-FFF2-40B4-BE49-F238E27FC236}">
                  <a16:creationId xmlns:a16="http://schemas.microsoft.com/office/drawing/2014/main" id="{3B99AE07-7D07-4176-B5E8-4DE953E8D75D}"/>
                </a:ext>
              </a:extLst>
            </p:cNvPr>
            <p:cNvCxnSpPr/>
            <p:nvPr/>
          </p:nvCxnSpPr>
          <p:spPr>
            <a:xfrm>
              <a:off x="6802836" y="3474808"/>
              <a:ext cx="0" cy="54000"/>
            </a:xfrm>
            <a:prstGeom prst="line">
              <a:avLst/>
            </a:prstGeom>
            <a:noFill/>
            <a:ln w="19050" cap="flat">
              <a:solidFill>
                <a:srgbClr val="B60D27"/>
              </a:solidFill>
              <a:prstDash val="solid"/>
              <a:miter/>
            </a:ln>
          </p:spPr>
        </p:cxnSp>
        <p:cxnSp>
          <p:nvCxnSpPr>
            <p:cNvPr id="114" name="Straight Connector 113">
              <a:extLst>
                <a:ext uri="{FF2B5EF4-FFF2-40B4-BE49-F238E27FC236}">
                  <a16:creationId xmlns:a16="http://schemas.microsoft.com/office/drawing/2014/main" id="{DAB73EEC-9781-4E45-BC36-CC5629E7EBC5}"/>
                </a:ext>
              </a:extLst>
            </p:cNvPr>
            <p:cNvCxnSpPr/>
            <p:nvPr/>
          </p:nvCxnSpPr>
          <p:spPr>
            <a:xfrm>
              <a:off x="7425591" y="3565489"/>
              <a:ext cx="0" cy="54000"/>
            </a:xfrm>
            <a:prstGeom prst="line">
              <a:avLst/>
            </a:prstGeom>
            <a:noFill/>
            <a:ln w="19050" cap="flat">
              <a:solidFill>
                <a:srgbClr val="B60D27"/>
              </a:solidFill>
              <a:prstDash val="solid"/>
              <a:miter/>
            </a:ln>
          </p:spPr>
        </p:cxnSp>
        <p:cxnSp>
          <p:nvCxnSpPr>
            <p:cNvPr id="115" name="Straight Connector 114">
              <a:extLst>
                <a:ext uri="{FF2B5EF4-FFF2-40B4-BE49-F238E27FC236}">
                  <a16:creationId xmlns:a16="http://schemas.microsoft.com/office/drawing/2014/main" id="{1F8EA00A-B04E-45EE-9B96-4253AEC0F72C}"/>
                </a:ext>
              </a:extLst>
            </p:cNvPr>
            <p:cNvCxnSpPr/>
            <p:nvPr/>
          </p:nvCxnSpPr>
          <p:spPr>
            <a:xfrm>
              <a:off x="7390720" y="3566074"/>
              <a:ext cx="0" cy="54000"/>
            </a:xfrm>
            <a:prstGeom prst="line">
              <a:avLst/>
            </a:prstGeom>
            <a:noFill/>
            <a:ln w="19050" cap="flat">
              <a:solidFill>
                <a:srgbClr val="B60D27"/>
              </a:solidFill>
              <a:prstDash val="solid"/>
              <a:miter/>
            </a:ln>
          </p:spPr>
        </p:cxnSp>
        <p:cxnSp>
          <p:nvCxnSpPr>
            <p:cNvPr id="116" name="Straight Connector 115">
              <a:extLst>
                <a:ext uri="{FF2B5EF4-FFF2-40B4-BE49-F238E27FC236}">
                  <a16:creationId xmlns:a16="http://schemas.microsoft.com/office/drawing/2014/main" id="{AB03A9BE-4683-4845-976B-ADFCC60127A4}"/>
                </a:ext>
              </a:extLst>
            </p:cNvPr>
            <p:cNvCxnSpPr/>
            <p:nvPr/>
          </p:nvCxnSpPr>
          <p:spPr>
            <a:xfrm>
              <a:off x="7355849" y="3566659"/>
              <a:ext cx="0" cy="54000"/>
            </a:xfrm>
            <a:prstGeom prst="line">
              <a:avLst/>
            </a:prstGeom>
            <a:noFill/>
            <a:ln w="19050" cap="flat">
              <a:solidFill>
                <a:srgbClr val="B60D27"/>
              </a:solidFill>
              <a:prstDash val="solid"/>
              <a:miter/>
            </a:ln>
          </p:spPr>
        </p:cxnSp>
        <p:cxnSp>
          <p:nvCxnSpPr>
            <p:cNvPr id="117" name="Straight Connector 116">
              <a:extLst>
                <a:ext uri="{FF2B5EF4-FFF2-40B4-BE49-F238E27FC236}">
                  <a16:creationId xmlns:a16="http://schemas.microsoft.com/office/drawing/2014/main" id="{6EB7224B-C7A4-4A20-8E67-64CF15ED85B8}"/>
                </a:ext>
              </a:extLst>
            </p:cNvPr>
            <p:cNvCxnSpPr/>
            <p:nvPr/>
          </p:nvCxnSpPr>
          <p:spPr>
            <a:xfrm>
              <a:off x="7272813" y="3540024"/>
              <a:ext cx="0" cy="54000"/>
            </a:xfrm>
            <a:prstGeom prst="line">
              <a:avLst/>
            </a:prstGeom>
            <a:noFill/>
            <a:ln w="19050" cap="flat">
              <a:solidFill>
                <a:srgbClr val="B60D27"/>
              </a:solidFill>
              <a:prstDash val="solid"/>
              <a:miter/>
            </a:ln>
          </p:spPr>
        </p:cxnSp>
        <p:cxnSp>
          <p:nvCxnSpPr>
            <p:cNvPr id="118" name="Straight Connector 117">
              <a:extLst>
                <a:ext uri="{FF2B5EF4-FFF2-40B4-BE49-F238E27FC236}">
                  <a16:creationId xmlns:a16="http://schemas.microsoft.com/office/drawing/2014/main" id="{F272FB5C-C487-439A-B5ED-6F169C76F072}"/>
                </a:ext>
              </a:extLst>
            </p:cNvPr>
            <p:cNvCxnSpPr/>
            <p:nvPr/>
          </p:nvCxnSpPr>
          <p:spPr>
            <a:xfrm>
              <a:off x="7240529" y="3540024"/>
              <a:ext cx="0" cy="54000"/>
            </a:xfrm>
            <a:prstGeom prst="line">
              <a:avLst/>
            </a:prstGeom>
            <a:noFill/>
            <a:ln w="19050" cap="flat">
              <a:solidFill>
                <a:srgbClr val="B60D27"/>
              </a:solidFill>
              <a:prstDash val="solid"/>
              <a:miter/>
            </a:ln>
          </p:spPr>
        </p:cxnSp>
        <p:cxnSp>
          <p:nvCxnSpPr>
            <p:cNvPr id="119" name="Straight Connector 118">
              <a:extLst>
                <a:ext uri="{FF2B5EF4-FFF2-40B4-BE49-F238E27FC236}">
                  <a16:creationId xmlns:a16="http://schemas.microsoft.com/office/drawing/2014/main" id="{3089982D-20CF-4F48-ACC2-D338412975AF}"/>
                </a:ext>
              </a:extLst>
            </p:cNvPr>
            <p:cNvCxnSpPr/>
            <p:nvPr/>
          </p:nvCxnSpPr>
          <p:spPr>
            <a:xfrm>
              <a:off x="7110801" y="3540024"/>
              <a:ext cx="0" cy="54000"/>
            </a:xfrm>
            <a:prstGeom prst="line">
              <a:avLst/>
            </a:prstGeom>
            <a:noFill/>
            <a:ln w="19050" cap="flat">
              <a:solidFill>
                <a:srgbClr val="B60D27"/>
              </a:solidFill>
              <a:prstDash val="solid"/>
              <a:miter/>
            </a:ln>
          </p:spPr>
        </p:cxnSp>
        <p:sp>
          <p:nvSpPr>
            <p:cNvPr id="120" name="Rectangle 119">
              <a:extLst>
                <a:ext uri="{FF2B5EF4-FFF2-40B4-BE49-F238E27FC236}">
                  <a16:creationId xmlns:a16="http://schemas.microsoft.com/office/drawing/2014/main" id="{8D6B51C3-F0D9-4260-9770-2C8BDE64AD02}"/>
                </a:ext>
              </a:extLst>
            </p:cNvPr>
            <p:cNvSpPr/>
            <p:nvPr/>
          </p:nvSpPr>
          <p:spPr>
            <a:xfrm>
              <a:off x="8035182" y="3643090"/>
              <a:ext cx="216000" cy="5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121" name="Rectangle 120">
              <a:extLst>
                <a:ext uri="{FF2B5EF4-FFF2-40B4-BE49-F238E27FC236}">
                  <a16:creationId xmlns:a16="http://schemas.microsoft.com/office/drawing/2014/main" id="{07378C98-F546-4587-9A99-3DE52C2F2922}"/>
                </a:ext>
              </a:extLst>
            </p:cNvPr>
            <p:cNvSpPr/>
            <p:nvPr/>
          </p:nvSpPr>
          <p:spPr>
            <a:xfrm>
              <a:off x="7947592" y="3625877"/>
              <a:ext cx="108000" cy="5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122" name="Rectangle 121">
              <a:extLst>
                <a:ext uri="{FF2B5EF4-FFF2-40B4-BE49-F238E27FC236}">
                  <a16:creationId xmlns:a16="http://schemas.microsoft.com/office/drawing/2014/main" id="{8C1BB24A-C231-461F-A5F1-E091E1CE9ACA}"/>
                </a:ext>
              </a:extLst>
            </p:cNvPr>
            <p:cNvSpPr/>
            <p:nvPr/>
          </p:nvSpPr>
          <p:spPr>
            <a:xfrm>
              <a:off x="7681363" y="3603139"/>
              <a:ext cx="90000" cy="5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sp>
          <p:nvSpPr>
            <p:cNvPr id="123" name="Rectangle 122">
              <a:extLst>
                <a:ext uri="{FF2B5EF4-FFF2-40B4-BE49-F238E27FC236}">
                  <a16:creationId xmlns:a16="http://schemas.microsoft.com/office/drawing/2014/main" id="{24FDDDBE-4897-4DD9-A91C-E156D8C06AC9}"/>
                </a:ext>
              </a:extLst>
            </p:cNvPr>
            <p:cNvSpPr/>
            <p:nvPr/>
          </p:nvSpPr>
          <p:spPr>
            <a:xfrm>
              <a:off x="7781998" y="3603139"/>
              <a:ext cx="180000" cy="5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srgbClr val="4D4D4D"/>
                </a:solidFill>
              </a:endParaRPr>
            </a:p>
          </p:txBody>
        </p:sp>
      </p:grpSp>
      <p:sp>
        <p:nvSpPr>
          <p:cNvPr id="160" name="TextBox 159">
            <a:extLst>
              <a:ext uri="{FF2B5EF4-FFF2-40B4-BE49-F238E27FC236}">
                <a16:creationId xmlns:a16="http://schemas.microsoft.com/office/drawing/2014/main" id="{706E9987-AE87-4E8D-83BE-3EEA899A95BC}"/>
              </a:ext>
            </a:extLst>
          </p:cNvPr>
          <p:cNvSpPr txBox="1"/>
          <p:nvPr/>
        </p:nvSpPr>
        <p:spPr>
          <a:xfrm>
            <a:off x="114880" y="4525737"/>
            <a:ext cx="1256269" cy="461665"/>
          </a:xfrm>
          <a:prstGeom prst="rect">
            <a:avLst/>
          </a:prstGeom>
          <a:noFill/>
        </p:spPr>
        <p:txBody>
          <a:bodyPr wrap="square" rtlCol="0">
            <a:spAutoFit/>
          </a:bodyPr>
          <a:lstStyle/>
          <a:p>
            <a:pPr algn="r"/>
            <a:endParaRPr lang="en-GB" sz="1200" dirty="0"/>
          </a:p>
          <a:p>
            <a:pPr algn="r"/>
            <a:r>
              <a:rPr lang="en-GB" sz="1200" dirty="0"/>
              <a:t>N</a:t>
            </a:r>
          </a:p>
        </p:txBody>
      </p:sp>
      <p:sp>
        <p:nvSpPr>
          <p:cNvPr id="161" name="TextBox 160">
            <a:extLst>
              <a:ext uri="{FF2B5EF4-FFF2-40B4-BE49-F238E27FC236}">
                <a16:creationId xmlns:a16="http://schemas.microsoft.com/office/drawing/2014/main" id="{706E9987-AE87-4E8D-83BE-3EEA899A95BC}"/>
              </a:ext>
            </a:extLst>
          </p:cNvPr>
          <p:cNvSpPr txBox="1"/>
          <p:nvPr/>
        </p:nvSpPr>
        <p:spPr>
          <a:xfrm>
            <a:off x="4466107" y="4710403"/>
            <a:ext cx="1256269" cy="276999"/>
          </a:xfrm>
          <a:prstGeom prst="rect">
            <a:avLst/>
          </a:prstGeom>
          <a:noFill/>
        </p:spPr>
        <p:txBody>
          <a:bodyPr wrap="square" rtlCol="0">
            <a:spAutoFit/>
          </a:bodyPr>
          <a:lstStyle/>
          <a:p>
            <a:pPr algn="r"/>
            <a:r>
              <a:rPr lang="en-GB" sz="1200" dirty="0"/>
              <a:t>N</a:t>
            </a:r>
          </a:p>
        </p:txBody>
      </p:sp>
    </p:spTree>
    <p:custDataLst>
      <p:tags r:id="rId1"/>
    </p:custDataLst>
    <p:extLst>
      <p:ext uri="{BB962C8B-B14F-4D97-AF65-F5344CB8AC3E}">
        <p14:creationId xmlns:p14="http://schemas.microsoft.com/office/powerpoint/2010/main" val="40157421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3503: Association des signatures moléculaires du cancer du côlon avec le pronostic et la prédiction du bénéfice de l’oxaliplatine dans l’étude MOSAIC, étude internationale multicentrique de oxaliplatine/5FU-LV en traitement adjuvant du cancer du côlon – </a:t>
            </a:r>
            <a:r>
              <a:rPr lang="fr-FR" dirty="0" err="1"/>
              <a:t>Pogue-Geile</a:t>
            </a:r>
            <a:r>
              <a:rPr lang="fr-FR" dirty="0"/>
              <a:t> KL, et al</a:t>
            </a:r>
          </a:p>
        </p:txBody>
      </p:sp>
      <p:sp>
        <p:nvSpPr>
          <p:cNvPr id="5123" name="Rectangle 3"/>
          <p:cNvSpPr>
            <a:spLocks noGrp="1" noChangeArrowheads="1"/>
          </p:cNvSpPr>
          <p:nvPr>
            <p:ph idx="1"/>
          </p:nvPr>
        </p:nvSpPr>
        <p:spPr/>
        <p:txBody>
          <a:bodyPr/>
          <a:lstStyle/>
          <a:p>
            <a:pPr marL="0" indent="0">
              <a:buNone/>
            </a:pPr>
            <a:r>
              <a:rPr lang="fr-FR" b="1"/>
              <a:t>Résultats</a:t>
            </a:r>
          </a:p>
          <a:p>
            <a:pPr marL="0" indent="0">
              <a:buNone/>
            </a:pPr>
            <a:endParaRPr lang="fr-FR"/>
          </a:p>
        </p:txBody>
      </p:sp>
      <p:sp>
        <p:nvSpPr>
          <p:cNvPr id="15" name="Text Placeholder 14"/>
          <p:cNvSpPr>
            <a:spLocks noGrp="1"/>
          </p:cNvSpPr>
          <p:nvPr>
            <p:ph type="body" sz="quarter" idx="11"/>
          </p:nvPr>
        </p:nvSpPr>
        <p:spPr>
          <a:xfrm>
            <a:off x="4495800" y="6096000"/>
            <a:ext cx="4283075" cy="487363"/>
          </a:xfrm>
        </p:spPr>
        <p:txBody>
          <a:bodyPr/>
          <a:lstStyle/>
          <a:p>
            <a:r>
              <a:rPr lang="fr-FR"/>
              <a:t>Pogue-Geile KL, et al, J Clin Oncol 2019;37(suppl):abstr 3503</a:t>
            </a:r>
          </a:p>
        </p:txBody>
      </p:sp>
      <p:cxnSp>
        <p:nvCxnSpPr>
          <p:cNvPr id="7" name="Straight Connector 6">
            <a:extLst>
              <a:ext uri="{FF2B5EF4-FFF2-40B4-BE49-F238E27FC236}">
                <a16:creationId xmlns:a16="http://schemas.microsoft.com/office/drawing/2014/main" id="{3D6B2438-2488-4889-B4AD-79594C97AB92}"/>
              </a:ext>
            </a:extLst>
          </p:cNvPr>
          <p:cNvCxnSpPr/>
          <p:nvPr/>
        </p:nvCxnSpPr>
        <p:spPr>
          <a:xfrm>
            <a:off x="7525112" y="3701899"/>
            <a:ext cx="0" cy="54000"/>
          </a:xfrm>
          <a:prstGeom prst="line">
            <a:avLst/>
          </a:prstGeom>
          <a:noFill/>
          <a:ln w="19050" cap="flat">
            <a:solidFill>
              <a:srgbClr val="043882"/>
            </a:solidFill>
            <a:prstDash val="solid"/>
            <a:miter/>
          </a:ln>
        </p:spPr>
      </p:cxnSp>
      <p:cxnSp>
        <p:nvCxnSpPr>
          <p:cNvPr id="8" name="Straight Connector 7">
            <a:extLst>
              <a:ext uri="{FF2B5EF4-FFF2-40B4-BE49-F238E27FC236}">
                <a16:creationId xmlns:a16="http://schemas.microsoft.com/office/drawing/2014/main" id="{D8B94AD4-14CC-47FF-8F8E-C35807DFF12E}"/>
              </a:ext>
            </a:extLst>
          </p:cNvPr>
          <p:cNvCxnSpPr/>
          <p:nvPr/>
        </p:nvCxnSpPr>
        <p:spPr>
          <a:xfrm>
            <a:off x="7607044" y="3701899"/>
            <a:ext cx="0" cy="54000"/>
          </a:xfrm>
          <a:prstGeom prst="line">
            <a:avLst/>
          </a:prstGeom>
          <a:noFill/>
          <a:ln w="19050" cap="flat">
            <a:solidFill>
              <a:srgbClr val="043882"/>
            </a:solidFill>
            <a:prstDash val="solid"/>
            <a:miter/>
          </a:ln>
        </p:spPr>
      </p:cxnSp>
      <p:grpSp>
        <p:nvGrpSpPr>
          <p:cNvPr id="9" name="Group 8">
            <a:extLst>
              <a:ext uri="{FF2B5EF4-FFF2-40B4-BE49-F238E27FC236}">
                <a16:creationId xmlns:a16="http://schemas.microsoft.com/office/drawing/2014/main" id="{59FCECD5-547B-4644-87D4-E9104E13187D}"/>
              </a:ext>
            </a:extLst>
          </p:cNvPr>
          <p:cNvGrpSpPr/>
          <p:nvPr/>
        </p:nvGrpSpPr>
        <p:grpSpPr>
          <a:xfrm>
            <a:off x="7918195" y="3766574"/>
            <a:ext cx="156008" cy="54000"/>
            <a:chOff x="7387827" y="6014063"/>
            <a:chExt cx="156008" cy="54000"/>
          </a:xfrm>
        </p:grpSpPr>
        <p:cxnSp>
          <p:nvCxnSpPr>
            <p:cNvPr id="10" name="Straight Connector 9">
              <a:extLst>
                <a:ext uri="{FF2B5EF4-FFF2-40B4-BE49-F238E27FC236}">
                  <a16:creationId xmlns:a16="http://schemas.microsoft.com/office/drawing/2014/main" id="{F8987C5B-F6B9-453D-A042-B7A42E44688C}"/>
                </a:ext>
              </a:extLst>
            </p:cNvPr>
            <p:cNvCxnSpPr/>
            <p:nvPr/>
          </p:nvCxnSpPr>
          <p:spPr>
            <a:xfrm>
              <a:off x="7387827" y="6014063"/>
              <a:ext cx="0" cy="54000"/>
            </a:xfrm>
            <a:prstGeom prst="line">
              <a:avLst/>
            </a:prstGeom>
            <a:noFill/>
            <a:ln w="19050" cap="flat">
              <a:solidFill>
                <a:srgbClr val="043882"/>
              </a:solidFill>
              <a:prstDash val="solid"/>
              <a:miter/>
            </a:ln>
          </p:spPr>
        </p:cxnSp>
        <p:cxnSp>
          <p:nvCxnSpPr>
            <p:cNvPr id="11" name="Straight Connector 10">
              <a:extLst>
                <a:ext uri="{FF2B5EF4-FFF2-40B4-BE49-F238E27FC236}">
                  <a16:creationId xmlns:a16="http://schemas.microsoft.com/office/drawing/2014/main" id="{17642EA2-6A19-46AC-9846-9D51465552BE}"/>
                </a:ext>
              </a:extLst>
            </p:cNvPr>
            <p:cNvCxnSpPr/>
            <p:nvPr/>
          </p:nvCxnSpPr>
          <p:spPr>
            <a:xfrm>
              <a:off x="7468027" y="6014063"/>
              <a:ext cx="0" cy="54000"/>
            </a:xfrm>
            <a:prstGeom prst="line">
              <a:avLst/>
            </a:prstGeom>
            <a:noFill/>
            <a:ln w="19050" cap="flat">
              <a:solidFill>
                <a:srgbClr val="043882"/>
              </a:solidFill>
              <a:prstDash val="solid"/>
              <a:miter/>
            </a:ln>
          </p:spPr>
        </p:cxnSp>
        <p:cxnSp>
          <p:nvCxnSpPr>
            <p:cNvPr id="12" name="Straight Connector 11">
              <a:extLst>
                <a:ext uri="{FF2B5EF4-FFF2-40B4-BE49-F238E27FC236}">
                  <a16:creationId xmlns:a16="http://schemas.microsoft.com/office/drawing/2014/main" id="{D4BD77F4-1E9A-4FFB-85D6-20CC8478C11E}"/>
                </a:ext>
              </a:extLst>
            </p:cNvPr>
            <p:cNvCxnSpPr/>
            <p:nvPr/>
          </p:nvCxnSpPr>
          <p:spPr>
            <a:xfrm>
              <a:off x="7543835" y="6014063"/>
              <a:ext cx="0" cy="54000"/>
            </a:xfrm>
            <a:prstGeom prst="line">
              <a:avLst/>
            </a:prstGeom>
            <a:noFill/>
            <a:ln w="19050" cap="flat">
              <a:solidFill>
                <a:srgbClr val="043882"/>
              </a:solidFill>
              <a:prstDash val="solid"/>
              <a:miter/>
            </a:ln>
          </p:spPr>
        </p:cxnSp>
      </p:grpSp>
      <p:grpSp>
        <p:nvGrpSpPr>
          <p:cNvPr id="13" name="Group 12">
            <a:extLst>
              <a:ext uri="{FF2B5EF4-FFF2-40B4-BE49-F238E27FC236}">
                <a16:creationId xmlns:a16="http://schemas.microsoft.com/office/drawing/2014/main" id="{36478A1D-51D5-4F54-AB7B-FEF37DAC310E}"/>
              </a:ext>
            </a:extLst>
          </p:cNvPr>
          <p:cNvGrpSpPr/>
          <p:nvPr/>
        </p:nvGrpSpPr>
        <p:grpSpPr>
          <a:xfrm>
            <a:off x="8123159" y="3761043"/>
            <a:ext cx="191385" cy="54000"/>
            <a:chOff x="7119607" y="6014063"/>
            <a:chExt cx="191385" cy="54000"/>
          </a:xfrm>
        </p:grpSpPr>
        <p:cxnSp>
          <p:nvCxnSpPr>
            <p:cNvPr id="16" name="Straight Connector 15">
              <a:extLst>
                <a:ext uri="{FF2B5EF4-FFF2-40B4-BE49-F238E27FC236}">
                  <a16:creationId xmlns:a16="http://schemas.microsoft.com/office/drawing/2014/main" id="{81027336-B12B-45CD-836A-D797C4FA55F3}"/>
                </a:ext>
              </a:extLst>
            </p:cNvPr>
            <p:cNvCxnSpPr/>
            <p:nvPr/>
          </p:nvCxnSpPr>
          <p:spPr>
            <a:xfrm>
              <a:off x="7173685" y="6014063"/>
              <a:ext cx="0" cy="54000"/>
            </a:xfrm>
            <a:prstGeom prst="line">
              <a:avLst/>
            </a:prstGeom>
            <a:noFill/>
            <a:ln w="19050" cap="flat">
              <a:solidFill>
                <a:srgbClr val="043882"/>
              </a:solidFill>
              <a:prstDash val="solid"/>
              <a:miter/>
            </a:ln>
          </p:spPr>
        </p:cxnSp>
        <p:cxnSp>
          <p:nvCxnSpPr>
            <p:cNvPr id="17" name="Straight Connector 16">
              <a:extLst>
                <a:ext uri="{FF2B5EF4-FFF2-40B4-BE49-F238E27FC236}">
                  <a16:creationId xmlns:a16="http://schemas.microsoft.com/office/drawing/2014/main" id="{AB51B09C-876D-4480-B8A8-A4E21B2152CC}"/>
                </a:ext>
              </a:extLst>
            </p:cNvPr>
            <p:cNvCxnSpPr/>
            <p:nvPr/>
          </p:nvCxnSpPr>
          <p:spPr>
            <a:xfrm>
              <a:off x="7198536" y="6014063"/>
              <a:ext cx="0" cy="54000"/>
            </a:xfrm>
            <a:prstGeom prst="line">
              <a:avLst/>
            </a:prstGeom>
            <a:noFill/>
            <a:ln w="19050" cap="flat">
              <a:solidFill>
                <a:srgbClr val="043882"/>
              </a:solidFill>
              <a:prstDash val="solid"/>
              <a:miter/>
            </a:ln>
          </p:spPr>
        </p:cxnSp>
        <p:cxnSp>
          <p:nvCxnSpPr>
            <p:cNvPr id="18" name="Straight Connector 17">
              <a:extLst>
                <a:ext uri="{FF2B5EF4-FFF2-40B4-BE49-F238E27FC236}">
                  <a16:creationId xmlns:a16="http://schemas.microsoft.com/office/drawing/2014/main" id="{A044D2E7-1F8A-42C3-9B79-CD586196A989}"/>
                </a:ext>
              </a:extLst>
            </p:cNvPr>
            <p:cNvCxnSpPr/>
            <p:nvPr/>
          </p:nvCxnSpPr>
          <p:spPr>
            <a:xfrm>
              <a:off x="7310992" y="6014063"/>
              <a:ext cx="0" cy="54000"/>
            </a:xfrm>
            <a:prstGeom prst="line">
              <a:avLst/>
            </a:prstGeom>
            <a:noFill/>
            <a:ln w="19050" cap="flat">
              <a:solidFill>
                <a:srgbClr val="043882"/>
              </a:solidFill>
              <a:prstDash val="solid"/>
              <a:miter/>
            </a:ln>
          </p:spPr>
        </p:cxnSp>
        <p:cxnSp>
          <p:nvCxnSpPr>
            <p:cNvPr id="19" name="Straight Connector 18">
              <a:extLst>
                <a:ext uri="{FF2B5EF4-FFF2-40B4-BE49-F238E27FC236}">
                  <a16:creationId xmlns:a16="http://schemas.microsoft.com/office/drawing/2014/main" id="{6E080FF8-4E4B-4550-919C-64149918A85B}"/>
                </a:ext>
              </a:extLst>
            </p:cNvPr>
            <p:cNvCxnSpPr/>
            <p:nvPr/>
          </p:nvCxnSpPr>
          <p:spPr>
            <a:xfrm>
              <a:off x="7271950" y="6014063"/>
              <a:ext cx="0" cy="54000"/>
            </a:xfrm>
            <a:prstGeom prst="line">
              <a:avLst/>
            </a:prstGeom>
            <a:noFill/>
            <a:ln w="19050" cap="flat">
              <a:solidFill>
                <a:srgbClr val="043882"/>
              </a:solidFill>
              <a:prstDash val="solid"/>
              <a:miter/>
            </a:ln>
          </p:spPr>
        </p:cxnSp>
        <p:cxnSp>
          <p:nvCxnSpPr>
            <p:cNvPr id="20" name="Straight Connector 19">
              <a:extLst>
                <a:ext uri="{FF2B5EF4-FFF2-40B4-BE49-F238E27FC236}">
                  <a16:creationId xmlns:a16="http://schemas.microsoft.com/office/drawing/2014/main" id="{F4BC5E11-9757-4A51-9EDE-C7E443B65C63}"/>
                </a:ext>
              </a:extLst>
            </p:cNvPr>
            <p:cNvCxnSpPr/>
            <p:nvPr/>
          </p:nvCxnSpPr>
          <p:spPr>
            <a:xfrm>
              <a:off x="7240529" y="6014063"/>
              <a:ext cx="0" cy="54000"/>
            </a:xfrm>
            <a:prstGeom prst="line">
              <a:avLst/>
            </a:prstGeom>
            <a:noFill/>
            <a:ln w="19050" cap="flat">
              <a:solidFill>
                <a:srgbClr val="043882"/>
              </a:solidFill>
              <a:prstDash val="solid"/>
              <a:miter/>
            </a:ln>
          </p:spPr>
        </p:cxnSp>
        <p:cxnSp>
          <p:nvCxnSpPr>
            <p:cNvPr id="21" name="Straight Connector 20">
              <a:extLst>
                <a:ext uri="{FF2B5EF4-FFF2-40B4-BE49-F238E27FC236}">
                  <a16:creationId xmlns:a16="http://schemas.microsoft.com/office/drawing/2014/main" id="{83EAF9C2-FFAC-4F1D-9202-89B482C68A30}"/>
                </a:ext>
              </a:extLst>
            </p:cNvPr>
            <p:cNvCxnSpPr/>
            <p:nvPr/>
          </p:nvCxnSpPr>
          <p:spPr>
            <a:xfrm>
              <a:off x="7146646" y="6014063"/>
              <a:ext cx="0" cy="54000"/>
            </a:xfrm>
            <a:prstGeom prst="line">
              <a:avLst/>
            </a:prstGeom>
            <a:noFill/>
            <a:ln w="19050" cap="flat">
              <a:solidFill>
                <a:srgbClr val="043882"/>
              </a:solidFill>
              <a:prstDash val="solid"/>
              <a:miter/>
            </a:ln>
          </p:spPr>
        </p:cxnSp>
        <p:cxnSp>
          <p:nvCxnSpPr>
            <p:cNvPr id="22" name="Straight Connector 21">
              <a:extLst>
                <a:ext uri="{FF2B5EF4-FFF2-40B4-BE49-F238E27FC236}">
                  <a16:creationId xmlns:a16="http://schemas.microsoft.com/office/drawing/2014/main" id="{7FFBA2C0-720E-4123-A7A0-830A6D6BA645}"/>
                </a:ext>
              </a:extLst>
            </p:cNvPr>
            <p:cNvCxnSpPr/>
            <p:nvPr/>
          </p:nvCxnSpPr>
          <p:spPr>
            <a:xfrm>
              <a:off x="7119607" y="6014063"/>
              <a:ext cx="0" cy="54000"/>
            </a:xfrm>
            <a:prstGeom prst="line">
              <a:avLst/>
            </a:prstGeom>
            <a:noFill/>
            <a:ln w="19050" cap="flat">
              <a:solidFill>
                <a:srgbClr val="043882"/>
              </a:solidFill>
              <a:prstDash val="solid"/>
              <a:miter/>
            </a:ln>
          </p:spPr>
        </p:cxnSp>
      </p:grpSp>
      <p:cxnSp>
        <p:nvCxnSpPr>
          <p:cNvPr id="23" name="Straight Connector 22">
            <a:extLst>
              <a:ext uri="{FF2B5EF4-FFF2-40B4-BE49-F238E27FC236}">
                <a16:creationId xmlns:a16="http://schemas.microsoft.com/office/drawing/2014/main" id="{A6F8F973-79E3-4F4A-A510-7E988FE3D73B}"/>
              </a:ext>
            </a:extLst>
          </p:cNvPr>
          <p:cNvCxnSpPr/>
          <p:nvPr/>
        </p:nvCxnSpPr>
        <p:spPr>
          <a:xfrm>
            <a:off x="8445803" y="4028562"/>
            <a:ext cx="0" cy="54000"/>
          </a:xfrm>
          <a:prstGeom prst="line">
            <a:avLst/>
          </a:prstGeom>
          <a:noFill/>
          <a:ln w="19050" cap="flat">
            <a:solidFill>
              <a:srgbClr val="B60D27"/>
            </a:solidFill>
            <a:prstDash val="solid"/>
            <a:miter/>
          </a:ln>
        </p:spPr>
      </p:cxnSp>
      <p:cxnSp>
        <p:nvCxnSpPr>
          <p:cNvPr id="24" name="Straight Connector 23">
            <a:extLst>
              <a:ext uri="{FF2B5EF4-FFF2-40B4-BE49-F238E27FC236}">
                <a16:creationId xmlns:a16="http://schemas.microsoft.com/office/drawing/2014/main" id="{94B1E22F-FE40-4065-9151-B765B9F0DFEE}"/>
              </a:ext>
            </a:extLst>
          </p:cNvPr>
          <p:cNvCxnSpPr/>
          <p:nvPr/>
        </p:nvCxnSpPr>
        <p:spPr>
          <a:xfrm>
            <a:off x="8385811" y="4028562"/>
            <a:ext cx="0" cy="54000"/>
          </a:xfrm>
          <a:prstGeom prst="line">
            <a:avLst/>
          </a:prstGeom>
          <a:noFill/>
          <a:ln w="19050" cap="flat">
            <a:solidFill>
              <a:srgbClr val="B60D27"/>
            </a:solidFill>
            <a:prstDash val="solid"/>
            <a:miter/>
          </a:ln>
        </p:spPr>
      </p:cxnSp>
      <p:grpSp>
        <p:nvGrpSpPr>
          <p:cNvPr id="25" name="Group 24">
            <a:extLst>
              <a:ext uri="{FF2B5EF4-FFF2-40B4-BE49-F238E27FC236}">
                <a16:creationId xmlns:a16="http://schemas.microsoft.com/office/drawing/2014/main" id="{028016C3-52F2-4C50-AFF0-B136BB5BB281}"/>
              </a:ext>
            </a:extLst>
          </p:cNvPr>
          <p:cNvGrpSpPr/>
          <p:nvPr/>
        </p:nvGrpSpPr>
        <p:grpSpPr>
          <a:xfrm>
            <a:off x="749249" y="2531814"/>
            <a:ext cx="3769645" cy="3476160"/>
            <a:chOff x="749249" y="2531814"/>
            <a:chExt cx="3769645" cy="3476160"/>
          </a:xfrm>
        </p:grpSpPr>
        <p:pic>
          <p:nvPicPr>
            <p:cNvPr id="44" name="Graphic 4">
              <a:extLst>
                <a:ext uri="{FF2B5EF4-FFF2-40B4-BE49-F238E27FC236}">
                  <a16:creationId xmlns:a16="http://schemas.microsoft.com/office/drawing/2014/main" id="{CDF4C479-9EC0-4789-8D8C-EC586C8A9C6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408187" y="2909707"/>
              <a:ext cx="2584775" cy="1048541"/>
            </a:xfrm>
            <a:prstGeom prst="rect">
              <a:avLst/>
            </a:prstGeom>
          </p:spPr>
        </p:pic>
        <p:grpSp>
          <p:nvGrpSpPr>
            <p:cNvPr id="26" name="Group 25">
              <a:extLst>
                <a:ext uri="{FF2B5EF4-FFF2-40B4-BE49-F238E27FC236}">
                  <a16:creationId xmlns:a16="http://schemas.microsoft.com/office/drawing/2014/main" id="{62FE68C8-F154-4E72-B69C-29C775A4FB64}"/>
                </a:ext>
              </a:extLst>
            </p:cNvPr>
            <p:cNvGrpSpPr/>
            <p:nvPr/>
          </p:nvGrpSpPr>
          <p:grpSpPr>
            <a:xfrm>
              <a:off x="749249" y="2709273"/>
              <a:ext cx="3769645" cy="3298701"/>
              <a:chOff x="665655" y="2144851"/>
              <a:chExt cx="3038549" cy="4440703"/>
            </a:xfrm>
          </p:grpSpPr>
          <p:sp>
            <p:nvSpPr>
              <p:cNvPr id="59" name="Freeform 21">
                <a:extLst>
                  <a:ext uri="{FF2B5EF4-FFF2-40B4-BE49-F238E27FC236}">
                    <a16:creationId xmlns:a16="http://schemas.microsoft.com/office/drawing/2014/main" id="{A1DBA3FD-F4E1-4E18-9892-5EA9A1DF9C5E}"/>
                  </a:ext>
                </a:extLst>
              </p:cNvPr>
              <p:cNvSpPr>
                <a:spLocks/>
              </p:cNvSpPr>
              <p:nvPr/>
            </p:nvSpPr>
            <p:spPr bwMode="auto">
              <a:xfrm>
                <a:off x="1138863" y="2334069"/>
                <a:ext cx="245890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60" name="Line 6">
                <a:extLst>
                  <a:ext uri="{FF2B5EF4-FFF2-40B4-BE49-F238E27FC236}">
                    <a16:creationId xmlns:a16="http://schemas.microsoft.com/office/drawing/2014/main" id="{F5E8EC91-A46C-412C-B3FA-245E246540D8}"/>
                  </a:ext>
                </a:extLst>
              </p:cNvPr>
              <p:cNvSpPr>
                <a:spLocks noChangeShapeType="1"/>
              </p:cNvSpPr>
              <p:nvPr/>
            </p:nvSpPr>
            <p:spPr bwMode="auto">
              <a:xfrm>
                <a:off x="1048631" y="233406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61" name="Line 7">
                <a:extLst>
                  <a:ext uri="{FF2B5EF4-FFF2-40B4-BE49-F238E27FC236}">
                    <a16:creationId xmlns:a16="http://schemas.microsoft.com/office/drawing/2014/main" id="{E3AD28D5-CD50-42B7-86BA-6D08BCA2B110}"/>
                  </a:ext>
                </a:extLst>
              </p:cNvPr>
              <p:cNvSpPr>
                <a:spLocks noChangeShapeType="1"/>
              </p:cNvSpPr>
              <p:nvPr/>
            </p:nvSpPr>
            <p:spPr bwMode="auto">
              <a:xfrm>
                <a:off x="1048631" y="285627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62" name="Line 8">
                <a:extLst>
                  <a:ext uri="{FF2B5EF4-FFF2-40B4-BE49-F238E27FC236}">
                    <a16:creationId xmlns:a16="http://schemas.microsoft.com/office/drawing/2014/main" id="{AED64D19-D99B-4E37-904C-6BDDCFB5017A}"/>
                  </a:ext>
                </a:extLst>
              </p:cNvPr>
              <p:cNvSpPr>
                <a:spLocks noChangeShapeType="1"/>
              </p:cNvSpPr>
              <p:nvPr/>
            </p:nvSpPr>
            <p:spPr bwMode="auto">
              <a:xfrm>
                <a:off x="1048631" y="3355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63" name="Line 9">
                <a:extLst>
                  <a:ext uri="{FF2B5EF4-FFF2-40B4-BE49-F238E27FC236}">
                    <a16:creationId xmlns:a16="http://schemas.microsoft.com/office/drawing/2014/main" id="{D2BB1ACA-9CF3-4146-BFA3-F143A0D8CC9B}"/>
                  </a:ext>
                </a:extLst>
              </p:cNvPr>
              <p:cNvSpPr>
                <a:spLocks noChangeShapeType="1"/>
              </p:cNvSpPr>
              <p:nvPr/>
            </p:nvSpPr>
            <p:spPr bwMode="auto">
              <a:xfrm>
                <a:off x="1048631" y="386991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64" name="Line 10">
                <a:extLst>
                  <a:ext uri="{FF2B5EF4-FFF2-40B4-BE49-F238E27FC236}">
                    <a16:creationId xmlns:a16="http://schemas.microsoft.com/office/drawing/2014/main" id="{91B5B4A3-1F09-4DBB-B71A-D9E894B5C237}"/>
                  </a:ext>
                </a:extLst>
              </p:cNvPr>
              <p:cNvSpPr>
                <a:spLocks noChangeShapeType="1"/>
              </p:cNvSpPr>
              <p:nvPr/>
            </p:nvSpPr>
            <p:spPr bwMode="auto">
              <a:xfrm>
                <a:off x="1048631" y="4374052"/>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65" name="Line 11">
                <a:extLst>
                  <a:ext uri="{FF2B5EF4-FFF2-40B4-BE49-F238E27FC236}">
                    <a16:creationId xmlns:a16="http://schemas.microsoft.com/office/drawing/2014/main" id="{C15A4E99-CB4F-4A6B-BFF1-597C2151650C}"/>
                  </a:ext>
                </a:extLst>
              </p:cNvPr>
              <p:cNvSpPr>
                <a:spLocks noChangeShapeType="1"/>
              </p:cNvSpPr>
              <p:nvPr/>
            </p:nvSpPr>
            <p:spPr bwMode="auto">
              <a:xfrm>
                <a:off x="1048631" y="488356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66" name="TextBox 65">
                <a:extLst>
                  <a:ext uri="{FF2B5EF4-FFF2-40B4-BE49-F238E27FC236}">
                    <a16:creationId xmlns:a16="http://schemas.microsoft.com/office/drawing/2014/main" id="{96894DAE-A050-4B7E-9809-61C9D2982E41}"/>
                  </a:ext>
                </a:extLst>
              </p:cNvPr>
              <p:cNvSpPr txBox="1"/>
              <p:nvPr/>
            </p:nvSpPr>
            <p:spPr>
              <a:xfrm rot="16200000">
                <a:off x="291382" y="3523187"/>
                <a:ext cx="973671" cy="223277"/>
              </a:xfrm>
              <a:prstGeom prst="rect">
                <a:avLst/>
              </a:prstGeom>
              <a:noFill/>
            </p:spPr>
            <p:txBody>
              <a:bodyPr wrap="none" rtlCol="0">
                <a:spAutoFit/>
              </a:bodyPr>
              <a:lstStyle/>
              <a:p>
                <a:pPr algn="ctr"/>
                <a:r>
                  <a:rPr lang="fr-FR" sz="1200" dirty="0">
                    <a:solidFill>
                      <a:srgbClr val="4D4D4D"/>
                    </a:solidFill>
                    <a:latin typeface="Arial" panose="020B0604020202020204" pitchFamily="34" charset="0"/>
                    <a:cs typeface="Arial" panose="020B0604020202020204" pitchFamily="34" charset="0"/>
                  </a:rPr>
                  <a:t>SSR, %</a:t>
                </a:r>
              </a:p>
            </p:txBody>
          </p:sp>
          <p:sp>
            <p:nvSpPr>
              <p:cNvPr id="67" name="TextBox 66">
                <a:extLst>
                  <a:ext uri="{FF2B5EF4-FFF2-40B4-BE49-F238E27FC236}">
                    <a16:creationId xmlns:a16="http://schemas.microsoft.com/office/drawing/2014/main" id="{E63D8C2A-0A2C-4B44-ADF1-DEE3C972CFD4}"/>
                  </a:ext>
                </a:extLst>
              </p:cNvPr>
              <p:cNvSpPr txBox="1"/>
              <p:nvPr/>
            </p:nvSpPr>
            <p:spPr>
              <a:xfrm>
                <a:off x="2127885" y="5213838"/>
                <a:ext cx="567496" cy="372895"/>
              </a:xfrm>
              <a:prstGeom prst="rect">
                <a:avLst/>
              </a:prstGeom>
              <a:noFill/>
            </p:spPr>
            <p:txBody>
              <a:bodyPr wrap="none" rtlCol="0">
                <a:spAutoFit/>
              </a:bodyPr>
              <a:lstStyle/>
              <a:p>
                <a:pPr algn="ctr"/>
                <a:r>
                  <a:rPr lang="fr-FR" sz="1200" dirty="0">
                    <a:solidFill>
                      <a:srgbClr val="4D4D4D"/>
                    </a:solidFill>
                    <a:latin typeface="Arial" panose="020B0604020202020204" pitchFamily="34" charset="0"/>
                    <a:cs typeface="Arial" panose="020B0604020202020204" pitchFamily="34" charset="0"/>
                  </a:rPr>
                  <a:t>Années</a:t>
                </a:r>
              </a:p>
            </p:txBody>
          </p:sp>
          <p:sp>
            <p:nvSpPr>
              <p:cNvPr id="68" name="TextBox 67">
                <a:extLst>
                  <a:ext uri="{FF2B5EF4-FFF2-40B4-BE49-F238E27FC236}">
                    <a16:creationId xmlns:a16="http://schemas.microsoft.com/office/drawing/2014/main" id="{7B76AA49-A87C-48F4-9F71-26D3CE0FEF60}"/>
                  </a:ext>
                </a:extLst>
              </p:cNvPr>
              <p:cNvSpPr txBox="1"/>
              <p:nvPr/>
            </p:nvSpPr>
            <p:spPr>
              <a:xfrm>
                <a:off x="704415" y="2144851"/>
                <a:ext cx="399735" cy="372895"/>
              </a:xfrm>
              <a:prstGeom prst="rect">
                <a:avLst/>
              </a:prstGeom>
              <a:noFill/>
            </p:spPr>
            <p:txBody>
              <a:bodyPr wrap="square" rtlCol="0" anchor="ctr" anchorCtr="0">
                <a:spAutoFit/>
              </a:bodyPr>
              <a:lstStyle/>
              <a:p>
                <a:pPr algn="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100</a:t>
                </a:r>
              </a:p>
            </p:txBody>
          </p:sp>
          <p:sp>
            <p:nvSpPr>
              <p:cNvPr id="69" name="TextBox 68">
                <a:extLst>
                  <a:ext uri="{FF2B5EF4-FFF2-40B4-BE49-F238E27FC236}">
                    <a16:creationId xmlns:a16="http://schemas.microsoft.com/office/drawing/2014/main" id="{75169E4D-9882-4596-BCD7-DB0FD5D0CB8E}"/>
                  </a:ext>
                </a:extLst>
              </p:cNvPr>
              <p:cNvSpPr txBox="1"/>
              <p:nvPr/>
            </p:nvSpPr>
            <p:spPr>
              <a:xfrm>
                <a:off x="769649" y="2668990"/>
                <a:ext cx="334508" cy="372895"/>
              </a:xfrm>
              <a:prstGeom prst="rect">
                <a:avLst/>
              </a:prstGeom>
              <a:noFill/>
            </p:spPr>
            <p:txBody>
              <a:bodyPr wrap="square" rtlCol="0" anchor="ctr" anchorCtr="0">
                <a:spAutoFit/>
              </a:bodyPr>
              <a:lstStyle/>
              <a:p>
                <a:pPr algn="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80</a:t>
                </a:r>
              </a:p>
            </p:txBody>
          </p:sp>
          <p:sp>
            <p:nvSpPr>
              <p:cNvPr id="70" name="TextBox 69">
                <a:extLst>
                  <a:ext uri="{FF2B5EF4-FFF2-40B4-BE49-F238E27FC236}">
                    <a16:creationId xmlns:a16="http://schemas.microsoft.com/office/drawing/2014/main" id="{6F2B957C-55C2-4D68-93C9-C16171B9445D}"/>
                  </a:ext>
                </a:extLst>
              </p:cNvPr>
              <p:cNvSpPr txBox="1"/>
              <p:nvPr/>
            </p:nvSpPr>
            <p:spPr>
              <a:xfrm>
                <a:off x="765651" y="3167521"/>
                <a:ext cx="338504" cy="372895"/>
              </a:xfrm>
              <a:prstGeom prst="rect">
                <a:avLst/>
              </a:prstGeom>
              <a:noFill/>
            </p:spPr>
            <p:txBody>
              <a:bodyPr wrap="square" rtlCol="0" anchor="ctr" anchorCtr="0">
                <a:spAutoFit/>
              </a:bodyPr>
              <a:lstStyle/>
              <a:p>
                <a:pPr algn="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60</a:t>
                </a:r>
              </a:p>
            </p:txBody>
          </p:sp>
          <p:sp>
            <p:nvSpPr>
              <p:cNvPr id="71" name="TextBox 70">
                <a:extLst>
                  <a:ext uri="{FF2B5EF4-FFF2-40B4-BE49-F238E27FC236}">
                    <a16:creationId xmlns:a16="http://schemas.microsoft.com/office/drawing/2014/main" id="{939487AE-CAA7-4DF5-AE0F-B749E23F1AF7}"/>
                  </a:ext>
                </a:extLst>
              </p:cNvPr>
              <p:cNvSpPr txBox="1"/>
              <p:nvPr/>
            </p:nvSpPr>
            <p:spPr>
              <a:xfrm>
                <a:off x="808065" y="3682173"/>
                <a:ext cx="296093" cy="372895"/>
              </a:xfrm>
              <a:prstGeom prst="rect">
                <a:avLst/>
              </a:prstGeom>
              <a:noFill/>
            </p:spPr>
            <p:txBody>
              <a:bodyPr wrap="square" rtlCol="0" anchor="ctr" anchorCtr="0">
                <a:spAutoFit/>
              </a:bodyPr>
              <a:lstStyle/>
              <a:p>
                <a:pPr algn="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40</a:t>
                </a:r>
              </a:p>
            </p:txBody>
          </p:sp>
          <p:sp>
            <p:nvSpPr>
              <p:cNvPr id="72" name="TextBox 71">
                <a:extLst>
                  <a:ext uri="{FF2B5EF4-FFF2-40B4-BE49-F238E27FC236}">
                    <a16:creationId xmlns:a16="http://schemas.microsoft.com/office/drawing/2014/main" id="{7F33D2C5-7407-476D-9C43-3554D8CF5DE2}"/>
                  </a:ext>
                </a:extLst>
              </p:cNvPr>
              <p:cNvSpPr txBox="1"/>
              <p:nvPr/>
            </p:nvSpPr>
            <p:spPr>
              <a:xfrm>
                <a:off x="773361" y="4186077"/>
                <a:ext cx="330796" cy="372895"/>
              </a:xfrm>
              <a:prstGeom prst="rect">
                <a:avLst/>
              </a:prstGeom>
              <a:noFill/>
            </p:spPr>
            <p:txBody>
              <a:bodyPr wrap="square" rtlCol="0" anchor="ctr" anchorCtr="0">
                <a:spAutoFit/>
              </a:bodyPr>
              <a:lstStyle/>
              <a:p>
                <a:pPr algn="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20</a:t>
                </a:r>
              </a:p>
            </p:txBody>
          </p:sp>
          <p:sp>
            <p:nvSpPr>
              <p:cNvPr id="73" name="TextBox 72">
                <a:extLst>
                  <a:ext uri="{FF2B5EF4-FFF2-40B4-BE49-F238E27FC236}">
                    <a16:creationId xmlns:a16="http://schemas.microsoft.com/office/drawing/2014/main" id="{A792928A-4EA5-48FB-9769-98773A7A8311}"/>
                  </a:ext>
                </a:extLst>
              </p:cNvPr>
              <p:cNvSpPr txBox="1"/>
              <p:nvPr/>
            </p:nvSpPr>
            <p:spPr>
              <a:xfrm>
                <a:off x="881657" y="4695352"/>
                <a:ext cx="222508" cy="372895"/>
              </a:xfrm>
              <a:prstGeom prst="rect">
                <a:avLst/>
              </a:prstGeom>
              <a:noFill/>
            </p:spPr>
            <p:txBody>
              <a:bodyPr wrap="square" rtlCol="0" anchor="ctr" anchorCtr="0">
                <a:spAutoFit/>
              </a:bodyPr>
              <a:lstStyle/>
              <a:p>
                <a:pPr algn="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0</a:t>
                </a:r>
              </a:p>
            </p:txBody>
          </p:sp>
          <p:grpSp>
            <p:nvGrpSpPr>
              <p:cNvPr id="74" name="Group 73">
                <a:extLst>
                  <a:ext uri="{FF2B5EF4-FFF2-40B4-BE49-F238E27FC236}">
                    <a16:creationId xmlns:a16="http://schemas.microsoft.com/office/drawing/2014/main" id="{91FA887A-6E4B-4624-BB0D-9421104CDD9A}"/>
                  </a:ext>
                </a:extLst>
              </p:cNvPr>
              <p:cNvGrpSpPr/>
              <p:nvPr/>
            </p:nvGrpSpPr>
            <p:grpSpPr>
              <a:xfrm>
                <a:off x="1433240" y="4920702"/>
                <a:ext cx="195566" cy="1651472"/>
                <a:chOff x="1193736" y="4920702"/>
                <a:chExt cx="163286" cy="1651472"/>
              </a:xfrm>
            </p:grpSpPr>
            <p:sp>
              <p:nvSpPr>
                <p:cNvPr id="93" name="Line 19">
                  <a:extLst>
                    <a:ext uri="{FF2B5EF4-FFF2-40B4-BE49-F238E27FC236}">
                      <a16:creationId xmlns:a16="http://schemas.microsoft.com/office/drawing/2014/main" id="{E44C640F-CE05-4F1A-817A-540B9CA42BD0}"/>
                    </a:ext>
                  </a:extLst>
                </p:cNvPr>
                <p:cNvSpPr>
                  <a:spLocks noChangeShapeType="1"/>
                </p:cNvSpPr>
                <p:nvPr/>
              </p:nvSpPr>
              <p:spPr bwMode="auto">
                <a:xfrm>
                  <a:off x="1275380"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94" name="TextBox 93">
                  <a:extLst>
                    <a:ext uri="{FF2B5EF4-FFF2-40B4-BE49-F238E27FC236}">
                      <a16:creationId xmlns:a16="http://schemas.microsoft.com/office/drawing/2014/main" id="{4F9B2AF6-188D-4073-8EA7-696A8231DDDB}"/>
                    </a:ext>
                  </a:extLst>
                </p:cNvPr>
                <p:cNvSpPr txBox="1"/>
                <p:nvPr/>
              </p:nvSpPr>
              <p:spPr>
                <a:xfrm>
                  <a:off x="1193736" y="4982720"/>
                  <a:ext cx="163286"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2</a:t>
                  </a:r>
                </a:p>
                <a:p>
                  <a:pPr algn="ct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fr-FR" sz="120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fr-FR" sz="120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fr-FR" sz="1200">
                      <a:solidFill>
                        <a:srgbClr val="B60D27"/>
                      </a:solidFill>
                      <a:latin typeface="Arial" panose="020B0604020202020204" pitchFamily="34" charset="0"/>
                      <a:cs typeface="Arial" panose="020B0604020202020204" pitchFamily="34" charset="0"/>
                    </a:rPr>
                    <a:t>25</a:t>
                  </a:r>
                </a:p>
                <a:p>
                  <a:pPr algn="ctr" fontAlgn="auto">
                    <a:spcBef>
                      <a:spcPts val="0"/>
                    </a:spcBef>
                    <a:spcAft>
                      <a:spcPts val="0"/>
                    </a:spcAft>
                  </a:pPr>
                  <a:r>
                    <a:rPr lang="fr-FR" sz="1200">
                      <a:solidFill>
                        <a:srgbClr val="043882"/>
                      </a:solidFill>
                      <a:latin typeface="Arial" panose="020B0604020202020204" pitchFamily="34" charset="0"/>
                      <a:cs typeface="Arial" panose="020B0604020202020204" pitchFamily="34" charset="0"/>
                    </a:rPr>
                    <a:t>29</a:t>
                  </a:r>
                </a:p>
              </p:txBody>
            </p:sp>
          </p:grpSp>
          <p:grpSp>
            <p:nvGrpSpPr>
              <p:cNvPr id="75" name="Group 74">
                <a:extLst>
                  <a:ext uri="{FF2B5EF4-FFF2-40B4-BE49-F238E27FC236}">
                    <a16:creationId xmlns:a16="http://schemas.microsoft.com/office/drawing/2014/main" id="{F66FB346-5C1B-489C-83AD-506437F89C26}"/>
                  </a:ext>
                </a:extLst>
              </p:cNvPr>
              <p:cNvGrpSpPr/>
              <p:nvPr/>
            </p:nvGrpSpPr>
            <p:grpSpPr>
              <a:xfrm>
                <a:off x="1759042" y="4920702"/>
                <a:ext cx="578423" cy="1651472"/>
                <a:chOff x="989487" y="4920702"/>
                <a:chExt cx="482941" cy="1651472"/>
              </a:xfrm>
            </p:grpSpPr>
            <p:sp>
              <p:nvSpPr>
                <p:cNvPr id="89" name="Line 19">
                  <a:extLst>
                    <a:ext uri="{FF2B5EF4-FFF2-40B4-BE49-F238E27FC236}">
                      <a16:creationId xmlns:a16="http://schemas.microsoft.com/office/drawing/2014/main" id="{D4EBEF71-33DA-496C-90FE-D8FDC1CFB0BE}"/>
                    </a:ext>
                  </a:extLst>
                </p:cNvPr>
                <p:cNvSpPr>
                  <a:spLocks noChangeShapeType="1"/>
                </p:cNvSpPr>
                <p:nvPr/>
              </p:nvSpPr>
              <p:spPr bwMode="auto">
                <a:xfrm>
                  <a:off x="1390788"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90" name="Line 21">
                  <a:extLst>
                    <a:ext uri="{FF2B5EF4-FFF2-40B4-BE49-F238E27FC236}">
                      <a16:creationId xmlns:a16="http://schemas.microsoft.com/office/drawing/2014/main" id="{987F9363-A071-4DF5-8A2A-8EEAB2D2918C}"/>
                    </a:ext>
                  </a:extLst>
                </p:cNvPr>
                <p:cNvSpPr>
                  <a:spLocks noChangeShapeType="1"/>
                </p:cNvSpPr>
                <p:nvPr/>
              </p:nvSpPr>
              <p:spPr bwMode="auto">
                <a:xfrm>
                  <a:off x="1063900"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panose="020B0604020202020204" pitchFamily="34" charset="0"/>
                    <a:cs typeface="Arial" panose="020B0604020202020204" pitchFamily="34" charset="0"/>
                  </a:endParaRPr>
                </a:p>
              </p:txBody>
            </p:sp>
            <p:sp>
              <p:nvSpPr>
                <p:cNvPr id="91" name="TextBox 90">
                  <a:extLst>
                    <a:ext uri="{FF2B5EF4-FFF2-40B4-BE49-F238E27FC236}">
                      <a16:creationId xmlns:a16="http://schemas.microsoft.com/office/drawing/2014/main" id="{ADF69463-55E4-491D-8825-86B6BF8576E0}"/>
                    </a:ext>
                  </a:extLst>
                </p:cNvPr>
                <p:cNvSpPr txBox="1"/>
                <p:nvPr/>
              </p:nvSpPr>
              <p:spPr>
                <a:xfrm>
                  <a:off x="989487" y="4982720"/>
                  <a:ext cx="163284"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4</a:t>
                  </a:r>
                </a:p>
                <a:p>
                  <a:pPr algn="ct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fr-FR" sz="120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fr-FR" sz="120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fr-FR" sz="1200">
                      <a:solidFill>
                        <a:srgbClr val="B60D27"/>
                      </a:solidFill>
                      <a:latin typeface="Arial" panose="020B0604020202020204" pitchFamily="34" charset="0"/>
                      <a:cs typeface="Arial" panose="020B0604020202020204" pitchFamily="34" charset="0"/>
                    </a:rPr>
                    <a:t>23</a:t>
                  </a:r>
                </a:p>
                <a:p>
                  <a:pPr algn="ctr" fontAlgn="auto">
                    <a:spcBef>
                      <a:spcPts val="0"/>
                    </a:spcBef>
                    <a:spcAft>
                      <a:spcPts val="0"/>
                    </a:spcAft>
                  </a:pPr>
                  <a:r>
                    <a:rPr lang="fr-FR" sz="1200">
                      <a:solidFill>
                        <a:srgbClr val="043882"/>
                      </a:solidFill>
                      <a:latin typeface="Arial" panose="020B0604020202020204" pitchFamily="34" charset="0"/>
                      <a:cs typeface="Arial" panose="020B0604020202020204" pitchFamily="34" charset="0"/>
                    </a:rPr>
                    <a:t>20</a:t>
                  </a:r>
                </a:p>
              </p:txBody>
            </p:sp>
            <p:sp>
              <p:nvSpPr>
                <p:cNvPr id="92" name="TextBox 91">
                  <a:extLst>
                    <a:ext uri="{FF2B5EF4-FFF2-40B4-BE49-F238E27FC236}">
                      <a16:creationId xmlns:a16="http://schemas.microsoft.com/office/drawing/2014/main" id="{D9715E1C-0BD4-4069-AC39-B2F4B93E5C4A}"/>
                    </a:ext>
                  </a:extLst>
                </p:cNvPr>
                <p:cNvSpPr txBox="1"/>
                <p:nvPr/>
              </p:nvSpPr>
              <p:spPr>
                <a:xfrm>
                  <a:off x="1309144" y="4982720"/>
                  <a:ext cx="163284"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6</a:t>
                  </a:r>
                </a:p>
                <a:p>
                  <a:pPr algn="ct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fr-FR" sz="120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fr-FR" sz="120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fr-FR" sz="1200">
                      <a:solidFill>
                        <a:srgbClr val="B60D27"/>
                      </a:solidFill>
                      <a:latin typeface="Arial" panose="020B0604020202020204" pitchFamily="34" charset="0"/>
                      <a:cs typeface="Arial" panose="020B0604020202020204" pitchFamily="34" charset="0"/>
                    </a:rPr>
                    <a:t>21</a:t>
                  </a:r>
                </a:p>
                <a:p>
                  <a:pPr algn="ctr" fontAlgn="auto">
                    <a:spcBef>
                      <a:spcPts val="0"/>
                    </a:spcBef>
                    <a:spcAft>
                      <a:spcPts val="0"/>
                    </a:spcAft>
                  </a:pPr>
                  <a:r>
                    <a:rPr lang="fr-FR" sz="1200">
                      <a:solidFill>
                        <a:srgbClr val="043882"/>
                      </a:solidFill>
                      <a:latin typeface="Arial" panose="020B0604020202020204" pitchFamily="34" charset="0"/>
                      <a:cs typeface="Arial" panose="020B0604020202020204" pitchFamily="34" charset="0"/>
                    </a:rPr>
                    <a:t>20</a:t>
                  </a:r>
                </a:p>
              </p:txBody>
            </p:sp>
          </p:grpSp>
          <p:grpSp>
            <p:nvGrpSpPr>
              <p:cNvPr id="76" name="Group 75">
                <a:extLst>
                  <a:ext uri="{FF2B5EF4-FFF2-40B4-BE49-F238E27FC236}">
                    <a16:creationId xmlns:a16="http://schemas.microsoft.com/office/drawing/2014/main" id="{728392D9-B657-40E3-87F9-11A1EC5FA56F}"/>
                  </a:ext>
                </a:extLst>
              </p:cNvPr>
              <p:cNvGrpSpPr/>
              <p:nvPr/>
            </p:nvGrpSpPr>
            <p:grpSpPr>
              <a:xfrm>
                <a:off x="1088352" y="4920702"/>
                <a:ext cx="1590220" cy="1651472"/>
                <a:chOff x="-46721" y="4920702"/>
                <a:chExt cx="1327730" cy="1651472"/>
              </a:xfrm>
            </p:grpSpPr>
            <p:sp>
              <p:nvSpPr>
                <p:cNvPr id="85" name="Line 19">
                  <a:extLst>
                    <a:ext uri="{FF2B5EF4-FFF2-40B4-BE49-F238E27FC236}">
                      <a16:creationId xmlns:a16="http://schemas.microsoft.com/office/drawing/2014/main" id="{F800BBC5-AC31-463B-8E23-DED505111512}"/>
                    </a:ext>
                  </a:extLst>
                </p:cNvPr>
                <p:cNvSpPr>
                  <a:spLocks noChangeShapeType="1"/>
                </p:cNvSpPr>
                <p:nvPr/>
              </p:nvSpPr>
              <p:spPr bwMode="auto">
                <a:xfrm>
                  <a:off x="34920"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86" name="Line 21">
                  <a:extLst>
                    <a:ext uri="{FF2B5EF4-FFF2-40B4-BE49-F238E27FC236}">
                      <a16:creationId xmlns:a16="http://schemas.microsoft.com/office/drawing/2014/main" id="{D948F3CA-EBA3-4FFF-BE4B-9EBE2913FC28}"/>
                    </a:ext>
                  </a:extLst>
                </p:cNvPr>
                <p:cNvSpPr>
                  <a:spLocks noChangeShapeType="1"/>
                </p:cNvSpPr>
                <p:nvPr/>
              </p:nvSpPr>
              <p:spPr bwMode="auto">
                <a:xfrm>
                  <a:off x="1192133"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panose="020B0604020202020204" pitchFamily="34" charset="0"/>
                    <a:cs typeface="Arial" panose="020B0604020202020204" pitchFamily="34" charset="0"/>
                  </a:endParaRPr>
                </a:p>
              </p:txBody>
            </p:sp>
            <p:sp>
              <p:nvSpPr>
                <p:cNvPr id="87" name="TextBox 86">
                  <a:extLst>
                    <a:ext uri="{FF2B5EF4-FFF2-40B4-BE49-F238E27FC236}">
                      <a16:creationId xmlns:a16="http://schemas.microsoft.com/office/drawing/2014/main" id="{7970E2D9-4672-46D5-8608-C22F9A8034DA}"/>
                    </a:ext>
                  </a:extLst>
                </p:cNvPr>
                <p:cNvSpPr txBox="1"/>
                <p:nvPr/>
              </p:nvSpPr>
              <p:spPr>
                <a:xfrm>
                  <a:off x="1117724" y="4982720"/>
                  <a:ext cx="163285"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8</a:t>
                  </a:r>
                </a:p>
                <a:p>
                  <a:pPr algn="ct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fr-FR" sz="120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fr-FR" sz="120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fr-FR" sz="1200">
                      <a:solidFill>
                        <a:srgbClr val="B60D27"/>
                      </a:solidFill>
                      <a:latin typeface="Arial" panose="020B0604020202020204" pitchFamily="34" charset="0"/>
                      <a:cs typeface="Arial" panose="020B0604020202020204" pitchFamily="34" charset="0"/>
                    </a:rPr>
                    <a:t>17</a:t>
                  </a:r>
                </a:p>
                <a:p>
                  <a:pPr algn="ctr" fontAlgn="auto">
                    <a:spcBef>
                      <a:spcPts val="0"/>
                    </a:spcBef>
                    <a:spcAft>
                      <a:spcPts val="0"/>
                    </a:spcAft>
                  </a:pPr>
                  <a:r>
                    <a:rPr lang="fr-FR" sz="1200">
                      <a:solidFill>
                        <a:srgbClr val="043882"/>
                      </a:solidFill>
                      <a:latin typeface="Arial" panose="020B0604020202020204" pitchFamily="34" charset="0"/>
                      <a:cs typeface="Arial" panose="020B0604020202020204" pitchFamily="34" charset="0"/>
                    </a:rPr>
                    <a:t>18</a:t>
                  </a:r>
                </a:p>
              </p:txBody>
            </p:sp>
            <p:sp>
              <p:nvSpPr>
                <p:cNvPr id="88" name="TextBox 87">
                  <a:extLst>
                    <a:ext uri="{FF2B5EF4-FFF2-40B4-BE49-F238E27FC236}">
                      <a16:creationId xmlns:a16="http://schemas.microsoft.com/office/drawing/2014/main" id="{B77C34EF-F7A8-4DB5-8A31-D5A651C1030A}"/>
                    </a:ext>
                  </a:extLst>
                </p:cNvPr>
                <p:cNvSpPr txBox="1"/>
                <p:nvPr/>
              </p:nvSpPr>
              <p:spPr>
                <a:xfrm>
                  <a:off x="-46721" y="4982720"/>
                  <a:ext cx="163285"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a:solidFill>
                        <a:srgbClr val="4D4D4D"/>
                      </a:solidFill>
                      <a:latin typeface="Arial"/>
                      <a:cs typeface="Arial" panose="020B0604020202020204" pitchFamily="34" charset="0"/>
                    </a:rPr>
                    <a:t>0</a:t>
                  </a:r>
                </a:p>
                <a:p>
                  <a:pPr algn="ctr" fontAlgn="auto">
                    <a:spcBef>
                      <a:spcPts val="0"/>
                    </a:spcBef>
                    <a:spcAft>
                      <a:spcPts val="0"/>
                    </a:spcAft>
                  </a:pPr>
                  <a:endParaRPr lang="fr-FR" sz="1200">
                    <a:solidFill>
                      <a:srgbClr val="000000"/>
                    </a:solidFill>
                    <a:latin typeface="Arial"/>
                    <a:cs typeface="Arial" panose="020B0604020202020204" pitchFamily="34" charset="0"/>
                  </a:endParaRPr>
                </a:p>
                <a:p>
                  <a:pPr algn="ctr" fontAlgn="auto">
                    <a:spcBef>
                      <a:spcPts val="0"/>
                    </a:spcBef>
                    <a:spcAft>
                      <a:spcPts val="0"/>
                    </a:spcAft>
                  </a:pPr>
                  <a:endParaRPr lang="fr-FR" sz="1200">
                    <a:solidFill>
                      <a:srgbClr val="B60D27"/>
                    </a:solidFill>
                    <a:latin typeface="Arial"/>
                    <a:cs typeface="Arial" panose="020B0604020202020204" pitchFamily="34" charset="0"/>
                  </a:endParaRPr>
                </a:p>
                <a:p>
                  <a:pPr algn="ctr" fontAlgn="auto">
                    <a:spcBef>
                      <a:spcPts val="0"/>
                    </a:spcBef>
                    <a:spcAft>
                      <a:spcPts val="0"/>
                    </a:spcAft>
                  </a:pPr>
                  <a:endParaRPr lang="fr-FR" sz="1200">
                    <a:solidFill>
                      <a:srgbClr val="B60D27"/>
                    </a:solidFill>
                    <a:latin typeface="Arial"/>
                    <a:cs typeface="Arial" panose="020B0604020202020204" pitchFamily="34" charset="0"/>
                  </a:endParaRPr>
                </a:p>
                <a:p>
                  <a:pPr algn="ctr" fontAlgn="auto">
                    <a:spcBef>
                      <a:spcPts val="0"/>
                    </a:spcBef>
                    <a:spcAft>
                      <a:spcPts val="0"/>
                    </a:spcAft>
                  </a:pPr>
                  <a:r>
                    <a:rPr lang="fr-FR" sz="1200">
                      <a:solidFill>
                        <a:srgbClr val="B60D27"/>
                      </a:solidFill>
                      <a:latin typeface="Arial"/>
                      <a:cs typeface="Arial" panose="020B0604020202020204" pitchFamily="34" charset="0"/>
                    </a:rPr>
                    <a:t>39</a:t>
                  </a:r>
                </a:p>
                <a:p>
                  <a:pPr algn="ctr" fontAlgn="auto">
                    <a:spcBef>
                      <a:spcPts val="0"/>
                    </a:spcBef>
                    <a:spcAft>
                      <a:spcPts val="0"/>
                    </a:spcAft>
                  </a:pPr>
                  <a:r>
                    <a:rPr lang="fr-FR" sz="1200">
                      <a:solidFill>
                        <a:srgbClr val="043882"/>
                      </a:solidFill>
                      <a:latin typeface="Arial"/>
                      <a:cs typeface="Arial" panose="020B0604020202020204" pitchFamily="34" charset="0"/>
                    </a:rPr>
                    <a:t>41</a:t>
                  </a:r>
                </a:p>
              </p:txBody>
            </p:sp>
          </p:grpSp>
          <p:grpSp>
            <p:nvGrpSpPr>
              <p:cNvPr id="77" name="Group 76">
                <a:extLst>
                  <a:ext uri="{FF2B5EF4-FFF2-40B4-BE49-F238E27FC236}">
                    <a16:creationId xmlns:a16="http://schemas.microsoft.com/office/drawing/2014/main" id="{084D0065-734B-462C-A19F-2A8EA6F92DCD}"/>
                  </a:ext>
                </a:extLst>
              </p:cNvPr>
              <p:cNvGrpSpPr/>
              <p:nvPr/>
            </p:nvGrpSpPr>
            <p:grpSpPr>
              <a:xfrm>
                <a:off x="2833901" y="4920702"/>
                <a:ext cx="521506" cy="1651472"/>
                <a:chOff x="934426" y="4920702"/>
                <a:chExt cx="435423" cy="1651472"/>
              </a:xfrm>
            </p:grpSpPr>
            <p:sp>
              <p:nvSpPr>
                <p:cNvPr id="81" name="Line 19">
                  <a:extLst>
                    <a:ext uri="{FF2B5EF4-FFF2-40B4-BE49-F238E27FC236}">
                      <a16:creationId xmlns:a16="http://schemas.microsoft.com/office/drawing/2014/main" id="{A832B6E4-0619-414E-943E-947BA440B33D}"/>
                    </a:ext>
                  </a:extLst>
                </p:cNvPr>
                <p:cNvSpPr>
                  <a:spLocks noChangeShapeType="1"/>
                </p:cNvSpPr>
                <p:nvPr/>
              </p:nvSpPr>
              <p:spPr bwMode="auto">
                <a:xfrm>
                  <a:off x="1288209"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82" name="Line 21">
                  <a:extLst>
                    <a:ext uri="{FF2B5EF4-FFF2-40B4-BE49-F238E27FC236}">
                      <a16:creationId xmlns:a16="http://schemas.microsoft.com/office/drawing/2014/main" id="{40F8F83A-7E27-46AF-A4F0-B91CE69BC254}"/>
                    </a:ext>
                  </a:extLst>
                </p:cNvPr>
                <p:cNvSpPr>
                  <a:spLocks noChangeShapeType="1"/>
                </p:cNvSpPr>
                <p:nvPr/>
              </p:nvSpPr>
              <p:spPr bwMode="auto">
                <a:xfrm>
                  <a:off x="1009401"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panose="020B0604020202020204" pitchFamily="34" charset="0"/>
                    <a:cs typeface="Arial" panose="020B0604020202020204" pitchFamily="34" charset="0"/>
                  </a:endParaRPr>
                </a:p>
              </p:txBody>
            </p:sp>
            <p:sp>
              <p:nvSpPr>
                <p:cNvPr id="83" name="TextBox 82">
                  <a:extLst>
                    <a:ext uri="{FF2B5EF4-FFF2-40B4-BE49-F238E27FC236}">
                      <a16:creationId xmlns:a16="http://schemas.microsoft.com/office/drawing/2014/main" id="{C0EAAF74-66E7-4E38-9A75-D659E1A688B4}"/>
                    </a:ext>
                  </a:extLst>
                </p:cNvPr>
                <p:cNvSpPr txBox="1"/>
                <p:nvPr/>
              </p:nvSpPr>
              <p:spPr>
                <a:xfrm>
                  <a:off x="934426" y="4982720"/>
                  <a:ext cx="164408"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10</a:t>
                  </a:r>
                </a:p>
                <a:p>
                  <a:pPr algn="ct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a:p>
                  <a:pPr algn="r" fontAlgn="auto">
                    <a:spcBef>
                      <a:spcPts val="0"/>
                    </a:spcBef>
                    <a:spcAft>
                      <a:spcPts val="0"/>
                    </a:spcAft>
                  </a:pPr>
                  <a:endParaRPr lang="fr-FR" sz="1200">
                    <a:solidFill>
                      <a:srgbClr val="B60D27"/>
                    </a:solidFill>
                    <a:latin typeface="Arial" panose="020B0604020202020204" pitchFamily="34" charset="0"/>
                    <a:cs typeface="Arial" panose="020B0604020202020204" pitchFamily="34" charset="0"/>
                  </a:endParaRPr>
                </a:p>
                <a:p>
                  <a:pPr algn="r" fontAlgn="auto">
                    <a:spcBef>
                      <a:spcPts val="0"/>
                    </a:spcBef>
                    <a:spcAft>
                      <a:spcPts val="0"/>
                    </a:spcAft>
                  </a:pPr>
                  <a:endParaRPr lang="fr-FR" sz="1200">
                    <a:solidFill>
                      <a:srgbClr val="B60D27"/>
                    </a:solidFill>
                    <a:latin typeface="Arial" panose="020B0604020202020204" pitchFamily="34" charset="0"/>
                    <a:cs typeface="Arial" panose="020B0604020202020204" pitchFamily="34" charset="0"/>
                  </a:endParaRPr>
                </a:p>
                <a:p>
                  <a:pPr algn="r" fontAlgn="auto">
                    <a:spcBef>
                      <a:spcPts val="0"/>
                    </a:spcBef>
                    <a:spcAft>
                      <a:spcPts val="0"/>
                    </a:spcAft>
                  </a:pPr>
                  <a:r>
                    <a:rPr lang="fr-FR" sz="1200">
                      <a:solidFill>
                        <a:srgbClr val="B60D27"/>
                      </a:solidFill>
                      <a:latin typeface="Arial" panose="020B0604020202020204" pitchFamily="34" charset="0"/>
                      <a:cs typeface="Arial" panose="020B0604020202020204" pitchFamily="34" charset="0"/>
                    </a:rPr>
                    <a:t>11</a:t>
                  </a:r>
                </a:p>
                <a:p>
                  <a:pPr algn="r" fontAlgn="auto">
                    <a:spcBef>
                      <a:spcPts val="0"/>
                    </a:spcBef>
                    <a:spcAft>
                      <a:spcPts val="0"/>
                    </a:spcAft>
                  </a:pPr>
                  <a:r>
                    <a:rPr lang="fr-FR" sz="1200">
                      <a:solidFill>
                        <a:srgbClr val="043882"/>
                      </a:solidFill>
                      <a:latin typeface="Arial" panose="020B0604020202020204" pitchFamily="34" charset="0"/>
                      <a:cs typeface="Arial" panose="020B0604020202020204" pitchFamily="34" charset="0"/>
                    </a:rPr>
                    <a:t>10</a:t>
                  </a:r>
                </a:p>
              </p:txBody>
            </p:sp>
            <p:sp>
              <p:nvSpPr>
                <p:cNvPr id="84" name="TextBox 83">
                  <a:extLst>
                    <a:ext uri="{FF2B5EF4-FFF2-40B4-BE49-F238E27FC236}">
                      <a16:creationId xmlns:a16="http://schemas.microsoft.com/office/drawing/2014/main" id="{DAD1FE56-BF8D-42F5-A32A-D7EFE1A1E392}"/>
                    </a:ext>
                  </a:extLst>
                </p:cNvPr>
                <p:cNvSpPr txBox="1"/>
                <p:nvPr/>
              </p:nvSpPr>
              <p:spPr>
                <a:xfrm>
                  <a:off x="1206564" y="4982720"/>
                  <a:ext cx="163285"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12</a:t>
                  </a:r>
                </a:p>
                <a:p>
                  <a:pPr algn="ct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fr-FR" sz="120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fr-FR" sz="120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fr-FR" sz="1200">
                      <a:solidFill>
                        <a:srgbClr val="B60D27"/>
                      </a:solidFill>
                      <a:latin typeface="Arial" panose="020B0604020202020204" pitchFamily="34" charset="0"/>
                      <a:cs typeface="Arial" panose="020B0604020202020204" pitchFamily="34" charset="0"/>
                    </a:rPr>
                    <a:t>1</a:t>
                  </a:r>
                </a:p>
                <a:p>
                  <a:pPr algn="ctr" fontAlgn="auto">
                    <a:spcBef>
                      <a:spcPts val="0"/>
                    </a:spcBef>
                    <a:spcAft>
                      <a:spcPts val="0"/>
                    </a:spcAft>
                  </a:pPr>
                  <a:r>
                    <a:rPr lang="fr-FR" sz="1200">
                      <a:solidFill>
                        <a:srgbClr val="043882"/>
                      </a:solidFill>
                      <a:latin typeface="Arial" panose="020B0604020202020204" pitchFamily="34" charset="0"/>
                      <a:cs typeface="Arial" panose="020B0604020202020204" pitchFamily="34" charset="0"/>
                    </a:rPr>
                    <a:t>2</a:t>
                  </a:r>
                </a:p>
              </p:txBody>
            </p:sp>
          </p:grpSp>
          <p:sp>
            <p:nvSpPr>
              <p:cNvPr id="78" name="Line 21">
                <a:extLst>
                  <a:ext uri="{FF2B5EF4-FFF2-40B4-BE49-F238E27FC236}">
                    <a16:creationId xmlns:a16="http://schemas.microsoft.com/office/drawing/2014/main" id="{B64F5A1E-285A-4E36-B74D-2AFA689AC51B}"/>
                  </a:ext>
                </a:extLst>
              </p:cNvPr>
              <p:cNvSpPr>
                <a:spLocks noChangeShapeType="1"/>
              </p:cNvSpPr>
              <p:nvPr/>
            </p:nvSpPr>
            <p:spPr bwMode="auto">
              <a:xfrm>
                <a:off x="3597765"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E66F7F3A-FE0D-4BA1-BA46-9CB6D2180506}"/>
                  </a:ext>
                </a:extLst>
              </p:cNvPr>
              <p:cNvSpPr txBox="1"/>
              <p:nvPr/>
            </p:nvSpPr>
            <p:spPr>
              <a:xfrm>
                <a:off x="3508638" y="4982720"/>
                <a:ext cx="195566"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14</a:t>
                </a:r>
              </a:p>
              <a:p>
                <a:pPr algn="ct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fr-FR" sz="120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fr-FR" sz="120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fr-FR" sz="1200">
                    <a:solidFill>
                      <a:srgbClr val="B60D27"/>
                    </a:solidFill>
                    <a:latin typeface="Arial" panose="020B0604020202020204" pitchFamily="34" charset="0"/>
                    <a:cs typeface="Arial" panose="020B0604020202020204" pitchFamily="34" charset="0"/>
                  </a:rPr>
                  <a:t>0</a:t>
                </a:r>
              </a:p>
              <a:p>
                <a:pPr algn="ctr" fontAlgn="auto">
                  <a:spcBef>
                    <a:spcPts val="0"/>
                  </a:spcBef>
                  <a:spcAft>
                    <a:spcPts val="0"/>
                  </a:spcAft>
                </a:pPr>
                <a:r>
                  <a:rPr lang="fr-FR" sz="1200">
                    <a:solidFill>
                      <a:srgbClr val="043882"/>
                    </a:solidFill>
                    <a:latin typeface="Arial" panose="020B0604020202020204" pitchFamily="34" charset="0"/>
                    <a:cs typeface="Arial" panose="020B0604020202020204" pitchFamily="34" charset="0"/>
                  </a:rPr>
                  <a:t>0</a:t>
                </a:r>
              </a:p>
            </p:txBody>
          </p:sp>
          <p:sp>
            <p:nvSpPr>
              <p:cNvPr id="80" name="TextBox 79">
                <a:extLst>
                  <a:ext uri="{FF2B5EF4-FFF2-40B4-BE49-F238E27FC236}">
                    <a16:creationId xmlns:a16="http://schemas.microsoft.com/office/drawing/2014/main" id="{C0CD87DF-24D0-4BAC-B9B5-3A460AE4EF43}"/>
                  </a:ext>
                </a:extLst>
              </p:cNvPr>
              <p:cNvSpPr txBox="1"/>
              <p:nvPr/>
            </p:nvSpPr>
            <p:spPr>
              <a:xfrm>
                <a:off x="665655" y="5466868"/>
                <a:ext cx="473223" cy="1118686"/>
              </a:xfrm>
              <a:prstGeom prst="rect">
                <a:avLst/>
              </a:prstGeom>
              <a:noFill/>
            </p:spPr>
            <p:txBody>
              <a:bodyPr wrap="none" rtlCol="0">
                <a:spAutoFit/>
              </a:bodyPr>
              <a:lstStyle/>
              <a:p>
                <a:pPr algn="r"/>
                <a:endParaRPr lang="fr-FR" sz="1200">
                  <a:solidFill>
                    <a:srgbClr val="B60D27"/>
                  </a:solidFill>
                  <a:latin typeface="Arial" panose="020B0604020202020204" pitchFamily="34" charset="0"/>
                  <a:cs typeface="Arial" panose="020B0604020202020204" pitchFamily="34" charset="0"/>
                </a:endParaRPr>
              </a:p>
              <a:p>
                <a:pPr algn="r"/>
                <a:endParaRPr lang="fr-FR" sz="1200">
                  <a:solidFill>
                    <a:srgbClr val="B60D27"/>
                  </a:solidFill>
                  <a:latin typeface="Arial" panose="020B0604020202020204" pitchFamily="34" charset="0"/>
                  <a:cs typeface="Arial" panose="020B0604020202020204" pitchFamily="34" charset="0"/>
                </a:endParaRPr>
              </a:p>
              <a:p>
                <a:pPr algn="r"/>
                <a:r>
                  <a:rPr lang="fr-FR" sz="1200">
                    <a:solidFill>
                      <a:srgbClr val="B60D27"/>
                    </a:solidFill>
                    <a:latin typeface="Arial" panose="020B0604020202020204" pitchFamily="34" charset="0"/>
                    <a:cs typeface="Arial" panose="020B0604020202020204" pitchFamily="34" charset="0"/>
                  </a:rPr>
                  <a:t>FLOX</a:t>
                </a:r>
              </a:p>
              <a:p>
                <a:pPr algn="r"/>
                <a:r>
                  <a:rPr lang="fr-FR" sz="1200">
                    <a:solidFill>
                      <a:srgbClr val="043882"/>
                    </a:solidFill>
                    <a:latin typeface="Arial" panose="020B0604020202020204" pitchFamily="34" charset="0"/>
                    <a:cs typeface="Arial" panose="020B0604020202020204" pitchFamily="34" charset="0"/>
                  </a:rPr>
                  <a:t>FL</a:t>
                </a:r>
              </a:p>
            </p:txBody>
          </p:sp>
        </p:grpSp>
        <p:sp>
          <p:nvSpPr>
            <p:cNvPr id="27" name="TextBox 26">
              <a:extLst>
                <a:ext uri="{FF2B5EF4-FFF2-40B4-BE49-F238E27FC236}">
                  <a16:creationId xmlns:a16="http://schemas.microsoft.com/office/drawing/2014/main" id="{C6EF7D63-08AB-4FF3-ACA9-4841D7C83E20}"/>
                </a:ext>
              </a:extLst>
            </p:cNvPr>
            <p:cNvSpPr txBox="1"/>
            <p:nvPr/>
          </p:nvSpPr>
          <p:spPr>
            <a:xfrm>
              <a:off x="1642219" y="2531814"/>
              <a:ext cx="2550699" cy="523220"/>
            </a:xfrm>
            <a:prstGeom prst="rect">
              <a:avLst/>
            </a:prstGeom>
            <a:noFill/>
          </p:spPr>
          <p:txBody>
            <a:bodyPr wrap="none" rtlCol="0">
              <a:spAutoFit/>
            </a:bodyPr>
            <a:lstStyle/>
            <a:p>
              <a:pPr algn="ctr" fontAlgn="auto">
                <a:spcBef>
                  <a:spcPts val="0"/>
                </a:spcBef>
                <a:spcAft>
                  <a:spcPts val="0"/>
                </a:spcAft>
              </a:pPr>
              <a:r>
                <a:rPr lang="fr-FR" sz="1400" b="1" dirty="0">
                  <a:solidFill>
                    <a:srgbClr val="4D4D4D"/>
                  </a:solidFill>
                  <a:latin typeface="Arial"/>
                  <a:cs typeface="Arial"/>
                </a:rPr>
                <a:t>Tumeurs avec RPS bas</a:t>
              </a:r>
            </a:p>
            <a:p>
              <a:pPr algn="ctr" fontAlgn="auto">
                <a:spcBef>
                  <a:spcPts val="0"/>
                </a:spcBef>
                <a:spcAft>
                  <a:spcPts val="0"/>
                </a:spcAft>
              </a:pPr>
              <a:r>
                <a:rPr lang="fr-FR" sz="1400" b="1" dirty="0">
                  <a:solidFill>
                    <a:srgbClr val="4D4D4D"/>
                  </a:solidFill>
                  <a:latin typeface="Arial"/>
                  <a:cs typeface="Arial"/>
                </a:rPr>
                <a:t>(stem-</a:t>
              </a:r>
              <a:r>
                <a:rPr lang="fr-FR" sz="1400" b="1" dirty="0" err="1">
                  <a:solidFill>
                    <a:srgbClr val="4D4D4D"/>
                  </a:solidFill>
                  <a:latin typeface="Arial"/>
                  <a:cs typeface="Arial"/>
                </a:rPr>
                <a:t>like</a:t>
              </a:r>
              <a:r>
                <a:rPr lang="fr-FR" sz="1400" b="1" dirty="0">
                  <a:solidFill>
                    <a:srgbClr val="4D4D4D"/>
                  </a:solidFill>
                  <a:latin typeface="Arial"/>
                  <a:cs typeface="Arial"/>
                </a:rPr>
                <a:t> </a:t>
              </a:r>
              <a:r>
                <a:rPr lang="fr-FR" sz="1400" b="1" dirty="0" err="1">
                  <a:solidFill>
                    <a:srgbClr val="4D4D4D"/>
                  </a:solidFill>
                  <a:latin typeface="Arial"/>
                  <a:cs typeface="Arial"/>
                </a:rPr>
                <a:t>repair</a:t>
              </a:r>
              <a:r>
                <a:rPr lang="fr-FR" sz="1400" b="1" dirty="0">
                  <a:solidFill>
                    <a:srgbClr val="4D4D4D"/>
                  </a:solidFill>
                  <a:latin typeface="Arial"/>
                  <a:cs typeface="Arial"/>
                </a:rPr>
                <a:t> ≤ médiane)</a:t>
              </a:r>
            </a:p>
          </p:txBody>
        </p:sp>
        <p:cxnSp>
          <p:nvCxnSpPr>
            <p:cNvPr id="28" name="Straight Connector 27">
              <a:extLst>
                <a:ext uri="{FF2B5EF4-FFF2-40B4-BE49-F238E27FC236}">
                  <a16:creationId xmlns:a16="http://schemas.microsoft.com/office/drawing/2014/main" id="{3616C33E-FB0D-4FD7-86B0-423E0FA83EDA}"/>
                </a:ext>
              </a:extLst>
            </p:cNvPr>
            <p:cNvCxnSpPr/>
            <p:nvPr/>
          </p:nvCxnSpPr>
          <p:spPr>
            <a:xfrm>
              <a:off x="3868638" y="3749646"/>
              <a:ext cx="0" cy="54000"/>
            </a:xfrm>
            <a:prstGeom prst="line">
              <a:avLst/>
            </a:prstGeom>
            <a:noFill/>
            <a:ln w="19050" cap="flat">
              <a:solidFill>
                <a:srgbClr val="B60D27"/>
              </a:solidFill>
              <a:prstDash val="solid"/>
              <a:miter/>
            </a:ln>
          </p:spPr>
        </p:cxnSp>
        <p:cxnSp>
          <p:nvCxnSpPr>
            <p:cNvPr id="29" name="Straight Connector 28">
              <a:extLst>
                <a:ext uri="{FF2B5EF4-FFF2-40B4-BE49-F238E27FC236}">
                  <a16:creationId xmlns:a16="http://schemas.microsoft.com/office/drawing/2014/main" id="{A1224D9D-23C3-4B1A-B632-16C8735DCE8F}"/>
                </a:ext>
              </a:extLst>
            </p:cNvPr>
            <p:cNvCxnSpPr>
              <a:cxnSpLocks/>
            </p:cNvCxnSpPr>
            <p:nvPr/>
          </p:nvCxnSpPr>
          <p:spPr>
            <a:xfrm>
              <a:off x="4015914" y="3749646"/>
              <a:ext cx="0" cy="54000"/>
            </a:xfrm>
            <a:prstGeom prst="line">
              <a:avLst/>
            </a:prstGeom>
            <a:noFill/>
            <a:ln w="19050" cap="flat">
              <a:solidFill>
                <a:srgbClr val="B60D27"/>
              </a:solidFill>
              <a:prstDash val="solid"/>
              <a:miter/>
            </a:ln>
          </p:spPr>
        </p:cxnSp>
        <p:cxnSp>
          <p:nvCxnSpPr>
            <p:cNvPr id="30" name="Straight Connector 29">
              <a:extLst>
                <a:ext uri="{FF2B5EF4-FFF2-40B4-BE49-F238E27FC236}">
                  <a16:creationId xmlns:a16="http://schemas.microsoft.com/office/drawing/2014/main" id="{E5783354-9F81-485F-B99F-855E59902544}"/>
                </a:ext>
              </a:extLst>
            </p:cNvPr>
            <p:cNvCxnSpPr/>
            <p:nvPr/>
          </p:nvCxnSpPr>
          <p:spPr>
            <a:xfrm>
              <a:off x="3812477" y="3749646"/>
              <a:ext cx="0" cy="54000"/>
            </a:xfrm>
            <a:prstGeom prst="line">
              <a:avLst/>
            </a:prstGeom>
            <a:noFill/>
            <a:ln w="19050" cap="flat">
              <a:solidFill>
                <a:srgbClr val="B60D27"/>
              </a:solidFill>
              <a:prstDash val="solid"/>
              <a:miter/>
            </a:ln>
          </p:spPr>
        </p:cxnSp>
        <p:cxnSp>
          <p:nvCxnSpPr>
            <p:cNvPr id="31" name="Straight Connector 30">
              <a:extLst>
                <a:ext uri="{FF2B5EF4-FFF2-40B4-BE49-F238E27FC236}">
                  <a16:creationId xmlns:a16="http://schemas.microsoft.com/office/drawing/2014/main" id="{8A31900C-1B6D-40D7-BE38-9FD20408458E}"/>
                </a:ext>
              </a:extLst>
            </p:cNvPr>
            <p:cNvCxnSpPr/>
            <p:nvPr/>
          </p:nvCxnSpPr>
          <p:spPr>
            <a:xfrm>
              <a:off x="3680616" y="3749646"/>
              <a:ext cx="0" cy="54000"/>
            </a:xfrm>
            <a:prstGeom prst="line">
              <a:avLst/>
            </a:prstGeom>
            <a:noFill/>
            <a:ln w="19050" cap="flat">
              <a:solidFill>
                <a:srgbClr val="B60D27"/>
              </a:solidFill>
              <a:prstDash val="solid"/>
              <a:miter/>
            </a:ln>
          </p:spPr>
        </p:cxnSp>
        <p:cxnSp>
          <p:nvCxnSpPr>
            <p:cNvPr id="32" name="Straight Connector 31">
              <a:extLst>
                <a:ext uri="{FF2B5EF4-FFF2-40B4-BE49-F238E27FC236}">
                  <a16:creationId xmlns:a16="http://schemas.microsoft.com/office/drawing/2014/main" id="{8B5CC46D-7D47-49F6-9DB4-D55624218809}"/>
                </a:ext>
              </a:extLst>
            </p:cNvPr>
            <p:cNvCxnSpPr/>
            <p:nvPr/>
          </p:nvCxnSpPr>
          <p:spPr>
            <a:xfrm>
              <a:off x="3550591" y="3749646"/>
              <a:ext cx="0" cy="54000"/>
            </a:xfrm>
            <a:prstGeom prst="line">
              <a:avLst/>
            </a:prstGeom>
            <a:noFill/>
            <a:ln w="19050" cap="flat">
              <a:solidFill>
                <a:srgbClr val="B60D27"/>
              </a:solidFill>
              <a:prstDash val="solid"/>
              <a:miter/>
            </a:ln>
          </p:spPr>
        </p:cxnSp>
        <p:cxnSp>
          <p:nvCxnSpPr>
            <p:cNvPr id="33" name="Straight Connector 32">
              <a:extLst>
                <a:ext uri="{FF2B5EF4-FFF2-40B4-BE49-F238E27FC236}">
                  <a16:creationId xmlns:a16="http://schemas.microsoft.com/office/drawing/2014/main" id="{453E2A35-9C2E-465D-BD52-F37C43D375A9}"/>
                </a:ext>
              </a:extLst>
            </p:cNvPr>
            <p:cNvCxnSpPr/>
            <p:nvPr/>
          </p:nvCxnSpPr>
          <p:spPr>
            <a:xfrm>
              <a:off x="3627984" y="3749646"/>
              <a:ext cx="0" cy="54000"/>
            </a:xfrm>
            <a:prstGeom prst="line">
              <a:avLst/>
            </a:prstGeom>
            <a:noFill/>
            <a:ln w="19050" cap="flat">
              <a:solidFill>
                <a:srgbClr val="B60D27"/>
              </a:solidFill>
              <a:prstDash val="solid"/>
              <a:miter/>
            </a:ln>
          </p:spPr>
        </p:cxnSp>
        <p:cxnSp>
          <p:nvCxnSpPr>
            <p:cNvPr id="34" name="Straight Connector 33">
              <a:extLst>
                <a:ext uri="{FF2B5EF4-FFF2-40B4-BE49-F238E27FC236}">
                  <a16:creationId xmlns:a16="http://schemas.microsoft.com/office/drawing/2014/main" id="{9525CD1B-E932-4622-911B-5EF449AD8461}"/>
                </a:ext>
              </a:extLst>
            </p:cNvPr>
            <p:cNvCxnSpPr/>
            <p:nvPr/>
          </p:nvCxnSpPr>
          <p:spPr>
            <a:xfrm>
              <a:off x="3505656" y="3749646"/>
              <a:ext cx="0" cy="54000"/>
            </a:xfrm>
            <a:prstGeom prst="line">
              <a:avLst/>
            </a:prstGeom>
            <a:noFill/>
            <a:ln w="19050" cap="flat">
              <a:solidFill>
                <a:srgbClr val="B60D27"/>
              </a:solidFill>
              <a:prstDash val="solid"/>
              <a:miter/>
            </a:ln>
          </p:spPr>
        </p:cxnSp>
        <p:cxnSp>
          <p:nvCxnSpPr>
            <p:cNvPr id="35" name="Straight Connector 34">
              <a:extLst>
                <a:ext uri="{FF2B5EF4-FFF2-40B4-BE49-F238E27FC236}">
                  <a16:creationId xmlns:a16="http://schemas.microsoft.com/office/drawing/2014/main" id="{685C6159-E966-4F86-A778-63D827E052C8}"/>
                </a:ext>
              </a:extLst>
            </p:cNvPr>
            <p:cNvCxnSpPr/>
            <p:nvPr/>
          </p:nvCxnSpPr>
          <p:spPr>
            <a:xfrm>
              <a:off x="3445501" y="3749646"/>
              <a:ext cx="0" cy="54000"/>
            </a:xfrm>
            <a:prstGeom prst="line">
              <a:avLst/>
            </a:prstGeom>
            <a:noFill/>
            <a:ln w="19050" cap="flat">
              <a:solidFill>
                <a:srgbClr val="B60D27"/>
              </a:solidFill>
              <a:prstDash val="solid"/>
              <a:miter/>
            </a:ln>
          </p:spPr>
        </p:cxnSp>
        <p:cxnSp>
          <p:nvCxnSpPr>
            <p:cNvPr id="36" name="Straight Connector 35">
              <a:extLst>
                <a:ext uri="{FF2B5EF4-FFF2-40B4-BE49-F238E27FC236}">
                  <a16:creationId xmlns:a16="http://schemas.microsoft.com/office/drawing/2014/main" id="{68985BB5-E71D-49D5-A9A4-549C081F70B6}"/>
                </a:ext>
              </a:extLst>
            </p:cNvPr>
            <p:cNvCxnSpPr/>
            <p:nvPr/>
          </p:nvCxnSpPr>
          <p:spPr>
            <a:xfrm>
              <a:off x="2947645" y="3749646"/>
              <a:ext cx="0" cy="54000"/>
            </a:xfrm>
            <a:prstGeom prst="line">
              <a:avLst/>
            </a:prstGeom>
            <a:noFill/>
            <a:ln w="19050" cap="flat">
              <a:solidFill>
                <a:srgbClr val="B60D27"/>
              </a:solidFill>
              <a:prstDash val="solid"/>
              <a:miter/>
            </a:ln>
          </p:spPr>
        </p:cxnSp>
        <p:cxnSp>
          <p:nvCxnSpPr>
            <p:cNvPr id="37" name="Straight Connector 36">
              <a:extLst>
                <a:ext uri="{FF2B5EF4-FFF2-40B4-BE49-F238E27FC236}">
                  <a16:creationId xmlns:a16="http://schemas.microsoft.com/office/drawing/2014/main" id="{0EC34188-7C09-43C8-88D5-26276568773A}"/>
                </a:ext>
              </a:extLst>
            </p:cNvPr>
            <p:cNvCxnSpPr/>
            <p:nvPr/>
          </p:nvCxnSpPr>
          <p:spPr>
            <a:xfrm>
              <a:off x="3365894" y="3749646"/>
              <a:ext cx="0" cy="54000"/>
            </a:xfrm>
            <a:prstGeom prst="line">
              <a:avLst/>
            </a:prstGeom>
            <a:noFill/>
            <a:ln w="19050" cap="flat">
              <a:solidFill>
                <a:srgbClr val="B60D27"/>
              </a:solidFill>
              <a:prstDash val="solid"/>
              <a:miter/>
            </a:ln>
          </p:spPr>
        </p:cxnSp>
        <p:sp>
          <p:nvSpPr>
            <p:cNvPr id="38" name="Rectangle 37">
              <a:extLst>
                <a:ext uri="{FF2B5EF4-FFF2-40B4-BE49-F238E27FC236}">
                  <a16:creationId xmlns:a16="http://schemas.microsoft.com/office/drawing/2014/main" id="{8EA362EA-3B5D-4CDB-BC96-45E7CE1DA9F8}"/>
                </a:ext>
              </a:extLst>
            </p:cNvPr>
            <p:cNvSpPr/>
            <p:nvPr/>
          </p:nvSpPr>
          <p:spPr>
            <a:xfrm>
              <a:off x="3456421" y="3424900"/>
              <a:ext cx="587020" cy="276999"/>
            </a:xfrm>
            <a:prstGeom prst="rect">
              <a:avLst/>
            </a:prstGeom>
          </p:spPr>
          <p:txBody>
            <a:bodyPr wrap="none">
              <a:spAutoFit/>
            </a:bodyPr>
            <a:lstStyle/>
            <a:p>
              <a:pPr algn="r"/>
              <a:r>
                <a:rPr lang="fr-FR" sz="1200">
                  <a:solidFill>
                    <a:srgbClr val="B60D27"/>
                  </a:solidFill>
                  <a:latin typeface="Arial" panose="020B0604020202020204" pitchFamily="34" charset="0"/>
                  <a:cs typeface="Arial" panose="020B0604020202020204" pitchFamily="34" charset="0"/>
                </a:rPr>
                <a:t>FLOX</a:t>
              </a:r>
            </a:p>
          </p:txBody>
        </p:sp>
        <p:sp>
          <p:nvSpPr>
            <p:cNvPr id="39" name="TextBox 38">
              <a:extLst>
                <a:ext uri="{FF2B5EF4-FFF2-40B4-BE49-F238E27FC236}">
                  <a16:creationId xmlns:a16="http://schemas.microsoft.com/office/drawing/2014/main" id="{90999557-C45F-41DD-AC23-8F38D36904E0}"/>
                </a:ext>
              </a:extLst>
            </p:cNvPr>
            <p:cNvSpPr txBox="1"/>
            <p:nvPr/>
          </p:nvSpPr>
          <p:spPr>
            <a:xfrm>
              <a:off x="1423614" y="3893024"/>
              <a:ext cx="832279" cy="461665"/>
            </a:xfrm>
            <a:prstGeom prst="rect">
              <a:avLst/>
            </a:prstGeom>
            <a:noFill/>
          </p:spPr>
          <p:txBody>
            <a:bodyPr wrap="none" rtlCol="0">
              <a:spAutoFit/>
            </a:bodyPr>
            <a:lstStyle/>
            <a:p>
              <a:pPr fontAlgn="auto">
                <a:spcBef>
                  <a:spcPts val="0"/>
                </a:spcBef>
                <a:spcAft>
                  <a:spcPts val="0"/>
                </a:spcAft>
              </a:pPr>
              <a:r>
                <a:rPr lang="fr-FR" sz="1200">
                  <a:solidFill>
                    <a:srgbClr val="4D4D4D"/>
                  </a:solidFill>
                  <a:latin typeface="Arial"/>
                  <a:cs typeface="Arial"/>
                </a:rPr>
                <a:t>HR 0,851</a:t>
              </a:r>
            </a:p>
            <a:p>
              <a:pPr fontAlgn="auto">
                <a:spcBef>
                  <a:spcPts val="0"/>
                </a:spcBef>
                <a:spcAft>
                  <a:spcPts val="0"/>
                </a:spcAft>
              </a:pPr>
              <a:r>
                <a:rPr lang="fr-FR" sz="1200">
                  <a:solidFill>
                    <a:srgbClr val="4D4D4D"/>
                  </a:solidFill>
                  <a:latin typeface="Arial"/>
                  <a:cs typeface="Arial"/>
                </a:rPr>
                <a:t>p=0,607</a:t>
              </a:r>
            </a:p>
          </p:txBody>
        </p:sp>
        <p:sp>
          <p:nvSpPr>
            <p:cNvPr id="40" name="Rectangle 39">
              <a:extLst>
                <a:ext uri="{FF2B5EF4-FFF2-40B4-BE49-F238E27FC236}">
                  <a16:creationId xmlns:a16="http://schemas.microsoft.com/office/drawing/2014/main" id="{22D6FF54-9B8D-4791-92A9-F7CE5D074E57}"/>
                </a:ext>
              </a:extLst>
            </p:cNvPr>
            <p:cNvSpPr/>
            <p:nvPr/>
          </p:nvSpPr>
          <p:spPr>
            <a:xfrm>
              <a:off x="3448275" y="3972618"/>
              <a:ext cx="364202" cy="276999"/>
            </a:xfrm>
            <a:prstGeom prst="rect">
              <a:avLst/>
            </a:prstGeom>
          </p:spPr>
          <p:txBody>
            <a:bodyPr wrap="none">
              <a:spAutoFit/>
            </a:bodyPr>
            <a:lstStyle/>
            <a:p>
              <a:pPr algn="r"/>
              <a:r>
                <a:rPr lang="fr-FR" sz="1200">
                  <a:solidFill>
                    <a:srgbClr val="043882"/>
                  </a:solidFill>
                  <a:latin typeface="Arial" panose="020B0604020202020204" pitchFamily="34" charset="0"/>
                  <a:cs typeface="Arial" panose="020B0604020202020204" pitchFamily="34" charset="0"/>
                </a:rPr>
                <a:t>FL</a:t>
              </a:r>
            </a:p>
          </p:txBody>
        </p:sp>
        <p:cxnSp>
          <p:nvCxnSpPr>
            <p:cNvPr id="41" name="Straight Connector 40">
              <a:extLst>
                <a:ext uri="{FF2B5EF4-FFF2-40B4-BE49-F238E27FC236}">
                  <a16:creationId xmlns:a16="http://schemas.microsoft.com/office/drawing/2014/main" id="{1DBC96B3-32F5-43DB-928F-DA890D63182A}"/>
                </a:ext>
              </a:extLst>
            </p:cNvPr>
            <p:cNvCxnSpPr/>
            <p:nvPr/>
          </p:nvCxnSpPr>
          <p:spPr>
            <a:xfrm>
              <a:off x="2786736" y="3851247"/>
              <a:ext cx="0" cy="54000"/>
            </a:xfrm>
            <a:prstGeom prst="line">
              <a:avLst/>
            </a:prstGeom>
            <a:noFill/>
            <a:ln w="19050" cap="flat">
              <a:solidFill>
                <a:srgbClr val="043882"/>
              </a:solidFill>
              <a:prstDash val="solid"/>
              <a:miter/>
            </a:ln>
          </p:spPr>
        </p:cxnSp>
        <p:grpSp>
          <p:nvGrpSpPr>
            <p:cNvPr id="42" name="Group 41">
              <a:extLst>
                <a:ext uri="{FF2B5EF4-FFF2-40B4-BE49-F238E27FC236}">
                  <a16:creationId xmlns:a16="http://schemas.microsoft.com/office/drawing/2014/main" id="{ECF9B455-E03E-4546-94DC-5D1ABD19F9C0}"/>
                </a:ext>
              </a:extLst>
            </p:cNvPr>
            <p:cNvGrpSpPr/>
            <p:nvPr/>
          </p:nvGrpSpPr>
          <p:grpSpPr>
            <a:xfrm>
              <a:off x="3268591" y="3937651"/>
              <a:ext cx="716315" cy="54000"/>
              <a:chOff x="3268591" y="3937651"/>
              <a:chExt cx="716315" cy="54000"/>
            </a:xfrm>
          </p:grpSpPr>
          <p:cxnSp>
            <p:nvCxnSpPr>
              <p:cNvPr id="49" name="Straight Connector 48">
                <a:extLst>
                  <a:ext uri="{FF2B5EF4-FFF2-40B4-BE49-F238E27FC236}">
                    <a16:creationId xmlns:a16="http://schemas.microsoft.com/office/drawing/2014/main" id="{E7B2429F-0FDF-4AE4-906E-83C45F608E9F}"/>
                  </a:ext>
                </a:extLst>
              </p:cNvPr>
              <p:cNvCxnSpPr>
                <a:cxnSpLocks/>
              </p:cNvCxnSpPr>
              <p:nvPr/>
            </p:nvCxnSpPr>
            <p:spPr>
              <a:xfrm>
                <a:off x="3984906" y="3937651"/>
                <a:ext cx="0" cy="54000"/>
              </a:xfrm>
              <a:prstGeom prst="line">
                <a:avLst/>
              </a:prstGeom>
              <a:noFill/>
              <a:ln w="19050" cap="flat">
                <a:solidFill>
                  <a:srgbClr val="043882"/>
                </a:solidFill>
                <a:prstDash val="solid"/>
                <a:miter/>
              </a:ln>
            </p:spPr>
          </p:cxnSp>
          <p:cxnSp>
            <p:nvCxnSpPr>
              <p:cNvPr id="50" name="Straight Connector 49">
                <a:extLst>
                  <a:ext uri="{FF2B5EF4-FFF2-40B4-BE49-F238E27FC236}">
                    <a16:creationId xmlns:a16="http://schemas.microsoft.com/office/drawing/2014/main" id="{F1479925-2C9C-4BFD-BBB5-01CC9D9924CD}"/>
                  </a:ext>
                </a:extLst>
              </p:cNvPr>
              <p:cNvCxnSpPr>
                <a:cxnSpLocks/>
              </p:cNvCxnSpPr>
              <p:nvPr/>
            </p:nvCxnSpPr>
            <p:spPr>
              <a:xfrm>
                <a:off x="3911320" y="3937651"/>
                <a:ext cx="0" cy="54000"/>
              </a:xfrm>
              <a:prstGeom prst="line">
                <a:avLst/>
              </a:prstGeom>
              <a:noFill/>
              <a:ln w="19050" cap="flat">
                <a:solidFill>
                  <a:srgbClr val="043882"/>
                </a:solidFill>
                <a:prstDash val="solid"/>
                <a:miter/>
              </a:ln>
            </p:spPr>
          </p:cxnSp>
          <p:cxnSp>
            <p:nvCxnSpPr>
              <p:cNvPr id="51" name="Straight Connector 50">
                <a:extLst>
                  <a:ext uri="{FF2B5EF4-FFF2-40B4-BE49-F238E27FC236}">
                    <a16:creationId xmlns:a16="http://schemas.microsoft.com/office/drawing/2014/main" id="{3419CB77-A0CD-4DAA-A05D-BD526EAD835C}"/>
                  </a:ext>
                </a:extLst>
              </p:cNvPr>
              <p:cNvCxnSpPr/>
              <p:nvPr/>
            </p:nvCxnSpPr>
            <p:spPr>
              <a:xfrm>
                <a:off x="3576206" y="3937651"/>
                <a:ext cx="0" cy="54000"/>
              </a:xfrm>
              <a:prstGeom prst="line">
                <a:avLst/>
              </a:prstGeom>
              <a:noFill/>
              <a:ln w="19050" cap="flat">
                <a:solidFill>
                  <a:srgbClr val="043882"/>
                </a:solidFill>
                <a:prstDash val="solid"/>
                <a:miter/>
              </a:ln>
            </p:spPr>
          </p:cxnSp>
          <p:cxnSp>
            <p:nvCxnSpPr>
              <p:cNvPr id="52" name="Straight Connector 51">
                <a:extLst>
                  <a:ext uri="{FF2B5EF4-FFF2-40B4-BE49-F238E27FC236}">
                    <a16:creationId xmlns:a16="http://schemas.microsoft.com/office/drawing/2014/main" id="{75499E5F-F670-42D1-B5EE-969D135EF530}"/>
                  </a:ext>
                </a:extLst>
              </p:cNvPr>
              <p:cNvCxnSpPr/>
              <p:nvPr/>
            </p:nvCxnSpPr>
            <p:spPr>
              <a:xfrm>
                <a:off x="3627984" y="3937651"/>
                <a:ext cx="0" cy="54000"/>
              </a:xfrm>
              <a:prstGeom prst="line">
                <a:avLst/>
              </a:prstGeom>
              <a:noFill/>
              <a:ln w="19050" cap="flat">
                <a:solidFill>
                  <a:srgbClr val="043882"/>
                </a:solidFill>
                <a:prstDash val="solid"/>
                <a:miter/>
              </a:ln>
            </p:spPr>
          </p:cxnSp>
          <p:cxnSp>
            <p:nvCxnSpPr>
              <p:cNvPr id="53" name="Straight Connector 52">
                <a:extLst>
                  <a:ext uri="{FF2B5EF4-FFF2-40B4-BE49-F238E27FC236}">
                    <a16:creationId xmlns:a16="http://schemas.microsoft.com/office/drawing/2014/main" id="{00136BF6-90FE-4765-94C9-44708E1DA622}"/>
                  </a:ext>
                </a:extLst>
              </p:cNvPr>
              <p:cNvCxnSpPr/>
              <p:nvPr/>
            </p:nvCxnSpPr>
            <p:spPr>
              <a:xfrm>
                <a:off x="3465289" y="3937651"/>
                <a:ext cx="0" cy="54000"/>
              </a:xfrm>
              <a:prstGeom prst="line">
                <a:avLst/>
              </a:prstGeom>
              <a:noFill/>
              <a:ln w="19050" cap="flat">
                <a:solidFill>
                  <a:srgbClr val="043882"/>
                </a:solidFill>
                <a:prstDash val="solid"/>
                <a:miter/>
              </a:ln>
            </p:spPr>
          </p:cxnSp>
          <p:cxnSp>
            <p:nvCxnSpPr>
              <p:cNvPr id="54" name="Straight Connector 53">
                <a:extLst>
                  <a:ext uri="{FF2B5EF4-FFF2-40B4-BE49-F238E27FC236}">
                    <a16:creationId xmlns:a16="http://schemas.microsoft.com/office/drawing/2014/main" id="{520F10AB-CA94-46C5-83D0-2F0242C8A9F1}"/>
                  </a:ext>
                </a:extLst>
              </p:cNvPr>
              <p:cNvCxnSpPr/>
              <p:nvPr/>
            </p:nvCxnSpPr>
            <p:spPr>
              <a:xfrm>
                <a:off x="3508102" y="3937651"/>
                <a:ext cx="0" cy="54000"/>
              </a:xfrm>
              <a:prstGeom prst="line">
                <a:avLst/>
              </a:prstGeom>
              <a:noFill/>
              <a:ln w="19050" cap="flat">
                <a:solidFill>
                  <a:srgbClr val="043882"/>
                </a:solidFill>
                <a:prstDash val="solid"/>
                <a:miter/>
              </a:ln>
            </p:spPr>
          </p:cxnSp>
          <p:cxnSp>
            <p:nvCxnSpPr>
              <p:cNvPr id="55" name="Straight Connector 54">
                <a:extLst>
                  <a:ext uri="{FF2B5EF4-FFF2-40B4-BE49-F238E27FC236}">
                    <a16:creationId xmlns:a16="http://schemas.microsoft.com/office/drawing/2014/main" id="{5FAE037F-2682-4D8A-BC6E-789869244E9D}"/>
                  </a:ext>
                </a:extLst>
              </p:cNvPr>
              <p:cNvCxnSpPr/>
              <p:nvPr/>
            </p:nvCxnSpPr>
            <p:spPr>
              <a:xfrm>
                <a:off x="3365894" y="3937651"/>
                <a:ext cx="0" cy="54000"/>
              </a:xfrm>
              <a:prstGeom prst="line">
                <a:avLst/>
              </a:prstGeom>
              <a:noFill/>
              <a:ln w="19050" cap="flat">
                <a:solidFill>
                  <a:srgbClr val="043882"/>
                </a:solidFill>
                <a:prstDash val="solid"/>
                <a:miter/>
              </a:ln>
            </p:spPr>
          </p:cxnSp>
          <p:cxnSp>
            <p:nvCxnSpPr>
              <p:cNvPr id="56" name="Straight Connector 55">
                <a:extLst>
                  <a:ext uri="{FF2B5EF4-FFF2-40B4-BE49-F238E27FC236}">
                    <a16:creationId xmlns:a16="http://schemas.microsoft.com/office/drawing/2014/main" id="{6334A527-DA6C-4558-80E0-9C6DBABBF14B}"/>
                  </a:ext>
                </a:extLst>
              </p:cNvPr>
              <p:cNvCxnSpPr/>
              <p:nvPr/>
            </p:nvCxnSpPr>
            <p:spPr>
              <a:xfrm>
                <a:off x="3436045" y="3937651"/>
                <a:ext cx="0" cy="54000"/>
              </a:xfrm>
              <a:prstGeom prst="line">
                <a:avLst/>
              </a:prstGeom>
              <a:noFill/>
              <a:ln w="19050" cap="flat">
                <a:solidFill>
                  <a:srgbClr val="043882"/>
                </a:solidFill>
                <a:prstDash val="solid"/>
                <a:miter/>
              </a:ln>
            </p:spPr>
          </p:cxnSp>
          <p:cxnSp>
            <p:nvCxnSpPr>
              <p:cNvPr id="57" name="Straight Connector 56">
                <a:extLst>
                  <a:ext uri="{FF2B5EF4-FFF2-40B4-BE49-F238E27FC236}">
                    <a16:creationId xmlns:a16="http://schemas.microsoft.com/office/drawing/2014/main" id="{13941938-BC8F-4706-AAFD-829659501CEC}"/>
                  </a:ext>
                </a:extLst>
              </p:cNvPr>
              <p:cNvCxnSpPr/>
              <p:nvPr/>
            </p:nvCxnSpPr>
            <p:spPr>
              <a:xfrm>
                <a:off x="3388182" y="3937651"/>
                <a:ext cx="0" cy="54000"/>
              </a:xfrm>
              <a:prstGeom prst="line">
                <a:avLst/>
              </a:prstGeom>
              <a:noFill/>
              <a:ln w="19050" cap="flat">
                <a:solidFill>
                  <a:srgbClr val="043882"/>
                </a:solidFill>
                <a:prstDash val="solid"/>
                <a:miter/>
              </a:ln>
            </p:spPr>
          </p:cxnSp>
          <p:cxnSp>
            <p:nvCxnSpPr>
              <p:cNvPr id="58" name="Straight Connector 57">
                <a:extLst>
                  <a:ext uri="{FF2B5EF4-FFF2-40B4-BE49-F238E27FC236}">
                    <a16:creationId xmlns:a16="http://schemas.microsoft.com/office/drawing/2014/main" id="{0F221D49-C8DC-493C-872C-6820D47C9370}"/>
                  </a:ext>
                </a:extLst>
              </p:cNvPr>
              <p:cNvCxnSpPr/>
              <p:nvPr/>
            </p:nvCxnSpPr>
            <p:spPr>
              <a:xfrm>
                <a:off x="3268591" y="3937651"/>
                <a:ext cx="0" cy="54000"/>
              </a:xfrm>
              <a:prstGeom prst="line">
                <a:avLst/>
              </a:prstGeom>
              <a:noFill/>
              <a:ln w="19050" cap="flat">
                <a:solidFill>
                  <a:srgbClr val="043882"/>
                </a:solidFill>
                <a:prstDash val="solid"/>
                <a:miter/>
              </a:ln>
            </p:spPr>
          </p:cxnSp>
        </p:grpSp>
        <p:cxnSp>
          <p:nvCxnSpPr>
            <p:cNvPr id="43" name="Straight Connector 42">
              <a:extLst>
                <a:ext uri="{FF2B5EF4-FFF2-40B4-BE49-F238E27FC236}">
                  <a16:creationId xmlns:a16="http://schemas.microsoft.com/office/drawing/2014/main" id="{642BC0BB-7E5B-4745-8C57-D2253F42DC40}"/>
                </a:ext>
              </a:extLst>
            </p:cNvPr>
            <p:cNvCxnSpPr/>
            <p:nvPr/>
          </p:nvCxnSpPr>
          <p:spPr>
            <a:xfrm>
              <a:off x="2699915" y="3843285"/>
              <a:ext cx="0" cy="54000"/>
            </a:xfrm>
            <a:prstGeom prst="line">
              <a:avLst/>
            </a:prstGeom>
            <a:noFill/>
            <a:ln w="19050" cap="flat">
              <a:solidFill>
                <a:srgbClr val="043882"/>
              </a:solidFill>
              <a:prstDash val="solid"/>
              <a:miter/>
            </a:ln>
          </p:spPr>
        </p:cxnSp>
        <p:cxnSp>
          <p:nvCxnSpPr>
            <p:cNvPr id="45" name="Straight Connector 44">
              <a:extLst>
                <a:ext uri="{FF2B5EF4-FFF2-40B4-BE49-F238E27FC236}">
                  <a16:creationId xmlns:a16="http://schemas.microsoft.com/office/drawing/2014/main" id="{2091AF24-2C5D-4059-8FBF-656D30DEDBD7}"/>
                </a:ext>
              </a:extLst>
            </p:cNvPr>
            <p:cNvCxnSpPr/>
            <p:nvPr/>
          </p:nvCxnSpPr>
          <p:spPr>
            <a:xfrm>
              <a:off x="2899501" y="3749646"/>
              <a:ext cx="0" cy="54000"/>
            </a:xfrm>
            <a:prstGeom prst="line">
              <a:avLst/>
            </a:prstGeom>
            <a:noFill/>
            <a:ln w="19050" cap="flat">
              <a:solidFill>
                <a:srgbClr val="B60D27"/>
              </a:solidFill>
              <a:prstDash val="solid"/>
              <a:miter/>
            </a:ln>
          </p:spPr>
        </p:cxnSp>
        <p:cxnSp>
          <p:nvCxnSpPr>
            <p:cNvPr id="46" name="Straight Connector 45">
              <a:extLst>
                <a:ext uri="{FF2B5EF4-FFF2-40B4-BE49-F238E27FC236}">
                  <a16:creationId xmlns:a16="http://schemas.microsoft.com/office/drawing/2014/main" id="{98432346-B344-4A87-B9B7-9D80E71969F1}"/>
                </a:ext>
              </a:extLst>
            </p:cNvPr>
            <p:cNvCxnSpPr/>
            <p:nvPr/>
          </p:nvCxnSpPr>
          <p:spPr>
            <a:xfrm>
              <a:off x="2851357" y="3749646"/>
              <a:ext cx="0" cy="54000"/>
            </a:xfrm>
            <a:prstGeom prst="line">
              <a:avLst/>
            </a:prstGeom>
            <a:noFill/>
            <a:ln w="19050" cap="flat">
              <a:solidFill>
                <a:srgbClr val="B60D27"/>
              </a:solidFill>
              <a:prstDash val="solid"/>
              <a:miter/>
            </a:ln>
          </p:spPr>
        </p:cxnSp>
        <p:cxnSp>
          <p:nvCxnSpPr>
            <p:cNvPr id="47" name="Straight Connector 46">
              <a:extLst>
                <a:ext uri="{FF2B5EF4-FFF2-40B4-BE49-F238E27FC236}">
                  <a16:creationId xmlns:a16="http://schemas.microsoft.com/office/drawing/2014/main" id="{A8F36E0D-DEF1-4174-B92C-7BD3E941674D}"/>
                </a:ext>
              </a:extLst>
            </p:cNvPr>
            <p:cNvCxnSpPr/>
            <p:nvPr/>
          </p:nvCxnSpPr>
          <p:spPr>
            <a:xfrm>
              <a:off x="2722995" y="3749646"/>
              <a:ext cx="0" cy="54000"/>
            </a:xfrm>
            <a:prstGeom prst="line">
              <a:avLst/>
            </a:prstGeom>
            <a:noFill/>
            <a:ln w="19050" cap="flat">
              <a:solidFill>
                <a:srgbClr val="B60D27"/>
              </a:solidFill>
              <a:prstDash val="solid"/>
              <a:miter/>
            </a:ln>
          </p:spPr>
        </p:cxnSp>
        <p:sp>
          <p:nvSpPr>
            <p:cNvPr id="48" name="Graphic 2047">
              <a:extLst>
                <a:ext uri="{FF2B5EF4-FFF2-40B4-BE49-F238E27FC236}">
                  <a16:creationId xmlns:a16="http://schemas.microsoft.com/office/drawing/2014/main" id="{EBF836F3-F7E2-465D-BE82-38EB666EBCE6}"/>
                </a:ext>
              </a:extLst>
            </p:cNvPr>
            <p:cNvSpPr/>
            <p:nvPr/>
          </p:nvSpPr>
          <p:spPr>
            <a:xfrm>
              <a:off x="1408187" y="2909707"/>
              <a:ext cx="2616531" cy="852015"/>
            </a:xfrm>
            <a:custGeom>
              <a:avLst/>
              <a:gdLst>
                <a:gd name="connsiteX0" fmla="*/ 4112095 w 4114800"/>
                <a:gd name="connsiteY0" fmla="*/ 1327652 h 1333500"/>
                <a:gd name="connsiteX1" fmla="*/ 1747076 w 4114800"/>
                <a:gd name="connsiteY1" fmla="*/ 1327652 h 1333500"/>
                <a:gd name="connsiteX2" fmla="*/ 1747076 w 4114800"/>
                <a:gd name="connsiteY2" fmla="*/ 1235650 h 1333500"/>
                <a:gd name="connsiteX3" fmla="*/ 1492720 w 4114800"/>
                <a:gd name="connsiteY3" fmla="*/ 1235650 h 1333500"/>
                <a:gd name="connsiteX4" fmla="*/ 1492720 w 4114800"/>
                <a:gd name="connsiteY4" fmla="*/ 1157183 h 1333500"/>
                <a:gd name="connsiteX5" fmla="*/ 1111177 w 4114800"/>
                <a:gd name="connsiteY5" fmla="*/ 1157183 h 1333500"/>
                <a:gd name="connsiteX6" fmla="*/ 1111177 w 4114800"/>
                <a:gd name="connsiteY6" fmla="*/ 1081411 h 1333500"/>
                <a:gd name="connsiteX7" fmla="*/ 794579 w 4114800"/>
                <a:gd name="connsiteY7" fmla="*/ 1081411 h 1333500"/>
                <a:gd name="connsiteX8" fmla="*/ 794579 w 4114800"/>
                <a:gd name="connsiteY8" fmla="*/ 1021880 h 1333500"/>
                <a:gd name="connsiteX9" fmla="*/ 469863 w 4114800"/>
                <a:gd name="connsiteY9" fmla="*/ 1021880 h 1333500"/>
                <a:gd name="connsiteX10" fmla="*/ 469863 w 4114800"/>
                <a:gd name="connsiteY10" fmla="*/ 921760 h 1333500"/>
                <a:gd name="connsiteX11" fmla="*/ 434686 w 4114800"/>
                <a:gd name="connsiteY11" fmla="*/ 921760 h 1333500"/>
                <a:gd name="connsiteX12" fmla="*/ 434686 w 4114800"/>
                <a:gd name="connsiteY12" fmla="*/ 848699 h 1333500"/>
                <a:gd name="connsiteX13" fmla="*/ 383273 w 4114800"/>
                <a:gd name="connsiteY13" fmla="*/ 848699 h 1333500"/>
                <a:gd name="connsiteX14" fmla="*/ 383273 w 4114800"/>
                <a:gd name="connsiteY14" fmla="*/ 767521 h 1333500"/>
                <a:gd name="connsiteX15" fmla="*/ 356213 w 4114800"/>
                <a:gd name="connsiteY15" fmla="*/ 767521 h 1333500"/>
                <a:gd name="connsiteX16" fmla="*/ 356213 w 4114800"/>
                <a:gd name="connsiteY16" fmla="*/ 699871 h 1333500"/>
                <a:gd name="connsiteX17" fmla="*/ 334566 w 4114800"/>
                <a:gd name="connsiteY17" fmla="*/ 699871 h 1333500"/>
                <a:gd name="connsiteX18" fmla="*/ 334566 w 4114800"/>
                <a:gd name="connsiteY18" fmla="*/ 545631 h 1333500"/>
                <a:gd name="connsiteX19" fmla="*/ 307506 w 4114800"/>
                <a:gd name="connsiteY19" fmla="*/ 545631 h 1333500"/>
                <a:gd name="connsiteX20" fmla="*/ 307506 w 4114800"/>
                <a:gd name="connsiteY20" fmla="*/ 488806 h 1333500"/>
                <a:gd name="connsiteX21" fmla="*/ 272328 w 4114800"/>
                <a:gd name="connsiteY21" fmla="*/ 488806 h 1333500"/>
                <a:gd name="connsiteX22" fmla="*/ 272328 w 4114800"/>
                <a:gd name="connsiteY22" fmla="*/ 404921 h 1333500"/>
                <a:gd name="connsiteX23" fmla="*/ 247975 w 4114800"/>
                <a:gd name="connsiteY23" fmla="*/ 404921 h 1333500"/>
                <a:gd name="connsiteX24" fmla="*/ 247975 w 4114800"/>
                <a:gd name="connsiteY24" fmla="*/ 291270 h 1333500"/>
                <a:gd name="connsiteX25" fmla="*/ 207385 w 4114800"/>
                <a:gd name="connsiteY25" fmla="*/ 291270 h 1333500"/>
                <a:gd name="connsiteX26" fmla="*/ 207385 w 4114800"/>
                <a:gd name="connsiteY26" fmla="*/ 218209 h 1333500"/>
                <a:gd name="connsiteX27" fmla="*/ 166795 w 4114800"/>
                <a:gd name="connsiteY27" fmla="*/ 218209 h 1333500"/>
                <a:gd name="connsiteX28" fmla="*/ 166795 w 4114800"/>
                <a:gd name="connsiteY28" fmla="*/ 7144 h 1333500"/>
                <a:gd name="connsiteX29" fmla="*/ 7144 w 4114800"/>
                <a:gd name="connsiteY29" fmla="*/ 7144 h 13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114800" h="1333500">
                  <a:moveTo>
                    <a:pt x="4112095" y="1327652"/>
                  </a:moveTo>
                  <a:lnTo>
                    <a:pt x="1747076" y="1327652"/>
                  </a:lnTo>
                  <a:lnTo>
                    <a:pt x="1747076" y="1235650"/>
                  </a:lnTo>
                  <a:lnTo>
                    <a:pt x="1492720" y="1235650"/>
                  </a:lnTo>
                  <a:lnTo>
                    <a:pt x="1492720" y="1157183"/>
                  </a:lnTo>
                  <a:lnTo>
                    <a:pt x="1111177" y="1157183"/>
                  </a:lnTo>
                  <a:lnTo>
                    <a:pt x="1111177" y="1081411"/>
                  </a:lnTo>
                  <a:lnTo>
                    <a:pt x="794579" y="1081411"/>
                  </a:lnTo>
                  <a:lnTo>
                    <a:pt x="794579" y="1021880"/>
                  </a:lnTo>
                  <a:lnTo>
                    <a:pt x="469863" y="1021880"/>
                  </a:lnTo>
                  <a:lnTo>
                    <a:pt x="469863" y="921760"/>
                  </a:lnTo>
                  <a:lnTo>
                    <a:pt x="434686" y="921760"/>
                  </a:lnTo>
                  <a:lnTo>
                    <a:pt x="434686" y="848699"/>
                  </a:lnTo>
                  <a:lnTo>
                    <a:pt x="383273" y="848699"/>
                  </a:lnTo>
                  <a:lnTo>
                    <a:pt x="383273" y="767521"/>
                  </a:lnTo>
                  <a:lnTo>
                    <a:pt x="356213" y="767521"/>
                  </a:lnTo>
                  <a:lnTo>
                    <a:pt x="356213" y="699871"/>
                  </a:lnTo>
                  <a:lnTo>
                    <a:pt x="334566" y="699871"/>
                  </a:lnTo>
                  <a:lnTo>
                    <a:pt x="334566" y="545631"/>
                  </a:lnTo>
                  <a:lnTo>
                    <a:pt x="307506" y="545631"/>
                  </a:lnTo>
                  <a:lnTo>
                    <a:pt x="307506" y="488806"/>
                  </a:lnTo>
                  <a:lnTo>
                    <a:pt x="272328" y="488806"/>
                  </a:lnTo>
                  <a:lnTo>
                    <a:pt x="272328" y="404921"/>
                  </a:lnTo>
                  <a:lnTo>
                    <a:pt x="247975" y="404921"/>
                  </a:lnTo>
                  <a:lnTo>
                    <a:pt x="247975" y="291270"/>
                  </a:lnTo>
                  <a:lnTo>
                    <a:pt x="207385" y="291270"/>
                  </a:lnTo>
                  <a:lnTo>
                    <a:pt x="207385" y="218209"/>
                  </a:lnTo>
                  <a:lnTo>
                    <a:pt x="166795" y="218209"/>
                  </a:lnTo>
                  <a:lnTo>
                    <a:pt x="166795" y="7144"/>
                  </a:lnTo>
                  <a:lnTo>
                    <a:pt x="7144" y="7144"/>
                  </a:lnTo>
                </a:path>
              </a:pathLst>
            </a:custGeom>
            <a:noFill/>
            <a:ln w="19050" cap="flat">
              <a:solidFill>
                <a:srgbClr val="B60D27"/>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grpSp>
      <p:sp>
        <p:nvSpPr>
          <p:cNvPr id="95" name="TextBox 94">
            <a:extLst>
              <a:ext uri="{FF2B5EF4-FFF2-40B4-BE49-F238E27FC236}">
                <a16:creationId xmlns:a16="http://schemas.microsoft.com/office/drawing/2014/main" id="{418642FD-DD06-412B-A069-BF9671B0D9A8}"/>
              </a:ext>
            </a:extLst>
          </p:cNvPr>
          <p:cNvSpPr txBox="1"/>
          <p:nvPr/>
        </p:nvSpPr>
        <p:spPr>
          <a:xfrm>
            <a:off x="1671178" y="1779457"/>
            <a:ext cx="5801652" cy="646331"/>
          </a:xfrm>
          <a:prstGeom prst="rect">
            <a:avLst/>
          </a:prstGeom>
          <a:noFill/>
        </p:spPr>
        <p:txBody>
          <a:bodyPr wrap="none" rtlCol="0">
            <a:spAutoFit/>
          </a:bodyPr>
          <a:lstStyle/>
          <a:p>
            <a:pPr algn="ctr" fontAlgn="auto">
              <a:spcBef>
                <a:spcPts val="0"/>
              </a:spcBef>
              <a:spcAft>
                <a:spcPts val="0"/>
              </a:spcAft>
            </a:pPr>
            <a:r>
              <a:rPr lang="fr-FR" b="1">
                <a:solidFill>
                  <a:srgbClr val="4D4D4D"/>
                </a:solidFill>
                <a:latin typeface="Arial"/>
                <a:cs typeface="Arial"/>
              </a:rPr>
              <a:t>L’oxaliplatine n’a pas apporté de bénéfice dans les </a:t>
            </a:r>
            <a:br>
              <a:rPr lang="fr-FR" b="1">
                <a:solidFill>
                  <a:srgbClr val="4D4D4D"/>
                </a:solidFill>
                <a:latin typeface="Arial"/>
                <a:cs typeface="Arial"/>
              </a:rPr>
            </a:br>
            <a:r>
              <a:rPr lang="fr-FR" b="1">
                <a:solidFill>
                  <a:srgbClr val="4D4D4D"/>
                </a:solidFill>
                <a:latin typeface="Arial"/>
                <a:cs typeface="Arial"/>
              </a:rPr>
              <a:t>tumeurs de type stem-like avec RPS bas</a:t>
            </a:r>
          </a:p>
        </p:txBody>
      </p:sp>
      <p:grpSp>
        <p:nvGrpSpPr>
          <p:cNvPr id="96" name="Group 95">
            <a:extLst>
              <a:ext uri="{FF2B5EF4-FFF2-40B4-BE49-F238E27FC236}">
                <a16:creationId xmlns:a16="http://schemas.microsoft.com/office/drawing/2014/main" id="{5C21E5C1-32E4-4711-9342-1EF10F5AAC55}"/>
              </a:ext>
            </a:extLst>
          </p:cNvPr>
          <p:cNvGrpSpPr/>
          <p:nvPr/>
        </p:nvGrpSpPr>
        <p:grpSpPr>
          <a:xfrm>
            <a:off x="5091415" y="2709273"/>
            <a:ext cx="3769647" cy="3298701"/>
            <a:chOff x="665654" y="2144851"/>
            <a:chExt cx="3038550" cy="4440703"/>
          </a:xfrm>
        </p:grpSpPr>
        <p:sp>
          <p:nvSpPr>
            <p:cNvPr id="97" name="Freeform 21">
              <a:extLst>
                <a:ext uri="{FF2B5EF4-FFF2-40B4-BE49-F238E27FC236}">
                  <a16:creationId xmlns:a16="http://schemas.microsoft.com/office/drawing/2014/main" id="{B1052610-8407-4A0B-A118-7D6AFDCEF06C}"/>
                </a:ext>
              </a:extLst>
            </p:cNvPr>
            <p:cNvSpPr>
              <a:spLocks/>
            </p:cNvSpPr>
            <p:nvPr/>
          </p:nvSpPr>
          <p:spPr bwMode="auto">
            <a:xfrm>
              <a:off x="1138863" y="2334069"/>
              <a:ext cx="245890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98" name="Line 6">
              <a:extLst>
                <a:ext uri="{FF2B5EF4-FFF2-40B4-BE49-F238E27FC236}">
                  <a16:creationId xmlns:a16="http://schemas.microsoft.com/office/drawing/2014/main" id="{AFF3D72A-0699-41E7-9FE1-D2B557043DCD}"/>
                </a:ext>
              </a:extLst>
            </p:cNvPr>
            <p:cNvSpPr>
              <a:spLocks noChangeShapeType="1"/>
            </p:cNvSpPr>
            <p:nvPr/>
          </p:nvSpPr>
          <p:spPr bwMode="auto">
            <a:xfrm>
              <a:off x="1048631" y="233406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99" name="Line 7">
              <a:extLst>
                <a:ext uri="{FF2B5EF4-FFF2-40B4-BE49-F238E27FC236}">
                  <a16:creationId xmlns:a16="http://schemas.microsoft.com/office/drawing/2014/main" id="{6EC11E8B-ED20-4293-A933-77D31B06E587}"/>
                </a:ext>
              </a:extLst>
            </p:cNvPr>
            <p:cNvSpPr>
              <a:spLocks noChangeShapeType="1"/>
            </p:cNvSpPr>
            <p:nvPr/>
          </p:nvSpPr>
          <p:spPr bwMode="auto">
            <a:xfrm>
              <a:off x="1048631" y="285627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100" name="Line 8">
              <a:extLst>
                <a:ext uri="{FF2B5EF4-FFF2-40B4-BE49-F238E27FC236}">
                  <a16:creationId xmlns:a16="http://schemas.microsoft.com/office/drawing/2014/main" id="{90BFC526-0D45-4491-9CC2-670920DD6531}"/>
                </a:ext>
              </a:extLst>
            </p:cNvPr>
            <p:cNvSpPr>
              <a:spLocks noChangeShapeType="1"/>
            </p:cNvSpPr>
            <p:nvPr/>
          </p:nvSpPr>
          <p:spPr bwMode="auto">
            <a:xfrm>
              <a:off x="1048631" y="3355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101" name="Line 9">
              <a:extLst>
                <a:ext uri="{FF2B5EF4-FFF2-40B4-BE49-F238E27FC236}">
                  <a16:creationId xmlns:a16="http://schemas.microsoft.com/office/drawing/2014/main" id="{C0E69CCC-E7DB-4050-BD4B-0F635491A5BB}"/>
                </a:ext>
              </a:extLst>
            </p:cNvPr>
            <p:cNvSpPr>
              <a:spLocks noChangeShapeType="1"/>
            </p:cNvSpPr>
            <p:nvPr/>
          </p:nvSpPr>
          <p:spPr bwMode="auto">
            <a:xfrm>
              <a:off x="1048631" y="386991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102" name="Line 10">
              <a:extLst>
                <a:ext uri="{FF2B5EF4-FFF2-40B4-BE49-F238E27FC236}">
                  <a16:creationId xmlns:a16="http://schemas.microsoft.com/office/drawing/2014/main" id="{6976CEE6-423A-4B58-9510-CB7E68085BD6}"/>
                </a:ext>
              </a:extLst>
            </p:cNvPr>
            <p:cNvSpPr>
              <a:spLocks noChangeShapeType="1"/>
            </p:cNvSpPr>
            <p:nvPr/>
          </p:nvSpPr>
          <p:spPr bwMode="auto">
            <a:xfrm>
              <a:off x="1048631" y="4374052"/>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103" name="Line 11">
              <a:extLst>
                <a:ext uri="{FF2B5EF4-FFF2-40B4-BE49-F238E27FC236}">
                  <a16:creationId xmlns:a16="http://schemas.microsoft.com/office/drawing/2014/main" id="{CB00E072-71A3-4ECF-BE02-4907D0C87979}"/>
                </a:ext>
              </a:extLst>
            </p:cNvPr>
            <p:cNvSpPr>
              <a:spLocks noChangeShapeType="1"/>
            </p:cNvSpPr>
            <p:nvPr/>
          </p:nvSpPr>
          <p:spPr bwMode="auto">
            <a:xfrm>
              <a:off x="1048631" y="488356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104" name="TextBox 103">
              <a:extLst>
                <a:ext uri="{FF2B5EF4-FFF2-40B4-BE49-F238E27FC236}">
                  <a16:creationId xmlns:a16="http://schemas.microsoft.com/office/drawing/2014/main" id="{70A26E2D-7D10-4825-B939-6FF1150D90D9}"/>
                </a:ext>
              </a:extLst>
            </p:cNvPr>
            <p:cNvSpPr txBox="1"/>
            <p:nvPr/>
          </p:nvSpPr>
          <p:spPr>
            <a:xfrm rot="16200000">
              <a:off x="291381" y="3523187"/>
              <a:ext cx="973671" cy="223277"/>
            </a:xfrm>
            <a:prstGeom prst="rect">
              <a:avLst/>
            </a:prstGeom>
            <a:noFill/>
          </p:spPr>
          <p:txBody>
            <a:bodyPr wrap="none" rtlCol="0">
              <a:spAutoFit/>
            </a:bodyPr>
            <a:lstStyle/>
            <a:p>
              <a:pPr algn="ctr"/>
              <a:r>
                <a:rPr lang="fr-FR" sz="1200" dirty="0">
                  <a:solidFill>
                    <a:srgbClr val="4D4D4D"/>
                  </a:solidFill>
                  <a:latin typeface="Arial" panose="020B0604020202020204" pitchFamily="34" charset="0"/>
                  <a:cs typeface="Arial" panose="020B0604020202020204" pitchFamily="34" charset="0"/>
                </a:rPr>
                <a:t>SSR, %</a:t>
              </a:r>
            </a:p>
          </p:txBody>
        </p:sp>
        <p:sp>
          <p:nvSpPr>
            <p:cNvPr id="105" name="TextBox 104">
              <a:extLst>
                <a:ext uri="{FF2B5EF4-FFF2-40B4-BE49-F238E27FC236}">
                  <a16:creationId xmlns:a16="http://schemas.microsoft.com/office/drawing/2014/main" id="{807B21FE-9FA5-4CB7-B800-E1FFCBA02F16}"/>
                </a:ext>
              </a:extLst>
            </p:cNvPr>
            <p:cNvSpPr txBox="1"/>
            <p:nvPr/>
          </p:nvSpPr>
          <p:spPr>
            <a:xfrm>
              <a:off x="2135901" y="5213838"/>
              <a:ext cx="567495" cy="372895"/>
            </a:xfrm>
            <a:prstGeom prst="rect">
              <a:avLst/>
            </a:prstGeom>
            <a:noFill/>
          </p:spPr>
          <p:txBody>
            <a:bodyPr wrap="none" rtlCol="0">
              <a:spAutoFit/>
            </a:bodyPr>
            <a:lstStyle/>
            <a:p>
              <a:pPr algn="ctr"/>
              <a:r>
                <a:rPr lang="fr-FR" sz="1200" dirty="0">
                  <a:solidFill>
                    <a:srgbClr val="4D4D4D"/>
                  </a:solidFill>
                  <a:latin typeface="Arial" panose="020B0604020202020204" pitchFamily="34" charset="0"/>
                  <a:cs typeface="Arial" panose="020B0604020202020204" pitchFamily="34" charset="0"/>
                </a:rPr>
                <a:t>Années</a:t>
              </a:r>
            </a:p>
          </p:txBody>
        </p:sp>
        <p:sp>
          <p:nvSpPr>
            <p:cNvPr id="106" name="TextBox 105">
              <a:extLst>
                <a:ext uri="{FF2B5EF4-FFF2-40B4-BE49-F238E27FC236}">
                  <a16:creationId xmlns:a16="http://schemas.microsoft.com/office/drawing/2014/main" id="{C8EBBD77-025B-4901-B05F-6CDA24F343CD}"/>
                </a:ext>
              </a:extLst>
            </p:cNvPr>
            <p:cNvSpPr txBox="1"/>
            <p:nvPr/>
          </p:nvSpPr>
          <p:spPr>
            <a:xfrm>
              <a:off x="704415" y="2144851"/>
              <a:ext cx="399735" cy="372895"/>
            </a:xfrm>
            <a:prstGeom prst="rect">
              <a:avLst/>
            </a:prstGeom>
            <a:noFill/>
          </p:spPr>
          <p:txBody>
            <a:bodyPr wrap="square" rtlCol="0" anchor="ctr" anchorCtr="0">
              <a:spAutoFit/>
            </a:bodyPr>
            <a:lstStyle/>
            <a:p>
              <a:pPr algn="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100</a:t>
              </a:r>
            </a:p>
          </p:txBody>
        </p:sp>
        <p:sp>
          <p:nvSpPr>
            <p:cNvPr id="107" name="TextBox 106">
              <a:extLst>
                <a:ext uri="{FF2B5EF4-FFF2-40B4-BE49-F238E27FC236}">
                  <a16:creationId xmlns:a16="http://schemas.microsoft.com/office/drawing/2014/main" id="{F101AA0A-E250-498D-9B3D-750CCAE9C580}"/>
                </a:ext>
              </a:extLst>
            </p:cNvPr>
            <p:cNvSpPr txBox="1"/>
            <p:nvPr/>
          </p:nvSpPr>
          <p:spPr>
            <a:xfrm>
              <a:off x="769649" y="2668990"/>
              <a:ext cx="334508" cy="372895"/>
            </a:xfrm>
            <a:prstGeom prst="rect">
              <a:avLst/>
            </a:prstGeom>
            <a:noFill/>
          </p:spPr>
          <p:txBody>
            <a:bodyPr wrap="square" rtlCol="0" anchor="ctr" anchorCtr="0">
              <a:spAutoFit/>
            </a:bodyPr>
            <a:lstStyle/>
            <a:p>
              <a:pPr algn="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80</a:t>
              </a:r>
            </a:p>
          </p:txBody>
        </p:sp>
        <p:sp>
          <p:nvSpPr>
            <p:cNvPr id="108" name="TextBox 107">
              <a:extLst>
                <a:ext uri="{FF2B5EF4-FFF2-40B4-BE49-F238E27FC236}">
                  <a16:creationId xmlns:a16="http://schemas.microsoft.com/office/drawing/2014/main" id="{E7FA4293-490A-4869-96B7-FB2818CF4294}"/>
                </a:ext>
              </a:extLst>
            </p:cNvPr>
            <p:cNvSpPr txBox="1"/>
            <p:nvPr/>
          </p:nvSpPr>
          <p:spPr>
            <a:xfrm>
              <a:off x="765651" y="3167521"/>
              <a:ext cx="338504" cy="372895"/>
            </a:xfrm>
            <a:prstGeom prst="rect">
              <a:avLst/>
            </a:prstGeom>
            <a:noFill/>
          </p:spPr>
          <p:txBody>
            <a:bodyPr wrap="square" rtlCol="0" anchor="ctr" anchorCtr="0">
              <a:spAutoFit/>
            </a:bodyPr>
            <a:lstStyle/>
            <a:p>
              <a:pPr algn="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60</a:t>
              </a:r>
            </a:p>
          </p:txBody>
        </p:sp>
        <p:sp>
          <p:nvSpPr>
            <p:cNvPr id="109" name="TextBox 108">
              <a:extLst>
                <a:ext uri="{FF2B5EF4-FFF2-40B4-BE49-F238E27FC236}">
                  <a16:creationId xmlns:a16="http://schemas.microsoft.com/office/drawing/2014/main" id="{669608B1-7BA9-4A66-B247-1B091B687224}"/>
                </a:ext>
              </a:extLst>
            </p:cNvPr>
            <p:cNvSpPr txBox="1"/>
            <p:nvPr/>
          </p:nvSpPr>
          <p:spPr>
            <a:xfrm>
              <a:off x="808065" y="3682173"/>
              <a:ext cx="296093" cy="372895"/>
            </a:xfrm>
            <a:prstGeom prst="rect">
              <a:avLst/>
            </a:prstGeom>
            <a:noFill/>
          </p:spPr>
          <p:txBody>
            <a:bodyPr wrap="square" rtlCol="0" anchor="ctr" anchorCtr="0">
              <a:spAutoFit/>
            </a:bodyPr>
            <a:lstStyle/>
            <a:p>
              <a:pPr algn="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40</a:t>
              </a:r>
            </a:p>
          </p:txBody>
        </p:sp>
        <p:sp>
          <p:nvSpPr>
            <p:cNvPr id="110" name="TextBox 109">
              <a:extLst>
                <a:ext uri="{FF2B5EF4-FFF2-40B4-BE49-F238E27FC236}">
                  <a16:creationId xmlns:a16="http://schemas.microsoft.com/office/drawing/2014/main" id="{3BEC32E8-C64A-487B-B555-9812D4418C30}"/>
                </a:ext>
              </a:extLst>
            </p:cNvPr>
            <p:cNvSpPr txBox="1"/>
            <p:nvPr/>
          </p:nvSpPr>
          <p:spPr>
            <a:xfrm>
              <a:off x="773361" y="4186077"/>
              <a:ext cx="330796" cy="372895"/>
            </a:xfrm>
            <a:prstGeom prst="rect">
              <a:avLst/>
            </a:prstGeom>
            <a:noFill/>
          </p:spPr>
          <p:txBody>
            <a:bodyPr wrap="square" rtlCol="0" anchor="ctr" anchorCtr="0">
              <a:spAutoFit/>
            </a:bodyPr>
            <a:lstStyle/>
            <a:p>
              <a:pPr algn="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20</a:t>
              </a:r>
            </a:p>
          </p:txBody>
        </p:sp>
        <p:sp>
          <p:nvSpPr>
            <p:cNvPr id="111" name="TextBox 110">
              <a:extLst>
                <a:ext uri="{FF2B5EF4-FFF2-40B4-BE49-F238E27FC236}">
                  <a16:creationId xmlns:a16="http://schemas.microsoft.com/office/drawing/2014/main" id="{178D9151-FB03-4421-80F3-0C98B0898E48}"/>
                </a:ext>
              </a:extLst>
            </p:cNvPr>
            <p:cNvSpPr txBox="1"/>
            <p:nvPr/>
          </p:nvSpPr>
          <p:spPr>
            <a:xfrm>
              <a:off x="881657" y="4695352"/>
              <a:ext cx="222508" cy="372895"/>
            </a:xfrm>
            <a:prstGeom prst="rect">
              <a:avLst/>
            </a:prstGeom>
            <a:noFill/>
          </p:spPr>
          <p:txBody>
            <a:bodyPr wrap="square" rtlCol="0" anchor="ctr" anchorCtr="0">
              <a:spAutoFit/>
            </a:bodyPr>
            <a:lstStyle/>
            <a:p>
              <a:pPr algn="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0</a:t>
              </a:r>
            </a:p>
          </p:txBody>
        </p:sp>
        <p:grpSp>
          <p:nvGrpSpPr>
            <p:cNvPr id="112" name="Group 111">
              <a:extLst>
                <a:ext uri="{FF2B5EF4-FFF2-40B4-BE49-F238E27FC236}">
                  <a16:creationId xmlns:a16="http://schemas.microsoft.com/office/drawing/2014/main" id="{CF40F626-E1DD-495A-934B-39B2FD071155}"/>
                </a:ext>
              </a:extLst>
            </p:cNvPr>
            <p:cNvGrpSpPr/>
            <p:nvPr/>
          </p:nvGrpSpPr>
          <p:grpSpPr>
            <a:xfrm>
              <a:off x="1433240" y="4920702"/>
              <a:ext cx="195566" cy="1651472"/>
              <a:chOff x="1193736" y="4920702"/>
              <a:chExt cx="163286" cy="1651472"/>
            </a:xfrm>
          </p:grpSpPr>
          <p:sp>
            <p:nvSpPr>
              <p:cNvPr id="131" name="Line 19">
                <a:extLst>
                  <a:ext uri="{FF2B5EF4-FFF2-40B4-BE49-F238E27FC236}">
                    <a16:creationId xmlns:a16="http://schemas.microsoft.com/office/drawing/2014/main" id="{761C5032-A42B-4407-91AF-9E73D0F65A0B}"/>
                  </a:ext>
                </a:extLst>
              </p:cNvPr>
              <p:cNvSpPr>
                <a:spLocks noChangeShapeType="1"/>
              </p:cNvSpPr>
              <p:nvPr/>
            </p:nvSpPr>
            <p:spPr bwMode="auto">
              <a:xfrm>
                <a:off x="1275380"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132" name="TextBox 131">
                <a:extLst>
                  <a:ext uri="{FF2B5EF4-FFF2-40B4-BE49-F238E27FC236}">
                    <a16:creationId xmlns:a16="http://schemas.microsoft.com/office/drawing/2014/main" id="{93642BF3-5F41-478F-BAB2-C2FD10FC026E}"/>
                  </a:ext>
                </a:extLst>
              </p:cNvPr>
              <p:cNvSpPr txBox="1"/>
              <p:nvPr/>
            </p:nvSpPr>
            <p:spPr>
              <a:xfrm>
                <a:off x="1193736" y="4982720"/>
                <a:ext cx="163286"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2</a:t>
                </a:r>
              </a:p>
              <a:p>
                <a:pPr algn="ct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fr-FR" sz="120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fr-FR" sz="120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fr-FR" sz="1200">
                    <a:solidFill>
                      <a:srgbClr val="B60D27"/>
                    </a:solidFill>
                    <a:latin typeface="Arial" panose="020B0604020202020204" pitchFamily="34" charset="0"/>
                    <a:cs typeface="Arial" panose="020B0604020202020204" pitchFamily="34" charset="0"/>
                  </a:rPr>
                  <a:t>56</a:t>
                </a:r>
              </a:p>
              <a:p>
                <a:pPr algn="ctr" fontAlgn="auto">
                  <a:spcBef>
                    <a:spcPts val="0"/>
                  </a:spcBef>
                  <a:spcAft>
                    <a:spcPts val="0"/>
                  </a:spcAft>
                </a:pPr>
                <a:r>
                  <a:rPr lang="fr-FR" sz="1200">
                    <a:solidFill>
                      <a:srgbClr val="043882"/>
                    </a:solidFill>
                    <a:latin typeface="Arial" panose="020B0604020202020204" pitchFamily="34" charset="0"/>
                    <a:cs typeface="Arial" panose="020B0604020202020204" pitchFamily="34" charset="0"/>
                  </a:rPr>
                  <a:t>48</a:t>
                </a:r>
              </a:p>
            </p:txBody>
          </p:sp>
        </p:grpSp>
        <p:grpSp>
          <p:nvGrpSpPr>
            <p:cNvPr id="113" name="Group 112">
              <a:extLst>
                <a:ext uri="{FF2B5EF4-FFF2-40B4-BE49-F238E27FC236}">
                  <a16:creationId xmlns:a16="http://schemas.microsoft.com/office/drawing/2014/main" id="{17CB7769-CBB1-4644-B4C0-708CF0174869}"/>
                </a:ext>
              </a:extLst>
            </p:cNvPr>
            <p:cNvGrpSpPr/>
            <p:nvPr/>
          </p:nvGrpSpPr>
          <p:grpSpPr>
            <a:xfrm>
              <a:off x="1759042" y="4920702"/>
              <a:ext cx="578423" cy="1651472"/>
              <a:chOff x="989487" y="4920702"/>
              <a:chExt cx="482941" cy="1651472"/>
            </a:xfrm>
          </p:grpSpPr>
          <p:sp>
            <p:nvSpPr>
              <p:cNvPr id="127" name="Line 19">
                <a:extLst>
                  <a:ext uri="{FF2B5EF4-FFF2-40B4-BE49-F238E27FC236}">
                    <a16:creationId xmlns:a16="http://schemas.microsoft.com/office/drawing/2014/main" id="{65A3AAD6-00B0-4FC9-8C60-2B53FE02E72C}"/>
                  </a:ext>
                </a:extLst>
              </p:cNvPr>
              <p:cNvSpPr>
                <a:spLocks noChangeShapeType="1"/>
              </p:cNvSpPr>
              <p:nvPr/>
            </p:nvSpPr>
            <p:spPr bwMode="auto">
              <a:xfrm>
                <a:off x="1390788"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128" name="Line 21">
                <a:extLst>
                  <a:ext uri="{FF2B5EF4-FFF2-40B4-BE49-F238E27FC236}">
                    <a16:creationId xmlns:a16="http://schemas.microsoft.com/office/drawing/2014/main" id="{DB00E1E1-7E3F-4B92-992E-D0D08677B7E6}"/>
                  </a:ext>
                </a:extLst>
              </p:cNvPr>
              <p:cNvSpPr>
                <a:spLocks noChangeShapeType="1"/>
              </p:cNvSpPr>
              <p:nvPr/>
            </p:nvSpPr>
            <p:spPr bwMode="auto">
              <a:xfrm>
                <a:off x="1063900"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panose="020B0604020202020204" pitchFamily="34" charset="0"/>
                  <a:cs typeface="Arial" panose="020B0604020202020204" pitchFamily="34" charset="0"/>
                </a:endParaRPr>
              </a:p>
            </p:txBody>
          </p:sp>
          <p:sp>
            <p:nvSpPr>
              <p:cNvPr id="129" name="TextBox 128">
                <a:extLst>
                  <a:ext uri="{FF2B5EF4-FFF2-40B4-BE49-F238E27FC236}">
                    <a16:creationId xmlns:a16="http://schemas.microsoft.com/office/drawing/2014/main" id="{E3575A53-2277-4DBE-9C56-3F4CA9CB1E8F}"/>
                  </a:ext>
                </a:extLst>
              </p:cNvPr>
              <p:cNvSpPr txBox="1"/>
              <p:nvPr/>
            </p:nvSpPr>
            <p:spPr>
              <a:xfrm>
                <a:off x="989487" y="4982720"/>
                <a:ext cx="163284"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4</a:t>
                </a:r>
              </a:p>
              <a:p>
                <a:pPr algn="ct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fr-FR" sz="120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fr-FR" sz="120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fr-FR" sz="1200">
                    <a:solidFill>
                      <a:srgbClr val="B60D27"/>
                    </a:solidFill>
                    <a:latin typeface="Arial" panose="020B0604020202020204" pitchFamily="34" charset="0"/>
                    <a:cs typeface="Arial" panose="020B0604020202020204" pitchFamily="34" charset="0"/>
                  </a:rPr>
                  <a:t>48</a:t>
                </a:r>
              </a:p>
              <a:p>
                <a:pPr algn="ctr" fontAlgn="auto">
                  <a:spcBef>
                    <a:spcPts val="0"/>
                  </a:spcBef>
                  <a:spcAft>
                    <a:spcPts val="0"/>
                  </a:spcAft>
                </a:pPr>
                <a:r>
                  <a:rPr lang="fr-FR" sz="1200">
                    <a:solidFill>
                      <a:srgbClr val="043882"/>
                    </a:solidFill>
                    <a:latin typeface="Arial" panose="020B0604020202020204" pitchFamily="34" charset="0"/>
                    <a:cs typeface="Arial" panose="020B0604020202020204" pitchFamily="34" charset="0"/>
                  </a:rPr>
                  <a:t>41</a:t>
                </a:r>
              </a:p>
            </p:txBody>
          </p:sp>
          <p:sp>
            <p:nvSpPr>
              <p:cNvPr id="130" name="TextBox 129">
                <a:extLst>
                  <a:ext uri="{FF2B5EF4-FFF2-40B4-BE49-F238E27FC236}">
                    <a16:creationId xmlns:a16="http://schemas.microsoft.com/office/drawing/2014/main" id="{1FE8CCCB-8112-4043-B558-6D63D72BB638}"/>
                  </a:ext>
                </a:extLst>
              </p:cNvPr>
              <p:cNvSpPr txBox="1"/>
              <p:nvPr/>
            </p:nvSpPr>
            <p:spPr>
              <a:xfrm>
                <a:off x="1309144" y="4982720"/>
                <a:ext cx="163284"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dirty="0">
                    <a:solidFill>
                      <a:srgbClr val="4D4D4D"/>
                    </a:solidFill>
                    <a:latin typeface="Arial" panose="020B0604020202020204" pitchFamily="34" charset="0"/>
                    <a:cs typeface="Arial" panose="020B0604020202020204" pitchFamily="34" charset="0"/>
                  </a:rPr>
                  <a:t>6</a:t>
                </a:r>
              </a:p>
              <a:p>
                <a:pPr algn="ctr" fontAlgn="auto">
                  <a:spcBef>
                    <a:spcPts val="0"/>
                  </a:spcBef>
                  <a:spcAft>
                    <a:spcPts val="0"/>
                  </a:spcAft>
                </a:pPr>
                <a:endParaRPr lang="fr-FR" sz="12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fr-FR"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fr-FR" sz="1200" dirty="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fr-FR" sz="1200" dirty="0">
                    <a:solidFill>
                      <a:srgbClr val="B60D27"/>
                    </a:solidFill>
                    <a:latin typeface="Arial" panose="020B0604020202020204" pitchFamily="34" charset="0"/>
                    <a:cs typeface="Arial" panose="020B0604020202020204" pitchFamily="34" charset="0"/>
                  </a:rPr>
                  <a:t>40</a:t>
                </a:r>
              </a:p>
              <a:p>
                <a:pPr algn="ctr" fontAlgn="auto">
                  <a:spcBef>
                    <a:spcPts val="0"/>
                  </a:spcBef>
                  <a:spcAft>
                    <a:spcPts val="0"/>
                  </a:spcAft>
                </a:pPr>
                <a:r>
                  <a:rPr lang="fr-FR" sz="1200" dirty="0">
                    <a:solidFill>
                      <a:srgbClr val="043882"/>
                    </a:solidFill>
                    <a:latin typeface="Arial" panose="020B0604020202020204" pitchFamily="34" charset="0"/>
                    <a:cs typeface="Arial" panose="020B0604020202020204" pitchFamily="34" charset="0"/>
                  </a:rPr>
                  <a:t>38</a:t>
                </a:r>
              </a:p>
            </p:txBody>
          </p:sp>
        </p:grpSp>
        <p:grpSp>
          <p:nvGrpSpPr>
            <p:cNvPr id="114" name="Group 113">
              <a:extLst>
                <a:ext uri="{FF2B5EF4-FFF2-40B4-BE49-F238E27FC236}">
                  <a16:creationId xmlns:a16="http://schemas.microsoft.com/office/drawing/2014/main" id="{760EB7D3-BDA0-4D7B-83DE-81D0AB573255}"/>
                </a:ext>
              </a:extLst>
            </p:cNvPr>
            <p:cNvGrpSpPr/>
            <p:nvPr/>
          </p:nvGrpSpPr>
          <p:grpSpPr>
            <a:xfrm>
              <a:off x="1088352" y="4920702"/>
              <a:ext cx="1590220" cy="1651472"/>
              <a:chOff x="-46721" y="4920702"/>
              <a:chExt cx="1327730" cy="1651472"/>
            </a:xfrm>
          </p:grpSpPr>
          <p:sp>
            <p:nvSpPr>
              <p:cNvPr id="123" name="Line 19">
                <a:extLst>
                  <a:ext uri="{FF2B5EF4-FFF2-40B4-BE49-F238E27FC236}">
                    <a16:creationId xmlns:a16="http://schemas.microsoft.com/office/drawing/2014/main" id="{311AC551-5FD6-4C75-B68F-4B416CA29D99}"/>
                  </a:ext>
                </a:extLst>
              </p:cNvPr>
              <p:cNvSpPr>
                <a:spLocks noChangeShapeType="1"/>
              </p:cNvSpPr>
              <p:nvPr/>
            </p:nvSpPr>
            <p:spPr bwMode="auto">
              <a:xfrm>
                <a:off x="34920"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124" name="Line 21">
                <a:extLst>
                  <a:ext uri="{FF2B5EF4-FFF2-40B4-BE49-F238E27FC236}">
                    <a16:creationId xmlns:a16="http://schemas.microsoft.com/office/drawing/2014/main" id="{61D7F7FC-F212-42D2-B0BE-5E783A531540}"/>
                  </a:ext>
                </a:extLst>
              </p:cNvPr>
              <p:cNvSpPr>
                <a:spLocks noChangeShapeType="1"/>
              </p:cNvSpPr>
              <p:nvPr/>
            </p:nvSpPr>
            <p:spPr bwMode="auto">
              <a:xfrm>
                <a:off x="1192133"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panose="020B0604020202020204" pitchFamily="34" charset="0"/>
                  <a:cs typeface="Arial" panose="020B0604020202020204" pitchFamily="34" charset="0"/>
                </a:endParaRPr>
              </a:p>
            </p:txBody>
          </p:sp>
          <p:sp>
            <p:nvSpPr>
              <p:cNvPr id="125" name="TextBox 124">
                <a:extLst>
                  <a:ext uri="{FF2B5EF4-FFF2-40B4-BE49-F238E27FC236}">
                    <a16:creationId xmlns:a16="http://schemas.microsoft.com/office/drawing/2014/main" id="{8281756F-3303-42AF-ACC4-EBC49CEDDCCD}"/>
                  </a:ext>
                </a:extLst>
              </p:cNvPr>
              <p:cNvSpPr txBox="1"/>
              <p:nvPr/>
            </p:nvSpPr>
            <p:spPr>
              <a:xfrm>
                <a:off x="1117724" y="4982720"/>
                <a:ext cx="163285"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8</a:t>
                </a:r>
              </a:p>
              <a:p>
                <a:pPr algn="ct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fr-FR" sz="120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fr-FR" sz="120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fr-FR" sz="1200">
                    <a:solidFill>
                      <a:srgbClr val="B60D27"/>
                    </a:solidFill>
                    <a:latin typeface="Arial" panose="020B0604020202020204" pitchFamily="34" charset="0"/>
                    <a:cs typeface="Arial" panose="020B0604020202020204" pitchFamily="34" charset="0"/>
                  </a:rPr>
                  <a:t>39</a:t>
                </a:r>
              </a:p>
              <a:p>
                <a:pPr algn="ctr" fontAlgn="auto">
                  <a:spcBef>
                    <a:spcPts val="0"/>
                  </a:spcBef>
                  <a:spcAft>
                    <a:spcPts val="0"/>
                  </a:spcAft>
                </a:pPr>
                <a:r>
                  <a:rPr lang="fr-FR" sz="1200">
                    <a:solidFill>
                      <a:srgbClr val="043882"/>
                    </a:solidFill>
                    <a:latin typeface="Arial" panose="020B0604020202020204" pitchFamily="34" charset="0"/>
                    <a:cs typeface="Arial" panose="020B0604020202020204" pitchFamily="34" charset="0"/>
                  </a:rPr>
                  <a:t>34</a:t>
                </a:r>
              </a:p>
            </p:txBody>
          </p:sp>
          <p:sp>
            <p:nvSpPr>
              <p:cNvPr id="126" name="TextBox 125">
                <a:extLst>
                  <a:ext uri="{FF2B5EF4-FFF2-40B4-BE49-F238E27FC236}">
                    <a16:creationId xmlns:a16="http://schemas.microsoft.com/office/drawing/2014/main" id="{80A713BB-0983-4E84-ABED-53DC43C48422}"/>
                  </a:ext>
                </a:extLst>
              </p:cNvPr>
              <p:cNvSpPr txBox="1"/>
              <p:nvPr/>
            </p:nvSpPr>
            <p:spPr>
              <a:xfrm>
                <a:off x="-46721" y="4982720"/>
                <a:ext cx="163285"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a:solidFill>
                      <a:srgbClr val="4D4D4D"/>
                    </a:solidFill>
                    <a:latin typeface="Arial"/>
                    <a:cs typeface="Arial" panose="020B0604020202020204" pitchFamily="34" charset="0"/>
                  </a:rPr>
                  <a:t>0</a:t>
                </a:r>
              </a:p>
              <a:p>
                <a:pPr algn="ctr" fontAlgn="auto">
                  <a:spcBef>
                    <a:spcPts val="0"/>
                  </a:spcBef>
                  <a:spcAft>
                    <a:spcPts val="0"/>
                  </a:spcAft>
                </a:pPr>
                <a:endParaRPr lang="fr-FR" sz="1200">
                  <a:solidFill>
                    <a:srgbClr val="000000"/>
                  </a:solidFill>
                  <a:latin typeface="Arial"/>
                  <a:cs typeface="Arial" panose="020B0604020202020204" pitchFamily="34" charset="0"/>
                </a:endParaRPr>
              </a:p>
              <a:p>
                <a:pPr algn="ctr" fontAlgn="auto">
                  <a:spcBef>
                    <a:spcPts val="0"/>
                  </a:spcBef>
                  <a:spcAft>
                    <a:spcPts val="0"/>
                  </a:spcAft>
                </a:pPr>
                <a:endParaRPr lang="fr-FR" sz="1200">
                  <a:solidFill>
                    <a:srgbClr val="B60D27"/>
                  </a:solidFill>
                  <a:latin typeface="Arial"/>
                  <a:cs typeface="Arial" panose="020B0604020202020204" pitchFamily="34" charset="0"/>
                </a:endParaRPr>
              </a:p>
              <a:p>
                <a:pPr algn="ctr" fontAlgn="auto">
                  <a:spcBef>
                    <a:spcPts val="0"/>
                  </a:spcBef>
                  <a:spcAft>
                    <a:spcPts val="0"/>
                  </a:spcAft>
                </a:pPr>
                <a:endParaRPr lang="fr-FR" sz="1200">
                  <a:solidFill>
                    <a:srgbClr val="B60D27"/>
                  </a:solidFill>
                  <a:latin typeface="Arial"/>
                  <a:cs typeface="Arial" panose="020B0604020202020204" pitchFamily="34" charset="0"/>
                </a:endParaRPr>
              </a:p>
              <a:p>
                <a:pPr algn="ctr" fontAlgn="auto">
                  <a:spcBef>
                    <a:spcPts val="0"/>
                  </a:spcBef>
                  <a:spcAft>
                    <a:spcPts val="0"/>
                  </a:spcAft>
                </a:pPr>
                <a:r>
                  <a:rPr lang="fr-FR" sz="1200">
                    <a:solidFill>
                      <a:srgbClr val="B60D27"/>
                    </a:solidFill>
                    <a:latin typeface="Arial"/>
                    <a:cs typeface="Arial" panose="020B0604020202020204" pitchFamily="34" charset="0"/>
                  </a:rPr>
                  <a:t>77</a:t>
                </a:r>
              </a:p>
              <a:p>
                <a:pPr algn="ctr" fontAlgn="auto">
                  <a:spcBef>
                    <a:spcPts val="0"/>
                  </a:spcBef>
                  <a:spcAft>
                    <a:spcPts val="0"/>
                  </a:spcAft>
                </a:pPr>
                <a:r>
                  <a:rPr lang="fr-FR" sz="1200">
                    <a:solidFill>
                      <a:srgbClr val="043882"/>
                    </a:solidFill>
                    <a:latin typeface="Arial"/>
                    <a:cs typeface="Arial" panose="020B0604020202020204" pitchFamily="34" charset="0"/>
                  </a:rPr>
                  <a:t>69</a:t>
                </a:r>
              </a:p>
            </p:txBody>
          </p:sp>
        </p:grpSp>
        <p:grpSp>
          <p:nvGrpSpPr>
            <p:cNvPr id="115" name="Group 114">
              <a:extLst>
                <a:ext uri="{FF2B5EF4-FFF2-40B4-BE49-F238E27FC236}">
                  <a16:creationId xmlns:a16="http://schemas.microsoft.com/office/drawing/2014/main" id="{AC952FDD-8C88-4C7F-B234-9F1081DA0DDA}"/>
                </a:ext>
              </a:extLst>
            </p:cNvPr>
            <p:cNvGrpSpPr/>
            <p:nvPr/>
          </p:nvGrpSpPr>
          <p:grpSpPr>
            <a:xfrm>
              <a:off x="2833901" y="4920702"/>
              <a:ext cx="521506" cy="1651472"/>
              <a:chOff x="934426" y="4920702"/>
              <a:chExt cx="435423" cy="1651472"/>
            </a:xfrm>
          </p:grpSpPr>
          <p:sp>
            <p:nvSpPr>
              <p:cNvPr id="119" name="Line 19">
                <a:extLst>
                  <a:ext uri="{FF2B5EF4-FFF2-40B4-BE49-F238E27FC236}">
                    <a16:creationId xmlns:a16="http://schemas.microsoft.com/office/drawing/2014/main" id="{C59D7137-4924-4EFB-B3A6-5B3D0ACC3619}"/>
                  </a:ext>
                </a:extLst>
              </p:cNvPr>
              <p:cNvSpPr>
                <a:spLocks noChangeShapeType="1"/>
              </p:cNvSpPr>
              <p:nvPr/>
            </p:nvSpPr>
            <p:spPr bwMode="auto">
              <a:xfrm>
                <a:off x="1288209"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120" name="Line 21">
                <a:extLst>
                  <a:ext uri="{FF2B5EF4-FFF2-40B4-BE49-F238E27FC236}">
                    <a16:creationId xmlns:a16="http://schemas.microsoft.com/office/drawing/2014/main" id="{0035C1A1-C601-4448-AE13-31B6EFBBBDFF}"/>
                  </a:ext>
                </a:extLst>
              </p:cNvPr>
              <p:cNvSpPr>
                <a:spLocks noChangeShapeType="1"/>
              </p:cNvSpPr>
              <p:nvPr/>
            </p:nvSpPr>
            <p:spPr bwMode="auto">
              <a:xfrm>
                <a:off x="1009401"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panose="020B0604020202020204" pitchFamily="34" charset="0"/>
                  <a:cs typeface="Arial" panose="020B0604020202020204" pitchFamily="34" charset="0"/>
                </a:endParaRPr>
              </a:p>
            </p:txBody>
          </p:sp>
          <p:sp>
            <p:nvSpPr>
              <p:cNvPr id="121" name="TextBox 120">
                <a:extLst>
                  <a:ext uri="{FF2B5EF4-FFF2-40B4-BE49-F238E27FC236}">
                    <a16:creationId xmlns:a16="http://schemas.microsoft.com/office/drawing/2014/main" id="{3ED273B3-5B31-45E0-9253-A77C0A1E909C}"/>
                  </a:ext>
                </a:extLst>
              </p:cNvPr>
              <p:cNvSpPr txBox="1"/>
              <p:nvPr/>
            </p:nvSpPr>
            <p:spPr>
              <a:xfrm>
                <a:off x="934426" y="4982720"/>
                <a:ext cx="164408"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10</a:t>
                </a:r>
              </a:p>
              <a:p>
                <a:pPr algn="ct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a:p>
                <a:pPr algn="r" fontAlgn="auto">
                  <a:spcBef>
                    <a:spcPts val="0"/>
                  </a:spcBef>
                  <a:spcAft>
                    <a:spcPts val="0"/>
                  </a:spcAft>
                </a:pPr>
                <a:endParaRPr lang="fr-FR" sz="1200">
                  <a:solidFill>
                    <a:srgbClr val="B60D27"/>
                  </a:solidFill>
                  <a:latin typeface="Arial" panose="020B0604020202020204" pitchFamily="34" charset="0"/>
                  <a:cs typeface="Arial" panose="020B0604020202020204" pitchFamily="34" charset="0"/>
                </a:endParaRPr>
              </a:p>
              <a:p>
                <a:pPr algn="r" fontAlgn="auto">
                  <a:spcBef>
                    <a:spcPts val="0"/>
                  </a:spcBef>
                  <a:spcAft>
                    <a:spcPts val="0"/>
                  </a:spcAft>
                </a:pPr>
                <a:endParaRPr lang="fr-FR" sz="1200">
                  <a:solidFill>
                    <a:srgbClr val="B60D27"/>
                  </a:solidFill>
                  <a:latin typeface="Arial" panose="020B0604020202020204" pitchFamily="34" charset="0"/>
                  <a:cs typeface="Arial" panose="020B0604020202020204" pitchFamily="34" charset="0"/>
                </a:endParaRPr>
              </a:p>
              <a:p>
                <a:pPr algn="r" fontAlgn="auto">
                  <a:spcBef>
                    <a:spcPts val="0"/>
                  </a:spcBef>
                  <a:spcAft>
                    <a:spcPts val="0"/>
                  </a:spcAft>
                </a:pPr>
                <a:r>
                  <a:rPr lang="fr-FR" sz="1200">
                    <a:solidFill>
                      <a:srgbClr val="B60D27"/>
                    </a:solidFill>
                    <a:latin typeface="Arial" panose="020B0604020202020204" pitchFamily="34" charset="0"/>
                    <a:cs typeface="Arial" panose="020B0604020202020204" pitchFamily="34" charset="0"/>
                  </a:rPr>
                  <a:t>33</a:t>
                </a:r>
              </a:p>
              <a:p>
                <a:pPr algn="r" fontAlgn="auto">
                  <a:spcBef>
                    <a:spcPts val="0"/>
                  </a:spcBef>
                  <a:spcAft>
                    <a:spcPts val="0"/>
                  </a:spcAft>
                </a:pPr>
                <a:r>
                  <a:rPr lang="fr-FR" sz="1200">
                    <a:solidFill>
                      <a:srgbClr val="043882"/>
                    </a:solidFill>
                    <a:latin typeface="Arial" panose="020B0604020202020204" pitchFamily="34" charset="0"/>
                    <a:cs typeface="Arial" panose="020B0604020202020204" pitchFamily="34" charset="0"/>
                  </a:rPr>
                  <a:t>21</a:t>
                </a:r>
              </a:p>
            </p:txBody>
          </p:sp>
          <p:sp>
            <p:nvSpPr>
              <p:cNvPr id="122" name="TextBox 121">
                <a:extLst>
                  <a:ext uri="{FF2B5EF4-FFF2-40B4-BE49-F238E27FC236}">
                    <a16:creationId xmlns:a16="http://schemas.microsoft.com/office/drawing/2014/main" id="{D182B8D8-8C55-48DE-9D0D-2D1D504BCB53}"/>
                  </a:ext>
                </a:extLst>
              </p:cNvPr>
              <p:cNvSpPr txBox="1"/>
              <p:nvPr/>
            </p:nvSpPr>
            <p:spPr>
              <a:xfrm>
                <a:off x="1206564" y="4982720"/>
                <a:ext cx="163285"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12</a:t>
                </a:r>
              </a:p>
              <a:p>
                <a:pPr algn="ct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fr-FR" sz="120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fr-FR" sz="120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fr-FR" sz="1200">
                    <a:solidFill>
                      <a:srgbClr val="B60D27"/>
                    </a:solidFill>
                    <a:latin typeface="Arial" panose="020B0604020202020204" pitchFamily="34" charset="0"/>
                    <a:cs typeface="Arial" panose="020B0604020202020204" pitchFamily="34" charset="0"/>
                  </a:rPr>
                  <a:t>4</a:t>
                </a:r>
              </a:p>
              <a:p>
                <a:pPr algn="ctr" fontAlgn="auto">
                  <a:spcBef>
                    <a:spcPts val="0"/>
                  </a:spcBef>
                  <a:spcAft>
                    <a:spcPts val="0"/>
                  </a:spcAft>
                </a:pPr>
                <a:r>
                  <a:rPr lang="fr-FR" sz="1200">
                    <a:solidFill>
                      <a:srgbClr val="043882"/>
                    </a:solidFill>
                    <a:latin typeface="Arial" panose="020B0604020202020204" pitchFamily="34" charset="0"/>
                    <a:cs typeface="Arial" panose="020B0604020202020204" pitchFamily="34" charset="0"/>
                  </a:rPr>
                  <a:t>6</a:t>
                </a:r>
              </a:p>
            </p:txBody>
          </p:sp>
        </p:grpSp>
        <p:sp>
          <p:nvSpPr>
            <p:cNvPr id="116" name="Line 21">
              <a:extLst>
                <a:ext uri="{FF2B5EF4-FFF2-40B4-BE49-F238E27FC236}">
                  <a16:creationId xmlns:a16="http://schemas.microsoft.com/office/drawing/2014/main" id="{A57C5C6F-BA51-4A41-A9CB-63DC92317F59}"/>
                </a:ext>
              </a:extLst>
            </p:cNvPr>
            <p:cNvSpPr>
              <a:spLocks noChangeShapeType="1"/>
            </p:cNvSpPr>
            <p:nvPr/>
          </p:nvSpPr>
          <p:spPr bwMode="auto">
            <a:xfrm>
              <a:off x="3597765"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panose="020B0604020202020204" pitchFamily="34" charset="0"/>
                <a:cs typeface="Arial" panose="020B0604020202020204" pitchFamily="34" charset="0"/>
              </a:endParaRPr>
            </a:p>
          </p:txBody>
        </p:sp>
        <p:sp>
          <p:nvSpPr>
            <p:cNvPr id="117" name="TextBox 116">
              <a:extLst>
                <a:ext uri="{FF2B5EF4-FFF2-40B4-BE49-F238E27FC236}">
                  <a16:creationId xmlns:a16="http://schemas.microsoft.com/office/drawing/2014/main" id="{ACA4CEE9-BA02-43DF-A6F8-9E12724428EB}"/>
                </a:ext>
              </a:extLst>
            </p:cNvPr>
            <p:cNvSpPr txBox="1"/>
            <p:nvPr/>
          </p:nvSpPr>
          <p:spPr>
            <a:xfrm>
              <a:off x="3508638" y="4982720"/>
              <a:ext cx="195566"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14	</a:t>
              </a:r>
            </a:p>
            <a:p>
              <a:pPr algn="ct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fr-FR" sz="120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fr-FR" sz="120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fr-FR" sz="1200">
                  <a:solidFill>
                    <a:srgbClr val="B60D27"/>
                  </a:solidFill>
                  <a:latin typeface="Arial" panose="020B0604020202020204" pitchFamily="34" charset="0"/>
                  <a:cs typeface="Arial" panose="020B0604020202020204" pitchFamily="34" charset="0"/>
                </a:rPr>
                <a:t>0</a:t>
              </a:r>
            </a:p>
            <a:p>
              <a:pPr algn="ctr" fontAlgn="auto">
                <a:spcBef>
                  <a:spcPts val="0"/>
                </a:spcBef>
                <a:spcAft>
                  <a:spcPts val="0"/>
                </a:spcAft>
              </a:pPr>
              <a:r>
                <a:rPr lang="fr-FR" sz="1200">
                  <a:solidFill>
                    <a:srgbClr val="043882"/>
                  </a:solidFill>
                  <a:latin typeface="Arial" panose="020B0604020202020204" pitchFamily="34" charset="0"/>
                  <a:cs typeface="Arial" panose="020B0604020202020204" pitchFamily="34" charset="0"/>
                </a:rPr>
                <a:t>0</a:t>
              </a:r>
            </a:p>
          </p:txBody>
        </p:sp>
        <p:sp>
          <p:nvSpPr>
            <p:cNvPr id="118" name="TextBox 117">
              <a:extLst>
                <a:ext uri="{FF2B5EF4-FFF2-40B4-BE49-F238E27FC236}">
                  <a16:creationId xmlns:a16="http://schemas.microsoft.com/office/drawing/2014/main" id="{61F07FA9-9003-4AF7-AFA2-13595B3F4AD2}"/>
                </a:ext>
              </a:extLst>
            </p:cNvPr>
            <p:cNvSpPr txBox="1"/>
            <p:nvPr/>
          </p:nvSpPr>
          <p:spPr>
            <a:xfrm>
              <a:off x="665654" y="5466868"/>
              <a:ext cx="473223" cy="1118686"/>
            </a:xfrm>
            <a:prstGeom prst="rect">
              <a:avLst/>
            </a:prstGeom>
            <a:noFill/>
          </p:spPr>
          <p:txBody>
            <a:bodyPr wrap="none" rtlCol="0">
              <a:spAutoFit/>
            </a:bodyPr>
            <a:lstStyle/>
            <a:p>
              <a:pPr algn="r"/>
              <a:endParaRPr lang="fr-FR" sz="1200">
                <a:solidFill>
                  <a:srgbClr val="B60D27"/>
                </a:solidFill>
                <a:latin typeface="Arial" panose="020B0604020202020204" pitchFamily="34" charset="0"/>
                <a:cs typeface="Arial" panose="020B0604020202020204" pitchFamily="34" charset="0"/>
              </a:endParaRPr>
            </a:p>
            <a:p>
              <a:pPr algn="r"/>
              <a:endParaRPr lang="fr-FR" sz="1200">
                <a:solidFill>
                  <a:srgbClr val="B60D27"/>
                </a:solidFill>
                <a:latin typeface="Arial" panose="020B0604020202020204" pitchFamily="34" charset="0"/>
                <a:cs typeface="Arial" panose="020B0604020202020204" pitchFamily="34" charset="0"/>
              </a:endParaRPr>
            </a:p>
            <a:p>
              <a:pPr algn="r"/>
              <a:r>
                <a:rPr lang="fr-FR" sz="1200">
                  <a:solidFill>
                    <a:srgbClr val="B60D27"/>
                  </a:solidFill>
                  <a:latin typeface="Arial" panose="020B0604020202020204" pitchFamily="34" charset="0"/>
                  <a:cs typeface="Arial" panose="020B0604020202020204" pitchFamily="34" charset="0"/>
                </a:rPr>
                <a:t>FLOX</a:t>
              </a:r>
            </a:p>
            <a:p>
              <a:pPr algn="r"/>
              <a:r>
                <a:rPr lang="fr-FR" sz="1200">
                  <a:solidFill>
                    <a:srgbClr val="043882"/>
                  </a:solidFill>
                  <a:latin typeface="Arial" panose="020B0604020202020204" pitchFamily="34" charset="0"/>
                  <a:cs typeface="Arial" panose="020B0604020202020204" pitchFamily="34" charset="0"/>
                </a:rPr>
                <a:t>FL</a:t>
              </a:r>
            </a:p>
          </p:txBody>
        </p:sp>
      </p:grpSp>
      <p:sp>
        <p:nvSpPr>
          <p:cNvPr id="133" name="TextBox 132">
            <a:extLst>
              <a:ext uri="{FF2B5EF4-FFF2-40B4-BE49-F238E27FC236}">
                <a16:creationId xmlns:a16="http://schemas.microsoft.com/office/drawing/2014/main" id="{A882405B-FEA0-46D3-8B17-778D20DEE239}"/>
              </a:ext>
            </a:extLst>
          </p:cNvPr>
          <p:cNvSpPr txBox="1"/>
          <p:nvPr/>
        </p:nvSpPr>
        <p:spPr>
          <a:xfrm>
            <a:off x="5981180" y="2531814"/>
            <a:ext cx="2557111" cy="523220"/>
          </a:xfrm>
          <a:prstGeom prst="rect">
            <a:avLst/>
          </a:prstGeom>
          <a:noFill/>
        </p:spPr>
        <p:txBody>
          <a:bodyPr wrap="none" rtlCol="0">
            <a:spAutoFit/>
          </a:bodyPr>
          <a:lstStyle/>
          <a:p>
            <a:pPr algn="ctr" fontAlgn="auto">
              <a:spcBef>
                <a:spcPts val="0"/>
              </a:spcBef>
              <a:spcAft>
                <a:spcPts val="0"/>
              </a:spcAft>
            </a:pPr>
            <a:r>
              <a:rPr lang="fr-FR" sz="1400" b="1" dirty="0">
                <a:solidFill>
                  <a:srgbClr val="4D4D4D"/>
                </a:solidFill>
                <a:latin typeface="Arial"/>
                <a:cs typeface="Arial"/>
              </a:rPr>
              <a:t>Tumeurs avec RPS élevé</a:t>
            </a:r>
          </a:p>
          <a:p>
            <a:pPr algn="ctr" fontAlgn="auto">
              <a:spcBef>
                <a:spcPts val="0"/>
              </a:spcBef>
              <a:spcAft>
                <a:spcPts val="0"/>
              </a:spcAft>
            </a:pPr>
            <a:r>
              <a:rPr lang="fr-FR" sz="1400" b="1" dirty="0">
                <a:solidFill>
                  <a:srgbClr val="4D4D4D"/>
                </a:solidFill>
                <a:latin typeface="Arial"/>
                <a:cs typeface="Arial"/>
              </a:rPr>
              <a:t>(stem-</a:t>
            </a:r>
            <a:r>
              <a:rPr lang="fr-FR" sz="1400" b="1" dirty="0" err="1">
                <a:solidFill>
                  <a:srgbClr val="4D4D4D"/>
                </a:solidFill>
                <a:latin typeface="Arial"/>
                <a:cs typeface="Arial"/>
              </a:rPr>
              <a:t>like</a:t>
            </a:r>
            <a:r>
              <a:rPr lang="fr-FR" sz="1400" b="1" dirty="0">
                <a:solidFill>
                  <a:srgbClr val="4D4D4D"/>
                </a:solidFill>
                <a:latin typeface="Arial"/>
                <a:cs typeface="Arial"/>
              </a:rPr>
              <a:t> </a:t>
            </a:r>
            <a:r>
              <a:rPr lang="fr-FR" sz="1400" b="1" dirty="0" err="1">
                <a:solidFill>
                  <a:srgbClr val="4D4D4D"/>
                </a:solidFill>
                <a:latin typeface="Arial"/>
                <a:cs typeface="Arial"/>
              </a:rPr>
              <a:t>repair</a:t>
            </a:r>
            <a:r>
              <a:rPr lang="fr-FR" sz="1400" b="1" dirty="0">
                <a:solidFill>
                  <a:srgbClr val="4D4D4D"/>
                </a:solidFill>
                <a:latin typeface="Arial"/>
                <a:cs typeface="Arial"/>
              </a:rPr>
              <a:t> &gt; médiane)</a:t>
            </a:r>
          </a:p>
        </p:txBody>
      </p:sp>
      <p:sp>
        <p:nvSpPr>
          <p:cNvPr id="134" name="Rectangle 133">
            <a:extLst>
              <a:ext uri="{FF2B5EF4-FFF2-40B4-BE49-F238E27FC236}">
                <a16:creationId xmlns:a16="http://schemas.microsoft.com/office/drawing/2014/main" id="{684CDE5B-662F-4C48-A7C0-0D7A338B9B08}"/>
              </a:ext>
            </a:extLst>
          </p:cNvPr>
          <p:cNvSpPr/>
          <p:nvPr/>
        </p:nvSpPr>
        <p:spPr>
          <a:xfrm>
            <a:off x="8045142" y="4041019"/>
            <a:ext cx="587020" cy="276999"/>
          </a:xfrm>
          <a:prstGeom prst="rect">
            <a:avLst/>
          </a:prstGeom>
        </p:spPr>
        <p:txBody>
          <a:bodyPr wrap="none">
            <a:spAutoFit/>
          </a:bodyPr>
          <a:lstStyle/>
          <a:p>
            <a:pPr algn="r"/>
            <a:r>
              <a:rPr lang="fr-FR" sz="1200">
                <a:solidFill>
                  <a:srgbClr val="B60D27"/>
                </a:solidFill>
                <a:latin typeface="Arial" panose="020B0604020202020204" pitchFamily="34" charset="0"/>
                <a:cs typeface="Arial" panose="020B0604020202020204" pitchFamily="34" charset="0"/>
              </a:rPr>
              <a:t>FLOX</a:t>
            </a:r>
          </a:p>
        </p:txBody>
      </p:sp>
      <p:sp>
        <p:nvSpPr>
          <p:cNvPr id="135" name="TextBox 134">
            <a:extLst>
              <a:ext uri="{FF2B5EF4-FFF2-40B4-BE49-F238E27FC236}">
                <a16:creationId xmlns:a16="http://schemas.microsoft.com/office/drawing/2014/main" id="{4A2E5EE5-E268-442F-A125-7AEE71F2892F}"/>
              </a:ext>
            </a:extLst>
          </p:cNvPr>
          <p:cNvSpPr txBox="1"/>
          <p:nvPr/>
        </p:nvSpPr>
        <p:spPr>
          <a:xfrm>
            <a:off x="5765781" y="3893024"/>
            <a:ext cx="832279" cy="461665"/>
          </a:xfrm>
          <a:prstGeom prst="rect">
            <a:avLst/>
          </a:prstGeom>
          <a:noFill/>
        </p:spPr>
        <p:txBody>
          <a:bodyPr wrap="none" rtlCol="0">
            <a:spAutoFit/>
          </a:bodyPr>
          <a:lstStyle/>
          <a:p>
            <a:pPr fontAlgn="auto">
              <a:spcBef>
                <a:spcPts val="0"/>
              </a:spcBef>
              <a:spcAft>
                <a:spcPts val="0"/>
              </a:spcAft>
            </a:pPr>
            <a:r>
              <a:rPr lang="fr-FR" sz="1200">
                <a:solidFill>
                  <a:srgbClr val="4D4D4D"/>
                </a:solidFill>
                <a:latin typeface="Arial"/>
                <a:cs typeface="Arial"/>
              </a:rPr>
              <a:t>HR 1,026</a:t>
            </a:r>
          </a:p>
          <a:p>
            <a:pPr fontAlgn="auto">
              <a:spcBef>
                <a:spcPts val="0"/>
              </a:spcBef>
              <a:spcAft>
                <a:spcPts val="0"/>
              </a:spcAft>
            </a:pPr>
            <a:r>
              <a:rPr lang="fr-FR" sz="1200">
                <a:solidFill>
                  <a:srgbClr val="4D4D4D"/>
                </a:solidFill>
                <a:latin typeface="Arial"/>
                <a:cs typeface="Arial"/>
              </a:rPr>
              <a:t>p=0,911</a:t>
            </a:r>
          </a:p>
        </p:txBody>
      </p:sp>
      <p:sp>
        <p:nvSpPr>
          <p:cNvPr id="136" name="Rectangle 135">
            <a:extLst>
              <a:ext uri="{FF2B5EF4-FFF2-40B4-BE49-F238E27FC236}">
                <a16:creationId xmlns:a16="http://schemas.microsoft.com/office/drawing/2014/main" id="{91C5F02B-D143-40AF-8EBC-1A9759230C1E}"/>
              </a:ext>
            </a:extLst>
          </p:cNvPr>
          <p:cNvSpPr/>
          <p:nvPr/>
        </p:nvSpPr>
        <p:spPr>
          <a:xfrm>
            <a:off x="7915206" y="3489257"/>
            <a:ext cx="364202" cy="276999"/>
          </a:xfrm>
          <a:prstGeom prst="rect">
            <a:avLst/>
          </a:prstGeom>
        </p:spPr>
        <p:txBody>
          <a:bodyPr wrap="none">
            <a:spAutoFit/>
          </a:bodyPr>
          <a:lstStyle/>
          <a:p>
            <a:pPr algn="r"/>
            <a:r>
              <a:rPr lang="fr-FR" sz="1200">
                <a:solidFill>
                  <a:srgbClr val="043882"/>
                </a:solidFill>
                <a:latin typeface="Arial" panose="020B0604020202020204" pitchFamily="34" charset="0"/>
                <a:cs typeface="Arial" panose="020B0604020202020204" pitchFamily="34" charset="0"/>
              </a:rPr>
              <a:t>FL</a:t>
            </a:r>
          </a:p>
        </p:txBody>
      </p:sp>
      <p:sp>
        <p:nvSpPr>
          <p:cNvPr id="137" name="Graphic 2053">
            <a:extLst>
              <a:ext uri="{FF2B5EF4-FFF2-40B4-BE49-F238E27FC236}">
                <a16:creationId xmlns:a16="http://schemas.microsoft.com/office/drawing/2014/main" id="{DF303A8E-719C-47DE-B0A4-172E6F107B9A}"/>
              </a:ext>
            </a:extLst>
          </p:cNvPr>
          <p:cNvSpPr/>
          <p:nvPr/>
        </p:nvSpPr>
        <p:spPr>
          <a:xfrm>
            <a:off x="5748751" y="2858562"/>
            <a:ext cx="2597916" cy="903160"/>
          </a:xfrm>
          <a:custGeom>
            <a:avLst/>
            <a:gdLst>
              <a:gd name="connsiteX0" fmla="*/ 4029370 w 4029075"/>
              <a:gd name="connsiteY0" fmla="*/ 1427048 h 1428750"/>
              <a:gd name="connsiteX1" fmla="*/ 2958122 w 4029075"/>
              <a:gd name="connsiteY1" fmla="*/ 1427048 h 1428750"/>
              <a:gd name="connsiteX2" fmla="*/ 2958122 w 4029075"/>
              <a:gd name="connsiteY2" fmla="*/ 1336094 h 1428750"/>
              <a:gd name="connsiteX3" fmla="*/ 2723159 w 4029075"/>
              <a:gd name="connsiteY3" fmla="*/ 1336094 h 1428750"/>
              <a:gd name="connsiteX4" fmla="*/ 2723159 w 4029075"/>
              <a:gd name="connsiteY4" fmla="*/ 1272934 h 1428750"/>
              <a:gd name="connsiteX5" fmla="*/ 2028368 w 4029075"/>
              <a:gd name="connsiteY5" fmla="*/ 1272934 h 1428750"/>
              <a:gd name="connsiteX6" fmla="*/ 2028368 w 4029075"/>
              <a:gd name="connsiteY6" fmla="*/ 1224928 h 1428750"/>
              <a:gd name="connsiteX7" fmla="*/ 1571063 w 4029075"/>
              <a:gd name="connsiteY7" fmla="*/ 1224928 h 1428750"/>
              <a:gd name="connsiteX8" fmla="*/ 1571063 w 4029075"/>
              <a:gd name="connsiteY8" fmla="*/ 1171873 h 1428750"/>
              <a:gd name="connsiteX9" fmla="*/ 1439685 w 4029075"/>
              <a:gd name="connsiteY9" fmla="*/ 1171873 h 1428750"/>
              <a:gd name="connsiteX10" fmla="*/ 1439685 w 4029075"/>
              <a:gd name="connsiteY10" fmla="*/ 1133973 h 1428750"/>
              <a:gd name="connsiteX11" fmla="*/ 1320937 w 4029075"/>
              <a:gd name="connsiteY11" fmla="*/ 1133973 h 1428750"/>
              <a:gd name="connsiteX12" fmla="*/ 1320937 w 4029075"/>
              <a:gd name="connsiteY12" fmla="*/ 1098607 h 1428750"/>
              <a:gd name="connsiteX13" fmla="*/ 1262825 w 4029075"/>
              <a:gd name="connsiteY13" fmla="*/ 1098607 h 1428750"/>
              <a:gd name="connsiteX14" fmla="*/ 1262825 w 4029075"/>
              <a:gd name="connsiteY14" fmla="*/ 1025331 h 1428750"/>
              <a:gd name="connsiteX15" fmla="*/ 1068286 w 4029075"/>
              <a:gd name="connsiteY15" fmla="*/ 1025331 h 1428750"/>
              <a:gd name="connsiteX16" fmla="*/ 1068286 w 4029075"/>
              <a:gd name="connsiteY16" fmla="*/ 984907 h 1428750"/>
              <a:gd name="connsiteX17" fmla="*/ 924273 w 4029075"/>
              <a:gd name="connsiteY17" fmla="*/ 984907 h 1428750"/>
              <a:gd name="connsiteX18" fmla="*/ 924273 w 4029075"/>
              <a:gd name="connsiteY18" fmla="*/ 936906 h 1428750"/>
              <a:gd name="connsiteX19" fmla="*/ 861110 w 4029075"/>
              <a:gd name="connsiteY19" fmla="*/ 936906 h 1428750"/>
              <a:gd name="connsiteX20" fmla="*/ 861110 w 4029075"/>
              <a:gd name="connsiteY20" fmla="*/ 906588 h 1428750"/>
              <a:gd name="connsiteX21" fmla="*/ 739836 w 4029075"/>
              <a:gd name="connsiteY21" fmla="*/ 906588 h 1428750"/>
              <a:gd name="connsiteX22" fmla="*/ 739836 w 4029075"/>
              <a:gd name="connsiteY22" fmla="*/ 868690 h 1428750"/>
              <a:gd name="connsiteX23" fmla="*/ 694358 w 4029075"/>
              <a:gd name="connsiteY23" fmla="*/ 868690 h 1428750"/>
              <a:gd name="connsiteX24" fmla="*/ 694358 w 4029075"/>
              <a:gd name="connsiteY24" fmla="*/ 823213 h 1428750"/>
              <a:gd name="connsiteX25" fmla="*/ 610983 w 4029075"/>
              <a:gd name="connsiteY25" fmla="*/ 823213 h 1428750"/>
              <a:gd name="connsiteX26" fmla="*/ 610983 w 4029075"/>
              <a:gd name="connsiteY26" fmla="*/ 724677 h 1428750"/>
              <a:gd name="connsiteX27" fmla="*/ 568032 w 4029075"/>
              <a:gd name="connsiteY27" fmla="*/ 724677 h 1428750"/>
              <a:gd name="connsiteX28" fmla="*/ 568032 w 4029075"/>
              <a:gd name="connsiteY28" fmla="*/ 686779 h 1428750"/>
              <a:gd name="connsiteX29" fmla="*/ 522555 w 4029075"/>
              <a:gd name="connsiteY29" fmla="*/ 686779 h 1428750"/>
              <a:gd name="connsiteX30" fmla="*/ 522555 w 4029075"/>
              <a:gd name="connsiteY30" fmla="*/ 648882 h 1428750"/>
              <a:gd name="connsiteX31" fmla="*/ 484657 w 4029075"/>
              <a:gd name="connsiteY31" fmla="*/ 648882 h 1428750"/>
              <a:gd name="connsiteX32" fmla="*/ 484657 w 4029075"/>
              <a:gd name="connsiteY32" fmla="*/ 608457 h 1428750"/>
              <a:gd name="connsiteX33" fmla="*/ 456865 w 4029075"/>
              <a:gd name="connsiteY33" fmla="*/ 608457 h 1428750"/>
              <a:gd name="connsiteX34" fmla="*/ 456865 w 4029075"/>
              <a:gd name="connsiteY34" fmla="*/ 578139 h 1428750"/>
              <a:gd name="connsiteX35" fmla="*/ 393702 w 4029075"/>
              <a:gd name="connsiteY35" fmla="*/ 578139 h 1428750"/>
              <a:gd name="connsiteX36" fmla="*/ 393702 w 4029075"/>
              <a:gd name="connsiteY36" fmla="*/ 530135 h 1428750"/>
              <a:gd name="connsiteX37" fmla="*/ 368437 w 4029075"/>
              <a:gd name="connsiteY37" fmla="*/ 530135 h 1428750"/>
              <a:gd name="connsiteX38" fmla="*/ 368437 w 4029075"/>
              <a:gd name="connsiteY38" fmla="*/ 474552 h 1428750"/>
              <a:gd name="connsiteX39" fmla="*/ 348224 w 4029075"/>
              <a:gd name="connsiteY39" fmla="*/ 474552 h 1428750"/>
              <a:gd name="connsiteX40" fmla="*/ 348224 w 4029075"/>
              <a:gd name="connsiteY40" fmla="*/ 441707 h 1428750"/>
              <a:gd name="connsiteX41" fmla="*/ 325485 w 4029075"/>
              <a:gd name="connsiteY41" fmla="*/ 441707 h 1428750"/>
              <a:gd name="connsiteX42" fmla="*/ 325485 w 4029075"/>
              <a:gd name="connsiteY42" fmla="*/ 355806 h 1428750"/>
              <a:gd name="connsiteX43" fmla="*/ 272429 w 4029075"/>
              <a:gd name="connsiteY43" fmla="*/ 355806 h 1428750"/>
              <a:gd name="connsiteX44" fmla="*/ 272429 w 4029075"/>
              <a:gd name="connsiteY44" fmla="*/ 280010 h 1428750"/>
              <a:gd name="connsiteX45" fmla="*/ 237057 w 4029075"/>
              <a:gd name="connsiteY45" fmla="*/ 280010 h 1428750"/>
              <a:gd name="connsiteX46" fmla="*/ 237057 w 4029075"/>
              <a:gd name="connsiteY46" fmla="*/ 229478 h 1428750"/>
              <a:gd name="connsiteX47" fmla="*/ 206739 w 4029075"/>
              <a:gd name="connsiteY47" fmla="*/ 229478 h 1428750"/>
              <a:gd name="connsiteX48" fmla="*/ 206739 w 4029075"/>
              <a:gd name="connsiteY48" fmla="*/ 184001 h 1428750"/>
              <a:gd name="connsiteX49" fmla="*/ 176421 w 4029075"/>
              <a:gd name="connsiteY49" fmla="*/ 184001 h 1428750"/>
              <a:gd name="connsiteX50" fmla="*/ 176421 w 4029075"/>
              <a:gd name="connsiteY50" fmla="*/ 123365 h 1428750"/>
              <a:gd name="connsiteX51" fmla="*/ 148629 w 4029075"/>
              <a:gd name="connsiteY51" fmla="*/ 123365 h 1428750"/>
              <a:gd name="connsiteX52" fmla="*/ 148629 w 4029075"/>
              <a:gd name="connsiteY52" fmla="*/ 87993 h 1428750"/>
              <a:gd name="connsiteX53" fmla="*/ 115784 w 4029075"/>
              <a:gd name="connsiteY53" fmla="*/ 87993 h 1428750"/>
              <a:gd name="connsiteX54" fmla="*/ 115784 w 4029075"/>
              <a:gd name="connsiteY54" fmla="*/ 62728 h 1428750"/>
              <a:gd name="connsiteX55" fmla="*/ 62727 w 4029075"/>
              <a:gd name="connsiteY55" fmla="*/ 62728 h 1428750"/>
              <a:gd name="connsiteX56" fmla="*/ 62727 w 4029075"/>
              <a:gd name="connsiteY56" fmla="*/ 9671 h 1428750"/>
              <a:gd name="connsiteX57" fmla="*/ 7144 w 4029075"/>
              <a:gd name="connsiteY57" fmla="*/ 9671 h 1428750"/>
              <a:gd name="connsiteX58" fmla="*/ 7144 w 4029075"/>
              <a:gd name="connsiteY58" fmla="*/ 7144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4029075" h="1428750">
                <a:moveTo>
                  <a:pt x="4029370" y="1427048"/>
                </a:moveTo>
                <a:lnTo>
                  <a:pt x="2958122" y="1427048"/>
                </a:lnTo>
                <a:lnTo>
                  <a:pt x="2958122" y="1336094"/>
                </a:lnTo>
                <a:lnTo>
                  <a:pt x="2723159" y="1336094"/>
                </a:lnTo>
                <a:lnTo>
                  <a:pt x="2723159" y="1272934"/>
                </a:lnTo>
                <a:lnTo>
                  <a:pt x="2028368" y="1272934"/>
                </a:lnTo>
                <a:lnTo>
                  <a:pt x="2028368" y="1224928"/>
                </a:lnTo>
                <a:lnTo>
                  <a:pt x="1571063" y="1224928"/>
                </a:lnTo>
                <a:lnTo>
                  <a:pt x="1571063" y="1171873"/>
                </a:lnTo>
                <a:lnTo>
                  <a:pt x="1439685" y="1171873"/>
                </a:lnTo>
                <a:lnTo>
                  <a:pt x="1439685" y="1133973"/>
                </a:lnTo>
                <a:lnTo>
                  <a:pt x="1320937" y="1133973"/>
                </a:lnTo>
                <a:lnTo>
                  <a:pt x="1320937" y="1098607"/>
                </a:lnTo>
                <a:lnTo>
                  <a:pt x="1262825" y="1098607"/>
                </a:lnTo>
                <a:lnTo>
                  <a:pt x="1262825" y="1025331"/>
                </a:lnTo>
                <a:lnTo>
                  <a:pt x="1068286" y="1025331"/>
                </a:lnTo>
                <a:lnTo>
                  <a:pt x="1068286" y="984907"/>
                </a:lnTo>
                <a:lnTo>
                  <a:pt x="924273" y="984907"/>
                </a:lnTo>
                <a:lnTo>
                  <a:pt x="924273" y="936906"/>
                </a:lnTo>
                <a:lnTo>
                  <a:pt x="861110" y="936906"/>
                </a:lnTo>
                <a:lnTo>
                  <a:pt x="861110" y="906588"/>
                </a:lnTo>
                <a:lnTo>
                  <a:pt x="739836" y="906588"/>
                </a:lnTo>
                <a:lnTo>
                  <a:pt x="739836" y="868690"/>
                </a:lnTo>
                <a:lnTo>
                  <a:pt x="694358" y="868690"/>
                </a:lnTo>
                <a:lnTo>
                  <a:pt x="694358" y="823213"/>
                </a:lnTo>
                <a:lnTo>
                  <a:pt x="610983" y="823213"/>
                </a:lnTo>
                <a:lnTo>
                  <a:pt x="610983" y="724677"/>
                </a:lnTo>
                <a:lnTo>
                  <a:pt x="568032" y="724677"/>
                </a:lnTo>
                <a:lnTo>
                  <a:pt x="568032" y="686779"/>
                </a:lnTo>
                <a:lnTo>
                  <a:pt x="522555" y="686779"/>
                </a:lnTo>
                <a:lnTo>
                  <a:pt x="522555" y="648882"/>
                </a:lnTo>
                <a:lnTo>
                  <a:pt x="484657" y="648882"/>
                </a:lnTo>
                <a:lnTo>
                  <a:pt x="484657" y="608457"/>
                </a:lnTo>
                <a:lnTo>
                  <a:pt x="456865" y="608457"/>
                </a:lnTo>
                <a:lnTo>
                  <a:pt x="456865" y="578139"/>
                </a:lnTo>
                <a:lnTo>
                  <a:pt x="393702" y="578139"/>
                </a:lnTo>
                <a:lnTo>
                  <a:pt x="393702" y="530135"/>
                </a:lnTo>
                <a:lnTo>
                  <a:pt x="368437" y="530135"/>
                </a:lnTo>
                <a:lnTo>
                  <a:pt x="368437" y="474552"/>
                </a:lnTo>
                <a:lnTo>
                  <a:pt x="348224" y="474552"/>
                </a:lnTo>
                <a:lnTo>
                  <a:pt x="348224" y="441707"/>
                </a:lnTo>
                <a:lnTo>
                  <a:pt x="325485" y="441707"/>
                </a:lnTo>
                <a:lnTo>
                  <a:pt x="325485" y="355806"/>
                </a:lnTo>
                <a:lnTo>
                  <a:pt x="272429" y="355806"/>
                </a:lnTo>
                <a:lnTo>
                  <a:pt x="272429" y="280010"/>
                </a:lnTo>
                <a:lnTo>
                  <a:pt x="237057" y="280010"/>
                </a:lnTo>
                <a:lnTo>
                  <a:pt x="237057" y="229478"/>
                </a:lnTo>
                <a:lnTo>
                  <a:pt x="206739" y="229478"/>
                </a:lnTo>
                <a:lnTo>
                  <a:pt x="206739" y="184001"/>
                </a:lnTo>
                <a:lnTo>
                  <a:pt x="176421" y="184001"/>
                </a:lnTo>
                <a:lnTo>
                  <a:pt x="176421" y="123365"/>
                </a:lnTo>
                <a:lnTo>
                  <a:pt x="148629" y="123365"/>
                </a:lnTo>
                <a:lnTo>
                  <a:pt x="148629" y="87993"/>
                </a:lnTo>
                <a:lnTo>
                  <a:pt x="115784" y="87993"/>
                </a:lnTo>
                <a:lnTo>
                  <a:pt x="115784" y="62728"/>
                </a:lnTo>
                <a:lnTo>
                  <a:pt x="62727" y="62728"/>
                </a:lnTo>
                <a:lnTo>
                  <a:pt x="62727" y="9671"/>
                </a:lnTo>
                <a:lnTo>
                  <a:pt x="7144" y="9671"/>
                </a:lnTo>
                <a:lnTo>
                  <a:pt x="7144" y="7144"/>
                </a:lnTo>
              </a:path>
            </a:pathLst>
          </a:custGeom>
          <a:noFill/>
          <a:ln w="19050" cap="flat">
            <a:solidFill>
              <a:srgbClr val="043882"/>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grpSp>
        <p:nvGrpSpPr>
          <p:cNvPr id="138" name="Group 137">
            <a:extLst>
              <a:ext uri="{FF2B5EF4-FFF2-40B4-BE49-F238E27FC236}">
                <a16:creationId xmlns:a16="http://schemas.microsoft.com/office/drawing/2014/main" id="{98C0F6BC-898E-4072-A6AC-196337BB6FA0}"/>
              </a:ext>
            </a:extLst>
          </p:cNvPr>
          <p:cNvGrpSpPr/>
          <p:nvPr/>
        </p:nvGrpSpPr>
        <p:grpSpPr>
          <a:xfrm>
            <a:off x="7672161" y="3761043"/>
            <a:ext cx="191385" cy="54000"/>
            <a:chOff x="7119607" y="6014063"/>
            <a:chExt cx="191385" cy="54000"/>
          </a:xfrm>
        </p:grpSpPr>
        <p:cxnSp>
          <p:nvCxnSpPr>
            <p:cNvPr id="139" name="Straight Connector 138">
              <a:extLst>
                <a:ext uri="{FF2B5EF4-FFF2-40B4-BE49-F238E27FC236}">
                  <a16:creationId xmlns:a16="http://schemas.microsoft.com/office/drawing/2014/main" id="{7CE95CFD-9DA2-4A8D-97B4-49F949281F0C}"/>
                </a:ext>
              </a:extLst>
            </p:cNvPr>
            <p:cNvCxnSpPr/>
            <p:nvPr/>
          </p:nvCxnSpPr>
          <p:spPr>
            <a:xfrm>
              <a:off x="7173685" y="6014063"/>
              <a:ext cx="0" cy="54000"/>
            </a:xfrm>
            <a:prstGeom prst="line">
              <a:avLst/>
            </a:prstGeom>
            <a:noFill/>
            <a:ln w="19050" cap="flat">
              <a:solidFill>
                <a:srgbClr val="043882"/>
              </a:solidFill>
              <a:prstDash val="solid"/>
              <a:miter/>
            </a:ln>
          </p:spPr>
        </p:cxnSp>
        <p:cxnSp>
          <p:nvCxnSpPr>
            <p:cNvPr id="140" name="Straight Connector 139">
              <a:extLst>
                <a:ext uri="{FF2B5EF4-FFF2-40B4-BE49-F238E27FC236}">
                  <a16:creationId xmlns:a16="http://schemas.microsoft.com/office/drawing/2014/main" id="{2AB71751-7220-4C0C-8D8E-3765E918466A}"/>
                </a:ext>
              </a:extLst>
            </p:cNvPr>
            <p:cNvCxnSpPr/>
            <p:nvPr/>
          </p:nvCxnSpPr>
          <p:spPr>
            <a:xfrm>
              <a:off x="7198536" y="6014063"/>
              <a:ext cx="0" cy="54000"/>
            </a:xfrm>
            <a:prstGeom prst="line">
              <a:avLst/>
            </a:prstGeom>
            <a:noFill/>
            <a:ln w="19050" cap="flat">
              <a:solidFill>
                <a:srgbClr val="043882"/>
              </a:solidFill>
              <a:prstDash val="solid"/>
              <a:miter/>
            </a:ln>
          </p:spPr>
        </p:cxnSp>
        <p:cxnSp>
          <p:nvCxnSpPr>
            <p:cNvPr id="141" name="Straight Connector 140">
              <a:extLst>
                <a:ext uri="{FF2B5EF4-FFF2-40B4-BE49-F238E27FC236}">
                  <a16:creationId xmlns:a16="http://schemas.microsoft.com/office/drawing/2014/main" id="{8D6B4C6C-B907-4668-8E9A-45BD82A928B7}"/>
                </a:ext>
              </a:extLst>
            </p:cNvPr>
            <p:cNvCxnSpPr/>
            <p:nvPr/>
          </p:nvCxnSpPr>
          <p:spPr>
            <a:xfrm>
              <a:off x="7310992" y="6014063"/>
              <a:ext cx="0" cy="54000"/>
            </a:xfrm>
            <a:prstGeom prst="line">
              <a:avLst/>
            </a:prstGeom>
            <a:noFill/>
            <a:ln w="19050" cap="flat">
              <a:solidFill>
                <a:srgbClr val="043882"/>
              </a:solidFill>
              <a:prstDash val="solid"/>
              <a:miter/>
            </a:ln>
          </p:spPr>
        </p:cxnSp>
        <p:cxnSp>
          <p:nvCxnSpPr>
            <p:cNvPr id="142" name="Straight Connector 141">
              <a:extLst>
                <a:ext uri="{FF2B5EF4-FFF2-40B4-BE49-F238E27FC236}">
                  <a16:creationId xmlns:a16="http://schemas.microsoft.com/office/drawing/2014/main" id="{9F4F64B5-F6E4-4D6B-92B7-3B8ADB6686CB}"/>
                </a:ext>
              </a:extLst>
            </p:cNvPr>
            <p:cNvCxnSpPr/>
            <p:nvPr/>
          </p:nvCxnSpPr>
          <p:spPr>
            <a:xfrm>
              <a:off x="7271950" y="6014063"/>
              <a:ext cx="0" cy="54000"/>
            </a:xfrm>
            <a:prstGeom prst="line">
              <a:avLst/>
            </a:prstGeom>
            <a:noFill/>
            <a:ln w="19050" cap="flat">
              <a:solidFill>
                <a:srgbClr val="043882"/>
              </a:solidFill>
              <a:prstDash val="solid"/>
              <a:miter/>
            </a:ln>
          </p:spPr>
        </p:cxnSp>
        <p:cxnSp>
          <p:nvCxnSpPr>
            <p:cNvPr id="143" name="Straight Connector 142">
              <a:extLst>
                <a:ext uri="{FF2B5EF4-FFF2-40B4-BE49-F238E27FC236}">
                  <a16:creationId xmlns:a16="http://schemas.microsoft.com/office/drawing/2014/main" id="{E526D8B3-80E2-4FCD-88D9-1432E469B02F}"/>
                </a:ext>
              </a:extLst>
            </p:cNvPr>
            <p:cNvCxnSpPr/>
            <p:nvPr/>
          </p:nvCxnSpPr>
          <p:spPr>
            <a:xfrm>
              <a:off x="7240529" y="6014063"/>
              <a:ext cx="0" cy="54000"/>
            </a:xfrm>
            <a:prstGeom prst="line">
              <a:avLst/>
            </a:prstGeom>
            <a:noFill/>
            <a:ln w="19050" cap="flat">
              <a:solidFill>
                <a:srgbClr val="043882"/>
              </a:solidFill>
              <a:prstDash val="solid"/>
              <a:miter/>
            </a:ln>
          </p:spPr>
        </p:cxnSp>
        <p:cxnSp>
          <p:nvCxnSpPr>
            <p:cNvPr id="144" name="Straight Connector 143">
              <a:extLst>
                <a:ext uri="{FF2B5EF4-FFF2-40B4-BE49-F238E27FC236}">
                  <a16:creationId xmlns:a16="http://schemas.microsoft.com/office/drawing/2014/main" id="{598A6A25-01F8-49EA-9B4F-CDF560341CDD}"/>
                </a:ext>
              </a:extLst>
            </p:cNvPr>
            <p:cNvCxnSpPr/>
            <p:nvPr/>
          </p:nvCxnSpPr>
          <p:spPr>
            <a:xfrm>
              <a:off x="7146646" y="6014063"/>
              <a:ext cx="0" cy="54000"/>
            </a:xfrm>
            <a:prstGeom prst="line">
              <a:avLst/>
            </a:prstGeom>
            <a:noFill/>
            <a:ln w="19050" cap="flat">
              <a:solidFill>
                <a:srgbClr val="043882"/>
              </a:solidFill>
              <a:prstDash val="solid"/>
              <a:miter/>
            </a:ln>
          </p:spPr>
        </p:cxnSp>
        <p:cxnSp>
          <p:nvCxnSpPr>
            <p:cNvPr id="145" name="Straight Connector 144">
              <a:extLst>
                <a:ext uri="{FF2B5EF4-FFF2-40B4-BE49-F238E27FC236}">
                  <a16:creationId xmlns:a16="http://schemas.microsoft.com/office/drawing/2014/main" id="{B209CA97-ED23-4DD8-89A6-DB805D2C9B99}"/>
                </a:ext>
              </a:extLst>
            </p:cNvPr>
            <p:cNvCxnSpPr/>
            <p:nvPr/>
          </p:nvCxnSpPr>
          <p:spPr>
            <a:xfrm>
              <a:off x="7119607" y="6014063"/>
              <a:ext cx="0" cy="54000"/>
            </a:xfrm>
            <a:prstGeom prst="line">
              <a:avLst/>
            </a:prstGeom>
            <a:noFill/>
            <a:ln w="19050" cap="flat">
              <a:solidFill>
                <a:srgbClr val="043882"/>
              </a:solidFill>
              <a:prstDash val="solid"/>
              <a:miter/>
            </a:ln>
          </p:spPr>
        </p:cxnSp>
      </p:grpSp>
      <p:cxnSp>
        <p:nvCxnSpPr>
          <p:cNvPr id="146" name="Straight Connector 145">
            <a:extLst>
              <a:ext uri="{FF2B5EF4-FFF2-40B4-BE49-F238E27FC236}">
                <a16:creationId xmlns:a16="http://schemas.microsoft.com/office/drawing/2014/main" id="{9F8DC86E-48D6-4FE5-A707-863980C0B801}"/>
              </a:ext>
            </a:extLst>
          </p:cNvPr>
          <p:cNvCxnSpPr/>
          <p:nvPr/>
        </p:nvCxnSpPr>
        <p:spPr>
          <a:xfrm>
            <a:off x="7096744" y="3647899"/>
            <a:ext cx="0" cy="54000"/>
          </a:xfrm>
          <a:prstGeom prst="line">
            <a:avLst/>
          </a:prstGeom>
          <a:noFill/>
          <a:ln w="19050" cap="flat">
            <a:solidFill>
              <a:srgbClr val="043882"/>
            </a:solidFill>
            <a:prstDash val="solid"/>
            <a:miter/>
          </a:ln>
        </p:spPr>
      </p:cxnSp>
      <p:cxnSp>
        <p:nvCxnSpPr>
          <p:cNvPr id="147" name="Straight Connector 146">
            <a:extLst>
              <a:ext uri="{FF2B5EF4-FFF2-40B4-BE49-F238E27FC236}">
                <a16:creationId xmlns:a16="http://schemas.microsoft.com/office/drawing/2014/main" id="{49D18ADC-1839-4BB6-BD03-AB818C0FDC03}"/>
              </a:ext>
            </a:extLst>
          </p:cNvPr>
          <p:cNvCxnSpPr/>
          <p:nvPr/>
        </p:nvCxnSpPr>
        <p:spPr>
          <a:xfrm>
            <a:off x="6999949" y="3629506"/>
            <a:ext cx="0" cy="54000"/>
          </a:xfrm>
          <a:prstGeom prst="line">
            <a:avLst/>
          </a:prstGeom>
          <a:noFill/>
          <a:ln w="19050" cap="flat">
            <a:solidFill>
              <a:srgbClr val="043882"/>
            </a:solidFill>
            <a:prstDash val="solid"/>
            <a:miter/>
          </a:ln>
        </p:spPr>
      </p:cxnSp>
      <p:sp>
        <p:nvSpPr>
          <p:cNvPr id="148" name="Graphic 2057">
            <a:extLst>
              <a:ext uri="{FF2B5EF4-FFF2-40B4-BE49-F238E27FC236}">
                <a16:creationId xmlns:a16="http://schemas.microsoft.com/office/drawing/2014/main" id="{DBFB067D-590B-43FD-BA8F-71CC2E2741C5}"/>
              </a:ext>
            </a:extLst>
          </p:cNvPr>
          <p:cNvSpPr/>
          <p:nvPr/>
        </p:nvSpPr>
        <p:spPr>
          <a:xfrm>
            <a:off x="5748750" y="2858562"/>
            <a:ext cx="2718000" cy="1170000"/>
          </a:xfrm>
          <a:custGeom>
            <a:avLst/>
            <a:gdLst>
              <a:gd name="connsiteX0" fmla="*/ 4155701 w 4162425"/>
              <a:gd name="connsiteY0" fmla="*/ 1864138 h 1866900"/>
              <a:gd name="connsiteX1" fmla="*/ 4036952 w 4162425"/>
              <a:gd name="connsiteY1" fmla="*/ 1864138 h 1866900"/>
              <a:gd name="connsiteX2" fmla="*/ 4036952 w 4162425"/>
              <a:gd name="connsiteY2" fmla="*/ 1404309 h 1866900"/>
              <a:gd name="connsiteX3" fmla="*/ 2662523 w 4162425"/>
              <a:gd name="connsiteY3" fmla="*/ 1404309 h 1866900"/>
              <a:gd name="connsiteX4" fmla="*/ 2662523 w 4162425"/>
              <a:gd name="connsiteY4" fmla="*/ 1358837 h 1866900"/>
              <a:gd name="connsiteX5" fmla="*/ 2493245 w 4162425"/>
              <a:gd name="connsiteY5" fmla="*/ 1358837 h 1866900"/>
              <a:gd name="connsiteX6" fmla="*/ 2493245 w 4162425"/>
              <a:gd name="connsiteY6" fmla="*/ 1336100 h 1866900"/>
              <a:gd name="connsiteX7" fmla="*/ 1763078 w 4162425"/>
              <a:gd name="connsiteY7" fmla="*/ 1336100 h 1866900"/>
              <a:gd name="connsiteX8" fmla="*/ 1763078 w 4162425"/>
              <a:gd name="connsiteY8" fmla="*/ 1280512 h 1866900"/>
              <a:gd name="connsiteX9" fmla="*/ 1601381 w 4162425"/>
              <a:gd name="connsiteY9" fmla="*/ 1280512 h 1866900"/>
              <a:gd name="connsiteX10" fmla="*/ 1601381 w 4162425"/>
              <a:gd name="connsiteY10" fmla="*/ 1217352 h 1866900"/>
              <a:gd name="connsiteX11" fmla="*/ 1550851 w 4162425"/>
              <a:gd name="connsiteY11" fmla="*/ 1217352 h 1866900"/>
              <a:gd name="connsiteX12" fmla="*/ 1550851 w 4162425"/>
              <a:gd name="connsiteY12" fmla="*/ 1179452 h 1866900"/>
              <a:gd name="connsiteX13" fmla="*/ 1510427 w 4162425"/>
              <a:gd name="connsiteY13" fmla="*/ 1179452 h 1866900"/>
              <a:gd name="connsiteX14" fmla="*/ 1510427 w 4162425"/>
              <a:gd name="connsiteY14" fmla="*/ 1156716 h 1866900"/>
              <a:gd name="connsiteX15" fmla="*/ 1429579 w 4162425"/>
              <a:gd name="connsiteY15" fmla="*/ 1156716 h 1866900"/>
              <a:gd name="connsiteX16" fmla="*/ 1429579 w 4162425"/>
              <a:gd name="connsiteY16" fmla="*/ 1103652 h 1866900"/>
              <a:gd name="connsiteX17" fmla="*/ 1310831 w 4162425"/>
              <a:gd name="connsiteY17" fmla="*/ 1103652 h 1866900"/>
              <a:gd name="connsiteX18" fmla="*/ 1310831 w 4162425"/>
              <a:gd name="connsiteY18" fmla="*/ 1068286 h 1866900"/>
              <a:gd name="connsiteX19" fmla="*/ 1265349 w 4162425"/>
              <a:gd name="connsiteY19" fmla="*/ 1068286 h 1866900"/>
              <a:gd name="connsiteX20" fmla="*/ 1265349 w 4162425"/>
              <a:gd name="connsiteY20" fmla="*/ 1025338 h 1866900"/>
              <a:gd name="connsiteX21" fmla="*/ 1189558 w 4162425"/>
              <a:gd name="connsiteY21" fmla="*/ 1025338 h 1866900"/>
              <a:gd name="connsiteX22" fmla="*/ 1189558 w 4162425"/>
              <a:gd name="connsiteY22" fmla="*/ 969750 h 1866900"/>
              <a:gd name="connsiteX23" fmla="*/ 858584 w 4162425"/>
              <a:gd name="connsiteY23" fmla="*/ 969750 h 1866900"/>
              <a:gd name="connsiteX24" fmla="*/ 858584 w 4162425"/>
              <a:gd name="connsiteY24" fmla="*/ 891428 h 1866900"/>
              <a:gd name="connsiteX25" fmla="*/ 805526 w 4162425"/>
              <a:gd name="connsiteY25" fmla="*/ 891428 h 1866900"/>
              <a:gd name="connsiteX26" fmla="*/ 805526 w 4162425"/>
              <a:gd name="connsiteY26" fmla="*/ 838371 h 1866900"/>
              <a:gd name="connsiteX27" fmla="*/ 694359 w 4162425"/>
              <a:gd name="connsiteY27" fmla="*/ 838371 h 1866900"/>
              <a:gd name="connsiteX28" fmla="*/ 694359 w 4162425"/>
              <a:gd name="connsiteY28" fmla="*/ 777734 h 1866900"/>
              <a:gd name="connsiteX29" fmla="*/ 648881 w 4162425"/>
              <a:gd name="connsiteY29" fmla="*/ 777734 h 1866900"/>
              <a:gd name="connsiteX30" fmla="*/ 648881 w 4162425"/>
              <a:gd name="connsiteY30" fmla="*/ 696885 h 1866900"/>
              <a:gd name="connsiteX31" fmla="*/ 628669 w 4162425"/>
              <a:gd name="connsiteY31" fmla="*/ 696885 h 1866900"/>
              <a:gd name="connsiteX32" fmla="*/ 628669 w 4162425"/>
              <a:gd name="connsiteY32" fmla="*/ 646355 h 1866900"/>
              <a:gd name="connsiteX33" fmla="*/ 489711 w 4162425"/>
              <a:gd name="connsiteY33" fmla="*/ 646355 h 1866900"/>
              <a:gd name="connsiteX34" fmla="*/ 489711 w 4162425"/>
              <a:gd name="connsiteY34" fmla="*/ 603404 h 1866900"/>
              <a:gd name="connsiteX35" fmla="*/ 403809 w 4162425"/>
              <a:gd name="connsiteY35" fmla="*/ 603404 h 1866900"/>
              <a:gd name="connsiteX36" fmla="*/ 403809 w 4162425"/>
              <a:gd name="connsiteY36" fmla="*/ 542767 h 1866900"/>
              <a:gd name="connsiteX37" fmla="*/ 365910 w 4162425"/>
              <a:gd name="connsiteY37" fmla="*/ 542767 h 1866900"/>
              <a:gd name="connsiteX38" fmla="*/ 365910 w 4162425"/>
              <a:gd name="connsiteY38" fmla="*/ 426547 h 1866900"/>
              <a:gd name="connsiteX39" fmla="*/ 295168 w 4162425"/>
              <a:gd name="connsiteY39" fmla="*/ 426547 h 1866900"/>
              <a:gd name="connsiteX40" fmla="*/ 295168 w 4162425"/>
              <a:gd name="connsiteY40" fmla="*/ 358331 h 1866900"/>
              <a:gd name="connsiteX41" fmla="*/ 257270 w 4162425"/>
              <a:gd name="connsiteY41" fmla="*/ 358331 h 1866900"/>
              <a:gd name="connsiteX42" fmla="*/ 257270 w 4162425"/>
              <a:gd name="connsiteY42" fmla="*/ 305273 h 1866900"/>
              <a:gd name="connsiteX43" fmla="*/ 219372 w 4162425"/>
              <a:gd name="connsiteY43" fmla="*/ 305273 h 1866900"/>
              <a:gd name="connsiteX44" fmla="*/ 219372 w 4162425"/>
              <a:gd name="connsiteY44" fmla="*/ 226951 h 1866900"/>
              <a:gd name="connsiteX45" fmla="*/ 173895 w 4162425"/>
              <a:gd name="connsiteY45" fmla="*/ 226951 h 1866900"/>
              <a:gd name="connsiteX46" fmla="*/ 173895 w 4162425"/>
              <a:gd name="connsiteY46" fmla="*/ 168841 h 1866900"/>
              <a:gd name="connsiteX47" fmla="*/ 105679 w 4162425"/>
              <a:gd name="connsiteY47" fmla="*/ 168841 h 1866900"/>
              <a:gd name="connsiteX48" fmla="*/ 105679 w 4162425"/>
              <a:gd name="connsiteY48" fmla="*/ 82940 h 1866900"/>
              <a:gd name="connsiteX49" fmla="*/ 39989 w 4162425"/>
              <a:gd name="connsiteY49" fmla="*/ 82940 h 1866900"/>
              <a:gd name="connsiteX50" fmla="*/ 39989 w 4162425"/>
              <a:gd name="connsiteY50" fmla="*/ 7144 h 1866900"/>
              <a:gd name="connsiteX51" fmla="*/ 7144 w 4162425"/>
              <a:gd name="connsiteY51" fmla="*/ 7144 h 186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162425" h="1866900">
                <a:moveTo>
                  <a:pt x="4155701" y="1864138"/>
                </a:moveTo>
                <a:lnTo>
                  <a:pt x="4036952" y="1864138"/>
                </a:lnTo>
                <a:lnTo>
                  <a:pt x="4036952" y="1404309"/>
                </a:lnTo>
                <a:lnTo>
                  <a:pt x="2662523" y="1404309"/>
                </a:lnTo>
                <a:lnTo>
                  <a:pt x="2662523" y="1358837"/>
                </a:lnTo>
                <a:lnTo>
                  <a:pt x="2493245" y="1358837"/>
                </a:lnTo>
                <a:lnTo>
                  <a:pt x="2493245" y="1336100"/>
                </a:lnTo>
                <a:lnTo>
                  <a:pt x="1763078" y="1336100"/>
                </a:lnTo>
                <a:lnTo>
                  <a:pt x="1763078" y="1280512"/>
                </a:lnTo>
                <a:lnTo>
                  <a:pt x="1601381" y="1280512"/>
                </a:lnTo>
                <a:lnTo>
                  <a:pt x="1601381" y="1217352"/>
                </a:lnTo>
                <a:lnTo>
                  <a:pt x="1550851" y="1217352"/>
                </a:lnTo>
                <a:lnTo>
                  <a:pt x="1550851" y="1179452"/>
                </a:lnTo>
                <a:lnTo>
                  <a:pt x="1510427" y="1179452"/>
                </a:lnTo>
                <a:lnTo>
                  <a:pt x="1510427" y="1156716"/>
                </a:lnTo>
                <a:lnTo>
                  <a:pt x="1429579" y="1156716"/>
                </a:lnTo>
                <a:lnTo>
                  <a:pt x="1429579" y="1103652"/>
                </a:lnTo>
                <a:lnTo>
                  <a:pt x="1310831" y="1103652"/>
                </a:lnTo>
                <a:lnTo>
                  <a:pt x="1310831" y="1068286"/>
                </a:lnTo>
                <a:lnTo>
                  <a:pt x="1265349" y="1068286"/>
                </a:lnTo>
                <a:lnTo>
                  <a:pt x="1265349" y="1025338"/>
                </a:lnTo>
                <a:lnTo>
                  <a:pt x="1189558" y="1025338"/>
                </a:lnTo>
                <a:lnTo>
                  <a:pt x="1189558" y="969750"/>
                </a:lnTo>
                <a:lnTo>
                  <a:pt x="858584" y="969750"/>
                </a:lnTo>
                <a:lnTo>
                  <a:pt x="858584" y="891428"/>
                </a:lnTo>
                <a:lnTo>
                  <a:pt x="805526" y="891428"/>
                </a:lnTo>
                <a:lnTo>
                  <a:pt x="805526" y="838371"/>
                </a:lnTo>
                <a:lnTo>
                  <a:pt x="694359" y="838371"/>
                </a:lnTo>
                <a:lnTo>
                  <a:pt x="694359" y="777734"/>
                </a:lnTo>
                <a:lnTo>
                  <a:pt x="648881" y="777734"/>
                </a:lnTo>
                <a:lnTo>
                  <a:pt x="648881" y="696885"/>
                </a:lnTo>
                <a:lnTo>
                  <a:pt x="628669" y="696885"/>
                </a:lnTo>
                <a:lnTo>
                  <a:pt x="628669" y="646355"/>
                </a:lnTo>
                <a:lnTo>
                  <a:pt x="489711" y="646355"/>
                </a:lnTo>
                <a:lnTo>
                  <a:pt x="489711" y="603404"/>
                </a:lnTo>
                <a:lnTo>
                  <a:pt x="403809" y="603404"/>
                </a:lnTo>
                <a:lnTo>
                  <a:pt x="403809" y="542767"/>
                </a:lnTo>
                <a:lnTo>
                  <a:pt x="365910" y="542767"/>
                </a:lnTo>
                <a:lnTo>
                  <a:pt x="365910" y="426547"/>
                </a:lnTo>
                <a:lnTo>
                  <a:pt x="295168" y="426547"/>
                </a:lnTo>
                <a:lnTo>
                  <a:pt x="295168" y="358331"/>
                </a:lnTo>
                <a:lnTo>
                  <a:pt x="257270" y="358331"/>
                </a:lnTo>
                <a:lnTo>
                  <a:pt x="257270" y="305273"/>
                </a:lnTo>
                <a:lnTo>
                  <a:pt x="219372" y="305273"/>
                </a:lnTo>
                <a:lnTo>
                  <a:pt x="219372" y="226951"/>
                </a:lnTo>
                <a:lnTo>
                  <a:pt x="173895" y="226951"/>
                </a:lnTo>
                <a:lnTo>
                  <a:pt x="173895" y="168841"/>
                </a:lnTo>
                <a:lnTo>
                  <a:pt x="105679" y="168841"/>
                </a:lnTo>
                <a:lnTo>
                  <a:pt x="105679" y="82940"/>
                </a:lnTo>
                <a:lnTo>
                  <a:pt x="39989" y="82940"/>
                </a:lnTo>
                <a:lnTo>
                  <a:pt x="39989" y="7144"/>
                </a:lnTo>
                <a:lnTo>
                  <a:pt x="7144" y="7144"/>
                </a:lnTo>
              </a:path>
            </a:pathLst>
          </a:custGeom>
          <a:noFill/>
          <a:ln w="19050" cap="flat">
            <a:solidFill>
              <a:srgbClr val="B60D27"/>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149" name="TextBox 148">
            <a:extLst>
              <a:ext uri="{FF2B5EF4-FFF2-40B4-BE49-F238E27FC236}">
                <a16:creationId xmlns:a16="http://schemas.microsoft.com/office/drawing/2014/main" id="{706E9987-AE87-4E8D-83BE-3EEA899A95BC}"/>
              </a:ext>
            </a:extLst>
          </p:cNvPr>
          <p:cNvSpPr txBox="1"/>
          <p:nvPr/>
        </p:nvSpPr>
        <p:spPr>
          <a:xfrm>
            <a:off x="365777" y="5314524"/>
            <a:ext cx="1017222" cy="276999"/>
          </a:xfrm>
          <a:prstGeom prst="rect">
            <a:avLst/>
          </a:prstGeom>
          <a:noFill/>
        </p:spPr>
        <p:txBody>
          <a:bodyPr wrap="square" rtlCol="0">
            <a:spAutoFit/>
          </a:bodyPr>
          <a:lstStyle/>
          <a:p>
            <a:pPr algn="r"/>
            <a:r>
              <a:rPr lang="fr-FR" sz="1200"/>
              <a:t>N</a:t>
            </a:r>
          </a:p>
        </p:txBody>
      </p:sp>
      <p:sp>
        <p:nvSpPr>
          <p:cNvPr id="150" name="TextBox 149">
            <a:extLst>
              <a:ext uri="{FF2B5EF4-FFF2-40B4-BE49-F238E27FC236}">
                <a16:creationId xmlns:a16="http://schemas.microsoft.com/office/drawing/2014/main" id="{706E9987-AE87-4E8D-83BE-3EEA899A95BC}"/>
              </a:ext>
            </a:extLst>
          </p:cNvPr>
          <p:cNvSpPr txBox="1"/>
          <p:nvPr/>
        </p:nvSpPr>
        <p:spPr>
          <a:xfrm>
            <a:off x="4309345" y="5315413"/>
            <a:ext cx="1256269" cy="276999"/>
          </a:xfrm>
          <a:prstGeom prst="rect">
            <a:avLst/>
          </a:prstGeom>
          <a:noFill/>
        </p:spPr>
        <p:txBody>
          <a:bodyPr wrap="square" rtlCol="0">
            <a:spAutoFit/>
          </a:bodyPr>
          <a:lstStyle/>
          <a:p>
            <a:pPr algn="r"/>
            <a:r>
              <a:rPr lang="fr-FR" sz="1200"/>
              <a:t>N</a:t>
            </a:r>
          </a:p>
        </p:txBody>
      </p:sp>
    </p:spTree>
    <p:custDataLst>
      <p:tags r:id="rId1"/>
    </p:custDataLst>
    <p:extLst>
      <p:ext uri="{BB962C8B-B14F-4D97-AF65-F5344CB8AC3E}">
        <p14:creationId xmlns:p14="http://schemas.microsoft.com/office/powerpoint/2010/main" val="3062491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p:cNvSpPr>
            <a:spLocks noGrp="1" noChangeArrowheads="1"/>
          </p:cNvSpPr>
          <p:nvPr>
            <p:ph type="title"/>
          </p:nvPr>
        </p:nvSpPr>
        <p:spPr/>
        <p:txBody>
          <a:bodyPr/>
          <a:lstStyle/>
          <a:p>
            <a:r>
              <a:rPr lang="fr-FR" noProof="0" smtClean="0"/>
              <a:t>LBA4007: Pembrolizumab avec ou sans chimiothérapie versus chimiothérapie pour l’adénocarcinome avancé de l’estomac ou de la jonction gastro-oesophagienne (JGO): l’étude de phase III KEYNOTE-062 </a:t>
            </a:r>
            <a:br>
              <a:rPr lang="fr-FR" noProof="0" smtClean="0"/>
            </a:br>
            <a:r>
              <a:rPr lang="fr-FR" noProof="0" smtClean="0"/>
              <a:t>– Tabernero J, et al</a:t>
            </a:r>
            <a:endParaRPr lang="fr-FR" noProof="0" dirty="0"/>
          </a:p>
        </p:txBody>
      </p:sp>
      <p:sp>
        <p:nvSpPr>
          <p:cNvPr id="37" name="Rectangle 3"/>
          <p:cNvSpPr>
            <a:spLocks noGrp="1" noChangeArrowheads="1"/>
          </p:cNvSpPr>
          <p:nvPr>
            <p:ph idx="1"/>
          </p:nvPr>
        </p:nvSpPr>
        <p:spPr>
          <a:xfrm>
            <a:off x="365124" y="1254035"/>
            <a:ext cx="8566151" cy="4746172"/>
          </a:xfrm>
        </p:spPr>
        <p:txBody>
          <a:bodyPr/>
          <a:lstStyle/>
          <a:p>
            <a:pPr marL="0" indent="0">
              <a:buNone/>
            </a:pPr>
            <a:r>
              <a:rPr lang="fr-FR" b="1" noProof="0" dirty="0" smtClean="0"/>
              <a:t>Objectif</a:t>
            </a:r>
          </a:p>
          <a:p>
            <a:r>
              <a:rPr lang="fr-FR" noProof="0" dirty="0" smtClean="0"/>
              <a:t>Evaluer l'efficacité et la tolérance du pembrolizumab avec ou sans CT vs. CT seule chez les patients avec adénocarcinome avancé de l’estomac ou de la jonction </a:t>
            </a:r>
            <a:r>
              <a:rPr lang="fr-FR" noProof="0" dirty="0" err="1" smtClean="0"/>
              <a:t>gastro-oesophagienne</a:t>
            </a:r>
            <a:r>
              <a:rPr lang="fr-FR" noProof="0" dirty="0" smtClean="0"/>
              <a:t> </a:t>
            </a:r>
            <a:endParaRPr lang="fr-FR" noProof="0" dirty="0"/>
          </a:p>
        </p:txBody>
      </p:sp>
      <p:sp>
        <p:nvSpPr>
          <p:cNvPr id="14" name="Text Placeholder 13"/>
          <p:cNvSpPr>
            <a:spLocks noGrp="1"/>
          </p:cNvSpPr>
          <p:nvPr>
            <p:ph type="body" sz="quarter" idx="10"/>
          </p:nvPr>
        </p:nvSpPr>
        <p:spPr/>
        <p:txBody>
          <a:bodyPr/>
          <a:lstStyle/>
          <a:p>
            <a:r>
              <a:rPr lang="fr-FR" noProof="0" dirty="0" smtClean="0"/>
              <a:t>*</a:t>
            </a:r>
            <a:r>
              <a:rPr lang="fr-FR" dirty="0" err="1"/>
              <a:t>C</a:t>
            </a:r>
            <a:r>
              <a:rPr lang="fr-FR" noProof="0" dirty="0" err="1" smtClean="0"/>
              <a:t>isplatine</a:t>
            </a:r>
            <a:r>
              <a:rPr lang="fr-FR" noProof="0" dirty="0" smtClean="0"/>
              <a:t> 80 mg/m</a:t>
            </a:r>
            <a:r>
              <a:rPr lang="fr-FR" baseline="30000" dirty="0"/>
              <a:t>2</a:t>
            </a:r>
            <a:r>
              <a:rPr lang="fr-FR" noProof="0" dirty="0" smtClean="0"/>
              <a:t> /3S + 5FU 800 mg/m</a:t>
            </a:r>
            <a:r>
              <a:rPr lang="fr-FR" baseline="30000" dirty="0"/>
              <a:t>2</a:t>
            </a:r>
            <a:r>
              <a:rPr lang="fr-FR" noProof="0" dirty="0" smtClean="0"/>
              <a:t>/j pendant 5 jours /3S (</a:t>
            </a:r>
            <a:r>
              <a:rPr lang="fr-FR" noProof="0" dirty="0" err="1" smtClean="0"/>
              <a:t>cisplatine</a:t>
            </a:r>
            <a:r>
              <a:rPr lang="fr-FR" noProof="0" dirty="0" smtClean="0"/>
              <a:t> peut être limité à 6 cycles selon les recommandations des pays) ou capécitabine 2x/j J1–14 /3S </a:t>
            </a:r>
            <a:endParaRPr lang="fr-FR" noProof="0" dirty="0"/>
          </a:p>
        </p:txBody>
      </p:sp>
      <p:sp>
        <p:nvSpPr>
          <p:cNvPr id="38" name="Text Placeholder 14"/>
          <p:cNvSpPr>
            <a:spLocks noGrp="1"/>
          </p:cNvSpPr>
          <p:nvPr>
            <p:ph type="body" sz="quarter" idx="11"/>
          </p:nvPr>
        </p:nvSpPr>
        <p:spPr>
          <a:xfrm>
            <a:off x="4495800" y="6096000"/>
            <a:ext cx="4283075" cy="487363"/>
          </a:xfrm>
        </p:spPr>
        <p:txBody>
          <a:bodyPr/>
          <a:lstStyle/>
          <a:p>
            <a:r>
              <a:rPr lang="fr-FR" noProof="0" dirty="0" err="1" smtClean="0"/>
              <a:t>Tabernero</a:t>
            </a:r>
            <a:r>
              <a:rPr lang="fr-FR" noProof="0" dirty="0" smtClean="0"/>
              <a:t> J, et al, J Clin </a:t>
            </a:r>
            <a:r>
              <a:rPr lang="fr-FR" noProof="0" dirty="0" err="1" smtClean="0"/>
              <a:t>Oncol</a:t>
            </a:r>
            <a:r>
              <a:rPr lang="fr-FR" noProof="0" dirty="0" smtClean="0"/>
              <a:t> 2019;37(</a:t>
            </a:r>
            <a:r>
              <a:rPr lang="fr-FR" noProof="0" dirty="0" err="1" smtClean="0"/>
              <a:t>suppl</a:t>
            </a:r>
            <a:r>
              <a:rPr lang="fr-FR" noProof="0" dirty="0" smtClean="0"/>
              <a:t>):</a:t>
            </a:r>
            <a:r>
              <a:rPr lang="fr-FR" noProof="0" dirty="0" err="1" smtClean="0"/>
              <a:t>abstr</a:t>
            </a:r>
            <a:r>
              <a:rPr lang="fr-FR" noProof="0" dirty="0" smtClean="0"/>
              <a:t> LBA4007</a:t>
            </a:r>
            <a:endParaRPr lang="fr-FR" noProof="0" dirty="0"/>
          </a:p>
        </p:txBody>
      </p:sp>
      <p:sp>
        <p:nvSpPr>
          <p:cNvPr id="56" name="Content Placeholder 26"/>
          <p:cNvSpPr txBox="1">
            <a:spLocks/>
          </p:cNvSpPr>
          <p:nvPr/>
        </p:nvSpPr>
        <p:spPr>
          <a:xfrm>
            <a:off x="365124" y="5420966"/>
            <a:ext cx="4420849" cy="79651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ea typeface="+mn-ea"/>
                <a:cs typeface="Arial"/>
              </a:rPr>
              <a:t>CRITÈRES PRINCIPAUX</a:t>
            </a:r>
            <a:endParaRPr kumimoji="0" lang="fr-FR" sz="1600" b="1" i="0" u="none" strike="noStrike" kern="1200" cap="none" spc="0" normalizeH="0" noProof="0" dirty="0" smtClean="0">
              <a:ln>
                <a:noFill/>
              </a:ln>
              <a:solidFill>
                <a:srgbClr val="A0A0A0"/>
              </a:solidFill>
              <a:effectLst/>
              <a:uLnTx/>
              <a:uFillTx/>
              <a:latin typeface="Arial"/>
              <a:ea typeface="+mn-ea"/>
              <a:cs typeface="Arial"/>
            </a:endParaRPr>
          </a:p>
          <a:p>
            <a:pPr>
              <a:buClr>
                <a:srgbClr val="043882"/>
              </a:buClr>
              <a:defRPr/>
            </a:pPr>
            <a:r>
              <a:rPr lang="fr-FR" dirty="0" smtClean="0">
                <a:latin typeface="Arial"/>
                <a:cs typeface="Arial"/>
              </a:rPr>
              <a:t>SG</a:t>
            </a:r>
            <a:r>
              <a:rPr lang="fr-FR" dirty="0">
                <a:latin typeface="Arial"/>
                <a:cs typeface="Arial"/>
              </a:rPr>
              <a:t>, SSP</a:t>
            </a: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57" name="Content Placeholder 26"/>
          <p:cNvSpPr txBox="1">
            <a:spLocks/>
          </p:cNvSpPr>
          <p:nvPr/>
        </p:nvSpPr>
        <p:spPr>
          <a:xfrm>
            <a:off x="4648200" y="5420966"/>
            <a:ext cx="4420849" cy="79651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ea typeface="+mn-ea"/>
                <a:cs typeface="Arial"/>
              </a:rPr>
              <a:t>CRITÈRES SECONDAIRES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600" b="0" i="0" u="none" strike="noStrike" kern="1200" cap="none" spc="0" normalizeH="0" baseline="0" noProof="0" dirty="0" smtClean="0">
                <a:ln>
                  <a:noFill/>
                </a:ln>
                <a:solidFill>
                  <a:srgbClr val="4D4D4D"/>
                </a:solidFill>
                <a:effectLst/>
                <a:uLnTx/>
                <a:uFillTx/>
                <a:latin typeface="Arial"/>
                <a:ea typeface="+mn-ea"/>
                <a:cs typeface="Arial"/>
              </a:rPr>
              <a:t>TRG</a:t>
            </a:r>
            <a:r>
              <a:rPr kumimoji="0" lang="fr-FR" sz="1600" b="0" i="0" u="none" strike="noStrike" kern="1200" cap="none" spc="0" normalizeH="0" baseline="0" noProof="0" dirty="0">
                <a:ln>
                  <a:noFill/>
                </a:ln>
                <a:solidFill>
                  <a:srgbClr val="4D4D4D"/>
                </a:solidFill>
                <a:effectLst/>
                <a:uLnTx/>
                <a:uFillTx/>
                <a:latin typeface="Arial"/>
                <a:ea typeface="+mn-ea"/>
                <a:cs typeface="Arial"/>
              </a:rPr>
              <a:t>, tolérance</a:t>
            </a:r>
          </a:p>
        </p:txBody>
      </p:sp>
      <p:sp>
        <p:nvSpPr>
          <p:cNvPr id="28" name="Oval 14"/>
          <p:cNvSpPr>
            <a:spLocks noChangeArrowheads="1"/>
          </p:cNvSpPr>
          <p:nvPr/>
        </p:nvSpPr>
        <p:spPr bwMode="auto">
          <a:xfrm>
            <a:off x="3296961" y="3418183"/>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200" b="1" i="0" u="none" strike="noStrike" kern="1200" cap="none" spc="0" normalizeH="0" baseline="0" noProof="0">
                <a:ln>
                  <a:noFill/>
                </a:ln>
                <a:solidFill>
                  <a:srgbClr val="043882"/>
                </a:solidFill>
                <a:effectLst/>
                <a:uLnTx/>
                <a:uFillTx/>
                <a:latin typeface="Arial" charset="0"/>
                <a:ea typeface="SimSun" pitchFamily="2" charset="-122"/>
                <a:cs typeface="Arial" charset="0"/>
              </a:rPr>
              <a:t>R</a:t>
            </a:r>
            <a:br>
              <a:rPr kumimoji="0" lang="fr-FR" altLang="zh-CN" sz="1200" b="1" i="0" u="none" strike="noStrike" kern="1200" cap="none" spc="0" normalizeH="0" baseline="0" noProof="0">
                <a:ln>
                  <a:noFill/>
                </a:ln>
                <a:solidFill>
                  <a:srgbClr val="043882"/>
                </a:solidFill>
                <a:effectLst/>
                <a:uLnTx/>
                <a:uFillTx/>
                <a:latin typeface="Arial" charset="0"/>
                <a:ea typeface="SimSun" pitchFamily="2" charset="-122"/>
                <a:cs typeface="Arial" charset="0"/>
              </a:rPr>
            </a:br>
            <a:r>
              <a:rPr kumimoji="0" lang="fr-FR" altLang="zh-CN" sz="1200" b="1" i="0" u="none" strike="noStrike" kern="1200" cap="none" spc="0" normalizeH="0" baseline="0" noProof="0">
                <a:ln>
                  <a:noFill/>
                </a:ln>
                <a:solidFill>
                  <a:srgbClr val="043882"/>
                </a:solidFill>
                <a:effectLst/>
                <a:uLnTx/>
                <a:uFillTx/>
                <a:latin typeface="Arial" charset="0"/>
                <a:ea typeface="SimSun" pitchFamily="2" charset="-122"/>
                <a:cs typeface="Arial" charset="0"/>
              </a:rPr>
              <a:t>1:1:1</a:t>
            </a:r>
            <a:endParaRPr kumimoji="0" lang="fr-FR" altLang="zh-CN" sz="12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29" name="AutoShape 15"/>
          <p:cNvCxnSpPr>
            <a:cxnSpLocks noChangeShapeType="1"/>
            <a:stCxn id="28" idx="0"/>
            <a:endCxn id="36" idx="1"/>
          </p:cNvCxnSpPr>
          <p:nvPr/>
        </p:nvCxnSpPr>
        <p:spPr bwMode="auto">
          <a:xfrm rot="5400000" flipH="1" flipV="1">
            <a:off x="3477942" y="2706374"/>
            <a:ext cx="822626" cy="600993"/>
          </a:xfrm>
          <a:prstGeom prst="bentConnector2">
            <a:avLst/>
          </a:prstGeom>
          <a:noFill/>
          <a:ln w="57150">
            <a:solidFill>
              <a:schemeClr val="bg2">
                <a:lumMod val="60000"/>
                <a:lumOff val="40000"/>
              </a:schemeClr>
            </a:solidFill>
            <a:round/>
            <a:headEnd/>
            <a:tailEnd type="triangle" w="med" len="med"/>
          </a:ln>
        </p:spPr>
      </p:cxnSp>
      <p:cxnSp>
        <p:nvCxnSpPr>
          <p:cNvPr id="30" name="AutoShape 16"/>
          <p:cNvCxnSpPr>
            <a:cxnSpLocks noChangeShapeType="1"/>
            <a:stCxn id="28" idx="4"/>
            <a:endCxn id="34" idx="1"/>
          </p:cNvCxnSpPr>
          <p:nvPr/>
        </p:nvCxnSpPr>
        <p:spPr bwMode="auto">
          <a:xfrm rot="16200000" flipH="1">
            <a:off x="3569578" y="4021563"/>
            <a:ext cx="639352" cy="600991"/>
          </a:xfrm>
          <a:prstGeom prst="bentConnector2">
            <a:avLst/>
          </a:prstGeom>
          <a:noFill/>
          <a:ln w="57150">
            <a:solidFill>
              <a:schemeClr val="bg2">
                <a:lumMod val="60000"/>
                <a:lumOff val="40000"/>
              </a:schemeClr>
            </a:solidFill>
            <a:round/>
            <a:headEnd/>
            <a:tailEnd type="triangle" w="med" len="med"/>
          </a:ln>
        </p:spPr>
      </p:cxnSp>
      <p:cxnSp>
        <p:nvCxnSpPr>
          <p:cNvPr id="31" name="AutoShape 19"/>
          <p:cNvCxnSpPr>
            <a:cxnSpLocks noChangeShapeType="1"/>
            <a:stCxn id="39" idx="3"/>
            <a:endCxn id="28" idx="2"/>
          </p:cNvCxnSpPr>
          <p:nvPr/>
        </p:nvCxnSpPr>
        <p:spPr bwMode="auto">
          <a:xfrm>
            <a:off x="3185411" y="3710283"/>
            <a:ext cx="111550" cy="0"/>
          </a:xfrm>
          <a:prstGeom prst="straightConnector1">
            <a:avLst/>
          </a:prstGeom>
          <a:noFill/>
          <a:ln w="57150">
            <a:solidFill>
              <a:schemeClr val="bg2">
                <a:lumMod val="60000"/>
                <a:lumOff val="40000"/>
              </a:schemeClr>
            </a:solidFill>
            <a:round/>
            <a:headEnd type="none" w="med" len="med"/>
            <a:tailEnd type="none" w="med" len="med"/>
          </a:ln>
        </p:spPr>
      </p:cxnSp>
      <p:cxnSp>
        <p:nvCxnSpPr>
          <p:cNvPr id="32" name="AutoShape 20"/>
          <p:cNvCxnSpPr>
            <a:cxnSpLocks noChangeShapeType="1"/>
            <a:stCxn id="34" idx="3"/>
            <a:endCxn id="63" idx="1"/>
          </p:cNvCxnSpPr>
          <p:nvPr/>
        </p:nvCxnSpPr>
        <p:spPr bwMode="auto">
          <a:xfrm>
            <a:off x="7915750" y="4641735"/>
            <a:ext cx="260646" cy="0"/>
          </a:xfrm>
          <a:prstGeom prst="straightConnector1">
            <a:avLst/>
          </a:prstGeom>
          <a:noFill/>
          <a:ln w="57150">
            <a:solidFill>
              <a:schemeClr val="bg2">
                <a:lumMod val="60000"/>
                <a:lumOff val="40000"/>
              </a:schemeClr>
            </a:solidFill>
            <a:prstDash val="sysDot"/>
            <a:round/>
            <a:headEnd/>
            <a:tailEnd type="triangle" w="med" len="med"/>
          </a:ln>
        </p:spPr>
      </p:cxnSp>
      <p:cxnSp>
        <p:nvCxnSpPr>
          <p:cNvPr id="33" name="AutoShape 21"/>
          <p:cNvCxnSpPr>
            <a:cxnSpLocks noChangeShapeType="1"/>
            <a:stCxn id="36" idx="3"/>
            <a:endCxn id="61" idx="1"/>
          </p:cNvCxnSpPr>
          <p:nvPr/>
        </p:nvCxnSpPr>
        <p:spPr bwMode="auto">
          <a:xfrm>
            <a:off x="7914810" y="2595557"/>
            <a:ext cx="261586" cy="1"/>
          </a:xfrm>
          <a:prstGeom prst="straightConnector1">
            <a:avLst/>
          </a:prstGeom>
          <a:noFill/>
          <a:ln w="57150">
            <a:solidFill>
              <a:schemeClr val="bg2">
                <a:lumMod val="60000"/>
                <a:lumOff val="40000"/>
              </a:schemeClr>
            </a:solidFill>
            <a:round/>
            <a:headEnd/>
            <a:tailEnd type="triangle" w="med" len="med"/>
          </a:ln>
        </p:spPr>
      </p:cxnSp>
      <p:sp>
        <p:nvSpPr>
          <p:cNvPr id="34" name="AutoShape 12"/>
          <p:cNvSpPr>
            <a:spLocks noChangeArrowheads="1"/>
          </p:cNvSpPr>
          <p:nvPr/>
        </p:nvSpPr>
        <p:spPr bwMode="auto">
          <a:xfrm>
            <a:off x="4189750" y="4362734"/>
            <a:ext cx="3726000" cy="558001"/>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a:ln>
                  <a:noFill/>
                </a:ln>
                <a:solidFill>
                  <a:srgbClr val="4D4D4D"/>
                </a:solidFill>
                <a:effectLst/>
                <a:uLnTx/>
                <a:uFillTx/>
                <a:latin typeface="Arial" charset="0"/>
                <a:ea typeface="SimSun" pitchFamily="2" charset="-122"/>
                <a:cs typeface="Arial" charset="0"/>
              </a:rPr>
              <a:t>Placebo + CT*</a:t>
            </a:r>
            <a:r>
              <a:rPr lang="fr-FR" altLang="zh-CN">
                <a:solidFill>
                  <a:srgbClr val="4D4D4D"/>
                </a:solidFill>
                <a:latin typeface="Arial" charset="0"/>
                <a:ea typeface="SimSun" pitchFamily="2" charset="-122"/>
                <a:cs typeface="Arial" charset="0"/>
              </a:rPr>
              <a:t> </a:t>
            </a:r>
            <a:br>
              <a:rPr lang="fr-FR" altLang="zh-CN">
                <a:solidFill>
                  <a:srgbClr val="4D4D4D"/>
                </a:solidFill>
                <a:latin typeface="Arial" charset="0"/>
                <a:ea typeface="SimSun" pitchFamily="2" charset="-122"/>
                <a:cs typeface="Arial" charset="0"/>
              </a:rPr>
            </a:br>
            <a:r>
              <a:rPr kumimoji="0" lang="fr-FR" altLang="zh-CN" sz="1800" b="0" i="0" u="none" strike="noStrike" kern="1200" cap="none" spc="0" normalizeH="0" baseline="0" noProof="0">
                <a:ln>
                  <a:noFill/>
                </a:ln>
                <a:solidFill>
                  <a:srgbClr val="4D4D4D"/>
                </a:solidFill>
                <a:effectLst/>
                <a:uLnTx/>
                <a:uFillTx/>
                <a:latin typeface="Arial" charset="0"/>
                <a:ea typeface="SimSun" pitchFamily="2" charset="-122"/>
                <a:cs typeface="Arial" charset="0"/>
              </a:rPr>
              <a:t>(n=250)</a:t>
            </a:r>
            <a:endPar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36" name="AutoShape 8"/>
          <p:cNvSpPr>
            <a:spLocks noChangeArrowheads="1"/>
          </p:cNvSpPr>
          <p:nvPr/>
        </p:nvSpPr>
        <p:spPr bwMode="auto">
          <a:xfrm>
            <a:off x="4189752" y="2135154"/>
            <a:ext cx="3725058" cy="920806"/>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Pembrolizumab</a:t>
            </a:r>
            <a:r>
              <a:rPr kumimoji="0" lang="fr-FR" altLang="zh-CN" sz="1800" b="0" i="0" u="none" strike="noStrike" kern="1200" cap="none" spc="0" normalizeH="0" noProof="0" dirty="0">
                <a:ln>
                  <a:noFill/>
                </a:ln>
                <a:solidFill>
                  <a:srgbClr val="FFFFFF"/>
                </a:solidFill>
                <a:effectLst/>
                <a:uLnTx/>
                <a:uFillTx/>
                <a:latin typeface="Arial" charset="0"/>
                <a:ea typeface="SimSun" pitchFamily="2" charset="-122"/>
                <a:cs typeface="Arial" charset="0"/>
              </a:rPr>
              <a:t> 200 mg /3S </a:t>
            </a:r>
            <a:br>
              <a:rPr kumimoji="0" lang="fr-FR" altLang="zh-CN" sz="1800" b="0" i="0" u="none" strike="noStrike" kern="1200" cap="none" spc="0" normalizeH="0" noProof="0" dirty="0">
                <a:ln>
                  <a:noFill/>
                </a:ln>
                <a:solidFill>
                  <a:srgbClr val="FFFFFF"/>
                </a:solidFill>
                <a:effectLst/>
                <a:uLnTx/>
                <a:uFillTx/>
                <a:latin typeface="Arial" charset="0"/>
                <a:ea typeface="SimSun" pitchFamily="2" charset="-122"/>
                <a:cs typeface="Arial" charset="0"/>
              </a:rPr>
            </a:br>
            <a:r>
              <a:rPr kumimoji="0" lang="fr-FR" altLang="zh-CN" sz="1800" b="0" i="0" u="none" strike="noStrike" kern="1200" cap="none" spc="0" normalizeH="0" noProof="0" dirty="0">
                <a:ln>
                  <a:noFill/>
                </a:ln>
                <a:solidFill>
                  <a:srgbClr val="FFFFFF"/>
                </a:solidFill>
                <a:effectLst/>
                <a:uLnTx/>
                <a:uFillTx/>
                <a:latin typeface="Arial" charset="0"/>
                <a:ea typeface="SimSun" pitchFamily="2" charset="-122"/>
                <a:cs typeface="Arial" charset="0"/>
              </a:rPr>
              <a:t>jusqu’à 35 cycles</a:t>
            </a:r>
            <a:r>
              <a:rPr lang="fr-FR" altLang="zh-CN" dirty="0">
                <a:solidFill>
                  <a:srgbClr val="FFFFFF"/>
                </a:solidFill>
                <a:latin typeface="Arial" charset="0"/>
                <a:ea typeface="SimSun" pitchFamily="2" charset="-122"/>
                <a:cs typeface="Arial" charset="0"/>
              </a:rPr>
              <a:t> </a:t>
            </a:r>
            <a:br>
              <a:rPr lang="fr-FR" altLang="zh-CN" dirty="0">
                <a:solidFill>
                  <a:srgbClr val="FFFFFF"/>
                </a:solidFill>
                <a:latin typeface="Arial" charset="0"/>
                <a:ea typeface="SimSun" pitchFamily="2" charset="-122"/>
                <a:cs typeface="Arial" charset="0"/>
              </a:rPr>
            </a:b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(n=256)</a:t>
            </a:r>
          </a:p>
        </p:txBody>
      </p:sp>
      <p:sp>
        <p:nvSpPr>
          <p:cNvPr id="39" name="AutoShape 9"/>
          <p:cNvSpPr>
            <a:spLocks noChangeArrowheads="1"/>
          </p:cNvSpPr>
          <p:nvPr/>
        </p:nvSpPr>
        <p:spPr bwMode="auto">
          <a:xfrm>
            <a:off x="122548" y="2114205"/>
            <a:ext cx="3062863" cy="319215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dirty="0">
                <a:solidFill>
                  <a:srgbClr val="FFFFFF"/>
                </a:solidFill>
                <a:latin typeface="Arial"/>
                <a:ea typeface="SimSun" pitchFamily="2" charset="-122"/>
                <a:cs typeface="Arial"/>
              </a:rPr>
              <a:t>Adénocarcinome localement avancé, non résécable ou métastatique de l’estomac ou JGO</a:t>
            </a:r>
            <a:endPar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HER2/</a:t>
            </a:r>
            <a:r>
              <a:rPr kumimoji="0" lang="fr-FR" altLang="zh-CN" sz="1800" b="0" i="0" u="none" strike="noStrike" kern="1200" cap="none" spc="0" normalizeH="0" baseline="0" noProof="0" dirty="0" err="1">
                <a:ln>
                  <a:noFill/>
                </a:ln>
                <a:solidFill>
                  <a:srgbClr val="FFFFFF"/>
                </a:solidFill>
                <a:effectLst/>
                <a:uLnTx/>
                <a:uFillTx/>
                <a:latin typeface="Arial"/>
                <a:ea typeface="SimSun" pitchFamily="2" charset="-122"/>
                <a:cs typeface="Arial"/>
              </a:rPr>
              <a:t>neu</a:t>
            </a:r>
            <a:r>
              <a:rPr kumimoji="0" lang="fr-FR" altLang="zh-CN" sz="1800" b="0" i="0" u="none" strike="noStrike" kern="1200" cap="none" spc="0" normalizeH="0" noProof="0" dirty="0">
                <a:ln>
                  <a:noFill/>
                </a:ln>
                <a:solidFill>
                  <a:srgbClr val="FFFFFF"/>
                </a:solidFill>
                <a:effectLst/>
                <a:uLnTx/>
                <a:uFillTx/>
                <a:latin typeface="Arial"/>
                <a:ea typeface="SimSun" pitchFamily="2" charset="-122"/>
                <a:cs typeface="Arial"/>
              </a:rPr>
              <a:t> négatif, </a:t>
            </a:r>
            <a:br>
              <a:rPr kumimoji="0" lang="fr-FR" altLang="zh-CN" sz="1800" b="0" i="0" u="none" strike="noStrike" kern="1200" cap="none" spc="0" normalizeH="0" noProof="0" dirty="0">
                <a:ln>
                  <a:noFill/>
                </a:ln>
                <a:solidFill>
                  <a:srgbClr val="FFFFFF"/>
                </a:solidFill>
                <a:effectLst/>
                <a:uLnTx/>
                <a:uFillTx/>
                <a:latin typeface="Arial"/>
                <a:ea typeface="SimSun" pitchFamily="2" charset="-122"/>
                <a:cs typeface="Arial"/>
              </a:rPr>
            </a:br>
            <a:r>
              <a:rPr kumimoji="0" lang="fr-FR" altLang="zh-CN" sz="1800" b="0" i="0" u="none" strike="noStrike" kern="1200" cap="none" spc="0" normalizeH="0" noProof="0" dirty="0">
                <a:ln>
                  <a:noFill/>
                </a:ln>
                <a:solidFill>
                  <a:srgbClr val="FFFFFF"/>
                </a:solidFill>
                <a:effectLst/>
                <a:uLnTx/>
                <a:uFillTx/>
                <a:latin typeface="Arial"/>
                <a:ea typeface="SimSun" pitchFamily="2" charset="-122"/>
                <a:cs typeface="Arial"/>
              </a:rPr>
              <a:t>PD-L1 positif (CPS ≥1)</a:t>
            </a:r>
            <a:endPar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ECOG PS 0–1</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(n=763)</a:t>
            </a:r>
          </a:p>
        </p:txBody>
      </p:sp>
      <p:cxnSp>
        <p:nvCxnSpPr>
          <p:cNvPr id="58" name="AutoShape 21"/>
          <p:cNvCxnSpPr>
            <a:cxnSpLocks noChangeShapeType="1"/>
            <a:stCxn id="59" idx="3"/>
            <a:endCxn id="62" idx="1"/>
          </p:cNvCxnSpPr>
          <p:nvPr/>
        </p:nvCxnSpPr>
        <p:spPr bwMode="auto">
          <a:xfrm>
            <a:off x="7914809" y="3710284"/>
            <a:ext cx="261587" cy="0"/>
          </a:xfrm>
          <a:prstGeom prst="straightConnector1">
            <a:avLst/>
          </a:prstGeom>
          <a:noFill/>
          <a:ln w="57150">
            <a:solidFill>
              <a:schemeClr val="bg2">
                <a:lumMod val="60000"/>
                <a:lumOff val="40000"/>
              </a:schemeClr>
            </a:solidFill>
            <a:round/>
            <a:headEnd/>
            <a:tailEnd type="triangle" w="med" len="med"/>
          </a:ln>
        </p:spPr>
      </p:cxnSp>
      <p:sp>
        <p:nvSpPr>
          <p:cNvPr id="59" name="AutoShape 8"/>
          <p:cNvSpPr>
            <a:spLocks noChangeArrowheads="1"/>
          </p:cNvSpPr>
          <p:nvPr/>
        </p:nvSpPr>
        <p:spPr bwMode="auto">
          <a:xfrm>
            <a:off x="4189751" y="3213234"/>
            <a:ext cx="3725058" cy="994099"/>
          </a:xfrm>
          <a:prstGeom prst="rect">
            <a:avLst/>
          </a:prstGeom>
          <a:solidFill>
            <a:schemeClr val="accent4"/>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Pembrolizumab</a:t>
            </a:r>
            <a:r>
              <a:rPr kumimoji="0" lang="fr-FR" altLang="zh-CN" sz="1800" b="0" i="0" u="none" strike="noStrike" kern="1200" cap="none" spc="0" normalizeH="0" noProof="0" dirty="0">
                <a:ln>
                  <a:noFill/>
                </a:ln>
                <a:solidFill>
                  <a:srgbClr val="4D4D4D"/>
                </a:solidFill>
                <a:effectLst/>
                <a:uLnTx/>
                <a:uFillTx/>
                <a:latin typeface="Arial" charset="0"/>
                <a:ea typeface="SimSun" pitchFamily="2" charset="-122"/>
                <a:cs typeface="Arial" charset="0"/>
              </a:rPr>
              <a:t> 200 mg /3S </a:t>
            </a:r>
            <a:br>
              <a:rPr kumimoji="0" lang="fr-FR" altLang="zh-CN" sz="1800" b="0" i="0" u="none" strike="noStrike" kern="1200" cap="none" spc="0" normalizeH="0" noProof="0" dirty="0">
                <a:ln>
                  <a:noFill/>
                </a:ln>
                <a:solidFill>
                  <a:srgbClr val="4D4D4D"/>
                </a:solidFill>
                <a:effectLst/>
                <a:uLnTx/>
                <a:uFillTx/>
                <a:latin typeface="Arial" charset="0"/>
                <a:ea typeface="SimSun" pitchFamily="2" charset="-122"/>
                <a:cs typeface="Arial" charset="0"/>
              </a:rPr>
            </a:br>
            <a:r>
              <a:rPr kumimoji="0" lang="fr-FR" altLang="zh-CN" sz="1800" b="0" i="0" u="none" strike="noStrike" kern="1200" cap="none" spc="0" normalizeH="0" noProof="0" dirty="0">
                <a:ln>
                  <a:noFill/>
                </a:ln>
                <a:solidFill>
                  <a:srgbClr val="4D4D4D"/>
                </a:solidFill>
                <a:effectLst/>
                <a:uLnTx/>
                <a:uFillTx/>
                <a:latin typeface="Arial" charset="0"/>
                <a:ea typeface="SimSun" pitchFamily="2" charset="-122"/>
                <a:cs typeface="Arial" charset="0"/>
              </a:rPr>
              <a:t>jusqu'à 35 cycles + CT* </a:t>
            </a:r>
            <a:br>
              <a:rPr kumimoji="0" lang="fr-FR" altLang="zh-CN" sz="1800" b="0" i="0" u="none" strike="noStrike" kern="1200" cap="none" spc="0" normalizeH="0" noProof="0" dirty="0">
                <a:ln>
                  <a:noFill/>
                </a:ln>
                <a:solidFill>
                  <a:srgbClr val="4D4D4D"/>
                </a:solidFill>
                <a:effectLst/>
                <a:uLnTx/>
                <a:uFillTx/>
                <a:latin typeface="Arial" charset="0"/>
                <a:ea typeface="SimSun" pitchFamily="2" charset="-122"/>
                <a:cs typeface="Arial" charset="0"/>
              </a:rPr>
            </a:br>
            <a:r>
              <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(n=257)</a:t>
            </a:r>
          </a:p>
        </p:txBody>
      </p:sp>
      <p:cxnSp>
        <p:nvCxnSpPr>
          <p:cNvPr id="60" name="AutoShape 19"/>
          <p:cNvCxnSpPr>
            <a:cxnSpLocks noChangeShapeType="1"/>
            <a:stCxn id="28" idx="6"/>
            <a:endCxn id="59" idx="1"/>
          </p:cNvCxnSpPr>
          <p:nvPr/>
        </p:nvCxnSpPr>
        <p:spPr bwMode="auto">
          <a:xfrm>
            <a:off x="3880556" y="3710283"/>
            <a:ext cx="309195" cy="1"/>
          </a:xfrm>
          <a:prstGeom prst="straightConnector1">
            <a:avLst/>
          </a:prstGeom>
          <a:noFill/>
          <a:ln w="57150">
            <a:solidFill>
              <a:schemeClr val="bg2">
                <a:lumMod val="60000"/>
                <a:lumOff val="40000"/>
              </a:schemeClr>
            </a:solidFill>
            <a:round/>
            <a:headEnd/>
            <a:tailEnd type="triangle" w="med" len="med"/>
          </a:ln>
        </p:spPr>
      </p:cxnSp>
      <p:sp>
        <p:nvSpPr>
          <p:cNvPr id="61" name="AutoShape 12"/>
          <p:cNvSpPr>
            <a:spLocks noChangeArrowheads="1"/>
          </p:cNvSpPr>
          <p:nvPr/>
        </p:nvSpPr>
        <p:spPr bwMode="auto">
          <a:xfrm>
            <a:off x="8176396" y="2286138"/>
            <a:ext cx="892653" cy="618839"/>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Prog/</a:t>
            </a:r>
            <a:b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toxicité</a:t>
            </a:r>
          </a:p>
        </p:txBody>
      </p:sp>
      <p:sp>
        <p:nvSpPr>
          <p:cNvPr id="62" name="AutoShape 12"/>
          <p:cNvSpPr>
            <a:spLocks noChangeArrowheads="1"/>
          </p:cNvSpPr>
          <p:nvPr/>
        </p:nvSpPr>
        <p:spPr bwMode="auto">
          <a:xfrm>
            <a:off x="8176396" y="3400864"/>
            <a:ext cx="892653" cy="618839"/>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Prog/</a:t>
            </a:r>
            <a:b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toxicité</a:t>
            </a:r>
          </a:p>
        </p:txBody>
      </p:sp>
      <p:sp>
        <p:nvSpPr>
          <p:cNvPr id="63" name="AutoShape 12"/>
          <p:cNvSpPr>
            <a:spLocks noChangeArrowheads="1"/>
          </p:cNvSpPr>
          <p:nvPr/>
        </p:nvSpPr>
        <p:spPr bwMode="auto">
          <a:xfrm>
            <a:off x="8176396" y="4332315"/>
            <a:ext cx="892653" cy="618839"/>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Prog/</a:t>
            </a:r>
            <a:b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toxicité</a:t>
            </a:r>
          </a:p>
        </p:txBody>
      </p:sp>
      <p:sp>
        <p:nvSpPr>
          <p:cNvPr id="64" name="Content Placeholder 26"/>
          <p:cNvSpPr txBox="1">
            <a:spLocks/>
          </p:cNvSpPr>
          <p:nvPr/>
        </p:nvSpPr>
        <p:spPr bwMode="auto">
          <a:xfrm>
            <a:off x="3160513" y="4849536"/>
            <a:ext cx="5612106" cy="655738"/>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fr-FR" sz="1400" b="1" i="0" u="none" strike="noStrike" kern="1200" cap="none" spc="0" normalizeH="0" baseline="0" noProof="0" dirty="0">
                <a:ln>
                  <a:noFill/>
                </a:ln>
                <a:solidFill>
                  <a:srgbClr val="043882"/>
                </a:solidFill>
                <a:effectLst/>
                <a:uLnTx/>
                <a:uFillTx/>
                <a:latin typeface="Arial"/>
                <a:ea typeface="+mn-ea"/>
                <a:cs typeface="Arial" charset="0"/>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fr-FR" sz="1400" b="0" i="0" u="none" strike="noStrike" kern="1200" cap="none" spc="0" normalizeH="0" baseline="0" noProof="0" dirty="0">
                <a:ln>
                  <a:noFill/>
                </a:ln>
                <a:solidFill>
                  <a:srgbClr val="4D4D4D"/>
                </a:solidFill>
                <a:effectLst/>
                <a:uLnTx/>
                <a:uFillTx/>
                <a:latin typeface="Arial"/>
                <a:ea typeface="+mn-ea"/>
                <a:cs typeface="Arial" charset="0"/>
              </a:rPr>
              <a:t>Région;</a:t>
            </a:r>
            <a:r>
              <a:rPr kumimoji="0" lang="fr-FR" sz="1400" b="0" i="0" u="none" strike="noStrike" kern="1200" cap="none" spc="0" normalizeH="0" noProof="0" dirty="0">
                <a:ln>
                  <a:noFill/>
                </a:ln>
                <a:solidFill>
                  <a:srgbClr val="4D4D4D"/>
                </a:solidFill>
                <a:effectLst/>
                <a:uLnTx/>
                <a:uFillTx/>
                <a:latin typeface="Arial"/>
                <a:ea typeface="+mn-ea"/>
                <a:cs typeface="Arial" charset="0"/>
              </a:rPr>
              <a:t> maladie localement avancée ou métastatique</a:t>
            </a:r>
            <a:r>
              <a:rPr lang="fr-FR" sz="1400" dirty="0">
                <a:solidFill>
                  <a:srgbClr val="4D4D4D"/>
                </a:solidFill>
                <a:latin typeface="Arial"/>
                <a:cs typeface="Arial" charset="0"/>
              </a:rPr>
              <a:t>; </a:t>
            </a:r>
            <a:r>
              <a:rPr kumimoji="0" lang="fr-FR" sz="1400" b="0" i="0" u="none" strike="noStrike" kern="1200" cap="none" spc="0" normalizeH="0" baseline="0" noProof="0" dirty="0">
                <a:ln>
                  <a:noFill/>
                </a:ln>
                <a:solidFill>
                  <a:srgbClr val="4D4D4D"/>
                </a:solidFill>
                <a:effectLst/>
                <a:uLnTx/>
                <a:uFillTx/>
                <a:latin typeface="Arial"/>
                <a:ea typeface="+mn-ea"/>
                <a:cs typeface="Arial" charset="0"/>
              </a:rPr>
              <a:t>5FU</a:t>
            </a:r>
            <a:r>
              <a:rPr kumimoji="0" lang="fr-FR" sz="1400" b="0" i="0" u="none" strike="noStrike" kern="1200" cap="none" spc="0" normalizeH="0" noProof="0" dirty="0">
                <a:ln>
                  <a:noFill/>
                </a:ln>
                <a:solidFill>
                  <a:srgbClr val="4D4D4D"/>
                </a:solidFill>
                <a:effectLst/>
                <a:uLnTx/>
                <a:uFillTx/>
                <a:latin typeface="Arial"/>
                <a:ea typeface="+mn-ea"/>
                <a:cs typeface="Arial" charset="0"/>
              </a:rPr>
              <a:t> ou capécitabine</a:t>
            </a:r>
            <a:endParaRPr kumimoji="0" lang="fr-FR" sz="1400" b="0" i="0" u="none" strike="noStrike" kern="1200" cap="none" spc="0" normalizeH="0" baseline="0" noProof="0" dirty="0">
              <a:ln>
                <a:noFill/>
              </a:ln>
              <a:solidFill>
                <a:srgbClr val="4D4D4D"/>
              </a:solidFill>
              <a:effectLst/>
              <a:uLnTx/>
              <a:uFillTx/>
              <a:latin typeface="Arial"/>
              <a:ea typeface="+mn-ea"/>
              <a:cs typeface="Arial" charset="0"/>
            </a:endParaRPr>
          </a:p>
        </p:txBody>
      </p:sp>
    </p:spTree>
    <p:custDataLst>
      <p:tags r:id="rId1"/>
    </p:custDataLst>
    <p:extLst>
      <p:ext uri="{BB962C8B-B14F-4D97-AF65-F5344CB8AC3E}">
        <p14:creationId xmlns:p14="http://schemas.microsoft.com/office/powerpoint/2010/main" val="15160468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noProof="0" dirty="0"/>
              <a:t>3503: </a:t>
            </a:r>
            <a:r>
              <a:rPr lang="fr-FR" dirty="0"/>
              <a:t>Association des signatures moléculaires du cancer du côlon avec le pronostic et la prédiction du bénéfice de l’oxaliplatine dans l’étude MOSAIC, étude internationale multicentrique de oxaliplatine/5FU-LV en traitement adjuvant du cancer du côlon – </a:t>
            </a:r>
            <a:r>
              <a:rPr lang="fr-FR" dirty="0" err="1"/>
              <a:t>Pogue-Geile</a:t>
            </a:r>
            <a:r>
              <a:rPr lang="fr-FR" dirty="0"/>
              <a:t> KL, et al</a:t>
            </a:r>
            <a:endParaRPr lang="fr-FR" noProof="0" dirty="0"/>
          </a:p>
        </p:txBody>
      </p:sp>
      <p:sp>
        <p:nvSpPr>
          <p:cNvPr id="5123" name="Rectangle 3"/>
          <p:cNvSpPr>
            <a:spLocks noGrp="1" noChangeArrowheads="1"/>
          </p:cNvSpPr>
          <p:nvPr>
            <p:ph idx="1"/>
          </p:nvPr>
        </p:nvSpPr>
        <p:spPr/>
        <p:txBody>
          <a:bodyPr/>
          <a:lstStyle/>
          <a:p>
            <a:pPr marL="0" indent="0">
              <a:buNone/>
            </a:pPr>
            <a:r>
              <a:rPr lang="fr-FR" b="1" noProof="0" dirty="0"/>
              <a:t>Résultats</a:t>
            </a:r>
          </a:p>
        </p:txBody>
      </p:sp>
      <p:sp>
        <p:nvSpPr>
          <p:cNvPr id="15" name="Text Placeholder 14"/>
          <p:cNvSpPr>
            <a:spLocks noGrp="1"/>
          </p:cNvSpPr>
          <p:nvPr>
            <p:ph type="body" sz="quarter" idx="11"/>
          </p:nvPr>
        </p:nvSpPr>
        <p:spPr>
          <a:xfrm>
            <a:off x="4495800" y="6096000"/>
            <a:ext cx="4283075" cy="487363"/>
          </a:xfrm>
        </p:spPr>
        <p:txBody>
          <a:bodyPr/>
          <a:lstStyle/>
          <a:p>
            <a:r>
              <a:rPr lang="fr-FR" noProof="0" dirty="0" err="1"/>
              <a:t>Pogue-Geile</a:t>
            </a:r>
            <a:r>
              <a:rPr lang="fr-FR" noProof="0" dirty="0"/>
              <a:t> KL, et al, J Clin </a:t>
            </a:r>
            <a:r>
              <a:rPr lang="fr-FR" noProof="0" dirty="0" err="1"/>
              <a:t>Oncol</a:t>
            </a:r>
            <a:r>
              <a:rPr lang="fr-FR" noProof="0" dirty="0"/>
              <a:t> 2019;37(</a:t>
            </a:r>
            <a:r>
              <a:rPr lang="fr-FR" noProof="0" dirty="0" err="1"/>
              <a:t>suppl</a:t>
            </a:r>
            <a:r>
              <a:rPr lang="fr-FR" noProof="0" dirty="0"/>
              <a:t>):</a:t>
            </a:r>
            <a:r>
              <a:rPr lang="fr-FR" noProof="0" dirty="0" err="1"/>
              <a:t>abstr</a:t>
            </a:r>
            <a:r>
              <a:rPr lang="fr-FR" noProof="0" dirty="0"/>
              <a:t> 3503</a:t>
            </a:r>
          </a:p>
        </p:txBody>
      </p:sp>
      <p:grpSp>
        <p:nvGrpSpPr>
          <p:cNvPr id="7" name="Group 6">
            <a:extLst>
              <a:ext uri="{FF2B5EF4-FFF2-40B4-BE49-F238E27FC236}">
                <a16:creationId xmlns:a16="http://schemas.microsoft.com/office/drawing/2014/main" id="{7B578B40-F559-442B-A55D-DA9E2A925BA9}"/>
              </a:ext>
            </a:extLst>
          </p:cNvPr>
          <p:cNvGrpSpPr/>
          <p:nvPr/>
        </p:nvGrpSpPr>
        <p:grpSpPr>
          <a:xfrm>
            <a:off x="80044" y="2709273"/>
            <a:ext cx="4438851" cy="3288762"/>
            <a:chOff x="126238" y="2144851"/>
            <a:chExt cx="3577967" cy="4427323"/>
          </a:xfrm>
        </p:grpSpPr>
        <p:sp>
          <p:nvSpPr>
            <p:cNvPr id="8" name="Freeform 21">
              <a:extLst>
                <a:ext uri="{FF2B5EF4-FFF2-40B4-BE49-F238E27FC236}">
                  <a16:creationId xmlns:a16="http://schemas.microsoft.com/office/drawing/2014/main" id="{08A93877-94DB-4A38-8C35-6499CA100725}"/>
                </a:ext>
              </a:extLst>
            </p:cNvPr>
            <p:cNvSpPr>
              <a:spLocks/>
            </p:cNvSpPr>
            <p:nvPr/>
          </p:nvSpPr>
          <p:spPr bwMode="auto">
            <a:xfrm>
              <a:off x="1138863" y="2334069"/>
              <a:ext cx="245890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solidFill>
                  <a:srgbClr val="000000"/>
                </a:solidFill>
                <a:latin typeface="Arial"/>
                <a:cs typeface="Arial"/>
              </a:endParaRPr>
            </a:p>
          </p:txBody>
        </p:sp>
        <p:sp>
          <p:nvSpPr>
            <p:cNvPr id="9" name="Line 6">
              <a:extLst>
                <a:ext uri="{FF2B5EF4-FFF2-40B4-BE49-F238E27FC236}">
                  <a16:creationId xmlns:a16="http://schemas.microsoft.com/office/drawing/2014/main" id="{581BA87F-42F2-4936-BA06-B08BC477E09D}"/>
                </a:ext>
              </a:extLst>
            </p:cNvPr>
            <p:cNvSpPr>
              <a:spLocks noChangeShapeType="1"/>
            </p:cNvSpPr>
            <p:nvPr/>
          </p:nvSpPr>
          <p:spPr bwMode="auto">
            <a:xfrm>
              <a:off x="1048631" y="233406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000000"/>
                </a:solidFill>
                <a:latin typeface="Arial"/>
                <a:cs typeface="Arial"/>
              </a:endParaRPr>
            </a:p>
          </p:txBody>
        </p:sp>
        <p:sp>
          <p:nvSpPr>
            <p:cNvPr id="10" name="Line 7">
              <a:extLst>
                <a:ext uri="{FF2B5EF4-FFF2-40B4-BE49-F238E27FC236}">
                  <a16:creationId xmlns:a16="http://schemas.microsoft.com/office/drawing/2014/main" id="{01F091A9-91BA-49CB-BDD3-870D89DEA57B}"/>
                </a:ext>
              </a:extLst>
            </p:cNvPr>
            <p:cNvSpPr>
              <a:spLocks noChangeShapeType="1"/>
            </p:cNvSpPr>
            <p:nvPr/>
          </p:nvSpPr>
          <p:spPr bwMode="auto">
            <a:xfrm>
              <a:off x="1048631" y="285627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000000"/>
                </a:solidFill>
                <a:latin typeface="Arial"/>
                <a:cs typeface="Arial"/>
              </a:endParaRPr>
            </a:p>
          </p:txBody>
        </p:sp>
        <p:sp>
          <p:nvSpPr>
            <p:cNvPr id="11" name="Line 8">
              <a:extLst>
                <a:ext uri="{FF2B5EF4-FFF2-40B4-BE49-F238E27FC236}">
                  <a16:creationId xmlns:a16="http://schemas.microsoft.com/office/drawing/2014/main" id="{3479C46C-2D53-4B11-994A-B579C569A001}"/>
                </a:ext>
              </a:extLst>
            </p:cNvPr>
            <p:cNvSpPr>
              <a:spLocks noChangeShapeType="1"/>
            </p:cNvSpPr>
            <p:nvPr/>
          </p:nvSpPr>
          <p:spPr bwMode="auto">
            <a:xfrm>
              <a:off x="1048631" y="3355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000000"/>
                </a:solidFill>
                <a:latin typeface="Arial"/>
                <a:cs typeface="Arial"/>
              </a:endParaRPr>
            </a:p>
          </p:txBody>
        </p:sp>
        <p:sp>
          <p:nvSpPr>
            <p:cNvPr id="12" name="Line 9">
              <a:extLst>
                <a:ext uri="{FF2B5EF4-FFF2-40B4-BE49-F238E27FC236}">
                  <a16:creationId xmlns:a16="http://schemas.microsoft.com/office/drawing/2014/main" id="{17B84F46-7E08-4657-ADA5-17010971D38B}"/>
                </a:ext>
              </a:extLst>
            </p:cNvPr>
            <p:cNvSpPr>
              <a:spLocks noChangeShapeType="1"/>
            </p:cNvSpPr>
            <p:nvPr/>
          </p:nvSpPr>
          <p:spPr bwMode="auto">
            <a:xfrm>
              <a:off x="1048631" y="386991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000000"/>
                </a:solidFill>
                <a:latin typeface="Arial"/>
                <a:cs typeface="Arial"/>
              </a:endParaRPr>
            </a:p>
          </p:txBody>
        </p:sp>
        <p:sp>
          <p:nvSpPr>
            <p:cNvPr id="13" name="Line 10">
              <a:extLst>
                <a:ext uri="{FF2B5EF4-FFF2-40B4-BE49-F238E27FC236}">
                  <a16:creationId xmlns:a16="http://schemas.microsoft.com/office/drawing/2014/main" id="{A6BFF514-7573-4760-9AE7-F14419F3C3B3}"/>
                </a:ext>
              </a:extLst>
            </p:cNvPr>
            <p:cNvSpPr>
              <a:spLocks noChangeShapeType="1"/>
            </p:cNvSpPr>
            <p:nvPr/>
          </p:nvSpPr>
          <p:spPr bwMode="auto">
            <a:xfrm>
              <a:off x="1048631" y="4374052"/>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000000"/>
                </a:solidFill>
                <a:latin typeface="Arial"/>
                <a:cs typeface="Arial"/>
              </a:endParaRPr>
            </a:p>
          </p:txBody>
        </p:sp>
        <p:sp>
          <p:nvSpPr>
            <p:cNvPr id="16" name="Line 11">
              <a:extLst>
                <a:ext uri="{FF2B5EF4-FFF2-40B4-BE49-F238E27FC236}">
                  <a16:creationId xmlns:a16="http://schemas.microsoft.com/office/drawing/2014/main" id="{9F6528B9-0F59-42CA-BDA0-0694187512BB}"/>
                </a:ext>
              </a:extLst>
            </p:cNvPr>
            <p:cNvSpPr>
              <a:spLocks noChangeShapeType="1"/>
            </p:cNvSpPr>
            <p:nvPr/>
          </p:nvSpPr>
          <p:spPr bwMode="auto">
            <a:xfrm>
              <a:off x="1048631" y="488356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000000"/>
                </a:solidFill>
                <a:latin typeface="Arial"/>
                <a:cs typeface="Arial"/>
              </a:endParaRPr>
            </a:p>
          </p:txBody>
        </p:sp>
        <p:sp>
          <p:nvSpPr>
            <p:cNvPr id="17" name="TextBox 16">
              <a:extLst>
                <a:ext uri="{FF2B5EF4-FFF2-40B4-BE49-F238E27FC236}">
                  <a16:creationId xmlns:a16="http://schemas.microsoft.com/office/drawing/2014/main" id="{B515C2E9-B13B-463E-A0EF-83192015DD68}"/>
                </a:ext>
              </a:extLst>
            </p:cNvPr>
            <p:cNvSpPr txBox="1"/>
            <p:nvPr/>
          </p:nvSpPr>
          <p:spPr>
            <a:xfrm rot="16200000">
              <a:off x="291381" y="3523187"/>
              <a:ext cx="973671" cy="223277"/>
            </a:xfrm>
            <a:prstGeom prst="rect">
              <a:avLst/>
            </a:prstGeom>
            <a:noFill/>
          </p:spPr>
          <p:txBody>
            <a:bodyPr wrap="none" rtlCol="0">
              <a:spAutoFit/>
            </a:bodyPr>
            <a:lstStyle/>
            <a:p>
              <a:pPr algn="ctr"/>
              <a:r>
                <a:rPr lang="fr-FR" sz="1200" dirty="0">
                  <a:solidFill>
                    <a:srgbClr val="4D4D4D"/>
                  </a:solidFill>
                  <a:latin typeface="Arial" panose="020B0604020202020204" pitchFamily="34" charset="0"/>
                  <a:cs typeface="Arial" panose="020B0604020202020204" pitchFamily="34" charset="0"/>
                </a:rPr>
                <a:t>SSR, %</a:t>
              </a:r>
            </a:p>
          </p:txBody>
        </p:sp>
        <p:sp>
          <p:nvSpPr>
            <p:cNvPr id="18" name="TextBox 17">
              <a:extLst>
                <a:ext uri="{FF2B5EF4-FFF2-40B4-BE49-F238E27FC236}">
                  <a16:creationId xmlns:a16="http://schemas.microsoft.com/office/drawing/2014/main" id="{320254A1-B2D7-44A2-B1E0-55DF10F22816}"/>
                </a:ext>
              </a:extLst>
            </p:cNvPr>
            <p:cNvSpPr txBox="1"/>
            <p:nvPr/>
          </p:nvSpPr>
          <p:spPr>
            <a:xfrm>
              <a:off x="2135905" y="5213838"/>
              <a:ext cx="567496" cy="372895"/>
            </a:xfrm>
            <a:prstGeom prst="rect">
              <a:avLst/>
            </a:prstGeom>
            <a:noFill/>
          </p:spPr>
          <p:txBody>
            <a:bodyPr wrap="none" rtlCol="0">
              <a:spAutoFit/>
            </a:bodyPr>
            <a:lstStyle/>
            <a:p>
              <a:pPr algn="ctr"/>
              <a:r>
                <a:rPr lang="fr-FR" sz="1200" dirty="0">
                  <a:solidFill>
                    <a:srgbClr val="4D4D4D"/>
                  </a:solidFill>
                  <a:latin typeface="Arial" panose="020B0604020202020204" pitchFamily="34" charset="0"/>
                  <a:cs typeface="Arial" panose="020B0604020202020204" pitchFamily="34" charset="0"/>
                </a:rPr>
                <a:t>Années</a:t>
              </a:r>
            </a:p>
          </p:txBody>
        </p:sp>
        <p:sp>
          <p:nvSpPr>
            <p:cNvPr id="19" name="TextBox 18">
              <a:extLst>
                <a:ext uri="{FF2B5EF4-FFF2-40B4-BE49-F238E27FC236}">
                  <a16:creationId xmlns:a16="http://schemas.microsoft.com/office/drawing/2014/main" id="{25E38475-1553-4CD6-A6B2-99245C96F724}"/>
                </a:ext>
              </a:extLst>
            </p:cNvPr>
            <p:cNvSpPr txBox="1"/>
            <p:nvPr/>
          </p:nvSpPr>
          <p:spPr>
            <a:xfrm>
              <a:off x="704415" y="2144851"/>
              <a:ext cx="399735" cy="372895"/>
            </a:xfrm>
            <a:prstGeom prst="rect">
              <a:avLst/>
            </a:prstGeom>
            <a:noFill/>
          </p:spPr>
          <p:txBody>
            <a:bodyPr wrap="square" rtlCol="0" anchor="ctr" anchorCtr="0">
              <a:spAutoFit/>
            </a:bodyPr>
            <a:lstStyle/>
            <a:p>
              <a:pPr algn="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100</a:t>
              </a:r>
              <a:endParaRPr lang="fr-FR" sz="1200" dirty="0">
                <a:solidFill>
                  <a:srgbClr val="4D4D4D"/>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D4EB9D36-7D69-4F95-AAF2-5EF423A3CD9A}"/>
                </a:ext>
              </a:extLst>
            </p:cNvPr>
            <p:cNvSpPr txBox="1"/>
            <p:nvPr/>
          </p:nvSpPr>
          <p:spPr>
            <a:xfrm>
              <a:off x="769649" y="2668990"/>
              <a:ext cx="334508" cy="372895"/>
            </a:xfrm>
            <a:prstGeom prst="rect">
              <a:avLst/>
            </a:prstGeom>
            <a:noFill/>
          </p:spPr>
          <p:txBody>
            <a:bodyPr wrap="square" rtlCol="0" anchor="ctr" anchorCtr="0">
              <a:spAutoFit/>
            </a:bodyPr>
            <a:lstStyle/>
            <a:p>
              <a:pPr algn="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80</a:t>
              </a:r>
              <a:endParaRPr lang="fr-FR" sz="1200" dirty="0">
                <a:solidFill>
                  <a:srgbClr val="4D4D4D"/>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EF98B0FD-DFFF-40AD-A270-FBFCE2C29F42}"/>
                </a:ext>
              </a:extLst>
            </p:cNvPr>
            <p:cNvSpPr txBox="1"/>
            <p:nvPr/>
          </p:nvSpPr>
          <p:spPr>
            <a:xfrm>
              <a:off x="765651" y="3167521"/>
              <a:ext cx="338504" cy="372895"/>
            </a:xfrm>
            <a:prstGeom prst="rect">
              <a:avLst/>
            </a:prstGeom>
            <a:noFill/>
          </p:spPr>
          <p:txBody>
            <a:bodyPr wrap="square" rtlCol="0" anchor="ctr" anchorCtr="0">
              <a:spAutoFit/>
            </a:bodyPr>
            <a:lstStyle/>
            <a:p>
              <a:pPr algn="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60</a:t>
              </a:r>
              <a:endParaRPr lang="fr-FR" sz="1200" dirty="0">
                <a:solidFill>
                  <a:srgbClr val="4D4D4D"/>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FE777D29-F4C8-400F-BDF6-1A2234ADC3F0}"/>
                </a:ext>
              </a:extLst>
            </p:cNvPr>
            <p:cNvSpPr txBox="1"/>
            <p:nvPr/>
          </p:nvSpPr>
          <p:spPr>
            <a:xfrm>
              <a:off x="808065" y="3682173"/>
              <a:ext cx="296093" cy="372895"/>
            </a:xfrm>
            <a:prstGeom prst="rect">
              <a:avLst/>
            </a:prstGeom>
            <a:noFill/>
          </p:spPr>
          <p:txBody>
            <a:bodyPr wrap="square" rtlCol="0" anchor="ctr" anchorCtr="0">
              <a:spAutoFit/>
            </a:bodyPr>
            <a:lstStyle/>
            <a:p>
              <a:pPr algn="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40</a:t>
              </a:r>
              <a:endParaRPr lang="fr-FR" sz="1200" dirty="0">
                <a:solidFill>
                  <a:srgbClr val="4D4D4D"/>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C6D712AA-7977-45BB-A6D5-254D61EB5207}"/>
                </a:ext>
              </a:extLst>
            </p:cNvPr>
            <p:cNvSpPr txBox="1"/>
            <p:nvPr/>
          </p:nvSpPr>
          <p:spPr>
            <a:xfrm>
              <a:off x="773361" y="4186077"/>
              <a:ext cx="330796" cy="372895"/>
            </a:xfrm>
            <a:prstGeom prst="rect">
              <a:avLst/>
            </a:prstGeom>
            <a:noFill/>
          </p:spPr>
          <p:txBody>
            <a:bodyPr wrap="square" rtlCol="0" anchor="ctr" anchorCtr="0">
              <a:spAutoFit/>
            </a:bodyPr>
            <a:lstStyle/>
            <a:p>
              <a:pPr algn="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20</a:t>
              </a:r>
              <a:endParaRPr lang="fr-FR" sz="1200" dirty="0">
                <a:solidFill>
                  <a:srgbClr val="4D4D4D"/>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1434A681-6290-448C-821C-8E610E9866B6}"/>
                </a:ext>
              </a:extLst>
            </p:cNvPr>
            <p:cNvSpPr txBox="1"/>
            <p:nvPr/>
          </p:nvSpPr>
          <p:spPr>
            <a:xfrm>
              <a:off x="881657" y="4695352"/>
              <a:ext cx="222508" cy="372895"/>
            </a:xfrm>
            <a:prstGeom prst="rect">
              <a:avLst/>
            </a:prstGeom>
            <a:noFill/>
          </p:spPr>
          <p:txBody>
            <a:bodyPr wrap="square" rtlCol="0" anchor="ctr" anchorCtr="0">
              <a:spAutoFit/>
            </a:bodyPr>
            <a:lstStyle/>
            <a:p>
              <a:pPr algn="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0</a:t>
              </a:r>
              <a:endParaRPr lang="fr-FR" sz="1200" dirty="0">
                <a:solidFill>
                  <a:srgbClr val="4D4D4D"/>
                </a:solidFill>
                <a:latin typeface="Arial" panose="020B0604020202020204" pitchFamily="34" charset="0"/>
                <a:cs typeface="Arial" panose="020B0604020202020204" pitchFamily="34" charset="0"/>
              </a:endParaRPr>
            </a:p>
          </p:txBody>
        </p:sp>
        <p:grpSp>
          <p:nvGrpSpPr>
            <p:cNvPr id="25" name="Group 24">
              <a:extLst>
                <a:ext uri="{FF2B5EF4-FFF2-40B4-BE49-F238E27FC236}">
                  <a16:creationId xmlns:a16="http://schemas.microsoft.com/office/drawing/2014/main" id="{BB7E0E28-BB05-4CDC-B364-C3ED7BD40068}"/>
                </a:ext>
              </a:extLst>
            </p:cNvPr>
            <p:cNvGrpSpPr/>
            <p:nvPr/>
          </p:nvGrpSpPr>
          <p:grpSpPr>
            <a:xfrm>
              <a:off x="1433240" y="4920702"/>
              <a:ext cx="195566" cy="1651472"/>
              <a:chOff x="1193736" y="4920702"/>
              <a:chExt cx="163286" cy="1651472"/>
            </a:xfrm>
          </p:grpSpPr>
          <p:sp>
            <p:nvSpPr>
              <p:cNvPr id="44" name="Line 19">
                <a:extLst>
                  <a:ext uri="{FF2B5EF4-FFF2-40B4-BE49-F238E27FC236}">
                    <a16:creationId xmlns:a16="http://schemas.microsoft.com/office/drawing/2014/main" id="{A0E11432-B0DF-48C3-AB22-5EC0CDC8F925}"/>
                  </a:ext>
                </a:extLst>
              </p:cNvPr>
              <p:cNvSpPr>
                <a:spLocks noChangeShapeType="1"/>
              </p:cNvSpPr>
              <p:nvPr/>
            </p:nvSpPr>
            <p:spPr bwMode="auto">
              <a:xfrm>
                <a:off x="1275380"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000000"/>
                  </a:solidFill>
                  <a:latin typeface="Arial"/>
                  <a:cs typeface="Arial"/>
                </a:endParaRPr>
              </a:p>
            </p:txBody>
          </p:sp>
          <p:sp>
            <p:nvSpPr>
              <p:cNvPr id="45" name="TextBox 44">
                <a:extLst>
                  <a:ext uri="{FF2B5EF4-FFF2-40B4-BE49-F238E27FC236}">
                    <a16:creationId xmlns:a16="http://schemas.microsoft.com/office/drawing/2014/main" id="{948A856F-C734-41C7-9B63-FE8E4FD9BE05}"/>
                  </a:ext>
                </a:extLst>
              </p:cNvPr>
              <p:cNvSpPr txBox="1"/>
              <p:nvPr/>
            </p:nvSpPr>
            <p:spPr>
              <a:xfrm>
                <a:off x="1193736" y="4982720"/>
                <a:ext cx="163286"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2</a:t>
                </a:r>
              </a:p>
              <a:p>
                <a:pPr algn="ct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fr-FR" sz="120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fr-FR" sz="120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fr-FR" sz="1200">
                    <a:solidFill>
                      <a:srgbClr val="B60D27"/>
                    </a:solidFill>
                    <a:latin typeface="Arial" panose="020B0604020202020204" pitchFamily="34" charset="0"/>
                    <a:cs typeface="Arial" panose="020B0604020202020204" pitchFamily="34" charset="0"/>
                  </a:rPr>
                  <a:t>95</a:t>
                </a:r>
              </a:p>
              <a:p>
                <a:pPr algn="ctr" fontAlgn="auto">
                  <a:spcBef>
                    <a:spcPts val="0"/>
                  </a:spcBef>
                  <a:spcAft>
                    <a:spcPts val="0"/>
                  </a:spcAft>
                </a:pPr>
                <a:r>
                  <a:rPr lang="fr-FR" sz="1200">
                    <a:solidFill>
                      <a:srgbClr val="043882"/>
                    </a:solidFill>
                    <a:latin typeface="Arial" panose="020B0604020202020204" pitchFamily="34" charset="0"/>
                    <a:cs typeface="Arial" panose="020B0604020202020204" pitchFamily="34" charset="0"/>
                  </a:rPr>
                  <a:t>75</a:t>
                </a:r>
                <a:endParaRPr lang="fr-FR" sz="1200" dirty="0">
                  <a:solidFill>
                    <a:srgbClr val="043882"/>
                  </a:solidFill>
                  <a:latin typeface="Arial" panose="020B0604020202020204" pitchFamily="34" charset="0"/>
                  <a:cs typeface="Arial" panose="020B0604020202020204" pitchFamily="34" charset="0"/>
                </a:endParaRPr>
              </a:p>
            </p:txBody>
          </p:sp>
        </p:grpSp>
        <p:grpSp>
          <p:nvGrpSpPr>
            <p:cNvPr id="26" name="Group 25">
              <a:extLst>
                <a:ext uri="{FF2B5EF4-FFF2-40B4-BE49-F238E27FC236}">
                  <a16:creationId xmlns:a16="http://schemas.microsoft.com/office/drawing/2014/main" id="{0553EE51-CBB7-4404-8A84-6E35884C7C76}"/>
                </a:ext>
              </a:extLst>
            </p:cNvPr>
            <p:cNvGrpSpPr/>
            <p:nvPr/>
          </p:nvGrpSpPr>
          <p:grpSpPr>
            <a:xfrm>
              <a:off x="1759042" y="4920702"/>
              <a:ext cx="578423" cy="1651472"/>
              <a:chOff x="989487" y="4920702"/>
              <a:chExt cx="482941" cy="1651472"/>
            </a:xfrm>
          </p:grpSpPr>
          <p:sp>
            <p:nvSpPr>
              <p:cNvPr id="40" name="Line 19">
                <a:extLst>
                  <a:ext uri="{FF2B5EF4-FFF2-40B4-BE49-F238E27FC236}">
                    <a16:creationId xmlns:a16="http://schemas.microsoft.com/office/drawing/2014/main" id="{0DE5C418-B97B-4BCE-BEF5-6997B05EBCA8}"/>
                  </a:ext>
                </a:extLst>
              </p:cNvPr>
              <p:cNvSpPr>
                <a:spLocks noChangeShapeType="1"/>
              </p:cNvSpPr>
              <p:nvPr/>
            </p:nvSpPr>
            <p:spPr bwMode="auto">
              <a:xfrm>
                <a:off x="1390788"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000000"/>
                  </a:solidFill>
                  <a:latin typeface="Arial"/>
                  <a:cs typeface="Arial"/>
                </a:endParaRPr>
              </a:p>
            </p:txBody>
          </p:sp>
          <p:sp>
            <p:nvSpPr>
              <p:cNvPr id="41" name="Line 21">
                <a:extLst>
                  <a:ext uri="{FF2B5EF4-FFF2-40B4-BE49-F238E27FC236}">
                    <a16:creationId xmlns:a16="http://schemas.microsoft.com/office/drawing/2014/main" id="{E4E9843E-4A6A-41A4-898F-7FC5C68E4FD8}"/>
                  </a:ext>
                </a:extLst>
              </p:cNvPr>
              <p:cNvSpPr>
                <a:spLocks noChangeShapeType="1"/>
              </p:cNvSpPr>
              <p:nvPr/>
            </p:nvSpPr>
            <p:spPr bwMode="auto">
              <a:xfrm>
                <a:off x="1063900"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000000"/>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D14DE789-C1C4-4BE9-B17F-2BAF96F9D9B3}"/>
                  </a:ext>
                </a:extLst>
              </p:cNvPr>
              <p:cNvSpPr txBox="1"/>
              <p:nvPr/>
            </p:nvSpPr>
            <p:spPr>
              <a:xfrm>
                <a:off x="989487" y="4982720"/>
                <a:ext cx="163284"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4</a:t>
                </a:r>
              </a:p>
              <a:p>
                <a:pPr algn="ct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fr-FR" sz="120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fr-FR" sz="120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fr-FR" sz="1200">
                    <a:solidFill>
                      <a:srgbClr val="B60D27"/>
                    </a:solidFill>
                    <a:latin typeface="Arial" panose="020B0604020202020204" pitchFamily="34" charset="0"/>
                    <a:cs typeface="Arial" panose="020B0604020202020204" pitchFamily="34" charset="0"/>
                  </a:rPr>
                  <a:t>91</a:t>
                </a:r>
              </a:p>
              <a:p>
                <a:pPr algn="ctr" fontAlgn="auto">
                  <a:spcBef>
                    <a:spcPts val="0"/>
                  </a:spcBef>
                  <a:spcAft>
                    <a:spcPts val="0"/>
                  </a:spcAft>
                </a:pPr>
                <a:r>
                  <a:rPr lang="fr-FR" sz="1200">
                    <a:solidFill>
                      <a:srgbClr val="043882"/>
                    </a:solidFill>
                    <a:latin typeface="Arial" panose="020B0604020202020204" pitchFamily="34" charset="0"/>
                    <a:cs typeface="Arial" panose="020B0604020202020204" pitchFamily="34" charset="0"/>
                  </a:rPr>
                  <a:t>70</a:t>
                </a:r>
                <a:endParaRPr lang="fr-FR" sz="1200" dirty="0">
                  <a:solidFill>
                    <a:srgbClr val="043882"/>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061F811C-0FF0-4894-8D9A-CEF1ADCA4451}"/>
                  </a:ext>
                </a:extLst>
              </p:cNvPr>
              <p:cNvSpPr txBox="1"/>
              <p:nvPr/>
            </p:nvSpPr>
            <p:spPr>
              <a:xfrm>
                <a:off x="1309144" y="4982720"/>
                <a:ext cx="163284"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6</a:t>
                </a:r>
              </a:p>
              <a:p>
                <a:pPr algn="ct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fr-FR" sz="120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fr-FR" sz="120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fr-FR" sz="1200">
                    <a:solidFill>
                      <a:srgbClr val="B60D27"/>
                    </a:solidFill>
                    <a:latin typeface="Arial" panose="020B0604020202020204" pitchFamily="34" charset="0"/>
                    <a:cs typeface="Arial" panose="020B0604020202020204" pitchFamily="34" charset="0"/>
                  </a:rPr>
                  <a:t>84</a:t>
                </a:r>
              </a:p>
              <a:p>
                <a:pPr algn="ctr" fontAlgn="auto">
                  <a:spcBef>
                    <a:spcPts val="0"/>
                  </a:spcBef>
                  <a:spcAft>
                    <a:spcPts val="0"/>
                  </a:spcAft>
                </a:pPr>
                <a:r>
                  <a:rPr lang="fr-FR" sz="1200">
                    <a:solidFill>
                      <a:srgbClr val="043882"/>
                    </a:solidFill>
                    <a:latin typeface="Arial" panose="020B0604020202020204" pitchFamily="34" charset="0"/>
                    <a:cs typeface="Arial" panose="020B0604020202020204" pitchFamily="34" charset="0"/>
                  </a:rPr>
                  <a:t>64</a:t>
                </a:r>
                <a:endParaRPr lang="fr-FR" sz="1200" dirty="0">
                  <a:solidFill>
                    <a:srgbClr val="043882"/>
                  </a:solidFill>
                  <a:latin typeface="Arial" panose="020B0604020202020204" pitchFamily="34" charset="0"/>
                  <a:cs typeface="Arial" panose="020B0604020202020204" pitchFamily="34" charset="0"/>
                </a:endParaRPr>
              </a:p>
            </p:txBody>
          </p:sp>
        </p:grpSp>
        <p:grpSp>
          <p:nvGrpSpPr>
            <p:cNvPr id="27" name="Group 26">
              <a:extLst>
                <a:ext uri="{FF2B5EF4-FFF2-40B4-BE49-F238E27FC236}">
                  <a16:creationId xmlns:a16="http://schemas.microsoft.com/office/drawing/2014/main" id="{D45F246D-8BD1-456D-9251-98D11ADF9B4E}"/>
                </a:ext>
              </a:extLst>
            </p:cNvPr>
            <p:cNvGrpSpPr/>
            <p:nvPr/>
          </p:nvGrpSpPr>
          <p:grpSpPr>
            <a:xfrm>
              <a:off x="1054111" y="4920702"/>
              <a:ext cx="1624461" cy="1651472"/>
              <a:chOff x="-75310" y="4920702"/>
              <a:chExt cx="1356319" cy="1651472"/>
            </a:xfrm>
          </p:grpSpPr>
          <p:sp>
            <p:nvSpPr>
              <p:cNvPr id="36" name="Line 19">
                <a:extLst>
                  <a:ext uri="{FF2B5EF4-FFF2-40B4-BE49-F238E27FC236}">
                    <a16:creationId xmlns:a16="http://schemas.microsoft.com/office/drawing/2014/main" id="{1522D52D-CF99-42EB-B088-B080BCB85186}"/>
                  </a:ext>
                </a:extLst>
              </p:cNvPr>
              <p:cNvSpPr>
                <a:spLocks noChangeShapeType="1"/>
              </p:cNvSpPr>
              <p:nvPr/>
            </p:nvSpPr>
            <p:spPr bwMode="auto">
              <a:xfrm>
                <a:off x="34920"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000000"/>
                  </a:solidFill>
                  <a:latin typeface="Arial"/>
                  <a:cs typeface="Arial"/>
                </a:endParaRPr>
              </a:p>
            </p:txBody>
          </p:sp>
          <p:sp>
            <p:nvSpPr>
              <p:cNvPr id="37" name="Line 21">
                <a:extLst>
                  <a:ext uri="{FF2B5EF4-FFF2-40B4-BE49-F238E27FC236}">
                    <a16:creationId xmlns:a16="http://schemas.microsoft.com/office/drawing/2014/main" id="{A08C4223-2AB8-4D08-ACD4-A7EF77F1DD0C}"/>
                  </a:ext>
                </a:extLst>
              </p:cNvPr>
              <p:cNvSpPr>
                <a:spLocks noChangeShapeType="1"/>
              </p:cNvSpPr>
              <p:nvPr/>
            </p:nvSpPr>
            <p:spPr bwMode="auto">
              <a:xfrm>
                <a:off x="1192133"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000000"/>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BD4A4C28-19ED-4D81-81E1-2EFCEF6B615C}"/>
                  </a:ext>
                </a:extLst>
              </p:cNvPr>
              <p:cNvSpPr txBox="1"/>
              <p:nvPr/>
            </p:nvSpPr>
            <p:spPr>
              <a:xfrm>
                <a:off x="1117724" y="4982720"/>
                <a:ext cx="163285"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8</a:t>
                </a:r>
              </a:p>
              <a:p>
                <a:pPr algn="ct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fr-FR" sz="120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fr-FR" sz="120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fr-FR" sz="1200">
                    <a:solidFill>
                      <a:srgbClr val="B60D27"/>
                    </a:solidFill>
                    <a:latin typeface="Arial" panose="020B0604020202020204" pitchFamily="34" charset="0"/>
                    <a:cs typeface="Arial" panose="020B0604020202020204" pitchFamily="34" charset="0"/>
                  </a:rPr>
                  <a:t>76</a:t>
                </a:r>
              </a:p>
              <a:p>
                <a:pPr algn="ctr" fontAlgn="auto">
                  <a:spcBef>
                    <a:spcPts val="0"/>
                  </a:spcBef>
                  <a:spcAft>
                    <a:spcPts val="0"/>
                  </a:spcAft>
                </a:pPr>
                <a:r>
                  <a:rPr lang="fr-FR" sz="1200">
                    <a:solidFill>
                      <a:srgbClr val="043882"/>
                    </a:solidFill>
                    <a:latin typeface="Arial" panose="020B0604020202020204" pitchFamily="34" charset="0"/>
                    <a:cs typeface="Arial" panose="020B0604020202020204" pitchFamily="34" charset="0"/>
                  </a:rPr>
                  <a:t>55</a:t>
                </a:r>
                <a:endParaRPr lang="fr-FR" sz="1200" dirty="0">
                  <a:solidFill>
                    <a:srgbClr val="043882"/>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08F18DD4-99DB-490E-BB4C-EBE4CBE68143}"/>
                  </a:ext>
                </a:extLst>
              </p:cNvPr>
              <p:cNvSpPr txBox="1"/>
              <p:nvPr/>
            </p:nvSpPr>
            <p:spPr>
              <a:xfrm>
                <a:off x="-75310" y="4982720"/>
                <a:ext cx="220464"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a:solidFill>
                      <a:srgbClr val="4D4D4D"/>
                    </a:solidFill>
                    <a:latin typeface="Arial"/>
                    <a:cs typeface="Arial" panose="020B0604020202020204" pitchFamily="34" charset="0"/>
                  </a:rPr>
                  <a:t>0</a:t>
                </a:r>
              </a:p>
              <a:p>
                <a:pPr algn="ctr" fontAlgn="auto">
                  <a:spcBef>
                    <a:spcPts val="0"/>
                  </a:spcBef>
                  <a:spcAft>
                    <a:spcPts val="0"/>
                  </a:spcAft>
                </a:pPr>
                <a:endParaRPr lang="fr-FR" sz="1200">
                  <a:solidFill>
                    <a:srgbClr val="000000"/>
                  </a:solidFill>
                  <a:latin typeface="Arial"/>
                  <a:cs typeface="Arial" panose="020B0604020202020204" pitchFamily="34" charset="0"/>
                </a:endParaRPr>
              </a:p>
              <a:p>
                <a:pPr algn="ctr" fontAlgn="auto">
                  <a:spcBef>
                    <a:spcPts val="0"/>
                  </a:spcBef>
                  <a:spcAft>
                    <a:spcPts val="0"/>
                  </a:spcAft>
                </a:pPr>
                <a:endParaRPr lang="fr-FR" sz="1200">
                  <a:solidFill>
                    <a:srgbClr val="B60D27"/>
                  </a:solidFill>
                  <a:latin typeface="Arial"/>
                  <a:cs typeface="Arial" panose="020B0604020202020204" pitchFamily="34" charset="0"/>
                </a:endParaRPr>
              </a:p>
              <a:p>
                <a:pPr algn="ctr" fontAlgn="auto">
                  <a:spcBef>
                    <a:spcPts val="0"/>
                  </a:spcBef>
                  <a:spcAft>
                    <a:spcPts val="0"/>
                  </a:spcAft>
                </a:pPr>
                <a:endParaRPr lang="fr-FR" sz="1200">
                  <a:solidFill>
                    <a:srgbClr val="B60D27"/>
                  </a:solidFill>
                  <a:latin typeface="Arial"/>
                  <a:cs typeface="Arial" panose="020B0604020202020204" pitchFamily="34" charset="0"/>
                </a:endParaRPr>
              </a:p>
              <a:p>
                <a:pPr algn="ctr" fontAlgn="auto">
                  <a:spcBef>
                    <a:spcPts val="0"/>
                  </a:spcBef>
                  <a:spcAft>
                    <a:spcPts val="0"/>
                  </a:spcAft>
                </a:pPr>
                <a:r>
                  <a:rPr lang="fr-FR" sz="1200">
                    <a:solidFill>
                      <a:srgbClr val="B60D27"/>
                    </a:solidFill>
                    <a:latin typeface="Arial"/>
                    <a:cs typeface="Arial" panose="020B0604020202020204" pitchFamily="34" charset="0"/>
                  </a:rPr>
                  <a:t>109</a:t>
                </a:r>
              </a:p>
              <a:p>
                <a:pPr algn="ctr" fontAlgn="auto">
                  <a:spcBef>
                    <a:spcPts val="0"/>
                  </a:spcBef>
                  <a:spcAft>
                    <a:spcPts val="0"/>
                  </a:spcAft>
                </a:pPr>
                <a:r>
                  <a:rPr lang="fr-FR" sz="1200">
                    <a:solidFill>
                      <a:srgbClr val="043882"/>
                    </a:solidFill>
                    <a:latin typeface="Arial"/>
                    <a:cs typeface="Arial" panose="020B0604020202020204" pitchFamily="34" charset="0"/>
                  </a:rPr>
                  <a:t>101</a:t>
                </a:r>
                <a:endParaRPr lang="fr-FR" sz="1200" dirty="0">
                  <a:solidFill>
                    <a:srgbClr val="043882"/>
                  </a:solidFill>
                  <a:latin typeface="Arial"/>
                  <a:cs typeface="Arial" panose="020B0604020202020204" pitchFamily="34" charset="0"/>
                </a:endParaRPr>
              </a:p>
            </p:txBody>
          </p:sp>
        </p:grpSp>
        <p:grpSp>
          <p:nvGrpSpPr>
            <p:cNvPr id="28" name="Group 27">
              <a:extLst>
                <a:ext uri="{FF2B5EF4-FFF2-40B4-BE49-F238E27FC236}">
                  <a16:creationId xmlns:a16="http://schemas.microsoft.com/office/drawing/2014/main" id="{79A2E5B8-0CB8-4FC2-88E6-B0B818F7CC1C}"/>
                </a:ext>
              </a:extLst>
            </p:cNvPr>
            <p:cNvGrpSpPr/>
            <p:nvPr/>
          </p:nvGrpSpPr>
          <p:grpSpPr>
            <a:xfrm>
              <a:off x="2833901" y="4920702"/>
              <a:ext cx="521506" cy="1651472"/>
              <a:chOff x="934426" y="4920702"/>
              <a:chExt cx="435423" cy="1651472"/>
            </a:xfrm>
          </p:grpSpPr>
          <p:sp>
            <p:nvSpPr>
              <p:cNvPr id="32" name="Line 19">
                <a:extLst>
                  <a:ext uri="{FF2B5EF4-FFF2-40B4-BE49-F238E27FC236}">
                    <a16:creationId xmlns:a16="http://schemas.microsoft.com/office/drawing/2014/main" id="{4CC9A674-1070-4F6F-B5D2-B401D247746D}"/>
                  </a:ext>
                </a:extLst>
              </p:cNvPr>
              <p:cNvSpPr>
                <a:spLocks noChangeShapeType="1"/>
              </p:cNvSpPr>
              <p:nvPr/>
            </p:nvSpPr>
            <p:spPr bwMode="auto">
              <a:xfrm>
                <a:off x="1288209"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000000"/>
                  </a:solidFill>
                  <a:latin typeface="Arial"/>
                  <a:cs typeface="Arial"/>
                </a:endParaRPr>
              </a:p>
            </p:txBody>
          </p:sp>
          <p:sp>
            <p:nvSpPr>
              <p:cNvPr id="33" name="Line 21">
                <a:extLst>
                  <a:ext uri="{FF2B5EF4-FFF2-40B4-BE49-F238E27FC236}">
                    <a16:creationId xmlns:a16="http://schemas.microsoft.com/office/drawing/2014/main" id="{817EF44C-3A22-44DF-A406-C51CFE22071A}"/>
                  </a:ext>
                </a:extLst>
              </p:cNvPr>
              <p:cNvSpPr>
                <a:spLocks noChangeShapeType="1"/>
              </p:cNvSpPr>
              <p:nvPr/>
            </p:nvSpPr>
            <p:spPr bwMode="auto">
              <a:xfrm>
                <a:off x="1009401"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000000"/>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FD0CE16E-5ECB-471F-B2D1-0878D866EDA2}"/>
                  </a:ext>
                </a:extLst>
              </p:cNvPr>
              <p:cNvSpPr txBox="1"/>
              <p:nvPr/>
            </p:nvSpPr>
            <p:spPr>
              <a:xfrm>
                <a:off x="934426" y="4982720"/>
                <a:ext cx="164408"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10</a:t>
                </a:r>
              </a:p>
              <a:p>
                <a:pPr algn="ct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a:p>
                <a:pPr algn="r" fontAlgn="auto">
                  <a:spcBef>
                    <a:spcPts val="0"/>
                  </a:spcBef>
                  <a:spcAft>
                    <a:spcPts val="0"/>
                  </a:spcAft>
                </a:pPr>
                <a:endParaRPr lang="fr-FR" sz="1200">
                  <a:solidFill>
                    <a:srgbClr val="B60D27"/>
                  </a:solidFill>
                  <a:latin typeface="Arial" panose="020B0604020202020204" pitchFamily="34" charset="0"/>
                  <a:cs typeface="Arial" panose="020B0604020202020204" pitchFamily="34" charset="0"/>
                </a:endParaRPr>
              </a:p>
              <a:p>
                <a:pPr algn="r" fontAlgn="auto">
                  <a:spcBef>
                    <a:spcPts val="0"/>
                  </a:spcBef>
                  <a:spcAft>
                    <a:spcPts val="0"/>
                  </a:spcAft>
                </a:pPr>
                <a:endParaRPr lang="fr-FR" sz="1200">
                  <a:solidFill>
                    <a:srgbClr val="B60D27"/>
                  </a:solidFill>
                  <a:latin typeface="Arial" panose="020B0604020202020204" pitchFamily="34" charset="0"/>
                  <a:cs typeface="Arial" panose="020B0604020202020204" pitchFamily="34" charset="0"/>
                </a:endParaRPr>
              </a:p>
              <a:p>
                <a:pPr algn="r" fontAlgn="auto">
                  <a:spcBef>
                    <a:spcPts val="0"/>
                  </a:spcBef>
                  <a:spcAft>
                    <a:spcPts val="0"/>
                  </a:spcAft>
                </a:pPr>
                <a:r>
                  <a:rPr lang="fr-FR" sz="1200">
                    <a:solidFill>
                      <a:srgbClr val="B60D27"/>
                    </a:solidFill>
                    <a:latin typeface="Arial" panose="020B0604020202020204" pitchFamily="34" charset="0"/>
                    <a:cs typeface="Arial" panose="020B0604020202020204" pitchFamily="34" charset="0"/>
                  </a:rPr>
                  <a:t>59</a:t>
                </a:r>
              </a:p>
              <a:p>
                <a:pPr algn="r" fontAlgn="auto">
                  <a:spcBef>
                    <a:spcPts val="0"/>
                  </a:spcBef>
                  <a:spcAft>
                    <a:spcPts val="0"/>
                  </a:spcAft>
                </a:pPr>
                <a:r>
                  <a:rPr lang="fr-FR" sz="1200">
                    <a:solidFill>
                      <a:srgbClr val="043882"/>
                    </a:solidFill>
                    <a:latin typeface="Arial" panose="020B0604020202020204" pitchFamily="34" charset="0"/>
                    <a:cs typeface="Arial" panose="020B0604020202020204" pitchFamily="34" charset="0"/>
                  </a:rPr>
                  <a:t>38</a:t>
                </a:r>
                <a:endParaRPr lang="fr-FR" sz="1200" dirty="0">
                  <a:solidFill>
                    <a:srgbClr val="043882"/>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7FFB7D1A-4A5B-40D6-AB68-5DB1DAB5E576}"/>
                  </a:ext>
                </a:extLst>
              </p:cNvPr>
              <p:cNvSpPr txBox="1"/>
              <p:nvPr/>
            </p:nvSpPr>
            <p:spPr>
              <a:xfrm>
                <a:off x="1206564" y="4982720"/>
                <a:ext cx="163285"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12</a:t>
                </a:r>
              </a:p>
              <a:p>
                <a:pPr algn="ct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fr-FR" sz="120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fr-FR" sz="120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fr-FR" sz="1200">
                    <a:solidFill>
                      <a:srgbClr val="B60D27"/>
                    </a:solidFill>
                    <a:latin typeface="Arial" panose="020B0604020202020204" pitchFamily="34" charset="0"/>
                    <a:cs typeface="Arial" panose="020B0604020202020204" pitchFamily="34" charset="0"/>
                  </a:rPr>
                  <a:t>10</a:t>
                </a:r>
              </a:p>
              <a:p>
                <a:pPr algn="ctr" fontAlgn="auto">
                  <a:spcBef>
                    <a:spcPts val="0"/>
                  </a:spcBef>
                  <a:spcAft>
                    <a:spcPts val="0"/>
                  </a:spcAft>
                </a:pPr>
                <a:r>
                  <a:rPr lang="fr-FR" sz="1200">
                    <a:solidFill>
                      <a:srgbClr val="043882"/>
                    </a:solidFill>
                    <a:latin typeface="Arial" panose="020B0604020202020204" pitchFamily="34" charset="0"/>
                    <a:cs typeface="Arial" panose="020B0604020202020204" pitchFamily="34" charset="0"/>
                  </a:rPr>
                  <a:t>10</a:t>
                </a:r>
                <a:endParaRPr lang="fr-FR" sz="1200" dirty="0">
                  <a:solidFill>
                    <a:srgbClr val="043882"/>
                  </a:solidFill>
                  <a:latin typeface="Arial" panose="020B0604020202020204" pitchFamily="34" charset="0"/>
                  <a:cs typeface="Arial" panose="020B0604020202020204" pitchFamily="34" charset="0"/>
                </a:endParaRPr>
              </a:p>
            </p:txBody>
          </p:sp>
        </p:grpSp>
        <p:sp>
          <p:nvSpPr>
            <p:cNvPr id="29" name="Line 21">
              <a:extLst>
                <a:ext uri="{FF2B5EF4-FFF2-40B4-BE49-F238E27FC236}">
                  <a16:creationId xmlns:a16="http://schemas.microsoft.com/office/drawing/2014/main" id="{04707D7C-27A3-4E83-8E59-A691535D2E78}"/>
                </a:ext>
              </a:extLst>
            </p:cNvPr>
            <p:cNvSpPr>
              <a:spLocks noChangeShapeType="1"/>
            </p:cNvSpPr>
            <p:nvPr/>
          </p:nvSpPr>
          <p:spPr bwMode="auto">
            <a:xfrm>
              <a:off x="3597765"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000000"/>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C5EE93A1-C6F3-4BB5-B12A-635CCC33A873}"/>
                </a:ext>
              </a:extLst>
            </p:cNvPr>
            <p:cNvSpPr txBox="1"/>
            <p:nvPr/>
          </p:nvSpPr>
          <p:spPr>
            <a:xfrm>
              <a:off x="3508639" y="4982720"/>
              <a:ext cx="195566"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14</a:t>
              </a:r>
            </a:p>
            <a:p>
              <a:pPr algn="ct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fr-FR" sz="120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fr-FR" sz="120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fr-FR" sz="1200">
                  <a:solidFill>
                    <a:srgbClr val="B60D27"/>
                  </a:solidFill>
                  <a:latin typeface="Arial" panose="020B0604020202020204" pitchFamily="34" charset="0"/>
                  <a:cs typeface="Arial" panose="020B0604020202020204" pitchFamily="34" charset="0"/>
                </a:rPr>
                <a:t>0</a:t>
              </a:r>
            </a:p>
            <a:p>
              <a:pPr algn="ctr" fontAlgn="auto">
                <a:spcBef>
                  <a:spcPts val="0"/>
                </a:spcBef>
                <a:spcAft>
                  <a:spcPts val="0"/>
                </a:spcAft>
              </a:pPr>
              <a:r>
                <a:rPr lang="fr-FR" sz="1200">
                  <a:solidFill>
                    <a:srgbClr val="043882"/>
                  </a:solidFill>
                  <a:latin typeface="Arial" panose="020B0604020202020204" pitchFamily="34" charset="0"/>
                  <a:cs typeface="Arial" panose="020B0604020202020204" pitchFamily="34" charset="0"/>
                </a:rPr>
                <a:t>0</a:t>
              </a:r>
              <a:endParaRPr lang="fr-FR" sz="1200" dirty="0">
                <a:solidFill>
                  <a:srgbClr val="043882"/>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6C98C4CF-AED5-4BD7-B5C6-AE196D20CD64}"/>
                </a:ext>
              </a:extLst>
            </p:cNvPr>
            <p:cNvSpPr txBox="1"/>
            <p:nvPr/>
          </p:nvSpPr>
          <p:spPr>
            <a:xfrm>
              <a:off x="126238" y="5453488"/>
              <a:ext cx="1012639" cy="1118686"/>
            </a:xfrm>
            <a:prstGeom prst="rect">
              <a:avLst/>
            </a:prstGeom>
            <a:noFill/>
          </p:spPr>
          <p:txBody>
            <a:bodyPr wrap="square" rtlCol="0">
              <a:spAutoFit/>
            </a:bodyPr>
            <a:lstStyle/>
            <a:p>
              <a:pPr algn="r"/>
              <a:endParaRPr lang="fr-FR" sz="1200">
                <a:solidFill>
                  <a:srgbClr val="B60D27"/>
                </a:solidFill>
                <a:latin typeface="Arial" panose="020B0604020202020204" pitchFamily="34" charset="0"/>
                <a:cs typeface="Arial" panose="020B0604020202020204" pitchFamily="34" charset="0"/>
              </a:endParaRPr>
            </a:p>
            <a:p>
              <a:pPr algn="r"/>
              <a:endParaRPr lang="fr-FR" sz="1200">
                <a:solidFill>
                  <a:srgbClr val="B60D27"/>
                </a:solidFill>
                <a:latin typeface="Arial" panose="020B0604020202020204" pitchFamily="34" charset="0"/>
                <a:cs typeface="Arial" panose="020B0604020202020204" pitchFamily="34" charset="0"/>
              </a:endParaRPr>
            </a:p>
            <a:p>
              <a:pPr algn="r"/>
              <a:r>
                <a:rPr lang="fr-FR" sz="1200">
                  <a:solidFill>
                    <a:srgbClr val="B60D27"/>
                  </a:solidFill>
                  <a:latin typeface="Arial" panose="020B0604020202020204" pitchFamily="34" charset="0"/>
                  <a:cs typeface="Arial" panose="020B0604020202020204" pitchFamily="34" charset="0"/>
                </a:rPr>
                <a:t>FLOX</a:t>
              </a:r>
            </a:p>
            <a:p>
              <a:pPr algn="r"/>
              <a:r>
                <a:rPr lang="fr-FR" sz="1200">
                  <a:solidFill>
                    <a:srgbClr val="043882"/>
                  </a:solidFill>
                  <a:latin typeface="Arial" panose="020B0604020202020204" pitchFamily="34" charset="0"/>
                  <a:cs typeface="Arial" panose="020B0604020202020204" pitchFamily="34" charset="0"/>
                </a:rPr>
                <a:t>FL</a:t>
              </a:r>
              <a:endParaRPr lang="fr-FR" sz="1200" dirty="0">
                <a:solidFill>
                  <a:srgbClr val="043882"/>
                </a:solidFill>
                <a:latin typeface="Arial" panose="020B0604020202020204" pitchFamily="34" charset="0"/>
                <a:cs typeface="Arial" panose="020B0604020202020204" pitchFamily="34" charset="0"/>
              </a:endParaRPr>
            </a:p>
          </p:txBody>
        </p:sp>
      </p:grpSp>
      <p:sp>
        <p:nvSpPr>
          <p:cNvPr id="46" name="TextBox 45">
            <a:extLst>
              <a:ext uri="{FF2B5EF4-FFF2-40B4-BE49-F238E27FC236}">
                <a16:creationId xmlns:a16="http://schemas.microsoft.com/office/drawing/2014/main" id="{5B98FF88-5D3D-45F4-83A7-937635686757}"/>
              </a:ext>
            </a:extLst>
          </p:cNvPr>
          <p:cNvSpPr txBox="1"/>
          <p:nvPr/>
        </p:nvSpPr>
        <p:spPr>
          <a:xfrm>
            <a:off x="1453865" y="2339591"/>
            <a:ext cx="2927404" cy="523220"/>
          </a:xfrm>
          <a:prstGeom prst="rect">
            <a:avLst/>
          </a:prstGeom>
          <a:noFill/>
        </p:spPr>
        <p:txBody>
          <a:bodyPr wrap="none" rtlCol="0">
            <a:spAutoFit/>
          </a:bodyPr>
          <a:lstStyle/>
          <a:p>
            <a:pPr algn="ctr" fontAlgn="auto">
              <a:spcBef>
                <a:spcPts val="0"/>
              </a:spcBef>
              <a:spcAft>
                <a:spcPts val="0"/>
              </a:spcAft>
            </a:pPr>
            <a:r>
              <a:rPr lang="fr-FR" sz="1400" b="1" dirty="0">
                <a:solidFill>
                  <a:srgbClr val="4D4D4D"/>
                </a:solidFill>
                <a:latin typeface="Arial"/>
                <a:cs typeface="Arial"/>
              </a:rPr>
              <a:t>Tumeurs avec scores RPS bas</a:t>
            </a:r>
          </a:p>
          <a:p>
            <a:pPr algn="ctr" fontAlgn="auto">
              <a:spcBef>
                <a:spcPts val="0"/>
              </a:spcBef>
              <a:spcAft>
                <a:spcPts val="0"/>
              </a:spcAft>
            </a:pPr>
            <a:r>
              <a:rPr lang="fr-FR" sz="1400" b="1" dirty="0">
                <a:solidFill>
                  <a:srgbClr val="4D4D4D"/>
                </a:solidFill>
                <a:latin typeface="Arial"/>
                <a:cs typeface="Arial"/>
              </a:rPr>
              <a:t>(non stem-</a:t>
            </a:r>
            <a:r>
              <a:rPr lang="fr-FR" sz="1400" b="1" dirty="0" err="1">
                <a:solidFill>
                  <a:srgbClr val="4D4D4D"/>
                </a:solidFill>
                <a:latin typeface="Arial"/>
                <a:cs typeface="Arial"/>
              </a:rPr>
              <a:t>like</a:t>
            </a:r>
            <a:r>
              <a:rPr lang="fr-FR" sz="1400" b="1" dirty="0">
                <a:solidFill>
                  <a:srgbClr val="4D4D4D"/>
                </a:solidFill>
                <a:latin typeface="Arial"/>
                <a:cs typeface="Arial"/>
              </a:rPr>
              <a:t> </a:t>
            </a:r>
            <a:r>
              <a:rPr lang="fr-FR" sz="1400" b="1" dirty="0" err="1">
                <a:solidFill>
                  <a:srgbClr val="4D4D4D"/>
                </a:solidFill>
                <a:latin typeface="Arial"/>
                <a:cs typeface="Arial"/>
              </a:rPr>
              <a:t>repair</a:t>
            </a:r>
            <a:r>
              <a:rPr lang="fr-FR" sz="1400" b="1" dirty="0">
                <a:solidFill>
                  <a:srgbClr val="4D4D4D"/>
                </a:solidFill>
                <a:latin typeface="Arial"/>
                <a:cs typeface="Arial"/>
              </a:rPr>
              <a:t> ≤ médiane)</a:t>
            </a:r>
          </a:p>
        </p:txBody>
      </p:sp>
      <p:sp>
        <p:nvSpPr>
          <p:cNvPr id="47" name="Rectangle 46">
            <a:extLst>
              <a:ext uri="{FF2B5EF4-FFF2-40B4-BE49-F238E27FC236}">
                <a16:creationId xmlns:a16="http://schemas.microsoft.com/office/drawing/2014/main" id="{3376AC7A-F5BA-4F85-AD6F-27662767A4AA}"/>
              </a:ext>
            </a:extLst>
          </p:cNvPr>
          <p:cNvSpPr/>
          <p:nvPr/>
        </p:nvSpPr>
        <p:spPr>
          <a:xfrm>
            <a:off x="3473839" y="3035691"/>
            <a:ext cx="587020" cy="276999"/>
          </a:xfrm>
          <a:prstGeom prst="rect">
            <a:avLst/>
          </a:prstGeom>
        </p:spPr>
        <p:txBody>
          <a:bodyPr wrap="none">
            <a:spAutoFit/>
          </a:bodyPr>
          <a:lstStyle/>
          <a:p>
            <a:pPr algn="r"/>
            <a:r>
              <a:rPr lang="fr-FR" sz="1200">
                <a:solidFill>
                  <a:srgbClr val="B60D27"/>
                </a:solidFill>
                <a:latin typeface="Arial" panose="020B0604020202020204" pitchFamily="34" charset="0"/>
                <a:cs typeface="Arial" panose="020B0604020202020204" pitchFamily="34" charset="0"/>
              </a:rPr>
              <a:t>FLOX</a:t>
            </a:r>
            <a:endParaRPr lang="fr-FR" sz="1200" dirty="0">
              <a:solidFill>
                <a:srgbClr val="B60D27"/>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A79312CA-2605-4B92-85D2-EEED02A9442C}"/>
              </a:ext>
            </a:extLst>
          </p:cNvPr>
          <p:cNvSpPr txBox="1"/>
          <p:nvPr/>
        </p:nvSpPr>
        <p:spPr>
          <a:xfrm>
            <a:off x="1423614" y="3893024"/>
            <a:ext cx="832279" cy="461665"/>
          </a:xfrm>
          <a:prstGeom prst="rect">
            <a:avLst/>
          </a:prstGeom>
          <a:noFill/>
        </p:spPr>
        <p:txBody>
          <a:bodyPr wrap="none" rtlCol="0">
            <a:spAutoFit/>
          </a:bodyPr>
          <a:lstStyle/>
          <a:p>
            <a:pPr fontAlgn="auto">
              <a:spcBef>
                <a:spcPts val="0"/>
              </a:spcBef>
              <a:spcAft>
                <a:spcPts val="0"/>
              </a:spcAft>
            </a:pPr>
            <a:r>
              <a:rPr lang="fr-FR" sz="1200">
                <a:solidFill>
                  <a:srgbClr val="4D4D4D"/>
                </a:solidFill>
                <a:latin typeface="Arial"/>
                <a:cs typeface="Arial"/>
              </a:rPr>
              <a:t>HR 0,615</a:t>
            </a:r>
          </a:p>
          <a:p>
            <a:pPr fontAlgn="auto">
              <a:spcBef>
                <a:spcPts val="0"/>
              </a:spcBef>
              <a:spcAft>
                <a:spcPts val="0"/>
              </a:spcAft>
            </a:pPr>
            <a:r>
              <a:rPr lang="fr-FR" sz="1200">
                <a:solidFill>
                  <a:srgbClr val="4D4D4D"/>
                </a:solidFill>
                <a:latin typeface="Arial"/>
                <a:cs typeface="Arial"/>
              </a:rPr>
              <a:t>p=0,042</a:t>
            </a:r>
            <a:endParaRPr lang="fr-FR" sz="1200" dirty="0">
              <a:solidFill>
                <a:srgbClr val="4D4D4D"/>
              </a:solidFill>
              <a:latin typeface="Arial"/>
              <a:cs typeface="Arial"/>
            </a:endParaRPr>
          </a:p>
        </p:txBody>
      </p:sp>
      <p:sp>
        <p:nvSpPr>
          <p:cNvPr id="49" name="Rectangle 48">
            <a:extLst>
              <a:ext uri="{FF2B5EF4-FFF2-40B4-BE49-F238E27FC236}">
                <a16:creationId xmlns:a16="http://schemas.microsoft.com/office/drawing/2014/main" id="{47868210-B186-4628-A379-A2F6FC77C0A3}"/>
              </a:ext>
            </a:extLst>
          </p:cNvPr>
          <p:cNvSpPr/>
          <p:nvPr/>
        </p:nvSpPr>
        <p:spPr>
          <a:xfrm>
            <a:off x="3448275" y="3687489"/>
            <a:ext cx="364202" cy="276999"/>
          </a:xfrm>
          <a:prstGeom prst="rect">
            <a:avLst/>
          </a:prstGeom>
        </p:spPr>
        <p:txBody>
          <a:bodyPr wrap="none">
            <a:spAutoFit/>
          </a:bodyPr>
          <a:lstStyle/>
          <a:p>
            <a:pPr algn="r"/>
            <a:r>
              <a:rPr lang="fr-FR" sz="1200">
                <a:solidFill>
                  <a:srgbClr val="043882"/>
                </a:solidFill>
                <a:latin typeface="Arial" panose="020B0604020202020204" pitchFamily="34" charset="0"/>
                <a:cs typeface="Arial" panose="020B0604020202020204" pitchFamily="34" charset="0"/>
              </a:rPr>
              <a:t>FL</a:t>
            </a:r>
            <a:endParaRPr lang="fr-FR" sz="1200" dirty="0">
              <a:solidFill>
                <a:srgbClr val="043882"/>
              </a:solidFill>
              <a:latin typeface="Arial" panose="020B0604020202020204" pitchFamily="34" charset="0"/>
              <a:cs typeface="Arial" panose="020B0604020202020204" pitchFamily="34" charset="0"/>
            </a:endParaRPr>
          </a:p>
        </p:txBody>
      </p:sp>
      <p:cxnSp>
        <p:nvCxnSpPr>
          <p:cNvPr id="50" name="Straight Connector 49">
            <a:extLst>
              <a:ext uri="{FF2B5EF4-FFF2-40B4-BE49-F238E27FC236}">
                <a16:creationId xmlns:a16="http://schemas.microsoft.com/office/drawing/2014/main" id="{3B689577-C758-444F-9B42-591368C38D82}"/>
              </a:ext>
            </a:extLst>
          </p:cNvPr>
          <p:cNvCxnSpPr/>
          <p:nvPr/>
        </p:nvCxnSpPr>
        <p:spPr>
          <a:xfrm>
            <a:off x="3664870" y="3620673"/>
            <a:ext cx="0" cy="54000"/>
          </a:xfrm>
          <a:prstGeom prst="line">
            <a:avLst/>
          </a:prstGeom>
          <a:noFill/>
          <a:ln w="19050" cap="flat">
            <a:solidFill>
              <a:srgbClr val="043882"/>
            </a:solidFill>
            <a:prstDash val="solid"/>
            <a:miter/>
          </a:ln>
        </p:spPr>
      </p:cxnSp>
      <p:cxnSp>
        <p:nvCxnSpPr>
          <p:cNvPr id="51" name="Straight Connector 50">
            <a:extLst>
              <a:ext uri="{FF2B5EF4-FFF2-40B4-BE49-F238E27FC236}">
                <a16:creationId xmlns:a16="http://schemas.microsoft.com/office/drawing/2014/main" id="{7E263359-5AE9-4875-AAED-6CCA456CA24F}"/>
              </a:ext>
            </a:extLst>
          </p:cNvPr>
          <p:cNvCxnSpPr>
            <a:cxnSpLocks/>
          </p:cNvCxnSpPr>
          <p:nvPr/>
        </p:nvCxnSpPr>
        <p:spPr>
          <a:xfrm>
            <a:off x="4089795" y="3620673"/>
            <a:ext cx="0" cy="54000"/>
          </a:xfrm>
          <a:prstGeom prst="line">
            <a:avLst/>
          </a:prstGeom>
          <a:noFill/>
          <a:ln w="19050" cap="flat">
            <a:solidFill>
              <a:srgbClr val="043882"/>
            </a:solidFill>
            <a:prstDash val="solid"/>
            <a:miter/>
          </a:ln>
        </p:spPr>
      </p:cxnSp>
      <p:cxnSp>
        <p:nvCxnSpPr>
          <p:cNvPr id="52" name="Straight Connector 51">
            <a:extLst>
              <a:ext uri="{FF2B5EF4-FFF2-40B4-BE49-F238E27FC236}">
                <a16:creationId xmlns:a16="http://schemas.microsoft.com/office/drawing/2014/main" id="{00806931-E685-492A-BB8A-897F59EE3599}"/>
              </a:ext>
            </a:extLst>
          </p:cNvPr>
          <p:cNvCxnSpPr>
            <a:cxnSpLocks/>
          </p:cNvCxnSpPr>
          <p:nvPr/>
        </p:nvCxnSpPr>
        <p:spPr>
          <a:xfrm>
            <a:off x="4043441" y="3620673"/>
            <a:ext cx="0" cy="54000"/>
          </a:xfrm>
          <a:prstGeom prst="line">
            <a:avLst/>
          </a:prstGeom>
          <a:noFill/>
          <a:ln w="19050" cap="flat">
            <a:solidFill>
              <a:srgbClr val="043882"/>
            </a:solidFill>
            <a:prstDash val="solid"/>
            <a:miter/>
          </a:ln>
        </p:spPr>
      </p:cxnSp>
      <p:cxnSp>
        <p:nvCxnSpPr>
          <p:cNvPr id="53" name="Straight Connector 52">
            <a:extLst>
              <a:ext uri="{FF2B5EF4-FFF2-40B4-BE49-F238E27FC236}">
                <a16:creationId xmlns:a16="http://schemas.microsoft.com/office/drawing/2014/main" id="{F4829A85-A3E4-466C-9303-31E69D0718DA}"/>
              </a:ext>
            </a:extLst>
          </p:cNvPr>
          <p:cNvCxnSpPr/>
          <p:nvPr/>
        </p:nvCxnSpPr>
        <p:spPr>
          <a:xfrm>
            <a:off x="3989366" y="3620673"/>
            <a:ext cx="0" cy="54000"/>
          </a:xfrm>
          <a:prstGeom prst="line">
            <a:avLst/>
          </a:prstGeom>
          <a:noFill/>
          <a:ln w="19050" cap="flat">
            <a:solidFill>
              <a:srgbClr val="043882"/>
            </a:solidFill>
            <a:prstDash val="solid"/>
            <a:miter/>
          </a:ln>
        </p:spPr>
      </p:cxnSp>
      <p:cxnSp>
        <p:nvCxnSpPr>
          <p:cNvPr id="54" name="Straight Connector 53">
            <a:extLst>
              <a:ext uri="{FF2B5EF4-FFF2-40B4-BE49-F238E27FC236}">
                <a16:creationId xmlns:a16="http://schemas.microsoft.com/office/drawing/2014/main" id="{EF15D67D-052F-4E99-BC7F-413EA14F7EAC}"/>
              </a:ext>
            </a:extLst>
          </p:cNvPr>
          <p:cNvCxnSpPr/>
          <p:nvPr/>
        </p:nvCxnSpPr>
        <p:spPr>
          <a:xfrm>
            <a:off x="4009961" y="3620673"/>
            <a:ext cx="0" cy="54000"/>
          </a:xfrm>
          <a:prstGeom prst="line">
            <a:avLst/>
          </a:prstGeom>
          <a:noFill/>
          <a:ln w="19050" cap="flat">
            <a:solidFill>
              <a:srgbClr val="043882"/>
            </a:solidFill>
            <a:prstDash val="solid"/>
            <a:miter/>
          </a:ln>
        </p:spPr>
      </p:cxnSp>
      <p:cxnSp>
        <p:nvCxnSpPr>
          <p:cNvPr id="55" name="Straight Connector 54">
            <a:extLst>
              <a:ext uri="{FF2B5EF4-FFF2-40B4-BE49-F238E27FC236}">
                <a16:creationId xmlns:a16="http://schemas.microsoft.com/office/drawing/2014/main" id="{12141167-AEF8-4190-A9CA-16DE0D9FA9CB}"/>
              </a:ext>
            </a:extLst>
          </p:cNvPr>
          <p:cNvCxnSpPr/>
          <p:nvPr/>
        </p:nvCxnSpPr>
        <p:spPr>
          <a:xfrm>
            <a:off x="3840408" y="3620673"/>
            <a:ext cx="0" cy="54000"/>
          </a:xfrm>
          <a:prstGeom prst="line">
            <a:avLst/>
          </a:prstGeom>
          <a:noFill/>
          <a:ln w="19050" cap="flat">
            <a:solidFill>
              <a:srgbClr val="043882"/>
            </a:solidFill>
            <a:prstDash val="solid"/>
            <a:miter/>
          </a:ln>
        </p:spPr>
      </p:cxnSp>
      <p:cxnSp>
        <p:nvCxnSpPr>
          <p:cNvPr id="56" name="Straight Connector 55">
            <a:extLst>
              <a:ext uri="{FF2B5EF4-FFF2-40B4-BE49-F238E27FC236}">
                <a16:creationId xmlns:a16="http://schemas.microsoft.com/office/drawing/2014/main" id="{856177EB-68E7-4745-876A-EF58C4F4AE74}"/>
              </a:ext>
            </a:extLst>
          </p:cNvPr>
          <p:cNvCxnSpPr/>
          <p:nvPr/>
        </p:nvCxnSpPr>
        <p:spPr>
          <a:xfrm>
            <a:off x="3958230" y="3620673"/>
            <a:ext cx="0" cy="54000"/>
          </a:xfrm>
          <a:prstGeom prst="line">
            <a:avLst/>
          </a:prstGeom>
          <a:noFill/>
          <a:ln w="19050" cap="flat">
            <a:solidFill>
              <a:srgbClr val="043882"/>
            </a:solidFill>
            <a:prstDash val="solid"/>
            <a:miter/>
          </a:ln>
        </p:spPr>
      </p:cxnSp>
      <p:cxnSp>
        <p:nvCxnSpPr>
          <p:cNvPr id="57" name="Straight Connector 56">
            <a:extLst>
              <a:ext uri="{FF2B5EF4-FFF2-40B4-BE49-F238E27FC236}">
                <a16:creationId xmlns:a16="http://schemas.microsoft.com/office/drawing/2014/main" id="{F88409B9-3890-4E39-9C59-B02509F43FE4}"/>
              </a:ext>
            </a:extLst>
          </p:cNvPr>
          <p:cNvCxnSpPr/>
          <p:nvPr/>
        </p:nvCxnSpPr>
        <p:spPr>
          <a:xfrm>
            <a:off x="3732415" y="3620673"/>
            <a:ext cx="0" cy="54000"/>
          </a:xfrm>
          <a:prstGeom prst="line">
            <a:avLst/>
          </a:prstGeom>
          <a:noFill/>
          <a:ln w="19050" cap="flat">
            <a:solidFill>
              <a:srgbClr val="043882"/>
            </a:solidFill>
            <a:prstDash val="solid"/>
            <a:miter/>
          </a:ln>
        </p:spPr>
      </p:cxnSp>
      <p:cxnSp>
        <p:nvCxnSpPr>
          <p:cNvPr id="58" name="Straight Connector 57">
            <a:extLst>
              <a:ext uri="{FF2B5EF4-FFF2-40B4-BE49-F238E27FC236}">
                <a16:creationId xmlns:a16="http://schemas.microsoft.com/office/drawing/2014/main" id="{FBA4C031-C3B4-40E9-B2AA-9B523326B633}"/>
              </a:ext>
            </a:extLst>
          </p:cNvPr>
          <p:cNvCxnSpPr/>
          <p:nvPr/>
        </p:nvCxnSpPr>
        <p:spPr>
          <a:xfrm>
            <a:off x="3895520" y="3620673"/>
            <a:ext cx="0" cy="54000"/>
          </a:xfrm>
          <a:prstGeom prst="line">
            <a:avLst/>
          </a:prstGeom>
          <a:noFill/>
          <a:ln w="19050" cap="flat">
            <a:solidFill>
              <a:srgbClr val="043882"/>
            </a:solidFill>
            <a:prstDash val="solid"/>
            <a:miter/>
          </a:ln>
        </p:spPr>
      </p:cxnSp>
      <p:cxnSp>
        <p:nvCxnSpPr>
          <p:cNvPr id="59" name="Straight Connector 58">
            <a:extLst>
              <a:ext uri="{FF2B5EF4-FFF2-40B4-BE49-F238E27FC236}">
                <a16:creationId xmlns:a16="http://schemas.microsoft.com/office/drawing/2014/main" id="{D7B09433-A480-4451-B7DD-99A479362945}"/>
              </a:ext>
            </a:extLst>
          </p:cNvPr>
          <p:cNvCxnSpPr/>
          <p:nvPr/>
        </p:nvCxnSpPr>
        <p:spPr>
          <a:xfrm>
            <a:off x="3702574" y="3620673"/>
            <a:ext cx="0" cy="54000"/>
          </a:xfrm>
          <a:prstGeom prst="line">
            <a:avLst/>
          </a:prstGeom>
          <a:noFill/>
          <a:ln w="19050" cap="flat">
            <a:solidFill>
              <a:srgbClr val="043882"/>
            </a:solidFill>
            <a:prstDash val="solid"/>
            <a:miter/>
          </a:ln>
        </p:spPr>
      </p:cxnSp>
      <p:cxnSp>
        <p:nvCxnSpPr>
          <p:cNvPr id="60" name="Straight Connector 59">
            <a:extLst>
              <a:ext uri="{FF2B5EF4-FFF2-40B4-BE49-F238E27FC236}">
                <a16:creationId xmlns:a16="http://schemas.microsoft.com/office/drawing/2014/main" id="{4D31110D-252E-4E78-BED6-D216A3D81B71}"/>
              </a:ext>
            </a:extLst>
          </p:cNvPr>
          <p:cNvCxnSpPr/>
          <p:nvPr/>
        </p:nvCxnSpPr>
        <p:spPr>
          <a:xfrm>
            <a:off x="3686120" y="3620673"/>
            <a:ext cx="0" cy="54000"/>
          </a:xfrm>
          <a:prstGeom prst="line">
            <a:avLst/>
          </a:prstGeom>
          <a:noFill/>
          <a:ln w="19050" cap="flat">
            <a:solidFill>
              <a:srgbClr val="043882"/>
            </a:solidFill>
            <a:prstDash val="solid"/>
            <a:miter/>
          </a:ln>
        </p:spPr>
      </p:cxnSp>
      <p:cxnSp>
        <p:nvCxnSpPr>
          <p:cNvPr id="61" name="Straight Connector 60">
            <a:extLst>
              <a:ext uri="{FF2B5EF4-FFF2-40B4-BE49-F238E27FC236}">
                <a16:creationId xmlns:a16="http://schemas.microsoft.com/office/drawing/2014/main" id="{C8D4A0D3-7079-4A76-ABB9-BD1BA09B6AFF}"/>
              </a:ext>
            </a:extLst>
          </p:cNvPr>
          <p:cNvCxnSpPr/>
          <p:nvPr/>
        </p:nvCxnSpPr>
        <p:spPr>
          <a:xfrm>
            <a:off x="3411775" y="3560958"/>
            <a:ext cx="0" cy="54000"/>
          </a:xfrm>
          <a:prstGeom prst="line">
            <a:avLst/>
          </a:prstGeom>
          <a:noFill/>
          <a:ln w="19050" cap="flat">
            <a:solidFill>
              <a:srgbClr val="043882"/>
            </a:solidFill>
            <a:prstDash val="solid"/>
            <a:miter/>
          </a:ln>
        </p:spPr>
      </p:cxnSp>
      <p:cxnSp>
        <p:nvCxnSpPr>
          <p:cNvPr id="62" name="Straight Connector 61">
            <a:extLst>
              <a:ext uri="{FF2B5EF4-FFF2-40B4-BE49-F238E27FC236}">
                <a16:creationId xmlns:a16="http://schemas.microsoft.com/office/drawing/2014/main" id="{500E96B5-E314-42AA-B476-D53AB4AAF790}"/>
              </a:ext>
            </a:extLst>
          </p:cNvPr>
          <p:cNvCxnSpPr/>
          <p:nvPr/>
        </p:nvCxnSpPr>
        <p:spPr>
          <a:xfrm>
            <a:off x="3802258" y="3421213"/>
            <a:ext cx="0" cy="54000"/>
          </a:xfrm>
          <a:prstGeom prst="line">
            <a:avLst/>
          </a:prstGeom>
          <a:noFill/>
          <a:ln w="19050" cap="flat">
            <a:solidFill>
              <a:srgbClr val="B60D27"/>
            </a:solidFill>
            <a:prstDash val="solid"/>
            <a:miter/>
          </a:ln>
        </p:spPr>
      </p:cxnSp>
      <p:cxnSp>
        <p:nvCxnSpPr>
          <p:cNvPr id="63" name="Straight Connector 62">
            <a:extLst>
              <a:ext uri="{FF2B5EF4-FFF2-40B4-BE49-F238E27FC236}">
                <a16:creationId xmlns:a16="http://schemas.microsoft.com/office/drawing/2014/main" id="{580DCDE2-A5BA-449A-A4DB-A9C76B59400A}"/>
              </a:ext>
            </a:extLst>
          </p:cNvPr>
          <p:cNvCxnSpPr>
            <a:cxnSpLocks/>
          </p:cNvCxnSpPr>
          <p:nvPr/>
        </p:nvCxnSpPr>
        <p:spPr>
          <a:xfrm>
            <a:off x="4238712" y="3501299"/>
            <a:ext cx="0" cy="54000"/>
          </a:xfrm>
          <a:prstGeom prst="line">
            <a:avLst/>
          </a:prstGeom>
          <a:noFill/>
          <a:ln w="19050" cap="flat">
            <a:solidFill>
              <a:srgbClr val="B60D27"/>
            </a:solidFill>
            <a:prstDash val="solid"/>
            <a:miter/>
          </a:ln>
        </p:spPr>
      </p:cxnSp>
      <p:cxnSp>
        <p:nvCxnSpPr>
          <p:cNvPr id="64" name="Straight Connector 63">
            <a:extLst>
              <a:ext uri="{FF2B5EF4-FFF2-40B4-BE49-F238E27FC236}">
                <a16:creationId xmlns:a16="http://schemas.microsoft.com/office/drawing/2014/main" id="{86FEDB91-5C7B-4F88-96FA-E6D947BDE3F0}"/>
              </a:ext>
            </a:extLst>
          </p:cNvPr>
          <p:cNvCxnSpPr/>
          <p:nvPr/>
        </p:nvCxnSpPr>
        <p:spPr>
          <a:xfrm>
            <a:off x="3774792" y="3421213"/>
            <a:ext cx="0" cy="54000"/>
          </a:xfrm>
          <a:prstGeom prst="line">
            <a:avLst/>
          </a:prstGeom>
          <a:noFill/>
          <a:ln w="19050" cap="flat">
            <a:solidFill>
              <a:srgbClr val="B60D27"/>
            </a:solidFill>
            <a:prstDash val="solid"/>
            <a:miter/>
          </a:ln>
        </p:spPr>
      </p:cxnSp>
      <p:cxnSp>
        <p:nvCxnSpPr>
          <p:cNvPr id="65" name="Straight Connector 64">
            <a:extLst>
              <a:ext uri="{FF2B5EF4-FFF2-40B4-BE49-F238E27FC236}">
                <a16:creationId xmlns:a16="http://schemas.microsoft.com/office/drawing/2014/main" id="{BC03294E-6CB7-4EE4-8FBA-00192B1F5E78}"/>
              </a:ext>
            </a:extLst>
          </p:cNvPr>
          <p:cNvCxnSpPr/>
          <p:nvPr/>
        </p:nvCxnSpPr>
        <p:spPr>
          <a:xfrm>
            <a:off x="3702574" y="3421213"/>
            <a:ext cx="0" cy="54000"/>
          </a:xfrm>
          <a:prstGeom prst="line">
            <a:avLst/>
          </a:prstGeom>
          <a:noFill/>
          <a:ln w="19050" cap="flat">
            <a:solidFill>
              <a:srgbClr val="B60D27"/>
            </a:solidFill>
            <a:prstDash val="solid"/>
            <a:miter/>
          </a:ln>
        </p:spPr>
      </p:cxnSp>
      <p:cxnSp>
        <p:nvCxnSpPr>
          <p:cNvPr id="66" name="Straight Connector 65">
            <a:extLst>
              <a:ext uri="{FF2B5EF4-FFF2-40B4-BE49-F238E27FC236}">
                <a16:creationId xmlns:a16="http://schemas.microsoft.com/office/drawing/2014/main" id="{5099BC20-97CB-4B4F-A914-7E435588CC51}"/>
              </a:ext>
            </a:extLst>
          </p:cNvPr>
          <p:cNvCxnSpPr>
            <a:cxnSpLocks/>
          </p:cNvCxnSpPr>
          <p:nvPr/>
        </p:nvCxnSpPr>
        <p:spPr>
          <a:xfrm>
            <a:off x="3932010" y="3501299"/>
            <a:ext cx="0" cy="54000"/>
          </a:xfrm>
          <a:prstGeom prst="line">
            <a:avLst/>
          </a:prstGeom>
          <a:noFill/>
          <a:ln w="19050" cap="flat">
            <a:solidFill>
              <a:srgbClr val="B60D27"/>
            </a:solidFill>
            <a:prstDash val="solid"/>
            <a:miter/>
          </a:ln>
        </p:spPr>
      </p:cxnSp>
      <p:cxnSp>
        <p:nvCxnSpPr>
          <p:cNvPr id="67" name="Straight Connector 66">
            <a:extLst>
              <a:ext uri="{FF2B5EF4-FFF2-40B4-BE49-F238E27FC236}">
                <a16:creationId xmlns:a16="http://schemas.microsoft.com/office/drawing/2014/main" id="{06B78146-14F9-481B-AAD3-7D3B5A43CB57}"/>
              </a:ext>
            </a:extLst>
          </p:cNvPr>
          <p:cNvCxnSpPr>
            <a:cxnSpLocks/>
          </p:cNvCxnSpPr>
          <p:nvPr/>
        </p:nvCxnSpPr>
        <p:spPr>
          <a:xfrm>
            <a:off x="4009403" y="3501299"/>
            <a:ext cx="0" cy="54000"/>
          </a:xfrm>
          <a:prstGeom prst="line">
            <a:avLst/>
          </a:prstGeom>
          <a:noFill/>
          <a:ln w="19050" cap="flat">
            <a:solidFill>
              <a:srgbClr val="B60D27"/>
            </a:solidFill>
            <a:prstDash val="solid"/>
            <a:miter/>
          </a:ln>
        </p:spPr>
      </p:cxnSp>
      <p:cxnSp>
        <p:nvCxnSpPr>
          <p:cNvPr id="68" name="Straight Connector 67">
            <a:extLst>
              <a:ext uri="{FF2B5EF4-FFF2-40B4-BE49-F238E27FC236}">
                <a16:creationId xmlns:a16="http://schemas.microsoft.com/office/drawing/2014/main" id="{42728D8B-AD27-495D-BFB4-06D790B3FFDA}"/>
              </a:ext>
            </a:extLst>
          </p:cNvPr>
          <p:cNvCxnSpPr>
            <a:cxnSpLocks/>
          </p:cNvCxnSpPr>
          <p:nvPr/>
        </p:nvCxnSpPr>
        <p:spPr>
          <a:xfrm>
            <a:off x="3887075" y="3501299"/>
            <a:ext cx="0" cy="54000"/>
          </a:xfrm>
          <a:prstGeom prst="line">
            <a:avLst/>
          </a:prstGeom>
          <a:noFill/>
          <a:ln w="19050" cap="flat">
            <a:solidFill>
              <a:srgbClr val="B60D27"/>
            </a:solidFill>
            <a:prstDash val="solid"/>
            <a:miter/>
          </a:ln>
        </p:spPr>
      </p:cxnSp>
      <p:cxnSp>
        <p:nvCxnSpPr>
          <p:cNvPr id="69" name="Straight Connector 68">
            <a:extLst>
              <a:ext uri="{FF2B5EF4-FFF2-40B4-BE49-F238E27FC236}">
                <a16:creationId xmlns:a16="http://schemas.microsoft.com/office/drawing/2014/main" id="{4F586ACE-52A1-4403-A662-DB13773044E9}"/>
              </a:ext>
            </a:extLst>
          </p:cNvPr>
          <p:cNvCxnSpPr>
            <a:cxnSpLocks/>
          </p:cNvCxnSpPr>
          <p:nvPr/>
        </p:nvCxnSpPr>
        <p:spPr>
          <a:xfrm>
            <a:off x="3826920" y="3501299"/>
            <a:ext cx="0" cy="54000"/>
          </a:xfrm>
          <a:prstGeom prst="line">
            <a:avLst/>
          </a:prstGeom>
          <a:noFill/>
          <a:ln w="19050" cap="flat">
            <a:solidFill>
              <a:srgbClr val="B60D27"/>
            </a:solidFill>
            <a:prstDash val="solid"/>
            <a:miter/>
          </a:ln>
        </p:spPr>
      </p:cxnSp>
      <p:cxnSp>
        <p:nvCxnSpPr>
          <p:cNvPr id="70" name="Straight Connector 69">
            <a:extLst>
              <a:ext uri="{FF2B5EF4-FFF2-40B4-BE49-F238E27FC236}">
                <a16:creationId xmlns:a16="http://schemas.microsoft.com/office/drawing/2014/main" id="{BF283172-F22D-429D-A27D-7EDD268803EF}"/>
              </a:ext>
            </a:extLst>
          </p:cNvPr>
          <p:cNvCxnSpPr/>
          <p:nvPr/>
        </p:nvCxnSpPr>
        <p:spPr>
          <a:xfrm>
            <a:off x="3373676" y="3329806"/>
            <a:ext cx="0" cy="54000"/>
          </a:xfrm>
          <a:prstGeom prst="line">
            <a:avLst/>
          </a:prstGeom>
          <a:noFill/>
          <a:ln w="19050" cap="flat">
            <a:solidFill>
              <a:srgbClr val="B60D27"/>
            </a:solidFill>
            <a:prstDash val="solid"/>
            <a:miter/>
          </a:ln>
        </p:spPr>
      </p:cxnSp>
      <p:cxnSp>
        <p:nvCxnSpPr>
          <p:cNvPr id="71" name="Straight Connector 70">
            <a:extLst>
              <a:ext uri="{FF2B5EF4-FFF2-40B4-BE49-F238E27FC236}">
                <a16:creationId xmlns:a16="http://schemas.microsoft.com/office/drawing/2014/main" id="{8D559B96-8BCB-4CDE-BBBB-CC526FC85084}"/>
              </a:ext>
            </a:extLst>
          </p:cNvPr>
          <p:cNvCxnSpPr/>
          <p:nvPr/>
        </p:nvCxnSpPr>
        <p:spPr>
          <a:xfrm>
            <a:off x="3735533" y="3421213"/>
            <a:ext cx="0" cy="54000"/>
          </a:xfrm>
          <a:prstGeom prst="line">
            <a:avLst/>
          </a:prstGeom>
          <a:noFill/>
          <a:ln w="19050" cap="flat">
            <a:solidFill>
              <a:srgbClr val="B60D27"/>
            </a:solidFill>
            <a:prstDash val="solid"/>
            <a:miter/>
          </a:ln>
        </p:spPr>
      </p:cxnSp>
      <p:cxnSp>
        <p:nvCxnSpPr>
          <p:cNvPr id="72" name="Straight Connector 71">
            <a:extLst>
              <a:ext uri="{FF2B5EF4-FFF2-40B4-BE49-F238E27FC236}">
                <a16:creationId xmlns:a16="http://schemas.microsoft.com/office/drawing/2014/main" id="{58697E22-5609-4186-A08A-3D1E51AF3025}"/>
              </a:ext>
            </a:extLst>
          </p:cNvPr>
          <p:cNvCxnSpPr/>
          <p:nvPr/>
        </p:nvCxnSpPr>
        <p:spPr>
          <a:xfrm>
            <a:off x="3630870" y="3394664"/>
            <a:ext cx="0" cy="54000"/>
          </a:xfrm>
          <a:prstGeom prst="line">
            <a:avLst/>
          </a:prstGeom>
          <a:noFill/>
          <a:ln w="19050" cap="flat">
            <a:solidFill>
              <a:srgbClr val="B60D27"/>
            </a:solidFill>
            <a:prstDash val="solid"/>
            <a:miter/>
          </a:ln>
        </p:spPr>
      </p:cxnSp>
      <p:cxnSp>
        <p:nvCxnSpPr>
          <p:cNvPr id="73" name="Straight Connector 72">
            <a:extLst>
              <a:ext uri="{FF2B5EF4-FFF2-40B4-BE49-F238E27FC236}">
                <a16:creationId xmlns:a16="http://schemas.microsoft.com/office/drawing/2014/main" id="{181B8C62-3CFC-43C2-998B-3F795BFF399B}"/>
              </a:ext>
            </a:extLst>
          </p:cNvPr>
          <p:cNvCxnSpPr/>
          <p:nvPr/>
        </p:nvCxnSpPr>
        <p:spPr>
          <a:xfrm>
            <a:off x="3335577" y="3329806"/>
            <a:ext cx="0" cy="54000"/>
          </a:xfrm>
          <a:prstGeom prst="line">
            <a:avLst/>
          </a:prstGeom>
          <a:noFill/>
          <a:ln w="19050" cap="flat">
            <a:solidFill>
              <a:srgbClr val="B60D27"/>
            </a:solidFill>
            <a:prstDash val="solid"/>
            <a:miter/>
          </a:ln>
        </p:spPr>
      </p:cxnSp>
      <p:cxnSp>
        <p:nvCxnSpPr>
          <p:cNvPr id="74" name="Straight Connector 73">
            <a:extLst>
              <a:ext uri="{FF2B5EF4-FFF2-40B4-BE49-F238E27FC236}">
                <a16:creationId xmlns:a16="http://schemas.microsoft.com/office/drawing/2014/main" id="{A1B911D4-15E2-4F68-9CF5-7798080CC9C9}"/>
              </a:ext>
            </a:extLst>
          </p:cNvPr>
          <p:cNvCxnSpPr/>
          <p:nvPr/>
        </p:nvCxnSpPr>
        <p:spPr>
          <a:xfrm>
            <a:off x="3247480" y="3329806"/>
            <a:ext cx="0" cy="54000"/>
          </a:xfrm>
          <a:prstGeom prst="line">
            <a:avLst/>
          </a:prstGeom>
          <a:noFill/>
          <a:ln w="19050" cap="flat">
            <a:solidFill>
              <a:srgbClr val="B60D27"/>
            </a:solidFill>
            <a:prstDash val="solid"/>
            <a:miter/>
          </a:ln>
        </p:spPr>
      </p:cxnSp>
      <p:sp>
        <p:nvSpPr>
          <p:cNvPr id="75" name="TextBox 74">
            <a:extLst>
              <a:ext uri="{FF2B5EF4-FFF2-40B4-BE49-F238E27FC236}">
                <a16:creationId xmlns:a16="http://schemas.microsoft.com/office/drawing/2014/main" id="{5D111066-5689-4C02-9858-4DDEAF28A1B6}"/>
              </a:ext>
            </a:extLst>
          </p:cNvPr>
          <p:cNvSpPr txBox="1"/>
          <p:nvPr/>
        </p:nvSpPr>
        <p:spPr>
          <a:xfrm>
            <a:off x="1010575" y="1620441"/>
            <a:ext cx="7122463" cy="646331"/>
          </a:xfrm>
          <a:prstGeom prst="rect">
            <a:avLst/>
          </a:prstGeom>
          <a:noFill/>
        </p:spPr>
        <p:txBody>
          <a:bodyPr wrap="none" rtlCol="0">
            <a:spAutoFit/>
          </a:bodyPr>
          <a:lstStyle/>
          <a:p>
            <a:pPr algn="ctr" fontAlgn="auto">
              <a:spcBef>
                <a:spcPts val="0"/>
              </a:spcBef>
              <a:spcAft>
                <a:spcPts val="0"/>
              </a:spcAft>
            </a:pPr>
            <a:r>
              <a:rPr lang="fr-FR" b="1" dirty="0">
                <a:solidFill>
                  <a:srgbClr val="4D4D4D"/>
                </a:solidFill>
                <a:latin typeface="Arial"/>
                <a:cs typeface="Arial"/>
              </a:rPr>
              <a:t>L’oxaliplatine n’a pas apporté de bénéfice chez </a:t>
            </a:r>
            <a:r>
              <a:rPr lang="fr-FR" b="1" dirty="0" smtClean="0">
                <a:solidFill>
                  <a:srgbClr val="4D4D4D"/>
                </a:solidFill>
                <a:latin typeface="Arial"/>
                <a:cs typeface="Arial"/>
              </a:rPr>
              <a:t>les</a:t>
            </a:r>
            <a:r>
              <a:rPr lang="fr-FR" b="1" dirty="0">
                <a:solidFill>
                  <a:srgbClr val="4D4D4D"/>
                </a:solidFill>
                <a:latin typeface="Arial"/>
                <a:cs typeface="Arial"/>
              </a:rPr>
              <a:t/>
            </a:r>
            <a:br>
              <a:rPr lang="fr-FR" b="1" dirty="0">
                <a:solidFill>
                  <a:srgbClr val="4D4D4D"/>
                </a:solidFill>
                <a:latin typeface="Arial"/>
                <a:cs typeface="Arial"/>
              </a:rPr>
            </a:br>
            <a:r>
              <a:rPr lang="fr-FR" b="1" dirty="0">
                <a:solidFill>
                  <a:srgbClr val="4D4D4D"/>
                </a:solidFill>
                <a:latin typeface="Arial"/>
                <a:cs typeface="Arial"/>
              </a:rPr>
              <a:t>patients avec tumeurs de type non stem-</a:t>
            </a:r>
            <a:r>
              <a:rPr lang="fr-FR" b="1" dirty="0" err="1">
                <a:solidFill>
                  <a:srgbClr val="4D4D4D"/>
                </a:solidFill>
                <a:latin typeface="Arial"/>
                <a:cs typeface="Arial"/>
              </a:rPr>
              <a:t>like</a:t>
            </a:r>
            <a:r>
              <a:rPr lang="fr-FR" b="1" dirty="0">
                <a:solidFill>
                  <a:srgbClr val="4D4D4D"/>
                </a:solidFill>
                <a:latin typeface="Arial"/>
                <a:cs typeface="Arial"/>
              </a:rPr>
              <a:t> et scores RPS bas</a:t>
            </a:r>
          </a:p>
        </p:txBody>
      </p:sp>
      <p:grpSp>
        <p:nvGrpSpPr>
          <p:cNvPr id="76" name="Group 75">
            <a:extLst>
              <a:ext uri="{FF2B5EF4-FFF2-40B4-BE49-F238E27FC236}">
                <a16:creationId xmlns:a16="http://schemas.microsoft.com/office/drawing/2014/main" id="{E03BF030-858E-4409-BE4C-DEDEE4D8303D}"/>
              </a:ext>
            </a:extLst>
          </p:cNvPr>
          <p:cNvGrpSpPr/>
          <p:nvPr/>
        </p:nvGrpSpPr>
        <p:grpSpPr>
          <a:xfrm>
            <a:off x="5091416" y="2709273"/>
            <a:ext cx="3769646" cy="3288762"/>
            <a:chOff x="665656" y="2144851"/>
            <a:chExt cx="3038549" cy="4427323"/>
          </a:xfrm>
        </p:grpSpPr>
        <p:sp>
          <p:nvSpPr>
            <p:cNvPr id="77" name="Freeform 21">
              <a:extLst>
                <a:ext uri="{FF2B5EF4-FFF2-40B4-BE49-F238E27FC236}">
                  <a16:creationId xmlns:a16="http://schemas.microsoft.com/office/drawing/2014/main" id="{66468ABB-375D-4BD9-AECA-E48028810F18}"/>
                </a:ext>
              </a:extLst>
            </p:cNvPr>
            <p:cNvSpPr>
              <a:spLocks/>
            </p:cNvSpPr>
            <p:nvPr/>
          </p:nvSpPr>
          <p:spPr bwMode="auto">
            <a:xfrm>
              <a:off x="1138863" y="2334069"/>
              <a:ext cx="245890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solidFill>
                  <a:srgbClr val="000000"/>
                </a:solidFill>
                <a:latin typeface="Arial"/>
                <a:cs typeface="Arial"/>
              </a:endParaRPr>
            </a:p>
          </p:txBody>
        </p:sp>
        <p:sp>
          <p:nvSpPr>
            <p:cNvPr id="78" name="Line 6">
              <a:extLst>
                <a:ext uri="{FF2B5EF4-FFF2-40B4-BE49-F238E27FC236}">
                  <a16:creationId xmlns:a16="http://schemas.microsoft.com/office/drawing/2014/main" id="{BB1B5566-458E-4B79-97FD-95E11E67AE8C}"/>
                </a:ext>
              </a:extLst>
            </p:cNvPr>
            <p:cNvSpPr>
              <a:spLocks noChangeShapeType="1"/>
            </p:cNvSpPr>
            <p:nvPr/>
          </p:nvSpPr>
          <p:spPr bwMode="auto">
            <a:xfrm>
              <a:off x="1048631" y="233406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000000"/>
                </a:solidFill>
                <a:latin typeface="Arial"/>
                <a:cs typeface="Arial"/>
              </a:endParaRPr>
            </a:p>
          </p:txBody>
        </p:sp>
        <p:sp>
          <p:nvSpPr>
            <p:cNvPr id="79" name="Line 7">
              <a:extLst>
                <a:ext uri="{FF2B5EF4-FFF2-40B4-BE49-F238E27FC236}">
                  <a16:creationId xmlns:a16="http://schemas.microsoft.com/office/drawing/2014/main" id="{1950AF24-1B50-48D7-BA82-776D8336D56A}"/>
                </a:ext>
              </a:extLst>
            </p:cNvPr>
            <p:cNvSpPr>
              <a:spLocks noChangeShapeType="1"/>
            </p:cNvSpPr>
            <p:nvPr/>
          </p:nvSpPr>
          <p:spPr bwMode="auto">
            <a:xfrm>
              <a:off x="1048631" y="285627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000000"/>
                </a:solidFill>
                <a:latin typeface="Arial"/>
                <a:cs typeface="Arial"/>
              </a:endParaRPr>
            </a:p>
          </p:txBody>
        </p:sp>
        <p:sp>
          <p:nvSpPr>
            <p:cNvPr id="80" name="Line 8">
              <a:extLst>
                <a:ext uri="{FF2B5EF4-FFF2-40B4-BE49-F238E27FC236}">
                  <a16:creationId xmlns:a16="http://schemas.microsoft.com/office/drawing/2014/main" id="{2F95346E-597C-4BD6-9D92-74D07BB334F1}"/>
                </a:ext>
              </a:extLst>
            </p:cNvPr>
            <p:cNvSpPr>
              <a:spLocks noChangeShapeType="1"/>
            </p:cNvSpPr>
            <p:nvPr/>
          </p:nvSpPr>
          <p:spPr bwMode="auto">
            <a:xfrm>
              <a:off x="1048631" y="3355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000000"/>
                </a:solidFill>
                <a:latin typeface="Arial"/>
                <a:cs typeface="Arial"/>
              </a:endParaRPr>
            </a:p>
          </p:txBody>
        </p:sp>
        <p:sp>
          <p:nvSpPr>
            <p:cNvPr id="81" name="Line 9">
              <a:extLst>
                <a:ext uri="{FF2B5EF4-FFF2-40B4-BE49-F238E27FC236}">
                  <a16:creationId xmlns:a16="http://schemas.microsoft.com/office/drawing/2014/main" id="{3B7CB944-3F4A-4F8D-8EEE-0EBE37A2E199}"/>
                </a:ext>
              </a:extLst>
            </p:cNvPr>
            <p:cNvSpPr>
              <a:spLocks noChangeShapeType="1"/>
            </p:cNvSpPr>
            <p:nvPr/>
          </p:nvSpPr>
          <p:spPr bwMode="auto">
            <a:xfrm>
              <a:off x="1048631" y="386991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000000"/>
                </a:solidFill>
                <a:latin typeface="Arial"/>
                <a:cs typeface="Arial"/>
              </a:endParaRPr>
            </a:p>
          </p:txBody>
        </p:sp>
        <p:sp>
          <p:nvSpPr>
            <p:cNvPr id="82" name="Line 10">
              <a:extLst>
                <a:ext uri="{FF2B5EF4-FFF2-40B4-BE49-F238E27FC236}">
                  <a16:creationId xmlns:a16="http://schemas.microsoft.com/office/drawing/2014/main" id="{73403EDF-606F-4C85-8708-AD15091F6D79}"/>
                </a:ext>
              </a:extLst>
            </p:cNvPr>
            <p:cNvSpPr>
              <a:spLocks noChangeShapeType="1"/>
            </p:cNvSpPr>
            <p:nvPr/>
          </p:nvSpPr>
          <p:spPr bwMode="auto">
            <a:xfrm>
              <a:off x="1048631" y="4374052"/>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000000"/>
                </a:solidFill>
                <a:latin typeface="Arial"/>
                <a:cs typeface="Arial"/>
              </a:endParaRPr>
            </a:p>
          </p:txBody>
        </p:sp>
        <p:sp>
          <p:nvSpPr>
            <p:cNvPr id="83" name="Line 11">
              <a:extLst>
                <a:ext uri="{FF2B5EF4-FFF2-40B4-BE49-F238E27FC236}">
                  <a16:creationId xmlns:a16="http://schemas.microsoft.com/office/drawing/2014/main" id="{7273AFA7-281C-43FB-8846-6D155092E7F9}"/>
                </a:ext>
              </a:extLst>
            </p:cNvPr>
            <p:cNvSpPr>
              <a:spLocks noChangeShapeType="1"/>
            </p:cNvSpPr>
            <p:nvPr/>
          </p:nvSpPr>
          <p:spPr bwMode="auto">
            <a:xfrm>
              <a:off x="1048631" y="488356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000000"/>
                </a:solidFill>
                <a:latin typeface="Arial"/>
                <a:cs typeface="Arial"/>
              </a:endParaRPr>
            </a:p>
          </p:txBody>
        </p:sp>
        <p:sp>
          <p:nvSpPr>
            <p:cNvPr id="84" name="TextBox 83">
              <a:extLst>
                <a:ext uri="{FF2B5EF4-FFF2-40B4-BE49-F238E27FC236}">
                  <a16:creationId xmlns:a16="http://schemas.microsoft.com/office/drawing/2014/main" id="{B3B01B6D-A999-4D75-B920-419381810A41}"/>
                </a:ext>
              </a:extLst>
            </p:cNvPr>
            <p:cNvSpPr txBox="1"/>
            <p:nvPr/>
          </p:nvSpPr>
          <p:spPr>
            <a:xfrm rot="16200000">
              <a:off x="296777" y="3523187"/>
              <a:ext cx="962881" cy="223277"/>
            </a:xfrm>
            <a:prstGeom prst="rect">
              <a:avLst/>
            </a:prstGeom>
            <a:noFill/>
          </p:spPr>
          <p:txBody>
            <a:bodyPr wrap="none" rtlCol="0">
              <a:spAutoFit/>
            </a:bodyPr>
            <a:lstStyle/>
            <a:p>
              <a:pPr algn="ctr"/>
              <a:r>
                <a:rPr lang="fr-FR" sz="1200">
                  <a:solidFill>
                    <a:srgbClr val="4D4D4D"/>
                  </a:solidFill>
                  <a:latin typeface="Arial" panose="020B0604020202020204" pitchFamily="34" charset="0"/>
                  <a:cs typeface="Arial" panose="020B0604020202020204" pitchFamily="34" charset="0"/>
                </a:rPr>
                <a:t>RFS, %</a:t>
              </a:r>
              <a:endParaRPr lang="fr-FR" sz="1200" dirty="0">
                <a:solidFill>
                  <a:srgbClr val="4D4D4D"/>
                </a:solidFill>
                <a:latin typeface="Arial" panose="020B0604020202020204" pitchFamily="34" charset="0"/>
                <a:cs typeface="Arial" panose="020B0604020202020204" pitchFamily="34" charset="0"/>
              </a:endParaRPr>
            </a:p>
          </p:txBody>
        </p:sp>
        <p:sp>
          <p:nvSpPr>
            <p:cNvPr id="85" name="TextBox 84">
              <a:extLst>
                <a:ext uri="{FF2B5EF4-FFF2-40B4-BE49-F238E27FC236}">
                  <a16:creationId xmlns:a16="http://schemas.microsoft.com/office/drawing/2014/main" id="{AF443B71-A470-4B4F-8C48-9FB4FF42C919}"/>
                </a:ext>
              </a:extLst>
            </p:cNvPr>
            <p:cNvSpPr txBox="1"/>
            <p:nvPr/>
          </p:nvSpPr>
          <p:spPr>
            <a:xfrm>
              <a:off x="2127896" y="5213838"/>
              <a:ext cx="567495" cy="372895"/>
            </a:xfrm>
            <a:prstGeom prst="rect">
              <a:avLst/>
            </a:prstGeom>
            <a:noFill/>
          </p:spPr>
          <p:txBody>
            <a:bodyPr wrap="none" rtlCol="0">
              <a:spAutoFit/>
            </a:bodyPr>
            <a:lstStyle/>
            <a:p>
              <a:pPr algn="ctr"/>
              <a:r>
                <a:rPr lang="fr-FR" sz="1200" dirty="0">
                  <a:solidFill>
                    <a:srgbClr val="4D4D4D"/>
                  </a:solidFill>
                  <a:latin typeface="Arial" panose="020B0604020202020204" pitchFamily="34" charset="0"/>
                  <a:cs typeface="Arial" panose="020B0604020202020204" pitchFamily="34" charset="0"/>
                </a:rPr>
                <a:t>Années</a:t>
              </a:r>
            </a:p>
          </p:txBody>
        </p:sp>
        <p:sp>
          <p:nvSpPr>
            <p:cNvPr id="86" name="TextBox 85">
              <a:extLst>
                <a:ext uri="{FF2B5EF4-FFF2-40B4-BE49-F238E27FC236}">
                  <a16:creationId xmlns:a16="http://schemas.microsoft.com/office/drawing/2014/main" id="{38843BE7-3C23-41FF-98EE-25C1A1BBCA69}"/>
                </a:ext>
              </a:extLst>
            </p:cNvPr>
            <p:cNvSpPr txBox="1"/>
            <p:nvPr/>
          </p:nvSpPr>
          <p:spPr>
            <a:xfrm>
              <a:off x="704415" y="2144851"/>
              <a:ext cx="399735" cy="372895"/>
            </a:xfrm>
            <a:prstGeom prst="rect">
              <a:avLst/>
            </a:prstGeom>
            <a:noFill/>
          </p:spPr>
          <p:txBody>
            <a:bodyPr wrap="square" rtlCol="0" anchor="ctr" anchorCtr="0">
              <a:spAutoFit/>
            </a:bodyPr>
            <a:lstStyle/>
            <a:p>
              <a:pPr algn="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100</a:t>
              </a:r>
              <a:endParaRPr lang="fr-FR" sz="1200" dirty="0">
                <a:solidFill>
                  <a:srgbClr val="4D4D4D"/>
                </a:solidFill>
                <a:latin typeface="Arial" panose="020B0604020202020204" pitchFamily="34" charset="0"/>
                <a:cs typeface="Arial" panose="020B0604020202020204" pitchFamily="34" charset="0"/>
              </a:endParaRPr>
            </a:p>
          </p:txBody>
        </p:sp>
        <p:sp>
          <p:nvSpPr>
            <p:cNvPr id="87" name="TextBox 86">
              <a:extLst>
                <a:ext uri="{FF2B5EF4-FFF2-40B4-BE49-F238E27FC236}">
                  <a16:creationId xmlns:a16="http://schemas.microsoft.com/office/drawing/2014/main" id="{BD1C0BAF-8C78-45FC-B0EA-39E3AB6FFC5C}"/>
                </a:ext>
              </a:extLst>
            </p:cNvPr>
            <p:cNvSpPr txBox="1"/>
            <p:nvPr/>
          </p:nvSpPr>
          <p:spPr>
            <a:xfrm>
              <a:off x="769649" y="2668990"/>
              <a:ext cx="334508" cy="372895"/>
            </a:xfrm>
            <a:prstGeom prst="rect">
              <a:avLst/>
            </a:prstGeom>
            <a:noFill/>
          </p:spPr>
          <p:txBody>
            <a:bodyPr wrap="square" rtlCol="0" anchor="ctr" anchorCtr="0">
              <a:spAutoFit/>
            </a:bodyPr>
            <a:lstStyle/>
            <a:p>
              <a:pPr algn="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80</a:t>
              </a:r>
              <a:endParaRPr lang="fr-FR" sz="1200" dirty="0">
                <a:solidFill>
                  <a:srgbClr val="4D4D4D"/>
                </a:solidFill>
                <a:latin typeface="Arial" panose="020B0604020202020204" pitchFamily="34" charset="0"/>
                <a:cs typeface="Arial" panose="020B0604020202020204" pitchFamily="34" charset="0"/>
              </a:endParaRPr>
            </a:p>
          </p:txBody>
        </p:sp>
        <p:sp>
          <p:nvSpPr>
            <p:cNvPr id="88" name="TextBox 87">
              <a:extLst>
                <a:ext uri="{FF2B5EF4-FFF2-40B4-BE49-F238E27FC236}">
                  <a16:creationId xmlns:a16="http://schemas.microsoft.com/office/drawing/2014/main" id="{14D7058A-8EE6-41A1-99A9-CF84E293DB2E}"/>
                </a:ext>
              </a:extLst>
            </p:cNvPr>
            <p:cNvSpPr txBox="1"/>
            <p:nvPr/>
          </p:nvSpPr>
          <p:spPr>
            <a:xfrm>
              <a:off x="765651" y="3167521"/>
              <a:ext cx="338504" cy="372895"/>
            </a:xfrm>
            <a:prstGeom prst="rect">
              <a:avLst/>
            </a:prstGeom>
            <a:noFill/>
          </p:spPr>
          <p:txBody>
            <a:bodyPr wrap="square" rtlCol="0" anchor="ctr" anchorCtr="0">
              <a:spAutoFit/>
            </a:bodyPr>
            <a:lstStyle/>
            <a:p>
              <a:pPr algn="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60</a:t>
              </a:r>
              <a:endParaRPr lang="fr-FR" sz="1200" dirty="0">
                <a:solidFill>
                  <a:srgbClr val="4D4D4D"/>
                </a:solidFill>
                <a:latin typeface="Arial" panose="020B0604020202020204" pitchFamily="34" charset="0"/>
                <a:cs typeface="Arial" panose="020B0604020202020204" pitchFamily="34" charset="0"/>
              </a:endParaRPr>
            </a:p>
          </p:txBody>
        </p:sp>
        <p:sp>
          <p:nvSpPr>
            <p:cNvPr id="89" name="TextBox 88">
              <a:extLst>
                <a:ext uri="{FF2B5EF4-FFF2-40B4-BE49-F238E27FC236}">
                  <a16:creationId xmlns:a16="http://schemas.microsoft.com/office/drawing/2014/main" id="{EECFB0E0-2B6E-48B9-9CD9-62E276A4E85F}"/>
                </a:ext>
              </a:extLst>
            </p:cNvPr>
            <p:cNvSpPr txBox="1"/>
            <p:nvPr/>
          </p:nvSpPr>
          <p:spPr>
            <a:xfrm>
              <a:off x="808065" y="3682173"/>
              <a:ext cx="296093" cy="372895"/>
            </a:xfrm>
            <a:prstGeom prst="rect">
              <a:avLst/>
            </a:prstGeom>
            <a:noFill/>
          </p:spPr>
          <p:txBody>
            <a:bodyPr wrap="square" rtlCol="0" anchor="ctr" anchorCtr="0">
              <a:spAutoFit/>
            </a:bodyPr>
            <a:lstStyle/>
            <a:p>
              <a:pPr algn="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40</a:t>
              </a:r>
              <a:endParaRPr lang="fr-FR" sz="1200" dirty="0">
                <a:solidFill>
                  <a:srgbClr val="4D4D4D"/>
                </a:solidFill>
                <a:latin typeface="Arial" panose="020B0604020202020204" pitchFamily="34" charset="0"/>
                <a:cs typeface="Arial" panose="020B0604020202020204" pitchFamily="34" charset="0"/>
              </a:endParaRPr>
            </a:p>
          </p:txBody>
        </p:sp>
        <p:sp>
          <p:nvSpPr>
            <p:cNvPr id="90" name="TextBox 89">
              <a:extLst>
                <a:ext uri="{FF2B5EF4-FFF2-40B4-BE49-F238E27FC236}">
                  <a16:creationId xmlns:a16="http://schemas.microsoft.com/office/drawing/2014/main" id="{B48F4ED5-B01D-4E1C-9A11-5AFC64AAE529}"/>
                </a:ext>
              </a:extLst>
            </p:cNvPr>
            <p:cNvSpPr txBox="1"/>
            <p:nvPr/>
          </p:nvSpPr>
          <p:spPr>
            <a:xfrm>
              <a:off x="773361" y="4186077"/>
              <a:ext cx="330796" cy="372895"/>
            </a:xfrm>
            <a:prstGeom prst="rect">
              <a:avLst/>
            </a:prstGeom>
            <a:noFill/>
          </p:spPr>
          <p:txBody>
            <a:bodyPr wrap="square" rtlCol="0" anchor="ctr" anchorCtr="0">
              <a:spAutoFit/>
            </a:bodyPr>
            <a:lstStyle/>
            <a:p>
              <a:pPr algn="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20</a:t>
              </a:r>
              <a:endParaRPr lang="fr-FR" sz="1200" dirty="0">
                <a:solidFill>
                  <a:srgbClr val="4D4D4D"/>
                </a:solidFill>
                <a:latin typeface="Arial" panose="020B0604020202020204" pitchFamily="34" charset="0"/>
                <a:cs typeface="Arial" panose="020B0604020202020204" pitchFamily="34" charset="0"/>
              </a:endParaRPr>
            </a:p>
          </p:txBody>
        </p:sp>
        <p:sp>
          <p:nvSpPr>
            <p:cNvPr id="91" name="TextBox 90">
              <a:extLst>
                <a:ext uri="{FF2B5EF4-FFF2-40B4-BE49-F238E27FC236}">
                  <a16:creationId xmlns:a16="http://schemas.microsoft.com/office/drawing/2014/main" id="{7A3958EA-B617-46F5-8F35-AD5B1017A9DA}"/>
                </a:ext>
              </a:extLst>
            </p:cNvPr>
            <p:cNvSpPr txBox="1"/>
            <p:nvPr/>
          </p:nvSpPr>
          <p:spPr>
            <a:xfrm>
              <a:off x="881657" y="4695352"/>
              <a:ext cx="222508" cy="372895"/>
            </a:xfrm>
            <a:prstGeom prst="rect">
              <a:avLst/>
            </a:prstGeom>
            <a:noFill/>
          </p:spPr>
          <p:txBody>
            <a:bodyPr wrap="square" rtlCol="0" anchor="ctr" anchorCtr="0">
              <a:spAutoFit/>
            </a:bodyPr>
            <a:lstStyle/>
            <a:p>
              <a:pPr algn="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0</a:t>
              </a:r>
              <a:endParaRPr lang="fr-FR" sz="1200" dirty="0">
                <a:solidFill>
                  <a:srgbClr val="4D4D4D"/>
                </a:solidFill>
                <a:latin typeface="Arial" panose="020B0604020202020204" pitchFamily="34" charset="0"/>
                <a:cs typeface="Arial" panose="020B0604020202020204" pitchFamily="34" charset="0"/>
              </a:endParaRPr>
            </a:p>
          </p:txBody>
        </p:sp>
        <p:grpSp>
          <p:nvGrpSpPr>
            <p:cNvPr id="92" name="Group 91">
              <a:extLst>
                <a:ext uri="{FF2B5EF4-FFF2-40B4-BE49-F238E27FC236}">
                  <a16:creationId xmlns:a16="http://schemas.microsoft.com/office/drawing/2014/main" id="{4777255B-FB00-4C89-A389-6F6BE4BDD887}"/>
                </a:ext>
              </a:extLst>
            </p:cNvPr>
            <p:cNvGrpSpPr/>
            <p:nvPr/>
          </p:nvGrpSpPr>
          <p:grpSpPr>
            <a:xfrm>
              <a:off x="1433240" y="4920702"/>
              <a:ext cx="195566" cy="1651472"/>
              <a:chOff x="1193736" y="4920702"/>
              <a:chExt cx="163286" cy="1651472"/>
            </a:xfrm>
          </p:grpSpPr>
          <p:sp>
            <p:nvSpPr>
              <p:cNvPr id="111" name="Line 19">
                <a:extLst>
                  <a:ext uri="{FF2B5EF4-FFF2-40B4-BE49-F238E27FC236}">
                    <a16:creationId xmlns:a16="http://schemas.microsoft.com/office/drawing/2014/main" id="{D93B65B9-BE6D-4969-8DBA-009D6F839E72}"/>
                  </a:ext>
                </a:extLst>
              </p:cNvPr>
              <p:cNvSpPr>
                <a:spLocks noChangeShapeType="1"/>
              </p:cNvSpPr>
              <p:nvPr/>
            </p:nvSpPr>
            <p:spPr bwMode="auto">
              <a:xfrm>
                <a:off x="1275380"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000000"/>
                  </a:solidFill>
                  <a:latin typeface="Arial"/>
                  <a:cs typeface="Arial"/>
                </a:endParaRPr>
              </a:p>
            </p:txBody>
          </p:sp>
          <p:sp>
            <p:nvSpPr>
              <p:cNvPr id="112" name="TextBox 111">
                <a:extLst>
                  <a:ext uri="{FF2B5EF4-FFF2-40B4-BE49-F238E27FC236}">
                    <a16:creationId xmlns:a16="http://schemas.microsoft.com/office/drawing/2014/main" id="{7F645110-A084-42B6-99A4-3A0988802D9F}"/>
                  </a:ext>
                </a:extLst>
              </p:cNvPr>
              <p:cNvSpPr txBox="1"/>
              <p:nvPr/>
            </p:nvSpPr>
            <p:spPr>
              <a:xfrm>
                <a:off x="1193736" y="4982720"/>
                <a:ext cx="163286"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2</a:t>
                </a:r>
              </a:p>
              <a:p>
                <a:pPr algn="ct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fr-FR" sz="120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fr-FR" sz="120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fr-FR" sz="1200">
                    <a:solidFill>
                      <a:srgbClr val="B60D27"/>
                    </a:solidFill>
                    <a:latin typeface="Arial" panose="020B0604020202020204" pitchFamily="34" charset="0"/>
                    <a:cs typeface="Arial" panose="020B0604020202020204" pitchFamily="34" charset="0"/>
                  </a:rPr>
                  <a:t>58</a:t>
                </a:r>
              </a:p>
              <a:p>
                <a:pPr algn="ctr" fontAlgn="auto">
                  <a:spcBef>
                    <a:spcPts val="0"/>
                  </a:spcBef>
                  <a:spcAft>
                    <a:spcPts val="0"/>
                  </a:spcAft>
                </a:pPr>
                <a:r>
                  <a:rPr lang="fr-FR" sz="1200">
                    <a:solidFill>
                      <a:srgbClr val="043882"/>
                    </a:solidFill>
                    <a:latin typeface="Arial" panose="020B0604020202020204" pitchFamily="34" charset="0"/>
                    <a:cs typeface="Arial" panose="020B0604020202020204" pitchFamily="34" charset="0"/>
                  </a:rPr>
                  <a:t>60</a:t>
                </a:r>
                <a:endParaRPr lang="fr-FR" sz="1200" dirty="0">
                  <a:solidFill>
                    <a:srgbClr val="043882"/>
                  </a:solidFill>
                  <a:latin typeface="Arial" panose="020B0604020202020204" pitchFamily="34" charset="0"/>
                  <a:cs typeface="Arial" panose="020B0604020202020204" pitchFamily="34" charset="0"/>
                </a:endParaRPr>
              </a:p>
            </p:txBody>
          </p:sp>
        </p:grpSp>
        <p:grpSp>
          <p:nvGrpSpPr>
            <p:cNvPr id="93" name="Group 92">
              <a:extLst>
                <a:ext uri="{FF2B5EF4-FFF2-40B4-BE49-F238E27FC236}">
                  <a16:creationId xmlns:a16="http://schemas.microsoft.com/office/drawing/2014/main" id="{E6F3C998-5871-4D8C-B305-4B55E34A1706}"/>
                </a:ext>
              </a:extLst>
            </p:cNvPr>
            <p:cNvGrpSpPr/>
            <p:nvPr/>
          </p:nvGrpSpPr>
          <p:grpSpPr>
            <a:xfrm>
              <a:off x="1759042" y="4920702"/>
              <a:ext cx="578423" cy="1651472"/>
              <a:chOff x="989487" y="4920702"/>
              <a:chExt cx="482941" cy="1651472"/>
            </a:xfrm>
          </p:grpSpPr>
          <p:sp>
            <p:nvSpPr>
              <p:cNvPr id="107" name="Line 19">
                <a:extLst>
                  <a:ext uri="{FF2B5EF4-FFF2-40B4-BE49-F238E27FC236}">
                    <a16:creationId xmlns:a16="http://schemas.microsoft.com/office/drawing/2014/main" id="{7F61D6D9-F705-4665-B73A-B743017EC989}"/>
                  </a:ext>
                </a:extLst>
              </p:cNvPr>
              <p:cNvSpPr>
                <a:spLocks noChangeShapeType="1"/>
              </p:cNvSpPr>
              <p:nvPr/>
            </p:nvSpPr>
            <p:spPr bwMode="auto">
              <a:xfrm>
                <a:off x="1390788"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000000"/>
                  </a:solidFill>
                  <a:latin typeface="Arial"/>
                  <a:cs typeface="Arial"/>
                </a:endParaRPr>
              </a:p>
            </p:txBody>
          </p:sp>
          <p:sp>
            <p:nvSpPr>
              <p:cNvPr id="108" name="Line 21">
                <a:extLst>
                  <a:ext uri="{FF2B5EF4-FFF2-40B4-BE49-F238E27FC236}">
                    <a16:creationId xmlns:a16="http://schemas.microsoft.com/office/drawing/2014/main" id="{49E455FA-B7FE-47D9-A1E6-EF88A838F32B}"/>
                  </a:ext>
                </a:extLst>
              </p:cNvPr>
              <p:cNvSpPr>
                <a:spLocks noChangeShapeType="1"/>
              </p:cNvSpPr>
              <p:nvPr/>
            </p:nvSpPr>
            <p:spPr bwMode="auto">
              <a:xfrm>
                <a:off x="1063900"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000000"/>
                  </a:solidFill>
                  <a:latin typeface="Arial" panose="020B0604020202020204" pitchFamily="34" charset="0"/>
                  <a:cs typeface="Arial" panose="020B0604020202020204" pitchFamily="34" charset="0"/>
                </a:endParaRPr>
              </a:p>
            </p:txBody>
          </p:sp>
          <p:sp>
            <p:nvSpPr>
              <p:cNvPr id="109" name="TextBox 108">
                <a:extLst>
                  <a:ext uri="{FF2B5EF4-FFF2-40B4-BE49-F238E27FC236}">
                    <a16:creationId xmlns:a16="http://schemas.microsoft.com/office/drawing/2014/main" id="{1D9DD40F-ED0A-4206-8B2F-8F95D57DB6BE}"/>
                  </a:ext>
                </a:extLst>
              </p:cNvPr>
              <p:cNvSpPr txBox="1"/>
              <p:nvPr/>
            </p:nvSpPr>
            <p:spPr>
              <a:xfrm>
                <a:off x="989487" y="4982720"/>
                <a:ext cx="163284"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4</a:t>
                </a:r>
              </a:p>
              <a:p>
                <a:pPr algn="ct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fr-FR" sz="120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fr-FR" sz="120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fr-FR" sz="1200">
                    <a:solidFill>
                      <a:srgbClr val="B60D27"/>
                    </a:solidFill>
                    <a:latin typeface="Arial" panose="020B0604020202020204" pitchFamily="34" charset="0"/>
                    <a:cs typeface="Arial" panose="020B0604020202020204" pitchFamily="34" charset="0"/>
                  </a:rPr>
                  <a:t>52</a:t>
                </a:r>
              </a:p>
              <a:p>
                <a:pPr algn="ctr" fontAlgn="auto">
                  <a:spcBef>
                    <a:spcPts val="0"/>
                  </a:spcBef>
                  <a:spcAft>
                    <a:spcPts val="0"/>
                  </a:spcAft>
                </a:pPr>
                <a:r>
                  <a:rPr lang="fr-FR" sz="1200">
                    <a:solidFill>
                      <a:srgbClr val="043882"/>
                    </a:solidFill>
                    <a:latin typeface="Arial" panose="020B0604020202020204" pitchFamily="34" charset="0"/>
                    <a:cs typeface="Arial" panose="020B0604020202020204" pitchFamily="34" charset="0"/>
                  </a:rPr>
                  <a:t>53</a:t>
                </a:r>
                <a:endParaRPr lang="fr-FR" sz="1200" dirty="0">
                  <a:solidFill>
                    <a:srgbClr val="043882"/>
                  </a:solidFill>
                  <a:latin typeface="Arial" panose="020B0604020202020204" pitchFamily="34" charset="0"/>
                  <a:cs typeface="Arial" panose="020B0604020202020204" pitchFamily="34" charset="0"/>
                </a:endParaRPr>
              </a:p>
            </p:txBody>
          </p:sp>
          <p:sp>
            <p:nvSpPr>
              <p:cNvPr id="110" name="TextBox 109">
                <a:extLst>
                  <a:ext uri="{FF2B5EF4-FFF2-40B4-BE49-F238E27FC236}">
                    <a16:creationId xmlns:a16="http://schemas.microsoft.com/office/drawing/2014/main" id="{43EFF9B8-FF91-4F3A-8D9E-8973430DB30C}"/>
                  </a:ext>
                </a:extLst>
              </p:cNvPr>
              <p:cNvSpPr txBox="1"/>
              <p:nvPr/>
            </p:nvSpPr>
            <p:spPr>
              <a:xfrm>
                <a:off x="1309144" y="4982720"/>
                <a:ext cx="163284"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6</a:t>
                </a:r>
              </a:p>
              <a:p>
                <a:pPr algn="ct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fr-FR" sz="120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fr-FR" sz="120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fr-FR" sz="1200">
                    <a:solidFill>
                      <a:srgbClr val="B60D27"/>
                    </a:solidFill>
                    <a:latin typeface="Arial" panose="020B0604020202020204" pitchFamily="34" charset="0"/>
                    <a:cs typeface="Arial" panose="020B0604020202020204" pitchFamily="34" charset="0"/>
                  </a:rPr>
                  <a:t>46</a:t>
                </a:r>
              </a:p>
              <a:p>
                <a:pPr algn="ctr" fontAlgn="auto">
                  <a:spcBef>
                    <a:spcPts val="0"/>
                  </a:spcBef>
                  <a:spcAft>
                    <a:spcPts val="0"/>
                  </a:spcAft>
                </a:pPr>
                <a:r>
                  <a:rPr lang="fr-FR" sz="1200">
                    <a:solidFill>
                      <a:srgbClr val="043882"/>
                    </a:solidFill>
                    <a:latin typeface="Arial" panose="020B0604020202020204" pitchFamily="34" charset="0"/>
                    <a:cs typeface="Arial" panose="020B0604020202020204" pitchFamily="34" charset="0"/>
                  </a:rPr>
                  <a:t>49</a:t>
                </a:r>
                <a:endParaRPr lang="fr-FR" sz="1200" dirty="0">
                  <a:solidFill>
                    <a:srgbClr val="043882"/>
                  </a:solidFill>
                  <a:latin typeface="Arial" panose="020B0604020202020204" pitchFamily="34" charset="0"/>
                  <a:cs typeface="Arial" panose="020B0604020202020204" pitchFamily="34" charset="0"/>
                </a:endParaRPr>
              </a:p>
            </p:txBody>
          </p:sp>
        </p:grpSp>
        <p:grpSp>
          <p:nvGrpSpPr>
            <p:cNvPr id="94" name="Group 93">
              <a:extLst>
                <a:ext uri="{FF2B5EF4-FFF2-40B4-BE49-F238E27FC236}">
                  <a16:creationId xmlns:a16="http://schemas.microsoft.com/office/drawing/2014/main" id="{0A72C5FF-BE19-4F6B-AA30-F06C7D8F1AF0}"/>
                </a:ext>
              </a:extLst>
            </p:cNvPr>
            <p:cNvGrpSpPr/>
            <p:nvPr/>
          </p:nvGrpSpPr>
          <p:grpSpPr>
            <a:xfrm>
              <a:off x="1088352" y="4920702"/>
              <a:ext cx="1590220" cy="1651472"/>
              <a:chOff x="-46721" y="4920702"/>
              <a:chExt cx="1327730" cy="1651472"/>
            </a:xfrm>
          </p:grpSpPr>
          <p:sp>
            <p:nvSpPr>
              <p:cNvPr id="103" name="Line 19">
                <a:extLst>
                  <a:ext uri="{FF2B5EF4-FFF2-40B4-BE49-F238E27FC236}">
                    <a16:creationId xmlns:a16="http://schemas.microsoft.com/office/drawing/2014/main" id="{A53823B8-68B2-4CB2-A937-8EC1818E9D19}"/>
                  </a:ext>
                </a:extLst>
              </p:cNvPr>
              <p:cNvSpPr>
                <a:spLocks noChangeShapeType="1"/>
              </p:cNvSpPr>
              <p:nvPr/>
            </p:nvSpPr>
            <p:spPr bwMode="auto">
              <a:xfrm>
                <a:off x="34920"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000000"/>
                  </a:solidFill>
                  <a:latin typeface="Arial"/>
                  <a:cs typeface="Arial"/>
                </a:endParaRPr>
              </a:p>
            </p:txBody>
          </p:sp>
          <p:sp>
            <p:nvSpPr>
              <p:cNvPr id="104" name="Line 21">
                <a:extLst>
                  <a:ext uri="{FF2B5EF4-FFF2-40B4-BE49-F238E27FC236}">
                    <a16:creationId xmlns:a16="http://schemas.microsoft.com/office/drawing/2014/main" id="{64A67DD6-18F2-4905-9118-453A7A4C06B8}"/>
                  </a:ext>
                </a:extLst>
              </p:cNvPr>
              <p:cNvSpPr>
                <a:spLocks noChangeShapeType="1"/>
              </p:cNvSpPr>
              <p:nvPr/>
            </p:nvSpPr>
            <p:spPr bwMode="auto">
              <a:xfrm>
                <a:off x="1192133"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000000"/>
                  </a:solidFill>
                  <a:latin typeface="Arial" panose="020B0604020202020204" pitchFamily="34" charset="0"/>
                  <a:cs typeface="Arial" panose="020B0604020202020204" pitchFamily="34" charset="0"/>
                </a:endParaRPr>
              </a:p>
            </p:txBody>
          </p:sp>
          <p:sp>
            <p:nvSpPr>
              <p:cNvPr id="105" name="TextBox 104">
                <a:extLst>
                  <a:ext uri="{FF2B5EF4-FFF2-40B4-BE49-F238E27FC236}">
                    <a16:creationId xmlns:a16="http://schemas.microsoft.com/office/drawing/2014/main" id="{FBBF3560-ED1C-4792-BC23-1A8EE33B546E}"/>
                  </a:ext>
                </a:extLst>
              </p:cNvPr>
              <p:cNvSpPr txBox="1"/>
              <p:nvPr/>
            </p:nvSpPr>
            <p:spPr>
              <a:xfrm>
                <a:off x="1117724" y="4982720"/>
                <a:ext cx="163285"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8</a:t>
                </a:r>
              </a:p>
              <a:p>
                <a:pPr algn="ct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fr-FR" sz="120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fr-FR" sz="120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fr-FR" sz="1200">
                    <a:solidFill>
                      <a:srgbClr val="B60D27"/>
                    </a:solidFill>
                    <a:latin typeface="Arial" panose="020B0604020202020204" pitchFamily="34" charset="0"/>
                    <a:cs typeface="Arial" panose="020B0604020202020204" pitchFamily="34" charset="0"/>
                  </a:rPr>
                  <a:t>38</a:t>
                </a:r>
              </a:p>
              <a:p>
                <a:pPr algn="ctr" fontAlgn="auto">
                  <a:spcBef>
                    <a:spcPts val="0"/>
                  </a:spcBef>
                  <a:spcAft>
                    <a:spcPts val="0"/>
                  </a:spcAft>
                </a:pPr>
                <a:r>
                  <a:rPr lang="fr-FR" sz="1200">
                    <a:solidFill>
                      <a:srgbClr val="043882"/>
                    </a:solidFill>
                    <a:latin typeface="Arial" panose="020B0604020202020204" pitchFamily="34" charset="0"/>
                    <a:cs typeface="Arial" panose="020B0604020202020204" pitchFamily="34" charset="0"/>
                  </a:rPr>
                  <a:t>43</a:t>
                </a:r>
                <a:endParaRPr lang="fr-FR" sz="1200" dirty="0">
                  <a:solidFill>
                    <a:srgbClr val="043882"/>
                  </a:solidFill>
                  <a:latin typeface="Arial" panose="020B0604020202020204" pitchFamily="34" charset="0"/>
                  <a:cs typeface="Arial" panose="020B0604020202020204" pitchFamily="34" charset="0"/>
                </a:endParaRPr>
              </a:p>
            </p:txBody>
          </p:sp>
          <p:sp>
            <p:nvSpPr>
              <p:cNvPr id="106" name="TextBox 105">
                <a:extLst>
                  <a:ext uri="{FF2B5EF4-FFF2-40B4-BE49-F238E27FC236}">
                    <a16:creationId xmlns:a16="http://schemas.microsoft.com/office/drawing/2014/main" id="{7DEB89A5-B11E-416E-A9CF-634D4842CC4B}"/>
                  </a:ext>
                </a:extLst>
              </p:cNvPr>
              <p:cNvSpPr txBox="1"/>
              <p:nvPr/>
            </p:nvSpPr>
            <p:spPr>
              <a:xfrm>
                <a:off x="-46721" y="4982720"/>
                <a:ext cx="163285"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a:solidFill>
                      <a:srgbClr val="4D4D4D"/>
                    </a:solidFill>
                    <a:latin typeface="Arial"/>
                    <a:cs typeface="Arial" panose="020B0604020202020204" pitchFamily="34" charset="0"/>
                  </a:rPr>
                  <a:t>0</a:t>
                </a:r>
              </a:p>
              <a:p>
                <a:pPr algn="ctr" fontAlgn="auto">
                  <a:spcBef>
                    <a:spcPts val="0"/>
                  </a:spcBef>
                  <a:spcAft>
                    <a:spcPts val="0"/>
                  </a:spcAft>
                </a:pPr>
                <a:endParaRPr lang="fr-FR" sz="1200">
                  <a:solidFill>
                    <a:srgbClr val="000000"/>
                  </a:solidFill>
                  <a:latin typeface="Arial"/>
                  <a:cs typeface="Arial" panose="020B0604020202020204" pitchFamily="34" charset="0"/>
                </a:endParaRPr>
              </a:p>
              <a:p>
                <a:pPr algn="ctr" fontAlgn="auto">
                  <a:spcBef>
                    <a:spcPts val="0"/>
                  </a:spcBef>
                  <a:spcAft>
                    <a:spcPts val="0"/>
                  </a:spcAft>
                </a:pPr>
                <a:endParaRPr lang="fr-FR" sz="1200">
                  <a:solidFill>
                    <a:srgbClr val="B60D27"/>
                  </a:solidFill>
                  <a:latin typeface="Arial"/>
                  <a:cs typeface="Arial" panose="020B0604020202020204" pitchFamily="34" charset="0"/>
                </a:endParaRPr>
              </a:p>
              <a:p>
                <a:pPr algn="ctr" fontAlgn="auto">
                  <a:spcBef>
                    <a:spcPts val="0"/>
                  </a:spcBef>
                  <a:spcAft>
                    <a:spcPts val="0"/>
                  </a:spcAft>
                </a:pPr>
                <a:endParaRPr lang="fr-FR" sz="1200">
                  <a:solidFill>
                    <a:srgbClr val="B60D27"/>
                  </a:solidFill>
                  <a:latin typeface="Arial"/>
                  <a:cs typeface="Arial" panose="020B0604020202020204" pitchFamily="34" charset="0"/>
                </a:endParaRPr>
              </a:p>
              <a:p>
                <a:pPr algn="ctr" fontAlgn="auto">
                  <a:spcBef>
                    <a:spcPts val="0"/>
                  </a:spcBef>
                  <a:spcAft>
                    <a:spcPts val="0"/>
                  </a:spcAft>
                </a:pPr>
                <a:r>
                  <a:rPr lang="fr-FR" sz="1200">
                    <a:solidFill>
                      <a:srgbClr val="B60D27"/>
                    </a:solidFill>
                    <a:latin typeface="Arial"/>
                    <a:cs typeface="Arial" panose="020B0604020202020204" pitchFamily="34" charset="0"/>
                  </a:rPr>
                  <a:t>78</a:t>
                </a:r>
              </a:p>
              <a:p>
                <a:pPr algn="ctr" fontAlgn="auto">
                  <a:spcBef>
                    <a:spcPts val="0"/>
                  </a:spcBef>
                  <a:spcAft>
                    <a:spcPts val="0"/>
                  </a:spcAft>
                </a:pPr>
                <a:r>
                  <a:rPr lang="fr-FR" sz="1200">
                    <a:solidFill>
                      <a:srgbClr val="043882"/>
                    </a:solidFill>
                    <a:latin typeface="Arial"/>
                    <a:cs typeface="Arial" panose="020B0604020202020204" pitchFamily="34" charset="0"/>
                  </a:rPr>
                  <a:t>74</a:t>
                </a:r>
                <a:endParaRPr lang="fr-FR" sz="1200" dirty="0">
                  <a:solidFill>
                    <a:srgbClr val="043882"/>
                  </a:solidFill>
                  <a:latin typeface="Arial"/>
                  <a:cs typeface="Arial" panose="020B0604020202020204" pitchFamily="34" charset="0"/>
                </a:endParaRPr>
              </a:p>
            </p:txBody>
          </p:sp>
        </p:grpSp>
        <p:grpSp>
          <p:nvGrpSpPr>
            <p:cNvPr id="95" name="Group 94">
              <a:extLst>
                <a:ext uri="{FF2B5EF4-FFF2-40B4-BE49-F238E27FC236}">
                  <a16:creationId xmlns:a16="http://schemas.microsoft.com/office/drawing/2014/main" id="{270E8F13-8BEE-468F-8331-A2FBACA00593}"/>
                </a:ext>
              </a:extLst>
            </p:cNvPr>
            <p:cNvGrpSpPr/>
            <p:nvPr/>
          </p:nvGrpSpPr>
          <p:grpSpPr>
            <a:xfrm>
              <a:off x="2833901" y="4920702"/>
              <a:ext cx="521506" cy="1651472"/>
              <a:chOff x="934426" y="4920702"/>
              <a:chExt cx="435423" cy="1651472"/>
            </a:xfrm>
          </p:grpSpPr>
          <p:sp>
            <p:nvSpPr>
              <p:cNvPr id="99" name="Line 19">
                <a:extLst>
                  <a:ext uri="{FF2B5EF4-FFF2-40B4-BE49-F238E27FC236}">
                    <a16:creationId xmlns:a16="http://schemas.microsoft.com/office/drawing/2014/main" id="{55A9ED6B-DEF7-4BFD-A5CD-85FBD0DC3F7F}"/>
                  </a:ext>
                </a:extLst>
              </p:cNvPr>
              <p:cNvSpPr>
                <a:spLocks noChangeShapeType="1"/>
              </p:cNvSpPr>
              <p:nvPr/>
            </p:nvSpPr>
            <p:spPr bwMode="auto">
              <a:xfrm>
                <a:off x="1288209"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000000"/>
                  </a:solidFill>
                  <a:latin typeface="Arial"/>
                  <a:cs typeface="Arial"/>
                </a:endParaRPr>
              </a:p>
            </p:txBody>
          </p:sp>
          <p:sp>
            <p:nvSpPr>
              <p:cNvPr id="100" name="Line 21">
                <a:extLst>
                  <a:ext uri="{FF2B5EF4-FFF2-40B4-BE49-F238E27FC236}">
                    <a16:creationId xmlns:a16="http://schemas.microsoft.com/office/drawing/2014/main" id="{52830353-4DBC-4E34-BD88-9CC1F4F3F711}"/>
                  </a:ext>
                </a:extLst>
              </p:cNvPr>
              <p:cNvSpPr>
                <a:spLocks noChangeShapeType="1"/>
              </p:cNvSpPr>
              <p:nvPr/>
            </p:nvSpPr>
            <p:spPr bwMode="auto">
              <a:xfrm>
                <a:off x="1009401"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000000"/>
                  </a:solidFill>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25615FF6-5AE4-4CEF-9ADB-D67EE9032FED}"/>
                  </a:ext>
                </a:extLst>
              </p:cNvPr>
              <p:cNvSpPr txBox="1"/>
              <p:nvPr/>
            </p:nvSpPr>
            <p:spPr>
              <a:xfrm>
                <a:off x="934426" y="4982720"/>
                <a:ext cx="164408"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10</a:t>
                </a:r>
              </a:p>
              <a:p>
                <a:pPr algn="ct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a:p>
                <a:pPr algn="r" fontAlgn="auto">
                  <a:spcBef>
                    <a:spcPts val="0"/>
                  </a:spcBef>
                  <a:spcAft>
                    <a:spcPts val="0"/>
                  </a:spcAft>
                </a:pPr>
                <a:endParaRPr lang="fr-FR" sz="1200">
                  <a:solidFill>
                    <a:srgbClr val="B60D27"/>
                  </a:solidFill>
                  <a:latin typeface="Arial" panose="020B0604020202020204" pitchFamily="34" charset="0"/>
                  <a:cs typeface="Arial" panose="020B0604020202020204" pitchFamily="34" charset="0"/>
                </a:endParaRPr>
              </a:p>
              <a:p>
                <a:pPr algn="r" fontAlgn="auto">
                  <a:spcBef>
                    <a:spcPts val="0"/>
                  </a:spcBef>
                  <a:spcAft>
                    <a:spcPts val="0"/>
                  </a:spcAft>
                </a:pPr>
                <a:endParaRPr lang="fr-FR" sz="1200">
                  <a:solidFill>
                    <a:srgbClr val="B60D27"/>
                  </a:solidFill>
                  <a:latin typeface="Arial" panose="020B0604020202020204" pitchFamily="34" charset="0"/>
                  <a:cs typeface="Arial" panose="020B0604020202020204" pitchFamily="34" charset="0"/>
                </a:endParaRPr>
              </a:p>
              <a:p>
                <a:pPr algn="r" fontAlgn="auto">
                  <a:spcBef>
                    <a:spcPts val="0"/>
                  </a:spcBef>
                  <a:spcAft>
                    <a:spcPts val="0"/>
                  </a:spcAft>
                </a:pPr>
                <a:r>
                  <a:rPr lang="fr-FR" sz="1200">
                    <a:solidFill>
                      <a:srgbClr val="B60D27"/>
                    </a:solidFill>
                    <a:latin typeface="Arial" panose="020B0604020202020204" pitchFamily="34" charset="0"/>
                    <a:cs typeface="Arial" panose="020B0604020202020204" pitchFamily="34" charset="0"/>
                  </a:rPr>
                  <a:t>27</a:t>
                </a:r>
              </a:p>
              <a:p>
                <a:pPr algn="r" fontAlgn="auto">
                  <a:spcBef>
                    <a:spcPts val="0"/>
                  </a:spcBef>
                  <a:spcAft>
                    <a:spcPts val="0"/>
                  </a:spcAft>
                </a:pPr>
                <a:r>
                  <a:rPr lang="fr-FR" sz="1200">
                    <a:solidFill>
                      <a:srgbClr val="043882"/>
                    </a:solidFill>
                    <a:latin typeface="Arial" panose="020B0604020202020204" pitchFamily="34" charset="0"/>
                    <a:cs typeface="Arial" panose="020B0604020202020204" pitchFamily="34" charset="0"/>
                  </a:rPr>
                  <a:t>32</a:t>
                </a:r>
                <a:endParaRPr lang="fr-FR" sz="1200" dirty="0">
                  <a:solidFill>
                    <a:srgbClr val="043882"/>
                  </a:solidFill>
                  <a:latin typeface="Arial" panose="020B0604020202020204" pitchFamily="34" charset="0"/>
                  <a:cs typeface="Arial" panose="020B0604020202020204" pitchFamily="34" charset="0"/>
                </a:endParaRPr>
              </a:p>
            </p:txBody>
          </p:sp>
          <p:sp>
            <p:nvSpPr>
              <p:cNvPr id="102" name="TextBox 101">
                <a:extLst>
                  <a:ext uri="{FF2B5EF4-FFF2-40B4-BE49-F238E27FC236}">
                    <a16:creationId xmlns:a16="http://schemas.microsoft.com/office/drawing/2014/main" id="{AAEF0B64-535C-418C-9817-4019DCF2C39A}"/>
                  </a:ext>
                </a:extLst>
              </p:cNvPr>
              <p:cNvSpPr txBox="1"/>
              <p:nvPr/>
            </p:nvSpPr>
            <p:spPr>
              <a:xfrm>
                <a:off x="1206564" y="4982720"/>
                <a:ext cx="163285"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12</a:t>
                </a:r>
              </a:p>
              <a:p>
                <a:pPr algn="ct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fr-FR" sz="120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fr-FR" sz="120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fr-FR" sz="1200">
                    <a:solidFill>
                      <a:srgbClr val="B60D27"/>
                    </a:solidFill>
                    <a:latin typeface="Arial" panose="020B0604020202020204" pitchFamily="34" charset="0"/>
                    <a:cs typeface="Arial" panose="020B0604020202020204" pitchFamily="34" charset="0"/>
                  </a:rPr>
                  <a:t>7</a:t>
                </a:r>
              </a:p>
              <a:p>
                <a:pPr algn="ctr" fontAlgn="auto">
                  <a:spcBef>
                    <a:spcPts val="0"/>
                  </a:spcBef>
                  <a:spcAft>
                    <a:spcPts val="0"/>
                  </a:spcAft>
                </a:pPr>
                <a:r>
                  <a:rPr lang="fr-FR" sz="1200">
                    <a:solidFill>
                      <a:srgbClr val="043882"/>
                    </a:solidFill>
                    <a:latin typeface="Arial" panose="020B0604020202020204" pitchFamily="34" charset="0"/>
                    <a:cs typeface="Arial" panose="020B0604020202020204" pitchFamily="34" charset="0"/>
                  </a:rPr>
                  <a:t>9</a:t>
                </a:r>
                <a:endParaRPr lang="fr-FR" sz="1200" dirty="0">
                  <a:solidFill>
                    <a:srgbClr val="043882"/>
                  </a:solidFill>
                  <a:latin typeface="Arial" panose="020B0604020202020204" pitchFamily="34" charset="0"/>
                  <a:cs typeface="Arial" panose="020B0604020202020204" pitchFamily="34" charset="0"/>
                </a:endParaRPr>
              </a:p>
            </p:txBody>
          </p:sp>
        </p:grpSp>
        <p:sp>
          <p:nvSpPr>
            <p:cNvPr id="96" name="Line 21">
              <a:extLst>
                <a:ext uri="{FF2B5EF4-FFF2-40B4-BE49-F238E27FC236}">
                  <a16:creationId xmlns:a16="http://schemas.microsoft.com/office/drawing/2014/main" id="{656EC588-1654-4B80-8E11-654E7A98F439}"/>
                </a:ext>
              </a:extLst>
            </p:cNvPr>
            <p:cNvSpPr>
              <a:spLocks noChangeShapeType="1"/>
            </p:cNvSpPr>
            <p:nvPr/>
          </p:nvSpPr>
          <p:spPr bwMode="auto">
            <a:xfrm>
              <a:off x="3597765"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000000"/>
                </a:solidFill>
                <a:latin typeface="Arial" panose="020B0604020202020204" pitchFamily="34" charset="0"/>
                <a:cs typeface="Arial" panose="020B0604020202020204" pitchFamily="34" charset="0"/>
              </a:endParaRPr>
            </a:p>
          </p:txBody>
        </p:sp>
        <p:sp>
          <p:nvSpPr>
            <p:cNvPr id="97" name="TextBox 96">
              <a:extLst>
                <a:ext uri="{FF2B5EF4-FFF2-40B4-BE49-F238E27FC236}">
                  <a16:creationId xmlns:a16="http://schemas.microsoft.com/office/drawing/2014/main" id="{59A0923C-3222-4022-BB7C-53FF056D9FAE}"/>
                </a:ext>
              </a:extLst>
            </p:cNvPr>
            <p:cNvSpPr txBox="1"/>
            <p:nvPr/>
          </p:nvSpPr>
          <p:spPr>
            <a:xfrm>
              <a:off x="3508639" y="4982720"/>
              <a:ext cx="195566" cy="1589454"/>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14</a:t>
              </a:r>
            </a:p>
            <a:p>
              <a:pPr algn="ct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fr-FR" sz="120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endParaRPr lang="fr-FR" sz="1200">
                <a:solidFill>
                  <a:srgbClr val="B60D27"/>
                </a:solidFill>
                <a:latin typeface="Arial" panose="020B0604020202020204" pitchFamily="34" charset="0"/>
                <a:cs typeface="Arial" panose="020B0604020202020204" pitchFamily="34" charset="0"/>
              </a:endParaRPr>
            </a:p>
            <a:p>
              <a:pPr algn="ctr" fontAlgn="auto">
                <a:spcBef>
                  <a:spcPts val="0"/>
                </a:spcBef>
                <a:spcAft>
                  <a:spcPts val="0"/>
                </a:spcAft>
              </a:pPr>
              <a:r>
                <a:rPr lang="fr-FR" sz="1200">
                  <a:solidFill>
                    <a:srgbClr val="B60D27"/>
                  </a:solidFill>
                  <a:latin typeface="Arial" panose="020B0604020202020204" pitchFamily="34" charset="0"/>
                  <a:cs typeface="Arial" panose="020B0604020202020204" pitchFamily="34" charset="0"/>
                </a:rPr>
                <a:t>0</a:t>
              </a:r>
            </a:p>
            <a:p>
              <a:pPr algn="ctr" fontAlgn="auto">
                <a:spcBef>
                  <a:spcPts val="0"/>
                </a:spcBef>
                <a:spcAft>
                  <a:spcPts val="0"/>
                </a:spcAft>
              </a:pPr>
              <a:r>
                <a:rPr lang="fr-FR" sz="1200">
                  <a:solidFill>
                    <a:srgbClr val="043882"/>
                  </a:solidFill>
                  <a:latin typeface="Arial" panose="020B0604020202020204" pitchFamily="34" charset="0"/>
                  <a:cs typeface="Arial" panose="020B0604020202020204" pitchFamily="34" charset="0"/>
                </a:rPr>
                <a:t>0</a:t>
              </a:r>
              <a:endParaRPr lang="fr-FR" sz="1200" dirty="0">
                <a:solidFill>
                  <a:srgbClr val="043882"/>
                </a:solidFill>
                <a:latin typeface="Arial" panose="020B0604020202020204" pitchFamily="34" charset="0"/>
                <a:cs typeface="Arial" panose="020B0604020202020204" pitchFamily="34" charset="0"/>
              </a:endParaRPr>
            </a:p>
          </p:txBody>
        </p:sp>
        <p:sp>
          <p:nvSpPr>
            <p:cNvPr id="98" name="TextBox 97">
              <a:extLst>
                <a:ext uri="{FF2B5EF4-FFF2-40B4-BE49-F238E27FC236}">
                  <a16:creationId xmlns:a16="http://schemas.microsoft.com/office/drawing/2014/main" id="{905EA7F1-4178-4D14-84B0-23D5F682F383}"/>
                </a:ext>
              </a:extLst>
            </p:cNvPr>
            <p:cNvSpPr txBox="1"/>
            <p:nvPr/>
          </p:nvSpPr>
          <p:spPr>
            <a:xfrm>
              <a:off x="665656" y="5453488"/>
              <a:ext cx="473223" cy="1118686"/>
            </a:xfrm>
            <a:prstGeom prst="rect">
              <a:avLst/>
            </a:prstGeom>
            <a:noFill/>
          </p:spPr>
          <p:txBody>
            <a:bodyPr wrap="none" rtlCol="0">
              <a:spAutoFit/>
            </a:bodyPr>
            <a:lstStyle/>
            <a:p>
              <a:pPr algn="r"/>
              <a:endParaRPr lang="fr-FR" sz="1200">
                <a:solidFill>
                  <a:srgbClr val="B60D27"/>
                </a:solidFill>
                <a:latin typeface="Arial" panose="020B0604020202020204" pitchFamily="34" charset="0"/>
                <a:cs typeface="Arial" panose="020B0604020202020204" pitchFamily="34" charset="0"/>
              </a:endParaRPr>
            </a:p>
            <a:p>
              <a:pPr algn="r"/>
              <a:endParaRPr lang="fr-FR" sz="1200">
                <a:solidFill>
                  <a:srgbClr val="B60D27"/>
                </a:solidFill>
                <a:latin typeface="Arial" panose="020B0604020202020204" pitchFamily="34" charset="0"/>
                <a:cs typeface="Arial" panose="020B0604020202020204" pitchFamily="34" charset="0"/>
              </a:endParaRPr>
            </a:p>
            <a:p>
              <a:pPr algn="r"/>
              <a:r>
                <a:rPr lang="fr-FR" sz="1200">
                  <a:solidFill>
                    <a:srgbClr val="B60D27"/>
                  </a:solidFill>
                  <a:latin typeface="Arial" panose="020B0604020202020204" pitchFamily="34" charset="0"/>
                  <a:cs typeface="Arial" panose="020B0604020202020204" pitchFamily="34" charset="0"/>
                </a:rPr>
                <a:t>FLOX</a:t>
              </a:r>
            </a:p>
            <a:p>
              <a:pPr algn="r"/>
              <a:r>
                <a:rPr lang="fr-FR" sz="1200">
                  <a:solidFill>
                    <a:srgbClr val="043882"/>
                  </a:solidFill>
                  <a:latin typeface="Arial" panose="020B0604020202020204" pitchFamily="34" charset="0"/>
                  <a:cs typeface="Arial" panose="020B0604020202020204" pitchFamily="34" charset="0"/>
                </a:rPr>
                <a:t>FL</a:t>
              </a:r>
              <a:endParaRPr lang="fr-FR" sz="1200" dirty="0">
                <a:solidFill>
                  <a:srgbClr val="043882"/>
                </a:solidFill>
                <a:latin typeface="Arial" panose="020B0604020202020204" pitchFamily="34" charset="0"/>
                <a:cs typeface="Arial" panose="020B0604020202020204" pitchFamily="34" charset="0"/>
              </a:endParaRPr>
            </a:p>
          </p:txBody>
        </p:sp>
      </p:grpSp>
      <p:sp>
        <p:nvSpPr>
          <p:cNvPr id="113" name="TextBox 112">
            <a:extLst>
              <a:ext uri="{FF2B5EF4-FFF2-40B4-BE49-F238E27FC236}">
                <a16:creationId xmlns:a16="http://schemas.microsoft.com/office/drawing/2014/main" id="{73359F29-56B7-4842-9298-6FED81CAA80F}"/>
              </a:ext>
            </a:extLst>
          </p:cNvPr>
          <p:cNvSpPr txBox="1"/>
          <p:nvPr/>
        </p:nvSpPr>
        <p:spPr>
          <a:xfrm>
            <a:off x="5788019" y="2339591"/>
            <a:ext cx="2943434" cy="523220"/>
          </a:xfrm>
          <a:prstGeom prst="rect">
            <a:avLst/>
          </a:prstGeom>
          <a:noFill/>
        </p:spPr>
        <p:txBody>
          <a:bodyPr wrap="none" rtlCol="0">
            <a:spAutoFit/>
          </a:bodyPr>
          <a:lstStyle/>
          <a:p>
            <a:pPr algn="ctr" fontAlgn="auto">
              <a:spcBef>
                <a:spcPts val="0"/>
              </a:spcBef>
              <a:spcAft>
                <a:spcPts val="0"/>
              </a:spcAft>
            </a:pPr>
            <a:r>
              <a:rPr lang="fr-FR" sz="1400" b="1" dirty="0">
                <a:solidFill>
                  <a:srgbClr val="4D4D4D"/>
                </a:solidFill>
                <a:latin typeface="Arial"/>
                <a:cs typeface="Arial"/>
              </a:rPr>
              <a:t>Tumeurs avec scores RPS</a:t>
            </a:r>
          </a:p>
          <a:p>
            <a:pPr algn="ctr" fontAlgn="auto">
              <a:spcBef>
                <a:spcPts val="0"/>
              </a:spcBef>
              <a:spcAft>
                <a:spcPts val="0"/>
              </a:spcAft>
            </a:pPr>
            <a:r>
              <a:rPr lang="fr-FR" sz="1400" b="1" dirty="0">
                <a:solidFill>
                  <a:srgbClr val="4D4D4D"/>
                </a:solidFill>
                <a:latin typeface="Arial"/>
                <a:cs typeface="Arial"/>
              </a:rPr>
              <a:t>(non stem-</a:t>
            </a:r>
            <a:r>
              <a:rPr lang="fr-FR" sz="1400" b="1" dirty="0" err="1">
                <a:solidFill>
                  <a:srgbClr val="4D4D4D"/>
                </a:solidFill>
                <a:latin typeface="Arial"/>
                <a:cs typeface="Arial"/>
              </a:rPr>
              <a:t>like</a:t>
            </a:r>
            <a:r>
              <a:rPr lang="fr-FR" sz="1400" b="1" dirty="0">
                <a:solidFill>
                  <a:srgbClr val="4D4D4D"/>
                </a:solidFill>
                <a:latin typeface="Arial"/>
                <a:cs typeface="Arial"/>
              </a:rPr>
              <a:t> </a:t>
            </a:r>
            <a:r>
              <a:rPr lang="fr-FR" sz="1400" b="1" dirty="0" err="1">
                <a:solidFill>
                  <a:srgbClr val="4D4D4D"/>
                </a:solidFill>
                <a:latin typeface="Arial"/>
                <a:cs typeface="Arial"/>
              </a:rPr>
              <a:t>repair</a:t>
            </a:r>
            <a:r>
              <a:rPr lang="fr-FR" sz="1400" b="1" dirty="0">
                <a:solidFill>
                  <a:srgbClr val="4D4D4D"/>
                </a:solidFill>
                <a:latin typeface="Arial"/>
                <a:cs typeface="Arial"/>
              </a:rPr>
              <a:t> &gt; médiane)</a:t>
            </a:r>
          </a:p>
        </p:txBody>
      </p:sp>
      <p:sp>
        <p:nvSpPr>
          <p:cNvPr id="114" name="Rectangle 113">
            <a:extLst>
              <a:ext uri="{FF2B5EF4-FFF2-40B4-BE49-F238E27FC236}">
                <a16:creationId xmlns:a16="http://schemas.microsoft.com/office/drawing/2014/main" id="{4CB08B6D-B12A-4DFC-9FF4-F0DA9A81E568}"/>
              </a:ext>
            </a:extLst>
          </p:cNvPr>
          <p:cNvSpPr/>
          <p:nvPr/>
        </p:nvSpPr>
        <p:spPr>
          <a:xfrm>
            <a:off x="8045142" y="3913203"/>
            <a:ext cx="587020" cy="276999"/>
          </a:xfrm>
          <a:prstGeom prst="rect">
            <a:avLst/>
          </a:prstGeom>
        </p:spPr>
        <p:txBody>
          <a:bodyPr wrap="none">
            <a:spAutoFit/>
          </a:bodyPr>
          <a:lstStyle/>
          <a:p>
            <a:pPr algn="r"/>
            <a:r>
              <a:rPr lang="fr-FR" sz="1200">
                <a:solidFill>
                  <a:srgbClr val="B60D27"/>
                </a:solidFill>
                <a:latin typeface="Arial" panose="020B0604020202020204" pitchFamily="34" charset="0"/>
                <a:cs typeface="Arial" panose="020B0604020202020204" pitchFamily="34" charset="0"/>
              </a:rPr>
              <a:t>FLOX</a:t>
            </a:r>
            <a:endParaRPr lang="fr-FR" sz="1200" dirty="0">
              <a:solidFill>
                <a:srgbClr val="B60D27"/>
              </a:solidFill>
              <a:latin typeface="Arial" panose="020B0604020202020204" pitchFamily="34" charset="0"/>
              <a:cs typeface="Arial" panose="020B0604020202020204" pitchFamily="34" charset="0"/>
            </a:endParaRPr>
          </a:p>
        </p:txBody>
      </p:sp>
      <p:sp>
        <p:nvSpPr>
          <p:cNvPr id="115" name="TextBox 114">
            <a:extLst>
              <a:ext uri="{FF2B5EF4-FFF2-40B4-BE49-F238E27FC236}">
                <a16:creationId xmlns:a16="http://schemas.microsoft.com/office/drawing/2014/main" id="{34096815-F9DF-4ADB-B183-2F68B3577CE2}"/>
              </a:ext>
            </a:extLst>
          </p:cNvPr>
          <p:cNvSpPr txBox="1"/>
          <p:nvPr/>
        </p:nvSpPr>
        <p:spPr>
          <a:xfrm>
            <a:off x="5765781" y="3893024"/>
            <a:ext cx="832279" cy="461665"/>
          </a:xfrm>
          <a:prstGeom prst="rect">
            <a:avLst/>
          </a:prstGeom>
          <a:noFill/>
        </p:spPr>
        <p:txBody>
          <a:bodyPr wrap="none" rtlCol="0">
            <a:spAutoFit/>
          </a:bodyPr>
          <a:lstStyle/>
          <a:p>
            <a:pPr fontAlgn="auto">
              <a:spcBef>
                <a:spcPts val="0"/>
              </a:spcBef>
              <a:spcAft>
                <a:spcPts val="0"/>
              </a:spcAft>
            </a:pPr>
            <a:r>
              <a:rPr lang="fr-FR" sz="1200">
                <a:solidFill>
                  <a:srgbClr val="4D4D4D"/>
                </a:solidFill>
                <a:latin typeface="Arial"/>
                <a:cs typeface="Arial"/>
              </a:rPr>
              <a:t>HR 1,375</a:t>
            </a:r>
          </a:p>
          <a:p>
            <a:pPr fontAlgn="auto">
              <a:spcBef>
                <a:spcPts val="0"/>
              </a:spcBef>
              <a:spcAft>
                <a:spcPts val="0"/>
              </a:spcAft>
            </a:pPr>
            <a:r>
              <a:rPr lang="fr-FR" sz="1200">
                <a:solidFill>
                  <a:srgbClr val="4D4D4D"/>
                </a:solidFill>
                <a:latin typeface="Arial"/>
                <a:cs typeface="Arial"/>
              </a:rPr>
              <a:t>p=0,209</a:t>
            </a:r>
            <a:endParaRPr lang="fr-FR" sz="1200" dirty="0">
              <a:solidFill>
                <a:srgbClr val="4D4D4D"/>
              </a:solidFill>
              <a:latin typeface="Arial"/>
              <a:cs typeface="Arial"/>
            </a:endParaRPr>
          </a:p>
        </p:txBody>
      </p:sp>
      <p:sp>
        <p:nvSpPr>
          <p:cNvPr id="116" name="Rectangle 115">
            <a:extLst>
              <a:ext uri="{FF2B5EF4-FFF2-40B4-BE49-F238E27FC236}">
                <a16:creationId xmlns:a16="http://schemas.microsoft.com/office/drawing/2014/main" id="{EA120CF5-B331-414C-9AEF-B076D168815D}"/>
              </a:ext>
            </a:extLst>
          </p:cNvPr>
          <p:cNvSpPr/>
          <p:nvPr/>
        </p:nvSpPr>
        <p:spPr>
          <a:xfrm>
            <a:off x="7915206" y="3204129"/>
            <a:ext cx="364202" cy="276999"/>
          </a:xfrm>
          <a:prstGeom prst="rect">
            <a:avLst/>
          </a:prstGeom>
        </p:spPr>
        <p:txBody>
          <a:bodyPr wrap="none">
            <a:spAutoFit/>
          </a:bodyPr>
          <a:lstStyle/>
          <a:p>
            <a:pPr algn="r"/>
            <a:r>
              <a:rPr lang="fr-FR" sz="1200">
                <a:solidFill>
                  <a:srgbClr val="043882"/>
                </a:solidFill>
                <a:latin typeface="Arial" panose="020B0604020202020204" pitchFamily="34" charset="0"/>
                <a:cs typeface="Arial" panose="020B0604020202020204" pitchFamily="34" charset="0"/>
              </a:rPr>
              <a:t>FL</a:t>
            </a:r>
            <a:endParaRPr lang="fr-FR" sz="1200" dirty="0">
              <a:solidFill>
                <a:srgbClr val="043882"/>
              </a:solidFill>
              <a:latin typeface="Arial" panose="020B0604020202020204" pitchFamily="34" charset="0"/>
              <a:cs typeface="Arial" panose="020B0604020202020204" pitchFamily="34" charset="0"/>
            </a:endParaRPr>
          </a:p>
        </p:txBody>
      </p:sp>
      <p:sp>
        <p:nvSpPr>
          <p:cNvPr id="117" name="Graphic 3">
            <a:extLst>
              <a:ext uri="{FF2B5EF4-FFF2-40B4-BE49-F238E27FC236}">
                <a16:creationId xmlns:a16="http://schemas.microsoft.com/office/drawing/2014/main" id="{63F345AB-F1F0-415A-B8DF-C791A0947588}"/>
              </a:ext>
            </a:extLst>
          </p:cNvPr>
          <p:cNvSpPr/>
          <p:nvPr/>
        </p:nvSpPr>
        <p:spPr>
          <a:xfrm>
            <a:off x="1388330" y="2845720"/>
            <a:ext cx="2701466" cy="782184"/>
          </a:xfrm>
          <a:custGeom>
            <a:avLst/>
            <a:gdLst>
              <a:gd name="connsiteX0" fmla="*/ 4183494 w 4181475"/>
              <a:gd name="connsiteY0" fmla="*/ 1131446 h 1133475"/>
              <a:gd name="connsiteX1" fmla="*/ 3167824 w 4181475"/>
              <a:gd name="connsiteY1" fmla="*/ 1131446 h 1133475"/>
              <a:gd name="connsiteX2" fmla="*/ 3167824 w 4181475"/>
              <a:gd name="connsiteY2" fmla="*/ 1096080 h 1133475"/>
              <a:gd name="connsiteX3" fmla="*/ 3132458 w 4181475"/>
              <a:gd name="connsiteY3" fmla="*/ 1096080 h 1133475"/>
              <a:gd name="connsiteX4" fmla="*/ 3132458 w 4181475"/>
              <a:gd name="connsiteY4" fmla="*/ 1050598 h 1133475"/>
              <a:gd name="connsiteX5" fmla="*/ 2958122 w 4181475"/>
              <a:gd name="connsiteY5" fmla="*/ 1050598 h 1133475"/>
              <a:gd name="connsiteX6" fmla="*/ 2958122 w 4181475"/>
              <a:gd name="connsiteY6" fmla="*/ 1007650 h 1133475"/>
              <a:gd name="connsiteX7" fmla="*/ 2483139 w 4181475"/>
              <a:gd name="connsiteY7" fmla="*/ 1007650 h 1133475"/>
              <a:gd name="connsiteX8" fmla="*/ 2483139 w 4181475"/>
              <a:gd name="connsiteY8" fmla="*/ 979856 h 1133475"/>
              <a:gd name="connsiteX9" fmla="*/ 2225431 w 4181475"/>
              <a:gd name="connsiteY9" fmla="*/ 979856 h 1133475"/>
              <a:gd name="connsiteX10" fmla="*/ 2225431 w 4181475"/>
              <a:gd name="connsiteY10" fmla="*/ 952064 h 1133475"/>
              <a:gd name="connsiteX11" fmla="*/ 1523057 w 4181475"/>
              <a:gd name="connsiteY11" fmla="*/ 952064 h 1133475"/>
              <a:gd name="connsiteX12" fmla="*/ 1523057 w 4181475"/>
              <a:gd name="connsiteY12" fmla="*/ 929326 h 1133475"/>
              <a:gd name="connsiteX13" fmla="*/ 1449791 w 4181475"/>
              <a:gd name="connsiteY13" fmla="*/ 929326 h 1133475"/>
              <a:gd name="connsiteX14" fmla="*/ 1449791 w 4181475"/>
              <a:gd name="connsiteY14" fmla="*/ 896481 h 1133475"/>
              <a:gd name="connsiteX15" fmla="*/ 1343673 w 4181475"/>
              <a:gd name="connsiteY15" fmla="*/ 896481 h 1133475"/>
              <a:gd name="connsiteX16" fmla="*/ 1343673 w 4181475"/>
              <a:gd name="connsiteY16" fmla="*/ 808052 h 1133475"/>
              <a:gd name="connsiteX17" fmla="*/ 1154182 w 4181475"/>
              <a:gd name="connsiteY17" fmla="*/ 808052 h 1133475"/>
              <a:gd name="connsiteX18" fmla="*/ 1154182 w 4181475"/>
              <a:gd name="connsiteY18" fmla="*/ 754995 h 1133475"/>
              <a:gd name="connsiteX19" fmla="*/ 810578 w 4181475"/>
              <a:gd name="connsiteY19" fmla="*/ 754995 h 1133475"/>
              <a:gd name="connsiteX20" fmla="*/ 810578 w 4181475"/>
              <a:gd name="connsiteY20" fmla="*/ 722150 h 1133475"/>
              <a:gd name="connsiteX21" fmla="*/ 714571 w 4181475"/>
              <a:gd name="connsiteY21" fmla="*/ 722150 h 1133475"/>
              <a:gd name="connsiteX22" fmla="*/ 714571 w 4181475"/>
              <a:gd name="connsiteY22" fmla="*/ 694359 h 1133475"/>
              <a:gd name="connsiteX23" fmla="*/ 648881 w 4181475"/>
              <a:gd name="connsiteY23" fmla="*/ 694359 h 1133475"/>
              <a:gd name="connsiteX24" fmla="*/ 648881 w 4181475"/>
              <a:gd name="connsiteY24" fmla="*/ 661514 h 1133475"/>
              <a:gd name="connsiteX25" fmla="*/ 621089 w 4181475"/>
              <a:gd name="connsiteY25" fmla="*/ 661514 h 1133475"/>
              <a:gd name="connsiteX26" fmla="*/ 621089 w 4181475"/>
              <a:gd name="connsiteY26" fmla="*/ 623616 h 1133475"/>
              <a:gd name="connsiteX27" fmla="*/ 580665 w 4181475"/>
              <a:gd name="connsiteY27" fmla="*/ 623616 h 1133475"/>
              <a:gd name="connsiteX28" fmla="*/ 580665 w 4181475"/>
              <a:gd name="connsiteY28" fmla="*/ 565506 h 1133475"/>
              <a:gd name="connsiteX29" fmla="*/ 512449 w 4181475"/>
              <a:gd name="connsiteY29" fmla="*/ 565506 h 1133475"/>
              <a:gd name="connsiteX30" fmla="*/ 512449 w 4181475"/>
              <a:gd name="connsiteY30" fmla="*/ 542767 h 1133475"/>
              <a:gd name="connsiteX31" fmla="*/ 477078 w 4181475"/>
              <a:gd name="connsiteY31" fmla="*/ 542767 h 1133475"/>
              <a:gd name="connsiteX32" fmla="*/ 477078 w 4181475"/>
              <a:gd name="connsiteY32" fmla="*/ 451812 h 1133475"/>
              <a:gd name="connsiteX33" fmla="*/ 376017 w 4181475"/>
              <a:gd name="connsiteY33" fmla="*/ 451812 h 1133475"/>
              <a:gd name="connsiteX34" fmla="*/ 376017 w 4181475"/>
              <a:gd name="connsiteY34" fmla="*/ 403809 h 1133475"/>
              <a:gd name="connsiteX35" fmla="*/ 343171 w 4181475"/>
              <a:gd name="connsiteY35" fmla="*/ 403809 h 1133475"/>
              <a:gd name="connsiteX36" fmla="*/ 343171 w 4181475"/>
              <a:gd name="connsiteY36" fmla="*/ 312853 h 1133475"/>
              <a:gd name="connsiteX37" fmla="*/ 232004 w 4181475"/>
              <a:gd name="connsiteY37" fmla="*/ 312853 h 1133475"/>
              <a:gd name="connsiteX38" fmla="*/ 232004 w 4181475"/>
              <a:gd name="connsiteY38" fmla="*/ 237058 h 1133475"/>
              <a:gd name="connsiteX39" fmla="*/ 199160 w 4181475"/>
              <a:gd name="connsiteY39" fmla="*/ 237058 h 1133475"/>
              <a:gd name="connsiteX40" fmla="*/ 199160 w 4181475"/>
              <a:gd name="connsiteY40" fmla="*/ 103152 h 1133475"/>
              <a:gd name="connsiteX41" fmla="*/ 135997 w 4181475"/>
              <a:gd name="connsiteY41" fmla="*/ 103152 h 1133475"/>
              <a:gd name="connsiteX42" fmla="*/ 135997 w 4181475"/>
              <a:gd name="connsiteY42" fmla="*/ 60201 h 1133475"/>
              <a:gd name="connsiteX43" fmla="*/ 55148 w 4181475"/>
              <a:gd name="connsiteY43" fmla="*/ 60201 h 1133475"/>
              <a:gd name="connsiteX44" fmla="*/ 55148 w 4181475"/>
              <a:gd name="connsiteY44" fmla="*/ 7144 h 1133475"/>
              <a:gd name="connsiteX45" fmla="*/ 7144 w 4181475"/>
              <a:gd name="connsiteY45" fmla="*/ 7144 h 113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181475" h="1133475">
                <a:moveTo>
                  <a:pt x="4183494" y="1131446"/>
                </a:moveTo>
                <a:lnTo>
                  <a:pt x="3167824" y="1131446"/>
                </a:lnTo>
                <a:lnTo>
                  <a:pt x="3167824" y="1096080"/>
                </a:lnTo>
                <a:lnTo>
                  <a:pt x="3132458" y="1096080"/>
                </a:lnTo>
                <a:lnTo>
                  <a:pt x="3132458" y="1050598"/>
                </a:lnTo>
                <a:lnTo>
                  <a:pt x="2958122" y="1050598"/>
                </a:lnTo>
                <a:lnTo>
                  <a:pt x="2958122" y="1007650"/>
                </a:lnTo>
                <a:lnTo>
                  <a:pt x="2483139" y="1007650"/>
                </a:lnTo>
                <a:lnTo>
                  <a:pt x="2483139" y="979856"/>
                </a:lnTo>
                <a:lnTo>
                  <a:pt x="2225431" y="979856"/>
                </a:lnTo>
                <a:lnTo>
                  <a:pt x="2225431" y="952064"/>
                </a:lnTo>
                <a:lnTo>
                  <a:pt x="1523057" y="952064"/>
                </a:lnTo>
                <a:lnTo>
                  <a:pt x="1523057" y="929326"/>
                </a:lnTo>
                <a:lnTo>
                  <a:pt x="1449791" y="929326"/>
                </a:lnTo>
                <a:lnTo>
                  <a:pt x="1449791" y="896481"/>
                </a:lnTo>
                <a:lnTo>
                  <a:pt x="1343673" y="896481"/>
                </a:lnTo>
                <a:lnTo>
                  <a:pt x="1343673" y="808052"/>
                </a:lnTo>
                <a:lnTo>
                  <a:pt x="1154182" y="808052"/>
                </a:lnTo>
                <a:lnTo>
                  <a:pt x="1154182" y="754995"/>
                </a:lnTo>
                <a:lnTo>
                  <a:pt x="810578" y="754995"/>
                </a:lnTo>
                <a:lnTo>
                  <a:pt x="810578" y="722150"/>
                </a:lnTo>
                <a:lnTo>
                  <a:pt x="714571" y="722150"/>
                </a:lnTo>
                <a:lnTo>
                  <a:pt x="714571" y="694359"/>
                </a:lnTo>
                <a:lnTo>
                  <a:pt x="648881" y="694359"/>
                </a:lnTo>
                <a:lnTo>
                  <a:pt x="648881" y="661514"/>
                </a:lnTo>
                <a:lnTo>
                  <a:pt x="621089" y="661514"/>
                </a:lnTo>
                <a:lnTo>
                  <a:pt x="621089" y="623616"/>
                </a:lnTo>
                <a:lnTo>
                  <a:pt x="580665" y="623616"/>
                </a:lnTo>
                <a:lnTo>
                  <a:pt x="580665" y="565506"/>
                </a:lnTo>
                <a:lnTo>
                  <a:pt x="512449" y="565506"/>
                </a:lnTo>
                <a:lnTo>
                  <a:pt x="512449" y="542767"/>
                </a:lnTo>
                <a:lnTo>
                  <a:pt x="477078" y="542767"/>
                </a:lnTo>
                <a:lnTo>
                  <a:pt x="477078" y="451812"/>
                </a:lnTo>
                <a:lnTo>
                  <a:pt x="376017" y="451812"/>
                </a:lnTo>
                <a:lnTo>
                  <a:pt x="376017" y="403809"/>
                </a:lnTo>
                <a:lnTo>
                  <a:pt x="343171" y="403809"/>
                </a:lnTo>
                <a:lnTo>
                  <a:pt x="343171" y="312853"/>
                </a:lnTo>
                <a:lnTo>
                  <a:pt x="232004" y="312853"/>
                </a:lnTo>
                <a:lnTo>
                  <a:pt x="232004" y="237058"/>
                </a:lnTo>
                <a:lnTo>
                  <a:pt x="199160" y="237058"/>
                </a:lnTo>
                <a:lnTo>
                  <a:pt x="199160" y="103152"/>
                </a:lnTo>
                <a:lnTo>
                  <a:pt x="135997" y="103152"/>
                </a:lnTo>
                <a:lnTo>
                  <a:pt x="135997" y="60201"/>
                </a:lnTo>
                <a:lnTo>
                  <a:pt x="55148" y="60201"/>
                </a:lnTo>
                <a:lnTo>
                  <a:pt x="55148" y="7144"/>
                </a:lnTo>
                <a:lnTo>
                  <a:pt x="7144" y="7144"/>
                </a:lnTo>
              </a:path>
            </a:pathLst>
          </a:custGeom>
          <a:noFill/>
          <a:ln w="19050" cap="flat">
            <a:solidFill>
              <a:srgbClr val="043882"/>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cxnSp>
        <p:nvCxnSpPr>
          <p:cNvPr id="118" name="Straight Connector 117">
            <a:extLst>
              <a:ext uri="{FF2B5EF4-FFF2-40B4-BE49-F238E27FC236}">
                <a16:creationId xmlns:a16="http://schemas.microsoft.com/office/drawing/2014/main" id="{64DF9B18-63C9-4C43-B5EC-BE160EF895A3}"/>
              </a:ext>
            </a:extLst>
          </p:cNvPr>
          <p:cNvCxnSpPr/>
          <p:nvPr/>
        </p:nvCxnSpPr>
        <p:spPr>
          <a:xfrm>
            <a:off x="3567882" y="3620673"/>
            <a:ext cx="0" cy="54000"/>
          </a:xfrm>
          <a:prstGeom prst="line">
            <a:avLst/>
          </a:prstGeom>
          <a:noFill/>
          <a:ln w="19050" cap="flat">
            <a:solidFill>
              <a:srgbClr val="043882"/>
            </a:solidFill>
            <a:prstDash val="solid"/>
            <a:miter/>
          </a:ln>
        </p:spPr>
      </p:cxnSp>
      <p:cxnSp>
        <p:nvCxnSpPr>
          <p:cNvPr id="119" name="Straight Connector 118">
            <a:extLst>
              <a:ext uri="{FF2B5EF4-FFF2-40B4-BE49-F238E27FC236}">
                <a16:creationId xmlns:a16="http://schemas.microsoft.com/office/drawing/2014/main" id="{09793BA1-5F40-449B-B2F3-35650DDE4C9A}"/>
              </a:ext>
            </a:extLst>
          </p:cNvPr>
          <p:cNvCxnSpPr/>
          <p:nvPr/>
        </p:nvCxnSpPr>
        <p:spPr>
          <a:xfrm>
            <a:off x="3635427" y="3620673"/>
            <a:ext cx="0" cy="54000"/>
          </a:xfrm>
          <a:prstGeom prst="line">
            <a:avLst/>
          </a:prstGeom>
          <a:noFill/>
          <a:ln w="19050" cap="flat">
            <a:solidFill>
              <a:srgbClr val="043882"/>
            </a:solidFill>
            <a:prstDash val="solid"/>
            <a:miter/>
          </a:ln>
        </p:spPr>
      </p:cxnSp>
      <p:cxnSp>
        <p:nvCxnSpPr>
          <p:cNvPr id="120" name="Straight Connector 119">
            <a:extLst>
              <a:ext uri="{FF2B5EF4-FFF2-40B4-BE49-F238E27FC236}">
                <a16:creationId xmlns:a16="http://schemas.microsoft.com/office/drawing/2014/main" id="{CBACA54F-9AFF-46C7-8D8B-9AB1FC7C7909}"/>
              </a:ext>
            </a:extLst>
          </p:cNvPr>
          <p:cNvCxnSpPr/>
          <p:nvPr/>
        </p:nvCxnSpPr>
        <p:spPr>
          <a:xfrm>
            <a:off x="3589132" y="3620673"/>
            <a:ext cx="0" cy="54000"/>
          </a:xfrm>
          <a:prstGeom prst="line">
            <a:avLst/>
          </a:prstGeom>
          <a:noFill/>
          <a:ln w="19050" cap="flat">
            <a:solidFill>
              <a:srgbClr val="043882"/>
            </a:solidFill>
            <a:prstDash val="solid"/>
            <a:miter/>
          </a:ln>
        </p:spPr>
      </p:cxnSp>
      <p:cxnSp>
        <p:nvCxnSpPr>
          <p:cNvPr id="121" name="Straight Connector 120">
            <a:extLst>
              <a:ext uri="{FF2B5EF4-FFF2-40B4-BE49-F238E27FC236}">
                <a16:creationId xmlns:a16="http://schemas.microsoft.com/office/drawing/2014/main" id="{002A11A9-430A-4FF7-8C10-5D98C6E7BFBA}"/>
              </a:ext>
            </a:extLst>
          </p:cNvPr>
          <p:cNvCxnSpPr/>
          <p:nvPr/>
        </p:nvCxnSpPr>
        <p:spPr>
          <a:xfrm>
            <a:off x="3470894" y="3620673"/>
            <a:ext cx="0" cy="54000"/>
          </a:xfrm>
          <a:prstGeom prst="line">
            <a:avLst/>
          </a:prstGeom>
          <a:noFill/>
          <a:ln w="19050" cap="flat">
            <a:solidFill>
              <a:srgbClr val="043882"/>
            </a:solidFill>
            <a:prstDash val="solid"/>
            <a:miter/>
          </a:ln>
        </p:spPr>
      </p:cxnSp>
      <p:cxnSp>
        <p:nvCxnSpPr>
          <p:cNvPr id="122" name="Straight Connector 121">
            <a:extLst>
              <a:ext uri="{FF2B5EF4-FFF2-40B4-BE49-F238E27FC236}">
                <a16:creationId xmlns:a16="http://schemas.microsoft.com/office/drawing/2014/main" id="{1F075B96-492B-490D-9B49-F471D125A38C}"/>
              </a:ext>
            </a:extLst>
          </p:cNvPr>
          <p:cNvCxnSpPr/>
          <p:nvPr/>
        </p:nvCxnSpPr>
        <p:spPr>
          <a:xfrm>
            <a:off x="3524583" y="3620673"/>
            <a:ext cx="0" cy="54000"/>
          </a:xfrm>
          <a:prstGeom prst="line">
            <a:avLst/>
          </a:prstGeom>
          <a:noFill/>
          <a:ln w="19050" cap="flat">
            <a:solidFill>
              <a:srgbClr val="043882"/>
            </a:solidFill>
            <a:prstDash val="solid"/>
            <a:miter/>
          </a:ln>
        </p:spPr>
      </p:cxnSp>
      <p:cxnSp>
        <p:nvCxnSpPr>
          <p:cNvPr id="123" name="Straight Connector 122">
            <a:extLst>
              <a:ext uri="{FF2B5EF4-FFF2-40B4-BE49-F238E27FC236}">
                <a16:creationId xmlns:a16="http://schemas.microsoft.com/office/drawing/2014/main" id="{70496F28-D589-4AAC-B3BA-9BB8FCE1253C}"/>
              </a:ext>
            </a:extLst>
          </p:cNvPr>
          <p:cNvCxnSpPr/>
          <p:nvPr/>
        </p:nvCxnSpPr>
        <p:spPr>
          <a:xfrm>
            <a:off x="3492144" y="3620673"/>
            <a:ext cx="0" cy="54000"/>
          </a:xfrm>
          <a:prstGeom prst="line">
            <a:avLst/>
          </a:prstGeom>
          <a:noFill/>
          <a:ln w="19050" cap="flat">
            <a:solidFill>
              <a:srgbClr val="043882"/>
            </a:solidFill>
            <a:prstDash val="solid"/>
            <a:miter/>
          </a:ln>
        </p:spPr>
      </p:cxnSp>
      <p:cxnSp>
        <p:nvCxnSpPr>
          <p:cNvPr id="124" name="Straight Connector 123">
            <a:extLst>
              <a:ext uri="{FF2B5EF4-FFF2-40B4-BE49-F238E27FC236}">
                <a16:creationId xmlns:a16="http://schemas.microsoft.com/office/drawing/2014/main" id="{830C1C1D-794B-4799-AD9A-9DDAA2A31D91}"/>
              </a:ext>
            </a:extLst>
          </p:cNvPr>
          <p:cNvCxnSpPr/>
          <p:nvPr/>
        </p:nvCxnSpPr>
        <p:spPr>
          <a:xfrm>
            <a:off x="3373676" y="3560958"/>
            <a:ext cx="0" cy="54000"/>
          </a:xfrm>
          <a:prstGeom prst="line">
            <a:avLst/>
          </a:prstGeom>
          <a:noFill/>
          <a:ln w="19050" cap="flat">
            <a:solidFill>
              <a:srgbClr val="043882"/>
            </a:solidFill>
            <a:prstDash val="solid"/>
            <a:miter/>
          </a:ln>
        </p:spPr>
      </p:cxnSp>
      <p:cxnSp>
        <p:nvCxnSpPr>
          <p:cNvPr id="125" name="Straight Connector 124">
            <a:extLst>
              <a:ext uri="{FF2B5EF4-FFF2-40B4-BE49-F238E27FC236}">
                <a16:creationId xmlns:a16="http://schemas.microsoft.com/office/drawing/2014/main" id="{46E46C50-D92E-4806-8EDF-9EBFF47622F0}"/>
              </a:ext>
            </a:extLst>
          </p:cNvPr>
          <p:cNvCxnSpPr/>
          <p:nvPr/>
        </p:nvCxnSpPr>
        <p:spPr>
          <a:xfrm>
            <a:off x="3335577" y="3560958"/>
            <a:ext cx="0" cy="54000"/>
          </a:xfrm>
          <a:prstGeom prst="line">
            <a:avLst/>
          </a:prstGeom>
          <a:noFill/>
          <a:ln w="19050" cap="flat">
            <a:solidFill>
              <a:srgbClr val="043882"/>
            </a:solidFill>
            <a:prstDash val="solid"/>
            <a:miter/>
          </a:ln>
        </p:spPr>
      </p:cxnSp>
      <p:cxnSp>
        <p:nvCxnSpPr>
          <p:cNvPr id="126" name="Straight Connector 125">
            <a:extLst>
              <a:ext uri="{FF2B5EF4-FFF2-40B4-BE49-F238E27FC236}">
                <a16:creationId xmlns:a16="http://schemas.microsoft.com/office/drawing/2014/main" id="{4AFC1F86-472E-4667-BF04-2670AAC66561}"/>
              </a:ext>
            </a:extLst>
          </p:cNvPr>
          <p:cNvCxnSpPr/>
          <p:nvPr/>
        </p:nvCxnSpPr>
        <p:spPr>
          <a:xfrm>
            <a:off x="3297478" y="3560958"/>
            <a:ext cx="0" cy="54000"/>
          </a:xfrm>
          <a:prstGeom prst="line">
            <a:avLst/>
          </a:prstGeom>
          <a:noFill/>
          <a:ln w="19050" cap="flat">
            <a:solidFill>
              <a:srgbClr val="043882"/>
            </a:solidFill>
            <a:prstDash val="solid"/>
            <a:miter/>
          </a:ln>
        </p:spPr>
      </p:cxnSp>
      <p:cxnSp>
        <p:nvCxnSpPr>
          <p:cNvPr id="127" name="Straight Connector 126">
            <a:extLst>
              <a:ext uri="{FF2B5EF4-FFF2-40B4-BE49-F238E27FC236}">
                <a16:creationId xmlns:a16="http://schemas.microsoft.com/office/drawing/2014/main" id="{52EA5C24-B537-4F56-9139-2812357BAE19}"/>
              </a:ext>
            </a:extLst>
          </p:cNvPr>
          <p:cNvCxnSpPr/>
          <p:nvPr/>
        </p:nvCxnSpPr>
        <p:spPr>
          <a:xfrm>
            <a:off x="3114428" y="3531206"/>
            <a:ext cx="0" cy="54000"/>
          </a:xfrm>
          <a:prstGeom prst="line">
            <a:avLst/>
          </a:prstGeom>
          <a:noFill/>
          <a:ln w="19050" cap="flat">
            <a:solidFill>
              <a:srgbClr val="043882"/>
            </a:solidFill>
            <a:prstDash val="solid"/>
            <a:miter/>
          </a:ln>
        </p:spPr>
      </p:cxnSp>
      <p:cxnSp>
        <p:nvCxnSpPr>
          <p:cNvPr id="128" name="Straight Connector 127">
            <a:extLst>
              <a:ext uri="{FF2B5EF4-FFF2-40B4-BE49-F238E27FC236}">
                <a16:creationId xmlns:a16="http://schemas.microsoft.com/office/drawing/2014/main" id="{97AC934E-06B1-464A-A66B-58171BFB3B71}"/>
              </a:ext>
            </a:extLst>
          </p:cNvPr>
          <p:cNvCxnSpPr/>
          <p:nvPr/>
        </p:nvCxnSpPr>
        <p:spPr>
          <a:xfrm>
            <a:off x="3042226" y="3531206"/>
            <a:ext cx="0" cy="54000"/>
          </a:xfrm>
          <a:prstGeom prst="line">
            <a:avLst/>
          </a:prstGeom>
          <a:noFill/>
          <a:ln w="19050" cap="flat">
            <a:solidFill>
              <a:srgbClr val="043882"/>
            </a:solidFill>
            <a:prstDash val="solid"/>
            <a:miter/>
          </a:ln>
        </p:spPr>
      </p:cxnSp>
      <p:cxnSp>
        <p:nvCxnSpPr>
          <p:cNvPr id="129" name="Straight Connector 128">
            <a:extLst>
              <a:ext uri="{FF2B5EF4-FFF2-40B4-BE49-F238E27FC236}">
                <a16:creationId xmlns:a16="http://schemas.microsoft.com/office/drawing/2014/main" id="{EB03E5DD-E660-4243-B45C-2472D763B4D9}"/>
              </a:ext>
            </a:extLst>
          </p:cNvPr>
          <p:cNvCxnSpPr/>
          <p:nvPr/>
        </p:nvCxnSpPr>
        <p:spPr>
          <a:xfrm>
            <a:off x="2970024" y="3514598"/>
            <a:ext cx="0" cy="54000"/>
          </a:xfrm>
          <a:prstGeom prst="line">
            <a:avLst/>
          </a:prstGeom>
          <a:noFill/>
          <a:ln w="19050" cap="flat">
            <a:solidFill>
              <a:srgbClr val="043882"/>
            </a:solidFill>
            <a:prstDash val="solid"/>
            <a:miter/>
          </a:ln>
        </p:spPr>
      </p:cxnSp>
      <p:cxnSp>
        <p:nvCxnSpPr>
          <p:cNvPr id="130" name="Straight Connector 129">
            <a:extLst>
              <a:ext uri="{FF2B5EF4-FFF2-40B4-BE49-F238E27FC236}">
                <a16:creationId xmlns:a16="http://schemas.microsoft.com/office/drawing/2014/main" id="{9C03BA06-3F3A-4B44-907E-13C97EE7FF7B}"/>
              </a:ext>
            </a:extLst>
          </p:cNvPr>
          <p:cNvCxnSpPr/>
          <p:nvPr/>
        </p:nvCxnSpPr>
        <p:spPr>
          <a:xfrm>
            <a:off x="2925534" y="3514598"/>
            <a:ext cx="0" cy="54000"/>
          </a:xfrm>
          <a:prstGeom prst="line">
            <a:avLst/>
          </a:prstGeom>
          <a:noFill/>
          <a:ln w="19050" cap="flat">
            <a:solidFill>
              <a:srgbClr val="043882"/>
            </a:solidFill>
            <a:prstDash val="solid"/>
            <a:miter/>
          </a:ln>
        </p:spPr>
      </p:cxnSp>
      <p:cxnSp>
        <p:nvCxnSpPr>
          <p:cNvPr id="131" name="Straight Connector 130">
            <a:extLst>
              <a:ext uri="{FF2B5EF4-FFF2-40B4-BE49-F238E27FC236}">
                <a16:creationId xmlns:a16="http://schemas.microsoft.com/office/drawing/2014/main" id="{F4637E65-6B5F-42C2-84F8-73D2EC03732F}"/>
              </a:ext>
            </a:extLst>
          </p:cNvPr>
          <p:cNvCxnSpPr/>
          <p:nvPr/>
        </p:nvCxnSpPr>
        <p:spPr>
          <a:xfrm>
            <a:off x="2881044" y="3514598"/>
            <a:ext cx="0" cy="54000"/>
          </a:xfrm>
          <a:prstGeom prst="line">
            <a:avLst/>
          </a:prstGeom>
          <a:noFill/>
          <a:ln w="19050" cap="flat">
            <a:solidFill>
              <a:srgbClr val="043882"/>
            </a:solidFill>
            <a:prstDash val="solid"/>
            <a:miter/>
          </a:ln>
        </p:spPr>
      </p:cxnSp>
      <p:cxnSp>
        <p:nvCxnSpPr>
          <p:cNvPr id="132" name="Straight Connector 131">
            <a:extLst>
              <a:ext uri="{FF2B5EF4-FFF2-40B4-BE49-F238E27FC236}">
                <a16:creationId xmlns:a16="http://schemas.microsoft.com/office/drawing/2014/main" id="{7090D0DE-52DF-49FB-919C-8C299073B1F7}"/>
              </a:ext>
            </a:extLst>
          </p:cNvPr>
          <p:cNvCxnSpPr/>
          <p:nvPr/>
        </p:nvCxnSpPr>
        <p:spPr>
          <a:xfrm>
            <a:off x="2836554" y="3514598"/>
            <a:ext cx="0" cy="54000"/>
          </a:xfrm>
          <a:prstGeom prst="line">
            <a:avLst/>
          </a:prstGeom>
          <a:noFill/>
          <a:ln w="19050" cap="flat">
            <a:solidFill>
              <a:srgbClr val="043882"/>
            </a:solidFill>
            <a:prstDash val="solid"/>
            <a:miter/>
          </a:ln>
        </p:spPr>
      </p:cxnSp>
      <p:cxnSp>
        <p:nvCxnSpPr>
          <p:cNvPr id="133" name="Straight Connector 132">
            <a:extLst>
              <a:ext uri="{FF2B5EF4-FFF2-40B4-BE49-F238E27FC236}">
                <a16:creationId xmlns:a16="http://schemas.microsoft.com/office/drawing/2014/main" id="{287FBE69-9BB5-469F-9220-00BFC2D824E4}"/>
              </a:ext>
            </a:extLst>
          </p:cNvPr>
          <p:cNvCxnSpPr/>
          <p:nvPr/>
        </p:nvCxnSpPr>
        <p:spPr>
          <a:xfrm>
            <a:off x="2573845" y="3496662"/>
            <a:ext cx="0" cy="54000"/>
          </a:xfrm>
          <a:prstGeom prst="line">
            <a:avLst/>
          </a:prstGeom>
          <a:noFill/>
          <a:ln w="19050" cap="flat">
            <a:solidFill>
              <a:srgbClr val="043882"/>
            </a:solidFill>
            <a:prstDash val="solid"/>
            <a:miter/>
          </a:ln>
        </p:spPr>
      </p:cxnSp>
      <p:sp>
        <p:nvSpPr>
          <p:cNvPr id="134" name="Graphic 5">
            <a:extLst>
              <a:ext uri="{FF2B5EF4-FFF2-40B4-BE49-F238E27FC236}">
                <a16:creationId xmlns:a16="http://schemas.microsoft.com/office/drawing/2014/main" id="{CF004CF0-EC97-4975-9D2B-1411771E55F4}"/>
              </a:ext>
            </a:extLst>
          </p:cNvPr>
          <p:cNvSpPr/>
          <p:nvPr/>
        </p:nvSpPr>
        <p:spPr>
          <a:xfrm>
            <a:off x="1388329" y="2845720"/>
            <a:ext cx="2860775" cy="661699"/>
          </a:xfrm>
          <a:custGeom>
            <a:avLst/>
            <a:gdLst>
              <a:gd name="connsiteX0" fmla="*/ 4337609 w 4343400"/>
              <a:gd name="connsiteY0" fmla="*/ 941959 h 942975"/>
              <a:gd name="connsiteX1" fmla="*/ 3713560 w 4343400"/>
              <a:gd name="connsiteY1" fmla="*/ 941959 h 942975"/>
              <a:gd name="connsiteX2" fmla="*/ 3713560 w 4343400"/>
              <a:gd name="connsiteY2" fmla="*/ 830791 h 942975"/>
              <a:gd name="connsiteX3" fmla="*/ 3476063 w 4343400"/>
              <a:gd name="connsiteY3" fmla="*/ 830791 h 942975"/>
              <a:gd name="connsiteX4" fmla="*/ 3476063 w 4343400"/>
              <a:gd name="connsiteY4" fmla="*/ 772681 h 942975"/>
              <a:gd name="connsiteX5" fmla="*/ 3349733 w 4343400"/>
              <a:gd name="connsiteY5" fmla="*/ 772681 h 942975"/>
              <a:gd name="connsiteX6" fmla="*/ 3349733 w 4343400"/>
              <a:gd name="connsiteY6" fmla="*/ 737310 h 942975"/>
              <a:gd name="connsiteX7" fmla="*/ 3129925 w 4343400"/>
              <a:gd name="connsiteY7" fmla="*/ 737310 h 942975"/>
              <a:gd name="connsiteX8" fmla="*/ 3129925 w 4343400"/>
              <a:gd name="connsiteY8" fmla="*/ 714571 h 942975"/>
              <a:gd name="connsiteX9" fmla="*/ 3081928 w 4343400"/>
              <a:gd name="connsiteY9" fmla="*/ 714571 h 942975"/>
              <a:gd name="connsiteX10" fmla="*/ 3081928 w 4343400"/>
              <a:gd name="connsiteY10" fmla="*/ 684252 h 942975"/>
              <a:gd name="connsiteX11" fmla="*/ 2657466 w 4343400"/>
              <a:gd name="connsiteY11" fmla="*/ 684252 h 942975"/>
              <a:gd name="connsiteX12" fmla="*/ 2657466 w 4343400"/>
              <a:gd name="connsiteY12" fmla="*/ 666567 h 942975"/>
              <a:gd name="connsiteX13" fmla="*/ 2142058 w 4343400"/>
              <a:gd name="connsiteY13" fmla="*/ 666567 h 942975"/>
              <a:gd name="connsiteX14" fmla="*/ 2142058 w 4343400"/>
              <a:gd name="connsiteY14" fmla="*/ 641302 h 942975"/>
              <a:gd name="connsiteX15" fmla="*/ 2015728 w 4343400"/>
              <a:gd name="connsiteY15" fmla="*/ 641302 h 942975"/>
              <a:gd name="connsiteX16" fmla="*/ 2015728 w 4343400"/>
              <a:gd name="connsiteY16" fmla="*/ 603404 h 942975"/>
              <a:gd name="connsiteX17" fmla="*/ 1747923 w 4343400"/>
              <a:gd name="connsiteY17" fmla="*/ 603404 h 942975"/>
              <a:gd name="connsiteX18" fmla="*/ 1747923 w 4343400"/>
              <a:gd name="connsiteY18" fmla="*/ 555400 h 942975"/>
              <a:gd name="connsiteX19" fmla="*/ 1563481 w 4343400"/>
              <a:gd name="connsiteY19" fmla="*/ 555400 h 942975"/>
              <a:gd name="connsiteX20" fmla="*/ 1563481 w 4343400"/>
              <a:gd name="connsiteY20" fmla="*/ 537714 h 942975"/>
              <a:gd name="connsiteX21" fmla="*/ 1515475 w 4343400"/>
              <a:gd name="connsiteY21" fmla="*/ 537714 h 942975"/>
              <a:gd name="connsiteX22" fmla="*/ 1515475 w 4343400"/>
              <a:gd name="connsiteY22" fmla="*/ 487184 h 942975"/>
              <a:gd name="connsiteX23" fmla="*/ 1459897 w 4343400"/>
              <a:gd name="connsiteY23" fmla="*/ 487184 h 942975"/>
              <a:gd name="connsiteX24" fmla="*/ 1459897 w 4343400"/>
              <a:gd name="connsiteY24" fmla="*/ 459392 h 942975"/>
              <a:gd name="connsiteX25" fmla="*/ 1111234 w 4343400"/>
              <a:gd name="connsiteY25" fmla="*/ 459392 h 942975"/>
              <a:gd name="connsiteX26" fmla="*/ 1111234 w 4343400"/>
              <a:gd name="connsiteY26" fmla="*/ 421494 h 942975"/>
              <a:gd name="connsiteX27" fmla="*/ 974808 w 4343400"/>
              <a:gd name="connsiteY27" fmla="*/ 421494 h 942975"/>
              <a:gd name="connsiteX28" fmla="*/ 974808 w 4343400"/>
              <a:gd name="connsiteY28" fmla="*/ 403809 h 942975"/>
              <a:gd name="connsiteX29" fmla="*/ 896481 w 4343400"/>
              <a:gd name="connsiteY29" fmla="*/ 403809 h 942975"/>
              <a:gd name="connsiteX30" fmla="*/ 896481 w 4343400"/>
              <a:gd name="connsiteY30" fmla="*/ 370964 h 942975"/>
              <a:gd name="connsiteX31" fmla="*/ 694358 w 4343400"/>
              <a:gd name="connsiteY31" fmla="*/ 370964 h 942975"/>
              <a:gd name="connsiteX32" fmla="*/ 694358 w 4343400"/>
              <a:gd name="connsiteY32" fmla="*/ 343171 h 942975"/>
              <a:gd name="connsiteX33" fmla="*/ 547820 w 4343400"/>
              <a:gd name="connsiteY33" fmla="*/ 343171 h 942975"/>
              <a:gd name="connsiteX34" fmla="*/ 547820 w 4343400"/>
              <a:gd name="connsiteY34" fmla="*/ 310326 h 942975"/>
              <a:gd name="connsiteX35" fmla="*/ 479604 w 4343400"/>
              <a:gd name="connsiteY35" fmla="*/ 310326 h 942975"/>
              <a:gd name="connsiteX36" fmla="*/ 479604 w 4343400"/>
              <a:gd name="connsiteY36" fmla="*/ 257270 h 942975"/>
              <a:gd name="connsiteX37" fmla="*/ 406335 w 4343400"/>
              <a:gd name="connsiteY37" fmla="*/ 257270 h 942975"/>
              <a:gd name="connsiteX38" fmla="*/ 406335 w 4343400"/>
              <a:gd name="connsiteY38" fmla="*/ 216845 h 942975"/>
              <a:gd name="connsiteX39" fmla="*/ 340645 w 4343400"/>
              <a:gd name="connsiteY39" fmla="*/ 216845 h 942975"/>
              <a:gd name="connsiteX40" fmla="*/ 340645 w 4343400"/>
              <a:gd name="connsiteY40" fmla="*/ 178948 h 942975"/>
              <a:gd name="connsiteX41" fmla="*/ 277482 w 4343400"/>
              <a:gd name="connsiteY41" fmla="*/ 178948 h 942975"/>
              <a:gd name="connsiteX42" fmla="*/ 277482 w 4343400"/>
              <a:gd name="connsiteY42" fmla="*/ 141050 h 942975"/>
              <a:gd name="connsiteX43" fmla="*/ 244637 w 4343400"/>
              <a:gd name="connsiteY43" fmla="*/ 141050 h 942975"/>
              <a:gd name="connsiteX44" fmla="*/ 244637 w 4343400"/>
              <a:gd name="connsiteY44" fmla="*/ 110731 h 942975"/>
              <a:gd name="connsiteX45" fmla="*/ 221898 w 4343400"/>
              <a:gd name="connsiteY45" fmla="*/ 110731 h 942975"/>
              <a:gd name="connsiteX46" fmla="*/ 221898 w 4343400"/>
              <a:gd name="connsiteY46" fmla="*/ 39989 h 942975"/>
              <a:gd name="connsiteX47" fmla="*/ 171368 w 4343400"/>
              <a:gd name="connsiteY47" fmla="*/ 39989 h 942975"/>
              <a:gd name="connsiteX48" fmla="*/ 171368 w 4343400"/>
              <a:gd name="connsiteY48" fmla="*/ 7144 h 942975"/>
              <a:gd name="connsiteX49" fmla="*/ 7144 w 4343400"/>
              <a:gd name="connsiteY49" fmla="*/ 7144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3400" h="942975">
                <a:moveTo>
                  <a:pt x="4337609" y="941959"/>
                </a:moveTo>
                <a:lnTo>
                  <a:pt x="3713560" y="941959"/>
                </a:lnTo>
                <a:lnTo>
                  <a:pt x="3713560" y="830791"/>
                </a:lnTo>
                <a:lnTo>
                  <a:pt x="3476063" y="830791"/>
                </a:lnTo>
                <a:lnTo>
                  <a:pt x="3476063" y="772681"/>
                </a:lnTo>
                <a:lnTo>
                  <a:pt x="3349733" y="772681"/>
                </a:lnTo>
                <a:lnTo>
                  <a:pt x="3349733" y="737310"/>
                </a:lnTo>
                <a:lnTo>
                  <a:pt x="3129925" y="737310"/>
                </a:lnTo>
                <a:lnTo>
                  <a:pt x="3129925" y="714571"/>
                </a:lnTo>
                <a:lnTo>
                  <a:pt x="3081928" y="714571"/>
                </a:lnTo>
                <a:lnTo>
                  <a:pt x="3081928" y="684252"/>
                </a:lnTo>
                <a:lnTo>
                  <a:pt x="2657466" y="684252"/>
                </a:lnTo>
                <a:lnTo>
                  <a:pt x="2657466" y="666567"/>
                </a:lnTo>
                <a:lnTo>
                  <a:pt x="2142058" y="666567"/>
                </a:lnTo>
                <a:lnTo>
                  <a:pt x="2142058" y="641302"/>
                </a:lnTo>
                <a:lnTo>
                  <a:pt x="2015728" y="641302"/>
                </a:lnTo>
                <a:lnTo>
                  <a:pt x="2015728" y="603404"/>
                </a:lnTo>
                <a:lnTo>
                  <a:pt x="1747923" y="603404"/>
                </a:lnTo>
                <a:lnTo>
                  <a:pt x="1747923" y="555400"/>
                </a:lnTo>
                <a:lnTo>
                  <a:pt x="1563481" y="555400"/>
                </a:lnTo>
                <a:lnTo>
                  <a:pt x="1563481" y="537714"/>
                </a:lnTo>
                <a:lnTo>
                  <a:pt x="1515475" y="537714"/>
                </a:lnTo>
                <a:lnTo>
                  <a:pt x="1515475" y="487184"/>
                </a:lnTo>
                <a:lnTo>
                  <a:pt x="1459897" y="487184"/>
                </a:lnTo>
                <a:lnTo>
                  <a:pt x="1459897" y="459392"/>
                </a:lnTo>
                <a:lnTo>
                  <a:pt x="1111234" y="459392"/>
                </a:lnTo>
                <a:lnTo>
                  <a:pt x="1111234" y="421494"/>
                </a:lnTo>
                <a:lnTo>
                  <a:pt x="974808" y="421494"/>
                </a:lnTo>
                <a:lnTo>
                  <a:pt x="974808" y="403809"/>
                </a:lnTo>
                <a:lnTo>
                  <a:pt x="896481" y="403809"/>
                </a:lnTo>
                <a:lnTo>
                  <a:pt x="896481" y="370964"/>
                </a:lnTo>
                <a:lnTo>
                  <a:pt x="694358" y="370964"/>
                </a:lnTo>
                <a:lnTo>
                  <a:pt x="694358" y="343171"/>
                </a:lnTo>
                <a:lnTo>
                  <a:pt x="547820" y="343171"/>
                </a:lnTo>
                <a:lnTo>
                  <a:pt x="547820" y="310326"/>
                </a:lnTo>
                <a:lnTo>
                  <a:pt x="479604" y="310326"/>
                </a:lnTo>
                <a:lnTo>
                  <a:pt x="479604" y="257270"/>
                </a:lnTo>
                <a:lnTo>
                  <a:pt x="406335" y="257270"/>
                </a:lnTo>
                <a:lnTo>
                  <a:pt x="406335" y="216845"/>
                </a:lnTo>
                <a:lnTo>
                  <a:pt x="340645" y="216845"/>
                </a:lnTo>
                <a:lnTo>
                  <a:pt x="340645" y="178948"/>
                </a:lnTo>
                <a:lnTo>
                  <a:pt x="277482" y="178948"/>
                </a:lnTo>
                <a:lnTo>
                  <a:pt x="277482" y="141050"/>
                </a:lnTo>
                <a:lnTo>
                  <a:pt x="244637" y="141050"/>
                </a:lnTo>
                <a:lnTo>
                  <a:pt x="244637" y="110731"/>
                </a:lnTo>
                <a:lnTo>
                  <a:pt x="221898" y="110731"/>
                </a:lnTo>
                <a:lnTo>
                  <a:pt x="221898" y="39989"/>
                </a:lnTo>
                <a:lnTo>
                  <a:pt x="171368" y="39989"/>
                </a:lnTo>
                <a:lnTo>
                  <a:pt x="171368" y="7144"/>
                </a:lnTo>
                <a:lnTo>
                  <a:pt x="7144" y="714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cxnSp>
        <p:nvCxnSpPr>
          <p:cNvPr id="135" name="Straight Connector 134">
            <a:extLst>
              <a:ext uri="{FF2B5EF4-FFF2-40B4-BE49-F238E27FC236}">
                <a16:creationId xmlns:a16="http://schemas.microsoft.com/office/drawing/2014/main" id="{63524040-1D5F-4651-9B8B-A8DE8D5C384D}"/>
              </a:ext>
            </a:extLst>
          </p:cNvPr>
          <p:cNvCxnSpPr/>
          <p:nvPr/>
        </p:nvCxnSpPr>
        <p:spPr>
          <a:xfrm>
            <a:off x="3091602" y="3311597"/>
            <a:ext cx="0" cy="54000"/>
          </a:xfrm>
          <a:prstGeom prst="line">
            <a:avLst/>
          </a:prstGeom>
          <a:noFill/>
          <a:ln w="19050" cap="flat">
            <a:solidFill>
              <a:srgbClr val="B60D27"/>
            </a:solidFill>
            <a:prstDash val="solid"/>
            <a:miter/>
          </a:ln>
        </p:spPr>
      </p:cxnSp>
      <p:cxnSp>
        <p:nvCxnSpPr>
          <p:cNvPr id="136" name="Straight Connector 135">
            <a:extLst>
              <a:ext uri="{FF2B5EF4-FFF2-40B4-BE49-F238E27FC236}">
                <a16:creationId xmlns:a16="http://schemas.microsoft.com/office/drawing/2014/main" id="{948C85D8-EA2C-4086-81C8-45D79B0FD43A}"/>
              </a:ext>
            </a:extLst>
          </p:cNvPr>
          <p:cNvCxnSpPr/>
          <p:nvPr/>
        </p:nvCxnSpPr>
        <p:spPr>
          <a:xfrm>
            <a:off x="2966900" y="3311597"/>
            <a:ext cx="0" cy="54000"/>
          </a:xfrm>
          <a:prstGeom prst="line">
            <a:avLst/>
          </a:prstGeom>
          <a:noFill/>
          <a:ln w="19050" cap="flat">
            <a:solidFill>
              <a:srgbClr val="B60D27"/>
            </a:solidFill>
            <a:prstDash val="solid"/>
            <a:miter/>
          </a:ln>
        </p:spPr>
      </p:cxnSp>
      <p:cxnSp>
        <p:nvCxnSpPr>
          <p:cNvPr id="137" name="Straight Connector 136">
            <a:extLst>
              <a:ext uri="{FF2B5EF4-FFF2-40B4-BE49-F238E27FC236}">
                <a16:creationId xmlns:a16="http://schemas.microsoft.com/office/drawing/2014/main" id="{82F4030E-8854-427C-8269-B81E6A66AC5C}"/>
              </a:ext>
            </a:extLst>
          </p:cNvPr>
          <p:cNvCxnSpPr/>
          <p:nvPr/>
        </p:nvCxnSpPr>
        <p:spPr>
          <a:xfrm>
            <a:off x="2762530" y="3295133"/>
            <a:ext cx="0" cy="54000"/>
          </a:xfrm>
          <a:prstGeom prst="line">
            <a:avLst/>
          </a:prstGeom>
          <a:noFill/>
          <a:ln w="19050" cap="flat">
            <a:solidFill>
              <a:srgbClr val="B60D27"/>
            </a:solidFill>
            <a:prstDash val="solid"/>
            <a:miter/>
          </a:ln>
        </p:spPr>
      </p:cxnSp>
      <p:cxnSp>
        <p:nvCxnSpPr>
          <p:cNvPr id="138" name="Straight Connector 137">
            <a:extLst>
              <a:ext uri="{FF2B5EF4-FFF2-40B4-BE49-F238E27FC236}">
                <a16:creationId xmlns:a16="http://schemas.microsoft.com/office/drawing/2014/main" id="{0F655469-2D50-4AEF-BCA4-BDF67FAFEACB}"/>
              </a:ext>
            </a:extLst>
          </p:cNvPr>
          <p:cNvCxnSpPr/>
          <p:nvPr/>
        </p:nvCxnSpPr>
        <p:spPr>
          <a:xfrm>
            <a:off x="2485417" y="3225842"/>
            <a:ext cx="0" cy="54000"/>
          </a:xfrm>
          <a:prstGeom prst="line">
            <a:avLst/>
          </a:prstGeom>
          <a:noFill/>
          <a:ln w="19050" cap="flat">
            <a:solidFill>
              <a:srgbClr val="B60D27"/>
            </a:solidFill>
            <a:prstDash val="solid"/>
            <a:miter/>
          </a:ln>
        </p:spPr>
      </p:cxnSp>
      <p:grpSp>
        <p:nvGrpSpPr>
          <p:cNvPr id="139" name="Graphic 3075">
            <a:extLst>
              <a:ext uri="{FF2B5EF4-FFF2-40B4-BE49-F238E27FC236}">
                <a16:creationId xmlns:a16="http://schemas.microsoft.com/office/drawing/2014/main" id="{2B0D4C66-070F-4961-9005-C11FB425E022}"/>
              </a:ext>
            </a:extLst>
          </p:cNvPr>
          <p:cNvGrpSpPr/>
          <p:nvPr/>
        </p:nvGrpSpPr>
        <p:grpSpPr>
          <a:xfrm>
            <a:off x="5693229" y="2885185"/>
            <a:ext cx="2636654" cy="683032"/>
            <a:chOff x="-2296210" y="5217713"/>
            <a:chExt cx="4165664" cy="1067181"/>
          </a:xfrm>
        </p:grpSpPr>
        <p:sp>
          <p:nvSpPr>
            <p:cNvPr id="140" name="Freeform: Shape 3077">
              <a:extLst>
                <a:ext uri="{FF2B5EF4-FFF2-40B4-BE49-F238E27FC236}">
                  <a16:creationId xmlns:a16="http://schemas.microsoft.com/office/drawing/2014/main" id="{5C10C061-86F8-42BA-AF04-7E153E5EA460}"/>
                </a:ext>
              </a:extLst>
            </p:cNvPr>
            <p:cNvSpPr/>
            <p:nvPr/>
          </p:nvSpPr>
          <p:spPr>
            <a:xfrm>
              <a:off x="-2296210" y="5217713"/>
              <a:ext cx="4162425" cy="1009650"/>
            </a:xfrm>
            <a:custGeom>
              <a:avLst/>
              <a:gdLst>
                <a:gd name="connsiteX0" fmla="*/ 4163282 w 4162425"/>
                <a:gd name="connsiteY0" fmla="*/ 1007650 h 1009650"/>
                <a:gd name="connsiteX1" fmla="*/ 3175407 w 4162425"/>
                <a:gd name="connsiteY1" fmla="*/ 1007650 h 1009650"/>
                <a:gd name="connsiteX2" fmla="*/ 3175407 w 4162425"/>
                <a:gd name="connsiteY2" fmla="*/ 967226 h 1009650"/>
                <a:gd name="connsiteX3" fmla="*/ 2531145 w 4162425"/>
                <a:gd name="connsiteY3" fmla="*/ 967226 h 1009650"/>
                <a:gd name="connsiteX4" fmla="*/ 2531145 w 4162425"/>
                <a:gd name="connsiteY4" fmla="*/ 909113 h 1009650"/>
                <a:gd name="connsiteX5" fmla="*/ 2104158 w 4162425"/>
                <a:gd name="connsiteY5" fmla="*/ 909113 h 1009650"/>
                <a:gd name="connsiteX6" fmla="*/ 2104158 w 4162425"/>
                <a:gd name="connsiteY6" fmla="*/ 866163 h 1009650"/>
                <a:gd name="connsiteX7" fmla="*/ 1591275 w 4162425"/>
                <a:gd name="connsiteY7" fmla="*/ 866163 h 1009650"/>
                <a:gd name="connsiteX8" fmla="*/ 1591275 w 4162425"/>
                <a:gd name="connsiteY8" fmla="*/ 843424 h 1009650"/>
                <a:gd name="connsiteX9" fmla="*/ 1563481 w 4162425"/>
                <a:gd name="connsiteY9" fmla="*/ 843424 h 1009650"/>
                <a:gd name="connsiteX10" fmla="*/ 1563481 w 4162425"/>
                <a:gd name="connsiteY10" fmla="*/ 808052 h 1009650"/>
                <a:gd name="connsiteX11" fmla="*/ 1409367 w 4162425"/>
                <a:gd name="connsiteY11" fmla="*/ 808052 h 1009650"/>
                <a:gd name="connsiteX12" fmla="*/ 1409367 w 4162425"/>
                <a:gd name="connsiteY12" fmla="*/ 772681 h 1009650"/>
                <a:gd name="connsiteX13" fmla="*/ 1315888 w 4162425"/>
                <a:gd name="connsiteY13" fmla="*/ 772681 h 1009650"/>
                <a:gd name="connsiteX14" fmla="*/ 1315888 w 4162425"/>
                <a:gd name="connsiteY14" fmla="*/ 737309 h 1009650"/>
                <a:gd name="connsiteX15" fmla="*/ 1118816 w 4162425"/>
                <a:gd name="connsiteY15" fmla="*/ 737309 h 1009650"/>
                <a:gd name="connsiteX16" fmla="*/ 1118816 w 4162425"/>
                <a:gd name="connsiteY16" fmla="*/ 694358 h 1009650"/>
                <a:gd name="connsiteX17" fmla="*/ 1085974 w 4162425"/>
                <a:gd name="connsiteY17" fmla="*/ 694358 h 1009650"/>
                <a:gd name="connsiteX18" fmla="*/ 1085974 w 4162425"/>
                <a:gd name="connsiteY18" fmla="*/ 666566 h 1009650"/>
                <a:gd name="connsiteX19" fmla="*/ 802999 w 4162425"/>
                <a:gd name="connsiteY19" fmla="*/ 666566 h 1009650"/>
                <a:gd name="connsiteX20" fmla="*/ 802999 w 4162425"/>
                <a:gd name="connsiteY20" fmla="*/ 628669 h 1009650"/>
                <a:gd name="connsiteX21" fmla="*/ 727203 w 4162425"/>
                <a:gd name="connsiteY21" fmla="*/ 628669 h 1009650"/>
                <a:gd name="connsiteX22" fmla="*/ 727203 w 4162425"/>
                <a:gd name="connsiteY22" fmla="*/ 547820 h 1009650"/>
                <a:gd name="connsiteX23" fmla="*/ 694358 w 4162425"/>
                <a:gd name="connsiteY23" fmla="*/ 547820 h 1009650"/>
                <a:gd name="connsiteX24" fmla="*/ 694358 w 4162425"/>
                <a:gd name="connsiteY24" fmla="*/ 487183 h 1009650"/>
                <a:gd name="connsiteX25" fmla="*/ 618563 w 4162425"/>
                <a:gd name="connsiteY25" fmla="*/ 487183 h 1009650"/>
                <a:gd name="connsiteX26" fmla="*/ 618563 w 4162425"/>
                <a:gd name="connsiteY26" fmla="*/ 426547 h 1009650"/>
                <a:gd name="connsiteX27" fmla="*/ 590771 w 4162425"/>
                <a:gd name="connsiteY27" fmla="*/ 426547 h 1009650"/>
                <a:gd name="connsiteX28" fmla="*/ 590771 w 4162425"/>
                <a:gd name="connsiteY28" fmla="*/ 398755 h 1009650"/>
                <a:gd name="connsiteX29" fmla="*/ 502343 w 4162425"/>
                <a:gd name="connsiteY29" fmla="*/ 398755 h 1009650"/>
                <a:gd name="connsiteX30" fmla="*/ 502343 w 4162425"/>
                <a:gd name="connsiteY30" fmla="*/ 358331 h 1009650"/>
                <a:gd name="connsiteX31" fmla="*/ 444233 w 4162425"/>
                <a:gd name="connsiteY31" fmla="*/ 358331 h 1009650"/>
                <a:gd name="connsiteX32" fmla="*/ 444233 w 4162425"/>
                <a:gd name="connsiteY32" fmla="*/ 285061 h 1009650"/>
                <a:gd name="connsiteX33" fmla="*/ 350751 w 4162425"/>
                <a:gd name="connsiteY33" fmla="*/ 285061 h 1009650"/>
                <a:gd name="connsiteX34" fmla="*/ 350751 w 4162425"/>
                <a:gd name="connsiteY34" fmla="*/ 194106 h 1009650"/>
                <a:gd name="connsiteX35" fmla="*/ 312853 w 4162425"/>
                <a:gd name="connsiteY35" fmla="*/ 194106 h 1009650"/>
                <a:gd name="connsiteX36" fmla="*/ 312853 w 4162425"/>
                <a:gd name="connsiteY36" fmla="*/ 141049 h 1009650"/>
                <a:gd name="connsiteX37" fmla="*/ 153682 w 4162425"/>
                <a:gd name="connsiteY37" fmla="*/ 141049 h 1009650"/>
                <a:gd name="connsiteX38" fmla="*/ 153682 w 4162425"/>
                <a:gd name="connsiteY38" fmla="*/ 45042 h 1009650"/>
                <a:gd name="connsiteX39" fmla="*/ 34935 w 4162425"/>
                <a:gd name="connsiteY39" fmla="*/ 45042 h 1009650"/>
                <a:gd name="connsiteX40" fmla="*/ 34935 w 4162425"/>
                <a:gd name="connsiteY40" fmla="*/ 7144 h 1009650"/>
                <a:gd name="connsiteX41" fmla="*/ 7144 w 4162425"/>
                <a:gd name="connsiteY41" fmla="*/ 7144 h 1009650"/>
                <a:gd name="connsiteX42" fmla="*/ 7144 w 4162425"/>
                <a:gd name="connsiteY42" fmla="*/ 7144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162425" h="1009650">
                  <a:moveTo>
                    <a:pt x="4163282" y="1007650"/>
                  </a:moveTo>
                  <a:lnTo>
                    <a:pt x="3175407" y="1007650"/>
                  </a:lnTo>
                  <a:lnTo>
                    <a:pt x="3175407" y="967226"/>
                  </a:lnTo>
                  <a:lnTo>
                    <a:pt x="2531145" y="967226"/>
                  </a:lnTo>
                  <a:lnTo>
                    <a:pt x="2531145" y="909113"/>
                  </a:lnTo>
                  <a:lnTo>
                    <a:pt x="2104158" y="909113"/>
                  </a:lnTo>
                  <a:lnTo>
                    <a:pt x="2104158" y="866163"/>
                  </a:lnTo>
                  <a:lnTo>
                    <a:pt x="1591275" y="866163"/>
                  </a:lnTo>
                  <a:lnTo>
                    <a:pt x="1591275" y="843424"/>
                  </a:lnTo>
                  <a:lnTo>
                    <a:pt x="1563481" y="843424"/>
                  </a:lnTo>
                  <a:lnTo>
                    <a:pt x="1563481" y="808052"/>
                  </a:lnTo>
                  <a:lnTo>
                    <a:pt x="1409367" y="808052"/>
                  </a:lnTo>
                  <a:lnTo>
                    <a:pt x="1409367" y="772681"/>
                  </a:lnTo>
                  <a:lnTo>
                    <a:pt x="1315888" y="772681"/>
                  </a:lnTo>
                  <a:lnTo>
                    <a:pt x="1315888" y="737309"/>
                  </a:lnTo>
                  <a:lnTo>
                    <a:pt x="1118816" y="737309"/>
                  </a:lnTo>
                  <a:lnTo>
                    <a:pt x="1118816" y="694358"/>
                  </a:lnTo>
                  <a:lnTo>
                    <a:pt x="1085974" y="694358"/>
                  </a:lnTo>
                  <a:lnTo>
                    <a:pt x="1085974" y="666566"/>
                  </a:lnTo>
                  <a:lnTo>
                    <a:pt x="802999" y="666566"/>
                  </a:lnTo>
                  <a:lnTo>
                    <a:pt x="802999" y="628669"/>
                  </a:lnTo>
                  <a:lnTo>
                    <a:pt x="727203" y="628669"/>
                  </a:lnTo>
                  <a:lnTo>
                    <a:pt x="727203" y="547820"/>
                  </a:lnTo>
                  <a:lnTo>
                    <a:pt x="694358" y="547820"/>
                  </a:lnTo>
                  <a:lnTo>
                    <a:pt x="694358" y="487183"/>
                  </a:lnTo>
                  <a:lnTo>
                    <a:pt x="618563" y="487183"/>
                  </a:lnTo>
                  <a:lnTo>
                    <a:pt x="618563" y="426547"/>
                  </a:lnTo>
                  <a:lnTo>
                    <a:pt x="590771" y="426547"/>
                  </a:lnTo>
                  <a:lnTo>
                    <a:pt x="590771" y="398755"/>
                  </a:lnTo>
                  <a:lnTo>
                    <a:pt x="502343" y="398755"/>
                  </a:lnTo>
                  <a:lnTo>
                    <a:pt x="502343" y="358331"/>
                  </a:lnTo>
                  <a:lnTo>
                    <a:pt x="444233" y="358331"/>
                  </a:lnTo>
                  <a:lnTo>
                    <a:pt x="444233" y="285061"/>
                  </a:lnTo>
                  <a:lnTo>
                    <a:pt x="350751" y="285061"/>
                  </a:lnTo>
                  <a:lnTo>
                    <a:pt x="350751" y="194106"/>
                  </a:lnTo>
                  <a:lnTo>
                    <a:pt x="312853" y="194106"/>
                  </a:lnTo>
                  <a:lnTo>
                    <a:pt x="312853" y="141049"/>
                  </a:lnTo>
                  <a:lnTo>
                    <a:pt x="153682" y="141049"/>
                  </a:lnTo>
                  <a:lnTo>
                    <a:pt x="153682" y="45042"/>
                  </a:lnTo>
                  <a:lnTo>
                    <a:pt x="34935" y="45042"/>
                  </a:lnTo>
                  <a:lnTo>
                    <a:pt x="34935" y="7144"/>
                  </a:lnTo>
                  <a:lnTo>
                    <a:pt x="7144" y="7144"/>
                  </a:lnTo>
                  <a:lnTo>
                    <a:pt x="7144" y="7144"/>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41" name="Freeform: Shape 3078">
              <a:extLst>
                <a:ext uri="{FF2B5EF4-FFF2-40B4-BE49-F238E27FC236}">
                  <a16:creationId xmlns:a16="http://schemas.microsoft.com/office/drawing/2014/main" id="{FF020B97-97ED-45BD-936C-FC14A94285CF}"/>
                </a:ext>
              </a:extLst>
            </p:cNvPr>
            <p:cNvSpPr/>
            <p:nvPr/>
          </p:nvSpPr>
          <p:spPr>
            <a:xfrm>
              <a:off x="185992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42" name="Freeform: Shape 3079">
              <a:extLst>
                <a:ext uri="{FF2B5EF4-FFF2-40B4-BE49-F238E27FC236}">
                  <a16:creationId xmlns:a16="http://schemas.microsoft.com/office/drawing/2014/main" id="{6593BBFE-B08F-4C58-9383-DBF06106B548}"/>
                </a:ext>
              </a:extLst>
            </p:cNvPr>
            <p:cNvSpPr/>
            <p:nvPr/>
          </p:nvSpPr>
          <p:spPr>
            <a:xfrm>
              <a:off x="18218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43" name="Freeform: Shape 3080">
              <a:extLst>
                <a:ext uri="{FF2B5EF4-FFF2-40B4-BE49-F238E27FC236}">
                  <a16:creationId xmlns:a16="http://schemas.microsoft.com/office/drawing/2014/main" id="{4C5A04DA-4DB8-41CE-8541-2E2B6B5AFEEC}"/>
                </a:ext>
              </a:extLst>
            </p:cNvPr>
            <p:cNvSpPr/>
            <p:nvPr/>
          </p:nvSpPr>
          <p:spPr>
            <a:xfrm>
              <a:off x="17837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44" name="Freeform: Shape 3081">
              <a:extLst>
                <a:ext uri="{FF2B5EF4-FFF2-40B4-BE49-F238E27FC236}">
                  <a16:creationId xmlns:a16="http://schemas.microsoft.com/office/drawing/2014/main" id="{35770815-189D-48CF-9FFD-3EED1D10A4C3}"/>
                </a:ext>
              </a:extLst>
            </p:cNvPr>
            <p:cNvSpPr/>
            <p:nvPr/>
          </p:nvSpPr>
          <p:spPr>
            <a:xfrm>
              <a:off x="17456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45" name="Freeform: Shape 3082">
              <a:extLst>
                <a:ext uri="{FF2B5EF4-FFF2-40B4-BE49-F238E27FC236}">
                  <a16:creationId xmlns:a16="http://schemas.microsoft.com/office/drawing/2014/main" id="{5640B427-7943-414F-A8E6-923A44FB9D7E}"/>
                </a:ext>
              </a:extLst>
            </p:cNvPr>
            <p:cNvSpPr/>
            <p:nvPr/>
          </p:nvSpPr>
          <p:spPr>
            <a:xfrm>
              <a:off x="17075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46" name="Freeform: Shape 3083">
              <a:extLst>
                <a:ext uri="{FF2B5EF4-FFF2-40B4-BE49-F238E27FC236}">
                  <a16:creationId xmlns:a16="http://schemas.microsoft.com/office/drawing/2014/main" id="{260840F5-BD60-4B0E-8762-AED58B81D112}"/>
                </a:ext>
              </a:extLst>
            </p:cNvPr>
            <p:cNvSpPr/>
            <p:nvPr/>
          </p:nvSpPr>
          <p:spPr>
            <a:xfrm>
              <a:off x="16694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47" name="Freeform: Shape 3084">
              <a:extLst>
                <a:ext uri="{FF2B5EF4-FFF2-40B4-BE49-F238E27FC236}">
                  <a16:creationId xmlns:a16="http://schemas.microsoft.com/office/drawing/2014/main" id="{22DA9E54-02C7-4073-9673-448CCB3CF92C}"/>
                </a:ext>
              </a:extLst>
            </p:cNvPr>
            <p:cNvSpPr/>
            <p:nvPr/>
          </p:nvSpPr>
          <p:spPr>
            <a:xfrm>
              <a:off x="16313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48" name="Freeform: Shape 3085">
              <a:extLst>
                <a:ext uri="{FF2B5EF4-FFF2-40B4-BE49-F238E27FC236}">
                  <a16:creationId xmlns:a16="http://schemas.microsoft.com/office/drawing/2014/main" id="{3DF5A8DB-7A6B-4048-9CC1-25C6F3351348}"/>
                </a:ext>
              </a:extLst>
            </p:cNvPr>
            <p:cNvSpPr/>
            <p:nvPr/>
          </p:nvSpPr>
          <p:spPr>
            <a:xfrm>
              <a:off x="161226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49" name="Freeform: Shape 3086">
              <a:extLst>
                <a:ext uri="{FF2B5EF4-FFF2-40B4-BE49-F238E27FC236}">
                  <a16:creationId xmlns:a16="http://schemas.microsoft.com/office/drawing/2014/main" id="{8679E4CD-3AF6-4040-8A1A-92F3A7280695}"/>
                </a:ext>
              </a:extLst>
            </p:cNvPr>
            <p:cNvSpPr/>
            <p:nvPr/>
          </p:nvSpPr>
          <p:spPr>
            <a:xfrm>
              <a:off x="157416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50" name="Freeform: Shape 3087">
              <a:extLst>
                <a:ext uri="{FF2B5EF4-FFF2-40B4-BE49-F238E27FC236}">
                  <a16:creationId xmlns:a16="http://schemas.microsoft.com/office/drawing/2014/main" id="{05864505-C197-4BCA-8CA7-F6DCFFA6864F}"/>
                </a:ext>
              </a:extLst>
            </p:cNvPr>
            <p:cNvSpPr/>
            <p:nvPr/>
          </p:nvSpPr>
          <p:spPr>
            <a:xfrm>
              <a:off x="153606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51" name="Freeform: Shape 3088">
              <a:extLst>
                <a:ext uri="{FF2B5EF4-FFF2-40B4-BE49-F238E27FC236}">
                  <a16:creationId xmlns:a16="http://schemas.microsoft.com/office/drawing/2014/main" id="{59ACFF4F-9B99-416D-91B3-26D189D66F3F}"/>
                </a:ext>
              </a:extLst>
            </p:cNvPr>
            <p:cNvSpPr/>
            <p:nvPr/>
          </p:nvSpPr>
          <p:spPr>
            <a:xfrm>
              <a:off x="149796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52" name="Freeform: Shape 3089">
              <a:extLst>
                <a:ext uri="{FF2B5EF4-FFF2-40B4-BE49-F238E27FC236}">
                  <a16:creationId xmlns:a16="http://schemas.microsoft.com/office/drawing/2014/main" id="{28E20988-FBFD-439A-A103-211380E87813}"/>
                </a:ext>
              </a:extLst>
            </p:cNvPr>
            <p:cNvSpPr/>
            <p:nvPr/>
          </p:nvSpPr>
          <p:spPr>
            <a:xfrm>
              <a:off x="14789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53" name="Freeform: Shape 3090">
              <a:extLst>
                <a:ext uri="{FF2B5EF4-FFF2-40B4-BE49-F238E27FC236}">
                  <a16:creationId xmlns:a16="http://schemas.microsoft.com/office/drawing/2014/main" id="{E117E234-7641-4220-B4BD-B06D27FD3E05}"/>
                </a:ext>
              </a:extLst>
            </p:cNvPr>
            <p:cNvSpPr/>
            <p:nvPr/>
          </p:nvSpPr>
          <p:spPr>
            <a:xfrm>
              <a:off x="14408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54" name="Freeform: Shape 3091">
              <a:extLst>
                <a:ext uri="{FF2B5EF4-FFF2-40B4-BE49-F238E27FC236}">
                  <a16:creationId xmlns:a16="http://schemas.microsoft.com/office/drawing/2014/main" id="{0A24DA26-31A2-4FB2-B858-5186549D18CB}"/>
                </a:ext>
              </a:extLst>
            </p:cNvPr>
            <p:cNvSpPr/>
            <p:nvPr/>
          </p:nvSpPr>
          <p:spPr>
            <a:xfrm>
              <a:off x="14027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55" name="Freeform: Shape 3092">
              <a:extLst>
                <a:ext uri="{FF2B5EF4-FFF2-40B4-BE49-F238E27FC236}">
                  <a16:creationId xmlns:a16="http://schemas.microsoft.com/office/drawing/2014/main" id="{E59BB464-A146-48AE-8429-D979B2C53BEF}"/>
                </a:ext>
              </a:extLst>
            </p:cNvPr>
            <p:cNvSpPr/>
            <p:nvPr/>
          </p:nvSpPr>
          <p:spPr>
            <a:xfrm>
              <a:off x="138366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56" name="Freeform: Shape 3093">
              <a:extLst>
                <a:ext uri="{FF2B5EF4-FFF2-40B4-BE49-F238E27FC236}">
                  <a16:creationId xmlns:a16="http://schemas.microsoft.com/office/drawing/2014/main" id="{9CB052E4-1B3A-41A3-8BE8-5080EA39FD9D}"/>
                </a:ext>
              </a:extLst>
            </p:cNvPr>
            <p:cNvSpPr/>
            <p:nvPr/>
          </p:nvSpPr>
          <p:spPr>
            <a:xfrm>
              <a:off x="13646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57" name="Freeform: Shape 3094">
              <a:extLst>
                <a:ext uri="{FF2B5EF4-FFF2-40B4-BE49-F238E27FC236}">
                  <a16:creationId xmlns:a16="http://schemas.microsoft.com/office/drawing/2014/main" id="{EAADC8D0-1A0D-43DC-B0B6-08885AF3D0EC}"/>
                </a:ext>
              </a:extLst>
            </p:cNvPr>
            <p:cNvSpPr/>
            <p:nvPr/>
          </p:nvSpPr>
          <p:spPr>
            <a:xfrm>
              <a:off x="13265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58" name="Freeform: Shape 3095">
              <a:extLst>
                <a:ext uri="{FF2B5EF4-FFF2-40B4-BE49-F238E27FC236}">
                  <a16:creationId xmlns:a16="http://schemas.microsoft.com/office/drawing/2014/main" id="{7F5920C1-704E-448B-A331-F3D7CA5F69F0}"/>
                </a:ext>
              </a:extLst>
            </p:cNvPr>
            <p:cNvSpPr/>
            <p:nvPr/>
          </p:nvSpPr>
          <p:spPr>
            <a:xfrm>
              <a:off x="12884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59" name="Freeform: Shape 3096">
              <a:extLst>
                <a:ext uri="{FF2B5EF4-FFF2-40B4-BE49-F238E27FC236}">
                  <a16:creationId xmlns:a16="http://schemas.microsoft.com/office/drawing/2014/main" id="{C181AE7D-BA00-4AD8-90A4-AC4EEFDBBA2B}"/>
                </a:ext>
              </a:extLst>
            </p:cNvPr>
            <p:cNvSpPr/>
            <p:nvPr/>
          </p:nvSpPr>
          <p:spPr>
            <a:xfrm>
              <a:off x="126936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60" name="Freeform: Shape 3097">
              <a:extLst>
                <a:ext uri="{FF2B5EF4-FFF2-40B4-BE49-F238E27FC236}">
                  <a16:creationId xmlns:a16="http://schemas.microsoft.com/office/drawing/2014/main" id="{641AD7E7-81C2-4513-B3B8-58BF02C0963C}"/>
                </a:ext>
              </a:extLst>
            </p:cNvPr>
            <p:cNvSpPr/>
            <p:nvPr/>
          </p:nvSpPr>
          <p:spPr>
            <a:xfrm>
              <a:off x="12503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61" name="Freeform: Shape 3098">
              <a:extLst>
                <a:ext uri="{FF2B5EF4-FFF2-40B4-BE49-F238E27FC236}">
                  <a16:creationId xmlns:a16="http://schemas.microsoft.com/office/drawing/2014/main" id="{EDFAA5C8-CBDE-42E0-AFFC-64EC766C410F}"/>
                </a:ext>
              </a:extLst>
            </p:cNvPr>
            <p:cNvSpPr/>
            <p:nvPr/>
          </p:nvSpPr>
          <p:spPr>
            <a:xfrm>
              <a:off x="12122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62" name="Freeform: Shape 3099">
              <a:extLst>
                <a:ext uri="{FF2B5EF4-FFF2-40B4-BE49-F238E27FC236}">
                  <a16:creationId xmlns:a16="http://schemas.microsoft.com/office/drawing/2014/main" id="{75868697-DF68-40D7-A82F-8BC3381AF370}"/>
                </a:ext>
              </a:extLst>
            </p:cNvPr>
            <p:cNvSpPr/>
            <p:nvPr/>
          </p:nvSpPr>
          <p:spPr>
            <a:xfrm>
              <a:off x="119316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63" name="Freeform: Shape 3100">
              <a:extLst>
                <a:ext uri="{FF2B5EF4-FFF2-40B4-BE49-F238E27FC236}">
                  <a16:creationId xmlns:a16="http://schemas.microsoft.com/office/drawing/2014/main" id="{8EB18466-06F1-425C-A47F-CE91AA6093BB}"/>
                </a:ext>
              </a:extLst>
            </p:cNvPr>
            <p:cNvSpPr/>
            <p:nvPr/>
          </p:nvSpPr>
          <p:spPr>
            <a:xfrm>
              <a:off x="11741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64" name="Freeform: Shape 3101">
              <a:extLst>
                <a:ext uri="{FF2B5EF4-FFF2-40B4-BE49-F238E27FC236}">
                  <a16:creationId xmlns:a16="http://schemas.microsoft.com/office/drawing/2014/main" id="{F224D451-69CE-4D0C-91DD-C7A1921A73FF}"/>
                </a:ext>
              </a:extLst>
            </p:cNvPr>
            <p:cNvSpPr/>
            <p:nvPr/>
          </p:nvSpPr>
          <p:spPr>
            <a:xfrm>
              <a:off x="115506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65" name="Freeform: Shape 3102">
              <a:extLst>
                <a:ext uri="{FF2B5EF4-FFF2-40B4-BE49-F238E27FC236}">
                  <a16:creationId xmlns:a16="http://schemas.microsoft.com/office/drawing/2014/main" id="{EE1CAFE6-3DCA-4087-B7EB-949E72E282EF}"/>
                </a:ext>
              </a:extLst>
            </p:cNvPr>
            <p:cNvSpPr/>
            <p:nvPr/>
          </p:nvSpPr>
          <p:spPr>
            <a:xfrm>
              <a:off x="111696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66" name="Freeform: Shape 166">
              <a:extLst>
                <a:ext uri="{FF2B5EF4-FFF2-40B4-BE49-F238E27FC236}">
                  <a16:creationId xmlns:a16="http://schemas.microsoft.com/office/drawing/2014/main" id="{51317A5C-A2E8-4B40-B163-47971F59447D}"/>
                </a:ext>
              </a:extLst>
            </p:cNvPr>
            <p:cNvSpPr/>
            <p:nvPr/>
          </p:nvSpPr>
          <p:spPr>
            <a:xfrm>
              <a:off x="10979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67" name="Freeform: Shape 167">
              <a:extLst>
                <a:ext uri="{FF2B5EF4-FFF2-40B4-BE49-F238E27FC236}">
                  <a16:creationId xmlns:a16="http://schemas.microsoft.com/office/drawing/2014/main" id="{7F24766C-3B8B-4F23-BE6E-CB8DCA63D543}"/>
                </a:ext>
              </a:extLst>
            </p:cNvPr>
            <p:cNvSpPr/>
            <p:nvPr/>
          </p:nvSpPr>
          <p:spPr>
            <a:xfrm>
              <a:off x="107886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68" name="Freeform: Shape 168">
              <a:extLst>
                <a:ext uri="{FF2B5EF4-FFF2-40B4-BE49-F238E27FC236}">
                  <a16:creationId xmlns:a16="http://schemas.microsoft.com/office/drawing/2014/main" id="{140696D3-4E07-4314-BDEF-C1706FCD19C7}"/>
                </a:ext>
              </a:extLst>
            </p:cNvPr>
            <p:cNvSpPr/>
            <p:nvPr/>
          </p:nvSpPr>
          <p:spPr>
            <a:xfrm>
              <a:off x="10598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69" name="Freeform: Shape 169">
              <a:extLst>
                <a:ext uri="{FF2B5EF4-FFF2-40B4-BE49-F238E27FC236}">
                  <a16:creationId xmlns:a16="http://schemas.microsoft.com/office/drawing/2014/main" id="{0EE5635E-97DB-41F9-A2DB-01C4390342F7}"/>
                </a:ext>
              </a:extLst>
            </p:cNvPr>
            <p:cNvSpPr/>
            <p:nvPr/>
          </p:nvSpPr>
          <p:spPr>
            <a:xfrm>
              <a:off x="104076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70" name="Freeform: Shape 170">
              <a:extLst>
                <a:ext uri="{FF2B5EF4-FFF2-40B4-BE49-F238E27FC236}">
                  <a16:creationId xmlns:a16="http://schemas.microsoft.com/office/drawing/2014/main" id="{20637AC0-1815-4CA1-9001-614D9765919E}"/>
                </a:ext>
              </a:extLst>
            </p:cNvPr>
            <p:cNvSpPr/>
            <p:nvPr/>
          </p:nvSpPr>
          <p:spPr>
            <a:xfrm>
              <a:off x="10217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71" name="Freeform: Shape 171">
              <a:extLst>
                <a:ext uri="{FF2B5EF4-FFF2-40B4-BE49-F238E27FC236}">
                  <a16:creationId xmlns:a16="http://schemas.microsoft.com/office/drawing/2014/main" id="{F6AF790C-7199-4F7C-94AE-BA528EF459EC}"/>
                </a:ext>
              </a:extLst>
            </p:cNvPr>
            <p:cNvSpPr/>
            <p:nvPr/>
          </p:nvSpPr>
          <p:spPr>
            <a:xfrm>
              <a:off x="10217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72" name="Freeform: Shape 176">
              <a:extLst>
                <a:ext uri="{FF2B5EF4-FFF2-40B4-BE49-F238E27FC236}">
                  <a16:creationId xmlns:a16="http://schemas.microsoft.com/office/drawing/2014/main" id="{A5A6B716-E1CF-4884-A308-6A933324DE01}"/>
                </a:ext>
              </a:extLst>
            </p:cNvPr>
            <p:cNvSpPr/>
            <p:nvPr/>
          </p:nvSpPr>
          <p:spPr>
            <a:xfrm>
              <a:off x="10217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73" name="Freeform: Shape 177">
              <a:extLst>
                <a:ext uri="{FF2B5EF4-FFF2-40B4-BE49-F238E27FC236}">
                  <a16:creationId xmlns:a16="http://schemas.microsoft.com/office/drawing/2014/main" id="{FB9B8EFC-6AE7-4100-B469-E2879D1C543F}"/>
                </a:ext>
              </a:extLst>
            </p:cNvPr>
            <p:cNvSpPr/>
            <p:nvPr/>
          </p:nvSpPr>
          <p:spPr>
            <a:xfrm>
              <a:off x="100266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74" name="Freeform: Shape 178">
              <a:extLst>
                <a:ext uri="{FF2B5EF4-FFF2-40B4-BE49-F238E27FC236}">
                  <a16:creationId xmlns:a16="http://schemas.microsoft.com/office/drawing/2014/main" id="{C736EF8D-258A-443E-A6E5-D1DCDC66757A}"/>
                </a:ext>
              </a:extLst>
            </p:cNvPr>
            <p:cNvSpPr/>
            <p:nvPr/>
          </p:nvSpPr>
          <p:spPr>
            <a:xfrm>
              <a:off x="9836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75" name="Freeform: Shape 179">
              <a:extLst>
                <a:ext uri="{FF2B5EF4-FFF2-40B4-BE49-F238E27FC236}">
                  <a16:creationId xmlns:a16="http://schemas.microsoft.com/office/drawing/2014/main" id="{326972DA-D04D-4781-8292-9E4BF0F67358}"/>
                </a:ext>
              </a:extLst>
            </p:cNvPr>
            <p:cNvSpPr/>
            <p:nvPr/>
          </p:nvSpPr>
          <p:spPr>
            <a:xfrm>
              <a:off x="96456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76" name="Freeform: Shape 180">
              <a:extLst>
                <a:ext uri="{FF2B5EF4-FFF2-40B4-BE49-F238E27FC236}">
                  <a16:creationId xmlns:a16="http://schemas.microsoft.com/office/drawing/2014/main" id="{53DBE0AC-C812-4B79-B53D-74C7E0A33F2C}"/>
                </a:ext>
              </a:extLst>
            </p:cNvPr>
            <p:cNvSpPr/>
            <p:nvPr/>
          </p:nvSpPr>
          <p:spPr>
            <a:xfrm>
              <a:off x="9455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77" name="Freeform: Shape 181">
              <a:extLst>
                <a:ext uri="{FF2B5EF4-FFF2-40B4-BE49-F238E27FC236}">
                  <a16:creationId xmlns:a16="http://schemas.microsoft.com/office/drawing/2014/main" id="{4CD893C4-D78A-45B5-9095-F1EF101834F4}"/>
                </a:ext>
              </a:extLst>
            </p:cNvPr>
            <p:cNvSpPr/>
            <p:nvPr/>
          </p:nvSpPr>
          <p:spPr>
            <a:xfrm>
              <a:off x="92646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78" name="Freeform: Shape 182">
              <a:extLst>
                <a:ext uri="{FF2B5EF4-FFF2-40B4-BE49-F238E27FC236}">
                  <a16:creationId xmlns:a16="http://schemas.microsoft.com/office/drawing/2014/main" id="{B00F1FA4-01AB-4643-B31F-5BCEB7B19CF4}"/>
                </a:ext>
              </a:extLst>
            </p:cNvPr>
            <p:cNvSpPr/>
            <p:nvPr/>
          </p:nvSpPr>
          <p:spPr>
            <a:xfrm>
              <a:off x="9074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79" name="Freeform: Shape 183">
              <a:extLst>
                <a:ext uri="{FF2B5EF4-FFF2-40B4-BE49-F238E27FC236}">
                  <a16:creationId xmlns:a16="http://schemas.microsoft.com/office/drawing/2014/main" id="{784B7B7C-CE4B-4145-8C8D-B9E8F3D52B2F}"/>
                </a:ext>
              </a:extLst>
            </p:cNvPr>
            <p:cNvSpPr/>
            <p:nvPr/>
          </p:nvSpPr>
          <p:spPr>
            <a:xfrm>
              <a:off x="88836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80" name="Freeform: Shape 184">
              <a:extLst>
                <a:ext uri="{FF2B5EF4-FFF2-40B4-BE49-F238E27FC236}">
                  <a16:creationId xmlns:a16="http://schemas.microsoft.com/office/drawing/2014/main" id="{91BFB390-D463-4D1B-84C5-45AB8F066FA6}"/>
                </a:ext>
              </a:extLst>
            </p:cNvPr>
            <p:cNvSpPr/>
            <p:nvPr/>
          </p:nvSpPr>
          <p:spPr>
            <a:xfrm>
              <a:off x="869319" y="62182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81" name="Freeform: Shape 185">
              <a:extLst>
                <a:ext uri="{FF2B5EF4-FFF2-40B4-BE49-F238E27FC236}">
                  <a16:creationId xmlns:a16="http://schemas.microsoft.com/office/drawing/2014/main" id="{04225943-40C9-4E6D-9913-CA1D88422834}"/>
                </a:ext>
              </a:extLst>
            </p:cNvPr>
            <p:cNvSpPr/>
            <p:nvPr/>
          </p:nvSpPr>
          <p:spPr>
            <a:xfrm>
              <a:off x="812169" y="61801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82" name="Freeform: Shape 186">
              <a:extLst>
                <a:ext uri="{FF2B5EF4-FFF2-40B4-BE49-F238E27FC236}">
                  <a16:creationId xmlns:a16="http://schemas.microsoft.com/office/drawing/2014/main" id="{DC44152C-AE48-466D-BD8C-FEEAD4113EBF}"/>
                </a:ext>
              </a:extLst>
            </p:cNvPr>
            <p:cNvSpPr/>
            <p:nvPr/>
          </p:nvSpPr>
          <p:spPr>
            <a:xfrm>
              <a:off x="564519" y="61801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83" name="Freeform: Shape 187">
              <a:extLst>
                <a:ext uri="{FF2B5EF4-FFF2-40B4-BE49-F238E27FC236}">
                  <a16:creationId xmlns:a16="http://schemas.microsoft.com/office/drawing/2014/main" id="{22B5CA08-BCF7-42B7-A62B-98E761837F3E}"/>
                </a:ext>
              </a:extLst>
            </p:cNvPr>
            <p:cNvSpPr/>
            <p:nvPr/>
          </p:nvSpPr>
          <p:spPr>
            <a:xfrm>
              <a:off x="374019" y="6180119"/>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84" name="Freeform: Shape 188">
              <a:extLst>
                <a:ext uri="{FF2B5EF4-FFF2-40B4-BE49-F238E27FC236}">
                  <a16:creationId xmlns:a16="http://schemas.microsoft.com/office/drawing/2014/main" id="{D05C4F8E-B26A-438A-8D09-792771640804}"/>
                </a:ext>
              </a:extLst>
            </p:cNvPr>
            <p:cNvSpPr/>
            <p:nvPr/>
          </p:nvSpPr>
          <p:spPr>
            <a:xfrm>
              <a:off x="202560" y="6122966"/>
              <a:ext cx="9525" cy="66675"/>
            </a:xfrm>
            <a:custGeom>
              <a:avLst/>
              <a:gdLst>
                <a:gd name="connsiteX0" fmla="*/ 7144 w 9525"/>
                <a:gd name="connsiteY0" fmla="*/ 7144 h 66675"/>
                <a:gd name="connsiteX1" fmla="*/ 7144 w 9525"/>
                <a:gd name="connsiteY1" fmla="*/ 60201 h 66675"/>
                <a:gd name="connsiteX2" fmla="*/ 7144 w 9525"/>
                <a:gd name="connsiteY2" fmla="*/ 60201 h 66675"/>
              </a:gdLst>
              <a:ahLst/>
              <a:cxnLst>
                <a:cxn ang="0">
                  <a:pos x="connsiteX0" y="connsiteY0"/>
                </a:cxn>
                <a:cxn ang="0">
                  <a:pos x="connsiteX1" y="connsiteY1"/>
                </a:cxn>
                <a:cxn ang="0">
                  <a:pos x="connsiteX2" y="connsiteY2"/>
                </a:cxn>
              </a:cxnLst>
              <a:rect l="l" t="t" r="r" b="b"/>
              <a:pathLst>
                <a:path w="9525" h="66675">
                  <a:moveTo>
                    <a:pt x="7144" y="7144"/>
                  </a:moveTo>
                  <a:lnTo>
                    <a:pt x="7144" y="60201"/>
                  </a:lnTo>
                  <a:lnTo>
                    <a:pt x="7144" y="60201"/>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85" name="Freeform: Shape 189">
              <a:extLst>
                <a:ext uri="{FF2B5EF4-FFF2-40B4-BE49-F238E27FC236}">
                  <a16:creationId xmlns:a16="http://schemas.microsoft.com/office/drawing/2014/main" id="{3449E631-6E7E-410C-9C90-97695E6917DC}"/>
                </a:ext>
              </a:extLst>
            </p:cNvPr>
            <p:cNvSpPr/>
            <p:nvPr/>
          </p:nvSpPr>
          <p:spPr>
            <a:xfrm>
              <a:off x="164460" y="6122966"/>
              <a:ext cx="9525" cy="66675"/>
            </a:xfrm>
            <a:custGeom>
              <a:avLst/>
              <a:gdLst>
                <a:gd name="connsiteX0" fmla="*/ 7144 w 9525"/>
                <a:gd name="connsiteY0" fmla="*/ 7144 h 66675"/>
                <a:gd name="connsiteX1" fmla="*/ 7144 w 9525"/>
                <a:gd name="connsiteY1" fmla="*/ 60201 h 66675"/>
                <a:gd name="connsiteX2" fmla="*/ 7144 w 9525"/>
                <a:gd name="connsiteY2" fmla="*/ 60201 h 66675"/>
              </a:gdLst>
              <a:ahLst/>
              <a:cxnLst>
                <a:cxn ang="0">
                  <a:pos x="connsiteX0" y="connsiteY0"/>
                </a:cxn>
                <a:cxn ang="0">
                  <a:pos x="connsiteX1" y="connsiteY1"/>
                </a:cxn>
                <a:cxn ang="0">
                  <a:pos x="connsiteX2" y="connsiteY2"/>
                </a:cxn>
              </a:cxnLst>
              <a:rect l="l" t="t" r="r" b="b"/>
              <a:pathLst>
                <a:path w="9525" h="66675">
                  <a:moveTo>
                    <a:pt x="7144" y="7144"/>
                  </a:moveTo>
                  <a:lnTo>
                    <a:pt x="7144" y="60201"/>
                  </a:lnTo>
                  <a:lnTo>
                    <a:pt x="7144" y="60201"/>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86" name="Freeform: Shape 190">
              <a:extLst>
                <a:ext uri="{FF2B5EF4-FFF2-40B4-BE49-F238E27FC236}">
                  <a16:creationId xmlns:a16="http://schemas.microsoft.com/office/drawing/2014/main" id="{28297FC5-6C7E-4C7E-9DF5-372882EC4ADA}"/>
                </a:ext>
              </a:extLst>
            </p:cNvPr>
            <p:cNvSpPr/>
            <p:nvPr/>
          </p:nvSpPr>
          <p:spPr>
            <a:xfrm>
              <a:off x="107310" y="6122966"/>
              <a:ext cx="9525" cy="66675"/>
            </a:xfrm>
            <a:custGeom>
              <a:avLst/>
              <a:gdLst>
                <a:gd name="connsiteX0" fmla="*/ 7144 w 9525"/>
                <a:gd name="connsiteY0" fmla="*/ 7144 h 66675"/>
                <a:gd name="connsiteX1" fmla="*/ 7144 w 9525"/>
                <a:gd name="connsiteY1" fmla="*/ 60201 h 66675"/>
                <a:gd name="connsiteX2" fmla="*/ 7144 w 9525"/>
                <a:gd name="connsiteY2" fmla="*/ 60201 h 66675"/>
              </a:gdLst>
              <a:ahLst/>
              <a:cxnLst>
                <a:cxn ang="0">
                  <a:pos x="connsiteX0" y="connsiteY0"/>
                </a:cxn>
                <a:cxn ang="0">
                  <a:pos x="connsiteX1" y="connsiteY1"/>
                </a:cxn>
                <a:cxn ang="0">
                  <a:pos x="connsiteX2" y="connsiteY2"/>
                </a:cxn>
              </a:cxnLst>
              <a:rect l="l" t="t" r="r" b="b"/>
              <a:pathLst>
                <a:path w="9525" h="66675">
                  <a:moveTo>
                    <a:pt x="7144" y="7144"/>
                  </a:moveTo>
                  <a:lnTo>
                    <a:pt x="7144" y="60201"/>
                  </a:lnTo>
                  <a:lnTo>
                    <a:pt x="7144" y="60201"/>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87" name="Freeform: Shape 5119">
              <a:extLst>
                <a:ext uri="{FF2B5EF4-FFF2-40B4-BE49-F238E27FC236}">
                  <a16:creationId xmlns:a16="http://schemas.microsoft.com/office/drawing/2014/main" id="{7CB5B6E2-B4F1-4BA7-9D90-236873BE3AB6}"/>
                </a:ext>
              </a:extLst>
            </p:cNvPr>
            <p:cNvSpPr/>
            <p:nvPr/>
          </p:nvSpPr>
          <p:spPr>
            <a:xfrm>
              <a:off x="-121290" y="6122966"/>
              <a:ext cx="9525" cy="66675"/>
            </a:xfrm>
            <a:custGeom>
              <a:avLst/>
              <a:gdLst>
                <a:gd name="connsiteX0" fmla="*/ 7144 w 9525"/>
                <a:gd name="connsiteY0" fmla="*/ 7144 h 66675"/>
                <a:gd name="connsiteX1" fmla="*/ 7144 w 9525"/>
                <a:gd name="connsiteY1" fmla="*/ 60201 h 66675"/>
                <a:gd name="connsiteX2" fmla="*/ 7144 w 9525"/>
                <a:gd name="connsiteY2" fmla="*/ 60201 h 66675"/>
              </a:gdLst>
              <a:ahLst/>
              <a:cxnLst>
                <a:cxn ang="0">
                  <a:pos x="connsiteX0" y="connsiteY0"/>
                </a:cxn>
                <a:cxn ang="0">
                  <a:pos x="connsiteX1" y="connsiteY1"/>
                </a:cxn>
                <a:cxn ang="0">
                  <a:pos x="connsiteX2" y="connsiteY2"/>
                </a:cxn>
              </a:cxnLst>
              <a:rect l="l" t="t" r="r" b="b"/>
              <a:pathLst>
                <a:path w="9525" h="66675">
                  <a:moveTo>
                    <a:pt x="7144" y="7144"/>
                  </a:moveTo>
                  <a:lnTo>
                    <a:pt x="7144" y="60201"/>
                  </a:lnTo>
                  <a:lnTo>
                    <a:pt x="7144" y="60201"/>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88" name="Freeform: Shape 5120">
              <a:extLst>
                <a:ext uri="{FF2B5EF4-FFF2-40B4-BE49-F238E27FC236}">
                  <a16:creationId xmlns:a16="http://schemas.microsoft.com/office/drawing/2014/main" id="{8AED216B-688A-4D86-B77C-B1D0C86FAA5E}"/>
                </a:ext>
              </a:extLst>
            </p:cNvPr>
            <p:cNvSpPr/>
            <p:nvPr/>
          </p:nvSpPr>
          <p:spPr>
            <a:xfrm>
              <a:off x="-464190" y="6084866"/>
              <a:ext cx="9525" cy="66675"/>
            </a:xfrm>
            <a:custGeom>
              <a:avLst/>
              <a:gdLst>
                <a:gd name="connsiteX0" fmla="*/ 7144 w 9525"/>
                <a:gd name="connsiteY0" fmla="*/ 7144 h 66675"/>
                <a:gd name="connsiteX1" fmla="*/ 7144 w 9525"/>
                <a:gd name="connsiteY1" fmla="*/ 60201 h 66675"/>
                <a:gd name="connsiteX2" fmla="*/ 7144 w 9525"/>
                <a:gd name="connsiteY2" fmla="*/ 60201 h 66675"/>
              </a:gdLst>
              <a:ahLst/>
              <a:cxnLst>
                <a:cxn ang="0">
                  <a:pos x="connsiteX0" y="connsiteY0"/>
                </a:cxn>
                <a:cxn ang="0">
                  <a:pos x="connsiteX1" y="connsiteY1"/>
                </a:cxn>
                <a:cxn ang="0">
                  <a:pos x="connsiteX2" y="connsiteY2"/>
                </a:cxn>
              </a:cxnLst>
              <a:rect l="l" t="t" r="r" b="b"/>
              <a:pathLst>
                <a:path w="9525" h="66675">
                  <a:moveTo>
                    <a:pt x="7144" y="7144"/>
                  </a:moveTo>
                  <a:lnTo>
                    <a:pt x="7144" y="60201"/>
                  </a:lnTo>
                  <a:lnTo>
                    <a:pt x="7144" y="60201"/>
                  </a:lnTo>
                </a:path>
              </a:pathLst>
            </a:custGeom>
            <a:noFill/>
            <a:ln w="1905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grpSp>
      <p:grpSp>
        <p:nvGrpSpPr>
          <p:cNvPr id="189" name="Graphic 5123">
            <a:extLst>
              <a:ext uri="{FF2B5EF4-FFF2-40B4-BE49-F238E27FC236}">
                <a16:creationId xmlns:a16="http://schemas.microsoft.com/office/drawing/2014/main" id="{11B7F1F6-7C0A-4468-B4CD-EC79C77CD6C3}"/>
              </a:ext>
            </a:extLst>
          </p:cNvPr>
          <p:cNvGrpSpPr/>
          <p:nvPr/>
        </p:nvGrpSpPr>
        <p:grpSpPr>
          <a:xfrm>
            <a:off x="5693229" y="2885185"/>
            <a:ext cx="2746265" cy="978069"/>
            <a:chOff x="2409825" y="2657475"/>
            <a:chExt cx="4324350" cy="1543050"/>
          </a:xfrm>
        </p:grpSpPr>
        <p:sp>
          <p:nvSpPr>
            <p:cNvPr id="190" name="Freeform: Shape 5125">
              <a:extLst>
                <a:ext uri="{FF2B5EF4-FFF2-40B4-BE49-F238E27FC236}">
                  <a16:creationId xmlns:a16="http://schemas.microsoft.com/office/drawing/2014/main" id="{6FF951CE-45AB-40E7-B16C-55FA3A710CEA}"/>
                </a:ext>
              </a:extLst>
            </p:cNvPr>
            <p:cNvSpPr/>
            <p:nvPr/>
          </p:nvSpPr>
          <p:spPr>
            <a:xfrm>
              <a:off x="6721078" y="4144280"/>
              <a:ext cx="9525" cy="66675"/>
            </a:xfrm>
            <a:custGeom>
              <a:avLst/>
              <a:gdLst>
                <a:gd name="connsiteX0" fmla="*/ 7144 w 9525"/>
                <a:gd name="connsiteY0" fmla="*/ 7144 h 66675"/>
                <a:gd name="connsiteX1" fmla="*/ 7144 w 9525"/>
                <a:gd name="connsiteY1" fmla="*/ 60208 h 66675"/>
                <a:gd name="connsiteX2" fmla="*/ 7144 w 9525"/>
                <a:gd name="connsiteY2" fmla="*/ 60208 h 66675"/>
              </a:gdLst>
              <a:ahLst/>
              <a:cxnLst>
                <a:cxn ang="0">
                  <a:pos x="connsiteX0" y="connsiteY0"/>
                </a:cxn>
                <a:cxn ang="0">
                  <a:pos x="connsiteX1" y="connsiteY1"/>
                </a:cxn>
                <a:cxn ang="0">
                  <a:pos x="connsiteX2" y="connsiteY2"/>
                </a:cxn>
              </a:cxnLst>
              <a:rect l="l" t="t" r="r" b="b"/>
              <a:pathLst>
                <a:path w="9525" h="66675">
                  <a:moveTo>
                    <a:pt x="7144" y="7144"/>
                  </a:moveTo>
                  <a:lnTo>
                    <a:pt x="7144" y="60208"/>
                  </a:lnTo>
                  <a:lnTo>
                    <a:pt x="7144" y="6020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91" name="Freeform: Shape 5126">
              <a:extLst>
                <a:ext uri="{FF2B5EF4-FFF2-40B4-BE49-F238E27FC236}">
                  <a16:creationId xmlns:a16="http://schemas.microsoft.com/office/drawing/2014/main" id="{C4CC969C-9B28-4692-BA13-431C25B00E93}"/>
                </a:ext>
              </a:extLst>
            </p:cNvPr>
            <p:cNvSpPr/>
            <p:nvPr/>
          </p:nvSpPr>
          <p:spPr>
            <a:xfrm>
              <a:off x="2402681" y="2655094"/>
              <a:ext cx="4324350" cy="1495425"/>
            </a:xfrm>
            <a:custGeom>
              <a:avLst/>
              <a:gdLst>
                <a:gd name="connsiteX0" fmla="*/ 4325541 w 4324350"/>
                <a:gd name="connsiteY0" fmla="*/ 1496330 h 1495425"/>
                <a:gd name="connsiteX1" fmla="*/ 3918480 w 4324350"/>
                <a:gd name="connsiteY1" fmla="*/ 1496330 h 1495425"/>
                <a:gd name="connsiteX2" fmla="*/ 3918480 w 4324350"/>
                <a:gd name="connsiteY2" fmla="*/ 1268787 h 1495425"/>
                <a:gd name="connsiteX3" fmla="*/ 2431818 w 4324350"/>
                <a:gd name="connsiteY3" fmla="*/ 1268787 h 1495425"/>
                <a:gd name="connsiteX4" fmla="*/ 2431818 w 4324350"/>
                <a:gd name="connsiteY4" fmla="*/ 1238441 h 1495425"/>
                <a:gd name="connsiteX5" fmla="*/ 2378726 w 4324350"/>
                <a:gd name="connsiteY5" fmla="*/ 1238441 h 1495425"/>
                <a:gd name="connsiteX6" fmla="*/ 2378726 w 4324350"/>
                <a:gd name="connsiteY6" fmla="*/ 1218219 h 1495425"/>
                <a:gd name="connsiteX7" fmla="*/ 2252301 w 4324350"/>
                <a:gd name="connsiteY7" fmla="*/ 1218219 h 1495425"/>
                <a:gd name="connsiteX8" fmla="*/ 2252301 w 4324350"/>
                <a:gd name="connsiteY8" fmla="*/ 1175233 h 1495425"/>
                <a:gd name="connsiteX9" fmla="*/ 2032340 w 4324350"/>
                <a:gd name="connsiteY9" fmla="*/ 1175233 h 1495425"/>
                <a:gd name="connsiteX10" fmla="*/ 2032340 w 4324350"/>
                <a:gd name="connsiteY10" fmla="*/ 1132256 h 1495425"/>
                <a:gd name="connsiteX11" fmla="*/ 1751695 w 4324350"/>
                <a:gd name="connsiteY11" fmla="*/ 1132256 h 1495425"/>
                <a:gd name="connsiteX12" fmla="*/ 1751695 w 4324350"/>
                <a:gd name="connsiteY12" fmla="*/ 1101909 h 1495425"/>
                <a:gd name="connsiteX13" fmla="*/ 1673314 w 4324350"/>
                <a:gd name="connsiteY13" fmla="*/ 1101909 h 1495425"/>
                <a:gd name="connsiteX14" fmla="*/ 1673314 w 4324350"/>
                <a:gd name="connsiteY14" fmla="*/ 1063990 h 1495425"/>
                <a:gd name="connsiteX15" fmla="*/ 1615164 w 4324350"/>
                <a:gd name="connsiteY15" fmla="*/ 1063990 h 1495425"/>
                <a:gd name="connsiteX16" fmla="*/ 1615164 w 4324350"/>
                <a:gd name="connsiteY16" fmla="*/ 1036177 h 1495425"/>
                <a:gd name="connsiteX17" fmla="*/ 1584827 w 4324350"/>
                <a:gd name="connsiteY17" fmla="*/ 1036177 h 1495425"/>
                <a:gd name="connsiteX18" fmla="*/ 1584827 w 4324350"/>
                <a:gd name="connsiteY18" fmla="*/ 985609 h 1495425"/>
                <a:gd name="connsiteX19" fmla="*/ 1412900 w 4324350"/>
                <a:gd name="connsiteY19" fmla="*/ 985609 h 1495425"/>
                <a:gd name="connsiteX20" fmla="*/ 1412900 w 4324350"/>
                <a:gd name="connsiteY20" fmla="*/ 947684 h 1495425"/>
                <a:gd name="connsiteX21" fmla="*/ 1392669 w 4324350"/>
                <a:gd name="connsiteY21" fmla="*/ 947684 h 1495425"/>
                <a:gd name="connsiteX22" fmla="*/ 1392669 w 4324350"/>
                <a:gd name="connsiteY22" fmla="*/ 914815 h 1495425"/>
                <a:gd name="connsiteX23" fmla="*/ 1301649 w 4324350"/>
                <a:gd name="connsiteY23" fmla="*/ 914815 h 1495425"/>
                <a:gd name="connsiteX24" fmla="*/ 1301649 w 4324350"/>
                <a:gd name="connsiteY24" fmla="*/ 892061 h 1495425"/>
                <a:gd name="connsiteX25" fmla="*/ 1122140 w 4324350"/>
                <a:gd name="connsiteY25" fmla="*/ 892061 h 1495425"/>
                <a:gd name="connsiteX26" fmla="*/ 1122140 w 4324350"/>
                <a:gd name="connsiteY26" fmla="*/ 854135 h 1495425"/>
                <a:gd name="connsiteX27" fmla="*/ 1028595 w 4324350"/>
                <a:gd name="connsiteY27" fmla="*/ 854135 h 1495425"/>
                <a:gd name="connsiteX28" fmla="*/ 1028595 w 4324350"/>
                <a:gd name="connsiteY28" fmla="*/ 813683 h 1495425"/>
                <a:gd name="connsiteX29" fmla="*/ 725191 w 4324350"/>
                <a:gd name="connsiteY29" fmla="*/ 813683 h 1495425"/>
                <a:gd name="connsiteX30" fmla="*/ 725191 w 4324350"/>
                <a:gd name="connsiteY30" fmla="*/ 737832 h 1495425"/>
                <a:gd name="connsiteX31" fmla="*/ 697379 w 4324350"/>
                <a:gd name="connsiteY31" fmla="*/ 737832 h 1495425"/>
                <a:gd name="connsiteX32" fmla="*/ 697379 w 4324350"/>
                <a:gd name="connsiteY32" fmla="*/ 704963 h 1495425"/>
                <a:gd name="connsiteX33" fmla="*/ 674624 w 4324350"/>
                <a:gd name="connsiteY33" fmla="*/ 704963 h 1495425"/>
                <a:gd name="connsiteX34" fmla="*/ 674624 w 4324350"/>
                <a:gd name="connsiteY34" fmla="*/ 674624 h 1495425"/>
                <a:gd name="connsiteX35" fmla="*/ 598774 w 4324350"/>
                <a:gd name="connsiteY35" fmla="*/ 674624 h 1495425"/>
                <a:gd name="connsiteX36" fmla="*/ 598774 w 4324350"/>
                <a:gd name="connsiteY36" fmla="*/ 608888 h 1495425"/>
                <a:gd name="connsiteX37" fmla="*/ 553263 w 4324350"/>
                <a:gd name="connsiteY37" fmla="*/ 608888 h 1495425"/>
                <a:gd name="connsiteX38" fmla="*/ 553263 w 4324350"/>
                <a:gd name="connsiteY38" fmla="*/ 560849 h 1495425"/>
                <a:gd name="connsiteX39" fmla="*/ 490056 w 4324350"/>
                <a:gd name="connsiteY39" fmla="*/ 560849 h 1495425"/>
                <a:gd name="connsiteX40" fmla="*/ 490056 w 4324350"/>
                <a:gd name="connsiteY40" fmla="*/ 520396 h 1495425"/>
                <a:gd name="connsiteX41" fmla="*/ 452131 w 4324350"/>
                <a:gd name="connsiteY41" fmla="*/ 520396 h 1495425"/>
                <a:gd name="connsiteX42" fmla="*/ 452131 w 4324350"/>
                <a:gd name="connsiteY42" fmla="*/ 426848 h 1495425"/>
                <a:gd name="connsiteX43" fmla="*/ 414205 w 4324350"/>
                <a:gd name="connsiteY43" fmla="*/ 426848 h 1495425"/>
                <a:gd name="connsiteX44" fmla="*/ 414205 w 4324350"/>
                <a:gd name="connsiteY44" fmla="*/ 388922 h 1495425"/>
                <a:gd name="connsiteX45" fmla="*/ 393979 w 4324350"/>
                <a:gd name="connsiteY45" fmla="*/ 388922 h 1495425"/>
                <a:gd name="connsiteX46" fmla="*/ 393979 w 4324350"/>
                <a:gd name="connsiteY46" fmla="*/ 330771 h 1495425"/>
                <a:gd name="connsiteX47" fmla="*/ 350997 w 4324350"/>
                <a:gd name="connsiteY47" fmla="*/ 330771 h 1495425"/>
                <a:gd name="connsiteX48" fmla="*/ 350997 w 4324350"/>
                <a:gd name="connsiteY48" fmla="*/ 265034 h 1495425"/>
                <a:gd name="connsiteX49" fmla="*/ 315600 w 4324350"/>
                <a:gd name="connsiteY49" fmla="*/ 265034 h 1495425"/>
                <a:gd name="connsiteX50" fmla="*/ 315600 w 4324350"/>
                <a:gd name="connsiteY50" fmla="*/ 201825 h 1495425"/>
                <a:gd name="connsiteX51" fmla="*/ 272619 w 4324350"/>
                <a:gd name="connsiteY51" fmla="*/ 201825 h 1495425"/>
                <a:gd name="connsiteX52" fmla="*/ 272619 w 4324350"/>
                <a:gd name="connsiteY52" fmla="*/ 98164 h 1495425"/>
                <a:gd name="connsiteX53" fmla="*/ 234694 w 4324350"/>
                <a:gd name="connsiteY53" fmla="*/ 98164 h 1495425"/>
                <a:gd name="connsiteX54" fmla="*/ 234694 w 4324350"/>
                <a:gd name="connsiteY54" fmla="*/ 52654 h 1495425"/>
                <a:gd name="connsiteX55" fmla="*/ 136088 w 4324350"/>
                <a:gd name="connsiteY55" fmla="*/ 52654 h 1495425"/>
                <a:gd name="connsiteX56" fmla="*/ 136088 w 4324350"/>
                <a:gd name="connsiteY56" fmla="*/ 7144 h 1495425"/>
                <a:gd name="connsiteX57" fmla="*/ 7144 w 4324350"/>
                <a:gd name="connsiteY57" fmla="*/ 7144 h 149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324350" h="1495425">
                  <a:moveTo>
                    <a:pt x="4325541" y="1496330"/>
                  </a:moveTo>
                  <a:lnTo>
                    <a:pt x="3918480" y="1496330"/>
                  </a:lnTo>
                  <a:lnTo>
                    <a:pt x="3918480" y="1268787"/>
                  </a:lnTo>
                  <a:lnTo>
                    <a:pt x="2431818" y="1268787"/>
                  </a:lnTo>
                  <a:lnTo>
                    <a:pt x="2431818" y="1238441"/>
                  </a:lnTo>
                  <a:lnTo>
                    <a:pt x="2378726" y="1238441"/>
                  </a:lnTo>
                  <a:lnTo>
                    <a:pt x="2378726" y="1218219"/>
                  </a:lnTo>
                  <a:lnTo>
                    <a:pt x="2252301" y="1218219"/>
                  </a:lnTo>
                  <a:lnTo>
                    <a:pt x="2252301" y="1175233"/>
                  </a:lnTo>
                  <a:lnTo>
                    <a:pt x="2032340" y="1175233"/>
                  </a:lnTo>
                  <a:lnTo>
                    <a:pt x="2032340" y="1132256"/>
                  </a:lnTo>
                  <a:lnTo>
                    <a:pt x="1751695" y="1132256"/>
                  </a:lnTo>
                  <a:lnTo>
                    <a:pt x="1751695" y="1101909"/>
                  </a:lnTo>
                  <a:lnTo>
                    <a:pt x="1673314" y="1101909"/>
                  </a:lnTo>
                  <a:lnTo>
                    <a:pt x="1673314" y="1063990"/>
                  </a:lnTo>
                  <a:lnTo>
                    <a:pt x="1615164" y="1063990"/>
                  </a:lnTo>
                  <a:lnTo>
                    <a:pt x="1615164" y="1036177"/>
                  </a:lnTo>
                  <a:lnTo>
                    <a:pt x="1584827" y="1036177"/>
                  </a:lnTo>
                  <a:lnTo>
                    <a:pt x="1584827" y="985609"/>
                  </a:lnTo>
                  <a:lnTo>
                    <a:pt x="1412900" y="985609"/>
                  </a:lnTo>
                  <a:lnTo>
                    <a:pt x="1412900" y="947684"/>
                  </a:lnTo>
                  <a:lnTo>
                    <a:pt x="1392669" y="947684"/>
                  </a:lnTo>
                  <a:lnTo>
                    <a:pt x="1392669" y="914815"/>
                  </a:lnTo>
                  <a:lnTo>
                    <a:pt x="1301649" y="914815"/>
                  </a:lnTo>
                  <a:lnTo>
                    <a:pt x="1301649" y="892061"/>
                  </a:lnTo>
                  <a:lnTo>
                    <a:pt x="1122140" y="892061"/>
                  </a:lnTo>
                  <a:lnTo>
                    <a:pt x="1122140" y="854135"/>
                  </a:lnTo>
                  <a:lnTo>
                    <a:pt x="1028595" y="854135"/>
                  </a:lnTo>
                  <a:lnTo>
                    <a:pt x="1028595" y="813683"/>
                  </a:lnTo>
                  <a:lnTo>
                    <a:pt x="725191" y="813683"/>
                  </a:lnTo>
                  <a:lnTo>
                    <a:pt x="725191" y="737832"/>
                  </a:lnTo>
                  <a:lnTo>
                    <a:pt x="697379" y="737832"/>
                  </a:lnTo>
                  <a:lnTo>
                    <a:pt x="697379" y="704963"/>
                  </a:lnTo>
                  <a:lnTo>
                    <a:pt x="674624" y="704963"/>
                  </a:lnTo>
                  <a:lnTo>
                    <a:pt x="674624" y="674624"/>
                  </a:lnTo>
                  <a:lnTo>
                    <a:pt x="598774" y="674624"/>
                  </a:lnTo>
                  <a:lnTo>
                    <a:pt x="598774" y="608888"/>
                  </a:lnTo>
                  <a:lnTo>
                    <a:pt x="553263" y="608888"/>
                  </a:lnTo>
                  <a:lnTo>
                    <a:pt x="553263" y="560849"/>
                  </a:lnTo>
                  <a:lnTo>
                    <a:pt x="490056" y="560849"/>
                  </a:lnTo>
                  <a:lnTo>
                    <a:pt x="490056" y="520396"/>
                  </a:lnTo>
                  <a:lnTo>
                    <a:pt x="452131" y="520396"/>
                  </a:lnTo>
                  <a:lnTo>
                    <a:pt x="452131" y="426848"/>
                  </a:lnTo>
                  <a:lnTo>
                    <a:pt x="414205" y="426848"/>
                  </a:lnTo>
                  <a:lnTo>
                    <a:pt x="414205" y="388922"/>
                  </a:lnTo>
                  <a:lnTo>
                    <a:pt x="393979" y="388922"/>
                  </a:lnTo>
                  <a:lnTo>
                    <a:pt x="393979" y="330771"/>
                  </a:lnTo>
                  <a:lnTo>
                    <a:pt x="350997" y="330771"/>
                  </a:lnTo>
                  <a:lnTo>
                    <a:pt x="350997" y="265034"/>
                  </a:lnTo>
                  <a:lnTo>
                    <a:pt x="315600" y="265034"/>
                  </a:lnTo>
                  <a:lnTo>
                    <a:pt x="315600" y="201825"/>
                  </a:lnTo>
                  <a:lnTo>
                    <a:pt x="272619" y="201825"/>
                  </a:lnTo>
                  <a:lnTo>
                    <a:pt x="272619" y="98164"/>
                  </a:lnTo>
                  <a:lnTo>
                    <a:pt x="234694" y="98164"/>
                  </a:lnTo>
                  <a:lnTo>
                    <a:pt x="234694" y="52654"/>
                  </a:lnTo>
                  <a:lnTo>
                    <a:pt x="136088" y="52654"/>
                  </a:lnTo>
                  <a:lnTo>
                    <a:pt x="136088" y="7144"/>
                  </a:lnTo>
                  <a:lnTo>
                    <a:pt x="7144" y="714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92" name="Freeform: Shape 5127">
              <a:extLst>
                <a:ext uri="{FF2B5EF4-FFF2-40B4-BE49-F238E27FC236}">
                  <a16:creationId xmlns:a16="http://schemas.microsoft.com/office/drawing/2014/main" id="{B625F451-DCE0-41E5-8250-FA34EE749904}"/>
                </a:ext>
              </a:extLst>
            </p:cNvPr>
            <p:cNvSpPr/>
            <p:nvPr/>
          </p:nvSpPr>
          <p:spPr>
            <a:xfrm>
              <a:off x="6644878" y="4144280"/>
              <a:ext cx="9525" cy="66675"/>
            </a:xfrm>
            <a:custGeom>
              <a:avLst/>
              <a:gdLst>
                <a:gd name="connsiteX0" fmla="*/ 7144 w 9525"/>
                <a:gd name="connsiteY0" fmla="*/ 7144 h 66675"/>
                <a:gd name="connsiteX1" fmla="*/ 7144 w 9525"/>
                <a:gd name="connsiteY1" fmla="*/ 60208 h 66675"/>
                <a:gd name="connsiteX2" fmla="*/ 7144 w 9525"/>
                <a:gd name="connsiteY2" fmla="*/ 60208 h 66675"/>
              </a:gdLst>
              <a:ahLst/>
              <a:cxnLst>
                <a:cxn ang="0">
                  <a:pos x="connsiteX0" y="connsiteY0"/>
                </a:cxn>
                <a:cxn ang="0">
                  <a:pos x="connsiteX1" y="connsiteY1"/>
                </a:cxn>
                <a:cxn ang="0">
                  <a:pos x="connsiteX2" y="connsiteY2"/>
                </a:cxn>
              </a:cxnLst>
              <a:rect l="l" t="t" r="r" b="b"/>
              <a:pathLst>
                <a:path w="9525" h="66675">
                  <a:moveTo>
                    <a:pt x="7144" y="7144"/>
                  </a:moveTo>
                  <a:lnTo>
                    <a:pt x="7144" y="60208"/>
                  </a:lnTo>
                  <a:lnTo>
                    <a:pt x="7144" y="6020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93" name="Freeform: Shape 5128">
              <a:extLst>
                <a:ext uri="{FF2B5EF4-FFF2-40B4-BE49-F238E27FC236}">
                  <a16:creationId xmlns:a16="http://schemas.microsoft.com/office/drawing/2014/main" id="{610AAB30-45E0-4E23-88B4-DA61FC934F32}"/>
                </a:ext>
              </a:extLst>
            </p:cNvPr>
            <p:cNvSpPr/>
            <p:nvPr/>
          </p:nvSpPr>
          <p:spPr>
            <a:xfrm>
              <a:off x="6549628" y="4144280"/>
              <a:ext cx="9525" cy="66675"/>
            </a:xfrm>
            <a:custGeom>
              <a:avLst/>
              <a:gdLst>
                <a:gd name="connsiteX0" fmla="*/ 7144 w 9525"/>
                <a:gd name="connsiteY0" fmla="*/ 7144 h 66675"/>
                <a:gd name="connsiteX1" fmla="*/ 7144 w 9525"/>
                <a:gd name="connsiteY1" fmla="*/ 60208 h 66675"/>
                <a:gd name="connsiteX2" fmla="*/ 7144 w 9525"/>
                <a:gd name="connsiteY2" fmla="*/ 60208 h 66675"/>
              </a:gdLst>
              <a:ahLst/>
              <a:cxnLst>
                <a:cxn ang="0">
                  <a:pos x="connsiteX0" y="connsiteY0"/>
                </a:cxn>
                <a:cxn ang="0">
                  <a:pos x="connsiteX1" y="connsiteY1"/>
                </a:cxn>
                <a:cxn ang="0">
                  <a:pos x="connsiteX2" y="connsiteY2"/>
                </a:cxn>
              </a:cxnLst>
              <a:rect l="l" t="t" r="r" b="b"/>
              <a:pathLst>
                <a:path w="9525" h="66675">
                  <a:moveTo>
                    <a:pt x="7144" y="7144"/>
                  </a:moveTo>
                  <a:lnTo>
                    <a:pt x="7144" y="60208"/>
                  </a:lnTo>
                  <a:lnTo>
                    <a:pt x="7144" y="6020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94" name="Freeform: Shape 5129">
              <a:extLst>
                <a:ext uri="{FF2B5EF4-FFF2-40B4-BE49-F238E27FC236}">
                  <a16:creationId xmlns:a16="http://schemas.microsoft.com/office/drawing/2014/main" id="{D2D19799-3F1A-4D6B-9427-0ED158FE38A8}"/>
                </a:ext>
              </a:extLst>
            </p:cNvPr>
            <p:cNvSpPr/>
            <p:nvPr/>
          </p:nvSpPr>
          <p:spPr>
            <a:xfrm>
              <a:off x="6492478" y="4144280"/>
              <a:ext cx="9525" cy="66675"/>
            </a:xfrm>
            <a:custGeom>
              <a:avLst/>
              <a:gdLst>
                <a:gd name="connsiteX0" fmla="*/ 7144 w 9525"/>
                <a:gd name="connsiteY0" fmla="*/ 7144 h 66675"/>
                <a:gd name="connsiteX1" fmla="*/ 7144 w 9525"/>
                <a:gd name="connsiteY1" fmla="*/ 60208 h 66675"/>
                <a:gd name="connsiteX2" fmla="*/ 7144 w 9525"/>
                <a:gd name="connsiteY2" fmla="*/ 60208 h 66675"/>
              </a:gdLst>
              <a:ahLst/>
              <a:cxnLst>
                <a:cxn ang="0">
                  <a:pos x="connsiteX0" y="connsiteY0"/>
                </a:cxn>
                <a:cxn ang="0">
                  <a:pos x="connsiteX1" y="connsiteY1"/>
                </a:cxn>
                <a:cxn ang="0">
                  <a:pos x="connsiteX2" y="connsiteY2"/>
                </a:cxn>
              </a:cxnLst>
              <a:rect l="l" t="t" r="r" b="b"/>
              <a:pathLst>
                <a:path w="9525" h="66675">
                  <a:moveTo>
                    <a:pt x="7144" y="7144"/>
                  </a:moveTo>
                  <a:lnTo>
                    <a:pt x="7144" y="60208"/>
                  </a:lnTo>
                  <a:lnTo>
                    <a:pt x="7144" y="6020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95" name="Freeform: Shape 5130">
              <a:extLst>
                <a:ext uri="{FF2B5EF4-FFF2-40B4-BE49-F238E27FC236}">
                  <a16:creationId xmlns:a16="http://schemas.microsoft.com/office/drawing/2014/main" id="{7E7D98B9-16B3-4091-A10D-430B2DFABA96}"/>
                </a:ext>
              </a:extLst>
            </p:cNvPr>
            <p:cNvSpPr/>
            <p:nvPr/>
          </p:nvSpPr>
          <p:spPr>
            <a:xfrm>
              <a:off x="6435328" y="4144280"/>
              <a:ext cx="9525" cy="66675"/>
            </a:xfrm>
            <a:custGeom>
              <a:avLst/>
              <a:gdLst>
                <a:gd name="connsiteX0" fmla="*/ 7144 w 9525"/>
                <a:gd name="connsiteY0" fmla="*/ 7144 h 66675"/>
                <a:gd name="connsiteX1" fmla="*/ 7144 w 9525"/>
                <a:gd name="connsiteY1" fmla="*/ 60208 h 66675"/>
                <a:gd name="connsiteX2" fmla="*/ 7144 w 9525"/>
                <a:gd name="connsiteY2" fmla="*/ 60208 h 66675"/>
              </a:gdLst>
              <a:ahLst/>
              <a:cxnLst>
                <a:cxn ang="0">
                  <a:pos x="connsiteX0" y="connsiteY0"/>
                </a:cxn>
                <a:cxn ang="0">
                  <a:pos x="connsiteX1" y="connsiteY1"/>
                </a:cxn>
                <a:cxn ang="0">
                  <a:pos x="connsiteX2" y="connsiteY2"/>
                </a:cxn>
              </a:cxnLst>
              <a:rect l="l" t="t" r="r" b="b"/>
              <a:pathLst>
                <a:path w="9525" h="66675">
                  <a:moveTo>
                    <a:pt x="7144" y="7144"/>
                  </a:moveTo>
                  <a:lnTo>
                    <a:pt x="7144" y="60208"/>
                  </a:lnTo>
                  <a:lnTo>
                    <a:pt x="7144" y="6020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96" name="Freeform: Shape 5131">
              <a:extLst>
                <a:ext uri="{FF2B5EF4-FFF2-40B4-BE49-F238E27FC236}">
                  <a16:creationId xmlns:a16="http://schemas.microsoft.com/office/drawing/2014/main" id="{C6B96F51-D04E-454D-9464-2C0303F7A331}"/>
                </a:ext>
              </a:extLst>
            </p:cNvPr>
            <p:cNvSpPr/>
            <p:nvPr/>
          </p:nvSpPr>
          <p:spPr>
            <a:xfrm>
              <a:off x="6359128" y="4144280"/>
              <a:ext cx="9525" cy="66675"/>
            </a:xfrm>
            <a:custGeom>
              <a:avLst/>
              <a:gdLst>
                <a:gd name="connsiteX0" fmla="*/ 7144 w 9525"/>
                <a:gd name="connsiteY0" fmla="*/ 7144 h 66675"/>
                <a:gd name="connsiteX1" fmla="*/ 7144 w 9525"/>
                <a:gd name="connsiteY1" fmla="*/ 60208 h 66675"/>
                <a:gd name="connsiteX2" fmla="*/ 7144 w 9525"/>
                <a:gd name="connsiteY2" fmla="*/ 60208 h 66675"/>
              </a:gdLst>
              <a:ahLst/>
              <a:cxnLst>
                <a:cxn ang="0">
                  <a:pos x="connsiteX0" y="connsiteY0"/>
                </a:cxn>
                <a:cxn ang="0">
                  <a:pos x="connsiteX1" y="connsiteY1"/>
                </a:cxn>
                <a:cxn ang="0">
                  <a:pos x="connsiteX2" y="connsiteY2"/>
                </a:cxn>
              </a:cxnLst>
              <a:rect l="l" t="t" r="r" b="b"/>
              <a:pathLst>
                <a:path w="9525" h="66675">
                  <a:moveTo>
                    <a:pt x="7144" y="7144"/>
                  </a:moveTo>
                  <a:lnTo>
                    <a:pt x="7144" y="60208"/>
                  </a:lnTo>
                  <a:lnTo>
                    <a:pt x="7144" y="6020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97" name="Freeform: Shape 5132">
              <a:extLst>
                <a:ext uri="{FF2B5EF4-FFF2-40B4-BE49-F238E27FC236}">
                  <a16:creationId xmlns:a16="http://schemas.microsoft.com/office/drawing/2014/main" id="{5743EF38-110B-429E-A31A-C088FEBCD636}"/>
                </a:ext>
              </a:extLst>
            </p:cNvPr>
            <p:cNvSpPr/>
            <p:nvPr/>
          </p:nvSpPr>
          <p:spPr>
            <a:xfrm>
              <a:off x="624229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98" name="Freeform: Shape 5133">
              <a:extLst>
                <a:ext uri="{FF2B5EF4-FFF2-40B4-BE49-F238E27FC236}">
                  <a16:creationId xmlns:a16="http://schemas.microsoft.com/office/drawing/2014/main" id="{89A5AE4A-3057-44B5-826B-FCEA0C3D7350}"/>
                </a:ext>
              </a:extLst>
            </p:cNvPr>
            <p:cNvSpPr/>
            <p:nvPr/>
          </p:nvSpPr>
          <p:spPr>
            <a:xfrm>
              <a:off x="616609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199" name="Freeform: Shape 5134">
              <a:extLst>
                <a:ext uri="{FF2B5EF4-FFF2-40B4-BE49-F238E27FC236}">
                  <a16:creationId xmlns:a16="http://schemas.microsoft.com/office/drawing/2014/main" id="{623B353D-D1B7-4EBE-9717-C05F12245285}"/>
                </a:ext>
              </a:extLst>
            </p:cNvPr>
            <p:cNvSpPr/>
            <p:nvPr/>
          </p:nvSpPr>
          <p:spPr>
            <a:xfrm>
              <a:off x="614704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200" name="Freeform: Shape 5135">
              <a:extLst>
                <a:ext uri="{FF2B5EF4-FFF2-40B4-BE49-F238E27FC236}">
                  <a16:creationId xmlns:a16="http://schemas.microsoft.com/office/drawing/2014/main" id="{2FF5C286-3756-4FFC-B700-9447E443E12E}"/>
                </a:ext>
              </a:extLst>
            </p:cNvPr>
            <p:cNvSpPr/>
            <p:nvPr/>
          </p:nvSpPr>
          <p:spPr>
            <a:xfrm>
              <a:off x="610894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201" name="Freeform: Shape 5136">
              <a:extLst>
                <a:ext uri="{FF2B5EF4-FFF2-40B4-BE49-F238E27FC236}">
                  <a16:creationId xmlns:a16="http://schemas.microsoft.com/office/drawing/2014/main" id="{C793E062-F087-4E25-B3E3-700573BC1F60}"/>
                </a:ext>
              </a:extLst>
            </p:cNvPr>
            <p:cNvSpPr/>
            <p:nvPr/>
          </p:nvSpPr>
          <p:spPr>
            <a:xfrm>
              <a:off x="608989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202" name="Freeform: Shape 5137">
              <a:extLst>
                <a:ext uri="{FF2B5EF4-FFF2-40B4-BE49-F238E27FC236}">
                  <a16:creationId xmlns:a16="http://schemas.microsoft.com/office/drawing/2014/main" id="{F744868C-F385-4865-A547-E7B0C3639893}"/>
                </a:ext>
              </a:extLst>
            </p:cNvPr>
            <p:cNvSpPr/>
            <p:nvPr/>
          </p:nvSpPr>
          <p:spPr>
            <a:xfrm>
              <a:off x="597559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203" name="Freeform: Shape 5138">
              <a:extLst>
                <a:ext uri="{FF2B5EF4-FFF2-40B4-BE49-F238E27FC236}">
                  <a16:creationId xmlns:a16="http://schemas.microsoft.com/office/drawing/2014/main" id="{50F4F416-114E-405A-9F15-E2EDD3BBD92F}"/>
                </a:ext>
              </a:extLst>
            </p:cNvPr>
            <p:cNvSpPr/>
            <p:nvPr/>
          </p:nvSpPr>
          <p:spPr>
            <a:xfrm>
              <a:off x="593749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204" name="Freeform: Shape 5139">
              <a:extLst>
                <a:ext uri="{FF2B5EF4-FFF2-40B4-BE49-F238E27FC236}">
                  <a16:creationId xmlns:a16="http://schemas.microsoft.com/office/drawing/2014/main" id="{F8F62341-F333-42D4-8D6E-02005A5D3B81}"/>
                </a:ext>
              </a:extLst>
            </p:cNvPr>
            <p:cNvSpPr/>
            <p:nvPr/>
          </p:nvSpPr>
          <p:spPr>
            <a:xfrm>
              <a:off x="586129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205" name="Freeform: Shape 5140">
              <a:extLst>
                <a:ext uri="{FF2B5EF4-FFF2-40B4-BE49-F238E27FC236}">
                  <a16:creationId xmlns:a16="http://schemas.microsoft.com/office/drawing/2014/main" id="{67451D49-8225-4CED-BE79-08FDEEF2B51D}"/>
                </a:ext>
              </a:extLst>
            </p:cNvPr>
            <p:cNvSpPr/>
            <p:nvPr/>
          </p:nvSpPr>
          <p:spPr>
            <a:xfrm>
              <a:off x="580414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206" name="Freeform: Shape 5141">
              <a:extLst>
                <a:ext uri="{FF2B5EF4-FFF2-40B4-BE49-F238E27FC236}">
                  <a16:creationId xmlns:a16="http://schemas.microsoft.com/office/drawing/2014/main" id="{5902090A-2D45-4278-BAED-DB8EFEB7ABAC}"/>
                </a:ext>
              </a:extLst>
            </p:cNvPr>
            <p:cNvSpPr/>
            <p:nvPr/>
          </p:nvSpPr>
          <p:spPr>
            <a:xfrm>
              <a:off x="578509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207" name="Freeform: Shape 5142">
              <a:extLst>
                <a:ext uri="{FF2B5EF4-FFF2-40B4-BE49-F238E27FC236}">
                  <a16:creationId xmlns:a16="http://schemas.microsoft.com/office/drawing/2014/main" id="{46E33DF8-5B8B-401F-ADF0-2D100E854F86}"/>
                </a:ext>
              </a:extLst>
            </p:cNvPr>
            <p:cNvSpPr/>
            <p:nvPr/>
          </p:nvSpPr>
          <p:spPr>
            <a:xfrm>
              <a:off x="576604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208" name="Freeform: Shape 5143">
              <a:extLst>
                <a:ext uri="{FF2B5EF4-FFF2-40B4-BE49-F238E27FC236}">
                  <a16:creationId xmlns:a16="http://schemas.microsoft.com/office/drawing/2014/main" id="{02FAB78B-3399-482C-B92C-66BA028EDBFF}"/>
                </a:ext>
              </a:extLst>
            </p:cNvPr>
            <p:cNvSpPr/>
            <p:nvPr/>
          </p:nvSpPr>
          <p:spPr>
            <a:xfrm>
              <a:off x="574699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209" name="Freeform: Shape 5144">
              <a:extLst>
                <a:ext uri="{FF2B5EF4-FFF2-40B4-BE49-F238E27FC236}">
                  <a16:creationId xmlns:a16="http://schemas.microsoft.com/office/drawing/2014/main" id="{A206D7A9-E0B1-4B75-A417-CFB6F0D4DCD8}"/>
                </a:ext>
              </a:extLst>
            </p:cNvPr>
            <p:cNvSpPr/>
            <p:nvPr/>
          </p:nvSpPr>
          <p:spPr>
            <a:xfrm>
              <a:off x="572794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210" name="Freeform: Shape 5145">
              <a:extLst>
                <a:ext uri="{FF2B5EF4-FFF2-40B4-BE49-F238E27FC236}">
                  <a16:creationId xmlns:a16="http://schemas.microsoft.com/office/drawing/2014/main" id="{56ADBD3F-CE19-45CB-9341-5093E7F2E0E1}"/>
                </a:ext>
              </a:extLst>
            </p:cNvPr>
            <p:cNvSpPr/>
            <p:nvPr/>
          </p:nvSpPr>
          <p:spPr>
            <a:xfrm>
              <a:off x="570889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211" name="Freeform: Shape 5146">
              <a:extLst>
                <a:ext uri="{FF2B5EF4-FFF2-40B4-BE49-F238E27FC236}">
                  <a16:creationId xmlns:a16="http://schemas.microsoft.com/office/drawing/2014/main" id="{4FB7119C-8CE2-4C9D-AD51-53C05725BC74}"/>
                </a:ext>
              </a:extLst>
            </p:cNvPr>
            <p:cNvSpPr/>
            <p:nvPr/>
          </p:nvSpPr>
          <p:spPr>
            <a:xfrm>
              <a:off x="568984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212" name="Freeform: Shape 5147">
              <a:extLst>
                <a:ext uri="{FF2B5EF4-FFF2-40B4-BE49-F238E27FC236}">
                  <a16:creationId xmlns:a16="http://schemas.microsoft.com/office/drawing/2014/main" id="{503718B0-EF61-4A2C-B8E0-EF8C30C8FA1D}"/>
                </a:ext>
              </a:extLst>
            </p:cNvPr>
            <p:cNvSpPr/>
            <p:nvPr/>
          </p:nvSpPr>
          <p:spPr>
            <a:xfrm>
              <a:off x="567079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213" name="Freeform: Shape 5148">
              <a:extLst>
                <a:ext uri="{FF2B5EF4-FFF2-40B4-BE49-F238E27FC236}">
                  <a16:creationId xmlns:a16="http://schemas.microsoft.com/office/drawing/2014/main" id="{10610353-DFE2-4ABC-9456-5A51C7A2CDE0}"/>
                </a:ext>
              </a:extLst>
            </p:cNvPr>
            <p:cNvSpPr/>
            <p:nvPr/>
          </p:nvSpPr>
          <p:spPr>
            <a:xfrm>
              <a:off x="563269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214" name="Freeform: Shape 5149">
              <a:extLst>
                <a:ext uri="{FF2B5EF4-FFF2-40B4-BE49-F238E27FC236}">
                  <a16:creationId xmlns:a16="http://schemas.microsoft.com/office/drawing/2014/main" id="{68CE0587-CFC6-475D-BB37-01502D381ECD}"/>
                </a:ext>
              </a:extLst>
            </p:cNvPr>
            <p:cNvSpPr/>
            <p:nvPr/>
          </p:nvSpPr>
          <p:spPr>
            <a:xfrm>
              <a:off x="561364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215" name="Freeform: Shape 5150">
              <a:extLst>
                <a:ext uri="{FF2B5EF4-FFF2-40B4-BE49-F238E27FC236}">
                  <a16:creationId xmlns:a16="http://schemas.microsoft.com/office/drawing/2014/main" id="{B4E0EACD-9426-4ACB-B1FC-45535AAE8186}"/>
                </a:ext>
              </a:extLst>
            </p:cNvPr>
            <p:cNvSpPr/>
            <p:nvPr/>
          </p:nvSpPr>
          <p:spPr>
            <a:xfrm>
              <a:off x="559459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216" name="Freeform: Shape 5151">
              <a:extLst>
                <a:ext uri="{FF2B5EF4-FFF2-40B4-BE49-F238E27FC236}">
                  <a16:creationId xmlns:a16="http://schemas.microsoft.com/office/drawing/2014/main" id="{A68DD7BE-E0D8-4A2D-AAD8-ECF26CF0FA35}"/>
                </a:ext>
              </a:extLst>
            </p:cNvPr>
            <p:cNvSpPr/>
            <p:nvPr/>
          </p:nvSpPr>
          <p:spPr>
            <a:xfrm>
              <a:off x="557554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217" name="Freeform: Shape 5152">
              <a:extLst>
                <a:ext uri="{FF2B5EF4-FFF2-40B4-BE49-F238E27FC236}">
                  <a16:creationId xmlns:a16="http://schemas.microsoft.com/office/drawing/2014/main" id="{5D128F92-3BB7-434E-9CC4-7C68C25BBD48}"/>
                </a:ext>
              </a:extLst>
            </p:cNvPr>
            <p:cNvSpPr/>
            <p:nvPr/>
          </p:nvSpPr>
          <p:spPr>
            <a:xfrm>
              <a:off x="555649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218" name="Freeform: Shape 5153">
              <a:extLst>
                <a:ext uri="{FF2B5EF4-FFF2-40B4-BE49-F238E27FC236}">
                  <a16:creationId xmlns:a16="http://schemas.microsoft.com/office/drawing/2014/main" id="{13AA0804-F0A5-48D0-8E4B-9A89B40D40E3}"/>
                </a:ext>
              </a:extLst>
            </p:cNvPr>
            <p:cNvSpPr/>
            <p:nvPr/>
          </p:nvSpPr>
          <p:spPr>
            <a:xfrm>
              <a:off x="551839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219" name="Freeform: Shape 5154">
              <a:extLst>
                <a:ext uri="{FF2B5EF4-FFF2-40B4-BE49-F238E27FC236}">
                  <a16:creationId xmlns:a16="http://schemas.microsoft.com/office/drawing/2014/main" id="{60F643F3-5727-42D8-BFC6-9E6C41B95E0F}"/>
                </a:ext>
              </a:extLst>
            </p:cNvPr>
            <p:cNvSpPr/>
            <p:nvPr/>
          </p:nvSpPr>
          <p:spPr>
            <a:xfrm>
              <a:off x="549934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220" name="Freeform: Shape 5155">
              <a:extLst>
                <a:ext uri="{FF2B5EF4-FFF2-40B4-BE49-F238E27FC236}">
                  <a16:creationId xmlns:a16="http://schemas.microsoft.com/office/drawing/2014/main" id="{4380DEDD-0691-45F3-95CC-068BB9459D1F}"/>
                </a:ext>
              </a:extLst>
            </p:cNvPr>
            <p:cNvSpPr/>
            <p:nvPr/>
          </p:nvSpPr>
          <p:spPr>
            <a:xfrm>
              <a:off x="523263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221" name="Freeform: Shape 5156">
              <a:extLst>
                <a:ext uri="{FF2B5EF4-FFF2-40B4-BE49-F238E27FC236}">
                  <a16:creationId xmlns:a16="http://schemas.microsoft.com/office/drawing/2014/main" id="{6EA5AE7D-F72C-4A95-A8B7-7445DF0AD158}"/>
                </a:ext>
              </a:extLst>
            </p:cNvPr>
            <p:cNvSpPr/>
            <p:nvPr/>
          </p:nvSpPr>
          <p:spPr>
            <a:xfrm>
              <a:off x="521358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222" name="Freeform: Shape 5157">
              <a:extLst>
                <a:ext uri="{FF2B5EF4-FFF2-40B4-BE49-F238E27FC236}">
                  <a16:creationId xmlns:a16="http://schemas.microsoft.com/office/drawing/2014/main" id="{73E2A045-A84A-41DB-B8D5-E9F34EB22054}"/>
                </a:ext>
              </a:extLst>
            </p:cNvPr>
            <p:cNvSpPr/>
            <p:nvPr/>
          </p:nvSpPr>
          <p:spPr>
            <a:xfrm>
              <a:off x="506118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223" name="Freeform: Shape 5158">
              <a:extLst>
                <a:ext uri="{FF2B5EF4-FFF2-40B4-BE49-F238E27FC236}">
                  <a16:creationId xmlns:a16="http://schemas.microsoft.com/office/drawing/2014/main" id="{212BF240-811A-4B15-8F11-812B29F10E7D}"/>
                </a:ext>
              </a:extLst>
            </p:cNvPr>
            <p:cNvSpPr/>
            <p:nvPr/>
          </p:nvSpPr>
          <p:spPr>
            <a:xfrm>
              <a:off x="5042135" y="391703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224" name="Freeform: Shape 5159">
              <a:extLst>
                <a:ext uri="{FF2B5EF4-FFF2-40B4-BE49-F238E27FC236}">
                  <a16:creationId xmlns:a16="http://schemas.microsoft.com/office/drawing/2014/main" id="{F8F86BE6-87D7-474E-962B-0B77BBC61D21}"/>
                </a:ext>
              </a:extLst>
            </p:cNvPr>
            <p:cNvSpPr/>
            <p:nvPr/>
          </p:nvSpPr>
          <p:spPr>
            <a:xfrm>
              <a:off x="4756385" y="385988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225" name="Freeform: Shape 5160">
              <a:extLst>
                <a:ext uri="{FF2B5EF4-FFF2-40B4-BE49-F238E27FC236}">
                  <a16:creationId xmlns:a16="http://schemas.microsoft.com/office/drawing/2014/main" id="{AC0A1B33-677D-4228-B2F5-88CA5A3C1E31}"/>
                </a:ext>
              </a:extLst>
            </p:cNvPr>
            <p:cNvSpPr/>
            <p:nvPr/>
          </p:nvSpPr>
          <p:spPr>
            <a:xfrm>
              <a:off x="4680185" y="385988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226" name="Freeform: Shape 5161">
              <a:extLst>
                <a:ext uri="{FF2B5EF4-FFF2-40B4-BE49-F238E27FC236}">
                  <a16:creationId xmlns:a16="http://schemas.microsoft.com/office/drawing/2014/main" id="{37682061-48E8-4B37-A634-4C2B7E8C0E1E}"/>
                </a:ext>
              </a:extLst>
            </p:cNvPr>
            <p:cNvSpPr/>
            <p:nvPr/>
          </p:nvSpPr>
          <p:spPr>
            <a:xfrm>
              <a:off x="4508735" y="382178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227" name="Freeform: Shape 5162">
              <a:extLst>
                <a:ext uri="{FF2B5EF4-FFF2-40B4-BE49-F238E27FC236}">
                  <a16:creationId xmlns:a16="http://schemas.microsoft.com/office/drawing/2014/main" id="{29D5202D-F0D3-4FF6-B9AB-98B23258C598}"/>
                </a:ext>
              </a:extLst>
            </p:cNvPr>
            <p:cNvSpPr/>
            <p:nvPr/>
          </p:nvSpPr>
          <p:spPr>
            <a:xfrm>
              <a:off x="4470635" y="382178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sp>
          <p:nvSpPr>
            <p:cNvPr id="228" name="Freeform: Shape 5163">
              <a:extLst>
                <a:ext uri="{FF2B5EF4-FFF2-40B4-BE49-F238E27FC236}">
                  <a16:creationId xmlns:a16="http://schemas.microsoft.com/office/drawing/2014/main" id="{8265CCC6-313F-4719-9EA4-D591FF7BE3BC}"/>
                </a:ext>
              </a:extLst>
            </p:cNvPr>
            <p:cNvSpPr/>
            <p:nvPr/>
          </p:nvSpPr>
          <p:spPr>
            <a:xfrm>
              <a:off x="4451585" y="3821782"/>
              <a:ext cx="9525" cy="66675"/>
            </a:xfrm>
            <a:custGeom>
              <a:avLst/>
              <a:gdLst>
                <a:gd name="connsiteX0" fmla="*/ 7144 w 9525"/>
                <a:gd name="connsiteY0" fmla="*/ 7144 h 66675"/>
                <a:gd name="connsiteX1" fmla="*/ 7144 w 9525"/>
                <a:gd name="connsiteY1" fmla="*/ 60198 h 66675"/>
                <a:gd name="connsiteX2" fmla="*/ 7144 w 9525"/>
                <a:gd name="connsiteY2" fmla="*/ 60198 h 66675"/>
              </a:gdLst>
              <a:ahLst/>
              <a:cxnLst>
                <a:cxn ang="0">
                  <a:pos x="connsiteX0" y="connsiteY0"/>
                </a:cxn>
                <a:cxn ang="0">
                  <a:pos x="connsiteX1" y="connsiteY1"/>
                </a:cxn>
                <a:cxn ang="0">
                  <a:pos x="connsiteX2" y="connsiteY2"/>
                </a:cxn>
              </a:cxnLst>
              <a:rect l="l" t="t" r="r" b="b"/>
              <a:pathLst>
                <a:path w="9525" h="66675">
                  <a:moveTo>
                    <a:pt x="7144" y="7144"/>
                  </a:moveTo>
                  <a:lnTo>
                    <a:pt x="7144" y="60198"/>
                  </a:lnTo>
                  <a:lnTo>
                    <a:pt x="7144" y="6019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dirty="0">
                <a:solidFill>
                  <a:srgbClr val="4D4D4D"/>
                </a:solidFill>
                <a:latin typeface="Arial"/>
                <a:cs typeface="Arial"/>
              </a:endParaRPr>
            </a:p>
          </p:txBody>
        </p:sp>
      </p:grpSp>
      <p:sp>
        <p:nvSpPr>
          <p:cNvPr id="229" name="TextBox 228">
            <a:extLst>
              <a:ext uri="{FF2B5EF4-FFF2-40B4-BE49-F238E27FC236}">
                <a16:creationId xmlns:a16="http://schemas.microsoft.com/office/drawing/2014/main" id="{706E9987-AE87-4E8D-83BE-3EEA899A95BC}"/>
              </a:ext>
            </a:extLst>
          </p:cNvPr>
          <p:cNvSpPr txBox="1"/>
          <p:nvPr/>
        </p:nvSpPr>
        <p:spPr>
          <a:xfrm>
            <a:off x="158425" y="5325537"/>
            <a:ext cx="1256269" cy="276999"/>
          </a:xfrm>
          <a:prstGeom prst="rect">
            <a:avLst/>
          </a:prstGeom>
          <a:noFill/>
        </p:spPr>
        <p:txBody>
          <a:bodyPr wrap="square" rtlCol="0">
            <a:spAutoFit/>
          </a:bodyPr>
          <a:lstStyle/>
          <a:p>
            <a:pPr algn="r"/>
            <a:r>
              <a:rPr lang="fr-FR" sz="1200"/>
              <a:t>N</a:t>
            </a:r>
            <a:endParaRPr lang="fr-FR" sz="1200" dirty="0"/>
          </a:p>
        </p:txBody>
      </p:sp>
      <p:sp>
        <p:nvSpPr>
          <p:cNvPr id="230" name="TextBox 229">
            <a:extLst>
              <a:ext uri="{FF2B5EF4-FFF2-40B4-BE49-F238E27FC236}">
                <a16:creationId xmlns:a16="http://schemas.microsoft.com/office/drawing/2014/main" id="{706E9987-AE87-4E8D-83BE-3EEA899A95BC}"/>
              </a:ext>
            </a:extLst>
          </p:cNvPr>
          <p:cNvSpPr txBox="1"/>
          <p:nvPr/>
        </p:nvSpPr>
        <p:spPr>
          <a:xfrm>
            <a:off x="4309345" y="5325537"/>
            <a:ext cx="1256269" cy="276999"/>
          </a:xfrm>
          <a:prstGeom prst="rect">
            <a:avLst/>
          </a:prstGeom>
          <a:noFill/>
        </p:spPr>
        <p:txBody>
          <a:bodyPr wrap="square" rtlCol="0">
            <a:spAutoFit/>
          </a:bodyPr>
          <a:lstStyle/>
          <a:p>
            <a:pPr algn="r"/>
            <a:r>
              <a:rPr lang="fr-FR" sz="1200"/>
              <a:t>N</a:t>
            </a:r>
            <a:endParaRPr lang="fr-FR" sz="1200" dirty="0"/>
          </a:p>
        </p:txBody>
      </p:sp>
    </p:spTree>
    <p:custDataLst>
      <p:tags r:id="rId1"/>
    </p:custDataLst>
    <p:extLst>
      <p:ext uri="{BB962C8B-B14F-4D97-AF65-F5344CB8AC3E}">
        <p14:creationId xmlns:p14="http://schemas.microsoft.com/office/powerpoint/2010/main" val="15909785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noProof="0" dirty="0"/>
              <a:t>3503: </a:t>
            </a:r>
            <a:r>
              <a:rPr lang="fr-FR" dirty="0"/>
              <a:t>Association des signatures moléculaires du cancer du côlon avec le pronostic et la prédiction du bénéfice de l’oxaliplatine dans l’étude MOSAIC, étude internationale multicentrique de oxaliplatine/5FU-LV en traitement adjuvant du cancer du côlon – </a:t>
            </a:r>
            <a:r>
              <a:rPr lang="fr-FR" dirty="0" err="1"/>
              <a:t>Pogue-Geile</a:t>
            </a:r>
            <a:r>
              <a:rPr lang="fr-FR" dirty="0"/>
              <a:t> KL, et al</a:t>
            </a:r>
            <a:endParaRPr lang="fr-FR" noProof="0" dirty="0"/>
          </a:p>
        </p:txBody>
      </p:sp>
      <p:sp>
        <p:nvSpPr>
          <p:cNvPr id="5123" name="Rectangle 3"/>
          <p:cNvSpPr>
            <a:spLocks noGrp="1" noChangeArrowheads="1"/>
          </p:cNvSpPr>
          <p:nvPr>
            <p:ph idx="1"/>
          </p:nvPr>
        </p:nvSpPr>
        <p:spPr/>
        <p:txBody>
          <a:bodyPr/>
          <a:lstStyle/>
          <a:p>
            <a:pPr marL="0" indent="0">
              <a:buNone/>
            </a:pPr>
            <a:r>
              <a:rPr lang="fr-FR" b="1" noProof="0" dirty="0"/>
              <a:t>Conclusions</a:t>
            </a:r>
            <a:endParaRPr lang="fr-FR" noProof="0" dirty="0"/>
          </a:p>
          <a:p>
            <a:r>
              <a:rPr lang="fr-FR" b="1" noProof="0" dirty="0"/>
              <a:t>Chez ces patients </a:t>
            </a:r>
            <a:r>
              <a:rPr lang="fr-FR" b="1" dirty="0"/>
              <a:t>avec cancer du côlon </a:t>
            </a:r>
            <a:r>
              <a:rPr lang="fr-FR" b="1" noProof="0" dirty="0"/>
              <a:t>stade III classés comme ayant les sous-types CCRA et CMS, associer l’oxaliplatine au 5FU + leucovorine n’a pas apporté de bénéfices supplémentaires</a:t>
            </a:r>
          </a:p>
          <a:p>
            <a:r>
              <a:rPr lang="fr-FR" b="1" noProof="0" dirty="0"/>
              <a:t>Chez les patients avec tumeurs non stem-</a:t>
            </a:r>
            <a:r>
              <a:rPr lang="fr-FR" b="1" noProof="0" dirty="0" err="1"/>
              <a:t>like</a:t>
            </a:r>
            <a:r>
              <a:rPr lang="fr-FR" b="1" noProof="0" dirty="0"/>
              <a:t> et score RPS bas, l’oxaliplatine a apporté un bénéfice lorsqu’il était combiné à 5FU + leucovorine alors qu’il n’y a pas eu de bénéfice chez ceux </a:t>
            </a:r>
            <a:r>
              <a:rPr lang="fr-FR" b="1" noProof="0" dirty="0" smtClean="0"/>
              <a:t>avec </a:t>
            </a:r>
            <a:r>
              <a:rPr lang="fr-FR" b="1" noProof="0" dirty="0"/>
              <a:t>tumeurs stem-</a:t>
            </a:r>
            <a:r>
              <a:rPr lang="fr-FR" b="1" noProof="0" dirty="0" err="1"/>
              <a:t>like</a:t>
            </a:r>
            <a:r>
              <a:rPr lang="fr-FR" b="1" noProof="0" dirty="0"/>
              <a:t> et score RPS bas</a:t>
            </a:r>
          </a:p>
          <a:p>
            <a:pPr marL="0" indent="0">
              <a:buNone/>
            </a:pPr>
            <a:endParaRPr lang="fr-FR" noProof="0" dirty="0"/>
          </a:p>
        </p:txBody>
      </p:sp>
      <p:sp>
        <p:nvSpPr>
          <p:cNvPr id="15" name="Text Placeholder 14"/>
          <p:cNvSpPr>
            <a:spLocks noGrp="1"/>
          </p:cNvSpPr>
          <p:nvPr>
            <p:ph type="body" sz="quarter" idx="11"/>
          </p:nvPr>
        </p:nvSpPr>
        <p:spPr>
          <a:xfrm>
            <a:off x="4495800" y="6096000"/>
            <a:ext cx="4283075" cy="487363"/>
          </a:xfrm>
        </p:spPr>
        <p:txBody>
          <a:bodyPr/>
          <a:lstStyle/>
          <a:p>
            <a:r>
              <a:rPr lang="fr-FR" noProof="0" dirty="0" err="1"/>
              <a:t>Pogue-Geile</a:t>
            </a:r>
            <a:r>
              <a:rPr lang="fr-FR" noProof="0" dirty="0"/>
              <a:t> KL, et al, J Clin </a:t>
            </a:r>
            <a:r>
              <a:rPr lang="fr-FR" noProof="0" dirty="0" err="1"/>
              <a:t>Oncol</a:t>
            </a:r>
            <a:r>
              <a:rPr lang="fr-FR" noProof="0" dirty="0"/>
              <a:t> 2019;37(</a:t>
            </a:r>
            <a:r>
              <a:rPr lang="fr-FR" noProof="0" dirty="0" err="1"/>
              <a:t>suppl</a:t>
            </a:r>
            <a:r>
              <a:rPr lang="fr-FR" noProof="0" dirty="0"/>
              <a:t>):</a:t>
            </a:r>
            <a:r>
              <a:rPr lang="fr-FR" noProof="0" dirty="0" err="1"/>
              <a:t>abstr</a:t>
            </a:r>
            <a:r>
              <a:rPr lang="fr-FR" noProof="0" dirty="0"/>
              <a:t> 3503</a:t>
            </a:r>
          </a:p>
        </p:txBody>
      </p:sp>
    </p:spTree>
    <p:custDataLst>
      <p:tags r:id="rId1"/>
    </p:custDataLst>
    <p:extLst>
      <p:ext uri="{BB962C8B-B14F-4D97-AF65-F5344CB8AC3E}">
        <p14:creationId xmlns:p14="http://schemas.microsoft.com/office/powerpoint/2010/main" val="18118160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noProof="0" dirty="0"/>
              <a:t>3504: </a:t>
            </a:r>
            <a:r>
              <a:rPr lang="fr-FR" noProof="0" dirty="0" err="1"/>
              <a:t>FOxTROT</a:t>
            </a:r>
            <a:r>
              <a:rPr lang="fr-FR" noProof="0" dirty="0"/>
              <a:t>: une étude internationale randomisée contrôlée chez 1052 patients </a:t>
            </a:r>
            <a:r>
              <a:rPr lang="fr-FR" dirty="0"/>
              <a:t>évaluant la chimiothérapie néoadjuvante (CNA) dans le </a:t>
            </a:r>
            <a:r>
              <a:rPr lang="fr-FR" noProof="0" dirty="0"/>
              <a:t>cancer du côlon – Seymour MT, et al</a:t>
            </a:r>
          </a:p>
        </p:txBody>
      </p:sp>
      <p:sp>
        <p:nvSpPr>
          <p:cNvPr id="5123" name="Rectangle 3"/>
          <p:cNvSpPr>
            <a:spLocks noGrp="1" noChangeArrowheads="1"/>
          </p:cNvSpPr>
          <p:nvPr>
            <p:ph idx="1"/>
          </p:nvPr>
        </p:nvSpPr>
        <p:spPr/>
        <p:txBody>
          <a:bodyPr/>
          <a:lstStyle/>
          <a:p>
            <a:pPr marL="0" indent="0">
              <a:buNone/>
            </a:pPr>
            <a:r>
              <a:rPr lang="fr-FR" b="1" noProof="0" dirty="0"/>
              <a:t>Objectif</a:t>
            </a:r>
          </a:p>
          <a:p>
            <a:r>
              <a:rPr lang="fr-FR" noProof="0" dirty="0"/>
              <a:t>Etudier l’efficacité et la tolérance de la </a:t>
            </a:r>
            <a:r>
              <a:rPr lang="fr-FR" dirty="0"/>
              <a:t>chimiothérapie néoadjuvante (CNA) chez des </a:t>
            </a:r>
            <a:r>
              <a:rPr lang="fr-FR" noProof="0" dirty="0"/>
              <a:t>patients avec cancer du côlon comparativement à la chirurgie suivie de chimiothérapie</a:t>
            </a:r>
          </a:p>
        </p:txBody>
      </p:sp>
      <p:sp>
        <p:nvSpPr>
          <p:cNvPr id="15" name="Text Placeholder 14"/>
          <p:cNvSpPr>
            <a:spLocks noGrp="1"/>
          </p:cNvSpPr>
          <p:nvPr>
            <p:ph type="body" sz="quarter" idx="11"/>
          </p:nvPr>
        </p:nvSpPr>
        <p:spPr>
          <a:xfrm>
            <a:off x="4495800" y="6096000"/>
            <a:ext cx="4283075" cy="487363"/>
          </a:xfrm>
        </p:spPr>
        <p:txBody>
          <a:bodyPr/>
          <a:lstStyle/>
          <a:p>
            <a:r>
              <a:rPr lang="fr-FR" noProof="0" dirty="0"/>
              <a:t>Seymour MT, et al, J Clin </a:t>
            </a:r>
            <a:r>
              <a:rPr lang="fr-FR" noProof="0" dirty="0" err="1"/>
              <a:t>Oncol</a:t>
            </a:r>
            <a:r>
              <a:rPr lang="fr-FR" noProof="0" dirty="0"/>
              <a:t> 2019;37(</a:t>
            </a:r>
            <a:r>
              <a:rPr lang="fr-FR" noProof="0" dirty="0" err="1"/>
              <a:t>suppl</a:t>
            </a:r>
            <a:r>
              <a:rPr lang="fr-FR" noProof="0" dirty="0"/>
              <a:t>):</a:t>
            </a:r>
            <a:r>
              <a:rPr lang="fr-FR" noProof="0" dirty="0" err="1"/>
              <a:t>abstr</a:t>
            </a:r>
            <a:r>
              <a:rPr lang="fr-FR" noProof="0" dirty="0"/>
              <a:t> 3504</a:t>
            </a:r>
          </a:p>
        </p:txBody>
      </p:sp>
      <p:sp>
        <p:nvSpPr>
          <p:cNvPr id="7" name="Rectangle 9"/>
          <p:cNvSpPr txBox="1">
            <a:spLocks noChangeArrowheads="1"/>
          </p:cNvSpPr>
          <p:nvPr/>
        </p:nvSpPr>
        <p:spPr bwMode="auto">
          <a:xfrm>
            <a:off x="267689" y="5673105"/>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 PRINCIPAL</a:t>
            </a:r>
          </a:p>
          <a:p>
            <a:pPr>
              <a:buClr>
                <a:srgbClr val="043882"/>
              </a:buClr>
            </a:pPr>
            <a:r>
              <a:rPr lang="fr-FR" dirty="0" smtClean="0"/>
              <a:t>SSM </a:t>
            </a:r>
            <a:r>
              <a:rPr lang="fr-FR" dirty="0"/>
              <a:t>à 2 ans</a:t>
            </a:r>
          </a:p>
          <a:p>
            <a:pPr marL="0" indent="0">
              <a:buClr>
                <a:srgbClr val="043882"/>
              </a:buClr>
              <a:buFontTx/>
              <a:buNone/>
            </a:pPr>
            <a:endParaRPr lang="fr-FR" dirty="0"/>
          </a:p>
        </p:txBody>
      </p:sp>
      <p:sp>
        <p:nvSpPr>
          <p:cNvPr id="8" name="Content Placeholder 26"/>
          <p:cNvSpPr txBox="1">
            <a:spLocks/>
          </p:cNvSpPr>
          <p:nvPr/>
        </p:nvSpPr>
        <p:spPr>
          <a:xfrm>
            <a:off x="4180878" y="5673105"/>
            <a:ext cx="4495800" cy="98500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Taux </a:t>
            </a:r>
            <a:r>
              <a:rPr lang="fr-FR" dirty="0"/>
              <a:t>de résection, tolérance</a:t>
            </a:r>
          </a:p>
        </p:txBody>
      </p:sp>
      <p:sp>
        <p:nvSpPr>
          <p:cNvPr id="9" name="Oval 14"/>
          <p:cNvSpPr>
            <a:spLocks noChangeArrowheads="1"/>
          </p:cNvSpPr>
          <p:nvPr/>
        </p:nvSpPr>
        <p:spPr bwMode="auto">
          <a:xfrm>
            <a:off x="3477638" y="371377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fr-FR" altLang="zh-CN" sz="1600" b="1">
                <a:solidFill>
                  <a:srgbClr val="043882"/>
                </a:solidFill>
                <a:latin typeface="Arial"/>
                <a:ea typeface="SimSun" pitchFamily="2" charset="-122"/>
                <a:cs typeface="Arial"/>
              </a:rPr>
              <a:t>R</a:t>
            </a:r>
          </a:p>
          <a:p>
            <a:pPr algn="ctr">
              <a:defRPr/>
            </a:pPr>
            <a:r>
              <a:rPr lang="fr-FR" altLang="zh-CN" sz="1600" b="1">
                <a:solidFill>
                  <a:srgbClr val="043882"/>
                </a:solidFill>
                <a:latin typeface="Arial"/>
                <a:ea typeface="SimSun" pitchFamily="2" charset="-122"/>
                <a:cs typeface="Arial"/>
              </a:rPr>
              <a:t>2:1</a:t>
            </a:r>
            <a:endParaRPr lang="fr-FR" altLang="zh-CN" sz="1600" b="1" dirty="0">
              <a:solidFill>
                <a:srgbClr val="043882"/>
              </a:solidFill>
              <a:latin typeface="Arial"/>
              <a:ea typeface="SimSun" pitchFamily="2" charset="-122"/>
              <a:cs typeface="Arial"/>
            </a:endParaRPr>
          </a:p>
        </p:txBody>
      </p:sp>
      <p:cxnSp>
        <p:nvCxnSpPr>
          <p:cNvPr id="10" name="AutoShape 15"/>
          <p:cNvCxnSpPr>
            <a:cxnSpLocks noChangeShapeType="1"/>
            <a:stCxn id="9" idx="0"/>
            <a:endCxn id="17" idx="1"/>
          </p:cNvCxnSpPr>
          <p:nvPr/>
        </p:nvCxnSpPr>
        <p:spPr bwMode="auto">
          <a:xfrm rot="5400000" flipH="1" flipV="1">
            <a:off x="3628942" y="3048970"/>
            <a:ext cx="805295" cy="524306"/>
          </a:xfrm>
          <a:prstGeom prst="bentConnector2">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7776511" y="2644169"/>
            <a:ext cx="827558" cy="528613"/>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fr-FR" altLang="zh-CN" b="1" dirty="0">
                <a:solidFill>
                  <a:srgbClr val="FFFFFF"/>
                </a:solidFill>
                <a:latin typeface="Arial"/>
                <a:ea typeface="SimSun" pitchFamily="2" charset="-122"/>
                <a:cs typeface="Arial"/>
              </a:rPr>
              <a:t>Prog</a:t>
            </a:r>
          </a:p>
        </p:txBody>
      </p:sp>
      <p:sp>
        <p:nvSpPr>
          <p:cNvPr id="12" name="Content Placeholder 26"/>
          <p:cNvSpPr txBox="1">
            <a:spLocks/>
          </p:cNvSpPr>
          <p:nvPr/>
        </p:nvSpPr>
        <p:spPr bwMode="auto">
          <a:xfrm>
            <a:off x="4468405" y="3702330"/>
            <a:ext cx="4407905" cy="892175"/>
          </a:xfrm>
          <a:prstGeom prst="rect">
            <a:avLst/>
          </a:prstGeom>
          <a:noFill/>
          <a:ln w="9525">
            <a:noFill/>
            <a:miter lim="800000"/>
            <a:headEnd/>
            <a:tailEnd/>
          </a:ln>
        </p:spPr>
        <p:txBody>
          <a:bodyPr/>
          <a:lstStyle/>
          <a:p>
            <a:pPr marL="190500" indent="-190500">
              <a:spcBef>
                <a:spcPts val="0"/>
              </a:spcBef>
              <a:spcAft>
                <a:spcPts val="400"/>
              </a:spcAft>
              <a:defRPr/>
            </a:pPr>
            <a:r>
              <a:rPr lang="fr-FR" sz="1400" b="1" dirty="0">
                <a:solidFill>
                  <a:srgbClr val="043882"/>
                </a:solidFill>
                <a:latin typeface="Arial"/>
                <a:cs typeface="Arial"/>
              </a:rPr>
              <a:t>Stratification</a:t>
            </a:r>
          </a:p>
          <a:p>
            <a:pPr marL="203200" indent="-203200">
              <a:spcBef>
                <a:spcPts val="0"/>
              </a:spcBef>
              <a:spcAft>
                <a:spcPts val="400"/>
              </a:spcAft>
              <a:buFont typeface="Arial" pitchFamily="34" charset="0"/>
              <a:buChar char="•"/>
              <a:defRPr/>
            </a:pPr>
            <a:r>
              <a:rPr lang="fr-FR" sz="1400" dirty="0">
                <a:solidFill>
                  <a:srgbClr val="4D4D4D"/>
                </a:solidFill>
                <a:latin typeface="Arial"/>
                <a:cs typeface="Arial"/>
              </a:rPr>
              <a:t>Localisation cancer côlon (droit vs. gauche)</a:t>
            </a:r>
          </a:p>
          <a:p>
            <a:pPr marL="203200" indent="-203200">
              <a:spcBef>
                <a:spcPts val="0"/>
              </a:spcBef>
              <a:spcAft>
                <a:spcPts val="400"/>
              </a:spcAft>
              <a:buFont typeface="Arial" pitchFamily="34" charset="0"/>
              <a:buChar char="•"/>
              <a:defRPr/>
            </a:pPr>
            <a:r>
              <a:rPr lang="fr-FR" sz="1400" dirty="0">
                <a:solidFill>
                  <a:srgbClr val="4D4D4D"/>
                </a:solidFill>
                <a:latin typeface="Arial"/>
              </a:rPr>
              <a:t>PS (0 vs. 1–2)</a:t>
            </a:r>
          </a:p>
          <a:p>
            <a:pPr marL="203200" indent="-203200">
              <a:spcBef>
                <a:spcPts val="0"/>
              </a:spcBef>
              <a:spcAft>
                <a:spcPts val="400"/>
              </a:spcAft>
              <a:buFont typeface="Arial" pitchFamily="34" charset="0"/>
              <a:buChar char="•"/>
              <a:defRPr/>
            </a:pPr>
            <a:endParaRPr lang="fr-FR" sz="1400" dirty="0">
              <a:solidFill>
                <a:srgbClr val="4D4D4D"/>
              </a:solidFill>
              <a:latin typeface="Arial"/>
              <a:cs typeface="Arial"/>
            </a:endParaRPr>
          </a:p>
        </p:txBody>
      </p:sp>
      <p:cxnSp>
        <p:nvCxnSpPr>
          <p:cNvPr id="13" name="AutoShape 19"/>
          <p:cNvCxnSpPr>
            <a:cxnSpLocks noChangeShapeType="1"/>
            <a:stCxn id="18" idx="3"/>
            <a:endCxn id="9" idx="2"/>
          </p:cNvCxnSpPr>
          <p:nvPr/>
        </p:nvCxnSpPr>
        <p:spPr bwMode="auto">
          <a:xfrm>
            <a:off x="3368779" y="4005870"/>
            <a:ext cx="108859" cy="0"/>
          </a:xfrm>
          <a:prstGeom prst="straightConnector1">
            <a:avLst/>
          </a:prstGeom>
          <a:noFill/>
          <a:ln w="57150">
            <a:solidFill>
              <a:schemeClr val="bg2">
                <a:lumMod val="60000"/>
                <a:lumOff val="40000"/>
              </a:schemeClr>
            </a:solidFill>
            <a:round/>
            <a:headEnd type="none" w="med" len="med"/>
            <a:tailEnd type="none" w="med" len="med"/>
          </a:ln>
        </p:spPr>
      </p:cxnSp>
      <p:cxnSp>
        <p:nvCxnSpPr>
          <p:cNvPr id="16" name="AutoShape 21"/>
          <p:cNvCxnSpPr>
            <a:cxnSpLocks noChangeShapeType="1"/>
            <a:stCxn id="17" idx="3"/>
            <a:endCxn id="11" idx="1"/>
          </p:cNvCxnSpPr>
          <p:nvPr/>
        </p:nvCxnSpPr>
        <p:spPr bwMode="auto">
          <a:xfrm>
            <a:off x="7444474" y="2908475"/>
            <a:ext cx="332037" cy="1"/>
          </a:xfrm>
          <a:prstGeom prst="straightConnector1">
            <a:avLst/>
          </a:prstGeom>
          <a:noFill/>
          <a:ln w="57150">
            <a:solidFill>
              <a:schemeClr val="bg2">
                <a:lumMod val="60000"/>
                <a:lumOff val="40000"/>
              </a:schemeClr>
            </a:solidFill>
            <a:round/>
            <a:headEnd/>
            <a:tailEnd type="triangle" w="med" len="med"/>
          </a:ln>
        </p:spPr>
      </p:cxnSp>
      <p:sp>
        <p:nvSpPr>
          <p:cNvPr id="17" name="AutoShape 8"/>
          <p:cNvSpPr>
            <a:spLocks noChangeArrowheads="1"/>
          </p:cNvSpPr>
          <p:nvPr/>
        </p:nvSpPr>
        <p:spPr bwMode="auto">
          <a:xfrm>
            <a:off x="4293742" y="2172095"/>
            <a:ext cx="3150732" cy="1472760"/>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fr-FR" altLang="zh-CN" dirty="0">
                <a:solidFill>
                  <a:srgbClr val="FFFFFF"/>
                </a:solidFill>
                <a:latin typeface="Arial"/>
                <a:ea typeface="SimSun" pitchFamily="2" charset="-122"/>
                <a:cs typeface="Arial"/>
              </a:rPr>
              <a:t>Chimiothérapie néoadjuvante FOLFOX 6 semaines suivie de chirurgie puis FOLFOX 18 semaines</a:t>
            </a:r>
            <a:br>
              <a:rPr lang="fr-FR" altLang="zh-CN" dirty="0">
                <a:solidFill>
                  <a:srgbClr val="FFFFFF"/>
                </a:solidFill>
                <a:latin typeface="Arial"/>
                <a:ea typeface="SimSun" pitchFamily="2" charset="-122"/>
                <a:cs typeface="Arial"/>
              </a:rPr>
            </a:br>
            <a:r>
              <a:rPr lang="fr-FR" altLang="zh-CN" dirty="0">
                <a:solidFill>
                  <a:srgbClr val="FFFFFF"/>
                </a:solidFill>
                <a:latin typeface="Arial"/>
                <a:ea typeface="SimSun" pitchFamily="2" charset="-122"/>
                <a:cs typeface="Arial"/>
              </a:rPr>
              <a:t> (n=698)</a:t>
            </a:r>
            <a:endParaRPr lang="fr-FR" altLang="zh-CN" sz="1600" dirty="0">
              <a:solidFill>
                <a:srgbClr val="FFFFFF"/>
              </a:solidFill>
              <a:latin typeface="Arial"/>
              <a:ea typeface="SimSun" pitchFamily="2" charset="-122"/>
              <a:cs typeface="Arial"/>
            </a:endParaRPr>
          </a:p>
        </p:txBody>
      </p:sp>
      <p:sp>
        <p:nvSpPr>
          <p:cNvPr id="18" name="AutoShape 9"/>
          <p:cNvSpPr>
            <a:spLocks noChangeArrowheads="1"/>
          </p:cNvSpPr>
          <p:nvPr/>
        </p:nvSpPr>
        <p:spPr bwMode="auto">
          <a:xfrm>
            <a:off x="401417" y="3234633"/>
            <a:ext cx="2967362" cy="154247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fr-FR" altLang="zh-CN" sz="1600">
                <a:solidFill>
                  <a:srgbClr val="FFFFFF"/>
                </a:solidFill>
                <a:latin typeface="Arial"/>
                <a:ea typeface="SimSun" pitchFamily="2" charset="-122"/>
                <a:cs typeface="Arial"/>
              </a:rPr>
              <a:t>Critères d'inclusion</a:t>
            </a:r>
          </a:p>
          <a:p>
            <a:pPr marL="228600" indent="-228600" defTabSz="892175" eaLnBrk="0" hangingPunct="0">
              <a:spcAft>
                <a:spcPct val="30000"/>
              </a:spcAft>
              <a:buFont typeface="Arial" pitchFamily="34" charset="0"/>
              <a:buChar char="•"/>
              <a:defRPr/>
            </a:pPr>
            <a:r>
              <a:rPr lang="fr-FR" altLang="zh-CN" sz="1600">
                <a:solidFill>
                  <a:srgbClr val="FFFFFF"/>
                </a:solidFill>
                <a:latin typeface="Arial"/>
                <a:ea typeface="SimSun" pitchFamily="2" charset="-122"/>
                <a:cs typeface="Arial"/>
              </a:rPr>
              <a:t>Cancer du colon opérable, non obstructif</a:t>
            </a:r>
          </a:p>
          <a:p>
            <a:pPr marL="228600" indent="-228600" defTabSz="892175" eaLnBrk="0" hangingPunct="0">
              <a:spcAft>
                <a:spcPct val="30000"/>
              </a:spcAft>
              <a:buFont typeface="Arial" pitchFamily="34" charset="0"/>
              <a:buChar char="•"/>
              <a:defRPr/>
            </a:pPr>
            <a:r>
              <a:rPr lang="fr-FR" altLang="zh-CN" sz="1600">
                <a:solidFill>
                  <a:srgbClr val="FFFFFF"/>
                </a:solidFill>
                <a:latin typeface="Arial"/>
                <a:ea typeface="SimSun" pitchFamily="2" charset="-122"/>
                <a:cs typeface="Arial"/>
              </a:rPr>
              <a:t>T3-4, N0-2, M0</a:t>
            </a:r>
          </a:p>
          <a:p>
            <a:pPr defTabSz="892175" eaLnBrk="0" hangingPunct="0">
              <a:spcAft>
                <a:spcPct val="30000"/>
              </a:spcAft>
              <a:defRPr/>
            </a:pPr>
            <a:r>
              <a:rPr lang="fr-FR" altLang="zh-CN" sz="1600">
                <a:solidFill>
                  <a:srgbClr val="FFFFFF"/>
                </a:solidFill>
                <a:latin typeface="Arial"/>
                <a:ea typeface="SimSun" pitchFamily="2" charset="-122"/>
                <a:cs typeface="Arial"/>
              </a:rPr>
              <a:t>(n=1052)</a:t>
            </a:r>
            <a:endParaRPr lang="fr-FR" altLang="zh-CN" sz="1600" dirty="0">
              <a:solidFill>
                <a:srgbClr val="FFFFFF"/>
              </a:solidFill>
              <a:latin typeface="Arial"/>
              <a:ea typeface="SimSun" pitchFamily="2" charset="-122"/>
              <a:cs typeface="Arial"/>
            </a:endParaRPr>
          </a:p>
        </p:txBody>
      </p:sp>
      <p:cxnSp>
        <p:nvCxnSpPr>
          <p:cNvPr id="19" name="AutoShape 16"/>
          <p:cNvCxnSpPr>
            <a:cxnSpLocks noChangeShapeType="1"/>
            <a:stCxn id="9" idx="4"/>
            <a:endCxn id="22" idx="1"/>
          </p:cNvCxnSpPr>
          <p:nvPr/>
        </p:nvCxnSpPr>
        <p:spPr bwMode="auto">
          <a:xfrm rot="16200000" flipH="1">
            <a:off x="3648461" y="4418945"/>
            <a:ext cx="766257" cy="524306"/>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7776511" y="4792404"/>
            <a:ext cx="827558" cy="528614"/>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fr-FR" altLang="zh-CN" b="1" dirty="0">
                <a:solidFill>
                  <a:srgbClr val="FFFFFF"/>
                </a:solidFill>
                <a:latin typeface="Arial"/>
                <a:ea typeface="SimSun" pitchFamily="2" charset="-122"/>
                <a:cs typeface="Arial"/>
              </a:rPr>
              <a:t>Prog</a:t>
            </a:r>
          </a:p>
        </p:txBody>
      </p:sp>
      <p:cxnSp>
        <p:nvCxnSpPr>
          <p:cNvPr id="21" name="AutoShape 20"/>
          <p:cNvCxnSpPr>
            <a:cxnSpLocks noChangeShapeType="1"/>
            <a:stCxn id="22" idx="3"/>
            <a:endCxn id="20" idx="1"/>
          </p:cNvCxnSpPr>
          <p:nvPr/>
        </p:nvCxnSpPr>
        <p:spPr bwMode="auto">
          <a:xfrm flipV="1">
            <a:off x="7442616" y="5056711"/>
            <a:ext cx="333895" cy="7516"/>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4293742" y="4563884"/>
            <a:ext cx="3148874" cy="1000686"/>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fr-FR" altLang="zh-CN" dirty="0">
                <a:solidFill>
                  <a:srgbClr val="4D4D4D"/>
                </a:solidFill>
                <a:latin typeface="Arial"/>
                <a:ea typeface="SimSun" pitchFamily="2" charset="-122"/>
                <a:cs typeface="Arial"/>
              </a:rPr>
              <a:t>Chirurgie puis </a:t>
            </a:r>
            <a:br>
              <a:rPr lang="fr-FR" altLang="zh-CN" dirty="0">
                <a:solidFill>
                  <a:srgbClr val="4D4D4D"/>
                </a:solidFill>
                <a:latin typeface="Arial"/>
                <a:ea typeface="SimSun" pitchFamily="2" charset="-122"/>
                <a:cs typeface="Arial"/>
              </a:rPr>
            </a:br>
            <a:r>
              <a:rPr lang="fr-FR" altLang="zh-CN" dirty="0">
                <a:solidFill>
                  <a:srgbClr val="4D4D4D"/>
                </a:solidFill>
                <a:latin typeface="Arial"/>
                <a:ea typeface="SimSun" pitchFamily="2" charset="-122"/>
                <a:cs typeface="Arial"/>
              </a:rPr>
              <a:t>FOLFOX 24 semaines </a:t>
            </a:r>
            <a:br>
              <a:rPr lang="fr-FR" altLang="zh-CN" dirty="0">
                <a:solidFill>
                  <a:srgbClr val="4D4D4D"/>
                </a:solidFill>
                <a:latin typeface="Arial"/>
                <a:ea typeface="SimSun" pitchFamily="2" charset="-122"/>
                <a:cs typeface="Arial"/>
              </a:rPr>
            </a:br>
            <a:r>
              <a:rPr lang="fr-FR" altLang="zh-CN" dirty="0">
                <a:solidFill>
                  <a:srgbClr val="4D4D4D"/>
                </a:solidFill>
                <a:latin typeface="Arial"/>
                <a:ea typeface="SimSun" pitchFamily="2" charset="-122"/>
                <a:cs typeface="Arial"/>
              </a:rPr>
              <a:t>(n=354)</a:t>
            </a:r>
          </a:p>
        </p:txBody>
      </p:sp>
    </p:spTree>
    <p:custDataLst>
      <p:tags r:id="rId1"/>
    </p:custDataLst>
    <p:extLst>
      <p:ext uri="{BB962C8B-B14F-4D97-AF65-F5344CB8AC3E}">
        <p14:creationId xmlns:p14="http://schemas.microsoft.com/office/powerpoint/2010/main" val="9117263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a:t>3504: FOxTROT: une étude internationale randomisée contrôlée chez 1052 patients évaluant la chimiothérapie néoadjuvante (CNA) dans le cancer du côlon – Seymour MT, et al</a:t>
            </a:r>
          </a:p>
        </p:txBody>
      </p:sp>
      <p:sp>
        <p:nvSpPr>
          <p:cNvPr id="5123" name="Rectangle 3"/>
          <p:cNvSpPr>
            <a:spLocks noGrp="1" noChangeArrowheads="1"/>
          </p:cNvSpPr>
          <p:nvPr>
            <p:ph idx="1"/>
          </p:nvPr>
        </p:nvSpPr>
        <p:spPr/>
        <p:txBody>
          <a:bodyPr/>
          <a:lstStyle/>
          <a:p>
            <a:pPr marL="0" indent="0">
              <a:buNone/>
            </a:pPr>
            <a:r>
              <a:rPr lang="fr-FR" b="1"/>
              <a:t>Résultats</a:t>
            </a:r>
          </a:p>
        </p:txBody>
      </p:sp>
      <p:sp>
        <p:nvSpPr>
          <p:cNvPr id="15" name="Text Placeholder 14"/>
          <p:cNvSpPr>
            <a:spLocks noGrp="1"/>
          </p:cNvSpPr>
          <p:nvPr>
            <p:ph type="body" sz="quarter" idx="11"/>
          </p:nvPr>
        </p:nvSpPr>
        <p:spPr>
          <a:xfrm>
            <a:off x="4495800" y="6096000"/>
            <a:ext cx="4283075" cy="487363"/>
          </a:xfrm>
        </p:spPr>
        <p:txBody>
          <a:bodyPr/>
          <a:lstStyle/>
          <a:p>
            <a:r>
              <a:rPr lang="fr-FR"/>
              <a:t>Seymour MT, et al, J Clin Oncol 2019;37(suppl):abstr 3504</a:t>
            </a:r>
          </a:p>
        </p:txBody>
      </p:sp>
      <p:grpSp>
        <p:nvGrpSpPr>
          <p:cNvPr id="7" name="Group 6">
            <a:extLst>
              <a:ext uri="{FF2B5EF4-FFF2-40B4-BE49-F238E27FC236}">
                <a16:creationId xmlns:a16="http://schemas.microsoft.com/office/drawing/2014/main" id="{FD7815B6-3E04-461D-B937-E308C0CDA319}"/>
              </a:ext>
            </a:extLst>
          </p:cNvPr>
          <p:cNvGrpSpPr/>
          <p:nvPr/>
        </p:nvGrpSpPr>
        <p:grpSpPr>
          <a:xfrm>
            <a:off x="817306" y="1949906"/>
            <a:ext cx="7546716" cy="3871600"/>
            <a:chOff x="-131707" y="2196642"/>
            <a:chExt cx="8192020" cy="3764178"/>
          </a:xfrm>
        </p:grpSpPr>
        <p:sp>
          <p:nvSpPr>
            <p:cNvPr id="8" name="Freeform 21">
              <a:extLst>
                <a:ext uri="{FF2B5EF4-FFF2-40B4-BE49-F238E27FC236}">
                  <a16:creationId xmlns:a16="http://schemas.microsoft.com/office/drawing/2014/main" id="{99F804DE-7D5E-4192-BF4D-FA94DBC521F0}"/>
                </a:ext>
              </a:extLst>
            </p:cNvPr>
            <p:cNvSpPr>
              <a:spLocks/>
            </p:cNvSpPr>
            <p:nvPr/>
          </p:nvSpPr>
          <p:spPr bwMode="auto">
            <a:xfrm>
              <a:off x="1138863" y="2334069"/>
              <a:ext cx="6743663"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9" name="Line 6">
              <a:extLst>
                <a:ext uri="{FF2B5EF4-FFF2-40B4-BE49-F238E27FC236}">
                  <a16:creationId xmlns:a16="http://schemas.microsoft.com/office/drawing/2014/main" id="{D242BF09-0599-4DEB-8C3D-640157C20519}"/>
                </a:ext>
              </a:extLst>
            </p:cNvPr>
            <p:cNvSpPr>
              <a:spLocks noChangeShapeType="1"/>
            </p:cNvSpPr>
            <p:nvPr/>
          </p:nvSpPr>
          <p:spPr bwMode="auto">
            <a:xfrm>
              <a:off x="1048631" y="233406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10" name="Line 7">
              <a:extLst>
                <a:ext uri="{FF2B5EF4-FFF2-40B4-BE49-F238E27FC236}">
                  <a16:creationId xmlns:a16="http://schemas.microsoft.com/office/drawing/2014/main" id="{D582E26E-436B-430B-BB3A-C0C553BC0FD3}"/>
                </a:ext>
              </a:extLst>
            </p:cNvPr>
            <p:cNvSpPr>
              <a:spLocks noChangeShapeType="1"/>
            </p:cNvSpPr>
            <p:nvPr/>
          </p:nvSpPr>
          <p:spPr bwMode="auto">
            <a:xfrm>
              <a:off x="1048631" y="285627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11" name="Line 8">
              <a:extLst>
                <a:ext uri="{FF2B5EF4-FFF2-40B4-BE49-F238E27FC236}">
                  <a16:creationId xmlns:a16="http://schemas.microsoft.com/office/drawing/2014/main" id="{8A47CC4E-EDF6-4AE4-AF43-3B8AC18AAD5A}"/>
                </a:ext>
              </a:extLst>
            </p:cNvPr>
            <p:cNvSpPr>
              <a:spLocks noChangeShapeType="1"/>
            </p:cNvSpPr>
            <p:nvPr/>
          </p:nvSpPr>
          <p:spPr bwMode="auto">
            <a:xfrm>
              <a:off x="1048631" y="3355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12" name="Line 9">
              <a:extLst>
                <a:ext uri="{FF2B5EF4-FFF2-40B4-BE49-F238E27FC236}">
                  <a16:creationId xmlns:a16="http://schemas.microsoft.com/office/drawing/2014/main" id="{FCB035A5-771C-4952-BA5C-3A31C49B8BCE}"/>
                </a:ext>
              </a:extLst>
            </p:cNvPr>
            <p:cNvSpPr>
              <a:spLocks noChangeShapeType="1"/>
            </p:cNvSpPr>
            <p:nvPr/>
          </p:nvSpPr>
          <p:spPr bwMode="auto">
            <a:xfrm>
              <a:off x="1048631" y="386991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13" name="Line 10">
              <a:extLst>
                <a:ext uri="{FF2B5EF4-FFF2-40B4-BE49-F238E27FC236}">
                  <a16:creationId xmlns:a16="http://schemas.microsoft.com/office/drawing/2014/main" id="{7AFCEB68-A663-4DC1-BF1D-0AA20DE3395D}"/>
                </a:ext>
              </a:extLst>
            </p:cNvPr>
            <p:cNvSpPr>
              <a:spLocks noChangeShapeType="1"/>
            </p:cNvSpPr>
            <p:nvPr/>
          </p:nvSpPr>
          <p:spPr bwMode="auto">
            <a:xfrm>
              <a:off x="1048631" y="4374052"/>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16" name="Line 11">
              <a:extLst>
                <a:ext uri="{FF2B5EF4-FFF2-40B4-BE49-F238E27FC236}">
                  <a16:creationId xmlns:a16="http://schemas.microsoft.com/office/drawing/2014/main" id="{0828A40D-1E92-4F8B-B6CF-64ECFD65B487}"/>
                </a:ext>
              </a:extLst>
            </p:cNvPr>
            <p:cNvSpPr>
              <a:spLocks noChangeShapeType="1"/>
            </p:cNvSpPr>
            <p:nvPr/>
          </p:nvSpPr>
          <p:spPr bwMode="auto">
            <a:xfrm>
              <a:off x="1048631" y="488356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17" name="TextBox 16">
              <a:extLst>
                <a:ext uri="{FF2B5EF4-FFF2-40B4-BE49-F238E27FC236}">
                  <a16:creationId xmlns:a16="http://schemas.microsoft.com/office/drawing/2014/main" id="{EFC92357-5B30-4252-B1AE-E3AE3C4B41BA}"/>
                </a:ext>
              </a:extLst>
            </p:cNvPr>
            <p:cNvSpPr txBox="1"/>
            <p:nvPr/>
          </p:nvSpPr>
          <p:spPr>
            <a:xfrm rot="16200000">
              <a:off x="141364" y="3484483"/>
              <a:ext cx="966597" cy="300685"/>
            </a:xfrm>
            <a:prstGeom prst="rect">
              <a:avLst/>
            </a:prstGeom>
            <a:noFill/>
          </p:spPr>
          <p:txBody>
            <a:bodyPr wrap="none" rtlCol="0">
              <a:spAutoFit/>
            </a:bodyPr>
            <a:lstStyle/>
            <a:p>
              <a:pPr algn="ctr"/>
              <a:r>
                <a:rPr lang="fr-FR" sz="1200" dirty="0">
                  <a:solidFill>
                    <a:srgbClr val="4D4D4D"/>
                  </a:solidFill>
                  <a:latin typeface="Arial" panose="020B0604020202020204" pitchFamily="34" charset="0"/>
                  <a:cs typeface="Arial" panose="020B0604020202020204" pitchFamily="34" charset="0"/>
                </a:rPr>
                <a:t>Récidive, %</a:t>
              </a:r>
            </a:p>
          </p:txBody>
        </p:sp>
        <p:sp>
          <p:nvSpPr>
            <p:cNvPr id="18" name="TextBox 17">
              <a:extLst>
                <a:ext uri="{FF2B5EF4-FFF2-40B4-BE49-F238E27FC236}">
                  <a16:creationId xmlns:a16="http://schemas.microsoft.com/office/drawing/2014/main" id="{39B8D147-BBDF-4B97-BB99-08AF1ACF4B39}"/>
                </a:ext>
              </a:extLst>
            </p:cNvPr>
            <p:cNvSpPr txBox="1"/>
            <p:nvPr/>
          </p:nvSpPr>
          <p:spPr>
            <a:xfrm>
              <a:off x="3457981" y="5207938"/>
              <a:ext cx="2318125" cy="269313"/>
            </a:xfrm>
            <a:prstGeom prst="rect">
              <a:avLst/>
            </a:prstGeom>
            <a:noFill/>
          </p:spPr>
          <p:txBody>
            <a:bodyPr wrap="none" rtlCol="0">
              <a:spAutoFit/>
            </a:bodyPr>
            <a:lstStyle/>
            <a:p>
              <a:pPr algn="ctr"/>
              <a:r>
                <a:rPr lang="fr-FR" sz="1200" dirty="0">
                  <a:solidFill>
                    <a:srgbClr val="4D4D4D"/>
                  </a:solidFill>
                  <a:latin typeface="Arial" panose="020B0604020202020204" pitchFamily="34" charset="0"/>
                  <a:cs typeface="Arial" panose="020B0604020202020204" pitchFamily="34" charset="0"/>
                </a:rPr>
                <a:t>Années après randomisation</a:t>
              </a:r>
            </a:p>
          </p:txBody>
        </p:sp>
        <p:sp>
          <p:nvSpPr>
            <p:cNvPr id="19" name="TextBox 18">
              <a:extLst>
                <a:ext uri="{FF2B5EF4-FFF2-40B4-BE49-F238E27FC236}">
                  <a16:creationId xmlns:a16="http://schemas.microsoft.com/office/drawing/2014/main" id="{59611742-B27A-49FC-8686-BB77BED6BB22}"/>
                </a:ext>
              </a:extLst>
            </p:cNvPr>
            <p:cNvSpPr txBox="1"/>
            <p:nvPr/>
          </p:nvSpPr>
          <p:spPr>
            <a:xfrm>
              <a:off x="730021" y="2196642"/>
              <a:ext cx="384904" cy="269313"/>
            </a:xfrm>
            <a:prstGeom prst="rect">
              <a:avLst/>
            </a:prstGeom>
            <a:noFill/>
          </p:spPr>
          <p:txBody>
            <a:bodyPr wrap="none" rtlCol="0" anchor="ctr" anchorCtr="0">
              <a:spAutoFit/>
            </a:bodyPr>
            <a:lstStyle/>
            <a:p>
              <a:pPr algn="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50</a:t>
              </a:r>
            </a:p>
          </p:txBody>
        </p:sp>
        <p:sp>
          <p:nvSpPr>
            <p:cNvPr id="20" name="TextBox 19">
              <a:extLst>
                <a:ext uri="{FF2B5EF4-FFF2-40B4-BE49-F238E27FC236}">
                  <a16:creationId xmlns:a16="http://schemas.microsoft.com/office/drawing/2014/main" id="{0E414084-DFD7-4062-85D2-0D01E39BFE4D}"/>
                </a:ext>
              </a:extLst>
            </p:cNvPr>
            <p:cNvSpPr txBox="1"/>
            <p:nvPr/>
          </p:nvSpPr>
          <p:spPr>
            <a:xfrm>
              <a:off x="730025" y="2720781"/>
              <a:ext cx="384904" cy="269313"/>
            </a:xfrm>
            <a:prstGeom prst="rect">
              <a:avLst/>
            </a:prstGeom>
            <a:noFill/>
          </p:spPr>
          <p:txBody>
            <a:bodyPr wrap="none" rtlCol="0" anchor="ctr" anchorCtr="0">
              <a:spAutoFit/>
            </a:bodyPr>
            <a:lstStyle/>
            <a:p>
              <a:pPr algn="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40</a:t>
              </a:r>
            </a:p>
          </p:txBody>
        </p:sp>
        <p:sp>
          <p:nvSpPr>
            <p:cNvPr id="21" name="TextBox 20">
              <a:extLst>
                <a:ext uri="{FF2B5EF4-FFF2-40B4-BE49-F238E27FC236}">
                  <a16:creationId xmlns:a16="http://schemas.microsoft.com/office/drawing/2014/main" id="{2898715A-3A75-4CD1-AB3B-79DAD52C1A5F}"/>
                </a:ext>
              </a:extLst>
            </p:cNvPr>
            <p:cNvSpPr txBox="1"/>
            <p:nvPr/>
          </p:nvSpPr>
          <p:spPr>
            <a:xfrm>
              <a:off x="730025" y="3219312"/>
              <a:ext cx="384904" cy="269313"/>
            </a:xfrm>
            <a:prstGeom prst="rect">
              <a:avLst/>
            </a:prstGeom>
            <a:noFill/>
          </p:spPr>
          <p:txBody>
            <a:bodyPr wrap="none" rtlCol="0" anchor="ctr" anchorCtr="0">
              <a:spAutoFit/>
            </a:bodyPr>
            <a:lstStyle/>
            <a:p>
              <a:pPr algn="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30</a:t>
              </a:r>
            </a:p>
          </p:txBody>
        </p:sp>
        <p:sp>
          <p:nvSpPr>
            <p:cNvPr id="22" name="TextBox 21">
              <a:extLst>
                <a:ext uri="{FF2B5EF4-FFF2-40B4-BE49-F238E27FC236}">
                  <a16:creationId xmlns:a16="http://schemas.microsoft.com/office/drawing/2014/main" id="{A74B0E00-E037-4D16-906D-0A8CD3F7C9BA}"/>
                </a:ext>
              </a:extLst>
            </p:cNvPr>
            <p:cNvSpPr txBox="1"/>
            <p:nvPr/>
          </p:nvSpPr>
          <p:spPr>
            <a:xfrm>
              <a:off x="730025" y="3733965"/>
              <a:ext cx="384904" cy="269313"/>
            </a:xfrm>
            <a:prstGeom prst="rect">
              <a:avLst/>
            </a:prstGeom>
            <a:noFill/>
          </p:spPr>
          <p:txBody>
            <a:bodyPr wrap="none" rtlCol="0" anchor="ctr" anchorCtr="0">
              <a:spAutoFit/>
            </a:bodyPr>
            <a:lstStyle/>
            <a:p>
              <a:pPr algn="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20</a:t>
              </a:r>
            </a:p>
          </p:txBody>
        </p:sp>
        <p:sp>
          <p:nvSpPr>
            <p:cNvPr id="23" name="TextBox 22">
              <a:extLst>
                <a:ext uri="{FF2B5EF4-FFF2-40B4-BE49-F238E27FC236}">
                  <a16:creationId xmlns:a16="http://schemas.microsoft.com/office/drawing/2014/main" id="{DCE4B38C-6F13-4D17-9B02-72469B83BB0C}"/>
                </a:ext>
              </a:extLst>
            </p:cNvPr>
            <p:cNvSpPr txBox="1"/>
            <p:nvPr/>
          </p:nvSpPr>
          <p:spPr>
            <a:xfrm>
              <a:off x="730025" y="4237867"/>
              <a:ext cx="384904" cy="269313"/>
            </a:xfrm>
            <a:prstGeom prst="rect">
              <a:avLst/>
            </a:prstGeom>
            <a:noFill/>
          </p:spPr>
          <p:txBody>
            <a:bodyPr wrap="none" rtlCol="0" anchor="ctr" anchorCtr="0">
              <a:spAutoFit/>
            </a:bodyPr>
            <a:lstStyle/>
            <a:p>
              <a:pPr algn="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10</a:t>
              </a:r>
            </a:p>
          </p:txBody>
        </p:sp>
        <p:sp>
          <p:nvSpPr>
            <p:cNvPr id="24" name="TextBox 23">
              <a:extLst>
                <a:ext uri="{FF2B5EF4-FFF2-40B4-BE49-F238E27FC236}">
                  <a16:creationId xmlns:a16="http://schemas.microsoft.com/office/drawing/2014/main" id="{1F7B0AEA-8691-460C-A48D-9E0E188ED446}"/>
                </a:ext>
              </a:extLst>
            </p:cNvPr>
            <p:cNvSpPr txBox="1"/>
            <p:nvPr/>
          </p:nvSpPr>
          <p:spPr>
            <a:xfrm>
              <a:off x="822257" y="4747144"/>
              <a:ext cx="292681" cy="269313"/>
            </a:xfrm>
            <a:prstGeom prst="rect">
              <a:avLst/>
            </a:prstGeom>
            <a:noFill/>
          </p:spPr>
          <p:txBody>
            <a:bodyPr wrap="none" rtlCol="0" anchor="ctr" anchorCtr="0">
              <a:spAutoFit/>
            </a:bodyPr>
            <a:lstStyle/>
            <a:p>
              <a:pPr algn="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0</a:t>
              </a:r>
            </a:p>
          </p:txBody>
        </p:sp>
        <p:grpSp>
          <p:nvGrpSpPr>
            <p:cNvPr id="25" name="Group 24">
              <a:extLst>
                <a:ext uri="{FF2B5EF4-FFF2-40B4-BE49-F238E27FC236}">
                  <a16:creationId xmlns:a16="http://schemas.microsoft.com/office/drawing/2014/main" id="{08E2C568-6C9C-4B49-B362-DE9B8E49058D}"/>
                </a:ext>
              </a:extLst>
            </p:cNvPr>
            <p:cNvGrpSpPr/>
            <p:nvPr/>
          </p:nvGrpSpPr>
          <p:grpSpPr>
            <a:xfrm>
              <a:off x="987922" y="4920702"/>
              <a:ext cx="1707557" cy="1030415"/>
              <a:chOff x="821916" y="4920702"/>
              <a:chExt cx="1425709" cy="1030415"/>
            </a:xfrm>
          </p:grpSpPr>
          <p:sp>
            <p:nvSpPr>
              <p:cNvPr id="37" name="Line 19">
                <a:extLst>
                  <a:ext uri="{FF2B5EF4-FFF2-40B4-BE49-F238E27FC236}">
                    <a16:creationId xmlns:a16="http://schemas.microsoft.com/office/drawing/2014/main" id="{B6FA2322-4B73-4407-B005-2366F15C98DB}"/>
                  </a:ext>
                </a:extLst>
              </p:cNvPr>
              <p:cNvSpPr>
                <a:spLocks noChangeShapeType="1"/>
              </p:cNvSpPr>
              <p:nvPr/>
            </p:nvSpPr>
            <p:spPr bwMode="auto">
              <a:xfrm>
                <a:off x="2099173"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38" name="Line 21">
                <a:extLst>
                  <a:ext uri="{FF2B5EF4-FFF2-40B4-BE49-F238E27FC236}">
                    <a16:creationId xmlns:a16="http://schemas.microsoft.com/office/drawing/2014/main" id="{A705DFE2-1FFB-4397-A38C-F9DBBCAC4D8B}"/>
                  </a:ext>
                </a:extLst>
              </p:cNvPr>
              <p:cNvSpPr>
                <a:spLocks noChangeShapeType="1"/>
              </p:cNvSpPr>
              <p:nvPr/>
            </p:nvSpPr>
            <p:spPr bwMode="auto">
              <a:xfrm>
                <a:off x="963134"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3514BE6D-28CF-448E-88D1-96736611D510}"/>
                  </a:ext>
                </a:extLst>
              </p:cNvPr>
              <p:cNvSpPr txBox="1"/>
              <p:nvPr/>
            </p:nvSpPr>
            <p:spPr>
              <a:xfrm>
                <a:off x="821916" y="4982720"/>
                <a:ext cx="296898" cy="96839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0</a:t>
                </a:r>
              </a:p>
              <a:p>
                <a:pPr algn="ct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r>
                  <a:rPr lang="fr-FR" sz="1200">
                    <a:solidFill>
                      <a:schemeClr val="accent2"/>
                    </a:solidFill>
                    <a:latin typeface="Arial" panose="020B0604020202020204" pitchFamily="34" charset="0"/>
                    <a:cs typeface="Arial" panose="020B0604020202020204" pitchFamily="34" charset="0"/>
                  </a:rPr>
                  <a:t>354</a:t>
                </a:r>
              </a:p>
              <a:p>
                <a:pPr algn="ctr" fontAlgn="auto">
                  <a:spcBef>
                    <a:spcPts val="0"/>
                  </a:spcBef>
                  <a:spcAft>
                    <a:spcPts val="0"/>
                  </a:spcAft>
                </a:pPr>
                <a:r>
                  <a:rPr lang="fr-FR" sz="1200">
                    <a:solidFill>
                      <a:schemeClr val="accent3"/>
                    </a:solidFill>
                    <a:latin typeface="Arial" panose="020B0604020202020204" pitchFamily="34" charset="0"/>
                    <a:cs typeface="Arial" panose="020B0604020202020204" pitchFamily="34" charset="0"/>
                  </a:rPr>
                  <a:t>698</a:t>
                </a:r>
              </a:p>
            </p:txBody>
          </p:sp>
          <p:sp>
            <p:nvSpPr>
              <p:cNvPr id="40" name="TextBox 39">
                <a:extLst>
                  <a:ext uri="{FF2B5EF4-FFF2-40B4-BE49-F238E27FC236}">
                    <a16:creationId xmlns:a16="http://schemas.microsoft.com/office/drawing/2014/main" id="{3EFD20EB-2353-4EA0-9C23-334352F926B7}"/>
                  </a:ext>
                </a:extLst>
              </p:cNvPr>
              <p:cNvSpPr txBox="1"/>
              <p:nvPr/>
            </p:nvSpPr>
            <p:spPr>
              <a:xfrm>
                <a:off x="1950727" y="4982720"/>
                <a:ext cx="296898" cy="96839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1</a:t>
                </a:r>
              </a:p>
              <a:p>
                <a:pPr algn="ct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r>
                  <a:rPr lang="fr-FR" sz="1200">
                    <a:solidFill>
                      <a:schemeClr val="accent2"/>
                    </a:solidFill>
                    <a:latin typeface="Arial" panose="020B0604020202020204" pitchFamily="34" charset="0"/>
                    <a:cs typeface="Arial" panose="020B0604020202020204" pitchFamily="34" charset="0"/>
                  </a:rPr>
                  <a:t>303</a:t>
                </a:r>
              </a:p>
              <a:p>
                <a:pPr algn="ctr" fontAlgn="auto">
                  <a:spcBef>
                    <a:spcPts val="0"/>
                  </a:spcBef>
                  <a:spcAft>
                    <a:spcPts val="0"/>
                  </a:spcAft>
                </a:pPr>
                <a:r>
                  <a:rPr lang="fr-FR" sz="1200">
                    <a:solidFill>
                      <a:schemeClr val="accent3"/>
                    </a:solidFill>
                    <a:latin typeface="Arial" panose="020B0604020202020204" pitchFamily="34" charset="0"/>
                    <a:cs typeface="Arial" panose="020B0604020202020204" pitchFamily="34" charset="0"/>
                  </a:rPr>
                  <a:t>618</a:t>
                </a:r>
              </a:p>
            </p:txBody>
          </p:sp>
        </p:grpSp>
        <p:grpSp>
          <p:nvGrpSpPr>
            <p:cNvPr id="26" name="Group 25">
              <a:extLst>
                <a:ext uri="{FF2B5EF4-FFF2-40B4-BE49-F238E27FC236}">
                  <a16:creationId xmlns:a16="http://schemas.microsoft.com/office/drawing/2014/main" id="{D332AC4A-8613-4A95-AEA0-4C93A50962BB}"/>
                </a:ext>
              </a:extLst>
            </p:cNvPr>
            <p:cNvGrpSpPr/>
            <p:nvPr/>
          </p:nvGrpSpPr>
          <p:grpSpPr>
            <a:xfrm>
              <a:off x="3720948" y="4920702"/>
              <a:ext cx="1686374" cy="1030415"/>
              <a:chOff x="2627548" y="4920702"/>
              <a:chExt cx="1408006" cy="1030415"/>
            </a:xfrm>
          </p:grpSpPr>
          <p:sp>
            <p:nvSpPr>
              <p:cNvPr id="33" name="Line 19">
                <a:extLst>
                  <a:ext uri="{FF2B5EF4-FFF2-40B4-BE49-F238E27FC236}">
                    <a16:creationId xmlns:a16="http://schemas.microsoft.com/office/drawing/2014/main" id="{75D5D43B-33D1-4F07-8D85-9EC32CE581F4}"/>
                  </a:ext>
                </a:extLst>
              </p:cNvPr>
              <p:cNvSpPr>
                <a:spLocks noChangeShapeType="1"/>
              </p:cNvSpPr>
              <p:nvPr/>
            </p:nvSpPr>
            <p:spPr bwMode="auto">
              <a:xfrm>
                <a:off x="3887084"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34" name="Line 21">
                <a:extLst>
                  <a:ext uri="{FF2B5EF4-FFF2-40B4-BE49-F238E27FC236}">
                    <a16:creationId xmlns:a16="http://schemas.microsoft.com/office/drawing/2014/main" id="{0258C725-81D4-4E2F-BC79-76FDAD0DE9B8}"/>
                  </a:ext>
                </a:extLst>
              </p:cNvPr>
              <p:cNvSpPr>
                <a:spLocks noChangeShapeType="1"/>
              </p:cNvSpPr>
              <p:nvPr/>
            </p:nvSpPr>
            <p:spPr bwMode="auto">
              <a:xfrm>
                <a:off x="2768768"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5AAF305E-9A24-40D0-B730-9A976964B793}"/>
                  </a:ext>
                </a:extLst>
              </p:cNvPr>
              <p:cNvSpPr txBox="1"/>
              <p:nvPr/>
            </p:nvSpPr>
            <p:spPr>
              <a:xfrm>
                <a:off x="2627548" y="4982720"/>
                <a:ext cx="296895" cy="96839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dirty="0">
                    <a:solidFill>
                      <a:srgbClr val="4D4D4D"/>
                    </a:solidFill>
                    <a:latin typeface="Arial" panose="020B0604020202020204" pitchFamily="34" charset="0"/>
                    <a:cs typeface="Arial" panose="020B0604020202020204" pitchFamily="34" charset="0"/>
                  </a:rPr>
                  <a:t>2</a:t>
                </a:r>
              </a:p>
              <a:p>
                <a:pPr algn="ctr" fontAlgn="auto">
                  <a:spcBef>
                    <a:spcPts val="0"/>
                  </a:spcBef>
                  <a:spcAft>
                    <a:spcPts val="0"/>
                  </a:spcAft>
                </a:pPr>
                <a:endParaRPr lang="fr-FR" sz="12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fr-FR" sz="1200" dirty="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r>
                  <a:rPr lang="fr-FR" sz="1200" dirty="0">
                    <a:solidFill>
                      <a:schemeClr val="accent2"/>
                    </a:solidFill>
                    <a:latin typeface="Arial" panose="020B0604020202020204" pitchFamily="34" charset="0"/>
                    <a:cs typeface="Arial" panose="020B0604020202020204" pitchFamily="34" charset="0"/>
                  </a:rPr>
                  <a:t>245</a:t>
                </a:r>
              </a:p>
              <a:p>
                <a:pPr algn="ctr" fontAlgn="auto">
                  <a:spcBef>
                    <a:spcPts val="0"/>
                  </a:spcBef>
                  <a:spcAft>
                    <a:spcPts val="0"/>
                  </a:spcAft>
                </a:pPr>
                <a:r>
                  <a:rPr lang="fr-FR" sz="1200" dirty="0">
                    <a:solidFill>
                      <a:schemeClr val="accent3"/>
                    </a:solidFill>
                    <a:latin typeface="Arial" panose="020B0604020202020204" pitchFamily="34" charset="0"/>
                    <a:cs typeface="Arial" panose="020B0604020202020204" pitchFamily="34" charset="0"/>
                  </a:rPr>
                  <a:t>541</a:t>
                </a:r>
              </a:p>
            </p:txBody>
          </p:sp>
          <p:sp>
            <p:nvSpPr>
              <p:cNvPr id="36" name="TextBox 35">
                <a:extLst>
                  <a:ext uri="{FF2B5EF4-FFF2-40B4-BE49-F238E27FC236}">
                    <a16:creationId xmlns:a16="http://schemas.microsoft.com/office/drawing/2014/main" id="{E7A334DF-90B5-4FBD-8791-7F26B01C0241}"/>
                  </a:ext>
                </a:extLst>
              </p:cNvPr>
              <p:cNvSpPr txBox="1"/>
              <p:nvPr/>
            </p:nvSpPr>
            <p:spPr>
              <a:xfrm>
                <a:off x="3738659" y="4982720"/>
                <a:ext cx="296895" cy="96839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3</a:t>
                </a:r>
              </a:p>
              <a:p>
                <a:pPr algn="ct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r>
                  <a:rPr lang="fr-FR" sz="1200">
                    <a:solidFill>
                      <a:schemeClr val="accent2"/>
                    </a:solidFill>
                    <a:latin typeface="Arial" panose="020B0604020202020204" pitchFamily="34" charset="0"/>
                    <a:cs typeface="Arial" panose="020B0604020202020204" pitchFamily="34" charset="0"/>
                  </a:rPr>
                  <a:t>180</a:t>
                </a:r>
              </a:p>
              <a:p>
                <a:pPr algn="ctr" fontAlgn="auto">
                  <a:spcBef>
                    <a:spcPts val="0"/>
                  </a:spcBef>
                  <a:spcAft>
                    <a:spcPts val="0"/>
                  </a:spcAft>
                </a:pPr>
                <a:r>
                  <a:rPr lang="fr-FR" sz="1200">
                    <a:solidFill>
                      <a:schemeClr val="accent3"/>
                    </a:solidFill>
                    <a:latin typeface="Arial" panose="020B0604020202020204" pitchFamily="34" charset="0"/>
                    <a:cs typeface="Arial" panose="020B0604020202020204" pitchFamily="34" charset="0"/>
                  </a:rPr>
                  <a:t>375</a:t>
                </a:r>
              </a:p>
            </p:txBody>
          </p:sp>
        </p:grpSp>
        <p:grpSp>
          <p:nvGrpSpPr>
            <p:cNvPr id="27" name="Group 26">
              <a:extLst>
                <a:ext uri="{FF2B5EF4-FFF2-40B4-BE49-F238E27FC236}">
                  <a16:creationId xmlns:a16="http://schemas.microsoft.com/office/drawing/2014/main" id="{9E665DB2-6882-41CE-A680-687421FA00F5}"/>
                </a:ext>
              </a:extLst>
            </p:cNvPr>
            <p:cNvGrpSpPr/>
            <p:nvPr/>
          </p:nvGrpSpPr>
          <p:grpSpPr>
            <a:xfrm>
              <a:off x="6368445" y="4920702"/>
              <a:ext cx="1691868" cy="1030415"/>
              <a:chOff x="4361765" y="4920702"/>
              <a:chExt cx="1412586" cy="1030415"/>
            </a:xfrm>
          </p:grpSpPr>
          <p:sp>
            <p:nvSpPr>
              <p:cNvPr id="29" name="Line 19">
                <a:extLst>
                  <a:ext uri="{FF2B5EF4-FFF2-40B4-BE49-F238E27FC236}">
                    <a16:creationId xmlns:a16="http://schemas.microsoft.com/office/drawing/2014/main" id="{9C2EB26A-A722-4780-861C-F98D522CD0E8}"/>
                  </a:ext>
                </a:extLst>
              </p:cNvPr>
              <p:cNvSpPr>
                <a:spLocks noChangeShapeType="1"/>
              </p:cNvSpPr>
              <p:nvPr/>
            </p:nvSpPr>
            <p:spPr bwMode="auto">
              <a:xfrm>
                <a:off x="5625911"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30" name="Line 21">
                <a:extLst>
                  <a:ext uri="{FF2B5EF4-FFF2-40B4-BE49-F238E27FC236}">
                    <a16:creationId xmlns:a16="http://schemas.microsoft.com/office/drawing/2014/main" id="{C5D0CC98-2653-4184-97AD-A7DE660A734F}"/>
                  </a:ext>
                </a:extLst>
              </p:cNvPr>
              <p:cNvSpPr>
                <a:spLocks noChangeShapeType="1"/>
              </p:cNvSpPr>
              <p:nvPr/>
            </p:nvSpPr>
            <p:spPr bwMode="auto">
              <a:xfrm>
                <a:off x="4502989"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B0C29B4F-91B7-4118-BA08-87A863B2A23F}"/>
                  </a:ext>
                </a:extLst>
              </p:cNvPr>
              <p:cNvSpPr txBox="1"/>
              <p:nvPr/>
            </p:nvSpPr>
            <p:spPr>
              <a:xfrm>
                <a:off x="4361765" y="4982720"/>
                <a:ext cx="296894" cy="96839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4</a:t>
                </a:r>
              </a:p>
              <a:p>
                <a:pPr algn="ct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r>
                  <a:rPr lang="fr-FR" sz="1200">
                    <a:solidFill>
                      <a:schemeClr val="accent2"/>
                    </a:solidFill>
                    <a:latin typeface="Arial" panose="020B0604020202020204" pitchFamily="34" charset="0"/>
                    <a:cs typeface="Arial" panose="020B0604020202020204" pitchFamily="34" charset="0"/>
                  </a:rPr>
                  <a:t>107</a:t>
                </a:r>
              </a:p>
              <a:p>
                <a:pPr algn="ctr" fontAlgn="auto">
                  <a:spcBef>
                    <a:spcPts val="0"/>
                  </a:spcBef>
                  <a:spcAft>
                    <a:spcPts val="0"/>
                  </a:spcAft>
                </a:pPr>
                <a:r>
                  <a:rPr lang="fr-FR" sz="1200">
                    <a:solidFill>
                      <a:schemeClr val="accent3"/>
                    </a:solidFill>
                    <a:latin typeface="Arial" panose="020B0604020202020204" pitchFamily="34" charset="0"/>
                    <a:cs typeface="Arial" panose="020B0604020202020204" pitchFamily="34" charset="0"/>
                  </a:rPr>
                  <a:t>224</a:t>
                </a:r>
              </a:p>
            </p:txBody>
          </p:sp>
          <p:sp>
            <p:nvSpPr>
              <p:cNvPr id="32" name="TextBox 31">
                <a:extLst>
                  <a:ext uri="{FF2B5EF4-FFF2-40B4-BE49-F238E27FC236}">
                    <a16:creationId xmlns:a16="http://schemas.microsoft.com/office/drawing/2014/main" id="{29E55DEF-302D-49C8-AE92-2FFAEA87E688}"/>
                  </a:ext>
                </a:extLst>
              </p:cNvPr>
              <p:cNvSpPr txBox="1"/>
              <p:nvPr/>
            </p:nvSpPr>
            <p:spPr>
              <a:xfrm>
                <a:off x="5477457" y="4982720"/>
                <a:ext cx="296894" cy="96839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5</a:t>
                </a:r>
              </a:p>
              <a:p>
                <a:pPr algn="ct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a:p>
                <a:pPr algn="ctr" fontAlgn="auto">
                  <a:spcBef>
                    <a:spcPts val="0"/>
                  </a:spcBef>
                  <a:spcAft>
                    <a:spcPts val="0"/>
                  </a:spcAft>
                </a:pPr>
                <a:endParaRPr lang="fr-FR" sz="1200">
                  <a:solidFill>
                    <a:srgbClr val="000000"/>
                  </a:solidFill>
                  <a:latin typeface="Arial" panose="020B0604020202020204" pitchFamily="34" charset="0"/>
                  <a:cs typeface="Arial" panose="020B0604020202020204" pitchFamily="34" charset="0"/>
                </a:endParaRPr>
              </a:p>
              <a:p>
                <a:pPr algn="r" fontAlgn="auto">
                  <a:spcBef>
                    <a:spcPts val="0"/>
                  </a:spcBef>
                  <a:spcAft>
                    <a:spcPts val="0"/>
                  </a:spcAft>
                </a:pPr>
                <a:r>
                  <a:rPr lang="fr-FR" sz="1200">
                    <a:solidFill>
                      <a:schemeClr val="accent2"/>
                    </a:solidFill>
                    <a:latin typeface="Arial" panose="020B0604020202020204" pitchFamily="34" charset="0"/>
                    <a:cs typeface="Arial" panose="020B0604020202020204" pitchFamily="34" charset="0"/>
                  </a:rPr>
                  <a:t>64</a:t>
                </a:r>
              </a:p>
              <a:p>
                <a:pPr algn="r" fontAlgn="auto">
                  <a:spcBef>
                    <a:spcPts val="0"/>
                  </a:spcBef>
                  <a:spcAft>
                    <a:spcPts val="0"/>
                  </a:spcAft>
                </a:pPr>
                <a:r>
                  <a:rPr lang="fr-FR" sz="1200">
                    <a:solidFill>
                      <a:schemeClr val="accent3"/>
                    </a:solidFill>
                    <a:latin typeface="Arial" panose="020B0604020202020204" pitchFamily="34" charset="0"/>
                    <a:cs typeface="Arial" panose="020B0604020202020204" pitchFamily="34" charset="0"/>
                  </a:rPr>
                  <a:t>144</a:t>
                </a:r>
              </a:p>
            </p:txBody>
          </p:sp>
        </p:grpSp>
        <p:sp>
          <p:nvSpPr>
            <p:cNvPr id="28" name="TextBox 27">
              <a:extLst>
                <a:ext uri="{FF2B5EF4-FFF2-40B4-BE49-F238E27FC236}">
                  <a16:creationId xmlns:a16="http://schemas.microsoft.com/office/drawing/2014/main" id="{4F0EE88D-BF1F-437B-B8E4-ECF0C78AE81D}"/>
                </a:ext>
              </a:extLst>
            </p:cNvPr>
            <p:cNvSpPr txBox="1"/>
            <p:nvPr/>
          </p:nvSpPr>
          <p:spPr>
            <a:xfrm>
              <a:off x="-131707" y="5332422"/>
              <a:ext cx="1164458" cy="628398"/>
            </a:xfrm>
            <a:prstGeom prst="rect">
              <a:avLst/>
            </a:prstGeom>
            <a:noFill/>
          </p:spPr>
          <p:txBody>
            <a:bodyPr wrap="none" rtlCol="0">
              <a:spAutoFit/>
            </a:bodyPr>
            <a:lstStyle/>
            <a:p>
              <a:pPr algn="r"/>
              <a:r>
                <a:rPr lang="fr-FR" sz="1200" dirty="0">
                  <a:solidFill>
                    <a:srgbClr val="4D4D4D"/>
                  </a:solidFill>
                  <a:latin typeface="Arial" panose="020B0604020202020204" pitchFamily="34" charset="0"/>
                  <a:cs typeface="Arial" panose="020B0604020202020204" pitchFamily="34" charset="0"/>
                </a:rPr>
                <a:t>N</a:t>
              </a:r>
            </a:p>
            <a:p>
              <a:pPr algn="r"/>
              <a:r>
                <a:rPr lang="fr-FR" sz="1200" dirty="0" err="1">
                  <a:solidFill>
                    <a:schemeClr val="accent2"/>
                  </a:solidFill>
                  <a:latin typeface="Arial" panose="020B0604020202020204" pitchFamily="34" charset="0"/>
                  <a:cs typeface="Arial" panose="020B0604020202020204" pitchFamily="34" charset="0"/>
                </a:rPr>
                <a:t>Postop</a:t>
              </a:r>
              <a:r>
                <a:rPr lang="fr-FR" sz="1200" dirty="0">
                  <a:solidFill>
                    <a:schemeClr val="accent2"/>
                  </a:solidFill>
                  <a:latin typeface="Arial" panose="020B0604020202020204" pitchFamily="34" charset="0"/>
                  <a:cs typeface="Arial" panose="020B0604020202020204" pitchFamily="34" charset="0"/>
                </a:rPr>
                <a:t> seul</a:t>
              </a:r>
            </a:p>
            <a:p>
              <a:pPr algn="r"/>
              <a:r>
                <a:rPr lang="fr-FR" sz="1200" dirty="0">
                  <a:solidFill>
                    <a:schemeClr val="accent3"/>
                  </a:solidFill>
                  <a:latin typeface="Arial" panose="020B0604020202020204" pitchFamily="34" charset="0"/>
                  <a:cs typeface="Arial" panose="020B0604020202020204" pitchFamily="34" charset="0"/>
                </a:rPr>
                <a:t>Pré &amp; </a:t>
              </a:r>
              <a:r>
                <a:rPr lang="fr-FR" sz="1200" dirty="0" err="1">
                  <a:solidFill>
                    <a:schemeClr val="accent3"/>
                  </a:solidFill>
                  <a:latin typeface="Arial" panose="020B0604020202020204" pitchFamily="34" charset="0"/>
                  <a:cs typeface="Arial" panose="020B0604020202020204" pitchFamily="34" charset="0"/>
                </a:rPr>
                <a:t>postop</a:t>
              </a:r>
              <a:endParaRPr lang="fr-FR" sz="1200" dirty="0">
                <a:solidFill>
                  <a:schemeClr val="accent3"/>
                </a:solidFill>
                <a:latin typeface="Arial" panose="020B0604020202020204" pitchFamily="34" charset="0"/>
                <a:cs typeface="Arial" panose="020B0604020202020204" pitchFamily="34" charset="0"/>
              </a:endParaRPr>
            </a:p>
          </p:txBody>
        </p:sp>
      </p:grpSp>
      <p:sp>
        <p:nvSpPr>
          <p:cNvPr id="41" name="TextBox 40">
            <a:extLst>
              <a:ext uri="{FF2B5EF4-FFF2-40B4-BE49-F238E27FC236}">
                <a16:creationId xmlns:a16="http://schemas.microsoft.com/office/drawing/2014/main" id="{475172BB-3BD3-4705-B0E5-E158A9F47B22}"/>
              </a:ext>
            </a:extLst>
          </p:cNvPr>
          <p:cNvSpPr txBox="1"/>
          <p:nvPr/>
        </p:nvSpPr>
        <p:spPr>
          <a:xfrm>
            <a:off x="2727585" y="1593346"/>
            <a:ext cx="3688831" cy="338554"/>
          </a:xfrm>
          <a:prstGeom prst="rect">
            <a:avLst/>
          </a:prstGeom>
          <a:noFill/>
        </p:spPr>
        <p:txBody>
          <a:bodyPr wrap="none" rtlCol="0">
            <a:spAutoFit/>
          </a:bodyPr>
          <a:lstStyle/>
          <a:p>
            <a:pPr algn="ctr" fontAlgn="auto">
              <a:spcBef>
                <a:spcPts val="0"/>
              </a:spcBef>
              <a:spcAft>
                <a:spcPts val="0"/>
              </a:spcAft>
            </a:pPr>
            <a:r>
              <a:rPr lang="fr-FR" sz="1600" b="1">
                <a:solidFill>
                  <a:srgbClr val="4D4D4D"/>
                </a:solidFill>
                <a:latin typeface="Arial"/>
                <a:cs typeface="Arial"/>
              </a:rPr>
              <a:t>Récidive selon le bras de traitement</a:t>
            </a:r>
          </a:p>
        </p:txBody>
      </p:sp>
      <p:sp>
        <p:nvSpPr>
          <p:cNvPr id="42" name="TextBox 41">
            <a:extLst>
              <a:ext uri="{FF2B5EF4-FFF2-40B4-BE49-F238E27FC236}">
                <a16:creationId xmlns:a16="http://schemas.microsoft.com/office/drawing/2014/main" id="{97D2F912-34C3-442C-BEA2-2BF51374A20C}"/>
              </a:ext>
            </a:extLst>
          </p:cNvPr>
          <p:cNvSpPr txBox="1"/>
          <p:nvPr/>
        </p:nvSpPr>
        <p:spPr>
          <a:xfrm>
            <a:off x="2428090" y="2125655"/>
            <a:ext cx="5893921" cy="738664"/>
          </a:xfrm>
          <a:prstGeom prst="rect">
            <a:avLst/>
          </a:prstGeom>
          <a:noFill/>
        </p:spPr>
        <p:txBody>
          <a:bodyPr wrap="none" rtlCol="0">
            <a:spAutoFit/>
          </a:bodyPr>
          <a:lstStyle/>
          <a:p>
            <a:pPr fontAlgn="auto">
              <a:spcBef>
                <a:spcPts val="0"/>
              </a:spcBef>
              <a:spcAft>
                <a:spcPts val="0"/>
              </a:spcAft>
            </a:pPr>
            <a:r>
              <a:rPr lang="fr-FR" sz="1400" dirty="0">
                <a:solidFill>
                  <a:srgbClr val="4D4D4D"/>
                </a:solidFill>
                <a:latin typeface="Arial"/>
                <a:cs typeface="Arial"/>
              </a:rPr>
              <a:t>Taux de récidive à 2 ans (</a:t>
            </a:r>
            <a:r>
              <a:rPr lang="fr-FR" sz="1400" dirty="0" err="1">
                <a:solidFill>
                  <a:srgbClr val="4D4D4D"/>
                </a:solidFill>
                <a:latin typeface="Arial"/>
                <a:cs typeface="Arial"/>
              </a:rPr>
              <a:t>evts</a:t>
            </a:r>
            <a:r>
              <a:rPr lang="fr-FR" sz="1400" dirty="0">
                <a:solidFill>
                  <a:srgbClr val="4D4D4D"/>
                </a:solidFill>
                <a:latin typeface="Arial"/>
                <a:cs typeface="Arial"/>
              </a:rPr>
              <a:t>, n/N), pré &amp; </a:t>
            </a:r>
            <a:r>
              <a:rPr lang="fr-FR" sz="1400" dirty="0" err="1">
                <a:solidFill>
                  <a:srgbClr val="4D4D4D"/>
                </a:solidFill>
                <a:latin typeface="Arial"/>
                <a:cs typeface="Arial"/>
              </a:rPr>
              <a:t>postop</a:t>
            </a:r>
            <a:r>
              <a:rPr lang="fr-FR" sz="1400" dirty="0">
                <a:solidFill>
                  <a:srgbClr val="4D4D4D"/>
                </a:solidFill>
                <a:latin typeface="Arial"/>
                <a:cs typeface="Arial"/>
              </a:rPr>
              <a:t> vs. </a:t>
            </a:r>
            <a:r>
              <a:rPr lang="fr-FR" sz="1400" dirty="0" err="1">
                <a:solidFill>
                  <a:srgbClr val="4D4D4D"/>
                </a:solidFill>
                <a:latin typeface="Arial"/>
                <a:cs typeface="Arial"/>
              </a:rPr>
              <a:t>postop</a:t>
            </a:r>
            <a:r>
              <a:rPr lang="fr-FR" sz="1400" dirty="0">
                <a:solidFill>
                  <a:srgbClr val="4D4D4D"/>
                </a:solidFill>
                <a:latin typeface="Arial"/>
                <a:cs typeface="Arial"/>
              </a:rPr>
              <a:t> seulement:</a:t>
            </a:r>
          </a:p>
          <a:p>
            <a:pPr fontAlgn="auto">
              <a:spcBef>
                <a:spcPts val="0"/>
              </a:spcBef>
              <a:spcAft>
                <a:spcPts val="0"/>
              </a:spcAft>
            </a:pPr>
            <a:r>
              <a:rPr lang="fr-FR" sz="1400" dirty="0">
                <a:solidFill>
                  <a:srgbClr val="4D4D4D"/>
                </a:solidFill>
                <a:latin typeface="Arial"/>
                <a:cs typeface="Arial"/>
              </a:rPr>
              <a:t>13,6% (95/698) vs. 17,2% (61/354)</a:t>
            </a:r>
          </a:p>
          <a:p>
            <a:pPr fontAlgn="auto">
              <a:spcBef>
                <a:spcPts val="0"/>
              </a:spcBef>
              <a:spcAft>
                <a:spcPts val="0"/>
              </a:spcAft>
            </a:pPr>
            <a:r>
              <a:rPr lang="fr-FR" sz="1400" b="1" dirty="0">
                <a:solidFill>
                  <a:srgbClr val="4D4D4D"/>
                </a:solidFill>
                <a:latin typeface="Arial"/>
                <a:cs typeface="Arial"/>
              </a:rPr>
              <a:t>HR 0,75 (IC95% 0,55 - 1,04); p=0,08</a:t>
            </a:r>
          </a:p>
        </p:txBody>
      </p:sp>
      <p:cxnSp>
        <p:nvCxnSpPr>
          <p:cNvPr id="43" name="Straight Connector 42">
            <a:extLst>
              <a:ext uri="{FF2B5EF4-FFF2-40B4-BE49-F238E27FC236}">
                <a16:creationId xmlns:a16="http://schemas.microsoft.com/office/drawing/2014/main" id="{F954A5FC-1B2C-418D-B6CC-2A5B707B7813}"/>
              </a:ext>
            </a:extLst>
          </p:cNvPr>
          <p:cNvCxnSpPr/>
          <p:nvPr/>
        </p:nvCxnSpPr>
        <p:spPr>
          <a:xfrm flipH="1">
            <a:off x="524597" y="5498340"/>
            <a:ext cx="338806" cy="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FD96B0C-8123-4E66-B1A3-170EE8110BB1}"/>
              </a:ext>
            </a:extLst>
          </p:cNvPr>
          <p:cNvCxnSpPr/>
          <p:nvPr/>
        </p:nvCxnSpPr>
        <p:spPr>
          <a:xfrm flipH="1">
            <a:off x="524597" y="5691475"/>
            <a:ext cx="338806" cy="1"/>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5" name="Graphic 4">
            <a:extLst>
              <a:ext uri="{FF2B5EF4-FFF2-40B4-BE49-F238E27FC236}">
                <a16:creationId xmlns:a16="http://schemas.microsoft.com/office/drawing/2014/main" id="{94D9F7BA-086D-4AFE-AE54-2C5AE1BAE0EF}"/>
              </a:ext>
            </a:extLst>
          </p:cNvPr>
          <p:cNvSpPr/>
          <p:nvPr/>
        </p:nvSpPr>
        <p:spPr>
          <a:xfrm>
            <a:off x="1984107" y="3408061"/>
            <a:ext cx="6052333" cy="1203453"/>
          </a:xfrm>
          <a:custGeom>
            <a:avLst/>
            <a:gdLst>
              <a:gd name="connsiteX0" fmla="*/ 6940 w 9153388"/>
              <a:gd name="connsiteY0" fmla="*/ 1981678 h 1980887"/>
              <a:gd name="connsiteX1" fmla="*/ 95965 w 9153388"/>
              <a:gd name="connsiteY1" fmla="*/ 1981678 h 1980887"/>
              <a:gd name="connsiteX2" fmla="*/ 95965 w 9153388"/>
              <a:gd name="connsiteY2" fmla="*/ 1929067 h 1980887"/>
              <a:gd name="connsiteX3" fmla="*/ 225456 w 9153388"/>
              <a:gd name="connsiteY3" fmla="*/ 1929067 h 1980887"/>
              <a:gd name="connsiteX4" fmla="*/ 225456 w 9153388"/>
              <a:gd name="connsiteY4" fmla="*/ 1904789 h 1980887"/>
              <a:gd name="connsiteX5" fmla="*/ 338760 w 9153388"/>
              <a:gd name="connsiteY5" fmla="*/ 1904789 h 1980887"/>
              <a:gd name="connsiteX6" fmla="*/ 338760 w 9153388"/>
              <a:gd name="connsiteY6" fmla="*/ 1892650 h 1980887"/>
              <a:gd name="connsiteX7" fmla="*/ 399459 w 9153388"/>
              <a:gd name="connsiteY7" fmla="*/ 1892650 h 1980887"/>
              <a:gd name="connsiteX8" fmla="*/ 399459 w 9153388"/>
              <a:gd name="connsiteY8" fmla="*/ 1852188 h 1980887"/>
              <a:gd name="connsiteX9" fmla="*/ 537043 w 9153388"/>
              <a:gd name="connsiteY9" fmla="*/ 1852188 h 1980887"/>
              <a:gd name="connsiteX10" fmla="*/ 537043 w 9153388"/>
              <a:gd name="connsiteY10" fmla="*/ 1811716 h 1980887"/>
              <a:gd name="connsiteX11" fmla="*/ 901236 w 9153388"/>
              <a:gd name="connsiteY11" fmla="*/ 1811716 h 1980887"/>
              <a:gd name="connsiteX12" fmla="*/ 901236 w 9153388"/>
              <a:gd name="connsiteY12" fmla="*/ 1779346 h 1980887"/>
              <a:gd name="connsiteX13" fmla="*/ 1002397 w 9153388"/>
              <a:gd name="connsiteY13" fmla="*/ 1779346 h 1980887"/>
              <a:gd name="connsiteX14" fmla="*/ 1002397 w 9153388"/>
              <a:gd name="connsiteY14" fmla="*/ 1742929 h 1980887"/>
              <a:gd name="connsiteX15" fmla="*/ 1075239 w 9153388"/>
              <a:gd name="connsiteY15" fmla="*/ 1742929 h 1980887"/>
              <a:gd name="connsiteX16" fmla="*/ 1075239 w 9153388"/>
              <a:gd name="connsiteY16" fmla="*/ 1706503 h 1980887"/>
              <a:gd name="connsiteX17" fmla="*/ 1241155 w 9153388"/>
              <a:gd name="connsiteY17" fmla="*/ 1706503 h 1980887"/>
              <a:gd name="connsiteX18" fmla="*/ 1241155 w 9153388"/>
              <a:gd name="connsiteY18" fmla="*/ 1649856 h 1980887"/>
              <a:gd name="connsiteX19" fmla="*/ 1358506 w 9153388"/>
              <a:gd name="connsiteY19" fmla="*/ 1649856 h 1980887"/>
              <a:gd name="connsiteX20" fmla="*/ 1358506 w 9153388"/>
              <a:gd name="connsiteY20" fmla="*/ 1617486 h 1980887"/>
              <a:gd name="connsiteX21" fmla="*/ 1398968 w 9153388"/>
              <a:gd name="connsiteY21" fmla="*/ 1617486 h 1980887"/>
              <a:gd name="connsiteX22" fmla="*/ 1398968 w 9153388"/>
              <a:gd name="connsiteY22" fmla="*/ 1560828 h 1980887"/>
              <a:gd name="connsiteX23" fmla="*/ 1520366 w 9153388"/>
              <a:gd name="connsiteY23" fmla="*/ 1560828 h 1980887"/>
              <a:gd name="connsiteX24" fmla="*/ 1520366 w 9153388"/>
              <a:gd name="connsiteY24" fmla="*/ 1528458 h 1980887"/>
              <a:gd name="connsiteX25" fmla="*/ 1568921 w 9153388"/>
              <a:gd name="connsiteY25" fmla="*/ 1528458 h 1980887"/>
              <a:gd name="connsiteX26" fmla="*/ 1568921 w 9153388"/>
              <a:gd name="connsiteY26" fmla="*/ 1479903 h 1980887"/>
              <a:gd name="connsiteX27" fmla="*/ 1593199 w 9153388"/>
              <a:gd name="connsiteY27" fmla="*/ 1479903 h 1980887"/>
              <a:gd name="connsiteX28" fmla="*/ 1593199 w 9153388"/>
              <a:gd name="connsiteY28" fmla="*/ 1403015 h 1980887"/>
              <a:gd name="connsiteX29" fmla="*/ 1730790 w 9153388"/>
              <a:gd name="connsiteY29" fmla="*/ 1403015 h 1980887"/>
              <a:gd name="connsiteX30" fmla="*/ 1730790 w 9153388"/>
              <a:gd name="connsiteY30" fmla="*/ 1338265 h 1980887"/>
              <a:gd name="connsiteX31" fmla="*/ 1989770 w 9153388"/>
              <a:gd name="connsiteY31" fmla="*/ 1338265 h 1980887"/>
              <a:gd name="connsiteX32" fmla="*/ 1989770 w 9153388"/>
              <a:gd name="connsiteY32" fmla="*/ 1249247 h 1980887"/>
              <a:gd name="connsiteX33" fmla="*/ 2058566 w 9153388"/>
              <a:gd name="connsiteY33" fmla="*/ 1249247 h 1980887"/>
              <a:gd name="connsiteX34" fmla="*/ 2058566 w 9153388"/>
              <a:gd name="connsiteY34" fmla="*/ 1176405 h 1980887"/>
              <a:gd name="connsiteX35" fmla="*/ 2103075 w 9153388"/>
              <a:gd name="connsiteY35" fmla="*/ 1176405 h 1980887"/>
              <a:gd name="connsiteX36" fmla="*/ 2103075 w 9153388"/>
              <a:gd name="connsiteY36" fmla="*/ 1135942 h 1980887"/>
              <a:gd name="connsiteX37" fmla="*/ 2171862 w 9153388"/>
              <a:gd name="connsiteY37" fmla="*/ 1135942 h 1980887"/>
              <a:gd name="connsiteX38" fmla="*/ 2171862 w 9153388"/>
              <a:gd name="connsiteY38" fmla="*/ 1103563 h 1980887"/>
              <a:gd name="connsiteX39" fmla="*/ 2240658 w 9153388"/>
              <a:gd name="connsiteY39" fmla="*/ 1103563 h 1980887"/>
              <a:gd name="connsiteX40" fmla="*/ 2240658 w 9153388"/>
              <a:gd name="connsiteY40" fmla="*/ 1067146 h 1980887"/>
              <a:gd name="connsiteX41" fmla="*/ 2438944 w 9153388"/>
              <a:gd name="connsiteY41" fmla="*/ 1067146 h 1980887"/>
              <a:gd name="connsiteX42" fmla="*/ 2438944 w 9153388"/>
              <a:gd name="connsiteY42" fmla="*/ 1026684 h 1980887"/>
              <a:gd name="connsiteX43" fmla="*/ 2491545 w 9153388"/>
              <a:gd name="connsiteY43" fmla="*/ 1026684 h 1980887"/>
              <a:gd name="connsiteX44" fmla="*/ 2491545 w 9153388"/>
              <a:gd name="connsiteY44" fmla="*/ 986212 h 1980887"/>
              <a:gd name="connsiteX45" fmla="*/ 2564387 w 9153388"/>
              <a:gd name="connsiteY45" fmla="*/ 986212 h 1980887"/>
              <a:gd name="connsiteX46" fmla="*/ 2564387 w 9153388"/>
              <a:gd name="connsiteY46" fmla="*/ 949795 h 1980887"/>
              <a:gd name="connsiteX47" fmla="*/ 2884071 w 9153388"/>
              <a:gd name="connsiteY47" fmla="*/ 949795 h 1980887"/>
              <a:gd name="connsiteX48" fmla="*/ 2884071 w 9153388"/>
              <a:gd name="connsiteY48" fmla="*/ 925516 h 1980887"/>
              <a:gd name="connsiteX49" fmla="*/ 2948811 w 9153388"/>
              <a:gd name="connsiteY49" fmla="*/ 925516 h 1980887"/>
              <a:gd name="connsiteX50" fmla="*/ 2948811 w 9153388"/>
              <a:gd name="connsiteY50" fmla="*/ 876957 h 1980887"/>
              <a:gd name="connsiteX51" fmla="*/ 3130912 w 9153388"/>
              <a:gd name="connsiteY51" fmla="*/ 876957 h 1980887"/>
              <a:gd name="connsiteX52" fmla="*/ 3130912 w 9153388"/>
              <a:gd name="connsiteY52" fmla="*/ 836491 h 1980887"/>
              <a:gd name="connsiteX53" fmla="*/ 3195652 w 9153388"/>
              <a:gd name="connsiteY53" fmla="*/ 836491 h 1980887"/>
              <a:gd name="connsiteX54" fmla="*/ 3195652 w 9153388"/>
              <a:gd name="connsiteY54" fmla="*/ 816258 h 1980887"/>
              <a:gd name="connsiteX55" fmla="*/ 3228022 w 9153388"/>
              <a:gd name="connsiteY55" fmla="*/ 816258 h 1980887"/>
              <a:gd name="connsiteX56" fmla="*/ 3228022 w 9153388"/>
              <a:gd name="connsiteY56" fmla="*/ 763653 h 1980887"/>
              <a:gd name="connsiteX57" fmla="*/ 3547705 w 9153388"/>
              <a:gd name="connsiteY57" fmla="*/ 763653 h 1980887"/>
              <a:gd name="connsiteX58" fmla="*/ 3547705 w 9153388"/>
              <a:gd name="connsiteY58" fmla="*/ 743419 h 1980887"/>
              <a:gd name="connsiteX59" fmla="*/ 3612455 w 9153388"/>
              <a:gd name="connsiteY59" fmla="*/ 743419 h 1980887"/>
              <a:gd name="connsiteX60" fmla="*/ 3612455 w 9153388"/>
              <a:gd name="connsiteY60" fmla="*/ 711047 h 1980887"/>
              <a:gd name="connsiteX61" fmla="*/ 3737899 w 9153388"/>
              <a:gd name="connsiteY61" fmla="*/ 711047 h 1980887"/>
              <a:gd name="connsiteX62" fmla="*/ 3737899 w 9153388"/>
              <a:gd name="connsiteY62" fmla="*/ 666534 h 1980887"/>
              <a:gd name="connsiteX63" fmla="*/ 3806685 w 9153388"/>
              <a:gd name="connsiteY63" fmla="*/ 666534 h 1980887"/>
              <a:gd name="connsiteX64" fmla="*/ 3806685 w 9153388"/>
              <a:gd name="connsiteY64" fmla="*/ 642254 h 1980887"/>
              <a:gd name="connsiteX65" fmla="*/ 3899759 w 9153388"/>
              <a:gd name="connsiteY65" fmla="*/ 642254 h 1980887"/>
              <a:gd name="connsiteX66" fmla="*/ 3899759 w 9153388"/>
              <a:gd name="connsiteY66" fmla="*/ 593696 h 1980887"/>
              <a:gd name="connsiteX67" fmla="*/ 3968555 w 9153388"/>
              <a:gd name="connsiteY67" fmla="*/ 593696 h 1980887"/>
              <a:gd name="connsiteX68" fmla="*/ 3968555 w 9153388"/>
              <a:gd name="connsiteY68" fmla="*/ 545137 h 1980887"/>
              <a:gd name="connsiteX69" fmla="*/ 4033295 w 9153388"/>
              <a:gd name="connsiteY69" fmla="*/ 545137 h 1980887"/>
              <a:gd name="connsiteX70" fmla="*/ 4033295 w 9153388"/>
              <a:gd name="connsiteY70" fmla="*/ 520857 h 1980887"/>
              <a:gd name="connsiteX71" fmla="*/ 4174933 w 9153388"/>
              <a:gd name="connsiteY71" fmla="*/ 520857 h 1980887"/>
              <a:gd name="connsiteX72" fmla="*/ 4174933 w 9153388"/>
              <a:gd name="connsiteY72" fmla="*/ 488484 h 1980887"/>
              <a:gd name="connsiteX73" fmla="*/ 4251812 w 9153388"/>
              <a:gd name="connsiteY73" fmla="*/ 488484 h 1980887"/>
              <a:gd name="connsiteX74" fmla="*/ 4251812 w 9153388"/>
              <a:gd name="connsiteY74" fmla="*/ 448018 h 1980887"/>
              <a:gd name="connsiteX75" fmla="*/ 4458190 w 9153388"/>
              <a:gd name="connsiteY75" fmla="*/ 448018 h 1980887"/>
              <a:gd name="connsiteX76" fmla="*/ 4458190 w 9153388"/>
              <a:gd name="connsiteY76" fmla="*/ 407552 h 1980887"/>
              <a:gd name="connsiteX77" fmla="*/ 5016622 w 9153388"/>
              <a:gd name="connsiteY77" fmla="*/ 407552 h 1980887"/>
              <a:gd name="connsiteX78" fmla="*/ 5016622 w 9153388"/>
              <a:gd name="connsiteY78" fmla="*/ 383273 h 1980887"/>
              <a:gd name="connsiteX79" fmla="*/ 5170390 w 9153388"/>
              <a:gd name="connsiteY79" fmla="*/ 383273 h 1980887"/>
              <a:gd name="connsiteX80" fmla="*/ 5170390 w 9153388"/>
              <a:gd name="connsiteY80" fmla="*/ 358993 h 1980887"/>
              <a:gd name="connsiteX81" fmla="*/ 5275602 w 9153388"/>
              <a:gd name="connsiteY81" fmla="*/ 358993 h 1980887"/>
              <a:gd name="connsiteX82" fmla="*/ 5275602 w 9153388"/>
              <a:gd name="connsiteY82" fmla="*/ 330667 h 1980887"/>
              <a:gd name="connsiteX83" fmla="*/ 5433416 w 9153388"/>
              <a:gd name="connsiteY83" fmla="*/ 330667 h 1980887"/>
              <a:gd name="connsiteX84" fmla="*/ 5433416 w 9153388"/>
              <a:gd name="connsiteY84" fmla="*/ 306387 h 1980887"/>
              <a:gd name="connsiteX85" fmla="*/ 5668118 w 9153388"/>
              <a:gd name="connsiteY85" fmla="*/ 306387 h 1980887"/>
              <a:gd name="connsiteX86" fmla="*/ 5668118 w 9153388"/>
              <a:gd name="connsiteY86" fmla="*/ 261874 h 1980887"/>
              <a:gd name="connsiteX87" fmla="*/ 7084425 w 9153388"/>
              <a:gd name="connsiteY87" fmla="*/ 261874 h 1980887"/>
              <a:gd name="connsiteX88" fmla="*/ 7084425 w 9153388"/>
              <a:gd name="connsiteY88" fmla="*/ 221409 h 1980887"/>
              <a:gd name="connsiteX89" fmla="*/ 7226053 w 9153388"/>
              <a:gd name="connsiteY89" fmla="*/ 221409 h 1980887"/>
              <a:gd name="connsiteX90" fmla="*/ 7226053 w 9153388"/>
              <a:gd name="connsiteY90" fmla="*/ 193083 h 1980887"/>
              <a:gd name="connsiteX91" fmla="*/ 8067751 w 9153388"/>
              <a:gd name="connsiteY91" fmla="*/ 193083 h 1980887"/>
              <a:gd name="connsiteX92" fmla="*/ 8067751 w 9153388"/>
              <a:gd name="connsiteY92" fmla="*/ 140477 h 1980887"/>
              <a:gd name="connsiteX93" fmla="*/ 8468360 w 9153388"/>
              <a:gd name="connsiteY93" fmla="*/ 140477 h 1980887"/>
              <a:gd name="connsiteX94" fmla="*/ 8468360 w 9153388"/>
              <a:gd name="connsiteY94" fmla="*/ 83825 h 1980887"/>
              <a:gd name="connsiteX95" fmla="*/ 9022745 w 9153388"/>
              <a:gd name="connsiteY95" fmla="*/ 83825 h 1980887"/>
              <a:gd name="connsiteX96" fmla="*/ 9022745 w 9153388"/>
              <a:gd name="connsiteY96" fmla="*/ 6940 h 1980887"/>
              <a:gd name="connsiteX97" fmla="*/ 9152235 w 9153388"/>
              <a:gd name="connsiteY97" fmla="*/ 6940 h 198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9153388" h="1980887">
                <a:moveTo>
                  <a:pt x="6940" y="1981678"/>
                </a:moveTo>
                <a:lnTo>
                  <a:pt x="95965" y="1981678"/>
                </a:lnTo>
                <a:lnTo>
                  <a:pt x="95965" y="1929067"/>
                </a:lnTo>
                <a:lnTo>
                  <a:pt x="225456" y="1929067"/>
                </a:lnTo>
                <a:lnTo>
                  <a:pt x="225456" y="1904789"/>
                </a:lnTo>
                <a:lnTo>
                  <a:pt x="338760" y="1904789"/>
                </a:lnTo>
                <a:lnTo>
                  <a:pt x="338760" y="1892650"/>
                </a:lnTo>
                <a:lnTo>
                  <a:pt x="399459" y="1892650"/>
                </a:lnTo>
                <a:lnTo>
                  <a:pt x="399459" y="1852188"/>
                </a:lnTo>
                <a:lnTo>
                  <a:pt x="537043" y="1852188"/>
                </a:lnTo>
                <a:lnTo>
                  <a:pt x="537043" y="1811716"/>
                </a:lnTo>
                <a:lnTo>
                  <a:pt x="901236" y="1811716"/>
                </a:lnTo>
                <a:lnTo>
                  <a:pt x="901236" y="1779346"/>
                </a:lnTo>
                <a:lnTo>
                  <a:pt x="1002397" y="1779346"/>
                </a:lnTo>
                <a:lnTo>
                  <a:pt x="1002397" y="1742929"/>
                </a:lnTo>
                <a:lnTo>
                  <a:pt x="1075239" y="1742929"/>
                </a:lnTo>
                <a:lnTo>
                  <a:pt x="1075239" y="1706503"/>
                </a:lnTo>
                <a:lnTo>
                  <a:pt x="1241155" y="1706503"/>
                </a:lnTo>
                <a:lnTo>
                  <a:pt x="1241155" y="1649856"/>
                </a:lnTo>
                <a:lnTo>
                  <a:pt x="1358506" y="1649856"/>
                </a:lnTo>
                <a:lnTo>
                  <a:pt x="1358506" y="1617486"/>
                </a:lnTo>
                <a:lnTo>
                  <a:pt x="1398968" y="1617486"/>
                </a:lnTo>
                <a:lnTo>
                  <a:pt x="1398968" y="1560828"/>
                </a:lnTo>
                <a:lnTo>
                  <a:pt x="1520366" y="1560828"/>
                </a:lnTo>
                <a:lnTo>
                  <a:pt x="1520366" y="1528458"/>
                </a:lnTo>
                <a:lnTo>
                  <a:pt x="1568921" y="1528458"/>
                </a:lnTo>
                <a:lnTo>
                  <a:pt x="1568921" y="1479903"/>
                </a:lnTo>
                <a:lnTo>
                  <a:pt x="1593199" y="1479903"/>
                </a:lnTo>
                <a:lnTo>
                  <a:pt x="1593199" y="1403015"/>
                </a:lnTo>
                <a:lnTo>
                  <a:pt x="1730790" y="1403015"/>
                </a:lnTo>
                <a:lnTo>
                  <a:pt x="1730790" y="1338265"/>
                </a:lnTo>
                <a:lnTo>
                  <a:pt x="1989770" y="1338265"/>
                </a:lnTo>
                <a:lnTo>
                  <a:pt x="1989770" y="1249247"/>
                </a:lnTo>
                <a:lnTo>
                  <a:pt x="2058566" y="1249247"/>
                </a:lnTo>
                <a:lnTo>
                  <a:pt x="2058566" y="1176405"/>
                </a:lnTo>
                <a:lnTo>
                  <a:pt x="2103075" y="1176405"/>
                </a:lnTo>
                <a:lnTo>
                  <a:pt x="2103075" y="1135942"/>
                </a:lnTo>
                <a:lnTo>
                  <a:pt x="2171862" y="1135942"/>
                </a:lnTo>
                <a:lnTo>
                  <a:pt x="2171862" y="1103563"/>
                </a:lnTo>
                <a:lnTo>
                  <a:pt x="2240658" y="1103563"/>
                </a:lnTo>
                <a:lnTo>
                  <a:pt x="2240658" y="1067146"/>
                </a:lnTo>
                <a:lnTo>
                  <a:pt x="2438944" y="1067146"/>
                </a:lnTo>
                <a:lnTo>
                  <a:pt x="2438944" y="1026684"/>
                </a:lnTo>
                <a:lnTo>
                  <a:pt x="2491545" y="1026684"/>
                </a:lnTo>
                <a:lnTo>
                  <a:pt x="2491545" y="986212"/>
                </a:lnTo>
                <a:lnTo>
                  <a:pt x="2564387" y="986212"/>
                </a:lnTo>
                <a:lnTo>
                  <a:pt x="2564387" y="949795"/>
                </a:lnTo>
                <a:lnTo>
                  <a:pt x="2884071" y="949795"/>
                </a:lnTo>
                <a:lnTo>
                  <a:pt x="2884071" y="925516"/>
                </a:lnTo>
                <a:lnTo>
                  <a:pt x="2948811" y="925516"/>
                </a:lnTo>
                <a:lnTo>
                  <a:pt x="2948811" y="876957"/>
                </a:lnTo>
                <a:lnTo>
                  <a:pt x="3130912" y="876957"/>
                </a:lnTo>
                <a:lnTo>
                  <a:pt x="3130912" y="836491"/>
                </a:lnTo>
                <a:lnTo>
                  <a:pt x="3195652" y="836491"/>
                </a:lnTo>
                <a:lnTo>
                  <a:pt x="3195652" y="816258"/>
                </a:lnTo>
                <a:lnTo>
                  <a:pt x="3228022" y="816258"/>
                </a:lnTo>
                <a:lnTo>
                  <a:pt x="3228022" y="763653"/>
                </a:lnTo>
                <a:lnTo>
                  <a:pt x="3547705" y="763653"/>
                </a:lnTo>
                <a:lnTo>
                  <a:pt x="3547705" y="743419"/>
                </a:lnTo>
                <a:lnTo>
                  <a:pt x="3612455" y="743419"/>
                </a:lnTo>
                <a:lnTo>
                  <a:pt x="3612455" y="711047"/>
                </a:lnTo>
                <a:lnTo>
                  <a:pt x="3737899" y="711047"/>
                </a:lnTo>
                <a:lnTo>
                  <a:pt x="3737899" y="666534"/>
                </a:lnTo>
                <a:lnTo>
                  <a:pt x="3806685" y="666534"/>
                </a:lnTo>
                <a:lnTo>
                  <a:pt x="3806685" y="642254"/>
                </a:lnTo>
                <a:lnTo>
                  <a:pt x="3899759" y="642254"/>
                </a:lnTo>
                <a:lnTo>
                  <a:pt x="3899759" y="593696"/>
                </a:lnTo>
                <a:lnTo>
                  <a:pt x="3968555" y="593696"/>
                </a:lnTo>
                <a:lnTo>
                  <a:pt x="3968555" y="545137"/>
                </a:lnTo>
                <a:lnTo>
                  <a:pt x="4033295" y="545137"/>
                </a:lnTo>
                <a:lnTo>
                  <a:pt x="4033295" y="520857"/>
                </a:lnTo>
                <a:lnTo>
                  <a:pt x="4174933" y="520857"/>
                </a:lnTo>
                <a:lnTo>
                  <a:pt x="4174933" y="488484"/>
                </a:lnTo>
                <a:lnTo>
                  <a:pt x="4251812" y="488484"/>
                </a:lnTo>
                <a:lnTo>
                  <a:pt x="4251812" y="448018"/>
                </a:lnTo>
                <a:lnTo>
                  <a:pt x="4458190" y="448018"/>
                </a:lnTo>
                <a:lnTo>
                  <a:pt x="4458190" y="407552"/>
                </a:lnTo>
                <a:lnTo>
                  <a:pt x="5016622" y="407552"/>
                </a:lnTo>
                <a:lnTo>
                  <a:pt x="5016622" y="383273"/>
                </a:lnTo>
                <a:lnTo>
                  <a:pt x="5170390" y="383273"/>
                </a:lnTo>
                <a:lnTo>
                  <a:pt x="5170390" y="358993"/>
                </a:lnTo>
                <a:lnTo>
                  <a:pt x="5275602" y="358993"/>
                </a:lnTo>
                <a:lnTo>
                  <a:pt x="5275602" y="330667"/>
                </a:lnTo>
                <a:lnTo>
                  <a:pt x="5433416" y="330667"/>
                </a:lnTo>
                <a:lnTo>
                  <a:pt x="5433416" y="306387"/>
                </a:lnTo>
                <a:lnTo>
                  <a:pt x="5668118" y="306387"/>
                </a:lnTo>
                <a:lnTo>
                  <a:pt x="5668118" y="261874"/>
                </a:lnTo>
                <a:lnTo>
                  <a:pt x="7084425" y="261874"/>
                </a:lnTo>
                <a:lnTo>
                  <a:pt x="7084425" y="221409"/>
                </a:lnTo>
                <a:lnTo>
                  <a:pt x="7226053" y="221409"/>
                </a:lnTo>
                <a:lnTo>
                  <a:pt x="7226053" y="193083"/>
                </a:lnTo>
                <a:lnTo>
                  <a:pt x="8067751" y="193083"/>
                </a:lnTo>
                <a:lnTo>
                  <a:pt x="8067751" y="140477"/>
                </a:lnTo>
                <a:lnTo>
                  <a:pt x="8468360" y="140477"/>
                </a:lnTo>
                <a:lnTo>
                  <a:pt x="8468360" y="83825"/>
                </a:lnTo>
                <a:lnTo>
                  <a:pt x="9022745" y="83825"/>
                </a:lnTo>
                <a:lnTo>
                  <a:pt x="9022745" y="6940"/>
                </a:lnTo>
                <a:lnTo>
                  <a:pt x="9152235" y="694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fontAlgn="auto">
              <a:spcBef>
                <a:spcPts val="0"/>
              </a:spcBef>
              <a:spcAft>
                <a:spcPts val="0"/>
              </a:spcAft>
            </a:pPr>
            <a:endParaRPr lang="fr-FR">
              <a:solidFill>
                <a:srgbClr val="4D4D4D"/>
              </a:solidFill>
            </a:endParaRPr>
          </a:p>
        </p:txBody>
      </p:sp>
      <p:sp>
        <p:nvSpPr>
          <p:cNvPr id="46" name="Graphic 86">
            <a:extLst>
              <a:ext uri="{FF2B5EF4-FFF2-40B4-BE49-F238E27FC236}">
                <a16:creationId xmlns:a16="http://schemas.microsoft.com/office/drawing/2014/main" id="{CB857E6A-DB74-4CC8-8D29-52EE226DECEE}"/>
              </a:ext>
            </a:extLst>
          </p:cNvPr>
          <p:cNvSpPr/>
          <p:nvPr/>
        </p:nvSpPr>
        <p:spPr>
          <a:xfrm>
            <a:off x="1976456" y="3717905"/>
            <a:ext cx="6133010" cy="938902"/>
          </a:xfrm>
          <a:custGeom>
            <a:avLst/>
            <a:gdLst>
              <a:gd name="connsiteX0" fmla="*/ 6800 w 9153292"/>
              <a:gd name="connsiteY0" fmla="*/ 1592967 h 1598341"/>
              <a:gd name="connsiteX1" fmla="*/ 307210 w 9153292"/>
              <a:gd name="connsiteY1" fmla="*/ 1592967 h 1598341"/>
              <a:gd name="connsiteX2" fmla="*/ 307210 w 9153292"/>
              <a:gd name="connsiteY2" fmla="*/ 1556912 h 1598341"/>
              <a:gd name="connsiteX3" fmla="*/ 731789 w 9153292"/>
              <a:gd name="connsiteY3" fmla="*/ 1556912 h 1598341"/>
              <a:gd name="connsiteX4" fmla="*/ 731789 w 9153292"/>
              <a:gd name="connsiteY4" fmla="*/ 1512855 h 1598341"/>
              <a:gd name="connsiteX5" fmla="*/ 839937 w 9153292"/>
              <a:gd name="connsiteY5" fmla="*/ 1512855 h 1598341"/>
              <a:gd name="connsiteX6" fmla="*/ 839937 w 9153292"/>
              <a:gd name="connsiteY6" fmla="*/ 1452768 h 1598341"/>
              <a:gd name="connsiteX7" fmla="*/ 1012175 w 9153292"/>
              <a:gd name="connsiteY7" fmla="*/ 1452768 h 1598341"/>
              <a:gd name="connsiteX8" fmla="*/ 1012175 w 9153292"/>
              <a:gd name="connsiteY8" fmla="*/ 1424732 h 1598341"/>
              <a:gd name="connsiteX9" fmla="*/ 1080262 w 9153292"/>
              <a:gd name="connsiteY9" fmla="*/ 1424732 h 1598341"/>
              <a:gd name="connsiteX10" fmla="*/ 1080262 w 9153292"/>
              <a:gd name="connsiteY10" fmla="*/ 1396696 h 1598341"/>
              <a:gd name="connsiteX11" fmla="*/ 1268523 w 9153292"/>
              <a:gd name="connsiteY11" fmla="*/ 1396696 h 1598341"/>
              <a:gd name="connsiteX12" fmla="*/ 1268523 w 9153292"/>
              <a:gd name="connsiteY12" fmla="*/ 1360650 h 1598341"/>
              <a:gd name="connsiteX13" fmla="*/ 1360651 w 9153292"/>
              <a:gd name="connsiteY13" fmla="*/ 1360650 h 1598341"/>
              <a:gd name="connsiteX14" fmla="*/ 1360651 w 9153292"/>
              <a:gd name="connsiteY14" fmla="*/ 1332605 h 1598341"/>
              <a:gd name="connsiteX15" fmla="*/ 1428738 w 9153292"/>
              <a:gd name="connsiteY15" fmla="*/ 1332605 h 1598341"/>
              <a:gd name="connsiteX16" fmla="*/ 1428738 w 9153292"/>
              <a:gd name="connsiteY16" fmla="*/ 1276533 h 1598341"/>
              <a:gd name="connsiteX17" fmla="*/ 1604983 w 9153292"/>
              <a:gd name="connsiteY17" fmla="*/ 1276533 h 1598341"/>
              <a:gd name="connsiteX18" fmla="*/ 1604983 w 9153292"/>
              <a:gd name="connsiteY18" fmla="*/ 1232476 h 1598341"/>
              <a:gd name="connsiteX19" fmla="*/ 1797239 w 9153292"/>
              <a:gd name="connsiteY19" fmla="*/ 1232476 h 1598341"/>
              <a:gd name="connsiteX20" fmla="*/ 1797239 w 9153292"/>
              <a:gd name="connsiteY20" fmla="*/ 1132338 h 1598341"/>
              <a:gd name="connsiteX21" fmla="*/ 1913398 w 9153292"/>
              <a:gd name="connsiteY21" fmla="*/ 1132338 h 1598341"/>
              <a:gd name="connsiteX22" fmla="*/ 1913398 w 9153292"/>
              <a:gd name="connsiteY22" fmla="*/ 1068247 h 1598341"/>
              <a:gd name="connsiteX23" fmla="*/ 1949454 w 9153292"/>
              <a:gd name="connsiteY23" fmla="*/ 1068247 h 1598341"/>
              <a:gd name="connsiteX24" fmla="*/ 1949454 w 9153292"/>
              <a:gd name="connsiteY24" fmla="*/ 1040211 h 1598341"/>
              <a:gd name="connsiteX25" fmla="*/ 2009531 w 9153292"/>
              <a:gd name="connsiteY25" fmla="*/ 1040211 h 1598341"/>
              <a:gd name="connsiteX26" fmla="*/ 2009531 w 9153292"/>
              <a:gd name="connsiteY26" fmla="*/ 980124 h 1598341"/>
              <a:gd name="connsiteX27" fmla="*/ 2197791 w 9153292"/>
              <a:gd name="connsiteY27" fmla="*/ 980124 h 1598341"/>
              <a:gd name="connsiteX28" fmla="*/ 2197791 w 9153292"/>
              <a:gd name="connsiteY28" fmla="*/ 940073 h 1598341"/>
              <a:gd name="connsiteX29" fmla="*/ 2333976 w 9153292"/>
              <a:gd name="connsiteY29" fmla="*/ 940073 h 1598341"/>
              <a:gd name="connsiteX30" fmla="*/ 2333976 w 9153292"/>
              <a:gd name="connsiteY30" fmla="*/ 863969 h 1598341"/>
              <a:gd name="connsiteX31" fmla="*/ 2502201 w 9153292"/>
              <a:gd name="connsiteY31" fmla="*/ 863969 h 1598341"/>
              <a:gd name="connsiteX32" fmla="*/ 2502201 w 9153292"/>
              <a:gd name="connsiteY32" fmla="*/ 823914 h 1598341"/>
              <a:gd name="connsiteX33" fmla="*/ 2598334 w 9153292"/>
              <a:gd name="connsiteY33" fmla="*/ 823914 h 1598341"/>
              <a:gd name="connsiteX34" fmla="*/ 2598334 w 9153292"/>
              <a:gd name="connsiteY34" fmla="*/ 779854 h 1598341"/>
              <a:gd name="connsiteX35" fmla="*/ 3002891 w 9153292"/>
              <a:gd name="connsiteY35" fmla="*/ 779854 h 1598341"/>
              <a:gd name="connsiteX36" fmla="*/ 3002891 w 9153292"/>
              <a:gd name="connsiteY36" fmla="*/ 739800 h 1598341"/>
              <a:gd name="connsiteX37" fmla="*/ 3131065 w 9153292"/>
              <a:gd name="connsiteY37" fmla="*/ 739800 h 1598341"/>
              <a:gd name="connsiteX38" fmla="*/ 3131065 w 9153292"/>
              <a:gd name="connsiteY38" fmla="*/ 699745 h 1598341"/>
              <a:gd name="connsiteX39" fmla="*/ 3291280 w 9153292"/>
              <a:gd name="connsiteY39" fmla="*/ 699745 h 1598341"/>
              <a:gd name="connsiteX40" fmla="*/ 3291280 w 9153292"/>
              <a:gd name="connsiteY40" fmla="*/ 655685 h 1598341"/>
              <a:gd name="connsiteX41" fmla="*/ 3387413 w 9153292"/>
              <a:gd name="connsiteY41" fmla="*/ 655685 h 1598341"/>
              <a:gd name="connsiteX42" fmla="*/ 3387413 w 9153292"/>
              <a:gd name="connsiteY42" fmla="*/ 619636 h 1598341"/>
              <a:gd name="connsiteX43" fmla="*/ 3703847 w 9153292"/>
              <a:gd name="connsiteY43" fmla="*/ 619636 h 1598341"/>
              <a:gd name="connsiteX44" fmla="*/ 3703847 w 9153292"/>
              <a:gd name="connsiteY44" fmla="*/ 575576 h 1598341"/>
              <a:gd name="connsiteX45" fmla="*/ 3836026 w 9153292"/>
              <a:gd name="connsiteY45" fmla="*/ 575576 h 1598341"/>
              <a:gd name="connsiteX46" fmla="*/ 3836026 w 9153292"/>
              <a:gd name="connsiteY46" fmla="*/ 523504 h 1598341"/>
              <a:gd name="connsiteX47" fmla="*/ 3876078 w 9153292"/>
              <a:gd name="connsiteY47" fmla="*/ 523504 h 1598341"/>
              <a:gd name="connsiteX48" fmla="*/ 3876078 w 9153292"/>
              <a:gd name="connsiteY48" fmla="*/ 451406 h 1598341"/>
              <a:gd name="connsiteX49" fmla="*/ 3988231 w 9153292"/>
              <a:gd name="connsiteY49" fmla="*/ 451406 h 1598341"/>
              <a:gd name="connsiteX50" fmla="*/ 3988231 w 9153292"/>
              <a:gd name="connsiteY50" fmla="*/ 403341 h 1598341"/>
              <a:gd name="connsiteX51" fmla="*/ 4164476 w 9153292"/>
              <a:gd name="connsiteY51" fmla="*/ 403341 h 1598341"/>
              <a:gd name="connsiteX52" fmla="*/ 4164476 w 9153292"/>
              <a:gd name="connsiteY52" fmla="*/ 367291 h 1598341"/>
              <a:gd name="connsiteX53" fmla="*/ 4280635 w 9153292"/>
              <a:gd name="connsiteY53" fmla="*/ 367291 h 1598341"/>
              <a:gd name="connsiteX54" fmla="*/ 4280635 w 9153292"/>
              <a:gd name="connsiteY54" fmla="*/ 323231 h 1598341"/>
              <a:gd name="connsiteX55" fmla="*/ 4881453 w 9153292"/>
              <a:gd name="connsiteY55" fmla="*/ 323231 h 1598341"/>
              <a:gd name="connsiteX56" fmla="*/ 4881453 w 9153292"/>
              <a:gd name="connsiteY56" fmla="*/ 279172 h 1598341"/>
              <a:gd name="connsiteX57" fmla="*/ 5037663 w 9153292"/>
              <a:gd name="connsiteY57" fmla="*/ 279172 h 1598341"/>
              <a:gd name="connsiteX58" fmla="*/ 5037663 w 9153292"/>
              <a:gd name="connsiteY58" fmla="*/ 247128 h 1598341"/>
              <a:gd name="connsiteX59" fmla="*/ 5181867 w 9153292"/>
              <a:gd name="connsiteY59" fmla="*/ 247128 h 1598341"/>
              <a:gd name="connsiteX60" fmla="*/ 5181867 w 9153292"/>
              <a:gd name="connsiteY60" fmla="*/ 203067 h 1598341"/>
              <a:gd name="connsiteX61" fmla="*/ 5486277 w 9153292"/>
              <a:gd name="connsiteY61" fmla="*/ 203067 h 1598341"/>
              <a:gd name="connsiteX62" fmla="*/ 5486277 w 9153292"/>
              <a:gd name="connsiteY62" fmla="*/ 171023 h 1598341"/>
              <a:gd name="connsiteX63" fmla="*/ 5818732 w 9153292"/>
              <a:gd name="connsiteY63" fmla="*/ 171023 h 1598341"/>
              <a:gd name="connsiteX64" fmla="*/ 5818732 w 9153292"/>
              <a:gd name="connsiteY64" fmla="*/ 146991 h 1598341"/>
              <a:gd name="connsiteX65" fmla="*/ 5966932 w 9153292"/>
              <a:gd name="connsiteY65" fmla="*/ 146991 h 1598341"/>
              <a:gd name="connsiteX66" fmla="*/ 5966932 w 9153292"/>
              <a:gd name="connsiteY66" fmla="*/ 110942 h 1598341"/>
              <a:gd name="connsiteX67" fmla="*/ 6760015 w 9153292"/>
              <a:gd name="connsiteY67" fmla="*/ 110942 h 1598341"/>
              <a:gd name="connsiteX68" fmla="*/ 6760015 w 9153292"/>
              <a:gd name="connsiteY68" fmla="*/ 82903 h 1598341"/>
              <a:gd name="connsiteX69" fmla="*/ 7472987 w 9153292"/>
              <a:gd name="connsiteY69" fmla="*/ 82903 h 1598341"/>
              <a:gd name="connsiteX70" fmla="*/ 7472987 w 9153292"/>
              <a:gd name="connsiteY70" fmla="*/ 50860 h 1598341"/>
              <a:gd name="connsiteX71" fmla="*/ 7665253 w 9153292"/>
              <a:gd name="connsiteY71" fmla="*/ 50860 h 1598341"/>
              <a:gd name="connsiteX72" fmla="*/ 7665253 w 9153292"/>
              <a:gd name="connsiteY72" fmla="*/ 30832 h 1598341"/>
              <a:gd name="connsiteX73" fmla="*/ 8041765 w 9153292"/>
              <a:gd name="connsiteY73" fmla="*/ 30832 h 1598341"/>
              <a:gd name="connsiteX74" fmla="*/ 8041765 w 9153292"/>
              <a:gd name="connsiteY74" fmla="*/ 6800 h 1598341"/>
              <a:gd name="connsiteX75" fmla="*/ 9151283 w 9153292"/>
              <a:gd name="connsiteY75" fmla="*/ 6800 h 1598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9153292" h="1598341">
                <a:moveTo>
                  <a:pt x="6800" y="1592967"/>
                </a:moveTo>
                <a:lnTo>
                  <a:pt x="307210" y="1592967"/>
                </a:lnTo>
                <a:lnTo>
                  <a:pt x="307210" y="1556912"/>
                </a:lnTo>
                <a:lnTo>
                  <a:pt x="731789" y="1556912"/>
                </a:lnTo>
                <a:lnTo>
                  <a:pt x="731789" y="1512855"/>
                </a:lnTo>
                <a:lnTo>
                  <a:pt x="839937" y="1512855"/>
                </a:lnTo>
                <a:lnTo>
                  <a:pt x="839937" y="1452768"/>
                </a:lnTo>
                <a:lnTo>
                  <a:pt x="1012175" y="1452768"/>
                </a:lnTo>
                <a:lnTo>
                  <a:pt x="1012175" y="1424732"/>
                </a:lnTo>
                <a:lnTo>
                  <a:pt x="1080262" y="1424732"/>
                </a:lnTo>
                <a:lnTo>
                  <a:pt x="1080262" y="1396696"/>
                </a:lnTo>
                <a:lnTo>
                  <a:pt x="1268523" y="1396696"/>
                </a:lnTo>
                <a:lnTo>
                  <a:pt x="1268523" y="1360650"/>
                </a:lnTo>
                <a:lnTo>
                  <a:pt x="1360651" y="1360650"/>
                </a:lnTo>
                <a:lnTo>
                  <a:pt x="1360651" y="1332605"/>
                </a:lnTo>
                <a:lnTo>
                  <a:pt x="1428738" y="1332605"/>
                </a:lnTo>
                <a:lnTo>
                  <a:pt x="1428738" y="1276533"/>
                </a:lnTo>
                <a:lnTo>
                  <a:pt x="1604983" y="1276533"/>
                </a:lnTo>
                <a:lnTo>
                  <a:pt x="1604983" y="1232476"/>
                </a:lnTo>
                <a:lnTo>
                  <a:pt x="1797239" y="1232476"/>
                </a:lnTo>
                <a:lnTo>
                  <a:pt x="1797239" y="1132338"/>
                </a:lnTo>
                <a:lnTo>
                  <a:pt x="1913398" y="1132338"/>
                </a:lnTo>
                <a:lnTo>
                  <a:pt x="1913398" y="1068247"/>
                </a:lnTo>
                <a:lnTo>
                  <a:pt x="1949454" y="1068247"/>
                </a:lnTo>
                <a:lnTo>
                  <a:pt x="1949454" y="1040211"/>
                </a:lnTo>
                <a:lnTo>
                  <a:pt x="2009531" y="1040211"/>
                </a:lnTo>
                <a:lnTo>
                  <a:pt x="2009531" y="980124"/>
                </a:lnTo>
                <a:lnTo>
                  <a:pt x="2197791" y="980124"/>
                </a:lnTo>
                <a:lnTo>
                  <a:pt x="2197791" y="940073"/>
                </a:lnTo>
                <a:lnTo>
                  <a:pt x="2333976" y="940073"/>
                </a:lnTo>
                <a:lnTo>
                  <a:pt x="2333976" y="863969"/>
                </a:lnTo>
                <a:lnTo>
                  <a:pt x="2502201" y="863969"/>
                </a:lnTo>
                <a:lnTo>
                  <a:pt x="2502201" y="823914"/>
                </a:lnTo>
                <a:lnTo>
                  <a:pt x="2598334" y="823914"/>
                </a:lnTo>
                <a:lnTo>
                  <a:pt x="2598334" y="779854"/>
                </a:lnTo>
                <a:lnTo>
                  <a:pt x="3002891" y="779854"/>
                </a:lnTo>
                <a:lnTo>
                  <a:pt x="3002891" y="739800"/>
                </a:lnTo>
                <a:lnTo>
                  <a:pt x="3131065" y="739800"/>
                </a:lnTo>
                <a:lnTo>
                  <a:pt x="3131065" y="699745"/>
                </a:lnTo>
                <a:lnTo>
                  <a:pt x="3291280" y="699745"/>
                </a:lnTo>
                <a:lnTo>
                  <a:pt x="3291280" y="655685"/>
                </a:lnTo>
                <a:lnTo>
                  <a:pt x="3387413" y="655685"/>
                </a:lnTo>
                <a:lnTo>
                  <a:pt x="3387413" y="619636"/>
                </a:lnTo>
                <a:lnTo>
                  <a:pt x="3703847" y="619636"/>
                </a:lnTo>
                <a:lnTo>
                  <a:pt x="3703847" y="575576"/>
                </a:lnTo>
                <a:lnTo>
                  <a:pt x="3836026" y="575576"/>
                </a:lnTo>
                <a:lnTo>
                  <a:pt x="3836026" y="523504"/>
                </a:lnTo>
                <a:lnTo>
                  <a:pt x="3876078" y="523504"/>
                </a:lnTo>
                <a:lnTo>
                  <a:pt x="3876078" y="451406"/>
                </a:lnTo>
                <a:lnTo>
                  <a:pt x="3988231" y="451406"/>
                </a:lnTo>
                <a:lnTo>
                  <a:pt x="3988231" y="403341"/>
                </a:lnTo>
                <a:lnTo>
                  <a:pt x="4164476" y="403341"/>
                </a:lnTo>
                <a:lnTo>
                  <a:pt x="4164476" y="367291"/>
                </a:lnTo>
                <a:lnTo>
                  <a:pt x="4280635" y="367291"/>
                </a:lnTo>
                <a:lnTo>
                  <a:pt x="4280635" y="323231"/>
                </a:lnTo>
                <a:lnTo>
                  <a:pt x="4881453" y="323231"/>
                </a:lnTo>
                <a:lnTo>
                  <a:pt x="4881453" y="279172"/>
                </a:lnTo>
                <a:lnTo>
                  <a:pt x="5037663" y="279172"/>
                </a:lnTo>
                <a:lnTo>
                  <a:pt x="5037663" y="247128"/>
                </a:lnTo>
                <a:lnTo>
                  <a:pt x="5181867" y="247128"/>
                </a:lnTo>
                <a:lnTo>
                  <a:pt x="5181867" y="203067"/>
                </a:lnTo>
                <a:lnTo>
                  <a:pt x="5486277" y="203067"/>
                </a:lnTo>
                <a:lnTo>
                  <a:pt x="5486277" y="171023"/>
                </a:lnTo>
                <a:lnTo>
                  <a:pt x="5818732" y="171023"/>
                </a:lnTo>
                <a:lnTo>
                  <a:pt x="5818732" y="146991"/>
                </a:lnTo>
                <a:lnTo>
                  <a:pt x="5966932" y="146991"/>
                </a:lnTo>
                <a:lnTo>
                  <a:pt x="5966932" y="110942"/>
                </a:lnTo>
                <a:lnTo>
                  <a:pt x="6760015" y="110942"/>
                </a:lnTo>
                <a:lnTo>
                  <a:pt x="6760015" y="82903"/>
                </a:lnTo>
                <a:lnTo>
                  <a:pt x="7472987" y="82903"/>
                </a:lnTo>
                <a:lnTo>
                  <a:pt x="7472987" y="50860"/>
                </a:lnTo>
                <a:lnTo>
                  <a:pt x="7665253" y="50860"/>
                </a:lnTo>
                <a:lnTo>
                  <a:pt x="7665253" y="30832"/>
                </a:lnTo>
                <a:lnTo>
                  <a:pt x="8041765" y="30832"/>
                </a:lnTo>
                <a:lnTo>
                  <a:pt x="8041765" y="6800"/>
                </a:lnTo>
                <a:lnTo>
                  <a:pt x="9151283" y="680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fontAlgn="auto">
              <a:spcBef>
                <a:spcPts val="0"/>
              </a:spcBef>
              <a:spcAft>
                <a:spcPts val="0"/>
              </a:spcAft>
            </a:pPr>
            <a:endParaRPr lang="fr-FR">
              <a:solidFill>
                <a:srgbClr val="4D4D4D"/>
              </a:solidFill>
            </a:endParaRPr>
          </a:p>
        </p:txBody>
      </p:sp>
      <p:sp>
        <p:nvSpPr>
          <p:cNvPr id="47" name="TextBox 46">
            <a:extLst>
              <a:ext uri="{FF2B5EF4-FFF2-40B4-BE49-F238E27FC236}">
                <a16:creationId xmlns:a16="http://schemas.microsoft.com/office/drawing/2014/main" id="{9F350DB7-1FB6-4436-9C6D-30A59BADC07B}"/>
              </a:ext>
            </a:extLst>
          </p:cNvPr>
          <p:cNvSpPr txBox="1"/>
          <p:nvPr/>
        </p:nvSpPr>
        <p:spPr>
          <a:xfrm>
            <a:off x="8015910" y="3262284"/>
            <a:ext cx="543739" cy="307777"/>
          </a:xfrm>
          <a:prstGeom prst="rect">
            <a:avLst/>
          </a:prstGeom>
          <a:noFill/>
        </p:spPr>
        <p:txBody>
          <a:bodyPr wrap="none" rtlCol="0">
            <a:spAutoFit/>
          </a:bodyPr>
          <a:lstStyle/>
          <a:p>
            <a:pPr fontAlgn="auto">
              <a:spcBef>
                <a:spcPts val="0"/>
              </a:spcBef>
              <a:spcAft>
                <a:spcPts val="0"/>
              </a:spcAft>
            </a:pPr>
            <a:r>
              <a:rPr lang="fr-FR" sz="1400">
                <a:solidFill>
                  <a:schemeClr val="accent2"/>
                </a:solidFill>
                <a:latin typeface="Arial"/>
                <a:cs typeface="Arial"/>
              </a:rPr>
              <a:t>27%</a:t>
            </a:r>
          </a:p>
        </p:txBody>
      </p:sp>
      <p:sp>
        <p:nvSpPr>
          <p:cNvPr id="48" name="TextBox 47">
            <a:extLst>
              <a:ext uri="{FF2B5EF4-FFF2-40B4-BE49-F238E27FC236}">
                <a16:creationId xmlns:a16="http://schemas.microsoft.com/office/drawing/2014/main" id="{C3483981-8DC5-4495-81AB-95171385652D}"/>
              </a:ext>
            </a:extLst>
          </p:cNvPr>
          <p:cNvSpPr txBox="1"/>
          <p:nvPr/>
        </p:nvSpPr>
        <p:spPr>
          <a:xfrm>
            <a:off x="8015910" y="3571996"/>
            <a:ext cx="543739" cy="307777"/>
          </a:xfrm>
          <a:prstGeom prst="rect">
            <a:avLst/>
          </a:prstGeom>
          <a:noFill/>
        </p:spPr>
        <p:txBody>
          <a:bodyPr wrap="none" rtlCol="0">
            <a:spAutoFit/>
          </a:bodyPr>
          <a:lstStyle/>
          <a:p>
            <a:pPr fontAlgn="auto">
              <a:spcBef>
                <a:spcPts val="0"/>
              </a:spcBef>
              <a:spcAft>
                <a:spcPts val="0"/>
              </a:spcAft>
            </a:pPr>
            <a:r>
              <a:rPr lang="fr-FR" sz="1400">
                <a:solidFill>
                  <a:schemeClr val="accent3"/>
                </a:solidFill>
                <a:latin typeface="Arial"/>
                <a:cs typeface="Arial"/>
              </a:rPr>
              <a:t>21%</a:t>
            </a:r>
          </a:p>
        </p:txBody>
      </p:sp>
    </p:spTree>
    <p:custDataLst>
      <p:tags r:id="rId1"/>
    </p:custDataLst>
    <p:extLst>
      <p:ext uri="{BB962C8B-B14F-4D97-AF65-F5344CB8AC3E}">
        <p14:creationId xmlns:p14="http://schemas.microsoft.com/office/powerpoint/2010/main" val="17674267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3504: </a:t>
            </a:r>
            <a:r>
              <a:rPr lang="fr-FR" dirty="0" err="1"/>
              <a:t>FOxTROT</a:t>
            </a:r>
            <a:r>
              <a:rPr lang="fr-FR" dirty="0"/>
              <a:t>: une étude internationale randomisée contrôlée chez 1052 patients évaluant la chimiothérapie néoadjuvante (CNA) dans le cancer du côlon – Seymour MT, et al</a:t>
            </a:r>
            <a:endParaRPr lang="fr-FR" noProof="0" dirty="0"/>
          </a:p>
        </p:txBody>
      </p:sp>
      <p:sp>
        <p:nvSpPr>
          <p:cNvPr id="5123" name="Rectangle 3"/>
          <p:cNvSpPr>
            <a:spLocks noGrp="1" noChangeArrowheads="1"/>
          </p:cNvSpPr>
          <p:nvPr>
            <p:ph idx="1"/>
          </p:nvPr>
        </p:nvSpPr>
        <p:spPr/>
        <p:txBody>
          <a:bodyPr/>
          <a:lstStyle/>
          <a:p>
            <a:pPr marL="0" indent="0">
              <a:buNone/>
            </a:pPr>
            <a:r>
              <a:rPr lang="fr-FR" b="1" noProof="0" dirty="0"/>
              <a:t>Résultats </a:t>
            </a:r>
          </a:p>
        </p:txBody>
      </p:sp>
      <p:sp>
        <p:nvSpPr>
          <p:cNvPr id="14" name="Text Placeholder 13"/>
          <p:cNvSpPr>
            <a:spLocks noGrp="1"/>
          </p:cNvSpPr>
          <p:nvPr>
            <p:ph type="body" sz="quarter" idx="10"/>
          </p:nvPr>
        </p:nvSpPr>
        <p:spPr/>
        <p:txBody>
          <a:bodyPr/>
          <a:lstStyle/>
          <a:p>
            <a:r>
              <a:rPr lang="fr-FR" noProof="0" dirty="0"/>
              <a:t>*Concordance entre évaluation locale et centralisée des marges de résection = 99% (n=904)</a:t>
            </a:r>
          </a:p>
        </p:txBody>
      </p:sp>
      <p:sp>
        <p:nvSpPr>
          <p:cNvPr id="15" name="Text Placeholder 14"/>
          <p:cNvSpPr>
            <a:spLocks noGrp="1"/>
          </p:cNvSpPr>
          <p:nvPr>
            <p:ph type="body" sz="quarter" idx="11"/>
          </p:nvPr>
        </p:nvSpPr>
        <p:spPr>
          <a:xfrm>
            <a:off x="4495800" y="6096000"/>
            <a:ext cx="4283075" cy="487363"/>
          </a:xfrm>
        </p:spPr>
        <p:txBody>
          <a:bodyPr/>
          <a:lstStyle/>
          <a:p>
            <a:r>
              <a:rPr lang="fr-FR" noProof="0" dirty="0"/>
              <a:t>Seymour MT, et al, J Clin </a:t>
            </a:r>
            <a:r>
              <a:rPr lang="fr-FR" noProof="0" dirty="0" err="1"/>
              <a:t>Oncol</a:t>
            </a:r>
            <a:r>
              <a:rPr lang="fr-FR" noProof="0" dirty="0"/>
              <a:t> 2019;37(</a:t>
            </a:r>
            <a:r>
              <a:rPr lang="fr-FR" noProof="0" dirty="0" err="1"/>
              <a:t>suppl</a:t>
            </a:r>
            <a:r>
              <a:rPr lang="fr-FR" noProof="0" dirty="0"/>
              <a:t>):</a:t>
            </a:r>
            <a:r>
              <a:rPr lang="fr-FR" noProof="0" dirty="0" err="1"/>
              <a:t>abstr</a:t>
            </a:r>
            <a:r>
              <a:rPr lang="fr-FR" noProof="0" dirty="0"/>
              <a:t> 3504</a:t>
            </a:r>
          </a:p>
        </p:txBody>
      </p:sp>
      <p:graphicFrame>
        <p:nvGraphicFramePr>
          <p:cNvPr id="2" name="Table 1"/>
          <p:cNvGraphicFramePr>
            <a:graphicFrameLocks noGrp="1"/>
          </p:cNvGraphicFramePr>
          <p:nvPr>
            <p:extLst>
              <p:ext uri="{D42A27DB-BD31-4B8C-83A1-F6EECF244321}">
                <p14:modId xmlns:p14="http://schemas.microsoft.com/office/powerpoint/2010/main" val="2957451340"/>
              </p:ext>
            </p:extLst>
          </p:nvPr>
        </p:nvGraphicFramePr>
        <p:xfrm>
          <a:off x="251521" y="1700809"/>
          <a:ext cx="8640960" cy="1817720"/>
        </p:xfrm>
        <a:graphic>
          <a:graphicData uri="http://schemas.openxmlformats.org/drawingml/2006/table">
            <a:tbl>
              <a:tblPr firstRow="1" bandRow="1">
                <a:tableStyleId>{69012ECD-51FC-41F1-AA8D-1B2483CD663E}</a:tableStyleId>
              </a:tblPr>
              <a:tblGrid>
                <a:gridCol w="3498676">
                  <a:extLst>
                    <a:ext uri="{9D8B030D-6E8A-4147-A177-3AD203B41FA5}">
                      <a16:colId xmlns:a16="http://schemas.microsoft.com/office/drawing/2014/main" val="20000"/>
                    </a:ext>
                  </a:extLst>
                </a:gridCol>
                <a:gridCol w="2164466">
                  <a:extLst>
                    <a:ext uri="{9D8B030D-6E8A-4147-A177-3AD203B41FA5}">
                      <a16:colId xmlns:a16="http://schemas.microsoft.com/office/drawing/2014/main" val="20001"/>
                    </a:ext>
                  </a:extLst>
                </a:gridCol>
                <a:gridCol w="2291788">
                  <a:extLst>
                    <a:ext uri="{9D8B030D-6E8A-4147-A177-3AD203B41FA5}">
                      <a16:colId xmlns:a16="http://schemas.microsoft.com/office/drawing/2014/main" val="20002"/>
                    </a:ext>
                  </a:extLst>
                </a:gridCol>
                <a:gridCol w="686030">
                  <a:extLst>
                    <a:ext uri="{9D8B030D-6E8A-4147-A177-3AD203B41FA5}">
                      <a16:colId xmlns:a16="http://schemas.microsoft.com/office/drawing/2014/main" val="20003"/>
                    </a:ext>
                  </a:extLst>
                </a:gridCol>
              </a:tblGrid>
              <a:tr h="27133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1" i="0" u="none" strike="noStrike" cap="none" normalizeH="0" baseline="0" noProof="0" dirty="0">
                          <a:ln>
                            <a:noFill/>
                          </a:ln>
                          <a:solidFill>
                            <a:schemeClr val="tx2"/>
                          </a:solidFill>
                          <a:effectLst/>
                          <a:latin typeface="Arial" charset="0"/>
                          <a:cs typeface="Arial" charset="0"/>
                        </a:rPr>
                        <a:t>Score pathologique, évaluation locale*,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1" i="0" u="none" strike="noStrike" cap="none" normalizeH="0" baseline="0" noProof="0" dirty="0">
                          <a:ln>
                            <a:noFill/>
                          </a:ln>
                          <a:solidFill>
                            <a:schemeClr val="tx2"/>
                          </a:solidFill>
                          <a:effectLst/>
                          <a:latin typeface="Arial" charset="0"/>
                          <a:cs typeface="Arial" charset="0"/>
                        </a:rPr>
                        <a:t>CT pré &amp; </a:t>
                      </a:r>
                      <a:r>
                        <a:rPr kumimoji="0" lang="fr-FR" sz="1300" b="1" i="0" u="none" strike="noStrike" cap="none" normalizeH="0" baseline="0" noProof="0" dirty="0" err="1">
                          <a:ln>
                            <a:noFill/>
                          </a:ln>
                          <a:solidFill>
                            <a:schemeClr val="tx2"/>
                          </a:solidFill>
                          <a:effectLst/>
                          <a:latin typeface="Arial" charset="0"/>
                          <a:cs typeface="Arial" charset="0"/>
                        </a:rPr>
                        <a:t>postop</a:t>
                      </a:r>
                      <a:r>
                        <a:rPr kumimoji="0" lang="fr-FR" sz="1300" b="1" i="0" u="none" strike="noStrike" cap="none" normalizeH="0" baseline="0" noProof="0" dirty="0">
                          <a:ln>
                            <a:noFill/>
                          </a:ln>
                          <a:solidFill>
                            <a:schemeClr val="tx2"/>
                          </a:solidFill>
                          <a:effectLst/>
                          <a:latin typeface="Arial" charset="0"/>
                          <a:cs typeface="Arial" charset="0"/>
                        </a:rPr>
                        <a:t> (n=689)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1" i="0" u="none" strike="noStrike" cap="none" normalizeH="0" baseline="0" noProof="0" dirty="0">
                          <a:ln>
                            <a:noFill/>
                          </a:ln>
                          <a:solidFill>
                            <a:schemeClr val="tx2"/>
                          </a:solidFill>
                          <a:effectLst/>
                          <a:latin typeface="Arial" charset="0"/>
                          <a:cs typeface="Arial" charset="0"/>
                        </a:rPr>
                        <a:t>CT </a:t>
                      </a:r>
                      <a:r>
                        <a:rPr kumimoji="0" lang="fr-FR" sz="1300" b="1" i="0" u="none" strike="noStrike" cap="none" normalizeH="0" baseline="0" noProof="0" dirty="0" err="1">
                          <a:ln>
                            <a:noFill/>
                          </a:ln>
                          <a:solidFill>
                            <a:schemeClr val="tx2"/>
                          </a:solidFill>
                          <a:effectLst/>
                          <a:latin typeface="Arial" charset="0"/>
                          <a:cs typeface="Arial" charset="0"/>
                        </a:rPr>
                        <a:t>postop</a:t>
                      </a:r>
                      <a:r>
                        <a:rPr kumimoji="0" lang="fr-FR" sz="1300" b="1" i="0" u="none" strike="noStrike" cap="none" normalizeH="0" baseline="0" noProof="0" dirty="0">
                          <a:ln>
                            <a:noFill/>
                          </a:ln>
                          <a:solidFill>
                            <a:schemeClr val="tx2"/>
                          </a:solidFill>
                          <a:effectLst/>
                          <a:latin typeface="Arial" charset="0"/>
                          <a:cs typeface="Arial" charset="0"/>
                        </a:rPr>
                        <a:t> </a:t>
                      </a:r>
                      <a:r>
                        <a:rPr kumimoji="0" lang="fr-FR" sz="1300" b="1" i="0" u="none" strike="noStrike" cap="none" normalizeH="0" baseline="0" noProof="0" dirty="0" smtClean="0">
                          <a:ln>
                            <a:noFill/>
                          </a:ln>
                          <a:solidFill>
                            <a:schemeClr val="tx2"/>
                          </a:solidFill>
                          <a:effectLst/>
                          <a:latin typeface="Arial" charset="0"/>
                          <a:cs typeface="Arial" charset="0"/>
                        </a:rPr>
                        <a:t>seule (</a:t>
                      </a:r>
                      <a:r>
                        <a:rPr kumimoji="0" lang="fr-FR" sz="1300" b="1" i="0" u="none" strike="noStrike" cap="none" normalizeH="0" baseline="0" noProof="0" dirty="0">
                          <a:ln>
                            <a:noFill/>
                          </a:ln>
                          <a:solidFill>
                            <a:schemeClr val="tx2"/>
                          </a:solidFill>
                          <a:effectLst/>
                          <a:latin typeface="Arial" charset="0"/>
                          <a:cs typeface="Arial" charset="0"/>
                        </a:rPr>
                        <a:t>n=353)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1" i="0" u="none" strike="noStrike" cap="none" normalizeH="0" baseline="0" noProof="0" dirty="0">
                          <a:ln>
                            <a:noFill/>
                          </a:ln>
                          <a:solidFill>
                            <a:schemeClr val="tx2"/>
                          </a:solidFill>
                          <a:effectLst/>
                          <a:latin typeface="Arial" charset="0"/>
                          <a:cs typeface="Arial" charset="0"/>
                        </a:rPr>
                        <a:t>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0563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dirty="0">
                          <a:ln>
                            <a:noFill/>
                          </a:ln>
                          <a:solidFill>
                            <a:srgbClr val="4D4D4D"/>
                          </a:solidFill>
                          <a:effectLst/>
                          <a:latin typeface="Arial" charset="0"/>
                          <a:cs typeface="Arial" charset="0"/>
                        </a:rPr>
                        <a:t>Pas de chirurgie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a:ln>
                            <a:noFill/>
                          </a:ln>
                          <a:solidFill>
                            <a:srgbClr val="4D4D4D"/>
                          </a:solidFill>
                          <a:effectLst/>
                          <a:latin typeface="Arial" charset="0"/>
                          <a:cs typeface="Arial" charset="0"/>
                        </a:rPr>
                        <a:t>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300" b="0" i="0" u="none" strike="noStrike" cap="none" normalizeH="0" baseline="0" noProof="0">
                          <a:ln>
                            <a:noFill/>
                          </a:ln>
                          <a:solidFill>
                            <a:srgbClr val="4D4D4D"/>
                          </a:solidFill>
                          <a:effectLst/>
                          <a:latin typeface="Arial" charset="0"/>
                          <a:cs typeface="Arial" charset="0"/>
                        </a:rPr>
                        <a:t>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300" b="0" i="0" u="none" strike="noStrike" cap="none" normalizeH="0" baseline="0" noProof="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30563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dirty="0">
                          <a:ln>
                            <a:noFill/>
                          </a:ln>
                          <a:solidFill>
                            <a:srgbClr val="4D4D4D"/>
                          </a:solidFill>
                          <a:effectLst/>
                          <a:latin typeface="Arial" charset="0"/>
                          <a:cs typeface="Arial" charset="0"/>
                        </a:rPr>
                        <a:t>Chirurgie mais sans résection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a:ln>
                            <a:noFill/>
                          </a:ln>
                          <a:solidFill>
                            <a:srgbClr val="4D4D4D"/>
                          </a:solidFill>
                          <a:effectLst/>
                          <a:latin typeface="Arial" charset="0"/>
                          <a:cs typeface="Arial" charset="0"/>
                        </a:rPr>
                        <a:t>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300" b="0" i="0" u="none" strike="noStrike" cap="none" normalizeH="0" baseline="0" noProof="0">
                          <a:ln>
                            <a:noFill/>
                          </a:ln>
                          <a:solidFill>
                            <a:srgbClr val="4D4D4D"/>
                          </a:solidFill>
                          <a:effectLst/>
                          <a:latin typeface="Arial" charset="0"/>
                          <a:cs typeface="Arial" charset="0"/>
                        </a:rPr>
                        <a:t>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rowSpan="4">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a:ln>
                            <a:noFill/>
                          </a:ln>
                          <a:solidFill>
                            <a:srgbClr val="4D4D4D"/>
                          </a:solidFill>
                          <a:effectLst/>
                          <a:latin typeface="Arial" charset="0"/>
                          <a:cs typeface="Arial" charset="0"/>
                        </a:rPr>
                        <a: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extLst>
                  <a:ext uri="{0D108BD9-81ED-4DB2-BD59-A6C34878D82A}">
                    <a16:rowId xmlns:a16="http://schemas.microsoft.com/office/drawing/2014/main" val="10002"/>
                  </a:ext>
                </a:extLst>
              </a:tr>
              <a:tr h="30563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dirty="0">
                          <a:ln>
                            <a:noFill/>
                          </a:ln>
                          <a:solidFill>
                            <a:srgbClr val="4D4D4D"/>
                          </a:solidFill>
                          <a:effectLst/>
                          <a:latin typeface="Arial" charset="0"/>
                          <a:cs typeface="Arial" charset="0"/>
                        </a:rPr>
                        <a:t>R2 – macroscopiquement incomplète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a:ln>
                            <a:noFill/>
                          </a:ln>
                          <a:solidFill>
                            <a:srgbClr val="4D4D4D"/>
                          </a:solidFill>
                          <a:effectLst/>
                          <a:latin typeface="Arial" charset="0"/>
                          <a:cs typeface="Arial" charset="0"/>
                        </a:rPr>
                        <a:t>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a:ln>
                            <a:noFill/>
                          </a:ln>
                          <a:solidFill>
                            <a:srgbClr val="4D4D4D"/>
                          </a:solidFill>
                          <a:effectLst/>
                          <a:latin typeface="Arial" charset="0"/>
                          <a:cs typeface="Arial" charset="0"/>
                        </a:rPr>
                        <a:t>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3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30563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dirty="0">
                          <a:ln>
                            <a:noFill/>
                          </a:ln>
                          <a:solidFill>
                            <a:srgbClr val="4D4D4D"/>
                          </a:solidFill>
                          <a:effectLst/>
                          <a:latin typeface="Arial" charset="0"/>
                          <a:cs typeface="Arial" charset="0"/>
                        </a:rPr>
                        <a:t>R1 – microscopiquement incomplète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a:ln>
                            <a:noFill/>
                          </a:ln>
                          <a:solidFill>
                            <a:srgbClr val="4D4D4D"/>
                          </a:solidFill>
                          <a:effectLst/>
                          <a:latin typeface="Arial" charset="0"/>
                          <a:cs typeface="Arial" charset="0"/>
                        </a:rPr>
                        <a:t>4,2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a:ln>
                            <a:noFill/>
                          </a:ln>
                          <a:solidFill>
                            <a:srgbClr val="4D4D4D"/>
                          </a:solidFill>
                          <a:effectLst/>
                          <a:latin typeface="Arial" charset="0"/>
                          <a:cs typeface="Arial" charset="0"/>
                        </a:rPr>
                        <a:t>8,8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196"/>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3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30563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dirty="0">
                          <a:ln>
                            <a:noFill/>
                          </a:ln>
                          <a:solidFill>
                            <a:srgbClr val="4D4D4D"/>
                          </a:solidFill>
                          <a:effectLst/>
                          <a:latin typeface="Arial" charset="0"/>
                          <a:cs typeface="Arial" charset="0"/>
                        </a:rPr>
                        <a:t>R0 – microscopiquement complète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a:ln>
                            <a:noFill/>
                          </a:ln>
                          <a:solidFill>
                            <a:srgbClr val="4D4D4D"/>
                          </a:solidFill>
                          <a:effectLst/>
                          <a:latin typeface="Arial" charset="0"/>
                          <a:cs typeface="Arial" charset="0"/>
                        </a:rPr>
                        <a:t>93,1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dirty="0">
                          <a:ln>
                            <a:noFill/>
                          </a:ln>
                          <a:solidFill>
                            <a:srgbClr val="4D4D4D"/>
                          </a:solidFill>
                          <a:effectLst/>
                          <a:latin typeface="Arial" charset="0"/>
                          <a:cs typeface="Arial" charset="0"/>
                        </a:rPr>
                        <a:t>88,4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3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26231100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a:t>3504: FOxTROT: une étude internationale randomisée contrôlée chez 1052 patients évaluant la chimiothérapie néoadjuvante (CNA) dans le cancer du côlon – Seymour MT, et al</a:t>
            </a:r>
          </a:p>
        </p:txBody>
      </p:sp>
      <p:sp>
        <p:nvSpPr>
          <p:cNvPr id="5123" name="Rectangle 3"/>
          <p:cNvSpPr>
            <a:spLocks noGrp="1" noChangeArrowheads="1"/>
          </p:cNvSpPr>
          <p:nvPr>
            <p:ph idx="1"/>
          </p:nvPr>
        </p:nvSpPr>
        <p:spPr/>
        <p:txBody>
          <a:bodyPr/>
          <a:lstStyle/>
          <a:p>
            <a:pPr marL="0" indent="0">
              <a:buNone/>
            </a:pPr>
            <a:r>
              <a:rPr lang="fr-FR" b="1" dirty="0"/>
              <a:t>Résultats</a:t>
            </a:r>
          </a:p>
          <a:p>
            <a:pPr marL="0" indent="0" algn="ctr">
              <a:buNone/>
            </a:pPr>
            <a:r>
              <a:rPr lang="fr-FR" b="1" dirty="0"/>
              <a:t>Régression du grade tumoral (RGT)* à la chirurgie</a:t>
            </a:r>
          </a:p>
        </p:txBody>
      </p:sp>
      <p:sp>
        <p:nvSpPr>
          <p:cNvPr id="14" name="Text Placeholder 13"/>
          <p:cNvSpPr>
            <a:spLocks noGrp="1"/>
          </p:cNvSpPr>
          <p:nvPr>
            <p:ph type="body" sz="quarter" idx="10"/>
          </p:nvPr>
        </p:nvSpPr>
        <p:spPr/>
        <p:txBody>
          <a:bodyPr/>
          <a:lstStyle/>
          <a:p>
            <a:r>
              <a:rPr lang="fr-FR"/>
              <a:t>*Dworak et al, Intl J Colorectal Dis 1997;12:19–23,</a:t>
            </a:r>
          </a:p>
        </p:txBody>
      </p:sp>
      <p:sp>
        <p:nvSpPr>
          <p:cNvPr id="15" name="Text Placeholder 14"/>
          <p:cNvSpPr>
            <a:spLocks noGrp="1"/>
          </p:cNvSpPr>
          <p:nvPr>
            <p:ph type="body" sz="quarter" idx="11"/>
          </p:nvPr>
        </p:nvSpPr>
        <p:spPr>
          <a:xfrm>
            <a:off x="4495800" y="6096000"/>
            <a:ext cx="4283075" cy="487363"/>
          </a:xfrm>
        </p:spPr>
        <p:txBody>
          <a:bodyPr/>
          <a:lstStyle/>
          <a:p>
            <a:r>
              <a:rPr lang="fr-FR"/>
              <a:t>Seymour MT, et al, J Clin Oncol 2019;37(suppl):abstr 3504</a:t>
            </a:r>
          </a:p>
        </p:txBody>
      </p:sp>
      <p:sp>
        <p:nvSpPr>
          <p:cNvPr id="8" name="TextBox 7">
            <a:extLst>
              <a:ext uri="{FF2B5EF4-FFF2-40B4-BE49-F238E27FC236}">
                <a16:creationId xmlns:a16="http://schemas.microsoft.com/office/drawing/2014/main" id="{73AAD9B0-FE8E-4279-B24D-997601468924}"/>
              </a:ext>
            </a:extLst>
          </p:cNvPr>
          <p:cNvSpPr txBox="1"/>
          <p:nvPr/>
        </p:nvSpPr>
        <p:spPr>
          <a:xfrm>
            <a:off x="2898046" y="2052618"/>
            <a:ext cx="4750018" cy="523220"/>
          </a:xfrm>
          <a:prstGeom prst="rect">
            <a:avLst/>
          </a:prstGeom>
          <a:noFill/>
        </p:spPr>
        <p:txBody>
          <a:bodyPr wrap="none" rtlCol="0">
            <a:spAutoFit/>
          </a:bodyPr>
          <a:lstStyle/>
          <a:p>
            <a:pPr fontAlgn="auto">
              <a:spcBef>
                <a:spcPts val="0"/>
              </a:spcBef>
              <a:spcAft>
                <a:spcPts val="0"/>
              </a:spcAft>
            </a:pPr>
            <a:r>
              <a:rPr lang="fr-FR" sz="1400" dirty="0">
                <a:solidFill>
                  <a:srgbClr val="4D4D4D"/>
                </a:solidFill>
                <a:latin typeface="Arial"/>
                <a:cs typeface="Arial"/>
              </a:rPr>
              <a:t>91% scoré en aveugle par revue pathologique centralisée</a:t>
            </a:r>
          </a:p>
          <a:p>
            <a:pPr fontAlgn="auto">
              <a:spcBef>
                <a:spcPts val="0"/>
              </a:spcBef>
              <a:spcAft>
                <a:spcPts val="0"/>
              </a:spcAft>
            </a:pPr>
            <a:r>
              <a:rPr lang="fr-FR" sz="1400" dirty="0">
                <a:solidFill>
                  <a:srgbClr val="4D4D4D"/>
                </a:solidFill>
                <a:latin typeface="Arial"/>
                <a:cs typeface="Arial"/>
              </a:rPr>
              <a:t>9% scoré par pathologiste local</a:t>
            </a:r>
          </a:p>
        </p:txBody>
      </p:sp>
      <p:graphicFrame>
        <p:nvGraphicFramePr>
          <p:cNvPr id="9" name="Table 8">
            <a:extLst>
              <a:ext uri="{FF2B5EF4-FFF2-40B4-BE49-F238E27FC236}">
                <a16:creationId xmlns:a16="http://schemas.microsoft.com/office/drawing/2014/main" id="{5A57229D-0D6D-47D3-AEBB-B4FD6FEFF0BB}"/>
              </a:ext>
            </a:extLst>
          </p:cNvPr>
          <p:cNvGraphicFramePr>
            <a:graphicFrameLocks noGrp="1"/>
          </p:cNvGraphicFramePr>
          <p:nvPr>
            <p:extLst>
              <p:ext uri="{D42A27DB-BD31-4B8C-83A1-F6EECF244321}">
                <p14:modId xmlns:p14="http://schemas.microsoft.com/office/powerpoint/2010/main" val="2808862197"/>
              </p:ext>
            </p:extLst>
          </p:nvPr>
        </p:nvGraphicFramePr>
        <p:xfrm>
          <a:off x="645928" y="3314597"/>
          <a:ext cx="2821857" cy="2299200"/>
        </p:xfrm>
        <a:graphic>
          <a:graphicData uri="http://schemas.openxmlformats.org/drawingml/2006/table">
            <a:tbl>
              <a:tblPr firstRow="1" bandRow="1">
                <a:tableStyleId>{5C22544A-7EE6-4342-B048-85BDC9FD1C3A}</a:tableStyleId>
              </a:tblPr>
              <a:tblGrid>
                <a:gridCol w="2821857">
                  <a:extLst>
                    <a:ext uri="{9D8B030D-6E8A-4147-A177-3AD203B41FA5}">
                      <a16:colId xmlns:a16="http://schemas.microsoft.com/office/drawing/2014/main" val="1108838622"/>
                    </a:ext>
                  </a:extLst>
                </a:gridCol>
              </a:tblGrid>
              <a:tr h="370840">
                <a:tc>
                  <a:txBody>
                    <a:bodyPr/>
                    <a:lstStyle/>
                    <a:p>
                      <a:pPr algn="r"/>
                      <a:r>
                        <a:rPr lang="fr-FR" sz="1600" b="0" noProof="0">
                          <a:solidFill>
                            <a:schemeClr val="tx1"/>
                          </a:solidFill>
                        </a:rPr>
                        <a:t>Réponse complète (TRG4)</a:t>
                      </a:r>
                    </a:p>
                  </a:txBody>
                  <a:tcPr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885476293"/>
                  </a:ext>
                </a:extLst>
              </a:tr>
              <a:tr h="370840">
                <a:tc>
                  <a:txBody>
                    <a:bodyPr/>
                    <a:lstStyle/>
                    <a:p>
                      <a:pPr algn="r"/>
                      <a:r>
                        <a:rPr lang="fr-FR" sz="1600" b="0" noProof="0" dirty="0">
                          <a:solidFill>
                            <a:schemeClr val="tx1"/>
                          </a:solidFill>
                        </a:rPr>
                        <a:t>Régression marquée (TRG3)</a:t>
                      </a:r>
                    </a:p>
                  </a:txBody>
                  <a:tcPr marT="108000" marB="10800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827896928"/>
                  </a:ext>
                </a:extLst>
              </a:tr>
              <a:tr h="370840">
                <a:tc>
                  <a:txBody>
                    <a:bodyPr/>
                    <a:lstStyle/>
                    <a:p>
                      <a:pPr algn="r"/>
                      <a:r>
                        <a:rPr lang="fr-FR" sz="1600" b="0" noProof="0" dirty="0">
                          <a:solidFill>
                            <a:schemeClr val="tx1"/>
                          </a:solidFill>
                        </a:rPr>
                        <a:t>Régression modérée TRG2)</a:t>
                      </a:r>
                    </a:p>
                  </a:txBody>
                  <a:tcPr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4234465211"/>
                  </a:ext>
                </a:extLst>
              </a:tr>
              <a:tr h="370840">
                <a:tc>
                  <a:txBody>
                    <a:bodyPr/>
                    <a:lstStyle/>
                    <a:p>
                      <a:pPr algn="r"/>
                      <a:r>
                        <a:rPr lang="fr-FR" sz="1600" b="0" noProof="0" dirty="0">
                          <a:solidFill>
                            <a:schemeClr val="tx1"/>
                          </a:solidFill>
                        </a:rPr>
                        <a:t>Régression minime (TRG1)</a:t>
                      </a:r>
                    </a:p>
                  </a:txBody>
                  <a:tcPr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350436733"/>
                  </a:ext>
                </a:extLst>
              </a:tr>
              <a:tr h="370840">
                <a:tc>
                  <a:txBody>
                    <a:bodyPr/>
                    <a:lstStyle/>
                    <a:p>
                      <a:pPr algn="r"/>
                      <a:r>
                        <a:rPr lang="fr-FR" sz="1600" b="0" noProof="0" dirty="0">
                          <a:solidFill>
                            <a:schemeClr val="tx1"/>
                          </a:solidFill>
                        </a:rPr>
                        <a:t>Pas de régression (TRG0)</a:t>
                      </a:r>
                    </a:p>
                  </a:txBody>
                  <a:tcPr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418009487"/>
                  </a:ext>
                </a:extLst>
              </a:tr>
            </a:tbl>
          </a:graphicData>
        </a:graphic>
      </p:graphicFrame>
      <p:graphicFrame>
        <p:nvGraphicFramePr>
          <p:cNvPr id="10" name="Table 9">
            <a:extLst>
              <a:ext uri="{FF2B5EF4-FFF2-40B4-BE49-F238E27FC236}">
                <a16:creationId xmlns:a16="http://schemas.microsoft.com/office/drawing/2014/main" id="{E3BDE98D-593A-41E4-A16C-0A569730DF56}"/>
              </a:ext>
            </a:extLst>
          </p:cNvPr>
          <p:cNvGraphicFramePr>
            <a:graphicFrameLocks noGrp="1"/>
          </p:cNvGraphicFramePr>
          <p:nvPr>
            <p:extLst>
              <p:ext uri="{D42A27DB-BD31-4B8C-83A1-F6EECF244321}">
                <p14:modId xmlns:p14="http://schemas.microsoft.com/office/powerpoint/2010/main" val="3007359423"/>
              </p:ext>
            </p:extLst>
          </p:nvPr>
        </p:nvGraphicFramePr>
        <p:xfrm>
          <a:off x="3475978" y="3314597"/>
          <a:ext cx="2177574" cy="2299200"/>
        </p:xfrm>
        <a:graphic>
          <a:graphicData uri="http://schemas.openxmlformats.org/drawingml/2006/table">
            <a:tbl>
              <a:tblPr firstRow="1" bandRow="1">
                <a:tableStyleId>{5C22544A-7EE6-4342-B048-85BDC9FD1C3A}</a:tableStyleId>
              </a:tblPr>
              <a:tblGrid>
                <a:gridCol w="2177574">
                  <a:extLst>
                    <a:ext uri="{9D8B030D-6E8A-4147-A177-3AD203B41FA5}">
                      <a16:colId xmlns:a16="http://schemas.microsoft.com/office/drawing/2014/main" val="1108838622"/>
                    </a:ext>
                  </a:extLst>
                </a:gridCol>
              </a:tblGrid>
              <a:tr h="370840">
                <a:tc>
                  <a:txBody>
                    <a:bodyPr/>
                    <a:lstStyle/>
                    <a:p>
                      <a:pPr algn="r"/>
                      <a:endParaRPr lang="en-GB" sz="1600" b="0" dirty="0">
                        <a:solidFill>
                          <a:srgbClr val="043882"/>
                        </a:solidFill>
                      </a:endParaRPr>
                    </a:p>
                  </a:txBody>
                  <a:tcPr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885476293"/>
                  </a:ext>
                </a:extLst>
              </a:tr>
              <a:tr h="370840">
                <a:tc>
                  <a:txBody>
                    <a:bodyPr/>
                    <a:lstStyle/>
                    <a:p>
                      <a:pPr algn="r"/>
                      <a:endParaRPr lang="en-GB" sz="1600" b="0" dirty="0">
                        <a:solidFill>
                          <a:srgbClr val="043882"/>
                        </a:solidFill>
                      </a:endParaRPr>
                    </a:p>
                  </a:txBody>
                  <a:tcPr marT="108000" marB="10800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827896928"/>
                  </a:ext>
                </a:extLst>
              </a:tr>
              <a:tr h="370840">
                <a:tc>
                  <a:txBody>
                    <a:bodyPr/>
                    <a:lstStyle/>
                    <a:p>
                      <a:pPr algn="r"/>
                      <a:endParaRPr lang="en-GB" sz="1600" b="0" dirty="0">
                        <a:solidFill>
                          <a:srgbClr val="043882"/>
                        </a:solidFill>
                      </a:endParaRPr>
                    </a:p>
                  </a:txBody>
                  <a:tcPr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4234465211"/>
                  </a:ext>
                </a:extLst>
              </a:tr>
              <a:tr h="370840">
                <a:tc>
                  <a:txBody>
                    <a:bodyPr/>
                    <a:lstStyle/>
                    <a:p>
                      <a:pPr algn="r"/>
                      <a:endParaRPr lang="en-GB" sz="1600" b="0" dirty="0">
                        <a:solidFill>
                          <a:srgbClr val="043882"/>
                        </a:solidFill>
                      </a:endParaRPr>
                    </a:p>
                  </a:txBody>
                  <a:tcPr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350436733"/>
                  </a:ext>
                </a:extLst>
              </a:tr>
              <a:tr h="370840">
                <a:tc>
                  <a:txBody>
                    <a:bodyPr/>
                    <a:lstStyle/>
                    <a:p>
                      <a:pPr algn="r"/>
                      <a:endParaRPr lang="en-GB" sz="1600" b="0" dirty="0">
                        <a:solidFill>
                          <a:srgbClr val="043882"/>
                        </a:solidFill>
                      </a:endParaRPr>
                    </a:p>
                  </a:txBody>
                  <a:tcPr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418009487"/>
                  </a:ext>
                </a:extLst>
              </a:tr>
            </a:tbl>
          </a:graphicData>
        </a:graphic>
      </p:graphicFrame>
      <p:graphicFrame>
        <p:nvGraphicFramePr>
          <p:cNvPr id="11" name="Table 10">
            <a:extLst>
              <a:ext uri="{FF2B5EF4-FFF2-40B4-BE49-F238E27FC236}">
                <a16:creationId xmlns:a16="http://schemas.microsoft.com/office/drawing/2014/main" id="{422A7E30-8F48-4668-806A-955CFA7B8D48}"/>
              </a:ext>
            </a:extLst>
          </p:cNvPr>
          <p:cNvGraphicFramePr>
            <a:graphicFrameLocks noGrp="1"/>
          </p:cNvGraphicFramePr>
          <p:nvPr>
            <p:extLst>
              <p:ext uri="{D42A27DB-BD31-4B8C-83A1-F6EECF244321}">
                <p14:modId xmlns:p14="http://schemas.microsoft.com/office/powerpoint/2010/main" val="3279301962"/>
              </p:ext>
            </p:extLst>
          </p:nvPr>
        </p:nvGraphicFramePr>
        <p:xfrm>
          <a:off x="5661745" y="3314597"/>
          <a:ext cx="2177574" cy="2299200"/>
        </p:xfrm>
        <a:graphic>
          <a:graphicData uri="http://schemas.openxmlformats.org/drawingml/2006/table">
            <a:tbl>
              <a:tblPr firstRow="1" bandRow="1">
                <a:tableStyleId>{5C22544A-7EE6-4342-B048-85BDC9FD1C3A}</a:tableStyleId>
              </a:tblPr>
              <a:tblGrid>
                <a:gridCol w="2177574">
                  <a:extLst>
                    <a:ext uri="{9D8B030D-6E8A-4147-A177-3AD203B41FA5}">
                      <a16:colId xmlns:a16="http://schemas.microsoft.com/office/drawing/2014/main" val="1108838622"/>
                    </a:ext>
                  </a:extLst>
                </a:gridCol>
              </a:tblGrid>
              <a:tr h="370840">
                <a:tc>
                  <a:txBody>
                    <a:bodyPr/>
                    <a:lstStyle/>
                    <a:p>
                      <a:pPr algn="r"/>
                      <a:endParaRPr lang="en-GB" sz="1600" b="0" dirty="0">
                        <a:solidFill>
                          <a:srgbClr val="043882"/>
                        </a:solidFill>
                      </a:endParaRPr>
                    </a:p>
                  </a:txBody>
                  <a:tcPr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885476293"/>
                  </a:ext>
                </a:extLst>
              </a:tr>
              <a:tr h="370840">
                <a:tc>
                  <a:txBody>
                    <a:bodyPr/>
                    <a:lstStyle/>
                    <a:p>
                      <a:pPr algn="r"/>
                      <a:endParaRPr lang="en-GB" sz="1600" b="0" dirty="0">
                        <a:solidFill>
                          <a:srgbClr val="043882"/>
                        </a:solidFill>
                      </a:endParaRPr>
                    </a:p>
                  </a:txBody>
                  <a:tcPr marT="108000" marB="10800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827896928"/>
                  </a:ext>
                </a:extLst>
              </a:tr>
              <a:tr h="370840">
                <a:tc>
                  <a:txBody>
                    <a:bodyPr/>
                    <a:lstStyle/>
                    <a:p>
                      <a:pPr algn="r"/>
                      <a:endParaRPr lang="en-GB" sz="1600" b="0" dirty="0">
                        <a:solidFill>
                          <a:srgbClr val="043882"/>
                        </a:solidFill>
                      </a:endParaRPr>
                    </a:p>
                  </a:txBody>
                  <a:tcPr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4234465211"/>
                  </a:ext>
                </a:extLst>
              </a:tr>
              <a:tr h="370840">
                <a:tc>
                  <a:txBody>
                    <a:bodyPr/>
                    <a:lstStyle/>
                    <a:p>
                      <a:pPr algn="r"/>
                      <a:endParaRPr lang="en-GB" sz="1600" b="0" dirty="0">
                        <a:solidFill>
                          <a:srgbClr val="043882"/>
                        </a:solidFill>
                      </a:endParaRPr>
                    </a:p>
                  </a:txBody>
                  <a:tcPr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350436733"/>
                  </a:ext>
                </a:extLst>
              </a:tr>
              <a:tr h="370840">
                <a:tc>
                  <a:txBody>
                    <a:bodyPr/>
                    <a:lstStyle/>
                    <a:p>
                      <a:pPr algn="r"/>
                      <a:endParaRPr lang="en-GB" sz="1600" b="0" dirty="0">
                        <a:solidFill>
                          <a:srgbClr val="043882"/>
                        </a:solidFill>
                      </a:endParaRPr>
                    </a:p>
                  </a:txBody>
                  <a:tcPr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418009487"/>
                  </a:ext>
                </a:extLst>
              </a:tr>
            </a:tbl>
          </a:graphicData>
        </a:graphic>
      </p:graphicFrame>
      <p:sp>
        <p:nvSpPr>
          <p:cNvPr id="12" name="Rectangle 11">
            <a:extLst>
              <a:ext uri="{FF2B5EF4-FFF2-40B4-BE49-F238E27FC236}">
                <a16:creationId xmlns:a16="http://schemas.microsoft.com/office/drawing/2014/main" id="{8710D736-26BB-4AEA-893E-D512BC3F53AA}"/>
              </a:ext>
            </a:extLst>
          </p:cNvPr>
          <p:cNvSpPr/>
          <p:nvPr/>
        </p:nvSpPr>
        <p:spPr>
          <a:xfrm>
            <a:off x="7839181" y="3309797"/>
            <a:ext cx="949662" cy="2304000"/>
          </a:xfrm>
          <a:prstGeom prst="rect">
            <a:avLst/>
          </a:prstGeom>
          <a:solidFill>
            <a:srgbClr val="A0A0A0">
              <a:alpha val="2470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13" name="Rectangle 12">
            <a:extLst>
              <a:ext uri="{FF2B5EF4-FFF2-40B4-BE49-F238E27FC236}">
                <a16:creationId xmlns:a16="http://schemas.microsoft.com/office/drawing/2014/main" id="{0859CFEB-10F4-4C7E-B861-99EC6F692DB3}"/>
              </a:ext>
            </a:extLst>
          </p:cNvPr>
          <p:cNvSpPr/>
          <p:nvPr/>
        </p:nvSpPr>
        <p:spPr>
          <a:xfrm rot="5400000">
            <a:off x="4271949" y="1919590"/>
            <a:ext cx="574162" cy="2185767"/>
          </a:xfrm>
          <a:prstGeom prst="rect">
            <a:avLst/>
          </a:prstGeom>
          <a:solidFill>
            <a:srgbClr val="A0A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16" name="Rectangle 15">
            <a:extLst>
              <a:ext uri="{FF2B5EF4-FFF2-40B4-BE49-F238E27FC236}">
                <a16:creationId xmlns:a16="http://schemas.microsoft.com/office/drawing/2014/main" id="{C3CF21E1-A917-4908-BDEF-EC0DD69D5C0F}"/>
              </a:ext>
            </a:extLst>
          </p:cNvPr>
          <p:cNvSpPr/>
          <p:nvPr/>
        </p:nvSpPr>
        <p:spPr>
          <a:xfrm rot="5400000">
            <a:off x="6457715" y="1919590"/>
            <a:ext cx="574162" cy="2185767"/>
          </a:xfrm>
          <a:prstGeom prst="rect">
            <a:avLst/>
          </a:prstGeom>
          <a:solidFill>
            <a:srgbClr val="A0A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17" name="TextBox 16">
            <a:extLst>
              <a:ext uri="{FF2B5EF4-FFF2-40B4-BE49-F238E27FC236}">
                <a16:creationId xmlns:a16="http://schemas.microsoft.com/office/drawing/2014/main" id="{0FD048C9-3D12-437B-AF2B-7D1B05E697D9}"/>
              </a:ext>
            </a:extLst>
          </p:cNvPr>
          <p:cNvSpPr txBox="1"/>
          <p:nvPr/>
        </p:nvSpPr>
        <p:spPr>
          <a:xfrm>
            <a:off x="3746950" y="2776335"/>
            <a:ext cx="1624163" cy="523220"/>
          </a:xfrm>
          <a:prstGeom prst="rect">
            <a:avLst/>
          </a:prstGeom>
          <a:noFill/>
        </p:spPr>
        <p:txBody>
          <a:bodyPr wrap="none" rtlCol="0">
            <a:spAutoFit/>
          </a:bodyPr>
          <a:lstStyle/>
          <a:p>
            <a:pPr algn="ctr" fontAlgn="auto">
              <a:spcBef>
                <a:spcPts val="0"/>
              </a:spcBef>
              <a:spcAft>
                <a:spcPts val="0"/>
              </a:spcAft>
            </a:pPr>
            <a:r>
              <a:rPr lang="fr-FR" sz="1400" b="1" dirty="0">
                <a:solidFill>
                  <a:srgbClr val="FFFFFF"/>
                </a:solidFill>
                <a:latin typeface="Arial"/>
                <a:cs typeface="Arial"/>
              </a:rPr>
              <a:t>CT néoadjuvante</a:t>
            </a:r>
          </a:p>
          <a:p>
            <a:pPr algn="ctr" fontAlgn="auto">
              <a:spcBef>
                <a:spcPts val="0"/>
              </a:spcBef>
              <a:spcAft>
                <a:spcPts val="0"/>
              </a:spcAft>
            </a:pPr>
            <a:r>
              <a:rPr lang="fr-FR" sz="1400" b="1" dirty="0">
                <a:solidFill>
                  <a:srgbClr val="FFFFFF"/>
                </a:solidFill>
                <a:latin typeface="Arial"/>
                <a:cs typeface="Arial"/>
              </a:rPr>
              <a:t>(n=666)</a:t>
            </a:r>
          </a:p>
        </p:txBody>
      </p:sp>
      <p:sp>
        <p:nvSpPr>
          <p:cNvPr id="18" name="TextBox 17">
            <a:extLst>
              <a:ext uri="{FF2B5EF4-FFF2-40B4-BE49-F238E27FC236}">
                <a16:creationId xmlns:a16="http://schemas.microsoft.com/office/drawing/2014/main" id="{34E5DFC4-DB15-4B09-BEF8-93DE548BB395}"/>
              </a:ext>
            </a:extLst>
          </p:cNvPr>
          <p:cNvSpPr txBox="1"/>
          <p:nvPr/>
        </p:nvSpPr>
        <p:spPr>
          <a:xfrm>
            <a:off x="5841344" y="2776335"/>
            <a:ext cx="1806905" cy="523220"/>
          </a:xfrm>
          <a:prstGeom prst="rect">
            <a:avLst/>
          </a:prstGeom>
          <a:noFill/>
        </p:spPr>
        <p:txBody>
          <a:bodyPr wrap="none" rtlCol="0">
            <a:spAutoFit/>
          </a:bodyPr>
          <a:lstStyle/>
          <a:p>
            <a:pPr algn="ctr" fontAlgn="auto">
              <a:spcBef>
                <a:spcPts val="0"/>
              </a:spcBef>
              <a:spcAft>
                <a:spcPts val="0"/>
              </a:spcAft>
            </a:pPr>
            <a:r>
              <a:rPr lang="fr-FR" sz="1400" b="1" dirty="0">
                <a:solidFill>
                  <a:srgbClr val="FFFFFF"/>
                </a:solidFill>
                <a:latin typeface="Arial"/>
                <a:cs typeface="Arial"/>
              </a:rPr>
              <a:t>Chirurgie d’emblée</a:t>
            </a:r>
            <a:br>
              <a:rPr lang="fr-FR" sz="1400" b="1" dirty="0">
                <a:solidFill>
                  <a:srgbClr val="FFFFFF"/>
                </a:solidFill>
                <a:latin typeface="Arial"/>
                <a:cs typeface="Arial"/>
              </a:rPr>
            </a:br>
            <a:r>
              <a:rPr lang="fr-FR" sz="1400" b="1" dirty="0">
                <a:solidFill>
                  <a:srgbClr val="FFFFFF"/>
                </a:solidFill>
                <a:latin typeface="Arial"/>
                <a:cs typeface="Arial"/>
              </a:rPr>
              <a:t>(n=332)</a:t>
            </a:r>
          </a:p>
        </p:txBody>
      </p:sp>
      <p:sp>
        <p:nvSpPr>
          <p:cNvPr id="19" name="TextBox 18">
            <a:extLst>
              <a:ext uri="{FF2B5EF4-FFF2-40B4-BE49-F238E27FC236}">
                <a16:creationId xmlns:a16="http://schemas.microsoft.com/office/drawing/2014/main" id="{12197637-8918-4865-9FCC-01E4A54F708E}"/>
              </a:ext>
            </a:extLst>
          </p:cNvPr>
          <p:cNvSpPr txBox="1"/>
          <p:nvPr/>
        </p:nvSpPr>
        <p:spPr>
          <a:xfrm>
            <a:off x="7791273" y="4271414"/>
            <a:ext cx="1045479" cy="338554"/>
          </a:xfrm>
          <a:prstGeom prst="rect">
            <a:avLst/>
          </a:prstGeom>
          <a:noFill/>
        </p:spPr>
        <p:txBody>
          <a:bodyPr wrap="none" rtlCol="0">
            <a:spAutoFit/>
          </a:bodyPr>
          <a:lstStyle/>
          <a:p>
            <a:pPr algn="ctr" fontAlgn="auto">
              <a:spcBef>
                <a:spcPts val="0"/>
              </a:spcBef>
              <a:spcAft>
                <a:spcPts val="0"/>
              </a:spcAft>
            </a:pPr>
            <a:r>
              <a:rPr lang="fr-FR" sz="1600">
                <a:solidFill>
                  <a:srgbClr val="4D4D4D"/>
                </a:solidFill>
                <a:latin typeface="Arial"/>
                <a:cs typeface="Arial"/>
              </a:rPr>
              <a:t>p&lt;0,0001</a:t>
            </a:r>
          </a:p>
        </p:txBody>
      </p:sp>
      <p:sp>
        <p:nvSpPr>
          <p:cNvPr id="20" name="Rectangle 19">
            <a:extLst>
              <a:ext uri="{FF2B5EF4-FFF2-40B4-BE49-F238E27FC236}">
                <a16:creationId xmlns:a16="http://schemas.microsoft.com/office/drawing/2014/main" id="{2C74413B-B571-4508-81EC-1DE7BD757F05}"/>
              </a:ext>
            </a:extLst>
          </p:cNvPr>
          <p:cNvSpPr/>
          <p:nvPr/>
        </p:nvSpPr>
        <p:spPr>
          <a:xfrm>
            <a:off x="3474966" y="3373594"/>
            <a:ext cx="36000" cy="324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21" name="Rectangle 20">
            <a:extLst>
              <a:ext uri="{FF2B5EF4-FFF2-40B4-BE49-F238E27FC236}">
                <a16:creationId xmlns:a16="http://schemas.microsoft.com/office/drawing/2014/main" id="{85D1C82E-B5F0-4C0B-8847-BA460A2DF877}"/>
              </a:ext>
            </a:extLst>
          </p:cNvPr>
          <p:cNvSpPr/>
          <p:nvPr/>
        </p:nvSpPr>
        <p:spPr>
          <a:xfrm>
            <a:off x="3474966" y="3842997"/>
            <a:ext cx="72000" cy="324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22" name="Rectangle 21">
            <a:extLst>
              <a:ext uri="{FF2B5EF4-FFF2-40B4-BE49-F238E27FC236}">
                <a16:creationId xmlns:a16="http://schemas.microsoft.com/office/drawing/2014/main" id="{77E6CB61-702C-40CA-AB76-62EF7B0251FD}"/>
              </a:ext>
            </a:extLst>
          </p:cNvPr>
          <p:cNvSpPr/>
          <p:nvPr/>
        </p:nvSpPr>
        <p:spPr>
          <a:xfrm>
            <a:off x="3474966" y="4301832"/>
            <a:ext cx="216000" cy="324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23" name="Rectangle 22">
            <a:extLst>
              <a:ext uri="{FF2B5EF4-FFF2-40B4-BE49-F238E27FC236}">
                <a16:creationId xmlns:a16="http://schemas.microsoft.com/office/drawing/2014/main" id="{28D384AA-4342-494B-BAA0-01F7C5E5DDF5}"/>
              </a:ext>
            </a:extLst>
          </p:cNvPr>
          <p:cNvSpPr/>
          <p:nvPr/>
        </p:nvSpPr>
        <p:spPr>
          <a:xfrm>
            <a:off x="3474966" y="4764108"/>
            <a:ext cx="900000" cy="324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24" name="Rectangle 23">
            <a:extLst>
              <a:ext uri="{FF2B5EF4-FFF2-40B4-BE49-F238E27FC236}">
                <a16:creationId xmlns:a16="http://schemas.microsoft.com/office/drawing/2014/main" id="{6C2CE17B-3CB8-4639-A19E-4821B38A3801}"/>
              </a:ext>
            </a:extLst>
          </p:cNvPr>
          <p:cNvSpPr/>
          <p:nvPr/>
        </p:nvSpPr>
        <p:spPr>
          <a:xfrm>
            <a:off x="3474966" y="5224170"/>
            <a:ext cx="720000" cy="324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sz="1600">
              <a:solidFill>
                <a:srgbClr val="4D4D4D"/>
              </a:solidFill>
            </a:endParaRPr>
          </a:p>
        </p:txBody>
      </p:sp>
      <p:sp>
        <p:nvSpPr>
          <p:cNvPr id="25" name="TextBox 24">
            <a:extLst>
              <a:ext uri="{FF2B5EF4-FFF2-40B4-BE49-F238E27FC236}">
                <a16:creationId xmlns:a16="http://schemas.microsoft.com/office/drawing/2014/main" id="{4CA1422C-8911-4D16-A317-8D802B27606E}"/>
              </a:ext>
            </a:extLst>
          </p:cNvPr>
          <p:cNvSpPr txBox="1"/>
          <p:nvPr/>
        </p:nvSpPr>
        <p:spPr>
          <a:xfrm>
            <a:off x="3538024" y="3366317"/>
            <a:ext cx="652743" cy="338554"/>
          </a:xfrm>
          <a:prstGeom prst="rect">
            <a:avLst/>
          </a:prstGeom>
          <a:noFill/>
        </p:spPr>
        <p:txBody>
          <a:bodyPr wrap="none" rtlCol="0">
            <a:spAutoFit/>
          </a:bodyPr>
          <a:lstStyle/>
          <a:p>
            <a:pPr fontAlgn="auto">
              <a:spcBef>
                <a:spcPts val="0"/>
              </a:spcBef>
              <a:spcAft>
                <a:spcPts val="0"/>
              </a:spcAft>
            </a:pPr>
            <a:r>
              <a:rPr lang="fr-FR" sz="1600">
                <a:solidFill>
                  <a:srgbClr val="4D4D4D"/>
                </a:solidFill>
                <a:latin typeface="Arial"/>
                <a:cs typeface="Arial"/>
              </a:rPr>
              <a:t>3,5%</a:t>
            </a:r>
          </a:p>
        </p:txBody>
      </p:sp>
      <p:sp>
        <p:nvSpPr>
          <p:cNvPr id="26" name="TextBox 25">
            <a:extLst>
              <a:ext uri="{FF2B5EF4-FFF2-40B4-BE49-F238E27FC236}">
                <a16:creationId xmlns:a16="http://schemas.microsoft.com/office/drawing/2014/main" id="{A3FD2C79-F5FA-47EC-83A7-1375EEE668E6}"/>
              </a:ext>
            </a:extLst>
          </p:cNvPr>
          <p:cNvSpPr txBox="1"/>
          <p:nvPr/>
        </p:nvSpPr>
        <p:spPr>
          <a:xfrm>
            <a:off x="3617046" y="3835720"/>
            <a:ext cx="652743" cy="338554"/>
          </a:xfrm>
          <a:prstGeom prst="rect">
            <a:avLst/>
          </a:prstGeom>
          <a:noFill/>
        </p:spPr>
        <p:txBody>
          <a:bodyPr wrap="none" rtlCol="0">
            <a:spAutoFit/>
          </a:bodyPr>
          <a:lstStyle/>
          <a:p>
            <a:pPr fontAlgn="auto">
              <a:spcBef>
                <a:spcPts val="0"/>
              </a:spcBef>
              <a:spcAft>
                <a:spcPts val="0"/>
              </a:spcAft>
            </a:pPr>
            <a:r>
              <a:rPr lang="fr-FR" sz="1600">
                <a:solidFill>
                  <a:srgbClr val="4D4D4D"/>
                </a:solidFill>
                <a:latin typeface="Arial"/>
                <a:cs typeface="Arial"/>
              </a:rPr>
              <a:t>4,1%</a:t>
            </a:r>
          </a:p>
        </p:txBody>
      </p:sp>
      <p:sp>
        <p:nvSpPr>
          <p:cNvPr id="27" name="TextBox 26">
            <a:extLst>
              <a:ext uri="{FF2B5EF4-FFF2-40B4-BE49-F238E27FC236}">
                <a16:creationId xmlns:a16="http://schemas.microsoft.com/office/drawing/2014/main" id="{437F0836-5390-4B0F-AF31-2F54241C52F7}"/>
              </a:ext>
            </a:extLst>
          </p:cNvPr>
          <p:cNvSpPr txBox="1"/>
          <p:nvPr/>
        </p:nvSpPr>
        <p:spPr>
          <a:xfrm>
            <a:off x="3696068" y="4294555"/>
            <a:ext cx="766557" cy="338554"/>
          </a:xfrm>
          <a:prstGeom prst="rect">
            <a:avLst/>
          </a:prstGeom>
          <a:noFill/>
        </p:spPr>
        <p:txBody>
          <a:bodyPr wrap="none" rtlCol="0">
            <a:spAutoFit/>
          </a:bodyPr>
          <a:lstStyle/>
          <a:p>
            <a:pPr fontAlgn="auto">
              <a:spcBef>
                <a:spcPts val="0"/>
              </a:spcBef>
              <a:spcAft>
                <a:spcPts val="0"/>
              </a:spcAft>
            </a:pPr>
            <a:r>
              <a:rPr lang="fr-FR" sz="1600">
                <a:solidFill>
                  <a:srgbClr val="4D4D4D"/>
                </a:solidFill>
                <a:latin typeface="Arial"/>
                <a:cs typeface="Arial"/>
              </a:rPr>
              <a:t>12,3%</a:t>
            </a:r>
          </a:p>
        </p:txBody>
      </p:sp>
      <p:sp>
        <p:nvSpPr>
          <p:cNvPr id="28" name="TextBox 27">
            <a:extLst>
              <a:ext uri="{FF2B5EF4-FFF2-40B4-BE49-F238E27FC236}">
                <a16:creationId xmlns:a16="http://schemas.microsoft.com/office/drawing/2014/main" id="{3003F7E6-B973-4ABB-BE2B-086C9C01BF56}"/>
              </a:ext>
            </a:extLst>
          </p:cNvPr>
          <p:cNvSpPr txBox="1"/>
          <p:nvPr/>
        </p:nvSpPr>
        <p:spPr>
          <a:xfrm>
            <a:off x="4314373" y="4756831"/>
            <a:ext cx="766557" cy="338554"/>
          </a:xfrm>
          <a:prstGeom prst="rect">
            <a:avLst/>
          </a:prstGeom>
          <a:noFill/>
        </p:spPr>
        <p:txBody>
          <a:bodyPr wrap="none" rtlCol="0">
            <a:spAutoFit/>
          </a:bodyPr>
          <a:lstStyle/>
          <a:p>
            <a:pPr fontAlgn="auto">
              <a:spcBef>
                <a:spcPts val="0"/>
              </a:spcBef>
              <a:spcAft>
                <a:spcPts val="0"/>
              </a:spcAft>
            </a:pPr>
            <a:r>
              <a:rPr lang="fr-FR" sz="1600">
                <a:solidFill>
                  <a:srgbClr val="4D4D4D"/>
                </a:solidFill>
                <a:latin typeface="Arial"/>
                <a:cs typeface="Arial"/>
              </a:rPr>
              <a:t>43,9%</a:t>
            </a:r>
          </a:p>
        </p:txBody>
      </p:sp>
      <p:sp>
        <p:nvSpPr>
          <p:cNvPr id="29" name="TextBox 28">
            <a:extLst>
              <a:ext uri="{FF2B5EF4-FFF2-40B4-BE49-F238E27FC236}">
                <a16:creationId xmlns:a16="http://schemas.microsoft.com/office/drawing/2014/main" id="{C9210671-39C9-437C-B1CF-3DEF5DF49E0A}"/>
              </a:ext>
            </a:extLst>
          </p:cNvPr>
          <p:cNvSpPr txBox="1"/>
          <p:nvPr/>
        </p:nvSpPr>
        <p:spPr>
          <a:xfrm>
            <a:off x="4164786" y="5216893"/>
            <a:ext cx="766557" cy="338554"/>
          </a:xfrm>
          <a:prstGeom prst="rect">
            <a:avLst/>
          </a:prstGeom>
          <a:noFill/>
        </p:spPr>
        <p:txBody>
          <a:bodyPr wrap="none" rtlCol="0">
            <a:spAutoFit/>
          </a:bodyPr>
          <a:lstStyle/>
          <a:p>
            <a:pPr fontAlgn="auto">
              <a:spcBef>
                <a:spcPts val="0"/>
              </a:spcBef>
              <a:spcAft>
                <a:spcPts val="0"/>
              </a:spcAft>
            </a:pPr>
            <a:r>
              <a:rPr lang="fr-FR" sz="1600">
                <a:solidFill>
                  <a:srgbClr val="4D4D4D"/>
                </a:solidFill>
                <a:latin typeface="Arial"/>
                <a:cs typeface="Arial"/>
              </a:rPr>
              <a:t>33,9%</a:t>
            </a:r>
          </a:p>
        </p:txBody>
      </p:sp>
      <p:sp>
        <p:nvSpPr>
          <p:cNvPr id="30" name="Rectangle 29">
            <a:extLst>
              <a:ext uri="{FF2B5EF4-FFF2-40B4-BE49-F238E27FC236}">
                <a16:creationId xmlns:a16="http://schemas.microsoft.com/office/drawing/2014/main" id="{44C50F33-FD26-4382-BB3A-D4BCD796A87F}"/>
              </a:ext>
            </a:extLst>
          </p:cNvPr>
          <p:cNvSpPr/>
          <p:nvPr/>
        </p:nvSpPr>
        <p:spPr>
          <a:xfrm>
            <a:off x="5663626" y="5224170"/>
            <a:ext cx="1580948" cy="324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sz="1600">
              <a:solidFill>
                <a:srgbClr val="4D4D4D"/>
              </a:solidFill>
            </a:endParaRPr>
          </a:p>
        </p:txBody>
      </p:sp>
      <p:sp>
        <p:nvSpPr>
          <p:cNvPr id="31" name="Rectangle 30">
            <a:extLst>
              <a:ext uri="{FF2B5EF4-FFF2-40B4-BE49-F238E27FC236}">
                <a16:creationId xmlns:a16="http://schemas.microsoft.com/office/drawing/2014/main" id="{07F8E98C-517C-4DBC-AF05-0DB368E87231}"/>
              </a:ext>
            </a:extLst>
          </p:cNvPr>
          <p:cNvSpPr/>
          <p:nvPr/>
        </p:nvSpPr>
        <p:spPr>
          <a:xfrm>
            <a:off x="5663626" y="4764108"/>
            <a:ext cx="345591" cy="324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32" name="TextBox 31">
            <a:extLst>
              <a:ext uri="{FF2B5EF4-FFF2-40B4-BE49-F238E27FC236}">
                <a16:creationId xmlns:a16="http://schemas.microsoft.com/office/drawing/2014/main" id="{FB38D589-5ACB-4D3A-8EF8-3C8325FA4AA5}"/>
              </a:ext>
            </a:extLst>
          </p:cNvPr>
          <p:cNvSpPr txBox="1"/>
          <p:nvPr/>
        </p:nvSpPr>
        <p:spPr>
          <a:xfrm>
            <a:off x="5716125" y="3366317"/>
            <a:ext cx="481222" cy="338554"/>
          </a:xfrm>
          <a:prstGeom prst="rect">
            <a:avLst/>
          </a:prstGeom>
          <a:noFill/>
        </p:spPr>
        <p:txBody>
          <a:bodyPr wrap="none" rtlCol="0">
            <a:spAutoFit/>
          </a:bodyPr>
          <a:lstStyle/>
          <a:p>
            <a:pPr fontAlgn="auto">
              <a:spcBef>
                <a:spcPts val="0"/>
              </a:spcBef>
              <a:spcAft>
                <a:spcPts val="0"/>
              </a:spcAft>
            </a:pPr>
            <a:r>
              <a:rPr lang="fr-FR" sz="1600">
                <a:solidFill>
                  <a:srgbClr val="4D4D4D"/>
                </a:solidFill>
                <a:latin typeface="Arial"/>
                <a:cs typeface="Arial"/>
              </a:rPr>
              <a:t>0%</a:t>
            </a:r>
          </a:p>
        </p:txBody>
      </p:sp>
      <p:sp>
        <p:nvSpPr>
          <p:cNvPr id="33" name="TextBox 32">
            <a:extLst>
              <a:ext uri="{FF2B5EF4-FFF2-40B4-BE49-F238E27FC236}">
                <a16:creationId xmlns:a16="http://schemas.microsoft.com/office/drawing/2014/main" id="{BB14D6BC-0215-46F3-8DBB-F1EA0E9B586A}"/>
              </a:ext>
            </a:extLst>
          </p:cNvPr>
          <p:cNvSpPr txBox="1"/>
          <p:nvPr/>
        </p:nvSpPr>
        <p:spPr>
          <a:xfrm>
            <a:off x="5716125" y="3835720"/>
            <a:ext cx="481222" cy="338554"/>
          </a:xfrm>
          <a:prstGeom prst="rect">
            <a:avLst/>
          </a:prstGeom>
          <a:noFill/>
        </p:spPr>
        <p:txBody>
          <a:bodyPr wrap="none" rtlCol="0">
            <a:spAutoFit/>
          </a:bodyPr>
          <a:lstStyle/>
          <a:p>
            <a:pPr fontAlgn="auto">
              <a:spcBef>
                <a:spcPts val="0"/>
              </a:spcBef>
              <a:spcAft>
                <a:spcPts val="0"/>
              </a:spcAft>
            </a:pPr>
            <a:r>
              <a:rPr lang="fr-FR" sz="1600">
                <a:solidFill>
                  <a:srgbClr val="4D4D4D"/>
                </a:solidFill>
                <a:latin typeface="Arial"/>
                <a:cs typeface="Arial"/>
              </a:rPr>
              <a:t>0%</a:t>
            </a:r>
          </a:p>
        </p:txBody>
      </p:sp>
      <p:sp>
        <p:nvSpPr>
          <p:cNvPr id="34" name="TextBox 33">
            <a:extLst>
              <a:ext uri="{FF2B5EF4-FFF2-40B4-BE49-F238E27FC236}">
                <a16:creationId xmlns:a16="http://schemas.microsoft.com/office/drawing/2014/main" id="{D24C78A9-559D-425F-BB80-FC09779A148A}"/>
              </a:ext>
            </a:extLst>
          </p:cNvPr>
          <p:cNvSpPr txBox="1"/>
          <p:nvPr/>
        </p:nvSpPr>
        <p:spPr>
          <a:xfrm>
            <a:off x="5716125" y="4294555"/>
            <a:ext cx="652743" cy="338554"/>
          </a:xfrm>
          <a:prstGeom prst="rect">
            <a:avLst/>
          </a:prstGeom>
          <a:noFill/>
        </p:spPr>
        <p:txBody>
          <a:bodyPr wrap="none" rtlCol="0">
            <a:spAutoFit/>
          </a:bodyPr>
          <a:lstStyle/>
          <a:p>
            <a:pPr fontAlgn="auto">
              <a:spcBef>
                <a:spcPts val="0"/>
              </a:spcBef>
              <a:spcAft>
                <a:spcPts val="0"/>
              </a:spcAft>
            </a:pPr>
            <a:r>
              <a:rPr lang="fr-FR" sz="1600">
                <a:solidFill>
                  <a:srgbClr val="4D4D4D"/>
                </a:solidFill>
                <a:latin typeface="Arial"/>
                <a:cs typeface="Arial"/>
              </a:rPr>
              <a:t>0,6%</a:t>
            </a:r>
          </a:p>
        </p:txBody>
      </p:sp>
      <p:sp>
        <p:nvSpPr>
          <p:cNvPr id="35" name="TextBox 34">
            <a:extLst>
              <a:ext uri="{FF2B5EF4-FFF2-40B4-BE49-F238E27FC236}">
                <a16:creationId xmlns:a16="http://schemas.microsoft.com/office/drawing/2014/main" id="{580E24BE-7706-4EA6-A631-CCEF35A4F399}"/>
              </a:ext>
            </a:extLst>
          </p:cNvPr>
          <p:cNvSpPr txBox="1"/>
          <p:nvPr/>
        </p:nvSpPr>
        <p:spPr>
          <a:xfrm>
            <a:off x="6017675" y="4756831"/>
            <a:ext cx="766557" cy="338554"/>
          </a:xfrm>
          <a:prstGeom prst="rect">
            <a:avLst/>
          </a:prstGeom>
          <a:noFill/>
        </p:spPr>
        <p:txBody>
          <a:bodyPr wrap="none" rtlCol="0">
            <a:spAutoFit/>
          </a:bodyPr>
          <a:lstStyle/>
          <a:p>
            <a:pPr fontAlgn="auto">
              <a:spcBef>
                <a:spcPts val="0"/>
              </a:spcBef>
              <a:spcAft>
                <a:spcPts val="0"/>
              </a:spcAft>
            </a:pPr>
            <a:r>
              <a:rPr lang="fr-FR" sz="1600">
                <a:solidFill>
                  <a:srgbClr val="4D4D4D"/>
                </a:solidFill>
                <a:latin typeface="Arial"/>
                <a:cs typeface="Arial"/>
              </a:rPr>
              <a:t>16,7%</a:t>
            </a:r>
          </a:p>
        </p:txBody>
      </p:sp>
      <p:sp>
        <p:nvSpPr>
          <p:cNvPr id="36" name="TextBox 35">
            <a:extLst>
              <a:ext uri="{FF2B5EF4-FFF2-40B4-BE49-F238E27FC236}">
                <a16:creationId xmlns:a16="http://schemas.microsoft.com/office/drawing/2014/main" id="{F8BE6281-0A8B-4711-82DE-8B58302633A3}"/>
              </a:ext>
            </a:extLst>
          </p:cNvPr>
          <p:cNvSpPr txBox="1"/>
          <p:nvPr/>
        </p:nvSpPr>
        <p:spPr>
          <a:xfrm>
            <a:off x="7164288" y="5229200"/>
            <a:ext cx="927826" cy="338554"/>
          </a:xfrm>
          <a:prstGeom prst="rect">
            <a:avLst/>
          </a:prstGeom>
          <a:noFill/>
        </p:spPr>
        <p:txBody>
          <a:bodyPr wrap="square" rtlCol="0">
            <a:spAutoFit/>
          </a:bodyPr>
          <a:lstStyle/>
          <a:p>
            <a:pPr fontAlgn="auto">
              <a:spcBef>
                <a:spcPts val="0"/>
              </a:spcBef>
              <a:spcAft>
                <a:spcPts val="0"/>
              </a:spcAft>
            </a:pPr>
            <a:r>
              <a:rPr lang="fr-FR" sz="1600">
                <a:solidFill>
                  <a:srgbClr val="4D4D4D"/>
                </a:solidFill>
                <a:latin typeface="Arial"/>
                <a:cs typeface="Arial"/>
              </a:rPr>
              <a:t>78,8%</a:t>
            </a:r>
          </a:p>
        </p:txBody>
      </p:sp>
    </p:spTree>
    <p:custDataLst>
      <p:tags r:id="rId1"/>
    </p:custDataLst>
    <p:extLst>
      <p:ext uri="{BB962C8B-B14F-4D97-AF65-F5344CB8AC3E}">
        <p14:creationId xmlns:p14="http://schemas.microsoft.com/office/powerpoint/2010/main" val="15063139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3504: </a:t>
            </a:r>
            <a:r>
              <a:rPr lang="fr-FR" dirty="0" err="1"/>
              <a:t>FOxTROT</a:t>
            </a:r>
            <a:r>
              <a:rPr lang="fr-FR" dirty="0"/>
              <a:t>: une étude internationale randomisée contrôlée chez 1052 patients évaluant la chimiothérapie néoadjuvante (CNA) dans le cancer du côlon – Seymour MT, et al</a:t>
            </a:r>
            <a:endParaRPr lang="fr-FR" noProof="0" dirty="0"/>
          </a:p>
        </p:txBody>
      </p:sp>
      <p:sp>
        <p:nvSpPr>
          <p:cNvPr id="5123" name="Rectangle 3"/>
          <p:cNvSpPr>
            <a:spLocks noGrp="1" noChangeArrowheads="1"/>
          </p:cNvSpPr>
          <p:nvPr>
            <p:ph idx="1"/>
          </p:nvPr>
        </p:nvSpPr>
        <p:spPr/>
        <p:txBody>
          <a:bodyPr/>
          <a:lstStyle/>
          <a:p>
            <a:pPr marL="0" indent="0">
              <a:buNone/>
            </a:pPr>
            <a:r>
              <a:rPr lang="fr-FR" b="1" noProof="0" dirty="0"/>
              <a:t>Conclusions</a:t>
            </a:r>
          </a:p>
          <a:p>
            <a:r>
              <a:rPr lang="fr-FR" b="1" noProof="0" dirty="0"/>
              <a:t>Chez ces patients avec cancer du côlon, la </a:t>
            </a:r>
            <a:r>
              <a:rPr lang="fr-FR" b="1" dirty="0"/>
              <a:t>CT </a:t>
            </a:r>
            <a:r>
              <a:rPr lang="fr-FR" b="1" noProof="0" dirty="0"/>
              <a:t>néoadjuvante n’a pas apporté d’amélioration significative de la SSM mais a significativement diminué le grade tumoral et a réduit le nombre de résections </a:t>
            </a:r>
            <a:r>
              <a:rPr lang="fr-FR" b="1" noProof="0" dirty="0" err="1" smtClean="0"/>
              <a:t>incompl</a:t>
            </a:r>
            <a:r>
              <a:rPr lang="fr-FR" b="1" dirty="0" err="1" smtClean="0"/>
              <a:t>ètes</a:t>
            </a:r>
            <a:r>
              <a:rPr lang="fr-FR" b="1" dirty="0" smtClean="0"/>
              <a:t> </a:t>
            </a:r>
            <a:r>
              <a:rPr lang="fr-FR" b="1" dirty="0"/>
              <a:t>comparativement à la </a:t>
            </a:r>
            <a:r>
              <a:rPr lang="fr-FR" b="1" noProof="0" dirty="0" smtClean="0"/>
              <a:t>chirurgie </a:t>
            </a:r>
            <a:r>
              <a:rPr lang="fr-FR" b="1" noProof="0" dirty="0"/>
              <a:t>d’emblée suivie de CT adjuvante</a:t>
            </a:r>
          </a:p>
          <a:p>
            <a:r>
              <a:rPr lang="fr-FR" b="1" noProof="0" dirty="0"/>
              <a:t>Cette stratégie pourrait être considérée comme une nouvelle option pour les patients avec cancer du côlon localement avancé opérable</a:t>
            </a:r>
          </a:p>
        </p:txBody>
      </p:sp>
      <p:sp>
        <p:nvSpPr>
          <p:cNvPr id="15" name="Text Placeholder 14"/>
          <p:cNvSpPr>
            <a:spLocks noGrp="1"/>
          </p:cNvSpPr>
          <p:nvPr>
            <p:ph type="body" sz="quarter" idx="11"/>
          </p:nvPr>
        </p:nvSpPr>
        <p:spPr>
          <a:xfrm>
            <a:off x="4495800" y="6096000"/>
            <a:ext cx="4283075" cy="487363"/>
          </a:xfrm>
        </p:spPr>
        <p:txBody>
          <a:bodyPr/>
          <a:lstStyle/>
          <a:p>
            <a:r>
              <a:rPr lang="fr-FR" noProof="0" dirty="0"/>
              <a:t>Seymour MT, et al, J Clin </a:t>
            </a:r>
            <a:r>
              <a:rPr lang="fr-FR" noProof="0" dirty="0" err="1"/>
              <a:t>Oncol</a:t>
            </a:r>
            <a:r>
              <a:rPr lang="fr-FR" noProof="0" dirty="0"/>
              <a:t> 2019;37(</a:t>
            </a:r>
            <a:r>
              <a:rPr lang="fr-FR" noProof="0" dirty="0" err="1"/>
              <a:t>suppl</a:t>
            </a:r>
            <a:r>
              <a:rPr lang="fr-FR" noProof="0" dirty="0"/>
              <a:t>):</a:t>
            </a:r>
            <a:r>
              <a:rPr lang="fr-FR" noProof="0" dirty="0" err="1"/>
              <a:t>abstr</a:t>
            </a:r>
            <a:r>
              <a:rPr lang="fr-FR" noProof="0" dirty="0"/>
              <a:t> 3504</a:t>
            </a:r>
          </a:p>
        </p:txBody>
      </p:sp>
    </p:spTree>
    <p:custDataLst>
      <p:tags r:id="rId1"/>
    </p:custDataLst>
    <p:extLst>
      <p:ext uri="{BB962C8B-B14F-4D97-AF65-F5344CB8AC3E}">
        <p14:creationId xmlns:p14="http://schemas.microsoft.com/office/powerpoint/2010/main" val="25787776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noProof="0" dirty="0"/>
              <a:t>3507: Etude de phase III randomisée comparant FOLFOX + bévacizumab versus FOLFOXIRI + bévacizumab en traitement de 1</a:t>
            </a:r>
            <a:r>
              <a:rPr lang="fr-FR" baseline="30000" noProof="0" dirty="0"/>
              <a:t>e</a:t>
            </a:r>
            <a:r>
              <a:rPr lang="fr-FR" noProof="0" dirty="0"/>
              <a:t> ligne chez les patients avec cancer colorectal métastatique (CCRm) et ≥3 cellules tumorales circulantes – </a:t>
            </a:r>
            <a:r>
              <a:rPr lang="fr-FR" noProof="0" dirty="0" err="1"/>
              <a:t>Sastre</a:t>
            </a:r>
            <a:r>
              <a:rPr lang="fr-FR" noProof="0" dirty="0"/>
              <a:t> J, et al</a:t>
            </a:r>
          </a:p>
        </p:txBody>
      </p:sp>
      <p:sp>
        <p:nvSpPr>
          <p:cNvPr id="5123" name="Rectangle 3"/>
          <p:cNvSpPr>
            <a:spLocks noGrp="1" noChangeArrowheads="1"/>
          </p:cNvSpPr>
          <p:nvPr>
            <p:ph idx="1"/>
          </p:nvPr>
        </p:nvSpPr>
        <p:spPr/>
        <p:txBody>
          <a:bodyPr/>
          <a:lstStyle/>
          <a:p>
            <a:pPr marL="0" indent="0">
              <a:buNone/>
            </a:pPr>
            <a:r>
              <a:rPr lang="fr-FR" b="1" noProof="0" dirty="0"/>
              <a:t>Objectif</a:t>
            </a:r>
          </a:p>
          <a:p>
            <a:r>
              <a:rPr lang="fr-FR" noProof="0" dirty="0"/>
              <a:t>Etudier l’efficacité et la tolérance de bévacizumab + FOLFOX vs. bévacizumab + FOLFOXIRI chez des patients avec CCRm </a:t>
            </a:r>
            <a:r>
              <a:rPr lang="fr-FR" dirty="0"/>
              <a:t>et ≥3 cellules tumorales circulantes (</a:t>
            </a:r>
            <a:r>
              <a:rPr lang="fr-FR" dirty="0" err="1"/>
              <a:t>CTCs</a:t>
            </a:r>
            <a:r>
              <a:rPr lang="fr-FR" dirty="0"/>
              <a:t>) à l’inclusion</a:t>
            </a:r>
            <a:endParaRPr lang="fr-FR" noProof="0" dirty="0"/>
          </a:p>
        </p:txBody>
      </p:sp>
      <p:sp>
        <p:nvSpPr>
          <p:cNvPr id="14" name="Text Placeholder 13"/>
          <p:cNvSpPr>
            <a:spLocks noGrp="1"/>
          </p:cNvSpPr>
          <p:nvPr>
            <p:ph type="body" sz="quarter" idx="10"/>
          </p:nvPr>
        </p:nvSpPr>
        <p:spPr>
          <a:xfrm>
            <a:off x="365125" y="6096000"/>
            <a:ext cx="4275455" cy="487363"/>
          </a:xfrm>
        </p:spPr>
        <p:txBody>
          <a:bodyPr/>
          <a:lstStyle/>
          <a:p>
            <a:r>
              <a:rPr lang="fr-FR" noProof="0" dirty="0" smtClean="0"/>
              <a:t>*</a:t>
            </a:r>
            <a:r>
              <a:rPr lang="fr-FR" noProof="0" dirty="0" err="1" smtClean="0"/>
              <a:t>Oxaliplatine</a:t>
            </a:r>
            <a:r>
              <a:rPr lang="fr-FR" noProof="0" dirty="0" smtClean="0"/>
              <a:t> </a:t>
            </a:r>
            <a:r>
              <a:rPr lang="fr-FR" noProof="0" dirty="0"/>
              <a:t>85 mg/m</a:t>
            </a:r>
            <a:r>
              <a:rPr lang="fr-FR" baseline="30000" noProof="0" dirty="0"/>
              <a:t>2</a:t>
            </a:r>
            <a:r>
              <a:rPr lang="fr-FR" noProof="0" dirty="0"/>
              <a:t> J1, leucovorine 400 mg/m</a:t>
            </a:r>
            <a:r>
              <a:rPr lang="fr-FR" baseline="30000" noProof="0" dirty="0"/>
              <a:t>2</a:t>
            </a:r>
            <a:r>
              <a:rPr lang="fr-FR" noProof="0" dirty="0"/>
              <a:t> J1, 5FU </a:t>
            </a:r>
            <a:r>
              <a:rPr lang="fr-FR" noProof="0" dirty="0" smtClean="0"/>
              <a:t/>
            </a:r>
            <a:br>
              <a:rPr lang="fr-FR" noProof="0" dirty="0" smtClean="0"/>
            </a:br>
            <a:r>
              <a:rPr lang="fr-FR" noProof="0" dirty="0" smtClean="0"/>
              <a:t>400 </a:t>
            </a:r>
            <a:r>
              <a:rPr lang="fr-FR" noProof="0" dirty="0"/>
              <a:t>mg/m</a:t>
            </a:r>
            <a:r>
              <a:rPr lang="fr-FR" baseline="30000" noProof="0" dirty="0"/>
              <a:t>2</a:t>
            </a:r>
            <a:r>
              <a:rPr lang="fr-FR" noProof="0" dirty="0"/>
              <a:t> bolus J1, 5FU 2400 mg/m</a:t>
            </a:r>
            <a:r>
              <a:rPr lang="fr-FR" baseline="30000" noProof="0" dirty="0"/>
              <a:t>2</a:t>
            </a:r>
            <a:r>
              <a:rPr lang="fr-FR" noProof="0" dirty="0"/>
              <a:t> perfusion continue; </a:t>
            </a:r>
            <a:r>
              <a:rPr lang="fr-FR" baseline="30000" noProof="0" dirty="0">
                <a:latin typeface="Arial" panose="020B0604020202020204" pitchFamily="34" charset="0"/>
                <a:cs typeface="Arial" panose="020B0604020202020204" pitchFamily="34" charset="0"/>
              </a:rPr>
              <a:t>†</a:t>
            </a:r>
            <a:r>
              <a:rPr lang="fr-FR" noProof="0" dirty="0"/>
              <a:t>irinotécan 15 mg/m</a:t>
            </a:r>
            <a:r>
              <a:rPr lang="fr-FR" baseline="30000" noProof="0" dirty="0"/>
              <a:t>2</a:t>
            </a:r>
            <a:r>
              <a:rPr lang="fr-FR" noProof="0" dirty="0"/>
              <a:t> J1, oxaliplatine 85 mg/m</a:t>
            </a:r>
            <a:r>
              <a:rPr lang="fr-FR" baseline="30000" noProof="0" dirty="0"/>
              <a:t>2</a:t>
            </a:r>
            <a:r>
              <a:rPr lang="fr-FR" noProof="0" dirty="0"/>
              <a:t> J1, leucovorine 400 mg/m</a:t>
            </a:r>
            <a:r>
              <a:rPr lang="fr-FR" baseline="30000" noProof="0" dirty="0"/>
              <a:t>2</a:t>
            </a:r>
            <a:r>
              <a:rPr lang="fr-FR" noProof="0" dirty="0"/>
              <a:t> J1, 5FU 3200 mg/m</a:t>
            </a:r>
            <a:r>
              <a:rPr lang="fr-FR" baseline="30000" noProof="0" dirty="0"/>
              <a:t>2</a:t>
            </a:r>
            <a:r>
              <a:rPr lang="fr-FR" noProof="0" dirty="0"/>
              <a:t> perfusion continue</a:t>
            </a:r>
          </a:p>
        </p:txBody>
      </p:sp>
      <p:sp>
        <p:nvSpPr>
          <p:cNvPr id="15" name="Text Placeholder 14"/>
          <p:cNvSpPr>
            <a:spLocks noGrp="1"/>
          </p:cNvSpPr>
          <p:nvPr>
            <p:ph type="body" sz="quarter" idx="11"/>
          </p:nvPr>
        </p:nvSpPr>
        <p:spPr>
          <a:xfrm>
            <a:off x="4495800" y="6096000"/>
            <a:ext cx="4283075" cy="487363"/>
          </a:xfrm>
        </p:spPr>
        <p:txBody>
          <a:bodyPr/>
          <a:lstStyle/>
          <a:p>
            <a:r>
              <a:rPr lang="fr-FR" noProof="0" dirty="0" err="1"/>
              <a:t>Sastre</a:t>
            </a:r>
            <a:r>
              <a:rPr lang="fr-FR" noProof="0" dirty="0"/>
              <a:t> J, et al, J Clin </a:t>
            </a:r>
            <a:r>
              <a:rPr lang="fr-FR" noProof="0" dirty="0" err="1"/>
              <a:t>Oncol</a:t>
            </a:r>
            <a:r>
              <a:rPr lang="fr-FR" noProof="0" dirty="0"/>
              <a:t> 2019;37(</a:t>
            </a:r>
            <a:r>
              <a:rPr lang="fr-FR" noProof="0" dirty="0" err="1"/>
              <a:t>suppl</a:t>
            </a:r>
            <a:r>
              <a:rPr lang="fr-FR" noProof="0" dirty="0"/>
              <a:t>):</a:t>
            </a:r>
            <a:r>
              <a:rPr lang="fr-FR" noProof="0" dirty="0" err="1"/>
              <a:t>abstr</a:t>
            </a:r>
            <a:r>
              <a:rPr lang="fr-FR" noProof="0" dirty="0"/>
              <a:t> 3507</a:t>
            </a:r>
          </a:p>
        </p:txBody>
      </p:sp>
      <p:sp>
        <p:nvSpPr>
          <p:cNvPr id="7" name="Rectangle 9"/>
          <p:cNvSpPr txBox="1">
            <a:spLocks noChangeArrowheads="1"/>
          </p:cNvSpPr>
          <p:nvPr/>
        </p:nvSpPr>
        <p:spPr bwMode="auto">
          <a:xfrm>
            <a:off x="267689" y="5119243"/>
            <a:ext cx="4130676" cy="62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 PRINCIPAL</a:t>
            </a:r>
          </a:p>
          <a:p>
            <a:pPr>
              <a:buClr>
                <a:srgbClr val="043882"/>
              </a:buClr>
            </a:pPr>
            <a:r>
              <a:rPr lang="fr-FR" dirty="0" smtClean="0"/>
              <a:t>SSP </a:t>
            </a:r>
            <a:endParaRPr lang="fr-FR" dirty="0"/>
          </a:p>
          <a:p>
            <a:pPr marL="0" indent="0">
              <a:buClr>
                <a:srgbClr val="043882"/>
              </a:buClr>
              <a:buFontTx/>
              <a:buNone/>
            </a:pPr>
            <a:endParaRPr lang="fr-FR" dirty="0"/>
          </a:p>
        </p:txBody>
      </p:sp>
      <p:sp>
        <p:nvSpPr>
          <p:cNvPr id="8" name="Content Placeholder 26"/>
          <p:cNvSpPr txBox="1">
            <a:spLocks/>
          </p:cNvSpPr>
          <p:nvPr/>
        </p:nvSpPr>
        <p:spPr>
          <a:xfrm>
            <a:off x="4180878" y="5119243"/>
            <a:ext cx="4495800" cy="67640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SG</a:t>
            </a:r>
            <a:r>
              <a:rPr lang="fr-FR" dirty="0"/>
              <a:t>, TRG, tolérance</a:t>
            </a:r>
          </a:p>
        </p:txBody>
      </p:sp>
      <p:sp>
        <p:nvSpPr>
          <p:cNvPr id="9" name="Oval 14"/>
          <p:cNvSpPr>
            <a:spLocks noChangeArrowheads="1"/>
          </p:cNvSpPr>
          <p:nvPr/>
        </p:nvSpPr>
        <p:spPr bwMode="auto">
          <a:xfrm>
            <a:off x="3477638" y="3434773"/>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fr-FR" altLang="zh-CN" sz="1600" b="1">
                <a:solidFill>
                  <a:srgbClr val="043882"/>
                </a:solidFill>
                <a:latin typeface="Arial"/>
                <a:ea typeface="SimSun" pitchFamily="2" charset="-122"/>
                <a:cs typeface="Arial"/>
              </a:rPr>
              <a:t>R</a:t>
            </a:r>
          </a:p>
          <a:p>
            <a:pPr algn="ctr">
              <a:defRPr/>
            </a:pPr>
            <a:r>
              <a:rPr lang="fr-FR" altLang="zh-CN" sz="1600" b="1">
                <a:solidFill>
                  <a:srgbClr val="043882"/>
                </a:solidFill>
                <a:latin typeface="Arial"/>
                <a:ea typeface="SimSun" pitchFamily="2" charset="-122"/>
                <a:cs typeface="Arial"/>
              </a:rPr>
              <a:t>1:1</a:t>
            </a:r>
            <a:endParaRPr lang="fr-FR" altLang="zh-CN" sz="1600" b="1" dirty="0">
              <a:solidFill>
                <a:srgbClr val="043882"/>
              </a:solidFill>
              <a:latin typeface="Arial"/>
              <a:ea typeface="SimSun" pitchFamily="2" charset="-122"/>
              <a:cs typeface="Arial"/>
            </a:endParaRPr>
          </a:p>
        </p:txBody>
      </p:sp>
      <p:cxnSp>
        <p:nvCxnSpPr>
          <p:cNvPr id="10" name="AutoShape 15"/>
          <p:cNvCxnSpPr>
            <a:cxnSpLocks noChangeShapeType="1"/>
            <a:stCxn id="9" idx="0"/>
            <a:endCxn id="17" idx="1"/>
          </p:cNvCxnSpPr>
          <p:nvPr/>
        </p:nvCxnSpPr>
        <p:spPr bwMode="auto">
          <a:xfrm rot="5400000" flipH="1" flipV="1">
            <a:off x="3728393" y="2869424"/>
            <a:ext cx="606392" cy="524306"/>
          </a:xfrm>
          <a:prstGeom prst="bentConnector2">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7776510" y="2526846"/>
            <a:ext cx="1099799" cy="603068"/>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fr-FR" altLang="zh-CN" b="1" dirty="0">
                <a:solidFill>
                  <a:srgbClr val="FFFFFF"/>
                </a:solidFill>
                <a:latin typeface="Arial"/>
                <a:ea typeface="SimSun" pitchFamily="2" charset="-122"/>
                <a:cs typeface="Arial"/>
              </a:rPr>
              <a:t>Prog/</a:t>
            </a:r>
            <a:br>
              <a:rPr lang="fr-FR" altLang="zh-CN" b="1" dirty="0">
                <a:solidFill>
                  <a:srgbClr val="FFFFFF"/>
                </a:solidFill>
                <a:latin typeface="Arial"/>
                <a:ea typeface="SimSun" pitchFamily="2" charset="-122"/>
                <a:cs typeface="Arial"/>
              </a:rPr>
            </a:br>
            <a:r>
              <a:rPr lang="fr-FR" altLang="zh-CN" b="1" dirty="0">
                <a:solidFill>
                  <a:srgbClr val="FFFFFF"/>
                </a:solidFill>
                <a:latin typeface="Arial"/>
                <a:ea typeface="SimSun" pitchFamily="2" charset="-122"/>
                <a:cs typeface="Arial"/>
              </a:rPr>
              <a:t>toxicité</a:t>
            </a:r>
          </a:p>
        </p:txBody>
      </p:sp>
      <p:sp>
        <p:nvSpPr>
          <p:cNvPr id="12" name="Content Placeholder 26"/>
          <p:cNvSpPr txBox="1">
            <a:spLocks/>
          </p:cNvSpPr>
          <p:nvPr/>
        </p:nvSpPr>
        <p:spPr bwMode="auto">
          <a:xfrm>
            <a:off x="4433384" y="3269303"/>
            <a:ext cx="4407905" cy="892175"/>
          </a:xfrm>
          <a:prstGeom prst="rect">
            <a:avLst/>
          </a:prstGeom>
          <a:noFill/>
          <a:ln w="9525">
            <a:noFill/>
            <a:miter lim="800000"/>
            <a:headEnd/>
            <a:tailEnd/>
          </a:ln>
        </p:spPr>
        <p:txBody>
          <a:bodyPr/>
          <a:lstStyle/>
          <a:p>
            <a:pPr marL="190500" indent="-190500">
              <a:spcBef>
                <a:spcPts val="0"/>
              </a:spcBef>
              <a:spcAft>
                <a:spcPts val="400"/>
              </a:spcAft>
              <a:defRPr/>
            </a:pPr>
            <a:r>
              <a:rPr lang="fr-FR" sz="1400" b="1" dirty="0">
                <a:solidFill>
                  <a:srgbClr val="043882"/>
                </a:solidFill>
                <a:latin typeface="Arial"/>
                <a:cs typeface="Arial"/>
              </a:rPr>
              <a:t>Stratification</a:t>
            </a:r>
          </a:p>
          <a:p>
            <a:pPr marL="203200" indent="-203200">
              <a:spcBef>
                <a:spcPts val="0"/>
              </a:spcBef>
              <a:spcAft>
                <a:spcPts val="400"/>
              </a:spcAft>
              <a:buFont typeface="Arial" pitchFamily="34" charset="0"/>
              <a:buChar char="•"/>
              <a:defRPr/>
            </a:pPr>
            <a:r>
              <a:rPr lang="fr-FR" sz="1400" dirty="0">
                <a:solidFill>
                  <a:srgbClr val="4D4D4D"/>
                </a:solidFill>
                <a:latin typeface="Arial"/>
                <a:cs typeface="Arial"/>
              </a:rPr>
              <a:t>Mutations KRAS exon 2 ou 3 (muté vs. WT)</a:t>
            </a:r>
          </a:p>
          <a:p>
            <a:pPr marL="203200" indent="-203200">
              <a:spcBef>
                <a:spcPts val="0"/>
              </a:spcBef>
              <a:spcAft>
                <a:spcPts val="400"/>
              </a:spcAft>
              <a:buFont typeface="Arial" pitchFamily="34" charset="0"/>
              <a:buChar char="•"/>
              <a:defRPr/>
            </a:pPr>
            <a:r>
              <a:rPr lang="fr-FR" sz="1400" dirty="0">
                <a:solidFill>
                  <a:srgbClr val="4D4D4D"/>
                </a:solidFill>
                <a:latin typeface="Arial"/>
                <a:cs typeface="Arial"/>
              </a:rPr>
              <a:t>Nombre d’organes envahis (1 vs. &gt;1)</a:t>
            </a:r>
          </a:p>
        </p:txBody>
      </p:sp>
      <p:cxnSp>
        <p:nvCxnSpPr>
          <p:cNvPr id="13" name="AutoShape 19"/>
          <p:cNvCxnSpPr>
            <a:cxnSpLocks noChangeShapeType="1"/>
            <a:stCxn id="18" idx="3"/>
            <a:endCxn id="9" idx="2"/>
          </p:cNvCxnSpPr>
          <p:nvPr/>
        </p:nvCxnSpPr>
        <p:spPr bwMode="auto">
          <a:xfrm>
            <a:off x="3368779" y="3726873"/>
            <a:ext cx="108859" cy="0"/>
          </a:xfrm>
          <a:prstGeom prst="straightConnector1">
            <a:avLst/>
          </a:prstGeom>
          <a:noFill/>
          <a:ln w="57150">
            <a:solidFill>
              <a:schemeClr val="bg2">
                <a:lumMod val="60000"/>
                <a:lumOff val="40000"/>
              </a:schemeClr>
            </a:solidFill>
            <a:round/>
            <a:headEnd type="none" w="med" len="med"/>
            <a:tailEnd type="none" w="med" len="med"/>
          </a:ln>
        </p:spPr>
      </p:cxnSp>
      <p:cxnSp>
        <p:nvCxnSpPr>
          <p:cNvPr id="16" name="AutoShape 21"/>
          <p:cNvCxnSpPr>
            <a:cxnSpLocks noChangeShapeType="1"/>
            <a:stCxn id="17" idx="3"/>
            <a:endCxn id="11" idx="1"/>
          </p:cNvCxnSpPr>
          <p:nvPr/>
        </p:nvCxnSpPr>
        <p:spPr bwMode="auto">
          <a:xfrm flipV="1">
            <a:off x="7444474" y="2828380"/>
            <a:ext cx="332036" cy="1"/>
          </a:xfrm>
          <a:prstGeom prst="straightConnector1">
            <a:avLst/>
          </a:prstGeom>
          <a:noFill/>
          <a:ln w="57150">
            <a:solidFill>
              <a:schemeClr val="bg2">
                <a:lumMod val="60000"/>
                <a:lumOff val="40000"/>
              </a:schemeClr>
            </a:solidFill>
            <a:round/>
            <a:headEnd/>
            <a:tailEnd type="triangle" w="med" len="med"/>
          </a:ln>
        </p:spPr>
      </p:cxnSp>
      <p:sp>
        <p:nvSpPr>
          <p:cNvPr id="17" name="AutoShape 8"/>
          <p:cNvSpPr>
            <a:spLocks noChangeArrowheads="1"/>
          </p:cNvSpPr>
          <p:nvPr/>
        </p:nvSpPr>
        <p:spPr bwMode="auto">
          <a:xfrm>
            <a:off x="4293742" y="2415860"/>
            <a:ext cx="3150732" cy="82504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fr-FR" altLang="zh-CN" dirty="0">
                <a:solidFill>
                  <a:srgbClr val="FFFFFF"/>
                </a:solidFill>
                <a:latin typeface="Arial"/>
                <a:ea typeface="SimSun" pitchFamily="2" charset="-122"/>
                <a:cs typeface="Arial"/>
              </a:rPr>
              <a:t>Bévacizumab 5 mg/kg J1 + mFOLFOX6* /2S</a:t>
            </a:r>
            <a:br>
              <a:rPr lang="fr-FR" altLang="zh-CN" dirty="0">
                <a:solidFill>
                  <a:srgbClr val="FFFFFF"/>
                </a:solidFill>
                <a:latin typeface="Arial"/>
                <a:ea typeface="SimSun" pitchFamily="2" charset="-122"/>
                <a:cs typeface="Arial"/>
              </a:rPr>
            </a:br>
            <a:r>
              <a:rPr lang="fr-FR" altLang="zh-CN" dirty="0">
                <a:solidFill>
                  <a:srgbClr val="FFFFFF"/>
                </a:solidFill>
                <a:latin typeface="Arial"/>
                <a:ea typeface="SimSun" pitchFamily="2" charset="-122"/>
                <a:cs typeface="Arial"/>
              </a:rPr>
              <a:t> (n=177)</a:t>
            </a:r>
            <a:endParaRPr lang="fr-FR" altLang="zh-CN" sz="1600" dirty="0">
              <a:solidFill>
                <a:srgbClr val="FFFFFF"/>
              </a:solidFill>
              <a:latin typeface="Arial"/>
              <a:ea typeface="SimSun" pitchFamily="2" charset="-122"/>
              <a:cs typeface="Arial"/>
            </a:endParaRPr>
          </a:p>
        </p:txBody>
      </p:sp>
      <p:sp>
        <p:nvSpPr>
          <p:cNvPr id="18" name="AutoShape 9"/>
          <p:cNvSpPr>
            <a:spLocks noChangeArrowheads="1"/>
          </p:cNvSpPr>
          <p:nvPr/>
        </p:nvSpPr>
        <p:spPr bwMode="auto">
          <a:xfrm>
            <a:off x="401417" y="2918703"/>
            <a:ext cx="2967362" cy="161634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fr-FR" altLang="zh-CN" sz="1600" dirty="0">
                <a:solidFill>
                  <a:srgbClr val="FFFFFF"/>
                </a:solidFill>
                <a:latin typeface="Arial"/>
                <a:ea typeface="SimSun" pitchFamily="2" charset="-122"/>
                <a:cs typeface="Arial"/>
              </a:rPr>
              <a:t>Critères d'inclusion</a:t>
            </a:r>
          </a:p>
          <a:p>
            <a:pPr marL="228600" indent="-228600" defTabSz="892175" eaLnBrk="0" hangingPunct="0">
              <a:spcAft>
                <a:spcPct val="30000"/>
              </a:spcAft>
              <a:buFont typeface="Arial" pitchFamily="34" charset="0"/>
              <a:buChar char="•"/>
              <a:defRPr/>
            </a:pPr>
            <a:r>
              <a:rPr lang="fr-FR" altLang="zh-CN" sz="1600" dirty="0">
                <a:solidFill>
                  <a:srgbClr val="FFFFFF"/>
                </a:solidFill>
                <a:latin typeface="Arial"/>
                <a:ea typeface="SimSun" pitchFamily="2" charset="-122"/>
                <a:cs typeface="Arial"/>
              </a:rPr>
              <a:t>CCRm</a:t>
            </a:r>
          </a:p>
          <a:p>
            <a:pPr marL="228600" indent="-228600" defTabSz="892175" eaLnBrk="0" hangingPunct="0">
              <a:spcAft>
                <a:spcPct val="30000"/>
              </a:spcAft>
              <a:buFont typeface="Arial" pitchFamily="34" charset="0"/>
              <a:buChar char="•"/>
              <a:defRPr/>
            </a:pPr>
            <a:r>
              <a:rPr lang="fr-FR" altLang="zh-CN" sz="1600" dirty="0">
                <a:solidFill>
                  <a:srgbClr val="FFFFFF"/>
                </a:solidFill>
                <a:latin typeface="Arial"/>
                <a:ea typeface="SimSun" pitchFamily="2" charset="-122"/>
                <a:cs typeface="Arial"/>
              </a:rPr>
              <a:t>≥3 </a:t>
            </a:r>
            <a:r>
              <a:rPr lang="fr-FR" altLang="zh-CN" sz="1600" dirty="0" err="1">
                <a:solidFill>
                  <a:srgbClr val="FFFFFF"/>
                </a:solidFill>
                <a:latin typeface="Arial"/>
                <a:ea typeface="SimSun" pitchFamily="2" charset="-122"/>
                <a:cs typeface="Arial"/>
              </a:rPr>
              <a:t>CTCs</a:t>
            </a:r>
            <a:endParaRPr lang="fr-FR" altLang="zh-CN" sz="1600" dirty="0">
              <a:solidFill>
                <a:srgbClr val="FFFFFF"/>
              </a:solidFill>
              <a:latin typeface="Arial"/>
              <a:ea typeface="SimSun" pitchFamily="2" charset="-122"/>
              <a:cs typeface="Arial"/>
            </a:endParaRPr>
          </a:p>
          <a:p>
            <a:pPr marL="228600" indent="-228600" defTabSz="892175" eaLnBrk="0" hangingPunct="0">
              <a:spcAft>
                <a:spcPct val="30000"/>
              </a:spcAft>
              <a:buFont typeface="Arial" pitchFamily="34" charset="0"/>
              <a:buChar char="•"/>
              <a:defRPr/>
            </a:pPr>
            <a:r>
              <a:rPr lang="fr-FR" altLang="zh-CN" sz="1600" dirty="0">
                <a:solidFill>
                  <a:srgbClr val="FFFFFF"/>
                </a:solidFill>
                <a:latin typeface="Arial"/>
                <a:ea typeface="SimSun" pitchFamily="2" charset="-122"/>
                <a:cs typeface="Arial"/>
              </a:rPr>
              <a:t>ECOG PS 0–1</a:t>
            </a:r>
          </a:p>
          <a:p>
            <a:pPr defTabSz="892175" eaLnBrk="0" hangingPunct="0">
              <a:spcAft>
                <a:spcPct val="30000"/>
              </a:spcAft>
              <a:defRPr/>
            </a:pPr>
            <a:r>
              <a:rPr lang="fr-FR" altLang="zh-CN" sz="1600" dirty="0">
                <a:solidFill>
                  <a:srgbClr val="FFFFFF"/>
                </a:solidFill>
                <a:latin typeface="Arial"/>
                <a:ea typeface="SimSun" pitchFamily="2" charset="-122"/>
                <a:cs typeface="Arial"/>
              </a:rPr>
              <a:t>(n=349)</a:t>
            </a:r>
          </a:p>
        </p:txBody>
      </p:sp>
      <p:cxnSp>
        <p:nvCxnSpPr>
          <p:cNvPr id="19" name="AutoShape 16"/>
          <p:cNvCxnSpPr>
            <a:cxnSpLocks noChangeShapeType="1"/>
            <a:stCxn id="9" idx="4"/>
            <a:endCxn id="22" idx="1"/>
          </p:cNvCxnSpPr>
          <p:nvPr/>
        </p:nvCxnSpPr>
        <p:spPr bwMode="auto">
          <a:xfrm rot="16200000" flipH="1">
            <a:off x="3730128" y="4058281"/>
            <a:ext cx="602922" cy="524306"/>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7776510" y="4320361"/>
            <a:ext cx="1099799" cy="603069"/>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fr-FR" altLang="zh-CN" b="1" dirty="0">
                <a:solidFill>
                  <a:srgbClr val="FFFFFF"/>
                </a:solidFill>
                <a:latin typeface="Arial"/>
                <a:ea typeface="SimSun" pitchFamily="2" charset="-122"/>
                <a:cs typeface="Arial"/>
              </a:rPr>
              <a:t>Prog/</a:t>
            </a:r>
            <a:br>
              <a:rPr lang="fr-FR" altLang="zh-CN" b="1" dirty="0">
                <a:solidFill>
                  <a:srgbClr val="FFFFFF"/>
                </a:solidFill>
                <a:latin typeface="Arial"/>
                <a:ea typeface="SimSun" pitchFamily="2" charset="-122"/>
                <a:cs typeface="Arial"/>
              </a:rPr>
            </a:br>
            <a:r>
              <a:rPr lang="fr-FR" altLang="zh-CN" b="1" dirty="0">
                <a:solidFill>
                  <a:srgbClr val="FFFFFF"/>
                </a:solidFill>
                <a:latin typeface="Arial"/>
                <a:ea typeface="SimSun" pitchFamily="2" charset="-122"/>
                <a:cs typeface="Arial"/>
              </a:rPr>
              <a:t>toxicité</a:t>
            </a:r>
          </a:p>
        </p:txBody>
      </p:sp>
      <p:cxnSp>
        <p:nvCxnSpPr>
          <p:cNvPr id="21" name="AutoShape 20"/>
          <p:cNvCxnSpPr>
            <a:cxnSpLocks noChangeShapeType="1"/>
            <a:stCxn id="22" idx="3"/>
            <a:endCxn id="20" idx="1"/>
          </p:cNvCxnSpPr>
          <p:nvPr/>
        </p:nvCxnSpPr>
        <p:spPr bwMode="auto">
          <a:xfrm>
            <a:off x="7442616" y="4621895"/>
            <a:ext cx="333894" cy="1"/>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4293742" y="4209375"/>
            <a:ext cx="3148874" cy="825040"/>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fr-FR" altLang="zh-CN" dirty="0">
                <a:solidFill>
                  <a:srgbClr val="4D4D4D"/>
                </a:solidFill>
                <a:latin typeface="Arial"/>
                <a:ea typeface="SimSun" pitchFamily="2" charset="-122"/>
                <a:cs typeface="Arial"/>
              </a:rPr>
              <a:t>Bévacizumab 5 mg/kg J1 + FOLFOXIRI</a:t>
            </a:r>
            <a:r>
              <a:rPr lang="fr-FR" altLang="zh-CN" baseline="30000" dirty="0">
                <a:solidFill>
                  <a:srgbClr val="4D4D4D"/>
                </a:solidFill>
                <a:latin typeface="Arial" panose="020B0604020202020204" pitchFamily="34" charset="0"/>
                <a:ea typeface="SimSun" pitchFamily="2" charset="-122"/>
                <a:cs typeface="Arial" panose="020B0604020202020204" pitchFamily="34" charset="0"/>
              </a:rPr>
              <a:t>†</a:t>
            </a:r>
            <a:r>
              <a:rPr lang="fr-FR" altLang="zh-CN" dirty="0">
                <a:solidFill>
                  <a:srgbClr val="4D4D4D"/>
                </a:solidFill>
                <a:latin typeface="Arial"/>
                <a:ea typeface="SimSun" pitchFamily="2" charset="-122"/>
                <a:cs typeface="Arial"/>
              </a:rPr>
              <a:t> /2S</a:t>
            </a:r>
            <a:br>
              <a:rPr lang="fr-FR" altLang="zh-CN" dirty="0">
                <a:solidFill>
                  <a:srgbClr val="4D4D4D"/>
                </a:solidFill>
                <a:latin typeface="Arial"/>
                <a:ea typeface="SimSun" pitchFamily="2" charset="-122"/>
                <a:cs typeface="Arial"/>
              </a:rPr>
            </a:br>
            <a:r>
              <a:rPr lang="fr-FR" altLang="zh-CN" dirty="0">
                <a:solidFill>
                  <a:srgbClr val="4D4D4D"/>
                </a:solidFill>
                <a:latin typeface="Arial"/>
                <a:ea typeface="SimSun" pitchFamily="2" charset="-122"/>
                <a:cs typeface="Arial"/>
              </a:rPr>
              <a:t>(n=172)</a:t>
            </a:r>
          </a:p>
        </p:txBody>
      </p:sp>
    </p:spTree>
    <p:custDataLst>
      <p:tags r:id="rId1"/>
    </p:custDataLst>
    <p:extLst>
      <p:ext uri="{BB962C8B-B14F-4D97-AF65-F5344CB8AC3E}">
        <p14:creationId xmlns:p14="http://schemas.microsoft.com/office/powerpoint/2010/main" val="34888666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3"/>
          <p:cNvSpPr>
            <a:spLocks noGrp="1"/>
          </p:cNvSpPr>
          <p:nvPr>
            <p:ph type="body" sz="quarter" idx="10"/>
          </p:nvPr>
        </p:nvSpPr>
        <p:spPr/>
        <p:txBody>
          <a:bodyPr/>
          <a:lstStyle/>
          <a:p>
            <a:r>
              <a:rPr lang="fr-FR" dirty="0" smtClean="0"/>
              <a:t>*L'hypothèse </a:t>
            </a:r>
            <a:r>
              <a:rPr lang="fr-FR" dirty="0"/>
              <a:t>des risques instantanés proportionnels du modèle de Cox n'est pas vérifiée</a:t>
            </a:r>
          </a:p>
        </p:txBody>
      </p:sp>
      <p:sp>
        <p:nvSpPr>
          <p:cNvPr id="141" name="Rectangle 2"/>
          <p:cNvSpPr>
            <a:spLocks noGrp="1" noChangeArrowheads="1"/>
          </p:cNvSpPr>
          <p:nvPr>
            <p:ph type="title"/>
          </p:nvPr>
        </p:nvSpPr>
        <p:spPr>
          <a:xfrm>
            <a:off x="365124" y="179614"/>
            <a:ext cx="8238945" cy="807720"/>
          </a:xfrm>
        </p:spPr>
        <p:txBody>
          <a:bodyPr/>
          <a:lstStyle/>
          <a:p>
            <a:r>
              <a:rPr lang="fr-FR" dirty="0"/>
              <a:t>3507: Etude de phase III randomisée comparant FOLFOX + bévacizumab versus FOLFOXIRI + bévacizumab en traitement de 1</a:t>
            </a:r>
            <a:r>
              <a:rPr lang="fr-FR" baseline="30000" dirty="0"/>
              <a:t>e</a:t>
            </a:r>
            <a:r>
              <a:rPr lang="fr-FR" dirty="0"/>
              <a:t> ligne chez les patients avec cancer colorectal métastatique (CCRm) et ≥3 cellules tumorales circulantes – </a:t>
            </a:r>
            <a:r>
              <a:rPr lang="fr-FR" dirty="0" err="1"/>
              <a:t>Sastre</a:t>
            </a:r>
            <a:r>
              <a:rPr lang="fr-FR" dirty="0"/>
              <a:t> J, et al</a:t>
            </a:r>
          </a:p>
        </p:txBody>
      </p:sp>
      <p:sp>
        <p:nvSpPr>
          <p:cNvPr id="142" name="Rectangle 3"/>
          <p:cNvSpPr>
            <a:spLocks noGrp="1" noChangeArrowheads="1"/>
          </p:cNvSpPr>
          <p:nvPr>
            <p:ph idx="1"/>
          </p:nvPr>
        </p:nvSpPr>
        <p:spPr>
          <a:xfrm>
            <a:off x="365124" y="1254035"/>
            <a:ext cx="8413751" cy="4746172"/>
          </a:xfrm>
        </p:spPr>
        <p:txBody>
          <a:bodyPr/>
          <a:lstStyle/>
          <a:p>
            <a:pPr marL="0" indent="0">
              <a:buNone/>
            </a:pPr>
            <a:r>
              <a:rPr lang="fr-FR" b="1"/>
              <a:t>Résultats</a:t>
            </a:r>
          </a:p>
        </p:txBody>
      </p:sp>
      <p:sp>
        <p:nvSpPr>
          <p:cNvPr id="143" name="Text Placeholder 14"/>
          <p:cNvSpPr>
            <a:spLocks noGrp="1"/>
          </p:cNvSpPr>
          <p:nvPr>
            <p:ph type="body" sz="quarter" idx="11"/>
          </p:nvPr>
        </p:nvSpPr>
        <p:spPr>
          <a:xfrm>
            <a:off x="4495800" y="6096000"/>
            <a:ext cx="4283075" cy="487363"/>
          </a:xfrm>
        </p:spPr>
        <p:txBody>
          <a:bodyPr/>
          <a:lstStyle/>
          <a:p>
            <a:r>
              <a:rPr lang="fr-FR"/>
              <a:t>Sastre J, et al, J Clin Oncol 2019;37(suppl):abstr 3507</a:t>
            </a:r>
          </a:p>
        </p:txBody>
      </p:sp>
      <p:grpSp>
        <p:nvGrpSpPr>
          <p:cNvPr id="144" name="Group 143">
            <a:extLst>
              <a:ext uri="{FF2B5EF4-FFF2-40B4-BE49-F238E27FC236}">
                <a16:creationId xmlns:a16="http://schemas.microsoft.com/office/drawing/2014/main" id="{53072DEB-2867-4C5B-88FE-E4D386E90AEF}"/>
              </a:ext>
            </a:extLst>
          </p:cNvPr>
          <p:cNvGrpSpPr/>
          <p:nvPr/>
        </p:nvGrpSpPr>
        <p:grpSpPr>
          <a:xfrm>
            <a:off x="88002" y="1895940"/>
            <a:ext cx="8625666" cy="3883010"/>
            <a:chOff x="-562020" y="2185296"/>
            <a:chExt cx="8625666" cy="3684012"/>
          </a:xfrm>
        </p:grpSpPr>
        <p:sp>
          <p:nvSpPr>
            <p:cNvPr id="145" name="Freeform 21">
              <a:extLst>
                <a:ext uri="{FF2B5EF4-FFF2-40B4-BE49-F238E27FC236}">
                  <a16:creationId xmlns:a16="http://schemas.microsoft.com/office/drawing/2014/main" id="{57632AF6-C31A-4517-BC43-7863D7605E91}"/>
                </a:ext>
              </a:extLst>
            </p:cNvPr>
            <p:cNvSpPr>
              <a:spLocks/>
            </p:cNvSpPr>
            <p:nvPr/>
          </p:nvSpPr>
          <p:spPr bwMode="auto">
            <a:xfrm>
              <a:off x="1138862" y="2334069"/>
              <a:ext cx="6805495"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a:cs typeface="Arial"/>
              </a:endParaRPr>
            </a:p>
          </p:txBody>
        </p:sp>
        <p:sp>
          <p:nvSpPr>
            <p:cNvPr id="146" name="Line 6">
              <a:extLst>
                <a:ext uri="{FF2B5EF4-FFF2-40B4-BE49-F238E27FC236}">
                  <a16:creationId xmlns:a16="http://schemas.microsoft.com/office/drawing/2014/main" id="{5E484749-E15D-41F5-B875-BD89CA1475C6}"/>
                </a:ext>
              </a:extLst>
            </p:cNvPr>
            <p:cNvSpPr>
              <a:spLocks noChangeShapeType="1"/>
            </p:cNvSpPr>
            <p:nvPr/>
          </p:nvSpPr>
          <p:spPr bwMode="auto">
            <a:xfrm>
              <a:off x="1048631" y="233406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a:cs typeface="Arial"/>
              </a:endParaRPr>
            </a:p>
          </p:txBody>
        </p:sp>
        <p:sp>
          <p:nvSpPr>
            <p:cNvPr id="147" name="Line 7">
              <a:extLst>
                <a:ext uri="{FF2B5EF4-FFF2-40B4-BE49-F238E27FC236}">
                  <a16:creationId xmlns:a16="http://schemas.microsoft.com/office/drawing/2014/main" id="{1CD51916-7CF3-4D18-BD7D-AAC3A686D787}"/>
                </a:ext>
              </a:extLst>
            </p:cNvPr>
            <p:cNvSpPr>
              <a:spLocks noChangeShapeType="1"/>
            </p:cNvSpPr>
            <p:nvPr/>
          </p:nvSpPr>
          <p:spPr bwMode="auto">
            <a:xfrm>
              <a:off x="1048631" y="29402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a:cs typeface="Arial"/>
              </a:endParaRPr>
            </a:p>
          </p:txBody>
        </p:sp>
        <p:sp>
          <p:nvSpPr>
            <p:cNvPr id="148" name="Line 8">
              <a:extLst>
                <a:ext uri="{FF2B5EF4-FFF2-40B4-BE49-F238E27FC236}">
                  <a16:creationId xmlns:a16="http://schemas.microsoft.com/office/drawing/2014/main" id="{5DACDD05-ED35-484A-B50F-332DAFC3C8C0}"/>
                </a:ext>
              </a:extLst>
            </p:cNvPr>
            <p:cNvSpPr>
              <a:spLocks noChangeShapeType="1"/>
            </p:cNvSpPr>
            <p:nvPr/>
          </p:nvSpPr>
          <p:spPr bwMode="auto">
            <a:xfrm>
              <a:off x="1048631" y="356958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a:cs typeface="Arial"/>
              </a:endParaRPr>
            </a:p>
          </p:txBody>
        </p:sp>
        <p:sp>
          <p:nvSpPr>
            <p:cNvPr id="149" name="Line 10">
              <a:extLst>
                <a:ext uri="{FF2B5EF4-FFF2-40B4-BE49-F238E27FC236}">
                  <a16:creationId xmlns:a16="http://schemas.microsoft.com/office/drawing/2014/main" id="{B57F05FD-3DA2-4AA6-B337-C8BC7BC17022}"/>
                </a:ext>
              </a:extLst>
            </p:cNvPr>
            <p:cNvSpPr>
              <a:spLocks noChangeShapeType="1"/>
            </p:cNvSpPr>
            <p:nvPr/>
          </p:nvSpPr>
          <p:spPr bwMode="auto">
            <a:xfrm>
              <a:off x="1048631" y="4232602"/>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a:cs typeface="Arial"/>
              </a:endParaRPr>
            </a:p>
          </p:txBody>
        </p:sp>
        <p:sp>
          <p:nvSpPr>
            <p:cNvPr id="150" name="Line 11">
              <a:extLst>
                <a:ext uri="{FF2B5EF4-FFF2-40B4-BE49-F238E27FC236}">
                  <a16:creationId xmlns:a16="http://schemas.microsoft.com/office/drawing/2014/main" id="{F3EFD4F8-D2F4-4E1A-B478-7BBD0C8A9DC9}"/>
                </a:ext>
              </a:extLst>
            </p:cNvPr>
            <p:cNvSpPr>
              <a:spLocks noChangeShapeType="1"/>
            </p:cNvSpPr>
            <p:nvPr/>
          </p:nvSpPr>
          <p:spPr bwMode="auto">
            <a:xfrm>
              <a:off x="1048631" y="488356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a:cs typeface="Arial"/>
              </a:endParaRPr>
            </a:p>
          </p:txBody>
        </p:sp>
        <p:sp>
          <p:nvSpPr>
            <p:cNvPr id="151" name="TextBox 150">
              <a:extLst>
                <a:ext uri="{FF2B5EF4-FFF2-40B4-BE49-F238E27FC236}">
                  <a16:creationId xmlns:a16="http://schemas.microsoft.com/office/drawing/2014/main" id="{64EE7D68-D220-4CDC-AB1D-28ACE643EC75}"/>
                </a:ext>
              </a:extLst>
            </p:cNvPr>
            <p:cNvSpPr txBox="1"/>
            <p:nvPr/>
          </p:nvSpPr>
          <p:spPr>
            <a:xfrm rot="16200000">
              <a:off x="-397692" y="3480937"/>
              <a:ext cx="1603281" cy="307777"/>
            </a:xfrm>
            <a:prstGeom prst="rect">
              <a:avLst/>
            </a:prstGeom>
            <a:noFill/>
          </p:spPr>
          <p:txBody>
            <a:bodyPr wrap="none" rtlCol="0">
              <a:spAutoFit/>
            </a:bodyPr>
            <a:lstStyle/>
            <a:p>
              <a:pPr algn="ctr"/>
              <a:r>
                <a:rPr lang="fr-FR" sz="1400" dirty="0">
                  <a:solidFill>
                    <a:srgbClr val="4D4D4D"/>
                  </a:solidFill>
                  <a:latin typeface="Arial"/>
                  <a:cs typeface="Arial" panose="020B0604020202020204" pitchFamily="34" charset="0"/>
                </a:rPr>
                <a:t>Probabilité de SSP</a:t>
              </a:r>
            </a:p>
          </p:txBody>
        </p:sp>
        <p:sp>
          <p:nvSpPr>
            <p:cNvPr id="152" name="TextBox 151">
              <a:extLst>
                <a:ext uri="{FF2B5EF4-FFF2-40B4-BE49-F238E27FC236}">
                  <a16:creationId xmlns:a16="http://schemas.microsoft.com/office/drawing/2014/main" id="{A17EF006-34DB-4F57-B634-60D945777B6A}"/>
                </a:ext>
              </a:extLst>
            </p:cNvPr>
            <p:cNvSpPr txBox="1"/>
            <p:nvPr/>
          </p:nvSpPr>
          <p:spPr>
            <a:xfrm>
              <a:off x="4377656" y="5174734"/>
              <a:ext cx="562975" cy="292004"/>
            </a:xfrm>
            <a:prstGeom prst="rect">
              <a:avLst/>
            </a:prstGeom>
            <a:noFill/>
          </p:spPr>
          <p:txBody>
            <a:bodyPr wrap="none" rtlCol="0">
              <a:spAutoFit/>
            </a:bodyPr>
            <a:lstStyle/>
            <a:p>
              <a:pPr algn="ctr"/>
              <a:r>
                <a:rPr lang="fr-FR" sz="1400" dirty="0">
                  <a:solidFill>
                    <a:srgbClr val="4D4D4D"/>
                  </a:solidFill>
                  <a:latin typeface="Arial"/>
                  <a:cs typeface="Arial" panose="020B0604020202020204" pitchFamily="34" charset="0"/>
                </a:rPr>
                <a:t>Mois</a:t>
              </a:r>
            </a:p>
          </p:txBody>
        </p:sp>
        <p:sp>
          <p:nvSpPr>
            <p:cNvPr id="153" name="TextBox 152">
              <a:extLst>
                <a:ext uri="{FF2B5EF4-FFF2-40B4-BE49-F238E27FC236}">
                  <a16:creationId xmlns:a16="http://schemas.microsoft.com/office/drawing/2014/main" id="{F7C410D7-0985-4801-9251-8D2FA8EB8DF0}"/>
                </a:ext>
              </a:extLst>
            </p:cNvPr>
            <p:cNvSpPr txBox="1"/>
            <p:nvPr/>
          </p:nvSpPr>
          <p:spPr>
            <a:xfrm>
              <a:off x="497267" y="2185296"/>
              <a:ext cx="532518" cy="292004"/>
            </a:xfrm>
            <a:prstGeom prst="rect">
              <a:avLst/>
            </a:prstGeom>
            <a:noFill/>
          </p:spPr>
          <p:txBody>
            <a:bodyPr wrap="none" rtlCol="0" anchor="ctr" anchorCtr="0">
              <a:spAutoFit/>
            </a:bodyPr>
            <a:lstStyle/>
            <a:p>
              <a:pPr algn="r" fontAlgn="auto">
                <a:spcBef>
                  <a:spcPts val="0"/>
                </a:spcBef>
                <a:spcAft>
                  <a:spcPts val="0"/>
                </a:spcAft>
              </a:pPr>
              <a:r>
                <a:rPr lang="fr-FR" sz="1400">
                  <a:solidFill>
                    <a:srgbClr val="4D4D4D"/>
                  </a:solidFill>
                  <a:latin typeface="Arial"/>
                  <a:cs typeface="Arial" panose="020B0604020202020204" pitchFamily="34" charset="0"/>
                </a:rPr>
                <a:t>1,00</a:t>
              </a:r>
            </a:p>
          </p:txBody>
        </p:sp>
        <p:sp>
          <p:nvSpPr>
            <p:cNvPr id="154" name="TextBox 153">
              <a:extLst>
                <a:ext uri="{FF2B5EF4-FFF2-40B4-BE49-F238E27FC236}">
                  <a16:creationId xmlns:a16="http://schemas.microsoft.com/office/drawing/2014/main" id="{D2A807FA-F685-4AFB-AD53-1CF2750620BA}"/>
                </a:ext>
              </a:extLst>
            </p:cNvPr>
            <p:cNvSpPr txBox="1"/>
            <p:nvPr/>
          </p:nvSpPr>
          <p:spPr>
            <a:xfrm>
              <a:off x="497272" y="2793389"/>
              <a:ext cx="532518" cy="292004"/>
            </a:xfrm>
            <a:prstGeom prst="rect">
              <a:avLst/>
            </a:prstGeom>
            <a:noFill/>
          </p:spPr>
          <p:txBody>
            <a:bodyPr wrap="none" rtlCol="0" anchor="ctr" anchorCtr="0">
              <a:spAutoFit/>
            </a:bodyPr>
            <a:lstStyle/>
            <a:p>
              <a:pPr algn="r" fontAlgn="auto">
                <a:spcBef>
                  <a:spcPts val="0"/>
                </a:spcBef>
                <a:spcAft>
                  <a:spcPts val="0"/>
                </a:spcAft>
              </a:pPr>
              <a:r>
                <a:rPr lang="fr-FR" sz="1400">
                  <a:solidFill>
                    <a:srgbClr val="4D4D4D"/>
                  </a:solidFill>
                  <a:latin typeface="Arial"/>
                  <a:cs typeface="Arial" panose="020B0604020202020204" pitchFamily="34" charset="0"/>
                </a:rPr>
                <a:t>0,75</a:t>
              </a:r>
            </a:p>
          </p:txBody>
        </p:sp>
        <p:sp>
          <p:nvSpPr>
            <p:cNvPr id="155" name="TextBox 154">
              <a:extLst>
                <a:ext uri="{FF2B5EF4-FFF2-40B4-BE49-F238E27FC236}">
                  <a16:creationId xmlns:a16="http://schemas.microsoft.com/office/drawing/2014/main" id="{989133D1-B6A8-4AA7-9B0C-459C7C7A2BD7}"/>
                </a:ext>
              </a:extLst>
            </p:cNvPr>
            <p:cNvSpPr txBox="1"/>
            <p:nvPr/>
          </p:nvSpPr>
          <p:spPr>
            <a:xfrm>
              <a:off x="497272" y="3422513"/>
              <a:ext cx="532518" cy="292004"/>
            </a:xfrm>
            <a:prstGeom prst="rect">
              <a:avLst/>
            </a:prstGeom>
            <a:noFill/>
          </p:spPr>
          <p:txBody>
            <a:bodyPr wrap="none" rtlCol="0" anchor="ctr" anchorCtr="0">
              <a:spAutoFit/>
            </a:bodyPr>
            <a:lstStyle/>
            <a:p>
              <a:pPr algn="r" fontAlgn="auto">
                <a:spcBef>
                  <a:spcPts val="0"/>
                </a:spcBef>
                <a:spcAft>
                  <a:spcPts val="0"/>
                </a:spcAft>
              </a:pPr>
              <a:r>
                <a:rPr lang="fr-FR" sz="1400">
                  <a:solidFill>
                    <a:srgbClr val="4D4D4D"/>
                  </a:solidFill>
                  <a:latin typeface="Arial"/>
                  <a:cs typeface="Arial" panose="020B0604020202020204" pitchFamily="34" charset="0"/>
                </a:rPr>
                <a:t>0,50</a:t>
              </a:r>
            </a:p>
          </p:txBody>
        </p:sp>
        <p:sp>
          <p:nvSpPr>
            <p:cNvPr id="156" name="TextBox 155">
              <a:extLst>
                <a:ext uri="{FF2B5EF4-FFF2-40B4-BE49-F238E27FC236}">
                  <a16:creationId xmlns:a16="http://schemas.microsoft.com/office/drawing/2014/main" id="{2144BF1D-9A9B-4FC4-BC56-62A39AEE55ED}"/>
                </a:ext>
              </a:extLst>
            </p:cNvPr>
            <p:cNvSpPr txBox="1"/>
            <p:nvPr/>
          </p:nvSpPr>
          <p:spPr>
            <a:xfrm>
              <a:off x="497272" y="4086600"/>
              <a:ext cx="532518" cy="292004"/>
            </a:xfrm>
            <a:prstGeom prst="rect">
              <a:avLst/>
            </a:prstGeom>
            <a:noFill/>
          </p:spPr>
          <p:txBody>
            <a:bodyPr wrap="none" rtlCol="0" anchor="ctr" anchorCtr="0">
              <a:spAutoFit/>
            </a:bodyPr>
            <a:lstStyle/>
            <a:p>
              <a:pPr algn="r" fontAlgn="auto">
                <a:spcBef>
                  <a:spcPts val="0"/>
                </a:spcBef>
                <a:spcAft>
                  <a:spcPts val="0"/>
                </a:spcAft>
              </a:pPr>
              <a:r>
                <a:rPr lang="fr-FR" sz="1400">
                  <a:solidFill>
                    <a:srgbClr val="4D4D4D"/>
                  </a:solidFill>
                  <a:latin typeface="Arial"/>
                  <a:cs typeface="Arial" panose="020B0604020202020204" pitchFamily="34" charset="0"/>
                </a:rPr>
                <a:t>0,25</a:t>
              </a:r>
            </a:p>
          </p:txBody>
        </p:sp>
        <p:sp>
          <p:nvSpPr>
            <p:cNvPr id="157" name="TextBox 156">
              <a:extLst>
                <a:ext uri="{FF2B5EF4-FFF2-40B4-BE49-F238E27FC236}">
                  <a16:creationId xmlns:a16="http://schemas.microsoft.com/office/drawing/2014/main" id="{9996914E-FA0D-4D06-8C9E-3A70FFEABA5C}"/>
                </a:ext>
              </a:extLst>
            </p:cNvPr>
            <p:cNvSpPr txBox="1"/>
            <p:nvPr/>
          </p:nvSpPr>
          <p:spPr>
            <a:xfrm>
              <a:off x="745746" y="4735798"/>
              <a:ext cx="284052" cy="292004"/>
            </a:xfrm>
            <a:prstGeom prst="rect">
              <a:avLst/>
            </a:prstGeom>
            <a:noFill/>
          </p:spPr>
          <p:txBody>
            <a:bodyPr wrap="none" rtlCol="0" anchor="ctr" anchorCtr="0">
              <a:spAutoFit/>
            </a:bodyPr>
            <a:lstStyle/>
            <a:p>
              <a:pPr algn="r" fontAlgn="auto">
                <a:spcBef>
                  <a:spcPts val="0"/>
                </a:spcBef>
                <a:spcAft>
                  <a:spcPts val="0"/>
                </a:spcAft>
              </a:pPr>
              <a:r>
                <a:rPr lang="fr-FR" sz="1400">
                  <a:solidFill>
                    <a:srgbClr val="4D4D4D"/>
                  </a:solidFill>
                  <a:latin typeface="Arial"/>
                  <a:cs typeface="Arial" panose="020B0604020202020204" pitchFamily="34" charset="0"/>
                </a:rPr>
                <a:t>0</a:t>
              </a:r>
            </a:p>
          </p:txBody>
        </p:sp>
        <p:grpSp>
          <p:nvGrpSpPr>
            <p:cNvPr id="158" name="Group 157">
              <a:extLst>
                <a:ext uri="{FF2B5EF4-FFF2-40B4-BE49-F238E27FC236}">
                  <a16:creationId xmlns:a16="http://schemas.microsoft.com/office/drawing/2014/main" id="{0BD96C23-58DC-40E9-9544-2A8F526F91B2}"/>
                </a:ext>
              </a:extLst>
            </p:cNvPr>
            <p:cNvGrpSpPr/>
            <p:nvPr/>
          </p:nvGrpSpPr>
          <p:grpSpPr>
            <a:xfrm>
              <a:off x="1139377" y="4920702"/>
              <a:ext cx="370862" cy="948605"/>
              <a:chOff x="948366" y="4920702"/>
              <a:chExt cx="309646" cy="948605"/>
            </a:xfrm>
          </p:grpSpPr>
          <p:sp>
            <p:nvSpPr>
              <p:cNvPr id="191" name="Line 21">
                <a:extLst>
                  <a:ext uri="{FF2B5EF4-FFF2-40B4-BE49-F238E27FC236}">
                    <a16:creationId xmlns:a16="http://schemas.microsoft.com/office/drawing/2014/main" id="{A94D9587-F254-48F2-A2C7-DD8132B78805}"/>
                  </a:ext>
                </a:extLst>
              </p:cNvPr>
              <p:cNvSpPr>
                <a:spLocks noChangeShapeType="1"/>
              </p:cNvSpPr>
              <p:nvPr/>
            </p:nvSpPr>
            <p:spPr bwMode="auto">
              <a:xfrm>
                <a:off x="1095959"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a:cs typeface="Arial" panose="020B0604020202020204" pitchFamily="34" charset="0"/>
                </a:endParaRPr>
              </a:p>
            </p:txBody>
          </p:sp>
          <p:sp>
            <p:nvSpPr>
              <p:cNvPr id="192" name="TextBox 191">
                <a:extLst>
                  <a:ext uri="{FF2B5EF4-FFF2-40B4-BE49-F238E27FC236}">
                    <a16:creationId xmlns:a16="http://schemas.microsoft.com/office/drawing/2014/main" id="{52781FC5-4DC4-4327-BEAE-7A4B6BC43E77}"/>
                  </a:ext>
                </a:extLst>
              </p:cNvPr>
              <p:cNvSpPr txBox="1"/>
              <p:nvPr/>
            </p:nvSpPr>
            <p:spPr>
              <a:xfrm>
                <a:off x="948366" y="4982720"/>
                <a:ext cx="309646" cy="88658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a:solidFill>
                      <a:srgbClr val="4D4D4D"/>
                    </a:solidFill>
                    <a:latin typeface="Arial"/>
                    <a:cs typeface="Arial" panose="020B0604020202020204" pitchFamily="34" charset="0"/>
                  </a:rPr>
                  <a:t>0</a:t>
                </a:r>
              </a:p>
              <a:p>
                <a:pPr algn="ctr" fontAlgn="auto">
                  <a:spcBef>
                    <a:spcPts val="0"/>
                  </a:spcBef>
                  <a:spcAft>
                    <a:spcPts val="0"/>
                  </a:spcAft>
                </a:pPr>
                <a:endParaRPr lang="fr-FR" sz="1400">
                  <a:solidFill>
                    <a:srgbClr val="000000"/>
                  </a:solidFill>
                  <a:latin typeface="Arial"/>
                  <a:cs typeface="Arial" panose="020B0604020202020204" pitchFamily="34" charset="0"/>
                </a:endParaRPr>
              </a:p>
              <a:p>
                <a:pPr algn="ctr" fontAlgn="auto">
                  <a:spcBef>
                    <a:spcPts val="0"/>
                  </a:spcBef>
                  <a:spcAft>
                    <a:spcPts val="0"/>
                  </a:spcAft>
                </a:pPr>
                <a:r>
                  <a:rPr lang="fr-FR" sz="1400">
                    <a:solidFill>
                      <a:srgbClr val="B60D27"/>
                    </a:solidFill>
                    <a:latin typeface="Arial"/>
                    <a:cs typeface="Arial" panose="020B0604020202020204" pitchFamily="34" charset="0"/>
                  </a:rPr>
                  <a:t>177</a:t>
                </a:r>
              </a:p>
              <a:p>
                <a:pPr algn="ctr" fontAlgn="auto">
                  <a:spcBef>
                    <a:spcPts val="0"/>
                  </a:spcBef>
                  <a:spcAft>
                    <a:spcPts val="0"/>
                  </a:spcAft>
                </a:pPr>
                <a:r>
                  <a:rPr lang="fr-FR" sz="1400">
                    <a:solidFill>
                      <a:srgbClr val="B2C0EC"/>
                    </a:solidFill>
                    <a:latin typeface="Arial"/>
                    <a:cs typeface="Arial" panose="020B0604020202020204" pitchFamily="34" charset="0"/>
                  </a:rPr>
                  <a:t>172</a:t>
                </a:r>
              </a:p>
            </p:txBody>
          </p:sp>
        </p:grpSp>
        <p:grpSp>
          <p:nvGrpSpPr>
            <p:cNvPr id="159" name="Group 158">
              <a:extLst>
                <a:ext uri="{FF2B5EF4-FFF2-40B4-BE49-F238E27FC236}">
                  <a16:creationId xmlns:a16="http://schemas.microsoft.com/office/drawing/2014/main" id="{59886655-46C5-48E8-86C5-5FCCED4E0FBC}"/>
                </a:ext>
              </a:extLst>
            </p:cNvPr>
            <p:cNvGrpSpPr/>
            <p:nvPr/>
          </p:nvGrpSpPr>
          <p:grpSpPr>
            <a:xfrm>
              <a:off x="1819632" y="4920702"/>
              <a:ext cx="370862" cy="948605"/>
              <a:chOff x="1040074" y="4920702"/>
              <a:chExt cx="309646" cy="948605"/>
            </a:xfrm>
          </p:grpSpPr>
          <p:sp>
            <p:nvSpPr>
              <p:cNvPr id="189" name="Line 19">
                <a:extLst>
                  <a:ext uri="{FF2B5EF4-FFF2-40B4-BE49-F238E27FC236}">
                    <a16:creationId xmlns:a16="http://schemas.microsoft.com/office/drawing/2014/main" id="{FC0313DC-841A-4543-854C-1E983A12EAA9}"/>
                  </a:ext>
                </a:extLst>
              </p:cNvPr>
              <p:cNvSpPr>
                <a:spLocks noChangeShapeType="1"/>
              </p:cNvSpPr>
              <p:nvPr/>
            </p:nvSpPr>
            <p:spPr bwMode="auto">
              <a:xfrm>
                <a:off x="11948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a:cs typeface="Arial"/>
                </a:endParaRPr>
              </a:p>
            </p:txBody>
          </p:sp>
          <p:sp>
            <p:nvSpPr>
              <p:cNvPr id="190" name="TextBox 189">
                <a:extLst>
                  <a:ext uri="{FF2B5EF4-FFF2-40B4-BE49-F238E27FC236}">
                    <a16:creationId xmlns:a16="http://schemas.microsoft.com/office/drawing/2014/main" id="{B83A052D-6ED2-41DD-8D64-96BAAE0E04C1}"/>
                  </a:ext>
                </a:extLst>
              </p:cNvPr>
              <p:cNvSpPr txBox="1"/>
              <p:nvPr/>
            </p:nvSpPr>
            <p:spPr>
              <a:xfrm>
                <a:off x="1040074" y="4982720"/>
                <a:ext cx="309646" cy="88658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a:solidFill>
                      <a:srgbClr val="4D4D4D"/>
                    </a:solidFill>
                    <a:latin typeface="Arial"/>
                    <a:cs typeface="Arial" panose="020B0604020202020204" pitchFamily="34" charset="0"/>
                  </a:rPr>
                  <a:t>6</a:t>
                </a:r>
              </a:p>
              <a:p>
                <a:pPr algn="ctr" fontAlgn="auto">
                  <a:spcBef>
                    <a:spcPts val="0"/>
                  </a:spcBef>
                  <a:spcAft>
                    <a:spcPts val="0"/>
                  </a:spcAft>
                </a:pPr>
                <a:endParaRPr lang="fr-FR" sz="1400">
                  <a:solidFill>
                    <a:srgbClr val="000000"/>
                  </a:solidFill>
                  <a:latin typeface="Arial"/>
                  <a:cs typeface="Arial" panose="020B0604020202020204" pitchFamily="34" charset="0"/>
                </a:endParaRPr>
              </a:p>
              <a:p>
                <a:pPr algn="ctr" fontAlgn="auto">
                  <a:spcBef>
                    <a:spcPts val="0"/>
                  </a:spcBef>
                  <a:spcAft>
                    <a:spcPts val="0"/>
                  </a:spcAft>
                </a:pPr>
                <a:r>
                  <a:rPr lang="fr-FR" sz="1400">
                    <a:solidFill>
                      <a:srgbClr val="B60D27"/>
                    </a:solidFill>
                    <a:latin typeface="Arial"/>
                    <a:cs typeface="Arial" panose="020B0604020202020204" pitchFamily="34" charset="0"/>
                  </a:rPr>
                  <a:t>119</a:t>
                </a:r>
              </a:p>
              <a:p>
                <a:pPr algn="ctr" fontAlgn="auto">
                  <a:spcBef>
                    <a:spcPts val="0"/>
                  </a:spcBef>
                  <a:spcAft>
                    <a:spcPts val="0"/>
                  </a:spcAft>
                </a:pPr>
                <a:r>
                  <a:rPr lang="fr-FR" sz="1400">
                    <a:solidFill>
                      <a:srgbClr val="B2C0EC"/>
                    </a:solidFill>
                    <a:latin typeface="Arial"/>
                    <a:cs typeface="Arial" panose="020B0604020202020204" pitchFamily="34" charset="0"/>
                  </a:rPr>
                  <a:t>113</a:t>
                </a:r>
              </a:p>
            </p:txBody>
          </p:sp>
        </p:grpSp>
        <p:grpSp>
          <p:nvGrpSpPr>
            <p:cNvPr id="160" name="Group 159">
              <a:extLst>
                <a:ext uri="{FF2B5EF4-FFF2-40B4-BE49-F238E27FC236}">
                  <a16:creationId xmlns:a16="http://schemas.microsoft.com/office/drawing/2014/main" id="{BACB0734-0662-48E1-8597-1DDF1CD27C39}"/>
                </a:ext>
              </a:extLst>
            </p:cNvPr>
            <p:cNvGrpSpPr/>
            <p:nvPr/>
          </p:nvGrpSpPr>
          <p:grpSpPr>
            <a:xfrm>
              <a:off x="2553882" y="4920702"/>
              <a:ext cx="271475" cy="948605"/>
              <a:chOff x="700655" y="4920702"/>
              <a:chExt cx="226669" cy="948605"/>
            </a:xfrm>
          </p:grpSpPr>
          <p:sp>
            <p:nvSpPr>
              <p:cNvPr id="187" name="Line 21">
                <a:extLst>
                  <a:ext uri="{FF2B5EF4-FFF2-40B4-BE49-F238E27FC236}">
                    <a16:creationId xmlns:a16="http://schemas.microsoft.com/office/drawing/2014/main" id="{0235648B-1861-4085-BB33-EEBE94694BB0}"/>
                  </a:ext>
                </a:extLst>
              </p:cNvPr>
              <p:cNvSpPr>
                <a:spLocks noChangeShapeType="1"/>
              </p:cNvSpPr>
              <p:nvPr/>
            </p:nvSpPr>
            <p:spPr bwMode="auto">
              <a:xfrm>
                <a:off x="806779"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a:cs typeface="Arial" panose="020B0604020202020204" pitchFamily="34" charset="0"/>
                </a:endParaRPr>
              </a:p>
            </p:txBody>
          </p:sp>
          <p:sp>
            <p:nvSpPr>
              <p:cNvPr id="188" name="TextBox 187">
                <a:extLst>
                  <a:ext uri="{FF2B5EF4-FFF2-40B4-BE49-F238E27FC236}">
                    <a16:creationId xmlns:a16="http://schemas.microsoft.com/office/drawing/2014/main" id="{C5B0C2F6-C37A-48A1-B0D1-70477AF76126}"/>
                  </a:ext>
                </a:extLst>
              </p:cNvPr>
              <p:cNvSpPr txBox="1"/>
              <p:nvPr/>
            </p:nvSpPr>
            <p:spPr>
              <a:xfrm>
                <a:off x="700655" y="4982720"/>
                <a:ext cx="226669" cy="88658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a:solidFill>
                      <a:srgbClr val="4D4D4D"/>
                    </a:solidFill>
                    <a:latin typeface="Arial"/>
                    <a:cs typeface="Arial" panose="020B0604020202020204" pitchFamily="34" charset="0"/>
                  </a:rPr>
                  <a:t>12</a:t>
                </a:r>
              </a:p>
              <a:p>
                <a:pPr algn="ctr" fontAlgn="auto">
                  <a:spcBef>
                    <a:spcPts val="0"/>
                  </a:spcBef>
                  <a:spcAft>
                    <a:spcPts val="0"/>
                  </a:spcAft>
                </a:pPr>
                <a:endParaRPr lang="fr-FR" sz="1400">
                  <a:solidFill>
                    <a:srgbClr val="000000"/>
                  </a:solidFill>
                  <a:latin typeface="Arial"/>
                  <a:cs typeface="Arial" panose="020B0604020202020204" pitchFamily="34" charset="0"/>
                </a:endParaRPr>
              </a:p>
              <a:p>
                <a:pPr algn="ctr" fontAlgn="auto">
                  <a:spcBef>
                    <a:spcPts val="0"/>
                  </a:spcBef>
                  <a:spcAft>
                    <a:spcPts val="0"/>
                  </a:spcAft>
                </a:pPr>
                <a:r>
                  <a:rPr lang="fr-FR" sz="1400">
                    <a:solidFill>
                      <a:srgbClr val="B60D27"/>
                    </a:solidFill>
                    <a:latin typeface="Arial"/>
                    <a:cs typeface="Arial" panose="020B0604020202020204" pitchFamily="34" charset="0"/>
                  </a:rPr>
                  <a:t>35</a:t>
                </a:r>
              </a:p>
              <a:p>
                <a:pPr algn="ctr" fontAlgn="auto">
                  <a:spcBef>
                    <a:spcPts val="0"/>
                  </a:spcBef>
                  <a:spcAft>
                    <a:spcPts val="0"/>
                  </a:spcAft>
                </a:pPr>
                <a:r>
                  <a:rPr lang="fr-FR" sz="1400">
                    <a:solidFill>
                      <a:srgbClr val="B2C0EC"/>
                    </a:solidFill>
                    <a:latin typeface="Arial"/>
                    <a:cs typeface="Arial" panose="020B0604020202020204" pitchFamily="34" charset="0"/>
                  </a:rPr>
                  <a:t>56</a:t>
                </a:r>
              </a:p>
            </p:txBody>
          </p:sp>
        </p:grpSp>
        <p:grpSp>
          <p:nvGrpSpPr>
            <p:cNvPr id="161" name="Group 160">
              <a:extLst>
                <a:ext uri="{FF2B5EF4-FFF2-40B4-BE49-F238E27FC236}">
                  <a16:creationId xmlns:a16="http://schemas.microsoft.com/office/drawing/2014/main" id="{C28D392B-72E8-40A7-B0A3-1B4F92431797}"/>
                </a:ext>
              </a:extLst>
            </p:cNvPr>
            <p:cNvGrpSpPr/>
            <p:nvPr/>
          </p:nvGrpSpPr>
          <p:grpSpPr>
            <a:xfrm>
              <a:off x="3207125" y="4920702"/>
              <a:ext cx="285902" cy="948606"/>
              <a:chOff x="769822" y="4920702"/>
              <a:chExt cx="238716" cy="948606"/>
            </a:xfrm>
          </p:grpSpPr>
          <p:sp>
            <p:nvSpPr>
              <p:cNvPr id="185" name="Line 21">
                <a:extLst>
                  <a:ext uri="{FF2B5EF4-FFF2-40B4-BE49-F238E27FC236}">
                    <a16:creationId xmlns:a16="http://schemas.microsoft.com/office/drawing/2014/main" id="{7186C491-6E0B-4DA4-BD33-5CF00E2E105D}"/>
                  </a:ext>
                </a:extLst>
              </p:cNvPr>
              <p:cNvSpPr>
                <a:spLocks noChangeShapeType="1"/>
              </p:cNvSpPr>
              <p:nvPr/>
            </p:nvSpPr>
            <p:spPr bwMode="auto">
              <a:xfrm>
                <a:off x="881968"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a:cs typeface="Arial" panose="020B0604020202020204" pitchFamily="34" charset="0"/>
                </a:endParaRPr>
              </a:p>
            </p:txBody>
          </p:sp>
          <p:sp>
            <p:nvSpPr>
              <p:cNvPr id="186" name="TextBox 185">
                <a:extLst>
                  <a:ext uri="{FF2B5EF4-FFF2-40B4-BE49-F238E27FC236}">
                    <a16:creationId xmlns:a16="http://schemas.microsoft.com/office/drawing/2014/main" id="{CC59F792-3221-41F3-88F5-2B61FB32C9AA}"/>
                  </a:ext>
                </a:extLst>
              </p:cNvPr>
              <p:cNvSpPr txBox="1"/>
              <p:nvPr/>
            </p:nvSpPr>
            <p:spPr>
              <a:xfrm>
                <a:off x="769822" y="4982720"/>
                <a:ext cx="238716" cy="886588"/>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a:solidFill>
                      <a:srgbClr val="4D4D4D"/>
                    </a:solidFill>
                    <a:latin typeface="Arial"/>
                    <a:cs typeface="Arial" panose="020B0604020202020204" pitchFamily="34" charset="0"/>
                  </a:rPr>
                  <a:t>18</a:t>
                </a:r>
              </a:p>
              <a:p>
                <a:pPr algn="ctr" fontAlgn="auto">
                  <a:spcBef>
                    <a:spcPts val="0"/>
                  </a:spcBef>
                  <a:spcAft>
                    <a:spcPts val="0"/>
                  </a:spcAft>
                </a:pPr>
                <a:endParaRPr lang="fr-FR" sz="1400">
                  <a:solidFill>
                    <a:srgbClr val="000000"/>
                  </a:solidFill>
                  <a:latin typeface="Arial"/>
                  <a:cs typeface="Arial" panose="020B0604020202020204" pitchFamily="34" charset="0"/>
                </a:endParaRPr>
              </a:p>
              <a:p>
                <a:pPr algn="r" fontAlgn="auto">
                  <a:spcBef>
                    <a:spcPts val="0"/>
                  </a:spcBef>
                  <a:spcAft>
                    <a:spcPts val="0"/>
                  </a:spcAft>
                </a:pPr>
                <a:r>
                  <a:rPr lang="fr-FR" sz="1400">
                    <a:solidFill>
                      <a:srgbClr val="B60D27"/>
                    </a:solidFill>
                    <a:latin typeface="Arial"/>
                    <a:cs typeface="Arial" panose="020B0604020202020204" pitchFamily="34" charset="0"/>
                  </a:rPr>
                  <a:t>14</a:t>
                </a:r>
              </a:p>
              <a:p>
                <a:pPr algn="r" fontAlgn="auto">
                  <a:spcBef>
                    <a:spcPts val="0"/>
                  </a:spcBef>
                  <a:spcAft>
                    <a:spcPts val="0"/>
                  </a:spcAft>
                </a:pPr>
                <a:r>
                  <a:rPr lang="fr-FR" sz="1400">
                    <a:solidFill>
                      <a:srgbClr val="B2C0EC"/>
                    </a:solidFill>
                    <a:latin typeface="Arial"/>
                    <a:cs typeface="Arial" panose="020B0604020202020204" pitchFamily="34" charset="0"/>
                  </a:rPr>
                  <a:t>25</a:t>
                </a:r>
              </a:p>
            </p:txBody>
          </p:sp>
        </p:grpSp>
        <p:grpSp>
          <p:nvGrpSpPr>
            <p:cNvPr id="162" name="Group 161">
              <a:extLst>
                <a:ext uri="{FF2B5EF4-FFF2-40B4-BE49-F238E27FC236}">
                  <a16:creationId xmlns:a16="http://schemas.microsoft.com/office/drawing/2014/main" id="{9C7AF920-6190-440E-BDCB-74B2519FFD88}"/>
                </a:ext>
              </a:extLst>
            </p:cNvPr>
            <p:cNvGrpSpPr/>
            <p:nvPr/>
          </p:nvGrpSpPr>
          <p:grpSpPr>
            <a:xfrm>
              <a:off x="3874818" y="4920702"/>
              <a:ext cx="271475" cy="948605"/>
              <a:chOff x="851038" y="4920702"/>
              <a:chExt cx="226667" cy="948605"/>
            </a:xfrm>
          </p:grpSpPr>
          <p:sp>
            <p:nvSpPr>
              <p:cNvPr id="183" name="Line 21">
                <a:extLst>
                  <a:ext uri="{FF2B5EF4-FFF2-40B4-BE49-F238E27FC236}">
                    <a16:creationId xmlns:a16="http://schemas.microsoft.com/office/drawing/2014/main" id="{1A700EEC-C2B9-4B5C-9C80-ED052BE76952}"/>
                  </a:ext>
                </a:extLst>
              </p:cNvPr>
              <p:cNvSpPr>
                <a:spLocks noChangeShapeType="1"/>
              </p:cNvSpPr>
              <p:nvPr/>
            </p:nvSpPr>
            <p:spPr bwMode="auto">
              <a:xfrm>
                <a:off x="957154"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a:cs typeface="Arial" panose="020B0604020202020204" pitchFamily="34" charset="0"/>
                </a:endParaRPr>
              </a:p>
            </p:txBody>
          </p:sp>
          <p:sp>
            <p:nvSpPr>
              <p:cNvPr id="184" name="TextBox 183">
                <a:extLst>
                  <a:ext uri="{FF2B5EF4-FFF2-40B4-BE49-F238E27FC236}">
                    <a16:creationId xmlns:a16="http://schemas.microsoft.com/office/drawing/2014/main" id="{DDAA1FD7-5901-4424-947D-3BAF1F9F12D2}"/>
                  </a:ext>
                </a:extLst>
              </p:cNvPr>
              <p:cNvSpPr txBox="1"/>
              <p:nvPr/>
            </p:nvSpPr>
            <p:spPr>
              <a:xfrm>
                <a:off x="851038" y="4982720"/>
                <a:ext cx="226667" cy="88658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a:solidFill>
                      <a:srgbClr val="4D4D4D"/>
                    </a:solidFill>
                    <a:latin typeface="Arial"/>
                    <a:cs typeface="Arial" panose="020B0604020202020204" pitchFamily="34" charset="0"/>
                  </a:rPr>
                  <a:t>24</a:t>
                </a:r>
              </a:p>
              <a:p>
                <a:pPr algn="ctr" fontAlgn="auto">
                  <a:spcBef>
                    <a:spcPts val="0"/>
                  </a:spcBef>
                  <a:spcAft>
                    <a:spcPts val="0"/>
                  </a:spcAft>
                </a:pPr>
                <a:endParaRPr lang="fr-FR" sz="1400">
                  <a:solidFill>
                    <a:srgbClr val="000000"/>
                  </a:solidFill>
                  <a:latin typeface="Arial"/>
                  <a:cs typeface="Arial" panose="020B0604020202020204" pitchFamily="34" charset="0"/>
                </a:endParaRPr>
              </a:p>
              <a:p>
                <a:pPr algn="ctr" fontAlgn="auto">
                  <a:spcBef>
                    <a:spcPts val="0"/>
                  </a:spcBef>
                  <a:spcAft>
                    <a:spcPts val="0"/>
                  </a:spcAft>
                </a:pPr>
                <a:r>
                  <a:rPr lang="fr-FR" sz="1400">
                    <a:solidFill>
                      <a:srgbClr val="B60D27"/>
                    </a:solidFill>
                    <a:latin typeface="Arial"/>
                    <a:cs typeface="Arial" panose="020B0604020202020204" pitchFamily="34" charset="0"/>
                  </a:rPr>
                  <a:t>3</a:t>
                </a:r>
              </a:p>
              <a:p>
                <a:pPr algn="ctr" fontAlgn="auto">
                  <a:spcBef>
                    <a:spcPts val="0"/>
                  </a:spcBef>
                  <a:spcAft>
                    <a:spcPts val="0"/>
                  </a:spcAft>
                </a:pPr>
                <a:r>
                  <a:rPr lang="fr-FR" sz="1400">
                    <a:solidFill>
                      <a:srgbClr val="B2C0EC"/>
                    </a:solidFill>
                    <a:latin typeface="Arial"/>
                    <a:cs typeface="Arial" panose="020B0604020202020204" pitchFamily="34" charset="0"/>
                  </a:rPr>
                  <a:t>14</a:t>
                </a:r>
              </a:p>
            </p:txBody>
          </p:sp>
        </p:grpSp>
        <p:grpSp>
          <p:nvGrpSpPr>
            <p:cNvPr id="163" name="Group 162">
              <a:extLst>
                <a:ext uri="{FF2B5EF4-FFF2-40B4-BE49-F238E27FC236}">
                  <a16:creationId xmlns:a16="http://schemas.microsoft.com/office/drawing/2014/main" id="{AFEFE240-AE05-4CFF-82E6-93666A062222}"/>
                </a:ext>
              </a:extLst>
            </p:cNvPr>
            <p:cNvGrpSpPr/>
            <p:nvPr/>
          </p:nvGrpSpPr>
          <p:grpSpPr>
            <a:xfrm>
              <a:off x="4530391" y="4920702"/>
              <a:ext cx="271475" cy="948605"/>
              <a:chOff x="903096" y="4920702"/>
              <a:chExt cx="226666" cy="948605"/>
            </a:xfrm>
          </p:grpSpPr>
          <p:sp>
            <p:nvSpPr>
              <p:cNvPr id="181" name="Line 21">
                <a:extLst>
                  <a:ext uri="{FF2B5EF4-FFF2-40B4-BE49-F238E27FC236}">
                    <a16:creationId xmlns:a16="http://schemas.microsoft.com/office/drawing/2014/main" id="{A05E315F-1794-4681-A098-8CB8B977BF79}"/>
                  </a:ext>
                </a:extLst>
              </p:cNvPr>
              <p:cNvSpPr>
                <a:spLocks noChangeShapeType="1"/>
              </p:cNvSpPr>
              <p:nvPr/>
            </p:nvSpPr>
            <p:spPr bwMode="auto">
              <a:xfrm>
                <a:off x="100920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a:cs typeface="Arial" panose="020B0604020202020204" pitchFamily="34" charset="0"/>
                </a:endParaRPr>
              </a:p>
            </p:txBody>
          </p:sp>
          <p:sp>
            <p:nvSpPr>
              <p:cNvPr id="182" name="TextBox 181">
                <a:extLst>
                  <a:ext uri="{FF2B5EF4-FFF2-40B4-BE49-F238E27FC236}">
                    <a16:creationId xmlns:a16="http://schemas.microsoft.com/office/drawing/2014/main" id="{224927EB-395A-4F07-A187-8C2D1D84D7FD}"/>
                  </a:ext>
                </a:extLst>
              </p:cNvPr>
              <p:cNvSpPr txBox="1"/>
              <p:nvPr/>
            </p:nvSpPr>
            <p:spPr>
              <a:xfrm>
                <a:off x="903096" y="4982720"/>
                <a:ext cx="226666" cy="88658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dirty="0">
                    <a:solidFill>
                      <a:srgbClr val="4D4D4D"/>
                    </a:solidFill>
                    <a:latin typeface="Arial"/>
                    <a:cs typeface="Arial" panose="020B0604020202020204" pitchFamily="34" charset="0"/>
                  </a:rPr>
                  <a:t>30</a:t>
                </a:r>
              </a:p>
              <a:p>
                <a:pPr algn="ctr" fontAlgn="auto">
                  <a:spcBef>
                    <a:spcPts val="0"/>
                  </a:spcBef>
                  <a:spcAft>
                    <a:spcPts val="0"/>
                  </a:spcAft>
                </a:pPr>
                <a:endParaRPr lang="fr-FR" sz="1400" dirty="0">
                  <a:solidFill>
                    <a:srgbClr val="000000"/>
                  </a:solidFill>
                  <a:latin typeface="Arial"/>
                  <a:cs typeface="Arial" panose="020B0604020202020204" pitchFamily="34" charset="0"/>
                </a:endParaRPr>
              </a:p>
              <a:p>
                <a:pPr algn="ctr" fontAlgn="auto">
                  <a:spcBef>
                    <a:spcPts val="0"/>
                  </a:spcBef>
                  <a:spcAft>
                    <a:spcPts val="0"/>
                  </a:spcAft>
                </a:pPr>
                <a:r>
                  <a:rPr lang="fr-FR" sz="1400" dirty="0">
                    <a:solidFill>
                      <a:srgbClr val="B60D27"/>
                    </a:solidFill>
                    <a:latin typeface="Arial"/>
                    <a:cs typeface="Arial" panose="020B0604020202020204" pitchFamily="34" charset="0"/>
                  </a:rPr>
                  <a:t>1</a:t>
                </a:r>
              </a:p>
              <a:p>
                <a:pPr algn="ctr" fontAlgn="auto">
                  <a:spcBef>
                    <a:spcPts val="0"/>
                  </a:spcBef>
                  <a:spcAft>
                    <a:spcPts val="0"/>
                  </a:spcAft>
                </a:pPr>
                <a:r>
                  <a:rPr lang="fr-FR" sz="1400" dirty="0">
                    <a:solidFill>
                      <a:srgbClr val="B2C0EC"/>
                    </a:solidFill>
                    <a:latin typeface="Arial"/>
                    <a:cs typeface="Arial" panose="020B0604020202020204" pitchFamily="34" charset="0"/>
                  </a:rPr>
                  <a:t>7</a:t>
                </a:r>
              </a:p>
            </p:txBody>
          </p:sp>
        </p:grpSp>
        <p:grpSp>
          <p:nvGrpSpPr>
            <p:cNvPr id="164" name="Group 163">
              <a:extLst>
                <a:ext uri="{FF2B5EF4-FFF2-40B4-BE49-F238E27FC236}">
                  <a16:creationId xmlns:a16="http://schemas.microsoft.com/office/drawing/2014/main" id="{16EDF2EE-8C6B-4AF5-A4AA-7D545DCD3D89}"/>
                </a:ext>
              </a:extLst>
            </p:cNvPr>
            <p:cNvGrpSpPr/>
            <p:nvPr/>
          </p:nvGrpSpPr>
          <p:grpSpPr>
            <a:xfrm>
              <a:off x="5151033" y="4920702"/>
              <a:ext cx="285902" cy="948605"/>
              <a:chOff x="925993" y="4920702"/>
              <a:chExt cx="238712" cy="948605"/>
            </a:xfrm>
          </p:grpSpPr>
          <p:sp>
            <p:nvSpPr>
              <p:cNvPr id="179" name="Line 21">
                <a:extLst>
                  <a:ext uri="{FF2B5EF4-FFF2-40B4-BE49-F238E27FC236}">
                    <a16:creationId xmlns:a16="http://schemas.microsoft.com/office/drawing/2014/main" id="{C3C44B13-A5F6-4269-9B19-F2DB373E75D2}"/>
                  </a:ext>
                </a:extLst>
              </p:cNvPr>
              <p:cNvSpPr>
                <a:spLocks noChangeShapeType="1"/>
              </p:cNvSpPr>
              <p:nvPr/>
            </p:nvSpPr>
            <p:spPr bwMode="auto">
              <a:xfrm>
                <a:off x="1038125"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a:cs typeface="Arial" panose="020B0604020202020204" pitchFamily="34" charset="0"/>
                </a:endParaRPr>
              </a:p>
            </p:txBody>
          </p:sp>
          <p:sp>
            <p:nvSpPr>
              <p:cNvPr id="180" name="TextBox 179">
                <a:extLst>
                  <a:ext uri="{FF2B5EF4-FFF2-40B4-BE49-F238E27FC236}">
                    <a16:creationId xmlns:a16="http://schemas.microsoft.com/office/drawing/2014/main" id="{56E2FBDE-306D-409E-B979-D31087FCF32E}"/>
                  </a:ext>
                </a:extLst>
              </p:cNvPr>
              <p:cNvSpPr txBox="1"/>
              <p:nvPr/>
            </p:nvSpPr>
            <p:spPr>
              <a:xfrm>
                <a:off x="925993" y="4982720"/>
                <a:ext cx="238712" cy="88658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a:solidFill>
                      <a:srgbClr val="4D4D4D"/>
                    </a:solidFill>
                    <a:latin typeface="Arial"/>
                    <a:cs typeface="Arial" panose="020B0604020202020204" pitchFamily="34" charset="0"/>
                  </a:rPr>
                  <a:t>3</a:t>
                </a:r>
                <a:r>
                  <a:rPr lang="fr-FR" sz="1400">
                    <a:solidFill>
                      <a:srgbClr val="000000"/>
                    </a:solidFill>
                    <a:latin typeface="Arial"/>
                    <a:cs typeface="Arial" panose="020B0604020202020204" pitchFamily="34" charset="0"/>
                  </a:rPr>
                  <a:t>6</a:t>
                </a:r>
              </a:p>
              <a:p>
                <a:pPr algn="ctr" fontAlgn="auto">
                  <a:spcBef>
                    <a:spcPts val="0"/>
                  </a:spcBef>
                  <a:spcAft>
                    <a:spcPts val="0"/>
                  </a:spcAft>
                </a:pPr>
                <a:endParaRPr lang="fr-FR" sz="1400">
                  <a:solidFill>
                    <a:srgbClr val="000000"/>
                  </a:solidFill>
                  <a:latin typeface="Arial"/>
                  <a:cs typeface="Arial" panose="020B0604020202020204" pitchFamily="34" charset="0"/>
                </a:endParaRPr>
              </a:p>
              <a:p>
                <a:pPr algn="r" fontAlgn="auto">
                  <a:spcBef>
                    <a:spcPts val="0"/>
                  </a:spcBef>
                  <a:spcAft>
                    <a:spcPts val="0"/>
                  </a:spcAft>
                </a:pPr>
                <a:r>
                  <a:rPr lang="fr-FR" sz="1400">
                    <a:solidFill>
                      <a:srgbClr val="B60D27"/>
                    </a:solidFill>
                    <a:latin typeface="Arial"/>
                    <a:cs typeface="Arial" panose="020B0604020202020204" pitchFamily="34" charset="0"/>
                  </a:rPr>
                  <a:t>0</a:t>
                </a:r>
              </a:p>
              <a:p>
                <a:pPr algn="r" fontAlgn="auto">
                  <a:spcBef>
                    <a:spcPts val="0"/>
                  </a:spcBef>
                  <a:spcAft>
                    <a:spcPts val="0"/>
                  </a:spcAft>
                </a:pPr>
                <a:r>
                  <a:rPr lang="fr-FR" sz="1400">
                    <a:solidFill>
                      <a:srgbClr val="B2C0EC"/>
                    </a:solidFill>
                    <a:latin typeface="Arial"/>
                    <a:cs typeface="Arial" panose="020B0604020202020204" pitchFamily="34" charset="0"/>
                  </a:rPr>
                  <a:t>3</a:t>
                </a:r>
              </a:p>
            </p:txBody>
          </p:sp>
        </p:grpSp>
        <p:grpSp>
          <p:nvGrpSpPr>
            <p:cNvPr id="165" name="Group 164">
              <a:extLst>
                <a:ext uri="{FF2B5EF4-FFF2-40B4-BE49-F238E27FC236}">
                  <a16:creationId xmlns:a16="http://schemas.microsoft.com/office/drawing/2014/main" id="{F396FC12-CE63-44D5-BB9F-EA51C1602F22}"/>
                </a:ext>
              </a:extLst>
            </p:cNvPr>
            <p:cNvGrpSpPr/>
            <p:nvPr/>
          </p:nvGrpSpPr>
          <p:grpSpPr>
            <a:xfrm>
              <a:off x="5814422" y="4920702"/>
              <a:ext cx="278722" cy="948605"/>
              <a:chOff x="1009968" y="4920702"/>
              <a:chExt cx="232714" cy="948605"/>
            </a:xfrm>
          </p:grpSpPr>
          <p:sp>
            <p:nvSpPr>
              <p:cNvPr id="177" name="Line 21">
                <a:extLst>
                  <a:ext uri="{FF2B5EF4-FFF2-40B4-BE49-F238E27FC236}">
                    <a16:creationId xmlns:a16="http://schemas.microsoft.com/office/drawing/2014/main" id="{1DCB4E12-53DF-43AB-B496-AE6F00230602}"/>
                  </a:ext>
                </a:extLst>
              </p:cNvPr>
              <p:cNvSpPr>
                <a:spLocks noChangeShapeType="1"/>
              </p:cNvSpPr>
              <p:nvPr/>
            </p:nvSpPr>
            <p:spPr bwMode="auto">
              <a:xfrm>
                <a:off x="1119095"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a:cs typeface="Arial" panose="020B0604020202020204" pitchFamily="34" charset="0"/>
                </a:endParaRPr>
              </a:p>
            </p:txBody>
          </p:sp>
          <p:sp>
            <p:nvSpPr>
              <p:cNvPr id="178" name="TextBox 177">
                <a:extLst>
                  <a:ext uri="{FF2B5EF4-FFF2-40B4-BE49-F238E27FC236}">
                    <a16:creationId xmlns:a16="http://schemas.microsoft.com/office/drawing/2014/main" id="{6DC5BDC9-45DF-403C-9714-A221ADA5F70D}"/>
                  </a:ext>
                </a:extLst>
              </p:cNvPr>
              <p:cNvSpPr txBox="1"/>
              <p:nvPr/>
            </p:nvSpPr>
            <p:spPr>
              <a:xfrm>
                <a:off x="1009968" y="4982720"/>
                <a:ext cx="232714" cy="88658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a:solidFill>
                      <a:srgbClr val="4D4D4D"/>
                    </a:solidFill>
                    <a:latin typeface="Arial"/>
                    <a:cs typeface="Arial" panose="020B0604020202020204" pitchFamily="34" charset="0"/>
                  </a:rPr>
                  <a:t>42</a:t>
                </a:r>
              </a:p>
              <a:p>
                <a:pPr algn="ctr" fontAlgn="auto">
                  <a:spcBef>
                    <a:spcPts val="0"/>
                  </a:spcBef>
                  <a:spcAft>
                    <a:spcPts val="0"/>
                  </a:spcAft>
                </a:pPr>
                <a:endParaRPr lang="fr-FR" sz="1400">
                  <a:solidFill>
                    <a:srgbClr val="000000"/>
                  </a:solidFill>
                  <a:latin typeface="Arial"/>
                  <a:cs typeface="Arial" panose="020B0604020202020204" pitchFamily="34" charset="0"/>
                </a:endParaRPr>
              </a:p>
              <a:p>
                <a:pPr algn="r" fontAlgn="auto">
                  <a:spcBef>
                    <a:spcPts val="0"/>
                  </a:spcBef>
                  <a:spcAft>
                    <a:spcPts val="0"/>
                  </a:spcAft>
                </a:pPr>
                <a:r>
                  <a:rPr lang="fr-FR" sz="1400">
                    <a:solidFill>
                      <a:srgbClr val="B60D27"/>
                    </a:solidFill>
                    <a:latin typeface="Arial"/>
                    <a:cs typeface="Arial" panose="020B0604020202020204" pitchFamily="34" charset="0"/>
                  </a:rPr>
                  <a:t>0</a:t>
                </a:r>
              </a:p>
              <a:p>
                <a:pPr algn="r" fontAlgn="auto">
                  <a:spcBef>
                    <a:spcPts val="0"/>
                  </a:spcBef>
                  <a:spcAft>
                    <a:spcPts val="0"/>
                  </a:spcAft>
                </a:pPr>
                <a:r>
                  <a:rPr lang="fr-FR" sz="1400">
                    <a:solidFill>
                      <a:srgbClr val="B2C0EC"/>
                    </a:solidFill>
                    <a:latin typeface="Arial"/>
                    <a:cs typeface="Arial" panose="020B0604020202020204" pitchFamily="34" charset="0"/>
                  </a:rPr>
                  <a:t>1</a:t>
                </a:r>
              </a:p>
            </p:txBody>
          </p:sp>
        </p:grpSp>
        <p:grpSp>
          <p:nvGrpSpPr>
            <p:cNvPr id="166" name="Group 165">
              <a:extLst>
                <a:ext uri="{FF2B5EF4-FFF2-40B4-BE49-F238E27FC236}">
                  <a16:creationId xmlns:a16="http://schemas.microsoft.com/office/drawing/2014/main" id="{A43F71A3-6929-4BAB-BA1D-F2B7B21955D5}"/>
                </a:ext>
              </a:extLst>
            </p:cNvPr>
            <p:cNvGrpSpPr/>
            <p:nvPr/>
          </p:nvGrpSpPr>
          <p:grpSpPr>
            <a:xfrm>
              <a:off x="6459354" y="4920702"/>
              <a:ext cx="278722" cy="948605"/>
              <a:chOff x="1078540" y="4920702"/>
              <a:chExt cx="232715" cy="948605"/>
            </a:xfrm>
          </p:grpSpPr>
          <p:sp>
            <p:nvSpPr>
              <p:cNvPr id="175" name="Line 19">
                <a:extLst>
                  <a:ext uri="{FF2B5EF4-FFF2-40B4-BE49-F238E27FC236}">
                    <a16:creationId xmlns:a16="http://schemas.microsoft.com/office/drawing/2014/main" id="{7013374C-21FF-4B61-AE56-4E69335A9CD0}"/>
                  </a:ext>
                </a:extLst>
              </p:cNvPr>
              <p:cNvSpPr>
                <a:spLocks noChangeShapeType="1"/>
              </p:cNvSpPr>
              <p:nvPr/>
            </p:nvSpPr>
            <p:spPr bwMode="auto">
              <a:xfrm>
                <a:off x="11948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a:cs typeface="Arial"/>
                </a:endParaRPr>
              </a:p>
            </p:txBody>
          </p:sp>
          <p:sp>
            <p:nvSpPr>
              <p:cNvPr id="176" name="TextBox 175">
                <a:extLst>
                  <a:ext uri="{FF2B5EF4-FFF2-40B4-BE49-F238E27FC236}">
                    <a16:creationId xmlns:a16="http://schemas.microsoft.com/office/drawing/2014/main" id="{F3B51409-05C4-4283-985C-B7169575F0AF}"/>
                  </a:ext>
                </a:extLst>
              </p:cNvPr>
              <p:cNvSpPr txBox="1"/>
              <p:nvPr/>
            </p:nvSpPr>
            <p:spPr>
              <a:xfrm>
                <a:off x="1078540" y="4982720"/>
                <a:ext cx="232715" cy="88658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a:solidFill>
                      <a:srgbClr val="4D4D4D"/>
                    </a:solidFill>
                    <a:latin typeface="Arial"/>
                    <a:cs typeface="Arial" panose="020B0604020202020204" pitchFamily="34" charset="0"/>
                  </a:rPr>
                  <a:t>48</a:t>
                </a:r>
              </a:p>
              <a:p>
                <a:pPr algn="ctr" fontAlgn="auto">
                  <a:spcBef>
                    <a:spcPts val="0"/>
                  </a:spcBef>
                  <a:spcAft>
                    <a:spcPts val="0"/>
                  </a:spcAft>
                </a:pPr>
                <a:endParaRPr lang="fr-FR" sz="1400">
                  <a:solidFill>
                    <a:srgbClr val="000000"/>
                  </a:solidFill>
                  <a:latin typeface="Arial"/>
                  <a:cs typeface="Arial" panose="020B0604020202020204" pitchFamily="34" charset="0"/>
                </a:endParaRPr>
              </a:p>
              <a:p>
                <a:pPr algn="r" fontAlgn="auto">
                  <a:spcBef>
                    <a:spcPts val="0"/>
                  </a:spcBef>
                  <a:spcAft>
                    <a:spcPts val="0"/>
                  </a:spcAft>
                </a:pPr>
                <a:r>
                  <a:rPr lang="fr-FR" sz="1400">
                    <a:solidFill>
                      <a:srgbClr val="B60D27"/>
                    </a:solidFill>
                    <a:latin typeface="Arial"/>
                    <a:cs typeface="Arial" panose="020B0604020202020204" pitchFamily="34" charset="0"/>
                  </a:rPr>
                  <a:t>0</a:t>
                </a:r>
              </a:p>
              <a:p>
                <a:pPr algn="r" fontAlgn="auto">
                  <a:spcBef>
                    <a:spcPts val="0"/>
                  </a:spcBef>
                  <a:spcAft>
                    <a:spcPts val="0"/>
                  </a:spcAft>
                </a:pPr>
                <a:r>
                  <a:rPr lang="fr-FR" sz="1400">
                    <a:solidFill>
                      <a:srgbClr val="B2C0EC"/>
                    </a:solidFill>
                    <a:latin typeface="Arial"/>
                    <a:cs typeface="Arial" panose="020B0604020202020204" pitchFamily="34" charset="0"/>
                  </a:rPr>
                  <a:t>1</a:t>
                </a:r>
              </a:p>
            </p:txBody>
          </p:sp>
        </p:grpSp>
        <p:grpSp>
          <p:nvGrpSpPr>
            <p:cNvPr id="167" name="Group 166">
              <a:extLst>
                <a:ext uri="{FF2B5EF4-FFF2-40B4-BE49-F238E27FC236}">
                  <a16:creationId xmlns:a16="http://schemas.microsoft.com/office/drawing/2014/main" id="{E292CC72-B6E0-48CC-8397-F7CB38940C07}"/>
                </a:ext>
              </a:extLst>
            </p:cNvPr>
            <p:cNvGrpSpPr/>
            <p:nvPr/>
          </p:nvGrpSpPr>
          <p:grpSpPr>
            <a:xfrm>
              <a:off x="7074265" y="4920702"/>
              <a:ext cx="271475" cy="948605"/>
              <a:chOff x="1122053" y="4920702"/>
              <a:chExt cx="226664" cy="948605"/>
            </a:xfrm>
          </p:grpSpPr>
          <p:sp>
            <p:nvSpPr>
              <p:cNvPr id="173" name="Line 19">
                <a:extLst>
                  <a:ext uri="{FF2B5EF4-FFF2-40B4-BE49-F238E27FC236}">
                    <a16:creationId xmlns:a16="http://schemas.microsoft.com/office/drawing/2014/main" id="{8902F815-FE23-40CF-B448-A3F6BD633CA4}"/>
                  </a:ext>
                </a:extLst>
              </p:cNvPr>
              <p:cNvSpPr>
                <a:spLocks noChangeShapeType="1"/>
              </p:cNvSpPr>
              <p:nvPr/>
            </p:nvSpPr>
            <p:spPr bwMode="auto">
              <a:xfrm>
                <a:off x="1235385"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a:cs typeface="Arial"/>
                </a:endParaRPr>
              </a:p>
            </p:txBody>
          </p:sp>
          <p:sp>
            <p:nvSpPr>
              <p:cNvPr id="174" name="TextBox 173">
                <a:extLst>
                  <a:ext uri="{FF2B5EF4-FFF2-40B4-BE49-F238E27FC236}">
                    <a16:creationId xmlns:a16="http://schemas.microsoft.com/office/drawing/2014/main" id="{B5C876D7-087E-44C8-A6CA-4BE6B5F0A786}"/>
                  </a:ext>
                </a:extLst>
              </p:cNvPr>
              <p:cNvSpPr txBox="1"/>
              <p:nvPr/>
            </p:nvSpPr>
            <p:spPr>
              <a:xfrm>
                <a:off x="1122053" y="4982720"/>
                <a:ext cx="226664" cy="88658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a:solidFill>
                      <a:srgbClr val="4D4D4D"/>
                    </a:solidFill>
                    <a:latin typeface="Arial"/>
                    <a:cs typeface="Arial" panose="020B0604020202020204" pitchFamily="34" charset="0"/>
                  </a:rPr>
                  <a:t>54</a:t>
                </a:r>
              </a:p>
              <a:p>
                <a:pPr algn="ctr" fontAlgn="auto">
                  <a:spcBef>
                    <a:spcPts val="0"/>
                  </a:spcBef>
                  <a:spcAft>
                    <a:spcPts val="0"/>
                  </a:spcAft>
                </a:pPr>
                <a:endParaRPr lang="fr-FR" sz="1400">
                  <a:solidFill>
                    <a:srgbClr val="000000"/>
                  </a:solidFill>
                  <a:latin typeface="Arial"/>
                  <a:cs typeface="Arial" panose="020B0604020202020204" pitchFamily="34" charset="0"/>
                </a:endParaRPr>
              </a:p>
              <a:p>
                <a:pPr algn="ctr" fontAlgn="auto">
                  <a:spcBef>
                    <a:spcPts val="0"/>
                  </a:spcBef>
                  <a:spcAft>
                    <a:spcPts val="0"/>
                  </a:spcAft>
                </a:pPr>
                <a:r>
                  <a:rPr lang="fr-FR" sz="1400">
                    <a:solidFill>
                      <a:srgbClr val="B60D27"/>
                    </a:solidFill>
                    <a:latin typeface="Arial"/>
                    <a:cs typeface="Arial" panose="020B0604020202020204" pitchFamily="34" charset="0"/>
                  </a:rPr>
                  <a:t>0</a:t>
                </a:r>
              </a:p>
              <a:p>
                <a:pPr algn="ctr" fontAlgn="auto">
                  <a:spcBef>
                    <a:spcPts val="0"/>
                  </a:spcBef>
                  <a:spcAft>
                    <a:spcPts val="0"/>
                  </a:spcAft>
                </a:pPr>
                <a:r>
                  <a:rPr lang="fr-FR" sz="1400">
                    <a:solidFill>
                      <a:srgbClr val="B2C0EC"/>
                    </a:solidFill>
                    <a:latin typeface="Arial"/>
                    <a:cs typeface="Arial" panose="020B0604020202020204" pitchFamily="34" charset="0"/>
                  </a:rPr>
                  <a:t>1</a:t>
                </a:r>
              </a:p>
            </p:txBody>
          </p:sp>
        </p:grpSp>
        <p:grpSp>
          <p:nvGrpSpPr>
            <p:cNvPr id="168" name="Group 167">
              <a:extLst>
                <a:ext uri="{FF2B5EF4-FFF2-40B4-BE49-F238E27FC236}">
                  <a16:creationId xmlns:a16="http://schemas.microsoft.com/office/drawing/2014/main" id="{A05A2C9D-5C21-4A33-A3A9-889082BCDF89}"/>
                </a:ext>
              </a:extLst>
            </p:cNvPr>
            <p:cNvGrpSpPr/>
            <p:nvPr/>
          </p:nvGrpSpPr>
          <p:grpSpPr>
            <a:xfrm>
              <a:off x="7792171" y="4920702"/>
              <a:ext cx="271475" cy="948605"/>
              <a:chOff x="1226165" y="4920702"/>
              <a:chExt cx="226664" cy="948605"/>
            </a:xfrm>
          </p:grpSpPr>
          <p:sp>
            <p:nvSpPr>
              <p:cNvPr id="171" name="Line 19">
                <a:extLst>
                  <a:ext uri="{FF2B5EF4-FFF2-40B4-BE49-F238E27FC236}">
                    <a16:creationId xmlns:a16="http://schemas.microsoft.com/office/drawing/2014/main" id="{9E9BCDF8-E521-4E6D-B756-8CBC35605E0B}"/>
                  </a:ext>
                </a:extLst>
              </p:cNvPr>
              <p:cNvSpPr>
                <a:spLocks noChangeShapeType="1"/>
              </p:cNvSpPr>
              <p:nvPr/>
            </p:nvSpPr>
            <p:spPr bwMode="auto">
              <a:xfrm>
                <a:off x="13394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a:solidFill>
                    <a:srgbClr val="000000"/>
                  </a:solidFill>
                  <a:latin typeface="Arial"/>
                  <a:cs typeface="Arial"/>
                </a:endParaRPr>
              </a:p>
            </p:txBody>
          </p:sp>
          <p:sp>
            <p:nvSpPr>
              <p:cNvPr id="172" name="TextBox 171">
                <a:extLst>
                  <a:ext uri="{FF2B5EF4-FFF2-40B4-BE49-F238E27FC236}">
                    <a16:creationId xmlns:a16="http://schemas.microsoft.com/office/drawing/2014/main" id="{A5334DAC-C74E-4BA2-92F6-2714D2F96498}"/>
                  </a:ext>
                </a:extLst>
              </p:cNvPr>
              <p:cNvSpPr txBox="1"/>
              <p:nvPr/>
            </p:nvSpPr>
            <p:spPr>
              <a:xfrm>
                <a:off x="1226165" y="4982720"/>
                <a:ext cx="226664" cy="88658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a:solidFill>
                      <a:srgbClr val="4D4D4D"/>
                    </a:solidFill>
                    <a:latin typeface="Arial"/>
                    <a:cs typeface="Arial" panose="020B0604020202020204" pitchFamily="34" charset="0"/>
                  </a:rPr>
                  <a:t>60</a:t>
                </a:r>
              </a:p>
              <a:p>
                <a:pPr algn="ctr" fontAlgn="auto">
                  <a:spcBef>
                    <a:spcPts val="0"/>
                  </a:spcBef>
                  <a:spcAft>
                    <a:spcPts val="0"/>
                  </a:spcAft>
                </a:pPr>
                <a:endParaRPr lang="fr-FR" sz="1400">
                  <a:solidFill>
                    <a:srgbClr val="000000"/>
                  </a:solidFill>
                  <a:latin typeface="Arial"/>
                  <a:cs typeface="Arial" panose="020B0604020202020204" pitchFamily="34" charset="0"/>
                </a:endParaRPr>
              </a:p>
              <a:p>
                <a:pPr algn="ctr" fontAlgn="auto">
                  <a:spcBef>
                    <a:spcPts val="0"/>
                  </a:spcBef>
                  <a:spcAft>
                    <a:spcPts val="0"/>
                  </a:spcAft>
                </a:pPr>
                <a:r>
                  <a:rPr lang="fr-FR" sz="1400">
                    <a:solidFill>
                      <a:srgbClr val="B60D27"/>
                    </a:solidFill>
                    <a:latin typeface="Arial"/>
                    <a:cs typeface="Arial" panose="020B0604020202020204" pitchFamily="34" charset="0"/>
                  </a:rPr>
                  <a:t>0</a:t>
                </a:r>
              </a:p>
              <a:p>
                <a:pPr algn="ctr" fontAlgn="auto">
                  <a:spcBef>
                    <a:spcPts val="0"/>
                  </a:spcBef>
                  <a:spcAft>
                    <a:spcPts val="0"/>
                  </a:spcAft>
                </a:pPr>
                <a:r>
                  <a:rPr lang="fr-FR" sz="1400">
                    <a:solidFill>
                      <a:srgbClr val="B2C0EC"/>
                    </a:solidFill>
                    <a:latin typeface="Arial"/>
                    <a:cs typeface="Arial" panose="020B0604020202020204" pitchFamily="34" charset="0"/>
                  </a:rPr>
                  <a:t>0</a:t>
                </a:r>
              </a:p>
            </p:txBody>
          </p:sp>
        </p:grpSp>
        <p:sp>
          <p:nvSpPr>
            <p:cNvPr id="169" name="TextBox 168">
              <a:extLst>
                <a:ext uri="{FF2B5EF4-FFF2-40B4-BE49-F238E27FC236}">
                  <a16:creationId xmlns:a16="http://schemas.microsoft.com/office/drawing/2014/main" id="{9D032499-258C-46A5-9C85-6142F81455EE}"/>
                </a:ext>
              </a:extLst>
            </p:cNvPr>
            <p:cNvSpPr txBox="1"/>
            <p:nvPr/>
          </p:nvSpPr>
          <p:spPr>
            <a:xfrm>
              <a:off x="-562020" y="5372901"/>
              <a:ext cx="1693092" cy="496406"/>
            </a:xfrm>
            <a:prstGeom prst="rect">
              <a:avLst/>
            </a:prstGeom>
            <a:noFill/>
          </p:spPr>
          <p:txBody>
            <a:bodyPr wrap="none" rtlCol="0">
              <a:spAutoFit/>
            </a:bodyPr>
            <a:lstStyle/>
            <a:p>
              <a:pPr algn="r"/>
              <a:r>
                <a:rPr lang="fr-FR" sz="1400">
                  <a:solidFill>
                    <a:srgbClr val="B60D27"/>
                  </a:solidFill>
                  <a:latin typeface="Arial"/>
                  <a:cs typeface="Arial" panose="020B0604020202020204" pitchFamily="34" charset="0"/>
                </a:rPr>
                <a:t>Bev + mFOLFOX6</a:t>
              </a:r>
            </a:p>
            <a:p>
              <a:pPr algn="r"/>
              <a:r>
                <a:rPr lang="fr-FR" sz="1400">
                  <a:solidFill>
                    <a:srgbClr val="B2C0EC"/>
                  </a:solidFill>
                  <a:latin typeface="Arial"/>
                  <a:cs typeface="Arial" panose="020B0604020202020204" pitchFamily="34" charset="0"/>
                </a:rPr>
                <a:t>Bev + FOLFOXIRI</a:t>
              </a:r>
            </a:p>
          </p:txBody>
        </p:sp>
        <p:sp>
          <p:nvSpPr>
            <p:cNvPr id="170" name="TextBox 169">
              <a:extLst>
                <a:ext uri="{FF2B5EF4-FFF2-40B4-BE49-F238E27FC236}">
                  <a16:creationId xmlns:a16="http://schemas.microsoft.com/office/drawing/2014/main" id="{FA48833F-A8BD-4CB2-B37F-FE6F2807CA26}"/>
                </a:ext>
              </a:extLst>
            </p:cNvPr>
            <p:cNvSpPr txBox="1"/>
            <p:nvPr/>
          </p:nvSpPr>
          <p:spPr>
            <a:xfrm>
              <a:off x="5579496" y="3924114"/>
              <a:ext cx="2428870" cy="496406"/>
            </a:xfrm>
            <a:prstGeom prst="rect">
              <a:avLst/>
            </a:prstGeom>
            <a:noFill/>
          </p:spPr>
          <p:txBody>
            <a:bodyPr wrap="none" rtlCol="0">
              <a:spAutoFit/>
            </a:bodyPr>
            <a:lstStyle/>
            <a:p>
              <a:r>
                <a:rPr lang="fr-FR" sz="1400" dirty="0">
                  <a:solidFill>
                    <a:srgbClr val="B60D27"/>
                  </a:solidFill>
                  <a:latin typeface="Arial"/>
                  <a:cs typeface="Arial" panose="020B0604020202020204" pitchFamily="34" charset="0"/>
                </a:rPr>
                <a:t>Bévacizumab + mFOLFOX6</a:t>
              </a:r>
            </a:p>
            <a:p>
              <a:r>
                <a:rPr lang="fr-FR" sz="1400" dirty="0">
                  <a:solidFill>
                    <a:srgbClr val="B2C0EC"/>
                  </a:solidFill>
                  <a:latin typeface="Arial"/>
                  <a:cs typeface="Arial" panose="020B0604020202020204" pitchFamily="34" charset="0"/>
                </a:rPr>
                <a:t>Bévacizumab + FOLFOXIRI</a:t>
              </a:r>
            </a:p>
          </p:txBody>
        </p:sp>
      </p:grpSp>
      <p:sp>
        <p:nvSpPr>
          <p:cNvPr id="193" name="TextBox 192">
            <a:extLst>
              <a:ext uri="{FF2B5EF4-FFF2-40B4-BE49-F238E27FC236}">
                <a16:creationId xmlns:a16="http://schemas.microsoft.com/office/drawing/2014/main" id="{291B3E73-721C-4328-9343-4EAEEAE46BF9}"/>
              </a:ext>
            </a:extLst>
          </p:cNvPr>
          <p:cNvSpPr txBox="1"/>
          <p:nvPr/>
        </p:nvSpPr>
        <p:spPr>
          <a:xfrm>
            <a:off x="5246808" y="2821130"/>
            <a:ext cx="2573140" cy="523220"/>
          </a:xfrm>
          <a:prstGeom prst="rect">
            <a:avLst/>
          </a:prstGeom>
          <a:noFill/>
        </p:spPr>
        <p:txBody>
          <a:bodyPr wrap="none" rtlCol="0">
            <a:spAutoFit/>
          </a:bodyPr>
          <a:lstStyle/>
          <a:p>
            <a:pPr fontAlgn="auto">
              <a:spcBef>
                <a:spcPts val="0"/>
              </a:spcBef>
              <a:spcAft>
                <a:spcPts val="0"/>
              </a:spcAft>
            </a:pPr>
            <a:r>
              <a:rPr lang="fr-FR" sz="1400" dirty="0">
                <a:solidFill>
                  <a:srgbClr val="4D4D4D"/>
                </a:solidFill>
                <a:latin typeface="Arial"/>
                <a:cs typeface="Arial"/>
              </a:rPr>
              <a:t>HR 0,64* (IC95% 0,49 - 0,82)</a:t>
            </a:r>
          </a:p>
          <a:p>
            <a:pPr fontAlgn="auto">
              <a:spcBef>
                <a:spcPts val="0"/>
              </a:spcBef>
              <a:spcAft>
                <a:spcPts val="0"/>
              </a:spcAft>
            </a:pPr>
            <a:r>
              <a:rPr lang="fr-FR" sz="1400" dirty="0">
                <a:solidFill>
                  <a:srgbClr val="4D4D4D"/>
                </a:solidFill>
                <a:latin typeface="Arial"/>
                <a:cs typeface="Arial"/>
              </a:rPr>
              <a:t>p log-</a:t>
            </a:r>
            <a:r>
              <a:rPr lang="fr-FR" sz="1400" dirty="0" err="1">
                <a:solidFill>
                  <a:srgbClr val="4D4D4D"/>
                </a:solidFill>
                <a:latin typeface="Arial"/>
                <a:cs typeface="Arial"/>
              </a:rPr>
              <a:t>rank</a:t>
            </a:r>
            <a:r>
              <a:rPr lang="fr-FR" sz="1400" dirty="0">
                <a:solidFill>
                  <a:srgbClr val="4D4D4D"/>
                </a:solidFill>
                <a:latin typeface="Arial"/>
                <a:cs typeface="Arial"/>
              </a:rPr>
              <a:t> =0,0006</a:t>
            </a:r>
          </a:p>
        </p:txBody>
      </p:sp>
      <p:grpSp>
        <p:nvGrpSpPr>
          <p:cNvPr id="194" name="Graphic 3">
            <a:extLst>
              <a:ext uri="{FF2B5EF4-FFF2-40B4-BE49-F238E27FC236}">
                <a16:creationId xmlns:a16="http://schemas.microsoft.com/office/drawing/2014/main" id="{BC8DA165-AB6A-4700-BA63-F71F8D13ADAB}"/>
              </a:ext>
            </a:extLst>
          </p:cNvPr>
          <p:cNvGrpSpPr/>
          <p:nvPr/>
        </p:nvGrpSpPr>
        <p:grpSpPr>
          <a:xfrm>
            <a:off x="2059891" y="2022700"/>
            <a:ext cx="3046995" cy="2760503"/>
            <a:chOff x="1893093" y="1264444"/>
            <a:chExt cx="5343525" cy="4333875"/>
          </a:xfrm>
        </p:grpSpPr>
        <p:sp>
          <p:nvSpPr>
            <p:cNvPr id="195" name="Freeform: Shape 85">
              <a:extLst>
                <a:ext uri="{FF2B5EF4-FFF2-40B4-BE49-F238E27FC236}">
                  <a16:creationId xmlns:a16="http://schemas.microsoft.com/office/drawing/2014/main" id="{BD03E260-C6E4-423D-A346-5798DB20F410}"/>
                </a:ext>
              </a:extLst>
            </p:cNvPr>
            <p:cNvSpPr/>
            <p:nvPr/>
          </p:nvSpPr>
          <p:spPr>
            <a:xfrm>
              <a:off x="1893093" y="1264444"/>
              <a:ext cx="5343525" cy="4333875"/>
            </a:xfrm>
            <a:custGeom>
              <a:avLst/>
              <a:gdLst>
                <a:gd name="connsiteX0" fmla="*/ 5343440 w 5343525"/>
                <a:gd name="connsiteY0" fmla="*/ 4329732 h 4333875"/>
                <a:gd name="connsiteX1" fmla="*/ 5343440 w 5343525"/>
                <a:gd name="connsiteY1" fmla="*/ 4272353 h 4333875"/>
                <a:gd name="connsiteX2" fmla="*/ 4819374 w 5343525"/>
                <a:gd name="connsiteY2" fmla="*/ 4272353 h 4333875"/>
                <a:gd name="connsiteX3" fmla="*/ 4819374 w 5343525"/>
                <a:gd name="connsiteY3" fmla="*/ 4218804 h 4333875"/>
                <a:gd name="connsiteX4" fmla="*/ 4329732 w 5343525"/>
                <a:gd name="connsiteY4" fmla="*/ 4218804 h 4333875"/>
                <a:gd name="connsiteX5" fmla="*/ 4329732 w 5343525"/>
                <a:gd name="connsiteY5" fmla="*/ 4157596 h 4333875"/>
                <a:gd name="connsiteX6" fmla="*/ 3759765 w 5343525"/>
                <a:gd name="connsiteY6" fmla="*/ 4157596 h 4333875"/>
                <a:gd name="connsiteX7" fmla="*/ 3759765 w 5343525"/>
                <a:gd name="connsiteY7" fmla="*/ 4104037 h 4333875"/>
                <a:gd name="connsiteX8" fmla="*/ 3675612 w 5343525"/>
                <a:gd name="connsiteY8" fmla="*/ 4104037 h 4333875"/>
                <a:gd name="connsiteX9" fmla="*/ 3675612 w 5343525"/>
                <a:gd name="connsiteY9" fmla="*/ 4050487 h 4333875"/>
                <a:gd name="connsiteX10" fmla="*/ 3564674 w 5343525"/>
                <a:gd name="connsiteY10" fmla="*/ 4050487 h 4333875"/>
                <a:gd name="connsiteX11" fmla="*/ 3564674 w 5343525"/>
                <a:gd name="connsiteY11" fmla="*/ 3996938 h 4333875"/>
                <a:gd name="connsiteX12" fmla="*/ 3415484 w 5343525"/>
                <a:gd name="connsiteY12" fmla="*/ 3996938 h 4333875"/>
                <a:gd name="connsiteX13" fmla="*/ 3415484 w 5343525"/>
                <a:gd name="connsiteY13" fmla="*/ 3958676 h 4333875"/>
                <a:gd name="connsiteX14" fmla="*/ 3285430 w 5343525"/>
                <a:gd name="connsiteY14" fmla="*/ 3958676 h 4333875"/>
                <a:gd name="connsiteX15" fmla="*/ 3285430 w 5343525"/>
                <a:gd name="connsiteY15" fmla="*/ 3886000 h 4333875"/>
                <a:gd name="connsiteX16" fmla="*/ 3243348 w 5343525"/>
                <a:gd name="connsiteY16" fmla="*/ 3886000 h 4333875"/>
                <a:gd name="connsiteX17" fmla="*/ 3243348 w 5343525"/>
                <a:gd name="connsiteY17" fmla="*/ 3843919 h 4333875"/>
                <a:gd name="connsiteX18" fmla="*/ 3208925 w 5343525"/>
                <a:gd name="connsiteY18" fmla="*/ 3843919 h 4333875"/>
                <a:gd name="connsiteX19" fmla="*/ 3208925 w 5343525"/>
                <a:gd name="connsiteY19" fmla="*/ 3771243 h 4333875"/>
                <a:gd name="connsiteX20" fmla="*/ 3155366 w 5343525"/>
                <a:gd name="connsiteY20" fmla="*/ 3771243 h 4333875"/>
                <a:gd name="connsiteX21" fmla="*/ 3155366 w 5343525"/>
                <a:gd name="connsiteY21" fmla="*/ 3717684 h 4333875"/>
                <a:gd name="connsiteX22" fmla="*/ 3067384 w 5343525"/>
                <a:gd name="connsiteY22" fmla="*/ 3717684 h 4333875"/>
                <a:gd name="connsiteX23" fmla="*/ 3067384 w 5343525"/>
                <a:gd name="connsiteY23" fmla="*/ 3656486 h 4333875"/>
                <a:gd name="connsiteX24" fmla="*/ 3044438 w 5343525"/>
                <a:gd name="connsiteY24" fmla="*/ 3656486 h 4333875"/>
                <a:gd name="connsiteX25" fmla="*/ 3044438 w 5343525"/>
                <a:gd name="connsiteY25" fmla="*/ 3606756 h 4333875"/>
                <a:gd name="connsiteX26" fmla="*/ 2922022 w 5343525"/>
                <a:gd name="connsiteY26" fmla="*/ 3606756 h 4333875"/>
                <a:gd name="connsiteX27" fmla="*/ 2922022 w 5343525"/>
                <a:gd name="connsiteY27" fmla="*/ 3564674 h 4333875"/>
                <a:gd name="connsiteX28" fmla="*/ 2883770 w 5343525"/>
                <a:gd name="connsiteY28" fmla="*/ 3564674 h 4333875"/>
                <a:gd name="connsiteX29" fmla="*/ 2883770 w 5343525"/>
                <a:gd name="connsiteY29" fmla="*/ 3488169 h 4333875"/>
                <a:gd name="connsiteX30" fmla="*/ 2845518 w 5343525"/>
                <a:gd name="connsiteY30" fmla="*/ 3488169 h 4333875"/>
                <a:gd name="connsiteX31" fmla="*/ 2845518 w 5343525"/>
                <a:gd name="connsiteY31" fmla="*/ 3419313 h 4333875"/>
                <a:gd name="connsiteX32" fmla="*/ 2723112 w 5343525"/>
                <a:gd name="connsiteY32" fmla="*/ 3419313 h 4333875"/>
                <a:gd name="connsiteX33" fmla="*/ 2723112 w 5343525"/>
                <a:gd name="connsiteY33" fmla="*/ 3338979 h 4333875"/>
                <a:gd name="connsiteX34" fmla="*/ 2642778 w 5343525"/>
                <a:gd name="connsiteY34" fmla="*/ 3338979 h 4333875"/>
                <a:gd name="connsiteX35" fmla="*/ 2642778 w 5343525"/>
                <a:gd name="connsiteY35" fmla="*/ 3258645 h 4333875"/>
                <a:gd name="connsiteX36" fmla="*/ 2596877 w 5343525"/>
                <a:gd name="connsiteY36" fmla="*/ 3258645 h 4333875"/>
                <a:gd name="connsiteX37" fmla="*/ 2596877 w 5343525"/>
                <a:gd name="connsiteY37" fmla="*/ 3224222 h 4333875"/>
                <a:gd name="connsiteX38" fmla="*/ 2436209 w 5343525"/>
                <a:gd name="connsiteY38" fmla="*/ 3224222 h 4333875"/>
                <a:gd name="connsiteX39" fmla="*/ 2436209 w 5343525"/>
                <a:gd name="connsiteY39" fmla="*/ 3113285 h 4333875"/>
                <a:gd name="connsiteX40" fmla="*/ 2355876 w 5343525"/>
                <a:gd name="connsiteY40" fmla="*/ 3113285 h 4333875"/>
                <a:gd name="connsiteX41" fmla="*/ 2355876 w 5343525"/>
                <a:gd name="connsiteY41" fmla="*/ 3075032 h 4333875"/>
                <a:gd name="connsiteX42" fmla="*/ 2229641 w 5343525"/>
                <a:gd name="connsiteY42" fmla="*/ 3075032 h 4333875"/>
                <a:gd name="connsiteX43" fmla="*/ 2229641 w 5343525"/>
                <a:gd name="connsiteY43" fmla="*/ 3040609 h 4333875"/>
                <a:gd name="connsiteX44" fmla="*/ 2153136 w 5343525"/>
                <a:gd name="connsiteY44" fmla="*/ 3040609 h 4333875"/>
                <a:gd name="connsiteX45" fmla="*/ 2153136 w 5343525"/>
                <a:gd name="connsiteY45" fmla="*/ 2998527 h 4333875"/>
                <a:gd name="connsiteX46" fmla="*/ 2072802 w 5343525"/>
                <a:gd name="connsiteY46" fmla="*/ 2998527 h 4333875"/>
                <a:gd name="connsiteX47" fmla="*/ 2072802 w 5343525"/>
                <a:gd name="connsiteY47" fmla="*/ 2956455 h 4333875"/>
                <a:gd name="connsiteX48" fmla="*/ 2019252 w 5343525"/>
                <a:gd name="connsiteY48" fmla="*/ 2956455 h 4333875"/>
                <a:gd name="connsiteX49" fmla="*/ 2019252 w 5343525"/>
                <a:gd name="connsiteY49" fmla="*/ 2899067 h 4333875"/>
                <a:gd name="connsiteX50" fmla="*/ 1977171 w 5343525"/>
                <a:gd name="connsiteY50" fmla="*/ 2899067 h 4333875"/>
                <a:gd name="connsiteX51" fmla="*/ 1977171 w 5343525"/>
                <a:gd name="connsiteY51" fmla="*/ 2795788 h 4333875"/>
                <a:gd name="connsiteX52" fmla="*/ 1935099 w 5343525"/>
                <a:gd name="connsiteY52" fmla="*/ 2795788 h 4333875"/>
                <a:gd name="connsiteX53" fmla="*/ 1935099 w 5343525"/>
                <a:gd name="connsiteY53" fmla="*/ 2711634 h 4333875"/>
                <a:gd name="connsiteX54" fmla="*/ 1896847 w 5343525"/>
                <a:gd name="connsiteY54" fmla="*/ 2711634 h 4333875"/>
                <a:gd name="connsiteX55" fmla="*/ 1896847 w 5343525"/>
                <a:gd name="connsiteY55" fmla="*/ 2543318 h 4333875"/>
                <a:gd name="connsiteX56" fmla="*/ 1877720 w 5343525"/>
                <a:gd name="connsiteY56" fmla="*/ 2543318 h 4333875"/>
                <a:gd name="connsiteX57" fmla="*/ 1877720 w 5343525"/>
                <a:gd name="connsiteY57" fmla="*/ 2462984 h 4333875"/>
                <a:gd name="connsiteX58" fmla="*/ 1831810 w 5343525"/>
                <a:gd name="connsiteY58" fmla="*/ 2462984 h 4333875"/>
                <a:gd name="connsiteX59" fmla="*/ 1831810 w 5343525"/>
                <a:gd name="connsiteY59" fmla="*/ 2394128 h 4333875"/>
                <a:gd name="connsiteX60" fmla="*/ 1789738 w 5343525"/>
                <a:gd name="connsiteY60" fmla="*/ 2394128 h 4333875"/>
                <a:gd name="connsiteX61" fmla="*/ 1789738 w 5343525"/>
                <a:gd name="connsiteY61" fmla="*/ 2375002 h 4333875"/>
                <a:gd name="connsiteX62" fmla="*/ 1720882 w 5343525"/>
                <a:gd name="connsiteY62" fmla="*/ 2375002 h 4333875"/>
                <a:gd name="connsiteX63" fmla="*/ 1720882 w 5343525"/>
                <a:gd name="connsiteY63" fmla="*/ 2317623 h 4333875"/>
                <a:gd name="connsiteX64" fmla="*/ 1682629 w 5343525"/>
                <a:gd name="connsiteY64" fmla="*/ 2317623 h 4333875"/>
                <a:gd name="connsiteX65" fmla="*/ 1682629 w 5343525"/>
                <a:gd name="connsiteY65" fmla="*/ 2248767 h 4333875"/>
                <a:gd name="connsiteX66" fmla="*/ 1629070 w 5343525"/>
                <a:gd name="connsiteY66" fmla="*/ 2248767 h 4333875"/>
                <a:gd name="connsiteX67" fmla="*/ 1629070 w 5343525"/>
                <a:gd name="connsiteY67" fmla="*/ 2080460 h 4333875"/>
                <a:gd name="connsiteX68" fmla="*/ 1575521 w 5343525"/>
                <a:gd name="connsiteY68" fmla="*/ 2080460 h 4333875"/>
                <a:gd name="connsiteX69" fmla="*/ 1575521 w 5343525"/>
                <a:gd name="connsiteY69" fmla="*/ 1942748 h 4333875"/>
                <a:gd name="connsiteX70" fmla="*/ 1506664 w 5343525"/>
                <a:gd name="connsiteY70" fmla="*/ 1942748 h 4333875"/>
                <a:gd name="connsiteX71" fmla="*/ 1506664 w 5343525"/>
                <a:gd name="connsiteY71" fmla="*/ 1732350 h 4333875"/>
                <a:gd name="connsiteX72" fmla="*/ 1422502 w 5343525"/>
                <a:gd name="connsiteY72" fmla="*/ 1732350 h 4333875"/>
                <a:gd name="connsiteX73" fmla="*/ 1422502 w 5343525"/>
                <a:gd name="connsiteY73" fmla="*/ 1579340 h 4333875"/>
                <a:gd name="connsiteX74" fmla="*/ 1388078 w 5343525"/>
                <a:gd name="connsiteY74" fmla="*/ 1579340 h 4333875"/>
                <a:gd name="connsiteX75" fmla="*/ 1388078 w 5343525"/>
                <a:gd name="connsiteY75" fmla="*/ 1414853 h 4333875"/>
                <a:gd name="connsiteX76" fmla="*/ 1349826 w 5343525"/>
                <a:gd name="connsiteY76" fmla="*/ 1414853 h 4333875"/>
                <a:gd name="connsiteX77" fmla="*/ 1349826 w 5343525"/>
                <a:gd name="connsiteY77" fmla="*/ 1227411 h 4333875"/>
                <a:gd name="connsiteX78" fmla="*/ 1277141 w 5343525"/>
                <a:gd name="connsiteY78" fmla="*/ 1227411 h 4333875"/>
                <a:gd name="connsiteX79" fmla="*/ 1277141 w 5343525"/>
                <a:gd name="connsiteY79" fmla="*/ 1124131 h 4333875"/>
                <a:gd name="connsiteX80" fmla="*/ 1231240 w 5343525"/>
                <a:gd name="connsiteY80" fmla="*/ 1124131 h 4333875"/>
                <a:gd name="connsiteX81" fmla="*/ 1231240 w 5343525"/>
                <a:gd name="connsiteY81" fmla="*/ 948168 h 4333875"/>
                <a:gd name="connsiteX82" fmla="*/ 1158564 w 5343525"/>
                <a:gd name="connsiteY82" fmla="*/ 948168 h 4333875"/>
                <a:gd name="connsiteX83" fmla="*/ 1158564 w 5343525"/>
                <a:gd name="connsiteY83" fmla="*/ 913740 h 4333875"/>
                <a:gd name="connsiteX84" fmla="*/ 1108834 w 5343525"/>
                <a:gd name="connsiteY84" fmla="*/ 913740 h 4333875"/>
                <a:gd name="connsiteX85" fmla="*/ 1108834 w 5343525"/>
                <a:gd name="connsiteY85" fmla="*/ 875488 h 4333875"/>
                <a:gd name="connsiteX86" fmla="*/ 1066752 w 5343525"/>
                <a:gd name="connsiteY86" fmla="*/ 875488 h 4333875"/>
                <a:gd name="connsiteX87" fmla="*/ 1066752 w 5343525"/>
                <a:gd name="connsiteY87" fmla="*/ 764554 h 4333875"/>
                <a:gd name="connsiteX88" fmla="*/ 944343 w 5343525"/>
                <a:gd name="connsiteY88" fmla="*/ 764554 h 4333875"/>
                <a:gd name="connsiteX89" fmla="*/ 944343 w 5343525"/>
                <a:gd name="connsiteY89" fmla="*/ 642144 h 4333875"/>
                <a:gd name="connsiteX90" fmla="*/ 917566 w 5343525"/>
                <a:gd name="connsiteY90" fmla="*/ 642144 h 4333875"/>
                <a:gd name="connsiteX91" fmla="*/ 917566 w 5343525"/>
                <a:gd name="connsiteY91" fmla="*/ 557987 h 4333875"/>
                <a:gd name="connsiteX92" fmla="*/ 867837 w 5343525"/>
                <a:gd name="connsiteY92" fmla="*/ 557987 h 4333875"/>
                <a:gd name="connsiteX93" fmla="*/ 867837 w 5343525"/>
                <a:gd name="connsiteY93" fmla="*/ 527385 h 4333875"/>
                <a:gd name="connsiteX94" fmla="*/ 844885 w 5343525"/>
                <a:gd name="connsiteY94" fmla="*/ 527385 h 4333875"/>
                <a:gd name="connsiteX95" fmla="*/ 844885 w 5343525"/>
                <a:gd name="connsiteY95" fmla="*/ 477656 h 4333875"/>
                <a:gd name="connsiteX96" fmla="*/ 745427 w 5343525"/>
                <a:gd name="connsiteY96" fmla="*/ 477656 h 4333875"/>
                <a:gd name="connsiteX97" fmla="*/ 745427 w 5343525"/>
                <a:gd name="connsiteY97" fmla="*/ 450878 h 4333875"/>
                <a:gd name="connsiteX98" fmla="*/ 668921 w 5343525"/>
                <a:gd name="connsiteY98" fmla="*/ 450878 h 4333875"/>
                <a:gd name="connsiteX99" fmla="*/ 668921 w 5343525"/>
                <a:gd name="connsiteY99" fmla="*/ 424102 h 4333875"/>
                <a:gd name="connsiteX100" fmla="*/ 569464 w 5343525"/>
                <a:gd name="connsiteY100" fmla="*/ 424102 h 4333875"/>
                <a:gd name="connsiteX101" fmla="*/ 569464 w 5343525"/>
                <a:gd name="connsiteY101" fmla="*/ 355246 h 4333875"/>
                <a:gd name="connsiteX102" fmla="*/ 527385 w 5343525"/>
                <a:gd name="connsiteY102" fmla="*/ 355246 h 4333875"/>
                <a:gd name="connsiteX103" fmla="*/ 527385 w 5343525"/>
                <a:gd name="connsiteY103" fmla="*/ 313168 h 4333875"/>
                <a:gd name="connsiteX104" fmla="*/ 439403 w 5343525"/>
                <a:gd name="connsiteY104" fmla="*/ 313168 h 4333875"/>
                <a:gd name="connsiteX105" fmla="*/ 439403 w 5343525"/>
                <a:gd name="connsiteY105" fmla="*/ 232837 h 4333875"/>
                <a:gd name="connsiteX106" fmla="*/ 370547 w 5343525"/>
                <a:gd name="connsiteY106" fmla="*/ 232837 h 4333875"/>
                <a:gd name="connsiteX107" fmla="*/ 370547 w 5343525"/>
                <a:gd name="connsiteY107" fmla="*/ 190758 h 4333875"/>
                <a:gd name="connsiteX108" fmla="*/ 183108 w 5343525"/>
                <a:gd name="connsiteY108" fmla="*/ 190758 h 4333875"/>
                <a:gd name="connsiteX109" fmla="*/ 183108 w 5343525"/>
                <a:gd name="connsiteY109" fmla="*/ 110427 h 4333875"/>
                <a:gd name="connsiteX110" fmla="*/ 125728 w 5343525"/>
                <a:gd name="connsiteY110" fmla="*/ 110427 h 4333875"/>
                <a:gd name="connsiteX111" fmla="*/ 125728 w 5343525"/>
                <a:gd name="connsiteY111" fmla="*/ 45397 h 4333875"/>
                <a:gd name="connsiteX112" fmla="*/ 60698 w 5343525"/>
                <a:gd name="connsiteY112" fmla="*/ 45397 h 4333875"/>
                <a:gd name="connsiteX113" fmla="*/ 60698 w 5343525"/>
                <a:gd name="connsiteY113" fmla="*/ 7144 h 4333875"/>
                <a:gd name="connsiteX114" fmla="*/ 7144 w 5343525"/>
                <a:gd name="connsiteY114" fmla="*/ 7144 h 433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5343525" h="4333875">
                  <a:moveTo>
                    <a:pt x="5343440" y="4329732"/>
                  </a:moveTo>
                  <a:lnTo>
                    <a:pt x="5343440" y="4272353"/>
                  </a:lnTo>
                  <a:lnTo>
                    <a:pt x="4819374" y="4272353"/>
                  </a:lnTo>
                  <a:lnTo>
                    <a:pt x="4819374" y="4218804"/>
                  </a:lnTo>
                  <a:lnTo>
                    <a:pt x="4329732" y="4218804"/>
                  </a:lnTo>
                  <a:lnTo>
                    <a:pt x="4329732" y="4157596"/>
                  </a:lnTo>
                  <a:lnTo>
                    <a:pt x="3759765" y="4157596"/>
                  </a:lnTo>
                  <a:lnTo>
                    <a:pt x="3759765" y="4104037"/>
                  </a:lnTo>
                  <a:lnTo>
                    <a:pt x="3675612" y="4104037"/>
                  </a:lnTo>
                  <a:lnTo>
                    <a:pt x="3675612" y="4050487"/>
                  </a:lnTo>
                  <a:lnTo>
                    <a:pt x="3564674" y="4050487"/>
                  </a:lnTo>
                  <a:lnTo>
                    <a:pt x="3564674" y="3996938"/>
                  </a:lnTo>
                  <a:lnTo>
                    <a:pt x="3415484" y="3996938"/>
                  </a:lnTo>
                  <a:lnTo>
                    <a:pt x="3415484" y="3958676"/>
                  </a:lnTo>
                  <a:lnTo>
                    <a:pt x="3285430" y="3958676"/>
                  </a:lnTo>
                  <a:lnTo>
                    <a:pt x="3285430" y="3886000"/>
                  </a:lnTo>
                  <a:lnTo>
                    <a:pt x="3243348" y="3886000"/>
                  </a:lnTo>
                  <a:lnTo>
                    <a:pt x="3243348" y="3843919"/>
                  </a:lnTo>
                  <a:lnTo>
                    <a:pt x="3208925" y="3843919"/>
                  </a:lnTo>
                  <a:lnTo>
                    <a:pt x="3208925" y="3771243"/>
                  </a:lnTo>
                  <a:lnTo>
                    <a:pt x="3155366" y="3771243"/>
                  </a:lnTo>
                  <a:lnTo>
                    <a:pt x="3155366" y="3717684"/>
                  </a:lnTo>
                  <a:lnTo>
                    <a:pt x="3067384" y="3717684"/>
                  </a:lnTo>
                  <a:lnTo>
                    <a:pt x="3067384" y="3656486"/>
                  </a:lnTo>
                  <a:lnTo>
                    <a:pt x="3044438" y="3656486"/>
                  </a:lnTo>
                  <a:lnTo>
                    <a:pt x="3044438" y="3606756"/>
                  </a:lnTo>
                  <a:lnTo>
                    <a:pt x="2922022" y="3606756"/>
                  </a:lnTo>
                  <a:lnTo>
                    <a:pt x="2922022" y="3564674"/>
                  </a:lnTo>
                  <a:lnTo>
                    <a:pt x="2883770" y="3564674"/>
                  </a:lnTo>
                  <a:lnTo>
                    <a:pt x="2883770" y="3488169"/>
                  </a:lnTo>
                  <a:lnTo>
                    <a:pt x="2845518" y="3488169"/>
                  </a:lnTo>
                  <a:lnTo>
                    <a:pt x="2845518" y="3419313"/>
                  </a:lnTo>
                  <a:lnTo>
                    <a:pt x="2723112" y="3419313"/>
                  </a:lnTo>
                  <a:lnTo>
                    <a:pt x="2723112" y="3338979"/>
                  </a:lnTo>
                  <a:lnTo>
                    <a:pt x="2642778" y="3338979"/>
                  </a:lnTo>
                  <a:lnTo>
                    <a:pt x="2642778" y="3258645"/>
                  </a:lnTo>
                  <a:lnTo>
                    <a:pt x="2596877" y="3258645"/>
                  </a:lnTo>
                  <a:lnTo>
                    <a:pt x="2596877" y="3224222"/>
                  </a:lnTo>
                  <a:lnTo>
                    <a:pt x="2436209" y="3224222"/>
                  </a:lnTo>
                  <a:lnTo>
                    <a:pt x="2436209" y="3113285"/>
                  </a:lnTo>
                  <a:lnTo>
                    <a:pt x="2355876" y="3113285"/>
                  </a:lnTo>
                  <a:lnTo>
                    <a:pt x="2355876" y="3075032"/>
                  </a:lnTo>
                  <a:lnTo>
                    <a:pt x="2229641" y="3075032"/>
                  </a:lnTo>
                  <a:lnTo>
                    <a:pt x="2229641" y="3040609"/>
                  </a:lnTo>
                  <a:lnTo>
                    <a:pt x="2153136" y="3040609"/>
                  </a:lnTo>
                  <a:lnTo>
                    <a:pt x="2153136" y="2998527"/>
                  </a:lnTo>
                  <a:lnTo>
                    <a:pt x="2072802" y="2998527"/>
                  </a:lnTo>
                  <a:lnTo>
                    <a:pt x="2072802" y="2956455"/>
                  </a:lnTo>
                  <a:lnTo>
                    <a:pt x="2019252" y="2956455"/>
                  </a:lnTo>
                  <a:lnTo>
                    <a:pt x="2019252" y="2899067"/>
                  </a:lnTo>
                  <a:lnTo>
                    <a:pt x="1977171" y="2899067"/>
                  </a:lnTo>
                  <a:lnTo>
                    <a:pt x="1977171" y="2795788"/>
                  </a:lnTo>
                  <a:lnTo>
                    <a:pt x="1935099" y="2795788"/>
                  </a:lnTo>
                  <a:lnTo>
                    <a:pt x="1935099" y="2711634"/>
                  </a:lnTo>
                  <a:lnTo>
                    <a:pt x="1896847" y="2711634"/>
                  </a:lnTo>
                  <a:lnTo>
                    <a:pt x="1896847" y="2543318"/>
                  </a:lnTo>
                  <a:lnTo>
                    <a:pt x="1877720" y="2543318"/>
                  </a:lnTo>
                  <a:lnTo>
                    <a:pt x="1877720" y="2462984"/>
                  </a:lnTo>
                  <a:lnTo>
                    <a:pt x="1831810" y="2462984"/>
                  </a:lnTo>
                  <a:lnTo>
                    <a:pt x="1831810" y="2394128"/>
                  </a:lnTo>
                  <a:lnTo>
                    <a:pt x="1789738" y="2394128"/>
                  </a:lnTo>
                  <a:lnTo>
                    <a:pt x="1789738" y="2375002"/>
                  </a:lnTo>
                  <a:lnTo>
                    <a:pt x="1720882" y="2375002"/>
                  </a:lnTo>
                  <a:lnTo>
                    <a:pt x="1720882" y="2317623"/>
                  </a:lnTo>
                  <a:lnTo>
                    <a:pt x="1682629" y="2317623"/>
                  </a:lnTo>
                  <a:lnTo>
                    <a:pt x="1682629" y="2248767"/>
                  </a:lnTo>
                  <a:lnTo>
                    <a:pt x="1629070" y="2248767"/>
                  </a:lnTo>
                  <a:lnTo>
                    <a:pt x="1629070" y="2080460"/>
                  </a:lnTo>
                  <a:lnTo>
                    <a:pt x="1575521" y="2080460"/>
                  </a:lnTo>
                  <a:lnTo>
                    <a:pt x="1575521" y="1942748"/>
                  </a:lnTo>
                  <a:lnTo>
                    <a:pt x="1506664" y="1942748"/>
                  </a:lnTo>
                  <a:lnTo>
                    <a:pt x="1506664" y="1732350"/>
                  </a:lnTo>
                  <a:lnTo>
                    <a:pt x="1422502" y="1732350"/>
                  </a:lnTo>
                  <a:lnTo>
                    <a:pt x="1422502" y="1579340"/>
                  </a:lnTo>
                  <a:lnTo>
                    <a:pt x="1388078" y="1579340"/>
                  </a:lnTo>
                  <a:lnTo>
                    <a:pt x="1388078" y="1414853"/>
                  </a:lnTo>
                  <a:lnTo>
                    <a:pt x="1349826" y="1414853"/>
                  </a:lnTo>
                  <a:lnTo>
                    <a:pt x="1349826" y="1227411"/>
                  </a:lnTo>
                  <a:lnTo>
                    <a:pt x="1277141" y="1227411"/>
                  </a:lnTo>
                  <a:lnTo>
                    <a:pt x="1277141" y="1124131"/>
                  </a:lnTo>
                  <a:lnTo>
                    <a:pt x="1231240" y="1124131"/>
                  </a:lnTo>
                  <a:lnTo>
                    <a:pt x="1231240" y="948168"/>
                  </a:lnTo>
                  <a:lnTo>
                    <a:pt x="1158564" y="948168"/>
                  </a:lnTo>
                  <a:lnTo>
                    <a:pt x="1158564" y="913740"/>
                  </a:lnTo>
                  <a:lnTo>
                    <a:pt x="1108834" y="913740"/>
                  </a:lnTo>
                  <a:lnTo>
                    <a:pt x="1108834" y="875488"/>
                  </a:lnTo>
                  <a:lnTo>
                    <a:pt x="1066752" y="875488"/>
                  </a:lnTo>
                  <a:lnTo>
                    <a:pt x="1066752" y="764554"/>
                  </a:lnTo>
                  <a:lnTo>
                    <a:pt x="944343" y="764554"/>
                  </a:lnTo>
                  <a:lnTo>
                    <a:pt x="944343" y="642144"/>
                  </a:lnTo>
                  <a:lnTo>
                    <a:pt x="917566" y="642144"/>
                  </a:lnTo>
                  <a:lnTo>
                    <a:pt x="917566" y="557987"/>
                  </a:lnTo>
                  <a:lnTo>
                    <a:pt x="867837" y="557987"/>
                  </a:lnTo>
                  <a:lnTo>
                    <a:pt x="867837" y="527385"/>
                  </a:lnTo>
                  <a:lnTo>
                    <a:pt x="844885" y="527385"/>
                  </a:lnTo>
                  <a:lnTo>
                    <a:pt x="844885" y="477656"/>
                  </a:lnTo>
                  <a:lnTo>
                    <a:pt x="745427" y="477656"/>
                  </a:lnTo>
                  <a:lnTo>
                    <a:pt x="745427" y="450878"/>
                  </a:lnTo>
                  <a:lnTo>
                    <a:pt x="668921" y="450878"/>
                  </a:lnTo>
                  <a:lnTo>
                    <a:pt x="668921" y="424102"/>
                  </a:lnTo>
                  <a:lnTo>
                    <a:pt x="569464" y="424102"/>
                  </a:lnTo>
                  <a:lnTo>
                    <a:pt x="569464" y="355246"/>
                  </a:lnTo>
                  <a:lnTo>
                    <a:pt x="527385" y="355246"/>
                  </a:lnTo>
                  <a:lnTo>
                    <a:pt x="527385" y="313168"/>
                  </a:lnTo>
                  <a:lnTo>
                    <a:pt x="439403" y="313168"/>
                  </a:lnTo>
                  <a:lnTo>
                    <a:pt x="439403" y="232837"/>
                  </a:lnTo>
                  <a:lnTo>
                    <a:pt x="370547" y="232837"/>
                  </a:lnTo>
                  <a:lnTo>
                    <a:pt x="370547" y="190758"/>
                  </a:lnTo>
                  <a:lnTo>
                    <a:pt x="183108" y="190758"/>
                  </a:lnTo>
                  <a:lnTo>
                    <a:pt x="183108" y="110427"/>
                  </a:lnTo>
                  <a:lnTo>
                    <a:pt x="125728" y="110427"/>
                  </a:lnTo>
                  <a:lnTo>
                    <a:pt x="125728" y="45397"/>
                  </a:lnTo>
                  <a:lnTo>
                    <a:pt x="60698" y="45397"/>
                  </a:lnTo>
                  <a:lnTo>
                    <a:pt x="60698" y="7144"/>
                  </a:lnTo>
                  <a:lnTo>
                    <a:pt x="7144" y="7144"/>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196" name="Freeform: Shape 86">
              <a:extLst>
                <a:ext uri="{FF2B5EF4-FFF2-40B4-BE49-F238E27FC236}">
                  <a16:creationId xmlns:a16="http://schemas.microsoft.com/office/drawing/2014/main" id="{67290E6C-373B-423B-84E7-072D4E2D41B8}"/>
                </a:ext>
              </a:extLst>
            </p:cNvPr>
            <p:cNvSpPr/>
            <p:nvPr/>
          </p:nvSpPr>
          <p:spPr>
            <a:xfrm>
              <a:off x="2174964" y="1401633"/>
              <a:ext cx="9525" cy="76200"/>
            </a:xfrm>
            <a:custGeom>
              <a:avLst/>
              <a:gdLst>
                <a:gd name="connsiteX0" fmla="*/ 4521 w 0"/>
                <a:gd name="connsiteY0" fmla="*/ 4521 h 76200"/>
                <a:gd name="connsiteX1" fmla="*/ 4521 w 0"/>
                <a:gd name="connsiteY1" fmla="*/ 76521 h 76200"/>
                <a:gd name="connsiteX2" fmla="*/ 4521 w 0"/>
                <a:gd name="connsiteY2" fmla="*/ 76521 h 76200"/>
              </a:gdLst>
              <a:ahLst/>
              <a:cxnLst>
                <a:cxn ang="0">
                  <a:pos x="connsiteX0" y="connsiteY0"/>
                </a:cxn>
                <a:cxn ang="0">
                  <a:pos x="connsiteX1" y="connsiteY1"/>
                </a:cxn>
                <a:cxn ang="0">
                  <a:pos x="connsiteX2" y="connsiteY2"/>
                </a:cxn>
              </a:cxnLst>
              <a:rect l="l" t="t" r="r" b="b"/>
              <a:pathLst>
                <a:path h="76200">
                  <a:moveTo>
                    <a:pt x="4521" y="4521"/>
                  </a:moveTo>
                  <a:lnTo>
                    <a:pt x="4521" y="76521"/>
                  </a:lnTo>
                  <a:lnTo>
                    <a:pt x="4521" y="76521"/>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197" name="Freeform: Shape 87">
              <a:extLst>
                <a:ext uri="{FF2B5EF4-FFF2-40B4-BE49-F238E27FC236}">
                  <a16:creationId xmlns:a16="http://schemas.microsoft.com/office/drawing/2014/main" id="{B98DC42A-F8F3-4387-A5A8-06A899CDDB3E}"/>
                </a:ext>
              </a:extLst>
            </p:cNvPr>
            <p:cNvSpPr/>
            <p:nvPr/>
          </p:nvSpPr>
          <p:spPr>
            <a:xfrm>
              <a:off x="3008775" y="2173401"/>
              <a:ext cx="76200" cy="9525"/>
            </a:xfrm>
            <a:custGeom>
              <a:avLst/>
              <a:gdLst>
                <a:gd name="connsiteX0" fmla="*/ 4782 w 76200"/>
                <a:gd name="connsiteY0" fmla="*/ 4782 h 9525"/>
                <a:gd name="connsiteX1" fmla="*/ 71638 w 76200"/>
                <a:gd name="connsiteY1" fmla="*/ 4782 h 9525"/>
                <a:gd name="connsiteX2" fmla="*/ 71638 w 76200"/>
                <a:gd name="connsiteY2" fmla="*/ 4782 h 9525"/>
                <a:gd name="connsiteX3" fmla="*/ 76782 w 76200"/>
                <a:gd name="connsiteY3" fmla="*/ 4782 h 9525"/>
                <a:gd name="connsiteX4" fmla="*/ 76782 w 76200"/>
                <a:gd name="connsiteY4" fmla="*/ 4782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9525">
                  <a:moveTo>
                    <a:pt x="4782" y="4782"/>
                  </a:moveTo>
                  <a:lnTo>
                    <a:pt x="71638" y="4782"/>
                  </a:lnTo>
                  <a:lnTo>
                    <a:pt x="71638" y="4782"/>
                  </a:lnTo>
                  <a:lnTo>
                    <a:pt x="76782" y="4782"/>
                  </a:lnTo>
                  <a:lnTo>
                    <a:pt x="76782" y="4782"/>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198" name="Freeform: Shape 88">
              <a:extLst>
                <a:ext uri="{FF2B5EF4-FFF2-40B4-BE49-F238E27FC236}">
                  <a16:creationId xmlns:a16="http://schemas.microsoft.com/office/drawing/2014/main" id="{CC058988-11E6-471B-BC2D-55B35E19EA65}"/>
                </a:ext>
              </a:extLst>
            </p:cNvPr>
            <p:cNvSpPr/>
            <p:nvPr/>
          </p:nvSpPr>
          <p:spPr>
            <a:xfrm>
              <a:off x="2213064" y="1401633"/>
              <a:ext cx="9525" cy="76200"/>
            </a:xfrm>
            <a:custGeom>
              <a:avLst/>
              <a:gdLst>
                <a:gd name="connsiteX0" fmla="*/ 4521 w 0"/>
                <a:gd name="connsiteY0" fmla="*/ 4521 h 76200"/>
                <a:gd name="connsiteX1" fmla="*/ 4521 w 0"/>
                <a:gd name="connsiteY1" fmla="*/ 76521 h 76200"/>
                <a:gd name="connsiteX2" fmla="*/ 4521 w 0"/>
                <a:gd name="connsiteY2" fmla="*/ 76521 h 76200"/>
              </a:gdLst>
              <a:ahLst/>
              <a:cxnLst>
                <a:cxn ang="0">
                  <a:pos x="connsiteX0" y="connsiteY0"/>
                </a:cxn>
                <a:cxn ang="0">
                  <a:pos x="connsiteX1" y="connsiteY1"/>
                </a:cxn>
                <a:cxn ang="0">
                  <a:pos x="connsiteX2" y="connsiteY2"/>
                </a:cxn>
              </a:cxnLst>
              <a:rect l="l" t="t" r="r" b="b"/>
              <a:pathLst>
                <a:path h="76200">
                  <a:moveTo>
                    <a:pt x="4521" y="4521"/>
                  </a:moveTo>
                  <a:lnTo>
                    <a:pt x="4521" y="76521"/>
                  </a:lnTo>
                  <a:lnTo>
                    <a:pt x="4521" y="76521"/>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199" name="Freeform: Shape 89">
              <a:extLst>
                <a:ext uri="{FF2B5EF4-FFF2-40B4-BE49-F238E27FC236}">
                  <a16:creationId xmlns:a16="http://schemas.microsoft.com/office/drawing/2014/main" id="{48C0F702-CF22-4800-9C0B-53DE8D3D4C49}"/>
                </a:ext>
              </a:extLst>
            </p:cNvPr>
            <p:cNvSpPr/>
            <p:nvPr/>
          </p:nvSpPr>
          <p:spPr>
            <a:xfrm>
              <a:off x="2289265" y="1458783"/>
              <a:ext cx="9525" cy="76200"/>
            </a:xfrm>
            <a:custGeom>
              <a:avLst/>
              <a:gdLst>
                <a:gd name="connsiteX0" fmla="*/ 4521 w 0"/>
                <a:gd name="connsiteY0" fmla="*/ 4521 h 76200"/>
                <a:gd name="connsiteX1" fmla="*/ 4521 w 0"/>
                <a:gd name="connsiteY1" fmla="*/ 76521 h 76200"/>
                <a:gd name="connsiteX2" fmla="*/ 4521 w 0"/>
                <a:gd name="connsiteY2" fmla="*/ 76521 h 76200"/>
              </a:gdLst>
              <a:ahLst/>
              <a:cxnLst>
                <a:cxn ang="0">
                  <a:pos x="connsiteX0" y="connsiteY0"/>
                </a:cxn>
                <a:cxn ang="0">
                  <a:pos x="connsiteX1" y="connsiteY1"/>
                </a:cxn>
                <a:cxn ang="0">
                  <a:pos x="connsiteX2" y="connsiteY2"/>
                </a:cxn>
              </a:cxnLst>
              <a:rect l="l" t="t" r="r" b="b"/>
              <a:pathLst>
                <a:path h="76200">
                  <a:moveTo>
                    <a:pt x="4521" y="4521"/>
                  </a:moveTo>
                  <a:lnTo>
                    <a:pt x="4521" y="76521"/>
                  </a:lnTo>
                  <a:lnTo>
                    <a:pt x="4521" y="76521"/>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200" name="Freeform: Shape 90">
              <a:extLst>
                <a:ext uri="{FF2B5EF4-FFF2-40B4-BE49-F238E27FC236}">
                  <a16:creationId xmlns:a16="http://schemas.microsoft.com/office/drawing/2014/main" id="{45DDADCA-1AA5-4248-BB70-12439F9AF0E6}"/>
                </a:ext>
              </a:extLst>
            </p:cNvPr>
            <p:cNvSpPr/>
            <p:nvPr/>
          </p:nvSpPr>
          <p:spPr>
            <a:xfrm>
              <a:off x="2365465" y="1534983"/>
              <a:ext cx="9525" cy="76200"/>
            </a:xfrm>
            <a:custGeom>
              <a:avLst/>
              <a:gdLst>
                <a:gd name="connsiteX0" fmla="*/ 4521 w 0"/>
                <a:gd name="connsiteY0" fmla="*/ 4521 h 76200"/>
                <a:gd name="connsiteX1" fmla="*/ 4521 w 0"/>
                <a:gd name="connsiteY1" fmla="*/ 76521 h 76200"/>
                <a:gd name="connsiteX2" fmla="*/ 4521 w 0"/>
                <a:gd name="connsiteY2" fmla="*/ 76521 h 76200"/>
              </a:gdLst>
              <a:ahLst/>
              <a:cxnLst>
                <a:cxn ang="0">
                  <a:pos x="connsiteX0" y="connsiteY0"/>
                </a:cxn>
                <a:cxn ang="0">
                  <a:pos x="connsiteX1" y="connsiteY1"/>
                </a:cxn>
                <a:cxn ang="0">
                  <a:pos x="connsiteX2" y="connsiteY2"/>
                </a:cxn>
              </a:cxnLst>
              <a:rect l="l" t="t" r="r" b="b"/>
              <a:pathLst>
                <a:path h="76200">
                  <a:moveTo>
                    <a:pt x="4521" y="4521"/>
                  </a:moveTo>
                  <a:lnTo>
                    <a:pt x="4521" y="76521"/>
                  </a:lnTo>
                  <a:lnTo>
                    <a:pt x="4521" y="76521"/>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201" name="Freeform: Shape 91">
              <a:extLst>
                <a:ext uri="{FF2B5EF4-FFF2-40B4-BE49-F238E27FC236}">
                  <a16:creationId xmlns:a16="http://schemas.microsoft.com/office/drawing/2014/main" id="{F814D6CC-4DBF-4A55-9A51-67EF6D4B8D51}"/>
                </a:ext>
              </a:extLst>
            </p:cNvPr>
            <p:cNvSpPr/>
            <p:nvPr/>
          </p:nvSpPr>
          <p:spPr>
            <a:xfrm>
              <a:off x="2460715" y="1649283"/>
              <a:ext cx="9525" cy="76200"/>
            </a:xfrm>
            <a:custGeom>
              <a:avLst/>
              <a:gdLst>
                <a:gd name="connsiteX0" fmla="*/ 4521 w 0"/>
                <a:gd name="connsiteY0" fmla="*/ 4521 h 76200"/>
                <a:gd name="connsiteX1" fmla="*/ 4521 w 0"/>
                <a:gd name="connsiteY1" fmla="*/ 76521 h 76200"/>
                <a:gd name="connsiteX2" fmla="*/ 4521 w 0"/>
                <a:gd name="connsiteY2" fmla="*/ 76521 h 76200"/>
              </a:gdLst>
              <a:ahLst/>
              <a:cxnLst>
                <a:cxn ang="0">
                  <a:pos x="connsiteX0" y="connsiteY0"/>
                </a:cxn>
                <a:cxn ang="0">
                  <a:pos x="connsiteX1" y="connsiteY1"/>
                </a:cxn>
                <a:cxn ang="0">
                  <a:pos x="connsiteX2" y="connsiteY2"/>
                </a:cxn>
              </a:cxnLst>
              <a:rect l="l" t="t" r="r" b="b"/>
              <a:pathLst>
                <a:path h="76200">
                  <a:moveTo>
                    <a:pt x="4521" y="4521"/>
                  </a:moveTo>
                  <a:lnTo>
                    <a:pt x="4521" y="76521"/>
                  </a:lnTo>
                  <a:lnTo>
                    <a:pt x="4521" y="76521"/>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202" name="Freeform: Shape 92">
              <a:extLst>
                <a:ext uri="{FF2B5EF4-FFF2-40B4-BE49-F238E27FC236}">
                  <a16:creationId xmlns:a16="http://schemas.microsoft.com/office/drawing/2014/main" id="{1C95C239-59B1-409F-973F-85639E25CC09}"/>
                </a:ext>
              </a:extLst>
            </p:cNvPr>
            <p:cNvSpPr/>
            <p:nvPr/>
          </p:nvSpPr>
          <p:spPr>
            <a:xfrm>
              <a:off x="2498815" y="1649283"/>
              <a:ext cx="9525" cy="76200"/>
            </a:xfrm>
            <a:custGeom>
              <a:avLst/>
              <a:gdLst>
                <a:gd name="connsiteX0" fmla="*/ 4521 w 0"/>
                <a:gd name="connsiteY0" fmla="*/ 4521 h 76200"/>
                <a:gd name="connsiteX1" fmla="*/ 4521 w 0"/>
                <a:gd name="connsiteY1" fmla="*/ 76521 h 76200"/>
                <a:gd name="connsiteX2" fmla="*/ 4521 w 0"/>
                <a:gd name="connsiteY2" fmla="*/ 76521 h 76200"/>
              </a:gdLst>
              <a:ahLst/>
              <a:cxnLst>
                <a:cxn ang="0">
                  <a:pos x="connsiteX0" y="connsiteY0"/>
                </a:cxn>
                <a:cxn ang="0">
                  <a:pos x="connsiteX1" y="connsiteY1"/>
                </a:cxn>
                <a:cxn ang="0">
                  <a:pos x="connsiteX2" y="connsiteY2"/>
                </a:cxn>
              </a:cxnLst>
              <a:rect l="l" t="t" r="r" b="b"/>
              <a:pathLst>
                <a:path h="76200">
                  <a:moveTo>
                    <a:pt x="4521" y="4521"/>
                  </a:moveTo>
                  <a:lnTo>
                    <a:pt x="4521" y="76521"/>
                  </a:lnTo>
                  <a:lnTo>
                    <a:pt x="4521" y="76521"/>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203" name="Freeform: Shape 93">
              <a:extLst>
                <a:ext uri="{FF2B5EF4-FFF2-40B4-BE49-F238E27FC236}">
                  <a16:creationId xmlns:a16="http://schemas.microsoft.com/office/drawing/2014/main" id="{CC35B42F-BF06-4EDA-87FF-CD78E7D1D484}"/>
                </a:ext>
              </a:extLst>
            </p:cNvPr>
            <p:cNvSpPr/>
            <p:nvPr/>
          </p:nvSpPr>
          <p:spPr>
            <a:xfrm>
              <a:off x="2536915" y="1649283"/>
              <a:ext cx="9525" cy="76200"/>
            </a:xfrm>
            <a:custGeom>
              <a:avLst/>
              <a:gdLst>
                <a:gd name="connsiteX0" fmla="*/ 4521 w 0"/>
                <a:gd name="connsiteY0" fmla="*/ 4521 h 76200"/>
                <a:gd name="connsiteX1" fmla="*/ 4521 w 0"/>
                <a:gd name="connsiteY1" fmla="*/ 76521 h 76200"/>
                <a:gd name="connsiteX2" fmla="*/ 4521 w 0"/>
                <a:gd name="connsiteY2" fmla="*/ 76521 h 76200"/>
              </a:gdLst>
              <a:ahLst/>
              <a:cxnLst>
                <a:cxn ang="0">
                  <a:pos x="connsiteX0" y="connsiteY0"/>
                </a:cxn>
                <a:cxn ang="0">
                  <a:pos x="connsiteX1" y="connsiteY1"/>
                </a:cxn>
                <a:cxn ang="0">
                  <a:pos x="connsiteX2" y="connsiteY2"/>
                </a:cxn>
              </a:cxnLst>
              <a:rect l="l" t="t" r="r" b="b"/>
              <a:pathLst>
                <a:path h="76200">
                  <a:moveTo>
                    <a:pt x="4521" y="4521"/>
                  </a:moveTo>
                  <a:lnTo>
                    <a:pt x="4521" y="76521"/>
                  </a:lnTo>
                  <a:lnTo>
                    <a:pt x="4521" y="76521"/>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204" name="Freeform: Shape 94">
              <a:extLst>
                <a:ext uri="{FF2B5EF4-FFF2-40B4-BE49-F238E27FC236}">
                  <a16:creationId xmlns:a16="http://schemas.microsoft.com/office/drawing/2014/main" id="{79583397-D008-4CA2-AA23-6FAE8F9980A6}"/>
                </a:ext>
              </a:extLst>
            </p:cNvPr>
            <p:cNvSpPr/>
            <p:nvPr/>
          </p:nvSpPr>
          <p:spPr>
            <a:xfrm>
              <a:off x="2575016" y="1649283"/>
              <a:ext cx="9525" cy="76200"/>
            </a:xfrm>
            <a:custGeom>
              <a:avLst/>
              <a:gdLst>
                <a:gd name="connsiteX0" fmla="*/ 4521 w 0"/>
                <a:gd name="connsiteY0" fmla="*/ 4521 h 76200"/>
                <a:gd name="connsiteX1" fmla="*/ 4521 w 0"/>
                <a:gd name="connsiteY1" fmla="*/ 76521 h 76200"/>
                <a:gd name="connsiteX2" fmla="*/ 4521 w 0"/>
                <a:gd name="connsiteY2" fmla="*/ 76521 h 76200"/>
              </a:gdLst>
              <a:ahLst/>
              <a:cxnLst>
                <a:cxn ang="0">
                  <a:pos x="connsiteX0" y="connsiteY0"/>
                </a:cxn>
                <a:cxn ang="0">
                  <a:pos x="connsiteX1" y="connsiteY1"/>
                </a:cxn>
                <a:cxn ang="0">
                  <a:pos x="connsiteX2" y="connsiteY2"/>
                </a:cxn>
              </a:cxnLst>
              <a:rect l="l" t="t" r="r" b="b"/>
              <a:pathLst>
                <a:path h="76200">
                  <a:moveTo>
                    <a:pt x="4521" y="4521"/>
                  </a:moveTo>
                  <a:lnTo>
                    <a:pt x="4521" y="76521"/>
                  </a:lnTo>
                  <a:lnTo>
                    <a:pt x="4521" y="76521"/>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205" name="Freeform: Shape 1023">
              <a:extLst>
                <a:ext uri="{FF2B5EF4-FFF2-40B4-BE49-F238E27FC236}">
                  <a16:creationId xmlns:a16="http://schemas.microsoft.com/office/drawing/2014/main" id="{475B5813-9EF6-4448-AD3B-0413026BCE2C}"/>
                </a:ext>
              </a:extLst>
            </p:cNvPr>
            <p:cNvSpPr/>
            <p:nvPr/>
          </p:nvSpPr>
          <p:spPr>
            <a:xfrm>
              <a:off x="2594066" y="1668333"/>
              <a:ext cx="9525" cy="76200"/>
            </a:xfrm>
            <a:custGeom>
              <a:avLst/>
              <a:gdLst>
                <a:gd name="connsiteX0" fmla="*/ 4521 w 0"/>
                <a:gd name="connsiteY0" fmla="*/ 4521 h 76200"/>
                <a:gd name="connsiteX1" fmla="*/ 4521 w 0"/>
                <a:gd name="connsiteY1" fmla="*/ 76521 h 76200"/>
                <a:gd name="connsiteX2" fmla="*/ 4521 w 0"/>
                <a:gd name="connsiteY2" fmla="*/ 76521 h 76200"/>
              </a:gdLst>
              <a:ahLst/>
              <a:cxnLst>
                <a:cxn ang="0">
                  <a:pos x="connsiteX0" y="connsiteY0"/>
                </a:cxn>
                <a:cxn ang="0">
                  <a:pos x="connsiteX1" y="connsiteY1"/>
                </a:cxn>
                <a:cxn ang="0">
                  <a:pos x="connsiteX2" y="connsiteY2"/>
                </a:cxn>
              </a:cxnLst>
              <a:rect l="l" t="t" r="r" b="b"/>
              <a:pathLst>
                <a:path h="76200">
                  <a:moveTo>
                    <a:pt x="4521" y="4521"/>
                  </a:moveTo>
                  <a:lnTo>
                    <a:pt x="4521" y="76521"/>
                  </a:lnTo>
                  <a:lnTo>
                    <a:pt x="4521" y="76521"/>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206" name="Freeform: Shape 1024">
              <a:extLst>
                <a:ext uri="{FF2B5EF4-FFF2-40B4-BE49-F238E27FC236}">
                  <a16:creationId xmlns:a16="http://schemas.microsoft.com/office/drawing/2014/main" id="{25B64EC2-03D8-48C8-9A4E-7D39EAABAACA}"/>
                </a:ext>
              </a:extLst>
            </p:cNvPr>
            <p:cNvSpPr/>
            <p:nvPr/>
          </p:nvSpPr>
          <p:spPr>
            <a:xfrm>
              <a:off x="2613116" y="1668333"/>
              <a:ext cx="9525" cy="76200"/>
            </a:xfrm>
            <a:custGeom>
              <a:avLst/>
              <a:gdLst>
                <a:gd name="connsiteX0" fmla="*/ 4521 w 0"/>
                <a:gd name="connsiteY0" fmla="*/ 4521 h 76200"/>
                <a:gd name="connsiteX1" fmla="*/ 4521 w 0"/>
                <a:gd name="connsiteY1" fmla="*/ 76521 h 76200"/>
                <a:gd name="connsiteX2" fmla="*/ 4521 w 0"/>
                <a:gd name="connsiteY2" fmla="*/ 76521 h 76200"/>
              </a:gdLst>
              <a:ahLst/>
              <a:cxnLst>
                <a:cxn ang="0">
                  <a:pos x="connsiteX0" y="connsiteY0"/>
                </a:cxn>
                <a:cxn ang="0">
                  <a:pos x="connsiteX1" y="connsiteY1"/>
                </a:cxn>
                <a:cxn ang="0">
                  <a:pos x="connsiteX2" y="connsiteY2"/>
                </a:cxn>
              </a:cxnLst>
              <a:rect l="l" t="t" r="r" b="b"/>
              <a:pathLst>
                <a:path h="76200">
                  <a:moveTo>
                    <a:pt x="4521" y="4521"/>
                  </a:moveTo>
                  <a:lnTo>
                    <a:pt x="4521" y="76521"/>
                  </a:lnTo>
                  <a:lnTo>
                    <a:pt x="4521" y="76521"/>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207" name="Freeform: Shape 1026">
              <a:extLst>
                <a:ext uri="{FF2B5EF4-FFF2-40B4-BE49-F238E27FC236}">
                  <a16:creationId xmlns:a16="http://schemas.microsoft.com/office/drawing/2014/main" id="{67C55D22-DEFA-4FA5-9DD6-BCF9C9DCAAF1}"/>
                </a:ext>
              </a:extLst>
            </p:cNvPr>
            <p:cNvSpPr/>
            <p:nvPr/>
          </p:nvSpPr>
          <p:spPr>
            <a:xfrm>
              <a:off x="2651216" y="1687383"/>
              <a:ext cx="9525" cy="76200"/>
            </a:xfrm>
            <a:custGeom>
              <a:avLst/>
              <a:gdLst>
                <a:gd name="connsiteX0" fmla="*/ 4521 w 0"/>
                <a:gd name="connsiteY0" fmla="*/ 4521 h 76200"/>
                <a:gd name="connsiteX1" fmla="*/ 4521 w 0"/>
                <a:gd name="connsiteY1" fmla="*/ 76521 h 76200"/>
                <a:gd name="connsiteX2" fmla="*/ 4521 w 0"/>
                <a:gd name="connsiteY2" fmla="*/ 76521 h 76200"/>
              </a:gdLst>
              <a:ahLst/>
              <a:cxnLst>
                <a:cxn ang="0">
                  <a:pos x="connsiteX0" y="connsiteY0"/>
                </a:cxn>
                <a:cxn ang="0">
                  <a:pos x="connsiteX1" y="connsiteY1"/>
                </a:cxn>
                <a:cxn ang="0">
                  <a:pos x="connsiteX2" y="connsiteY2"/>
                </a:cxn>
              </a:cxnLst>
              <a:rect l="l" t="t" r="r" b="b"/>
              <a:pathLst>
                <a:path h="76200">
                  <a:moveTo>
                    <a:pt x="4521" y="4521"/>
                  </a:moveTo>
                  <a:lnTo>
                    <a:pt x="4521" y="76521"/>
                  </a:lnTo>
                  <a:lnTo>
                    <a:pt x="4521" y="76521"/>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208" name="Freeform: Shape 1027">
              <a:extLst>
                <a:ext uri="{FF2B5EF4-FFF2-40B4-BE49-F238E27FC236}">
                  <a16:creationId xmlns:a16="http://schemas.microsoft.com/office/drawing/2014/main" id="{C61F3AD3-5402-4386-8C4B-842D19D46833}"/>
                </a:ext>
              </a:extLst>
            </p:cNvPr>
            <p:cNvSpPr/>
            <p:nvPr/>
          </p:nvSpPr>
          <p:spPr>
            <a:xfrm>
              <a:off x="2689316" y="1687383"/>
              <a:ext cx="9525" cy="76200"/>
            </a:xfrm>
            <a:custGeom>
              <a:avLst/>
              <a:gdLst>
                <a:gd name="connsiteX0" fmla="*/ 4521 w 0"/>
                <a:gd name="connsiteY0" fmla="*/ 4521 h 76200"/>
                <a:gd name="connsiteX1" fmla="*/ 4521 w 0"/>
                <a:gd name="connsiteY1" fmla="*/ 76521 h 76200"/>
                <a:gd name="connsiteX2" fmla="*/ 4521 w 0"/>
                <a:gd name="connsiteY2" fmla="*/ 76521 h 76200"/>
              </a:gdLst>
              <a:ahLst/>
              <a:cxnLst>
                <a:cxn ang="0">
                  <a:pos x="connsiteX0" y="connsiteY0"/>
                </a:cxn>
                <a:cxn ang="0">
                  <a:pos x="connsiteX1" y="connsiteY1"/>
                </a:cxn>
                <a:cxn ang="0">
                  <a:pos x="connsiteX2" y="connsiteY2"/>
                </a:cxn>
              </a:cxnLst>
              <a:rect l="l" t="t" r="r" b="b"/>
              <a:pathLst>
                <a:path h="76200">
                  <a:moveTo>
                    <a:pt x="4521" y="4521"/>
                  </a:moveTo>
                  <a:lnTo>
                    <a:pt x="4521" y="76521"/>
                  </a:lnTo>
                  <a:lnTo>
                    <a:pt x="4521" y="76521"/>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209" name="Freeform: Shape 1028">
              <a:extLst>
                <a:ext uri="{FF2B5EF4-FFF2-40B4-BE49-F238E27FC236}">
                  <a16:creationId xmlns:a16="http://schemas.microsoft.com/office/drawing/2014/main" id="{3893D778-B793-497F-9BA5-57631B1832AB}"/>
                </a:ext>
              </a:extLst>
            </p:cNvPr>
            <p:cNvSpPr/>
            <p:nvPr/>
          </p:nvSpPr>
          <p:spPr>
            <a:xfrm>
              <a:off x="2784567" y="1782633"/>
              <a:ext cx="9525" cy="76200"/>
            </a:xfrm>
            <a:custGeom>
              <a:avLst/>
              <a:gdLst>
                <a:gd name="connsiteX0" fmla="*/ 4521 w 0"/>
                <a:gd name="connsiteY0" fmla="*/ 4521 h 76200"/>
                <a:gd name="connsiteX1" fmla="*/ 4521 w 0"/>
                <a:gd name="connsiteY1" fmla="*/ 76521 h 76200"/>
                <a:gd name="connsiteX2" fmla="*/ 4521 w 0"/>
                <a:gd name="connsiteY2" fmla="*/ 76521 h 76200"/>
              </a:gdLst>
              <a:ahLst/>
              <a:cxnLst>
                <a:cxn ang="0">
                  <a:pos x="connsiteX0" y="connsiteY0"/>
                </a:cxn>
                <a:cxn ang="0">
                  <a:pos x="connsiteX1" y="connsiteY1"/>
                </a:cxn>
                <a:cxn ang="0">
                  <a:pos x="connsiteX2" y="connsiteY2"/>
                </a:cxn>
              </a:cxnLst>
              <a:rect l="l" t="t" r="r" b="b"/>
              <a:pathLst>
                <a:path h="76200">
                  <a:moveTo>
                    <a:pt x="4521" y="4521"/>
                  </a:moveTo>
                  <a:lnTo>
                    <a:pt x="4521" y="76521"/>
                  </a:lnTo>
                  <a:lnTo>
                    <a:pt x="4521" y="76521"/>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210" name="Freeform: Shape 1029">
              <a:extLst>
                <a:ext uri="{FF2B5EF4-FFF2-40B4-BE49-F238E27FC236}">
                  <a16:creationId xmlns:a16="http://schemas.microsoft.com/office/drawing/2014/main" id="{C42DFC31-B0FF-4D4A-83A0-AB0545DFD28B}"/>
                </a:ext>
              </a:extLst>
            </p:cNvPr>
            <p:cNvSpPr/>
            <p:nvPr/>
          </p:nvSpPr>
          <p:spPr>
            <a:xfrm>
              <a:off x="3051270" y="2163635"/>
              <a:ext cx="9525" cy="76200"/>
            </a:xfrm>
            <a:custGeom>
              <a:avLst/>
              <a:gdLst>
                <a:gd name="connsiteX0" fmla="*/ 4521 w 0"/>
                <a:gd name="connsiteY0" fmla="*/ 4521 h 76200"/>
                <a:gd name="connsiteX1" fmla="*/ 4521 w 0"/>
                <a:gd name="connsiteY1" fmla="*/ 76521 h 76200"/>
                <a:gd name="connsiteX2" fmla="*/ 4521 w 0"/>
                <a:gd name="connsiteY2" fmla="*/ 76521 h 76200"/>
              </a:gdLst>
              <a:ahLst/>
              <a:cxnLst>
                <a:cxn ang="0">
                  <a:pos x="connsiteX0" y="connsiteY0"/>
                </a:cxn>
                <a:cxn ang="0">
                  <a:pos x="connsiteX1" y="connsiteY1"/>
                </a:cxn>
                <a:cxn ang="0">
                  <a:pos x="connsiteX2" y="connsiteY2"/>
                </a:cxn>
              </a:cxnLst>
              <a:rect l="l" t="t" r="r" b="b"/>
              <a:pathLst>
                <a:path h="76200">
                  <a:moveTo>
                    <a:pt x="4521" y="4521"/>
                  </a:moveTo>
                  <a:lnTo>
                    <a:pt x="4521" y="76521"/>
                  </a:lnTo>
                  <a:lnTo>
                    <a:pt x="4521" y="76521"/>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211" name="Freeform: Shape 1030">
              <a:extLst>
                <a:ext uri="{FF2B5EF4-FFF2-40B4-BE49-F238E27FC236}">
                  <a16:creationId xmlns:a16="http://schemas.microsoft.com/office/drawing/2014/main" id="{B47B01F7-0828-4EC2-A3D2-C76C218E1E28}"/>
                </a:ext>
              </a:extLst>
            </p:cNvPr>
            <p:cNvSpPr/>
            <p:nvPr/>
          </p:nvSpPr>
          <p:spPr>
            <a:xfrm>
              <a:off x="3184620" y="2449386"/>
              <a:ext cx="9525" cy="76200"/>
            </a:xfrm>
            <a:custGeom>
              <a:avLst/>
              <a:gdLst>
                <a:gd name="connsiteX0" fmla="*/ 4521 w 0"/>
                <a:gd name="connsiteY0" fmla="*/ 4521 h 76200"/>
                <a:gd name="connsiteX1" fmla="*/ 4521 w 0"/>
                <a:gd name="connsiteY1" fmla="*/ 76520 h 76200"/>
                <a:gd name="connsiteX2" fmla="*/ 4521 w 0"/>
                <a:gd name="connsiteY2" fmla="*/ 76520 h 76200"/>
              </a:gdLst>
              <a:ahLst/>
              <a:cxnLst>
                <a:cxn ang="0">
                  <a:pos x="connsiteX0" y="connsiteY0"/>
                </a:cxn>
                <a:cxn ang="0">
                  <a:pos x="connsiteX1" y="connsiteY1"/>
                </a:cxn>
                <a:cxn ang="0">
                  <a:pos x="connsiteX2" y="connsiteY2"/>
                </a:cxn>
              </a:cxnLst>
              <a:rect l="l" t="t" r="r" b="b"/>
              <a:pathLst>
                <a:path h="76200">
                  <a:moveTo>
                    <a:pt x="4521" y="4521"/>
                  </a:moveTo>
                  <a:lnTo>
                    <a:pt x="4521" y="76520"/>
                  </a:lnTo>
                  <a:lnTo>
                    <a:pt x="4521" y="76520"/>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212" name="Freeform: Shape 1031">
              <a:extLst>
                <a:ext uri="{FF2B5EF4-FFF2-40B4-BE49-F238E27FC236}">
                  <a16:creationId xmlns:a16="http://schemas.microsoft.com/office/drawing/2014/main" id="{793F4CE1-3B42-4566-B6F5-762012F9CBA2}"/>
                </a:ext>
              </a:extLst>
            </p:cNvPr>
            <p:cNvSpPr/>
            <p:nvPr/>
          </p:nvSpPr>
          <p:spPr>
            <a:xfrm>
              <a:off x="3199275" y="2592504"/>
              <a:ext cx="76200" cy="9525"/>
            </a:xfrm>
            <a:custGeom>
              <a:avLst/>
              <a:gdLst>
                <a:gd name="connsiteX0" fmla="*/ 4782 w 76200"/>
                <a:gd name="connsiteY0" fmla="*/ 4782 h 9525"/>
                <a:gd name="connsiteX1" fmla="*/ 71638 w 76200"/>
                <a:gd name="connsiteY1" fmla="*/ 4782 h 9525"/>
                <a:gd name="connsiteX2" fmla="*/ 71638 w 76200"/>
                <a:gd name="connsiteY2" fmla="*/ 4782 h 9525"/>
                <a:gd name="connsiteX3" fmla="*/ 76782 w 76200"/>
                <a:gd name="connsiteY3" fmla="*/ 4782 h 9525"/>
                <a:gd name="connsiteX4" fmla="*/ 76782 w 76200"/>
                <a:gd name="connsiteY4" fmla="*/ 4782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9525">
                  <a:moveTo>
                    <a:pt x="4782" y="4782"/>
                  </a:moveTo>
                  <a:lnTo>
                    <a:pt x="71638" y="4782"/>
                  </a:lnTo>
                  <a:lnTo>
                    <a:pt x="71638" y="4782"/>
                  </a:lnTo>
                  <a:lnTo>
                    <a:pt x="76782" y="4782"/>
                  </a:lnTo>
                  <a:lnTo>
                    <a:pt x="76782" y="4782"/>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213" name="Freeform: Shape 1032">
              <a:extLst>
                <a:ext uri="{FF2B5EF4-FFF2-40B4-BE49-F238E27FC236}">
                  <a16:creationId xmlns:a16="http://schemas.microsoft.com/office/drawing/2014/main" id="{52F51EE6-43CE-4F8F-8851-09895C69E306}"/>
                </a:ext>
              </a:extLst>
            </p:cNvPr>
            <p:cNvSpPr/>
            <p:nvPr/>
          </p:nvSpPr>
          <p:spPr>
            <a:xfrm>
              <a:off x="3237375" y="2687754"/>
              <a:ext cx="76200" cy="9525"/>
            </a:xfrm>
            <a:custGeom>
              <a:avLst/>
              <a:gdLst>
                <a:gd name="connsiteX0" fmla="*/ 4782 w 76200"/>
                <a:gd name="connsiteY0" fmla="*/ 4782 h 9525"/>
                <a:gd name="connsiteX1" fmla="*/ 71638 w 76200"/>
                <a:gd name="connsiteY1" fmla="*/ 4782 h 9525"/>
                <a:gd name="connsiteX2" fmla="*/ 71638 w 76200"/>
                <a:gd name="connsiteY2" fmla="*/ 4782 h 9525"/>
                <a:gd name="connsiteX3" fmla="*/ 76782 w 76200"/>
                <a:gd name="connsiteY3" fmla="*/ 4782 h 9525"/>
                <a:gd name="connsiteX4" fmla="*/ 76782 w 76200"/>
                <a:gd name="connsiteY4" fmla="*/ 4782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9525">
                  <a:moveTo>
                    <a:pt x="4782" y="4782"/>
                  </a:moveTo>
                  <a:lnTo>
                    <a:pt x="71638" y="4782"/>
                  </a:lnTo>
                  <a:lnTo>
                    <a:pt x="71638" y="4782"/>
                  </a:lnTo>
                  <a:lnTo>
                    <a:pt x="76782" y="4782"/>
                  </a:lnTo>
                  <a:lnTo>
                    <a:pt x="76782" y="4782"/>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214" name="Freeform: Shape 1033">
              <a:extLst>
                <a:ext uri="{FF2B5EF4-FFF2-40B4-BE49-F238E27FC236}">
                  <a16:creationId xmlns:a16="http://schemas.microsoft.com/office/drawing/2014/main" id="{32A92471-1D10-46C1-89BD-6BBB40AF889E}"/>
                </a:ext>
              </a:extLst>
            </p:cNvPr>
            <p:cNvSpPr/>
            <p:nvPr/>
          </p:nvSpPr>
          <p:spPr>
            <a:xfrm>
              <a:off x="3237375" y="2744904"/>
              <a:ext cx="76200" cy="9525"/>
            </a:xfrm>
            <a:custGeom>
              <a:avLst/>
              <a:gdLst>
                <a:gd name="connsiteX0" fmla="*/ 4782 w 76200"/>
                <a:gd name="connsiteY0" fmla="*/ 4782 h 9525"/>
                <a:gd name="connsiteX1" fmla="*/ 71638 w 76200"/>
                <a:gd name="connsiteY1" fmla="*/ 4782 h 9525"/>
                <a:gd name="connsiteX2" fmla="*/ 71638 w 76200"/>
                <a:gd name="connsiteY2" fmla="*/ 4782 h 9525"/>
                <a:gd name="connsiteX3" fmla="*/ 76782 w 76200"/>
                <a:gd name="connsiteY3" fmla="*/ 4782 h 9525"/>
                <a:gd name="connsiteX4" fmla="*/ 76782 w 76200"/>
                <a:gd name="connsiteY4" fmla="*/ 4782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9525">
                  <a:moveTo>
                    <a:pt x="4782" y="4782"/>
                  </a:moveTo>
                  <a:lnTo>
                    <a:pt x="71638" y="4782"/>
                  </a:lnTo>
                  <a:lnTo>
                    <a:pt x="71638" y="4782"/>
                  </a:lnTo>
                  <a:lnTo>
                    <a:pt x="76782" y="4782"/>
                  </a:lnTo>
                  <a:lnTo>
                    <a:pt x="76782" y="4782"/>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215" name="Freeform: Shape 1034">
              <a:extLst>
                <a:ext uri="{FF2B5EF4-FFF2-40B4-BE49-F238E27FC236}">
                  <a16:creationId xmlns:a16="http://schemas.microsoft.com/office/drawing/2014/main" id="{F906B6FC-F113-4FBF-8992-D82C4C3C4125}"/>
                </a:ext>
              </a:extLst>
            </p:cNvPr>
            <p:cNvSpPr/>
            <p:nvPr/>
          </p:nvSpPr>
          <p:spPr>
            <a:xfrm>
              <a:off x="3275475" y="2840154"/>
              <a:ext cx="76200" cy="9525"/>
            </a:xfrm>
            <a:custGeom>
              <a:avLst/>
              <a:gdLst>
                <a:gd name="connsiteX0" fmla="*/ 4782 w 76200"/>
                <a:gd name="connsiteY0" fmla="*/ 4782 h 9525"/>
                <a:gd name="connsiteX1" fmla="*/ 71638 w 76200"/>
                <a:gd name="connsiteY1" fmla="*/ 4782 h 9525"/>
                <a:gd name="connsiteX2" fmla="*/ 71638 w 76200"/>
                <a:gd name="connsiteY2" fmla="*/ 4782 h 9525"/>
                <a:gd name="connsiteX3" fmla="*/ 76782 w 76200"/>
                <a:gd name="connsiteY3" fmla="*/ 4782 h 9525"/>
                <a:gd name="connsiteX4" fmla="*/ 76782 w 76200"/>
                <a:gd name="connsiteY4" fmla="*/ 4782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9525">
                  <a:moveTo>
                    <a:pt x="4782" y="4782"/>
                  </a:moveTo>
                  <a:lnTo>
                    <a:pt x="71638" y="4782"/>
                  </a:lnTo>
                  <a:lnTo>
                    <a:pt x="71638" y="4782"/>
                  </a:lnTo>
                  <a:lnTo>
                    <a:pt x="76782" y="4782"/>
                  </a:lnTo>
                  <a:lnTo>
                    <a:pt x="76782" y="4782"/>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216" name="Freeform: Shape 1035">
              <a:extLst>
                <a:ext uri="{FF2B5EF4-FFF2-40B4-BE49-F238E27FC236}">
                  <a16:creationId xmlns:a16="http://schemas.microsoft.com/office/drawing/2014/main" id="{55A20ACB-DF0D-456D-B0B3-25E866231860}"/>
                </a:ext>
              </a:extLst>
            </p:cNvPr>
            <p:cNvSpPr/>
            <p:nvPr/>
          </p:nvSpPr>
          <p:spPr>
            <a:xfrm>
              <a:off x="3275475" y="2878254"/>
              <a:ext cx="76200" cy="9525"/>
            </a:xfrm>
            <a:custGeom>
              <a:avLst/>
              <a:gdLst>
                <a:gd name="connsiteX0" fmla="*/ 4782 w 76200"/>
                <a:gd name="connsiteY0" fmla="*/ 4782 h 9525"/>
                <a:gd name="connsiteX1" fmla="*/ 71638 w 76200"/>
                <a:gd name="connsiteY1" fmla="*/ 4782 h 9525"/>
                <a:gd name="connsiteX2" fmla="*/ 71638 w 76200"/>
                <a:gd name="connsiteY2" fmla="*/ 4782 h 9525"/>
                <a:gd name="connsiteX3" fmla="*/ 76782 w 76200"/>
                <a:gd name="connsiteY3" fmla="*/ 4782 h 9525"/>
                <a:gd name="connsiteX4" fmla="*/ 76782 w 76200"/>
                <a:gd name="connsiteY4" fmla="*/ 4782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9525">
                  <a:moveTo>
                    <a:pt x="4782" y="4782"/>
                  </a:moveTo>
                  <a:lnTo>
                    <a:pt x="71638" y="4782"/>
                  </a:lnTo>
                  <a:lnTo>
                    <a:pt x="71638" y="4782"/>
                  </a:lnTo>
                  <a:lnTo>
                    <a:pt x="76782" y="4782"/>
                  </a:lnTo>
                  <a:lnTo>
                    <a:pt x="76782" y="4782"/>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217" name="Freeform: Shape 1036">
              <a:extLst>
                <a:ext uri="{FF2B5EF4-FFF2-40B4-BE49-F238E27FC236}">
                  <a16:creationId xmlns:a16="http://schemas.microsoft.com/office/drawing/2014/main" id="{91EAF3FC-B416-495E-B9AB-C4DE54A47946}"/>
                </a:ext>
              </a:extLst>
            </p:cNvPr>
            <p:cNvSpPr/>
            <p:nvPr/>
          </p:nvSpPr>
          <p:spPr>
            <a:xfrm>
              <a:off x="3351675" y="3164004"/>
              <a:ext cx="76200" cy="9525"/>
            </a:xfrm>
            <a:custGeom>
              <a:avLst/>
              <a:gdLst>
                <a:gd name="connsiteX0" fmla="*/ 4782 w 76200"/>
                <a:gd name="connsiteY0" fmla="*/ 4782 h 9525"/>
                <a:gd name="connsiteX1" fmla="*/ 71638 w 76200"/>
                <a:gd name="connsiteY1" fmla="*/ 4782 h 9525"/>
                <a:gd name="connsiteX2" fmla="*/ 71638 w 76200"/>
                <a:gd name="connsiteY2" fmla="*/ 4782 h 9525"/>
                <a:gd name="connsiteX3" fmla="*/ 76782 w 76200"/>
                <a:gd name="connsiteY3" fmla="*/ 4782 h 9525"/>
                <a:gd name="connsiteX4" fmla="*/ 76782 w 76200"/>
                <a:gd name="connsiteY4" fmla="*/ 4782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9525">
                  <a:moveTo>
                    <a:pt x="4782" y="4782"/>
                  </a:moveTo>
                  <a:lnTo>
                    <a:pt x="71638" y="4782"/>
                  </a:lnTo>
                  <a:lnTo>
                    <a:pt x="71638" y="4782"/>
                  </a:lnTo>
                  <a:lnTo>
                    <a:pt x="76782" y="4782"/>
                  </a:lnTo>
                  <a:lnTo>
                    <a:pt x="76782" y="4782"/>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218" name="Freeform: Shape 1037">
              <a:extLst>
                <a:ext uri="{FF2B5EF4-FFF2-40B4-BE49-F238E27FC236}">
                  <a16:creationId xmlns:a16="http://schemas.microsoft.com/office/drawing/2014/main" id="{74B5FAFA-1D82-4A78-861D-0BA3A16CFA14}"/>
                </a:ext>
              </a:extLst>
            </p:cNvPr>
            <p:cNvSpPr/>
            <p:nvPr/>
          </p:nvSpPr>
          <p:spPr>
            <a:xfrm>
              <a:off x="4575280" y="4563955"/>
              <a:ext cx="9525" cy="76200"/>
            </a:xfrm>
            <a:custGeom>
              <a:avLst/>
              <a:gdLst>
                <a:gd name="connsiteX0" fmla="*/ 4521 w 0"/>
                <a:gd name="connsiteY0" fmla="*/ 4521 h 76200"/>
                <a:gd name="connsiteX1" fmla="*/ 4521 w 0"/>
                <a:gd name="connsiteY1" fmla="*/ 76520 h 76200"/>
                <a:gd name="connsiteX2" fmla="*/ 4521 w 0"/>
                <a:gd name="connsiteY2" fmla="*/ 76520 h 76200"/>
              </a:gdLst>
              <a:ahLst/>
              <a:cxnLst>
                <a:cxn ang="0">
                  <a:pos x="connsiteX0" y="connsiteY0"/>
                </a:cxn>
                <a:cxn ang="0">
                  <a:pos x="connsiteX1" y="connsiteY1"/>
                </a:cxn>
                <a:cxn ang="0">
                  <a:pos x="connsiteX2" y="connsiteY2"/>
                </a:cxn>
              </a:cxnLst>
              <a:rect l="l" t="t" r="r" b="b"/>
              <a:pathLst>
                <a:path h="76200">
                  <a:moveTo>
                    <a:pt x="4521" y="4521"/>
                  </a:moveTo>
                  <a:lnTo>
                    <a:pt x="4521" y="76520"/>
                  </a:lnTo>
                  <a:lnTo>
                    <a:pt x="4521" y="76520"/>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219" name="Freeform: Shape 1038">
              <a:extLst>
                <a:ext uri="{FF2B5EF4-FFF2-40B4-BE49-F238E27FC236}">
                  <a16:creationId xmlns:a16="http://schemas.microsoft.com/office/drawing/2014/main" id="{07A4EBBD-265B-409D-8FB6-113068E2C835}"/>
                </a:ext>
              </a:extLst>
            </p:cNvPr>
            <p:cNvSpPr/>
            <p:nvPr/>
          </p:nvSpPr>
          <p:spPr>
            <a:xfrm>
              <a:off x="5261080" y="5173555"/>
              <a:ext cx="9525" cy="76200"/>
            </a:xfrm>
            <a:custGeom>
              <a:avLst/>
              <a:gdLst>
                <a:gd name="connsiteX0" fmla="*/ 4521 w 0"/>
                <a:gd name="connsiteY0" fmla="*/ 4521 h 76200"/>
                <a:gd name="connsiteX1" fmla="*/ 4521 w 0"/>
                <a:gd name="connsiteY1" fmla="*/ 76520 h 76200"/>
                <a:gd name="connsiteX2" fmla="*/ 4521 w 0"/>
                <a:gd name="connsiteY2" fmla="*/ 76520 h 76200"/>
              </a:gdLst>
              <a:ahLst/>
              <a:cxnLst>
                <a:cxn ang="0">
                  <a:pos x="connsiteX0" y="connsiteY0"/>
                </a:cxn>
                <a:cxn ang="0">
                  <a:pos x="connsiteX1" y="connsiteY1"/>
                </a:cxn>
                <a:cxn ang="0">
                  <a:pos x="connsiteX2" y="connsiteY2"/>
                </a:cxn>
              </a:cxnLst>
              <a:rect l="l" t="t" r="r" b="b"/>
              <a:pathLst>
                <a:path h="76200">
                  <a:moveTo>
                    <a:pt x="4521" y="4521"/>
                  </a:moveTo>
                  <a:lnTo>
                    <a:pt x="4521" y="76520"/>
                  </a:lnTo>
                  <a:lnTo>
                    <a:pt x="4521" y="76520"/>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220" name="Freeform: Shape 1039">
              <a:extLst>
                <a:ext uri="{FF2B5EF4-FFF2-40B4-BE49-F238E27FC236}">
                  <a16:creationId xmlns:a16="http://schemas.microsoft.com/office/drawing/2014/main" id="{46400A14-E622-4770-BDC5-1DE5AFF80A2B}"/>
                </a:ext>
              </a:extLst>
            </p:cNvPr>
            <p:cNvSpPr/>
            <p:nvPr/>
          </p:nvSpPr>
          <p:spPr>
            <a:xfrm>
              <a:off x="5527789" y="5268805"/>
              <a:ext cx="9525" cy="76200"/>
            </a:xfrm>
            <a:custGeom>
              <a:avLst/>
              <a:gdLst>
                <a:gd name="connsiteX0" fmla="*/ 4521 w 0"/>
                <a:gd name="connsiteY0" fmla="*/ 4521 h 76200"/>
                <a:gd name="connsiteX1" fmla="*/ 4521 w 0"/>
                <a:gd name="connsiteY1" fmla="*/ 76520 h 76200"/>
                <a:gd name="connsiteX2" fmla="*/ 4521 w 0"/>
                <a:gd name="connsiteY2" fmla="*/ 76520 h 76200"/>
              </a:gdLst>
              <a:ahLst/>
              <a:cxnLst>
                <a:cxn ang="0">
                  <a:pos x="connsiteX0" y="connsiteY0"/>
                </a:cxn>
                <a:cxn ang="0">
                  <a:pos x="connsiteX1" y="connsiteY1"/>
                </a:cxn>
                <a:cxn ang="0">
                  <a:pos x="connsiteX2" y="connsiteY2"/>
                </a:cxn>
              </a:cxnLst>
              <a:rect l="l" t="t" r="r" b="b"/>
              <a:pathLst>
                <a:path h="76200">
                  <a:moveTo>
                    <a:pt x="4521" y="4521"/>
                  </a:moveTo>
                  <a:lnTo>
                    <a:pt x="4521" y="76520"/>
                  </a:lnTo>
                  <a:lnTo>
                    <a:pt x="4521" y="76520"/>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grpSp>
      <p:grpSp>
        <p:nvGrpSpPr>
          <p:cNvPr id="221" name="Graphic 1040">
            <a:extLst>
              <a:ext uri="{FF2B5EF4-FFF2-40B4-BE49-F238E27FC236}">
                <a16:creationId xmlns:a16="http://schemas.microsoft.com/office/drawing/2014/main" id="{A4A16910-2E26-487E-A93C-AD78308D3F1B}"/>
              </a:ext>
            </a:extLst>
          </p:cNvPr>
          <p:cNvGrpSpPr/>
          <p:nvPr/>
        </p:nvGrpSpPr>
        <p:grpSpPr>
          <a:xfrm>
            <a:off x="1975985" y="2022701"/>
            <a:ext cx="6516000" cy="2736000"/>
            <a:chOff x="-5697" y="1517948"/>
            <a:chExt cx="9152506" cy="3817853"/>
          </a:xfrm>
        </p:grpSpPr>
        <p:sp>
          <p:nvSpPr>
            <p:cNvPr id="222" name="Freeform: Shape 1043">
              <a:extLst>
                <a:ext uri="{FF2B5EF4-FFF2-40B4-BE49-F238E27FC236}">
                  <a16:creationId xmlns:a16="http://schemas.microsoft.com/office/drawing/2014/main" id="{FD145FAB-511D-4899-8433-619B027761F5}"/>
                </a:ext>
              </a:extLst>
            </p:cNvPr>
            <p:cNvSpPr/>
            <p:nvPr/>
          </p:nvSpPr>
          <p:spPr>
            <a:xfrm>
              <a:off x="353523" y="1929399"/>
              <a:ext cx="68048" cy="8506"/>
            </a:xfrm>
            <a:custGeom>
              <a:avLst/>
              <a:gdLst>
                <a:gd name="connsiteX0" fmla="*/ 3814 w 68048"/>
                <a:gd name="connsiteY0" fmla="*/ 3814 h 0"/>
                <a:gd name="connsiteX1" fmla="*/ 63519 w 68048"/>
                <a:gd name="connsiteY1" fmla="*/ 3814 h 0"/>
                <a:gd name="connsiteX2" fmla="*/ 63519 w 68048"/>
                <a:gd name="connsiteY2" fmla="*/ 3814 h 0"/>
                <a:gd name="connsiteX3" fmla="*/ 68111 w 68048"/>
                <a:gd name="connsiteY3" fmla="*/ 3814 h 0"/>
                <a:gd name="connsiteX4" fmla="*/ 68111 w 68048"/>
                <a:gd name="connsiteY4" fmla="*/ 381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48">
                  <a:moveTo>
                    <a:pt x="3814" y="3814"/>
                  </a:moveTo>
                  <a:lnTo>
                    <a:pt x="63519" y="3814"/>
                  </a:lnTo>
                  <a:lnTo>
                    <a:pt x="63519" y="3814"/>
                  </a:lnTo>
                  <a:lnTo>
                    <a:pt x="68111" y="3814"/>
                  </a:lnTo>
                  <a:lnTo>
                    <a:pt x="68111" y="381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223" name="Freeform: Shape 1044">
              <a:extLst>
                <a:ext uri="{FF2B5EF4-FFF2-40B4-BE49-F238E27FC236}">
                  <a16:creationId xmlns:a16="http://schemas.microsoft.com/office/drawing/2014/main" id="{4D8CD826-4774-40DB-9470-9233AC298F25}"/>
                </a:ext>
              </a:extLst>
            </p:cNvPr>
            <p:cNvSpPr/>
            <p:nvPr/>
          </p:nvSpPr>
          <p:spPr>
            <a:xfrm>
              <a:off x="328376" y="1746225"/>
              <a:ext cx="8506" cy="68048"/>
            </a:xfrm>
            <a:custGeom>
              <a:avLst/>
              <a:gdLst>
                <a:gd name="connsiteX0" fmla="*/ 3605 w 0"/>
                <a:gd name="connsiteY0" fmla="*/ 3605 h 68048"/>
                <a:gd name="connsiteX1" fmla="*/ 3605 w 0"/>
                <a:gd name="connsiteY1" fmla="*/ 67903 h 68048"/>
                <a:gd name="connsiteX2" fmla="*/ 3605 w 0"/>
                <a:gd name="connsiteY2" fmla="*/ 67903 h 68048"/>
              </a:gdLst>
              <a:ahLst/>
              <a:cxnLst>
                <a:cxn ang="0">
                  <a:pos x="connsiteX0" y="connsiteY0"/>
                </a:cxn>
                <a:cxn ang="0">
                  <a:pos x="connsiteX1" y="connsiteY1"/>
                </a:cxn>
                <a:cxn ang="0">
                  <a:pos x="connsiteX2" y="connsiteY2"/>
                </a:cxn>
              </a:cxnLst>
              <a:rect l="l" t="t" r="r" b="b"/>
              <a:pathLst>
                <a:path h="68048">
                  <a:moveTo>
                    <a:pt x="3605" y="3605"/>
                  </a:moveTo>
                  <a:lnTo>
                    <a:pt x="3605" y="67903"/>
                  </a:lnTo>
                  <a:lnTo>
                    <a:pt x="3605" y="67903"/>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224" name="Freeform: Shape 1045">
              <a:extLst>
                <a:ext uri="{FF2B5EF4-FFF2-40B4-BE49-F238E27FC236}">
                  <a16:creationId xmlns:a16="http://schemas.microsoft.com/office/drawing/2014/main" id="{5045A36C-2EF9-4686-A7B4-E721C5133A7A}"/>
                </a:ext>
              </a:extLst>
            </p:cNvPr>
            <p:cNvSpPr/>
            <p:nvPr/>
          </p:nvSpPr>
          <p:spPr>
            <a:xfrm>
              <a:off x="-5697" y="1517948"/>
              <a:ext cx="9152506" cy="3793697"/>
            </a:xfrm>
            <a:custGeom>
              <a:avLst/>
              <a:gdLst>
                <a:gd name="connsiteX0" fmla="*/ 9153610 w 9152506"/>
                <a:gd name="connsiteY0" fmla="*/ 3791050 h 3793696"/>
                <a:gd name="connsiteX1" fmla="*/ 5921295 w 9152506"/>
                <a:gd name="connsiteY1" fmla="*/ 3791050 h 3793696"/>
                <a:gd name="connsiteX2" fmla="*/ 5921295 w 9152506"/>
                <a:gd name="connsiteY2" fmla="*/ 3663459 h 3793696"/>
                <a:gd name="connsiteX3" fmla="*/ 4943100 w 9152506"/>
                <a:gd name="connsiteY3" fmla="*/ 3663459 h 3793696"/>
                <a:gd name="connsiteX4" fmla="*/ 4943100 w 9152506"/>
                <a:gd name="connsiteY4" fmla="*/ 3595411 h 3793696"/>
                <a:gd name="connsiteX5" fmla="*/ 4747461 w 9152506"/>
                <a:gd name="connsiteY5" fmla="*/ 3595411 h 3793696"/>
                <a:gd name="connsiteX6" fmla="*/ 4747461 w 9152506"/>
                <a:gd name="connsiteY6" fmla="*/ 3544374 h 3793696"/>
                <a:gd name="connsiteX7" fmla="*/ 4390207 w 9152506"/>
                <a:gd name="connsiteY7" fmla="*/ 3544374 h 3793696"/>
                <a:gd name="connsiteX8" fmla="*/ 4390207 w 9152506"/>
                <a:gd name="connsiteY8" fmla="*/ 3493338 h 3793696"/>
                <a:gd name="connsiteX9" fmla="*/ 4186062 w 9152506"/>
                <a:gd name="connsiteY9" fmla="*/ 3493338 h 3793696"/>
                <a:gd name="connsiteX10" fmla="*/ 4186062 w 9152506"/>
                <a:gd name="connsiteY10" fmla="*/ 3408278 h 3793696"/>
                <a:gd name="connsiteX11" fmla="*/ 4015941 w 9152506"/>
                <a:gd name="connsiteY11" fmla="*/ 3408278 h 3793696"/>
                <a:gd name="connsiteX12" fmla="*/ 4015941 w 9152506"/>
                <a:gd name="connsiteY12" fmla="*/ 3374789 h 3793696"/>
                <a:gd name="connsiteX13" fmla="*/ 3929817 w 9152506"/>
                <a:gd name="connsiteY13" fmla="*/ 3374789 h 3793696"/>
                <a:gd name="connsiteX14" fmla="*/ 3929817 w 9152506"/>
                <a:gd name="connsiteY14" fmla="*/ 3330694 h 3793696"/>
                <a:gd name="connsiteX15" fmla="*/ 3893505 w 9152506"/>
                <a:gd name="connsiteY15" fmla="*/ 3330694 h 3793696"/>
                <a:gd name="connsiteX16" fmla="*/ 3893505 w 9152506"/>
                <a:gd name="connsiteY16" fmla="*/ 3289201 h 3793696"/>
                <a:gd name="connsiteX17" fmla="*/ 3810511 w 9152506"/>
                <a:gd name="connsiteY17" fmla="*/ 3289201 h 3793696"/>
                <a:gd name="connsiteX18" fmla="*/ 3810511 w 9152506"/>
                <a:gd name="connsiteY18" fmla="*/ 3242512 h 3793696"/>
                <a:gd name="connsiteX19" fmla="*/ 3527813 w 9152506"/>
                <a:gd name="connsiteY19" fmla="*/ 3242512 h 3793696"/>
                <a:gd name="connsiteX20" fmla="*/ 3527813 w 9152506"/>
                <a:gd name="connsiteY20" fmla="*/ 3154330 h 3793696"/>
                <a:gd name="connsiteX21" fmla="*/ 3424065 w 9152506"/>
                <a:gd name="connsiteY21" fmla="*/ 3154330 h 3793696"/>
                <a:gd name="connsiteX22" fmla="*/ 3424065 w 9152506"/>
                <a:gd name="connsiteY22" fmla="*/ 3110243 h 3793696"/>
                <a:gd name="connsiteX23" fmla="*/ 3359223 w 9152506"/>
                <a:gd name="connsiteY23" fmla="*/ 3110243 h 3793696"/>
                <a:gd name="connsiteX24" fmla="*/ 3359223 w 9152506"/>
                <a:gd name="connsiteY24" fmla="*/ 3073930 h 3793696"/>
                <a:gd name="connsiteX25" fmla="*/ 3226954 w 9152506"/>
                <a:gd name="connsiteY25" fmla="*/ 3073930 h 3793696"/>
                <a:gd name="connsiteX26" fmla="*/ 3226954 w 9152506"/>
                <a:gd name="connsiteY26" fmla="*/ 3037618 h 3793696"/>
                <a:gd name="connsiteX27" fmla="*/ 3201011 w 9152506"/>
                <a:gd name="connsiteY27" fmla="*/ 3037618 h 3793696"/>
                <a:gd name="connsiteX28" fmla="*/ 3201011 w 9152506"/>
                <a:gd name="connsiteY28" fmla="*/ 2964993 h 3793696"/>
                <a:gd name="connsiteX29" fmla="*/ 3162113 w 9152506"/>
                <a:gd name="connsiteY29" fmla="*/ 2964993 h 3793696"/>
                <a:gd name="connsiteX30" fmla="*/ 3162113 w 9152506"/>
                <a:gd name="connsiteY30" fmla="*/ 2949436 h 3793696"/>
                <a:gd name="connsiteX31" fmla="*/ 3141358 w 9152506"/>
                <a:gd name="connsiteY31" fmla="*/ 2949436 h 3793696"/>
                <a:gd name="connsiteX32" fmla="*/ 3141358 w 9152506"/>
                <a:gd name="connsiteY32" fmla="*/ 2907935 h 3793696"/>
                <a:gd name="connsiteX33" fmla="*/ 2695267 w 9152506"/>
                <a:gd name="connsiteY33" fmla="*/ 2907935 h 3793696"/>
                <a:gd name="connsiteX34" fmla="*/ 2695267 w 9152506"/>
                <a:gd name="connsiteY34" fmla="*/ 2858659 h 3793696"/>
                <a:gd name="connsiteX35" fmla="*/ 2666729 w 9152506"/>
                <a:gd name="connsiteY35" fmla="*/ 2858659 h 3793696"/>
                <a:gd name="connsiteX36" fmla="*/ 2666729 w 9152506"/>
                <a:gd name="connsiteY36" fmla="*/ 2767883 h 3793696"/>
                <a:gd name="connsiteX37" fmla="*/ 2635614 w 9152506"/>
                <a:gd name="connsiteY37" fmla="*/ 2767883 h 3793696"/>
                <a:gd name="connsiteX38" fmla="*/ 2635614 w 9152506"/>
                <a:gd name="connsiteY38" fmla="*/ 2651171 h 3793696"/>
                <a:gd name="connsiteX39" fmla="*/ 2495553 w 9152506"/>
                <a:gd name="connsiteY39" fmla="*/ 2651171 h 3793696"/>
                <a:gd name="connsiteX40" fmla="*/ 2495553 w 9152506"/>
                <a:gd name="connsiteY40" fmla="*/ 2581141 h 3793696"/>
                <a:gd name="connsiteX41" fmla="*/ 2456655 w 9152506"/>
                <a:gd name="connsiteY41" fmla="*/ 2581141 h 3793696"/>
                <a:gd name="connsiteX42" fmla="*/ 2456655 w 9152506"/>
                <a:gd name="connsiteY42" fmla="*/ 2544837 h 3793696"/>
                <a:gd name="connsiteX43" fmla="*/ 2394408 w 9152506"/>
                <a:gd name="connsiteY43" fmla="*/ 2544837 h 3793696"/>
                <a:gd name="connsiteX44" fmla="*/ 2394408 w 9152506"/>
                <a:gd name="connsiteY44" fmla="*/ 2467024 h 3793696"/>
                <a:gd name="connsiteX45" fmla="*/ 2324378 w 9152506"/>
                <a:gd name="connsiteY45" fmla="*/ 2467024 h 3793696"/>
                <a:gd name="connsiteX46" fmla="*/ 2324378 w 9152506"/>
                <a:gd name="connsiteY46" fmla="*/ 2394408 h 3793696"/>
                <a:gd name="connsiteX47" fmla="*/ 2262130 w 9152506"/>
                <a:gd name="connsiteY47" fmla="*/ 2394408 h 3793696"/>
                <a:gd name="connsiteX48" fmla="*/ 2262130 w 9152506"/>
                <a:gd name="connsiteY48" fmla="*/ 2316594 h 3793696"/>
                <a:gd name="connsiteX49" fmla="*/ 2231006 w 9152506"/>
                <a:gd name="connsiteY49" fmla="*/ 2316594 h 3793696"/>
                <a:gd name="connsiteX50" fmla="*/ 2231006 w 9152506"/>
                <a:gd name="connsiteY50" fmla="*/ 2220629 h 3793696"/>
                <a:gd name="connsiteX51" fmla="*/ 2194694 w 9152506"/>
                <a:gd name="connsiteY51" fmla="*/ 2220629 h 3793696"/>
                <a:gd name="connsiteX52" fmla="*/ 2194694 w 9152506"/>
                <a:gd name="connsiteY52" fmla="*/ 2179137 h 3793696"/>
                <a:gd name="connsiteX53" fmla="*/ 2148013 w 9152506"/>
                <a:gd name="connsiteY53" fmla="*/ 2179137 h 3793696"/>
                <a:gd name="connsiteX54" fmla="*/ 2148013 w 9152506"/>
                <a:gd name="connsiteY54" fmla="*/ 2135041 h 3793696"/>
                <a:gd name="connsiteX55" fmla="*/ 2090954 w 9152506"/>
                <a:gd name="connsiteY55" fmla="*/ 2135041 h 3793696"/>
                <a:gd name="connsiteX56" fmla="*/ 2090954 w 9152506"/>
                <a:gd name="connsiteY56" fmla="*/ 2072794 h 3793696"/>
                <a:gd name="connsiteX57" fmla="*/ 2010555 w 9152506"/>
                <a:gd name="connsiteY57" fmla="*/ 2072794 h 3793696"/>
                <a:gd name="connsiteX58" fmla="*/ 2010555 w 9152506"/>
                <a:gd name="connsiteY58" fmla="*/ 1958677 h 3793696"/>
                <a:gd name="connsiteX59" fmla="*/ 1948308 w 9152506"/>
                <a:gd name="connsiteY59" fmla="*/ 1958677 h 3793696"/>
                <a:gd name="connsiteX60" fmla="*/ 1948308 w 9152506"/>
                <a:gd name="connsiteY60" fmla="*/ 1909401 h 3793696"/>
                <a:gd name="connsiteX61" fmla="*/ 1927553 w 9152506"/>
                <a:gd name="connsiteY61" fmla="*/ 1909401 h 3793696"/>
                <a:gd name="connsiteX62" fmla="*/ 1927553 w 9152506"/>
                <a:gd name="connsiteY62" fmla="*/ 1790096 h 3793696"/>
                <a:gd name="connsiteX63" fmla="*/ 1857531 w 9152506"/>
                <a:gd name="connsiteY63" fmla="*/ 1790096 h 3793696"/>
                <a:gd name="connsiteX64" fmla="*/ 1857531 w 9152506"/>
                <a:gd name="connsiteY64" fmla="*/ 1712291 h 3793696"/>
                <a:gd name="connsiteX65" fmla="*/ 1808247 w 9152506"/>
                <a:gd name="connsiteY65" fmla="*/ 1712291 h 3793696"/>
                <a:gd name="connsiteX66" fmla="*/ 1808247 w 9152506"/>
                <a:gd name="connsiteY66" fmla="*/ 1642260 h 3793696"/>
                <a:gd name="connsiteX67" fmla="*/ 1753783 w 9152506"/>
                <a:gd name="connsiteY67" fmla="*/ 1642260 h 3793696"/>
                <a:gd name="connsiteX68" fmla="*/ 1753783 w 9152506"/>
                <a:gd name="connsiteY68" fmla="*/ 1567042 h 3793696"/>
                <a:gd name="connsiteX69" fmla="*/ 1725254 w 9152506"/>
                <a:gd name="connsiteY69" fmla="*/ 1567042 h 3793696"/>
                <a:gd name="connsiteX70" fmla="*/ 1725254 w 9152506"/>
                <a:gd name="connsiteY70" fmla="*/ 1507389 h 3793696"/>
                <a:gd name="connsiteX71" fmla="*/ 1694130 w 9152506"/>
                <a:gd name="connsiteY71" fmla="*/ 1507389 h 3793696"/>
                <a:gd name="connsiteX72" fmla="*/ 1694130 w 9152506"/>
                <a:gd name="connsiteY72" fmla="*/ 1468490 h 3793696"/>
                <a:gd name="connsiteX73" fmla="*/ 1626694 w 9152506"/>
                <a:gd name="connsiteY73" fmla="*/ 1468490 h 3793696"/>
                <a:gd name="connsiteX74" fmla="*/ 1626694 w 9152506"/>
                <a:gd name="connsiteY74" fmla="*/ 1434773 h 3793696"/>
                <a:gd name="connsiteX75" fmla="*/ 1559267 w 9152506"/>
                <a:gd name="connsiteY75" fmla="*/ 1434773 h 3793696"/>
                <a:gd name="connsiteX76" fmla="*/ 1559267 w 9152506"/>
                <a:gd name="connsiteY76" fmla="*/ 1369931 h 3793696"/>
                <a:gd name="connsiteX77" fmla="*/ 1504803 w 9152506"/>
                <a:gd name="connsiteY77" fmla="*/ 1369931 h 3793696"/>
                <a:gd name="connsiteX78" fmla="*/ 1504803 w 9152506"/>
                <a:gd name="connsiteY78" fmla="*/ 1336213 h 3793696"/>
                <a:gd name="connsiteX79" fmla="*/ 1447736 w 9152506"/>
                <a:gd name="connsiteY79" fmla="*/ 1336213 h 3793696"/>
                <a:gd name="connsiteX80" fmla="*/ 1447736 w 9152506"/>
                <a:gd name="connsiteY80" fmla="*/ 1305089 h 3793696"/>
                <a:gd name="connsiteX81" fmla="*/ 1390677 w 9152506"/>
                <a:gd name="connsiteY81" fmla="*/ 1305089 h 3793696"/>
                <a:gd name="connsiteX82" fmla="*/ 1390677 w 9152506"/>
                <a:gd name="connsiteY82" fmla="*/ 1222096 h 3793696"/>
                <a:gd name="connsiteX83" fmla="*/ 1364742 w 9152506"/>
                <a:gd name="connsiteY83" fmla="*/ 1222096 h 3793696"/>
                <a:gd name="connsiteX84" fmla="*/ 1364742 w 9152506"/>
                <a:gd name="connsiteY84" fmla="*/ 1175415 h 3793696"/>
                <a:gd name="connsiteX85" fmla="*/ 1333619 w 9152506"/>
                <a:gd name="connsiteY85" fmla="*/ 1175415 h 3793696"/>
                <a:gd name="connsiteX86" fmla="*/ 1333619 w 9152506"/>
                <a:gd name="connsiteY86" fmla="*/ 1087232 h 3793696"/>
                <a:gd name="connsiteX87" fmla="*/ 1302495 w 9152506"/>
                <a:gd name="connsiteY87" fmla="*/ 1087232 h 3793696"/>
                <a:gd name="connsiteX88" fmla="*/ 1302495 w 9152506"/>
                <a:gd name="connsiteY88" fmla="*/ 1069072 h 3793696"/>
                <a:gd name="connsiteX89" fmla="*/ 1271371 w 9152506"/>
                <a:gd name="connsiteY89" fmla="*/ 1069072 h 3793696"/>
                <a:gd name="connsiteX90" fmla="*/ 1271371 w 9152506"/>
                <a:gd name="connsiteY90" fmla="*/ 895302 h 3793696"/>
                <a:gd name="connsiteX91" fmla="*/ 1240248 w 9152506"/>
                <a:gd name="connsiteY91" fmla="*/ 895302 h 3793696"/>
                <a:gd name="connsiteX92" fmla="*/ 1240248 w 9152506"/>
                <a:gd name="connsiteY92" fmla="*/ 817495 h 3793696"/>
                <a:gd name="connsiteX93" fmla="*/ 1201350 w 9152506"/>
                <a:gd name="connsiteY93" fmla="*/ 817495 h 3793696"/>
                <a:gd name="connsiteX94" fmla="*/ 1201350 w 9152506"/>
                <a:gd name="connsiteY94" fmla="*/ 770810 h 3793696"/>
                <a:gd name="connsiteX95" fmla="*/ 1159849 w 9152506"/>
                <a:gd name="connsiteY95" fmla="*/ 770810 h 3793696"/>
                <a:gd name="connsiteX96" fmla="*/ 1159849 w 9152506"/>
                <a:gd name="connsiteY96" fmla="*/ 739686 h 3793696"/>
                <a:gd name="connsiteX97" fmla="*/ 1123536 w 9152506"/>
                <a:gd name="connsiteY97" fmla="*/ 739686 h 3793696"/>
                <a:gd name="connsiteX98" fmla="*/ 1123536 w 9152506"/>
                <a:gd name="connsiteY98" fmla="*/ 711157 h 3793696"/>
                <a:gd name="connsiteX99" fmla="*/ 986079 w 9152506"/>
                <a:gd name="connsiteY99" fmla="*/ 711157 h 3793696"/>
                <a:gd name="connsiteX100" fmla="*/ 986079 w 9152506"/>
                <a:gd name="connsiteY100" fmla="*/ 682627 h 3793696"/>
                <a:gd name="connsiteX101" fmla="*/ 908274 w 9152506"/>
                <a:gd name="connsiteY101" fmla="*/ 682627 h 3793696"/>
                <a:gd name="connsiteX102" fmla="*/ 908274 w 9152506"/>
                <a:gd name="connsiteY102" fmla="*/ 622975 h 3793696"/>
                <a:gd name="connsiteX103" fmla="*/ 853805 w 9152506"/>
                <a:gd name="connsiteY103" fmla="*/ 622975 h 3793696"/>
                <a:gd name="connsiteX104" fmla="*/ 853805 w 9152506"/>
                <a:gd name="connsiteY104" fmla="*/ 591851 h 3793696"/>
                <a:gd name="connsiteX105" fmla="*/ 755248 w 9152506"/>
                <a:gd name="connsiteY105" fmla="*/ 591851 h 3793696"/>
                <a:gd name="connsiteX106" fmla="*/ 755248 w 9152506"/>
                <a:gd name="connsiteY106" fmla="*/ 529605 h 3793696"/>
                <a:gd name="connsiteX107" fmla="*/ 664473 w 9152506"/>
                <a:gd name="connsiteY107" fmla="*/ 529605 h 3793696"/>
                <a:gd name="connsiteX108" fmla="*/ 664473 w 9152506"/>
                <a:gd name="connsiteY108" fmla="*/ 503668 h 3793696"/>
                <a:gd name="connsiteX109" fmla="*/ 537385 w 9152506"/>
                <a:gd name="connsiteY109" fmla="*/ 503668 h 3793696"/>
                <a:gd name="connsiteX110" fmla="*/ 537385 w 9152506"/>
                <a:gd name="connsiteY110" fmla="*/ 451797 h 3793696"/>
                <a:gd name="connsiteX111" fmla="*/ 493294 w 9152506"/>
                <a:gd name="connsiteY111" fmla="*/ 451797 h 3793696"/>
                <a:gd name="connsiteX112" fmla="*/ 493294 w 9152506"/>
                <a:gd name="connsiteY112" fmla="*/ 425861 h 3793696"/>
                <a:gd name="connsiteX113" fmla="*/ 405112 w 9152506"/>
                <a:gd name="connsiteY113" fmla="*/ 425861 h 3793696"/>
                <a:gd name="connsiteX114" fmla="*/ 405112 w 9152506"/>
                <a:gd name="connsiteY114" fmla="*/ 399924 h 3793696"/>
                <a:gd name="connsiteX115" fmla="*/ 389550 w 9152506"/>
                <a:gd name="connsiteY115" fmla="*/ 399924 h 3793696"/>
                <a:gd name="connsiteX116" fmla="*/ 389550 w 9152506"/>
                <a:gd name="connsiteY116" fmla="*/ 327304 h 3793696"/>
                <a:gd name="connsiteX117" fmla="*/ 361020 w 9152506"/>
                <a:gd name="connsiteY117" fmla="*/ 327304 h 3793696"/>
                <a:gd name="connsiteX118" fmla="*/ 361020 w 9152506"/>
                <a:gd name="connsiteY118" fmla="*/ 296180 h 3793696"/>
                <a:gd name="connsiteX119" fmla="*/ 337678 w 9152506"/>
                <a:gd name="connsiteY119" fmla="*/ 296180 h 3793696"/>
                <a:gd name="connsiteX120" fmla="*/ 337678 w 9152506"/>
                <a:gd name="connsiteY120" fmla="*/ 267651 h 3793696"/>
                <a:gd name="connsiteX121" fmla="*/ 246902 w 9152506"/>
                <a:gd name="connsiteY121" fmla="*/ 267651 h 3793696"/>
                <a:gd name="connsiteX122" fmla="*/ 246902 w 9152506"/>
                <a:gd name="connsiteY122" fmla="*/ 215779 h 3793696"/>
                <a:gd name="connsiteX123" fmla="*/ 205405 w 9152506"/>
                <a:gd name="connsiteY123" fmla="*/ 215779 h 3793696"/>
                <a:gd name="connsiteX124" fmla="*/ 205405 w 9152506"/>
                <a:gd name="connsiteY124" fmla="*/ 96473 h 3793696"/>
                <a:gd name="connsiteX125" fmla="*/ 99066 w 9152506"/>
                <a:gd name="connsiteY125" fmla="*/ 96473 h 3793696"/>
                <a:gd name="connsiteX126" fmla="*/ 99066 w 9152506"/>
                <a:gd name="connsiteY126" fmla="*/ 70537 h 3793696"/>
                <a:gd name="connsiteX127" fmla="*/ 62756 w 9152506"/>
                <a:gd name="connsiteY127" fmla="*/ 70537 h 3793696"/>
                <a:gd name="connsiteX128" fmla="*/ 62756 w 9152506"/>
                <a:gd name="connsiteY128" fmla="*/ 36820 h 3793696"/>
                <a:gd name="connsiteX129" fmla="*/ 34227 w 9152506"/>
                <a:gd name="connsiteY129" fmla="*/ 36820 h 3793696"/>
                <a:gd name="connsiteX130" fmla="*/ 34227 w 9152506"/>
                <a:gd name="connsiteY130" fmla="*/ 5697 h 3793696"/>
                <a:gd name="connsiteX131" fmla="*/ 5697 w 9152506"/>
                <a:gd name="connsiteY131" fmla="*/ 5697 h 3793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9152506" h="3793696">
                  <a:moveTo>
                    <a:pt x="9153610" y="3791050"/>
                  </a:moveTo>
                  <a:lnTo>
                    <a:pt x="5921295" y="3791050"/>
                  </a:lnTo>
                  <a:lnTo>
                    <a:pt x="5921295" y="3663459"/>
                  </a:lnTo>
                  <a:lnTo>
                    <a:pt x="4943100" y="3663459"/>
                  </a:lnTo>
                  <a:lnTo>
                    <a:pt x="4943100" y="3595411"/>
                  </a:lnTo>
                  <a:lnTo>
                    <a:pt x="4747461" y="3595411"/>
                  </a:lnTo>
                  <a:lnTo>
                    <a:pt x="4747461" y="3544374"/>
                  </a:lnTo>
                  <a:lnTo>
                    <a:pt x="4390207" y="3544374"/>
                  </a:lnTo>
                  <a:lnTo>
                    <a:pt x="4390207" y="3493338"/>
                  </a:lnTo>
                  <a:lnTo>
                    <a:pt x="4186062" y="3493338"/>
                  </a:lnTo>
                  <a:lnTo>
                    <a:pt x="4186062" y="3408278"/>
                  </a:lnTo>
                  <a:lnTo>
                    <a:pt x="4015941" y="3408278"/>
                  </a:lnTo>
                  <a:lnTo>
                    <a:pt x="4015941" y="3374789"/>
                  </a:lnTo>
                  <a:lnTo>
                    <a:pt x="3929817" y="3374789"/>
                  </a:lnTo>
                  <a:lnTo>
                    <a:pt x="3929817" y="3330694"/>
                  </a:lnTo>
                  <a:lnTo>
                    <a:pt x="3893505" y="3330694"/>
                  </a:lnTo>
                  <a:lnTo>
                    <a:pt x="3893505" y="3289201"/>
                  </a:lnTo>
                  <a:lnTo>
                    <a:pt x="3810511" y="3289201"/>
                  </a:lnTo>
                  <a:lnTo>
                    <a:pt x="3810511" y="3242512"/>
                  </a:lnTo>
                  <a:lnTo>
                    <a:pt x="3527813" y="3242512"/>
                  </a:lnTo>
                  <a:lnTo>
                    <a:pt x="3527813" y="3154330"/>
                  </a:lnTo>
                  <a:lnTo>
                    <a:pt x="3424065" y="3154330"/>
                  </a:lnTo>
                  <a:lnTo>
                    <a:pt x="3424065" y="3110243"/>
                  </a:lnTo>
                  <a:lnTo>
                    <a:pt x="3359223" y="3110243"/>
                  </a:lnTo>
                  <a:lnTo>
                    <a:pt x="3359223" y="3073930"/>
                  </a:lnTo>
                  <a:lnTo>
                    <a:pt x="3226954" y="3073930"/>
                  </a:lnTo>
                  <a:lnTo>
                    <a:pt x="3226954" y="3037618"/>
                  </a:lnTo>
                  <a:lnTo>
                    <a:pt x="3201011" y="3037618"/>
                  </a:lnTo>
                  <a:lnTo>
                    <a:pt x="3201011" y="2964993"/>
                  </a:lnTo>
                  <a:lnTo>
                    <a:pt x="3162113" y="2964993"/>
                  </a:lnTo>
                  <a:lnTo>
                    <a:pt x="3162113" y="2949436"/>
                  </a:lnTo>
                  <a:lnTo>
                    <a:pt x="3141358" y="2949436"/>
                  </a:lnTo>
                  <a:lnTo>
                    <a:pt x="3141358" y="2907935"/>
                  </a:lnTo>
                  <a:lnTo>
                    <a:pt x="2695267" y="2907935"/>
                  </a:lnTo>
                  <a:lnTo>
                    <a:pt x="2695267" y="2858659"/>
                  </a:lnTo>
                  <a:lnTo>
                    <a:pt x="2666729" y="2858659"/>
                  </a:lnTo>
                  <a:lnTo>
                    <a:pt x="2666729" y="2767883"/>
                  </a:lnTo>
                  <a:lnTo>
                    <a:pt x="2635614" y="2767883"/>
                  </a:lnTo>
                  <a:lnTo>
                    <a:pt x="2635614" y="2651171"/>
                  </a:lnTo>
                  <a:lnTo>
                    <a:pt x="2495553" y="2651171"/>
                  </a:lnTo>
                  <a:lnTo>
                    <a:pt x="2495553" y="2581141"/>
                  </a:lnTo>
                  <a:lnTo>
                    <a:pt x="2456655" y="2581141"/>
                  </a:lnTo>
                  <a:lnTo>
                    <a:pt x="2456655" y="2544837"/>
                  </a:lnTo>
                  <a:lnTo>
                    <a:pt x="2394408" y="2544837"/>
                  </a:lnTo>
                  <a:lnTo>
                    <a:pt x="2394408" y="2467024"/>
                  </a:lnTo>
                  <a:lnTo>
                    <a:pt x="2324378" y="2467024"/>
                  </a:lnTo>
                  <a:lnTo>
                    <a:pt x="2324378" y="2394408"/>
                  </a:lnTo>
                  <a:lnTo>
                    <a:pt x="2262130" y="2394408"/>
                  </a:lnTo>
                  <a:lnTo>
                    <a:pt x="2262130" y="2316594"/>
                  </a:lnTo>
                  <a:lnTo>
                    <a:pt x="2231006" y="2316594"/>
                  </a:lnTo>
                  <a:lnTo>
                    <a:pt x="2231006" y="2220629"/>
                  </a:lnTo>
                  <a:lnTo>
                    <a:pt x="2194694" y="2220629"/>
                  </a:lnTo>
                  <a:lnTo>
                    <a:pt x="2194694" y="2179137"/>
                  </a:lnTo>
                  <a:lnTo>
                    <a:pt x="2148013" y="2179137"/>
                  </a:lnTo>
                  <a:lnTo>
                    <a:pt x="2148013" y="2135041"/>
                  </a:lnTo>
                  <a:lnTo>
                    <a:pt x="2090954" y="2135041"/>
                  </a:lnTo>
                  <a:lnTo>
                    <a:pt x="2090954" y="2072794"/>
                  </a:lnTo>
                  <a:lnTo>
                    <a:pt x="2010555" y="2072794"/>
                  </a:lnTo>
                  <a:lnTo>
                    <a:pt x="2010555" y="1958677"/>
                  </a:lnTo>
                  <a:lnTo>
                    <a:pt x="1948308" y="1958677"/>
                  </a:lnTo>
                  <a:lnTo>
                    <a:pt x="1948308" y="1909401"/>
                  </a:lnTo>
                  <a:lnTo>
                    <a:pt x="1927553" y="1909401"/>
                  </a:lnTo>
                  <a:lnTo>
                    <a:pt x="1927553" y="1790096"/>
                  </a:lnTo>
                  <a:lnTo>
                    <a:pt x="1857531" y="1790096"/>
                  </a:lnTo>
                  <a:lnTo>
                    <a:pt x="1857531" y="1712291"/>
                  </a:lnTo>
                  <a:lnTo>
                    <a:pt x="1808247" y="1712291"/>
                  </a:lnTo>
                  <a:lnTo>
                    <a:pt x="1808247" y="1642260"/>
                  </a:lnTo>
                  <a:lnTo>
                    <a:pt x="1753783" y="1642260"/>
                  </a:lnTo>
                  <a:lnTo>
                    <a:pt x="1753783" y="1567042"/>
                  </a:lnTo>
                  <a:lnTo>
                    <a:pt x="1725254" y="1567042"/>
                  </a:lnTo>
                  <a:lnTo>
                    <a:pt x="1725254" y="1507389"/>
                  </a:lnTo>
                  <a:lnTo>
                    <a:pt x="1694130" y="1507389"/>
                  </a:lnTo>
                  <a:lnTo>
                    <a:pt x="1694130" y="1468490"/>
                  </a:lnTo>
                  <a:lnTo>
                    <a:pt x="1626694" y="1468490"/>
                  </a:lnTo>
                  <a:lnTo>
                    <a:pt x="1626694" y="1434773"/>
                  </a:lnTo>
                  <a:lnTo>
                    <a:pt x="1559267" y="1434773"/>
                  </a:lnTo>
                  <a:lnTo>
                    <a:pt x="1559267" y="1369931"/>
                  </a:lnTo>
                  <a:lnTo>
                    <a:pt x="1504803" y="1369931"/>
                  </a:lnTo>
                  <a:lnTo>
                    <a:pt x="1504803" y="1336213"/>
                  </a:lnTo>
                  <a:lnTo>
                    <a:pt x="1447736" y="1336213"/>
                  </a:lnTo>
                  <a:lnTo>
                    <a:pt x="1447736" y="1305089"/>
                  </a:lnTo>
                  <a:lnTo>
                    <a:pt x="1390677" y="1305089"/>
                  </a:lnTo>
                  <a:lnTo>
                    <a:pt x="1390677" y="1222096"/>
                  </a:lnTo>
                  <a:lnTo>
                    <a:pt x="1364742" y="1222096"/>
                  </a:lnTo>
                  <a:lnTo>
                    <a:pt x="1364742" y="1175415"/>
                  </a:lnTo>
                  <a:lnTo>
                    <a:pt x="1333619" y="1175415"/>
                  </a:lnTo>
                  <a:lnTo>
                    <a:pt x="1333619" y="1087232"/>
                  </a:lnTo>
                  <a:lnTo>
                    <a:pt x="1302495" y="1087232"/>
                  </a:lnTo>
                  <a:lnTo>
                    <a:pt x="1302495" y="1069072"/>
                  </a:lnTo>
                  <a:lnTo>
                    <a:pt x="1271371" y="1069072"/>
                  </a:lnTo>
                  <a:lnTo>
                    <a:pt x="1271371" y="895302"/>
                  </a:lnTo>
                  <a:lnTo>
                    <a:pt x="1240248" y="895302"/>
                  </a:lnTo>
                  <a:lnTo>
                    <a:pt x="1240248" y="817495"/>
                  </a:lnTo>
                  <a:lnTo>
                    <a:pt x="1201350" y="817495"/>
                  </a:lnTo>
                  <a:lnTo>
                    <a:pt x="1201350" y="770810"/>
                  </a:lnTo>
                  <a:lnTo>
                    <a:pt x="1159849" y="770810"/>
                  </a:lnTo>
                  <a:lnTo>
                    <a:pt x="1159849" y="739686"/>
                  </a:lnTo>
                  <a:lnTo>
                    <a:pt x="1123536" y="739686"/>
                  </a:lnTo>
                  <a:lnTo>
                    <a:pt x="1123536" y="711157"/>
                  </a:lnTo>
                  <a:lnTo>
                    <a:pt x="986079" y="711157"/>
                  </a:lnTo>
                  <a:lnTo>
                    <a:pt x="986079" y="682627"/>
                  </a:lnTo>
                  <a:lnTo>
                    <a:pt x="908274" y="682627"/>
                  </a:lnTo>
                  <a:lnTo>
                    <a:pt x="908274" y="622975"/>
                  </a:lnTo>
                  <a:lnTo>
                    <a:pt x="853805" y="622975"/>
                  </a:lnTo>
                  <a:lnTo>
                    <a:pt x="853805" y="591851"/>
                  </a:lnTo>
                  <a:lnTo>
                    <a:pt x="755248" y="591851"/>
                  </a:lnTo>
                  <a:lnTo>
                    <a:pt x="755248" y="529605"/>
                  </a:lnTo>
                  <a:lnTo>
                    <a:pt x="664473" y="529605"/>
                  </a:lnTo>
                  <a:lnTo>
                    <a:pt x="664473" y="503668"/>
                  </a:lnTo>
                  <a:lnTo>
                    <a:pt x="537385" y="503668"/>
                  </a:lnTo>
                  <a:lnTo>
                    <a:pt x="537385" y="451797"/>
                  </a:lnTo>
                  <a:lnTo>
                    <a:pt x="493294" y="451797"/>
                  </a:lnTo>
                  <a:lnTo>
                    <a:pt x="493294" y="425861"/>
                  </a:lnTo>
                  <a:lnTo>
                    <a:pt x="405112" y="425861"/>
                  </a:lnTo>
                  <a:lnTo>
                    <a:pt x="405112" y="399924"/>
                  </a:lnTo>
                  <a:lnTo>
                    <a:pt x="389550" y="399924"/>
                  </a:lnTo>
                  <a:lnTo>
                    <a:pt x="389550" y="327304"/>
                  </a:lnTo>
                  <a:lnTo>
                    <a:pt x="361020" y="327304"/>
                  </a:lnTo>
                  <a:lnTo>
                    <a:pt x="361020" y="296180"/>
                  </a:lnTo>
                  <a:lnTo>
                    <a:pt x="337678" y="296180"/>
                  </a:lnTo>
                  <a:lnTo>
                    <a:pt x="337678" y="267651"/>
                  </a:lnTo>
                  <a:lnTo>
                    <a:pt x="246902" y="267651"/>
                  </a:lnTo>
                  <a:lnTo>
                    <a:pt x="246902" y="215779"/>
                  </a:lnTo>
                  <a:lnTo>
                    <a:pt x="205405" y="215779"/>
                  </a:lnTo>
                  <a:lnTo>
                    <a:pt x="205405" y="96473"/>
                  </a:lnTo>
                  <a:lnTo>
                    <a:pt x="99066" y="96473"/>
                  </a:lnTo>
                  <a:lnTo>
                    <a:pt x="99066" y="70537"/>
                  </a:lnTo>
                  <a:lnTo>
                    <a:pt x="62756" y="70537"/>
                  </a:lnTo>
                  <a:lnTo>
                    <a:pt x="62756" y="36820"/>
                  </a:lnTo>
                  <a:lnTo>
                    <a:pt x="34227" y="36820"/>
                  </a:lnTo>
                  <a:lnTo>
                    <a:pt x="34227" y="5697"/>
                  </a:lnTo>
                  <a:lnTo>
                    <a:pt x="5697" y="5697"/>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225" name="Freeform: Shape 1046">
              <a:extLst>
                <a:ext uri="{FF2B5EF4-FFF2-40B4-BE49-F238E27FC236}">
                  <a16:creationId xmlns:a16="http://schemas.microsoft.com/office/drawing/2014/main" id="{DE43040B-D931-4466-B8F3-9ECEBE5DD63C}"/>
                </a:ext>
              </a:extLst>
            </p:cNvPr>
            <p:cNvSpPr/>
            <p:nvPr/>
          </p:nvSpPr>
          <p:spPr>
            <a:xfrm>
              <a:off x="396425" y="1899334"/>
              <a:ext cx="8506" cy="68048"/>
            </a:xfrm>
            <a:custGeom>
              <a:avLst/>
              <a:gdLst>
                <a:gd name="connsiteX0" fmla="*/ 3605 w 0"/>
                <a:gd name="connsiteY0" fmla="*/ 3605 h 68048"/>
                <a:gd name="connsiteX1" fmla="*/ 3605 w 0"/>
                <a:gd name="connsiteY1" fmla="*/ 67903 h 68048"/>
                <a:gd name="connsiteX2" fmla="*/ 3605 w 0"/>
                <a:gd name="connsiteY2" fmla="*/ 67903 h 68048"/>
              </a:gdLst>
              <a:ahLst/>
              <a:cxnLst>
                <a:cxn ang="0">
                  <a:pos x="connsiteX0" y="connsiteY0"/>
                </a:cxn>
                <a:cxn ang="0">
                  <a:pos x="connsiteX1" y="connsiteY1"/>
                </a:cxn>
                <a:cxn ang="0">
                  <a:pos x="connsiteX2" y="connsiteY2"/>
                </a:cxn>
              </a:cxnLst>
              <a:rect l="l" t="t" r="r" b="b"/>
              <a:pathLst>
                <a:path h="68048">
                  <a:moveTo>
                    <a:pt x="3605" y="3605"/>
                  </a:moveTo>
                  <a:lnTo>
                    <a:pt x="3605" y="67903"/>
                  </a:lnTo>
                  <a:lnTo>
                    <a:pt x="3605" y="67903"/>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226" name="Freeform: Shape 1047">
              <a:extLst>
                <a:ext uri="{FF2B5EF4-FFF2-40B4-BE49-F238E27FC236}">
                  <a16:creationId xmlns:a16="http://schemas.microsoft.com/office/drawing/2014/main" id="{B1D377B5-DBD0-4CA5-A174-48C52ECAF7D4}"/>
                </a:ext>
              </a:extLst>
            </p:cNvPr>
            <p:cNvSpPr/>
            <p:nvPr/>
          </p:nvSpPr>
          <p:spPr>
            <a:xfrm>
              <a:off x="430449" y="1899334"/>
              <a:ext cx="8506" cy="68048"/>
            </a:xfrm>
            <a:custGeom>
              <a:avLst/>
              <a:gdLst>
                <a:gd name="connsiteX0" fmla="*/ 3605 w 0"/>
                <a:gd name="connsiteY0" fmla="*/ 3605 h 68048"/>
                <a:gd name="connsiteX1" fmla="*/ 3605 w 0"/>
                <a:gd name="connsiteY1" fmla="*/ 67903 h 68048"/>
                <a:gd name="connsiteX2" fmla="*/ 3605 w 0"/>
                <a:gd name="connsiteY2" fmla="*/ 67903 h 68048"/>
              </a:gdLst>
              <a:ahLst/>
              <a:cxnLst>
                <a:cxn ang="0">
                  <a:pos x="connsiteX0" y="connsiteY0"/>
                </a:cxn>
                <a:cxn ang="0">
                  <a:pos x="connsiteX1" y="connsiteY1"/>
                </a:cxn>
                <a:cxn ang="0">
                  <a:pos x="connsiteX2" y="connsiteY2"/>
                </a:cxn>
              </a:cxnLst>
              <a:rect l="l" t="t" r="r" b="b"/>
              <a:pathLst>
                <a:path h="68048">
                  <a:moveTo>
                    <a:pt x="3605" y="3605"/>
                  </a:moveTo>
                  <a:lnTo>
                    <a:pt x="3605" y="67903"/>
                  </a:lnTo>
                  <a:lnTo>
                    <a:pt x="3605" y="67903"/>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227" name="Freeform: Shape 1048">
              <a:extLst>
                <a:ext uri="{FF2B5EF4-FFF2-40B4-BE49-F238E27FC236}">
                  <a16:creationId xmlns:a16="http://schemas.microsoft.com/office/drawing/2014/main" id="{5423DD11-9538-4A78-9F64-0D41BD3ED3CA}"/>
                </a:ext>
              </a:extLst>
            </p:cNvPr>
            <p:cNvSpPr/>
            <p:nvPr/>
          </p:nvSpPr>
          <p:spPr>
            <a:xfrm>
              <a:off x="498498" y="1933358"/>
              <a:ext cx="8506" cy="68048"/>
            </a:xfrm>
            <a:custGeom>
              <a:avLst/>
              <a:gdLst>
                <a:gd name="connsiteX0" fmla="*/ 3605 w 0"/>
                <a:gd name="connsiteY0" fmla="*/ 3605 h 68048"/>
                <a:gd name="connsiteX1" fmla="*/ 3605 w 0"/>
                <a:gd name="connsiteY1" fmla="*/ 67903 h 68048"/>
                <a:gd name="connsiteX2" fmla="*/ 3605 w 0"/>
                <a:gd name="connsiteY2" fmla="*/ 67903 h 68048"/>
              </a:gdLst>
              <a:ahLst/>
              <a:cxnLst>
                <a:cxn ang="0">
                  <a:pos x="connsiteX0" y="connsiteY0"/>
                </a:cxn>
                <a:cxn ang="0">
                  <a:pos x="connsiteX1" y="connsiteY1"/>
                </a:cxn>
                <a:cxn ang="0">
                  <a:pos x="connsiteX2" y="connsiteY2"/>
                </a:cxn>
              </a:cxnLst>
              <a:rect l="l" t="t" r="r" b="b"/>
              <a:pathLst>
                <a:path h="68048">
                  <a:moveTo>
                    <a:pt x="3605" y="3605"/>
                  </a:moveTo>
                  <a:lnTo>
                    <a:pt x="3605" y="67903"/>
                  </a:lnTo>
                  <a:lnTo>
                    <a:pt x="3605" y="67903"/>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228" name="Freeform: Shape 1049">
              <a:extLst>
                <a:ext uri="{FF2B5EF4-FFF2-40B4-BE49-F238E27FC236}">
                  <a16:creationId xmlns:a16="http://schemas.microsoft.com/office/drawing/2014/main" id="{6361CDAA-31D9-4293-B7F9-D576E83E6089}"/>
                </a:ext>
              </a:extLst>
            </p:cNvPr>
            <p:cNvSpPr/>
            <p:nvPr/>
          </p:nvSpPr>
          <p:spPr>
            <a:xfrm>
              <a:off x="549534" y="1984395"/>
              <a:ext cx="8506" cy="68048"/>
            </a:xfrm>
            <a:custGeom>
              <a:avLst/>
              <a:gdLst>
                <a:gd name="connsiteX0" fmla="*/ 3605 w 0"/>
                <a:gd name="connsiteY0" fmla="*/ 3605 h 68048"/>
                <a:gd name="connsiteX1" fmla="*/ 3605 w 0"/>
                <a:gd name="connsiteY1" fmla="*/ 67902 h 68048"/>
                <a:gd name="connsiteX2" fmla="*/ 3605 w 0"/>
                <a:gd name="connsiteY2" fmla="*/ 67902 h 68048"/>
              </a:gdLst>
              <a:ahLst/>
              <a:cxnLst>
                <a:cxn ang="0">
                  <a:pos x="connsiteX0" y="connsiteY0"/>
                </a:cxn>
                <a:cxn ang="0">
                  <a:pos x="connsiteX1" y="connsiteY1"/>
                </a:cxn>
                <a:cxn ang="0">
                  <a:pos x="connsiteX2" y="connsiteY2"/>
                </a:cxn>
              </a:cxnLst>
              <a:rect l="l" t="t" r="r" b="b"/>
              <a:pathLst>
                <a:path h="68048">
                  <a:moveTo>
                    <a:pt x="3605" y="3605"/>
                  </a:moveTo>
                  <a:lnTo>
                    <a:pt x="3605" y="67902"/>
                  </a:lnTo>
                  <a:lnTo>
                    <a:pt x="3605" y="67902"/>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229" name="Freeform: Shape 1050">
              <a:extLst>
                <a:ext uri="{FF2B5EF4-FFF2-40B4-BE49-F238E27FC236}">
                  <a16:creationId xmlns:a16="http://schemas.microsoft.com/office/drawing/2014/main" id="{5C34CDD6-EAF1-46C1-9AE1-DF01A37D9629}"/>
                </a:ext>
              </a:extLst>
            </p:cNvPr>
            <p:cNvSpPr/>
            <p:nvPr/>
          </p:nvSpPr>
          <p:spPr>
            <a:xfrm>
              <a:off x="617584" y="1984395"/>
              <a:ext cx="8506" cy="68048"/>
            </a:xfrm>
            <a:custGeom>
              <a:avLst/>
              <a:gdLst>
                <a:gd name="connsiteX0" fmla="*/ 3605 w 0"/>
                <a:gd name="connsiteY0" fmla="*/ 3605 h 68048"/>
                <a:gd name="connsiteX1" fmla="*/ 3605 w 0"/>
                <a:gd name="connsiteY1" fmla="*/ 67902 h 68048"/>
                <a:gd name="connsiteX2" fmla="*/ 3605 w 0"/>
                <a:gd name="connsiteY2" fmla="*/ 67902 h 68048"/>
              </a:gdLst>
              <a:ahLst/>
              <a:cxnLst>
                <a:cxn ang="0">
                  <a:pos x="connsiteX0" y="connsiteY0"/>
                </a:cxn>
                <a:cxn ang="0">
                  <a:pos x="connsiteX1" y="connsiteY1"/>
                </a:cxn>
                <a:cxn ang="0">
                  <a:pos x="connsiteX2" y="connsiteY2"/>
                </a:cxn>
              </a:cxnLst>
              <a:rect l="l" t="t" r="r" b="b"/>
              <a:pathLst>
                <a:path h="68048">
                  <a:moveTo>
                    <a:pt x="3605" y="3605"/>
                  </a:moveTo>
                  <a:lnTo>
                    <a:pt x="3605" y="67902"/>
                  </a:lnTo>
                  <a:lnTo>
                    <a:pt x="3605" y="67902"/>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230" name="Freeform: Shape 1051">
              <a:extLst>
                <a:ext uri="{FF2B5EF4-FFF2-40B4-BE49-F238E27FC236}">
                  <a16:creationId xmlns:a16="http://schemas.microsoft.com/office/drawing/2014/main" id="{BD3C45F6-FCD0-4BBD-B4B7-51D260C53E0C}"/>
                </a:ext>
              </a:extLst>
            </p:cNvPr>
            <p:cNvSpPr/>
            <p:nvPr/>
          </p:nvSpPr>
          <p:spPr>
            <a:xfrm>
              <a:off x="668620" y="2001407"/>
              <a:ext cx="8506" cy="68048"/>
            </a:xfrm>
            <a:custGeom>
              <a:avLst/>
              <a:gdLst>
                <a:gd name="connsiteX0" fmla="*/ 3605 w 0"/>
                <a:gd name="connsiteY0" fmla="*/ 3605 h 68048"/>
                <a:gd name="connsiteX1" fmla="*/ 3605 w 0"/>
                <a:gd name="connsiteY1" fmla="*/ 67902 h 68048"/>
                <a:gd name="connsiteX2" fmla="*/ 3605 w 0"/>
                <a:gd name="connsiteY2" fmla="*/ 67902 h 68048"/>
              </a:gdLst>
              <a:ahLst/>
              <a:cxnLst>
                <a:cxn ang="0">
                  <a:pos x="connsiteX0" y="connsiteY0"/>
                </a:cxn>
                <a:cxn ang="0">
                  <a:pos x="connsiteX1" y="connsiteY1"/>
                </a:cxn>
                <a:cxn ang="0">
                  <a:pos x="connsiteX2" y="connsiteY2"/>
                </a:cxn>
              </a:cxnLst>
              <a:rect l="l" t="t" r="r" b="b"/>
              <a:pathLst>
                <a:path h="68048">
                  <a:moveTo>
                    <a:pt x="3605" y="3605"/>
                  </a:moveTo>
                  <a:lnTo>
                    <a:pt x="3605" y="67902"/>
                  </a:lnTo>
                  <a:lnTo>
                    <a:pt x="3605" y="67902"/>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231" name="Freeform: Shape 1052">
              <a:extLst>
                <a:ext uri="{FF2B5EF4-FFF2-40B4-BE49-F238E27FC236}">
                  <a16:creationId xmlns:a16="http://schemas.microsoft.com/office/drawing/2014/main" id="{4A172B7A-CEB3-49C7-9E27-557B98A0AB23}"/>
                </a:ext>
              </a:extLst>
            </p:cNvPr>
            <p:cNvSpPr/>
            <p:nvPr/>
          </p:nvSpPr>
          <p:spPr>
            <a:xfrm>
              <a:off x="702644" y="2001407"/>
              <a:ext cx="8506" cy="68048"/>
            </a:xfrm>
            <a:custGeom>
              <a:avLst/>
              <a:gdLst>
                <a:gd name="connsiteX0" fmla="*/ 3605 w 0"/>
                <a:gd name="connsiteY0" fmla="*/ 3605 h 68048"/>
                <a:gd name="connsiteX1" fmla="*/ 3605 w 0"/>
                <a:gd name="connsiteY1" fmla="*/ 67902 h 68048"/>
                <a:gd name="connsiteX2" fmla="*/ 3605 w 0"/>
                <a:gd name="connsiteY2" fmla="*/ 67902 h 68048"/>
              </a:gdLst>
              <a:ahLst/>
              <a:cxnLst>
                <a:cxn ang="0">
                  <a:pos x="connsiteX0" y="connsiteY0"/>
                </a:cxn>
                <a:cxn ang="0">
                  <a:pos x="connsiteX1" y="connsiteY1"/>
                </a:cxn>
                <a:cxn ang="0">
                  <a:pos x="connsiteX2" y="connsiteY2"/>
                </a:cxn>
              </a:cxnLst>
              <a:rect l="l" t="t" r="r" b="b"/>
              <a:pathLst>
                <a:path h="68048">
                  <a:moveTo>
                    <a:pt x="3605" y="3605"/>
                  </a:moveTo>
                  <a:lnTo>
                    <a:pt x="3605" y="67902"/>
                  </a:lnTo>
                  <a:lnTo>
                    <a:pt x="3605" y="67902"/>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232" name="Freeform: Shape 1053">
              <a:extLst>
                <a:ext uri="{FF2B5EF4-FFF2-40B4-BE49-F238E27FC236}">
                  <a16:creationId xmlns:a16="http://schemas.microsoft.com/office/drawing/2014/main" id="{EFC6EB8A-D425-4156-8ABA-AE606214F055}"/>
                </a:ext>
              </a:extLst>
            </p:cNvPr>
            <p:cNvSpPr/>
            <p:nvPr/>
          </p:nvSpPr>
          <p:spPr>
            <a:xfrm>
              <a:off x="787705" y="2069456"/>
              <a:ext cx="8506" cy="68048"/>
            </a:xfrm>
            <a:custGeom>
              <a:avLst/>
              <a:gdLst>
                <a:gd name="connsiteX0" fmla="*/ 3605 w 0"/>
                <a:gd name="connsiteY0" fmla="*/ 3605 h 68048"/>
                <a:gd name="connsiteX1" fmla="*/ 3605 w 0"/>
                <a:gd name="connsiteY1" fmla="*/ 67903 h 68048"/>
                <a:gd name="connsiteX2" fmla="*/ 3605 w 0"/>
                <a:gd name="connsiteY2" fmla="*/ 67903 h 68048"/>
              </a:gdLst>
              <a:ahLst/>
              <a:cxnLst>
                <a:cxn ang="0">
                  <a:pos x="connsiteX0" y="connsiteY0"/>
                </a:cxn>
                <a:cxn ang="0">
                  <a:pos x="connsiteX1" y="connsiteY1"/>
                </a:cxn>
                <a:cxn ang="0">
                  <a:pos x="connsiteX2" y="connsiteY2"/>
                </a:cxn>
              </a:cxnLst>
              <a:rect l="l" t="t" r="r" b="b"/>
              <a:pathLst>
                <a:path h="68048">
                  <a:moveTo>
                    <a:pt x="3605" y="3605"/>
                  </a:moveTo>
                  <a:lnTo>
                    <a:pt x="3605" y="67903"/>
                  </a:lnTo>
                  <a:lnTo>
                    <a:pt x="3605" y="67903"/>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233" name="Freeform: Shape 1054">
              <a:extLst>
                <a:ext uri="{FF2B5EF4-FFF2-40B4-BE49-F238E27FC236}">
                  <a16:creationId xmlns:a16="http://schemas.microsoft.com/office/drawing/2014/main" id="{35BCC5F4-A294-4DEC-B556-16E235ADFAB6}"/>
                </a:ext>
              </a:extLst>
            </p:cNvPr>
            <p:cNvSpPr/>
            <p:nvPr/>
          </p:nvSpPr>
          <p:spPr>
            <a:xfrm>
              <a:off x="804718" y="2069456"/>
              <a:ext cx="8506" cy="68048"/>
            </a:xfrm>
            <a:custGeom>
              <a:avLst/>
              <a:gdLst>
                <a:gd name="connsiteX0" fmla="*/ 3605 w 0"/>
                <a:gd name="connsiteY0" fmla="*/ 3605 h 68048"/>
                <a:gd name="connsiteX1" fmla="*/ 3605 w 0"/>
                <a:gd name="connsiteY1" fmla="*/ 67903 h 68048"/>
                <a:gd name="connsiteX2" fmla="*/ 3605 w 0"/>
                <a:gd name="connsiteY2" fmla="*/ 67903 h 68048"/>
              </a:gdLst>
              <a:ahLst/>
              <a:cxnLst>
                <a:cxn ang="0">
                  <a:pos x="connsiteX0" y="connsiteY0"/>
                </a:cxn>
                <a:cxn ang="0">
                  <a:pos x="connsiteX1" y="connsiteY1"/>
                </a:cxn>
                <a:cxn ang="0">
                  <a:pos x="connsiteX2" y="connsiteY2"/>
                </a:cxn>
              </a:cxnLst>
              <a:rect l="l" t="t" r="r" b="b"/>
              <a:pathLst>
                <a:path h="68048">
                  <a:moveTo>
                    <a:pt x="3605" y="3605"/>
                  </a:moveTo>
                  <a:lnTo>
                    <a:pt x="3605" y="67903"/>
                  </a:lnTo>
                  <a:lnTo>
                    <a:pt x="3605" y="67903"/>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234" name="Freeform: Shape 5119">
              <a:extLst>
                <a:ext uri="{FF2B5EF4-FFF2-40B4-BE49-F238E27FC236}">
                  <a16:creationId xmlns:a16="http://schemas.microsoft.com/office/drawing/2014/main" id="{7FCF62FF-2D16-4F42-BFF8-BB435B15D66B}"/>
                </a:ext>
              </a:extLst>
            </p:cNvPr>
            <p:cNvSpPr/>
            <p:nvPr/>
          </p:nvSpPr>
          <p:spPr>
            <a:xfrm>
              <a:off x="804718" y="2069456"/>
              <a:ext cx="8506" cy="68048"/>
            </a:xfrm>
            <a:custGeom>
              <a:avLst/>
              <a:gdLst>
                <a:gd name="connsiteX0" fmla="*/ 3605 w 0"/>
                <a:gd name="connsiteY0" fmla="*/ 3605 h 68048"/>
                <a:gd name="connsiteX1" fmla="*/ 3605 w 0"/>
                <a:gd name="connsiteY1" fmla="*/ 67903 h 68048"/>
                <a:gd name="connsiteX2" fmla="*/ 3605 w 0"/>
                <a:gd name="connsiteY2" fmla="*/ 67903 h 68048"/>
              </a:gdLst>
              <a:ahLst/>
              <a:cxnLst>
                <a:cxn ang="0">
                  <a:pos x="connsiteX0" y="connsiteY0"/>
                </a:cxn>
                <a:cxn ang="0">
                  <a:pos x="connsiteX1" y="connsiteY1"/>
                </a:cxn>
                <a:cxn ang="0">
                  <a:pos x="connsiteX2" y="connsiteY2"/>
                </a:cxn>
              </a:cxnLst>
              <a:rect l="l" t="t" r="r" b="b"/>
              <a:pathLst>
                <a:path h="68048">
                  <a:moveTo>
                    <a:pt x="3605" y="3605"/>
                  </a:moveTo>
                  <a:lnTo>
                    <a:pt x="3605" y="67903"/>
                  </a:lnTo>
                  <a:lnTo>
                    <a:pt x="3605" y="67903"/>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235" name="Freeform: Shape 5120">
              <a:extLst>
                <a:ext uri="{FF2B5EF4-FFF2-40B4-BE49-F238E27FC236}">
                  <a16:creationId xmlns:a16="http://schemas.microsoft.com/office/drawing/2014/main" id="{2312E914-E05E-4DA4-959E-8468B999D39F}"/>
                </a:ext>
              </a:extLst>
            </p:cNvPr>
            <p:cNvSpPr/>
            <p:nvPr/>
          </p:nvSpPr>
          <p:spPr>
            <a:xfrm>
              <a:off x="872764" y="2103480"/>
              <a:ext cx="8506" cy="68048"/>
            </a:xfrm>
            <a:custGeom>
              <a:avLst/>
              <a:gdLst>
                <a:gd name="connsiteX0" fmla="*/ 3605 w 0"/>
                <a:gd name="connsiteY0" fmla="*/ 3605 h 68048"/>
                <a:gd name="connsiteX1" fmla="*/ 3605 w 0"/>
                <a:gd name="connsiteY1" fmla="*/ 67903 h 68048"/>
                <a:gd name="connsiteX2" fmla="*/ 3605 w 0"/>
                <a:gd name="connsiteY2" fmla="*/ 67903 h 68048"/>
              </a:gdLst>
              <a:ahLst/>
              <a:cxnLst>
                <a:cxn ang="0">
                  <a:pos x="connsiteX0" y="connsiteY0"/>
                </a:cxn>
                <a:cxn ang="0">
                  <a:pos x="connsiteX1" y="connsiteY1"/>
                </a:cxn>
                <a:cxn ang="0">
                  <a:pos x="connsiteX2" y="connsiteY2"/>
                </a:cxn>
              </a:cxnLst>
              <a:rect l="l" t="t" r="r" b="b"/>
              <a:pathLst>
                <a:path h="68048">
                  <a:moveTo>
                    <a:pt x="3605" y="3605"/>
                  </a:moveTo>
                  <a:lnTo>
                    <a:pt x="3605" y="67903"/>
                  </a:lnTo>
                  <a:lnTo>
                    <a:pt x="3605" y="67903"/>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236" name="Freeform: Shape 5123">
              <a:extLst>
                <a:ext uri="{FF2B5EF4-FFF2-40B4-BE49-F238E27FC236}">
                  <a16:creationId xmlns:a16="http://schemas.microsoft.com/office/drawing/2014/main" id="{66BB8C20-3246-4E65-8131-94BE2D5ED0EE}"/>
                </a:ext>
              </a:extLst>
            </p:cNvPr>
            <p:cNvSpPr/>
            <p:nvPr/>
          </p:nvSpPr>
          <p:spPr>
            <a:xfrm>
              <a:off x="1008861" y="2188540"/>
              <a:ext cx="8506" cy="68048"/>
            </a:xfrm>
            <a:custGeom>
              <a:avLst/>
              <a:gdLst>
                <a:gd name="connsiteX0" fmla="*/ 3605 w 0"/>
                <a:gd name="connsiteY0" fmla="*/ 3605 h 68048"/>
                <a:gd name="connsiteX1" fmla="*/ 3605 w 0"/>
                <a:gd name="connsiteY1" fmla="*/ 67904 h 68048"/>
                <a:gd name="connsiteX2" fmla="*/ 3605 w 0"/>
                <a:gd name="connsiteY2" fmla="*/ 67904 h 68048"/>
              </a:gdLst>
              <a:ahLst/>
              <a:cxnLst>
                <a:cxn ang="0">
                  <a:pos x="connsiteX0" y="connsiteY0"/>
                </a:cxn>
                <a:cxn ang="0">
                  <a:pos x="connsiteX1" y="connsiteY1"/>
                </a:cxn>
                <a:cxn ang="0">
                  <a:pos x="connsiteX2" y="connsiteY2"/>
                </a:cxn>
              </a:cxnLst>
              <a:rect l="l" t="t" r="r" b="b"/>
              <a:pathLst>
                <a:path h="68048">
                  <a:moveTo>
                    <a:pt x="3605" y="3605"/>
                  </a:moveTo>
                  <a:lnTo>
                    <a:pt x="3605" y="67904"/>
                  </a:lnTo>
                  <a:lnTo>
                    <a:pt x="3605" y="6790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237" name="Freeform: Shape 5124">
              <a:extLst>
                <a:ext uri="{FF2B5EF4-FFF2-40B4-BE49-F238E27FC236}">
                  <a16:creationId xmlns:a16="http://schemas.microsoft.com/office/drawing/2014/main" id="{BCD9B0C4-E04A-44EC-A277-B0FCFF4C2980}"/>
                </a:ext>
              </a:extLst>
            </p:cNvPr>
            <p:cNvSpPr/>
            <p:nvPr/>
          </p:nvSpPr>
          <p:spPr>
            <a:xfrm>
              <a:off x="1076909" y="2188540"/>
              <a:ext cx="8506" cy="68048"/>
            </a:xfrm>
            <a:custGeom>
              <a:avLst/>
              <a:gdLst>
                <a:gd name="connsiteX0" fmla="*/ 3605 w 0"/>
                <a:gd name="connsiteY0" fmla="*/ 3605 h 68048"/>
                <a:gd name="connsiteX1" fmla="*/ 3605 w 0"/>
                <a:gd name="connsiteY1" fmla="*/ 67904 h 68048"/>
                <a:gd name="connsiteX2" fmla="*/ 3605 w 0"/>
                <a:gd name="connsiteY2" fmla="*/ 67904 h 68048"/>
              </a:gdLst>
              <a:ahLst/>
              <a:cxnLst>
                <a:cxn ang="0">
                  <a:pos x="connsiteX0" y="connsiteY0"/>
                </a:cxn>
                <a:cxn ang="0">
                  <a:pos x="connsiteX1" y="connsiteY1"/>
                </a:cxn>
                <a:cxn ang="0">
                  <a:pos x="connsiteX2" y="connsiteY2"/>
                </a:cxn>
              </a:cxnLst>
              <a:rect l="l" t="t" r="r" b="b"/>
              <a:pathLst>
                <a:path h="68048">
                  <a:moveTo>
                    <a:pt x="3605" y="3605"/>
                  </a:moveTo>
                  <a:lnTo>
                    <a:pt x="3605" y="67904"/>
                  </a:lnTo>
                  <a:lnTo>
                    <a:pt x="3605" y="6790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238" name="Freeform: Shape 5125">
              <a:extLst>
                <a:ext uri="{FF2B5EF4-FFF2-40B4-BE49-F238E27FC236}">
                  <a16:creationId xmlns:a16="http://schemas.microsoft.com/office/drawing/2014/main" id="{D396C6D1-87DF-4A8A-93BB-A48A2A0F6B08}"/>
                </a:ext>
              </a:extLst>
            </p:cNvPr>
            <p:cNvSpPr/>
            <p:nvPr/>
          </p:nvSpPr>
          <p:spPr>
            <a:xfrm>
              <a:off x="1127946" y="2222565"/>
              <a:ext cx="8506" cy="68048"/>
            </a:xfrm>
            <a:custGeom>
              <a:avLst/>
              <a:gdLst>
                <a:gd name="connsiteX0" fmla="*/ 3605 w 0"/>
                <a:gd name="connsiteY0" fmla="*/ 3605 h 68048"/>
                <a:gd name="connsiteX1" fmla="*/ 3605 w 0"/>
                <a:gd name="connsiteY1" fmla="*/ 67903 h 68048"/>
                <a:gd name="connsiteX2" fmla="*/ 3605 w 0"/>
                <a:gd name="connsiteY2" fmla="*/ 67903 h 68048"/>
              </a:gdLst>
              <a:ahLst/>
              <a:cxnLst>
                <a:cxn ang="0">
                  <a:pos x="connsiteX0" y="connsiteY0"/>
                </a:cxn>
                <a:cxn ang="0">
                  <a:pos x="connsiteX1" y="connsiteY1"/>
                </a:cxn>
                <a:cxn ang="0">
                  <a:pos x="connsiteX2" y="connsiteY2"/>
                </a:cxn>
              </a:cxnLst>
              <a:rect l="l" t="t" r="r" b="b"/>
              <a:pathLst>
                <a:path h="68048">
                  <a:moveTo>
                    <a:pt x="3605" y="3605"/>
                  </a:moveTo>
                  <a:lnTo>
                    <a:pt x="3605" y="67903"/>
                  </a:lnTo>
                  <a:lnTo>
                    <a:pt x="3605" y="67903"/>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239" name="Freeform: Shape 5126">
              <a:extLst>
                <a:ext uri="{FF2B5EF4-FFF2-40B4-BE49-F238E27FC236}">
                  <a16:creationId xmlns:a16="http://schemas.microsoft.com/office/drawing/2014/main" id="{E16A6495-5EBE-4BD7-B730-55310C838C90}"/>
                </a:ext>
              </a:extLst>
            </p:cNvPr>
            <p:cNvSpPr/>
            <p:nvPr/>
          </p:nvSpPr>
          <p:spPr>
            <a:xfrm>
              <a:off x="1178982" y="2256589"/>
              <a:ext cx="8506" cy="68048"/>
            </a:xfrm>
            <a:custGeom>
              <a:avLst/>
              <a:gdLst>
                <a:gd name="connsiteX0" fmla="*/ 3605 w 0"/>
                <a:gd name="connsiteY0" fmla="*/ 3605 h 68048"/>
                <a:gd name="connsiteX1" fmla="*/ 3605 w 0"/>
                <a:gd name="connsiteY1" fmla="*/ 67903 h 68048"/>
                <a:gd name="connsiteX2" fmla="*/ 3605 w 0"/>
                <a:gd name="connsiteY2" fmla="*/ 67903 h 68048"/>
              </a:gdLst>
              <a:ahLst/>
              <a:cxnLst>
                <a:cxn ang="0">
                  <a:pos x="connsiteX0" y="connsiteY0"/>
                </a:cxn>
                <a:cxn ang="0">
                  <a:pos x="connsiteX1" y="connsiteY1"/>
                </a:cxn>
                <a:cxn ang="0">
                  <a:pos x="connsiteX2" y="connsiteY2"/>
                </a:cxn>
              </a:cxnLst>
              <a:rect l="l" t="t" r="r" b="b"/>
              <a:pathLst>
                <a:path h="68048">
                  <a:moveTo>
                    <a:pt x="3605" y="3605"/>
                  </a:moveTo>
                  <a:lnTo>
                    <a:pt x="3605" y="67903"/>
                  </a:lnTo>
                  <a:lnTo>
                    <a:pt x="3605" y="67903"/>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240" name="Freeform: Shape 5127">
              <a:extLst>
                <a:ext uri="{FF2B5EF4-FFF2-40B4-BE49-F238E27FC236}">
                  <a16:creationId xmlns:a16="http://schemas.microsoft.com/office/drawing/2014/main" id="{54D378B2-DAC0-4F88-8C4E-5322985E9F1A}"/>
                </a:ext>
              </a:extLst>
            </p:cNvPr>
            <p:cNvSpPr/>
            <p:nvPr/>
          </p:nvSpPr>
          <p:spPr>
            <a:xfrm>
              <a:off x="1400148" y="2783970"/>
              <a:ext cx="8506" cy="68048"/>
            </a:xfrm>
            <a:custGeom>
              <a:avLst/>
              <a:gdLst>
                <a:gd name="connsiteX0" fmla="*/ 3605 w 0"/>
                <a:gd name="connsiteY0" fmla="*/ 3605 h 68048"/>
                <a:gd name="connsiteX1" fmla="*/ 3605 w 0"/>
                <a:gd name="connsiteY1" fmla="*/ 67903 h 68048"/>
                <a:gd name="connsiteX2" fmla="*/ 3605 w 0"/>
                <a:gd name="connsiteY2" fmla="*/ 67903 h 68048"/>
              </a:gdLst>
              <a:ahLst/>
              <a:cxnLst>
                <a:cxn ang="0">
                  <a:pos x="connsiteX0" y="connsiteY0"/>
                </a:cxn>
                <a:cxn ang="0">
                  <a:pos x="connsiteX1" y="connsiteY1"/>
                </a:cxn>
                <a:cxn ang="0">
                  <a:pos x="connsiteX2" y="connsiteY2"/>
                </a:cxn>
              </a:cxnLst>
              <a:rect l="l" t="t" r="r" b="b"/>
              <a:pathLst>
                <a:path h="68048">
                  <a:moveTo>
                    <a:pt x="3605" y="3605"/>
                  </a:moveTo>
                  <a:lnTo>
                    <a:pt x="3605" y="67903"/>
                  </a:lnTo>
                  <a:lnTo>
                    <a:pt x="3605" y="67903"/>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241" name="Freeform: Shape 5128">
              <a:extLst>
                <a:ext uri="{FF2B5EF4-FFF2-40B4-BE49-F238E27FC236}">
                  <a16:creationId xmlns:a16="http://schemas.microsoft.com/office/drawing/2014/main" id="{34042F89-24D8-4570-B2E8-4A56A4665249}"/>
                </a:ext>
              </a:extLst>
            </p:cNvPr>
            <p:cNvSpPr/>
            <p:nvPr/>
          </p:nvSpPr>
          <p:spPr>
            <a:xfrm>
              <a:off x="863888" y="2167569"/>
              <a:ext cx="68048" cy="8506"/>
            </a:xfrm>
            <a:custGeom>
              <a:avLst/>
              <a:gdLst>
                <a:gd name="connsiteX0" fmla="*/ 3814 w 68048"/>
                <a:gd name="connsiteY0" fmla="*/ 3814 h 0"/>
                <a:gd name="connsiteX1" fmla="*/ 63518 w 68048"/>
                <a:gd name="connsiteY1" fmla="*/ 3814 h 0"/>
                <a:gd name="connsiteX2" fmla="*/ 63518 w 68048"/>
                <a:gd name="connsiteY2" fmla="*/ 3814 h 0"/>
                <a:gd name="connsiteX3" fmla="*/ 68111 w 68048"/>
                <a:gd name="connsiteY3" fmla="*/ 3814 h 0"/>
                <a:gd name="connsiteX4" fmla="*/ 68111 w 68048"/>
                <a:gd name="connsiteY4" fmla="*/ 381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48">
                  <a:moveTo>
                    <a:pt x="3814" y="3814"/>
                  </a:moveTo>
                  <a:lnTo>
                    <a:pt x="63518" y="3814"/>
                  </a:lnTo>
                  <a:lnTo>
                    <a:pt x="63518" y="3814"/>
                  </a:lnTo>
                  <a:lnTo>
                    <a:pt x="68111" y="3814"/>
                  </a:lnTo>
                  <a:lnTo>
                    <a:pt x="68111" y="381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242" name="Freeform: Shape 5129">
              <a:extLst>
                <a:ext uri="{FF2B5EF4-FFF2-40B4-BE49-F238E27FC236}">
                  <a16:creationId xmlns:a16="http://schemas.microsoft.com/office/drawing/2014/main" id="{DA95074F-2ECD-404D-9021-B642FBFA9DE7}"/>
                </a:ext>
              </a:extLst>
            </p:cNvPr>
            <p:cNvSpPr/>
            <p:nvPr/>
          </p:nvSpPr>
          <p:spPr>
            <a:xfrm>
              <a:off x="1204130" y="2388724"/>
              <a:ext cx="68048" cy="8506"/>
            </a:xfrm>
            <a:custGeom>
              <a:avLst/>
              <a:gdLst>
                <a:gd name="connsiteX0" fmla="*/ 3814 w 68048"/>
                <a:gd name="connsiteY0" fmla="*/ 3814 h 0"/>
                <a:gd name="connsiteX1" fmla="*/ 63526 w 68048"/>
                <a:gd name="connsiteY1" fmla="*/ 3814 h 0"/>
                <a:gd name="connsiteX2" fmla="*/ 63526 w 68048"/>
                <a:gd name="connsiteY2" fmla="*/ 3814 h 0"/>
                <a:gd name="connsiteX3" fmla="*/ 68111 w 68048"/>
                <a:gd name="connsiteY3" fmla="*/ 3814 h 0"/>
                <a:gd name="connsiteX4" fmla="*/ 68111 w 68048"/>
                <a:gd name="connsiteY4" fmla="*/ 381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48">
                  <a:moveTo>
                    <a:pt x="3814" y="3814"/>
                  </a:moveTo>
                  <a:lnTo>
                    <a:pt x="63526" y="3814"/>
                  </a:lnTo>
                  <a:lnTo>
                    <a:pt x="63526" y="3814"/>
                  </a:lnTo>
                  <a:lnTo>
                    <a:pt x="68111" y="3814"/>
                  </a:lnTo>
                  <a:lnTo>
                    <a:pt x="68111" y="381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243" name="Freeform: Shape 5130">
              <a:extLst>
                <a:ext uri="{FF2B5EF4-FFF2-40B4-BE49-F238E27FC236}">
                  <a16:creationId xmlns:a16="http://schemas.microsoft.com/office/drawing/2014/main" id="{6D8887E5-825A-48CC-820F-F5728AE0620B}"/>
                </a:ext>
              </a:extLst>
            </p:cNvPr>
            <p:cNvSpPr/>
            <p:nvPr/>
          </p:nvSpPr>
          <p:spPr>
            <a:xfrm>
              <a:off x="1323223" y="2694950"/>
              <a:ext cx="68048" cy="8506"/>
            </a:xfrm>
            <a:custGeom>
              <a:avLst/>
              <a:gdLst>
                <a:gd name="connsiteX0" fmla="*/ 3814 w 68048"/>
                <a:gd name="connsiteY0" fmla="*/ 3814 h 0"/>
                <a:gd name="connsiteX1" fmla="*/ 63518 w 68048"/>
                <a:gd name="connsiteY1" fmla="*/ 3814 h 0"/>
                <a:gd name="connsiteX2" fmla="*/ 63518 w 68048"/>
                <a:gd name="connsiteY2" fmla="*/ 3814 h 0"/>
                <a:gd name="connsiteX3" fmla="*/ 68111 w 68048"/>
                <a:gd name="connsiteY3" fmla="*/ 3814 h 0"/>
                <a:gd name="connsiteX4" fmla="*/ 68111 w 68048"/>
                <a:gd name="connsiteY4" fmla="*/ 381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48">
                  <a:moveTo>
                    <a:pt x="3814" y="3814"/>
                  </a:moveTo>
                  <a:lnTo>
                    <a:pt x="63518" y="3814"/>
                  </a:lnTo>
                  <a:lnTo>
                    <a:pt x="63518" y="3814"/>
                  </a:lnTo>
                  <a:lnTo>
                    <a:pt x="68111" y="3814"/>
                  </a:lnTo>
                  <a:lnTo>
                    <a:pt x="68111" y="381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244" name="Freeform: Shape 5131">
              <a:extLst>
                <a:ext uri="{FF2B5EF4-FFF2-40B4-BE49-F238E27FC236}">
                  <a16:creationId xmlns:a16="http://schemas.microsoft.com/office/drawing/2014/main" id="{CE81E036-5B51-4464-94D0-DD0520E3CF12}"/>
                </a:ext>
              </a:extLst>
            </p:cNvPr>
            <p:cNvSpPr/>
            <p:nvPr/>
          </p:nvSpPr>
          <p:spPr>
            <a:xfrm>
              <a:off x="1357247" y="2797023"/>
              <a:ext cx="68048" cy="8506"/>
            </a:xfrm>
            <a:custGeom>
              <a:avLst/>
              <a:gdLst>
                <a:gd name="connsiteX0" fmla="*/ 3814 w 68048"/>
                <a:gd name="connsiteY0" fmla="*/ 3814 h 0"/>
                <a:gd name="connsiteX1" fmla="*/ 63518 w 68048"/>
                <a:gd name="connsiteY1" fmla="*/ 3814 h 0"/>
                <a:gd name="connsiteX2" fmla="*/ 63518 w 68048"/>
                <a:gd name="connsiteY2" fmla="*/ 3814 h 0"/>
                <a:gd name="connsiteX3" fmla="*/ 68111 w 68048"/>
                <a:gd name="connsiteY3" fmla="*/ 3814 h 0"/>
                <a:gd name="connsiteX4" fmla="*/ 68111 w 68048"/>
                <a:gd name="connsiteY4" fmla="*/ 381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48">
                  <a:moveTo>
                    <a:pt x="3814" y="3814"/>
                  </a:moveTo>
                  <a:lnTo>
                    <a:pt x="63518" y="3814"/>
                  </a:lnTo>
                  <a:lnTo>
                    <a:pt x="63518" y="3814"/>
                  </a:lnTo>
                  <a:lnTo>
                    <a:pt x="68111" y="3814"/>
                  </a:lnTo>
                  <a:lnTo>
                    <a:pt x="68111" y="381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245" name="Freeform: Shape 5132">
              <a:extLst>
                <a:ext uri="{FF2B5EF4-FFF2-40B4-BE49-F238E27FC236}">
                  <a16:creationId xmlns:a16="http://schemas.microsoft.com/office/drawing/2014/main" id="{04D51392-0CEA-431A-BC5E-E70BE31C577C}"/>
                </a:ext>
              </a:extLst>
            </p:cNvPr>
            <p:cNvSpPr/>
            <p:nvPr/>
          </p:nvSpPr>
          <p:spPr>
            <a:xfrm>
              <a:off x="1459320" y="2848059"/>
              <a:ext cx="68048" cy="8506"/>
            </a:xfrm>
            <a:custGeom>
              <a:avLst/>
              <a:gdLst>
                <a:gd name="connsiteX0" fmla="*/ 3814 w 68048"/>
                <a:gd name="connsiteY0" fmla="*/ 3814 h 0"/>
                <a:gd name="connsiteX1" fmla="*/ 63518 w 68048"/>
                <a:gd name="connsiteY1" fmla="*/ 3814 h 0"/>
                <a:gd name="connsiteX2" fmla="*/ 63518 w 68048"/>
                <a:gd name="connsiteY2" fmla="*/ 3814 h 0"/>
                <a:gd name="connsiteX3" fmla="*/ 68111 w 68048"/>
                <a:gd name="connsiteY3" fmla="*/ 3814 h 0"/>
                <a:gd name="connsiteX4" fmla="*/ 68111 w 68048"/>
                <a:gd name="connsiteY4" fmla="*/ 381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48">
                  <a:moveTo>
                    <a:pt x="3814" y="3814"/>
                  </a:moveTo>
                  <a:lnTo>
                    <a:pt x="63518" y="3814"/>
                  </a:lnTo>
                  <a:lnTo>
                    <a:pt x="63518" y="3814"/>
                  </a:lnTo>
                  <a:lnTo>
                    <a:pt x="68111" y="3814"/>
                  </a:lnTo>
                  <a:lnTo>
                    <a:pt x="68111" y="381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246" name="Freeform: Shape 5133">
              <a:extLst>
                <a:ext uri="{FF2B5EF4-FFF2-40B4-BE49-F238E27FC236}">
                  <a16:creationId xmlns:a16="http://schemas.microsoft.com/office/drawing/2014/main" id="{6AC0476B-EAEF-4194-B319-7FCC38E12986}"/>
                </a:ext>
              </a:extLst>
            </p:cNvPr>
            <p:cNvSpPr/>
            <p:nvPr/>
          </p:nvSpPr>
          <p:spPr>
            <a:xfrm>
              <a:off x="1510356" y="2950131"/>
              <a:ext cx="68048" cy="8506"/>
            </a:xfrm>
            <a:custGeom>
              <a:avLst/>
              <a:gdLst>
                <a:gd name="connsiteX0" fmla="*/ 3814 w 68048"/>
                <a:gd name="connsiteY0" fmla="*/ 3814 h 0"/>
                <a:gd name="connsiteX1" fmla="*/ 63518 w 68048"/>
                <a:gd name="connsiteY1" fmla="*/ 3814 h 0"/>
                <a:gd name="connsiteX2" fmla="*/ 63518 w 68048"/>
                <a:gd name="connsiteY2" fmla="*/ 3814 h 0"/>
                <a:gd name="connsiteX3" fmla="*/ 68111 w 68048"/>
                <a:gd name="connsiteY3" fmla="*/ 3814 h 0"/>
                <a:gd name="connsiteX4" fmla="*/ 68111 w 68048"/>
                <a:gd name="connsiteY4" fmla="*/ 381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48">
                  <a:moveTo>
                    <a:pt x="3814" y="3814"/>
                  </a:moveTo>
                  <a:lnTo>
                    <a:pt x="63518" y="3814"/>
                  </a:lnTo>
                  <a:lnTo>
                    <a:pt x="63518" y="3814"/>
                  </a:lnTo>
                  <a:lnTo>
                    <a:pt x="68111" y="3814"/>
                  </a:lnTo>
                  <a:lnTo>
                    <a:pt x="68111" y="381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247" name="Freeform: Shape 5134">
              <a:extLst>
                <a:ext uri="{FF2B5EF4-FFF2-40B4-BE49-F238E27FC236}">
                  <a16:creationId xmlns:a16="http://schemas.microsoft.com/office/drawing/2014/main" id="{E9AF8B35-7C8D-407C-B605-40B06D8CCA66}"/>
                </a:ext>
              </a:extLst>
            </p:cNvPr>
            <p:cNvSpPr/>
            <p:nvPr/>
          </p:nvSpPr>
          <p:spPr>
            <a:xfrm>
              <a:off x="1646453" y="3018180"/>
              <a:ext cx="68048" cy="8506"/>
            </a:xfrm>
            <a:custGeom>
              <a:avLst/>
              <a:gdLst>
                <a:gd name="connsiteX0" fmla="*/ 3814 w 68048"/>
                <a:gd name="connsiteY0" fmla="*/ 3814 h 0"/>
                <a:gd name="connsiteX1" fmla="*/ 63518 w 68048"/>
                <a:gd name="connsiteY1" fmla="*/ 3814 h 0"/>
                <a:gd name="connsiteX2" fmla="*/ 63518 w 68048"/>
                <a:gd name="connsiteY2" fmla="*/ 3814 h 0"/>
                <a:gd name="connsiteX3" fmla="*/ 68111 w 68048"/>
                <a:gd name="connsiteY3" fmla="*/ 3814 h 0"/>
                <a:gd name="connsiteX4" fmla="*/ 68111 w 68048"/>
                <a:gd name="connsiteY4" fmla="*/ 381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48">
                  <a:moveTo>
                    <a:pt x="3814" y="3814"/>
                  </a:moveTo>
                  <a:lnTo>
                    <a:pt x="63518" y="3814"/>
                  </a:lnTo>
                  <a:lnTo>
                    <a:pt x="63518" y="3814"/>
                  </a:lnTo>
                  <a:lnTo>
                    <a:pt x="68111" y="3814"/>
                  </a:lnTo>
                  <a:lnTo>
                    <a:pt x="68111" y="381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248" name="Freeform: Shape 5135">
              <a:extLst>
                <a:ext uri="{FF2B5EF4-FFF2-40B4-BE49-F238E27FC236}">
                  <a16:creationId xmlns:a16="http://schemas.microsoft.com/office/drawing/2014/main" id="{EC817F17-F873-4619-912E-C2791647726B}"/>
                </a:ext>
              </a:extLst>
            </p:cNvPr>
            <p:cNvSpPr/>
            <p:nvPr/>
          </p:nvSpPr>
          <p:spPr>
            <a:xfrm>
              <a:off x="1714501" y="3103240"/>
              <a:ext cx="68048" cy="8506"/>
            </a:xfrm>
            <a:custGeom>
              <a:avLst/>
              <a:gdLst>
                <a:gd name="connsiteX0" fmla="*/ 3814 w 68048"/>
                <a:gd name="connsiteY0" fmla="*/ 3814 h 0"/>
                <a:gd name="connsiteX1" fmla="*/ 63518 w 68048"/>
                <a:gd name="connsiteY1" fmla="*/ 3814 h 0"/>
                <a:gd name="connsiteX2" fmla="*/ 63518 w 68048"/>
                <a:gd name="connsiteY2" fmla="*/ 3814 h 0"/>
                <a:gd name="connsiteX3" fmla="*/ 68111 w 68048"/>
                <a:gd name="connsiteY3" fmla="*/ 3814 h 0"/>
                <a:gd name="connsiteX4" fmla="*/ 68111 w 68048"/>
                <a:gd name="connsiteY4" fmla="*/ 381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48">
                  <a:moveTo>
                    <a:pt x="3814" y="3814"/>
                  </a:moveTo>
                  <a:lnTo>
                    <a:pt x="63518" y="3814"/>
                  </a:lnTo>
                  <a:lnTo>
                    <a:pt x="63518" y="3814"/>
                  </a:lnTo>
                  <a:lnTo>
                    <a:pt x="68111" y="3814"/>
                  </a:lnTo>
                  <a:lnTo>
                    <a:pt x="68111" y="381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249" name="Freeform: Shape 5136">
              <a:extLst>
                <a:ext uri="{FF2B5EF4-FFF2-40B4-BE49-F238E27FC236}">
                  <a16:creationId xmlns:a16="http://schemas.microsoft.com/office/drawing/2014/main" id="{8A604D20-5BF7-4621-A867-A86FC4B58882}"/>
                </a:ext>
              </a:extLst>
            </p:cNvPr>
            <p:cNvSpPr/>
            <p:nvPr/>
          </p:nvSpPr>
          <p:spPr>
            <a:xfrm>
              <a:off x="1816574" y="3239337"/>
              <a:ext cx="68048" cy="8506"/>
            </a:xfrm>
            <a:custGeom>
              <a:avLst/>
              <a:gdLst>
                <a:gd name="connsiteX0" fmla="*/ 3814 w 68048"/>
                <a:gd name="connsiteY0" fmla="*/ 3814 h 0"/>
                <a:gd name="connsiteX1" fmla="*/ 63518 w 68048"/>
                <a:gd name="connsiteY1" fmla="*/ 3814 h 0"/>
                <a:gd name="connsiteX2" fmla="*/ 63518 w 68048"/>
                <a:gd name="connsiteY2" fmla="*/ 3814 h 0"/>
                <a:gd name="connsiteX3" fmla="*/ 68111 w 68048"/>
                <a:gd name="connsiteY3" fmla="*/ 3814 h 0"/>
                <a:gd name="connsiteX4" fmla="*/ 68111 w 68048"/>
                <a:gd name="connsiteY4" fmla="*/ 381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48">
                  <a:moveTo>
                    <a:pt x="3814" y="3814"/>
                  </a:moveTo>
                  <a:lnTo>
                    <a:pt x="63518" y="3814"/>
                  </a:lnTo>
                  <a:lnTo>
                    <a:pt x="63518" y="3814"/>
                  </a:lnTo>
                  <a:lnTo>
                    <a:pt x="68111" y="3814"/>
                  </a:lnTo>
                  <a:lnTo>
                    <a:pt x="68111" y="381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250" name="Freeform: Shape 5137">
              <a:extLst>
                <a:ext uri="{FF2B5EF4-FFF2-40B4-BE49-F238E27FC236}">
                  <a16:creationId xmlns:a16="http://schemas.microsoft.com/office/drawing/2014/main" id="{E5CC1806-5116-4C9E-8071-7ED657ADFC40}"/>
                </a:ext>
              </a:extLst>
            </p:cNvPr>
            <p:cNvSpPr/>
            <p:nvPr/>
          </p:nvSpPr>
          <p:spPr>
            <a:xfrm>
              <a:off x="1553256" y="2920067"/>
              <a:ext cx="8506" cy="68048"/>
            </a:xfrm>
            <a:custGeom>
              <a:avLst/>
              <a:gdLst>
                <a:gd name="connsiteX0" fmla="*/ 3605 w 0"/>
                <a:gd name="connsiteY0" fmla="*/ 3605 h 68048"/>
                <a:gd name="connsiteX1" fmla="*/ 3605 w 0"/>
                <a:gd name="connsiteY1" fmla="*/ 67903 h 68048"/>
                <a:gd name="connsiteX2" fmla="*/ 3605 w 0"/>
                <a:gd name="connsiteY2" fmla="*/ 67903 h 68048"/>
              </a:gdLst>
              <a:ahLst/>
              <a:cxnLst>
                <a:cxn ang="0">
                  <a:pos x="connsiteX0" y="connsiteY0"/>
                </a:cxn>
                <a:cxn ang="0">
                  <a:pos x="connsiteX1" y="connsiteY1"/>
                </a:cxn>
                <a:cxn ang="0">
                  <a:pos x="connsiteX2" y="connsiteY2"/>
                </a:cxn>
              </a:cxnLst>
              <a:rect l="l" t="t" r="r" b="b"/>
              <a:pathLst>
                <a:path h="68048">
                  <a:moveTo>
                    <a:pt x="3605" y="3605"/>
                  </a:moveTo>
                  <a:lnTo>
                    <a:pt x="3605" y="67903"/>
                  </a:lnTo>
                  <a:lnTo>
                    <a:pt x="3605" y="67903"/>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251" name="Freeform: Shape 5138">
              <a:extLst>
                <a:ext uri="{FF2B5EF4-FFF2-40B4-BE49-F238E27FC236}">
                  <a16:creationId xmlns:a16="http://schemas.microsoft.com/office/drawing/2014/main" id="{11AC6686-D1AE-4B1E-BCAA-C418EE7C3E82}"/>
                </a:ext>
              </a:extLst>
            </p:cNvPr>
            <p:cNvSpPr/>
            <p:nvPr/>
          </p:nvSpPr>
          <p:spPr>
            <a:xfrm>
              <a:off x="2999293" y="4383115"/>
              <a:ext cx="8506" cy="68048"/>
            </a:xfrm>
            <a:custGeom>
              <a:avLst/>
              <a:gdLst>
                <a:gd name="connsiteX0" fmla="*/ 3605 w 0"/>
                <a:gd name="connsiteY0" fmla="*/ 3605 h 68048"/>
                <a:gd name="connsiteX1" fmla="*/ 3605 w 0"/>
                <a:gd name="connsiteY1" fmla="*/ 67903 h 68048"/>
                <a:gd name="connsiteX2" fmla="*/ 3605 w 0"/>
                <a:gd name="connsiteY2" fmla="*/ 67903 h 68048"/>
              </a:gdLst>
              <a:ahLst/>
              <a:cxnLst>
                <a:cxn ang="0">
                  <a:pos x="connsiteX0" y="connsiteY0"/>
                </a:cxn>
                <a:cxn ang="0">
                  <a:pos x="connsiteX1" y="connsiteY1"/>
                </a:cxn>
                <a:cxn ang="0">
                  <a:pos x="connsiteX2" y="connsiteY2"/>
                </a:cxn>
              </a:cxnLst>
              <a:rect l="l" t="t" r="r" b="b"/>
              <a:pathLst>
                <a:path h="68048">
                  <a:moveTo>
                    <a:pt x="3605" y="3605"/>
                  </a:moveTo>
                  <a:lnTo>
                    <a:pt x="3605" y="67903"/>
                  </a:lnTo>
                  <a:lnTo>
                    <a:pt x="3605" y="67903"/>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252" name="Freeform: Shape 5139">
              <a:extLst>
                <a:ext uri="{FF2B5EF4-FFF2-40B4-BE49-F238E27FC236}">
                  <a16:creationId xmlns:a16="http://schemas.microsoft.com/office/drawing/2014/main" id="{1110E977-0941-42D4-B45E-2D1AEF207694}"/>
                </a:ext>
              </a:extLst>
            </p:cNvPr>
            <p:cNvSpPr/>
            <p:nvPr/>
          </p:nvSpPr>
          <p:spPr>
            <a:xfrm>
              <a:off x="3186426" y="4519212"/>
              <a:ext cx="8506" cy="68048"/>
            </a:xfrm>
            <a:custGeom>
              <a:avLst/>
              <a:gdLst>
                <a:gd name="connsiteX0" fmla="*/ 3605 w 0"/>
                <a:gd name="connsiteY0" fmla="*/ 3605 h 68048"/>
                <a:gd name="connsiteX1" fmla="*/ 3605 w 0"/>
                <a:gd name="connsiteY1" fmla="*/ 67903 h 68048"/>
                <a:gd name="connsiteX2" fmla="*/ 3605 w 0"/>
                <a:gd name="connsiteY2" fmla="*/ 67903 h 68048"/>
              </a:gdLst>
              <a:ahLst/>
              <a:cxnLst>
                <a:cxn ang="0">
                  <a:pos x="connsiteX0" y="connsiteY0"/>
                </a:cxn>
                <a:cxn ang="0">
                  <a:pos x="connsiteX1" y="connsiteY1"/>
                </a:cxn>
                <a:cxn ang="0">
                  <a:pos x="connsiteX2" y="connsiteY2"/>
                </a:cxn>
              </a:cxnLst>
              <a:rect l="l" t="t" r="r" b="b"/>
              <a:pathLst>
                <a:path h="68048">
                  <a:moveTo>
                    <a:pt x="3605" y="3605"/>
                  </a:moveTo>
                  <a:lnTo>
                    <a:pt x="3605" y="67903"/>
                  </a:lnTo>
                  <a:lnTo>
                    <a:pt x="3605" y="67903"/>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253" name="Freeform: Shape 5140">
              <a:extLst>
                <a:ext uri="{FF2B5EF4-FFF2-40B4-BE49-F238E27FC236}">
                  <a16:creationId xmlns:a16="http://schemas.microsoft.com/office/drawing/2014/main" id="{5E4ED21C-306D-4E6C-9F24-77053248B432}"/>
                </a:ext>
              </a:extLst>
            </p:cNvPr>
            <p:cNvSpPr/>
            <p:nvPr/>
          </p:nvSpPr>
          <p:spPr>
            <a:xfrm>
              <a:off x="3475632" y="4638297"/>
              <a:ext cx="8506" cy="68048"/>
            </a:xfrm>
            <a:custGeom>
              <a:avLst/>
              <a:gdLst>
                <a:gd name="connsiteX0" fmla="*/ 3605 w 0"/>
                <a:gd name="connsiteY0" fmla="*/ 3605 h 68048"/>
                <a:gd name="connsiteX1" fmla="*/ 3605 w 0"/>
                <a:gd name="connsiteY1" fmla="*/ 67903 h 68048"/>
                <a:gd name="connsiteX2" fmla="*/ 3605 w 0"/>
                <a:gd name="connsiteY2" fmla="*/ 67903 h 68048"/>
              </a:gdLst>
              <a:ahLst/>
              <a:cxnLst>
                <a:cxn ang="0">
                  <a:pos x="connsiteX0" y="connsiteY0"/>
                </a:cxn>
                <a:cxn ang="0">
                  <a:pos x="connsiteX1" y="connsiteY1"/>
                </a:cxn>
                <a:cxn ang="0">
                  <a:pos x="connsiteX2" y="connsiteY2"/>
                </a:cxn>
              </a:cxnLst>
              <a:rect l="l" t="t" r="r" b="b"/>
              <a:pathLst>
                <a:path h="68048">
                  <a:moveTo>
                    <a:pt x="3605" y="3605"/>
                  </a:moveTo>
                  <a:lnTo>
                    <a:pt x="3605" y="67903"/>
                  </a:lnTo>
                  <a:lnTo>
                    <a:pt x="3605" y="67903"/>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254" name="Freeform: Shape 5141">
              <a:extLst>
                <a:ext uri="{FF2B5EF4-FFF2-40B4-BE49-F238E27FC236}">
                  <a16:creationId xmlns:a16="http://schemas.microsoft.com/office/drawing/2014/main" id="{F07BA3FC-888D-4615-B43E-F358665B9821}"/>
                </a:ext>
              </a:extLst>
            </p:cNvPr>
            <p:cNvSpPr/>
            <p:nvPr/>
          </p:nvSpPr>
          <p:spPr>
            <a:xfrm>
              <a:off x="4955692" y="5148660"/>
              <a:ext cx="8506" cy="68048"/>
            </a:xfrm>
            <a:custGeom>
              <a:avLst/>
              <a:gdLst>
                <a:gd name="connsiteX0" fmla="*/ 3605 w 0"/>
                <a:gd name="connsiteY0" fmla="*/ 3605 h 68048"/>
                <a:gd name="connsiteX1" fmla="*/ 3605 w 0"/>
                <a:gd name="connsiteY1" fmla="*/ 67911 h 68048"/>
                <a:gd name="connsiteX2" fmla="*/ 3605 w 0"/>
                <a:gd name="connsiteY2" fmla="*/ 67911 h 68048"/>
              </a:gdLst>
              <a:ahLst/>
              <a:cxnLst>
                <a:cxn ang="0">
                  <a:pos x="connsiteX0" y="connsiteY0"/>
                </a:cxn>
                <a:cxn ang="0">
                  <a:pos x="connsiteX1" y="connsiteY1"/>
                </a:cxn>
                <a:cxn ang="0">
                  <a:pos x="connsiteX2" y="connsiteY2"/>
                </a:cxn>
              </a:cxnLst>
              <a:rect l="l" t="t" r="r" b="b"/>
              <a:pathLst>
                <a:path h="68048">
                  <a:moveTo>
                    <a:pt x="3605" y="3605"/>
                  </a:moveTo>
                  <a:lnTo>
                    <a:pt x="3605" y="67911"/>
                  </a:lnTo>
                  <a:lnTo>
                    <a:pt x="3605" y="67911"/>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255" name="Freeform: Shape 5142">
              <a:extLst>
                <a:ext uri="{FF2B5EF4-FFF2-40B4-BE49-F238E27FC236}">
                  <a16:creationId xmlns:a16="http://schemas.microsoft.com/office/drawing/2014/main" id="{13AE350F-301D-41D9-9A00-784DC76D88CF}"/>
                </a:ext>
              </a:extLst>
            </p:cNvPr>
            <p:cNvSpPr/>
            <p:nvPr/>
          </p:nvSpPr>
          <p:spPr>
            <a:xfrm>
              <a:off x="5568136" y="5148660"/>
              <a:ext cx="8506" cy="68048"/>
            </a:xfrm>
            <a:custGeom>
              <a:avLst/>
              <a:gdLst>
                <a:gd name="connsiteX0" fmla="*/ 3605 w 0"/>
                <a:gd name="connsiteY0" fmla="*/ 3605 h 68048"/>
                <a:gd name="connsiteX1" fmla="*/ 3605 w 0"/>
                <a:gd name="connsiteY1" fmla="*/ 67911 h 68048"/>
                <a:gd name="connsiteX2" fmla="*/ 3605 w 0"/>
                <a:gd name="connsiteY2" fmla="*/ 67911 h 68048"/>
              </a:gdLst>
              <a:ahLst/>
              <a:cxnLst>
                <a:cxn ang="0">
                  <a:pos x="connsiteX0" y="connsiteY0"/>
                </a:cxn>
                <a:cxn ang="0">
                  <a:pos x="connsiteX1" y="connsiteY1"/>
                </a:cxn>
                <a:cxn ang="0">
                  <a:pos x="connsiteX2" y="connsiteY2"/>
                </a:cxn>
              </a:cxnLst>
              <a:rect l="l" t="t" r="r" b="b"/>
              <a:pathLst>
                <a:path h="68048">
                  <a:moveTo>
                    <a:pt x="3605" y="3605"/>
                  </a:moveTo>
                  <a:lnTo>
                    <a:pt x="3605" y="67911"/>
                  </a:lnTo>
                  <a:lnTo>
                    <a:pt x="3605" y="67911"/>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256" name="Freeform: Shape 5143">
              <a:extLst>
                <a:ext uri="{FF2B5EF4-FFF2-40B4-BE49-F238E27FC236}">
                  <a16:creationId xmlns:a16="http://schemas.microsoft.com/office/drawing/2014/main" id="{CCEBF329-560D-49E1-AEC4-A66B4BEC5098}"/>
                </a:ext>
              </a:extLst>
            </p:cNvPr>
            <p:cNvSpPr/>
            <p:nvPr/>
          </p:nvSpPr>
          <p:spPr>
            <a:xfrm>
              <a:off x="3160537" y="4549277"/>
              <a:ext cx="68048" cy="8506"/>
            </a:xfrm>
            <a:custGeom>
              <a:avLst/>
              <a:gdLst>
                <a:gd name="connsiteX0" fmla="*/ 3814 w 68048"/>
                <a:gd name="connsiteY0" fmla="*/ 3814 h 0"/>
                <a:gd name="connsiteX1" fmla="*/ 63518 w 68048"/>
                <a:gd name="connsiteY1" fmla="*/ 3814 h 0"/>
                <a:gd name="connsiteX2" fmla="*/ 63518 w 68048"/>
                <a:gd name="connsiteY2" fmla="*/ 3814 h 0"/>
                <a:gd name="connsiteX3" fmla="*/ 68111 w 68048"/>
                <a:gd name="connsiteY3" fmla="*/ 3814 h 0"/>
                <a:gd name="connsiteX4" fmla="*/ 68111 w 68048"/>
                <a:gd name="connsiteY4" fmla="*/ 381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48">
                  <a:moveTo>
                    <a:pt x="3814" y="3814"/>
                  </a:moveTo>
                  <a:lnTo>
                    <a:pt x="63518" y="3814"/>
                  </a:lnTo>
                  <a:lnTo>
                    <a:pt x="63518" y="3814"/>
                  </a:lnTo>
                  <a:lnTo>
                    <a:pt x="68111" y="3814"/>
                  </a:lnTo>
                  <a:lnTo>
                    <a:pt x="68111" y="381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257" name="Freeform: Shape 5144">
              <a:extLst>
                <a:ext uri="{FF2B5EF4-FFF2-40B4-BE49-F238E27FC236}">
                  <a16:creationId xmlns:a16="http://schemas.microsoft.com/office/drawing/2014/main" id="{F4972B3E-CA1E-4CF7-88E1-60B93584E365}"/>
                </a:ext>
              </a:extLst>
            </p:cNvPr>
            <p:cNvSpPr/>
            <p:nvPr/>
          </p:nvSpPr>
          <p:spPr>
            <a:xfrm>
              <a:off x="4912792" y="5093664"/>
              <a:ext cx="68048" cy="8506"/>
            </a:xfrm>
            <a:custGeom>
              <a:avLst/>
              <a:gdLst>
                <a:gd name="connsiteX0" fmla="*/ 3814 w 68048"/>
                <a:gd name="connsiteY0" fmla="*/ 3814 h 0"/>
                <a:gd name="connsiteX1" fmla="*/ 63518 w 68048"/>
                <a:gd name="connsiteY1" fmla="*/ 3814 h 0"/>
                <a:gd name="connsiteX2" fmla="*/ 63518 w 68048"/>
                <a:gd name="connsiteY2" fmla="*/ 3814 h 0"/>
                <a:gd name="connsiteX3" fmla="*/ 68111 w 68048"/>
                <a:gd name="connsiteY3" fmla="*/ 3814 h 0"/>
                <a:gd name="connsiteX4" fmla="*/ 68111 w 68048"/>
                <a:gd name="connsiteY4" fmla="*/ 381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48">
                  <a:moveTo>
                    <a:pt x="3814" y="3814"/>
                  </a:moveTo>
                  <a:lnTo>
                    <a:pt x="63518" y="3814"/>
                  </a:lnTo>
                  <a:lnTo>
                    <a:pt x="63518" y="3814"/>
                  </a:lnTo>
                  <a:lnTo>
                    <a:pt x="68111" y="3814"/>
                  </a:lnTo>
                  <a:lnTo>
                    <a:pt x="68111" y="381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258" name="Freeform: Shape 5145">
              <a:extLst>
                <a:ext uri="{FF2B5EF4-FFF2-40B4-BE49-F238E27FC236}">
                  <a16:creationId xmlns:a16="http://schemas.microsoft.com/office/drawing/2014/main" id="{E1CAF1F2-C758-467D-A7AD-DA3265B1CFC1}"/>
                </a:ext>
              </a:extLst>
            </p:cNvPr>
            <p:cNvSpPr/>
            <p:nvPr/>
          </p:nvSpPr>
          <p:spPr>
            <a:xfrm>
              <a:off x="6469777" y="5267753"/>
              <a:ext cx="8506" cy="68048"/>
            </a:xfrm>
            <a:custGeom>
              <a:avLst/>
              <a:gdLst>
                <a:gd name="connsiteX0" fmla="*/ 3605 w 0"/>
                <a:gd name="connsiteY0" fmla="*/ 3605 h 68048"/>
                <a:gd name="connsiteX1" fmla="*/ 3605 w 0"/>
                <a:gd name="connsiteY1" fmla="*/ 67903 h 68048"/>
                <a:gd name="connsiteX2" fmla="*/ 3605 w 0"/>
                <a:gd name="connsiteY2" fmla="*/ 67903 h 68048"/>
              </a:gdLst>
              <a:ahLst/>
              <a:cxnLst>
                <a:cxn ang="0">
                  <a:pos x="connsiteX0" y="connsiteY0"/>
                </a:cxn>
                <a:cxn ang="0">
                  <a:pos x="connsiteX1" y="connsiteY1"/>
                </a:cxn>
                <a:cxn ang="0">
                  <a:pos x="connsiteX2" y="connsiteY2"/>
                </a:cxn>
              </a:cxnLst>
              <a:rect l="l" t="t" r="r" b="b"/>
              <a:pathLst>
                <a:path h="68048">
                  <a:moveTo>
                    <a:pt x="3605" y="3605"/>
                  </a:moveTo>
                  <a:lnTo>
                    <a:pt x="3605" y="67903"/>
                  </a:lnTo>
                  <a:lnTo>
                    <a:pt x="3605" y="67903"/>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259" name="Freeform: Shape 5146">
              <a:extLst>
                <a:ext uri="{FF2B5EF4-FFF2-40B4-BE49-F238E27FC236}">
                  <a16:creationId xmlns:a16="http://schemas.microsoft.com/office/drawing/2014/main" id="{9F42D3A1-3DFE-453F-8A67-2A0C85574774}"/>
                </a:ext>
              </a:extLst>
            </p:cNvPr>
            <p:cNvSpPr/>
            <p:nvPr/>
          </p:nvSpPr>
          <p:spPr>
            <a:xfrm>
              <a:off x="9123723" y="5267753"/>
              <a:ext cx="8506" cy="68048"/>
            </a:xfrm>
            <a:custGeom>
              <a:avLst/>
              <a:gdLst>
                <a:gd name="connsiteX0" fmla="*/ 3605 w 0"/>
                <a:gd name="connsiteY0" fmla="*/ 3605 h 68048"/>
                <a:gd name="connsiteX1" fmla="*/ 3605 w 0"/>
                <a:gd name="connsiteY1" fmla="*/ 67903 h 68048"/>
                <a:gd name="connsiteX2" fmla="*/ 3605 w 0"/>
                <a:gd name="connsiteY2" fmla="*/ 67903 h 68048"/>
              </a:gdLst>
              <a:ahLst/>
              <a:cxnLst>
                <a:cxn ang="0">
                  <a:pos x="connsiteX0" y="connsiteY0"/>
                </a:cxn>
                <a:cxn ang="0">
                  <a:pos x="connsiteX1" y="connsiteY1"/>
                </a:cxn>
                <a:cxn ang="0">
                  <a:pos x="connsiteX2" y="connsiteY2"/>
                </a:cxn>
              </a:cxnLst>
              <a:rect l="l" t="t" r="r" b="b"/>
              <a:pathLst>
                <a:path h="68048">
                  <a:moveTo>
                    <a:pt x="3605" y="3605"/>
                  </a:moveTo>
                  <a:lnTo>
                    <a:pt x="3605" y="67903"/>
                  </a:lnTo>
                  <a:lnTo>
                    <a:pt x="3605" y="67903"/>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grpSp>
      <p:cxnSp>
        <p:nvCxnSpPr>
          <p:cNvPr id="260" name="Straight Connector 259">
            <a:extLst>
              <a:ext uri="{FF2B5EF4-FFF2-40B4-BE49-F238E27FC236}">
                <a16:creationId xmlns:a16="http://schemas.microsoft.com/office/drawing/2014/main" id="{5BEE70C4-CB0F-45ED-90A2-06186918820A}"/>
              </a:ext>
            </a:extLst>
          </p:cNvPr>
          <p:cNvCxnSpPr/>
          <p:nvPr/>
        </p:nvCxnSpPr>
        <p:spPr>
          <a:xfrm>
            <a:off x="6020709" y="3874122"/>
            <a:ext cx="240054" cy="0"/>
          </a:xfrm>
          <a:prstGeom prst="line">
            <a:avLst/>
          </a:prstGeom>
          <a:noFill/>
          <a:ln w="25400" cap="flat">
            <a:solidFill>
              <a:srgbClr val="B60D27"/>
            </a:solidFill>
            <a:prstDash val="solid"/>
            <a:miter/>
          </a:ln>
        </p:spPr>
      </p:cxnSp>
      <p:cxnSp>
        <p:nvCxnSpPr>
          <p:cNvPr id="261" name="Straight Connector 260">
            <a:extLst>
              <a:ext uri="{FF2B5EF4-FFF2-40B4-BE49-F238E27FC236}">
                <a16:creationId xmlns:a16="http://schemas.microsoft.com/office/drawing/2014/main" id="{2F59E2BB-5ED0-48FC-91F3-367074226598}"/>
              </a:ext>
            </a:extLst>
          </p:cNvPr>
          <p:cNvCxnSpPr/>
          <p:nvPr/>
        </p:nvCxnSpPr>
        <p:spPr>
          <a:xfrm>
            <a:off x="6020709" y="4091422"/>
            <a:ext cx="240054" cy="0"/>
          </a:xfrm>
          <a:prstGeom prst="line">
            <a:avLst/>
          </a:prstGeom>
          <a:noFill/>
          <a:ln w="25400" cap="flat">
            <a:solidFill>
              <a:srgbClr val="B2C0EC"/>
            </a:solidFill>
            <a:prstDash val="solid"/>
            <a:miter/>
          </a:ln>
        </p:spPr>
      </p:cxnSp>
      <p:cxnSp>
        <p:nvCxnSpPr>
          <p:cNvPr id="262" name="Straight Connector 261">
            <a:extLst>
              <a:ext uri="{FF2B5EF4-FFF2-40B4-BE49-F238E27FC236}">
                <a16:creationId xmlns:a16="http://schemas.microsoft.com/office/drawing/2014/main" id="{506D61FE-6839-48ED-A2D3-CCEB06E0F0BD}"/>
              </a:ext>
            </a:extLst>
          </p:cNvPr>
          <p:cNvCxnSpPr>
            <a:cxnSpLocks/>
          </p:cNvCxnSpPr>
          <p:nvPr/>
        </p:nvCxnSpPr>
        <p:spPr>
          <a:xfrm flipV="1">
            <a:off x="1788884" y="3345540"/>
            <a:ext cx="6653309" cy="14129"/>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8946F03F-6B2D-40B6-9ADB-883E9B614303}"/>
              </a:ext>
            </a:extLst>
          </p:cNvPr>
          <p:cNvCxnSpPr>
            <a:cxnSpLocks/>
          </p:cNvCxnSpPr>
          <p:nvPr/>
        </p:nvCxnSpPr>
        <p:spPr>
          <a:xfrm flipH="1" flipV="1">
            <a:off x="2969825" y="3347869"/>
            <a:ext cx="19202" cy="1481951"/>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430690E7-E53C-4501-B1B9-FA2855BEAD49}"/>
              </a:ext>
            </a:extLst>
          </p:cNvPr>
          <p:cNvCxnSpPr>
            <a:cxnSpLocks/>
          </p:cNvCxnSpPr>
          <p:nvPr/>
        </p:nvCxnSpPr>
        <p:spPr>
          <a:xfrm flipH="1" flipV="1">
            <a:off x="3377657" y="3303420"/>
            <a:ext cx="19202" cy="1481951"/>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265" name="TextBox 264">
            <a:extLst>
              <a:ext uri="{FF2B5EF4-FFF2-40B4-BE49-F238E27FC236}">
                <a16:creationId xmlns:a16="http://schemas.microsoft.com/office/drawing/2014/main" id="{955FD96A-D163-48EC-8206-645AF18C4BA7}"/>
              </a:ext>
            </a:extLst>
          </p:cNvPr>
          <p:cNvSpPr txBox="1"/>
          <p:nvPr/>
        </p:nvSpPr>
        <p:spPr>
          <a:xfrm>
            <a:off x="2183658" y="4503164"/>
            <a:ext cx="731290" cy="307777"/>
          </a:xfrm>
          <a:prstGeom prst="rect">
            <a:avLst/>
          </a:prstGeom>
          <a:noFill/>
        </p:spPr>
        <p:txBody>
          <a:bodyPr wrap="none" rtlCol="0">
            <a:spAutoFit/>
          </a:bodyPr>
          <a:lstStyle/>
          <a:p>
            <a:pPr fontAlgn="auto">
              <a:spcBef>
                <a:spcPts val="0"/>
              </a:spcBef>
              <a:spcAft>
                <a:spcPts val="0"/>
              </a:spcAft>
            </a:pPr>
            <a:r>
              <a:rPr lang="fr-FR" sz="1400">
                <a:solidFill>
                  <a:srgbClr val="B60D27"/>
                </a:solidFill>
                <a:latin typeface="Arial"/>
                <a:cs typeface="Arial"/>
              </a:rPr>
              <a:t>9,3 mo</a:t>
            </a:r>
          </a:p>
        </p:txBody>
      </p:sp>
      <p:sp>
        <p:nvSpPr>
          <p:cNvPr id="266" name="TextBox 265">
            <a:extLst>
              <a:ext uri="{FF2B5EF4-FFF2-40B4-BE49-F238E27FC236}">
                <a16:creationId xmlns:a16="http://schemas.microsoft.com/office/drawing/2014/main" id="{68D07858-FE3F-4B9F-A27F-AF84B5F807E9}"/>
              </a:ext>
            </a:extLst>
          </p:cNvPr>
          <p:cNvSpPr txBox="1"/>
          <p:nvPr/>
        </p:nvSpPr>
        <p:spPr>
          <a:xfrm>
            <a:off x="3419128" y="4509510"/>
            <a:ext cx="830677" cy="307777"/>
          </a:xfrm>
          <a:prstGeom prst="rect">
            <a:avLst/>
          </a:prstGeom>
          <a:noFill/>
        </p:spPr>
        <p:txBody>
          <a:bodyPr wrap="none" rtlCol="0">
            <a:spAutoFit/>
          </a:bodyPr>
          <a:lstStyle/>
          <a:p>
            <a:pPr fontAlgn="auto">
              <a:spcBef>
                <a:spcPts val="0"/>
              </a:spcBef>
              <a:spcAft>
                <a:spcPts val="0"/>
              </a:spcAft>
            </a:pPr>
            <a:r>
              <a:rPr lang="fr-FR" sz="1400" dirty="0">
                <a:solidFill>
                  <a:srgbClr val="B2C0EC"/>
                </a:solidFill>
                <a:latin typeface="Arial"/>
                <a:cs typeface="Arial"/>
              </a:rPr>
              <a:t>12,4 mo</a:t>
            </a:r>
          </a:p>
        </p:txBody>
      </p:sp>
      <p:sp>
        <p:nvSpPr>
          <p:cNvPr id="267" name="Arrow: Right 133">
            <a:extLst>
              <a:ext uri="{FF2B5EF4-FFF2-40B4-BE49-F238E27FC236}">
                <a16:creationId xmlns:a16="http://schemas.microsoft.com/office/drawing/2014/main" id="{26819A64-04DD-46E6-BA56-8773D1465403}"/>
              </a:ext>
            </a:extLst>
          </p:cNvPr>
          <p:cNvSpPr/>
          <p:nvPr/>
        </p:nvSpPr>
        <p:spPr>
          <a:xfrm>
            <a:off x="2525501" y="4450266"/>
            <a:ext cx="386789" cy="156653"/>
          </a:xfrm>
          <a:prstGeom prst="rightArrow">
            <a:avLst/>
          </a:prstGeom>
          <a:solidFill>
            <a:srgbClr val="B60D27"/>
          </a:solidFill>
          <a:ln>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268" name="Arrow: Right 171">
            <a:extLst>
              <a:ext uri="{FF2B5EF4-FFF2-40B4-BE49-F238E27FC236}">
                <a16:creationId xmlns:a16="http://schemas.microsoft.com/office/drawing/2014/main" id="{95E7E870-4DD9-4578-A8F5-722E00229B1B}"/>
              </a:ext>
            </a:extLst>
          </p:cNvPr>
          <p:cNvSpPr/>
          <p:nvPr/>
        </p:nvSpPr>
        <p:spPr>
          <a:xfrm flipH="1">
            <a:off x="3424303" y="4450266"/>
            <a:ext cx="386789" cy="156653"/>
          </a:xfrm>
          <a:prstGeom prst="rightArrow">
            <a:avLst/>
          </a:prstGeom>
          <a:solidFill>
            <a:srgbClr val="B2C0EC"/>
          </a:solidFill>
          <a:ln>
            <a:solidFill>
              <a:srgbClr val="B2C0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269" name="TextBox 268">
            <a:extLst>
              <a:ext uri="{FF2B5EF4-FFF2-40B4-BE49-F238E27FC236}">
                <a16:creationId xmlns:a16="http://schemas.microsoft.com/office/drawing/2014/main" id="{418642FD-DD06-412B-A069-BF9671B0D9A8}"/>
              </a:ext>
            </a:extLst>
          </p:cNvPr>
          <p:cNvSpPr txBox="1"/>
          <p:nvPr/>
        </p:nvSpPr>
        <p:spPr>
          <a:xfrm>
            <a:off x="4248635" y="1605277"/>
            <a:ext cx="646331" cy="369332"/>
          </a:xfrm>
          <a:prstGeom prst="rect">
            <a:avLst/>
          </a:prstGeom>
          <a:noFill/>
        </p:spPr>
        <p:txBody>
          <a:bodyPr wrap="none" rtlCol="0">
            <a:spAutoFit/>
          </a:bodyPr>
          <a:lstStyle/>
          <a:p>
            <a:pPr algn="ctr" fontAlgn="auto">
              <a:spcBef>
                <a:spcPts val="0"/>
              </a:spcBef>
              <a:spcAft>
                <a:spcPts val="0"/>
              </a:spcAft>
            </a:pPr>
            <a:r>
              <a:rPr lang="fr-FR" b="1">
                <a:solidFill>
                  <a:srgbClr val="4D4D4D"/>
                </a:solidFill>
                <a:latin typeface="Arial"/>
                <a:cs typeface="Arial"/>
              </a:rPr>
              <a:t>SSP</a:t>
            </a:r>
          </a:p>
        </p:txBody>
      </p:sp>
    </p:spTree>
    <p:custDataLst>
      <p:tags r:id="rId1"/>
    </p:custDataLst>
    <p:extLst>
      <p:ext uri="{BB962C8B-B14F-4D97-AF65-F5344CB8AC3E}">
        <p14:creationId xmlns:p14="http://schemas.microsoft.com/office/powerpoint/2010/main" val="889214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noProof="0" dirty="0"/>
              <a:t>3507:</a:t>
            </a:r>
            <a:r>
              <a:rPr lang="fr-FR" dirty="0"/>
              <a:t> Etude de phase III randomisée comparant FOLFOX + bévacizumab versus FOLFOXIRI + bévacizumab en traitement de 1</a:t>
            </a:r>
            <a:r>
              <a:rPr lang="fr-FR" baseline="30000" dirty="0"/>
              <a:t>e</a:t>
            </a:r>
            <a:r>
              <a:rPr lang="fr-FR" dirty="0"/>
              <a:t> ligne chez les patients avec cancer colorectal métastatique (CCRm) et ≥3 cellules tumorales circulantes – </a:t>
            </a:r>
            <a:r>
              <a:rPr lang="fr-FR" dirty="0" err="1"/>
              <a:t>Sastre</a:t>
            </a:r>
            <a:r>
              <a:rPr lang="fr-FR" dirty="0"/>
              <a:t> J, et al</a:t>
            </a:r>
            <a:endParaRPr lang="fr-FR" noProof="0" dirty="0"/>
          </a:p>
        </p:txBody>
      </p:sp>
      <p:sp>
        <p:nvSpPr>
          <p:cNvPr id="5123" name="Rectangle 3"/>
          <p:cNvSpPr>
            <a:spLocks noGrp="1" noChangeArrowheads="1"/>
          </p:cNvSpPr>
          <p:nvPr>
            <p:ph idx="1"/>
          </p:nvPr>
        </p:nvSpPr>
        <p:spPr/>
        <p:txBody>
          <a:bodyPr/>
          <a:lstStyle/>
          <a:p>
            <a:pPr marL="0" indent="0">
              <a:buNone/>
            </a:pPr>
            <a:r>
              <a:rPr lang="fr-FR" b="1" noProof="0" dirty="0"/>
              <a:t>Résultats </a:t>
            </a:r>
          </a:p>
          <a:p>
            <a:pPr marL="0" indent="0">
              <a:buNone/>
            </a:pPr>
            <a:endParaRPr lang="fr-FR" noProof="0" dirty="0"/>
          </a:p>
        </p:txBody>
      </p:sp>
      <p:sp>
        <p:nvSpPr>
          <p:cNvPr id="15" name="Text Placeholder 14"/>
          <p:cNvSpPr>
            <a:spLocks noGrp="1"/>
          </p:cNvSpPr>
          <p:nvPr>
            <p:ph type="body" sz="quarter" idx="11"/>
          </p:nvPr>
        </p:nvSpPr>
        <p:spPr>
          <a:xfrm>
            <a:off x="4495800" y="6096000"/>
            <a:ext cx="4283075" cy="487363"/>
          </a:xfrm>
        </p:spPr>
        <p:txBody>
          <a:bodyPr/>
          <a:lstStyle/>
          <a:p>
            <a:r>
              <a:rPr lang="fr-FR" noProof="0" dirty="0" err="1"/>
              <a:t>Sastre</a:t>
            </a:r>
            <a:r>
              <a:rPr lang="fr-FR" noProof="0" dirty="0"/>
              <a:t> J, et al, J Clin </a:t>
            </a:r>
            <a:r>
              <a:rPr lang="fr-FR" noProof="0" dirty="0" err="1"/>
              <a:t>Oncol</a:t>
            </a:r>
            <a:r>
              <a:rPr lang="fr-FR" noProof="0" dirty="0"/>
              <a:t> 2019;37(</a:t>
            </a:r>
            <a:r>
              <a:rPr lang="fr-FR" noProof="0" dirty="0" err="1"/>
              <a:t>suppl</a:t>
            </a:r>
            <a:r>
              <a:rPr lang="fr-FR" noProof="0" dirty="0"/>
              <a:t>):</a:t>
            </a:r>
            <a:r>
              <a:rPr lang="fr-FR" noProof="0" dirty="0" err="1"/>
              <a:t>abstr</a:t>
            </a:r>
            <a:r>
              <a:rPr lang="fr-FR" noProof="0" dirty="0"/>
              <a:t> 3507</a:t>
            </a:r>
          </a:p>
        </p:txBody>
      </p:sp>
      <p:grpSp>
        <p:nvGrpSpPr>
          <p:cNvPr id="7" name="Group 6">
            <a:extLst>
              <a:ext uri="{FF2B5EF4-FFF2-40B4-BE49-F238E27FC236}">
                <a16:creationId xmlns:a16="http://schemas.microsoft.com/office/drawing/2014/main" id="{2AB1BF38-559C-4ECF-A177-573F1F64A656}"/>
              </a:ext>
            </a:extLst>
          </p:cNvPr>
          <p:cNvGrpSpPr/>
          <p:nvPr/>
        </p:nvGrpSpPr>
        <p:grpSpPr>
          <a:xfrm>
            <a:off x="-78610" y="2043993"/>
            <a:ext cx="8976291" cy="3883009"/>
            <a:chOff x="-626448" y="2185296"/>
            <a:chExt cx="8682069" cy="3684012"/>
          </a:xfrm>
        </p:grpSpPr>
        <p:sp>
          <p:nvSpPr>
            <p:cNvPr id="8" name="Freeform 21">
              <a:extLst>
                <a:ext uri="{FF2B5EF4-FFF2-40B4-BE49-F238E27FC236}">
                  <a16:creationId xmlns:a16="http://schemas.microsoft.com/office/drawing/2014/main" id="{0683420B-E82B-488D-9B6E-963BC8A14CD9}"/>
                </a:ext>
              </a:extLst>
            </p:cNvPr>
            <p:cNvSpPr>
              <a:spLocks/>
            </p:cNvSpPr>
            <p:nvPr/>
          </p:nvSpPr>
          <p:spPr bwMode="auto">
            <a:xfrm>
              <a:off x="1138862" y="2334069"/>
              <a:ext cx="6785469"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400" dirty="0">
                <a:solidFill>
                  <a:srgbClr val="000000"/>
                </a:solidFill>
                <a:latin typeface="Arial"/>
                <a:cs typeface="Arial"/>
              </a:endParaRPr>
            </a:p>
          </p:txBody>
        </p:sp>
        <p:sp>
          <p:nvSpPr>
            <p:cNvPr id="9" name="Line 6">
              <a:extLst>
                <a:ext uri="{FF2B5EF4-FFF2-40B4-BE49-F238E27FC236}">
                  <a16:creationId xmlns:a16="http://schemas.microsoft.com/office/drawing/2014/main" id="{255DC285-10E0-4C07-B25D-3A5DBD4F07E7}"/>
                </a:ext>
              </a:extLst>
            </p:cNvPr>
            <p:cNvSpPr>
              <a:spLocks noChangeShapeType="1"/>
            </p:cNvSpPr>
            <p:nvPr/>
          </p:nvSpPr>
          <p:spPr bwMode="auto">
            <a:xfrm>
              <a:off x="1048631" y="233406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dirty="0">
                <a:solidFill>
                  <a:srgbClr val="000000"/>
                </a:solidFill>
                <a:latin typeface="Arial"/>
                <a:cs typeface="Arial"/>
              </a:endParaRPr>
            </a:p>
          </p:txBody>
        </p:sp>
        <p:sp>
          <p:nvSpPr>
            <p:cNvPr id="10" name="Line 7">
              <a:extLst>
                <a:ext uri="{FF2B5EF4-FFF2-40B4-BE49-F238E27FC236}">
                  <a16:creationId xmlns:a16="http://schemas.microsoft.com/office/drawing/2014/main" id="{B7EA9792-9A31-4935-AA28-16B37212FA99}"/>
                </a:ext>
              </a:extLst>
            </p:cNvPr>
            <p:cNvSpPr>
              <a:spLocks noChangeShapeType="1"/>
            </p:cNvSpPr>
            <p:nvPr/>
          </p:nvSpPr>
          <p:spPr bwMode="auto">
            <a:xfrm>
              <a:off x="1048631" y="29402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dirty="0">
                <a:solidFill>
                  <a:srgbClr val="000000"/>
                </a:solidFill>
                <a:latin typeface="Arial"/>
                <a:cs typeface="Arial"/>
              </a:endParaRPr>
            </a:p>
          </p:txBody>
        </p:sp>
        <p:sp>
          <p:nvSpPr>
            <p:cNvPr id="11" name="Line 8">
              <a:extLst>
                <a:ext uri="{FF2B5EF4-FFF2-40B4-BE49-F238E27FC236}">
                  <a16:creationId xmlns:a16="http://schemas.microsoft.com/office/drawing/2014/main" id="{8B9D039B-5AB8-431E-9DB6-43B756F6C187}"/>
                </a:ext>
              </a:extLst>
            </p:cNvPr>
            <p:cNvSpPr>
              <a:spLocks noChangeShapeType="1"/>
            </p:cNvSpPr>
            <p:nvPr/>
          </p:nvSpPr>
          <p:spPr bwMode="auto">
            <a:xfrm>
              <a:off x="1048631" y="356958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dirty="0">
                <a:solidFill>
                  <a:srgbClr val="000000"/>
                </a:solidFill>
                <a:latin typeface="Arial"/>
                <a:cs typeface="Arial"/>
              </a:endParaRPr>
            </a:p>
          </p:txBody>
        </p:sp>
        <p:sp>
          <p:nvSpPr>
            <p:cNvPr id="12" name="Line 10">
              <a:extLst>
                <a:ext uri="{FF2B5EF4-FFF2-40B4-BE49-F238E27FC236}">
                  <a16:creationId xmlns:a16="http://schemas.microsoft.com/office/drawing/2014/main" id="{4903711A-830D-4E8F-BD88-DC39BF674090}"/>
                </a:ext>
              </a:extLst>
            </p:cNvPr>
            <p:cNvSpPr>
              <a:spLocks noChangeShapeType="1"/>
            </p:cNvSpPr>
            <p:nvPr/>
          </p:nvSpPr>
          <p:spPr bwMode="auto">
            <a:xfrm>
              <a:off x="1048631" y="4232602"/>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dirty="0">
                <a:solidFill>
                  <a:srgbClr val="000000"/>
                </a:solidFill>
                <a:latin typeface="Arial"/>
                <a:cs typeface="Arial"/>
              </a:endParaRPr>
            </a:p>
          </p:txBody>
        </p:sp>
        <p:sp>
          <p:nvSpPr>
            <p:cNvPr id="13" name="Line 11">
              <a:extLst>
                <a:ext uri="{FF2B5EF4-FFF2-40B4-BE49-F238E27FC236}">
                  <a16:creationId xmlns:a16="http://schemas.microsoft.com/office/drawing/2014/main" id="{AA0DEEAD-C9EC-427D-A2E1-5096ED81203D}"/>
                </a:ext>
              </a:extLst>
            </p:cNvPr>
            <p:cNvSpPr>
              <a:spLocks noChangeShapeType="1"/>
            </p:cNvSpPr>
            <p:nvPr/>
          </p:nvSpPr>
          <p:spPr bwMode="auto">
            <a:xfrm>
              <a:off x="1048631" y="488356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dirty="0">
                <a:solidFill>
                  <a:srgbClr val="000000"/>
                </a:solidFill>
                <a:latin typeface="Arial"/>
                <a:cs typeface="Arial"/>
              </a:endParaRPr>
            </a:p>
          </p:txBody>
        </p:sp>
        <p:sp>
          <p:nvSpPr>
            <p:cNvPr id="17" name="TextBox 16">
              <a:extLst>
                <a:ext uri="{FF2B5EF4-FFF2-40B4-BE49-F238E27FC236}">
                  <a16:creationId xmlns:a16="http://schemas.microsoft.com/office/drawing/2014/main" id="{D57D436D-373E-4717-91A3-43A310801ACE}"/>
                </a:ext>
              </a:extLst>
            </p:cNvPr>
            <p:cNvSpPr txBox="1"/>
            <p:nvPr/>
          </p:nvSpPr>
          <p:spPr>
            <a:xfrm>
              <a:off x="4386883" y="5174734"/>
              <a:ext cx="544522" cy="292004"/>
            </a:xfrm>
            <a:prstGeom prst="rect">
              <a:avLst/>
            </a:prstGeom>
            <a:noFill/>
          </p:spPr>
          <p:txBody>
            <a:bodyPr wrap="none" rtlCol="0">
              <a:spAutoFit/>
            </a:bodyPr>
            <a:lstStyle/>
            <a:p>
              <a:pPr algn="ctr"/>
              <a:r>
                <a:rPr lang="fr-FR" sz="1400" dirty="0">
                  <a:solidFill>
                    <a:srgbClr val="4D4D4D"/>
                  </a:solidFill>
                  <a:latin typeface="Arial"/>
                  <a:cs typeface="Arial" panose="020B0604020202020204" pitchFamily="34" charset="0"/>
                </a:rPr>
                <a:t>Mois</a:t>
              </a:r>
            </a:p>
          </p:txBody>
        </p:sp>
        <p:sp>
          <p:nvSpPr>
            <p:cNvPr id="18" name="TextBox 17">
              <a:extLst>
                <a:ext uri="{FF2B5EF4-FFF2-40B4-BE49-F238E27FC236}">
                  <a16:creationId xmlns:a16="http://schemas.microsoft.com/office/drawing/2014/main" id="{65648381-21AE-4A2D-ADCD-DD307C2334AF}"/>
                </a:ext>
              </a:extLst>
            </p:cNvPr>
            <p:cNvSpPr txBox="1"/>
            <p:nvPr/>
          </p:nvSpPr>
          <p:spPr>
            <a:xfrm>
              <a:off x="497267" y="2185296"/>
              <a:ext cx="532518" cy="292004"/>
            </a:xfrm>
            <a:prstGeom prst="rect">
              <a:avLst/>
            </a:prstGeom>
            <a:noFill/>
          </p:spPr>
          <p:txBody>
            <a:bodyPr wrap="none" rtlCol="0" anchor="ctr" anchorCtr="0">
              <a:spAutoFit/>
            </a:bodyPr>
            <a:lstStyle/>
            <a:p>
              <a:pPr algn="r" fontAlgn="auto">
                <a:spcBef>
                  <a:spcPts val="0"/>
                </a:spcBef>
                <a:spcAft>
                  <a:spcPts val="0"/>
                </a:spcAft>
              </a:pPr>
              <a:r>
                <a:rPr lang="fr-FR" sz="1400">
                  <a:solidFill>
                    <a:srgbClr val="4D4D4D"/>
                  </a:solidFill>
                  <a:latin typeface="Arial"/>
                  <a:cs typeface="Arial" panose="020B0604020202020204" pitchFamily="34" charset="0"/>
                </a:rPr>
                <a:t>1,00</a:t>
              </a:r>
              <a:endParaRPr lang="fr-FR" sz="1400" dirty="0">
                <a:solidFill>
                  <a:srgbClr val="4D4D4D"/>
                </a:solidFill>
                <a:latin typeface="Arial"/>
                <a:cs typeface="Arial" panose="020B0604020202020204" pitchFamily="34" charset="0"/>
              </a:endParaRPr>
            </a:p>
          </p:txBody>
        </p:sp>
        <p:sp>
          <p:nvSpPr>
            <p:cNvPr id="19" name="TextBox 18">
              <a:extLst>
                <a:ext uri="{FF2B5EF4-FFF2-40B4-BE49-F238E27FC236}">
                  <a16:creationId xmlns:a16="http://schemas.microsoft.com/office/drawing/2014/main" id="{03E2A897-969E-436B-8BC6-2495EAEB5B16}"/>
                </a:ext>
              </a:extLst>
            </p:cNvPr>
            <p:cNvSpPr txBox="1"/>
            <p:nvPr/>
          </p:nvSpPr>
          <p:spPr>
            <a:xfrm>
              <a:off x="497272" y="2793389"/>
              <a:ext cx="532518" cy="292004"/>
            </a:xfrm>
            <a:prstGeom prst="rect">
              <a:avLst/>
            </a:prstGeom>
            <a:noFill/>
          </p:spPr>
          <p:txBody>
            <a:bodyPr wrap="none" rtlCol="0" anchor="ctr" anchorCtr="0">
              <a:spAutoFit/>
            </a:bodyPr>
            <a:lstStyle/>
            <a:p>
              <a:pPr algn="r" fontAlgn="auto">
                <a:spcBef>
                  <a:spcPts val="0"/>
                </a:spcBef>
                <a:spcAft>
                  <a:spcPts val="0"/>
                </a:spcAft>
              </a:pPr>
              <a:r>
                <a:rPr lang="fr-FR" sz="1400">
                  <a:solidFill>
                    <a:srgbClr val="4D4D4D"/>
                  </a:solidFill>
                  <a:latin typeface="Arial"/>
                  <a:cs typeface="Arial" panose="020B0604020202020204" pitchFamily="34" charset="0"/>
                </a:rPr>
                <a:t>0,75</a:t>
              </a:r>
              <a:endParaRPr lang="fr-FR" sz="1400" dirty="0">
                <a:solidFill>
                  <a:srgbClr val="4D4D4D"/>
                </a:solidFill>
                <a:latin typeface="Arial"/>
                <a:cs typeface="Arial" panose="020B0604020202020204" pitchFamily="34" charset="0"/>
              </a:endParaRPr>
            </a:p>
          </p:txBody>
        </p:sp>
        <p:sp>
          <p:nvSpPr>
            <p:cNvPr id="20" name="TextBox 19">
              <a:extLst>
                <a:ext uri="{FF2B5EF4-FFF2-40B4-BE49-F238E27FC236}">
                  <a16:creationId xmlns:a16="http://schemas.microsoft.com/office/drawing/2014/main" id="{BA46AC87-AF81-4235-BCAF-A3DA5EF34611}"/>
                </a:ext>
              </a:extLst>
            </p:cNvPr>
            <p:cNvSpPr txBox="1"/>
            <p:nvPr/>
          </p:nvSpPr>
          <p:spPr>
            <a:xfrm>
              <a:off x="497272" y="3422513"/>
              <a:ext cx="532518" cy="292004"/>
            </a:xfrm>
            <a:prstGeom prst="rect">
              <a:avLst/>
            </a:prstGeom>
            <a:noFill/>
          </p:spPr>
          <p:txBody>
            <a:bodyPr wrap="none" rtlCol="0" anchor="ctr" anchorCtr="0">
              <a:spAutoFit/>
            </a:bodyPr>
            <a:lstStyle/>
            <a:p>
              <a:pPr algn="r" fontAlgn="auto">
                <a:spcBef>
                  <a:spcPts val="0"/>
                </a:spcBef>
                <a:spcAft>
                  <a:spcPts val="0"/>
                </a:spcAft>
              </a:pPr>
              <a:r>
                <a:rPr lang="fr-FR" sz="1400">
                  <a:solidFill>
                    <a:srgbClr val="4D4D4D"/>
                  </a:solidFill>
                  <a:latin typeface="Arial"/>
                  <a:cs typeface="Arial" panose="020B0604020202020204" pitchFamily="34" charset="0"/>
                </a:rPr>
                <a:t>0,50</a:t>
              </a:r>
              <a:endParaRPr lang="fr-FR" sz="1400" dirty="0">
                <a:solidFill>
                  <a:srgbClr val="4D4D4D"/>
                </a:solidFill>
                <a:latin typeface="Arial"/>
                <a:cs typeface="Arial" panose="020B0604020202020204" pitchFamily="34" charset="0"/>
              </a:endParaRPr>
            </a:p>
          </p:txBody>
        </p:sp>
        <p:sp>
          <p:nvSpPr>
            <p:cNvPr id="21" name="TextBox 20">
              <a:extLst>
                <a:ext uri="{FF2B5EF4-FFF2-40B4-BE49-F238E27FC236}">
                  <a16:creationId xmlns:a16="http://schemas.microsoft.com/office/drawing/2014/main" id="{957C5059-D653-4C28-94F9-6E0C736F179F}"/>
                </a:ext>
              </a:extLst>
            </p:cNvPr>
            <p:cNvSpPr txBox="1"/>
            <p:nvPr/>
          </p:nvSpPr>
          <p:spPr>
            <a:xfrm>
              <a:off x="497272" y="4086600"/>
              <a:ext cx="532518" cy="292004"/>
            </a:xfrm>
            <a:prstGeom prst="rect">
              <a:avLst/>
            </a:prstGeom>
            <a:noFill/>
          </p:spPr>
          <p:txBody>
            <a:bodyPr wrap="none" rtlCol="0" anchor="ctr" anchorCtr="0">
              <a:spAutoFit/>
            </a:bodyPr>
            <a:lstStyle/>
            <a:p>
              <a:pPr algn="r" fontAlgn="auto">
                <a:spcBef>
                  <a:spcPts val="0"/>
                </a:spcBef>
                <a:spcAft>
                  <a:spcPts val="0"/>
                </a:spcAft>
              </a:pPr>
              <a:r>
                <a:rPr lang="fr-FR" sz="1400">
                  <a:solidFill>
                    <a:srgbClr val="4D4D4D"/>
                  </a:solidFill>
                  <a:latin typeface="Arial"/>
                  <a:cs typeface="Arial" panose="020B0604020202020204" pitchFamily="34" charset="0"/>
                </a:rPr>
                <a:t>0,25</a:t>
              </a:r>
              <a:endParaRPr lang="fr-FR" sz="1400" dirty="0">
                <a:solidFill>
                  <a:srgbClr val="4D4D4D"/>
                </a:solidFill>
                <a:latin typeface="Arial"/>
                <a:cs typeface="Arial" panose="020B0604020202020204" pitchFamily="34" charset="0"/>
              </a:endParaRPr>
            </a:p>
          </p:txBody>
        </p:sp>
        <p:sp>
          <p:nvSpPr>
            <p:cNvPr id="22" name="TextBox 21">
              <a:extLst>
                <a:ext uri="{FF2B5EF4-FFF2-40B4-BE49-F238E27FC236}">
                  <a16:creationId xmlns:a16="http://schemas.microsoft.com/office/drawing/2014/main" id="{FB8030DC-4FD9-4B11-9560-15334A01D194}"/>
                </a:ext>
              </a:extLst>
            </p:cNvPr>
            <p:cNvSpPr txBox="1"/>
            <p:nvPr/>
          </p:nvSpPr>
          <p:spPr>
            <a:xfrm>
              <a:off x="755056" y="4735798"/>
              <a:ext cx="274741" cy="292004"/>
            </a:xfrm>
            <a:prstGeom prst="rect">
              <a:avLst/>
            </a:prstGeom>
            <a:noFill/>
          </p:spPr>
          <p:txBody>
            <a:bodyPr wrap="none" rtlCol="0" anchor="ctr" anchorCtr="0">
              <a:spAutoFit/>
            </a:bodyPr>
            <a:lstStyle/>
            <a:p>
              <a:pPr algn="r" fontAlgn="auto">
                <a:spcBef>
                  <a:spcPts val="0"/>
                </a:spcBef>
                <a:spcAft>
                  <a:spcPts val="0"/>
                </a:spcAft>
              </a:pPr>
              <a:r>
                <a:rPr lang="fr-FR" sz="1400">
                  <a:solidFill>
                    <a:srgbClr val="4D4D4D"/>
                  </a:solidFill>
                  <a:latin typeface="Arial"/>
                  <a:cs typeface="Arial" panose="020B0604020202020204" pitchFamily="34" charset="0"/>
                </a:rPr>
                <a:t>0</a:t>
              </a:r>
              <a:endParaRPr lang="fr-FR" sz="1400" dirty="0">
                <a:solidFill>
                  <a:srgbClr val="4D4D4D"/>
                </a:solidFill>
                <a:latin typeface="Arial"/>
                <a:cs typeface="Arial" panose="020B0604020202020204" pitchFamily="34" charset="0"/>
              </a:endParaRPr>
            </a:p>
          </p:txBody>
        </p:sp>
        <p:grpSp>
          <p:nvGrpSpPr>
            <p:cNvPr id="23" name="Group 22">
              <a:extLst>
                <a:ext uri="{FF2B5EF4-FFF2-40B4-BE49-F238E27FC236}">
                  <a16:creationId xmlns:a16="http://schemas.microsoft.com/office/drawing/2014/main" id="{86E681E7-07A2-4A41-A87E-684D458FA001}"/>
                </a:ext>
              </a:extLst>
            </p:cNvPr>
            <p:cNvGrpSpPr/>
            <p:nvPr/>
          </p:nvGrpSpPr>
          <p:grpSpPr>
            <a:xfrm>
              <a:off x="961259" y="4920702"/>
              <a:ext cx="370862" cy="948605"/>
              <a:chOff x="799654" y="4920702"/>
              <a:chExt cx="309646" cy="948605"/>
            </a:xfrm>
          </p:grpSpPr>
          <p:sp>
            <p:nvSpPr>
              <p:cNvPr id="60" name="Line 21">
                <a:extLst>
                  <a:ext uri="{FF2B5EF4-FFF2-40B4-BE49-F238E27FC236}">
                    <a16:creationId xmlns:a16="http://schemas.microsoft.com/office/drawing/2014/main" id="{9E522B2A-4DA6-4880-9350-7775B07CFB21}"/>
                  </a:ext>
                </a:extLst>
              </p:cNvPr>
              <p:cNvSpPr>
                <a:spLocks noChangeShapeType="1"/>
              </p:cNvSpPr>
              <p:nvPr/>
            </p:nvSpPr>
            <p:spPr bwMode="auto">
              <a:xfrm>
                <a:off x="94724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dirty="0">
                  <a:solidFill>
                    <a:srgbClr val="000000"/>
                  </a:solidFill>
                  <a:latin typeface="Arial"/>
                  <a:cs typeface="Arial" panose="020B0604020202020204" pitchFamily="34" charset="0"/>
                </a:endParaRPr>
              </a:p>
            </p:txBody>
          </p:sp>
          <p:sp>
            <p:nvSpPr>
              <p:cNvPr id="61" name="TextBox 60">
                <a:extLst>
                  <a:ext uri="{FF2B5EF4-FFF2-40B4-BE49-F238E27FC236}">
                    <a16:creationId xmlns:a16="http://schemas.microsoft.com/office/drawing/2014/main" id="{77777B17-9A71-4C2A-AE4A-F1E44D23346E}"/>
                  </a:ext>
                </a:extLst>
              </p:cNvPr>
              <p:cNvSpPr txBox="1"/>
              <p:nvPr/>
            </p:nvSpPr>
            <p:spPr>
              <a:xfrm>
                <a:off x="799654" y="4982720"/>
                <a:ext cx="309646" cy="88658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a:solidFill>
                      <a:srgbClr val="4D4D4D"/>
                    </a:solidFill>
                    <a:latin typeface="Arial"/>
                    <a:cs typeface="Arial" panose="020B0604020202020204" pitchFamily="34" charset="0"/>
                  </a:rPr>
                  <a:t>0</a:t>
                </a:r>
              </a:p>
              <a:p>
                <a:pPr algn="ctr" fontAlgn="auto">
                  <a:spcBef>
                    <a:spcPts val="0"/>
                  </a:spcBef>
                  <a:spcAft>
                    <a:spcPts val="0"/>
                  </a:spcAft>
                </a:pPr>
                <a:endParaRPr lang="fr-FR" sz="1400">
                  <a:solidFill>
                    <a:srgbClr val="000000"/>
                  </a:solidFill>
                  <a:latin typeface="Arial"/>
                  <a:cs typeface="Arial" panose="020B0604020202020204" pitchFamily="34" charset="0"/>
                </a:endParaRPr>
              </a:p>
              <a:p>
                <a:pPr algn="ctr" fontAlgn="auto">
                  <a:spcBef>
                    <a:spcPts val="0"/>
                  </a:spcBef>
                  <a:spcAft>
                    <a:spcPts val="0"/>
                  </a:spcAft>
                </a:pPr>
                <a:r>
                  <a:rPr lang="fr-FR" sz="1400">
                    <a:solidFill>
                      <a:srgbClr val="B60D27"/>
                    </a:solidFill>
                    <a:latin typeface="Arial"/>
                    <a:cs typeface="Arial" panose="020B0604020202020204" pitchFamily="34" charset="0"/>
                  </a:rPr>
                  <a:t>177</a:t>
                </a:r>
              </a:p>
              <a:p>
                <a:pPr algn="ctr" fontAlgn="auto">
                  <a:spcBef>
                    <a:spcPts val="0"/>
                  </a:spcBef>
                  <a:spcAft>
                    <a:spcPts val="0"/>
                  </a:spcAft>
                </a:pPr>
                <a:r>
                  <a:rPr lang="fr-FR" sz="1400">
                    <a:solidFill>
                      <a:srgbClr val="B2C0EC"/>
                    </a:solidFill>
                    <a:latin typeface="Arial"/>
                    <a:cs typeface="Arial" panose="020B0604020202020204" pitchFamily="34" charset="0"/>
                  </a:rPr>
                  <a:t>172</a:t>
                </a:r>
                <a:endParaRPr lang="fr-FR" sz="1400" dirty="0">
                  <a:solidFill>
                    <a:srgbClr val="B2C0EC"/>
                  </a:solidFill>
                  <a:latin typeface="Arial"/>
                  <a:cs typeface="Arial" panose="020B0604020202020204" pitchFamily="34" charset="0"/>
                </a:endParaRPr>
              </a:p>
            </p:txBody>
          </p:sp>
        </p:grpSp>
        <p:grpSp>
          <p:nvGrpSpPr>
            <p:cNvPr id="24" name="Group 23">
              <a:extLst>
                <a:ext uri="{FF2B5EF4-FFF2-40B4-BE49-F238E27FC236}">
                  <a16:creationId xmlns:a16="http://schemas.microsoft.com/office/drawing/2014/main" id="{B822DBB5-388D-47D0-A479-2923D54162FA}"/>
                </a:ext>
              </a:extLst>
            </p:cNvPr>
            <p:cNvGrpSpPr/>
            <p:nvPr/>
          </p:nvGrpSpPr>
          <p:grpSpPr>
            <a:xfrm>
              <a:off x="1548427" y="4920702"/>
              <a:ext cx="358706" cy="948606"/>
              <a:chOff x="813623" y="4920702"/>
              <a:chExt cx="299497" cy="948606"/>
            </a:xfrm>
          </p:grpSpPr>
          <p:sp>
            <p:nvSpPr>
              <p:cNvPr id="58" name="Line 19">
                <a:extLst>
                  <a:ext uri="{FF2B5EF4-FFF2-40B4-BE49-F238E27FC236}">
                    <a16:creationId xmlns:a16="http://schemas.microsoft.com/office/drawing/2014/main" id="{7196259B-0B05-484A-A509-61A867DEFFD9}"/>
                  </a:ext>
                </a:extLst>
              </p:cNvPr>
              <p:cNvSpPr>
                <a:spLocks noChangeShapeType="1"/>
              </p:cNvSpPr>
              <p:nvPr/>
            </p:nvSpPr>
            <p:spPr bwMode="auto">
              <a:xfrm>
                <a:off x="963372"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dirty="0">
                  <a:solidFill>
                    <a:srgbClr val="000000"/>
                  </a:solidFill>
                  <a:latin typeface="Arial"/>
                  <a:cs typeface="Arial"/>
                </a:endParaRPr>
              </a:p>
            </p:txBody>
          </p:sp>
          <p:sp>
            <p:nvSpPr>
              <p:cNvPr id="59" name="TextBox 58">
                <a:extLst>
                  <a:ext uri="{FF2B5EF4-FFF2-40B4-BE49-F238E27FC236}">
                    <a16:creationId xmlns:a16="http://schemas.microsoft.com/office/drawing/2014/main" id="{0491F7FC-6D2A-415C-B345-CE7F3A89A905}"/>
                  </a:ext>
                </a:extLst>
              </p:cNvPr>
              <p:cNvSpPr txBox="1"/>
              <p:nvPr/>
            </p:nvSpPr>
            <p:spPr>
              <a:xfrm>
                <a:off x="813623" y="4982720"/>
                <a:ext cx="299497" cy="886588"/>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a:solidFill>
                      <a:srgbClr val="4D4D4D"/>
                    </a:solidFill>
                    <a:latin typeface="Arial"/>
                    <a:cs typeface="Arial" panose="020B0604020202020204" pitchFamily="34" charset="0"/>
                  </a:rPr>
                  <a:t>6</a:t>
                </a:r>
              </a:p>
              <a:p>
                <a:pPr algn="ctr" fontAlgn="auto">
                  <a:spcBef>
                    <a:spcPts val="0"/>
                  </a:spcBef>
                  <a:spcAft>
                    <a:spcPts val="0"/>
                  </a:spcAft>
                </a:pPr>
                <a:endParaRPr lang="fr-FR" sz="1400">
                  <a:solidFill>
                    <a:srgbClr val="000000"/>
                  </a:solidFill>
                  <a:latin typeface="Arial"/>
                  <a:cs typeface="Arial" panose="020B0604020202020204" pitchFamily="34" charset="0"/>
                </a:endParaRPr>
              </a:p>
              <a:p>
                <a:pPr algn="ctr" fontAlgn="auto">
                  <a:spcBef>
                    <a:spcPts val="0"/>
                  </a:spcBef>
                  <a:spcAft>
                    <a:spcPts val="0"/>
                  </a:spcAft>
                </a:pPr>
                <a:r>
                  <a:rPr lang="fr-FR" sz="1400">
                    <a:solidFill>
                      <a:srgbClr val="B60D27"/>
                    </a:solidFill>
                    <a:latin typeface="Arial"/>
                    <a:cs typeface="Arial" panose="020B0604020202020204" pitchFamily="34" charset="0"/>
                  </a:rPr>
                  <a:t>160</a:t>
                </a:r>
              </a:p>
              <a:p>
                <a:pPr algn="ctr" fontAlgn="auto">
                  <a:spcBef>
                    <a:spcPts val="0"/>
                  </a:spcBef>
                  <a:spcAft>
                    <a:spcPts val="0"/>
                  </a:spcAft>
                </a:pPr>
                <a:r>
                  <a:rPr lang="fr-FR" sz="1400">
                    <a:solidFill>
                      <a:srgbClr val="B2C0EC"/>
                    </a:solidFill>
                    <a:latin typeface="Arial"/>
                    <a:cs typeface="Arial" panose="020B0604020202020204" pitchFamily="34" charset="0"/>
                  </a:rPr>
                  <a:t>148</a:t>
                </a:r>
                <a:endParaRPr lang="fr-FR" sz="1400" dirty="0">
                  <a:solidFill>
                    <a:srgbClr val="B2C0EC"/>
                  </a:solidFill>
                  <a:latin typeface="Arial"/>
                  <a:cs typeface="Arial" panose="020B0604020202020204" pitchFamily="34" charset="0"/>
                </a:endParaRPr>
              </a:p>
            </p:txBody>
          </p:sp>
        </p:grpSp>
        <p:grpSp>
          <p:nvGrpSpPr>
            <p:cNvPr id="25" name="Group 24">
              <a:extLst>
                <a:ext uri="{FF2B5EF4-FFF2-40B4-BE49-F238E27FC236}">
                  <a16:creationId xmlns:a16="http://schemas.microsoft.com/office/drawing/2014/main" id="{0C401F5D-2259-473A-A3BC-66EEC021DECC}"/>
                </a:ext>
              </a:extLst>
            </p:cNvPr>
            <p:cNvGrpSpPr/>
            <p:nvPr/>
          </p:nvGrpSpPr>
          <p:grpSpPr>
            <a:xfrm>
              <a:off x="2162779" y="4920702"/>
              <a:ext cx="358707" cy="948606"/>
              <a:chOff x="374108" y="4920702"/>
              <a:chExt cx="299505" cy="948606"/>
            </a:xfrm>
          </p:grpSpPr>
          <p:sp>
            <p:nvSpPr>
              <p:cNvPr id="56" name="Line 21">
                <a:extLst>
                  <a:ext uri="{FF2B5EF4-FFF2-40B4-BE49-F238E27FC236}">
                    <a16:creationId xmlns:a16="http://schemas.microsoft.com/office/drawing/2014/main" id="{6F4EBFF8-2C33-4423-8BC8-765664FE9772}"/>
                  </a:ext>
                </a:extLst>
              </p:cNvPr>
              <p:cNvSpPr>
                <a:spLocks noChangeShapeType="1"/>
              </p:cNvSpPr>
              <p:nvPr/>
            </p:nvSpPr>
            <p:spPr bwMode="auto">
              <a:xfrm>
                <a:off x="528363"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dirty="0">
                  <a:solidFill>
                    <a:srgbClr val="000000"/>
                  </a:solidFill>
                  <a:latin typeface="Arial"/>
                  <a:cs typeface="Arial" panose="020B0604020202020204" pitchFamily="34" charset="0"/>
                </a:endParaRPr>
              </a:p>
            </p:txBody>
          </p:sp>
          <p:sp>
            <p:nvSpPr>
              <p:cNvPr id="57" name="TextBox 56">
                <a:extLst>
                  <a:ext uri="{FF2B5EF4-FFF2-40B4-BE49-F238E27FC236}">
                    <a16:creationId xmlns:a16="http://schemas.microsoft.com/office/drawing/2014/main" id="{AC33B0A7-71DE-41B1-9BB5-2EFC3CE5AE7D}"/>
                  </a:ext>
                </a:extLst>
              </p:cNvPr>
              <p:cNvSpPr txBox="1"/>
              <p:nvPr/>
            </p:nvSpPr>
            <p:spPr>
              <a:xfrm>
                <a:off x="374108" y="4982720"/>
                <a:ext cx="299505" cy="886588"/>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a:solidFill>
                      <a:srgbClr val="4D4D4D"/>
                    </a:solidFill>
                    <a:latin typeface="Arial"/>
                    <a:cs typeface="Arial" panose="020B0604020202020204" pitchFamily="34" charset="0"/>
                  </a:rPr>
                  <a:t>12</a:t>
                </a:r>
              </a:p>
              <a:p>
                <a:pPr algn="ctr" fontAlgn="auto">
                  <a:spcBef>
                    <a:spcPts val="0"/>
                  </a:spcBef>
                  <a:spcAft>
                    <a:spcPts val="0"/>
                  </a:spcAft>
                </a:pPr>
                <a:endParaRPr lang="fr-FR" sz="1400">
                  <a:solidFill>
                    <a:srgbClr val="000000"/>
                  </a:solidFill>
                  <a:latin typeface="Arial"/>
                  <a:cs typeface="Arial" panose="020B0604020202020204" pitchFamily="34" charset="0"/>
                </a:endParaRPr>
              </a:p>
              <a:p>
                <a:pPr algn="ctr" fontAlgn="auto">
                  <a:spcBef>
                    <a:spcPts val="0"/>
                  </a:spcBef>
                  <a:spcAft>
                    <a:spcPts val="0"/>
                  </a:spcAft>
                </a:pPr>
                <a:r>
                  <a:rPr lang="fr-FR" sz="1400">
                    <a:solidFill>
                      <a:srgbClr val="B60D27"/>
                    </a:solidFill>
                    <a:latin typeface="Arial"/>
                    <a:cs typeface="Arial" panose="020B0604020202020204" pitchFamily="34" charset="0"/>
                  </a:rPr>
                  <a:t>120</a:t>
                </a:r>
              </a:p>
              <a:p>
                <a:pPr algn="ctr" fontAlgn="auto">
                  <a:spcBef>
                    <a:spcPts val="0"/>
                  </a:spcBef>
                  <a:spcAft>
                    <a:spcPts val="0"/>
                  </a:spcAft>
                </a:pPr>
                <a:r>
                  <a:rPr lang="fr-FR" sz="1400">
                    <a:solidFill>
                      <a:srgbClr val="B2C0EC"/>
                    </a:solidFill>
                    <a:latin typeface="Arial"/>
                    <a:cs typeface="Arial" panose="020B0604020202020204" pitchFamily="34" charset="0"/>
                  </a:rPr>
                  <a:t>126</a:t>
                </a:r>
                <a:endParaRPr lang="fr-FR" sz="1400" dirty="0">
                  <a:solidFill>
                    <a:srgbClr val="B2C0EC"/>
                  </a:solidFill>
                  <a:latin typeface="Arial"/>
                  <a:cs typeface="Arial" panose="020B0604020202020204" pitchFamily="34" charset="0"/>
                </a:endParaRPr>
              </a:p>
            </p:txBody>
          </p:sp>
        </p:grpSp>
        <p:grpSp>
          <p:nvGrpSpPr>
            <p:cNvPr id="26" name="Group 25">
              <a:extLst>
                <a:ext uri="{FF2B5EF4-FFF2-40B4-BE49-F238E27FC236}">
                  <a16:creationId xmlns:a16="http://schemas.microsoft.com/office/drawing/2014/main" id="{6C04D9E4-0EBC-4A62-B393-449ACB86FF3F}"/>
                </a:ext>
              </a:extLst>
            </p:cNvPr>
            <p:cNvGrpSpPr/>
            <p:nvPr/>
          </p:nvGrpSpPr>
          <p:grpSpPr>
            <a:xfrm>
              <a:off x="2789478" y="4920702"/>
              <a:ext cx="285902" cy="948606"/>
              <a:chOff x="421105" y="4920702"/>
              <a:chExt cx="238716" cy="948606"/>
            </a:xfrm>
          </p:grpSpPr>
          <p:sp>
            <p:nvSpPr>
              <p:cNvPr id="54" name="Line 21">
                <a:extLst>
                  <a:ext uri="{FF2B5EF4-FFF2-40B4-BE49-F238E27FC236}">
                    <a16:creationId xmlns:a16="http://schemas.microsoft.com/office/drawing/2014/main" id="{948F75C6-F70D-4AD7-993F-8F8DA3830A23}"/>
                  </a:ext>
                </a:extLst>
              </p:cNvPr>
              <p:cNvSpPr>
                <a:spLocks noChangeShapeType="1"/>
              </p:cNvSpPr>
              <p:nvPr/>
            </p:nvSpPr>
            <p:spPr bwMode="auto">
              <a:xfrm>
                <a:off x="533250"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dirty="0">
                  <a:solidFill>
                    <a:srgbClr val="000000"/>
                  </a:solidFill>
                  <a:latin typeface="Arial"/>
                  <a:cs typeface="Arial" panose="020B0604020202020204" pitchFamily="34" charset="0"/>
                </a:endParaRPr>
              </a:p>
            </p:txBody>
          </p:sp>
          <p:sp>
            <p:nvSpPr>
              <p:cNvPr id="55" name="TextBox 54">
                <a:extLst>
                  <a:ext uri="{FF2B5EF4-FFF2-40B4-BE49-F238E27FC236}">
                    <a16:creationId xmlns:a16="http://schemas.microsoft.com/office/drawing/2014/main" id="{0BB6C8A3-EAFD-4ED3-A54C-301E55541DA8}"/>
                  </a:ext>
                </a:extLst>
              </p:cNvPr>
              <p:cNvSpPr txBox="1"/>
              <p:nvPr/>
            </p:nvSpPr>
            <p:spPr>
              <a:xfrm>
                <a:off x="421105" y="4982720"/>
                <a:ext cx="238716" cy="886588"/>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a:solidFill>
                      <a:srgbClr val="4D4D4D"/>
                    </a:solidFill>
                    <a:latin typeface="Arial"/>
                    <a:cs typeface="Arial" panose="020B0604020202020204" pitchFamily="34" charset="0"/>
                  </a:rPr>
                  <a:t>18</a:t>
                </a:r>
              </a:p>
              <a:p>
                <a:pPr algn="ctr" fontAlgn="auto">
                  <a:spcBef>
                    <a:spcPts val="0"/>
                  </a:spcBef>
                  <a:spcAft>
                    <a:spcPts val="0"/>
                  </a:spcAft>
                </a:pPr>
                <a:endParaRPr lang="fr-FR" sz="1400">
                  <a:solidFill>
                    <a:srgbClr val="000000"/>
                  </a:solidFill>
                  <a:latin typeface="Arial"/>
                  <a:cs typeface="Arial" panose="020B0604020202020204" pitchFamily="34" charset="0"/>
                </a:endParaRPr>
              </a:p>
              <a:p>
                <a:pPr algn="r" fontAlgn="auto">
                  <a:spcBef>
                    <a:spcPts val="0"/>
                  </a:spcBef>
                  <a:spcAft>
                    <a:spcPts val="0"/>
                  </a:spcAft>
                </a:pPr>
                <a:r>
                  <a:rPr lang="fr-FR" sz="1400">
                    <a:solidFill>
                      <a:srgbClr val="B60D27"/>
                    </a:solidFill>
                    <a:latin typeface="Arial"/>
                    <a:cs typeface="Arial" panose="020B0604020202020204" pitchFamily="34" charset="0"/>
                  </a:rPr>
                  <a:t>84</a:t>
                </a:r>
              </a:p>
              <a:p>
                <a:pPr algn="r" fontAlgn="auto">
                  <a:spcBef>
                    <a:spcPts val="0"/>
                  </a:spcBef>
                  <a:spcAft>
                    <a:spcPts val="0"/>
                  </a:spcAft>
                </a:pPr>
                <a:r>
                  <a:rPr lang="fr-FR" sz="1400">
                    <a:solidFill>
                      <a:srgbClr val="B2C0EC"/>
                    </a:solidFill>
                    <a:latin typeface="Arial"/>
                    <a:cs typeface="Arial" panose="020B0604020202020204" pitchFamily="34" charset="0"/>
                  </a:rPr>
                  <a:t>94</a:t>
                </a:r>
                <a:endParaRPr lang="fr-FR" sz="1400" dirty="0">
                  <a:solidFill>
                    <a:srgbClr val="B2C0EC"/>
                  </a:solidFill>
                  <a:latin typeface="Arial"/>
                  <a:cs typeface="Arial" panose="020B0604020202020204" pitchFamily="34" charset="0"/>
                </a:endParaRPr>
              </a:p>
            </p:txBody>
          </p:sp>
        </p:grpSp>
        <p:grpSp>
          <p:nvGrpSpPr>
            <p:cNvPr id="27" name="Group 26">
              <a:extLst>
                <a:ext uri="{FF2B5EF4-FFF2-40B4-BE49-F238E27FC236}">
                  <a16:creationId xmlns:a16="http://schemas.microsoft.com/office/drawing/2014/main" id="{86C99585-E72F-45E5-AACB-12F069349B05}"/>
                </a:ext>
              </a:extLst>
            </p:cNvPr>
            <p:cNvGrpSpPr/>
            <p:nvPr/>
          </p:nvGrpSpPr>
          <p:grpSpPr>
            <a:xfrm>
              <a:off x="3365899" y="4920702"/>
              <a:ext cx="271475" cy="948605"/>
              <a:chOff x="426106" y="4920702"/>
              <a:chExt cx="226667" cy="948605"/>
            </a:xfrm>
          </p:grpSpPr>
          <p:sp>
            <p:nvSpPr>
              <p:cNvPr id="52" name="Line 21">
                <a:extLst>
                  <a:ext uri="{FF2B5EF4-FFF2-40B4-BE49-F238E27FC236}">
                    <a16:creationId xmlns:a16="http://schemas.microsoft.com/office/drawing/2014/main" id="{6A36CDCD-52A5-47F4-8995-6B1F3615F64A}"/>
                  </a:ext>
                </a:extLst>
              </p:cNvPr>
              <p:cNvSpPr>
                <a:spLocks noChangeShapeType="1"/>
              </p:cNvSpPr>
              <p:nvPr/>
            </p:nvSpPr>
            <p:spPr bwMode="auto">
              <a:xfrm>
                <a:off x="532220"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dirty="0">
                  <a:solidFill>
                    <a:srgbClr val="000000"/>
                  </a:solidFill>
                  <a:latin typeface="Arial"/>
                  <a:cs typeface="Arial" panose="020B0604020202020204" pitchFamily="34" charset="0"/>
                </a:endParaRPr>
              </a:p>
            </p:txBody>
          </p:sp>
          <p:sp>
            <p:nvSpPr>
              <p:cNvPr id="53" name="TextBox 52">
                <a:extLst>
                  <a:ext uri="{FF2B5EF4-FFF2-40B4-BE49-F238E27FC236}">
                    <a16:creationId xmlns:a16="http://schemas.microsoft.com/office/drawing/2014/main" id="{D5B49D4B-47D6-4CA7-A2D7-7369D9F02E0C}"/>
                  </a:ext>
                </a:extLst>
              </p:cNvPr>
              <p:cNvSpPr txBox="1"/>
              <p:nvPr/>
            </p:nvSpPr>
            <p:spPr>
              <a:xfrm>
                <a:off x="426106" y="4982720"/>
                <a:ext cx="226667" cy="88658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a:solidFill>
                      <a:srgbClr val="4D4D4D"/>
                    </a:solidFill>
                    <a:latin typeface="Arial"/>
                    <a:cs typeface="Arial" panose="020B0604020202020204" pitchFamily="34" charset="0"/>
                  </a:rPr>
                  <a:t>24</a:t>
                </a:r>
              </a:p>
              <a:p>
                <a:pPr algn="ctr" fontAlgn="auto">
                  <a:spcBef>
                    <a:spcPts val="0"/>
                  </a:spcBef>
                  <a:spcAft>
                    <a:spcPts val="0"/>
                  </a:spcAft>
                </a:pPr>
                <a:endParaRPr lang="fr-FR" sz="1400">
                  <a:solidFill>
                    <a:srgbClr val="000000"/>
                  </a:solidFill>
                  <a:latin typeface="Arial"/>
                  <a:cs typeface="Arial" panose="020B0604020202020204" pitchFamily="34" charset="0"/>
                </a:endParaRPr>
              </a:p>
              <a:p>
                <a:pPr algn="ctr" fontAlgn="auto">
                  <a:spcBef>
                    <a:spcPts val="0"/>
                  </a:spcBef>
                  <a:spcAft>
                    <a:spcPts val="0"/>
                  </a:spcAft>
                </a:pPr>
                <a:r>
                  <a:rPr lang="fr-FR" sz="1400">
                    <a:solidFill>
                      <a:srgbClr val="B60D27"/>
                    </a:solidFill>
                    <a:latin typeface="Arial"/>
                    <a:cs typeface="Arial" panose="020B0604020202020204" pitchFamily="34" charset="0"/>
                  </a:rPr>
                  <a:t>67</a:t>
                </a:r>
              </a:p>
              <a:p>
                <a:pPr algn="ctr" fontAlgn="auto">
                  <a:spcBef>
                    <a:spcPts val="0"/>
                  </a:spcBef>
                  <a:spcAft>
                    <a:spcPts val="0"/>
                  </a:spcAft>
                </a:pPr>
                <a:r>
                  <a:rPr lang="fr-FR" sz="1400">
                    <a:solidFill>
                      <a:srgbClr val="B2C0EC"/>
                    </a:solidFill>
                    <a:latin typeface="Arial"/>
                    <a:cs typeface="Arial" panose="020B0604020202020204" pitchFamily="34" charset="0"/>
                  </a:rPr>
                  <a:t>76</a:t>
                </a:r>
                <a:endParaRPr lang="fr-FR" sz="1400" dirty="0">
                  <a:solidFill>
                    <a:srgbClr val="B2C0EC"/>
                  </a:solidFill>
                  <a:latin typeface="Arial"/>
                  <a:cs typeface="Arial" panose="020B0604020202020204" pitchFamily="34" charset="0"/>
                </a:endParaRPr>
              </a:p>
            </p:txBody>
          </p:sp>
        </p:grpSp>
        <p:grpSp>
          <p:nvGrpSpPr>
            <p:cNvPr id="28" name="Group 27">
              <a:extLst>
                <a:ext uri="{FF2B5EF4-FFF2-40B4-BE49-F238E27FC236}">
                  <a16:creationId xmlns:a16="http://schemas.microsoft.com/office/drawing/2014/main" id="{E29C4692-5B71-4C6F-A27D-D4E102EF83ED}"/>
                </a:ext>
              </a:extLst>
            </p:cNvPr>
            <p:cNvGrpSpPr/>
            <p:nvPr/>
          </p:nvGrpSpPr>
          <p:grpSpPr>
            <a:xfrm>
              <a:off x="3958333" y="4920702"/>
              <a:ext cx="271475" cy="948605"/>
              <a:chOff x="425477" y="4920702"/>
              <a:chExt cx="226666" cy="948605"/>
            </a:xfrm>
          </p:grpSpPr>
          <p:sp>
            <p:nvSpPr>
              <p:cNvPr id="50" name="Line 21">
                <a:extLst>
                  <a:ext uri="{FF2B5EF4-FFF2-40B4-BE49-F238E27FC236}">
                    <a16:creationId xmlns:a16="http://schemas.microsoft.com/office/drawing/2014/main" id="{D523C29A-E4B4-4863-AA15-5AF936CC1139}"/>
                  </a:ext>
                </a:extLst>
              </p:cNvPr>
              <p:cNvSpPr>
                <a:spLocks noChangeShapeType="1"/>
              </p:cNvSpPr>
              <p:nvPr/>
            </p:nvSpPr>
            <p:spPr bwMode="auto">
              <a:xfrm>
                <a:off x="531589"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dirty="0">
                  <a:solidFill>
                    <a:srgbClr val="000000"/>
                  </a:solidFill>
                  <a:latin typeface="Arial"/>
                  <a:cs typeface="Arial" panose="020B0604020202020204" pitchFamily="34" charset="0"/>
                </a:endParaRPr>
              </a:p>
            </p:txBody>
          </p:sp>
          <p:sp>
            <p:nvSpPr>
              <p:cNvPr id="51" name="TextBox 50">
                <a:extLst>
                  <a:ext uri="{FF2B5EF4-FFF2-40B4-BE49-F238E27FC236}">
                    <a16:creationId xmlns:a16="http://schemas.microsoft.com/office/drawing/2014/main" id="{AA658CE8-74AF-4DD1-94D5-15DD81750200}"/>
                  </a:ext>
                </a:extLst>
              </p:cNvPr>
              <p:cNvSpPr txBox="1"/>
              <p:nvPr/>
            </p:nvSpPr>
            <p:spPr>
              <a:xfrm>
                <a:off x="425477" y="4982720"/>
                <a:ext cx="226666" cy="88658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a:solidFill>
                      <a:srgbClr val="4D4D4D"/>
                    </a:solidFill>
                    <a:latin typeface="Arial"/>
                    <a:cs typeface="Arial" panose="020B0604020202020204" pitchFamily="34" charset="0"/>
                  </a:rPr>
                  <a:t>30</a:t>
                </a:r>
              </a:p>
              <a:p>
                <a:pPr algn="ctr" fontAlgn="auto">
                  <a:spcBef>
                    <a:spcPts val="0"/>
                  </a:spcBef>
                  <a:spcAft>
                    <a:spcPts val="0"/>
                  </a:spcAft>
                </a:pPr>
                <a:endParaRPr lang="fr-FR" sz="1400">
                  <a:solidFill>
                    <a:srgbClr val="000000"/>
                  </a:solidFill>
                  <a:latin typeface="Arial"/>
                  <a:cs typeface="Arial" panose="020B0604020202020204" pitchFamily="34" charset="0"/>
                </a:endParaRPr>
              </a:p>
              <a:p>
                <a:pPr algn="ctr" fontAlgn="auto">
                  <a:spcBef>
                    <a:spcPts val="0"/>
                  </a:spcBef>
                  <a:spcAft>
                    <a:spcPts val="0"/>
                  </a:spcAft>
                </a:pPr>
                <a:r>
                  <a:rPr lang="fr-FR" sz="1400">
                    <a:solidFill>
                      <a:srgbClr val="B60D27"/>
                    </a:solidFill>
                    <a:latin typeface="Arial"/>
                    <a:cs typeface="Arial" panose="020B0604020202020204" pitchFamily="34" charset="0"/>
                  </a:rPr>
                  <a:t>50</a:t>
                </a:r>
              </a:p>
              <a:p>
                <a:pPr algn="ctr" fontAlgn="auto">
                  <a:spcBef>
                    <a:spcPts val="0"/>
                  </a:spcBef>
                  <a:spcAft>
                    <a:spcPts val="0"/>
                  </a:spcAft>
                </a:pPr>
                <a:r>
                  <a:rPr lang="fr-FR" sz="1400">
                    <a:solidFill>
                      <a:srgbClr val="B2C0EC"/>
                    </a:solidFill>
                    <a:latin typeface="Arial"/>
                    <a:cs typeface="Arial" panose="020B0604020202020204" pitchFamily="34" charset="0"/>
                  </a:rPr>
                  <a:t>52</a:t>
                </a:r>
                <a:endParaRPr lang="fr-FR" sz="1400" dirty="0">
                  <a:solidFill>
                    <a:srgbClr val="B2C0EC"/>
                  </a:solidFill>
                  <a:latin typeface="Arial"/>
                  <a:cs typeface="Arial" panose="020B0604020202020204" pitchFamily="34" charset="0"/>
                </a:endParaRPr>
              </a:p>
            </p:txBody>
          </p:sp>
        </p:grpSp>
        <p:grpSp>
          <p:nvGrpSpPr>
            <p:cNvPr id="29" name="Group 28">
              <a:extLst>
                <a:ext uri="{FF2B5EF4-FFF2-40B4-BE49-F238E27FC236}">
                  <a16:creationId xmlns:a16="http://schemas.microsoft.com/office/drawing/2014/main" id="{9EB3B894-77A9-44F4-8DEB-C775B4430DF4}"/>
                </a:ext>
              </a:extLst>
            </p:cNvPr>
            <p:cNvGrpSpPr/>
            <p:nvPr/>
          </p:nvGrpSpPr>
          <p:grpSpPr>
            <a:xfrm>
              <a:off x="4519271" y="4920702"/>
              <a:ext cx="285902" cy="948605"/>
              <a:chOff x="398491" y="4920702"/>
              <a:chExt cx="238712" cy="948605"/>
            </a:xfrm>
          </p:grpSpPr>
          <p:sp>
            <p:nvSpPr>
              <p:cNvPr id="48" name="Line 21">
                <a:extLst>
                  <a:ext uri="{FF2B5EF4-FFF2-40B4-BE49-F238E27FC236}">
                    <a16:creationId xmlns:a16="http://schemas.microsoft.com/office/drawing/2014/main" id="{25C74758-1FD5-4B84-A3EE-833532D8C165}"/>
                  </a:ext>
                </a:extLst>
              </p:cNvPr>
              <p:cNvSpPr>
                <a:spLocks noChangeShapeType="1"/>
              </p:cNvSpPr>
              <p:nvPr/>
            </p:nvSpPr>
            <p:spPr bwMode="auto">
              <a:xfrm>
                <a:off x="510622"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dirty="0">
                  <a:solidFill>
                    <a:srgbClr val="000000"/>
                  </a:solidFill>
                  <a:latin typeface="Arial"/>
                  <a:cs typeface="Arial" panose="020B0604020202020204" pitchFamily="34" charset="0"/>
                </a:endParaRPr>
              </a:p>
            </p:txBody>
          </p:sp>
          <p:sp>
            <p:nvSpPr>
              <p:cNvPr id="49" name="TextBox 48">
                <a:extLst>
                  <a:ext uri="{FF2B5EF4-FFF2-40B4-BE49-F238E27FC236}">
                    <a16:creationId xmlns:a16="http://schemas.microsoft.com/office/drawing/2014/main" id="{AEB16095-63BC-4CB7-8F78-BFC66E55EEDD}"/>
                  </a:ext>
                </a:extLst>
              </p:cNvPr>
              <p:cNvSpPr txBox="1"/>
              <p:nvPr/>
            </p:nvSpPr>
            <p:spPr>
              <a:xfrm>
                <a:off x="398491" y="4982720"/>
                <a:ext cx="238712" cy="88658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a:solidFill>
                      <a:srgbClr val="4D4D4D"/>
                    </a:solidFill>
                    <a:latin typeface="Arial"/>
                    <a:cs typeface="Arial" panose="020B0604020202020204" pitchFamily="34" charset="0"/>
                  </a:rPr>
                  <a:t>36</a:t>
                </a:r>
              </a:p>
              <a:p>
                <a:pPr algn="ctr" fontAlgn="auto">
                  <a:spcBef>
                    <a:spcPts val="0"/>
                  </a:spcBef>
                  <a:spcAft>
                    <a:spcPts val="0"/>
                  </a:spcAft>
                </a:pPr>
                <a:endParaRPr lang="fr-FR" sz="1400">
                  <a:solidFill>
                    <a:srgbClr val="000000"/>
                  </a:solidFill>
                  <a:latin typeface="Arial"/>
                  <a:cs typeface="Arial" panose="020B0604020202020204" pitchFamily="34" charset="0"/>
                </a:endParaRPr>
              </a:p>
              <a:p>
                <a:pPr algn="r" fontAlgn="auto">
                  <a:spcBef>
                    <a:spcPts val="0"/>
                  </a:spcBef>
                  <a:spcAft>
                    <a:spcPts val="0"/>
                  </a:spcAft>
                </a:pPr>
                <a:r>
                  <a:rPr lang="fr-FR" sz="1400">
                    <a:solidFill>
                      <a:srgbClr val="B60D27"/>
                    </a:solidFill>
                    <a:latin typeface="Arial"/>
                    <a:cs typeface="Arial" panose="020B0604020202020204" pitchFamily="34" charset="0"/>
                  </a:rPr>
                  <a:t>29</a:t>
                </a:r>
              </a:p>
              <a:p>
                <a:pPr algn="r" fontAlgn="auto">
                  <a:spcBef>
                    <a:spcPts val="0"/>
                  </a:spcBef>
                  <a:spcAft>
                    <a:spcPts val="0"/>
                  </a:spcAft>
                </a:pPr>
                <a:r>
                  <a:rPr lang="fr-FR" sz="1400">
                    <a:solidFill>
                      <a:srgbClr val="B2C0EC"/>
                    </a:solidFill>
                    <a:latin typeface="Arial"/>
                    <a:cs typeface="Arial" panose="020B0604020202020204" pitchFamily="34" charset="0"/>
                  </a:rPr>
                  <a:t>36</a:t>
                </a:r>
                <a:endParaRPr lang="fr-FR" sz="1400" dirty="0">
                  <a:solidFill>
                    <a:srgbClr val="B2C0EC"/>
                  </a:solidFill>
                  <a:latin typeface="Arial"/>
                  <a:cs typeface="Arial" panose="020B0604020202020204" pitchFamily="34" charset="0"/>
                </a:endParaRPr>
              </a:p>
            </p:txBody>
          </p:sp>
        </p:grpSp>
        <p:grpSp>
          <p:nvGrpSpPr>
            <p:cNvPr id="30" name="Group 29">
              <a:extLst>
                <a:ext uri="{FF2B5EF4-FFF2-40B4-BE49-F238E27FC236}">
                  <a16:creationId xmlns:a16="http://schemas.microsoft.com/office/drawing/2014/main" id="{37C56A25-DBA3-4F6A-86F9-9ED64EB2B556}"/>
                </a:ext>
              </a:extLst>
            </p:cNvPr>
            <p:cNvGrpSpPr/>
            <p:nvPr/>
          </p:nvGrpSpPr>
          <p:grpSpPr>
            <a:xfrm>
              <a:off x="5073861" y="4920702"/>
              <a:ext cx="278722" cy="948605"/>
              <a:chOff x="391619" y="4920702"/>
              <a:chExt cx="232714" cy="948605"/>
            </a:xfrm>
          </p:grpSpPr>
          <p:sp>
            <p:nvSpPr>
              <p:cNvPr id="46" name="Line 21">
                <a:extLst>
                  <a:ext uri="{FF2B5EF4-FFF2-40B4-BE49-F238E27FC236}">
                    <a16:creationId xmlns:a16="http://schemas.microsoft.com/office/drawing/2014/main" id="{3E0E355B-E434-43E8-B563-2CF54F4682D1}"/>
                  </a:ext>
                </a:extLst>
              </p:cNvPr>
              <p:cNvSpPr>
                <a:spLocks noChangeShapeType="1"/>
              </p:cNvSpPr>
              <p:nvPr/>
            </p:nvSpPr>
            <p:spPr bwMode="auto">
              <a:xfrm>
                <a:off x="500745"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dirty="0">
                  <a:solidFill>
                    <a:srgbClr val="000000"/>
                  </a:solidFill>
                  <a:latin typeface="Arial"/>
                  <a:cs typeface="Arial" panose="020B0604020202020204" pitchFamily="34" charset="0"/>
                </a:endParaRPr>
              </a:p>
            </p:txBody>
          </p:sp>
          <p:sp>
            <p:nvSpPr>
              <p:cNvPr id="47" name="TextBox 46">
                <a:extLst>
                  <a:ext uri="{FF2B5EF4-FFF2-40B4-BE49-F238E27FC236}">
                    <a16:creationId xmlns:a16="http://schemas.microsoft.com/office/drawing/2014/main" id="{2E68E573-3468-4697-B784-C17AAE56DD95}"/>
                  </a:ext>
                </a:extLst>
              </p:cNvPr>
              <p:cNvSpPr txBox="1"/>
              <p:nvPr/>
            </p:nvSpPr>
            <p:spPr>
              <a:xfrm>
                <a:off x="391619" y="4982720"/>
                <a:ext cx="232714" cy="88658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a:solidFill>
                      <a:srgbClr val="4D4D4D"/>
                    </a:solidFill>
                    <a:latin typeface="Arial"/>
                    <a:cs typeface="Arial" panose="020B0604020202020204" pitchFamily="34" charset="0"/>
                  </a:rPr>
                  <a:t>42</a:t>
                </a:r>
              </a:p>
              <a:p>
                <a:pPr algn="ctr" fontAlgn="auto">
                  <a:spcBef>
                    <a:spcPts val="0"/>
                  </a:spcBef>
                  <a:spcAft>
                    <a:spcPts val="0"/>
                  </a:spcAft>
                </a:pPr>
                <a:endParaRPr lang="fr-FR" sz="1400">
                  <a:solidFill>
                    <a:srgbClr val="000000"/>
                  </a:solidFill>
                  <a:latin typeface="Arial"/>
                  <a:cs typeface="Arial" panose="020B0604020202020204" pitchFamily="34" charset="0"/>
                </a:endParaRPr>
              </a:p>
              <a:p>
                <a:pPr algn="r" fontAlgn="auto">
                  <a:spcBef>
                    <a:spcPts val="0"/>
                  </a:spcBef>
                  <a:spcAft>
                    <a:spcPts val="0"/>
                  </a:spcAft>
                </a:pPr>
                <a:r>
                  <a:rPr lang="fr-FR" sz="1400">
                    <a:solidFill>
                      <a:srgbClr val="B60D27"/>
                    </a:solidFill>
                    <a:latin typeface="Arial"/>
                    <a:cs typeface="Arial" panose="020B0604020202020204" pitchFamily="34" charset="0"/>
                  </a:rPr>
                  <a:t>15</a:t>
                </a:r>
              </a:p>
              <a:p>
                <a:pPr algn="r" fontAlgn="auto">
                  <a:spcBef>
                    <a:spcPts val="0"/>
                  </a:spcBef>
                  <a:spcAft>
                    <a:spcPts val="0"/>
                  </a:spcAft>
                </a:pPr>
                <a:r>
                  <a:rPr lang="fr-FR" sz="1400">
                    <a:solidFill>
                      <a:srgbClr val="B2C0EC"/>
                    </a:solidFill>
                    <a:latin typeface="Arial"/>
                    <a:cs typeface="Arial" panose="020B0604020202020204" pitchFamily="34" charset="0"/>
                  </a:rPr>
                  <a:t>27</a:t>
                </a:r>
                <a:endParaRPr lang="fr-FR" sz="1400" dirty="0">
                  <a:solidFill>
                    <a:srgbClr val="B2C0EC"/>
                  </a:solidFill>
                  <a:latin typeface="Arial"/>
                  <a:cs typeface="Arial" panose="020B0604020202020204" pitchFamily="34" charset="0"/>
                </a:endParaRPr>
              </a:p>
            </p:txBody>
          </p:sp>
        </p:grpSp>
        <p:grpSp>
          <p:nvGrpSpPr>
            <p:cNvPr id="31" name="Group 30">
              <a:extLst>
                <a:ext uri="{FF2B5EF4-FFF2-40B4-BE49-F238E27FC236}">
                  <a16:creationId xmlns:a16="http://schemas.microsoft.com/office/drawing/2014/main" id="{112BA58B-1273-4A2E-82EF-338F50337E1E}"/>
                </a:ext>
              </a:extLst>
            </p:cNvPr>
            <p:cNvGrpSpPr/>
            <p:nvPr/>
          </p:nvGrpSpPr>
          <p:grpSpPr>
            <a:xfrm>
              <a:off x="5624007" y="4920702"/>
              <a:ext cx="278722" cy="948605"/>
              <a:chOff x="381039" y="4920702"/>
              <a:chExt cx="232715" cy="948605"/>
            </a:xfrm>
          </p:grpSpPr>
          <p:sp>
            <p:nvSpPr>
              <p:cNvPr id="44" name="Line 19">
                <a:extLst>
                  <a:ext uri="{FF2B5EF4-FFF2-40B4-BE49-F238E27FC236}">
                    <a16:creationId xmlns:a16="http://schemas.microsoft.com/office/drawing/2014/main" id="{644F20DD-F07C-4CEF-B80D-06C874ED5A93}"/>
                  </a:ext>
                </a:extLst>
              </p:cNvPr>
              <p:cNvSpPr>
                <a:spLocks noChangeShapeType="1"/>
              </p:cNvSpPr>
              <p:nvPr/>
            </p:nvSpPr>
            <p:spPr bwMode="auto">
              <a:xfrm>
                <a:off x="497395"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dirty="0">
                  <a:solidFill>
                    <a:srgbClr val="000000"/>
                  </a:solidFill>
                  <a:latin typeface="Arial"/>
                  <a:cs typeface="Arial"/>
                </a:endParaRPr>
              </a:p>
            </p:txBody>
          </p:sp>
          <p:sp>
            <p:nvSpPr>
              <p:cNvPr id="45" name="TextBox 44">
                <a:extLst>
                  <a:ext uri="{FF2B5EF4-FFF2-40B4-BE49-F238E27FC236}">
                    <a16:creationId xmlns:a16="http://schemas.microsoft.com/office/drawing/2014/main" id="{B0770262-600B-4648-A863-C79BA69490E9}"/>
                  </a:ext>
                </a:extLst>
              </p:cNvPr>
              <p:cNvSpPr txBox="1"/>
              <p:nvPr/>
            </p:nvSpPr>
            <p:spPr>
              <a:xfrm>
                <a:off x="381039" y="4982720"/>
                <a:ext cx="232715" cy="88658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a:solidFill>
                      <a:srgbClr val="4D4D4D"/>
                    </a:solidFill>
                    <a:latin typeface="Arial"/>
                    <a:cs typeface="Arial" panose="020B0604020202020204" pitchFamily="34" charset="0"/>
                  </a:rPr>
                  <a:t>48</a:t>
                </a:r>
              </a:p>
              <a:p>
                <a:pPr algn="ctr" fontAlgn="auto">
                  <a:spcBef>
                    <a:spcPts val="0"/>
                  </a:spcBef>
                  <a:spcAft>
                    <a:spcPts val="0"/>
                  </a:spcAft>
                </a:pPr>
                <a:endParaRPr lang="fr-FR" sz="1400">
                  <a:solidFill>
                    <a:srgbClr val="000000"/>
                  </a:solidFill>
                  <a:latin typeface="Arial"/>
                  <a:cs typeface="Arial" panose="020B0604020202020204" pitchFamily="34" charset="0"/>
                </a:endParaRPr>
              </a:p>
              <a:p>
                <a:pPr algn="r" fontAlgn="auto">
                  <a:spcBef>
                    <a:spcPts val="0"/>
                  </a:spcBef>
                  <a:spcAft>
                    <a:spcPts val="0"/>
                  </a:spcAft>
                </a:pPr>
                <a:r>
                  <a:rPr lang="fr-FR" sz="1400">
                    <a:solidFill>
                      <a:srgbClr val="B60D27"/>
                    </a:solidFill>
                    <a:latin typeface="Arial"/>
                    <a:cs typeface="Arial" panose="020B0604020202020204" pitchFamily="34" charset="0"/>
                  </a:rPr>
                  <a:t>9</a:t>
                </a:r>
              </a:p>
              <a:p>
                <a:pPr algn="r" fontAlgn="auto">
                  <a:spcBef>
                    <a:spcPts val="0"/>
                  </a:spcBef>
                  <a:spcAft>
                    <a:spcPts val="0"/>
                  </a:spcAft>
                </a:pPr>
                <a:r>
                  <a:rPr lang="fr-FR" sz="1400">
                    <a:solidFill>
                      <a:srgbClr val="B2C0EC"/>
                    </a:solidFill>
                    <a:latin typeface="Arial"/>
                    <a:cs typeface="Arial" panose="020B0604020202020204" pitchFamily="34" charset="0"/>
                  </a:rPr>
                  <a:t>20</a:t>
                </a:r>
                <a:endParaRPr lang="fr-FR" sz="1400" dirty="0">
                  <a:solidFill>
                    <a:srgbClr val="B2C0EC"/>
                  </a:solidFill>
                  <a:latin typeface="Arial"/>
                  <a:cs typeface="Arial" panose="020B0604020202020204" pitchFamily="34" charset="0"/>
                </a:endParaRPr>
              </a:p>
            </p:txBody>
          </p:sp>
        </p:grpSp>
        <p:grpSp>
          <p:nvGrpSpPr>
            <p:cNvPr id="32" name="Group 31">
              <a:extLst>
                <a:ext uri="{FF2B5EF4-FFF2-40B4-BE49-F238E27FC236}">
                  <a16:creationId xmlns:a16="http://schemas.microsoft.com/office/drawing/2014/main" id="{A138589F-88C8-442E-BCEA-D6ED08CDAA9B}"/>
                </a:ext>
              </a:extLst>
            </p:cNvPr>
            <p:cNvGrpSpPr/>
            <p:nvPr/>
          </p:nvGrpSpPr>
          <p:grpSpPr>
            <a:xfrm>
              <a:off x="6172227" y="4920702"/>
              <a:ext cx="1347995" cy="948606"/>
              <a:chOff x="368863" y="4920702"/>
              <a:chExt cx="1125499" cy="948606"/>
            </a:xfrm>
          </p:grpSpPr>
          <p:sp>
            <p:nvSpPr>
              <p:cNvPr id="40" name="Line 19">
                <a:extLst>
                  <a:ext uri="{FF2B5EF4-FFF2-40B4-BE49-F238E27FC236}">
                    <a16:creationId xmlns:a16="http://schemas.microsoft.com/office/drawing/2014/main" id="{9C707465-AC46-4E3D-BD9E-50A06509BAA2}"/>
                  </a:ext>
                </a:extLst>
              </p:cNvPr>
              <p:cNvSpPr>
                <a:spLocks noChangeShapeType="1"/>
              </p:cNvSpPr>
              <p:nvPr/>
            </p:nvSpPr>
            <p:spPr bwMode="auto">
              <a:xfrm>
                <a:off x="482198"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dirty="0">
                  <a:solidFill>
                    <a:srgbClr val="000000"/>
                  </a:solidFill>
                  <a:latin typeface="Arial"/>
                  <a:cs typeface="Arial"/>
                </a:endParaRPr>
              </a:p>
            </p:txBody>
          </p:sp>
          <p:sp>
            <p:nvSpPr>
              <p:cNvPr id="41" name="TextBox 40">
                <a:extLst>
                  <a:ext uri="{FF2B5EF4-FFF2-40B4-BE49-F238E27FC236}">
                    <a16:creationId xmlns:a16="http://schemas.microsoft.com/office/drawing/2014/main" id="{76A974F4-F256-4AD2-90E6-5611D84672DD}"/>
                  </a:ext>
                </a:extLst>
              </p:cNvPr>
              <p:cNvSpPr txBox="1"/>
              <p:nvPr/>
            </p:nvSpPr>
            <p:spPr>
              <a:xfrm>
                <a:off x="368863" y="4982720"/>
                <a:ext cx="226664" cy="88658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a:solidFill>
                      <a:srgbClr val="4D4D4D"/>
                    </a:solidFill>
                    <a:latin typeface="Arial"/>
                    <a:cs typeface="Arial" panose="020B0604020202020204" pitchFamily="34" charset="0"/>
                  </a:rPr>
                  <a:t>54</a:t>
                </a:r>
              </a:p>
              <a:p>
                <a:pPr algn="ctr" fontAlgn="auto">
                  <a:spcBef>
                    <a:spcPts val="0"/>
                  </a:spcBef>
                  <a:spcAft>
                    <a:spcPts val="0"/>
                  </a:spcAft>
                </a:pPr>
                <a:endParaRPr lang="fr-FR" sz="1400">
                  <a:solidFill>
                    <a:srgbClr val="000000"/>
                  </a:solidFill>
                  <a:latin typeface="Arial"/>
                  <a:cs typeface="Arial" panose="020B0604020202020204" pitchFamily="34" charset="0"/>
                </a:endParaRPr>
              </a:p>
              <a:p>
                <a:pPr algn="r" fontAlgn="auto">
                  <a:spcBef>
                    <a:spcPts val="0"/>
                  </a:spcBef>
                  <a:spcAft>
                    <a:spcPts val="0"/>
                  </a:spcAft>
                </a:pPr>
                <a:r>
                  <a:rPr lang="fr-FR" sz="1400">
                    <a:solidFill>
                      <a:srgbClr val="B60D27"/>
                    </a:solidFill>
                    <a:latin typeface="Arial"/>
                    <a:cs typeface="Arial" panose="020B0604020202020204" pitchFamily="34" charset="0"/>
                  </a:rPr>
                  <a:t>6</a:t>
                </a:r>
              </a:p>
              <a:p>
                <a:pPr algn="r" fontAlgn="auto">
                  <a:spcBef>
                    <a:spcPts val="0"/>
                  </a:spcBef>
                  <a:spcAft>
                    <a:spcPts val="0"/>
                  </a:spcAft>
                </a:pPr>
                <a:r>
                  <a:rPr lang="fr-FR" sz="1400">
                    <a:solidFill>
                      <a:srgbClr val="B2C0EC"/>
                    </a:solidFill>
                    <a:latin typeface="Arial"/>
                    <a:cs typeface="Arial" panose="020B0604020202020204" pitchFamily="34" charset="0"/>
                  </a:rPr>
                  <a:t>12</a:t>
                </a:r>
                <a:endParaRPr lang="fr-FR" sz="1400" dirty="0">
                  <a:solidFill>
                    <a:srgbClr val="B2C0EC"/>
                  </a:solidFill>
                  <a:latin typeface="Arial"/>
                  <a:cs typeface="Arial" panose="020B0604020202020204" pitchFamily="34" charset="0"/>
                </a:endParaRPr>
              </a:p>
            </p:txBody>
          </p:sp>
          <p:sp>
            <p:nvSpPr>
              <p:cNvPr id="42" name="Line 19">
                <a:extLst>
                  <a:ext uri="{FF2B5EF4-FFF2-40B4-BE49-F238E27FC236}">
                    <a16:creationId xmlns:a16="http://schemas.microsoft.com/office/drawing/2014/main" id="{3CA279D5-9C9A-4062-A4C4-0DE6BDBEA094}"/>
                  </a:ext>
                </a:extLst>
              </p:cNvPr>
              <p:cNvSpPr>
                <a:spLocks noChangeShapeType="1"/>
              </p:cNvSpPr>
              <p:nvPr/>
            </p:nvSpPr>
            <p:spPr bwMode="auto">
              <a:xfrm>
                <a:off x="1384745" y="492757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dirty="0">
                  <a:solidFill>
                    <a:srgbClr val="000000"/>
                  </a:solidFill>
                  <a:latin typeface="Arial"/>
                  <a:cs typeface="Arial"/>
                </a:endParaRPr>
              </a:p>
            </p:txBody>
          </p:sp>
          <p:sp>
            <p:nvSpPr>
              <p:cNvPr id="43" name="TextBox 42">
                <a:extLst>
                  <a:ext uri="{FF2B5EF4-FFF2-40B4-BE49-F238E27FC236}">
                    <a16:creationId xmlns:a16="http://schemas.microsoft.com/office/drawing/2014/main" id="{3EE7D304-5E5A-4FE7-8151-65AF94AC283B}"/>
                  </a:ext>
                </a:extLst>
              </p:cNvPr>
              <p:cNvSpPr txBox="1"/>
              <p:nvPr/>
            </p:nvSpPr>
            <p:spPr>
              <a:xfrm>
                <a:off x="1275126" y="4982720"/>
                <a:ext cx="219236" cy="886588"/>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a:solidFill>
                      <a:srgbClr val="4D4D4D"/>
                    </a:solidFill>
                    <a:latin typeface="Arial"/>
                    <a:cs typeface="Arial" panose="020B0604020202020204" pitchFamily="34" charset="0"/>
                  </a:rPr>
                  <a:t>66</a:t>
                </a:r>
              </a:p>
              <a:p>
                <a:pPr algn="ctr" fontAlgn="auto">
                  <a:spcBef>
                    <a:spcPts val="0"/>
                  </a:spcBef>
                  <a:spcAft>
                    <a:spcPts val="0"/>
                  </a:spcAft>
                </a:pPr>
                <a:endParaRPr lang="fr-FR" sz="1400">
                  <a:solidFill>
                    <a:srgbClr val="000000"/>
                  </a:solidFill>
                  <a:latin typeface="Arial"/>
                  <a:cs typeface="Arial" panose="020B0604020202020204" pitchFamily="34" charset="0"/>
                </a:endParaRPr>
              </a:p>
              <a:p>
                <a:pPr algn="ctr" fontAlgn="auto">
                  <a:spcBef>
                    <a:spcPts val="0"/>
                  </a:spcBef>
                  <a:spcAft>
                    <a:spcPts val="0"/>
                  </a:spcAft>
                </a:pPr>
                <a:r>
                  <a:rPr lang="fr-FR" sz="1400">
                    <a:solidFill>
                      <a:srgbClr val="B60D27"/>
                    </a:solidFill>
                    <a:latin typeface="Arial"/>
                    <a:cs typeface="Arial" panose="020B0604020202020204" pitchFamily="34" charset="0"/>
                  </a:rPr>
                  <a:t>0</a:t>
                </a:r>
              </a:p>
              <a:p>
                <a:pPr algn="ctr" fontAlgn="auto">
                  <a:spcBef>
                    <a:spcPts val="0"/>
                  </a:spcBef>
                  <a:spcAft>
                    <a:spcPts val="0"/>
                  </a:spcAft>
                </a:pPr>
                <a:r>
                  <a:rPr lang="fr-FR" sz="1400">
                    <a:solidFill>
                      <a:srgbClr val="B2C0EC"/>
                    </a:solidFill>
                    <a:latin typeface="Arial"/>
                    <a:cs typeface="Arial" panose="020B0604020202020204" pitchFamily="34" charset="0"/>
                  </a:rPr>
                  <a:t>0</a:t>
                </a:r>
                <a:endParaRPr lang="fr-FR" sz="1400" dirty="0">
                  <a:solidFill>
                    <a:srgbClr val="B2C0EC"/>
                  </a:solidFill>
                  <a:latin typeface="Arial"/>
                  <a:cs typeface="Arial" panose="020B0604020202020204" pitchFamily="34" charset="0"/>
                </a:endParaRPr>
              </a:p>
            </p:txBody>
          </p:sp>
        </p:grpSp>
        <p:grpSp>
          <p:nvGrpSpPr>
            <p:cNvPr id="33" name="Group 32">
              <a:extLst>
                <a:ext uri="{FF2B5EF4-FFF2-40B4-BE49-F238E27FC236}">
                  <a16:creationId xmlns:a16="http://schemas.microsoft.com/office/drawing/2014/main" id="{5FE58062-8EB3-4068-9C5F-B014BDC1C975}"/>
                </a:ext>
              </a:extLst>
            </p:cNvPr>
            <p:cNvGrpSpPr/>
            <p:nvPr/>
          </p:nvGrpSpPr>
          <p:grpSpPr>
            <a:xfrm>
              <a:off x="6707626" y="4920702"/>
              <a:ext cx="1347995" cy="948606"/>
              <a:chOff x="320593" y="4920702"/>
              <a:chExt cx="1125499" cy="948606"/>
            </a:xfrm>
          </p:grpSpPr>
          <p:sp>
            <p:nvSpPr>
              <p:cNvPr id="36" name="Line 19">
                <a:extLst>
                  <a:ext uri="{FF2B5EF4-FFF2-40B4-BE49-F238E27FC236}">
                    <a16:creationId xmlns:a16="http://schemas.microsoft.com/office/drawing/2014/main" id="{D304360E-F904-48F1-B74C-A11E002D6AC5}"/>
                  </a:ext>
                </a:extLst>
              </p:cNvPr>
              <p:cNvSpPr>
                <a:spLocks noChangeShapeType="1"/>
              </p:cNvSpPr>
              <p:nvPr/>
            </p:nvSpPr>
            <p:spPr bwMode="auto">
              <a:xfrm>
                <a:off x="433928"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dirty="0">
                  <a:solidFill>
                    <a:srgbClr val="000000"/>
                  </a:solidFill>
                  <a:latin typeface="Arial"/>
                  <a:cs typeface="Arial"/>
                </a:endParaRPr>
              </a:p>
            </p:txBody>
          </p:sp>
          <p:sp>
            <p:nvSpPr>
              <p:cNvPr id="37" name="TextBox 36">
                <a:extLst>
                  <a:ext uri="{FF2B5EF4-FFF2-40B4-BE49-F238E27FC236}">
                    <a16:creationId xmlns:a16="http://schemas.microsoft.com/office/drawing/2014/main" id="{3A6D693C-1D92-445F-A665-9A8B899C158E}"/>
                  </a:ext>
                </a:extLst>
              </p:cNvPr>
              <p:cNvSpPr txBox="1"/>
              <p:nvPr/>
            </p:nvSpPr>
            <p:spPr>
              <a:xfrm>
                <a:off x="320593" y="4982720"/>
                <a:ext cx="226664" cy="886587"/>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a:solidFill>
                      <a:srgbClr val="4D4D4D"/>
                    </a:solidFill>
                    <a:latin typeface="Arial"/>
                    <a:cs typeface="Arial" panose="020B0604020202020204" pitchFamily="34" charset="0"/>
                  </a:rPr>
                  <a:t>60</a:t>
                </a:r>
              </a:p>
              <a:p>
                <a:pPr algn="ctr" fontAlgn="auto">
                  <a:spcBef>
                    <a:spcPts val="0"/>
                  </a:spcBef>
                  <a:spcAft>
                    <a:spcPts val="0"/>
                  </a:spcAft>
                </a:pPr>
                <a:endParaRPr lang="fr-FR" sz="1400">
                  <a:solidFill>
                    <a:srgbClr val="000000"/>
                  </a:solidFill>
                  <a:latin typeface="Arial"/>
                  <a:cs typeface="Arial" panose="020B0604020202020204" pitchFamily="34" charset="0"/>
                </a:endParaRPr>
              </a:p>
              <a:p>
                <a:pPr algn="ctr" fontAlgn="auto">
                  <a:spcBef>
                    <a:spcPts val="0"/>
                  </a:spcBef>
                  <a:spcAft>
                    <a:spcPts val="0"/>
                  </a:spcAft>
                </a:pPr>
                <a:r>
                  <a:rPr lang="fr-FR" sz="1400">
                    <a:solidFill>
                      <a:srgbClr val="B60D27"/>
                    </a:solidFill>
                    <a:latin typeface="Arial"/>
                    <a:cs typeface="Arial" panose="020B0604020202020204" pitchFamily="34" charset="0"/>
                  </a:rPr>
                  <a:t>1</a:t>
                </a:r>
              </a:p>
              <a:p>
                <a:pPr algn="ctr" fontAlgn="auto">
                  <a:spcBef>
                    <a:spcPts val="0"/>
                  </a:spcBef>
                  <a:spcAft>
                    <a:spcPts val="0"/>
                  </a:spcAft>
                </a:pPr>
                <a:r>
                  <a:rPr lang="fr-FR" sz="1400">
                    <a:solidFill>
                      <a:srgbClr val="B2C0EC"/>
                    </a:solidFill>
                    <a:latin typeface="Arial"/>
                    <a:cs typeface="Arial" panose="020B0604020202020204" pitchFamily="34" charset="0"/>
                  </a:rPr>
                  <a:t>8</a:t>
                </a:r>
                <a:endParaRPr lang="fr-FR" sz="1400" dirty="0">
                  <a:solidFill>
                    <a:srgbClr val="B2C0EC"/>
                  </a:solidFill>
                  <a:latin typeface="Arial"/>
                  <a:cs typeface="Arial" panose="020B0604020202020204" pitchFamily="34" charset="0"/>
                </a:endParaRPr>
              </a:p>
            </p:txBody>
          </p:sp>
          <p:sp>
            <p:nvSpPr>
              <p:cNvPr id="38" name="Line 19">
                <a:extLst>
                  <a:ext uri="{FF2B5EF4-FFF2-40B4-BE49-F238E27FC236}">
                    <a16:creationId xmlns:a16="http://schemas.microsoft.com/office/drawing/2014/main" id="{0208B489-37CC-498F-AD1B-749565B10DE9}"/>
                  </a:ext>
                </a:extLst>
              </p:cNvPr>
              <p:cNvSpPr>
                <a:spLocks noChangeShapeType="1"/>
              </p:cNvSpPr>
              <p:nvPr/>
            </p:nvSpPr>
            <p:spPr bwMode="auto">
              <a:xfrm>
                <a:off x="1336475" y="492757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400" dirty="0">
                  <a:solidFill>
                    <a:srgbClr val="000000"/>
                  </a:solidFill>
                  <a:latin typeface="Arial"/>
                  <a:cs typeface="Arial"/>
                </a:endParaRPr>
              </a:p>
            </p:txBody>
          </p:sp>
          <p:sp>
            <p:nvSpPr>
              <p:cNvPr id="39" name="TextBox 38">
                <a:extLst>
                  <a:ext uri="{FF2B5EF4-FFF2-40B4-BE49-F238E27FC236}">
                    <a16:creationId xmlns:a16="http://schemas.microsoft.com/office/drawing/2014/main" id="{A55D59FC-BAAD-48A8-9560-287248D85FBE}"/>
                  </a:ext>
                </a:extLst>
              </p:cNvPr>
              <p:cNvSpPr txBox="1"/>
              <p:nvPr/>
            </p:nvSpPr>
            <p:spPr>
              <a:xfrm>
                <a:off x="1226856" y="4982720"/>
                <a:ext cx="219236" cy="886588"/>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400">
                    <a:solidFill>
                      <a:srgbClr val="4D4D4D"/>
                    </a:solidFill>
                    <a:latin typeface="Arial"/>
                    <a:cs typeface="Arial" panose="020B0604020202020204" pitchFamily="34" charset="0"/>
                  </a:rPr>
                  <a:t>72</a:t>
                </a:r>
              </a:p>
              <a:p>
                <a:pPr algn="ctr" fontAlgn="auto">
                  <a:spcBef>
                    <a:spcPts val="0"/>
                  </a:spcBef>
                  <a:spcAft>
                    <a:spcPts val="0"/>
                  </a:spcAft>
                </a:pPr>
                <a:endParaRPr lang="fr-FR" sz="1400">
                  <a:solidFill>
                    <a:srgbClr val="000000"/>
                  </a:solidFill>
                  <a:latin typeface="Arial"/>
                  <a:cs typeface="Arial" panose="020B0604020202020204" pitchFamily="34" charset="0"/>
                </a:endParaRPr>
              </a:p>
              <a:p>
                <a:pPr algn="ctr" fontAlgn="auto">
                  <a:spcBef>
                    <a:spcPts val="0"/>
                  </a:spcBef>
                  <a:spcAft>
                    <a:spcPts val="0"/>
                  </a:spcAft>
                </a:pPr>
                <a:r>
                  <a:rPr lang="fr-FR" sz="1400">
                    <a:solidFill>
                      <a:srgbClr val="B60D27"/>
                    </a:solidFill>
                    <a:latin typeface="Arial"/>
                    <a:cs typeface="Arial" panose="020B0604020202020204" pitchFamily="34" charset="0"/>
                  </a:rPr>
                  <a:t>0</a:t>
                </a:r>
              </a:p>
              <a:p>
                <a:pPr algn="ctr" fontAlgn="auto">
                  <a:spcBef>
                    <a:spcPts val="0"/>
                  </a:spcBef>
                  <a:spcAft>
                    <a:spcPts val="0"/>
                  </a:spcAft>
                </a:pPr>
                <a:r>
                  <a:rPr lang="fr-FR" sz="1400">
                    <a:solidFill>
                      <a:srgbClr val="B2C0EC"/>
                    </a:solidFill>
                    <a:latin typeface="Arial"/>
                    <a:cs typeface="Arial" panose="020B0604020202020204" pitchFamily="34" charset="0"/>
                  </a:rPr>
                  <a:t>0</a:t>
                </a:r>
                <a:endParaRPr lang="fr-FR" sz="1400" dirty="0">
                  <a:solidFill>
                    <a:srgbClr val="B2C0EC"/>
                  </a:solidFill>
                  <a:latin typeface="Arial"/>
                  <a:cs typeface="Arial" panose="020B0604020202020204" pitchFamily="34" charset="0"/>
                </a:endParaRPr>
              </a:p>
            </p:txBody>
          </p:sp>
        </p:grpSp>
        <p:sp>
          <p:nvSpPr>
            <p:cNvPr id="34" name="TextBox 33">
              <a:extLst>
                <a:ext uri="{FF2B5EF4-FFF2-40B4-BE49-F238E27FC236}">
                  <a16:creationId xmlns:a16="http://schemas.microsoft.com/office/drawing/2014/main" id="{620735CC-C076-4690-8ADF-019FB0C5D068}"/>
                </a:ext>
              </a:extLst>
            </p:cNvPr>
            <p:cNvSpPr txBox="1"/>
            <p:nvPr/>
          </p:nvSpPr>
          <p:spPr>
            <a:xfrm>
              <a:off x="-626448" y="5372901"/>
              <a:ext cx="1643400" cy="496406"/>
            </a:xfrm>
            <a:prstGeom prst="rect">
              <a:avLst/>
            </a:prstGeom>
            <a:noFill/>
          </p:spPr>
          <p:txBody>
            <a:bodyPr wrap="none" rtlCol="0">
              <a:spAutoFit/>
            </a:bodyPr>
            <a:lstStyle/>
            <a:p>
              <a:pPr algn="r"/>
              <a:r>
                <a:rPr lang="fr-FR" sz="1400">
                  <a:solidFill>
                    <a:srgbClr val="B60D27"/>
                  </a:solidFill>
                  <a:latin typeface="Arial"/>
                  <a:cs typeface="Arial" panose="020B0604020202020204" pitchFamily="34" charset="0"/>
                </a:rPr>
                <a:t>Bev + mFOLFOX6</a:t>
              </a:r>
            </a:p>
            <a:p>
              <a:pPr algn="r"/>
              <a:r>
                <a:rPr lang="fr-FR" sz="1400">
                  <a:solidFill>
                    <a:srgbClr val="B2C0EC"/>
                  </a:solidFill>
                  <a:latin typeface="Arial"/>
                  <a:cs typeface="Arial" panose="020B0604020202020204" pitchFamily="34" charset="0"/>
                </a:rPr>
                <a:t>Bev + FOLFOXIRI</a:t>
              </a:r>
              <a:endParaRPr lang="fr-FR" sz="1400" dirty="0">
                <a:solidFill>
                  <a:srgbClr val="B2C0EC"/>
                </a:solidFill>
                <a:latin typeface="Arial"/>
                <a:cs typeface="Arial" panose="020B0604020202020204" pitchFamily="34" charset="0"/>
              </a:endParaRPr>
            </a:p>
          </p:txBody>
        </p:sp>
        <p:sp>
          <p:nvSpPr>
            <p:cNvPr id="35" name="TextBox 34">
              <a:extLst>
                <a:ext uri="{FF2B5EF4-FFF2-40B4-BE49-F238E27FC236}">
                  <a16:creationId xmlns:a16="http://schemas.microsoft.com/office/drawing/2014/main" id="{E2A47745-211C-4C9D-8ACF-C840C372A580}"/>
                </a:ext>
              </a:extLst>
            </p:cNvPr>
            <p:cNvSpPr txBox="1"/>
            <p:nvPr/>
          </p:nvSpPr>
          <p:spPr>
            <a:xfrm>
              <a:off x="5579496" y="3725233"/>
              <a:ext cx="2349257" cy="496406"/>
            </a:xfrm>
            <a:prstGeom prst="rect">
              <a:avLst/>
            </a:prstGeom>
            <a:noFill/>
          </p:spPr>
          <p:txBody>
            <a:bodyPr wrap="none" rtlCol="0">
              <a:spAutoFit/>
            </a:bodyPr>
            <a:lstStyle/>
            <a:p>
              <a:r>
                <a:rPr lang="fr-FR" sz="1400" dirty="0">
                  <a:solidFill>
                    <a:srgbClr val="B60D27"/>
                  </a:solidFill>
                  <a:latin typeface="Arial"/>
                  <a:cs typeface="Arial" panose="020B0604020202020204" pitchFamily="34" charset="0"/>
                </a:rPr>
                <a:t>Bévacizumab + mFOLFOX6</a:t>
              </a:r>
            </a:p>
            <a:p>
              <a:r>
                <a:rPr lang="fr-FR" sz="1400" dirty="0">
                  <a:solidFill>
                    <a:srgbClr val="B2C0EC"/>
                  </a:solidFill>
                  <a:latin typeface="Arial"/>
                  <a:cs typeface="Arial" panose="020B0604020202020204" pitchFamily="34" charset="0"/>
                </a:rPr>
                <a:t>Bévacizumab + FOLFOXIRI</a:t>
              </a:r>
            </a:p>
          </p:txBody>
        </p:sp>
      </p:grpSp>
      <p:sp>
        <p:nvSpPr>
          <p:cNvPr id="63" name="TextBox 62">
            <a:extLst>
              <a:ext uri="{FF2B5EF4-FFF2-40B4-BE49-F238E27FC236}">
                <a16:creationId xmlns:a16="http://schemas.microsoft.com/office/drawing/2014/main" id="{FDA493CD-E387-4CCB-9BD6-2B99DC2F8F55}"/>
              </a:ext>
            </a:extLst>
          </p:cNvPr>
          <p:cNvSpPr txBox="1"/>
          <p:nvPr/>
        </p:nvSpPr>
        <p:spPr>
          <a:xfrm>
            <a:off x="5148488" y="2903668"/>
            <a:ext cx="2573140" cy="523220"/>
          </a:xfrm>
          <a:prstGeom prst="rect">
            <a:avLst/>
          </a:prstGeom>
          <a:noFill/>
        </p:spPr>
        <p:txBody>
          <a:bodyPr wrap="none" rtlCol="0">
            <a:spAutoFit/>
          </a:bodyPr>
          <a:lstStyle/>
          <a:p>
            <a:pPr fontAlgn="auto">
              <a:spcBef>
                <a:spcPts val="0"/>
              </a:spcBef>
              <a:spcAft>
                <a:spcPts val="0"/>
              </a:spcAft>
            </a:pPr>
            <a:r>
              <a:rPr lang="fr-FR" sz="1400" dirty="0">
                <a:solidFill>
                  <a:srgbClr val="4D4D4D"/>
                </a:solidFill>
                <a:latin typeface="Arial"/>
                <a:cs typeface="Arial"/>
              </a:rPr>
              <a:t>HR 0,84* (IC95% 0,66 - 1,06)</a:t>
            </a:r>
          </a:p>
          <a:p>
            <a:pPr fontAlgn="auto">
              <a:spcBef>
                <a:spcPts val="0"/>
              </a:spcBef>
              <a:spcAft>
                <a:spcPts val="0"/>
              </a:spcAft>
            </a:pPr>
            <a:r>
              <a:rPr lang="fr-FR" sz="1400" dirty="0">
                <a:solidFill>
                  <a:srgbClr val="4D4D4D"/>
                </a:solidFill>
                <a:latin typeface="Arial"/>
                <a:cs typeface="Arial"/>
              </a:rPr>
              <a:t>p log-</a:t>
            </a:r>
            <a:r>
              <a:rPr lang="fr-FR" sz="1400" dirty="0" err="1">
                <a:solidFill>
                  <a:srgbClr val="4D4D4D"/>
                </a:solidFill>
                <a:latin typeface="Arial"/>
                <a:cs typeface="Arial"/>
              </a:rPr>
              <a:t>rank</a:t>
            </a:r>
            <a:r>
              <a:rPr lang="fr-FR" sz="1400" dirty="0">
                <a:solidFill>
                  <a:srgbClr val="4D4D4D"/>
                </a:solidFill>
                <a:latin typeface="Arial"/>
                <a:cs typeface="Arial"/>
              </a:rPr>
              <a:t>=0,1407</a:t>
            </a:r>
          </a:p>
        </p:txBody>
      </p:sp>
      <p:cxnSp>
        <p:nvCxnSpPr>
          <p:cNvPr id="64" name="Straight Connector 63">
            <a:extLst>
              <a:ext uri="{FF2B5EF4-FFF2-40B4-BE49-F238E27FC236}">
                <a16:creationId xmlns:a16="http://schemas.microsoft.com/office/drawing/2014/main" id="{827A89D0-00A2-4532-B6E8-CEB847917615}"/>
              </a:ext>
            </a:extLst>
          </p:cNvPr>
          <p:cNvCxnSpPr/>
          <p:nvPr/>
        </p:nvCxnSpPr>
        <p:spPr>
          <a:xfrm>
            <a:off x="5922389" y="3797622"/>
            <a:ext cx="240054" cy="0"/>
          </a:xfrm>
          <a:prstGeom prst="line">
            <a:avLst/>
          </a:prstGeom>
          <a:noFill/>
          <a:ln w="25400" cap="flat">
            <a:solidFill>
              <a:srgbClr val="B60D27"/>
            </a:solidFill>
            <a:prstDash val="solid"/>
            <a:miter/>
          </a:ln>
        </p:spPr>
      </p:cxnSp>
      <p:cxnSp>
        <p:nvCxnSpPr>
          <p:cNvPr id="65" name="Straight Connector 64">
            <a:extLst>
              <a:ext uri="{FF2B5EF4-FFF2-40B4-BE49-F238E27FC236}">
                <a16:creationId xmlns:a16="http://schemas.microsoft.com/office/drawing/2014/main" id="{BAE6B3FC-1B1A-4D54-AB29-3E8572827F0A}"/>
              </a:ext>
            </a:extLst>
          </p:cNvPr>
          <p:cNvCxnSpPr/>
          <p:nvPr/>
        </p:nvCxnSpPr>
        <p:spPr>
          <a:xfrm>
            <a:off x="5922389" y="4014922"/>
            <a:ext cx="240054" cy="0"/>
          </a:xfrm>
          <a:prstGeom prst="line">
            <a:avLst/>
          </a:prstGeom>
          <a:noFill/>
          <a:ln w="25400" cap="flat">
            <a:solidFill>
              <a:srgbClr val="B2C0EC"/>
            </a:solidFill>
            <a:prstDash val="solid"/>
            <a:miter/>
          </a:ln>
        </p:spPr>
      </p:cxnSp>
      <p:cxnSp>
        <p:nvCxnSpPr>
          <p:cNvPr id="66" name="Straight Connector 65">
            <a:extLst>
              <a:ext uri="{FF2B5EF4-FFF2-40B4-BE49-F238E27FC236}">
                <a16:creationId xmlns:a16="http://schemas.microsoft.com/office/drawing/2014/main" id="{D68E58DC-9A4F-4559-8AC6-8936A0A2B2D7}"/>
              </a:ext>
            </a:extLst>
          </p:cNvPr>
          <p:cNvCxnSpPr>
            <a:cxnSpLocks/>
          </p:cNvCxnSpPr>
          <p:nvPr/>
        </p:nvCxnSpPr>
        <p:spPr>
          <a:xfrm flipV="1">
            <a:off x="1690564" y="3493593"/>
            <a:ext cx="6653309" cy="14129"/>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54060911-587D-41EE-8277-83D62ABE6B46}"/>
              </a:ext>
            </a:extLst>
          </p:cNvPr>
          <p:cNvCxnSpPr>
            <a:cxnSpLocks/>
          </p:cNvCxnSpPr>
          <p:nvPr/>
        </p:nvCxnSpPr>
        <p:spPr>
          <a:xfrm flipH="1" flipV="1">
            <a:off x="3579494" y="3494947"/>
            <a:ext cx="19202" cy="1440000"/>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1883DBE-74B0-4D84-9793-7C3C70452375}"/>
              </a:ext>
            </a:extLst>
          </p:cNvPr>
          <p:cNvCxnSpPr>
            <a:cxnSpLocks/>
          </p:cNvCxnSpPr>
          <p:nvPr/>
        </p:nvCxnSpPr>
        <p:spPr>
          <a:xfrm flipH="1" flipV="1">
            <a:off x="4020010" y="3494947"/>
            <a:ext cx="19202" cy="1440000"/>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EB3400B1-F523-4F03-B867-8264658D39A4}"/>
              </a:ext>
            </a:extLst>
          </p:cNvPr>
          <p:cNvSpPr txBox="1"/>
          <p:nvPr/>
        </p:nvSpPr>
        <p:spPr>
          <a:xfrm>
            <a:off x="2389801" y="4517131"/>
            <a:ext cx="830677" cy="307777"/>
          </a:xfrm>
          <a:prstGeom prst="rect">
            <a:avLst/>
          </a:prstGeom>
          <a:noFill/>
        </p:spPr>
        <p:txBody>
          <a:bodyPr wrap="none" rtlCol="0">
            <a:spAutoFit/>
          </a:bodyPr>
          <a:lstStyle/>
          <a:p>
            <a:pPr fontAlgn="auto">
              <a:spcBef>
                <a:spcPts val="0"/>
              </a:spcBef>
              <a:spcAft>
                <a:spcPts val="0"/>
              </a:spcAft>
            </a:pPr>
            <a:r>
              <a:rPr lang="fr-FR" sz="1400">
                <a:solidFill>
                  <a:srgbClr val="B60D27"/>
                </a:solidFill>
                <a:latin typeface="Arial"/>
                <a:cs typeface="Arial"/>
              </a:rPr>
              <a:t>17,6 mo</a:t>
            </a:r>
            <a:endParaRPr lang="fr-FR" sz="1400" dirty="0">
              <a:solidFill>
                <a:srgbClr val="B60D27"/>
              </a:solidFill>
              <a:latin typeface="Arial"/>
              <a:cs typeface="Arial"/>
            </a:endParaRPr>
          </a:p>
        </p:txBody>
      </p:sp>
      <p:sp>
        <p:nvSpPr>
          <p:cNvPr id="70" name="Arrow: Right 132">
            <a:extLst>
              <a:ext uri="{FF2B5EF4-FFF2-40B4-BE49-F238E27FC236}">
                <a16:creationId xmlns:a16="http://schemas.microsoft.com/office/drawing/2014/main" id="{FC715FB3-B543-47FA-B629-7CA241C7F2C6}"/>
              </a:ext>
            </a:extLst>
          </p:cNvPr>
          <p:cNvSpPr/>
          <p:nvPr/>
        </p:nvSpPr>
        <p:spPr>
          <a:xfrm>
            <a:off x="3167415" y="4592693"/>
            <a:ext cx="386789" cy="156653"/>
          </a:xfrm>
          <a:prstGeom prst="rightArrow">
            <a:avLst/>
          </a:prstGeom>
          <a:solidFill>
            <a:srgbClr val="B60D27"/>
          </a:solidFill>
          <a:ln>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srgbClr val="4D4D4D"/>
              </a:solidFill>
            </a:endParaRPr>
          </a:p>
        </p:txBody>
      </p:sp>
      <p:sp>
        <p:nvSpPr>
          <p:cNvPr id="71" name="Arrow: Right 133">
            <a:extLst>
              <a:ext uri="{FF2B5EF4-FFF2-40B4-BE49-F238E27FC236}">
                <a16:creationId xmlns:a16="http://schemas.microsoft.com/office/drawing/2014/main" id="{1932D15C-88D8-43A3-A9D8-3A83714E1F46}"/>
              </a:ext>
            </a:extLst>
          </p:cNvPr>
          <p:cNvSpPr/>
          <p:nvPr/>
        </p:nvSpPr>
        <p:spPr>
          <a:xfrm flipH="1">
            <a:off x="4066217" y="4592693"/>
            <a:ext cx="386789" cy="156653"/>
          </a:xfrm>
          <a:prstGeom prst="rightArrow">
            <a:avLst/>
          </a:prstGeom>
          <a:solidFill>
            <a:srgbClr val="B2C0EC"/>
          </a:solidFill>
          <a:ln>
            <a:solidFill>
              <a:srgbClr val="B2C0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srgbClr val="4D4D4D"/>
              </a:solidFill>
            </a:endParaRPr>
          </a:p>
        </p:txBody>
      </p:sp>
      <p:sp>
        <p:nvSpPr>
          <p:cNvPr id="72" name="TextBox 71">
            <a:extLst>
              <a:ext uri="{FF2B5EF4-FFF2-40B4-BE49-F238E27FC236}">
                <a16:creationId xmlns:a16="http://schemas.microsoft.com/office/drawing/2014/main" id="{1D40BDBA-96E9-4FDF-A318-2E96E456A1FB}"/>
              </a:ext>
            </a:extLst>
          </p:cNvPr>
          <p:cNvSpPr txBox="1"/>
          <p:nvPr/>
        </p:nvSpPr>
        <p:spPr>
          <a:xfrm>
            <a:off x="5148488" y="2701277"/>
            <a:ext cx="2085827" cy="307777"/>
          </a:xfrm>
          <a:prstGeom prst="rect">
            <a:avLst/>
          </a:prstGeom>
          <a:noFill/>
        </p:spPr>
        <p:txBody>
          <a:bodyPr wrap="none" rtlCol="0">
            <a:spAutoFit/>
          </a:bodyPr>
          <a:lstStyle/>
          <a:p>
            <a:pPr fontAlgn="auto">
              <a:spcBef>
                <a:spcPts val="0"/>
              </a:spcBef>
              <a:spcAft>
                <a:spcPts val="0"/>
              </a:spcAft>
            </a:pPr>
            <a:r>
              <a:rPr lang="fr-FR" sz="1400" dirty="0">
                <a:solidFill>
                  <a:srgbClr val="4D4D4D"/>
                </a:solidFill>
                <a:latin typeface="Arial"/>
                <a:cs typeface="Arial"/>
              </a:rPr>
              <a:t>Suivi médian: 50,7 mois</a:t>
            </a:r>
          </a:p>
        </p:txBody>
      </p:sp>
      <p:sp>
        <p:nvSpPr>
          <p:cNvPr id="73" name="TextBox 72">
            <a:extLst>
              <a:ext uri="{FF2B5EF4-FFF2-40B4-BE49-F238E27FC236}">
                <a16:creationId xmlns:a16="http://schemas.microsoft.com/office/drawing/2014/main" id="{C3CC0AC1-5BC4-499A-97EC-68732938CEB7}"/>
              </a:ext>
            </a:extLst>
          </p:cNvPr>
          <p:cNvSpPr txBox="1"/>
          <p:nvPr/>
        </p:nvSpPr>
        <p:spPr>
          <a:xfrm>
            <a:off x="4473679" y="4517131"/>
            <a:ext cx="830677" cy="307777"/>
          </a:xfrm>
          <a:prstGeom prst="rect">
            <a:avLst/>
          </a:prstGeom>
          <a:noFill/>
        </p:spPr>
        <p:txBody>
          <a:bodyPr wrap="none" rtlCol="0">
            <a:spAutoFit/>
          </a:bodyPr>
          <a:lstStyle/>
          <a:p>
            <a:pPr fontAlgn="auto">
              <a:spcBef>
                <a:spcPts val="0"/>
              </a:spcBef>
              <a:spcAft>
                <a:spcPts val="0"/>
              </a:spcAft>
            </a:pPr>
            <a:r>
              <a:rPr lang="fr-FR" sz="1400">
                <a:solidFill>
                  <a:schemeClr val="accent2"/>
                </a:solidFill>
                <a:latin typeface="Arial"/>
                <a:cs typeface="Arial"/>
              </a:rPr>
              <a:t>22,3 mo</a:t>
            </a:r>
            <a:endParaRPr lang="fr-FR" sz="1400" dirty="0">
              <a:solidFill>
                <a:schemeClr val="accent2"/>
              </a:solidFill>
              <a:latin typeface="Arial"/>
              <a:cs typeface="Arial"/>
            </a:endParaRPr>
          </a:p>
        </p:txBody>
      </p:sp>
      <p:grpSp>
        <p:nvGrpSpPr>
          <p:cNvPr id="74" name="Graphic 1">
            <a:extLst>
              <a:ext uri="{FF2B5EF4-FFF2-40B4-BE49-F238E27FC236}">
                <a16:creationId xmlns:a16="http://schemas.microsoft.com/office/drawing/2014/main" id="{5027812E-27D3-477B-ACDB-51CF74216C92}"/>
              </a:ext>
            </a:extLst>
          </p:cNvPr>
          <p:cNvGrpSpPr/>
          <p:nvPr/>
        </p:nvGrpSpPr>
        <p:grpSpPr>
          <a:xfrm>
            <a:off x="1767121" y="2185943"/>
            <a:ext cx="6262600" cy="2563399"/>
            <a:chOff x="0" y="1554850"/>
            <a:chExt cx="9144000" cy="3748300"/>
          </a:xfrm>
        </p:grpSpPr>
        <p:sp>
          <p:nvSpPr>
            <p:cNvPr id="75" name="Freeform: Shape 3">
              <a:extLst>
                <a:ext uri="{FF2B5EF4-FFF2-40B4-BE49-F238E27FC236}">
                  <a16:creationId xmlns:a16="http://schemas.microsoft.com/office/drawing/2014/main" id="{91DD0E58-7C04-474D-9748-309D4E8D3267}"/>
                </a:ext>
              </a:extLst>
            </p:cNvPr>
            <p:cNvSpPr/>
            <p:nvPr/>
          </p:nvSpPr>
          <p:spPr>
            <a:xfrm>
              <a:off x="-6745" y="1552733"/>
              <a:ext cx="9153255" cy="3720535"/>
            </a:xfrm>
            <a:custGeom>
              <a:avLst/>
              <a:gdLst>
                <a:gd name="connsiteX0" fmla="*/ 9147154 w 9153255"/>
                <a:gd name="connsiteY0" fmla="*/ 3720477 h 3720534"/>
                <a:gd name="connsiteX1" fmla="*/ 8277983 w 9153255"/>
                <a:gd name="connsiteY1" fmla="*/ 3720477 h 3720534"/>
                <a:gd name="connsiteX2" fmla="*/ 8277983 w 9153255"/>
                <a:gd name="connsiteY2" fmla="*/ 3576561 h 3720534"/>
                <a:gd name="connsiteX3" fmla="*/ 6720246 w 9153255"/>
                <a:gd name="connsiteY3" fmla="*/ 3576561 h 3720534"/>
                <a:gd name="connsiteX4" fmla="*/ 6720246 w 9153255"/>
                <a:gd name="connsiteY4" fmla="*/ 3500364 h 3720534"/>
                <a:gd name="connsiteX5" fmla="*/ 6483205 w 9153255"/>
                <a:gd name="connsiteY5" fmla="*/ 3500364 h 3720534"/>
                <a:gd name="connsiteX6" fmla="*/ 6483205 w 9153255"/>
                <a:gd name="connsiteY6" fmla="*/ 3455208 h 3720534"/>
                <a:gd name="connsiteX7" fmla="*/ 6438049 w 9153255"/>
                <a:gd name="connsiteY7" fmla="*/ 3455208 h 3720534"/>
                <a:gd name="connsiteX8" fmla="*/ 6438049 w 9153255"/>
                <a:gd name="connsiteY8" fmla="*/ 3418521 h 3720534"/>
                <a:gd name="connsiteX9" fmla="*/ 6370321 w 9153255"/>
                <a:gd name="connsiteY9" fmla="*/ 3418521 h 3720534"/>
                <a:gd name="connsiteX10" fmla="*/ 6370321 w 9153255"/>
                <a:gd name="connsiteY10" fmla="*/ 3364907 h 3720534"/>
                <a:gd name="connsiteX11" fmla="*/ 5760773 w 9153255"/>
                <a:gd name="connsiteY11" fmla="*/ 3364907 h 3720534"/>
                <a:gd name="connsiteX12" fmla="*/ 5760773 w 9153255"/>
                <a:gd name="connsiteY12" fmla="*/ 3331043 h 3720534"/>
                <a:gd name="connsiteX13" fmla="*/ 5647899 w 9153255"/>
                <a:gd name="connsiteY13" fmla="*/ 3331043 h 3720534"/>
                <a:gd name="connsiteX14" fmla="*/ 5647899 w 9153255"/>
                <a:gd name="connsiteY14" fmla="*/ 3308469 h 3720534"/>
                <a:gd name="connsiteX15" fmla="*/ 5599920 w 9153255"/>
                <a:gd name="connsiteY15" fmla="*/ 3308469 h 3720534"/>
                <a:gd name="connsiteX16" fmla="*/ 5599920 w 9153255"/>
                <a:gd name="connsiteY16" fmla="*/ 3274605 h 3720534"/>
                <a:gd name="connsiteX17" fmla="*/ 5441891 w 9153255"/>
                <a:gd name="connsiteY17" fmla="*/ 3274605 h 3720534"/>
                <a:gd name="connsiteX18" fmla="*/ 5441891 w 9153255"/>
                <a:gd name="connsiteY18" fmla="*/ 3235095 h 3720534"/>
                <a:gd name="connsiteX19" fmla="*/ 5360048 w 9153255"/>
                <a:gd name="connsiteY19" fmla="*/ 3235095 h 3720534"/>
                <a:gd name="connsiteX20" fmla="*/ 5360048 w 9153255"/>
                <a:gd name="connsiteY20" fmla="*/ 3212522 h 3720534"/>
                <a:gd name="connsiteX21" fmla="*/ 5320547 w 9153255"/>
                <a:gd name="connsiteY21" fmla="*/ 3212522 h 3720534"/>
                <a:gd name="connsiteX22" fmla="*/ 5320547 w 9153255"/>
                <a:gd name="connsiteY22" fmla="*/ 3178658 h 3720534"/>
                <a:gd name="connsiteX23" fmla="*/ 5210486 w 9153255"/>
                <a:gd name="connsiteY23" fmla="*/ 3178658 h 3720534"/>
                <a:gd name="connsiteX24" fmla="*/ 5210486 w 9153255"/>
                <a:gd name="connsiteY24" fmla="*/ 3153262 h 3720534"/>
                <a:gd name="connsiteX25" fmla="*/ 5145580 w 9153255"/>
                <a:gd name="connsiteY25" fmla="*/ 3153262 h 3720534"/>
                <a:gd name="connsiteX26" fmla="*/ 5145580 w 9153255"/>
                <a:gd name="connsiteY26" fmla="*/ 3119398 h 3720534"/>
                <a:gd name="connsiteX27" fmla="*/ 5100425 w 9153255"/>
                <a:gd name="connsiteY27" fmla="*/ 3119398 h 3720534"/>
                <a:gd name="connsiteX28" fmla="*/ 5100425 w 9153255"/>
                <a:gd name="connsiteY28" fmla="*/ 3054492 h 3720534"/>
                <a:gd name="connsiteX29" fmla="*/ 5080674 w 9153255"/>
                <a:gd name="connsiteY29" fmla="*/ 3054492 h 3720534"/>
                <a:gd name="connsiteX30" fmla="*/ 5080674 w 9153255"/>
                <a:gd name="connsiteY30" fmla="*/ 3003691 h 3720534"/>
                <a:gd name="connsiteX31" fmla="*/ 4962154 w 9153255"/>
                <a:gd name="connsiteY31" fmla="*/ 3003691 h 3720534"/>
                <a:gd name="connsiteX32" fmla="*/ 4962154 w 9153255"/>
                <a:gd name="connsiteY32" fmla="*/ 2955722 h 3720534"/>
                <a:gd name="connsiteX33" fmla="*/ 4877489 w 9153255"/>
                <a:gd name="connsiteY33" fmla="*/ 2955722 h 3720534"/>
                <a:gd name="connsiteX34" fmla="*/ 4877489 w 9153255"/>
                <a:gd name="connsiteY34" fmla="*/ 2933149 h 3720534"/>
                <a:gd name="connsiteX35" fmla="*/ 4764614 w 9153255"/>
                <a:gd name="connsiteY35" fmla="*/ 2933149 h 3720534"/>
                <a:gd name="connsiteX36" fmla="*/ 4764614 w 9153255"/>
                <a:gd name="connsiteY36" fmla="*/ 2902098 h 3720534"/>
                <a:gd name="connsiteX37" fmla="*/ 4671490 w 9153255"/>
                <a:gd name="connsiteY37" fmla="*/ 2902098 h 3720534"/>
                <a:gd name="connsiteX38" fmla="*/ 4671490 w 9153255"/>
                <a:gd name="connsiteY38" fmla="*/ 2848484 h 3720534"/>
                <a:gd name="connsiteX39" fmla="*/ 4606584 w 9153255"/>
                <a:gd name="connsiteY39" fmla="*/ 2848484 h 3720534"/>
                <a:gd name="connsiteX40" fmla="*/ 4606584 w 9153255"/>
                <a:gd name="connsiteY40" fmla="*/ 2806151 h 3720534"/>
                <a:gd name="connsiteX41" fmla="*/ 4521919 w 9153255"/>
                <a:gd name="connsiteY41" fmla="*/ 2806151 h 3720534"/>
                <a:gd name="connsiteX42" fmla="*/ 4521919 w 9153255"/>
                <a:gd name="connsiteY42" fmla="*/ 2749714 h 3720534"/>
                <a:gd name="connsiteX43" fmla="*/ 4423149 w 9153255"/>
                <a:gd name="connsiteY43" fmla="*/ 2749714 h 3720534"/>
                <a:gd name="connsiteX44" fmla="*/ 4423149 w 9153255"/>
                <a:gd name="connsiteY44" fmla="*/ 2715849 h 3720534"/>
                <a:gd name="connsiteX45" fmla="*/ 4304628 w 9153255"/>
                <a:gd name="connsiteY45" fmla="*/ 2715849 h 3720534"/>
                <a:gd name="connsiteX46" fmla="*/ 4304628 w 9153255"/>
                <a:gd name="connsiteY46" fmla="*/ 2681985 h 3720534"/>
                <a:gd name="connsiteX47" fmla="*/ 4259482 w 9153255"/>
                <a:gd name="connsiteY47" fmla="*/ 2681985 h 3720534"/>
                <a:gd name="connsiteX48" fmla="*/ 4259482 w 9153255"/>
                <a:gd name="connsiteY48" fmla="*/ 2645298 h 3720534"/>
                <a:gd name="connsiteX49" fmla="*/ 4217150 w 9153255"/>
                <a:gd name="connsiteY49" fmla="*/ 2645298 h 3720534"/>
                <a:gd name="connsiteX50" fmla="*/ 4217150 w 9153255"/>
                <a:gd name="connsiteY50" fmla="*/ 2622725 h 3720534"/>
                <a:gd name="connsiteX51" fmla="*/ 4160712 w 9153255"/>
                <a:gd name="connsiteY51" fmla="*/ 2622725 h 3720534"/>
                <a:gd name="connsiteX52" fmla="*/ 4160712 w 9153255"/>
                <a:gd name="connsiteY52" fmla="*/ 2588861 h 3720534"/>
                <a:gd name="connsiteX53" fmla="*/ 3898266 w 9153255"/>
                <a:gd name="connsiteY53" fmla="*/ 2588861 h 3720534"/>
                <a:gd name="connsiteX54" fmla="*/ 3898266 w 9153255"/>
                <a:gd name="connsiteY54" fmla="*/ 2566288 h 3720534"/>
                <a:gd name="connsiteX55" fmla="*/ 3774100 w 9153255"/>
                <a:gd name="connsiteY55" fmla="*/ 2566288 h 3720534"/>
                <a:gd name="connsiteX56" fmla="*/ 3774100 w 9153255"/>
                <a:gd name="connsiteY56" fmla="*/ 2526778 h 3720534"/>
                <a:gd name="connsiteX57" fmla="*/ 3734591 w 9153255"/>
                <a:gd name="connsiteY57" fmla="*/ 2526778 h 3720534"/>
                <a:gd name="connsiteX58" fmla="*/ 3734591 w 9153255"/>
                <a:gd name="connsiteY58" fmla="*/ 2487268 h 3720534"/>
                <a:gd name="connsiteX59" fmla="*/ 3644289 w 9153255"/>
                <a:gd name="connsiteY59" fmla="*/ 2487268 h 3720534"/>
                <a:gd name="connsiteX60" fmla="*/ 3644289 w 9153255"/>
                <a:gd name="connsiteY60" fmla="*/ 2464695 h 3720534"/>
                <a:gd name="connsiteX61" fmla="*/ 3607602 w 9153255"/>
                <a:gd name="connsiteY61" fmla="*/ 2464695 h 3720534"/>
                <a:gd name="connsiteX62" fmla="*/ 3607602 w 9153255"/>
                <a:gd name="connsiteY62" fmla="*/ 2447767 h 3720534"/>
                <a:gd name="connsiteX63" fmla="*/ 3525760 w 9153255"/>
                <a:gd name="connsiteY63" fmla="*/ 2447767 h 3720534"/>
                <a:gd name="connsiteX64" fmla="*/ 3525760 w 9153255"/>
                <a:gd name="connsiteY64" fmla="*/ 2419539 h 3720534"/>
                <a:gd name="connsiteX65" fmla="*/ 3480613 w 9153255"/>
                <a:gd name="connsiteY65" fmla="*/ 2419539 h 3720534"/>
                <a:gd name="connsiteX66" fmla="*/ 3480613 w 9153255"/>
                <a:gd name="connsiteY66" fmla="*/ 2385675 h 3720534"/>
                <a:gd name="connsiteX67" fmla="*/ 3424167 w 9153255"/>
                <a:gd name="connsiteY67" fmla="*/ 2385675 h 3720534"/>
                <a:gd name="connsiteX68" fmla="*/ 3424167 w 9153255"/>
                <a:gd name="connsiteY68" fmla="*/ 2351820 h 3720534"/>
                <a:gd name="connsiteX69" fmla="*/ 3119397 w 9153255"/>
                <a:gd name="connsiteY69" fmla="*/ 2351820 h 3720534"/>
                <a:gd name="connsiteX70" fmla="*/ 3119397 w 9153255"/>
                <a:gd name="connsiteY70" fmla="*/ 2303842 h 3720534"/>
                <a:gd name="connsiteX71" fmla="*/ 3077065 w 9153255"/>
                <a:gd name="connsiteY71" fmla="*/ 2303842 h 3720534"/>
                <a:gd name="connsiteX72" fmla="*/ 3077065 w 9153255"/>
                <a:gd name="connsiteY72" fmla="*/ 2267155 h 3720534"/>
                <a:gd name="connsiteX73" fmla="*/ 3023450 w 9153255"/>
                <a:gd name="connsiteY73" fmla="*/ 2267155 h 3720534"/>
                <a:gd name="connsiteX74" fmla="*/ 3023450 w 9153255"/>
                <a:gd name="connsiteY74" fmla="*/ 2244582 h 3720534"/>
                <a:gd name="connsiteX75" fmla="*/ 3009336 w 9153255"/>
                <a:gd name="connsiteY75" fmla="*/ 2244582 h 3720534"/>
                <a:gd name="connsiteX76" fmla="*/ 3009336 w 9153255"/>
                <a:gd name="connsiteY76" fmla="*/ 2199426 h 3720534"/>
                <a:gd name="connsiteX77" fmla="*/ 2975472 w 9153255"/>
                <a:gd name="connsiteY77" fmla="*/ 2199426 h 3720534"/>
                <a:gd name="connsiteX78" fmla="*/ 2975472 w 9153255"/>
                <a:gd name="connsiteY78" fmla="*/ 2157103 h 3720534"/>
                <a:gd name="connsiteX79" fmla="*/ 2933149 w 9153255"/>
                <a:gd name="connsiteY79" fmla="*/ 2157103 h 3720534"/>
                <a:gd name="connsiteX80" fmla="*/ 2933149 w 9153255"/>
                <a:gd name="connsiteY80" fmla="*/ 2128875 h 3720534"/>
                <a:gd name="connsiteX81" fmla="*/ 2842838 w 9153255"/>
                <a:gd name="connsiteY81" fmla="*/ 2128875 h 3720534"/>
                <a:gd name="connsiteX82" fmla="*/ 2842838 w 9153255"/>
                <a:gd name="connsiteY82" fmla="*/ 2111947 h 3720534"/>
                <a:gd name="connsiteX83" fmla="*/ 2842838 w 9153255"/>
                <a:gd name="connsiteY83" fmla="*/ 2111947 h 3720534"/>
                <a:gd name="connsiteX84" fmla="*/ 2842838 w 9153255"/>
                <a:gd name="connsiteY84" fmla="*/ 2100656 h 3720534"/>
                <a:gd name="connsiteX85" fmla="*/ 2800514 w 9153255"/>
                <a:gd name="connsiteY85" fmla="*/ 2100656 h 3720534"/>
                <a:gd name="connsiteX86" fmla="*/ 2800514 w 9153255"/>
                <a:gd name="connsiteY86" fmla="*/ 2083729 h 3720534"/>
                <a:gd name="connsiteX87" fmla="*/ 2746891 w 9153255"/>
                <a:gd name="connsiteY87" fmla="*/ 2083729 h 3720534"/>
                <a:gd name="connsiteX88" fmla="*/ 2746891 w 9153255"/>
                <a:gd name="connsiteY88" fmla="*/ 2049864 h 3720534"/>
                <a:gd name="connsiteX89" fmla="*/ 2642484 w 9153255"/>
                <a:gd name="connsiteY89" fmla="*/ 2049864 h 3720534"/>
                <a:gd name="connsiteX90" fmla="*/ 2642484 w 9153255"/>
                <a:gd name="connsiteY90" fmla="*/ 2032928 h 3720534"/>
                <a:gd name="connsiteX91" fmla="*/ 2611433 w 9153255"/>
                <a:gd name="connsiteY91" fmla="*/ 2032928 h 3720534"/>
                <a:gd name="connsiteX92" fmla="*/ 2611433 w 9153255"/>
                <a:gd name="connsiteY92" fmla="*/ 2001886 h 3720534"/>
                <a:gd name="connsiteX93" fmla="*/ 2532423 w 9153255"/>
                <a:gd name="connsiteY93" fmla="*/ 2001886 h 3720534"/>
                <a:gd name="connsiteX94" fmla="*/ 2532423 w 9153255"/>
                <a:gd name="connsiteY94" fmla="*/ 1973667 h 3720534"/>
                <a:gd name="connsiteX95" fmla="*/ 2490090 w 9153255"/>
                <a:gd name="connsiteY95" fmla="*/ 1973667 h 3720534"/>
                <a:gd name="connsiteX96" fmla="*/ 2490090 w 9153255"/>
                <a:gd name="connsiteY96" fmla="*/ 1934158 h 3720534"/>
                <a:gd name="connsiteX97" fmla="*/ 2439299 w 9153255"/>
                <a:gd name="connsiteY97" fmla="*/ 1934158 h 3720534"/>
                <a:gd name="connsiteX98" fmla="*/ 2439299 w 9153255"/>
                <a:gd name="connsiteY98" fmla="*/ 1883366 h 3720534"/>
                <a:gd name="connsiteX99" fmla="*/ 2385675 w 9153255"/>
                <a:gd name="connsiteY99" fmla="*/ 1883366 h 3720534"/>
                <a:gd name="connsiteX100" fmla="*/ 2385675 w 9153255"/>
                <a:gd name="connsiteY100" fmla="*/ 1846679 h 3720534"/>
                <a:gd name="connsiteX101" fmla="*/ 2343351 w 9153255"/>
                <a:gd name="connsiteY101" fmla="*/ 1846679 h 3720534"/>
                <a:gd name="connsiteX102" fmla="*/ 2343351 w 9153255"/>
                <a:gd name="connsiteY102" fmla="*/ 1807169 h 3720534"/>
                <a:gd name="connsiteX103" fmla="*/ 2306664 w 9153255"/>
                <a:gd name="connsiteY103" fmla="*/ 1807169 h 3720534"/>
                <a:gd name="connsiteX104" fmla="*/ 2306664 w 9153255"/>
                <a:gd name="connsiteY104" fmla="*/ 1787418 h 3720534"/>
                <a:gd name="connsiteX105" fmla="*/ 2258686 w 9153255"/>
                <a:gd name="connsiteY105" fmla="*/ 1787418 h 3720534"/>
                <a:gd name="connsiteX106" fmla="*/ 2258686 w 9153255"/>
                <a:gd name="connsiteY106" fmla="*/ 1725336 h 3720534"/>
                <a:gd name="connsiteX107" fmla="*/ 2193780 w 9153255"/>
                <a:gd name="connsiteY107" fmla="*/ 1725336 h 3720534"/>
                <a:gd name="connsiteX108" fmla="*/ 2193780 w 9153255"/>
                <a:gd name="connsiteY108" fmla="*/ 1668898 h 3720534"/>
                <a:gd name="connsiteX109" fmla="*/ 2162739 w 9153255"/>
                <a:gd name="connsiteY109" fmla="*/ 1668898 h 3720534"/>
                <a:gd name="connsiteX110" fmla="*/ 2162739 w 9153255"/>
                <a:gd name="connsiteY110" fmla="*/ 1637857 h 3720534"/>
                <a:gd name="connsiteX111" fmla="*/ 2106301 w 9153255"/>
                <a:gd name="connsiteY111" fmla="*/ 1637857 h 3720534"/>
                <a:gd name="connsiteX112" fmla="*/ 2106301 w 9153255"/>
                <a:gd name="connsiteY112" fmla="*/ 1603992 h 3720534"/>
                <a:gd name="connsiteX113" fmla="*/ 2052687 w 9153255"/>
                <a:gd name="connsiteY113" fmla="*/ 1603992 h 3720534"/>
                <a:gd name="connsiteX114" fmla="*/ 2052687 w 9153255"/>
                <a:gd name="connsiteY114" fmla="*/ 1510868 h 3720534"/>
                <a:gd name="connsiteX115" fmla="*/ 2032927 w 9153255"/>
                <a:gd name="connsiteY115" fmla="*/ 1510868 h 3720534"/>
                <a:gd name="connsiteX116" fmla="*/ 2032927 w 9153255"/>
                <a:gd name="connsiteY116" fmla="*/ 1468535 h 3720534"/>
                <a:gd name="connsiteX117" fmla="*/ 2010354 w 9153255"/>
                <a:gd name="connsiteY117" fmla="*/ 1468535 h 3720534"/>
                <a:gd name="connsiteX118" fmla="*/ 2010354 w 9153255"/>
                <a:gd name="connsiteY118" fmla="*/ 1429025 h 3720534"/>
                <a:gd name="connsiteX119" fmla="*/ 1939803 w 9153255"/>
                <a:gd name="connsiteY119" fmla="*/ 1429025 h 3720534"/>
                <a:gd name="connsiteX120" fmla="*/ 1939803 w 9153255"/>
                <a:gd name="connsiteY120" fmla="*/ 1347192 h 3720534"/>
                <a:gd name="connsiteX121" fmla="*/ 1869252 w 9153255"/>
                <a:gd name="connsiteY121" fmla="*/ 1347192 h 3720534"/>
                <a:gd name="connsiteX122" fmla="*/ 1869252 w 9153255"/>
                <a:gd name="connsiteY122" fmla="*/ 1296391 h 3720534"/>
                <a:gd name="connsiteX123" fmla="*/ 1812814 w 9153255"/>
                <a:gd name="connsiteY123" fmla="*/ 1296391 h 3720534"/>
                <a:gd name="connsiteX124" fmla="*/ 1812814 w 9153255"/>
                <a:gd name="connsiteY124" fmla="*/ 1237131 h 3720534"/>
                <a:gd name="connsiteX125" fmla="*/ 1733804 w 9153255"/>
                <a:gd name="connsiteY125" fmla="*/ 1237131 h 3720534"/>
                <a:gd name="connsiteX126" fmla="*/ 1733804 w 9153255"/>
                <a:gd name="connsiteY126" fmla="*/ 1217381 h 3720534"/>
                <a:gd name="connsiteX127" fmla="*/ 1657607 w 9153255"/>
                <a:gd name="connsiteY127" fmla="*/ 1217381 h 3720534"/>
                <a:gd name="connsiteX128" fmla="*/ 1657607 w 9153255"/>
                <a:gd name="connsiteY128" fmla="*/ 1129893 h 3720534"/>
                <a:gd name="connsiteX129" fmla="*/ 1629388 w 9153255"/>
                <a:gd name="connsiteY129" fmla="*/ 1129893 h 3720534"/>
                <a:gd name="connsiteX130" fmla="*/ 1629388 w 9153255"/>
                <a:gd name="connsiteY130" fmla="*/ 1076278 h 3720534"/>
                <a:gd name="connsiteX131" fmla="*/ 1601169 w 9153255"/>
                <a:gd name="connsiteY131" fmla="*/ 1076278 h 3720534"/>
                <a:gd name="connsiteX132" fmla="*/ 1601169 w 9153255"/>
                <a:gd name="connsiteY132" fmla="*/ 988799 h 3720534"/>
                <a:gd name="connsiteX133" fmla="*/ 1567305 w 9153255"/>
                <a:gd name="connsiteY133" fmla="*/ 988799 h 3720534"/>
                <a:gd name="connsiteX134" fmla="*/ 1567305 w 9153255"/>
                <a:gd name="connsiteY134" fmla="*/ 960580 h 3720534"/>
                <a:gd name="connsiteX135" fmla="*/ 1547546 w 9153255"/>
                <a:gd name="connsiteY135" fmla="*/ 960580 h 3720534"/>
                <a:gd name="connsiteX136" fmla="*/ 1547546 w 9153255"/>
                <a:gd name="connsiteY136" fmla="*/ 929530 h 3720534"/>
                <a:gd name="connsiteX137" fmla="*/ 1460067 w 9153255"/>
                <a:gd name="connsiteY137" fmla="*/ 929530 h 3720534"/>
                <a:gd name="connsiteX138" fmla="*/ 1460067 w 9153255"/>
                <a:gd name="connsiteY138" fmla="*/ 898492 h 3720534"/>
                <a:gd name="connsiteX139" fmla="*/ 1412098 w 9153255"/>
                <a:gd name="connsiteY139" fmla="*/ 898492 h 3720534"/>
                <a:gd name="connsiteX140" fmla="*/ 1412098 w 9153255"/>
                <a:gd name="connsiteY140" fmla="*/ 864629 h 3720534"/>
                <a:gd name="connsiteX141" fmla="*/ 1369765 w 9153255"/>
                <a:gd name="connsiteY141" fmla="*/ 864629 h 3720534"/>
                <a:gd name="connsiteX142" fmla="*/ 1369765 w 9153255"/>
                <a:gd name="connsiteY142" fmla="*/ 842053 h 3720534"/>
                <a:gd name="connsiteX143" fmla="*/ 1330255 w 9153255"/>
                <a:gd name="connsiteY143" fmla="*/ 842053 h 3720534"/>
                <a:gd name="connsiteX144" fmla="*/ 1330255 w 9153255"/>
                <a:gd name="connsiteY144" fmla="*/ 743284 h 3720534"/>
                <a:gd name="connsiteX145" fmla="*/ 1307682 w 9153255"/>
                <a:gd name="connsiteY145" fmla="*/ 743284 h 3720534"/>
                <a:gd name="connsiteX146" fmla="*/ 1307682 w 9153255"/>
                <a:gd name="connsiteY146" fmla="*/ 712241 h 3720534"/>
                <a:gd name="connsiteX147" fmla="*/ 1287923 w 9153255"/>
                <a:gd name="connsiteY147" fmla="*/ 712241 h 3720534"/>
                <a:gd name="connsiteX148" fmla="*/ 1287923 w 9153255"/>
                <a:gd name="connsiteY148" fmla="*/ 658624 h 3720534"/>
                <a:gd name="connsiteX149" fmla="*/ 1262527 w 9153255"/>
                <a:gd name="connsiteY149" fmla="*/ 658624 h 3720534"/>
                <a:gd name="connsiteX150" fmla="*/ 1262527 w 9153255"/>
                <a:gd name="connsiteY150" fmla="*/ 585252 h 3720534"/>
                <a:gd name="connsiteX151" fmla="*/ 1208912 w 9153255"/>
                <a:gd name="connsiteY151" fmla="*/ 585252 h 3720534"/>
                <a:gd name="connsiteX152" fmla="*/ 1208912 w 9153255"/>
                <a:gd name="connsiteY152" fmla="*/ 525991 h 3720534"/>
                <a:gd name="connsiteX153" fmla="*/ 1129893 w 9153255"/>
                <a:gd name="connsiteY153" fmla="*/ 525991 h 3720534"/>
                <a:gd name="connsiteX154" fmla="*/ 1129893 w 9153255"/>
                <a:gd name="connsiteY154" fmla="*/ 478016 h 3720534"/>
                <a:gd name="connsiteX155" fmla="*/ 1062164 w 9153255"/>
                <a:gd name="connsiteY155" fmla="*/ 478016 h 3720534"/>
                <a:gd name="connsiteX156" fmla="*/ 1062164 w 9153255"/>
                <a:gd name="connsiteY156" fmla="*/ 396179 h 3720534"/>
                <a:gd name="connsiteX157" fmla="*/ 890026 w 9153255"/>
                <a:gd name="connsiteY157" fmla="*/ 396179 h 3720534"/>
                <a:gd name="connsiteX158" fmla="*/ 890026 w 9153255"/>
                <a:gd name="connsiteY158" fmla="*/ 370781 h 3720534"/>
                <a:gd name="connsiteX159" fmla="*/ 805367 w 9153255"/>
                <a:gd name="connsiteY159" fmla="*/ 370781 h 3720534"/>
                <a:gd name="connsiteX160" fmla="*/ 805367 w 9153255"/>
                <a:gd name="connsiteY160" fmla="*/ 345383 h 3720534"/>
                <a:gd name="connsiteX161" fmla="*/ 788434 w 9153255"/>
                <a:gd name="connsiteY161" fmla="*/ 345383 h 3720534"/>
                <a:gd name="connsiteX162" fmla="*/ 788434 w 9153255"/>
                <a:gd name="connsiteY162" fmla="*/ 319985 h 3720534"/>
                <a:gd name="connsiteX163" fmla="*/ 667090 w 9153255"/>
                <a:gd name="connsiteY163" fmla="*/ 319985 h 3720534"/>
                <a:gd name="connsiteX164" fmla="*/ 667090 w 9153255"/>
                <a:gd name="connsiteY164" fmla="*/ 288943 h 3720534"/>
                <a:gd name="connsiteX165" fmla="*/ 573964 w 9153255"/>
                <a:gd name="connsiteY165" fmla="*/ 288943 h 3720534"/>
                <a:gd name="connsiteX166" fmla="*/ 573964 w 9153255"/>
                <a:gd name="connsiteY166" fmla="*/ 266368 h 3720534"/>
                <a:gd name="connsiteX167" fmla="*/ 492126 w 9153255"/>
                <a:gd name="connsiteY167" fmla="*/ 266368 h 3720534"/>
                <a:gd name="connsiteX168" fmla="*/ 492126 w 9153255"/>
                <a:gd name="connsiteY168" fmla="*/ 240970 h 3720534"/>
                <a:gd name="connsiteX169" fmla="*/ 449796 w 9153255"/>
                <a:gd name="connsiteY169" fmla="*/ 240970 h 3720534"/>
                <a:gd name="connsiteX170" fmla="*/ 449796 w 9153255"/>
                <a:gd name="connsiteY170" fmla="*/ 215572 h 3720534"/>
                <a:gd name="connsiteX171" fmla="*/ 413110 w 9153255"/>
                <a:gd name="connsiteY171" fmla="*/ 215572 h 3720534"/>
                <a:gd name="connsiteX172" fmla="*/ 413110 w 9153255"/>
                <a:gd name="connsiteY172" fmla="*/ 181708 h 3720534"/>
                <a:gd name="connsiteX173" fmla="*/ 314341 w 9153255"/>
                <a:gd name="connsiteY173" fmla="*/ 181708 h 3720534"/>
                <a:gd name="connsiteX174" fmla="*/ 314341 w 9153255"/>
                <a:gd name="connsiteY174" fmla="*/ 159132 h 3720534"/>
                <a:gd name="connsiteX175" fmla="*/ 184530 w 9153255"/>
                <a:gd name="connsiteY175" fmla="*/ 159132 h 3720534"/>
                <a:gd name="connsiteX176" fmla="*/ 184530 w 9153255"/>
                <a:gd name="connsiteY176" fmla="*/ 122446 h 3720534"/>
                <a:gd name="connsiteX177" fmla="*/ 164776 w 9153255"/>
                <a:gd name="connsiteY177" fmla="*/ 122446 h 3720534"/>
                <a:gd name="connsiteX178" fmla="*/ 164776 w 9153255"/>
                <a:gd name="connsiteY178" fmla="*/ 88582 h 3720534"/>
                <a:gd name="connsiteX179" fmla="*/ 136556 w 9153255"/>
                <a:gd name="connsiteY179" fmla="*/ 88582 h 3720534"/>
                <a:gd name="connsiteX180" fmla="*/ 136556 w 9153255"/>
                <a:gd name="connsiteY180" fmla="*/ 37787 h 3720534"/>
                <a:gd name="connsiteX181" fmla="*/ 54718 w 9153255"/>
                <a:gd name="connsiteY181" fmla="*/ 37787 h 3720534"/>
                <a:gd name="connsiteX182" fmla="*/ 54718 w 9153255"/>
                <a:gd name="connsiteY182" fmla="*/ 6745 h 3720534"/>
                <a:gd name="connsiteX183" fmla="*/ 6745 w 9153255"/>
                <a:gd name="connsiteY183" fmla="*/ 6745 h 372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9153255" h="3720534">
                  <a:moveTo>
                    <a:pt x="9147154" y="3720477"/>
                  </a:moveTo>
                  <a:lnTo>
                    <a:pt x="8277983" y="3720477"/>
                  </a:lnTo>
                  <a:lnTo>
                    <a:pt x="8277983" y="3576561"/>
                  </a:lnTo>
                  <a:lnTo>
                    <a:pt x="6720246" y="3576561"/>
                  </a:lnTo>
                  <a:lnTo>
                    <a:pt x="6720246" y="3500364"/>
                  </a:lnTo>
                  <a:lnTo>
                    <a:pt x="6483205" y="3500364"/>
                  </a:lnTo>
                  <a:lnTo>
                    <a:pt x="6483205" y="3455208"/>
                  </a:lnTo>
                  <a:lnTo>
                    <a:pt x="6438049" y="3455208"/>
                  </a:lnTo>
                  <a:lnTo>
                    <a:pt x="6438049" y="3418521"/>
                  </a:lnTo>
                  <a:lnTo>
                    <a:pt x="6370321" y="3418521"/>
                  </a:lnTo>
                  <a:lnTo>
                    <a:pt x="6370321" y="3364907"/>
                  </a:lnTo>
                  <a:lnTo>
                    <a:pt x="5760773" y="3364907"/>
                  </a:lnTo>
                  <a:lnTo>
                    <a:pt x="5760773" y="3331043"/>
                  </a:lnTo>
                  <a:lnTo>
                    <a:pt x="5647899" y="3331043"/>
                  </a:lnTo>
                  <a:lnTo>
                    <a:pt x="5647899" y="3308469"/>
                  </a:lnTo>
                  <a:lnTo>
                    <a:pt x="5599920" y="3308469"/>
                  </a:lnTo>
                  <a:lnTo>
                    <a:pt x="5599920" y="3274605"/>
                  </a:lnTo>
                  <a:lnTo>
                    <a:pt x="5441891" y="3274605"/>
                  </a:lnTo>
                  <a:lnTo>
                    <a:pt x="5441891" y="3235095"/>
                  </a:lnTo>
                  <a:lnTo>
                    <a:pt x="5360048" y="3235095"/>
                  </a:lnTo>
                  <a:lnTo>
                    <a:pt x="5360048" y="3212522"/>
                  </a:lnTo>
                  <a:lnTo>
                    <a:pt x="5320547" y="3212522"/>
                  </a:lnTo>
                  <a:lnTo>
                    <a:pt x="5320547" y="3178658"/>
                  </a:lnTo>
                  <a:lnTo>
                    <a:pt x="5210486" y="3178658"/>
                  </a:lnTo>
                  <a:lnTo>
                    <a:pt x="5210486" y="3153262"/>
                  </a:lnTo>
                  <a:lnTo>
                    <a:pt x="5145580" y="3153262"/>
                  </a:lnTo>
                  <a:lnTo>
                    <a:pt x="5145580" y="3119398"/>
                  </a:lnTo>
                  <a:lnTo>
                    <a:pt x="5100425" y="3119398"/>
                  </a:lnTo>
                  <a:lnTo>
                    <a:pt x="5100425" y="3054492"/>
                  </a:lnTo>
                  <a:lnTo>
                    <a:pt x="5080674" y="3054492"/>
                  </a:lnTo>
                  <a:lnTo>
                    <a:pt x="5080674" y="3003691"/>
                  </a:lnTo>
                  <a:lnTo>
                    <a:pt x="4962154" y="3003691"/>
                  </a:lnTo>
                  <a:lnTo>
                    <a:pt x="4962154" y="2955722"/>
                  </a:lnTo>
                  <a:lnTo>
                    <a:pt x="4877489" y="2955722"/>
                  </a:lnTo>
                  <a:lnTo>
                    <a:pt x="4877489" y="2933149"/>
                  </a:lnTo>
                  <a:lnTo>
                    <a:pt x="4764614" y="2933149"/>
                  </a:lnTo>
                  <a:lnTo>
                    <a:pt x="4764614" y="2902098"/>
                  </a:lnTo>
                  <a:lnTo>
                    <a:pt x="4671490" y="2902098"/>
                  </a:lnTo>
                  <a:lnTo>
                    <a:pt x="4671490" y="2848484"/>
                  </a:lnTo>
                  <a:lnTo>
                    <a:pt x="4606584" y="2848484"/>
                  </a:lnTo>
                  <a:lnTo>
                    <a:pt x="4606584" y="2806151"/>
                  </a:lnTo>
                  <a:lnTo>
                    <a:pt x="4521919" y="2806151"/>
                  </a:lnTo>
                  <a:lnTo>
                    <a:pt x="4521919" y="2749714"/>
                  </a:lnTo>
                  <a:lnTo>
                    <a:pt x="4423149" y="2749714"/>
                  </a:lnTo>
                  <a:lnTo>
                    <a:pt x="4423149" y="2715849"/>
                  </a:lnTo>
                  <a:lnTo>
                    <a:pt x="4304628" y="2715849"/>
                  </a:lnTo>
                  <a:lnTo>
                    <a:pt x="4304628" y="2681985"/>
                  </a:lnTo>
                  <a:lnTo>
                    <a:pt x="4259482" y="2681985"/>
                  </a:lnTo>
                  <a:lnTo>
                    <a:pt x="4259482" y="2645298"/>
                  </a:lnTo>
                  <a:lnTo>
                    <a:pt x="4217150" y="2645298"/>
                  </a:lnTo>
                  <a:lnTo>
                    <a:pt x="4217150" y="2622725"/>
                  </a:lnTo>
                  <a:lnTo>
                    <a:pt x="4160712" y="2622725"/>
                  </a:lnTo>
                  <a:lnTo>
                    <a:pt x="4160712" y="2588861"/>
                  </a:lnTo>
                  <a:lnTo>
                    <a:pt x="3898266" y="2588861"/>
                  </a:lnTo>
                  <a:lnTo>
                    <a:pt x="3898266" y="2566288"/>
                  </a:lnTo>
                  <a:lnTo>
                    <a:pt x="3774100" y="2566288"/>
                  </a:lnTo>
                  <a:lnTo>
                    <a:pt x="3774100" y="2526778"/>
                  </a:lnTo>
                  <a:lnTo>
                    <a:pt x="3734591" y="2526778"/>
                  </a:lnTo>
                  <a:lnTo>
                    <a:pt x="3734591" y="2487268"/>
                  </a:lnTo>
                  <a:lnTo>
                    <a:pt x="3644289" y="2487268"/>
                  </a:lnTo>
                  <a:lnTo>
                    <a:pt x="3644289" y="2464695"/>
                  </a:lnTo>
                  <a:lnTo>
                    <a:pt x="3607602" y="2464695"/>
                  </a:lnTo>
                  <a:lnTo>
                    <a:pt x="3607602" y="2447767"/>
                  </a:lnTo>
                  <a:lnTo>
                    <a:pt x="3525760" y="2447767"/>
                  </a:lnTo>
                  <a:lnTo>
                    <a:pt x="3525760" y="2419539"/>
                  </a:lnTo>
                  <a:lnTo>
                    <a:pt x="3480613" y="2419539"/>
                  </a:lnTo>
                  <a:lnTo>
                    <a:pt x="3480613" y="2385675"/>
                  </a:lnTo>
                  <a:lnTo>
                    <a:pt x="3424167" y="2385675"/>
                  </a:lnTo>
                  <a:lnTo>
                    <a:pt x="3424167" y="2351820"/>
                  </a:lnTo>
                  <a:lnTo>
                    <a:pt x="3119397" y="2351820"/>
                  </a:lnTo>
                  <a:lnTo>
                    <a:pt x="3119397" y="2303842"/>
                  </a:lnTo>
                  <a:lnTo>
                    <a:pt x="3077065" y="2303842"/>
                  </a:lnTo>
                  <a:lnTo>
                    <a:pt x="3077065" y="2267155"/>
                  </a:lnTo>
                  <a:lnTo>
                    <a:pt x="3023450" y="2267155"/>
                  </a:lnTo>
                  <a:lnTo>
                    <a:pt x="3023450" y="2244582"/>
                  </a:lnTo>
                  <a:lnTo>
                    <a:pt x="3009336" y="2244582"/>
                  </a:lnTo>
                  <a:lnTo>
                    <a:pt x="3009336" y="2199426"/>
                  </a:lnTo>
                  <a:lnTo>
                    <a:pt x="2975472" y="2199426"/>
                  </a:lnTo>
                  <a:lnTo>
                    <a:pt x="2975472" y="2157103"/>
                  </a:lnTo>
                  <a:lnTo>
                    <a:pt x="2933149" y="2157103"/>
                  </a:lnTo>
                  <a:lnTo>
                    <a:pt x="2933149" y="2128875"/>
                  </a:lnTo>
                  <a:lnTo>
                    <a:pt x="2842838" y="2128875"/>
                  </a:lnTo>
                  <a:lnTo>
                    <a:pt x="2842838" y="2111947"/>
                  </a:lnTo>
                  <a:lnTo>
                    <a:pt x="2842838" y="2111947"/>
                  </a:lnTo>
                  <a:lnTo>
                    <a:pt x="2842838" y="2100656"/>
                  </a:lnTo>
                  <a:lnTo>
                    <a:pt x="2800514" y="2100656"/>
                  </a:lnTo>
                  <a:lnTo>
                    <a:pt x="2800514" y="2083729"/>
                  </a:lnTo>
                  <a:lnTo>
                    <a:pt x="2746891" y="2083729"/>
                  </a:lnTo>
                  <a:lnTo>
                    <a:pt x="2746891" y="2049864"/>
                  </a:lnTo>
                  <a:lnTo>
                    <a:pt x="2642484" y="2049864"/>
                  </a:lnTo>
                  <a:lnTo>
                    <a:pt x="2642484" y="2032928"/>
                  </a:lnTo>
                  <a:lnTo>
                    <a:pt x="2611433" y="2032928"/>
                  </a:lnTo>
                  <a:lnTo>
                    <a:pt x="2611433" y="2001886"/>
                  </a:lnTo>
                  <a:lnTo>
                    <a:pt x="2532423" y="2001886"/>
                  </a:lnTo>
                  <a:lnTo>
                    <a:pt x="2532423" y="1973667"/>
                  </a:lnTo>
                  <a:lnTo>
                    <a:pt x="2490090" y="1973667"/>
                  </a:lnTo>
                  <a:lnTo>
                    <a:pt x="2490090" y="1934158"/>
                  </a:lnTo>
                  <a:lnTo>
                    <a:pt x="2439299" y="1934158"/>
                  </a:lnTo>
                  <a:lnTo>
                    <a:pt x="2439299" y="1883366"/>
                  </a:lnTo>
                  <a:lnTo>
                    <a:pt x="2385675" y="1883366"/>
                  </a:lnTo>
                  <a:lnTo>
                    <a:pt x="2385675" y="1846679"/>
                  </a:lnTo>
                  <a:lnTo>
                    <a:pt x="2343351" y="1846679"/>
                  </a:lnTo>
                  <a:lnTo>
                    <a:pt x="2343351" y="1807169"/>
                  </a:lnTo>
                  <a:lnTo>
                    <a:pt x="2306664" y="1807169"/>
                  </a:lnTo>
                  <a:lnTo>
                    <a:pt x="2306664" y="1787418"/>
                  </a:lnTo>
                  <a:lnTo>
                    <a:pt x="2258686" y="1787418"/>
                  </a:lnTo>
                  <a:lnTo>
                    <a:pt x="2258686" y="1725336"/>
                  </a:lnTo>
                  <a:lnTo>
                    <a:pt x="2193780" y="1725336"/>
                  </a:lnTo>
                  <a:lnTo>
                    <a:pt x="2193780" y="1668898"/>
                  </a:lnTo>
                  <a:lnTo>
                    <a:pt x="2162739" y="1668898"/>
                  </a:lnTo>
                  <a:lnTo>
                    <a:pt x="2162739" y="1637857"/>
                  </a:lnTo>
                  <a:lnTo>
                    <a:pt x="2106301" y="1637857"/>
                  </a:lnTo>
                  <a:lnTo>
                    <a:pt x="2106301" y="1603992"/>
                  </a:lnTo>
                  <a:lnTo>
                    <a:pt x="2052687" y="1603992"/>
                  </a:lnTo>
                  <a:lnTo>
                    <a:pt x="2052687" y="1510868"/>
                  </a:lnTo>
                  <a:lnTo>
                    <a:pt x="2032927" y="1510868"/>
                  </a:lnTo>
                  <a:lnTo>
                    <a:pt x="2032927" y="1468535"/>
                  </a:lnTo>
                  <a:lnTo>
                    <a:pt x="2010354" y="1468535"/>
                  </a:lnTo>
                  <a:lnTo>
                    <a:pt x="2010354" y="1429025"/>
                  </a:lnTo>
                  <a:lnTo>
                    <a:pt x="1939803" y="1429025"/>
                  </a:lnTo>
                  <a:lnTo>
                    <a:pt x="1939803" y="1347192"/>
                  </a:lnTo>
                  <a:lnTo>
                    <a:pt x="1869252" y="1347192"/>
                  </a:lnTo>
                  <a:lnTo>
                    <a:pt x="1869252" y="1296391"/>
                  </a:lnTo>
                  <a:lnTo>
                    <a:pt x="1812814" y="1296391"/>
                  </a:lnTo>
                  <a:lnTo>
                    <a:pt x="1812814" y="1237131"/>
                  </a:lnTo>
                  <a:lnTo>
                    <a:pt x="1733804" y="1237131"/>
                  </a:lnTo>
                  <a:lnTo>
                    <a:pt x="1733804" y="1217381"/>
                  </a:lnTo>
                  <a:lnTo>
                    <a:pt x="1657607" y="1217381"/>
                  </a:lnTo>
                  <a:lnTo>
                    <a:pt x="1657607" y="1129893"/>
                  </a:lnTo>
                  <a:lnTo>
                    <a:pt x="1629388" y="1129893"/>
                  </a:lnTo>
                  <a:lnTo>
                    <a:pt x="1629388" y="1076278"/>
                  </a:lnTo>
                  <a:lnTo>
                    <a:pt x="1601169" y="1076278"/>
                  </a:lnTo>
                  <a:lnTo>
                    <a:pt x="1601169" y="988799"/>
                  </a:lnTo>
                  <a:lnTo>
                    <a:pt x="1567305" y="988799"/>
                  </a:lnTo>
                  <a:lnTo>
                    <a:pt x="1567305" y="960580"/>
                  </a:lnTo>
                  <a:lnTo>
                    <a:pt x="1547546" y="960580"/>
                  </a:lnTo>
                  <a:lnTo>
                    <a:pt x="1547546" y="929530"/>
                  </a:lnTo>
                  <a:lnTo>
                    <a:pt x="1460067" y="929530"/>
                  </a:lnTo>
                  <a:lnTo>
                    <a:pt x="1460067" y="898492"/>
                  </a:lnTo>
                  <a:lnTo>
                    <a:pt x="1412098" y="898492"/>
                  </a:lnTo>
                  <a:lnTo>
                    <a:pt x="1412098" y="864629"/>
                  </a:lnTo>
                  <a:lnTo>
                    <a:pt x="1369765" y="864629"/>
                  </a:lnTo>
                  <a:lnTo>
                    <a:pt x="1369765" y="842053"/>
                  </a:lnTo>
                  <a:lnTo>
                    <a:pt x="1330255" y="842053"/>
                  </a:lnTo>
                  <a:lnTo>
                    <a:pt x="1330255" y="743284"/>
                  </a:lnTo>
                  <a:lnTo>
                    <a:pt x="1307682" y="743284"/>
                  </a:lnTo>
                  <a:lnTo>
                    <a:pt x="1307682" y="712241"/>
                  </a:lnTo>
                  <a:lnTo>
                    <a:pt x="1287923" y="712241"/>
                  </a:lnTo>
                  <a:lnTo>
                    <a:pt x="1287923" y="658624"/>
                  </a:lnTo>
                  <a:lnTo>
                    <a:pt x="1262527" y="658624"/>
                  </a:lnTo>
                  <a:lnTo>
                    <a:pt x="1262527" y="585252"/>
                  </a:lnTo>
                  <a:lnTo>
                    <a:pt x="1208912" y="585252"/>
                  </a:lnTo>
                  <a:lnTo>
                    <a:pt x="1208912" y="525991"/>
                  </a:lnTo>
                  <a:lnTo>
                    <a:pt x="1129893" y="525991"/>
                  </a:lnTo>
                  <a:lnTo>
                    <a:pt x="1129893" y="478016"/>
                  </a:lnTo>
                  <a:lnTo>
                    <a:pt x="1062164" y="478016"/>
                  </a:lnTo>
                  <a:lnTo>
                    <a:pt x="1062164" y="396179"/>
                  </a:lnTo>
                  <a:lnTo>
                    <a:pt x="890026" y="396179"/>
                  </a:lnTo>
                  <a:lnTo>
                    <a:pt x="890026" y="370781"/>
                  </a:lnTo>
                  <a:lnTo>
                    <a:pt x="805367" y="370781"/>
                  </a:lnTo>
                  <a:lnTo>
                    <a:pt x="805367" y="345383"/>
                  </a:lnTo>
                  <a:lnTo>
                    <a:pt x="788434" y="345383"/>
                  </a:lnTo>
                  <a:lnTo>
                    <a:pt x="788434" y="319985"/>
                  </a:lnTo>
                  <a:lnTo>
                    <a:pt x="667090" y="319985"/>
                  </a:lnTo>
                  <a:lnTo>
                    <a:pt x="667090" y="288943"/>
                  </a:lnTo>
                  <a:lnTo>
                    <a:pt x="573964" y="288943"/>
                  </a:lnTo>
                  <a:lnTo>
                    <a:pt x="573964" y="266368"/>
                  </a:lnTo>
                  <a:lnTo>
                    <a:pt x="492126" y="266368"/>
                  </a:lnTo>
                  <a:lnTo>
                    <a:pt x="492126" y="240970"/>
                  </a:lnTo>
                  <a:lnTo>
                    <a:pt x="449796" y="240970"/>
                  </a:lnTo>
                  <a:lnTo>
                    <a:pt x="449796" y="215572"/>
                  </a:lnTo>
                  <a:lnTo>
                    <a:pt x="413110" y="215572"/>
                  </a:lnTo>
                  <a:lnTo>
                    <a:pt x="413110" y="181708"/>
                  </a:lnTo>
                  <a:lnTo>
                    <a:pt x="314341" y="181708"/>
                  </a:lnTo>
                  <a:lnTo>
                    <a:pt x="314341" y="159132"/>
                  </a:lnTo>
                  <a:lnTo>
                    <a:pt x="184530" y="159132"/>
                  </a:lnTo>
                  <a:lnTo>
                    <a:pt x="184530" y="122446"/>
                  </a:lnTo>
                  <a:lnTo>
                    <a:pt x="164776" y="122446"/>
                  </a:lnTo>
                  <a:lnTo>
                    <a:pt x="164776" y="88582"/>
                  </a:lnTo>
                  <a:lnTo>
                    <a:pt x="136556" y="88582"/>
                  </a:lnTo>
                  <a:lnTo>
                    <a:pt x="136556" y="37787"/>
                  </a:lnTo>
                  <a:lnTo>
                    <a:pt x="54718" y="37787"/>
                  </a:lnTo>
                  <a:lnTo>
                    <a:pt x="54718" y="6745"/>
                  </a:lnTo>
                  <a:lnTo>
                    <a:pt x="6745" y="674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76" name="Freeform: Shape 4">
              <a:extLst>
                <a:ext uri="{FF2B5EF4-FFF2-40B4-BE49-F238E27FC236}">
                  <a16:creationId xmlns:a16="http://schemas.microsoft.com/office/drawing/2014/main" id="{B4825447-B42E-48F3-A1F3-87DB07CF3C6C}"/>
                </a:ext>
              </a:extLst>
            </p:cNvPr>
            <p:cNvSpPr/>
            <p:nvPr/>
          </p:nvSpPr>
          <p:spPr>
            <a:xfrm>
              <a:off x="2427309" y="3430854"/>
              <a:ext cx="9255" cy="74040"/>
            </a:xfrm>
            <a:custGeom>
              <a:avLst/>
              <a:gdLst>
                <a:gd name="connsiteX0" fmla="*/ 5245 w 9255"/>
                <a:gd name="connsiteY0" fmla="*/ 5245 h 74040"/>
                <a:gd name="connsiteX1" fmla="*/ 5245 w 9255"/>
                <a:gd name="connsiteY1" fmla="*/ 75204 h 74040"/>
              </a:gdLst>
              <a:ahLst/>
              <a:cxnLst>
                <a:cxn ang="0">
                  <a:pos x="connsiteX0" y="connsiteY0"/>
                </a:cxn>
                <a:cxn ang="0">
                  <a:pos x="connsiteX1" y="connsiteY1"/>
                </a:cxn>
              </a:cxnLst>
              <a:rect l="l" t="t" r="r" b="b"/>
              <a:pathLst>
                <a:path w="9255" h="74040">
                  <a:moveTo>
                    <a:pt x="5245" y="5245"/>
                  </a:moveTo>
                  <a:lnTo>
                    <a:pt x="5245" y="75204"/>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77" name="Freeform: Shape 5">
              <a:extLst>
                <a:ext uri="{FF2B5EF4-FFF2-40B4-BE49-F238E27FC236}">
                  <a16:creationId xmlns:a16="http://schemas.microsoft.com/office/drawing/2014/main" id="{D1E3489F-4102-41E1-90DE-C1D17103443A}"/>
                </a:ext>
              </a:extLst>
            </p:cNvPr>
            <p:cNvSpPr/>
            <p:nvPr/>
          </p:nvSpPr>
          <p:spPr>
            <a:xfrm>
              <a:off x="2427309" y="3430854"/>
              <a:ext cx="9255" cy="74040"/>
            </a:xfrm>
            <a:custGeom>
              <a:avLst/>
              <a:gdLst>
                <a:gd name="connsiteX0" fmla="*/ 5245 w 9255"/>
                <a:gd name="connsiteY0" fmla="*/ 5245 h 74040"/>
                <a:gd name="connsiteX1" fmla="*/ 5245 w 9255"/>
                <a:gd name="connsiteY1" fmla="*/ 75204 h 74040"/>
              </a:gdLst>
              <a:ahLst/>
              <a:cxnLst>
                <a:cxn ang="0">
                  <a:pos x="connsiteX0" y="connsiteY0"/>
                </a:cxn>
                <a:cxn ang="0">
                  <a:pos x="connsiteX1" y="connsiteY1"/>
                </a:cxn>
              </a:cxnLst>
              <a:rect l="l" t="t" r="r" b="b"/>
              <a:pathLst>
                <a:path w="9255" h="74040">
                  <a:moveTo>
                    <a:pt x="5245" y="5245"/>
                  </a:moveTo>
                  <a:lnTo>
                    <a:pt x="5245" y="75204"/>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78" name="Freeform: Shape 2047">
              <a:extLst>
                <a:ext uri="{FF2B5EF4-FFF2-40B4-BE49-F238E27FC236}">
                  <a16:creationId xmlns:a16="http://schemas.microsoft.com/office/drawing/2014/main" id="{9B541AD4-DFAB-407C-AB4F-569634E895C2}"/>
                </a:ext>
              </a:extLst>
            </p:cNvPr>
            <p:cNvSpPr/>
            <p:nvPr/>
          </p:nvSpPr>
          <p:spPr>
            <a:xfrm>
              <a:off x="2478101" y="3448707"/>
              <a:ext cx="9255" cy="74040"/>
            </a:xfrm>
            <a:custGeom>
              <a:avLst/>
              <a:gdLst>
                <a:gd name="connsiteX0" fmla="*/ 5245 w 9255"/>
                <a:gd name="connsiteY0" fmla="*/ 5245 h 74040"/>
                <a:gd name="connsiteX1" fmla="*/ 5245 w 9255"/>
                <a:gd name="connsiteY1" fmla="*/ 75204 h 74040"/>
              </a:gdLst>
              <a:ahLst/>
              <a:cxnLst>
                <a:cxn ang="0">
                  <a:pos x="connsiteX0" y="connsiteY0"/>
                </a:cxn>
                <a:cxn ang="0">
                  <a:pos x="connsiteX1" y="connsiteY1"/>
                </a:cxn>
              </a:cxnLst>
              <a:rect l="l" t="t" r="r" b="b"/>
              <a:pathLst>
                <a:path w="9255" h="74040">
                  <a:moveTo>
                    <a:pt x="5245" y="5245"/>
                  </a:moveTo>
                  <a:lnTo>
                    <a:pt x="5245" y="75204"/>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79" name="Freeform: Shape 2048">
              <a:extLst>
                <a:ext uri="{FF2B5EF4-FFF2-40B4-BE49-F238E27FC236}">
                  <a16:creationId xmlns:a16="http://schemas.microsoft.com/office/drawing/2014/main" id="{A614E51B-456A-437C-B736-416745CCB8F8}"/>
                </a:ext>
              </a:extLst>
            </p:cNvPr>
            <p:cNvSpPr/>
            <p:nvPr/>
          </p:nvSpPr>
          <p:spPr>
            <a:xfrm>
              <a:off x="2357350" y="3481646"/>
              <a:ext cx="74040" cy="9255"/>
            </a:xfrm>
            <a:custGeom>
              <a:avLst/>
              <a:gdLst>
                <a:gd name="connsiteX0" fmla="*/ 75203 w 74040"/>
                <a:gd name="connsiteY0" fmla="*/ 5245 h 9255"/>
                <a:gd name="connsiteX1" fmla="*/ 5245 w 74040"/>
                <a:gd name="connsiteY1" fmla="*/ 5245 h 9255"/>
              </a:gdLst>
              <a:ahLst/>
              <a:cxnLst>
                <a:cxn ang="0">
                  <a:pos x="connsiteX0" y="connsiteY0"/>
                </a:cxn>
                <a:cxn ang="0">
                  <a:pos x="connsiteX1" y="connsiteY1"/>
                </a:cxn>
              </a:cxnLst>
              <a:rect l="l" t="t" r="r" b="b"/>
              <a:pathLst>
                <a:path w="74040" h="9255">
                  <a:moveTo>
                    <a:pt x="75203" y="5245"/>
                  </a:moveTo>
                  <a:lnTo>
                    <a:pt x="5245" y="524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80" name="Freeform: Shape 2050">
              <a:extLst>
                <a:ext uri="{FF2B5EF4-FFF2-40B4-BE49-F238E27FC236}">
                  <a16:creationId xmlns:a16="http://schemas.microsoft.com/office/drawing/2014/main" id="{CF7EA202-FCF6-4E8B-BF4F-41BA1EEFD80E}"/>
                </a:ext>
              </a:extLst>
            </p:cNvPr>
            <p:cNvSpPr/>
            <p:nvPr/>
          </p:nvSpPr>
          <p:spPr>
            <a:xfrm>
              <a:off x="2968184" y="3796327"/>
              <a:ext cx="74040" cy="9255"/>
            </a:xfrm>
            <a:custGeom>
              <a:avLst/>
              <a:gdLst>
                <a:gd name="connsiteX0" fmla="*/ 75203 w 74040"/>
                <a:gd name="connsiteY0" fmla="*/ 5245 h 9255"/>
                <a:gd name="connsiteX1" fmla="*/ 5245 w 74040"/>
                <a:gd name="connsiteY1" fmla="*/ 5245 h 9255"/>
              </a:gdLst>
              <a:ahLst/>
              <a:cxnLst>
                <a:cxn ang="0">
                  <a:pos x="connsiteX0" y="connsiteY0"/>
                </a:cxn>
                <a:cxn ang="0">
                  <a:pos x="connsiteX1" y="connsiteY1"/>
                </a:cxn>
              </a:cxnLst>
              <a:rect l="l" t="t" r="r" b="b"/>
              <a:pathLst>
                <a:path w="74040" h="9255">
                  <a:moveTo>
                    <a:pt x="75203" y="5245"/>
                  </a:moveTo>
                  <a:lnTo>
                    <a:pt x="5245" y="524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81" name="Freeform: Shape 2051">
              <a:extLst>
                <a:ext uri="{FF2B5EF4-FFF2-40B4-BE49-F238E27FC236}">
                  <a16:creationId xmlns:a16="http://schemas.microsoft.com/office/drawing/2014/main" id="{895C3838-EE3F-4909-A662-6E015176B7E8}"/>
                </a:ext>
              </a:extLst>
            </p:cNvPr>
            <p:cNvSpPr/>
            <p:nvPr/>
          </p:nvSpPr>
          <p:spPr>
            <a:xfrm>
              <a:off x="3708589" y="4055469"/>
              <a:ext cx="74040" cy="9255"/>
            </a:xfrm>
            <a:custGeom>
              <a:avLst/>
              <a:gdLst>
                <a:gd name="connsiteX0" fmla="*/ 75203 w 74040"/>
                <a:gd name="connsiteY0" fmla="*/ 5245 h 9255"/>
                <a:gd name="connsiteX1" fmla="*/ 5245 w 74040"/>
                <a:gd name="connsiteY1" fmla="*/ 5245 h 9255"/>
              </a:gdLst>
              <a:ahLst/>
              <a:cxnLst>
                <a:cxn ang="0">
                  <a:pos x="connsiteX0" y="connsiteY0"/>
                </a:cxn>
                <a:cxn ang="0">
                  <a:pos x="connsiteX1" y="connsiteY1"/>
                </a:cxn>
              </a:cxnLst>
              <a:rect l="l" t="t" r="r" b="b"/>
              <a:pathLst>
                <a:path w="74040" h="9255">
                  <a:moveTo>
                    <a:pt x="75203" y="5245"/>
                  </a:moveTo>
                  <a:lnTo>
                    <a:pt x="5245" y="524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82" name="Freeform: Shape 2052">
              <a:extLst>
                <a:ext uri="{FF2B5EF4-FFF2-40B4-BE49-F238E27FC236}">
                  <a16:creationId xmlns:a16="http://schemas.microsoft.com/office/drawing/2014/main" id="{946EC58C-D0BA-4C5E-BBE9-9CD62FCC5F26}"/>
                </a:ext>
              </a:extLst>
            </p:cNvPr>
            <p:cNvSpPr/>
            <p:nvPr/>
          </p:nvSpPr>
          <p:spPr>
            <a:xfrm>
              <a:off x="2552142" y="3504237"/>
              <a:ext cx="9255" cy="74040"/>
            </a:xfrm>
            <a:custGeom>
              <a:avLst/>
              <a:gdLst>
                <a:gd name="connsiteX0" fmla="*/ 5245 w 9255"/>
                <a:gd name="connsiteY0" fmla="*/ 5245 h 74040"/>
                <a:gd name="connsiteX1" fmla="*/ 5245 w 9255"/>
                <a:gd name="connsiteY1" fmla="*/ 75204 h 74040"/>
              </a:gdLst>
              <a:ahLst/>
              <a:cxnLst>
                <a:cxn ang="0">
                  <a:pos x="connsiteX0" y="connsiteY0"/>
                </a:cxn>
                <a:cxn ang="0">
                  <a:pos x="connsiteX1" y="connsiteY1"/>
                </a:cxn>
              </a:cxnLst>
              <a:rect l="l" t="t" r="r" b="b"/>
              <a:pathLst>
                <a:path w="9255" h="74040">
                  <a:moveTo>
                    <a:pt x="5245" y="5245"/>
                  </a:moveTo>
                  <a:lnTo>
                    <a:pt x="5245" y="75204"/>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83" name="Freeform: Shape 2053">
              <a:extLst>
                <a:ext uri="{FF2B5EF4-FFF2-40B4-BE49-F238E27FC236}">
                  <a16:creationId xmlns:a16="http://schemas.microsoft.com/office/drawing/2014/main" id="{2F094D78-ABB2-4060-8FB5-11E323891D88}"/>
                </a:ext>
              </a:extLst>
            </p:cNvPr>
            <p:cNvSpPr/>
            <p:nvPr/>
          </p:nvSpPr>
          <p:spPr>
            <a:xfrm>
              <a:off x="3033405" y="3781899"/>
              <a:ext cx="9255" cy="74040"/>
            </a:xfrm>
            <a:custGeom>
              <a:avLst/>
              <a:gdLst>
                <a:gd name="connsiteX0" fmla="*/ 5245 w 9255"/>
                <a:gd name="connsiteY0" fmla="*/ 5245 h 74040"/>
                <a:gd name="connsiteX1" fmla="*/ 5245 w 9255"/>
                <a:gd name="connsiteY1" fmla="*/ 75203 h 74040"/>
              </a:gdLst>
              <a:ahLst/>
              <a:cxnLst>
                <a:cxn ang="0">
                  <a:pos x="connsiteX0" y="connsiteY0"/>
                </a:cxn>
                <a:cxn ang="0">
                  <a:pos x="connsiteX1" y="connsiteY1"/>
                </a:cxn>
              </a:cxnLst>
              <a:rect l="l" t="t" r="r" b="b"/>
              <a:pathLst>
                <a:path w="9255" h="74040">
                  <a:moveTo>
                    <a:pt x="5245" y="5245"/>
                  </a:moveTo>
                  <a:lnTo>
                    <a:pt x="5245" y="75203"/>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84" name="Freeform: Shape 2054">
              <a:extLst>
                <a:ext uri="{FF2B5EF4-FFF2-40B4-BE49-F238E27FC236}">
                  <a16:creationId xmlns:a16="http://schemas.microsoft.com/office/drawing/2014/main" id="{87C27270-D2E2-4191-99AA-C4C16A47FC0A}"/>
                </a:ext>
              </a:extLst>
            </p:cNvPr>
            <p:cNvSpPr/>
            <p:nvPr/>
          </p:nvSpPr>
          <p:spPr>
            <a:xfrm>
              <a:off x="3662749" y="4004020"/>
              <a:ext cx="9255" cy="74040"/>
            </a:xfrm>
            <a:custGeom>
              <a:avLst/>
              <a:gdLst>
                <a:gd name="connsiteX0" fmla="*/ 5245 w 9255"/>
                <a:gd name="connsiteY0" fmla="*/ 5245 h 74040"/>
                <a:gd name="connsiteX1" fmla="*/ 5245 w 9255"/>
                <a:gd name="connsiteY1" fmla="*/ 75204 h 74040"/>
              </a:gdLst>
              <a:ahLst/>
              <a:cxnLst>
                <a:cxn ang="0">
                  <a:pos x="connsiteX0" y="connsiteY0"/>
                </a:cxn>
                <a:cxn ang="0">
                  <a:pos x="connsiteX1" y="connsiteY1"/>
                </a:cxn>
              </a:cxnLst>
              <a:rect l="l" t="t" r="r" b="b"/>
              <a:pathLst>
                <a:path w="9255" h="74040">
                  <a:moveTo>
                    <a:pt x="5245" y="5245"/>
                  </a:moveTo>
                  <a:lnTo>
                    <a:pt x="5245" y="75204"/>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85" name="Freeform: Shape 2055">
              <a:extLst>
                <a:ext uri="{FF2B5EF4-FFF2-40B4-BE49-F238E27FC236}">
                  <a16:creationId xmlns:a16="http://schemas.microsoft.com/office/drawing/2014/main" id="{92062997-5045-4B2D-A480-FB08802BD81B}"/>
                </a:ext>
              </a:extLst>
            </p:cNvPr>
            <p:cNvSpPr/>
            <p:nvPr/>
          </p:nvSpPr>
          <p:spPr>
            <a:xfrm>
              <a:off x="3736789" y="4022530"/>
              <a:ext cx="9255" cy="74040"/>
            </a:xfrm>
            <a:custGeom>
              <a:avLst/>
              <a:gdLst>
                <a:gd name="connsiteX0" fmla="*/ 5245 w 9255"/>
                <a:gd name="connsiteY0" fmla="*/ 5245 h 74040"/>
                <a:gd name="connsiteX1" fmla="*/ 5245 w 9255"/>
                <a:gd name="connsiteY1" fmla="*/ 75204 h 74040"/>
              </a:gdLst>
              <a:ahLst/>
              <a:cxnLst>
                <a:cxn ang="0">
                  <a:pos x="connsiteX0" y="connsiteY0"/>
                </a:cxn>
                <a:cxn ang="0">
                  <a:pos x="connsiteX1" y="connsiteY1"/>
                </a:cxn>
              </a:cxnLst>
              <a:rect l="l" t="t" r="r" b="b"/>
              <a:pathLst>
                <a:path w="9255" h="74040">
                  <a:moveTo>
                    <a:pt x="5245" y="5245"/>
                  </a:moveTo>
                  <a:lnTo>
                    <a:pt x="5245" y="75204"/>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86" name="Freeform: Shape 2056">
              <a:extLst>
                <a:ext uri="{FF2B5EF4-FFF2-40B4-BE49-F238E27FC236}">
                  <a16:creationId xmlns:a16="http://schemas.microsoft.com/office/drawing/2014/main" id="{F7A40A3B-7A0B-42B8-8849-10AA4F03F382}"/>
                </a:ext>
              </a:extLst>
            </p:cNvPr>
            <p:cNvSpPr/>
            <p:nvPr/>
          </p:nvSpPr>
          <p:spPr>
            <a:xfrm>
              <a:off x="3829340" y="4078060"/>
              <a:ext cx="9255" cy="74040"/>
            </a:xfrm>
            <a:custGeom>
              <a:avLst/>
              <a:gdLst>
                <a:gd name="connsiteX0" fmla="*/ 5245 w 9255"/>
                <a:gd name="connsiteY0" fmla="*/ 5245 h 74040"/>
                <a:gd name="connsiteX1" fmla="*/ 5245 w 9255"/>
                <a:gd name="connsiteY1" fmla="*/ 75204 h 74040"/>
              </a:gdLst>
              <a:ahLst/>
              <a:cxnLst>
                <a:cxn ang="0">
                  <a:pos x="connsiteX0" y="connsiteY0"/>
                </a:cxn>
                <a:cxn ang="0">
                  <a:pos x="connsiteX1" y="connsiteY1"/>
                </a:cxn>
              </a:cxnLst>
              <a:rect l="l" t="t" r="r" b="b"/>
              <a:pathLst>
                <a:path w="9255" h="74040">
                  <a:moveTo>
                    <a:pt x="5245" y="5245"/>
                  </a:moveTo>
                  <a:lnTo>
                    <a:pt x="5245" y="75204"/>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87" name="Freeform: Shape 2057">
              <a:extLst>
                <a:ext uri="{FF2B5EF4-FFF2-40B4-BE49-F238E27FC236}">
                  <a16:creationId xmlns:a16="http://schemas.microsoft.com/office/drawing/2014/main" id="{5E536C50-D12F-40C9-AE9F-01F2FB2E4DB9}"/>
                </a:ext>
              </a:extLst>
            </p:cNvPr>
            <p:cNvSpPr/>
            <p:nvPr/>
          </p:nvSpPr>
          <p:spPr>
            <a:xfrm>
              <a:off x="4088491" y="4096571"/>
              <a:ext cx="9255" cy="74040"/>
            </a:xfrm>
            <a:custGeom>
              <a:avLst/>
              <a:gdLst>
                <a:gd name="connsiteX0" fmla="*/ 5245 w 9255"/>
                <a:gd name="connsiteY0" fmla="*/ 5245 h 74040"/>
                <a:gd name="connsiteX1" fmla="*/ 5245 w 9255"/>
                <a:gd name="connsiteY1" fmla="*/ 75204 h 74040"/>
              </a:gdLst>
              <a:ahLst/>
              <a:cxnLst>
                <a:cxn ang="0">
                  <a:pos x="connsiteX0" y="connsiteY0"/>
                </a:cxn>
                <a:cxn ang="0">
                  <a:pos x="connsiteX1" y="connsiteY1"/>
                </a:cxn>
              </a:cxnLst>
              <a:rect l="l" t="t" r="r" b="b"/>
              <a:pathLst>
                <a:path w="9255" h="74040">
                  <a:moveTo>
                    <a:pt x="5245" y="5245"/>
                  </a:moveTo>
                  <a:lnTo>
                    <a:pt x="5245" y="75204"/>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88" name="Freeform: Shape 2058">
              <a:extLst>
                <a:ext uri="{FF2B5EF4-FFF2-40B4-BE49-F238E27FC236}">
                  <a16:creationId xmlns:a16="http://schemas.microsoft.com/office/drawing/2014/main" id="{AA740831-3775-4942-A861-9FCFFD630208}"/>
                </a:ext>
              </a:extLst>
            </p:cNvPr>
            <p:cNvSpPr/>
            <p:nvPr/>
          </p:nvSpPr>
          <p:spPr>
            <a:xfrm>
              <a:off x="4366143" y="4226141"/>
              <a:ext cx="9255" cy="74040"/>
            </a:xfrm>
            <a:custGeom>
              <a:avLst/>
              <a:gdLst>
                <a:gd name="connsiteX0" fmla="*/ 5245 w 9255"/>
                <a:gd name="connsiteY0" fmla="*/ 5245 h 74040"/>
                <a:gd name="connsiteX1" fmla="*/ 5245 w 9255"/>
                <a:gd name="connsiteY1" fmla="*/ 75204 h 74040"/>
              </a:gdLst>
              <a:ahLst/>
              <a:cxnLst>
                <a:cxn ang="0">
                  <a:pos x="connsiteX0" y="connsiteY0"/>
                </a:cxn>
                <a:cxn ang="0">
                  <a:pos x="connsiteX1" y="connsiteY1"/>
                </a:cxn>
              </a:cxnLst>
              <a:rect l="l" t="t" r="r" b="b"/>
              <a:pathLst>
                <a:path w="9255" h="74040">
                  <a:moveTo>
                    <a:pt x="5245" y="5245"/>
                  </a:moveTo>
                  <a:lnTo>
                    <a:pt x="5245" y="75204"/>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89" name="Freeform: Shape 2059">
              <a:extLst>
                <a:ext uri="{FF2B5EF4-FFF2-40B4-BE49-F238E27FC236}">
                  <a16:creationId xmlns:a16="http://schemas.microsoft.com/office/drawing/2014/main" id="{ABD258D1-9592-4743-B9E8-91AF25DA492C}"/>
                </a:ext>
              </a:extLst>
            </p:cNvPr>
            <p:cNvSpPr/>
            <p:nvPr/>
          </p:nvSpPr>
          <p:spPr>
            <a:xfrm>
              <a:off x="4514224" y="4318692"/>
              <a:ext cx="9255" cy="74040"/>
            </a:xfrm>
            <a:custGeom>
              <a:avLst/>
              <a:gdLst>
                <a:gd name="connsiteX0" fmla="*/ 5245 w 9255"/>
                <a:gd name="connsiteY0" fmla="*/ 5245 h 74040"/>
                <a:gd name="connsiteX1" fmla="*/ 5245 w 9255"/>
                <a:gd name="connsiteY1" fmla="*/ 75204 h 74040"/>
              </a:gdLst>
              <a:ahLst/>
              <a:cxnLst>
                <a:cxn ang="0">
                  <a:pos x="connsiteX0" y="connsiteY0"/>
                </a:cxn>
                <a:cxn ang="0">
                  <a:pos x="connsiteX1" y="connsiteY1"/>
                </a:cxn>
              </a:cxnLst>
              <a:rect l="l" t="t" r="r" b="b"/>
              <a:pathLst>
                <a:path w="9255" h="74040">
                  <a:moveTo>
                    <a:pt x="5245" y="5245"/>
                  </a:moveTo>
                  <a:lnTo>
                    <a:pt x="5245" y="75204"/>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90" name="Freeform: Shape 2060">
              <a:extLst>
                <a:ext uri="{FF2B5EF4-FFF2-40B4-BE49-F238E27FC236}">
                  <a16:creationId xmlns:a16="http://schemas.microsoft.com/office/drawing/2014/main" id="{42C327EA-4667-4016-81B6-184FB45ECA31}"/>
                </a:ext>
              </a:extLst>
            </p:cNvPr>
            <p:cNvSpPr/>
            <p:nvPr/>
          </p:nvSpPr>
          <p:spPr>
            <a:xfrm>
              <a:off x="4643795" y="4355712"/>
              <a:ext cx="9255" cy="74040"/>
            </a:xfrm>
            <a:custGeom>
              <a:avLst/>
              <a:gdLst>
                <a:gd name="connsiteX0" fmla="*/ 5245 w 9255"/>
                <a:gd name="connsiteY0" fmla="*/ 5245 h 74040"/>
                <a:gd name="connsiteX1" fmla="*/ 5245 w 9255"/>
                <a:gd name="connsiteY1" fmla="*/ 75204 h 74040"/>
              </a:gdLst>
              <a:ahLst/>
              <a:cxnLst>
                <a:cxn ang="0">
                  <a:pos x="connsiteX0" y="connsiteY0"/>
                </a:cxn>
                <a:cxn ang="0">
                  <a:pos x="connsiteX1" y="connsiteY1"/>
                </a:cxn>
              </a:cxnLst>
              <a:rect l="l" t="t" r="r" b="b"/>
              <a:pathLst>
                <a:path w="9255" h="74040">
                  <a:moveTo>
                    <a:pt x="5245" y="5245"/>
                  </a:moveTo>
                  <a:lnTo>
                    <a:pt x="5245" y="75204"/>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91" name="Freeform: Shape 2061">
              <a:extLst>
                <a:ext uri="{FF2B5EF4-FFF2-40B4-BE49-F238E27FC236}">
                  <a16:creationId xmlns:a16="http://schemas.microsoft.com/office/drawing/2014/main" id="{AC234B19-D5C6-4308-8337-8783720FFF37}"/>
                </a:ext>
              </a:extLst>
            </p:cNvPr>
            <p:cNvSpPr/>
            <p:nvPr/>
          </p:nvSpPr>
          <p:spPr>
            <a:xfrm>
              <a:off x="4902936" y="4466773"/>
              <a:ext cx="9255" cy="74040"/>
            </a:xfrm>
            <a:custGeom>
              <a:avLst/>
              <a:gdLst>
                <a:gd name="connsiteX0" fmla="*/ 5245 w 9255"/>
                <a:gd name="connsiteY0" fmla="*/ 5245 h 74040"/>
                <a:gd name="connsiteX1" fmla="*/ 5245 w 9255"/>
                <a:gd name="connsiteY1" fmla="*/ 75204 h 74040"/>
              </a:gdLst>
              <a:ahLst/>
              <a:cxnLst>
                <a:cxn ang="0">
                  <a:pos x="connsiteX0" y="connsiteY0"/>
                </a:cxn>
                <a:cxn ang="0">
                  <a:pos x="connsiteX1" y="connsiteY1"/>
                </a:cxn>
              </a:cxnLst>
              <a:rect l="l" t="t" r="r" b="b"/>
              <a:pathLst>
                <a:path w="9255" h="74040">
                  <a:moveTo>
                    <a:pt x="5245" y="5245"/>
                  </a:moveTo>
                  <a:lnTo>
                    <a:pt x="5245" y="75204"/>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92" name="Freeform: Shape 2062">
              <a:extLst>
                <a:ext uri="{FF2B5EF4-FFF2-40B4-BE49-F238E27FC236}">
                  <a16:creationId xmlns:a16="http://schemas.microsoft.com/office/drawing/2014/main" id="{A9836BD5-1490-4C0A-9833-732A85E22E5B}"/>
                </a:ext>
              </a:extLst>
            </p:cNvPr>
            <p:cNvSpPr/>
            <p:nvPr/>
          </p:nvSpPr>
          <p:spPr>
            <a:xfrm>
              <a:off x="5698881" y="4836976"/>
              <a:ext cx="9255" cy="74040"/>
            </a:xfrm>
            <a:custGeom>
              <a:avLst/>
              <a:gdLst>
                <a:gd name="connsiteX0" fmla="*/ 5245 w 9255"/>
                <a:gd name="connsiteY0" fmla="*/ 5245 h 74040"/>
                <a:gd name="connsiteX1" fmla="*/ 5245 w 9255"/>
                <a:gd name="connsiteY1" fmla="*/ 75204 h 74040"/>
              </a:gdLst>
              <a:ahLst/>
              <a:cxnLst>
                <a:cxn ang="0">
                  <a:pos x="connsiteX0" y="connsiteY0"/>
                </a:cxn>
                <a:cxn ang="0">
                  <a:pos x="connsiteX1" y="connsiteY1"/>
                </a:cxn>
              </a:cxnLst>
              <a:rect l="l" t="t" r="r" b="b"/>
              <a:pathLst>
                <a:path w="9255" h="74040">
                  <a:moveTo>
                    <a:pt x="5245" y="5245"/>
                  </a:moveTo>
                  <a:lnTo>
                    <a:pt x="5245" y="75204"/>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93" name="Freeform: Shape 2063">
              <a:extLst>
                <a:ext uri="{FF2B5EF4-FFF2-40B4-BE49-F238E27FC236}">
                  <a16:creationId xmlns:a16="http://schemas.microsoft.com/office/drawing/2014/main" id="{1789AA48-FF26-42D8-9D83-3EC3C0269D34}"/>
                </a:ext>
              </a:extLst>
            </p:cNvPr>
            <p:cNvSpPr/>
            <p:nvPr/>
          </p:nvSpPr>
          <p:spPr>
            <a:xfrm>
              <a:off x="5791431" y="4873996"/>
              <a:ext cx="9255" cy="74040"/>
            </a:xfrm>
            <a:custGeom>
              <a:avLst/>
              <a:gdLst>
                <a:gd name="connsiteX0" fmla="*/ 5245 w 9255"/>
                <a:gd name="connsiteY0" fmla="*/ 5245 h 74040"/>
                <a:gd name="connsiteX1" fmla="*/ 5245 w 9255"/>
                <a:gd name="connsiteY1" fmla="*/ 75204 h 74040"/>
              </a:gdLst>
              <a:ahLst/>
              <a:cxnLst>
                <a:cxn ang="0">
                  <a:pos x="connsiteX0" y="connsiteY0"/>
                </a:cxn>
                <a:cxn ang="0">
                  <a:pos x="connsiteX1" y="connsiteY1"/>
                </a:cxn>
              </a:cxnLst>
              <a:rect l="l" t="t" r="r" b="b"/>
              <a:pathLst>
                <a:path w="9255" h="74040">
                  <a:moveTo>
                    <a:pt x="5245" y="5245"/>
                  </a:moveTo>
                  <a:lnTo>
                    <a:pt x="5245" y="75204"/>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94" name="Freeform: Shape 2064">
              <a:extLst>
                <a:ext uri="{FF2B5EF4-FFF2-40B4-BE49-F238E27FC236}">
                  <a16:creationId xmlns:a16="http://schemas.microsoft.com/office/drawing/2014/main" id="{385ED9A4-BE9C-4D1B-A6C7-ADA97820B4A7}"/>
                </a:ext>
              </a:extLst>
            </p:cNvPr>
            <p:cNvSpPr/>
            <p:nvPr/>
          </p:nvSpPr>
          <p:spPr>
            <a:xfrm>
              <a:off x="5883982" y="4873996"/>
              <a:ext cx="9255" cy="74040"/>
            </a:xfrm>
            <a:custGeom>
              <a:avLst/>
              <a:gdLst>
                <a:gd name="connsiteX0" fmla="*/ 5245 w 9255"/>
                <a:gd name="connsiteY0" fmla="*/ 5245 h 74040"/>
                <a:gd name="connsiteX1" fmla="*/ 5245 w 9255"/>
                <a:gd name="connsiteY1" fmla="*/ 75204 h 74040"/>
              </a:gdLst>
              <a:ahLst/>
              <a:cxnLst>
                <a:cxn ang="0">
                  <a:pos x="connsiteX0" y="connsiteY0"/>
                </a:cxn>
                <a:cxn ang="0">
                  <a:pos x="connsiteX1" y="connsiteY1"/>
                </a:cxn>
              </a:cxnLst>
              <a:rect l="l" t="t" r="r" b="b"/>
              <a:pathLst>
                <a:path w="9255" h="74040">
                  <a:moveTo>
                    <a:pt x="5245" y="5245"/>
                  </a:moveTo>
                  <a:lnTo>
                    <a:pt x="5245" y="75204"/>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95" name="Freeform: Shape 2065">
              <a:extLst>
                <a:ext uri="{FF2B5EF4-FFF2-40B4-BE49-F238E27FC236}">
                  <a16:creationId xmlns:a16="http://schemas.microsoft.com/office/drawing/2014/main" id="{6BBF345B-AFD8-4C3B-84F3-35B19CBBC88B}"/>
                </a:ext>
              </a:extLst>
            </p:cNvPr>
            <p:cNvSpPr/>
            <p:nvPr/>
          </p:nvSpPr>
          <p:spPr>
            <a:xfrm>
              <a:off x="5976533" y="4873996"/>
              <a:ext cx="9255" cy="74040"/>
            </a:xfrm>
            <a:custGeom>
              <a:avLst/>
              <a:gdLst>
                <a:gd name="connsiteX0" fmla="*/ 5245 w 9255"/>
                <a:gd name="connsiteY0" fmla="*/ 5245 h 74040"/>
                <a:gd name="connsiteX1" fmla="*/ 5245 w 9255"/>
                <a:gd name="connsiteY1" fmla="*/ 75204 h 74040"/>
              </a:gdLst>
              <a:ahLst/>
              <a:cxnLst>
                <a:cxn ang="0">
                  <a:pos x="connsiteX0" y="connsiteY0"/>
                </a:cxn>
                <a:cxn ang="0">
                  <a:pos x="connsiteX1" y="connsiteY1"/>
                </a:cxn>
              </a:cxnLst>
              <a:rect l="l" t="t" r="r" b="b"/>
              <a:pathLst>
                <a:path w="9255" h="74040">
                  <a:moveTo>
                    <a:pt x="5245" y="5245"/>
                  </a:moveTo>
                  <a:lnTo>
                    <a:pt x="5245" y="75204"/>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96" name="Freeform: Shape 2066">
              <a:extLst>
                <a:ext uri="{FF2B5EF4-FFF2-40B4-BE49-F238E27FC236}">
                  <a16:creationId xmlns:a16="http://schemas.microsoft.com/office/drawing/2014/main" id="{3D449DB1-FB4C-46E7-97D0-731DA1FB9401}"/>
                </a:ext>
              </a:extLst>
            </p:cNvPr>
            <p:cNvSpPr/>
            <p:nvPr/>
          </p:nvSpPr>
          <p:spPr>
            <a:xfrm>
              <a:off x="4467504" y="4351631"/>
              <a:ext cx="74040" cy="9255"/>
            </a:xfrm>
            <a:custGeom>
              <a:avLst/>
              <a:gdLst>
                <a:gd name="connsiteX0" fmla="*/ 75203 w 74040"/>
                <a:gd name="connsiteY0" fmla="*/ 5245 h 9255"/>
                <a:gd name="connsiteX1" fmla="*/ 5245 w 74040"/>
                <a:gd name="connsiteY1" fmla="*/ 5245 h 9255"/>
              </a:gdLst>
              <a:ahLst/>
              <a:cxnLst>
                <a:cxn ang="0">
                  <a:pos x="connsiteX0" y="connsiteY0"/>
                </a:cxn>
                <a:cxn ang="0">
                  <a:pos x="connsiteX1" y="connsiteY1"/>
                </a:cxn>
              </a:cxnLst>
              <a:rect l="l" t="t" r="r" b="b"/>
              <a:pathLst>
                <a:path w="74040" h="9255">
                  <a:moveTo>
                    <a:pt x="75203" y="5245"/>
                  </a:moveTo>
                  <a:lnTo>
                    <a:pt x="5245" y="524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97" name="Freeform: Shape 2067">
              <a:extLst>
                <a:ext uri="{FF2B5EF4-FFF2-40B4-BE49-F238E27FC236}">
                  <a16:creationId xmlns:a16="http://schemas.microsoft.com/office/drawing/2014/main" id="{1A906BFE-81D2-41D0-973E-C1D34FD908B3}"/>
                </a:ext>
              </a:extLst>
            </p:cNvPr>
            <p:cNvSpPr/>
            <p:nvPr/>
          </p:nvSpPr>
          <p:spPr>
            <a:xfrm>
              <a:off x="5596631" y="4869914"/>
              <a:ext cx="74040" cy="9255"/>
            </a:xfrm>
            <a:custGeom>
              <a:avLst/>
              <a:gdLst>
                <a:gd name="connsiteX0" fmla="*/ 75204 w 74040"/>
                <a:gd name="connsiteY0" fmla="*/ 5245 h 9255"/>
                <a:gd name="connsiteX1" fmla="*/ 5245 w 74040"/>
                <a:gd name="connsiteY1" fmla="*/ 5245 h 9255"/>
              </a:gdLst>
              <a:ahLst/>
              <a:cxnLst>
                <a:cxn ang="0">
                  <a:pos x="connsiteX0" y="connsiteY0"/>
                </a:cxn>
                <a:cxn ang="0">
                  <a:pos x="connsiteX1" y="connsiteY1"/>
                </a:cxn>
              </a:cxnLst>
              <a:rect l="l" t="t" r="r" b="b"/>
              <a:pathLst>
                <a:path w="74040" h="9255">
                  <a:moveTo>
                    <a:pt x="75204" y="5245"/>
                  </a:moveTo>
                  <a:lnTo>
                    <a:pt x="5245" y="524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98" name="Freeform: Shape 2068">
              <a:extLst>
                <a:ext uri="{FF2B5EF4-FFF2-40B4-BE49-F238E27FC236}">
                  <a16:creationId xmlns:a16="http://schemas.microsoft.com/office/drawing/2014/main" id="{5F64BA1A-63B7-403D-837D-BB65D0FF36BF}"/>
                </a:ext>
              </a:extLst>
            </p:cNvPr>
            <p:cNvSpPr/>
            <p:nvPr/>
          </p:nvSpPr>
          <p:spPr>
            <a:xfrm>
              <a:off x="6143124" y="4873996"/>
              <a:ext cx="9255" cy="74040"/>
            </a:xfrm>
            <a:custGeom>
              <a:avLst/>
              <a:gdLst>
                <a:gd name="connsiteX0" fmla="*/ 5245 w 9255"/>
                <a:gd name="connsiteY0" fmla="*/ 5245 h 74040"/>
                <a:gd name="connsiteX1" fmla="*/ 5245 w 9255"/>
                <a:gd name="connsiteY1" fmla="*/ 75204 h 74040"/>
              </a:gdLst>
              <a:ahLst/>
              <a:cxnLst>
                <a:cxn ang="0">
                  <a:pos x="connsiteX0" y="connsiteY0"/>
                </a:cxn>
                <a:cxn ang="0">
                  <a:pos x="connsiteX1" y="connsiteY1"/>
                </a:cxn>
              </a:cxnLst>
              <a:rect l="l" t="t" r="r" b="b"/>
              <a:pathLst>
                <a:path w="9255" h="74040">
                  <a:moveTo>
                    <a:pt x="5245" y="5245"/>
                  </a:moveTo>
                  <a:lnTo>
                    <a:pt x="5245" y="75204"/>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99" name="Freeform: Shape 2069">
              <a:extLst>
                <a:ext uri="{FF2B5EF4-FFF2-40B4-BE49-F238E27FC236}">
                  <a16:creationId xmlns:a16="http://schemas.microsoft.com/office/drawing/2014/main" id="{C823FC37-40E3-4B4B-A801-7AC66BD85617}"/>
                </a:ext>
              </a:extLst>
            </p:cNvPr>
            <p:cNvSpPr/>
            <p:nvPr/>
          </p:nvSpPr>
          <p:spPr>
            <a:xfrm>
              <a:off x="6827998" y="5077607"/>
              <a:ext cx="9255" cy="74040"/>
            </a:xfrm>
            <a:custGeom>
              <a:avLst/>
              <a:gdLst>
                <a:gd name="connsiteX0" fmla="*/ 5245 w 9255"/>
                <a:gd name="connsiteY0" fmla="*/ 5245 h 74040"/>
                <a:gd name="connsiteX1" fmla="*/ 5245 w 9255"/>
                <a:gd name="connsiteY1" fmla="*/ 75213 h 74040"/>
              </a:gdLst>
              <a:ahLst/>
              <a:cxnLst>
                <a:cxn ang="0">
                  <a:pos x="connsiteX0" y="connsiteY0"/>
                </a:cxn>
                <a:cxn ang="0">
                  <a:pos x="connsiteX1" y="connsiteY1"/>
                </a:cxn>
              </a:cxnLst>
              <a:rect l="l" t="t" r="r" b="b"/>
              <a:pathLst>
                <a:path w="9255" h="74040">
                  <a:moveTo>
                    <a:pt x="5245" y="5245"/>
                  </a:moveTo>
                  <a:lnTo>
                    <a:pt x="5245" y="75213"/>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00" name="Freeform: Shape 2070">
              <a:extLst>
                <a:ext uri="{FF2B5EF4-FFF2-40B4-BE49-F238E27FC236}">
                  <a16:creationId xmlns:a16="http://schemas.microsoft.com/office/drawing/2014/main" id="{4D3DD339-9E89-4417-A3FB-BC807E7EBCEE}"/>
                </a:ext>
              </a:extLst>
            </p:cNvPr>
            <p:cNvSpPr/>
            <p:nvPr/>
          </p:nvSpPr>
          <p:spPr>
            <a:xfrm>
              <a:off x="6939068" y="5077607"/>
              <a:ext cx="9255" cy="74040"/>
            </a:xfrm>
            <a:custGeom>
              <a:avLst/>
              <a:gdLst>
                <a:gd name="connsiteX0" fmla="*/ 5245 w 9255"/>
                <a:gd name="connsiteY0" fmla="*/ 5245 h 74040"/>
                <a:gd name="connsiteX1" fmla="*/ 5245 w 9255"/>
                <a:gd name="connsiteY1" fmla="*/ 75213 h 74040"/>
              </a:gdLst>
              <a:ahLst/>
              <a:cxnLst>
                <a:cxn ang="0">
                  <a:pos x="connsiteX0" y="connsiteY0"/>
                </a:cxn>
                <a:cxn ang="0">
                  <a:pos x="connsiteX1" y="connsiteY1"/>
                </a:cxn>
              </a:cxnLst>
              <a:rect l="l" t="t" r="r" b="b"/>
              <a:pathLst>
                <a:path w="9255" h="74040">
                  <a:moveTo>
                    <a:pt x="5245" y="5245"/>
                  </a:moveTo>
                  <a:lnTo>
                    <a:pt x="5245" y="75213"/>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01" name="Freeform: Shape 2071">
              <a:extLst>
                <a:ext uri="{FF2B5EF4-FFF2-40B4-BE49-F238E27FC236}">
                  <a16:creationId xmlns:a16="http://schemas.microsoft.com/office/drawing/2014/main" id="{E97A8CFC-26E8-441E-B836-E808C613EDE2}"/>
                </a:ext>
              </a:extLst>
            </p:cNvPr>
            <p:cNvSpPr/>
            <p:nvPr/>
          </p:nvSpPr>
          <p:spPr>
            <a:xfrm>
              <a:off x="7124169" y="5077607"/>
              <a:ext cx="9255" cy="74040"/>
            </a:xfrm>
            <a:custGeom>
              <a:avLst/>
              <a:gdLst>
                <a:gd name="connsiteX0" fmla="*/ 5245 w 9255"/>
                <a:gd name="connsiteY0" fmla="*/ 5245 h 74040"/>
                <a:gd name="connsiteX1" fmla="*/ 5245 w 9255"/>
                <a:gd name="connsiteY1" fmla="*/ 75213 h 74040"/>
              </a:gdLst>
              <a:ahLst/>
              <a:cxnLst>
                <a:cxn ang="0">
                  <a:pos x="connsiteX0" y="connsiteY0"/>
                </a:cxn>
                <a:cxn ang="0">
                  <a:pos x="connsiteX1" y="connsiteY1"/>
                </a:cxn>
              </a:cxnLst>
              <a:rect l="l" t="t" r="r" b="b"/>
              <a:pathLst>
                <a:path w="9255" h="74040">
                  <a:moveTo>
                    <a:pt x="5245" y="5245"/>
                  </a:moveTo>
                  <a:lnTo>
                    <a:pt x="5245" y="75213"/>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02" name="Freeform: Shape 2072">
              <a:extLst>
                <a:ext uri="{FF2B5EF4-FFF2-40B4-BE49-F238E27FC236}">
                  <a16:creationId xmlns:a16="http://schemas.microsoft.com/office/drawing/2014/main" id="{C1DB2BEE-B10D-40F2-AA4E-7B79F345A99A}"/>
                </a:ext>
              </a:extLst>
            </p:cNvPr>
            <p:cNvSpPr/>
            <p:nvPr/>
          </p:nvSpPr>
          <p:spPr>
            <a:xfrm>
              <a:off x="7438841" y="5077607"/>
              <a:ext cx="9255" cy="74040"/>
            </a:xfrm>
            <a:custGeom>
              <a:avLst/>
              <a:gdLst>
                <a:gd name="connsiteX0" fmla="*/ 5245 w 9255"/>
                <a:gd name="connsiteY0" fmla="*/ 5245 h 74040"/>
                <a:gd name="connsiteX1" fmla="*/ 5245 w 9255"/>
                <a:gd name="connsiteY1" fmla="*/ 75213 h 74040"/>
              </a:gdLst>
              <a:ahLst/>
              <a:cxnLst>
                <a:cxn ang="0">
                  <a:pos x="connsiteX0" y="connsiteY0"/>
                </a:cxn>
                <a:cxn ang="0">
                  <a:pos x="connsiteX1" y="connsiteY1"/>
                </a:cxn>
              </a:cxnLst>
              <a:rect l="l" t="t" r="r" b="b"/>
              <a:pathLst>
                <a:path w="9255" h="74040">
                  <a:moveTo>
                    <a:pt x="5245" y="5245"/>
                  </a:moveTo>
                  <a:lnTo>
                    <a:pt x="5245" y="75213"/>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03" name="Freeform: Shape 2073">
              <a:extLst>
                <a:ext uri="{FF2B5EF4-FFF2-40B4-BE49-F238E27FC236}">
                  <a16:creationId xmlns:a16="http://schemas.microsoft.com/office/drawing/2014/main" id="{7A0A48D3-854F-4216-8E5A-75ED658F8E07}"/>
                </a:ext>
              </a:extLst>
            </p:cNvPr>
            <p:cNvSpPr/>
            <p:nvPr/>
          </p:nvSpPr>
          <p:spPr>
            <a:xfrm>
              <a:off x="7753513" y="5077607"/>
              <a:ext cx="9255" cy="74040"/>
            </a:xfrm>
            <a:custGeom>
              <a:avLst/>
              <a:gdLst>
                <a:gd name="connsiteX0" fmla="*/ 5245 w 9255"/>
                <a:gd name="connsiteY0" fmla="*/ 5245 h 74040"/>
                <a:gd name="connsiteX1" fmla="*/ 5245 w 9255"/>
                <a:gd name="connsiteY1" fmla="*/ 75213 h 74040"/>
              </a:gdLst>
              <a:ahLst/>
              <a:cxnLst>
                <a:cxn ang="0">
                  <a:pos x="connsiteX0" y="connsiteY0"/>
                </a:cxn>
                <a:cxn ang="0">
                  <a:pos x="connsiteX1" y="connsiteY1"/>
                </a:cxn>
              </a:cxnLst>
              <a:rect l="l" t="t" r="r" b="b"/>
              <a:pathLst>
                <a:path w="9255" h="74040">
                  <a:moveTo>
                    <a:pt x="5245" y="5245"/>
                  </a:moveTo>
                  <a:lnTo>
                    <a:pt x="5245" y="75213"/>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04" name="Freeform: Shape 2074">
              <a:extLst>
                <a:ext uri="{FF2B5EF4-FFF2-40B4-BE49-F238E27FC236}">
                  <a16:creationId xmlns:a16="http://schemas.microsoft.com/office/drawing/2014/main" id="{903A673E-6B76-45C2-BBAC-31E43C148A44}"/>
                </a:ext>
              </a:extLst>
            </p:cNvPr>
            <p:cNvSpPr/>
            <p:nvPr/>
          </p:nvSpPr>
          <p:spPr>
            <a:xfrm>
              <a:off x="7920104" y="5077607"/>
              <a:ext cx="9255" cy="74040"/>
            </a:xfrm>
            <a:custGeom>
              <a:avLst/>
              <a:gdLst>
                <a:gd name="connsiteX0" fmla="*/ 5245 w 9255"/>
                <a:gd name="connsiteY0" fmla="*/ 5245 h 74040"/>
                <a:gd name="connsiteX1" fmla="*/ 5245 w 9255"/>
                <a:gd name="connsiteY1" fmla="*/ 75213 h 74040"/>
              </a:gdLst>
              <a:ahLst/>
              <a:cxnLst>
                <a:cxn ang="0">
                  <a:pos x="connsiteX0" y="connsiteY0"/>
                </a:cxn>
                <a:cxn ang="0">
                  <a:pos x="connsiteX1" y="connsiteY1"/>
                </a:cxn>
              </a:cxnLst>
              <a:rect l="l" t="t" r="r" b="b"/>
              <a:pathLst>
                <a:path w="9255" h="74040">
                  <a:moveTo>
                    <a:pt x="5245" y="5245"/>
                  </a:moveTo>
                  <a:lnTo>
                    <a:pt x="5245" y="75213"/>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05" name="Freeform: Shape 2075">
              <a:extLst>
                <a:ext uri="{FF2B5EF4-FFF2-40B4-BE49-F238E27FC236}">
                  <a16:creationId xmlns:a16="http://schemas.microsoft.com/office/drawing/2014/main" id="{16E68B5D-0778-4FED-AC63-EF195C6838BB}"/>
                </a:ext>
              </a:extLst>
            </p:cNvPr>
            <p:cNvSpPr/>
            <p:nvPr/>
          </p:nvSpPr>
          <p:spPr>
            <a:xfrm>
              <a:off x="8142226" y="5077607"/>
              <a:ext cx="9255" cy="74040"/>
            </a:xfrm>
            <a:custGeom>
              <a:avLst/>
              <a:gdLst>
                <a:gd name="connsiteX0" fmla="*/ 5245 w 9255"/>
                <a:gd name="connsiteY0" fmla="*/ 5245 h 74040"/>
                <a:gd name="connsiteX1" fmla="*/ 5245 w 9255"/>
                <a:gd name="connsiteY1" fmla="*/ 75213 h 74040"/>
              </a:gdLst>
              <a:ahLst/>
              <a:cxnLst>
                <a:cxn ang="0">
                  <a:pos x="connsiteX0" y="connsiteY0"/>
                </a:cxn>
                <a:cxn ang="0">
                  <a:pos x="connsiteX1" y="connsiteY1"/>
                </a:cxn>
              </a:cxnLst>
              <a:rect l="l" t="t" r="r" b="b"/>
              <a:pathLst>
                <a:path w="9255" h="74040">
                  <a:moveTo>
                    <a:pt x="5245" y="5245"/>
                  </a:moveTo>
                  <a:lnTo>
                    <a:pt x="5245" y="75213"/>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06" name="Freeform: Shape 2076">
              <a:extLst>
                <a:ext uri="{FF2B5EF4-FFF2-40B4-BE49-F238E27FC236}">
                  <a16:creationId xmlns:a16="http://schemas.microsoft.com/office/drawing/2014/main" id="{FA9FFE8B-9A02-46D6-BD94-7FBDDF49BF0C}"/>
                </a:ext>
              </a:extLst>
            </p:cNvPr>
            <p:cNvSpPr/>
            <p:nvPr/>
          </p:nvSpPr>
          <p:spPr>
            <a:xfrm>
              <a:off x="8549458" y="5225697"/>
              <a:ext cx="9255" cy="74040"/>
            </a:xfrm>
            <a:custGeom>
              <a:avLst/>
              <a:gdLst>
                <a:gd name="connsiteX0" fmla="*/ 5245 w 9255"/>
                <a:gd name="connsiteY0" fmla="*/ 5245 h 74040"/>
                <a:gd name="connsiteX1" fmla="*/ 5245 w 9255"/>
                <a:gd name="connsiteY1" fmla="*/ 75203 h 74040"/>
              </a:gdLst>
              <a:ahLst/>
              <a:cxnLst>
                <a:cxn ang="0">
                  <a:pos x="connsiteX0" y="connsiteY0"/>
                </a:cxn>
                <a:cxn ang="0">
                  <a:pos x="connsiteX1" y="connsiteY1"/>
                </a:cxn>
              </a:cxnLst>
              <a:rect l="l" t="t" r="r" b="b"/>
              <a:pathLst>
                <a:path w="9255" h="74040">
                  <a:moveTo>
                    <a:pt x="5245" y="5245"/>
                  </a:moveTo>
                  <a:lnTo>
                    <a:pt x="5245" y="75203"/>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07" name="Freeform: Shape 2077">
              <a:extLst>
                <a:ext uri="{FF2B5EF4-FFF2-40B4-BE49-F238E27FC236}">
                  <a16:creationId xmlns:a16="http://schemas.microsoft.com/office/drawing/2014/main" id="{80419933-40DC-4C10-A3FC-AD5F0E226CF8}"/>
                </a:ext>
              </a:extLst>
            </p:cNvPr>
            <p:cNvSpPr/>
            <p:nvPr/>
          </p:nvSpPr>
          <p:spPr>
            <a:xfrm>
              <a:off x="9104762" y="5225697"/>
              <a:ext cx="9255" cy="74040"/>
            </a:xfrm>
            <a:custGeom>
              <a:avLst/>
              <a:gdLst>
                <a:gd name="connsiteX0" fmla="*/ 5245 w 9255"/>
                <a:gd name="connsiteY0" fmla="*/ 5245 h 74040"/>
                <a:gd name="connsiteX1" fmla="*/ 5245 w 9255"/>
                <a:gd name="connsiteY1" fmla="*/ 75203 h 74040"/>
              </a:gdLst>
              <a:ahLst/>
              <a:cxnLst>
                <a:cxn ang="0">
                  <a:pos x="connsiteX0" y="connsiteY0"/>
                </a:cxn>
                <a:cxn ang="0">
                  <a:pos x="connsiteX1" y="connsiteY1"/>
                </a:cxn>
              </a:cxnLst>
              <a:rect l="l" t="t" r="r" b="b"/>
              <a:pathLst>
                <a:path w="9255" h="74040">
                  <a:moveTo>
                    <a:pt x="5245" y="5245"/>
                  </a:moveTo>
                  <a:lnTo>
                    <a:pt x="5245" y="75203"/>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grpSp>
      <p:grpSp>
        <p:nvGrpSpPr>
          <p:cNvPr id="108" name="Graphic 2078">
            <a:extLst>
              <a:ext uri="{FF2B5EF4-FFF2-40B4-BE49-F238E27FC236}">
                <a16:creationId xmlns:a16="http://schemas.microsoft.com/office/drawing/2014/main" id="{648E24EB-C2C9-4C38-AB95-6A8F64E1F2DC}"/>
              </a:ext>
            </a:extLst>
          </p:cNvPr>
          <p:cNvGrpSpPr/>
          <p:nvPr/>
        </p:nvGrpSpPr>
        <p:grpSpPr>
          <a:xfrm>
            <a:off x="1767120" y="2185944"/>
            <a:ext cx="6264319" cy="2559270"/>
            <a:chOff x="0" y="1551048"/>
            <a:chExt cx="9144000" cy="3755903"/>
          </a:xfrm>
        </p:grpSpPr>
        <p:sp>
          <p:nvSpPr>
            <p:cNvPr id="109" name="Freeform: Shape 141">
              <a:extLst>
                <a:ext uri="{FF2B5EF4-FFF2-40B4-BE49-F238E27FC236}">
                  <a16:creationId xmlns:a16="http://schemas.microsoft.com/office/drawing/2014/main" id="{B826AF8E-3307-4FDF-A8CB-E58349590CA1}"/>
                </a:ext>
              </a:extLst>
            </p:cNvPr>
            <p:cNvSpPr/>
            <p:nvPr/>
          </p:nvSpPr>
          <p:spPr>
            <a:xfrm>
              <a:off x="-6772" y="1548913"/>
              <a:ext cx="9153274" cy="3728081"/>
            </a:xfrm>
            <a:custGeom>
              <a:avLst/>
              <a:gdLst>
                <a:gd name="connsiteX0" fmla="*/ 9148760 w 9153273"/>
                <a:gd name="connsiteY0" fmla="*/ 3725209 h 3728081"/>
                <a:gd name="connsiteX1" fmla="*/ 8888610 w 9153273"/>
                <a:gd name="connsiteY1" fmla="*/ 3725209 h 3728081"/>
                <a:gd name="connsiteX2" fmla="*/ 8888610 w 9153273"/>
                <a:gd name="connsiteY2" fmla="*/ 3586658 h 3728081"/>
                <a:gd name="connsiteX3" fmla="*/ 8769849 w 9153273"/>
                <a:gd name="connsiteY3" fmla="*/ 3586658 h 3728081"/>
                <a:gd name="connsiteX4" fmla="*/ 8769849 w 9153273"/>
                <a:gd name="connsiteY4" fmla="*/ 3482030 h 3728081"/>
                <a:gd name="connsiteX5" fmla="*/ 8730259 w 9153273"/>
                <a:gd name="connsiteY5" fmla="*/ 3482030 h 3728081"/>
                <a:gd name="connsiteX6" fmla="*/ 8730259 w 9153273"/>
                <a:gd name="connsiteY6" fmla="*/ 3374574 h 3728081"/>
                <a:gd name="connsiteX7" fmla="*/ 7494549 w 9153273"/>
                <a:gd name="connsiteY7" fmla="*/ 3374574 h 3728081"/>
                <a:gd name="connsiteX8" fmla="*/ 7494549 w 9153273"/>
                <a:gd name="connsiteY8" fmla="*/ 3303880 h 3728081"/>
                <a:gd name="connsiteX9" fmla="*/ 6875279 w 9153273"/>
                <a:gd name="connsiteY9" fmla="*/ 3303880 h 3728081"/>
                <a:gd name="connsiteX10" fmla="*/ 6875279 w 9153273"/>
                <a:gd name="connsiteY10" fmla="*/ 3264290 h 3728081"/>
                <a:gd name="connsiteX11" fmla="*/ 6787623 w 9153273"/>
                <a:gd name="connsiteY11" fmla="*/ 3264290 h 3728081"/>
                <a:gd name="connsiteX12" fmla="*/ 6787623 w 9153273"/>
                <a:gd name="connsiteY12" fmla="*/ 3233185 h 3728081"/>
                <a:gd name="connsiteX13" fmla="*/ 6685824 w 9153273"/>
                <a:gd name="connsiteY13" fmla="*/ 3233185 h 3728081"/>
                <a:gd name="connsiteX14" fmla="*/ 6685824 w 9153273"/>
                <a:gd name="connsiteY14" fmla="*/ 3199253 h 3728081"/>
                <a:gd name="connsiteX15" fmla="*/ 6544436 w 9153273"/>
                <a:gd name="connsiteY15" fmla="*/ 3199253 h 3728081"/>
                <a:gd name="connsiteX16" fmla="*/ 6544436 w 9153273"/>
                <a:gd name="connsiteY16" fmla="*/ 3165329 h 3728081"/>
                <a:gd name="connsiteX17" fmla="*/ 6425675 w 9153273"/>
                <a:gd name="connsiteY17" fmla="*/ 3165329 h 3728081"/>
                <a:gd name="connsiteX18" fmla="*/ 6425675 w 9153273"/>
                <a:gd name="connsiteY18" fmla="*/ 3142701 h 3728081"/>
                <a:gd name="connsiteX19" fmla="*/ 6388913 w 9153273"/>
                <a:gd name="connsiteY19" fmla="*/ 3142701 h 3728081"/>
                <a:gd name="connsiteX20" fmla="*/ 6388913 w 9153273"/>
                <a:gd name="connsiteY20" fmla="*/ 3097463 h 3728081"/>
                <a:gd name="connsiteX21" fmla="*/ 5597160 w 9153273"/>
                <a:gd name="connsiteY21" fmla="*/ 3097463 h 3728081"/>
                <a:gd name="connsiteX22" fmla="*/ 5597160 w 9153273"/>
                <a:gd name="connsiteY22" fmla="*/ 3029597 h 3728081"/>
                <a:gd name="connsiteX23" fmla="*/ 5452943 w 9153273"/>
                <a:gd name="connsiteY23" fmla="*/ 3029597 h 3728081"/>
                <a:gd name="connsiteX24" fmla="*/ 5452943 w 9153273"/>
                <a:gd name="connsiteY24" fmla="*/ 2970217 h 3728081"/>
                <a:gd name="connsiteX25" fmla="*/ 5232383 w 9153273"/>
                <a:gd name="connsiteY25" fmla="*/ 2970217 h 3728081"/>
                <a:gd name="connsiteX26" fmla="*/ 5232383 w 9153273"/>
                <a:gd name="connsiteY26" fmla="*/ 2936284 h 3728081"/>
                <a:gd name="connsiteX27" fmla="*/ 5107965 w 9153273"/>
                <a:gd name="connsiteY27" fmla="*/ 2936284 h 3728081"/>
                <a:gd name="connsiteX28" fmla="*/ 5107965 w 9153273"/>
                <a:gd name="connsiteY28" fmla="*/ 2907998 h 3728081"/>
                <a:gd name="connsiteX29" fmla="*/ 4929815 w 9153273"/>
                <a:gd name="connsiteY29" fmla="*/ 2907998 h 3728081"/>
                <a:gd name="connsiteX30" fmla="*/ 4929815 w 9153273"/>
                <a:gd name="connsiteY30" fmla="*/ 2842961 h 3728081"/>
                <a:gd name="connsiteX31" fmla="*/ 4785606 w 9153273"/>
                <a:gd name="connsiteY31" fmla="*/ 2842961 h 3728081"/>
                <a:gd name="connsiteX32" fmla="*/ 4785606 w 9153273"/>
                <a:gd name="connsiteY32" fmla="*/ 2803380 h 3728081"/>
                <a:gd name="connsiteX33" fmla="*/ 4579180 w 9153273"/>
                <a:gd name="connsiteY33" fmla="*/ 2803380 h 3728081"/>
                <a:gd name="connsiteX34" fmla="*/ 4579180 w 9153273"/>
                <a:gd name="connsiteY34" fmla="*/ 2769447 h 3728081"/>
                <a:gd name="connsiteX35" fmla="*/ 4403859 w 9153273"/>
                <a:gd name="connsiteY35" fmla="*/ 2769447 h 3728081"/>
                <a:gd name="connsiteX36" fmla="*/ 4403859 w 9153273"/>
                <a:gd name="connsiteY36" fmla="*/ 2664820 h 3728081"/>
                <a:gd name="connsiteX37" fmla="*/ 4321859 w 9153273"/>
                <a:gd name="connsiteY37" fmla="*/ 2664820 h 3728081"/>
                <a:gd name="connsiteX38" fmla="*/ 4321859 w 9153273"/>
                <a:gd name="connsiteY38" fmla="*/ 2613925 h 3728081"/>
                <a:gd name="connsiteX39" fmla="*/ 4265307 w 9153273"/>
                <a:gd name="connsiteY39" fmla="*/ 2613925 h 3728081"/>
                <a:gd name="connsiteX40" fmla="*/ 4265307 w 9153273"/>
                <a:gd name="connsiteY40" fmla="*/ 2563021 h 3728081"/>
                <a:gd name="connsiteX41" fmla="*/ 4197442 w 9153273"/>
                <a:gd name="connsiteY41" fmla="*/ 2563021 h 3728081"/>
                <a:gd name="connsiteX42" fmla="*/ 4197442 w 9153273"/>
                <a:gd name="connsiteY42" fmla="*/ 2503641 h 3728081"/>
                <a:gd name="connsiteX43" fmla="*/ 4047567 w 9153273"/>
                <a:gd name="connsiteY43" fmla="*/ 2503641 h 3728081"/>
                <a:gd name="connsiteX44" fmla="*/ 4047567 w 9153273"/>
                <a:gd name="connsiteY44" fmla="*/ 2404670 h 3728081"/>
                <a:gd name="connsiteX45" fmla="*/ 3993844 w 9153273"/>
                <a:gd name="connsiteY45" fmla="*/ 2404670 h 3728081"/>
                <a:gd name="connsiteX46" fmla="*/ 3993844 w 9153273"/>
                <a:gd name="connsiteY46" fmla="*/ 2393356 h 3728081"/>
                <a:gd name="connsiteX47" fmla="*/ 3914664 w 9153273"/>
                <a:gd name="connsiteY47" fmla="*/ 2393356 h 3728081"/>
                <a:gd name="connsiteX48" fmla="*/ 3914664 w 9153273"/>
                <a:gd name="connsiteY48" fmla="*/ 2339633 h 3728081"/>
                <a:gd name="connsiteX49" fmla="*/ 3849626 w 9153273"/>
                <a:gd name="connsiteY49" fmla="*/ 2339633 h 3728081"/>
                <a:gd name="connsiteX50" fmla="*/ 3849626 w 9153273"/>
                <a:gd name="connsiteY50" fmla="*/ 2280253 h 3728081"/>
                <a:gd name="connsiteX51" fmla="*/ 3753484 w 9153273"/>
                <a:gd name="connsiteY51" fmla="*/ 2280253 h 3728081"/>
                <a:gd name="connsiteX52" fmla="*/ 3753484 w 9153273"/>
                <a:gd name="connsiteY52" fmla="*/ 2232177 h 3728081"/>
                <a:gd name="connsiteX53" fmla="*/ 3708247 w 9153273"/>
                <a:gd name="connsiteY53" fmla="*/ 2232177 h 3728081"/>
                <a:gd name="connsiteX54" fmla="*/ 3708247 w 9153273"/>
                <a:gd name="connsiteY54" fmla="*/ 2186939 h 3728081"/>
                <a:gd name="connsiteX55" fmla="*/ 3597962 w 9153273"/>
                <a:gd name="connsiteY55" fmla="*/ 2186939 h 3728081"/>
                <a:gd name="connsiteX56" fmla="*/ 3597962 w 9153273"/>
                <a:gd name="connsiteY56" fmla="*/ 2164311 h 3728081"/>
                <a:gd name="connsiteX57" fmla="*/ 3498992 w 9153273"/>
                <a:gd name="connsiteY57" fmla="*/ 2164311 h 3728081"/>
                <a:gd name="connsiteX58" fmla="*/ 3498992 w 9153273"/>
                <a:gd name="connsiteY58" fmla="*/ 2127559 h 3728081"/>
                <a:gd name="connsiteX59" fmla="*/ 3422650 w 9153273"/>
                <a:gd name="connsiteY59" fmla="*/ 2127559 h 3728081"/>
                <a:gd name="connsiteX60" fmla="*/ 3422650 w 9153273"/>
                <a:gd name="connsiteY60" fmla="*/ 2087969 h 3728081"/>
                <a:gd name="connsiteX61" fmla="*/ 3371746 w 9153273"/>
                <a:gd name="connsiteY61" fmla="*/ 2087969 h 3728081"/>
                <a:gd name="connsiteX62" fmla="*/ 3371746 w 9153273"/>
                <a:gd name="connsiteY62" fmla="*/ 2065341 h 3728081"/>
                <a:gd name="connsiteX63" fmla="*/ 3306708 w 9153273"/>
                <a:gd name="connsiteY63" fmla="*/ 2065341 h 3728081"/>
                <a:gd name="connsiteX64" fmla="*/ 3306708 w 9153273"/>
                <a:gd name="connsiteY64" fmla="*/ 2037065 h 3728081"/>
                <a:gd name="connsiteX65" fmla="*/ 3250156 w 9153273"/>
                <a:gd name="connsiteY65" fmla="*/ 2037065 h 3728081"/>
                <a:gd name="connsiteX66" fmla="*/ 3250156 w 9153273"/>
                <a:gd name="connsiteY66" fmla="*/ 1997484 h 3728081"/>
                <a:gd name="connsiteX67" fmla="*/ 3142700 w 9153273"/>
                <a:gd name="connsiteY67" fmla="*/ 1997484 h 3728081"/>
                <a:gd name="connsiteX68" fmla="*/ 3142700 w 9153273"/>
                <a:gd name="connsiteY68" fmla="*/ 1940923 h 3728081"/>
                <a:gd name="connsiteX69" fmla="*/ 3080492 w 9153273"/>
                <a:gd name="connsiteY69" fmla="*/ 1940923 h 3728081"/>
                <a:gd name="connsiteX70" fmla="*/ 3080492 w 9153273"/>
                <a:gd name="connsiteY70" fmla="*/ 1923961 h 3728081"/>
                <a:gd name="connsiteX71" fmla="*/ 2823170 w 9153273"/>
                <a:gd name="connsiteY71" fmla="*/ 1923961 h 3728081"/>
                <a:gd name="connsiteX72" fmla="*/ 2823170 w 9153273"/>
                <a:gd name="connsiteY72" fmla="*/ 1867409 h 3728081"/>
                <a:gd name="connsiteX73" fmla="*/ 2786409 w 9153273"/>
                <a:gd name="connsiteY73" fmla="*/ 1867409 h 3728081"/>
                <a:gd name="connsiteX74" fmla="*/ 2786409 w 9153273"/>
                <a:gd name="connsiteY74" fmla="*/ 1824991 h 3728081"/>
                <a:gd name="connsiteX75" fmla="*/ 2744000 w 9153273"/>
                <a:gd name="connsiteY75" fmla="*/ 1824991 h 3728081"/>
                <a:gd name="connsiteX76" fmla="*/ 2744000 w 9153273"/>
                <a:gd name="connsiteY76" fmla="*/ 1754296 h 3728081"/>
                <a:gd name="connsiteX77" fmla="*/ 2681782 w 9153273"/>
                <a:gd name="connsiteY77" fmla="*/ 1754296 h 3728081"/>
                <a:gd name="connsiteX78" fmla="*/ 2681782 w 9153273"/>
                <a:gd name="connsiteY78" fmla="*/ 1714706 h 3728081"/>
                <a:gd name="connsiteX79" fmla="*/ 2628058 w 9153273"/>
                <a:gd name="connsiteY79" fmla="*/ 1714706 h 3728081"/>
                <a:gd name="connsiteX80" fmla="*/ 2628058 w 9153273"/>
                <a:gd name="connsiteY80" fmla="*/ 1692087 h 3728081"/>
                <a:gd name="connsiteX81" fmla="*/ 2605439 w 9153273"/>
                <a:gd name="connsiteY81" fmla="*/ 1692087 h 3728081"/>
                <a:gd name="connsiteX82" fmla="*/ 2605439 w 9153273"/>
                <a:gd name="connsiteY82" fmla="*/ 1660983 h 3728081"/>
                <a:gd name="connsiteX83" fmla="*/ 2514955 w 9153273"/>
                <a:gd name="connsiteY83" fmla="*/ 1660983 h 3728081"/>
                <a:gd name="connsiteX84" fmla="*/ 2514955 w 9153273"/>
                <a:gd name="connsiteY84" fmla="*/ 1635536 h 3728081"/>
                <a:gd name="connsiteX85" fmla="*/ 2387708 w 9153273"/>
                <a:gd name="connsiteY85" fmla="*/ 1635536 h 3728081"/>
                <a:gd name="connsiteX86" fmla="*/ 2387708 w 9153273"/>
                <a:gd name="connsiteY86" fmla="*/ 1584632 h 3728081"/>
                <a:gd name="connsiteX87" fmla="*/ 2308528 w 9153273"/>
                <a:gd name="connsiteY87" fmla="*/ 1584632 h 3728081"/>
                <a:gd name="connsiteX88" fmla="*/ 2308528 w 9153273"/>
                <a:gd name="connsiteY88" fmla="*/ 1522423 h 3728081"/>
                <a:gd name="connsiteX89" fmla="*/ 2243491 w 9153273"/>
                <a:gd name="connsiteY89" fmla="*/ 1522423 h 3728081"/>
                <a:gd name="connsiteX90" fmla="*/ 2243491 w 9153273"/>
                <a:gd name="connsiteY90" fmla="*/ 1485661 h 3728081"/>
                <a:gd name="connsiteX91" fmla="*/ 2198244 w 9153273"/>
                <a:gd name="connsiteY91" fmla="*/ 1485661 h 3728081"/>
                <a:gd name="connsiteX92" fmla="*/ 2198244 w 9153273"/>
                <a:gd name="connsiteY92" fmla="*/ 1437595 h 3728081"/>
                <a:gd name="connsiteX93" fmla="*/ 2096454 w 9153273"/>
                <a:gd name="connsiteY93" fmla="*/ 1437595 h 3728081"/>
                <a:gd name="connsiteX94" fmla="*/ 2096454 w 9153273"/>
                <a:gd name="connsiteY94" fmla="*/ 1403662 h 3728081"/>
                <a:gd name="connsiteX95" fmla="*/ 2045550 w 9153273"/>
                <a:gd name="connsiteY95" fmla="*/ 1403662 h 3728081"/>
                <a:gd name="connsiteX96" fmla="*/ 2045550 w 9153273"/>
                <a:gd name="connsiteY96" fmla="*/ 1355586 h 3728081"/>
                <a:gd name="connsiteX97" fmla="*/ 1997484 w 9153273"/>
                <a:gd name="connsiteY97" fmla="*/ 1355586 h 3728081"/>
                <a:gd name="connsiteX98" fmla="*/ 1997484 w 9153273"/>
                <a:gd name="connsiteY98" fmla="*/ 1313177 h 3728081"/>
                <a:gd name="connsiteX99" fmla="*/ 1969199 w 9153273"/>
                <a:gd name="connsiteY99" fmla="*/ 1313177 h 3728081"/>
                <a:gd name="connsiteX100" fmla="*/ 1969199 w 9153273"/>
                <a:gd name="connsiteY100" fmla="*/ 1270759 h 3728081"/>
                <a:gd name="connsiteX101" fmla="*/ 1904161 w 9153273"/>
                <a:gd name="connsiteY101" fmla="*/ 1270759 h 3728081"/>
                <a:gd name="connsiteX102" fmla="*/ 1904161 w 9153273"/>
                <a:gd name="connsiteY102" fmla="*/ 1197236 h 3728081"/>
                <a:gd name="connsiteX103" fmla="*/ 1873057 w 9153273"/>
                <a:gd name="connsiteY103" fmla="*/ 1197236 h 3728081"/>
                <a:gd name="connsiteX104" fmla="*/ 1873057 w 9153273"/>
                <a:gd name="connsiteY104" fmla="*/ 1109579 h 3728081"/>
                <a:gd name="connsiteX105" fmla="*/ 1822162 w 9153273"/>
                <a:gd name="connsiteY105" fmla="*/ 1109579 h 3728081"/>
                <a:gd name="connsiteX106" fmla="*/ 1822162 w 9153273"/>
                <a:gd name="connsiteY106" fmla="*/ 1081303 h 3728081"/>
                <a:gd name="connsiteX107" fmla="*/ 1737334 w 9153273"/>
                <a:gd name="connsiteY107" fmla="*/ 1081303 h 3728081"/>
                <a:gd name="connsiteX108" fmla="*/ 1737334 w 9153273"/>
                <a:gd name="connsiteY108" fmla="*/ 1036056 h 3728081"/>
                <a:gd name="connsiteX109" fmla="*/ 1689259 w 9153273"/>
                <a:gd name="connsiteY109" fmla="*/ 1036056 h 3728081"/>
                <a:gd name="connsiteX110" fmla="*/ 1689259 w 9153273"/>
                <a:gd name="connsiteY110" fmla="*/ 951229 h 3728081"/>
                <a:gd name="connsiteX111" fmla="*/ 1655326 w 9153273"/>
                <a:gd name="connsiteY111" fmla="*/ 951229 h 3728081"/>
                <a:gd name="connsiteX112" fmla="*/ 1655326 w 9153273"/>
                <a:gd name="connsiteY112" fmla="*/ 922950 h 3728081"/>
                <a:gd name="connsiteX113" fmla="*/ 1584631 w 9153273"/>
                <a:gd name="connsiteY113" fmla="*/ 922950 h 3728081"/>
                <a:gd name="connsiteX114" fmla="*/ 1584631 w 9153273"/>
                <a:gd name="connsiteY114" fmla="*/ 857912 h 3728081"/>
                <a:gd name="connsiteX115" fmla="*/ 1522422 w 9153273"/>
                <a:gd name="connsiteY115" fmla="*/ 857912 h 3728081"/>
                <a:gd name="connsiteX116" fmla="*/ 1522422 w 9153273"/>
                <a:gd name="connsiteY116" fmla="*/ 832463 h 3728081"/>
                <a:gd name="connsiteX117" fmla="*/ 1494147 w 9153273"/>
                <a:gd name="connsiteY117" fmla="*/ 832463 h 3728081"/>
                <a:gd name="connsiteX118" fmla="*/ 1494147 w 9153273"/>
                <a:gd name="connsiteY118" fmla="*/ 807014 h 3728081"/>
                <a:gd name="connsiteX119" fmla="*/ 1412147 w 9153273"/>
                <a:gd name="connsiteY119" fmla="*/ 807014 h 3728081"/>
                <a:gd name="connsiteX120" fmla="*/ 1412147 w 9153273"/>
                <a:gd name="connsiteY120" fmla="*/ 770253 h 3728081"/>
                <a:gd name="connsiteX121" fmla="*/ 1341453 w 9153273"/>
                <a:gd name="connsiteY121" fmla="*/ 770253 h 3728081"/>
                <a:gd name="connsiteX122" fmla="*/ 1341453 w 9153273"/>
                <a:gd name="connsiteY122" fmla="*/ 716527 h 3728081"/>
                <a:gd name="connsiteX123" fmla="*/ 1299034 w 9153273"/>
                <a:gd name="connsiteY123" fmla="*/ 716527 h 3728081"/>
                <a:gd name="connsiteX124" fmla="*/ 1299034 w 9153273"/>
                <a:gd name="connsiteY124" fmla="*/ 659973 h 3728081"/>
                <a:gd name="connsiteX125" fmla="*/ 1202893 w 9153273"/>
                <a:gd name="connsiteY125" fmla="*/ 659973 h 3728081"/>
                <a:gd name="connsiteX126" fmla="*/ 1202893 w 9153273"/>
                <a:gd name="connsiteY126" fmla="*/ 623213 h 3728081"/>
                <a:gd name="connsiteX127" fmla="*/ 1132198 w 9153273"/>
                <a:gd name="connsiteY127" fmla="*/ 623213 h 3728081"/>
                <a:gd name="connsiteX128" fmla="*/ 1132198 w 9153273"/>
                <a:gd name="connsiteY128" fmla="*/ 592108 h 3728081"/>
                <a:gd name="connsiteX129" fmla="*/ 1112408 w 9153273"/>
                <a:gd name="connsiteY129" fmla="*/ 592108 h 3728081"/>
                <a:gd name="connsiteX130" fmla="*/ 1112408 w 9153273"/>
                <a:gd name="connsiteY130" fmla="*/ 555347 h 3728081"/>
                <a:gd name="connsiteX131" fmla="*/ 1033228 w 9153273"/>
                <a:gd name="connsiteY131" fmla="*/ 555347 h 3728081"/>
                <a:gd name="connsiteX132" fmla="*/ 1033228 w 9153273"/>
                <a:gd name="connsiteY132" fmla="*/ 524243 h 3728081"/>
                <a:gd name="connsiteX133" fmla="*/ 903156 w 9153273"/>
                <a:gd name="connsiteY133" fmla="*/ 524243 h 3728081"/>
                <a:gd name="connsiteX134" fmla="*/ 903156 w 9153273"/>
                <a:gd name="connsiteY134" fmla="*/ 493138 h 3728081"/>
                <a:gd name="connsiteX135" fmla="*/ 775909 w 9153273"/>
                <a:gd name="connsiteY135" fmla="*/ 493138 h 3728081"/>
                <a:gd name="connsiteX136" fmla="*/ 775909 w 9153273"/>
                <a:gd name="connsiteY136" fmla="*/ 464861 h 3728081"/>
                <a:gd name="connsiteX137" fmla="*/ 674111 w 9153273"/>
                <a:gd name="connsiteY137" fmla="*/ 464861 h 3728081"/>
                <a:gd name="connsiteX138" fmla="*/ 674111 w 9153273"/>
                <a:gd name="connsiteY138" fmla="*/ 433756 h 3728081"/>
                <a:gd name="connsiteX139" fmla="*/ 628868 w 9153273"/>
                <a:gd name="connsiteY139" fmla="*/ 433756 h 3728081"/>
                <a:gd name="connsiteX140" fmla="*/ 628868 w 9153273"/>
                <a:gd name="connsiteY140" fmla="*/ 405479 h 3728081"/>
                <a:gd name="connsiteX141" fmla="*/ 594936 w 9153273"/>
                <a:gd name="connsiteY141" fmla="*/ 405479 h 3728081"/>
                <a:gd name="connsiteX142" fmla="*/ 594936 w 9153273"/>
                <a:gd name="connsiteY142" fmla="*/ 368719 h 3728081"/>
                <a:gd name="connsiteX143" fmla="*/ 555348 w 9153273"/>
                <a:gd name="connsiteY143" fmla="*/ 368719 h 3728081"/>
                <a:gd name="connsiteX144" fmla="*/ 555348 w 9153273"/>
                <a:gd name="connsiteY144" fmla="*/ 346097 h 3728081"/>
                <a:gd name="connsiteX145" fmla="*/ 512932 w 9153273"/>
                <a:gd name="connsiteY145" fmla="*/ 346097 h 3728081"/>
                <a:gd name="connsiteX146" fmla="*/ 512932 w 9153273"/>
                <a:gd name="connsiteY146" fmla="*/ 323475 h 3728081"/>
                <a:gd name="connsiteX147" fmla="*/ 326303 w 9153273"/>
                <a:gd name="connsiteY147" fmla="*/ 323475 h 3728081"/>
                <a:gd name="connsiteX148" fmla="*/ 326303 w 9153273"/>
                <a:gd name="connsiteY148" fmla="*/ 221677 h 3728081"/>
                <a:gd name="connsiteX149" fmla="*/ 247127 w 9153273"/>
                <a:gd name="connsiteY149" fmla="*/ 221677 h 3728081"/>
                <a:gd name="connsiteX150" fmla="*/ 247127 w 9153273"/>
                <a:gd name="connsiteY150" fmla="*/ 196228 h 3728081"/>
                <a:gd name="connsiteX151" fmla="*/ 187745 w 9153273"/>
                <a:gd name="connsiteY151" fmla="*/ 196228 h 3728081"/>
                <a:gd name="connsiteX152" fmla="*/ 187745 w 9153273"/>
                <a:gd name="connsiteY152" fmla="*/ 162296 h 3728081"/>
                <a:gd name="connsiteX153" fmla="*/ 167951 w 9153273"/>
                <a:gd name="connsiteY153" fmla="*/ 162296 h 3728081"/>
                <a:gd name="connsiteX154" fmla="*/ 167951 w 9153273"/>
                <a:gd name="connsiteY154" fmla="*/ 100086 h 3728081"/>
                <a:gd name="connsiteX155" fmla="*/ 119880 w 9153273"/>
                <a:gd name="connsiteY155" fmla="*/ 100086 h 3728081"/>
                <a:gd name="connsiteX156" fmla="*/ 119880 w 9153273"/>
                <a:gd name="connsiteY156" fmla="*/ 52015 h 3728081"/>
                <a:gd name="connsiteX157" fmla="*/ 57671 w 9153273"/>
                <a:gd name="connsiteY157" fmla="*/ 52015 h 3728081"/>
                <a:gd name="connsiteX158" fmla="*/ 57671 w 9153273"/>
                <a:gd name="connsiteY158" fmla="*/ 6772 h 3728081"/>
                <a:gd name="connsiteX159" fmla="*/ 6772 w 9153273"/>
                <a:gd name="connsiteY159" fmla="*/ 6772 h 3728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9153273" h="3728081">
                  <a:moveTo>
                    <a:pt x="9148760" y="3725209"/>
                  </a:moveTo>
                  <a:lnTo>
                    <a:pt x="8888610" y="3725209"/>
                  </a:lnTo>
                  <a:lnTo>
                    <a:pt x="8888610" y="3586658"/>
                  </a:lnTo>
                  <a:lnTo>
                    <a:pt x="8769849" y="3586658"/>
                  </a:lnTo>
                  <a:lnTo>
                    <a:pt x="8769849" y="3482030"/>
                  </a:lnTo>
                  <a:lnTo>
                    <a:pt x="8730259" y="3482030"/>
                  </a:lnTo>
                  <a:lnTo>
                    <a:pt x="8730259" y="3374574"/>
                  </a:lnTo>
                  <a:lnTo>
                    <a:pt x="7494549" y="3374574"/>
                  </a:lnTo>
                  <a:lnTo>
                    <a:pt x="7494549" y="3303880"/>
                  </a:lnTo>
                  <a:lnTo>
                    <a:pt x="6875279" y="3303880"/>
                  </a:lnTo>
                  <a:lnTo>
                    <a:pt x="6875279" y="3264290"/>
                  </a:lnTo>
                  <a:lnTo>
                    <a:pt x="6787623" y="3264290"/>
                  </a:lnTo>
                  <a:lnTo>
                    <a:pt x="6787623" y="3233185"/>
                  </a:lnTo>
                  <a:lnTo>
                    <a:pt x="6685824" y="3233185"/>
                  </a:lnTo>
                  <a:lnTo>
                    <a:pt x="6685824" y="3199253"/>
                  </a:lnTo>
                  <a:lnTo>
                    <a:pt x="6544436" y="3199253"/>
                  </a:lnTo>
                  <a:lnTo>
                    <a:pt x="6544436" y="3165329"/>
                  </a:lnTo>
                  <a:lnTo>
                    <a:pt x="6425675" y="3165329"/>
                  </a:lnTo>
                  <a:lnTo>
                    <a:pt x="6425675" y="3142701"/>
                  </a:lnTo>
                  <a:lnTo>
                    <a:pt x="6388913" y="3142701"/>
                  </a:lnTo>
                  <a:lnTo>
                    <a:pt x="6388913" y="3097463"/>
                  </a:lnTo>
                  <a:lnTo>
                    <a:pt x="5597160" y="3097463"/>
                  </a:lnTo>
                  <a:lnTo>
                    <a:pt x="5597160" y="3029597"/>
                  </a:lnTo>
                  <a:lnTo>
                    <a:pt x="5452943" y="3029597"/>
                  </a:lnTo>
                  <a:lnTo>
                    <a:pt x="5452943" y="2970217"/>
                  </a:lnTo>
                  <a:lnTo>
                    <a:pt x="5232383" y="2970217"/>
                  </a:lnTo>
                  <a:lnTo>
                    <a:pt x="5232383" y="2936284"/>
                  </a:lnTo>
                  <a:lnTo>
                    <a:pt x="5107965" y="2936284"/>
                  </a:lnTo>
                  <a:lnTo>
                    <a:pt x="5107965" y="2907998"/>
                  </a:lnTo>
                  <a:lnTo>
                    <a:pt x="4929815" y="2907998"/>
                  </a:lnTo>
                  <a:lnTo>
                    <a:pt x="4929815" y="2842961"/>
                  </a:lnTo>
                  <a:lnTo>
                    <a:pt x="4785606" y="2842961"/>
                  </a:lnTo>
                  <a:lnTo>
                    <a:pt x="4785606" y="2803380"/>
                  </a:lnTo>
                  <a:lnTo>
                    <a:pt x="4579180" y="2803380"/>
                  </a:lnTo>
                  <a:lnTo>
                    <a:pt x="4579180" y="2769447"/>
                  </a:lnTo>
                  <a:lnTo>
                    <a:pt x="4403859" y="2769447"/>
                  </a:lnTo>
                  <a:lnTo>
                    <a:pt x="4403859" y="2664820"/>
                  </a:lnTo>
                  <a:lnTo>
                    <a:pt x="4321859" y="2664820"/>
                  </a:lnTo>
                  <a:lnTo>
                    <a:pt x="4321859" y="2613925"/>
                  </a:lnTo>
                  <a:lnTo>
                    <a:pt x="4265307" y="2613925"/>
                  </a:lnTo>
                  <a:lnTo>
                    <a:pt x="4265307" y="2563021"/>
                  </a:lnTo>
                  <a:lnTo>
                    <a:pt x="4197442" y="2563021"/>
                  </a:lnTo>
                  <a:lnTo>
                    <a:pt x="4197442" y="2503641"/>
                  </a:lnTo>
                  <a:lnTo>
                    <a:pt x="4047567" y="2503641"/>
                  </a:lnTo>
                  <a:lnTo>
                    <a:pt x="4047567" y="2404670"/>
                  </a:lnTo>
                  <a:lnTo>
                    <a:pt x="3993844" y="2404670"/>
                  </a:lnTo>
                  <a:lnTo>
                    <a:pt x="3993844" y="2393356"/>
                  </a:lnTo>
                  <a:lnTo>
                    <a:pt x="3914664" y="2393356"/>
                  </a:lnTo>
                  <a:lnTo>
                    <a:pt x="3914664" y="2339633"/>
                  </a:lnTo>
                  <a:lnTo>
                    <a:pt x="3849626" y="2339633"/>
                  </a:lnTo>
                  <a:lnTo>
                    <a:pt x="3849626" y="2280253"/>
                  </a:lnTo>
                  <a:lnTo>
                    <a:pt x="3753484" y="2280253"/>
                  </a:lnTo>
                  <a:lnTo>
                    <a:pt x="3753484" y="2232177"/>
                  </a:lnTo>
                  <a:lnTo>
                    <a:pt x="3708247" y="2232177"/>
                  </a:lnTo>
                  <a:lnTo>
                    <a:pt x="3708247" y="2186939"/>
                  </a:lnTo>
                  <a:lnTo>
                    <a:pt x="3597962" y="2186939"/>
                  </a:lnTo>
                  <a:lnTo>
                    <a:pt x="3597962" y="2164311"/>
                  </a:lnTo>
                  <a:lnTo>
                    <a:pt x="3498992" y="2164311"/>
                  </a:lnTo>
                  <a:lnTo>
                    <a:pt x="3498992" y="2127559"/>
                  </a:lnTo>
                  <a:lnTo>
                    <a:pt x="3422650" y="2127559"/>
                  </a:lnTo>
                  <a:lnTo>
                    <a:pt x="3422650" y="2087969"/>
                  </a:lnTo>
                  <a:lnTo>
                    <a:pt x="3371746" y="2087969"/>
                  </a:lnTo>
                  <a:lnTo>
                    <a:pt x="3371746" y="2065341"/>
                  </a:lnTo>
                  <a:lnTo>
                    <a:pt x="3306708" y="2065341"/>
                  </a:lnTo>
                  <a:lnTo>
                    <a:pt x="3306708" y="2037065"/>
                  </a:lnTo>
                  <a:lnTo>
                    <a:pt x="3250156" y="2037065"/>
                  </a:lnTo>
                  <a:lnTo>
                    <a:pt x="3250156" y="1997484"/>
                  </a:lnTo>
                  <a:lnTo>
                    <a:pt x="3142700" y="1997484"/>
                  </a:lnTo>
                  <a:lnTo>
                    <a:pt x="3142700" y="1940923"/>
                  </a:lnTo>
                  <a:lnTo>
                    <a:pt x="3080492" y="1940923"/>
                  </a:lnTo>
                  <a:lnTo>
                    <a:pt x="3080492" y="1923961"/>
                  </a:lnTo>
                  <a:lnTo>
                    <a:pt x="2823170" y="1923961"/>
                  </a:lnTo>
                  <a:lnTo>
                    <a:pt x="2823170" y="1867409"/>
                  </a:lnTo>
                  <a:lnTo>
                    <a:pt x="2786409" y="1867409"/>
                  </a:lnTo>
                  <a:lnTo>
                    <a:pt x="2786409" y="1824991"/>
                  </a:lnTo>
                  <a:lnTo>
                    <a:pt x="2744000" y="1824991"/>
                  </a:lnTo>
                  <a:lnTo>
                    <a:pt x="2744000" y="1754296"/>
                  </a:lnTo>
                  <a:lnTo>
                    <a:pt x="2681782" y="1754296"/>
                  </a:lnTo>
                  <a:lnTo>
                    <a:pt x="2681782" y="1714706"/>
                  </a:lnTo>
                  <a:lnTo>
                    <a:pt x="2628058" y="1714706"/>
                  </a:lnTo>
                  <a:lnTo>
                    <a:pt x="2628058" y="1692087"/>
                  </a:lnTo>
                  <a:lnTo>
                    <a:pt x="2605439" y="1692087"/>
                  </a:lnTo>
                  <a:lnTo>
                    <a:pt x="2605439" y="1660983"/>
                  </a:lnTo>
                  <a:lnTo>
                    <a:pt x="2514955" y="1660983"/>
                  </a:lnTo>
                  <a:lnTo>
                    <a:pt x="2514955" y="1635536"/>
                  </a:lnTo>
                  <a:lnTo>
                    <a:pt x="2387708" y="1635536"/>
                  </a:lnTo>
                  <a:lnTo>
                    <a:pt x="2387708" y="1584632"/>
                  </a:lnTo>
                  <a:lnTo>
                    <a:pt x="2308528" y="1584632"/>
                  </a:lnTo>
                  <a:lnTo>
                    <a:pt x="2308528" y="1522423"/>
                  </a:lnTo>
                  <a:lnTo>
                    <a:pt x="2243491" y="1522423"/>
                  </a:lnTo>
                  <a:lnTo>
                    <a:pt x="2243491" y="1485661"/>
                  </a:lnTo>
                  <a:lnTo>
                    <a:pt x="2198244" y="1485661"/>
                  </a:lnTo>
                  <a:lnTo>
                    <a:pt x="2198244" y="1437595"/>
                  </a:lnTo>
                  <a:lnTo>
                    <a:pt x="2096454" y="1437595"/>
                  </a:lnTo>
                  <a:lnTo>
                    <a:pt x="2096454" y="1403662"/>
                  </a:lnTo>
                  <a:lnTo>
                    <a:pt x="2045550" y="1403662"/>
                  </a:lnTo>
                  <a:lnTo>
                    <a:pt x="2045550" y="1355586"/>
                  </a:lnTo>
                  <a:lnTo>
                    <a:pt x="1997484" y="1355586"/>
                  </a:lnTo>
                  <a:lnTo>
                    <a:pt x="1997484" y="1313177"/>
                  </a:lnTo>
                  <a:lnTo>
                    <a:pt x="1969199" y="1313177"/>
                  </a:lnTo>
                  <a:lnTo>
                    <a:pt x="1969199" y="1270759"/>
                  </a:lnTo>
                  <a:lnTo>
                    <a:pt x="1904161" y="1270759"/>
                  </a:lnTo>
                  <a:lnTo>
                    <a:pt x="1904161" y="1197236"/>
                  </a:lnTo>
                  <a:lnTo>
                    <a:pt x="1873057" y="1197236"/>
                  </a:lnTo>
                  <a:lnTo>
                    <a:pt x="1873057" y="1109579"/>
                  </a:lnTo>
                  <a:lnTo>
                    <a:pt x="1822162" y="1109579"/>
                  </a:lnTo>
                  <a:lnTo>
                    <a:pt x="1822162" y="1081303"/>
                  </a:lnTo>
                  <a:lnTo>
                    <a:pt x="1737334" y="1081303"/>
                  </a:lnTo>
                  <a:lnTo>
                    <a:pt x="1737334" y="1036056"/>
                  </a:lnTo>
                  <a:lnTo>
                    <a:pt x="1689259" y="1036056"/>
                  </a:lnTo>
                  <a:lnTo>
                    <a:pt x="1689259" y="951229"/>
                  </a:lnTo>
                  <a:lnTo>
                    <a:pt x="1655326" y="951229"/>
                  </a:lnTo>
                  <a:lnTo>
                    <a:pt x="1655326" y="922950"/>
                  </a:lnTo>
                  <a:lnTo>
                    <a:pt x="1584631" y="922950"/>
                  </a:lnTo>
                  <a:lnTo>
                    <a:pt x="1584631" y="857912"/>
                  </a:lnTo>
                  <a:lnTo>
                    <a:pt x="1522422" y="857912"/>
                  </a:lnTo>
                  <a:lnTo>
                    <a:pt x="1522422" y="832463"/>
                  </a:lnTo>
                  <a:lnTo>
                    <a:pt x="1494147" y="832463"/>
                  </a:lnTo>
                  <a:lnTo>
                    <a:pt x="1494147" y="807014"/>
                  </a:lnTo>
                  <a:lnTo>
                    <a:pt x="1412147" y="807014"/>
                  </a:lnTo>
                  <a:lnTo>
                    <a:pt x="1412147" y="770253"/>
                  </a:lnTo>
                  <a:lnTo>
                    <a:pt x="1341453" y="770253"/>
                  </a:lnTo>
                  <a:lnTo>
                    <a:pt x="1341453" y="716527"/>
                  </a:lnTo>
                  <a:lnTo>
                    <a:pt x="1299034" y="716527"/>
                  </a:lnTo>
                  <a:lnTo>
                    <a:pt x="1299034" y="659973"/>
                  </a:lnTo>
                  <a:lnTo>
                    <a:pt x="1202893" y="659973"/>
                  </a:lnTo>
                  <a:lnTo>
                    <a:pt x="1202893" y="623213"/>
                  </a:lnTo>
                  <a:lnTo>
                    <a:pt x="1132198" y="623213"/>
                  </a:lnTo>
                  <a:lnTo>
                    <a:pt x="1132198" y="592108"/>
                  </a:lnTo>
                  <a:lnTo>
                    <a:pt x="1112408" y="592108"/>
                  </a:lnTo>
                  <a:lnTo>
                    <a:pt x="1112408" y="555347"/>
                  </a:lnTo>
                  <a:lnTo>
                    <a:pt x="1033228" y="555347"/>
                  </a:lnTo>
                  <a:lnTo>
                    <a:pt x="1033228" y="524243"/>
                  </a:lnTo>
                  <a:lnTo>
                    <a:pt x="903156" y="524243"/>
                  </a:lnTo>
                  <a:lnTo>
                    <a:pt x="903156" y="493138"/>
                  </a:lnTo>
                  <a:lnTo>
                    <a:pt x="775909" y="493138"/>
                  </a:lnTo>
                  <a:lnTo>
                    <a:pt x="775909" y="464861"/>
                  </a:lnTo>
                  <a:lnTo>
                    <a:pt x="674111" y="464861"/>
                  </a:lnTo>
                  <a:lnTo>
                    <a:pt x="674111" y="433756"/>
                  </a:lnTo>
                  <a:lnTo>
                    <a:pt x="628868" y="433756"/>
                  </a:lnTo>
                  <a:lnTo>
                    <a:pt x="628868" y="405479"/>
                  </a:lnTo>
                  <a:lnTo>
                    <a:pt x="594936" y="405479"/>
                  </a:lnTo>
                  <a:lnTo>
                    <a:pt x="594936" y="368719"/>
                  </a:lnTo>
                  <a:lnTo>
                    <a:pt x="555348" y="368719"/>
                  </a:lnTo>
                  <a:lnTo>
                    <a:pt x="555348" y="346097"/>
                  </a:lnTo>
                  <a:lnTo>
                    <a:pt x="512932" y="346097"/>
                  </a:lnTo>
                  <a:lnTo>
                    <a:pt x="512932" y="323475"/>
                  </a:lnTo>
                  <a:lnTo>
                    <a:pt x="326303" y="323475"/>
                  </a:lnTo>
                  <a:lnTo>
                    <a:pt x="326303" y="221677"/>
                  </a:lnTo>
                  <a:lnTo>
                    <a:pt x="247127" y="221677"/>
                  </a:lnTo>
                  <a:lnTo>
                    <a:pt x="247127" y="196228"/>
                  </a:lnTo>
                  <a:lnTo>
                    <a:pt x="187745" y="196228"/>
                  </a:lnTo>
                  <a:lnTo>
                    <a:pt x="187745" y="162296"/>
                  </a:lnTo>
                  <a:lnTo>
                    <a:pt x="167951" y="162296"/>
                  </a:lnTo>
                  <a:lnTo>
                    <a:pt x="167951" y="100086"/>
                  </a:lnTo>
                  <a:lnTo>
                    <a:pt x="119880" y="100086"/>
                  </a:lnTo>
                  <a:lnTo>
                    <a:pt x="119880" y="52015"/>
                  </a:lnTo>
                  <a:lnTo>
                    <a:pt x="57671" y="52015"/>
                  </a:lnTo>
                  <a:lnTo>
                    <a:pt x="57671" y="6772"/>
                  </a:lnTo>
                  <a:lnTo>
                    <a:pt x="6772" y="6772"/>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10" name="Freeform: Shape 142">
              <a:extLst>
                <a:ext uri="{FF2B5EF4-FFF2-40B4-BE49-F238E27FC236}">
                  <a16:creationId xmlns:a16="http://schemas.microsoft.com/office/drawing/2014/main" id="{FEDC1917-B1A6-42C6-AF59-54E8FEC5935B}"/>
                </a:ext>
              </a:extLst>
            </p:cNvPr>
            <p:cNvSpPr/>
            <p:nvPr/>
          </p:nvSpPr>
          <p:spPr>
            <a:xfrm>
              <a:off x="1190918" y="2166923"/>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11" name="Freeform: Shape 143">
              <a:extLst>
                <a:ext uri="{FF2B5EF4-FFF2-40B4-BE49-F238E27FC236}">
                  <a16:creationId xmlns:a16="http://schemas.microsoft.com/office/drawing/2014/main" id="{F9C107FB-9A3B-4D3A-A1E1-91B5C36A85F8}"/>
                </a:ext>
              </a:extLst>
            </p:cNvPr>
            <p:cNvSpPr/>
            <p:nvPr/>
          </p:nvSpPr>
          <p:spPr>
            <a:xfrm>
              <a:off x="314328" y="1867185"/>
              <a:ext cx="74191" cy="9274"/>
            </a:xfrm>
            <a:custGeom>
              <a:avLst/>
              <a:gdLst>
                <a:gd name="connsiteX0" fmla="*/ 5203 w 74190"/>
                <a:gd name="connsiteY0" fmla="*/ 5203 h 9273"/>
                <a:gd name="connsiteX1" fmla="*/ 75305 w 74190"/>
                <a:gd name="connsiteY1" fmla="*/ 5203 h 9273"/>
              </a:gdLst>
              <a:ahLst/>
              <a:cxnLst>
                <a:cxn ang="0">
                  <a:pos x="connsiteX0" y="connsiteY0"/>
                </a:cxn>
                <a:cxn ang="0">
                  <a:pos x="connsiteX1" y="connsiteY1"/>
                </a:cxn>
              </a:cxnLst>
              <a:rect l="l" t="t" r="r" b="b"/>
              <a:pathLst>
                <a:path w="74190" h="9273">
                  <a:moveTo>
                    <a:pt x="5203" y="5203"/>
                  </a:moveTo>
                  <a:lnTo>
                    <a:pt x="75305" y="5203"/>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12" name="Freeform: Shape 144">
              <a:extLst>
                <a:ext uri="{FF2B5EF4-FFF2-40B4-BE49-F238E27FC236}">
                  <a16:creationId xmlns:a16="http://schemas.microsoft.com/office/drawing/2014/main" id="{5AB1B1DD-C968-4CC1-B285-73207D68F890}"/>
                </a:ext>
              </a:extLst>
            </p:cNvPr>
            <p:cNvSpPr/>
            <p:nvPr/>
          </p:nvSpPr>
          <p:spPr>
            <a:xfrm>
              <a:off x="1927974" y="2813124"/>
              <a:ext cx="74191" cy="9274"/>
            </a:xfrm>
            <a:custGeom>
              <a:avLst/>
              <a:gdLst>
                <a:gd name="connsiteX0" fmla="*/ 5203 w 74190"/>
                <a:gd name="connsiteY0" fmla="*/ 5203 h 9273"/>
                <a:gd name="connsiteX1" fmla="*/ 75304 w 74190"/>
                <a:gd name="connsiteY1" fmla="*/ 5203 h 9273"/>
              </a:gdLst>
              <a:ahLst/>
              <a:cxnLst>
                <a:cxn ang="0">
                  <a:pos x="connsiteX0" y="connsiteY0"/>
                </a:cxn>
                <a:cxn ang="0">
                  <a:pos x="connsiteX1" y="connsiteY1"/>
                </a:cxn>
              </a:cxnLst>
              <a:rect l="l" t="t" r="r" b="b"/>
              <a:pathLst>
                <a:path w="74190" h="9273">
                  <a:moveTo>
                    <a:pt x="5203" y="5203"/>
                  </a:moveTo>
                  <a:lnTo>
                    <a:pt x="75304" y="5203"/>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13" name="Freeform: Shape 145">
              <a:extLst>
                <a:ext uri="{FF2B5EF4-FFF2-40B4-BE49-F238E27FC236}">
                  <a16:creationId xmlns:a16="http://schemas.microsoft.com/office/drawing/2014/main" id="{0D075BA6-98E0-4FA2-9758-856F0267AF6A}"/>
                </a:ext>
              </a:extLst>
            </p:cNvPr>
            <p:cNvSpPr/>
            <p:nvPr/>
          </p:nvSpPr>
          <p:spPr>
            <a:xfrm>
              <a:off x="277233" y="1811542"/>
              <a:ext cx="74191" cy="9274"/>
            </a:xfrm>
            <a:custGeom>
              <a:avLst/>
              <a:gdLst>
                <a:gd name="connsiteX0" fmla="*/ 5203 w 74190"/>
                <a:gd name="connsiteY0" fmla="*/ 5203 h 9273"/>
                <a:gd name="connsiteX1" fmla="*/ 75305 w 74190"/>
                <a:gd name="connsiteY1" fmla="*/ 5203 h 9273"/>
              </a:gdLst>
              <a:ahLst/>
              <a:cxnLst>
                <a:cxn ang="0">
                  <a:pos x="connsiteX0" y="connsiteY0"/>
                </a:cxn>
                <a:cxn ang="0">
                  <a:pos x="connsiteX1" y="connsiteY1"/>
                </a:cxn>
              </a:cxnLst>
              <a:rect l="l" t="t" r="r" b="b"/>
              <a:pathLst>
                <a:path w="74190" h="9273">
                  <a:moveTo>
                    <a:pt x="5203" y="5203"/>
                  </a:moveTo>
                  <a:lnTo>
                    <a:pt x="75305" y="5203"/>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14" name="Freeform: Shape 146">
              <a:extLst>
                <a:ext uri="{FF2B5EF4-FFF2-40B4-BE49-F238E27FC236}">
                  <a16:creationId xmlns:a16="http://schemas.microsoft.com/office/drawing/2014/main" id="{C470F6B6-6325-48A1-819C-5E07084C8355}"/>
                </a:ext>
              </a:extLst>
            </p:cNvPr>
            <p:cNvSpPr/>
            <p:nvPr/>
          </p:nvSpPr>
          <p:spPr>
            <a:xfrm>
              <a:off x="1951372" y="2778996"/>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15" name="Freeform: Shape 147">
              <a:extLst>
                <a:ext uri="{FF2B5EF4-FFF2-40B4-BE49-F238E27FC236}">
                  <a16:creationId xmlns:a16="http://schemas.microsoft.com/office/drawing/2014/main" id="{091B47D0-FCDD-43E1-85D2-FDA42DCC9BE3}"/>
                </a:ext>
              </a:extLst>
            </p:cNvPr>
            <p:cNvSpPr/>
            <p:nvPr/>
          </p:nvSpPr>
          <p:spPr>
            <a:xfrm>
              <a:off x="2118301" y="2945925"/>
              <a:ext cx="9274" cy="74191"/>
            </a:xfrm>
            <a:custGeom>
              <a:avLst/>
              <a:gdLst>
                <a:gd name="connsiteX0" fmla="*/ 5203 w 9273"/>
                <a:gd name="connsiteY0" fmla="*/ 5203 h 74190"/>
                <a:gd name="connsiteX1" fmla="*/ 5203 w 9273"/>
                <a:gd name="connsiteY1" fmla="*/ 75313 h 74190"/>
              </a:gdLst>
              <a:ahLst/>
              <a:cxnLst>
                <a:cxn ang="0">
                  <a:pos x="connsiteX0" y="connsiteY0"/>
                </a:cxn>
                <a:cxn ang="0">
                  <a:pos x="connsiteX1" y="connsiteY1"/>
                </a:cxn>
              </a:cxnLst>
              <a:rect l="l" t="t" r="r" b="b"/>
              <a:pathLst>
                <a:path w="9273" h="74190">
                  <a:moveTo>
                    <a:pt x="5203" y="5203"/>
                  </a:moveTo>
                  <a:lnTo>
                    <a:pt x="5203" y="75313"/>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16" name="Freeform: Shape 148">
              <a:extLst>
                <a:ext uri="{FF2B5EF4-FFF2-40B4-BE49-F238E27FC236}">
                  <a16:creationId xmlns:a16="http://schemas.microsoft.com/office/drawing/2014/main" id="{80820F9F-9960-45AE-BD42-0BE486033A49}"/>
                </a:ext>
              </a:extLst>
            </p:cNvPr>
            <p:cNvSpPr/>
            <p:nvPr/>
          </p:nvSpPr>
          <p:spPr>
            <a:xfrm>
              <a:off x="3750496" y="3780580"/>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17" name="Freeform: Shape 149">
              <a:extLst>
                <a:ext uri="{FF2B5EF4-FFF2-40B4-BE49-F238E27FC236}">
                  <a16:creationId xmlns:a16="http://schemas.microsoft.com/office/drawing/2014/main" id="{EA22D32F-877B-46F7-851D-2E7B80BB48CD}"/>
                </a:ext>
              </a:extLst>
            </p:cNvPr>
            <p:cNvSpPr/>
            <p:nvPr/>
          </p:nvSpPr>
          <p:spPr>
            <a:xfrm>
              <a:off x="3715450" y="3815635"/>
              <a:ext cx="74191" cy="9274"/>
            </a:xfrm>
            <a:custGeom>
              <a:avLst/>
              <a:gdLst>
                <a:gd name="connsiteX0" fmla="*/ 75304 w 74190"/>
                <a:gd name="connsiteY0" fmla="*/ 5203 h 9273"/>
                <a:gd name="connsiteX1" fmla="*/ 5203 w 74190"/>
                <a:gd name="connsiteY1" fmla="*/ 5203 h 9273"/>
              </a:gdLst>
              <a:ahLst/>
              <a:cxnLst>
                <a:cxn ang="0">
                  <a:pos x="connsiteX0" y="connsiteY0"/>
                </a:cxn>
                <a:cxn ang="0">
                  <a:pos x="connsiteX1" y="connsiteY1"/>
                </a:cxn>
              </a:cxnLst>
              <a:rect l="l" t="t" r="r" b="b"/>
              <a:pathLst>
                <a:path w="74190" h="9273">
                  <a:moveTo>
                    <a:pt x="75304" y="5203"/>
                  </a:moveTo>
                  <a:lnTo>
                    <a:pt x="5203" y="5203"/>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18" name="Freeform: Shape 150">
              <a:extLst>
                <a:ext uri="{FF2B5EF4-FFF2-40B4-BE49-F238E27FC236}">
                  <a16:creationId xmlns:a16="http://schemas.microsoft.com/office/drawing/2014/main" id="{3525D319-6BA1-496B-B16A-7E166971AF0C}"/>
                </a:ext>
              </a:extLst>
            </p:cNvPr>
            <p:cNvSpPr/>
            <p:nvPr/>
          </p:nvSpPr>
          <p:spPr>
            <a:xfrm>
              <a:off x="3935972" y="3910413"/>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19" name="Freeform: Shape 151">
              <a:extLst>
                <a:ext uri="{FF2B5EF4-FFF2-40B4-BE49-F238E27FC236}">
                  <a16:creationId xmlns:a16="http://schemas.microsoft.com/office/drawing/2014/main" id="{323B0F74-AEB9-4595-B819-48771B923400}"/>
                </a:ext>
              </a:extLst>
            </p:cNvPr>
            <p:cNvSpPr/>
            <p:nvPr/>
          </p:nvSpPr>
          <p:spPr>
            <a:xfrm>
              <a:off x="4140006" y="4021699"/>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20" name="Freeform: Shape 152">
              <a:extLst>
                <a:ext uri="{FF2B5EF4-FFF2-40B4-BE49-F238E27FC236}">
                  <a16:creationId xmlns:a16="http://schemas.microsoft.com/office/drawing/2014/main" id="{360DE6CE-8D3E-44EC-AB6B-494B06DC9C6E}"/>
                </a:ext>
              </a:extLst>
            </p:cNvPr>
            <p:cNvSpPr/>
            <p:nvPr/>
          </p:nvSpPr>
          <p:spPr>
            <a:xfrm>
              <a:off x="4325483" y="4170081"/>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21" name="Freeform: Shape 153">
              <a:extLst>
                <a:ext uri="{FF2B5EF4-FFF2-40B4-BE49-F238E27FC236}">
                  <a16:creationId xmlns:a16="http://schemas.microsoft.com/office/drawing/2014/main" id="{72463EAC-F8F4-415D-9487-526642A5A88D}"/>
                </a:ext>
              </a:extLst>
            </p:cNvPr>
            <p:cNvSpPr/>
            <p:nvPr/>
          </p:nvSpPr>
          <p:spPr>
            <a:xfrm>
              <a:off x="4510960" y="4281367"/>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22" name="Freeform: Shape 154">
              <a:extLst>
                <a:ext uri="{FF2B5EF4-FFF2-40B4-BE49-F238E27FC236}">
                  <a16:creationId xmlns:a16="http://schemas.microsoft.com/office/drawing/2014/main" id="{4364F79A-8A41-442C-BA77-60E5CAFD0853}"/>
                </a:ext>
              </a:extLst>
            </p:cNvPr>
            <p:cNvSpPr/>
            <p:nvPr/>
          </p:nvSpPr>
          <p:spPr>
            <a:xfrm>
              <a:off x="4548055" y="4281367"/>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23" name="Freeform: Shape 155">
              <a:extLst>
                <a:ext uri="{FF2B5EF4-FFF2-40B4-BE49-F238E27FC236}">
                  <a16:creationId xmlns:a16="http://schemas.microsoft.com/office/drawing/2014/main" id="{74CB9FC0-74D8-4ADD-ADD2-68409D134C3A}"/>
                </a:ext>
              </a:extLst>
            </p:cNvPr>
            <p:cNvSpPr/>
            <p:nvPr/>
          </p:nvSpPr>
          <p:spPr>
            <a:xfrm>
              <a:off x="4826270" y="4355557"/>
              <a:ext cx="9274" cy="74191"/>
            </a:xfrm>
            <a:custGeom>
              <a:avLst/>
              <a:gdLst>
                <a:gd name="connsiteX0" fmla="*/ 5203 w 9273"/>
                <a:gd name="connsiteY0" fmla="*/ 5203 h 74190"/>
                <a:gd name="connsiteX1" fmla="*/ 5203 w 9273"/>
                <a:gd name="connsiteY1" fmla="*/ 75313 h 74190"/>
              </a:gdLst>
              <a:ahLst/>
              <a:cxnLst>
                <a:cxn ang="0">
                  <a:pos x="connsiteX0" y="connsiteY0"/>
                </a:cxn>
                <a:cxn ang="0">
                  <a:pos x="connsiteX1" y="connsiteY1"/>
                </a:cxn>
              </a:cxnLst>
              <a:rect l="l" t="t" r="r" b="b"/>
              <a:pathLst>
                <a:path w="9273" h="74190">
                  <a:moveTo>
                    <a:pt x="5203" y="5203"/>
                  </a:moveTo>
                  <a:lnTo>
                    <a:pt x="5203" y="75313"/>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24" name="Freeform: Shape 156">
              <a:extLst>
                <a:ext uri="{FF2B5EF4-FFF2-40B4-BE49-F238E27FC236}">
                  <a16:creationId xmlns:a16="http://schemas.microsoft.com/office/drawing/2014/main" id="{F7ED51AA-0EC6-4F40-9C9B-07FA0E3AD506}"/>
                </a:ext>
              </a:extLst>
            </p:cNvPr>
            <p:cNvSpPr/>
            <p:nvPr/>
          </p:nvSpPr>
          <p:spPr>
            <a:xfrm>
              <a:off x="4881913" y="4355557"/>
              <a:ext cx="9274" cy="74191"/>
            </a:xfrm>
            <a:custGeom>
              <a:avLst/>
              <a:gdLst>
                <a:gd name="connsiteX0" fmla="*/ 5203 w 9273"/>
                <a:gd name="connsiteY0" fmla="*/ 5203 h 74190"/>
                <a:gd name="connsiteX1" fmla="*/ 5203 w 9273"/>
                <a:gd name="connsiteY1" fmla="*/ 75313 h 74190"/>
              </a:gdLst>
              <a:ahLst/>
              <a:cxnLst>
                <a:cxn ang="0">
                  <a:pos x="connsiteX0" y="connsiteY0"/>
                </a:cxn>
                <a:cxn ang="0">
                  <a:pos x="connsiteX1" y="connsiteY1"/>
                </a:cxn>
              </a:cxnLst>
              <a:rect l="l" t="t" r="r" b="b"/>
              <a:pathLst>
                <a:path w="9273" h="74190">
                  <a:moveTo>
                    <a:pt x="5203" y="5203"/>
                  </a:moveTo>
                  <a:lnTo>
                    <a:pt x="5203" y="75313"/>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25" name="Freeform: Shape 157">
              <a:extLst>
                <a:ext uri="{FF2B5EF4-FFF2-40B4-BE49-F238E27FC236}">
                  <a16:creationId xmlns:a16="http://schemas.microsoft.com/office/drawing/2014/main" id="{5ABEA98E-3A6F-438C-9B53-5077755FEC20}"/>
                </a:ext>
              </a:extLst>
            </p:cNvPr>
            <p:cNvSpPr/>
            <p:nvPr/>
          </p:nvSpPr>
          <p:spPr>
            <a:xfrm>
              <a:off x="5215771" y="4448305"/>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26" name="Freeform: Shape 158">
              <a:extLst>
                <a:ext uri="{FF2B5EF4-FFF2-40B4-BE49-F238E27FC236}">
                  <a16:creationId xmlns:a16="http://schemas.microsoft.com/office/drawing/2014/main" id="{FA1A990E-18B8-4DFF-AFC0-42AA0CD2C5F6}"/>
                </a:ext>
              </a:extLst>
            </p:cNvPr>
            <p:cNvSpPr/>
            <p:nvPr/>
          </p:nvSpPr>
          <p:spPr>
            <a:xfrm>
              <a:off x="5180725" y="4483351"/>
              <a:ext cx="74191" cy="9274"/>
            </a:xfrm>
            <a:custGeom>
              <a:avLst/>
              <a:gdLst>
                <a:gd name="connsiteX0" fmla="*/ 5203 w 74190"/>
                <a:gd name="connsiteY0" fmla="*/ 5203 h 9273"/>
                <a:gd name="connsiteX1" fmla="*/ 75303 w 74190"/>
                <a:gd name="connsiteY1" fmla="*/ 5203 h 9273"/>
              </a:gdLst>
              <a:ahLst/>
              <a:cxnLst>
                <a:cxn ang="0">
                  <a:pos x="connsiteX0" y="connsiteY0"/>
                </a:cxn>
                <a:cxn ang="0">
                  <a:pos x="connsiteX1" y="connsiteY1"/>
                </a:cxn>
              </a:cxnLst>
              <a:rect l="l" t="t" r="r" b="b"/>
              <a:pathLst>
                <a:path w="74190" h="9273">
                  <a:moveTo>
                    <a:pt x="5203" y="5203"/>
                  </a:moveTo>
                  <a:lnTo>
                    <a:pt x="75303" y="5203"/>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27" name="Freeform: Shape 5119">
              <a:extLst>
                <a:ext uri="{FF2B5EF4-FFF2-40B4-BE49-F238E27FC236}">
                  <a16:creationId xmlns:a16="http://schemas.microsoft.com/office/drawing/2014/main" id="{0F5B7FE6-A17C-4F05-9ACF-D1364DF92302}"/>
                </a:ext>
              </a:extLst>
            </p:cNvPr>
            <p:cNvSpPr/>
            <p:nvPr/>
          </p:nvSpPr>
          <p:spPr>
            <a:xfrm>
              <a:off x="5551678" y="4594637"/>
              <a:ext cx="74191" cy="9274"/>
            </a:xfrm>
            <a:custGeom>
              <a:avLst/>
              <a:gdLst>
                <a:gd name="connsiteX0" fmla="*/ 5203 w 74190"/>
                <a:gd name="connsiteY0" fmla="*/ 5203 h 9273"/>
                <a:gd name="connsiteX1" fmla="*/ 75303 w 74190"/>
                <a:gd name="connsiteY1" fmla="*/ 5203 h 9273"/>
              </a:gdLst>
              <a:ahLst/>
              <a:cxnLst>
                <a:cxn ang="0">
                  <a:pos x="connsiteX0" y="connsiteY0"/>
                </a:cxn>
                <a:cxn ang="0">
                  <a:pos x="connsiteX1" y="connsiteY1"/>
                </a:cxn>
              </a:cxnLst>
              <a:rect l="l" t="t" r="r" b="b"/>
              <a:pathLst>
                <a:path w="74190" h="9273">
                  <a:moveTo>
                    <a:pt x="5203" y="5203"/>
                  </a:moveTo>
                  <a:lnTo>
                    <a:pt x="75303" y="5203"/>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28" name="Freeform: Shape 5120">
              <a:extLst>
                <a:ext uri="{FF2B5EF4-FFF2-40B4-BE49-F238E27FC236}">
                  <a16:creationId xmlns:a16="http://schemas.microsoft.com/office/drawing/2014/main" id="{2C663682-9884-4E9D-A56E-D248DB3C726D}"/>
                </a:ext>
              </a:extLst>
            </p:cNvPr>
            <p:cNvSpPr/>
            <p:nvPr/>
          </p:nvSpPr>
          <p:spPr>
            <a:xfrm>
              <a:off x="7443550" y="4872852"/>
              <a:ext cx="74191" cy="9274"/>
            </a:xfrm>
            <a:custGeom>
              <a:avLst/>
              <a:gdLst>
                <a:gd name="connsiteX0" fmla="*/ 5203 w 74190"/>
                <a:gd name="connsiteY0" fmla="*/ 5203 h 9273"/>
                <a:gd name="connsiteX1" fmla="*/ 75304 w 74190"/>
                <a:gd name="connsiteY1" fmla="*/ 5203 h 9273"/>
              </a:gdLst>
              <a:ahLst/>
              <a:cxnLst>
                <a:cxn ang="0">
                  <a:pos x="connsiteX0" y="connsiteY0"/>
                </a:cxn>
                <a:cxn ang="0">
                  <a:pos x="connsiteX1" y="connsiteY1"/>
                </a:cxn>
              </a:cxnLst>
              <a:rect l="l" t="t" r="r" b="b"/>
              <a:pathLst>
                <a:path w="74190" h="9273">
                  <a:moveTo>
                    <a:pt x="5203" y="5203"/>
                  </a:moveTo>
                  <a:lnTo>
                    <a:pt x="75304" y="5203"/>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29" name="Freeform: Shape 5123">
              <a:extLst>
                <a:ext uri="{FF2B5EF4-FFF2-40B4-BE49-F238E27FC236}">
                  <a16:creationId xmlns:a16="http://schemas.microsoft.com/office/drawing/2014/main" id="{F8BFFFB8-5B65-4617-AFC4-B3CB797C2969}"/>
                </a:ext>
              </a:extLst>
            </p:cNvPr>
            <p:cNvSpPr/>
            <p:nvPr/>
          </p:nvSpPr>
          <p:spPr>
            <a:xfrm>
              <a:off x="5401248" y="4466853"/>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30" name="Freeform: Shape 5124">
              <a:extLst>
                <a:ext uri="{FF2B5EF4-FFF2-40B4-BE49-F238E27FC236}">
                  <a16:creationId xmlns:a16="http://schemas.microsoft.com/office/drawing/2014/main" id="{F0B3EABE-B32B-4637-9C6E-5EAF1D007153}"/>
                </a:ext>
              </a:extLst>
            </p:cNvPr>
            <p:cNvSpPr/>
            <p:nvPr/>
          </p:nvSpPr>
          <p:spPr>
            <a:xfrm>
              <a:off x="5660924" y="4596686"/>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31" name="Freeform: Shape 5125">
              <a:extLst>
                <a:ext uri="{FF2B5EF4-FFF2-40B4-BE49-F238E27FC236}">
                  <a16:creationId xmlns:a16="http://schemas.microsoft.com/office/drawing/2014/main" id="{28ED9A24-5F08-46C3-A35E-3E75021CDFBC}"/>
                </a:ext>
              </a:extLst>
            </p:cNvPr>
            <p:cNvSpPr/>
            <p:nvPr/>
          </p:nvSpPr>
          <p:spPr>
            <a:xfrm>
              <a:off x="6198806" y="4596686"/>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32" name="Freeform: Shape 5126">
              <a:extLst>
                <a:ext uri="{FF2B5EF4-FFF2-40B4-BE49-F238E27FC236}">
                  <a16:creationId xmlns:a16="http://schemas.microsoft.com/office/drawing/2014/main" id="{D4E77921-BE89-4849-A1CD-208573BD0374}"/>
                </a:ext>
              </a:extLst>
            </p:cNvPr>
            <p:cNvSpPr/>
            <p:nvPr/>
          </p:nvSpPr>
          <p:spPr>
            <a:xfrm>
              <a:off x="6458474" y="4670877"/>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33" name="Freeform: Shape 5127">
              <a:extLst>
                <a:ext uri="{FF2B5EF4-FFF2-40B4-BE49-F238E27FC236}">
                  <a16:creationId xmlns:a16="http://schemas.microsoft.com/office/drawing/2014/main" id="{B1B95FB0-0130-47C3-8EDD-CA3823319148}"/>
                </a:ext>
              </a:extLst>
            </p:cNvPr>
            <p:cNvSpPr/>
            <p:nvPr/>
          </p:nvSpPr>
          <p:spPr>
            <a:xfrm>
              <a:off x="6903618" y="4819258"/>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34" name="Freeform: Shape 5128">
              <a:extLst>
                <a:ext uri="{FF2B5EF4-FFF2-40B4-BE49-F238E27FC236}">
                  <a16:creationId xmlns:a16="http://schemas.microsoft.com/office/drawing/2014/main" id="{5F770F07-0C5B-425D-9087-97E8C4A67A25}"/>
                </a:ext>
              </a:extLst>
            </p:cNvPr>
            <p:cNvSpPr/>
            <p:nvPr/>
          </p:nvSpPr>
          <p:spPr>
            <a:xfrm>
              <a:off x="7256033" y="4819258"/>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35" name="Freeform: Shape 5129">
              <a:extLst>
                <a:ext uri="{FF2B5EF4-FFF2-40B4-BE49-F238E27FC236}">
                  <a16:creationId xmlns:a16="http://schemas.microsoft.com/office/drawing/2014/main" id="{F65782F3-062C-469A-BC19-2B3229457627}"/>
                </a:ext>
              </a:extLst>
            </p:cNvPr>
            <p:cNvSpPr/>
            <p:nvPr/>
          </p:nvSpPr>
          <p:spPr>
            <a:xfrm>
              <a:off x="7626986" y="4893449"/>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36" name="Freeform: Shape 5130">
              <a:extLst>
                <a:ext uri="{FF2B5EF4-FFF2-40B4-BE49-F238E27FC236}">
                  <a16:creationId xmlns:a16="http://schemas.microsoft.com/office/drawing/2014/main" id="{CDE64977-ABC1-4C05-A981-CE1BB130AFA5}"/>
                </a:ext>
              </a:extLst>
            </p:cNvPr>
            <p:cNvSpPr/>
            <p:nvPr/>
          </p:nvSpPr>
          <p:spPr>
            <a:xfrm>
              <a:off x="7664082" y="4893449"/>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37" name="Freeform: Shape 5131">
              <a:extLst>
                <a:ext uri="{FF2B5EF4-FFF2-40B4-BE49-F238E27FC236}">
                  <a16:creationId xmlns:a16="http://schemas.microsoft.com/office/drawing/2014/main" id="{F72BBAB9-8D65-4A9F-A304-170CD73EC5A2}"/>
                </a:ext>
              </a:extLst>
            </p:cNvPr>
            <p:cNvSpPr/>
            <p:nvPr/>
          </p:nvSpPr>
          <p:spPr>
            <a:xfrm>
              <a:off x="7775368" y="4893449"/>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38" name="Freeform: Shape 5132">
              <a:extLst>
                <a:ext uri="{FF2B5EF4-FFF2-40B4-BE49-F238E27FC236}">
                  <a16:creationId xmlns:a16="http://schemas.microsoft.com/office/drawing/2014/main" id="{E1660747-30BE-4282-83EC-6C2B480B48B3}"/>
                </a:ext>
              </a:extLst>
            </p:cNvPr>
            <p:cNvSpPr/>
            <p:nvPr/>
          </p:nvSpPr>
          <p:spPr>
            <a:xfrm>
              <a:off x="7997940" y="4893449"/>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39" name="Freeform: Shape 5133">
              <a:extLst>
                <a:ext uri="{FF2B5EF4-FFF2-40B4-BE49-F238E27FC236}">
                  <a16:creationId xmlns:a16="http://schemas.microsoft.com/office/drawing/2014/main" id="{4B9BCF4F-B490-4BF6-BC68-42BC7824DA09}"/>
                </a:ext>
              </a:extLst>
            </p:cNvPr>
            <p:cNvSpPr/>
            <p:nvPr/>
          </p:nvSpPr>
          <p:spPr>
            <a:xfrm>
              <a:off x="8164869" y="4893449"/>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40" name="Freeform: Shape 5134">
              <a:extLst>
                <a:ext uri="{FF2B5EF4-FFF2-40B4-BE49-F238E27FC236}">
                  <a16:creationId xmlns:a16="http://schemas.microsoft.com/office/drawing/2014/main" id="{AAF66BE7-54DA-41B4-BC6E-41448B1BE02C}"/>
                </a:ext>
              </a:extLst>
            </p:cNvPr>
            <p:cNvSpPr/>
            <p:nvPr/>
          </p:nvSpPr>
          <p:spPr>
            <a:xfrm>
              <a:off x="8257607" y="4874901"/>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41" name="Freeform: Shape 5135">
              <a:extLst>
                <a:ext uri="{FF2B5EF4-FFF2-40B4-BE49-F238E27FC236}">
                  <a16:creationId xmlns:a16="http://schemas.microsoft.com/office/drawing/2014/main" id="{541E091A-E8BF-477E-9E66-75FE0E562378}"/>
                </a:ext>
              </a:extLst>
            </p:cNvPr>
            <p:cNvSpPr/>
            <p:nvPr/>
          </p:nvSpPr>
          <p:spPr>
            <a:xfrm>
              <a:off x="8257607" y="4893449"/>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42" name="Freeform: Shape 5136">
              <a:extLst>
                <a:ext uri="{FF2B5EF4-FFF2-40B4-BE49-F238E27FC236}">
                  <a16:creationId xmlns:a16="http://schemas.microsoft.com/office/drawing/2014/main" id="{F701A4E5-B406-45FD-A8CC-953DE622DA26}"/>
                </a:ext>
              </a:extLst>
            </p:cNvPr>
            <p:cNvSpPr/>
            <p:nvPr/>
          </p:nvSpPr>
          <p:spPr>
            <a:xfrm>
              <a:off x="8591474" y="4893449"/>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43" name="Freeform: Shape 5137">
              <a:extLst>
                <a:ext uri="{FF2B5EF4-FFF2-40B4-BE49-F238E27FC236}">
                  <a16:creationId xmlns:a16="http://schemas.microsoft.com/office/drawing/2014/main" id="{91583777-C833-4EA5-B64D-C17079D92560}"/>
                </a:ext>
              </a:extLst>
            </p:cNvPr>
            <p:cNvSpPr/>
            <p:nvPr/>
          </p:nvSpPr>
          <p:spPr>
            <a:xfrm>
              <a:off x="8647117" y="4893449"/>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44" name="Freeform: Shape 5138">
              <a:extLst>
                <a:ext uri="{FF2B5EF4-FFF2-40B4-BE49-F238E27FC236}">
                  <a16:creationId xmlns:a16="http://schemas.microsoft.com/office/drawing/2014/main" id="{DC52ECB7-BD02-433F-9F99-836447D42B14}"/>
                </a:ext>
              </a:extLst>
            </p:cNvPr>
            <p:cNvSpPr/>
            <p:nvPr/>
          </p:nvSpPr>
          <p:spPr>
            <a:xfrm>
              <a:off x="8795498" y="5097473"/>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45" name="Freeform: Shape 5139">
              <a:extLst>
                <a:ext uri="{FF2B5EF4-FFF2-40B4-BE49-F238E27FC236}">
                  <a16:creationId xmlns:a16="http://schemas.microsoft.com/office/drawing/2014/main" id="{913AEE12-2DA4-4766-B106-93131FE9EBB2}"/>
                </a:ext>
              </a:extLst>
            </p:cNvPr>
            <p:cNvSpPr/>
            <p:nvPr/>
          </p:nvSpPr>
          <p:spPr>
            <a:xfrm>
              <a:off x="8925332" y="5227307"/>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sp>
          <p:nvSpPr>
            <p:cNvPr id="146" name="Freeform: Shape 5140">
              <a:extLst>
                <a:ext uri="{FF2B5EF4-FFF2-40B4-BE49-F238E27FC236}">
                  <a16:creationId xmlns:a16="http://schemas.microsoft.com/office/drawing/2014/main" id="{71BC66F4-67E0-4159-ABC5-70F8D39A2171}"/>
                </a:ext>
              </a:extLst>
            </p:cNvPr>
            <p:cNvSpPr/>
            <p:nvPr/>
          </p:nvSpPr>
          <p:spPr>
            <a:xfrm>
              <a:off x="9092261" y="5227307"/>
              <a:ext cx="9274" cy="74191"/>
            </a:xfrm>
            <a:custGeom>
              <a:avLst/>
              <a:gdLst>
                <a:gd name="connsiteX0" fmla="*/ 5203 w 9273"/>
                <a:gd name="connsiteY0" fmla="*/ 5203 h 74190"/>
                <a:gd name="connsiteX1" fmla="*/ 5203 w 9273"/>
                <a:gd name="connsiteY1" fmla="*/ 75304 h 74190"/>
              </a:gdLst>
              <a:ahLst/>
              <a:cxnLst>
                <a:cxn ang="0">
                  <a:pos x="connsiteX0" y="connsiteY0"/>
                </a:cxn>
                <a:cxn ang="0">
                  <a:pos x="connsiteX1" y="connsiteY1"/>
                </a:cxn>
              </a:cxnLst>
              <a:rect l="l" t="t" r="r" b="b"/>
              <a:pathLst>
                <a:path w="9273" h="74190">
                  <a:moveTo>
                    <a:pt x="5203" y="5203"/>
                  </a:moveTo>
                  <a:lnTo>
                    <a:pt x="5203" y="7530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fr-FR" dirty="0">
                <a:solidFill>
                  <a:srgbClr val="4D4D4D"/>
                </a:solidFill>
                <a:latin typeface="Arial"/>
                <a:cs typeface="Arial"/>
              </a:endParaRPr>
            </a:p>
          </p:txBody>
        </p:sp>
      </p:grpSp>
      <p:sp>
        <p:nvSpPr>
          <p:cNvPr id="147" name="TextBox 146">
            <a:extLst>
              <a:ext uri="{FF2B5EF4-FFF2-40B4-BE49-F238E27FC236}">
                <a16:creationId xmlns:a16="http://schemas.microsoft.com/office/drawing/2014/main" id="{418642FD-DD06-412B-A069-BF9671B0D9A8}"/>
              </a:ext>
            </a:extLst>
          </p:cNvPr>
          <p:cNvSpPr txBox="1"/>
          <p:nvPr/>
        </p:nvSpPr>
        <p:spPr>
          <a:xfrm>
            <a:off x="4312754" y="1605277"/>
            <a:ext cx="518092" cy="369332"/>
          </a:xfrm>
          <a:prstGeom prst="rect">
            <a:avLst/>
          </a:prstGeom>
          <a:noFill/>
        </p:spPr>
        <p:txBody>
          <a:bodyPr wrap="none" rtlCol="0">
            <a:spAutoFit/>
          </a:bodyPr>
          <a:lstStyle/>
          <a:p>
            <a:pPr algn="ctr" fontAlgn="auto">
              <a:spcBef>
                <a:spcPts val="0"/>
              </a:spcBef>
              <a:spcAft>
                <a:spcPts val="0"/>
              </a:spcAft>
            </a:pPr>
            <a:r>
              <a:rPr lang="fr-FR" b="1">
                <a:solidFill>
                  <a:srgbClr val="4D4D4D"/>
                </a:solidFill>
                <a:latin typeface="Arial"/>
                <a:cs typeface="Arial"/>
              </a:rPr>
              <a:t>SG</a:t>
            </a:r>
            <a:endParaRPr lang="fr-FR" b="1" dirty="0">
              <a:solidFill>
                <a:srgbClr val="4D4D4D"/>
              </a:solidFill>
              <a:latin typeface="Arial"/>
              <a:cs typeface="Arial"/>
            </a:endParaRPr>
          </a:p>
        </p:txBody>
      </p:sp>
      <p:sp>
        <p:nvSpPr>
          <p:cNvPr id="148" name="TextBox 147">
            <a:extLst>
              <a:ext uri="{FF2B5EF4-FFF2-40B4-BE49-F238E27FC236}">
                <a16:creationId xmlns:a16="http://schemas.microsoft.com/office/drawing/2014/main" id="{64EE7D68-D220-4CDC-AB1D-28ACE643EC75}"/>
              </a:ext>
            </a:extLst>
          </p:cNvPr>
          <p:cNvSpPr txBox="1"/>
          <p:nvPr/>
        </p:nvSpPr>
        <p:spPr>
          <a:xfrm rot="16200000">
            <a:off x="281299" y="3339453"/>
            <a:ext cx="1340432" cy="307777"/>
          </a:xfrm>
          <a:prstGeom prst="rect">
            <a:avLst/>
          </a:prstGeom>
          <a:noFill/>
        </p:spPr>
        <p:txBody>
          <a:bodyPr wrap="none" rtlCol="0">
            <a:spAutoFit/>
          </a:bodyPr>
          <a:lstStyle/>
          <a:p>
            <a:pPr algn="ctr"/>
            <a:r>
              <a:rPr lang="fr-FR" sz="1400" dirty="0">
                <a:solidFill>
                  <a:srgbClr val="4D4D4D"/>
                </a:solidFill>
                <a:latin typeface="Arial"/>
                <a:cs typeface="Arial" panose="020B0604020202020204" pitchFamily="34" charset="0"/>
              </a:rPr>
              <a:t>Probabilité SG</a:t>
            </a:r>
          </a:p>
        </p:txBody>
      </p:sp>
      <p:sp>
        <p:nvSpPr>
          <p:cNvPr id="149" name="Text Placeholder 13">
            <a:extLst>
              <a:ext uri="{FF2B5EF4-FFF2-40B4-BE49-F238E27FC236}">
                <a16:creationId xmlns:a16="http://schemas.microsoft.com/office/drawing/2014/main" id="{D35B6503-D509-4C48-AC0B-90FB143EA9DA}"/>
              </a:ext>
            </a:extLst>
          </p:cNvPr>
          <p:cNvSpPr>
            <a:spLocks noGrp="1"/>
          </p:cNvSpPr>
          <p:nvPr>
            <p:ph type="body" sz="quarter" idx="10"/>
          </p:nvPr>
        </p:nvSpPr>
        <p:spPr>
          <a:xfrm>
            <a:off x="365125" y="6096000"/>
            <a:ext cx="4130675" cy="487363"/>
          </a:xfrm>
        </p:spPr>
        <p:txBody>
          <a:bodyPr/>
          <a:lstStyle/>
          <a:p>
            <a:r>
              <a:rPr lang="fr-FR" dirty="0" smtClean="0"/>
              <a:t>*L'hypothèse </a:t>
            </a:r>
            <a:r>
              <a:rPr lang="fr-FR" dirty="0"/>
              <a:t>des risques instantanés proportionnels du modèle de Cox n'est pas vérifiée</a:t>
            </a:r>
          </a:p>
        </p:txBody>
      </p:sp>
    </p:spTree>
    <p:custDataLst>
      <p:tags r:id="rId1"/>
    </p:custDataLst>
    <p:extLst>
      <p:ext uri="{BB962C8B-B14F-4D97-AF65-F5344CB8AC3E}">
        <p14:creationId xmlns:p14="http://schemas.microsoft.com/office/powerpoint/2010/main" val="601114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noProof="0" dirty="0"/>
              <a:t>LBA4007: Pembrolizumab avec ou sans chimiothérapie versus chimiothérapie pour l’adénocarcinome avancé de l’estomac ou de la jonction gastro-oesophagienne (JGO): l’étude de phase III KEYNOTE-062 </a:t>
            </a:r>
            <a:r>
              <a:rPr lang="fr-FR" noProof="0" dirty="0" smtClean="0"/>
              <a:t/>
            </a:r>
            <a:br>
              <a:rPr lang="fr-FR" noProof="0" dirty="0" smtClean="0"/>
            </a:br>
            <a:r>
              <a:rPr lang="fr-FR" noProof="0" dirty="0" smtClean="0"/>
              <a:t>– </a:t>
            </a:r>
            <a:r>
              <a:rPr lang="fr-FR" noProof="0" dirty="0" err="1"/>
              <a:t>Tabernero</a:t>
            </a:r>
            <a:r>
              <a:rPr lang="fr-FR" noProof="0" dirty="0"/>
              <a:t> J, et al</a:t>
            </a:r>
          </a:p>
        </p:txBody>
      </p:sp>
      <p:sp>
        <p:nvSpPr>
          <p:cNvPr id="5123" name="Rectangle 3"/>
          <p:cNvSpPr>
            <a:spLocks noGrp="1" noChangeArrowheads="1"/>
          </p:cNvSpPr>
          <p:nvPr>
            <p:ph idx="1"/>
          </p:nvPr>
        </p:nvSpPr>
        <p:spPr/>
        <p:txBody>
          <a:bodyPr/>
          <a:lstStyle/>
          <a:p>
            <a:pPr marL="0" indent="0">
              <a:buNone/>
            </a:pPr>
            <a:r>
              <a:rPr lang="fr-FR" b="1" noProof="0" dirty="0"/>
              <a:t>Résultats</a:t>
            </a:r>
          </a:p>
          <a:p>
            <a:pPr marL="0" indent="0">
              <a:buNone/>
            </a:pPr>
            <a:endParaRPr lang="fr-FR" noProof="0" dirty="0"/>
          </a:p>
        </p:txBody>
      </p:sp>
      <p:sp>
        <p:nvSpPr>
          <p:cNvPr id="14" name="Text Placeholder 13"/>
          <p:cNvSpPr>
            <a:spLocks noGrp="1"/>
          </p:cNvSpPr>
          <p:nvPr>
            <p:ph type="body" sz="quarter" idx="10"/>
          </p:nvPr>
        </p:nvSpPr>
        <p:spPr/>
        <p:txBody>
          <a:bodyPr/>
          <a:lstStyle/>
          <a:p>
            <a:r>
              <a:rPr lang="fr-FR" baseline="30000" noProof="0" dirty="0" err="1"/>
              <a:t>a</a:t>
            </a:r>
            <a:r>
              <a:rPr lang="fr-FR" noProof="0" dirty="0" err="1"/>
              <a:t>Selon</a:t>
            </a:r>
            <a:r>
              <a:rPr lang="fr-FR" noProof="0" dirty="0"/>
              <a:t> la stratification; date de clôture: 26 mars, 2019</a:t>
            </a:r>
          </a:p>
        </p:txBody>
      </p:sp>
      <p:sp>
        <p:nvSpPr>
          <p:cNvPr id="15" name="Text Placeholder 14"/>
          <p:cNvSpPr>
            <a:spLocks noGrp="1"/>
          </p:cNvSpPr>
          <p:nvPr>
            <p:ph type="body" sz="quarter" idx="11"/>
          </p:nvPr>
        </p:nvSpPr>
        <p:spPr>
          <a:xfrm>
            <a:off x="4495800" y="6096000"/>
            <a:ext cx="4283075" cy="487363"/>
          </a:xfrm>
        </p:spPr>
        <p:txBody>
          <a:bodyPr/>
          <a:lstStyle/>
          <a:p>
            <a:r>
              <a:rPr lang="fr-FR" noProof="0" dirty="0" err="1"/>
              <a:t>Tabernero</a:t>
            </a:r>
            <a:r>
              <a:rPr lang="fr-FR" noProof="0" dirty="0"/>
              <a:t> J, et al, J Clin </a:t>
            </a:r>
            <a:r>
              <a:rPr lang="fr-FR" noProof="0" dirty="0" err="1"/>
              <a:t>Oncol</a:t>
            </a:r>
            <a:r>
              <a:rPr lang="fr-FR" noProof="0" dirty="0"/>
              <a:t> 2019;37(</a:t>
            </a:r>
            <a:r>
              <a:rPr lang="fr-FR" noProof="0" dirty="0" err="1"/>
              <a:t>suppl</a:t>
            </a:r>
            <a:r>
              <a:rPr lang="fr-FR" noProof="0" dirty="0"/>
              <a:t>):</a:t>
            </a:r>
            <a:r>
              <a:rPr lang="fr-FR" noProof="0" dirty="0" err="1"/>
              <a:t>abstr</a:t>
            </a:r>
            <a:r>
              <a:rPr lang="fr-FR" noProof="0" dirty="0"/>
              <a:t> LBA4007</a:t>
            </a:r>
          </a:p>
        </p:txBody>
      </p:sp>
      <p:graphicFrame>
        <p:nvGraphicFramePr>
          <p:cNvPr id="156" name="Table 155"/>
          <p:cNvGraphicFramePr>
            <a:graphicFrameLocks noGrp="1"/>
          </p:cNvGraphicFramePr>
          <p:nvPr>
            <p:extLst>
              <p:ext uri="{D42A27DB-BD31-4B8C-83A1-F6EECF244321}">
                <p14:modId xmlns:p14="http://schemas.microsoft.com/office/powerpoint/2010/main" val="416374995"/>
              </p:ext>
            </p:extLst>
          </p:nvPr>
        </p:nvGraphicFramePr>
        <p:xfrm>
          <a:off x="308323" y="1606945"/>
          <a:ext cx="8527354" cy="4499184"/>
        </p:xfrm>
        <a:graphic>
          <a:graphicData uri="http://schemas.openxmlformats.org/drawingml/2006/table">
            <a:tbl>
              <a:tblPr firstRow="1" bandRow="1">
                <a:tableStyleId>{69012ECD-51FC-41F1-AA8D-1B2483CD663E}</a:tableStyleId>
              </a:tblPr>
              <a:tblGrid>
                <a:gridCol w="3224586">
                  <a:extLst>
                    <a:ext uri="{9D8B030D-6E8A-4147-A177-3AD203B41FA5}">
                      <a16:colId xmlns:a16="http://schemas.microsoft.com/office/drawing/2014/main" val="20000"/>
                    </a:ext>
                  </a:extLst>
                </a:gridCol>
                <a:gridCol w="1773382">
                  <a:extLst>
                    <a:ext uri="{9D8B030D-6E8A-4147-A177-3AD203B41FA5}">
                      <a16:colId xmlns:a16="http://schemas.microsoft.com/office/drawing/2014/main" val="20001"/>
                    </a:ext>
                  </a:extLst>
                </a:gridCol>
                <a:gridCol w="2078182">
                  <a:extLst>
                    <a:ext uri="{9D8B030D-6E8A-4147-A177-3AD203B41FA5}">
                      <a16:colId xmlns:a16="http://schemas.microsoft.com/office/drawing/2014/main" val="751571691"/>
                    </a:ext>
                  </a:extLst>
                </a:gridCol>
                <a:gridCol w="1451204">
                  <a:extLst>
                    <a:ext uri="{9D8B030D-6E8A-4147-A177-3AD203B41FA5}">
                      <a16:colId xmlns:a16="http://schemas.microsoft.com/office/drawing/2014/main" val="20002"/>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t>Caractéristiques, n (%) </a:t>
                      </a:r>
                      <a:br>
                        <a:rPr kumimoji="0" lang="fr-FR"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br>
                      <a:r>
                        <a:rPr kumimoji="0" lang="fr-FR"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t>[sauf si spécifié différemment]</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Arial" panose="020B0604020202020204" pitchFamily="34" charset="0"/>
                          <a:cs typeface="Arial" panose="020B0604020202020204" pitchFamily="34" charset="0"/>
                        </a:rPr>
                        <a:t>Pembrolizumab</a:t>
                      </a:r>
                      <a:br>
                        <a:rPr kumimoji="0" lang="fr-FR" sz="1400" b="1" i="0" u="none" strike="noStrike" cap="none" normalizeH="0" baseline="0" noProof="0">
                          <a:ln>
                            <a:noFill/>
                          </a:ln>
                          <a:solidFill>
                            <a:schemeClr val="tx2"/>
                          </a:solidFill>
                          <a:effectLst/>
                          <a:latin typeface="Arial" panose="020B0604020202020204" pitchFamily="34" charset="0"/>
                          <a:cs typeface="Arial" panose="020B0604020202020204" pitchFamily="34" charset="0"/>
                        </a:rPr>
                      </a:br>
                      <a:r>
                        <a:rPr kumimoji="0" lang="fr-FR" sz="1400" b="1" i="0" u="none" strike="noStrike" cap="none" normalizeH="0" baseline="0" noProof="0">
                          <a:ln>
                            <a:noFill/>
                          </a:ln>
                          <a:solidFill>
                            <a:schemeClr val="tx2"/>
                          </a:solidFill>
                          <a:effectLst/>
                          <a:latin typeface="Arial" panose="020B0604020202020204" pitchFamily="34" charset="0"/>
                          <a:cs typeface="Arial" panose="020B0604020202020204" pitchFamily="34" charset="0"/>
                        </a:rPr>
                        <a:t>(n=254)</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t>Pembrolizumab + CT</a:t>
                      </a:r>
                      <a:br>
                        <a:rPr kumimoji="0" lang="fr-FR"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br>
                      <a:r>
                        <a:rPr kumimoji="0" lang="fr-FR"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t>(n=257)</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Arial" panose="020B0604020202020204" pitchFamily="34" charset="0"/>
                          <a:cs typeface="Arial" panose="020B0604020202020204" pitchFamily="34" charset="0"/>
                        </a:rPr>
                        <a:t>CT</a:t>
                      </a:r>
                      <a:br>
                        <a:rPr kumimoji="0" lang="fr-FR" sz="1400" b="1" i="0" u="none" strike="noStrike" cap="none" normalizeH="0" baseline="0" noProof="0">
                          <a:ln>
                            <a:noFill/>
                          </a:ln>
                          <a:solidFill>
                            <a:schemeClr val="tx2"/>
                          </a:solidFill>
                          <a:effectLst/>
                          <a:latin typeface="Arial" panose="020B0604020202020204" pitchFamily="34" charset="0"/>
                          <a:cs typeface="Arial" panose="020B0604020202020204" pitchFamily="34" charset="0"/>
                        </a:rPr>
                      </a:br>
                      <a:r>
                        <a:rPr kumimoji="0" lang="fr-FR" sz="1400" b="1" i="0" u="none" strike="noStrike" cap="none" normalizeH="0" baseline="0" noProof="0">
                          <a:ln>
                            <a:noFill/>
                          </a:ln>
                          <a:solidFill>
                            <a:schemeClr val="tx2"/>
                          </a:solidFill>
                          <a:effectLst/>
                          <a:latin typeface="Arial" panose="020B0604020202020204" pitchFamily="34" charset="0"/>
                          <a:cs typeface="Arial" panose="020B0604020202020204" pitchFamily="34" charset="0"/>
                        </a:rPr>
                        <a:t>(n=250)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Age médian, années (range)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61,0 (20–83)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62,0 (22–83)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62,5 (23–87)</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29123">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Homme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180 (70)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195 (76)</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179 (72)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extLst>
                  <a:ext uri="{0D108BD9-81ED-4DB2-BD59-A6C34878D82A}">
                    <a16:rowId xmlns:a16="http://schemas.microsoft.com/office/drawing/2014/main" val="10002"/>
                  </a:ext>
                </a:extLst>
              </a:tr>
              <a:tr h="155399">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ECOG PS 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125 (49)</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138 (54)</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135 (54)</a:t>
                      </a:r>
                      <a:endParaRPr kumimoji="0" lang="fr-FR" sz="1400" b="0" i="0" u="none" strike="noStrike" cap="none" normalizeH="0" baseline="30000" noProof="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155399">
                <a:tc>
                  <a:txBody>
                    <a:bodyPr/>
                    <a:lstStyle/>
                    <a:p>
                      <a:pPr marL="0" marR="0" lvl="1"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Maladie métastatique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245 (96)</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243 (95)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235 (94)</a:t>
                      </a:r>
                      <a:endParaRPr kumimoji="0" lang="fr-FR" sz="1400" b="0" i="0" u="none" strike="noStrike" cap="none" normalizeH="0" baseline="30000" noProof="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CPS ≥10</a:t>
                      </a:r>
                      <a:endParaRPr kumimoji="0" lang="fr-FR" sz="1400" b="0" i="0" u="none" strike="noStrike" cap="none" normalizeH="0" baseline="30000" noProof="0">
                        <a:ln>
                          <a:noFill/>
                        </a:ln>
                        <a:solidFill>
                          <a:srgbClr val="4D4D4D"/>
                        </a:solidFill>
                        <a:effectLst/>
                        <a:latin typeface="Arial" panose="020B0604020202020204" pitchFamily="34" charset="0"/>
                        <a:cs typeface="Arial" panose="020B0604020202020204" pitchFamily="34"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92 (36)</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99 (39)</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90 (36)</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MSI-H</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14 (5)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17 (7)</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19 (8)</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971891847"/>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Région</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Europe/ Amérique du nord/Australie</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Asie</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Reste du monde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148 (58)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62 (24)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46 (18)</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148 (58)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64 (25)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45 (18)</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147 (59)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61 (24)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42 (17)</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185326619"/>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Localisation tumeur primitive</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Estomac</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JGO</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176 (69)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79 (31)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170 (66)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85 (33)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181 (72)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67 (27)</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846598345"/>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err="1">
                          <a:ln>
                            <a:noFill/>
                          </a:ln>
                          <a:solidFill>
                            <a:srgbClr val="4D4D4D"/>
                          </a:solidFill>
                          <a:effectLst/>
                          <a:latin typeface="Arial" panose="020B0604020202020204" pitchFamily="34" charset="0"/>
                          <a:cs typeface="Arial" panose="020B0604020202020204" pitchFamily="34" charset="0"/>
                        </a:rPr>
                        <a:t>Traitement</a:t>
                      </a:r>
                      <a:r>
                        <a:rPr kumimoji="0" lang="fr-FR" sz="1400" b="0" i="0" u="none" strike="noStrike" cap="none" normalizeH="0" baseline="30000" noProof="0" dirty="0" err="1">
                          <a:ln>
                            <a:noFill/>
                          </a:ln>
                          <a:solidFill>
                            <a:srgbClr val="4D4D4D"/>
                          </a:solidFill>
                          <a:effectLst/>
                          <a:latin typeface="Arial" panose="020B0604020202020204" pitchFamily="34" charset="0"/>
                          <a:cs typeface="Arial" panose="020B0604020202020204" pitchFamily="34" charset="0"/>
                        </a:rPr>
                        <a:t>a</a:t>
                      </a:r>
                      <a:endParaRPr kumimoji="0" lang="fr-FR" sz="1400" b="0" i="0" u="none" strike="noStrike" cap="none" normalizeH="0" baseline="30000" noProof="0" dirty="0">
                        <a:ln>
                          <a:noFill/>
                        </a:ln>
                        <a:solidFill>
                          <a:srgbClr val="4D4D4D"/>
                        </a:solidFill>
                        <a:effectLst/>
                        <a:latin typeface="Arial" panose="020B0604020202020204" pitchFamily="34" charset="0"/>
                        <a:cs typeface="Arial" panose="020B0604020202020204" pitchFamily="34" charset="0"/>
                      </a:endParaRP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5FU</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Capécitabine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98 (38)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159 (62)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95 (38)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155 (62)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350635312"/>
                  </a:ext>
                </a:extLst>
              </a:tr>
            </a:tbl>
          </a:graphicData>
        </a:graphic>
      </p:graphicFrame>
    </p:spTree>
    <p:custDataLst>
      <p:tags r:id="rId1"/>
    </p:custDataLst>
    <p:extLst>
      <p:ext uri="{BB962C8B-B14F-4D97-AF65-F5344CB8AC3E}">
        <p14:creationId xmlns:p14="http://schemas.microsoft.com/office/powerpoint/2010/main" val="20304272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noProof="0" dirty="0"/>
              <a:t>3507: </a:t>
            </a:r>
            <a:r>
              <a:rPr lang="fr-FR" dirty="0"/>
              <a:t>Etude de phase III randomisée comparant FOLFOX + bévacizumab versus FOLFOXIRI + bévacizumab en traitement de 1</a:t>
            </a:r>
            <a:r>
              <a:rPr lang="fr-FR" baseline="30000" dirty="0"/>
              <a:t>e</a:t>
            </a:r>
            <a:r>
              <a:rPr lang="fr-FR" dirty="0"/>
              <a:t> ligne chez les patients avec cancer colorectal métastatique (CCRm) et ≥3 cellules tumorales circulantes – </a:t>
            </a:r>
            <a:r>
              <a:rPr lang="fr-FR" dirty="0" err="1"/>
              <a:t>Sastre</a:t>
            </a:r>
            <a:r>
              <a:rPr lang="fr-FR" dirty="0"/>
              <a:t> J, et al</a:t>
            </a:r>
            <a:endParaRPr lang="fr-FR" noProof="0" dirty="0"/>
          </a:p>
        </p:txBody>
      </p:sp>
      <p:sp>
        <p:nvSpPr>
          <p:cNvPr id="5123" name="Rectangle 3"/>
          <p:cNvSpPr>
            <a:spLocks noGrp="1" noChangeArrowheads="1"/>
          </p:cNvSpPr>
          <p:nvPr>
            <p:ph idx="1"/>
          </p:nvPr>
        </p:nvSpPr>
        <p:spPr/>
        <p:txBody>
          <a:bodyPr/>
          <a:lstStyle/>
          <a:p>
            <a:pPr marL="0" indent="0">
              <a:buNone/>
            </a:pPr>
            <a:r>
              <a:rPr lang="fr-FR" b="1" noProof="0" dirty="0"/>
              <a:t>Résultats </a:t>
            </a:r>
          </a:p>
          <a:p>
            <a:pPr marL="0" indent="0">
              <a:buNone/>
            </a:pPr>
            <a:endParaRPr lang="fr-FR" noProof="0" dirty="0"/>
          </a:p>
        </p:txBody>
      </p:sp>
      <p:sp>
        <p:nvSpPr>
          <p:cNvPr id="15" name="Text Placeholder 14"/>
          <p:cNvSpPr>
            <a:spLocks noGrp="1"/>
          </p:cNvSpPr>
          <p:nvPr>
            <p:ph type="body" sz="quarter" idx="11"/>
          </p:nvPr>
        </p:nvSpPr>
        <p:spPr>
          <a:xfrm>
            <a:off x="4495800" y="6096000"/>
            <a:ext cx="4283075" cy="487363"/>
          </a:xfrm>
        </p:spPr>
        <p:txBody>
          <a:bodyPr/>
          <a:lstStyle/>
          <a:p>
            <a:r>
              <a:rPr lang="fr-FR" noProof="0" dirty="0" err="1"/>
              <a:t>Sastre</a:t>
            </a:r>
            <a:r>
              <a:rPr lang="fr-FR" noProof="0" dirty="0"/>
              <a:t> J, et al, J Clin </a:t>
            </a:r>
            <a:r>
              <a:rPr lang="fr-FR" noProof="0" dirty="0" err="1"/>
              <a:t>Oncol</a:t>
            </a:r>
            <a:r>
              <a:rPr lang="fr-FR" noProof="0" dirty="0"/>
              <a:t> 2019;37(</a:t>
            </a:r>
            <a:r>
              <a:rPr lang="fr-FR" noProof="0" dirty="0" err="1"/>
              <a:t>suppl</a:t>
            </a:r>
            <a:r>
              <a:rPr lang="fr-FR" noProof="0" dirty="0"/>
              <a:t>):</a:t>
            </a:r>
            <a:r>
              <a:rPr lang="fr-FR" noProof="0" dirty="0" err="1"/>
              <a:t>abstr</a:t>
            </a:r>
            <a:r>
              <a:rPr lang="fr-FR" noProof="0" dirty="0"/>
              <a:t> 3507</a:t>
            </a:r>
          </a:p>
        </p:txBody>
      </p:sp>
      <p:grpSp>
        <p:nvGrpSpPr>
          <p:cNvPr id="7" name="Group 6">
            <a:extLst>
              <a:ext uri="{FF2B5EF4-FFF2-40B4-BE49-F238E27FC236}">
                <a16:creationId xmlns:a16="http://schemas.microsoft.com/office/drawing/2014/main" id="{CFE18238-3F7B-4470-A550-38D6A05EFD2C}"/>
              </a:ext>
            </a:extLst>
          </p:cNvPr>
          <p:cNvGrpSpPr/>
          <p:nvPr/>
        </p:nvGrpSpPr>
        <p:grpSpPr>
          <a:xfrm>
            <a:off x="284740" y="1997050"/>
            <a:ext cx="4528423" cy="4064000"/>
            <a:chOff x="365124" y="1595121"/>
            <a:chExt cx="4528423" cy="4064000"/>
          </a:xfrm>
        </p:grpSpPr>
        <p:graphicFrame>
          <p:nvGraphicFramePr>
            <p:cNvPr id="8" name="Chart 7">
              <a:extLst>
                <a:ext uri="{FF2B5EF4-FFF2-40B4-BE49-F238E27FC236}">
                  <a16:creationId xmlns:a16="http://schemas.microsoft.com/office/drawing/2014/main" id="{9F7764B0-DFC7-4B33-8519-2C854C4E3E2B}"/>
                </a:ext>
              </a:extLst>
            </p:cNvPr>
            <p:cNvGraphicFramePr/>
            <p:nvPr>
              <p:extLst>
                <p:ext uri="{D42A27DB-BD31-4B8C-83A1-F6EECF244321}">
                  <p14:modId xmlns:p14="http://schemas.microsoft.com/office/powerpoint/2010/main" val="2501976968"/>
                </p:ext>
              </p:extLst>
            </p:nvPr>
          </p:nvGraphicFramePr>
          <p:xfrm>
            <a:off x="365124" y="1595121"/>
            <a:ext cx="4528423"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AB7B5EE0-9488-4EB1-95B6-496F30F93B8B}"/>
                </a:ext>
              </a:extLst>
            </p:cNvPr>
            <p:cNvSpPr txBox="1"/>
            <p:nvPr/>
          </p:nvSpPr>
          <p:spPr>
            <a:xfrm>
              <a:off x="1125419" y="2954215"/>
              <a:ext cx="441146" cy="369332"/>
            </a:xfrm>
            <a:prstGeom prst="rect">
              <a:avLst/>
            </a:prstGeom>
            <a:noFill/>
          </p:spPr>
          <p:txBody>
            <a:bodyPr wrap="none" rtlCol="0">
              <a:spAutoFit/>
            </a:bodyPr>
            <a:lstStyle/>
            <a:p>
              <a:pPr fontAlgn="auto">
                <a:spcBef>
                  <a:spcPts val="0"/>
                </a:spcBef>
                <a:spcAft>
                  <a:spcPts val="0"/>
                </a:spcAft>
              </a:pPr>
              <a:r>
                <a:rPr lang="en-GB" dirty="0">
                  <a:solidFill>
                    <a:srgbClr val="FFFFFF"/>
                  </a:solidFill>
                  <a:latin typeface="Arial"/>
                  <a:cs typeface="Arial"/>
                </a:rPr>
                <a:t>52</a:t>
              </a:r>
            </a:p>
          </p:txBody>
        </p:sp>
        <p:sp>
          <p:nvSpPr>
            <p:cNvPr id="10" name="TextBox 9">
              <a:extLst>
                <a:ext uri="{FF2B5EF4-FFF2-40B4-BE49-F238E27FC236}">
                  <a16:creationId xmlns:a16="http://schemas.microsoft.com/office/drawing/2014/main" id="{51298983-7357-4B4A-AA5F-77715BB27EC9}"/>
                </a:ext>
              </a:extLst>
            </p:cNvPr>
            <p:cNvSpPr txBox="1"/>
            <p:nvPr/>
          </p:nvSpPr>
          <p:spPr>
            <a:xfrm>
              <a:off x="1902107" y="2731868"/>
              <a:ext cx="441146" cy="369332"/>
            </a:xfrm>
            <a:prstGeom prst="rect">
              <a:avLst/>
            </a:prstGeom>
            <a:noFill/>
          </p:spPr>
          <p:txBody>
            <a:bodyPr wrap="none" rtlCol="0">
              <a:spAutoFit/>
            </a:bodyPr>
            <a:lstStyle/>
            <a:p>
              <a:pPr fontAlgn="auto">
                <a:spcBef>
                  <a:spcPts val="0"/>
                </a:spcBef>
                <a:spcAft>
                  <a:spcPts val="0"/>
                </a:spcAft>
              </a:pPr>
              <a:r>
                <a:rPr lang="en-GB" dirty="0">
                  <a:solidFill>
                    <a:srgbClr val="4D4D4D"/>
                  </a:solidFill>
                  <a:latin typeface="Arial"/>
                  <a:cs typeface="Arial"/>
                </a:rPr>
                <a:t>59</a:t>
              </a:r>
            </a:p>
          </p:txBody>
        </p:sp>
        <p:sp>
          <p:nvSpPr>
            <p:cNvPr id="11" name="TextBox 10">
              <a:extLst>
                <a:ext uri="{FF2B5EF4-FFF2-40B4-BE49-F238E27FC236}">
                  <a16:creationId xmlns:a16="http://schemas.microsoft.com/office/drawing/2014/main" id="{045AD8E2-35CB-41B5-BA0A-12CDBE84538B}"/>
                </a:ext>
              </a:extLst>
            </p:cNvPr>
            <p:cNvSpPr txBox="1"/>
            <p:nvPr/>
          </p:nvSpPr>
          <p:spPr>
            <a:xfrm>
              <a:off x="3103548" y="2731868"/>
              <a:ext cx="441146" cy="369332"/>
            </a:xfrm>
            <a:prstGeom prst="rect">
              <a:avLst/>
            </a:prstGeom>
            <a:noFill/>
          </p:spPr>
          <p:txBody>
            <a:bodyPr wrap="none" rtlCol="0">
              <a:spAutoFit/>
            </a:bodyPr>
            <a:lstStyle/>
            <a:p>
              <a:pPr fontAlgn="auto">
                <a:spcBef>
                  <a:spcPts val="0"/>
                </a:spcBef>
                <a:spcAft>
                  <a:spcPts val="0"/>
                </a:spcAft>
              </a:pPr>
              <a:r>
                <a:rPr lang="en-GB" dirty="0">
                  <a:solidFill>
                    <a:srgbClr val="FFFFFF"/>
                  </a:solidFill>
                  <a:latin typeface="Arial"/>
                  <a:cs typeface="Arial"/>
                </a:rPr>
                <a:t>57</a:t>
              </a:r>
            </a:p>
          </p:txBody>
        </p:sp>
        <p:sp>
          <p:nvSpPr>
            <p:cNvPr id="12" name="TextBox 11">
              <a:extLst>
                <a:ext uri="{FF2B5EF4-FFF2-40B4-BE49-F238E27FC236}">
                  <a16:creationId xmlns:a16="http://schemas.microsoft.com/office/drawing/2014/main" id="{B034CAED-9893-492C-BEFC-070B28C8BA6F}"/>
                </a:ext>
              </a:extLst>
            </p:cNvPr>
            <p:cNvSpPr txBox="1"/>
            <p:nvPr/>
          </p:nvSpPr>
          <p:spPr>
            <a:xfrm>
              <a:off x="3923381" y="2235578"/>
              <a:ext cx="441146" cy="369332"/>
            </a:xfrm>
            <a:prstGeom prst="rect">
              <a:avLst/>
            </a:prstGeom>
            <a:noFill/>
          </p:spPr>
          <p:txBody>
            <a:bodyPr wrap="none" rtlCol="0">
              <a:spAutoFit/>
            </a:bodyPr>
            <a:lstStyle/>
            <a:p>
              <a:pPr fontAlgn="auto">
                <a:spcBef>
                  <a:spcPts val="0"/>
                </a:spcBef>
                <a:spcAft>
                  <a:spcPts val="0"/>
                </a:spcAft>
              </a:pPr>
              <a:r>
                <a:rPr lang="en-GB" dirty="0">
                  <a:solidFill>
                    <a:srgbClr val="4D4D4D"/>
                  </a:solidFill>
                  <a:latin typeface="Arial"/>
                  <a:cs typeface="Arial"/>
                </a:rPr>
                <a:t>69</a:t>
              </a:r>
            </a:p>
          </p:txBody>
        </p:sp>
        <p:sp>
          <p:nvSpPr>
            <p:cNvPr id="13" name="TextBox 12">
              <a:extLst>
                <a:ext uri="{FF2B5EF4-FFF2-40B4-BE49-F238E27FC236}">
                  <a16:creationId xmlns:a16="http://schemas.microsoft.com/office/drawing/2014/main" id="{EA120E00-41D6-466B-8D8C-E4A9C81E1B75}"/>
                </a:ext>
              </a:extLst>
            </p:cNvPr>
            <p:cNvSpPr txBox="1"/>
            <p:nvPr/>
          </p:nvSpPr>
          <p:spPr>
            <a:xfrm>
              <a:off x="930494" y="4497975"/>
              <a:ext cx="832279" cy="369332"/>
            </a:xfrm>
            <a:prstGeom prst="rect">
              <a:avLst/>
            </a:prstGeom>
            <a:noFill/>
          </p:spPr>
          <p:txBody>
            <a:bodyPr wrap="none" rtlCol="0">
              <a:spAutoFit/>
            </a:bodyPr>
            <a:lstStyle/>
            <a:p>
              <a:pPr algn="ctr" fontAlgn="auto">
                <a:spcBef>
                  <a:spcPts val="0"/>
                </a:spcBef>
                <a:spcAft>
                  <a:spcPts val="0"/>
                </a:spcAft>
              </a:pPr>
              <a:r>
                <a:rPr lang="en-GB" dirty="0">
                  <a:solidFill>
                    <a:srgbClr val="FFFFFF"/>
                  </a:solidFill>
                  <a:latin typeface="Arial"/>
                  <a:cs typeface="Arial"/>
                </a:rPr>
                <a:t>n=177</a:t>
              </a:r>
            </a:p>
          </p:txBody>
        </p:sp>
        <p:sp>
          <p:nvSpPr>
            <p:cNvPr id="16" name="TextBox 15">
              <a:extLst>
                <a:ext uri="{FF2B5EF4-FFF2-40B4-BE49-F238E27FC236}">
                  <a16:creationId xmlns:a16="http://schemas.microsoft.com/office/drawing/2014/main" id="{5B8FF7FA-21D7-4DE4-B88D-31AF4405CEE1}"/>
                </a:ext>
              </a:extLst>
            </p:cNvPr>
            <p:cNvSpPr txBox="1"/>
            <p:nvPr/>
          </p:nvSpPr>
          <p:spPr>
            <a:xfrm>
              <a:off x="1727278" y="4497975"/>
              <a:ext cx="832279" cy="369332"/>
            </a:xfrm>
            <a:prstGeom prst="rect">
              <a:avLst/>
            </a:prstGeom>
            <a:noFill/>
          </p:spPr>
          <p:txBody>
            <a:bodyPr wrap="none" rtlCol="0">
              <a:spAutoFit/>
            </a:bodyPr>
            <a:lstStyle/>
            <a:p>
              <a:pPr algn="ctr" fontAlgn="auto">
                <a:spcBef>
                  <a:spcPts val="0"/>
                </a:spcBef>
                <a:spcAft>
                  <a:spcPts val="0"/>
                </a:spcAft>
              </a:pPr>
              <a:r>
                <a:rPr lang="en-GB" dirty="0">
                  <a:solidFill>
                    <a:srgbClr val="4D4D4D"/>
                  </a:solidFill>
                  <a:latin typeface="Arial"/>
                  <a:cs typeface="Arial"/>
                </a:rPr>
                <a:t>n=172</a:t>
              </a:r>
            </a:p>
          </p:txBody>
        </p:sp>
        <p:sp>
          <p:nvSpPr>
            <p:cNvPr id="17" name="TextBox 16">
              <a:extLst>
                <a:ext uri="{FF2B5EF4-FFF2-40B4-BE49-F238E27FC236}">
                  <a16:creationId xmlns:a16="http://schemas.microsoft.com/office/drawing/2014/main" id="{709D5293-4464-407B-A6BA-52F6D70A3763}"/>
                </a:ext>
              </a:extLst>
            </p:cNvPr>
            <p:cNvSpPr txBox="1"/>
            <p:nvPr/>
          </p:nvSpPr>
          <p:spPr>
            <a:xfrm>
              <a:off x="2921959" y="4497975"/>
              <a:ext cx="832279" cy="369332"/>
            </a:xfrm>
            <a:prstGeom prst="rect">
              <a:avLst/>
            </a:prstGeom>
            <a:noFill/>
          </p:spPr>
          <p:txBody>
            <a:bodyPr wrap="none" rtlCol="0">
              <a:spAutoFit/>
            </a:bodyPr>
            <a:lstStyle/>
            <a:p>
              <a:pPr algn="ctr" fontAlgn="auto">
                <a:spcBef>
                  <a:spcPts val="0"/>
                </a:spcBef>
                <a:spcAft>
                  <a:spcPts val="0"/>
                </a:spcAft>
              </a:pPr>
              <a:r>
                <a:rPr lang="en-GB" dirty="0">
                  <a:solidFill>
                    <a:srgbClr val="FFFFFF"/>
                  </a:solidFill>
                  <a:latin typeface="Arial"/>
                  <a:cs typeface="Arial"/>
                </a:rPr>
                <a:t>n=160</a:t>
              </a:r>
            </a:p>
          </p:txBody>
        </p:sp>
        <p:sp>
          <p:nvSpPr>
            <p:cNvPr id="18" name="TextBox 17">
              <a:extLst>
                <a:ext uri="{FF2B5EF4-FFF2-40B4-BE49-F238E27FC236}">
                  <a16:creationId xmlns:a16="http://schemas.microsoft.com/office/drawing/2014/main" id="{178B1FF3-5FC5-4A64-AD89-E0A4E38FBCAA}"/>
                </a:ext>
              </a:extLst>
            </p:cNvPr>
            <p:cNvSpPr txBox="1"/>
            <p:nvPr/>
          </p:nvSpPr>
          <p:spPr>
            <a:xfrm>
              <a:off x="3741223" y="4497975"/>
              <a:ext cx="832279" cy="369332"/>
            </a:xfrm>
            <a:prstGeom prst="rect">
              <a:avLst/>
            </a:prstGeom>
            <a:noFill/>
          </p:spPr>
          <p:txBody>
            <a:bodyPr wrap="none" rtlCol="0">
              <a:spAutoFit/>
            </a:bodyPr>
            <a:lstStyle/>
            <a:p>
              <a:pPr algn="ctr" fontAlgn="auto">
                <a:spcBef>
                  <a:spcPts val="0"/>
                </a:spcBef>
                <a:spcAft>
                  <a:spcPts val="0"/>
                </a:spcAft>
              </a:pPr>
              <a:r>
                <a:rPr lang="en-GB" dirty="0">
                  <a:solidFill>
                    <a:srgbClr val="4D4D4D"/>
                  </a:solidFill>
                  <a:latin typeface="Arial"/>
                  <a:cs typeface="Arial"/>
                </a:rPr>
                <a:t>n=148</a:t>
              </a:r>
            </a:p>
          </p:txBody>
        </p:sp>
        <p:cxnSp>
          <p:nvCxnSpPr>
            <p:cNvPr id="19" name="Straight Connector 18">
              <a:extLst>
                <a:ext uri="{FF2B5EF4-FFF2-40B4-BE49-F238E27FC236}">
                  <a16:creationId xmlns:a16="http://schemas.microsoft.com/office/drawing/2014/main" id="{F1ECFDAC-3E0B-4D9F-B771-A8FD60E419F1}"/>
                </a:ext>
              </a:extLst>
            </p:cNvPr>
            <p:cNvCxnSpPr>
              <a:cxnSpLocks/>
            </p:cNvCxnSpPr>
            <p:nvPr/>
          </p:nvCxnSpPr>
          <p:spPr>
            <a:xfrm>
              <a:off x="745061" y="1731433"/>
              <a:ext cx="0" cy="3191933"/>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E9A81F6-E5A5-41E3-ADD4-7FE31B99FD98}"/>
                </a:ext>
              </a:extLst>
            </p:cNvPr>
            <p:cNvCxnSpPr>
              <a:cxnSpLocks/>
            </p:cNvCxnSpPr>
            <p:nvPr/>
          </p:nvCxnSpPr>
          <p:spPr>
            <a:xfrm flipH="1">
              <a:off x="630767" y="1731433"/>
              <a:ext cx="11429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BC9551E-92F5-438F-A617-7A366E74D34A}"/>
                </a:ext>
              </a:extLst>
            </p:cNvPr>
            <p:cNvCxnSpPr>
              <a:cxnSpLocks/>
            </p:cNvCxnSpPr>
            <p:nvPr/>
          </p:nvCxnSpPr>
          <p:spPr>
            <a:xfrm flipH="1">
              <a:off x="630767" y="2523066"/>
              <a:ext cx="11429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7527A3B-3218-4E2D-B3EC-13F69D33D9E7}"/>
                </a:ext>
              </a:extLst>
            </p:cNvPr>
            <p:cNvCxnSpPr>
              <a:cxnSpLocks/>
            </p:cNvCxnSpPr>
            <p:nvPr/>
          </p:nvCxnSpPr>
          <p:spPr>
            <a:xfrm flipH="1">
              <a:off x="630767" y="3318932"/>
              <a:ext cx="11429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64E7428-5015-46F3-8F5B-3F8E3EDCEA94}"/>
                </a:ext>
              </a:extLst>
            </p:cNvPr>
            <p:cNvCxnSpPr>
              <a:cxnSpLocks/>
            </p:cNvCxnSpPr>
            <p:nvPr/>
          </p:nvCxnSpPr>
          <p:spPr>
            <a:xfrm flipH="1">
              <a:off x="630767" y="4114798"/>
              <a:ext cx="11429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D558063-C8B2-4404-894B-28790D9A7FBE}"/>
                </a:ext>
              </a:extLst>
            </p:cNvPr>
            <p:cNvCxnSpPr>
              <a:cxnSpLocks/>
            </p:cNvCxnSpPr>
            <p:nvPr/>
          </p:nvCxnSpPr>
          <p:spPr>
            <a:xfrm flipH="1">
              <a:off x="630767" y="4910664"/>
              <a:ext cx="11429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graphicFrame>
        <p:nvGraphicFramePr>
          <p:cNvPr id="25" name="Group 88">
            <a:extLst>
              <a:ext uri="{FF2B5EF4-FFF2-40B4-BE49-F238E27FC236}">
                <a16:creationId xmlns:a16="http://schemas.microsoft.com/office/drawing/2014/main" id="{1161D117-EE3A-437A-B602-3C6F057B39F9}"/>
              </a:ext>
            </a:extLst>
          </p:cNvPr>
          <p:cNvGraphicFramePr>
            <a:graphicFrameLocks noGrp="1"/>
          </p:cNvGraphicFramePr>
          <p:nvPr>
            <p:extLst>
              <p:ext uri="{D42A27DB-BD31-4B8C-83A1-F6EECF244321}">
                <p14:modId xmlns:p14="http://schemas.microsoft.com/office/powerpoint/2010/main" val="1118747125"/>
              </p:ext>
            </p:extLst>
          </p:nvPr>
        </p:nvGraphicFramePr>
        <p:xfrm>
          <a:off x="4687910" y="2764608"/>
          <a:ext cx="4307614" cy="2621280"/>
        </p:xfrm>
        <a:graphic>
          <a:graphicData uri="http://schemas.openxmlformats.org/drawingml/2006/table">
            <a:tbl>
              <a:tblPr firstRow="1" bandRow="1">
                <a:tableStyleId>{69012ECD-51FC-41F1-AA8D-1B2483CD663E}</a:tableStyleId>
              </a:tblPr>
              <a:tblGrid>
                <a:gridCol w="1387433">
                  <a:extLst>
                    <a:ext uri="{9D8B030D-6E8A-4147-A177-3AD203B41FA5}">
                      <a16:colId xmlns:a16="http://schemas.microsoft.com/office/drawing/2014/main" val="20000"/>
                    </a:ext>
                  </a:extLst>
                </a:gridCol>
                <a:gridCol w="1388944">
                  <a:extLst>
                    <a:ext uri="{9D8B030D-6E8A-4147-A177-3AD203B41FA5}">
                      <a16:colId xmlns:a16="http://schemas.microsoft.com/office/drawing/2014/main" val="20002"/>
                    </a:ext>
                  </a:extLst>
                </a:gridCol>
                <a:gridCol w="1531237">
                  <a:extLst>
                    <a:ext uri="{9D8B030D-6E8A-4147-A177-3AD203B41FA5}">
                      <a16:colId xmlns:a16="http://schemas.microsoft.com/office/drawing/2014/main" val="20003"/>
                    </a:ext>
                  </a:extLst>
                </a:gridCol>
              </a:tblGrid>
              <a:tr h="542925">
                <a:tc>
                  <a:txBody>
                    <a:bodyPr/>
                    <a:lstStyle/>
                    <a:p>
                      <a:endParaRPr lang="fr-FR" sz="1300" noProof="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u="none" strike="noStrike" cap="none" normalizeH="0" baseline="0" noProof="0">
                          <a:ln>
                            <a:noFill/>
                          </a:ln>
                          <a:solidFill>
                            <a:schemeClr val="tx2"/>
                          </a:solidFill>
                          <a:effectLst/>
                          <a:latin typeface="+mn-lt"/>
                        </a:rPr>
                        <a:t>Bévacizumab + mFOLFOX6</a:t>
                      </a:r>
                      <a:br>
                        <a:rPr kumimoji="0" lang="fr-FR" sz="1300" u="none" strike="noStrike" cap="none" normalizeH="0" baseline="0" noProof="0">
                          <a:ln>
                            <a:noFill/>
                          </a:ln>
                          <a:solidFill>
                            <a:schemeClr val="tx2"/>
                          </a:solidFill>
                          <a:effectLst/>
                          <a:latin typeface="+mn-lt"/>
                        </a:rPr>
                      </a:br>
                      <a:r>
                        <a:rPr kumimoji="0" lang="fr-FR" sz="1300" u="none" strike="noStrike" cap="none" normalizeH="0" baseline="0" noProof="0">
                          <a:ln>
                            <a:noFill/>
                          </a:ln>
                          <a:solidFill>
                            <a:schemeClr val="tx2"/>
                          </a:solidFill>
                          <a:effectLst/>
                          <a:latin typeface="+mn-lt"/>
                        </a:rPr>
                        <a:t>(n=177)</a:t>
                      </a:r>
                      <a:endParaRPr kumimoji="0" lang="fr-FR" sz="1300" b="1" i="0" u="none" strike="noStrike" cap="none" normalizeH="0" baseline="0" noProof="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u="none" strike="noStrike" cap="none" normalizeH="0" baseline="0" noProof="0">
                          <a:ln>
                            <a:noFill/>
                          </a:ln>
                          <a:solidFill>
                            <a:schemeClr val="tx2"/>
                          </a:solidFill>
                          <a:effectLst/>
                          <a:latin typeface="+mn-lt"/>
                        </a:rPr>
                        <a:t>Bévacizumab +</a:t>
                      </a:r>
                      <a:br>
                        <a:rPr kumimoji="0" lang="fr-FR" sz="1300" u="none" strike="noStrike" cap="none" normalizeH="0" baseline="0" noProof="0">
                          <a:ln>
                            <a:noFill/>
                          </a:ln>
                          <a:solidFill>
                            <a:schemeClr val="tx2"/>
                          </a:solidFill>
                          <a:effectLst/>
                          <a:latin typeface="+mn-lt"/>
                        </a:rPr>
                      </a:br>
                      <a:r>
                        <a:rPr kumimoji="0" lang="fr-FR" sz="1300" u="none" strike="noStrike" cap="none" normalizeH="0" baseline="0" noProof="0">
                          <a:ln>
                            <a:noFill/>
                          </a:ln>
                          <a:solidFill>
                            <a:schemeClr val="tx2"/>
                          </a:solidFill>
                          <a:effectLst/>
                          <a:latin typeface="+mn-lt"/>
                        </a:rPr>
                        <a:t>FOLFOXIRI (n=172)</a:t>
                      </a:r>
                      <a:endParaRPr kumimoji="0" lang="fr-FR" sz="1300" b="1" i="0" u="none" strike="noStrike" cap="none" normalizeH="0" baseline="0" noProof="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721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300" u="none" strike="noStrike" cap="none" normalizeH="0" baseline="0" noProof="0">
                          <a:ln>
                            <a:noFill/>
                          </a:ln>
                          <a:solidFill>
                            <a:srgbClr val="4D4D4D"/>
                          </a:solidFill>
                          <a:effectLst/>
                          <a:latin typeface="+mn-lt"/>
                        </a:rPr>
                        <a:t>Chirurgie de sauvetage</a:t>
                      </a:r>
                      <a:endParaRPr kumimoji="0" lang="fr-FR" sz="1300" b="0" i="0" u="none" strike="noStrike" cap="none" normalizeH="0" baseline="0" noProof="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300" b="0" i="0" u="none" strike="noStrike" cap="none" normalizeH="0" baseline="0" noProof="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300" b="0" i="0" u="none" strike="noStrike" cap="none" normalizeH="0" baseline="0" noProof="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0">
                <a:tc>
                  <a:txBody>
                    <a:bodyPr/>
                    <a:lstStyle/>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300" u="none" strike="noStrike" cap="none" normalizeH="0" baseline="0" noProof="0">
                          <a:ln>
                            <a:noFill/>
                          </a:ln>
                          <a:solidFill>
                            <a:srgbClr val="4D4D4D"/>
                          </a:solidFill>
                          <a:effectLst/>
                          <a:latin typeface="+mn-lt"/>
                        </a:rPr>
                        <a:t>Non</a:t>
                      </a:r>
                      <a:endParaRPr kumimoji="0" lang="fr-FR" sz="1300" b="0" i="0" u="none" strike="noStrike" cap="none" normalizeH="0" baseline="0" noProof="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u="none" strike="noStrike" cap="none" normalizeH="0" baseline="0" noProof="0">
                          <a:ln>
                            <a:noFill/>
                          </a:ln>
                          <a:solidFill>
                            <a:srgbClr val="4D4D4D"/>
                          </a:solidFill>
                          <a:effectLst/>
                          <a:latin typeface="+mn-lt"/>
                        </a:rPr>
                        <a:t>144 (81,4)</a:t>
                      </a:r>
                      <a:endParaRPr kumimoji="0" lang="fr-FR" sz="1300" b="0" i="0" u="none" strike="noStrike" cap="none" normalizeH="0" baseline="0" noProof="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u="none" strike="noStrike" cap="none" normalizeH="0" baseline="0" noProof="0">
                          <a:ln>
                            <a:noFill/>
                          </a:ln>
                          <a:solidFill>
                            <a:srgbClr val="4D4D4D"/>
                          </a:solidFill>
                          <a:effectLst/>
                          <a:latin typeface="+mn-lt"/>
                        </a:rPr>
                        <a:t>141 (82,0)</a:t>
                      </a:r>
                      <a:endParaRPr kumimoji="0" lang="fr-FR" sz="1300" b="0" i="0" u="none" strike="noStrike" cap="none" normalizeH="0" baseline="0" noProof="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152468">
                <a:tc>
                  <a:txBody>
                    <a:bodyPr/>
                    <a:lstStyle/>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a:ln>
                            <a:noFill/>
                          </a:ln>
                          <a:solidFill>
                            <a:srgbClr val="4D4D4D"/>
                          </a:solidFill>
                          <a:effectLst/>
                          <a:latin typeface="+mn-lt"/>
                          <a:cs typeface="Arial" charset="0"/>
                        </a:rPr>
                        <a:t>Oui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u="none" strike="noStrike" cap="none" normalizeH="0" baseline="0" noProof="0">
                          <a:ln>
                            <a:noFill/>
                          </a:ln>
                          <a:solidFill>
                            <a:srgbClr val="4D4D4D"/>
                          </a:solidFill>
                          <a:effectLst/>
                          <a:latin typeface="+mn-lt"/>
                        </a:rPr>
                        <a:t>33 (18,6)</a:t>
                      </a:r>
                      <a:endParaRPr kumimoji="0" lang="fr-FR" sz="1300" b="0" i="0" u="none" strike="noStrike" cap="none" normalizeH="0" baseline="0" noProof="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u="none" strike="noStrike" cap="none" normalizeH="0" baseline="0" noProof="0">
                          <a:ln>
                            <a:noFill/>
                          </a:ln>
                          <a:solidFill>
                            <a:srgbClr val="4D4D4D"/>
                          </a:solidFill>
                          <a:effectLst/>
                          <a:latin typeface="+mn-lt"/>
                        </a:rPr>
                        <a:t>31 (18,0)</a:t>
                      </a:r>
                      <a:endParaRPr kumimoji="0" lang="fr-FR" sz="1300" b="0" i="0" u="none" strike="noStrike" cap="none" normalizeH="0" baseline="0" noProof="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15246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300" u="none" strike="noStrike" cap="none" normalizeH="0" baseline="0" noProof="0">
                          <a:ln>
                            <a:noFill/>
                          </a:ln>
                          <a:solidFill>
                            <a:srgbClr val="4D4D4D"/>
                          </a:solidFill>
                          <a:effectLst/>
                          <a:latin typeface="+mn-lt"/>
                        </a:rPr>
                        <a:t>R0</a:t>
                      </a:r>
                      <a:endParaRPr kumimoji="0" lang="fr-FR" sz="1300" b="0" i="0" u="none" strike="noStrike" cap="none" normalizeH="0" baseline="0" noProof="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300" b="0" i="0" u="none" strike="noStrike" cap="none" normalizeH="0" baseline="0" noProof="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300" b="0" i="0" u="none" strike="noStrike" cap="none" normalizeH="0" baseline="0" noProof="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0">
                <a:tc>
                  <a:txBody>
                    <a:bodyPr/>
                    <a:lstStyle/>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300" u="none" strike="noStrike" cap="none" normalizeH="0" baseline="0" noProof="0">
                          <a:ln>
                            <a:noFill/>
                          </a:ln>
                          <a:solidFill>
                            <a:srgbClr val="4D4D4D"/>
                          </a:solidFill>
                          <a:effectLst/>
                          <a:latin typeface="+mn-lt"/>
                        </a:rPr>
                        <a:t>Non</a:t>
                      </a:r>
                      <a:endParaRPr kumimoji="0" lang="fr-FR" sz="1300" b="0" i="0" u="none" strike="noStrike" cap="none" normalizeH="0" baseline="0" noProof="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u="none" strike="noStrike" cap="none" normalizeH="0" baseline="0" noProof="0">
                          <a:ln>
                            <a:noFill/>
                          </a:ln>
                          <a:solidFill>
                            <a:srgbClr val="4D4D4D"/>
                          </a:solidFill>
                          <a:effectLst/>
                          <a:latin typeface="+mn-lt"/>
                        </a:rPr>
                        <a:t>163 (92,1)</a:t>
                      </a:r>
                      <a:endParaRPr kumimoji="0" lang="fr-FR" sz="1300" b="0" i="0" u="none" strike="noStrike" cap="none" normalizeH="0" baseline="0" noProof="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300" u="none" strike="noStrike" cap="none" normalizeH="0" baseline="0" noProof="0">
                          <a:ln>
                            <a:noFill/>
                          </a:ln>
                          <a:solidFill>
                            <a:srgbClr val="4D4D4D"/>
                          </a:solidFill>
                          <a:effectLst/>
                          <a:latin typeface="+mn-lt"/>
                        </a:rPr>
                        <a:t>160 (93,0)</a:t>
                      </a:r>
                      <a:endParaRPr kumimoji="0" lang="fr-FR" sz="1300" b="0" i="0" u="none" strike="noStrike" cap="none" normalizeH="0" baseline="0" noProof="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0">
                <a:tc>
                  <a:txBody>
                    <a:bodyPr/>
                    <a:lstStyle/>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300" b="0" i="0" u="none" strike="noStrike" cap="none" normalizeH="0" baseline="0" noProof="0">
                          <a:ln>
                            <a:noFill/>
                          </a:ln>
                          <a:solidFill>
                            <a:srgbClr val="4D4D4D"/>
                          </a:solidFill>
                          <a:effectLst/>
                          <a:latin typeface="+mn-lt"/>
                          <a:cs typeface="Arial" charset="0"/>
                        </a:rPr>
                        <a:t>Oui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300" u="none" strike="noStrike" cap="none" normalizeH="0" baseline="0" noProof="0">
                          <a:ln>
                            <a:noFill/>
                          </a:ln>
                          <a:solidFill>
                            <a:srgbClr val="4D4D4D"/>
                          </a:solidFill>
                          <a:effectLst/>
                          <a:latin typeface="+mn-lt"/>
                        </a:rPr>
                        <a:t>14 (7,9)</a:t>
                      </a:r>
                      <a:endParaRPr kumimoji="0" lang="fr-FR" sz="1300" b="0" i="0" u="none" strike="noStrike" cap="none" normalizeH="0" baseline="0" noProof="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300" u="none" strike="noStrike" cap="none" normalizeH="0" baseline="0" noProof="0" dirty="0">
                          <a:ln>
                            <a:noFill/>
                          </a:ln>
                          <a:solidFill>
                            <a:srgbClr val="4D4D4D"/>
                          </a:solidFill>
                          <a:effectLst/>
                          <a:latin typeface="+mn-lt"/>
                        </a:rPr>
                        <a:t>12 (7,0)</a:t>
                      </a:r>
                      <a:endParaRPr kumimoji="0" lang="fr-FR" sz="1300" b="0" i="0" u="none" strike="noStrike" cap="none" normalizeH="0" baseline="0" noProof="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575814457"/>
                  </a:ext>
                </a:extLst>
              </a:tr>
            </a:tbl>
          </a:graphicData>
        </a:graphic>
      </p:graphicFrame>
      <p:graphicFrame>
        <p:nvGraphicFramePr>
          <p:cNvPr id="26" name="Group 88">
            <a:extLst>
              <a:ext uri="{FF2B5EF4-FFF2-40B4-BE49-F238E27FC236}">
                <a16:creationId xmlns:a16="http://schemas.microsoft.com/office/drawing/2014/main" id="{078FB9BC-79DF-4C57-A6E7-28C3ACF29A45}"/>
              </a:ext>
            </a:extLst>
          </p:cNvPr>
          <p:cNvGraphicFramePr>
            <a:graphicFrameLocks noGrp="1"/>
          </p:cNvGraphicFramePr>
          <p:nvPr>
            <p:extLst>
              <p:ext uri="{D42A27DB-BD31-4B8C-83A1-F6EECF244321}">
                <p14:modId xmlns:p14="http://schemas.microsoft.com/office/powerpoint/2010/main" val="933241791"/>
              </p:ext>
            </p:extLst>
          </p:nvPr>
        </p:nvGraphicFramePr>
        <p:xfrm>
          <a:off x="781121" y="1609087"/>
          <a:ext cx="3836087" cy="895069"/>
        </p:xfrm>
        <a:graphic>
          <a:graphicData uri="http://schemas.openxmlformats.org/drawingml/2006/table">
            <a:tbl>
              <a:tblPr firstRow="1" bandRow="1">
                <a:tableStyleId>{69012ECD-51FC-41F1-AA8D-1B2483CD663E}</a:tableStyleId>
              </a:tblPr>
              <a:tblGrid>
                <a:gridCol w="1935806">
                  <a:extLst>
                    <a:ext uri="{9D8B030D-6E8A-4147-A177-3AD203B41FA5}">
                      <a16:colId xmlns:a16="http://schemas.microsoft.com/office/drawing/2014/main" val="20000"/>
                    </a:ext>
                  </a:extLst>
                </a:gridCol>
                <a:gridCol w="1900281">
                  <a:extLst>
                    <a:ext uri="{9D8B030D-6E8A-4147-A177-3AD203B41FA5}">
                      <a16:colId xmlns:a16="http://schemas.microsoft.com/office/drawing/2014/main" val="20002"/>
                    </a:ext>
                  </a:extLst>
                </a:gridCol>
              </a:tblGrid>
              <a:tr h="385309">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4D4D4D"/>
                          </a:solidFill>
                          <a:effectLst/>
                          <a:latin typeface="+mn-lt"/>
                        </a:rPr>
                        <a:t>OR (IC95%)</a:t>
                      </a:r>
                      <a:endParaRPr kumimoji="0" lang="en-GB" sz="1200" b="1"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0">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4D4D4D"/>
                          </a:solidFill>
                          <a:effectLst/>
                          <a:latin typeface="+mn-lt"/>
                        </a:rPr>
                        <a:t>0,74 (0,49 - 1,14)</a:t>
                      </a:r>
                      <a:endParaRPr kumimoji="0" lang="en-GB" sz="12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4D4D4D"/>
                          </a:solidFill>
                          <a:effectLst/>
                          <a:latin typeface="+mn-lt"/>
                        </a:rPr>
                        <a:t>0,61 (0,38 - 0,97)</a:t>
                      </a:r>
                      <a:endParaRPr kumimoji="0" lang="en-GB" sz="12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2597">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4D4D4D"/>
                          </a:solidFill>
                          <a:effectLst/>
                          <a:latin typeface="+mn-lt"/>
                        </a:rPr>
                        <a:t>p=0,1685</a:t>
                      </a:r>
                      <a:endParaRPr kumimoji="0" lang="en-GB" sz="12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4D4D4D"/>
                          </a:solidFill>
                          <a:effectLst/>
                          <a:latin typeface="+mn-lt"/>
                        </a:rPr>
                        <a:t>p=0,181</a:t>
                      </a:r>
                      <a:endParaRPr kumimoji="0" lang="en-GB" sz="1200" b="0" i="0" u="none" strike="noStrike" cap="none" normalizeH="0" baseline="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28" name="TextBox 27">
            <a:extLst>
              <a:ext uri="{FF2B5EF4-FFF2-40B4-BE49-F238E27FC236}">
                <a16:creationId xmlns:a16="http://schemas.microsoft.com/office/drawing/2014/main" id="{A9018361-2DF8-46E8-ACD5-9F11D811B259}"/>
              </a:ext>
            </a:extLst>
          </p:cNvPr>
          <p:cNvSpPr txBox="1"/>
          <p:nvPr/>
        </p:nvSpPr>
        <p:spPr>
          <a:xfrm rot="16200000">
            <a:off x="-231008" y="3578413"/>
            <a:ext cx="822661" cy="307777"/>
          </a:xfrm>
          <a:prstGeom prst="rect">
            <a:avLst/>
          </a:prstGeom>
          <a:noFill/>
        </p:spPr>
        <p:txBody>
          <a:bodyPr wrap="none" rtlCol="0">
            <a:spAutoFit/>
          </a:bodyPr>
          <a:lstStyle/>
          <a:p>
            <a:pPr algn="ctr" fontAlgn="auto">
              <a:spcBef>
                <a:spcPts val="0"/>
              </a:spcBef>
              <a:spcAft>
                <a:spcPts val="0"/>
              </a:spcAft>
            </a:pPr>
            <a:r>
              <a:rPr lang="en-GB" sz="1400" dirty="0">
                <a:solidFill>
                  <a:srgbClr val="4D4D4D"/>
                </a:solidFill>
                <a:latin typeface="Arial"/>
                <a:cs typeface="Arial"/>
              </a:rPr>
              <a:t>TRG, %</a:t>
            </a:r>
          </a:p>
        </p:txBody>
      </p:sp>
    </p:spTree>
    <p:custDataLst>
      <p:tags r:id="rId1"/>
    </p:custDataLst>
    <p:extLst>
      <p:ext uri="{BB962C8B-B14F-4D97-AF65-F5344CB8AC3E}">
        <p14:creationId xmlns:p14="http://schemas.microsoft.com/office/powerpoint/2010/main" val="23482117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noProof="0" dirty="0"/>
              <a:t>3507: </a:t>
            </a:r>
            <a:r>
              <a:rPr lang="fr-FR" dirty="0"/>
              <a:t>Etude de phase III randomisée comparant FOLFOX + bévacizumab versus FOLFOXIRI + bévacizumab en traitement de 1</a:t>
            </a:r>
            <a:r>
              <a:rPr lang="fr-FR" baseline="30000" dirty="0"/>
              <a:t>e</a:t>
            </a:r>
            <a:r>
              <a:rPr lang="fr-FR" dirty="0"/>
              <a:t> ligne chez les patients avec cancer colorectal métastatique (CCRm) et ≥3 cellules tumorales circulantes – </a:t>
            </a:r>
            <a:r>
              <a:rPr lang="fr-FR" dirty="0" err="1"/>
              <a:t>Sastre</a:t>
            </a:r>
            <a:r>
              <a:rPr lang="fr-FR" dirty="0"/>
              <a:t> J, et al</a:t>
            </a:r>
            <a:endParaRPr lang="fr-FR" noProof="0" dirty="0"/>
          </a:p>
        </p:txBody>
      </p:sp>
      <p:sp>
        <p:nvSpPr>
          <p:cNvPr id="5123" name="Rectangle 3"/>
          <p:cNvSpPr>
            <a:spLocks noGrp="1" noChangeArrowheads="1"/>
          </p:cNvSpPr>
          <p:nvPr>
            <p:ph idx="1"/>
          </p:nvPr>
        </p:nvSpPr>
        <p:spPr/>
        <p:txBody>
          <a:bodyPr/>
          <a:lstStyle/>
          <a:p>
            <a:pPr marL="0" indent="0">
              <a:buNone/>
            </a:pPr>
            <a:r>
              <a:rPr lang="fr-FR" b="1" noProof="0" dirty="0"/>
              <a:t>Résultats </a:t>
            </a:r>
          </a:p>
          <a:p>
            <a:pPr marL="0" indent="0">
              <a:spcBef>
                <a:spcPts val="21600"/>
              </a:spcBef>
              <a:buNone/>
            </a:pPr>
            <a:r>
              <a:rPr lang="fr-FR" b="1" noProof="0" dirty="0"/>
              <a:t>Conclusions</a:t>
            </a:r>
          </a:p>
          <a:p>
            <a:r>
              <a:rPr lang="fr-FR" b="1" dirty="0"/>
              <a:t>Chez ces</a:t>
            </a:r>
            <a:r>
              <a:rPr lang="fr-FR" b="1" noProof="0" dirty="0"/>
              <a:t> patients avec CCRm et ≥3 </a:t>
            </a:r>
            <a:r>
              <a:rPr lang="fr-FR" b="1" noProof="0" dirty="0" err="1"/>
              <a:t>CTCs</a:t>
            </a:r>
            <a:r>
              <a:rPr lang="fr-FR" b="1" noProof="0" dirty="0"/>
              <a:t>, bévacizumab + FOLFOXIRI en traitement de 1</a:t>
            </a:r>
            <a:r>
              <a:rPr lang="fr-FR" b="1" baseline="30000" noProof="0" dirty="0"/>
              <a:t>e</a:t>
            </a:r>
            <a:r>
              <a:rPr lang="fr-FR" b="1" noProof="0" dirty="0"/>
              <a:t> ligne a </a:t>
            </a:r>
            <a:r>
              <a:rPr lang="fr-FR" b="1" dirty="0"/>
              <a:t>apporté une amélioration significative de la </a:t>
            </a:r>
            <a:r>
              <a:rPr lang="fr-FR" b="1" noProof="0" dirty="0"/>
              <a:t>SSP </a:t>
            </a:r>
          </a:p>
          <a:p>
            <a:r>
              <a:rPr lang="fr-FR" b="1" noProof="0" dirty="0"/>
              <a:t>Ces données suggèrent que ce schéma thérapeutique pourrait être une option pour les patients avec CCRm et ≥3 </a:t>
            </a:r>
            <a:r>
              <a:rPr lang="fr-FR" b="1" noProof="0" dirty="0" err="1"/>
              <a:t>CTCs</a:t>
            </a:r>
            <a:endParaRPr lang="fr-FR" b="1" noProof="0" dirty="0"/>
          </a:p>
          <a:p>
            <a:r>
              <a:rPr lang="fr-FR" b="1" noProof="0" dirty="0"/>
              <a:t>Des évaluations complémentaires sont </a:t>
            </a:r>
            <a:r>
              <a:rPr lang="fr-FR" b="1" noProof="0" dirty="0" err="1"/>
              <a:t>nécess</a:t>
            </a:r>
            <a:r>
              <a:rPr lang="fr-FR" b="1" dirty="0"/>
              <a:t>a</a:t>
            </a:r>
            <a:r>
              <a:rPr lang="fr-FR" b="1" noProof="0" dirty="0"/>
              <a:t>ires pour élucider totalement la valeur prédictive des </a:t>
            </a:r>
            <a:r>
              <a:rPr lang="fr-FR" b="1" noProof="0" dirty="0" err="1"/>
              <a:t>CTCs</a:t>
            </a:r>
            <a:endParaRPr lang="fr-FR" b="1" noProof="0" dirty="0"/>
          </a:p>
        </p:txBody>
      </p:sp>
      <p:sp>
        <p:nvSpPr>
          <p:cNvPr id="15" name="Text Placeholder 14"/>
          <p:cNvSpPr>
            <a:spLocks noGrp="1"/>
          </p:cNvSpPr>
          <p:nvPr>
            <p:ph type="body" sz="quarter" idx="11"/>
          </p:nvPr>
        </p:nvSpPr>
        <p:spPr>
          <a:xfrm>
            <a:off x="4495800" y="6096000"/>
            <a:ext cx="4283075" cy="487363"/>
          </a:xfrm>
        </p:spPr>
        <p:txBody>
          <a:bodyPr/>
          <a:lstStyle/>
          <a:p>
            <a:r>
              <a:rPr lang="fr-FR" noProof="0" dirty="0" err="1"/>
              <a:t>Sastre</a:t>
            </a:r>
            <a:r>
              <a:rPr lang="fr-FR" noProof="0" dirty="0"/>
              <a:t> J, et al, J Clin </a:t>
            </a:r>
            <a:r>
              <a:rPr lang="fr-FR" noProof="0" dirty="0" err="1"/>
              <a:t>Oncol</a:t>
            </a:r>
            <a:r>
              <a:rPr lang="fr-FR" noProof="0" dirty="0"/>
              <a:t> 2019;37(</a:t>
            </a:r>
            <a:r>
              <a:rPr lang="fr-FR" noProof="0" dirty="0" err="1"/>
              <a:t>suppl</a:t>
            </a:r>
            <a:r>
              <a:rPr lang="fr-FR" noProof="0" dirty="0"/>
              <a:t>):</a:t>
            </a:r>
            <a:r>
              <a:rPr lang="fr-FR" noProof="0" dirty="0" err="1"/>
              <a:t>abstr</a:t>
            </a:r>
            <a:r>
              <a:rPr lang="fr-FR" noProof="0" dirty="0"/>
              <a:t> 3507</a:t>
            </a:r>
          </a:p>
        </p:txBody>
      </p:sp>
      <p:graphicFrame>
        <p:nvGraphicFramePr>
          <p:cNvPr id="6" name="Table 5"/>
          <p:cNvGraphicFramePr>
            <a:graphicFrameLocks noGrp="1"/>
          </p:cNvGraphicFramePr>
          <p:nvPr>
            <p:extLst>
              <p:ext uri="{D42A27DB-BD31-4B8C-83A1-F6EECF244321}">
                <p14:modId xmlns:p14="http://schemas.microsoft.com/office/powerpoint/2010/main" val="790180987"/>
              </p:ext>
            </p:extLst>
          </p:nvPr>
        </p:nvGraphicFramePr>
        <p:xfrm>
          <a:off x="365125" y="1563626"/>
          <a:ext cx="8455348" cy="2621445"/>
        </p:xfrm>
        <a:graphic>
          <a:graphicData uri="http://schemas.openxmlformats.org/drawingml/2006/table">
            <a:tbl>
              <a:tblPr firstRow="1" bandRow="1">
                <a:tableStyleId>{69012ECD-51FC-41F1-AA8D-1B2483CD663E}</a:tableStyleId>
              </a:tblPr>
              <a:tblGrid>
                <a:gridCol w="2528465">
                  <a:extLst>
                    <a:ext uri="{9D8B030D-6E8A-4147-A177-3AD203B41FA5}">
                      <a16:colId xmlns:a16="http://schemas.microsoft.com/office/drawing/2014/main" val="20000"/>
                    </a:ext>
                  </a:extLst>
                </a:gridCol>
                <a:gridCol w="1871647">
                  <a:extLst>
                    <a:ext uri="{9D8B030D-6E8A-4147-A177-3AD203B41FA5}">
                      <a16:colId xmlns:a16="http://schemas.microsoft.com/office/drawing/2014/main" val="20001"/>
                    </a:ext>
                  </a:extLst>
                </a:gridCol>
                <a:gridCol w="2027618">
                  <a:extLst>
                    <a:ext uri="{9D8B030D-6E8A-4147-A177-3AD203B41FA5}">
                      <a16:colId xmlns:a16="http://schemas.microsoft.com/office/drawing/2014/main" val="20002"/>
                    </a:ext>
                  </a:extLst>
                </a:gridCol>
                <a:gridCol w="2027618">
                  <a:extLst>
                    <a:ext uri="{9D8B030D-6E8A-4147-A177-3AD203B41FA5}">
                      <a16:colId xmlns:a16="http://schemas.microsoft.com/office/drawing/2014/main" val="20003"/>
                    </a:ext>
                  </a:extLst>
                </a:gridCol>
              </a:tblGrid>
              <a:tr h="31658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Arial" charset="0"/>
                          <a:cs typeface="Arial" charset="0"/>
                        </a:rPr>
                        <a:t>EILTs grade </a:t>
                      </a:r>
                      <a:r>
                        <a:rPr kumimoji="0" lang="fr-FR"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t>≥</a:t>
                      </a:r>
                      <a:r>
                        <a:rPr kumimoji="0" lang="fr-FR" sz="1400" b="1" i="0" u="none" strike="noStrike" cap="none" normalizeH="0" baseline="0" noProof="0" dirty="0">
                          <a:ln>
                            <a:noFill/>
                          </a:ln>
                          <a:solidFill>
                            <a:schemeClr val="tx2"/>
                          </a:solidFill>
                          <a:effectLst/>
                          <a:latin typeface="Arial" charset="0"/>
                          <a:cs typeface="Arial" charset="0"/>
                        </a:rPr>
                        <a:t>3 survenant chez </a:t>
                      </a:r>
                      <a:r>
                        <a:rPr kumimoji="0" lang="fr-FR"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t>≥</a:t>
                      </a:r>
                      <a:r>
                        <a:rPr kumimoji="0" lang="fr-FR" sz="1400" b="1" i="0" u="none" strike="noStrike" cap="none" normalizeH="0" baseline="0" noProof="0" dirty="0">
                          <a:ln>
                            <a:noFill/>
                          </a:ln>
                          <a:solidFill>
                            <a:schemeClr val="tx2"/>
                          </a:solidFill>
                          <a:effectLst/>
                          <a:latin typeface="Arial" charset="0"/>
                          <a:cs typeface="Arial" charset="0"/>
                        </a:rPr>
                        <a:t>5%,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1" i="0" u="none" strike="noStrike" cap="none" normalizeH="0" baseline="0" noProof="0">
                          <a:ln>
                            <a:noFill/>
                          </a:ln>
                          <a:solidFill>
                            <a:schemeClr val="tx2"/>
                          </a:solidFill>
                          <a:effectLst/>
                          <a:latin typeface="Arial" charset="0"/>
                          <a:cs typeface="Arial" charset="0"/>
                        </a:rPr>
                        <a:t>Bev + mFOLFOX6</a:t>
                      </a:r>
                      <a:br>
                        <a:rPr kumimoji="0" lang="fr-FR" sz="1400" b="1" i="0" u="none" strike="noStrike" cap="none" normalizeH="0" baseline="0" noProof="0">
                          <a:ln>
                            <a:noFill/>
                          </a:ln>
                          <a:solidFill>
                            <a:schemeClr val="tx2"/>
                          </a:solidFill>
                          <a:effectLst/>
                          <a:latin typeface="Arial" charset="0"/>
                          <a:cs typeface="Arial" charset="0"/>
                        </a:rPr>
                      </a:br>
                      <a:r>
                        <a:rPr kumimoji="0" lang="fr-FR" sz="1400" b="1" i="0" u="none" strike="noStrike" cap="none" normalizeH="0" baseline="0" noProof="0">
                          <a:ln>
                            <a:noFill/>
                          </a:ln>
                          <a:solidFill>
                            <a:schemeClr val="tx2"/>
                          </a:solidFill>
                          <a:effectLst/>
                          <a:latin typeface="Arial" charset="0"/>
                          <a:cs typeface="Arial" charset="0"/>
                        </a:rPr>
                        <a:t>(n=177)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1" i="0" u="none" strike="noStrike" cap="none" normalizeH="0" baseline="0" noProof="0">
                          <a:ln>
                            <a:noFill/>
                          </a:ln>
                          <a:solidFill>
                            <a:schemeClr val="tx2"/>
                          </a:solidFill>
                          <a:effectLst/>
                          <a:latin typeface="Arial" charset="0"/>
                          <a:cs typeface="Arial" charset="0"/>
                        </a:rPr>
                        <a:t>Bev + FOLFOXIRI</a:t>
                      </a:r>
                      <a:br>
                        <a:rPr kumimoji="0" lang="fr-FR" sz="1400" b="1" i="0" u="none" strike="noStrike" cap="none" normalizeH="0" baseline="0" noProof="0">
                          <a:ln>
                            <a:noFill/>
                          </a:ln>
                          <a:solidFill>
                            <a:schemeClr val="tx2"/>
                          </a:solidFill>
                          <a:effectLst/>
                          <a:latin typeface="Arial" charset="0"/>
                          <a:cs typeface="Arial" charset="0"/>
                        </a:rPr>
                      </a:br>
                      <a:r>
                        <a:rPr kumimoji="0" lang="fr-FR" sz="1400" b="1" i="0" u="none" strike="noStrike" cap="none" normalizeH="0" baseline="0" noProof="0">
                          <a:ln>
                            <a:noFill/>
                          </a:ln>
                          <a:solidFill>
                            <a:schemeClr val="tx2"/>
                          </a:solidFill>
                          <a:effectLst/>
                          <a:latin typeface="Arial" charset="0"/>
                          <a:cs typeface="Arial" charset="0"/>
                        </a:rPr>
                        <a:t>(n=170)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b="1" i="0" u="none" strike="noStrike" cap="none" normalizeH="0" baseline="0" noProof="0" dirty="0">
                          <a:ln>
                            <a:noFill/>
                          </a:ln>
                          <a:solidFill>
                            <a:schemeClr val="tx2"/>
                          </a:solidFill>
                          <a:effectLst/>
                          <a:latin typeface="Arial" charset="0"/>
                          <a:cs typeface="Arial" charset="0"/>
                        </a:rPr>
                        <a:t>p</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Tous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119 (67)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133 (78)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1" i="0" u="none" strike="noStrike" cap="none" normalizeH="0" baseline="0" noProof="0">
                          <a:ln>
                            <a:noFill/>
                          </a:ln>
                          <a:solidFill>
                            <a:srgbClr val="4D4D4D"/>
                          </a:solidFill>
                          <a:effectLst/>
                          <a:latin typeface="Arial" charset="0"/>
                          <a:cs typeface="Arial" charset="0"/>
                        </a:rPr>
                        <a:t>0,022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1"/>
                  </a:ext>
                </a:extLst>
              </a:tr>
              <a:tr h="0">
                <a:tc>
                  <a:txBody>
                    <a:bodyPr/>
                    <a:lstStyle/>
                    <a:p>
                      <a:pPr marL="179388"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Asthénie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12 (7)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27 (16)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1" i="0" u="none" strike="noStrike" cap="none" normalizeH="0" baseline="0" noProof="0">
                          <a:ln>
                            <a:noFill/>
                          </a:ln>
                          <a:solidFill>
                            <a:srgbClr val="4D4D4D"/>
                          </a:solidFill>
                          <a:effectLst/>
                          <a:latin typeface="Arial" charset="0"/>
                          <a:cs typeface="Arial" charset="0"/>
                        </a:rPr>
                        <a:t>0,007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extLst>
                  <a:ext uri="{0D108BD9-81ED-4DB2-BD59-A6C34878D82A}">
                    <a16:rowId xmlns:a16="http://schemas.microsoft.com/office/drawing/2014/main" val="10002"/>
                  </a:ext>
                </a:extLst>
              </a:tr>
              <a:tr h="0">
                <a:tc>
                  <a:txBody>
                    <a:bodyPr/>
                    <a:lstStyle/>
                    <a:p>
                      <a:pPr marL="179388"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Diarrhée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10 (6)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35 (21)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1" i="0" u="none" strike="noStrike" cap="none" normalizeH="0" baseline="0" noProof="0">
                          <a:ln>
                            <a:noFill/>
                          </a:ln>
                          <a:solidFill>
                            <a:srgbClr val="4D4D4D"/>
                          </a:solidFill>
                          <a:effectLst/>
                          <a:latin typeface="Arial" charset="0"/>
                          <a:cs typeface="Arial" charset="0"/>
                        </a:rPr>
                        <a:t>&lt;0,001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0">
                <a:tc>
                  <a:txBody>
                    <a:bodyPr/>
                    <a:lstStyle/>
                    <a:p>
                      <a:pPr marL="179388"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Neutropénie fébrile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4 (2)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16 (9)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1" i="0" u="none" strike="noStrike" cap="none" normalizeH="0" baseline="0" noProof="0">
                          <a:ln>
                            <a:noFill/>
                          </a:ln>
                          <a:solidFill>
                            <a:srgbClr val="4D4D4D"/>
                          </a:solidFill>
                          <a:effectLst/>
                          <a:latin typeface="Arial" charset="0"/>
                          <a:cs typeface="Arial" charset="0"/>
                        </a:rPr>
                        <a:t>0,004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285225">
                <a:tc>
                  <a:txBody>
                    <a:bodyPr/>
                    <a:lstStyle/>
                    <a:p>
                      <a:pPr marL="179388"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Neutropénie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46 (26)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59 (35)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0,077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5"/>
                  </a:ext>
                </a:extLst>
              </a:tr>
              <a:tr h="0">
                <a:tc>
                  <a:txBody>
                    <a:bodyPr/>
                    <a:lstStyle/>
                    <a:p>
                      <a:pPr marL="179388"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kern="1200" cap="none" normalizeH="0" baseline="0" noProof="0" dirty="0">
                          <a:ln>
                            <a:noFill/>
                          </a:ln>
                          <a:solidFill>
                            <a:srgbClr val="4D4D4D"/>
                          </a:solidFill>
                          <a:effectLst/>
                          <a:latin typeface="Arial" charset="0"/>
                          <a:ea typeface="+mn-ea"/>
                          <a:cs typeface="Arial" charset="0"/>
                        </a:rPr>
                        <a:t>Mucite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7 (4)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15 (9)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0,063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058989980"/>
                  </a:ext>
                </a:extLst>
              </a:tr>
              <a:tr h="0">
                <a:tc>
                  <a:txBody>
                    <a:bodyPr/>
                    <a:lstStyle/>
                    <a:p>
                      <a:pPr marL="179388"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kern="1200" cap="none" normalizeH="0" baseline="0" noProof="0">
                          <a:ln>
                            <a:noFill/>
                          </a:ln>
                          <a:solidFill>
                            <a:srgbClr val="4D4D4D"/>
                          </a:solidFill>
                          <a:effectLst/>
                          <a:latin typeface="Arial" charset="0"/>
                          <a:ea typeface="+mn-ea"/>
                          <a:cs typeface="Arial" charset="0"/>
                        </a:rPr>
                        <a:t>Neurotoxicité</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42 (24)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32 (19)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0,265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583436113"/>
                  </a:ext>
                </a:extLst>
              </a:tr>
              <a:tr h="0">
                <a:tc>
                  <a:txBody>
                    <a:bodyPr/>
                    <a:lstStyle/>
                    <a:p>
                      <a:pPr marL="179388"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kern="1200" cap="none" normalizeH="0" baseline="0" noProof="0" dirty="0">
                          <a:ln>
                            <a:noFill/>
                          </a:ln>
                          <a:solidFill>
                            <a:srgbClr val="4D4D4D"/>
                          </a:solidFill>
                          <a:effectLst/>
                          <a:latin typeface="Arial" charset="0"/>
                          <a:ea typeface="+mn-ea"/>
                          <a:cs typeface="Arial" charset="0"/>
                        </a:rPr>
                        <a:t>Décès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6 (3)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8 (5)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0,553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682630173"/>
                  </a:ext>
                </a:extLst>
              </a:tr>
            </a:tbl>
          </a:graphicData>
        </a:graphic>
      </p:graphicFrame>
    </p:spTree>
    <p:custDataLst>
      <p:tags r:id="rId1"/>
    </p:custDataLst>
    <p:extLst>
      <p:ext uri="{BB962C8B-B14F-4D97-AF65-F5344CB8AC3E}">
        <p14:creationId xmlns:p14="http://schemas.microsoft.com/office/powerpoint/2010/main" val="10679849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noProof="0" dirty="0"/>
              <a:t>3508: Résultats actualisés de TRIBE2, une étude de stratégie de phase III, randomisée par le GONO </a:t>
            </a:r>
            <a:r>
              <a:rPr lang="fr-FR" dirty="0"/>
              <a:t>dans le </a:t>
            </a:r>
            <a:r>
              <a:rPr lang="fr-FR" noProof="0" dirty="0"/>
              <a:t>traitement de 1</a:t>
            </a:r>
            <a:r>
              <a:rPr lang="fr-FR" baseline="30000" noProof="0" dirty="0"/>
              <a:t>e</a:t>
            </a:r>
            <a:r>
              <a:rPr lang="fr-FR" noProof="0" dirty="0"/>
              <a:t> et de 2</a:t>
            </a:r>
            <a:r>
              <a:rPr lang="fr-FR" baseline="30000" noProof="0" dirty="0"/>
              <a:t>e</a:t>
            </a:r>
            <a:r>
              <a:rPr lang="fr-FR" noProof="0" dirty="0"/>
              <a:t> ligne du CCRm </a:t>
            </a:r>
            <a:br>
              <a:rPr lang="fr-FR" noProof="0" dirty="0"/>
            </a:br>
            <a:r>
              <a:rPr lang="fr-FR" noProof="0" dirty="0"/>
              <a:t>non résécable – </a:t>
            </a:r>
            <a:r>
              <a:rPr lang="fr-FR" noProof="0" dirty="0" err="1"/>
              <a:t>Cremolini</a:t>
            </a:r>
            <a:r>
              <a:rPr lang="fr-FR" noProof="0" dirty="0"/>
              <a:t> C, et al</a:t>
            </a:r>
          </a:p>
        </p:txBody>
      </p:sp>
      <p:sp>
        <p:nvSpPr>
          <p:cNvPr id="5123" name="Rectangle 3"/>
          <p:cNvSpPr>
            <a:spLocks noGrp="1" noChangeArrowheads="1"/>
          </p:cNvSpPr>
          <p:nvPr>
            <p:ph idx="1"/>
          </p:nvPr>
        </p:nvSpPr>
        <p:spPr/>
        <p:txBody>
          <a:bodyPr/>
          <a:lstStyle/>
          <a:p>
            <a:pPr marL="0" indent="0">
              <a:buNone/>
            </a:pPr>
            <a:r>
              <a:rPr lang="fr-FR" b="1" noProof="0" dirty="0"/>
              <a:t>Objectif</a:t>
            </a:r>
          </a:p>
          <a:p>
            <a:r>
              <a:rPr lang="fr-FR" noProof="0" dirty="0"/>
              <a:t>Etudier l’efficacité et la tolérance de bévacizumab + FOLFOX vs. bévacizumab + FOLFIRI chez des patients avec CCRm non résécable</a:t>
            </a:r>
          </a:p>
        </p:txBody>
      </p:sp>
      <p:sp>
        <p:nvSpPr>
          <p:cNvPr id="14" name="Text Placeholder 13"/>
          <p:cNvSpPr>
            <a:spLocks noGrp="1"/>
          </p:cNvSpPr>
          <p:nvPr>
            <p:ph type="body" sz="quarter" idx="10"/>
          </p:nvPr>
        </p:nvSpPr>
        <p:spPr/>
        <p:txBody>
          <a:bodyPr/>
          <a:lstStyle/>
          <a:p>
            <a:r>
              <a:rPr lang="fr-FR" noProof="0" dirty="0" smtClean="0"/>
              <a:t>*Jusqu'à </a:t>
            </a:r>
            <a:r>
              <a:rPr lang="fr-FR" noProof="0" dirty="0"/>
              <a:t>8 cycles puis 5FU + bévacizumab en maintenance</a:t>
            </a:r>
          </a:p>
        </p:txBody>
      </p:sp>
      <p:sp>
        <p:nvSpPr>
          <p:cNvPr id="15" name="Text Placeholder 14"/>
          <p:cNvSpPr>
            <a:spLocks noGrp="1"/>
          </p:cNvSpPr>
          <p:nvPr>
            <p:ph type="body" sz="quarter" idx="11"/>
          </p:nvPr>
        </p:nvSpPr>
        <p:spPr>
          <a:xfrm>
            <a:off x="4495800" y="6096000"/>
            <a:ext cx="4283075" cy="487363"/>
          </a:xfrm>
        </p:spPr>
        <p:txBody>
          <a:bodyPr/>
          <a:lstStyle/>
          <a:p>
            <a:r>
              <a:rPr lang="fr-FR" noProof="0" dirty="0" err="1"/>
              <a:t>Cremolini</a:t>
            </a:r>
            <a:r>
              <a:rPr lang="fr-FR" noProof="0" dirty="0"/>
              <a:t> C, et al, J Clin </a:t>
            </a:r>
            <a:r>
              <a:rPr lang="fr-FR" noProof="0" dirty="0" err="1"/>
              <a:t>Oncol</a:t>
            </a:r>
            <a:r>
              <a:rPr lang="fr-FR" noProof="0" dirty="0"/>
              <a:t> 2019;37(</a:t>
            </a:r>
            <a:r>
              <a:rPr lang="fr-FR" noProof="0" dirty="0" err="1"/>
              <a:t>suppl</a:t>
            </a:r>
            <a:r>
              <a:rPr lang="fr-FR" noProof="0" dirty="0"/>
              <a:t>):</a:t>
            </a:r>
            <a:r>
              <a:rPr lang="fr-FR" noProof="0" dirty="0" err="1"/>
              <a:t>abstr</a:t>
            </a:r>
            <a:r>
              <a:rPr lang="fr-FR" noProof="0" dirty="0"/>
              <a:t> 3508</a:t>
            </a:r>
          </a:p>
        </p:txBody>
      </p:sp>
      <p:sp>
        <p:nvSpPr>
          <p:cNvPr id="7" name="Rectangle 9"/>
          <p:cNvSpPr txBox="1">
            <a:spLocks noChangeArrowheads="1"/>
          </p:cNvSpPr>
          <p:nvPr/>
        </p:nvSpPr>
        <p:spPr bwMode="auto">
          <a:xfrm>
            <a:off x="267689" y="5571588"/>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 PRINCIPAL</a:t>
            </a:r>
          </a:p>
          <a:p>
            <a:pPr>
              <a:buClr>
                <a:srgbClr val="043882"/>
              </a:buClr>
            </a:pPr>
            <a:r>
              <a:rPr lang="fr-FR" dirty="0" smtClean="0"/>
              <a:t>SSP2 </a:t>
            </a:r>
            <a:endParaRPr lang="fr-FR" dirty="0"/>
          </a:p>
          <a:p>
            <a:pPr marL="0" indent="0">
              <a:buClr>
                <a:srgbClr val="043882"/>
              </a:buClr>
              <a:buFontTx/>
              <a:buNone/>
            </a:pPr>
            <a:endParaRPr lang="fr-FR" dirty="0"/>
          </a:p>
        </p:txBody>
      </p:sp>
      <p:sp>
        <p:nvSpPr>
          <p:cNvPr id="8" name="Content Placeholder 26"/>
          <p:cNvSpPr txBox="1">
            <a:spLocks/>
          </p:cNvSpPr>
          <p:nvPr/>
        </p:nvSpPr>
        <p:spPr>
          <a:xfrm>
            <a:off x="4180878" y="5571588"/>
            <a:ext cx="4495800" cy="669774"/>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SSP1</a:t>
            </a:r>
            <a:r>
              <a:rPr lang="fr-FR" dirty="0"/>
              <a:t>, taux de réponse, SG, tolérance</a:t>
            </a:r>
          </a:p>
        </p:txBody>
      </p:sp>
      <p:sp>
        <p:nvSpPr>
          <p:cNvPr id="9" name="Oval 14"/>
          <p:cNvSpPr>
            <a:spLocks noChangeArrowheads="1"/>
          </p:cNvSpPr>
          <p:nvPr/>
        </p:nvSpPr>
        <p:spPr bwMode="auto">
          <a:xfrm>
            <a:off x="3130393" y="367610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fr-FR" altLang="zh-CN" sz="1600" b="1">
                <a:solidFill>
                  <a:srgbClr val="043882"/>
                </a:solidFill>
                <a:latin typeface="Arial"/>
                <a:ea typeface="SimSun" pitchFamily="2" charset="-122"/>
                <a:cs typeface="Arial"/>
              </a:rPr>
              <a:t>R</a:t>
            </a:r>
          </a:p>
          <a:p>
            <a:pPr algn="ctr">
              <a:defRPr/>
            </a:pPr>
            <a:r>
              <a:rPr lang="fr-FR" altLang="zh-CN" sz="1600" b="1">
                <a:solidFill>
                  <a:srgbClr val="043882"/>
                </a:solidFill>
                <a:latin typeface="Arial"/>
                <a:ea typeface="SimSun" pitchFamily="2" charset="-122"/>
                <a:cs typeface="Arial"/>
              </a:rPr>
              <a:t>1:1</a:t>
            </a:r>
            <a:endParaRPr lang="fr-FR" altLang="zh-CN" sz="1600" b="1" dirty="0">
              <a:solidFill>
                <a:srgbClr val="043882"/>
              </a:solidFill>
              <a:latin typeface="Arial"/>
              <a:ea typeface="SimSun" pitchFamily="2" charset="-122"/>
              <a:cs typeface="Arial"/>
            </a:endParaRPr>
          </a:p>
        </p:txBody>
      </p:sp>
      <p:cxnSp>
        <p:nvCxnSpPr>
          <p:cNvPr id="10" name="AutoShape 15"/>
          <p:cNvCxnSpPr>
            <a:cxnSpLocks noChangeShapeType="1"/>
            <a:stCxn id="9" idx="0"/>
            <a:endCxn id="17" idx="1"/>
          </p:cNvCxnSpPr>
          <p:nvPr/>
        </p:nvCxnSpPr>
        <p:spPr bwMode="auto">
          <a:xfrm rot="5400000" flipH="1" flipV="1">
            <a:off x="3105366" y="3112769"/>
            <a:ext cx="880160" cy="246510"/>
          </a:xfrm>
          <a:prstGeom prst="bentConnector2">
            <a:avLst/>
          </a:prstGeom>
          <a:noFill/>
          <a:ln w="57150">
            <a:solidFill>
              <a:schemeClr val="bg2">
                <a:lumMod val="60000"/>
                <a:lumOff val="40000"/>
              </a:schemeClr>
            </a:solidFill>
            <a:round/>
            <a:headEnd/>
            <a:tailEnd type="triangle" w="med" len="med"/>
          </a:ln>
        </p:spPr>
      </p:cxnSp>
      <p:sp>
        <p:nvSpPr>
          <p:cNvPr id="12" name="Content Placeholder 26"/>
          <p:cNvSpPr txBox="1">
            <a:spLocks/>
          </p:cNvSpPr>
          <p:nvPr/>
        </p:nvSpPr>
        <p:spPr bwMode="auto">
          <a:xfrm>
            <a:off x="3956504" y="3269303"/>
            <a:ext cx="4407905" cy="892175"/>
          </a:xfrm>
          <a:prstGeom prst="rect">
            <a:avLst/>
          </a:prstGeom>
          <a:noFill/>
          <a:ln w="9525">
            <a:noFill/>
            <a:miter lim="800000"/>
            <a:headEnd/>
            <a:tailEnd/>
          </a:ln>
        </p:spPr>
        <p:txBody>
          <a:bodyPr/>
          <a:lstStyle/>
          <a:p>
            <a:pPr marL="190500" indent="-190500">
              <a:spcBef>
                <a:spcPts val="0"/>
              </a:spcBef>
              <a:spcAft>
                <a:spcPts val="400"/>
              </a:spcAft>
              <a:defRPr/>
            </a:pPr>
            <a:r>
              <a:rPr lang="fr-FR" sz="1400" b="1" dirty="0">
                <a:solidFill>
                  <a:srgbClr val="043882"/>
                </a:solidFill>
                <a:latin typeface="Arial"/>
                <a:cs typeface="Arial"/>
              </a:rPr>
              <a:t>Stratification</a:t>
            </a:r>
          </a:p>
          <a:p>
            <a:pPr marL="203200" indent="-203200">
              <a:spcBef>
                <a:spcPts val="0"/>
              </a:spcBef>
              <a:spcAft>
                <a:spcPts val="400"/>
              </a:spcAft>
              <a:buFont typeface="Arial" pitchFamily="34" charset="0"/>
              <a:buChar char="•"/>
              <a:defRPr/>
            </a:pPr>
            <a:r>
              <a:rPr lang="fr-FR" sz="1400" dirty="0">
                <a:solidFill>
                  <a:srgbClr val="4D4D4D"/>
                </a:solidFill>
                <a:latin typeface="Arial"/>
                <a:cs typeface="Arial"/>
              </a:rPr>
              <a:t>ECOG PS (0 vs. 1)</a:t>
            </a:r>
          </a:p>
          <a:p>
            <a:pPr marL="203200" indent="-203200">
              <a:spcBef>
                <a:spcPts val="0"/>
              </a:spcBef>
              <a:spcAft>
                <a:spcPts val="400"/>
              </a:spcAft>
              <a:buFont typeface="Arial" pitchFamily="34" charset="0"/>
              <a:buChar char="•"/>
              <a:defRPr/>
            </a:pPr>
            <a:r>
              <a:rPr lang="fr-FR" sz="1400" dirty="0">
                <a:solidFill>
                  <a:srgbClr val="4D4D4D"/>
                </a:solidFill>
                <a:latin typeface="Arial"/>
                <a:cs typeface="Arial"/>
              </a:rPr>
              <a:t>CT adjuvante (oui vs. non)</a:t>
            </a:r>
          </a:p>
          <a:p>
            <a:pPr marL="203200" indent="-203200">
              <a:spcBef>
                <a:spcPts val="0"/>
              </a:spcBef>
              <a:spcAft>
                <a:spcPts val="400"/>
              </a:spcAft>
              <a:buFont typeface="Arial" pitchFamily="34" charset="0"/>
              <a:buChar char="•"/>
              <a:defRPr/>
            </a:pPr>
            <a:r>
              <a:rPr lang="fr-FR" sz="1400" dirty="0">
                <a:solidFill>
                  <a:srgbClr val="4D4D4D"/>
                </a:solidFill>
                <a:latin typeface="Arial"/>
              </a:rPr>
              <a:t>Nombre de sites métastatiques (1 vs. &gt;1)</a:t>
            </a:r>
          </a:p>
          <a:p>
            <a:pPr marL="203200" indent="-203200">
              <a:spcBef>
                <a:spcPts val="0"/>
              </a:spcBef>
              <a:spcAft>
                <a:spcPts val="400"/>
              </a:spcAft>
              <a:buFont typeface="Arial" pitchFamily="34" charset="0"/>
              <a:buChar char="•"/>
              <a:defRPr/>
            </a:pPr>
            <a:r>
              <a:rPr lang="fr-FR" sz="1400" dirty="0">
                <a:solidFill>
                  <a:srgbClr val="4D4D4D"/>
                </a:solidFill>
                <a:latin typeface="Arial"/>
              </a:rPr>
              <a:t>Maladie métastatique limitée au foie (oui vs. non)</a:t>
            </a:r>
          </a:p>
          <a:p>
            <a:pPr marL="203200" indent="-203200">
              <a:spcBef>
                <a:spcPts val="0"/>
              </a:spcBef>
              <a:spcAft>
                <a:spcPts val="400"/>
              </a:spcAft>
              <a:buFont typeface="Arial" pitchFamily="34" charset="0"/>
              <a:buChar char="•"/>
              <a:defRPr/>
            </a:pPr>
            <a:endParaRPr lang="fr-FR" sz="1400" dirty="0">
              <a:solidFill>
                <a:srgbClr val="4D4D4D"/>
              </a:solidFill>
              <a:latin typeface="Arial"/>
              <a:cs typeface="Arial"/>
            </a:endParaRPr>
          </a:p>
        </p:txBody>
      </p:sp>
      <p:cxnSp>
        <p:nvCxnSpPr>
          <p:cNvPr id="13" name="AutoShape 19"/>
          <p:cNvCxnSpPr>
            <a:cxnSpLocks noChangeShapeType="1"/>
            <a:stCxn id="18" idx="3"/>
            <a:endCxn id="9" idx="2"/>
          </p:cNvCxnSpPr>
          <p:nvPr/>
        </p:nvCxnSpPr>
        <p:spPr bwMode="auto">
          <a:xfrm>
            <a:off x="3044684" y="3968204"/>
            <a:ext cx="85709" cy="0"/>
          </a:xfrm>
          <a:prstGeom prst="straightConnector1">
            <a:avLst/>
          </a:prstGeom>
          <a:noFill/>
          <a:ln w="57150">
            <a:solidFill>
              <a:schemeClr val="bg2">
                <a:lumMod val="60000"/>
                <a:lumOff val="40000"/>
              </a:schemeClr>
            </a:solidFill>
            <a:round/>
            <a:headEnd type="none" w="med" len="med"/>
            <a:tailEnd type="none" w="med" len="med"/>
          </a:ln>
        </p:spPr>
      </p:cxnSp>
      <p:sp>
        <p:nvSpPr>
          <p:cNvPr id="17" name="AutoShape 8"/>
          <p:cNvSpPr>
            <a:spLocks noChangeArrowheads="1"/>
          </p:cNvSpPr>
          <p:nvPr/>
        </p:nvSpPr>
        <p:spPr bwMode="auto">
          <a:xfrm>
            <a:off x="3668701" y="2383423"/>
            <a:ext cx="5417418" cy="82504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fr-FR" altLang="zh-CN" dirty="0">
                <a:solidFill>
                  <a:srgbClr val="FFFFFF"/>
                </a:solidFill>
                <a:latin typeface="Arial"/>
                <a:ea typeface="SimSun" pitchFamily="2" charset="-122"/>
                <a:cs typeface="Arial"/>
              </a:rPr>
              <a:t>Bévacizumab + FOLFOX* suivis de </a:t>
            </a:r>
            <a:r>
              <a:rPr lang="fr-FR" altLang="zh-CN" dirty="0" err="1" smtClean="0">
                <a:solidFill>
                  <a:srgbClr val="FFFFFF"/>
                </a:solidFill>
                <a:latin typeface="Arial"/>
                <a:ea typeface="SimSun" pitchFamily="2" charset="-122"/>
                <a:cs typeface="Arial"/>
              </a:rPr>
              <a:t>bévacizumab</a:t>
            </a:r>
            <a:r>
              <a:rPr lang="fr-FR" altLang="zh-CN" dirty="0" smtClean="0">
                <a:solidFill>
                  <a:srgbClr val="FFFFFF"/>
                </a:solidFill>
                <a:latin typeface="Arial"/>
                <a:ea typeface="SimSun" pitchFamily="2" charset="-122"/>
                <a:cs typeface="Arial"/>
              </a:rPr>
              <a:t> </a:t>
            </a:r>
            <a:r>
              <a:rPr lang="fr-FR" altLang="zh-CN" dirty="0">
                <a:solidFill>
                  <a:srgbClr val="FFFFFF"/>
                </a:solidFill>
                <a:latin typeface="Arial"/>
                <a:ea typeface="SimSun" pitchFamily="2" charset="-122"/>
                <a:cs typeface="Arial"/>
              </a:rPr>
              <a:t>+ FOLFIRI* après </a:t>
            </a:r>
            <a:r>
              <a:rPr lang="fr-FR" altLang="zh-CN" dirty="0" smtClean="0">
                <a:solidFill>
                  <a:srgbClr val="FFFFFF"/>
                </a:solidFill>
                <a:latin typeface="Arial"/>
                <a:ea typeface="SimSun" pitchFamily="2" charset="-122"/>
                <a:cs typeface="Arial"/>
              </a:rPr>
              <a:t>progression </a:t>
            </a:r>
            <a:br>
              <a:rPr lang="fr-FR" altLang="zh-CN" dirty="0" smtClean="0">
                <a:solidFill>
                  <a:srgbClr val="FFFFFF"/>
                </a:solidFill>
                <a:latin typeface="Arial"/>
                <a:ea typeface="SimSun" pitchFamily="2" charset="-122"/>
                <a:cs typeface="Arial"/>
              </a:rPr>
            </a:br>
            <a:r>
              <a:rPr lang="fr-FR" altLang="zh-CN" dirty="0" smtClean="0">
                <a:solidFill>
                  <a:srgbClr val="FFFFFF"/>
                </a:solidFill>
                <a:latin typeface="Arial"/>
                <a:ea typeface="SimSun" pitchFamily="2" charset="-122"/>
                <a:cs typeface="Arial"/>
              </a:rPr>
              <a:t>(</a:t>
            </a:r>
            <a:r>
              <a:rPr lang="fr-FR" altLang="zh-CN" dirty="0">
                <a:solidFill>
                  <a:srgbClr val="FFFFFF"/>
                </a:solidFill>
                <a:latin typeface="Arial"/>
                <a:ea typeface="SimSun" pitchFamily="2" charset="-122"/>
                <a:cs typeface="Arial"/>
              </a:rPr>
              <a:t>n=340)</a:t>
            </a:r>
            <a:endParaRPr lang="fr-FR" altLang="zh-CN" sz="1600" dirty="0">
              <a:solidFill>
                <a:srgbClr val="FFFFFF"/>
              </a:solidFill>
              <a:latin typeface="Arial"/>
              <a:ea typeface="SimSun" pitchFamily="2" charset="-122"/>
              <a:cs typeface="Arial"/>
            </a:endParaRPr>
          </a:p>
        </p:txBody>
      </p:sp>
      <p:sp>
        <p:nvSpPr>
          <p:cNvPr id="18" name="AutoShape 9"/>
          <p:cNvSpPr>
            <a:spLocks noChangeArrowheads="1"/>
          </p:cNvSpPr>
          <p:nvPr/>
        </p:nvSpPr>
        <p:spPr bwMode="auto">
          <a:xfrm>
            <a:off x="77322" y="2790702"/>
            <a:ext cx="2967362" cy="235500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fr-FR" altLang="zh-CN" sz="1600" dirty="0">
                <a:solidFill>
                  <a:srgbClr val="FFFFFF"/>
                </a:solidFill>
                <a:latin typeface="Arial"/>
                <a:ea typeface="SimSun" pitchFamily="2" charset="-122"/>
                <a:cs typeface="Arial"/>
              </a:rPr>
              <a:t>Critères d'inclusion</a:t>
            </a:r>
          </a:p>
          <a:p>
            <a:pPr marL="228600" indent="-228600" defTabSz="892175" eaLnBrk="0" hangingPunct="0">
              <a:spcAft>
                <a:spcPct val="30000"/>
              </a:spcAft>
              <a:buFont typeface="Arial" pitchFamily="34" charset="0"/>
              <a:buChar char="•"/>
              <a:defRPr/>
            </a:pPr>
            <a:r>
              <a:rPr lang="fr-FR" altLang="zh-CN" sz="1600" dirty="0">
                <a:solidFill>
                  <a:srgbClr val="FFFFFF"/>
                </a:solidFill>
                <a:latin typeface="Arial"/>
                <a:ea typeface="SimSun" pitchFamily="2" charset="-122"/>
                <a:cs typeface="Arial"/>
              </a:rPr>
              <a:t>CCRm non résécable</a:t>
            </a:r>
          </a:p>
          <a:p>
            <a:pPr marL="228600" indent="-228600" defTabSz="892175" eaLnBrk="0" hangingPunct="0">
              <a:spcAft>
                <a:spcPct val="30000"/>
              </a:spcAft>
              <a:buFont typeface="Arial" pitchFamily="34" charset="0"/>
              <a:buChar char="•"/>
              <a:defRPr/>
            </a:pPr>
            <a:r>
              <a:rPr lang="fr-FR" altLang="zh-CN" sz="1600" dirty="0">
                <a:solidFill>
                  <a:srgbClr val="FFFFFF"/>
                </a:solidFill>
                <a:latin typeface="Arial"/>
                <a:ea typeface="SimSun" pitchFamily="2" charset="-122"/>
                <a:cs typeface="Arial"/>
              </a:rPr>
              <a:t>Pas de traitement préalable pour les métastases ou chimiothérapie à base d’oxaliplatine</a:t>
            </a:r>
          </a:p>
          <a:p>
            <a:pPr marL="228600" indent="-228600" defTabSz="892175" eaLnBrk="0" hangingPunct="0">
              <a:spcAft>
                <a:spcPct val="30000"/>
              </a:spcAft>
              <a:buFont typeface="Arial" pitchFamily="34" charset="0"/>
              <a:buChar char="•"/>
              <a:defRPr/>
            </a:pPr>
            <a:r>
              <a:rPr lang="fr-FR" altLang="zh-CN" sz="1600" dirty="0">
                <a:solidFill>
                  <a:srgbClr val="FFFFFF"/>
                </a:solidFill>
                <a:latin typeface="Arial"/>
                <a:ea typeface="SimSun" pitchFamily="2" charset="-122"/>
                <a:cs typeface="Arial"/>
              </a:rPr>
              <a:t>ECOG PS ≤2</a:t>
            </a:r>
          </a:p>
          <a:p>
            <a:pPr defTabSz="892175" eaLnBrk="0" hangingPunct="0">
              <a:spcAft>
                <a:spcPct val="30000"/>
              </a:spcAft>
              <a:defRPr/>
            </a:pPr>
            <a:r>
              <a:rPr lang="fr-FR" altLang="zh-CN" sz="1600" dirty="0">
                <a:solidFill>
                  <a:srgbClr val="FFFFFF"/>
                </a:solidFill>
                <a:latin typeface="Arial"/>
                <a:ea typeface="SimSun" pitchFamily="2" charset="-122"/>
                <a:cs typeface="Arial"/>
              </a:rPr>
              <a:t>(n=679)</a:t>
            </a:r>
          </a:p>
        </p:txBody>
      </p:sp>
      <p:cxnSp>
        <p:nvCxnSpPr>
          <p:cNvPr id="19" name="AutoShape 16"/>
          <p:cNvCxnSpPr>
            <a:cxnSpLocks noChangeShapeType="1"/>
            <a:stCxn id="9" idx="4"/>
            <a:endCxn id="22" idx="1"/>
          </p:cNvCxnSpPr>
          <p:nvPr/>
        </p:nvCxnSpPr>
        <p:spPr bwMode="auto">
          <a:xfrm rot="16200000" flipH="1">
            <a:off x="3123242" y="4559253"/>
            <a:ext cx="844408" cy="246510"/>
          </a:xfrm>
          <a:prstGeom prst="bentConnector2">
            <a:avLst/>
          </a:prstGeom>
          <a:noFill/>
          <a:ln w="57150">
            <a:solidFill>
              <a:schemeClr val="bg2">
                <a:lumMod val="60000"/>
                <a:lumOff val="40000"/>
              </a:schemeClr>
            </a:solidFill>
            <a:round/>
            <a:headEnd/>
            <a:tailEnd type="triangle" w="med" len="med"/>
          </a:ln>
        </p:spPr>
      </p:cxnSp>
      <p:sp>
        <p:nvSpPr>
          <p:cNvPr id="22" name="AutoShape 12"/>
          <p:cNvSpPr>
            <a:spLocks noChangeArrowheads="1"/>
          </p:cNvSpPr>
          <p:nvPr/>
        </p:nvSpPr>
        <p:spPr bwMode="auto">
          <a:xfrm>
            <a:off x="3668701" y="4692192"/>
            <a:ext cx="5414224" cy="825040"/>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fr-FR" altLang="zh-CN" dirty="0">
                <a:solidFill>
                  <a:srgbClr val="4D4D4D"/>
                </a:solidFill>
                <a:latin typeface="Arial"/>
                <a:ea typeface="SimSun" pitchFamily="2" charset="-122"/>
                <a:cs typeface="Arial"/>
              </a:rPr>
              <a:t>Bévacizumab + FOLFOXIRI* suivi de réintroduction du même régime* après </a:t>
            </a:r>
            <a:r>
              <a:rPr lang="fr-FR" altLang="zh-CN" dirty="0" smtClean="0">
                <a:solidFill>
                  <a:srgbClr val="4D4D4D"/>
                </a:solidFill>
                <a:latin typeface="Arial"/>
                <a:ea typeface="SimSun" pitchFamily="2" charset="-122"/>
                <a:cs typeface="Arial"/>
              </a:rPr>
              <a:t>progression </a:t>
            </a:r>
            <a:br>
              <a:rPr lang="fr-FR" altLang="zh-CN" dirty="0" smtClean="0">
                <a:solidFill>
                  <a:srgbClr val="4D4D4D"/>
                </a:solidFill>
                <a:latin typeface="Arial"/>
                <a:ea typeface="SimSun" pitchFamily="2" charset="-122"/>
                <a:cs typeface="Arial"/>
              </a:rPr>
            </a:br>
            <a:r>
              <a:rPr lang="fr-FR" altLang="zh-CN" dirty="0" smtClean="0">
                <a:solidFill>
                  <a:srgbClr val="4D4D4D"/>
                </a:solidFill>
                <a:latin typeface="Arial"/>
                <a:ea typeface="SimSun" pitchFamily="2" charset="-122"/>
                <a:cs typeface="Arial"/>
              </a:rPr>
              <a:t>(</a:t>
            </a:r>
            <a:r>
              <a:rPr lang="fr-FR" altLang="zh-CN" dirty="0">
                <a:solidFill>
                  <a:srgbClr val="4D4D4D"/>
                </a:solidFill>
                <a:latin typeface="Arial"/>
                <a:ea typeface="SimSun" pitchFamily="2" charset="-122"/>
                <a:cs typeface="Arial"/>
              </a:rPr>
              <a:t>n=339)</a:t>
            </a:r>
          </a:p>
        </p:txBody>
      </p:sp>
    </p:spTree>
    <p:custDataLst>
      <p:tags r:id="rId1"/>
    </p:custDataLst>
    <p:extLst>
      <p:ext uri="{BB962C8B-B14F-4D97-AF65-F5344CB8AC3E}">
        <p14:creationId xmlns:p14="http://schemas.microsoft.com/office/powerpoint/2010/main" val="3090212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3508: Résultats actualisés de TRIBE2, une étude de stratégie de phase III, randomisée par le GONO dans le traitement de 1</a:t>
            </a:r>
            <a:r>
              <a:rPr lang="fr-FR" baseline="30000" dirty="0"/>
              <a:t>e</a:t>
            </a:r>
            <a:r>
              <a:rPr lang="fr-FR" dirty="0"/>
              <a:t> et de 2</a:t>
            </a:r>
            <a:r>
              <a:rPr lang="fr-FR" baseline="30000" dirty="0"/>
              <a:t>e</a:t>
            </a:r>
            <a:r>
              <a:rPr lang="fr-FR" dirty="0"/>
              <a:t> ligne du CCRm </a:t>
            </a:r>
            <a:br>
              <a:rPr lang="fr-FR" dirty="0"/>
            </a:br>
            <a:r>
              <a:rPr lang="fr-FR" dirty="0"/>
              <a:t>non résécable – </a:t>
            </a:r>
            <a:r>
              <a:rPr lang="fr-FR" dirty="0" err="1"/>
              <a:t>Cremolini</a:t>
            </a:r>
            <a:r>
              <a:rPr lang="fr-FR" dirty="0"/>
              <a:t> C, et al</a:t>
            </a:r>
            <a:endParaRPr lang="fr-FR" noProof="0" dirty="0"/>
          </a:p>
        </p:txBody>
      </p:sp>
      <p:sp>
        <p:nvSpPr>
          <p:cNvPr id="5123" name="Rectangle 3"/>
          <p:cNvSpPr>
            <a:spLocks noGrp="1" noChangeArrowheads="1"/>
          </p:cNvSpPr>
          <p:nvPr>
            <p:ph idx="1"/>
          </p:nvPr>
        </p:nvSpPr>
        <p:spPr/>
        <p:txBody>
          <a:bodyPr/>
          <a:lstStyle/>
          <a:p>
            <a:pPr marL="0" indent="0">
              <a:buNone/>
            </a:pPr>
            <a:r>
              <a:rPr lang="fr-FR" b="1" noProof="0" dirty="0"/>
              <a:t>Résultats</a:t>
            </a:r>
          </a:p>
          <a:p>
            <a:pPr marL="0" indent="0">
              <a:buNone/>
            </a:pPr>
            <a:endParaRPr lang="fr-FR" noProof="0" dirty="0"/>
          </a:p>
        </p:txBody>
      </p:sp>
      <p:sp>
        <p:nvSpPr>
          <p:cNvPr id="15" name="Text Placeholder 14"/>
          <p:cNvSpPr>
            <a:spLocks noGrp="1"/>
          </p:cNvSpPr>
          <p:nvPr>
            <p:ph type="body" sz="quarter" idx="11"/>
          </p:nvPr>
        </p:nvSpPr>
        <p:spPr>
          <a:xfrm>
            <a:off x="4495800" y="6096000"/>
            <a:ext cx="4283075" cy="487363"/>
          </a:xfrm>
        </p:spPr>
        <p:txBody>
          <a:bodyPr/>
          <a:lstStyle/>
          <a:p>
            <a:r>
              <a:rPr lang="fr-FR" noProof="0" dirty="0" err="1"/>
              <a:t>Cremolini</a:t>
            </a:r>
            <a:r>
              <a:rPr lang="fr-FR" noProof="0" dirty="0"/>
              <a:t> C, et al, J Clin </a:t>
            </a:r>
            <a:r>
              <a:rPr lang="fr-FR" noProof="0" dirty="0" err="1"/>
              <a:t>Oncol</a:t>
            </a:r>
            <a:r>
              <a:rPr lang="fr-FR" noProof="0" dirty="0"/>
              <a:t> 2019;37(</a:t>
            </a:r>
            <a:r>
              <a:rPr lang="fr-FR" noProof="0" dirty="0" err="1"/>
              <a:t>suppl</a:t>
            </a:r>
            <a:r>
              <a:rPr lang="fr-FR" noProof="0" dirty="0"/>
              <a:t>):</a:t>
            </a:r>
            <a:r>
              <a:rPr lang="fr-FR" noProof="0" dirty="0" err="1"/>
              <a:t>abstr</a:t>
            </a:r>
            <a:r>
              <a:rPr lang="fr-FR" noProof="0" dirty="0"/>
              <a:t> 3508</a:t>
            </a:r>
          </a:p>
        </p:txBody>
      </p:sp>
      <p:sp>
        <p:nvSpPr>
          <p:cNvPr id="7" name="TextBox 6">
            <a:extLst>
              <a:ext uri="{FF2B5EF4-FFF2-40B4-BE49-F238E27FC236}">
                <a16:creationId xmlns:a16="http://schemas.microsoft.com/office/drawing/2014/main" id="{990D4726-78DB-4191-A119-A6164277F6FB}"/>
              </a:ext>
            </a:extLst>
          </p:cNvPr>
          <p:cNvSpPr txBox="1"/>
          <p:nvPr/>
        </p:nvSpPr>
        <p:spPr>
          <a:xfrm>
            <a:off x="4218377" y="1651762"/>
            <a:ext cx="707246" cy="338554"/>
          </a:xfrm>
          <a:prstGeom prst="rect">
            <a:avLst/>
          </a:prstGeom>
          <a:noFill/>
        </p:spPr>
        <p:txBody>
          <a:bodyPr wrap="none" rtlCol="0">
            <a:spAutoFit/>
          </a:bodyPr>
          <a:lstStyle/>
          <a:p>
            <a:pPr algn="ctr" fontAlgn="auto">
              <a:spcBef>
                <a:spcPts val="0"/>
              </a:spcBef>
              <a:spcAft>
                <a:spcPts val="0"/>
              </a:spcAft>
            </a:pPr>
            <a:r>
              <a:rPr lang="en-GB" sz="1600" b="1" dirty="0">
                <a:solidFill>
                  <a:srgbClr val="4D4D4D"/>
                </a:solidFill>
                <a:latin typeface="Arial"/>
                <a:cs typeface="Arial"/>
              </a:rPr>
              <a:t>SSP2</a:t>
            </a:r>
          </a:p>
        </p:txBody>
      </p:sp>
      <p:grpSp>
        <p:nvGrpSpPr>
          <p:cNvPr id="8" name="Group 7">
            <a:extLst>
              <a:ext uri="{FF2B5EF4-FFF2-40B4-BE49-F238E27FC236}">
                <a16:creationId xmlns:a16="http://schemas.microsoft.com/office/drawing/2014/main" id="{75188236-E3D2-41BF-8C8A-594F0261B45E}"/>
              </a:ext>
            </a:extLst>
          </p:cNvPr>
          <p:cNvGrpSpPr/>
          <p:nvPr/>
        </p:nvGrpSpPr>
        <p:grpSpPr>
          <a:xfrm>
            <a:off x="229113" y="2029742"/>
            <a:ext cx="8706448" cy="4155898"/>
            <a:chOff x="-702753" y="1560907"/>
            <a:chExt cx="12308103" cy="3795997"/>
          </a:xfrm>
        </p:grpSpPr>
        <p:grpSp>
          <p:nvGrpSpPr>
            <p:cNvPr id="9" name="Group 8">
              <a:extLst>
                <a:ext uri="{FF2B5EF4-FFF2-40B4-BE49-F238E27FC236}">
                  <a16:creationId xmlns:a16="http://schemas.microsoft.com/office/drawing/2014/main" id="{65EBD2AD-A278-4855-924B-978811C888D4}"/>
                </a:ext>
              </a:extLst>
            </p:cNvPr>
            <p:cNvGrpSpPr/>
            <p:nvPr/>
          </p:nvGrpSpPr>
          <p:grpSpPr>
            <a:xfrm>
              <a:off x="-702753" y="1560907"/>
              <a:ext cx="9471907" cy="3795997"/>
              <a:chOff x="-1230132" y="2197940"/>
              <a:chExt cx="9161434" cy="3601459"/>
            </a:xfrm>
          </p:grpSpPr>
          <p:sp>
            <p:nvSpPr>
              <p:cNvPr id="13" name="Freeform 21">
                <a:extLst>
                  <a:ext uri="{FF2B5EF4-FFF2-40B4-BE49-F238E27FC236}">
                    <a16:creationId xmlns:a16="http://schemas.microsoft.com/office/drawing/2014/main" id="{0E4DD35D-AD2E-4B1D-875A-8A1D38CD9949}"/>
                  </a:ext>
                </a:extLst>
              </p:cNvPr>
              <p:cNvSpPr>
                <a:spLocks/>
              </p:cNvSpPr>
              <p:nvPr/>
            </p:nvSpPr>
            <p:spPr bwMode="auto">
              <a:xfrm>
                <a:off x="1138864" y="2334069"/>
                <a:ext cx="6601487"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16" name="Line 6">
                <a:extLst>
                  <a:ext uri="{FF2B5EF4-FFF2-40B4-BE49-F238E27FC236}">
                    <a16:creationId xmlns:a16="http://schemas.microsoft.com/office/drawing/2014/main" id="{F6EBFC6B-2D9E-4B9F-97A9-03963019FEDB}"/>
                  </a:ext>
                </a:extLst>
              </p:cNvPr>
              <p:cNvSpPr>
                <a:spLocks noChangeShapeType="1"/>
              </p:cNvSpPr>
              <p:nvPr/>
            </p:nvSpPr>
            <p:spPr bwMode="auto">
              <a:xfrm>
                <a:off x="1048631" y="233406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17" name="Line 7">
                <a:extLst>
                  <a:ext uri="{FF2B5EF4-FFF2-40B4-BE49-F238E27FC236}">
                    <a16:creationId xmlns:a16="http://schemas.microsoft.com/office/drawing/2014/main" id="{ABD1D29A-4634-45E5-B85A-925E25E46967}"/>
                  </a:ext>
                </a:extLst>
              </p:cNvPr>
              <p:cNvSpPr>
                <a:spLocks noChangeShapeType="1"/>
              </p:cNvSpPr>
              <p:nvPr/>
            </p:nvSpPr>
            <p:spPr bwMode="auto">
              <a:xfrm>
                <a:off x="1048631" y="29402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18" name="Line 8">
                <a:extLst>
                  <a:ext uri="{FF2B5EF4-FFF2-40B4-BE49-F238E27FC236}">
                    <a16:creationId xmlns:a16="http://schemas.microsoft.com/office/drawing/2014/main" id="{DEB68447-7BA0-4698-B80C-9DF13265D5E1}"/>
                  </a:ext>
                </a:extLst>
              </p:cNvPr>
              <p:cNvSpPr>
                <a:spLocks noChangeShapeType="1"/>
              </p:cNvSpPr>
              <p:nvPr/>
            </p:nvSpPr>
            <p:spPr bwMode="auto">
              <a:xfrm>
                <a:off x="1048631" y="356958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19" name="Line 10">
                <a:extLst>
                  <a:ext uri="{FF2B5EF4-FFF2-40B4-BE49-F238E27FC236}">
                    <a16:creationId xmlns:a16="http://schemas.microsoft.com/office/drawing/2014/main" id="{258EFD5D-3E81-450E-971F-CF0BFC9883ED}"/>
                  </a:ext>
                </a:extLst>
              </p:cNvPr>
              <p:cNvSpPr>
                <a:spLocks noChangeShapeType="1"/>
              </p:cNvSpPr>
              <p:nvPr/>
            </p:nvSpPr>
            <p:spPr bwMode="auto">
              <a:xfrm>
                <a:off x="1048631" y="4232602"/>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20" name="Line 11">
                <a:extLst>
                  <a:ext uri="{FF2B5EF4-FFF2-40B4-BE49-F238E27FC236}">
                    <a16:creationId xmlns:a16="http://schemas.microsoft.com/office/drawing/2014/main" id="{E6438F22-BD2F-4509-AF78-91823E161B62}"/>
                  </a:ext>
                </a:extLst>
              </p:cNvPr>
              <p:cNvSpPr>
                <a:spLocks noChangeShapeType="1"/>
              </p:cNvSpPr>
              <p:nvPr/>
            </p:nvSpPr>
            <p:spPr bwMode="auto">
              <a:xfrm>
                <a:off x="1048631" y="488356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21" name="TextBox 20">
                <a:extLst>
                  <a:ext uri="{FF2B5EF4-FFF2-40B4-BE49-F238E27FC236}">
                    <a16:creationId xmlns:a16="http://schemas.microsoft.com/office/drawing/2014/main" id="{3D198BAE-F2B1-41B2-BFC6-88CCE2AE50AE}"/>
                  </a:ext>
                </a:extLst>
              </p:cNvPr>
              <p:cNvSpPr txBox="1"/>
              <p:nvPr/>
            </p:nvSpPr>
            <p:spPr>
              <a:xfrm rot="16200000">
                <a:off x="-35309" y="3365953"/>
                <a:ext cx="687905" cy="420835"/>
              </a:xfrm>
              <a:prstGeom prst="rect">
                <a:avLst/>
              </a:prstGeom>
              <a:noFill/>
            </p:spPr>
            <p:txBody>
              <a:bodyPr wrap="none" rtlCol="0">
                <a:spAutoFit/>
              </a:bodyPr>
              <a:lstStyle/>
              <a:p>
                <a:pPr algn="ctr"/>
                <a:r>
                  <a:rPr lang="en-GB" sz="1400" dirty="0">
                    <a:solidFill>
                      <a:srgbClr val="4D4D4D"/>
                    </a:solidFill>
                    <a:latin typeface="Arial"/>
                    <a:cs typeface="Arial" panose="020B0604020202020204" pitchFamily="34" charset="0"/>
                  </a:rPr>
                  <a:t>SSP, %</a:t>
                </a:r>
              </a:p>
            </p:txBody>
          </p:sp>
          <p:sp>
            <p:nvSpPr>
              <p:cNvPr id="22" name="TextBox 21">
                <a:extLst>
                  <a:ext uri="{FF2B5EF4-FFF2-40B4-BE49-F238E27FC236}">
                    <a16:creationId xmlns:a16="http://schemas.microsoft.com/office/drawing/2014/main" id="{2430936C-FB65-4023-8951-9AAD745DEA12}"/>
                  </a:ext>
                </a:extLst>
              </p:cNvPr>
              <p:cNvSpPr txBox="1"/>
              <p:nvPr/>
            </p:nvSpPr>
            <p:spPr>
              <a:xfrm>
                <a:off x="4274253" y="5174734"/>
                <a:ext cx="769778" cy="266716"/>
              </a:xfrm>
              <a:prstGeom prst="rect">
                <a:avLst/>
              </a:prstGeom>
              <a:noFill/>
            </p:spPr>
            <p:txBody>
              <a:bodyPr wrap="none" rtlCol="0">
                <a:spAutoFit/>
              </a:bodyPr>
              <a:lstStyle/>
              <a:p>
                <a:pPr algn="ctr"/>
                <a:r>
                  <a:rPr lang="en-GB" sz="1400" dirty="0" err="1">
                    <a:solidFill>
                      <a:srgbClr val="4D4D4D"/>
                    </a:solidFill>
                    <a:latin typeface="Arial"/>
                    <a:cs typeface="Arial" panose="020B0604020202020204" pitchFamily="34" charset="0"/>
                  </a:rPr>
                  <a:t>Mois</a:t>
                </a:r>
                <a:endParaRPr lang="en-GB" sz="1400" dirty="0">
                  <a:solidFill>
                    <a:srgbClr val="4D4D4D"/>
                  </a:solidFill>
                  <a:latin typeface="Arial"/>
                  <a:cs typeface="Arial" panose="020B0604020202020204" pitchFamily="34" charset="0"/>
                </a:endParaRPr>
              </a:p>
            </p:txBody>
          </p:sp>
          <p:sp>
            <p:nvSpPr>
              <p:cNvPr id="23" name="TextBox 22">
                <a:extLst>
                  <a:ext uri="{FF2B5EF4-FFF2-40B4-BE49-F238E27FC236}">
                    <a16:creationId xmlns:a16="http://schemas.microsoft.com/office/drawing/2014/main" id="{4E3DDCC6-7C2C-434D-A7BA-1FDC902BA0F5}"/>
                  </a:ext>
                </a:extLst>
              </p:cNvPr>
              <p:cNvSpPr txBox="1"/>
              <p:nvPr/>
            </p:nvSpPr>
            <p:spPr>
              <a:xfrm>
                <a:off x="369601" y="2197940"/>
                <a:ext cx="660184" cy="266716"/>
              </a:xfrm>
              <a:prstGeom prst="rect">
                <a:avLst/>
              </a:prstGeom>
              <a:noFill/>
            </p:spPr>
            <p:txBody>
              <a:bodyPr wrap="none" rtlCol="0" anchor="ctr" anchorCtr="0">
                <a:spAutoFit/>
              </a:bodyPr>
              <a:lstStyle/>
              <a:p>
                <a:pPr algn="r" fontAlgn="auto">
                  <a:spcBef>
                    <a:spcPts val="0"/>
                  </a:spcBef>
                  <a:spcAft>
                    <a:spcPts val="0"/>
                  </a:spcAft>
                </a:pPr>
                <a:r>
                  <a:rPr lang="en-GB" sz="1400" dirty="0">
                    <a:solidFill>
                      <a:srgbClr val="4D4D4D"/>
                    </a:solidFill>
                    <a:latin typeface="Arial"/>
                    <a:cs typeface="Arial" panose="020B0604020202020204" pitchFamily="34" charset="0"/>
                  </a:rPr>
                  <a:t>100</a:t>
                </a:r>
              </a:p>
            </p:txBody>
          </p:sp>
          <p:sp>
            <p:nvSpPr>
              <p:cNvPr id="24" name="TextBox 23">
                <a:extLst>
                  <a:ext uri="{FF2B5EF4-FFF2-40B4-BE49-F238E27FC236}">
                    <a16:creationId xmlns:a16="http://schemas.microsoft.com/office/drawing/2014/main" id="{92BA579E-388A-48FE-A431-5F46BC9D5BB2}"/>
                  </a:ext>
                </a:extLst>
              </p:cNvPr>
              <p:cNvSpPr txBox="1"/>
              <p:nvPr/>
            </p:nvSpPr>
            <p:spPr>
              <a:xfrm>
                <a:off x="505501" y="2806033"/>
                <a:ext cx="524290" cy="266716"/>
              </a:xfrm>
              <a:prstGeom prst="rect">
                <a:avLst/>
              </a:prstGeom>
              <a:noFill/>
            </p:spPr>
            <p:txBody>
              <a:bodyPr wrap="none" rtlCol="0" anchor="ctr" anchorCtr="0">
                <a:spAutoFit/>
              </a:bodyPr>
              <a:lstStyle/>
              <a:p>
                <a:pPr algn="r" fontAlgn="auto">
                  <a:spcBef>
                    <a:spcPts val="0"/>
                  </a:spcBef>
                  <a:spcAft>
                    <a:spcPts val="0"/>
                  </a:spcAft>
                </a:pPr>
                <a:r>
                  <a:rPr lang="en-GB" sz="1400" dirty="0">
                    <a:solidFill>
                      <a:srgbClr val="4D4D4D"/>
                    </a:solidFill>
                    <a:latin typeface="Arial"/>
                    <a:cs typeface="Arial" panose="020B0604020202020204" pitchFamily="34" charset="0"/>
                  </a:rPr>
                  <a:t>75</a:t>
                </a:r>
              </a:p>
            </p:txBody>
          </p:sp>
          <p:sp>
            <p:nvSpPr>
              <p:cNvPr id="25" name="TextBox 24">
                <a:extLst>
                  <a:ext uri="{FF2B5EF4-FFF2-40B4-BE49-F238E27FC236}">
                    <a16:creationId xmlns:a16="http://schemas.microsoft.com/office/drawing/2014/main" id="{D5515809-E9B2-4400-8DB3-111D6FE844A3}"/>
                  </a:ext>
                </a:extLst>
              </p:cNvPr>
              <p:cNvSpPr txBox="1"/>
              <p:nvPr/>
            </p:nvSpPr>
            <p:spPr>
              <a:xfrm>
                <a:off x="505501" y="3435157"/>
                <a:ext cx="524290" cy="266716"/>
              </a:xfrm>
              <a:prstGeom prst="rect">
                <a:avLst/>
              </a:prstGeom>
              <a:noFill/>
            </p:spPr>
            <p:txBody>
              <a:bodyPr wrap="none" rtlCol="0" anchor="ctr" anchorCtr="0">
                <a:spAutoFit/>
              </a:bodyPr>
              <a:lstStyle/>
              <a:p>
                <a:pPr algn="r" fontAlgn="auto">
                  <a:spcBef>
                    <a:spcPts val="0"/>
                  </a:spcBef>
                  <a:spcAft>
                    <a:spcPts val="0"/>
                  </a:spcAft>
                </a:pPr>
                <a:r>
                  <a:rPr lang="en-GB" sz="1400" dirty="0">
                    <a:solidFill>
                      <a:srgbClr val="4D4D4D"/>
                    </a:solidFill>
                    <a:latin typeface="Arial"/>
                    <a:cs typeface="Arial" panose="020B0604020202020204" pitchFamily="34" charset="0"/>
                  </a:rPr>
                  <a:t>50</a:t>
                </a:r>
              </a:p>
            </p:txBody>
          </p:sp>
          <p:sp>
            <p:nvSpPr>
              <p:cNvPr id="26" name="TextBox 25">
                <a:extLst>
                  <a:ext uri="{FF2B5EF4-FFF2-40B4-BE49-F238E27FC236}">
                    <a16:creationId xmlns:a16="http://schemas.microsoft.com/office/drawing/2014/main" id="{E75F8DDB-38A0-4B40-B940-EDC14B8F0768}"/>
                  </a:ext>
                </a:extLst>
              </p:cNvPr>
              <p:cNvSpPr txBox="1"/>
              <p:nvPr/>
            </p:nvSpPr>
            <p:spPr>
              <a:xfrm>
                <a:off x="505501" y="4099243"/>
                <a:ext cx="524290" cy="266716"/>
              </a:xfrm>
              <a:prstGeom prst="rect">
                <a:avLst/>
              </a:prstGeom>
              <a:noFill/>
            </p:spPr>
            <p:txBody>
              <a:bodyPr wrap="none" rtlCol="0" anchor="ctr" anchorCtr="0">
                <a:spAutoFit/>
              </a:bodyPr>
              <a:lstStyle/>
              <a:p>
                <a:pPr algn="r" fontAlgn="auto">
                  <a:spcBef>
                    <a:spcPts val="0"/>
                  </a:spcBef>
                  <a:spcAft>
                    <a:spcPts val="0"/>
                  </a:spcAft>
                </a:pPr>
                <a:r>
                  <a:rPr lang="en-GB" sz="1400" dirty="0">
                    <a:solidFill>
                      <a:srgbClr val="4D4D4D"/>
                    </a:solidFill>
                    <a:latin typeface="Arial"/>
                    <a:cs typeface="Arial" panose="020B0604020202020204" pitchFamily="34" charset="0"/>
                  </a:rPr>
                  <a:t>25</a:t>
                </a:r>
              </a:p>
            </p:txBody>
          </p:sp>
          <p:sp>
            <p:nvSpPr>
              <p:cNvPr id="27" name="TextBox 26">
                <a:extLst>
                  <a:ext uri="{FF2B5EF4-FFF2-40B4-BE49-F238E27FC236}">
                    <a16:creationId xmlns:a16="http://schemas.microsoft.com/office/drawing/2014/main" id="{9FF5347F-F512-43CB-98AD-283859803FD0}"/>
                  </a:ext>
                </a:extLst>
              </p:cNvPr>
              <p:cNvSpPr txBox="1"/>
              <p:nvPr/>
            </p:nvSpPr>
            <p:spPr>
              <a:xfrm>
                <a:off x="641403" y="4748441"/>
                <a:ext cx="388395" cy="266716"/>
              </a:xfrm>
              <a:prstGeom prst="rect">
                <a:avLst/>
              </a:prstGeom>
              <a:noFill/>
            </p:spPr>
            <p:txBody>
              <a:bodyPr wrap="none" rtlCol="0" anchor="ctr" anchorCtr="0">
                <a:spAutoFit/>
              </a:bodyPr>
              <a:lstStyle/>
              <a:p>
                <a:pPr algn="r" fontAlgn="auto">
                  <a:spcBef>
                    <a:spcPts val="0"/>
                  </a:spcBef>
                  <a:spcAft>
                    <a:spcPts val="0"/>
                  </a:spcAft>
                </a:pPr>
                <a:r>
                  <a:rPr lang="en-GB" sz="1400" dirty="0">
                    <a:solidFill>
                      <a:srgbClr val="4D4D4D"/>
                    </a:solidFill>
                    <a:latin typeface="Arial"/>
                    <a:cs typeface="Arial" panose="020B0604020202020204" pitchFamily="34" charset="0"/>
                  </a:rPr>
                  <a:t>0</a:t>
                </a:r>
              </a:p>
            </p:txBody>
          </p:sp>
          <p:grpSp>
            <p:nvGrpSpPr>
              <p:cNvPr id="28" name="Group 27">
                <a:extLst>
                  <a:ext uri="{FF2B5EF4-FFF2-40B4-BE49-F238E27FC236}">
                    <a16:creationId xmlns:a16="http://schemas.microsoft.com/office/drawing/2014/main" id="{1490028B-0F27-4877-A02C-74E4CC00F86A}"/>
                  </a:ext>
                </a:extLst>
              </p:cNvPr>
              <p:cNvGrpSpPr/>
              <p:nvPr/>
            </p:nvGrpSpPr>
            <p:grpSpPr>
              <a:xfrm>
                <a:off x="1086659" y="4920702"/>
                <a:ext cx="507094" cy="871827"/>
                <a:chOff x="904356" y="4920702"/>
                <a:chExt cx="423391" cy="871827"/>
              </a:xfrm>
            </p:grpSpPr>
            <p:sp>
              <p:nvSpPr>
                <p:cNvPr id="51" name="Line 21">
                  <a:extLst>
                    <a:ext uri="{FF2B5EF4-FFF2-40B4-BE49-F238E27FC236}">
                      <a16:creationId xmlns:a16="http://schemas.microsoft.com/office/drawing/2014/main" id="{382115E9-0C71-46A9-9DE1-462DE665F754}"/>
                    </a:ext>
                  </a:extLst>
                </p:cNvPr>
                <p:cNvSpPr>
                  <a:spLocks noChangeShapeType="1"/>
                </p:cNvSpPr>
                <p:nvPr/>
              </p:nvSpPr>
              <p:spPr bwMode="auto">
                <a:xfrm>
                  <a:off x="1108822"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panose="020B0604020202020204" pitchFamily="34" charset="0"/>
                  </a:endParaRPr>
                </a:p>
              </p:txBody>
            </p:sp>
            <p:sp>
              <p:nvSpPr>
                <p:cNvPr id="52" name="TextBox 51">
                  <a:extLst>
                    <a:ext uri="{FF2B5EF4-FFF2-40B4-BE49-F238E27FC236}">
                      <a16:creationId xmlns:a16="http://schemas.microsoft.com/office/drawing/2014/main" id="{32EF8581-91A6-45AA-8332-1EF536EB7F4E}"/>
                    </a:ext>
                  </a:extLst>
                </p:cNvPr>
                <p:cNvSpPr txBox="1"/>
                <p:nvPr/>
              </p:nvSpPr>
              <p:spPr>
                <a:xfrm>
                  <a:off x="904356" y="4982720"/>
                  <a:ext cx="423391"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0</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ctr" fontAlgn="auto">
                    <a:spcBef>
                      <a:spcPts val="0"/>
                    </a:spcBef>
                    <a:spcAft>
                      <a:spcPts val="0"/>
                    </a:spcAft>
                  </a:pPr>
                  <a:r>
                    <a:rPr lang="en-GB" sz="1400" dirty="0">
                      <a:solidFill>
                        <a:srgbClr val="B60D27"/>
                      </a:solidFill>
                      <a:latin typeface="Arial"/>
                      <a:cs typeface="Arial" panose="020B0604020202020204" pitchFamily="34" charset="0"/>
                    </a:rPr>
                    <a:t>340</a:t>
                  </a:r>
                </a:p>
                <a:p>
                  <a:pPr algn="ctr" fontAlgn="auto">
                    <a:spcBef>
                      <a:spcPts val="0"/>
                    </a:spcBef>
                    <a:spcAft>
                      <a:spcPts val="0"/>
                    </a:spcAft>
                  </a:pPr>
                  <a:r>
                    <a:rPr lang="en-GB" sz="1400" dirty="0">
                      <a:solidFill>
                        <a:srgbClr val="B2C0EC"/>
                      </a:solidFill>
                      <a:latin typeface="Arial"/>
                      <a:cs typeface="Arial" panose="020B0604020202020204" pitchFamily="34" charset="0"/>
                    </a:rPr>
                    <a:t>339</a:t>
                  </a:r>
                </a:p>
              </p:txBody>
            </p:sp>
          </p:grpSp>
          <p:grpSp>
            <p:nvGrpSpPr>
              <p:cNvPr id="29" name="Group 28">
                <a:extLst>
                  <a:ext uri="{FF2B5EF4-FFF2-40B4-BE49-F238E27FC236}">
                    <a16:creationId xmlns:a16="http://schemas.microsoft.com/office/drawing/2014/main" id="{69B5EF57-A564-4299-986B-C701DA164AEA}"/>
                  </a:ext>
                </a:extLst>
              </p:cNvPr>
              <p:cNvGrpSpPr/>
              <p:nvPr/>
            </p:nvGrpSpPr>
            <p:grpSpPr>
              <a:xfrm>
                <a:off x="1984384" y="4920702"/>
                <a:ext cx="507097" cy="871827"/>
                <a:chOff x="225157" y="4920702"/>
                <a:chExt cx="423404" cy="871827"/>
              </a:xfrm>
            </p:grpSpPr>
            <p:sp>
              <p:nvSpPr>
                <p:cNvPr id="49" name="Line 21">
                  <a:extLst>
                    <a:ext uri="{FF2B5EF4-FFF2-40B4-BE49-F238E27FC236}">
                      <a16:creationId xmlns:a16="http://schemas.microsoft.com/office/drawing/2014/main" id="{77E79D35-CACC-4F50-B6EF-E89C3C65F2B5}"/>
                    </a:ext>
                  </a:extLst>
                </p:cNvPr>
                <p:cNvSpPr>
                  <a:spLocks noChangeShapeType="1"/>
                </p:cNvSpPr>
                <p:nvPr/>
              </p:nvSpPr>
              <p:spPr bwMode="auto">
                <a:xfrm>
                  <a:off x="441361"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panose="020B0604020202020204" pitchFamily="34" charset="0"/>
                  </a:endParaRPr>
                </a:p>
              </p:txBody>
            </p:sp>
            <p:sp>
              <p:nvSpPr>
                <p:cNvPr id="50" name="TextBox 49">
                  <a:extLst>
                    <a:ext uri="{FF2B5EF4-FFF2-40B4-BE49-F238E27FC236}">
                      <a16:creationId xmlns:a16="http://schemas.microsoft.com/office/drawing/2014/main" id="{77F0CDD3-E6E2-484F-919D-E59A192EF9D7}"/>
                    </a:ext>
                  </a:extLst>
                </p:cNvPr>
                <p:cNvSpPr txBox="1"/>
                <p:nvPr/>
              </p:nvSpPr>
              <p:spPr>
                <a:xfrm>
                  <a:off x="225157" y="4982720"/>
                  <a:ext cx="423404"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5</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ctr" fontAlgn="auto">
                    <a:spcBef>
                      <a:spcPts val="0"/>
                    </a:spcBef>
                    <a:spcAft>
                      <a:spcPts val="0"/>
                    </a:spcAft>
                  </a:pPr>
                  <a:r>
                    <a:rPr lang="en-GB" sz="1400" dirty="0">
                      <a:solidFill>
                        <a:srgbClr val="B60D27"/>
                      </a:solidFill>
                      <a:latin typeface="Arial"/>
                      <a:cs typeface="Arial" panose="020B0604020202020204" pitchFamily="34" charset="0"/>
                    </a:rPr>
                    <a:t>319</a:t>
                  </a:r>
                </a:p>
                <a:p>
                  <a:pPr algn="ctr" fontAlgn="auto">
                    <a:spcBef>
                      <a:spcPts val="0"/>
                    </a:spcBef>
                    <a:spcAft>
                      <a:spcPts val="0"/>
                    </a:spcAft>
                  </a:pPr>
                  <a:r>
                    <a:rPr lang="en-GB" sz="1400" dirty="0">
                      <a:solidFill>
                        <a:srgbClr val="B2C0EC"/>
                      </a:solidFill>
                      <a:latin typeface="Arial"/>
                      <a:cs typeface="Arial" panose="020B0604020202020204" pitchFamily="34" charset="0"/>
                    </a:rPr>
                    <a:t>314</a:t>
                  </a:r>
                </a:p>
              </p:txBody>
            </p:sp>
          </p:grpSp>
          <p:grpSp>
            <p:nvGrpSpPr>
              <p:cNvPr id="30" name="Group 29">
                <a:extLst>
                  <a:ext uri="{FF2B5EF4-FFF2-40B4-BE49-F238E27FC236}">
                    <a16:creationId xmlns:a16="http://schemas.microsoft.com/office/drawing/2014/main" id="{DF96880D-031D-422F-9BC2-6ED701117D08}"/>
                  </a:ext>
                </a:extLst>
              </p:cNvPr>
              <p:cNvGrpSpPr/>
              <p:nvPr/>
            </p:nvGrpSpPr>
            <p:grpSpPr>
              <a:xfrm>
                <a:off x="2955339" y="4920702"/>
                <a:ext cx="507093" cy="871827"/>
                <a:chOff x="83312" y="4920702"/>
                <a:chExt cx="423395" cy="871827"/>
              </a:xfrm>
            </p:grpSpPr>
            <p:sp>
              <p:nvSpPr>
                <p:cNvPr id="47" name="Line 21">
                  <a:extLst>
                    <a:ext uri="{FF2B5EF4-FFF2-40B4-BE49-F238E27FC236}">
                      <a16:creationId xmlns:a16="http://schemas.microsoft.com/office/drawing/2014/main" id="{F8D2EED8-96E3-476B-9306-648F1094B90C}"/>
                    </a:ext>
                  </a:extLst>
                </p:cNvPr>
                <p:cNvSpPr>
                  <a:spLocks noChangeShapeType="1"/>
                </p:cNvSpPr>
                <p:nvPr/>
              </p:nvSpPr>
              <p:spPr bwMode="auto">
                <a:xfrm>
                  <a:off x="287789"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panose="020B0604020202020204" pitchFamily="34" charset="0"/>
                  </a:endParaRPr>
                </a:p>
              </p:txBody>
            </p:sp>
            <p:sp>
              <p:nvSpPr>
                <p:cNvPr id="48" name="TextBox 47">
                  <a:extLst>
                    <a:ext uri="{FF2B5EF4-FFF2-40B4-BE49-F238E27FC236}">
                      <a16:creationId xmlns:a16="http://schemas.microsoft.com/office/drawing/2014/main" id="{9B477A8C-2470-49A6-BFF0-E2C6542F7DF5}"/>
                    </a:ext>
                  </a:extLst>
                </p:cNvPr>
                <p:cNvSpPr txBox="1"/>
                <p:nvPr/>
              </p:nvSpPr>
              <p:spPr>
                <a:xfrm>
                  <a:off x="83312" y="4982720"/>
                  <a:ext cx="423395"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10</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ctr" fontAlgn="auto">
                    <a:spcBef>
                      <a:spcPts val="0"/>
                    </a:spcBef>
                    <a:spcAft>
                      <a:spcPts val="0"/>
                    </a:spcAft>
                  </a:pPr>
                  <a:r>
                    <a:rPr lang="en-GB" sz="1400" dirty="0">
                      <a:solidFill>
                        <a:srgbClr val="B60D27"/>
                      </a:solidFill>
                      <a:latin typeface="Arial"/>
                      <a:cs typeface="Arial" panose="020B0604020202020204" pitchFamily="34" charset="0"/>
                    </a:rPr>
                    <a:t>259</a:t>
                  </a:r>
                </a:p>
                <a:p>
                  <a:pPr algn="ctr" fontAlgn="auto">
                    <a:spcBef>
                      <a:spcPts val="0"/>
                    </a:spcBef>
                    <a:spcAft>
                      <a:spcPts val="0"/>
                    </a:spcAft>
                  </a:pPr>
                  <a:r>
                    <a:rPr lang="en-GB" sz="1400" dirty="0">
                      <a:solidFill>
                        <a:srgbClr val="B2C0EC"/>
                      </a:solidFill>
                      <a:latin typeface="Arial"/>
                      <a:cs typeface="Arial" panose="020B0604020202020204" pitchFamily="34" charset="0"/>
                    </a:rPr>
                    <a:t>279</a:t>
                  </a:r>
                </a:p>
              </p:txBody>
            </p:sp>
          </p:grpSp>
          <p:grpSp>
            <p:nvGrpSpPr>
              <p:cNvPr id="31" name="Group 30">
                <a:extLst>
                  <a:ext uri="{FF2B5EF4-FFF2-40B4-BE49-F238E27FC236}">
                    <a16:creationId xmlns:a16="http://schemas.microsoft.com/office/drawing/2014/main" id="{E25F5084-85AD-45A3-98C3-07CAA22B46BE}"/>
                  </a:ext>
                </a:extLst>
              </p:cNvPr>
              <p:cNvGrpSpPr/>
              <p:nvPr/>
            </p:nvGrpSpPr>
            <p:grpSpPr>
              <a:xfrm>
                <a:off x="3880221" y="4920702"/>
                <a:ext cx="507094" cy="871827"/>
                <a:chOff x="360258" y="4920702"/>
                <a:chExt cx="423394" cy="871827"/>
              </a:xfrm>
            </p:grpSpPr>
            <p:sp>
              <p:nvSpPr>
                <p:cNvPr id="45" name="Line 21">
                  <a:extLst>
                    <a:ext uri="{FF2B5EF4-FFF2-40B4-BE49-F238E27FC236}">
                      <a16:creationId xmlns:a16="http://schemas.microsoft.com/office/drawing/2014/main" id="{8451411D-92BB-4E43-9B99-959D63C0D0DE}"/>
                    </a:ext>
                  </a:extLst>
                </p:cNvPr>
                <p:cNvSpPr>
                  <a:spLocks noChangeShapeType="1"/>
                </p:cNvSpPr>
                <p:nvPr/>
              </p:nvSpPr>
              <p:spPr bwMode="auto">
                <a:xfrm>
                  <a:off x="564733"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panose="020B0604020202020204" pitchFamily="34" charset="0"/>
                  </a:endParaRPr>
                </a:p>
              </p:txBody>
            </p:sp>
            <p:sp>
              <p:nvSpPr>
                <p:cNvPr id="46" name="TextBox 45">
                  <a:extLst>
                    <a:ext uri="{FF2B5EF4-FFF2-40B4-BE49-F238E27FC236}">
                      <a16:creationId xmlns:a16="http://schemas.microsoft.com/office/drawing/2014/main" id="{FB9F1AD4-FCFD-44A0-B450-B47A325C269D}"/>
                    </a:ext>
                  </a:extLst>
                </p:cNvPr>
                <p:cNvSpPr txBox="1"/>
                <p:nvPr/>
              </p:nvSpPr>
              <p:spPr>
                <a:xfrm>
                  <a:off x="360258" y="4982720"/>
                  <a:ext cx="423394"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15</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ctr" fontAlgn="auto">
                    <a:spcBef>
                      <a:spcPts val="0"/>
                    </a:spcBef>
                    <a:spcAft>
                      <a:spcPts val="0"/>
                    </a:spcAft>
                  </a:pPr>
                  <a:r>
                    <a:rPr lang="en-GB" sz="1400" dirty="0">
                      <a:solidFill>
                        <a:srgbClr val="B60D27"/>
                      </a:solidFill>
                      <a:latin typeface="Arial"/>
                      <a:cs typeface="Arial" panose="020B0604020202020204" pitchFamily="34" charset="0"/>
                    </a:rPr>
                    <a:t>187</a:t>
                  </a:r>
                </a:p>
                <a:p>
                  <a:pPr algn="ctr" fontAlgn="auto">
                    <a:spcBef>
                      <a:spcPts val="0"/>
                    </a:spcBef>
                    <a:spcAft>
                      <a:spcPts val="0"/>
                    </a:spcAft>
                  </a:pPr>
                  <a:r>
                    <a:rPr lang="en-GB" sz="1400" dirty="0">
                      <a:solidFill>
                        <a:srgbClr val="B2C0EC"/>
                      </a:solidFill>
                      <a:latin typeface="Arial"/>
                      <a:cs typeface="Arial" panose="020B0604020202020204" pitchFamily="34" charset="0"/>
                    </a:rPr>
                    <a:t>207</a:t>
                  </a:r>
                </a:p>
              </p:txBody>
            </p:sp>
          </p:grpSp>
          <p:grpSp>
            <p:nvGrpSpPr>
              <p:cNvPr id="32" name="Group 31">
                <a:extLst>
                  <a:ext uri="{FF2B5EF4-FFF2-40B4-BE49-F238E27FC236}">
                    <a16:creationId xmlns:a16="http://schemas.microsoft.com/office/drawing/2014/main" id="{211FFBF1-23DA-4E67-9F0F-8D094F2D65A0}"/>
                  </a:ext>
                </a:extLst>
              </p:cNvPr>
              <p:cNvGrpSpPr/>
              <p:nvPr/>
            </p:nvGrpSpPr>
            <p:grpSpPr>
              <a:xfrm>
                <a:off x="4790968" y="4920702"/>
                <a:ext cx="507095" cy="871827"/>
                <a:chOff x="155420" y="4920702"/>
                <a:chExt cx="423390" cy="871827"/>
              </a:xfrm>
            </p:grpSpPr>
            <p:sp>
              <p:nvSpPr>
                <p:cNvPr id="43" name="Line 21">
                  <a:extLst>
                    <a:ext uri="{FF2B5EF4-FFF2-40B4-BE49-F238E27FC236}">
                      <a16:creationId xmlns:a16="http://schemas.microsoft.com/office/drawing/2014/main" id="{1742F0E9-5975-414D-AAE5-B7B9E5EE91EC}"/>
                    </a:ext>
                  </a:extLst>
                </p:cNvPr>
                <p:cNvSpPr>
                  <a:spLocks noChangeShapeType="1"/>
                </p:cNvSpPr>
                <p:nvPr/>
              </p:nvSpPr>
              <p:spPr bwMode="auto">
                <a:xfrm>
                  <a:off x="359883"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panose="020B0604020202020204" pitchFamily="34" charset="0"/>
                  </a:endParaRPr>
                </a:p>
              </p:txBody>
            </p:sp>
            <p:sp>
              <p:nvSpPr>
                <p:cNvPr id="44" name="TextBox 43">
                  <a:extLst>
                    <a:ext uri="{FF2B5EF4-FFF2-40B4-BE49-F238E27FC236}">
                      <a16:creationId xmlns:a16="http://schemas.microsoft.com/office/drawing/2014/main" id="{0F0914CD-7EEF-434E-A84C-BDA6A1A9C3ED}"/>
                    </a:ext>
                  </a:extLst>
                </p:cNvPr>
                <p:cNvSpPr txBox="1"/>
                <p:nvPr/>
              </p:nvSpPr>
              <p:spPr>
                <a:xfrm>
                  <a:off x="155420" y="4982720"/>
                  <a:ext cx="423390"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20</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r" fontAlgn="auto">
                    <a:spcBef>
                      <a:spcPts val="0"/>
                    </a:spcBef>
                    <a:spcAft>
                      <a:spcPts val="0"/>
                    </a:spcAft>
                  </a:pPr>
                  <a:r>
                    <a:rPr lang="en-GB" sz="1400" dirty="0">
                      <a:solidFill>
                        <a:srgbClr val="B60D27"/>
                      </a:solidFill>
                      <a:latin typeface="Arial"/>
                      <a:cs typeface="Arial" panose="020B0604020202020204" pitchFamily="34" charset="0"/>
                    </a:rPr>
                    <a:t>111</a:t>
                  </a:r>
                </a:p>
                <a:p>
                  <a:pPr algn="r" fontAlgn="auto">
                    <a:spcBef>
                      <a:spcPts val="0"/>
                    </a:spcBef>
                    <a:spcAft>
                      <a:spcPts val="0"/>
                    </a:spcAft>
                  </a:pPr>
                  <a:r>
                    <a:rPr lang="en-GB" sz="1400" dirty="0">
                      <a:solidFill>
                        <a:srgbClr val="B2C0EC"/>
                      </a:solidFill>
                      <a:latin typeface="Arial"/>
                      <a:cs typeface="Arial" panose="020B0604020202020204" pitchFamily="34" charset="0"/>
                    </a:rPr>
                    <a:t>155</a:t>
                  </a:r>
                </a:p>
              </p:txBody>
            </p:sp>
          </p:grpSp>
          <p:grpSp>
            <p:nvGrpSpPr>
              <p:cNvPr id="33" name="Group 32">
                <a:extLst>
                  <a:ext uri="{FF2B5EF4-FFF2-40B4-BE49-F238E27FC236}">
                    <a16:creationId xmlns:a16="http://schemas.microsoft.com/office/drawing/2014/main" id="{A4478ED7-E6A0-4B90-A190-1FFA7376D89E}"/>
                  </a:ext>
                </a:extLst>
              </p:cNvPr>
              <p:cNvGrpSpPr/>
              <p:nvPr/>
            </p:nvGrpSpPr>
            <p:grpSpPr>
              <a:xfrm>
                <a:off x="5765105" y="4920702"/>
                <a:ext cx="371198" cy="871827"/>
                <a:chOff x="28939" y="4920702"/>
                <a:chExt cx="309930" cy="871827"/>
              </a:xfrm>
            </p:grpSpPr>
            <p:sp>
              <p:nvSpPr>
                <p:cNvPr id="41" name="Line 19">
                  <a:extLst>
                    <a:ext uri="{FF2B5EF4-FFF2-40B4-BE49-F238E27FC236}">
                      <a16:creationId xmlns:a16="http://schemas.microsoft.com/office/drawing/2014/main" id="{FDCC6575-79E4-45EA-A771-47C491449C82}"/>
                    </a:ext>
                  </a:extLst>
                </p:cNvPr>
                <p:cNvSpPr>
                  <a:spLocks noChangeShapeType="1"/>
                </p:cNvSpPr>
                <p:nvPr/>
              </p:nvSpPr>
              <p:spPr bwMode="auto">
                <a:xfrm>
                  <a:off x="183908"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42" name="TextBox 41">
                  <a:extLst>
                    <a:ext uri="{FF2B5EF4-FFF2-40B4-BE49-F238E27FC236}">
                      <a16:creationId xmlns:a16="http://schemas.microsoft.com/office/drawing/2014/main" id="{0682AC18-3E31-4B92-B510-8268E87E35AC}"/>
                    </a:ext>
                  </a:extLst>
                </p:cNvPr>
                <p:cNvSpPr txBox="1"/>
                <p:nvPr/>
              </p:nvSpPr>
              <p:spPr>
                <a:xfrm>
                  <a:off x="28939" y="4982720"/>
                  <a:ext cx="309930"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25</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r" fontAlgn="auto">
                    <a:spcBef>
                      <a:spcPts val="0"/>
                    </a:spcBef>
                    <a:spcAft>
                      <a:spcPts val="0"/>
                    </a:spcAft>
                  </a:pPr>
                  <a:r>
                    <a:rPr lang="en-GB" sz="1400" dirty="0">
                      <a:solidFill>
                        <a:srgbClr val="B60D27"/>
                      </a:solidFill>
                      <a:latin typeface="Arial"/>
                      <a:cs typeface="Arial" panose="020B0604020202020204" pitchFamily="34" charset="0"/>
                    </a:rPr>
                    <a:t>62</a:t>
                  </a:r>
                </a:p>
                <a:p>
                  <a:pPr algn="r" fontAlgn="auto">
                    <a:spcBef>
                      <a:spcPts val="0"/>
                    </a:spcBef>
                    <a:spcAft>
                      <a:spcPts val="0"/>
                    </a:spcAft>
                  </a:pPr>
                  <a:r>
                    <a:rPr lang="en-GB" sz="1400" dirty="0">
                      <a:solidFill>
                        <a:srgbClr val="B2C0EC"/>
                      </a:solidFill>
                      <a:latin typeface="Arial"/>
                      <a:cs typeface="Arial" panose="020B0604020202020204" pitchFamily="34" charset="0"/>
                    </a:rPr>
                    <a:t>91</a:t>
                  </a:r>
                </a:p>
              </p:txBody>
            </p:sp>
          </p:grpSp>
          <p:grpSp>
            <p:nvGrpSpPr>
              <p:cNvPr id="34" name="Group 33">
                <a:extLst>
                  <a:ext uri="{FF2B5EF4-FFF2-40B4-BE49-F238E27FC236}">
                    <a16:creationId xmlns:a16="http://schemas.microsoft.com/office/drawing/2014/main" id="{B4280C0F-59DF-48E7-B749-D53AA792CCCA}"/>
                  </a:ext>
                </a:extLst>
              </p:cNvPr>
              <p:cNvGrpSpPr/>
              <p:nvPr/>
            </p:nvGrpSpPr>
            <p:grpSpPr>
              <a:xfrm>
                <a:off x="6657763" y="4920702"/>
                <a:ext cx="1273539" cy="878697"/>
                <a:chOff x="278960" y="4920702"/>
                <a:chExt cx="1063333" cy="878697"/>
              </a:xfrm>
            </p:grpSpPr>
            <p:sp>
              <p:nvSpPr>
                <p:cNvPr id="37" name="Line 19">
                  <a:extLst>
                    <a:ext uri="{FF2B5EF4-FFF2-40B4-BE49-F238E27FC236}">
                      <a16:creationId xmlns:a16="http://schemas.microsoft.com/office/drawing/2014/main" id="{D2793FA6-657B-4F43-A1B2-B93B8749C6D5}"/>
                    </a:ext>
                  </a:extLst>
                </p:cNvPr>
                <p:cNvSpPr>
                  <a:spLocks noChangeShapeType="1"/>
                </p:cNvSpPr>
                <p:nvPr/>
              </p:nvSpPr>
              <p:spPr bwMode="auto">
                <a:xfrm>
                  <a:off x="433928"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38" name="TextBox 37">
                  <a:extLst>
                    <a:ext uri="{FF2B5EF4-FFF2-40B4-BE49-F238E27FC236}">
                      <a16:creationId xmlns:a16="http://schemas.microsoft.com/office/drawing/2014/main" id="{405859A2-FE33-49CD-AE96-B561DA58B678}"/>
                    </a:ext>
                  </a:extLst>
                </p:cNvPr>
                <p:cNvSpPr txBox="1"/>
                <p:nvPr/>
              </p:nvSpPr>
              <p:spPr>
                <a:xfrm>
                  <a:off x="278960" y="4982720"/>
                  <a:ext cx="309930"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000000"/>
                      </a:solidFill>
                      <a:latin typeface="Arial"/>
                      <a:cs typeface="Arial" panose="020B0604020202020204" pitchFamily="34" charset="0"/>
                    </a:rPr>
                    <a:t>30</a:t>
                  </a:r>
                  <a:endParaRPr lang="en-GB" sz="1400" dirty="0">
                    <a:solidFill>
                      <a:srgbClr val="4D4D4D"/>
                    </a:solidFill>
                    <a:latin typeface="Arial"/>
                    <a:cs typeface="Arial" panose="020B0604020202020204" pitchFamily="34" charset="0"/>
                  </a:endParaRP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ctr" fontAlgn="auto">
                    <a:spcBef>
                      <a:spcPts val="0"/>
                    </a:spcBef>
                    <a:spcAft>
                      <a:spcPts val="0"/>
                    </a:spcAft>
                  </a:pPr>
                  <a:r>
                    <a:rPr lang="en-GB" sz="1400" dirty="0">
                      <a:solidFill>
                        <a:srgbClr val="B60D27"/>
                      </a:solidFill>
                      <a:latin typeface="Arial"/>
                      <a:cs typeface="Arial" panose="020B0604020202020204" pitchFamily="34" charset="0"/>
                    </a:rPr>
                    <a:t>31</a:t>
                  </a:r>
                </a:p>
                <a:p>
                  <a:pPr algn="ctr" fontAlgn="auto">
                    <a:spcBef>
                      <a:spcPts val="0"/>
                    </a:spcBef>
                    <a:spcAft>
                      <a:spcPts val="0"/>
                    </a:spcAft>
                  </a:pPr>
                  <a:r>
                    <a:rPr lang="en-GB" sz="1400" dirty="0">
                      <a:solidFill>
                        <a:srgbClr val="B2C0EC"/>
                      </a:solidFill>
                      <a:latin typeface="Arial"/>
                      <a:cs typeface="Arial" panose="020B0604020202020204" pitchFamily="34" charset="0"/>
                    </a:rPr>
                    <a:t>49</a:t>
                  </a:r>
                </a:p>
              </p:txBody>
            </p:sp>
            <p:sp>
              <p:nvSpPr>
                <p:cNvPr id="39" name="Line 19">
                  <a:extLst>
                    <a:ext uri="{FF2B5EF4-FFF2-40B4-BE49-F238E27FC236}">
                      <a16:creationId xmlns:a16="http://schemas.microsoft.com/office/drawing/2014/main" id="{A1453B40-CD2A-459F-9699-6DAC537F3668}"/>
                    </a:ext>
                  </a:extLst>
                </p:cNvPr>
                <p:cNvSpPr>
                  <a:spLocks noChangeShapeType="1"/>
                </p:cNvSpPr>
                <p:nvPr/>
              </p:nvSpPr>
              <p:spPr bwMode="auto">
                <a:xfrm>
                  <a:off x="1187329" y="492757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40" name="TextBox 39">
                  <a:extLst>
                    <a:ext uri="{FF2B5EF4-FFF2-40B4-BE49-F238E27FC236}">
                      <a16:creationId xmlns:a16="http://schemas.microsoft.com/office/drawing/2014/main" id="{22920597-D449-47DF-87FB-3D1058992B80}"/>
                    </a:ext>
                  </a:extLst>
                </p:cNvPr>
                <p:cNvSpPr txBox="1"/>
                <p:nvPr/>
              </p:nvSpPr>
              <p:spPr>
                <a:xfrm>
                  <a:off x="1032364" y="4989590"/>
                  <a:ext cx="309929"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35</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ctr" fontAlgn="auto">
                    <a:spcBef>
                      <a:spcPts val="0"/>
                    </a:spcBef>
                    <a:spcAft>
                      <a:spcPts val="0"/>
                    </a:spcAft>
                  </a:pPr>
                  <a:r>
                    <a:rPr lang="en-GB" sz="1400" dirty="0">
                      <a:solidFill>
                        <a:srgbClr val="B60D27"/>
                      </a:solidFill>
                      <a:latin typeface="Arial"/>
                      <a:cs typeface="Arial" panose="020B0604020202020204" pitchFamily="34" charset="0"/>
                    </a:rPr>
                    <a:t>10</a:t>
                  </a:r>
                </a:p>
                <a:p>
                  <a:pPr algn="ctr" fontAlgn="auto">
                    <a:spcBef>
                      <a:spcPts val="0"/>
                    </a:spcBef>
                    <a:spcAft>
                      <a:spcPts val="0"/>
                    </a:spcAft>
                  </a:pPr>
                  <a:r>
                    <a:rPr lang="en-GB" sz="1400" dirty="0">
                      <a:solidFill>
                        <a:srgbClr val="B2C0EC"/>
                      </a:solidFill>
                      <a:latin typeface="Arial"/>
                      <a:cs typeface="Arial" panose="020B0604020202020204" pitchFamily="34" charset="0"/>
                    </a:rPr>
                    <a:t>25</a:t>
                  </a:r>
                </a:p>
              </p:txBody>
            </p:sp>
          </p:grpSp>
          <p:sp>
            <p:nvSpPr>
              <p:cNvPr id="35" name="TextBox 34">
                <a:extLst>
                  <a:ext uri="{FF2B5EF4-FFF2-40B4-BE49-F238E27FC236}">
                    <a16:creationId xmlns:a16="http://schemas.microsoft.com/office/drawing/2014/main" id="{11A6F475-0EF7-4AB5-9A40-3D7F45A6AF78}"/>
                  </a:ext>
                </a:extLst>
              </p:cNvPr>
              <p:cNvSpPr txBox="1"/>
              <p:nvPr/>
            </p:nvSpPr>
            <p:spPr>
              <a:xfrm>
                <a:off x="-1230132" y="5328359"/>
                <a:ext cx="2247083" cy="453417"/>
              </a:xfrm>
              <a:prstGeom prst="rect">
                <a:avLst/>
              </a:prstGeom>
              <a:noFill/>
            </p:spPr>
            <p:txBody>
              <a:bodyPr wrap="none" rtlCol="0">
                <a:spAutoFit/>
              </a:bodyPr>
              <a:lstStyle/>
              <a:p>
                <a:pPr algn="r"/>
                <a:r>
                  <a:rPr lang="en-GB" sz="1400" dirty="0">
                    <a:solidFill>
                      <a:srgbClr val="B60D27"/>
                    </a:solidFill>
                    <a:latin typeface="Arial"/>
                    <a:cs typeface="Arial" panose="020B0604020202020204" pitchFamily="34" charset="0"/>
                  </a:rPr>
                  <a:t>Bev + FOLFOX</a:t>
                </a:r>
              </a:p>
              <a:p>
                <a:pPr algn="r"/>
                <a:r>
                  <a:rPr lang="en-GB" sz="1400" dirty="0">
                    <a:solidFill>
                      <a:srgbClr val="B2C0EC"/>
                    </a:solidFill>
                    <a:latin typeface="Arial"/>
                    <a:cs typeface="Arial" panose="020B0604020202020204" pitchFamily="34" charset="0"/>
                  </a:rPr>
                  <a:t>Bev + FOLFOXIRI</a:t>
                </a:r>
              </a:p>
            </p:txBody>
          </p:sp>
        </p:grpSp>
        <p:sp>
          <p:nvSpPr>
            <p:cNvPr id="10" name="TextBox 9">
              <a:extLst>
                <a:ext uri="{FF2B5EF4-FFF2-40B4-BE49-F238E27FC236}">
                  <a16:creationId xmlns:a16="http://schemas.microsoft.com/office/drawing/2014/main" id="{B6E21191-FF1B-4B16-A907-A9E56FF9BF96}"/>
                </a:ext>
              </a:extLst>
            </p:cNvPr>
            <p:cNvSpPr txBox="1"/>
            <p:nvPr/>
          </p:nvSpPr>
          <p:spPr>
            <a:xfrm>
              <a:off x="6588575" y="2883057"/>
              <a:ext cx="5016775" cy="281123"/>
            </a:xfrm>
            <a:prstGeom prst="rect">
              <a:avLst/>
            </a:prstGeom>
            <a:noFill/>
          </p:spPr>
          <p:txBody>
            <a:bodyPr wrap="square" rtlCol="0">
              <a:spAutoFit/>
            </a:bodyPr>
            <a:lstStyle/>
            <a:p>
              <a:pPr fontAlgn="auto">
                <a:spcBef>
                  <a:spcPts val="0"/>
                </a:spcBef>
                <a:spcAft>
                  <a:spcPts val="0"/>
                </a:spcAft>
              </a:pPr>
              <a:r>
                <a:rPr lang="en-GB" sz="1400" dirty="0">
                  <a:solidFill>
                    <a:srgbClr val="4D4D4D"/>
                  </a:solidFill>
                  <a:latin typeface="Arial"/>
                  <a:cs typeface="Arial"/>
                </a:rPr>
                <a:t>HR 0,74 (IC95% 0,62 - 0,88); p&lt;0,001</a:t>
              </a:r>
            </a:p>
          </p:txBody>
        </p:sp>
      </p:grpSp>
      <p:grpSp>
        <p:nvGrpSpPr>
          <p:cNvPr id="53" name="Graphic 3">
            <a:extLst>
              <a:ext uri="{FF2B5EF4-FFF2-40B4-BE49-F238E27FC236}">
                <a16:creationId xmlns:a16="http://schemas.microsoft.com/office/drawing/2014/main" id="{8B767C4D-0D0E-404E-80EF-155ED0F2397F}"/>
              </a:ext>
            </a:extLst>
          </p:cNvPr>
          <p:cNvGrpSpPr/>
          <p:nvPr/>
        </p:nvGrpSpPr>
        <p:grpSpPr>
          <a:xfrm>
            <a:off x="2117129" y="2177371"/>
            <a:ext cx="4672526" cy="2693552"/>
            <a:chOff x="1272463" y="1357189"/>
            <a:chExt cx="6591300" cy="4133879"/>
          </a:xfrm>
        </p:grpSpPr>
        <p:sp>
          <p:nvSpPr>
            <p:cNvPr id="54" name="Freeform: Shape 5">
              <a:extLst>
                <a:ext uri="{FF2B5EF4-FFF2-40B4-BE49-F238E27FC236}">
                  <a16:creationId xmlns:a16="http://schemas.microsoft.com/office/drawing/2014/main" id="{99F41760-CF9F-4E20-B07E-C38BC20EC5C2}"/>
                </a:ext>
              </a:extLst>
            </p:cNvPr>
            <p:cNvSpPr/>
            <p:nvPr/>
          </p:nvSpPr>
          <p:spPr>
            <a:xfrm>
              <a:off x="1272463" y="1393032"/>
              <a:ext cx="6591300" cy="4057650"/>
            </a:xfrm>
            <a:custGeom>
              <a:avLst/>
              <a:gdLst>
                <a:gd name="connsiteX0" fmla="*/ 6591177 w 6591300"/>
                <a:gd name="connsiteY0" fmla="*/ 4055726 h 4057650"/>
                <a:gd name="connsiteX1" fmla="*/ 6454674 w 6591300"/>
                <a:gd name="connsiteY1" fmla="*/ 4055726 h 4057650"/>
                <a:gd name="connsiteX2" fmla="*/ 6454674 w 6591300"/>
                <a:gd name="connsiteY2" fmla="*/ 4003453 h 4057650"/>
                <a:gd name="connsiteX3" fmla="*/ 6306560 w 6591300"/>
                <a:gd name="connsiteY3" fmla="*/ 4003453 h 4057650"/>
                <a:gd name="connsiteX4" fmla="*/ 6306560 w 6591300"/>
                <a:gd name="connsiteY4" fmla="*/ 3956980 h 4057650"/>
                <a:gd name="connsiteX5" fmla="*/ 6149722 w 6591300"/>
                <a:gd name="connsiteY5" fmla="*/ 3956980 h 4057650"/>
                <a:gd name="connsiteX6" fmla="*/ 6149722 w 6591300"/>
                <a:gd name="connsiteY6" fmla="*/ 3901802 h 4057650"/>
                <a:gd name="connsiteX7" fmla="*/ 5838968 w 6591300"/>
                <a:gd name="connsiteY7" fmla="*/ 3901802 h 4057650"/>
                <a:gd name="connsiteX8" fmla="*/ 5838968 w 6591300"/>
                <a:gd name="connsiteY8" fmla="*/ 3861139 h 4057650"/>
                <a:gd name="connsiteX9" fmla="*/ 5725697 w 6591300"/>
                <a:gd name="connsiteY9" fmla="*/ 3861139 h 4057650"/>
                <a:gd name="connsiteX10" fmla="*/ 5725697 w 6591300"/>
                <a:gd name="connsiteY10" fmla="*/ 3811772 h 4057650"/>
                <a:gd name="connsiteX11" fmla="*/ 5685035 w 6591300"/>
                <a:gd name="connsiteY11" fmla="*/ 3811772 h 4057650"/>
                <a:gd name="connsiteX12" fmla="*/ 5685035 w 6591300"/>
                <a:gd name="connsiteY12" fmla="*/ 3753679 h 4057650"/>
                <a:gd name="connsiteX13" fmla="*/ 5493354 w 6591300"/>
                <a:gd name="connsiteY13" fmla="*/ 3753679 h 4057650"/>
                <a:gd name="connsiteX14" fmla="*/ 5493354 w 6591300"/>
                <a:gd name="connsiteY14" fmla="*/ 3718827 h 4057650"/>
                <a:gd name="connsiteX15" fmla="*/ 5046098 w 6591300"/>
                <a:gd name="connsiteY15" fmla="*/ 3718827 h 4057650"/>
                <a:gd name="connsiteX16" fmla="*/ 5046098 w 6591300"/>
                <a:gd name="connsiteY16" fmla="*/ 3654933 h 4057650"/>
                <a:gd name="connsiteX17" fmla="*/ 4944447 w 6591300"/>
                <a:gd name="connsiteY17" fmla="*/ 3654933 h 4057650"/>
                <a:gd name="connsiteX18" fmla="*/ 4944447 w 6591300"/>
                <a:gd name="connsiteY18" fmla="*/ 3620081 h 4057650"/>
                <a:gd name="connsiteX19" fmla="*/ 4822460 w 6591300"/>
                <a:gd name="connsiteY19" fmla="*/ 3620081 h 4057650"/>
                <a:gd name="connsiteX20" fmla="*/ 4822460 w 6591300"/>
                <a:gd name="connsiteY20" fmla="*/ 3576523 h 4057650"/>
                <a:gd name="connsiteX21" fmla="*/ 4793419 w 6591300"/>
                <a:gd name="connsiteY21" fmla="*/ 3576523 h 4057650"/>
                <a:gd name="connsiteX22" fmla="*/ 4793419 w 6591300"/>
                <a:gd name="connsiteY22" fmla="*/ 3492293 h 4057650"/>
                <a:gd name="connsiteX23" fmla="*/ 4624969 w 6591300"/>
                <a:gd name="connsiteY23" fmla="*/ 3492293 h 4057650"/>
                <a:gd name="connsiteX24" fmla="*/ 4624969 w 6591300"/>
                <a:gd name="connsiteY24" fmla="*/ 3445830 h 4057650"/>
                <a:gd name="connsiteX25" fmla="*/ 4502992 w 6591300"/>
                <a:gd name="connsiteY25" fmla="*/ 3445830 h 4057650"/>
                <a:gd name="connsiteX26" fmla="*/ 4502992 w 6591300"/>
                <a:gd name="connsiteY26" fmla="*/ 3396453 h 4057650"/>
                <a:gd name="connsiteX27" fmla="*/ 4398436 w 6591300"/>
                <a:gd name="connsiteY27" fmla="*/ 3396453 h 4057650"/>
                <a:gd name="connsiteX28" fmla="*/ 4398436 w 6591300"/>
                <a:gd name="connsiteY28" fmla="*/ 3352895 h 4057650"/>
                <a:gd name="connsiteX29" fmla="*/ 4299690 w 6591300"/>
                <a:gd name="connsiteY29" fmla="*/ 3352895 h 4057650"/>
                <a:gd name="connsiteX30" fmla="*/ 4299690 w 6591300"/>
                <a:gd name="connsiteY30" fmla="*/ 3320939 h 4057650"/>
                <a:gd name="connsiteX31" fmla="*/ 4241607 w 6591300"/>
                <a:gd name="connsiteY31" fmla="*/ 3320939 h 4057650"/>
                <a:gd name="connsiteX32" fmla="*/ 4241607 w 6591300"/>
                <a:gd name="connsiteY32" fmla="*/ 3294802 h 4057650"/>
                <a:gd name="connsiteX33" fmla="*/ 4177713 w 6591300"/>
                <a:gd name="connsiteY33" fmla="*/ 3294802 h 4057650"/>
                <a:gd name="connsiteX34" fmla="*/ 4177713 w 6591300"/>
                <a:gd name="connsiteY34" fmla="*/ 3239624 h 4057650"/>
                <a:gd name="connsiteX35" fmla="*/ 3968601 w 6591300"/>
                <a:gd name="connsiteY35" fmla="*/ 3239624 h 4057650"/>
                <a:gd name="connsiteX36" fmla="*/ 3968601 w 6591300"/>
                <a:gd name="connsiteY36" fmla="*/ 3201867 h 4057650"/>
                <a:gd name="connsiteX37" fmla="*/ 3907613 w 6591300"/>
                <a:gd name="connsiteY37" fmla="*/ 3201867 h 4057650"/>
                <a:gd name="connsiteX38" fmla="*/ 3907613 w 6591300"/>
                <a:gd name="connsiteY38" fmla="*/ 3169920 h 4057650"/>
                <a:gd name="connsiteX39" fmla="*/ 3846624 w 6591300"/>
                <a:gd name="connsiteY39" fmla="*/ 3169920 h 4057650"/>
                <a:gd name="connsiteX40" fmla="*/ 3846624 w 6591300"/>
                <a:gd name="connsiteY40" fmla="*/ 3123447 h 4057650"/>
                <a:gd name="connsiteX41" fmla="*/ 3797246 w 6591300"/>
                <a:gd name="connsiteY41" fmla="*/ 3123447 h 4057650"/>
                <a:gd name="connsiteX42" fmla="*/ 3797246 w 6591300"/>
                <a:gd name="connsiteY42" fmla="*/ 3062459 h 4057650"/>
                <a:gd name="connsiteX43" fmla="*/ 3675269 w 6591300"/>
                <a:gd name="connsiteY43" fmla="*/ 3062459 h 4057650"/>
                <a:gd name="connsiteX44" fmla="*/ 3675269 w 6591300"/>
                <a:gd name="connsiteY44" fmla="*/ 2954998 h 4057650"/>
                <a:gd name="connsiteX45" fmla="*/ 3628797 w 6591300"/>
                <a:gd name="connsiteY45" fmla="*/ 2954998 h 4057650"/>
                <a:gd name="connsiteX46" fmla="*/ 3628797 w 6591300"/>
                <a:gd name="connsiteY46" fmla="*/ 2870778 h 4057650"/>
                <a:gd name="connsiteX47" fmla="*/ 3501010 w 6591300"/>
                <a:gd name="connsiteY47" fmla="*/ 2870778 h 4057650"/>
                <a:gd name="connsiteX48" fmla="*/ 3501010 w 6591300"/>
                <a:gd name="connsiteY48" fmla="*/ 2806884 h 4057650"/>
                <a:gd name="connsiteX49" fmla="*/ 3451632 w 6591300"/>
                <a:gd name="connsiteY49" fmla="*/ 2806884 h 4057650"/>
                <a:gd name="connsiteX50" fmla="*/ 3451632 w 6591300"/>
                <a:gd name="connsiteY50" fmla="*/ 2772032 h 4057650"/>
                <a:gd name="connsiteX51" fmla="*/ 3381937 w 6591300"/>
                <a:gd name="connsiteY51" fmla="*/ 2772032 h 4057650"/>
                <a:gd name="connsiteX52" fmla="*/ 3381937 w 6591300"/>
                <a:gd name="connsiteY52" fmla="*/ 2728465 h 4057650"/>
                <a:gd name="connsiteX53" fmla="*/ 3344180 w 6591300"/>
                <a:gd name="connsiteY53" fmla="*/ 2728465 h 4057650"/>
                <a:gd name="connsiteX54" fmla="*/ 3344180 w 6591300"/>
                <a:gd name="connsiteY54" fmla="*/ 2667476 h 4057650"/>
                <a:gd name="connsiteX55" fmla="*/ 3300613 w 6591300"/>
                <a:gd name="connsiteY55" fmla="*/ 2667476 h 4057650"/>
                <a:gd name="connsiteX56" fmla="*/ 3300613 w 6591300"/>
                <a:gd name="connsiteY56" fmla="*/ 2609393 h 4057650"/>
                <a:gd name="connsiteX57" fmla="*/ 3242530 w 6591300"/>
                <a:gd name="connsiteY57" fmla="*/ 2609393 h 4057650"/>
                <a:gd name="connsiteX58" fmla="*/ 3242530 w 6591300"/>
                <a:gd name="connsiteY58" fmla="*/ 2510647 h 4057650"/>
                <a:gd name="connsiteX59" fmla="*/ 3196057 w 6591300"/>
                <a:gd name="connsiteY59" fmla="*/ 2510647 h 4057650"/>
                <a:gd name="connsiteX60" fmla="*/ 3196057 w 6591300"/>
                <a:gd name="connsiteY60" fmla="*/ 2423512 h 4057650"/>
                <a:gd name="connsiteX61" fmla="*/ 3079890 w 6591300"/>
                <a:gd name="connsiteY61" fmla="*/ 2423512 h 4057650"/>
                <a:gd name="connsiteX62" fmla="*/ 3079890 w 6591300"/>
                <a:gd name="connsiteY62" fmla="*/ 2374144 h 4057650"/>
                <a:gd name="connsiteX63" fmla="*/ 3039228 w 6591300"/>
                <a:gd name="connsiteY63" fmla="*/ 2374144 h 4057650"/>
                <a:gd name="connsiteX64" fmla="*/ 3039228 w 6591300"/>
                <a:gd name="connsiteY64" fmla="*/ 2295725 h 4057650"/>
                <a:gd name="connsiteX65" fmla="*/ 2995660 w 6591300"/>
                <a:gd name="connsiteY65" fmla="*/ 2295725 h 4057650"/>
                <a:gd name="connsiteX66" fmla="*/ 2995660 w 6591300"/>
                <a:gd name="connsiteY66" fmla="*/ 2228926 h 4057650"/>
                <a:gd name="connsiteX67" fmla="*/ 2943387 w 6591300"/>
                <a:gd name="connsiteY67" fmla="*/ 2228926 h 4057650"/>
                <a:gd name="connsiteX68" fmla="*/ 2943387 w 6591300"/>
                <a:gd name="connsiteY68" fmla="*/ 2144706 h 4057650"/>
                <a:gd name="connsiteX69" fmla="*/ 2896915 w 6591300"/>
                <a:gd name="connsiteY69" fmla="*/ 2144706 h 4057650"/>
                <a:gd name="connsiteX70" fmla="*/ 2896915 w 6591300"/>
                <a:gd name="connsiteY70" fmla="*/ 2089518 h 4057650"/>
                <a:gd name="connsiteX71" fmla="*/ 2815600 w 6591300"/>
                <a:gd name="connsiteY71" fmla="*/ 2089518 h 4057650"/>
                <a:gd name="connsiteX72" fmla="*/ 2815600 w 6591300"/>
                <a:gd name="connsiteY72" fmla="*/ 2060476 h 4057650"/>
                <a:gd name="connsiteX73" fmla="*/ 2774938 w 6591300"/>
                <a:gd name="connsiteY73" fmla="*/ 2060476 h 4057650"/>
                <a:gd name="connsiteX74" fmla="*/ 2774938 w 6591300"/>
                <a:gd name="connsiteY74" fmla="*/ 2022719 h 4057650"/>
                <a:gd name="connsiteX75" fmla="*/ 2722655 w 6591300"/>
                <a:gd name="connsiteY75" fmla="*/ 2022719 h 4057650"/>
                <a:gd name="connsiteX76" fmla="*/ 2722655 w 6591300"/>
                <a:gd name="connsiteY76" fmla="*/ 1953025 h 4057650"/>
                <a:gd name="connsiteX77" fmla="*/ 2696519 w 6591300"/>
                <a:gd name="connsiteY77" fmla="*/ 1953025 h 4057650"/>
                <a:gd name="connsiteX78" fmla="*/ 2696519 w 6591300"/>
                <a:gd name="connsiteY78" fmla="*/ 1915268 h 4057650"/>
                <a:gd name="connsiteX79" fmla="*/ 2661667 w 6591300"/>
                <a:gd name="connsiteY79" fmla="*/ 1915268 h 4057650"/>
                <a:gd name="connsiteX80" fmla="*/ 2661667 w 6591300"/>
                <a:gd name="connsiteY80" fmla="*/ 1857175 h 4057650"/>
                <a:gd name="connsiteX81" fmla="*/ 2504837 w 6591300"/>
                <a:gd name="connsiteY81" fmla="*/ 1857175 h 4057650"/>
                <a:gd name="connsiteX82" fmla="*/ 2504837 w 6591300"/>
                <a:gd name="connsiteY82" fmla="*/ 1787480 h 4057650"/>
                <a:gd name="connsiteX83" fmla="*/ 2472891 w 6591300"/>
                <a:gd name="connsiteY83" fmla="*/ 1787480 h 4057650"/>
                <a:gd name="connsiteX84" fmla="*/ 2472891 w 6591300"/>
                <a:gd name="connsiteY84" fmla="*/ 1755533 h 4057650"/>
                <a:gd name="connsiteX85" fmla="*/ 2435133 w 6591300"/>
                <a:gd name="connsiteY85" fmla="*/ 1755533 h 4057650"/>
                <a:gd name="connsiteX86" fmla="*/ 2435133 w 6591300"/>
                <a:gd name="connsiteY86" fmla="*/ 1717776 h 4057650"/>
                <a:gd name="connsiteX87" fmla="*/ 2365429 w 6591300"/>
                <a:gd name="connsiteY87" fmla="*/ 1717776 h 4057650"/>
                <a:gd name="connsiteX88" fmla="*/ 2365429 w 6591300"/>
                <a:gd name="connsiteY88" fmla="*/ 1674209 h 4057650"/>
                <a:gd name="connsiteX89" fmla="*/ 2327672 w 6591300"/>
                <a:gd name="connsiteY89" fmla="*/ 1674209 h 4057650"/>
                <a:gd name="connsiteX90" fmla="*/ 2327672 w 6591300"/>
                <a:gd name="connsiteY90" fmla="*/ 1642262 h 4057650"/>
                <a:gd name="connsiteX91" fmla="*/ 2255063 w 6591300"/>
                <a:gd name="connsiteY91" fmla="*/ 1642262 h 4057650"/>
                <a:gd name="connsiteX92" fmla="*/ 2255063 w 6591300"/>
                <a:gd name="connsiteY92" fmla="*/ 1523190 h 4057650"/>
                <a:gd name="connsiteX93" fmla="*/ 2194075 w 6591300"/>
                <a:gd name="connsiteY93" fmla="*/ 1523190 h 4057650"/>
                <a:gd name="connsiteX94" fmla="*/ 2194075 w 6591300"/>
                <a:gd name="connsiteY94" fmla="*/ 1438961 h 4057650"/>
                <a:gd name="connsiteX95" fmla="*/ 2118570 w 6591300"/>
                <a:gd name="connsiteY95" fmla="*/ 1438961 h 4057650"/>
                <a:gd name="connsiteX96" fmla="*/ 2118570 w 6591300"/>
                <a:gd name="connsiteY96" fmla="*/ 1363446 h 4057650"/>
                <a:gd name="connsiteX97" fmla="*/ 2057572 w 6591300"/>
                <a:gd name="connsiteY97" fmla="*/ 1363446 h 4057650"/>
                <a:gd name="connsiteX98" fmla="*/ 2057572 w 6591300"/>
                <a:gd name="connsiteY98" fmla="*/ 1293742 h 4057650"/>
                <a:gd name="connsiteX99" fmla="*/ 1973352 w 6591300"/>
                <a:gd name="connsiteY99" fmla="*/ 1293742 h 4057650"/>
                <a:gd name="connsiteX100" fmla="*/ 1973352 w 6591300"/>
                <a:gd name="connsiteY100" fmla="*/ 1203712 h 4057650"/>
                <a:gd name="connsiteX101" fmla="*/ 1912363 w 6591300"/>
                <a:gd name="connsiteY101" fmla="*/ 1203712 h 4057650"/>
                <a:gd name="connsiteX102" fmla="*/ 1912363 w 6591300"/>
                <a:gd name="connsiteY102" fmla="*/ 1116587 h 4057650"/>
                <a:gd name="connsiteX103" fmla="*/ 1877511 w 6591300"/>
                <a:gd name="connsiteY103" fmla="*/ 1116587 h 4057650"/>
                <a:gd name="connsiteX104" fmla="*/ 1877511 w 6591300"/>
                <a:gd name="connsiteY104" fmla="*/ 1070114 h 4057650"/>
                <a:gd name="connsiteX105" fmla="*/ 1842659 w 6591300"/>
                <a:gd name="connsiteY105" fmla="*/ 1070114 h 4057650"/>
                <a:gd name="connsiteX106" fmla="*/ 1842659 w 6591300"/>
                <a:gd name="connsiteY106" fmla="*/ 1017841 h 4057650"/>
                <a:gd name="connsiteX107" fmla="*/ 1790377 w 6591300"/>
                <a:gd name="connsiteY107" fmla="*/ 1017841 h 4057650"/>
                <a:gd name="connsiteX108" fmla="*/ 1790377 w 6591300"/>
                <a:gd name="connsiteY108" fmla="*/ 936517 h 4057650"/>
                <a:gd name="connsiteX109" fmla="*/ 1761335 w 6591300"/>
                <a:gd name="connsiteY109" fmla="*/ 936517 h 4057650"/>
                <a:gd name="connsiteX110" fmla="*/ 1761335 w 6591300"/>
                <a:gd name="connsiteY110" fmla="*/ 863911 h 4057650"/>
                <a:gd name="connsiteX111" fmla="*/ 1714872 w 6591300"/>
                <a:gd name="connsiteY111" fmla="*/ 863911 h 4057650"/>
                <a:gd name="connsiteX112" fmla="*/ 1714872 w 6591300"/>
                <a:gd name="connsiteY112" fmla="*/ 768069 h 4057650"/>
                <a:gd name="connsiteX113" fmla="*/ 1691631 w 6591300"/>
                <a:gd name="connsiteY113" fmla="*/ 768069 h 4057650"/>
                <a:gd name="connsiteX114" fmla="*/ 1691631 w 6591300"/>
                <a:gd name="connsiteY114" fmla="*/ 686748 h 4057650"/>
                <a:gd name="connsiteX115" fmla="*/ 1508665 w 6591300"/>
                <a:gd name="connsiteY115" fmla="*/ 686748 h 4057650"/>
                <a:gd name="connsiteX116" fmla="*/ 1508665 w 6591300"/>
                <a:gd name="connsiteY116" fmla="*/ 588003 h 4057650"/>
                <a:gd name="connsiteX117" fmla="*/ 1465098 w 6591300"/>
                <a:gd name="connsiteY117" fmla="*/ 588003 h 4057650"/>
                <a:gd name="connsiteX118" fmla="*/ 1465098 w 6591300"/>
                <a:gd name="connsiteY118" fmla="*/ 532822 h 4057650"/>
                <a:gd name="connsiteX119" fmla="*/ 1430246 w 6591300"/>
                <a:gd name="connsiteY119" fmla="*/ 532822 h 4057650"/>
                <a:gd name="connsiteX120" fmla="*/ 1430246 w 6591300"/>
                <a:gd name="connsiteY120" fmla="*/ 466023 h 4057650"/>
                <a:gd name="connsiteX121" fmla="*/ 1369257 w 6591300"/>
                <a:gd name="connsiteY121" fmla="*/ 466023 h 4057650"/>
                <a:gd name="connsiteX122" fmla="*/ 1369257 w 6591300"/>
                <a:gd name="connsiteY122" fmla="*/ 422457 h 4057650"/>
                <a:gd name="connsiteX123" fmla="*/ 1340216 w 6591300"/>
                <a:gd name="connsiteY123" fmla="*/ 422457 h 4057650"/>
                <a:gd name="connsiteX124" fmla="*/ 1340216 w 6591300"/>
                <a:gd name="connsiteY124" fmla="*/ 384702 h 4057650"/>
                <a:gd name="connsiteX125" fmla="*/ 1238565 w 6591300"/>
                <a:gd name="connsiteY125" fmla="*/ 384702 h 4057650"/>
                <a:gd name="connsiteX126" fmla="*/ 1238565 w 6591300"/>
                <a:gd name="connsiteY126" fmla="*/ 329521 h 4057650"/>
                <a:gd name="connsiteX127" fmla="*/ 1096252 w 6591300"/>
                <a:gd name="connsiteY127" fmla="*/ 329521 h 4057650"/>
                <a:gd name="connsiteX128" fmla="*/ 1096252 w 6591300"/>
                <a:gd name="connsiteY128" fmla="*/ 291765 h 4057650"/>
                <a:gd name="connsiteX129" fmla="*/ 1064305 w 6591300"/>
                <a:gd name="connsiteY129" fmla="*/ 291765 h 4057650"/>
                <a:gd name="connsiteX130" fmla="*/ 1064305 w 6591300"/>
                <a:gd name="connsiteY130" fmla="*/ 251104 h 4057650"/>
                <a:gd name="connsiteX131" fmla="*/ 980085 w 6591300"/>
                <a:gd name="connsiteY131" fmla="*/ 251104 h 4057650"/>
                <a:gd name="connsiteX132" fmla="*/ 980085 w 6591300"/>
                <a:gd name="connsiteY132" fmla="*/ 230774 h 4057650"/>
                <a:gd name="connsiteX133" fmla="*/ 840676 w 6591300"/>
                <a:gd name="connsiteY133" fmla="*/ 230774 h 4057650"/>
                <a:gd name="connsiteX134" fmla="*/ 840676 w 6591300"/>
                <a:gd name="connsiteY134" fmla="*/ 195923 h 4057650"/>
                <a:gd name="connsiteX135" fmla="*/ 776782 w 6591300"/>
                <a:gd name="connsiteY135" fmla="*/ 195923 h 4057650"/>
                <a:gd name="connsiteX136" fmla="*/ 776782 w 6591300"/>
                <a:gd name="connsiteY136" fmla="*/ 134933 h 4057650"/>
                <a:gd name="connsiteX137" fmla="*/ 712888 w 6591300"/>
                <a:gd name="connsiteY137" fmla="*/ 134933 h 4057650"/>
                <a:gd name="connsiteX138" fmla="*/ 712888 w 6591300"/>
                <a:gd name="connsiteY138" fmla="*/ 102985 h 4057650"/>
                <a:gd name="connsiteX139" fmla="*/ 617046 w 6591300"/>
                <a:gd name="connsiteY139" fmla="*/ 102985 h 4057650"/>
                <a:gd name="connsiteX140" fmla="*/ 617046 w 6591300"/>
                <a:gd name="connsiteY140" fmla="*/ 65230 h 4057650"/>
                <a:gd name="connsiteX141" fmla="*/ 442788 w 6591300"/>
                <a:gd name="connsiteY141" fmla="*/ 65230 h 4057650"/>
                <a:gd name="connsiteX142" fmla="*/ 442788 w 6591300"/>
                <a:gd name="connsiteY142" fmla="*/ 47804 h 4057650"/>
                <a:gd name="connsiteX143" fmla="*/ 373085 w 6591300"/>
                <a:gd name="connsiteY143" fmla="*/ 47804 h 4057650"/>
                <a:gd name="connsiteX144" fmla="*/ 373085 w 6591300"/>
                <a:gd name="connsiteY144" fmla="*/ 7144 h 4057650"/>
                <a:gd name="connsiteX145" fmla="*/ 7144 w 6591300"/>
                <a:gd name="connsiteY145" fmla="*/ 7144 h 405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6591300" h="4057650">
                  <a:moveTo>
                    <a:pt x="6591177" y="4055726"/>
                  </a:moveTo>
                  <a:lnTo>
                    <a:pt x="6454674" y="4055726"/>
                  </a:lnTo>
                  <a:lnTo>
                    <a:pt x="6454674" y="4003453"/>
                  </a:lnTo>
                  <a:lnTo>
                    <a:pt x="6306560" y="4003453"/>
                  </a:lnTo>
                  <a:lnTo>
                    <a:pt x="6306560" y="3956980"/>
                  </a:lnTo>
                  <a:lnTo>
                    <a:pt x="6149722" y="3956980"/>
                  </a:lnTo>
                  <a:lnTo>
                    <a:pt x="6149722" y="3901802"/>
                  </a:lnTo>
                  <a:lnTo>
                    <a:pt x="5838968" y="3901802"/>
                  </a:lnTo>
                  <a:lnTo>
                    <a:pt x="5838968" y="3861139"/>
                  </a:lnTo>
                  <a:lnTo>
                    <a:pt x="5725697" y="3861139"/>
                  </a:lnTo>
                  <a:lnTo>
                    <a:pt x="5725697" y="3811772"/>
                  </a:lnTo>
                  <a:lnTo>
                    <a:pt x="5685035" y="3811772"/>
                  </a:lnTo>
                  <a:lnTo>
                    <a:pt x="5685035" y="3753679"/>
                  </a:lnTo>
                  <a:lnTo>
                    <a:pt x="5493354" y="3753679"/>
                  </a:lnTo>
                  <a:lnTo>
                    <a:pt x="5493354" y="3718827"/>
                  </a:lnTo>
                  <a:lnTo>
                    <a:pt x="5046098" y="3718827"/>
                  </a:lnTo>
                  <a:lnTo>
                    <a:pt x="5046098" y="3654933"/>
                  </a:lnTo>
                  <a:lnTo>
                    <a:pt x="4944447" y="3654933"/>
                  </a:lnTo>
                  <a:lnTo>
                    <a:pt x="4944447" y="3620081"/>
                  </a:lnTo>
                  <a:lnTo>
                    <a:pt x="4822460" y="3620081"/>
                  </a:lnTo>
                  <a:lnTo>
                    <a:pt x="4822460" y="3576523"/>
                  </a:lnTo>
                  <a:lnTo>
                    <a:pt x="4793419" y="3576523"/>
                  </a:lnTo>
                  <a:lnTo>
                    <a:pt x="4793419" y="3492293"/>
                  </a:lnTo>
                  <a:lnTo>
                    <a:pt x="4624969" y="3492293"/>
                  </a:lnTo>
                  <a:lnTo>
                    <a:pt x="4624969" y="3445830"/>
                  </a:lnTo>
                  <a:lnTo>
                    <a:pt x="4502992" y="3445830"/>
                  </a:lnTo>
                  <a:lnTo>
                    <a:pt x="4502992" y="3396453"/>
                  </a:lnTo>
                  <a:lnTo>
                    <a:pt x="4398436" y="3396453"/>
                  </a:lnTo>
                  <a:lnTo>
                    <a:pt x="4398436" y="3352895"/>
                  </a:lnTo>
                  <a:lnTo>
                    <a:pt x="4299690" y="3352895"/>
                  </a:lnTo>
                  <a:lnTo>
                    <a:pt x="4299690" y="3320939"/>
                  </a:lnTo>
                  <a:lnTo>
                    <a:pt x="4241607" y="3320939"/>
                  </a:lnTo>
                  <a:lnTo>
                    <a:pt x="4241607" y="3294802"/>
                  </a:lnTo>
                  <a:lnTo>
                    <a:pt x="4177713" y="3294802"/>
                  </a:lnTo>
                  <a:lnTo>
                    <a:pt x="4177713" y="3239624"/>
                  </a:lnTo>
                  <a:lnTo>
                    <a:pt x="3968601" y="3239624"/>
                  </a:lnTo>
                  <a:lnTo>
                    <a:pt x="3968601" y="3201867"/>
                  </a:lnTo>
                  <a:lnTo>
                    <a:pt x="3907613" y="3201867"/>
                  </a:lnTo>
                  <a:lnTo>
                    <a:pt x="3907613" y="3169920"/>
                  </a:lnTo>
                  <a:lnTo>
                    <a:pt x="3846624" y="3169920"/>
                  </a:lnTo>
                  <a:lnTo>
                    <a:pt x="3846624" y="3123447"/>
                  </a:lnTo>
                  <a:lnTo>
                    <a:pt x="3797246" y="3123447"/>
                  </a:lnTo>
                  <a:lnTo>
                    <a:pt x="3797246" y="3062459"/>
                  </a:lnTo>
                  <a:lnTo>
                    <a:pt x="3675269" y="3062459"/>
                  </a:lnTo>
                  <a:lnTo>
                    <a:pt x="3675269" y="2954998"/>
                  </a:lnTo>
                  <a:lnTo>
                    <a:pt x="3628797" y="2954998"/>
                  </a:lnTo>
                  <a:lnTo>
                    <a:pt x="3628797" y="2870778"/>
                  </a:lnTo>
                  <a:lnTo>
                    <a:pt x="3501010" y="2870778"/>
                  </a:lnTo>
                  <a:lnTo>
                    <a:pt x="3501010" y="2806884"/>
                  </a:lnTo>
                  <a:lnTo>
                    <a:pt x="3451632" y="2806884"/>
                  </a:lnTo>
                  <a:lnTo>
                    <a:pt x="3451632" y="2772032"/>
                  </a:lnTo>
                  <a:lnTo>
                    <a:pt x="3381937" y="2772032"/>
                  </a:lnTo>
                  <a:lnTo>
                    <a:pt x="3381937" y="2728465"/>
                  </a:lnTo>
                  <a:lnTo>
                    <a:pt x="3344180" y="2728465"/>
                  </a:lnTo>
                  <a:lnTo>
                    <a:pt x="3344180" y="2667476"/>
                  </a:lnTo>
                  <a:lnTo>
                    <a:pt x="3300613" y="2667476"/>
                  </a:lnTo>
                  <a:lnTo>
                    <a:pt x="3300613" y="2609393"/>
                  </a:lnTo>
                  <a:lnTo>
                    <a:pt x="3242530" y="2609393"/>
                  </a:lnTo>
                  <a:lnTo>
                    <a:pt x="3242530" y="2510647"/>
                  </a:lnTo>
                  <a:lnTo>
                    <a:pt x="3196057" y="2510647"/>
                  </a:lnTo>
                  <a:lnTo>
                    <a:pt x="3196057" y="2423512"/>
                  </a:lnTo>
                  <a:lnTo>
                    <a:pt x="3079890" y="2423512"/>
                  </a:lnTo>
                  <a:lnTo>
                    <a:pt x="3079890" y="2374144"/>
                  </a:lnTo>
                  <a:lnTo>
                    <a:pt x="3039228" y="2374144"/>
                  </a:lnTo>
                  <a:lnTo>
                    <a:pt x="3039228" y="2295725"/>
                  </a:lnTo>
                  <a:lnTo>
                    <a:pt x="2995660" y="2295725"/>
                  </a:lnTo>
                  <a:lnTo>
                    <a:pt x="2995660" y="2228926"/>
                  </a:lnTo>
                  <a:lnTo>
                    <a:pt x="2943387" y="2228926"/>
                  </a:lnTo>
                  <a:lnTo>
                    <a:pt x="2943387" y="2144706"/>
                  </a:lnTo>
                  <a:lnTo>
                    <a:pt x="2896915" y="2144706"/>
                  </a:lnTo>
                  <a:lnTo>
                    <a:pt x="2896915" y="2089518"/>
                  </a:lnTo>
                  <a:lnTo>
                    <a:pt x="2815600" y="2089518"/>
                  </a:lnTo>
                  <a:lnTo>
                    <a:pt x="2815600" y="2060476"/>
                  </a:lnTo>
                  <a:lnTo>
                    <a:pt x="2774938" y="2060476"/>
                  </a:lnTo>
                  <a:lnTo>
                    <a:pt x="2774938" y="2022719"/>
                  </a:lnTo>
                  <a:lnTo>
                    <a:pt x="2722655" y="2022719"/>
                  </a:lnTo>
                  <a:lnTo>
                    <a:pt x="2722655" y="1953025"/>
                  </a:lnTo>
                  <a:lnTo>
                    <a:pt x="2696519" y="1953025"/>
                  </a:lnTo>
                  <a:lnTo>
                    <a:pt x="2696519" y="1915268"/>
                  </a:lnTo>
                  <a:lnTo>
                    <a:pt x="2661667" y="1915268"/>
                  </a:lnTo>
                  <a:lnTo>
                    <a:pt x="2661667" y="1857175"/>
                  </a:lnTo>
                  <a:lnTo>
                    <a:pt x="2504837" y="1857175"/>
                  </a:lnTo>
                  <a:lnTo>
                    <a:pt x="2504837" y="1787480"/>
                  </a:lnTo>
                  <a:lnTo>
                    <a:pt x="2472891" y="1787480"/>
                  </a:lnTo>
                  <a:lnTo>
                    <a:pt x="2472891" y="1755533"/>
                  </a:lnTo>
                  <a:lnTo>
                    <a:pt x="2435133" y="1755533"/>
                  </a:lnTo>
                  <a:lnTo>
                    <a:pt x="2435133" y="1717776"/>
                  </a:lnTo>
                  <a:lnTo>
                    <a:pt x="2365429" y="1717776"/>
                  </a:lnTo>
                  <a:lnTo>
                    <a:pt x="2365429" y="1674209"/>
                  </a:lnTo>
                  <a:lnTo>
                    <a:pt x="2327672" y="1674209"/>
                  </a:lnTo>
                  <a:lnTo>
                    <a:pt x="2327672" y="1642262"/>
                  </a:lnTo>
                  <a:lnTo>
                    <a:pt x="2255063" y="1642262"/>
                  </a:lnTo>
                  <a:lnTo>
                    <a:pt x="2255063" y="1523190"/>
                  </a:lnTo>
                  <a:lnTo>
                    <a:pt x="2194075" y="1523190"/>
                  </a:lnTo>
                  <a:lnTo>
                    <a:pt x="2194075" y="1438961"/>
                  </a:lnTo>
                  <a:lnTo>
                    <a:pt x="2118570" y="1438961"/>
                  </a:lnTo>
                  <a:lnTo>
                    <a:pt x="2118570" y="1363446"/>
                  </a:lnTo>
                  <a:lnTo>
                    <a:pt x="2057572" y="1363446"/>
                  </a:lnTo>
                  <a:lnTo>
                    <a:pt x="2057572" y="1293742"/>
                  </a:lnTo>
                  <a:lnTo>
                    <a:pt x="1973352" y="1293742"/>
                  </a:lnTo>
                  <a:lnTo>
                    <a:pt x="1973352" y="1203712"/>
                  </a:lnTo>
                  <a:lnTo>
                    <a:pt x="1912363" y="1203712"/>
                  </a:lnTo>
                  <a:lnTo>
                    <a:pt x="1912363" y="1116587"/>
                  </a:lnTo>
                  <a:lnTo>
                    <a:pt x="1877511" y="1116587"/>
                  </a:lnTo>
                  <a:lnTo>
                    <a:pt x="1877511" y="1070114"/>
                  </a:lnTo>
                  <a:lnTo>
                    <a:pt x="1842659" y="1070114"/>
                  </a:lnTo>
                  <a:lnTo>
                    <a:pt x="1842659" y="1017841"/>
                  </a:lnTo>
                  <a:lnTo>
                    <a:pt x="1790377" y="1017841"/>
                  </a:lnTo>
                  <a:lnTo>
                    <a:pt x="1790377" y="936517"/>
                  </a:lnTo>
                  <a:lnTo>
                    <a:pt x="1761335" y="936517"/>
                  </a:lnTo>
                  <a:lnTo>
                    <a:pt x="1761335" y="863911"/>
                  </a:lnTo>
                  <a:lnTo>
                    <a:pt x="1714872" y="863911"/>
                  </a:lnTo>
                  <a:lnTo>
                    <a:pt x="1714872" y="768069"/>
                  </a:lnTo>
                  <a:lnTo>
                    <a:pt x="1691631" y="768069"/>
                  </a:lnTo>
                  <a:lnTo>
                    <a:pt x="1691631" y="686748"/>
                  </a:lnTo>
                  <a:lnTo>
                    <a:pt x="1508665" y="686748"/>
                  </a:lnTo>
                  <a:lnTo>
                    <a:pt x="1508665" y="588003"/>
                  </a:lnTo>
                  <a:lnTo>
                    <a:pt x="1465098" y="588003"/>
                  </a:lnTo>
                  <a:lnTo>
                    <a:pt x="1465098" y="532822"/>
                  </a:lnTo>
                  <a:lnTo>
                    <a:pt x="1430246" y="532822"/>
                  </a:lnTo>
                  <a:lnTo>
                    <a:pt x="1430246" y="466023"/>
                  </a:lnTo>
                  <a:lnTo>
                    <a:pt x="1369257" y="466023"/>
                  </a:lnTo>
                  <a:lnTo>
                    <a:pt x="1369257" y="422457"/>
                  </a:lnTo>
                  <a:lnTo>
                    <a:pt x="1340216" y="422457"/>
                  </a:lnTo>
                  <a:lnTo>
                    <a:pt x="1340216" y="384702"/>
                  </a:lnTo>
                  <a:lnTo>
                    <a:pt x="1238565" y="384702"/>
                  </a:lnTo>
                  <a:lnTo>
                    <a:pt x="1238565" y="329521"/>
                  </a:lnTo>
                  <a:lnTo>
                    <a:pt x="1096252" y="329521"/>
                  </a:lnTo>
                  <a:lnTo>
                    <a:pt x="1096252" y="291765"/>
                  </a:lnTo>
                  <a:lnTo>
                    <a:pt x="1064305" y="291765"/>
                  </a:lnTo>
                  <a:lnTo>
                    <a:pt x="1064305" y="251104"/>
                  </a:lnTo>
                  <a:lnTo>
                    <a:pt x="980085" y="251104"/>
                  </a:lnTo>
                  <a:lnTo>
                    <a:pt x="980085" y="230774"/>
                  </a:lnTo>
                  <a:lnTo>
                    <a:pt x="840676" y="230774"/>
                  </a:lnTo>
                  <a:lnTo>
                    <a:pt x="840676" y="195923"/>
                  </a:lnTo>
                  <a:lnTo>
                    <a:pt x="776782" y="195923"/>
                  </a:lnTo>
                  <a:lnTo>
                    <a:pt x="776782" y="134933"/>
                  </a:lnTo>
                  <a:lnTo>
                    <a:pt x="712888" y="134933"/>
                  </a:lnTo>
                  <a:lnTo>
                    <a:pt x="712888" y="102985"/>
                  </a:lnTo>
                  <a:lnTo>
                    <a:pt x="617046" y="102985"/>
                  </a:lnTo>
                  <a:lnTo>
                    <a:pt x="617046" y="65230"/>
                  </a:lnTo>
                  <a:lnTo>
                    <a:pt x="442788" y="65230"/>
                  </a:lnTo>
                  <a:lnTo>
                    <a:pt x="442788" y="47804"/>
                  </a:lnTo>
                  <a:lnTo>
                    <a:pt x="373085" y="47804"/>
                  </a:lnTo>
                  <a:lnTo>
                    <a:pt x="373085" y="7144"/>
                  </a:lnTo>
                  <a:lnTo>
                    <a:pt x="7144" y="7144"/>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55" name="Freeform: Shape 6">
              <a:extLst>
                <a:ext uri="{FF2B5EF4-FFF2-40B4-BE49-F238E27FC236}">
                  <a16:creationId xmlns:a16="http://schemas.microsoft.com/office/drawing/2014/main" id="{8DD50001-2E7D-4C5C-A737-A78482BCD0DC}"/>
                </a:ext>
              </a:extLst>
            </p:cNvPr>
            <p:cNvSpPr/>
            <p:nvPr/>
          </p:nvSpPr>
          <p:spPr>
            <a:xfrm>
              <a:off x="1274721" y="1357189"/>
              <a:ext cx="9525" cy="76200"/>
            </a:xfrm>
            <a:custGeom>
              <a:avLst/>
              <a:gdLst>
                <a:gd name="connsiteX0" fmla="*/ 4886 w 9525"/>
                <a:gd name="connsiteY0" fmla="*/ 4886 h 76200"/>
                <a:gd name="connsiteX1" fmla="*/ 4886 w 9525"/>
                <a:gd name="connsiteY1" fmla="*/ 76886 h 76200"/>
              </a:gdLst>
              <a:ahLst/>
              <a:cxnLst>
                <a:cxn ang="0">
                  <a:pos x="connsiteX0" y="connsiteY0"/>
                </a:cxn>
                <a:cxn ang="0">
                  <a:pos x="connsiteX1" y="connsiteY1"/>
                </a:cxn>
              </a:cxnLst>
              <a:rect l="l" t="t" r="r" b="b"/>
              <a:pathLst>
                <a:path w="9525" h="76200">
                  <a:moveTo>
                    <a:pt x="4886" y="4886"/>
                  </a:moveTo>
                  <a:lnTo>
                    <a:pt x="4886" y="76886"/>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56" name="Freeform: Shape 73">
              <a:extLst>
                <a:ext uri="{FF2B5EF4-FFF2-40B4-BE49-F238E27FC236}">
                  <a16:creationId xmlns:a16="http://schemas.microsoft.com/office/drawing/2014/main" id="{FDBD2A20-70D2-4CAA-89FA-DCF9558E7CB0}"/>
                </a:ext>
              </a:extLst>
            </p:cNvPr>
            <p:cNvSpPr/>
            <p:nvPr/>
          </p:nvSpPr>
          <p:spPr>
            <a:xfrm>
              <a:off x="1674774" y="1395289"/>
              <a:ext cx="9525" cy="76200"/>
            </a:xfrm>
            <a:custGeom>
              <a:avLst/>
              <a:gdLst>
                <a:gd name="connsiteX0" fmla="*/ 4886 w 9525"/>
                <a:gd name="connsiteY0" fmla="*/ 4886 h 76200"/>
                <a:gd name="connsiteX1" fmla="*/ 4886 w 9525"/>
                <a:gd name="connsiteY1" fmla="*/ 76886 h 76200"/>
              </a:gdLst>
              <a:ahLst/>
              <a:cxnLst>
                <a:cxn ang="0">
                  <a:pos x="connsiteX0" y="connsiteY0"/>
                </a:cxn>
                <a:cxn ang="0">
                  <a:pos x="connsiteX1" y="connsiteY1"/>
                </a:cxn>
              </a:cxnLst>
              <a:rect l="l" t="t" r="r" b="b"/>
              <a:pathLst>
                <a:path w="9525" h="76200">
                  <a:moveTo>
                    <a:pt x="4886" y="4886"/>
                  </a:moveTo>
                  <a:lnTo>
                    <a:pt x="4886" y="76886"/>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57" name="Freeform: Shape 74">
              <a:extLst>
                <a:ext uri="{FF2B5EF4-FFF2-40B4-BE49-F238E27FC236}">
                  <a16:creationId xmlns:a16="http://schemas.microsoft.com/office/drawing/2014/main" id="{A63D69BC-5D66-4701-BB11-C41CFB3FCF82}"/>
                </a:ext>
              </a:extLst>
            </p:cNvPr>
            <p:cNvSpPr/>
            <p:nvPr/>
          </p:nvSpPr>
          <p:spPr>
            <a:xfrm>
              <a:off x="1789075" y="1414340"/>
              <a:ext cx="9525" cy="76200"/>
            </a:xfrm>
            <a:custGeom>
              <a:avLst/>
              <a:gdLst>
                <a:gd name="connsiteX0" fmla="*/ 4886 w 9525"/>
                <a:gd name="connsiteY0" fmla="*/ 4886 h 76200"/>
                <a:gd name="connsiteX1" fmla="*/ 4886 w 9525"/>
                <a:gd name="connsiteY1" fmla="*/ 76886 h 76200"/>
              </a:gdLst>
              <a:ahLst/>
              <a:cxnLst>
                <a:cxn ang="0">
                  <a:pos x="connsiteX0" y="connsiteY0"/>
                </a:cxn>
                <a:cxn ang="0">
                  <a:pos x="connsiteX1" y="connsiteY1"/>
                </a:cxn>
              </a:cxnLst>
              <a:rect l="l" t="t" r="r" b="b"/>
              <a:pathLst>
                <a:path w="9525" h="76200">
                  <a:moveTo>
                    <a:pt x="4886" y="4886"/>
                  </a:moveTo>
                  <a:lnTo>
                    <a:pt x="4886" y="76886"/>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58" name="Freeform: Shape 75">
              <a:extLst>
                <a:ext uri="{FF2B5EF4-FFF2-40B4-BE49-F238E27FC236}">
                  <a16:creationId xmlns:a16="http://schemas.microsoft.com/office/drawing/2014/main" id="{0EFA763F-50F3-44B6-861C-4185D927A886}"/>
                </a:ext>
              </a:extLst>
            </p:cNvPr>
            <p:cNvSpPr/>
            <p:nvPr/>
          </p:nvSpPr>
          <p:spPr>
            <a:xfrm>
              <a:off x="2112927" y="1585791"/>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59" name="Freeform: Shape 76">
              <a:extLst>
                <a:ext uri="{FF2B5EF4-FFF2-40B4-BE49-F238E27FC236}">
                  <a16:creationId xmlns:a16="http://schemas.microsoft.com/office/drawing/2014/main" id="{4C20F170-2CD8-4822-A343-A68C575797E5}"/>
                </a:ext>
              </a:extLst>
            </p:cNvPr>
            <p:cNvSpPr/>
            <p:nvPr/>
          </p:nvSpPr>
          <p:spPr>
            <a:xfrm>
              <a:off x="2379631" y="1681041"/>
              <a:ext cx="9525" cy="76200"/>
            </a:xfrm>
            <a:custGeom>
              <a:avLst/>
              <a:gdLst>
                <a:gd name="connsiteX0" fmla="*/ 4886 w 9525"/>
                <a:gd name="connsiteY0" fmla="*/ 4886 h 76200"/>
                <a:gd name="connsiteX1" fmla="*/ 4886 w 9525"/>
                <a:gd name="connsiteY1" fmla="*/ 76886 h 76200"/>
              </a:gdLst>
              <a:ahLst/>
              <a:cxnLst>
                <a:cxn ang="0">
                  <a:pos x="connsiteX0" y="connsiteY0"/>
                </a:cxn>
                <a:cxn ang="0">
                  <a:pos x="connsiteX1" y="connsiteY1"/>
                </a:cxn>
              </a:cxnLst>
              <a:rect l="l" t="t" r="r" b="b"/>
              <a:pathLst>
                <a:path w="9525" h="76200">
                  <a:moveTo>
                    <a:pt x="4886" y="4886"/>
                  </a:moveTo>
                  <a:lnTo>
                    <a:pt x="4886" y="76886"/>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60" name="Freeform: Shape 77">
              <a:extLst>
                <a:ext uri="{FF2B5EF4-FFF2-40B4-BE49-F238E27FC236}">
                  <a16:creationId xmlns:a16="http://schemas.microsoft.com/office/drawing/2014/main" id="{802D6DFE-96B3-42D9-9A3C-1CB2836C6165}"/>
                </a:ext>
              </a:extLst>
            </p:cNvPr>
            <p:cNvSpPr/>
            <p:nvPr/>
          </p:nvSpPr>
          <p:spPr>
            <a:xfrm>
              <a:off x="2893981" y="2042994"/>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61" name="Freeform: Shape 78">
              <a:extLst>
                <a:ext uri="{FF2B5EF4-FFF2-40B4-BE49-F238E27FC236}">
                  <a16:creationId xmlns:a16="http://schemas.microsoft.com/office/drawing/2014/main" id="{3AB765D4-4BCE-4A00-A8C2-91DF7EF9D60A}"/>
                </a:ext>
              </a:extLst>
            </p:cNvPr>
            <p:cNvSpPr/>
            <p:nvPr/>
          </p:nvSpPr>
          <p:spPr>
            <a:xfrm>
              <a:off x="3808391" y="3205049"/>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62" name="Freeform: Shape 79">
              <a:extLst>
                <a:ext uri="{FF2B5EF4-FFF2-40B4-BE49-F238E27FC236}">
                  <a16:creationId xmlns:a16="http://schemas.microsoft.com/office/drawing/2014/main" id="{F29BA5AC-4217-4C68-9D2C-ADE6AC2E6C20}"/>
                </a:ext>
              </a:extLst>
            </p:cNvPr>
            <p:cNvSpPr/>
            <p:nvPr/>
          </p:nvSpPr>
          <p:spPr>
            <a:xfrm>
              <a:off x="4913291" y="430995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63" name="Freeform: Shape 80">
              <a:extLst>
                <a:ext uri="{FF2B5EF4-FFF2-40B4-BE49-F238E27FC236}">
                  <a16:creationId xmlns:a16="http://schemas.microsoft.com/office/drawing/2014/main" id="{5DCC75CE-3E76-4DB7-8564-18FA47B9AD1C}"/>
                </a:ext>
              </a:extLst>
            </p:cNvPr>
            <p:cNvSpPr/>
            <p:nvPr/>
          </p:nvSpPr>
          <p:spPr>
            <a:xfrm>
              <a:off x="5141900" y="451950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64" name="Freeform: Shape 81">
              <a:extLst>
                <a:ext uri="{FF2B5EF4-FFF2-40B4-BE49-F238E27FC236}">
                  <a16:creationId xmlns:a16="http://schemas.microsoft.com/office/drawing/2014/main" id="{23A78404-F8E7-41D8-8EA2-0CC1EC216B01}"/>
                </a:ext>
              </a:extLst>
            </p:cNvPr>
            <p:cNvSpPr/>
            <p:nvPr/>
          </p:nvSpPr>
          <p:spPr>
            <a:xfrm>
              <a:off x="5199050" y="453855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65" name="Freeform: Shape 82">
              <a:extLst>
                <a:ext uri="{FF2B5EF4-FFF2-40B4-BE49-F238E27FC236}">
                  <a16:creationId xmlns:a16="http://schemas.microsoft.com/office/drawing/2014/main" id="{7CEE26EF-FAF4-47D7-A4CB-5AF272E89B8C}"/>
                </a:ext>
              </a:extLst>
            </p:cNvPr>
            <p:cNvSpPr/>
            <p:nvPr/>
          </p:nvSpPr>
          <p:spPr>
            <a:xfrm>
              <a:off x="5294300" y="457665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66" name="Freeform: Shape 83">
              <a:extLst>
                <a:ext uri="{FF2B5EF4-FFF2-40B4-BE49-F238E27FC236}">
                  <a16:creationId xmlns:a16="http://schemas.microsoft.com/office/drawing/2014/main" id="{DF09C485-D982-42AD-AC9E-2ED374DBC52A}"/>
                </a:ext>
              </a:extLst>
            </p:cNvPr>
            <p:cNvSpPr/>
            <p:nvPr/>
          </p:nvSpPr>
          <p:spPr>
            <a:xfrm>
              <a:off x="5351450" y="457665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67" name="Freeform: Shape 84">
              <a:extLst>
                <a:ext uri="{FF2B5EF4-FFF2-40B4-BE49-F238E27FC236}">
                  <a16:creationId xmlns:a16="http://schemas.microsoft.com/office/drawing/2014/main" id="{E34AD735-0FB5-4630-A24D-D4BC1C520F14}"/>
                </a:ext>
              </a:extLst>
            </p:cNvPr>
            <p:cNvSpPr/>
            <p:nvPr/>
          </p:nvSpPr>
          <p:spPr>
            <a:xfrm>
              <a:off x="5427650" y="457665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68" name="Freeform: Shape 85">
              <a:extLst>
                <a:ext uri="{FF2B5EF4-FFF2-40B4-BE49-F238E27FC236}">
                  <a16:creationId xmlns:a16="http://schemas.microsoft.com/office/drawing/2014/main" id="{8390A604-0C3D-4AED-B1D5-D348D551D044}"/>
                </a:ext>
              </a:extLst>
            </p:cNvPr>
            <p:cNvSpPr/>
            <p:nvPr/>
          </p:nvSpPr>
          <p:spPr>
            <a:xfrm>
              <a:off x="5580050" y="469095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69" name="Freeform: Shape 86">
              <a:extLst>
                <a:ext uri="{FF2B5EF4-FFF2-40B4-BE49-F238E27FC236}">
                  <a16:creationId xmlns:a16="http://schemas.microsoft.com/office/drawing/2014/main" id="{DFE34FF6-2802-4E63-BE88-3B42E843BDDF}"/>
                </a:ext>
              </a:extLst>
            </p:cNvPr>
            <p:cNvSpPr/>
            <p:nvPr/>
          </p:nvSpPr>
          <p:spPr>
            <a:xfrm>
              <a:off x="5656250" y="469095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70" name="Freeform: Shape 87">
              <a:extLst>
                <a:ext uri="{FF2B5EF4-FFF2-40B4-BE49-F238E27FC236}">
                  <a16:creationId xmlns:a16="http://schemas.microsoft.com/office/drawing/2014/main" id="{75CE77EC-1CEA-4D73-8BC7-ED67A0E9E378}"/>
                </a:ext>
              </a:extLst>
            </p:cNvPr>
            <p:cNvSpPr/>
            <p:nvPr/>
          </p:nvSpPr>
          <p:spPr>
            <a:xfrm>
              <a:off x="5827700" y="480525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71" name="Freeform: Shape 88">
              <a:extLst>
                <a:ext uri="{FF2B5EF4-FFF2-40B4-BE49-F238E27FC236}">
                  <a16:creationId xmlns:a16="http://schemas.microsoft.com/office/drawing/2014/main" id="{5243721E-AA0E-47D0-B022-F3AE54214606}"/>
                </a:ext>
              </a:extLst>
            </p:cNvPr>
            <p:cNvSpPr/>
            <p:nvPr/>
          </p:nvSpPr>
          <p:spPr>
            <a:xfrm>
              <a:off x="5884850" y="480525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72" name="Freeform: Shape 89">
              <a:extLst>
                <a:ext uri="{FF2B5EF4-FFF2-40B4-BE49-F238E27FC236}">
                  <a16:creationId xmlns:a16="http://schemas.microsoft.com/office/drawing/2014/main" id="{FA619DEC-E86B-4559-8A78-169CA3879889}"/>
                </a:ext>
              </a:extLst>
            </p:cNvPr>
            <p:cNvSpPr/>
            <p:nvPr/>
          </p:nvSpPr>
          <p:spPr>
            <a:xfrm>
              <a:off x="5942000" y="484335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73" name="Freeform: Shape 90">
              <a:extLst>
                <a:ext uri="{FF2B5EF4-FFF2-40B4-BE49-F238E27FC236}">
                  <a16:creationId xmlns:a16="http://schemas.microsoft.com/office/drawing/2014/main" id="{20123FC7-6253-4E77-BE8D-F5E3BC48A1E6}"/>
                </a:ext>
              </a:extLst>
            </p:cNvPr>
            <p:cNvSpPr/>
            <p:nvPr/>
          </p:nvSpPr>
          <p:spPr>
            <a:xfrm>
              <a:off x="5980100" y="484335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74" name="Freeform: Shape 91">
              <a:extLst>
                <a:ext uri="{FF2B5EF4-FFF2-40B4-BE49-F238E27FC236}">
                  <a16:creationId xmlns:a16="http://schemas.microsoft.com/office/drawing/2014/main" id="{FA18258E-B686-42EE-AE85-6E6D4C3B23C7}"/>
                </a:ext>
              </a:extLst>
            </p:cNvPr>
            <p:cNvSpPr/>
            <p:nvPr/>
          </p:nvSpPr>
          <p:spPr>
            <a:xfrm>
              <a:off x="6018200" y="484335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75" name="Freeform: Shape 92">
              <a:extLst>
                <a:ext uri="{FF2B5EF4-FFF2-40B4-BE49-F238E27FC236}">
                  <a16:creationId xmlns:a16="http://schemas.microsoft.com/office/drawing/2014/main" id="{DBE175F8-73DA-44AC-8B82-0390A11CB163}"/>
                </a:ext>
              </a:extLst>
            </p:cNvPr>
            <p:cNvSpPr/>
            <p:nvPr/>
          </p:nvSpPr>
          <p:spPr>
            <a:xfrm>
              <a:off x="6151550" y="497670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76" name="Freeform: Shape 93">
              <a:extLst>
                <a:ext uri="{FF2B5EF4-FFF2-40B4-BE49-F238E27FC236}">
                  <a16:creationId xmlns:a16="http://schemas.microsoft.com/office/drawing/2014/main" id="{15DE2B58-B497-43C2-AE9F-CF39D7991DA9}"/>
                </a:ext>
              </a:extLst>
            </p:cNvPr>
            <p:cNvSpPr/>
            <p:nvPr/>
          </p:nvSpPr>
          <p:spPr>
            <a:xfrm>
              <a:off x="6265850" y="501480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77" name="Freeform: Shape 94">
              <a:extLst>
                <a:ext uri="{FF2B5EF4-FFF2-40B4-BE49-F238E27FC236}">
                  <a16:creationId xmlns:a16="http://schemas.microsoft.com/office/drawing/2014/main" id="{706A45C9-D4F7-4C97-874F-EC70F861D560}"/>
                </a:ext>
              </a:extLst>
            </p:cNvPr>
            <p:cNvSpPr/>
            <p:nvPr/>
          </p:nvSpPr>
          <p:spPr>
            <a:xfrm>
              <a:off x="6513500" y="5071958"/>
              <a:ext cx="9525" cy="76200"/>
            </a:xfrm>
            <a:custGeom>
              <a:avLst/>
              <a:gdLst>
                <a:gd name="connsiteX0" fmla="*/ 4886 w 9525"/>
                <a:gd name="connsiteY0" fmla="*/ 4886 h 76200"/>
                <a:gd name="connsiteX1" fmla="*/ 4886 w 9525"/>
                <a:gd name="connsiteY1" fmla="*/ 76895 h 76200"/>
              </a:gdLst>
              <a:ahLst/>
              <a:cxnLst>
                <a:cxn ang="0">
                  <a:pos x="connsiteX0" y="connsiteY0"/>
                </a:cxn>
                <a:cxn ang="0">
                  <a:pos x="connsiteX1" y="connsiteY1"/>
                </a:cxn>
              </a:cxnLst>
              <a:rect l="l" t="t" r="r" b="b"/>
              <a:pathLst>
                <a:path w="9525" h="76200">
                  <a:moveTo>
                    <a:pt x="4886" y="4886"/>
                  </a:moveTo>
                  <a:lnTo>
                    <a:pt x="4886" y="7689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78" name="Freeform: Shape 1023">
              <a:extLst>
                <a:ext uri="{FF2B5EF4-FFF2-40B4-BE49-F238E27FC236}">
                  <a16:creationId xmlns:a16="http://schemas.microsoft.com/office/drawing/2014/main" id="{4BD6C5A8-3DAD-43CB-BD6B-EB06910ED66C}"/>
                </a:ext>
              </a:extLst>
            </p:cNvPr>
            <p:cNvSpPr/>
            <p:nvPr/>
          </p:nvSpPr>
          <p:spPr>
            <a:xfrm>
              <a:off x="6589700" y="5071958"/>
              <a:ext cx="9525" cy="76200"/>
            </a:xfrm>
            <a:custGeom>
              <a:avLst/>
              <a:gdLst>
                <a:gd name="connsiteX0" fmla="*/ 4886 w 9525"/>
                <a:gd name="connsiteY0" fmla="*/ 4886 h 76200"/>
                <a:gd name="connsiteX1" fmla="*/ 4886 w 9525"/>
                <a:gd name="connsiteY1" fmla="*/ 76895 h 76200"/>
              </a:gdLst>
              <a:ahLst/>
              <a:cxnLst>
                <a:cxn ang="0">
                  <a:pos x="connsiteX0" y="connsiteY0"/>
                </a:cxn>
                <a:cxn ang="0">
                  <a:pos x="connsiteX1" y="connsiteY1"/>
                </a:cxn>
              </a:cxnLst>
              <a:rect l="l" t="t" r="r" b="b"/>
              <a:pathLst>
                <a:path w="9525" h="76200">
                  <a:moveTo>
                    <a:pt x="4886" y="4886"/>
                  </a:moveTo>
                  <a:lnTo>
                    <a:pt x="4886" y="7689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79" name="Freeform: Shape 1024">
              <a:extLst>
                <a:ext uri="{FF2B5EF4-FFF2-40B4-BE49-F238E27FC236}">
                  <a16:creationId xmlns:a16="http://schemas.microsoft.com/office/drawing/2014/main" id="{DEA84FCB-8623-4925-811C-4DE1FD34D36C}"/>
                </a:ext>
              </a:extLst>
            </p:cNvPr>
            <p:cNvSpPr/>
            <p:nvPr/>
          </p:nvSpPr>
          <p:spPr>
            <a:xfrm>
              <a:off x="6627810" y="5071958"/>
              <a:ext cx="9525" cy="76200"/>
            </a:xfrm>
            <a:custGeom>
              <a:avLst/>
              <a:gdLst>
                <a:gd name="connsiteX0" fmla="*/ 4886 w 9525"/>
                <a:gd name="connsiteY0" fmla="*/ 4886 h 76200"/>
                <a:gd name="connsiteX1" fmla="*/ 4886 w 9525"/>
                <a:gd name="connsiteY1" fmla="*/ 76895 h 76200"/>
              </a:gdLst>
              <a:ahLst/>
              <a:cxnLst>
                <a:cxn ang="0">
                  <a:pos x="connsiteX0" y="connsiteY0"/>
                </a:cxn>
                <a:cxn ang="0">
                  <a:pos x="connsiteX1" y="connsiteY1"/>
                </a:cxn>
              </a:cxnLst>
              <a:rect l="l" t="t" r="r" b="b"/>
              <a:pathLst>
                <a:path w="9525" h="76200">
                  <a:moveTo>
                    <a:pt x="4886" y="4886"/>
                  </a:moveTo>
                  <a:lnTo>
                    <a:pt x="4886" y="7689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80" name="Freeform: Shape 1026">
              <a:extLst>
                <a:ext uri="{FF2B5EF4-FFF2-40B4-BE49-F238E27FC236}">
                  <a16:creationId xmlns:a16="http://schemas.microsoft.com/office/drawing/2014/main" id="{B9304E12-7FBA-453B-84C1-F03DC4CA11E7}"/>
                </a:ext>
              </a:extLst>
            </p:cNvPr>
            <p:cNvSpPr/>
            <p:nvPr/>
          </p:nvSpPr>
          <p:spPr>
            <a:xfrm>
              <a:off x="6665910" y="5071958"/>
              <a:ext cx="9525" cy="76200"/>
            </a:xfrm>
            <a:custGeom>
              <a:avLst/>
              <a:gdLst>
                <a:gd name="connsiteX0" fmla="*/ 4886 w 9525"/>
                <a:gd name="connsiteY0" fmla="*/ 4886 h 76200"/>
                <a:gd name="connsiteX1" fmla="*/ 4886 w 9525"/>
                <a:gd name="connsiteY1" fmla="*/ 76895 h 76200"/>
              </a:gdLst>
              <a:ahLst/>
              <a:cxnLst>
                <a:cxn ang="0">
                  <a:pos x="connsiteX0" y="connsiteY0"/>
                </a:cxn>
                <a:cxn ang="0">
                  <a:pos x="connsiteX1" y="connsiteY1"/>
                </a:cxn>
              </a:cxnLst>
              <a:rect l="l" t="t" r="r" b="b"/>
              <a:pathLst>
                <a:path w="9525" h="76200">
                  <a:moveTo>
                    <a:pt x="4886" y="4886"/>
                  </a:moveTo>
                  <a:lnTo>
                    <a:pt x="4886" y="7689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81" name="Freeform: Shape 1027">
              <a:extLst>
                <a:ext uri="{FF2B5EF4-FFF2-40B4-BE49-F238E27FC236}">
                  <a16:creationId xmlns:a16="http://schemas.microsoft.com/office/drawing/2014/main" id="{155063B1-A06F-41A8-85B8-56E20B8E0595}"/>
                </a:ext>
              </a:extLst>
            </p:cNvPr>
            <p:cNvSpPr/>
            <p:nvPr/>
          </p:nvSpPr>
          <p:spPr>
            <a:xfrm>
              <a:off x="6723060" y="5071958"/>
              <a:ext cx="9525" cy="76200"/>
            </a:xfrm>
            <a:custGeom>
              <a:avLst/>
              <a:gdLst>
                <a:gd name="connsiteX0" fmla="*/ 4886 w 9525"/>
                <a:gd name="connsiteY0" fmla="*/ 4886 h 76200"/>
                <a:gd name="connsiteX1" fmla="*/ 4886 w 9525"/>
                <a:gd name="connsiteY1" fmla="*/ 76895 h 76200"/>
              </a:gdLst>
              <a:ahLst/>
              <a:cxnLst>
                <a:cxn ang="0">
                  <a:pos x="connsiteX0" y="connsiteY0"/>
                </a:cxn>
                <a:cxn ang="0">
                  <a:pos x="connsiteX1" y="connsiteY1"/>
                </a:cxn>
              </a:cxnLst>
              <a:rect l="l" t="t" r="r" b="b"/>
              <a:pathLst>
                <a:path w="9525" h="76200">
                  <a:moveTo>
                    <a:pt x="4886" y="4886"/>
                  </a:moveTo>
                  <a:lnTo>
                    <a:pt x="4886" y="7689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82" name="Freeform: Shape 1028">
              <a:extLst>
                <a:ext uri="{FF2B5EF4-FFF2-40B4-BE49-F238E27FC236}">
                  <a16:creationId xmlns:a16="http://schemas.microsoft.com/office/drawing/2014/main" id="{9DBAD86D-E11E-4ADB-9BD7-BB74E0093F81}"/>
                </a:ext>
              </a:extLst>
            </p:cNvPr>
            <p:cNvSpPr/>
            <p:nvPr/>
          </p:nvSpPr>
          <p:spPr>
            <a:xfrm>
              <a:off x="6875460" y="511006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83" name="Freeform: Shape 1029">
              <a:extLst>
                <a:ext uri="{FF2B5EF4-FFF2-40B4-BE49-F238E27FC236}">
                  <a16:creationId xmlns:a16="http://schemas.microsoft.com/office/drawing/2014/main" id="{C635D534-57FE-4B71-B023-9D73059C5425}"/>
                </a:ext>
              </a:extLst>
            </p:cNvPr>
            <p:cNvSpPr/>
            <p:nvPr/>
          </p:nvSpPr>
          <p:spPr>
            <a:xfrm>
              <a:off x="6875460" y="511006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84" name="Freeform: Shape 1030">
              <a:extLst>
                <a:ext uri="{FF2B5EF4-FFF2-40B4-BE49-F238E27FC236}">
                  <a16:creationId xmlns:a16="http://schemas.microsoft.com/office/drawing/2014/main" id="{C022AD6E-8370-4BE9-AFB9-401B163C3553}"/>
                </a:ext>
              </a:extLst>
            </p:cNvPr>
            <p:cNvSpPr/>
            <p:nvPr/>
          </p:nvSpPr>
          <p:spPr>
            <a:xfrm>
              <a:off x="7027860" y="520531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85" name="Freeform: Shape 1031">
              <a:extLst>
                <a:ext uri="{FF2B5EF4-FFF2-40B4-BE49-F238E27FC236}">
                  <a16:creationId xmlns:a16="http://schemas.microsoft.com/office/drawing/2014/main" id="{88559FC5-3E12-4C4F-9B88-9DF6831B237C}"/>
                </a:ext>
              </a:extLst>
            </p:cNvPr>
            <p:cNvSpPr/>
            <p:nvPr/>
          </p:nvSpPr>
          <p:spPr>
            <a:xfrm>
              <a:off x="7085010" y="520531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86" name="Freeform: Shape 1032">
              <a:extLst>
                <a:ext uri="{FF2B5EF4-FFF2-40B4-BE49-F238E27FC236}">
                  <a16:creationId xmlns:a16="http://schemas.microsoft.com/office/drawing/2014/main" id="{2A27129F-CBEC-4F5D-A785-2B6372C158C4}"/>
                </a:ext>
              </a:extLst>
            </p:cNvPr>
            <p:cNvSpPr/>
            <p:nvPr/>
          </p:nvSpPr>
          <p:spPr>
            <a:xfrm>
              <a:off x="7199310" y="526246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87" name="Freeform: Shape 1033">
              <a:extLst>
                <a:ext uri="{FF2B5EF4-FFF2-40B4-BE49-F238E27FC236}">
                  <a16:creationId xmlns:a16="http://schemas.microsoft.com/office/drawing/2014/main" id="{BBF98220-EC45-410E-A41D-8480FD383F4E}"/>
                </a:ext>
              </a:extLst>
            </p:cNvPr>
            <p:cNvSpPr/>
            <p:nvPr/>
          </p:nvSpPr>
          <p:spPr>
            <a:xfrm>
              <a:off x="7256460" y="526246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88" name="Freeform: Shape 1034">
              <a:extLst>
                <a:ext uri="{FF2B5EF4-FFF2-40B4-BE49-F238E27FC236}">
                  <a16:creationId xmlns:a16="http://schemas.microsoft.com/office/drawing/2014/main" id="{56BC9F7A-4B04-4F3B-B676-079857A75F33}"/>
                </a:ext>
              </a:extLst>
            </p:cNvPr>
            <p:cNvSpPr/>
            <p:nvPr/>
          </p:nvSpPr>
          <p:spPr>
            <a:xfrm>
              <a:off x="7351710" y="526246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89" name="Freeform: Shape 1035">
              <a:extLst>
                <a:ext uri="{FF2B5EF4-FFF2-40B4-BE49-F238E27FC236}">
                  <a16:creationId xmlns:a16="http://schemas.microsoft.com/office/drawing/2014/main" id="{070DB0AD-71D7-4D51-A0ED-0211C6BA094F}"/>
                </a:ext>
              </a:extLst>
            </p:cNvPr>
            <p:cNvSpPr/>
            <p:nvPr/>
          </p:nvSpPr>
          <p:spPr>
            <a:xfrm>
              <a:off x="7466010" y="530056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90" name="Freeform: Shape 1036">
              <a:extLst>
                <a:ext uri="{FF2B5EF4-FFF2-40B4-BE49-F238E27FC236}">
                  <a16:creationId xmlns:a16="http://schemas.microsoft.com/office/drawing/2014/main" id="{3178D1D6-1A99-46A8-A90A-8BD0FC3DE364}"/>
                </a:ext>
              </a:extLst>
            </p:cNvPr>
            <p:cNvSpPr/>
            <p:nvPr/>
          </p:nvSpPr>
          <p:spPr>
            <a:xfrm>
              <a:off x="7580310" y="535771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91" name="Freeform: Shape 1037">
              <a:extLst>
                <a:ext uri="{FF2B5EF4-FFF2-40B4-BE49-F238E27FC236}">
                  <a16:creationId xmlns:a16="http://schemas.microsoft.com/office/drawing/2014/main" id="{06967CCA-61D7-4518-96D3-D889194E0666}"/>
                </a:ext>
              </a:extLst>
            </p:cNvPr>
            <p:cNvSpPr/>
            <p:nvPr/>
          </p:nvSpPr>
          <p:spPr>
            <a:xfrm>
              <a:off x="7789860" y="5414868"/>
              <a:ext cx="9525" cy="76200"/>
            </a:xfrm>
            <a:custGeom>
              <a:avLst/>
              <a:gdLst>
                <a:gd name="connsiteX0" fmla="*/ 4886 w 9525"/>
                <a:gd name="connsiteY0" fmla="*/ 4886 h 76200"/>
                <a:gd name="connsiteX1" fmla="*/ 4886 w 9525"/>
                <a:gd name="connsiteY1" fmla="*/ 76885 h 76200"/>
              </a:gdLst>
              <a:ahLst/>
              <a:cxnLst>
                <a:cxn ang="0">
                  <a:pos x="connsiteX0" y="connsiteY0"/>
                </a:cxn>
                <a:cxn ang="0">
                  <a:pos x="connsiteX1" y="connsiteY1"/>
                </a:cxn>
              </a:cxnLst>
              <a:rect l="l" t="t" r="r" b="b"/>
              <a:pathLst>
                <a:path w="9525" h="76200">
                  <a:moveTo>
                    <a:pt x="4886" y="4886"/>
                  </a:moveTo>
                  <a:lnTo>
                    <a:pt x="4886" y="76885"/>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grpSp>
      <p:grpSp>
        <p:nvGrpSpPr>
          <p:cNvPr id="92" name="Graphic 1038">
            <a:extLst>
              <a:ext uri="{FF2B5EF4-FFF2-40B4-BE49-F238E27FC236}">
                <a16:creationId xmlns:a16="http://schemas.microsoft.com/office/drawing/2014/main" id="{008DDEC6-2D60-4906-9D01-37661B9E7268}"/>
              </a:ext>
            </a:extLst>
          </p:cNvPr>
          <p:cNvGrpSpPr/>
          <p:nvPr/>
        </p:nvGrpSpPr>
        <p:grpSpPr>
          <a:xfrm>
            <a:off x="2117130" y="2177371"/>
            <a:ext cx="4672526" cy="2433846"/>
            <a:chOff x="1285875" y="1600200"/>
            <a:chExt cx="6572250" cy="3657600"/>
          </a:xfrm>
        </p:grpSpPr>
        <p:sp>
          <p:nvSpPr>
            <p:cNvPr id="93" name="Freeform: Shape 1040">
              <a:extLst>
                <a:ext uri="{FF2B5EF4-FFF2-40B4-BE49-F238E27FC236}">
                  <a16:creationId xmlns:a16="http://schemas.microsoft.com/office/drawing/2014/main" id="{98477595-FBB3-4D72-87BD-DC4E6797D676}"/>
                </a:ext>
              </a:extLst>
            </p:cNvPr>
            <p:cNvSpPr/>
            <p:nvPr/>
          </p:nvSpPr>
          <p:spPr>
            <a:xfrm>
              <a:off x="1278731" y="1597819"/>
              <a:ext cx="6581775" cy="3657600"/>
            </a:xfrm>
            <a:custGeom>
              <a:avLst/>
              <a:gdLst>
                <a:gd name="connsiteX0" fmla="*/ 6575622 w 6581775"/>
                <a:gd name="connsiteY0" fmla="*/ 3659181 h 3657600"/>
                <a:gd name="connsiteX1" fmla="*/ 6523749 w 6581775"/>
                <a:gd name="connsiteY1" fmla="*/ 3659181 h 3657600"/>
                <a:gd name="connsiteX2" fmla="*/ 6523749 w 6581775"/>
                <a:gd name="connsiteY2" fmla="*/ 3604955 h 3657600"/>
                <a:gd name="connsiteX3" fmla="*/ 6460093 w 6581775"/>
                <a:gd name="connsiteY3" fmla="*/ 3604955 h 3657600"/>
                <a:gd name="connsiteX4" fmla="*/ 6460093 w 6581775"/>
                <a:gd name="connsiteY4" fmla="*/ 3567227 h 3657600"/>
                <a:gd name="connsiteX5" fmla="*/ 6396438 w 6581775"/>
                <a:gd name="connsiteY5" fmla="*/ 3567227 h 3657600"/>
                <a:gd name="connsiteX6" fmla="*/ 6396438 w 6581775"/>
                <a:gd name="connsiteY6" fmla="*/ 3527146 h 3657600"/>
                <a:gd name="connsiteX7" fmla="*/ 6257335 w 6581775"/>
                <a:gd name="connsiteY7" fmla="*/ 3527146 h 3657600"/>
                <a:gd name="connsiteX8" fmla="*/ 6257335 w 6581775"/>
                <a:gd name="connsiteY8" fmla="*/ 3491789 h 3657600"/>
                <a:gd name="connsiteX9" fmla="*/ 6214901 w 6581775"/>
                <a:gd name="connsiteY9" fmla="*/ 3491789 h 3657600"/>
                <a:gd name="connsiteX10" fmla="*/ 6214901 w 6581775"/>
                <a:gd name="connsiteY10" fmla="*/ 3439916 h 3657600"/>
                <a:gd name="connsiteX11" fmla="*/ 5649059 w 6581775"/>
                <a:gd name="connsiteY11" fmla="*/ 3439916 h 3657600"/>
                <a:gd name="connsiteX12" fmla="*/ 5649059 w 6581775"/>
                <a:gd name="connsiteY12" fmla="*/ 3350324 h 3657600"/>
                <a:gd name="connsiteX13" fmla="*/ 5538245 w 6581775"/>
                <a:gd name="connsiteY13" fmla="*/ 3350324 h 3657600"/>
                <a:gd name="connsiteX14" fmla="*/ 5538245 w 6581775"/>
                <a:gd name="connsiteY14" fmla="*/ 3317319 h 3657600"/>
                <a:gd name="connsiteX15" fmla="*/ 5460445 w 6581775"/>
                <a:gd name="connsiteY15" fmla="*/ 3317319 h 3657600"/>
                <a:gd name="connsiteX16" fmla="*/ 5460445 w 6581775"/>
                <a:gd name="connsiteY16" fmla="*/ 3263094 h 3657600"/>
                <a:gd name="connsiteX17" fmla="*/ 5326057 w 6581775"/>
                <a:gd name="connsiteY17" fmla="*/ 3263094 h 3657600"/>
                <a:gd name="connsiteX18" fmla="*/ 5326057 w 6581775"/>
                <a:gd name="connsiteY18" fmla="*/ 3241872 h 3657600"/>
                <a:gd name="connsiteX19" fmla="*/ 5175161 w 6581775"/>
                <a:gd name="connsiteY19" fmla="*/ 3241872 h 3657600"/>
                <a:gd name="connsiteX20" fmla="*/ 5175161 w 6581775"/>
                <a:gd name="connsiteY20" fmla="*/ 3201791 h 3657600"/>
                <a:gd name="connsiteX21" fmla="*/ 5128013 w 6581775"/>
                <a:gd name="connsiteY21" fmla="*/ 3201791 h 3657600"/>
                <a:gd name="connsiteX22" fmla="*/ 5128013 w 6581775"/>
                <a:gd name="connsiteY22" fmla="*/ 3156995 h 3657600"/>
                <a:gd name="connsiteX23" fmla="*/ 5026628 w 6581775"/>
                <a:gd name="connsiteY23" fmla="*/ 3156995 h 3657600"/>
                <a:gd name="connsiteX24" fmla="*/ 5026628 w 6581775"/>
                <a:gd name="connsiteY24" fmla="*/ 3161709 h 3657600"/>
                <a:gd name="connsiteX25" fmla="*/ 5012484 w 6581775"/>
                <a:gd name="connsiteY25" fmla="*/ 3161709 h 3657600"/>
                <a:gd name="connsiteX26" fmla="*/ 5012484 w 6581775"/>
                <a:gd name="connsiteY26" fmla="*/ 3121628 h 3657600"/>
                <a:gd name="connsiteX27" fmla="*/ 4934684 w 6581775"/>
                <a:gd name="connsiteY27" fmla="*/ 3121628 h 3657600"/>
                <a:gd name="connsiteX28" fmla="*/ 4934684 w 6581775"/>
                <a:gd name="connsiteY28" fmla="*/ 3088624 h 3657600"/>
                <a:gd name="connsiteX29" fmla="*/ 4899317 w 6581775"/>
                <a:gd name="connsiteY29" fmla="*/ 3088624 h 3657600"/>
                <a:gd name="connsiteX30" fmla="*/ 4899317 w 6581775"/>
                <a:gd name="connsiteY30" fmla="*/ 3024969 h 3657600"/>
                <a:gd name="connsiteX31" fmla="*/ 4819155 w 6581775"/>
                <a:gd name="connsiteY31" fmla="*/ 3024969 h 3657600"/>
                <a:gd name="connsiteX32" fmla="*/ 4819155 w 6581775"/>
                <a:gd name="connsiteY32" fmla="*/ 2980173 h 3657600"/>
                <a:gd name="connsiteX33" fmla="*/ 4736640 w 6581775"/>
                <a:gd name="connsiteY33" fmla="*/ 2980173 h 3657600"/>
                <a:gd name="connsiteX34" fmla="*/ 4736640 w 6581775"/>
                <a:gd name="connsiteY34" fmla="*/ 2947159 h 3657600"/>
                <a:gd name="connsiteX35" fmla="*/ 4623473 w 6581775"/>
                <a:gd name="connsiteY35" fmla="*/ 2947159 h 3657600"/>
                <a:gd name="connsiteX36" fmla="*/ 4623473 w 6581775"/>
                <a:gd name="connsiteY36" fmla="*/ 2909440 h 3657600"/>
                <a:gd name="connsiteX37" fmla="*/ 4531519 w 6581775"/>
                <a:gd name="connsiteY37" fmla="*/ 2909440 h 3657600"/>
                <a:gd name="connsiteX38" fmla="*/ 4531519 w 6581775"/>
                <a:gd name="connsiteY38" fmla="*/ 2876436 h 3657600"/>
                <a:gd name="connsiteX39" fmla="*/ 4489076 w 6581775"/>
                <a:gd name="connsiteY39" fmla="*/ 2876436 h 3657600"/>
                <a:gd name="connsiteX40" fmla="*/ 4489076 w 6581775"/>
                <a:gd name="connsiteY40" fmla="*/ 2838707 h 3657600"/>
                <a:gd name="connsiteX41" fmla="*/ 4375909 w 6581775"/>
                <a:gd name="connsiteY41" fmla="*/ 2838707 h 3657600"/>
                <a:gd name="connsiteX42" fmla="*/ 4375909 w 6581775"/>
                <a:gd name="connsiteY42" fmla="*/ 2784482 h 3657600"/>
                <a:gd name="connsiteX43" fmla="*/ 4307538 w 6581775"/>
                <a:gd name="connsiteY43" fmla="*/ 2784482 h 3657600"/>
                <a:gd name="connsiteX44" fmla="*/ 4307538 w 6581775"/>
                <a:gd name="connsiteY44" fmla="*/ 2706681 h 3657600"/>
                <a:gd name="connsiteX45" fmla="*/ 4135431 w 6581775"/>
                <a:gd name="connsiteY45" fmla="*/ 2706681 h 3657600"/>
                <a:gd name="connsiteX46" fmla="*/ 4135431 w 6581775"/>
                <a:gd name="connsiteY46" fmla="*/ 2617089 h 3657600"/>
                <a:gd name="connsiteX47" fmla="*/ 4029332 w 6581775"/>
                <a:gd name="connsiteY47" fmla="*/ 2617089 h 3657600"/>
                <a:gd name="connsiteX48" fmla="*/ 4029332 w 6581775"/>
                <a:gd name="connsiteY48" fmla="*/ 2572293 h 3657600"/>
                <a:gd name="connsiteX49" fmla="*/ 3982184 w 6581775"/>
                <a:gd name="connsiteY49" fmla="*/ 2572293 h 3657600"/>
                <a:gd name="connsiteX50" fmla="*/ 3982184 w 6581775"/>
                <a:gd name="connsiteY50" fmla="*/ 2529859 h 3657600"/>
                <a:gd name="connsiteX51" fmla="*/ 3958609 w 6581775"/>
                <a:gd name="connsiteY51" fmla="*/ 2529859 h 3657600"/>
                <a:gd name="connsiteX52" fmla="*/ 3958609 w 6581775"/>
                <a:gd name="connsiteY52" fmla="*/ 2492131 h 3657600"/>
                <a:gd name="connsiteX53" fmla="*/ 3902021 w 6581775"/>
                <a:gd name="connsiteY53" fmla="*/ 2492131 h 3657600"/>
                <a:gd name="connsiteX54" fmla="*/ 3902021 w 6581775"/>
                <a:gd name="connsiteY54" fmla="*/ 2440267 h 3657600"/>
                <a:gd name="connsiteX55" fmla="*/ 3758203 w 6581775"/>
                <a:gd name="connsiteY55" fmla="*/ 2440267 h 3657600"/>
                <a:gd name="connsiteX56" fmla="*/ 3758203 w 6581775"/>
                <a:gd name="connsiteY56" fmla="*/ 2362457 h 3657600"/>
                <a:gd name="connsiteX57" fmla="*/ 3692186 w 6581775"/>
                <a:gd name="connsiteY57" fmla="*/ 2362457 h 3657600"/>
                <a:gd name="connsiteX58" fmla="*/ 3692186 w 6581775"/>
                <a:gd name="connsiteY58" fmla="*/ 2305879 h 3657600"/>
                <a:gd name="connsiteX59" fmla="*/ 3531861 w 6581775"/>
                <a:gd name="connsiteY59" fmla="*/ 2305879 h 3657600"/>
                <a:gd name="connsiteX60" fmla="*/ 3531861 w 6581775"/>
                <a:gd name="connsiteY60" fmla="*/ 2239861 h 3657600"/>
                <a:gd name="connsiteX61" fmla="*/ 3461137 w 6581775"/>
                <a:gd name="connsiteY61" fmla="*/ 2239861 h 3657600"/>
                <a:gd name="connsiteX62" fmla="*/ 3461137 w 6581775"/>
                <a:gd name="connsiteY62" fmla="*/ 2192703 h 3657600"/>
                <a:gd name="connsiteX63" fmla="*/ 3366830 w 6581775"/>
                <a:gd name="connsiteY63" fmla="*/ 2192703 h 3657600"/>
                <a:gd name="connsiteX64" fmla="*/ 3366830 w 6581775"/>
                <a:gd name="connsiteY64" fmla="*/ 2131409 h 3657600"/>
                <a:gd name="connsiteX65" fmla="*/ 3296098 w 6581775"/>
                <a:gd name="connsiteY65" fmla="*/ 2131409 h 3657600"/>
                <a:gd name="connsiteX66" fmla="*/ 3296098 w 6581775"/>
                <a:gd name="connsiteY66" fmla="*/ 2070106 h 3657600"/>
                <a:gd name="connsiteX67" fmla="*/ 3197076 w 6581775"/>
                <a:gd name="connsiteY67" fmla="*/ 2070106 h 3657600"/>
                <a:gd name="connsiteX68" fmla="*/ 3197076 w 6581775"/>
                <a:gd name="connsiteY68" fmla="*/ 2013528 h 3657600"/>
                <a:gd name="connsiteX69" fmla="*/ 3156995 w 6581775"/>
                <a:gd name="connsiteY69" fmla="*/ 2013528 h 3657600"/>
                <a:gd name="connsiteX70" fmla="*/ 3156995 w 6581775"/>
                <a:gd name="connsiteY70" fmla="*/ 1959293 h 3657600"/>
                <a:gd name="connsiteX71" fmla="*/ 3053258 w 6581775"/>
                <a:gd name="connsiteY71" fmla="*/ 1959293 h 3657600"/>
                <a:gd name="connsiteX72" fmla="*/ 3053258 w 6581775"/>
                <a:gd name="connsiteY72" fmla="*/ 1905067 h 3657600"/>
                <a:gd name="connsiteX73" fmla="*/ 2987240 w 6581775"/>
                <a:gd name="connsiteY73" fmla="*/ 1905067 h 3657600"/>
                <a:gd name="connsiteX74" fmla="*/ 2987240 w 6581775"/>
                <a:gd name="connsiteY74" fmla="*/ 1869710 h 3657600"/>
                <a:gd name="connsiteX75" fmla="*/ 2909440 w 6581775"/>
                <a:gd name="connsiteY75" fmla="*/ 1869710 h 3657600"/>
                <a:gd name="connsiteX76" fmla="*/ 2909440 w 6581775"/>
                <a:gd name="connsiteY76" fmla="*/ 1824914 h 3657600"/>
                <a:gd name="connsiteX77" fmla="*/ 2883503 w 6581775"/>
                <a:gd name="connsiteY77" fmla="*/ 1824914 h 3657600"/>
                <a:gd name="connsiteX78" fmla="*/ 2883503 w 6581775"/>
                <a:gd name="connsiteY78" fmla="*/ 1796615 h 3657600"/>
                <a:gd name="connsiteX79" fmla="*/ 2848137 w 6581775"/>
                <a:gd name="connsiteY79" fmla="*/ 1796615 h 3657600"/>
                <a:gd name="connsiteX80" fmla="*/ 2848137 w 6581775"/>
                <a:gd name="connsiteY80" fmla="*/ 1751819 h 3657600"/>
                <a:gd name="connsiteX81" fmla="*/ 2805703 w 6581775"/>
                <a:gd name="connsiteY81" fmla="*/ 1751819 h 3657600"/>
                <a:gd name="connsiteX82" fmla="*/ 2805703 w 6581775"/>
                <a:gd name="connsiteY82" fmla="*/ 1716453 h 3657600"/>
                <a:gd name="connsiteX83" fmla="*/ 2727903 w 6581775"/>
                <a:gd name="connsiteY83" fmla="*/ 1716453 h 3657600"/>
                <a:gd name="connsiteX84" fmla="*/ 2727903 w 6581775"/>
                <a:gd name="connsiteY84" fmla="*/ 1690526 h 3657600"/>
                <a:gd name="connsiteX85" fmla="*/ 2683107 w 6581775"/>
                <a:gd name="connsiteY85" fmla="*/ 1690526 h 3657600"/>
                <a:gd name="connsiteX86" fmla="*/ 2683107 w 6581775"/>
                <a:gd name="connsiteY86" fmla="*/ 1659874 h 3657600"/>
                <a:gd name="connsiteX87" fmla="*/ 2624157 w 6581775"/>
                <a:gd name="connsiteY87" fmla="*/ 1659874 h 3657600"/>
                <a:gd name="connsiteX88" fmla="*/ 2624157 w 6581775"/>
                <a:gd name="connsiteY88" fmla="*/ 1619793 h 3657600"/>
                <a:gd name="connsiteX89" fmla="*/ 2536927 w 6581775"/>
                <a:gd name="connsiteY89" fmla="*/ 1619793 h 3657600"/>
                <a:gd name="connsiteX90" fmla="*/ 2536927 w 6581775"/>
                <a:gd name="connsiteY90" fmla="*/ 1527839 h 3657600"/>
                <a:gd name="connsiteX91" fmla="*/ 2461479 w 6581775"/>
                <a:gd name="connsiteY91" fmla="*/ 1527839 h 3657600"/>
                <a:gd name="connsiteX92" fmla="*/ 2461479 w 6581775"/>
                <a:gd name="connsiteY92" fmla="*/ 1454753 h 3657600"/>
                <a:gd name="connsiteX93" fmla="*/ 2414331 w 6581775"/>
                <a:gd name="connsiteY93" fmla="*/ 1454753 h 3657600"/>
                <a:gd name="connsiteX94" fmla="*/ 2414331 w 6581775"/>
                <a:gd name="connsiteY94" fmla="*/ 1426464 h 3657600"/>
                <a:gd name="connsiteX95" fmla="*/ 2360105 w 6581775"/>
                <a:gd name="connsiteY95" fmla="*/ 1426464 h 3657600"/>
                <a:gd name="connsiteX96" fmla="*/ 2360105 w 6581775"/>
                <a:gd name="connsiteY96" fmla="*/ 1379306 h 3657600"/>
                <a:gd name="connsiteX97" fmla="*/ 2324738 w 6581775"/>
                <a:gd name="connsiteY97" fmla="*/ 1379306 h 3657600"/>
                <a:gd name="connsiteX98" fmla="*/ 2324738 w 6581775"/>
                <a:gd name="connsiteY98" fmla="*/ 1301506 h 3657600"/>
                <a:gd name="connsiteX99" fmla="*/ 2268150 w 6581775"/>
                <a:gd name="connsiteY99" fmla="*/ 1301506 h 3657600"/>
                <a:gd name="connsiteX100" fmla="*/ 2268150 w 6581775"/>
                <a:gd name="connsiteY100" fmla="*/ 1256710 h 3657600"/>
                <a:gd name="connsiteX101" fmla="*/ 2176206 w 6581775"/>
                <a:gd name="connsiteY101" fmla="*/ 1256710 h 3657600"/>
                <a:gd name="connsiteX102" fmla="*/ 2176206 w 6581775"/>
                <a:gd name="connsiteY102" fmla="*/ 1160050 h 3657600"/>
                <a:gd name="connsiteX103" fmla="*/ 2136124 w 6581775"/>
                <a:gd name="connsiteY103" fmla="*/ 1160050 h 3657600"/>
                <a:gd name="connsiteX104" fmla="*/ 2136124 w 6581775"/>
                <a:gd name="connsiteY104" fmla="*/ 1072810 h 3657600"/>
                <a:gd name="connsiteX105" fmla="*/ 2053600 w 6581775"/>
                <a:gd name="connsiteY105" fmla="*/ 1072810 h 3657600"/>
                <a:gd name="connsiteX106" fmla="*/ 2053600 w 6581775"/>
                <a:gd name="connsiteY106" fmla="*/ 1018585 h 3657600"/>
                <a:gd name="connsiteX107" fmla="*/ 2032387 w 6581775"/>
                <a:gd name="connsiteY107" fmla="*/ 1018585 h 3657600"/>
                <a:gd name="connsiteX108" fmla="*/ 2032387 w 6581775"/>
                <a:gd name="connsiteY108" fmla="*/ 947856 h 3657600"/>
                <a:gd name="connsiteX109" fmla="*/ 1966370 w 6581775"/>
                <a:gd name="connsiteY109" fmla="*/ 947856 h 3657600"/>
                <a:gd name="connsiteX110" fmla="*/ 1966370 w 6581775"/>
                <a:gd name="connsiteY110" fmla="*/ 884198 h 3657600"/>
                <a:gd name="connsiteX111" fmla="*/ 1921574 w 6581775"/>
                <a:gd name="connsiteY111" fmla="*/ 884198 h 3657600"/>
                <a:gd name="connsiteX112" fmla="*/ 1921574 w 6581775"/>
                <a:gd name="connsiteY112" fmla="*/ 841760 h 3657600"/>
                <a:gd name="connsiteX113" fmla="*/ 1881492 w 6581775"/>
                <a:gd name="connsiteY113" fmla="*/ 841760 h 3657600"/>
                <a:gd name="connsiteX114" fmla="*/ 1881492 w 6581775"/>
                <a:gd name="connsiteY114" fmla="*/ 794607 h 3657600"/>
                <a:gd name="connsiteX115" fmla="*/ 1775403 w 6581775"/>
                <a:gd name="connsiteY115" fmla="*/ 794607 h 3657600"/>
                <a:gd name="connsiteX116" fmla="*/ 1775403 w 6581775"/>
                <a:gd name="connsiteY116" fmla="*/ 749811 h 3657600"/>
                <a:gd name="connsiteX117" fmla="*/ 1725892 w 6581775"/>
                <a:gd name="connsiteY117" fmla="*/ 749811 h 3657600"/>
                <a:gd name="connsiteX118" fmla="*/ 1725892 w 6581775"/>
                <a:gd name="connsiteY118" fmla="*/ 697942 h 3657600"/>
                <a:gd name="connsiteX119" fmla="*/ 1643367 w 6581775"/>
                <a:gd name="connsiteY119" fmla="*/ 697942 h 3657600"/>
                <a:gd name="connsiteX120" fmla="*/ 1643367 w 6581775"/>
                <a:gd name="connsiteY120" fmla="*/ 634285 h 3657600"/>
                <a:gd name="connsiteX121" fmla="*/ 1567920 w 6581775"/>
                <a:gd name="connsiteY121" fmla="*/ 634285 h 3657600"/>
                <a:gd name="connsiteX122" fmla="*/ 1567920 w 6581775"/>
                <a:gd name="connsiteY122" fmla="*/ 601277 h 3657600"/>
                <a:gd name="connsiteX123" fmla="*/ 1454753 w 6581775"/>
                <a:gd name="connsiteY123" fmla="*/ 601277 h 3657600"/>
                <a:gd name="connsiteX124" fmla="*/ 1454753 w 6581775"/>
                <a:gd name="connsiteY124" fmla="*/ 537621 h 3657600"/>
                <a:gd name="connsiteX125" fmla="*/ 1419387 w 6581775"/>
                <a:gd name="connsiteY125" fmla="*/ 537621 h 3657600"/>
                <a:gd name="connsiteX126" fmla="*/ 1419387 w 6581775"/>
                <a:gd name="connsiteY126" fmla="*/ 462175 h 3657600"/>
                <a:gd name="connsiteX127" fmla="*/ 1282646 w 6581775"/>
                <a:gd name="connsiteY127" fmla="*/ 462175 h 3657600"/>
                <a:gd name="connsiteX128" fmla="*/ 1282646 w 6581775"/>
                <a:gd name="connsiteY128" fmla="*/ 424452 h 3657600"/>
                <a:gd name="connsiteX129" fmla="*/ 1117606 w 6581775"/>
                <a:gd name="connsiteY129" fmla="*/ 424452 h 3657600"/>
                <a:gd name="connsiteX130" fmla="*/ 1117606 w 6581775"/>
                <a:gd name="connsiteY130" fmla="*/ 391444 h 3657600"/>
                <a:gd name="connsiteX131" fmla="*/ 1063381 w 6581775"/>
                <a:gd name="connsiteY131" fmla="*/ 391444 h 3657600"/>
                <a:gd name="connsiteX132" fmla="*/ 1063381 w 6581775"/>
                <a:gd name="connsiteY132" fmla="*/ 379656 h 3657600"/>
                <a:gd name="connsiteX133" fmla="*/ 947856 w 6581775"/>
                <a:gd name="connsiteY133" fmla="*/ 379656 h 3657600"/>
                <a:gd name="connsiteX134" fmla="*/ 947856 w 6581775"/>
                <a:gd name="connsiteY134" fmla="*/ 339576 h 3657600"/>
                <a:gd name="connsiteX135" fmla="*/ 886556 w 6581775"/>
                <a:gd name="connsiteY135" fmla="*/ 339576 h 3657600"/>
                <a:gd name="connsiteX136" fmla="*/ 886556 w 6581775"/>
                <a:gd name="connsiteY136" fmla="*/ 311284 h 3657600"/>
                <a:gd name="connsiteX137" fmla="*/ 813467 w 6581775"/>
                <a:gd name="connsiteY137" fmla="*/ 311284 h 3657600"/>
                <a:gd name="connsiteX138" fmla="*/ 813467 w 6581775"/>
                <a:gd name="connsiteY138" fmla="*/ 275918 h 3657600"/>
                <a:gd name="connsiteX139" fmla="*/ 688512 w 6581775"/>
                <a:gd name="connsiteY139" fmla="*/ 275918 h 3657600"/>
                <a:gd name="connsiteX140" fmla="*/ 688512 w 6581775"/>
                <a:gd name="connsiteY140" fmla="*/ 231123 h 3657600"/>
                <a:gd name="connsiteX141" fmla="*/ 631927 w 6581775"/>
                <a:gd name="connsiteY141" fmla="*/ 231123 h 3657600"/>
                <a:gd name="connsiteX142" fmla="*/ 631927 w 6581775"/>
                <a:gd name="connsiteY142" fmla="*/ 188685 h 3657600"/>
                <a:gd name="connsiteX143" fmla="*/ 495182 w 6581775"/>
                <a:gd name="connsiteY143" fmla="*/ 188685 h 3657600"/>
                <a:gd name="connsiteX144" fmla="*/ 495182 w 6581775"/>
                <a:gd name="connsiteY144" fmla="*/ 158035 h 3657600"/>
                <a:gd name="connsiteX145" fmla="*/ 384372 w 6581775"/>
                <a:gd name="connsiteY145" fmla="*/ 158035 h 3657600"/>
                <a:gd name="connsiteX146" fmla="*/ 384372 w 6581775"/>
                <a:gd name="connsiteY146" fmla="*/ 110881 h 3657600"/>
                <a:gd name="connsiteX147" fmla="*/ 297137 w 6581775"/>
                <a:gd name="connsiteY147" fmla="*/ 110881 h 3657600"/>
                <a:gd name="connsiteX148" fmla="*/ 297137 w 6581775"/>
                <a:gd name="connsiteY148" fmla="*/ 89662 h 3657600"/>
                <a:gd name="connsiteX149" fmla="*/ 242911 w 6581775"/>
                <a:gd name="connsiteY149" fmla="*/ 89662 h 3657600"/>
                <a:gd name="connsiteX150" fmla="*/ 242911 w 6581775"/>
                <a:gd name="connsiteY150" fmla="*/ 70801 h 3657600"/>
                <a:gd name="connsiteX151" fmla="*/ 214619 w 6581775"/>
                <a:gd name="connsiteY151" fmla="*/ 70801 h 3657600"/>
                <a:gd name="connsiteX152" fmla="*/ 214619 w 6581775"/>
                <a:gd name="connsiteY152" fmla="*/ 37793 h 3657600"/>
                <a:gd name="connsiteX153" fmla="*/ 143888 w 6581775"/>
                <a:gd name="connsiteY153" fmla="*/ 37793 h 3657600"/>
                <a:gd name="connsiteX154" fmla="*/ 143888 w 6581775"/>
                <a:gd name="connsiteY154" fmla="*/ 7144 h 3657600"/>
                <a:gd name="connsiteX155" fmla="*/ 7144 w 6581775"/>
                <a:gd name="connsiteY155" fmla="*/ 7144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6581775" h="3657600">
                  <a:moveTo>
                    <a:pt x="6575622" y="3659181"/>
                  </a:moveTo>
                  <a:lnTo>
                    <a:pt x="6523749" y="3659181"/>
                  </a:lnTo>
                  <a:lnTo>
                    <a:pt x="6523749" y="3604955"/>
                  </a:lnTo>
                  <a:lnTo>
                    <a:pt x="6460093" y="3604955"/>
                  </a:lnTo>
                  <a:lnTo>
                    <a:pt x="6460093" y="3567227"/>
                  </a:lnTo>
                  <a:lnTo>
                    <a:pt x="6396438" y="3567227"/>
                  </a:lnTo>
                  <a:lnTo>
                    <a:pt x="6396438" y="3527146"/>
                  </a:lnTo>
                  <a:lnTo>
                    <a:pt x="6257335" y="3527146"/>
                  </a:lnTo>
                  <a:lnTo>
                    <a:pt x="6257335" y="3491789"/>
                  </a:lnTo>
                  <a:lnTo>
                    <a:pt x="6214901" y="3491789"/>
                  </a:lnTo>
                  <a:lnTo>
                    <a:pt x="6214901" y="3439916"/>
                  </a:lnTo>
                  <a:lnTo>
                    <a:pt x="5649059" y="3439916"/>
                  </a:lnTo>
                  <a:lnTo>
                    <a:pt x="5649059" y="3350324"/>
                  </a:lnTo>
                  <a:lnTo>
                    <a:pt x="5538245" y="3350324"/>
                  </a:lnTo>
                  <a:lnTo>
                    <a:pt x="5538245" y="3317319"/>
                  </a:lnTo>
                  <a:lnTo>
                    <a:pt x="5460445" y="3317319"/>
                  </a:lnTo>
                  <a:lnTo>
                    <a:pt x="5460445" y="3263094"/>
                  </a:lnTo>
                  <a:lnTo>
                    <a:pt x="5326057" y="3263094"/>
                  </a:lnTo>
                  <a:lnTo>
                    <a:pt x="5326057" y="3241872"/>
                  </a:lnTo>
                  <a:lnTo>
                    <a:pt x="5175161" y="3241872"/>
                  </a:lnTo>
                  <a:lnTo>
                    <a:pt x="5175161" y="3201791"/>
                  </a:lnTo>
                  <a:lnTo>
                    <a:pt x="5128013" y="3201791"/>
                  </a:lnTo>
                  <a:lnTo>
                    <a:pt x="5128013" y="3156995"/>
                  </a:lnTo>
                  <a:lnTo>
                    <a:pt x="5026628" y="3156995"/>
                  </a:lnTo>
                  <a:lnTo>
                    <a:pt x="5026628" y="3161709"/>
                  </a:lnTo>
                  <a:lnTo>
                    <a:pt x="5012484" y="3161709"/>
                  </a:lnTo>
                  <a:lnTo>
                    <a:pt x="5012484" y="3121628"/>
                  </a:lnTo>
                  <a:lnTo>
                    <a:pt x="4934684" y="3121628"/>
                  </a:lnTo>
                  <a:lnTo>
                    <a:pt x="4934684" y="3088624"/>
                  </a:lnTo>
                  <a:lnTo>
                    <a:pt x="4899317" y="3088624"/>
                  </a:lnTo>
                  <a:lnTo>
                    <a:pt x="4899317" y="3024969"/>
                  </a:lnTo>
                  <a:lnTo>
                    <a:pt x="4819155" y="3024969"/>
                  </a:lnTo>
                  <a:lnTo>
                    <a:pt x="4819155" y="2980173"/>
                  </a:lnTo>
                  <a:lnTo>
                    <a:pt x="4736640" y="2980173"/>
                  </a:lnTo>
                  <a:lnTo>
                    <a:pt x="4736640" y="2947159"/>
                  </a:lnTo>
                  <a:lnTo>
                    <a:pt x="4623473" y="2947159"/>
                  </a:lnTo>
                  <a:lnTo>
                    <a:pt x="4623473" y="2909440"/>
                  </a:lnTo>
                  <a:lnTo>
                    <a:pt x="4531519" y="2909440"/>
                  </a:lnTo>
                  <a:lnTo>
                    <a:pt x="4531519" y="2876436"/>
                  </a:lnTo>
                  <a:lnTo>
                    <a:pt x="4489076" y="2876436"/>
                  </a:lnTo>
                  <a:lnTo>
                    <a:pt x="4489076" y="2838707"/>
                  </a:lnTo>
                  <a:lnTo>
                    <a:pt x="4375909" y="2838707"/>
                  </a:lnTo>
                  <a:lnTo>
                    <a:pt x="4375909" y="2784482"/>
                  </a:lnTo>
                  <a:lnTo>
                    <a:pt x="4307538" y="2784482"/>
                  </a:lnTo>
                  <a:lnTo>
                    <a:pt x="4307538" y="2706681"/>
                  </a:lnTo>
                  <a:lnTo>
                    <a:pt x="4135431" y="2706681"/>
                  </a:lnTo>
                  <a:lnTo>
                    <a:pt x="4135431" y="2617089"/>
                  </a:lnTo>
                  <a:lnTo>
                    <a:pt x="4029332" y="2617089"/>
                  </a:lnTo>
                  <a:lnTo>
                    <a:pt x="4029332" y="2572293"/>
                  </a:lnTo>
                  <a:lnTo>
                    <a:pt x="3982184" y="2572293"/>
                  </a:lnTo>
                  <a:lnTo>
                    <a:pt x="3982184" y="2529859"/>
                  </a:lnTo>
                  <a:lnTo>
                    <a:pt x="3958609" y="2529859"/>
                  </a:lnTo>
                  <a:lnTo>
                    <a:pt x="3958609" y="2492131"/>
                  </a:lnTo>
                  <a:lnTo>
                    <a:pt x="3902021" y="2492131"/>
                  </a:lnTo>
                  <a:lnTo>
                    <a:pt x="3902021" y="2440267"/>
                  </a:lnTo>
                  <a:lnTo>
                    <a:pt x="3758203" y="2440267"/>
                  </a:lnTo>
                  <a:lnTo>
                    <a:pt x="3758203" y="2362457"/>
                  </a:lnTo>
                  <a:lnTo>
                    <a:pt x="3692186" y="2362457"/>
                  </a:lnTo>
                  <a:lnTo>
                    <a:pt x="3692186" y="2305879"/>
                  </a:lnTo>
                  <a:lnTo>
                    <a:pt x="3531861" y="2305879"/>
                  </a:lnTo>
                  <a:lnTo>
                    <a:pt x="3531861" y="2239861"/>
                  </a:lnTo>
                  <a:lnTo>
                    <a:pt x="3461137" y="2239861"/>
                  </a:lnTo>
                  <a:lnTo>
                    <a:pt x="3461137" y="2192703"/>
                  </a:lnTo>
                  <a:lnTo>
                    <a:pt x="3366830" y="2192703"/>
                  </a:lnTo>
                  <a:lnTo>
                    <a:pt x="3366830" y="2131409"/>
                  </a:lnTo>
                  <a:lnTo>
                    <a:pt x="3296098" y="2131409"/>
                  </a:lnTo>
                  <a:lnTo>
                    <a:pt x="3296098" y="2070106"/>
                  </a:lnTo>
                  <a:lnTo>
                    <a:pt x="3197076" y="2070106"/>
                  </a:lnTo>
                  <a:lnTo>
                    <a:pt x="3197076" y="2013528"/>
                  </a:lnTo>
                  <a:lnTo>
                    <a:pt x="3156995" y="2013528"/>
                  </a:lnTo>
                  <a:lnTo>
                    <a:pt x="3156995" y="1959293"/>
                  </a:lnTo>
                  <a:lnTo>
                    <a:pt x="3053258" y="1959293"/>
                  </a:lnTo>
                  <a:lnTo>
                    <a:pt x="3053258" y="1905067"/>
                  </a:lnTo>
                  <a:lnTo>
                    <a:pt x="2987240" y="1905067"/>
                  </a:lnTo>
                  <a:lnTo>
                    <a:pt x="2987240" y="1869710"/>
                  </a:lnTo>
                  <a:lnTo>
                    <a:pt x="2909440" y="1869710"/>
                  </a:lnTo>
                  <a:lnTo>
                    <a:pt x="2909440" y="1824914"/>
                  </a:lnTo>
                  <a:lnTo>
                    <a:pt x="2883503" y="1824914"/>
                  </a:lnTo>
                  <a:lnTo>
                    <a:pt x="2883503" y="1796615"/>
                  </a:lnTo>
                  <a:lnTo>
                    <a:pt x="2848137" y="1796615"/>
                  </a:lnTo>
                  <a:lnTo>
                    <a:pt x="2848137" y="1751819"/>
                  </a:lnTo>
                  <a:lnTo>
                    <a:pt x="2805703" y="1751819"/>
                  </a:lnTo>
                  <a:lnTo>
                    <a:pt x="2805703" y="1716453"/>
                  </a:lnTo>
                  <a:lnTo>
                    <a:pt x="2727903" y="1716453"/>
                  </a:lnTo>
                  <a:lnTo>
                    <a:pt x="2727903" y="1690526"/>
                  </a:lnTo>
                  <a:lnTo>
                    <a:pt x="2683107" y="1690526"/>
                  </a:lnTo>
                  <a:lnTo>
                    <a:pt x="2683107" y="1659874"/>
                  </a:lnTo>
                  <a:lnTo>
                    <a:pt x="2624157" y="1659874"/>
                  </a:lnTo>
                  <a:lnTo>
                    <a:pt x="2624157" y="1619793"/>
                  </a:lnTo>
                  <a:lnTo>
                    <a:pt x="2536927" y="1619793"/>
                  </a:lnTo>
                  <a:lnTo>
                    <a:pt x="2536927" y="1527839"/>
                  </a:lnTo>
                  <a:lnTo>
                    <a:pt x="2461479" y="1527839"/>
                  </a:lnTo>
                  <a:lnTo>
                    <a:pt x="2461479" y="1454753"/>
                  </a:lnTo>
                  <a:lnTo>
                    <a:pt x="2414331" y="1454753"/>
                  </a:lnTo>
                  <a:lnTo>
                    <a:pt x="2414331" y="1426464"/>
                  </a:lnTo>
                  <a:lnTo>
                    <a:pt x="2360105" y="1426464"/>
                  </a:lnTo>
                  <a:lnTo>
                    <a:pt x="2360105" y="1379306"/>
                  </a:lnTo>
                  <a:lnTo>
                    <a:pt x="2324738" y="1379306"/>
                  </a:lnTo>
                  <a:lnTo>
                    <a:pt x="2324738" y="1301506"/>
                  </a:lnTo>
                  <a:lnTo>
                    <a:pt x="2268150" y="1301506"/>
                  </a:lnTo>
                  <a:lnTo>
                    <a:pt x="2268150" y="1256710"/>
                  </a:lnTo>
                  <a:lnTo>
                    <a:pt x="2176206" y="1256710"/>
                  </a:lnTo>
                  <a:lnTo>
                    <a:pt x="2176206" y="1160050"/>
                  </a:lnTo>
                  <a:lnTo>
                    <a:pt x="2136124" y="1160050"/>
                  </a:lnTo>
                  <a:lnTo>
                    <a:pt x="2136124" y="1072810"/>
                  </a:lnTo>
                  <a:lnTo>
                    <a:pt x="2053600" y="1072810"/>
                  </a:lnTo>
                  <a:lnTo>
                    <a:pt x="2053600" y="1018585"/>
                  </a:lnTo>
                  <a:lnTo>
                    <a:pt x="2032387" y="1018585"/>
                  </a:lnTo>
                  <a:lnTo>
                    <a:pt x="2032387" y="947856"/>
                  </a:lnTo>
                  <a:lnTo>
                    <a:pt x="1966370" y="947856"/>
                  </a:lnTo>
                  <a:lnTo>
                    <a:pt x="1966370" y="884198"/>
                  </a:lnTo>
                  <a:lnTo>
                    <a:pt x="1921574" y="884198"/>
                  </a:lnTo>
                  <a:lnTo>
                    <a:pt x="1921574" y="841760"/>
                  </a:lnTo>
                  <a:lnTo>
                    <a:pt x="1881492" y="841760"/>
                  </a:lnTo>
                  <a:lnTo>
                    <a:pt x="1881492" y="794607"/>
                  </a:lnTo>
                  <a:lnTo>
                    <a:pt x="1775403" y="794607"/>
                  </a:lnTo>
                  <a:lnTo>
                    <a:pt x="1775403" y="749811"/>
                  </a:lnTo>
                  <a:lnTo>
                    <a:pt x="1725892" y="749811"/>
                  </a:lnTo>
                  <a:lnTo>
                    <a:pt x="1725892" y="697942"/>
                  </a:lnTo>
                  <a:lnTo>
                    <a:pt x="1643367" y="697942"/>
                  </a:lnTo>
                  <a:lnTo>
                    <a:pt x="1643367" y="634285"/>
                  </a:lnTo>
                  <a:lnTo>
                    <a:pt x="1567920" y="634285"/>
                  </a:lnTo>
                  <a:lnTo>
                    <a:pt x="1567920" y="601277"/>
                  </a:lnTo>
                  <a:lnTo>
                    <a:pt x="1454753" y="601277"/>
                  </a:lnTo>
                  <a:lnTo>
                    <a:pt x="1454753" y="537621"/>
                  </a:lnTo>
                  <a:lnTo>
                    <a:pt x="1419387" y="537621"/>
                  </a:lnTo>
                  <a:lnTo>
                    <a:pt x="1419387" y="462175"/>
                  </a:lnTo>
                  <a:lnTo>
                    <a:pt x="1282646" y="462175"/>
                  </a:lnTo>
                  <a:lnTo>
                    <a:pt x="1282646" y="424452"/>
                  </a:lnTo>
                  <a:lnTo>
                    <a:pt x="1117606" y="424452"/>
                  </a:lnTo>
                  <a:lnTo>
                    <a:pt x="1117606" y="391444"/>
                  </a:lnTo>
                  <a:lnTo>
                    <a:pt x="1063381" y="391444"/>
                  </a:lnTo>
                  <a:lnTo>
                    <a:pt x="1063381" y="379656"/>
                  </a:lnTo>
                  <a:lnTo>
                    <a:pt x="947856" y="379656"/>
                  </a:lnTo>
                  <a:lnTo>
                    <a:pt x="947856" y="339576"/>
                  </a:lnTo>
                  <a:lnTo>
                    <a:pt x="886556" y="339576"/>
                  </a:lnTo>
                  <a:lnTo>
                    <a:pt x="886556" y="311284"/>
                  </a:lnTo>
                  <a:lnTo>
                    <a:pt x="813467" y="311284"/>
                  </a:lnTo>
                  <a:lnTo>
                    <a:pt x="813467" y="275918"/>
                  </a:lnTo>
                  <a:lnTo>
                    <a:pt x="688512" y="275918"/>
                  </a:lnTo>
                  <a:lnTo>
                    <a:pt x="688512" y="231123"/>
                  </a:lnTo>
                  <a:lnTo>
                    <a:pt x="631927" y="231123"/>
                  </a:lnTo>
                  <a:lnTo>
                    <a:pt x="631927" y="188685"/>
                  </a:lnTo>
                  <a:lnTo>
                    <a:pt x="495182" y="188685"/>
                  </a:lnTo>
                  <a:lnTo>
                    <a:pt x="495182" y="158035"/>
                  </a:lnTo>
                  <a:lnTo>
                    <a:pt x="384372" y="158035"/>
                  </a:lnTo>
                  <a:lnTo>
                    <a:pt x="384372" y="110881"/>
                  </a:lnTo>
                  <a:lnTo>
                    <a:pt x="297137" y="110881"/>
                  </a:lnTo>
                  <a:lnTo>
                    <a:pt x="297137" y="89662"/>
                  </a:lnTo>
                  <a:lnTo>
                    <a:pt x="242911" y="89662"/>
                  </a:lnTo>
                  <a:lnTo>
                    <a:pt x="242911" y="70801"/>
                  </a:lnTo>
                  <a:lnTo>
                    <a:pt x="214619" y="70801"/>
                  </a:lnTo>
                  <a:lnTo>
                    <a:pt x="214619" y="37793"/>
                  </a:lnTo>
                  <a:lnTo>
                    <a:pt x="143888" y="37793"/>
                  </a:lnTo>
                  <a:lnTo>
                    <a:pt x="143888" y="7144"/>
                  </a:lnTo>
                  <a:lnTo>
                    <a:pt x="7144" y="714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94" name="Freeform: Shape 1041">
              <a:extLst>
                <a:ext uri="{FF2B5EF4-FFF2-40B4-BE49-F238E27FC236}">
                  <a16:creationId xmlns:a16="http://schemas.microsoft.com/office/drawing/2014/main" id="{07552A14-536D-46FF-9E98-BB180196E4F5}"/>
                </a:ext>
              </a:extLst>
            </p:cNvPr>
            <p:cNvSpPr/>
            <p:nvPr/>
          </p:nvSpPr>
          <p:spPr>
            <a:xfrm>
              <a:off x="3493567" y="2818807"/>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95" name="Freeform: Shape 1042">
              <a:extLst>
                <a:ext uri="{FF2B5EF4-FFF2-40B4-BE49-F238E27FC236}">
                  <a16:creationId xmlns:a16="http://schemas.microsoft.com/office/drawing/2014/main" id="{48B899EE-8D15-4E3C-AA35-95942F4D0095}"/>
                </a:ext>
              </a:extLst>
            </p:cNvPr>
            <p:cNvSpPr/>
            <p:nvPr/>
          </p:nvSpPr>
          <p:spPr>
            <a:xfrm>
              <a:off x="3607867" y="2933107"/>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96" name="Freeform: Shape 1043">
              <a:extLst>
                <a:ext uri="{FF2B5EF4-FFF2-40B4-BE49-F238E27FC236}">
                  <a16:creationId xmlns:a16="http://schemas.microsoft.com/office/drawing/2014/main" id="{F5A6BF90-AB1A-45CA-AD06-4F397B05963E}"/>
                </a:ext>
              </a:extLst>
            </p:cNvPr>
            <p:cNvSpPr/>
            <p:nvPr/>
          </p:nvSpPr>
          <p:spPr>
            <a:xfrm>
              <a:off x="4236517" y="3428407"/>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97" name="Freeform: Shape 1044">
              <a:extLst>
                <a:ext uri="{FF2B5EF4-FFF2-40B4-BE49-F238E27FC236}">
                  <a16:creationId xmlns:a16="http://schemas.microsoft.com/office/drawing/2014/main" id="{D4656A42-DBFD-4A41-A856-1B1FDBA2E990}"/>
                </a:ext>
              </a:extLst>
            </p:cNvPr>
            <p:cNvSpPr/>
            <p:nvPr/>
          </p:nvSpPr>
          <p:spPr>
            <a:xfrm>
              <a:off x="4503217" y="3618907"/>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98" name="Freeform: Shape 1045">
              <a:extLst>
                <a:ext uri="{FF2B5EF4-FFF2-40B4-BE49-F238E27FC236}">
                  <a16:creationId xmlns:a16="http://schemas.microsoft.com/office/drawing/2014/main" id="{38D3909E-5626-4149-BA43-BB792C87BA07}"/>
                </a:ext>
              </a:extLst>
            </p:cNvPr>
            <p:cNvSpPr/>
            <p:nvPr/>
          </p:nvSpPr>
          <p:spPr>
            <a:xfrm>
              <a:off x="4674677" y="3752257"/>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99" name="Freeform: Shape 1046">
              <a:extLst>
                <a:ext uri="{FF2B5EF4-FFF2-40B4-BE49-F238E27FC236}">
                  <a16:creationId xmlns:a16="http://schemas.microsoft.com/office/drawing/2014/main" id="{C40C1A42-1B6A-4F0F-946D-D12E7CD58EDB}"/>
                </a:ext>
              </a:extLst>
            </p:cNvPr>
            <p:cNvSpPr/>
            <p:nvPr/>
          </p:nvSpPr>
          <p:spPr>
            <a:xfrm>
              <a:off x="4769927" y="3790357"/>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00" name="Freeform: Shape 1047">
              <a:extLst>
                <a:ext uri="{FF2B5EF4-FFF2-40B4-BE49-F238E27FC236}">
                  <a16:creationId xmlns:a16="http://schemas.microsoft.com/office/drawing/2014/main" id="{6CDDA6B2-FDAC-4A46-AFB0-E34402D30F3F}"/>
                </a:ext>
              </a:extLst>
            </p:cNvPr>
            <p:cNvSpPr/>
            <p:nvPr/>
          </p:nvSpPr>
          <p:spPr>
            <a:xfrm>
              <a:off x="4846127" y="3866557"/>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01" name="Freeform: Shape 1048">
              <a:extLst>
                <a:ext uri="{FF2B5EF4-FFF2-40B4-BE49-F238E27FC236}">
                  <a16:creationId xmlns:a16="http://schemas.microsoft.com/office/drawing/2014/main" id="{EBF9754F-AFE6-4974-AF68-468DB1A65EE8}"/>
                </a:ext>
              </a:extLst>
            </p:cNvPr>
            <p:cNvSpPr/>
            <p:nvPr/>
          </p:nvSpPr>
          <p:spPr>
            <a:xfrm>
              <a:off x="4922327" y="3866557"/>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02" name="Freeform: Shape 1049">
              <a:extLst>
                <a:ext uri="{FF2B5EF4-FFF2-40B4-BE49-F238E27FC236}">
                  <a16:creationId xmlns:a16="http://schemas.microsoft.com/office/drawing/2014/main" id="{66E3D864-D5FE-4AF8-9606-DF3EABE32918}"/>
                </a:ext>
              </a:extLst>
            </p:cNvPr>
            <p:cNvSpPr/>
            <p:nvPr/>
          </p:nvSpPr>
          <p:spPr>
            <a:xfrm>
              <a:off x="5055677" y="3999907"/>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03" name="Freeform: Shape 1050">
              <a:extLst>
                <a:ext uri="{FF2B5EF4-FFF2-40B4-BE49-F238E27FC236}">
                  <a16:creationId xmlns:a16="http://schemas.microsoft.com/office/drawing/2014/main" id="{B459BE9F-2D7C-4E06-824A-5D36C2051076}"/>
                </a:ext>
              </a:extLst>
            </p:cNvPr>
            <p:cNvSpPr/>
            <p:nvPr/>
          </p:nvSpPr>
          <p:spPr>
            <a:xfrm>
              <a:off x="5112827" y="3999907"/>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04" name="Freeform: Shape 1051">
              <a:extLst>
                <a:ext uri="{FF2B5EF4-FFF2-40B4-BE49-F238E27FC236}">
                  <a16:creationId xmlns:a16="http://schemas.microsoft.com/office/drawing/2014/main" id="{FD271AFD-8A70-40B7-A920-F3D1DDB8F8F4}"/>
                </a:ext>
              </a:extLst>
            </p:cNvPr>
            <p:cNvSpPr/>
            <p:nvPr/>
          </p:nvSpPr>
          <p:spPr>
            <a:xfrm>
              <a:off x="5189027" y="4057057"/>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05" name="Freeform: Shape 1052">
              <a:extLst>
                <a:ext uri="{FF2B5EF4-FFF2-40B4-BE49-F238E27FC236}">
                  <a16:creationId xmlns:a16="http://schemas.microsoft.com/office/drawing/2014/main" id="{687888A1-2EDE-4085-87F5-F626DE9873F4}"/>
                </a:ext>
              </a:extLst>
            </p:cNvPr>
            <p:cNvSpPr/>
            <p:nvPr/>
          </p:nvSpPr>
          <p:spPr>
            <a:xfrm>
              <a:off x="5227127" y="4057057"/>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06" name="Freeform: Shape 1053">
              <a:extLst>
                <a:ext uri="{FF2B5EF4-FFF2-40B4-BE49-F238E27FC236}">
                  <a16:creationId xmlns:a16="http://schemas.microsoft.com/office/drawing/2014/main" id="{EE3EF41C-E7EC-4563-9F80-57DAB4DE2053}"/>
                </a:ext>
              </a:extLst>
            </p:cNvPr>
            <p:cNvSpPr/>
            <p:nvPr/>
          </p:nvSpPr>
          <p:spPr>
            <a:xfrm>
              <a:off x="5265227" y="4133257"/>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07" name="Freeform: Shape 1054">
              <a:extLst>
                <a:ext uri="{FF2B5EF4-FFF2-40B4-BE49-F238E27FC236}">
                  <a16:creationId xmlns:a16="http://schemas.microsoft.com/office/drawing/2014/main" id="{D217D227-436D-4518-826F-07ADAF985781}"/>
                </a:ext>
              </a:extLst>
            </p:cNvPr>
            <p:cNvSpPr/>
            <p:nvPr/>
          </p:nvSpPr>
          <p:spPr>
            <a:xfrm>
              <a:off x="5322377" y="4171357"/>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08" name="Freeform: Shape 5119">
              <a:extLst>
                <a:ext uri="{FF2B5EF4-FFF2-40B4-BE49-F238E27FC236}">
                  <a16:creationId xmlns:a16="http://schemas.microsoft.com/office/drawing/2014/main" id="{F33BF68A-79AA-4922-A2CF-8339EF699F81}"/>
                </a:ext>
              </a:extLst>
            </p:cNvPr>
            <p:cNvSpPr/>
            <p:nvPr/>
          </p:nvSpPr>
          <p:spPr>
            <a:xfrm>
              <a:off x="5455727" y="4247557"/>
              <a:ext cx="9525" cy="76200"/>
            </a:xfrm>
            <a:custGeom>
              <a:avLst/>
              <a:gdLst>
                <a:gd name="connsiteX0" fmla="*/ 6165 w 9525"/>
                <a:gd name="connsiteY0" fmla="*/ 6165 h 76200"/>
                <a:gd name="connsiteX1" fmla="*/ 6165 w 9525"/>
                <a:gd name="connsiteY1" fmla="*/ 78174 h 76200"/>
              </a:gdLst>
              <a:ahLst/>
              <a:cxnLst>
                <a:cxn ang="0">
                  <a:pos x="connsiteX0" y="connsiteY0"/>
                </a:cxn>
                <a:cxn ang="0">
                  <a:pos x="connsiteX1" y="connsiteY1"/>
                </a:cxn>
              </a:cxnLst>
              <a:rect l="l" t="t" r="r" b="b"/>
              <a:pathLst>
                <a:path w="9525" h="76200">
                  <a:moveTo>
                    <a:pt x="6165" y="6165"/>
                  </a:moveTo>
                  <a:lnTo>
                    <a:pt x="6165" y="7817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09" name="Freeform: Shape 5120">
              <a:extLst>
                <a:ext uri="{FF2B5EF4-FFF2-40B4-BE49-F238E27FC236}">
                  <a16:creationId xmlns:a16="http://schemas.microsoft.com/office/drawing/2014/main" id="{F932F6B6-0BEE-4B16-A210-FF7233BBB272}"/>
                </a:ext>
              </a:extLst>
            </p:cNvPr>
            <p:cNvSpPr/>
            <p:nvPr/>
          </p:nvSpPr>
          <p:spPr>
            <a:xfrm>
              <a:off x="5493827" y="4247557"/>
              <a:ext cx="9525" cy="76200"/>
            </a:xfrm>
            <a:custGeom>
              <a:avLst/>
              <a:gdLst>
                <a:gd name="connsiteX0" fmla="*/ 6165 w 9525"/>
                <a:gd name="connsiteY0" fmla="*/ 6165 h 76200"/>
                <a:gd name="connsiteX1" fmla="*/ 6165 w 9525"/>
                <a:gd name="connsiteY1" fmla="*/ 78174 h 76200"/>
              </a:gdLst>
              <a:ahLst/>
              <a:cxnLst>
                <a:cxn ang="0">
                  <a:pos x="connsiteX0" y="connsiteY0"/>
                </a:cxn>
                <a:cxn ang="0">
                  <a:pos x="connsiteX1" y="connsiteY1"/>
                </a:cxn>
              </a:cxnLst>
              <a:rect l="l" t="t" r="r" b="b"/>
              <a:pathLst>
                <a:path w="9525" h="76200">
                  <a:moveTo>
                    <a:pt x="6165" y="6165"/>
                  </a:moveTo>
                  <a:lnTo>
                    <a:pt x="6165" y="7817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10" name="Freeform: Shape 5123">
              <a:extLst>
                <a:ext uri="{FF2B5EF4-FFF2-40B4-BE49-F238E27FC236}">
                  <a16:creationId xmlns:a16="http://schemas.microsoft.com/office/drawing/2014/main" id="{C3ECB831-EE7A-464F-A25A-A9A1FFFEDFB8}"/>
                </a:ext>
              </a:extLst>
            </p:cNvPr>
            <p:cNvSpPr/>
            <p:nvPr/>
          </p:nvSpPr>
          <p:spPr>
            <a:xfrm>
              <a:off x="5550977" y="4247557"/>
              <a:ext cx="9525" cy="76200"/>
            </a:xfrm>
            <a:custGeom>
              <a:avLst/>
              <a:gdLst>
                <a:gd name="connsiteX0" fmla="*/ 6165 w 9525"/>
                <a:gd name="connsiteY0" fmla="*/ 6165 h 76200"/>
                <a:gd name="connsiteX1" fmla="*/ 6165 w 9525"/>
                <a:gd name="connsiteY1" fmla="*/ 78174 h 76200"/>
              </a:gdLst>
              <a:ahLst/>
              <a:cxnLst>
                <a:cxn ang="0">
                  <a:pos x="connsiteX0" y="connsiteY0"/>
                </a:cxn>
                <a:cxn ang="0">
                  <a:pos x="connsiteX1" y="connsiteY1"/>
                </a:cxn>
              </a:cxnLst>
              <a:rect l="l" t="t" r="r" b="b"/>
              <a:pathLst>
                <a:path w="9525" h="76200">
                  <a:moveTo>
                    <a:pt x="6165" y="6165"/>
                  </a:moveTo>
                  <a:lnTo>
                    <a:pt x="6165" y="7817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11" name="Freeform: Shape 5124">
              <a:extLst>
                <a:ext uri="{FF2B5EF4-FFF2-40B4-BE49-F238E27FC236}">
                  <a16:creationId xmlns:a16="http://schemas.microsoft.com/office/drawing/2014/main" id="{47B65AF3-EE4D-4EF4-A1AD-0209F0E3FAEB}"/>
                </a:ext>
              </a:extLst>
            </p:cNvPr>
            <p:cNvSpPr/>
            <p:nvPr/>
          </p:nvSpPr>
          <p:spPr>
            <a:xfrm>
              <a:off x="5665277" y="439996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12" name="Freeform: Shape 5125">
              <a:extLst>
                <a:ext uri="{FF2B5EF4-FFF2-40B4-BE49-F238E27FC236}">
                  <a16:creationId xmlns:a16="http://schemas.microsoft.com/office/drawing/2014/main" id="{2FFBDA5C-A04B-4CD9-B655-82C3E1AABA41}"/>
                </a:ext>
              </a:extLst>
            </p:cNvPr>
            <p:cNvSpPr/>
            <p:nvPr/>
          </p:nvSpPr>
          <p:spPr>
            <a:xfrm>
              <a:off x="5741477" y="439996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13" name="Freeform: Shape 5126">
              <a:extLst>
                <a:ext uri="{FF2B5EF4-FFF2-40B4-BE49-F238E27FC236}">
                  <a16:creationId xmlns:a16="http://schemas.microsoft.com/office/drawing/2014/main" id="{A60008D3-6B4D-4812-8BDD-96BA6C2B0038}"/>
                </a:ext>
              </a:extLst>
            </p:cNvPr>
            <p:cNvSpPr/>
            <p:nvPr/>
          </p:nvSpPr>
          <p:spPr>
            <a:xfrm>
              <a:off x="5798627" y="445711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14" name="Freeform: Shape 5127">
              <a:extLst>
                <a:ext uri="{FF2B5EF4-FFF2-40B4-BE49-F238E27FC236}">
                  <a16:creationId xmlns:a16="http://schemas.microsoft.com/office/drawing/2014/main" id="{888F7EC8-F555-43E9-8387-D43C6F7A96BB}"/>
                </a:ext>
              </a:extLst>
            </p:cNvPr>
            <p:cNvSpPr/>
            <p:nvPr/>
          </p:nvSpPr>
          <p:spPr>
            <a:xfrm>
              <a:off x="5855777" y="445711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15" name="Freeform: Shape 5128">
              <a:extLst>
                <a:ext uri="{FF2B5EF4-FFF2-40B4-BE49-F238E27FC236}">
                  <a16:creationId xmlns:a16="http://schemas.microsoft.com/office/drawing/2014/main" id="{65EE9956-7583-41B4-9E16-997051524968}"/>
                </a:ext>
              </a:extLst>
            </p:cNvPr>
            <p:cNvSpPr/>
            <p:nvPr/>
          </p:nvSpPr>
          <p:spPr>
            <a:xfrm>
              <a:off x="5951027" y="449521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16" name="Freeform: Shape 5129">
              <a:extLst>
                <a:ext uri="{FF2B5EF4-FFF2-40B4-BE49-F238E27FC236}">
                  <a16:creationId xmlns:a16="http://schemas.microsoft.com/office/drawing/2014/main" id="{EC4DC9AF-77BA-496A-AA99-41D834CD0BAF}"/>
                </a:ext>
              </a:extLst>
            </p:cNvPr>
            <p:cNvSpPr/>
            <p:nvPr/>
          </p:nvSpPr>
          <p:spPr>
            <a:xfrm>
              <a:off x="5951027" y="449521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17" name="Freeform: Shape 5130">
              <a:extLst>
                <a:ext uri="{FF2B5EF4-FFF2-40B4-BE49-F238E27FC236}">
                  <a16:creationId xmlns:a16="http://schemas.microsoft.com/office/drawing/2014/main" id="{8E32A3B1-2B97-42E1-8C21-ECA46A7005D1}"/>
                </a:ext>
              </a:extLst>
            </p:cNvPr>
            <p:cNvSpPr/>
            <p:nvPr/>
          </p:nvSpPr>
          <p:spPr>
            <a:xfrm>
              <a:off x="6065327" y="457141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18" name="Freeform: Shape 5131">
              <a:extLst>
                <a:ext uri="{FF2B5EF4-FFF2-40B4-BE49-F238E27FC236}">
                  <a16:creationId xmlns:a16="http://schemas.microsoft.com/office/drawing/2014/main" id="{19F932D8-87B9-4F26-86B3-F5E8083E61B7}"/>
                </a:ext>
              </a:extLst>
            </p:cNvPr>
            <p:cNvSpPr/>
            <p:nvPr/>
          </p:nvSpPr>
          <p:spPr>
            <a:xfrm>
              <a:off x="6065327" y="453331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19" name="Freeform: Shape 5132">
              <a:extLst>
                <a:ext uri="{FF2B5EF4-FFF2-40B4-BE49-F238E27FC236}">
                  <a16:creationId xmlns:a16="http://schemas.microsoft.com/office/drawing/2014/main" id="{8193977C-A22C-48BB-B1C1-88872FCE1B55}"/>
                </a:ext>
              </a:extLst>
            </p:cNvPr>
            <p:cNvSpPr/>
            <p:nvPr/>
          </p:nvSpPr>
          <p:spPr>
            <a:xfrm>
              <a:off x="6141536" y="457141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20" name="Freeform: Shape 5133">
              <a:extLst>
                <a:ext uri="{FF2B5EF4-FFF2-40B4-BE49-F238E27FC236}">
                  <a16:creationId xmlns:a16="http://schemas.microsoft.com/office/drawing/2014/main" id="{247EEAAD-FE94-4E2D-9312-B3BDEF2ADF26}"/>
                </a:ext>
              </a:extLst>
            </p:cNvPr>
            <p:cNvSpPr/>
            <p:nvPr/>
          </p:nvSpPr>
          <p:spPr>
            <a:xfrm>
              <a:off x="6217736" y="466666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21" name="Freeform: Shape 5134">
              <a:extLst>
                <a:ext uri="{FF2B5EF4-FFF2-40B4-BE49-F238E27FC236}">
                  <a16:creationId xmlns:a16="http://schemas.microsoft.com/office/drawing/2014/main" id="{4F537C7E-4E3C-4B8E-A4EC-962E72947AD2}"/>
                </a:ext>
              </a:extLst>
            </p:cNvPr>
            <p:cNvSpPr/>
            <p:nvPr/>
          </p:nvSpPr>
          <p:spPr>
            <a:xfrm>
              <a:off x="6255836" y="466666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22" name="Freeform: Shape 5135">
              <a:extLst>
                <a:ext uri="{FF2B5EF4-FFF2-40B4-BE49-F238E27FC236}">
                  <a16:creationId xmlns:a16="http://schemas.microsoft.com/office/drawing/2014/main" id="{172C83B5-6652-4FD3-A3CE-D21EADE2F400}"/>
                </a:ext>
              </a:extLst>
            </p:cNvPr>
            <p:cNvSpPr/>
            <p:nvPr/>
          </p:nvSpPr>
          <p:spPr>
            <a:xfrm>
              <a:off x="6312986" y="470476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23" name="Freeform: Shape 5136">
              <a:extLst>
                <a:ext uri="{FF2B5EF4-FFF2-40B4-BE49-F238E27FC236}">
                  <a16:creationId xmlns:a16="http://schemas.microsoft.com/office/drawing/2014/main" id="{8F12AF28-AD9B-4261-8F6C-C9DAD00F251F}"/>
                </a:ext>
              </a:extLst>
            </p:cNvPr>
            <p:cNvSpPr/>
            <p:nvPr/>
          </p:nvSpPr>
          <p:spPr>
            <a:xfrm>
              <a:off x="6522536" y="480001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24" name="Freeform: Shape 5137">
              <a:extLst>
                <a:ext uri="{FF2B5EF4-FFF2-40B4-BE49-F238E27FC236}">
                  <a16:creationId xmlns:a16="http://schemas.microsoft.com/office/drawing/2014/main" id="{4E04EBE8-6C19-4A04-838D-1E9034E00555}"/>
                </a:ext>
              </a:extLst>
            </p:cNvPr>
            <p:cNvSpPr/>
            <p:nvPr/>
          </p:nvSpPr>
          <p:spPr>
            <a:xfrm>
              <a:off x="6560636" y="480001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25" name="Freeform: Shape 5138">
              <a:extLst>
                <a:ext uri="{FF2B5EF4-FFF2-40B4-BE49-F238E27FC236}">
                  <a16:creationId xmlns:a16="http://schemas.microsoft.com/office/drawing/2014/main" id="{2881DA56-F417-44F7-9F3D-ADC2FE910EA5}"/>
                </a:ext>
              </a:extLst>
            </p:cNvPr>
            <p:cNvSpPr/>
            <p:nvPr/>
          </p:nvSpPr>
          <p:spPr>
            <a:xfrm>
              <a:off x="6617786" y="480001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26" name="Freeform: Shape 5139">
              <a:extLst>
                <a:ext uri="{FF2B5EF4-FFF2-40B4-BE49-F238E27FC236}">
                  <a16:creationId xmlns:a16="http://schemas.microsoft.com/office/drawing/2014/main" id="{AB816EBE-600E-497B-87D4-D6890FABB5CC}"/>
                </a:ext>
              </a:extLst>
            </p:cNvPr>
            <p:cNvSpPr/>
            <p:nvPr/>
          </p:nvSpPr>
          <p:spPr>
            <a:xfrm>
              <a:off x="6751136" y="487621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27" name="Freeform: Shape 5140">
              <a:extLst>
                <a:ext uri="{FF2B5EF4-FFF2-40B4-BE49-F238E27FC236}">
                  <a16:creationId xmlns:a16="http://schemas.microsoft.com/office/drawing/2014/main" id="{EE93FF3A-4DD1-4297-9885-AC3D88FFEDED}"/>
                </a:ext>
              </a:extLst>
            </p:cNvPr>
            <p:cNvSpPr/>
            <p:nvPr/>
          </p:nvSpPr>
          <p:spPr>
            <a:xfrm>
              <a:off x="6789236" y="487621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28" name="Freeform: Shape 5141">
              <a:extLst>
                <a:ext uri="{FF2B5EF4-FFF2-40B4-BE49-F238E27FC236}">
                  <a16:creationId xmlns:a16="http://schemas.microsoft.com/office/drawing/2014/main" id="{6F7519A1-223C-4405-946F-94B1AA753D81}"/>
                </a:ext>
              </a:extLst>
            </p:cNvPr>
            <p:cNvSpPr/>
            <p:nvPr/>
          </p:nvSpPr>
          <p:spPr>
            <a:xfrm>
              <a:off x="6884486" y="491431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29" name="Freeform: Shape 5142">
              <a:extLst>
                <a:ext uri="{FF2B5EF4-FFF2-40B4-BE49-F238E27FC236}">
                  <a16:creationId xmlns:a16="http://schemas.microsoft.com/office/drawing/2014/main" id="{1B158294-B138-4410-B1B0-25425D7390CB}"/>
                </a:ext>
              </a:extLst>
            </p:cNvPr>
            <p:cNvSpPr/>
            <p:nvPr/>
          </p:nvSpPr>
          <p:spPr>
            <a:xfrm>
              <a:off x="6941636" y="499051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30" name="Freeform: Shape 5143">
              <a:extLst>
                <a:ext uri="{FF2B5EF4-FFF2-40B4-BE49-F238E27FC236}">
                  <a16:creationId xmlns:a16="http://schemas.microsoft.com/office/drawing/2014/main" id="{9A90500B-16FC-4D2F-8321-48917650E07C}"/>
                </a:ext>
              </a:extLst>
            </p:cNvPr>
            <p:cNvSpPr/>
            <p:nvPr/>
          </p:nvSpPr>
          <p:spPr>
            <a:xfrm>
              <a:off x="6979736" y="499051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31" name="Freeform: Shape 5144">
              <a:extLst>
                <a:ext uri="{FF2B5EF4-FFF2-40B4-BE49-F238E27FC236}">
                  <a16:creationId xmlns:a16="http://schemas.microsoft.com/office/drawing/2014/main" id="{1DA60FB1-E69A-4A71-A371-F596181A4BA1}"/>
                </a:ext>
              </a:extLst>
            </p:cNvPr>
            <p:cNvSpPr/>
            <p:nvPr/>
          </p:nvSpPr>
          <p:spPr>
            <a:xfrm>
              <a:off x="7017836" y="499051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32" name="Freeform: Shape 5145">
              <a:extLst>
                <a:ext uri="{FF2B5EF4-FFF2-40B4-BE49-F238E27FC236}">
                  <a16:creationId xmlns:a16="http://schemas.microsoft.com/office/drawing/2014/main" id="{E2C9F2F4-30FB-417C-9183-ED4E106E18EC}"/>
                </a:ext>
              </a:extLst>
            </p:cNvPr>
            <p:cNvSpPr/>
            <p:nvPr/>
          </p:nvSpPr>
          <p:spPr>
            <a:xfrm>
              <a:off x="7055936" y="499051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33" name="Freeform: Shape 5146">
              <a:extLst>
                <a:ext uri="{FF2B5EF4-FFF2-40B4-BE49-F238E27FC236}">
                  <a16:creationId xmlns:a16="http://schemas.microsoft.com/office/drawing/2014/main" id="{54A5CFD2-1195-4A44-A38E-91E6B430B5BD}"/>
                </a:ext>
              </a:extLst>
            </p:cNvPr>
            <p:cNvSpPr/>
            <p:nvPr/>
          </p:nvSpPr>
          <p:spPr>
            <a:xfrm>
              <a:off x="7132136" y="499051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34" name="Freeform: Shape 5147">
              <a:extLst>
                <a:ext uri="{FF2B5EF4-FFF2-40B4-BE49-F238E27FC236}">
                  <a16:creationId xmlns:a16="http://schemas.microsoft.com/office/drawing/2014/main" id="{4507C78A-5C79-44B8-AD49-30AD9F70EDB3}"/>
                </a:ext>
              </a:extLst>
            </p:cNvPr>
            <p:cNvSpPr/>
            <p:nvPr/>
          </p:nvSpPr>
          <p:spPr>
            <a:xfrm>
              <a:off x="7170236" y="499051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35" name="Freeform: Shape 5148">
              <a:extLst>
                <a:ext uri="{FF2B5EF4-FFF2-40B4-BE49-F238E27FC236}">
                  <a16:creationId xmlns:a16="http://schemas.microsoft.com/office/drawing/2014/main" id="{A6A45CDB-3A5E-406A-8F1E-152D5CE40AFB}"/>
                </a:ext>
              </a:extLst>
            </p:cNvPr>
            <p:cNvSpPr/>
            <p:nvPr/>
          </p:nvSpPr>
          <p:spPr>
            <a:xfrm>
              <a:off x="7265486" y="499051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36" name="Freeform: Shape 5149">
              <a:extLst>
                <a:ext uri="{FF2B5EF4-FFF2-40B4-BE49-F238E27FC236}">
                  <a16:creationId xmlns:a16="http://schemas.microsoft.com/office/drawing/2014/main" id="{B4F98576-9DA8-4C28-B0AD-C7A914EB7E41}"/>
                </a:ext>
              </a:extLst>
            </p:cNvPr>
            <p:cNvSpPr/>
            <p:nvPr/>
          </p:nvSpPr>
          <p:spPr>
            <a:xfrm>
              <a:off x="7303586" y="499051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37" name="Freeform: Shape 5150">
              <a:extLst>
                <a:ext uri="{FF2B5EF4-FFF2-40B4-BE49-F238E27FC236}">
                  <a16:creationId xmlns:a16="http://schemas.microsoft.com/office/drawing/2014/main" id="{20DAA281-EA19-4CAB-A09C-FE6B2B38E6C7}"/>
                </a:ext>
              </a:extLst>
            </p:cNvPr>
            <p:cNvSpPr/>
            <p:nvPr/>
          </p:nvSpPr>
          <p:spPr>
            <a:xfrm>
              <a:off x="7417886" y="499051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38" name="Freeform: Shape 5151">
              <a:extLst>
                <a:ext uri="{FF2B5EF4-FFF2-40B4-BE49-F238E27FC236}">
                  <a16:creationId xmlns:a16="http://schemas.microsoft.com/office/drawing/2014/main" id="{A810D27B-41BA-4806-BDD4-83229021DD7F}"/>
                </a:ext>
              </a:extLst>
            </p:cNvPr>
            <p:cNvSpPr/>
            <p:nvPr/>
          </p:nvSpPr>
          <p:spPr>
            <a:xfrm>
              <a:off x="7703646" y="5123866"/>
              <a:ext cx="9525" cy="76200"/>
            </a:xfrm>
            <a:custGeom>
              <a:avLst/>
              <a:gdLst>
                <a:gd name="connsiteX0" fmla="*/ 6165 w 9525"/>
                <a:gd name="connsiteY0" fmla="*/ 6165 h 76200"/>
                <a:gd name="connsiteX1" fmla="*/ 6165 w 9525"/>
                <a:gd name="connsiteY1" fmla="*/ 78165 h 76200"/>
              </a:gdLst>
              <a:ahLst/>
              <a:cxnLst>
                <a:cxn ang="0">
                  <a:pos x="connsiteX0" y="connsiteY0"/>
                </a:cxn>
                <a:cxn ang="0">
                  <a:pos x="connsiteX1" y="connsiteY1"/>
                </a:cxn>
              </a:cxnLst>
              <a:rect l="l" t="t" r="r" b="b"/>
              <a:pathLst>
                <a:path w="9525" h="76200">
                  <a:moveTo>
                    <a:pt x="6165" y="6165"/>
                  </a:moveTo>
                  <a:lnTo>
                    <a:pt x="6165" y="78165"/>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grpSp>
      <p:graphicFrame>
        <p:nvGraphicFramePr>
          <p:cNvPr id="139" name="Table 138">
            <a:extLst>
              <a:ext uri="{FF2B5EF4-FFF2-40B4-BE49-F238E27FC236}">
                <a16:creationId xmlns:a16="http://schemas.microsoft.com/office/drawing/2014/main" id="{D412788A-E884-401A-9B0A-C0FF5609E1B8}"/>
              </a:ext>
            </a:extLst>
          </p:cNvPr>
          <p:cNvGraphicFramePr>
            <a:graphicFrameLocks noGrp="1"/>
          </p:cNvGraphicFramePr>
          <p:nvPr>
            <p:extLst>
              <p:ext uri="{D42A27DB-BD31-4B8C-83A1-F6EECF244321}">
                <p14:modId xmlns:p14="http://schemas.microsoft.com/office/powerpoint/2010/main" val="1245129115"/>
              </p:ext>
            </p:extLst>
          </p:nvPr>
        </p:nvGraphicFramePr>
        <p:xfrm>
          <a:off x="4518303" y="2017104"/>
          <a:ext cx="4496498" cy="1341120"/>
        </p:xfrm>
        <a:graphic>
          <a:graphicData uri="http://schemas.openxmlformats.org/drawingml/2006/table">
            <a:tbl>
              <a:tblPr firstRow="1" bandRow="1">
                <a:tableStyleId>{69012ECD-51FC-41F1-AA8D-1B2483CD663E}</a:tableStyleId>
              </a:tblPr>
              <a:tblGrid>
                <a:gridCol w="1753708">
                  <a:extLst>
                    <a:ext uri="{9D8B030D-6E8A-4147-A177-3AD203B41FA5}">
                      <a16:colId xmlns:a16="http://schemas.microsoft.com/office/drawing/2014/main" val="20000"/>
                    </a:ext>
                  </a:extLst>
                </a:gridCol>
                <a:gridCol w="1333090">
                  <a:extLst>
                    <a:ext uri="{9D8B030D-6E8A-4147-A177-3AD203B41FA5}">
                      <a16:colId xmlns:a16="http://schemas.microsoft.com/office/drawing/2014/main" val="20001"/>
                    </a:ext>
                  </a:extLst>
                </a:gridCol>
                <a:gridCol w="1409700">
                  <a:extLst>
                    <a:ext uri="{9D8B030D-6E8A-4147-A177-3AD203B41FA5}">
                      <a16:colId xmlns:a16="http://schemas.microsoft.com/office/drawing/2014/main" val="20002"/>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a:ln>
                            <a:noFill/>
                          </a:ln>
                          <a:solidFill>
                            <a:srgbClr val="4D4D4D"/>
                          </a:solidFill>
                          <a:effectLst/>
                          <a:latin typeface="Arial" charset="0"/>
                          <a:cs typeface="Arial" charset="0"/>
                        </a:rPr>
                        <a:t>Médiane de suivi </a:t>
                      </a:r>
                      <a:r>
                        <a:rPr kumimoji="0" lang="fr-FR" sz="1400" b="1" i="0" u="none" strike="noStrike" cap="none" normalizeH="0" baseline="0" noProof="0" dirty="0" smtClean="0">
                          <a:ln>
                            <a:noFill/>
                          </a:ln>
                          <a:solidFill>
                            <a:srgbClr val="4D4D4D"/>
                          </a:solidFill>
                          <a:effectLst/>
                          <a:latin typeface="Arial" charset="0"/>
                          <a:cs typeface="Arial" charset="0"/>
                        </a:rPr>
                        <a:t/>
                      </a:r>
                      <a:br>
                        <a:rPr kumimoji="0" lang="fr-FR" sz="1400" b="1" i="0" u="none" strike="noStrike" cap="none" normalizeH="0" baseline="0" noProof="0" dirty="0" smtClean="0">
                          <a:ln>
                            <a:noFill/>
                          </a:ln>
                          <a:solidFill>
                            <a:srgbClr val="4D4D4D"/>
                          </a:solidFill>
                          <a:effectLst/>
                          <a:latin typeface="Arial" charset="0"/>
                          <a:cs typeface="Arial" charset="0"/>
                        </a:rPr>
                      </a:br>
                      <a:r>
                        <a:rPr kumimoji="0" lang="fr-FR" sz="1400" b="1" i="0" u="none" strike="noStrike" cap="none" normalizeH="0" baseline="0" noProof="0" dirty="0" smtClean="0">
                          <a:ln>
                            <a:noFill/>
                          </a:ln>
                          <a:solidFill>
                            <a:srgbClr val="4D4D4D"/>
                          </a:solidFill>
                          <a:effectLst/>
                          <a:latin typeface="Arial" charset="0"/>
                          <a:cs typeface="Arial" charset="0"/>
                        </a:rPr>
                        <a:t>= </a:t>
                      </a:r>
                      <a:r>
                        <a:rPr kumimoji="0" lang="fr-FR" sz="1400" b="1" i="0" u="none" strike="noStrike" cap="none" normalizeH="0" baseline="0" noProof="0" dirty="0">
                          <a:ln>
                            <a:noFill/>
                          </a:ln>
                          <a:solidFill>
                            <a:srgbClr val="4D4D4D"/>
                          </a:solidFill>
                          <a:effectLst/>
                          <a:latin typeface="Arial" charset="0"/>
                          <a:cs typeface="Arial" charset="0"/>
                        </a:rPr>
                        <a:t>30,6 mois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a:ln>
                            <a:noFill/>
                          </a:ln>
                          <a:solidFill>
                            <a:srgbClr val="4D4D4D"/>
                          </a:solidFill>
                          <a:effectLst/>
                          <a:latin typeface="Arial" charset="0"/>
                          <a:cs typeface="Arial" charset="0"/>
                        </a:rPr>
                        <a:t>Bévacizumab + FOLFOX</a:t>
                      </a:r>
                      <a:br>
                        <a:rPr kumimoji="0" lang="fr-FR" sz="1400" b="1" i="0" u="none" strike="noStrike" cap="none" normalizeH="0" baseline="0" noProof="0" dirty="0">
                          <a:ln>
                            <a:noFill/>
                          </a:ln>
                          <a:solidFill>
                            <a:srgbClr val="4D4D4D"/>
                          </a:solidFill>
                          <a:effectLst/>
                          <a:latin typeface="Arial" charset="0"/>
                          <a:cs typeface="Arial" charset="0"/>
                        </a:rPr>
                      </a:br>
                      <a:r>
                        <a:rPr kumimoji="0" lang="fr-FR" sz="1400" b="1" i="0" u="none" strike="noStrike" cap="none" normalizeH="0" baseline="0" noProof="0" dirty="0">
                          <a:ln>
                            <a:noFill/>
                          </a:ln>
                          <a:solidFill>
                            <a:srgbClr val="4D4D4D"/>
                          </a:solidFill>
                          <a:effectLst/>
                          <a:latin typeface="Arial" charset="0"/>
                          <a:cs typeface="Arial" charset="0"/>
                        </a:rPr>
                        <a:t>(n=340)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a:ln>
                            <a:noFill/>
                          </a:ln>
                          <a:solidFill>
                            <a:srgbClr val="4D4D4D"/>
                          </a:solidFill>
                          <a:effectLst/>
                          <a:latin typeface="Arial" charset="0"/>
                          <a:cs typeface="Arial" charset="0"/>
                        </a:rPr>
                        <a:t>Bévacizumab+ FOLFOXIRI</a:t>
                      </a:r>
                      <a:br>
                        <a:rPr kumimoji="0" lang="fr-FR" sz="1400" b="1" i="0" u="none" strike="noStrike" cap="none" normalizeH="0" baseline="0" noProof="0" dirty="0">
                          <a:ln>
                            <a:noFill/>
                          </a:ln>
                          <a:solidFill>
                            <a:srgbClr val="4D4D4D"/>
                          </a:solidFill>
                          <a:effectLst/>
                          <a:latin typeface="Arial" charset="0"/>
                          <a:cs typeface="Arial" charset="0"/>
                        </a:rPr>
                      </a:br>
                      <a:r>
                        <a:rPr kumimoji="0" lang="fr-FR" sz="1400" b="1" i="0" u="none" strike="noStrike" cap="none" normalizeH="0" baseline="0" noProof="0" dirty="0">
                          <a:ln>
                            <a:noFill/>
                          </a:ln>
                          <a:solidFill>
                            <a:srgbClr val="4D4D4D"/>
                          </a:solidFill>
                          <a:effectLst/>
                          <a:latin typeface="Arial" charset="0"/>
                          <a:cs typeface="Arial" charset="0"/>
                        </a:rPr>
                        <a:t>(n=339)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Evènements,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272 (80)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242 (71)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SSP2m, mois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17,5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19,1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140" name="TextBox 139">
            <a:extLst>
              <a:ext uri="{FF2B5EF4-FFF2-40B4-BE49-F238E27FC236}">
                <a16:creationId xmlns:a16="http://schemas.microsoft.com/office/drawing/2014/main" id="{E3824C0E-6AA2-4829-93C0-2CE4537B02A9}"/>
              </a:ext>
            </a:extLst>
          </p:cNvPr>
          <p:cNvSpPr txBox="1"/>
          <p:nvPr/>
        </p:nvSpPr>
        <p:spPr>
          <a:xfrm>
            <a:off x="2356209" y="4685246"/>
            <a:ext cx="2409634" cy="523220"/>
          </a:xfrm>
          <a:prstGeom prst="rect">
            <a:avLst/>
          </a:prstGeom>
          <a:noFill/>
        </p:spPr>
        <p:txBody>
          <a:bodyPr wrap="none" rtlCol="0">
            <a:spAutoFit/>
          </a:bodyPr>
          <a:lstStyle/>
          <a:p>
            <a:r>
              <a:rPr lang="en-GB" sz="1400" dirty="0">
                <a:solidFill>
                  <a:srgbClr val="B60D27"/>
                </a:solidFill>
                <a:latin typeface="Arial"/>
                <a:cs typeface="Arial" panose="020B0604020202020204" pitchFamily="34" charset="0"/>
              </a:rPr>
              <a:t>Bévacizumab + FOLFOX</a:t>
            </a:r>
          </a:p>
          <a:p>
            <a:r>
              <a:rPr lang="en-GB" sz="1400" dirty="0">
                <a:solidFill>
                  <a:schemeClr val="accent2"/>
                </a:solidFill>
                <a:latin typeface="Arial"/>
                <a:cs typeface="Arial" panose="020B0604020202020204" pitchFamily="34" charset="0"/>
              </a:rPr>
              <a:t>Bévacizumab + FOLFOXIRI</a:t>
            </a:r>
          </a:p>
        </p:txBody>
      </p:sp>
      <p:cxnSp>
        <p:nvCxnSpPr>
          <p:cNvPr id="141" name="Straight Connector 140">
            <a:extLst>
              <a:ext uri="{FF2B5EF4-FFF2-40B4-BE49-F238E27FC236}">
                <a16:creationId xmlns:a16="http://schemas.microsoft.com/office/drawing/2014/main" id="{C032FDD5-39CC-42B9-A6FE-043A68C37ECB}"/>
              </a:ext>
            </a:extLst>
          </p:cNvPr>
          <p:cNvCxnSpPr/>
          <p:nvPr/>
        </p:nvCxnSpPr>
        <p:spPr>
          <a:xfrm>
            <a:off x="2169944" y="4847282"/>
            <a:ext cx="169808" cy="0"/>
          </a:xfrm>
          <a:prstGeom prst="line">
            <a:avLst/>
          </a:prstGeom>
          <a:noFill/>
          <a:ln w="25400" cap="flat">
            <a:solidFill>
              <a:srgbClr val="B60D27"/>
            </a:solidFill>
            <a:prstDash val="solid"/>
            <a:miter/>
          </a:ln>
        </p:spPr>
      </p:cxnSp>
      <p:cxnSp>
        <p:nvCxnSpPr>
          <p:cNvPr id="142" name="Straight Connector 141">
            <a:extLst>
              <a:ext uri="{FF2B5EF4-FFF2-40B4-BE49-F238E27FC236}">
                <a16:creationId xmlns:a16="http://schemas.microsoft.com/office/drawing/2014/main" id="{AEC2B748-814D-462B-99B8-F5354E78DE66}"/>
              </a:ext>
            </a:extLst>
          </p:cNvPr>
          <p:cNvCxnSpPr/>
          <p:nvPr/>
        </p:nvCxnSpPr>
        <p:spPr>
          <a:xfrm>
            <a:off x="2169944" y="5085183"/>
            <a:ext cx="169808" cy="0"/>
          </a:xfrm>
          <a:prstGeom prst="line">
            <a:avLst/>
          </a:prstGeom>
          <a:noFill/>
          <a:ln w="25400" cap="flat">
            <a:solidFill>
              <a:srgbClr val="B2C0EC"/>
            </a:solidFill>
            <a:prstDash val="solid"/>
            <a:miter/>
          </a:ln>
        </p:spPr>
      </p:cxnSp>
    </p:spTree>
    <p:custDataLst>
      <p:tags r:id="rId1"/>
    </p:custDataLst>
    <p:extLst>
      <p:ext uri="{BB962C8B-B14F-4D97-AF65-F5344CB8AC3E}">
        <p14:creationId xmlns:p14="http://schemas.microsoft.com/office/powerpoint/2010/main" val="4545965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3508: Résultats actualisés de TRIBE2, une étude de stratégie de phase III, randomisée par le GONO dans le traitement de 1</a:t>
            </a:r>
            <a:r>
              <a:rPr lang="fr-FR" baseline="30000" dirty="0"/>
              <a:t>e</a:t>
            </a:r>
            <a:r>
              <a:rPr lang="fr-FR" dirty="0"/>
              <a:t> et de 2</a:t>
            </a:r>
            <a:r>
              <a:rPr lang="fr-FR" baseline="30000" dirty="0"/>
              <a:t>e</a:t>
            </a:r>
            <a:r>
              <a:rPr lang="fr-FR" dirty="0"/>
              <a:t> ligne du CCRm </a:t>
            </a:r>
            <a:br>
              <a:rPr lang="fr-FR" dirty="0"/>
            </a:br>
            <a:r>
              <a:rPr lang="fr-FR" dirty="0"/>
              <a:t>non résécable – </a:t>
            </a:r>
            <a:r>
              <a:rPr lang="fr-FR" dirty="0" err="1"/>
              <a:t>Cremolini</a:t>
            </a:r>
            <a:r>
              <a:rPr lang="fr-FR" dirty="0"/>
              <a:t> C, et al</a:t>
            </a:r>
            <a:endParaRPr lang="fr-FR" noProof="0" dirty="0"/>
          </a:p>
        </p:txBody>
      </p:sp>
      <p:sp>
        <p:nvSpPr>
          <p:cNvPr id="5123" name="Rectangle 3"/>
          <p:cNvSpPr>
            <a:spLocks noGrp="1" noChangeArrowheads="1"/>
          </p:cNvSpPr>
          <p:nvPr>
            <p:ph idx="1"/>
          </p:nvPr>
        </p:nvSpPr>
        <p:spPr/>
        <p:txBody>
          <a:bodyPr/>
          <a:lstStyle/>
          <a:p>
            <a:pPr marL="0" indent="0">
              <a:buNone/>
            </a:pPr>
            <a:r>
              <a:rPr lang="fr-FR" b="1" noProof="0" dirty="0"/>
              <a:t>Résultats</a:t>
            </a:r>
          </a:p>
          <a:p>
            <a:pPr marL="0" indent="0">
              <a:buNone/>
            </a:pPr>
            <a:endParaRPr lang="fr-FR" noProof="0" dirty="0"/>
          </a:p>
        </p:txBody>
      </p:sp>
      <p:sp>
        <p:nvSpPr>
          <p:cNvPr id="15" name="Text Placeholder 14"/>
          <p:cNvSpPr>
            <a:spLocks noGrp="1"/>
          </p:cNvSpPr>
          <p:nvPr>
            <p:ph type="body" sz="quarter" idx="11"/>
          </p:nvPr>
        </p:nvSpPr>
        <p:spPr>
          <a:xfrm>
            <a:off x="4495800" y="6096000"/>
            <a:ext cx="4283075" cy="487363"/>
          </a:xfrm>
        </p:spPr>
        <p:txBody>
          <a:bodyPr/>
          <a:lstStyle/>
          <a:p>
            <a:r>
              <a:rPr lang="fr-FR" noProof="0" dirty="0" err="1"/>
              <a:t>Cremolini</a:t>
            </a:r>
            <a:r>
              <a:rPr lang="fr-FR" noProof="0" dirty="0"/>
              <a:t> C, et al, J Clin </a:t>
            </a:r>
            <a:r>
              <a:rPr lang="fr-FR" noProof="0" dirty="0" err="1"/>
              <a:t>Oncol</a:t>
            </a:r>
            <a:r>
              <a:rPr lang="fr-FR" noProof="0" dirty="0"/>
              <a:t> 2019;37(</a:t>
            </a:r>
            <a:r>
              <a:rPr lang="fr-FR" noProof="0" dirty="0" err="1"/>
              <a:t>suppl</a:t>
            </a:r>
            <a:r>
              <a:rPr lang="fr-FR" noProof="0" dirty="0"/>
              <a:t>):</a:t>
            </a:r>
            <a:r>
              <a:rPr lang="fr-FR" noProof="0" dirty="0" err="1"/>
              <a:t>abstr</a:t>
            </a:r>
            <a:r>
              <a:rPr lang="fr-FR" noProof="0" dirty="0"/>
              <a:t> 3508</a:t>
            </a:r>
          </a:p>
        </p:txBody>
      </p:sp>
      <p:grpSp>
        <p:nvGrpSpPr>
          <p:cNvPr id="7" name="Group 6">
            <a:extLst>
              <a:ext uri="{FF2B5EF4-FFF2-40B4-BE49-F238E27FC236}">
                <a16:creationId xmlns:a16="http://schemas.microsoft.com/office/drawing/2014/main" id="{F441F961-B9D0-461F-A881-48B892C6ACC6}"/>
              </a:ext>
            </a:extLst>
          </p:cNvPr>
          <p:cNvGrpSpPr/>
          <p:nvPr/>
        </p:nvGrpSpPr>
        <p:grpSpPr>
          <a:xfrm>
            <a:off x="1399075" y="2029742"/>
            <a:ext cx="7536486" cy="4155898"/>
            <a:chOff x="951195" y="1560907"/>
            <a:chExt cx="10654155" cy="3795997"/>
          </a:xfrm>
        </p:grpSpPr>
        <p:grpSp>
          <p:nvGrpSpPr>
            <p:cNvPr id="8" name="Group 7">
              <a:extLst>
                <a:ext uri="{FF2B5EF4-FFF2-40B4-BE49-F238E27FC236}">
                  <a16:creationId xmlns:a16="http://schemas.microsoft.com/office/drawing/2014/main" id="{999C163B-9AB5-4D40-B1F0-4731AFA2D1B5}"/>
                </a:ext>
              </a:extLst>
            </p:cNvPr>
            <p:cNvGrpSpPr/>
            <p:nvPr/>
          </p:nvGrpSpPr>
          <p:grpSpPr>
            <a:xfrm>
              <a:off x="951195" y="1560907"/>
              <a:ext cx="7817959" cy="3795997"/>
              <a:chOff x="369601" y="2197940"/>
              <a:chExt cx="7561701" cy="3601459"/>
            </a:xfrm>
          </p:grpSpPr>
          <p:sp>
            <p:nvSpPr>
              <p:cNvPr id="12" name="Freeform 21">
                <a:extLst>
                  <a:ext uri="{FF2B5EF4-FFF2-40B4-BE49-F238E27FC236}">
                    <a16:creationId xmlns:a16="http://schemas.microsoft.com/office/drawing/2014/main" id="{EEC70E12-68B2-4E95-ACCA-80BAEA76F84E}"/>
                  </a:ext>
                </a:extLst>
              </p:cNvPr>
              <p:cNvSpPr>
                <a:spLocks/>
              </p:cNvSpPr>
              <p:nvPr/>
            </p:nvSpPr>
            <p:spPr bwMode="auto">
              <a:xfrm>
                <a:off x="1138864" y="2334069"/>
                <a:ext cx="6601487"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13" name="Line 6">
                <a:extLst>
                  <a:ext uri="{FF2B5EF4-FFF2-40B4-BE49-F238E27FC236}">
                    <a16:creationId xmlns:a16="http://schemas.microsoft.com/office/drawing/2014/main" id="{BDBA1347-B71C-40F4-ACF4-4D483597FC62}"/>
                  </a:ext>
                </a:extLst>
              </p:cNvPr>
              <p:cNvSpPr>
                <a:spLocks noChangeShapeType="1"/>
              </p:cNvSpPr>
              <p:nvPr/>
            </p:nvSpPr>
            <p:spPr bwMode="auto">
              <a:xfrm>
                <a:off x="1048631" y="233406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16" name="Line 7">
                <a:extLst>
                  <a:ext uri="{FF2B5EF4-FFF2-40B4-BE49-F238E27FC236}">
                    <a16:creationId xmlns:a16="http://schemas.microsoft.com/office/drawing/2014/main" id="{6684B8AB-7B4D-400B-A622-F8B3091C2A50}"/>
                  </a:ext>
                </a:extLst>
              </p:cNvPr>
              <p:cNvSpPr>
                <a:spLocks noChangeShapeType="1"/>
              </p:cNvSpPr>
              <p:nvPr/>
            </p:nvSpPr>
            <p:spPr bwMode="auto">
              <a:xfrm>
                <a:off x="1048631" y="29402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17" name="Line 8">
                <a:extLst>
                  <a:ext uri="{FF2B5EF4-FFF2-40B4-BE49-F238E27FC236}">
                    <a16:creationId xmlns:a16="http://schemas.microsoft.com/office/drawing/2014/main" id="{65B4FD54-B4CC-4821-8EDC-241652BF8789}"/>
                  </a:ext>
                </a:extLst>
              </p:cNvPr>
              <p:cNvSpPr>
                <a:spLocks noChangeShapeType="1"/>
              </p:cNvSpPr>
              <p:nvPr/>
            </p:nvSpPr>
            <p:spPr bwMode="auto">
              <a:xfrm>
                <a:off x="1048631" y="356958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18" name="Line 10">
                <a:extLst>
                  <a:ext uri="{FF2B5EF4-FFF2-40B4-BE49-F238E27FC236}">
                    <a16:creationId xmlns:a16="http://schemas.microsoft.com/office/drawing/2014/main" id="{29828C53-8D78-4A8C-BEB5-EDC663B2FAAE}"/>
                  </a:ext>
                </a:extLst>
              </p:cNvPr>
              <p:cNvSpPr>
                <a:spLocks noChangeShapeType="1"/>
              </p:cNvSpPr>
              <p:nvPr/>
            </p:nvSpPr>
            <p:spPr bwMode="auto">
              <a:xfrm>
                <a:off x="1048631" y="4232602"/>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19" name="Line 11">
                <a:extLst>
                  <a:ext uri="{FF2B5EF4-FFF2-40B4-BE49-F238E27FC236}">
                    <a16:creationId xmlns:a16="http://schemas.microsoft.com/office/drawing/2014/main" id="{A8F09223-8B17-4175-ADF1-B6CEB718988A}"/>
                  </a:ext>
                </a:extLst>
              </p:cNvPr>
              <p:cNvSpPr>
                <a:spLocks noChangeShapeType="1"/>
              </p:cNvSpPr>
              <p:nvPr/>
            </p:nvSpPr>
            <p:spPr bwMode="auto">
              <a:xfrm>
                <a:off x="1048631" y="488356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21" name="TextBox 20">
                <a:extLst>
                  <a:ext uri="{FF2B5EF4-FFF2-40B4-BE49-F238E27FC236}">
                    <a16:creationId xmlns:a16="http://schemas.microsoft.com/office/drawing/2014/main" id="{0E5B17DC-1B51-47AE-9EAF-990B0B8CFB49}"/>
                  </a:ext>
                </a:extLst>
              </p:cNvPr>
              <p:cNvSpPr txBox="1"/>
              <p:nvPr/>
            </p:nvSpPr>
            <p:spPr>
              <a:xfrm>
                <a:off x="4274255" y="5174734"/>
                <a:ext cx="769778" cy="266716"/>
              </a:xfrm>
              <a:prstGeom prst="rect">
                <a:avLst/>
              </a:prstGeom>
              <a:noFill/>
            </p:spPr>
            <p:txBody>
              <a:bodyPr wrap="none" rtlCol="0">
                <a:spAutoFit/>
              </a:bodyPr>
              <a:lstStyle/>
              <a:p>
                <a:pPr algn="ctr"/>
                <a:r>
                  <a:rPr lang="en-GB" sz="1400" dirty="0" err="1">
                    <a:solidFill>
                      <a:srgbClr val="4D4D4D"/>
                    </a:solidFill>
                    <a:latin typeface="Arial"/>
                    <a:cs typeface="Arial" panose="020B0604020202020204" pitchFamily="34" charset="0"/>
                  </a:rPr>
                  <a:t>Mois</a:t>
                </a:r>
                <a:endParaRPr lang="en-GB" sz="1400" dirty="0">
                  <a:solidFill>
                    <a:srgbClr val="4D4D4D"/>
                  </a:solidFill>
                  <a:latin typeface="Arial"/>
                  <a:cs typeface="Arial" panose="020B0604020202020204" pitchFamily="34" charset="0"/>
                </a:endParaRPr>
              </a:p>
            </p:txBody>
          </p:sp>
          <p:sp>
            <p:nvSpPr>
              <p:cNvPr id="22" name="TextBox 21">
                <a:extLst>
                  <a:ext uri="{FF2B5EF4-FFF2-40B4-BE49-F238E27FC236}">
                    <a16:creationId xmlns:a16="http://schemas.microsoft.com/office/drawing/2014/main" id="{1820EE46-7003-4B04-8231-1C7708A8A4ED}"/>
                  </a:ext>
                </a:extLst>
              </p:cNvPr>
              <p:cNvSpPr txBox="1"/>
              <p:nvPr/>
            </p:nvSpPr>
            <p:spPr>
              <a:xfrm>
                <a:off x="369601" y="2197940"/>
                <a:ext cx="660184" cy="266716"/>
              </a:xfrm>
              <a:prstGeom prst="rect">
                <a:avLst/>
              </a:prstGeom>
              <a:noFill/>
            </p:spPr>
            <p:txBody>
              <a:bodyPr wrap="none" rtlCol="0" anchor="ctr" anchorCtr="0">
                <a:spAutoFit/>
              </a:bodyPr>
              <a:lstStyle/>
              <a:p>
                <a:pPr algn="r" fontAlgn="auto">
                  <a:spcBef>
                    <a:spcPts val="0"/>
                  </a:spcBef>
                  <a:spcAft>
                    <a:spcPts val="0"/>
                  </a:spcAft>
                </a:pPr>
                <a:r>
                  <a:rPr lang="en-GB" sz="1400" dirty="0">
                    <a:solidFill>
                      <a:srgbClr val="4D4D4D"/>
                    </a:solidFill>
                    <a:latin typeface="Arial"/>
                    <a:cs typeface="Arial" panose="020B0604020202020204" pitchFamily="34" charset="0"/>
                  </a:rPr>
                  <a:t>100</a:t>
                </a:r>
              </a:p>
            </p:txBody>
          </p:sp>
          <p:sp>
            <p:nvSpPr>
              <p:cNvPr id="23" name="TextBox 22">
                <a:extLst>
                  <a:ext uri="{FF2B5EF4-FFF2-40B4-BE49-F238E27FC236}">
                    <a16:creationId xmlns:a16="http://schemas.microsoft.com/office/drawing/2014/main" id="{5BE664AD-01B3-4895-8EB7-52D6D3CAB42D}"/>
                  </a:ext>
                </a:extLst>
              </p:cNvPr>
              <p:cNvSpPr txBox="1"/>
              <p:nvPr/>
            </p:nvSpPr>
            <p:spPr>
              <a:xfrm>
                <a:off x="505501" y="2806033"/>
                <a:ext cx="524290" cy="266716"/>
              </a:xfrm>
              <a:prstGeom prst="rect">
                <a:avLst/>
              </a:prstGeom>
              <a:noFill/>
            </p:spPr>
            <p:txBody>
              <a:bodyPr wrap="none" rtlCol="0" anchor="ctr" anchorCtr="0">
                <a:spAutoFit/>
              </a:bodyPr>
              <a:lstStyle/>
              <a:p>
                <a:pPr algn="r" fontAlgn="auto">
                  <a:spcBef>
                    <a:spcPts val="0"/>
                  </a:spcBef>
                  <a:spcAft>
                    <a:spcPts val="0"/>
                  </a:spcAft>
                </a:pPr>
                <a:r>
                  <a:rPr lang="en-GB" sz="1400" dirty="0">
                    <a:solidFill>
                      <a:srgbClr val="4D4D4D"/>
                    </a:solidFill>
                    <a:latin typeface="Arial"/>
                    <a:cs typeface="Arial" panose="020B0604020202020204" pitchFamily="34" charset="0"/>
                  </a:rPr>
                  <a:t>75</a:t>
                </a:r>
              </a:p>
            </p:txBody>
          </p:sp>
          <p:sp>
            <p:nvSpPr>
              <p:cNvPr id="24" name="TextBox 23">
                <a:extLst>
                  <a:ext uri="{FF2B5EF4-FFF2-40B4-BE49-F238E27FC236}">
                    <a16:creationId xmlns:a16="http://schemas.microsoft.com/office/drawing/2014/main" id="{ABAB8112-6A4F-4CF4-BFB3-460EFFCEC9ED}"/>
                  </a:ext>
                </a:extLst>
              </p:cNvPr>
              <p:cNvSpPr txBox="1"/>
              <p:nvPr/>
            </p:nvSpPr>
            <p:spPr>
              <a:xfrm>
                <a:off x="505501" y="3435157"/>
                <a:ext cx="524290" cy="266716"/>
              </a:xfrm>
              <a:prstGeom prst="rect">
                <a:avLst/>
              </a:prstGeom>
              <a:noFill/>
            </p:spPr>
            <p:txBody>
              <a:bodyPr wrap="none" rtlCol="0" anchor="ctr" anchorCtr="0">
                <a:spAutoFit/>
              </a:bodyPr>
              <a:lstStyle/>
              <a:p>
                <a:pPr algn="r" fontAlgn="auto">
                  <a:spcBef>
                    <a:spcPts val="0"/>
                  </a:spcBef>
                  <a:spcAft>
                    <a:spcPts val="0"/>
                  </a:spcAft>
                </a:pPr>
                <a:r>
                  <a:rPr lang="en-GB" sz="1400" dirty="0">
                    <a:solidFill>
                      <a:srgbClr val="4D4D4D"/>
                    </a:solidFill>
                    <a:latin typeface="Arial"/>
                    <a:cs typeface="Arial" panose="020B0604020202020204" pitchFamily="34" charset="0"/>
                  </a:rPr>
                  <a:t>50</a:t>
                </a:r>
              </a:p>
            </p:txBody>
          </p:sp>
          <p:sp>
            <p:nvSpPr>
              <p:cNvPr id="25" name="TextBox 24">
                <a:extLst>
                  <a:ext uri="{FF2B5EF4-FFF2-40B4-BE49-F238E27FC236}">
                    <a16:creationId xmlns:a16="http://schemas.microsoft.com/office/drawing/2014/main" id="{5678E983-7682-4823-8670-524633C2C8C5}"/>
                  </a:ext>
                </a:extLst>
              </p:cNvPr>
              <p:cNvSpPr txBox="1"/>
              <p:nvPr/>
            </p:nvSpPr>
            <p:spPr>
              <a:xfrm>
                <a:off x="505501" y="4099244"/>
                <a:ext cx="524290" cy="266716"/>
              </a:xfrm>
              <a:prstGeom prst="rect">
                <a:avLst/>
              </a:prstGeom>
              <a:noFill/>
            </p:spPr>
            <p:txBody>
              <a:bodyPr wrap="none" rtlCol="0" anchor="ctr" anchorCtr="0">
                <a:spAutoFit/>
              </a:bodyPr>
              <a:lstStyle/>
              <a:p>
                <a:pPr algn="r" fontAlgn="auto">
                  <a:spcBef>
                    <a:spcPts val="0"/>
                  </a:spcBef>
                  <a:spcAft>
                    <a:spcPts val="0"/>
                  </a:spcAft>
                </a:pPr>
                <a:r>
                  <a:rPr lang="en-GB" sz="1400" dirty="0">
                    <a:solidFill>
                      <a:srgbClr val="4D4D4D"/>
                    </a:solidFill>
                    <a:latin typeface="Arial"/>
                    <a:cs typeface="Arial" panose="020B0604020202020204" pitchFamily="34" charset="0"/>
                  </a:rPr>
                  <a:t>25</a:t>
                </a:r>
              </a:p>
            </p:txBody>
          </p:sp>
          <p:sp>
            <p:nvSpPr>
              <p:cNvPr id="26" name="TextBox 25">
                <a:extLst>
                  <a:ext uri="{FF2B5EF4-FFF2-40B4-BE49-F238E27FC236}">
                    <a16:creationId xmlns:a16="http://schemas.microsoft.com/office/drawing/2014/main" id="{05A0464F-42CF-4E02-B478-816DF7829327}"/>
                  </a:ext>
                </a:extLst>
              </p:cNvPr>
              <p:cNvSpPr txBox="1"/>
              <p:nvPr/>
            </p:nvSpPr>
            <p:spPr>
              <a:xfrm>
                <a:off x="641402" y="4748442"/>
                <a:ext cx="388395" cy="266716"/>
              </a:xfrm>
              <a:prstGeom prst="rect">
                <a:avLst/>
              </a:prstGeom>
              <a:noFill/>
            </p:spPr>
            <p:txBody>
              <a:bodyPr wrap="none" rtlCol="0" anchor="ctr" anchorCtr="0">
                <a:spAutoFit/>
              </a:bodyPr>
              <a:lstStyle/>
              <a:p>
                <a:pPr algn="r" fontAlgn="auto">
                  <a:spcBef>
                    <a:spcPts val="0"/>
                  </a:spcBef>
                  <a:spcAft>
                    <a:spcPts val="0"/>
                  </a:spcAft>
                </a:pPr>
                <a:r>
                  <a:rPr lang="en-GB" sz="1400" dirty="0">
                    <a:solidFill>
                      <a:srgbClr val="4D4D4D"/>
                    </a:solidFill>
                    <a:latin typeface="Arial"/>
                    <a:cs typeface="Arial" panose="020B0604020202020204" pitchFamily="34" charset="0"/>
                  </a:rPr>
                  <a:t>0</a:t>
                </a:r>
              </a:p>
            </p:txBody>
          </p:sp>
          <p:grpSp>
            <p:nvGrpSpPr>
              <p:cNvPr id="27" name="Group 26">
                <a:extLst>
                  <a:ext uri="{FF2B5EF4-FFF2-40B4-BE49-F238E27FC236}">
                    <a16:creationId xmlns:a16="http://schemas.microsoft.com/office/drawing/2014/main" id="{2BE378E1-96E0-42F3-B719-DB5EE81286E8}"/>
                  </a:ext>
                </a:extLst>
              </p:cNvPr>
              <p:cNvGrpSpPr/>
              <p:nvPr/>
            </p:nvGrpSpPr>
            <p:grpSpPr>
              <a:xfrm>
                <a:off x="1086659" y="4920702"/>
                <a:ext cx="507094" cy="871827"/>
                <a:chOff x="904356" y="4920702"/>
                <a:chExt cx="423391" cy="871827"/>
              </a:xfrm>
            </p:grpSpPr>
            <p:sp>
              <p:nvSpPr>
                <p:cNvPr id="50" name="Line 21">
                  <a:extLst>
                    <a:ext uri="{FF2B5EF4-FFF2-40B4-BE49-F238E27FC236}">
                      <a16:creationId xmlns:a16="http://schemas.microsoft.com/office/drawing/2014/main" id="{67D82CE5-0C84-4CBE-BAD9-CA7C192C1712}"/>
                    </a:ext>
                  </a:extLst>
                </p:cNvPr>
                <p:cNvSpPr>
                  <a:spLocks noChangeShapeType="1"/>
                </p:cNvSpPr>
                <p:nvPr/>
              </p:nvSpPr>
              <p:spPr bwMode="auto">
                <a:xfrm>
                  <a:off x="1108822"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panose="020B0604020202020204" pitchFamily="34" charset="0"/>
                  </a:endParaRPr>
                </a:p>
              </p:txBody>
            </p:sp>
            <p:sp>
              <p:nvSpPr>
                <p:cNvPr id="51" name="TextBox 50">
                  <a:extLst>
                    <a:ext uri="{FF2B5EF4-FFF2-40B4-BE49-F238E27FC236}">
                      <a16:creationId xmlns:a16="http://schemas.microsoft.com/office/drawing/2014/main" id="{1198A430-57C6-4A88-A543-559FC5BD392B}"/>
                    </a:ext>
                  </a:extLst>
                </p:cNvPr>
                <p:cNvSpPr txBox="1"/>
                <p:nvPr/>
              </p:nvSpPr>
              <p:spPr>
                <a:xfrm>
                  <a:off x="904356" y="4982720"/>
                  <a:ext cx="423391"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0</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ctr" fontAlgn="auto">
                    <a:spcBef>
                      <a:spcPts val="0"/>
                    </a:spcBef>
                    <a:spcAft>
                      <a:spcPts val="0"/>
                    </a:spcAft>
                  </a:pPr>
                  <a:r>
                    <a:rPr lang="en-GB" sz="1400" dirty="0">
                      <a:solidFill>
                        <a:srgbClr val="B60D27"/>
                      </a:solidFill>
                      <a:latin typeface="Arial"/>
                      <a:cs typeface="Arial" panose="020B0604020202020204" pitchFamily="34" charset="0"/>
                    </a:rPr>
                    <a:t>340</a:t>
                  </a:r>
                </a:p>
                <a:p>
                  <a:pPr algn="ctr" fontAlgn="auto">
                    <a:spcBef>
                      <a:spcPts val="0"/>
                    </a:spcBef>
                    <a:spcAft>
                      <a:spcPts val="0"/>
                    </a:spcAft>
                  </a:pPr>
                  <a:r>
                    <a:rPr lang="en-GB" sz="1400" dirty="0">
                      <a:solidFill>
                        <a:srgbClr val="B2C0EC"/>
                      </a:solidFill>
                      <a:latin typeface="Arial"/>
                      <a:cs typeface="Arial" panose="020B0604020202020204" pitchFamily="34" charset="0"/>
                    </a:rPr>
                    <a:t>339</a:t>
                  </a:r>
                </a:p>
              </p:txBody>
            </p:sp>
          </p:grpSp>
          <p:grpSp>
            <p:nvGrpSpPr>
              <p:cNvPr id="28" name="Group 27">
                <a:extLst>
                  <a:ext uri="{FF2B5EF4-FFF2-40B4-BE49-F238E27FC236}">
                    <a16:creationId xmlns:a16="http://schemas.microsoft.com/office/drawing/2014/main" id="{97A1957C-FDA4-4479-BEF4-3403B6D0893F}"/>
                  </a:ext>
                </a:extLst>
              </p:cNvPr>
              <p:cNvGrpSpPr/>
              <p:nvPr/>
            </p:nvGrpSpPr>
            <p:grpSpPr>
              <a:xfrm>
                <a:off x="1984384" y="4920702"/>
                <a:ext cx="507097" cy="871827"/>
                <a:chOff x="225157" y="4920702"/>
                <a:chExt cx="423404" cy="871827"/>
              </a:xfrm>
            </p:grpSpPr>
            <p:sp>
              <p:nvSpPr>
                <p:cNvPr id="48" name="Line 21">
                  <a:extLst>
                    <a:ext uri="{FF2B5EF4-FFF2-40B4-BE49-F238E27FC236}">
                      <a16:creationId xmlns:a16="http://schemas.microsoft.com/office/drawing/2014/main" id="{4B3E9C03-91ED-419D-A59F-09A40A1C3993}"/>
                    </a:ext>
                  </a:extLst>
                </p:cNvPr>
                <p:cNvSpPr>
                  <a:spLocks noChangeShapeType="1"/>
                </p:cNvSpPr>
                <p:nvPr/>
              </p:nvSpPr>
              <p:spPr bwMode="auto">
                <a:xfrm>
                  <a:off x="441361"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panose="020B0604020202020204" pitchFamily="34" charset="0"/>
                  </a:endParaRPr>
                </a:p>
              </p:txBody>
            </p:sp>
            <p:sp>
              <p:nvSpPr>
                <p:cNvPr id="49" name="TextBox 48">
                  <a:extLst>
                    <a:ext uri="{FF2B5EF4-FFF2-40B4-BE49-F238E27FC236}">
                      <a16:creationId xmlns:a16="http://schemas.microsoft.com/office/drawing/2014/main" id="{EB39E2A9-49C4-4264-9C28-7E4F7C1CE47B}"/>
                    </a:ext>
                  </a:extLst>
                </p:cNvPr>
                <p:cNvSpPr txBox="1"/>
                <p:nvPr/>
              </p:nvSpPr>
              <p:spPr>
                <a:xfrm>
                  <a:off x="225157" y="4982720"/>
                  <a:ext cx="423404"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5</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ctr" fontAlgn="auto">
                    <a:spcBef>
                      <a:spcPts val="0"/>
                    </a:spcBef>
                    <a:spcAft>
                      <a:spcPts val="0"/>
                    </a:spcAft>
                  </a:pPr>
                  <a:r>
                    <a:rPr lang="en-GB" sz="1400" dirty="0">
                      <a:solidFill>
                        <a:srgbClr val="B60D27"/>
                      </a:solidFill>
                      <a:latin typeface="Arial"/>
                      <a:cs typeface="Arial" panose="020B0604020202020204" pitchFamily="34" charset="0"/>
                    </a:rPr>
                    <a:t>292</a:t>
                  </a:r>
                </a:p>
                <a:p>
                  <a:pPr algn="ctr" fontAlgn="auto">
                    <a:spcBef>
                      <a:spcPts val="0"/>
                    </a:spcBef>
                    <a:spcAft>
                      <a:spcPts val="0"/>
                    </a:spcAft>
                  </a:pPr>
                  <a:r>
                    <a:rPr lang="en-GB" sz="1400" dirty="0">
                      <a:solidFill>
                        <a:srgbClr val="B2C0EC"/>
                      </a:solidFill>
                      <a:latin typeface="Arial"/>
                      <a:cs typeface="Arial" panose="020B0604020202020204" pitchFamily="34" charset="0"/>
                    </a:rPr>
                    <a:t>301</a:t>
                  </a:r>
                </a:p>
              </p:txBody>
            </p:sp>
          </p:grpSp>
          <p:grpSp>
            <p:nvGrpSpPr>
              <p:cNvPr id="29" name="Group 28">
                <a:extLst>
                  <a:ext uri="{FF2B5EF4-FFF2-40B4-BE49-F238E27FC236}">
                    <a16:creationId xmlns:a16="http://schemas.microsoft.com/office/drawing/2014/main" id="{C8AD4D3E-F85B-45B7-82BB-DF9743EC4B50}"/>
                  </a:ext>
                </a:extLst>
              </p:cNvPr>
              <p:cNvGrpSpPr/>
              <p:nvPr/>
            </p:nvGrpSpPr>
            <p:grpSpPr>
              <a:xfrm>
                <a:off x="2955339" y="4920702"/>
                <a:ext cx="507093" cy="871827"/>
                <a:chOff x="83312" y="4920702"/>
                <a:chExt cx="423395" cy="871827"/>
              </a:xfrm>
            </p:grpSpPr>
            <p:sp>
              <p:nvSpPr>
                <p:cNvPr id="46" name="Line 21">
                  <a:extLst>
                    <a:ext uri="{FF2B5EF4-FFF2-40B4-BE49-F238E27FC236}">
                      <a16:creationId xmlns:a16="http://schemas.microsoft.com/office/drawing/2014/main" id="{61BFD74F-4F6D-416C-8D51-517F29E1A3D8}"/>
                    </a:ext>
                  </a:extLst>
                </p:cNvPr>
                <p:cNvSpPr>
                  <a:spLocks noChangeShapeType="1"/>
                </p:cNvSpPr>
                <p:nvPr/>
              </p:nvSpPr>
              <p:spPr bwMode="auto">
                <a:xfrm>
                  <a:off x="287789"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panose="020B0604020202020204" pitchFamily="34" charset="0"/>
                  </a:endParaRPr>
                </a:p>
              </p:txBody>
            </p:sp>
            <p:sp>
              <p:nvSpPr>
                <p:cNvPr id="47" name="TextBox 46">
                  <a:extLst>
                    <a:ext uri="{FF2B5EF4-FFF2-40B4-BE49-F238E27FC236}">
                      <a16:creationId xmlns:a16="http://schemas.microsoft.com/office/drawing/2014/main" id="{29D6054E-9398-432A-8A78-D699FAAACCA7}"/>
                    </a:ext>
                  </a:extLst>
                </p:cNvPr>
                <p:cNvSpPr txBox="1"/>
                <p:nvPr/>
              </p:nvSpPr>
              <p:spPr>
                <a:xfrm>
                  <a:off x="83312" y="4982720"/>
                  <a:ext cx="423395"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10</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ctr" fontAlgn="auto">
                    <a:spcBef>
                      <a:spcPts val="0"/>
                    </a:spcBef>
                    <a:spcAft>
                      <a:spcPts val="0"/>
                    </a:spcAft>
                  </a:pPr>
                  <a:r>
                    <a:rPr lang="en-GB" sz="1400" dirty="0">
                      <a:solidFill>
                        <a:srgbClr val="B60D27"/>
                      </a:solidFill>
                      <a:latin typeface="Arial"/>
                      <a:cs typeface="Arial" panose="020B0604020202020204" pitchFamily="34" charset="0"/>
                    </a:rPr>
                    <a:t>160</a:t>
                  </a:r>
                </a:p>
                <a:p>
                  <a:pPr algn="ctr" fontAlgn="auto">
                    <a:spcBef>
                      <a:spcPts val="0"/>
                    </a:spcBef>
                    <a:spcAft>
                      <a:spcPts val="0"/>
                    </a:spcAft>
                  </a:pPr>
                  <a:r>
                    <a:rPr lang="en-GB" sz="1400" dirty="0">
                      <a:solidFill>
                        <a:srgbClr val="B2C0EC"/>
                      </a:solidFill>
                      <a:latin typeface="Arial"/>
                      <a:cs typeface="Arial" panose="020B0604020202020204" pitchFamily="34" charset="0"/>
                    </a:rPr>
                    <a:t>207</a:t>
                  </a:r>
                </a:p>
              </p:txBody>
            </p:sp>
          </p:grpSp>
          <p:grpSp>
            <p:nvGrpSpPr>
              <p:cNvPr id="30" name="Group 29">
                <a:extLst>
                  <a:ext uri="{FF2B5EF4-FFF2-40B4-BE49-F238E27FC236}">
                    <a16:creationId xmlns:a16="http://schemas.microsoft.com/office/drawing/2014/main" id="{880E2D11-C3A8-4C7F-9C7A-D0171763CADB}"/>
                  </a:ext>
                </a:extLst>
              </p:cNvPr>
              <p:cNvGrpSpPr/>
              <p:nvPr/>
            </p:nvGrpSpPr>
            <p:grpSpPr>
              <a:xfrm>
                <a:off x="3880221" y="4920702"/>
                <a:ext cx="507094" cy="871827"/>
                <a:chOff x="360258" y="4920702"/>
                <a:chExt cx="423394" cy="871827"/>
              </a:xfrm>
            </p:grpSpPr>
            <p:sp>
              <p:nvSpPr>
                <p:cNvPr id="44" name="Line 21">
                  <a:extLst>
                    <a:ext uri="{FF2B5EF4-FFF2-40B4-BE49-F238E27FC236}">
                      <a16:creationId xmlns:a16="http://schemas.microsoft.com/office/drawing/2014/main" id="{801413E9-64E3-43BB-A882-523F8E00822F}"/>
                    </a:ext>
                  </a:extLst>
                </p:cNvPr>
                <p:cNvSpPr>
                  <a:spLocks noChangeShapeType="1"/>
                </p:cNvSpPr>
                <p:nvPr/>
              </p:nvSpPr>
              <p:spPr bwMode="auto">
                <a:xfrm>
                  <a:off x="564733"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panose="020B0604020202020204" pitchFamily="34" charset="0"/>
                  </a:endParaRPr>
                </a:p>
              </p:txBody>
            </p:sp>
            <p:sp>
              <p:nvSpPr>
                <p:cNvPr id="45" name="TextBox 44">
                  <a:extLst>
                    <a:ext uri="{FF2B5EF4-FFF2-40B4-BE49-F238E27FC236}">
                      <a16:creationId xmlns:a16="http://schemas.microsoft.com/office/drawing/2014/main" id="{C0330725-F466-4171-8C5A-2E4257064048}"/>
                    </a:ext>
                  </a:extLst>
                </p:cNvPr>
                <p:cNvSpPr txBox="1"/>
                <p:nvPr/>
              </p:nvSpPr>
              <p:spPr>
                <a:xfrm>
                  <a:off x="360258" y="4982720"/>
                  <a:ext cx="423394"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15</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ctr" fontAlgn="auto">
                    <a:spcBef>
                      <a:spcPts val="0"/>
                    </a:spcBef>
                    <a:spcAft>
                      <a:spcPts val="0"/>
                    </a:spcAft>
                  </a:pPr>
                  <a:r>
                    <a:rPr lang="en-GB" sz="1400" dirty="0">
                      <a:solidFill>
                        <a:srgbClr val="B60D27"/>
                      </a:solidFill>
                      <a:latin typeface="Arial"/>
                      <a:cs typeface="Arial" panose="020B0604020202020204" pitchFamily="34" charset="0"/>
                    </a:rPr>
                    <a:t>90</a:t>
                  </a:r>
                </a:p>
                <a:p>
                  <a:pPr algn="ctr" fontAlgn="auto">
                    <a:spcBef>
                      <a:spcPts val="0"/>
                    </a:spcBef>
                    <a:spcAft>
                      <a:spcPts val="0"/>
                    </a:spcAft>
                  </a:pPr>
                  <a:r>
                    <a:rPr lang="en-GB" sz="1400" dirty="0">
                      <a:solidFill>
                        <a:srgbClr val="B2C0EC"/>
                      </a:solidFill>
                      <a:latin typeface="Arial"/>
                      <a:cs typeface="Arial" panose="020B0604020202020204" pitchFamily="34" charset="0"/>
                    </a:rPr>
                    <a:t>123</a:t>
                  </a:r>
                </a:p>
              </p:txBody>
            </p:sp>
          </p:grpSp>
          <p:grpSp>
            <p:nvGrpSpPr>
              <p:cNvPr id="31" name="Group 30">
                <a:extLst>
                  <a:ext uri="{FF2B5EF4-FFF2-40B4-BE49-F238E27FC236}">
                    <a16:creationId xmlns:a16="http://schemas.microsoft.com/office/drawing/2014/main" id="{03031F18-94D6-401A-87F6-BA75DA1AC4D6}"/>
                  </a:ext>
                </a:extLst>
              </p:cNvPr>
              <p:cNvGrpSpPr/>
              <p:nvPr/>
            </p:nvGrpSpPr>
            <p:grpSpPr>
              <a:xfrm>
                <a:off x="4849053" y="4920702"/>
                <a:ext cx="390924" cy="871827"/>
                <a:chOff x="203917" y="4920702"/>
                <a:chExt cx="326395" cy="871827"/>
              </a:xfrm>
            </p:grpSpPr>
            <p:sp>
              <p:nvSpPr>
                <p:cNvPr id="42" name="Line 21">
                  <a:extLst>
                    <a:ext uri="{FF2B5EF4-FFF2-40B4-BE49-F238E27FC236}">
                      <a16:creationId xmlns:a16="http://schemas.microsoft.com/office/drawing/2014/main" id="{DC149C4D-4C7A-4C27-AAF5-DE95718C2EEC}"/>
                    </a:ext>
                  </a:extLst>
                </p:cNvPr>
                <p:cNvSpPr>
                  <a:spLocks noChangeShapeType="1"/>
                </p:cNvSpPr>
                <p:nvPr/>
              </p:nvSpPr>
              <p:spPr bwMode="auto">
                <a:xfrm>
                  <a:off x="359883"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panose="020B0604020202020204" pitchFamily="34" charset="0"/>
                  </a:endParaRPr>
                </a:p>
              </p:txBody>
            </p:sp>
            <p:sp>
              <p:nvSpPr>
                <p:cNvPr id="43" name="TextBox 42">
                  <a:extLst>
                    <a:ext uri="{FF2B5EF4-FFF2-40B4-BE49-F238E27FC236}">
                      <a16:creationId xmlns:a16="http://schemas.microsoft.com/office/drawing/2014/main" id="{62FE84E8-3F7B-4DE8-A870-D668A41ACD1C}"/>
                    </a:ext>
                  </a:extLst>
                </p:cNvPr>
                <p:cNvSpPr txBox="1"/>
                <p:nvPr/>
              </p:nvSpPr>
              <p:spPr>
                <a:xfrm>
                  <a:off x="203917" y="4982720"/>
                  <a:ext cx="326395"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20</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r" fontAlgn="auto">
                    <a:spcBef>
                      <a:spcPts val="0"/>
                    </a:spcBef>
                    <a:spcAft>
                      <a:spcPts val="0"/>
                    </a:spcAft>
                  </a:pPr>
                  <a:r>
                    <a:rPr lang="en-GB" sz="1400" dirty="0">
                      <a:solidFill>
                        <a:srgbClr val="B60D27"/>
                      </a:solidFill>
                      <a:latin typeface="Arial"/>
                      <a:cs typeface="Arial" panose="020B0604020202020204" pitchFamily="34" charset="0"/>
                    </a:rPr>
                    <a:t>43</a:t>
                  </a:r>
                </a:p>
                <a:p>
                  <a:pPr algn="r" fontAlgn="auto">
                    <a:spcBef>
                      <a:spcPts val="0"/>
                    </a:spcBef>
                    <a:spcAft>
                      <a:spcPts val="0"/>
                    </a:spcAft>
                  </a:pPr>
                  <a:r>
                    <a:rPr lang="en-GB" sz="1400" dirty="0">
                      <a:solidFill>
                        <a:srgbClr val="B2C0EC"/>
                      </a:solidFill>
                      <a:latin typeface="Arial"/>
                      <a:cs typeface="Arial" panose="020B0604020202020204" pitchFamily="34" charset="0"/>
                    </a:rPr>
                    <a:t>81</a:t>
                  </a:r>
                </a:p>
              </p:txBody>
            </p:sp>
          </p:grpSp>
          <p:grpSp>
            <p:nvGrpSpPr>
              <p:cNvPr id="32" name="Group 31">
                <a:extLst>
                  <a:ext uri="{FF2B5EF4-FFF2-40B4-BE49-F238E27FC236}">
                    <a16:creationId xmlns:a16="http://schemas.microsoft.com/office/drawing/2014/main" id="{19BB2E8E-A163-4864-966E-4AEC6094C2A1}"/>
                  </a:ext>
                </a:extLst>
              </p:cNvPr>
              <p:cNvGrpSpPr/>
              <p:nvPr/>
            </p:nvGrpSpPr>
            <p:grpSpPr>
              <a:xfrm>
                <a:off x="5765105" y="4920702"/>
                <a:ext cx="371198" cy="871827"/>
                <a:chOff x="28939" y="4920702"/>
                <a:chExt cx="309930" cy="871827"/>
              </a:xfrm>
            </p:grpSpPr>
            <p:sp>
              <p:nvSpPr>
                <p:cNvPr id="40" name="Line 19">
                  <a:extLst>
                    <a:ext uri="{FF2B5EF4-FFF2-40B4-BE49-F238E27FC236}">
                      <a16:creationId xmlns:a16="http://schemas.microsoft.com/office/drawing/2014/main" id="{184BB8F9-BB2F-45D7-A3B9-C99ECC25EDF3}"/>
                    </a:ext>
                  </a:extLst>
                </p:cNvPr>
                <p:cNvSpPr>
                  <a:spLocks noChangeShapeType="1"/>
                </p:cNvSpPr>
                <p:nvPr/>
              </p:nvSpPr>
              <p:spPr bwMode="auto">
                <a:xfrm>
                  <a:off x="183908"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41" name="TextBox 40">
                  <a:extLst>
                    <a:ext uri="{FF2B5EF4-FFF2-40B4-BE49-F238E27FC236}">
                      <a16:creationId xmlns:a16="http://schemas.microsoft.com/office/drawing/2014/main" id="{2131B352-E11B-4335-88B2-D4DF1AF8D2EC}"/>
                    </a:ext>
                  </a:extLst>
                </p:cNvPr>
                <p:cNvSpPr txBox="1"/>
                <p:nvPr/>
              </p:nvSpPr>
              <p:spPr>
                <a:xfrm>
                  <a:off x="28939" y="4982720"/>
                  <a:ext cx="309930"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25</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r" fontAlgn="auto">
                    <a:spcBef>
                      <a:spcPts val="0"/>
                    </a:spcBef>
                    <a:spcAft>
                      <a:spcPts val="0"/>
                    </a:spcAft>
                  </a:pPr>
                  <a:r>
                    <a:rPr lang="en-GB" sz="1400" dirty="0">
                      <a:solidFill>
                        <a:srgbClr val="B60D27"/>
                      </a:solidFill>
                      <a:latin typeface="Arial"/>
                      <a:cs typeface="Arial" panose="020B0604020202020204" pitchFamily="34" charset="0"/>
                    </a:rPr>
                    <a:t>28</a:t>
                  </a:r>
                </a:p>
                <a:p>
                  <a:pPr algn="r" fontAlgn="auto">
                    <a:spcBef>
                      <a:spcPts val="0"/>
                    </a:spcBef>
                    <a:spcAft>
                      <a:spcPts val="0"/>
                    </a:spcAft>
                  </a:pPr>
                  <a:r>
                    <a:rPr lang="en-GB" sz="1400" dirty="0">
                      <a:solidFill>
                        <a:srgbClr val="B2C0EC"/>
                      </a:solidFill>
                      <a:latin typeface="Arial"/>
                      <a:cs typeface="Arial" panose="020B0604020202020204" pitchFamily="34" charset="0"/>
                    </a:rPr>
                    <a:t>45</a:t>
                  </a:r>
                </a:p>
              </p:txBody>
            </p:sp>
          </p:grpSp>
          <p:grpSp>
            <p:nvGrpSpPr>
              <p:cNvPr id="33" name="Group 32">
                <a:extLst>
                  <a:ext uri="{FF2B5EF4-FFF2-40B4-BE49-F238E27FC236}">
                    <a16:creationId xmlns:a16="http://schemas.microsoft.com/office/drawing/2014/main" id="{7FE28072-8BC1-42EE-AF27-FABB6E9B64FD}"/>
                  </a:ext>
                </a:extLst>
              </p:cNvPr>
              <p:cNvGrpSpPr/>
              <p:nvPr/>
            </p:nvGrpSpPr>
            <p:grpSpPr>
              <a:xfrm>
                <a:off x="6657763" y="4920702"/>
                <a:ext cx="1273539" cy="878697"/>
                <a:chOff x="278960" y="4920702"/>
                <a:chExt cx="1063333" cy="878697"/>
              </a:xfrm>
            </p:grpSpPr>
            <p:sp>
              <p:nvSpPr>
                <p:cNvPr id="36" name="Line 19">
                  <a:extLst>
                    <a:ext uri="{FF2B5EF4-FFF2-40B4-BE49-F238E27FC236}">
                      <a16:creationId xmlns:a16="http://schemas.microsoft.com/office/drawing/2014/main" id="{9AF8381B-AD90-4457-A7FE-9354B15590F1}"/>
                    </a:ext>
                  </a:extLst>
                </p:cNvPr>
                <p:cNvSpPr>
                  <a:spLocks noChangeShapeType="1"/>
                </p:cNvSpPr>
                <p:nvPr/>
              </p:nvSpPr>
              <p:spPr bwMode="auto">
                <a:xfrm>
                  <a:off x="433928"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37" name="TextBox 36">
                  <a:extLst>
                    <a:ext uri="{FF2B5EF4-FFF2-40B4-BE49-F238E27FC236}">
                      <a16:creationId xmlns:a16="http://schemas.microsoft.com/office/drawing/2014/main" id="{C556140A-7A22-4333-9413-4587E54A7174}"/>
                    </a:ext>
                  </a:extLst>
                </p:cNvPr>
                <p:cNvSpPr txBox="1"/>
                <p:nvPr/>
              </p:nvSpPr>
              <p:spPr>
                <a:xfrm>
                  <a:off x="278960" y="4982720"/>
                  <a:ext cx="309930"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30</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ctr" fontAlgn="auto">
                    <a:spcBef>
                      <a:spcPts val="0"/>
                    </a:spcBef>
                    <a:spcAft>
                      <a:spcPts val="0"/>
                    </a:spcAft>
                  </a:pPr>
                  <a:r>
                    <a:rPr lang="en-GB" sz="1400" dirty="0">
                      <a:solidFill>
                        <a:srgbClr val="B60D27"/>
                      </a:solidFill>
                      <a:latin typeface="Arial"/>
                      <a:cs typeface="Arial" panose="020B0604020202020204" pitchFamily="34" charset="0"/>
                    </a:rPr>
                    <a:t>13</a:t>
                  </a:r>
                </a:p>
                <a:p>
                  <a:pPr algn="ctr" fontAlgn="auto">
                    <a:spcBef>
                      <a:spcPts val="0"/>
                    </a:spcBef>
                    <a:spcAft>
                      <a:spcPts val="0"/>
                    </a:spcAft>
                  </a:pPr>
                  <a:r>
                    <a:rPr lang="en-GB" sz="1400" dirty="0">
                      <a:solidFill>
                        <a:srgbClr val="B2C0EC"/>
                      </a:solidFill>
                      <a:latin typeface="Arial"/>
                      <a:cs typeface="Arial" panose="020B0604020202020204" pitchFamily="34" charset="0"/>
                    </a:rPr>
                    <a:t>24</a:t>
                  </a:r>
                </a:p>
              </p:txBody>
            </p:sp>
            <p:sp>
              <p:nvSpPr>
                <p:cNvPr id="38" name="Line 19">
                  <a:extLst>
                    <a:ext uri="{FF2B5EF4-FFF2-40B4-BE49-F238E27FC236}">
                      <a16:creationId xmlns:a16="http://schemas.microsoft.com/office/drawing/2014/main" id="{8822AF9A-7975-4F45-8240-36A02EC746D9}"/>
                    </a:ext>
                  </a:extLst>
                </p:cNvPr>
                <p:cNvSpPr>
                  <a:spLocks noChangeShapeType="1"/>
                </p:cNvSpPr>
                <p:nvPr/>
              </p:nvSpPr>
              <p:spPr bwMode="auto">
                <a:xfrm>
                  <a:off x="1187329" y="492757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a:cs typeface="Arial"/>
                  </a:endParaRPr>
                </a:p>
              </p:txBody>
            </p:sp>
            <p:sp>
              <p:nvSpPr>
                <p:cNvPr id="39" name="TextBox 38">
                  <a:extLst>
                    <a:ext uri="{FF2B5EF4-FFF2-40B4-BE49-F238E27FC236}">
                      <a16:creationId xmlns:a16="http://schemas.microsoft.com/office/drawing/2014/main" id="{B71DD32C-2D5D-4C45-B9E1-5B4AE448A62B}"/>
                    </a:ext>
                  </a:extLst>
                </p:cNvPr>
                <p:cNvSpPr txBox="1"/>
                <p:nvPr/>
              </p:nvSpPr>
              <p:spPr>
                <a:xfrm>
                  <a:off x="1032364" y="4989590"/>
                  <a:ext cx="309929" cy="809809"/>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en-GB" sz="1400" dirty="0">
                      <a:solidFill>
                        <a:srgbClr val="4D4D4D"/>
                      </a:solidFill>
                      <a:latin typeface="Arial"/>
                      <a:cs typeface="Arial" panose="020B0604020202020204" pitchFamily="34" charset="0"/>
                    </a:rPr>
                    <a:t>35</a:t>
                  </a:r>
                </a:p>
                <a:p>
                  <a:pPr algn="ctr" fontAlgn="auto">
                    <a:spcBef>
                      <a:spcPts val="0"/>
                    </a:spcBef>
                    <a:spcAft>
                      <a:spcPts val="0"/>
                    </a:spcAft>
                  </a:pPr>
                  <a:endParaRPr lang="en-GB" sz="1400" dirty="0">
                    <a:solidFill>
                      <a:srgbClr val="000000"/>
                    </a:solidFill>
                    <a:latin typeface="Arial"/>
                    <a:cs typeface="Arial" panose="020B0604020202020204" pitchFamily="34" charset="0"/>
                  </a:endParaRPr>
                </a:p>
                <a:p>
                  <a:pPr algn="r" fontAlgn="auto">
                    <a:spcBef>
                      <a:spcPts val="0"/>
                    </a:spcBef>
                    <a:spcAft>
                      <a:spcPts val="0"/>
                    </a:spcAft>
                  </a:pPr>
                  <a:r>
                    <a:rPr lang="en-GB" sz="1400" dirty="0">
                      <a:solidFill>
                        <a:srgbClr val="B60D27"/>
                      </a:solidFill>
                      <a:latin typeface="Arial"/>
                      <a:cs typeface="Arial" panose="020B0604020202020204" pitchFamily="34" charset="0"/>
                    </a:rPr>
                    <a:t>4</a:t>
                  </a:r>
                </a:p>
                <a:p>
                  <a:pPr algn="r" fontAlgn="auto">
                    <a:spcBef>
                      <a:spcPts val="0"/>
                    </a:spcBef>
                    <a:spcAft>
                      <a:spcPts val="0"/>
                    </a:spcAft>
                  </a:pPr>
                  <a:r>
                    <a:rPr lang="en-GB" sz="1400" dirty="0">
                      <a:solidFill>
                        <a:srgbClr val="B2C0EC"/>
                      </a:solidFill>
                      <a:latin typeface="Arial"/>
                      <a:cs typeface="Arial" panose="020B0604020202020204" pitchFamily="34" charset="0"/>
                    </a:rPr>
                    <a:t>13</a:t>
                  </a:r>
                </a:p>
              </p:txBody>
            </p:sp>
          </p:grpSp>
          <p:sp>
            <p:nvSpPr>
              <p:cNvPr id="35" name="TextBox 34">
                <a:extLst>
                  <a:ext uri="{FF2B5EF4-FFF2-40B4-BE49-F238E27FC236}">
                    <a16:creationId xmlns:a16="http://schemas.microsoft.com/office/drawing/2014/main" id="{E3824C0E-6AA2-4829-93C0-2CE4537B02A9}"/>
                  </a:ext>
                </a:extLst>
              </p:cNvPr>
              <p:cNvSpPr txBox="1"/>
              <p:nvPr/>
            </p:nvSpPr>
            <p:spPr>
              <a:xfrm>
                <a:off x="1678328" y="4499173"/>
                <a:ext cx="3294787" cy="453417"/>
              </a:xfrm>
              <a:prstGeom prst="rect">
                <a:avLst/>
              </a:prstGeom>
              <a:noFill/>
            </p:spPr>
            <p:txBody>
              <a:bodyPr wrap="none" rtlCol="0">
                <a:spAutoFit/>
              </a:bodyPr>
              <a:lstStyle/>
              <a:p>
                <a:r>
                  <a:rPr lang="en-GB" sz="1400" dirty="0">
                    <a:solidFill>
                      <a:srgbClr val="B60D27"/>
                    </a:solidFill>
                    <a:latin typeface="Arial"/>
                    <a:cs typeface="Arial" panose="020B0604020202020204" pitchFamily="34" charset="0"/>
                  </a:rPr>
                  <a:t>bévacizumab + FOLFOX</a:t>
                </a:r>
              </a:p>
              <a:p>
                <a:r>
                  <a:rPr lang="en-GB" sz="1400" dirty="0">
                    <a:solidFill>
                      <a:schemeClr val="accent2"/>
                    </a:solidFill>
                    <a:latin typeface="Arial"/>
                    <a:cs typeface="Arial" panose="020B0604020202020204" pitchFamily="34" charset="0"/>
                  </a:rPr>
                  <a:t>bévacizumab + FOLFOXIRI</a:t>
                </a:r>
              </a:p>
            </p:txBody>
          </p:sp>
        </p:grpSp>
        <p:sp>
          <p:nvSpPr>
            <p:cNvPr id="9" name="TextBox 8">
              <a:extLst>
                <a:ext uri="{FF2B5EF4-FFF2-40B4-BE49-F238E27FC236}">
                  <a16:creationId xmlns:a16="http://schemas.microsoft.com/office/drawing/2014/main" id="{B0556A5A-12C7-49C9-B6BE-47BEDFDE117A}"/>
                </a:ext>
              </a:extLst>
            </p:cNvPr>
            <p:cNvSpPr txBox="1"/>
            <p:nvPr/>
          </p:nvSpPr>
          <p:spPr>
            <a:xfrm>
              <a:off x="6588574" y="3032405"/>
              <a:ext cx="5016776" cy="281123"/>
            </a:xfrm>
            <a:prstGeom prst="rect">
              <a:avLst/>
            </a:prstGeom>
            <a:noFill/>
          </p:spPr>
          <p:txBody>
            <a:bodyPr wrap="square" rtlCol="0">
              <a:spAutoFit/>
            </a:bodyPr>
            <a:lstStyle/>
            <a:p>
              <a:pPr fontAlgn="auto">
                <a:spcBef>
                  <a:spcPts val="0"/>
                </a:spcBef>
                <a:spcAft>
                  <a:spcPts val="0"/>
                </a:spcAft>
              </a:pPr>
              <a:r>
                <a:rPr lang="en-GB" sz="1400" dirty="0">
                  <a:solidFill>
                    <a:srgbClr val="4D4D4D"/>
                  </a:solidFill>
                  <a:latin typeface="Arial"/>
                  <a:cs typeface="Arial"/>
                </a:rPr>
                <a:t>HR 0,75 (IC95% 0,63 - 0,88); p&lt;0,001</a:t>
              </a:r>
            </a:p>
          </p:txBody>
        </p:sp>
        <p:cxnSp>
          <p:nvCxnSpPr>
            <p:cNvPr id="10" name="Straight Connector 9">
              <a:extLst>
                <a:ext uri="{FF2B5EF4-FFF2-40B4-BE49-F238E27FC236}">
                  <a16:creationId xmlns:a16="http://schemas.microsoft.com/office/drawing/2014/main" id="{C032FDD5-39CC-42B9-A6FE-043A68C37ECB}"/>
                </a:ext>
              </a:extLst>
            </p:cNvPr>
            <p:cNvCxnSpPr/>
            <p:nvPr/>
          </p:nvCxnSpPr>
          <p:spPr>
            <a:xfrm>
              <a:off x="2040955" y="4134448"/>
              <a:ext cx="240054" cy="0"/>
            </a:xfrm>
            <a:prstGeom prst="line">
              <a:avLst/>
            </a:prstGeom>
            <a:noFill/>
            <a:ln w="25400" cap="flat">
              <a:solidFill>
                <a:srgbClr val="B60D27"/>
              </a:solidFill>
              <a:prstDash val="solid"/>
              <a:miter/>
            </a:ln>
          </p:spPr>
        </p:cxnSp>
        <p:cxnSp>
          <p:nvCxnSpPr>
            <p:cNvPr id="11" name="Straight Connector 10">
              <a:extLst>
                <a:ext uri="{FF2B5EF4-FFF2-40B4-BE49-F238E27FC236}">
                  <a16:creationId xmlns:a16="http://schemas.microsoft.com/office/drawing/2014/main" id="{AEC2B748-814D-462B-99B8-F5354E78DE66}"/>
                </a:ext>
              </a:extLst>
            </p:cNvPr>
            <p:cNvCxnSpPr/>
            <p:nvPr/>
          </p:nvCxnSpPr>
          <p:spPr>
            <a:xfrm>
              <a:off x="2040955" y="4351747"/>
              <a:ext cx="240054" cy="0"/>
            </a:xfrm>
            <a:prstGeom prst="line">
              <a:avLst/>
            </a:prstGeom>
            <a:noFill/>
            <a:ln w="25400" cap="flat">
              <a:solidFill>
                <a:srgbClr val="B2C0EC"/>
              </a:solidFill>
              <a:prstDash val="solid"/>
              <a:miter/>
            </a:ln>
          </p:spPr>
        </p:cxnSp>
      </p:grpSp>
      <p:graphicFrame>
        <p:nvGraphicFramePr>
          <p:cNvPr id="52" name="Table 51">
            <a:extLst>
              <a:ext uri="{FF2B5EF4-FFF2-40B4-BE49-F238E27FC236}">
                <a16:creationId xmlns:a16="http://schemas.microsoft.com/office/drawing/2014/main" id="{CE9E0123-FA52-4710-A462-9F42874C9CA2}"/>
              </a:ext>
            </a:extLst>
          </p:cNvPr>
          <p:cNvGraphicFramePr>
            <a:graphicFrameLocks noGrp="1"/>
          </p:cNvGraphicFramePr>
          <p:nvPr>
            <p:extLst>
              <p:ext uri="{D42A27DB-BD31-4B8C-83A1-F6EECF244321}">
                <p14:modId xmlns:p14="http://schemas.microsoft.com/office/powerpoint/2010/main" val="2510039897"/>
              </p:ext>
            </p:extLst>
          </p:nvPr>
        </p:nvGraphicFramePr>
        <p:xfrm>
          <a:off x="4518303" y="2017104"/>
          <a:ext cx="4496498" cy="1341120"/>
        </p:xfrm>
        <a:graphic>
          <a:graphicData uri="http://schemas.openxmlformats.org/drawingml/2006/table">
            <a:tbl>
              <a:tblPr firstRow="1" bandRow="1">
                <a:tableStyleId>{69012ECD-51FC-41F1-AA8D-1B2483CD663E}</a:tableStyleId>
              </a:tblPr>
              <a:tblGrid>
                <a:gridCol w="1753708">
                  <a:extLst>
                    <a:ext uri="{9D8B030D-6E8A-4147-A177-3AD203B41FA5}">
                      <a16:colId xmlns:a16="http://schemas.microsoft.com/office/drawing/2014/main" val="20000"/>
                    </a:ext>
                  </a:extLst>
                </a:gridCol>
                <a:gridCol w="1333090">
                  <a:extLst>
                    <a:ext uri="{9D8B030D-6E8A-4147-A177-3AD203B41FA5}">
                      <a16:colId xmlns:a16="http://schemas.microsoft.com/office/drawing/2014/main" val="20001"/>
                    </a:ext>
                  </a:extLst>
                </a:gridCol>
                <a:gridCol w="1409700">
                  <a:extLst>
                    <a:ext uri="{9D8B030D-6E8A-4147-A177-3AD203B41FA5}">
                      <a16:colId xmlns:a16="http://schemas.microsoft.com/office/drawing/2014/main" val="20002"/>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a:ln>
                            <a:noFill/>
                          </a:ln>
                          <a:solidFill>
                            <a:srgbClr val="4D4D4D"/>
                          </a:solidFill>
                          <a:effectLst/>
                          <a:latin typeface="Arial" charset="0"/>
                          <a:cs typeface="Arial" charset="0"/>
                        </a:rPr>
                        <a:t>Médiane de suivi = 30,6 mois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a:ln>
                            <a:noFill/>
                          </a:ln>
                          <a:solidFill>
                            <a:srgbClr val="4D4D4D"/>
                          </a:solidFill>
                          <a:effectLst/>
                          <a:latin typeface="Arial" charset="0"/>
                          <a:cs typeface="Arial" charset="0"/>
                        </a:rPr>
                        <a:t>Bévacizumab + FOLFOX</a:t>
                      </a:r>
                      <a:br>
                        <a:rPr kumimoji="0" lang="fr-FR" sz="1400" b="1" i="0" u="none" strike="noStrike" cap="none" normalizeH="0" baseline="0" noProof="0">
                          <a:ln>
                            <a:noFill/>
                          </a:ln>
                          <a:solidFill>
                            <a:srgbClr val="4D4D4D"/>
                          </a:solidFill>
                          <a:effectLst/>
                          <a:latin typeface="Arial" charset="0"/>
                          <a:cs typeface="Arial" charset="0"/>
                        </a:rPr>
                      </a:br>
                      <a:r>
                        <a:rPr kumimoji="0" lang="fr-FR" sz="1400" b="1" i="0" u="none" strike="noStrike" cap="none" normalizeH="0" baseline="0" noProof="0">
                          <a:ln>
                            <a:noFill/>
                          </a:ln>
                          <a:solidFill>
                            <a:srgbClr val="4D4D4D"/>
                          </a:solidFill>
                          <a:effectLst/>
                          <a:latin typeface="Arial" charset="0"/>
                          <a:cs typeface="Arial" charset="0"/>
                        </a:rPr>
                        <a:t>(n=340)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a:ln>
                            <a:noFill/>
                          </a:ln>
                          <a:solidFill>
                            <a:srgbClr val="4D4D4D"/>
                          </a:solidFill>
                          <a:effectLst/>
                          <a:latin typeface="Arial" charset="0"/>
                          <a:cs typeface="Arial" charset="0"/>
                        </a:rPr>
                        <a:t>Bévacizumab+ FOLFOXIRI</a:t>
                      </a:r>
                      <a:br>
                        <a:rPr kumimoji="0" lang="fr-FR" sz="1400" b="1" i="0" u="none" strike="noStrike" cap="none" normalizeH="0" baseline="0" noProof="0">
                          <a:ln>
                            <a:noFill/>
                          </a:ln>
                          <a:solidFill>
                            <a:srgbClr val="4D4D4D"/>
                          </a:solidFill>
                          <a:effectLst/>
                          <a:latin typeface="Arial" charset="0"/>
                          <a:cs typeface="Arial" charset="0"/>
                        </a:rPr>
                      </a:br>
                      <a:r>
                        <a:rPr kumimoji="0" lang="fr-FR" sz="1400" b="1" i="0" u="none" strike="noStrike" cap="none" normalizeH="0" baseline="0" noProof="0">
                          <a:ln>
                            <a:noFill/>
                          </a:ln>
                          <a:solidFill>
                            <a:srgbClr val="4D4D4D"/>
                          </a:solidFill>
                          <a:effectLst/>
                          <a:latin typeface="Arial" charset="0"/>
                          <a:cs typeface="Arial" charset="0"/>
                        </a:rPr>
                        <a:t>(n=339)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Evènements,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303 (89)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291 (86)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SSP1m, mois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9,8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12,0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53" name="TextBox 52">
            <a:extLst>
              <a:ext uri="{FF2B5EF4-FFF2-40B4-BE49-F238E27FC236}">
                <a16:creationId xmlns:a16="http://schemas.microsoft.com/office/drawing/2014/main" id="{EB72F193-24F0-460E-8202-3E9914B651F4}"/>
              </a:ext>
            </a:extLst>
          </p:cNvPr>
          <p:cNvSpPr txBox="1"/>
          <p:nvPr/>
        </p:nvSpPr>
        <p:spPr>
          <a:xfrm>
            <a:off x="4219406" y="1651762"/>
            <a:ext cx="707246" cy="338554"/>
          </a:xfrm>
          <a:prstGeom prst="rect">
            <a:avLst/>
          </a:prstGeom>
          <a:noFill/>
        </p:spPr>
        <p:txBody>
          <a:bodyPr wrap="none" rtlCol="0">
            <a:spAutoFit/>
          </a:bodyPr>
          <a:lstStyle/>
          <a:p>
            <a:pPr algn="ctr" fontAlgn="auto">
              <a:spcBef>
                <a:spcPts val="0"/>
              </a:spcBef>
              <a:spcAft>
                <a:spcPts val="0"/>
              </a:spcAft>
            </a:pPr>
            <a:r>
              <a:rPr lang="en-GB" sz="1600" b="1" dirty="0">
                <a:solidFill>
                  <a:srgbClr val="4D4D4D"/>
                </a:solidFill>
                <a:latin typeface="Arial"/>
                <a:cs typeface="Arial"/>
              </a:rPr>
              <a:t>SSP1</a:t>
            </a:r>
          </a:p>
        </p:txBody>
      </p:sp>
      <p:grpSp>
        <p:nvGrpSpPr>
          <p:cNvPr id="54" name="Graphic 1">
            <a:extLst>
              <a:ext uri="{FF2B5EF4-FFF2-40B4-BE49-F238E27FC236}">
                <a16:creationId xmlns:a16="http://schemas.microsoft.com/office/drawing/2014/main" id="{D06353A6-0AD6-45F2-8AF7-F1286F5FC871}"/>
              </a:ext>
            </a:extLst>
          </p:cNvPr>
          <p:cNvGrpSpPr/>
          <p:nvPr/>
        </p:nvGrpSpPr>
        <p:grpSpPr>
          <a:xfrm>
            <a:off x="2085149" y="2176169"/>
            <a:ext cx="4576316" cy="2904055"/>
            <a:chOff x="1110398" y="985755"/>
            <a:chExt cx="6924675" cy="4915098"/>
          </a:xfrm>
        </p:grpSpPr>
        <p:sp>
          <p:nvSpPr>
            <p:cNvPr id="55" name="Freeform: Shape 3">
              <a:extLst>
                <a:ext uri="{FF2B5EF4-FFF2-40B4-BE49-F238E27FC236}">
                  <a16:creationId xmlns:a16="http://schemas.microsoft.com/office/drawing/2014/main" id="{6BFA6518-51B5-4FA5-A4FC-350D1D0BD7D9}"/>
                </a:ext>
              </a:extLst>
            </p:cNvPr>
            <p:cNvSpPr/>
            <p:nvPr/>
          </p:nvSpPr>
          <p:spPr>
            <a:xfrm>
              <a:off x="1110398" y="1017356"/>
              <a:ext cx="6924675" cy="4857750"/>
            </a:xfrm>
            <a:custGeom>
              <a:avLst/>
              <a:gdLst>
                <a:gd name="connsiteX0" fmla="*/ 6923663 w 6924675"/>
                <a:gd name="connsiteY0" fmla="*/ 4859912 h 4857750"/>
                <a:gd name="connsiteX1" fmla="*/ 6301119 w 6924675"/>
                <a:gd name="connsiteY1" fmla="*/ 4859912 h 4857750"/>
                <a:gd name="connsiteX2" fmla="*/ 6301119 w 6924675"/>
                <a:gd name="connsiteY2" fmla="*/ 4797656 h 4857750"/>
                <a:gd name="connsiteX3" fmla="*/ 6005405 w 6924675"/>
                <a:gd name="connsiteY3" fmla="*/ 4797656 h 4857750"/>
                <a:gd name="connsiteX4" fmla="*/ 6005405 w 6924675"/>
                <a:gd name="connsiteY4" fmla="*/ 4741631 h 4857750"/>
                <a:gd name="connsiteX5" fmla="*/ 5146289 w 6924675"/>
                <a:gd name="connsiteY5" fmla="*/ 4741631 h 4857750"/>
                <a:gd name="connsiteX6" fmla="*/ 5146289 w 6924675"/>
                <a:gd name="connsiteY6" fmla="*/ 4688710 h 4857750"/>
                <a:gd name="connsiteX7" fmla="*/ 4996870 w 6924675"/>
                <a:gd name="connsiteY7" fmla="*/ 4688710 h 4857750"/>
                <a:gd name="connsiteX8" fmla="*/ 4996870 w 6924675"/>
                <a:gd name="connsiteY8" fmla="*/ 4648247 h 4857750"/>
                <a:gd name="connsiteX9" fmla="*/ 4863025 w 6924675"/>
                <a:gd name="connsiteY9" fmla="*/ 4648247 h 4857750"/>
                <a:gd name="connsiteX10" fmla="*/ 4863025 w 6924675"/>
                <a:gd name="connsiteY10" fmla="*/ 4614005 h 4857750"/>
                <a:gd name="connsiteX11" fmla="*/ 4822563 w 6924675"/>
                <a:gd name="connsiteY11" fmla="*/ 4614005 h 4857750"/>
                <a:gd name="connsiteX12" fmla="*/ 4822563 w 6924675"/>
                <a:gd name="connsiteY12" fmla="*/ 4570428 h 4857750"/>
                <a:gd name="connsiteX13" fmla="*/ 4688708 w 6924675"/>
                <a:gd name="connsiteY13" fmla="*/ 4570428 h 4857750"/>
                <a:gd name="connsiteX14" fmla="*/ 4688708 w 6924675"/>
                <a:gd name="connsiteY14" fmla="*/ 4533071 h 4857750"/>
                <a:gd name="connsiteX15" fmla="*/ 4508171 w 6924675"/>
                <a:gd name="connsiteY15" fmla="*/ 4533071 h 4857750"/>
                <a:gd name="connsiteX16" fmla="*/ 4508171 w 6924675"/>
                <a:gd name="connsiteY16" fmla="*/ 4517517 h 4857750"/>
                <a:gd name="connsiteX17" fmla="*/ 4231136 w 6924675"/>
                <a:gd name="connsiteY17" fmla="*/ 4517517 h 4857750"/>
                <a:gd name="connsiteX18" fmla="*/ 4231136 w 6924675"/>
                <a:gd name="connsiteY18" fmla="*/ 4464596 h 4857750"/>
                <a:gd name="connsiteX19" fmla="*/ 4016357 w 6924675"/>
                <a:gd name="connsiteY19" fmla="*/ 4464596 h 4857750"/>
                <a:gd name="connsiteX20" fmla="*/ 4016357 w 6924675"/>
                <a:gd name="connsiteY20" fmla="*/ 4442803 h 4857750"/>
                <a:gd name="connsiteX21" fmla="*/ 3888741 w 6924675"/>
                <a:gd name="connsiteY21" fmla="*/ 4442803 h 4857750"/>
                <a:gd name="connsiteX22" fmla="*/ 3888741 w 6924675"/>
                <a:gd name="connsiteY22" fmla="*/ 4411675 h 4857750"/>
                <a:gd name="connsiteX23" fmla="*/ 3829591 w 6924675"/>
                <a:gd name="connsiteY23" fmla="*/ 4411675 h 4857750"/>
                <a:gd name="connsiteX24" fmla="*/ 3829591 w 6924675"/>
                <a:gd name="connsiteY24" fmla="*/ 4368098 h 4857750"/>
                <a:gd name="connsiteX25" fmla="*/ 3795358 w 6924675"/>
                <a:gd name="connsiteY25" fmla="*/ 4368098 h 4857750"/>
                <a:gd name="connsiteX26" fmla="*/ 3795358 w 6924675"/>
                <a:gd name="connsiteY26" fmla="*/ 4340085 h 4857750"/>
                <a:gd name="connsiteX27" fmla="*/ 3624156 w 6924675"/>
                <a:gd name="connsiteY27" fmla="*/ 4340085 h 4857750"/>
                <a:gd name="connsiteX28" fmla="*/ 3624156 w 6924675"/>
                <a:gd name="connsiteY28" fmla="*/ 4299623 h 4857750"/>
                <a:gd name="connsiteX29" fmla="*/ 3505865 w 6924675"/>
                <a:gd name="connsiteY29" fmla="*/ 4299623 h 4857750"/>
                <a:gd name="connsiteX30" fmla="*/ 3505865 w 6924675"/>
                <a:gd name="connsiteY30" fmla="*/ 4277829 h 4857750"/>
                <a:gd name="connsiteX31" fmla="*/ 3480966 w 6924675"/>
                <a:gd name="connsiteY31" fmla="*/ 4277829 h 4857750"/>
                <a:gd name="connsiteX32" fmla="*/ 3480966 w 6924675"/>
                <a:gd name="connsiteY32" fmla="*/ 4228023 h 4857750"/>
                <a:gd name="connsiteX33" fmla="*/ 3356455 w 6924675"/>
                <a:gd name="connsiteY33" fmla="*/ 4228023 h 4857750"/>
                <a:gd name="connsiteX34" fmla="*/ 3356455 w 6924675"/>
                <a:gd name="connsiteY34" fmla="*/ 4193790 h 4857750"/>
                <a:gd name="connsiteX35" fmla="*/ 3303544 w 6924675"/>
                <a:gd name="connsiteY35" fmla="*/ 4193790 h 4857750"/>
                <a:gd name="connsiteX36" fmla="*/ 3303544 w 6924675"/>
                <a:gd name="connsiteY36" fmla="*/ 4137755 h 4857750"/>
                <a:gd name="connsiteX37" fmla="*/ 3253738 w 6924675"/>
                <a:gd name="connsiteY37" fmla="*/ 4137755 h 4857750"/>
                <a:gd name="connsiteX38" fmla="*/ 3253738 w 6924675"/>
                <a:gd name="connsiteY38" fmla="*/ 4094178 h 4857750"/>
                <a:gd name="connsiteX39" fmla="*/ 3116778 w 6924675"/>
                <a:gd name="connsiteY39" fmla="*/ 4094178 h 4857750"/>
                <a:gd name="connsiteX40" fmla="*/ 3116778 w 6924675"/>
                <a:gd name="connsiteY40" fmla="*/ 4041266 h 4857750"/>
                <a:gd name="connsiteX41" fmla="*/ 3082536 w 6924675"/>
                <a:gd name="connsiteY41" fmla="*/ 4041266 h 4857750"/>
                <a:gd name="connsiteX42" fmla="*/ 3082536 w 6924675"/>
                <a:gd name="connsiteY42" fmla="*/ 3957218 h 4857750"/>
                <a:gd name="connsiteX43" fmla="*/ 2961139 w 6924675"/>
                <a:gd name="connsiteY43" fmla="*/ 3957218 h 4857750"/>
                <a:gd name="connsiteX44" fmla="*/ 2961139 w 6924675"/>
                <a:gd name="connsiteY44" fmla="*/ 3891848 h 4857750"/>
                <a:gd name="connsiteX45" fmla="*/ 2920677 w 6924675"/>
                <a:gd name="connsiteY45" fmla="*/ 3891848 h 4857750"/>
                <a:gd name="connsiteX46" fmla="*/ 2920677 w 6924675"/>
                <a:gd name="connsiteY46" fmla="*/ 3814029 h 4857750"/>
                <a:gd name="connsiteX47" fmla="*/ 2883320 w 6924675"/>
                <a:gd name="connsiteY47" fmla="*/ 3814029 h 4857750"/>
                <a:gd name="connsiteX48" fmla="*/ 2883320 w 6924675"/>
                <a:gd name="connsiteY48" fmla="*/ 3751773 h 4857750"/>
                <a:gd name="connsiteX49" fmla="*/ 2780602 w 6924675"/>
                <a:gd name="connsiteY49" fmla="*/ 3751773 h 4857750"/>
                <a:gd name="connsiteX50" fmla="*/ 2780602 w 6924675"/>
                <a:gd name="connsiteY50" fmla="*/ 3636607 h 4857750"/>
                <a:gd name="connsiteX51" fmla="*/ 2709003 w 6924675"/>
                <a:gd name="connsiteY51" fmla="*/ 3636607 h 4857750"/>
                <a:gd name="connsiteX52" fmla="*/ 2709003 w 6924675"/>
                <a:gd name="connsiteY52" fmla="*/ 3561902 h 4857750"/>
                <a:gd name="connsiteX53" fmla="*/ 2621849 w 6924675"/>
                <a:gd name="connsiteY53" fmla="*/ 3561902 h 4857750"/>
                <a:gd name="connsiteX54" fmla="*/ 2621849 w 6924675"/>
                <a:gd name="connsiteY54" fmla="*/ 3480968 h 4857750"/>
                <a:gd name="connsiteX55" fmla="*/ 2553365 w 6924675"/>
                <a:gd name="connsiteY55" fmla="*/ 3480968 h 4857750"/>
                <a:gd name="connsiteX56" fmla="*/ 2553365 w 6924675"/>
                <a:gd name="connsiteY56" fmla="*/ 3362686 h 4857750"/>
                <a:gd name="connsiteX57" fmla="*/ 2512902 w 6924675"/>
                <a:gd name="connsiteY57" fmla="*/ 3362686 h 4857750"/>
                <a:gd name="connsiteX58" fmla="*/ 2512902 w 6924675"/>
                <a:gd name="connsiteY58" fmla="*/ 3312880 h 4857750"/>
                <a:gd name="connsiteX59" fmla="*/ 2463096 w 6924675"/>
                <a:gd name="connsiteY59" fmla="*/ 3312880 h 4857750"/>
                <a:gd name="connsiteX60" fmla="*/ 2463096 w 6924675"/>
                <a:gd name="connsiteY60" fmla="*/ 3228832 h 4857750"/>
                <a:gd name="connsiteX61" fmla="*/ 2375942 w 6924675"/>
                <a:gd name="connsiteY61" fmla="*/ 3228832 h 4857750"/>
                <a:gd name="connsiteX62" fmla="*/ 2375942 w 6924675"/>
                <a:gd name="connsiteY62" fmla="*/ 3200819 h 4857750"/>
                <a:gd name="connsiteX63" fmla="*/ 2335480 w 6924675"/>
                <a:gd name="connsiteY63" fmla="*/ 3200819 h 4857750"/>
                <a:gd name="connsiteX64" fmla="*/ 2335480 w 6924675"/>
                <a:gd name="connsiteY64" fmla="*/ 3126114 h 4857750"/>
                <a:gd name="connsiteX65" fmla="*/ 2192291 w 6924675"/>
                <a:gd name="connsiteY65" fmla="*/ 3126114 h 4857750"/>
                <a:gd name="connsiteX66" fmla="*/ 2192291 w 6924675"/>
                <a:gd name="connsiteY66" fmla="*/ 3023397 h 4857750"/>
                <a:gd name="connsiteX67" fmla="*/ 2164278 w 6924675"/>
                <a:gd name="connsiteY67" fmla="*/ 3023397 h 4857750"/>
                <a:gd name="connsiteX68" fmla="*/ 2164278 w 6924675"/>
                <a:gd name="connsiteY68" fmla="*/ 2930013 h 4857750"/>
                <a:gd name="connsiteX69" fmla="*/ 2114472 w 6924675"/>
                <a:gd name="connsiteY69" fmla="*/ 2930013 h 4857750"/>
                <a:gd name="connsiteX70" fmla="*/ 2114472 w 6924675"/>
                <a:gd name="connsiteY70" fmla="*/ 2877092 h 4857750"/>
                <a:gd name="connsiteX71" fmla="*/ 2086459 w 6924675"/>
                <a:gd name="connsiteY71" fmla="*/ 2877092 h 4857750"/>
                <a:gd name="connsiteX72" fmla="*/ 2086459 w 6924675"/>
                <a:gd name="connsiteY72" fmla="*/ 2821067 h 4857750"/>
                <a:gd name="connsiteX73" fmla="*/ 1996190 w 6924675"/>
                <a:gd name="connsiteY73" fmla="*/ 2821067 h 4857750"/>
                <a:gd name="connsiteX74" fmla="*/ 1996190 w 6924675"/>
                <a:gd name="connsiteY74" fmla="*/ 2786824 h 4857750"/>
                <a:gd name="connsiteX75" fmla="*/ 1918371 w 6924675"/>
                <a:gd name="connsiteY75" fmla="*/ 2786824 h 4857750"/>
                <a:gd name="connsiteX76" fmla="*/ 1918371 w 6924675"/>
                <a:gd name="connsiteY76" fmla="*/ 2709005 h 4857750"/>
                <a:gd name="connsiteX77" fmla="*/ 1871679 w 6924675"/>
                <a:gd name="connsiteY77" fmla="*/ 2709005 h 4857750"/>
                <a:gd name="connsiteX78" fmla="*/ 1871679 w 6924675"/>
                <a:gd name="connsiteY78" fmla="*/ 2634300 h 4857750"/>
                <a:gd name="connsiteX79" fmla="*/ 1796975 w 6924675"/>
                <a:gd name="connsiteY79" fmla="*/ 2634300 h 4857750"/>
                <a:gd name="connsiteX80" fmla="*/ 1796975 w 6924675"/>
                <a:gd name="connsiteY80" fmla="*/ 2453763 h 4857750"/>
                <a:gd name="connsiteX81" fmla="*/ 1765847 w 6924675"/>
                <a:gd name="connsiteY81" fmla="*/ 2453763 h 4857750"/>
                <a:gd name="connsiteX82" fmla="*/ 1765847 w 6924675"/>
                <a:gd name="connsiteY82" fmla="*/ 2410186 h 4857750"/>
                <a:gd name="connsiteX83" fmla="*/ 1728490 w 6924675"/>
                <a:gd name="connsiteY83" fmla="*/ 2410186 h 4857750"/>
                <a:gd name="connsiteX84" fmla="*/ 1728490 w 6924675"/>
                <a:gd name="connsiteY84" fmla="*/ 2207856 h 4857750"/>
                <a:gd name="connsiteX85" fmla="*/ 1635107 w 6924675"/>
                <a:gd name="connsiteY85" fmla="*/ 2207856 h 4857750"/>
                <a:gd name="connsiteX86" fmla="*/ 1635107 w 6924675"/>
                <a:gd name="connsiteY86" fmla="*/ 2126923 h 4857750"/>
                <a:gd name="connsiteX87" fmla="*/ 1569746 w 6924675"/>
                <a:gd name="connsiteY87" fmla="*/ 2126923 h 4857750"/>
                <a:gd name="connsiteX88" fmla="*/ 1569746 w 6924675"/>
                <a:gd name="connsiteY88" fmla="*/ 2027320 h 4857750"/>
                <a:gd name="connsiteX89" fmla="*/ 1504376 w 6924675"/>
                <a:gd name="connsiteY89" fmla="*/ 2027320 h 4857750"/>
                <a:gd name="connsiteX90" fmla="*/ 1504376 w 6924675"/>
                <a:gd name="connsiteY90" fmla="*/ 1927707 h 4857750"/>
                <a:gd name="connsiteX91" fmla="*/ 1467019 w 6924675"/>
                <a:gd name="connsiteY91" fmla="*/ 1927707 h 4857750"/>
                <a:gd name="connsiteX92" fmla="*/ 1467019 w 6924675"/>
                <a:gd name="connsiteY92" fmla="*/ 1846773 h 4857750"/>
                <a:gd name="connsiteX93" fmla="*/ 1410993 w 6924675"/>
                <a:gd name="connsiteY93" fmla="*/ 1846773 h 4857750"/>
                <a:gd name="connsiteX94" fmla="*/ 1410993 w 6924675"/>
                <a:gd name="connsiteY94" fmla="*/ 1744056 h 4857750"/>
                <a:gd name="connsiteX95" fmla="*/ 1364302 w 6924675"/>
                <a:gd name="connsiteY95" fmla="*/ 1744056 h 4857750"/>
                <a:gd name="connsiteX96" fmla="*/ 1364302 w 6924675"/>
                <a:gd name="connsiteY96" fmla="*/ 1631994 h 4857750"/>
                <a:gd name="connsiteX97" fmla="*/ 1326945 w 6924675"/>
                <a:gd name="connsiteY97" fmla="*/ 1631994 h 4857750"/>
                <a:gd name="connsiteX98" fmla="*/ 1326945 w 6924675"/>
                <a:gd name="connsiteY98" fmla="*/ 1479470 h 4857750"/>
                <a:gd name="connsiteX99" fmla="*/ 1267804 w 6924675"/>
                <a:gd name="connsiteY99" fmla="*/ 1479470 h 4857750"/>
                <a:gd name="connsiteX100" fmla="*/ 1267804 w 6924675"/>
                <a:gd name="connsiteY100" fmla="*/ 1420329 h 4857750"/>
                <a:gd name="connsiteX101" fmla="*/ 1242905 w 6924675"/>
                <a:gd name="connsiteY101" fmla="*/ 1420329 h 4857750"/>
                <a:gd name="connsiteX102" fmla="*/ 1242905 w 6924675"/>
                <a:gd name="connsiteY102" fmla="*/ 1348739 h 4857750"/>
                <a:gd name="connsiteX103" fmla="*/ 1183765 w 6924675"/>
                <a:gd name="connsiteY103" fmla="*/ 1348739 h 4857750"/>
                <a:gd name="connsiteX104" fmla="*/ 1183765 w 6924675"/>
                <a:gd name="connsiteY104" fmla="*/ 1189986 h 4857750"/>
                <a:gd name="connsiteX105" fmla="*/ 1143293 w 6924675"/>
                <a:gd name="connsiteY105" fmla="*/ 1189986 h 4857750"/>
                <a:gd name="connsiteX106" fmla="*/ 1143293 w 6924675"/>
                <a:gd name="connsiteY106" fmla="*/ 1053026 h 4857750"/>
                <a:gd name="connsiteX107" fmla="*/ 1105945 w 6924675"/>
                <a:gd name="connsiteY107" fmla="*/ 1053026 h 4857750"/>
                <a:gd name="connsiteX108" fmla="*/ 1105945 w 6924675"/>
                <a:gd name="connsiteY108" fmla="*/ 916066 h 4857750"/>
                <a:gd name="connsiteX109" fmla="*/ 1065474 w 6924675"/>
                <a:gd name="connsiteY109" fmla="*/ 916066 h 4857750"/>
                <a:gd name="connsiteX110" fmla="*/ 1065474 w 6924675"/>
                <a:gd name="connsiteY110" fmla="*/ 782217 h 4857750"/>
                <a:gd name="connsiteX111" fmla="*/ 1028126 w 6924675"/>
                <a:gd name="connsiteY111" fmla="*/ 782217 h 4857750"/>
                <a:gd name="connsiteX112" fmla="*/ 1028126 w 6924675"/>
                <a:gd name="connsiteY112" fmla="*/ 688835 h 4857750"/>
                <a:gd name="connsiteX113" fmla="*/ 990769 w 6924675"/>
                <a:gd name="connsiteY113" fmla="*/ 688835 h 4857750"/>
                <a:gd name="connsiteX114" fmla="*/ 990769 w 6924675"/>
                <a:gd name="connsiteY114" fmla="*/ 620355 h 4857750"/>
                <a:gd name="connsiteX115" fmla="*/ 891163 w 6924675"/>
                <a:gd name="connsiteY115" fmla="*/ 620355 h 4857750"/>
                <a:gd name="connsiteX116" fmla="*/ 891163 w 6924675"/>
                <a:gd name="connsiteY116" fmla="*/ 589227 h 4857750"/>
                <a:gd name="connsiteX117" fmla="*/ 835135 w 6924675"/>
                <a:gd name="connsiteY117" fmla="*/ 589227 h 4857750"/>
                <a:gd name="connsiteX118" fmla="*/ 835135 w 6924675"/>
                <a:gd name="connsiteY118" fmla="*/ 533198 h 4857750"/>
                <a:gd name="connsiteX119" fmla="*/ 813345 w 6924675"/>
                <a:gd name="connsiteY119" fmla="*/ 533198 h 4857750"/>
                <a:gd name="connsiteX120" fmla="*/ 813345 w 6924675"/>
                <a:gd name="connsiteY120" fmla="*/ 495845 h 4857750"/>
                <a:gd name="connsiteX121" fmla="*/ 760428 w 6924675"/>
                <a:gd name="connsiteY121" fmla="*/ 495845 h 4857750"/>
                <a:gd name="connsiteX122" fmla="*/ 760428 w 6924675"/>
                <a:gd name="connsiteY122" fmla="*/ 461605 h 4857750"/>
                <a:gd name="connsiteX123" fmla="*/ 729301 w 6924675"/>
                <a:gd name="connsiteY123" fmla="*/ 461605 h 4857750"/>
                <a:gd name="connsiteX124" fmla="*/ 729301 w 6924675"/>
                <a:gd name="connsiteY124" fmla="*/ 433590 h 4857750"/>
                <a:gd name="connsiteX125" fmla="*/ 642144 w 6924675"/>
                <a:gd name="connsiteY125" fmla="*/ 433590 h 4857750"/>
                <a:gd name="connsiteX126" fmla="*/ 642144 w 6924675"/>
                <a:gd name="connsiteY126" fmla="*/ 396238 h 4857750"/>
                <a:gd name="connsiteX127" fmla="*/ 548762 w 6924675"/>
                <a:gd name="connsiteY127" fmla="*/ 396238 h 4857750"/>
                <a:gd name="connsiteX128" fmla="*/ 548762 w 6924675"/>
                <a:gd name="connsiteY128" fmla="*/ 361997 h 4857750"/>
                <a:gd name="connsiteX129" fmla="*/ 452267 w 6924675"/>
                <a:gd name="connsiteY129" fmla="*/ 361997 h 4857750"/>
                <a:gd name="connsiteX130" fmla="*/ 452267 w 6924675"/>
                <a:gd name="connsiteY130" fmla="*/ 299742 h 4857750"/>
                <a:gd name="connsiteX131" fmla="*/ 414913 w 6924675"/>
                <a:gd name="connsiteY131" fmla="*/ 299742 h 4857750"/>
                <a:gd name="connsiteX132" fmla="*/ 414913 w 6924675"/>
                <a:gd name="connsiteY132" fmla="*/ 184570 h 4857750"/>
                <a:gd name="connsiteX133" fmla="*/ 396237 w 6924675"/>
                <a:gd name="connsiteY133" fmla="*/ 184570 h 4857750"/>
                <a:gd name="connsiteX134" fmla="*/ 396237 w 6924675"/>
                <a:gd name="connsiteY134" fmla="*/ 78737 h 4857750"/>
                <a:gd name="connsiteX135" fmla="*/ 374448 w 6924675"/>
                <a:gd name="connsiteY135" fmla="*/ 78737 h 4857750"/>
                <a:gd name="connsiteX136" fmla="*/ 374448 w 6924675"/>
                <a:gd name="connsiteY136" fmla="*/ 7144 h 4857750"/>
                <a:gd name="connsiteX137" fmla="*/ 7144 w 6924675"/>
                <a:gd name="connsiteY137" fmla="*/ 7144 h 485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6924675" h="4857750">
                  <a:moveTo>
                    <a:pt x="6923663" y="4859912"/>
                  </a:moveTo>
                  <a:lnTo>
                    <a:pt x="6301119" y="4859912"/>
                  </a:lnTo>
                  <a:lnTo>
                    <a:pt x="6301119" y="4797656"/>
                  </a:lnTo>
                  <a:lnTo>
                    <a:pt x="6005405" y="4797656"/>
                  </a:lnTo>
                  <a:lnTo>
                    <a:pt x="6005405" y="4741631"/>
                  </a:lnTo>
                  <a:lnTo>
                    <a:pt x="5146289" y="4741631"/>
                  </a:lnTo>
                  <a:lnTo>
                    <a:pt x="5146289" y="4688710"/>
                  </a:lnTo>
                  <a:lnTo>
                    <a:pt x="4996870" y="4688710"/>
                  </a:lnTo>
                  <a:lnTo>
                    <a:pt x="4996870" y="4648247"/>
                  </a:lnTo>
                  <a:lnTo>
                    <a:pt x="4863025" y="4648247"/>
                  </a:lnTo>
                  <a:lnTo>
                    <a:pt x="4863025" y="4614005"/>
                  </a:lnTo>
                  <a:lnTo>
                    <a:pt x="4822563" y="4614005"/>
                  </a:lnTo>
                  <a:lnTo>
                    <a:pt x="4822563" y="4570428"/>
                  </a:lnTo>
                  <a:lnTo>
                    <a:pt x="4688708" y="4570428"/>
                  </a:lnTo>
                  <a:lnTo>
                    <a:pt x="4688708" y="4533071"/>
                  </a:lnTo>
                  <a:lnTo>
                    <a:pt x="4508171" y="4533071"/>
                  </a:lnTo>
                  <a:lnTo>
                    <a:pt x="4508171" y="4517517"/>
                  </a:lnTo>
                  <a:lnTo>
                    <a:pt x="4231136" y="4517517"/>
                  </a:lnTo>
                  <a:lnTo>
                    <a:pt x="4231136" y="4464596"/>
                  </a:lnTo>
                  <a:lnTo>
                    <a:pt x="4016357" y="4464596"/>
                  </a:lnTo>
                  <a:lnTo>
                    <a:pt x="4016357" y="4442803"/>
                  </a:lnTo>
                  <a:lnTo>
                    <a:pt x="3888741" y="4442803"/>
                  </a:lnTo>
                  <a:lnTo>
                    <a:pt x="3888741" y="4411675"/>
                  </a:lnTo>
                  <a:lnTo>
                    <a:pt x="3829591" y="4411675"/>
                  </a:lnTo>
                  <a:lnTo>
                    <a:pt x="3829591" y="4368098"/>
                  </a:lnTo>
                  <a:lnTo>
                    <a:pt x="3795358" y="4368098"/>
                  </a:lnTo>
                  <a:lnTo>
                    <a:pt x="3795358" y="4340085"/>
                  </a:lnTo>
                  <a:lnTo>
                    <a:pt x="3624156" y="4340085"/>
                  </a:lnTo>
                  <a:lnTo>
                    <a:pt x="3624156" y="4299623"/>
                  </a:lnTo>
                  <a:lnTo>
                    <a:pt x="3505865" y="4299623"/>
                  </a:lnTo>
                  <a:lnTo>
                    <a:pt x="3505865" y="4277829"/>
                  </a:lnTo>
                  <a:lnTo>
                    <a:pt x="3480966" y="4277829"/>
                  </a:lnTo>
                  <a:lnTo>
                    <a:pt x="3480966" y="4228023"/>
                  </a:lnTo>
                  <a:lnTo>
                    <a:pt x="3356455" y="4228023"/>
                  </a:lnTo>
                  <a:lnTo>
                    <a:pt x="3356455" y="4193790"/>
                  </a:lnTo>
                  <a:lnTo>
                    <a:pt x="3303544" y="4193790"/>
                  </a:lnTo>
                  <a:lnTo>
                    <a:pt x="3303544" y="4137755"/>
                  </a:lnTo>
                  <a:lnTo>
                    <a:pt x="3253738" y="4137755"/>
                  </a:lnTo>
                  <a:lnTo>
                    <a:pt x="3253738" y="4094178"/>
                  </a:lnTo>
                  <a:lnTo>
                    <a:pt x="3116778" y="4094178"/>
                  </a:lnTo>
                  <a:lnTo>
                    <a:pt x="3116778" y="4041266"/>
                  </a:lnTo>
                  <a:lnTo>
                    <a:pt x="3082536" y="4041266"/>
                  </a:lnTo>
                  <a:lnTo>
                    <a:pt x="3082536" y="3957218"/>
                  </a:lnTo>
                  <a:lnTo>
                    <a:pt x="2961139" y="3957218"/>
                  </a:lnTo>
                  <a:lnTo>
                    <a:pt x="2961139" y="3891848"/>
                  </a:lnTo>
                  <a:lnTo>
                    <a:pt x="2920677" y="3891848"/>
                  </a:lnTo>
                  <a:lnTo>
                    <a:pt x="2920677" y="3814029"/>
                  </a:lnTo>
                  <a:lnTo>
                    <a:pt x="2883320" y="3814029"/>
                  </a:lnTo>
                  <a:lnTo>
                    <a:pt x="2883320" y="3751773"/>
                  </a:lnTo>
                  <a:lnTo>
                    <a:pt x="2780602" y="3751773"/>
                  </a:lnTo>
                  <a:lnTo>
                    <a:pt x="2780602" y="3636607"/>
                  </a:lnTo>
                  <a:lnTo>
                    <a:pt x="2709003" y="3636607"/>
                  </a:lnTo>
                  <a:lnTo>
                    <a:pt x="2709003" y="3561902"/>
                  </a:lnTo>
                  <a:lnTo>
                    <a:pt x="2621849" y="3561902"/>
                  </a:lnTo>
                  <a:lnTo>
                    <a:pt x="2621849" y="3480968"/>
                  </a:lnTo>
                  <a:lnTo>
                    <a:pt x="2553365" y="3480968"/>
                  </a:lnTo>
                  <a:lnTo>
                    <a:pt x="2553365" y="3362686"/>
                  </a:lnTo>
                  <a:lnTo>
                    <a:pt x="2512902" y="3362686"/>
                  </a:lnTo>
                  <a:lnTo>
                    <a:pt x="2512902" y="3312880"/>
                  </a:lnTo>
                  <a:lnTo>
                    <a:pt x="2463096" y="3312880"/>
                  </a:lnTo>
                  <a:lnTo>
                    <a:pt x="2463096" y="3228832"/>
                  </a:lnTo>
                  <a:lnTo>
                    <a:pt x="2375942" y="3228832"/>
                  </a:lnTo>
                  <a:lnTo>
                    <a:pt x="2375942" y="3200819"/>
                  </a:lnTo>
                  <a:lnTo>
                    <a:pt x="2335480" y="3200819"/>
                  </a:lnTo>
                  <a:lnTo>
                    <a:pt x="2335480" y="3126114"/>
                  </a:lnTo>
                  <a:lnTo>
                    <a:pt x="2192291" y="3126114"/>
                  </a:lnTo>
                  <a:lnTo>
                    <a:pt x="2192291" y="3023397"/>
                  </a:lnTo>
                  <a:lnTo>
                    <a:pt x="2164278" y="3023397"/>
                  </a:lnTo>
                  <a:lnTo>
                    <a:pt x="2164278" y="2930013"/>
                  </a:lnTo>
                  <a:lnTo>
                    <a:pt x="2114472" y="2930013"/>
                  </a:lnTo>
                  <a:lnTo>
                    <a:pt x="2114472" y="2877092"/>
                  </a:lnTo>
                  <a:lnTo>
                    <a:pt x="2086459" y="2877092"/>
                  </a:lnTo>
                  <a:lnTo>
                    <a:pt x="2086459" y="2821067"/>
                  </a:lnTo>
                  <a:lnTo>
                    <a:pt x="1996190" y="2821067"/>
                  </a:lnTo>
                  <a:lnTo>
                    <a:pt x="1996190" y="2786824"/>
                  </a:lnTo>
                  <a:lnTo>
                    <a:pt x="1918371" y="2786824"/>
                  </a:lnTo>
                  <a:lnTo>
                    <a:pt x="1918371" y="2709005"/>
                  </a:lnTo>
                  <a:lnTo>
                    <a:pt x="1871679" y="2709005"/>
                  </a:lnTo>
                  <a:lnTo>
                    <a:pt x="1871679" y="2634300"/>
                  </a:lnTo>
                  <a:lnTo>
                    <a:pt x="1796975" y="2634300"/>
                  </a:lnTo>
                  <a:lnTo>
                    <a:pt x="1796975" y="2453763"/>
                  </a:lnTo>
                  <a:lnTo>
                    <a:pt x="1765847" y="2453763"/>
                  </a:lnTo>
                  <a:lnTo>
                    <a:pt x="1765847" y="2410186"/>
                  </a:lnTo>
                  <a:lnTo>
                    <a:pt x="1728490" y="2410186"/>
                  </a:lnTo>
                  <a:lnTo>
                    <a:pt x="1728490" y="2207856"/>
                  </a:lnTo>
                  <a:lnTo>
                    <a:pt x="1635107" y="2207856"/>
                  </a:lnTo>
                  <a:lnTo>
                    <a:pt x="1635107" y="2126923"/>
                  </a:lnTo>
                  <a:lnTo>
                    <a:pt x="1569746" y="2126923"/>
                  </a:lnTo>
                  <a:lnTo>
                    <a:pt x="1569746" y="2027320"/>
                  </a:lnTo>
                  <a:lnTo>
                    <a:pt x="1504376" y="2027320"/>
                  </a:lnTo>
                  <a:lnTo>
                    <a:pt x="1504376" y="1927707"/>
                  </a:lnTo>
                  <a:lnTo>
                    <a:pt x="1467019" y="1927707"/>
                  </a:lnTo>
                  <a:lnTo>
                    <a:pt x="1467019" y="1846773"/>
                  </a:lnTo>
                  <a:lnTo>
                    <a:pt x="1410993" y="1846773"/>
                  </a:lnTo>
                  <a:lnTo>
                    <a:pt x="1410993" y="1744056"/>
                  </a:lnTo>
                  <a:lnTo>
                    <a:pt x="1364302" y="1744056"/>
                  </a:lnTo>
                  <a:lnTo>
                    <a:pt x="1364302" y="1631994"/>
                  </a:lnTo>
                  <a:lnTo>
                    <a:pt x="1326945" y="1631994"/>
                  </a:lnTo>
                  <a:lnTo>
                    <a:pt x="1326945" y="1479470"/>
                  </a:lnTo>
                  <a:lnTo>
                    <a:pt x="1267804" y="1479470"/>
                  </a:lnTo>
                  <a:lnTo>
                    <a:pt x="1267804" y="1420329"/>
                  </a:lnTo>
                  <a:lnTo>
                    <a:pt x="1242905" y="1420329"/>
                  </a:lnTo>
                  <a:lnTo>
                    <a:pt x="1242905" y="1348739"/>
                  </a:lnTo>
                  <a:lnTo>
                    <a:pt x="1183765" y="1348739"/>
                  </a:lnTo>
                  <a:lnTo>
                    <a:pt x="1183765" y="1189986"/>
                  </a:lnTo>
                  <a:lnTo>
                    <a:pt x="1143293" y="1189986"/>
                  </a:lnTo>
                  <a:lnTo>
                    <a:pt x="1143293" y="1053026"/>
                  </a:lnTo>
                  <a:lnTo>
                    <a:pt x="1105945" y="1053026"/>
                  </a:lnTo>
                  <a:lnTo>
                    <a:pt x="1105945" y="916066"/>
                  </a:lnTo>
                  <a:lnTo>
                    <a:pt x="1065474" y="916066"/>
                  </a:lnTo>
                  <a:lnTo>
                    <a:pt x="1065474" y="782217"/>
                  </a:lnTo>
                  <a:lnTo>
                    <a:pt x="1028126" y="782217"/>
                  </a:lnTo>
                  <a:lnTo>
                    <a:pt x="1028126" y="688835"/>
                  </a:lnTo>
                  <a:lnTo>
                    <a:pt x="990769" y="688835"/>
                  </a:lnTo>
                  <a:lnTo>
                    <a:pt x="990769" y="620355"/>
                  </a:lnTo>
                  <a:lnTo>
                    <a:pt x="891163" y="620355"/>
                  </a:lnTo>
                  <a:lnTo>
                    <a:pt x="891163" y="589227"/>
                  </a:lnTo>
                  <a:lnTo>
                    <a:pt x="835135" y="589227"/>
                  </a:lnTo>
                  <a:lnTo>
                    <a:pt x="835135" y="533198"/>
                  </a:lnTo>
                  <a:lnTo>
                    <a:pt x="813345" y="533198"/>
                  </a:lnTo>
                  <a:lnTo>
                    <a:pt x="813345" y="495845"/>
                  </a:lnTo>
                  <a:lnTo>
                    <a:pt x="760428" y="495845"/>
                  </a:lnTo>
                  <a:lnTo>
                    <a:pt x="760428" y="461605"/>
                  </a:lnTo>
                  <a:lnTo>
                    <a:pt x="729301" y="461605"/>
                  </a:lnTo>
                  <a:lnTo>
                    <a:pt x="729301" y="433590"/>
                  </a:lnTo>
                  <a:lnTo>
                    <a:pt x="642144" y="433590"/>
                  </a:lnTo>
                  <a:lnTo>
                    <a:pt x="642144" y="396238"/>
                  </a:lnTo>
                  <a:lnTo>
                    <a:pt x="548762" y="396238"/>
                  </a:lnTo>
                  <a:lnTo>
                    <a:pt x="548762" y="361997"/>
                  </a:lnTo>
                  <a:lnTo>
                    <a:pt x="452267" y="361997"/>
                  </a:lnTo>
                  <a:lnTo>
                    <a:pt x="452267" y="299742"/>
                  </a:lnTo>
                  <a:lnTo>
                    <a:pt x="414913" y="299742"/>
                  </a:lnTo>
                  <a:lnTo>
                    <a:pt x="414913" y="184570"/>
                  </a:lnTo>
                  <a:lnTo>
                    <a:pt x="396237" y="184570"/>
                  </a:lnTo>
                  <a:lnTo>
                    <a:pt x="396237" y="78737"/>
                  </a:lnTo>
                  <a:lnTo>
                    <a:pt x="374448" y="78737"/>
                  </a:lnTo>
                  <a:lnTo>
                    <a:pt x="374448" y="7144"/>
                  </a:lnTo>
                  <a:lnTo>
                    <a:pt x="7144" y="7144"/>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56" name="Freeform: Shape 4">
              <a:extLst>
                <a:ext uri="{FF2B5EF4-FFF2-40B4-BE49-F238E27FC236}">
                  <a16:creationId xmlns:a16="http://schemas.microsoft.com/office/drawing/2014/main" id="{B7B8A153-7F60-41FF-91D9-E2DFF05E72A8}"/>
                </a:ext>
              </a:extLst>
            </p:cNvPr>
            <p:cNvSpPr/>
            <p:nvPr/>
          </p:nvSpPr>
          <p:spPr>
            <a:xfrm>
              <a:off x="1112866" y="985755"/>
              <a:ext cx="9525" cy="76200"/>
            </a:xfrm>
            <a:custGeom>
              <a:avLst/>
              <a:gdLst>
                <a:gd name="connsiteX0" fmla="*/ 4675 w 0"/>
                <a:gd name="connsiteY0" fmla="*/ 4675 h 76200"/>
                <a:gd name="connsiteX1" fmla="*/ 4675 w 0"/>
                <a:gd name="connsiteY1" fmla="*/ 76676 h 76200"/>
              </a:gdLst>
              <a:ahLst/>
              <a:cxnLst>
                <a:cxn ang="0">
                  <a:pos x="connsiteX0" y="connsiteY0"/>
                </a:cxn>
                <a:cxn ang="0">
                  <a:pos x="connsiteX1" y="connsiteY1"/>
                </a:cxn>
              </a:cxnLst>
              <a:rect l="l" t="t" r="r" b="b"/>
              <a:pathLst>
                <a:path h="76200">
                  <a:moveTo>
                    <a:pt x="4675" y="4675"/>
                  </a:moveTo>
                  <a:lnTo>
                    <a:pt x="4675" y="76676"/>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57" name="Freeform: Shape 5">
              <a:extLst>
                <a:ext uri="{FF2B5EF4-FFF2-40B4-BE49-F238E27FC236}">
                  <a16:creationId xmlns:a16="http://schemas.microsoft.com/office/drawing/2014/main" id="{B73767DB-F458-4D56-B5FF-5B187D80F2AD}"/>
                </a:ext>
              </a:extLst>
            </p:cNvPr>
            <p:cNvSpPr/>
            <p:nvPr/>
          </p:nvSpPr>
          <p:spPr>
            <a:xfrm>
              <a:off x="1589120" y="1328827"/>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58" name="Freeform: Shape 2047">
              <a:extLst>
                <a:ext uri="{FF2B5EF4-FFF2-40B4-BE49-F238E27FC236}">
                  <a16:creationId xmlns:a16="http://schemas.microsoft.com/office/drawing/2014/main" id="{BBC33D92-D4A4-409E-950A-C0561744A1CF}"/>
                </a:ext>
              </a:extLst>
            </p:cNvPr>
            <p:cNvSpPr/>
            <p:nvPr/>
          </p:nvSpPr>
          <p:spPr>
            <a:xfrm>
              <a:off x="1970122" y="1557428"/>
              <a:ext cx="9525" cy="76200"/>
            </a:xfrm>
            <a:custGeom>
              <a:avLst/>
              <a:gdLst>
                <a:gd name="connsiteX0" fmla="*/ 4675 w 0"/>
                <a:gd name="connsiteY0" fmla="*/ 4675 h 76200"/>
                <a:gd name="connsiteX1" fmla="*/ 4675 w 0"/>
                <a:gd name="connsiteY1" fmla="*/ 76676 h 76200"/>
              </a:gdLst>
              <a:ahLst/>
              <a:cxnLst>
                <a:cxn ang="0">
                  <a:pos x="connsiteX0" y="connsiteY0"/>
                </a:cxn>
                <a:cxn ang="0">
                  <a:pos x="connsiteX1" y="connsiteY1"/>
                </a:cxn>
              </a:cxnLst>
              <a:rect l="l" t="t" r="r" b="b"/>
              <a:pathLst>
                <a:path h="76200">
                  <a:moveTo>
                    <a:pt x="4675" y="4675"/>
                  </a:moveTo>
                  <a:lnTo>
                    <a:pt x="4675" y="76676"/>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59" name="Freeform: Shape 2048">
              <a:extLst>
                <a:ext uri="{FF2B5EF4-FFF2-40B4-BE49-F238E27FC236}">
                  <a16:creationId xmlns:a16="http://schemas.microsoft.com/office/drawing/2014/main" id="{C8CC4A83-D784-442A-803A-B681764B3BC3}"/>
                </a:ext>
              </a:extLst>
            </p:cNvPr>
            <p:cNvSpPr/>
            <p:nvPr/>
          </p:nvSpPr>
          <p:spPr>
            <a:xfrm>
              <a:off x="2198724" y="2033684"/>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60" name="Freeform: Shape 2050">
              <a:extLst>
                <a:ext uri="{FF2B5EF4-FFF2-40B4-BE49-F238E27FC236}">
                  <a16:creationId xmlns:a16="http://schemas.microsoft.com/office/drawing/2014/main" id="{4B950E87-CA0F-44D5-97DE-5E566D696DBD}"/>
                </a:ext>
              </a:extLst>
            </p:cNvPr>
            <p:cNvSpPr/>
            <p:nvPr/>
          </p:nvSpPr>
          <p:spPr>
            <a:xfrm>
              <a:off x="2200819" y="2069679"/>
              <a:ext cx="76200" cy="9525"/>
            </a:xfrm>
            <a:custGeom>
              <a:avLst/>
              <a:gdLst>
                <a:gd name="connsiteX0" fmla="*/ 76685 w 76200"/>
                <a:gd name="connsiteY0" fmla="*/ 4675 h 0"/>
                <a:gd name="connsiteX1" fmla="*/ 4675 w 76200"/>
                <a:gd name="connsiteY1" fmla="*/ 4675 h 0"/>
              </a:gdLst>
              <a:ahLst/>
              <a:cxnLst>
                <a:cxn ang="0">
                  <a:pos x="connsiteX0" y="connsiteY0"/>
                </a:cxn>
                <a:cxn ang="0">
                  <a:pos x="connsiteX1" y="connsiteY1"/>
                </a:cxn>
              </a:cxnLst>
              <a:rect l="l" t="t" r="r" b="b"/>
              <a:pathLst>
                <a:path w="76200">
                  <a:moveTo>
                    <a:pt x="76685" y="4675"/>
                  </a:moveTo>
                  <a:lnTo>
                    <a:pt x="4675" y="4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61" name="Freeform: Shape 2051">
              <a:extLst>
                <a:ext uri="{FF2B5EF4-FFF2-40B4-BE49-F238E27FC236}">
                  <a16:creationId xmlns:a16="http://schemas.microsoft.com/office/drawing/2014/main" id="{18C64717-7A7E-4D25-9AAB-22A28C3F1CA5}"/>
                </a:ext>
              </a:extLst>
            </p:cNvPr>
            <p:cNvSpPr/>
            <p:nvPr/>
          </p:nvSpPr>
          <p:spPr>
            <a:xfrm>
              <a:off x="4522833" y="5215053"/>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62" name="Freeform: Shape 2052">
              <a:extLst>
                <a:ext uri="{FF2B5EF4-FFF2-40B4-BE49-F238E27FC236}">
                  <a16:creationId xmlns:a16="http://schemas.microsoft.com/office/drawing/2014/main" id="{7080C8BC-68A9-43B6-8329-4D4833DC6C82}"/>
                </a:ext>
              </a:extLst>
            </p:cNvPr>
            <p:cNvSpPr/>
            <p:nvPr/>
          </p:nvSpPr>
          <p:spPr>
            <a:xfrm>
              <a:off x="4560943" y="5215053"/>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63" name="Freeform: Shape 2053">
              <a:extLst>
                <a:ext uri="{FF2B5EF4-FFF2-40B4-BE49-F238E27FC236}">
                  <a16:creationId xmlns:a16="http://schemas.microsoft.com/office/drawing/2014/main" id="{49F06334-D954-4976-BF73-E2B8D8F557A2}"/>
                </a:ext>
              </a:extLst>
            </p:cNvPr>
            <p:cNvSpPr/>
            <p:nvPr/>
          </p:nvSpPr>
          <p:spPr>
            <a:xfrm>
              <a:off x="4656193" y="5272203"/>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64" name="Freeform: Shape 2054">
              <a:extLst>
                <a:ext uri="{FF2B5EF4-FFF2-40B4-BE49-F238E27FC236}">
                  <a16:creationId xmlns:a16="http://schemas.microsoft.com/office/drawing/2014/main" id="{DBBEC0D8-AD69-45DB-BB43-FA5FF050CD85}"/>
                </a:ext>
              </a:extLst>
            </p:cNvPr>
            <p:cNvSpPr/>
            <p:nvPr/>
          </p:nvSpPr>
          <p:spPr>
            <a:xfrm>
              <a:off x="4694293" y="5272203"/>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65" name="Freeform: Shape 2055">
              <a:extLst>
                <a:ext uri="{FF2B5EF4-FFF2-40B4-BE49-F238E27FC236}">
                  <a16:creationId xmlns:a16="http://schemas.microsoft.com/office/drawing/2014/main" id="{2F16F5B7-DBF8-4012-B4B3-CEB99AE8727A}"/>
                </a:ext>
              </a:extLst>
            </p:cNvPr>
            <p:cNvSpPr/>
            <p:nvPr/>
          </p:nvSpPr>
          <p:spPr>
            <a:xfrm>
              <a:off x="5075293" y="5424603"/>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66" name="Freeform: Shape 2056">
              <a:extLst>
                <a:ext uri="{FF2B5EF4-FFF2-40B4-BE49-F238E27FC236}">
                  <a16:creationId xmlns:a16="http://schemas.microsoft.com/office/drawing/2014/main" id="{370256F9-6B1E-4902-920D-248A4E5452E7}"/>
                </a:ext>
              </a:extLst>
            </p:cNvPr>
            <p:cNvSpPr/>
            <p:nvPr/>
          </p:nvSpPr>
          <p:spPr>
            <a:xfrm>
              <a:off x="5208643" y="5443653"/>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67" name="Freeform: Shape 2057">
              <a:extLst>
                <a:ext uri="{FF2B5EF4-FFF2-40B4-BE49-F238E27FC236}">
                  <a16:creationId xmlns:a16="http://schemas.microsoft.com/office/drawing/2014/main" id="{B5090962-81C1-49EB-9CF5-C5E05D67A876}"/>
                </a:ext>
              </a:extLst>
            </p:cNvPr>
            <p:cNvSpPr/>
            <p:nvPr/>
          </p:nvSpPr>
          <p:spPr>
            <a:xfrm>
              <a:off x="5856343" y="5557953"/>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68" name="Freeform: Shape 2058">
              <a:extLst>
                <a:ext uri="{FF2B5EF4-FFF2-40B4-BE49-F238E27FC236}">
                  <a16:creationId xmlns:a16="http://schemas.microsoft.com/office/drawing/2014/main" id="{D62DF37B-835A-4EA2-BDC1-DEC5E37E76DF}"/>
                </a:ext>
              </a:extLst>
            </p:cNvPr>
            <p:cNvSpPr/>
            <p:nvPr/>
          </p:nvSpPr>
          <p:spPr>
            <a:xfrm>
              <a:off x="5989693" y="5615103"/>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69" name="Freeform: Shape 2059">
              <a:extLst>
                <a:ext uri="{FF2B5EF4-FFF2-40B4-BE49-F238E27FC236}">
                  <a16:creationId xmlns:a16="http://schemas.microsoft.com/office/drawing/2014/main" id="{B2F56AF7-61B0-46CA-92AC-DFC94DB9954E}"/>
                </a:ext>
              </a:extLst>
            </p:cNvPr>
            <p:cNvSpPr/>
            <p:nvPr/>
          </p:nvSpPr>
          <p:spPr>
            <a:xfrm>
              <a:off x="6027802" y="5615103"/>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70" name="Freeform: Shape 2060">
              <a:extLst>
                <a:ext uri="{FF2B5EF4-FFF2-40B4-BE49-F238E27FC236}">
                  <a16:creationId xmlns:a16="http://schemas.microsoft.com/office/drawing/2014/main" id="{A3E7C5CD-5FCF-442F-9251-2BB060CC0E12}"/>
                </a:ext>
              </a:extLst>
            </p:cNvPr>
            <p:cNvSpPr/>
            <p:nvPr/>
          </p:nvSpPr>
          <p:spPr>
            <a:xfrm>
              <a:off x="6065902" y="5615103"/>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71" name="Freeform: Shape 2061">
              <a:extLst>
                <a:ext uri="{FF2B5EF4-FFF2-40B4-BE49-F238E27FC236}">
                  <a16:creationId xmlns:a16="http://schemas.microsoft.com/office/drawing/2014/main" id="{C4E1F518-2DA0-483C-B8C9-8B1AA8D4DE2B}"/>
                </a:ext>
              </a:extLst>
            </p:cNvPr>
            <p:cNvSpPr/>
            <p:nvPr/>
          </p:nvSpPr>
          <p:spPr>
            <a:xfrm>
              <a:off x="6123052" y="5653203"/>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72" name="Freeform: Shape 2062">
              <a:extLst>
                <a:ext uri="{FF2B5EF4-FFF2-40B4-BE49-F238E27FC236}">
                  <a16:creationId xmlns:a16="http://schemas.microsoft.com/office/drawing/2014/main" id="{5F866B27-FA7B-4A86-BAB9-0226738DD642}"/>
                </a:ext>
              </a:extLst>
            </p:cNvPr>
            <p:cNvSpPr/>
            <p:nvPr/>
          </p:nvSpPr>
          <p:spPr>
            <a:xfrm>
              <a:off x="6199252" y="5653203"/>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73" name="Freeform: Shape 2063">
              <a:extLst>
                <a:ext uri="{FF2B5EF4-FFF2-40B4-BE49-F238E27FC236}">
                  <a16:creationId xmlns:a16="http://schemas.microsoft.com/office/drawing/2014/main" id="{EBC57885-3C4F-442F-A058-21D3EE405B14}"/>
                </a:ext>
              </a:extLst>
            </p:cNvPr>
            <p:cNvSpPr/>
            <p:nvPr/>
          </p:nvSpPr>
          <p:spPr>
            <a:xfrm>
              <a:off x="6313552" y="5710353"/>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74" name="Freeform: Shape 2064">
              <a:extLst>
                <a:ext uri="{FF2B5EF4-FFF2-40B4-BE49-F238E27FC236}">
                  <a16:creationId xmlns:a16="http://schemas.microsoft.com/office/drawing/2014/main" id="{75B9304E-DA4C-41D2-884F-128F63E84F76}"/>
                </a:ext>
              </a:extLst>
            </p:cNvPr>
            <p:cNvSpPr/>
            <p:nvPr/>
          </p:nvSpPr>
          <p:spPr>
            <a:xfrm>
              <a:off x="6580252" y="5710353"/>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75" name="Freeform: Shape 2065">
              <a:extLst>
                <a:ext uri="{FF2B5EF4-FFF2-40B4-BE49-F238E27FC236}">
                  <a16:creationId xmlns:a16="http://schemas.microsoft.com/office/drawing/2014/main" id="{FF38C229-7854-4313-9A53-7C9932C782CF}"/>
                </a:ext>
              </a:extLst>
            </p:cNvPr>
            <p:cNvSpPr/>
            <p:nvPr/>
          </p:nvSpPr>
          <p:spPr>
            <a:xfrm>
              <a:off x="6694552" y="5710353"/>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76" name="Freeform: Shape 2066">
              <a:extLst>
                <a:ext uri="{FF2B5EF4-FFF2-40B4-BE49-F238E27FC236}">
                  <a16:creationId xmlns:a16="http://schemas.microsoft.com/office/drawing/2014/main" id="{39A538BA-8D21-43D5-85CE-DE8D304CE122}"/>
                </a:ext>
              </a:extLst>
            </p:cNvPr>
            <p:cNvSpPr/>
            <p:nvPr/>
          </p:nvSpPr>
          <p:spPr>
            <a:xfrm>
              <a:off x="7037452" y="5710353"/>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77" name="Freeform: Shape 2067">
              <a:extLst>
                <a:ext uri="{FF2B5EF4-FFF2-40B4-BE49-F238E27FC236}">
                  <a16:creationId xmlns:a16="http://schemas.microsoft.com/office/drawing/2014/main" id="{80557AA9-FF17-4BEE-BDD7-979821A68399}"/>
                </a:ext>
              </a:extLst>
            </p:cNvPr>
            <p:cNvSpPr/>
            <p:nvPr/>
          </p:nvSpPr>
          <p:spPr>
            <a:xfrm>
              <a:off x="7170802" y="5767503"/>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78" name="Freeform: Shape 2068">
              <a:extLst>
                <a:ext uri="{FF2B5EF4-FFF2-40B4-BE49-F238E27FC236}">
                  <a16:creationId xmlns:a16="http://schemas.microsoft.com/office/drawing/2014/main" id="{24423E4D-B7CA-44C4-B334-A5B9F5360AD2}"/>
                </a:ext>
              </a:extLst>
            </p:cNvPr>
            <p:cNvSpPr/>
            <p:nvPr/>
          </p:nvSpPr>
          <p:spPr>
            <a:xfrm>
              <a:off x="7380352" y="5767503"/>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79" name="Freeform: Shape 2069">
              <a:extLst>
                <a:ext uri="{FF2B5EF4-FFF2-40B4-BE49-F238E27FC236}">
                  <a16:creationId xmlns:a16="http://schemas.microsoft.com/office/drawing/2014/main" id="{C24F96A0-90D8-46E2-9EAC-45CD87B95C23}"/>
                </a:ext>
              </a:extLst>
            </p:cNvPr>
            <p:cNvSpPr/>
            <p:nvPr/>
          </p:nvSpPr>
          <p:spPr>
            <a:xfrm>
              <a:off x="7589912" y="5824653"/>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80" name="Freeform: Shape 2070">
              <a:extLst>
                <a:ext uri="{FF2B5EF4-FFF2-40B4-BE49-F238E27FC236}">
                  <a16:creationId xmlns:a16="http://schemas.microsoft.com/office/drawing/2014/main" id="{72C0B243-8A96-4B98-9455-C394E440311D}"/>
                </a:ext>
              </a:extLst>
            </p:cNvPr>
            <p:cNvSpPr/>
            <p:nvPr/>
          </p:nvSpPr>
          <p:spPr>
            <a:xfrm>
              <a:off x="7685162" y="5824653"/>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81" name="Freeform: Shape 2071">
              <a:extLst>
                <a:ext uri="{FF2B5EF4-FFF2-40B4-BE49-F238E27FC236}">
                  <a16:creationId xmlns:a16="http://schemas.microsoft.com/office/drawing/2014/main" id="{CB6F5EAA-7EFB-48DC-81D6-480E4F4C7035}"/>
                </a:ext>
              </a:extLst>
            </p:cNvPr>
            <p:cNvSpPr/>
            <p:nvPr/>
          </p:nvSpPr>
          <p:spPr>
            <a:xfrm>
              <a:off x="7913762" y="5824653"/>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sp>
          <p:nvSpPr>
            <p:cNvPr id="82" name="Freeform: Shape 2072">
              <a:extLst>
                <a:ext uri="{FF2B5EF4-FFF2-40B4-BE49-F238E27FC236}">
                  <a16:creationId xmlns:a16="http://schemas.microsoft.com/office/drawing/2014/main" id="{C49050E5-BB68-4B7C-8EB4-92D1EB0E9F12}"/>
                </a:ext>
              </a:extLst>
            </p:cNvPr>
            <p:cNvSpPr/>
            <p:nvPr/>
          </p:nvSpPr>
          <p:spPr>
            <a:xfrm>
              <a:off x="7989962" y="5824653"/>
              <a:ext cx="9525" cy="76200"/>
            </a:xfrm>
            <a:custGeom>
              <a:avLst/>
              <a:gdLst>
                <a:gd name="connsiteX0" fmla="*/ 4675 w 0"/>
                <a:gd name="connsiteY0" fmla="*/ 4675 h 76200"/>
                <a:gd name="connsiteX1" fmla="*/ 4675 w 0"/>
                <a:gd name="connsiteY1" fmla="*/ 76675 h 76200"/>
              </a:gdLst>
              <a:ahLst/>
              <a:cxnLst>
                <a:cxn ang="0">
                  <a:pos x="connsiteX0" y="connsiteY0"/>
                </a:cxn>
                <a:cxn ang="0">
                  <a:pos x="connsiteX1" y="connsiteY1"/>
                </a:cxn>
              </a:cxnLst>
              <a:rect l="l" t="t" r="r" b="b"/>
              <a:pathLst>
                <a:path h="76200">
                  <a:moveTo>
                    <a:pt x="4675" y="4675"/>
                  </a:moveTo>
                  <a:lnTo>
                    <a:pt x="4675" y="76675"/>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GB">
                <a:solidFill>
                  <a:srgbClr val="4D4D4D"/>
                </a:solidFill>
                <a:latin typeface="Arial"/>
                <a:cs typeface="Arial"/>
              </a:endParaRPr>
            </a:p>
          </p:txBody>
        </p:sp>
      </p:grpSp>
      <p:grpSp>
        <p:nvGrpSpPr>
          <p:cNvPr id="83" name="Graphic 2073">
            <a:extLst>
              <a:ext uri="{FF2B5EF4-FFF2-40B4-BE49-F238E27FC236}">
                <a16:creationId xmlns:a16="http://schemas.microsoft.com/office/drawing/2014/main" id="{332ED419-6A2A-426C-9F1D-52C8816F7A8C}"/>
              </a:ext>
            </a:extLst>
          </p:cNvPr>
          <p:cNvGrpSpPr/>
          <p:nvPr/>
        </p:nvGrpSpPr>
        <p:grpSpPr>
          <a:xfrm>
            <a:off x="2085149" y="2176169"/>
            <a:ext cx="4576316" cy="2716667"/>
            <a:chOff x="-1738852" y="1720056"/>
            <a:chExt cx="6858000" cy="4619625"/>
          </a:xfrm>
        </p:grpSpPr>
        <p:sp>
          <p:nvSpPr>
            <p:cNvPr id="84" name="Freeform: Shape 2075">
              <a:extLst>
                <a:ext uri="{FF2B5EF4-FFF2-40B4-BE49-F238E27FC236}">
                  <a16:creationId xmlns:a16="http://schemas.microsoft.com/office/drawing/2014/main" id="{F2FD8509-372B-42F8-A15D-80355D3B799D}"/>
                </a:ext>
              </a:extLst>
            </p:cNvPr>
            <p:cNvSpPr/>
            <p:nvPr/>
          </p:nvSpPr>
          <p:spPr>
            <a:xfrm>
              <a:off x="-1745996" y="1717675"/>
              <a:ext cx="6867525" cy="4600575"/>
            </a:xfrm>
            <a:custGeom>
              <a:avLst/>
              <a:gdLst>
                <a:gd name="connsiteX0" fmla="*/ 6867640 w 6867525"/>
                <a:gd name="connsiteY0" fmla="*/ 4598442 h 4600575"/>
                <a:gd name="connsiteX1" fmla="*/ 6111240 w 6867525"/>
                <a:gd name="connsiteY1" fmla="*/ 4598442 h 4600575"/>
                <a:gd name="connsiteX2" fmla="*/ 6111240 w 6867525"/>
                <a:gd name="connsiteY2" fmla="*/ 4536186 h 4600575"/>
                <a:gd name="connsiteX3" fmla="*/ 6045870 w 6867525"/>
                <a:gd name="connsiteY3" fmla="*/ 4536186 h 4600575"/>
                <a:gd name="connsiteX4" fmla="*/ 6045870 w 6867525"/>
                <a:gd name="connsiteY4" fmla="*/ 4486380 h 4600575"/>
                <a:gd name="connsiteX5" fmla="*/ 5731478 w 6867525"/>
                <a:gd name="connsiteY5" fmla="*/ 4486380 h 4600575"/>
                <a:gd name="connsiteX6" fmla="*/ 5731478 w 6867525"/>
                <a:gd name="connsiteY6" fmla="*/ 4449032 h 4600575"/>
                <a:gd name="connsiteX7" fmla="*/ 5569620 w 6867525"/>
                <a:gd name="connsiteY7" fmla="*/ 4449032 h 4600575"/>
                <a:gd name="connsiteX8" fmla="*/ 5569620 w 6867525"/>
                <a:gd name="connsiteY8" fmla="*/ 4408570 h 4600575"/>
                <a:gd name="connsiteX9" fmla="*/ 5245894 w 6867525"/>
                <a:gd name="connsiteY9" fmla="*/ 4408570 h 4600575"/>
                <a:gd name="connsiteX10" fmla="*/ 5245894 w 6867525"/>
                <a:gd name="connsiteY10" fmla="*/ 4380548 h 4600575"/>
                <a:gd name="connsiteX11" fmla="*/ 5171189 w 6867525"/>
                <a:gd name="connsiteY11" fmla="*/ 4380548 h 4600575"/>
                <a:gd name="connsiteX12" fmla="*/ 5171189 w 6867525"/>
                <a:gd name="connsiteY12" fmla="*/ 4343200 h 4600575"/>
                <a:gd name="connsiteX13" fmla="*/ 5049793 w 6867525"/>
                <a:gd name="connsiteY13" fmla="*/ 4343200 h 4600575"/>
                <a:gd name="connsiteX14" fmla="*/ 5049793 w 6867525"/>
                <a:gd name="connsiteY14" fmla="*/ 4315187 h 4600575"/>
                <a:gd name="connsiteX15" fmla="*/ 4906604 w 6867525"/>
                <a:gd name="connsiteY15" fmla="*/ 4315187 h 4600575"/>
                <a:gd name="connsiteX16" fmla="*/ 4906604 w 6867525"/>
                <a:gd name="connsiteY16" fmla="*/ 4265381 h 4600575"/>
                <a:gd name="connsiteX17" fmla="*/ 4701169 w 6867525"/>
                <a:gd name="connsiteY17" fmla="*/ 4265381 h 4600575"/>
                <a:gd name="connsiteX18" fmla="*/ 4701169 w 6867525"/>
                <a:gd name="connsiteY18" fmla="*/ 4224909 h 4600575"/>
                <a:gd name="connsiteX19" fmla="*/ 4642019 w 6867525"/>
                <a:gd name="connsiteY19" fmla="*/ 4224909 h 4600575"/>
                <a:gd name="connsiteX20" fmla="*/ 4642019 w 6867525"/>
                <a:gd name="connsiteY20" fmla="*/ 4165769 h 4600575"/>
                <a:gd name="connsiteX21" fmla="*/ 4579763 w 6867525"/>
                <a:gd name="connsiteY21" fmla="*/ 4165769 h 4600575"/>
                <a:gd name="connsiteX22" fmla="*/ 4579763 w 6867525"/>
                <a:gd name="connsiteY22" fmla="*/ 4115972 h 4600575"/>
                <a:gd name="connsiteX23" fmla="*/ 4455262 w 6867525"/>
                <a:gd name="connsiteY23" fmla="*/ 4115972 h 4600575"/>
                <a:gd name="connsiteX24" fmla="*/ 4455262 w 6867525"/>
                <a:gd name="connsiteY24" fmla="*/ 4053716 h 4600575"/>
                <a:gd name="connsiteX25" fmla="*/ 4343200 w 6867525"/>
                <a:gd name="connsiteY25" fmla="*/ 4053716 h 4600575"/>
                <a:gd name="connsiteX26" fmla="*/ 4343200 w 6867525"/>
                <a:gd name="connsiteY26" fmla="*/ 4007025 h 4600575"/>
                <a:gd name="connsiteX27" fmla="*/ 4287174 w 6867525"/>
                <a:gd name="connsiteY27" fmla="*/ 4007025 h 4600575"/>
                <a:gd name="connsiteX28" fmla="*/ 4287174 w 6867525"/>
                <a:gd name="connsiteY28" fmla="*/ 3963438 h 4600575"/>
                <a:gd name="connsiteX29" fmla="*/ 4175112 w 6867525"/>
                <a:gd name="connsiteY29" fmla="*/ 3963438 h 4600575"/>
                <a:gd name="connsiteX30" fmla="*/ 4175112 w 6867525"/>
                <a:gd name="connsiteY30" fmla="*/ 3929206 h 4600575"/>
                <a:gd name="connsiteX31" fmla="*/ 4084844 w 6867525"/>
                <a:gd name="connsiteY31" fmla="*/ 3929206 h 4600575"/>
                <a:gd name="connsiteX32" fmla="*/ 4084844 w 6867525"/>
                <a:gd name="connsiteY32" fmla="*/ 3870065 h 4600575"/>
                <a:gd name="connsiteX33" fmla="*/ 3919861 w 6867525"/>
                <a:gd name="connsiteY33" fmla="*/ 3870065 h 4600575"/>
                <a:gd name="connsiteX34" fmla="*/ 3919861 w 6867525"/>
                <a:gd name="connsiteY34" fmla="*/ 3798465 h 4600575"/>
                <a:gd name="connsiteX35" fmla="*/ 3767338 w 6867525"/>
                <a:gd name="connsiteY35" fmla="*/ 3798465 h 4600575"/>
                <a:gd name="connsiteX36" fmla="*/ 3767338 w 6867525"/>
                <a:gd name="connsiteY36" fmla="*/ 3754888 h 4600575"/>
                <a:gd name="connsiteX37" fmla="*/ 3680184 w 6867525"/>
                <a:gd name="connsiteY37" fmla="*/ 3754888 h 4600575"/>
                <a:gd name="connsiteX38" fmla="*/ 3680184 w 6867525"/>
                <a:gd name="connsiteY38" fmla="*/ 3701967 h 4600575"/>
                <a:gd name="connsiteX39" fmla="*/ 3602365 w 6867525"/>
                <a:gd name="connsiteY39" fmla="*/ 3701967 h 4600575"/>
                <a:gd name="connsiteX40" fmla="*/ 3602365 w 6867525"/>
                <a:gd name="connsiteY40" fmla="*/ 3624158 h 4600575"/>
                <a:gd name="connsiteX41" fmla="*/ 3502762 w 6867525"/>
                <a:gd name="connsiteY41" fmla="*/ 3624158 h 4600575"/>
                <a:gd name="connsiteX42" fmla="*/ 3502762 w 6867525"/>
                <a:gd name="connsiteY42" fmla="*/ 3574352 h 4600575"/>
                <a:gd name="connsiteX43" fmla="*/ 3459175 w 6867525"/>
                <a:gd name="connsiteY43" fmla="*/ 3574352 h 4600575"/>
                <a:gd name="connsiteX44" fmla="*/ 3459175 w 6867525"/>
                <a:gd name="connsiteY44" fmla="*/ 3536995 h 4600575"/>
                <a:gd name="connsiteX45" fmla="*/ 3353343 w 6867525"/>
                <a:gd name="connsiteY45" fmla="*/ 3536995 h 4600575"/>
                <a:gd name="connsiteX46" fmla="*/ 3353343 w 6867525"/>
                <a:gd name="connsiteY46" fmla="*/ 3496532 h 4600575"/>
                <a:gd name="connsiteX47" fmla="*/ 3269304 w 6867525"/>
                <a:gd name="connsiteY47" fmla="*/ 3496532 h 4600575"/>
                <a:gd name="connsiteX48" fmla="*/ 3269304 w 6867525"/>
                <a:gd name="connsiteY48" fmla="*/ 3452956 h 4600575"/>
                <a:gd name="connsiteX49" fmla="*/ 3179035 w 6867525"/>
                <a:gd name="connsiteY49" fmla="*/ 3452956 h 4600575"/>
                <a:gd name="connsiteX50" fmla="*/ 3179035 w 6867525"/>
                <a:gd name="connsiteY50" fmla="*/ 3434277 h 4600575"/>
                <a:gd name="connsiteX51" fmla="*/ 3147908 w 6867525"/>
                <a:gd name="connsiteY51" fmla="*/ 3434277 h 4600575"/>
                <a:gd name="connsiteX52" fmla="*/ 3147908 w 6867525"/>
                <a:gd name="connsiteY52" fmla="*/ 3412484 h 4600575"/>
                <a:gd name="connsiteX53" fmla="*/ 3057639 w 6867525"/>
                <a:gd name="connsiteY53" fmla="*/ 3412484 h 4600575"/>
                <a:gd name="connsiteX54" fmla="*/ 3057639 w 6867525"/>
                <a:gd name="connsiteY54" fmla="*/ 3368907 h 4600575"/>
                <a:gd name="connsiteX55" fmla="*/ 2989155 w 6867525"/>
                <a:gd name="connsiteY55" fmla="*/ 3368907 h 4600575"/>
                <a:gd name="connsiteX56" fmla="*/ 2989155 w 6867525"/>
                <a:gd name="connsiteY56" fmla="*/ 3303537 h 4600575"/>
                <a:gd name="connsiteX57" fmla="*/ 2905106 w 6867525"/>
                <a:gd name="connsiteY57" fmla="*/ 3303537 h 4600575"/>
                <a:gd name="connsiteX58" fmla="*/ 2905106 w 6867525"/>
                <a:gd name="connsiteY58" fmla="*/ 3256845 h 4600575"/>
                <a:gd name="connsiteX59" fmla="*/ 2855309 w 6867525"/>
                <a:gd name="connsiteY59" fmla="*/ 3256845 h 4600575"/>
                <a:gd name="connsiteX60" fmla="*/ 2855309 w 6867525"/>
                <a:gd name="connsiteY60" fmla="*/ 3203934 h 4600575"/>
                <a:gd name="connsiteX61" fmla="*/ 2799274 w 6867525"/>
                <a:gd name="connsiteY61" fmla="*/ 3203934 h 4600575"/>
                <a:gd name="connsiteX62" fmla="*/ 2799274 w 6867525"/>
                <a:gd name="connsiteY62" fmla="*/ 3138564 h 4600575"/>
                <a:gd name="connsiteX63" fmla="*/ 2727684 w 6867525"/>
                <a:gd name="connsiteY63" fmla="*/ 3138564 h 4600575"/>
                <a:gd name="connsiteX64" fmla="*/ 2727684 w 6867525"/>
                <a:gd name="connsiteY64" fmla="*/ 3057630 h 4600575"/>
                <a:gd name="connsiteX65" fmla="*/ 2615622 w 6867525"/>
                <a:gd name="connsiteY65" fmla="*/ 3057630 h 4600575"/>
                <a:gd name="connsiteX66" fmla="*/ 2615622 w 6867525"/>
                <a:gd name="connsiteY66" fmla="*/ 2998489 h 4600575"/>
                <a:gd name="connsiteX67" fmla="*/ 2584495 w 6867525"/>
                <a:gd name="connsiteY67" fmla="*/ 2998489 h 4600575"/>
                <a:gd name="connsiteX68" fmla="*/ 2584495 w 6867525"/>
                <a:gd name="connsiteY68" fmla="*/ 2954912 h 4600575"/>
                <a:gd name="connsiteX69" fmla="*/ 2528468 w 6867525"/>
                <a:gd name="connsiteY69" fmla="*/ 2954912 h 4600575"/>
                <a:gd name="connsiteX70" fmla="*/ 2528468 w 6867525"/>
                <a:gd name="connsiteY70" fmla="*/ 2905106 h 4600575"/>
                <a:gd name="connsiteX71" fmla="*/ 2475548 w 6867525"/>
                <a:gd name="connsiteY71" fmla="*/ 2905106 h 4600575"/>
                <a:gd name="connsiteX72" fmla="*/ 2475548 w 6867525"/>
                <a:gd name="connsiteY72" fmla="*/ 2842851 h 4600575"/>
                <a:gd name="connsiteX73" fmla="*/ 2431971 w 6867525"/>
                <a:gd name="connsiteY73" fmla="*/ 2842851 h 4600575"/>
                <a:gd name="connsiteX74" fmla="*/ 2431971 w 6867525"/>
                <a:gd name="connsiteY74" fmla="*/ 2768146 h 4600575"/>
                <a:gd name="connsiteX75" fmla="*/ 2391509 w 6867525"/>
                <a:gd name="connsiteY75" fmla="*/ 2768146 h 4600575"/>
                <a:gd name="connsiteX76" fmla="*/ 2391509 w 6867525"/>
                <a:gd name="connsiteY76" fmla="*/ 2709005 h 4600575"/>
                <a:gd name="connsiteX77" fmla="*/ 2363496 w 6867525"/>
                <a:gd name="connsiteY77" fmla="*/ 2709005 h 4600575"/>
                <a:gd name="connsiteX78" fmla="*/ 2363496 w 6867525"/>
                <a:gd name="connsiteY78" fmla="*/ 2640530 h 4600575"/>
                <a:gd name="connsiteX79" fmla="*/ 2329253 w 6867525"/>
                <a:gd name="connsiteY79" fmla="*/ 2640530 h 4600575"/>
                <a:gd name="connsiteX80" fmla="*/ 2329253 w 6867525"/>
                <a:gd name="connsiteY80" fmla="*/ 2587609 h 4600575"/>
                <a:gd name="connsiteX81" fmla="*/ 2263883 w 6867525"/>
                <a:gd name="connsiteY81" fmla="*/ 2587609 h 4600575"/>
                <a:gd name="connsiteX82" fmla="*/ 2263883 w 6867525"/>
                <a:gd name="connsiteY82" fmla="*/ 2544032 h 4600575"/>
                <a:gd name="connsiteX83" fmla="*/ 2232755 w 6867525"/>
                <a:gd name="connsiteY83" fmla="*/ 2544032 h 4600575"/>
                <a:gd name="connsiteX84" fmla="*/ 2232755 w 6867525"/>
                <a:gd name="connsiteY84" fmla="*/ 2472443 h 4600575"/>
                <a:gd name="connsiteX85" fmla="*/ 2198513 w 6867525"/>
                <a:gd name="connsiteY85" fmla="*/ 2472443 h 4600575"/>
                <a:gd name="connsiteX86" fmla="*/ 2198513 w 6867525"/>
                <a:gd name="connsiteY86" fmla="*/ 2360381 h 4600575"/>
                <a:gd name="connsiteX87" fmla="*/ 2154936 w 6867525"/>
                <a:gd name="connsiteY87" fmla="*/ 2360381 h 4600575"/>
                <a:gd name="connsiteX88" fmla="*/ 2154936 w 6867525"/>
                <a:gd name="connsiteY88" fmla="*/ 2307460 h 4600575"/>
                <a:gd name="connsiteX89" fmla="*/ 2108245 w 6867525"/>
                <a:gd name="connsiteY89" fmla="*/ 2307460 h 4600575"/>
                <a:gd name="connsiteX90" fmla="*/ 2108245 w 6867525"/>
                <a:gd name="connsiteY90" fmla="*/ 2266998 h 4600575"/>
                <a:gd name="connsiteX91" fmla="*/ 2067782 w 6867525"/>
                <a:gd name="connsiteY91" fmla="*/ 2266998 h 4600575"/>
                <a:gd name="connsiteX92" fmla="*/ 2067782 w 6867525"/>
                <a:gd name="connsiteY92" fmla="*/ 2220306 h 4600575"/>
                <a:gd name="connsiteX93" fmla="*/ 2021091 w 6867525"/>
                <a:gd name="connsiteY93" fmla="*/ 2220306 h 4600575"/>
                <a:gd name="connsiteX94" fmla="*/ 2021091 w 6867525"/>
                <a:gd name="connsiteY94" fmla="*/ 2136258 h 4600575"/>
                <a:gd name="connsiteX95" fmla="*/ 1952606 w 6867525"/>
                <a:gd name="connsiteY95" fmla="*/ 2136258 h 4600575"/>
                <a:gd name="connsiteX96" fmla="*/ 1952606 w 6867525"/>
                <a:gd name="connsiteY96" fmla="*/ 2042874 h 4600575"/>
                <a:gd name="connsiteX97" fmla="*/ 1905924 w 6867525"/>
                <a:gd name="connsiteY97" fmla="*/ 2042874 h 4600575"/>
                <a:gd name="connsiteX98" fmla="*/ 1905924 w 6867525"/>
                <a:gd name="connsiteY98" fmla="*/ 1986848 h 4600575"/>
                <a:gd name="connsiteX99" fmla="*/ 1871682 w 6867525"/>
                <a:gd name="connsiteY99" fmla="*/ 1986848 h 4600575"/>
                <a:gd name="connsiteX100" fmla="*/ 1871682 w 6867525"/>
                <a:gd name="connsiteY100" fmla="*/ 1927708 h 4600575"/>
                <a:gd name="connsiteX101" fmla="*/ 1824990 w 6867525"/>
                <a:gd name="connsiteY101" fmla="*/ 1927708 h 4600575"/>
                <a:gd name="connsiteX102" fmla="*/ 1824990 w 6867525"/>
                <a:gd name="connsiteY102" fmla="*/ 1884131 h 4600575"/>
                <a:gd name="connsiteX103" fmla="*/ 1793862 w 6867525"/>
                <a:gd name="connsiteY103" fmla="*/ 1884131 h 4600575"/>
                <a:gd name="connsiteX104" fmla="*/ 1793862 w 6867525"/>
                <a:gd name="connsiteY104" fmla="*/ 1824990 h 4600575"/>
                <a:gd name="connsiteX105" fmla="*/ 1719158 w 6867525"/>
                <a:gd name="connsiteY105" fmla="*/ 1824990 h 4600575"/>
                <a:gd name="connsiteX106" fmla="*/ 1719158 w 6867525"/>
                <a:gd name="connsiteY106" fmla="*/ 1772069 h 4600575"/>
                <a:gd name="connsiteX107" fmla="*/ 1684915 w 6867525"/>
                <a:gd name="connsiteY107" fmla="*/ 1772069 h 4600575"/>
                <a:gd name="connsiteX108" fmla="*/ 1684915 w 6867525"/>
                <a:gd name="connsiteY108" fmla="*/ 1709814 h 4600575"/>
                <a:gd name="connsiteX109" fmla="*/ 1641339 w 6867525"/>
                <a:gd name="connsiteY109" fmla="*/ 1709814 h 4600575"/>
                <a:gd name="connsiteX110" fmla="*/ 1641339 w 6867525"/>
                <a:gd name="connsiteY110" fmla="*/ 1644444 h 4600575"/>
                <a:gd name="connsiteX111" fmla="*/ 1588418 w 6867525"/>
                <a:gd name="connsiteY111" fmla="*/ 1644444 h 4600575"/>
                <a:gd name="connsiteX112" fmla="*/ 1588418 w 6867525"/>
                <a:gd name="connsiteY112" fmla="*/ 1554175 h 4600575"/>
                <a:gd name="connsiteX113" fmla="*/ 1547955 w 6867525"/>
                <a:gd name="connsiteY113" fmla="*/ 1554175 h 4600575"/>
                <a:gd name="connsiteX114" fmla="*/ 1547955 w 6867525"/>
                <a:gd name="connsiteY114" fmla="*/ 1473251 h 4600575"/>
                <a:gd name="connsiteX115" fmla="*/ 1523048 w 6867525"/>
                <a:gd name="connsiteY115" fmla="*/ 1473251 h 4600575"/>
                <a:gd name="connsiteX116" fmla="*/ 1523048 w 6867525"/>
                <a:gd name="connsiteY116" fmla="*/ 1401651 h 4600575"/>
                <a:gd name="connsiteX117" fmla="*/ 1473251 w 6867525"/>
                <a:gd name="connsiteY117" fmla="*/ 1401651 h 4600575"/>
                <a:gd name="connsiteX118" fmla="*/ 1473251 w 6867525"/>
                <a:gd name="connsiteY118" fmla="*/ 1351845 h 4600575"/>
                <a:gd name="connsiteX119" fmla="*/ 1442123 w 6867525"/>
                <a:gd name="connsiteY119" fmla="*/ 1351845 h 4600575"/>
                <a:gd name="connsiteX120" fmla="*/ 1442123 w 6867525"/>
                <a:gd name="connsiteY120" fmla="*/ 1255357 h 4600575"/>
                <a:gd name="connsiteX121" fmla="*/ 1395432 w 6867525"/>
                <a:gd name="connsiteY121" fmla="*/ 1255357 h 4600575"/>
                <a:gd name="connsiteX122" fmla="*/ 1395432 w 6867525"/>
                <a:gd name="connsiteY122" fmla="*/ 1133961 h 4600575"/>
                <a:gd name="connsiteX123" fmla="*/ 1348740 w 6867525"/>
                <a:gd name="connsiteY123" fmla="*/ 1133961 h 4600575"/>
                <a:gd name="connsiteX124" fmla="*/ 1348740 w 6867525"/>
                <a:gd name="connsiteY124" fmla="*/ 1028129 h 4600575"/>
                <a:gd name="connsiteX125" fmla="*/ 1292704 w 6867525"/>
                <a:gd name="connsiteY125" fmla="*/ 1028129 h 4600575"/>
                <a:gd name="connsiteX126" fmla="*/ 1292704 w 6867525"/>
                <a:gd name="connsiteY126" fmla="*/ 944080 h 4600575"/>
                <a:gd name="connsiteX127" fmla="*/ 1267806 w 6867525"/>
                <a:gd name="connsiteY127" fmla="*/ 944080 h 4600575"/>
                <a:gd name="connsiteX128" fmla="*/ 1267806 w 6867525"/>
                <a:gd name="connsiteY128" fmla="*/ 906728 h 4600575"/>
                <a:gd name="connsiteX129" fmla="*/ 1214885 w 6867525"/>
                <a:gd name="connsiteY129" fmla="*/ 906728 h 4600575"/>
                <a:gd name="connsiteX130" fmla="*/ 1214885 w 6867525"/>
                <a:gd name="connsiteY130" fmla="*/ 860036 h 4600575"/>
                <a:gd name="connsiteX131" fmla="*/ 1189987 w 6867525"/>
                <a:gd name="connsiteY131" fmla="*/ 860036 h 4600575"/>
                <a:gd name="connsiteX132" fmla="*/ 1189987 w 6867525"/>
                <a:gd name="connsiteY132" fmla="*/ 819570 h 4600575"/>
                <a:gd name="connsiteX133" fmla="*/ 1168203 w 6867525"/>
                <a:gd name="connsiteY133" fmla="*/ 819570 h 4600575"/>
                <a:gd name="connsiteX134" fmla="*/ 1168203 w 6867525"/>
                <a:gd name="connsiteY134" fmla="*/ 754203 h 4600575"/>
                <a:gd name="connsiteX135" fmla="*/ 1133961 w 6867525"/>
                <a:gd name="connsiteY135" fmla="*/ 754203 h 4600575"/>
                <a:gd name="connsiteX136" fmla="*/ 1133961 w 6867525"/>
                <a:gd name="connsiteY136" fmla="*/ 679496 h 4600575"/>
                <a:gd name="connsiteX137" fmla="*/ 1093489 w 6867525"/>
                <a:gd name="connsiteY137" fmla="*/ 679496 h 4600575"/>
                <a:gd name="connsiteX138" fmla="*/ 1093489 w 6867525"/>
                <a:gd name="connsiteY138" fmla="*/ 623467 h 4600575"/>
                <a:gd name="connsiteX139" fmla="*/ 1059256 w 6867525"/>
                <a:gd name="connsiteY139" fmla="*/ 623467 h 4600575"/>
                <a:gd name="connsiteX140" fmla="*/ 1059256 w 6867525"/>
                <a:gd name="connsiteY140" fmla="*/ 551874 h 4600575"/>
                <a:gd name="connsiteX141" fmla="*/ 922291 w 6867525"/>
                <a:gd name="connsiteY141" fmla="*/ 551874 h 4600575"/>
                <a:gd name="connsiteX142" fmla="*/ 922291 w 6867525"/>
                <a:gd name="connsiteY142" fmla="*/ 505183 h 4600575"/>
                <a:gd name="connsiteX143" fmla="*/ 729302 w 6867525"/>
                <a:gd name="connsiteY143" fmla="*/ 505183 h 4600575"/>
                <a:gd name="connsiteX144" fmla="*/ 729302 w 6867525"/>
                <a:gd name="connsiteY144" fmla="*/ 433589 h 4600575"/>
                <a:gd name="connsiteX145" fmla="*/ 679497 w 6867525"/>
                <a:gd name="connsiteY145" fmla="*/ 433589 h 4600575"/>
                <a:gd name="connsiteX146" fmla="*/ 679497 w 6867525"/>
                <a:gd name="connsiteY146" fmla="*/ 421138 h 4600575"/>
                <a:gd name="connsiteX147" fmla="*/ 676384 w 6867525"/>
                <a:gd name="connsiteY147" fmla="*/ 421138 h 4600575"/>
                <a:gd name="connsiteX148" fmla="*/ 676384 w 6867525"/>
                <a:gd name="connsiteY148" fmla="*/ 377561 h 4600575"/>
                <a:gd name="connsiteX149" fmla="*/ 657707 w 6867525"/>
                <a:gd name="connsiteY149" fmla="*/ 377561 h 4600575"/>
                <a:gd name="connsiteX150" fmla="*/ 657707 w 6867525"/>
                <a:gd name="connsiteY150" fmla="*/ 312193 h 4600575"/>
                <a:gd name="connsiteX151" fmla="*/ 523859 w 6867525"/>
                <a:gd name="connsiteY151" fmla="*/ 312193 h 4600575"/>
                <a:gd name="connsiteX152" fmla="*/ 523859 w 6867525"/>
                <a:gd name="connsiteY152" fmla="*/ 271727 h 4600575"/>
                <a:gd name="connsiteX153" fmla="*/ 452266 w 6867525"/>
                <a:gd name="connsiteY153" fmla="*/ 271727 h 4600575"/>
                <a:gd name="connsiteX154" fmla="*/ 452266 w 6867525"/>
                <a:gd name="connsiteY154" fmla="*/ 212585 h 4600575"/>
                <a:gd name="connsiteX155" fmla="*/ 399349 w 6867525"/>
                <a:gd name="connsiteY155" fmla="*/ 212585 h 4600575"/>
                <a:gd name="connsiteX156" fmla="*/ 399349 w 6867525"/>
                <a:gd name="connsiteY156" fmla="*/ 147217 h 4600575"/>
                <a:gd name="connsiteX157" fmla="*/ 377560 w 6867525"/>
                <a:gd name="connsiteY157" fmla="*/ 147217 h 4600575"/>
                <a:gd name="connsiteX158" fmla="*/ 377560 w 6867525"/>
                <a:gd name="connsiteY158" fmla="*/ 122315 h 4600575"/>
                <a:gd name="connsiteX159" fmla="*/ 337095 w 6867525"/>
                <a:gd name="connsiteY159" fmla="*/ 122315 h 4600575"/>
                <a:gd name="connsiteX160" fmla="*/ 337095 w 6867525"/>
                <a:gd name="connsiteY160" fmla="*/ 91188 h 4600575"/>
                <a:gd name="connsiteX161" fmla="*/ 271727 w 6867525"/>
                <a:gd name="connsiteY161" fmla="*/ 91188 h 4600575"/>
                <a:gd name="connsiteX162" fmla="*/ 271727 w 6867525"/>
                <a:gd name="connsiteY162" fmla="*/ 69399 h 4600575"/>
                <a:gd name="connsiteX163" fmla="*/ 240600 w 6867525"/>
                <a:gd name="connsiteY163" fmla="*/ 69399 h 4600575"/>
                <a:gd name="connsiteX164" fmla="*/ 240600 w 6867525"/>
                <a:gd name="connsiteY164" fmla="*/ 44497 h 4600575"/>
                <a:gd name="connsiteX165" fmla="*/ 184570 w 6867525"/>
                <a:gd name="connsiteY165" fmla="*/ 44497 h 4600575"/>
                <a:gd name="connsiteX166" fmla="*/ 184570 w 6867525"/>
                <a:gd name="connsiteY166" fmla="*/ 7144 h 4600575"/>
                <a:gd name="connsiteX167" fmla="*/ 7144 w 6867525"/>
                <a:gd name="connsiteY167" fmla="*/ 7144 h 460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6867525" h="4600575">
                  <a:moveTo>
                    <a:pt x="6867640" y="4598442"/>
                  </a:moveTo>
                  <a:lnTo>
                    <a:pt x="6111240" y="4598442"/>
                  </a:lnTo>
                  <a:lnTo>
                    <a:pt x="6111240" y="4536186"/>
                  </a:lnTo>
                  <a:lnTo>
                    <a:pt x="6045870" y="4536186"/>
                  </a:lnTo>
                  <a:lnTo>
                    <a:pt x="6045870" y="4486380"/>
                  </a:lnTo>
                  <a:lnTo>
                    <a:pt x="5731478" y="4486380"/>
                  </a:lnTo>
                  <a:lnTo>
                    <a:pt x="5731478" y="4449032"/>
                  </a:lnTo>
                  <a:lnTo>
                    <a:pt x="5569620" y="4449032"/>
                  </a:lnTo>
                  <a:lnTo>
                    <a:pt x="5569620" y="4408570"/>
                  </a:lnTo>
                  <a:lnTo>
                    <a:pt x="5245894" y="4408570"/>
                  </a:lnTo>
                  <a:lnTo>
                    <a:pt x="5245894" y="4380548"/>
                  </a:lnTo>
                  <a:lnTo>
                    <a:pt x="5171189" y="4380548"/>
                  </a:lnTo>
                  <a:lnTo>
                    <a:pt x="5171189" y="4343200"/>
                  </a:lnTo>
                  <a:lnTo>
                    <a:pt x="5049793" y="4343200"/>
                  </a:lnTo>
                  <a:lnTo>
                    <a:pt x="5049793" y="4315187"/>
                  </a:lnTo>
                  <a:lnTo>
                    <a:pt x="4906604" y="4315187"/>
                  </a:lnTo>
                  <a:lnTo>
                    <a:pt x="4906604" y="4265381"/>
                  </a:lnTo>
                  <a:lnTo>
                    <a:pt x="4701169" y="4265381"/>
                  </a:lnTo>
                  <a:lnTo>
                    <a:pt x="4701169" y="4224909"/>
                  </a:lnTo>
                  <a:lnTo>
                    <a:pt x="4642019" y="4224909"/>
                  </a:lnTo>
                  <a:lnTo>
                    <a:pt x="4642019" y="4165769"/>
                  </a:lnTo>
                  <a:lnTo>
                    <a:pt x="4579763" y="4165769"/>
                  </a:lnTo>
                  <a:lnTo>
                    <a:pt x="4579763" y="4115972"/>
                  </a:lnTo>
                  <a:lnTo>
                    <a:pt x="4455262" y="4115972"/>
                  </a:lnTo>
                  <a:lnTo>
                    <a:pt x="4455262" y="4053716"/>
                  </a:lnTo>
                  <a:lnTo>
                    <a:pt x="4343200" y="4053716"/>
                  </a:lnTo>
                  <a:lnTo>
                    <a:pt x="4343200" y="4007025"/>
                  </a:lnTo>
                  <a:lnTo>
                    <a:pt x="4287174" y="4007025"/>
                  </a:lnTo>
                  <a:lnTo>
                    <a:pt x="4287174" y="3963438"/>
                  </a:lnTo>
                  <a:lnTo>
                    <a:pt x="4175112" y="3963438"/>
                  </a:lnTo>
                  <a:lnTo>
                    <a:pt x="4175112" y="3929206"/>
                  </a:lnTo>
                  <a:lnTo>
                    <a:pt x="4084844" y="3929206"/>
                  </a:lnTo>
                  <a:lnTo>
                    <a:pt x="4084844" y="3870065"/>
                  </a:lnTo>
                  <a:lnTo>
                    <a:pt x="3919861" y="3870065"/>
                  </a:lnTo>
                  <a:lnTo>
                    <a:pt x="3919861" y="3798465"/>
                  </a:lnTo>
                  <a:lnTo>
                    <a:pt x="3767338" y="3798465"/>
                  </a:lnTo>
                  <a:lnTo>
                    <a:pt x="3767338" y="3754888"/>
                  </a:lnTo>
                  <a:lnTo>
                    <a:pt x="3680184" y="3754888"/>
                  </a:lnTo>
                  <a:lnTo>
                    <a:pt x="3680184" y="3701967"/>
                  </a:lnTo>
                  <a:lnTo>
                    <a:pt x="3602365" y="3701967"/>
                  </a:lnTo>
                  <a:lnTo>
                    <a:pt x="3602365" y="3624158"/>
                  </a:lnTo>
                  <a:lnTo>
                    <a:pt x="3502762" y="3624158"/>
                  </a:lnTo>
                  <a:lnTo>
                    <a:pt x="3502762" y="3574352"/>
                  </a:lnTo>
                  <a:lnTo>
                    <a:pt x="3459175" y="3574352"/>
                  </a:lnTo>
                  <a:lnTo>
                    <a:pt x="3459175" y="3536995"/>
                  </a:lnTo>
                  <a:lnTo>
                    <a:pt x="3353343" y="3536995"/>
                  </a:lnTo>
                  <a:lnTo>
                    <a:pt x="3353343" y="3496532"/>
                  </a:lnTo>
                  <a:lnTo>
                    <a:pt x="3269304" y="3496532"/>
                  </a:lnTo>
                  <a:lnTo>
                    <a:pt x="3269304" y="3452956"/>
                  </a:lnTo>
                  <a:lnTo>
                    <a:pt x="3179035" y="3452956"/>
                  </a:lnTo>
                  <a:lnTo>
                    <a:pt x="3179035" y="3434277"/>
                  </a:lnTo>
                  <a:lnTo>
                    <a:pt x="3147908" y="3434277"/>
                  </a:lnTo>
                  <a:lnTo>
                    <a:pt x="3147908" y="3412484"/>
                  </a:lnTo>
                  <a:lnTo>
                    <a:pt x="3057639" y="3412484"/>
                  </a:lnTo>
                  <a:lnTo>
                    <a:pt x="3057639" y="3368907"/>
                  </a:lnTo>
                  <a:lnTo>
                    <a:pt x="2989155" y="3368907"/>
                  </a:lnTo>
                  <a:lnTo>
                    <a:pt x="2989155" y="3303537"/>
                  </a:lnTo>
                  <a:lnTo>
                    <a:pt x="2905106" y="3303537"/>
                  </a:lnTo>
                  <a:lnTo>
                    <a:pt x="2905106" y="3256845"/>
                  </a:lnTo>
                  <a:lnTo>
                    <a:pt x="2855309" y="3256845"/>
                  </a:lnTo>
                  <a:lnTo>
                    <a:pt x="2855309" y="3203934"/>
                  </a:lnTo>
                  <a:lnTo>
                    <a:pt x="2799274" y="3203934"/>
                  </a:lnTo>
                  <a:lnTo>
                    <a:pt x="2799274" y="3138564"/>
                  </a:lnTo>
                  <a:lnTo>
                    <a:pt x="2727684" y="3138564"/>
                  </a:lnTo>
                  <a:lnTo>
                    <a:pt x="2727684" y="3057630"/>
                  </a:lnTo>
                  <a:lnTo>
                    <a:pt x="2615622" y="3057630"/>
                  </a:lnTo>
                  <a:lnTo>
                    <a:pt x="2615622" y="2998489"/>
                  </a:lnTo>
                  <a:lnTo>
                    <a:pt x="2584495" y="2998489"/>
                  </a:lnTo>
                  <a:lnTo>
                    <a:pt x="2584495" y="2954912"/>
                  </a:lnTo>
                  <a:lnTo>
                    <a:pt x="2528468" y="2954912"/>
                  </a:lnTo>
                  <a:lnTo>
                    <a:pt x="2528468" y="2905106"/>
                  </a:lnTo>
                  <a:lnTo>
                    <a:pt x="2475548" y="2905106"/>
                  </a:lnTo>
                  <a:lnTo>
                    <a:pt x="2475548" y="2842851"/>
                  </a:lnTo>
                  <a:lnTo>
                    <a:pt x="2431971" y="2842851"/>
                  </a:lnTo>
                  <a:lnTo>
                    <a:pt x="2431971" y="2768146"/>
                  </a:lnTo>
                  <a:lnTo>
                    <a:pt x="2391509" y="2768146"/>
                  </a:lnTo>
                  <a:lnTo>
                    <a:pt x="2391509" y="2709005"/>
                  </a:lnTo>
                  <a:lnTo>
                    <a:pt x="2363496" y="2709005"/>
                  </a:lnTo>
                  <a:lnTo>
                    <a:pt x="2363496" y="2640530"/>
                  </a:lnTo>
                  <a:lnTo>
                    <a:pt x="2329253" y="2640530"/>
                  </a:lnTo>
                  <a:lnTo>
                    <a:pt x="2329253" y="2587609"/>
                  </a:lnTo>
                  <a:lnTo>
                    <a:pt x="2263883" y="2587609"/>
                  </a:lnTo>
                  <a:lnTo>
                    <a:pt x="2263883" y="2544032"/>
                  </a:lnTo>
                  <a:lnTo>
                    <a:pt x="2232755" y="2544032"/>
                  </a:lnTo>
                  <a:lnTo>
                    <a:pt x="2232755" y="2472443"/>
                  </a:lnTo>
                  <a:lnTo>
                    <a:pt x="2198513" y="2472443"/>
                  </a:lnTo>
                  <a:lnTo>
                    <a:pt x="2198513" y="2360381"/>
                  </a:lnTo>
                  <a:lnTo>
                    <a:pt x="2154936" y="2360381"/>
                  </a:lnTo>
                  <a:lnTo>
                    <a:pt x="2154936" y="2307460"/>
                  </a:lnTo>
                  <a:lnTo>
                    <a:pt x="2108245" y="2307460"/>
                  </a:lnTo>
                  <a:lnTo>
                    <a:pt x="2108245" y="2266998"/>
                  </a:lnTo>
                  <a:lnTo>
                    <a:pt x="2067782" y="2266998"/>
                  </a:lnTo>
                  <a:lnTo>
                    <a:pt x="2067782" y="2220306"/>
                  </a:lnTo>
                  <a:lnTo>
                    <a:pt x="2021091" y="2220306"/>
                  </a:lnTo>
                  <a:lnTo>
                    <a:pt x="2021091" y="2136258"/>
                  </a:lnTo>
                  <a:lnTo>
                    <a:pt x="1952606" y="2136258"/>
                  </a:lnTo>
                  <a:lnTo>
                    <a:pt x="1952606" y="2042874"/>
                  </a:lnTo>
                  <a:lnTo>
                    <a:pt x="1905924" y="2042874"/>
                  </a:lnTo>
                  <a:lnTo>
                    <a:pt x="1905924" y="1986848"/>
                  </a:lnTo>
                  <a:lnTo>
                    <a:pt x="1871682" y="1986848"/>
                  </a:lnTo>
                  <a:lnTo>
                    <a:pt x="1871682" y="1927708"/>
                  </a:lnTo>
                  <a:lnTo>
                    <a:pt x="1824990" y="1927708"/>
                  </a:lnTo>
                  <a:lnTo>
                    <a:pt x="1824990" y="1884131"/>
                  </a:lnTo>
                  <a:lnTo>
                    <a:pt x="1793862" y="1884131"/>
                  </a:lnTo>
                  <a:lnTo>
                    <a:pt x="1793862" y="1824990"/>
                  </a:lnTo>
                  <a:lnTo>
                    <a:pt x="1719158" y="1824990"/>
                  </a:lnTo>
                  <a:lnTo>
                    <a:pt x="1719158" y="1772069"/>
                  </a:lnTo>
                  <a:lnTo>
                    <a:pt x="1684915" y="1772069"/>
                  </a:lnTo>
                  <a:lnTo>
                    <a:pt x="1684915" y="1709814"/>
                  </a:lnTo>
                  <a:lnTo>
                    <a:pt x="1641339" y="1709814"/>
                  </a:lnTo>
                  <a:lnTo>
                    <a:pt x="1641339" y="1644444"/>
                  </a:lnTo>
                  <a:lnTo>
                    <a:pt x="1588418" y="1644444"/>
                  </a:lnTo>
                  <a:lnTo>
                    <a:pt x="1588418" y="1554175"/>
                  </a:lnTo>
                  <a:lnTo>
                    <a:pt x="1547955" y="1554175"/>
                  </a:lnTo>
                  <a:lnTo>
                    <a:pt x="1547955" y="1473251"/>
                  </a:lnTo>
                  <a:lnTo>
                    <a:pt x="1523048" y="1473251"/>
                  </a:lnTo>
                  <a:lnTo>
                    <a:pt x="1523048" y="1401651"/>
                  </a:lnTo>
                  <a:lnTo>
                    <a:pt x="1473251" y="1401651"/>
                  </a:lnTo>
                  <a:lnTo>
                    <a:pt x="1473251" y="1351845"/>
                  </a:lnTo>
                  <a:lnTo>
                    <a:pt x="1442123" y="1351845"/>
                  </a:lnTo>
                  <a:lnTo>
                    <a:pt x="1442123" y="1255357"/>
                  </a:lnTo>
                  <a:lnTo>
                    <a:pt x="1395432" y="1255357"/>
                  </a:lnTo>
                  <a:lnTo>
                    <a:pt x="1395432" y="1133961"/>
                  </a:lnTo>
                  <a:lnTo>
                    <a:pt x="1348740" y="1133961"/>
                  </a:lnTo>
                  <a:lnTo>
                    <a:pt x="1348740" y="1028129"/>
                  </a:lnTo>
                  <a:lnTo>
                    <a:pt x="1292704" y="1028129"/>
                  </a:lnTo>
                  <a:lnTo>
                    <a:pt x="1292704" y="944080"/>
                  </a:lnTo>
                  <a:lnTo>
                    <a:pt x="1267806" y="944080"/>
                  </a:lnTo>
                  <a:lnTo>
                    <a:pt x="1267806" y="906728"/>
                  </a:lnTo>
                  <a:lnTo>
                    <a:pt x="1214885" y="906728"/>
                  </a:lnTo>
                  <a:lnTo>
                    <a:pt x="1214885" y="860036"/>
                  </a:lnTo>
                  <a:lnTo>
                    <a:pt x="1189987" y="860036"/>
                  </a:lnTo>
                  <a:lnTo>
                    <a:pt x="1189987" y="819570"/>
                  </a:lnTo>
                  <a:lnTo>
                    <a:pt x="1168203" y="819570"/>
                  </a:lnTo>
                  <a:lnTo>
                    <a:pt x="1168203" y="754203"/>
                  </a:lnTo>
                  <a:lnTo>
                    <a:pt x="1133961" y="754203"/>
                  </a:lnTo>
                  <a:lnTo>
                    <a:pt x="1133961" y="679496"/>
                  </a:lnTo>
                  <a:lnTo>
                    <a:pt x="1093489" y="679496"/>
                  </a:lnTo>
                  <a:lnTo>
                    <a:pt x="1093489" y="623467"/>
                  </a:lnTo>
                  <a:lnTo>
                    <a:pt x="1059256" y="623467"/>
                  </a:lnTo>
                  <a:lnTo>
                    <a:pt x="1059256" y="551874"/>
                  </a:lnTo>
                  <a:lnTo>
                    <a:pt x="922291" y="551874"/>
                  </a:lnTo>
                  <a:lnTo>
                    <a:pt x="922291" y="505183"/>
                  </a:lnTo>
                  <a:lnTo>
                    <a:pt x="729302" y="505183"/>
                  </a:lnTo>
                  <a:lnTo>
                    <a:pt x="729302" y="433589"/>
                  </a:lnTo>
                  <a:lnTo>
                    <a:pt x="679497" y="433589"/>
                  </a:lnTo>
                  <a:lnTo>
                    <a:pt x="679497" y="421138"/>
                  </a:lnTo>
                  <a:lnTo>
                    <a:pt x="676384" y="421138"/>
                  </a:lnTo>
                  <a:lnTo>
                    <a:pt x="676384" y="377561"/>
                  </a:lnTo>
                  <a:lnTo>
                    <a:pt x="657707" y="377561"/>
                  </a:lnTo>
                  <a:lnTo>
                    <a:pt x="657707" y="312193"/>
                  </a:lnTo>
                  <a:lnTo>
                    <a:pt x="523859" y="312193"/>
                  </a:lnTo>
                  <a:lnTo>
                    <a:pt x="523859" y="271727"/>
                  </a:lnTo>
                  <a:lnTo>
                    <a:pt x="452266" y="271727"/>
                  </a:lnTo>
                  <a:lnTo>
                    <a:pt x="452266" y="212585"/>
                  </a:lnTo>
                  <a:lnTo>
                    <a:pt x="399349" y="212585"/>
                  </a:lnTo>
                  <a:lnTo>
                    <a:pt x="399349" y="147217"/>
                  </a:lnTo>
                  <a:lnTo>
                    <a:pt x="377560" y="147217"/>
                  </a:lnTo>
                  <a:lnTo>
                    <a:pt x="377560" y="122315"/>
                  </a:lnTo>
                  <a:lnTo>
                    <a:pt x="337095" y="122315"/>
                  </a:lnTo>
                  <a:lnTo>
                    <a:pt x="337095" y="91188"/>
                  </a:lnTo>
                  <a:lnTo>
                    <a:pt x="271727" y="91188"/>
                  </a:lnTo>
                  <a:lnTo>
                    <a:pt x="271727" y="69399"/>
                  </a:lnTo>
                  <a:lnTo>
                    <a:pt x="240600" y="69399"/>
                  </a:lnTo>
                  <a:lnTo>
                    <a:pt x="240600" y="44497"/>
                  </a:lnTo>
                  <a:lnTo>
                    <a:pt x="184570" y="44497"/>
                  </a:lnTo>
                  <a:lnTo>
                    <a:pt x="184570" y="7144"/>
                  </a:lnTo>
                  <a:lnTo>
                    <a:pt x="7144" y="7144"/>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85" name="Freeform: Shape 2076">
              <a:extLst>
                <a:ext uri="{FF2B5EF4-FFF2-40B4-BE49-F238E27FC236}">
                  <a16:creationId xmlns:a16="http://schemas.microsoft.com/office/drawing/2014/main" id="{204E2CC5-CCA9-4C7E-9591-0BDBF2A59C56}"/>
                </a:ext>
              </a:extLst>
            </p:cNvPr>
            <p:cNvSpPr/>
            <p:nvPr/>
          </p:nvSpPr>
          <p:spPr>
            <a:xfrm>
              <a:off x="1708982" y="5250472"/>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86" name="Freeform: Shape 2077">
              <a:extLst>
                <a:ext uri="{FF2B5EF4-FFF2-40B4-BE49-F238E27FC236}">
                  <a16:creationId xmlns:a16="http://schemas.microsoft.com/office/drawing/2014/main" id="{E54E932F-208B-4A39-AF52-8894EF68FDD8}"/>
                </a:ext>
              </a:extLst>
            </p:cNvPr>
            <p:cNvSpPr/>
            <p:nvPr/>
          </p:nvSpPr>
          <p:spPr>
            <a:xfrm>
              <a:off x="1766132" y="5307622"/>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87" name="Freeform: Shape 2078">
              <a:extLst>
                <a:ext uri="{FF2B5EF4-FFF2-40B4-BE49-F238E27FC236}">
                  <a16:creationId xmlns:a16="http://schemas.microsoft.com/office/drawing/2014/main" id="{D2A87155-0ED4-4C74-B137-B7E3AC35FA9E}"/>
                </a:ext>
              </a:extLst>
            </p:cNvPr>
            <p:cNvSpPr/>
            <p:nvPr/>
          </p:nvSpPr>
          <p:spPr>
            <a:xfrm>
              <a:off x="1899492" y="5383822"/>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88" name="Freeform: Shape 139">
              <a:extLst>
                <a:ext uri="{FF2B5EF4-FFF2-40B4-BE49-F238E27FC236}">
                  <a16:creationId xmlns:a16="http://schemas.microsoft.com/office/drawing/2014/main" id="{AEC148AF-9F3B-4F87-93E6-969921E80634}"/>
                </a:ext>
              </a:extLst>
            </p:cNvPr>
            <p:cNvSpPr/>
            <p:nvPr/>
          </p:nvSpPr>
          <p:spPr>
            <a:xfrm>
              <a:off x="1994742" y="5440972"/>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89" name="Freeform: Shape 140">
              <a:extLst>
                <a:ext uri="{FF2B5EF4-FFF2-40B4-BE49-F238E27FC236}">
                  <a16:creationId xmlns:a16="http://schemas.microsoft.com/office/drawing/2014/main" id="{F770D35E-16B2-42EE-8AB6-4D5E052AC8AE}"/>
                </a:ext>
              </a:extLst>
            </p:cNvPr>
            <p:cNvSpPr/>
            <p:nvPr/>
          </p:nvSpPr>
          <p:spPr>
            <a:xfrm>
              <a:off x="2128092" y="5479072"/>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90" name="Freeform: Shape 141">
              <a:extLst>
                <a:ext uri="{FF2B5EF4-FFF2-40B4-BE49-F238E27FC236}">
                  <a16:creationId xmlns:a16="http://schemas.microsoft.com/office/drawing/2014/main" id="{A6E38C8D-03D3-4493-BBD9-7949206F0E3F}"/>
                </a:ext>
              </a:extLst>
            </p:cNvPr>
            <p:cNvSpPr/>
            <p:nvPr/>
          </p:nvSpPr>
          <p:spPr>
            <a:xfrm>
              <a:off x="2394792" y="5612422"/>
              <a:ext cx="9525" cy="76200"/>
            </a:xfrm>
            <a:custGeom>
              <a:avLst/>
              <a:gdLst>
                <a:gd name="connsiteX0" fmla="*/ 4197 w 0"/>
                <a:gd name="connsiteY0" fmla="*/ 4197 h 76200"/>
                <a:gd name="connsiteX1" fmla="*/ 4197 w 0"/>
                <a:gd name="connsiteY1" fmla="*/ 76206 h 76200"/>
              </a:gdLst>
              <a:ahLst/>
              <a:cxnLst>
                <a:cxn ang="0">
                  <a:pos x="connsiteX0" y="connsiteY0"/>
                </a:cxn>
                <a:cxn ang="0">
                  <a:pos x="connsiteX1" y="connsiteY1"/>
                </a:cxn>
              </a:cxnLst>
              <a:rect l="l" t="t" r="r" b="b"/>
              <a:pathLst>
                <a:path h="76200">
                  <a:moveTo>
                    <a:pt x="4197" y="4197"/>
                  </a:moveTo>
                  <a:lnTo>
                    <a:pt x="4197" y="76206"/>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91" name="Freeform: Shape 142">
              <a:extLst>
                <a:ext uri="{FF2B5EF4-FFF2-40B4-BE49-F238E27FC236}">
                  <a16:creationId xmlns:a16="http://schemas.microsoft.com/office/drawing/2014/main" id="{DE79489E-9930-4383-BD0E-60B3BD2F50D2}"/>
                </a:ext>
              </a:extLst>
            </p:cNvPr>
            <p:cNvSpPr/>
            <p:nvPr/>
          </p:nvSpPr>
          <p:spPr>
            <a:xfrm>
              <a:off x="2661492" y="5726731"/>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92" name="Freeform: Shape 143">
              <a:extLst>
                <a:ext uri="{FF2B5EF4-FFF2-40B4-BE49-F238E27FC236}">
                  <a16:creationId xmlns:a16="http://schemas.microsoft.com/office/drawing/2014/main" id="{6093745F-750D-4944-95C7-5A81275AE7EE}"/>
                </a:ext>
              </a:extLst>
            </p:cNvPr>
            <p:cNvSpPr/>
            <p:nvPr/>
          </p:nvSpPr>
          <p:spPr>
            <a:xfrm>
              <a:off x="2947242" y="5936281"/>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93" name="Freeform: Shape 144">
              <a:extLst>
                <a:ext uri="{FF2B5EF4-FFF2-40B4-BE49-F238E27FC236}">
                  <a16:creationId xmlns:a16="http://schemas.microsoft.com/office/drawing/2014/main" id="{B286D2E6-0A2E-4002-8AD9-3F8F96CC4E24}"/>
                </a:ext>
              </a:extLst>
            </p:cNvPr>
            <p:cNvSpPr/>
            <p:nvPr/>
          </p:nvSpPr>
          <p:spPr>
            <a:xfrm>
              <a:off x="2985342" y="5936281"/>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94" name="Freeform: Shape 145">
              <a:extLst>
                <a:ext uri="{FF2B5EF4-FFF2-40B4-BE49-F238E27FC236}">
                  <a16:creationId xmlns:a16="http://schemas.microsoft.com/office/drawing/2014/main" id="{B8DF204C-B4B0-4AAA-9352-DB07B778C629}"/>
                </a:ext>
              </a:extLst>
            </p:cNvPr>
            <p:cNvSpPr/>
            <p:nvPr/>
          </p:nvSpPr>
          <p:spPr>
            <a:xfrm>
              <a:off x="3099642" y="5936281"/>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95" name="Freeform: Shape 146">
              <a:extLst>
                <a:ext uri="{FF2B5EF4-FFF2-40B4-BE49-F238E27FC236}">
                  <a16:creationId xmlns:a16="http://schemas.microsoft.com/office/drawing/2014/main" id="{64229AC0-7A8A-47FC-B057-5A71AE09C330}"/>
                </a:ext>
              </a:extLst>
            </p:cNvPr>
            <p:cNvSpPr/>
            <p:nvPr/>
          </p:nvSpPr>
          <p:spPr>
            <a:xfrm>
              <a:off x="3232992" y="5993431"/>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96" name="Freeform: Shape 147">
              <a:extLst>
                <a:ext uri="{FF2B5EF4-FFF2-40B4-BE49-F238E27FC236}">
                  <a16:creationId xmlns:a16="http://schemas.microsoft.com/office/drawing/2014/main" id="{DDFB2E8D-5F4A-4D89-8E4A-AD367D65D1F7}"/>
                </a:ext>
              </a:extLst>
            </p:cNvPr>
            <p:cNvSpPr/>
            <p:nvPr/>
          </p:nvSpPr>
          <p:spPr>
            <a:xfrm>
              <a:off x="3271092" y="5993431"/>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97" name="Freeform: Shape 148">
              <a:extLst>
                <a:ext uri="{FF2B5EF4-FFF2-40B4-BE49-F238E27FC236}">
                  <a16:creationId xmlns:a16="http://schemas.microsoft.com/office/drawing/2014/main" id="{60103A17-BC6C-436E-B3D1-9B8B875E7779}"/>
                </a:ext>
              </a:extLst>
            </p:cNvPr>
            <p:cNvSpPr/>
            <p:nvPr/>
          </p:nvSpPr>
          <p:spPr>
            <a:xfrm>
              <a:off x="3366351" y="6012481"/>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98" name="Freeform: Shape 149">
              <a:extLst>
                <a:ext uri="{FF2B5EF4-FFF2-40B4-BE49-F238E27FC236}">
                  <a16:creationId xmlns:a16="http://schemas.microsoft.com/office/drawing/2014/main" id="{B07A279A-4EE6-418A-A9B5-9EAF062B3842}"/>
                </a:ext>
              </a:extLst>
            </p:cNvPr>
            <p:cNvSpPr/>
            <p:nvPr/>
          </p:nvSpPr>
          <p:spPr>
            <a:xfrm>
              <a:off x="3480651" y="6050581"/>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99" name="Freeform: Shape 150">
              <a:extLst>
                <a:ext uri="{FF2B5EF4-FFF2-40B4-BE49-F238E27FC236}">
                  <a16:creationId xmlns:a16="http://schemas.microsoft.com/office/drawing/2014/main" id="{A4890D2F-3E40-41DE-9CAD-7E32C72935D6}"/>
                </a:ext>
              </a:extLst>
            </p:cNvPr>
            <p:cNvSpPr/>
            <p:nvPr/>
          </p:nvSpPr>
          <p:spPr>
            <a:xfrm>
              <a:off x="3766401" y="6088681"/>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00" name="Freeform: Shape 151">
              <a:extLst>
                <a:ext uri="{FF2B5EF4-FFF2-40B4-BE49-F238E27FC236}">
                  <a16:creationId xmlns:a16="http://schemas.microsoft.com/office/drawing/2014/main" id="{C97FFE41-64E5-4C29-896D-3DC6B24363F1}"/>
                </a:ext>
              </a:extLst>
            </p:cNvPr>
            <p:cNvSpPr/>
            <p:nvPr/>
          </p:nvSpPr>
          <p:spPr>
            <a:xfrm>
              <a:off x="3823551" y="6088681"/>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01" name="Freeform: Shape 152">
              <a:extLst>
                <a:ext uri="{FF2B5EF4-FFF2-40B4-BE49-F238E27FC236}">
                  <a16:creationId xmlns:a16="http://schemas.microsoft.com/office/drawing/2014/main" id="{8AE652FE-A343-4105-9ED2-BA2AB9D8291D}"/>
                </a:ext>
              </a:extLst>
            </p:cNvPr>
            <p:cNvSpPr/>
            <p:nvPr/>
          </p:nvSpPr>
          <p:spPr>
            <a:xfrm>
              <a:off x="4014051" y="6164881"/>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02" name="Freeform: Shape 153">
              <a:extLst>
                <a:ext uri="{FF2B5EF4-FFF2-40B4-BE49-F238E27FC236}">
                  <a16:creationId xmlns:a16="http://schemas.microsoft.com/office/drawing/2014/main" id="{8B25839A-420A-41FB-8666-AA619345EC12}"/>
                </a:ext>
              </a:extLst>
            </p:cNvPr>
            <p:cNvSpPr/>
            <p:nvPr/>
          </p:nvSpPr>
          <p:spPr>
            <a:xfrm>
              <a:off x="4052151" y="6164881"/>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03" name="Freeform: Shape 154">
              <a:extLst>
                <a:ext uri="{FF2B5EF4-FFF2-40B4-BE49-F238E27FC236}">
                  <a16:creationId xmlns:a16="http://schemas.microsoft.com/office/drawing/2014/main" id="{69FB7BBA-67E3-463A-BA82-993FC8AFFE01}"/>
                </a:ext>
              </a:extLst>
            </p:cNvPr>
            <p:cNvSpPr/>
            <p:nvPr/>
          </p:nvSpPr>
          <p:spPr>
            <a:xfrm>
              <a:off x="4204551" y="6164881"/>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04" name="Freeform: Shape 155">
              <a:extLst>
                <a:ext uri="{FF2B5EF4-FFF2-40B4-BE49-F238E27FC236}">
                  <a16:creationId xmlns:a16="http://schemas.microsoft.com/office/drawing/2014/main" id="{FA0B1CC8-7880-48B0-ACDA-EEA5C1E9EF70}"/>
                </a:ext>
              </a:extLst>
            </p:cNvPr>
            <p:cNvSpPr/>
            <p:nvPr/>
          </p:nvSpPr>
          <p:spPr>
            <a:xfrm>
              <a:off x="4261701" y="6164881"/>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05" name="Freeform: Shape 156">
              <a:extLst>
                <a:ext uri="{FF2B5EF4-FFF2-40B4-BE49-F238E27FC236}">
                  <a16:creationId xmlns:a16="http://schemas.microsoft.com/office/drawing/2014/main" id="{57EDD873-6753-45F6-B93F-3582F00F5849}"/>
                </a:ext>
              </a:extLst>
            </p:cNvPr>
            <p:cNvSpPr/>
            <p:nvPr/>
          </p:nvSpPr>
          <p:spPr>
            <a:xfrm>
              <a:off x="4337901" y="6202981"/>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06" name="Freeform: Shape 157">
              <a:extLst>
                <a:ext uri="{FF2B5EF4-FFF2-40B4-BE49-F238E27FC236}">
                  <a16:creationId xmlns:a16="http://schemas.microsoft.com/office/drawing/2014/main" id="{FA10CA20-37CD-4DA6-A509-4665CFC7AD13}"/>
                </a:ext>
              </a:extLst>
            </p:cNvPr>
            <p:cNvSpPr/>
            <p:nvPr/>
          </p:nvSpPr>
          <p:spPr>
            <a:xfrm>
              <a:off x="4395051" y="6260131"/>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07" name="Freeform: Shape 158">
              <a:extLst>
                <a:ext uri="{FF2B5EF4-FFF2-40B4-BE49-F238E27FC236}">
                  <a16:creationId xmlns:a16="http://schemas.microsoft.com/office/drawing/2014/main" id="{2B3B5B13-F73F-4748-8348-DF5284542AB3}"/>
                </a:ext>
              </a:extLst>
            </p:cNvPr>
            <p:cNvSpPr/>
            <p:nvPr/>
          </p:nvSpPr>
          <p:spPr>
            <a:xfrm>
              <a:off x="4490301" y="6260131"/>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08" name="Freeform: Shape 5119">
              <a:extLst>
                <a:ext uri="{FF2B5EF4-FFF2-40B4-BE49-F238E27FC236}">
                  <a16:creationId xmlns:a16="http://schemas.microsoft.com/office/drawing/2014/main" id="{6D6289B5-9F26-4EC0-BFA5-081F96BC329E}"/>
                </a:ext>
              </a:extLst>
            </p:cNvPr>
            <p:cNvSpPr/>
            <p:nvPr/>
          </p:nvSpPr>
          <p:spPr>
            <a:xfrm>
              <a:off x="4528401" y="6260131"/>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09" name="Freeform: Shape 5120">
              <a:extLst>
                <a:ext uri="{FF2B5EF4-FFF2-40B4-BE49-F238E27FC236}">
                  <a16:creationId xmlns:a16="http://schemas.microsoft.com/office/drawing/2014/main" id="{B6956E09-2660-496E-AD8D-C298AEA64008}"/>
                </a:ext>
              </a:extLst>
            </p:cNvPr>
            <p:cNvSpPr/>
            <p:nvPr/>
          </p:nvSpPr>
          <p:spPr>
            <a:xfrm>
              <a:off x="4661751" y="6260131"/>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sp>
          <p:nvSpPr>
            <p:cNvPr id="110" name="Freeform: Shape 5123">
              <a:extLst>
                <a:ext uri="{FF2B5EF4-FFF2-40B4-BE49-F238E27FC236}">
                  <a16:creationId xmlns:a16="http://schemas.microsoft.com/office/drawing/2014/main" id="{F168DD6E-1D7C-4114-AA90-C9CCD5EE3E9F}"/>
                </a:ext>
              </a:extLst>
            </p:cNvPr>
            <p:cNvSpPr/>
            <p:nvPr/>
          </p:nvSpPr>
          <p:spPr>
            <a:xfrm>
              <a:off x="4928461" y="6260131"/>
              <a:ext cx="9525" cy="76200"/>
            </a:xfrm>
            <a:custGeom>
              <a:avLst/>
              <a:gdLst>
                <a:gd name="connsiteX0" fmla="*/ 4197 w 0"/>
                <a:gd name="connsiteY0" fmla="*/ 4197 h 76200"/>
                <a:gd name="connsiteX1" fmla="*/ 4197 w 0"/>
                <a:gd name="connsiteY1" fmla="*/ 76197 h 76200"/>
              </a:gdLst>
              <a:ahLst/>
              <a:cxnLst>
                <a:cxn ang="0">
                  <a:pos x="connsiteX0" y="connsiteY0"/>
                </a:cxn>
                <a:cxn ang="0">
                  <a:pos x="connsiteX1" y="connsiteY1"/>
                </a:cxn>
              </a:cxnLst>
              <a:rect l="l" t="t" r="r" b="b"/>
              <a:pathLst>
                <a:path h="76200">
                  <a:moveTo>
                    <a:pt x="4197" y="4197"/>
                  </a:moveTo>
                  <a:lnTo>
                    <a:pt x="4197" y="76197"/>
                  </a:lnTo>
                </a:path>
              </a:pathLst>
            </a:custGeom>
            <a:noFill/>
            <a:ln w="25400" cap="flat">
              <a:solidFill>
                <a:srgbClr val="B2C0EC"/>
              </a:solidFill>
              <a:prstDash val="solid"/>
              <a:miter/>
            </a:ln>
          </p:spPr>
          <p:txBody>
            <a:bodyPr rtlCol="0" anchor="ctr"/>
            <a:lstStyle/>
            <a:p>
              <a:pPr fontAlgn="auto">
                <a:spcBef>
                  <a:spcPts val="0"/>
                </a:spcBef>
                <a:spcAft>
                  <a:spcPts val="0"/>
                </a:spcAft>
              </a:pPr>
              <a:endParaRPr lang="en-GB">
                <a:solidFill>
                  <a:srgbClr val="4D4D4D"/>
                </a:solidFill>
                <a:latin typeface="Arial"/>
                <a:cs typeface="Arial"/>
              </a:endParaRPr>
            </a:p>
          </p:txBody>
        </p:sp>
      </p:grpSp>
      <p:sp>
        <p:nvSpPr>
          <p:cNvPr id="111" name="TextBox 110">
            <a:extLst>
              <a:ext uri="{FF2B5EF4-FFF2-40B4-BE49-F238E27FC236}">
                <a16:creationId xmlns:a16="http://schemas.microsoft.com/office/drawing/2014/main" id="{3D198BAE-F2B1-41B2-BFC6-88CCE2AE50AE}"/>
              </a:ext>
            </a:extLst>
          </p:cNvPr>
          <p:cNvSpPr txBox="1"/>
          <p:nvPr/>
        </p:nvSpPr>
        <p:spPr>
          <a:xfrm rot="16200000">
            <a:off x="957589" y="3473986"/>
            <a:ext cx="793807" cy="307777"/>
          </a:xfrm>
          <a:prstGeom prst="rect">
            <a:avLst/>
          </a:prstGeom>
          <a:noFill/>
        </p:spPr>
        <p:txBody>
          <a:bodyPr wrap="none" rtlCol="0">
            <a:spAutoFit/>
          </a:bodyPr>
          <a:lstStyle/>
          <a:p>
            <a:pPr algn="ctr"/>
            <a:r>
              <a:rPr lang="en-GB" sz="1400" dirty="0">
                <a:solidFill>
                  <a:srgbClr val="4D4D4D"/>
                </a:solidFill>
                <a:latin typeface="Arial"/>
                <a:cs typeface="Arial" panose="020B0604020202020204" pitchFamily="34" charset="0"/>
              </a:rPr>
              <a:t>SSP, %</a:t>
            </a:r>
          </a:p>
        </p:txBody>
      </p:sp>
      <p:sp>
        <p:nvSpPr>
          <p:cNvPr id="112" name="TextBox 111">
            <a:extLst>
              <a:ext uri="{FF2B5EF4-FFF2-40B4-BE49-F238E27FC236}">
                <a16:creationId xmlns:a16="http://schemas.microsoft.com/office/drawing/2014/main" id="{11A6F475-0EF7-4AB5-9A40-3D7F45A6AF78}"/>
              </a:ext>
            </a:extLst>
          </p:cNvPr>
          <p:cNvSpPr txBox="1"/>
          <p:nvPr/>
        </p:nvSpPr>
        <p:spPr>
          <a:xfrm>
            <a:off x="229114" y="5642084"/>
            <a:ext cx="1643399" cy="523220"/>
          </a:xfrm>
          <a:prstGeom prst="rect">
            <a:avLst/>
          </a:prstGeom>
          <a:noFill/>
        </p:spPr>
        <p:txBody>
          <a:bodyPr wrap="none" rtlCol="0">
            <a:spAutoFit/>
          </a:bodyPr>
          <a:lstStyle/>
          <a:p>
            <a:pPr algn="r"/>
            <a:r>
              <a:rPr lang="en-GB" sz="1400" dirty="0">
                <a:solidFill>
                  <a:srgbClr val="B60D27"/>
                </a:solidFill>
                <a:latin typeface="Arial"/>
                <a:cs typeface="Arial" panose="020B0604020202020204" pitchFamily="34" charset="0"/>
              </a:rPr>
              <a:t>Bev + FOLFOX</a:t>
            </a:r>
          </a:p>
          <a:p>
            <a:pPr algn="r"/>
            <a:r>
              <a:rPr lang="en-GB" sz="1400" dirty="0">
                <a:solidFill>
                  <a:srgbClr val="B2C0EC"/>
                </a:solidFill>
                <a:latin typeface="Arial"/>
                <a:cs typeface="Arial" panose="020B0604020202020204" pitchFamily="34" charset="0"/>
              </a:rPr>
              <a:t>Bev + FOLFOXIRI</a:t>
            </a:r>
          </a:p>
        </p:txBody>
      </p:sp>
    </p:spTree>
    <p:custDataLst>
      <p:tags r:id="rId1"/>
    </p:custDataLst>
    <p:extLst>
      <p:ext uri="{BB962C8B-B14F-4D97-AF65-F5344CB8AC3E}">
        <p14:creationId xmlns:p14="http://schemas.microsoft.com/office/powerpoint/2010/main" val="348393464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3508: Résultats actualisés de TRIBE2, une étude de stratégie de phase III, randomisée par le GONO dans le traitement de 1</a:t>
            </a:r>
            <a:r>
              <a:rPr lang="fr-FR" baseline="30000" dirty="0"/>
              <a:t>e</a:t>
            </a:r>
            <a:r>
              <a:rPr lang="fr-FR" dirty="0"/>
              <a:t> et de 2</a:t>
            </a:r>
            <a:r>
              <a:rPr lang="fr-FR" baseline="30000" dirty="0"/>
              <a:t>e</a:t>
            </a:r>
            <a:r>
              <a:rPr lang="fr-FR" dirty="0"/>
              <a:t> ligne du CCRm </a:t>
            </a:r>
            <a:br>
              <a:rPr lang="fr-FR" dirty="0"/>
            </a:br>
            <a:r>
              <a:rPr lang="fr-FR" dirty="0"/>
              <a:t>non résécable – </a:t>
            </a:r>
            <a:r>
              <a:rPr lang="fr-FR" dirty="0" err="1"/>
              <a:t>Cremolini</a:t>
            </a:r>
            <a:r>
              <a:rPr lang="fr-FR" dirty="0"/>
              <a:t> C, et al</a:t>
            </a:r>
            <a:endParaRPr lang="fr-FR" noProof="0" dirty="0"/>
          </a:p>
        </p:txBody>
      </p:sp>
      <p:sp>
        <p:nvSpPr>
          <p:cNvPr id="5123" name="Rectangle 3"/>
          <p:cNvSpPr>
            <a:spLocks noGrp="1" noChangeArrowheads="1"/>
          </p:cNvSpPr>
          <p:nvPr>
            <p:ph idx="1"/>
          </p:nvPr>
        </p:nvSpPr>
        <p:spPr/>
        <p:txBody>
          <a:bodyPr/>
          <a:lstStyle/>
          <a:p>
            <a:pPr marL="0" indent="0">
              <a:buNone/>
            </a:pPr>
            <a:r>
              <a:rPr lang="fr-FR" b="1" noProof="0" dirty="0"/>
              <a:t>Résultats </a:t>
            </a:r>
          </a:p>
        </p:txBody>
      </p:sp>
      <p:sp>
        <p:nvSpPr>
          <p:cNvPr id="15" name="Text Placeholder 14"/>
          <p:cNvSpPr>
            <a:spLocks noGrp="1"/>
          </p:cNvSpPr>
          <p:nvPr>
            <p:ph type="body" sz="quarter" idx="11"/>
          </p:nvPr>
        </p:nvSpPr>
        <p:spPr>
          <a:xfrm>
            <a:off x="4495800" y="6096000"/>
            <a:ext cx="4283075" cy="487363"/>
          </a:xfrm>
        </p:spPr>
        <p:txBody>
          <a:bodyPr/>
          <a:lstStyle/>
          <a:p>
            <a:r>
              <a:rPr lang="fr-FR" noProof="0" dirty="0" err="1"/>
              <a:t>Cremolini</a:t>
            </a:r>
            <a:r>
              <a:rPr lang="fr-FR" noProof="0" dirty="0"/>
              <a:t> C, et al, J Clin </a:t>
            </a:r>
            <a:r>
              <a:rPr lang="fr-FR" noProof="0" dirty="0" err="1"/>
              <a:t>Oncol</a:t>
            </a:r>
            <a:r>
              <a:rPr lang="fr-FR" noProof="0" dirty="0"/>
              <a:t> 2019;37(</a:t>
            </a:r>
            <a:r>
              <a:rPr lang="fr-FR" noProof="0" dirty="0" err="1"/>
              <a:t>suppl</a:t>
            </a:r>
            <a:r>
              <a:rPr lang="fr-FR" noProof="0" dirty="0"/>
              <a:t>):</a:t>
            </a:r>
            <a:r>
              <a:rPr lang="fr-FR" noProof="0" dirty="0" err="1"/>
              <a:t>abstr</a:t>
            </a:r>
            <a:r>
              <a:rPr lang="fr-FR" noProof="0" dirty="0"/>
              <a:t> 3508</a:t>
            </a:r>
          </a:p>
        </p:txBody>
      </p:sp>
      <p:graphicFrame>
        <p:nvGraphicFramePr>
          <p:cNvPr id="2" name="Table 1"/>
          <p:cNvGraphicFramePr>
            <a:graphicFrameLocks noGrp="1"/>
          </p:cNvGraphicFramePr>
          <p:nvPr>
            <p:extLst>
              <p:ext uri="{D42A27DB-BD31-4B8C-83A1-F6EECF244321}">
                <p14:modId xmlns:p14="http://schemas.microsoft.com/office/powerpoint/2010/main" val="3223482565"/>
              </p:ext>
            </p:extLst>
          </p:nvPr>
        </p:nvGraphicFramePr>
        <p:xfrm>
          <a:off x="164736" y="1623755"/>
          <a:ext cx="8814529" cy="3989760"/>
        </p:xfrm>
        <a:graphic>
          <a:graphicData uri="http://schemas.openxmlformats.org/drawingml/2006/table">
            <a:tbl>
              <a:tblPr firstRow="1" bandRow="1">
                <a:tableStyleId>{69012ECD-51FC-41F1-AA8D-1B2483CD663E}</a:tableStyleId>
              </a:tblPr>
              <a:tblGrid>
                <a:gridCol w="1892869">
                  <a:extLst>
                    <a:ext uri="{9D8B030D-6E8A-4147-A177-3AD203B41FA5}">
                      <a16:colId xmlns:a16="http://schemas.microsoft.com/office/drawing/2014/main" val="20000"/>
                    </a:ext>
                  </a:extLst>
                </a:gridCol>
                <a:gridCol w="2291787">
                  <a:extLst>
                    <a:ext uri="{9D8B030D-6E8A-4147-A177-3AD203B41FA5}">
                      <a16:colId xmlns:a16="http://schemas.microsoft.com/office/drawing/2014/main" val="20001"/>
                    </a:ext>
                  </a:extLst>
                </a:gridCol>
                <a:gridCol w="2500132">
                  <a:extLst>
                    <a:ext uri="{9D8B030D-6E8A-4147-A177-3AD203B41FA5}">
                      <a16:colId xmlns:a16="http://schemas.microsoft.com/office/drawing/2014/main" val="20002"/>
                    </a:ext>
                  </a:extLst>
                </a:gridCol>
                <a:gridCol w="2129741">
                  <a:extLst>
                    <a:ext uri="{9D8B030D-6E8A-4147-A177-3AD203B41FA5}">
                      <a16:colId xmlns:a16="http://schemas.microsoft.com/office/drawing/2014/main" val="20003"/>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1" i="0" u="none" strike="noStrike" cap="none" normalizeH="0" baseline="0" noProof="0">
                        <a:ln>
                          <a:noFill/>
                        </a:ln>
                        <a:solidFill>
                          <a:schemeClr val="tx2"/>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Arial" charset="0"/>
                          <a:cs typeface="Arial" charset="0"/>
                        </a:rPr>
                        <a:t>Bévacizumab + FOLFOX</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Arial" charset="0"/>
                          <a:cs typeface="Arial" charset="0"/>
                        </a:rPr>
                        <a:t>Bévacizumab + FOLFOXIRI</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Arial" charset="0"/>
                          <a:cs typeface="Arial" charset="0"/>
                        </a:rPr>
                        <a:t>OR (IC95%); p</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a:ln>
                            <a:noFill/>
                          </a:ln>
                          <a:solidFill>
                            <a:srgbClr val="4D4D4D"/>
                          </a:solidFill>
                          <a:effectLst/>
                          <a:latin typeface="Arial" charset="0"/>
                          <a:cs typeface="Arial" charset="0"/>
                        </a:rPr>
                        <a:t>Réponse 1</a:t>
                      </a:r>
                      <a:r>
                        <a:rPr kumimoji="0" lang="fr-FR" sz="1400" b="1" i="0" u="none" strike="noStrike" cap="none" normalizeH="0" baseline="30000" noProof="0" dirty="0">
                          <a:ln>
                            <a:noFill/>
                          </a:ln>
                          <a:solidFill>
                            <a:srgbClr val="4D4D4D"/>
                          </a:solidFill>
                          <a:effectLst/>
                          <a:latin typeface="Arial" charset="0"/>
                          <a:cs typeface="Arial" charset="0"/>
                        </a:rPr>
                        <a:t>e</a:t>
                      </a:r>
                      <a:r>
                        <a:rPr kumimoji="0" lang="fr-FR" sz="1400" b="1" i="0" u="none" strike="noStrike" cap="none" normalizeH="0" baseline="0" noProof="0" dirty="0">
                          <a:ln>
                            <a:noFill/>
                          </a:ln>
                          <a:solidFill>
                            <a:srgbClr val="4D4D4D"/>
                          </a:solidFill>
                          <a:effectLst/>
                          <a:latin typeface="Arial" charset="0"/>
                          <a:cs typeface="Arial" charset="0"/>
                        </a:rPr>
                        <a:t> ligne, %</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n=340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n=339</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410377171"/>
                  </a:ext>
                </a:extLst>
              </a:tr>
              <a:tr h="155399">
                <a:tc>
                  <a:txBody>
                    <a:bodyPr/>
                    <a:lstStyle/>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RC</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4</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1"/>
                  </a:ext>
                </a:extLst>
              </a:tr>
              <a:tr h="155399">
                <a:tc>
                  <a:txBody>
                    <a:bodyPr/>
                    <a:lstStyle/>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RP</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46</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59</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2"/>
                  </a:ext>
                </a:extLst>
              </a:tr>
              <a:tr h="155399">
                <a:tc>
                  <a:txBody>
                    <a:bodyPr/>
                    <a:lstStyle/>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Taux de réponse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50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62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1,61 (1,19 - 2,18); 0,002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3"/>
                  </a:ext>
                </a:extLst>
              </a:tr>
              <a:tr h="155399">
                <a:tc>
                  <a:txBody>
                    <a:bodyPr/>
                    <a:lstStyle/>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MS</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40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29</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4"/>
                  </a:ext>
                </a:extLst>
              </a:tr>
              <a:tr h="155399">
                <a:tc>
                  <a:txBody>
                    <a:bodyPr/>
                    <a:lstStyle/>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Progression</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7</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4</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5"/>
                  </a:ext>
                </a:extLst>
              </a:tr>
              <a:tr h="155399">
                <a:tc>
                  <a:txBody>
                    <a:bodyPr/>
                    <a:lstStyle/>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Non évaluée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6"/>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a:ln>
                            <a:noFill/>
                          </a:ln>
                          <a:solidFill>
                            <a:srgbClr val="4D4D4D"/>
                          </a:solidFill>
                          <a:effectLst/>
                          <a:latin typeface="Arial" charset="0"/>
                          <a:cs typeface="Arial" charset="0"/>
                        </a:rPr>
                        <a:t>Réponse 2</a:t>
                      </a:r>
                      <a:r>
                        <a:rPr kumimoji="0" lang="fr-FR" sz="1400" b="1" i="0" u="none" strike="noStrike" cap="none" normalizeH="0" baseline="30000" noProof="0" dirty="0">
                          <a:ln>
                            <a:noFill/>
                          </a:ln>
                          <a:solidFill>
                            <a:srgbClr val="4D4D4D"/>
                          </a:solidFill>
                          <a:effectLst/>
                          <a:latin typeface="Arial" charset="0"/>
                          <a:cs typeface="Arial" charset="0"/>
                        </a:rPr>
                        <a:t>e</a:t>
                      </a:r>
                      <a:r>
                        <a:rPr kumimoji="0" lang="fr-FR" sz="1400" b="1" i="0" u="none" strike="noStrike" cap="none" normalizeH="0" baseline="0" noProof="0" dirty="0">
                          <a:ln>
                            <a:noFill/>
                          </a:ln>
                          <a:solidFill>
                            <a:srgbClr val="4D4D4D"/>
                          </a:solidFill>
                          <a:effectLst/>
                          <a:latin typeface="Arial" charset="0"/>
                          <a:cs typeface="Arial" charset="0"/>
                        </a:rPr>
                        <a:t> ligne, %</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n=195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n=129</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7"/>
                  </a:ext>
                </a:extLst>
              </a:tr>
              <a:tr h="155399">
                <a:tc>
                  <a:txBody>
                    <a:bodyPr/>
                    <a:lstStyle/>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RC</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178842394"/>
                  </a:ext>
                </a:extLst>
              </a:tr>
              <a:tr h="155399">
                <a:tc>
                  <a:txBody>
                    <a:bodyPr/>
                    <a:lstStyle/>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RP</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11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17</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770380317"/>
                  </a:ext>
                </a:extLst>
              </a:tr>
              <a:tr h="155399">
                <a:tc>
                  <a:txBody>
                    <a:bodyPr/>
                    <a:lstStyle/>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Taux de réponse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12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19</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1,83 (0,99 - 3,39); 0,057</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366390700"/>
                  </a:ext>
                </a:extLst>
              </a:tr>
              <a:tr h="155399">
                <a:tc>
                  <a:txBody>
                    <a:bodyPr/>
                    <a:lstStyle/>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MS</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52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58</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51793590"/>
                  </a:ext>
                </a:extLst>
              </a:tr>
              <a:tr h="155399">
                <a:tc>
                  <a:txBody>
                    <a:bodyPr/>
                    <a:lstStyle/>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TCM</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64</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77</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1,78 (1,05 - 3,04); 0,037</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4251696327"/>
                  </a:ext>
                </a:extLst>
              </a:tr>
              <a:tr h="155399">
                <a:tc>
                  <a:txBody>
                    <a:bodyPr/>
                    <a:lstStyle/>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Progression</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30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14</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907357628"/>
                  </a:ext>
                </a:extLst>
              </a:tr>
              <a:tr h="155399">
                <a:tc>
                  <a:txBody>
                    <a:bodyPr/>
                    <a:lstStyle/>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dirty="0">
                          <a:ln>
                            <a:noFill/>
                          </a:ln>
                          <a:solidFill>
                            <a:srgbClr val="4D4D4D"/>
                          </a:solidFill>
                          <a:effectLst/>
                          <a:latin typeface="Arial" charset="0"/>
                          <a:cs typeface="Arial" charset="0"/>
                        </a:rPr>
                        <a:t>Non évaluée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6</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0" i="0" u="none" strike="noStrike" cap="none" normalizeH="0" baseline="0" noProof="0">
                          <a:ln>
                            <a:noFill/>
                          </a:ln>
                          <a:solidFill>
                            <a:srgbClr val="4D4D4D"/>
                          </a:solidFill>
                          <a:effectLst/>
                          <a:latin typeface="Arial" charset="0"/>
                          <a:cs typeface="Arial" charset="0"/>
                        </a:rPr>
                        <a:t>9</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0" i="0" u="none" strike="noStrike" cap="none" normalizeH="0" baseline="0" noProof="0" dirty="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2448296872"/>
                  </a:ext>
                </a:extLst>
              </a:tr>
            </a:tbl>
          </a:graphicData>
        </a:graphic>
      </p:graphicFrame>
    </p:spTree>
    <p:custDataLst>
      <p:tags r:id="rId1"/>
    </p:custDataLst>
    <p:extLst>
      <p:ext uri="{BB962C8B-B14F-4D97-AF65-F5344CB8AC3E}">
        <p14:creationId xmlns:p14="http://schemas.microsoft.com/office/powerpoint/2010/main" val="426471127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noProof="0" dirty="0" smtClean="0"/>
              <a:t>3508: </a:t>
            </a:r>
            <a:r>
              <a:rPr lang="fr-FR" dirty="0" smtClean="0"/>
              <a:t>Résultats actualisés de TRIBE2, une étude de stratégie de phase III, randomisée par le GONO dans le traitement de 1</a:t>
            </a:r>
            <a:r>
              <a:rPr lang="fr-FR" baseline="30000" dirty="0" smtClean="0"/>
              <a:t>e</a:t>
            </a:r>
            <a:r>
              <a:rPr lang="fr-FR" dirty="0" smtClean="0"/>
              <a:t> et de 2</a:t>
            </a:r>
            <a:r>
              <a:rPr lang="fr-FR" baseline="30000" dirty="0" smtClean="0"/>
              <a:t>e</a:t>
            </a:r>
            <a:r>
              <a:rPr lang="fr-FR" dirty="0" smtClean="0"/>
              <a:t> ligne du </a:t>
            </a:r>
            <a:r>
              <a:rPr lang="fr-FR" dirty="0" err="1" smtClean="0"/>
              <a:t>CCRm</a:t>
            </a:r>
            <a:r>
              <a:rPr lang="fr-FR" dirty="0" smtClean="0"/>
              <a:t> </a:t>
            </a:r>
            <a:br>
              <a:rPr lang="fr-FR" dirty="0" smtClean="0"/>
            </a:br>
            <a:r>
              <a:rPr lang="fr-FR" dirty="0" smtClean="0"/>
              <a:t>non </a:t>
            </a:r>
            <a:r>
              <a:rPr lang="fr-FR" dirty="0" err="1" smtClean="0"/>
              <a:t>résécable</a:t>
            </a:r>
            <a:r>
              <a:rPr lang="fr-FR" dirty="0" smtClean="0"/>
              <a:t> – </a:t>
            </a:r>
            <a:r>
              <a:rPr lang="fr-FR" dirty="0" err="1" smtClean="0"/>
              <a:t>Cremolini</a:t>
            </a:r>
            <a:r>
              <a:rPr lang="fr-FR" dirty="0" smtClean="0"/>
              <a:t> C, et al</a:t>
            </a:r>
            <a:endParaRPr lang="fr-FR" noProof="0" dirty="0"/>
          </a:p>
        </p:txBody>
      </p:sp>
      <p:sp>
        <p:nvSpPr>
          <p:cNvPr id="5123" name="Rectangle 3"/>
          <p:cNvSpPr>
            <a:spLocks noGrp="1" noChangeArrowheads="1"/>
          </p:cNvSpPr>
          <p:nvPr>
            <p:ph idx="1"/>
          </p:nvPr>
        </p:nvSpPr>
        <p:spPr/>
        <p:txBody>
          <a:bodyPr/>
          <a:lstStyle/>
          <a:p>
            <a:pPr marL="0" indent="0">
              <a:buNone/>
            </a:pPr>
            <a:r>
              <a:rPr lang="fr-FR" b="1" noProof="0" dirty="0" smtClean="0"/>
              <a:t>Résultats</a:t>
            </a:r>
          </a:p>
          <a:p>
            <a:endParaRPr lang="fr-FR" noProof="0" dirty="0" smtClean="0"/>
          </a:p>
          <a:p>
            <a:endParaRPr lang="fr-FR" noProof="0" dirty="0" smtClean="0"/>
          </a:p>
          <a:p>
            <a:endParaRPr lang="fr-FR" noProof="0" dirty="0" smtClean="0"/>
          </a:p>
          <a:p>
            <a:endParaRPr lang="fr-FR" noProof="0" dirty="0" smtClean="0"/>
          </a:p>
          <a:p>
            <a:endParaRPr lang="fr-FR" noProof="0" dirty="0" smtClean="0"/>
          </a:p>
          <a:p>
            <a:endParaRPr lang="fr-FR" noProof="0" dirty="0" smtClean="0"/>
          </a:p>
          <a:p>
            <a:endParaRPr lang="fr-FR" noProof="0" dirty="0" smtClean="0"/>
          </a:p>
          <a:p>
            <a:endParaRPr lang="fr-FR" noProof="0" dirty="0" smtClean="0"/>
          </a:p>
          <a:p>
            <a:endParaRPr lang="fr-FR" noProof="0" dirty="0" smtClean="0"/>
          </a:p>
          <a:p>
            <a:endParaRPr lang="fr-FR" noProof="0" dirty="0" smtClean="0"/>
          </a:p>
          <a:p>
            <a:pPr marL="0" indent="0">
              <a:buNone/>
            </a:pPr>
            <a:r>
              <a:rPr lang="fr-FR" b="1" noProof="0" dirty="0" smtClean="0"/>
              <a:t>Conclusions</a:t>
            </a:r>
          </a:p>
          <a:p>
            <a:r>
              <a:rPr lang="fr-FR" b="1" noProof="0" dirty="0" smtClean="0"/>
              <a:t>Chez ces patients avec </a:t>
            </a:r>
            <a:r>
              <a:rPr lang="fr-FR" b="1" noProof="0" dirty="0" err="1" smtClean="0"/>
              <a:t>CCRm</a:t>
            </a:r>
            <a:r>
              <a:rPr lang="fr-FR" b="1" noProof="0" dirty="0" smtClean="0"/>
              <a:t> non </a:t>
            </a:r>
            <a:r>
              <a:rPr lang="fr-FR" b="1" noProof="0" dirty="0" err="1" smtClean="0"/>
              <a:t>résécable</a:t>
            </a:r>
            <a:r>
              <a:rPr lang="fr-FR" b="1" noProof="0" dirty="0" smtClean="0"/>
              <a:t>, </a:t>
            </a:r>
            <a:r>
              <a:rPr lang="fr-FR" b="1" noProof="0" dirty="0" err="1" smtClean="0"/>
              <a:t>bévacizumab</a:t>
            </a:r>
            <a:r>
              <a:rPr lang="fr-FR" b="1" noProof="0" dirty="0" smtClean="0"/>
              <a:t> + FOLFOXIRI en </a:t>
            </a:r>
            <a:r>
              <a:rPr lang="fr-FR" b="1" noProof="0" dirty="0" smtClean="0"/>
              <a:t>1</a:t>
            </a:r>
            <a:r>
              <a:rPr lang="fr-FR" b="1" baseline="30000" noProof="0" dirty="0" smtClean="0"/>
              <a:t>e</a:t>
            </a:r>
            <a:r>
              <a:rPr lang="fr-FR" b="1" noProof="0" dirty="0" smtClean="0"/>
              <a:t> </a:t>
            </a:r>
            <a:r>
              <a:rPr lang="fr-FR" b="1" noProof="0" dirty="0" smtClean="0"/>
              <a:t>ligne n’a pas impacté l’efficacité </a:t>
            </a:r>
            <a:r>
              <a:rPr lang="fr-FR" b="1" dirty="0" smtClean="0"/>
              <a:t>des autres </a:t>
            </a:r>
            <a:r>
              <a:rPr lang="fr-FR" b="1" noProof="0" dirty="0" smtClean="0"/>
              <a:t>traitements après progression et pourrait avoir des bénéfices à long terme</a:t>
            </a:r>
          </a:p>
          <a:p>
            <a:r>
              <a:rPr lang="fr-FR" b="1" noProof="0" dirty="0" smtClean="0"/>
              <a:t>Utiliser </a:t>
            </a:r>
            <a:r>
              <a:rPr lang="fr-FR" b="1" noProof="0" dirty="0" err="1" smtClean="0"/>
              <a:t>bévacizumab</a:t>
            </a:r>
            <a:r>
              <a:rPr lang="fr-FR" b="1" noProof="0" dirty="0" smtClean="0"/>
              <a:t> + FOLFOXIRI après progression a démontré quelques bénéfices additionnels avec seulement un impact modeste sur la tolérance</a:t>
            </a:r>
            <a:endParaRPr lang="fr-FR" b="1" noProof="0" dirty="0"/>
          </a:p>
        </p:txBody>
      </p:sp>
      <p:sp>
        <p:nvSpPr>
          <p:cNvPr id="14" name="Text Placeholder 13"/>
          <p:cNvSpPr>
            <a:spLocks noGrp="1"/>
          </p:cNvSpPr>
          <p:nvPr>
            <p:ph type="body" sz="quarter" idx="10"/>
          </p:nvPr>
        </p:nvSpPr>
        <p:spPr>
          <a:xfrm>
            <a:off x="365126" y="6096000"/>
            <a:ext cx="3986956" cy="487363"/>
          </a:xfrm>
        </p:spPr>
        <p:txBody>
          <a:bodyPr/>
          <a:lstStyle/>
          <a:p>
            <a:r>
              <a:rPr lang="fr-FR" noProof="0" dirty="0" smtClean="0"/>
              <a:t>*Population per </a:t>
            </a:r>
            <a:r>
              <a:rPr lang="fr-FR" noProof="0" dirty="0" err="1" smtClean="0"/>
              <a:t>protocol</a:t>
            </a:r>
            <a:r>
              <a:rPr lang="fr-FR" noProof="0" dirty="0" smtClean="0"/>
              <a:t>; </a:t>
            </a:r>
            <a:r>
              <a:rPr lang="fr-FR" baseline="30000" noProof="0" dirty="0" smtClean="0"/>
              <a:t>†</a:t>
            </a:r>
            <a:r>
              <a:rPr lang="fr-FR" noProof="0" dirty="0" smtClean="0"/>
              <a:t>différence significative entre les 2 groupes de traitement</a:t>
            </a:r>
            <a:endParaRPr lang="fr-FR" noProof="0" dirty="0"/>
          </a:p>
        </p:txBody>
      </p:sp>
      <p:sp>
        <p:nvSpPr>
          <p:cNvPr id="15" name="Text Placeholder 14"/>
          <p:cNvSpPr>
            <a:spLocks noGrp="1"/>
          </p:cNvSpPr>
          <p:nvPr>
            <p:ph type="body" sz="quarter" idx="11"/>
          </p:nvPr>
        </p:nvSpPr>
        <p:spPr/>
        <p:txBody>
          <a:bodyPr/>
          <a:lstStyle/>
          <a:p>
            <a:r>
              <a:rPr lang="fr-FR" noProof="0" smtClean="0"/>
              <a:t>Cremolini C, et al, J Clin Oncol 2019;37(suppl):abstr 3508</a:t>
            </a:r>
            <a:endParaRPr lang="fr-FR" noProof="0" dirty="0"/>
          </a:p>
        </p:txBody>
      </p:sp>
      <p:graphicFrame>
        <p:nvGraphicFramePr>
          <p:cNvPr id="2" name="Table 1"/>
          <p:cNvGraphicFramePr>
            <a:graphicFrameLocks noGrp="1"/>
          </p:cNvGraphicFramePr>
          <p:nvPr>
            <p:extLst>
              <p:ext uri="{D42A27DB-BD31-4B8C-83A1-F6EECF244321}">
                <p14:modId xmlns:p14="http://schemas.microsoft.com/office/powerpoint/2010/main" val="3974641322"/>
              </p:ext>
            </p:extLst>
          </p:nvPr>
        </p:nvGraphicFramePr>
        <p:xfrm>
          <a:off x="125761" y="1558868"/>
          <a:ext cx="8892479" cy="2865245"/>
        </p:xfrm>
        <a:graphic>
          <a:graphicData uri="http://schemas.openxmlformats.org/drawingml/2006/table">
            <a:tbl>
              <a:tblPr firstRow="1" bandRow="1">
                <a:tableStyleId>{69012ECD-51FC-41F1-AA8D-1B2483CD663E}</a:tableStyleId>
              </a:tblPr>
              <a:tblGrid>
                <a:gridCol w="2865059">
                  <a:extLst>
                    <a:ext uri="{9D8B030D-6E8A-4147-A177-3AD203B41FA5}">
                      <a16:colId xmlns:a16="http://schemas.microsoft.com/office/drawing/2014/main" val="20000"/>
                    </a:ext>
                  </a:extLst>
                </a:gridCol>
                <a:gridCol w="1531620">
                  <a:extLst>
                    <a:ext uri="{9D8B030D-6E8A-4147-A177-3AD203B41FA5}">
                      <a16:colId xmlns:a16="http://schemas.microsoft.com/office/drawing/2014/main" val="20001"/>
                    </a:ext>
                  </a:extLst>
                </a:gridCol>
                <a:gridCol w="1569720">
                  <a:extLst>
                    <a:ext uri="{9D8B030D-6E8A-4147-A177-3AD203B41FA5}">
                      <a16:colId xmlns:a16="http://schemas.microsoft.com/office/drawing/2014/main" val="609266855"/>
                    </a:ext>
                  </a:extLst>
                </a:gridCol>
                <a:gridCol w="1394460">
                  <a:extLst>
                    <a:ext uri="{9D8B030D-6E8A-4147-A177-3AD203B41FA5}">
                      <a16:colId xmlns:a16="http://schemas.microsoft.com/office/drawing/2014/main" val="20002"/>
                    </a:ext>
                  </a:extLst>
                </a:gridCol>
                <a:gridCol w="1531620">
                  <a:extLst>
                    <a:ext uri="{9D8B030D-6E8A-4147-A177-3AD203B41FA5}">
                      <a16:colId xmlns:a16="http://schemas.microsoft.com/office/drawing/2014/main" val="3802991199"/>
                    </a:ext>
                  </a:extLst>
                </a:gridCol>
              </a:tblGrid>
              <a:tr h="0">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i="0" u="none" strike="noStrike" cap="none" normalizeH="0" baseline="0" noProof="0" dirty="0">
                          <a:ln>
                            <a:noFill/>
                          </a:ln>
                          <a:solidFill>
                            <a:schemeClr val="tx2"/>
                          </a:solidFill>
                          <a:effectLst/>
                          <a:latin typeface="Arial" charset="0"/>
                          <a:cs typeface="Arial" charset="0"/>
                        </a:rPr>
                        <a:t>EIs grade 3/4, %*</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i="0" u="none" strike="noStrike" cap="none" normalizeH="0" baseline="0" noProof="0" dirty="0">
                          <a:ln>
                            <a:noFill/>
                          </a:ln>
                          <a:solidFill>
                            <a:schemeClr val="tx2"/>
                          </a:solidFill>
                          <a:effectLst/>
                          <a:latin typeface="Arial" charset="0"/>
                          <a:cs typeface="Arial" charset="0"/>
                        </a:rPr>
                        <a:t>1</a:t>
                      </a:r>
                      <a:r>
                        <a:rPr kumimoji="0" lang="fr-FR" sz="1200" b="1" i="0" u="none" strike="noStrike" cap="none" normalizeH="0" baseline="30000" noProof="0" dirty="0">
                          <a:ln>
                            <a:noFill/>
                          </a:ln>
                          <a:solidFill>
                            <a:schemeClr val="tx2"/>
                          </a:solidFill>
                          <a:effectLst/>
                          <a:latin typeface="Arial" charset="0"/>
                          <a:cs typeface="Arial" charset="0"/>
                        </a:rPr>
                        <a:t>e</a:t>
                      </a:r>
                      <a:r>
                        <a:rPr kumimoji="0" lang="fr-FR" sz="1200" b="1" i="0" u="none" strike="noStrike" cap="none" normalizeH="0" baseline="0" noProof="0" dirty="0">
                          <a:ln>
                            <a:noFill/>
                          </a:ln>
                          <a:solidFill>
                            <a:schemeClr val="tx2"/>
                          </a:solidFill>
                          <a:effectLst/>
                          <a:latin typeface="Arial" charset="0"/>
                          <a:cs typeface="Arial" charset="0"/>
                        </a:rPr>
                        <a:t> ligne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i="0" u="none" strike="noStrike" cap="none" normalizeH="0" baseline="0" noProof="0" dirty="0">
                          <a:ln>
                            <a:noFill/>
                          </a:ln>
                          <a:solidFill>
                            <a:schemeClr val="tx2"/>
                          </a:solidFill>
                          <a:effectLst/>
                          <a:latin typeface="Arial" charset="0"/>
                          <a:cs typeface="Arial" charset="0"/>
                        </a:rPr>
                        <a:t>2</a:t>
                      </a:r>
                      <a:r>
                        <a:rPr kumimoji="0" lang="fr-FR" sz="1200" b="1" i="0" u="none" strike="noStrike" cap="none" normalizeH="0" baseline="30000" noProof="0" dirty="0">
                          <a:ln>
                            <a:noFill/>
                          </a:ln>
                          <a:solidFill>
                            <a:schemeClr val="tx2"/>
                          </a:solidFill>
                          <a:effectLst/>
                          <a:latin typeface="Arial" charset="0"/>
                          <a:cs typeface="Arial" charset="0"/>
                        </a:rPr>
                        <a:t>e</a:t>
                      </a:r>
                      <a:r>
                        <a:rPr kumimoji="0" lang="fr-FR" sz="1200" b="1" i="0" u="none" strike="noStrike" cap="none" normalizeH="0" baseline="0" noProof="0" dirty="0">
                          <a:ln>
                            <a:noFill/>
                          </a:ln>
                          <a:solidFill>
                            <a:schemeClr val="tx2"/>
                          </a:solidFill>
                          <a:effectLst/>
                          <a:latin typeface="Arial" charset="0"/>
                          <a:cs typeface="Arial" charset="0"/>
                        </a:rPr>
                        <a:t> ligne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extLst>
                  <a:ext uri="{0D108BD9-81ED-4DB2-BD59-A6C34878D82A}">
                    <a16:rowId xmlns:a16="http://schemas.microsoft.com/office/drawing/2014/main" val="2693317502"/>
                  </a:ext>
                </a:extLst>
              </a:tr>
              <a:tr h="419287">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noProof="0" dirty="0">
                        <a:ln>
                          <a:noFill/>
                        </a:ln>
                        <a:solidFill>
                          <a:schemeClr val="tx2"/>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i="0" u="none" strike="noStrike" cap="none" normalizeH="0" baseline="0" noProof="0" dirty="0" err="1">
                          <a:ln>
                            <a:noFill/>
                          </a:ln>
                          <a:solidFill>
                            <a:schemeClr val="tx2"/>
                          </a:solidFill>
                          <a:effectLst/>
                          <a:latin typeface="Arial" charset="0"/>
                          <a:cs typeface="Arial" charset="0"/>
                        </a:rPr>
                        <a:t>Bev</a:t>
                      </a:r>
                      <a:r>
                        <a:rPr kumimoji="0" lang="fr-FR" sz="1200" b="1" i="0" u="none" strike="noStrike" cap="none" normalizeH="0" baseline="0" noProof="0" dirty="0">
                          <a:ln>
                            <a:noFill/>
                          </a:ln>
                          <a:solidFill>
                            <a:schemeClr val="tx2"/>
                          </a:solidFill>
                          <a:effectLst/>
                          <a:latin typeface="Arial" charset="0"/>
                          <a:cs typeface="Arial" charset="0"/>
                        </a:rPr>
                        <a:t> + FOLFOX</a:t>
                      </a:r>
                      <a:br>
                        <a:rPr kumimoji="0" lang="fr-FR" sz="1200" b="1" i="0" u="none" strike="noStrike" cap="none" normalizeH="0" baseline="0" noProof="0" dirty="0">
                          <a:ln>
                            <a:noFill/>
                          </a:ln>
                          <a:solidFill>
                            <a:schemeClr val="tx2"/>
                          </a:solidFill>
                          <a:effectLst/>
                          <a:latin typeface="Arial" charset="0"/>
                          <a:cs typeface="Arial" charset="0"/>
                        </a:rPr>
                      </a:br>
                      <a:r>
                        <a:rPr kumimoji="0" lang="fr-FR" sz="1200" b="1" i="0" u="none" strike="noStrike" cap="none" normalizeH="0" baseline="0" noProof="0" dirty="0">
                          <a:ln>
                            <a:noFill/>
                          </a:ln>
                          <a:solidFill>
                            <a:schemeClr val="tx2"/>
                          </a:solidFill>
                          <a:effectLst/>
                          <a:latin typeface="Arial" charset="0"/>
                          <a:cs typeface="Arial" charset="0"/>
                        </a:rPr>
                        <a:t>(n=336)</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1" i="0" u="none" strike="noStrike" cap="none" normalizeH="0" baseline="0" noProof="0" dirty="0" err="1">
                          <a:ln>
                            <a:noFill/>
                          </a:ln>
                          <a:solidFill>
                            <a:schemeClr val="tx2"/>
                          </a:solidFill>
                          <a:effectLst/>
                          <a:latin typeface="Arial" charset="0"/>
                          <a:cs typeface="Arial" charset="0"/>
                        </a:rPr>
                        <a:t>Bev</a:t>
                      </a:r>
                      <a:r>
                        <a:rPr kumimoji="0" lang="fr-FR" sz="1200" b="1" i="0" u="none" strike="noStrike" cap="none" normalizeH="0" baseline="0" noProof="0" dirty="0">
                          <a:ln>
                            <a:noFill/>
                          </a:ln>
                          <a:solidFill>
                            <a:schemeClr val="tx2"/>
                          </a:solidFill>
                          <a:effectLst/>
                          <a:latin typeface="Arial" charset="0"/>
                          <a:cs typeface="Arial" charset="0"/>
                        </a:rPr>
                        <a:t> + FOLFOXIRI</a:t>
                      </a:r>
                      <a:br>
                        <a:rPr kumimoji="0" lang="fr-FR" sz="1200" b="1" i="0" u="none" strike="noStrike" cap="none" normalizeH="0" baseline="0" noProof="0" dirty="0">
                          <a:ln>
                            <a:noFill/>
                          </a:ln>
                          <a:solidFill>
                            <a:schemeClr val="tx2"/>
                          </a:solidFill>
                          <a:effectLst/>
                          <a:latin typeface="Arial" charset="0"/>
                          <a:cs typeface="Arial" charset="0"/>
                        </a:rPr>
                      </a:br>
                      <a:r>
                        <a:rPr kumimoji="0" lang="fr-FR" sz="1200" b="1" i="0" u="none" strike="noStrike" cap="none" normalizeH="0" baseline="0" noProof="0" dirty="0">
                          <a:ln>
                            <a:noFill/>
                          </a:ln>
                          <a:solidFill>
                            <a:schemeClr val="tx2"/>
                          </a:solidFill>
                          <a:effectLst/>
                          <a:latin typeface="Arial" charset="0"/>
                          <a:cs typeface="Arial" charset="0"/>
                        </a:rPr>
                        <a:t>(n=336)</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i="0" u="none" strike="noStrike" cap="none" normalizeH="0" baseline="0" noProof="0" dirty="0" err="1">
                          <a:ln>
                            <a:noFill/>
                          </a:ln>
                          <a:solidFill>
                            <a:schemeClr val="tx2"/>
                          </a:solidFill>
                          <a:effectLst/>
                          <a:latin typeface="Arial" charset="0"/>
                          <a:cs typeface="Arial" charset="0"/>
                        </a:rPr>
                        <a:t>Bev</a:t>
                      </a:r>
                      <a:r>
                        <a:rPr kumimoji="0" lang="fr-FR" sz="1200" b="1" i="0" u="none" strike="noStrike" cap="none" normalizeH="0" baseline="0" noProof="0" dirty="0">
                          <a:ln>
                            <a:noFill/>
                          </a:ln>
                          <a:solidFill>
                            <a:schemeClr val="tx2"/>
                          </a:solidFill>
                          <a:effectLst/>
                          <a:latin typeface="Arial" charset="0"/>
                          <a:cs typeface="Arial" charset="0"/>
                        </a:rPr>
                        <a:t> + FOLFOX</a:t>
                      </a:r>
                      <a:br>
                        <a:rPr kumimoji="0" lang="fr-FR" sz="1200" b="1" i="0" u="none" strike="noStrike" cap="none" normalizeH="0" baseline="0" noProof="0" dirty="0">
                          <a:ln>
                            <a:noFill/>
                          </a:ln>
                          <a:solidFill>
                            <a:schemeClr val="tx2"/>
                          </a:solidFill>
                          <a:effectLst/>
                          <a:latin typeface="Arial" charset="0"/>
                          <a:cs typeface="Arial" charset="0"/>
                        </a:rPr>
                      </a:br>
                      <a:r>
                        <a:rPr kumimoji="0" lang="fr-FR" sz="1200" b="1" i="0" u="none" strike="noStrike" cap="none" normalizeH="0" baseline="0" noProof="0" dirty="0">
                          <a:ln>
                            <a:noFill/>
                          </a:ln>
                          <a:solidFill>
                            <a:schemeClr val="tx2"/>
                          </a:solidFill>
                          <a:effectLst/>
                          <a:latin typeface="Arial" charset="0"/>
                          <a:cs typeface="Arial" charset="0"/>
                        </a:rPr>
                        <a:t>(n=195)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i="0" u="none" strike="noStrike" cap="none" normalizeH="0" baseline="0" noProof="0">
                          <a:ln>
                            <a:noFill/>
                          </a:ln>
                          <a:solidFill>
                            <a:schemeClr val="tx2"/>
                          </a:solidFill>
                          <a:effectLst/>
                          <a:latin typeface="Arial" charset="0"/>
                          <a:cs typeface="Arial" charset="0"/>
                        </a:rPr>
                        <a:t>Bev + FOLFOXIRI</a:t>
                      </a:r>
                      <a:br>
                        <a:rPr kumimoji="0" lang="fr-FR" sz="1200" b="1" i="0" u="none" strike="noStrike" cap="none" normalizeH="0" baseline="0" noProof="0">
                          <a:ln>
                            <a:noFill/>
                          </a:ln>
                          <a:solidFill>
                            <a:schemeClr val="tx2"/>
                          </a:solidFill>
                          <a:effectLst/>
                          <a:latin typeface="Arial" charset="0"/>
                          <a:cs typeface="Arial" charset="0"/>
                        </a:rPr>
                      </a:br>
                      <a:r>
                        <a:rPr kumimoji="0" lang="fr-FR" sz="1200" b="1" i="0" u="none" strike="noStrike" cap="none" normalizeH="0" baseline="0" noProof="0">
                          <a:ln>
                            <a:noFill/>
                          </a:ln>
                          <a:solidFill>
                            <a:schemeClr val="tx2"/>
                          </a:solidFill>
                          <a:effectLst/>
                          <a:latin typeface="Arial" charset="0"/>
                          <a:cs typeface="Arial" charset="0"/>
                        </a:rPr>
                        <a:t>(n=129)</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charset="0"/>
                          <a:cs typeface="Arial" charset="0"/>
                        </a:rPr>
                        <a:t>Nausées</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charset="0"/>
                          <a:cs typeface="Arial" charset="0"/>
                        </a:rPr>
                        <a:t>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charset="0"/>
                          <a:cs typeface="Arial" charset="0"/>
                        </a:rPr>
                        <a:t>6</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charset="0"/>
                          <a:cs typeface="Arial" charset="0"/>
                        </a:rPr>
                        <a:t>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charset="0"/>
                          <a:cs typeface="Arial" charset="0"/>
                        </a:rPr>
                        <a:t>6</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9868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charset="0"/>
                          <a:cs typeface="Arial" charset="0"/>
                        </a:rPr>
                        <a:t>Vomissements</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charset="0"/>
                          <a:cs typeface="Arial" charset="0"/>
                        </a:rPr>
                        <a:t>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charset="0"/>
                          <a:cs typeface="Arial" charset="0"/>
                        </a:rPr>
                        <a:t>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charset="0"/>
                          <a:cs typeface="Arial" charset="0"/>
                        </a:rPr>
                        <a:t>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charset="0"/>
                          <a:cs typeface="Arial" charset="0"/>
                        </a:rPr>
                        <a:t>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kern="1200" cap="none" normalizeH="0" baseline="0" noProof="0" dirty="0">
                          <a:ln>
                            <a:noFill/>
                          </a:ln>
                          <a:solidFill>
                            <a:srgbClr val="4D4D4D"/>
                          </a:solidFill>
                          <a:effectLst/>
                          <a:latin typeface="Arial" charset="0"/>
                          <a:ea typeface="+mn-ea"/>
                          <a:cs typeface="Arial" charset="0"/>
                        </a:rPr>
                        <a:t>Diarrhée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charset="0"/>
                          <a:cs typeface="Arial" charset="0"/>
                        </a:rPr>
                        <a:t>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charset="0"/>
                          <a:cs typeface="Arial" charset="0"/>
                        </a:rPr>
                        <a:t>17</a:t>
                      </a:r>
                      <a:r>
                        <a:rPr kumimoji="0" lang="fr-FR" sz="1200" b="0" i="0" u="none" strike="noStrike" cap="none" normalizeH="0" baseline="30000" noProof="0">
                          <a:ln>
                            <a:noFill/>
                          </a:ln>
                          <a:solidFill>
                            <a:srgbClr val="4D4D4D"/>
                          </a:solidFill>
                          <a:effectLst/>
                          <a:latin typeface="Arial" charset="0"/>
                          <a:cs typeface="Arial" charset="0"/>
                        </a:rPr>
                        <a:t>†</a:t>
                      </a:r>
                      <a:endParaRPr kumimoji="0" lang="fr-FR" sz="1200" b="0" i="0" u="none" strike="noStrike" cap="none" normalizeH="0" baseline="0" noProof="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charset="0"/>
                          <a:cs typeface="Arial" charset="0"/>
                        </a:rPr>
                        <a:t>6</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charset="0"/>
                          <a:cs typeface="Arial" charset="0"/>
                        </a:rPr>
                        <a:t>9</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kern="1200" cap="none" normalizeH="0" baseline="0" noProof="0" dirty="0">
                          <a:ln>
                            <a:noFill/>
                          </a:ln>
                          <a:solidFill>
                            <a:srgbClr val="4D4D4D"/>
                          </a:solidFill>
                          <a:effectLst/>
                          <a:latin typeface="Arial" charset="0"/>
                          <a:ea typeface="+mn-ea"/>
                          <a:cs typeface="Arial" charset="0"/>
                        </a:rPr>
                        <a:t>Stomatite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charset="0"/>
                          <a:cs typeface="Arial" charset="0"/>
                        </a:rPr>
                        <a:t>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charset="0"/>
                          <a:cs typeface="Arial" charset="0"/>
                        </a:rPr>
                        <a:t>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charset="0"/>
                          <a:cs typeface="Arial" charset="0"/>
                        </a:rPr>
                        <a:t>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charset="0"/>
                          <a:cs typeface="Arial" charset="0"/>
                        </a:rPr>
                        <a:t>5</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charset="0"/>
                          <a:cs typeface="Arial" charset="0"/>
                        </a:rPr>
                        <a:t>Neutropénie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charset="0"/>
                          <a:cs typeface="Arial" charset="0"/>
                        </a:rPr>
                        <a:t>21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charset="0"/>
                          <a:cs typeface="Arial" charset="0"/>
                        </a:rPr>
                        <a:t>50</a:t>
                      </a:r>
                      <a:r>
                        <a:rPr kumimoji="0" lang="fr-FR" sz="1200" b="0" i="0" u="none" strike="noStrike" cap="none" normalizeH="0" baseline="30000" noProof="0">
                          <a:ln>
                            <a:noFill/>
                          </a:ln>
                          <a:solidFill>
                            <a:srgbClr val="4D4D4D"/>
                          </a:solidFill>
                          <a:effectLst/>
                          <a:latin typeface="Arial" charset="0"/>
                          <a:cs typeface="Arial" charset="0"/>
                        </a:rPr>
                        <a:t>†</a:t>
                      </a:r>
                      <a:endParaRPr kumimoji="0" lang="fr-FR" sz="1200" b="0" i="0" u="none" strike="noStrike" cap="none" normalizeH="0" baseline="0" noProof="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charset="0"/>
                          <a:cs typeface="Arial" charset="0"/>
                        </a:rPr>
                        <a:t>24</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charset="0"/>
                          <a:cs typeface="Arial" charset="0"/>
                        </a:rPr>
                        <a:t>24</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charset="0"/>
                          <a:cs typeface="Arial" charset="0"/>
                        </a:rPr>
                        <a:t>Neutropénie fébrile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charset="0"/>
                          <a:cs typeface="Arial" charset="0"/>
                        </a:rPr>
                        <a:t>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charset="0"/>
                          <a:cs typeface="Arial" charset="0"/>
                        </a:rPr>
                        <a:t>7</a:t>
                      </a:r>
                      <a:r>
                        <a:rPr kumimoji="0" lang="fr-FR" sz="1200" b="0" i="0" u="none" strike="noStrike" cap="none" normalizeH="0" baseline="30000" noProof="0">
                          <a:ln>
                            <a:noFill/>
                          </a:ln>
                          <a:solidFill>
                            <a:srgbClr val="4D4D4D"/>
                          </a:solidFill>
                          <a:effectLst/>
                          <a:latin typeface="Arial" charset="0"/>
                          <a:cs typeface="Arial" charset="0"/>
                        </a:rPr>
                        <a:t>†</a:t>
                      </a:r>
                      <a:endParaRPr kumimoji="0" lang="fr-FR" sz="1200" b="0" i="0" u="none" strike="noStrike" cap="none" normalizeH="0" baseline="0" noProof="0">
                        <a:ln>
                          <a:noFill/>
                        </a:ln>
                        <a:solidFill>
                          <a:srgbClr val="4D4D4D"/>
                        </a:solidFill>
                        <a:effectLst/>
                        <a:latin typeface="Arial" charset="0"/>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charset="0"/>
                          <a:cs typeface="Arial" charset="0"/>
                        </a:rPr>
                        <a:t>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charset="0"/>
                          <a:cs typeface="Arial" charset="0"/>
                        </a:rPr>
                        <a:t>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6"/>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charset="0"/>
                          <a:cs typeface="Arial" charset="0"/>
                        </a:rPr>
                        <a:t>Neurotoxicité</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charset="0"/>
                          <a:cs typeface="Arial" charset="0"/>
                        </a:rPr>
                        <a:t>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charset="0"/>
                          <a:cs typeface="Arial" charset="0"/>
                        </a:rPr>
                        <a:t>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charset="0"/>
                          <a:cs typeface="Arial" charset="0"/>
                        </a:rPr>
                        <a:t>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charset="0"/>
                          <a:cs typeface="Arial" charset="0"/>
                        </a:rPr>
                        <a:t>5</a:t>
                      </a:r>
                      <a:r>
                        <a:rPr kumimoji="0" lang="fr-FR" sz="1200" b="0" i="0" u="none" strike="noStrike" cap="none" normalizeH="0" baseline="30000" noProof="0" dirty="0">
                          <a:ln>
                            <a:noFill/>
                          </a:ln>
                          <a:solidFill>
                            <a:srgbClr val="4D4D4D"/>
                          </a:solidFill>
                          <a:effectLst/>
                          <a:latin typeface="Arial" charset="0"/>
                          <a:cs typeface="Arial" charset="0"/>
                        </a:rPr>
                        <a:t>†</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7"/>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charset="0"/>
                          <a:cs typeface="Arial" charset="0"/>
                        </a:rPr>
                        <a:t>Asthénie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charset="0"/>
                          <a:cs typeface="Arial" charset="0"/>
                        </a:rPr>
                        <a:t>6</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charset="0"/>
                          <a:cs typeface="Arial" charset="0"/>
                        </a:rPr>
                        <a:t>7</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charset="0"/>
                          <a:cs typeface="Arial" charset="0"/>
                        </a:rPr>
                        <a:t>6</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charset="0"/>
                          <a:cs typeface="Arial" charset="0"/>
                        </a:rPr>
                        <a:t>8</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8"/>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charset="0"/>
                          <a:cs typeface="Arial" charset="0"/>
                        </a:rPr>
                        <a:t>Hypertension</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charset="0"/>
                          <a:cs typeface="Arial" charset="0"/>
                        </a:rPr>
                        <a:t>10</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charset="0"/>
                          <a:cs typeface="Arial" charset="0"/>
                        </a:rPr>
                        <a:t>7</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charset="0"/>
                          <a:cs typeface="Arial" charset="0"/>
                        </a:rPr>
                        <a:t>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charset="0"/>
                          <a:cs typeface="Arial" charset="0"/>
                        </a:rPr>
                        <a:t>3</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9"/>
                  </a:ext>
                </a:extLst>
              </a:tr>
              <a:tr h="25715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charset="0"/>
                          <a:cs typeface="Arial" charset="0"/>
                        </a:rPr>
                        <a:t>Evènement thromboembolique veineux</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charset="0"/>
                          <a:cs typeface="Arial" charset="0"/>
                        </a:rPr>
                        <a:t>6</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charset="0"/>
                          <a:cs typeface="Arial" charset="0"/>
                        </a:rPr>
                        <a:t>4</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charset="0"/>
                          <a:cs typeface="Arial" charset="0"/>
                        </a:rPr>
                        <a:t>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charset="0"/>
                          <a:cs typeface="Arial" charset="0"/>
                        </a:rPr>
                        <a:t>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10"/>
                  </a:ext>
                </a:extLst>
              </a:tr>
            </a:tbl>
          </a:graphicData>
        </a:graphic>
      </p:graphicFrame>
    </p:spTree>
    <p:custDataLst>
      <p:tags r:id="rId1"/>
    </p:custDataLst>
    <p:extLst>
      <p:ext uri="{BB962C8B-B14F-4D97-AF65-F5344CB8AC3E}">
        <p14:creationId xmlns:p14="http://schemas.microsoft.com/office/powerpoint/2010/main" val="219935583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noProof="0" dirty="0"/>
              <a:t>3509: Etude randomisée de phase II en 2</a:t>
            </a:r>
            <a:r>
              <a:rPr lang="fr-FR" baseline="30000" noProof="0" dirty="0"/>
              <a:t>e</a:t>
            </a:r>
            <a:r>
              <a:rPr lang="fr-FR" noProof="0" dirty="0"/>
              <a:t> ligne évaluant CAPTEM versus FOLFIRI </a:t>
            </a:r>
            <a:r>
              <a:rPr lang="fr-FR" dirty="0"/>
              <a:t>chez les patients atteints de cancer colorectal métastatique (CCRm) avec méthylation </a:t>
            </a:r>
            <a:r>
              <a:rPr lang="fr-FR" noProof="0" dirty="0"/>
              <a:t>MGMT et mutation RAS – </a:t>
            </a:r>
            <a:r>
              <a:rPr lang="fr-FR" noProof="0" dirty="0" err="1"/>
              <a:t>Pietrantonio</a:t>
            </a:r>
            <a:r>
              <a:rPr lang="fr-FR" noProof="0" dirty="0"/>
              <a:t> F, et al</a:t>
            </a:r>
          </a:p>
        </p:txBody>
      </p:sp>
      <p:sp>
        <p:nvSpPr>
          <p:cNvPr id="5123" name="Rectangle 3"/>
          <p:cNvSpPr>
            <a:spLocks noGrp="1" noChangeArrowheads="1"/>
          </p:cNvSpPr>
          <p:nvPr>
            <p:ph idx="1"/>
          </p:nvPr>
        </p:nvSpPr>
        <p:spPr/>
        <p:txBody>
          <a:bodyPr/>
          <a:lstStyle/>
          <a:p>
            <a:pPr marL="0" indent="0">
              <a:buNone/>
            </a:pPr>
            <a:r>
              <a:rPr lang="fr-FR" b="1" noProof="0" dirty="0"/>
              <a:t>Objectif</a:t>
            </a:r>
          </a:p>
          <a:p>
            <a:r>
              <a:rPr lang="fr-FR" noProof="0" dirty="0"/>
              <a:t>Etudier l’efficacité et la tolérance de CAPTEM vs. FOLFIRI chez d</a:t>
            </a:r>
            <a:r>
              <a:rPr lang="fr-FR" dirty="0"/>
              <a:t>es patients avec CCRm, méthylation MGMT et mutation RAS</a:t>
            </a:r>
            <a:endParaRPr lang="fr-FR" noProof="0" dirty="0"/>
          </a:p>
        </p:txBody>
      </p:sp>
      <p:sp>
        <p:nvSpPr>
          <p:cNvPr id="15" name="Text Placeholder 14"/>
          <p:cNvSpPr>
            <a:spLocks noGrp="1"/>
          </p:cNvSpPr>
          <p:nvPr>
            <p:ph type="body" sz="quarter" idx="11"/>
          </p:nvPr>
        </p:nvSpPr>
        <p:spPr>
          <a:xfrm>
            <a:off x="4495800" y="6096000"/>
            <a:ext cx="4283075" cy="487363"/>
          </a:xfrm>
        </p:spPr>
        <p:txBody>
          <a:bodyPr/>
          <a:lstStyle/>
          <a:p>
            <a:r>
              <a:rPr lang="fr-FR" noProof="0" dirty="0" err="1"/>
              <a:t>Pietrantonio</a:t>
            </a:r>
            <a:r>
              <a:rPr lang="fr-FR" noProof="0" dirty="0"/>
              <a:t> F, et al, J Clin </a:t>
            </a:r>
            <a:r>
              <a:rPr lang="fr-FR" noProof="0" dirty="0" err="1"/>
              <a:t>Oncol</a:t>
            </a:r>
            <a:r>
              <a:rPr lang="fr-FR" noProof="0" dirty="0"/>
              <a:t> 2019;37(</a:t>
            </a:r>
            <a:r>
              <a:rPr lang="fr-FR" noProof="0" dirty="0" err="1"/>
              <a:t>suppl</a:t>
            </a:r>
            <a:r>
              <a:rPr lang="fr-FR" noProof="0" dirty="0"/>
              <a:t>):</a:t>
            </a:r>
            <a:r>
              <a:rPr lang="fr-FR" noProof="0" dirty="0" err="1"/>
              <a:t>abstr</a:t>
            </a:r>
            <a:r>
              <a:rPr lang="fr-FR" noProof="0" dirty="0"/>
              <a:t> 3509</a:t>
            </a:r>
          </a:p>
        </p:txBody>
      </p:sp>
      <p:sp>
        <p:nvSpPr>
          <p:cNvPr id="7" name="Rectangle 9"/>
          <p:cNvSpPr txBox="1">
            <a:spLocks noChangeArrowheads="1"/>
          </p:cNvSpPr>
          <p:nvPr/>
        </p:nvSpPr>
        <p:spPr bwMode="auto">
          <a:xfrm>
            <a:off x="267689" y="5279506"/>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 PRINCIPAL</a:t>
            </a:r>
          </a:p>
          <a:p>
            <a:pPr>
              <a:buClr>
                <a:srgbClr val="043882"/>
              </a:buClr>
            </a:pPr>
            <a:r>
              <a:rPr lang="fr-FR" dirty="0" smtClean="0"/>
              <a:t>SSP </a:t>
            </a:r>
            <a:endParaRPr lang="fr-FR" dirty="0"/>
          </a:p>
          <a:p>
            <a:pPr marL="0" indent="0">
              <a:buClr>
                <a:srgbClr val="043882"/>
              </a:buClr>
              <a:buFontTx/>
              <a:buNone/>
            </a:pPr>
            <a:endParaRPr lang="fr-FR" dirty="0"/>
          </a:p>
        </p:txBody>
      </p:sp>
      <p:sp>
        <p:nvSpPr>
          <p:cNvPr id="8" name="Content Placeholder 26"/>
          <p:cNvSpPr txBox="1">
            <a:spLocks/>
          </p:cNvSpPr>
          <p:nvPr/>
        </p:nvSpPr>
        <p:spPr>
          <a:xfrm>
            <a:off x="4180878" y="5279506"/>
            <a:ext cx="4495800" cy="98500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Taux </a:t>
            </a:r>
            <a:r>
              <a:rPr lang="fr-FR" dirty="0"/>
              <a:t>de réponse, durée de réponse, SG, tolérance</a:t>
            </a:r>
          </a:p>
        </p:txBody>
      </p:sp>
      <p:sp>
        <p:nvSpPr>
          <p:cNvPr id="9" name="Oval 14"/>
          <p:cNvSpPr>
            <a:spLocks noChangeArrowheads="1"/>
          </p:cNvSpPr>
          <p:nvPr/>
        </p:nvSpPr>
        <p:spPr bwMode="auto">
          <a:xfrm>
            <a:off x="3477638" y="348792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fr-FR" altLang="zh-CN" sz="1600" b="1" dirty="0">
                <a:solidFill>
                  <a:srgbClr val="043882"/>
                </a:solidFill>
                <a:latin typeface="Arial"/>
                <a:ea typeface="SimSun" pitchFamily="2" charset="-122"/>
                <a:cs typeface="Arial"/>
              </a:rPr>
              <a:t>R</a:t>
            </a:r>
          </a:p>
          <a:p>
            <a:pPr algn="ctr">
              <a:defRPr/>
            </a:pPr>
            <a:r>
              <a:rPr lang="fr-FR" altLang="zh-CN" sz="1600" b="1" dirty="0">
                <a:solidFill>
                  <a:srgbClr val="043882"/>
                </a:solidFill>
                <a:latin typeface="Arial"/>
                <a:ea typeface="SimSun" pitchFamily="2" charset="-122"/>
                <a:cs typeface="Arial"/>
              </a:rPr>
              <a:t>1:1</a:t>
            </a:r>
          </a:p>
        </p:txBody>
      </p:sp>
      <p:cxnSp>
        <p:nvCxnSpPr>
          <p:cNvPr id="10" name="AutoShape 15"/>
          <p:cNvCxnSpPr>
            <a:cxnSpLocks noChangeShapeType="1"/>
            <a:stCxn id="9" idx="0"/>
            <a:endCxn id="13" idx="1"/>
          </p:cNvCxnSpPr>
          <p:nvPr/>
        </p:nvCxnSpPr>
        <p:spPr bwMode="auto">
          <a:xfrm rot="5400000" flipH="1" flipV="1">
            <a:off x="3678105" y="2872285"/>
            <a:ext cx="706966" cy="524305"/>
          </a:xfrm>
          <a:prstGeom prst="bentConnector2">
            <a:avLst/>
          </a:prstGeom>
          <a:noFill/>
          <a:ln w="57150">
            <a:solidFill>
              <a:schemeClr val="bg2">
                <a:lumMod val="60000"/>
                <a:lumOff val="40000"/>
              </a:schemeClr>
            </a:solidFill>
            <a:round/>
            <a:headEnd/>
            <a:tailEnd type="triangle" w="med" len="med"/>
          </a:ln>
        </p:spPr>
      </p:cxnSp>
      <p:sp>
        <p:nvSpPr>
          <p:cNvPr id="11" name="Content Placeholder 26"/>
          <p:cNvSpPr txBox="1">
            <a:spLocks/>
          </p:cNvSpPr>
          <p:nvPr/>
        </p:nvSpPr>
        <p:spPr bwMode="auto">
          <a:xfrm>
            <a:off x="4433384" y="3231828"/>
            <a:ext cx="4407905" cy="892175"/>
          </a:xfrm>
          <a:prstGeom prst="rect">
            <a:avLst/>
          </a:prstGeom>
          <a:noFill/>
          <a:ln w="9525">
            <a:noFill/>
            <a:miter lim="800000"/>
            <a:headEnd/>
            <a:tailEnd/>
          </a:ln>
        </p:spPr>
        <p:txBody>
          <a:bodyPr/>
          <a:lstStyle/>
          <a:p>
            <a:pPr marL="190500" indent="-190500">
              <a:spcBef>
                <a:spcPts val="0"/>
              </a:spcBef>
              <a:spcAft>
                <a:spcPts val="400"/>
              </a:spcAft>
              <a:defRPr/>
            </a:pPr>
            <a:r>
              <a:rPr lang="fr-FR" sz="1400" b="1" dirty="0">
                <a:solidFill>
                  <a:srgbClr val="043882"/>
                </a:solidFill>
                <a:latin typeface="Arial"/>
                <a:cs typeface="Arial"/>
              </a:rPr>
              <a:t>Stratification</a:t>
            </a:r>
          </a:p>
          <a:p>
            <a:pPr marL="203200" indent="-203200">
              <a:spcBef>
                <a:spcPts val="0"/>
              </a:spcBef>
              <a:spcAft>
                <a:spcPts val="400"/>
              </a:spcAft>
              <a:buFont typeface="Arial" pitchFamily="34" charset="0"/>
              <a:buChar char="•"/>
              <a:defRPr/>
            </a:pPr>
            <a:r>
              <a:rPr lang="fr-FR" sz="1400" dirty="0">
                <a:solidFill>
                  <a:srgbClr val="4D4D4D"/>
                </a:solidFill>
                <a:latin typeface="Arial"/>
                <a:cs typeface="Arial"/>
              </a:rPr>
              <a:t>Délai entre début du traitement à base d’oxaliplatine et progression (&lt;9 vs. ≥9 mois)</a:t>
            </a:r>
          </a:p>
          <a:p>
            <a:pPr marL="203200" indent="-203200">
              <a:spcBef>
                <a:spcPts val="0"/>
              </a:spcBef>
              <a:spcAft>
                <a:spcPts val="400"/>
              </a:spcAft>
              <a:buFont typeface="Arial" pitchFamily="34" charset="0"/>
              <a:buChar char="•"/>
              <a:defRPr/>
            </a:pPr>
            <a:r>
              <a:rPr lang="fr-FR" sz="1400" dirty="0">
                <a:solidFill>
                  <a:srgbClr val="4D4D4D"/>
                </a:solidFill>
                <a:latin typeface="Arial"/>
                <a:cs typeface="Arial"/>
              </a:rPr>
              <a:t>Bévacizumab préalable (oui vs. non)</a:t>
            </a:r>
          </a:p>
        </p:txBody>
      </p:sp>
      <p:cxnSp>
        <p:nvCxnSpPr>
          <p:cNvPr id="12" name="AutoShape 19"/>
          <p:cNvCxnSpPr>
            <a:cxnSpLocks noChangeShapeType="1"/>
            <a:stCxn id="16" idx="3"/>
            <a:endCxn id="9" idx="2"/>
          </p:cNvCxnSpPr>
          <p:nvPr/>
        </p:nvCxnSpPr>
        <p:spPr bwMode="auto">
          <a:xfrm flipV="1">
            <a:off x="3368779" y="3780020"/>
            <a:ext cx="108859" cy="1"/>
          </a:xfrm>
          <a:prstGeom prst="straightConnector1">
            <a:avLst/>
          </a:prstGeom>
          <a:noFill/>
          <a:ln w="57150">
            <a:solidFill>
              <a:schemeClr val="bg2">
                <a:lumMod val="60000"/>
                <a:lumOff val="40000"/>
              </a:schemeClr>
            </a:solidFill>
            <a:round/>
            <a:headEnd type="none" w="med" len="med"/>
            <a:tailEnd type="none" w="med" len="med"/>
          </a:ln>
        </p:spPr>
      </p:cxnSp>
      <p:sp>
        <p:nvSpPr>
          <p:cNvPr id="13" name="AutoShape 8"/>
          <p:cNvSpPr>
            <a:spLocks noChangeArrowheads="1"/>
          </p:cNvSpPr>
          <p:nvPr/>
        </p:nvSpPr>
        <p:spPr bwMode="auto">
          <a:xfrm>
            <a:off x="4293741" y="2368433"/>
            <a:ext cx="4582569" cy="82504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fr-FR" altLang="zh-CN" dirty="0">
                <a:solidFill>
                  <a:srgbClr val="FFFFFF"/>
                </a:solidFill>
                <a:latin typeface="Arial"/>
                <a:ea typeface="SimSun" pitchFamily="2" charset="-122"/>
                <a:cs typeface="Arial"/>
              </a:rPr>
              <a:t>Capécitabine 1500 mg/m</a:t>
            </a:r>
            <a:r>
              <a:rPr lang="fr-FR" altLang="zh-CN" baseline="30000" dirty="0">
                <a:solidFill>
                  <a:srgbClr val="FFFFFF"/>
                </a:solidFill>
                <a:latin typeface="Arial"/>
                <a:ea typeface="SimSun" pitchFamily="2" charset="-122"/>
                <a:cs typeface="Arial"/>
              </a:rPr>
              <a:t>2</a:t>
            </a:r>
            <a:r>
              <a:rPr lang="fr-FR" altLang="zh-CN" dirty="0">
                <a:solidFill>
                  <a:srgbClr val="FFFFFF"/>
                </a:solidFill>
                <a:latin typeface="Arial"/>
                <a:ea typeface="SimSun" pitchFamily="2" charset="-122"/>
                <a:cs typeface="Arial"/>
              </a:rPr>
              <a:t>/j J1–14 + </a:t>
            </a:r>
            <a:br>
              <a:rPr lang="fr-FR" altLang="zh-CN" dirty="0">
                <a:solidFill>
                  <a:srgbClr val="FFFFFF"/>
                </a:solidFill>
                <a:latin typeface="Arial"/>
                <a:ea typeface="SimSun" pitchFamily="2" charset="-122"/>
                <a:cs typeface="Arial"/>
              </a:rPr>
            </a:br>
            <a:r>
              <a:rPr lang="fr-FR" altLang="zh-CN" dirty="0">
                <a:solidFill>
                  <a:srgbClr val="FFFFFF"/>
                </a:solidFill>
                <a:latin typeface="Arial"/>
                <a:ea typeface="SimSun" pitchFamily="2" charset="-122"/>
                <a:cs typeface="Arial"/>
              </a:rPr>
              <a:t>témozolomide 150 mg/m</a:t>
            </a:r>
            <a:r>
              <a:rPr lang="fr-FR" altLang="zh-CN" baseline="30000" dirty="0">
                <a:solidFill>
                  <a:srgbClr val="FFFFFF"/>
                </a:solidFill>
                <a:latin typeface="Arial"/>
                <a:ea typeface="SimSun" pitchFamily="2" charset="-122"/>
                <a:cs typeface="Arial"/>
              </a:rPr>
              <a:t>2</a:t>
            </a:r>
            <a:r>
              <a:rPr lang="fr-FR" altLang="zh-CN" dirty="0">
                <a:solidFill>
                  <a:srgbClr val="FFFFFF"/>
                </a:solidFill>
                <a:latin typeface="Arial"/>
                <a:ea typeface="SimSun" pitchFamily="2" charset="-122"/>
                <a:cs typeface="Arial"/>
              </a:rPr>
              <a:t>/j J10–14 /4S </a:t>
            </a:r>
          </a:p>
          <a:p>
            <a:pPr algn="ctr" defTabSz="892175" eaLnBrk="0" hangingPunct="0">
              <a:defRPr/>
            </a:pPr>
            <a:r>
              <a:rPr lang="fr-FR" altLang="zh-CN" dirty="0">
                <a:solidFill>
                  <a:srgbClr val="FFFFFF"/>
                </a:solidFill>
                <a:latin typeface="Arial"/>
                <a:ea typeface="SimSun" pitchFamily="2" charset="-122"/>
                <a:cs typeface="Arial"/>
              </a:rPr>
              <a:t>(n=41)</a:t>
            </a:r>
            <a:endParaRPr lang="fr-FR" altLang="zh-CN" sz="1600" dirty="0">
              <a:solidFill>
                <a:srgbClr val="FFFFFF"/>
              </a:solidFill>
              <a:latin typeface="Arial"/>
              <a:ea typeface="SimSun" pitchFamily="2" charset="-122"/>
              <a:cs typeface="Arial"/>
            </a:endParaRPr>
          </a:p>
        </p:txBody>
      </p:sp>
      <p:sp>
        <p:nvSpPr>
          <p:cNvPr id="16" name="AutoShape 9"/>
          <p:cNvSpPr>
            <a:spLocks noChangeArrowheads="1"/>
          </p:cNvSpPr>
          <p:nvPr/>
        </p:nvSpPr>
        <p:spPr bwMode="auto">
          <a:xfrm>
            <a:off x="401417" y="2442475"/>
            <a:ext cx="2967362" cy="267509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fr-FR" altLang="zh-CN" sz="1600" dirty="0">
                <a:solidFill>
                  <a:srgbClr val="FFFFFF"/>
                </a:solidFill>
                <a:latin typeface="Arial"/>
                <a:ea typeface="SimSun" pitchFamily="2" charset="-122"/>
                <a:cs typeface="Arial"/>
              </a:rPr>
              <a:t>Critères d'inclusion</a:t>
            </a:r>
          </a:p>
          <a:p>
            <a:pPr marL="228600" indent="-228600" defTabSz="892175" eaLnBrk="0" hangingPunct="0">
              <a:spcAft>
                <a:spcPct val="30000"/>
              </a:spcAft>
              <a:buFont typeface="Arial" pitchFamily="34" charset="0"/>
              <a:buChar char="•"/>
              <a:defRPr/>
            </a:pPr>
            <a:r>
              <a:rPr lang="fr-FR" altLang="zh-CN" sz="1600" dirty="0">
                <a:solidFill>
                  <a:srgbClr val="FFFFFF"/>
                </a:solidFill>
                <a:latin typeface="Arial"/>
                <a:ea typeface="SimSun" pitchFamily="2" charset="-122"/>
                <a:cs typeface="Arial"/>
              </a:rPr>
              <a:t>CCRm</a:t>
            </a:r>
          </a:p>
          <a:p>
            <a:pPr marL="228600" indent="-228600" defTabSz="892175" eaLnBrk="0" hangingPunct="0">
              <a:spcAft>
                <a:spcPct val="30000"/>
              </a:spcAft>
              <a:buFont typeface="Arial" pitchFamily="34" charset="0"/>
              <a:buChar char="•"/>
              <a:defRPr/>
            </a:pPr>
            <a:r>
              <a:rPr lang="fr-FR" altLang="zh-CN" sz="1600" dirty="0">
                <a:solidFill>
                  <a:srgbClr val="FFFFFF"/>
                </a:solidFill>
                <a:latin typeface="Arial"/>
                <a:ea typeface="SimSun" pitchFamily="2" charset="-122"/>
                <a:cs typeface="Arial"/>
              </a:rPr>
              <a:t>Mutation RAS et méthylation MGMT</a:t>
            </a:r>
          </a:p>
          <a:p>
            <a:pPr marL="228600" indent="-228600" defTabSz="892175" eaLnBrk="0" hangingPunct="0">
              <a:spcAft>
                <a:spcPct val="30000"/>
              </a:spcAft>
              <a:buFont typeface="Arial" pitchFamily="34" charset="0"/>
              <a:buChar char="•"/>
              <a:defRPr/>
            </a:pPr>
            <a:r>
              <a:rPr lang="fr-FR" altLang="zh-CN" sz="1600" dirty="0">
                <a:solidFill>
                  <a:srgbClr val="FFFFFF"/>
                </a:solidFill>
                <a:latin typeface="+mn-lt"/>
                <a:ea typeface="SimSun" pitchFamily="2" charset="-122"/>
                <a:cs typeface="Arial"/>
              </a:rPr>
              <a:t>Echec de fluoropyrimidine-oxaliplatine ± bévacizumab en 1</a:t>
            </a:r>
            <a:r>
              <a:rPr lang="fr-FR" altLang="zh-CN" sz="1600" baseline="30000" dirty="0">
                <a:solidFill>
                  <a:srgbClr val="FFFFFF"/>
                </a:solidFill>
                <a:latin typeface="+mn-lt"/>
                <a:ea typeface="SimSun" pitchFamily="2" charset="-122"/>
                <a:cs typeface="Arial"/>
              </a:rPr>
              <a:t>e</a:t>
            </a:r>
            <a:r>
              <a:rPr lang="fr-FR" altLang="zh-CN" sz="1600" dirty="0">
                <a:solidFill>
                  <a:srgbClr val="FFFFFF"/>
                </a:solidFill>
                <a:latin typeface="+mn-lt"/>
                <a:ea typeface="SimSun" pitchFamily="2" charset="-122"/>
                <a:cs typeface="Arial"/>
              </a:rPr>
              <a:t> ligne </a:t>
            </a:r>
          </a:p>
          <a:p>
            <a:pPr marL="228600" indent="-228600" defTabSz="892175" eaLnBrk="0" hangingPunct="0">
              <a:spcAft>
                <a:spcPct val="30000"/>
              </a:spcAft>
              <a:buFont typeface="Arial" pitchFamily="34" charset="0"/>
              <a:buChar char="•"/>
              <a:defRPr/>
            </a:pPr>
            <a:r>
              <a:rPr lang="fr-FR" altLang="zh-CN" sz="1600" dirty="0">
                <a:solidFill>
                  <a:srgbClr val="FFFFFF"/>
                </a:solidFill>
                <a:latin typeface="Arial"/>
                <a:ea typeface="SimSun" pitchFamily="2" charset="-122"/>
                <a:cs typeface="Arial"/>
              </a:rPr>
              <a:t>ECOG PS 0–1</a:t>
            </a:r>
          </a:p>
          <a:p>
            <a:pPr defTabSz="892175" eaLnBrk="0" hangingPunct="0">
              <a:spcAft>
                <a:spcPct val="30000"/>
              </a:spcAft>
              <a:defRPr/>
            </a:pPr>
            <a:r>
              <a:rPr lang="fr-FR" altLang="zh-CN" sz="1600" dirty="0">
                <a:solidFill>
                  <a:srgbClr val="FFFFFF"/>
                </a:solidFill>
                <a:latin typeface="Arial"/>
                <a:ea typeface="SimSun" pitchFamily="2" charset="-122"/>
                <a:cs typeface="Arial"/>
              </a:rPr>
              <a:t>(n=82)</a:t>
            </a:r>
          </a:p>
        </p:txBody>
      </p:sp>
      <p:cxnSp>
        <p:nvCxnSpPr>
          <p:cNvPr id="17" name="AutoShape 16"/>
          <p:cNvCxnSpPr>
            <a:cxnSpLocks noChangeShapeType="1"/>
            <a:stCxn id="9" idx="4"/>
            <a:endCxn id="18" idx="1"/>
          </p:cNvCxnSpPr>
          <p:nvPr/>
        </p:nvCxnSpPr>
        <p:spPr bwMode="auto">
          <a:xfrm rot="16200000" flipH="1">
            <a:off x="3689246" y="4152309"/>
            <a:ext cx="684685" cy="524305"/>
          </a:xfrm>
          <a:prstGeom prst="bentConnector2">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4293741" y="4344285"/>
            <a:ext cx="4579867" cy="825040"/>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fr-FR" altLang="zh-CN">
                <a:solidFill>
                  <a:srgbClr val="4D4D4D"/>
                </a:solidFill>
                <a:latin typeface="Arial"/>
                <a:ea typeface="SimSun" pitchFamily="2" charset="-122"/>
                <a:cs typeface="Arial"/>
              </a:rPr>
              <a:t>FOLFIRI*</a:t>
            </a:r>
            <a:br>
              <a:rPr lang="fr-FR" altLang="zh-CN">
                <a:solidFill>
                  <a:srgbClr val="4D4D4D"/>
                </a:solidFill>
                <a:latin typeface="Arial"/>
                <a:ea typeface="SimSun" pitchFamily="2" charset="-122"/>
                <a:cs typeface="Arial"/>
              </a:rPr>
            </a:br>
            <a:r>
              <a:rPr lang="fr-FR" altLang="zh-CN">
                <a:solidFill>
                  <a:srgbClr val="4D4D4D"/>
                </a:solidFill>
                <a:latin typeface="Arial"/>
                <a:ea typeface="SimSun" pitchFamily="2" charset="-122"/>
                <a:cs typeface="Arial"/>
              </a:rPr>
              <a:t>(n=41)</a:t>
            </a:r>
            <a:endParaRPr lang="fr-FR" altLang="zh-CN" dirty="0">
              <a:solidFill>
                <a:srgbClr val="4D4D4D"/>
              </a:solidFill>
              <a:latin typeface="Arial"/>
              <a:ea typeface="SimSun" pitchFamily="2" charset="-122"/>
              <a:cs typeface="Arial"/>
            </a:endParaRPr>
          </a:p>
        </p:txBody>
      </p:sp>
      <p:sp>
        <p:nvSpPr>
          <p:cNvPr id="5" name="Text Placeholder 4"/>
          <p:cNvSpPr>
            <a:spLocks noGrp="1"/>
          </p:cNvSpPr>
          <p:nvPr>
            <p:ph type="body" sz="quarter" idx="10"/>
          </p:nvPr>
        </p:nvSpPr>
        <p:spPr/>
        <p:txBody>
          <a:bodyPr/>
          <a:lstStyle/>
          <a:p>
            <a:r>
              <a:rPr lang="fr-FR" noProof="0" dirty="0" smtClean="0"/>
              <a:t>*</a:t>
            </a:r>
            <a:r>
              <a:rPr lang="fr-FR" noProof="0" dirty="0" err="1" smtClean="0"/>
              <a:t>Irinotécan</a:t>
            </a:r>
            <a:r>
              <a:rPr lang="fr-FR" noProof="0" dirty="0" smtClean="0"/>
              <a:t> </a:t>
            </a:r>
            <a:r>
              <a:rPr lang="fr-FR" noProof="0" dirty="0"/>
              <a:t>180 mg/m</a:t>
            </a:r>
            <a:r>
              <a:rPr lang="fr-FR" baseline="30000" noProof="0" dirty="0"/>
              <a:t>2</a:t>
            </a:r>
            <a:r>
              <a:rPr lang="fr-FR" noProof="0" dirty="0"/>
              <a:t> J1, leucovorine 200 mg/m</a:t>
            </a:r>
            <a:r>
              <a:rPr lang="fr-FR" baseline="30000" noProof="0" dirty="0"/>
              <a:t>2</a:t>
            </a:r>
            <a:r>
              <a:rPr lang="fr-FR" noProof="0" dirty="0"/>
              <a:t> J1, 2, </a:t>
            </a:r>
            <a:br>
              <a:rPr lang="fr-FR" noProof="0" dirty="0"/>
            </a:br>
            <a:r>
              <a:rPr lang="fr-FR" noProof="0" dirty="0"/>
              <a:t>5FU 400 mg/m</a:t>
            </a:r>
            <a:r>
              <a:rPr lang="fr-FR" baseline="30000" noProof="0" dirty="0"/>
              <a:t>2</a:t>
            </a:r>
            <a:r>
              <a:rPr lang="fr-FR" noProof="0" dirty="0"/>
              <a:t> J1, 2 bolus puis 5FU 600 mg/m</a:t>
            </a:r>
            <a:r>
              <a:rPr lang="fr-FR" baseline="30000" noProof="0" dirty="0"/>
              <a:t>2</a:t>
            </a:r>
            <a:r>
              <a:rPr lang="fr-FR" noProof="0" dirty="0"/>
              <a:t> perfusion continue J1, 2 /2S</a:t>
            </a:r>
          </a:p>
        </p:txBody>
      </p:sp>
    </p:spTree>
    <p:custDataLst>
      <p:tags r:id="rId1"/>
    </p:custDataLst>
    <p:extLst>
      <p:ext uri="{BB962C8B-B14F-4D97-AF65-F5344CB8AC3E}">
        <p14:creationId xmlns:p14="http://schemas.microsoft.com/office/powerpoint/2010/main" val="205493005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a:t>3509: Etude randomisée de phase II en 2</a:t>
            </a:r>
            <a:r>
              <a:rPr lang="fr-FR" baseline="30000"/>
              <a:t>e</a:t>
            </a:r>
            <a:r>
              <a:rPr lang="fr-FR"/>
              <a:t> ligne évaluant CAPTEM versus FOLFIRI chez les patients atteints de cancer colorectal métastatique (CCRm) avec méthylation MGMT et mutation RAS – Pietrantonio F, et al</a:t>
            </a:r>
          </a:p>
        </p:txBody>
      </p:sp>
      <p:sp>
        <p:nvSpPr>
          <p:cNvPr id="5123" name="Rectangle 3"/>
          <p:cNvSpPr>
            <a:spLocks noGrp="1" noChangeArrowheads="1"/>
          </p:cNvSpPr>
          <p:nvPr>
            <p:ph idx="1"/>
          </p:nvPr>
        </p:nvSpPr>
        <p:spPr/>
        <p:txBody>
          <a:bodyPr/>
          <a:lstStyle/>
          <a:p>
            <a:pPr marL="0" indent="0">
              <a:buNone/>
            </a:pPr>
            <a:r>
              <a:rPr lang="fr-FR" b="1"/>
              <a:t>Résultats</a:t>
            </a:r>
          </a:p>
        </p:txBody>
      </p:sp>
      <p:sp>
        <p:nvSpPr>
          <p:cNvPr id="15" name="Text Placeholder 14"/>
          <p:cNvSpPr>
            <a:spLocks noGrp="1"/>
          </p:cNvSpPr>
          <p:nvPr>
            <p:ph type="body" sz="quarter" idx="11"/>
          </p:nvPr>
        </p:nvSpPr>
        <p:spPr>
          <a:xfrm>
            <a:off x="4495800" y="6096000"/>
            <a:ext cx="4283075" cy="487363"/>
          </a:xfrm>
        </p:spPr>
        <p:txBody>
          <a:bodyPr/>
          <a:lstStyle/>
          <a:p>
            <a:r>
              <a:rPr lang="fr-FR"/>
              <a:t>Pietrantonio F, et al, J Clin Oncol 2019;37(suppl):abstr 3509</a:t>
            </a:r>
          </a:p>
        </p:txBody>
      </p:sp>
      <p:grpSp>
        <p:nvGrpSpPr>
          <p:cNvPr id="21" name="Group 20">
            <a:extLst>
              <a:ext uri="{FF2B5EF4-FFF2-40B4-BE49-F238E27FC236}">
                <a16:creationId xmlns:a16="http://schemas.microsoft.com/office/drawing/2014/main" id="{CAD0ED13-79BA-450C-8B5D-7A433DFE2E9F}"/>
              </a:ext>
            </a:extLst>
          </p:cNvPr>
          <p:cNvGrpSpPr/>
          <p:nvPr/>
        </p:nvGrpSpPr>
        <p:grpSpPr>
          <a:xfrm>
            <a:off x="-108520" y="2492896"/>
            <a:ext cx="4650759" cy="3961976"/>
            <a:chOff x="-117907" y="2025534"/>
            <a:chExt cx="4903410" cy="3961976"/>
          </a:xfrm>
        </p:grpSpPr>
        <p:grpSp>
          <p:nvGrpSpPr>
            <p:cNvPr id="23" name="Group 22">
              <a:extLst>
                <a:ext uri="{FF2B5EF4-FFF2-40B4-BE49-F238E27FC236}">
                  <a16:creationId xmlns:a16="http://schemas.microsoft.com/office/drawing/2014/main" id="{3783BD08-93AD-4C12-BC86-CC776F9D399E}"/>
                </a:ext>
              </a:extLst>
            </p:cNvPr>
            <p:cNvGrpSpPr/>
            <p:nvPr/>
          </p:nvGrpSpPr>
          <p:grpSpPr>
            <a:xfrm>
              <a:off x="812196" y="5083347"/>
              <a:ext cx="225380" cy="904163"/>
              <a:chOff x="812196" y="5083347"/>
              <a:chExt cx="225380" cy="904163"/>
            </a:xfrm>
          </p:grpSpPr>
          <p:sp>
            <p:nvSpPr>
              <p:cNvPr id="65" name="Line 21">
                <a:extLst>
                  <a:ext uri="{FF2B5EF4-FFF2-40B4-BE49-F238E27FC236}">
                    <a16:creationId xmlns:a16="http://schemas.microsoft.com/office/drawing/2014/main" id="{DD742A34-4F61-4A54-B557-76D65B04908E}"/>
                  </a:ext>
                </a:extLst>
              </p:cNvPr>
              <p:cNvSpPr>
                <a:spLocks noChangeShapeType="1"/>
              </p:cNvSpPr>
              <p:nvPr/>
            </p:nvSpPr>
            <p:spPr bwMode="auto">
              <a:xfrm>
                <a:off x="924886" y="508334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a:cs typeface="Arial" panose="020B0604020202020204" pitchFamily="34" charset="0"/>
                </a:endParaRPr>
              </a:p>
            </p:txBody>
          </p:sp>
          <p:sp>
            <p:nvSpPr>
              <p:cNvPr id="66" name="TextBox 65">
                <a:extLst>
                  <a:ext uri="{FF2B5EF4-FFF2-40B4-BE49-F238E27FC236}">
                    <a16:creationId xmlns:a16="http://schemas.microsoft.com/office/drawing/2014/main" id="{E7830521-C6C7-4932-93CD-51A9E2C787FA}"/>
                  </a:ext>
                </a:extLst>
              </p:cNvPr>
              <p:cNvSpPr txBox="1"/>
              <p:nvPr/>
            </p:nvSpPr>
            <p:spPr>
              <a:xfrm>
                <a:off x="812196" y="5145365"/>
                <a:ext cx="225380" cy="842145"/>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000">
                    <a:solidFill>
                      <a:srgbClr val="4D4D4D"/>
                    </a:solidFill>
                    <a:latin typeface="Arial"/>
                    <a:cs typeface="Arial" panose="020B0604020202020204" pitchFamily="34" charset="0"/>
                  </a:rPr>
                  <a:t>0</a:t>
                </a:r>
              </a:p>
              <a:p>
                <a:pPr algn="ctr" fontAlgn="auto">
                  <a:spcBef>
                    <a:spcPts val="0"/>
                  </a:spcBef>
                  <a:spcAft>
                    <a:spcPts val="0"/>
                  </a:spcAft>
                </a:pPr>
                <a:endParaRPr lang="fr-FR" sz="1000">
                  <a:solidFill>
                    <a:srgbClr val="000000"/>
                  </a:solidFill>
                  <a:latin typeface="Arial"/>
                  <a:cs typeface="Arial" panose="020B0604020202020204" pitchFamily="34" charset="0"/>
                </a:endParaRPr>
              </a:p>
              <a:p>
                <a:pPr algn="ctr" fontAlgn="auto">
                  <a:spcBef>
                    <a:spcPts val="0"/>
                  </a:spcBef>
                  <a:spcAft>
                    <a:spcPts val="0"/>
                  </a:spcAft>
                </a:pPr>
                <a:endParaRPr lang="fr-FR" sz="1000">
                  <a:solidFill>
                    <a:srgbClr val="000000"/>
                  </a:solidFill>
                  <a:latin typeface="Arial"/>
                  <a:cs typeface="Arial" panose="020B0604020202020204" pitchFamily="34" charset="0"/>
                </a:endParaRPr>
              </a:p>
              <a:p>
                <a:pPr algn="ctr" fontAlgn="auto">
                  <a:spcBef>
                    <a:spcPts val="0"/>
                  </a:spcBef>
                  <a:spcAft>
                    <a:spcPts val="0"/>
                  </a:spcAft>
                </a:pPr>
                <a:r>
                  <a:rPr lang="fr-FR" sz="1000">
                    <a:solidFill>
                      <a:srgbClr val="B60D27"/>
                    </a:solidFill>
                    <a:latin typeface="Arial"/>
                    <a:cs typeface="Arial" panose="020B0604020202020204" pitchFamily="34" charset="0"/>
                  </a:rPr>
                  <a:t>42</a:t>
                </a:r>
              </a:p>
              <a:p>
                <a:pPr algn="ctr" fontAlgn="auto">
                  <a:spcBef>
                    <a:spcPts val="0"/>
                  </a:spcBef>
                  <a:spcAft>
                    <a:spcPts val="0"/>
                  </a:spcAft>
                </a:pPr>
                <a:r>
                  <a:rPr lang="fr-FR" sz="1000">
                    <a:solidFill>
                      <a:srgbClr val="B2C0D8"/>
                    </a:solidFill>
                    <a:latin typeface="Arial"/>
                    <a:cs typeface="Arial" panose="020B0604020202020204" pitchFamily="34" charset="0"/>
                  </a:rPr>
                  <a:t>41</a:t>
                </a:r>
              </a:p>
            </p:txBody>
          </p:sp>
        </p:grpSp>
        <p:sp>
          <p:nvSpPr>
            <p:cNvPr id="24" name="TextBox 23">
              <a:extLst>
                <a:ext uri="{FF2B5EF4-FFF2-40B4-BE49-F238E27FC236}">
                  <a16:creationId xmlns:a16="http://schemas.microsoft.com/office/drawing/2014/main" id="{C052A16D-6BFE-450E-BC48-54E01F81B349}"/>
                </a:ext>
              </a:extLst>
            </p:cNvPr>
            <p:cNvSpPr txBox="1"/>
            <p:nvPr/>
          </p:nvSpPr>
          <p:spPr>
            <a:xfrm>
              <a:off x="226966" y="2025534"/>
              <a:ext cx="454971" cy="246221"/>
            </a:xfrm>
            <a:prstGeom prst="rect">
              <a:avLst/>
            </a:prstGeom>
            <a:noFill/>
          </p:spPr>
          <p:txBody>
            <a:bodyPr wrap="none" rtlCol="0" anchor="ctr" anchorCtr="0">
              <a:spAutoFit/>
            </a:bodyPr>
            <a:lstStyle/>
            <a:p>
              <a:pPr algn="r" fontAlgn="auto">
                <a:spcBef>
                  <a:spcPts val="0"/>
                </a:spcBef>
                <a:spcAft>
                  <a:spcPts val="0"/>
                </a:spcAft>
              </a:pPr>
              <a:r>
                <a:rPr lang="fr-FR" sz="1000">
                  <a:solidFill>
                    <a:srgbClr val="4D4D4D"/>
                  </a:solidFill>
                  <a:latin typeface="Arial"/>
                  <a:cs typeface="Arial" panose="020B0604020202020204" pitchFamily="34" charset="0"/>
                </a:rPr>
                <a:t>1,00</a:t>
              </a:r>
            </a:p>
          </p:txBody>
        </p:sp>
        <p:sp>
          <p:nvSpPr>
            <p:cNvPr id="25" name="Freeform 21">
              <a:extLst>
                <a:ext uri="{FF2B5EF4-FFF2-40B4-BE49-F238E27FC236}">
                  <a16:creationId xmlns:a16="http://schemas.microsoft.com/office/drawing/2014/main" id="{D5D7061B-4F5F-47B1-B23E-F8BCAD7AB0C3}"/>
                </a:ext>
              </a:extLst>
            </p:cNvPr>
            <p:cNvSpPr>
              <a:spLocks/>
            </p:cNvSpPr>
            <p:nvPr/>
          </p:nvSpPr>
          <p:spPr bwMode="auto">
            <a:xfrm>
              <a:off x="729768" y="2151798"/>
              <a:ext cx="3850354" cy="294271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a:cs typeface="Arial"/>
              </a:endParaRPr>
            </a:p>
          </p:txBody>
        </p:sp>
        <p:sp>
          <p:nvSpPr>
            <p:cNvPr id="26" name="Line 6">
              <a:extLst>
                <a:ext uri="{FF2B5EF4-FFF2-40B4-BE49-F238E27FC236}">
                  <a16:creationId xmlns:a16="http://schemas.microsoft.com/office/drawing/2014/main" id="{AFC122D8-D8A8-405A-8D4E-5B8BC956F4F7}"/>
                </a:ext>
              </a:extLst>
            </p:cNvPr>
            <p:cNvSpPr>
              <a:spLocks noChangeShapeType="1"/>
            </p:cNvSpPr>
            <p:nvPr/>
          </p:nvSpPr>
          <p:spPr bwMode="auto">
            <a:xfrm>
              <a:off x="613029" y="2151797"/>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a:cs typeface="Arial"/>
              </a:endParaRPr>
            </a:p>
          </p:txBody>
        </p:sp>
        <p:sp>
          <p:nvSpPr>
            <p:cNvPr id="27" name="Line 7">
              <a:extLst>
                <a:ext uri="{FF2B5EF4-FFF2-40B4-BE49-F238E27FC236}">
                  <a16:creationId xmlns:a16="http://schemas.microsoft.com/office/drawing/2014/main" id="{2D38CB3D-2485-4051-AC9C-DB9B1AD5EDB6}"/>
                </a:ext>
              </a:extLst>
            </p:cNvPr>
            <p:cNvSpPr>
              <a:spLocks noChangeShapeType="1"/>
            </p:cNvSpPr>
            <p:nvPr/>
          </p:nvSpPr>
          <p:spPr bwMode="auto">
            <a:xfrm>
              <a:off x="613029" y="2871488"/>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a:cs typeface="Arial"/>
              </a:endParaRPr>
            </a:p>
          </p:txBody>
        </p:sp>
        <p:sp>
          <p:nvSpPr>
            <p:cNvPr id="28" name="Line 9">
              <a:extLst>
                <a:ext uri="{FF2B5EF4-FFF2-40B4-BE49-F238E27FC236}">
                  <a16:creationId xmlns:a16="http://schemas.microsoft.com/office/drawing/2014/main" id="{4222F9AA-623A-4016-80D0-310BD77EB2E1}"/>
                </a:ext>
              </a:extLst>
            </p:cNvPr>
            <p:cNvSpPr>
              <a:spLocks noChangeShapeType="1"/>
            </p:cNvSpPr>
            <p:nvPr/>
          </p:nvSpPr>
          <p:spPr bwMode="auto">
            <a:xfrm>
              <a:off x="613029" y="3599049"/>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a:cs typeface="Arial"/>
              </a:endParaRPr>
            </a:p>
          </p:txBody>
        </p:sp>
        <p:sp>
          <p:nvSpPr>
            <p:cNvPr id="29" name="Line 10">
              <a:extLst>
                <a:ext uri="{FF2B5EF4-FFF2-40B4-BE49-F238E27FC236}">
                  <a16:creationId xmlns:a16="http://schemas.microsoft.com/office/drawing/2014/main" id="{97DA857A-D35D-45D6-856B-AB05193A2C73}"/>
                </a:ext>
              </a:extLst>
            </p:cNvPr>
            <p:cNvSpPr>
              <a:spLocks noChangeShapeType="1"/>
            </p:cNvSpPr>
            <p:nvPr/>
          </p:nvSpPr>
          <p:spPr bwMode="auto">
            <a:xfrm>
              <a:off x="613029" y="4325081"/>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a:cs typeface="Arial"/>
              </a:endParaRPr>
            </a:p>
          </p:txBody>
        </p:sp>
        <p:sp>
          <p:nvSpPr>
            <p:cNvPr id="30" name="Line 11">
              <a:extLst>
                <a:ext uri="{FF2B5EF4-FFF2-40B4-BE49-F238E27FC236}">
                  <a16:creationId xmlns:a16="http://schemas.microsoft.com/office/drawing/2014/main" id="{905C3CBD-F8C3-4491-AD73-FCAD52C70DB0}"/>
                </a:ext>
              </a:extLst>
            </p:cNvPr>
            <p:cNvSpPr>
              <a:spLocks noChangeShapeType="1"/>
            </p:cNvSpPr>
            <p:nvPr/>
          </p:nvSpPr>
          <p:spPr bwMode="auto">
            <a:xfrm>
              <a:off x="613029" y="5052734"/>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a:cs typeface="Arial"/>
              </a:endParaRPr>
            </a:p>
          </p:txBody>
        </p:sp>
        <p:sp>
          <p:nvSpPr>
            <p:cNvPr id="31" name="TextBox 30">
              <a:extLst>
                <a:ext uri="{FF2B5EF4-FFF2-40B4-BE49-F238E27FC236}">
                  <a16:creationId xmlns:a16="http://schemas.microsoft.com/office/drawing/2014/main" id="{C7648F25-4514-43F6-8595-4B914ACEC66E}"/>
                </a:ext>
              </a:extLst>
            </p:cNvPr>
            <p:cNvSpPr txBox="1"/>
            <p:nvPr/>
          </p:nvSpPr>
          <p:spPr>
            <a:xfrm rot="16200000">
              <a:off x="-417183" y="3502063"/>
              <a:ext cx="1253869" cy="259597"/>
            </a:xfrm>
            <a:prstGeom prst="rect">
              <a:avLst/>
            </a:prstGeom>
            <a:noFill/>
          </p:spPr>
          <p:txBody>
            <a:bodyPr wrap="none" rtlCol="0">
              <a:spAutoFit/>
            </a:bodyPr>
            <a:lstStyle/>
            <a:p>
              <a:pPr algn="ctr"/>
              <a:r>
                <a:rPr lang="fr-FR" sz="1000" dirty="0">
                  <a:solidFill>
                    <a:srgbClr val="4D4D4D"/>
                  </a:solidFill>
                  <a:latin typeface="Arial"/>
                  <a:cs typeface="Arial" panose="020B0604020202020204" pitchFamily="34" charset="0"/>
                </a:rPr>
                <a:t>Probabilité de SSP</a:t>
              </a:r>
            </a:p>
          </p:txBody>
        </p:sp>
        <p:sp>
          <p:nvSpPr>
            <p:cNvPr id="32" name="TextBox 31">
              <a:extLst>
                <a:ext uri="{FF2B5EF4-FFF2-40B4-BE49-F238E27FC236}">
                  <a16:creationId xmlns:a16="http://schemas.microsoft.com/office/drawing/2014/main" id="{B36DDC82-8838-4569-B6CB-29E59BC9EF5E}"/>
                </a:ext>
              </a:extLst>
            </p:cNvPr>
            <p:cNvSpPr txBox="1"/>
            <p:nvPr/>
          </p:nvSpPr>
          <p:spPr>
            <a:xfrm>
              <a:off x="226976" y="2747422"/>
              <a:ext cx="454971" cy="246221"/>
            </a:xfrm>
            <a:prstGeom prst="rect">
              <a:avLst/>
            </a:prstGeom>
            <a:noFill/>
          </p:spPr>
          <p:txBody>
            <a:bodyPr wrap="none" rtlCol="0" anchor="ctr" anchorCtr="0">
              <a:spAutoFit/>
            </a:bodyPr>
            <a:lstStyle/>
            <a:p>
              <a:pPr algn="r" fontAlgn="auto">
                <a:spcBef>
                  <a:spcPts val="0"/>
                </a:spcBef>
                <a:spcAft>
                  <a:spcPts val="0"/>
                </a:spcAft>
              </a:pPr>
              <a:r>
                <a:rPr lang="fr-FR" sz="1000">
                  <a:solidFill>
                    <a:srgbClr val="4D4D4D"/>
                  </a:solidFill>
                  <a:latin typeface="Arial"/>
                  <a:cs typeface="Arial" panose="020B0604020202020204" pitchFamily="34" charset="0"/>
                </a:rPr>
                <a:t>0,75</a:t>
              </a:r>
            </a:p>
          </p:txBody>
        </p:sp>
        <p:sp>
          <p:nvSpPr>
            <p:cNvPr id="33" name="TextBox 32">
              <a:extLst>
                <a:ext uri="{FF2B5EF4-FFF2-40B4-BE49-F238E27FC236}">
                  <a16:creationId xmlns:a16="http://schemas.microsoft.com/office/drawing/2014/main" id="{BF749D7F-C24D-432D-AB71-CA6EF85ED137}"/>
                </a:ext>
              </a:extLst>
            </p:cNvPr>
            <p:cNvSpPr txBox="1"/>
            <p:nvPr/>
          </p:nvSpPr>
          <p:spPr>
            <a:xfrm>
              <a:off x="226976" y="3474465"/>
              <a:ext cx="454971" cy="246221"/>
            </a:xfrm>
            <a:prstGeom prst="rect">
              <a:avLst/>
            </a:prstGeom>
            <a:noFill/>
          </p:spPr>
          <p:txBody>
            <a:bodyPr wrap="none" rtlCol="0" anchor="ctr" anchorCtr="0">
              <a:spAutoFit/>
            </a:bodyPr>
            <a:lstStyle/>
            <a:p>
              <a:pPr algn="r" fontAlgn="auto">
                <a:spcBef>
                  <a:spcPts val="0"/>
                </a:spcBef>
                <a:spcAft>
                  <a:spcPts val="0"/>
                </a:spcAft>
              </a:pPr>
              <a:r>
                <a:rPr lang="fr-FR" sz="1000">
                  <a:solidFill>
                    <a:srgbClr val="4D4D4D"/>
                  </a:solidFill>
                  <a:latin typeface="Arial"/>
                  <a:cs typeface="Arial" panose="020B0604020202020204" pitchFamily="34" charset="0"/>
                </a:rPr>
                <a:t>0,50</a:t>
              </a:r>
            </a:p>
          </p:txBody>
        </p:sp>
        <p:sp>
          <p:nvSpPr>
            <p:cNvPr id="34" name="TextBox 33">
              <a:extLst>
                <a:ext uri="{FF2B5EF4-FFF2-40B4-BE49-F238E27FC236}">
                  <a16:creationId xmlns:a16="http://schemas.microsoft.com/office/drawing/2014/main" id="{9EC40202-7AC6-4B4D-920F-2078BE54A831}"/>
                </a:ext>
              </a:extLst>
            </p:cNvPr>
            <p:cNvSpPr txBox="1"/>
            <p:nvPr/>
          </p:nvSpPr>
          <p:spPr>
            <a:xfrm>
              <a:off x="226976" y="4200231"/>
              <a:ext cx="454971" cy="246221"/>
            </a:xfrm>
            <a:prstGeom prst="rect">
              <a:avLst/>
            </a:prstGeom>
            <a:noFill/>
          </p:spPr>
          <p:txBody>
            <a:bodyPr wrap="none" rtlCol="0" anchor="ctr" anchorCtr="0">
              <a:spAutoFit/>
            </a:bodyPr>
            <a:lstStyle/>
            <a:p>
              <a:pPr algn="r" fontAlgn="auto">
                <a:spcBef>
                  <a:spcPts val="0"/>
                </a:spcBef>
                <a:spcAft>
                  <a:spcPts val="0"/>
                </a:spcAft>
              </a:pPr>
              <a:r>
                <a:rPr lang="fr-FR" sz="1000">
                  <a:solidFill>
                    <a:srgbClr val="4D4D4D"/>
                  </a:solidFill>
                  <a:latin typeface="Arial"/>
                  <a:cs typeface="Arial" panose="020B0604020202020204" pitchFamily="34" charset="0"/>
                </a:rPr>
                <a:t>0,25</a:t>
              </a:r>
            </a:p>
          </p:txBody>
        </p:sp>
        <p:sp>
          <p:nvSpPr>
            <p:cNvPr id="35" name="TextBox 34">
              <a:extLst>
                <a:ext uri="{FF2B5EF4-FFF2-40B4-BE49-F238E27FC236}">
                  <a16:creationId xmlns:a16="http://schemas.microsoft.com/office/drawing/2014/main" id="{6839CF62-8FE3-4A02-86AB-959EFDAA7A55}"/>
                </a:ext>
              </a:extLst>
            </p:cNvPr>
            <p:cNvSpPr txBox="1"/>
            <p:nvPr/>
          </p:nvSpPr>
          <p:spPr>
            <a:xfrm>
              <a:off x="412901" y="4927621"/>
              <a:ext cx="269062" cy="246221"/>
            </a:xfrm>
            <a:prstGeom prst="rect">
              <a:avLst/>
            </a:prstGeom>
            <a:noFill/>
          </p:spPr>
          <p:txBody>
            <a:bodyPr wrap="none" rtlCol="0" anchor="ctr" anchorCtr="0">
              <a:spAutoFit/>
            </a:bodyPr>
            <a:lstStyle/>
            <a:p>
              <a:pPr algn="r" fontAlgn="auto">
                <a:spcBef>
                  <a:spcPts val="0"/>
                </a:spcBef>
                <a:spcAft>
                  <a:spcPts val="0"/>
                </a:spcAft>
              </a:pPr>
              <a:r>
                <a:rPr lang="fr-FR" sz="1000">
                  <a:solidFill>
                    <a:srgbClr val="4D4D4D"/>
                  </a:solidFill>
                  <a:latin typeface="Arial"/>
                  <a:cs typeface="Arial" panose="020B0604020202020204" pitchFamily="34" charset="0"/>
                </a:rPr>
                <a:t>0</a:t>
              </a:r>
            </a:p>
          </p:txBody>
        </p:sp>
        <p:sp>
          <p:nvSpPr>
            <p:cNvPr id="36" name="TextBox 35">
              <a:extLst>
                <a:ext uri="{FF2B5EF4-FFF2-40B4-BE49-F238E27FC236}">
                  <a16:creationId xmlns:a16="http://schemas.microsoft.com/office/drawing/2014/main" id="{FA4EB7DA-FCE3-407E-867B-206EC594D734}"/>
                </a:ext>
              </a:extLst>
            </p:cNvPr>
            <p:cNvSpPr txBox="1"/>
            <p:nvPr/>
          </p:nvSpPr>
          <p:spPr>
            <a:xfrm>
              <a:off x="-117907" y="5457601"/>
              <a:ext cx="986958" cy="246221"/>
            </a:xfrm>
            <a:prstGeom prst="rect">
              <a:avLst/>
            </a:prstGeom>
            <a:noFill/>
          </p:spPr>
          <p:txBody>
            <a:bodyPr wrap="square" rtlCol="0">
              <a:spAutoFit/>
            </a:bodyPr>
            <a:lstStyle/>
            <a:p>
              <a:pPr algn="r"/>
              <a:r>
                <a:rPr lang="fr-FR" sz="1000">
                  <a:solidFill>
                    <a:srgbClr val="4D4D4D"/>
                  </a:solidFill>
                  <a:latin typeface="Arial"/>
                  <a:cs typeface="Arial" panose="020B0604020202020204" pitchFamily="34" charset="0"/>
                </a:rPr>
                <a:t>N</a:t>
              </a:r>
            </a:p>
          </p:txBody>
        </p:sp>
        <p:sp>
          <p:nvSpPr>
            <p:cNvPr id="37" name="TextBox 36">
              <a:extLst>
                <a:ext uri="{FF2B5EF4-FFF2-40B4-BE49-F238E27FC236}">
                  <a16:creationId xmlns:a16="http://schemas.microsoft.com/office/drawing/2014/main" id="{AD5C6860-5059-496B-8419-00B086B7A207}"/>
                </a:ext>
              </a:extLst>
            </p:cNvPr>
            <p:cNvSpPr txBox="1"/>
            <p:nvPr/>
          </p:nvSpPr>
          <p:spPr>
            <a:xfrm>
              <a:off x="2521974" y="5376893"/>
              <a:ext cx="480323" cy="246221"/>
            </a:xfrm>
            <a:prstGeom prst="rect">
              <a:avLst/>
            </a:prstGeom>
            <a:noFill/>
          </p:spPr>
          <p:txBody>
            <a:bodyPr wrap="none" rtlCol="0">
              <a:spAutoFit/>
            </a:bodyPr>
            <a:lstStyle/>
            <a:p>
              <a:pPr algn="ctr"/>
              <a:r>
                <a:rPr lang="fr-FR" sz="1000" dirty="0">
                  <a:solidFill>
                    <a:srgbClr val="4D4D4D"/>
                  </a:solidFill>
                  <a:latin typeface="Arial"/>
                  <a:cs typeface="Arial" panose="020B0604020202020204" pitchFamily="34" charset="0"/>
                </a:rPr>
                <a:t>Mois</a:t>
              </a:r>
            </a:p>
          </p:txBody>
        </p:sp>
        <p:grpSp>
          <p:nvGrpSpPr>
            <p:cNvPr id="38" name="Group 37">
              <a:extLst>
                <a:ext uri="{FF2B5EF4-FFF2-40B4-BE49-F238E27FC236}">
                  <a16:creationId xmlns:a16="http://schemas.microsoft.com/office/drawing/2014/main" id="{86D8CF3C-C076-44B4-A5A2-C12434583D38}"/>
                </a:ext>
              </a:extLst>
            </p:cNvPr>
            <p:cNvGrpSpPr/>
            <p:nvPr/>
          </p:nvGrpSpPr>
          <p:grpSpPr>
            <a:xfrm>
              <a:off x="1739867" y="5083347"/>
              <a:ext cx="225380" cy="904163"/>
              <a:chOff x="812196" y="5083347"/>
              <a:chExt cx="225380" cy="904163"/>
            </a:xfrm>
          </p:grpSpPr>
          <p:sp>
            <p:nvSpPr>
              <p:cNvPr id="63" name="Line 21">
                <a:extLst>
                  <a:ext uri="{FF2B5EF4-FFF2-40B4-BE49-F238E27FC236}">
                    <a16:creationId xmlns:a16="http://schemas.microsoft.com/office/drawing/2014/main" id="{9090F83E-6C04-460C-A9B8-18398F3813FF}"/>
                  </a:ext>
                </a:extLst>
              </p:cNvPr>
              <p:cNvSpPr>
                <a:spLocks noChangeShapeType="1"/>
              </p:cNvSpPr>
              <p:nvPr/>
            </p:nvSpPr>
            <p:spPr bwMode="auto">
              <a:xfrm>
                <a:off x="924886" y="508334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a:cs typeface="Arial" panose="020B0604020202020204" pitchFamily="34" charset="0"/>
                </a:endParaRPr>
              </a:p>
            </p:txBody>
          </p:sp>
          <p:sp>
            <p:nvSpPr>
              <p:cNvPr id="64" name="TextBox 63">
                <a:extLst>
                  <a:ext uri="{FF2B5EF4-FFF2-40B4-BE49-F238E27FC236}">
                    <a16:creationId xmlns:a16="http://schemas.microsoft.com/office/drawing/2014/main" id="{0449F1FB-8BCA-430F-8F4E-A0D00CF32754}"/>
                  </a:ext>
                </a:extLst>
              </p:cNvPr>
              <p:cNvSpPr txBox="1"/>
              <p:nvPr/>
            </p:nvSpPr>
            <p:spPr>
              <a:xfrm>
                <a:off x="812196" y="5145365"/>
                <a:ext cx="225380" cy="842145"/>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000">
                    <a:solidFill>
                      <a:srgbClr val="4D4D4D"/>
                    </a:solidFill>
                    <a:latin typeface="Arial"/>
                    <a:cs typeface="Arial" panose="020B0604020202020204" pitchFamily="34" charset="0"/>
                  </a:rPr>
                  <a:t>3</a:t>
                </a:r>
              </a:p>
              <a:p>
                <a:pPr algn="ctr" fontAlgn="auto">
                  <a:spcBef>
                    <a:spcPts val="0"/>
                  </a:spcBef>
                  <a:spcAft>
                    <a:spcPts val="0"/>
                  </a:spcAft>
                </a:pPr>
                <a:endParaRPr lang="fr-FR" sz="1000">
                  <a:solidFill>
                    <a:srgbClr val="000000"/>
                  </a:solidFill>
                  <a:latin typeface="Arial"/>
                  <a:cs typeface="Arial" panose="020B0604020202020204" pitchFamily="34" charset="0"/>
                </a:endParaRPr>
              </a:p>
              <a:p>
                <a:pPr algn="ctr" fontAlgn="auto">
                  <a:spcBef>
                    <a:spcPts val="0"/>
                  </a:spcBef>
                  <a:spcAft>
                    <a:spcPts val="0"/>
                  </a:spcAft>
                </a:pPr>
                <a:endParaRPr lang="fr-FR" sz="1000">
                  <a:solidFill>
                    <a:srgbClr val="000000"/>
                  </a:solidFill>
                  <a:latin typeface="Arial"/>
                  <a:cs typeface="Arial" panose="020B0604020202020204" pitchFamily="34" charset="0"/>
                </a:endParaRPr>
              </a:p>
              <a:p>
                <a:pPr algn="ctr" fontAlgn="auto">
                  <a:spcBef>
                    <a:spcPts val="0"/>
                  </a:spcBef>
                  <a:spcAft>
                    <a:spcPts val="0"/>
                  </a:spcAft>
                </a:pPr>
                <a:r>
                  <a:rPr lang="fr-FR" sz="1000">
                    <a:solidFill>
                      <a:srgbClr val="B60D27"/>
                    </a:solidFill>
                    <a:latin typeface="Arial"/>
                    <a:cs typeface="Arial" panose="020B0604020202020204" pitchFamily="34" charset="0"/>
                  </a:rPr>
                  <a:t>23</a:t>
                </a:r>
              </a:p>
              <a:p>
                <a:pPr algn="ctr" fontAlgn="auto">
                  <a:spcBef>
                    <a:spcPts val="0"/>
                  </a:spcBef>
                  <a:spcAft>
                    <a:spcPts val="0"/>
                  </a:spcAft>
                </a:pPr>
                <a:r>
                  <a:rPr lang="fr-FR" sz="1000">
                    <a:solidFill>
                      <a:srgbClr val="B2C0D8"/>
                    </a:solidFill>
                    <a:latin typeface="Arial"/>
                    <a:cs typeface="Arial" panose="020B0604020202020204" pitchFamily="34" charset="0"/>
                  </a:rPr>
                  <a:t>23</a:t>
                </a:r>
              </a:p>
            </p:txBody>
          </p:sp>
        </p:grpSp>
        <p:grpSp>
          <p:nvGrpSpPr>
            <p:cNvPr id="39" name="Group 38">
              <a:extLst>
                <a:ext uri="{FF2B5EF4-FFF2-40B4-BE49-F238E27FC236}">
                  <a16:creationId xmlns:a16="http://schemas.microsoft.com/office/drawing/2014/main" id="{688916D5-7A9E-4695-A7AE-E27A24841740}"/>
                </a:ext>
              </a:extLst>
            </p:cNvPr>
            <p:cNvGrpSpPr/>
            <p:nvPr/>
          </p:nvGrpSpPr>
          <p:grpSpPr>
            <a:xfrm>
              <a:off x="2667538" y="5083347"/>
              <a:ext cx="225379" cy="904163"/>
              <a:chOff x="812196" y="5083347"/>
              <a:chExt cx="225379" cy="904163"/>
            </a:xfrm>
          </p:grpSpPr>
          <p:sp>
            <p:nvSpPr>
              <p:cNvPr id="61" name="Line 21">
                <a:extLst>
                  <a:ext uri="{FF2B5EF4-FFF2-40B4-BE49-F238E27FC236}">
                    <a16:creationId xmlns:a16="http://schemas.microsoft.com/office/drawing/2014/main" id="{C0503BA0-11B9-45CC-BA46-D39C81A1A6EC}"/>
                  </a:ext>
                </a:extLst>
              </p:cNvPr>
              <p:cNvSpPr>
                <a:spLocks noChangeShapeType="1"/>
              </p:cNvSpPr>
              <p:nvPr/>
            </p:nvSpPr>
            <p:spPr bwMode="auto">
              <a:xfrm>
                <a:off x="924886" y="508334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a:cs typeface="Arial" panose="020B0604020202020204" pitchFamily="34" charset="0"/>
                </a:endParaRPr>
              </a:p>
            </p:txBody>
          </p:sp>
          <p:sp>
            <p:nvSpPr>
              <p:cNvPr id="62" name="TextBox 61">
                <a:extLst>
                  <a:ext uri="{FF2B5EF4-FFF2-40B4-BE49-F238E27FC236}">
                    <a16:creationId xmlns:a16="http://schemas.microsoft.com/office/drawing/2014/main" id="{BA749CCA-7772-451A-8A49-EE767E0D291F}"/>
                  </a:ext>
                </a:extLst>
              </p:cNvPr>
              <p:cNvSpPr txBox="1"/>
              <p:nvPr/>
            </p:nvSpPr>
            <p:spPr>
              <a:xfrm>
                <a:off x="812196" y="5145365"/>
                <a:ext cx="225379" cy="842145"/>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000" dirty="0">
                    <a:solidFill>
                      <a:srgbClr val="4D4D4D"/>
                    </a:solidFill>
                    <a:latin typeface="Arial"/>
                    <a:cs typeface="Arial" panose="020B0604020202020204" pitchFamily="34" charset="0"/>
                  </a:rPr>
                  <a:t>6</a:t>
                </a:r>
              </a:p>
              <a:p>
                <a:pPr algn="ctr" fontAlgn="auto">
                  <a:spcBef>
                    <a:spcPts val="0"/>
                  </a:spcBef>
                  <a:spcAft>
                    <a:spcPts val="0"/>
                  </a:spcAft>
                </a:pPr>
                <a:endParaRPr lang="fr-FR" sz="1000" dirty="0">
                  <a:solidFill>
                    <a:srgbClr val="000000"/>
                  </a:solidFill>
                  <a:latin typeface="Arial"/>
                  <a:cs typeface="Arial" panose="020B0604020202020204" pitchFamily="34" charset="0"/>
                </a:endParaRPr>
              </a:p>
              <a:p>
                <a:pPr algn="ctr" fontAlgn="auto">
                  <a:spcBef>
                    <a:spcPts val="0"/>
                  </a:spcBef>
                  <a:spcAft>
                    <a:spcPts val="0"/>
                  </a:spcAft>
                </a:pPr>
                <a:endParaRPr lang="fr-FR" sz="1000" dirty="0">
                  <a:solidFill>
                    <a:srgbClr val="000000"/>
                  </a:solidFill>
                  <a:latin typeface="Arial"/>
                  <a:cs typeface="Arial" panose="020B0604020202020204" pitchFamily="34" charset="0"/>
                </a:endParaRPr>
              </a:p>
              <a:p>
                <a:pPr algn="r" fontAlgn="auto">
                  <a:spcBef>
                    <a:spcPts val="0"/>
                  </a:spcBef>
                  <a:spcAft>
                    <a:spcPts val="0"/>
                  </a:spcAft>
                </a:pPr>
                <a:r>
                  <a:rPr lang="fr-FR" sz="1000" dirty="0">
                    <a:solidFill>
                      <a:srgbClr val="B60D27"/>
                    </a:solidFill>
                    <a:latin typeface="Arial"/>
                    <a:cs typeface="Arial" panose="020B0604020202020204" pitchFamily="34" charset="0"/>
                  </a:rPr>
                  <a:t>8</a:t>
                </a:r>
              </a:p>
              <a:p>
                <a:pPr algn="r" fontAlgn="auto">
                  <a:spcBef>
                    <a:spcPts val="0"/>
                  </a:spcBef>
                  <a:spcAft>
                    <a:spcPts val="0"/>
                  </a:spcAft>
                </a:pPr>
                <a:r>
                  <a:rPr lang="fr-FR" sz="1000" dirty="0">
                    <a:solidFill>
                      <a:srgbClr val="B2C0D8"/>
                    </a:solidFill>
                    <a:latin typeface="Arial"/>
                    <a:cs typeface="Arial" panose="020B0604020202020204" pitchFamily="34" charset="0"/>
                  </a:rPr>
                  <a:t>13</a:t>
                </a:r>
              </a:p>
            </p:txBody>
          </p:sp>
        </p:grpSp>
        <p:grpSp>
          <p:nvGrpSpPr>
            <p:cNvPr id="40" name="Group 39">
              <a:extLst>
                <a:ext uri="{FF2B5EF4-FFF2-40B4-BE49-F238E27FC236}">
                  <a16:creationId xmlns:a16="http://schemas.microsoft.com/office/drawing/2014/main" id="{A89ABECB-6F87-46F5-AF1F-7F9B9809EEB1}"/>
                </a:ext>
              </a:extLst>
            </p:cNvPr>
            <p:cNvGrpSpPr/>
            <p:nvPr/>
          </p:nvGrpSpPr>
          <p:grpSpPr>
            <a:xfrm>
              <a:off x="3620667" y="5083347"/>
              <a:ext cx="151016" cy="904163"/>
              <a:chOff x="849378" y="5083347"/>
              <a:chExt cx="151016" cy="904163"/>
            </a:xfrm>
          </p:grpSpPr>
          <p:sp>
            <p:nvSpPr>
              <p:cNvPr id="59" name="Line 21">
                <a:extLst>
                  <a:ext uri="{FF2B5EF4-FFF2-40B4-BE49-F238E27FC236}">
                    <a16:creationId xmlns:a16="http://schemas.microsoft.com/office/drawing/2014/main" id="{969EE01D-7836-4403-A391-3327D750DEC1}"/>
                  </a:ext>
                </a:extLst>
              </p:cNvPr>
              <p:cNvSpPr>
                <a:spLocks noChangeShapeType="1"/>
              </p:cNvSpPr>
              <p:nvPr/>
            </p:nvSpPr>
            <p:spPr bwMode="auto">
              <a:xfrm>
                <a:off x="924886" y="508334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a:cs typeface="Arial" panose="020B0604020202020204" pitchFamily="34" charset="0"/>
                </a:endParaRPr>
              </a:p>
            </p:txBody>
          </p:sp>
          <p:sp>
            <p:nvSpPr>
              <p:cNvPr id="60" name="TextBox 59">
                <a:extLst>
                  <a:ext uri="{FF2B5EF4-FFF2-40B4-BE49-F238E27FC236}">
                    <a16:creationId xmlns:a16="http://schemas.microsoft.com/office/drawing/2014/main" id="{A66A3C23-9818-415B-9F35-FB1A8EE4950D}"/>
                  </a:ext>
                </a:extLst>
              </p:cNvPr>
              <p:cNvSpPr txBox="1"/>
              <p:nvPr/>
            </p:nvSpPr>
            <p:spPr>
              <a:xfrm>
                <a:off x="849378" y="5145365"/>
                <a:ext cx="151016" cy="842145"/>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000">
                    <a:solidFill>
                      <a:srgbClr val="4D4D4D"/>
                    </a:solidFill>
                    <a:latin typeface="Arial"/>
                    <a:cs typeface="Arial" panose="020B0604020202020204" pitchFamily="34" charset="0"/>
                  </a:rPr>
                  <a:t>9</a:t>
                </a:r>
              </a:p>
              <a:p>
                <a:pPr algn="ctr" fontAlgn="auto">
                  <a:spcBef>
                    <a:spcPts val="0"/>
                  </a:spcBef>
                  <a:spcAft>
                    <a:spcPts val="0"/>
                  </a:spcAft>
                </a:pPr>
                <a:endParaRPr lang="fr-FR" sz="1000">
                  <a:solidFill>
                    <a:srgbClr val="000000"/>
                  </a:solidFill>
                  <a:latin typeface="Arial"/>
                  <a:cs typeface="Arial" panose="020B0604020202020204" pitchFamily="34" charset="0"/>
                </a:endParaRPr>
              </a:p>
              <a:p>
                <a:pPr algn="ctr" fontAlgn="auto">
                  <a:spcBef>
                    <a:spcPts val="0"/>
                  </a:spcBef>
                  <a:spcAft>
                    <a:spcPts val="0"/>
                  </a:spcAft>
                </a:pPr>
                <a:endParaRPr lang="fr-FR" sz="1000">
                  <a:solidFill>
                    <a:srgbClr val="000000"/>
                  </a:solidFill>
                  <a:latin typeface="Arial"/>
                  <a:cs typeface="Arial" panose="020B0604020202020204" pitchFamily="34" charset="0"/>
                </a:endParaRPr>
              </a:p>
              <a:p>
                <a:pPr algn="ctr" fontAlgn="auto">
                  <a:spcBef>
                    <a:spcPts val="0"/>
                  </a:spcBef>
                  <a:spcAft>
                    <a:spcPts val="0"/>
                  </a:spcAft>
                </a:pPr>
                <a:r>
                  <a:rPr lang="fr-FR" sz="1000">
                    <a:solidFill>
                      <a:srgbClr val="B60D27"/>
                    </a:solidFill>
                    <a:latin typeface="Arial"/>
                    <a:cs typeface="Arial" panose="020B0604020202020204" pitchFamily="34" charset="0"/>
                  </a:rPr>
                  <a:t>4</a:t>
                </a:r>
              </a:p>
              <a:p>
                <a:pPr algn="ctr" fontAlgn="auto">
                  <a:spcBef>
                    <a:spcPts val="0"/>
                  </a:spcBef>
                  <a:spcAft>
                    <a:spcPts val="0"/>
                  </a:spcAft>
                </a:pPr>
                <a:r>
                  <a:rPr lang="fr-FR" sz="1000">
                    <a:solidFill>
                      <a:srgbClr val="B2C0D8"/>
                    </a:solidFill>
                    <a:latin typeface="Arial"/>
                    <a:cs typeface="Arial" panose="020B0604020202020204" pitchFamily="34" charset="0"/>
                  </a:rPr>
                  <a:t>7</a:t>
                </a:r>
              </a:p>
            </p:txBody>
          </p:sp>
        </p:grpSp>
        <p:grpSp>
          <p:nvGrpSpPr>
            <p:cNvPr id="41" name="Group 40">
              <a:extLst>
                <a:ext uri="{FF2B5EF4-FFF2-40B4-BE49-F238E27FC236}">
                  <a16:creationId xmlns:a16="http://schemas.microsoft.com/office/drawing/2014/main" id="{6F464975-3EA1-415B-95AF-3EB7D5D44AE2}"/>
                </a:ext>
              </a:extLst>
            </p:cNvPr>
            <p:cNvGrpSpPr/>
            <p:nvPr/>
          </p:nvGrpSpPr>
          <p:grpSpPr>
            <a:xfrm>
              <a:off x="4459310" y="5083347"/>
              <a:ext cx="225380" cy="904163"/>
              <a:chOff x="812196" y="5083347"/>
              <a:chExt cx="225380" cy="904163"/>
            </a:xfrm>
          </p:grpSpPr>
          <p:sp>
            <p:nvSpPr>
              <p:cNvPr id="57" name="Line 21">
                <a:extLst>
                  <a:ext uri="{FF2B5EF4-FFF2-40B4-BE49-F238E27FC236}">
                    <a16:creationId xmlns:a16="http://schemas.microsoft.com/office/drawing/2014/main" id="{2C3612C9-3A2B-4269-A992-6C6E822565E8}"/>
                  </a:ext>
                </a:extLst>
              </p:cNvPr>
              <p:cNvSpPr>
                <a:spLocks noChangeShapeType="1"/>
              </p:cNvSpPr>
              <p:nvPr/>
            </p:nvSpPr>
            <p:spPr bwMode="auto">
              <a:xfrm>
                <a:off x="924886" y="508334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a:cs typeface="Arial" panose="020B0604020202020204" pitchFamily="34" charset="0"/>
                </a:endParaRPr>
              </a:p>
            </p:txBody>
          </p:sp>
          <p:sp>
            <p:nvSpPr>
              <p:cNvPr id="58" name="TextBox 57">
                <a:extLst>
                  <a:ext uri="{FF2B5EF4-FFF2-40B4-BE49-F238E27FC236}">
                    <a16:creationId xmlns:a16="http://schemas.microsoft.com/office/drawing/2014/main" id="{E08C9260-783B-48FA-9C2B-E00F870B936B}"/>
                  </a:ext>
                </a:extLst>
              </p:cNvPr>
              <p:cNvSpPr txBox="1"/>
              <p:nvPr/>
            </p:nvSpPr>
            <p:spPr>
              <a:xfrm>
                <a:off x="812196" y="5145365"/>
                <a:ext cx="225380" cy="842145"/>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000">
                    <a:solidFill>
                      <a:srgbClr val="4D4D4D"/>
                    </a:solidFill>
                    <a:latin typeface="Arial"/>
                    <a:cs typeface="Arial" panose="020B0604020202020204" pitchFamily="34" charset="0"/>
                  </a:rPr>
                  <a:t>12</a:t>
                </a:r>
              </a:p>
              <a:p>
                <a:pPr algn="ctr" fontAlgn="auto">
                  <a:spcBef>
                    <a:spcPts val="0"/>
                  </a:spcBef>
                  <a:spcAft>
                    <a:spcPts val="0"/>
                  </a:spcAft>
                </a:pPr>
                <a:endParaRPr lang="fr-FR" sz="1000">
                  <a:solidFill>
                    <a:srgbClr val="000000"/>
                  </a:solidFill>
                  <a:latin typeface="Arial"/>
                  <a:cs typeface="Arial" panose="020B0604020202020204" pitchFamily="34" charset="0"/>
                </a:endParaRPr>
              </a:p>
              <a:p>
                <a:pPr algn="ctr" fontAlgn="auto">
                  <a:spcBef>
                    <a:spcPts val="0"/>
                  </a:spcBef>
                  <a:spcAft>
                    <a:spcPts val="0"/>
                  </a:spcAft>
                </a:pPr>
                <a:endParaRPr lang="fr-FR" sz="1000">
                  <a:solidFill>
                    <a:srgbClr val="000000"/>
                  </a:solidFill>
                  <a:latin typeface="Arial"/>
                  <a:cs typeface="Arial" panose="020B0604020202020204" pitchFamily="34" charset="0"/>
                </a:endParaRPr>
              </a:p>
              <a:p>
                <a:pPr algn="ctr" fontAlgn="auto">
                  <a:spcBef>
                    <a:spcPts val="0"/>
                  </a:spcBef>
                  <a:spcAft>
                    <a:spcPts val="0"/>
                  </a:spcAft>
                </a:pPr>
                <a:r>
                  <a:rPr lang="fr-FR" sz="1000">
                    <a:solidFill>
                      <a:srgbClr val="B60D27"/>
                    </a:solidFill>
                    <a:latin typeface="Arial"/>
                    <a:cs typeface="Arial" panose="020B0604020202020204" pitchFamily="34" charset="0"/>
                  </a:rPr>
                  <a:t>2</a:t>
                </a:r>
              </a:p>
              <a:p>
                <a:pPr algn="ctr" fontAlgn="auto">
                  <a:spcBef>
                    <a:spcPts val="0"/>
                  </a:spcBef>
                  <a:spcAft>
                    <a:spcPts val="0"/>
                  </a:spcAft>
                </a:pPr>
                <a:r>
                  <a:rPr lang="fr-FR" sz="1000">
                    <a:solidFill>
                      <a:srgbClr val="B2C0D8"/>
                    </a:solidFill>
                    <a:latin typeface="Arial"/>
                    <a:cs typeface="Arial" panose="020B0604020202020204" pitchFamily="34" charset="0"/>
                  </a:rPr>
                  <a:t>3</a:t>
                </a:r>
              </a:p>
            </p:txBody>
          </p:sp>
        </p:grpSp>
        <p:sp>
          <p:nvSpPr>
            <p:cNvPr id="42" name="Rectangle 41">
              <a:extLst>
                <a:ext uri="{FF2B5EF4-FFF2-40B4-BE49-F238E27FC236}">
                  <a16:creationId xmlns:a16="http://schemas.microsoft.com/office/drawing/2014/main" id="{D1E6CE8B-58C1-465D-8F4D-71AD410D622D}"/>
                </a:ext>
              </a:extLst>
            </p:cNvPr>
            <p:cNvSpPr/>
            <p:nvPr/>
          </p:nvSpPr>
          <p:spPr>
            <a:xfrm>
              <a:off x="1400489" y="4644854"/>
              <a:ext cx="2221744" cy="400110"/>
            </a:xfrm>
            <a:prstGeom prst="rect">
              <a:avLst/>
            </a:prstGeom>
          </p:spPr>
          <p:txBody>
            <a:bodyPr wrap="square">
              <a:spAutoFit/>
            </a:bodyPr>
            <a:lstStyle/>
            <a:p>
              <a:r>
                <a:rPr lang="fr-FR" altLang="zh-CN" sz="1000" dirty="0">
                  <a:solidFill>
                    <a:srgbClr val="B60D27"/>
                  </a:solidFill>
                  <a:latin typeface="Arial"/>
                  <a:cs typeface="Arial" panose="020B0604020202020204" pitchFamily="34" charset="0"/>
                </a:rPr>
                <a:t>CAPTEM</a:t>
              </a:r>
            </a:p>
            <a:p>
              <a:r>
                <a:rPr lang="fr-FR" sz="1000" dirty="0">
                  <a:solidFill>
                    <a:srgbClr val="B2C0D8"/>
                  </a:solidFill>
                  <a:latin typeface="Arial"/>
                  <a:cs typeface="Arial" panose="020B0604020202020204" pitchFamily="34" charset="0"/>
                </a:rPr>
                <a:t>FOLFIRI</a:t>
              </a:r>
            </a:p>
          </p:txBody>
        </p:sp>
        <p:grpSp>
          <p:nvGrpSpPr>
            <p:cNvPr id="43" name="Group 42">
              <a:extLst>
                <a:ext uri="{FF2B5EF4-FFF2-40B4-BE49-F238E27FC236}">
                  <a16:creationId xmlns:a16="http://schemas.microsoft.com/office/drawing/2014/main" id="{07298F12-2FDD-4159-8A91-DA8CD2B0C309}"/>
                </a:ext>
              </a:extLst>
            </p:cNvPr>
            <p:cNvGrpSpPr/>
            <p:nvPr/>
          </p:nvGrpSpPr>
          <p:grpSpPr>
            <a:xfrm>
              <a:off x="918775" y="2146523"/>
              <a:ext cx="3852000" cy="2736000"/>
              <a:chOff x="4856730" y="1938627"/>
              <a:chExt cx="6038850" cy="4314825"/>
            </a:xfrm>
          </p:grpSpPr>
          <p:sp>
            <p:nvSpPr>
              <p:cNvPr id="52" name="Freeform: Shape 116">
                <a:extLst>
                  <a:ext uri="{FF2B5EF4-FFF2-40B4-BE49-F238E27FC236}">
                    <a16:creationId xmlns:a16="http://schemas.microsoft.com/office/drawing/2014/main" id="{E6094378-CE54-4209-A595-7A1C3F6721A8}"/>
                  </a:ext>
                </a:extLst>
              </p:cNvPr>
              <p:cNvSpPr/>
              <p:nvPr/>
            </p:nvSpPr>
            <p:spPr>
              <a:xfrm>
                <a:off x="4856730" y="1938627"/>
                <a:ext cx="6038850" cy="4314825"/>
              </a:xfrm>
              <a:custGeom>
                <a:avLst/>
                <a:gdLst>
                  <a:gd name="connsiteX0" fmla="*/ 6037860 w 6038850"/>
                  <a:gd name="connsiteY0" fmla="*/ 4314797 h 4314825"/>
                  <a:gd name="connsiteX1" fmla="*/ 5588366 w 6038850"/>
                  <a:gd name="connsiteY1" fmla="*/ 4314797 h 4314825"/>
                  <a:gd name="connsiteX2" fmla="*/ 5588366 w 6038850"/>
                  <a:gd name="connsiteY2" fmla="*/ 4183694 h 4314825"/>
                  <a:gd name="connsiteX3" fmla="*/ 4753594 w 6038850"/>
                  <a:gd name="connsiteY3" fmla="*/ 4183694 h 4314825"/>
                  <a:gd name="connsiteX4" fmla="*/ 4753594 w 6038850"/>
                  <a:gd name="connsiteY4" fmla="*/ 4052592 h 4314825"/>
                  <a:gd name="connsiteX5" fmla="*/ 3635207 w 6038850"/>
                  <a:gd name="connsiteY5" fmla="*/ 4052592 h 4314825"/>
                  <a:gd name="connsiteX6" fmla="*/ 3635207 w 6038850"/>
                  <a:gd name="connsiteY6" fmla="*/ 3913461 h 4314825"/>
                  <a:gd name="connsiteX7" fmla="*/ 3477349 w 6038850"/>
                  <a:gd name="connsiteY7" fmla="*/ 3913461 h 4314825"/>
                  <a:gd name="connsiteX8" fmla="*/ 3477349 w 6038850"/>
                  <a:gd name="connsiteY8" fmla="*/ 3771662 h 4314825"/>
                  <a:gd name="connsiteX9" fmla="*/ 3434534 w 6038850"/>
                  <a:gd name="connsiteY9" fmla="*/ 3771662 h 4314825"/>
                  <a:gd name="connsiteX10" fmla="*/ 3434534 w 6038850"/>
                  <a:gd name="connsiteY10" fmla="*/ 3645903 h 4314825"/>
                  <a:gd name="connsiteX11" fmla="*/ 2920832 w 6038850"/>
                  <a:gd name="connsiteY11" fmla="*/ 3645903 h 4314825"/>
                  <a:gd name="connsiteX12" fmla="*/ 2920832 w 6038850"/>
                  <a:gd name="connsiteY12" fmla="*/ 3514801 h 4314825"/>
                  <a:gd name="connsiteX13" fmla="*/ 2869997 w 6038850"/>
                  <a:gd name="connsiteY13" fmla="*/ 3514801 h 4314825"/>
                  <a:gd name="connsiteX14" fmla="*/ 2869997 w 6038850"/>
                  <a:gd name="connsiteY14" fmla="*/ 3394405 h 4314825"/>
                  <a:gd name="connsiteX15" fmla="*/ 2848594 w 6038850"/>
                  <a:gd name="connsiteY15" fmla="*/ 3394405 h 4314825"/>
                  <a:gd name="connsiteX16" fmla="*/ 2848594 w 6038850"/>
                  <a:gd name="connsiteY16" fmla="*/ 3274009 h 4314825"/>
                  <a:gd name="connsiteX17" fmla="*/ 2532879 w 6038850"/>
                  <a:gd name="connsiteY17" fmla="*/ 3274009 h 4314825"/>
                  <a:gd name="connsiteX18" fmla="*/ 2532879 w 6038850"/>
                  <a:gd name="connsiteY18" fmla="*/ 3161633 h 4314825"/>
                  <a:gd name="connsiteX19" fmla="*/ 2369668 w 6038850"/>
                  <a:gd name="connsiteY19" fmla="*/ 3161633 h 4314825"/>
                  <a:gd name="connsiteX20" fmla="*/ 2369668 w 6038850"/>
                  <a:gd name="connsiteY20" fmla="*/ 3043904 h 4314825"/>
                  <a:gd name="connsiteX21" fmla="*/ 2276018 w 6038850"/>
                  <a:gd name="connsiteY21" fmla="*/ 3043904 h 4314825"/>
                  <a:gd name="connsiteX22" fmla="*/ 2276018 w 6038850"/>
                  <a:gd name="connsiteY22" fmla="*/ 2920832 h 4314825"/>
                  <a:gd name="connsiteX23" fmla="*/ 2096757 w 6038850"/>
                  <a:gd name="connsiteY23" fmla="*/ 2920832 h 4314825"/>
                  <a:gd name="connsiteX24" fmla="*/ 2096757 w 6038850"/>
                  <a:gd name="connsiteY24" fmla="*/ 2680030 h 4314825"/>
                  <a:gd name="connsiteX25" fmla="*/ 1880035 w 6038850"/>
                  <a:gd name="connsiteY25" fmla="*/ 2680030 h 4314825"/>
                  <a:gd name="connsiteX26" fmla="*/ 1880035 w 6038850"/>
                  <a:gd name="connsiteY26" fmla="*/ 2564978 h 4314825"/>
                  <a:gd name="connsiteX27" fmla="*/ 1831877 w 6038850"/>
                  <a:gd name="connsiteY27" fmla="*/ 2564978 h 4314825"/>
                  <a:gd name="connsiteX28" fmla="*/ 1831877 w 6038850"/>
                  <a:gd name="connsiteY28" fmla="*/ 2452611 h 4314825"/>
                  <a:gd name="connsiteX29" fmla="*/ 1706128 w 6038850"/>
                  <a:gd name="connsiteY29" fmla="*/ 2452611 h 4314825"/>
                  <a:gd name="connsiteX30" fmla="*/ 1706128 w 6038850"/>
                  <a:gd name="connsiteY30" fmla="*/ 2337559 h 4314825"/>
                  <a:gd name="connsiteX31" fmla="*/ 1671342 w 6038850"/>
                  <a:gd name="connsiteY31" fmla="*/ 2337559 h 4314825"/>
                  <a:gd name="connsiteX32" fmla="*/ 1671342 w 6038850"/>
                  <a:gd name="connsiteY32" fmla="*/ 2217153 h 4314825"/>
                  <a:gd name="connsiteX33" fmla="*/ 1631213 w 6038850"/>
                  <a:gd name="connsiteY33" fmla="*/ 2217153 h 4314825"/>
                  <a:gd name="connsiteX34" fmla="*/ 1631213 w 6038850"/>
                  <a:gd name="connsiteY34" fmla="*/ 2102110 h 4314825"/>
                  <a:gd name="connsiteX35" fmla="*/ 1577702 w 6038850"/>
                  <a:gd name="connsiteY35" fmla="*/ 2102110 h 4314825"/>
                  <a:gd name="connsiteX36" fmla="*/ 1577702 w 6038850"/>
                  <a:gd name="connsiteY36" fmla="*/ 1979028 h 4314825"/>
                  <a:gd name="connsiteX37" fmla="*/ 1125531 w 6038850"/>
                  <a:gd name="connsiteY37" fmla="*/ 1979028 h 4314825"/>
                  <a:gd name="connsiteX38" fmla="*/ 1125531 w 6038850"/>
                  <a:gd name="connsiteY38" fmla="*/ 1759639 h 4314825"/>
                  <a:gd name="connsiteX39" fmla="*/ 1015832 w 6038850"/>
                  <a:gd name="connsiteY39" fmla="*/ 1759639 h 4314825"/>
                  <a:gd name="connsiteX40" fmla="*/ 1015832 w 6038850"/>
                  <a:gd name="connsiteY40" fmla="*/ 1652616 h 4314825"/>
                  <a:gd name="connsiteX41" fmla="*/ 967673 w 6038850"/>
                  <a:gd name="connsiteY41" fmla="*/ 1652616 h 4314825"/>
                  <a:gd name="connsiteX42" fmla="*/ 967673 w 6038850"/>
                  <a:gd name="connsiteY42" fmla="*/ 1419844 h 4314825"/>
                  <a:gd name="connsiteX43" fmla="*/ 943590 w 6038850"/>
                  <a:gd name="connsiteY43" fmla="*/ 1419844 h 4314825"/>
                  <a:gd name="connsiteX44" fmla="*/ 943590 w 6038850"/>
                  <a:gd name="connsiteY44" fmla="*/ 1318165 h 4314825"/>
                  <a:gd name="connsiteX45" fmla="*/ 924861 w 6038850"/>
                  <a:gd name="connsiteY45" fmla="*/ 1318165 h 4314825"/>
                  <a:gd name="connsiteX46" fmla="*/ 924861 w 6038850"/>
                  <a:gd name="connsiteY46" fmla="*/ 1211142 h 4314825"/>
                  <a:gd name="connsiteX47" fmla="*/ 890079 w 6038850"/>
                  <a:gd name="connsiteY47" fmla="*/ 1211142 h 4314825"/>
                  <a:gd name="connsiteX48" fmla="*/ 890079 w 6038850"/>
                  <a:gd name="connsiteY48" fmla="*/ 983723 h 4314825"/>
                  <a:gd name="connsiteX49" fmla="*/ 865999 w 6038850"/>
                  <a:gd name="connsiteY49" fmla="*/ 983723 h 4314825"/>
                  <a:gd name="connsiteX50" fmla="*/ 865999 w 6038850"/>
                  <a:gd name="connsiteY50" fmla="*/ 662656 h 4314825"/>
                  <a:gd name="connsiteX51" fmla="*/ 793759 w 6038850"/>
                  <a:gd name="connsiteY51" fmla="*/ 662656 h 4314825"/>
                  <a:gd name="connsiteX52" fmla="*/ 793759 w 6038850"/>
                  <a:gd name="connsiteY52" fmla="*/ 443260 h 4314825"/>
                  <a:gd name="connsiteX53" fmla="*/ 777706 w 6038850"/>
                  <a:gd name="connsiteY53" fmla="*/ 443260 h 4314825"/>
                  <a:gd name="connsiteX54" fmla="*/ 777706 w 6038850"/>
                  <a:gd name="connsiteY54" fmla="*/ 341588 h 4314825"/>
                  <a:gd name="connsiteX55" fmla="*/ 769679 w 6038850"/>
                  <a:gd name="connsiteY55" fmla="*/ 341588 h 4314825"/>
                  <a:gd name="connsiteX56" fmla="*/ 769679 w 6038850"/>
                  <a:gd name="connsiteY56" fmla="*/ 231891 h 4314825"/>
                  <a:gd name="connsiteX57" fmla="*/ 694763 w 6038850"/>
                  <a:gd name="connsiteY57" fmla="*/ 231891 h 4314825"/>
                  <a:gd name="connsiteX58" fmla="*/ 694763 w 6038850"/>
                  <a:gd name="connsiteY58" fmla="*/ 130219 h 4314825"/>
                  <a:gd name="connsiteX59" fmla="*/ 159650 w 6038850"/>
                  <a:gd name="connsiteY59" fmla="*/ 130219 h 4314825"/>
                  <a:gd name="connsiteX60" fmla="*/ 159650 w 6038850"/>
                  <a:gd name="connsiteY60" fmla="*/ 7144 h 4314825"/>
                  <a:gd name="connsiteX61" fmla="*/ 7144 w 6038850"/>
                  <a:gd name="connsiteY61" fmla="*/ 7144 h 431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038850" h="4314825">
                    <a:moveTo>
                      <a:pt x="6037860" y="4314797"/>
                    </a:moveTo>
                    <a:lnTo>
                      <a:pt x="5588366" y="4314797"/>
                    </a:lnTo>
                    <a:lnTo>
                      <a:pt x="5588366" y="4183694"/>
                    </a:lnTo>
                    <a:lnTo>
                      <a:pt x="4753594" y="4183694"/>
                    </a:lnTo>
                    <a:lnTo>
                      <a:pt x="4753594" y="4052592"/>
                    </a:lnTo>
                    <a:lnTo>
                      <a:pt x="3635207" y="4052592"/>
                    </a:lnTo>
                    <a:lnTo>
                      <a:pt x="3635207" y="3913461"/>
                    </a:lnTo>
                    <a:lnTo>
                      <a:pt x="3477349" y="3913461"/>
                    </a:lnTo>
                    <a:lnTo>
                      <a:pt x="3477349" y="3771662"/>
                    </a:lnTo>
                    <a:lnTo>
                      <a:pt x="3434534" y="3771662"/>
                    </a:lnTo>
                    <a:lnTo>
                      <a:pt x="3434534" y="3645903"/>
                    </a:lnTo>
                    <a:lnTo>
                      <a:pt x="2920832" y="3645903"/>
                    </a:lnTo>
                    <a:lnTo>
                      <a:pt x="2920832" y="3514801"/>
                    </a:lnTo>
                    <a:lnTo>
                      <a:pt x="2869997" y="3514801"/>
                    </a:lnTo>
                    <a:lnTo>
                      <a:pt x="2869997" y="3394405"/>
                    </a:lnTo>
                    <a:lnTo>
                      <a:pt x="2848594" y="3394405"/>
                    </a:lnTo>
                    <a:lnTo>
                      <a:pt x="2848594" y="3274009"/>
                    </a:lnTo>
                    <a:lnTo>
                      <a:pt x="2532879" y="3274009"/>
                    </a:lnTo>
                    <a:lnTo>
                      <a:pt x="2532879" y="3161633"/>
                    </a:lnTo>
                    <a:lnTo>
                      <a:pt x="2369668" y="3161633"/>
                    </a:lnTo>
                    <a:lnTo>
                      <a:pt x="2369668" y="3043904"/>
                    </a:lnTo>
                    <a:lnTo>
                      <a:pt x="2276018" y="3043904"/>
                    </a:lnTo>
                    <a:lnTo>
                      <a:pt x="2276018" y="2920832"/>
                    </a:lnTo>
                    <a:lnTo>
                      <a:pt x="2096757" y="2920832"/>
                    </a:lnTo>
                    <a:lnTo>
                      <a:pt x="2096757" y="2680030"/>
                    </a:lnTo>
                    <a:lnTo>
                      <a:pt x="1880035" y="2680030"/>
                    </a:lnTo>
                    <a:lnTo>
                      <a:pt x="1880035" y="2564978"/>
                    </a:lnTo>
                    <a:lnTo>
                      <a:pt x="1831877" y="2564978"/>
                    </a:lnTo>
                    <a:lnTo>
                      <a:pt x="1831877" y="2452611"/>
                    </a:lnTo>
                    <a:lnTo>
                      <a:pt x="1706128" y="2452611"/>
                    </a:lnTo>
                    <a:lnTo>
                      <a:pt x="1706128" y="2337559"/>
                    </a:lnTo>
                    <a:lnTo>
                      <a:pt x="1671342" y="2337559"/>
                    </a:lnTo>
                    <a:lnTo>
                      <a:pt x="1671342" y="2217153"/>
                    </a:lnTo>
                    <a:lnTo>
                      <a:pt x="1631213" y="2217153"/>
                    </a:lnTo>
                    <a:lnTo>
                      <a:pt x="1631213" y="2102110"/>
                    </a:lnTo>
                    <a:lnTo>
                      <a:pt x="1577702" y="2102110"/>
                    </a:lnTo>
                    <a:lnTo>
                      <a:pt x="1577702" y="1979028"/>
                    </a:lnTo>
                    <a:lnTo>
                      <a:pt x="1125531" y="1979028"/>
                    </a:lnTo>
                    <a:lnTo>
                      <a:pt x="1125531" y="1759639"/>
                    </a:lnTo>
                    <a:lnTo>
                      <a:pt x="1015832" y="1759639"/>
                    </a:lnTo>
                    <a:lnTo>
                      <a:pt x="1015832" y="1652616"/>
                    </a:lnTo>
                    <a:lnTo>
                      <a:pt x="967673" y="1652616"/>
                    </a:lnTo>
                    <a:lnTo>
                      <a:pt x="967673" y="1419844"/>
                    </a:lnTo>
                    <a:lnTo>
                      <a:pt x="943590" y="1419844"/>
                    </a:lnTo>
                    <a:lnTo>
                      <a:pt x="943590" y="1318165"/>
                    </a:lnTo>
                    <a:lnTo>
                      <a:pt x="924861" y="1318165"/>
                    </a:lnTo>
                    <a:lnTo>
                      <a:pt x="924861" y="1211142"/>
                    </a:lnTo>
                    <a:lnTo>
                      <a:pt x="890079" y="1211142"/>
                    </a:lnTo>
                    <a:lnTo>
                      <a:pt x="890079" y="983723"/>
                    </a:lnTo>
                    <a:lnTo>
                      <a:pt x="865999" y="983723"/>
                    </a:lnTo>
                    <a:lnTo>
                      <a:pt x="865999" y="662656"/>
                    </a:lnTo>
                    <a:lnTo>
                      <a:pt x="793759" y="662656"/>
                    </a:lnTo>
                    <a:lnTo>
                      <a:pt x="793759" y="443260"/>
                    </a:lnTo>
                    <a:lnTo>
                      <a:pt x="777706" y="443260"/>
                    </a:lnTo>
                    <a:lnTo>
                      <a:pt x="777706" y="341588"/>
                    </a:lnTo>
                    <a:lnTo>
                      <a:pt x="769679" y="341588"/>
                    </a:lnTo>
                    <a:lnTo>
                      <a:pt x="769679" y="231891"/>
                    </a:lnTo>
                    <a:lnTo>
                      <a:pt x="694763" y="231891"/>
                    </a:lnTo>
                    <a:lnTo>
                      <a:pt x="694763" y="130219"/>
                    </a:lnTo>
                    <a:lnTo>
                      <a:pt x="159650" y="130219"/>
                    </a:lnTo>
                    <a:lnTo>
                      <a:pt x="159650" y="7144"/>
                    </a:lnTo>
                    <a:lnTo>
                      <a:pt x="7144" y="7144"/>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53" name="Freeform: Shape 117">
                <a:extLst>
                  <a:ext uri="{FF2B5EF4-FFF2-40B4-BE49-F238E27FC236}">
                    <a16:creationId xmlns:a16="http://schemas.microsoft.com/office/drawing/2014/main" id="{42F12E2C-2C70-41B4-9521-C010EA576783}"/>
                  </a:ext>
                </a:extLst>
              </p:cNvPr>
              <p:cNvSpPr/>
              <p:nvPr/>
            </p:nvSpPr>
            <p:spPr>
              <a:xfrm>
                <a:off x="7718118" y="5379058"/>
                <a:ext cx="9525" cy="76200"/>
              </a:xfrm>
              <a:custGeom>
                <a:avLst/>
                <a:gdLst>
                  <a:gd name="connsiteX0" fmla="*/ 7123 w 9525"/>
                  <a:gd name="connsiteY0" fmla="*/ 7123 h 76200"/>
                  <a:gd name="connsiteX1" fmla="*/ 7123 w 9525"/>
                  <a:gd name="connsiteY1" fmla="*/ 74370 h 76200"/>
                  <a:gd name="connsiteX2" fmla="*/ 8609 w 9525"/>
                  <a:gd name="connsiteY2" fmla="*/ 74370 h 76200"/>
                </a:gdLst>
                <a:ahLst/>
                <a:cxnLst>
                  <a:cxn ang="0">
                    <a:pos x="connsiteX0" y="connsiteY0"/>
                  </a:cxn>
                  <a:cxn ang="0">
                    <a:pos x="connsiteX1" y="connsiteY1"/>
                  </a:cxn>
                  <a:cxn ang="0">
                    <a:pos x="connsiteX2" y="connsiteY2"/>
                  </a:cxn>
                </a:cxnLst>
                <a:rect l="l" t="t" r="r" b="b"/>
                <a:pathLst>
                  <a:path w="9525" h="76200">
                    <a:moveTo>
                      <a:pt x="7123" y="7123"/>
                    </a:moveTo>
                    <a:lnTo>
                      <a:pt x="7123" y="74370"/>
                    </a:lnTo>
                    <a:lnTo>
                      <a:pt x="8609" y="74370"/>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54" name="Freeform: Shape 118">
                <a:extLst>
                  <a:ext uri="{FF2B5EF4-FFF2-40B4-BE49-F238E27FC236}">
                    <a16:creationId xmlns:a16="http://schemas.microsoft.com/office/drawing/2014/main" id="{F60E8724-4E8F-4F11-9217-27B821AC03BF}"/>
                  </a:ext>
                </a:extLst>
              </p:cNvPr>
              <p:cNvSpPr/>
              <p:nvPr/>
            </p:nvSpPr>
            <p:spPr>
              <a:xfrm>
                <a:off x="5738204" y="3073931"/>
                <a:ext cx="9525" cy="76200"/>
              </a:xfrm>
              <a:custGeom>
                <a:avLst/>
                <a:gdLst>
                  <a:gd name="connsiteX0" fmla="*/ 7144 w 9525"/>
                  <a:gd name="connsiteY0" fmla="*/ 7144 h 76200"/>
                  <a:gd name="connsiteX1" fmla="*/ 7144 w 9525"/>
                  <a:gd name="connsiteY1" fmla="*/ 75838 h 76200"/>
                  <a:gd name="connsiteX2" fmla="*/ 8605 w 9525"/>
                  <a:gd name="connsiteY2" fmla="*/ 75838 h 76200"/>
                </a:gdLst>
                <a:ahLst/>
                <a:cxnLst>
                  <a:cxn ang="0">
                    <a:pos x="connsiteX0" y="connsiteY0"/>
                  </a:cxn>
                  <a:cxn ang="0">
                    <a:pos x="connsiteX1" y="connsiteY1"/>
                  </a:cxn>
                  <a:cxn ang="0">
                    <a:pos x="connsiteX2" y="connsiteY2"/>
                  </a:cxn>
                </a:cxnLst>
                <a:rect l="l" t="t" r="r" b="b"/>
                <a:pathLst>
                  <a:path w="9525" h="76200">
                    <a:moveTo>
                      <a:pt x="7144" y="7144"/>
                    </a:moveTo>
                    <a:lnTo>
                      <a:pt x="7144" y="75838"/>
                    </a:lnTo>
                    <a:lnTo>
                      <a:pt x="8605" y="75838"/>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55" name="Freeform: Shape 119">
                <a:extLst>
                  <a:ext uri="{FF2B5EF4-FFF2-40B4-BE49-F238E27FC236}">
                    <a16:creationId xmlns:a16="http://schemas.microsoft.com/office/drawing/2014/main" id="{28DDB62B-FD4D-4E45-B89C-BC3F6359E21B}"/>
                  </a:ext>
                </a:extLst>
              </p:cNvPr>
              <p:cNvSpPr/>
              <p:nvPr/>
            </p:nvSpPr>
            <p:spPr>
              <a:xfrm>
                <a:off x="6480820" y="4081410"/>
                <a:ext cx="9525" cy="76200"/>
              </a:xfrm>
              <a:custGeom>
                <a:avLst/>
                <a:gdLst>
                  <a:gd name="connsiteX0" fmla="*/ 7123 w 9525"/>
                  <a:gd name="connsiteY0" fmla="*/ 7123 h 76200"/>
                  <a:gd name="connsiteX1" fmla="*/ 7123 w 9525"/>
                  <a:gd name="connsiteY1" fmla="*/ 74370 h 76200"/>
                  <a:gd name="connsiteX2" fmla="*/ 8600 w 9525"/>
                  <a:gd name="connsiteY2" fmla="*/ 74370 h 76200"/>
                </a:gdLst>
                <a:ahLst/>
                <a:cxnLst>
                  <a:cxn ang="0">
                    <a:pos x="connsiteX0" y="connsiteY0"/>
                  </a:cxn>
                  <a:cxn ang="0">
                    <a:pos x="connsiteX1" y="connsiteY1"/>
                  </a:cxn>
                  <a:cxn ang="0">
                    <a:pos x="connsiteX2" y="connsiteY2"/>
                  </a:cxn>
                </a:cxnLst>
                <a:rect l="l" t="t" r="r" b="b"/>
                <a:pathLst>
                  <a:path w="9525" h="76200">
                    <a:moveTo>
                      <a:pt x="7123" y="7123"/>
                    </a:moveTo>
                    <a:lnTo>
                      <a:pt x="7123" y="74370"/>
                    </a:lnTo>
                    <a:lnTo>
                      <a:pt x="8600" y="74370"/>
                    </a:lnTo>
                  </a:path>
                </a:pathLst>
              </a:custGeom>
              <a:noFill/>
              <a:ln w="25400" cap="flat">
                <a:solidFill>
                  <a:srgbClr val="052E82"/>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56" name="Freeform: Shape 120">
                <a:extLst>
                  <a:ext uri="{FF2B5EF4-FFF2-40B4-BE49-F238E27FC236}">
                    <a16:creationId xmlns:a16="http://schemas.microsoft.com/office/drawing/2014/main" id="{27EF014D-89A7-427B-BD4A-8F3B6072C136}"/>
                  </a:ext>
                </a:extLst>
              </p:cNvPr>
              <p:cNvSpPr/>
              <p:nvPr/>
            </p:nvSpPr>
            <p:spPr>
              <a:xfrm>
                <a:off x="7652348" y="5444828"/>
                <a:ext cx="76200" cy="9525"/>
              </a:xfrm>
              <a:custGeom>
                <a:avLst/>
                <a:gdLst>
                  <a:gd name="connsiteX0" fmla="*/ 7123 w 76200"/>
                  <a:gd name="connsiteY0" fmla="*/ 8600 h 9525"/>
                  <a:gd name="connsiteX1" fmla="*/ 74379 w 76200"/>
                  <a:gd name="connsiteY1" fmla="*/ 8600 h 9525"/>
                  <a:gd name="connsiteX2" fmla="*/ 74379 w 76200"/>
                  <a:gd name="connsiteY2" fmla="*/ 7123 h 9525"/>
                </a:gdLst>
                <a:ahLst/>
                <a:cxnLst>
                  <a:cxn ang="0">
                    <a:pos x="connsiteX0" y="connsiteY0"/>
                  </a:cxn>
                  <a:cxn ang="0">
                    <a:pos x="connsiteX1" y="connsiteY1"/>
                  </a:cxn>
                  <a:cxn ang="0">
                    <a:pos x="connsiteX2" y="connsiteY2"/>
                  </a:cxn>
                </a:cxnLst>
                <a:rect l="l" t="t" r="r" b="b"/>
                <a:pathLst>
                  <a:path w="76200" h="9525">
                    <a:moveTo>
                      <a:pt x="7123" y="8600"/>
                    </a:moveTo>
                    <a:lnTo>
                      <a:pt x="74379" y="8600"/>
                    </a:lnTo>
                    <a:lnTo>
                      <a:pt x="74379" y="7123"/>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grpSp>
        <p:cxnSp>
          <p:nvCxnSpPr>
            <p:cNvPr id="44" name="Straight Connector 43">
              <a:extLst>
                <a:ext uri="{FF2B5EF4-FFF2-40B4-BE49-F238E27FC236}">
                  <a16:creationId xmlns:a16="http://schemas.microsoft.com/office/drawing/2014/main" id="{1D2CB465-0285-4D45-AD41-648AD89F966F}"/>
                </a:ext>
              </a:extLst>
            </p:cNvPr>
            <p:cNvCxnSpPr/>
            <p:nvPr/>
          </p:nvCxnSpPr>
          <p:spPr>
            <a:xfrm>
              <a:off x="1248650" y="4762406"/>
              <a:ext cx="144000" cy="0"/>
            </a:xfrm>
            <a:prstGeom prst="line">
              <a:avLst/>
            </a:prstGeom>
            <a:noFill/>
            <a:ln w="25400" cap="flat">
              <a:solidFill>
                <a:srgbClr val="B60D27"/>
              </a:solidFill>
              <a:prstDash val="solid"/>
              <a:miter/>
            </a:ln>
          </p:spPr>
        </p:cxnSp>
        <p:cxnSp>
          <p:nvCxnSpPr>
            <p:cNvPr id="45" name="Straight Connector 44">
              <a:extLst>
                <a:ext uri="{FF2B5EF4-FFF2-40B4-BE49-F238E27FC236}">
                  <a16:creationId xmlns:a16="http://schemas.microsoft.com/office/drawing/2014/main" id="{25F2A9BB-C236-4E77-AC48-A4A49EFD572E}"/>
                </a:ext>
              </a:extLst>
            </p:cNvPr>
            <p:cNvCxnSpPr/>
            <p:nvPr/>
          </p:nvCxnSpPr>
          <p:spPr>
            <a:xfrm>
              <a:off x="1248650" y="4914806"/>
              <a:ext cx="144000" cy="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D908377F-2CAC-4558-9636-80ACE16FE28E}"/>
                </a:ext>
              </a:extLst>
            </p:cNvPr>
            <p:cNvGrpSpPr/>
            <p:nvPr/>
          </p:nvGrpSpPr>
          <p:grpSpPr>
            <a:xfrm>
              <a:off x="918775" y="2146523"/>
              <a:ext cx="3866728" cy="2664000"/>
              <a:chOff x="4993101" y="2054003"/>
              <a:chExt cx="6079973" cy="4156658"/>
            </a:xfrm>
          </p:grpSpPr>
          <p:sp>
            <p:nvSpPr>
              <p:cNvPr id="47" name="Freeform: Shape 5120">
                <a:extLst>
                  <a:ext uri="{FF2B5EF4-FFF2-40B4-BE49-F238E27FC236}">
                    <a16:creationId xmlns:a16="http://schemas.microsoft.com/office/drawing/2014/main" id="{D9215250-BF5A-464D-9C38-35D24DA3D6EC}"/>
                  </a:ext>
                </a:extLst>
              </p:cNvPr>
              <p:cNvSpPr/>
              <p:nvPr/>
            </p:nvSpPr>
            <p:spPr>
              <a:xfrm>
                <a:off x="6623430" y="4198567"/>
                <a:ext cx="9525" cy="76200"/>
              </a:xfrm>
              <a:custGeom>
                <a:avLst/>
                <a:gdLst>
                  <a:gd name="connsiteX0" fmla="*/ 7123 w 9525"/>
                  <a:gd name="connsiteY0" fmla="*/ 7123 h 76200"/>
                  <a:gd name="connsiteX1" fmla="*/ 7123 w 9525"/>
                  <a:gd name="connsiteY1" fmla="*/ 74379 h 76200"/>
                  <a:gd name="connsiteX2" fmla="*/ 8609 w 9525"/>
                  <a:gd name="connsiteY2" fmla="*/ 74379 h 76200"/>
                </a:gdLst>
                <a:ahLst/>
                <a:cxnLst>
                  <a:cxn ang="0">
                    <a:pos x="connsiteX0" y="connsiteY0"/>
                  </a:cxn>
                  <a:cxn ang="0">
                    <a:pos x="connsiteX1" y="connsiteY1"/>
                  </a:cxn>
                  <a:cxn ang="0">
                    <a:pos x="connsiteX2" y="connsiteY2"/>
                  </a:cxn>
                </a:cxnLst>
                <a:rect l="l" t="t" r="r" b="b"/>
                <a:pathLst>
                  <a:path w="9525" h="76200">
                    <a:moveTo>
                      <a:pt x="7123" y="7123"/>
                    </a:moveTo>
                    <a:lnTo>
                      <a:pt x="7123" y="74379"/>
                    </a:lnTo>
                    <a:lnTo>
                      <a:pt x="8609" y="74379"/>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pPr fontAlgn="auto">
                  <a:spcBef>
                    <a:spcPts val="0"/>
                  </a:spcBef>
                  <a:spcAft>
                    <a:spcPts val="0"/>
                  </a:spcAft>
                </a:pPr>
                <a:endParaRPr lang="fr-FR">
                  <a:solidFill>
                    <a:srgbClr val="4D4D4D"/>
                  </a:solidFill>
                </a:endParaRPr>
              </a:p>
            </p:txBody>
          </p:sp>
          <p:sp>
            <p:nvSpPr>
              <p:cNvPr id="48" name="Freeform: Shape 5123">
                <a:extLst>
                  <a:ext uri="{FF2B5EF4-FFF2-40B4-BE49-F238E27FC236}">
                    <a16:creationId xmlns:a16="http://schemas.microsoft.com/office/drawing/2014/main" id="{FD7A579E-19C8-4BEF-81F8-FD7F833C8E5C}"/>
                  </a:ext>
                </a:extLst>
              </p:cNvPr>
              <p:cNvSpPr/>
              <p:nvPr/>
            </p:nvSpPr>
            <p:spPr>
              <a:xfrm>
                <a:off x="5094222" y="2127114"/>
                <a:ext cx="9525" cy="76200"/>
              </a:xfrm>
              <a:custGeom>
                <a:avLst/>
                <a:gdLst>
                  <a:gd name="connsiteX0" fmla="*/ 7123 w 9525"/>
                  <a:gd name="connsiteY0" fmla="*/ 7123 h 76200"/>
                  <a:gd name="connsiteX1" fmla="*/ 7123 w 9525"/>
                  <a:gd name="connsiteY1" fmla="*/ 74375 h 76200"/>
                  <a:gd name="connsiteX2" fmla="*/ 8606 w 9525"/>
                  <a:gd name="connsiteY2" fmla="*/ 74375 h 76200"/>
                </a:gdLst>
                <a:ahLst/>
                <a:cxnLst>
                  <a:cxn ang="0">
                    <a:pos x="connsiteX0" y="connsiteY0"/>
                  </a:cxn>
                  <a:cxn ang="0">
                    <a:pos x="connsiteX1" y="connsiteY1"/>
                  </a:cxn>
                  <a:cxn ang="0">
                    <a:pos x="connsiteX2" y="connsiteY2"/>
                  </a:cxn>
                </a:cxnLst>
                <a:rect l="l" t="t" r="r" b="b"/>
                <a:pathLst>
                  <a:path w="9525" h="76200">
                    <a:moveTo>
                      <a:pt x="7123" y="7123"/>
                    </a:moveTo>
                    <a:lnTo>
                      <a:pt x="7123" y="74375"/>
                    </a:lnTo>
                    <a:lnTo>
                      <a:pt x="8606" y="74375"/>
                    </a:lnTo>
                  </a:path>
                </a:pathLst>
              </a:custGeom>
              <a:ln w="25400">
                <a:solidFill>
                  <a:srgbClr val="B2C0D8"/>
                </a:solidFill>
              </a:ln>
            </p:spPr>
            <p:style>
              <a:lnRef idx="1">
                <a:schemeClr val="accent1"/>
              </a:lnRef>
              <a:fillRef idx="0">
                <a:schemeClr val="accent1"/>
              </a:fillRef>
              <a:effectRef idx="0">
                <a:schemeClr val="accent1"/>
              </a:effectRef>
              <a:fontRef idx="minor">
                <a:schemeClr val="tx1"/>
              </a:fontRef>
            </p:style>
            <p:txBody>
              <a:bodyPr rtlCol="0" anchor="ctr"/>
              <a:lstStyle/>
              <a:p>
                <a:pPr fontAlgn="auto">
                  <a:spcBef>
                    <a:spcPts val="0"/>
                  </a:spcBef>
                  <a:spcAft>
                    <a:spcPts val="0"/>
                  </a:spcAft>
                </a:pPr>
                <a:endParaRPr lang="fr-FR">
                  <a:solidFill>
                    <a:srgbClr val="4D4D4D"/>
                  </a:solidFill>
                </a:endParaRPr>
              </a:p>
            </p:txBody>
          </p:sp>
          <p:sp>
            <p:nvSpPr>
              <p:cNvPr id="49" name="Freeform: Shape 5124">
                <a:extLst>
                  <a:ext uri="{FF2B5EF4-FFF2-40B4-BE49-F238E27FC236}">
                    <a16:creationId xmlns:a16="http://schemas.microsoft.com/office/drawing/2014/main" id="{BD9E3756-024F-43F8-B01D-6D663E0332CE}"/>
                  </a:ext>
                </a:extLst>
              </p:cNvPr>
              <p:cNvSpPr/>
              <p:nvPr/>
            </p:nvSpPr>
            <p:spPr>
              <a:xfrm>
                <a:off x="9369745" y="5794938"/>
                <a:ext cx="9525" cy="76200"/>
              </a:xfrm>
              <a:custGeom>
                <a:avLst/>
                <a:gdLst>
                  <a:gd name="connsiteX0" fmla="*/ 7123 w 9525"/>
                  <a:gd name="connsiteY0" fmla="*/ 7123 h 76200"/>
                  <a:gd name="connsiteX1" fmla="*/ 7123 w 9525"/>
                  <a:gd name="connsiteY1" fmla="*/ 74370 h 76200"/>
                  <a:gd name="connsiteX2" fmla="*/ 8609 w 9525"/>
                  <a:gd name="connsiteY2" fmla="*/ 74370 h 76200"/>
                </a:gdLst>
                <a:ahLst/>
                <a:cxnLst>
                  <a:cxn ang="0">
                    <a:pos x="connsiteX0" y="connsiteY0"/>
                  </a:cxn>
                  <a:cxn ang="0">
                    <a:pos x="connsiteX1" y="connsiteY1"/>
                  </a:cxn>
                  <a:cxn ang="0">
                    <a:pos x="connsiteX2" y="connsiteY2"/>
                  </a:cxn>
                </a:cxnLst>
                <a:rect l="l" t="t" r="r" b="b"/>
                <a:pathLst>
                  <a:path w="9525" h="76200">
                    <a:moveTo>
                      <a:pt x="7123" y="7123"/>
                    </a:moveTo>
                    <a:lnTo>
                      <a:pt x="7123" y="74370"/>
                    </a:lnTo>
                    <a:lnTo>
                      <a:pt x="8609" y="74370"/>
                    </a:lnTo>
                  </a:path>
                </a:pathLst>
              </a:custGeom>
              <a:ln w="25400">
                <a:solidFill>
                  <a:srgbClr val="B2C0D8"/>
                </a:solidFill>
              </a:ln>
            </p:spPr>
            <p:style>
              <a:lnRef idx="1">
                <a:schemeClr val="accent1"/>
              </a:lnRef>
              <a:fillRef idx="0">
                <a:schemeClr val="accent1"/>
              </a:fillRef>
              <a:effectRef idx="0">
                <a:schemeClr val="accent1"/>
              </a:effectRef>
              <a:fontRef idx="minor">
                <a:schemeClr val="tx1"/>
              </a:fontRef>
            </p:style>
            <p:txBody>
              <a:bodyPr rtlCol="0" anchor="ctr"/>
              <a:lstStyle/>
              <a:p>
                <a:pPr fontAlgn="auto">
                  <a:spcBef>
                    <a:spcPts val="0"/>
                  </a:spcBef>
                  <a:spcAft>
                    <a:spcPts val="0"/>
                  </a:spcAft>
                </a:pPr>
                <a:endParaRPr lang="fr-FR">
                  <a:solidFill>
                    <a:srgbClr val="4D4D4D"/>
                  </a:solidFill>
                </a:endParaRPr>
              </a:p>
            </p:txBody>
          </p:sp>
          <p:sp>
            <p:nvSpPr>
              <p:cNvPr id="50" name="Freeform: Shape 5125">
                <a:extLst>
                  <a:ext uri="{FF2B5EF4-FFF2-40B4-BE49-F238E27FC236}">
                    <a16:creationId xmlns:a16="http://schemas.microsoft.com/office/drawing/2014/main" id="{139F5D64-A720-48EC-B41F-6879F202A57D}"/>
                  </a:ext>
                </a:extLst>
              </p:cNvPr>
              <p:cNvSpPr/>
              <p:nvPr/>
            </p:nvSpPr>
            <p:spPr>
              <a:xfrm>
                <a:off x="5075151" y="2054003"/>
                <a:ext cx="5997923" cy="4156658"/>
              </a:xfrm>
              <a:custGeom>
                <a:avLst/>
                <a:gdLst>
                  <a:gd name="connsiteX0" fmla="*/ 5968296 w 5972175"/>
                  <a:gd name="connsiteY0" fmla="*/ 4177456 h 4181475"/>
                  <a:gd name="connsiteX1" fmla="*/ 5415341 w 5972175"/>
                  <a:gd name="connsiteY1" fmla="*/ 4177456 h 4181475"/>
                  <a:gd name="connsiteX2" fmla="*/ 5415341 w 5972175"/>
                  <a:gd name="connsiteY2" fmla="*/ 4045458 h 4181475"/>
                  <a:gd name="connsiteX3" fmla="*/ 5358268 w 5972175"/>
                  <a:gd name="connsiteY3" fmla="*/ 4045458 h 4181475"/>
                  <a:gd name="connsiteX4" fmla="*/ 5358268 w 5972175"/>
                  <a:gd name="connsiteY4" fmla="*/ 3906327 h 4181475"/>
                  <a:gd name="connsiteX5" fmla="*/ 5311891 w 5972175"/>
                  <a:gd name="connsiteY5" fmla="*/ 3906327 h 4181475"/>
                  <a:gd name="connsiteX6" fmla="*/ 5311891 w 5972175"/>
                  <a:gd name="connsiteY6" fmla="*/ 3781473 h 4181475"/>
                  <a:gd name="connsiteX7" fmla="*/ 3966979 w 5972175"/>
                  <a:gd name="connsiteY7" fmla="*/ 3781473 h 4181475"/>
                  <a:gd name="connsiteX8" fmla="*/ 3966979 w 5972175"/>
                  <a:gd name="connsiteY8" fmla="*/ 3663744 h 4181475"/>
                  <a:gd name="connsiteX9" fmla="*/ 3888494 w 5972175"/>
                  <a:gd name="connsiteY9" fmla="*/ 3663744 h 4181475"/>
                  <a:gd name="connsiteX10" fmla="*/ 3888494 w 5972175"/>
                  <a:gd name="connsiteY10" fmla="*/ 3542453 h 4181475"/>
                  <a:gd name="connsiteX11" fmla="*/ 3688716 w 5972175"/>
                  <a:gd name="connsiteY11" fmla="*/ 3542453 h 4181475"/>
                  <a:gd name="connsiteX12" fmla="*/ 3688716 w 5972175"/>
                  <a:gd name="connsiteY12" fmla="*/ 3435429 h 4181475"/>
                  <a:gd name="connsiteX13" fmla="*/ 3196417 w 5972175"/>
                  <a:gd name="connsiteY13" fmla="*/ 3435429 h 4181475"/>
                  <a:gd name="connsiteX14" fmla="*/ 3196417 w 5972175"/>
                  <a:gd name="connsiteY14" fmla="*/ 3310566 h 4181475"/>
                  <a:gd name="connsiteX15" fmla="*/ 3142905 w 5972175"/>
                  <a:gd name="connsiteY15" fmla="*/ 3310566 h 4181475"/>
                  <a:gd name="connsiteX16" fmla="*/ 3142905 w 5972175"/>
                  <a:gd name="connsiteY16" fmla="*/ 3203553 h 4181475"/>
                  <a:gd name="connsiteX17" fmla="*/ 2839667 w 5972175"/>
                  <a:gd name="connsiteY17" fmla="*/ 3203553 h 4181475"/>
                  <a:gd name="connsiteX18" fmla="*/ 2839667 w 5972175"/>
                  <a:gd name="connsiteY18" fmla="*/ 3089396 h 4181475"/>
                  <a:gd name="connsiteX19" fmla="*/ 2561413 w 5972175"/>
                  <a:gd name="connsiteY19" fmla="*/ 3089396 h 4181475"/>
                  <a:gd name="connsiteX20" fmla="*/ 2561413 w 5972175"/>
                  <a:gd name="connsiteY20" fmla="*/ 2985935 h 4181475"/>
                  <a:gd name="connsiteX21" fmla="*/ 2115491 w 5972175"/>
                  <a:gd name="connsiteY21" fmla="*/ 2985935 h 4181475"/>
                  <a:gd name="connsiteX22" fmla="*/ 2115491 w 5972175"/>
                  <a:gd name="connsiteY22" fmla="*/ 2853938 h 4181475"/>
                  <a:gd name="connsiteX23" fmla="*/ 2040567 w 5972175"/>
                  <a:gd name="connsiteY23" fmla="*/ 2853938 h 4181475"/>
                  <a:gd name="connsiteX24" fmla="*/ 2040567 w 5972175"/>
                  <a:gd name="connsiteY24" fmla="*/ 2625624 h 4181475"/>
                  <a:gd name="connsiteX25" fmla="*/ 1926410 w 5972175"/>
                  <a:gd name="connsiteY25" fmla="*/ 2625624 h 4181475"/>
                  <a:gd name="connsiteX26" fmla="*/ 1926410 w 5972175"/>
                  <a:gd name="connsiteY26" fmla="*/ 2518601 h 4181475"/>
                  <a:gd name="connsiteX27" fmla="*/ 1872899 w 5972175"/>
                  <a:gd name="connsiteY27" fmla="*/ 2518601 h 4181475"/>
                  <a:gd name="connsiteX28" fmla="*/ 1872899 w 5972175"/>
                  <a:gd name="connsiteY28" fmla="*/ 2400881 h 4181475"/>
                  <a:gd name="connsiteX29" fmla="*/ 1723070 w 5972175"/>
                  <a:gd name="connsiteY29" fmla="*/ 2400881 h 4181475"/>
                  <a:gd name="connsiteX30" fmla="*/ 1723070 w 5972175"/>
                  <a:gd name="connsiteY30" fmla="*/ 2290286 h 4181475"/>
                  <a:gd name="connsiteX31" fmla="*/ 1605341 w 5972175"/>
                  <a:gd name="connsiteY31" fmla="*/ 2290286 h 4181475"/>
                  <a:gd name="connsiteX32" fmla="*/ 1605341 w 5972175"/>
                  <a:gd name="connsiteY32" fmla="*/ 2161861 h 4181475"/>
                  <a:gd name="connsiteX33" fmla="*/ 1459085 w 5972175"/>
                  <a:gd name="connsiteY33" fmla="*/ 2161861 h 4181475"/>
                  <a:gd name="connsiteX34" fmla="*/ 1459085 w 5972175"/>
                  <a:gd name="connsiteY34" fmla="*/ 2051275 h 4181475"/>
                  <a:gd name="connsiteX35" fmla="*/ 1355624 w 5972175"/>
                  <a:gd name="connsiteY35" fmla="*/ 2051275 h 4181475"/>
                  <a:gd name="connsiteX36" fmla="*/ 1355624 w 5972175"/>
                  <a:gd name="connsiteY36" fmla="*/ 1940681 h 4181475"/>
                  <a:gd name="connsiteX37" fmla="*/ 1084505 w 5972175"/>
                  <a:gd name="connsiteY37" fmla="*/ 1940681 h 4181475"/>
                  <a:gd name="connsiteX38" fmla="*/ 1084505 w 5972175"/>
                  <a:gd name="connsiteY38" fmla="*/ 1826524 h 4181475"/>
                  <a:gd name="connsiteX39" fmla="*/ 1009591 w 5972175"/>
                  <a:gd name="connsiteY39" fmla="*/ 1826524 h 4181475"/>
                  <a:gd name="connsiteX40" fmla="*/ 1009591 w 5972175"/>
                  <a:gd name="connsiteY40" fmla="*/ 1712366 h 4181475"/>
                  <a:gd name="connsiteX41" fmla="*/ 966776 w 5972175"/>
                  <a:gd name="connsiteY41" fmla="*/ 1712366 h 4181475"/>
                  <a:gd name="connsiteX42" fmla="*/ 966776 w 5972175"/>
                  <a:gd name="connsiteY42" fmla="*/ 1608915 h 4181475"/>
                  <a:gd name="connsiteX43" fmla="*/ 966776 w 5972175"/>
                  <a:gd name="connsiteY43" fmla="*/ 1608915 h 4181475"/>
                  <a:gd name="connsiteX44" fmla="*/ 966776 w 5972175"/>
                  <a:gd name="connsiteY44" fmla="*/ 1608915 h 4181475"/>
                  <a:gd name="connsiteX45" fmla="*/ 973910 w 5972175"/>
                  <a:gd name="connsiteY45" fmla="*/ 1608915 h 4181475"/>
                  <a:gd name="connsiteX46" fmla="*/ 973910 w 5972175"/>
                  <a:gd name="connsiteY46" fmla="*/ 1491186 h 4181475"/>
                  <a:gd name="connsiteX47" fmla="*/ 948945 w 5972175"/>
                  <a:gd name="connsiteY47" fmla="*/ 1491186 h 4181475"/>
                  <a:gd name="connsiteX48" fmla="*/ 948945 w 5972175"/>
                  <a:gd name="connsiteY48" fmla="*/ 1030996 h 4181475"/>
                  <a:gd name="connsiteX49" fmla="*/ 909702 w 5972175"/>
                  <a:gd name="connsiteY49" fmla="*/ 1030996 h 4181475"/>
                  <a:gd name="connsiteX50" fmla="*/ 909702 w 5972175"/>
                  <a:gd name="connsiteY50" fmla="*/ 784840 h 4181475"/>
                  <a:gd name="connsiteX51" fmla="*/ 845486 w 5972175"/>
                  <a:gd name="connsiteY51" fmla="*/ 784840 h 4181475"/>
                  <a:gd name="connsiteX52" fmla="*/ 845486 w 5972175"/>
                  <a:gd name="connsiteY52" fmla="*/ 699223 h 4181475"/>
                  <a:gd name="connsiteX53" fmla="*/ 802677 w 5972175"/>
                  <a:gd name="connsiteY53" fmla="*/ 699223 h 4181475"/>
                  <a:gd name="connsiteX54" fmla="*/ 802677 w 5972175"/>
                  <a:gd name="connsiteY54" fmla="*/ 577930 h 4181475"/>
                  <a:gd name="connsiteX55" fmla="*/ 702790 w 5972175"/>
                  <a:gd name="connsiteY55" fmla="*/ 577930 h 4181475"/>
                  <a:gd name="connsiteX56" fmla="*/ 702790 w 5972175"/>
                  <a:gd name="connsiteY56" fmla="*/ 346048 h 4181475"/>
                  <a:gd name="connsiteX57" fmla="*/ 692087 w 5972175"/>
                  <a:gd name="connsiteY57" fmla="*/ 346048 h 4181475"/>
                  <a:gd name="connsiteX58" fmla="*/ 692087 w 5972175"/>
                  <a:gd name="connsiteY58" fmla="*/ 231891 h 4181475"/>
                  <a:gd name="connsiteX59" fmla="*/ 413830 w 5972175"/>
                  <a:gd name="connsiteY59" fmla="*/ 231891 h 4181475"/>
                  <a:gd name="connsiteX60" fmla="*/ 413830 w 5972175"/>
                  <a:gd name="connsiteY60" fmla="*/ 128436 h 4181475"/>
                  <a:gd name="connsiteX61" fmla="*/ 7144 w 5972175"/>
                  <a:gd name="connsiteY61" fmla="*/ 128436 h 4181475"/>
                  <a:gd name="connsiteX62" fmla="*/ 7144 w 5972175"/>
                  <a:gd name="connsiteY62" fmla="*/ 7144 h 418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972175" h="4181475">
                    <a:moveTo>
                      <a:pt x="5968296" y="4177456"/>
                    </a:moveTo>
                    <a:lnTo>
                      <a:pt x="5415341" y="4177456"/>
                    </a:lnTo>
                    <a:lnTo>
                      <a:pt x="5415341" y="4045458"/>
                    </a:lnTo>
                    <a:lnTo>
                      <a:pt x="5358268" y="4045458"/>
                    </a:lnTo>
                    <a:lnTo>
                      <a:pt x="5358268" y="3906327"/>
                    </a:lnTo>
                    <a:lnTo>
                      <a:pt x="5311891" y="3906327"/>
                    </a:lnTo>
                    <a:lnTo>
                      <a:pt x="5311891" y="3781473"/>
                    </a:lnTo>
                    <a:lnTo>
                      <a:pt x="3966979" y="3781473"/>
                    </a:lnTo>
                    <a:lnTo>
                      <a:pt x="3966979" y="3663744"/>
                    </a:lnTo>
                    <a:lnTo>
                      <a:pt x="3888494" y="3663744"/>
                    </a:lnTo>
                    <a:lnTo>
                      <a:pt x="3888494" y="3542453"/>
                    </a:lnTo>
                    <a:lnTo>
                      <a:pt x="3688716" y="3542453"/>
                    </a:lnTo>
                    <a:lnTo>
                      <a:pt x="3688716" y="3435429"/>
                    </a:lnTo>
                    <a:lnTo>
                      <a:pt x="3196417" y="3435429"/>
                    </a:lnTo>
                    <a:lnTo>
                      <a:pt x="3196417" y="3310566"/>
                    </a:lnTo>
                    <a:lnTo>
                      <a:pt x="3142905" y="3310566"/>
                    </a:lnTo>
                    <a:lnTo>
                      <a:pt x="3142905" y="3203553"/>
                    </a:lnTo>
                    <a:lnTo>
                      <a:pt x="2839667" y="3203553"/>
                    </a:lnTo>
                    <a:lnTo>
                      <a:pt x="2839667" y="3089396"/>
                    </a:lnTo>
                    <a:lnTo>
                      <a:pt x="2561413" y="3089396"/>
                    </a:lnTo>
                    <a:lnTo>
                      <a:pt x="2561413" y="2985935"/>
                    </a:lnTo>
                    <a:lnTo>
                      <a:pt x="2115491" y="2985935"/>
                    </a:lnTo>
                    <a:lnTo>
                      <a:pt x="2115491" y="2853938"/>
                    </a:lnTo>
                    <a:lnTo>
                      <a:pt x="2040567" y="2853938"/>
                    </a:lnTo>
                    <a:lnTo>
                      <a:pt x="2040567" y="2625624"/>
                    </a:lnTo>
                    <a:lnTo>
                      <a:pt x="1926410" y="2625624"/>
                    </a:lnTo>
                    <a:lnTo>
                      <a:pt x="1926410" y="2518601"/>
                    </a:lnTo>
                    <a:lnTo>
                      <a:pt x="1872899" y="2518601"/>
                    </a:lnTo>
                    <a:lnTo>
                      <a:pt x="1872899" y="2400881"/>
                    </a:lnTo>
                    <a:lnTo>
                      <a:pt x="1723070" y="2400881"/>
                    </a:lnTo>
                    <a:lnTo>
                      <a:pt x="1723070" y="2290286"/>
                    </a:lnTo>
                    <a:lnTo>
                      <a:pt x="1605341" y="2290286"/>
                    </a:lnTo>
                    <a:lnTo>
                      <a:pt x="1605341" y="2161861"/>
                    </a:lnTo>
                    <a:lnTo>
                      <a:pt x="1459085" y="2161861"/>
                    </a:lnTo>
                    <a:lnTo>
                      <a:pt x="1459085" y="2051275"/>
                    </a:lnTo>
                    <a:lnTo>
                      <a:pt x="1355624" y="2051275"/>
                    </a:lnTo>
                    <a:lnTo>
                      <a:pt x="1355624" y="1940681"/>
                    </a:lnTo>
                    <a:lnTo>
                      <a:pt x="1084505" y="1940681"/>
                    </a:lnTo>
                    <a:lnTo>
                      <a:pt x="1084505" y="1826524"/>
                    </a:lnTo>
                    <a:lnTo>
                      <a:pt x="1009591" y="1826524"/>
                    </a:lnTo>
                    <a:lnTo>
                      <a:pt x="1009591" y="1712366"/>
                    </a:lnTo>
                    <a:lnTo>
                      <a:pt x="966776" y="1712366"/>
                    </a:lnTo>
                    <a:lnTo>
                      <a:pt x="966776" y="1608915"/>
                    </a:lnTo>
                    <a:lnTo>
                      <a:pt x="966776" y="1608915"/>
                    </a:lnTo>
                    <a:lnTo>
                      <a:pt x="966776" y="1608915"/>
                    </a:lnTo>
                    <a:lnTo>
                      <a:pt x="973910" y="1608915"/>
                    </a:lnTo>
                    <a:lnTo>
                      <a:pt x="973910" y="1491186"/>
                    </a:lnTo>
                    <a:lnTo>
                      <a:pt x="948945" y="1491186"/>
                    </a:lnTo>
                    <a:lnTo>
                      <a:pt x="948945" y="1030996"/>
                    </a:lnTo>
                    <a:lnTo>
                      <a:pt x="909702" y="1030996"/>
                    </a:lnTo>
                    <a:lnTo>
                      <a:pt x="909702" y="784840"/>
                    </a:lnTo>
                    <a:lnTo>
                      <a:pt x="845486" y="784840"/>
                    </a:lnTo>
                    <a:lnTo>
                      <a:pt x="845486" y="699223"/>
                    </a:lnTo>
                    <a:lnTo>
                      <a:pt x="802677" y="699223"/>
                    </a:lnTo>
                    <a:lnTo>
                      <a:pt x="802677" y="577930"/>
                    </a:lnTo>
                    <a:lnTo>
                      <a:pt x="702790" y="577930"/>
                    </a:lnTo>
                    <a:lnTo>
                      <a:pt x="702790" y="346048"/>
                    </a:lnTo>
                    <a:lnTo>
                      <a:pt x="692087" y="346048"/>
                    </a:lnTo>
                    <a:lnTo>
                      <a:pt x="692087" y="231891"/>
                    </a:lnTo>
                    <a:lnTo>
                      <a:pt x="413830" y="231891"/>
                    </a:lnTo>
                    <a:lnTo>
                      <a:pt x="413830" y="128436"/>
                    </a:lnTo>
                    <a:lnTo>
                      <a:pt x="7144" y="128436"/>
                    </a:lnTo>
                    <a:lnTo>
                      <a:pt x="7144" y="7144"/>
                    </a:lnTo>
                  </a:path>
                </a:pathLst>
              </a:custGeom>
              <a:ln w="25400">
                <a:solidFill>
                  <a:srgbClr val="B2C0D8"/>
                </a:solidFill>
              </a:ln>
            </p:spPr>
            <p:style>
              <a:lnRef idx="1">
                <a:schemeClr val="accent1"/>
              </a:lnRef>
              <a:fillRef idx="0">
                <a:schemeClr val="accent1"/>
              </a:fillRef>
              <a:effectRef idx="0">
                <a:schemeClr val="accent1"/>
              </a:effectRef>
              <a:fontRef idx="minor">
                <a:schemeClr val="tx1"/>
              </a:fontRef>
            </p:style>
            <p:txBody>
              <a:bodyPr rtlCol="0" anchor="ctr"/>
              <a:lstStyle/>
              <a:p>
                <a:pPr fontAlgn="auto">
                  <a:spcBef>
                    <a:spcPts val="0"/>
                  </a:spcBef>
                  <a:spcAft>
                    <a:spcPts val="0"/>
                  </a:spcAft>
                </a:pPr>
                <a:endParaRPr lang="fr-FR">
                  <a:solidFill>
                    <a:srgbClr val="4D4D4D"/>
                  </a:solidFill>
                </a:endParaRPr>
              </a:p>
            </p:txBody>
          </p:sp>
          <p:sp>
            <p:nvSpPr>
              <p:cNvPr id="51" name="Freeform: Shape 5126">
                <a:extLst>
                  <a:ext uri="{FF2B5EF4-FFF2-40B4-BE49-F238E27FC236}">
                    <a16:creationId xmlns:a16="http://schemas.microsoft.com/office/drawing/2014/main" id="{226440BA-140F-4A81-9073-E3C7FF0D03A5}"/>
                  </a:ext>
                </a:extLst>
              </p:cNvPr>
              <p:cNvSpPr/>
              <p:nvPr/>
            </p:nvSpPr>
            <p:spPr>
              <a:xfrm>
                <a:off x="4993101" y="2054003"/>
                <a:ext cx="95250" cy="9525"/>
              </a:xfrm>
              <a:custGeom>
                <a:avLst/>
                <a:gdLst>
                  <a:gd name="connsiteX0" fmla="*/ 89194 w 95250"/>
                  <a:gd name="connsiteY0" fmla="*/ 7144 h 9525"/>
                  <a:gd name="connsiteX1" fmla="*/ 7144 w 95250"/>
                  <a:gd name="connsiteY1" fmla="*/ 7144 h 9525"/>
                </a:gdLst>
                <a:ahLst/>
                <a:cxnLst>
                  <a:cxn ang="0">
                    <a:pos x="connsiteX0" y="connsiteY0"/>
                  </a:cxn>
                  <a:cxn ang="0">
                    <a:pos x="connsiteX1" y="connsiteY1"/>
                  </a:cxn>
                </a:cxnLst>
                <a:rect l="l" t="t" r="r" b="b"/>
                <a:pathLst>
                  <a:path w="95250" h="9525">
                    <a:moveTo>
                      <a:pt x="89194" y="7144"/>
                    </a:moveTo>
                    <a:lnTo>
                      <a:pt x="7144" y="7144"/>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pPr fontAlgn="auto">
                  <a:spcBef>
                    <a:spcPts val="0"/>
                  </a:spcBef>
                  <a:spcAft>
                    <a:spcPts val="0"/>
                  </a:spcAft>
                </a:pPr>
                <a:endParaRPr lang="fr-FR">
                  <a:solidFill>
                    <a:srgbClr val="4D4D4D"/>
                  </a:solidFill>
                </a:endParaRPr>
              </a:p>
            </p:txBody>
          </p:sp>
        </p:grpSp>
      </p:grpSp>
      <p:graphicFrame>
        <p:nvGraphicFramePr>
          <p:cNvPr id="67" name="Group 88">
            <a:extLst>
              <a:ext uri="{FF2B5EF4-FFF2-40B4-BE49-F238E27FC236}">
                <a16:creationId xmlns:a16="http://schemas.microsoft.com/office/drawing/2014/main" id="{C2B9FEF0-0530-4B9D-A4AA-FD3B97210827}"/>
              </a:ext>
            </a:extLst>
          </p:cNvPr>
          <p:cNvGraphicFramePr>
            <a:graphicFrameLocks noGrp="1"/>
          </p:cNvGraphicFramePr>
          <p:nvPr>
            <p:extLst>
              <p:ext uri="{D42A27DB-BD31-4B8C-83A1-F6EECF244321}">
                <p14:modId xmlns:p14="http://schemas.microsoft.com/office/powerpoint/2010/main" val="685280767"/>
              </p:ext>
            </p:extLst>
          </p:nvPr>
        </p:nvGraphicFramePr>
        <p:xfrm>
          <a:off x="1524520" y="1770424"/>
          <a:ext cx="3053547" cy="1005805"/>
        </p:xfrm>
        <a:graphic>
          <a:graphicData uri="http://schemas.openxmlformats.org/drawingml/2006/table">
            <a:tbl>
              <a:tblPr firstRow="1" bandRow="1">
                <a:tableStyleId>{69012ECD-51FC-41F1-AA8D-1B2483CD663E}</a:tableStyleId>
              </a:tblPr>
              <a:tblGrid>
                <a:gridCol w="1338601">
                  <a:extLst>
                    <a:ext uri="{9D8B030D-6E8A-4147-A177-3AD203B41FA5}">
                      <a16:colId xmlns:a16="http://schemas.microsoft.com/office/drawing/2014/main" val="20001"/>
                    </a:ext>
                  </a:extLst>
                </a:gridCol>
                <a:gridCol w="986041">
                  <a:extLst>
                    <a:ext uri="{9D8B030D-6E8A-4147-A177-3AD203B41FA5}">
                      <a16:colId xmlns:a16="http://schemas.microsoft.com/office/drawing/2014/main" val="20002"/>
                    </a:ext>
                  </a:extLst>
                </a:gridCol>
                <a:gridCol w="728905">
                  <a:extLst>
                    <a:ext uri="{9D8B030D-6E8A-4147-A177-3AD203B41FA5}">
                      <a16:colId xmlns:a16="http://schemas.microsoft.com/office/drawing/2014/main" val="20003"/>
                    </a:ext>
                  </a:extLst>
                </a:gridCol>
              </a:tblGrid>
              <a:tr h="38858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950" u="none" strike="noStrike" cap="none" normalizeH="0" baseline="0" dirty="0" err="1">
                          <a:ln>
                            <a:noFill/>
                          </a:ln>
                          <a:solidFill>
                            <a:srgbClr val="4D4D4D"/>
                          </a:solidFill>
                          <a:effectLst/>
                          <a:latin typeface="+mn-lt"/>
                        </a:rPr>
                        <a:t>Médiane</a:t>
                      </a:r>
                      <a:r>
                        <a:rPr kumimoji="0" lang="en-GB" sz="950" u="none" strike="noStrike" cap="none" normalizeH="0" baseline="0" dirty="0">
                          <a:ln>
                            <a:noFill/>
                          </a:ln>
                          <a:solidFill>
                            <a:srgbClr val="4D4D4D"/>
                          </a:solidFill>
                          <a:effectLst/>
                          <a:latin typeface="+mn-lt"/>
                        </a:rPr>
                        <a:t> de </a:t>
                      </a:r>
                      <a:br>
                        <a:rPr kumimoji="0" lang="en-GB" sz="950" u="none" strike="noStrike" cap="none" normalizeH="0" baseline="0" dirty="0">
                          <a:ln>
                            <a:noFill/>
                          </a:ln>
                          <a:solidFill>
                            <a:srgbClr val="4D4D4D"/>
                          </a:solidFill>
                          <a:effectLst/>
                          <a:latin typeface="+mn-lt"/>
                        </a:rPr>
                      </a:br>
                      <a:r>
                        <a:rPr kumimoji="0" lang="en-GB" sz="950" u="none" strike="noStrike" cap="none" normalizeH="0" baseline="0" dirty="0" err="1">
                          <a:ln>
                            <a:noFill/>
                          </a:ln>
                          <a:solidFill>
                            <a:srgbClr val="4D4D4D"/>
                          </a:solidFill>
                          <a:effectLst/>
                          <a:latin typeface="+mn-lt"/>
                        </a:rPr>
                        <a:t>suivi</a:t>
                      </a:r>
                      <a:r>
                        <a:rPr kumimoji="0" lang="en-GB" sz="950" u="none" strike="noStrike" cap="none" normalizeH="0" baseline="0" dirty="0">
                          <a:ln>
                            <a:noFill/>
                          </a:ln>
                          <a:solidFill>
                            <a:srgbClr val="4D4D4D"/>
                          </a:solidFill>
                          <a:effectLst/>
                          <a:latin typeface="+mn-lt"/>
                        </a:rPr>
                        <a:t> = 27,4 </a:t>
                      </a:r>
                      <a:r>
                        <a:rPr kumimoji="0" lang="en-GB" sz="950" u="none" strike="noStrike" cap="none" normalizeH="0" baseline="0" dirty="0" err="1">
                          <a:ln>
                            <a:noFill/>
                          </a:ln>
                          <a:solidFill>
                            <a:srgbClr val="4D4D4D"/>
                          </a:solidFill>
                          <a:effectLst/>
                          <a:latin typeface="+mn-lt"/>
                        </a:rPr>
                        <a:t>mois</a:t>
                      </a:r>
                      <a:endParaRPr kumimoji="0" lang="en-GB" sz="950" b="1" i="0" u="none" strike="noStrike" cap="none" normalizeH="0" baseline="0" dirty="0">
                        <a:ln>
                          <a:noFill/>
                        </a:ln>
                        <a:solidFill>
                          <a:srgbClr val="4D4D4D"/>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950" u="none" strike="noStrike" cap="none" normalizeH="0" baseline="0" dirty="0">
                          <a:ln>
                            <a:noFill/>
                          </a:ln>
                          <a:solidFill>
                            <a:srgbClr val="4D4D4D"/>
                          </a:solidFill>
                          <a:effectLst/>
                          <a:latin typeface="+mn-lt"/>
                        </a:rPr>
                        <a:t>CAPTEM</a:t>
                      </a:r>
                      <a:br>
                        <a:rPr kumimoji="0" lang="en-GB" sz="950" u="none" strike="noStrike" cap="none" normalizeH="0" baseline="0" dirty="0">
                          <a:ln>
                            <a:noFill/>
                          </a:ln>
                          <a:solidFill>
                            <a:srgbClr val="4D4D4D"/>
                          </a:solidFill>
                          <a:effectLst/>
                          <a:latin typeface="+mn-lt"/>
                        </a:rPr>
                      </a:br>
                      <a:r>
                        <a:rPr kumimoji="0" lang="en-GB" sz="950" u="none" strike="noStrike" cap="none" normalizeH="0" baseline="0" dirty="0">
                          <a:ln>
                            <a:noFill/>
                          </a:ln>
                          <a:solidFill>
                            <a:srgbClr val="4D4D4D"/>
                          </a:solidFill>
                          <a:effectLst/>
                          <a:latin typeface="+mn-lt"/>
                        </a:rPr>
                        <a:t>(</a:t>
                      </a:r>
                      <a:r>
                        <a:rPr kumimoji="0" lang="en-GB" sz="950" b="1" i="0" u="none" strike="noStrike" cap="none" normalizeH="0" baseline="0" dirty="0">
                          <a:ln>
                            <a:noFill/>
                          </a:ln>
                          <a:solidFill>
                            <a:srgbClr val="4D4D4D"/>
                          </a:solidFill>
                          <a:effectLst/>
                          <a:latin typeface="+mn-lt"/>
                          <a:cs typeface="Arial" charset="0"/>
                        </a:rPr>
                        <a:t>n=42)</a:t>
                      </a:r>
                      <a:endParaRPr kumimoji="0" lang="en-GB" sz="950" i="0" u="none" strike="noStrike" cap="none" normalizeH="0" baseline="0" dirty="0">
                        <a:ln>
                          <a:noFill/>
                        </a:ln>
                        <a:solidFill>
                          <a:srgbClr val="4D4D4D"/>
                        </a:solidFill>
                        <a:effectLst/>
                        <a:latin typeface="+mn-lt"/>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950" u="none" strike="noStrike" cap="none" normalizeH="0" baseline="0" dirty="0">
                          <a:ln>
                            <a:noFill/>
                          </a:ln>
                          <a:solidFill>
                            <a:srgbClr val="4D4D4D"/>
                          </a:solidFill>
                          <a:effectLst/>
                          <a:latin typeface="+mn-lt"/>
                        </a:rPr>
                        <a:t>FOLFIRI</a:t>
                      </a:r>
                      <a:br>
                        <a:rPr kumimoji="0" lang="en-GB" sz="950" u="none" strike="noStrike" cap="none" normalizeH="0" baseline="0" dirty="0">
                          <a:ln>
                            <a:noFill/>
                          </a:ln>
                          <a:solidFill>
                            <a:srgbClr val="4D4D4D"/>
                          </a:solidFill>
                          <a:effectLst/>
                          <a:latin typeface="+mn-lt"/>
                        </a:rPr>
                      </a:br>
                      <a:r>
                        <a:rPr kumimoji="0" lang="en-GB" sz="950" u="none" strike="noStrike" cap="none" normalizeH="0" baseline="0" dirty="0">
                          <a:ln>
                            <a:noFill/>
                          </a:ln>
                          <a:solidFill>
                            <a:srgbClr val="4D4D4D"/>
                          </a:solidFill>
                          <a:effectLst/>
                          <a:latin typeface="+mn-lt"/>
                        </a:rPr>
                        <a:t>(</a:t>
                      </a:r>
                      <a:r>
                        <a:rPr kumimoji="0" lang="en-GB" sz="950" i="0" u="none" strike="noStrike" cap="none" normalizeH="0" baseline="0" dirty="0">
                          <a:ln>
                            <a:noFill/>
                          </a:ln>
                          <a:solidFill>
                            <a:srgbClr val="4D4D4D"/>
                          </a:solidFill>
                          <a:effectLst/>
                          <a:latin typeface="+mn-lt"/>
                        </a:rPr>
                        <a:t>n=41)</a:t>
                      </a:r>
                      <a:endParaRPr kumimoji="0" lang="en-GB" sz="950" b="1" i="0" u="none" strike="noStrike" cap="none" normalizeH="0" baseline="0" dirty="0">
                        <a:ln>
                          <a:noFill/>
                        </a:ln>
                        <a:solidFill>
                          <a:srgbClr val="4D4D4D"/>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1989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950" u="none" strike="noStrike" cap="none" normalizeH="0" baseline="0" dirty="0" err="1">
                          <a:ln>
                            <a:noFill/>
                          </a:ln>
                          <a:solidFill>
                            <a:srgbClr val="4D4D4D"/>
                          </a:solidFill>
                          <a:effectLst/>
                          <a:latin typeface="+mn-lt"/>
                        </a:rPr>
                        <a:t>SSPm</a:t>
                      </a:r>
                      <a:r>
                        <a:rPr kumimoji="0" lang="en-GB" sz="950" u="none" strike="noStrike" cap="none" normalizeH="0" baseline="0" dirty="0">
                          <a:ln>
                            <a:noFill/>
                          </a:ln>
                          <a:solidFill>
                            <a:srgbClr val="4D4D4D"/>
                          </a:solidFill>
                          <a:effectLst/>
                          <a:latin typeface="+mn-lt"/>
                        </a:rPr>
                        <a:t>, </a:t>
                      </a:r>
                      <a:r>
                        <a:rPr kumimoji="0" lang="en-GB" sz="950" u="none" strike="noStrike" cap="none" normalizeH="0" baseline="0" dirty="0" err="1">
                          <a:ln>
                            <a:noFill/>
                          </a:ln>
                          <a:solidFill>
                            <a:srgbClr val="4D4D4D"/>
                          </a:solidFill>
                          <a:effectLst/>
                          <a:latin typeface="+mn-lt"/>
                        </a:rPr>
                        <a:t>mois</a:t>
                      </a:r>
                      <a:endParaRPr kumimoji="0" lang="en-GB" sz="95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950" u="none" strike="noStrike" cap="none" normalizeH="0" baseline="0" dirty="0">
                          <a:ln>
                            <a:noFill/>
                          </a:ln>
                          <a:solidFill>
                            <a:srgbClr val="B60D27"/>
                          </a:solidFill>
                          <a:effectLst/>
                          <a:latin typeface="+mn-lt"/>
                        </a:rPr>
                        <a:t>3,5</a:t>
                      </a:r>
                      <a:endParaRPr kumimoji="0" lang="en-GB" sz="950" b="0" i="0" u="none" strike="noStrike" cap="none" normalizeH="0" baseline="0" dirty="0">
                        <a:ln>
                          <a:noFill/>
                        </a:ln>
                        <a:solidFill>
                          <a:srgbClr val="B60D27"/>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950" u="none" strike="noStrike" cap="none" normalizeH="0" baseline="0" dirty="0">
                          <a:ln>
                            <a:noFill/>
                          </a:ln>
                          <a:solidFill>
                            <a:srgbClr val="B2C0D8"/>
                          </a:solidFill>
                          <a:effectLst/>
                          <a:latin typeface="+mn-lt"/>
                        </a:rPr>
                        <a:t>3,7</a:t>
                      </a:r>
                      <a:endParaRPr kumimoji="0" lang="en-GB" sz="950" b="0" i="0" u="none" strike="noStrike" cap="none" normalizeH="0" baseline="0" dirty="0">
                        <a:ln>
                          <a:noFill/>
                        </a:ln>
                        <a:solidFill>
                          <a:srgbClr val="B2C0D8"/>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98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950" b="0" i="0" u="none" strike="noStrike" cap="none" normalizeH="0" baseline="0" dirty="0">
                          <a:ln>
                            <a:noFill/>
                          </a:ln>
                          <a:solidFill>
                            <a:srgbClr val="4D4D4D"/>
                          </a:solidFill>
                          <a:effectLst/>
                          <a:latin typeface="+mn-lt"/>
                          <a:cs typeface="Arial" charset="0"/>
                        </a:rPr>
                        <a:t>HR (IC95%)</a:t>
                      </a:r>
                      <a:br>
                        <a:rPr kumimoji="0" lang="en-GB" sz="950" b="0" i="0" u="none" strike="noStrike" cap="none" normalizeH="0" baseline="0" dirty="0">
                          <a:ln>
                            <a:noFill/>
                          </a:ln>
                          <a:solidFill>
                            <a:srgbClr val="4D4D4D"/>
                          </a:solidFill>
                          <a:effectLst/>
                          <a:latin typeface="+mn-lt"/>
                          <a:cs typeface="Arial" charset="0"/>
                        </a:rPr>
                      </a:br>
                      <a:r>
                        <a:rPr kumimoji="0" lang="en-GB" sz="950" b="0" i="0" u="none" strike="noStrike" cap="none" normalizeH="0" baseline="0" dirty="0">
                          <a:ln>
                            <a:noFill/>
                          </a:ln>
                          <a:solidFill>
                            <a:srgbClr val="4D4D4D"/>
                          </a:solidFill>
                          <a:effectLst/>
                          <a:latin typeface="+mn-lt"/>
                          <a:cs typeface="Arial" charset="0"/>
                        </a:rPr>
                        <a:t>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950" u="none" strike="noStrike" cap="none" normalizeH="0" baseline="0" dirty="0">
                          <a:ln>
                            <a:noFill/>
                          </a:ln>
                          <a:solidFill>
                            <a:srgbClr val="4D4D4D"/>
                          </a:solidFill>
                          <a:effectLst/>
                          <a:latin typeface="+mn-lt"/>
                        </a:rPr>
                        <a:t>1,23 (0,78 - 1,95)</a:t>
                      </a:r>
                      <a:br>
                        <a:rPr kumimoji="0" lang="en-GB" sz="950" u="none" strike="noStrike" cap="none" normalizeH="0" baseline="0" dirty="0">
                          <a:ln>
                            <a:noFill/>
                          </a:ln>
                          <a:solidFill>
                            <a:srgbClr val="4D4D4D"/>
                          </a:solidFill>
                          <a:effectLst/>
                          <a:latin typeface="+mn-lt"/>
                        </a:rPr>
                      </a:br>
                      <a:r>
                        <a:rPr kumimoji="0" lang="en-GB" sz="950" u="none" strike="noStrike" cap="none" normalizeH="0" baseline="0" dirty="0">
                          <a:ln>
                            <a:noFill/>
                          </a:ln>
                          <a:solidFill>
                            <a:srgbClr val="4D4D4D"/>
                          </a:solidFill>
                          <a:effectLst/>
                          <a:latin typeface="+mn-lt"/>
                        </a:rPr>
                        <a:t>0,372</a:t>
                      </a:r>
                      <a:endParaRPr kumimoji="0" lang="en-GB" sz="95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bl>
          </a:graphicData>
        </a:graphic>
      </p:graphicFrame>
      <p:graphicFrame>
        <p:nvGraphicFramePr>
          <p:cNvPr id="68" name="Group 88">
            <a:extLst>
              <a:ext uri="{FF2B5EF4-FFF2-40B4-BE49-F238E27FC236}">
                <a16:creationId xmlns:a16="http://schemas.microsoft.com/office/drawing/2014/main" id="{F7F8D284-7396-4460-A71D-58B1209F9F84}"/>
              </a:ext>
            </a:extLst>
          </p:cNvPr>
          <p:cNvGraphicFramePr>
            <a:graphicFrameLocks noGrp="1"/>
          </p:cNvGraphicFramePr>
          <p:nvPr>
            <p:extLst>
              <p:ext uri="{D42A27DB-BD31-4B8C-83A1-F6EECF244321}">
                <p14:modId xmlns:p14="http://schemas.microsoft.com/office/powerpoint/2010/main" val="3582366019"/>
              </p:ext>
            </p:extLst>
          </p:nvPr>
        </p:nvGraphicFramePr>
        <p:xfrm>
          <a:off x="6012160" y="1770424"/>
          <a:ext cx="3022602" cy="1027176"/>
        </p:xfrm>
        <a:graphic>
          <a:graphicData uri="http://schemas.openxmlformats.org/drawingml/2006/table">
            <a:tbl>
              <a:tblPr firstRow="1" bandRow="1">
                <a:tableStyleId>{69012ECD-51FC-41F1-AA8D-1B2483CD663E}</a:tableStyleId>
              </a:tblPr>
              <a:tblGrid>
                <a:gridCol w="1348010">
                  <a:extLst>
                    <a:ext uri="{9D8B030D-6E8A-4147-A177-3AD203B41FA5}">
                      <a16:colId xmlns:a16="http://schemas.microsoft.com/office/drawing/2014/main" val="20001"/>
                    </a:ext>
                  </a:extLst>
                </a:gridCol>
                <a:gridCol w="838458">
                  <a:extLst>
                    <a:ext uri="{9D8B030D-6E8A-4147-A177-3AD203B41FA5}">
                      <a16:colId xmlns:a16="http://schemas.microsoft.com/office/drawing/2014/main" val="20002"/>
                    </a:ext>
                  </a:extLst>
                </a:gridCol>
                <a:gridCol w="836134">
                  <a:extLst>
                    <a:ext uri="{9D8B030D-6E8A-4147-A177-3AD203B41FA5}">
                      <a16:colId xmlns:a16="http://schemas.microsoft.com/office/drawing/2014/main" val="20003"/>
                    </a:ext>
                  </a:extLst>
                </a:gridCol>
              </a:tblGrid>
              <a:tr h="28500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950" u="none" strike="noStrike" cap="none" normalizeH="0" baseline="0" dirty="0" err="1">
                          <a:ln>
                            <a:noFill/>
                          </a:ln>
                          <a:solidFill>
                            <a:srgbClr val="4D4D4D"/>
                          </a:solidFill>
                          <a:effectLst/>
                          <a:latin typeface="+mn-lt"/>
                        </a:rPr>
                        <a:t>Médiane</a:t>
                      </a:r>
                      <a:r>
                        <a:rPr kumimoji="0" lang="en-GB" sz="950" u="none" strike="noStrike" cap="none" normalizeH="0" baseline="0" dirty="0">
                          <a:ln>
                            <a:noFill/>
                          </a:ln>
                          <a:solidFill>
                            <a:srgbClr val="4D4D4D"/>
                          </a:solidFill>
                          <a:effectLst/>
                          <a:latin typeface="+mn-lt"/>
                        </a:rPr>
                        <a:t> de</a:t>
                      </a:r>
                      <a:br>
                        <a:rPr kumimoji="0" lang="en-GB" sz="950" u="none" strike="noStrike" cap="none" normalizeH="0" baseline="0" dirty="0">
                          <a:ln>
                            <a:noFill/>
                          </a:ln>
                          <a:solidFill>
                            <a:srgbClr val="4D4D4D"/>
                          </a:solidFill>
                          <a:effectLst/>
                          <a:latin typeface="+mn-lt"/>
                        </a:rPr>
                      </a:br>
                      <a:r>
                        <a:rPr kumimoji="0" lang="en-GB" sz="950" u="none" strike="noStrike" cap="none" normalizeH="0" baseline="0" dirty="0" err="1">
                          <a:ln>
                            <a:noFill/>
                          </a:ln>
                          <a:solidFill>
                            <a:srgbClr val="4D4D4D"/>
                          </a:solidFill>
                          <a:effectLst/>
                          <a:latin typeface="+mn-lt"/>
                        </a:rPr>
                        <a:t>suivi</a:t>
                      </a:r>
                      <a:r>
                        <a:rPr kumimoji="0" lang="en-GB" sz="950" u="none" strike="noStrike" cap="none" normalizeH="0" baseline="0" dirty="0">
                          <a:ln>
                            <a:noFill/>
                          </a:ln>
                          <a:solidFill>
                            <a:srgbClr val="4D4D4D"/>
                          </a:solidFill>
                          <a:effectLst/>
                          <a:latin typeface="+mn-lt"/>
                        </a:rPr>
                        <a:t> = 27,4 </a:t>
                      </a:r>
                      <a:r>
                        <a:rPr kumimoji="0" lang="en-GB" sz="950" u="none" strike="noStrike" cap="none" normalizeH="0" baseline="0" dirty="0" err="1">
                          <a:ln>
                            <a:noFill/>
                          </a:ln>
                          <a:solidFill>
                            <a:srgbClr val="4D4D4D"/>
                          </a:solidFill>
                          <a:effectLst/>
                          <a:latin typeface="+mn-lt"/>
                        </a:rPr>
                        <a:t>mois</a:t>
                      </a:r>
                      <a:endParaRPr kumimoji="0" lang="en-GB" sz="950" b="1" i="0" u="none" strike="noStrike" cap="none" normalizeH="0" baseline="0" dirty="0">
                        <a:ln>
                          <a:noFill/>
                        </a:ln>
                        <a:solidFill>
                          <a:srgbClr val="4D4D4D"/>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950" u="none" strike="noStrike" cap="none" normalizeH="0" baseline="0" dirty="0">
                          <a:ln>
                            <a:noFill/>
                          </a:ln>
                          <a:solidFill>
                            <a:srgbClr val="4D4D4D"/>
                          </a:solidFill>
                          <a:effectLst/>
                          <a:latin typeface="+mn-lt"/>
                        </a:rPr>
                        <a:t>CAPTEM</a:t>
                      </a:r>
                      <a:r>
                        <a:rPr kumimoji="0" lang="en-GB" sz="950" b="1" i="0" u="none" strike="noStrike" cap="none" normalizeH="0" baseline="0" dirty="0">
                          <a:ln>
                            <a:noFill/>
                          </a:ln>
                          <a:solidFill>
                            <a:srgbClr val="4D4D4D"/>
                          </a:solidFill>
                          <a:effectLst/>
                          <a:latin typeface="+mn-lt"/>
                          <a:cs typeface="Arial" charset="0"/>
                        </a:rPr>
                        <a:t/>
                      </a:r>
                      <a:br>
                        <a:rPr kumimoji="0" lang="en-GB" sz="950" b="1" i="0" u="none" strike="noStrike" cap="none" normalizeH="0" baseline="0" dirty="0">
                          <a:ln>
                            <a:noFill/>
                          </a:ln>
                          <a:solidFill>
                            <a:srgbClr val="4D4D4D"/>
                          </a:solidFill>
                          <a:effectLst/>
                          <a:latin typeface="+mn-lt"/>
                          <a:cs typeface="Arial" charset="0"/>
                        </a:rPr>
                      </a:br>
                      <a:r>
                        <a:rPr kumimoji="0" lang="en-GB" sz="950" b="1" i="0" u="none" strike="noStrike" cap="none" normalizeH="0" baseline="0" dirty="0">
                          <a:ln>
                            <a:noFill/>
                          </a:ln>
                          <a:solidFill>
                            <a:srgbClr val="4D4D4D"/>
                          </a:solidFill>
                          <a:effectLst/>
                          <a:latin typeface="+mn-lt"/>
                          <a:cs typeface="Arial" charset="0"/>
                        </a:rPr>
                        <a:t>(n=42)</a:t>
                      </a:r>
                      <a:endParaRPr kumimoji="0" lang="en-GB" sz="950" i="0" u="none" strike="noStrike" cap="none" normalizeH="0" baseline="0" dirty="0">
                        <a:ln>
                          <a:noFill/>
                        </a:ln>
                        <a:solidFill>
                          <a:srgbClr val="4D4D4D"/>
                        </a:solidFill>
                        <a:effectLst/>
                        <a:latin typeface="+mn-lt"/>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950" u="none" strike="noStrike" cap="none" normalizeH="0" baseline="0" dirty="0">
                          <a:ln>
                            <a:noFill/>
                          </a:ln>
                          <a:solidFill>
                            <a:srgbClr val="4D4D4D"/>
                          </a:solidFill>
                          <a:effectLst/>
                          <a:latin typeface="+mn-lt"/>
                        </a:rPr>
                        <a:t>FOLFIRI</a:t>
                      </a:r>
                      <a:br>
                        <a:rPr kumimoji="0" lang="en-GB" sz="950" u="none" strike="noStrike" cap="none" normalizeH="0" baseline="0" dirty="0">
                          <a:ln>
                            <a:noFill/>
                          </a:ln>
                          <a:solidFill>
                            <a:srgbClr val="4D4D4D"/>
                          </a:solidFill>
                          <a:effectLst/>
                          <a:latin typeface="+mn-lt"/>
                        </a:rPr>
                      </a:br>
                      <a:r>
                        <a:rPr kumimoji="0" lang="en-GB" sz="950" u="none" strike="noStrike" cap="none" normalizeH="0" baseline="0" dirty="0">
                          <a:ln>
                            <a:noFill/>
                          </a:ln>
                          <a:solidFill>
                            <a:srgbClr val="4D4D4D"/>
                          </a:solidFill>
                          <a:effectLst/>
                          <a:latin typeface="+mn-lt"/>
                        </a:rPr>
                        <a:t>(</a:t>
                      </a:r>
                      <a:r>
                        <a:rPr kumimoji="0" lang="en-GB" sz="950" i="0" u="none" strike="noStrike" cap="none" normalizeH="0" baseline="0" dirty="0">
                          <a:ln>
                            <a:noFill/>
                          </a:ln>
                          <a:solidFill>
                            <a:srgbClr val="4D4D4D"/>
                          </a:solidFill>
                          <a:effectLst/>
                          <a:latin typeface="+mn-lt"/>
                        </a:rPr>
                        <a:t>n=41)</a:t>
                      </a:r>
                      <a:endParaRPr kumimoji="0" lang="en-GB" sz="950" b="1" i="0" u="none" strike="noStrike" cap="none" normalizeH="0" baseline="0" dirty="0">
                        <a:ln>
                          <a:noFill/>
                        </a:ln>
                        <a:solidFill>
                          <a:srgbClr val="4D4D4D"/>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9285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950" u="none" strike="noStrike" cap="none" normalizeH="0" baseline="0" dirty="0" err="1">
                          <a:ln>
                            <a:noFill/>
                          </a:ln>
                          <a:solidFill>
                            <a:srgbClr val="4D4D4D"/>
                          </a:solidFill>
                          <a:effectLst/>
                          <a:latin typeface="+mn-lt"/>
                        </a:rPr>
                        <a:t>SGm</a:t>
                      </a:r>
                      <a:r>
                        <a:rPr kumimoji="0" lang="en-GB" sz="950" u="none" strike="noStrike" cap="none" normalizeH="0" baseline="0" dirty="0">
                          <a:ln>
                            <a:noFill/>
                          </a:ln>
                          <a:solidFill>
                            <a:srgbClr val="4D4D4D"/>
                          </a:solidFill>
                          <a:effectLst/>
                          <a:latin typeface="+mn-lt"/>
                        </a:rPr>
                        <a:t>, </a:t>
                      </a:r>
                      <a:r>
                        <a:rPr kumimoji="0" lang="en-GB" sz="950" u="none" strike="noStrike" cap="none" normalizeH="0" baseline="0" dirty="0" err="1">
                          <a:ln>
                            <a:noFill/>
                          </a:ln>
                          <a:solidFill>
                            <a:srgbClr val="4D4D4D"/>
                          </a:solidFill>
                          <a:effectLst/>
                          <a:latin typeface="+mn-lt"/>
                        </a:rPr>
                        <a:t>mois</a:t>
                      </a:r>
                      <a:endParaRPr kumimoji="0" lang="en-GB" sz="95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950" u="none" strike="noStrike" cap="none" normalizeH="0" baseline="0" dirty="0">
                          <a:ln>
                            <a:noFill/>
                          </a:ln>
                          <a:solidFill>
                            <a:srgbClr val="B60D27"/>
                          </a:solidFill>
                          <a:effectLst/>
                          <a:latin typeface="+mn-lt"/>
                        </a:rPr>
                        <a:t>14,8</a:t>
                      </a:r>
                      <a:endParaRPr kumimoji="0" lang="en-GB" sz="950" b="0" i="0" u="none" strike="noStrike" cap="none" normalizeH="0" baseline="0" dirty="0">
                        <a:ln>
                          <a:noFill/>
                        </a:ln>
                        <a:solidFill>
                          <a:srgbClr val="B60D27"/>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950" u="none" strike="noStrike" cap="none" normalizeH="0" baseline="0" dirty="0">
                          <a:ln>
                            <a:noFill/>
                          </a:ln>
                          <a:solidFill>
                            <a:srgbClr val="B2C0D8"/>
                          </a:solidFill>
                          <a:effectLst/>
                          <a:latin typeface="+mn-lt"/>
                        </a:rPr>
                        <a:t>14,0</a:t>
                      </a:r>
                      <a:endParaRPr kumimoji="0" lang="en-GB" sz="950" b="0" i="0" u="none" strike="noStrike" cap="none" normalizeH="0" baseline="0" dirty="0">
                        <a:ln>
                          <a:noFill/>
                        </a:ln>
                        <a:solidFill>
                          <a:srgbClr val="B2C0D8"/>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3749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950" b="0" i="0" u="none" strike="noStrike" cap="none" normalizeH="0" baseline="0" dirty="0">
                          <a:ln>
                            <a:noFill/>
                          </a:ln>
                          <a:solidFill>
                            <a:srgbClr val="4D4D4D"/>
                          </a:solidFill>
                          <a:effectLst/>
                          <a:latin typeface="+mn-lt"/>
                          <a:cs typeface="Arial" charset="0"/>
                        </a:rPr>
                        <a:t>HR (IC95%)</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950" b="0" i="0" u="none" strike="noStrike" cap="none" normalizeH="0" baseline="0" dirty="0">
                          <a:ln>
                            <a:noFill/>
                          </a:ln>
                          <a:solidFill>
                            <a:srgbClr val="4D4D4D"/>
                          </a:solidFill>
                          <a:effectLst/>
                          <a:latin typeface="+mn-lt"/>
                          <a:cs typeface="Arial" charset="0"/>
                        </a:rPr>
                        <a:t>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950" u="none" strike="noStrike" cap="none" normalizeH="0" baseline="0" dirty="0">
                          <a:ln>
                            <a:noFill/>
                          </a:ln>
                          <a:solidFill>
                            <a:srgbClr val="4D4D4D"/>
                          </a:solidFill>
                          <a:effectLst/>
                          <a:latin typeface="+mn-lt"/>
                        </a:rPr>
                        <a:t>0,92 (0,52 - 1,63)</a:t>
                      </a:r>
                      <a:br>
                        <a:rPr kumimoji="0" lang="en-GB" sz="950" u="none" strike="noStrike" cap="none" normalizeH="0" baseline="0" dirty="0">
                          <a:ln>
                            <a:noFill/>
                          </a:ln>
                          <a:solidFill>
                            <a:srgbClr val="4D4D4D"/>
                          </a:solidFill>
                          <a:effectLst/>
                          <a:latin typeface="+mn-lt"/>
                        </a:rPr>
                      </a:br>
                      <a:r>
                        <a:rPr kumimoji="0" lang="en-GB" sz="950" u="none" strike="noStrike" cap="none" normalizeH="0" baseline="0" dirty="0">
                          <a:ln>
                            <a:noFill/>
                          </a:ln>
                          <a:solidFill>
                            <a:srgbClr val="4D4D4D"/>
                          </a:solidFill>
                          <a:effectLst/>
                          <a:latin typeface="+mn-lt"/>
                        </a:rPr>
                        <a:t>0,782</a:t>
                      </a:r>
                      <a:endParaRPr kumimoji="0" lang="en-GB" sz="95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bl>
          </a:graphicData>
        </a:graphic>
      </p:graphicFrame>
      <p:grpSp>
        <p:nvGrpSpPr>
          <p:cNvPr id="69" name="Group 68">
            <a:extLst>
              <a:ext uri="{FF2B5EF4-FFF2-40B4-BE49-F238E27FC236}">
                <a16:creationId xmlns:a16="http://schemas.microsoft.com/office/drawing/2014/main" id="{AD93825A-AC8A-400F-BE81-5ED29FBEB35B}"/>
              </a:ext>
            </a:extLst>
          </p:cNvPr>
          <p:cNvGrpSpPr/>
          <p:nvPr/>
        </p:nvGrpSpPr>
        <p:grpSpPr>
          <a:xfrm>
            <a:off x="5148802" y="5550709"/>
            <a:ext cx="213768" cy="904163"/>
            <a:chOff x="812196" y="5083347"/>
            <a:chExt cx="225380" cy="904163"/>
          </a:xfrm>
        </p:grpSpPr>
        <p:sp>
          <p:nvSpPr>
            <p:cNvPr id="70" name="Line 21">
              <a:extLst>
                <a:ext uri="{FF2B5EF4-FFF2-40B4-BE49-F238E27FC236}">
                  <a16:creationId xmlns:a16="http://schemas.microsoft.com/office/drawing/2014/main" id="{8FBD40F4-5ECC-4E86-98C1-B41F9A49C9A0}"/>
                </a:ext>
              </a:extLst>
            </p:cNvPr>
            <p:cNvSpPr>
              <a:spLocks noChangeShapeType="1"/>
            </p:cNvSpPr>
            <p:nvPr/>
          </p:nvSpPr>
          <p:spPr bwMode="auto">
            <a:xfrm>
              <a:off x="924886" y="508334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a:cs typeface="Arial" panose="020B0604020202020204" pitchFamily="34" charset="0"/>
              </a:endParaRPr>
            </a:p>
          </p:txBody>
        </p:sp>
        <p:sp>
          <p:nvSpPr>
            <p:cNvPr id="71" name="TextBox 70">
              <a:extLst>
                <a:ext uri="{FF2B5EF4-FFF2-40B4-BE49-F238E27FC236}">
                  <a16:creationId xmlns:a16="http://schemas.microsoft.com/office/drawing/2014/main" id="{6B107BB4-70F2-4F8A-9944-2D94E5DC9C55}"/>
                </a:ext>
              </a:extLst>
            </p:cNvPr>
            <p:cNvSpPr txBox="1"/>
            <p:nvPr/>
          </p:nvSpPr>
          <p:spPr>
            <a:xfrm>
              <a:off x="812196" y="5145365"/>
              <a:ext cx="225380" cy="842145"/>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000">
                  <a:solidFill>
                    <a:srgbClr val="4D4D4D"/>
                  </a:solidFill>
                  <a:latin typeface="Arial"/>
                  <a:cs typeface="Arial" panose="020B0604020202020204" pitchFamily="34" charset="0"/>
                </a:rPr>
                <a:t>0</a:t>
              </a:r>
            </a:p>
            <a:p>
              <a:pPr algn="ctr" fontAlgn="auto">
                <a:spcBef>
                  <a:spcPts val="0"/>
                </a:spcBef>
                <a:spcAft>
                  <a:spcPts val="0"/>
                </a:spcAft>
              </a:pPr>
              <a:endParaRPr lang="fr-FR" sz="1000">
                <a:solidFill>
                  <a:srgbClr val="000000"/>
                </a:solidFill>
                <a:latin typeface="Arial"/>
                <a:cs typeface="Arial" panose="020B0604020202020204" pitchFamily="34" charset="0"/>
              </a:endParaRPr>
            </a:p>
            <a:p>
              <a:pPr algn="ctr" fontAlgn="auto">
                <a:spcBef>
                  <a:spcPts val="0"/>
                </a:spcBef>
                <a:spcAft>
                  <a:spcPts val="0"/>
                </a:spcAft>
              </a:pPr>
              <a:endParaRPr lang="fr-FR" sz="1000">
                <a:solidFill>
                  <a:srgbClr val="B60D27"/>
                </a:solidFill>
                <a:latin typeface="Arial"/>
                <a:cs typeface="Arial" panose="020B0604020202020204" pitchFamily="34" charset="0"/>
              </a:endParaRPr>
            </a:p>
            <a:p>
              <a:pPr algn="ctr" fontAlgn="auto">
                <a:spcBef>
                  <a:spcPts val="0"/>
                </a:spcBef>
                <a:spcAft>
                  <a:spcPts val="0"/>
                </a:spcAft>
              </a:pPr>
              <a:r>
                <a:rPr lang="fr-FR" sz="1000">
                  <a:solidFill>
                    <a:srgbClr val="B60D27"/>
                  </a:solidFill>
                  <a:latin typeface="Arial"/>
                  <a:cs typeface="Arial" panose="020B0604020202020204" pitchFamily="34" charset="0"/>
                </a:rPr>
                <a:t>42</a:t>
              </a:r>
            </a:p>
            <a:p>
              <a:pPr algn="ctr" fontAlgn="auto">
                <a:spcBef>
                  <a:spcPts val="0"/>
                </a:spcBef>
                <a:spcAft>
                  <a:spcPts val="0"/>
                </a:spcAft>
              </a:pPr>
              <a:r>
                <a:rPr lang="fr-FR" sz="1000">
                  <a:solidFill>
                    <a:srgbClr val="B2C0D8"/>
                  </a:solidFill>
                  <a:latin typeface="Arial"/>
                  <a:cs typeface="Arial" panose="020B0604020202020204" pitchFamily="34" charset="0"/>
                </a:rPr>
                <a:t>41</a:t>
              </a:r>
            </a:p>
          </p:txBody>
        </p:sp>
      </p:grpSp>
      <p:sp>
        <p:nvSpPr>
          <p:cNvPr id="72" name="TextBox 71">
            <a:extLst>
              <a:ext uri="{FF2B5EF4-FFF2-40B4-BE49-F238E27FC236}">
                <a16:creationId xmlns:a16="http://schemas.microsoft.com/office/drawing/2014/main" id="{CF4CFE8A-78AB-42C5-A1B8-AC032027C867}"/>
              </a:ext>
            </a:extLst>
          </p:cNvPr>
          <p:cNvSpPr txBox="1"/>
          <p:nvPr/>
        </p:nvSpPr>
        <p:spPr>
          <a:xfrm>
            <a:off x="4593725" y="2492896"/>
            <a:ext cx="431528" cy="246221"/>
          </a:xfrm>
          <a:prstGeom prst="rect">
            <a:avLst/>
          </a:prstGeom>
          <a:noFill/>
        </p:spPr>
        <p:txBody>
          <a:bodyPr wrap="none" rtlCol="0" anchor="ctr" anchorCtr="0">
            <a:spAutoFit/>
          </a:bodyPr>
          <a:lstStyle/>
          <a:p>
            <a:pPr algn="r" fontAlgn="auto">
              <a:spcBef>
                <a:spcPts val="0"/>
              </a:spcBef>
              <a:spcAft>
                <a:spcPts val="0"/>
              </a:spcAft>
            </a:pPr>
            <a:r>
              <a:rPr lang="fr-FR" sz="1000">
                <a:solidFill>
                  <a:srgbClr val="4D4D4D"/>
                </a:solidFill>
                <a:latin typeface="Arial"/>
                <a:cs typeface="Arial" panose="020B0604020202020204" pitchFamily="34" charset="0"/>
              </a:rPr>
              <a:t>1,00</a:t>
            </a:r>
          </a:p>
        </p:txBody>
      </p:sp>
      <p:sp>
        <p:nvSpPr>
          <p:cNvPr id="73" name="Freeform 21">
            <a:extLst>
              <a:ext uri="{FF2B5EF4-FFF2-40B4-BE49-F238E27FC236}">
                <a16:creationId xmlns:a16="http://schemas.microsoft.com/office/drawing/2014/main" id="{E6BC7E9C-E381-4ED6-8EA5-C84CE526FB1F}"/>
              </a:ext>
            </a:extLst>
          </p:cNvPr>
          <p:cNvSpPr>
            <a:spLocks/>
          </p:cNvSpPr>
          <p:nvPr/>
        </p:nvSpPr>
        <p:spPr bwMode="auto">
          <a:xfrm>
            <a:off x="5070620" y="2619160"/>
            <a:ext cx="3651963" cy="294271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a:cs typeface="Arial"/>
            </a:endParaRPr>
          </a:p>
        </p:txBody>
      </p:sp>
      <p:sp>
        <p:nvSpPr>
          <p:cNvPr id="74" name="Line 6">
            <a:extLst>
              <a:ext uri="{FF2B5EF4-FFF2-40B4-BE49-F238E27FC236}">
                <a16:creationId xmlns:a16="http://schemas.microsoft.com/office/drawing/2014/main" id="{FF589FA3-F7A0-47F9-8EB0-F7B60149CAE7}"/>
              </a:ext>
            </a:extLst>
          </p:cNvPr>
          <p:cNvSpPr>
            <a:spLocks noChangeShapeType="1"/>
          </p:cNvSpPr>
          <p:nvPr/>
        </p:nvSpPr>
        <p:spPr bwMode="auto">
          <a:xfrm>
            <a:off x="4959896" y="2619159"/>
            <a:ext cx="10243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a:cs typeface="Arial"/>
            </a:endParaRPr>
          </a:p>
        </p:txBody>
      </p:sp>
      <p:sp>
        <p:nvSpPr>
          <p:cNvPr id="75" name="Line 7">
            <a:extLst>
              <a:ext uri="{FF2B5EF4-FFF2-40B4-BE49-F238E27FC236}">
                <a16:creationId xmlns:a16="http://schemas.microsoft.com/office/drawing/2014/main" id="{0C36072F-420B-4009-82C5-73391E21AC01}"/>
              </a:ext>
            </a:extLst>
          </p:cNvPr>
          <p:cNvSpPr>
            <a:spLocks noChangeShapeType="1"/>
          </p:cNvSpPr>
          <p:nvPr/>
        </p:nvSpPr>
        <p:spPr bwMode="auto">
          <a:xfrm>
            <a:off x="4959896" y="3338850"/>
            <a:ext cx="10243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a:cs typeface="Arial"/>
            </a:endParaRPr>
          </a:p>
        </p:txBody>
      </p:sp>
      <p:sp>
        <p:nvSpPr>
          <p:cNvPr id="76" name="Line 9">
            <a:extLst>
              <a:ext uri="{FF2B5EF4-FFF2-40B4-BE49-F238E27FC236}">
                <a16:creationId xmlns:a16="http://schemas.microsoft.com/office/drawing/2014/main" id="{2905BA88-0AB2-4ED8-87F4-52FC8BD5270C}"/>
              </a:ext>
            </a:extLst>
          </p:cNvPr>
          <p:cNvSpPr>
            <a:spLocks noChangeShapeType="1"/>
          </p:cNvSpPr>
          <p:nvPr/>
        </p:nvSpPr>
        <p:spPr bwMode="auto">
          <a:xfrm>
            <a:off x="4959896" y="4066411"/>
            <a:ext cx="10243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a:cs typeface="Arial"/>
            </a:endParaRPr>
          </a:p>
        </p:txBody>
      </p:sp>
      <p:sp>
        <p:nvSpPr>
          <p:cNvPr id="77" name="Line 10">
            <a:extLst>
              <a:ext uri="{FF2B5EF4-FFF2-40B4-BE49-F238E27FC236}">
                <a16:creationId xmlns:a16="http://schemas.microsoft.com/office/drawing/2014/main" id="{DE308677-C13E-4F49-B07C-1DFBCBA603C9}"/>
              </a:ext>
            </a:extLst>
          </p:cNvPr>
          <p:cNvSpPr>
            <a:spLocks noChangeShapeType="1"/>
          </p:cNvSpPr>
          <p:nvPr/>
        </p:nvSpPr>
        <p:spPr bwMode="auto">
          <a:xfrm>
            <a:off x="4959896" y="4792443"/>
            <a:ext cx="10243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a:cs typeface="Arial"/>
            </a:endParaRPr>
          </a:p>
        </p:txBody>
      </p:sp>
      <p:sp>
        <p:nvSpPr>
          <p:cNvPr id="78" name="Line 11">
            <a:extLst>
              <a:ext uri="{FF2B5EF4-FFF2-40B4-BE49-F238E27FC236}">
                <a16:creationId xmlns:a16="http://schemas.microsoft.com/office/drawing/2014/main" id="{51B1800A-4A61-416B-9CA8-D39E1867E51B}"/>
              </a:ext>
            </a:extLst>
          </p:cNvPr>
          <p:cNvSpPr>
            <a:spLocks noChangeShapeType="1"/>
          </p:cNvSpPr>
          <p:nvPr/>
        </p:nvSpPr>
        <p:spPr bwMode="auto">
          <a:xfrm>
            <a:off x="4959896" y="5520096"/>
            <a:ext cx="10243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a:cs typeface="Arial"/>
            </a:endParaRPr>
          </a:p>
        </p:txBody>
      </p:sp>
      <p:sp>
        <p:nvSpPr>
          <p:cNvPr id="79" name="TextBox 78">
            <a:extLst>
              <a:ext uri="{FF2B5EF4-FFF2-40B4-BE49-F238E27FC236}">
                <a16:creationId xmlns:a16="http://schemas.microsoft.com/office/drawing/2014/main" id="{54249379-B667-4D96-BE3D-B1CA4D155AE6}"/>
              </a:ext>
            </a:extLst>
          </p:cNvPr>
          <p:cNvSpPr txBox="1"/>
          <p:nvPr/>
        </p:nvSpPr>
        <p:spPr>
          <a:xfrm rot="16200000">
            <a:off x="3985733" y="3976113"/>
            <a:ext cx="1183336" cy="246221"/>
          </a:xfrm>
          <a:prstGeom prst="rect">
            <a:avLst/>
          </a:prstGeom>
          <a:noFill/>
        </p:spPr>
        <p:txBody>
          <a:bodyPr wrap="none" rtlCol="0">
            <a:spAutoFit/>
          </a:bodyPr>
          <a:lstStyle/>
          <a:p>
            <a:pPr algn="ctr"/>
            <a:r>
              <a:rPr lang="fr-FR" sz="1000" dirty="0">
                <a:solidFill>
                  <a:srgbClr val="4D4D4D"/>
                </a:solidFill>
                <a:latin typeface="Arial"/>
                <a:cs typeface="Arial" panose="020B0604020202020204" pitchFamily="34" charset="0"/>
              </a:rPr>
              <a:t>Probabilité de SG</a:t>
            </a:r>
          </a:p>
        </p:txBody>
      </p:sp>
      <p:sp>
        <p:nvSpPr>
          <p:cNvPr id="80" name="TextBox 79">
            <a:extLst>
              <a:ext uri="{FF2B5EF4-FFF2-40B4-BE49-F238E27FC236}">
                <a16:creationId xmlns:a16="http://schemas.microsoft.com/office/drawing/2014/main" id="{0C7BD16B-00C3-4891-B762-02C061C3CB89}"/>
              </a:ext>
            </a:extLst>
          </p:cNvPr>
          <p:cNvSpPr txBox="1"/>
          <p:nvPr/>
        </p:nvSpPr>
        <p:spPr>
          <a:xfrm>
            <a:off x="4593735" y="3214784"/>
            <a:ext cx="431528" cy="246221"/>
          </a:xfrm>
          <a:prstGeom prst="rect">
            <a:avLst/>
          </a:prstGeom>
          <a:noFill/>
        </p:spPr>
        <p:txBody>
          <a:bodyPr wrap="none" rtlCol="0" anchor="ctr" anchorCtr="0">
            <a:spAutoFit/>
          </a:bodyPr>
          <a:lstStyle/>
          <a:p>
            <a:pPr algn="r" fontAlgn="auto">
              <a:spcBef>
                <a:spcPts val="0"/>
              </a:spcBef>
              <a:spcAft>
                <a:spcPts val="0"/>
              </a:spcAft>
            </a:pPr>
            <a:r>
              <a:rPr lang="fr-FR" sz="1000">
                <a:solidFill>
                  <a:srgbClr val="4D4D4D"/>
                </a:solidFill>
                <a:latin typeface="Arial"/>
                <a:cs typeface="Arial" panose="020B0604020202020204" pitchFamily="34" charset="0"/>
              </a:rPr>
              <a:t>0,75</a:t>
            </a:r>
          </a:p>
        </p:txBody>
      </p:sp>
      <p:sp>
        <p:nvSpPr>
          <p:cNvPr id="81" name="TextBox 80">
            <a:extLst>
              <a:ext uri="{FF2B5EF4-FFF2-40B4-BE49-F238E27FC236}">
                <a16:creationId xmlns:a16="http://schemas.microsoft.com/office/drawing/2014/main" id="{C2D4F6CD-3748-49CB-B405-B7CE491DE773}"/>
              </a:ext>
            </a:extLst>
          </p:cNvPr>
          <p:cNvSpPr txBox="1"/>
          <p:nvPr/>
        </p:nvSpPr>
        <p:spPr>
          <a:xfrm>
            <a:off x="4593735" y="3941827"/>
            <a:ext cx="431528" cy="246221"/>
          </a:xfrm>
          <a:prstGeom prst="rect">
            <a:avLst/>
          </a:prstGeom>
          <a:noFill/>
        </p:spPr>
        <p:txBody>
          <a:bodyPr wrap="none" rtlCol="0" anchor="ctr" anchorCtr="0">
            <a:spAutoFit/>
          </a:bodyPr>
          <a:lstStyle/>
          <a:p>
            <a:pPr algn="r" fontAlgn="auto">
              <a:spcBef>
                <a:spcPts val="0"/>
              </a:spcBef>
              <a:spcAft>
                <a:spcPts val="0"/>
              </a:spcAft>
            </a:pPr>
            <a:r>
              <a:rPr lang="fr-FR" sz="1000">
                <a:solidFill>
                  <a:srgbClr val="4D4D4D"/>
                </a:solidFill>
                <a:latin typeface="Arial"/>
                <a:cs typeface="Arial" panose="020B0604020202020204" pitchFamily="34" charset="0"/>
              </a:rPr>
              <a:t>0,50</a:t>
            </a:r>
          </a:p>
        </p:txBody>
      </p:sp>
      <p:sp>
        <p:nvSpPr>
          <p:cNvPr id="82" name="TextBox 81">
            <a:extLst>
              <a:ext uri="{FF2B5EF4-FFF2-40B4-BE49-F238E27FC236}">
                <a16:creationId xmlns:a16="http://schemas.microsoft.com/office/drawing/2014/main" id="{019D4AC0-FF2D-47B2-8DBC-24D32285C978}"/>
              </a:ext>
            </a:extLst>
          </p:cNvPr>
          <p:cNvSpPr txBox="1"/>
          <p:nvPr/>
        </p:nvSpPr>
        <p:spPr>
          <a:xfrm>
            <a:off x="4593735" y="4667593"/>
            <a:ext cx="431528" cy="246221"/>
          </a:xfrm>
          <a:prstGeom prst="rect">
            <a:avLst/>
          </a:prstGeom>
          <a:noFill/>
        </p:spPr>
        <p:txBody>
          <a:bodyPr wrap="none" rtlCol="0" anchor="ctr" anchorCtr="0">
            <a:spAutoFit/>
          </a:bodyPr>
          <a:lstStyle/>
          <a:p>
            <a:pPr algn="r" fontAlgn="auto">
              <a:spcBef>
                <a:spcPts val="0"/>
              </a:spcBef>
              <a:spcAft>
                <a:spcPts val="0"/>
              </a:spcAft>
            </a:pPr>
            <a:r>
              <a:rPr lang="fr-FR" sz="1000">
                <a:solidFill>
                  <a:srgbClr val="4D4D4D"/>
                </a:solidFill>
                <a:latin typeface="Arial"/>
                <a:cs typeface="Arial" panose="020B0604020202020204" pitchFamily="34" charset="0"/>
              </a:rPr>
              <a:t>0,25</a:t>
            </a:r>
          </a:p>
        </p:txBody>
      </p:sp>
      <p:sp>
        <p:nvSpPr>
          <p:cNvPr id="83" name="TextBox 82">
            <a:extLst>
              <a:ext uri="{FF2B5EF4-FFF2-40B4-BE49-F238E27FC236}">
                <a16:creationId xmlns:a16="http://schemas.microsoft.com/office/drawing/2014/main" id="{F1002717-62CA-41B3-84C9-068499AC9945}"/>
              </a:ext>
            </a:extLst>
          </p:cNvPr>
          <p:cNvSpPr txBox="1"/>
          <p:nvPr/>
        </p:nvSpPr>
        <p:spPr>
          <a:xfrm>
            <a:off x="4770081" y="5394983"/>
            <a:ext cx="255198" cy="246221"/>
          </a:xfrm>
          <a:prstGeom prst="rect">
            <a:avLst/>
          </a:prstGeom>
          <a:noFill/>
        </p:spPr>
        <p:txBody>
          <a:bodyPr wrap="none" rtlCol="0" anchor="ctr" anchorCtr="0">
            <a:spAutoFit/>
          </a:bodyPr>
          <a:lstStyle/>
          <a:p>
            <a:pPr algn="r" fontAlgn="auto">
              <a:spcBef>
                <a:spcPts val="0"/>
              </a:spcBef>
              <a:spcAft>
                <a:spcPts val="0"/>
              </a:spcAft>
            </a:pPr>
            <a:r>
              <a:rPr lang="fr-FR" sz="1000">
                <a:solidFill>
                  <a:srgbClr val="4D4D4D"/>
                </a:solidFill>
                <a:latin typeface="Arial"/>
                <a:cs typeface="Arial" panose="020B0604020202020204" pitchFamily="34" charset="0"/>
              </a:rPr>
              <a:t>0</a:t>
            </a:r>
          </a:p>
        </p:txBody>
      </p:sp>
      <p:sp>
        <p:nvSpPr>
          <p:cNvPr id="84" name="TextBox 83">
            <a:extLst>
              <a:ext uri="{FF2B5EF4-FFF2-40B4-BE49-F238E27FC236}">
                <a16:creationId xmlns:a16="http://schemas.microsoft.com/office/drawing/2014/main" id="{FEFBEB56-1491-46FA-8C84-A7E9D33B0014}"/>
              </a:ext>
            </a:extLst>
          </p:cNvPr>
          <p:cNvSpPr txBox="1"/>
          <p:nvPr/>
        </p:nvSpPr>
        <p:spPr>
          <a:xfrm>
            <a:off x="4843219" y="5924962"/>
            <a:ext cx="277640" cy="246221"/>
          </a:xfrm>
          <a:prstGeom prst="rect">
            <a:avLst/>
          </a:prstGeom>
          <a:noFill/>
        </p:spPr>
        <p:txBody>
          <a:bodyPr wrap="none" rtlCol="0">
            <a:spAutoFit/>
          </a:bodyPr>
          <a:lstStyle/>
          <a:p>
            <a:pPr algn="r"/>
            <a:r>
              <a:rPr lang="fr-FR" sz="1000">
                <a:solidFill>
                  <a:srgbClr val="4D4D4D"/>
                </a:solidFill>
                <a:latin typeface="Arial"/>
                <a:cs typeface="Arial" panose="020B0604020202020204" pitchFamily="34" charset="0"/>
              </a:rPr>
              <a:t>N</a:t>
            </a:r>
          </a:p>
        </p:txBody>
      </p:sp>
      <p:sp>
        <p:nvSpPr>
          <p:cNvPr id="85" name="TextBox 84">
            <a:extLst>
              <a:ext uri="{FF2B5EF4-FFF2-40B4-BE49-F238E27FC236}">
                <a16:creationId xmlns:a16="http://schemas.microsoft.com/office/drawing/2014/main" id="{82E3114A-AC00-4C2A-B61B-A193C7914625}"/>
              </a:ext>
            </a:extLst>
          </p:cNvPr>
          <p:cNvSpPr txBox="1"/>
          <p:nvPr/>
        </p:nvSpPr>
        <p:spPr>
          <a:xfrm>
            <a:off x="6770481" y="5844255"/>
            <a:ext cx="455574" cy="246221"/>
          </a:xfrm>
          <a:prstGeom prst="rect">
            <a:avLst/>
          </a:prstGeom>
          <a:noFill/>
        </p:spPr>
        <p:txBody>
          <a:bodyPr wrap="none" rtlCol="0">
            <a:spAutoFit/>
          </a:bodyPr>
          <a:lstStyle/>
          <a:p>
            <a:pPr algn="ctr"/>
            <a:r>
              <a:rPr lang="fr-FR" sz="1000" dirty="0">
                <a:solidFill>
                  <a:srgbClr val="4D4D4D"/>
                </a:solidFill>
                <a:latin typeface="Arial"/>
                <a:cs typeface="Arial" panose="020B0604020202020204" pitchFamily="34" charset="0"/>
              </a:rPr>
              <a:t>Mois</a:t>
            </a:r>
          </a:p>
        </p:txBody>
      </p:sp>
      <p:grpSp>
        <p:nvGrpSpPr>
          <p:cNvPr id="86" name="Group 85">
            <a:extLst>
              <a:ext uri="{FF2B5EF4-FFF2-40B4-BE49-F238E27FC236}">
                <a16:creationId xmlns:a16="http://schemas.microsoft.com/office/drawing/2014/main" id="{080812D1-F224-42D6-A4D1-4AF861498C27}"/>
              </a:ext>
            </a:extLst>
          </p:cNvPr>
          <p:cNvGrpSpPr/>
          <p:nvPr/>
        </p:nvGrpSpPr>
        <p:grpSpPr>
          <a:xfrm>
            <a:off x="5830552" y="5550709"/>
            <a:ext cx="213767" cy="904163"/>
            <a:chOff x="603312" y="5083347"/>
            <a:chExt cx="225380" cy="904163"/>
          </a:xfrm>
        </p:grpSpPr>
        <p:sp>
          <p:nvSpPr>
            <p:cNvPr id="87" name="Line 21">
              <a:extLst>
                <a:ext uri="{FF2B5EF4-FFF2-40B4-BE49-F238E27FC236}">
                  <a16:creationId xmlns:a16="http://schemas.microsoft.com/office/drawing/2014/main" id="{8EC6FFA5-14D8-470B-9799-EEE57D91B17C}"/>
                </a:ext>
              </a:extLst>
            </p:cNvPr>
            <p:cNvSpPr>
              <a:spLocks noChangeShapeType="1"/>
            </p:cNvSpPr>
            <p:nvPr/>
          </p:nvSpPr>
          <p:spPr bwMode="auto">
            <a:xfrm>
              <a:off x="716003" y="508334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a:cs typeface="Arial" panose="020B0604020202020204" pitchFamily="34" charset="0"/>
              </a:endParaRPr>
            </a:p>
          </p:txBody>
        </p:sp>
        <p:sp>
          <p:nvSpPr>
            <p:cNvPr id="88" name="TextBox 87">
              <a:extLst>
                <a:ext uri="{FF2B5EF4-FFF2-40B4-BE49-F238E27FC236}">
                  <a16:creationId xmlns:a16="http://schemas.microsoft.com/office/drawing/2014/main" id="{74115A1E-8488-410B-97DD-4BAE2C511739}"/>
                </a:ext>
              </a:extLst>
            </p:cNvPr>
            <p:cNvSpPr txBox="1"/>
            <p:nvPr/>
          </p:nvSpPr>
          <p:spPr>
            <a:xfrm>
              <a:off x="603312" y="5145365"/>
              <a:ext cx="225380" cy="842145"/>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000">
                  <a:solidFill>
                    <a:srgbClr val="4D4D4D"/>
                  </a:solidFill>
                  <a:latin typeface="Arial"/>
                  <a:cs typeface="Arial" panose="020B0604020202020204" pitchFamily="34" charset="0"/>
                </a:rPr>
                <a:t>6</a:t>
              </a:r>
            </a:p>
            <a:p>
              <a:pPr algn="ctr" fontAlgn="auto">
                <a:spcBef>
                  <a:spcPts val="0"/>
                </a:spcBef>
                <a:spcAft>
                  <a:spcPts val="0"/>
                </a:spcAft>
              </a:pPr>
              <a:endParaRPr lang="fr-FR" sz="1000">
                <a:solidFill>
                  <a:srgbClr val="000000"/>
                </a:solidFill>
                <a:latin typeface="Arial"/>
                <a:cs typeface="Arial" panose="020B0604020202020204" pitchFamily="34" charset="0"/>
              </a:endParaRPr>
            </a:p>
            <a:p>
              <a:pPr algn="ctr" fontAlgn="auto">
                <a:spcBef>
                  <a:spcPts val="0"/>
                </a:spcBef>
                <a:spcAft>
                  <a:spcPts val="0"/>
                </a:spcAft>
              </a:pPr>
              <a:endParaRPr lang="fr-FR" sz="1000">
                <a:solidFill>
                  <a:srgbClr val="000000"/>
                </a:solidFill>
                <a:latin typeface="Arial"/>
                <a:cs typeface="Arial" panose="020B0604020202020204" pitchFamily="34" charset="0"/>
              </a:endParaRPr>
            </a:p>
            <a:p>
              <a:pPr algn="ctr" fontAlgn="auto">
                <a:spcBef>
                  <a:spcPts val="0"/>
                </a:spcBef>
                <a:spcAft>
                  <a:spcPts val="0"/>
                </a:spcAft>
              </a:pPr>
              <a:r>
                <a:rPr lang="fr-FR" sz="1000">
                  <a:solidFill>
                    <a:srgbClr val="B60D27"/>
                  </a:solidFill>
                  <a:latin typeface="Arial"/>
                  <a:cs typeface="Arial" panose="020B0604020202020204" pitchFamily="34" charset="0"/>
                </a:rPr>
                <a:t>27</a:t>
              </a:r>
            </a:p>
            <a:p>
              <a:pPr algn="ctr" fontAlgn="auto">
                <a:spcBef>
                  <a:spcPts val="0"/>
                </a:spcBef>
                <a:spcAft>
                  <a:spcPts val="0"/>
                </a:spcAft>
              </a:pPr>
              <a:r>
                <a:rPr lang="fr-FR" sz="1000">
                  <a:solidFill>
                    <a:srgbClr val="B2C0D8"/>
                  </a:solidFill>
                  <a:latin typeface="Arial"/>
                  <a:cs typeface="Arial" panose="020B0604020202020204" pitchFamily="34" charset="0"/>
                </a:rPr>
                <a:t>29</a:t>
              </a:r>
            </a:p>
          </p:txBody>
        </p:sp>
      </p:grpSp>
      <p:grpSp>
        <p:nvGrpSpPr>
          <p:cNvPr id="89" name="Group 88">
            <a:extLst>
              <a:ext uri="{FF2B5EF4-FFF2-40B4-BE49-F238E27FC236}">
                <a16:creationId xmlns:a16="http://schemas.microsoft.com/office/drawing/2014/main" id="{99E23920-9610-422A-BAA3-ED00DD81CCE7}"/>
              </a:ext>
            </a:extLst>
          </p:cNvPr>
          <p:cNvGrpSpPr/>
          <p:nvPr/>
        </p:nvGrpSpPr>
        <p:grpSpPr>
          <a:xfrm>
            <a:off x="6512303" y="5550709"/>
            <a:ext cx="937662" cy="911783"/>
            <a:chOff x="394428" y="5083347"/>
            <a:chExt cx="988600" cy="911783"/>
          </a:xfrm>
        </p:grpSpPr>
        <p:sp>
          <p:nvSpPr>
            <p:cNvPr id="90" name="Line 21">
              <a:extLst>
                <a:ext uri="{FF2B5EF4-FFF2-40B4-BE49-F238E27FC236}">
                  <a16:creationId xmlns:a16="http://schemas.microsoft.com/office/drawing/2014/main" id="{E8F50EEB-5831-45F0-AD3D-07F434E7838B}"/>
                </a:ext>
              </a:extLst>
            </p:cNvPr>
            <p:cNvSpPr>
              <a:spLocks noChangeShapeType="1"/>
            </p:cNvSpPr>
            <p:nvPr/>
          </p:nvSpPr>
          <p:spPr bwMode="auto">
            <a:xfrm>
              <a:off x="507118" y="508334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a:cs typeface="Arial" panose="020B0604020202020204" pitchFamily="34" charset="0"/>
              </a:endParaRPr>
            </a:p>
          </p:txBody>
        </p:sp>
        <p:sp>
          <p:nvSpPr>
            <p:cNvPr id="91" name="TextBox 90">
              <a:extLst>
                <a:ext uri="{FF2B5EF4-FFF2-40B4-BE49-F238E27FC236}">
                  <a16:creationId xmlns:a16="http://schemas.microsoft.com/office/drawing/2014/main" id="{A60414C2-9532-4AE6-90B6-892D1B9CB827}"/>
                </a:ext>
              </a:extLst>
            </p:cNvPr>
            <p:cNvSpPr txBox="1"/>
            <p:nvPr/>
          </p:nvSpPr>
          <p:spPr>
            <a:xfrm>
              <a:off x="394428" y="5145365"/>
              <a:ext cx="225380" cy="842145"/>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000">
                  <a:solidFill>
                    <a:srgbClr val="4D4D4D"/>
                  </a:solidFill>
                  <a:latin typeface="Arial"/>
                  <a:cs typeface="Arial" panose="020B0604020202020204" pitchFamily="34" charset="0"/>
                </a:rPr>
                <a:t>12</a:t>
              </a:r>
            </a:p>
            <a:p>
              <a:pPr algn="ctr" fontAlgn="auto">
                <a:spcBef>
                  <a:spcPts val="0"/>
                </a:spcBef>
                <a:spcAft>
                  <a:spcPts val="0"/>
                </a:spcAft>
              </a:pPr>
              <a:endParaRPr lang="fr-FR" sz="1000">
                <a:solidFill>
                  <a:srgbClr val="000000"/>
                </a:solidFill>
                <a:latin typeface="Arial"/>
                <a:cs typeface="Arial" panose="020B0604020202020204" pitchFamily="34" charset="0"/>
              </a:endParaRPr>
            </a:p>
            <a:p>
              <a:pPr algn="ctr" fontAlgn="auto">
                <a:spcBef>
                  <a:spcPts val="0"/>
                </a:spcBef>
                <a:spcAft>
                  <a:spcPts val="0"/>
                </a:spcAft>
              </a:pPr>
              <a:endParaRPr lang="fr-FR" sz="1000">
                <a:solidFill>
                  <a:srgbClr val="000000"/>
                </a:solidFill>
                <a:latin typeface="Arial"/>
                <a:cs typeface="Arial" panose="020B0604020202020204" pitchFamily="34" charset="0"/>
              </a:endParaRPr>
            </a:p>
            <a:p>
              <a:pPr algn="ctr" fontAlgn="auto">
                <a:spcBef>
                  <a:spcPts val="0"/>
                </a:spcBef>
                <a:spcAft>
                  <a:spcPts val="0"/>
                </a:spcAft>
              </a:pPr>
              <a:r>
                <a:rPr lang="fr-FR" sz="1000">
                  <a:solidFill>
                    <a:srgbClr val="B60D27"/>
                  </a:solidFill>
                  <a:latin typeface="Arial"/>
                  <a:cs typeface="Arial" panose="020B0604020202020204" pitchFamily="34" charset="0"/>
                </a:rPr>
                <a:t>13</a:t>
              </a:r>
            </a:p>
            <a:p>
              <a:pPr algn="ctr" fontAlgn="auto">
                <a:spcBef>
                  <a:spcPts val="0"/>
                </a:spcBef>
                <a:spcAft>
                  <a:spcPts val="0"/>
                </a:spcAft>
              </a:pPr>
              <a:r>
                <a:rPr lang="fr-FR" sz="1000">
                  <a:solidFill>
                    <a:srgbClr val="B2C0D8"/>
                  </a:solidFill>
                  <a:latin typeface="Arial"/>
                  <a:cs typeface="Arial" panose="020B0604020202020204" pitchFamily="34" charset="0"/>
                </a:rPr>
                <a:t>16</a:t>
              </a:r>
            </a:p>
          </p:txBody>
        </p:sp>
        <p:sp>
          <p:nvSpPr>
            <p:cNvPr id="92" name="Line 21">
              <a:extLst>
                <a:ext uri="{FF2B5EF4-FFF2-40B4-BE49-F238E27FC236}">
                  <a16:creationId xmlns:a16="http://schemas.microsoft.com/office/drawing/2014/main" id="{C4AC1359-2679-47D1-8858-4559090AE6AC}"/>
                </a:ext>
              </a:extLst>
            </p:cNvPr>
            <p:cNvSpPr>
              <a:spLocks noChangeShapeType="1"/>
            </p:cNvSpPr>
            <p:nvPr/>
          </p:nvSpPr>
          <p:spPr bwMode="auto">
            <a:xfrm>
              <a:off x="1270347" y="509096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a:cs typeface="Arial" panose="020B0604020202020204" pitchFamily="34" charset="0"/>
              </a:endParaRPr>
            </a:p>
          </p:txBody>
        </p:sp>
        <p:sp>
          <p:nvSpPr>
            <p:cNvPr id="93" name="TextBox 92">
              <a:extLst>
                <a:ext uri="{FF2B5EF4-FFF2-40B4-BE49-F238E27FC236}">
                  <a16:creationId xmlns:a16="http://schemas.microsoft.com/office/drawing/2014/main" id="{621A8D1A-9B04-43CA-A28C-A9951F3F657B}"/>
                </a:ext>
              </a:extLst>
            </p:cNvPr>
            <p:cNvSpPr txBox="1"/>
            <p:nvPr/>
          </p:nvSpPr>
          <p:spPr>
            <a:xfrm>
              <a:off x="1157648" y="5152985"/>
              <a:ext cx="225380" cy="842145"/>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000">
                  <a:solidFill>
                    <a:srgbClr val="4D4D4D"/>
                  </a:solidFill>
                  <a:latin typeface="Arial"/>
                  <a:cs typeface="Arial" panose="020B0604020202020204" pitchFamily="34" charset="0"/>
                </a:rPr>
                <a:t>18</a:t>
              </a:r>
            </a:p>
            <a:p>
              <a:pPr algn="ctr" fontAlgn="auto">
                <a:spcBef>
                  <a:spcPts val="0"/>
                </a:spcBef>
                <a:spcAft>
                  <a:spcPts val="0"/>
                </a:spcAft>
              </a:pPr>
              <a:endParaRPr lang="fr-FR" sz="1000">
                <a:solidFill>
                  <a:srgbClr val="000000"/>
                </a:solidFill>
                <a:latin typeface="Arial"/>
                <a:cs typeface="Arial" panose="020B0604020202020204" pitchFamily="34" charset="0"/>
              </a:endParaRPr>
            </a:p>
            <a:p>
              <a:pPr algn="ctr" fontAlgn="auto">
                <a:spcBef>
                  <a:spcPts val="0"/>
                </a:spcBef>
                <a:spcAft>
                  <a:spcPts val="0"/>
                </a:spcAft>
              </a:pPr>
              <a:endParaRPr lang="fr-FR" sz="1000">
                <a:solidFill>
                  <a:srgbClr val="000000"/>
                </a:solidFill>
                <a:latin typeface="Arial"/>
                <a:cs typeface="Arial" panose="020B0604020202020204" pitchFamily="34" charset="0"/>
              </a:endParaRPr>
            </a:p>
            <a:p>
              <a:pPr algn="r" fontAlgn="auto">
                <a:spcBef>
                  <a:spcPts val="0"/>
                </a:spcBef>
                <a:spcAft>
                  <a:spcPts val="0"/>
                </a:spcAft>
              </a:pPr>
              <a:r>
                <a:rPr lang="fr-FR" sz="1000">
                  <a:solidFill>
                    <a:srgbClr val="B60D27"/>
                  </a:solidFill>
                  <a:latin typeface="Arial"/>
                  <a:cs typeface="Arial" panose="020B0604020202020204" pitchFamily="34" charset="0"/>
                </a:rPr>
                <a:t>9</a:t>
              </a:r>
            </a:p>
            <a:p>
              <a:pPr algn="r" fontAlgn="auto">
                <a:spcBef>
                  <a:spcPts val="0"/>
                </a:spcBef>
                <a:spcAft>
                  <a:spcPts val="0"/>
                </a:spcAft>
              </a:pPr>
              <a:r>
                <a:rPr lang="fr-FR" sz="1000">
                  <a:solidFill>
                    <a:srgbClr val="B2C0D8"/>
                  </a:solidFill>
                  <a:latin typeface="Arial"/>
                  <a:cs typeface="Arial" panose="020B0604020202020204" pitchFamily="34" charset="0"/>
                </a:rPr>
                <a:t>11</a:t>
              </a:r>
            </a:p>
          </p:txBody>
        </p:sp>
      </p:grpSp>
      <p:grpSp>
        <p:nvGrpSpPr>
          <p:cNvPr id="94" name="Group 93">
            <a:extLst>
              <a:ext uri="{FF2B5EF4-FFF2-40B4-BE49-F238E27FC236}">
                <a16:creationId xmlns:a16="http://schemas.microsoft.com/office/drawing/2014/main" id="{E16B1AEF-EC2A-479E-A551-109B92A32693}"/>
              </a:ext>
            </a:extLst>
          </p:cNvPr>
          <p:cNvGrpSpPr/>
          <p:nvPr/>
        </p:nvGrpSpPr>
        <p:grpSpPr>
          <a:xfrm>
            <a:off x="7929699" y="5550709"/>
            <a:ext cx="213767" cy="904163"/>
            <a:chOff x="972876" y="5083347"/>
            <a:chExt cx="225380" cy="904163"/>
          </a:xfrm>
        </p:grpSpPr>
        <p:sp>
          <p:nvSpPr>
            <p:cNvPr id="95" name="Line 21">
              <a:extLst>
                <a:ext uri="{FF2B5EF4-FFF2-40B4-BE49-F238E27FC236}">
                  <a16:creationId xmlns:a16="http://schemas.microsoft.com/office/drawing/2014/main" id="{704EEE78-BE21-464E-AA8F-6DA755AAE68D}"/>
                </a:ext>
              </a:extLst>
            </p:cNvPr>
            <p:cNvSpPr>
              <a:spLocks noChangeShapeType="1"/>
            </p:cNvSpPr>
            <p:nvPr/>
          </p:nvSpPr>
          <p:spPr bwMode="auto">
            <a:xfrm>
              <a:off x="1085566" y="508334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a:cs typeface="Arial" panose="020B0604020202020204" pitchFamily="34" charset="0"/>
              </a:endParaRPr>
            </a:p>
          </p:txBody>
        </p:sp>
        <p:sp>
          <p:nvSpPr>
            <p:cNvPr id="96" name="TextBox 95">
              <a:extLst>
                <a:ext uri="{FF2B5EF4-FFF2-40B4-BE49-F238E27FC236}">
                  <a16:creationId xmlns:a16="http://schemas.microsoft.com/office/drawing/2014/main" id="{CA116B09-EE2C-4C5F-A4A4-7AD842321B60}"/>
                </a:ext>
              </a:extLst>
            </p:cNvPr>
            <p:cNvSpPr txBox="1"/>
            <p:nvPr/>
          </p:nvSpPr>
          <p:spPr>
            <a:xfrm>
              <a:off x="972876" y="5145365"/>
              <a:ext cx="225380" cy="842145"/>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000">
                  <a:solidFill>
                    <a:srgbClr val="4D4D4D"/>
                  </a:solidFill>
                  <a:latin typeface="Arial"/>
                  <a:cs typeface="Arial" panose="020B0604020202020204" pitchFamily="34" charset="0"/>
                </a:rPr>
                <a:t>24</a:t>
              </a:r>
            </a:p>
            <a:p>
              <a:pPr algn="ctr" fontAlgn="auto">
                <a:spcBef>
                  <a:spcPts val="0"/>
                </a:spcBef>
                <a:spcAft>
                  <a:spcPts val="0"/>
                </a:spcAft>
              </a:pPr>
              <a:endParaRPr lang="fr-FR" sz="1000">
                <a:solidFill>
                  <a:srgbClr val="000000"/>
                </a:solidFill>
                <a:latin typeface="Arial"/>
                <a:cs typeface="Arial" panose="020B0604020202020204" pitchFamily="34" charset="0"/>
              </a:endParaRPr>
            </a:p>
            <a:p>
              <a:pPr algn="ctr" fontAlgn="auto">
                <a:spcBef>
                  <a:spcPts val="0"/>
                </a:spcBef>
                <a:spcAft>
                  <a:spcPts val="0"/>
                </a:spcAft>
              </a:pPr>
              <a:endParaRPr lang="fr-FR" sz="1000">
                <a:solidFill>
                  <a:srgbClr val="000000"/>
                </a:solidFill>
                <a:latin typeface="Arial"/>
                <a:cs typeface="Arial" panose="020B0604020202020204" pitchFamily="34" charset="0"/>
              </a:endParaRPr>
            </a:p>
            <a:p>
              <a:pPr algn="ctr" fontAlgn="auto">
                <a:spcBef>
                  <a:spcPts val="0"/>
                </a:spcBef>
                <a:spcAft>
                  <a:spcPts val="0"/>
                </a:spcAft>
              </a:pPr>
              <a:r>
                <a:rPr lang="fr-FR" sz="1000">
                  <a:solidFill>
                    <a:srgbClr val="B60D27"/>
                  </a:solidFill>
                  <a:latin typeface="Arial"/>
                  <a:cs typeface="Arial" panose="020B0604020202020204" pitchFamily="34" charset="0"/>
                </a:rPr>
                <a:t>8</a:t>
              </a:r>
            </a:p>
            <a:p>
              <a:pPr algn="ctr" fontAlgn="auto">
                <a:spcBef>
                  <a:spcPts val="0"/>
                </a:spcBef>
                <a:spcAft>
                  <a:spcPts val="0"/>
                </a:spcAft>
              </a:pPr>
              <a:r>
                <a:rPr lang="fr-FR" sz="1000">
                  <a:solidFill>
                    <a:srgbClr val="B2C0D8"/>
                  </a:solidFill>
                  <a:latin typeface="Arial"/>
                  <a:cs typeface="Arial" panose="020B0604020202020204" pitchFamily="34" charset="0"/>
                </a:rPr>
                <a:t>7</a:t>
              </a:r>
            </a:p>
          </p:txBody>
        </p:sp>
      </p:grpSp>
      <p:grpSp>
        <p:nvGrpSpPr>
          <p:cNvPr id="97" name="Group 96">
            <a:extLst>
              <a:ext uri="{FF2B5EF4-FFF2-40B4-BE49-F238E27FC236}">
                <a16:creationId xmlns:a16="http://schemas.microsoft.com/office/drawing/2014/main" id="{A69C4D6D-5CD2-4180-965F-21DFD7133229}"/>
              </a:ext>
            </a:extLst>
          </p:cNvPr>
          <p:cNvGrpSpPr/>
          <p:nvPr/>
        </p:nvGrpSpPr>
        <p:grpSpPr>
          <a:xfrm>
            <a:off x="8607996" y="5550709"/>
            <a:ext cx="213767" cy="904163"/>
            <a:chOff x="812196" y="5083347"/>
            <a:chExt cx="225380" cy="904163"/>
          </a:xfrm>
        </p:grpSpPr>
        <p:sp>
          <p:nvSpPr>
            <p:cNvPr id="98" name="Line 21">
              <a:extLst>
                <a:ext uri="{FF2B5EF4-FFF2-40B4-BE49-F238E27FC236}">
                  <a16:creationId xmlns:a16="http://schemas.microsoft.com/office/drawing/2014/main" id="{7B90D025-BBB6-47A6-AB2D-1A528336DFE5}"/>
                </a:ext>
              </a:extLst>
            </p:cNvPr>
            <p:cNvSpPr>
              <a:spLocks noChangeShapeType="1"/>
            </p:cNvSpPr>
            <p:nvPr/>
          </p:nvSpPr>
          <p:spPr bwMode="auto">
            <a:xfrm>
              <a:off x="924886" y="5083347"/>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000">
                <a:solidFill>
                  <a:srgbClr val="000000"/>
                </a:solidFill>
                <a:latin typeface="Arial"/>
                <a:cs typeface="Arial" panose="020B0604020202020204" pitchFamily="34" charset="0"/>
              </a:endParaRPr>
            </a:p>
          </p:txBody>
        </p:sp>
        <p:sp>
          <p:nvSpPr>
            <p:cNvPr id="99" name="TextBox 98">
              <a:extLst>
                <a:ext uri="{FF2B5EF4-FFF2-40B4-BE49-F238E27FC236}">
                  <a16:creationId xmlns:a16="http://schemas.microsoft.com/office/drawing/2014/main" id="{8D45B649-CC97-44D7-A5C2-836772847E08}"/>
                </a:ext>
              </a:extLst>
            </p:cNvPr>
            <p:cNvSpPr txBox="1"/>
            <p:nvPr/>
          </p:nvSpPr>
          <p:spPr>
            <a:xfrm>
              <a:off x="812196" y="5145365"/>
              <a:ext cx="225380" cy="842145"/>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000">
                  <a:solidFill>
                    <a:srgbClr val="4D4D4D"/>
                  </a:solidFill>
                  <a:latin typeface="Arial"/>
                  <a:cs typeface="Arial" panose="020B0604020202020204" pitchFamily="34" charset="0"/>
                </a:rPr>
                <a:t>30</a:t>
              </a:r>
            </a:p>
            <a:p>
              <a:pPr algn="ctr" fontAlgn="auto">
                <a:spcBef>
                  <a:spcPts val="0"/>
                </a:spcBef>
                <a:spcAft>
                  <a:spcPts val="0"/>
                </a:spcAft>
              </a:pPr>
              <a:endParaRPr lang="fr-FR" sz="1000">
                <a:solidFill>
                  <a:srgbClr val="000000"/>
                </a:solidFill>
                <a:latin typeface="Arial"/>
                <a:cs typeface="Arial" panose="020B0604020202020204" pitchFamily="34" charset="0"/>
              </a:endParaRPr>
            </a:p>
            <a:p>
              <a:pPr algn="ctr" fontAlgn="auto">
                <a:spcBef>
                  <a:spcPts val="0"/>
                </a:spcBef>
                <a:spcAft>
                  <a:spcPts val="0"/>
                </a:spcAft>
              </a:pPr>
              <a:endParaRPr lang="fr-FR" sz="1000">
                <a:solidFill>
                  <a:srgbClr val="000000"/>
                </a:solidFill>
                <a:latin typeface="Arial"/>
                <a:cs typeface="Arial" panose="020B0604020202020204" pitchFamily="34" charset="0"/>
              </a:endParaRPr>
            </a:p>
            <a:p>
              <a:pPr algn="ctr" fontAlgn="auto">
                <a:spcBef>
                  <a:spcPts val="0"/>
                </a:spcBef>
                <a:spcAft>
                  <a:spcPts val="0"/>
                </a:spcAft>
              </a:pPr>
              <a:r>
                <a:rPr lang="fr-FR" sz="1000">
                  <a:solidFill>
                    <a:srgbClr val="B60D27"/>
                  </a:solidFill>
                  <a:latin typeface="Arial"/>
                  <a:cs typeface="Arial" panose="020B0604020202020204" pitchFamily="34" charset="0"/>
                </a:rPr>
                <a:t>4</a:t>
              </a:r>
            </a:p>
            <a:p>
              <a:pPr algn="ctr" fontAlgn="auto">
                <a:spcBef>
                  <a:spcPts val="0"/>
                </a:spcBef>
                <a:spcAft>
                  <a:spcPts val="0"/>
                </a:spcAft>
              </a:pPr>
              <a:r>
                <a:rPr lang="fr-FR" sz="1000">
                  <a:solidFill>
                    <a:srgbClr val="B2C0D8"/>
                  </a:solidFill>
                  <a:latin typeface="Arial"/>
                  <a:cs typeface="Arial" panose="020B0604020202020204" pitchFamily="34" charset="0"/>
                </a:rPr>
                <a:t>4</a:t>
              </a:r>
            </a:p>
          </p:txBody>
        </p:sp>
      </p:grpSp>
      <p:sp>
        <p:nvSpPr>
          <p:cNvPr id="100" name="Rectangle 99">
            <a:extLst>
              <a:ext uri="{FF2B5EF4-FFF2-40B4-BE49-F238E27FC236}">
                <a16:creationId xmlns:a16="http://schemas.microsoft.com/office/drawing/2014/main" id="{2AA37FE9-98C4-4F95-BC21-A95D50219BFC}"/>
              </a:ext>
            </a:extLst>
          </p:cNvPr>
          <p:cNvSpPr/>
          <p:nvPr/>
        </p:nvSpPr>
        <p:spPr>
          <a:xfrm>
            <a:off x="5848532" y="5112216"/>
            <a:ext cx="2188051" cy="400110"/>
          </a:xfrm>
          <a:prstGeom prst="rect">
            <a:avLst/>
          </a:prstGeom>
        </p:spPr>
        <p:txBody>
          <a:bodyPr wrap="square">
            <a:spAutoFit/>
          </a:bodyPr>
          <a:lstStyle/>
          <a:p>
            <a:r>
              <a:rPr lang="fr-FR" altLang="zh-CN" sz="1000" dirty="0">
                <a:solidFill>
                  <a:srgbClr val="B60D27"/>
                </a:solidFill>
                <a:latin typeface="Arial"/>
                <a:cs typeface="Arial" panose="020B0604020202020204" pitchFamily="34" charset="0"/>
              </a:rPr>
              <a:t>CAPTEM</a:t>
            </a:r>
          </a:p>
          <a:p>
            <a:r>
              <a:rPr lang="fr-FR" sz="1000" dirty="0">
                <a:solidFill>
                  <a:srgbClr val="B2C0D8"/>
                </a:solidFill>
                <a:latin typeface="Arial"/>
                <a:cs typeface="Arial" panose="020B0604020202020204" pitchFamily="34" charset="0"/>
              </a:rPr>
              <a:t>FOLFIRI</a:t>
            </a:r>
          </a:p>
        </p:txBody>
      </p:sp>
      <p:cxnSp>
        <p:nvCxnSpPr>
          <p:cNvPr id="101" name="Straight Connector 100">
            <a:extLst>
              <a:ext uri="{FF2B5EF4-FFF2-40B4-BE49-F238E27FC236}">
                <a16:creationId xmlns:a16="http://schemas.microsoft.com/office/drawing/2014/main" id="{B1ABE343-ADA6-4D2A-9ED7-B8D119DA08C9}"/>
              </a:ext>
            </a:extLst>
          </p:cNvPr>
          <p:cNvCxnSpPr/>
          <p:nvPr/>
        </p:nvCxnSpPr>
        <p:spPr>
          <a:xfrm>
            <a:off x="5711953" y="5229768"/>
            <a:ext cx="136580"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3ACF5DF2-A7AD-4F0A-B524-0028EFDAD96B}"/>
              </a:ext>
            </a:extLst>
          </p:cNvPr>
          <p:cNvCxnSpPr/>
          <p:nvPr/>
        </p:nvCxnSpPr>
        <p:spPr>
          <a:xfrm>
            <a:off x="5711953" y="5382168"/>
            <a:ext cx="136580" cy="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grpSp>
        <p:nvGrpSpPr>
          <p:cNvPr id="103" name="Group 102">
            <a:extLst>
              <a:ext uri="{FF2B5EF4-FFF2-40B4-BE49-F238E27FC236}">
                <a16:creationId xmlns:a16="http://schemas.microsoft.com/office/drawing/2014/main" id="{94C6E440-5D12-42CB-B731-77B484F94096}"/>
              </a:ext>
            </a:extLst>
          </p:cNvPr>
          <p:cNvGrpSpPr/>
          <p:nvPr/>
        </p:nvGrpSpPr>
        <p:grpSpPr>
          <a:xfrm>
            <a:off x="5255659" y="2599047"/>
            <a:ext cx="3636000" cy="2322000"/>
            <a:chOff x="5255659" y="2131685"/>
            <a:chExt cx="3636000" cy="2322000"/>
          </a:xfrm>
        </p:grpSpPr>
        <p:sp>
          <p:nvSpPr>
            <p:cNvPr id="104" name="Graphic 5129">
              <a:extLst>
                <a:ext uri="{FF2B5EF4-FFF2-40B4-BE49-F238E27FC236}">
                  <a16:creationId xmlns:a16="http://schemas.microsoft.com/office/drawing/2014/main" id="{F8DFEE24-2803-4B31-86AF-216D410BCC7F}"/>
                </a:ext>
              </a:extLst>
            </p:cNvPr>
            <p:cNvSpPr/>
            <p:nvPr/>
          </p:nvSpPr>
          <p:spPr>
            <a:xfrm>
              <a:off x="5255659" y="2131685"/>
              <a:ext cx="3636000" cy="2322000"/>
            </a:xfrm>
            <a:custGeom>
              <a:avLst/>
              <a:gdLst>
                <a:gd name="connsiteX0" fmla="*/ 5695331 w 5695950"/>
                <a:gd name="connsiteY0" fmla="*/ 3609870 h 3609975"/>
                <a:gd name="connsiteX1" fmla="*/ 5331104 w 5695950"/>
                <a:gd name="connsiteY1" fmla="*/ 3609870 h 3609975"/>
                <a:gd name="connsiteX2" fmla="*/ 5331104 w 5695950"/>
                <a:gd name="connsiteY2" fmla="*/ 3380927 h 3609975"/>
                <a:gd name="connsiteX3" fmla="*/ 4529805 w 5695950"/>
                <a:gd name="connsiteY3" fmla="*/ 3380927 h 3609975"/>
                <a:gd name="connsiteX4" fmla="*/ 4529805 w 5695950"/>
                <a:gd name="connsiteY4" fmla="*/ 3147822 h 3609975"/>
                <a:gd name="connsiteX5" fmla="*/ 3763890 w 5695950"/>
                <a:gd name="connsiteY5" fmla="*/ 3147822 h 3609975"/>
                <a:gd name="connsiteX6" fmla="*/ 3763890 w 5695950"/>
                <a:gd name="connsiteY6" fmla="*/ 2975077 h 3609975"/>
                <a:gd name="connsiteX7" fmla="*/ 3449612 w 5695950"/>
                <a:gd name="connsiteY7" fmla="*/ 2975077 h 3609975"/>
                <a:gd name="connsiteX8" fmla="*/ 3449612 w 5695950"/>
                <a:gd name="connsiteY8" fmla="*/ 2804408 h 3609975"/>
                <a:gd name="connsiteX9" fmla="*/ 3266456 w 5695950"/>
                <a:gd name="connsiteY9" fmla="*/ 2804408 h 3609975"/>
                <a:gd name="connsiteX10" fmla="*/ 3266456 w 5695950"/>
                <a:gd name="connsiteY10" fmla="*/ 2629577 h 3609975"/>
                <a:gd name="connsiteX11" fmla="*/ 2879331 w 5695950"/>
                <a:gd name="connsiteY11" fmla="*/ 2629577 h 3609975"/>
                <a:gd name="connsiteX12" fmla="*/ 2879331 w 5695950"/>
                <a:gd name="connsiteY12" fmla="*/ 2460994 h 3609975"/>
                <a:gd name="connsiteX13" fmla="*/ 2573379 w 5695950"/>
                <a:gd name="connsiteY13" fmla="*/ 2460994 h 3609975"/>
                <a:gd name="connsiteX14" fmla="*/ 2573379 w 5695950"/>
                <a:gd name="connsiteY14" fmla="*/ 2304898 h 3609975"/>
                <a:gd name="connsiteX15" fmla="*/ 2533841 w 5695950"/>
                <a:gd name="connsiteY15" fmla="*/ 2304898 h 3609975"/>
                <a:gd name="connsiteX16" fmla="*/ 2533841 w 5695950"/>
                <a:gd name="connsiteY16" fmla="*/ 2144640 h 3609975"/>
                <a:gd name="connsiteX17" fmla="*/ 1917773 w 5695950"/>
                <a:gd name="connsiteY17" fmla="*/ 2144640 h 3609975"/>
                <a:gd name="connsiteX18" fmla="*/ 1917773 w 5695950"/>
                <a:gd name="connsiteY18" fmla="*/ 2005194 h 3609975"/>
                <a:gd name="connsiteX19" fmla="*/ 1728378 w 5695950"/>
                <a:gd name="connsiteY19" fmla="*/ 2005194 h 3609975"/>
                <a:gd name="connsiteX20" fmla="*/ 1728378 w 5695950"/>
                <a:gd name="connsiteY20" fmla="*/ 1871986 h 3609975"/>
                <a:gd name="connsiteX21" fmla="*/ 1678429 w 5695950"/>
                <a:gd name="connsiteY21" fmla="*/ 1871986 h 3609975"/>
                <a:gd name="connsiteX22" fmla="*/ 1678429 w 5695950"/>
                <a:gd name="connsiteY22" fmla="*/ 1738779 h 3609975"/>
                <a:gd name="connsiteX23" fmla="*/ 1645120 w 5695950"/>
                <a:gd name="connsiteY23" fmla="*/ 1738779 h 3609975"/>
                <a:gd name="connsiteX24" fmla="*/ 1645120 w 5695950"/>
                <a:gd name="connsiteY24" fmla="*/ 1615983 h 3609975"/>
                <a:gd name="connsiteX25" fmla="*/ 1566034 w 5695950"/>
                <a:gd name="connsiteY25" fmla="*/ 1615983 h 3609975"/>
                <a:gd name="connsiteX26" fmla="*/ 1566034 w 5695950"/>
                <a:gd name="connsiteY26" fmla="*/ 1443238 h 3609975"/>
                <a:gd name="connsiteX27" fmla="*/ 1551470 w 5695950"/>
                <a:gd name="connsiteY27" fmla="*/ 1443238 h 3609975"/>
                <a:gd name="connsiteX28" fmla="*/ 1551470 w 5695950"/>
                <a:gd name="connsiteY28" fmla="*/ 1335015 h 3609975"/>
                <a:gd name="connsiteX29" fmla="*/ 1461973 w 5695950"/>
                <a:gd name="connsiteY29" fmla="*/ 1335015 h 3609975"/>
                <a:gd name="connsiteX30" fmla="*/ 1461973 w 5695950"/>
                <a:gd name="connsiteY30" fmla="*/ 1210132 h 3609975"/>
                <a:gd name="connsiteX31" fmla="*/ 1416187 w 5695950"/>
                <a:gd name="connsiteY31" fmla="*/ 1210132 h 3609975"/>
                <a:gd name="connsiteX32" fmla="*/ 1416187 w 5695950"/>
                <a:gd name="connsiteY32" fmla="*/ 1091498 h 3609975"/>
                <a:gd name="connsiteX33" fmla="*/ 1276731 w 5695950"/>
                <a:gd name="connsiteY33" fmla="*/ 1091498 h 3609975"/>
                <a:gd name="connsiteX34" fmla="*/ 1276731 w 5695950"/>
                <a:gd name="connsiteY34" fmla="*/ 956215 h 3609975"/>
                <a:gd name="connsiteX35" fmla="*/ 1158097 w 5695950"/>
                <a:gd name="connsiteY35" fmla="*/ 956215 h 3609975"/>
                <a:gd name="connsiteX36" fmla="*/ 1158097 w 5695950"/>
                <a:gd name="connsiteY36" fmla="*/ 829256 h 3609975"/>
                <a:gd name="connsiteX37" fmla="*/ 1081097 w 5695950"/>
                <a:gd name="connsiteY37" fmla="*/ 829256 h 3609975"/>
                <a:gd name="connsiteX38" fmla="*/ 1081097 w 5695950"/>
                <a:gd name="connsiteY38" fmla="*/ 706460 h 3609975"/>
                <a:gd name="connsiteX39" fmla="*/ 816769 w 5695950"/>
                <a:gd name="connsiteY39" fmla="*/ 706460 h 3609975"/>
                <a:gd name="connsiteX40" fmla="*/ 816769 w 5695950"/>
                <a:gd name="connsiteY40" fmla="*/ 579500 h 3609975"/>
                <a:gd name="connsiteX41" fmla="*/ 779305 w 5695950"/>
                <a:gd name="connsiteY41" fmla="*/ 579500 h 3609975"/>
                <a:gd name="connsiteX42" fmla="*/ 779305 w 5695950"/>
                <a:gd name="connsiteY42" fmla="*/ 510817 h 3609975"/>
                <a:gd name="connsiteX43" fmla="*/ 754330 w 5695950"/>
                <a:gd name="connsiteY43" fmla="*/ 510817 h 3609975"/>
                <a:gd name="connsiteX44" fmla="*/ 754330 w 5695950"/>
                <a:gd name="connsiteY44" fmla="*/ 460866 h 3609975"/>
                <a:gd name="connsiteX45" fmla="*/ 637777 w 5695950"/>
                <a:gd name="connsiteY45" fmla="*/ 460866 h 3609975"/>
                <a:gd name="connsiteX46" fmla="*/ 637777 w 5695950"/>
                <a:gd name="connsiteY46" fmla="*/ 335989 h 3609975"/>
                <a:gd name="connsiteX47" fmla="*/ 398427 w 5695950"/>
                <a:gd name="connsiteY47" fmla="*/ 335989 h 3609975"/>
                <a:gd name="connsiteX48" fmla="*/ 398427 w 5695950"/>
                <a:gd name="connsiteY48" fmla="*/ 231924 h 3609975"/>
                <a:gd name="connsiteX49" fmla="*/ 321419 w 5695950"/>
                <a:gd name="connsiteY49" fmla="*/ 231924 h 3609975"/>
                <a:gd name="connsiteX50" fmla="*/ 321419 w 5695950"/>
                <a:gd name="connsiteY50" fmla="*/ 117453 h 3609975"/>
                <a:gd name="connsiteX51" fmla="*/ 283956 w 5695950"/>
                <a:gd name="connsiteY51" fmla="*/ 117453 h 3609975"/>
                <a:gd name="connsiteX52" fmla="*/ 283956 w 5695950"/>
                <a:gd name="connsiteY52" fmla="*/ 7144 h 3609975"/>
                <a:gd name="connsiteX53" fmla="*/ 7144 w 5695950"/>
                <a:gd name="connsiteY53" fmla="*/ 7144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695950" h="3609975">
                  <a:moveTo>
                    <a:pt x="5695331" y="3609870"/>
                  </a:moveTo>
                  <a:lnTo>
                    <a:pt x="5331104" y="3609870"/>
                  </a:lnTo>
                  <a:lnTo>
                    <a:pt x="5331104" y="3380927"/>
                  </a:lnTo>
                  <a:lnTo>
                    <a:pt x="4529805" y="3380927"/>
                  </a:lnTo>
                  <a:lnTo>
                    <a:pt x="4529805" y="3147822"/>
                  </a:lnTo>
                  <a:lnTo>
                    <a:pt x="3763890" y="3147822"/>
                  </a:lnTo>
                  <a:lnTo>
                    <a:pt x="3763890" y="2975077"/>
                  </a:lnTo>
                  <a:lnTo>
                    <a:pt x="3449612" y="2975077"/>
                  </a:lnTo>
                  <a:lnTo>
                    <a:pt x="3449612" y="2804408"/>
                  </a:lnTo>
                  <a:lnTo>
                    <a:pt x="3266456" y="2804408"/>
                  </a:lnTo>
                  <a:lnTo>
                    <a:pt x="3266456" y="2629577"/>
                  </a:lnTo>
                  <a:lnTo>
                    <a:pt x="2879331" y="2629577"/>
                  </a:lnTo>
                  <a:lnTo>
                    <a:pt x="2879331" y="2460994"/>
                  </a:lnTo>
                  <a:lnTo>
                    <a:pt x="2573379" y="2460994"/>
                  </a:lnTo>
                  <a:lnTo>
                    <a:pt x="2573379" y="2304898"/>
                  </a:lnTo>
                  <a:lnTo>
                    <a:pt x="2533841" y="2304898"/>
                  </a:lnTo>
                  <a:lnTo>
                    <a:pt x="2533841" y="2144640"/>
                  </a:lnTo>
                  <a:lnTo>
                    <a:pt x="1917773" y="2144640"/>
                  </a:lnTo>
                  <a:lnTo>
                    <a:pt x="1917773" y="2005194"/>
                  </a:lnTo>
                  <a:lnTo>
                    <a:pt x="1728378" y="2005194"/>
                  </a:lnTo>
                  <a:lnTo>
                    <a:pt x="1728378" y="1871986"/>
                  </a:lnTo>
                  <a:lnTo>
                    <a:pt x="1678429" y="1871986"/>
                  </a:lnTo>
                  <a:lnTo>
                    <a:pt x="1678429" y="1738779"/>
                  </a:lnTo>
                  <a:lnTo>
                    <a:pt x="1645120" y="1738779"/>
                  </a:lnTo>
                  <a:lnTo>
                    <a:pt x="1645120" y="1615983"/>
                  </a:lnTo>
                  <a:lnTo>
                    <a:pt x="1566034" y="1615983"/>
                  </a:lnTo>
                  <a:lnTo>
                    <a:pt x="1566034" y="1443238"/>
                  </a:lnTo>
                  <a:lnTo>
                    <a:pt x="1551470" y="1443238"/>
                  </a:lnTo>
                  <a:lnTo>
                    <a:pt x="1551470" y="1335015"/>
                  </a:lnTo>
                  <a:lnTo>
                    <a:pt x="1461973" y="1335015"/>
                  </a:lnTo>
                  <a:lnTo>
                    <a:pt x="1461973" y="1210132"/>
                  </a:lnTo>
                  <a:lnTo>
                    <a:pt x="1416187" y="1210132"/>
                  </a:lnTo>
                  <a:lnTo>
                    <a:pt x="1416187" y="1091498"/>
                  </a:lnTo>
                  <a:lnTo>
                    <a:pt x="1276731" y="1091498"/>
                  </a:lnTo>
                  <a:lnTo>
                    <a:pt x="1276731" y="956215"/>
                  </a:lnTo>
                  <a:lnTo>
                    <a:pt x="1158097" y="956215"/>
                  </a:lnTo>
                  <a:lnTo>
                    <a:pt x="1158097" y="829256"/>
                  </a:lnTo>
                  <a:lnTo>
                    <a:pt x="1081097" y="829256"/>
                  </a:lnTo>
                  <a:lnTo>
                    <a:pt x="1081097" y="706460"/>
                  </a:lnTo>
                  <a:lnTo>
                    <a:pt x="816769" y="706460"/>
                  </a:lnTo>
                  <a:lnTo>
                    <a:pt x="816769" y="579500"/>
                  </a:lnTo>
                  <a:lnTo>
                    <a:pt x="779305" y="579500"/>
                  </a:lnTo>
                  <a:lnTo>
                    <a:pt x="779305" y="510817"/>
                  </a:lnTo>
                  <a:lnTo>
                    <a:pt x="754330" y="510817"/>
                  </a:lnTo>
                  <a:lnTo>
                    <a:pt x="754330" y="460866"/>
                  </a:lnTo>
                  <a:lnTo>
                    <a:pt x="637777" y="460866"/>
                  </a:lnTo>
                  <a:lnTo>
                    <a:pt x="637777" y="335989"/>
                  </a:lnTo>
                  <a:lnTo>
                    <a:pt x="398427" y="335989"/>
                  </a:lnTo>
                  <a:lnTo>
                    <a:pt x="398427" y="231924"/>
                  </a:lnTo>
                  <a:lnTo>
                    <a:pt x="321419" y="231924"/>
                  </a:lnTo>
                  <a:lnTo>
                    <a:pt x="321419" y="117453"/>
                  </a:lnTo>
                  <a:lnTo>
                    <a:pt x="283956" y="117453"/>
                  </a:lnTo>
                  <a:lnTo>
                    <a:pt x="283956" y="7144"/>
                  </a:lnTo>
                  <a:lnTo>
                    <a:pt x="7144" y="7144"/>
                  </a:lnTo>
                </a:path>
              </a:pathLst>
            </a:custGeom>
            <a:ln w="25400">
              <a:solidFill>
                <a:srgbClr val="B2C0D8"/>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fr-FR">
                <a:solidFill>
                  <a:srgbClr val="4D4D4D"/>
                </a:solidFill>
              </a:endParaRPr>
            </a:p>
          </p:txBody>
        </p:sp>
        <p:cxnSp>
          <p:nvCxnSpPr>
            <p:cNvPr id="105" name="Straight Connector 104">
              <a:extLst>
                <a:ext uri="{FF2B5EF4-FFF2-40B4-BE49-F238E27FC236}">
                  <a16:creationId xmlns:a16="http://schemas.microsoft.com/office/drawing/2014/main" id="{4E54DC82-D4E6-4620-AF75-6C3A18999084}"/>
                </a:ext>
              </a:extLst>
            </p:cNvPr>
            <p:cNvCxnSpPr/>
            <p:nvPr/>
          </p:nvCxnSpPr>
          <p:spPr>
            <a:xfrm>
              <a:off x="8094134" y="4123987"/>
              <a:ext cx="0" cy="7200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9AE38B74-3962-4482-82F6-8CA283C760EA}"/>
                </a:ext>
              </a:extLst>
            </p:cNvPr>
            <p:cNvCxnSpPr/>
            <p:nvPr/>
          </p:nvCxnSpPr>
          <p:spPr>
            <a:xfrm>
              <a:off x="7852835" y="4128228"/>
              <a:ext cx="0" cy="7200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D7E19682-72B0-41E1-8BC8-BE85B8B73112}"/>
                </a:ext>
              </a:extLst>
            </p:cNvPr>
            <p:cNvCxnSpPr/>
            <p:nvPr/>
          </p:nvCxnSpPr>
          <p:spPr>
            <a:xfrm>
              <a:off x="7044270" y="3679495"/>
              <a:ext cx="0" cy="7200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285663A-AB2F-48FB-B27C-F0C8A01B1C87}"/>
                </a:ext>
              </a:extLst>
            </p:cNvPr>
            <p:cNvCxnSpPr/>
            <p:nvPr/>
          </p:nvCxnSpPr>
          <p:spPr>
            <a:xfrm>
              <a:off x="6760633" y="3484757"/>
              <a:ext cx="0" cy="7200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6A344FCD-927A-4A6B-B836-90928A95AE05}"/>
                </a:ext>
              </a:extLst>
            </p:cNvPr>
            <p:cNvCxnSpPr/>
            <p:nvPr/>
          </p:nvCxnSpPr>
          <p:spPr>
            <a:xfrm>
              <a:off x="6540491" y="3472047"/>
              <a:ext cx="0" cy="7200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06B47096-FDB0-4214-9E76-CAA01A5ACBB7}"/>
                </a:ext>
              </a:extLst>
            </p:cNvPr>
            <p:cNvCxnSpPr/>
            <p:nvPr/>
          </p:nvCxnSpPr>
          <p:spPr>
            <a:xfrm>
              <a:off x="5816594" y="2553406"/>
              <a:ext cx="0" cy="7200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F697A26A-EA20-4262-82F2-D0E19F890780}"/>
                </a:ext>
              </a:extLst>
            </p:cNvPr>
            <p:cNvCxnSpPr/>
            <p:nvPr/>
          </p:nvCxnSpPr>
          <p:spPr>
            <a:xfrm>
              <a:off x="5820823" y="2553398"/>
              <a:ext cx="0" cy="7200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grpSp>
      <p:cxnSp>
        <p:nvCxnSpPr>
          <p:cNvPr id="112" name="Straight Connector 111">
            <a:extLst>
              <a:ext uri="{FF2B5EF4-FFF2-40B4-BE49-F238E27FC236}">
                <a16:creationId xmlns:a16="http://schemas.microsoft.com/office/drawing/2014/main" id="{457C1C1B-F3C3-4C2D-9D5C-268F0683FFC0}"/>
              </a:ext>
            </a:extLst>
          </p:cNvPr>
          <p:cNvCxnSpPr/>
          <p:nvPr/>
        </p:nvCxnSpPr>
        <p:spPr>
          <a:xfrm>
            <a:off x="8578116" y="4704669"/>
            <a:ext cx="0" cy="72000"/>
          </a:xfrm>
          <a:prstGeom prst="line">
            <a:avLst/>
          </a:prstGeom>
          <a:noFill/>
          <a:ln w="16183" cap="flat">
            <a:solidFill>
              <a:srgbClr val="B60D27"/>
            </a:solidFill>
            <a:prstDash val="solid"/>
            <a:miter/>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0B7CB998-C301-4D35-82C9-156CE5C78CB0}"/>
              </a:ext>
            </a:extLst>
          </p:cNvPr>
          <p:cNvCxnSpPr>
            <a:cxnSpLocks/>
          </p:cNvCxnSpPr>
          <p:nvPr/>
        </p:nvCxnSpPr>
        <p:spPr>
          <a:xfrm>
            <a:off x="8419856" y="4556175"/>
            <a:ext cx="0" cy="35174"/>
          </a:xfrm>
          <a:prstGeom prst="line">
            <a:avLst/>
          </a:prstGeom>
          <a:noFill/>
          <a:ln w="16183" cap="flat">
            <a:solidFill>
              <a:srgbClr val="B60D27"/>
            </a:solidFill>
            <a:prstDash val="solid"/>
            <a:miter/>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3FEEDDC1-5DE5-4403-AD19-C3D80EAC6134}"/>
              </a:ext>
            </a:extLst>
          </p:cNvPr>
          <p:cNvCxnSpPr/>
          <p:nvPr/>
        </p:nvCxnSpPr>
        <p:spPr>
          <a:xfrm>
            <a:off x="6289328" y="3673084"/>
            <a:ext cx="0" cy="72000"/>
          </a:xfrm>
          <a:prstGeom prst="line">
            <a:avLst/>
          </a:prstGeom>
          <a:noFill/>
          <a:ln w="16183" cap="flat">
            <a:solidFill>
              <a:srgbClr val="B2C0D8"/>
            </a:solidFill>
            <a:prstDash val="solid"/>
            <a:miter/>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34681D6C-30D5-4A17-AF08-D2348FAC72DC}"/>
              </a:ext>
            </a:extLst>
          </p:cNvPr>
          <p:cNvCxnSpPr/>
          <p:nvPr/>
        </p:nvCxnSpPr>
        <p:spPr>
          <a:xfrm>
            <a:off x="6143162" y="3566866"/>
            <a:ext cx="0" cy="72000"/>
          </a:xfrm>
          <a:prstGeom prst="line">
            <a:avLst/>
          </a:prstGeom>
          <a:noFill/>
          <a:ln w="16183" cap="flat">
            <a:solidFill>
              <a:srgbClr val="B60D27"/>
            </a:solidFill>
            <a:prstDash val="solid"/>
            <a:miter/>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13B67D0-0CA2-433B-A5ED-788AC7402915}"/>
              </a:ext>
            </a:extLst>
          </p:cNvPr>
          <p:cNvCxnSpPr/>
          <p:nvPr/>
        </p:nvCxnSpPr>
        <p:spPr>
          <a:xfrm>
            <a:off x="6116180" y="3494866"/>
            <a:ext cx="0" cy="72000"/>
          </a:xfrm>
          <a:prstGeom prst="line">
            <a:avLst/>
          </a:prstGeom>
          <a:noFill/>
          <a:ln w="16183" cap="flat">
            <a:solidFill>
              <a:srgbClr val="B2C0D8"/>
            </a:solidFill>
            <a:prstDash val="solid"/>
            <a:miter/>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5D82196E-4769-4493-BAFA-292A40F1689B}"/>
              </a:ext>
            </a:extLst>
          </p:cNvPr>
          <p:cNvCxnSpPr/>
          <p:nvPr/>
        </p:nvCxnSpPr>
        <p:spPr>
          <a:xfrm>
            <a:off x="5732607" y="3020760"/>
            <a:ext cx="0" cy="72000"/>
          </a:xfrm>
          <a:prstGeom prst="line">
            <a:avLst/>
          </a:prstGeom>
          <a:noFill/>
          <a:ln w="16183" cap="flat">
            <a:solidFill>
              <a:srgbClr val="B60D27"/>
            </a:solidFill>
            <a:prstDash val="solid"/>
            <a:miter/>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EAF21131-2F5D-47F9-AAD5-3A823B819BF9}"/>
              </a:ext>
            </a:extLst>
          </p:cNvPr>
          <p:cNvCxnSpPr/>
          <p:nvPr/>
        </p:nvCxnSpPr>
        <p:spPr>
          <a:xfrm>
            <a:off x="5573097" y="2795084"/>
            <a:ext cx="0" cy="72000"/>
          </a:xfrm>
          <a:prstGeom prst="line">
            <a:avLst/>
          </a:prstGeom>
          <a:noFill/>
          <a:ln w="16183" cap="flat">
            <a:solidFill>
              <a:srgbClr val="B60D27"/>
            </a:solidFill>
            <a:prstDash val="solid"/>
            <a:miter/>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2F780D64-DCE2-4714-92BF-70F316230F4E}"/>
              </a:ext>
            </a:extLst>
          </p:cNvPr>
          <p:cNvCxnSpPr/>
          <p:nvPr/>
        </p:nvCxnSpPr>
        <p:spPr>
          <a:xfrm>
            <a:off x="5540234" y="2795084"/>
            <a:ext cx="0" cy="72000"/>
          </a:xfrm>
          <a:prstGeom prst="line">
            <a:avLst/>
          </a:prstGeom>
          <a:noFill/>
          <a:ln w="16183" cap="flat">
            <a:solidFill>
              <a:srgbClr val="B60D27"/>
            </a:solidFill>
            <a:prstDash val="solid"/>
            <a:miter/>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A9515268-E5CE-4D44-A5AC-7E501B5BD6E0}"/>
              </a:ext>
            </a:extLst>
          </p:cNvPr>
          <p:cNvCxnSpPr/>
          <p:nvPr/>
        </p:nvCxnSpPr>
        <p:spPr>
          <a:xfrm>
            <a:off x="6921629" y="4021447"/>
            <a:ext cx="0" cy="72000"/>
          </a:xfrm>
          <a:prstGeom prst="line">
            <a:avLst/>
          </a:prstGeom>
          <a:noFill/>
          <a:ln w="16183" cap="flat">
            <a:solidFill>
              <a:srgbClr val="B60D27"/>
            </a:solidFill>
            <a:prstDash val="solid"/>
            <a:miter/>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F1DF6CB-7018-4F70-B0A1-2FF283248AE0}"/>
              </a:ext>
            </a:extLst>
          </p:cNvPr>
          <p:cNvCxnSpPr/>
          <p:nvPr/>
        </p:nvCxnSpPr>
        <p:spPr>
          <a:xfrm>
            <a:off x="6412048" y="3904904"/>
            <a:ext cx="0" cy="72000"/>
          </a:xfrm>
          <a:prstGeom prst="line">
            <a:avLst/>
          </a:prstGeom>
          <a:noFill/>
          <a:ln w="16183" cap="flat">
            <a:solidFill>
              <a:srgbClr val="B60D27"/>
            </a:solidFill>
            <a:prstDash val="solid"/>
            <a:miter/>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8A0DD651-A7FB-4521-B336-A61F61B9D9FF}"/>
              </a:ext>
            </a:extLst>
          </p:cNvPr>
          <p:cNvCxnSpPr/>
          <p:nvPr/>
        </p:nvCxnSpPr>
        <p:spPr>
          <a:xfrm>
            <a:off x="6085901" y="3494866"/>
            <a:ext cx="0" cy="72000"/>
          </a:xfrm>
          <a:prstGeom prst="line">
            <a:avLst/>
          </a:prstGeom>
          <a:noFill/>
          <a:ln w="16183" cap="flat">
            <a:solidFill>
              <a:srgbClr val="B60D27"/>
            </a:solidFill>
            <a:prstDash val="solid"/>
            <a:miter/>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F3F3DDE0-526E-49FD-8D82-FA92663A2931}"/>
              </a:ext>
            </a:extLst>
          </p:cNvPr>
          <p:cNvCxnSpPr/>
          <p:nvPr/>
        </p:nvCxnSpPr>
        <p:spPr>
          <a:xfrm>
            <a:off x="5635267" y="2867084"/>
            <a:ext cx="0" cy="72000"/>
          </a:xfrm>
          <a:prstGeom prst="line">
            <a:avLst/>
          </a:prstGeom>
          <a:noFill/>
          <a:ln w="16183" cap="flat">
            <a:solidFill>
              <a:srgbClr val="B2C0D8"/>
            </a:solidFill>
            <a:prstDash val="solid"/>
            <a:miter/>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D718A8FF-E0B6-474D-922B-126F1D175BAF}"/>
              </a:ext>
            </a:extLst>
          </p:cNvPr>
          <p:cNvCxnSpPr>
            <a:cxnSpLocks/>
          </p:cNvCxnSpPr>
          <p:nvPr/>
        </p:nvCxnSpPr>
        <p:spPr>
          <a:xfrm rot="5400000">
            <a:off x="5537097" y="2797696"/>
            <a:ext cx="0" cy="72000"/>
          </a:xfrm>
          <a:prstGeom prst="line">
            <a:avLst/>
          </a:prstGeom>
          <a:noFill/>
          <a:ln w="16183" cap="flat">
            <a:solidFill>
              <a:srgbClr val="B2C0D8"/>
            </a:solidFill>
            <a:prstDash val="solid"/>
            <a:miter/>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08D272C-92BB-4586-A320-E877677BA14A}"/>
              </a:ext>
            </a:extLst>
          </p:cNvPr>
          <p:cNvCxnSpPr>
            <a:cxnSpLocks/>
          </p:cNvCxnSpPr>
          <p:nvPr/>
        </p:nvCxnSpPr>
        <p:spPr>
          <a:xfrm rot="5400000">
            <a:off x="6245133" y="3680196"/>
            <a:ext cx="0" cy="72000"/>
          </a:xfrm>
          <a:prstGeom prst="line">
            <a:avLst/>
          </a:prstGeom>
          <a:noFill/>
          <a:ln w="16183" cap="flat">
            <a:solidFill>
              <a:srgbClr val="B2C0D8"/>
            </a:solidFill>
            <a:prstDash val="solid"/>
            <a:miter/>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C9123575-1D12-462D-80FD-51891E4262C9}"/>
              </a:ext>
            </a:extLst>
          </p:cNvPr>
          <p:cNvSpPr txBox="1"/>
          <p:nvPr/>
        </p:nvSpPr>
        <p:spPr>
          <a:xfrm>
            <a:off x="2269388" y="1484784"/>
            <a:ext cx="593432" cy="338554"/>
          </a:xfrm>
          <a:prstGeom prst="rect">
            <a:avLst/>
          </a:prstGeom>
          <a:noFill/>
        </p:spPr>
        <p:txBody>
          <a:bodyPr wrap="none" rtlCol="0">
            <a:spAutoFit/>
          </a:bodyPr>
          <a:lstStyle/>
          <a:p>
            <a:pPr algn="ctr" fontAlgn="auto">
              <a:spcBef>
                <a:spcPts val="0"/>
              </a:spcBef>
              <a:spcAft>
                <a:spcPts val="0"/>
              </a:spcAft>
            </a:pPr>
            <a:r>
              <a:rPr lang="fr-FR" sz="1600" b="1">
                <a:solidFill>
                  <a:srgbClr val="4D4D4D"/>
                </a:solidFill>
                <a:latin typeface="Arial"/>
                <a:cs typeface="Arial"/>
              </a:rPr>
              <a:t>SSP</a:t>
            </a:r>
          </a:p>
        </p:txBody>
      </p:sp>
      <p:sp>
        <p:nvSpPr>
          <p:cNvPr id="127" name="TextBox 126">
            <a:extLst>
              <a:ext uri="{FF2B5EF4-FFF2-40B4-BE49-F238E27FC236}">
                <a16:creationId xmlns:a16="http://schemas.microsoft.com/office/drawing/2014/main" id="{6A8E235C-31DB-4BA7-AE1D-CE16671BE201}"/>
              </a:ext>
            </a:extLst>
          </p:cNvPr>
          <p:cNvSpPr txBox="1"/>
          <p:nvPr/>
        </p:nvSpPr>
        <p:spPr>
          <a:xfrm>
            <a:off x="6803659" y="1484784"/>
            <a:ext cx="481222" cy="338554"/>
          </a:xfrm>
          <a:prstGeom prst="rect">
            <a:avLst/>
          </a:prstGeom>
          <a:noFill/>
        </p:spPr>
        <p:txBody>
          <a:bodyPr wrap="none" rtlCol="0">
            <a:spAutoFit/>
          </a:bodyPr>
          <a:lstStyle/>
          <a:p>
            <a:pPr algn="ctr" fontAlgn="auto">
              <a:spcBef>
                <a:spcPts val="0"/>
              </a:spcBef>
              <a:spcAft>
                <a:spcPts val="0"/>
              </a:spcAft>
            </a:pPr>
            <a:r>
              <a:rPr lang="fr-FR" sz="1600" b="1" dirty="0">
                <a:solidFill>
                  <a:srgbClr val="4D4D4D"/>
                </a:solidFill>
                <a:latin typeface="Arial"/>
                <a:cs typeface="Arial"/>
              </a:rPr>
              <a:t>SG</a:t>
            </a:r>
          </a:p>
        </p:txBody>
      </p:sp>
      <p:sp>
        <p:nvSpPr>
          <p:cNvPr id="128" name="Graphic 5134">
            <a:extLst>
              <a:ext uri="{FF2B5EF4-FFF2-40B4-BE49-F238E27FC236}">
                <a16:creationId xmlns:a16="http://schemas.microsoft.com/office/drawing/2014/main" id="{00E564CE-2BB9-4103-8245-611AA7C3D93D}"/>
              </a:ext>
            </a:extLst>
          </p:cNvPr>
          <p:cNvSpPr/>
          <p:nvPr/>
        </p:nvSpPr>
        <p:spPr>
          <a:xfrm>
            <a:off x="5243510" y="2589867"/>
            <a:ext cx="3654241" cy="2160360"/>
          </a:xfrm>
          <a:custGeom>
            <a:avLst/>
            <a:gdLst>
              <a:gd name="connsiteX0" fmla="*/ 3645862 w 3654240"/>
              <a:gd name="connsiteY0" fmla="*/ 2150544 h 2160360"/>
              <a:gd name="connsiteX1" fmla="*/ 3224694 w 3654240"/>
              <a:gd name="connsiteY1" fmla="*/ 2150544 h 2160360"/>
              <a:gd name="connsiteX2" fmla="*/ 3224694 w 3654240"/>
              <a:gd name="connsiteY2" fmla="*/ 1992746 h 2160360"/>
              <a:gd name="connsiteX3" fmla="*/ 2992191 w 3654240"/>
              <a:gd name="connsiteY3" fmla="*/ 1992746 h 2160360"/>
              <a:gd name="connsiteX4" fmla="*/ 2992191 w 3654240"/>
              <a:gd name="connsiteY4" fmla="*/ 1856343 h 2160360"/>
              <a:gd name="connsiteX5" fmla="*/ 2633474 w 3654240"/>
              <a:gd name="connsiteY5" fmla="*/ 1856343 h 2160360"/>
              <a:gd name="connsiteX6" fmla="*/ 2633474 w 3654240"/>
              <a:gd name="connsiteY6" fmla="*/ 1729298 h 2160360"/>
              <a:gd name="connsiteX7" fmla="*/ 1813732 w 3654240"/>
              <a:gd name="connsiteY7" fmla="*/ 1729298 h 2160360"/>
              <a:gd name="connsiteX8" fmla="*/ 1813732 w 3654240"/>
              <a:gd name="connsiteY8" fmla="*/ 1592902 h 2160360"/>
              <a:gd name="connsiteX9" fmla="*/ 1720728 w 3654240"/>
              <a:gd name="connsiteY9" fmla="*/ 1592902 h 2160360"/>
              <a:gd name="connsiteX10" fmla="*/ 1720728 w 3654240"/>
              <a:gd name="connsiteY10" fmla="*/ 1455159 h 2160360"/>
              <a:gd name="connsiteX11" fmla="*/ 1445711 w 3654240"/>
              <a:gd name="connsiteY11" fmla="*/ 1455159 h 2160360"/>
              <a:gd name="connsiteX12" fmla="*/ 1445711 w 3654240"/>
              <a:gd name="connsiteY12" fmla="*/ 1341492 h 2160360"/>
              <a:gd name="connsiteX13" fmla="*/ 1068394 w 3654240"/>
              <a:gd name="connsiteY13" fmla="*/ 1341492 h 2160360"/>
              <a:gd name="connsiteX14" fmla="*/ 1068394 w 3654240"/>
              <a:gd name="connsiteY14" fmla="*/ 1234508 h 2160360"/>
              <a:gd name="connsiteX15" fmla="*/ 1040492 w 3654240"/>
              <a:gd name="connsiteY15" fmla="*/ 1234508 h 2160360"/>
              <a:gd name="connsiteX16" fmla="*/ 1040492 w 3654240"/>
              <a:gd name="connsiteY16" fmla="*/ 1115492 h 2160360"/>
              <a:gd name="connsiteX17" fmla="*/ 991333 w 3654240"/>
              <a:gd name="connsiteY17" fmla="*/ 1115492 h 2160360"/>
              <a:gd name="connsiteX18" fmla="*/ 991333 w 3654240"/>
              <a:gd name="connsiteY18" fmla="*/ 1080725 h 2160360"/>
              <a:gd name="connsiteX19" fmla="*/ 972733 w 3654240"/>
              <a:gd name="connsiteY19" fmla="*/ 1080725 h 2160360"/>
              <a:gd name="connsiteX20" fmla="*/ 972733 w 3654240"/>
              <a:gd name="connsiteY20" fmla="*/ 1020547 h 2160360"/>
              <a:gd name="connsiteX21" fmla="*/ 890358 w 3654240"/>
              <a:gd name="connsiteY21" fmla="*/ 1020547 h 2160360"/>
              <a:gd name="connsiteX22" fmla="*/ 890358 w 3654240"/>
              <a:gd name="connsiteY22" fmla="*/ 983098 h 2160360"/>
              <a:gd name="connsiteX23" fmla="*/ 874415 w 3654240"/>
              <a:gd name="connsiteY23" fmla="*/ 983098 h 2160360"/>
              <a:gd name="connsiteX24" fmla="*/ 874415 w 3654240"/>
              <a:gd name="connsiteY24" fmla="*/ 930950 h 2160360"/>
              <a:gd name="connsiteX25" fmla="*/ 814628 w 3654240"/>
              <a:gd name="connsiteY25" fmla="*/ 930950 h 2160360"/>
              <a:gd name="connsiteX26" fmla="*/ 814628 w 3654240"/>
              <a:gd name="connsiteY26" fmla="*/ 853385 h 2160360"/>
              <a:gd name="connsiteX27" fmla="*/ 758830 w 3654240"/>
              <a:gd name="connsiteY27" fmla="*/ 853385 h 2160360"/>
              <a:gd name="connsiteX28" fmla="*/ 758830 w 3654240"/>
              <a:gd name="connsiteY28" fmla="*/ 774486 h 2160360"/>
              <a:gd name="connsiteX29" fmla="*/ 679111 w 3654240"/>
              <a:gd name="connsiteY29" fmla="*/ 774486 h 2160360"/>
              <a:gd name="connsiteX30" fmla="*/ 679111 w 3654240"/>
              <a:gd name="connsiteY30" fmla="*/ 690238 h 2160360"/>
              <a:gd name="connsiteX31" fmla="*/ 582127 w 3654240"/>
              <a:gd name="connsiteY31" fmla="*/ 690238 h 2160360"/>
              <a:gd name="connsiteX32" fmla="*/ 582127 w 3654240"/>
              <a:gd name="connsiteY32" fmla="*/ 614014 h 2160360"/>
              <a:gd name="connsiteX33" fmla="*/ 556883 w 3654240"/>
              <a:gd name="connsiteY33" fmla="*/ 614014 h 2160360"/>
              <a:gd name="connsiteX34" fmla="*/ 556883 w 3654240"/>
              <a:gd name="connsiteY34" fmla="*/ 453540 h 2160360"/>
              <a:gd name="connsiteX35" fmla="*/ 449267 w 3654240"/>
              <a:gd name="connsiteY35" fmla="*/ 453540 h 2160360"/>
              <a:gd name="connsiteX36" fmla="*/ 449267 w 3654240"/>
              <a:gd name="connsiteY36" fmla="*/ 377316 h 2160360"/>
              <a:gd name="connsiteX37" fmla="*/ 396124 w 3654240"/>
              <a:gd name="connsiteY37" fmla="*/ 377316 h 2160360"/>
              <a:gd name="connsiteX38" fmla="*/ 396124 w 3654240"/>
              <a:gd name="connsiteY38" fmla="*/ 302428 h 2160360"/>
              <a:gd name="connsiteX39" fmla="*/ 365566 w 3654240"/>
              <a:gd name="connsiteY39" fmla="*/ 302428 h 2160360"/>
              <a:gd name="connsiteX40" fmla="*/ 365566 w 3654240"/>
              <a:gd name="connsiteY40" fmla="*/ 231553 h 2160360"/>
              <a:gd name="connsiteX41" fmla="*/ 279208 w 3654240"/>
              <a:gd name="connsiteY41" fmla="*/ 231553 h 2160360"/>
              <a:gd name="connsiteX42" fmla="*/ 279208 w 3654240"/>
              <a:gd name="connsiteY42" fmla="*/ 152654 h 2160360"/>
              <a:gd name="connsiteX43" fmla="*/ 244664 w 3654240"/>
              <a:gd name="connsiteY43" fmla="*/ 152654 h 2160360"/>
              <a:gd name="connsiteX44" fmla="*/ 244664 w 3654240"/>
              <a:gd name="connsiteY44" fmla="*/ 85790 h 2160360"/>
              <a:gd name="connsiteX45" fmla="*/ 206135 w 3654240"/>
              <a:gd name="connsiteY45" fmla="*/ 85790 h 2160360"/>
              <a:gd name="connsiteX46" fmla="*/ 206135 w 3654240"/>
              <a:gd name="connsiteY46" fmla="*/ 12240 h 2160360"/>
              <a:gd name="connsiteX47" fmla="*/ 12161 w 3654240"/>
              <a:gd name="connsiteY47" fmla="*/ 12240 h 216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654240" h="2160360">
                <a:moveTo>
                  <a:pt x="3645862" y="2150544"/>
                </a:moveTo>
                <a:lnTo>
                  <a:pt x="3224694" y="2150544"/>
                </a:lnTo>
                <a:lnTo>
                  <a:pt x="3224694" y="1992746"/>
                </a:lnTo>
                <a:lnTo>
                  <a:pt x="2992191" y="1992746"/>
                </a:lnTo>
                <a:lnTo>
                  <a:pt x="2992191" y="1856343"/>
                </a:lnTo>
                <a:lnTo>
                  <a:pt x="2633474" y="1856343"/>
                </a:lnTo>
                <a:lnTo>
                  <a:pt x="2633474" y="1729298"/>
                </a:lnTo>
                <a:lnTo>
                  <a:pt x="1813732" y="1729298"/>
                </a:lnTo>
                <a:lnTo>
                  <a:pt x="1813732" y="1592902"/>
                </a:lnTo>
                <a:lnTo>
                  <a:pt x="1720728" y="1592902"/>
                </a:lnTo>
                <a:lnTo>
                  <a:pt x="1720728" y="1455159"/>
                </a:lnTo>
                <a:lnTo>
                  <a:pt x="1445711" y="1455159"/>
                </a:lnTo>
                <a:lnTo>
                  <a:pt x="1445711" y="1341492"/>
                </a:lnTo>
                <a:lnTo>
                  <a:pt x="1068394" y="1341492"/>
                </a:lnTo>
                <a:lnTo>
                  <a:pt x="1068394" y="1234508"/>
                </a:lnTo>
                <a:lnTo>
                  <a:pt x="1040492" y="1234508"/>
                </a:lnTo>
                <a:lnTo>
                  <a:pt x="1040492" y="1115492"/>
                </a:lnTo>
                <a:lnTo>
                  <a:pt x="991333" y="1115492"/>
                </a:lnTo>
                <a:lnTo>
                  <a:pt x="991333" y="1080725"/>
                </a:lnTo>
                <a:lnTo>
                  <a:pt x="972733" y="1080725"/>
                </a:lnTo>
                <a:lnTo>
                  <a:pt x="972733" y="1020547"/>
                </a:lnTo>
                <a:lnTo>
                  <a:pt x="890358" y="1020547"/>
                </a:lnTo>
                <a:lnTo>
                  <a:pt x="890358" y="983098"/>
                </a:lnTo>
                <a:lnTo>
                  <a:pt x="874415" y="983098"/>
                </a:lnTo>
                <a:lnTo>
                  <a:pt x="874415" y="930950"/>
                </a:lnTo>
                <a:lnTo>
                  <a:pt x="814628" y="930950"/>
                </a:lnTo>
                <a:lnTo>
                  <a:pt x="814628" y="853385"/>
                </a:lnTo>
                <a:lnTo>
                  <a:pt x="758830" y="853385"/>
                </a:lnTo>
                <a:lnTo>
                  <a:pt x="758830" y="774486"/>
                </a:lnTo>
                <a:lnTo>
                  <a:pt x="679111" y="774486"/>
                </a:lnTo>
                <a:lnTo>
                  <a:pt x="679111" y="690238"/>
                </a:lnTo>
                <a:lnTo>
                  <a:pt x="582127" y="690238"/>
                </a:lnTo>
                <a:lnTo>
                  <a:pt x="582127" y="614014"/>
                </a:lnTo>
                <a:lnTo>
                  <a:pt x="556883" y="614014"/>
                </a:lnTo>
                <a:lnTo>
                  <a:pt x="556883" y="453540"/>
                </a:lnTo>
                <a:lnTo>
                  <a:pt x="449267" y="453540"/>
                </a:lnTo>
                <a:lnTo>
                  <a:pt x="449267" y="377316"/>
                </a:lnTo>
                <a:lnTo>
                  <a:pt x="396124" y="377316"/>
                </a:lnTo>
                <a:lnTo>
                  <a:pt x="396124" y="302428"/>
                </a:lnTo>
                <a:lnTo>
                  <a:pt x="365566" y="302428"/>
                </a:lnTo>
                <a:lnTo>
                  <a:pt x="365566" y="231553"/>
                </a:lnTo>
                <a:lnTo>
                  <a:pt x="279208" y="231553"/>
                </a:lnTo>
                <a:lnTo>
                  <a:pt x="279208" y="152654"/>
                </a:lnTo>
                <a:lnTo>
                  <a:pt x="244664" y="152654"/>
                </a:lnTo>
                <a:lnTo>
                  <a:pt x="244664" y="85790"/>
                </a:lnTo>
                <a:lnTo>
                  <a:pt x="206135" y="85790"/>
                </a:lnTo>
                <a:lnTo>
                  <a:pt x="206135" y="12240"/>
                </a:lnTo>
                <a:lnTo>
                  <a:pt x="12161" y="12240"/>
                </a:lnTo>
              </a:path>
            </a:pathLst>
          </a:custGeom>
          <a:noFill/>
          <a:ln w="25400" cap="flat">
            <a:solidFill>
              <a:srgbClr val="B60D27"/>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cxnSp>
        <p:nvCxnSpPr>
          <p:cNvPr id="129" name="Straight Connector 128">
            <a:extLst>
              <a:ext uri="{FF2B5EF4-FFF2-40B4-BE49-F238E27FC236}">
                <a16:creationId xmlns:a16="http://schemas.microsoft.com/office/drawing/2014/main" id="{1D2CB465-0285-4D45-AD41-648AD89F966F}"/>
              </a:ext>
            </a:extLst>
          </p:cNvPr>
          <p:cNvCxnSpPr/>
          <p:nvPr/>
        </p:nvCxnSpPr>
        <p:spPr>
          <a:xfrm>
            <a:off x="611560" y="6183852"/>
            <a:ext cx="136580" cy="0"/>
          </a:xfrm>
          <a:prstGeom prst="line">
            <a:avLst/>
          </a:prstGeom>
          <a:noFill/>
          <a:ln w="25400" cap="flat">
            <a:solidFill>
              <a:srgbClr val="B60D27"/>
            </a:solidFill>
            <a:prstDash val="solid"/>
            <a:miter/>
          </a:ln>
        </p:spPr>
      </p:cxnSp>
      <p:cxnSp>
        <p:nvCxnSpPr>
          <p:cNvPr id="130" name="Straight Connector 129">
            <a:extLst>
              <a:ext uri="{FF2B5EF4-FFF2-40B4-BE49-F238E27FC236}">
                <a16:creationId xmlns:a16="http://schemas.microsoft.com/office/drawing/2014/main" id="{25F2A9BB-C236-4E77-AC48-A4A49EFD572E}"/>
              </a:ext>
            </a:extLst>
          </p:cNvPr>
          <p:cNvCxnSpPr/>
          <p:nvPr/>
        </p:nvCxnSpPr>
        <p:spPr>
          <a:xfrm>
            <a:off x="611560" y="6336252"/>
            <a:ext cx="136580" cy="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1D2CB465-0285-4D45-AD41-648AD89F966F}"/>
              </a:ext>
            </a:extLst>
          </p:cNvPr>
          <p:cNvCxnSpPr/>
          <p:nvPr/>
        </p:nvCxnSpPr>
        <p:spPr>
          <a:xfrm>
            <a:off x="4939476" y="6183852"/>
            <a:ext cx="136580" cy="0"/>
          </a:xfrm>
          <a:prstGeom prst="line">
            <a:avLst/>
          </a:prstGeom>
          <a:noFill/>
          <a:ln w="25400" cap="flat">
            <a:solidFill>
              <a:srgbClr val="B60D27"/>
            </a:solidFill>
            <a:prstDash val="solid"/>
            <a:miter/>
          </a:ln>
        </p:spPr>
      </p:cxnSp>
      <p:cxnSp>
        <p:nvCxnSpPr>
          <p:cNvPr id="132" name="Straight Connector 131">
            <a:extLst>
              <a:ext uri="{FF2B5EF4-FFF2-40B4-BE49-F238E27FC236}">
                <a16:creationId xmlns:a16="http://schemas.microsoft.com/office/drawing/2014/main" id="{25F2A9BB-C236-4E77-AC48-A4A49EFD572E}"/>
              </a:ext>
            </a:extLst>
          </p:cNvPr>
          <p:cNvCxnSpPr/>
          <p:nvPr/>
        </p:nvCxnSpPr>
        <p:spPr>
          <a:xfrm>
            <a:off x="4939476" y="6336252"/>
            <a:ext cx="136580" cy="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81396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3509: Etude randomisée de phase II en 2</a:t>
            </a:r>
            <a:r>
              <a:rPr lang="fr-FR" baseline="30000" dirty="0"/>
              <a:t>e</a:t>
            </a:r>
            <a:r>
              <a:rPr lang="fr-FR" dirty="0"/>
              <a:t> ligne évaluant CAPTEM versus FOLFIRI chez les patients atteints de cancer colorectal métastatique (CCRm) avec méthylation MGMT et mutation RAS – </a:t>
            </a:r>
            <a:r>
              <a:rPr lang="fr-FR" dirty="0" err="1"/>
              <a:t>Pietrantonio</a:t>
            </a:r>
            <a:r>
              <a:rPr lang="fr-FR" dirty="0"/>
              <a:t> F, et al</a:t>
            </a:r>
            <a:endParaRPr lang="fr-FR" noProof="0" dirty="0"/>
          </a:p>
        </p:txBody>
      </p:sp>
      <p:sp>
        <p:nvSpPr>
          <p:cNvPr id="5123" name="Rectangle 3"/>
          <p:cNvSpPr>
            <a:spLocks noGrp="1" noChangeArrowheads="1"/>
          </p:cNvSpPr>
          <p:nvPr>
            <p:ph idx="1"/>
          </p:nvPr>
        </p:nvSpPr>
        <p:spPr/>
        <p:txBody>
          <a:bodyPr/>
          <a:lstStyle/>
          <a:p>
            <a:pPr marL="0" indent="0">
              <a:buNone/>
            </a:pPr>
            <a:r>
              <a:rPr lang="fr-FR" b="1" noProof="0" dirty="0"/>
              <a:t>Résultats </a:t>
            </a:r>
          </a:p>
          <a:p>
            <a:pPr marL="0" indent="0">
              <a:buNone/>
            </a:pPr>
            <a:endParaRPr lang="fr-FR" b="1" noProof="0" dirty="0"/>
          </a:p>
          <a:p>
            <a:pPr marL="0" indent="0">
              <a:buNone/>
            </a:pPr>
            <a:endParaRPr lang="fr-FR" b="1" noProof="0" dirty="0"/>
          </a:p>
          <a:p>
            <a:pPr marL="0" indent="0">
              <a:buNone/>
            </a:pPr>
            <a:endParaRPr lang="fr-FR" noProof="0" dirty="0"/>
          </a:p>
          <a:p>
            <a:pPr marL="0" indent="0">
              <a:buNone/>
            </a:pPr>
            <a:endParaRPr lang="fr-FR" noProof="0" dirty="0"/>
          </a:p>
          <a:p>
            <a:pPr marL="0" indent="0">
              <a:buNone/>
            </a:pPr>
            <a:endParaRPr lang="fr-FR" noProof="0" dirty="0"/>
          </a:p>
          <a:p>
            <a:pPr marL="0" indent="0">
              <a:buNone/>
            </a:pPr>
            <a:endParaRPr lang="fr-FR" noProof="0" dirty="0"/>
          </a:p>
          <a:p>
            <a:pPr marL="0" indent="0">
              <a:spcBef>
                <a:spcPts val="1200"/>
              </a:spcBef>
              <a:buNone/>
            </a:pPr>
            <a:endParaRPr lang="fr-FR" b="1" noProof="0" dirty="0"/>
          </a:p>
          <a:p>
            <a:pPr marL="0" indent="0">
              <a:spcBef>
                <a:spcPts val="1200"/>
              </a:spcBef>
              <a:buNone/>
            </a:pPr>
            <a:endParaRPr lang="fr-FR" b="1" noProof="0" dirty="0"/>
          </a:p>
          <a:p>
            <a:pPr marL="0" indent="0">
              <a:spcBef>
                <a:spcPts val="1200"/>
              </a:spcBef>
              <a:buNone/>
            </a:pPr>
            <a:endParaRPr lang="fr-FR" b="1" noProof="0" dirty="0"/>
          </a:p>
          <a:p>
            <a:pPr marL="0" indent="0">
              <a:spcBef>
                <a:spcPts val="2400"/>
              </a:spcBef>
              <a:buNone/>
            </a:pPr>
            <a:r>
              <a:rPr lang="fr-FR" b="1" noProof="0" dirty="0"/>
              <a:t>Conclusions</a:t>
            </a:r>
          </a:p>
          <a:p>
            <a:r>
              <a:rPr lang="fr-FR" b="1" dirty="0"/>
              <a:t>Chez ces</a:t>
            </a:r>
            <a:r>
              <a:rPr lang="fr-FR" b="1" noProof="0" dirty="0"/>
              <a:t> patients avec CCRm, MGMT </a:t>
            </a:r>
            <a:r>
              <a:rPr lang="fr-FR" b="1" noProof="0" dirty="0" err="1"/>
              <a:t>méthylé</a:t>
            </a:r>
            <a:r>
              <a:rPr lang="fr-FR" b="1" noProof="0" dirty="0"/>
              <a:t> et RAS muté, CAPTEM </a:t>
            </a:r>
            <a:r>
              <a:rPr lang="fr-FR" b="1" dirty="0"/>
              <a:t>a permis d’obtenir des améliorations similaires de la </a:t>
            </a:r>
            <a:r>
              <a:rPr lang="fr-FR" b="1" noProof="0" dirty="0"/>
              <a:t>SSP </a:t>
            </a:r>
            <a:r>
              <a:rPr lang="fr-FR" b="1" dirty="0"/>
              <a:t>et de la SG comparativement à </a:t>
            </a:r>
            <a:r>
              <a:rPr lang="fr-FR" b="1" noProof="0" dirty="0"/>
              <a:t>FOLFIRI et a été globalement bien toléré</a:t>
            </a:r>
          </a:p>
          <a:p>
            <a:r>
              <a:rPr lang="fr-FR" b="1" dirty="0"/>
              <a:t>Des études complémentaires de </a:t>
            </a:r>
            <a:r>
              <a:rPr lang="fr-FR" b="1" noProof="0" dirty="0"/>
              <a:t>phase 3 sont nécessaires pour valider ces résultats</a:t>
            </a:r>
          </a:p>
        </p:txBody>
      </p:sp>
      <p:sp>
        <p:nvSpPr>
          <p:cNvPr id="15" name="Text Placeholder 14"/>
          <p:cNvSpPr>
            <a:spLocks noGrp="1"/>
          </p:cNvSpPr>
          <p:nvPr>
            <p:ph type="body" sz="quarter" idx="11"/>
          </p:nvPr>
        </p:nvSpPr>
        <p:spPr>
          <a:xfrm>
            <a:off x="4495800" y="6096000"/>
            <a:ext cx="4283075" cy="487363"/>
          </a:xfrm>
        </p:spPr>
        <p:txBody>
          <a:bodyPr/>
          <a:lstStyle/>
          <a:p>
            <a:r>
              <a:rPr lang="fr-FR" noProof="0" dirty="0" err="1"/>
              <a:t>Pietrantonio</a:t>
            </a:r>
            <a:r>
              <a:rPr lang="fr-FR" noProof="0" dirty="0"/>
              <a:t> F, et al, J Clin </a:t>
            </a:r>
            <a:r>
              <a:rPr lang="fr-FR" noProof="0" dirty="0" err="1"/>
              <a:t>Oncol</a:t>
            </a:r>
            <a:r>
              <a:rPr lang="fr-FR" noProof="0" dirty="0"/>
              <a:t> 2019;37(</a:t>
            </a:r>
            <a:r>
              <a:rPr lang="fr-FR" noProof="0" dirty="0" err="1"/>
              <a:t>suppl</a:t>
            </a:r>
            <a:r>
              <a:rPr lang="fr-FR" noProof="0" dirty="0"/>
              <a:t>):</a:t>
            </a:r>
            <a:r>
              <a:rPr lang="fr-FR" noProof="0" dirty="0" err="1"/>
              <a:t>abstr</a:t>
            </a:r>
            <a:r>
              <a:rPr lang="fr-FR" noProof="0" dirty="0"/>
              <a:t> 3509</a:t>
            </a:r>
          </a:p>
        </p:txBody>
      </p:sp>
      <p:graphicFrame>
        <p:nvGraphicFramePr>
          <p:cNvPr id="7" name="Group 88"/>
          <p:cNvGraphicFramePr>
            <a:graphicFrameLocks noGrp="1"/>
          </p:cNvGraphicFramePr>
          <p:nvPr>
            <p:extLst>
              <p:ext uri="{D42A27DB-BD31-4B8C-83A1-F6EECF244321}">
                <p14:modId xmlns:p14="http://schemas.microsoft.com/office/powerpoint/2010/main" val="1024704126"/>
              </p:ext>
            </p:extLst>
          </p:nvPr>
        </p:nvGraphicFramePr>
        <p:xfrm>
          <a:off x="369888" y="1624521"/>
          <a:ext cx="8376179" cy="3228826"/>
        </p:xfrm>
        <a:graphic>
          <a:graphicData uri="http://schemas.openxmlformats.org/drawingml/2006/table">
            <a:tbl>
              <a:tblPr firstRow="1" bandRow="1">
                <a:tableStyleId>{69012ECD-51FC-41F1-AA8D-1B2483CD663E}</a:tableStyleId>
              </a:tblPr>
              <a:tblGrid>
                <a:gridCol w="2473920">
                  <a:extLst>
                    <a:ext uri="{9D8B030D-6E8A-4147-A177-3AD203B41FA5}">
                      <a16:colId xmlns:a16="http://schemas.microsoft.com/office/drawing/2014/main" val="20000"/>
                    </a:ext>
                  </a:extLst>
                </a:gridCol>
                <a:gridCol w="3683992">
                  <a:extLst>
                    <a:ext uri="{9D8B030D-6E8A-4147-A177-3AD203B41FA5}">
                      <a16:colId xmlns:a16="http://schemas.microsoft.com/office/drawing/2014/main" val="20001"/>
                    </a:ext>
                  </a:extLst>
                </a:gridCol>
                <a:gridCol w="2218267">
                  <a:extLst>
                    <a:ext uri="{9D8B030D-6E8A-4147-A177-3AD203B41FA5}">
                      <a16:colId xmlns:a16="http://schemas.microsoft.com/office/drawing/2014/main" val="20002"/>
                    </a:ext>
                  </a:extLst>
                </a:gridCol>
              </a:tblGrid>
              <a:tr h="48586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mn-lt"/>
                          <a:cs typeface="Arial" charset="0"/>
                        </a:rPr>
                        <a:t>EILTs grade 3–4, %</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2"/>
                          </a:solidFill>
                          <a:effectLst/>
                          <a:latin typeface="+mn-lt"/>
                        </a:rPr>
                        <a:t>CAPTEM</a:t>
                      </a:r>
                      <a:br>
                        <a:rPr kumimoji="0" lang="fr-FR" sz="1400" u="none" strike="noStrike" cap="none" normalizeH="0" baseline="0" noProof="0" dirty="0">
                          <a:ln>
                            <a:noFill/>
                          </a:ln>
                          <a:solidFill>
                            <a:schemeClr val="tx2"/>
                          </a:solidFill>
                          <a:effectLst/>
                          <a:latin typeface="+mn-lt"/>
                        </a:rPr>
                      </a:br>
                      <a:r>
                        <a:rPr kumimoji="0" lang="fr-FR" sz="1400" b="1" i="0" u="none" strike="noStrike" cap="none" normalizeH="0" baseline="0" noProof="0" dirty="0">
                          <a:ln>
                            <a:noFill/>
                          </a:ln>
                          <a:solidFill>
                            <a:schemeClr val="tx2"/>
                          </a:solidFill>
                          <a:effectLst/>
                          <a:latin typeface="+mn-lt"/>
                          <a:cs typeface="Arial" charset="0"/>
                        </a:rPr>
                        <a:t>(n=42)</a:t>
                      </a:r>
                      <a:endParaRPr kumimoji="0" lang="fr-FR" sz="1400" i="0" u="none" strike="noStrike" cap="none" normalizeH="0" baseline="0" noProof="0" dirty="0">
                        <a:ln>
                          <a:noFill/>
                        </a:ln>
                        <a:solidFill>
                          <a:schemeClr val="tx2"/>
                        </a:solidFill>
                        <a:effectLst/>
                        <a:latin typeface="+mn-lt"/>
                      </a:endParaRP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2"/>
                          </a:solidFill>
                          <a:effectLst/>
                          <a:latin typeface="+mn-lt"/>
                        </a:rPr>
                        <a:t>FOLFIRI</a:t>
                      </a:r>
                      <a:br>
                        <a:rPr kumimoji="0" lang="fr-FR" sz="1400" u="none" strike="noStrike" cap="none" normalizeH="0" baseline="0" noProof="0">
                          <a:ln>
                            <a:noFill/>
                          </a:ln>
                          <a:solidFill>
                            <a:schemeClr val="tx2"/>
                          </a:solidFill>
                          <a:effectLst/>
                          <a:latin typeface="+mn-lt"/>
                        </a:rPr>
                      </a:br>
                      <a:r>
                        <a:rPr kumimoji="0" lang="fr-FR" sz="1400" u="none" strike="noStrike" cap="none" normalizeH="0" baseline="0" noProof="0">
                          <a:ln>
                            <a:noFill/>
                          </a:ln>
                          <a:solidFill>
                            <a:schemeClr val="tx2"/>
                          </a:solidFill>
                          <a:effectLst/>
                          <a:latin typeface="+mn-lt"/>
                        </a:rPr>
                        <a:t>(</a:t>
                      </a:r>
                      <a:r>
                        <a:rPr kumimoji="0" lang="fr-FR" sz="1400" i="0" u="none" strike="noStrike" cap="none" normalizeH="0" baseline="0" noProof="0">
                          <a:ln>
                            <a:noFill/>
                          </a:ln>
                          <a:solidFill>
                            <a:schemeClr val="tx2"/>
                          </a:solidFill>
                          <a:effectLst/>
                          <a:latin typeface="+mn-lt"/>
                        </a:rPr>
                        <a:t>n=41)</a:t>
                      </a:r>
                      <a:endParaRPr kumimoji="0" lang="fr-FR" sz="1400" b="1" i="0" u="none" strike="noStrike" cap="none" normalizeH="0" baseline="0" noProof="0">
                        <a:ln>
                          <a:noFill/>
                        </a:ln>
                        <a:solidFill>
                          <a:schemeClr val="tx2"/>
                        </a:solidFill>
                        <a:effectLst/>
                        <a:latin typeface="+mn-lt"/>
                        <a:cs typeface="Arial" charset="0"/>
                      </a:endParaRP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4424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kern="1200" cap="none" normalizeH="0" baseline="0" noProof="0" dirty="0">
                          <a:ln>
                            <a:noFill/>
                          </a:ln>
                          <a:solidFill>
                            <a:srgbClr val="4D4D4D"/>
                          </a:solidFill>
                          <a:effectLst/>
                          <a:latin typeface="+mn-lt"/>
                          <a:ea typeface="+mn-ea"/>
                          <a:cs typeface="+mn-cs"/>
                        </a:rPr>
                        <a:t>Tous EIs</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r>
                        <a:rPr lang="fr-FR" sz="1400" noProof="0">
                          <a:solidFill>
                            <a:srgbClr val="4D4D4D"/>
                          </a:solidFill>
                          <a:latin typeface="+mj-lt"/>
                        </a:rPr>
                        <a:t>16,7</a:t>
                      </a:r>
                    </a:p>
                  </a:txBody>
                  <a:tcPr marL="90000" marR="90000" marT="18000" marB="18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r>
                        <a:rPr lang="fr-FR" sz="1400" noProof="0">
                          <a:solidFill>
                            <a:srgbClr val="4D4D4D"/>
                          </a:solidFill>
                          <a:latin typeface="+mj-lt"/>
                        </a:rPr>
                        <a:t>48,8</a:t>
                      </a:r>
                    </a:p>
                  </a:txBody>
                  <a:tcPr marL="90000" marR="90000" marT="18000" marB="18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4424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kern="1200" cap="none" normalizeH="0" baseline="0" noProof="0" dirty="0">
                          <a:ln>
                            <a:noFill/>
                          </a:ln>
                          <a:solidFill>
                            <a:srgbClr val="4D4D4D"/>
                          </a:solidFill>
                          <a:effectLst/>
                          <a:latin typeface="+mn-lt"/>
                          <a:ea typeface="+mn-ea"/>
                          <a:cs typeface="+mn-cs"/>
                        </a:rPr>
                        <a:t>Diarrhée</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r>
                        <a:rPr lang="fr-FR" sz="1400" noProof="0">
                          <a:solidFill>
                            <a:srgbClr val="4D4D4D"/>
                          </a:solidFill>
                          <a:latin typeface="+mj-lt"/>
                        </a:rPr>
                        <a:t>2,4</a:t>
                      </a:r>
                    </a:p>
                  </a:txBody>
                  <a:tcPr marL="90000" marR="90000" marT="18000" marB="18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r>
                        <a:rPr lang="fr-FR" sz="1400" noProof="0">
                          <a:solidFill>
                            <a:srgbClr val="4D4D4D"/>
                          </a:solidFill>
                          <a:latin typeface="+mj-lt"/>
                        </a:rPr>
                        <a:t>14,6</a:t>
                      </a:r>
                    </a:p>
                  </a:txBody>
                  <a:tcPr marL="90000" marR="90000" marT="18000" marB="18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24424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kern="1200" cap="none" normalizeH="0" baseline="0" noProof="0" dirty="0">
                          <a:ln>
                            <a:noFill/>
                          </a:ln>
                          <a:solidFill>
                            <a:srgbClr val="4D4D4D"/>
                          </a:solidFill>
                          <a:effectLst/>
                          <a:latin typeface="+mn-lt"/>
                          <a:ea typeface="+mn-ea"/>
                          <a:cs typeface="+mn-cs"/>
                        </a:rPr>
                        <a:t>Nausées</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r>
                        <a:rPr lang="fr-FR" sz="1400" noProof="0">
                          <a:solidFill>
                            <a:srgbClr val="4D4D4D"/>
                          </a:solidFill>
                          <a:latin typeface="+mj-lt"/>
                        </a:rPr>
                        <a:t>2,4</a:t>
                      </a:r>
                    </a:p>
                  </a:txBody>
                  <a:tcPr marL="90000" marR="90000" marT="18000" marB="18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r>
                        <a:rPr lang="fr-FR" sz="1400" noProof="0">
                          <a:solidFill>
                            <a:srgbClr val="4D4D4D"/>
                          </a:solidFill>
                          <a:latin typeface="+mj-lt"/>
                        </a:rPr>
                        <a:t>2,4</a:t>
                      </a:r>
                    </a:p>
                  </a:txBody>
                  <a:tcPr marL="90000" marR="90000" marT="18000" marB="18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24424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kern="1200" cap="none" normalizeH="0" baseline="0" noProof="0" dirty="0">
                          <a:ln>
                            <a:noFill/>
                          </a:ln>
                          <a:solidFill>
                            <a:srgbClr val="4D4D4D"/>
                          </a:solidFill>
                          <a:effectLst/>
                          <a:latin typeface="+mn-lt"/>
                          <a:ea typeface="+mn-ea"/>
                          <a:cs typeface="+mn-cs"/>
                        </a:rPr>
                        <a:t>Vomissements</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r>
                        <a:rPr lang="fr-FR" sz="1400" noProof="0">
                          <a:solidFill>
                            <a:srgbClr val="4D4D4D"/>
                          </a:solidFill>
                          <a:latin typeface="+mj-lt"/>
                        </a:rPr>
                        <a:t>4,8</a:t>
                      </a:r>
                    </a:p>
                  </a:txBody>
                  <a:tcPr marL="90000" marR="90000" marT="18000" marB="18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r>
                        <a:rPr lang="fr-FR" sz="1400" noProof="0">
                          <a:solidFill>
                            <a:srgbClr val="4D4D4D"/>
                          </a:solidFill>
                          <a:latin typeface="+mj-lt"/>
                        </a:rPr>
                        <a:t>2,4</a:t>
                      </a:r>
                    </a:p>
                  </a:txBody>
                  <a:tcPr marL="90000" marR="90000" marT="18000" marB="18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24424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kern="1200" cap="none" normalizeH="0" baseline="0" noProof="0" dirty="0">
                          <a:ln>
                            <a:noFill/>
                          </a:ln>
                          <a:solidFill>
                            <a:srgbClr val="4D4D4D"/>
                          </a:solidFill>
                          <a:effectLst/>
                          <a:latin typeface="+mn-lt"/>
                          <a:ea typeface="+mn-ea"/>
                          <a:cs typeface="+mn-cs"/>
                        </a:rPr>
                        <a:t>Stomatite</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kern="1200" cap="none" normalizeH="0" baseline="0" noProof="0">
                          <a:ln>
                            <a:noFill/>
                          </a:ln>
                          <a:solidFill>
                            <a:srgbClr val="4D4D4D"/>
                          </a:solidFill>
                          <a:effectLst/>
                          <a:latin typeface="+mn-lt"/>
                          <a:ea typeface="+mn-ea"/>
                          <a:cs typeface="+mn-cs"/>
                        </a:rPr>
                        <a:t>0</a:t>
                      </a:r>
                    </a:p>
                  </a:txBody>
                  <a:tcPr marL="90000" marR="90000" marT="18000" marB="18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kern="1200" cap="none" normalizeH="0" baseline="0" noProof="0">
                          <a:ln>
                            <a:noFill/>
                          </a:ln>
                          <a:solidFill>
                            <a:srgbClr val="4D4D4D"/>
                          </a:solidFill>
                          <a:effectLst/>
                          <a:latin typeface="+mn-lt"/>
                          <a:ea typeface="+mn-ea"/>
                          <a:cs typeface="+mn-cs"/>
                        </a:rPr>
                        <a:t>7,3</a:t>
                      </a:r>
                    </a:p>
                  </a:txBody>
                  <a:tcPr marL="90000" marR="90000" marT="18000" marB="18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24424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kern="1200" cap="none" normalizeH="0" baseline="0" noProof="0">
                          <a:ln>
                            <a:noFill/>
                          </a:ln>
                          <a:solidFill>
                            <a:srgbClr val="4D4D4D"/>
                          </a:solidFill>
                          <a:effectLst/>
                          <a:latin typeface="+mn-lt"/>
                          <a:ea typeface="+mn-ea"/>
                          <a:cs typeface="+mn-cs"/>
                        </a:rPr>
                        <a:t>Fatigue</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kern="1200" cap="none" normalizeH="0" baseline="0" noProof="0">
                          <a:ln>
                            <a:noFill/>
                          </a:ln>
                          <a:solidFill>
                            <a:srgbClr val="4D4D4D"/>
                          </a:solidFill>
                          <a:effectLst/>
                          <a:latin typeface="+mn-lt"/>
                          <a:ea typeface="+mn-ea"/>
                          <a:cs typeface="+mn-cs"/>
                        </a:rPr>
                        <a:t>2,4</a:t>
                      </a:r>
                    </a:p>
                  </a:txBody>
                  <a:tcPr marL="90000" marR="90000" marT="18000" marB="18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kern="1200" cap="none" normalizeH="0" baseline="0" noProof="0">
                          <a:ln>
                            <a:noFill/>
                          </a:ln>
                          <a:solidFill>
                            <a:srgbClr val="4D4D4D"/>
                          </a:solidFill>
                          <a:effectLst/>
                          <a:latin typeface="+mn-lt"/>
                          <a:ea typeface="+mn-ea"/>
                          <a:cs typeface="+mn-cs"/>
                        </a:rPr>
                        <a:t>4,9</a:t>
                      </a:r>
                    </a:p>
                  </a:txBody>
                  <a:tcPr marL="90000" marR="90000" marT="18000" marB="18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6"/>
                  </a:ext>
                </a:extLst>
              </a:tr>
              <a:tr h="24425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u="none" strike="noStrike" kern="1200" cap="none" normalizeH="0" baseline="0" noProof="0" dirty="0">
                          <a:ln>
                            <a:noFill/>
                          </a:ln>
                          <a:solidFill>
                            <a:srgbClr val="4D4D4D"/>
                          </a:solidFill>
                          <a:effectLst/>
                          <a:latin typeface="+mn-lt"/>
                          <a:ea typeface="+mn-ea"/>
                          <a:cs typeface="+mn-cs"/>
                        </a:rPr>
                        <a:t>Neutropénie</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kern="1200" cap="none" normalizeH="0" baseline="0" noProof="0">
                          <a:ln>
                            <a:noFill/>
                          </a:ln>
                          <a:solidFill>
                            <a:srgbClr val="4D4D4D"/>
                          </a:solidFill>
                          <a:effectLst/>
                          <a:latin typeface="+mn-lt"/>
                          <a:ea typeface="+mn-ea"/>
                          <a:cs typeface="+mn-cs"/>
                        </a:rPr>
                        <a:t>2,4</a:t>
                      </a:r>
                    </a:p>
                  </a:txBody>
                  <a:tcPr marL="90000" marR="90000" marT="18000" marB="18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kern="1200" cap="none" normalizeH="0" baseline="0" noProof="0">
                          <a:ln>
                            <a:noFill/>
                          </a:ln>
                          <a:solidFill>
                            <a:srgbClr val="4D4D4D"/>
                          </a:solidFill>
                          <a:effectLst/>
                          <a:latin typeface="+mn-lt"/>
                          <a:ea typeface="+mn-ea"/>
                          <a:cs typeface="+mn-cs"/>
                        </a:rPr>
                        <a:t>26,8</a:t>
                      </a:r>
                    </a:p>
                  </a:txBody>
                  <a:tcPr marL="90000" marR="90000" marT="18000" marB="18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7"/>
                  </a:ext>
                </a:extLst>
              </a:tr>
              <a:tr h="24425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u="none" strike="noStrike" kern="1200" cap="none" normalizeH="0" baseline="0" noProof="0" dirty="0">
                          <a:ln>
                            <a:noFill/>
                          </a:ln>
                          <a:solidFill>
                            <a:srgbClr val="4D4D4D"/>
                          </a:solidFill>
                          <a:effectLst/>
                          <a:latin typeface="+mn-lt"/>
                          <a:ea typeface="+mn-ea"/>
                          <a:cs typeface="+mn-cs"/>
                        </a:rPr>
                        <a:t>Neutropénie fébrile</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kern="1200" cap="none" normalizeH="0" baseline="0" noProof="0">
                          <a:ln>
                            <a:noFill/>
                          </a:ln>
                          <a:solidFill>
                            <a:srgbClr val="4D4D4D"/>
                          </a:solidFill>
                          <a:effectLst/>
                          <a:latin typeface="+mn-lt"/>
                          <a:ea typeface="+mn-ea"/>
                          <a:cs typeface="+mn-cs"/>
                        </a:rPr>
                        <a:t>0</a:t>
                      </a:r>
                    </a:p>
                  </a:txBody>
                  <a:tcPr marL="90000" marR="90000" marT="18000" marB="18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kern="1200" cap="none" normalizeH="0" baseline="0" noProof="0">
                          <a:ln>
                            <a:noFill/>
                          </a:ln>
                          <a:solidFill>
                            <a:srgbClr val="4D4D4D"/>
                          </a:solidFill>
                          <a:effectLst/>
                          <a:latin typeface="+mn-lt"/>
                          <a:ea typeface="+mn-ea"/>
                          <a:cs typeface="+mn-cs"/>
                        </a:rPr>
                        <a:t>0</a:t>
                      </a:r>
                    </a:p>
                  </a:txBody>
                  <a:tcPr marL="90000" marR="90000" marT="18000" marB="18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8"/>
                  </a:ext>
                </a:extLst>
              </a:tr>
              <a:tr h="24425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u="none" strike="noStrike" kern="1200" cap="none" normalizeH="0" baseline="0" noProof="0" dirty="0" err="1">
                          <a:ln>
                            <a:noFill/>
                          </a:ln>
                          <a:solidFill>
                            <a:srgbClr val="4D4D4D"/>
                          </a:solidFill>
                          <a:effectLst/>
                          <a:latin typeface="+mn-lt"/>
                          <a:ea typeface="+mn-ea"/>
                          <a:cs typeface="+mn-cs"/>
                        </a:rPr>
                        <a:t>Thrombocytopénie</a:t>
                      </a:r>
                      <a:endParaRPr kumimoji="0" lang="fr-FR" sz="1400" u="none" strike="noStrike" kern="1200" cap="none" normalizeH="0" baseline="0" noProof="0" dirty="0">
                        <a:ln>
                          <a:noFill/>
                        </a:ln>
                        <a:solidFill>
                          <a:srgbClr val="4D4D4D"/>
                        </a:solidFill>
                        <a:effectLst/>
                        <a:latin typeface="+mn-lt"/>
                        <a:ea typeface="+mn-ea"/>
                        <a:cs typeface="+mn-cs"/>
                      </a:endParaRP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kern="1200" cap="none" normalizeH="0" baseline="0" noProof="0">
                          <a:ln>
                            <a:noFill/>
                          </a:ln>
                          <a:solidFill>
                            <a:srgbClr val="4D4D4D"/>
                          </a:solidFill>
                          <a:effectLst/>
                          <a:latin typeface="+mn-lt"/>
                          <a:ea typeface="+mn-ea"/>
                          <a:cs typeface="+mn-cs"/>
                        </a:rPr>
                        <a:t>7,1</a:t>
                      </a:r>
                    </a:p>
                  </a:txBody>
                  <a:tcPr marL="90000" marR="90000" marT="18000" marB="18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kern="1200" cap="none" normalizeH="0" baseline="0" noProof="0">
                          <a:ln>
                            <a:noFill/>
                          </a:ln>
                          <a:solidFill>
                            <a:srgbClr val="4D4D4D"/>
                          </a:solidFill>
                          <a:effectLst/>
                          <a:latin typeface="+mn-lt"/>
                          <a:ea typeface="+mn-ea"/>
                          <a:cs typeface="+mn-cs"/>
                        </a:rPr>
                        <a:t>0</a:t>
                      </a:r>
                    </a:p>
                  </a:txBody>
                  <a:tcPr marL="90000" marR="90000" marT="18000" marB="18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9"/>
                  </a:ext>
                </a:extLst>
              </a:tr>
              <a:tr h="24425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kern="1200" cap="none" normalizeH="0" baseline="0" noProof="0" dirty="0">
                          <a:ln>
                            <a:noFill/>
                          </a:ln>
                          <a:solidFill>
                            <a:srgbClr val="4D4D4D"/>
                          </a:solidFill>
                          <a:effectLst/>
                          <a:latin typeface="+mn-lt"/>
                          <a:ea typeface="+mn-ea"/>
                          <a:cs typeface="+mn-cs"/>
                        </a:rPr>
                        <a:t>Anémie</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kern="1200" cap="none" normalizeH="0" baseline="0" noProof="0">
                          <a:ln>
                            <a:noFill/>
                          </a:ln>
                          <a:solidFill>
                            <a:srgbClr val="4D4D4D"/>
                          </a:solidFill>
                          <a:effectLst/>
                          <a:latin typeface="+mn-lt"/>
                          <a:ea typeface="+mn-ea"/>
                          <a:cs typeface="+mn-cs"/>
                        </a:rPr>
                        <a:t>2,4</a:t>
                      </a:r>
                    </a:p>
                  </a:txBody>
                  <a:tcPr marL="90000" marR="90000" marT="18000" marB="18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kern="1200" cap="none" normalizeH="0" baseline="0" noProof="0">
                          <a:ln>
                            <a:noFill/>
                          </a:ln>
                          <a:solidFill>
                            <a:srgbClr val="4D4D4D"/>
                          </a:solidFill>
                          <a:effectLst/>
                          <a:latin typeface="+mn-lt"/>
                          <a:ea typeface="+mn-ea"/>
                          <a:cs typeface="+mn-cs"/>
                        </a:rPr>
                        <a:t>9,8</a:t>
                      </a:r>
                    </a:p>
                  </a:txBody>
                  <a:tcPr marL="90000" marR="90000" marT="18000" marB="18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10"/>
                  </a:ext>
                </a:extLst>
              </a:tr>
              <a:tr h="24425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kern="1200" cap="none" normalizeH="0" baseline="0" noProof="0" dirty="0">
                          <a:ln>
                            <a:noFill/>
                          </a:ln>
                          <a:solidFill>
                            <a:srgbClr val="4D4D4D"/>
                          </a:solidFill>
                          <a:effectLst/>
                          <a:latin typeface="+mn-lt"/>
                          <a:ea typeface="+mn-ea"/>
                          <a:cs typeface="+mn-cs"/>
                        </a:rPr>
                        <a:t>Syndrome mains pieds</a:t>
                      </a:r>
                    </a:p>
                  </a:txBody>
                  <a:tcPr marL="90000" marR="90000"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kern="1200" cap="none" normalizeH="0" baseline="0" noProof="0">
                          <a:ln>
                            <a:noFill/>
                          </a:ln>
                          <a:solidFill>
                            <a:srgbClr val="4D4D4D"/>
                          </a:solidFill>
                          <a:effectLst/>
                          <a:latin typeface="+mn-lt"/>
                          <a:ea typeface="+mn-ea"/>
                          <a:cs typeface="+mn-cs"/>
                        </a:rPr>
                        <a:t>0</a:t>
                      </a:r>
                    </a:p>
                  </a:txBody>
                  <a:tcPr marL="90000" marR="90000" marT="18000" marB="18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kern="1200" cap="none" normalizeH="0" baseline="0" noProof="0" dirty="0">
                          <a:ln>
                            <a:noFill/>
                          </a:ln>
                          <a:solidFill>
                            <a:srgbClr val="4D4D4D"/>
                          </a:solidFill>
                          <a:effectLst/>
                          <a:latin typeface="+mn-lt"/>
                          <a:ea typeface="+mn-ea"/>
                          <a:cs typeface="+mn-cs"/>
                        </a:rPr>
                        <a:t>2,4</a:t>
                      </a:r>
                    </a:p>
                  </a:txBody>
                  <a:tcPr marL="90000" marR="90000" marT="18000" marB="180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11"/>
                  </a:ext>
                </a:extLst>
              </a:tr>
            </a:tbl>
          </a:graphicData>
        </a:graphic>
      </p:graphicFrame>
    </p:spTree>
    <p:custDataLst>
      <p:tags r:id="rId1"/>
    </p:custDataLst>
    <p:extLst>
      <p:ext uri="{BB962C8B-B14F-4D97-AF65-F5344CB8AC3E}">
        <p14:creationId xmlns:p14="http://schemas.microsoft.com/office/powerpoint/2010/main" val="1327453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noProof="0" dirty="0"/>
              <a:t>LBA4007: Pembrolizumab avec ou sans chimiothérapie versus chimiothérapie pour l’adénocarcinome avancé de l’estomac ou de la jonction gastro-oesophagienne (JGO): l’étude de phase III KEYNOTE-062 </a:t>
            </a:r>
            <a:r>
              <a:rPr lang="fr-FR" noProof="0" dirty="0" smtClean="0"/>
              <a:t/>
            </a:r>
            <a:br>
              <a:rPr lang="fr-FR" noProof="0" dirty="0" smtClean="0"/>
            </a:br>
            <a:r>
              <a:rPr lang="fr-FR" noProof="0" dirty="0" smtClean="0"/>
              <a:t>– </a:t>
            </a:r>
            <a:r>
              <a:rPr lang="fr-FR" noProof="0" dirty="0" err="1"/>
              <a:t>Tabernero</a:t>
            </a:r>
            <a:r>
              <a:rPr lang="fr-FR" noProof="0" dirty="0"/>
              <a:t> J, et al</a:t>
            </a:r>
          </a:p>
        </p:txBody>
      </p:sp>
      <p:sp>
        <p:nvSpPr>
          <p:cNvPr id="5123" name="Rectangle 3"/>
          <p:cNvSpPr>
            <a:spLocks noGrp="1" noChangeArrowheads="1"/>
          </p:cNvSpPr>
          <p:nvPr>
            <p:ph idx="1"/>
          </p:nvPr>
        </p:nvSpPr>
        <p:spPr/>
        <p:txBody>
          <a:bodyPr/>
          <a:lstStyle/>
          <a:p>
            <a:pPr marL="0" indent="0">
              <a:buNone/>
            </a:pPr>
            <a:r>
              <a:rPr lang="fr-FR" b="1" noProof="0" dirty="0"/>
              <a:t>Résultats </a:t>
            </a:r>
          </a:p>
          <a:p>
            <a:pPr marL="0" indent="0">
              <a:buNone/>
            </a:pPr>
            <a:endParaRPr lang="fr-FR" noProof="0" dirty="0"/>
          </a:p>
        </p:txBody>
      </p:sp>
      <p:sp>
        <p:nvSpPr>
          <p:cNvPr id="14" name="Text Placeholder 13"/>
          <p:cNvSpPr>
            <a:spLocks noGrp="1"/>
          </p:cNvSpPr>
          <p:nvPr>
            <p:ph type="body" sz="quarter" idx="10"/>
          </p:nvPr>
        </p:nvSpPr>
        <p:spPr/>
        <p:txBody>
          <a:bodyPr/>
          <a:lstStyle/>
          <a:p>
            <a:r>
              <a:rPr lang="fr-FR" noProof="0" dirty="0"/>
              <a:t>*Marge de non infériorité;</a:t>
            </a:r>
            <a:r>
              <a:rPr lang="fr-FR" baseline="30000" noProof="0" dirty="0"/>
              <a:t>†</a:t>
            </a:r>
            <a:r>
              <a:rPr lang="fr-FR" noProof="0" dirty="0"/>
              <a:t>HR 0,91 (IC95% 0,74 - 1,10)</a:t>
            </a:r>
          </a:p>
        </p:txBody>
      </p:sp>
      <p:sp>
        <p:nvSpPr>
          <p:cNvPr id="15" name="Text Placeholder 14"/>
          <p:cNvSpPr>
            <a:spLocks noGrp="1"/>
          </p:cNvSpPr>
          <p:nvPr>
            <p:ph type="body" sz="quarter" idx="11"/>
          </p:nvPr>
        </p:nvSpPr>
        <p:spPr>
          <a:xfrm>
            <a:off x="4495800" y="6096000"/>
            <a:ext cx="4283075" cy="487363"/>
          </a:xfrm>
        </p:spPr>
        <p:txBody>
          <a:bodyPr/>
          <a:lstStyle/>
          <a:p>
            <a:r>
              <a:rPr lang="fr-FR" noProof="0" dirty="0" err="1"/>
              <a:t>Tabernero</a:t>
            </a:r>
            <a:r>
              <a:rPr lang="fr-FR" noProof="0" dirty="0"/>
              <a:t> J, et al, J Clin </a:t>
            </a:r>
            <a:r>
              <a:rPr lang="fr-FR" noProof="0" dirty="0" err="1"/>
              <a:t>Oncol</a:t>
            </a:r>
            <a:r>
              <a:rPr lang="fr-FR" noProof="0" dirty="0"/>
              <a:t> 2019;37(</a:t>
            </a:r>
            <a:r>
              <a:rPr lang="fr-FR" noProof="0" dirty="0" err="1"/>
              <a:t>suppl</a:t>
            </a:r>
            <a:r>
              <a:rPr lang="fr-FR" noProof="0" dirty="0"/>
              <a:t>):</a:t>
            </a:r>
            <a:r>
              <a:rPr lang="fr-FR" noProof="0" dirty="0" err="1"/>
              <a:t>abstr</a:t>
            </a:r>
            <a:r>
              <a:rPr lang="fr-FR" noProof="0" dirty="0"/>
              <a:t> LBA4007</a:t>
            </a:r>
          </a:p>
        </p:txBody>
      </p:sp>
      <p:sp>
        <p:nvSpPr>
          <p:cNvPr id="7" name="Freeform 21">
            <a:extLst>
              <a:ext uri="{FF2B5EF4-FFF2-40B4-BE49-F238E27FC236}">
                <a16:creationId xmlns:a16="http://schemas.microsoft.com/office/drawing/2014/main" id="{4683E4B8-6259-45FD-A52D-7161F5E9E256}"/>
              </a:ext>
            </a:extLst>
          </p:cNvPr>
          <p:cNvSpPr>
            <a:spLocks/>
          </p:cNvSpPr>
          <p:nvPr/>
        </p:nvSpPr>
        <p:spPr bwMode="auto">
          <a:xfrm>
            <a:off x="1560165" y="2295087"/>
            <a:ext cx="6312973" cy="272590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8" name="Line 6">
            <a:extLst>
              <a:ext uri="{FF2B5EF4-FFF2-40B4-BE49-F238E27FC236}">
                <a16:creationId xmlns:a16="http://schemas.microsoft.com/office/drawing/2014/main" id="{2F3D619E-BEE4-4F77-8703-4508658A6D7E}"/>
              </a:ext>
            </a:extLst>
          </p:cNvPr>
          <p:cNvSpPr>
            <a:spLocks noChangeShapeType="1"/>
          </p:cNvSpPr>
          <p:nvPr/>
        </p:nvSpPr>
        <p:spPr bwMode="auto">
          <a:xfrm>
            <a:off x="1476464" y="2295086"/>
            <a:ext cx="7999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9" name="Line 7">
            <a:extLst>
              <a:ext uri="{FF2B5EF4-FFF2-40B4-BE49-F238E27FC236}">
                <a16:creationId xmlns:a16="http://schemas.microsoft.com/office/drawing/2014/main" id="{43D30F7A-6EE9-4EA8-A8D9-26F005A9934B}"/>
              </a:ext>
            </a:extLst>
          </p:cNvPr>
          <p:cNvSpPr>
            <a:spLocks noChangeShapeType="1"/>
          </p:cNvSpPr>
          <p:nvPr/>
        </p:nvSpPr>
        <p:spPr bwMode="auto">
          <a:xfrm>
            <a:off x="1476464" y="2785595"/>
            <a:ext cx="7999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10" name="Line 8">
            <a:extLst>
              <a:ext uri="{FF2B5EF4-FFF2-40B4-BE49-F238E27FC236}">
                <a16:creationId xmlns:a16="http://schemas.microsoft.com/office/drawing/2014/main" id="{8CC6D5E0-E45B-4CD6-A076-E89EEA4EFBAA}"/>
              </a:ext>
            </a:extLst>
          </p:cNvPr>
          <p:cNvSpPr>
            <a:spLocks noChangeShapeType="1"/>
          </p:cNvSpPr>
          <p:nvPr/>
        </p:nvSpPr>
        <p:spPr bwMode="auto">
          <a:xfrm>
            <a:off x="1476464" y="3833968"/>
            <a:ext cx="7999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11" name="Line 10">
            <a:extLst>
              <a:ext uri="{FF2B5EF4-FFF2-40B4-BE49-F238E27FC236}">
                <a16:creationId xmlns:a16="http://schemas.microsoft.com/office/drawing/2014/main" id="{EE7B4F63-EEA5-4833-8CE8-F64234971B99}"/>
              </a:ext>
            </a:extLst>
          </p:cNvPr>
          <p:cNvSpPr>
            <a:spLocks noChangeShapeType="1"/>
          </p:cNvSpPr>
          <p:nvPr/>
        </p:nvSpPr>
        <p:spPr bwMode="auto">
          <a:xfrm>
            <a:off x="1476464" y="4396443"/>
            <a:ext cx="7999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12" name="Line 11">
            <a:extLst>
              <a:ext uri="{FF2B5EF4-FFF2-40B4-BE49-F238E27FC236}">
                <a16:creationId xmlns:a16="http://schemas.microsoft.com/office/drawing/2014/main" id="{A07ECE5E-F2EF-4993-8292-495F73C07C6C}"/>
              </a:ext>
            </a:extLst>
          </p:cNvPr>
          <p:cNvSpPr>
            <a:spLocks noChangeShapeType="1"/>
          </p:cNvSpPr>
          <p:nvPr/>
        </p:nvSpPr>
        <p:spPr bwMode="auto">
          <a:xfrm>
            <a:off x="1476464" y="4982293"/>
            <a:ext cx="7999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13" name="TextBox 12">
            <a:extLst>
              <a:ext uri="{FF2B5EF4-FFF2-40B4-BE49-F238E27FC236}">
                <a16:creationId xmlns:a16="http://schemas.microsoft.com/office/drawing/2014/main" id="{4A019667-1317-4345-8943-C387CA2415AF}"/>
              </a:ext>
            </a:extLst>
          </p:cNvPr>
          <p:cNvSpPr txBox="1"/>
          <p:nvPr/>
        </p:nvSpPr>
        <p:spPr>
          <a:xfrm rot="16200000">
            <a:off x="149543" y="3414783"/>
            <a:ext cx="1619354" cy="307777"/>
          </a:xfrm>
          <a:prstGeom prst="rect">
            <a:avLst/>
          </a:prstGeom>
          <a:noFill/>
        </p:spPr>
        <p:txBody>
          <a:bodyPr wrap="none" rtlCol="0">
            <a:spAutoFit/>
          </a:bodyPr>
          <a:lstStyle/>
          <a:p>
            <a:pPr algn="ctr"/>
            <a:r>
              <a:rPr lang="fr-FR" sz="1400">
                <a:solidFill>
                  <a:srgbClr val="4D4D4D"/>
                </a:solidFill>
                <a:cs typeface="Arial" panose="020B0604020202020204" pitchFamily="34" charset="0"/>
              </a:rPr>
              <a:t>Survie globale, %</a:t>
            </a:r>
          </a:p>
        </p:txBody>
      </p:sp>
      <p:sp>
        <p:nvSpPr>
          <p:cNvPr id="16" name="TextBox 15">
            <a:extLst>
              <a:ext uri="{FF2B5EF4-FFF2-40B4-BE49-F238E27FC236}">
                <a16:creationId xmlns:a16="http://schemas.microsoft.com/office/drawing/2014/main" id="{C823B1EB-DC3D-4796-BBDA-9A0C5AC0059A}"/>
              </a:ext>
            </a:extLst>
          </p:cNvPr>
          <p:cNvSpPr txBox="1"/>
          <p:nvPr/>
        </p:nvSpPr>
        <p:spPr>
          <a:xfrm>
            <a:off x="4566677" y="5289195"/>
            <a:ext cx="562976" cy="307777"/>
          </a:xfrm>
          <a:prstGeom prst="rect">
            <a:avLst/>
          </a:prstGeom>
          <a:noFill/>
        </p:spPr>
        <p:txBody>
          <a:bodyPr wrap="none" rtlCol="0">
            <a:spAutoFit/>
          </a:bodyPr>
          <a:lstStyle/>
          <a:p>
            <a:pPr algn="ctr" fontAlgn="base">
              <a:spcBef>
                <a:spcPct val="0"/>
              </a:spcBef>
              <a:spcAft>
                <a:spcPct val="0"/>
              </a:spcAft>
            </a:pPr>
            <a:r>
              <a:rPr lang="fr-FR" sz="1400">
                <a:solidFill>
                  <a:srgbClr val="4D4D4D"/>
                </a:solidFill>
                <a:cs typeface="Arial" panose="020B0604020202020204" pitchFamily="34" charset="0"/>
              </a:rPr>
              <a:t>Mois</a:t>
            </a:r>
          </a:p>
        </p:txBody>
      </p:sp>
      <p:sp>
        <p:nvSpPr>
          <p:cNvPr id="17" name="TextBox 16">
            <a:extLst>
              <a:ext uri="{FF2B5EF4-FFF2-40B4-BE49-F238E27FC236}">
                <a16:creationId xmlns:a16="http://schemas.microsoft.com/office/drawing/2014/main" id="{12C22A73-EAA4-43AD-9F61-88B896A101A3}"/>
              </a:ext>
            </a:extLst>
          </p:cNvPr>
          <p:cNvSpPr txBox="1"/>
          <p:nvPr/>
        </p:nvSpPr>
        <p:spPr>
          <a:xfrm>
            <a:off x="1009393" y="2138278"/>
            <a:ext cx="493979" cy="307777"/>
          </a:xfrm>
          <a:prstGeom prst="rect">
            <a:avLst/>
          </a:prstGeom>
          <a:noFill/>
        </p:spPr>
        <p:txBody>
          <a:bodyPr wrap="none" rtlCol="0" anchor="ctr" anchorCtr="0">
            <a:spAutoFit/>
          </a:bodyPr>
          <a:lstStyle/>
          <a:p>
            <a:pPr algn="r"/>
            <a:r>
              <a:rPr lang="fr-FR" sz="1400">
                <a:solidFill>
                  <a:srgbClr val="4D4D4D"/>
                </a:solidFill>
                <a:cs typeface="Arial" panose="020B0604020202020204" pitchFamily="34" charset="0"/>
              </a:rPr>
              <a:t>100</a:t>
            </a:r>
          </a:p>
        </p:txBody>
      </p:sp>
      <p:sp>
        <p:nvSpPr>
          <p:cNvPr id="18" name="TextBox 17">
            <a:extLst>
              <a:ext uri="{FF2B5EF4-FFF2-40B4-BE49-F238E27FC236}">
                <a16:creationId xmlns:a16="http://schemas.microsoft.com/office/drawing/2014/main" id="{35385134-3CBD-4D41-A7DB-9D5490FC3982}"/>
              </a:ext>
            </a:extLst>
          </p:cNvPr>
          <p:cNvSpPr txBox="1"/>
          <p:nvPr/>
        </p:nvSpPr>
        <p:spPr>
          <a:xfrm>
            <a:off x="1119938" y="2630823"/>
            <a:ext cx="383439" cy="307777"/>
          </a:xfrm>
          <a:prstGeom prst="rect">
            <a:avLst/>
          </a:prstGeom>
          <a:noFill/>
        </p:spPr>
        <p:txBody>
          <a:bodyPr wrap="none" rtlCol="0" anchor="ctr" anchorCtr="0">
            <a:spAutoFit/>
          </a:bodyPr>
          <a:lstStyle/>
          <a:p>
            <a:pPr algn="r"/>
            <a:r>
              <a:rPr lang="fr-FR" sz="1400">
                <a:solidFill>
                  <a:srgbClr val="4D4D4D"/>
                </a:solidFill>
                <a:cs typeface="Arial" panose="020B0604020202020204" pitchFamily="34" charset="0"/>
              </a:rPr>
              <a:t>80</a:t>
            </a:r>
          </a:p>
        </p:txBody>
      </p:sp>
      <p:sp>
        <p:nvSpPr>
          <p:cNvPr id="19" name="TextBox 18">
            <a:extLst>
              <a:ext uri="{FF2B5EF4-FFF2-40B4-BE49-F238E27FC236}">
                <a16:creationId xmlns:a16="http://schemas.microsoft.com/office/drawing/2014/main" id="{4D91336B-1BC2-41FA-BEC2-CC37AA706F4F}"/>
              </a:ext>
            </a:extLst>
          </p:cNvPr>
          <p:cNvSpPr txBox="1"/>
          <p:nvPr/>
        </p:nvSpPr>
        <p:spPr>
          <a:xfrm>
            <a:off x="1119938" y="3678953"/>
            <a:ext cx="383439" cy="307777"/>
          </a:xfrm>
          <a:prstGeom prst="rect">
            <a:avLst/>
          </a:prstGeom>
          <a:noFill/>
        </p:spPr>
        <p:txBody>
          <a:bodyPr wrap="none" rtlCol="0" anchor="ctr" anchorCtr="0">
            <a:spAutoFit/>
          </a:bodyPr>
          <a:lstStyle/>
          <a:p>
            <a:pPr algn="r"/>
            <a:r>
              <a:rPr lang="fr-FR" sz="1400">
                <a:solidFill>
                  <a:srgbClr val="4D4D4D"/>
                </a:solidFill>
                <a:cs typeface="Arial" panose="020B0604020202020204" pitchFamily="34" charset="0"/>
              </a:rPr>
              <a:t>40</a:t>
            </a:r>
          </a:p>
        </p:txBody>
      </p:sp>
      <p:sp>
        <p:nvSpPr>
          <p:cNvPr id="20" name="TextBox 19">
            <a:extLst>
              <a:ext uri="{FF2B5EF4-FFF2-40B4-BE49-F238E27FC236}">
                <a16:creationId xmlns:a16="http://schemas.microsoft.com/office/drawing/2014/main" id="{2CD12EFE-E115-414C-80CF-E50355F4AC87}"/>
              </a:ext>
            </a:extLst>
          </p:cNvPr>
          <p:cNvSpPr txBox="1"/>
          <p:nvPr/>
        </p:nvSpPr>
        <p:spPr>
          <a:xfrm>
            <a:off x="1119938" y="4242554"/>
            <a:ext cx="383439" cy="307777"/>
          </a:xfrm>
          <a:prstGeom prst="rect">
            <a:avLst/>
          </a:prstGeom>
          <a:noFill/>
        </p:spPr>
        <p:txBody>
          <a:bodyPr wrap="none" rtlCol="0" anchor="ctr" anchorCtr="0">
            <a:spAutoFit/>
          </a:bodyPr>
          <a:lstStyle/>
          <a:p>
            <a:pPr algn="r"/>
            <a:r>
              <a:rPr lang="fr-FR" sz="1400">
                <a:solidFill>
                  <a:srgbClr val="4D4D4D"/>
                </a:solidFill>
                <a:cs typeface="Arial" panose="020B0604020202020204" pitchFamily="34" charset="0"/>
              </a:rPr>
              <a:t>20</a:t>
            </a:r>
          </a:p>
        </p:txBody>
      </p:sp>
      <p:sp>
        <p:nvSpPr>
          <p:cNvPr id="21" name="TextBox 20">
            <a:extLst>
              <a:ext uri="{FF2B5EF4-FFF2-40B4-BE49-F238E27FC236}">
                <a16:creationId xmlns:a16="http://schemas.microsoft.com/office/drawing/2014/main" id="{05163171-EBE4-494A-AE03-B50971C4FC49}"/>
              </a:ext>
            </a:extLst>
          </p:cNvPr>
          <p:cNvSpPr txBox="1"/>
          <p:nvPr/>
        </p:nvSpPr>
        <p:spPr>
          <a:xfrm>
            <a:off x="1219332" y="4826550"/>
            <a:ext cx="284052" cy="307777"/>
          </a:xfrm>
          <a:prstGeom prst="rect">
            <a:avLst/>
          </a:prstGeom>
          <a:noFill/>
        </p:spPr>
        <p:txBody>
          <a:bodyPr wrap="none" rtlCol="0" anchor="ctr" anchorCtr="0">
            <a:spAutoFit/>
          </a:bodyPr>
          <a:lstStyle/>
          <a:p>
            <a:pPr algn="r"/>
            <a:r>
              <a:rPr lang="fr-FR" sz="1400">
                <a:solidFill>
                  <a:srgbClr val="4D4D4D"/>
                </a:solidFill>
                <a:cs typeface="Arial" panose="020B0604020202020204" pitchFamily="34" charset="0"/>
              </a:rPr>
              <a:t>0</a:t>
            </a:r>
          </a:p>
        </p:txBody>
      </p:sp>
      <p:grpSp>
        <p:nvGrpSpPr>
          <p:cNvPr id="22" name="Group 21">
            <a:extLst>
              <a:ext uri="{FF2B5EF4-FFF2-40B4-BE49-F238E27FC236}">
                <a16:creationId xmlns:a16="http://schemas.microsoft.com/office/drawing/2014/main" id="{FED39858-C54D-4DAA-8D52-A8CAAED0545C}"/>
              </a:ext>
            </a:extLst>
          </p:cNvPr>
          <p:cNvGrpSpPr/>
          <p:nvPr/>
        </p:nvGrpSpPr>
        <p:grpSpPr>
          <a:xfrm>
            <a:off x="1394811" y="5033271"/>
            <a:ext cx="370863" cy="999846"/>
            <a:chOff x="799115" y="4920702"/>
            <a:chExt cx="333805" cy="948606"/>
          </a:xfrm>
        </p:grpSpPr>
        <p:sp>
          <p:nvSpPr>
            <p:cNvPr id="23" name="Line 21">
              <a:extLst>
                <a:ext uri="{FF2B5EF4-FFF2-40B4-BE49-F238E27FC236}">
                  <a16:creationId xmlns:a16="http://schemas.microsoft.com/office/drawing/2014/main" id="{E9A78040-B216-4549-9EFF-5D148A8B61D4}"/>
                </a:ext>
              </a:extLst>
            </p:cNvPr>
            <p:cNvSpPr>
              <a:spLocks noChangeShapeType="1"/>
            </p:cNvSpPr>
            <p:nvPr/>
          </p:nvSpPr>
          <p:spPr bwMode="auto">
            <a:xfrm>
              <a:off x="958786"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cs typeface="Arial" panose="020B0604020202020204" pitchFamily="34" charset="0"/>
              </a:endParaRPr>
            </a:p>
          </p:txBody>
        </p:sp>
        <p:sp>
          <p:nvSpPr>
            <p:cNvPr id="24" name="TextBox 23">
              <a:extLst>
                <a:ext uri="{FF2B5EF4-FFF2-40B4-BE49-F238E27FC236}">
                  <a16:creationId xmlns:a16="http://schemas.microsoft.com/office/drawing/2014/main" id="{435E26D3-30C6-4E9E-B26E-0AED9384BC66}"/>
                </a:ext>
              </a:extLst>
            </p:cNvPr>
            <p:cNvSpPr txBox="1"/>
            <p:nvPr/>
          </p:nvSpPr>
          <p:spPr>
            <a:xfrm>
              <a:off x="799115" y="4982720"/>
              <a:ext cx="333805" cy="886588"/>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0</a:t>
              </a:r>
            </a:p>
            <a:p>
              <a:pPr algn="ctr"/>
              <a:endParaRPr lang="fr-FR" sz="1400">
                <a:solidFill>
                  <a:srgbClr val="000000"/>
                </a:solidFill>
                <a:cs typeface="Arial" panose="020B0604020202020204" pitchFamily="34" charset="0"/>
              </a:endParaRPr>
            </a:p>
            <a:p>
              <a:pPr algn="ctr"/>
              <a:r>
                <a:rPr lang="fr-FR" sz="1400">
                  <a:solidFill>
                    <a:srgbClr val="B60D27"/>
                  </a:solidFill>
                  <a:cs typeface="Arial" panose="020B0604020202020204" pitchFamily="34" charset="0"/>
                </a:rPr>
                <a:t>256</a:t>
              </a:r>
            </a:p>
            <a:p>
              <a:pPr algn="ctr"/>
              <a:r>
                <a:rPr lang="fr-FR" sz="1400">
                  <a:solidFill>
                    <a:srgbClr val="B2C0EC"/>
                  </a:solidFill>
                  <a:cs typeface="Arial" panose="020B0604020202020204" pitchFamily="34" charset="0"/>
                </a:rPr>
                <a:t>250</a:t>
              </a:r>
            </a:p>
          </p:txBody>
        </p:sp>
      </p:grpSp>
      <p:grpSp>
        <p:nvGrpSpPr>
          <p:cNvPr id="25" name="Group 24">
            <a:extLst>
              <a:ext uri="{FF2B5EF4-FFF2-40B4-BE49-F238E27FC236}">
                <a16:creationId xmlns:a16="http://schemas.microsoft.com/office/drawing/2014/main" id="{FAEABD2E-FA13-4647-B7BC-58101CB82215}"/>
              </a:ext>
            </a:extLst>
          </p:cNvPr>
          <p:cNvGrpSpPr/>
          <p:nvPr/>
        </p:nvGrpSpPr>
        <p:grpSpPr>
          <a:xfrm>
            <a:off x="1867097" y="5033271"/>
            <a:ext cx="370863" cy="999846"/>
            <a:chOff x="1027995" y="4920702"/>
            <a:chExt cx="333805" cy="948606"/>
          </a:xfrm>
        </p:grpSpPr>
        <p:sp>
          <p:nvSpPr>
            <p:cNvPr id="26" name="Line 19">
              <a:extLst>
                <a:ext uri="{FF2B5EF4-FFF2-40B4-BE49-F238E27FC236}">
                  <a16:creationId xmlns:a16="http://schemas.microsoft.com/office/drawing/2014/main" id="{4FC8B75E-6E03-44E7-B9BC-EAA07D933C2F}"/>
                </a:ext>
              </a:extLst>
            </p:cNvPr>
            <p:cNvSpPr>
              <a:spLocks noChangeShapeType="1"/>
            </p:cNvSpPr>
            <p:nvPr/>
          </p:nvSpPr>
          <p:spPr bwMode="auto">
            <a:xfrm>
              <a:off x="11948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27" name="TextBox 26">
              <a:extLst>
                <a:ext uri="{FF2B5EF4-FFF2-40B4-BE49-F238E27FC236}">
                  <a16:creationId xmlns:a16="http://schemas.microsoft.com/office/drawing/2014/main" id="{4C4DEBB5-D8C4-44D4-AD68-30AC559D5A70}"/>
                </a:ext>
              </a:extLst>
            </p:cNvPr>
            <p:cNvSpPr txBox="1"/>
            <p:nvPr/>
          </p:nvSpPr>
          <p:spPr>
            <a:xfrm>
              <a:off x="1027995" y="4982720"/>
              <a:ext cx="333805" cy="886588"/>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3</a:t>
              </a:r>
            </a:p>
            <a:p>
              <a:pPr algn="ctr"/>
              <a:endParaRPr lang="fr-FR" sz="1400">
                <a:solidFill>
                  <a:srgbClr val="000000"/>
                </a:solidFill>
                <a:cs typeface="Arial" panose="020B0604020202020204" pitchFamily="34" charset="0"/>
              </a:endParaRPr>
            </a:p>
            <a:p>
              <a:pPr algn="ctr"/>
              <a:r>
                <a:rPr lang="fr-FR" sz="1400">
                  <a:solidFill>
                    <a:srgbClr val="B60D27"/>
                  </a:solidFill>
                  <a:cs typeface="Arial" panose="020B0604020202020204" pitchFamily="34" charset="0"/>
                </a:rPr>
                <a:t>201</a:t>
              </a:r>
            </a:p>
            <a:p>
              <a:pPr algn="ctr"/>
              <a:r>
                <a:rPr lang="fr-FR" sz="1400">
                  <a:solidFill>
                    <a:srgbClr val="B2C0EC"/>
                  </a:solidFill>
                  <a:cs typeface="Arial" panose="020B0604020202020204" pitchFamily="34" charset="0"/>
                </a:rPr>
                <a:t>230</a:t>
              </a:r>
            </a:p>
          </p:txBody>
        </p:sp>
      </p:grpSp>
      <p:grpSp>
        <p:nvGrpSpPr>
          <p:cNvPr id="28" name="Group 27">
            <a:extLst>
              <a:ext uri="{FF2B5EF4-FFF2-40B4-BE49-F238E27FC236}">
                <a16:creationId xmlns:a16="http://schemas.microsoft.com/office/drawing/2014/main" id="{957735FD-5303-4E1E-86D4-C4F19A9778B7}"/>
              </a:ext>
            </a:extLst>
          </p:cNvPr>
          <p:cNvGrpSpPr/>
          <p:nvPr/>
        </p:nvGrpSpPr>
        <p:grpSpPr>
          <a:xfrm>
            <a:off x="2368761" y="5033271"/>
            <a:ext cx="370862" cy="999846"/>
            <a:chOff x="647084" y="4920702"/>
            <a:chExt cx="333811" cy="948606"/>
          </a:xfrm>
        </p:grpSpPr>
        <p:sp>
          <p:nvSpPr>
            <p:cNvPr id="29" name="Line 21">
              <a:extLst>
                <a:ext uri="{FF2B5EF4-FFF2-40B4-BE49-F238E27FC236}">
                  <a16:creationId xmlns:a16="http://schemas.microsoft.com/office/drawing/2014/main" id="{90A34280-9A64-4613-A028-D01970288104}"/>
                </a:ext>
              </a:extLst>
            </p:cNvPr>
            <p:cNvSpPr>
              <a:spLocks noChangeShapeType="1"/>
            </p:cNvSpPr>
            <p:nvPr/>
          </p:nvSpPr>
          <p:spPr bwMode="auto">
            <a:xfrm>
              <a:off x="806779"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cs typeface="Arial" panose="020B0604020202020204" pitchFamily="34" charset="0"/>
              </a:endParaRPr>
            </a:p>
          </p:txBody>
        </p:sp>
        <p:sp>
          <p:nvSpPr>
            <p:cNvPr id="30" name="TextBox 29">
              <a:extLst>
                <a:ext uri="{FF2B5EF4-FFF2-40B4-BE49-F238E27FC236}">
                  <a16:creationId xmlns:a16="http://schemas.microsoft.com/office/drawing/2014/main" id="{B9B5C5DC-E443-4274-BE0D-422800AA9B06}"/>
                </a:ext>
              </a:extLst>
            </p:cNvPr>
            <p:cNvSpPr txBox="1"/>
            <p:nvPr/>
          </p:nvSpPr>
          <p:spPr>
            <a:xfrm>
              <a:off x="647084" y="4982720"/>
              <a:ext cx="333811" cy="886588"/>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6</a:t>
              </a:r>
            </a:p>
            <a:p>
              <a:pPr algn="ctr"/>
              <a:endParaRPr lang="fr-FR" sz="1400">
                <a:solidFill>
                  <a:srgbClr val="000000"/>
                </a:solidFill>
                <a:cs typeface="Arial" panose="020B0604020202020204" pitchFamily="34" charset="0"/>
              </a:endParaRPr>
            </a:p>
            <a:p>
              <a:pPr algn="ctr"/>
              <a:r>
                <a:rPr lang="fr-FR" sz="1400">
                  <a:solidFill>
                    <a:srgbClr val="B60D27"/>
                  </a:solidFill>
                  <a:cs typeface="Arial" panose="020B0604020202020204" pitchFamily="34" charset="0"/>
                </a:rPr>
                <a:t>162</a:t>
              </a:r>
            </a:p>
            <a:p>
              <a:pPr algn="ctr"/>
              <a:r>
                <a:rPr lang="fr-FR" sz="1400">
                  <a:solidFill>
                    <a:srgbClr val="B2C0EC"/>
                  </a:solidFill>
                  <a:cs typeface="Arial" panose="020B0604020202020204" pitchFamily="34" charset="0"/>
                </a:rPr>
                <a:t>192</a:t>
              </a:r>
            </a:p>
          </p:txBody>
        </p:sp>
      </p:grpSp>
      <p:grpSp>
        <p:nvGrpSpPr>
          <p:cNvPr id="31" name="Group 30">
            <a:extLst>
              <a:ext uri="{FF2B5EF4-FFF2-40B4-BE49-F238E27FC236}">
                <a16:creationId xmlns:a16="http://schemas.microsoft.com/office/drawing/2014/main" id="{21F192A0-B8C4-4B31-8F9C-7855BD0FA58B}"/>
              </a:ext>
            </a:extLst>
          </p:cNvPr>
          <p:cNvGrpSpPr/>
          <p:nvPr/>
        </p:nvGrpSpPr>
        <p:grpSpPr>
          <a:xfrm>
            <a:off x="2848071" y="5033271"/>
            <a:ext cx="370863" cy="999846"/>
            <a:chOff x="722274" y="4920702"/>
            <a:chExt cx="333813" cy="948605"/>
          </a:xfrm>
        </p:grpSpPr>
        <p:sp>
          <p:nvSpPr>
            <p:cNvPr id="32" name="Line 21">
              <a:extLst>
                <a:ext uri="{FF2B5EF4-FFF2-40B4-BE49-F238E27FC236}">
                  <a16:creationId xmlns:a16="http://schemas.microsoft.com/office/drawing/2014/main" id="{CBFE5803-BEB2-40B3-BD40-555214A0E175}"/>
                </a:ext>
              </a:extLst>
            </p:cNvPr>
            <p:cNvSpPr>
              <a:spLocks noChangeShapeType="1"/>
            </p:cNvSpPr>
            <p:nvPr/>
          </p:nvSpPr>
          <p:spPr bwMode="auto">
            <a:xfrm>
              <a:off x="881968"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cs typeface="Arial" panose="020B0604020202020204" pitchFamily="34" charset="0"/>
              </a:endParaRPr>
            </a:p>
          </p:txBody>
        </p:sp>
        <p:sp>
          <p:nvSpPr>
            <p:cNvPr id="33" name="TextBox 32">
              <a:extLst>
                <a:ext uri="{FF2B5EF4-FFF2-40B4-BE49-F238E27FC236}">
                  <a16:creationId xmlns:a16="http://schemas.microsoft.com/office/drawing/2014/main" id="{D9E54E53-DCD8-4F27-B48A-8776DEE9287A}"/>
                </a:ext>
              </a:extLst>
            </p:cNvPr>
            <p:cNvSpPr txBox="1"/>
            <p:nvPr/>
          </p:nvSpPr>
          <p:spPr>
            <a:xfrm>
              <a:off x="722274" y="4982720"/>
              <a:ext cx="333813" cy="886587"/>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9</a:t>
              </a:r>
            </a:p>
            <a:p>
              <a:pPr algn="ctr"/>
              <a:endParaRPr lang="fr-FR" sz="1400">
                <a:solidFill>
                  <a:srgbClr val="000000"/>
                </a:solidFill>
                <a:cs typeface="Arial" panose="020B0604020202020204" pitchFamily="34" charset="0"/>
              </a:endParaRPr>
            </a:p>
            <a:p>
              <a:pPr algn="r"/>
              <a:r>
                <a:rPr lang="fr-FR" sz="1400">
                  <a:solidFill>
                    <a:srgbClr val="B60D27"/>
                  </a:solidFill>
                  <a:cs typeface="Arial" panose="020B0604020202020204" pitchFamily="34" charset="0"/>
                </a:rPr>
                <a:t>139</a:t>
              </a:r>
            </a:p>
            <a:p>
              <a:pPr algn="r"/>
              <a:r>
                <a:rPr lang="fr-FR" sz="1400">
                  <a:solidFill>
                    <a:srgbClr val="B2C0EC"/>
                  </a:solidFill>
                  <a:cs typeface="Arial" panose="020B0604020202020204" pitchFamily="34" charset="0"/>
                </a:rPr>
                <a:t>144</a:t>
              </a:r>
            </a:p>
          </p:txBody>
        </p:sp>
      </p:grpSp>
      <p:grpSp>
        <p:nvGrpSpPr>
          <p:cNvPr id="34" name="Group 33">
            <a:extLst>
              <a:ext uri="{FF2B5EF4-FFF2-40B4-BE49-F238E27FC236}">
                <a16:creationId xmlns:a16="http://schemas.microsoft.com/office/drawing/2014/main" id="{45506CD9-0F63-496F-B52E-D6CB0EE588E5}"/>
              </a:ext>
            </a:extLst>
          </p:cNvPr>
          <p:cNvGrpSpPr/>
          <p:nvPr/>
        </p:nvGrpSpPr>
        <p:grpSpPr>
          <a:xfrm>
            <a:off x="3321050" y="5033271"/>
            <a:ext cx="370862" cy="999846"/>
            <a:chOff x="797468" y="4920702"/>
            <a:chExt cx="333808" cy="948606"/>
          </a:xfrm>
        </p:grpSpPr>
        <p:sp>
          <p:nvSpPr>
            <p:cNvPr id="35" name="Line 21">
              <a:extLst>
                <a:ext uri="{FF2B5EF4-FFF2-40B4-BE49-F238E27FC236}">
                  <a16:creationId xmlns:a16="http://schemas.microsoft.com/office/drawing/2014/main" id="{78923F5E-F657-4191-A4B4-2E79A2D80F29}"/>
                </a:ext>
              </a:extLst>
            </p:cNvPr>
            <p:cNvSpPr>
              <a:spLocks noChangeShapeType="1"/>
            </p:cNvSpPr>
            <p:nvPr/>
          </p:nvSpPr>
          <p:spPr bwMode="auto">
            <a:xfrm>
              <a:off x="957154"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cs typeface="Arial" panose="020B0604020202020204" pitchFamily="34" charset="0"/>
              </a:endParaRPr>
            </a:p>
          </p:txBody>
        </p:sp>
        <p:sp>
          <p:nvSpPr>
            <p:cNvPr id="36" name="TextBox 35">
              <a:extLst>
                <a:ext uri="{FF2B5EF4-FFF2-40B4-BE49-F238E27FC236}">
                  <a16:creationId xmlns:a16="http://schemas.microsoft.com/office/drawing/2014/main" id="{1FE70C42-434B-4525-BFFC-A9605EC062CD}"/>
                </a:ext>
              </a:extLst>
            </p:cNvPr>
            <p:cNvSpPr txBox="1"/>
            <p:nvPr/>
          </p:nvSpPr>
          <p:spPr>
            <a:xfrm>
              <a:off x="797468" y="4982720"/>
              <a:ext cx="333808" cy="886588"/>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12</a:t>
              </a:r>
            </a:p>
            <a:p>
              <a:pPr algn="ctr"/>
              <a:endParaRPr lang="fr-FR" sz="1400">
                <a:solidFill>
                  <a:srgbClr val="000000"/>
                </a:solidFill>
                <a:cs typeface="Arial" panose="020B0604020202020204" pitchFamily="34" charset="0"/>
              </a:endParaRPr>
            </a:p>
            <a:p>
              <a:pPr algn="ctr"/>
              <a:r>
                <a:rPr lang="fr-FR" sz="1400">
                  <a:solidFill>
                    <a:srgbClr val="B60D27"/>
                  </a:solidFill>
                  <a:cs typeface="Arial" panose="020B0604020202020204" pitchFamily="34" charset="0"/>
                </a:rPr>
                <a:t>120</a:t>
              </a:r>
            </a:p>
            <a:p>
              <a:pPr algn="ctr"/>
              <a:r>
                <a:rPr lang="fr-FR" sz="1400">
                  <a:solidFill>
                    <a:srgbClr val="B2C0EC"/>
                  </a:solidFill>
                  <a:cs typeface="Arial" panose="020B0604020202020204" pitchFamily="34" charset="0"/>
                </a:rPr>
                <a:t>114</a:t>
              </a:r>
            </a:p>
          </p:txBody>
        </p:sp>
      </p:grpSp>
      <p:grpSp>
        <p:nvGrpSpPr>
          <p:cNvPr id="37" name="Group 36">
            <a:extLst>
              <a:ext uri="{FF2B5EF4-FFF2-40B4-BE49-F238E27FC236}">
                <a16:creationId xmlns:a16="http://schemas.microsoft.com/office/drawing/2014/main" id="{09C23318-DF10-40FE-B055-5FD37C16CA1D}"/>
              </a:ext>
            </a:extLst>
          </p:cNvPr>
          <p:cNvGrpSpPr/>
          <p:nvPr/>
        </p:nvGrpSpPr>
        <p:grpSpPr>
          <a:xfrm>
            <a:off x="3770431" y="5033271"/>
            <a:ext cx="370862" cy="999846"/>
            <a:chOff x="849525" y="4920702"/>
            <a:chExt cx="333805" cy="948606"/>
          </a:xfrm>
        </p:grpSpPr>
        <p:sp>
          <p:nvSpPr>
            <p:cNvPr id="38" name="Line 21">
              <a:extLst>
                <a:ext uri="{FF2B5EF4-FFF2-40B4-BE49-F238E27FC236}">
                  <a16:creationId xmlns:a16="http://schemas.microsoft.com/office/drawing/2014/main" id="{E87E9F30-2F9C-4AB4-A32D-EA1F9DD7EDAA}"/>
                </a:ext>
              </a:extLst>
            </p:cNvPr>
            <p:cNvSpPr>
              <a:spLocks noChangeShapeType="1"/>
            </p:cNvSpPr>
            <p:nvPr/>
          </p:nvSpPr>
          <p:spPr bwMode="auto">
            <a:xfrm>
              <a:off x="100920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cs typeface="Arial" panose="020B0604020202020204" pitchFamily="34" charset="0"/>
              </a:endParaRPr>
            </a:p>
          </p:txBody>
        </p:sp>
        <p:sp>
          <p:nvSpPr>
            <p:cNvPr id="39" name="TextBox 38">
              <a:extLst>
                <a:ext uri="{FF2B5EF4-FFF2-40B4-BE49-F238E27FC236}">
                  <a16:creationId xmlns:a16="http://schemas.microsoft.com/office/drawing/2014/main" id="{5A1EE8F3-B5E4-4A0D-B92E-BB320DB8BA21}"/>
                </a:ext>
              </a:extLst>
            </p:cNvPr>
            <p:cNvSpPr txBox="1"/>
            <p:nvPr/>
          </p:nvSpPr>
          <p:spPr>
            <a:xfrm>
              <a:off x="849525" y="4982720"/>
              <a:ext cx="333805" cy="886588"/>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15</a:t>
              </a:r>
            </a:p>
            <a:p>
              <a:pPr algn="ctr"/>
              <a:endParaRPr lang="fr-FR" sz="1400">
                <a:solidFill>
                  <a:srgbClr val="000000"/>
                </a:solidFill>
                <a:cs typeface="Arial" panose="020B0604020202020204" pitchFamily="34" charset="0"/>
              </a:endParaRPr>
            </a:p>
            <a:p>
              <a:pPr algn="ctr"/>
              <a:r>
                <a:rPr lang="fr-FR" sz="1400">
                  <a:solidFill>
                    <a:srgbClr val="B60D27"/>
                  </a:solidFill>
                  <a:cs typeface="Arial" panose="020B0604020202020204" pitchFamily="34" charset="0"/>
                </a:rPr>
                <a:t>107</a:t>
              </a:r>
            </a:p>
            <a:p>
              <a:pPr algn="ctr"/>
              <a:r>
                <a:rPr lang="fr-FR" sz="1400">
                  <a:solidFill>
                    <a:srgbClr val="B2C0EC"/>
                  </a:solidFill>
                  <a:cs typeface="Arial" panose="020B0604020202020204" pitchFamily="34" charset="0"/>
                </a:rPr>
                <a:t>94</a:t>
              </a:r>
            </a:p>
          </p:txBody>
        </p:sp>
      </p:grpSp>
      <p:grpSp>
        <p:nvGrpSpPr>
          <p:cNvPr id="40" name="Group 39">
            <a:extLst>
              <a:ext uri="{FF2B5EF4-FFF2-40B4-BE49-F238E27FC236}">
                <a16:creationId xmlns:a16="http://schemas.microsoft.com/office/drawing/2014/main" id="{F04C6971-28E0-4C83-AA0D-43055C130826}"/>
              </a:ext>
            </a:extLst>
          </p:cNvPr>
          <p:cNvGrpSpPr/>
          <p:nvPr/>
        </p:nvGrpSpPr>
        <p:grpSpPr>
          <a:xfrm>
            <a:off x="4269191" y="5033274"/>
            <a:ext cx="271475" cy="999846"/>
            <a:chOff x="923175" y="4920702"/>
            <a:chExt cx="244350" cy="948606"/>
          </a:xfrm>
        </p:grpSpPr>
        <p:sp>
          <p:nvSpPr>
            <p:cNvPr id="41" name="Line 21">
              <a:extLst>
                <a:ext uri="{FF2B5EF4-FFF2-40B4-BE49-F238E27FC236}">
                  <a16:creationId xmlns:a16="http://schemas.microsoft.com/office/drawing/2014/main" id="{56CE92D1-958D-4B07-B969-3AC87A65FFEB}"/>
                </a:ext>
              </a:extLst>
            </p:cNvPr>
            <p:cNvSpPr>
              <a:spLocks noChangeShapeType="1"/>
            </p:cNvSpPr>
            <p:nvPr/>
          </p:nvSpPr>
          <p:spPr bwMode="auto">
            <a:xfrm>
              <a:off x="1038125"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cs typeface="Arial" panose="020B0604020202020204" pitchFamily="34" charset="0"/>
              </a:endParaRPr>
            </a:p>
          </p:txBody>
        </p:sp>
        <p:sp>
          <p:nvSpPr>
            <p:cNvPr id="42" name="TextBox 41">
              <a:extLst>
                <a:ext uri="{FF2B5EF4-FFF2-40B4-BE49-F238E27FC236}">
                  <a16:creationId xmlns:a16="http://schemas.microsoft.com/office/drawing/2014/main" id="{DDC7A1A6-EFFF-4990-BE05-A3F7CBC3F23B}"/>
                </a:ext>
              </a:extLst>
            </p:cNvPr>
            <p:cNvSpPr txBox="1"/>
            <p:nvPr/>
          </p:nvSpPr>
          <p:spPr>
            <a:xfrm>
              <a:off x="923175" y="4982720"/>
              <a:ext cx="244350" cy="886588"/>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18</a:t>
              </a:r>
            </a:p>
            <a:p>
              <a:pPr algn="ctr"/>
              <a:endParaRPr lang="fr-FR" sz="1400">
                <a:solidFill>
                  <a:srgbClr val="000000"/>
                </a:solidFill>
                <a:cs typeface="Arial" panose="020B0604020202020204" pitchFamily="34" charset="0"/>
              </a:endParaRPr>
            </a:p>
            <a:p>
              <a:pPr algn="r"/>
              <a:r>
                <a:rPr lang="fr-FR" sz="1400">
                  <a:solidFill>
                    <a:srgbClr val="B60D27"/>
                  </a:solidFill>
                  <a:cs typeface="Arial" panose="020B0604020202020204" pitchFamily="34" charset="0"/>
                </a:rPr>
                <a:t>94</a:t>
              </a:r>
            </a:p>
            <a:p>
              <a:pPr algn="r"/>
              <a:r>
                <a:rPr lang="fr-FR" sz="1400">
                  <a:solidFill>
                    <a:srgbClr val="B2C0EC"/>
                  </a:solidFill>
                  <a:cs typeface="Arial" panose="020B0604020202020204" pitchFamily="34" charset="0"/>
                </a:rPr>
                <a:t>75</a:t>
              </a:r>
            </a:p>
          </p:txBody>
        </p:sp>
      </p:grpSp>
      <p:grpSp>
        <p:nvGrpSpPr>
          <p:cNvPr id="43" name="Group 42">
            <a:extLst>
              <a:ext uri="{FF2B5EF4-FFF2-40B4-BE49-F238E27FC236}">
                <a16:creationId xmlns:a16="http://schemas.microsoft.com/office/drawing/2014/main" id="{30CD0C8A-281D-4CA1-8A96-828469C1BCAA}"/>
              </a:ext>
            </a:extLst>
          </p:cNvPr>
          <p:cNvGrpSpPr/>
          <p:nvPr/>
        </p:nvGrpSpPr>
        <p:grpSpPr>
          <a:xfrm>
            <a:off x="4703433" y="5033271"/>
            <a:ext cx="271476" cy="999846"/>
            <a:chOff x="1004151" y="4920702"/>
            <a:chExt cx="244348" cy="948606"/>
          </a:xfrm>
        </p:grpSpPr>
        <p:sp>
          <p:nvSpPr>
            <p:cNvPr id="44" name="Line 21">
              <a:extLst>
                <a:ext uri="{FF2B5EF4-FFF2-40B4-BE49-F238E27FC236}">
                  <a16:creationId xmlns:a16="http://schemas.microsoft.com/office/drawing/2014/main" id="{6E1D8CF4-FDEA-4F88-99A3-13E861D5640F}"/>
                </a:ext>
              </a:extLst>
            </p:cNvPr>
            <p:cNvSpPr>
              <a:spLocks noChangeShapeType="1"/>
            </p:cNvSpPr>
            <p:nvPr/>
          </p:nvSpPr>
          <p:spPr bwMode="auto">
            <a:xfrm>
              <a:off x="1119095"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cs typeface="Arial" panose="020B0604020202020204" pitchFamily="34" charset="0"/>
              </a:endParaRPr>
            </a:p>
          </p:txBody>
        </p:sp>
        <p:sp>
          <p:nvSpPr>
            <p:cNvPr id="45" name="TextBox 44">
              <a:extLst>
                <a:ext uri="{FF2B5EF4-FFF2-40B4-BE49-F238E27FC236}">
                  <a16:creationId xmlns:a16="http://schemas.microsoft.com/office/drawing/2014/main" id="{695B64C1-5BBA-4345-9F6F-4561F91B6B57}"/>
                </a:ext>
              </a:extLst>
            </p:cNvPr>
            <p:cNvSpPr txBox="1"/>
            <p:nvPr/>
          </p:nvSpPr>
          <p:spPr>
            <a:xfrm>
              <a:off x="1004151" y="4982720"/>
              <a:ext cx="244348" cy="886588"/>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21</a:t>
              </a:r>
            </a:p>
            <a:p>
              <a:pPr algn="ctr"/>
              <a:endParaRPr lang="fr-FR" sz="1400">
                <a:solidFill>
                  <a:srgbClr val="000000"/>
                </a:solidFill>
                <a:cs typeface="Arial" panose="020B0604020202020204" pitchFamily="34" charset="0"/>
              </a:endParaRPr>
            </a:p>
            <a:p>
              <a:pPr algn="r"/>
              <a:r>
                <a:rPr lang="fr-FR" sz="1400">
                  <a:solidFill>
                    <a:srgbClr val="B60D27"/>
                  </a:solidFill>
                  <a:cs typeface="Arial" panose="020B0604020202020204" pitchFamily="34" charset="0"/>
                </a:rPr>
                <a:t>83</a:t>
              </a:r>
            </a:p>
            <a:p>
              <a:pPr algn="r"/>
              <a:r>
                <a:rPr lang="fr-FR" sz="1400">
                  <a:solidFill>
                    <a:srgbClr val="B2C0EC"/>
                  </a:solidFill>
                  <a:cs typeface="Arial" panose="020B0604020202020204" pitchFamily="34" charset="0"/>
                </a:rPr>
                <a:t>49</a:t>
              </a:r>
            </a:p>
          </p:txBody>
        </p:sp>
      </p:grpSp>
      <p:grpSp>
        <p:nvGrpSpPr>
          <p:cNvPr id="46" name="Group 45">
            <a:extLst>
              <a:ext uri="{FF2B5EF4-FFF2-40B4-BE49-F238E27FC236}">
                <a16:creationId xmlns:a16="http://schemas.microsoft.com/office/drawing/2014/main" id="{6B2729A2-0969-489E-BB46-5449B5CCE6BD}"/>
              </a:ext>
            </a:extLst>
          </p:cNvPr>
          <p:cNvGrpSpPr/>
          <p:nvPr/>
        </p:nvGrpSpPr>
        <p:grpSpPr>
          <a:xfrm>
            <a:off x="5130242" y="5033271"/>
            <a:ext cx="271476" cy="999846"/>
            <a:chOff x="1072723" y="4920702"/>
            <a:chExt cx="244349" cy="948606"/>
          </a:xfrm>
        </p:grpSpPr>
        <p:sp>
          <p:nvSpPr>
            <p:cNvPr id="47" name="Line 19">
              <a:extLst>
                <a:ext uri="{FF2B5EF4-FFF2-40B4-BE49-F238E27FC236}">
                  <a16:creationId xmlns:a16="http://schemas.microsoft.com/office/drawing/2014/main" id="{EF185C1D-C06B-4FA8-B9F2-987BE7F2E698}"/>
                </a:ext>
              </a:extLst>
            </p:cNvPr>
            <p:cNvSpPr>
              <a:spLocks noChangeShapeType="1"/>
            </p:cNvSpPr>
            <p:nvPr/>
          </p:nvSpPr>
          <p:spPr bwMode="auto">
            <a:xfrm>
              <a:off x="11948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48" name="TextBox 47">
              <a:extLst>
                <a:ext uri="{FF2B5EF4-FFF2-40B4-BE49-F238E27FC236}">
                  <a16:creationId xmlns:a16="http://schemas.microsoft.com/office/drawing/2014/main" id="{312F1B0B-5B61-400F-87D6-EDD9EADFD983}"/>
                </a:ext>
              </a:extLst>
            </p:cNvPr>
            <p:cNvSpPr txBox="1"/>
            <p:nvPr/>
          </p:nvSpPr>
          <p:spPr>
            <a:xfrm>
              <a:off x="1072723" y="4982720"/>
              <a:ext cx="244349" cy="886588"/>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24</a:t>
              </a:r>
            </a:p>
            <a:p>
              <a:pPr algn="ctr"/>
              <a:endParaRPr lang="fr-FR" sz="1400">
                <a:solidFill>
                  <a:srgbClr val="000000"/>
                </a:solidFill>
                <a:cs typeface="Arial" panose="020B0604020202020204" pitchFamily="34" charset="0"/>
              </a:endParaRPr>
            </a:p>
            <a:p>
              <a:pPr algn="r"/>
              <a:r>
                <a:rPr lang="fr-FR" sz="1400">
                  <a:solidFill>
                    <a:srgbClr val="B60D27"/>
                  </a:solidFill>
                  <a:cs typeface="Arial" panose="020B0604020202020204" pitchFamily="34" charset="0"/>
                </a:rPr>
                <a:t>59</a:t>
              </a:r>
            </a:p>
            <a:p>
              <a:pPr algn="r"/>
              <a:r>
                <a:rPr lang="fr-FR" sz="1400">
                  <a:solidFill>
                    <a:srgbClr val="B2C0EC"/>
                  </a:solidFill>
                  <a:cs typeface="Arial" panose="020B0604020202020204" pitchFamily="34" charset="0"/>
                </a:rPr>
                <a:t>38</a:t>
              </a:r>
            </a:p>
          </p:txBody>
        </p:sp>
      </p:grpSp>
      <p:grpSp>
        <p:nvGrpSpPr>
          <p:cNvPr id="49" name="Group 48">
            <a:extLst>
              <a:ext uri="{FF2B5EF4-FFF2-40B4-BE49-F238E27FC236}">
                <a16:creationId xmlns:a16="http://schemas.microsoft.com/office/drawing/2014/main" id="{E8C0A26B-67E3-4006-B454-81D6D8F397DA}"/>
              </a:ext>
            </a:extLst>
          </p:cNvPr>
          <p:cNvGrpSpPr/>
          <p:nvPr/>
        </p:nvGrpSpPr>
        <p:grpSpPr>
          <a:xfrm>
            <a:off x="5544891" y="5033271"/>
            <a:ext cx="271475" cy="999846"/>
            <a:chOff x="1113211" y="4920702"/>
            <a:chExt cx="244348" cy="948606"/>
          </a:xfrm>
        </p:grpSpPr>
        <p:sp>
          <p:nvSpPr>
            <p:cNvPr id="50" name="Line 19">
              <a:extLst>
                <a:ext uri="{FF2B5EF4-FFF2-40B4-BE49-F238E27FC236}">
                  <a16:creationId xmlns:a16="http://schemas.microsoft.com/office/drawing/2014/main" id="{FF811501-4727-47CA-BE4F-3CAE5031F98B}"/>
                </a:ext>
              </a:extLst>
            </p:cNvPr>
            <p:cNvSpPr>
              <a:spLocks noChangeShapeType="1"/>
            </p:cNvSpPr>
            <p:nvPr/>
          </p:nvSpPr>
          <p:spPr bwMode="auto">
            <a:xfrm>
              <a:off x="1235385"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51" name="TextBox 50">
              <a:extLst>
                <a:ext uri="{FF2B5EF4-FFF2-40B4-BE49-F238E27FC236}">
                  <a16:creationId xmlns:a16="http://schemas.microsoft.com/office/drawing/2014/main" id="{0ED5AC53-3D40-4218-9ED3-06E482F96579}"/>
                </a:ext>
              </a:extLst>
            </p:cNvPr>
            <p:cNvSpPr txBox="1"/>
            <p:nvPr/>
          </p:nvSpPr>
          <p:spPr>
            <a:xfrm>
              <a:off x="1113211" y="4982720"/>
              <a:ext cx="244348" cy="886588"/>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27</a:t>
              </a:r>
            </a:p>
            <a:p>
              <a:pPr algn="ctr"/>
              <a:endParaRPr lang="fr-FR" sz="1400">
                <a:solidFill>
                  <a:srgbClr val="000000"/>
                </a:solidFill>
                <a:cs typeface="Arial" panose="020B0604020202020204" pitchFamily="34" charset="0"/>
              </a:endParaRPr>
            </a:p>
            <a:p>
              <a:pPr algn="ctr"/>
              <a:r>
                <a:rPr lang="fr-FR" sz="1400">
                  <a:solidFill>
                    <a:srgbClr val="B60D27"/>
                  </a:solidFill>
                  <a:cs typeface="Arial" panose="020B0604020202020204" pitchFamily="34" charset="0"/>
                </a:rPr>
                <a:t>38</a:t>
              </a:r>
            </a:p>
            <a:p>
              <a:pPr algn="ctr"/>
              <a:r>
                <a:rPr lang="fr-FR" sz="1400">
                  <a:solidFill>
                    <a:srgbClr val="B2C0EC"/>
                  </a:solidFill>
                  <a:cs typeface="Arial" panose="020B0604020202020204" pitchFamily="34" charset="0"/>
                </a:rPr>
                <a:t>21</a:t>
              </a:r>
            </a:p>
          </p:txBody>
        </p:sp>
      </p:grpSp>
      <p:grpSp>
        <p:nvGrpSpPr>
          <p:cNvPr id="52" name="Group 51">
            <a:extLst>
              <a:ext uri="{FF2B5EF4-FFF2-40B4-BE49-F238E27FC236}">
                <a16:creationId xmlns:a16="http://schemas.microsoft.com/office/drawing/2014/main" id="{83FAE4F7-A094-43DD-B9AC-055E11AC1BB2}"/>
              </a:ext>
            </a:extLst>
          </p:cNvPr>
          <p:cNvGrpSpPr/>
          <p:nvPr/>
        </p:nvGrpSpPr>
        <p:grpSpPr>
          <a:xfrm>
            <a:off x="5975891" y="5033271"/>
            <a:ext cx="271476" cy="999846"/>
            <a:chOff x="1217323" y="4920702"/>
            <a:chExt cx="244349" cy="948606"/>
          </a:xfrm>
        </p:grpSpPr>
        <p:sp>
          <p:nvSpPr>
            <p:cNvPr id="53" name="Line 19">
              <a:extLst>
                <a:ext uri="{FF2B5EF4-FFF2-40B4-BE49-F238E27FC236}">
                  <a16:creationId xmlns:a16="http://schemas.microsoft.com/office/drawing/2014/main" id="{B3CFE3BD-838F-411B-8E29-1294BF24176E}"/>
                </a:ext>
              </a:extLst>
            </p:cNvPr>
            <p:cNvSpPr>
              <a:spLocks noChangeShapeType="1"/>
            </p:cNvSpPr>
            <p:nvPr/>
          </p:nvSpPr>
          <p:spPr bwMode="auto">
            <a:xfrm>
              <a:off x="13394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54" name="TextBox 53">
              <a:extLst>
                <a:ext uri="{FF2B5EF4-FFF2-40B4-BE49-F238E27FC236}">
                  <a16:creationId xmlns:a16="http://schemas.microsoft.com/office/drawing/2014/main" id="{610BDA3A-D6E4-4E63-A6C0-DCF282F52BCC}"/>
                </a:ext>
              </a:extLst>
            </p:cNvPr>
            <p:cNvSpPr txBox="1"/>
            <p:nvPr/>
          </p:nvSpPr>
          <p:spPr>
            <a:xfrm>
              <a:off x="1217323" y="4982720"/>
              <a:ext cx="244349" cy="886588"/>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30</a:t>
              </a:r>
            </a:p>
            <a:p>
              <a:pPr algn="ctr"/>
              <a:endParaRPr lang="fr-FR" sz="1400">
                <a:solidFill>
                  <a:srgbClr val="000000"/>
                </a:solidFill>
                <a:cs typeface="Arial" panose="020B0604020202020204" pitchFamily="34" charset="0"/>
              </a:endParaRPr>
            </a:p>
            <a:p>
              <a:pPr algn="ctr"/>
              <a:r>
                <a:rPr lang="fr-FR" sz="1400">
                  <a:solidFill>
                    <a:srgbClr val="B60D27"/>
                  </a:solidFill>
                  <a:cs typeface="Arial" panose="020B0604020202020204" pitchFamily="34" charset="0"/>
                </a:rPr>
                <a:t>23</a:t>
              </a:r>
            </a:p>
            <a:p>
              <a:pPr algn="ctr"/>
              <a:r>
                <a:rPr lang="fr-FR" sz="1400">
                  <a:solidFill>
                    <a:srgbClr val="B2C0EC"/>
                  </a:solidFill>
                  <a:cs typeface="Arial" panose="020B0604020202020204" pitchFamily="34" charset="0"/>
                </a:rPr>
                <a:t>15</a:t>
              </a:r>
            </a:p>
          </p:txBody>
        </p:sp>
      </p:grpSp>
      <p:sp>
        <p:nvSpPr>
          <p:cNvPr id="55" name="TextBox 54">
            <a:extLst>
              <a:ext uri="{FF2B5EF4-FFF2-40B4-BE49-F238E27FC236}">
                <a16:creationId xmlns:a16="http://schemas.microsoft.com/office/drawing/2014/main" id="{DDF637E1-18FE-4CFA-8583-45DE2D13B61E}"/>
              </a:ext>
            </a:extLst>
          </p:cNvPr>
          <p:cNvSpPr txBox="1"/>
          <p:nvPr/>
        </p:nvSpPr>
        <p:spPr>
          <a:xfrm>
            <a:off x="16191" y="5515824"/>
            <a:ext cx="1428596" cy="523220"/>
          </a:xfrm>
          <a:prstGeom prst="rect">
            <a:avLst/>
          </a:prstGeom>
          <a:noFill/>
        </p:spPr>
        <p:txBody>
          <a:bodyPr wrap="none" rtlCol="0">
            <a:spAutoFit/>
          </a:bodyPr>
          <a:lstStyle/>
          <a:p>
            <a:pPr algn="r" fontAlgn="base">
              <a:spcBef>
                <a:spcPct val="0"/>
              </a:spcBef>
              <a:spcAft>
                <a:spcPct val="0"/>
              </a:spcAft>
            </a:pPr>
            <a:r>
              <a:rPr lang="fr-FR" sz="1400">
                <a:solidFill>
                  <a:srgbClr val="B60D27"/>
                </a:solidFill>
                <a:cs typeface="Arial" panose="020B0604020202020204" pitchFamily="34" charset="0"/>
              </a:rPr>
              <a:t>Pembrolizumab</a:t>
            </a:r>
          </a:p>
          <a:p>
            <a:pPr algn="r" fontAlgn="base">
              <a:spcBef>
                <a:spcPct val="0"/>
              </a:spcBef>
              <a:spcAft>
                <a:spcPct val="0"/>
              </a:spcAft>
            </a:pPr>
            <a:r>
              <a:rPr lang="fr-FR" sz="1400">
                <a:solidFill>
                  <a:srgbClr val="B2C0EC"/>
                </a:solidFill>
                <a:cs typeface="Arial" panose="020B0604020202020204" pitchFamily="34" charset="0"/>
              </a:rPr>
              <a:t>CT</a:t>
            </a:r>
          </a:p>
        </p:txBody>
      </p:sp>
      <p:sp>
        <p:nvSpPr>
          <p:cNvPr id="56" name="TextBox 55">
            <a:extLst>
              <a:ext uri="{FF2B5EF4-FFF2-40B4-BE49-F238E27FC236}">
                <a16:creationId xmlns:a16="http://schemas.microsoft.com/office/drawing/2014/main" id="{9BD737F6-2FD2-4615-AE6D-847E64254F11}"/>
              </a:ext>
            </a:extLst>
          </p:cNvPr>
          <p:cNvSpPr txBox="1"/>
          <p:nvPr/>
        </p:nvSpPr>
        <p:spPr>
          <a:xfrm>
            <a:off x="2004225" y="4488875"/>
            <a:ext cx="1428596" cy="523220"/>
          </a:xfrm>
          <a:prstGeom prst="rect">
            <a:avLst/>
          </a:prstGeom>
          <a:noFill/>
        </p:spPr>
        <p:txBody>
          <a:bodyPr wrap="none" rtlCol="0">
            <a:spAutoFit/>
          </a:bodyPr>
          <a:lstStyle/>
          <a:p>
            <a:pPr fontAlgn="base">
              <a:spcBef>
                <a:spcPct val="0"/>
              </a:spcBef>
              <a:spcAft>
                <a:spcPct val="0"/>
              </a:spcAft>
            </a:pPr>
            <a:r>
              <a:rPr lang="fr-FR" sz="1400">
                <a:solidFill>
                  <a:srgbClr val="B60D27"/>
                </a:solidFill>
                <a:cs typeface="Arial" panose="020B0604020202020204" pitchFamily="34" charset="0"/>
              </a:rPr>
              <a:t>Pembrolizumab</a:t>
            </a:r>
          </a:p>
          <a:p>
            <a:pPr fontAlgn="base">
              <a:spcBef>
                <a:spcPct val="0"/>
              </a:spcBef>
              <a:spcAft>
                <a:spcPct val="0"/>
              </a:spcAft>
            </a:pPr>
            <a:r>
              <a:rPr lang="fr-FR" sz="1400">
                <a:solidFill>
                  <a:srgbClr val="B2C0EC"/>
                </a:solidFill>
                <a:cs typeface="Arial" panose="020B0604020202020204" pitchFamily="34" charset="0"/>
              </a:rPr>
              <a:t>CT</a:t>
            </a:r>
          </a:p>
        </p:txBody>
      </p:sp>
      <p:cxnSp>
        <p:nvCxnSpPr>
          <p:cNvPr id="57" name="Straight Connector 56">
            <a:extLst>
              <a:ext uri="{FF2B5EF4-FFF2-40B4-BE49-F238E27FC236}">
                <a16:creationId xmlns:a16="http://schemas.microsoft.com/office/drawing/2014/main" id="{23A225C2-670B-4177-9291-E3A5A72314A0}"/>
              </a:ext>
            </a:extLst>
          </p:cNvPr>
          <p:cNvCxnSpPr/>
          <p:nvPr/>
        </p:nvCxnSpPr>
        <p:spPr>
          <a:xfrm>
            <a:off x="1726900" y="4648998"/>
            <a:ext cx="240054" cy="0"/>
          </a:xfrm>
          <a:prstGeom prst="line">
            <a:avLst/>
          </a:prstGeom>
          <a:noFill/>
          <a:ln w="25400" cap="flat">
            <a:solidFill>
              <a:srgbClr val="B60D27"/>
            </a:solidFill>
            <a:prstDash val="solid"/>
            <a:miter/>
          </a:ln>
        </p:spPr>
      </p:cxnSp>
      <p:cxnSp>
        <p:nvCxnSpPr>
          <p:cNvPr id="58" name="Straight Connector 57">
            <a:extLst>
              <a:ext uri="{FF2B5EF4-FFF2-40B4-BE49-F238E27FC236}">
                <a16:creationId xmlns:a16="http://schemas.microsoft.com/office/drawing/2014/main" id="{80918D28-D49B-48A6-849E-31A6AE725263}"/>
              </a:ext>
            </a:extLst>
          </p:cNvPr>
          <p:cNvCxnSpPr/>
          <p:nvPr/>
        </p:nvCxnSpPr>
        <p:spPr>
          <a:xfrm>
            <a:off x="1726900" y="4856466"/>
            <a:ext cx="240054" cy="0"/>
          </a:xfrm>
          <a:prstGeom prst="line">
            <a:avLst/>
          </a:prstGeom>
          <a:noFill/>
          <a:ln w="25400" cap="flat">
            <a:solidFill>
              <a:srgbClr val="B2C0EC"/>
            </a:solidFill>
            <a:prstDash val="solid"/>
            <a:miter/>
          </a:ln>
        </p:spPr>
      </p:cxnSp>
      <p:cxnSp>
        <p:nvCxnSpPr>
          <p:cNvPr id="59" name="Straight Connector 58">
            <a:extLst>
              <a:ext uri="{FF2B5EF4-FFF2-40B4-BE49-F238E27FC236}">
                <a16:creationId xmlns:a16="http://schemas.microsoft.com/office/drawing/2014/main" id="{50B24440-F0CE-4152-A1F4-A315A904F46D}"/>
              </a:ext>
            </a:extLst>
          </p:cNvPr>
          <p:cNvCxnSpPr>
            <a:cxnSpLocks/>
          </p:cNvCxnSpPr>
          <p:nvPr/>
        </p:nvCxnSpPr>
        <p:spPr>
          <a:xfrm flipV="1">
            <a:off x="1679664" y="3590205"/>
            <a:ext cx="5904171" cy="11803"/>
          </a:xfrm>
          <a:prstGeom prst="line">
            <a:avLst/>
          </a:prstGeom>
          <a:ln w="15875">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F2163D9-4848-45E1-BB3A-BE808727DB86}"/>
              </a:ext>
            </a:extLst>
          </p:cNvPr>
          <p:cNvCxnSpPr>
            <a:cxnSpLocks/>
          </p:cNvCxnSpPr>
          <p:nvPr/>
        </p:nvCxnSpPr>
        <p:spPr>
          <a:xfrm flipH="1" flipV="1">
            <a:off x="3486764" y="2966065"/>
            <a:ext cx="12467" cy="2106094"/>
          </a:xfrm>
          <a:prstGeom prst="line">
            <a:avLst/>
          </a:prstGeom>
          <a:ln w="15875">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7B87D57-5B81-4CE8-8CA6-7D8BAE2E958D}"/>
              </a:ext>
            </a:extLst>
          </p:cNvPr>
          <p:cNvCxnSpPr>
            <a:cxnSpLocks/>
          </p:cNvCxnSpPr>
          <p:nvPr/>
        </p:nvCxnSpPr>
        <p:spPr>
          <a:xfrm flipH="1" flipV="1">
            <a:off x="5250277" y="3267795"/>
            <a:ext cx="3799" cy="1759915"/>
          </a:xfrm>
          <a:prstGeom prst="line">
            <a:avLst/>
          </a:prstGeom>
          <a:ln w="15875">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706E9987-AE87-4E8D-83BE-3EEA899A95BC}"/>
              </a:ext>
            </a:extLst>
          </p:cNvPr>
          <p:cNvSpPr txBox="1"/>
          <p:nvPr/>
        </p:nvSpPr>
        <p:spPr>
          <a:xfrm>
            <a:off x="182880" y="5246193"/>
            <a:ext cx="1256269" cy="307777"/>
          </a:xfrm>
          <a:prstGeom prst="rect">
            <a:avLst/>
          </a:prstGeom>
          <a:noFill/>
        </p:spPr>
        <p:txBody>
          <a:bodyPr wrap="square" rtlCol="0">
            <a:spAutoFit/>
          </a:bodyPr>
          <a:lstStyle/>
          <a:p>
            <a:pPr algn="r"/>
            <a:r>
              <a:rPr lang="fr-FR" sz="1400">
                <a:solidFill>
                  <a:srgbClr val="4D4D4D"/>
                </a:solidFill>
              </a:rPr>
              <a:t>N</a:t>
            </a:r>
          </a:p>
        </p:txBody>
      </p:sp>
      <p:sp>
        <p:nvSpPr>
          <p:cNvPr id="63" name="Line 7">
            <a:extLst>
              <a:ext uri="{FF2B5EF4-FFF2-40B4-BE49-F238E27FC236}">
                <a16:creationId xmlns:a16="http://schemas.microsoft.com/office/drawing/2014/main" id="{A95F6D73-A3FC-459E-8C35-9A427FC7E49E}"/>
              </a:ext>
            </a:extLst>
          </p:cNvPr>
          <p:cNvSpPr>
            <a:spLocks noChangeShapeType="1"/>
          </p:cNvSpPr>
          <p:nvPr/>
        </p:nvSpPr>
        <p:spPr bwMode="auto">
          <a:xfrm>
            <a:off x="1492493" y="3286916"/>
            <a:ext cx="7999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64" name="TextBox 63">
            <a:extLst>
              <a:ext uri="{FF2B5EF4-FFF2-40B4-BE49-F238E27FC236}">
                <a16:creationId xmlns:a16="http://schemas.microsoft.com/office/drawing/2014/main" id="{BB773CAA-760C-49F0-B689-0246FB15BC2D}"/>
              </a:ext>
            </a:extLst>
          </p:cNvPr>
          <p:cNvSpPr txBox="1"/>
          <p:nvPr/>
        </p:nvSpPr>
        <p:spPr>
          <a:xfrm>
            <a:off x="1135968" y="3132144"/>
            <a:ext cx="383438" cy="307777"/>
          </a:xfrm>
          <a:prstGeom prst="rect">
            <a:avLst/>
          </a:prstGeom>
          <a:noFill/>
        </p:spPr>
        <p:txBody>
          <a:bodyPr wrap="none" rtlCol="0" anchor="ctr" anchorCtr="0">
            <a:spAutoFit/>
          </a:bodyPr>
          <a:lstStyle/>
          <a:p>
            <a:pPr algn="r"/>
            <a:r>
              <a:rPr lang="fr-FR" sz="1400">
                <a:solidFill>
                  <a:srgbClr val="4D4D4D"/>
                </a:solidFill>
                <a:cs typeface="Arial" panose="020B0604020202020204" pitchFamily="34" charset="0"/>
              </a:rPr>
              <a:t>60</a:t>
            </a:r>
          </a:p>
        </p:txBody>
      </p:sp>
      <p:sp>
        <p:nvSpPr>
          <p:cNvPr id="65" name="TextBox 64">
            <a:extLst>
              <a:ext uri="{FF2B5EF4-FFF2-40B4-BE49-F238E27FC236}">
                <a16:creationId xmlns:a16="http://schemas.microsoft.com/office/drawing/2014/main" id="{BB0C85B4-FC94-42C2-A6E6-3B0DB741BC41}"/>
              </a:ext>
            </a:extLst>
          </p:cNvPr>
          <p:cNvSpPr txBox="1"/>
          <p:nvPr/>
        </p:nvSpPr>
        <p:spPr>
          <a:xfrm>
            <a:off x="3465198" y="2836891"/>
            <a:ext cx="1387880" cy="738664"/>
          </a:xfrm>
          <a:prstGeom prst="rect">
            <a:avLst/>
          </a:prstGeom>
          <a:noFill/>
        </p:spPr>
        <p:txBody>
          <a:bodyPr wrap="none" rtlCol="0">
            <a:spAutoFit/>
          </a:bodyPr>
          <a:lstStyle/>
          <a:p>
            <a:pPr fontAlgn="base">
              <a:spcBef>
                <a:spcPct val="0"/>
              </a:spcBef>
              <a:spcAft>
                <a:spcPct val="0"/>
              </a:spcAft>
            </a:pPr>
            <a:r>
              <a:rPr lang="fr-FR" sz="1400">
                <a:solidFill>
                  <a:srgbClr val="4D4D4D"/>
                </a:solidFill>
                <a:cs typeface="Arial" panose="020B0604020202020204" pitchFamily="34" charset="0"/>
              </a:rPr>
              <a:t>Taux à 12 mois</a:t>
            </a:r>
          </a:p>
          <a:p>
            <a:pPr fontAlgn="base">
              <a:spcBef>
                <a:spcPct val="0"/>
              </a:spcBef>
              <a:spcAft>
                <a:spcPct val="0"/>
              </a:spcAft>
            </a:pPr>
            <a:r>
              <a:rPr lang="fr-FR" sz="1400">
                <a:solidFill>
                  <a:srgbClr val="B60D27"/>
                </a:solidFill>
                <a:cs typeface="Arial" panose="020B0604020202020204" pitchFamily="34" charset="0"/>
              </a:rPr>
              <a:t>47%</a:t>
            </a:r>
          </a:p>
          <a:p>
            <a:pPr fontAlgn="base">
              <a:spcBef>
                <a:spcPct val="0"/>
              </a:spcBef>
              <a:spcAft>
                <a:spcPct val="0"/>
              </a:spcAft>
            </a:pPr>
            <a:r>
              <a:rPr lang="fr-FR" sz="1400">
                <a:solidFill>
                  <a:srgbClr val="B2C0EC"/>
                </a:solidFill>
                <a:cs typeface="Arial" panose="020B0604020202020204" pitchFamily="34" charset="0"/>
              </a:rPr>
              <a:t>46%</a:t>
            </a:r>
          </a:p>
        </p:txBody>
      </p:sp>
      <p:sp>
        <p:nvSpPr>
          <p:cNvPr id="66" name="TextBox 65">
            <a:extLst>
              <a:ext uri="{FF2B5EF4-FFF2-40B4-BE49-F238E27FC236}">
                <a16:creationId xmlns:a16="http://schemas.microsoft.com/office/drawing/2014/main" id="{CAB755E3-15F1-4315-8245-57A412187BEB}"/>
              </a:ext>
            </a:extLst>
          </p:cNvPr>
          <p:cNvSpPr txBox="1"/>
          <p:nvPr/>
        </p:nvSpPr>
        <p:spPr>
          <a:xfrm>
            <a:off x="5281970" y="3529278"/>
            <a:ext cx="1387880" cy="738664"/>
          </a:xfrm>
          <a:prstGeom prst="rect">
            <a:avLst/>
          </a:prstGeom>
          <a:noFill/>
        </p:spPr>
        <p:txBody>
          <a:bodyPr wrap="none" rtlCol="0">
            <a:spAutoFit/>
          </a:bodyPr>
          <a:lstStyle/>
          <a:p>
            <a:pPr fontAlgn="base">
              <a:spcBef>
                <a:spcPct val="0"/>
              </a:spcBef>
              <a:spcAft>
                <a:spcPct val="0"/>
              </a:spcAft>
            </a:pPr>
            <a:r>
              <a:rPr lang="fr-FR" sz="1400">
                <a:solidFill>
                  <a:srgbClr val="4D4D4D"/>
                </a:solidFill>
                <a:cs typeface="Arial" panose="020B0604020202020204" pitchFamily="34" charset="0"/>
              </a:rPr>
              <a:t>Taux à 24 mois</a:t>
            </a:r>
          </a:p>
          <a:p>
            <a:pPr fontAlgn="base">
              <a:spcBef>
                <a:spcPct val="0"/>
              </a:spcBef>
              <a:spcAft>
                <a:spcPct val="0"/>
              </a:spcAft>
            </a:pPr>
            <a:r>
              <a:rPr lang="fr-FR" sz="1400">
                <a:solidFill>
                  <a:srgbClr val="B60D27"/>
                </a:solidFill>
                <a:cs typeface="Arial" panose="020B0604020202020204" pitchFamily="34" charset="0"/>
              </a:rPr>
              <a:t>27%</a:t>
            </a:r>
          </a:p>
          <a:p>
            <a:pPr fontAlgn="base">
              <a:spcBef>
                <a:spcPct val="0"/>
              </a:spcBef>
              <a:spcAft>
                <a:spcPct val="0"/>
              </a:spcAft>
            </a:pPr>
            <a:r>
              <a:rPr lang="fr-FR" sz="1400">
                <a:solidFill>
                  <a:srgbClr val="B2C0EC"/>
                </a:solidFill>
                <a:cs typeface="Arial" panose="020B0604020202020204" pitchFamily="34" charset="0"/>
              </a:rPr>
              <a:t>19%</a:t>
            </a:r>
          </a:p>
        </p:txBody>
      </p:sp>
      <p:sp>
        <p:nvSpPr>
          <p:cNvPr id="67" name="TextBox 66">
            <a:extLst>
              <a:ext uri="{FF2B5EF4-FFF2-40B4-BE49-F238E27FC236}">
                <a16:creationId xmlns:a16="http://schemas.microsoft.com/office/drawing/2014/main" id="{35F9892B-53A2-4BFD-9ECE-B4347B55C5DD}"/>
              </a:ext>
            </a:extLst>
          </p:cNvPr>
          <p:cNvSpPr txBox="1"/>
          <p:nvPr/>
        </p:nvSpPr>
        <p:spPr>
          <a:xfrm>
            <a:off x="6884618" y="3575555"/>
            <a:ext cx="1883849" cy="738664"/>
          </a:xfrm>
          <a:prstGeom prst="rect">
            <a:avLst/>
          </a:prstGeom>
          <a:noFill/>
        </p:spPr>
        <p:txBody>
          <a:bodyPr wrap="none" rtlCol="0">
            <a:spAutoFit/>
          </a:bodyPr>
          <a:lstStyle/>
          <a:p>
            <a:pPr fontAlgn="base">
              <a:spcBef>
                <a:spcPct val="0"/>
              </a:spcBef>
              <a:spcAft>
                <a:spcPct val="0"/>
              </a:spcAft>
            </a:pPr>
            <a:r>
              <a:rPr lang="fr-FR" sz="1400" dirty="0">
                <a:solidFill>
                  <a:srgbClr val="4D4D4D"/>
                </a:solidFill>
                <a:latin typeface="+mn-lt"/>
                <a:cs typeface="Arial" panose="020B0604020202020204" pitchFamily="34" charset="0"/>
              </a:rPr>
              <a:t>Médiane (IC95%)</a:t>
            </a:r>
            <a:r>
              <a:rPr lang="fr-FR" sz="1400" baseline="30000" dirty="0">
                <a:solidFill>
                  <a:srgbClr val="4D4D4D"/>
                </a:solidFill>
                <a:latin typeface="+mn-lt"/>
                <a:cs typeface="Arial" panose="020B0604020202020204" pitchFamily="34" charset="0"/>
              </a:rPr>
              <a:t>†</a:t>
            </a:r>
          </a:p>
          <a:p>
            <a:pPr fontAlgn="base">
              <a:spcBef>
                <a:spcPct val="0"/>
              </a:spcBef>
              <a:spcAft>
                <a:spcPct val="0"/>
              </a:spcAft>
            </a:pPr>
            <a:r>
              <a:rPr lang="fr-FR" sz="1400" dirty="0">
                <a:solidFill>
                  <a:srgbClr val="B60D27"/>
                </a:solidFill>
                <a:cs typeface="Arial" panose="020B0604020202020204" pitchFamily="34" charset="0"/>
              </a:rPr>
              <a:t>10,6 mois (7,7 - 13,8)</a:t>
            </a:r>
          </a:p>
          <a:p>
            <a:pPr fontAlgn="base">
              <a:spcBef>
                <a:spcPct val="0"/>
              </a:spcBef>
              <a:spcAft>
                <a:spcPct val="0"/>
              </a:spcAft>
            </a:pPr>
            <a:r>
              <a:rPr lang="fr-FR" sz="1400" dirty="0">
                <a:solidFill>
                  <a:srgbClr val="B2C0EC"/>
                </a:solidFill>
                <a:cs typeface="Arial" panose="020B0604020202020204" pitchFamily="34" charset="0"/>
              </a:rPr>
              <a:t>11,1 mois (9,2 - 12,8)</a:t>
            </a:r>
          </a:p>
        </p:txBody>
      </p:sp>
      <p:graphicFrame>
        <p:nvGraphicFramePr>
          <p:cNvPr id="68" name="Table 67">
            <a:extLst>
              <a:ext uri="{FF2B5EF4-FFF2-40B4-BE49-F238E27FC236}">
                <a16:creationId xmlns:a16="http://schemas.microsoft.com/office/drawing/2014/main" id="{EADC0B42-5666-40C0-ACA8-4FFA10A0508D}"/>
              </a:ext>
            </a:extLst>
          </p:cNvPr>
          <p:cNvGraphicFramePr>
            <a:graphicFrameLocks noGrp="1"/>
          </p:cNvGraphicFramePr>
          <p:nvPr>
            <p:extLst>
              <p:ext uri="{D42A27DB-BD31-4B8C-83A1-F6EECF244321}">
                <p14:modId xmlns:p14="http://schemas.microsoft.com/office/powerpoint/2010/main" val="1781191097"/>
              </p:ext>
            </p:extLst>
          </p:nvPr>
        </p:nvGraphicFramePr>
        <p:xfrm>
          <a:off x="4190400" y="1867704"/>
          <a:ext cx="4707939" cy="942300"/>
        </p:xfrm>
        <a:graphic>
          <a:graphicData uri="http://schemas.openxmlformats.org/drawingml/2006/table">
            <a:tbl>
              <a:tblPr firstRow="1" bandRow="1">
                <a:tableStyleId>{5C22544A-7EE6-4342-B048-85BDC9FD1C3A}</a:tableStyleId>
              </a:tblPr>
              <a:tblGrid>
                <a:gridCol w="1483200">
                  <a:extLst>
                    <a:ext uri="{9D8B030D-6E8A-4147-A177-3AD203B41FA5}">
                      <a16:colId xmlns:a16="http://schemas.microsoft.com/office/drawing/2014/main" val="2995776323"/>
                    </a:ext>
                  </a:extLst>
                </a:gridCol>
                <a:gridCol w="1094400">
                  <a:extLst>
                    <a:ext uri="{9D8B030D-6E8A-4147-A177-3AD203B41FA5}">
                      <a16:colId xmlns:a16="http://schemas.microsoft.com/office/drawing/2014/main" val="1238852547"/>
                    </a:ext>
                  </a:extLst>
                </a:gridCol>
                <a:gridCol w="1396800">
                  <a:extLst>
                    <a:ext uri="{9D8B030D-6E8A-4147-A177-3AD203B41FA5}">
                      <a16:colId xmlns:a16="http://schemas.microsoft.com/office/drawing/2014/main" val="1001959299"/>
                    </a:ext>
                  </a:extLst>
                </a:gridCol>
                <a:gridCol w="733539">
                  <a:extLst>
                    <a:ext uri="{9D8B030D-6E8A-4147-A177-3AD203B41FA5}">
                      <a16:colId xmlns:a16="http://schemas.microsoft.com/office/drawing/2014/main" val="1044799732"/>
                    </a:ext>
                  </a:extLst>
                </a:gridCol>
              </a:tblGrid>
              <a:tr h="195706">
                <a:tc>
                  <a:txBody>
                    <a:bodyPr/>
                    <a:lstStyle/>
                    <a:p>
                      <a:endParaRPr lang="en-GB" sz="1400" dirty="0"/>
                    </a:p>
                  </a:txBody>
                  <a:tcPr anchor="b">
                    <a:lnL w="12700" cmpd="sng">
                      <a:noFill/>
                    </a:lnL>
                    <a:lnR w="12700" cmpd="sng">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rgbClr val="4D4D4D"/>
                          </a:solidFill>
                        </a:rPr>
                        <a:t>Evts, %</a:t>
                      </a:r>
                    </a:p>
                  </a:txBody>
                  <a:tcPr anchor="b">
                    <a:lnL w="12700" cmpd="sng">
                      <a:noFill/>
                    </a:lnL>
                    <a:lnR w="12700" cmpd="sng">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rgbClr val="4D4D4D"/>
                          </a:solidFill>
                        </a:rPr>
                        <a:t>HR (IC99,2%)</a:t>
                      </a:r>
                    </a:p>
                  </a:txBody>
                  <a:tcPr anchor="b">
                    <a:lnL w="12700" cmpd="sng">
                      <a:noFill/>
                    </a:lnL>
                    <a:lnR w="12700" cmpd="sng">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rgbClr val="4D4D4D"/>
                          </a:solidFill>
                        </a:rPr>
                        <a:t>NI</a:t>
                      </a:r>
                      <a:r>
                        <a:rPr lang="en-GB" sz="1400" baseline="0" dirty="0">
                          <a:solidFill>
                            <a:srgbClr val="4D4D4D"/>
                          </a:solidFill>
                        </a:rPr>
                        <a:t>*</a:t>
                      </a:r>
                    </a:p>
                  </a:txBody>
                  <a:tcPr anchor="b">
                    <a:lnL w="12700" cmpd="sng">
                      <a:noFill/>
                    </a:lnL>
                    <a:lnR w="12700" cmpd="sng">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8311296"/>
                  </a:ext>
                </a:extLst>
              </a:tr>
              <a:tr h="332700">
                <a:tc>
                  <a:txBody>
                    <a:bodyPr/>
                    <a:lstStyle/>
                    <a:p>
                      <a:r>
                        <a:rPr lang="en-GB" sz="1400" dirty="0">
                          <a:solidFill>
                            <a:srgbClr val="B60D27"/>
                          </a:solidFill>
                        </a:rPr>
                        <a:t>Pembrolizumab</a:t>
                      </a:r>
                    </a:p>
                  </a:txBody>
                  <a:tcPr>
                    <a:lnL w="12700" cmpd="sng">
                      <a:noFill/>
                    </a:lnL>
                    <a:lnR w="12700" cmpd="sng">
                      <a:noFill/>
                    </a:lnR>
                    <a:lnT w="12700" cap="flat" cmpd="sng" algn="ctr">
                      <a:solidFill>
                        <a:srgbClr val="4D4D4D"/>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400" dirty="0">
                          <a:solidFill>
                            <a:srgbClr val="B60D27"/>
                          </a:solidFill>
                        </a:rPr>
                        <a:t>79</a:t>
                      </a:r>
                    </a:p>
                  </a:txBody>
                  <a:tcPr>
                    <a:lnL w="12700" cmpd="sng">
                      <a:noFill/>
                    </a:lnL>
                    <a:lnR w="12700" cmpd="sng">
                      <a:noFill/>
                    </a:lnR>
                    <a:lnT w="12700" cap="flat" cmpd="sng" algn="ctr">
                      <a:solidFill>
                        <a:srgbClr val="4D4D4D"/>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4D4D4D"/>
                          </a:solidFill>
                        </a:rPr>
                        <a:t>0,91</a:t>
                      </a:r>
                      <a:br>
                        <a:rPr lang="en-GB" sz="1400" dirty="0">
                          <a:solidFill>
                            <a:srgbClr val="4D4D4D"/>
                          </a:solidFill>
                        </a:rPr>
                      </a:br>
                      <a:r>
                        <a:rPr lang="en-GB" sz="1400" dirty="0">
                          <a:solidFill>
                            <a:srgbClr val="4D4D4D"/>
                          </a:solidFill>
                        </a:rPr>
                        <a:t>(0,69 -</a:t>
                      </a:r>
                      <a:r>
                        <a:rPr lang="en-GB" sz="1400" baseline="0" dirty="0">
                          <a:solidFill>
                            <a:srgbClr val="4D4D4D"/>
                          </a:solidFill>
                        </a:rPr>
                        <a:t> </a:t>
                      </a:r>
                      <a:r>
                        <a:rPr lang="en-GB" sz="1400" dirty="0">
                          <a:solidFill>
                            <a:srgbClr val="4D4D4D"/>
                          </a:solidFill>
                        </a:rPr>
                        <a:t>1,18)</a:t>
                      </a:r>
                    </a:p>
                  </a:txBody>
                  <a:tcPr anchor="ctr">
                    <a:lnL w="12700" cmpd="sng">
                      <a:noFill/>
                    </a:lnL>
                    <a:lnR w="12700" cmpd="sng">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1400" dirty="0">
                          <a:solidFill>
                            <a:srgbClr val="4D4D4D"/>
                          </a:solidFill>
                        </a:rPr>
                        <a:t>1,2</a:t>
                      </a:r>
                    </a:p>
                  </a:txBody>
                  <a:tcPr anchor="ctr">
                    <a:lnL w="12700" cmpd="sng">
                      <a:noFill/>
                    </a:lnL>
                    <a:lnR w="12700" cmpd="sng">
                      <a:noFill/>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2685910"/>
                  </a:ext>
                </a:extLst>
              </a:tr>
              <a:tr h="195706">
                <a:tc>
                  <a:txBody>
                    <a:bodyPr/>
                    <a:lstStyle/>
                    <a:p>
                      <a:r>
                        <a:rPr lang="en-GB" sz="1400" dirty="0">
                          <a:solidFill>
                            <a:srgbClr val="B2C0EC"/>
                          </a:solidFill>
                        </a:rPr>
                        <a:t>CT</a:t>
                      </a:r>
                    </a:p>
                  </a:txBody>
                  <a:tcPr>
                    <a:lnL w="12700" cmpd="sng">
                      <a:noFill/>
                    </a:lnL>
                    <a:lnR w="12700" cmpd="sng">
                      <a:noFill/>
                    </a:lnR>
                    <a:lnT w="12700" cmpd="sng">
                      <a:noFill/>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rgbClr val="B2C0EC"/>
                          </a:solidFill>
                        </a:rPr>
                        <a:t>86</a:t>
                      </a:r>
                    </a:p>
                  </a:txBody>
                  <a:tcPr>
                    <a:lnL w="12700" cmpd="sng">
                      <a:noFill/>
                    </a:lnL>
                    <a:lnR w="12700" cmpd="sng">
                      <a:noFill/>
                    </a:lnR>
                    <a:lnT w="12700" cmpd="sng">
                      <a:noFill/>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dirty="0"/>
                    </a:p>
                  </a:txBody>
                  <a:tcPr/>
                </a:tc>
                <a:tc vMerge="1">
                  <a:txBody>
                    <a:bodyPr/>
                    <a:lstStyle/>
                    <a:p>
                      <a:endParaRPr lang="en-GB" dirty="0"/>
                    </a:p>
                  </a:txBody>
                  <a:tcPr/>
                </a:tc>
                <a:extLst>
                  <a:ext uri="{0D108BD9-81ED-4DB2-BD59-A6C34878D82A}">
                    <a16:rowId xmlns:a16="http://schemas.microsoft.com/office/drawing/2014/main" val="2744738270"/>
                  </a:ext>
                </a:extLst>
              </a:tr>
            </a:tbl>
          </a:graphicData>
        </a:graphic>
      </p:graphicFrame>
      <p:grpSp>
        <p:nvGrpSpPr>
          <p:cNvPr id="69" name="Group 68">
            <a:extLst>
              <a:ext uri="{FF2B5EF4-FFF2-40B4-BE49-F238E27FC236}">
                <a16:creationId xmlns:a16="http://schemas.microsoft.com/office/drawing/2014/main" id="{1E4721EC-6448-49B8-92B5-1C6530E6AAC8}"/>
              </a:ext>
            </a:extLst>
          </p:cNvPr>
          <p:cNvGrpSpPr/>
          <p:nvPr/>
        </p:nvGrpSpPr>
        <p:grpSpPr>
          <a:xfrm>
            <a:off x="6381988" y="5033271"/>
            <a:ext cx="271476" cy="999846"/>
            <a:chOff x="1004151" y="4920702"/>
            <a:chExt cx="244348" cy="948606"/>
          </a:xfrm>
        </p:grpSpPr>
        <p:sp>
          <p:nvSpPr>
            <p:cNvPr id="70" name="Line 21">
              <a:extLst>
                <a:ext uri="{FF2B5EF4-FFF2-40B4-BE49-F238E27FC236}">
                  <a16:creationId xmlns:a16="http://schemas.microsoft.com/office/drawing/2014/main" id="{2F8CFEDE-F708-498B-B352-7387A7D74CE5}"/>
                </a:ext>
              </a:extLst>
            </p:cNvPr>
            <p:cNvSpPr>
              <a:spLocks noChangeShapeType="1"/>
            </p:cNvSpPr>
            <p:nvPr/>
          </p:nvSpPr>
          <p:spPr bwMode="auto">
            <a:xfrm>
              <a:off x="1119095"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cs typeface="Arial" panose="020B0604020202020204" pitchFamily="34" charset="0"/>
              </a:endParaRPr>
            </a:p>
          </p:txBody>
        </p:sp>
        <p:sp>
          <p:nvSpPr>
            <p:cNvPr id="71" name="TextBox 70">
              <a:extLst>
                <a:ext uri="{FF2B5EF4-FFF2-40B4-BE49-F238E27FC236}">
                  <a16:creationId xmlns:a16="http://schemas.microsoft.com/office/drawing/2014/main" id="{DBD7799D-6FA1-4503-994B-F31D26CA3C9C}"/>
                </a:ext>
              </a:extLst>
            </p:cNvPr>
            <p:cNvSpPr txBox="1"/>
            <p:nvPr/>
          </p:nvSpPr>
          <p:spPr>
            <a:xfrm>
              <a:off x="1004151" y="4982720"/>
              <a:ext cx="244348" cy="886588"/>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33</a:t>
              </a:r>
            </a:p>
            <a:p>
              <a:pPr algn="ctr"/>
              <a:endParaRPr lang="fr-FR" sz="1400">
                <a:solidFill>
                  <a:srgbClr val="000000"/>
                </a:solidFill>
                <a:cs typeface="Arial" panose="020B0604020202020204" pitchFamily="34" charset="0"/>
              </a:endParaRPr>
            </a:p>
            <a:p>
              <a:pPr algn="r"/>
              <a:r>
                <a:rPr lang="fr-FR" sz="1400">
                  <a:solidFill>
                    <a:srgbClr val="B60D27"/>
                  </a:solidFill>
                  <a:cs typeface="Arial" panose="020B0604020202020204" pitchFamily="34" charset="0"/>
                </a:rPr>
                <a:t>12</a:t>
              </a:r>
            </a:p>
            <a:p>
              <a:pPr algn="r"/>
              <a:r>
                <a:rPr lang="fr-FR" sz="1400">
                  <a:solidFill>
                    <a:srgbClr val="B2C0EC"/>
                  </a:solidFill>
                  <a:cs typeface="Arial" panose="020B0604020202020204" pitchFamily="34" charset="0"/>
                </a:rPr>
                <a:t>6</a:t>
              </a:r>
            </a:p>
          </p:txBody>
        </p:sp>
      </p:grpSp>
      <p:grpSp>
        <p:nvGrpSpPr>
          <p:cNvPr id="72" name="Group 71">
            <a:extLst>
              <a:ext uri="{FF2B5EF4-FFF2-40B4-BE49-F238E27FC236}">
                <a16:creationId xmlns:a16="http://schemas.microsoft.com/office/drawing/2014/main" id="{62CD8F8F-0E68-4573-B215-E618276E311E}"/>
              </a:ext>
            </a:extLst>
          </p:cNvPr>
          <p:cNvGrpSpPr/>
          <p:nvPr/>
        </p:nvGrpSpPr>
        <p:grpSpPr>
          <a:xfrm>
            <a:off x="6808797" y="5033271"/>
            <a:ext cx="271476" cy="999846"/>
            <a:chOff x="1072723" y="4920702"/>
            <a:chExt cx="244349" cy="948606"/>
          </a:xfrm>
        </p:grpSpPr>
        <p:sp>
          <p:nvSpPr>
            <p:cNvPr id="73" name="Line 19">
              <a:extLst>
                <a:ext uri="{FF2B5EF4-FFF2-40B4-BE49-F238E27FC236}">
                  <a16:creationId xmlns:a16="http://schemas.microsoft.com/office/drawing/2014/main" id="{B3CE75DE-5774-4874-B87C-67B6656A8588}"/>
                </a:ext>
              </a:extLst>
            </p:cNvPr>
            <p:cNvSpPr>
              <a:spLocks noChangeShapeType="1"/>
            </p:cNvSpPr>
            <p:nvPr/>
          </p:nvSpPr>
          <p:spPr bwMode="auto">
            <a:xfrm>
              <a:off x="11948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74" name="TextBox 73">
              <a:extLst>
                <a:ext uri="{FF2B5EF4-FFF2-40B4-BE49-F238E27FC236}">
                  <a16:creationId xmlns:a16="http://schemas.microsoft.com/office/drawing/2014/main" id="{4CE80895-DA63-4EDD-AE26-051982B34039}"/>
                </a:ext>
              </a:extLst>
            </p:cNvPr>
            <p:cNvSpPr txBox="1"/>
            <p:nvPr/>
          </p:nvSpPr>
          <p:spPr>
            <a:xfrm>
              <a:off x="1072723" y="4982720"/>
              <a:ext cx="244349" cy="886588"/>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36</a:t>
              </a:r>
            </a:p>
            <a:p>
              <a:pPr algn="ctr"/>
              <a:endParaRPr lang="fr-FR" sz="1400">
                <a:solidFill>
                  <a:srgbClr val="000000"/>
                </a:solidFill>
                <a:cs typeface="Arial" panose="020B0604020202020204" pitchFamily="34" charset="0"/>
              </a:endParaRPr>
            </a:p>
            <a:p>
              <a:pPr algn="r"/>
              <a:r>
                <a:rPr lang="fr-FR" sz="1400">
                  <a:solidFill>
                    <a:srgbClr val="B60D27"/>
                  </a:solidFill>
                  <a:cs typeface="Arial" panose="020B0604020202020204" pitchFamily="34" charset="0"/>
                </a:rPr>
                <a:t>4</a:t>
              </a:r>
            </a:p>
            <a:p>
              <a:pPr algn="r"/>
              <a:r>
                <a:rPr lang="fr-FR" sz="1400">
                  <a:solidFill>
                    <a:srgbClr val="B2C0EC"/>
                  </a:solidFill>
                  <a:cs typeface="Arial" panose="020B0604020202020204" pitchFamily="34" charset="0"/>
                </a:rPr>
                <a:t>2</a:t>
              </a:r>
            </a:p>
          </p:txBody>
        </p:sp>
      </p:grpSp>
      <p:grpSp>
        <p:nvGrpSpPr>
          <p:cNvPr id="75" name="Group 74">
            <a:extLst>
              <a:ext uri="{FF2B5EF4-FFF2-40B4-BE49-F238E27FC236}">
                <a16:creationId xmlns:a16="http://schemas.microsoft.com/office/drawing/2014/main" id="{35E1F29C-869B-4A50-9458-657FE5D187BC}"/>
              </a:ext>
            </a:extLst>
          </p:cNvPr>
          <p:cNvGrpSpPr/>
          <p:nvPr/>
        </p:nvGrpSpPr>
        <p:grpSpPr>
          <a:xfrm>
            <a:off x="7210801" y="5033271"/>
            <a:ext cx="271476" cy="999846"/>
            <a:chOff x="1004151" y="4920702"/>
            <a:chExt cx="244348" cy="948606"/>
          </a:xfrm>
        </p:grpSpPr>
        <p:sp>
          <p:nvSpPr>
            <p:cNvPr id="76" name="Line 21">
              <a:extLst>
                <a:ext uri="{FF2B5EF4-FFF2-40B4-BE49-F238E27FC236}">
                  <a16:creationId xmlns:a16="http://schemas.microsoft.com/office/drawing/2014/main" id="{9EE62463-2599-4C9C-A863-3CE824558BC4}"/>
                </a:ext>
              </a:extLst>
            </p:cNvPr>
            <p:cNvSpPr>
              <a:spLocks noChangeShapeType="1"/>
            </p:cNvSpPr>
            <p:nvPr/>
          </p:nvSpPr>
          <p:spPr bwMode="auto">
            <a:xfrm>
              <a:off x="1119095"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cs typeface="Arial" panose="020B0604020202020204" pitchFamily="34" charset="0"/>
              </a:endParaRPr>
            </a:p>
          </p:txBody>
        </p:sp>
        <p:sp>
          <p:nvSpPr>
            <p:cNvPr id="77" name="TextBox 76">
              <a:extLst>
                <a:ext uri="{FF2B5EF4-FFF2-40B4-BE49-F238E27FC236}">
                  <a16:creationId xmlns:a16="http://schemas.microsoft.com/office/drawing/2014/main" id="{4ABAC7EE-175D-431B-86E9-B11C39C881CB}"/>
                </a:ext>
              </a:extLst>
            </p:cNvPr>
            <p:cNvSpPr txBox="1"/>
            <p:nvPr/>
          </p:nvSpPr>
          <p:spPr>
            <a:xfrm>
              <a:off x="1004151" y="4982720"/>
              <a:ext cx="244348" cy="886588"/>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39</a:t>
              </a:r>
            </a:p>
            <a:p>
              <a:pPr algn="ctr"/>
              <a:endParaRPr lang="fr-FR" sz="1400">
                <a:solidFill>
                  <a:srgbClr val="000000"/>
                </a:solidFill>
                <a:cs typeface="Arial" panose="020B0604020202020204" pitchFamily="34" charset="0"/>
              </a:endParaRPr>
            </a:p>
            <a:p>
              <a:pPr algn="r"/>
              <a:r>
                <a:rPr lang="fr-FR" sz="1400">
                  <a:solidFill>
                    <a:srgbClr val="B60D27"/>
                  </a:solidFill>
                  <a:cs typeface="Arial" panose="020B0604020202020204" pitchFamily="34" charset="0"/>
                </a:rPr>
                <a:t>0</a:t>
              </a:r>
            </a:p>
            <a:p>
              <a:pPr algn="r"/>
              <a:r>
                <a:rPr lang="fr-FR" sz="1400">
                  <a:solidFill>
                    <a:srgbClr val="B2C0EC"/>
                  </a:solidFill>
                  <a:cs typeface="Arial" panose="020B0604020202020204" pitchFamily="34" charset="0"/>
                </a:rPr>
                <a:t>2</a:t>
              </a:r>
            </a:p>
          </p:txBody>
        </p:sp>
      </p:grpSp>
      <p:sp>
        <p:nvSpPr>
          <p:cNvPr id="79" name="Line 19">
            <a:extLst>
              <a:ext uri="{FF2B5EF4-FFF2-40B4-BE49-F238E27FC236}">
                <a16:creationId xmlns:a16="http://schemas.microsoft.com/office/drawing/2014/main" id="{5BB5B4B6-AC0C-4EDF-8767-C3E281CBF2A6}"/>
              </a:ext>
            </a:extLst>
          </p:cNvPr>
          <p:cNvSpPr>
            <a:spLocks noChangeShapeType="1"/>
          </p:cNvSpPr>
          <p:nvPr/>
        </p:nvSpPr>
        <p:spPr bwMode="auto">
          <a:xfrm>
            <a:off x="7773347" y="5033271"/>
            <a:ext cx="0" cy="7588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a:solidFill>
                <a:srgbClr val="000000"/>
              </a:solidFill>
            </a:endParaRPr>
          </a:p>
        </p:txBody>
      </p:sp>
      <p:sp>
        <p:nvSpPr>
          <p:cNvPr id="80" name="TextBox 79">
            <a:extLst>
              <a:ext uri="{FF2B5EF4-FFF2-40B4-BE49-F238E27FC236}">
                <a16:creationId xmlns:a16="http://schemas.microsoft.com/office/drawing/2014/main" id="{B99B1A19-975A-4996-9F87-48BBF683C32C}"/>
              </a:ext>
            </a:extLst>
          </p:cNvPr>
          <p:cNvSpPr txBox="1"/>
          <p:nvPr/>
        </p:nvSpPr>
        <p:spPr>
          <a:xfrm>
            <a:off x="7637610" y="5098639"/>
            <a:ext cx="271476" cy="934478"/>
          </a:xfrm>
          <a:prstGeom prst="rect">
            <a:avLst/>
          </a:prstGeom>
          <a:noFill/>
        </p:spPr>
        <p:txBody>
          <a:bodyPr wrap="none" lIns="36000" tIns="36000" rIns="36000" bIns="36000" rtlCol="0" anchor="t" anchorCtr="0">
            <a:spAutoFit/>
          </a:bodyPr>
          <a:lstStyle/>
          <a:p>
            <a:pPr algn="ctr"/>
            <a:r>
              <a:rPr lang="fr-FR" sz="1400">
                <a:solidFill>
                  <a:srgbClr val="4D4D4D"/>
                </a:solidFill>
                <a:cs typeface="Arial" panose="020B0604020202020204" pitchFamily="34" charset="0"/>
              </a:rPr>
              <a:t>42</a:t>
            </a:r>
          </a:p>
          <a:p>
            <a:pPr algn="ctr"/>
            <a:endParaRPr lang="fr-FR" sz="1400">
              <a:solidFill>
                <a:srgbClr val="000000"/>
              </a:solidFill>
              <a:cs typeface="Arial" panose="020B0604020202020204" pitchFamily="34" charset="0"/>
            </a:endParaRPr>
          </a:p>
          <a:p>
            <a:pPr algn="r"/>
            <a:r>
              <a:rPr lang="fr-FR" sz="1400">
                <a:solidFill>
                  <a:srgbClr val="B60D27"/>
                </a:solidFill>
                <a:cs typeface="Arial" panose="020B0604020202020204" pitchFamily="34" charset="0"/>
              </a:rPr>
              <a:t>0</a:t>
            </a:r>
          </a:p>
          <a:p>
            <a:pPr algn="r"/>
            <a:r>
              <a:rPr lang="fr-FR" sz="1400">
                <a:solidFill>
                  <a:srgbClr val="B2C0EC"/>
                </a:solidFill>
                <a:cs typeface="Arial" panose="020B0604020202020204" pitchFamily="34" charset="0"/>
              </a:rPr>
              <a:t>0</a:t>
            </a:r>
          </a:p>
        </p:txBody>
      </p:sp>
      <p:grpSp>
        <p:nvGrpSpPr>
          <p:cNvPr id="81" name="Graphic 2052">
            <a:extLst>
              <a:ext uri="{FF2B5EF4-FFF2-40B4-BE49-F238E27FC236}">
                <a16:creationId xmlns:a16="http://schemas.microsoft.com/office/drawing/2014/main" id="{5C170452-8F7D-4ECA-AEFC-56C2C8C1D24F}"/>
              </a:ext>
            </a:extLst>
          </p:cNvPr>
          <p:cNvGrpSpPr/>
          <p:nvPr/>
        </p:nvGrpSpPr>
        <p:grpSpPr>
          <a:xfrm>
            <a:off x="1569754" y="2285403"/>
            <a:ext cx="6014078" cy="2489797"/>
            <a:chOff x="0" y="1528229"/>
            <a:chExt cx="9144000" cy="3801542"/>
          </a:xfrm>
        </p:grpSpPr>
        <p:sp>
          <p:nvSpPr>
            <p:cNvPr id="82" name="Freeform: Shape 2054">
              <a:extLst>
                <a:ext uri="{FF2B5EF4-FFF2-40B4-BE49-F238E27FC236}">
                  <a16:creationId xmlns:a16="http://schemas.microsoft.com/office/drawing/2014/main" id="{987224B9-C412-4A0D-8767-B4995FE711E8}"/>
                </a:ext>
              </a:extLst>
            </p:cNvPr>
            <p:cNvSpPr/>
            <p:nvPr/>
          </p:nvSpPr>
          <p:spPr>
            <a:xfrm>
              <a:off x="5069304" y="4715197"/>
              <a:ext cx="9227" cy="110725"/>
            </a:xfrm>
            <a:custGeom>
              <a:avLst/>
              <a:gdLst>
                <a:gd name="connsiteX0" fmla="*/ 5016 w 9227"/>
                <a:gd name="connsiteY0" fmla="*/ 5016 h 110724"/>
                <a:gd name="connsiteX1" fmla="*/ 5016 w 9227"/>
                <a:gd name="connsiteY1" fmla="*/ 107547 h 110724"/>
                <a:gd name="connsiteX2" fmla="*/ 5016 w 9227"/>
                <a:gd name="connsiteY2" fmla="*/ 107547 h 110724"/>
                <a:gd name="connsiteX3" fmla="*/ 5016 w 9227"/>
                <a:gd name="connsiteY3" fmla="*/ 109642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47"/>
                  </a:lnTo>
                  <a:lnTo>
                    <a:pt x="5016" y="107547"/>
                  </a:lnTo>
                  <a:lnTo>
                    <a:pt x="5016" y="109642"/>
                  </a:lnTo>
                </a:path>
              </a:pathLst>
            </a:custGeom>
            <a:noFill/>
            <a:ln w="25400" cap="flat">
              <a:solidFill>
                <a:srgbClr val="B2C0EC"/>
              </a:solidFill>
              <a:prstDash val="solid"/>
              <a:miter/>
            </a:ln>
          </p:spPr>
          <p:txBody>
            <a:bodyPr rtlCol="0" anchor="ctr"/>
            <a:lstStyle/>
            <a:p>
              <a:endParaRPr lang="fr-FR"/>
            </a:p>
          </p:txBody>
        </p:sp>
        <p:sp>
          <p:nvSpPr>
            <p:cNvPr id="83" name="Freeform: Shape 2055">
              <a:extLst>
                <a:ext uri="{FF2B5EF4-FFF2-40B4-BE49-F238E27FC236}">
                  <a16:creationId xmlns:a16="http://schemas.microsoft.com/office/drawing/2014/main" id="{50D02FAC-D3DE-46A4-8290-C61319406993}"/>
                </a:ext>
              </a:extLst>
            </p:cNvPr>
            <p:cNvSpPr/>
            <p:nvPr/>
          </p:nvSpPr>
          <p:spPr>
            <a:xfrm>
              <a:off x="-6704" y="1526139"/>
              <a:ext cx="9153227" cy="3801542"/>
            </a:xfrm>
            <a:custGeom>
              <a:avLst/>
              <a:gdLst>
                <a:gd name="connsiteX0" fmla="*/ 9155040 w 9153227"/>
                <a:gd name="connsiteY0" fmla="*/ 3798428 h 3801542"/>
                <a:gd name="connsiteX1" fmla="*/ 7579966 w 9153227"/>
                <a:gd name="connsiteY1" fmla="*/ 3798428 h 3801542"/>
                <a:gd name="connsiteX2" fmla="*/ 7579966 w 9153227"/>
                <a:gd name="connsiteY2" fmla="*/ 3689798 h 3801542"/>
                <a:gd name="connsiteX3" fmla="*/ 7209962 w 9153227"/>
                <a:gd name="connsiteY3" fmla="*/ 3689798 h 3801542"/>
                <a:gd name="connsiteX4" fmla="*/ 7209962 w 9153227"/>
                <a:gd name="connsiteY4" fmla="*/ 3642279 h 3801542"/>
                <a:gd name="connsiteX5" fmla="*/ 6537836 w 9153227"/>
                <a:gd name="connsiteY5" fmla="*/ 3642279 h 3801542"/>
                <a:gd name="connsiteX6" fmla="*/ 6537836 w 9153227"/>
                <a:gd name="connsiteY6" fmla="*/ 3557409 h 3801542"/>
                <a:gd name="connsiteX7" fmla="*/ 6412238 w 9153227"/>
                <a:gd name="connsiteY7" fmla="*/ 3557409 h 3801542"/>
                <a:gd name="connsiteX8" fmla="*/ 6412238 w 9153227"/>
                <a:gd name="connsiteY8" fmla="*/ 3516681 h 3801542"/>
                <a:gd name="connsiteX9" fmla="*/ 6235724 w 9153227"/>
                <a:gd name="connsiteY9" fmla="*/ 3516681 h 3801542"/>
                <a:gd name="connsiteX10" fmla="*/ 6235724 w 9153227"/>
                <a:gd name="connsiteY10" fmla="*/ 3486130 h 3801542"/>
                <a:gd name="connsiteX11" fmla="*/ 5970945 w 9153227"/>
                <a:gd name="connsiteY11" fmla="*/ 3486130 h 3801542"/>
                <a:gd name="connsiteX12" fmla="*/ 5970945 w 9153227"/>
                <a:gd name="connsiteY12" fmla="*/ 3435206 h 3801542"/>
                <a:gd name="connsiteX13" fmla="*/ 5845347 w 9153227"/>
                <a:gd name="connsiteY13" fmla="*/ 3435206 h 3801542"/>
                <a:gd name="connsiteX14" fmla="*/ 5845347 w 9153227"/>
                <a:gd name="connsiteY14" fmla="*/ 3384291 h 3801542"/>
                <a:gd name="connsiteX15" fmla="*/ 5719748 w 9153227"/>
                <a:gd name="connsiteY15" fmla="*/ 3384291 h 3801542"/>
                <a:gd name="connsiteX16" fmla="*/ 5719748 w 9153227"/>
                <a:gd name="connsiteY16" fmla="*/ 3357136 h 3801542"/>
                <a:gd name="connsiteX17" fmla="*/ 5675615 w 9153227"/>
                <a:gd name="connsiteY17" fmla="*/ 3357136 h 3801542"/>
                <a:gd name="connsiteX18" fmla="*/ 5675615 w 9153227"/>
                <a:gd name="connsiteY18" fmla="*/ 3316398 h 3801542"/>
                <a:gd name="connsiteX19" fmla="*/ 4972948 w 9153227"/>
                <a:gd name="connsiteY19" fmla="*/ 3316398 h 3801542"/>
                <a:gd name="connsiteX20" fmla="*/ 4972948 w 9153227"/>
                <a:gd name="connsiteY20" fmla="*/ 3289243 h 3801542"/>
                <a:gd name="connsiteX21" fmla="*/ 4905056 w 9153227"/>
                <a:gd name="connsiteY21" fmla="*/ 3289243 h 3801542"/>
                <a:gd name="connsiteX22" fmla="*/ 4905056 w 9153227"/>
                <a:gd name="connsiteY22" fmla="*/ 3238328 h 3801542"/>
                <a:gd name="connsiteX23" fmla="*/ 4759084 w 9153227"/>
                <a:gd name="connsiteY23" fmla="*/ 3238328 h 3801542"/>
                <a:gd name="connsiteX24" fmla="*/ 4759084 w 9153227"/>
                <a:gd name="connsiteY24" fmla="*/ 3204382 h 3801542"/>
                <a:gd name="connsiteX25" fmla="*/ 4691191 w 9153227"/>
                <a:gd name="connsiteY25" fmla="*/ 3204382 h 3801542"/>
                <a:gd name="connsiteX26" fmla="*/ 4691191 w 9153227"/>
                <a:gd name="connsiteY26" fmla="*/ 3184009 h 3801542"/>
                <a:gd name="connsiteX27" fmla="*/ 4582570 w 9153227"/>
                <a:gd name="connsiteY27" fmla="*/ 3184009 h 3801542"/>
                <a:gd name="connsiteX28" fmla="*/ 4582570 w 9153227"/>
                <a:gd name="connsiteY28" fmla="*/ 3126303 h 3801542"/>
                <a:gd name="connsiteX29" fmla="*/ 4552019 w 9153227"/>
                <a:gd name="connsiteY29" fmla="*/ 3126303 h 3801542"/>
                <a:gd name="connsiteX30" fmla="*/ 4552019 w 9153227"/>
                <a:gd name="connsiteY30" fmla="*/ 3085565 h 3801542"/>
                <a:gd name="connsiteX31" fmla="*/ 4490918 w 9153227"/>
                <a:gd name="connsiteY31" fmla="*/ 3085565 h 3801542"/>
                <a:gd name="connsiteX32" fmla="*/ 4490918 w 9153227"/>
                <a:gd name="connsiteY32" fmla="*/ 3041442 h 3801542"/>
                <a:gd name="connsiteX33" fmla="*/ 4416234 w 9153227"/>
                <a:gd name="connsiteY33" fmla="*/ 3041442 h 3801542"/>
                <a:gd name="connsiteX34" fmla="*/ 4416234 w 9153227"/>
                <a:gd name="connsiteY34" fmla="*/ 3007495 h 3801542"/>
                <a:gd name="connsiteX35" fmla="*/ 4375497 w 9153227"/>
                <a:gd name="connsiteY35" fmla="*/ 3007495 h 3801542"/>
                <a:gd name="connsiteX36" fmla="*/ 4375497 w 9153227"/>
                <a:gd name="connsiteY36" fmla="*/ 2902261 h 3801542"/>
                <a:gd name="connsiteX37" fmla="*/ 4280449 w 9153227"/>
                <a:gd name="connsiteY37" fmla="*/ 2902261 h 3801542"/>
                <a:gd name="connsiteX38" fmla="*/ 4280449 w 9153227"/>
                <a:gd name="connsiteY38" fmla="*/ 2861524 h 3801542"/>
                <a:gd name="connsiteX39" fmla="*/ 4192192 w 9153227"/>
                <a:gd name="connsiteY39" fmla="*/ 2861524 h 3801542"/>
                <a:gd name="connsiteX40" fmla="*/ 4192192 w 9153227"/>
                <a:gd name="connsiteY40" fmla="*/ 2841160 h 3801542"/>
                <a:gd name="connsiteX41" fmla="*/ 4141277 w 9153227"/>
                <a:gd name="connsiteY41" fmla="*/ 2841160 h 3801542"/>
                <a:gd name="connsiteX42" fmla="*/ 4141277 w 9153227"/>
                <a:gd name="connsiteY42" fmla="*/ 2807213 h 3801542"/>
                <a:gd name="connsiteX43" fmla="*/ 4080176 w 9153227"/>
                <a:gd name="connsiteY43" fmla="*/ 2807213 h 3801542"/>
                <a:gd name="connsiteX44" fmla="*/ 4080176 w 9153227"/>
                <a:gd name="connsiteY44" fmla="*/ 2763090 h 3801542"/>
                <a:gd name="connsiteX45" fmla="*/ 4005492 w 9153227"/>
                <a:gd name="connsiteY45" fmla="*/ 2763090 h 3801542"/>
                <a:gd name="connsiteX46" fmla="*/ 4005492 w 9153227"/>
                <a:gd name="connsiteY46" fmla="*/ 2729143 h 3801542"/>
                <a:gd name="connsiteX47" fmla="*/ 3927422 w 9153227"/>
                <a:gd name="connsiteY47" fmla="*/ 2729143 h 3801542"/>
                <a:gd name="connsiteX48" fmla="*/ 3927422 w 9153227"/>
                <a:gd name="connsiteY48" fmla="*/ 2691801 h 3801542"/>
                <a:gd name="connsiteX49" fmla="*/ 3825583 w 9153227"/>
                <a:gd name="connsiteY49" fmla="*/ 2691801 h 3801542"/>
                <a:gd name="connsiteX50" fmla="*/ 3825583 w 9153227"/>
                <a:gd name="connsiteY50" fmla="*/ 2664646 h 3801542"/>
                <a:gd name="connsiteX51" fmla="*/ 3740722 w 9153227"/>
                <a:gd name="connsiteY51" fmla="*/ 2664646 h 3801542"/>
                <a:gd name="connsiteX52" fmla="*/ 3740722 w 9153227"/>
                <a:gd name="connsiteY52" fmla="*/ 2617118 h 3801542"/>
                <a:gd name="connsiteX53" fmla="*/ 3679621 w 9153227"/>
                <a:gd name="connsiteY53" fmla="*/ 2617118 h 3801542"/>
                <a:gd name="connsiteX54" fmla="*/ 3679621 w 9153227"/>
                <a:gd name="connsiteY54" fmla="*/ 2586567 h 3801542"/>
                <a:gd name="connsiteX55" fmla="*/ 3601542 w 9153227"/>
                <a:gd name="connsiteY55" fmla="*/ 2586567 h 3801542"/>
                <a:gd name="connsiteX56" fmla="*/ 3601542 w 9153227"/>
                <a:gd name="connsiteY56" fmla="*/ 2545830 h 3801542"/>
                <a:gd name="connsiteX57" fmla="*/ 3547231 w 9153227"/>
                <a:gd name="connsiteY57" fmla="*/ 2545830 h 3801542"/>
                <a:gd name="connsiteX58" fmla="*/ 3547231 w 9153227"/>
                <a:gd name="connsiteY58" fmla="*/ 2528861 h 3801542"/>
                <a:gd name="connsiteX59" fmla="*/ 3438601 w 9153227"/>
                <a:gd name="connsiteY59" fmla="*/ 2528861 h 3801542"/>
                <a:gd name="connsiteX60" fmla="*/ 3438601 w 9153227"/>
                <a:gd name="connsiteY60" fmla="*/ 2467759 h 3801542"/>
                <a:gd name="connsiteX61" fmla="*/ 3346949 w 9153227"/>
                <a:gd name="connsiteY61" fmla="*/ 2467759 h 3801542"/>
                <a:gd name="connsiteX62" fmla="*/ 3346949 w 9153227"/>
                <a:gd name="connsiteY62" fmla="*/ 2437209 h 3801542"/>
                <a:gd name="connsiteX63" fmla="*/ 3262088 w 9153227"/>
                <a:gd name="connsiteY63" fmla="*/ 2437209 h 3801542"/>
                <a:gd name="connsiteX64" fmla="*/ 3262088 w 9153227"/>
                <a:gd name="connsiteY64" fmla="*/ 2413449 h 3801542"/>
                <a:gd name="connsiteX65" fmla="*/ 3173831 w 9153227"/>
                <a:gd name="connsiteY65" fmla="*/ 2413449 h 3801542"/>
                <a:gd name="connsiteX66" fmla="*/ 3173831 w 9153227"/>
                <a:gd name="connsiteY66" fmla="*/ 2352348 h 3801542"/>
                <a:gd name="connsiteX67" fmla="*/ 3119512 w 9153227"/>
                <a:gd name="connsiteY67" fmla="*/ 2352348 h 3801542"/>
                <a:gd name="connsiteX68" fmla="*/ 3119512 w 9153227"/>
                <a:gd name="connsiteY68" fmla="*/ 2315006 h 3801542"/>
                <a:gd name="connsiteX69" fmla="*/ 3051619 w 9153227"/>
                <a:gd name="connsiteY69" fmla="*/ 2315006 h 3801542"/>
                <a:gd name="connsiteX70" fmla="*/ 3051619 w 9153227"/>
                <a:gd name="connsiteY70" fmla="*/ 2257300 h 3801542"/>
                <a:gd name="connsiteX71" fmla="*/ 2963362 w 9153227"/>
                <a:gd name="connsiteY71" fmla="*/ 2257300 h 3801542"/>
                <a:gd name="connsiteX72" fmla="*/ 2963362 w 9153227"/>
                <a:gd name="connsiteY72" fmla="*/ 2236927 h 3801542"/>
                <a:gd name="connsiteX73" fmla="*/ 2919239 w 9153227"/>
                <a:gd name="connsiteY73" fmla="*/ 2236927 h 3801542"/>
                <a:gd name="connsiteX74" fmla="*/ 2919239 w 9153227"/>
                <a:gd name="connsiteY74" fmla="*/ 2219958 h 3801542"/>
                <a:gd name="connsiteX75" fmla="*/ 2864919 w 9153227"/>
                <a:gd name="connsiteY75" fmla="*/ 2219958 h 3801542"/>
                <a:gd name="connsiteX76" fmla="*/ 2864919 w 9153227"/>
                <a:gd name="connsiteY76" fmla="*/ 2199585 h 3801542"/>
                <a:gd name="connsiteX77" fmla="*/ 2803818 w 9153227"/>
                <a:gd name="connsiteY77" fmla="*/ 2199585 h 3801542"/>
                <a:gd name="connsiteX78" fmla="*/ 2803818 w 9153227"/>
                <a:gd name="connsiteY78" fmla="*/ 2165648 h 3801542"/>
                <a:gd name="connsiteX79" fmla="*/ 2783454 w 9153227"/>
                <a:gd name="connsiteY79" fmla="*/ 2165648 h 3801542"/>
                <a:gd name="connsiteX80" fmla="*/ 2783454 w 9153227"/>
                <a:gd name="connsiteY80" fmla="*/ 2094359 h 3801542"/>
                <a:gd name="connsiteX81" fmla="*/ 2718957 w 9153227"/>
                <a:gd name="connsiteY81" fmla="*/ 2094359 h 3801542"/>
                <a:gd name="connsiteX82" fmla="*/ 2718957 w 9153227"/>
                <a:gd name="connsiteY82" fmla="*/ 2036653 h 3801542"/>
                <a:gd name="connsiteX83" fmla="*/ 2664646 w 9153227"/>
                <a:gd name="connsiteY83" fmla="*/ 2036653 h 3801542"/>
                <a:gd name="connsiteX84" fmla="*/ 2664646 w 9153227"/>
                <a:gd name="connsiteY84" fmla="*/ 1992520 h 3801542"/>
                <a:gd name="connsiteX85" fmla="*/ 2583171 w 9153227"/>
                <a:gd name="connsiteY85" fmla="*/ 1992520 h 3801542"/>
                <a:gd name="connsiteX86" fmla="*/ 2583171 w 9153227"/>
                <a:gd name="connsiteY86" fmla="*/ 1945001 h 3801542"/>
                <a:gd name="connsiteX87" fmla="*/ 2535652 w 9153227"/>
                <a:gd name="connsiteY87" fmla="*/ 1945001 h 3801542"/>
                <a:gd name="connsiteX88" fmla="*/ 2535652 w 9153227"/>
                <a:gd name="connsiteY88" fmla="*/ 1883891 h 3801542"/>
                <a:gd name="connsiteX89" fmla="*/ 2450791 w 9153227"/>
                <a:gd name="connsiteY89" fmla="*/ 1883891 h 3801542"/>
                <a:gd name="connsiteX90" fmla="*/ 2450791 w 9153227"/>
                <a:gd name="connsiteY90" fmla="*/ 1839767 h 3801542"/>
                <a:gd name="connsiteX91" fmla="*/ 2393076 w 9153227"/>
                <a:gd name="connsiteY91" fmla="*/ 1839767 h 3801542"/>
                <a:gd name="connsiteX92" fmla="*/ 2393076 w 9153227"/>
                <a:gd name="connsiteY92" fmla="*/ 1778665 h 3801542"/>
                <a:gd name="connsiteX93" fmla="*/ 2196198 w 9153227"/>
                <a:gd name="connsiteY93" fmla="*/ 1778665 h 3801542"/>
                <a:gd name="connsiteX94" fmla="*/ 2196198 w 9153227"/>
                <a:gd name="connsiteY94" fmla="*/ 1727741 h 3801542"/>
                <a:gd name="connsiteX95" fmla="*/ 2141879 w 9153227"/>
                <a:gd name="connsiteY95" fmla="*/ 1727741 h 3801542"/>
                <a:gd name="connsiteX96" fmla="*/ 2141879 w 9153227"/>
                <a:gd name="connsiteY96" fmla="*/ 1659858 h 3801542"/>
                <a:gd name="connsiteX97" fmla="*/ 2023071 w 9153227"/>
                <a:gd name="connsiteY97" fmla="*/ 1659858 h 3801542"/>
                <a:gd name="connsiteX98" fmla="*/ 2023071 w 9153227"/>
                <a:gd name="connsiteY98" fmla="*/ 1585174 h 3801542"/>
                <a:gd name="connsiteX99" fmla="*/ 1951783 w 9153227"/>
                <a:gd name="connsiteY99" fmla="*/ 1585174 h 3801542"/>
                <a:gd name="connsiteX100" fmla="*/ 1951783 w 9153227"/>
                <a:gd name="connsiteY100" fmla="*/ 1534259 h 3801542"/>
                <a:gd name="connsiteX101" fmla="*/ 1945001 w 9153227"/>
                <a:gd name="connsiteY101" fmla="*/ 1534259 h 3801542"/>
                <a:gd name="connsiteX102" fmla="*/ 1945001 w 9153227"/>
                <a:gd name="connsiteY102" fmla="*/ 1496918 h 3801542"/>
                <a:gd name="connsiteX103" fmla="*/ 1914450 w 9153227"/>
                <a:gd name="connsiteY103" fmla="*/ 1496918 h 3801542"/>
                <a:gd name="connsiteX104" fmla="*/ 1914450 w 9153227"/>
                <a:gd name="connsiteY104" fmla="*/ 1452785 h 3801542"/>
                <a:gd name="connsiteX105" fmla="*/ 1816007 w 9153227"/>
                <a:gd name="connsiteY105" fmla="*/ 1452785 h 3801542"/>
                <a:gd name="connsiteX106" fmla="*/ 1816007 w 9153227"/>
                <a:gd name="connsiteY106" fmla="*/ 1405265 h 3801542"/>
                <a:gd name="connsiteX107" fmla="*/ 1792238 w 9153227"/>
                <a:gd name="connsiteY107" fmla="*/ 1405265 h 3801542"/>
                <a:gd name="connsiteX108" fmla="*/ 1792238 w 9153227"/>
                <a:gd name="connsiteY108" fmla="*/ 1347550 h 3801542"/>
                <a:gd name="connsiteX109" fmla="*/ 1717564 w 9153227"/>
                <a:gd name="connsiteY109" fmla="*/ 1347550 h 3801542"/>
                <a:gd name="connsiteX110" fmla="*/ 1717564 w 9153227"/>
                <a:gd name="connsiteY110" fmla="*/ 1293240 h 3801542"/>
                <a:gd name="connsiteX111" fmla="*/ 1690409 w 9153227"/>
                <a:gd name="connsiteY111" fmla="*/ 1293240 h 3801542"/>
                <a:gd name="connsiteX112" fmla="*/ 1690409 w 9153227"/>
                <a:gd name="connsiteY112" fmla="*/ 1242325 h 3801542"/>
                <a:gd name="connsiteX113" fmla="*/ 1680222 w 9153227"/>
                <a:gd name="connsiteY113" fmla="*/ 1242325 h 3801542"/>
                <a:gd name="connsiteX114" fmla="*/ 1680222 w 9153227"/>
                <a:gd name="connsiteY114" fmla="*/ 1208379 h 3801542"/>
                <a:gd name="connsiteX115" fmla="*/ 1588570 w 9153227"/>
                <a:gd name="connsiteY115" fmla="*/ 1208379 h 3801542"/>
                <a:gd name="connsiteX116" fmla="*/ 1588570 w 9153227"/>
                <a:gd name="connsiteY116" fmla="*/ 1160850 h 3801542"/>
                <a:gd name="connsiteX117" fmla="*/ 1537646 w 9153227"/>
                <a:gd name="connsiteY117" fmla="*/ 1160850 h 3801542"/>
                <a:gd name="connsiteX118" fmla="*/ 1537646 w 9153227"/>
                <a:gd name="connsiteY118" fmla="*/ 1116726 h 3801542"/>
                <a:gd name="connsiteX119" fmla="*/ 1479940 w 9153227"/>
                <a:gd name="connsiteY119" fmla="*/ 1116726 h 3801542"/>
                <a:gd name="connsiteX120" fmla="*/ 1479940 w 9153227"/>
                <a:gd name="connsiteY120" fmla="*/ 1048834 h 3801542"/>
                <a:gd name="connsiteX121" fmla="*/ 1459576 w 9153227"/>
                <a:gd name="connsiteY121" fmla="*/ 1048834 h 3801542"/>
                <a:gd name="connsiteX122" fmla="*/ 1459576 w 9153227"/>
                <a:gd name="connsiteY122" fmla="*/ 970755 h 3801542"/>
                <a:gd name="connsiteX123" fmla="*/ 1425629 w 9153227"/>
                <a:gd name="connsiteY123" fmla="*/ 970755 h 3801542"/>
                <a:gd name="connsiteX124" fmla="*/ 1425629 w 9153227"/>
                <a:gd name="connsiteY124" fmla="*/ 913051 h 3801542"/>
                <a:gd name="connsiteX125" fmla="*/ 1364528 w 9153227"/>
                <a:gd name="connsiteY125" fmla="*/ 913051 h 3801542"/>
                <a:gd name="connsiteX126" fmla="*/ 1364528 w 9153227"/>
                <a:gd name="connsiteY126" fmla="*/ 872316 h 3801542"/>
                <a:gd name="connsiteX127" fmla="*/ 1313613 w 9153227"/>
                <a:gd name="connsiteY127" fmla="*/ 872316 h 3801542"/>
                <a:gd name="connsiteX128" fmla="*/ 1313613 w 9153227"/>
                <a:gd name="connsiteY128" fmla="*/ 784057 h 3801542"/>
                <a:gd name="connsiteX129" fmla="*/ 1228743 w 9153227"/>
                <a:gd name="connsiteY129" fmla="*/ 784057 h 3801542"/>
                <a:gd name="connsiteX130" fmla="*/ 1228743 w 9153227"/>
                <a:gd name="connsiteY130" fmla="*/ 726351 h 3801542"/>
                <a:gd name="connsiteX131" fmla="*/ 1133695 w 9153227"/>
                <a:gd name="connsiteY131" fmla="*/ 726351 h 3801542"/>
                <a:gd name="connsiteX132" fmla="*/ 1133695 w 9153227"/>
                <a:gd name="connsiteY132" fmla="*/ 689010 h 3801542"/>
                <a:gd name="connsiteX133" fmla="*/ 1065802 w 9153227"/>
                <a:gd name="connsiteY133" fmla="*/ 689010 h 3801542"/>
                <a:gd name="connsiteX134" fmla="*/ 1065802 w 9153227"/>
                <a:gd name="connsiteY134" fmla="*/ 597357 h 3801542"/>
                <a:gd name="connsiteX135" fmla="*/ 974150 w 9153227"/>
                <a:gd name="connsiteY135" fmla="*/ 597357 h 3801542"/>
                <a:gd name="connsiteX136" fmla="*/ 974150 w 9153227"/>
                <a:gd name="connsiteY136" fmla="*/ 522676 h 3801542"/>
                <a:gd name="connsiteX137" fmla="*/ 950390 w 9153227"/>
                <a:gd name="connsiteY137" fmla="*/ 522676 h 3801542"/>
                <a:gd name="connsiteX138" fmla="*/ 950390 w 9153227"/>
                <a:gd name="connsiteY138" fmla="*/ 461575 h 3801542"/>
                <a:gd name="connsiteX139" fmla="*/ 913051 w 9153227"/>
                <a:gd name="connsiteY139" fmla="*/ 461575 h 3801542"/>
                <a:gd name="connsiteX140" fmla="*/ 913051 w 9153227"/>
                <a:gd name="connsiteY140" fmla="*/ 424234 h 3801542"/>
                <a:gd name="connsiteX141" fmla="*/ 841765 w 9153227"/>
                <a:gd name="connsiteY141" fmla="*/ 424234 h 3801542"/>
                <a:gd name="connsiteX142" fmla="*/ 841765 w 9153227"/>
                <a:gd name="connsiteY142" fmla="*/ 373316 h 3801542"/>
                <a:gd name="connsiteX143" fmla="*/ 760296 w 9153227"/>
                <a:gd name="connsiteY143" fmla="*/ 373316 h 3801542"/>
                <a:gd name="connsiteX144" fmla="*/ 760296 w 9153227"/>
                <a:gd name="connsiteY144" fmla="*/ 339370 h 3801542"/>
                <a:gd name="connsiteX145" fmla="*/ 702588 w 9153227"/>
                <a:gd name="connsiteY145" fmla="*/ 339370 h 3801542"/>
                <a:gd name="connsiteX146" fmla="*/ 702588 w 9153227"/>
                <a:gd name="connsiteY146" fmla="*/ 302030 h 3801542"/>
                <a:gd name="connsiteX147" fmla="*/ 631303 w 9153227"/>
                <a:gd name="connsiteY147" fmla="*/ 302030 h 3801542"/>
                <a:gd name="connsiteX148" fmla="*/ 631303 w 9153227"/>
                <a:gd name="connsiteY148" fmla="*/ 261295 h 3801542"/>
                <a:gd name="connsiteX149" fmla="*/ 570200 w 9153227"/>
                <a:gd name="connsiteY149" fmla="*/ 261295 h 3801542"/>
                <a:gd name="connsiteX150" fmla="*/ 570200 w 9153227"/>
                <a:gd name="connsiteY150" fmla="*/ 247718 h 3801542"/>
                <a:gd name="connsiteX151" fmla="*/ 471759 w 9153227"/>
                <a:gd name="connsiteY151" fmla="*/ 247718 h 3801542"/>
                <a:gd name="connsiteX152" fmla="*/ 471759 w 9153227"/>
                <a:gd name="connsiteY152" fmla="*/ 186615 h 3801542"/>
                <a:gd name="connsiteX153" fmla="*/ 393683 w 9153227"/>
                <a:gd name="connsiteY153" fmla="*/ 186615 h 3801542"/>
                <a:gd name="connsiteX154" fmla="*/ 393683 w 9153227"/>
                <a:gd name="connsiteY154" fmla="*/ 139092 h 3801542"/>
                <a:gd name="connsiteX155" fmla="*/ 319003 w 9153227"/>
                <a:gd name="connsiteY155" fmla="*/ 139092 h 3801542"/>
                <a:gd name="connsiteX156" fmla="*/ 319003 w 9153227"/>
                <a:gd name="connsiteY156" fmla="*/ 115329 h 3801542"/>
                <a:gd name="connsiteX157" fmla="*/ 278269 w 9153227"/>
                <a:gd name="connsiteY157" fmla="*/ 115329 h 3801542"/>
                <a:gd name="connsiteX158" fmla="*/ 278269 w 9153227"/>
                <a:gd name="connsiteY158" fmla="*/ 74595 h 3801542"/>
                <a:gd name="connsiteX159" fmla="*/ 237534 w 9153227"/>
                <a:gd name="connsiteY159" fmla="*/ 74595 h 3801542"/>
                <a:gd name="connsiteX160" fmla="*/ 237534 w 9153227"/>
                <a:gd name="connsiteY160" fmla="*/ 6704 h 3801542"/>
                <a:gd name="connsiteX161" fmla="*/ 6704 w 9153227"/>
                <a:gd name="connsiteY161" fmla="*/ 6704 h 3801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9153227" h="3801542">
                  <a:moveTo>
                    <a:pt x="9155040" y="3798428"/>
                  </a:moveTo>
                  <a:lnTo>
                    <a:pt x="7579966" y="3798428"/>
                  </a:lnTo>
                  <a:lnTo>
                    <a:pt x="7579966" y="3689798"/>
                  </a:lnTo>
                  <a:lnTo>
                    <a:pt x="7209962" y="3689798"/>
                  </a:lnTo>
                  <a:lnTo>
                    <a:pt x="7209962" y="3642279"/>
                  </a:lnTo>
                  <a:lnTo>
                    <a:pt x="6537836" y="3642279"/>
                  </a:lnTo>
                  <a:lnTo>
                    <a:pt x="6537836" y="3557409"/>
                  </a:lnTo>
                  <a:lnTo>
                    <a:pt x="6412238" y="3557409"/>
                  </a:lnTo>
                  <a:lnTo>
                    <a:pt x="6412238" y="3516681"/>
                  </a:lnTo>
                  <a:lnTo>
                    <a:pt x="6235724" y="3516681"/>
                  </a:lnTo>
                  <a:lnTo>
                    <a:pt x="6235724" y="3486130"/>
                  </a:lnTo>
                  <a:lnTo>
                    <a:pt x="5970945" y="3486130"/>
                  </a:lnTo>
                  <a:lnTo>
                    <a:pt x="5970945" y="3435206"/>
                  </a:lnTo>
                  <a:lnTo>
                    <a:pt x="5845347" y="3435206"/>
                  </a:lnTo>
                  <a:lnTo>
                    <a:pt x="5845347" y="3384291"/>
                  </a:lnTo>
                  <a:lnTo>
                    <a:pt x="5719748" y="3384291"/>
                  </a:lnTo>
                  <a:lnTo>
                    <a:pt x="5719748" y="3357136"/>
                  </a:lnTo>
                  <a:lnTo>
                    <a:pt x="5675615" y="3357136"/>
                  </a:lnTo>
                  <a:lnTo>
                    <a:pt x="5675615" y="3316398"/>
                  </a:lnTo>
                  <a:lnTo>
                    <a:pt x="4972948" y="3316398"/>
                  </a:lnTo>
                  <a:lnTo>
                    <a:pt x="4972948" y="3289243"/>
                  </a:lnTo>
                  <a:lnTo>
                    <a:pt x="4905056" y="3289243"/>
                  </a:lnTo>
                  <a:lnTo>
                    <a:pt x="4905056" y="3238328"/>
                  </a:lnTo>
                  <a:lnTo>
                    <a:pt x="4759084" y="3238328"/>
                  </a:lnTo>
                  <a:lnTo>
                    <a:pt x="4759084" y="3204382"/>
                  </a:lnTo>
                  <a:lnTo>
                    <a:pt x="4691191" y="3204382"/>
                  </a:lnTo>
                  <a:lnTo>
                    <a:pt x="4691191" y="3184009"/>
                  </a:lnTo>
                  <a:lnTo>
                    <a:pt x="4582570" y="3184009"/>
                  </a:lnTo>
                  <a:lnTo>
                    <a:pt x="4582570" y="3126303"/>
                  </a:lnTo>
                  <a:lnTo>
                    <a:pt x="4552019" y="3126303"/>
                  </a:lnTo>
                  <a:lnTo>
                    <a:pt x="4552019" y="3085565"/>
                  </a:lnTo>
                  <a:lnTo>
                    <a:pt x="4490918" y="3085565"/>
                  </a:lnTo>
                  <a:lnTo>
                    <a:pt x="4490918" y="3041442"/>
                  </a:lnTo>
                  <a:lnTo>
                    <a:pt x="4416234" y="3041442"/>
                  </a:lnTo>
                  <a:lnTo>
                    <a:pt x="4416234" y="3007495"/>
                  </a:lnTo>
                  <a:lnTo>
                    <a:pt x="4375497" y="3007495"/>
                  </a:lnTo>
                  <a:lnTo>
                    <a:pt x="4375497" y="2902261"/>
                  </a:lnTo>
                  <a:lnTo>
                    <a:pt x="4280449" y="2902261"/>
                  </a:lnTo>
                  <a:lnTo>
                    <a:pt x="4280449" y="2861524"/>
                  </a:lnTo>
                  <a:lnTo>
                    <a:pt x="4192192" y="2861524"/>
                  </a:lnTo>
                  <a:lnTo>
                    <a:pt x="4192192" y="2841160"/>
                  </a:lnTo>
                  <a:lnTo>
                    <a:pt x="4141277" y="2841160"/>
                  </a:lnTo>
                  <a:lnTo>
                    <a:pt x="4141277" y="2807213"/>
                  </a:lnTo>
                  <a:lnTo>
                    <a:pt x="4080176" y="2807213"/>
                  </a:lnTo>
                  <a:lnTo>
                    <a:pt x="4080176" y="2763090"/>
                  </a:lnTo>
                  <a:lnTo>
                    <a:pt x="4005492" y="2763090"/>
                  </a:lnTo>
                  <a:lnTo>
                    <a:pt x="4005492" y="2729143"/>
                  </a:lnTo>
                  <a:lnTo>
                    <a:pt x="3927422" y="2729143"/>
                  </a:lnTo>
                  <a:lnTo>
                    <a:pt x="3927422" y="2691801"/>
                  </a:lnTo>
                  <a:lnTo>
                    <a:pt x="3825583" y="2691801"/>
                  </a:lnTo>
                  <a:lnTo>
                    <a:pt x="3825583" y="2664646"/>
                  </a:lnTo>
                  <a:lnTo>
                    <a:pt x="3740722" y="2664646"/>
                  </a:lnTo>
                  <a:lnTo>
                    <a:pt x="3740722" y="2617118"/>
                  </a:lnTo>
                  <a:lnTo>
                    <a:pt x="3679621" y="2617118"/>
                  </a:lnTo>
                  <a:lnTo>
                    <a:pt x="3679621" y="2586567"/>
                  </a:lnTo>
                  <a:lnTo>
                    <a:pt x="3601542" y="2586567"/>
                  </a:lnTo>
                  <a:lnTo>
                    <a:pt x="3601542" y="2545830"/>
                  </a:lnTo>
                  <a:lnTo>
                    <a:pt x="3547231" y="2545830"/>
                  </a:lnTo>
                  <a:lnTo>
                    <a:pt x="3547231" y="2528861"/>
                  </a:lnTo>
                  <a:lnTo>
                    <a:pt x="3438601" y="2528861"/>
                  </a:lnTo>
                  <a:lnTo>
                    <a:pt x="3438601" y="2467759"/>
                  </a:lnTo>
                  <a:lnTo>
                    <a:pt x="3346949" y="2467759"/>
                  </a:lnTo>
                  <a:lnTo>
                    <a:pt x="3346949" y="2437209"/>
                  </a:lnTo>
                  <a:lnTo>
                    <a:pt x="3262088" y="2437209"/>
                  </a:lnTo>
                  <a:lnTo>
                    <a:pt x="3262088" y="2413449"/>
                  </a:lnTo>
                  <a:lnTo>
                    <a:pt x="3173831" y="2413449"/>
                  </a:lnTo>
                  <a:lnTo>
                    <a:pt x="3173831" y="2352348"/>
                  </a:lnTo>
                  <a:lnTo>
                    <a:pt x="3119512" y="2352348"/>
                  </a:lnTo>
                  <a:lnTo>
                    <a:pt x="3119512" y="2315006"/>
                  </a:lnTo>
                  <a:lnTo>
                    <a:pt x="3051619" y="2315006"/>
                  </a:lnTo>
                  <a:lnTo>
                    <a:pt x="3051619" y="2257300"/>
                  </a:lnTo>
                  <a:lnTo>
                    <a:pt x="2963362" y="2257300"/>
                  </a:lnTo>
                  <a:lnTo>
                    <a:pt x="2963362" y="2236927"/>
                  </a:lnTo>
                  <a:lnTo>
                    <a:pt x="2919239" y="2236927"/>
                  </a:lnTo>
                  <a:lnTo>
                    <a:pt x="2919239" y="2219958"/>
                  </a:lnTo>
                  <a:lnTo>
                    <a:pt x="2864919" y="2219958"/>
                  </a:lnTo>
                  <a:lnTo>
                    <a:pt x="2864919" y="2199585"/>
                  </a:lnTo>
                  <a:lnTo>
                    <a:pt x="2803818" y="2199585"/>
                  </a:lnTo>
                  <a:lnTo>
                    <a:pt x="2803818" y="2165648"/>
                  </a:lnTo>
                  <a:lnTo>
                    <a:pt x="2783454" y="2165648"/>
                  </a:lnTo>
                  <a:lnTo>
                    <a:pt x="2783454" y="2094359"/>
                  </a:lnTo>
                  <a:lnTo>
                    <a:pt x="2718957" y="2094359"/>
                  </a:lnTo>
                  <a:lnTo>
                    <a:pt x="2718957" y="2036653"/>
                  </a:lnTo>
                  <a:lnTo>
                    <a:pt x="2664646" y="2036653"/>
                  </a:lnTo>
                  <a:lnTo>
                    <a:pt x="2664646" y="1992520"/>
                  </a:lnTo>
                  <a:lnTo>
                    <a:pt x="2583171" y="1992520"/>
                  </a:lnTo>
                  <a:lnTo>
                    <a:pt x="2583171" y="1945001"/>
                  </a:lnTo>
                  <a:lnTo>
                    <a:pt x="2535652" y="1945001"/>
                  </a:lnTo>
                  <a:lnTo>
                    <a:pt x="2535652" y="1883891"/>
                  </a:lnTo>
                  <a:lnTo>
                    <a:pt x="2450791" y="1883891"/>
                  </a:lnTo>
                  <a:lnTo>
                    <a:pt x="2450791" y="1839767"/>
                  </a:lnTo>
                  <a:lnTo>
                    <a:pt x="2393076" y="1839767"/>
                  </a:lnTo>
                  <a:lnTo>
                    <a:pt x="2393076" y="1778665"/>
                  </a:lnTo>
                  <a:lnTo>
                    <a:pt x="2196198" y="1778665"/>
                  </a:lnTo>
                  <a:lnTo>
                    <a:pt x="2196198" y="1727741"/>
                  </a:lnTo>
                  <a:lnTo>
                    <a:pt x="2141879" y="1727741"/>
                  </a:lnTo>
                  <a:lnTo>
                    <a:pt x="2141879" y="1659858"/>
                  </a:lnTo>
                  <a:lnTo>
                    <a:pt x="2023071" y="1659858"/>
                  </a:lnTo>
                  <a:lnTo>
                    <a:pt x="2023071" y="1585174"/>
                  </a:lnTo>
                  <a:lnTo>
                    <a:pt x="1951783" y="1585174"/>
                  </a:lnTo>
                  <a:lnTo>
                    <a:pt x="1951783" y="1534259"/>
                  </a:lnTo>
                  <a:lnTo>
                    <a:pt x="1945001" y="1534259"/>
                  </a:lnTo>
                  <a:lnTo>
                    <a:pt x="1945001" y="1496918"/>
                  </a:lnTo>
                  <a:lnTo>
                    <a:pt x="1914450" y="1496918"/>
                  </a:lnTo>
                  <a:lnTo>
                    <a:pt x="1914450" y="1452785"/>
                  </a:lnTo>
                  <a:lnTo>
                    <a:pt x="1816007" y="1452785"/>
                  </a:lnTo>
                  <a:lnTo>
                    <a:pt x="1816007" y="1405265"/>
                  </a:lnTo>
                  <a:lnTo>
                    <a:pt x="1792238" y="1405265"/>
                  </a:lnTo>
                  <a:lnTo>
                    <a:pt x="1792238" y="1347550"/>
                  </a:lnTo>
                  <a:lnTo>
                    <a:pt x="1717564" y="1347550"/>
                  </a:lnTo>
                  <a:lnTo>
                    <a:pt x="1717564" y="1293240"/>
                  </a:lnTo>
                  <a:lnTo>
                    <a:pt x="1690409" y="1293240"/>
                  </a:lnTo>
                  <a:lnTo>
                    <a:pt x="1690409" y="1242325"/>
                  </a:lnTo>
                  <a:lnTo>
                    <a:pt x="1680222" y="1242325"/>
                  </a:lnTo>
                  <a:lnTo>
                    <a:pt x="1680222" y="1208379"/>
                  </a:lnTo>
                  <a:lnTo>
                    <a:pt x="1588570" y="1208379"/>
                  </a:lnTo>
                  <a:lnTo>
                    <a:pt x="1588570" y="1160850"/>
                  </a:lnTo>
                  <a:lnTo>
                    <a:pt x="1537646" y="1160850"/>
                  </a:lnTo>
                  <a:lnTo>
                    <a:pt x="1537646" y="1116726"/>
                  </a:lnTo>
                  <a:lnTo>
                    <a:pt x="1479940" y="1116726"/>
                  </a:lnTo>
                  <a:lnTo>
                    <a:pt x="1479940" y="1048834"/>
                  </a:lnTo>
                  <a:lnTo>
                    <a:pt x="1459576" y="1048834"/>
                  </a:lnTo>
                  <a:lnTo>
                    <a:pt x="1459576" y="970755"/>
                  </a:lnTo>
                  <a:lnTo>
                    <a:pt x="1425629" y="970755"/>
                  </a:lnTo>
                  <a:lnTo>
                    <a:pt x="1425629" y="913051"/>
                  </a:lnTo>
                  <a:lnTo>
                    <a:pt x="1364528" y="913051"/>
                  </a:lnTo>
                  <a:lnTo>
                    <a:pt x="1364528" y="872316"/>
                  </a:lnTo>
                  <a:lnTo>
                    <a:pt x="1313613" y="872316"/>
                  </a:lnTo>
                  <a:lnTo>
                    <a:pt x="1313613" y="784057"/>
                  </a:lnTo>
                  <a:lnTo>
                    <a:pt x="1228743" y="784057"/>
                  </a:lnTo>
                  <a:lnTo>
                    <a:pt x="1228743" y="726351"/>
                  </a:lnTo>
                  <a:lnTo>
                    <a:pt x="1133695" y="726351"/>
                  </a:lnTo>
                  <a:lnTo>
                    <a:pt x="1133695" y="689010"/>
                  </a:lnTo>
                  <a:lnTo>
                    <a:pt x="1065802" y="689010"/>
                  </a:lnTo>
                  <a:lnTo>
                    <a:pt x="1065802" y="597357"/>
                  </a:lnTo>
                  <a:lnTo>
                    <a:pt x="974150" y="597357"/>
                  </a:lnTo>
                  <a:lnTo>
                    <a:pt x="974150" y="522676"/>
                  </a:lnTo>
                  <a:lnTo>
                    <a:pt x="950390" y="522676"/>
                  </a:lnTo>
                  <a:lnTo>
                    <a:pt x="950390" y="461575"/>
                  </a:lnTo>
                  <a:lnTo>
                    <a:pt x="913051" y="461575"/>
                  </a:lnTo>
                  <a:lnTo>
                    <a:pt x="913051" y="424234"/>
                  </a:lnTo>
                  <a:lnTo>
                    <a:pt x="841765" y="424234"/>
                  </a:lnTo>
                  <a:lnTo>
                    <a:pt x="841765" y="373316"/>
                  </a:lnTo>
                  <a:lnTo>
                    <a:pt x="760296" y="373316"/>
                  </a:lnTo>
                  <a:lnTo>
                    <a:pt x="760296" y="339370"/>
                  </a:lnTo>
                  <a:lnTo>
                    <a:pt x="702588" y="339370"/>
                  </a:lnTo>
                  <a:lnTo>
                    <a:pt x="702588" y="302030"/>
                  </a:lnTo>
                  <a:lnTo>
                    <a:pt x="631303" y="302030"/>
                  </a:lnTo>
                  <a:lnTo>
                    <a:pt x="631303" y="261295"/>
                  </a:lnTo>
                  <a:lnTo>
                    <a:pt x="570200" y="261295"/>
                  </a:lnTo>
                  <a:lnTo>
                    <a:pt x="570200" y="247718"/>
                  </a:lnTo>
                  <a:lnTo>
                    <a:pt x="471759" y="247718"/>
                  </a:lnTo>
                  <a:lnTo>
                    <a:pt x="471759" y="186615"/>
                  </a:lnTo>
                  <a:lnTo>
                    <a:pt x="393683" y="186615"/>
                  </a:lnTo>
                  <a:lnTo>
                    <a:pt x="393683" y="139092"/>
                  </a:lnTo>
                  <a:lnTo>
                    <a:pt x="319003" y="139092"/>
                  </a:lnTo>
                  <a:lnTo>
                    <a:pt x="319003" y="115329"/>
                  </a:lnTo>
                  <a:lnTo>
                    <a:pt x="278269" y="115329"/>
                  </a:lnTo>
                  <a:lnTo>
                    <a:pt x="278269" y="74595"/>
                  </a:lnTo>
                  <a:lnTo>
                    <a:pt x="237534" y="74595"/>
                  </a:lnTo>
                  <a:lnTo>
                    <a:pt x="237534" y="6704"/>
                  </a:lnTo>
                  <a:lnTo>
                    <a:pt x="6704" y="6704"/>
                  </a:lnTo>
                </a:path>
              </a:pathLst>
            </a:custGeom>
            <a:noFill/>
            <a:ln w="25400" cap="flat">
              <a:solidFill>
                <a:srgbClr val="B2C0EC"/>
              </a:solidFill>
              <a:prstDash val="solid"/>
              <a:miter/>
            </a:ln>
          </p:spPr>
          <p:txBody>
            <a:bodyPr rtlCol="0" anchor="ctr"/>
            <a:lstStyle/>
            <a:p>
              <a:endParaRPr lang="fr-FR"/>
            </a:p>
          </p:txBody>
        </p:sp>
        <p:sp>
          <p:nvSpPr>
            <p:cNvPr id="84" name="Freeform: Shape 2056">
              <a:extLst>
                <a:ext uri="{FF2B5EF4-FFF2-40B4-BE49-F238E27FC236}">
                  <a16:creationId xmlns:a16="http://schemas.microsoft.com/office/drawing/2014/main" id="{847A264B-4A7C-4343-89A8-72DDC99DD0AC}"/>
                </a:ext>
              </a:extLst>
            </p:cNvPr>
            <p:cNvSpPr/>
            <p:nvPr/>
          </p:nvSpPr>
          <p:spPr>
            <a:xfrm>
              <a:off x="5180028" y="4715197"/>
              <a:ext cx="9227" cy="110725"/>
            </a:xfrm>
            <a:custGeom>
              <a:avLst/>
              <a:gdLst>
                <a:gd name="connsiteX0" fmla="*/ 5016 w 9227"/>
                <a:gd name="connsiteY0" fmla="*/ 5016 h 110724"/>
                <a:gd name="connsiteX1" fmla="*/ 5016 w 9227"/>
                <a:gd name="connsiteY1" fmla="*/ 107547 h 110724"/>
                <a:gd name="connsiteX2" fmla="*/ 5016 w 9227"/>
                <a:gd name="connsiteY2" fmla="*/ 107547 h 110724"/>
                <a:gd name="connsiteX3" fmla="*/ 5016 w 9227"/>
                <a:gd name="connsiteY3" fmla="*/ 109642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47"/>
                  </a:lnTo>
                  <a:lnTo>
                    <a:pt x="5016" y="107547"/>
                  </a:lnTo>
                  <a:lnTo>
                    <a:pt x="5016" y="109642"/>
                  </a:lnTo>
                </a:path>
              </a:pathLst>
            </a:custGeom>
            <a:noFill/>
            <a:ln w="25400" cap="flat">
              <a:solidFill>
                <a:srgbClr val="B2C0EC"/>
              </a:solidFill>
              <a:prstDash val="solid"/>
              <a:miter/>
            </a:ln>
          </p:spPr>
          <p:txBody>
            <a:bodyPr rtlCol="0" anchor="ctr"/>
            <a:lstStyle/>
            <a:p>
              <a:endParaRPr lang="fr-FR"/>
            </a:p>
          </p:txBody>
        </p:sp>
        <p:sp>
          <p:nvSpPr>
            <p:cNvPr id="85" name="Freeform: Shape 2057">
              <a:extLst>
                <a:ext uri="{FF2B5EF4-FFF2-40B4-BE49-F238E27FC236}">
                  <a16:creationId xmlns:a16="http://schemas.microsoft.com/office/drawing/2014/main" id="{B36AF983-008A-4B87-A62B-A4892C06866D}"/>
                </a:ext>
              </a:extLst>
            </p:cNvPr>
            <p:cNvSpPr/>
            <p:nvPr/>
          </p:nvSpPr>
          <p:spPr>
            <a:xfrm>
              <a:off x="5235391" y="4715197"/>
              <a:ext cx="9227" cy="110725"/>
            </a:xfrm>
            <a:custGeom>
              <a:avLst/>
              <a:gdLst>
                <a:gd name="connsiteX0" fmla="*/ 5016 w 9227"/>
                <a:gd name="connsiteY0" fmla="*/ 5016 h 110724"/>
                <a:gd name="connsiteX1" fmla="*/ 5016 w 9227"/>
                <a:gd name="connsiteY1" fmla="*/ 107547 h 110724"/>
                <a:gd name="connsiteX2" fmla="*/ 5016 w 9227"/>
                <a:gd name="connsiteY2" fmla="*/ 107547 h 110724"/>
                <a:gd name="connsiteX3" fmla="*/ 5016 w 9227"/>
                <a:gd name="connsiteY3" fmla="*/ 109642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47"/>
                  </a:lnTo>
                  <a:lnTo>
                    <a:pt x="5016" y="107547"/>
                  </a:lnTo>
                  <a:lnTo>
                    <a:pt x="5016" y="109642"/>
                  </a:lnTo>
                </a:path>
              </a:pathLst>
            </a:custGeom>
            <a:noFill/>
            <a:ln w="25400" cap="flat">
              <a:solidFill>
                <a:srgbClr val="B2C0EC"/>
              </a:solidFill>
              <a:prstDash val="solid"/>
              <a:miter/>
            </a:ln>
          </p:spPr>
          <p:txBody>
            <a:bodyPr rtlCol="0" anchor="ctr"/>
            <a:lstStyle/>
            <a:p>
              <a:endParaRPr lang="fr-FR"/>
            </a:p>
          </p:txBody>
        </p:sp>
        <p:sp>
          <p:nvSpPr>
            <p:cNvPr id="86" name="Freeform: Shape 2058">
              <a:extLst>
                <a:ext uri="{FF2B5EF4-FFF2-40B4-BE49-F238E27FC236}">
                  <a16:creationId xmlns:a16="http://schemas.microsoft.com/office/drawing/2014/main" id="{491F01AA-17A1-4013-955E-C1E7F2AA12EC}"/>
                </a:ext>
              </a:extLst>
            </p:cNvPr>
            <p:cNvSpPr/>
            <p:nvPr/>
          </p:nvSpPr>
          <p:spPr>
            <a:xfrm>
              <a:off x="5383023" y="4715197"/>
              <a:ext cx="9227" cy="110725"/>
            </a:xfrm>
            <a:custGeom>
              <a:avLst/>
              <a:gdLst>
                <a:gd name="connsiteX0" fmla="*/ 5016 w 9227"/>
                <a:gd name="connsiteY0" fmla="*/ 5016 h 110724"/>
                <a:gd name="connsiteX1" fmla="*/ 5016 w 9227"/>
                <a:gd name="connsiteY1" fmla="*/ 107547 h 110724"/>
                <a:gd name="connsiteX2" fmla="*/ 5016 w 9227"/>
                <a:gd name="connsiteY2" fmla="*/ 107547 h 110724"/>
                <a:gd name="connsiteX3" fmla="*/ 5016 w 9227"/>
                <a:gd name="connsiteY3" fmla="*/ 109642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47"/>
                  </a:lnTo>
                  <a:lnTo>
                    <a:pt x="5016" y="107547"/>
                  </a:lnTo>
                  <a:lnTo>
                    <a:pt x="5016" y="109642"/>
                  </a:lnTo>
                </a:path>
              </a:pathLst>
            </a:custGeom>
            <a:noFill/>
            <a:ln w="25400" cap="flat">
              <a:solidFill>
                <a:srgbClr val="B2C0EC"/>
              </a:solidFill>
              <a:prstDash val="solid"/>
              <a:miter/>
            </a:ln>
          </p:spPr>
          <p:txBody>
            <a:bodyPr rtlCol="0" anchor="ctr"/>
            <a:lstStyle/>
            <a:p>
              <a:endParaRPr lang="fr-FR"/>
            </a:p>
          </p:txBody>
        </p:sp>
        <p:sp>
          <p:nvSpPr>
            <p:cNvPr id="87" name="Freeform: Shape 2059">
              <a:extLst>
                <a:ext uri="{FF2B5EF4-FFF2-40B4-BE49-F238E27FC236}">
                  <a16:creationId xmlns:a16="http://schemas.microsoft.com/office/drawing/2014/main" id="{A20FA368-57CE-4BD3-A067-B9F14E8880B0}"/>
                </a:ext>
              </a:extLst>
            </p:cNvPr>
            <p:cNvSpPr/>
            <p:nvPr/>
          </p:nvSpPr>
          <p:spPr>
            <a:xfrm>
              <a:off x="5438386" y="4715197"/>
              <a:ext cx="9227" cy="110725"/>
            </a:xfrm>
            <a:custGeom>
              <a:avLst/>
              <a:gdLst>
                <a:gd name="connsiteX0" fmla="*/ 5016 w 9227"/>
                <a:gd name="connsiteY0" fmla="*/ 5016 h 110724"/>
                <a:gd name="connsiteX1" fmla="*/ 5016 w 9227"/>
                <a:gd name="connsiteY1" fmla="*/ 107547 h 110724"/>
                <a:gd name="connsiteX2" fmla="*/ 5016 w 9227"/>
                <a:gd name="connsiteY2" fmla="*/ 107547 h 110724"/>
                <a:gd name="connsiteX3" fmla="*/ 5016 w 9227"/>
                <a:gd name="connsiteY3" fmla="*/ 109642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47"/>
                  </a:lnTo>
                  <a:lnTo>
                    <a:pt x="5016" y="107547"/>
                  </a:lnTo>
                  <a:lnTo>
                    <a:pt x="5016" y="109642"/>
                  </a:lnTo>
                </a:path>
              </a:pathLst>
            </a:custGeom>
            <a:noFill/>
            <a:ln w="25400" cap="flat">
              <a:solidFill>
                <a:srgbClr val="B2C0EC"/>
              </a:solidFill>
              <a:prstDash val="solid"/>
              <a:miter/>
            </a:ln>
          </p:spPr>
          <p:txBody>
            <a:bodyPr rtlCol="0" anchor="ctr"/>
            <a:lstStyle/>
            <a:p>
              <a:endParaRPr lang="fr-FR"/>
            </a:p>
          </p:txBody>
        </p:sp>
        <p:sp>
          <p:nvSpPr>
            <p:cNvPr id="88" name="Freeform: Shape 2060">
              <a:extLst>
                <a:ext uri="{FF2B5EF4-FFF2-40B4-BE49-F238E27FC236}">
                  <a16:creationId xmlns:a16="http://schemas.microsoft.com/office/drawing/2014/main" id="{5350F7C2-E47E-46F7-8688-36B1F51023BE}"/>
                </a:ext>
              </a:extLst>
            </p:cNvPr>
            <p:cNvSpPr/>
            <p:nvPr/>
          </p:nvSpPr>
          <p:spPr>
            <a:xfrm>
              <a:off x="5475303" y="4715197"/>
              <a:ext cx="9227" cy="110725"/>
            </a:xfrm>
            <a:custGeom>
              <a:avLst/>
              <a:gdLst>
                <a:gd name="connsiteX0" fmla="*/ 5016 w 9227"/>
                <a:gd name="connsiteY0" fmla="*/ 5016 h 110724"/>
                <a:gd name="connsiteX1" fmla="*/ 5016 w 9227"/>
                <a:gd name="connsiteY1" fmla="*/ 107547 h 110724"/>
                <a:gd name="connsiteX2" fmla="*/ 5016 w 9227"/>
                <a:gd name="connsiteY2" fmla="*/ 107547 h 110724"/>
                <a:gd name="connsiteX3" fmla="*/ 5016 w 9227"/>
                <a:gd name="connsiteY3" fmla="*/ 109642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47"/>
                  </a:lnTo>
                  <a:lnTo>
                    <a:pt x="5016" y="107547"/>
                  </a:lnTo>
                  <a:lnTo>
                    <a:pt x="5016" y="109642"/>
                  </a:lnTo>
                </a:path>
              </a:pathLst>
            </a:custGeom>
            <a:noFill/>
            <a:ln w="25400" cap="flat">
              <a:solidFill>
                <a:srgbClr val="B2C0EC"/>
              </a:solidFill>
              <a:prstDash val="solid"/>
              <a:miter/>
            </a:ln>
          </p:spPr>
          <p:txBody>
            <a:bodyPr rtlCol="0" anchor="ctr"/>
            <a:lstStyle/>
            <a:p>
              <a:endParaRPr lang="fr-FR"/>
            </a:p>
          </p:txBody>
        </p:sp>
        <p:sp>
          <p:nvSpPr>
            <p:cNvPr id="89" name="Freeform: Shape 2061">
              <a:extLst>
                <a:ext uri="{FF2B5EF4-FFF2-40B4-BE49-F238E27FC236}">
                  <a16:creationId xmlns:a16="http://schemas.microsoft.com/office/drawing/2014/main" id="{A298E19E-7E8A-4182-89DB-7D7D5D4485FC}"/>
                </a:ext>
              </a:extLst>
            </p:cNvPr>
            <p:cNvSpPr/>
            <p:nvPr/>
          </p:nvSpPr>
          <p:spPr>
            <a:xfrm>
              <a:off x="5567573" y="4715197"/>
              <a:ext cx="9227" cy="110725"/>
            </a:xfrm>
            <a:custGeom>
              <a:avLst/>
              <a:gdLst>
                <a:gd name="connsiteX0" fmla="*/ 5016 w 9227"/>
                <a:gd name="connsiteY0" fmla="*/ 5016 h 110724"/>
                <a:gd name="connsiteX1" fmla="*/ 5016 w 9227"/>
                <a:gd name="connsiteY1" fmla="*/ 107547 h 110724"/>
                <a:gd name="connsiteX2" fmla="*/ 5016 w 9227"/>
                <a:gd name="connsiteY2" fmla="*/ 107547 h 110724"/>
                <a:gd name="connsiteX3" fmla="*/ 5016 w 9227"/>
                <a:gd name="connsiteY3" fmla="*/ 109642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47"/>
                  </a:lnTo>
                  <a:lnTo>
                    <a:pt x="5016" y="107547"/>
                  </a:lnTo>
                  <a:lnTo>
                    <a:pt x="5016" y="109642"/>
                  </a:lnTo>
                </a:path>
              </a:pathLst>
            </a:custGeom>
            <a:noFill/>
            <a:ln w="25400" cap="flat">
              <a:solidFill>
                <a:srgbClr val="B2C0EC"/>
              </a:solidFill>
              <a:prstDash val="solid"/>
              <a:miter/>
            </a:ln>
          </p:spPr>
          <p:txBody>
            <a:bodyPr rtlCol="0" anchor="ctr"/>
            <a:lstStyle/>
            <a:p>
              <a:endParaRPr lang="fr-FR"/>
            </a:p>
          </p:txBody>
        </p:sp>
        <p:sp>
          <p:nvSpPr>
            <p:cNvPr id="90" name="Freeform: Shape 2062">
              <a:extLst>
                <a:ext uri="{FF2B5EF4-FFF2-40B4-BE49-F238E27FC236}">
                  <a16:creationId xmlns:a16="http://schemas.microsoft.com/office/drawing/2014/main" id="{A58BA4BF-AAE5-479B-8E28-91D987A76775}"/>
                </a:ext>
              </a:extLst>
            </p:cNvPr>
            <p:cNvSpPr/>
            <p:nvPr/>
          </p:nvSpPr>
          <p:spPr>
            <a:xfrm>
              <a:off x="5696752" y="4770560"/>
              <a:ext cx="9227" cy="110725"/>
            </a:xfrm>
            <a:custGeom>
              <a:avLst/>
              <a:gdLst>
                <a:gd name="connsiteX0" fmla="*/ 5016 w 9227"/>
                <a:gd name="connsiteY0" fmla="*/ 5016 h 110724"/>
                <a:gd name="connsiteX1" fmla="*/ 5016 w 9227"/>
                <a:gd name="connsiteY1" fmla="*/ 107547 h 110724"/>
                <a:gd name="connsiteX2" fmla="*/ 5016 w 9227"/>
                <a:gd name="connsiteY2" fmla="*/ 107547 h 110724"/>
                <a:gd name="connsiteX3" fmla="*/ 5016 w 9227"/>
                <a:gd name="connsiteY3" fmla="*/ 109642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47"/>
                  </a:lnTo>
                  <a:lnTo>
                    <a:pt x="5016" y="107547"/>
                  </a:lnTo>
                  <a:lnTo>
                    <a:pt x="5016" y="109642"/>
                  </a:lnTo>
                </a:path>
              </a:pathLst>
            </a:custGeom>
            <a:noFill/>
            <a:ln w="25400" cap="flat">
              <a:solidFill>
                <a:srgbClr val="B2C0EC"/>
              </a:solidFill>
              <a:prstDash val="solid"/>
              <a:miter/>
            </a:ln>
          </p:spPr>
          <p:txBody>
            <a:bodyPr rtlCol="0" anchor="ctr"/>
            <a:lstStyle/>
            <a:p>
              <a:endParaRPr lang="fr-FR"/>
            </a:p>
          </p:txBody>
        </p:sp>
        <p:sp>
          <p:nvSpPr>
            <p:cNvPr id="91" name="Freeform: Shape 2063">
              <a:extLst>
                <a:ext uri="{FF2B5EF4-FFF2-40B4-BE49-F238E27FC236}">
                  <a16:creationId xmlns:a16="http://schemas.microsoft.com/office/drawing/2014/main" id="{84816F19-4F46-4686-919E-AEAE9B5ADD5D}"/>
                </a:ext>
              </a:extLst>
            </p:cNvPr>
            <p:cNvSpPr/>
            <p:nvPr/>
          </p:nvSpPr>
          <p:spPr>
            <a:xfrm>
              <a:off x="5844384" y="4844376"/>
              <a:ext cx="9227" cy="110725"/>
            </a:xfrm>
            <a:custGeom>
              <a:avLst/>
              <a:gdLst>
                <a:gd name="connsiteX0" fmla="*/ 5016 w 9227"/>
                <a:gd name="connsiteY0" fmla="*/ 5016 h 110724"/>
                <a:gd name="connsiteX1" fmla="*/ 5016 w 9227"/>
                <a:gd name="connsiteY1" fmla="*/ 107547 h 110724"/>
                <a:gd name="connsiteX2" fmla="*/ 5016 w 9227"/>
                <a:gd name="connsiteY2" fmla="*/ 107547 h 110724"/>
                <a:gd name="connsiteX3" fmla="*/ 5016 w 9227"/>
                <a:gd name="connsiteY3" fmla="*/ 109642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47"/>
                  </a:lnTo>
                  <a:lnTo>
                    <a:pt x="5016" y="107547"/>
                  </a:lnTo>
                  <a:lnTo>
                    <a:pt x="5016" y="109642"/>
                  </a:lnTo>
                </a:path>
              </a:pathLst>
            </a:custGeom>
            <a:noFill/>
            <a:ln w="25400" cap="flat">
              <a:solidFill>
                <a:srgbClr val="B2C0EC"/>
              </a:solidFill>
              <a:prstDash val="solid"/>
              <a:miter/>
            </a:ln>
          </p:spPr>
          <p:txBody>
            <a:bodyPr rtlCol="0" anchor="ctr"/>
            <a:lstStyle/>
            <a:p>
              <a:endParaRPr lang="fr-FR"/>
            </a:p>
          </p:txBody>
        </p:sp>
        <p:sp>
          <p:nvSpPr>
            <p:cNvPr id="92" name="Freeform: Shape 2064">
              <a:extLst>
                <a:ext uri="{FF2B5EF4-FFF2-40B4-BE49-F238E27FC236}">
                  <a16:creationId xmlns:a16="http://schemas.microsoft.com/office/drawing/2014/main" id="{FCD988BA-CBCC-4C59-964A-300B10A81886}"/>
                </a:ext>
              </a:extLst>
            </p:cNvPr>
            <p:cNvSpPr/>
            <p:nvPr/>
          </p:nvSpPr>
          <p:spPr>
            <a:xfrm>
              <a:off x="5918201" y="4844376"/>
              <a:ext cx="9227" cy="110725"/>
            </a:xfrm>
            <a:custGeom>
              <a:avLst/>
              <a:gdLst>
                <a:gd name="connsiteX0" fmla="*/ 5016 w 9227"/>
                <a:gd name="connsiteY0" fmla="*/ 5016 h 110724"/>
                <a:gd name="connsiteX1" fmla="*/ 5016 w 9227"/>
                <a:gd name="connsiteY1" fmla="*/ 107547 h 110724"/>
                <a:gd name="connsiteX2" fmla="*/ 5016 w 9227"/>
                <a:gd name="connsiteY2" fmla="*/ 107547 h 110724"/>
                <a:gd name="connsiteX3" fmla="*/ 5016 w 9227"/>
                <a:gd name="connsiteY3" fmla="*/ 109642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47"/>
                  </a:lnTo>
                  <a:lnTo>
                    <a:pt x="5016" y="107547"/>
                  </a:lnTo>
                  <a:lnTo>
                    <a:pt x="5016" y="109642"/>
                  </a:lnTo>
                </a:path>
              </a:pathLst>
            </a:custGeom>
            <a:noFill/>
            <a:ln w="25400" cap="flat">
              <a:solidFill>
                <a:srgbClr val="B2C0EC"/>
              </a:solidFill>
              <a:prstDash val="solid"/>
              <a:miter/>
            </a:ln>
          </p:spPr>
          <p:txBody>
            <a:bodyPr rtlCol="0" anchor="ctr"/>
            <a:lstStyle/>
            <a:p>
              <a:endParaRPr lang="fr-FR"/>
            </a:p>
          </p:txBody>
        </p:sp>
        <p:sp>
          <p:nvSpPr>
            <p:cNvPr id="93" name="Freeform: Shape 2065">
              <a:extLst>
                <a:ext uri="{FF2B5EF4-FFF2-40B4-BE49-F238E27FC236}">
                  <a16:creationId xmlns:a16="http://schemas.microsoft.com/office/drawing/2014/main" id="{FE986247-D596-41A7-BACD-909A71D719BB}"/>
                </a:ext>
              </a:extLst>
            </p:cNvPr>
            <p:cNvSpPr/>
            <p:nvPr/>
          </p:nvSpPr>
          <p:spPr>
            <a:xfrm>
              <a:off x="5992017" y="4899738"/>
              <a:ext cx="9227" cy="110725"/>
            </a:xfrm>
            <a:custGeom>
              <a:avLst/>
              <a:gdLst>
                <a:gd name="connsiteX0" fmla="*/ 5016 w 9227"/>
                <a:gd name="connsiteY0" fmla="*/ 5016 h 110724"/>
                <a:gd name="connsiteX1" fmla="*/ 5016 w 9227"/>
                <a:gd name="connsiteY1" fmla="*/ 107547 h 110724"/>
                <a:gd name="connsiteX2" fmla="*/ 5016 w 9227"/>
                <a:gd name="connsiteY2" fmla="*/ 107547 h 110724"/>
                <a:gd name="connsiteX3" fmla="*/ 5016 w 9227"/>
                <a:gd name="connsiteY3" fmla="*/ 109642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47"/>
                  </a:lnTo>
                  <a:lnTo>
                    <a:pt x="5016" y="107547"/>
                  </a:lnTo>
                  <a:lnTo>
                    <a:pt x="5016" y="109642"/>
                  </a:lnTo>
                </a:path>
              </a:pathLst>
            </a:custGeom>
            <a:noFill/>
            <a:ln w="25400" cap="flat">
              <a:solidFill>
                <a:srgbClr val="B2C0EC"/>
              </a:solidFill>
              <a:prstDash val="solid"/>
              <a:miter/>
            </a:ln>
          </p:spPr>
          <p:txBody>
            <a:bodyPr rtlCol="0" anchor="ctr"/>
            <a:lstStyle/>
            <a:p>
              <a:endParaRPr lang="fr-FR"/>
            </a:p>
          </p:txBody>
        </p:sp>
        <p:sp>
          <p:nvSpPr>
            <p:cNvPr id="94" name="Freeform: Shape 2066">
              <a:extLst>
                <a:ext uri="{FF2B5EF4-FFF2-40B4-BE49-F238E27FC236}">
                  <a16:creationId xmlns:a16="http://schemas.microsoft.com/office/drawing/2014/main" id="{A93B9E4F-18FE-4B11-AFBF-0AA9CEFEB6A2}"/>
                </a:ext>
              </a:extLst>
            </p:cNvPr>
            <p:cNvSpPr/>
            <p:nvPr/>
          </p:nvSpPr>
          <p:spPr>
            <a:xfrm>
              <a:off x="6139650" y="4899738"/>
              <a:ext cx="9227" cy="110725"/>
            </a:xfrm>
            <a:custGeom>
              <a:avLst/>
              <a:gdLst>
                <a:gd name="connsiteX0" fmla="*/ 5016 w 9227"/>
                <a:gd name="connsiteY0" fmla="*/ 5016 h 110724"/>
                <a:gd name="connsiteX1" fmla="*/ 5016 w 9227"/>
                <a:gd name="connsiteY1" fmla="*/ 107547 h 110724"/>
                <a:gd name="connsiteX2" fmla="*/ 5016 w 9227"/>
                <a:gd name="connsiteY2" fmla="*/ 107547 h 110724"/>
                <a:gd name="connsiteX3" fmla="*/ 5016 w 9227"/>
                <a:gd name="connsiteY3" fmla="*/ 109642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47"/>
                  </a:lnTo>
                  <a:lnTo>
                    <a:pt x="5016" y="107547"/>
                  </a:lnTo>
                  <a:lnTo>
                    <a:pt x="5016" y="109642"/>
                  </a:lnTo>
                </a:path>
              </a:pathLst>
            </a:custGeom>
            <a:noFill/>
            <a:ln w="25400" cap="flat">
              <a:solidFill>
                <a:srgbClr val="B2C0EC"/>
              </a:solidFill>
              <a:prstDash val="solid"/>
              <a:miter/>
            </a:ln>
          </p:spPr>
          <p:txBody>
            <a:bodyPr rtlCol="0" anchor="ctr"/>
            <a:lstStyle/>
            <a:p>
              <a:endParaRPr lang="fr-FR"/>
            </a:p>
          </p:txBody>
        </p:sp>
        <p:sp>
          <p:nvSpPr>
            <p:cNvPr id="95" name="Freeform: Shape 2067">
              <a:extLst>
                <a:ext uri="{FF2B5EF4-FFF2-40B4-BE49-F238E27FC236}">
                  <a16:creationId xmlns:a16="http://schemas.microsoft.com/office/drawing/2014/main" id="{1EC6046A-A007-4240-959C-25BBC6D81286}"/>
                </a:ext>
              </a:extLst>
            </p:cNvPr>
            <p:cNvSpPr/>
            <p:nvPr/>
          </p:nvSpPr>
          <p:spPr>
            <a:xfrm>
              <a:off x="6361099" y="4936647"/>
              <a:ext cx="9227" cy="110725"/>
            </a:xfrm>
            <a:custGeom>
              <a:avLst/>
              <a:gdLst>
                <a:gd name="connsiteX0" fmla="*/ 5016 w 9227"/>
                <a:gd name="connsiteY0" fmla="*/ 5016 h 110724"/>
                <a:gd name="connsiteX1" fmla="*/ 5016 w 9227"/>
                <a:gd name="connsiteY1" fmla="*/ 107547 h 110724"/>
                <a:gd name="connsiteX2" fmla="*/ 5016 w 9227"/>
                <a:gd name="connsiteY2" fmla="*/ 107547 h 110724"/>
                <a:gd name="connsiteX3" fmla="*/ 5016 w 9227"/>
                <a:gd name="connsiteY3" fmla="*/ 109642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47"/>
                  </a:lnTo>
                  <a:lnTo>
                    <a:pt x="5016" y="107547"/>
                  </a:lnTo>
                  <a:lnTo>
                    <a:pt x="5016" y="109642"/>
                  </a:lnTo>
                </a:path>
              </a:pathLst>
            </a:custGeom>
            <a:noFill/>
            <a:ln w="25400" cap="flat">
              <a:solidFill>
                <a:srgbClr val="B2C0EC"/>
              </a:solidFill>
              <a:prstDash val="solid"/>
              <a:miter/>
            </a:ln>
          </p:spPr>
          <p:txBody>
            <a:bodyPr rtlCol="0" anchor="ctr"/>
            <a:lstStyle/>
            <a:p>
              <a:endParaRPr lang="fr-FR"/>
            </a:p>
          </p:txBody>
        </p:sp>
        <p:sp>
          <p:nvSpPr>
            <p:cNvPr id="96" name="Freeform: Shape 2068">
              <a:extLst>
                <a:ext uri="{FF2B5EF4-FFF2-40B4-BE49-F238E27FC236}">
                  <a16:creationId xmlns:a16="http://schemas.microsoft.com/office/drawing/2014/main" id="{14628B8D-970E-465E-90CC-0120EBA8106C}"/>
                </a:ext>
              </a:extLst>
            </p:cNvPr>
            <p:cNvSpPr/>
            <p:nvPr/>
          </p:nvSpPr>
          <p:spPr>
            <a:xfrm>
              <a:off x="6490277" y="4918192"/>
              <a:ext cx="9227" cy="110725"/>
            </a:xfrm>
            <a:custGeom>
              <a:avLst/>
              <a:gdLst>
                <a:gd name="connsiteX0" fmla="*/ 5016 w 9227"/>
                <a:gd name="connsiteY0" fmla="*/ 5016 h 110724"/>
                <a:gd name="connsiteX1" fmla="*/ 5016 w 9227"/>
                <a:gd name="connsiteY1" fmla="*/ 107547 h 110724"/>
                <a:gd name="connsiteX2" fmla="*/ 5016 w 9227"/>
                <a:gd name="connsiteY2" fmla="*/ 107547 h 110724"/>
                <a:gd name="connsiteX3" fmla="*/ 5016 w 9227"/>
                <a:gd name="connsiteY3" fmla="*/ 109642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47"/>
                  </a:lnTo>
                  <a:lnTo>
                    <a:pt x="5016" y="107547"/>
                  </a:lnTo>
                  <a:lnTo>
                    <a:pt x="5016" y="109642"/>
                  </a:lnTo>
                </a:path>
              </a:pathLst>
            </a:custGeom>
            <a:noFill/>
            <a:ln w="25400" cap="flat">
              <a:solidFill>
                <a:srgbClr val="B2C0EC"/>
              </a:solidFill>
              <a:prstDash val="solid"/>
              <a:miter/>
            </a:ln>
          </p:spPr>
          <p:txBody>
            <a:bodyPr rtlCol="0" anchor="ctr"/>
            <a:lstStyle/>
            <a:p>
              <a:endParaRPr lang="fr-FR"/>
            </a:p>
          </p:txBody>
        </p:sp>
        <p:sp>
          <p:nvSpPr>
            <p:cNvPr id="97" name="Freeform: Shape 2069">
              <a:extLst>
                <a:ext uri="{FF2B5EF4-FFF2-40B4-BE49-F238E27FC236}">
                  <a16:creationId xmlns:a16="http://schemas.microsoft.com/office/drawing/2014/main" id="{E70B4545-CACF-4417-9E0B-7C74FC36B6EB}"/>
                </a:ext>
              </a:extLst>
            </p:cNvPr>
            <p:cNvSpPr/>
            <p:nvPr/>
          </p:nvSpPr>
          <p:spPr>
            <a:xfrm>
              <a:off x="6490277" y="4973555"/>
              <a:ext cx="9227" cy="110725"/>
            </a:xfrm>
            <a:custGeom>
              <a:avLst/>
              <a:gdLst>
                <a:gd name="connsiteX0" fmla="*/ 5016 w 9227"/>
                <a:gd name="connsiteY0" fmla="*/ 5016 h 110724"/>
                <a:gd name="connsiteX1" fmla="*/ 5016 w 9227"/>
                <a:gd name="connsiteY1" fmla="*/ 107547 h 110724"/>
                <a:gd name="connsiteX2" fmla="*/ 5016 w 9227"/>
                <a:gd name="connsiteY2" fmla="*/ 107547 h 110724"/>
                <a:gd name="connsiteX3" fmla="*/ 5016 w 9227"/>
                <a:gd name="connsiteY3" fmla="*/ 109642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47"/>
                  </a:lnTo>
                  <a:lnTo>
                    <a:pt x="5016" y="107547"/>
                  </a:lnTo>
                  <a:lnTo>
                    <a:pt x="5016" y="109642"/>
                  </a:lnTo>
                </a:path>
              </a:pathLst>
            </a:custGeom>
            <a:noFill/>
            <a:ln w="25400" cap="flat">
              <a:solidFill>
                <a:srgbClr val="B2C0EC"/>
              </a:solidFill>
              <a:prstDash val="solid"/>
              <a:miter/>
            </a:ln>
          </p:spPr>
          <p:txBody>
            <a:bodyPr rtlCol="0" anchor="ctr"/>
            <a:lstStyle/>
            <a:p>
              <a:endParaRPr lang="fr-FR"/>
            </a:p>
          </p:txBody>
        </p:sp>
        <p:sp>
          <p:nvSpPr>
            <p:cNvPr id="98" name="Freeform: Shape 2070">
              <a:extLst>
                <a:ext uri="{FF2B5EF4-FFF2-40B4-BE49-F238E27FC236}">
                  <a16:creationId xmlns:a16="http://schemas.microsoft.com/office/drawing/2014/main" id="{E3F9C4A8-BD15-4C8A-A0AB-A7411C62360A}"/>
                </a:ext>
              </a:extLst>
            </p:cNvPr>
            <p:cNvSpPr/>
            <p:nvPr/>
          </p:nvSpPr>
          <p:spPr>
            <a:xfrm>
              <a:off x="6988547" y="5047371"/>
              <a:ext cx="9227" cy="110725"/>
            </a:xfrm>
            <a:custGeom>
              <a:avLst/>
              <a:gdLst>
                <a:gd name="connsiteX0" fmla="*/ 5016 w 9227"/>
                <a:gd name="connsiteY0" fmla="*/ 5016 h 110724"/>
                <a:gd name="connsiteX1" fmla="*/ 5016 w 9227"/>
                <a:gd name="connsiteY1" fmla="*/ 107547 h 110724"/>
                <a:gd name="connsiteX2" fmla="*/ 5016 w 9227"/>
                <a:gd name="connsiteY2" fmla="*/ 107547 h 110724"/>
                <a:gd name="connsiteX3" fmla="*/ 5016 w 9227"/>
                <a:gd name="connsiteY3" fmla="*/ 109642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47"/>
                  </a:lnTo>
                  <a:lnTo>
                    <a:pt x="5016" y="107547"/>
                  </a:lnTo>
                  <a:lnTo>
                    <a:pt x="5016" y="109642"/>
                  </a:lnTo>
                </a:path>
              </a:pathLst>
            </a:custGeom>
            <a:noFill/>
            <a:ln w="25400" cap="flat">
              <a:solidFill>
                <a:srgbClr val="B2C0EC"/>
              </a:solidFill>
              <a:prstDash val="solid"/>
              <a:miter/>
            </a:ln>
          </p:spPr>
          <p:txBody>
            <a:bodyPr rtlCol="0" anchor="ctr"/>
            <a:lstStyle/>
            <a:p>
              <a:endParaRPr lang="fr-FR"/>
            </a:p>
          </p:txBody>
        </p:sp>
        <p:sp>
          <p:nvSpPr>
            <p:cNvPr id="99" name="Freeform: Shape 2071">
              <a:extLst>
                <a:ext uri="{FF2B5EF4-FFF2-40B4-BE49-F238E27FC236}">
                  <a16:creationId xmlns:a16="http://schemas.microsoft.com/office/drawing/2014/main" id="{0E3F558F-C334-4F5C-92A8-74AA0EF29E2B}"/>
                </a:ext>
              </a:extLst>
            </p:cNvPr>
            <p:cNvSpPr/>
            <p:nvPr/>
          </p:nvSpPr>
          <p:spPr>
            <a:xfrm>
              <a:off x="7099272" y="5047371"/>
              <a:ext cx="9227" cy="110725"/>
            </a:xfrm>
            <a:custGeom>
              <a:avLst/>
              <a:gdLst>
                <a:gd name="connsiteX0" fmla="*/ 5016 w 9227"/>
                <a:gd name="connsiteY0" fmla="*/ 5016 h 110724"/>
                <a:gd name="connsiteX1" fmla="*/ 5016 w 9227"/>
                <a:gd name="connsiteY1" fmla="*/ 107547 h 110724"/>
                <a:gd name="connsiteX2" fmla="*/ 5016 w 9227"/>
                <a:gd name="connsiteY2" fmla="*/ 107547 h 110724"/>
                <a:gd name="connsiteX3" fmla="*/ 5016 w 9227"/>
                <a:gd name="connsiteY3" fmla="*/ 109642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47"/>
                  </a:lnTo>
                  <a:lnTo>
                    <a:pt x="5016" y="107547"/>
                  </a:lnTo>
                  <a:lnTo>
                    <a:pt x="5016" y="109642"/>
                  </a:lnTo>
                </a:path>
              </a:pathLst>
            </a:custGeom>
            <a:noFill/>
            <a:ln w="25400" cap="flat">
              <a:solidFill>
                <a:srgbClr val="B2C0EC"/>
              </a:solidFill>
              <a:prstDash val="solid"/>
              <a:miter/>
            </a:ln>
          </p:spPr>
          <p:txBody>
            <a:bodyPr rtlCol="0" anchor="ctr"/>
            <a:lstStyle/>
            <a:p>
              <a:endParaRPr lang="fr-FR"/>
            </a:p>
          </p:txBody>
        </p:sp>
        <p:sp>
          <p:nvSpPr>
            <p:cNvPr id="100" name="Freeform: Shape 2072">
              <a:extLst>
                <a:ext uri="{FF2B5EF4-FFF2-40B4-BE49-F238E27FC236}">
                  <a16:creationId xmlns:a16="http://schemas.microsoft.com/office/drawing/2014/main" id="{D14248FC-6D17-4239-ACD3-01D9948867BD}"/>
                </a:ext>
              </a:extLst>
            </p:cNvPr>
            <p:cNvSpPr/>
            <p:nvPr/>
          </p:nvSpPr>
          <p:spPr>
            <a:xfrm>
              <a:off x="7136180" y="5047371"/>
              <a:ext cx="9227" cy="110725"/>
            </a:xfrm>
            <a:custGeom>
              <a:avLst/>
              <a:gdLst>
                <a:gd name="connsiteX0" fmla="*/ 5016 w 9227"/>
                <a:gd name="connsiteY0" fmla="*/ 5016 h 110724"/>
                <a:gd name="connsiteX1" fmla="*/ 5016 w 9227"/>
                <a:gd name="connsiteY1" fmla="*/ 107547 h 110724"/>
                <a:gd name="connsiteX2" fmla="*/ 5016 w 9227"/>
                <a:gd name="connsiteY2" fmla="*/ 107547 h 110724"/>
                <a:gd name="connsiteX3" fmla="*/ 5016 w 9227"/>
                <a:gd name="connsiteY3" fmla="*/ 109642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47"/>
                  </a:lnTo>
                  <a:lnTo>
                    <a:pt x="5016" y="107547"/>
                  </a:lnTo>
                  <a:lnTo>
                    <a:pt x="5016" y="109642"/>
                  </a:lnTo>
                </a:path>
              </a:pathLst>
            </a:custGeom>
            <a:noFill/>
            <a:ln w="25400" cap="flat">
              <a:solidFill>
                <a:srgbClr val="B2C0EC"/>
              </a:solidFill>
              <a:prstDash val="solid"/>
              <a:miter/>
            </a:ln>
          </p:spPr>
          <p:txBody>
            <a:bodyPr rtlCol="0" anchor="ctr"/>
            <a:lstStyle/>
            <a:p>
              <a:endParaRPr lang="fr-FR"/>
            </a:p>
          </p:txBody>
        </p:sp>
        <p:sp>
          <p:nvSpPr>
            <p:cNvPr id="101" name="Freeform: Shape 2073">
              <a:extLst>
                <a:ext uri="{FF2B5EF4-FFF2-40B4-BE49-F238E27FC236}">
                  <a16:creationId xmlns:a16="http://schemas.microsoft.com/office/drawing/2014/main" id="{8238EFA6-D082-40F5-BC87-3FC2290786AE}"/>
                </a:ext>
              </a:extLst>
            </p:cNvPr>
            <p:cNvSpPr/>
            <p:nvPr/>
          </p:nvSpPr>
          <p:spPr>
            <a:xfrm>
              <a:off x="7173088" y="5047371"/>
              <a:ext cx="9227" cy="110725"/>
            </a:xfrm>
            <a:custGeom>
              <a:avLst/>
              <a:gdLst>
                <a:gd name="connsiteX0" fmla="*/ 5016 w 9227"/>
                <a:gd name="connsiteY0" fmla="*/ 5016 h 110724"/>
                <a:gd name="connsiteX1" fmla="*/ 5016 w 9227"/>
                <a:gd name="connsiteY1" fmla="*/ 107547 h 110724"/>
                <a:gd name="connsiteX2" fmla="*/ 5016 w 9227"/>
                <a:gd name="connsiteY2" fmla="*/ 107547 h 110724"/>
                <a:gd name="connsiteX3" fmla="*/ 5016 w 9227"/>
                <a:gd name="connsiteY3" fmla="*/ 109642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47"/>
                  </a:lnTo>
                  <a:lnTo>
                    <a:pt x="5016" y="107547"/>
                  </a:lnTo>
                  <a:lnTo>
                    <a:pt x="5016" y="109642"/>
                  </a:lnTo>
                </a:path>
              </a:pathLst>
            </a:custGeom>
            <a:noFill/>
            <a:ln w="25400" cap="flat">
              <a:solidFill>
                <a:srgbClr val="B2C0EC"/>
              </a:solidFill>
              <a:prstDash val="solid"/>
              <a:miter/>
            </a:ln>
          </p:spPr>
          <p:txBody>
            <a:bodyPr rtlCol="0" anchor="ctr"/>
            <a:lstStyle/>
            <a:p>
              <a:endParaRPr lang="fr-FR"/>
            </a:p>
          </p:txBody>
        </p:sp>
        <p:sp>
          <p:nvSpPr>
            <p:cNvPr id="102" name="Freeform: Shape 2074">
              <a:extLst>
                <a:ext uri="{FF2B5EF4-FFF2-40B4-BE49-F238E27FC236}">
                  <a16:creationId xmlns:a16="http://schemas.microsoft.com/office/drawing/2014/main" id="{FFA6F1BB-B41F-4732-BE38-4D758397EB79}"/>
                </a:ext>
              </a:extLst>
            </p:cNvPr>
            <p:cNvSpPr/>
            <p:nvPr/>
          </p:nvSpPr>
          <p:spPr>
            <a:xfrm>
              <a:off x="7302267" y="5102743"/>
              <a:ext cx="9227" cy="110725"/>
            </a:xfrm>
            <a:custGeom>
              <a:avLst/>
              <a:gdLst>
                <a:gd name="connsiteX0" fmla="*/ 5016 w 9227"/>
                <a:gd name="connsiteY0" fmla="*/ 5016 h 110724"/>
                <a:gd name="connsiteX1" fmla="*/ 5016 w 9227"/>
                <a:gd name="connsiteY1" fmla="*/ 107538 h 110724"/>
                <a:gd name="connsiteX2" fmla="*/ 5016 w 9227"/>
                <a:gd name="connsiteY2" fmla="*/ 107538 h 110724"/>
                <a:gd name="connsiteX3" fmla="*/ 5016 w 9227"/>
                <a:gd name="connsiteY3" fmla="*/ 109633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38"/>
                  </a:lnTo>
                  <a:lnTo>
                    <a:pt x="5016" y="107538"/>
                  </a:lnTo>
                  <a:lnTo>
                    <a:pt x="5016" y="109633"/>
                  </a:lnTo>
                </a:path>
              </a:pathLst>
            </a:custGeom>
            <a:noFill/>
            <a:ln w="25400" cap="flat">
              <a:solidFill>
                <a:srgbClr val="B2C0EC"/>
              </a:solidFill>
              <a:prstDash val="solid"/>
              <a:miter/>
            </a:ln>
          </p:spPr>
          <p:txBody>
            <a:bodyPr rtlCol="0" anchor="ctr"/>
            <a:lstStyle/>
            <a:p>
              <a:endParaRPr lang="fr-FR"/>
            </a:p>
          </p:txBody>
        </p:sp>
        <p:sp>
          <p:nvSpPr>
            <p:cNvPr id="103" name="Freeform: Shape 2075">
              <a:extLst>
                <a:ext uri="{FF2B5EF4-FFF2-40B4-BE49-F238E27FC236}">
                  <a16:creationId xmlns:a16="http://schemas.microsoft.com/office/drawing/2014/main" id="{6C1935A6-0650-4425-81E5-CE02D506AC8D}"/>
                </a:ext>
              </a:extLst>
            </p:cNvPr>
            <p:cNvSpPr/>
            <p:nvPr/>
          </p:nvSpPr>
          <p:spPr>
            <a:xfrm>
              <a:off x="7449900" y="5102743"/>
              <a:ext cx="9227" cy="110725"/>
            </a:xfrm>
            <a:custGeom>
              <a:avLst/>
              <a:gdLst>
                <a:gd name="connsiteX0" fmla="*/ 5016 w 9227"/>
                <a:gd name="connsiteY0" fmla="*/ 5016 h 110724"/>
                <a:gd name="connsiteX1" fmla="*/ 5016 w 9227"/>
                <a:gd name="connsiteY1" fmla="*/ 107538 h 110724"/>
                <a:gd name="connsiteX2" fmla="*/ 5016 w 9227"/>
                <a:gd name="connsiteY2" fmla="*/ 107538 h 110724"/>
                <a:gd name="connsiteX3" fmla="*/ 5016 w 9227"/>
                <a:gd name="connsiteY3" fmla="*/ 109633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38"/>
                  </a:lnTo>
                  <a:lnTo>
                    <a:pt x="5016" y="107538"/>
                  </a:lnTo>
                  <a:lnTo>
                    <a:pt x="5016" y="109633"/>
                  </a:lnTo>
                </a:path>
              </a:pathLst>
            </a:custGeom>
            <a:noFill/>
            <a:ln w="25400" cap="flat">
              <a:solidFill>
                <a:srgbClr val="B2C0EC"/>
              </a:solidFill>
              <a:prstDash val="solid"/>
              <a:miter/>
            </a:ln>
          </p:spPr>
          <p:txBody>
            <a:bodyPr rtlCol="0" anchor="ctr"/>
            <a:lstStyle/>
            <a:p>
              <a:endParaRPr lang="fr-FR"/>
            </a:p>
          </p:txBody>
        </p:sp>
        <p:sp>
          <p:nvSpPr>
            <p:cNvPr id="104" name="Freeform: Shape 2076">
              <a:extLst>
                <a:ext uri="{FF2B5EF4-FFF2-40B4-BE49-F238E27FC236}">
                  <a16:creationId xmlns:a16="http://schemas.microsoft.com/office/drawing/2014/main" id="{FD98BD92-FE96-4D6D-92BF-31A01BF84263}"/>
                </a:ext>
              </a:extLst>
            </p:cNvPr>
            <p:cNvSpPr/>
            <p:nvPr/>
          </p:nvSpPr>
          <p:spPr>
            <a:xfrm>
              <a:off x="7652895" y="5213467"/>
              <a:ext cx="9227" cy="110725"/>
            </a:xfrm>
            <a:custGeom>
              <a:avLst/>
              <a:gdLst>
                <a:gd name="connsiteX0" fmla="*/ 5016 w 9227"/>
                <a:gd name="connsiteY0" fmla="*/ 5016 h 110724"/>
                <a:gd name="connsiteX1" fmla="*/ 5016 w 9227"/>
                <a:gd name="connsiteY1" fmla="*/ 107538 h 110724"/>
                <a:gd name="connsiteX2" fmla="*/ 5016 w 9227"/>
                <a:gd name="connsiteY2" fmla="*/ 107538 h 110724"/>
                <a:gd name="connsiteX3" fmla="*/ 5016 w 9227"/>
                <a:gd name="connsiteY3" fmla="*/ 109633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38"/>
                  </a:lnTo>
                  <a:lnTo>
                    <a:pt x="5016" y="107538"/>
                  </a:lnTo>
                  <a:lnTo>
                    <a:pt x="5016" y="109633"/>
                  </a:lnTo>
                </a:path>
              </a:pathLst>
            </a:custGeom>
            <a:noFill/>
            <a:ln w="25400" cap="flat">
              <a:solidFill>
                <a:srgbClr val="B2C0EC"/>
              </a:solidFill>
              <a:prstDash val="solid"/>
              <a:miter/>
            </a:ln>
          </p:spPr>
          <p:txBody>
            <a:bodyPr rtlCol="0" anchor="ctr"/>
            <a:lstStyle/>
            <a:p>
              <a:endParaRPr lang="fr-FR"/>
            </a:p>
          </p:txBody>
        </p:sp>
        <p:sp>
          <p:nvSpPr>
            <p:cNvPr id="105" name="Freeform: Shape 2077">
              <a:extLst>
                <a:ext uri="{FF2B5EF4-FFF2-40B4-BE49-F238E27FC236}">
                  <a16:creationId xmlns:a16="http://schemas.microsoft.com/office/drawing/2014/main" id="{507FF9CF-2E94-4903-8814-D88BF33DDAA8}"/>
                </a:ext>
              </a:extLst>
            </p:cNvPr>
            <p:cNvSpPr/>
            <p:nvPr/>
          </p:nvSpPr>
          <p:spPr>
            <a:xfrm>
              <a:off x="7800527" y="5213467"/>
              <a:ext cx="9227" cy="110725"/>
            </a:xfrm>
            <a:custGeom>
              <a:avLst/>
              <a:gdLst>
                <a:gd name="connsiteX0" fmla="*/ 5016 w 9227"/>
                <a:gd name="connsiteY0" fmla="*/ 5016 h 110724"/>
                <a:gd name="connsiteX1" fmla="*/ 5016 w 9227"/>
                <a:gd name="connsiteY1" fmla="*/ 107538 h 110724"/>
                <a:gd name="connsiteX2" fmla="*/ 5016 w 9227"/>
                <a:gd name="connsiteY2" fmla="*/ 107538 h 110724"/>
                <a:gd name="connsiteX3" fmla="*/ 5016 w 9227"/>
                <a:gd name="connsiteY3" fmla="*/ 109633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38"/>
                  </a:lnTo>
                  <a:lnTo>
                    <a:pt x="5016" y="107538"/>
                  </a:lnTo>
                  <a:lnTo>
                    <a:pt x="5016" y="109633"/>
                  </a:lnTo>
                </a:path>
              </a:pathLst>
            </a:custGeom>
            <a:noFill/>
            <a:ln w="25400" cap="flat">
              <a:solidFill>
                <a:srgbClr val="B2C0EC"/>
              </a:solidFill>
              <a:prstDash val="solid"/>
              <a:miter/>
            </a:ln>
          </p:spPr>
          <p:txBody>
            <a:bodyPr rtlCol="0" anchor="ctr"/>
            <a:lstStyle/>
            <a:p>
              <a:endParaRPr lang="fr-FR"/>
            </a:p>
          </p:txBody>
        </p:sp>
        <p:sp>
          <p:nvSpPr>
            <p:cNvPr id="106" name="Freeform: Shape 2078">
              <a:extLst>
                <a:ext uri="{FF2B5EF4-FFF2-40B4-BE49-F238E27FC236}">
                  <a16:creationId xmlns:a16="http://schemas.microsoft.com/office/drawing/2014/main" id="{1F391576-0732-4171-8AC6-E297800A3620}"/>
                </a:ext>
              </a:extLst>
            </p:cNvPr>
            <p:cNvSpPr/>
            <p:nvPr/>
          </p:nvSpPr>
          <p:spPr>
            <a:xfrm>
              <a:off x="8077339" y="5213467"/>
              <a:ext cx="9227" cy="110725"/>
            </a:xfrm>
            <a:custGeom>
              <a:avLst/>
              <a:gdLst>
                <a:gd name="connsiteX0" fmla="*/ 5016 w 9227"/>
                <a:gd name="connsiteY0" fmla="*/ 5016 h 110724"/>
                <a:gd name="connsiteX1" fmla="*/ 5016 w 9227"/>
                <a:gd name="connsiteY1" fmla="*/ 107538 h 110724"/>
                <a:gd name="connsiteX2" fmla="*/ 5016 w 9227"/>
                <a:gd name="connsiteY2" fmla="*/ 107538 h 110724"/>
                <a:gd name="connsiteX3" fmla="*/ 5016 w 9227"/>
                <a:gd name="connsiteY3" fmla="*/ 109633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38"/>
                  </a:lnTo>
                  <a:lnTo>
                    <a:pt x="5016" y="107538"/>
                  </a:lnTo>
                  <a:lnTo>
                    <a:pt x="5016" y="109633"/>
                  </a:lnTo>
                </a:path>
              </a:pathLst>
            </a:custGeom>
            <a:noFill/>
            <a:ln w="25400" cap="flat">
              <a:solidFill>
                <a:srgbClr val="B2C0EC"/>
              </a:solidFill>
              <a:prstDash val="solid"/>
              <a:miter/>
            </a:ln>
          </p:spPr>
          <p:txBody>
            <a:bodyPr rtlCol="0" anchor="ctr"/>
            <a:lstStyle/>
            <a:p>
              <a:endParaRPr lang="fr-FR"/>
            </a:p>
          </p:txBody>
        </p:sp>
        <p:sp>
          <p:nvSpPr>
            <p:cNvPr id="107" name="Freeform: Shape 66">
              <a:extLst>
                <a:ext uri="{FF2B5EF4-FFF2-40B4-BE49-F238E27FC236}">
                  <a16:creationId xmlns:a16="http://schemas.microsoft.com/office/drawing/2014/main" id="{BD5C89D8-6146-49C4-9FC6-42BC44888FAC}"/>
                </a:ext>
              </a:extLst>
            </p:cNvPr>
            <p:cNvSpPr/>
            <p:nvPr/>
          </p:nvSpPr>
          <p:spPr>
            <a:xfrm>
              <a:off x="8797057" y="5213467"/>
              <a:ext cx="9227" cy="110725"/>
            </a:xfrm>
            <a:custGeom>
              <a:avLst/>
              <a:gdLst>
                <a:gd name="connsiteX0" fmla="*/ 5016 w 9227"/>
                <a:gd name="connsiteY0" fmla="*/ 5016 h 110724"/>
                <a:gd name="connsiteX1" fmla="*/ 5016 w 9227"/>
                <a:gd name="connsiteY1" fmla="*/ 107538 h 110724"/>
                <a:gd name="connsiteX2" fmla="*/ 5016 w 9227"/>
                <a:gd name="connsiteY2" fmla="*/ 107538 h 110724"/>
                <a:gd name="connsiteX3" fmla="*/ 5016 w 9227"/>
                <a:gd name="connsiteY3" fmla="*/ 109633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38"/>
                  </a:lnTo>
                  <a:lnTo>
                    <a:pt x="5016" y="107538"/>
                  </a:lnTo>
                  <a:lnTo>
                    <a:pt x="5016" y="109633"/>
                  </a:lnTo>
                </a:path>
              </a:pathLst>
            </a:custGeom>
            <a:noFill/>
            <a:ln w="25400" cap="flat">
              <a:solidFill>
                <a:srgbClr val="B2C0EC"/>
              </a:solidFill>
              <a:prstDash val="solid"/>
              <a:miter/>
            </a:ln>
          </p:spPr>
          <p:txBody>
            <a:bodyPr rtlCol="0" anchor="ctr"/>
            <a:lstStyle/>
            <a:p>
              <a:endParaRPr lang="fr-FR"/>
            </a:p>
          </p:txBody>
        </p:sp>
        <p:sp>
          <p:nvSpPr>
            <p:cNvPr id="108" name="Freeform: Shape 68">
              <a:extLst>
                <a:ext uri="{FF2B5EF4-FFF2-40B4-BE49-F238E27FC236}">
                  <a16:creationId xmlns:a16="http://schemas.microsoft.com/office/drawing/2014/main" id="{DAD5E499-41F5-4C1C-96FC-38BE73958A4A}"/>
                </a:ext>
              </a:extLst>
            </p:cNvPr>
            <p:cNvSpPr/>
            <p:nvPr/>
          </p:nvSpPr>
          <p:spPr>
            <a:xfrm>
              <a:off x="9129230" y="5213467"/>
              <a:ext cx="9227" cy="110725"/>
            </a:xfrm>
            <a:custGeom>
              <a:avLst/>
              <a:gdLst>
                <a:gd name="connsiteX0" fmla="*/ 5016 w 9227"/>
                <a:gd name="connsiteY0" fmla="*/ 5016 h 110724"/>
                <a:gd name="connsiteX1" fmla="*/ 5016 w 9227"/>
                <a:gd name="connsiteY1" fmla="*/ 107538 h 110724"/>
                <a:gd name="connsiteX2" fmla="*/ 5016 w 9227"/>
                <a:gd name="connsiteY2" fmla="*/ 107538 h 110724"/>
                <a:gd name="connsiteX3" fmla="*/ 5016 w 9227"/>
                <a:gd name="connsiteY3" fmla="*/ 109633 h 110724"/>
              </a:gdLst>
              <a:ahLst/>
              <a:cxnLst>
                <a:cxn ang="0">
                  <a:pos x="connsiteX0" y="connsiteY0"/>
                </a:cxn>
                <a:cxn ang="0">
                  <a:pos x="connsiteX1" y="connsiteY1"/>
                </a:cxn>
                <a:cxn ang="0">
                  <a:pos x="connsiteX2" y="connsiteY2"/>
                </a:cxn>
                <a:cxn ang="0">
                  <a:pos x="connsiteX3" y="connsiteY3"/>
                </a:cxn>
              </a:cxnLst>
              <a:rect l="l" t="t" r="r" b="b"/>
              <a:pathLst>
                <a:path w="9227" h="110724">
                  <a:moveTo>
                    <a:pt x="5016" y="5016"/>
                  </a:moveTo>
                  <a:lnTo>
                    <a:pt x="5016" y="107538"/>
                  </a:lnTo>
                  <a:lnTo>
                    <a:pt x="5016" y="107538"/>
                  </a:lnTo>
                  <a:lnTo>
                    <a:pt x="5016" y="109633"/>
                  </a:lnTo>
                </a:path>
              </a:pathLst>
            </a:custGeom>
            <a:noFill/>
            <a:ln w="25400" cap="flat">
              <a:solidFill>
                <a:srgbClr val="B2C0EC"/>
              </a:solidFill>
              <a:prstDash val="solid"/>
              <a:miter/>
            </a:ln>
          </p:spPr>
          <p:txBody>
            <a:bodyPr rtlCol="0" anchor="ctr"/>
            <a:lstStyle/>
            <a:p>
              <a:endParaRPr lang="fr-FR"/>
            </a:p>
          </p:txBody>
        </p:sp>
      </p:grpSp>
      <p:grpSp>
        <p:nvGrpSpPr>
          <p:cNvPr id="109" name="Graphic 71">
            <a:extLst>
              <a:ext uri="{FF2B5EF4-FFF2-40B4-BE49-F238E27FC236}">
                <a16:creationId xmlns:a16="http://schemas.microsoft.com/office/drawing/2014/main" id="{AA7CE52F-C670-4F1A-A90C-5054AE4E95DF}"/>
              </a:ext>
            </a:extLst>
          </p:cNvPr>
          <p:cNvGrpSpPr/>
          <p:nvPr/>
        </p:nvGrpSpPr>
        <p:grpSpPr>
          <a:xfrm>
            <a:off x="1569754" y="2285403"/>
            <a:ext cx="5563951" cy="2334387"/>
            <a:chOff x="204787" y="1619250"/>
            <a:chExt cx="8734425" cy="3619500"/>
          </a:xfrm>
        </p:grpSpPr>
        <p:sp>
          <p:nvSpPr>
            <p:cNvPr id="110" name="Freeform: Shape 73">
              <a:extLst>
                <a:ext uri="{FF2B5EF4-FFF2-40B4-BE49-F238E27FC236}">
                  <a16:creationId xmlns:a16="http://schemas.microsoft.com/office/drawing/2014/main" id="{31BF38EC-5A4A-4700-B201-401F475FCC19}"/>
                </a:ext>
              </a:extLst>
            </p:cNvPr>
            <p:cNvSpPr/>
            <p:nvPr/>
          </p:nvSpPr>
          <p:spPr>
            <a:xfrm>
              <a:off x="5344808" y="4429466"/>
              <a:ext cx="9525" cy="114300"/>
            </a:xfrm>
            <a:custGeom>
              <a:avLst/>
              <a:gdLst>
                <a:gd name="connsiteX0" fmla="*/ 5346 w 9525"/>
                <a:gd name="connsiteY0" fmla="*/ 5346 h 114300"/>
                <a:gd name="connsiteX1" fmla="*/ 5346 w 9525"/>
                <a:gd name="connsiteY1" fmla="*/ 111188 h 114300"/>
                <a:gd name="connsiteX2" fmla="*/ 5346 w 9525"/>
                <a:gd name="connsiteY2" fmla="*/ 111188 h 114300"/>
                <a:gd name="connsiteX3" fmla="*/ 5346 w 9525"/>
                <a:gd name="connsiteY3" fmla="*/ 11335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8"/>
                  </a:lnTo>
                  <a:lnTo>
                    <a:pt x="5346" y="111188"/>
                  </a:lnTo>
                  <a:lnTo>
                    <a:pt x="5346" y="113350"/>
                  </a:lnTo>
                </a:path>
              </a:pathLst>
            </a:custGeom>
            <a:noFill/>
            <a:ln w="25400" cap="flat">
              <a:solidFill>
                <a:srgbClr val="B60D27"/>
              </a:solidFill>
              <a:prstDash val="solid"/>
              <a:miter/>
            </a:ln>
          </p:spPr>
          <p:txBody>
            <a:bodyPr rtlCol="0" anchor="ctr"/>
            <a:lstStyle/>
            <a:p>
              <a:endParaRPr lang="fr-FR"/>
            </a:p>
          </p:txBody>
        </p:sp>
        <p:sp>
          <p:nvSpPr>
            <p:cNvPr id="111" name="Freeform: Shape 74">
              <a:extLst>
                <a:ext uri="{FF2B5EF4-FFF2-40B4-BE49-F238E27FC236}">
                  <a16:creationId xmlns:a16="http://schemas.microsoft.com/office/drawing/2014/main" id="{B748FF24-603A-4088-96AC-5D3B42D72A79}"/>
                </a:ext>
              </a:extLst>
            </p:cNvPr>
            <p:cNvSpPr/>
            <p:nvPr/>
          </p:nvSpPr>
          <p:spPr>
            <a:xfrm>
              <a:off x="197643" y="1616869"/>
              <a:ext cx="8743950" cy="3619500"/>
            </a:xfrm>
            <a:custGeom>
              <a:avLst/>
              <a:gdLst>
                <a:gd name="connsiteX0" fmla="*/ 8738397 w 8743950"/>
                <a:gd name="connsiteY0" fmla="*/ 3617928 h 3619500"/>
                <a:gd name="connsiteX1" fmla="*/ 7897950 w 8743950"/>
                <a:gd name="connsiteY1" fmla="*/ 3617928 h 3619500"/>
                <a:gd name="connsiteX2" fmla="*/ 7897950 w 8743950"/>
                <a:gd name="connsiteY2" fmla="*/ 3533880 h 3619500"/>
                <a:gd name="connsiteX3" fmla="*/ 7580453 w 8743950"/>
                <a:gd name="connsiteY3" fmla="*/ 3533880 h 3619500"/>
                <a:gd name="connsiteX4" fmla="*/ 7580453 w 8743950"/>
                <a:gd name="connsiteY4" fmla="*/ 3471625 h 3619500"/>
                <a:gd name="connsiteX5" fmla="*/ 7371903 w 8743950"/>
                <a:gd name="connsiteY5" fmla="*/ 3471625 h 3619500"/>
                <a:gd name="connsiteX6" fmla="*/ 7371903 w 8743950"/>
                <a:gd name="connsiteY6" fmla="*/ 3424943 h 3619500"/>
                <a:gd name="connsiteX7" fmla="*/ 6712001 w 8743950"/>
                <a:gd name="connsiteY7" fmla="*/ 3424943 h 3619500"/>
                <a:gd name="connsiteX8" fmla="*/ 6712001 w 8743950"/>
                <a:gd name="connsiteY8" fmla="*/ 3328445 h 3619500"/>
                <a:gd name="connsiteX9" fmla="*/ 6609274 w 8743950"/>
                <a:gd name="connsiteY9" fmla="*/ 3328445 h 3619500"/>
                <a:gd name="connsiteX10" fmla="*/ 6609274 w 8743950"/>
                <a:gd name="connsiteY10" fmla="*/ 3287973 h 3619500"/>
                <a:gd name="connsiteX11" fmla="*/ 6391380 w 8743950"/>
                <a:gd name="connsiteY11" fmla="*/ 3287973 h 3619500"/>
                <a:gd name="connsiteX12" fmla="*/ 6391380 w 8743950"/>
                <a:gd name="connsiteY12" fmla="*/ 3256845 h 3619500"/>
                <a:gd name="connsiteX13" fmla="*/ 6139253 w 8743950"/>
                <a:gd name="connsiteY13" fmla="*/ 3256845 h 3619500"/>
                <a:gd name="connsiteX14" fmla="*/ 6139253 w 8743950"/>
                <a:gd name="connsiteY14" fmla="*/ 3213269 h 3619500"/>
                <a:gd name="connsiteX15" fmla="*/ 6030307 w 8743950"/>
                <a:gd name="connsiteY15" fmla="*/ 3213269 h 3619500"/>
                <a:gd name="connsiteX16" fmla="*/ 6030307 w 8743950"/>
                <a:gd name="connsiteY16" fmla="*/ 3179035 h 3619500"/>
                <a:gd name="connsiteX17" fmla="*/ 5924474 w 8743950"/>
                <a:gd name="connsiteY17" fmla="*/ 3179035 h 3619500"/>
                <a:gd name="connsiteX18" fmla="*/ 5924474 w 8743950"/>
                <a:gd name="connsiteY18" fmla="*/ 3147908 h 3619500"/>
                <a:gd name="connsiteX19" fmla="*/ 5684787 w 8743950"/>
                <a:gd name="connsiteY19" fmla="*/ 3147908 h 3619500"/>
                <a:gd name="connsiteX20" fmla="*/ 5684787 w 8743950"/>
                <a:gd name="connsiteY20" fmla="*/ 3082538 h 3619500"/>
                <a:gd name="connsiteX21" fmla="*/ 5628761 w 8743950"/>
                <a:gd name="connsiteY21" fmla="*/ 3082538 h 3619500"/>
                <a:gd name="connsiteX22" fmla="*/ 5628761 w 8743950"/>
                <a:gd name="connsiteY22" fmla="*/ 3042066 h 3619500"/>
                <a:gd name="connsiteX23" fmla="*/ 5575849 w 8743950"/>
                <a:gd name="connsiteY23" fmla="*/ 3042066 h 3619500"/>
                <a:gd name="connsiteX24" fmla="*/ 5575849 w 8743950"/>
                <a:gd name="connsiteY24" fmla="*/ 2992269 h 3619500"/>
                <a:gd name="connsiteX25" fmla="*/ 5473123 w 8743950"/>
                <a:gd name="connsiteY25" fmla="*/ 2992269 h 3619500"/>
                <a:gd name="connsiteX26" fmla="*/ 5473123 w 8743950"/>
                <a:gd name="connsiteY26" fmla="*/ 2970476 h 3619500"/>
                <a:gd name="connsiteX27" fmla="*/ 5357956 w 8743950"/>
                <a:gd name="connsiteY27" fmla="*/ 2970476 h 3619500"/>
                <a:gd name="connsiteX28" fmla="*/ 5357956 w 8743950"/>
                <a:gd name="connsiteY28" fmla="*/ 2923785 h 3619500"/>
                <a:gd name="connsiteX29" fmla="*/ 5152511 w 8743950"/>
                <a:gd name="connsiteY29" fmla="*/ 2923785 h 3619500"/>
                <a:gd name="connsiteX30" fmla="*/ 5152511 w 8743950"/>
                <a:gd name="connsiteY30" fmla="*/ 2917565 h 3619500"/>
                <a:gd name="connsiteX31" fmla="*/ 5124498 w 8743950"/>
                <a:gd name="connsiteY31" fmla="*/ 2917565 h 3619500"/>
                <a:gd name="connsiteX32" fmla="*/ 5124498 w 8743950"/>
                <a:gd name="connsiteY32" fmla="*/ 2892657 h 3619500"/>
                <a:gd name="connsiteX33" fmla="*/ 5052908 w 8743950"/>
                <a:gd name="connsiteY33" fmla="*/ 2892657 h 3619500"/>
                <a:gd name="connsiteX34" fmla="*/ 5052908 w 8743950"/>
                <a:gd name="connsiteY34" fmla="*/ 2855309 h 3619500"/>
                <a:gd name="connsiteX35" fmla="*/ 4937731 w 8743950"/>
                <a:gd name="connsiteY35" fmla="*/ 2855309 h 3619500"/>
                <a:gd name="connsiteX36" fmla="*/ 4937731 w 8743950"/>
                <a:gd name="connsiteY36" fmla="*/ 2805503 h 3619500"/>
                <a:gd name="connsiteX37" fmla="*/ 4766529 w 8743950"/>
                <a:gd name="connsiteY37" fmla="*/ 2805503 h 3619500"/>
                <a:gd name="connsiteX38" fmla="*/ 4766529 w 8743950"/>
                <a:gd name="connsiteY38" fmla="*/ 2765031 h 3619500"/>
                <a:gd name="connsiteX39" fmla="*/ 4688710 w 8743950"/>
                <a:gd name="connsiteY39" fmla="*/ 2765031 h 3619500"/>
                <a:gd name="connsiteX40" fmla="*/ 4688710 w 8743950"/>
                <a:gd name="connsiteY40" fmla="*/ 2740133 h 3619500"/>
                <a:gd name="connsiteX41" fmla="*/ 4601556 w 8743950"/>
                <a:gd name="connsiteY41" fmla="*/ 2740133 h 3619500"/>
                <a:gd name="connsiteX42" fmla="*/ 4601556 w 8743950"/>
                <a:gd name="connsiteY42" fmla="*/ 2712120 h 3619500"/>
                <a:gd name="connsiteX43" fmla="*/ 4436583 w 8743950"/>
                <a:gd name="connsiteY43" fmla="*/ 2712120 h 3619500"/>
                <a:gd name="connsiteX44" fmla="*/ 4436583 w 8743950"/>
                <a:gd name="connsiteY44" fmla="*/ 2687222 h 3619500"/>
                <a:gd name="connsiteX45" fmla="*/ 4243588 w 8743950"/>
                <a:gd name="connsiteY45" fmla="*/ 2687222 h 3619500"/>
                <a:gd name="connsiteX46" fmla="*/ 4243588 w 8743950"/>
                <a:gd name="connsiteY46" fmla="*/ 2652979 h 3619500"/>
                <a:gd name="connsiteX47" fmla="*/ 4119077 w 8743950"/>
                <a:gd name="connsiteY47" fmla="*/ 2652979 h 3619500"/>
                <a:gd name="connsiteX48" fmla="*/ 4119077 w 8743950"/>
                <a:gd name="connsiteY48" fmla="*/ 2624966 h 3619500"/>
                <a:gd name="connsiteX49" fmla="*/ 4041258 w 8743950"/>
                <a:gd name="connsiteY49" fmla="*/ 2624966 h 3619500"/>
                <a:gd name="connsiteX50" fmla="*/ 4041258 w 8743950"/>
                <a:gd name="connsiteY50" fmla="*/ 2575160 h 3619500"/>
                <a:gd name="connsiteX51" fmla="*/ 3944769 w 8743950"/>
                <a:gd name="connsiteY51" fmla="*/ 2575160 h 3619500"/>
                <a:gd name="connsiteX52" fmla="*/ 3944769 w 8743950"/>
                <a:gd name="connsiteY52" fmla="*/ 2537803 h 3619500"/>
                <a:gd name="connsiteX53" fmla="*/ 3848272 w 8743950"/>
                <a:gd name="connsiteY53" fmla="*/ 2537803 h 3619500"/>
                <a:gd name="connsiteX54" fmla="*/ 3848272 w 8743950"/>
                <a:gd name="connsiteY54" fmla="*/ 2469328 h 3619500"/>
                <a:gd name="connsiteX55" fmla="*/ 3720646 w 8743950"/>
                <a:gd name="connsiteY55" fmla="*/ 2469328 h 3619500"/>
                <a:gd name="connsiteX56" fmla="*/ 3720646 w 8743950"/>
                <a:gd name="connsiteY56" fmla="*/ 2441315 h 3619500"/>
                <a:gd name="connsiteX57" fmla="*/ 3543224 w 8743950"/>
                <a:gd name="connsiteY57" fmla="*/ 2441315 h 3619500"/>
                <a:gd name="connsiteX58" fmla="*/ 3543224 w 8743950"/>
                <a:gd name="connsiteY58" fmla="*/ 2394623 h 3619500"/>
                <a:gd name="connsiteX59" fmla="*/ 3415598 w 8743950"/>
                <a:gd name="connsiteY59" fmla="*/ 2394623 h 3619500"/>
                <a:gd name="connsiteX60" fmla="*/ 3415598 w 8743950"/>
                <a:gd name="connsiteY60" fmla="*/ 2357266 h 3619500"/>
                <a:gd name="connsiteX61" fmla="*/ 3359572 w 8743950"/>
                <a:gd name="connsiteY61" fmla="*/ 2357266 h 3619500"/>
                <a:gd name="connsiteX62" fmla="*/ 3359572 w 8743950"/>
                <a:gd name="connsiteY62" fmla="*/ 2341702 h 3619500"/>
                <a:gd name="connsiteX63" fmla="*/ 3070089 w 8743950"/>
                <a:gd name="connsiteY63" fmla="*/ 2341702 h 3619500"/>
                <a:gd name="connsiteX64" fmla="*/ 3070089 w 8743950"/>
                <a:gd name="connsiteY64" fmla="*/ 2285676 h 3619500"/>
                <a:gd name="connsiteX65" fmla="*/ 3017168 w 8743950"/>
                <a:gd name="connsiteY65" fmla="*/ 2285676 h 3619500"/>
                <a:gd name="connsiteX66" fmla="*/ 3017168 w 8743950"/>
                <a:gd name="connsiteY66" fmla="*/ 2242099 h 3619500"/>
                <a:gd name="connsiteX67" fmla="*/ 2970476 w 8743950"/>
                <a:gd name="connsiteY67" fmla="*/ 2242099 h 3619500"/>
                <a:gd name="connsiteX68" fmla="*/ 2970476 w 8743950"/>
                <a:gd name="connsiteY68" fmla="*/ 2235870 h 3619500"/>
                <a:gd name="connsiteX69" fmla="*/ 2733913 w 8743950"/>
                <a:gd name="connsiteY69" fmla="*/ 2235870 h 3619500"/>
                <a:gd name="connsiteX70" fmla="*/ 2733913 w 8743950"/>
                <a:gd name="connsiteY70" fmla="*/ 2173615 h 3619500"/>
                <a:gd name="connsiteX71" fmla="*/ 2646750 w 8743950"/>
                <a:gd name="connsiteY71" fmla="*/ 2173615 h 3619500"/>
                <a:gd name="connsiteX72" fmla="*/ 2646750 w 8743950"/>
                <a:gd name="connsiteY72" fmla="*/ 2130038 h 3619500"/>
                <a:gd name="connsiteX73" fmla="*/ 2631186 w 8743950"/>
                <a:gd name="connsiteY73" fmla="*/ 2130038 h 3619500"/>
                <a:gd name="connsiteX74" fmla="*/ 2631186 w 8743950"/>
                <a:gd name="connsiteY74" fmla="*/ 2077117 h 3619500"/>
                <a:gd name="connsiteX75" fmla="*/ 2575160 w 8743950"/>
                <a:gd name="connsiteY75" fmla="*/ 2077117 h 3619500"/>
                <a:gd name="connsiteX76" fmla="*/ 2575160 w 8743950"/>
                <a:gd name="connsiteY76" fmla="*/ 2008642 h 3619500"/>
                <a:gd name="connsiteX77" fmla="*/ 2379059 w 8743950"/>
                <a:gd name="connsiteY77" fmla="*/ 2008642 h 3619500"/>
                <a:gd name="connsiteX78" fmla="*/ 2379059 w 8743950"/>
                <a:gd name="connsiteY78" fmla="*/ 1971285 h 3619500"/>
                <a:gd name="connsiteX79" fmla="*/ 2319909 w 8743950"/>
                <a:gd name="connsiteY79" fmla="*/ 1971285 h 3619500"/>
                <a:gd name="connsiteX80" fmla="*/ 2319909 w 8743950"/>
                <a:gd name="connsiteY80" fmla="*/ 1943272 h 3619500"/>
                <a:gd name="connsiteX81" fmla="*/ 2229641 w 8743950"/>
                <a:gd name="connsiteY81" fmla="*/ 1943272 h 3619500"/>
                <a:gd name="connsiteX82" fmla="*/ 2229641 w 8743950"/>
                <a:gd name="connsiteY82" fmla="*/ 1884131 h 3619500"/>
                <a:gd name="connsiteX83" fmla="*/ 2077117 w 8743950"/>
                <a:gd name="connsiteY83" fmla="*/ 1884131 h 3619500"/>
                <a:gd name="connsiteX84" fmla="*/ 2077117 w 8743950"/>
                <a:gd name="connsiteY84" fmla="*/ 1846774 h 3619500"/>
                <a:gd name="connsiteX85" fmla="*/ 2033540 w 8743950"/>
                <a:gd name="connsiteY85" fmla="*/ 1846774 h 3619500"/>
                <a:gd name="connsiteX86" fmla="*/ 2033540 w 8743950"/>
                <a:gd name="connsiteY86" fmla="*/ 1834325 h 3619500"/>
                <a:gd name="connsiteX87" fmla="*/ 1881016 w 8743950"/>
                <a:gd name="connsiteY87" fmla="*/ 1834325 h 3619500"/>
                <a:gd name="connsiteX88" fmla="*/ 1881016 w 8743950"/>
                <a:gd name="connsiteY88" fmla="*/ 1787633 h 3619500"/>
                <a:gd name="connsiteX89" fmla="*/ 1809426 w 8743950"/>
                <a:gd name="connsiteY89" fmla="*/ 1787633 h 3619500"/>
                <a:gd name="connsiteX90" fmla="*/ 1809426 w 8743950"/>
                <a:gd name="connsiteY90" fmla="*/ 1744056 h 3619500"/>
                <a:gd name="connsiteX91" fmla="*/ 1731607 w 8743950"/>
                <a:gd name="connsiteY91" fmla="*/ 1744056 h 3619500"/>
                <a:gd name="connsiteX92" fmla="*/ 1731607 w 8743950"/>
                <a:gd name="connsiteY92" fmla="*/ 1653788 h 3619500"/>
                <a:gd name="connsiteX93" fmla="*/ 1650673 w 8743950"/>
                <a:gd name="connsiteY93" fmla="*/ 1653788 h 3619500"/>
                <a:gd name="connsiteX94" fmla="*/ 1650673 w 8743950"/>
                <a:gd name="connsiteY94" fmla="*/ 1600867 h 3619500"/>
                <a:gd name="connsiteX95" fmla="*/ 1594647 w 8743950"/>
                <a:gd name="connsiteY95" fmla="*/ 1600867 h 3619500"/>
                <a:gd name="connsiteX96" fmla="*/ 1594647 w 8743950"/>
                <a:gd name="connsiteY96" fmla="*/ 1560405 h 3619500"/>
                <a:gd name="connsiteX97" fmla="*/ 1526162 w 8743950"/>
                <a:gd name="connsiteY97" fmla="*/ 1560405 h 3619500"/>
                <a:gd name="connsiteX98" fmla="*/ 1526162 w 8743950"/>
                <a:gd name="connsiteY98" fmla="*/ 1529277 h 3619500"/>
                <a:gd name="connsiteX99" fmla="*/ 1442123 w 8743950"/>
                <a:gd name="connsiteY99" fmla="*/ 1529277 h 3619500"/>
                <a:gd name="connsiteX100" fmla="*/ 1442123 w 8743950"/>
                <a:gd name="connsiteY100" fmla="*/ 1495035 h 3619500"/>
                <a:gd name="connsiteX101" fmla="*/ 1398537 w 8743950"/>
                <a:gd name="connsiteY101" fmla="*/ 1495035 h 3619500"/>
                <a:gd name="connsiteX102" fmla="*/ 1398537 w 8743950"/>
                <a:gd name="connsiteY102" fmla="*/ 1426559 h 3619500"/>
                <a:gd name="connsiteX103" fmla="*/ 1305163 w 8743950"/>
                <a:gd name="connsiteY103" fmla="*/ 1426559 h 3619500"/>
                <a:gd name="connsiteX104" fmla="*/ 1305163 w 8743950"/>
                <a:gd name="connsiteY104" fmla="*/ 1358075 h 3619500"/>
                <a:gd name="connsiteX105" fmla="*/ 1236679 w 8743950"/>
                <a:gd name="connsiteY105" fmla="*/ 1358075 h 3619500"/>
                <a:gd name="connsiteX106" fmla="*/ 1236679 w 8743950"/>
                <a:gd name="connsiteY106" fmla="*/ 1283370 h 3619500"/>
                <a:gd name="connsiteX107" fmla="*/ 1189987 w 8743950"/>
                <a:gd name="connsiteY107" fmla="*/ 1283370 h 3619500"/>
                <a:gd name="connsiteX108" fmla="*/ 1189987 w 8743950"/>
                <a:gd name="connsiteY108" fmla="*/ 1236679 h 3619500"/>
                <a:gd name="connsiteX109" fmla="*/ 1152630 w 8743950"/>
                <a:gd name="connsiteY109" fmla="*/ 1236679 h 3619500"/>
                <a:gd name="connsiteX110" fmla="*/ 1152630 w 8743950"/>
                <a:gd name="connsiteY110" fmla="*/ 1186872 h 3619500"/>
                <a:gd name="connsiteX111" fmla="*/ 1028129 w 8743950"/>
                <a:gd name="connsiteY111" fmla="*/ 1186872 h 3619500"/>
                <a:gd name="connsiteX112" fmla="*/ 1028129 w 8743950"/>
                <a:gd name="connsiteY112" fmla="*/ 1161974 h 3619500"/>
                <a:gd name="connsiteX113" fmla="*/ 1009450 w 8743950"/>
                <a:gd name="connsiteY113" fmla="*/ 1161974 h 3619500"/>
                <a:gd name="connsiteX114" fmla="*/ 1009450 w 8743950"/>
                <a:gd name="connsiteY114" fmla="*/ 1115282 h 3619500"/>
                <a:gd name="connsiteX115" fmla="*/ 944080 w 8743950"/>
                <a:gd name="connsiteY115" fmla="*/ 1115282 h 3619500"/>
                <a:gd name="connsiteX116" fmla="*/ 944080 w 8743950"/>
                <a:gd name="connsiteY116" fmla="*/ 1043692 h 3619500"/>
                <a:gd name="connsiteX117" fmla="*/ 850698 w 8743950"/>
                <a:gd name="connsiteY117" fmla="*/ 1043692 h 3619500"/>
                <a:gd name="connsiteX118" fmla="*/ 850698 w 8743950"/>
                <a:gd name="connsiteY118" fmla="*/ 975208 h 3619500"/>
                <a:gd name="connsiteX119" fmla="*/ 785330 w 8743950"/>
                <a:gd name="connsiteY119" fmla="*/ 975208 h 3619500"/>
                <a:gd name="connsiteX120" fmla="*/ 785330 w 8743950"/>
                <a:gd name="connsiteY120" fmla="*/ 897389 h 3619500"/>
                <a:gd name="connsiteX121" fmla="*/ 732413 w 8743950"/>
                <a:gd name="connsiteY121" fmla="*/ 897389 h 3619500"/>
                <a:gd name="connsiteX122" fmla="*/ 732413 w 8743950"/>
                <a:gd name="connsiteY122" fmla="*/ 841360 h 3619500"/>
                <a:gd name="connsiteX123" fmla="*/ 682609 w 8743950"/>
                <a:gd name="connsiteY123" fmla="*/ 841360 h 3619500"/>
                <a:gd name="connsiteX124" fmla="*/ 682609 w 8743950"/>
                <a:gd name="connsiteY124" fmla="*/ 779105 h 3619500"/>
                <a:gd name="connsiteX125" fmla="*/ 645257 w 8743950"/>
                <a:gd name="connsiteY125" fmla="*/ 779105 h 3619500"/>
                <a:gd name="connsiteX126" fmla="*/ 645257 w 8743950"/>
                <a:gd name="connsiteY126" fmla="*/ 729301 h 3619500"/>
                <a:gd name="connsiteX127" fmla="*/ 567438 w 8743950"/>
                <a:gd name="connsiteY127" fmla="*/ 729301 h 3619500"/>
                <a:gd name="connsiteX128" fmla="*/ 567438 w 8743950"/>
                <a:gd name="connsiteY128" fmla="*/ 657708 h 3619500"/>
                <a:gd name="connsiteX129" fmla="*/ 517634 w 8743950"/>
                <a:gd name="connsiteY129" fmla="*/ 657708 h 3619500"/>
                <a:gd name="connsiteX130" fmla="*/ 517634 w 8743950"/>
                <a:gd name="connsiteY130" fmla="*/ 607904 h 3619500"/>
                <a:gd name="connsiteX131" fmla="*/ 489619 w 8743950"/>
                <a:gd name="connsiteY131" fmla="*/ 607904 h 3619500"/>
                <a:gd name="connsiteX132" fmla="*/ 489619 w 8743950"/>
                <a:gd name="connsiteY132" fmla="*/ 567438 h 3619500"/>
                <a:gd name="connsiteX133" fmla="*/ 442928 w 8743950"/>
                <a:gd name="connsiteY133" fmla="*/ 567438 h 3619500"/>
                <a:gd name="connsiteX134" fmla="*/ 442928 w 8743950"/>
                <a:gd name="connsiteY134" fmla="*/ 508296 h 3619500"/>
                <a:gd name="connsiteX135" fmla="*/ 396237 w 8743950"/>
                <a:gd name="connsiteY135" fmla="*/ 508296 h 3619500"/>
                <a:gd name="connsiteX136" fmla="*/ 396237 w 8743950"/>
                <a:gd name="connsiteY136" fmla="*/ 433590 h 3619500"/>
                <a:gd name="connsiteX137" fmla="*/ 343320 w 8743950"/>
                <a:gd name="connsiteY137" fmla="*/ 433590 h 3619500"/>
                <a:gd name="connsiteX138" fmla="*/ 343320 w 8743950"/>
                <a:gd name="connsiteY138" fmla="*/ 355771 h 3619500"/>
                <a:gd name="connsiteX139" fmla="*/ 290404 w 8743950"/>
                <a:gd name="connsiteY139" fmla="*/ 355771 h 3619500"/>
                <a:gd name="connsiteX140" fmla="*/ 290404 w 8743950"/>
                <a:gd name="connsiteY140" fmla="*/ 253051 h 3619500"/>
                <a:gd name="connsiteX141" fmla="*/ 249938 w 8743950"/>
                <a:gd name="connsiteY141" fmla="*/ 253051 h 3619500"/>
                <a:gd name="connsiteX142" fmla="*/ 249938 w 8743950"/>
                <a:gd name="connsiteY142" fmla="*/ 203246 h 3619500"/>
                <a:gd name="connsiteX143" fmla="*/ 225036 w 8743950"/>
                <a:gd name="connsiteY143" fmla="*/ 203246 h 3619500"/>
                <a:gd name="connsiteX144" fmla="*/ 225036 w 8743950"/>
                <a:gd name="connsiteY144" fmla="*/ 103639 h 3619500"/>
                <a:gd name="connsiteX145" fmla="*/ 175232 w 8743950"/>
                <a:gd name="connsiteY145" fmla="*/ 103639 h 3619500"/>
                <a:gd name="connsiteX146" fmla="*/ 175232 w 8743950"/>
                <a:gd name="connsiteY146" fmla="*/ 69399 h 3619500"/>
                <a:gd name="connsiteX147" fmla="*/ 75624 w 8743950"/>
                <a:gd name="connsiteY147" fmla="*/ 69399 h 3619500"/>
                <a:gd name="connsiteX148" fmla="*/ 75624 w 8743950"/>
                <a:gd name="connsiteY148" fmla="*/ 7144 h 3619500"/>
                <a:gd name="connsiteX149" fmla="*/ 7144 w 8743950"/>
                <a:gd name="connsiteY149" fmla="*/ 7144 h 361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8743950" h="3619500">
                  <a:moveTo>
                    <a:pt x="8738397" y="3617928"/>
                  </a:moveTo>
                  <a:lnTo>
                    <a:pt x="7897950" y="3617928"/>
                  </a:lnTo>
                  <a:lnTo>
                    <a:pt x="7897950" y="3533880"/>
                  </a:lnTo>
                  <a:lnTo>
                    <a:pt x="7580453" y="3533880"/>
                  </a:lnTo>
                  <a:lnTo>
                    <a:pt x="7580453" y="3471625"/>
                  </a:lnTo>
                  <a:lnTo>
                    <a:pt x="7371903" y="3471625"/>
                  </a:lnTo>
                  <a:lnTo>
                    <a:pt x="7371903" y="3424943"/>
                  </a:lnTo>
                  <a:lnTo>
                    <a:pt x="6712001" y="3424943"/>
                  </a:lnTo>
                  <a:lnTo>
                    <a:pt x="6712001" y="3328445"/>
                  </a:lnTo>
                  <a:lnTo>
                    <a:pt x="6609274" y="3328445"/>
                  </a:lnTo>
                  <a:lnTo>
                    <a:pt x="6609274" y="3287973"/>
                  </a:lnTo>
                  <a:lnTo>
                    <a:pt x="6391380" y="3287973"/>
                  </a:lnTo>
                  <a:lnTo>
                    <a:pt x="6391380" y="3256845"/>
                  </a:lnTo>
                  <a:lnTo>
                    <a:pt x="6139253" y="3256845"/>
                  </a:lnTo>
                  <a:lnTo>
                    <a:pt x="6139253" y="3213269"/>
                  </a:lnTo>
                  <a:lnTo>
                    <a:pt x="6030307" y="3213269"/>
                  </a:lnTo>
                  <a:lnTo>
                    <a:pt x="6030307" y="3179035"/>
                  </a:lnTo>
                  <a:lnTo>
                    <a:pt x="5924474" y="3179035"/>
                  </a:lnTo>
                  <a:lnTo>
                    <a:pt x="5924474" y="3147908"/>
                  </a:lnTo>
                  <a:lnTo>
                    <a:pt x="5684787" y="3147908"/>
                  </a:lnTo>
                  <a:lnTo>
                    <a:pt x="5684787" y="3082538"/>
                  </a:lnTo>
                  <a:lnTo>
                    <a:pt x="5628761" y="3082538"/>
                  </a:lnTo>
                  <a:lnTo>
                    <a:pt x="5628761" y="3042066"/>
                  </a:lnTo>
                  <a:lnTo>
                    <a:pt x="5575849" y="3042066"/>
                  </a:lnTo>
                  <a:lnTo>
                    <a:pt x="5575849" y="2992269"/>
                  </a:lnTo>
                  <a:lnTo>
                    <a:pt x="5473123" y="2992269"/>
                  </a:lnTo>
                  <a:lnTo>
                    <a:pt x="5473123" y="2970476"/>
                  </a:lnTo>
                  <a:lnTo>
                    <a:pt x="5357956" y="2970476"/>
                  </a:lnTo>
                  <a:lnTo>
                    <a:pt x="5357956" y="2923785"/>
                  </a:lnTo>
                  <a:lnTo>
                    <a:pt x="5152511" y="2923785"/>
                  </a:lnTo>
                  <a:lnTo>
                    <a:pt x="5152511" y="2917565"/>
                  </a:lnTo>
                  <a:lnTo>
                    <a:pt x="5124498" y="2917565"/>
                  </a:lnTo>
                  <a:lnTo>
                    <a:pt x="5124498" y="2892657"/>
                  </a:lnTo>
                  <a:lnTo>
                    <a:pt x="5052908" y="2892657"/>
                  </a:lnTo>
                  <a:lnTo>
                    <a:pt x="5052908" y="2855309"/>
                  </a:lnTo>
                  <a:lnTo>
                    <a:pt x="4937731" y="2855309"/>
                  </a:lnTo>
                  <a:lnTo>
                    <a:pt x="4937731" y="2805503"/>
                  </a:lnTo>
                  <a:lnTo>
                    <a:pt x="4766529" y="2805503"/>
                  </a:lnTo>
                  <a:lnTo>
                    <a:pt x="4766529" y="2765031"/>
                  </a:lnTo>
                  <a:lnTo>
                    <a:pt x="4688710" y="2765031"/>
                  </a:lnTo>
                  <a:lnTo>
                    <a:pt x="4688710" y="2740133"/>
                  </a:lnTo>
                  <a:lnTo>
                    <a:pt x="4601556" y="2740133"/>
                  </a:lnTo>
                  <a:lnTo>
                    <a:pt x="4601556" y="2712120"/>
                  </a:lnTo>
                  <a:lnTo>
                    <a:pt x="4436583" y="2712120"/>
                  </a:lnTo>
                  <a:lnTo>
                    <a:pt x="4436583" y="2687222"/>
                  </a:lnTo>
                  <a:lnTo>
                    <a:pt x="4243588" y="2687222"/>
                  </a:lnTo>
                  <a:lnTo>
                    <a:pt x="4243588" y="2652979"/>
                  </a:lnTo>
                  <a:lnTo>
                    <a:pt x="4119077" y="2652979"/>
                  </a:lnTo>
                  <a:lnTo>
                    <a:pt x="4119077" y="2624966"/>
                  </a:lnTo>
                  <a:lnTo>
                    <a:pt x="4041258" y="2624966"/>
                  </a:lnTo>
                  <a:lnTo>
                    <a:pt x="4041258" y="2575160"/>
                  </a:lnTo>
                  <a:lnTo>
                    <a:pt x="3944769" y="2575160"/>
                  </a:lnTo>
                  <a:lnTo>
                    <a:pt x="3944769" y="2537803"/>
                  </a:lnTo>
                  <a:lnTo>
                    <a:pt x="3848272" y="2537803"/>
                  </a:lnTo>
                  <a:lnTo>
                    <a:pt x="3848272" y="2469328"/>
                  </a:lnTo>
                  <a:lnTo>
                    <a:pt x="3720646" y="2469328"/>
                  </a:lnTo>
                  <a:lnTo>
                    <a:pt x="3720646" y="2441315"/>
                  </a:lnTo>
                  <a:lnTo>
                    <a:pt x="3543224" y="2441315"/>
                  </a:lnTo>
                  <a:lnTo>
                    <a:pt x="3543224" y="2394623"/>
                  </a:lnTo>
                  <a:lnTo>
                    <a:pt x="3415598" y="2394623"/>
                  </a:lnTo>
                  <a:lnTo>
                    <a:pt x="3415598" y="2357266"/>
                  </a:lnTo>
                  <a:lnTo>
                    <a:pt x="3359572" y="2357266"/>
                  </a:lnTo>
                  <a:lnTo>
                    <a:pt x="3359572" y="2341702"/>
                  </a:lnTo>
                  <a:lnTo>
                    <a:pt x="3070089" y="2341702"/>
                  </a:lnTo>
                  <a:lnTo>
                    <a:pt x="3070089" y="2285676"/>
                  </a:lnTo>
                  <a:lnTo>
                    <a:pt x="3017168" y="2285676"/>
                  </a:lnTo>
                  <a:lnTo>
                    <a:pt x="3017168" y="2242099"/>
                  </a:lnTo>
                  <a:lnTo>
                    <a:pt x="2970476" y="2242099"/>
                  </a:lnTo>
                  <a:lnTo>
                    <a:pt x="2970476" y="2235870"/>
                  </a:lnTo>
                  <a:lnTo>
                    <a:pt x="2733913" y="2235870"/>
                  </a:lnTo>
                  <a:lnTo>
                    <a:pt x="2733913" y="2173615"/>
                  </a:lnTo>
                  <a:lnTo>
                    <a:pt x="2646750" y="2173615"/>
                  </a:lnTo>
                  <a:lnTo>
                    <a:pt x="2646750" y="2130038"/>
                  </a:lnTo>
                  <a:lnTo>
                    <a:pt x="2631186" y="2130038"/>
                  </a:lnTo>
                  <a:lnTo>
                    <a:pt x="2631186" y="2077117"/>
                  </a:lnTo>
                  <a:lnTo>
                    <a:pt x="2575160" y="2077117"/>
                  </a:lnTo>
                  <a:lnTo>
                    <a:pt x="2575160" y="2008642"/>
                  </a:lnTo>
                  <a:lnTo>
                    <a:pt x="2379059" y="2008642"/>
                  </a:lnTo>
                  <a:lnTo>
                    <a:pt x="2379059" y="1971285"/>
                  </a:lnTo>
                  <a:lnTo>
                    <a:pt x="2319909" y="1971285"/>
                  </a:lnTo>
                  <a:lnTo>
                    <a:pt x="2319909" y="1943272"/>
                  </a:lnTo>
                  <a:lnTo>
                    <a:pt x="2229641" y="1943272"/>
                  </a:lnTo>
                  <a:lnTo>
                    <a:pt x="2229641" y="1884131"/>
                  </a:lnTo>
                  <a:lnTo>
                    <a:pt x="2077117" y="1884131"/>
                  </a:lnTo>
                  <a:lnTo>
                    <a:pt x="2077117" y="1846774"/>
                  </a:lnTo>
                  <a:lnTo>
                    <a:pt x="2033540" y="1846774"/>
                  </a:lnTo>
                  <a:lnTo>
                    <a:pt x="2033540" y="1834325"/>
                  </a:lnTo>
                  <a:lnTo>
                    <a:pt x="1881016" y="1834325"/>
                  </a:lnTo>
                  <a:lnTo>
                    <a:pt x="1881016" y="1787633"/>
                  </a:lnTo>
                  <a:lnTo>
                    <a:pt x="1809426" y="1787633"/>
                  </a:lnTo>
                  <a:lnTo>
                    <a:pt x="1809426" y="1744056"/>
                  </a:lnTo>
                  <a:lnTo>
                    <a:pt x="1731607" y="1744056"/>
                  </a:lnTo>
                  <a:lnTo>
                    <a:pt x="1731607" y="1653788"/>
                  </a:lnTo>
                  <a:lnTo>
                    <a:pt x="1650673" y="1653788"/>
                  </a:lnTo>
                  <a:lnTo>
                    <a:pt x="1650673" y="1600867"/>
                  </a:lnTo>
                  <a:lnTo>
                    <a:pt x="1594647" y="1600867"/>
                  </a:lnTo>
                  <a:lnTo>
                    <a:pt x="1594647" y="1560405"/>
                  </a:lnTo>
                  <a:lnTo>
                    <a:pt x="1526162" y="1560405"/>
                  </a:lnTo>
                  <a:lnTo>
                    <a:pt x="1526162" y="1529277"/>
                  </a:lnTo>
                  <a:lnTo>
                    <a:pt x="1442123" y="1529277"/>
                  </a:lnTo>
                  <a:lnTo>
                    <a:pt x="1442123" y="1495035"/>
                  </a:lnTo>
                  <a:lnTo>
                    <a:pt x="1398537" y="1495035"/>
                  </a:lnTo>
                  <a:lnTo>
                    <a:pt x="1398537" y="1426559"/>
                  </a:lnTo>
                  <a:lnTo>
                    <a:pt x="1305163" y="1426559"/>
                  </a:lnTo>
                  <a:lnTo>
                    <a:pt x="1305163" y="1358075"/>
                  </a:lnTo>
                  <a:lnTo>
                    <a:pt x="1236679" y="1358075"/>
                  </a:lnTo>
                  <a:lnTo>
                    <a:pt x="1236679" y="1283370"/>
                  </a:lnTo>
                  <a:lnTo>
                    <a:pt x="1189987" y="1283370"/>
                  </a:lnTo>
                  <a:lnTo>
                    <a:pt x="1189987" y="1236679"/>
                  </a:lnTo>
                  <a:lnTo>
                    <a:pt x="1152630" y="1236679"/>
                  </a:lnTo>
                  <a:lnTo>
                    <a:pt x="1152630" y="1186872"/>
                  </a:lnTo>
                  <a:lnTo>
                    <a:pt x="1028129" y="1186872"/>
                  </a:lnTo>
                  <a:lnTo>
                    <a:pt x="1028129" y="1161974"/>
                  </a:lnTo>
                  <a:lnTo>
                    <a:pt x="1009450" y="1161974"/>
                  </a:lnTo>
                  <a:lnTo>
                    <a:pt x="1009450" y="1115282"/>
                  </a:lnTo>
                  <a:lnTo>
                    <a:pt x="944080" y="1115282"/>
                  </a:lnTo>
                  <a:lnTo>
                    <a:pt x="944080" y="1043692"/>
                  </a:lnTo>
                  <a:lnTo>
                    <a:pt x="850698" y="1043692"/>
                  </a:lnTo>
                  <a:lnTo>
                    <a:pt x="850698" y="975208"/>
                  </a:lnTo>
                  <a:lnTo>
                    <a:pt x="785330" y="975208"/>
                  </a:lnTo>
                  <a:lnTo>
                    <a:pt x="785330" y="897389"/>
                  </a:lnTo>
                  <a:lnTo>
                    <a:pt x="732413" y="897389"/>
                  </a:lnTo>
                  <a:lnTo>
                    <a:pt x="732413" y="841360"/>
                  </a:lnTo>
                  <a:lnTo>
                    <a:pt x="682609" y="841360"/>
                  </a:lnTo>
                  <a:lnTo>
                    <a:pt x="682609" y="779105"/>
                  </a:lnTo>
                  <a:lnTo>
                    <a:pt x="645257" y="779105"/>
                  </a:lnTo>
                  <a:lnTo>
                    <a:pt x="645257" y="729301"/>
                  </a:lnTo>
                  <a:lnTo>
                    <a:pt x="567438" y="729301"/>
                  </a:lnTo>
                  <a:lnTo>
                    <a:pt x="567438" y="657708"/>
                  </a:lnTo>
                  <a:lnTo>
                    <a:pt x="517634" y="657708"/>
                  </a:lnTo>
                  <a:lnTo>
                    <a:pt x="517634" y="607904"/>
                  </a:lnTo>
                  <a:lnTo>
                    <a:pt x="489619" y="607904"/>
                  </a:lnTo>
                  <a:lnTo>
                    <a:pt x="489619" y="567438"/>
                  </a:lnTo>
                  <a:lnTo>
                    <a:pt x="442928" y="567438"/>
                  </a:lnTo>
                  <a:lnTo>
                    <a:pt x="442928" y="508296"/>
                  </a:lnTo>
                  <a:lnTo>
                    <a:pt x="396237" y="508296"/>
                  </a:lnTo>
                  <a:lnTo>
                    <a:pt x="396237" y="433590"/>
                  </a:lnTo>
                  <a:lnTo>
                    <a:pt x="343320" y="433590"/>
                  </a:lnTo>
                  <a:lnTo>
                    <a:pt x="343320" y="355771"/>
                  </a:lnTo>
                  <a:lnTo>
                    <a:pt x="290404" y="355771"/>
                  </a:lnTo>
                  <a:lnTo>
                    <a:pt x="290404" y="253051"/>
                  </a:lnTo>
                  <a:lnTo>
                    <a:pt x="249938" y="253051"/>
                  </a:lnTo>
                  <a:lnTo>
                    <a:pt x="249938" y="203246"/>
                  </a:lnTo>
                  <a:lnTo>
                    <a:pt x="225036" y="203246"/>
                  </a:lnTo>
                  <a:lnTo>
                    <a:pt x="225036" y="103639"/>
                  </a:lnTo>
                  <a:lnTo>
                    <a:pt x="175232" y="103639"/>
                  </a:lnTo>
                  <a:lnTo>
                    <a:pt x="175232" y="69399"/>
                  </a:lnTo>
                  <a:lnTo>
                    <a:pt x="75624" y="69399"/>
                  </a:lnTo>
                  <a:lnTo>
                    <a:pt x="75624" y="7144"/>
                  </a:lnTo>
                  <a:lnTo>
                    <a:pt x="7144" y="7144"/>
                  </a:lnTo>
                </a:path>
              </a:pathLst>
            </a:custGeom>
            <a:noFill/>
            <a:ln w="25400" cap="flat">
              <a:solidFill>
                <a:srgbClr val="B60D27"/>
              </a:solidFill>
              <a:prstDash val="solid"/>
              <a:miter/>
            </a:ln>
          </p:spPr>
          <p:txBody>
            <a:bodyPr rtlCol="0" anchor="ctr"/>
            <a:lstStyle/>
            <a:p>
              <a:endParaRPr lang="fr-FR"/>
            </a:p>
          </p:txBody>
        </p:sp>
        <p:sp>
          <p:nvSpPr>
            <p:cNvPr id="112" name="Freeform: Shape 75">
              <a:extLst>
                <a:ext uri="{FF2B5EF4-FFF2-40B4-BE49-F238E27FC236}">
                  <a16:creationId xmlns:a16="http://schemas.microsoft.com/office/drawing/2014/main" id="{68EE5D22-66DD-413A-8250-C7225E8A19ED}"/>
                </a:ext>
              </a:extLst>
            </p:cNvPr>
            <p:cNvSpPr/>
            <p:nvPr/>
          </p:nvSpPr>
          <p:spPr>
            <a:xfrm>
              <a:off x="5440058" y="4429466"/>
              <a:ext cx="9525" cy="114300"/>
            </a:xfrm>
            <a:custGeom>
              <a:avLst/>
              <a:gdLst>
                <a:gd name="connsiteX0" fmla="*/ 5346 w 9525"/>
                <a:gd name="connsiteY0" fmla="*/ 5346 h 114300"/>
                <a:gd name="connsiteX1" fmla="*/ 5346 w 9525"/>
                <a:gd name="connsiteY1" fmla="*/ 111188 h 114300"/>
                <a:gd name="connsiteX2" fmla="*/ 5346 w 9525"/>
                <a:gd name="connsiteY2" fmla="*/ 111188 h 114300"/>
                <a:gd name="connsiteX3" fmla="*/ 5346 w 9525"/>
                <a:gd name="connsiteY3" fmla="*/ 11335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8"/>
                  </a:lnTo>
                  <a:lnTo>
                    <a:pt x="5346" y="111188"/>
                  </a:lnTo>
                  <a:lnTo>
                    <a:pt x="5346" y="113350"/>
                  </a:lnTo>
                </a:path>
              </a:pathLst>
            </a:custGeom>
            <a:noFill/>
            <a:ln w="25400" cap="flat">
              <a:solidFill>
                <a:srgbClr val="B60D27"/>
              </a:solidFill>
              <a:prstDash val="solid"/>
              <a:miter/>
            </a:ln>
          </p:spPr>
          <p:txBody>
            <a:bodyPr rtlCol="0" anchor="ctr"/>
            <a:lstStyle/>
            <a:p>
              <a:endParaRPr lang="fr-FR"/>
            </a:p>
          </p:txBody>
        </p:sp>
        <p:sp>
          <p:nvSpPr>
            <p:cNvPr id="113" name="Freeform: Shape 94">
              <a:extLst>
                <a:ext uri="{FF2B5EF4-FFF2-40B4-BE49-F238E27FC236}">
                  <a16:creationId xmlns:a16="http://schemas.microsoft.com/office/drawing/2014/main" id="{E1B776BA-6B47-493D-8EC4-3D31F390F3E4}"/>
                </a:ext>
              </a:extLst>
            </p:cNvPr>
            <p:cNvSpPr/>
            <p:nvPr/>
          </p:nvSpPr>
          <p:spPr>
            <a:xfrm>
              <a:off x="5516258" y="4429466"/>
              <a:ext cx="9525" cy="114300"/>
            </a:xfrm>
            <a:custGeom>
              <a:avLst/>
              <a:gdLst>
                <a:gd name="connsiteX0" fmla="*/ 5346 w 9525"/>
                <a:gd name="connsiteY0" fmla="*/ 5346 h 114300"/>
                <a:gd name="connsiteX1" fmla="*/ 5346 w 9525"/>
                <a:gd name="connsiteY1" fmla="*/ 111188 h 114300"/>
                <a:gd name="connsiteX2" fmla="*/ 5346 w 9525"/>
                <a:gd name="connsiteY2" fmla="*/ 111188 h 114300"/>
                <a:gd name="connsiteX3" fmla="*/ 5346 w 9525"/>
                <a:gd name="connsiteY3" fmla="*/ 11335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8"/>
                  </a:lnTo>
                  <a:lnTo>
                    <a:pt x="5346" y="111188"/>
                  </a:lnTo>
                  <a:lnTo>
                    <a:pt x="5346" y="113350"/>
                  </a:lnTo>
                </a:path>
              </a:pathLst>
            </a:custGeom>
            <a:noFill/>
            <a:ln w="25400" cap="flat">
              <a:solidFill>
                <a:srgbClr val="B60D27"/>
              </a:solidFill>
              <a:prstDash val="solid"/>
              <a:miter/>
            </a:ln>
          </p:spPr>
          <p:txBody>
            <a:bodyPr rtlCol="0" anchor="ctr"/>
            <a:lstStyle/>
            <a:p>
              <a:endParaRPr lang="fr-FR"/>
            </a:p>
          </p:txBody>
        </p:sp>
        <p:sp>
          <p:nvSpPr>
            <p:cNvPr id="114" name="Freeform: Shape 5119">
              <a:extLst>
                <a:ext uri="{FF2B5EF4-FFF2-40B4-BE49-F238E27FC236}">
                  <a16:creationId xmlns:a16="http://schemas.microsoft.com/office/drawing/2014/main" id="{50B3F59D-C91D-49E5-A71B-B3DB809B783D}"/>
                </a:ext>
              </a:extLst>
            </p:cNvPr>
            <p:cNvSpPr/>
            <p:nvPr/>
          </p:nvSpPr>
          <p:spPr>
            <a:xfrm>
              <a:off x="5573408" y="4467566"/>
              <a:ext cx="9525" cy="114300"/>
            </a:xfrm>
            <a:custGeom>
              <a:avLst/>
              <a:gdLst>
                <a:gd name="connsiteX0" fmla="*/ 5346 w 9525"/>
                <a:gd name="connsiteY0" fmla="*/ 5346 h 114300"/>
                <a:gd name="connsiteX1" fmla="*/ 5346 w 9525"/>
                <a:gd name="connsiteY1" fmla="*/ 111188 h 114300"/>
                <a:gd name="connsiteX2" fmla="*/ 5346 w 9525"/>
                <a:gd name="connsiteY2" fmla="*/ 111188 h 114300"/>
                <a:gd name="connsiteX3" fmla="*/ 5346 w 9525"/>
                <a:gd name="connsiteY3" fmla="*/ 11335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8"/>
                  </a:lnTo>
                  <a:lnTo>
                    <a:pt x="5346" y="111188"/>
                  </a:lnTo>
                  <a:lnTo>
                    <a:pt x="5346" y="113350"/>
                  </a:lnTo>
                </a:path>
              </a:pathLst>
            </a:custGeom>
            <a:noFill/>
            <a:ln w="25400" cap="flat">
              <a:solidFill>
                <a:srgbClr val="B60D27"/>
              </a:solidFill>
              <a:prstDash val="solid"/>
              <a:miter/>
            </a:ln>
          </p:spPr>
          <p:txBody>
            <a:bodyPr rtlCol="0" anchor="ctr"/>
            <a:lstStyle/>
            <a:p>
              <a:endParaRPr lang="fr-FR"/>
            </a:p>
          </p:txBody>
        </p:sp>
        <p:sp>
          <p:nvSpPr>
            <p:cNvPr id="115" name="Freeform: Shape 5120">
              <a:extLst>
                <a:ext uri="{FF2B5EF4-FFF2-40B4-BE49-F238E27FC236}">
                  <a16:creationId xmlns:a16="http://schemas.microsoft.com/office/drawing/2014/main" id="{526F30AC-5351-40F0-AF3A-0783C4E6DFB4}"/>
                </a:ext>
              </a:extLst>
            </p:cNvPr>
            <p:cNvSpPr/>
            <p:nvPr/>
          </p:nvSpPr>
          <p:spPr>
            <a:xfrm>
              <a:off x="5611508" y="4467566"/>
              <a:ext cx="9525" cy="114300"/>
            </a:xfrm>
            <a:custGeom>
              <a:avLst/>
              <a:gdLst>
                <a:gd name="connsiteX0" fmla="*/ 5346 w 9525"/>
                <a:gd name="connsiteY0" fmla="*/ 5346 h 114300"/>
                <a:gd name="connsiteX1" fmla="*/ 5346 w 9525"/>
                <a:gd name="connsiteY1" fmla="*/ 111188 h 114300"/>
                <a:gd name="connsiteX2" fmla="*/ 5346 w 9525"/>
                <a:gd name="connsiteY2" fmla="*/ 111188 h 114300"/>
                <a:gd name="connsiteX3" fmla="*/ 5346 w 9525"/>
                <a:gd name="connsiteY3" fmla="*/ 11335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8"/>
                  </a:lnTo>
                  <a:lnTo>
                    <a:pt x="5346" y="111188"/>
                  </a:lnTo>
                  <a:lnTo>
                    <a:pt x="5346" y="113350"/>
                  </a:lnTo>
                </a:path>
              </a:pathLst>
            </a:custGeom>
            <a:noFill/>
            <a:ln w="25400" cap="flat">
              <a:solidFill>
                <a:srgbClr val="B60D27"/>
              </a:solidFill>
              <a:prstDash val="solid"/>
              <a:miter/>
            </a:ln>
          </p:spPr>
          <p:txBody>
            <a:bodyPr rtlCol="0" anchor="ctr"/>
            <a:lstStyle/>
            <a:p>
              <a:endParaRPr lang="fr-FR"/>
            </a:p>
          </p:txBody>
        </p:sp>
        <p:sp>
          <p:nvSpPr>
            <p:cNvPr id="116" name="Freeform: Shape 5123">
              <a:extLst>
                <a:ext uri="{FF2B5EF4-FFF2-40B4-BE49-F238E27FC236}">
                  <a16:creationId xmlns:a16="http://schemas.microsoft.com/office/drawing/2014/main" id="{FE859E19-DC56-43C3-8B21-87552FFB46AE}"/>
                </a:ext>
              </a:extLst>
            </p:cNvPr>
            <p:cNvSpPr/>
            <p:nvPr/>
          </p:nvSpPr>
          <p:spPr>
            <a:xfrm>
              <a:off x="5649608" y="4467566"/>
              <a:ext cx="9525" cy="114300"/>
            </a:xfrm>
            <a:custGeom>
              <a:avLst/>
              <a:gdLst>
                <a:gd name="connsiteX0" fmla="*/ 5346 w 9525"/>
                <a:gd name="connsiteY0" fmla="*/ 5346 h 114300"/>
                <a:gd name="connsiteX1" fmla="*/ 5346 w 9525"/>
                <a:gd name="connsiteY1" fmla="*/ 111188 h 114300"/>
                <a:gd name="connsiteX2" fmla="*/ 5346 w 9525"/>
                <a:gd name="connsiteY2" fmla="*/ 111188 h 114300"/>
                <a:gd name="connsiteX3" fmla="*/ 5346 w 9525"/>
                <a:gd name="connsiteY3" fmla="*/ 11335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8"/>
                  </a:lnTo>
                  <a:lnTo>
                    <a:pt x="5346" y="111188"/>
                  </a:lnTo>
                  <a:lnTo>
                    <a:pt x="5346" y="113350"/>
                  </a:lnTo>
                </a:path>
              </a:pathLst>
            </a:custGeom>
            <a:noFill/>
            <a:ln w="25400" cap="flat">
              <a:solidFill>
                <a:srgbClr val="B60D27"/>
              </a:solidFill>
              <a:prstDash val="solid"/>
              <a:miter/>
            </a:ln>
          </p:spPr>
          <p:txBody>
            <a:bodyPr rtlCol="0" anchor="ctr"/>
            <a:lstStyle/>
            <a:p>
              <a:endParaRPr lang="fr-FR"/>
            </a:p>
          </p:txBody>
        </p:sp>
        <p:sp>
          <p:nvSpPr>
            <p:cNvPr id="117" name="Freeform: Shape 5124">
              <a:extLst>
                <a:ext uri="{FF2B5EF4-FFF2-40B4-BE49-F238E27FC236}">
                  <a16:creationId xmlns:a16="http://schemas.microsoft.com/office/drawing/2014/main" id="{422E38F4-E0C4-4743-9679-4B099AF7E33C}"/>
                </a:ext>
              </a:extLst>
            </p:cNvPr>
            <p:cNvSpPr/>
            <p:nvPr/>
          </p:nvSpPr>
          <p:spPr>
            <a:xfrm>
              <a:off x="5725808" y="4505666"/>
              <a:ext cx="9525" cy="114300"/>
            </a:xfrm>
            <a:custGeom>
              <a:avLst/>
              <a:gdLst>
                <a:gd name="connsiteX0" fmla="*/ 5346 w 9525"/>
                <a:gd name="connsiteY0" fmla="*/ 5346 h 114300"/>
                <a:gd name="connsiteX1" fmla="*/ 5346 w 9525"/>
                <a:gd name="connsiteY1" fmla="*/ 111188 h 114300"/>
                <a:gd name="connsiteX2" fmla="*/ 5346 w 9525"/>
                <a:gd name="connsiteY2" fmla="*/ 111188 h 114300"/>
                <a:gd name="connsiteX3" fmla="*/ 5346 w 9525"/>
                <a:gd name="connsiteY3" fmla="*/ 11335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8"/>
                  </a:lnTo>
                  <a:lnTo>
                    <a:pt x="5346" y="111188"/>
                  </a:lnTo>
                  <a:lnTo>
                    <a:pt x="5346" y="113350"/>
                  </a:lnTo>
                </a:path>
              </a:pathLst>
            </a:custGeom>
            <a:noFill/>
            <a:ln w="25400" cap="flat">
              <a:solidFill>
                <a:srgbClr val="B60D27"/>
              </a:solidFill>
              <a:prstDash val="solid"/>
              <a:miter/>
            </a:ln>
          </p:spPr>
          <p:txBody>
            <a:bodyPr rtlCol="0" anchor="ctr"/>
            <a:lstStyle/>
            <a:p>
              <a:endParaRPr lang="fr-FR"/>
            </a:p>
          </p:txBody>
        </p:sp>
        <p:sp>
          <p:nvSpPr>
            <p:cNvPr id="118" name="Freeform: Shape 5125">
              <a:extLst>
                <a:ext uri="{FF2B5EF4-FFF2-40B4-BE49-F238E27FC236}">
                  <a16:creationId xmlns:a16="http://schemas.microsoft.com/office/drawing/2014/main" id="{816A4FFD-847A-4067-ABF5-BC150B980170}"/>
                </a:ext>
              </a:extLst>
            </p:cNvPr>
            <p:cNvSpPr/>
            <p:nvPr/>
          </p:nvSpPr>
          <p:spPr>
            <a:xfrm>
              <a:off x="5840108" y="4581866"/>
              <a:ext cx="9525" cy="114300"/>
            </a:xfrm>
            <a:custGeom>
              <a:avLst/>
              <a:gdLst>
                <a:gd name="connsiteX0" fmla="*/ 5346 w 9525"/>
                <a:gd name="connsiteY0" fmla="*/ 5346 h 114300"/>
                <a:gd name="connsiteX1" fmla="*/ 5346 w 9525"/>
                <a:gd name="connsiteY1" fmla="*/ 111188 h 114300"/>
                <a:gd name="connsiteX2" fmla="*/ 5346 w 9525"/>
                <a:gd name="connsiteY2" fmla="*/ 111188 h 114300"/>
                <a:gd name="connsiteX3" fmla="*/ 5346 w 9525"/>
                <a:gd name="connsiteY3" fmla="*/ 11335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8"/>
                  </a:lnTo>
                  <a:lnTo>
                    <a:pt x="5346" y="111188"/>
                  </a:lnTo>
                  <a:lnTo>
                    <a:pt x="5346" y="113350"/>
                  </a:lnTo>
                </a:path>
              </a:pathLst>
            </a:custGeom>
            <a:noFill/>
            <a:ln w="25400" cap="flat">
              <a:solidFill>
                <a:srgbClr val="B60D27"/>
              </a:solidFill>
              <a:prstDash val="solid"/>
              <a:miter/>
            </a:ln>
          </p:spPr>
          <p:txBody>
            <a:bodyPr rtlCol="0" anchor="ctr"/>
            <a:lstStyle/>
            <a:p>
              <a:endParaRPr lang="fr-FR"/>
            </a:p>
          </p:txBody>
        </p:sp>
        <p:sp>
          <p:nvSpPr>
            <p:cNvPr id="119" name="Freeform: Shape 5126">
              <a:extLst>
                <a:ext uri="{FF2B5EF4-FFF2-40B4-BE49-F238E27FC236}">
                  <a16:creationId xmlns:a16="http://schemas.microsoft.com/office/drawing/2014/main" id="{9EEABAD7-262F-4D7C-A8E7-22C26ED77B1F}"/>
                </a:ext>
              </a:extLst>
            </p:cNvPr>
            <p:cNvSpPr/>
            <p:nvPr/>
          </p:nvSpPr>
          <p:spPr>
            <a:xfrm>
              <a:off x="5897258" y="4639025"/>
              <a:ext cx="9525" cy="114300"/>
            </a:xfrm>
            <a:custGeom>
              <a:avLst/>
              <a:gdLst>
                <a:gd name="connsiteX0" fmla="*/ 5346 w 9525"/>
                <a:gd name="connsiteY0" fmla="*/ 5346 h 114300"/>
                <a:gd name="connsiteX1" fmla="*/ 5346 w 9525"/>
                <a:gd name="connsiteY1" fmla="*/ 111178 h 114300"/>
                <a:gd name="connsiteX2" fmla="*/ 5346 w 9525"/>
                <a:gd name="connsiteY2" fmla="*/ 111178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78"/>
                  </a:lnTo>
                  <a:lnTo>
                    <a:pt x="5346" y="111178"/>
                  </a:lnTo>
                  <a:lnTo>
                    <a:pt x="5346" y="113340"/>
                  </a:lnTo>
                </a:path>
              </a:pathLst>
            </a:custGeom>
            <a:noFill/>
            <a:ln w="25400" cap="flat">
              <a:solidFill>
                <a:srgbClr val="B60D27"/>
              </a:solidFill>
              <a:prstDash val="solid"/>
              <a:miter/>
            </a:ln>
          </p:spPr>
          <p:txBody>
            <a:bodyPr rtlCol="0" anchor="ctr"/>
            <a:lstStyle/>
            <a:p>
              <a:endParaRPr lang="fr-FR"/>
            </a:p>
          </p:txBody>
        </p:sp>
        <p:sp>
          <p:nvSpPr>
            <p:cNvPr id="120" name="Freeform: Shape 5127">
              <a:extLst>
                <a:ext uri="{FF2B5EF4-FFF2-40B4-BE49-F238E27FC236}">
                  <a16:creationId xmlns:a16="http://schemas.microsoft.com/office/drawing/2014/main" id="{3DFB4282-B824-432D-A747-FEF5EECF3BB6}"/>
                </a:ext>
              </a:extLst>
            </p:cNvPr>
            <p:cNvSpPr/>
            <p:nvPr/>
          </p:nvSpPr>
          <p:spPr>
            <a:xfrm>
              <a:off x="5935358" y="4639025"/>
              <a:ext cx="9525" cy="114300"/>
            </a:xfrm>
            <a:custGeom>
              <a:avLst/>
              <a:gdLst>
                <a:gd name="connsiteX0" fmla="*/ 5346 w 9525"/>
                <a:gd name="connsiteY0" fmla="*/ 5346 h 114300"/>
                <a:gd name="connsiteX1" fmla="*/ 5346 w 9525"/>
                <a:gd name="connsiteY1" fmla="*/ 111178 h 114300"/>
                <a:gd name="connsiteX2" fmla="*/ 5346 w 9525"/>
                <a:gd name="connsiteY2" fmla="*/ 111178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78"/>
                  </a:lnTo>
                  <a:lnTo>
                    <a:pt x="5346" y="111178"/>
                  </a:lnTo>
                  <a:lnTo>
                    <a:pt x="5346" y="113340"/>
                  </a:lnTo>
                </a:path>
              </a:pathLst>
            </a:custGeom>
            <a:noFill/>
            <a:ln w="25400" cap="flat">
              <a:solidFill>
                <a:srgbClr val="B60D27"/>
              </a:solidFill>
              <a:prstDash val="solid"/>
              <a:miter/>
            </a:ln>
          </p:spPr>
          <p:txBody>
            <a:bodyPr rtlCol="0" anchor="ctr"/>
            <a:lstStyle/>
            <a:p>
              <a:endParaRPr lang="fr-FR"/>
            </a:p>
          </p:txBody>
        </p:sp>
        <p:sp>
          <p:nvSpPr>
            <p:cNvPr id="121" name="Freeform: Shape 5128">
              <a:extLst>
                <a:ext uri="{FF2B5EF4-FFF2-40B4-BE49-F238E27FC236}">
                  <a16:creationId xmlns:a16="http://schemas.microsoft.com/office/drawing/2014/main" id="{091836E1-79A9-4239-9717-AAE404DAE85D}"/>
                </a:ext>
              </a:extLst>
            </p:cNvPr>
            <p:cNvSpPr/>
            <p:nvPr/>
          </p:nvSpPr>
          <p:spPr>
            <a:xfrm>
              <a:off x="5992508" y="4639025"/>
              <a:ext cx="9525" cy="114300"/>
            </a:xfrm>
            <a:custGeom>
              <a:avLst/>
              <a:gdLst>
                <a:gd name="connsiteX0" fmla="*/ 5346 w 9525"/>
                <a:gd name="connsiteY0" fmla="*/ 5346 h 114300"/>
                <a:gd name="connsiteX1" fmla="*/ 5346 w 9525"/>
                <a:gd name="connsiteY1" fmla="*/ 111178 h 114300"/>
                <a:gd name="connsiteX2" fmla="*/ 5346 w 9525"/>
                <a:gd name="connsiteY2" fmla="*/ 111178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78"/>
                  </a:lnTo>
                  <a:lnTo>
                    <a:pt x="5346" y="111178"/>
                  </a:lnTo>
                  <a:lnTo>
                    <a:pt x="5346" y="113340"/>
                  </a:lnTo>
                </a:path>
              </a:pathLst>
            </a:custGeom>
            <a:noFill/>
            <a:ln w="25400" cap="flat">
              <a:solidFill>
                <a:srgbClr val="B60D27"/>
              </a:solidFill>
              <a:prstDash val="solid"/>
              <a:miter/>
            </a:ln>
          </p:spPr>
          <p:txBody>
            <a:bodyPr rtlCol="0" anchor="ctr"/>
            <a:lstStyle/>
            <a:p>
              <a:endParaRPr lang="fr-FR"/>
            </a:p>
          </p:txBody>
        </p:sp>
        <p:sp>
          <p:nvSpPr>
            <p:cNvPr id="122" name="Freeform: Shape 5129">
              <a:extLst>
                <a:ext uri="{FF2B5EF4-FFF2-40B4-BE49-F238E27FC236}">
                  <a16:creationId xmlns:a16="http://schemas.microsoft.com/office/drawing/2014/main" id="{2ECD4F83-9680-405E-BE8E-CAC1CC0BDC23}"/>
                </a:ext>
              </a:extLst>
            </p:cNvPr>
            <p:cNvSpPr/>
            <p:nvPr/>
          </p:nvSpPr>
          <p:spPr>
            <a:xfrm>
              <a:off x="6030618" y="4639025"/>
              <a:ext cx="9525" cy="114300"/>
            </a:xfrm>
            <a:custGeom>
              <a:avLst/>
              <a:gdLst>
                <a:gd name="connsiteX0" fmla="*/ 5346 w 9525"/>
                <a:gd name="connsiteY0" fmla="*/ 5346 h 114300"/>
                <a:gd name="connsiteX1" fmla="*/ 5346 w 9525"/>
                <a:gd name="connsiteY1" fmla="*/ 111178 h 114300"/>
                <a:gd name="connsiteX2" fmla="*/ 5346 w 9525"/>
                <a:gd name="connsiteY2" fmla="*/ 111178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78"/>
                  </a:lnTo>
                  <a:lnTo>
                    <a:pt x="5346" y="111178"/>
                  </a:lnTo>
                  <a:lnTo>
                    <a:pt x="5346" y="113340"/>
                  </a:lnTo>
                </a:path>
              </a:pathLst>
            </a:custGeom>
            <a:noFill/>
            <a:ln w="25400" cap="flat">
              <a:solidFill>
                <a:srgbClr val="B60D27"/>
              </a:solidFill>
              <a:prstDash val="solid"/>
              <a:miter/>
            </a:ln>
          </p:spPr>
          <p:txBody>
            <a:bodyPr rtlCol="0" anchor="ctr"/>
            <a:lstStyle/>
            <a:p>
              <a:endParaRPr lang="fr-FR"/>
            </a:p>
          </p:txBody>
        </p:sp>
        <p:sp>
          <p:nvSpPr>
            <p:cNvPr id="123" name="Freeform: Shape 5130">
              <a:extLst>
                <a:ext uri="{FF2B5EF4-FFF2-40B4-BE49-F238E27FC236}">
                  <a16:creationId xmlns:a16="http://schemas.microsoft.com/office/drawing/2014/main" id="{E2ABE82B-42DD-4953-978C-74EB983B13D7}"/>
                </a:ext>
              </a:extLst>
            </p:cNvPr>
            <p:cNvSpPr/>
            <p:nvPr/>
          </p:nvSpPr>
          <p:spPr>
            <a:xfrm>
              <a:off x="6068718" y="4639025"/>
              <a:ext cx="9525" cy="114300"/>
            </a:xfrm>
            <a:custGeom>
              <a:avLst/>
              <a:gdLst>
                <a:gd name="connsiteX0" fmla="*/ 5346 w 9525"/>
                <a:gd name="connsiteY0" fmla="*/ 5346 h 114300"/>
                <a:gd name="connsiteX1" fmla="*/ 5346 w 9525"/>
                <a:gd name="connsiteY1" fmla="*/ 111178 h 114300"/>
                <a:gd name="connsiteX2" fmla="*/ 5346 w 9525"/>
                <a:gd name="connsiteY2" fmla="*/ 111178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78"/>
                  </a:lnTo>
                  <a:lnTo>
                    <a:pt x="5346" y="111178"/>
                  </a:lnTo>
                  <a:lnTo>
                    <a:pt x="5346" y="113340"/>
                  </a:lnTo>
                </a:path>
              </a:pathLst>
            </a:custGeom>
            <a:noFill/>
            <a:ln w="25400" cap="flat">
              <a:solidFill>
                <a:srgbClr val="B60D27"/>
              </a:solidFill>
              <a:prstDash val="solid"/>
              <a:miter/>
            </a:ln>
          </p:spPr>
          <p:txBody>
            <a:bodyPr rtlCol="0" anchor="ctr"/>
            <a:lstStyle/>
            <a:p>
              <a:endParaRPr lang="fr-FR"/>
            </a:p>
          </p:txBody>
        </p:sp>
        <p:sp>
          <p:nvSpPr>
            <p:cNvPr id="124" name="Freeform: Shape 5131">
              <a:extLst>
                <a:ext uri="{FF2B5EF4-FFF2-40B4-BE49-F238E27FC236}">
                  <a16:creationId xmlns:a16="http://schemas.microsoft.com/office/drawing/2014/main" id="{B587E76E-9C6B-47CC-9966-394909CE9019}"/>
                </a:ext>
              </a:extLst>
            </p:cNvPr>
            <p:cNvSpPr/>
            <p:nvPr/>
          </p:nvSpPr>
          <p:spPr>
            <a:xfrm>
              <a:off x="6106818" y="4639025"/>
              <a:ext cx="9525" cy="114300"/>
            </a:xfrm>
            <a:custGeom>
              <a:avLst/>
              <a:gdLst>
                <a:gd name="connsiteX0" fmla="*/ 5346 w 9525"/>
                <a:gd name="connsiteY0" fmla="*/ 5346 h 114300"/>
                <a:gd name="connsiteX1" fmla="*/ 5346 w 9525"/>
                <a:gd name="connsiteY1" fmla="*/ 111178 h 114300"/>
                <a:gd name="connsiteX2" fmla="*/ 5346 w 9525"/>
                <a:gd name="connsiteY2" fmla="*/ 111178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78"/>
                  </a:lnTo>
                  <a:lnTo>
                    <a:pt x="5346" y="111178"/>
                  </a:lnTo>
                  <a:lnTo>
                    <a:pt x="5346" y="113340"/>
                  </a:lnTo>
                </a:path>
              </a:pathLst>
            </a:custGeom>
            <a:noFill/>
            <a:ln w="25400" cap="flat">
              <a:solidFill>
                <a:srgbClr val="B60D27"/>
              </a:solidFill>
              <a:prstDash val="solid"/>
              <a:miter/>
            </a:ln>
          </p:spPr>
          <p:txBody>
            <a:bodyPr rtlCol="0" anchor="ctr"/>
            <a:lstStyle/>
            <a:p>
              <a:endParaRPr lang="fr-FR"/>
            </a:p>
          </p:txBody>
        </p:sp>
        <p:sp>
          <p:nvSpPr>
            <p:cNvPr id="125" name="Freeform: Shape 5132">
              <a:extLst>
                <a:ext uri="{FF2B5EF4-FFF2-40B4-BE49-F238E27FC236}">
                  <a16:creationId xmlns:a16="http://schemas.microsoft.com/office/drawing/2014/main" id="{6E6557EB-B108-4649-91C5-06338B955C38}"/>
                </a:ext>
              </a:extLst>
            </p:cNvPr>
            <p:cNvSpPr/>
            <p:nvPr/>
          </p:nvSpPr>
          <p:spPr>
            <a:xfrm>
              <a:off x="6125868" y="4696175"/>
              <a:ext cx="9525" cy="114300"/>
            </a:xfrm>
            <a:custGeom>
              <a:avLst/>
              <a:gdLst>
                <a:gd name="connsiteX0" fmla="*/ 5346 w 9525"/>
                <a:gd name="connsiteY0" fmla="*/ 5346 h 114300"/>
                <a:gd name="connsiteX1" fmla="*/ 5346 w 9525"/>
                <a:gd name="connsiteY1" fmla="*/ 111178 h 114300"/>
                <a:gd name="connsiteX2" fmla="*/ 5346 w 9525"/>
                <a:gd name="connsiteY2" fmla="*/ 111178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78"/>
                  </a:lnTo>
                  <a:lnTo>
                    <a:pt x="5346" y="111178"/>
                  </a:lnTo>
                  <a:lnTo>
                    <a:pt x="5346" y="113340"/>
                  </a:lnTo>
                </a:path>
              </a:pathLst>
            </a:custGeom>
            <a:noFill/>
            <a:ln w="25400" cap="flat">
              <a:solidFill>
                <a:srgbClr val="B60D27"/>
              </a:solidFill>
              <a:prstDash val="solid"/>
              <a:miter/>
            </a:ln>
          </p:spPr>
          <p:txBody>
            <a:bodyPr rtlCol="0" anchor="ctr"/>
            <a:lstStyle/>
            <a:p>
              <a:endParaRPr lang="fr-FR"/>
            </a:p>
          </p:txBody>
        </p:sp>
        <p:sp>
          <p:nvSpPr>
            <p:cNvPr id="126" name="Freeform: Shape 5133">
              <a:extLst>
                <a:ext uri="{FF2B5EF4-FFF2-40B4-BE49-F238E27FC236}">
                  <a16:creationId xmlns:a16="http://schemas.microsoft.com/office/drawing/2014/main" id="{ED01D2B7-8ACC-45E2-908E-288AC8EF4B65}"/>
                </a:ext>
              </a:extLst>
            </p:cNvPr>
            <p:cNvSpPr/>
            <p:nvPr/>
          </p:nvSpPr>
          <p:spPr>
            <a:xfrm>
              <a:off x="6125868" y="4696175"/>
              <a:ext cx="9525" cy="114300"/>
            </a:xfrm>
            <a:custGeom>
              <a:avLst/>
              <a:gdLst>
                <a:gd name="connsiteX0" fmla="*/ 5346 w 9525"/>
                <a:gd name="connsiteY0" fmla="*/ 5346 h 114300"/>
                <a:gd name="connsiteX1" fmla="*/ 5346 w 9525"/>
                <a:gd name="connsiteY1" fmla="*/ 111178 h 114300"/>
                <a:gd name="connsiteX2" fmla="*/ 5346 w 9525"/>
                <a:gd name="connsiteY2" fmla="*/ 111178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78"/>
                  </a:lnTo>
                  <a:lnTo>
                    <a:pt x="5346" y="111178"/>
                  </a:lnTo>
                  <a:lnTo>
                    <a:pt x="5346" y="113340"/>
                  </a:lnTo>
                </a:path>
              </a:pathLst>
            </a:custGeom>
            <a:noFill/>
            <a:ln w="25400" cap="flat">
              <a:solidFill>
                <a:srgbClr val="B60D27"/>
              </a:solidFill>
              <a:prstDash val="solid"/>
              <a:miter/>
            </a:ln>
          </p:spPr>
          <p:txBody>
            <a:bodyPr rtlCol="0" anchor="ctr"/>
            <a:lstStyle/>
            <a:p>
              <a:endParaRPr lang="fr-FR"/>
            </a:p>
          </p:txBody>
        </p:sp>
        <p:sp>
          <p:nvSpPr>
            <p:cNvPr id="127" name="Freeform: Shape 5134">
              <a:extLst>
                <a:ext uri="{FF2B5EF4-FFF2-40B4-BE49-F238E27FC236}">
                  <a16:creationId xmlns:a16="http://schemas.microsoft.com/office/drawing/2014/main" id="{4460A2A6-9513-49DB-AD70-6586F2C8979D}"/>
                </a:ext>
              </a:extLst>
            </p:cNvPr>
            <p:cNvSpPr/>
            <p:nvPr/>
          </p:nvSpPr>
          <p:spPr>
            <a:xfrm>
              <a:off x="6125868" y="4696175"/>
              <a:ext cx="9525" cy="114300"/>
            </a:xfrm>
            <a:custGeom>
              <a:avLst/>
              <a:gdLst>
                <a:gd name="connsiteX0" fmla="*/ 5346 w 9525"/>
                <a:gd name="connsiteY0" fmla="*/ 5346 h 114300"/>
                <a:gd name="connsiteX1" fmla="*/ 5346 w 9525"/>
                <a:gd name="connsiteY1" fmla="*/ 111178 h 114300"/>
                <a:gd name="connsiteX2" fmla="*/ 5346 w 9525"/>
                <a:gd name="connsiteY2" fmla="*/ 111178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78"/>
                  </a:lnTo>
                  <a:lnTo>
                    <a:pt x="5346" y="111178"/>
                  </a:lnTo>
                  <a:lnTo>
                    <a:pt x="5346" y="113340"/>
                  </a:lnTo>
                </a:path>
              </a:pathLst>
            </a:custGeom>
            <a:noFill/>
            <a:ln w="25400" cap="flat">
              <a:solidFill>
                <a:srgbClr val="B60D27"/>
              </a:solidFill>
              <a:prstDash val="solid"/>
              <a:miter/>
            </a:ln>
          </p:spPr>
          <p:txBody>
            <a:bodyPr rtlCol="0" anchor="ctr"/>
            <a:lstStyle/>
            <a:p>
              <a:endParaRPr lang="fr-FR"/>
            </a:p>
          </p:txBody>
        </p:sp>
        <p:sp>
          <p:nvSpPr>
            <p:cNvPr id="128" name="Freeform: Shape 5135">
              <a:extLst>
                <a:ext uri="{FF2B5EF4-FFF2-40B4-BE49-F238E27FC236}">
                  <a16:creationId xmlns:a16="http://schemas.microsoft.com/office/drawing/2014/main" id="{2C6D8901-C65D-4E3E-A6AE-F2BC803EE3CB}"/>
                </a:ext>
              </a:extLst>
            </p:cNvPr>
            <p:cNvSpPr/>
            <p:nvPr/>
          </p:nvSpPr>
          <p:spPr>
            <a:xfrm>
              <a:off x="6183018" y="4696175"/>
              <a:ext cx="9525" cy="114300"/>
            </a:xfrm>
            <a:custGeom>
              <a:avLst/>
              <a:gdLst>
                <a:gd name="connsiteX0" fmla="*/ 5346 w 9525"/>
                <a:gd name="connsiteY0" fmla="*/ 5346 h 114300"/>
                <a:gd name="connsiteX1" fmla="*/ 5346 w 9525"/>
                <a:gd name="connsiteY1" fmla="*/ 111178 h 114300"/>
                <a:gd name="connsiteX2" fmla="*/ 5346 w 9525"/>
                <a:gd name="connsiteY2" fmla="*/ 111178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78"/>
                  </a:lnTo>
                  <a:lnTo>
                    <a:pt x="5346" y="111178"/>
                  </a:lnTo>
                  <a:lnTo>
                    <a:pt x="5346" y="113340"/>
                  </a:lnTo>
                </a:path>
              </a:pathLst>
            </a:custGeom>
            <a:noFill/>
            <a:ln w="25400" cap="flat">
              <a:solidFill>
                <a:srgbClr val="B60D27"/>
              </a:solidFill>
              <a:prstDash val="solid"/>
              <a:miter/>
            </a:ln>
          </p:spPr>
          <p:txBody>
            <a:bodyPr rtlCol="0" anchor="ctr"/>
            <a:lstStyle/>
            <a:p>
              <a:endParaRPr lang="fr-FR"/>
            </a:p>
          </p:txBody>
        </p:sp>
        <p:sp>
          <p:nvSpPr>
            <p:cNvPr id="129" name="Freeform: Shape 5136">
              <a:extLst>
                <a:ext uri="{FF2B5EF4-FFF2-40B4-BE49-F238E27FC236}">
                  <a16:creationId xmlns:a16="http://schemas.microsoft.com/office/drawing/2014/main" id="{6C317E8C-E01D-475E-BADF-F302298BD17C}"/>
                </a:ext>
              </a:extLst>
            </p:cNvPr>
            <p:cNvSpPr/>
            <p:nvPr/>
          </p:nvSpPr>
          <p:spPr>
            <a:xfrm>
              <a:off x="6354468" y="4753325"/>
              <a:ext cx="9525" cy="114300"/>
            </a:xfrm>
            <a:custGeom>
              <a:avLst/>
              <a:gdLst>
                <a:gd name="connsiteX0" fmla="*/ 5346 w 9525"/>
                <a:gd name="connsiteY0" fmla="*/ 5346 h 114300"/>
                <a:gd name="connsiteX1" fmla="*/ 5346 w 9525"/>
                <a:gd name="connsiteY1" fmla="*/ 111178 h 114300"/>
                <a:gd name="connsiteX2" fmla="*/ 5346 w 9525"/>
                <a:gd name="connsiteY2" fmla="*/ 111178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78"/>
                  </a:lnTo>
                  <a:lnTo>
                    <a:pt x="5346" y="111178"/>
                  </a:lnTo>
                  <a:lnTo>
                    <a:pt x="5346" y="113340"/>
                  </a:lnTo>
                </a:path>
              </a:pathLst>
            </a:custGeom>
            <a:noFill/>
            <a:ln w="25400" cap="flat">
              <a:solidFill>
                <a:srgbClr val="B60D27"/>
              </a:solidFill>
              <a:prstDash val="solid"/>
              <a:miter/>
            </a:ln>
          </p:spPr>
          <p:txBody>
            <a:bodyPr rtlCol="0" anchor="ctr"/>
            <a:lstStyle/>
            <a:p>
              <a:endParaRPr lang="fr-FR"/>
            </a:p>
          </p:txBody>
        </p:sp>
        <p:sp>
          <p:nvSpPr>
            <p:cNvPr id="130" name="Freeform: Shape 5137">
              <a:extLst>
                <a:ext uri="{FF2B5EF4-FFF2-40B4-BE49-F238E27FC236}">
                  <a16:creationId xmlns:a16="http://schemas.microsoft.com/office/drawing/2014/main" id="{1DF41446-D2F4-4C54-AB55-C8232795B102}"/>
                </a:ext>
              </a:extLst>
            </p:cNvPr>
            <p:cNvSpPr/>
            <p:nvPr/>
          </p:nvSpPr>
          <p:spPr>
            <a:xfrm>
              <a:off x="6411618" y="4753325"/>
              <a:ext cx="9525" cy="114300"/>
            </a:xfrm>
            <a:custGeom>
              <a:avLst/>
              <a:gdLst>
                <a:gd name="connsiteX0" fmla="*/ 5346 w 9525"/>
                <a:gd name="connsiteY0" fmla="*/ 5346 h 114300"/>
                <a:gd name="connsiteX1" fmla="*/ 5346 w 9525"/>
                <a:gd name="connsiteY1" fmla="*/ 111178 h 114300"/>
                <a:gd name="connsiteX2" fmla="*/ 5346 w 9525"/>
                <a:gd name="connsiteY2" fmla="*/ 111178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78"/>
                  </a:lnTo>
                  <a:lnTo>
                    <a:pt x="5346" y="111178"/>
                  </a:lnTo>
                  <a:lnTo>
                    <a:pt x="5346" y="113340"/>
                  </a:lnTo>
                </a:path>
              </a:pathLst>
            </a:custGeom>
            <a:noFill/>
            <a:ln w="25400" cap="flat">
              <a:solidFill>
                <a:srgbClr val="B60D27"/>
              </a:solidFill>
              <a:prstDash val="solid"/>
              <a:miter/>
            </a:ln>
          </p:spPr>
          <p:txBody>
            <a:bodyPr rtlCol="0" anchor="ctr"/>
            <a:lstStyle/>
            <a:p>
              <a:endParaRPr lang="fr-FR"/>
            </a:p>
          </p:txBody>
        </p:sp>
        <p:sp>
          <p:nvSpPr>
            <p:cNvPr id="131" name="Freeform: Shape 5138">
              <a:extLst>
                <a:ext uri="{FF2B5EF4-FFF2-40B4-BE49-F238E27FC236}">
                  <a16:creationId xmlns:a16="http://schemas.microsoft.com/office/drawing/2014/main" id="{C904D0F3-F0E5-4850-9D57-54BFBD29C701}"/>
                </a:ext>
              </a:extLst>
            </p:cNvPr>
            <p:cNvSpPr/>
            <p:nvPr/>
          </p:nvSpPr>
          <p:spPr>
            <a:xfrm>
              <a:off x="6468768" y="4753325"/>
              <a:ext cx="9525" cy="114300"/>
            </a:xfrm>
            <a:custGeom>
              <a:avLst/>
              <a:gdLst>
                <a:gd name="connsiteX0" fmla="*/ 5346 w 9525"/>
                <a:gd name="connsiteY0" fmla="*/ 5346 h 114300"/>
                <a:gd name="connsiteX1" fmla="*/ 5346 w 9525"/>
                <a:gd name="connsiteY1" fmla="*/ 111178 h 114300"/>
                <a:gd name="connsiteX2" fmla="*/ 5346 w 9525"/>
                <a:gd name="connsiteY2" fmla="*/ 111178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78"/>
                  </a:lnTo>
                  <a:lnTo>
                    <a:pt x="5346" y="111178"/>
                  </a:lnTo>
                  <a:lnTo>
                    <a:pt x="5346" y="113340"/>
                  </a:lnTo>
                </a:path>
              </a:pathLst>
            </a:custGeom>
            <a:noFill/>
            <a:ln w="25400" cap="flat">
              <a:solidFill>
                <a:srgbClr val="B60D27"/>
              </a:solidFill>
              <a:prstDash val="solid"/>
              <a:miter/>
            </a:ln>
          </p:spPr>
          <p:txBody>
            <a:bodyPr rtlCol="0" anchor="ctr"/>
            <a:lstStyle/>
            <a:p>
              <a:endParaRPr lang="fr-FR"/>
            </a:p>
          </p:txBody>
        </p:sp>
        <p:sp>
          <p:nvSpPr>
            <p:cNvPr id="132" name="Freeform: Shape 5139">
              <a:extLst>
                <a:ext uri="{FF2B5EF4-FFF2-40B4-BE49-F238E27FC236}">
                  <a16:creationId xmlns:a16="http://schemas.microsoft.com/office/drawing/2014/main" id="{3DB52D54-743D-4DFB-B0C7-9CCC503C0ED7}"/>
                </a:ext>
              </a:extLst>
            </p:cNvPr>
            <p:cNvSpPr/>
            <p:nvPr/>
          </p:nvSpPr>
          <p:spPr>
            <a:xfrm>
              <a:off x="6525918" y="4753325"/>
              <a:ext cx="9525" cy="114300"/>
            </a:xfrm>
            <a:custGeom>
              <a:avLst/>
              <a:gdLst>
                <a:gd name="connsiteX0" fmla="*/ 5346 w 9525"/>
                <a:gd name="connsiteY0" fmla="*/ 5346 h 114300"/>
                <a:gd name="connsiteX1" fmla="*/ 5346 w 9525"/>
                <a:gd name="connsiteY1" fmla="*/ 111178 h 114300"/>
                <a:gd name="connsiteX2" fmla="*/ 5346 w 9525"/>
                <a:gd name="connsiteY2" fmla="*/ 111178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78"/>
                  </a:lnTo>
                  <a:lnTo>
                    <a:pt x="5346" y="111178"/>
                  </a:lnTo>
                  <a:lnTo>
                    <a:pt x="5346" y="113340"/>
                  </a:lnTo>
                </a:path>
              </a:pathLst>
            </a:custGeom>
            <a:noFill/>
            <a:ln w="25400" cap="flat">
              <a:solidFill>
                <a:srgbClr val="B60D27"/>
              </a:solidFill>
              <a:prstDash val="solid"/>
              <a:miter/>
            </a:ln>
          </p:spPr>
          <p:txBody>
            <a:bodyPr rtlCol="0" anchor="ctr"/>
            <a:lstStyle/>
            <a:p>
              <a:endParaRPr lang="fr-FR"/>
            </a:p>
          </p:txBody>
        </p:sp>
        <p:sp>
          <p:nvSpPr>
            <p:cNvPr id="133" name="Freeform: Shape 5140">
              <a:extLst>
                <a:ext uri="{FF2B5EF4-FFF2-40B4-BE49-F238E27FC236}">
                  <a16:creationId xmlns:a16="http://schemas.microsoft.com/office/drawing/2014/main" id="{022E059F-1C5D-4CE9-B71B-40431BAF42F7}"/>
                </a:ext>
              </a:extLst>
            </p:cNvPr>
            <p:cNvSpPr/>
            <p:nvPr/>
          </p:nvSpPr>
          <p:spPr>
            <a:xfrm>
              <a:off x="6583068" y="4753325"/>
              <a:ext cx="9525" cy="114300"/>
            </a:xfrm>
            <a:custGeom>
              <a:avLst/>
              <a:gdLst>
                <a:gd name="connsiteX0" fmla="*/ 5346 w 9525"/>
                <a:gd name="connsiteY0" fmla="*/ 5346 h 114300"/>
                <a:gd name="connsiteX1" fmla="*/ 5346 w 9525"/>
                <a:gd name="connsiteY1" fmla="*/ 111178 h 114300"/>
                <a:gd name="connsiteX2" fmla="*/ 5346 w 9525"/>
                <a:gd name="connsiteY2" fmla="*/ 111178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78"/>
                  </a:lnTo>
                  <a:lnTo>
                    <a:pt x="5346" y="111178"/>
                  </a:lnTo>
                  <a:lnTo>
                    <a:pt x="5346" y="113340"/>
                  </a:lnTo>
                </a:path>
              </a:pathLst>
            </a:custGeom>
            <a:noFill/>
            <a:ln w="25400" cap="flat">
              <a:solidFill>
                <a:srgbClr val="B60D27"/>
              </a:solidFill>
              <a:prstDash val="solid"/>
              <a:miter/>
            </a:ln>
          </p:spPr>
          <p:txBody>
            <a:bodyPr rtlCol="0" anchor="ctr"/>
            <a:lstStyle/>
            <a:p>
              <a:endParaRPr lang="fr-FR"/>
            </a:p>
          </p:txBody>
        </p:sp>
        <p:sp>
          <p:nvSpPr>
            <p:cNvPr id="134" name="Freeform: Shape 5141">
              <a:extLst>
                <a:ext uri="{FF2B5EF4-FFF2-40B4-BE49-F238E27FC236}">
                  <a16:creationId xmlns:a16="http://schemas.microsoft.com/office/drawing/2014/main" id="{E31F42FA-0F12-4E6F-9A5E-8C517F983168}"/>
                </a:ext>
              </a:extLst>
            </p:cNvPr>
            <p:cNvSpPr/>
            <p:nvPr/>
          </p:nvSpPr>
          <p:spPr>
            <a:xfrm>
              <a:off x="6621168" y="4791425"/>
              <a:ext cx="9525" cy="114300"/>
            </a:xfrm>
            <a:custGeom>
              <a:avLst/>
              <a:gdLst>
                <a:gd name="connsiteX0" fmla="*/ 5346 w 9525"/>
                <a:gd name="connsiteY0" fmla="*/ 5346 h 114300"/>
                <a:gd name="connsiteX1" fmla="*/ 5346 w 9525"/>
                <a:gd name="connsiteY1" fmla="*/ 111178 h 114300"/>
                <a:gd name="connsiteX2" fmla="*/ 5346 w 9525"/>
                <a:gd name="connsiteY2" fmla="*/ 111178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78"/>
                  </a:lnTo>
                  <a:lnTo>
                    <a:pt x="5346" y="111178"/>
                  </a:lnTo>
                  <a:lnTo>
                    <a:pt x="5346" y="113340"/>
                  </a:lnTo>
                </a:path>
              </a:pathLst>
            </a:custGeom>
            <a:noFill/>
            <a:ln w="25400" cap="flat">
              <a:solidFill>
                <a:srgbClr val="B60D27"/>
              </a:solidFill>
              <a:prstDash val="solid"/>
              <a:miter/>
            </a:ln>
          </p:spPr>
          <p:txBody>
            <a:bodyPr rtlCol="0" anchor="ctr"/>
            <a:lstStyle/>
            <a:p>
              <a:endParaRPr lang="fr-FR"/>
            </a:p>
          </p:txBody>
        </p:sp>
        <p:sp>
          <p:nvSpPr>
            <p:cNvPr id="135" name="Freeform: Shape 5142">
              <a:extLst>
                <a:ext uri="{FF2B5EF4-FFF2-40B4-BE49-F238E27FC236}">
                  <a16:creationId xmlns:a16="http://schemas.microsoft.com/office/drawing/2014/main" id="{F3680AC9-F6EB-4639-B098-2148B6702F56}"/>
                </a:ext>
              </a:extLst>
            </p:cNvPr>
            <p:cNvSpPr/>
            <p:nvPr/>
          </p:nvSpPr>
          <p:spPr>
            <a:xfrm>
              <a:off x="6697368" y="4791425"/>
              <a:ext cx="9525" cy="114300"/>
            </a:xfrm>
            <a:custGeom>
              <a:avLst/>
              <a:gdLst>
                <a:gd name="connsiteX0" fmla="*/ 5346 w 9525"/>
                <a:gd name="connsiteY0" fmla="*/ 5346 h 114300"/>
                <a:gd name="connsiteX1" fmla="*/ 5346 w 9525"/>
                <a:gd name="connsiteY1" fmla="*/ 111178 h 114300"/>
                <a:gd name="connsiteX2" fmla="*/ 5346 w 9525"/>
                <a:gd name="connsiteY2" fmla="*/ 111178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78"/>
                  </a:lnTo>
                  <a:lnTo>
                    <a:pt x="5346" y="111178"/>
                  </a:lnTo>
                  <a:lnTo>
                    <a:pt x="5346" y="113340"/>
                  </a:lnTo>
                </a:path>
              </a:pathLst>
            </a:custGeom>
            <a:noFill/>
            <a:ln w="25400" cap="flat">
              <a:solidFill>
                <a:srgbClr val="B60D27"/>
              </a:solidFill>
              <a:prstDash val="solid"/>
              <a:miter/>
            </a:ln>
          </p:spPr>
          <p:txBody>
            <a:bodyPr rtlCol="0" anchor="ctr"/>
            <a:lstStyle/>
            <a:p>
              <a:endParaRPr lang="fr-FR"/>
            </a:p>
          </p:txBody>
        </p:sp>
        <p:sp>
          <p:nvSpPr>
            <p:cNvPr id="136" name="Freeform: Shape 5143">
              <a:extLst>
                <a:ext uri="{FF2B5EF4-FFF2-40B4-BE49-F238E27FC236}">
                  <a16:creationId xmlns:a16="http://schemas.microsoft.com/office/drawing/2014/main" id="{7C601AC7-A05E-42B8-BE43-7E082EE6DB86}"/>
                </a:ext>
              </a:extLst>
            </p:cNvPr>
            <p:cNvSpPr/>
            <p:nvPr/>
          </p:nvSpPr>
          <p:spPr>
            <a:xfrm>
              <a:off x="6830718" y="4848575"/>
              <a:ext cx="9525" cy="114300"/>
            </a:xfrm>
            <a:custGeom>
              <a:avLst/>
              <a:gdLst>
                <a:gd name="connsiteX0" fmla="*/ 5346 w 9525"/>
                <a:gd name="connsiteY0" fmla="*/ 5346 h 114300"/>
                <a:gd name="connsiteX1" fmla="*/ 5346 w 9525"/>
                <a:gd name="connsiteY1" fmla="*/ 111178 h 114300"/>
                <a:gd name="connsiteX2" fmla="*/ 5346 w 9525"/>
                <a:gd name="connsiteY2" fmla="*/ 111178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78"/>
                  </a:lnTo>
                  <a:lnTo>
                    <a:pt x="5346" y="111178"/>
                  </a:lnTo>
                  <a:lnTo>
                    <a:pt x="5346" y="113340"/>
                  </a:lnTo>
                </a:path>
              </a:pathLst>
            </a:custGeom>
            <a:noFill/>
            <a:ln w="25400" cap="flat">
              <a:solidFill>
                <a:srgbClr val="B60D27"/>
              </a:solidFill>
              <a:prstDash val="solid"/>
              <a:miter/>
            </a:ln>
          </p:spPr>
          <p:txBody>
            <a:bodyPr rtlCol="0" anchor="ctr"/>
            <a:lstStyle/>
            <a:p>
              <a:endParaRPr lang="fr-FR"/>
            </a:p>
          </p:txBody>
        </p:sp>
        <p:sp>
          <p:nvSpPr>
            <p:cNvPr id="137" name="Freeform: Shape 5144">
              <a:extLst>
                <a:ext uri="{FF2B5EF4-FFF2-40B4-BE49-F238E27FC236}">
                  <a16:creationId xmlns:a16="http://schemas.microsoft.com/office/drawing/2014/main" id="{E82F0967-1172-4D19-883D-76883F30C2C9}"/>
                </a:ext>
              </a:extLst>
            </p:cNvPr>
            <p:cNvSpPr/>
            <p:nvPr/>
          </p:nvSpPr>
          <p:spPr>
            <a:xfrm>
              <a:off x="6945018" y="4924775"/>
              <a:ext cx="9525" cy="114300"/>
            </a:xfrm>
            <a:custGeom>
              <a:avLst/>
              <a:gdLst>
                <a:gd name="connsiteX0" fmla="*/ 5346 w 9525"/>
                <a:gd name="connsiteY0" fmla="*/ 5346 h 114300"/>
                <a:gd name="connsiteX1" fmla="*/ 5346 w 9525"/>
                <a:gd name="connsiteY1" fmla="*/ 111187 h 114300"/>
                <a:gd name="connsiteX2" fmla="*/ 5346 w 9525"/>
                <a:gd name="connsiteY2" fmla="*/ 111187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7"/>
                  </a:lnTo>
                  <a:lnTo>
                    <a:pt x="5346" y="111187"/>
                  </a:lnTo>
                  <a:lnTo>
                    <a:pt x="5346" y="113340"/>
                  </a:lnTo>
                </a:path>
              </a:pathLst>
            </a:custGeom>
            <a:noFill/>
            <a:ln w="25400" cap="flat">
              <a:solidFill>
                <a:srgbClr val="B60D27"/>
              </a:solidFill>
              <a:prstDash val="solid"/>
              <a:miter/>
            </a:ln>
          </p:spPr>
          <p:txBody>
            <a:bodyPr rtlCol="0" anchor="ctr"/>
            <a:lstStyle/>
            <a:p>
              <a:endParaRPr lang="fr-FR"/>
            </a:p>
          </p:txBody>
        </p:sp>
        <p:sp>
          <p:nvSpPr>
            <p:cNvPr id="138" name="Freeform: Shape 5145">
              <a:extLst>
                <a:ext uri="{FF2B5EF4-FFF2-40B4-BE49-F238E27FC236}">
                  <a16:creationId xmlns:a16="http://schemas.microsoft.com/office/drawing/2014/main" id="{6E9207B7-78FF-4466-A31D-8F1FD2FF7D4B}"/>
                </a:ext>
              </a:extLst>
            </p:cNvPr>
            <p:cNvSpPr/>
            <p:nvPr/>
          </p:nvSpPr>
          <p:spPr>
            <a:xfrm>
              <a:off x="7021218" y="4924775"/>
              <a:ext cx="9525" cy="114300"/>
            </a:xfrm>
            <a:custGeom>
              <a:avLst/>
              <a:gdLst>
                <a:gd name="connsiteX0" fmla="*/ 5346 w 9525"/>
                <a:gd name="connsiteY0" fmla="*/ 5346 h 114300"/>
                <a:gd name="connsiteX1" fmla="*/ 5346 w 9525"/>
                <a:gd name="connsiteY1" fmla="*/ 111187 h 114300"/>
                <a:gd name="connsiteX2" fmla="*/ 5346 w 9525"/>
                <a:gd name="connsiteY2" fmla="*/ 111187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7"/>
                  </a:lnTo>
                  <a:lnTo>
                    <a:pt x="5346" y="111187"/>
                  </a:lnTo>
                  <a:lnTo>
                    <a:pt x="5346" y="113340"/>
                  </a:lnTo>
                </a:path>
              </a:pathLst>
            </a:custGeom>
            <a:noFill/>
            <a:ln w="25400" cap="flat">
              <a:solidFill>
                <a:srgbClr val="B60D27"/>
              </a:solidFill>
              <a:prstDash val="solid"/>
              <a:miter/>
            </a:ln>
          </p:spPr>
          <p:txBody>
            <a:bodyPr rtlCol="0" anchor="ctr"/>
            <a:lstStyle/>
            <a:p>
              <a:endParaRPr lang="fr-FR"/>
            </a:p>
          </p:txBody>
        </p:sp>
        <p:sp>
          <p:nvSpPr>
            <p:cNvPr id="139" name="Freeform: Shape 5146">
              <a:extLst>
                <a:ext uri="{FF2B5EF4-FFF2-40B4-BE49-F238E27FC236}">
                  <a16:creationId xmlns:a16="http://schemas.microsoft.com/office/drawing/2014/main" id="{46C4F1C6-5329-45F9-9B90-A30B4BB1F5B3}"/>
                </a:ext>
              </a:extLst>
            </p:cNvPr>
            <p:cNvSpPr/>
            <p:nvPr/>
          </p:nvSpPr>
          <p:spPr>
            <a:xfrm>
              <a:off x="7230768" y="4924775"/>
              <a:ext cx="9525" cy="114300"/>
            </a:xfrm>
            <a:custGeom>
              <a:avLst/>
              <a:gdLst>
                <a:gd name="connsiteX0" fmla="*/ 5346 w 9525"/>
                <a:gd name="connsiteY0" fmla="*/ 5346 h 114300"/>
                <a:gd name="connsiteX1" fmla="*/ 5346 w 9525"/>
                <a:gd name="connsiteY1" fmla="*/ 111187 h 114300"/>
                <a:gd name="connsiteX2" fmla="*/ 5346 w 9525"/>
                <a:gd name="connsiteY2" fmla="*/ 111187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7"/>
                  </a:lnTo>
                  <a:lnTo>
                    <a:pt x="5346" y="111187"/>
                  </a:lnTo>
                  <a:lnTo>
                    <a:pt x="5346" y="113340"/>
                  </a:lnTo>
                </a:path>
              </a:pathLst>
            </a:custGeom>
            <a:noFill/>
            <a:ln w="25400" cap="flat">
              <a:solidFill>
                <a:srgbClr val="B60D27"/>
              </a:solidFill>
              <a:prstDash val="solid"/>
              <a:miter/>
            </a:ln>
          </p:spPr>
          <p:txBody>
            <a:bodyPr rtlCol="0" anchor="ctr"/>
            <a:lstStyle/>
            <a:p>
              <a:endParaRPr lang="fr-FR"/>
            </a:p>
          </p:txBody>
        </p:sp>
        <p:sp>
          <p:nvSpPr>
            <p:cNvPr id="140" name="Freeform: Shape 5147">
              <a:extLst>
                <a:ext uri="{FF2B5EF4-FFF2-40B4-BE49-F238E27FC236}">
                  <a16:creationId xmlns:a16="http://schemas.microsoft.com/office/drawing/2014/main" id="{EAB31751-D0DD-49EF-B3AF-9CB5A89C835F}"/>
                </a:ext>
              </a:extLst>
            </p:cNvPr>
            <p:cNvSpPr/>
            <p:nvPr/>
          </p:nvSpPr>
          <p:spPr>
            <a:xfrm>
              <a:off x="7268868" y="4924775"/>
              <a:ext cx="9525" cy="114300"/>
            </a:xfrm>
            <a:custGeom>
              <a:avLst/>
              <a:gdLst>
                <a:gd name="connsiteX0" fmla="*/ 5346 w 9525"/>
                <a:gd name="connsiteY0" fmla="*/ 5346 h 114300"/>
                <a:gd name="connsiteX1" fmla="*/ 5346 w 9525"/>
                <a:gd name="connsiteY1" fmla="*/ 111187 h 114300"/>
                <a:gd name="connsiteX2" fmla="*/ 5346 w 9525"/>
                <a:gd name="connsiteY2" fmla="*/ 111187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7"/>
                  </a:lnTo>
                  <a:lnTo>
                    <a:pt x="5346" y="111187"/>
                  </a:lnTo>
                  <a:lnTo>
                    <a:pt x="5346" y="113340"/>
                  </a:lnTo>
                </a:path>
              </a:pathLst>
            </a:custGeom>
            <a:noFill/>
            <a:ln w="25400" cap="flat">
              <a:solidFill>
                <a:srgbClr val="B60D27"/>
              </a:solidFill>
              <a:prstDash val="solid"/>
              <a:miter/>
            </a:ln>
          </p:spPr>
          <p:txBody>
            <a:bodyPr rtlCol="0" anchor="ctr"/>
            <a:lstStyle/>
            <a:p>
              <a:endParaRPr lang="fr-FR"/>
            </a:p>
          </p:txBody>
        </p:sp>
        <p:sp>
          <p:nvSpPr>
            <p:cNvPr id="141" name="Freeform: Shape 5148">
              <a:extLst>
                <a:ext uri="{FF2B5EF4-FFF2-40B4-BE49-F238E27FC236}">
                  <a16:creationId xmlns:a16="http://schemas.microsoft.com/office/drawing/2014/main" id="{EA76C78F-702B-4C97-8A74-D62A2A01DD72}"/>
                </a:ext>
              </a:extLst>
            </p:cNvPr>
            <p:cNvSpPr/>
            <p:nvPr/>
          </p:nvSpPr>
          <p:spPr>
            <a:xfrm>
              <a:off x="7440318" y="4924775"/>
              <a:ext cx="9525" cy="114300"/>
            </a:xfrm>
            <a:custGeom>
              <a:avLst/>
              <a:gdLst>
                <a:gd name="connsiteX0" fmla="*/ 5346 w 9525"/>
                <a:gd name="connsiteY0" fmla="*/ 5346 h 114300"/>
                <a:gd name="connsiteX1" fmla="*/ 5346 w 9525"/>
                <a:gd name="connsiteY1" fmla="*/ 111187 h 114300"/>
                <a:gd name="connsiteX2" fmla="*/ 5346 w 9525"/>
                <a:gd name="connsiteY2" fmla="*/ 111187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7"/>
                  </a:lnTo>
                  <a:lnTo>
                    <a:pt x="5346" y="111187"/>
                  </a:lnTo>
                  <a:lnTo>
                    <a:pt x="5346" y="113340"/>
                  </a:lnTo>
                </a:path>
              </a:pathLst>
            </a:custGeom>
            <a:noFill/>
            <a:ln w="25400" cap="flat">
              <a:solidFill>
                <a:srgbClr val="B60D27"/>
              </a:solidFill>
              <a:prstDash val="solid"/>
              <a:miter/>
            </a:ln>
          </p:spPr>
          <p:txBody>
            <a:bodyPr rtlCol="0" anchor="ctr"/>
            <a:lstStyle/>
            <a:p>
              <a:endParaRPr lang="fr-FR"/>
            </a:p>
          </p:txBody>
        </p:sp>
        <p:sp>
          <p:nvSpPr>
            <p:cNvPr id="142" name="Freeform: Shape 5149">
              <a:extLst>
                <a:ext uri="{FF2B5EF4-FFF2-40B4-BE49-F238E27FC236}">
                  <a16:creationId xmlns:a16="http://schemas.microsoft.com/office/drawing/2014/main" id="{3DC1B3A4-2BF0-4E94-9DEB-1C8976E3AD4B}"/>
                </a:ext>
              </a:extLst>
            </p:cNvPr>
            <p:cNvSpPr/>
            <p:nvPr/>
          </p:nvSpPr>
          <p:spPr>
            <a:xfrm>
              <a:off x="7516527" y="4924775"/>
              <a:ext cx="9525" cy="114300"/>
            </a:xfrm>
            <a:custGeom>
              <a:avLst/>
              <a:gdLst>
                <a:gd name="connsiteX0" fmla="*/ 5346 w 9525"/>
                <a:gd name="connsiteY0" fmla="*/ 5346 h 114300"/>
                <a:gd name="connsiteX1" fmla="*/ 5346 w 9525"/>
                <a:gd name="connsiteY1" fmla="*/ 111187 h 114300"/>
                <a:gd name="connsiteX2" fmla="*/ 5346 w 9525"/>
                <a:gd name="connsiteY2" fmla="*/ 111187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7"/>
                  </a:lnTo>
                  <a:lnTo>
                    <a:pt x="5346" y="111187"/>
                  </a:lnTo>
                  <a:lnTo>
                    <a:pt x="5346" y="113340"/>
                  </a:lnTo>
                </a:path>
              </a:pathLst>
            </a:custGeom>
            <a:noFill/>
            <a:ln w="25400" cap="flat">
              <a:solidFill>
                <a:srgbClr val="B60D27"/>
              </a:solidFill>
              <a:prstDash val="solid"/>
              <a:miter/>
            </a:ln>
          </p:spPr>
          <p:txBody>
            <a:bodyPr rtlCol="0" anchor="ctr"/>
            <a:lstStyle/>
            <a:p>
              <a:endParaRPr lang="fr-FR"/>
            </a:p>
          </p:txBody>
        </p:sp>
        <p:sp>
          <p:nvSpPr>
            <p:cNvPr id="143" name="Freeform: Shape 5150">
              <a:extLst>
                <a:ext uri="{FF2B5EF4-FFF2-40B4-BE49-F238E27FC236}">
                  <a16:creationId xmlns:a16="http://schemas.microsoft.com/office/drawing/2014/main" id="{83BF8089-D1E3-45D5-BEDC-205312023D93}"/>
                </a:ext>
              </a:extLst>
            </p:cNvPr>
            <p:cNvSpPr/>
            <p:nvPr/>
          </p:nvSpPr>
          <p:spPr>
            <a:xfrm>
              <a:off x="7668927" y="4981925"/>
              <a:ext cx="9525" cy="114300"/>
            </a:xfrm>
            <a:custGeom>
              <a:avLst/>
              <a:gdLst>
                <a:gd name="connsiteX0" fmla="*/ 5346 w 9525"/>
                <a:gd name="connsiteY0" fmla="*/ 5346 h 114300"/>
                <a:gd name="connsiteX1" fmla="*/ 5346 w 9525"/>
                <a:gd name="connsiteY1" fmla="*/ 111187 h 114300"/>
                <a:gd name="connsiteX2" fmla="*/ 5346 w 9525"/>
                <a:gd name="connsiteY2" fmla="*/ 111187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7"/>
                  </a:lnTo>
                  <a:lnTo>
                    <a:pt x="5346" y="111187"/>
                  </a:lnTo>
                  <a:lnTo>
                    <a:pt x="5346" y="113340"/>
                  </a:lnTo>
                </a:path>
              </a:pathLst>
            </a:custGeom>
            <a:noFill/>
            <a:ln w="25400" cap="flat">
              <a:solidFill>
                <a:srgbClr val="B60D27"/>
              </a:solidFill>
              <a:prstDash val="solid"/>
              <a:miter/>
            </a:ln>
          </p:spPr>
          <p:txBody>
            <a:bodyPr rtlCol="0" anchor="ctr"/>
            <a:lstStyle/>
            <a:p>
              <a:endParaRPr lang="fr-FR"/>
            </a:p>
          </p:txBody>
        </p:sp>
        <p:sp>
          <p:nvSpPr>
            <p:cNvPr id="144" name="Freeform: Shape 5151">
              <a:extLst>
                <a:ext uri="{FF2B5EF4-FFF2-40B4-BE49-F238E27FC236}">
                  <a16:creationId xmlns:a16="http://schemas.microsoft.com/office/drawing/2014/main" id="{7F716BC0-B21E-45A5-8D2D-F3838E72098A}"/>
                </a:ext>
              </a:extLst>
            </p:cNvPr>
            <p:cNvSpPr/>
            <p:nvPr/>
          </p:nvSpPr>
          <p:spPr>
            <a:xfrm>
              <a:off x="7726077" y="4981925"/>
              <a:ext cx="9525" cy="114300"/>
            </a:xfrm>
            <a:custGeom>
              <a:avLst/>
              <a:gdLst>
                <a:gd name="connsiteX0" fmla="*/ 5346 w 9525"/>
                <a:gd name="connsiteY0" fmla="*/ 5346 h 114300"/>
                <a:gd name="connsiteX1" fmla="*/ 5346 w 9525"/>
                <a:gd name="connsiteY1" fmla="*/ 111187 h 114300"/>
                <a:gd name="connsiteX2" fmla="*/ 5346 w 9525"/>
                <a:gd name="connsiteY2" fmla="*/ 111187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7"/>
                  </a:lnTo>
                  <a:lnTo>
                    <a:pt x="5346" y="111187"/>
                  </a:lnTo>
                  <a:lnTo>
                    <a:pt x="5346" y="113340"/>
                  </a:lnTo>
                </a:path>
              </a:pathLst>
            </a:custGeom>
            <a:noFill/>
            <a:ln w="25400" cap="flat">
              <a:solidFill>
                <a:srgbClr val="B60D27"/>
              </a:solidFill>
              <a:prstDash val="solid"/>
              <a:miter/>
            </a:ln>
          </p:spPr>
          <p:txBody>
            <a:bodyPr rtlCol="0" anchor="ctr"/>
            <a:lstStyle/>
            <a:p>
              <a:endParaRPr lang="fr-FR"/>
            </a:p>
          </p:txBody>
        </p:sp>
        <p:sp>
          <p:nvSpPr>
            <p:cNvPr id="145" name="Freeform: Shape 5152">
              <a:extLst>
                <a:ext uri="{FF2B5EF4-FFF2-40B4-BE49-F238E27FC236}">
                  <a16:creationId xmlns:a16="http://schemas.microsoft.com/office/drawing/2014/main" id="{77FAEEA2-6748-42B0-9D6E-4DEC331E7722}"/>
                </a:ext>
              </a:extLst>
            </p:cNvPr>
            <p:cNvSpPr/>
            <p:nvPr/>
          </p:nvSpPr>
          <p:spPr>
            <a:xfrm>
              <a:off x="8049927" y="5039075"/>
              <a:ext cx="9525" cy="114300"/>
            </a:xfrm>
            <a:custGeom>
              <a:avLst/>
              <a:gdLst>
                <a:gd name="connsiteX0" fmla="*/ 5346 w 9525"/>
                <a:gd name="connsiteY0" fmla="*/ 5346 h 114300"/>
                <a:gd name="connsiteX1" fmla="*/ 5346 w 9525"/>
                <a:gd name="connsiteY1" fmla="*/ 111187 h 114300"/>
                <a:gd name="connsiteX2" fmla="*/ 5346 w 9525"/>
                <a:gd name="connsiteY2" fmla="*/ 111187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7"/>
                  </a:lnTo>
                  <a:lnTo>
                    <a:pt x="5346" y="111187"/>
                  </a:lnTo>
                  <a:lnTo>
                    <a:pt x="5346" y="113340"/>
                  </a:lnTo>
                </a:path>
              </a:pathLst>
            </a:custGeom>
            <a:noFill/>
            <a:ln w="25400" cap="flat">
              <a:solidFill>
                <a:srgbClr val="B60D27"/>
              </a:solidFill>
              <a:prstDash val="solid"/>
              <a:miter/>
            </a:ln>
          </p:spPr>
          <p:txBody>
            <a:bodyPr rtlCol="0" anchor="ctr"/>
            <a:lstStyle/>
            <a:p>
              <a:endParaRPr lang="fr-FR"/>
            </a:p>
          </p:txBody>
        </p:sp>
        <p:sp>
          <p:nvSpPr>
            <p:cNvPr id="146" name="Freeform: Shape 5153">
              <a:extLst>
                <a:ext uri="{FF2B5EF4-FFF2-40B4-BE49-F238E27FC236}">
                  <a16:creationId xmlns:a16="http://schemas.microsoft.com/office/drawing/2014/main" id="{7B0D46E6-7166-49AC-9576-E5896C73A18C}"/>
                </a:ext>
              </a:extLst>
            </p:cNvPr>
            <p:cNvSpPr/>
            <p:nvPr/>
          </p:nvSpPr>
          <p:spPr>
            <a:xfrm>
              <a:off x="8126127" y="5115275"/>
              <a:ext cx="9525" cy="114300"/>
            </a:xfrm>
            <a:custGeom>
              <a:avLst/>
              <a:gdLst>
                <a:gd name="connsiteX0" fmla="*/ 5346 w 9525"/>
                <a:gd name="connsiteY0" fmla="*/ 5346 h 114300"/>
                <a:gd name="connsiteX1" fmla="*/ 5346 w 9525"/>
                <a:gd name="connsiteY1" fmla="*/ 111187 h 114300"/>
                <a:gd name="connsiteX2" fmla="*/ 5346 w 9525"/>
                <a:gd name="connsiteY2" fmla="*/ 111187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7"/>
                  </a:lnTo>
                  <a:lnTo>
                    <a:pt x="5346" y="111187"/>
                  </a:lnTo>
                  <a:lnTo>
                    <a:pt x="5346" y="113340"/>
                  </a:lnTo>
                </a:path>
              </a:pathLst>
            </a:custGeom>
            <a:noFill/>
            <a:ln w="25400" cap="flat">
              <a:solidFill>
                <a:srgbClr val="B60D27"/>
              </a:solidFill>
              <a:prstDash val="solid"/>
              <a:miter/>
            </a:ln>
          </p:spPr>
          <p:txBody>
            <a:bodyPr rtlCol="0" anchor="ctr"/>
            <a:lstStyle/>
            <a:p>
              <a:endParaRPr lang="fr-FR"/>
            </a:p>
          </p:txBody>
        </p:sp>
        <p:sp>
          <p:nvSpPr>
            <p:cNvPr id="147" name="Freeform: Shape 5154">
              <a:extLst>
                <a:ext uri="{FF2B5EF4-FFF2-40B4-BE49-F238E27FC236}">
                  <a16:creationId xmlns:a16="http://schemas.microsoft.com/office/drawing/2014/main" id="{5976AD16-A191-4F12-B3C7-1D402EB2825E}"/>
                </a:ext>
              </a:extLst>
            </p:cNvPr>
            <p:cNvSpPr/>
            <p:nvPr/>
          </p:nvSpPr>
          <p:spPr>
            <a:xfrm>
              <a:off x="8183277" y="5115275"/>
              <a:ext cx="9525" cy="114300"/>
            </a:xfrm>
            <a:custGeom>
              <a:avLst/>
              <a:gdLst>
                <a:gd name="connsiteX0" fmla="*/ 5346 w 9525"/>
                <a:gd name="connsiteY0" fmla="*/ 5346 h 114300"/>
                <a:gd name="connsiteX1" fmla="*/ 5346 w 9525"/>
                <a:gd name="connsiteY1" fmla="*/ 111187 h 114300"/>
                <a:gd name="connsiteX2" fmla="*/ 5346 w 9525"/>
                <a:gd name="connsiteY2" fmla="*/ 111187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7"/>
                  </a:lnTo>
                  <a:lnTo>
                    <a:pt x="5346" y="111187"/>
                  </a:lnTo>
                  <a:lnTo>
                    <a:pt x="5346" y="113340"/>
                  </a:lnTo>
                </a:path>
              </a:pathLst>
            </a:custGeom>
            <a:noFill/>
            <a:ln w="25400" cap="flat">
              <a:solidFill>
                <a:srgbClr val="B60D27"/>
              </a:solidFill>
              <a:prstDash val="solid"/>
              <a:miter/>
            </a:ln>
          </p:spPr>
          <p:txBody>
            <a:bodyPr rtlCol="0" anchor="ctr"/>
            <a:lstStyle/>
            <a:p>
              <a:endParaRPr lang="fr-FR"/>
            </a:p>
          </p:txBody>
        </p:sp>
        <p:sp>
          <p:nvSpPr>
            <p:cNvPr id="148" name="Freeform: Shape 5155">
              <a:extLst>
                <a:ext uri="{FF2B5EF4-FFF2-40B4-BE49-F238E27FC236}">
                  <a16:creationId xmlns:a16="http://schemas.microsoft.com/office/drawing/2014/main" id="{9877F1C3-2BC7-4A04-B9DF-7D445EC72F19}"/>
                </a:ext>
              </a:extLst>
            </p:cNvPr>
            <p:cNvSpPr/>
            <p:nvPr/>
          </p:nvSpPr>
          <p:spPr>
            <a:xfrm>
              <a:off x="8240427" y="5115275"/>
              <a:ext cx="9525" cy="114300"/>
            </a:xfrm>
            <a:custGeom>
              <a:avLst/>
              <a:gdLst>
                <a:gd name="connsiteX0" fmla="*/ 5346 w 9525"/>
                <a:gd name="connsiteY0" fmla="*/ 5346 h 114300"/>
                <a:gd name="connsiteX1" fmla="*/ 5346 w 9525"/>
                <a:gd name="connsiteY1" fmla="*/ 111187 h 114300"/>
                <a:gd name="connsiteX2" fmla="*/ 5346 w 9525"/>
                <a:gd name="connsiteY2" fmla="*/ 111187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7"/>
                  </a:lnTo>
                  <a:lnTo>
                    <a:pt x="5346" y="111187"/>
                  </a:lnTo>
                  <a:lnTo>
                    <a:pt x="5346" y="113340"/>
                  </a:lnTo>
                </a:path>
              </a:pathLst>
            </a:custGeom>
            <a:noFill/>
            <a:ln w="25400" cap="flat">
              <a:solidFill>
                <a:srgbClr val="B60D27"/>
              </a:solidFill>
              <a:prstDash val="solid"/>
              <a:miter/>
            </a:ln>
          </p:spPr>
          <p:txBody>
            <a:bodyPr rtlCol="0" anchor="ctr"/>
            <a:lstStyle/>
            <a:p>
              <a:endParaRPr lang="fr-FR"/>
            </a:p>
          </p:txBody>
        </p:sp>
        <p:sp>
          <p:nvSpPr>
            <p:cNvPr id="149" name="Freeform: Shape 5156">
              <a:extLst>
                <a:ext uri="{FF2B5EF4-FFF2-40B4-BE49-F238E27FC236}">
                  <a16:creationId xmlns:a16="http://schemas.microsoft.com/office/drawing/2014/main" id="{BE6048B0-A741-42BF-947F-371CDFB3FC0F}"/>
                </a:ext>
              </a:extLst>
            </p:cNvPr>
            <p:cNvSpPr/>
            <p:nvPr/>
          </p:nvSpPr>
          <p:spPr>
            <a:xfrm>
              <a:off x="8411877" y="5115275"/>
              <a:ext cx="9525" cy="114300"/>
            </a:xfrm>
            <a:custGeom>
              <a:avLst/>
              <a:gdLst>
                <a:gd name="connsiteX0" fmla="*/ 5346 w 9525"/>
                <a:gd name="connsiteY0" fmla="*/ 5346 h 114300"/>
                <a:gd name="connsiteX1" fmla="*/ 5346 w 9525"/>
                <a:gd name="connsiteY1" fmla="*/ 111187 h 114300"/>
                <a:gd name="connsiteX2" fmla="*/ 5346 w 9525"/>
                <a:gd name="connsiteY2" fmla="*/ 111187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7"/>
                  </a:lnTo>
                  <a:lnTo>
                    <a:pt x="5346" y="111187"/>
                  </a:lnTo>
                  <a:lnTo>
                    <a:pt x="5346" y="113340"/>
                  </a:lnTo>
                </a:path>
              </a:pathLst>
            </a:custGeom>
            <a:noFill/>
            <a:ln w="25400" cap="flat">
              <a:solidFill>
                <a:srgbClr val="B60D27"/>
              </a:solidFill>
              <a:prstDash val="solid"/>
              <a:miter/>
            </a:ln>
          </p:spPr>
          <p:txBody>
            <a:bodyPr rtlCol="0" anchor="ctr"/>
            <a:lstStyle/>
            <a:p>
              <a:endParaRPr lang="fr-FR"/>
            </a:p>
          </p:txBody>
        </p:sp>
        <p:sp>
          <p:nvSpPr>
            <p:cNvPr id="150" name="Freeform: Shape 5157">
              <a:extLst>
                <a:ext uri="{FF2B5EF4-FFF2-40B4-BE49-F238E27FC236}">
                  <a16:creationId xmlns:a16="http://schemas.microsoft.com/office/drawing/2014/main" id="{D7077594-1269-4CD7-AB2A-6E854EB907F0}"/>
                </a:ext>
              </a:extLst>
            </p:cNvPr>
            <p:cNvSpPr/>
            <p:nvPr/>
          </p:nvSpPr>
          <p:spPr>
            <a:xfrm>
              <a:off x="8507127" y="5115275"/>
              <a:ext cx="9525" cy="114300"/>
            </a:xfrm>
            <a:custGeom>
              <a:avLst/>
              <a:gdLst>
                <a:gd name="connsiteX0" fmla="*/ 5346 w 9525"/>
                <a:gd name="connsiteY0" fmla="*/ 5346 h 114300"/>
                <a:gd name="connsiteX1" fmla="*/ 5346 w 9525"/>
                <a:gd name="connsiteY1" fmla="*/ 111187 h 114300"/>
                <a:gd name="connsiteX2" fmla="*/ 5346 w 9525"/>
                <a:gd name="connsiteY2" fmla="*/ 111187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7"/>
                  </a:lnTo>
                  <a:lnTo>
                    <a:pt x="5346" y="111187"/>
                  </a:lnTo>
                  <a:lnTo>
                    <a:pt x="5346" y="113340"/>
                  </a:lnTo>
                </a:path>
              </a:pathLst>
            </a:custGeom>
            <a:noFill/>
            <a:ln w="25400" cap="flat">
              <a:solidFill>
                <a:srgbClr val="B60D27"/>
              </a:solidFill>
              <a:prstDash val="solid"/>
              <a:miter/>
            </a:ln>
          </p:spPr>
          <p:txBody>
            <a:bodyPr rtlCol="0" anchor="ctr"/>
            <a:lstStyle/>
            <a:p>
              <a:endParaRPr lang="fr-FR"/>
            </a:p>
          </p:txBody>
        </p:sp>
        <p:sp>
          <p:nvSpPr>
            <p:cNvPr id="151" name="Freeform: Shape 5158">
              <a:extLst>
                <a:ext uri="{FF2B5EF4-FFF2-40B4-BE49-F238E27FC236}">
                  <a16:creationId xmlns:a16="http://schemas.microsoft.com/office/drawing/2014/main" id="{244B9D4B-82A2-424A-8622-5C411930BE10}"/>
                </a:ext>
              </a:extLst>
            </p:cNvPr>
            <p:cNvSpPr/>
            <p:nvPr/>
          </p:nvSpPr>
          <p:spPr>
            <a:xfrm>
              <a:off x="8602377" y="5115275"/>
              <a:ext cx="9525" cy="114300"/>
            </a:xfrm>
            <a:custGeom>
              <a:avLst/>
              <a:gdLst>
                <a:gd name="connsiteX0" fmla="*/ 5346 w 9525"/>
                <a:gd name="connsiteY0" fmla="*/ 5346 h 114300"/>
                <a:gd name="connsiteX1" fmla="*/ 5346 w 9525"/>
                <a:gd name="connsiteY1" fmla="*/ 111187 h 114300"/>
                <a:gd name="connsiteX2" fmla="*/ 5346 w 9525"/>
                <a:gd name="connsiteY2" fmla="*/ 111187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7"/>
                  </a:lnTo>
                  <a:lnTo>
                    <a:pt x="5346" y="111187"/>
                  </a:lnTo>
                  <a:lnTo>
                    <a:pt x="5346" y="113340"/>
                  </a:lnTo>
                </a:path>
              </a:pathLst>
            </a:custGeom>
            <a:noFill/>
            <a:ln w="25400" cap="flat">
              <a:solidFill>
                <a:srgbClr val="B60D27"/>
              </a:solidFill>
              <a:prstDash val="solid"/>
              <a:miter/>
            </a:ln>
          </p:spPr>
          <p:txBody>
            <a:bodyPr rtlCol="0" anchor="ctr"/>
            <a:lstStyle/>
            <a:p>
              <a:endParaRPr lang="fr-FR"/>
            </a:p>
          </p:txBody>
        </p:sp>
        <p:sp>
          <p:nvSpPr>
            <p:cNvPr id="152" name="Freeform: Shape 5159">
              <a:extLst>
                <a:ext uri="{FF2B5EF4-FFF2-40B4-BE49-F238E27FC236}">
                  <a16:creationId xmlns:a16="http://schemas.microsoft.com/office/drawing/2014/main" id="{6D9A485F-EB07-4D4D-9268-9E4FA7C55BAC}"/>
                </a:ext>
              </a:extLst>
            </p:cNvPr>
            <p:cNvSpPr/>
            <p:nvPr/>
          </p:nvSpPr>
          <p:spPr>
            <a:xfrm>
              <a:off x="8716677" y="5115275"/>
              <a:ext cx="9525" cy="114300"/>
            </a:xfrm>
            <a:custGeom>
              <a:avLst/>
              <a:gdLst>
                <a:gd name="connsiteX0" fmla="*/ 5346 w 9525"/>
                <a:gd name="connsiteY0" fmla="*/ 5346 h 114300"/>
                <a:gd name="connsiteX1" fmla="*/ 5346 w 9525"/>
                <a:gd name="connsiteY1" fmla="*/ 111187 h 114300"/>
                <a:gd name="connsiteX2" fmla="*/ 5346 w 9525"/>
                <a:gd name="connsiteY2" fmla="*/ 111187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7"/>
                  </a:lnTo>
                  <a:lnTo>
                    <a:pt x="5346" y="111187"/>
                  </a:lnTo>
                  <a:lnTo>
                    <a:pt x="5346" y="113340"/>
                  </a:lnTo>
                </a:path>
              </a:pathLst>
            </a:custGeom>
            <a:noFill/>
            <a:ln w="25400" cap="flat">
              <a:solidFill>
                <a:srgbClr val="B60D27"/>
              </a:solidFill>
              <a:prstDash val="solid"/>
              <a:miter/>
            </a:ln>
          </p:spPr>
          <p:txBody>
            <a:bodyPr rtlCol="0" anchor="ctr"/>
            <a:lstStyle/>
            <a:p>
              <a:endParaRPr lang="fr-FR"/>
            </a:p>
          </p:txBody>
        </p:sp>
        <p:sp>
          <p:nvSpPr>
            <p:cNvPr id="153" name="Freeform: Shape 5160">
              <a:extLst>
                <a:ext uri="{FF2B5EF4-FFF2-40B4-BE49-F238E27FC236}">
                  <a16:creationId xmlns:a16="http://schemas.microsoft.com/office/drawing/2014/main" id="{59500E1A-63DF-4B05-9115-3740C8A5E471}"/>
                </a:ext>
              </a:extLst>
            </p:cNvPr>
            <p:cNvSpPr/>
            <p:nvPr/>
          </p:nvSpPr>
          <p:spPr>
            <a:xfrm>
              <a:off x="8811927" y="5115275"/>
              <a:ext cx="9525" cy="114300"/>
            </a:xfrm>
            <a:custGeom>
              <a:avLst/>
              <a:gdLst>
                <a:gd name="connsiteX0" fmla="*/ 5346 w 9525"/>
                <a:gd name="connsiteY0" fmla="*/ 5346 h 114300"/>
                <a:gd name="connsiteX1" fmla="*/ 5346 w 9525"/>
                <a:gd name="connsiteY1" fmla="*/ 111187 h 114300"/>
                <a:gd name="connsiteX2" fmla="*/ 5346 w 9525"/>
                <a:gd name="connsiteY2" fmla="*/ 111187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7"/>
                  </a:lnTo>
                  <a:lnTo>
                    <a:pt x="5346" y="111187"/>
                  </a:lnTo>
                  <a:lnTo>
                    <a:pt x="5346" y="113340"/>
                  </a:lnTo>
                </a:path>
              </a:pathLst>
            </a:custGeom>
            <a:noFill/>
            <a:ln w="25400" cap="flat">
              <a:solidFill>
                <a:srgbClr val="B60D27"/>
              </a:solidFill>
              <a:prstDash val="solid"/>
              <a:miter/>
            </a:ln>
          </p:spPr>
          <p:txBody>
            <a:bodyPr rtlCol="0" anchor="ctr"/>
            <a:lstStyle/>
            <a:p>
              <a:endParaRPr lang="fr-FR"/>
            </a:p>
          </p:txBody>
        </p:sp>
        <p:sp>
          <p:nvSpPr>
            <p:cNvPr id="154" name="Freeform: Shape 5161">
              <a:extLst>
                <a:ext uri="{FF2B5EF4-FFF2-40B4-BE49-F238E27FC236}">
                  <a16:creationId xmlns:a16="http://schemas.microsoft.com/office/drawing/2014/main" id="{F4EE090D-A632-4A88-873A-74FEB02A2670}"/>
                </a:ext>
              </a:extLst>
            </p:cNvPr>
            <p:cNvSpPr/>
            <p:nvPr/>
          </p:nvSpPr>
          <p:spPr>
            <a:xfrm>
              <a:off x="8926227" y="5115275"/>
              <a:ext cx="9525" cy="114300"/>
            </a:xfrm>
            <a:custGeom>
              <a:avLst/>
              <a:gdLst>
                <a:gd name="connsiteX0" fmla="*/ 5346 w 9525"/>
                <a:gd name="connsiteY0" fmla="*/ 5346 h 114300"/>
                <a:gd name="connsiteX1" fmla="*/ 5346 w 9525"/>
                <a:gd name="connsiteY1" fmla="*/ 111187 h 114300"/>
                <a:gd name="connsiteX2" fmla="*/ 5346 w 9525"/>
                <a:gd name="connsiteY2" fmla="*/ 111187 h 114300"/>
                <a:gd name="connsiteX3" fmla="*/ 5346 w 9525"/>
                <a:gd name="connsiteY3" fmla="*/ 113340 h 114300"/>
              </a:gdLst>
              <a:ahLst/>
              <a:cxnLst>
                <a:cxn ang="0">
                  <a:pos x="connsiteX0" y="connsiteY0"/>
                </a:cxn>
                <a:cxn ang="0">
                  <a:pos x="connsiteX1" y="connsiteY1"/>
                </a:cxn>
                <a:cxn ang="0">
                  <a:pos x="connsiteX2" y="connsiteY2"/>
                </a:cxn>
                <a:cxn ang="0">
                  <a:pos x="connsiteX3" y="connsiteY3"/>
                </a:cxn>
              </a:cxnLst>
              <a:rect l="l" t="t" r="r" b="b"/>
              <a:pathLst>
                <a:path w="9525" h="114300">
                  <a:moveTo>
                    <a:pt x="5346" y="5346"/>
                  </a:moveTo>
                  <a:lnTo>
                    <a:pt x="5346" y="111187"/>
                  </a:lnTo>
                  <a:lnTo>
                    <a:pt x="5346" y="111187"/>
                  </a:lnTo>
                  <a:lnTo>
                    <a:pt x="5346" y="113340"/>
                  </a:lnTo>
                </a:path>
              </a:pathLst>
            </a:custGeom>
            <a:noFill/>
            <a:ln w="25400" cap="flat">
              <a:solidFill>
                <a:srgbClr val="B60D27"/>
              </a:solidFill>
              <a:prstDash val="solid"/>
              <a:miter/>
            </a:ln>
          </p:spPr>
          <p:txBody>
            <a:bodyPr rtlCol="0" anchor="ctr"/>
            <a:lstStyle/>
            <a:p>
              <a:endParaRPr lang="fr-FR"/>
            </a:p>
          </p:txBody>
        </p:sp>
      </p:grpSp>
      <p:sp>
        <p:nvSpPr>
          <p:cNvPr id="155" name="TextBox 154">
            <a:extLst>
              <a:ext uri="{FF2B5EF4-FFF2-40B4-BE49-F238E27FC236}">
                <a16:creationId xmlns:a16="http://schemas.microsoft.com/office/drawing/2014/main" id="{CC94AC00-D94D-47D2-84C1-CE859710D59F}"/>
              </a:ext>
            </a:extLst>
          </p:cNvPr>
          <p:cNvSpPr txBox="1"/>
          <p:nvPr/>
        </p:nvSpPr>
        <p:spPr>
          <a:xfrm>
            <a:off x="2461487" y="1501619"/>
            <a:ext cx="4221027" cy="338554"/>
          </a:xfrm>
          <a:prstGeom prst="rect">
            <a:avLst/>
          </a:prstGeom>
          <a:noFill/>
        </p:spPr>
        <p:txBody>
          <a:bodyPr wrap="none" rtlCol="0">
            <a:spAutoFit/>
          </a:bodyPr>
          <a:lstStyle/>
          <a:p>
            <a:pPr algn="ctr"/>
            <a:r>
              <a:rPr lang="fr-FR" sz="1600" b="1"/>
              <a:t>SG (CPS ≥1) pour pembrolizumab vs. CT</a:t>
            </a:r>
          </a:p>
        </p:txBody>
      </p:sp>
    </p:spTree>
    <p:custDataLst>
      <p:tags r:id="rId1"/>
    </p:custDataLst>
    <p:extLst>
      <p:ext uri="{BB962C8B-B14F-4D97-AF65-F5344CB8AC3E}">
        <p14:creationId xmlns:p14="http://schemas.microsoft.com/office/powerpoint/2010/main" val="305337297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413750" cy="807720"/>
          </a:xfrm>
        </p:spPr>
        <p:txBody>
          <a:bodyPr/>
          <a:lstStyle/>
          <a:p>
            <a:r>
              <a:rPr lang="fr-FR" dirty="0"/>
              <a:t>3511: Résultats définitifs et survie globale de l’étude randomisée de phase II VOLFI (AIO- KRK0109): </a:t>
            </a:r>
            <a:r>
              <a:rPr lang="fr-FR" dirty="0" err="1"/>
              <a:t>mFOLFOXIRI</a:t>
            </a:r>
            <a:r>
              <a:rPr lang="fr-FR" dirty="0"/>
              <a:t> + panitumumab versus FOLFOXIRI en traitement de 1</a:t>
            </a:r>
            <a:r>
              <a:rPr lang="fr-FR" baseline="30000" dirty="0"/>
              <a:t>e</a:t>
            </a:r>
            <a:r>
              <a:rPr lang="fr-FR" dirty="0"/>
              <a:t> ligne chez les patients avec cancer colorectal métastatique RAS sauvage – Geissler M, et al</a:t>
            </a:r>
          </a:p>
        </p:txBody>
      </p:sp>
      <p:sp>
        <p:nvSpPr>
          <p:cNvPr id="5123" name="Rectangle 3"/>
          <p:cNvSpPr>
            <a:spLocks noGrp="1" noChangeArrowheads="1"/>
          </p:cNvSpPr>
          <p:nvPr>
            <p:ph idx="1"/>
          </p:nvPr>
        </p:nvSpPr>
        <p:spPr/>
        <p:txBody>
          <a:bodyPr/>
          <a:lstStyle/>
          <a:p>
            <a:pPr marL="0" indent="0">
              <a:buNone/>
            </a:pPr>
            <a:r>
              <a:rPr lang="fr-FR" b="1" dirty="0"/>
              <a:t>Objectif</a:t>
            </a:r>
          </a:p>
          <a:p>
            <a:r>
              <a:rPr lang="fr-FR" dirty="0"/>
              <a:t>Etudier l’efficacité et la tolérance de </a:t>
            </a:r>
            <a:r>
              <a:rPr lang="fr-FR" dirty="0" err="1"/>
              <a:t>mFOLFOXIRI</a:t>
            </a:r>
            <a:r>
              <a:rPr lang="fr-FR" dirty="0"/>
              <a:t> + panitumumab vs. FOLFOXIRI chez des patients avec </a:t>
            </a:r>
            <a:r>
              <a:rPr lang="fr-FR" dirty="0" err="1"/>
              <a:t>CCRm</a:t>
            </a:r>
            <a:endParaRPr lang="fr-FR" dirty="0"/>
          </a:p>
        </p:txBody>
      </p:sp>
      <p:sp>
        <p:nvSpPr>
          <p:cNvPr id="15" name="Text Placeholder 14"/>
          <p:cNvSpPr>
            <a:spLocks noGrp="1"/>
          </p:cNvSpPr>
          <p:nvPr>
            <p:ph type="body" sz="quarter" idx="11"/>
          </p:nvPr>
        </p:nvSpPr>
        <p:spPr>
          <a:xfrm>
            <a:off x="4495800" y="6096000"/>
            <a:ext cx="4283075" cy="487363"/>
          </a:xfrm>
        </p:spPr>
        <p:txBody>
          <a:bodyPr/>
          <a:lstStyle/>
          <a:p>
            <a:r>
              <a:rPr lang="fr-FR"/>
              <a:t>Geissler M, et al, J Clin Oncol 2019;37(suppl):abstr 3511</a:t>
            </a:r>
          </a:p>
        </p:txBody>
      </p:sp>
      <p:sp>
        <p:nvSpPr>
          <p:cNvPr id="7" name="Rectangle 9"/>
          <p:cNvSpPr txBox="1">
            <a:spLocks noChangeArrowheads="1"/>
          </p:cNvSpPr>
          <p:nvPr/>
        </p:nvSpPr>
        <p:spPr bwMode="auto">
          <a:xfrm>
            <a:off x="267689" y="4942231"/>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 PRINCIPAL</a:t>
            </a:r>
          </a:p>
          <a:p>
            <a:pPr>
              <a:buClr>
                <a:srgbClr val="043882"/>
              </a:buClr>
            </a:pPr>
            <a:r>
              <a:rPr lang="fr-FR" dirty="0" smtClean="0"/>
              <a:t>TRG </a:t>
            </a:r>
            <a:r>
              <a:rPr lang="fr-FR" dirty="0"/>
              <a:t>(RECIST v1,1)</a:t>
            </a:r>
          </a:p>
          <a:p>
            <a:pPr marL="0" indent="0">
              <a:buClr>
                <a:srgbClr val="043882"/>
              </a:buClr>
              <a:buFontTx/>
              <a:buNone/>
            </a:pPr>
            <a:endParaRPr lang="fr-FR" dirty="0"/>
          </a:p>
        </p:txBody>
      </p:sp>
      <p:sp>
        <p:nvSpPr>
          <p:cNvPr id="8" name="Content Placeholder 26"/>
          <p:cNvSpPr txBox="1">
            <a:spLocks/>
          </p:cNvSpPr>
          <p:nvPr/>
        </p:nvSpPr>
        <p:spPr>
          <a:xfrm>
            <a:off x="4180878" y="4942231"/>
            <a:ext cx="4495800" cy="98500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SSP</a:t>
            </a:r>
            <a:r>
              <a:rPr lang="fr-FR" dirty="0"/>
              <a:t>, SG, TCM, taux de résection secondaire, tolérance</a:t>
            </a:r>
          </a:p>
        </p:txBody>
      </p:sp>
      <p:sp>
        <p:nvSpPr>
          <p:cNvPr id="9" name="Oval 14"/>
          <p:cNvSpPr>
            <a:spLocks noChangeArrowheads="1"/>
          </p:cNvSpPr>
          <p:nvPr/>
        </p:nvSpPr>
        <p:spPr bwMode="auto">
          <a:xfrm>
            <a:off x="3477638" y="3186919"/>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fr-FR" altLang="zh-CN" sz="1600" b="1">
                <a:solidFill>
                  <a:srgbClr val="043882"/>
                </a:solidFill>
                <a:latin typeface="Arial"/>
                <a:ea typeface="SimSun" pitchFamily="2" charset="-122"/>
                <a:cs typeface="Arial"/>
              </a:rPr>
              <a:t>R</a:t>
            </a:r>
          </a:p>
          <a:p>
            <a:pPr algn="ctr">
              <a:defRPr/>
            </a:pPr>
            <a:r>
              <a:rPr lang="fr-FR" altLang="zh-CN" sz="1600" b="1">
                <a:solidFill>
                  <a:srgbClr val="043882"/>
                </a:solidFill>
                <a:latin typeface="Arial"/>
                <a:ea typeface="SimSun" pitchFamily="2" charset="-122"/>
                <a:cs typeface="Arial"/>
              </a:rPr>
              <a:t>2:1</a:t>
            </a:r>
          </a:p>
        </p:txBody>
      </p:sp>
      <p:cxnSp>
        <p:nvCxnSpPr>
          <p:cNvPr id="10" name="AutoShape 15"/>
          <p:cNvCxnSpPr>
            <a:cxnSpLocks noChangeShapeType="1"/>
            <a:stCxn id="9" idx="0"/>
            <a:endCxn id="13" idx="1"/>
          </p:cNvCxnSpPr>
          <p:nvPr/>
        </p:nvCxnSpPr>
        <p:spPr bwMode="auto">
          <a:xfrm rot="5400000" flipH="1" flipV="1">
            <a:off x="3666651" y="2559830"/>
            <a:ext cx="729875" cy="524305"/>
          </a:xfrm>
          <a:prstGeom prst="bentConnector2">
            <a:avLst/>
          </a:prstGeom>
          <a:noFill/>
          <a:ln w="57150">
            <a:solidFill>
              <a:schemeClr val="bg2">
                <a:lumMod val="60000"/>
                <a:lumOff val="40000"/>
              </a:schemeClr>
            </a:solidFill>
            <a:round/>
            <a:headEnd/>
            <a:tailEnd type="triangle" w="med" len="med"/>
          </a:ln>
        </p:spPr>
      </p:cxnSp>
      <p:sp>
        <p:nvSpPr>
          <p:cNvPr id="11" name="Content Placeholder 26"/>
          <p:cNvSpPr txBox="1">
            <a:spLocks/>
          </p:cNvSpPr>
          <p:nvPr/>
        </p:nvSpPr>
        <p:spPr bwMode="auto">
          <a:xfrm>
            <a:off x="4433384" y="2839338"/>
            <a:ext cx="4637289" cy="1320323"/>
          </a:xfrm>
          <a:prstGeom prst="rect">
            <a:avLst/>
          </a:prstGeom>
          <a:noFill/>
          <a:ln w="9525">
            <a:noFill/>
            <a:miter lim="800000"/>
            <a:headEnd/>
            <a:tailEnd/>
          </a:ln>
        </p:spPr>
        <p:txBody>
          <a:bodyPr/>
          <a:lstStyle/>
          <a:p>
            <a:pPr marL="190500" indent="-190500">
              <a:spcBef>
                <a:spcPts val="0"/>
              </a:spcBef>
              <a:spcAft>
                <a:spcPts val="400"/>
              </a:spcAft>
              <a:defRPr/>
            </a:pPr>
            <a:r>
              <a:rPr lang="fr-FR" sz="1400" b="1" dirty="0">
                <a:solidFill>
                  <a:srgbClr val="043882"/>
                </a:solidFill>
                <a:latin typeface="Arial"/>
                <a:cs typeface="Arial"/>
              </a:rPr>
              <a:t>Stratification</a:t>
            </a:r>
          </a:p>
          <a:p>
            <a:pPr marL="203200" indent="-203200">
              <a:spcBef>
                <a:spcPts val="0"/>
              </a:spcBef>
              <a:spcAft>
                <a:spcPts val="400"/>
              </a:spcAft>
              <a:buFont typeface="Arial" pitchFamily="34" charset="0"/>
              <a:buChar char="•"/>
              <a:defRPr/>
            </a:pPr>
            <a:r>
              <a:rPr lang="fr-FR" sz="1400" dirty="0">
                <a:solidFill>
                  <a:srgbClr val="4D4D4D"/>
                </a:solidFill>
                <a:latin typeface="Arial"/>
                <a:cs typeface="Arial"/>
              </a:rPr>
              <a:t>Maladie métastatique non résécable; symptomatique/ charge tumorale </a:t>
            </a:r>
            <a:r>
              <a:rPr lang="fr-FR" sz="1400" dirty="0" smtClean="0">
                <a:solidFill>
                  <a:srgbClr val="4D4D4D"/>
                </a:solidFill>
                <a:latin typeface="Arial"/>
                <a:cs typeface="Arial"/>
              </a:rPr>
              <a:t>élevée (Cohorte 1)</a:t>
            </a:r>
            <a:endParaRPr lang="fr-FR" sz="1400" dirty="0">
              <a:solidFill>
                <a:srgbClr val="4D4D4D"/>
              </a:solidFill>
              <a:latin typeface="Arial"/>
              <a:cs typeface="Arial"/>
            </a:endParaRPr>
          </a:p>
          <a:p>
            <a:pPr marL="203200" indent="-203200">
              <a:spcBef>
                <a:spcPts val="0"/>
              </a:spcBef>
              <a:spcAft>
                <a:spcPts val="400"/>
              </a:spcAft>
              <a:buFont typeface="Arial" pitchFamily="34" charset="0"/>
              <a:buChar char="•"/>
              <a:defRPr/>
            </a:pPr>
            <a:r>
              <a:rPr lang="fr-FR" sz="1400" dirty="0">
                <a:solidFill>
                  <a:srgbClr val="4D4D4D"/>
                </a:solidFill>
                <a:latin typeface="Arial"/>
                <a:cs typeface="Arial"/>
              </a:rPr>
              <a:t>Possibilité de résection secondaire à visée </a:t>
            </a:r>
            <a:r>
              <a:rPr lang="fr-FR" sz="1400" dirty="0" smtClean="0">
                <a:solidFill>
                  <a:srgbClr val="4D4D4D"/>
                </a:solidFill>
                <a:latin typeface="Arial"/>
                <a:cs typeface="Arial"/>
              </a:rPr>
              <a:t>curative (Cohorte 2)</a:t>
            </a:r>
            <a:endParaRPr lang="fr-FR" sz="1400" dirty="0">
              <a:solidFill>
                <a:srgbClr val="4D4D4D"/>
              </a:solidFill>
              <a:latin typeface="Arial"/>
              <a:cs typeface="Arial"/>
            </a:endParaRPr>
          </a:p>
        </p:txBody>
      </p:sp>
      <p:cxnSp>
        <p:nvCxnSpPr>
          <p:cNvPr id="12" name="AutoShape 19"/>
          <p:cNvCxnSpPr>
            <a:cxnSpLocks noChangeShapeType="1"/>
            <a:stCxn id="16" idx="3"/>
            <a:endCxn id="9" idx="2"/>
          </p:cNvCxnSpPr>
          <p:nvPr/>
        </p:nvCxnSpPr>
        <p:spPr bwMode="auto">
          <a:xfrm>
            <a:off x="3368779" y="3479019"/>
            <a:ext cx="108859" cy="0"/>
          </a:xfrm>
          <a:prstGeom prst="straightConnector1">
            <a:avLst/>
          </a:prstGeom>
          <a:noFill/>
          <a:ln w="57150">
            <a:solidFill>
              <a:schemeClr val="bg2">
                <a:lumMod val="60000"/>
                <a:lumOff val="40000"/>
              </a:schemeClr>
            </a:solidFill>
            <a:round/>
            <a:headEnd type="none" w="med" len="med"/>
            <a:tailEnd type="none" w="med" len="med"/>
          </a:ln>
        </p:spPr>
      </p:cxnSp>
      <p:sp>
        <p:nvSpPr>
          <p:cNvPr id="13" name="AutoShape 8"/>
          <p:cNvSpPr>
            <a:spLocks noChangeArrowheads="1"/>
          </p:cNvSpPr>
          <p:nvPr/>
        </p:nvSpPr>
        <p:spPr bwMode="auto">
          <a:xfrm>
            <a:off x="4293741" y="2044523"/>
            <a:ext cx="4487779" cy="82504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fr-FR" altLang="zh-CN" dirty="0" err="1">
                <a:solidFill>
                  <a:srgbClr val="FFFFFF"/>
                </a:solidFill>
                <a:latin typeface="Arial"/>
                <a:ea typeface="SimSun" pitchFamily="2" charset="-122"/>
                <a:cs typeface="Arial"/>
              </a:rPr>
              <a:t>mFOLFOXIRI</a:t>
            </a:r>
            <a:r>
              <a:rPr lang="fr-FR" altLang="zh-CN" dirty="0">
                <a:solidFill>
                  <a:srgbClr val="FFFFFF"/>
                </a:solidFill>
                <a:latin typeface="Arial"/>
                <a:ea typeface="SimSun" pitchFamily="2" charset="-122"/>
                <a:cs typeface="Arial"/>
              </a:rPr>
              <a:t>* + </a:t>
            </a:r>
            <a:br>
              <a:rPr lang="fr-FR" altLang="zh-CN" dirty="0">
                <a:solidFill>
                  <a:srgbClr val="FFFFFF"/>
                </a:solidFill>
                <a:latin typeface="Arial"/>
                <a:ea typeface="SimSun" pitchFamily="2" charset="-122"/>
                <a:cs typeface="Arial"/>
              </a:rPr>
            </a:br>
            <a:r>
              <a:rPr lang="fr-FR" altLang="zh-CN" dirty="0">
                <a:solidFill>
                  <a:srgbClr val="FFFFFF"/>
                </a:solidFill>
                <a:latin typeface="Arial"/>
                <a:ea typeface="SimSun" pitchFamily="2" charset="-122"/>
                <a:cs typeface="Arial"/>
              </a:rPr>
              <a:t>panitumumab 6 mg/kg /2S</a:t>
            </a:r>
          </a:p>
          <a:p>
            <a:pPr algn="ctr" defTabSz="892175" eaLnBrk="0" hangingPunct="0">
              <a:defRPr/>
            </a:pPr>
            <a:r>
              <a:rPr lang="fr-FR" altLang="zh-CN" dirty="0">
                <a:solidFill>
                  <a:srgbClr val="FFFFFF"/>
                </a:solidFill>
                <a:latin typeface="Arial"/>
                <a:ea typeface="SimSun" pitchFamily="2" charset="-122"/>
                <a:cs typeface="Arial"/>
              </a:rPr>
              <a:t>(n=63)</a:t>
            </a:r>
            <a:endParaRPr lang="fr-FR" altLang="zh-CN" sz="1600" dirty="0">
              <a:solidFill>
                <a:srgbClr val="FFFFFF"/>
              </a:solidFill>
              <a:latin typeface="Arial"/>
              <a:ea typeface="SimSun" pitchFamily="2" charset="-122"/>
              <a:cs typeface="Arial"/>
            </a:endParaRPr>
          </a:p>
        </p:txBody>
      </p:sp>
      <p:sp>
        <p:nvSpPr>
          <p:cNvPr id="16" name="AutoShape 9"/>
          <p:cNvSpPr>
            <a:spLocks noChangeArrowheads="1"/>
          </p:cNvSpPr>
          <p:nvPr/>
        </p:nvSpPr>
        <p:spPr bwMode="auto">
          <a:xfrm>
            <a:off x="401417" y="2510805"/>
            <a:ext cx="2967362" cy="193642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fr-FR" altLang="zh-CN" sz="1600" dirty="0">
                <a:solidFill>
                  <a:srgbClr val="FFFFFF"/>
                </a:solidFill>
                <a:latin typeface="Arial"/>
                <a:ea typeface="SimSun" pitchFamily="2" charset="-122"/>
                <a:cs typeface="Arial"/>
              </a:rPr>
              <a:t>Critères d'inclusion</a:t>
            </a:r>
          </a:p>
          <a:p>
            <a:pPr marL="228600" indent="-228600" defTabSz="892175" eaLnBrk="0" hangingPunct="0">
              <a:spcAft>
                <a:spcPct val="30000"/>
              </a:spcAft>
              <a:buFont typeface="Arial" pitchFamily="34" charset="0"/>
              <a:buChar char="•"/>
              <a:defRPr/>
            </a:pPr>
            <a:r>
              <a:rPr lang="fr-FR" altLang="zh-CN" sz="1600" dirty="0">
                <a:solidFill>
                  <a:srgbClr val="FFFFFF"/>
                </a:solidFill>
                <a:latin typeface="Arial"/>
                <a:ea typeface="SimSun" pitchFamily="2" charset="-122"/>
                <a:cs typeface="Arial"/>
              </a:rPr>
              <a:t>CCRm non résécable</a:t>
            </a:r>
          </a:p>
          <a:p>
            <a:pPr marL="228600" indent="-228600" defTabSz="892175" eaLnBrk="0" hangingPunct="0">
              <a:spcAft>
                <a:spcPct val="30000"/>
              </a:spcAft>
              <a:buFont typeface="Arial" pitchFamily="34" charset="0"/>
              <a:buChar char="•"/>
              <a:defRPr/>
            </a:pPr>
            <a:r>
              <a:rPr lang="fr-FR" altLang="zh-CN" sz="1600" dirty="0">
                <a:solidFill>
                  <a:srgbClr val="FFFFFF"/>
                </a:solidFill>
                <a:latin typeface="Arial"/>
                <a:ea typeface="SimSun" pitchFamily="2" charset="-122"/>
                <a:cs typeface="Arial"/>
              </a:rPr>
              <a:t>RAS WT</a:t>
            </a:r>
          </a:p>
          <a:p>
            <a:pPr marL="228600" indent="-228600" defTabSz="892175" eaLnBrk="0" hangingPunct="0">
              <a:spcAft>
                <a:spcPct val="30000"/>
              </a:spcAft>
              <a:buFont typeface="Arial" pitchFamily="34" charset="0"/>
              <a:buChar char="•"/>
              <a:defRPr/>
            </a:pPr>
            <a:r>
              <a:rPr lang="fr-FR" altLang="zh-CN" sz="1600" dirty="0">
                <a:solidFill>
                  <a:srgbClr val="FFFFFF"/>
                </a:solidFill>
                <a:latin typeface="Arial"/>
                <a:ea typeface="SimSun" pitchFamily="2" charset="-122"/>
                <a:cs typeface="Arial"/>
              </a:rPr>
              <a:t>Pas de traitement préalable</a:t>
            </a:r>
          </a:p>
          <a:p>
            <a:pPr marL="228600" indent="-228600" defTabSz="892175" eaLnBrk="0" hangingPunct="0">
              <a:spcAft>
                <a:spcPct val="30000"/>
              </a:spcAft>
              <a:buFont typeface="Arial" pitchFamily="34" charset="0"/>
              <a:buChar char="•"/>
              <a:defRPr/>
            </a:pPr>
            <a:r>
              <a:rPr lang="fr-FR" altLang="zh-CN" sz="1600" dirty="0">
                <a:solidFill>
                  <a:srgbClr val="FFFFFF"/>
                </a:solidFill>
                <a:latin typeface="Arial"/>
                <a:ea typeface="SimSun" pitchFamily="2" charset="-122"/>
                <a:cs typeface="Arial"/>
              </a:rPr>
              <a:t>ECOG PS 0–1</a:t>
            </a:r>
          </a:p>
          <a:p>
            <a:pPr defTabSz="892175" eaLnBrk="0" hangingPunct="0">
              <a:spcAft>
                <a:spcPct val="30000"/>
              </a:spcAft>
              <a:defRPr/>
            </a:pPr>
            <a:r>
              <a:rPr lang="fr-FR" altLang="zh-CN" sz="1600" dirty="0">
                <a:solidFill>
                  <a:srgbClr val="FFFFFF"/>
                </a:solidFill>
                <a:latin typeface="Arial"/>
                <a:ea typeface="SimSun" pitchFamily="2" charset="-122"/>
                <a:cs typeface="Arial"/>
              </a:rPr>
              <a:t>(n=96)</a:t>
            </a:r>
          </a:p>
        </p:txBody>
      </p:sp>
      <p:cxnSp>
        <p:nvCxnSpPr>
          <p:cNvPr id="17" name="AutoShape 16"/>
          <p:cNvCxnSpPr>
            <a:cxnSpLocks noChangeShapeType="1"/>
            <a:stCxn id="9" idx="4"/>
            <a:endCxn id="18" idx="1"/>
          </p:cNvCxnSpPr>
          <p:nvPr/>
        </p:nvCxnSpPr>
        <p:spPr bwMode="auto">
          <a:xfrm rot="16200000" flipH="1">
            <a:off x="3672352" y="3868202"/>
            <a:ext cx="718473" cy="524305"/>
          </a:xfrm>
          <a:prstGeom prst="bentConnector2">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4293741" y="4077072"/>
            <a:ext cx="4485133" cy="825040"/>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fr-FR" altLang="zh-CN" dirty="0">
                <a:solidFill>
                  <a:srgbClr val="4D4D4D"/>
                </a:solidFill>
                <a:latin typeface="Arial"/>
                <a:ea typeface="SimSun" pitchFamily="2" charset="-122"/>
                <a:cs typeface="Arial"/>
              </a:rPr>
              <a:t>FOLFOXIRI</a:t>
            </a:r>
            <a:r>
              <a:rPr lang="fr-FR" altLang="zh-CN" baseline="30000" dirty="0">
                <a:solidFill>
                  <a:srgbClr val="4D4D4D"/>
                </a:solidFill>
                <a:latin typeface="Arial"/>
                <a:ea typeface="SimSun" pitchFamily="2" charset="-122"/>
                <a:cs typeface="Arial"/>
              </a:rPr>
              <a:t>†</a:t>
            </a:r>
            <a:r>
              <a:rPr lang="fr-FR" altLang="zh-CN" dirty="0">
                <a:solidFill>
                  <a:srgbClr val="4D4D4D"/>
                </a:solidFill>
                <a:latin typeface="Arial"/>
                <a:ea typeface="SimSun" pitchFamily="2" charset="-122"/>
                <a:cs typeface="Arial"/>
              </a:rPr>
              <a:t> /2S</a:t>
            </a:r>
            <a:br>
              <a:rPr lang="fr-FR" altLang="zh-CN" dirty="0">
                <a:solidFill>
                  <a:srgbClr val="4D4D4D"/>
                </a:solidFill>
                <a:latin typeface="Arial"/>
                <a:ea typeface="SimSun" pitchFamily="2" charset="-122"/>
                <a:cs typeface="Arial"/>
              </a:rPr>
            </a:br>
            <a:r>
              <a:rPr lang="fr-FR" altLang="zh-CN" dirty="0">
                <a:solidFill>
                  <a:srgbClr val="4D4D4D"/>
                </a:solidFill>
                <a:latin typeface="Arial"/>
                <a:ea typeface="SimSun" pitchFamily="2" charset="-122"/>
                <a:cs typeface="Arial"/>
              </a:rPr>
              <a:t>(n=33)</a:t>
            </a:r>
          </a:p>
        </p:txBody>
      </p:sp>
      <p:sp>
        <p:nvSpPr>
          <p:cNvPr id="19" name="Text Placeholder 13"/>
          <p:cNvSpPr>
            <a:spLocks noGrp="1"/>
          </p:cNvSpPr>
          <p:nvPr>
            <p:ph type="body" sz="quarter" idx="10"/>
          </p:nvPr>
        </p:nvSpPr>
        <p:spPr>
          <a:xfrm>
            <a:off x="365124" y="6096000"/>
            <a:ext cx="4717416" cy="487363"/>
          </a:xfrm>
        </p:spPr>
        <p:txBody>
          <a:bodyPr/>
          <a:lstStyle/>
          <a:p>
            <a:r>
              <a:rPr lang="fr-FR" dirty="0" smtClean="0"/>
              <a:t>*</a:t>
            </a:r>
            <a:r>
              <a:rPr lang="fr-FR" dirty="0" err="1" smtClean="0"/>
              <a:t>Irinotécan</a:t>
            </a:r>
            <a:r>
              <a:rPr lang="fr-FR" dirty="0" smtClean="0"/>
              <a:t> </a:t>
            </a:r>
            <a:r>
              <a:rPr lang="fr-FR" dirty="0"/>
              <a:t>150 mg/m</a:t>
            </a:r>
            <a:r>
              <a:rPr lang="fr-FR" baseline="30000" dirty="0"/>
              <a:t>2</a:t>
            </a:r>
            <a:r>
              <a:rPr lang="fr-FR" dirty="0"/>
              <a:t>, oxaliplatine 85 mg/m</a:t>
            </a:r>
            <a:r>
              <a:rPr lang="fr-FR" baseline="30000" dirty="0"/>
              <a:t>2</a:t>
            </a:r>
            <a:r>
              <a:rPr lang="fr-FR" dirty="0"/>
              <a:t>, leucovorine 200 mg/m</a:t>
            </a:r>
            <a:r>
              <a:rPr lang="fr-FR" baseline="30000" dirty="0"/>
              <a:t>2</a:t>
            </a:r>
            <a:r>
              <a:rPr lang="fr-FR" dirty="0"/>
              <a:t>, 5FU 3000 mg/m</a:t>
            </a:r>
            <a:r>
              <a:rPr lang="fr-FR" baseline="30000" dirty="0"/>
              <a:t>2</a:t>
            </a:r>
            <a:r>
              <a:rPr lang="fr-FR" dirty="0"/>
              <a:t> perfusion continue; </a:t>
            </a:r>
            <a:r>
              <a:rPr lang="fr-FR" baseline="30000" dirty="0"/>
              <a:t>†</a:t>
            </a:r>
            <a:r>
              <a:rPr lang="fr-FR" dirty="0"/>
              <a:t>irinotécan 165 mg/m</a:t>
            </a:r>
            <a:r>
              <a:rPr lang="fr-FR" baseline="30000" dirty="0"/>
              <a:t>2</a:t>
            </a:r>
            <a:r>
              <a:rPr lang="fr-FR" dirty="0"/>
              <a:t>, oxaliplatine 85 mg/m</a:t>
            </a:r>
            <a:r>
              <a:rPr lang="fr-FR" baseline="30000" dirty="0"/>
              <a:t>2</a:t>
            </a:r>
            <a:r>
              <a:rPr lang="fr-FR" dirty="0"/>
              <a:t>, leucovorine 200 mg/m</a:t>
            </a:r>
            <a:r>
              <a:rPr lang="fr-FR" baseline="30000" dirty="0"/>
              <a:t>2</a:t>
            </a:r>
            <a:r>
              <a:rPr lang="fr-FR" dirty="0"/>
              <a:t>, 5FU 3200 mg/m</a:t>
            </a:r>
            <a:r>
              <a:rPr lang="fr-FR" baseline="30000" dirty="0"/>
              <a:t>2</a:t>
            </a:r>
            <a:r>
              <a:rPr lang="fr-FR" dirty="0"/>
              <a:t> perfusion continue</a:t>
            </a:r>
            <a:endParaRPr lang="fr-FR" baseline="30000" dirty="0"/>
          </a:p>
        </p:txBody>
      </p:sp>
    </p:spTree>
    <p:custDataLst>
      <p:tags r:id="rId1"/>
    </p:custDataLst>
    <p:extLst>
      <p:ext uri="{BB962C8B-B14F-4D97-AF65-F5344CB8AC3E}">
        <p14:creationId xmlns:p14="http://schemas.microsoft.com/office/powerpoint/2010/main" val="338483487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309857" cy="807720"/>
          </a:xfrm>
        </p:spPr>
        <p:txBody>
          <a:bodyPr/>
          <a:lstStyle/>
          <a:p>
            <a:r>
              <a:rPr lang="fr-FR" noProof="0" dirty="0"/>
              <a:t>3511: </a:t>
            </a:r>
            <a:r>
              <a:rPr lang="fr-FR" dirty="0"/>
              <a:t>Résultats définitifs et survie globale de l’étude randomisée de phase II VOLFI (AIO- KRK0109): </a:t>
            </a:r>
            <a:r>
              <a:rPr lang="fr-FR" dirty="0" err="1"/>
              <a:t>mFOLFOXIRI</a:t>
            </a:r>
            <a:r>
              <a:rPr lang="fr-FR" dirty="0"/>
              <a:t> + panitumumab versus FOLFOXIRI en traitement de 1</a:t>
            </a:r>
            <a:r>
              <a:rPr lang="fr-FR" baseline="30000" dirty="0"/>
              <a:t>e</a:t>
            </a:r>
            <a:r>
              <a:rPr lang="fr-FR" dirty="0"/>
              <a:t> ligne chez les patients avec cancer colorectal métastatique RAS sauvage – Geissler M, et al</a:t>
            </a:r>
            <a:endParaRPr lang="fr-FR" noProof="0" dirty="0"/>
          </a:p>
        </p:txBody>
      </p:sp>
      <p:sp>
        <p:nvSpPr>
          <p:cNvPr id="5123" name="Rectangle 3"/>
          <p:cNvSpPr>
            <a:spLocks noGrp="1" noChangeArrowheads="1"/>
          </p:cNvSpPr>
          <p:nvPr>
            <p:ph idx="1"/>
          </p:nvPr>
        </p:nvSpPr>
        <p:spPr/>
        <p:txBody>
          <a:bodyPr/>
          <a:lstStyle/>
          <a:p>
            <a:pPr marL="0" indent="0">
              <a:buNone/>
            </a:pPr>
            <a:r>
              <a:rPr lang="fr-FR" b="1" noProof="0" dirty="0"/>
              <a:t>Résultats</a:t>
            </a:r>
          </a:p>
          <a:p>
            <a:pPr marL="0" indent="0">
              <a:buNone/>
            </a:pPr>
            <a:endParaRPr lang="fr-FR" noProof="0" dirty="0"/>
          </a:p>
        </p:txBody>
      </p:sp>
      <p:sp>
        <p:nvSpPr>
          <p:cNvPr id="15" name="Text Placeholder 14"/>
          <p:cNvSpPr>
            <a:spLocks noGrp="1"/>
          </p:cNvSpPr>
          <p:nvPr>
            <p:ph type="body" sz="quarter" idx="11"/>
          </p:nvPr>
        </p:nvSpPr>
        <p:spPr>
          <a:xfrm>
            <a:off x="4495800" y="6096000"/>
            <a:ext cx="4283075" cy="487363"/>
          </a:xfrm>
        </p:spPr>
        <p:txBody>
          <a:bodyPr/>
          <a:lstStyle/>
          <a:p>
            <a:r>
              <a:rPr lang="fr-FR" noProof="0" dirty="0"/>
              <a:t>Geissler M, et al, J Clin </a:t>
            </a:r>
            <a:r>
              <a:rPr lang="fr-FR" noProof="0" dirty="0" err="1"/>
              <a:t>Oncol</a:t>
            </a:r>
            <a:r>
              <a:rPr lang="fr-FR" noProof="0" dirty="0"/>
              <a:t> 2019;37(</a:t>
            </a:r>
            <a:r>
              <a:rPr lang="fr-FR" noProof="0" dirty="0" err="1"/>
              <a:t>suppl</a:t>
            </a:r>
            <a:r>
              <a:rPr lang="fr-FR" noProof="0" dirty="0"/>
              <a:t>):</a:t>
            </a:r>
            <a:r>
              <a:rPr lang="fr-FR" noProof="0" dirty="0" err="1"/>
              <a:t>abstr</a:t>
            </a:r>
            <a:r>
              <a:rPr lang="fr-FR" noProof="0" dirty="0"/>
              <a:t> 3511</a:t>
            </a:r>
          </a:p>
        </p:txBody>
      </p:sp>
      <p:sp>
        <p:nvSpPr>
          <p:cNvPr id="7" name="Rectangle 6">
            <a:extLst>
              <a:ext uri="{FF2B5EF4-FFF2-40B4-BE49-F238E27FC236}">
                <a16:creationId xmlns:a16="http://schemas.microsoft.com/office/drawing/2014/main" id="{EEE25EF2-A7D2-41F5-9C18-BEC4650BFC41}"/>
              </a:ext>
            </a:extLst>
          </p:cNvPr>
          <p:cNvSpPr/>
          <p:nvPr/>
        </p:nvSpPr>
        <p:spPr>
          <a:xfrm>
            <a:off x="1601612" y="3929380"/>
            <a:ext cx="277000" cy="1755763"/>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srgbClr val="B60D27"/>
              </a:solidFill>
            </a:endParaRPr>
          </a:p>
        </p:txBody>
      </p:sp>
      <p:sp>
        <p:nvSpPr>
          <p:cNvPr id="8" name="Rectangle 7">
            <a:extLst>
              <a:ext uri="{FF2B5EF4-FFF2-40B4-BE49-F238E27FC236}">
                <a16:creationId xmlns:a16="http://schemas.microsoft.com/office/drawing/2014/main" id="{5632FB51-FC7B-4075-9485-C4FB9325BDF4}"/>
              </a:ext>
            </a:extLst>
          </p:cNvPr>
          <p:cNvSpPr/>
          <p:nvPr/>
        </p:nvSpPr>
        <p:spPr>
          <a:xfrm>
            <a:off x="2057249" y="4488180"/>
            <a:ext cx="277000" cy="1196963"/>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srgbClr val="4D4D4D"/>
              </a:solidFill>
            </a:endParaRPr>
          </a:p>
        </p:txBody>
      </p:sp>
      <p:sp>
        <p:nvSpPr>
          <p:cNvPr id="9" name="TextBox 8">
            <a:extLst>
              <a:ext uri="{FF2B5EF4-FFF2-40B4-BE49-F238E27FC236}">
                <a16:creationId xmlns:a16="http://schemas.microsoft.com/office/drawing/2014/main" id="{99B5E284-9AB2-4AC0-B10C-43D6C8637417}"/>
              </a:ext>
            </a:extLst>
          </p:cNvPr>
          <p:cNvSpPr txBox="1"/>
          <p:nvPr/>
        </p:nvSpPr>
        <p:spPr>
          <a:xfrm>
            <a:off x="1493810" y="3655408"/>
            <a:ext cx="532518" cy="307777"/>
          </a:xfrm>
          <a:prstGeom prst="rect">
            <a:avLst/>
          </a:prstGeom>
          <a:noFill/>
        </p:spPr>
        <p:txBody>
          <a:bodyPr wrap="none" rtlCol="0">
            <a:spAutoFit/>
          </a:bodyPr>
          <a:lstStyle/>
          <a:p>
            <a:pPr algn="ctr" fontAlgn="auto">
              <a:spcBef>
                <a:spcPts val="0"/>
              </a:spcBef>
              <a:spcAft>
                <a:spcPts val="0"/>
              </a:spcAft>
            </a:pPr>
            <a:r>
              <a:rPr lang="fr-FR" sz="1400" b="1">
                <a:solidFill>
                  <a:srgbClr val="4D4D4D"/>
                </a:solidFill>
                <a:latin typeface="Arial"/>
                <a:cs typeface="Arial"/>
              </a:rPr>
              <a:t>87,3</a:t>
            </a:r>
            <a:endParaRPr lang="fr-FR" sz="1400" b="1" dirty="0">
              <a:solidFill>
                <a:srgbClr val="4D4D4D"/>
              </a:solidFill>
              <a:latin typeface="Arial"/>
              <a:cs typeface="Arial"/>
            </a:endParaRPr>
          </a:p>
        </p:txBody>
      </p:sp>
      <p:sp>
        <p:nvSpPr>
          <p:cNvPr id="10" name="TextBox 9">
            <a:extLst>
              <a:ext uri="{FF2B5EF4-FFF2-40B4-BE49-F238E27FC236}">
                <a16:creationId xmlns:a16="http://schemas.microsoft.com/office/drawing/2014/main" id="{ECA54EF7-AC31-466F-8926-680CAF32F449}"/>
              </a:ext>
            </a:extLst>
          </p:cNvPr>
          <p:cNvSpPr txBox="1"/>
          <p:nvPr/>
        </p:nvSpPr>
        <p:spPr>
          <a:xfrm>
            <a:off x="1929490" y="4215051"/>
            <a:ext cx="532518" cy="307777"/>
          </a:xfrm>
          <a:prstGeom prst="rect">
            <a:avLst/>
          </a:prstGeom>
          <a:noFill/>
        </p:spPr>
        <p:txBody>
          <a:bodyPr wrap="none" rtlCol="0">
            <a:spAutoFit/>
          </a:bodyPr>
          <a:lstStyle/>
          <a:p>
            <a:pPr algn="ctr" fontAlgn="auto">
              <a:spcBef>
                <a:spcPts val="0"/>
              </a:spcBef>
              <a:spcAft>
                <a:spcPts val="0"/>
              </a:spcAft>
            </a:pPr>
            <a:r>
              <a:rPr lang="fr-FR" sz="1400" b="1">
                <a:solidFill>
                  <a:srgbClr val="4D4D4D"/>
                </a:solidFill>
                <a:latin typeface="Arial"/>
                <a:cs typeface="Arial"/>
              </a:rPr>
              <a:t>60,6</a:t>
            </a:r>
            <a:endParaRPr lang="fr-FR" sz="1400" b="1" dirty="0">
              <a:solidFill>
                <a:srgbClr val="4D4D4D"/>
              </a:solidFill>
              <a:latin typeface="Arial"/>
              <a:cs typeface="Arial"/>
            </a:endParaRPr>
          </a:p>
        </p:txBody>
      </p:sp>
      <p:sp>
        <p:nvSpPr>
          <p:cNvPr id="11" name="TextBox 10">
            <a:extLst>
              <a:ext uri="{FF2B5EF4-FFF2-40B4-BE49-F238E27FC236}">
                <a16:creationId xmlns:a16="http://schemas.microsoft.com/office/drawing/2014/main" id="{DD758BB2-52C9-4FFA-8933-D06BF483CB5C}"/>
              </a:ext>
            </a:extLst>
          </p:cNvPr>
          <p:cNvSpPr txBox="1"/>
          <p:nvPr/>
        </p:nvSpPr>
        <p:spPr>
          <a:xfrm>
            <a:off x="3272057" y="5813210"/>
            <a:ext cx="2677336" cy="307777"/>
          </a:xfrm>
          <a:prstGeom prst="rect">
            <a:avLst/>
          </a:prstGeom>
          <a:noFill/>
        </p:spPr>
        <p:txBody>
          <a:bodyPr wrap="none" rtlCol="0">
            <a:spAutoFit/>
          </a:bodyPr>
          <a:lstStyle/>
          <a:p>
            <a:pPr fontAlgn="auto">
              <a:spcBef>
                <a:spcPts val="0"/>
              </a:spcBef>
              <a:spcAft>
                <a:spcPts val="0"/>
              </a:spcAft>
            </a:pPr>
            <a:r>
              <a:rPr lang="fr-FR" sz="1400" b="1">
                <a:solidFill>
                  <a:srgbClr val="B60D27"/>
                </a:solidFill>
                <a:latin typeface="Arial"/>
                <a:cs typeface="Arial"/>
              </a:rPr>
              <a:t>mFOLFOXIRI + panitumumab</a:t>
            </a:r>
            <a:endParaRPr lang="fr-FR" sz="1400" b="1" dirty="0">
              <a:solidFill>
                <a:srgbClr val="B60D27"/>
              </a:solidFill>
              <a:latin typeface="Arial"/>
              <a:cs typeface="Arial"/>
            </a:endParaRPr>
          </a:p>
        </p:txBody>
      </p:sp>
      <p:sp>
        <p:nvSpPr>
          <p:cNvPr id="12" name="TextBox 11">
            <a:extLst>
              <a:ext uri="{FF2B5EF4-FFF2-40B4-BE49-F238E27FC236}">
                <a16:creationId xmlns:a16="http://schemas.microsoft.com/office/drawing/2014/main" id="{82605EBC-8FDE-4ACE-891A-885C61EA4027}"/>
              </a:ext>
            </a:extLst>
          </p:cNvPr>
          <p:cNvSpPr txBox="1"/>
          <p:nvPr/>
        </p:nvSpPr>
        <p:spPr>
          <a:xfrm>
            <a:off x="3272057" y="6066015"/>
            <a:ext cx="1130438" cy="307777"/>
          </a:xfrm>
          <a:prstGeom prst="rect">
            <a:avLst/>
          </a:prstGeom>
          <a:noFill/>
        </p:spPr>
        <p:txBody>
          <a:bodyPr wrap="none" rtlCol="0">
            <a:spAutoFit/>
          </a:bodyPr>
          <a:lstStyle/>
          <a:p>
            <a:pPr fontAlgn="auto">
              <a:spcBef>
                <a:spcPts val="0"/>
              </a:spcBef>
              <a:spcAft>
                <a:spcPts val="0"/>
              </a:spcAft>
            </a:pPr>
            <a:r>
              <a:rPr lang="fr-FR" sz="1400" b="1">
                <a:solidFill>
                  <a:srgbClr val="B2C0D8"/>
                </a:solidFill>
                <a:latin typeface="Arial"/>
                <a:cs typeface="Arial"/>
              </a:rPr>
              <a:t>FOLFOXIRI</a:t>
            </a:r>
            <a:endParaRPr lang="fr-FR" sz="1400" b="1" dirty="0">
              <a:solidFill>
                <a:srgbClr val="B2C0D8"/>
              </a:solidFill>
              <a:latin typeface="Arial"/>
              <a:cs typeface="Arial"/>
            </a:endParaRPr>
          </a:p>
        </p:txBody>
      </p:sp>
      <p:sp>
        <p:nvSpPr>
          <p:cNvPr id="13" name="TextBox 12">
            <a:extLst>
              <a:ext uri="{FF2B5EF4-FFF2-40B4-BE49-F238E27FC236}">
                <a16:creationId xmlns:a16="http://schemas.microsoft.com/office/drawing/2014/main" id="{3819174D-AD0E-458C-BA86-04764E29D8AA}"/>
              </a:ext>
            </a:extLst>
          </p:cNvPr>
          <p:cNvSpPr txBox="1"/>
          <p:nvPr/>
        </p:nvSpPr>
        <p:spPr>
          <a:xfrm>
            <a:off x="3160248" y="1453934"/>
            <a:ext cx="2803140" cy="338554"/>
          </a:xfrm>
          <a:prstGeom prst="rect">
            <a:avLst/>
          </a:prstGeom>
          <a:noFill/>
        </p:spPr>
        <p:txBody>
          <a:bodyPr wrap="none" rtlCol="0">
            <a:spAutoFit/>
          </a:bodyPr>
          <a:lstStyle/>
          <a:p>
            <a:pPr algn="ctr" fontAlgn="auto">
              <a:spcBef>
                <a:spcPts val="0"/>
              </a:spcBef>
              <a:spcAft>
                <a:spcPts val="0"/>
              </a:spcAft>
            </a:pPr>
            <a:r>
              <a:rPr lang="fr-FR" sz="1600" b="1">
                <a:solidFill>
                  <a:srgbClr val="4D4D4D"/>
                </a:solidFill>
                <a:latin typeface="Arial"/>
                <a:cs typeface="Arial"/>
              </a:rPr>
              <a:t>Taux de réponse objective </a:t>
            </a:r>
            <a:endParaRPr lang="fr-FR" sz="1600" b="1" dirty="0">
              <a:solidFill>
                <a:srgbClr val="4D4D4D"/>
              </a:solidFill>
              <a:latin typeface="Arial"/>
              <a:cs typeface="Arial"/>
            </a:endParaRPr>
          </a:p>
        </p:txBody>
      </p:sp>
      <p:sp>
        <p:nvSpPr>
          <p:cNvPr id="16" name="TextBox 15">
            <a:extLst>
              <a:ext uri="{FF2B5EF4-FFF2-40B4-BE49-F238E27FC236}">
                <a16:creationId xmlns:a16="http://schemas.microsoft.com/office/drawing/2014/main" id="{3F3DC366-48B7-4ED9-A7BB-5C87FF000DE3}"/>
              </a:ext>
            </a:extLst>
          </p:cNvPr>
          <p:cNvSpPr txBox="1"/>
          <p:nvPr/>
        </p:nvSpPr>
        <p:spPr>
          <a:xfrm>
            <a:off x="981561" y="1891405"/>
            <a:ext cx="1693092" cy="307777"/>
          </a:xfrm>
          <a:prstGeom prst="rect">
            <a:avLst/>
          </a:prstGeom>
          <a:noFill/>
        </p:spPr>
        <p:txBody>
          <a:bodyPr wrap="none" rtlCol="0">
            <a:spAutoFit/>
          </a:bodyPr>
          <a:lstStyle/>
          <a:p>
            <a:pPr algn="ctr" fontAlgn="auto">
              <a:spcBef>
                <a:spcPts val="0"/>
              </a:spcBef>
              <a:spcAft>
                <a:spcPts val="0"/>
              </a:spcAft>
            </a:pPr>
            <a:r>
              <a:rPr lang="fr-FR" sz="1400" b="1" dirty="0">
                <a:solidFill>
                  <a:srgbClr val="4D4D4D"/>
                </a:solidFill>
                <a:latin typeface="Arial"/>
                <a:cs typeface="Arial"/>
              </a:rPr>
              <a:t>Population totale</a:t>
            </a:r>
          </a:p>
        </p:txBody>
      </p:sp>
      <p:sp>
        <p:nvSpPr>
          <p:cNvPr id="18" name="TextBox 17">
            <a:extLst>
              <a:ext uri="{FF2B5EF4-FFF2-40B4-BE49-F238E27FC236}">
                <a16:creationId xmlns:a16="http://schemas.microsoft.com/office/drawing/2014/main" id="{E5F6821D-F5F6-4F4D-91D1-382C20773A72}"/>
              </a:ext>
            </a:extLst>
          </p:cNvPr>
          <p:cNvSpPr txBox="1"/>
          <p:nvPr/>
        </p:nvSpPr>
        <p:spPr>
          <a:xfrm>
            <a:off x="939882" y="2198401"/>
            <a:ext cx="1776448" cy="1102674"/>
          </a:xfrm>
          <a:prstGeom prst="rect">
            <a:avLst/>
          </a:prstGeom>
          <a:noFill/>
        </p:spPr>
        <p:txBody>
          <a:bodyPr wrap="none" rtlCol="0">
            <a:spAutoFit/>
          </a:bodyPr>
          <a:lstStyle/>
          <a:p>
            <a:pPr algn="ctr" fontAlgn="auto">
              <a:lnSpc>
                <a:spcPct val="120000"/>
              </a:lnSpc>
              <a:spcBef>
                <a:spcPts val="0"/>
              </a:spcBef>
              <a:spcAft>
                <a:spcPts val="0"/>
              </a:spcAft>
            </a:pPr>
            <a:r>
              <a:rPr lang="fr-FR" sz="1400" dirty="0">
                <a:solidFill>
                  <a:srgbClr val="4D4D4D"/>
                </a:solidFill>
                <a:latin typeface="Arial"/>
                <a:cs typeface="Arial"/>
              </a:rPr>
              <a:t>n=96</a:t>
            </a:r>
            <a:br>
              <a:rPr lang="fr-FR" sz="1400" dirty="0">
                <a:solidFill>
                  <a:srgbClr val="4D4D4D"/>
                </a:solidFill>
                <a:latin typeface="Arial"/>
                <a:cs typeface="Arial"/>
              </a:rPr>
            </a:br>
            <a:r>
              <a:rPr lang="fr-FR" sz="1400" dirty="0">
                <a:solidFill>
                  <a:srgbClr val="4D4D4D"/>
                </a:solidFill>
                <a:latin typeface="Arial"/>
                <a:cs typeface="Arial"/>
              </a:rPr>
              <a:t>p=0,004</a:t>
            </a:r>
          </a:p>
          <a:p>
            <a:pPr algn="ctr" fontAlgn="auto">
              <a:lnSpc>
                <a:spcPct val="120000"/>
              </a:lnSpc>
              <a:spcBef>
                <a:spcPts val="0"/>
              </a:spcBef>
              <a:spcAft>
                <a:spcPts val="0"/>
              </a:spcAft>
            </a:pPr>
            <a:r>
              <a:rPr lang="fr-FR" sz="1400" dirty="0">
                <a:solidFill>
                  <a:srgbClr val="4D4D4D"/>
                </a:solidFill>
                <a:latin typeface="Arial"/>
                <a:cs typeface="Arial"/>
              </a:rPr>
              <a:t>OR 4,47</a:t>
            </a:r>
          </a:p>
          <a:p>
            <a:pPr algn="ctr" fontAlgn="auto">
              <a:lnSpc>
                <a:spcPct val="120000"/>
              </a:lnSpc>
              <a:spcBef>
                <a:spcPts val="0"/>
              </a:spcBef>
              <a:spcAft>
                <a:spcPts val="0"/>
              </a:spcAft>
            </a:pPr>
            <a:r>
              <a:rPr lang="fr-FR" sz="1400" dirty="0">
                <a:solidFill>
                  <a:srgbClr val="4D4D4D"/>
                </a:solidFill>
                <a:latin typeface="Arial"/>
                <a:cs typeface="Arial"/>
              </a:rPr>
              <a:t>IC95% 1,61 - 12,38</a:t>
            </a:r>
          </a:p>
        </p:txBody>
      </p:sp>
      <p:sp>
        <p:nvSpPr>
          <p:cNvPr id="21" name="TextBox 20">
            <a:extLst>
              <a:ext uri="{FF2B5EF4-FFF2-40B4-BE49-F238E27FC236}">
                <a16:creationId xmlns:a16="http://schemas.microsoft.com/office/drawing/2014/main" id="{C4A50446-1A17-4DEE-A00F-A76ECEDA4037}"/>
              </a:ext>
            </a:extLst>
          </p:cNvPr>
          <p:cNvSpPr txBox="1"/>
          <p:nvPr/>
        </p:nvSpPr>
        <p:spPr>
          <a:xfrm>
            <a:off x="3734799" y="1891405"/>
            <a:ext cx="1795684" cy="307777"/>
          </a:xfrm>
          <a:prstGeom prst="rect">
            <a:avLst/>
          </a:prstGeom>
          <a:noFill/>
        </p:spPr>
        <p:txBody>
          <a:bodyPr wrap="none" rtlCol="0">
            <a:spAutoFit/>
          </a:bodyPr>
          <a:lstStyle/>
          <a:p>
            <a:pPr algn="ctr" fontAlgn="auto">
              <a:spcBef>
                <a:spcPts val="0"/>
              </a:spcBef>
              <a:spcAft>
                <a:spcPts val="0"/>
              </a:spcAft>
            </a:pPr>
            <a:r>
              <a:rPr lang="fr-FR" sz="1400" b="1" dirty="0">
                <a:solidFill>
                  <a:srgbClr val="4D4D4D"/>
                </a:solidFill>
                <a:latin typeface="Arial"/>
                <a:cs typeface="Arial"/>
              </a:rPr>
              <a:t>Selon côté tumoral</a:t>
            </a:r>
          </a:p>
        </p:txBody>
      </p:sp>
      <p:sp>
        <p:nvSpPr>
          <p:cNvPr id="22" name="TextBox 21">
            <a:extLst>
              <a:ext uri="{FF2B5EF4-FFF2-40B4-BE49-F238E27FC236}">
                <a16:creationId xmlns:a16="http://schemas.microsoft.com/office/drawing/2014/main" id="{7EF211C4-7152-4BEA-BE60-394FFF2882B3}"/>
              </a:ext>
            </a:extLst>
          </p:cNvPr>
          <p:cNvSpPr txBox="1"/>
          <p:nvPr/>
        </p:nvSpPr>
        <p:spPr>
          <a:xfrm>
            <a:off x="3442712" y="2198401"/>
            <a:ext cx="1138452" cy="1361206"/>
          </a:xfrm>
          <a:prstGeom prst="rect">
            <a:avLst/>
          </a:prstGeom>
          <a:noFill/>
        </p:spPr>
        <p:txBody>
          <a:bodyPr wrap="none" rtlCol="0">
            <a:spAutoFit/>
          </a:bodyPr>
          <a:lstStyle/>
          <a:p>
            <a:pPr algn="ctr" fontAlgn="auto">
              <a:lnSpc>
                <a:spcPct val="120000"/>
              </a:lnSpc>
              <a:spcBef>
                <a:spcPts val="0"/>
              </a:spcBef>
              <a:spcAft>
                <a:spcPts val="0"/>
              </a:spcAft>
            </a:pPr>
            <a:r>
              <a:rPr lang="fr-FR" sz="1400" dirty="0">
                <a:solidFill>
                  <a:srgbClr val="4D4D4D"/>
                </a:solidFill>
                <a:latin typeface="Arial"/>
                <a:cs typeface="Arial"/>
              </a:rPr>
              <a:t>Gauche</a:t>
            </a:r>
          </a:p>
          <a:p>
            <a:pPr algn="ctr" fontAlgn="auto">
              <a:lnSpc>
                <a:spcPct val="120000"/>
              </a:lnSpc>
              <a:spcBef>
                <a:spcPts val="0"/>
              </a:spcBef>
              <a:spcAft>
                <a:spcPts val="0"/>
              </a:spcAft>
            </a:pPr>
            <a:r>
              <a:rPr lang="fr-FR" sz="1400" dirty="0">
                <a:solidFill>
                  <a:srgbClr val="4D4D4D"/>
                </a:solidFill>
                <a:latin typeface="Arial"/>
                <a:cs typeface="Arial"/>
              </a:rPr>
              <a:t>n=78</a:t>
            </a:r>
          </a:p>
          <a:p>
            <a:pPr algn="ctr" fontAlgn="auto">
              <a:lnSpc>
                <a:spcPct val="120000"/>
              </a:lnSpc>
              <a:spcBef>
                <a:spcPts val="0"/>
              </a:spcBef>
              <a:spcAft>
                <a:spcPts val="0"/>
              </a:spcAft>
            </a:pPr>
            <a:r>
              <a:rPr lang="fr-FR" sz="1400" dirty="0">
                <a:solidFill>
                  <a:srgbClr val="4D4D4D"/>
                </a:solidFill>
                <a:latin typeface="Arial"/>
                <a:cs typeface="Arial"/>
              </a:rPr>
              <a:t>p=0,021</a:t>
            </a:r>
          </a:p>
          <a:p>
            <a:pPr algn="ctr" fontAlgn="auto">
              <a:lnSpc>
                <a:spcPct val="120000"/>
              </a:lnSpc>
              <a:spcBef>
                <a:spcPts val="0"/>
              </a:spcBef>
              <a:spcAft>
                <a:spcPts val="0"/>
              </a:spcAft>
            </a:pPr>
            <a:r>
              <a:rPr lang="fr-FR" sz="1400" dirty="0">
                <a:solidFill>
                  <a:srgbClr val="4D4D4D"/>
                </a:solidFill>
                <a:latin typeface="Arial"/>
                <a:cs typeface="Arial"/>
              </a:rPr>
              <a:t>OR 4,52</a:t>
            </a:r>
          </a:p>
          <a:p>
            <a:pPr algn="ctr" fontAlgn="auto">
              <a:lnSpc>
                <a:spcPct val="120000"/>
              </a:lnSpc>
              <a:spcBef>
                <a:spcPts val="0"/>
              </a:spcBef>
              <a:spcAft>
                <a:spcPts val="0"/>
              </a:spcAft>
            </a:pPr>
            <a:r>
              <a:rPr lang="fr-FR" sz="1400" dirty="0">
                <a:solidFill>
                  <a:srgbClr val="4D4D4D"/>
                </a:solidFill>
                <a:latin typeface="Arial"/>
                <a:cs typeface="Arial"/>
              </a:rPr>
              <a:t>1,30 - 15,72</a:t>
            </a:r>
          </a:p>
        </p:txBody>
      </p:sp>
      <p:sp>
        <p:nvSpPr>
          <p:cNvPr id="25" name="TextBox 24">
            <a:extLst>
              <a:ext uri="{FF2B5EF4-FFF2-40B4-BE49-F238E27FC236}">
                <a16:creationId xmlns:a16="http://schemas.microsoft.com/office/drawing/2014/main" id="{02A6879B-384D-4A1E-9B42-1ACD01168D01}"/>
              </a:ext>
            </a:extLst>
          </p:cNvPr>
          <p:cNvSpPr txBox="1"/>
          <p:nvPr/>
        </p:nvSpPr>
        <p:spPr>
          <a:xfrm>
            <a:off x="4499691" y="2198401"/>
            <a:ext cx="1138452" cy="1361206"/>
          </a:xfrm>
          <a:prstGeom prst="rect">
            <a:avLst/>
          </a:prstGeom>
          <a:noFill/>
        </p:spPr>
        <p:txBody>
          <a:bodyPr wrap="none" rtlCol="0">
            <a:spAutoFit/>
          </a:bodyPr>
          <a:lstStyle/>
          <a:p>
            <a:pPr algn="ctr" fontAlgn="auto">
              <a:lnSpc>
                <a:spcPct val="120000"/>
              </a:lnSpc>
              <a:spcBef>
                <a:spcPts val="0"/>
              </a:spcBef>
              <a:spcAft>
                <a:spcPts val="0"/>
              </a:spcAft>
            </a:pPr>
            <a:r>
              <a:rPr lang="fr-FR" sz="1400" dirty="0">
                <a:solidFill>
                  <a:srgbClr val="4D4D4D"/>
                </a:solidFill>
                <a:latin typeface="Arial"/>
                <a:cs typeface="Arial"/>
              </a:rPr>
              <a:t>Droit</a:t>
            </a:r>
          </a:p>
          <a:p>
            <a:pPr algn="ctr" fontAlgn="auto">
              <a:lnSpc>
                <a:spcPct val="120000"/>
              </a:lnSpc>
              <a:spcBef>
                <a:spcPts val="0"/>
              </a:spcBef>
              <a:spcAft>
                <a:spcPts val="0"/>
              </a:spcAft>
            </a:pPr>
            <a:r>
              <a:rPr lang="fr-FR" sz="1400" dirty="0">
                <a:solidFill>
                  <a:srgbClr val="4D4D4D"/>
                </a:solidFill>
                <a:latin typeface="Arial"/>
                <a:cs typeface="Arial"/>
              </a:rPr>
              <a:t>n=18</a:t>
            </a:r>
          </a:p>
          <a:p>
            <a:pPr algn="ctr" fontAlgn="auto">
              <a:lnSpc>
                <a:spcPct val="120000"/>
              </a:lnSpc>
              <a:spcBef>
                <a:spcPts val="0"/>
              </a:spcBef>
              <a:spcAft>
                <a:spcPts val="0"/>
              </a:spcAft>
            </a:pPr>
            <a:r>
              <a:rPr lang="fr-FR" sz="1400" dirty="0">
                <a:solidFill>
                  <a:srgbClr val="4D4D4D"/>
                </a:solidFill>
                <a:latin typeface="Arial"/>
                <a:cs typeface="Arial"/>
              </a:rPr>
              <a:t>p=0,345</a:t>
            </a:r>
          </a:p>
          <a:p>
            <a:pPr algn="ctr" fontAlgn="auto">
              <a:lnSpc>
                <a:spcPct val="120000"/>
              </a:lnSpc>
              <a:spcBef>
                <a:spcPts val="0"/>
              </a:spcBef>
              <a:spcAft>
                <a:spcPts val="0"/>
              </a:spcAft>
            </a:pPr>
            <a:r>
              <a:rPr lang="fr-FR" sz="1400" dirty="0">
                <a:solidFill>
                  <a:srgbClr val="4D4D4D"/>
                </a:solidFill>
                <a:latin typeface="Arial"/>
                <a:cs typeface="Arial"/>
              </a:rPr>
              <a:t>OR 3,89</a:t>
            </a:r>
          </a:p>
          <a:p>
            <a:pPr algn="ctr" fontAlgn="auto">
              <a:lnSpc>
                <a:spcPct val="120000"/>
              </a:lnSpc>
              <a:spcBef>
                <a:spcPts val="0"/>
              </a:spcBef>
              <a:spcAft>
                <a:spcPts val="0"/>
              </a:spcAft>
            </a:pPr>
            <a:r>
              <a:rPr lang="fr-FR" sz="1400" dirty="0">
                <a:solidFill>
                  <a:srgbClr val="4D4D4D"/>
                </a:solidFill>
                <a:latin typeface="Arial"/>
                <a:cs typeface="Arial"/>
              </a:rPr>
              <a:t>0,54 - 27,89</a:t>
            </a:r>
          </a:p>
        </p:txBody>
      </p:sp>
      <p:sp>
        <p:nvSpPr>
          <p:cNvPr id="26" name="Rectangle 25">
            <a:extLst>
              <a:ext uri="{FF2B5EF4-FFF2-40B4-BE49-F238E27FC236}">
                <a16:creationId xmlns:a16="http://schemas.microsoft.com/office/drawing/2014/main" id="{09C27A1F-748E-424D-AC2D-55030EE54B71}"/>
              </a:ext>
            </a:extLst>
          </p:cNvPr>
          <p:cNvSpPr/>
          <p:nvPr/>
        </p:nvSpPr>
        <p:spPr>
          <a:xfrm>
            <a:off x="3712701" y="3846877"/>
            <a:ext cx="277000" cy="184690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srgbClr val="B60D27"/>
              </a:solidFill>
            </a:endParaRPr>
          </a:p>
        </p:txBody>
      </p:sp>
      <p:sp>
        <p:nvSpPr>
          <p:cNvPr id="27" name="Rectangle 26">
            <a:extLst>
              <a:ext uri="{FF2B5EF4-FFF2-40B4-BE49-F238E27FC236}">
                <a16:creationId xmlns:a16="http://schemas.microsoft.com/office/drawing/2014/main" id="{85669122-B2D1-46F2-8636-853236C1B302}"/>
              </a:ext>
            </a:extLst>
          </p:cNvPr>
          <p:cNvSpPr/>
          <p:nvPr/>
        </p:nvSpPr>
        <p:spPr>
          <a:xfrm>
            <a:off x="4073194" y="4330966"/>
            <a:ext cx="277000" cy="136282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srgbClr val="4D4D4D"/>
              </a:solidFill>
            </a:endParaRPr>
          </a:p>
        </p:txBody>
      </p:sp>
      <p:sp>
        <p:nvSpPr>
          <p:cNvPr id="28" name="TextBox 27">
            <a:extLst>
              <a:ext uri="{FF2B5EF4-FFF2-40B4-BE49-F238E27FC236}">
                <a16:creationId xmlns:a16="http://schemas.microsoft.com/office/drawing/2014/main" id="{B16FB9F3-689B-48E6-B36A-AFF023C145A8}"/>
              </a:ext>
            </a:extLst>
          </p:cNvPr>
          <p:cNvSpPr txBox="1"/>
          <p:nvPr/>
        </p:nvSpPr>
        <p:spPr>
          <a:xfrm>
            <a:off x="3584942" y="3572235"/>
            <a:ext cx="532518" cy="307777"/>
          </a:xfrm>
          <a:prstGeom prst="rect">
            <a:avLst/>
          </a:prstGeom>
          <a:noFill/>
        </p:spPr>
        <p:txBody>
          <a:bodyPr wrap="none" rtlCol="0">
            <a:spAutoFit/>
          </a:bodyPr>
          <a:lstStyle/>
          <a:p>
            <a:pPr algn="ctr" fontAlgn="auto">
              <a:spcBef>
                <a:spcPts val="0"/>
              </a:spcBef>
              <a:spcAft>
                <a:spcPts val="0"/>
              </a:spcAft>
            </a:pPr>
            <a:r>
              <a:rPr lang="fr-FR" sz="1400" b="1">
                <a:solidFill>
                  <a:srgbClr val="4D4D4D"/>
                </a:solidFill>
                <a:latin typeface="Arial"/>
                <a:cs typeface="Arial"/>
              </a:rPr>
              <a:t>90,6</a:t>
            </a:r>
            <a:endParaRPr lang="fr-FR" sz="1400" b="1" dirty="0">
              <a:solidFill>
                <a:srgbClr val="4D4D4D"/>
              </a:solidFill>
              <a:latin typeface="Arial"/>
              <a:cs typeface="Arial"/>
            </a:endParaRPr>
          </a:p>
        </p:txBody>
      </p:sp>
      <p:sp>
        <p:nvSpPr>
          <p:cNvPr id="30" name="Rectangle 29">
            <a:extLst>
              <a:ext uri="{FF2B5EF4-FFF2-40B4-BE49-F238E27FC236}">
                <a16:creationId xmlns:a16="http://schemas.microsoft.com/office/drawing/2014/main" id="{E282B7C0-F9BA-45B2-8E8A-C3C97344A7DB}"/>
              </a:ext>
            </a:extLst>
          </p:cNvPr>
          <p:cNvSpPr/>
          <p:nvPr/>
        </p:nvSpPr>
        <p:spPr>
          <a:xfrm>
            <a:off x="4718669" y="4314727"/>
            <a:ext cx="277000" cy="137905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srgbClr val="B60D27"/>
              </a:solidFill>
            </a:endParaRPr>
          </a:p>
        </p:txBody>
      </p:sp>
      <p:sp>
        <p:nvSpPr>
          <p:cNvPr id="31" name="Rectangle 30">
            <a:extLst>
              <a:ext uri="{FF2B5EF4-FFF2-40B4-BE49-F238E27FC236}">
                <a16:creationId xmlns:a16="http://schemas.microsoft.com/office/drawing/2014/main" id="{A67B5B80-F694-4F3C-8AE6-FE69301A9875}"/>
              </a:ext>
            </a:extLst>
          </p:cNvPr>
          <p:cNvSpPr/>
          <p:nvPr/>
        </p:nvSpPr>
        <p:spPr>
          <a:xfrm>
            <a:off x="5073301" y="4950282"/>
            <a:ext cx="277000" cy="743504"/>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srgbClr val="4D4D4D"/>
              </a:solidFill>
            </a:endParaRPr>
          </a:p>
        </p:txBody>
      </p:sp>
      <p:sp>
        <p:nvSpPr>
          <p:cNvPr id="32" name="TextBox 31">
            <a:extLst>
              <a:ext uri="{FF2B5EF4-FFF2-40B4-BE49-F238E27FC236}">
                <a16:creationId xmlns:a16="http://schemas.microsoft.com/office/drawing/2014/main" id="{8BF2E978-F2C9-4FDD-AF03-20FBC41968FC}"/>
              </a:ext>
            </a:extLst>
          </p:cNvPr>
          <p:cNvSpPr txBox="1"/>
          <p:nvPr/>
        </p:nvSpPr>
        <p:spPr>
          <a:xfrm>
            <a:off x="4590910" y="4006950"/>
            <a:ext cx="532518" cy="307777"/>
          </a:xfrm>
          <a:prstGeom prst="rect">
            <a:avLst/>
          </a:prstGeom>
          <a:noFill/>
        </p:spPr>
        <p:txBody>
          <a:bodyPr wrap="none" rtlCol="0">
            <a:spAutoFit/>
          </a:bodyPr>
          <a:lstStyle/>
          <a:p>
            <a:pPr algn="ctr" fontAlgn="auto">
              <a:spcBef>
                <a:spcPts val="0"/>
              </a:spcBef>
              <a:spcAft>
                <a:spcPts val="0"/>
              </a:spcAft>
            </a:pPr>
            <a:r>
              <a:rPr lang="fr-FR" sz="1400" b="1">
                <a:solidFill>
                  <a:srgbClr val="4D4D4D"/>
                </a:solidFill>
                <a:latin typeface="Arial"/>
                <a:cs typeface="Arial"/>
              </a:rPr>
              <a:t>70,0</a:t>
            </a:r>
            <a:endParaRPr lang="fr-FR" sz="1400" b="1" dirty="0">
              <a:solidFill>
                <a:srgbClr val="4D4D4D"/>
              </a:solidFill>
              <a:latin typeface="Arial"/>
              <a:cs typeface="Arial"/>
            </a:endParaRPr>
          </a:p>
        </p:txBody>
      </p:sp>
      <p:sp>
        <p:nvSpPr>
          <p:cNvPr id="34" name="TextBox 33">
            <a:extLst>
              <a:ext uri="{FF2B5EF4-FFF2-40B4-BE49-F238E27FC236}">
                <a16:creationId xmlns:a16="http://schemas.microsoft.com/office/drawing/2014/main" id="{9EEE8575-734F-4701-B9D7-3EB4CE355034}"/>
              </a:ext>
            </a:extLst>
          </p:cNvPr>
          <p:cNvSpPr txBox="1"/>
          <p:nvPr/>
        </p:nvSpPr>
        <p:spPr>
          <a:xfrm>
            <a:off x="6122269" y="2198401"/>
            <a:ext cx="1458989" cy="1384995"/>
          </a:xfrm>
          <a:prstGeom prst="rect">
            <a:avLst/>
          </a:prstGeom>
          <a:noFill/>
        </p:spPr>
        <p:txBody>
          <a:bodyPr wrap="none" rtlCol="0">
            <a:spAutoFit/>
          </a:bodyPr>
          <a:lstStyle/>
          <a:p>
            <a:pPr algn="ctr" fontAlgn="auto">
              <a:lnSpc>
                <a:spcPct val="120000"/>
              </a:lnSpc>
              <a:spcBef>
                <a:spcPts val="0"/>
              </a:spcBef>
              <a:spcAft>
                <a:spcPts val="0"/>
              </a:spcAft>
            </a:pPr>
            <a:r>
              <a:rPr lang="fr-FR" sz="1400" dirty="0">
                <a:solidFill>
                  <a:srgbClr val="4D4D4D"/>
                </a:solidFill>
                <a:latin typeface="Arial"/>
                <a:cs typeface="Arial"/>
              </a:rPr>
              <a:t>RAS/BRAF WT </a:t>
            </a:r>
          </a:p>
          <a:p>
            <a:pPr algn="ctr" fontAlgn="auto">
              <a:lnSpc>
                <a:spcPct val="120000"/>
              </a:lnSpc>
              <a:spcBef>
                <a:spcPts val="0"/>
              </a:spcBef>
              <a:spcAft>
                <a:spcPts val="0"/>
              </a:spcAft>
            </a:pPr>
            <a:r>
              <a:rPr lang="fr-FR" sz="1400" dirty="0">
                <a:solidFill>
                  <a:srgbClr val="4D4D4D"/>
                </a:solidFill>
                <a:latin typeface="Arial"/>
                <a:cs typeface="Arial"/>
              </a:rPr>
              <a:t>n=60</a:t>
            </a:r>
          </a:p>
          <a:p>
            <a:pPr algn="ctr" fontAlgn="auto">
              <a:lnSpc>
                <a:spcPct val="120000"/>
              </a:lnSpc>
              <a:spcBef>
                <a:spcPts val="0"/>
              </a:spcBef>
              <a:spcAft>
                <a:spcPts val="0"/>
              </a:spcAft>
            </a:pPr>
            <a:r>
              <a:rPr lang="fr-FR" sz="1400" dirty="0">
                <a:solidFill>
                  <a:srgbClr val="4D4D4D"/>
                </a:solidFill>
                <a:latin typeface="Arial"/>
                <a:cs typeface="Arial"/>
              </a:rPr>
              <a:t>p=0,081</a:t>
            </a:r>
          </a:p>
          <a:p>
            <a:pPr algn="ctr" fontAlgn="auto">
              <a:lnSpc>
                <a:spcPct val="120000"/>
              </a:lnSpc>
              <a:spcBef>
                <a:spcPts val="0"/>
              </a:spcBef>
              <a:spcAft>
                <a:spcPts val="0"/>
              </a:spcAft>
            </a:pPr>
            <a:r>
              <a:rPr lang="fr-FR" sz="1400" dirty="0">
                <a:solidFill>
                  <a:srgbClr val="4D4D4D"/>
                </a:solidFill>
                <a:latin typeface="Arial"/>
                <a:cs typeface="Arial"/>
              </a:rPr>
              <a:t>OR 3,36</a:t>
            </a:r>
          </a:p>
          <a:p>
            <a:pPr algn="ctr" fontAlgn="auto">
              <a:lnSpc>
                <a:spcPct val="120000"/>
              </a:lnSpc>
              <a:spcBef>
                <a:spcPts val="0"/>
              </a:spcBef>
              <a:spcAft>
                <a:spcPts val="0"/>
              </a:spcAft>
            </a:pPr>
            <a:r>
              <a:rPr lang="fr-FR" sz="1400" dirty="0">
                <a:solidFill>
                  <a:srgbClr val="4D4D4D"/>
                </a:solidFill>
                <a:latin typeface="Arial"/>
                <a:cs typeface="Arial"/>
              </a:rPr>
              <a:t>0,90 - 12,55</a:t>
            </a:r>
          </a:p>
        </p:txBody>
      </p:sp>
      <p:sp>
        <p:nvSpPr>
          <p:cNvPr id="37" name="TextBox 36">
            <a:extLst>
              <a:ext uri="{FF2B5EF4-FFF2-40B4-BE49-F238E27FC236}">
                <a16:creationId xmlns:a16="http://schemas.microsoft.com/office/drawing/2014/main" id="{F6A43EB3-5B53-432E-8735-6EC581896377}"/>
              </a:ext>
            </a:extLst>
          </p:cNvPr>
          <p:cNvSpPr txBox="1"/>
          <p:nvPr/>
        </p:nvSpPr>
        <p:spPr>
          <a:xfrm>
            <a:off x="7437143" y="2198401"/>
            <a:ext cx="1237838" cy="1361206"/>
          </a:xfrm>
          <a:prstGeom prst="rect">
            <a:avLst/>
          </a:prstGeom>
          <a:noFill/>
        </p:spPr>
        <p:txBody>
          <a:bodyPr wrap="none" rtlCol="0">
            <a:spAutoFit/>
          </a:bodyPr>
          <a:lstStyle/>
          <a:p>
            <a:pPr algn="ctr" fontAlgn="auto">
              <a:lnSpc>
                <a:spcPct val="120000"/>
              </a:lnSpc>
              <a:spcBef>
                <a:spcPts val="0"/>
              </a:spcBef>
              <a:spcAft>
                <a:spcPts val="0"/>
              </a:spcAft>
            </a:pPr>
            <a:r>
              <a:rPr lang="fr-FR" sz="1400" dirty="0">
                <a:solidFill>
                  <a:srgbClr val="4D4D4D"/>
                </a:solidFill>
                <a:latin typeface="Arial"/>
                <a:cs typeface="Arial"/>
              </a:rPr>
              <a:t>BRAS muté</a:t>
            </a:r>
          </a:p>
          <a:p>
            <a:pPr algn="ctr" fontAlgn="auto">
              <a:lnSpc>
                <a:spcPct val="120000"/>
              </a:lnSpc>
              <a:spcBef>
                <a:spcPts val="0"/>
              </a:spcBef>
              <a:spcAft>
                <a:spcPts val="0"/>
              </a:spcAft>
            </a:pPr>
            <a:r>
              <a:rPr lang="fr-FR" sz="1400" dirty="0">
                <a:solidFill>
                  <a:srgbClr val="4D4D4D"/>
                </a:solidFill>
                <a:latin typeface="Arial"/>
                <a:cs typeface="Arial"/>
              </a:rPr>
              <a:t>n=16</a:t>
            </a:r>
          </a:p>
          <a:p>
            <a:pPr algn="ctr" fontAlgn="auto">
              <a:lnSpc>
                <a:spcPct val="120000"/>
              </a:lnSpc>
              <a:spcBef>
                <a:spcPts val="0"/>
              </a:spcBef>
              <a:spcAft>
                <a:spcPts val="0"/>
              </a:spcAft>
            </a:pPr>
            <a:r>
              <a:rPr lang="fr-FR" sz="1400" dirty="0">
                <a:solidFill>
                  <a:srgbClr val="4D4D4D"/>
                </a:solidFill>
                <a:latin typeface="Arial"/>
                <a:cs typeface="Arial"/>
              </a:rPr>
              <a:t>p=0,041</a:t>
            </a:r>
          </a:p>
          <a:p>
            <a:pPr algn="ctr" fontAlgn="auto">
              <a:lnSpc>
                <a:spcPct val="120000"/>
              </a:lnSpc>
              <a:spcBef>
                <a:spcPts val="0"/>
              </a:spcBef>
              <a:spcAft>
                <a:spcPts val="0"/>
              </a:spcAft>
            </a:pPr>
            <a:r>
              <a:rPr lang="fr-FR" sz="1400" dirty="0">
                <a:solidFill>
                  <a:srgbClr val="4D4D4D"/>
                </a:solidFill>
                <a:latin typeface="Arial"/>
                <a:cs typeface="Arial"/>
              </a:rPr>
              <a:t>OR 21,0</a:t>
            </a:r>
          </a:p>
          <a:p>
            <a:pPr algn="ctr" fontAlgn="auto">
              <a:lnSpc>
                <a:spcPct val="120000"/>
              </a:lnSpc>
              <a:spcBef>
                <a:spcPts val="0"/>
              </a:spcBef>
              <a:spcAft>
                <a:spcPts val="0"/>
              </a:spcAft>
            </a:pPr>
            <a:r>
              <a:rPr lang="fr-FR" sz="1400" dirty="0">
                <a:solidFill>
                  <a:srgbClr val="4D4D4D"/>
                </a:solidFill>
                <a:latin typeface="Arial"/>
                <a:cs typeface="Arial"/>
              </a:rPr>
              <a:t>1,50 - 293,25</a:t>
            </a:r>
          </a:p>
        </p:txBody>
      </p:sp>
      <p:sp>
        <p:nvSpPr>
          <p:cNvPr id="38" name="Rectangle 37">
            <a:extLst>
              <a:ext uri="{FF2B5EF4-FFF2-40B4-BE49-F238E27FC236}">
                <a16:creationId xmlns:a16="http://schemas.microsoft.com/office/drawing/2014/main" id="{B9B66A13-AD48-420C-9FBF-F00DC128A616}"/>
              </a:ext>
            </a:extLst>
          </p:cNvPr>
          <p:cNvSpPr/>
          <p:nvPr/>
        </p:nvSpPr>
        <p:spPr>
          <a:xfrm>
            <a:off x="6538437" y="3956342"/>
            <a:ext cx="277000" cy="1737444"/>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srgbClr val="B60D27"/>
              </a:solidFill>
            </a:endParaRPr>
          </a:p>
        </p:txBody>
      </p:sp>
      <p:sp>
        <p:nvSpPr>
          <p:cNvPr id="39" name="Rectangle 38">
            <a:extLst>
              <a:ext uri="{FF2B5EF4-FFF2-40B4-BE49-F238E27FC236}">
                <a16:creationId xmlns:a16="http://schemas.microsoft.com/office/drawing/2014/main" id="{E6138F00-3658-4AE6-AB4C-721FBCB36A3A}"/>
              </a:ext>
            </a:extLst>
          </p:cNvPr>
          <p:cNvSpPr/>
          <p:nvPr/>
        </p:nvSpPr>
        <p:spPr>
          <a:xfrm>
            <a:off x="6908783" y="4397922"/>
            <a:ext cx="277000" cy="1295864"/>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srgbClr val="4D4D4D"/>
              </a:solidFill>
            </a:endParaRPr>
          </a:p>
        </p:txBody>
      </p:sp>
      <p:sp>
        <p:nvSpPr>
          <p:cNvPr id="40" name="TextBox 39">
            <a:extLst>
              <a:ext uri="{FF2B5EF4-FFF2-40B4-BE49-F238E27FC236}">
                <a16:creationId xmlns:a16="http://schemas.microsoft.com/office/drawing/2014/main" id="{F6BC180C-FDCA-4EB6-AF34-BC5D6069A6A8}"/>
              </a:ext>
            </a:extLst>
          </p:cNvPr>
          <p:cNvSpPr txBox="1"/>
          <p:nvPr/>
        </p:nvSpPr>
        <p:spPr>
          <a:xfrm>
            <a:off x="6410678" y="3684660"/>
            <a:ext cx="532518" cy="307777"/>
          </a:xfrm>
          <a:prstGeom prst="rect">
            <a:avLst/>
          </a:prstGeom>
          <a:noFill/>
        </p:spPr>
        <p:txBody>
          <a:bodyPr wrap="none" rtlCol="0">
            <a:spAutoFit/>
          </a:bodyPr>
          <a:lstStyle/>
          <a:p>
            <a:pPr algn="ctr" fontAlgn="auto">
              <a:spcBef>
                <a:spcPts val="0"/>
              </a:spcBef>
              <a:spcAft>
                <a:spcPts val="0"/>
              </a:spcAft>
            </a:pPr>
            <a:r>
              <a:rPr lang="fr-FR" sz="1400" b="1">
                <a:solidFill>
                  <a:srgbClr val="4D4D4D"/>
                </a:solidFill>
                <a:latin typeface="Arial"/>
                <a:cs typeface="Arial"/>
              </a:rPr>
              <a:t>86,0</a:t>
            </a:r>
            <a:endParaRPr lang="fr-FR" sz="1400" b="1" dirty="0">
              <a:solidFill>
                <a:srgbClr val="4D4D4D"/>
              </a:solidFill>
              <a:latin typeface="Arial"/>
              <a:cs typeface="Arial"/>
            </a:endParaRPr>
          </a:p>
        </p:txBody>
      </p:sp>
      <p:sp>
        <p:nvSpPr>
          <p:cNvPr id="42" name="Rectangle 41">
            <a:extLst>
              <a:ext uri="{FF2B5EF4-FFF2-40B4-BE49-F238E27FC236}">
                <a16:creationId xmlns:a16="http://schemas.microsoft.com/office/drawing/2014/main" id="{A58DEF28-CA33-4A3D-AA65-C31079100396}"/>
              </a:ext>
            </a:extLst>
          </p:cNvPr>
          <p:cNvSpPr/>
          <p:nvPr/>
        </p:nvSpPr>
        <p:spPr>
          <a:xfrm>
            <a:off x="7536910" y="3947387"/>
            <a:ext cx="277000" cy="174639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srgbClr val="B60D27"/>
              </a:solidFill>
            </a:endParaRPr>
          </a:p>
        </p:txBody>
      </p:sp>
      <p:sp>
        <p:nvSpPr>
          <p:cNvPr id="43" name="Rectangle 42">
            <a:extLst>
              <a:ext uri="{FF2B5EF4-FFF2-40B4-BE49-F238E27FC236}">
                <a16:creationId xmlns:a16="http://schemas.microsoft.com/office/drawing/2014/main" id="{73C43C5C-B2FE-4609-A31E-1EB9951B334D}"/>
              </a:ext>
            </a:extLst>
          </p:cNvPr>
          <p:cNvSpPr/>
          <p:nvPr/>
        </p:nvSpPr>
        <p:spPr>
          <a:xfrm>
            <a:off x="7908830" y="5229768"/>
            <a:ext cx="277000" cy="464017"/>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srgbClr val="4D4D4D"/>
              </a:solidFill>
            </a:endParaRPr>
          </a:p>
        </p:txBody>
      </p:sp>
      <p:sp>
        <p:nvSpPr>
          <p:cNvPr id="44" name="TextBox 43">
            <a:extLst>
              <a:ext uri="{FF2B5EF4-FFF2-40B4-BE49-F238E27FC236}">
                <a16:creationId xmlns:a16="http://schemas.microsoft.com/office/drawing/2014/main" id="{B848449B-0F09-42DB-B9ED-A894EE74DEF6}"/>
              </a:ext>
            </a:extLst>
          </p:cNvPr>
          <p:cNvSpPr txBox="1"/>
          <p:nvPr/>
        </p:nvSpPr>
        <p:spPr>
          <a:xfrm>
            <a:off x="7409151" y="3663800"/>
            <a:ext cx="532518" cy="307777"/>
          </a:xfrm>
          <a:prstGeom prst="rect">
            <a:avLst/>
          </a:prstGeom>
          <a:noFill/>
        </p:spPr>
        <p:txBody>
          <a:bodyPr wrap="none" rtlCol="0">
            <a:spAutoFit/>
          </a:bodyPr>
          <a:lstStyle/>
          <a:p>
            <a:pPr algn="ctr" fontAlgn="auto">
              <a:spcBef>
                <a:spcPts val="0"/>
              </a:spcBef>
              <a:spcAft>
                <a:spcPts val="0"/>
              </a:spcAft>
            </a:pPr>
            <a:r>
              <a:rPr lang="fr-FR" sz="1400" b="1">
                <a:solidFill>
                  <a:srgbClr val="4D4D4D"/>
                </a:solidFill>
                <a:latin typeface="Arial"/>
                <a:cs typeface="Arial"/>
              </a:rPr>
              <a:t>85,7</a:t>
            </a:r>
            <a:endParaRPr lang="fr-FR" sz="1400" b="1" dirty="0">
              <a:solidFill>
                <a:srgbClr val="4D4D4D"/>
              </a:solidFill>
              <a:latin typeface="Arial"/>
              <a:cs typeface="Arial"/>
            </a:endParaRPr>
          </a:p>
        </p:txBody>
      </p:sp>
      <p:sp>
        <p:nvSpPr>
          <p:cNvPr id="46" name="TextBox 45">
            <a:extLst>
              <a:ext uri="{FF2B5EF4-FFF2-40B4-BE49-F238E27FC236}">
                <a16:creationId xmlns:a16="http://schemas.microsoft.com/office/drawing/2014/main" id="{F18E8339-794B-431B-B9AA-E5CB63F36D0A}"/>
              </a:ext>
            </a:extLst>
          </p:cNvPr>
          <p:cNvSpPr txBox="1"/>
          <p:nvPr/>
        </p:nvSpPr>
        <p:spPr>
          <a:xfrm>
            <a:off x="6464804" y="1891405"/>
            <a:ext cx="1713931" cy="307777"/>
          </a:xfrm>
          <a:prstGeom prst="rect">
            <a:avLst/>
          </a:prstGeom>
          <a:noFill/>
        </p:spPr>
        <p:txBody>
          <a:bodyPr wrap="none" rtlCol="0">
            <a:spAutoFit/>
          </a:bodyPr>
          <a:lstStyle/>
          <a:p>
            <a:pPr algn="ctr" fontAlgn="auto">
              <a:spcBef>
                <a:spcPts val="0"/>
              </a:spcBef>
              <a:spcAft>
                <a:spcPts val="0"/>
              </a:spcAft>
            </a:pPr>
            <a:r>
              <a:rPr lang="fr-FR" sz="1400" b="1" dirty="0">
                <a:solidFill>
                  <a:srgbClr val="4D4D4D"/>
                </a:solidFill>
                <a:latin typeface="Arial"/>
                <a:cs typeface="Arial"/>
              </a:rPr>
              <a:t>Selon le génotype</a:t>
            </a:r>
          </a:p>
        </p:txBody>
      </p:sp>
      <p:grpSp>
        <p:nvGrpSpPr>
          <p:cNvPr id="47" name="Group 46">
            <a:extLst>
              <a:ext uri="{FF2B5EF4-FFF2-40B4-BE49-F238E27FC236}">
                <a16:creationId xmlns:a16="http://schemas.microsoft.com/office/drawing/2014/main" id="{826A1077-68A8-4B29-8646-1BC368C23E30}"/>
              </a:ext>
            </a:extLst>
          </p:cNvPr>
          <p:cNvGrpSpPr/>
          <p:nvPr/>
        </p:nvGrpSpPr>
        <p:grpSpPr>
          <a:xfrm>
            <a:off x="707415" y="3549466"/>
            <a:ext cx="1913085" cy="2278370"/>
            <a:chOff x="2131376" y="2250268"/>
            <a:chExt cx="1913085" cy="2368381"/>
          </a:xfrm>
        </p:grpSpPr>
        <p:sp>
          <p:nvSpPr>
            <p:cNvPr id="48" name="Freeform 5">
              <a:extLst>
                <a:ext uri="{FF2B5EF4-FFF2-40B4-BE49-F238E27FC236}">
                  <a16:creationId xmlns:a16="http://schemas.microsoft.com/office/drawing/2014/main" id="{61E4DF34-AE53-4053-9663-D19AE2AB00B2}"/>
                </a:ext>
              </a:extLst>
            </p:cNvPr>
            <p:cNvSpPr>
              <a:spLocks/>
            </p:cNvSpPr>
            <p:nvPr/>
          </p:nvSpPr>
          <p:spPr bwMode="auto">
            <a:xfrm>
              <a:off x="2703524" y="2396466"/>
              <a:ext cx="1340937"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solidFill>
                  <a:srgbClr val="363636"/>
                </a:solidFill>
                <a:latin typeface="Arial"/>
                <a:cs typeface="Arial"/>
              </a:endParaRPr>
            </a:p>
          </p:txBody>
        </p:sp>
        <p:sp>
          <p:nvSpPr>
            <p:cNvPr id="49" name="Line 6">
              <a:extLst>
                <a:ext uri="{FF2B5EF4-FFF2-40B4-BE49-F238E27FC236}">
                  <a16:creationId xmlns:a16="http://schemas.microsoft.com/office/drawing/2014/main" id="{384A15AE-7085-415D-8D7F-04D20361AD7F}"/>
                </a:ext>
              </a:extLst>
            </p:cNvPr>
            <p:cNvSpPr>
              <a:spLocks noChangeShapeType="1"/>
            </p:cNvSpPr>
            <p:nvPr/>
          </p:nvSpPr>
          <p:spPr bwMode="auto">
            <a:xfrm>
              <a:off x="2614623" y="2396465"/>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363636"/>
                </a:solidFill>
                <a:latin typeface="Arial"/>
                <a:cs typeface="Arial"/>
              </a:endParaRPr>
            </a:p>
          </p:txBody>
        </p:sp>
        <p:sp>
          <p:nvSpPr>
            <p:cNvPr id="50" name="Line 7">
              <a:extLst>
                <a:ext uri="{FF2B5EF4-FFF2-40B4-BE49-F238E27FC236}">
                  <a16:creationId xmlns:a16="http://schemas.microsoft.com/office/drawing/2014/main" id="{C7E14864-3909-4D36-87E8-C461C858D84C}"/>
                </a:ext>
              </a:extLst>
            </p:cNvPr>
            <p:cNvSpPr>
              <a:spLocks noChangeShapeType="1"/>
            </p:cNvSpPr>
            <p:nvPr/>
          </p:nvSpPr>
          <p:spPr bwMode="auto">
            <a:xfrm>
              <a:off x="2614623" y="2812390"/>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363636"/>
                </a:solidFill>
                <a:latin typeface="Arial"/>
                <a:cs typeface="Arial"/>
              </a:endParaRPr>
            </a:p>
          </p:txBody>
        </p:sp>
        <p:sp>
          <p:nvSpPr>
            <p:cNvPr id="51" name="Line 8">
              <a:extLst>
                <a:ext uri="{FF2B5EF4-FFF2-40B4-BE49-F238E27FC236}">
                  <a16:creationId xmlns:a16="http://schemas.microsoft.com/office/drawing/2014/main" id="{0F93495E-DC99-4BCD-83DD-EE609D52D538}"/>
                </a:ext>
              </a:extLst>
            </p:cNvPr>
            <p:cNvSpPr>
              <a:spLocks noChangeShapeType="1"/>
            </p:cNvSpPr>
            <p:nvPr/>
          </p:nvSpPr>
          <p:spPr bwMode="auto">
            <a:xfrm>
              <a:off x="2614623" y="3228315"/>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363636"/>
                </a:solidFill>
                <a:latin typeface="Arial"/>
                <a:cs typeface="Arial"/>
              </a:endParaRPr>
            </a:p>
          </p:txBody>
        </p:sp>
        <p:sp>
          <p:nvSpPr>
            <p:cNvPr id="52" name="Line 9">
              <a:extLst>
                <a:ext uri="{FF2B5EF4-FFF2-40B4-BE49-F238E27FC236}">
                  <a16:creationId xmlns:a16="http://schemas.microsoft.com/office/drawing/2014/main" id="{E9F3363C-E4D5-4CFE-8330-D4901BD31CBF}"/>
                </a:ext>
              </a:extLst>
            </p:cNvPr>
            <p:cNvSpPr>
              <a:spLocks noChangeShapeType="1"/>
            </p:cNvSpPr>
            <p:nvPr/>
          </p:nvSpPr>
          <p:spPr bwMode="auto">
            <a:xfrm>
              <a:off x="2614623" y="3644240"/>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363636"/>
                </a:solidFill>
                <a:latin typeface="Arial"/>
                <a:cs typeface="Arial"/>
              </a:endParaRPr>
            </a:p>
          </p:txBody>
        </p:sp>
        <p:sp>
          <p:nvSpPr>
            <p:cNvPr id="53" name="Line 10">
              <a:extLst>
                <a:ext uri="{FF2B5EF4-FFF2-40B4-BE49-F238E27FC236}">
                  <a16:creationId xmlns:a16="http://schemas.microsoft.com/office/drawing/2014/main" id="{FDCB6D76-501C-4ADC-BB25-2833030E0339}"/>
                </a:ext>
              </a:extLst>
            </p:cNvPr>
            <p:cNvSpPr>
              <a:spLocks noChangeShapeType="1"/>
            </p:cNvSpPr>
            <p:nvPr/>
          </p:nvSpPr>
          <p:spPr bwMode="auto">
            <a:xfrm>
              <a:off x="2614623" y="4060165"/>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363636"/>
                </a:solidFill>
                <a:latin typeface="Arial"/>
                <a:cs typeface="Arial"/>
              </a:endParaRPr>
            </a:p>
          </p:txBody>
        </p:sp>
        <p:sp>
          <p:nvSpPr>
            <p:cNvPr id="54" name="Line 11">
              <a:extLst>
                <a:ext uri="{FF2B5EF4-FFF2-40B4-BE49-F238E27FC236}">
                  <a16:creationId xmlns:a16="http://schemas.microsoft.com/office/drawing/2014/main" id="{FFD4A2C0-5DE2-40B7-B2CC-A7EDE60D8C6D}"/>
                </a:ext>
              </a:extLst>
            </p:cNvPr>
            <p:cNvSpPr>
              <a:spLocks noChangeShapeType="1"/>
            </p:cNvSpPr>
            <p:nvPr/>
          </p:nvSpPr>
          <p:spPr bwMode="auto">
            <a:xfrm>
              <a:off x="2614623" y="4476090"/>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363636"/>
                </a:solidFill>
                <a:latin typeface="Arial"/>
                <a:cs typeface="Arial"/>
              </a:endParaRPr>
            </a:p>
          </p:txBody>
        </p:sp>
        <p:sp>
          <p:nvSpPr>
            <p:cNvPr id="55" name="TextBox 54">
              <a:extLst>
                <a:ext uri="{FF2B5EF4-FFF2-40B4-BE49-F238E27FC236}">
                  <a16:creationId xmlns:a16="http://schemas.microsoft.com/office/drawing/2014/main" id="{EE804BCE-8EA5-4560-AE69-97C2AB5CD81E}"/>
                </a:ext>
              </a:extLst>
            </p:cNvPr>
            <p:cNvSpPr txBox="1"/>
            <p:nvPr/>
          </p:nvSpPr>
          <p:spPr>
            <a:xfrm rot="16200000">
              <a:off x="1888952" y="3270758"/>
              <a:ext cx="761847" cy="276999"/>
            </a:xfrm>
            <a:prstGeom prst="rect">
              <a:avLst/>
            </a:prstGeom>
            <a:noFill/>
          </p:spPr>
          <p:txBody>
            <a:bodyPr wrap="none" rtlCol="0">
              <a:spAutoFit/>
            </a:bodyPr>
            <a:lstStyle/>
            <a:p>
              <a:pPr algn="ctr"/>
              <a:r>
                <a:rPr lang="fr-FR" sz="1200" dirty="0">
                  <a:solidFill>
                    <a:srgbClr val="4D4D4D"/>
                  </a:solidFill>
                  <a:latin typeface="Arial"/>
                  <a:cs typeface="Arial"/>
                </a:rPr>
                <a:t>TRG, %</a:t>
              </a:r>
            </a:p>
          </p:txBody>
        </p:sp>
        <p:sp>
          <p:nvSpPr>
            <p:cNvPr id="56" name="TextBox 55">
              <a:extLst>
                <a:ext uri="{FF2B5EF4-FFF2-40B4-BE49-F238E27FC236}">
                  <a16:creationId xmlns:a16="http://schemas.microsoft.com/office/drawing/2014/main" id="{3EFEACF8-8A1A-4735-9699-74E6E7BAA10F}"/>
                </a:ext>
              </a:extLst>
            </p:cNvPr>
            <p:cNvSpPr txBox="1"/>
            <p:nvPr/>
          </p:nvSpPr>
          <p:spPr>
            <a:xfrm>
              <a:off x="2243929" y="2250268"/>
              <a:ext cx="439544" cy="287942"/>
            </a:xfrm>
            <a:prstGeom prst="rect">
              <a:avLst/>
            </a:prstGeom>
            <a:noFill/>
          </p:spPr>
          <p:txBody>
            <a:bodyPr wrap="none" rtlCol="0" anchor="ctr" anchorCtr="0">
              <a:spAutoFit/>
            </a:bodyPr>
            <a:lstStyle/>
            <a:p>
              <a:pPr algn="r" fontAlgn="auto">
                <a:spcBef>
                  <a:spcPts val="0"/>
                </a:spcBef>
                <a:spcAft>
                  <a:spcPts val="0"/>
                </a:spcAft>
              </a:pPr>
              <a:r>
                <a:rPr lang="fr-FR" sz="1200">
                  <a:solidFill>
                    <a:srgbClr val="4D4D4D"/>
                  </a:solidFill>
                  <a:latin typeface="Arial"/>
                  <a:cs typeface="Arial"/>
                </a:rPr>
                <a:t>100</a:t>
              </a:r>
              <a:endParaRPr lang="fr-FR" sz="1200" dirty="0">
                <a:solidFill>
                  <a:srgbClr val="4D4D4D"/>
                </a:solidFill>
                <a:latin typeface="Arial"/>
                <a:cs typeface="Arial"/>
              </a:endParaRPr>
            </a:p>
          </p:txBody>
        </p:sp>
        <p:sp>
          <p:nvSpPr>
            <p:cNvPr id="57" name="TextBox 56">
              <a:extLst>
                <a:ext uri="{FF2B5EF4-FFF2-40B4-BE49-F238E27FC236}">
                  <a16:creationId xmlns:a16="http://schemas.microsoft.com/office/drawing/2014/main" id="{47721FDF-A0FF-40CC-9A73-949FC0B6E248}"/>
                </a:ext>
              </a:extLst>
            </p:cNvPr>
            <p:cNvSpPr txBox="1"/>
            <p:nvPr/>
          </p:nvSpPr>
          <p:spPr>
            <a:xfrm>
              <a:off x="2328889" y="2667747"/>
              <a:ext cx="354584" cy="287942"/>
            </a:xfrm>
            <a:prstGeom prst="rect">
              <a:avLst/>
            </a:prstGeom>
            <a:noFill/>
          </p:spPr>
          <p:txBody>
            <a:bodyPr wrap="none" rtlCol="0" anchor="ctr" anchorCtr="0">
              <a:spAutoFit/>
            </a:bodyPr>
            <a:lstStyle/>
            <a:p>
              <a:pPr algn="r" fontAlgn="auto">
                <a:spcBef>
                  <a:spcPts val="0"/>
                </a:spcBef>
                <a:spcAft>
                  <a:spcPts val="0"/>
                </a:spcAft>
              </a:pPr>
              <a:r>
                <a:rPr lang="fr-FR" sz="1200">
                  <a:solidFill>
                    <a:srgbClr val="4D4D4D"/>
                  </a:solidFill>
                  <a:latin typeface="Arial"/>
                  <a:cs typeface="Arial"/>
                </a:rPr>
                <a:t>80</a:t>
              </a:r>
              <a:endParaRPr lang="fr-FR" sz="1200" dirty="0">
                <a:solidFill>
                  <a:srgbClr val="4D4D4D"/>
                </a:solidFill>
                <a:latin typeface="Arial"/>
                <a:cs typeface="Arial"/>
              </a:endParaRPr>
            </a:p>
          </p:txBody>
        </p:sp>
        <p:sp>
          <p:nvSpPr>
            <p:cNvPr id="58" name="TextBox 57">
              <a:extLst>
                <a:ext uri="{FF2B5EF4-FFF2-40B4-BE49-F238E27FC236}">
                  <a16:creationId xmlns:a16="http://schemas.microsoft.com/office/drawing/2014/main" id="{2AFEA663-C2EB-4604-AFA9-083AF511758E}"/>
                </a:ext>
              </a:extLst>
            </p:cNvPr>
            <p:cNvSpPr txBox="1"/>
            <p:nvPr/>
          </p:nvSpPr>
          <p:spPr>
            <a:xfrm>
              <a:off x="2328889" y="3083487"/>
              <a:ext cx="354584" cy="287942"/>
            </a:xfrm>
            <a:prstGeom prst="rect">
              <a:avLst/>
            </a:prstGeom>
            <a:noFill/>
          </p:spPr>
          <p:txBody>
            <a:bodyPr wrap="none" rtlCol="0" anchor="ctr" anchorCtr="0">
              <a:spAutoFit/>
            </a:bodyPr>
            <a:lstStyle/>
            <a:p>
              <a:pPr algn="r" fontAlgn="auto">
                <a:spcBef>
                  <a:spcPts val="0"/>
                </a:spcBef>
                <a:spcAft>
                  <a:spcPts val="0"/>
                </a:spcAft>
              </a:pPr>
              <a:r>
                <a:rPr lang="fr-FR" sz="1200">
                  <a:solidFill>
                    <a:srgbClr val="4D4D4D"/>
                  </a:solidFill>
                  <a:latin typeface="Arial"/>
                  <a:cs typeface="Arial"/>
                </a:rPr>
                <a:t>60</a:t>
              </a:r>
              <a:endParaRPr lang="fr-FR" sz="1200" dirty="0">
                <a:solidFill>
                  <a:srgbClr val="4D4D4D"/>
                </a:solidFill>
                <a:latin typeface="Arial"/>
                <a:cs typeface="Arial"/>
              </a:endParaRPr>
            </a:p>
          </p:txBody>
        </p:sp>
        <p:sp>
          <p:nvSpPr>
            <p:cNvPr id="59" name="TextBox 58">
              <a:extLst>
                <a:ext uri="{FF2B5EF4-FFF2-40B4-BE49-F238E27FC236}">
                  <a16:creationId xmlns:a16="http://schemas.microsoft.com/office/drawing/2014/main" id="{C18ACF38-8E96-4964-AE9B-41DA35E0D2D9}"/>
                </a:ext>
              </a:extLst>
            </p:cNvPr>
            <p:cNvSpPr txBox="1"/>
            <p:nvPr/>
          </p:nvSpPr>
          <p:spPr>
            <a:xfrm>
              <a:off x="2328889" y="3499227"/>
              <a:ext cx="354584" cy="287942"/>
            </a:xfrm>
            <a:prstGeom prst="rect">
              <a:avLst/>
            </a:prstGeom>
            <a:noFill/>
          </p:spPr>
          <p:txBody>
            <a:bodyPr wrap="none" rtlCol="0" anchor="ctr" anchorCtr="0">
              <a:spAutoFit/>
            </a:bodyPr>
            <a:lstStyle/>
            <a:p>
              <a:pPr algn="r" fontAlgn="auto">
                <a:spcBef>
                  <a:spcPts val="0"/>
                </a:spcBef>
                <a:spcAft>
                  <a:spcPts val="0"/>
                </a:spcAft>
              </a:pPr>
              <a:r>
                <a:rPr lang="fr-FR" sz="1200">
                  <a:solidFill>
                    <a:srgbClr val="4D4D4D"/>
                  </a:solidFill>
                  <a:latin typeface="Arial"/>
                  <a:cs typeface="Arial"/>
                </a:rPr>
                <a:t>40</a:t>
              </a:r>
              <a:endParaRPr lang="fr-FR" sz="1200" dirty="0">
                <a:solidFill>
                  <a:srgbClr val="4D4D4D"/>
                </a:solidFill>
                <a:latin typeface="Arial"/>
                <a:cs typeface="Arial"/>
              </a:endParaRPr>
            </a:p>
          </p:txBody>
        </p:sp>
        <p:sp>
          <p:nvSpPr>
            <p:cNvPr id="60" name="TextBox 59">
              <a:extLst>
                <a:ext uri="{FF2B5EF4-FFF2-40B4-BE49-F238E27FC236}">
                  <a16:creationId xmlns:a16="http://schemas.microsoft.com/office/drawing/2014/main" id="{8196535D-050C-4D62-A12D-513FEF2D081D}"/>
                </a:ext>
              </a:extLst>
            </p:cNvPr>
            <p:cNvSpPr txBox="1"/>
            <p:nvPr/>
          </p:nvSpPr>
          <p:spPr>
            <a:xfrm>
              <a:off x="2328889" y="3914967"/>
              <a:ext cx="354584" cy="287942"/>
            </a:xfrm>
            <a:prstGeom prst="rect">
              <a:avLst/>
            </a:prstGeom>
            <a:noFill/>
          </p:spPr>
          <p:txBody>
            <a:bodyPr wrap="none" rtlCol="0" anchor="ctr" anchorCtr="0">
              <a:spAutoFit/>
            </a:bodyPr>
            <a:lstStyle/>
            <a:p>
              <a:pPr algn="r" fontAlgn="auto">
                <a:spcBef>
                  <a:spcPts val="0"/>
                </a:spcBef>
                <a:spcAft>
                  <a:spcPts val="0"/>
                </a:spcAft>
              </a:pPr>
              <a:r>
                <a:rPr lang="fr-FR" sz="1200">
                  <a:solidFill>
                    <a:srgbClr val="4D4D4D"/>
                  </a:solidFill>
                  <a:latin typeface="Arial"/>
                  <a:cs typeface="Arial"/>
                </a:rPr>
                <a:t>20</a:t>
              </a:r>
              <a:endParaRPr lang="fr-FR" sz="1200" dirty="0">
                <a:solidFill>
                  <a:srgbClr val="4D4D4D"/>
                </a:solidFill>
                <a:latin typeface="Arial"/>
                <a:cs typeface="Arial"/>
              </a:endParaRPr>
            </a:p>
          </p:txBody>
        </p:sp>
        <p:sp>
          <p:nvSpPr>
            <p:cNvPr id="61" name="TextBox 60">
              <a:extLst>
                <a:ext uri="{FF2B5EF4-FFF2-40B4-BE49-F238E27FC236}">
                  <a16:creationId xmlns:a16="http://schemas.microsoft.com/office/drawing/2014/main" id="{8BE90C93-752C-4E16-9C18-E8E1926B09E8}"/>
                </a:ext>
              </a:extLst>
            </p:cNvPr>
            <p:cNvSpPr txBox="1"/>
            <p:nvPr/>
          </p:nvSpPr>
          <p:spPr>
            <a:xfrm>
              <a:off x="2413848" y="4330707"/>
              <a:ext cx="269625" cy="287942"/>
            </a:xfrm>
            <a:prstGeom prst="rect">
              <a:avLst/>
            </a:prstGeom>
            <a:noFill/>
          </p:spPr>
          <p:txBody>
            <a:bodyPr wrap="none" rtlCol="0" anchor="ctr" anchorCtr="0">
              <a:spAutoFit/>
            </a:bodyPr>
            <a:lstStyle/>
            <a:p>
              <a:pPr algn="r" fontAlgn="auto">
                <a:spcBef>
                  <a:spcPts val="0"/>
                </a:spcBef>
                <a:spcAft>
                  <a:spcPts val="0"/>
                </a:spcAft>
              </a:pPr>
              <a:r>
                <a:rPr lang="fr-FR" sz="1200">
                  <a:solidFill>
                    <a:srgbClr val="4D4D4D"/>
                  </a:solidFill>
                  <a:latin typeface="Arial"/>
                  <a:cs typeface="Arial"/>
                </a:rPr>
                <a:t>0</a:t>
              </a:r>
              <a:endParaRPr lang="fr-FR" sz="1200" dirty="0">
                <a:solidFill>
                  <a:srgbClr val="4D4D4D"/>
                </a:solidFill>
                <a:latin typeface="Arial"/>
                <a:cs typeface="Arial"/>
              </a:endParaRPr>
            </a:p>
          </p:txBody>
        </p:sp>
      </p:grpSp>
      <p:grpSp>
        <p:nvGrpSpPr>
          <p:cNvPr id="62" name="Group 61">
            <a:extLst>
              <a:ext uri="{FF2B5EF4-FFF2-40B4-BE49-F238E27FC236}">
                <a16:creationId xmlns:a16="http://schemas.microsoft.com/office/drawing/2014/main" id="{E297A753-5BDB-43D8-B255-858397EC41DF}"/>
              </a:ext>
            </a:extLst>
          </p:cNvPr>
          <p:cNvGrpSpPr/>
          <p:nvPr/>
        </p:nvGrpSpPr>
        <p:grpSpPr>
          <a:xfrm>
            <a:off x="2938006" y="3465134"/>
            <a:ext cx="2495758" cy="2357438"/>
            <a:chOff x="2235248" y="2255739"/>
            <a:chExt cx="1809213" cy="2357438"/>
          </a:xfrm>
        </p:grpSpPr>
        <p:sp>
          <p:nvSpPr>
            <p:cNvPr id="63" name="Freeform 5">
              <a:extLst>
                <a:ext uri="{FF2B5EF4-FFF2-40B4-BE49-F238E27FC236}">
                  <a16:creationId xmlns:a16="http://schemas.microsoft.com/office/drawing/2014/main" id="{5B19D553-1901-47D7-8D83-34AD3F9119F7}"/>
                </a:ext>
              </a:extLst>
            </p:cNvPr>
            <p:cNvSpPr>
              <a:spLocks/>
            </p:cNvSpPr>
            <p:nvPr/>
          </p:nvSpPr>
          <p:spPr bwMode="auto">
            <a:xfrm>
              <a:off x="2703524" y="2396466"/>
              <a:ext cx="1340937"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solidFill>
                  <a:srgbClr val="363636"/>
                </a:solidFill>
                <a:latin typeface="Arial"/>
                <a:cs typeface="Arial"/>
              </a:endParaRPr>
            </a:p>
          </p:txBody>
        </p:sp>
        <p:sp>
          <p:nvSpPr>
            <p:cNvPr id="64" name="Line 6">
              <a:extLst>
                <a:ext uri="{FF2B5EF4-FFF2-40B4-BE49-F238E27FC236}">
                  <a16:creationId xmlns:a16="http://schemas.microsoft.com/office/drawing/2014/main" id="{0491D3BC-C93B-4ED4-812C-323A7B27C4C6}"/>
                </a:ext>
              </a:extLst>
            </p:cNvPr>
            <p:cNvSpPr>
              <a:spLocks noChangeShapeType="1"/>
            </p:cNvSpPr>
            <p:nvPr/>
          </p:nvSpPr>
          <p:spPr bwMode="auto">
            <a:xfrm>
              <a:off x="2614623" y="2396465"/>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363636"/>
                </a:solidFill>
                <a:latin typeface="Arial"/>
                <a:cs typeface="Arial"/>
              </a:endParaRPr>
            </a:p>
          </p:txBody>
        </p:sp>
        <p:sp>
          <p:nvSpPr>
            <p:cNvPr id="65" name="Line 7">
              <a:extLst>
                <a:ext uri="{FF2B5EF4-FFF2-40B4-BE49-F238E27FC236}">
                  <a16:creationId xmlns:a16="http://schemas.microsoft.com/office/drawing/2014/main" id="{B2ADC1E3-8AB6-4110-AF04-0A906C9C0C1A}"/>
                </a:ext>
              </a:extLst>
            </p:cNvPr>
            <p:cNvSpPr>
              <a:spLocks noChangeShapeType="1"/>
            </p:cNvSpPr>
            <p:nvPr/>
          </p:nvSpPr>
          <p:spPr bwMode="auto">
            <a:xfrm>
              <a:off x="2614623" y="2812390"/>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363636"/>
                </a:solidFill>
                <a:latin typeface="Arial"/>
                <a:cs typeface="Arial"/>
              </a:endParaRPr>
            </a:p>
          </p:txBody>
        </p:sp>
        <p:sp>
          <p:nvSpPr>
            <p:cNvPr id="66" name="Line 8">
              <a:extLst>
                <a:ext uri="{FF2B5EF4-FFF2-40B4-BE49-F238E27FC236}">
                  <a16:creationId xmlns:a16="http://schemas.microsoft.com/office/drawing/2014/main" id="{861B9D88-CDAA-4207-A1E4-FE5C0CA264F8}"/>
                </a:ext>
              </a:extLst>
            </p:cNvPr>
            <p:cNvSpPr>
              <a:spLocks noChangeShapeType="1"/>
            </p:cNvSpPr>
            <p:nvPr/>
          </p:nvSpPr>
          <p:spPr bwMode="auto">
            <a:xfrm>
              <a:off x="2614623" y="3228315"/>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363636"/>
                </a:solidFill>
                <a:latin typeface="Arial"/>
                <a:cs typeface="Arial"/>
              </a:endParaRPr>
            </a:p>
          </p:txBody>
        </p:sp>
        <p:sp>
          <p:nvSpPr>
            <p:cNvPr id="67" name="Line 9">
              <a:extLst>
                <a:ext uri="{FF2B5EF4-FFF2-40B4-BE49-F238E27FC236}">
                  <a16:creationId xmlns:a16="http://schemas.microsoft.com/office/drawing/2014/main" id="{5119F603-1F40-48CE-98EE-3072559F900C}"/>
                </a:ext>
              </a:extLst>
            </p:cNvPr>
            <p:cNvSpPr>
              <a:spLocks noChangeShapeType="1"/>
            </p:cNvSpPr>
            <p:nvPr/>
          </p:nvSpPr>
          <p:spPr bwMode="auto">
            <a:xfrm>
              <a:off x="2614623" y="3644240"/>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363636"/>
                </a:solidFill>
                <a:latin typeface="Arial"/>
                <a:cs typeface="Arial"/>
              </a:endParaRPr>
            </a:p>
          </p:txBody>
        </p:sp>
        <p:sp>
          <p:nvSpPr>
            <p:cNvPr id="68" name="Line 10">
              <a:extLst>
                <a:ext uri="{FF2B5EF4-FFF2-40B4-BE49-F238E27FC236}">
                  <a16:creationId xmlns:a16="http://schemas.microsoft.com/office/drawing/2014/main" id="{1793C055-9798-4A61-B5B9-CB03E0A14186}"/>
                </a:ext>
              </a:extLst>
            </p:cNvPr>
            <p:cNvSpPr>
              <a:spLocks noChangeShapeType="1"/>
            </p:cNvSpPr>
            <p:nvPr/>
          </p:nvSpPr>
          <p:spPr bwMode="auto">
            <a:xfrm>
              <a:off x="2614623" y="4060165"/>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363636"/>
                </a:solidFill>
                <a:latin typeface="Arial"/>
                <a:cs typeface="Arial"/>
              </a:endParaRPr>
            </a:p>
          </p:txBody>
        </p:sp>
        <p:sp>
          <p:nvSpPr>
            <p:cNvPr id="69" name="Line 11">
              <a:extLst>
                <a:ext uri="{FF2B5EF4-FFF2-40B4-BE49-F238E27FC236}">
                  <a16:creationId xmlns:a16="http://schemas.microsoft.com/office/drawing/2014/main" id="{6C33AA24-8C43-46FE-ADD7-777C119F7C3E}"/>
                </a:ext>
              </a:extLst>
            </p:cNvPr>
            <p:cNvSpPr>
              <a:spLocks noChangeShapeType="1"/>
            </p:cNvSpPr>
            <p:nvPr/>
          </p:nvSpPr>
          <p:spPr bwMode="auto">
            <a:xfrm>
              <a:off x="2614623" y="4476090"/>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363636"/>
                </a:solidFill>
                <a:latin typeface="Arial"/>
                <a:cs typeface="Arial"/>
              </a:endParaRPr>
            </a:p>
          </p:txBody>
        </p:sp>
        <p:sp>
          <p:nvSpPr>
            <p:cNvPr id="70" name="TextBox 69">
              <a:extLst>
                <a:ext uri="{FF2B5EF4-FFF2-40B4-BE49-F238E27FC236}">
                  <a16:creationId xmlns:a16="http://schemas.microsoft.com/office/drawing/2014/main" id="{87471A62-4CC3-48DA-9EC5-A842C880ECCC}"/>
                </a:ext>
              </a:extLst>
            </p:cNvPr>
            <p:cNvSpPr txBox="1"/>
            <p:nvPr/>
          </p:nvSpPr>
          <p:spPr>
            <a:xfrm rot="16200000">
              <a:off x="1969202" y="3341860"/>
              <a:ext cx="732893" cy="200801"/>
            </a:xfrm>
            <a:prstGeom prst="rect">
              <a:avLst/>
            </a:prstGeom>
            <a:noFill/>
          </p:spPr>
          <p:txBody>
            <a:bodyPr wrap="none" rtlCol="0">
              <a:spAutoFit/>
            </a:bodyPr>
            <a:lstStyle/>
            <a:p>
              <a:pPr algn="ctr"/>
              <a:r>
                <a:rPr lang="fr-FR" sz="1200" dirty="0">
                  <a:solidFill>
                    <a:srgbClr val="4D4D4D"/>
                  </a:solidFill>
                  <a:latin typeface="Arial"/>
                  <a:cs typeface="Arial"/>
                </a:rPr>
                <a:t>TRG, %</a:t>
              </a:r>
            </a:p>
          </p:txBody>
        </p:sp>
        <p:sp>
          <p:nvSpPr>
            <p:cNvPr id="71" name="TextBox 70">
              <a:extLst>
                <a:ext uri="{FF2B5EF4-FFF2-40B4-BE49-F238E27FC236}">
                  <a16:creationId xmlns:a16="http://schemas.microsoft.com/office/drawing/2014/main" id="{20378715-C247-4010-ABB8-1D8A0AC8FCFD}"/>
                </a:ext>
              </a:extLst>
            </p:cNvPr>
            <p:cNvSpPr txBox="1"/>
            <p:nvPr/>
          </p:nvSpPr>
          <p:spPr>
            <a:xfrm>
              <a:off x="2364841" y="2255739"/>
              <a:ext cx="318631" cy="276999"/>
            </a:xfrm>
            <a:prstGeom prst="rect">
              <a:avLst/>
            </a:prstGeom>
            <a:noFill/>
          </p:spPr>
          <p:txBody>
            <a:bodyPr wrap="none" rtlCol="0" anchor="ctr" anchorCtr="0">
              <a:spAutoFit/>
            </a:bodyPr>
            <a:lstStyle/>
            <a:p>
              <a:pPr algn="r" fontAlgn="auto">
                <a:spcBef>
                  <a:spcPts val="0"/>
                </a:spcBef>
                <a:spcAft>
                  <a:spcPts val="0"/>
                </a:spcAft>
              </a:pPr>
              <a:r>
                <a:rPr lang="fr-FR" sz="1200">
                  <a:solidFill>
                    <a:srgbClr val="4D4D4D"/>
                  </a:solidFill>
                  <a:latin typeface="Arial"/>
                  <a:cs typeface="Arial"/>
                </a:rPr>
                <a:t>100</a:t>
              </a:r>
              <a:endParaRPr lang="fr-FR" sz="1200" dirty="0">
                <a:solidFill>
                  <a:srgbClr val="4D4D4D"/>
                </a:solidFill>
                <a:latin typeface="Arial"/>
                <a:cs typeface="Arial"/>
              </a:endParaRPr>
            </a:p>
          </p:txBody>
        </p:sp>
        <p:sp>
          <p:nvSpPr>
            <p:cNvPr id="72" name="TextBox 71">
              <a:extLst>
                <a:ext uri="{FF2B5EF4-FFF2-40B4-BE49-F238E27FC236}">
                  <a16:creationId xmlns:a16="http://schemas.microsoft.com/office/drawing/2014/main" id="{6251D182-B919-4668-8990-739ACDE3FFCE}"/>
                </a:ext>
              </a:extLst>
            </p:cNvPr>
            <p:cNvSpPr txBox="1"/>
            <p:nvPr/>
          </p:nvSpPr>
          <p:spPr>
            <a:xfrm>
              <a:off x="2426430" y="2673218"/>
              <a:ext cx="257043" cy="276999"/>
            </a:xfrm>
            <a:prstGeom prst="rect">
              <a:avLst/>
            </a:prstGeom>
            <a:noFill/>
          </p:spPr>
          <p:txBody>
            <a:bodyPr wrap="none" rtlCol="0" anchor="ctr" anchorCtr="0">
              <a:spAutoFit/>
            </a:bodyPr>
            <a:lstStyle/>
            <a:p>
              <a:pPr algn="r" fontAlgn="auto">
                <a:spcBef>
                  <a:spcPts val="0"/>
                </a:spcBef>
                <a:spcAft>
                  <a:spcPts val="0"/>
                </a:spcAft>
              </a:pPr>
              <a:r>
                <a:rPr lang="fr-FR" sz="1200">
                  <a:solidFill>
                    <a:srgbClr val="4D4D4D"/>
                  </a:solidFill>
                  <a:latin typeface="Arial"/>
                  <a:cs typeface="Arial"/>
                </a:rPr>
                <a:t>80</a:t>
              </a:r>
              <a:endParaRPr lang="fr-FR" sz="1200" dirty="0">
                <a:solidFill>
                  <a:srgbClr val="4D4D4D"/>
                </a:solidFill>
                <a:latin typeface="Arial"/>
                <a:cs typeface="Arial"/>
              </a:endParaRPr>
            </a:p>
          </p:txBody>
        </p:sp>
        <p:sp>
          <p:nvSpPr>
            <p:cNvPr id="73" name="TextBox 72">
              <a:extLst>
                <a:ext uri="{FF2B5EF4-FFF2-40B4-BE49-F238E27FC236}">
                  <a16:creationId xmlns:a16="http://schemas.microsoft.com/office/drawing/2014/main" id="{255D4782-13C9-4384-A617-B042E5652E2F}"/>
                </a:ext>
              </a:extLst>
            </p:cNvPr>
            <p:cNvSpPr txBox="1"/>
            <p:nvPr/>
          </p:nvSpPr>
          <p:spPr>
            <a:xfrm>
              <a:off x="2426430" y="3088958"/>
              <a:ext cx="257043" cy="276999"/>
            </a:xfrm>
            <a:prstGeom prst="rect">
              <a:avLst/>
            </a:prstGeom>
            <a:noFill/>
          </p:spPr>
          <p:txBody>
            <a:bodyPr wrap="none" rtlCol="0" anchor="ctr" anchorCtr="0">
              <a:spAutoFit/>
            </a:bodyPr>
            <a:lstStyle/>
            <a:p>
              <a:pPr algn="r" fontAlgn="auto">
                <a:spcBef>
                  <a:spcPts val="0"/>
                </a:spcBef>
                <a:spcAft>
                  <a:spcPts val="0"/>
                </a:spcAft>
              </a:pPr>
              <a:r>
                <a:rPr lang="fr-FR" sz="1200">
                  <a:solidFill>
                    <a:srgbClr val="4D4D4D"/>
                  </a:solidFill>
                  <a:latin typeface="Arial"/>
                  <a:cs typeface="Arial"/>
                </a:rPr>
                <a:t>60</a:t>
              </a:r>
              <a:endParaRPr lang="fr-FR" sz="1200" dirty="0">
                <a:solidFill>
                  <a:srgbClr val="4D4D4D"/>
                </a:solidFill>
                <a:latin typeface="Arial"/>
                <a:cs typeface="Arial"/>
              </a:endParaRPr>
            </a:p>
          </p:txBody>
        </p:sp>
        <p:sp>
          <p:nvSpPr>
            <p:cNvPr id="74" name="TextBox 73">
              <a:extLst>
                <a:ext uri="{FF2B5EF4-FFF2-40B4-BE49-F238E27FC236}">
                  <a16:creationId xmlns:a16="http://schemas.microsoft.com/office/drawing/2014/main" id="{CF439E47-600C-4FB8-85F3-9CFD796E0843}"/>
                </a:ext>
              </a:extLst>
            </p:cNvPr>
            <p:cNvSpPr txBox="1"/>
            <p:nvPr/>
          </p:nvSpPr>
          <p:spPr>
            <a:xfrm>
              <a:off x="2426430" y="3504698"/>
              <a:ext cx="257043" cy="276999"/>
            </a:xfrm>
            <a:prstGeom prst="rect">
              <a:avLst/>
            </a:prstGeom>
            <a:noFill/>
          </p:spPr>
          <p:txBody>
            <a:bodyPr wrap="none" rtlCol="0" anchor="ctr" anchorCtr="0">
              <a:spAutoFit/>
            </a:bodyPr>
            <a:lstStyle/>
            <a:p>
              <a:pPr algn="r" fontAlgn="auto">
                <a:spcBef>
                  <a:spcPts val="0"/>
                </a:spcBef>
                <a:spcAft>
                  <a:spcPts val="0"/>
                </a:spcAft>
              </a:pPr>
              <a:r>
                <a:rPr lang="fr-FR" sz="1200">
                  <a:solidFill>
                    <a:srgbClr val="4D4D4D"/>
                  </a:solidFill>
                  <a:latin typeface="Arial"/>
                  <a:cs typeface="Arial"/>
                </a:rPr>
                <a:t>40</a:t>
              </a:r>
              <a:endParaRPr lang="fr-FR" sz="1200" dirty="0">
                <a:solidFill>
                  <a:srgbClr val="4D4D4D"/>
                </a:solidFill>
                <a:latin typeface="Arial"/>
                <a:cs typeface="Arial"/>
              </a:endParaRPr>
            </a:p>
          </p:txBody>
        </p:sp>
        <p:sp>
          <p:nvSpPr>
            <p:cNvPr id="75" name="TextBox 74">
              <a:extLst>
                <a:ext uri="{FF2B5EF4-FFF2-40B4-BE49-F238E27FC236}">
                  <a16:creationId xmlns:a16="http://schemas.microsoft.com/office/drawing/2014/main" id="{C57B5E4D-5070-444D-88CA-18C480653C83}"/>
                </a:ext>
              </a:extLst>
            </p:cNvPr>
            <p:cNvSpPr txBox="1"/>
            <p:nvPr/>
          </p:nvSpPr>
          <p:spPr>
            <a:xfrm>
              <a:off x="2426430" y="3920438"/>
              <a:ext cx="257043" cy="276999"/>
            </a:xfrm>
            <a:prstGeom prst="rect">
              <a:avLst/>
            </a:prstGeom>
            <a:noFill/>
          </p:spPr>
          <p:txBody>
            <a:bodyPr wrap="none" rtlCol="0" anchor="ctr" anchorCtr="0">
              <a:spAutoFit/>
            </a:bodyPr>
            <a:lstStyle/>
            <a:p>
              <a:pPr algn="r" fontAlgn="auto">
                <a:spcBef>
                  <a:spcPts val="0"/>
                </a:spcBef>
                <a:spcAft>
                  <a:spcPts val="0"/>
                </a:spcAft>
              </a:pPr>
              <a:r>
                <a:rPr lang="fr-FR" sz="1200">
                  <a:solidFill>
                    <a:srgbClr val="4D4D4D"/>
                  </a:solidFill>
                  <a:latin typeface="Arial"/>
                  <a:cs typeface="Arial"/>
                </a:rPr>
                <a:t>20</a:t>
              </a:r>
              <a:endParaRPr lang="fr-FR" sz="1200" dirty="0">
                <a:solidFill>
                  <a:srgbClr val="4D4D4D"/>
                </a:solidFill>
                <a:latin typeface="Arial"/>
                <a:cs typeface="Arial"/>
              </a:endParaRPr>
            </a:p>
          </p:txBody>
        </p:sp>
        <p:sp>
          <p:nvSpPr>
            <p:cNvPr id="76" name="TextBox 75">
              <a:extLst>
                <a:ext uri="{FF2B5EF4-FFF2-40B4-BE49-F238E27FC236}">
                  <a16:creationId xmlns:a16="http://schemas.microsoft.com/office/drawing/2014/main" id="{E26F4DC5-4F84-43C2-9325-EA1272BCF481}"/>
                </a:ext>
              </a:extLst>
            </p:cNvPr>
            <p:cNvSpPr txBox="1"/>
            <p:nvPr/>
          </p:nvSpPr>
          <p:spPr>
            <a:xfrm>
              <a:off x="2488017" y="4336178"/>
              <a:ext cx="195456" cy="276999"/>
            </a:xfrm>
            <a:prstGeom prst="rect">
              <a:avLst/>
            </a:prstGeom>
            <a:noFill/>
          </p:spPr>
          <p:txBody>
            <a:bodyPr wrap="none" rtlCol="0" anchor="ctr" anchorCtr="0">
              <a:spAutoFit/>
            </a:bodyPr>
            <a:lstStyle/>
            <a:p>
              <a:pPr algn="r" fontAlgn="auto">
                <a:spcBef>
                  <a:spcPts val="0"/>
                </a:spcBef>
                <a:spcAft>
                  <a:spcPts val="0"/>
                </a:spcAft>
              </a:pPr>
              <a:r>
                <a:rPr lang="fr-FR" sz="1200">
                  <a:solidFill>
                    <a:srgbClr val="4D4D4D"/>
                  </a:solidFill>
                  <a:latin typeface="Arial"/>
                  <a:cs typeface="Arial"/>
                </a:rPr>
                <a:t>0</a:t>
              </a:r>
              <a:endParaRPr lang="fr-FR" sz="1200" dirty="0">
                <a:solidFill>
                  <a:srgbClr val="4D4D4D"/>
                </a:solidFill>
                <a:latin typeface="Arial"/>
                <a:cs typeface="Arial"/>
              </a:endParaRPr>
            </a:p>
          </p:txBody>
        </p:sp>
      </p:grpSp>
      <p:grpSp>
        <p:nvGrpSpPr>
          <p:cNvPr id="77" name="Group 76">
            <a:extLst>
              <a:ext uri="{FF2B5EF4-FFF2-40B4-BE49-F238E27FC236}">
                <a16:creationId xmlns:a16="http://schemas.microsoft.com/office/drawing/2014/main" id="{74DA1FB8-625E-4B40-A252-C47F832127F4}"/>
              </a:ext>
            </a:extLst>
          </p:cNvPr>
          <p:cNvGrpSpPr/>
          <p:nvPr/>
        </p:nvGrpSpPr>
        <p:grpSpPr>
          <a:xfrm>
            <a:off x="5816957" y="3465134"/>
            <a:ext cx="2450038" cy="2357438"/>
            <a:chOff x="2268392" y="2255739"/>
            <a:chExt cx="1776069" cy="2357438"/>
          </a:xfrm>
        </p:grpSpPr>
        <p:sp>
          <p:nvSpPr>
            <p:cNvPr id="78" name="Freeform 5">
              <a:extLst>
                <a:ext uri="{FF2B5EF4-FFF2-40B4-BE49-F238E27FC236}">
                  <a16:creationId xmlns:a16="http://schemas.microsoft.com/office/drawing/2014/main" id="{9BC6AA02-58D9-48BB-82CF-9F29EAD7C5FE}"/>
                </a:ext>
              </a:extLst>
            </p:cNvPr>
            <p:cNvSpPr>
              <a:spLocks/>
            </p:cNvSpPr>
            <p:nvPr/>
          </p:nvSpPr>
          <p:spPr bwMode="auto">
            <a:xfrm>
              <a:off x="2703524" y="2396466"/>
              <a:ext cx="1340937"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solidFill>
                  <a:srgbClr val="363636"/>
                </a:solidFill>
                <a:latin typeface="Arial"/>
                <a:cs typeface="Arial"/>
              </a:endParaRPr>
            </a:p>
          </p:txBody>
        </p:sp>
        <p:sp>
          <p:nvSpPr>
            <p:cNvPr id="79" name="Line 6">
              <a:extLst>
                <a:ext uri="{FF2B5EF4-FFF2-40B4-BE49-F238E27FC236}">
                  <a16:creationId xmlns:a16="http://schemas.microsoft.com/office/drawing/2014/main" id="{2E1F6B14-AEDB-4384-BC1B-D2EDA0D56987}"/>
                </a:ext>
              </a:extLst>
            </p:cNvPr>
            <p:cNvSpPr>
              <a:spLocks noChangeShapeType="1"/>
            </p:cNvSpPr>
            <p:nvPr/>
          </p:nvSpPr>
          <p:spPr bwMode="auto">
            <a:xfrm>
              <a:off x="2614623" y="2396465"/>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363636"/>
                </a:solidFill>
                <a:latin typeface="Arial"/>
                <a:cs typeface="Arial"/>
              </a:endParaRPr>
            </a:p>
          </p:txBody>
        </p:sp>
        <p:sp>
          <p:nvSpPr>
            <p:cNvPr id="80" name="Line 7">
              <a:extLst>
                <a:ext uri="{FF2B5EF4-FFF2-40B4-BE49-F238E27FC236}">
                  <a16:creationId xmlns:a16="http://schemas.microsoft.com/office/drawing/2014/main" id="{D1B8D7EF-371D-4261-85BE-C7E060867E93}"/>
                </a:ext>
              </a:extLst>
            </p:cNvPr>
            <p:cNvSpPr>
              <a:spLocks noChangeShapeType="1"/>
            </p:cNvSpPr>
            <p:nvPr/>
          </p:nvSpPr>
          <p:spPr bwMode="auto">
            <a:xfrm>
              <a:off x="2614623" y="2812390"/>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363636"/>
                </a:solidFill>
                <a:latin typeface="Arial"/>
                <a:cs typeface="Arial"/>
              </a:endParaRPr>
            </a:p>
          </p:txBody>
        </p:sp>
        <p:sp>
          <p:nvSpPr>
            <p:cNvPr id="81" name="Line 8">
              <a:extLst>
                <a:ext uri="{FF2B5EF4-FFF2-40B4-BE49-F238E27FC236}">
                  <a16:creationId xmlns:a16="http://schemas.microsoft.com/office/drawing/2014/main" id="{FB46AF92-8FEF-48A0-9E2A-A8A953605DF3}"/>
                </a:ext>
              </a:extLst>
            </p:cNvPr>
            <p:cNvSpPr>
              <a:spLocks noChangeShapeType="1"/>
            </p:cNvSpPr>
            <p:nvPr/>
          </p:nvSpPr>
          <p:spPr bwMode="auto">
            <a:xfrm>
              <a:off x="2614623" y="3228315"/>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363636"/>
                </a:solidFill>
                <a:latin typeface="Arial"/>
                <a:cs typeface="Arial"/>
              </a:endParaRPr>
            </a:p>
          </p:txBody>
        </p:sp>
        <p:sp>
          <p:nvSpPr>
            <p:cNvPr id="82" name="Line 9">
              <a:extLst>
                <a:ext uri="{FF2B5EF4-FFF2-40B4-BE49-F238E27FC236}">
                  <a16:creationId xmlns:a16="http://schemas.microsoft.com/office/drawing/2014/main" id="{0D682BA3-5C8D-4725-8976-B19F3DAEFDD4}"/>
                </a:ext>
              </a:extLst>
            </p:cNvPr>
            <p:cNvSpPr>
              <a:spLocks noChangeShapeType="1"/>
            </p:cNvSpPr>
            <p:nvPr/>
          </p:nvSpPr>
          <p:spPr bwMode="auto">
            <a:xfrm>
              <a:off x="2614623" y="3644240"/>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363636"/>
                </a:solidFill>
                <a:latin typeface="Arial"/>
                <a:cs typeface="Arial"/>
              </a:endParaRPr>
            </a:p>
          </p:txBody>
        </p:sp>
        <p:sp>
          <p:nvSpPr>
            <p:cNvPr id="83" name="Line 10">
              <a:extLst>
                <a:ext uri="{FF2B5EF4-FFF2-40B4-BE49-F238E27FC236}">
                  <a16:creationId xmlns:a16="http://schemas.microsoft.com/office/drawing/2014/main" id="{AFD41749-E081-4346-B8E6-4E1FE9DA27E5}"/>
                </a:ext>
              </a:extLst>
            </p:cNvPr>
            <p:cNvSpPr>
              <a:spLocks noChangeShapeType="1"/>
            </p:cNvSpPr>
            <p:nvPr/>
          </p:nvSpPr>
          <p:spPr bwMode="auto">
            <a:xfrm>
              <a:off x="2614623" y="4060165"/>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363636"/>
                </a:solidFill>
                <a:latin typeface="Arial"/>
                <a:cs typeface="Arial"/>
              </a:endParaRPr>
            </a:p>
          </p:txBody>
        </p:sp>
        <p:sp>
          <p:nvSpPr>
            <p:cNvPr id="84" name="Line 11">
              <a:extLst>
                <a:ext uri="{FF2B5EF4-FFF2-40B4-BE49-F238E27FC236}">
                  <a16:creationId xmlns:a16="http://schemas.microsoft.com/office/drawing/2014/main" id="{9E4685F8-25E2-4BE1-8960-468057599AB3}"/>
                </a:ext>
              </a:extLst>
            </p:cNvPr>
            <p:cNvSpPr>
              <a:spLocks noChangeShapeType="1"/>
            </p:cNvSpPr>
            <p:nvPr/>
          </p:nvSpPr>
          <p:spPr bwMode="auto">
            <a:xfrm>
              <a:off x="2614623" y="4476090"/>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363636"/>
                </a:solidFill>
                <a:latin typeface="Arial"/>
                <a:cs typeface="Arial"/>
              </a:endParaRPr>
            </a:p>
          </p:txBody>
        </p:sp>
        <p:sp>
          <p:nvSpPr>
            <p:cNvPr id="85" name="TextBox 84">
              <a:extLst>
                <a:ext uri="{FF2B5EF4-FFF2-40B4-BE49-F238E27FC236}">
                  <a16:creationId xmlns:a16="http://schemas.microsoft.com/office/drawing/2014/main" id="{7A54CF14-723E-473B-82E4-B1472BA573D6}"/>
                </a:ext>
              </a:extLst>
            </p:cNvPr>
            <p:cNvSpPr txBox="1"/>
            <p:nvPr/>
          </p:nvSpPr>
          <p:spPr>
            <a:xfrm rot="16200000">
              <a:off x="2002346" y="3341860"/>
              <a:ext cx="732893" cy="200801"/>
            </a:xfrm>
            <a:prstGeom prst="rect">
              <a:avLst/>
            </a:prstGeom>
            <a:noFill/>
          </p:spPr>
          <p:txBody>
            <a:bodyPr wrap="none" rtlCol="0">
              <a:spAutoFit/>
            </a:bodyPr>
            <a:lstStyle/>
            <a:p>
              <a:pPr algn="ctr"/>
              <a:r>
                <a:rPr lang="fr-FR" sz="1200" dirty="0">
                  <a:solidFill>
                    <a:srgbClr val="4D4D4D"/>
                  </a:solidFill>
                  <a:latin typeface="Arial"/>
                  <a:cs typeface="Arial"/>
                </a:rPr>
                <a:t>TRG, %</a:t>
              </a:r>
            </a:p>
          </p:txBody>
        </p:sp>
        <p:sp>
          <p:nvSpPr>
            <p:cNvPr id="86" name="TextBox 85">
              <a:extLst>
                <a:ext uri="{FF2B5EF4-FFF2-40B4-BE49-F238E27FC236}">
                  <a16:creationId xmlns:a16="http://schemas.microsoft.com/office/drawing/2014/main" id="{8006EDC3-9AB4-4227-BDAA-335451D609B2}"/>
                </a:ext>
              </a:extLst>
            </p:cNvPr>
            <p:cNvSpPr txBox="1"/>
            <p:nvPr/>
          </p:nvSpPr>
          <p:spPr>
            <a:xfrm>
              <a:off x="2364842" y="2255739"/>
              <a:ext cx="318631" cy="276999"/>
            </a:xfrm>
            <a:prstGeom prst="rect">
              <a:avLst/>
            </a:prstGeom>
            <a:noFill/>
          </p:spPr>
          <p:txBody>
            <a:bodyPr wrap="none" rtlCol="0" anchor="ctr" anchorCtr="0">
              <a:spAutoFit/>
            </a:bodyPr>
            <a:lstStyle/>
            <a:p>
              <a:pPr algn="r" fontAlgn="auto">
                <a:spcBef>
                  <a:spcPts val="0"/>
                </a:spcBef>
                <a:spcAft>
                  <a:spcPts val="0"/>
                </a:spcAft>
              </a:pPr>
              <a:r>
                <a:rPr lang="fr-FR" sz="1200">
                  <a:solidFill>
                    <a:srgbClr val="4D4D4D"/>
                  </a:solidFill>
                  <a:latin typeface="Arial"/>
                  <a:cs typeface="Arial"/>
                </a:rPr>
                <a:t>100</a:t>
              </a:r>
              <a:endParaRPr lang="fr-FR" sz="1200" dirty="0">
                <a:solidFill>
                  <a:srgbClr val="4D4D4D"/>
                </a:solidFill>
                <a:latin typeface="Arial"/>
                <a:cs typeface="Arial"/>
              </a:endParaRPr>
            </a:p>
          </p:txBody>
        </p:sp>
        <p:sp>
          <p:nvSpPr>
            <p:cNvPr id="87" name="TextBox 86">
              <a:extLst>
                <a:ext uri="{FF2B5EF4-FFF2-40B4-BE49-F238E27FC236}">
                  <a16:creationId xmlns:a16="http://schemas.microsoft.com/office/drawing/2014/main" id="{0C512D13-41E3-4739-B917-C0E2C3C5A2FC}"/>
                </a:ext>
              </a:extLst>
            </p:cNvPr>
            <p:cNvSpPr txBox="1"/>
            <p:nvPr/>
          </p:nvSpPr>
          <p:spPr>
            <a:xfrm>
              <a:off x="2426430" y="2673218"/>
              <a:ext cx="257043" cy="276999"/>
            </a:xfrm>
            <a:prstGeom prst="rect">
              <a:avLst/>
            </a:prstGeom>
            <a:noFill/>
          </p:spPr>
          <p:txBody>
            <a:bodyPr wrap="none" rtlCol="0" anchor="ctr" anchorCtr="0">
              <a:spAutoFit/>
            </a:bodyPr>
            <a:lstStyle/>
            <a:p>
              <a:pPr algn="r" fontAlgn="auto">
                <a:spcBef>
                  <a:spcPts val="0"/>
                </a:spcBef>
                <a:spcAft>
                  <a:spcPts val="0"/>
                </a:spcAft>
              </a:pPr>
              <a:r>
                <a:rPr lang="fr-FR" sz="1200">
                  <a:solidFill>
                    <a:srgbClr val="4D4D4D"/>
                  </a:solidFill>
                  <a:latin typeface="Arial"/>
                  <a:cs typeface="Arial"/>
                </a:rPr>
                <a:t>80</a:t>
              </a:r>
              <a:endParaRPr lang="fr-FR" sz="1200" dirty="0">
                <a:solidFill>
                  <a:srgbClr val="4D4D4D"/>
                </a:solidFill>
                <a:latin typeface="Arial"/>
                <a:cs typeface="Arial"/>
              </a:endParaRPr>
            </a:p>
          </p:txBody>
        </p:sp>
        <p:sp>
          <p:nvSpPr>
            <p:cNvPr id="88" name="TextBox 87">
              <a:extLst>
                <a:ext uri="{FF2B5EF4-FFF2-40B4-BE49-F238E27FC236}">
                  <a16:creationId xmlns:a16="http://schemas.microsoft.com/office/drawing/2014/main" id="{08ABC5DD-00F4-41D9-9283-AD6908A555E9}"/>
                </a:ext>
              </a:extLst>
            </p:cNvPr>
            <p:cNvSpPr txBox="1"/>
            <p:nvPr/>
          </p:nvSpPr>
          <p:spPr>
            <a:xfrm>
              <a:off x="2426430" y="3088958"/>
              <a:ext cx="257043" cy="276999"/>
            </a:xfrm>
            <a:prstGeom prst="rect">
              <a:avLst/>
            </a:prstGeom>
            <a:noFill/>
          </p:spPr>
          <p:txBody>
            <a:bodyPr wrap="none" rtlCol="0" anchor="ctr" anchorCtr="0">
              <a:spAutoFit/>
            </a:bodyPr>
            <a:lstStyle/>
            <a:p>
              <a:pPr algn="r" fontAlgn="auto">
                <a:spcBef>
                  <a:spcPts val="0"/>
                </a:spcBef>
                <a:spcAft>
                  <a:spcPts val="0"/>
                </a:spcAft>
              </a:pPr>
              <a:r>
                <a:rPr lang="fr-FR" sz="1200">
                  <a:solidFill>
                    <a:srgbClr val="4D4D4D"/>
                  </a:solidFill>
                  <a:latin typeface="Arial"/>
                  <a:cs typeface="Arial"/>
                </a:rPr>
                <a:t>60</a:t>
              </a:r>
              <a:endParaRPr lang="fr-FR" sz="1200" dirty="0">
                <a:solidFill>
                  <a:srgbClr val="4D4D4D"/>
                </a:solidFill>
                <a:latin typeface="Arial"/>
                <a:cs typeface="Arial"/>
              </a:endParaRPr>
            </a:p>
          </p:txBody>
        </p:sp>
        <p:sp>
          <p:nvSpPr>
            <p:cNvPr id="89" name="TextBox 88">
              <a:extLst>
                <a:ext uri="{FF2B5EF4-FFF2-40B4-BE49-F238E27FC236}">
                  <a16:creationId xmlns:a16="http://schemas.microsoft.com/office/drawing/2014/main" id="{9B378692-D394-4788-98AE-6CB9EDA963AC}"/>
                </a:ext>
              </a:extLst>
            </p:cNvPr>
            <p:cNvSpPr txBox="1"/>
            <p:nvPr/>
          </p:nvSpPr>
          <p:spPr>
            <a:xfrm>
              <a:off x="2426430" y="3504698"/>
              <a:ext cx="257043" cy="276999"/>
            </a:xfrm>
            <a:prstGeom prst="rect">
              <a:avLst/>
            </a:prstGeom>
            <a:noFill/>
          </p:spPr>
          <p:txBody>
            <a:bodyPr wrap="none" rtlCol="0" anchor="ctr" anchorCtr="0">
              <a:spAutoFit/>
            </a:bodyPr>
            <a:lstStyle/>
            <a:p>
              <a:pPr algn="r" fontAlgn="auto">
                <a:spcBef>
                  <a:spcPts val="0"/>
                </a:spcBef>
                <a:spcAft>
                  <a:spcPts val="0"/>
                </a:spcAft>
              </a:pPr>
              <a:r>
                <a:rPr lang="fr-FR" sz="1200">
                  <a:solidFill>
                    <a:srgbClr val="4D4D4D"/>
                  </a:solidFill>
                  <a:latin typeface="Arial"/>
                  <a:cs typeface="Arial"/>
                </a:rPr>
                <a:t>40</a:t>
              </a:r>
              <a:endParaRPr lang="fr-FR" sz="1200" dirty="0">
                <a:solidFill>
                  <a:srgbClr val="4D4D4D"/>
                </a:solidFill>
                <a:latin typeface="Arial"/>
                <a:cs typeface="Arial"/>
              </a:endParaRPr>
            </a:p>
          </p:txBody>
        </p:sp>
        <p:sp>
          <p:nvSpPr>
            <p:cNvPr id="90" name="TextBox 89">
              <a:extLst>
                <a:ext uri="{FF2B5EF4-FFF2-40B4-BE49-F238E27FC236}">
                  <a16:creationId xmlns:a16="http://schemas.microsoft.com/office/drawing/2014/main" id="{A5192225-64AA-4646-811C-366981996B89}"/>
                </a:ext>
              </a:extLst>
            </p:cNvPr>
            <p:cNvSpPr txBox="1"/>
            <p:nvPr/>
          </p:nvSpPr>
          <p:spPr>
            <a:xfrm>
              <a:off x="2426430" y="3920438"/>
              <a:ext cx="257043" cy="276999"/>
            </a:xfrm>
            <a:prstGeom prst="rect">
              <a:avLst/>
            </a:prstGeom>
            <a:noFill/>
          </p:spPr>
          <p:txBody>
            <a:bodyPr wrap="none" rtlCol="0" anchor="ctr" anchorCtr="0">
              <a:spAutoFit/>
            </a:bodyPr>
            <a:lstStyle/>
            <a:p>
              <a:pPr algn="r" fontAlgn="auto">
                <a:spcBef>
                  <a:spcPts val="0"/>
                </a:spcBef>
                <a:spcAft>
                  <a:spcPts val="0"/>
                </a:spcAft>
              </a:pPr>
              <a:r>
                <a:rPr lang="fr-FR" sz="1200">
                  <a:solidFill>
                    <a:srgbClr val="4D4D4D"/>
                  </a:solidFill>
                  <a:latin typeface="Arial"/>
                  <a:cs typeface="Arial"/>
                </a:rPr>
                <a:t>20</a:t>
              </a:r>
              <a:endParaRPr lang="fr-FR" sz="1200" dirty="0">
                <a:solidFill>
                  <a:srgbClr val="4D4D4D"/>
                </a:solidFill>
                <a:latin typeface="Arial"/>
                <a:cs typeface="Arial"/>
              </a:endParaRPr>
            </a:p>
          </p:txBody>
        </p:sp>
        <p:sp>
          <p:nvSpPr>
            <p:cNvPr id="91" name="TextBox 90">
              <a:extLst>
                <a:ext uri="{FF2B5EF4-FFF2-40B4-BE49-F238E27FC236}">
                  <a16:creationId xmlns:a16="http://schemas.microsoft.com/office/drawing/2014/main" id="{55D3C4FC-0F37-4618-BB74-F2B5769EF2FC}"/>
                </a:ext>
              </a:extLst>
            </p:cNvPr>
            <p:cNvSpPr txBox="1"/>
            <p:nvPr/>
          </p:nvSpPr>
          <p:spPr>
            <a:xfrm>
              <a:off x="2488017" y="4336178"/>
              <a:ext cx="195456" cy="276999"/>
            </a:xfrm>
            <a:prstGeom prst="rect">
              <a:avLst/>
            </a:prstGeom>
            <a:noFill/>
          </p:spPr>
          <p:txBody>
            <a:bodyPr wrap="none" rtlCol="0" anchor="ctr" anchorCtr="0">
              <a:spAutoFit/>
            </a:bodyPr>
            <a:lstStyle/>
            <a:p>
              <a:pPr algn="r" fontAlgn="auto">
                <a:spcBef>
                  <a:spcPts val="0"/>
                </a:spcBef>
                <a:spcAft>
                  <a:spcPts val="0"/>
                </a:spcAft>
              </a:pPr>
              <a:r>
                <a:rPr lang="fr-FR" sz="1200">
                  <a:solidFill>
                    <a:srgbClr val="4D4D4D"/>
                  </a:solidFill>
                  <a:latin typeface="Arial"/>
                  <a:cs typeface="Arial"/>
                </a:rPr>
                <a:t>0</a:t>
              </a:r>
              <a:endParaRPr lang="fr-FR" sz="1200" dirty="0">
                <a:solidFill>
                  <a:srgbClr val="4D4D4D"/>
                </a:solidFill>
                <a:latin typeface="Arial"/>
                <a:cs typeface="Arial"/>
              </a:endParaRPr>
            </a:p>
          </p:txBody>
        </p:sp>
      </p:grpSp>
      <p:sp>
        <p:nvSpPr>
          <p:cNvPr id="92" name="TextBox 91">
            <a:extLst>
              <a:ext uri="{FF2B5EF4-FFF2-40B4-BE49-F238E27FC236}">
                <a16:creationId xmlns:a16="http://schemas.microsoft.com/office/drawing/2014/main" id="{B16FB9F3-689B-48E6-B36A-AFF023C145A8}"/>
              </a:ext>
            </a:extLst>
          </p:cNvPr>
          <p:cNvSpPr txBox="1"/>
          <p:nvPr/>
        </p:nvSpPr>
        <p:spPr>
          <a:xfrm>
            <a:off x="3945435" y="4063201"/>
            <a:ext cx="532518" cy="307777"/>
          </a:xfrm>
          <a:prstGeom prst="rect">
            <a:avLst/>
          </a:prstGeom>
          <a:noFill/>
        </p:spPr>
        <p:txBody>
          <a:bodyPr wrap="none" rtlCol="0">
            <a:spAutoFit/>
          </a:bodyPr>
          <a:lstStyle/>
          <a:p>
            <a:pPr algn="ctr" fontAlgn="auto">
              <a:spcBef>
                <a:spcPts val="0"/>
              </a:spcBef>
              <a:spcAft>
                <a:spcPts val="0"/>
              </a:spcAft>
            </a:pPr>
            <a:r>
              <a:rPr lang="fr-FR" sz="1400" b="1">
                <a:solidFill>
                  <a:srgbClr val="4D4D4D"/>
                </a:solidFill>
                <a:latin typeface="Arial"/>
                <a:cs typeface="Arial"/>
              </a:rPr>
              <a:t>68,0</a:t>
            </a:r>
            <a:endParaRPr lang="fr-FR" sz="1400" b="1" dirty="0">
              <a:solidFill>
                <a:srgbClr val="4D4D4D"/>
              </a:solidFill>
              <a:latin typeface="Arial"/>
              <a:cs typeface="Arial"/>
            </a:endParaRPr>
          </a:p>
        </p:txBody>
      </p:sp>
      <p:sp>
        <p:nvSpPr>
          <p:cNvPr id="93" name="TextBox 92">
            <a:extLst>
              <a:ext uri="{FF2B5EF4-FFF2-40B4-BE49-F238E27FC236}">
                <a16:creationId xmlns:a16="http://schemas.microsoft.com/office/drawing/2014/main" id="{B16FB9F3-689B-48E6-B36A-AFF023C145A8}"/>
              </a:ext>
            </a:extLst>
          </p:cNvPr>
          <p:cNvSpPr txBox="1"/>
          <p:nvPr/>
        </p:nvSpPr>
        <p:spPr>
          <a:xfrm>
            <a:off x="4945542" y="4668325"/>
            <a:ext cx="532518" cy="307777"/>
          </a:xfrm>
          <a:prstGeom prst="rect">
            <a:avLst/>
          </a:prstGeom>
          <a:noFill/>
        </p:spPr>
        <p:txBody>
          <a:bodyPr wrap="none" rtlCol="0">
            <a:spAutoFit/>
          </a:bodyPr>
          <a:lstStyle/>
          <a:p>
            <a:pPr algn="ctr" fontAlgn="auto">
              <a:spcBef>
                <a:spcPts val="0"/>
              </a:spcBef>
              <a:spcAft>
                <a:spcPts val="0"/>
              </a:spcAft>
            </a:pPr>
            <a:r>
              <a:rPr lang="fr-FR" sz="1400" b="1">
                <a:solidFill>
                  <a:srgbClr val="4D4D4D"/>
                </a:solidFill>
                <a:latin typeface="Arial"/>
                <a:cs typeface="Arial"/>
              </a:rPr>
              <a:t>37,5</a:t>
            </a:r>
            <a:endParaRPr lang="fr-FR" sz="1400" b="1" dirty="0">
              <a:solidFill>
                <a:srgbClr val="4D4D4D"/>
              </a:solidFill>
              <a:latin typeface="Arial"/>
              <a:cs typeface="Arial"/>
            </a:endParaRPr>
          </a:p>
        </p:txBody>
      </p:sp>
      <p:sp>
        <p:nvSpPr>
          <p:cNvPr id="94" name="TextBox 93">
            <a:extLst>
              <a:ext uri="{FF2B5EF4-FFF2-40B4-BE49-F238E27FC236}">
                <a16:creationId xmlns:a16="http://schemas.microsoft.com/office/drawing/2014/main" id="{B16FB9F3-689B-48E6-B36A-AFF023C145A8}"/>
              </a:ext>
            </a:extLst>
          </p:cNvPr>
          <p:cNvSpPr txBox="1"/>
          <p:nvPr/>
        </p:nvSpPr>
        <p:spPr>
          <a:xfrm>
            <a:off x="6781024" y="4121491"/>
            <a:ext cx="532518" cy="307777"/>
          </a:xfrm>
          <a:prstGeom prst="rect">
            <a:avLst/>
          </a:prstGeom>
          <a:noFill/>
        </p:spPr>
        <p:txBody>
          <a:bodyPr wrap="none" rtlCol="0">
            <a:spAutoFit/>
          </a:bodyPr>
          <a:lstStyle/>
          <a:p>
            <a:pPr algn="ctr" fontAlgn="auto">
              <a:spcBef>
                <a:spcPts val="0"/>
              </a:spcBef>
              <a:spcAft>
                <a:spcPts val="0"/>
              </a:spcAft>
            </a:pPr>
            <a:r>
              <a:rPr lang="fr-FR" sz="1400" b="1">
                <a:solidFill>
                  <a:srgbClr val="4D4D4D"/>
                </a:solidFill>
                <a:latin typeface="Arial"/>
                <a:cs typeface="Arial"/>
              </a:rPr>
              <a:t>64,7</a:t>
            </a:r>
            <a:endParaRPr lang="fr-FR" sz="1400" b="1" dirty="0">
              <a:solidFill>
                <a:srgbClr val="4D4D4D"/>
              </a:solidFill>
              <a:latin typeface="Arial"/>
              <a:cs typeface="Arial"/>
            </a:endParaRPr>
          </a:p>
        </p:txBody>
      </p:sp>
      <p:sp>
        <p:nvSpPr>
          <p:cNvPr id="95" name="TextBox 94">
            <a:extLst>
              <a:ext uri="{FF2B5EF4-FFF2-40B4-BE49-F238E27FC236}">
                <a16:creationId xmlns:a16="http://schemas.microsoft.com/office/drawing/2014/main" id="{B16FB9F3-689B-48E6-B36A-AFF023C145A8}"/>
              </a:ext>
            </a:extLst>
          </p:cNvPr>
          <p:cNvSpPr txBox="1"/>
          <p:nvPr/>
        </p:nvSpPr>
        <p:spPr>
          <a:xfrm>
            <a:off x="7781071" y="4953314"/>
            <a:ext cx="532518" cy="307777"/>
          </a:xfrm>
          <a:prstGeom prst="rect">
            <a:avLst/>
          </a:prstGeom>
          <a:noFill/>
        </p:spPr>
        <p:txBody>
          <a:bodyPr wrap="none" rtlCol="0">
            <a:spAutoFit/>
          </a:bodyPr>
          <a:lstStyle/>
          <a:p>
            <a:pPr algn="ctr" fontAlgn="auto">
              <a:spcBef>
                <a:spcPts val="0"/>
              </a:spcBef>
              <a:spcAft>
                <a:spcPts val="0"/>
              </a:spcAft>
            </a:pPr>
            <a:r>
              <a:rPr lang="fr-FR" sz="1400" b="1">
                <a:solidFill>
                  <a:srgbClr val="4D4D4D"/>
                </a:solidFill>
                <a:latin typeface="Arial"/>
                <a:cs typeface="Arial"/>
              </a:rPr>
              <a:t>22,2</a:t>
            </a:r>
            <a:endParaRPr lang="fr-FR" sz="1400" b="1" dirty="0">
              <a:solidFill>
                <a:srgbClr val="4D4D4D"/>
              </a:solidFill>
              <a:latin typeface="Arial"/>
              <a:cs typeface="Arial"/>
            </a:endParaRPr>
          </a:p>
        </p:txBody>
      </p:sp>
      <p:sp>
        <p:nvSpPr>
          <p:cNvPr id="3" name="Rectangle 2"/>
          <p:cNvSpPr/>
          <p:nvPr/>
        </p:nvSpPr>
        <p:spPr>
          <a:xfrm>
            <a:off x="3068025" y="5878281"/>
            <a:ext cx="169731" cy="1776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6" name="Rectangle 95"/>
          <p:cNvSpPr/>
          <p:nvPr/>
        </p:nvSpPr>
        <p:spPr>
          <a:xfrm>
            <a:off x="3067003" y="6131086"/>
            <a:ext cx="169731" cy="1776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custDataLst>
      <p:tags r:id="rId1"/>
    </p:custDataLst>
    <p:extLst>
      <p:ext uri="{BB962C8B-B14F-4D97-AF65-F5344CB8AC3E}">
        <p14:creationId xmlns:p14="http://schemas.microsoft.com/office/powerpoint/2010/main" val="23858176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314056" cy="807720"/>
          </a:xfrm>
        </p:spPr>
        <p:txBody>
          <a:bodyPr/>
          <a:lstStyle/>
          <a:p>
            <a:r>
              <a:rPr lang="fr-FR" noProof="0" dirty="0"/>
              <a:t>3511: </a:t>
            </a:r>
            <a:r>
              <a:rPr lang="fr-FR" dirty="0"/>
              <a:t>Résultats définitifs et survie globale de l’étude randomisée de phase II VOLFI (AIO- KRK0109): </a:t>
            </a:r>
            <a:r>
              <a:rPr lang="fr-FR" dirty="0" err="1"/>
              <a:t>mFOLFOXIRI</a:t>
            </a:r>
            <a:r>
              <a:rPr lang="fr-FR" dirty="0"/>
              <a:t> + panitumumab versus FOLFOXIRI en traitement de 1</a:t>
            </a:r>
            <a:r>
              <a:rPr lang="fr-FR" baseline="30000" dirty="0"/>
              <a:t>e</a:t>
            </a:r>
            <a:r>
              <a:rPr lang="fr-FR" dirty="0"/>
              <a:t> ligne chez les patients avec cancer colorectal métastatique RAS sauvage – Geissler M, et al</a:t>
            </a:r>
            <a:endParaRPr lang="fr-FR" noProof="0" dirty="0"/>
          </a:p>
        </p:txBody>
      </p:sp>
      <p:sp>
        <p:nvSpPr>
          <p:cNvPr id="5123" name="Rectangle 3"/>
          <p:cNvSpPr>
            <a:spLocks noGrp="1" noChangeArrowheads="1"/>
          </p:cNvSpPr>
          <p:nvPr>
            <p:ph idx="1"/>
          </p:nvPr>
        </p:nvSpPr>
        <p:spPr/>
        <p:txBody>
          <a:bodyPr/>
          <a:lstStyle/>
          <a:p>
            <a:pPr marL="0" indent="0">
              <a:buNone/>
            </a:pPr>
            <a:r>
              <a:rPr lang="fr-FR" b="1" noProof="0" dirty="0"/>
              <a:t>Résultats</a:t>
            </a:r>
          </a:p>
          <a:p>
            <a:pPr marL="0" indent="0">
              <a:buNone/>
            </a:pPr>
            <a:endParaRPr lang="fr-FR" noProof="0" dirty="0"/>
          </a:p>
        </p:txBody>
      </p:sp>
      <p:sp>
        <p:nvSpPr>
          <p:cNvPr id="15" name="Text Placeholder 14"/>
          <p:cNvSpPr>
            <a:spLocks noGrp="1"/>
          </p:cNvSpPr>
          <p:nvPr>
            <p:ph type="body" sz="quarter" idx="11"/>
          </p:nvPr>
        </p:nvSpPr>
        <p:spPr>
          <a:xfrm>
            <a:off x="4495800" y="6096000"/>
            <a:ext cx="4283075" cy="487363"/>
          </a:xfrm>
        </p:spPr>
        <p:txBody>
          <a:bodyPr/>
          <a:lstStyle/>
          <a:p>
            <a:r>
              <a:rPr lang="fr-FR" noProof="0" dirty="0"/>
              <a:t>Geissler M, et al, J Clin </a:t>
            </a:r>
            <a:r>
              <a:rPr lang="fr-FR" noProof="0" dirty="0" err="1"/>
              <a:t>Oncol</a:t>
            </a:r>
            <a:r>
              <a:rPr lang="fr-FR" noProof="0" dirty="0"/>
              <a:t> 2019;37(</a:t>
            </a:r>
            <a:r>
              <a:rPr lang="fr-FR" noProof="0" dirty="0" err="1"/>
              <a:t>suppl</a:t>
            </a:r>
            <a:r>
              <a:rPr lang="fr-FR" noProof="0" dirty="0"/>
              <a:t>):</a:t>
            </a:r>
            <a:r>
              <a:rPr lang="fr-FR" noProof="0" dirty="0" err="1"/>
              <a:t>abstr</a:t>
            </a:r>
            <a:r>
              <a:rPr lang="fr-FR" noProof="0" dirty="0"/>
              <a:t> 3511</a:t>
            </a:r>
          </a:p>
        </p:txBody>
      </p:sp>
      <p:sp>
        <p:nvSpPr>
          <p:cNvPr id="13" name="TextBox 12">
            <a:extLst>
              <a:ext uri="{FF2B5EF4-FFF2-40B4-BE49-F238E27FC236}">
                <a16:creationId xmlns:a16="http://schemas.microsoft.com/office/drawing/2014/main" id="{3819174D-AD0E-458C-BA86-04764E29D8AA}"/>
              </a:ext>
            </a:extLst>
          </p:cNvPr>
          <p:cNvSpPr txBox="1"/>
          <p:nvPr/>
        </p:nvSpPr>
        <p:spPr>
          <a:xfrm>
            <a:off x="3739316" y="1453934"/>
            <a:ext cx="164500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4D4D4D"/>
                </a:solidFill>
                <a:effectLst/>
                <a:uLnTx/>
                <a:uFillTx/>
                <a:latin typeface="Arial"/>
                <a:ea typeface="+mn-ea"/>
                <a:cs typeface="Arial"/>
              </a:rPr>
              <a:t>Survie globale</a:t>
            </a:r>
            <a:endParaRPr kumimoji="0" lang="fr-FR" sz="1600" b="1" i="0" u="none" strike="noStrike" kern="1200" cap="none" spc="0" normalizeH="0" baseline="0" noProof="0" dirty="0">
              <a:ln>
                <a:noFill/>
              </a:ln>
              <a:solidFill>
                <a:srgbClr val="4D4D4D"/>
              </a:solidFill>
              <a:effectLst/>
              <a:uLnTx/>
              <a:uFillTx/>
              <a:latin typeface="Arial"/>
              <a:ea typeface="+mn-ea"/>
              <a:cs typeface="Arial"/>
            </a:endParaRPr>
          </a:p>
        </p:txBody>
      </p:sp>
      <p:grpSp>
        <p:nvGrpSpPr>
          <p:cNvPr id="9" name="Group 8">
            <a:extLst>
              <a:ext uri="{FF2B5EF4-FFF2-40B4-BE49-F238E27FC236}">
                <a16:creationId xmlns:a16="http://schemas.microsoft.com/office/drawing/2014/main" id="{B2914F31-D68C-4DA0-A2D2-6F5A5C9DC7E0}"/>
              </a:ext>
            </a:extLst>
          </p:cNvPr>
          <p:cNvGrpSpPr/>
          <p:nvPr/>
        </p:nvGrpSpPr>
        <p:grpSpPr>
          <a:xfrm>
            <a:off x="583766" y="2033974"/>
            <a:ext cx="7231355" cy="4194220"/>
            <a:chOff x="2433857" y="2064234"/>
            <a:chExt cx="3441822" cy="3580545"/>
          </a:xfrm>
        </p:grpSpPr>
        <p:sp>
          <p:nvSpPr>
            <p:cNvPr id="10" name="Freeform 21">
              <a:extLst>
                <a:ext uri="{FF2B5EF4-FFF2-40B4-BE49-F238E27FC236}">
                  <a16:creationId xmlns:a16="http://schemas.microsoft.com/office/drawing/2014/main" id="{9B26EA47-AAEC-436D-BEBC-4EED26B67AF1}"/>
                </a:ext>
              </a:extLst>
            </p:cNvPr>
            <p:cNvSpPr>
              <a:spLocks/>
            </p:cNvSpPr>
            <p:nvPr/>
          </p:nvSpPr>
          <p:spPr bwMode="auto">
            <a:xfrm>
              <a:off x="3247755" y="2198377"/>
              <a:ext cx="2627924"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000000"/>
                </a:solidFill>
                <a:latin typeface="+mj-lt"/>
              </a:endParaRPr>
            </a:p>
          </p:txBody>
        </p:sp>
        <p:sp>
          <p:nvSpPr>
            <p:cNvPr id="11" name="Line 6">
              <a:extLst>
                <a:ext uri="{FF2B5EF4-FFF2-40B4-BE49-F238E27FC236}">
                  <a16:creationId xmlns:a16="http://schemas.microsoft.com/office/drawing/2014/main" id="{7B7EC62E-4103-4970-808B-70121728A888}"/>
                </a:ext>
              </a:extLst>
            </p:cNvPr>
            <p:cNvSpPr>
              <a:spLocks noChangeShapeType="1"/>
            </p:cNvSpPr>
            <p:nvPr/>
          </p:nvSpPr>
          <p:spPr bwMode="auto">
            <a:xfrm>
              <a:off x="3157523" y="2198376"/>
              <a:ext cx="8623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000000"/>
                </a:solidFill>
                <a:latin typeface="+mj-lt"/>
              </a:endParaRPr>
            </a:p>
          </p:txBody>
        </p:sp>
        <p:sp>
          <p:nvSpPr>
            <p:cNvPr id="12" name="Line 7">
              <a:extLst>
                <a:ext uri="{FF2B5EF4-FFF2-40B4-BE49-F238E27FC236}">
                  <a16:creationId xmlns:a16="http://schemas.microsoft.com/office/drawing/2014/main" id="{FA641D81-7BFD-48A9-8D76-37AA69C4AAC5}"/>
                </a:ext>
              </a:extLst>
            </p:cNvPr>
            <p:cNvSpPr>
              <a:spLocks noChangeShapeType="1"/>
            </p:cNvSpPr>
            <p:nvPr/>
          </p:nvSpPr>
          <p:spPr bwMode="auto">
            <a:xfrm>
              <a:off x="3157523" y="2720584"/>
              <a:ext cx="8623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000000"/>
                </a:solidFill>
                <a:latin typeface="+mj-lt"/>
              </a:endParaRPr>
            </a:p>
          </p:txBody>
        </p:sp>
        <p:sp>
          <p:nvSpPr>
            <p:cNvPr id="14" name="Line 8">
              <a:extLst>
                <a:ext uri="{FF2B5EF4-FFF2-40B4-BE49-F238E27FC236}">
                  <a16:creationId xmlns:a16="http://schemas.microsoft.com/office/drawing/2014/main" id="{6EE184BB-3C77-4230-85D6-20FF322409A1}"/>
                </a:ext>
              </a:extLst>
            </p:cNvPr>
            <p:cNvSpPr>
              <a:spLocks noChangeShapeType="1"/>
            </p:cNvSpPr>
            <p:nvPr/>
          </p:nvSpPr>
          <p:spPr bwMode="auto">
            <a:xfrm>
              <a:off x="3157523" y="3219345"/>
              <a:ext cx="8623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000000"/>
                </a:solidFill>
                <a:latin typeface="+mj-lt"/>
              </a:endParaRPr>
            </a:p>
          </p:txBody>
        </p:sp>
        <p:sp>
          <p:nvSpPr>
            <p:cNvPr id="16" name="Line 9">
              <a:extLst>
                <a:ext uri="{FF2B5EF4-FFF2-40B4-BE49-F238E27FC236}">
                  <a16:creationId xmlns:a16="http://schemas.microsoft.com/office/drawing/2014/main" id="{E5F7CD52-08C9-477C-8DF8-8CB99C38F658}"/>
                </a:ext>
              </a:extLst>
            </p:cNvPr>
            <p:cNvSpPr>
              <a:spLocks noChangeShapeType="1"/>
            </p:cNvSpPr>
            <p:nvPr/>
          </p:nvSpPr>
          <p:spPr bwMode="auto">
            <a:xfrm>
              <a:off x="3157523" y="3734224"/>
              <a:ext cx="8623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000000"/>
                </a:solidFill>
                <a:latin typeface="+mj-lt"/>
              </a:endParaRPr>
            </a:p>
          </p:txBody>
        </p:sp>
        <p:sp>
          <p:nvSpPr>
            <p:cNvPr id="17" name="Line 10">
              <a:extLst>
                <a:ext uri="{FF2B5EF4-FFF2-40B4-BE49-F238E27FC236}">
                  <a16:creationId xmlns:a16="http://schemas.microsoft.com/office/drawing/2014/main" id="{BCA94587-4E4F-4CEA-91B0-499582A566DD}"/>
                </a:ext>
              </a:extLst>
            </p:cNvPr>
            <p:cNvSpPr>
              <a:spLocks noChangeShapeType="1"/>
            </p:cNvSpPr>
            <p:nvPr/>
          </p:nvSpPr>
          <p:spPr bwMode="auto">
            <a:xfrm>
              <a:off x="3157523" y="4238360"/>
              <a:ext cx="8623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000000"/>
                </a:solidFill>
                <a:latin typeface="+mj-lt"/>
              </a:endParaRPr>
            </a:p>
          </p:txBody>
        </p:sp>
        <p:sp>
          <p:nvSpPr>
            <p:cNvPr id="18" name="Line 11">
              <a:extLst>
                <a:ext uri="{FF2B5EF4-FFF2-40B4-BE49-F238E27FC236}">
                  <a16:creationId xmlns:a16="http://schemas.microsoft.com/office/drawing/2014/main" id="{50F38B40-F55B-49C6-A82E-F51DA71D20CD}"/>
                </a:ext>
              </a:extLst>
            </p:cNvPr>
            <p:cNvSpPr>
              <a:spLocks noChangeShapeType="1"/>
            </p:cNvSpPr>
            <p:nvPr/>
          </p:nvSpPr>
          <p:spPr bwMode="auto">
            <a:xfrm>
              <a:off x="3157523" y="4747868"/>
              <a:ext cx="8623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000000"/>
                </a:solidFill>
                <a:latin typeface="+mj-lt"/>
              </a:endParaRPr>
            </a:p>
          </p:txBody>
        </p:sp>
        <p:sp>
          <p:nvSpPr>
            <p:cNvPr id="19" name="TextBox 18">
              <a:extLst>
                <a:ext uri="{FF2B5EF4-FFF2-40B4-BE49-F238E27FC236}">
                  <a16:creationId xmlns:a16="http://schemas.microsoft.com/office/drawing/2014/main" id="{B75EE70F-F98B-4856-9E5F-287CA52E6CCC}"/>
                </a:ext>
              </a:extLst>
            </p:cNvPr>
            <p:cNvSpPr txBox="1"/>
            <p:nvPr/>
          </p:nvSpPr>
          <p:spPr>
            <a:xfrm rot="16200000">
              <a:off x="2240710" y="3425889"/>
              <a:ext cx="1312627" cy="146489"/>
            </a:xfrm>
            <a:prstGeom prst="rect">
              <a:avLst/>
            </a:prstGeom>
            <a:noFill/>
          </p:spPr>
          <p:txBody>
            <a:bodyPr wrap="none" rtlCol="0">
              <a:spAutoFit/>
            </a:bodyPr>
            <a:lstStyle/>
            <a:p>
              <a:pPr algn="ctr" fontAlgn="base">
                <a:spcBef>
                  <a:spcPct val="0"/>
                </a:spcBef>
                <a:spcAft>
                  <a:spcPct val="0"/>
                </a:spcAft>
              </a:pPr>
              <a:r>
                <a:rPr lang="fr-FR" sz="1400">
                  <a:solidFill>
                    <a:srgbClr val="000000"/>
                  </a:solidFill>
                  <a:latin typeface="+mj-lt"/>
                  <a:cs typeface="Arial" panose="020B0604020202020204" pitchFamily="34" charset="0"/>
                </a:rPr>
                <a:t>Proportion en vie</a:t>
              </a:r>
              <a:endParaRPr lang="fr-FR" sz="1400" dirty="0">
                <a:solidFill>
                  <a:srgbClr val="000000"/>
                </a:solidFill>
                <a:latin typeface="+mj-lt"/>
                <a:cs typeface="Arial" panose="020B0604020202020204" pitchFamily="34" charset="0"/>
              </a:endParaRPr>
            </a:p>
          </p:txBody>
        </p:sp>
        <p:sp>
          <p:nvSpPr>
            <p:cNvPr id="20" name="TextBox 19">
              <a:extLst>
                <a:ext uri="{FF2B5EF4-FFF2-40B4-BE49-F238E27FC236}">
                  <a16:creationId xmlns:a16="http://schemas.microsoft.com/office/drawing/2014/main" id="{64421C4E-FBBB-453E-AE6F-CD0F1498A034}"/>
                </a:ext>
              </a:extLst>
            </p:cNvPr>
            <p:cNvSpPr txBox="1"/>
            <p:nvPr/>
          </p:nvSpPr>
          <p:spPr>
            <a:xfrm>
              <a:off x="4393554" y="4996665"/>
              <a:ext cx="267953" cy="262745"/>
            </a:xfrm>
            <a:prstGeom prst="rect">
              <a:avLst/>
            </a:prstGeom>
            <a:noFill/>
          </p:spPr>
          <p:txBody>
            <a:bodyPr wrap="none" rtlCol="0">
              <a:spAutoFit/>
            </a:bodyPr>
            <a:lstStyle/>
            <a:p>
              <a:pPr algn="ctr" fontAlgn="base">
                <a:spcBef>
                  <a:spcPct val="0"/>
                </a:spcBef>
                <a:spcAft>
                  <a:spcPct val="0"/>
                </a:spcAft>
              </a:pPr>
              <a:r>
                <a:rPr lang="fr-FR" sz="1400">
                  <a:solidFill>
                    <a:srgbClr val="000000"/>
                  </a:solidFill>
                  <a:latin typeface="+mj-lt"/>
                  <a:cs typeface="Arial" panose="020B0604020202020204" pitchFamily="34" charset="0"/>
                </a:rPr>
                <a:t>Mois</a:t>
              </a:r>
              <a:endParaRPr lang="fr-FR" sz="1400" dirty="0">
                <a:solidFill>
                  <a:srgbClr val="000000"/>
                </a:solidFill>
                <a:latin typeface="+mj-lt"/>
                <a:cs typeface="Arial" panose="020B0604020202020204" pitchFamily="34" charset="0"/>
              </a:endParaRPr>
            </a:p>
          </p:txBody>
        </p:sp>
        <p:sp>
          <p:nvSpPr>
            <p:cNvPr id="21" name="TextBox 20">
              <a:extLst>
                <a:ext uri="{FF2B5EF4-FFF2-40B4-BE49-F238E27FC236}">
                  <a16:creationId xmlns:a16="http://schemas.microsoft.com/office/drawing/2014/main" id="{9EA420E1-FB61-416D-9350-D6CE554A3E06}"/>
                </a:ext>
              </a:extLst>
            </p:cNvPr>
            <p:cNvSpPr txBox="1"/>
            <p:nvPr/>
          </p:nvSpPr>
          <p:spPr>
            <a:xfrm>
              <a:off x="2896187" y="2064234"/>
              <a:ext cx="292385" cy="262745"/>
            </a:xfrm>
            <a:prstGeom prst="rect">
              <a:avLst/>
            </a:prstGeom>
            <a:noFill/>
          </p:spPr>
          <p:txBody>
            <a:bodyPr wrap="square" rtlCol="0" anchor="ctr" anchorCtr="0">
              <a:spAutoFit/>
            </a:bodyPr>
            <a:lstStyle/>
            <a:p>
              <a:pPr algn="r"/>
              <a:r>
                <a:rPr lang="fr-FR" sz="1400">
                  <a:solidFill>
                    <a:srgbClr val="000000"/>
                  </a:solidFill>
                  <a:latin typeface="+mj-lt"/>
                  <a:cs typeface="Arial" panose="020B0604020202020204" pitchFamily="34" charset="0"/>
                </a:rPr>
                <a:t>1,0</a:t>
              </a:r>
              <a:endParaRPr lang="fr-FR" sz="1400" dirty="0">
                <a:solidFill>
                  <a:srgbClr val="000000"/>
                </a:solidFill>
                <a:latin typeface="+mj-lt"/>
                <a:cs typeface="Arial" panose="020B0604020202020204" pitchFamily="34" charset="0"/>
              </a:endParaRPr>
            </a:p>
          </p:txBody>
        </p:sp>
        <p:sp>
          <p:nvSpPr>
            <p:cNvPr id="22" name="TextBox 21">
              <a:extLst>
                <a:ext uri="{FF2B5EF4-FFF2-40B4-BE49-F238E27FC236}">
                  <a16:creationId xmlns:a16="http://schemas.microsoft.com/office/drawing/2014/main" id="{59F4FA66-330B-4245-AD6B-7211E591AAA5}"/>
                </a:ext>
              </a:extLst>
            </p:cNvPr>
            <p:cNvSpPr txBox="1"/>
            <p:nvPr/>
          </p:nvSpPr>
          <p:spPr>
            <a:xfrm>
              <a:off x="2938339" y="2588373"/>
              <a:ext cx="250239" cy="262745"/>
            </a:xfrm>
            <a:prstGeom prst="rect">
              <a:avLst/>
            </a:prstGeom>
            <a:noFill/>
          </p:spPr>
          <p:txBody>
            <a:bodyPr wrap="square" rtlCol="0" anchor="ctr" anchorCtr="0">
              <a:spAutoFit/>
            </a:bodyPr>
            <a:lstStyle/>
            <a:p>
              <a:pPr algn="r"/>
              <a:r>
                <a:rPr lang="fr-FR" sz="1400">
                  <a:solidFill>
                    <a:srgbClr val="000000"/>
                  </a:solidFill>
                  <a:latin typeface="+mj-lt"/>
                  <a:cs typeface="Arial" panose="020B0604020202020204" pitchFamily="34" charset="0"/>
                </a:rPr>
                <a:t>0,8</a:t>
              </a:r>
              <a:endParaRPr lang="fr-FR" sz="1400" dirty="0">
                <a:solidFill>
                  <a:srgbClr val="000000"/>
                </a:solidFill>
                <a:latin typeface="+mj-lt"/>
                <a:cs typeface="Arial" panose="020B0604020202020204" pitchFamily="34" charset="0"/>
              </a:endParaRPr>
            </a:p>
          </p:txBody>
        </p:sp>
        <p:sp>
          <p:nvSpPr>
            <p:cNvPr id="23" name="TextBox 22">
              <a:extLst>
                <a:ext uri="{FF2B5EF4-FFF2-40B4-BE49-F238E27FC236}">
                  <a16:creationId xmlns:a16="http://schemas.microsoft.com/office/drawing/2014/main" id="{19E590C2-3EE8-46D9-AC3D-8640D510E30E}"/>
                </a:ext>
              </a:extLst>
            </p:cNvPr>
            <p:cNvSpPr txBox="1"/>
            <p:nvPr/>
          </p:nvSpPr>
          <p:spPr>
            <a:xfrm>
              <a:off x="2967003" y="3086905"/>
              <a:ext cx="221575" cy="262745"/>
            </a:xfrm>
            <a:prstGeom prst="rect">
              <a:avLst/>
            </a:prstGeom>
            <a:noFill/>
          </p:spPr>
          <p:txBody>
            <a:bodyPr wrap="square" rtlCol="0" anchor="ctr" anchorCtr="0">
              <a:spAutoFit/>
            </a:bodyPr>
            <a:lstStyle/>
            <a:p>
              <a:pPr algn="r"/>
              <a:r>
                <a:rPr lang="fr-FR" sz="1400">
                  <a:solidFill>
                    <a:srgbClr val="000000"/>
                  </a:solidFill>
                  <a:latin typeface="+mj-lt"/>
                  <a:cs typeface="Arial" panose="020B0604020202020204" pitchFamily="34" charset="0"/>
                </a:rPr>
                <a:t>0,6</a:t>
              </a:r>
              <a:endParaRPr lang="fr-FR" sz="1400" dirty="0">
                <a:solidFill>
                  <a:srgbClr val="000000"/>
                </a:solidFill>
                <a:latin typeface="+mj-lt"/>
                <a:cs typeface="Arial" panose="020B0604020202020204" pitchFamily="34" charset="0"/>
              </a:endParaRPr>
            </a:p>
          </p:txBody>
        </p:sp>
        <p:sp>
          <p:nvSpPr>
            <p:cNvPr id="24" name="TextBox 23">
              <a:extLst>
                <a:ext uri="{FF2B5EF4-FFF2-40B4-BE49-F238E27FC236}">
                  <a16:creationId xmlns:a16="http://schemas.microsoft.com/office/drawing/2014/main" id="{39849492-D3A9-478C-A2C7-9A296E54933B}"/>
                </a:ext>
              </a:extLst>
            </p:cNvPr>
            <p:cNvSpPr txBox="1"/>
            <p:nvPr/>
          </p:nvSpPr>
          <p:spPr>
            <a:xfrm>
              <a:off x="2926714" y="3601557"/>
              <a:ext cx="261863" cy="262745"/>
            </a:xfrm>
            <a:prstGeom prst="rect">
              <a:avLst/>
            </a:prstGeom>
            <a:noFill/>
          </p:spPr>
          <p:txBody>
            <a:bodyPr wrap="square" rtlCol="0" anchor="ctr" anchorCtr="0">
              <a:spAutoFit/>
            </a:bodyPr>
            <a:lstStyle/>
            <a:p>
              <a:pPr algn="r"/>
              <a:r>
                <a:rPr lang="fr-FR" sz="1400">
                  <a:solidFill>
                    <a:srgbClr val="000000"/>
                  </a:solidFill>
                  <a:latin typeface="+mj-lt"/>
                  <a:cs typeface="Arial" panose="020B0604020202020204" pitchFamily="34" charset="0"/>
                </a:rPr>
                <a:t>0,4</a:t>
              </a:r>
              <a:endParaRPr lang="fr-FR" sz="1400" dirty="0">
                <a:solidFill>
                  <a:srgbClr val="000000"/>
                </a:solidFill>
                <a:latin typeface="+mj-lt"/>
                <a:cs typeface="Arial" panose="020B0604020202020204" pitchFamily="34" charset="0"/>
              </a:endParaRPr>
            </a:p>
          </p:txBody>
        </p:sp>
        <p:sp>
          <p:nvSpPr>
            <p:cNvPr id="25" name="TextBox 24">
              <a:extLst>
                <a:ext uri="{FF2B5EF4-FFF2-40B4-BE49-F238E27FC236}">
                  <a16:creationId xmlns:a16="http://schemas.microsoft.com/office/drawing/2014/main" id="{2672123C-85A5-4E6D-98B9-DECC537FED60}"/>
                </a:ext>
              </a:extLst>
            </p:cNvPr>
            <p:cNvSpPr txBox="1"/>
            <p:nvPr/>
          </p:nvSpPr>
          <p:spPr>
            <a:xfrm>
              <a:off x="2965595" y="4105459"/>
              <a:ext cx="222982" cy="262745"/>
            </a:xfrm>
            <a:prstGeom prst="rect">
              <a:avLst/>
            </a:prstGeom>
            <a:noFill/>
          </p:spPr>
          <p:txBody>
            <a:bodyPr wrap="square" rtlCol="0" anchor="ctr" anchorCtr="0">
              <a:spAutoFit/>
            </a:bodyPr>
            <a:lstStyle/>
            <a:p>
              <a:pPr algn="r"/>
              <a:r>
                <a:rPr lang="fr-FR" sz="1400">
                  <a:solidFill>
                    <a:srgbClr val="000000"/>
                  </a:solidFill>
                  <a:latin typeface="+mj-lt"/>
                  <a:cs typeface="Arial" panose="020B0604020202020204" pitchFamily="34" charset="0"/>
                </a:rPr>
                <a:t>0,2</a:t>
              </a:r>
              <a:endParaRPr lang="fr-FR" sz="1400" dirty="0">
                <a:solidFill>
                  <a:srgbClr val="000000"/>
                </a:solidFill>
                <a:latin typeface="+mj-lt"/>
                <a:cs typeface="Arial" panose="020B0604020202020204" pitchFamily="34" charset="0"/>
              </a:endParaRPr>
            </a:p>
          </p:txBody>
        </p:sp>
        <p:sp>
          <p:nvSpPr>
            <p:cNvPr id="26" name="TextBox 25">
              <a:extLst>
                <a:ext uri="{FF2B5EF4-FFF2-40B4-BE49-F238E27FC236}">
                  <a16:creationId xmlns:a16="http://schemas.microsoft.com/office/drawing/2014/main" id="{49A50E4E-279A-4D86-AFEB-DFAC80DFE1E3}"/>
                </a:ext>
              </a:extLst>
            </p:cNvPr>
            <p:cNvSpPr txBox="1"/>
            <p:nvPr/>
          </p:nvSpPr>
          <p:spPr>
            <a:xfrm>
              <a:off x="2977188" y="4614736"/>
              <a:ext cx="211397" cy="262745"/>
            </a:xfrm>
            <a:prstGeom prst="rect">
              <a:avLst/>
            </a:prstGeom>
            <a:noFill/>
          </p:spPr>
          <p:txBody>
            <a:bodyPr wrap="square" rtlCol="0" anchor="ctr" anchorCtr="0">
              <a:spAutoFit/>
            </a:bodyPr>
            <a:lstStyle/>
            <a:p>
              <a:pPr algn="r"/>
              <a:r>
                <a:rPr lang="fr-FR" sz="1400">
                  <a:solidFill>
                    <a:srgbClr val="000000"/>
                  </a:solidFill>
                  <a:latin typeface="+mj-lt"/>
                  <a:cs typeface="Arial" panose="020B0604020202020204" pitchFamily="34" charset="0"/>
                </a:rPr>
                <a:t>0</a:t>
              </a:r>
              <a:endParaRPr lang="fr-FR" sz="1400" dirty="0">
                <a:solidFill>
                  <a:srgbClr val="000000"/>
                </a:solidFill>
                <a:latin typeface="+mj-lt"/>
                <a:cs typeface="Arial" panose="020B0604020202020204" pitchFamily="34" charset="0"/>
              </a:endParaRPr>
            </a:p>
          </p:txBody>
        </p:sp>
        <p:grpSp>
          <p:nvGrpSpPr>
            <p:cNvPr id="27" name="Group 26">
              <a:extLst>
                <a:ext uri="{FF2B5EF4-FFF2-40B4-BE49-F238E27FC236}">
                  <a16:creationId xmlns:a16="http://schemas.microsoft.com/office/drawing/2014/main" id="{10806211-F827-475D-8FC6-F7F171F62692}"/>
                </a:ext>
              </a:extLst>
            </p:cNvPr>
            <p:cNvGrpSpPr/>
            <p:nvPr/>
          </p:nvGrpSpPr>
          <p:grpSpPr>
            <a:xfrm>
              <a:off x="3265294" y="4785010"/>
              <a:ext cx="468869" cy="859769"/>
              <a:chOff x="962569" y="4920702"/>
              <a:chExt cx="391467" cy="859769"/>
            </a:xfrm>
          </p:grpSpPr>
          <p:sp>
            <p:nvSpPr>
              <p:cNvPr id="44" name="Line 19">
                <a:extLst>
                  <a:ext uri="{FF2B5EF4-FFF2-40B4-BE49-F238E27FC236}">
                    <a16:creationId xmlns:a16="http://schemas.microsoft.com/office/drawing/2014/main" id="{B270825C-F69F-4167-B277-694CE78E3756}"/>
                  </a:ext>
                </a:extLst>
              </p:cNvPr>
              <p:cNvSpPr>
                <a:spLocks noChangeShapeType="1"/>
              </p:cNvSpPr>
              <p:nvPr/>
            </p:nvSpPr>
            <p:spPr bwMode="auto">
              <a:xfrm>
                <a:off x="1300097" y="49207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000000"/>
                  </a:solidFill>
                  <a:latin typeface="+mj-lt"/>
                </a:endParaRPr>
              </a:p>
            </p:txBody>
          </p:sp>
          <p:sp>
            <p:nvSpPr>
              <p:cNvPr id="45" name="Line 21">
                <a:extLst>
                  <a:ext uri="{FF2B5EF4-FFF2-40B4-BE49-F238E27FC236}">
                    <a16:creationId xmlns:a16="http://schemas.microsoft.com/office/drawing/2014/main" id="{7FC3874E-4104-478A-97A5-3EAADC35FE37}"/>
                  </a:ext>
                </a:extLst>
              </p:cNvPr>
              <p:cNvSpPr>
                <a:spLocks noChangeShapeType="1"/>
              </p:cNvSpPr>
              <p:nvPr/>
            </p:nvSpPr>
            <p:spPr bwMode="auto">
              <a:xfrm>
                <a:off x="1009279" y="49207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000000"/>
                  </a:solidFill>
                  <a:latin typeface="+mj-lt"/>
                  <a:cs typeface="Arial" panose="020B0604020202020204" pitchFamily="34" charset="0"/>
                </a:endParaRPr>
              </a:p>
            </p:txBody>
          </p:sp>
          <p:sp>
            <p:nvSpPr>
              <p:cNvPr id="46" name="TextBox 45">
                <a:extLst>
                  <a:ext uri="{FF2B5EF4-FFF2-40B4-BE49-F238E27FC236}">
                    <a16:creationId xmlns:a16="http://schemas.microsoft.com/office/drawing/2014/main" id="{F385322B-83EE-488A-8756-93257EEFC392}"/>
                  </a:ext>
                </a:extLst>
              </p:cNvPr>
              <p:cNvSpPr txBox="1"/>
              <p:nvPr/>
            </p:nvSpPr>
            <p:spPr>
              <a:xfrm>
                <a:off x="962569" y="4982720"/>
                <a:ext cx="107880" cy="797751"/>
              </a:xfrm>
              <a:prstGeom prst="rect">
                <a:avLst/>
              </a:prstGeom>
              <a:noFill/>
            </p:spPr>
            <p:txBody>
              <a:bodyPr wrap="none" lIns="36000" tIns="36000" rIns="36000" bIns="36000" rtlCol="0" anchor="t" anchorCtr="0">
                <a:spAutoFit/>
              </a:bodyPr>
              <a:lstStyle/>
              <a:p>
                <a:pPr algn="ctr"/>
                <a:r>
                  <a:rPr lang="fr-FR" sz="1400">
                    <a:solidFill>
                      <a:srgbClr val="000000"/>
                    </a:solidFill>
                    <a:latin typeface="+mj-lt"/>
                    <a:cs typeface="Arial" panose="020B0604020202020204" pitchFamily="34" charset="0"/>
                  </a:rPr>
                  <a:t>0</a:t>
                </a:r>
              </a:p>
              <a:p>
                <a:pPr algn="ctr"/>
                <a:endParaRPr lang="fr-FR" sz="1400">
                  <a:solidFill>
                    <a:srgbClr val="000000"/>
                  </a:solidFill>
                  <a:latin typeface="+mj-lt"/>
                  <a:cs typeface="Arial" panose="020B0604020202020204" pitchFamily="34" charset="0"/>
                </a:endParaRPr>
              </a:p>
              <a:p>
                <a:pPr algn="ctr"/>
                <a:r>
                  <a:rPr lang="fr-FR" sz="1400">
                    <a:solidFill>
                      <a:srgbClr val="B60D27"/>
                    </a:solidFill>
                    <a:latin typeface="+mj-lt"/>
                    <a:cs typeface="Arial" panose="020B0604020202020204" pitchFamily="34" charset="0"/>
                  </a:rPr>
                  <a:t>63</a:t>
                </a:r>
              </a:p>
              <a:p>
                <a:pPr algn="ctr"/>
                <a:r>
                  <a:rPr lang="fr-FR" sz="1400">
                    <a:solidFill>
                      <a:schemeClr val="accent2"/>
                    </a:solidFill>
                    <a:latin typeface="+mj-lt"/>
                    <a:cs typeface="Arial" panose="020B0604020202020204" pitchFamily="34" charset="0"/>
                  </a:rPr>
                  <a:t>33</a:t>
                </a:r>
                <a:endParaRPr lang="fr-FR" sz="1400" dirty="0">
                  <a:solidFill>
                    <a:schemeClr val="accent2"/>
                  </a:solidFill>
                  <a:latin typeface="+mj-lt"/>
                  <a:cs typeface="Arial" panose="020B0604020202020204" pitchFamily="34" charset="0"/>
                </a:endParaRPr>
              </a:p>
            </p:txBody>
          </p:sp>
          <p:sp>
            <p:nvSpPr>
              <p:cNvPr id="47" name="TextBox 46">
                <a:extLst>
                  <a:ext uri="{FF2B5EF4-FFF2-40B4-BE49-F238E27FC236}">
                    <a16:creationId xmlns:a16="http://schemas.microsoft.com/office/drawing/2014/main" id="{CA789EEB-1BF0-455F-A616-B439C286E52B}"/>
                  </a:ext>
                </a:extLst>
              </p:cNvPr>
              <p:cNvSpPr txBox="1"/>
              <p:nvPr/>
            </p:nvSpPr>
            <p:spPr>
              <a:xfrm>
                <a:off x="1246156" y="4982720"/>
                <a:ext cx="107880" cy="797751"/>
              </a:xfrm>
              <a:prstGeom prst="rect">
                <a:avLst/>
              </a:prstGeom>
              <a:noFill/>
            </p:spPr>
            <p:txBody>
              <a:bodyPr wrap="none" lIns="36000" tIns="36000" rIns="36000" bIns="36000" rtlCol="0" anchor="t" anchorCtr="0">
                <a:spAutoFit/>
              </a:bodyPr>
              <a:lstStyle/>
              <a:p>
                <a:pPr algn="ctr"/>
                <a:r>
                  <a:rPr lang="fr-FR" sz="1400">
                    <a:solidFill>
                      <a:srgbClr val="000000"/>
                    </a:solidFill>
                    <a:latin typeface="+mj-lt"/>
                    <a:cs typeface="Arial" panose="020B0604020202020204" pitchFamily="34" charset="0"/>
                  </a:rPr>
                  <a:t>12</a:t>
                </a:r>
              </a:p>
              <a:p>
                <a:pPr algn="ctr"/>
                <a:endParaRPr lang="fr-FR" sz="1400">
                  <a:solidFill>
                    <a:srgbClr val="000000"/>
                  </a:solidFill>
                  <a:latin typeface="+mj-lt"/>
                  <a:cs typeface="Arial" panose="020B0604020202020204" pitchFamily="34" charset="0"/>
                </a:endParaRPr>
              </a:p>
              <a:p>
                <a:pPr algn="ctr"/>
                <a:r>
                  <a:rPr lang="fr-FR" sz="1400">
                    <a:solidFill>
                      <a:srgbClr val="B60D27"/>
                    </a:solidFill>
                    <a:latin typeface="+mj-lt"/>
                    <a:cs typeface="Arial" panose="020B0604020202020204" pitchFamily="34" charset="0"/>
                  </a:rPr>
                  <a:t>49</a:t>
                </a:r>
              </a:p>
              <a:p>
                <a:pPr algn="ctr"/>
                <a:r>
                  <a:rPr lang="fr-FR" sz="1400">
                    <a:solidFill>
                      <a:schemeClr val="accent2"/>
                    </a:solidFill>
                    <a:latin typeface="+mj-lt"/>
                    <a:cs typeface="Arial" panose="020B0604020202020204" pitchFamily="34" charset="0"/>
                  </a:rPr>
                  <a:t>25</a:t>
                </a:r>
                <a:endParaRPr lang="fr-FR" sz="1400" dirty="0">
                  <a:solidFill>
                    <a:schemeClr val="accent2"/>
                  </a:solidFill>
                  <a:latin typeface="+mj-lt"/>
                  <a:cs typeface="Arial" panose="020B0604020202020204" pitchFamily="34" charset="0"/>
                </a:endParaRPr>
              </a:p>
            </p:txBody>
          </p:sp>
        </p:grpSp>
        <p:grpSp>
          <p:nvGrpSpPr>
            <p:cNvPr id="28" name="Group 27">
              <a:extLst>
                <a:ext uri="{FF2B5EF4-FFF2-40B4-BE49-F238E27FC236}">
                  <a16:creationId xmlns:a16="http://schemas.microsoft.com/office/drawing/2014/main" id="{0742C800-4F12-48CA-829C-EEF312ACF7B6}"/>
                </a:ext>
              </a:extLst>
            </p:cNvPr>
            <p:cNvGrpSpPr/>
            <p:nvPr/>
          </p:nvGrpSpPr>
          <p:grpSpPr>
            <a:xfrm>
              <a:off x="3950845" y="4785010"/>
              <a:ext cx="463203" cy="859769"/>
              <a:chOff x="1058705" y="4920702"/>
              <a:chExt cx="386741" cy="859769"/>
            </a:xfrm>
          </p:grpSpPr>
          <p:sp>
            <p:nvSpPr>
              <p:cNvPr id="40" name="Line 19">
                <a:extLst>
                  <a:ext uri="{FF2B5EF4-FFF2-40B4-BE49-F238E27FC236}">
                    <a16:creationId xmlns:a16="http://schemas.microsoft.com/office/drawing/2014/main" id="{FD4B342B-5C67-4DC8-8F75-48FD16D5F3F3}"/>
                  </a:ext>
                </a:extLst>
              </p:cNvPr>
              <p:cNvSpPr>
                <a:spLocks noChangeShapeType="1"/>
              </p:cNvSpPr>
              <p:nvPr/>
            </p:nvSpPr>
            <p:spPr bwMode="auto">
              <a:xfrm>
                <a:off x="1391505" y="49207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000000"/>
                  </a:solidFill>
                  <a:latin typeface="+mj-lt"/>
                </a:endParaRPr>
              </a:p>
            </p:txBody>
          </p:sp>
          <p:sp>
            <p:nvSpPr>
              <p:cNvPr id="41" name="Line 21">
                <a:extLst>
                  <a:ext uri="{FF2B5EF4-FFF2-40B4-BE49-F238E27FC236}">
                    <a16:creationId xmlns:a16="http://schemas.microsoft.com/office/drawing/2014/main" id="{A10D594C-A40C-482E-848F-F4315EB327CE}"/>
                  </a:ext>
                </a:extLst>
              </p:cNvPr>
              <p:cNvSpPr>
                <a:spLocks noChangeShapeType="1"/>
              </p:cNvSpPr>
              <p:nvPr/>
            </p:nvSpPr>
            <p:spPr bwMode="auto">
              <a:xfrm>
                <a:off x="1105415" y="49207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000000"/>
                  </a:solidFill>
                  <a:latin typeface="+mj-lt"/>
                  <a:cs typeface="Arial" panose="020B0604020202020204" pitchFamily="34" charset="0"/>
                </a:endParaRPr>
              </a:p>
            </p:txBody>
          </p:sp>
          <p:sp>
            <p:nvSpPr>
              <p:cNvPr id="42" name="TextBox 41">
                <a:extLst>
                  <a:ext uri="{FF2B5EF4-FFF2-40B4-BE49-F238E27FC236}">
                    <a16:creationId xmlns:a16="http://schemas.microsoft.com/office/drawing/2014/main" id="{AEE0322F-2D86-45F3-80A0-CC21322DB02C}"/>
                  </a:ext>
                </a:extLst>
              </p:cNvPr>
              <p:cNvSpPr txBox="1"/>
              <p:nvPr/>
            </p:nvSpPr>
            <p:spPr>
              <a:xfrm>
                <a:off x="1058705" y="4982720"/>
                <a:ext cx="107882" cy="797751"/>
              </a:xfrm>
              <a:prstGeom prst="rect">
                <a:avLst/>
              </a:prstGeom>
              <a:noFill/>
            </p:spPr>
            <p:txBody>
              <a:bodyPr wrap="none" lIns="36000" tIns="36000" rIns="36000" bIns="36000" rtlCol="0" anchor="t" anchorCtr="0">
                <a:spAutoFit/>
              </a:bodyPr>
              <a:lstStyle/>
              <a:p>
                <a:pPr algn="ctr"/>
                <a:r>
                  <a:rPr lang="fr-FR" sz="1400">
                    <a:solidFill>
                      <a:srgbClr val="000000"/>
                    </a:solidFill>
                    <a:latin typeface="+mj-lt"/>
                    <a:cs typeface="Arial" panose="020B0604020202020204" pitchFamily="34" charset="0"/>
                  </a:rPr>
                  <a:t>24</a:t>
                </a:r>
              </a:p>
              <a:p>
                <a:pPr algn="ctr"/>
                <a:endParaRPr lang="fr-FR" sz="1400">
                  <a:solidFill>
                    <a:srgbClr val="000000"/>
                  </a:solidFill>
                  <a:latin typeface="+mj-lt"/>
                  <a:cs typeface="Arial" panose="020B0604020202020204" pitchFamily="34" charset="0"/>
                </a:endParaRPr>
              </a:p>
              <a:p>
                <a:pPr algn="ctr"/>
                <a:r>
                  <a:rPr lang="fr-FR" sz="1400">
                    <a:solidFill>
                      <a:srgbClr val="B60D27"/>
                    </a:solidFill>
                    <a:latin typeface="+mj-lt"/>
                    <a:cs typeface="Arial" panose="020B0604020202020204" pitchFamily="34" charset="0"/>
                  </a:rPr>
                  <a:t>35</a:t>
                </a:r>
              </a:p>
              <a:p>
                <a:pPr algn="ctr"/>
                <a:r>
                  <a:rPr lang="fr-FR" sz="1400">
                    <a:solidFill>
                      <a:schemeClr val="accent2"/>
                    </a:solidFill>
                    <a:latin typeface="+mj-lt"/>
                    <a:cs typeface="Arial" panose="020B0604020202020204" pitchFamily="34" charset="0"/>
                  </a:rPr>
                  <a:t>20</a:t>
                </a:r>
                <a:endParaRPr lang="fr-FR" sz="1400" dirty="0">
                  <a:solidFill>
                    <a:schemeClr val="accent2"/>
                  </a:solidFill>
                  <a:latin typeface="+mj-lt"/>
                  <a:cs typeface="Arial" panose="020B0604020202020204" pitchFamily="34" charset="0"/>
                </a:endParaRPr>
              </a:p>
            </p:txBody>
          </p:sp>
          <p:sp>
            <p:nvSpPr>
              <p:cNvPr id="43" name="TextBox 42">
                <a:extLst>
                  <a:ext uri="{FF2B5EF4-FFF2-40B4-BE49-F238E27FC236}">
                    <a16:creationId xmlns:a16="http://schemas.microsoft.com/office/drawing/2014/main" id="{A53B03EC-3799-4B8C-8CB9-DD5A5002BFA3}"/>
                  </a:ext>
                </a:extLst>
              </p:cNvPr>
              <p:cNvSpPr txBox="1"/>
              <p:nvPr/>
            </p:nvSpPr>
            <p:spPr>
              <a:xfrm>
                <a:off x="1337564" y="4982720"/>
                <a:ext cx="107882" cy="797751"/>
              </a:xfrm>
              <a:prstGeom prst="rect">
                <a:avLst/>
              </a:prstGeom>
              <a:noFill/>
            </p:spPr>
            <p:txBody>
              <a:bodyPr wrap="none" lIns="36000" tIns="36000" rIns="36000" bIns="36000" rtlCol="0" anchor="t" anchorCtr="0">
                <a:spAutoFit/>
              </a:bodyPr>
              <a:lstStyle/>
              <a:p>
                <a:pPr algn="ctr"/>
                <a:r>
                  <a:rPr lang="fr-FR" sz="1400">
                    <a:solidFill>
                      <a:srgbClr val="000000"/>
                    </a:solidFill>
                    <a:latin typeface="+mj-lt"/>
                    <a:cs typeface="Arial" panose="020B0604020202020204" pitchFamily="34" charset="0"/>
                  </a:rPr>
                  <a:t>36</a:t>
                </a:r>
              </a:p>
              <a:p>
                <a:pPr algn="ctr"/>
                <a:endParaRPr lang="fr-FR" sz="1400">
                  <a:solidFill>
                    <a:srgbClr val="000000"/>
                  </a:solidFill>
                  <a:latin typeface="+mj-lt"/>
                  <a:cs typeface="Arial" panose="020B0604020202020204" pitchFamily="34" charset="0"/>
                </a:endParaRPr>
              </a:p>
              <a:p>
                <a:pPr algn="ctr"/>
                <a:r>
                  <a:rPr lang="fr-FR" sz="1400">
                    <a:solidFill>
                      <a:srgbClr val="B60D27"/>
                    </a:solidFill>
                    <a:latin typeface="+mj-lt"/>
                    <a:cs typeface="Arial" panose="020B0604020202020204" pitchFamily="34" charset="0"/>
                  </a:rPr>
                  <a:t>22</a:t>
                </a:r>
              </a:p>
              <a:p>
                <a:pPr algn="ctr"/>
                <a:r>
                  <a:rPr lang="fr-FR" sz="1400">
                    <a:solidFill>
                      <a:schemeClr val="accent2"/>
                    </a:solidFill>
                    <a:latin typeface="+mj-lt"/>
                    <a:cs typeface="Arial" panose="020B0604020202020204" pitchFamily="34" charset="0"/>
                  </a:rPr>
                  <a:t>12</a:t>
                </a:r>
                <a:endParaRPr lang="fr-FR" sz="1400" dirty="0">
                  <a:solidFill>
                    <a:schemeClr val="accent2"/>
                  </a:solidFill>
                  <a:latin typeface="+mj-lt"/>
                  <a:cs typeface="Arial" panose="020B0604020202020204" pitchFamily="34" charset="0"/>
                </a:endParaRPr>
              </a:p>
            </p:txBody>
          </p:sp>
        </p:grpSp>
        <p:grpSp>
          <p:nvGrpSpPr>
            <p:cNvPr id="29" name="Group 28">
              <a:extLst>
                <a:ext uri="{FF2B5EF4-FFF2-40B4-BE49-F238E27FC236}">
                  <a16:creationId xmlns:a16="http://schemas.microsoft.com/office/drawing/2014/main" id="{7C5CE67E-0E32-48BE-8D53-5D0993615FE7}"/>
                </a:ext>
              </a:extLst>
            </p:cNvPr>
            <p:cNvGrpSpPr/>
            <p:nvPr/>
          </p:nvGrpSpPr>
          <p:grpSpPr>
            <a:xfrm>
              <a:off x="4634502" y="4785010"/>
              <a:ext cx="129211" cy="859769"/>
              <a:chOff x="1153263" y="4920702"/>
              <a:chExt cx="107883" cy="859769"/>
            </a:xfrm>
          </p:grpSpPr>
          <p:sp>
            <p:nvSpPr>
              <p:cNvPr id="38" name="Line 21">
                <a:extLst>
                  <a:ext uri="{FF2B5EF4-FFF2-40B4-BE49-F238E27FC236}">
                    <a16:creationId xmlns:a16="http://schemas.microsoft.com/office/drawing/2014/main" id="{0615AEAD-EF3B-4691-8B72-BAFA54DCBE69}"/>
                  </a:ext>
                </a:extLst>
              </p:cNvPr>
              <p:cNvSpPr>
                <a:spLocks noChangeShapeType="1"/>
              </p:cNvSpPr>
              <p:nvPr/>
            </p:nvSpPr>
            <p:spPr bwMode="auto">
              <a:xfrm>
                <a:off x="1199975" y="49207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000000"/>
                  </a:solidFill>
                  <a:latin typeface="+mj-lt"/>
                  <a:cs typeface="Arial" panose="020B0604020202020204" pitchFamily="34" charset="0"/>
                </a:endParaRPr>
              </a:p>
            </p:txBody>
          </p:sp>
          <p:sp>
            <p:nvSpPr>
              <p:cNvPr id="39" name="TextBox 38">
                <a:extLst>
                  <a:ext uri="{FF2B5EF4-FFF2-40B4-BE49-F238E27FC236}">
                    <a16:creationId xmlns:a16="http://schemas.microsoft.com/office/drawing/2014/main" id="{C1F89619-5D63-4CAD-966B-A8827599E1FC}"/>
                  </a:ext>
                </a:extLst>
              </p:cNvPr>
              <p:cNvSpPr txBox="1"/>
              <p:nvPr/>
            </p:nvSpPr>
            <p:spPr>
              <a:xfrm>
                <a:off x="1153263" y="4982720"/>
                <a:ext cx="107883" cy="797751"/>
              </a:xfrm>
              <a:prstGeom prst="rect">
                <a:avLst/>
              </a:prstGeom>
              <a:noFill/>
            </p:spPr>
            <p:txBody>
              <a:bodyPr wrap="none" lIns="36000" tIns="36000" rIns="36000" bIns="36000" rtlCol="0" anchor="t" anchorCtr="0">
                <a:spAutoFit/>
              </a:bodyPr>
              <a:lstStyle/>
              <a:p>
                <a:pPr algn="ctr"/>
                <a:r>
                  <a:rPr lang="fr-FR" sz="1400">
                    <a:solidFill>
                      <a:srgbClr val="000000"/>
                    </a:solidFill>
                    <a:latin typeface="+mj-lt"/>
                    <a:cs typeface="Arial" panose="020B0604020202020204" pitchFamily="34" charset="0"/>
                  </a:rPr>
                  <a:t>48</a:t>
                </a:r>
              </a:p>
              <a:p>
                <a:pPr algn="ctr"/>
                <a:endParaRPr lang="fr-FR" sz="1400">
                  <a:solidFill>
                    <a:srgbClr val="000000"/>
                  </a:solidFill>
                  <a:latin typeface="+mj-lt"/>
                  <a:cs typeface="Arial" panose="020B0604020202020204" pitchFamily="34" charset="0"/>
                </a:endParaRPr>
              </a:p>
              <a:p>
                <a:pPr algn="ctr"/>
                <a:r>
                  <a:rPr lang="fr-FR" sz="1400">
                    <a:solidFill>
                      <a:srgbClr val="B60D27"/>
                    </a:solidFill>
                    <a:latin typeface="+mj-lt"/>
                    <a:cs typeface="Arial" panose="020B0604020202020204" pitchFamily="34" charset="0"/>
                  </a:rPr>
                  <a:t>9</a:t>
                </a:r>
              </a:p>
              <a:p>
                <a:pPr algn="ctr"/>
                <a:r>
                  <a:rPr lang="fr-FR" sz="1400">
                    <a:solidFill>
                      <a:schemeClr val="accent2"/>
                    </a:solidFill>
                    <a:latin typeface="+mj-lt"/>
                    <a:cs typeface="Arial" panose="020B0604020202020204" pitchFamily="34" charset="0"/>
                  </a:rPr>
                  <a:t>3</a:t>
                </a:r>
                <a:endParaRPr lang="fr-FR" sz="1400" dirty="0">
                  <a:solidFill>
                    <a:schemeClr val="accent2"/>
                  </a:solidFill>
                  <a:latin typeface="+mj-lt"/>
                  <a:cs typeface="Arial" panose="020B0604020202020204" pitchFamily="34" charset="0"/>
                </a:endParaRPr>
              </a:p>
            </p:txBody>
          </p:sp>
        </p:grpSp>
        <p:grpSp>
          <p:nvGrpSpPr>
            <p:cNvPr id="30" name="Group 29">
              <a:extLst>
                <a:ext uri="{FF2B5EF4-FFF2-40B4-BE49-F238E27FC236}">
                  <a16:creationId xmlns:a16="http://schemas.microsoft.com/office/drawing/2014/main" id="{87C472B6-7FBC-473E-A706-22BC72B0E887}"/>
                </a:ext>
              </a:extLst>
            </p:cNvPr>
            <p:cNvGrpSpPr/>
            <p:nvPr/>
          </p:nvGrpSpPr>
          <p:grpSpPr>
            <a:xfrm>
              <a:off x="4967059" y="4785010"/>
              <a:ext cx="466983" cy="859769"/>
              <a:chOff x="954689" y="4920702"/>
              <a:chExt cx="389893" cy="859769"/>
            </a:xfrm>
          </p:grpSpPr>
          <p:sp>
            <p:nvSpPr>
              <p:cNvPr id="34" name="Line 19">
                <a:extLst>
                  <a:ext uri="{FF2B5EF4-FFF2-40B4-BE49-F238E27FC236}">
                    <a16:creationId xmlns:a16="http://schemas.microsoft.com/office/drawing/2014/main" id="{958AD208-0881-4B7E-8AF3-33134E954B75}"/>
                  </a:ext>
                </a:extLst>
              </p:cNvPr>
              <p:cNvSpPr>
                <a:spLocks noChangeShapeType="1"/>
              </p:cNvSpPr>
              <p:nvPr/>
            </p:nvSpPr>
            <p:spPr bwMode="auto">
              <a:xfrm>
                <a:off x="1290641" y="49207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000000"/>
                  </a:solidFill>
                  <a:latin typeface="+mj-lt"/>
                </a:endParaRPr>
              </a:p>
            </p:txBody>
          </p:sp>
          <p:sp>
            <p:nvSpPr>
              <p:cNvPr id="35" name="Line 21">
                <a:extLst>
                  <a:ext uri="{FF2B5EF4-FFF2-40B4-BE49-F238E27FC236}">
                    <a16:creationId xmlns:a16="http://schemas.microsoft.com/office/drawing/2014/main" id="{7624D4C4-8CA9-4275-9E3A-43E72BEE6F86}"/>
                  </a:ext>
                </a:extLst>
              </p:cNvPr>
              <p:cNvSpPr>
                <a:spLocks noChangeShapeType="1"/>
              </p:cNvSpPr>
              <p:nvPr/>
            </p:nvSpPr>
            <p:spPr bwMode="auto">
              <a:xfrm>
                <a:off x="1001399" y="4920702"/>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000000"/>
                  </a:solidFill>
                  <a:latin typeface="+mj-lt"/>
                  <a:cs typeface="Arial" panose="020B0604020202020204" pitchFamily="34" charset="0"/>
                </a:endParaRPr>
              </a:p>
            </p:txBody>
          </p:sp>
          <p:sp>
            <p:nvSpPr>
              <p:cNvPr id="36" name="TextBox 35">
                <a:extLst>
                  <a:ext uri="{FF2B5EF4-FFF2-40B4-BE49-F238E27FC236}">
                    <a16:creationId xmlns:a16="http://schemas.microsoft.com/office/drawing/2014/main" id="{841D0EFC-F37C-485C-9850-6275460B83AC}"/>
                  </a:ext>
                </a:extLst>
              </p:cNvPr>
              <p:cNvSpPr txBox="1"/>
              <p:nvPr/>
            </p:nvSpPr>
            <p:spPr>
              <a:xfrm>
                <a:off x="954689" y="4982720"/>
                <a:ext cx="107881" cy="797751"/>
              </a:xfrm>
              <a:prstGeom prst="rect">
                <a:avLst/>
              </a:prstGeom>
              <a:noFill/>
            </p:spPr>
            <p:txBody>
              <a:bodyPr wrap="none" lIns="36000" tIns="36000" rIns="36000" bIns="36000" rtlCol="0" anchor="t" anchorCtr="0">
                <a:spAutoFit/>
              </a:bodyPr>
              <a:lstStyle/>
              <a:p>
                <a:pPr algn="ctr"/>
                <a:r>
                  <a:rPr lang="fr-FR" sz="1400">
                    <a:solidFill>
                      <a:srgbClr val="000000"/>
                    </a:solidFill>
                    <a:latin typeface="+mj-lt"/>
                    <a:cs typeface="Arial" panose="020B0604020202020204" pitchFamily="34" charset="0"/>
                  </a:rPr>
                  <a:t>60</a:t>
                </a:r>
              </a:p>
              <a:p>
                <a:pPr algn="ctr"/>
                <a:endParaRPr lang="fr-FR" sz="1400">
                  <a:solidFill>
                    <a:srgbClr val="000000"/>
                  </a:solidFill>
                  <a:latin typeface="+mj-lt"/>
                  <a:cs typeface="Arial" panose="020B0604020202020204" pitchFamily="34" charset="0"/>
                </a:endParaRPr>
              </a:p>
              <a:p>
                <a:pPr algn="ctr"/>
                <a:r>
                  <a:rPr lang="fr-FR" sz="1400">
                    <a:solidFill>
                      <a:srgbClr val="B60D27"/>
                    </a:solidFill>
                    <a:latin typeface="+mj-lt"/>
                    <a:cs typeface="Arial" panose="020B0604020202020204" pitchFamily="34" charset="0"/>
                  </a:rPr>
                  <a:t>1</a:t>
                </a:r>
              </a:p>
              <a:p>
                <a:pPr algn="ctr"/>
                <a:r>
                  <a:rPr lang="fr-FR" sz="1400">
                    <a:solidFill>
                      <a:schemeClr val="accent2"/>
                    </a:solidFill>
                    <a:latin typeface="+mj-lt"/>
                    <a:cs typeface="Arial" panose="020B0604020202020204" pitchFamily="34" charset="0"/>
                  </a:rPr>
                  <a:t>1</a:t>
                </a:r>
                <a:endParaRPr lang="fr-FR" sz="1400" dirty="0">
                  <a:solidFill>
                    <a:schemeClr val="accent2"/>
                  </a:solidFill>
                  <a:latin typeface="+mj-lt"/>
                  <a:cs typeface="Arial" panose="020B0604020202020204" pitchFamily="34" charset="0"/>
                </a:endParaRPr>
              </a:p>
            </p:txBody>
          </p:sp>
          <p:sp>
            <p:nvSpPr>
              <p:cNvPr id="37" name="TextBox 36">
                <a:extLst>
                  <a:ext uri="{FF2B5EF4-FFF2-40B4-BE49-F238E27FC236}">
                    <a16:creationId xmlns:a16="http://schemas.microsoft.com/office/drawing/2014/main" id="{609D2B33-BD47-4FFB-89B7-5D2EBB92D9A9}"/>
                  </a:ext>
                </a:extLst>
              </p:cNvPr>
              <p:cNvSpPr txBox="1"/>
              <p:nvPr/>
            </p:nvSpPr>
            <p:spPr>
              <a:xfrm>
                <a:off x="1236701" y="4982720"/>
                <a:ext cx="107881" cy="797751"/>
              </a:xfrm>
              <a:prstGeom prst="rect">
                <a:avLst/>
              </a:prstGeom>
              <a:noFill/>
            </p:spPr>
            <p:txBody>
              <a:bodyPr wrap="none" lIns="36000" tIns="36000" rIns="36000" bIns="36000" rtlCol="0" anchor="t" anchorCtr="0">
                <a:spAutoFit/>
              </a:bodyPr>
              <a:lstStyle/>
              <a:p>
                <a:pPr algn="ctr"/>
                <a:r>
                  <a:rPr lang="fr-FR" sz="1400">
                    <a:solidFill>
                      <a:srgbClr val="000000"/>
                    </a:solidFill>
                    <a:latin typeface="+mj-lt"/>
                    <a:cs typeface="Arial" panose="020B0604020202020204" pitchFamily="34" charset="0"/>
                  </a:rPr>
                  <a:t>72</a:t>
                </a:r>
              </a:p>
              <a:p>
                <a:pPr algn="ctr"/>
                <a:endParaRPr lang="fr-FR" sz="1400">
                  <a:solidFill>
                    <a:srgbClr val="000000"/>
                  </a:solidFill>
                  <a:latin typeface="+mj-lt"/>
                  <a:cs typeface="Arial" panose="020B0604020202020204" pitchFamily="34" charset="0"/>
                </a:endParaRPr>
              </a:p>
              <a:p>
                <a:pPr algn="ctr"/>
                <a:r>
                  <a:rPr lang="fr-FR" sz="1400">
                    <a:solidFill>
                      <a:srgbClr val="B60D27"/>
                    </a:solidFill>
                    <a:latin typeface="+mj-lt"/>
                    <a:cs typeface="Arial" panose="020B0604020202020204" pitchFamily="34" charset="0"/>
                  </a:rPr>
                  <a:t>1</a:t>
                </a:r>
              </a:p>
              <a:p>
                <a:pPr algn="ctr"/>
                <a:r>
                  <a:rPr lang="fr-FR" sz="1400">
                    <a:solidFill>
                      <a:schemeClr val="accent2"/>
                    </a:solidFill>
                    <a:latin typeface="+mj-lt"/>
                    <a:cs typeface="Arial" panose="020B0604020202020204" pitchFamily="34" charset="0"/>
                  </a:rPr>
                  <a:t>1</a:t>
                </a:r>
                <a:endParaRPr lang="fr-FR" sz="1400" dirty="0">
                  <a:solidFill>
                    <a:schemeClr val="accent2"/>
                  </a:solidFill>
                  <a:latin typeface="+mj-lt"/>
                  <a:cs typeface="Arial" panose="020B0604020202020204" pitchFamily="34" charset="0"/>
                </a:endParaRPr>
              </a:p>
            </p:txBody>
          </p:sp>
        </p:grpSp>
        <p:sp>
          <p:nvSpPr>
            <p:cNvPr id="31" name="Line 21">
              <a:extLst>
                <a:ext uri="{FF2B5EF4-FFF2-40B4-BE49-F238E27FC236}">
                  <a16:creationId xmlns:a16="http://schemas.microsoft.com/office/drawing/2014/main" id="{B504C76F-7F8F-435B-ABCD-5E807DF8600D}"/>
                </a:ext>
              </a:extLst>
            </p:cNvPr>
            <p:cNvSpPr>
              <a:spLocks noChangeShapeType="1"/>
            </p:cNvSpPr>
            <p:nvPr/>
          </p:nvSpPr>
          <p:spPr bwMode="auto">
            <a:xfrm>
              <a:off x="5706657" y="4785010"/>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000000"/>
                </a:solidFill>
                <a:latin typeface="+mj-lt"/>
                <a:cs typeface="Arial" panose="020B0604020202020204" pitchFamily="34" charset="0"/>
              </a:endParaRPr>
            </a:p>
          </p:txBody>
        </p:sp>
        <p:sp>
          <p:nvSpPr>
            <p:cNvPr id="32" name="TextBox 31">
              <a:extLst>
                <a:ext uri="{FF2B5EF4-FFF2-40B4-BE49-F238E27FC236}">
                  <a16:creationId xmlns:a16="http://schemas.microsoft.com/office/drawing/2014/main" id="{753FA320-D5FB-43FB-AF78-2F654527D98A}"/>
                </a:ext>
              </a:extLst>
            </p:cNvPr>
            <p:cNvSpPr txBox="1"/>
            <p:nvPr/>
          </p:nvSpPr>
          <p:spPr>
            <a:xfrm>
              <a:off x="5650709" y="4847028"/>
              <a:ext cx="129211" cy="797751"/>
            </a:xfrm>
            <a:prstGeom prst="rect">
              <a:avLst/>
            </a:prstGeom>
            <a:noFill/>
          </p:spPr>
          <p:txBody>
            <a:bodyPr wrap="none" lIns="36000" tIns="36000" rIns="36000" bIns="36000" rtlCol="0" anchor="t" anchorCtr="0">
              <a:spAutoFit/>
            </a:bodyPr>
            <a:lstStyle/>
            <a:p>
              <a:pPr algn="ctr"/>
              <a:r>
                <a:rPr lang="fr-FR" sz="1400">
                  <a:solidFill>
                    <a:srgbClr val="000000"/>
                  </a:solidFill>
                  <a:latin typeface="+mj-lt"/>
                  <a:cs typeface="Arial" panose="020B0604020202020204" pitchFamily="34" charset="0"/>
                </a:rPr>
                <a:t>84</a:t>
              </a:r>
            </a:p>
            <a:p>
              <a:pPr algn="ctr"/>
              <a:endParaRPr lang="fr-FR" sz="1400">
                <a:solidFill>
                  <a:srgbClr val="000000"/>
                </a:solidFill>
                <a:latin typeface="+mj-lt"/>
                <a:cs typeface="Arial" panose="020B0604020202020204" pitchFamily="34" charset="0"/>
              </a:endParaRPr>
            </a:p>
            <a:p>
              <a:pPr algn="ctr"/>
              <a:r>
                <a:rPr lang="fr-FR" sz="1400">
                  <a:solidFill>
                    <a:srgbClr val="B60D27"/>
                  </a:solidFill>
                  <a:latin typeface="+mj-lt"/>
                  <a:cs typeface="Arial" panose="020B0604020202020204" pitchFamily="34" charset="0"/>
                </a:rPr>
                <a:t>1</a:t>
              </a:r>
            </a:p>
            <a:p>
              <a:pPr algn="ctr"/>
              <a:r>
                <a:rPr lang="fr-FR" sz="1400">
                  <a:solidFill>
                    <a:schemeClr val="accent2"/>
                  </a:solidFill>
                  <a:latin typeface="+mj-lt"/>
                  <a:cs typeface="Arial" panose="020B0604020202020204" pitchFamily="34" charset="0"/>
                </a:rPr>
                <a:t>0</a:t>
              </a:r>
              <a:endParaRPr lang="fr-FR" sz="1400" dirty="0">
                <a:solidFill>
                  <a:schemeClr val="accent2"/>
                </a:solidFill>
                <a:latin typeface="+mj-lt"/>
                <a:cs typeface="Arial" panose="020B0604020202020204" pitchFamily="34" charset="0"/>
              </a:endParaRPr>
            </a:p>
          </p:txBody>
        </p:sp>
        <p:sp>
          <p:nvSpPr>
            <p:cNvPr id="33" name="TextBox 32">
              <a:extLst>
                <a:ext uri="{FF2B5EF4-FFF2-40B4-BE49-F238E27FC236}">
                  <a16:creationId xmlns:a16="http://schemas.microsoft.com/office/drawing/2014/main" id="{8F8F31C8-E199-423E-AB8F-55E034F8E1D2}"/>
                </a:ext>
              </a:extLst>
            </p:cNvPr>
            <p:cNvSpPr txBox="1"/>
            <p:nvPr/>
          </p:nvSpPr>
          <p:spPr>
            <a:xfrm>
              <a:off x="2433857" y="5012772"/>
              <a:ext cx="812677" cy="630587"/>
            </a:xfrm>
            <a:prstGeom prst="rect">
              <a:avLst/>
            </a:prstGeom>
            <a:noFill/>
          </p:spPr>
          <p:txBody>
            <a:bodyPr wrap="none" rtlCol="0">
              <a:spAutoFit/>
            </a:bodyPr>
            <a:lstStyle/>
            <a:p>
              <a:pPr algn="r" fontAlgn="base">
                <a:spcBef>
                  <a:spcPct val="0"/>
                </a:spcBef>
                <a:spcAft>
                  <a:spcPct val="0"/>
                </a:spcAft>
              </a:pPr>
              <a:r>
                <a:rPr lang="fr-FR" sz="1400">
                  <a:solidFill>
                    <a:srgbClr val="000000"/>
                  </a:solidFill>
                  <a:latin typeface="+mj-lt"/>
                  <a:cs typeface="Arial" panose="020B0604020202020204" pitchFamily="34" charset="0"/>
                </a:rPr>
                <a:t>N</a:t>
              </a:r>
            </a:p>
            <a:p>
              <a:pPr algn="r" fontAlgn="base">
                <a:spcBef>
                  <a:spcPct val="0"/>
                </a:spcBef>
                <a:spcAft>
                  <a:spcPct val="0"/>
                </a:spcAft>
              </a:pPr>
              <a:r>
                <a:rPr lang="fr-FR" sz="1400">
                  <a:solidFill>
                    <a:srgbClr val="B60D27"/>
                  </a:solidFill>
                  <a:latin typeface="+mj-lt"/>
                  <a:cs typeface="Arial" panose="020B0604020202020204" pitchFamily="34" charset="0"/>
                </a:rPr>
                <a:t>CT + panitumumab</a:t>
              </a:r>
            </a:p>
            <a:p>
              <a:pPr algn="r" fontAlgn="base">
                <a:spcBef>
                  <a:spcPct val="0"/>
                </a:spcBef>
                <a:spcAft>
                  <a:spcPct val="0"/>
                </a:spcAft>
              </a:pPr>
              <a:r>
                <a:rPr lang="fr-FR" sz="1400">
                  <a:solidFill>
                    <a:schemeClr val="accent2"/>
                  </a:solidFill>
                  <a:latin typeface="+mj-lt"/>
                  <a:cs typeface="Arial" panose="020B0604020202020204" pitchFamily="34" charset="0"/>
                </a:rPr>
                <a:t>CT</a:t>
              </a:r>
              <a:endParaRPr lang="fr-FR" sz="1400" dirty="0">
                <a:solidFill>
                  <a:schemeClr val="accent2"/>
                </a:solidFill>
                <a:latin typeface="+mj-lt"/>
                <a:cs typeface="Arial" panose="020B0604020202020204" pitchFamily="34" charset="0"/>
              </a:endParaRPr>
            </a:p>
          </p:txBody>
        </p:sp>
      </p:grpSp>
      <p:sp>
        <p:nvSpPr>
          <p:cNvPr id="48" name="TextBox 47">
            <a:extLst>
              <a:ext uri="{FF2B5EF4-FFF2-40B4-BE49-F238E27FC236}">
                <a16:creationId xmlns:a16="http://schemas.microsoft.com/office/drawing/2014/main" id="{3469C65C-E6F3-40C3-B26B-211821ECD72A}"/>
              </a:ext>
            </a:extLst>
          </p:cNvPr>
          <p:cNvSpPr txBox="1"/>
          <p:nvPr/>
        </p:nvSpPr>
        <p:spPr>
          <a:xfrm>
            <a:off x="5198699" y="2080065"/>
            <a:ext cx="2616422" cy="954107"/>
          </a:xfrm>
          <a:prstGeom prst="rect">
            <a:avLst/>
          </a:prstGeom>
          <a:noFill/>
        </p:spPr>
        <p:txBody>
          <a:bodyPr wrap="none" rtlCol="0">
            <a:spAutoFit/>
          </a:bodyPr>
          <a:lstStyle/>
          <a:p>
            <a:r>
              <a:rPr lang="fr-FR" sz="1400">
                <a:solidFill>
                  <a:srgbClr val="B60D27"/>
                </a:solidFill>
                <a:latin typeface="+mj-lt"/>
              </a:rPr>
              <a:t>mFOLFOXIRI + panitumumab</a:t>
            </a:r>
            <a:br>
              <a:rPr lang="fr-FR" sz="1400">
                <a:solidFill>
                  <a:srgbClr val="B60D27"/>
                </a:solidFill>
                <a:latin typeface="+mj-lt"/>
              </a:rPr>
            </a:br>
            <a:r>
              <a:rPr lang="fr-FR" sz="1400">
                <a:solidFill>
                  <a:srgbClr val="B60D27"/>
                </a:solidFill>
                <a:latin typeface="+mj-lt"/>
              </a:rPr>
              <a:t>35,7 mois (IC95% 27,6 - 43,8)</a:t>
            </a:r>
          </a:p>
          <a:p>
            <a:r>
              <a:rPr lang="fr-FR" sz="1400">
                <a:solidFill>
                  <a:schemeClr val="accent2"/>
                </a:solidFill>
                <a:latin typeface="+mj-lt"/>
              </a:rPr>
              <a:t>FOLFOXIRI </a:t>
            </a:r>
            <a:br>
              <a:rPr lang="fr-FR" sz="1400">
                <a:solidFill>
                  <a:schemeClr val="accent2"/>
                </a:solidFill>
                <a:latin typeface="+mj-lt"/>
              </a:rPr>
            </a:br>
            <a:r>
              <a:rPr lang="fr-FR" sz="1400">
                <a:solidFill>
                  <a:schemeClr val="accent2"/>
                </a:solidFill>
                <a:latin typeface="+mj-lt"/>
              </a:rPr>
              <a:t>29,8 mois (IC95% 19,8 - 39,9)</a:t>
            </a:r>
            <a:endParaRPr lang="fr-FR" sz="1400" dirty="0">
              <a:solidFill>
                <a:schemeClr val="accent2"/>
              </a:solidFill>
              <a:latin typeface="+mj-lt"/>
            </a:endParaRPr>
          </a:p>
        </p:txBody>
      </p:sp>
      <p:sp>
        <p:nvSpPr>
          <p:cNvPr id="49" name="TextBox 48">
            <a:extLst>
              <a:ext uri="{FF2B5EF4-FFF2-40B4-BE49-F238E27FC236}">
                <a16:creationId xmlns:a16="http://schemas.microsoft.com/office/drawing/2014/main" id="{A1B59198-D87F-4A54-9940-B77CCB8BB7FF}"/>
              </a:ext>
            </a:extLst>
          </p:cNvPr>
          <p:cNvSpPr txBox="1"/>
          <p:nvPr/>
        </p:nvSpPr>
        <p:spPr>
          <a:xfrm>
            <a:off x="2649710" y="4726240"/>
            <a:ext cx="2616422" cy="523220"/>
          </a:xfrm>
          <a:prstGeom prst="rect">
            <a:avLst/>
          </a:prstGeom>
          <a:noFill/>
        </p:spPr>
        <p:txBody>
          <a:bodyPr wrap="none" rtlCol="0">
            <a:spAutoFit/>
          </a:bodyPr>
          <a:lstStyle/>
          <a:p>
            <a:r>
              <a:rPr lang="fr-FR" sz="1400">
                <a:solidFill>
                  <a:srgbClr val="B60D27"/>
                </a:solidFill>
                <a:latin typeface="+mj-lt"/>
              </a:rPr>
              <a:t>mFOLFOXIRI + panitumumab </a:t>
            </a:r>
            <a:br>
              <a:rPr lang="fr-FR" sz="1400">
                <a:solidFill>
                  <a:srgbClr val="B60D27"/>
                </a:solidFill>
                <a:latin typeface="+mj-lt"/>
              </a:rPr>
            </a:br>
            <a:r>
              <a:rPr lang="fr-FR" sz="1400">
                <a:solidFill>
                  <a:schemeClr val="accent2"/>
                </a:solidFill>
                <a:latin typeface="+mj-lt"/>
              </a:rPr>
              <a:t>FOLFOXIRI</a:t>
            </a:r>
            <a:endParaRPr lang="fr-FR" sz="1400" dirty="0">
              <a:solidFill>
                <a:schemeClr val="accent2"/>
              </a:solidFill>
              <a:latin typeface="+mj-lt"/>
            </a:endParaRPr>
          </a:p>
        </p:txBody>
      </p:sp>
      <p:grpSp>
        <p:nvGrpSpPr>
          <p:cNvPr id="50" name="Group 49">
            <a:extLst>
              <a:ext uri="{FF2B5EF4-FFF2-40B4-BE49-F238E27FC236}">
                <a16:creationId xmlns:a16="http://schemas.microsoft.com/office/drawing/2014/main" id="{C5EBB94D-619D-47A3-9524-D80B42EC1872}"/>
              </a:ext>
            </a:extLst>
          </p:cNvPr>
          <p:cNvGrpSpPr/>
          <p:nvPr/>
        </p:nvGrpSpPr>
        <p:grpSpPr>
          <a:xfrm>
            <a:off x="2331330" y="5019443"/>
            <a:ext cx="341745" cy="126558"/>
            <a:chOff x="1501572" y="4608344"/>
            <a:chExt cx="341745" cy="126558"/>
          </a:xfrm>
        </p:grpSpPr>
        <p:cxnSp>
          <p:nvCxnSpPr>
            <p:cNvPr id="51" name="Straight Connector 50">
              <a:extLst>
                <a:ext uri="{FF2B5EF4-FFF2-40B4-BE49-F238E27FC236}">
                  <a16:creationId xmlns:a16="http://schemas.microsoft.com/office/drawing/2014/main" id="{12EF33FF-7677-491D-B035-283135D1CEF6}"/>
                </a:ext>
              </a:extLst>
            </p:cNvPr>
            <p:cNvCxnSpPr/>
            <p:nvPr/>
          </p:nvCxnSpPr>
          <p:spPr>
            <a:xfrm>
              <a:off x="1501572" y="4671623"/>
              <a:ext cx="341745" cy="0"/>
            </a:xfrm>
            <a:prstGeom prst="line">
              <a:avLst/>
            </a:prstGeom>
            <a:noFill/>
            <a:ln w="25400" cap="flat">
              <a:solidFill>
                <a:schemeClr val="accent2"/>
              </a:solidFill>
              <a:prstDash val="solid"/>
              <a:miter/>
            </a:ln>
          </p:spPr>
        </p:cxnSp>
        <p:cxnSp>
          <p:nvCxnSpPr>
            <p:cNvPr id="52" name="Straight Connector 51">
              <a:extLst>
                <a:ext uri="{FF2B5EF4-FFF2-40B4-BE49-F238E27FC236}">
                  <a16:creationId xmlns:a16="http://schemas.microsoft.com/office/drawing/2014/main" id="{8871C0FB-F5BB-40FB-9FD9-AD58B47B5334}"/>
                </a:ext>
              </a:extLst>
            </p:cNvPr>
            <p:cNvCxnSpPr>
              <a:cxnSpLocks/>
            </p:cNvCxnSpPr>
            <p:nvPr/>
          </p:nvCxnSpPr>
          <p:spPr>
            <a:xfrm>
              <a:off x="1672444" y="4608344"/>
              <a:ext cx="0" cy="126558"/>
            </a:xfrm>
            <a:prstGeom prst="line">
              <a:avLst/>
            </a:prstGeom>
            <a:noFill/>
            <a:ln w="25400" cap="flat">
              <a:solidFill>
                <a:schemeClr val="accent2"/>
              </a:solidFill>
              <a:prstDash val="solid"/>
              <a:miter/>
            </a:ln>
          </p:spPr>
        </p:cxnSp>
      </p:grpSp>
      <p:grpSp>
        <p:nvGrpSpPr>
          <p:cNvPr id="53" name="Group 52">
            <a:extLst>
              <a:ext uri="{FF2B5EF4-FFF2-40B4-BE49-F238E27FC236}">
                <a16:creationId xmlns:a16="http://schemas.microsoft.com/office/drawing/2014/main" id="{60EB12E6-D60F-4D6B-B50D-F0798A40D7A0}"/>
              </a:ext>
            </a:extLst>
          </p:cNvPr>
          <p:cNvGrpSpPr/>
          <p:nvPr/>
        </p:nvGrpSpPr>
        <p:grpSpPr>
          <a:xfrm>
            <a:off x="2331330" y="4830854"/>
            <a:ext cx="341745" cy="126558"/>
            <a:chOff x="1506187" y="4419755"/>
            <a:chExt cx="341745" cy="126558"/>
          </a:xfrm>
        </p:grpSpPr>
        <p:cxnSp>
          <p:nvCxnSpPr>
            <p:cNvPr id="54" name="Straight Connector 53">
              <a:extLst>
                <a:ext uri="{FF2B5EF4-FFF2-40B4-BE49-F238E27FC236}">
                  <a16:creationId xmlns:a16="http://schemas.microsoft.com/office/drawing/2014/main" id="{A71300E3-F472-4203-924C-F5571974284A}"/>
                </a:ext>
              </a:extLst>
            </p:cNvPr>
            <p:cNvCxnSpPr/>
            <p:nvPr/>
          </p:nvCxnSpPr>
          <p:spPr>
            <a:xfrm>
              <a:off x="1506187" y="4483034"/>
              <a:ext cx="341745" cy="0"/>
            </a:xfrm>
            <a:prstGeom prst="line">
              <a:avLst/>
            </a:prstGeom>
            <a:noFill/>
            <a:ln w="25400" cap="flat">
              <a:solidFill>
                <a:srgbClr val="B60D27"/>
              </a:solidFill>
              <a:prstDash val="solid"/>
              <a:miter/>
            </a:ln>
          </p:spPr>
        </p:cxnSp>
        <p:cxnSp>
          <p:nvCxnSpPr>
            <p:cNvPr id="55" name="Straight Connector 54">
              <a:extLst>
                <a:ext uri="{FF2B5EF4-FFF2-40B4-BE49-F238E27FC236}">
                  <a16:creationId xmlns:a16="http://schemas.microsoft.com/office/drawing/2014/main" id="{3D29E9D8-5B4A-4A15-AC9B-14B83C91176B}"/>
                </a:ext>
              </a:extLst>
            </p:cNvPr>
            <p:cNvCxnSpPr>
              <a:cxnSpLocks/>
            </p:cNvCxnSpPr>
            <p:nvPr/>
          </p:nvCxnSpPr>
          <p:spPr>
            <a:xfrm>
              <a:off x="1677059" y="4419755"/>
              <a:ext cx="0" cy="126558"/>
            </a:xfrm>
            <a:prstGeom prst="line">
              <a:avLst/>
            </a:prstGeom>
            <a:noFill/>
            <a:ln w="25400" cap="flat">
              <a:solidFill>
                <a:srgbClr val="B60D27"/>
              </a:solidFill>
              <a:prstDash val="solid"/>
              <a:miter/>
            </a:ln>
          </p:spPr>
        </p:cxnSp>
      </p:grpSp>
      <p:sp>
        <p:nvSpPr>
          <p:cNvPr id="56" name="TextBox 55">
            <a:extLst>
              <a:ext uri="{FF2B5EF4-FFF2-40B4-BE49-F238E27FC236}">
                <a16:creationId xmlns:a16="http://schemas.microsoft.com/office/drawing/2014/main" id="{EC5A9778-A98F-4EE5-A9CC-8C76459657EC}"/>
              </a:ext>
            </a:extLst>
          </p:cNvPr>
          <p:cNvSpPr txBox="1"/>
          <p:nvPr/>
        </p:nvSpPr>
        <p:spPr>
          <a:xfrm>
            <a:off x="4548439" y="3048670"/>
            <a:ext cx="3140090" cy="307777"/>
          </a:xfrm>
          <a:prstGeom prst="rect">
            <a:avLst/>
          </a:prstGeom>
          <a:noFill/>
        </p:spPr>
        <p:txBody>
          <a:bodyPr wrap="none" rtlCol="0">
            <a:spAutoFit/>
          </a:bodyPr>
          <a:lstStyle/>
          <a:p>
            <a:r>
              <a:rPr lang="fr-FR" sz="1400">
                <a:solidFill>
                  <a:srgbClr val="000000"/>
                </a:solidFill>
                <a:latin typeface="+mj-lt"/>
              </a:rPr>
              <a:t>HR 0,67 (IC95% 0,41 - 1,11); p=0,12</a:t>
            </a:r>
            <a:endParaRPr lang="fr-FR" sz="1400" dirty="0">
              <a:solidFill>
                <a:srgbClr val="000000"/>
              </a:solidFill>
              <a:latin typeface="+mj-lt"/>
            </a:endParaRPr>
          </a:p>
        </p:txBody>
      </p:sp>
      <p:sp>
        <p:nvSpPr>
          <p:cNvPr id="57" name="Freeform: Shape 56">
            <a:extLst>
              <a:ext uri="{FF2B5EF4-FFF2-40B4-BE49-F238E27FC236}">
                <a16:creationId xmlns:a16="http://schemas.microsoft.com/office/drawing/2014/main" id="{E66B7D96-833F-42C7-9233-2CC784EEC4DF}"/>
              </a:ext>
            </a:extLst>
          </p:cNvPr>
          <p:cNvSpPr/>
          <p:nvPr/>
        </p:nvSpPr>
        <p:spPr>
          <a:xfrm>
            <a:off x="2309413" y="2195613"/>
            <a:ext cx="4932000" cy="2751150"/>
          </a:xfrm>
          <a:custGeom>
            <a:avLst/>
            <a:gdLst>
              <a:gd name="connsiteX0" fmla="*/ 7809262 w 7810500"/>
              <a:gd name="connsiteY0" fmla="*/ 4407884 h 4410075"/>
              <a:gd name="connsiteX1" fmla="*/ 4986081 w 7810500"/>
              <a:gd name="connsiteY1" fmla="*/ 4407884 h 4410075"/>
              <a:gd name="connsiteX2" fmla="*/ 4986081 w 7810500"/>
              <a:gd name="connsiteY2" fmla="*/ 4158044 h 4410075"/>
              <a:gd name="connsiteX3" fmla="*/ 4432869 w 7810500"/>
              <a:gd name="connsiteY3" fmla="*/ 4158044 h 4410075"/>
              <a:gd name="connsiteX4" fmla="*/ 4432869 w 7810500"/>
              <a:gd name="connsiteY4" fmla="*/ 3983155 h 4410075"/>
              <a:gd name="connsiteX5" fmla="*/ 4322226 w 7810500"/>
              <a:gd name="connsiteY5" fmla="*/ 3983155 h 4410075"/>
              <a:gd name="connsiteX6" fmla="*/ 4322226 w 7810500"/>
              <a:gd name="connsiteY6" fmla="*/ 3797560 h 4410075"/>
              <a:gd name="connsiteX7" fmla="*/ 4261552 w 7810500"/>
              <a:gd name="connsiteY7" fmla="*/ 3797560 h 4410075"/>
              <a:gd name="connsiteX8" fmla="*/ 4261552 w 7810500"/>
              <a:gd name="connsiteY8" fmla="*/ 3636950 h 4410075"/>
              <a:gd name="connsiteX9" fmla="*/ 4172322 w 7810500"/>
              <a:gd name="connsiteY9" fmla="*/ 3636950 h 4410075"/>
              <a:gd name="connsiteX10" fmla="*/ 4172322 w 7810500"/>
              <a:gd name="connsiteY10" fmla="*/ 3083738 h 4410075"/>
              <a:gd name="connsiteX11" fmla="*/ 3786854 w 7810500"/>
              <a:gd name="connsiteY11" fmla="*/ 3083738 h 4410075"/>
              <a:gd name="connsiteX12" fmla="*/ 3786854 w 7810500"/>
              <a:gd name="connsiteY12" fmla="*/ 2923128 h 4410075"/>
              <a:gd name="connsiteX13" fmla="*/ 3597688 w 7810500"/>
              <a:gd name="connsiteY13" fmla="*/ 2923128 h 4410075"/>
              <a:gd name="connsiteX14" fmla="*/ 3597688 w 7810500"/>
              <a:gd name="connsiteY14" fmla="*/ 2751811 h 4410075"/>
              <a:gd name="connsiteX15" fmla="*/ 3544157 w 7810500"/>
              <a:gd name="connsiteY15" fmla="*/ 2751811 h 4410075"/>
              <a:gd name="connsiteX16" fmla="*/ 3544157 w 7810500"/>
              <a:gd name="connsiteY16" fmla="*/ 2598334 h 4410075"/>
              <a:gd name="connsiteX17" fmla="*/ 3023064 w 7810500"/>
              <a:gd name="connsiteY17" fmla="*/ 2598334 h 4410075"/>
              <a:gd name="connsiteX18" fmla="*/ 3023064 w 7810500"/>
              <a:gd name="connsiteY18" fmla="*/ 2437724 h 4410075"/>
              <a:gd name="connsiteX19" fmla="*/ 2958817 w 7810500"/>
              <a:gd name="connsiteY19" fmla="*/ 2437724 h 4410075"/>
              <a:gd name="connsiteX20" fmla="*/ 2958817 w 7810500"/>
              <a:gd name="connsiteY20" fmla="*/ 2287819 h 4410075"/>
              <a:gd name="connsiteX21" fmla="*/ 2780357 w 7810500"/>
              <a:gd name="connsiteY21" fmla="*/ 2287819 h 4410075"/>
              <a:gd name="connsiteX22" fmla="*/ 2780357 w 7810500"/>
              <a:gd name="connsiteY22" fmla="*/ 2141487 h 4410075"/>
              <a:gd name="connsiteX23" fmla="*/ 2655437 w 7810500"/>
              <a:gd name="connsiteY23" fmla="*/ 2141487 h 4410075"/>
              <a:gd name="connsiteX24" fmla="*/ 2655437 w 7810500"/>
              <a:gd name="connsiteY24" fmla="*/ 1984439 h 4410075"/>
              <a:gd name="connsiteX25" fmla="*/ 1823828 w 7810500"/>
              <a:gd name="connsiteY25" fmla="*/ 1984439 h 4410075"/>
              <a:gd name="connsiteX26" fmla="*/ 1823828 w 7810500"/>
              <a:gd name="connsiteY26" fmla="*/ 1838106 h 4410075"/>
              <a:gd name="connsiteX27" fmla="*/ 1709623 w 7810500"/>
              <a:gd name="connsiteY27" fmla="*/ 1838106 h 4410075"/>
              <a:gd name="connsiteX28" fmla="*/ 1709623 w 7810500"/>
              <a:gd name="connsiteY28" fmla="*/ 1695345 h 4410075"/>
              <a:gd name="connsiteX29" fmla="*/ 1484767 w 7810500"/>
              <a:gd name="connsiteY29" fmla="*/ 1695345 h 4410075"/>
              <a:gd name="connsiteX30" fmla="*/ 1484767 w 7810500"/>
              <a:gd name="connsiteY30" fmla="*/ 1541869 h 4410075"/>
              <a:gd name="connsiteX31" fmla="*/ 1445505 w 7810500"/>
              <a:gd name="connsiteY31" fmla="*/ 1541869 h 4410075"/>
              <a:gd name="connsiteX32" fmla="*/ 1445505 w 7810500"/>
              <a:gd name="connsiteY32" fmla="*/ 1399108 h 4410075"/>
              <a:gd name="connsiteX33" fmla="*/ 1334862 w 7810500"/>
              <a:gd name="connsiteY33" fmla="*/ 1399108 h 4410075"/>
              <a:gd name="connsiteX34" fmla="*/ 1334862 w 7810500"/>
              <a:gd name="connsiteY34" fmla="*/ 1238498 h 4410075"/>
              <a:gd name="connsiteX35" fmla="*/ 1099299 w 7810500"/>
              <a:gd name="connsiteY35" fmla="*/ 1238498 h 4410075"/>
              <a:gd name="connsiteX36" fmla="*/ 1099299 w 7810500"/>
              <a:gd name="connsiteY36" fmla="*/ 935118 h 4410075"/>
              <a:gd name="connsiteX37" fmla="*/ 938687 w 7810500"/>
              <a:gd name="connsiteY37" fmla="*/ 935118 h 4410075"/>
              <a:gd name="connsiteX38" fmla="*/ 938687 w 7810500"/>
              <a:gd name="connsiteY38" fmla="*/ 785214 h 4410075"/>
              <a:gd name="connsiteX39" fmla="*/ 906566 w 7810500"/>
              <a:gd name="connsiteY39" fmla="*/ 785214 h 4410075"/>
              <a:gd name="connsiteX40" fmla="*/ 906566 w 7810500"/>
              <a:gd name="connsiteY40" fmla="*/ 628173 h 4410075"/>
              <a:gd name="connsiteX41" fmla="*/ 578205 w 7810500"/>
              <a:gd name="connsiteY41" fmla="*/ 628173 h 4410075"/>
              <a:gd name="connsiteX42" fmla="*/ 578205 w 7810500"/>
              <a:gd name="connsiteY42" fmla="*/ 474700 h 4410075"/>
              <a:gd name="connsiteX43" fmla="*/ 285536 w 7810500"/>
              <a:gd name="connsiteY43" fmla="*/ 474700 h 4410075"/>
              <a:gd name="connsiteX44" fmla="*/ 285536 w 7810500"/>
              <a:gd name="connsiteY44" fmla="*/ 324796 h 4410075"/>
              <a:gd name="connsiteX45" fmla="*/ 246276 w 7810500"/>
              <a:gd name="connsiteY45" fmla="*/ 324796 h 4410075"/>
              <a:gd name="connsiteX46" fmla="*/ 246276 w 7810500"/>
              <a:gd name="connsiteY46" fmla="*/ 164185 h 4410075"/>
              <a:gd name="connsiteX47" fmla="*/ 99941 w 7810500"/>
              <a:gd name="connsiteY47" fmla="*/ 164185 h 4410075"/>
              <a:gd name="connsiteX48" fmla="*/ 99941 w 7810500"/>
              <a:gd name="connsiteY48" fmla="*/ 7144 h 4410075"/>
              <a:gd name="connsiteX49" fmla="*/ 7144 w 7810500"/>
              <a:gd name="connsiteY49" fmla="*/ 7144 h 4410075"/>
              <a:gd name="connsiteX50" fmla="*/ 7144 w 7810500"/>
              <a:gd name="connsiteY50" fmla="*/ 17851 h 441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7810500" h="4410075">
                <a:moveTo>
                  <a:pt x="7809262" y="4407884"/>
                </a:moveTo>
                <a:lnTo>
                  <a:pt x="4986081" y="4407884"/>
                </a:lnTo>
                <a:lnTo>
                  <a:pt x="4986081" y="4158044"/>
                </a:lnTo>
                <a:lnTo>
                  <a:pt x="4432869" y="4158044"/>
                </a:lnTo>
                <a:lnTo>
                  <a:pt x="4432869" y="3983155"/>
                </a:lnTo>
                <a:lnTo>
                  <a:pt x="4322226" y="3983155"/>
                </a:lnTo>
                <a:lnTo>
                  <a:pt x="4322226" y="3797560"/>
                </a:lnTo>
                <a:lnTo>
                  <a:pt x="4261552" y="3797560"/>
                </a:lnTo>
                <a:lnTo>
                  <a:pt x="4261552" y="3636950"/>
                </a:lnTo>
                <a:lnTo>
                  <a:pt x="4172322" y="3636950"/>
                </a:lnTo>
                <a:lnTo>
                  <a:pt x="4172322" y="3083738"/>
                </a:lnTo>
                <a:lnTo>
                  <a:pt x="3786854" y="3083738"/>
                </a:lnTo>
                <a:lnTo>
                  <a:pt x="3786854" y="2923128"/>
                </a:lnTo>
                <a:lnTo>
                  <a:pt x="3597688" y="2923128"/>
                </a:lnTo>
                <a:lnTo>
                  <a:pt x="3597688" y="2751811"/>
                </a:lnTo>
                <a:lnTo>
                  <a:pt x="3544157" y="2751811"/>
                </a:lnTo>
                <a:lnTo>
                  <a:pt x="3544157" y="2598334"/>
                </a:lnTo>
                <a:lnTo>
                  <a:pt x="3023064" y="2598334"/>
                </a:lnTo>
                <a:lnTo>
                  <a:pt x="3023064" y="2437724"/>
                </a:lnTo>
                <a:lnTo>
                  <a:pt x="2958817" y="2437724"/>
                </a:lnTo>
                <a:lnTo>
                  <a:pt x="2958817" y="2287819"/>
                </a:lnTo>
                <a:lnTo>
                  <a:pt x="2780357" y="2287819"/>
                </a:lnTo>
                <a:lnTo>
                  <a:pt x="2780357" y="2141487"/>
                </a:lnTo>
                <a:lnTo>
                  <a:pt x="2655437" y="2141487"/>
                </a:lnTo>
                <a:lnTo>
                  <a:pt x="2655437" y="1984439"/>
                </a:lnTo>
                <a:lnTo>
                  <a:pt x="1823828" y="1984439"/>
                </a:lnTo>
                <a:lnTo>
                  <a:pt x="1823828" y="1838106"/>
                </a:lnTo>
                <a:lnTo>
                  <a:pt x="1709623" y="1838106"/>
                </a:lnTo>
                <a:lnTo>
                  <a:pt x="1709623" y="1695345"/>
                </a:lnTo>
                <a:lnTo>
                  <a:pt x="1484767" y="1695345"/>
                </a:lnTo>
                <a:lnTo>
                  <a:pt x="1484767" y="1541869"/>
                </a:lnTo>
                <a:lnTo>
                  <a:pt x="1445505" y="1541869"/>
                </a:lnTo>
                <a:lnTo>
                  <a:pt x="1445505" y="1399108"/>
                </a:lnTo>
                <a:lnTo>
                  <a:pt x="1334862" y="1399108"/>
                </a:lnTo>
                <a:lnTo>
                  <a:pt x="1334862" y="1238498"/>
                </a:lnTo>
                <a:lnTo>
                  <a:pt x="1099299" y="1238498"/>
                </a:lnTo>
                <a:lnTo>
                  <a:pt x="1099299" y="935118"/>
                </a:lnTo>
                <a:lnTo>
                  <a:pt x="938687" y="935118"/>
                </a:lnTo>
                <a:lnTo>
                  <a:pt x="938687" y="785214"/>
                </a:lnTo>
                <a:lnTo>
                  <a:pt x="906566" y="785214"/>
                </a:lnTo>
                <a:lnTo>
                  <a:pt x="906566" y="628173"/>
                </a:lnTo>
                <a:lnTo>
                  <a:pt x="578205" y="628173"/>
                </a:lnTo>
                <a:lnTo>
                  <a:pt x="578205" y="474700"/>
                </a:lnTo>
                <a:lnTo>
                  <a:pt x="285536" y="474700"/>
                </a:lnTo>
                <a:lnTo>
                  <a:pt x="285536" y="324796"/>
                </a:lnTo>
                <a:lnTo>
                  <a:pt x="246276" y="324796"/>
                </a:lnTo>
                <a:lnTo>
                  <a:pt x="246276" y="164185"/>
                </a:lnTo>
                <a:lnTo>
                  <a:pt x="99941" y="164185"/>
                </a:lnTo>
                <a:lnTo>
                  <a:pt x="99941" y="7144"/>
                </a:lnTo>
                <a:lnTo>
                  <a:pt x="7144" y="7144"/>
                </a:lnTo>
                <a:lnTo>
                  <a:pt x="7144" y="17851"/>
                </a:lnTo>
              </a:path>
            </a:pathLst>
          </a:custGeom>
          <a:noFill/>
          <a:ln w="25400" cap="flat">
            <a:solidFill>
              <a:schemeClr val="accent2"/>
            </a:solidFill>
            <a:prstDash val="solid"/>
            <a:miter/>
          </a:ln>
        </p:spPr>
        <p:txBody>
          <a:bodyPr rtlCol="0" anchor="ctr"/>
          <a:lstStyle/>
          <a:p>
            <a:endParaRPr lang="fr-FR" sz="1400" dirty="0">
              <a:latin typeface="+mj-lt"/>
            </a:endParaRPr>
          </a:p>
        </p:txBody>
      </p:sp>
      <p:sp>
        <p:nvSpPr>
          <p:cNvPr id="58" name="Freeform: Shape 57">
            <a:extLst>
              <a:ext uri="{FF2B5EF4-FFF2-40B4-BE49-F238E27FC236}">
                <a16:creationId xmlns:a16="http://schemas.microsoft.com/office/drawing/2014/main" id="{29E03F96-AD51-441A-B403-8420298D865B}"/>
              </a:ext>
            </a:extLst>
          </p:cNvPr>
          <p:cNvSpPr/>
          <p:nvPr/>
        </p:nvSpPr>
        <p:spPr>
          <a:xfrm>
            <a:off x="4326269" y="3773956"/>
            <a:ext cx="36000" cy="72000"/>
          </a:xfrm>
          <a:custGeom>
            <a:avLst/>
            <a:gdLst>
              <a:gd name="connsiteX0" fmla="*/ 3401 w 0"/>
              <a:gd name="connsiteY0" fmla="*/ 3401 h 76200"/>
              <a:gd name="connsiteX1" fmla="*/ 3401 w 0"/>
              <a:gd name="connsiteY1" fmla="*/ 75400 h 76200"/>
            </a:gdLst>
            <a:ahLst/>
            <a:cxnLst>
              <a:cxn ang="0">
                <a:pos x="connsiteX0" y="connsiteY0"/>
              </a:cxn>
              <a:cxn ang="0">
                <a:pos x="connsiteX1" y="connsiteY1"/>
              </a:cxn>
            </a:cxnLst>
            <a:rect l="l" t="t" r="r" b="b"/>
            <a:pathLst>
              <a:path h="76200">
                <a:moveTo>
                  <a:pt x="3401" y="3401"/>
                </a:moveTo>
                <a:lnTo>
                  <a:pt x="3401" y="75400"/>
                </a:lnTo>
              </a:path>
            </a:pathLst>
          </a:custGeom>
          <a:noFill/>
          <a:ln w="25400" cap="flat">
            <a:solidFill>
              <a:schemeClr val="accent2"/>
            </a:solidFill>
            <a:prstDash val="solid"/>
            <a:miter/>
          </a:ln>
        </p:spPr>
        <p:txBody>
          <a:bodyPr rtlCol="0" anchor="ctr"/>
          <a:lstStyle/>
          <a:p>
            <a:endParaRPr lang="fr-FR" sz="1400" dirty="0">
              <a:latin typeface="+mj-lt"/>
            </a:endParaRPr>
          </a:p>
        </p:txBody>
      </p:sp>
      <p:sp>
        <p:nvSpPr>
          <p:cNvPr id="59" name="Freeform: Shape 58">
            <a:extLst>
              <a:ext uri="{FF2B5EF4-FFF2-40B4-BE49-F238E27FC236}">
                <a16:creationId xmlns:a16="http://schemas.microsoft.com/office/drawing/2014/main" id="{E488E10F-5C2C-4B03-B3CA-217DA44C0F66}"/>
              </a:ext>
            </a:extLst>
          </p:cNvPr>
          <p:cNvSpPr/>
          <p:nvPr/>
        </p:nvSpPr>
        <p:spPr>
          <a:xfrm>
            <a:off x="4544120" y="3903373"/>
            <a:ext cx="36000" cy="72000"/>
          </a:xfrm>
          <a:custGeom>
            <a:avLst/>
            <a:gdLst>
              <a:gd name="connsiteX0" fmla="*/ 75400 w 76200"/>
              <a:gd name="connsiteY0" fmla="*/ 3401 h 0"/>
              <a:gd name="connsiteX1" fmla="*/ 3401 w 76200"/>
              <a:gd name="connsiteY1" fmla="*/ 3401 h 0"/>
            </a:gdLst>
            <a:ahLst/>
            <a:cxnLst>
              <a:cxn ang="0">
                <a:pos x="connsiteX0" y="connsiteY0"/>
              </a:cxn>
              <a:cxn ang="0">
                <a:pos x="connsiteX1" y="connsiteY1"/>
              </a:cxn>
            </a:cxnLst>
            <a:rect l="l" t="t" r="r" b="b"/>
            <a:pathLst>
              <a:path w="76200">
                <a:moveTo>
                  <a:pt x="75400" y="3401"/>
                </a:moveTo>
                <a:lnTo>
                  <a:pt x="3401" y="3401"/>
                </a:lnTo>
              </a:path>
            </a:pathLst>
          </a:custGeom>
          <a:noFill/>
          <a:ln w="25400" cap="flat">
            <a:solidFill>
              <a:schemeClr val="accent2"/>
            </a:solidFill>
            <a:prstDash val="solid"/>
            <a:miter/>
          </a:ln>
        </p:spPr>
        <p:txBody>
          <a:bodyPr rtlCol="0" anchor="ctr"/>
          <a:lstStyle/>
          <a:p>
            <a:endParaRPr lang="fr-FR" sz="1400" dirty="0">
              <a:latin typeface="+mj-lt"/>
            </a:endParaRPr>
          </a:p>
        </p:txBody>
      </p:sp>
      <p:sp>
        <p:nvSpPr>
          <p:cNvPr id="60" name="Freeform: Shape 59">
            <a:extLst>
              <a:ext uri="{FF2B5EF4-FFF2-40B4-BE49-F238E27FC236}">
                <a16:creationId xmlns:a16="http://schemas.microsoft.com/office/drawing/2014/main" id="{FD34F694-A387-413F-82E9-122FE0205EE4}"/>
              </a:ext>
            </a:extLst>
          </p:cNvPr>
          <p:cNvSpPr/>
          <p:nvPr/>
        </p:nvSpPr>
        <p:spPr>
          <a:xfrm>
            <a:off x="4831499" y="4094824"/>
            <a:ext cx="36000" cy="72000"/>
          </a:xfrm>
          <a:custGeom>
            <a:avLst/>
            <a:gdLst>
              <a:gd name="connsiteX0" fmla="*/ 3401 w 0"/>
              <a:gd name="connsiteY0" fmla="*/ 3401 h 76200"/>
              <a:gd name="connsiteX1" fmla="*/ 3401 w 0"/>
              <a:gd name="connsiteY1" fmla="*/ 75400 h 76200"/>
            </a:gdLst>
            <a:ahLst/>
            <a:cxnLst>
              <a:cxn ang="0">
                <a:pos x="connsiteX0" y="connsiteY0"/>
              </a:cxn>
              <a:cxn ang="0">
                <a:pos x="connsiteX1" y="connsiteY1"/>
              </a:cxn>
            </a:cxnLst>
            <a:rect l="l" t="t" r="r" b="b"/>
            <a:pathLst>
              <a:path h="76200">
                <a:moveTo>
                  <a:pt x="3401" y="3401"/>
                </a:moveTo>
                <a:lnTo>
                  <a:pt x="3401" y="75400"/>
                </a:lnTo>
              </a:path>
            </a:pathLst>
          </a:custGeom>
          <a:noFill/>
          <a:ln w="25400" cap="flat">
            <a:solidFill>
              <a:schemeClr val="accent2"/>
            </a:solidFill>
            <a:prstDash val="solid"/>
            <a:miter/>
          </a:ln>
        </p:spPr>
        <p:txBody>
          <a:bodyPr rtlCol="0" anchor="ctr"/>
          <a:lstStyle/>
          <a:p>
            <a:endParaRPr lang="fr-FR" sz="1400" dirty="0">
              <a:latin typeface="+mj-lt"/>
            </a:endParaRPr>
          </a:p>
        </p:txBody>
      </p:sp>
      <p:sp>
        <p:nvSpPr>
          <p:cNvPr id="61" name="Freeform: Shape 60">
            <a:extLst>
              <a:ext uri="{FF2B5EF4-FFF2-40B4-BE49-F238E27FC236}">
                <a16:creationId xmlns:a16="http://schemas.microsoft.com/office/drawing/2014/main" id="{ADF87477-E053-48B6-B15A-4593C2A40313}"/>
              </a:ext>
            </a:extLst>
          </p:cNvPr>
          <p:cNvSpPr/>
          <p:nvPr/>
        </p:nvSpPr>
        <p:spPr>
          <a:xfrm>
            <a:off x="5132236" y="4748451"/>
            <a:ext cx="36000" cy="72000"/>
          </a:xfrm>
          <a:custGeom>
            <a:avLst/>
            <a:gdLst>
              <a:gd name="connsiteX0" fmla="*/ 3401 w 0"/>
              <a:gd name="connsiteY0" fmla="*/ 3401 h 76200"/>
              <a:gd name="connsiteX1" fmla="*/ 3401 w 0"/>
              <a:gd name="connsiteY1" fmla="*/ 75401 h 76200"/>
            </a:gdLst>
            <a:ahLst/>
            <a:cxnLst>
              <a:cxn ang="0">
                <a:pos x="connsiteX0" y="connsiteY0"/>
              </a:cxn>
              <a:cxn ang="0">
                <a:pos x="connsiteX1" y="connsiteY1"/>
              </a:cxn>
            </a:cxnLst>
            <a:rect l="l" t="t" r="r" b="b"/>
            <a:pathLst>
              <a:path h="76200">
                <a:moveTo>
                  <a:pt x="3401" y="3401"/>
                </a:moveTo>
                <a:lnTo>
                  <a:pt x="3401" y="75401"/>
                </a:lnTo>
              </a:path>
            </a:pathLst>
          </a:custGeom>
          <a:noFill/>
          <a:ln w="25400" cap="flat">
            <a:solidFill>
              <a:schemeClr val="accent2"/>
            </a:solidFill>
            <a:prstDash val="solid"/>
            <a:miter/>
          </a:ln>
        </p:spPr>
        <p:txBody>
          <a:bodyPr rtlCol="0" anchor="ctr"/>
          <a:lstStyle/>
          <a:p>
            <a:endParaRPr lang="fr-FR" sz="1400" dirty="0">
              <a:latin typeface="+mj-lt"/>
            </a:endParaRPr>
          </a:p>
        </p:txBody>
      </p:sp>
      <p:sp>
        <p:nvSpPr>
          <p:cNvPr id="62" name="Freeform: Shape 61">
            <a:extLst>
              <a:ext uri="{FF2B5EF4-FFF2-40B4-BE49-F238E27FC236}">
                <a16:creationId xmlns:a16="http://schemas.microsoft.com/office/drawing/2014/main" id="{F3883BC0-4F4D-4A28-8EBD-6DE9A4F4377B}"/>
              </a:ext>
            </a:extLst>
          </p:cNvPr>
          <p:cNvSpPr/>
          <p:nvPr/>
        </p:nvSpPr>
        <p:spPr>
          <a:xfrm>
            <a:off x="6214876" y="4914827"/>
            <a:ext cx="36000" cy="72000"/>
          </a:xfrm>
          <a:custGeom>
            <a:avLst/>
            <a:gdLst>
              <a:gd name="connsiteX0" fmla="*/ 3401 w 0"/>
              <a:gd name="connsiteY0" fmla="*/ 3401 h 76200"/>
              <a:gd name="connsiteX1" fmla="*/ 3401 w 0"/>
              <a:gd name="connsiteY1" fmla="*/ 75401 h 76200"/>
            </a:gdLst>
            <a:ahLst/>
            <a:cxnLst>
              <a:cxn ang="0">
                <a:pos x="connsiteX0" y="connsiteY0"/>
              </a:cxn>
              <a:cxn ang="0">
                <a:pos x="connsiteX1" y="connsiteY1"/>
              </a:cxn>
            </a:cxnLst>
            <a:rect l="l" t="t" r="r" b="b"/>
            <a:pathLst>
              <a:path h="76200">
                <a:moveTo>
                  <a:pt x="3401" y="3401"/>
                </a:moveTo>
                <a:lnTo>
                  <a:pt x="3401" y="75401"/>
                </a:lnTo>
              </a:path>
            </a:pathLst>
          </a:custGeom>
          <a:noFill/>
          <a:ln w="25400" cap="flat">
            <a:solidFill>
              <a:schemeClr val="accent2"/>
            </a:solidFill>
            <a:prstDash val="solid"/>
            <a:miter/>
          </a:ln>
        </p:spPr>
        <p:txBody>
          <a:bodyPr rtlCol="0" anchor="ctr"/>
          <a:lstStyle/>
          <a:p>
            <a:endParaRPr lang="fr-FR" sz="1400" dirty="0">
              <a:latin typeface="+mj-lt"/>
            </a:endParaRPr>
          </a:p>
        </p:txBody>
      </p:sp>
      <p:sp>
        <p:nvSpPr>
          <p:cNvPr id="63" name="Freeform: Shape 62">
            <a:extLst>
              <a:ext uri="{FF2B5EF4-FFF2-40B4-BE49-F238E27FC236}">
                <a16:creationId xmlns:a16="http://schemas.microsoft.com/office/drawing/2014/main" id="{D7550CBF-FB7D-42A4-A360-07AE8A3D8879}"/>
              </a:ext>
            </a:extLst>
          </p:cNvPr>
          <p:cNvSpPr/>
          <p:nvPr/>
        </p:nvSpPr>
        <p:spPr>
          <a:xfrm>
            <a:off x="7201282" y="4914827"/>
            <a:ext cx="36000" cy="72000"/>
          </a:xfrm>
          <a:custGeom>
            <a:avLst/>
            <a:gdLst>
              <a:gd name="connsiteX0" fmla="*/ 3401 w 0"/>
              <a:gd name="connsiteY0" fmla="*/ 3401 h 76200"/>
              <a:gd name="connsiteX1" fmla="*/ 3401 w 0"/>
              <a:gd name="connsiteY1" fmla="*/ 75401 h 76200"/>
            </a:gdLst>
            <a:ahLst/>
            <a:cxnLst>
              <a:cxn ang="0">
                <a:pos x="connsiteX0" y="connsiteY0"/>
              </a:cxn>
              <a:cxn ang="0">
                <a:pos x="connsiteX1" y="connsiteY1"/>
              </a:cxn>
            </a:cxnLst>
            <a:rect l="l" t="t" r="r" b="b"/>
            <a:pathLst>
              <a:path h="76200">
                <a:moveTo>
                  <a:pt x="3401" y="3401"/>
                </a:moveTo>
                <a:lnTo>
                  <a:pt x="3401" y="75401"/>
                </a:lnTo>
              </a:path>
            </a:pathLst>
          </a:custGeom>
          <a:noFill/>
          <a:ln w="25400" cap="flat">
            <a:solidFill>
              <a:schemeClr val="accent2"/>
            </a:solidFill>
            <a:prstDash val="solid"/>
            <a:miter/>
          </a:ln>
        </p:spPr>
        <p:txBody>
          <a:bodyPr rtlCol="0" anchor="ctr"/>
          <a:lstStyle/>
          <a:p>
            <a:endParaRPr lang="fr-FR" sz="1400" dirty="0">
              <a:latin typeface="+mj-lt"/>
            </a:endParaRPr>
          </a:p>
        </p:txBody>
      </p:sp>
      <p:sp>
        <p:nvSpPr>
          <p:cNvPr id="64" name="Freeform: Shape 5123">
            <a:extLst>
              <a:ext uri="{FF2B5EF4-FFF2-40B4-BE49-F238E27FC236}">
                <a16:creationId xmlns:a16="http://schemas.microsoft.com/office/drawing/2014/main" id="{FE5EC2D7-41FF-4375-902A-3969AFF05365}"/>
              </a:ext>
            </a:extLst>
          </p:cNvPr>
          <p:cNvSpPr/>
          <p:nvPr/>
        </p:nvSpPr>
        <p:spPr>
          <a:xfrm>
            <a:off x="2309403" y="2195605"/>
            <a:ext cx="5436000" cy="2550510"/>
          </a:xfrm>
          <a:custGeom>
            <a:avLst/>
            <a:gdLst>
              <a:gd name="connsiteX0" fmla="*/ 8544363 w 8543925"/>
              <a:gd name="connsiteY0" fmla="*/ 4064089 h 4067175"/>
              <a:gd name="connsiteX1" fmla="*/ 5232664 w 8543925"/>
              <a:gd name="connsiteY1" fmla="*/ 4064089 h 4067175"/>
              <a:gd name="connsiteX2" fmla="*/ 5232664 w 8543925"/>
              <a:gd name="connsiteY2" fmla="*/ 3649571 h 4067175"/>
              <a:gd name="connsiteX3" fmla="*/ 5109191 w 8543925"/>
              <a:gd name="connsiteY3" fmla="*/ 3649571 h 4067175"/>
              <a:gd name="connsiteX4" fmla="*/ 5109191 w 8543925"/>
              <a:gd name="connsiteY4" fmla="*/ 3340894 h 4067175"/>
              <a:gd name="connsiteX5" fmla="*/ 5047460 w 8543925"/>
              <a:gd name="connsiteY5" fmla="*/ 3340894 h 4067175"/>
              <a:gd name="connsiteX6" fmla="*/ 5047460 w 8543925"/>
              <a:gd name="connsiteY6" fmla="*/ 3080718 h 4067175"/>
              <a:gd name="connsiteX7" fmla="*/ 4421277 w 8543925"/>
              <a:gd name="connsiteY7" fmla="*/ 3080718 h 4067175"/>
              <a:gd name="connsiteX8" fmla="*/ 4421277 w 8543925"/>
              <a:gd name="connsiteY8" fmla="*/ 2917565 h 4067175"/>
              <a:gd name="connsiteX9" fmla="*/ 4311034 w 8543925"/>
              <a:gd name="connsiteY9" fmla="*/ 2917565 h 4067175"/>
              <a:gd name="connsiteX10" fmla="*/ 4311034 w 8543925"/>
              <a:gd name="connsiteY10" fmla="*/ 2780862 h 4067175"/>
              <a:gd name="connsiteX11" fmla="*/ 3971487 w 8543925"/>
              <a:gd name="connsiteY11" fmla="*/ 2780862 h 4067175"/>
              <a:gd name="connsiteX12" fmla="*/ 3971487 w 8543925"/>
              <a:gd name="connsiteY12" fmla="*/ 2639749 h 4067175"/>
              <a:gd name="connsiteX13" fmla="*/ 3720132 w 8543925"/>
              <a:gd name="connsiteY13" fmla="*/ 2639749 h 4067175"/>
              <a:gd name="connsiteX14" fmla="*/ 3720132 w 8543925"/>
              <a:gd name="connsiteY14" fmla="*/ 2525097 h 4067175"/>
              <a:gd name="connsiteX15" fmla="*/ 3570199 w 8543925"/>
              <a:gd name="connsiteY15" fmla="*/ 2525097 h 4067175"/>
              <a:gd name="connsiteX16" fmla="*/ 3570199 w 8543925"/>
              <a:gd name="connsiteY16" fmla="*/ 2423674 h 4067175"/>
              <a:gd name="connsiteX17" fmla="*/ 3499647 w 8543925"/>
              <a:gd name="connsiteY17" fmla="*/ 2423674 h 4067175"/>
              <a:gd name="connsiteX18" fmla="*/ 3499647 w 8543925"/>
              <a:gd name="connsiteY18" fmla="*/ 2309022 h 4067175"/>
              <a:gd name="connsiteX19" fmla="*/ 3327664 w 8543925"/>
              <a:gd name="connsiteY19" fmla="*/ 2309022 h 4067175"/>
              <a:gd name="connsiteX20" fmla="*/ 3327664 w 8543925"/>
              <a:gd name="connsiteY20" fmla="*/ 2198780 h 4067175"/>
              <a:gd name="connsiteX21" fmla="*/ 3257112 w 8543925"/>
              <a:gd name="connsiteY21" fmla="*/ 2198780 h 4067175"/>
              <a:gd name="connsiteX22" fmla="*/ 3257112 w 8543925"/>
              <a:gd name="connsiteY22" fmla="*/ 2088537 h 4067175"/>
              <a:gd name="connsiteX23" fmla="*/ 2772042 w 8543925"/>
              <a:gd name="connsiteY23" fmla="*/ 2088537 h 4067175"/>
              <a:gd name="connsiteX24" fmla="*/ 2772042 w 8543925"/>
              <a:gd name="connsiteY24" fmla="*/ 2009156 h 4067175"/>
              <a:gd name="connsiteX25" fmla="*/ 2635339 w 8543925"/>
              <a:gd name="connsiteY25" fmla="*/ 2009156 h 4067175"/>
              <a:gd name="connsiteX26" fmla="*/ 2635339 w 8543925"/>
              <a:gd name="connsiteY26" fmla="*/ 1907734 h 4067175"/>
              <a:gd name="connsiteX27" fmla="*/ 2463356 w 8543925"/>
              <a:gd name="connsiteY27" fmla="*/ 1907734 h 4067175"/>
              <a:gd name="connsiteX28" fmla="*/ 2463356 w 8543925"/>
              <a:gd name="connsiteY28" fmla="*/ 1810722 h 4067175"/>
              <a:gd name="connsiteX29" fmla="*/ 2353113 w 8543925"/>
              <a:gd name="connsiteY29" fmla="*/ 1810722 h 4067175"/>
              <a:gd name="connsiteX30" fmla="*/ 2353113 w 8543925"/>
              <a:gd name="connsiteY30" fmla="*/ 1718120 h 4067175"/>
              <a:gd name="connsiteX31" fmla="*/ 2238461 w 8543925"/>
              <a:gd name="connsiteY31" fmla="*/ 1718120 h 4067175"/>
              <a:gd name="connsiteX32" fmla="*/ 2238461 w 8543925"/>
              <a:gd name="connsiteY32" fmla="*/ 1643148 h 4067175"/>
              <a:gd name="connsiteX33" fmla="*/ 1925374 w 8543925"/>
              <a:gd name="connsiteY33" fmla="*/ 1643148 h 4067175"/>
              <a:gd name="connsiteX34" fmla="*/ 1925374 w 8543925"/>
              <a:gd name="connsiteY34" fmla="*/ 1550546 h 4067175"/>
              <a:gd name="connsiteX35" fmla="*/ 1810722 w 8543925"/>
              <a:gd name="connsiteY35" fmla="*/ 1550546 h 4067175"/>
              <a:gd name="connsiteX36" fmla="*/ 1810722 w 8543925"/>
              <a:gd name="connsiteY36" fmla="*/ 1466764 h 4067175"/>
              <a:gd name="connsiteX37" fmla="*/ 1484405 w 8543925"/>
              <a:gd name="connsiteY37" fmla="*/ 1466764 h 4067175"/>
              <a:gd name="connsiteX38" fmla="*/ 1484405 w 8543925"/>
              <a:gd name="connsiteY38" fmla="*/ 1391793 h 4067175"/>
              <a:gd name="connsiteX39" fmla="*/ 1387383 w 8543925"/>
              <a:gd name="connsiteY39" fmla="*/ 1391793 h 4067175"/>
              <a:gd name="connsiteX40" fmla="*/ 1387383 w 8543925"/>
              <a:gd name="connsiteY40" fmla="*/ 1303601 h 4067175"/>
              <a:gd name="connsiteX41" fmla="*/ 1334472 w 8543925"/>
              <a:gd name="connsiteY41" fmla="*/ 1303601 h 4067175"/>
              <a:gd name="connsiteX42" fmla="*/ 1334472 w 8543925"/>
              <a:gd name="connsiteY42" fmla="*/ 1224229 h 4067175"/>
              <a:gd name="connsiteX43" fmla="*/ 1281551 w 8543925"/>
              <a:gd name="connsiteY43" fmla="*/ 1224229 h 4067175"/>
              <a:gd name="connsiteX44" fmla="*/ 1281551 w 8543925"/>
              <a:gd name="connsiteY44" fmla="*/ 1140438 h 4067175"/>
              <a:gd name="connsiteX45" fmla="*/ 1219819 w 8543925"/>
              <a:gd name="connsiteY45" fmla="*/ 1140438 h 4067175"/>
              <a:gd name="connsiteX46" fmla="*/ 1219819 w 8543925"/>
              <a:gd name="connsiteY46" fmla="*/ 1069886 h 4067175"/>
              <a:gd name="connsiteX47" fmla="*/ 1180129 w 8543925"/>
              <a:gd name="connsiteY47" fmla="*/ 1069886 h 4067175"/>
              <a:gd name="connsiteX48" fmla="*/ 1180129 w 8543925"/>
              <a:gd name="connsiteY48" fmla="*/ 986104 h 4067175"/>
              <a:gd name="connsiteX49" fmla="*/ 1140438 w 8543925"/>
              <a:gd name="connsiteY49" fmla="*/ 986104 h 4067175"/>
              <a:gd name="connsiteX50" fmla="*/ 1140438 w 8543925"/>
              <a:gd name="connsiteY50" fmla="*/ 805304 h 4067175"/>
              <a:gd name="connsiteX51" fmla="*/ 1069886 w 8543925"/>
              <a:gd name="connsiteY51" fmla="*/ 805304 h 4067175"/>
              <a:gd name="connsiteX52" fmla="*/ 1069886 w 8543925"/>
              <a:gd name="connsiteY52" fmla="*/ 734748 h 4067175"/>
              <a:gd name="connsiteX53" fmla="*/ 853811 w 8543925"/>
              <a:gd name="connsiteY53" fmla="*/ 734748 h 4067175"/>
              <a:gd name="connsiteX54" fmla="*/ 853811 w 8543925"/>
              <a:gd name="connsiteY54" fmla="*/ 664193 h 4067175"/>
              <a:gd name="connsiteX55" fmla="*/ 827352 w 8543925"/>
              <a:gd name="connsiteY55" fmla="*/ 664193 h 4067175"/>
              <a:gd name="connsiteX56" fmla="*/ 827352 w 8543925"/>
              <a:gd name="connsiteY56" fmla="*/ 496623 h 4067175"/>
              <a:gd name="connsiteX57" fmla="*/ 774435 w 8543925"/>
              <a:gd name="connsiteY57" fmla="*/ 496623 h 4067175"/>
              <a:gd name="connsiteX58" fmla="*/ 774435 w 8543925"/>
              <a:gd name="connsiteY58" fmla="*/ 412838 h 4067175"/>
              <a:gd name="connsiteX59" fmla="*/ 752386 w 8543925"/>
              <a:gd name="connsiteY59" fmla="*/ 412838 h 4067175"/>
              <a:gd name="connsiteX60" fmla="*/ 752386 w 8543925"/>
              <a:gd name="connsiteY60" fmla="*/ 179123 h 4067175"/>
              <a:gd name="connsiteX61" fmla="*/ 677422 w 8543925"/>
              <a:gd name="connsiteY61" fmla="*/ 179123 h 4067175"/>
              <a:gd name="connsiteX62" fmla="*/ 677422 w 8543925"/>
              <a:gd name="connsiteY62" fmla="*/ 86519 h 4067175"/>
              <a:gd name="connsiteX63" fmla="*/ 368741 w 8543925"/>
              <a:gd name="connsiteY63" fmla="*/ 86519 h 4067175"/>
              <a:gd name="connsiteX64" fmla="*/ 368741 w 8543925"/>
              <a:gd name="connsiteY64" fmla="*/ 7144 h 4067175"/>
              <a:gd name="connsiteX65" fmla="*/ 7144 w 8543925"/>
              <a:gd name="connsiteY65" fmla="*/ 7144 h 4067175"/>
              <a:gd name="connsiteX66" fmla="*/ 7144 w 8543925"/>
              <a:gd name="connsiteY66" fmla="*/ 11553 h 406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8543925" h="4067175">
                <a:moveTo>
                  <a:pt x="8544363" y="4064089"/>
                </a:moveTo>
                <a:lnTo>
                  <a:pt x="5232664" y="4064089"/>
                </a:lnTo>
                <a:lnTo>
                  <a:pt x="5232664" y="3649571"/>
                </a:lnTo>
                <a:lnTo>
                  <a:pt x="5109191" y="3649571"/>
                </a:lnTo>
                <a:lnTo>
                  <a:pt x="5109191" y="3340894"/>
                </a:lnTo>
                <a:lnTo>
                  <a:pt x="5047460" y="3340894"/>
                </a:lnTo>
                <a:lnTo>
                  <a:pt x="5047460" y="3080718"/>
                </a:lnTo>
                <a:lnTo>
                  <a:pt x="4421277" y="3080718"/>
                </a:lnTo>
                <a:lnTo>
                  <a:pt x="4421277" y="2917565"/>
                </a:lnTo>
                <a:lnTo>
                  <a:pt x="4311034" y="2917565"/>
                </a:lnTo>
                <a:lnTo>
                  <a:pt x="4311034" y="2780862"/>
                </a:lnTo>
                <a:lnTo>
                  <a:pt x="3971487" y="2780862"/>
                </a:lnTo>
                <a:lnTo>
                  <a:pt x="3971487" y="2639749"/>
                </a:lnTo>
                <a:lnTo>
                  <a:pt x="3720132" y="2639749"/>
                </a:lnTo>
                <a:lnTo>
                  <a:pt x="3720132" y="2525097"/>
                </a:lnTo>
                <a:lnTo>
                  <a:pt x="3570199" y="2525097"/>
                </a:lnTo>
                <a:lnTo>
                  <a:pt x="3570199" y="2423674"/>
                </a:lnTo>
                <a:lnTo>
                  <a:pt x="3499647" y="2423674"/>
                </a:lnTo>
                <a:lnTo>
                  <a:pt x="3499647" y="2309022"/>
                </a:lnTo>
                <a:lnTo>
                  <a:pt x="3327664" y="2309022"/>
                </a:lnTo>
                <a:lnTo>
                  <a:pt x="3327664" y="2198780"/>
                </a:lnTo>
                <a:lnTo>
                  <a:pt x="3257112" y="2198780"/>
                </a:lnTo>
                <a:lnTo>
                  <a:pt x="3257112" y="2088537"/>
                </a:lnTo>
                <a:lnTo>
                  <a:pt x="2772042" y="2088537"/>
                </a:lnTo>
                <a:lnTo>
                  <a:pt x="2772042" y="2009156"/>
                </a:lnTo>
                <a:lnTo>
                  <a:pt x="2635339" y="2009156"/>
                </a:lnTo>
                <a:lnTo>
                  <a:pt x="2635339" y="1907734"/>
                </a:lnTo>
                <a:lnTo>
                  <a:pt x="2463356" y="1907734"/>
                </a:lnTo>
                <a:lnTo>
                  <a:pt x="2463356" y="1810722"/>
                </a:lnTo>
                <a:lnTo>
                  <a:pt x="2353113" y="1810722"/>
                </a:lnTo>
                <a:lnTo>
                  <a:pt x="2353113" y="1718120"/>
                </a:lnTo>
                <a:lnTo>
                  <a:pt x="2238461" y="1718120"/>
                </a:lnTo>
                <a:lnTo>
                  <a:pt x="2238461" y="1643148"/>
                </a:lnTo>
                <a:lnTo>
                  <a:pt x="1925374" y="1643148"/>
                </a:lnTo>
                <a:lnTo>
                  <a:pt x="1925374" y="1550546"/>
                </a:lnTo>
                <a:lnTo>
                  <a:pt x="1810722" y="1550546"/>
                </a:lnTo>
                <a:lnTo>
                  <a:pt x="1810722" y="1466764"/>
                </a:lnTo>
                <a:lnTo>
                  <a:pt x="1484405" y="1466764"/>
                </a:lnTo>
                <a:lnTo>
                  <a:pt x="1484405" y="1391793"/>
                </a:lnTo>
                <a:lnTo>
                  <a:pt x="1387383" y="1391793"/>
                </a:lnTo>
                <a:lnTo>
                  <a:pt x="1387383" y="1303601"/>
                </a:lnTo>
                <a:lnTo>
                  <a:pt x="1334472" y="1303601"/>
                </a:lnTo>
                <a:lnTo>
                  <a:pt x="1334472" y="1224229"/>
                </a:lnTo>
                <a:lnTo>
                  <a:pt x="1281551" y="1224229"/>
                </a:lnTo>
                <a:lnTo>
                  <a:pt x="1281551" y="1140438"/>
                </a:lnTo>
                <a:lnTo>
                  <a:pt x="1219819" y="1140438"/>
                </a:lnTo>
                <a:lnTo>
                  <a:pt x="1219819" y="1069886"/>
                </a:lnTo>
                <a:lnTo>
                  <a:pt x="1180129" y="1069886"/>
                </a:lnTo>
                <a:lnTo>
                  <a:pt x="1180129" y="986104"/>
                </a:lnTo>
                <a:lnTo>
                  <a:pt x="1140438" y="986104"/>
                </a:lnTo>
                <a:lnTo>
                  <a:pt x="1140438" y="805304"/>
                </a:lnTo>
                <a:lnTo>
                  <a:pt x="1069886" y="805304"/>
                </a:lnTo>
                <a:lnTo>
                  <a:pt x="1069886" y="734748"/>
                </a:lnTo>
                <a:lnTo>
                  <a:pt x="853811" y="734748"/>
                </a:lnTo>
                <a:lnTo>
                  <a:pt x="853811" y="664193"/>
                </a:lnTo>
                <a:lnTo>
                  <a:pt x="827352" y="664193"/>
                </a:lnTo>
                <a:lnTo>
                  <a:pt x="827352" y="496623"/>
                </a:lnTo>
                <a:lnTo>
                  <a:pt x="774435" y="496623"/>
                </a:lnTo>
                <a:lnTo>
                  <a:pt x="774435" y="412838"/>
                </a:lnTo>
                <a:lnTo>
                  <a:pt x="752386" y="412838"/>
                </a:lnTo>
                <a:lnTo>
                  <a:pt x="752386" y="179123"/>
                </a:lnTo>
                <a:lnTo>
                  <a:pt x="677422" y="179123"/>
                </a:lnTo>
                <a:lnTo>
                  <a:pt x="677422" y="86519"/>
                </a:lnTo>
                <a:lnTo>
                  <a:pt x="368741" y="86519"/>
                </a:lnTo>
                <a:lnTo>
                  <a:pt x="368741" y="7144"/>
                </a:lnTo>
                <a:lnTo>
                  <a:pt x="7144" y="7144"/>
                </a:lnTo>
                <a:lnTo>
                  <a:pt x="7144" y="11553"/>
                </a:lnTo>
              </a:path>
            </a:pathLst>
          </a:custGeom>
          <a:noFill/>
          <a:ln w="25400" cap="flat">
            <a:solidFill>
              <a:srgbClr val="B60D27"/>
            </a:solidFill>
            <a:prstDash val="solid"/>
            <a:miter/>
          </a:ln>
        </p:spPr>
        <p:txBody>
          <a:bodyPr rtlCol="0" anchor="ctr"/>
          <a:lstStyle/>
          <a:p>
            <a:endParaRPr lang="fr-FR" sz="1400" dirty="0">
              <a:latin typeface="+mj-lt"/>
            </a:endParaRPr>
          </a:p>
        </p:txBody>
      </p:sp>
      <p:sp>
        <p:nvSpPr>
          <p:cNvPr id="65" name="Freeform: Shape 5124">
            <a:extLst>
              <a:ext uri="{FF2B5EF4-FFF2-40B4-BE49-F238E27FC236}">
                <a16:creationId xmlns:a16="http://schemas.microsoft.com/office/drawing/2014/main" id="{017E1002-58B5-433A-95B4-80DB3FC9258C}"/>
              </a:ext>
            </a:extLst>
          </p:cNvPr>
          <p:cNvSpPr/>
          <p:nvPr/>
        </p:nvSpPr>
        <p:spPr>
          <a:xfrm>
            <a:off x="3070949" y="2821687"/>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fr-FR" sz="1400" dirty="0">
              <a:latin typeface="+mj-lt"/>
            </a:endParaRPr>
          </a:p>
        </p:txBody>
      </p:sp>
      <p:sp>
        <p:nvSpPr>
          <p:cNvPr id="66" name="Freeform: Shape 5125">
            <a:extLst>
              <a:ext uri="{FF2B5EF4-FFF2-40B4-BE49-F238E27FC236}">
                <a16:creationId xmlns:a16="http://schemas.microsoft.com/office/drawing/2014/main" id="{5A9DB5A1-4FAA-45D4-9E24-CAFD71EE125F}"/>
              </a:ext>
            </a:extLst>
          </p:cNvPr>
          <p:cNvSpPr/>
          <p:nvPr/>
        </p:nvSpPr>
        <p:spPr>
          <a:xfrm>
            <a:off x="3167912" y="2965041"/>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fr-FR" sz="1400" dirty="0">
              <a:latin typeface="+mj-lt"/>
            </a:endParaRPr>
          </a:p>
        </p:txBody>
      </p:sp>
      <p:sp>
        <p:nvSpPr>
          <p:cNvPr id="67" name="Freeform: Shape 5126">
            <a:extLst>
              <a:ext uri="{FF2B5EF4-FFF2-40B4-BE49-F238E27FC236}">
                <a16:creationId xmlns:a16="http://schemas.microsoft.com/office/drawing/2014/main" id="{214AB18E-30E6-4BBA-995C-8D92A42367CF}"/>
              </a:ext>
            </a:extLst>
          </p:cNvPr>
          <p:cNvSpPr/>
          <p:nvPr/>
        </p:nvSpPr>
        <p:spPr>
          <a:xfrm>
            <a:off x="3664849" y="3192019"/>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fr-FR" sz="1400" dirty="0">
              <a:latin typeface="+mj-lt"/>
            </a:endParaRPr>
          </a:p>
        </p:txBody>
      </p:sp>
      <p:sp>
        <p:nvSpPr>
          <p:cNvPr id="68" name="Freeform: Shape 5127">
            <a:extLst>
              <a:ext uri="{FF2B5EF4-FFF2-40B4-BE49-F238E27FC236}">
                <a16:creationId xmlns:a16="http://schemas.microsoft.com/office/drawing/2014/main" id="{B3BE511C-AB3B-4AA4-BC93-7524C73FCBCB}"/>
              </a:ext>
            </a:extLst>
          </p:cNvPr>
          <p:cNvSpPr/>
          <p:nvPr/>
        </p:nvSpPr>
        <p:spPr>
          <a:xfrm>
            <a:off x="3773939" y="3239803"/>
            <a:ext cx="36000" cy="72000"/>
          </a:xfrm>
          <a:custGeom>
            <a:avLst/>
            <a:gdLst>
              <a:gd name="connsiteX0" fmla="*/ 3823 w 0"/>
              <a:gd name="connsiteY0" fmla="*/ 3823 h 76200"/>
              <a:gd name="connsiteX1" fmla="*/ 3823 w 0"/>
              <a:gd name="connsiteY1" fmla="*/ 75832 h 76200"/>
            </a:gdLst>
            <a:ahLst/>
            <a:cxnLst>
              <a:cxn ang="0">
                <a:pos x="connsiteX0" y="connsiteY0"/>
              </a:cxn>
              <a:cxn ang="0">
                <a:pos x="connsiteX1" y="connsiteY1"/>
              </a:cxn>
            </a:cxnLst>
            <a:rect l="l" t="t" r="r" b="b"/>
            <a:pathLst>
              <a:path h="76200">
                <a:moveTo>
                  <a:pt x="3823" y="3823"/>
                </a:moveTo>
                <a:lnTo>
                  <a:pt x="3823" y="75832"/>
                </a:lnTo>
              </a:path>
            </a:pathLst>
          </a:custGeom>
          <a:noFill/>
          <a:ln w="25400" cap="flat">
            <a:solidFill>
              <a:srgbClr val="B60D27"/>
            </a:solidFill>
            <a:prstDash val="solid"/>
            <a:miter/>
          </a:ln>
        </p:spPr>
        <p:txBody>
          <a:bodyPr rtlCol="0" anchor="ctr"/>
          <a:lstStyle/>
          <a:p>
            <a:endParaRPr lang="fr-FR" sz="1400" dirty="0">
              <a:latin typeface="+mj-lt"/>
            </a:endParaRPr>
          </a:p>
        </p:txBody>
      </p:sp>
      <p:sp>
        <p:nvSpPr>
          <p:cNvPr id="69" name="Freeform: Shape 5128">
            <a:extLst>
              <a:ext uri="{FF2B5EF4-FFF2-40B4-BE49-F238E27FC236}">
                <a16:creationId xmlns:a16="http://schemas.microsoft.com/office/drawing/2014/main" id="{636AFA32-7750-4D34-BCC1-97D468DAB0F7}"/>
              </a:ext>
            </a:extLst>
          </p:cNvPr>
          <p:cNvSpPr/>
          <p:nvPr/>
        </p:nvSpPr>
        <p:spPr>
          <a:xfrm>
            <a:off x="4113310" y="3478733"/>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fr-FR" sz="1400" dirty="0">
              <a:latin typeface="+mj-lt"/>
            </a:endParaRPr>
          </a:p>
        </p:txBody>
      </p:sp>
      <p:sp>
        <p:nvSpPr>
          <p:cNvPr id="70" name="Freeform: Shape 5129">
            <a:extLst>
              <a:ext uri="{FF2B5EF4-FFF2-40B4-BE49-F238E27FC236}">
                <a16:creationId xmlns:a16="http://schemas.microsoft.com/office/drawing/2014/main" id="{9F23DEE5-73A1-41B2-8288-BC936820697C}"/>
              </a:ext>
            </a:extLst>
          </p:cNvPr>
          <p:cNvSpPr/>
          <p:nvPr/>
        </p:nvSpPr>
        <p:spPr>
          <a:xfrm>
            <a:off x="4161792" y="3478733"/>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fr-FR" sz="1400" dirty="0">
              <a:latin typeface="+mj-lt"/>
            </a:endParaRPr>
          </a:p>
        </p:txBody>
      </p:sp>
      <p:sp>
        <p:nvSpPr>
          <p:cNvPr id="71" name="Freeform: Shape 5130">
            <a:extLst>
              <a:ext uri="{FF2B5EF4-FFF2-40B4-BE49-F238E27FC236}">
                <a16:creationId xmlns:a16="http://schemas.microsoft.com/office/drawing/2014/main" id="{95A80365-D776-427F-BD33-CC9F265C1A9F}"/>
              </a:ext>
            </a:extLst>
          </p:cNvPr>
          <p:cNvSpPr/>
          <p:nvPr/>
        </p:nvSpPr>
        <p:spPr>
          <a:xfrm>
            <a:off x="4210273" y="3478733"/>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fr-FR" sz="1400" dirty="0">
              <a:latin typeface="+mj-lt"/>
            </a:endParaRPr>
          </a:p>
        </p:txBody>
      </p:sp>
      <p:sp>
        <p:nvSpPr>
          <p:cNvPr id="72" name="Freeform: Shape 5131">
            <a:extLst>
              <a:ext uri="{FF2B5EF4-FFF2-40B4-BE49-F238E27FC236}">
                <a16:creationId xmlns:a16="http://schemas.microsoft.com/office/drawing/2014/main" id="{D5B894F9-94DB-44DA-8898-F4F109102F37}"/>
              </a:ext>
            </a:extLst>
          </p:cNvPr>
          <p:cNvSpPr/>
          <p:nvPr/>
        </p:nvSpPr>
        <p:spPr>
          <a:xfrm>
            <a:off x="4295116" y="3478733"/>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fr-FR" sz="1400" dirty="0">
              <a:latin typeface="+mj-lt"/>
            </a:endParaRPr>
          </a:p>
        </p:txBody>
      </p:sp>
      <p:sp>
        <p:nvSpPr>
          <p:cNvPr id="73" name="Freeform: Shape 5132">
            <a:extLst>
              <a:ext uri="{FF2B5EF4-FFF2-40B4-BE49-F238E27FC236}">
                <a16:creationId xmlns:a16="http://schemas.microsoft.com/office/drawing/2014/main" id="{AAAC9456-07DD-43B6-A325-D7F8E34CA507}"/>
              </a:ext>
            </a:extLst>
          </p:cNvPr>
          <p:cNvSpPr/>
          <p:nvPr/>
        </p:nvSpPr>
        <p:spPr>
          <a:xfrm>
            <a:off x="4428441" y="3598195"/>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fr-FR" sz="1400" dirty="0">
              <a:latin typeface="+mj-lt"/>
            </a:endParaRPr>
          </a:p>
        </p:txBody>
      </p:sp>
      <p:sp>
        <p:nvSpPr>
          <p:cNvPr id="74" name="Freeform: Shape 5133">
            <a:extLst>
              <a:ext uri="{FF2B5EF4-FFF2-40B4-BE49-F238E27FC236}">
                <a16:creationId xmlns:a16="http://schemas.microsoft.com/office/drawing/2014/main" id="{77B66FE9-4298-4640-AB2A-695A227EDE3A}"/>
              </a:ext>
            </a:extLst>
          </p:cNvPr>
          <p:cNvSpPr/>
          <p:nvPr/>
        </p:nvSpPr>
        <p:spPr>
          <a:xfrm>
            <a:off x="4405539" y="3620767"/>
            <a:ext cx="36000" cy="72000"/>
          </a:xfrm>
          <a:custGeom>
            <a:avLst/>
            <a:gdLst>
              <a:gd name="connsiteX0" fmla="*/ 75823 w 76200"/>
              <a:gd name="connsiteY0" fmla="*/ 3823 h 0"/>
              <a:gd name="connsiteX1" fmla="*/ 3823 w 76200"/>
              <a:gd name="connsiteY1" fmla="*/ 3823 h 0"/>
            </a:gdLst>
            <a:ahLst/>
            <a:cxnLst>
              <a:cxn ang="0">
                <a:pos x="connsiteX0" y="connsiteY0"/>
              </a:cxn>
              <a:cxn ang="0">
                <a:pos x="connsiteX1" y="connsiteY1"/>
              </a:cxn>
            </a:cxnLst>
            <a:rect l="l" t="t" r="r" b="b"/>
            <a:pathLst>
              <a:path w="76200">
                <a:moveTo>
                  <a:pt x="75823" y="3823"/>
                </a:moveTo>
                <a:lnTo>
                  <a:pt x="3823" y="3823"/>
                </a:lnTo>
              </a:path>
            </a:pathLst>
          </a:custGeom>
          <a:noFill/>
          <a:ln w="25400" cap="flat">
            <a:solidFill>
              <a:srgbClr val="B60D27"/>
            </a:solidFill>
            <a:prstDash val="solid"/>
            <a:miter/>
          </a:ln>
        </p:spPr>
        <p:txBody>
          <a:bodyPr rtlCol="0" anchor="ctr"/>
          <a:lstStyle/>
          <a:p>
            <a:endParaRPr lang="fr-FR" sz="1400" dirty="0">
              <a:latin typeface="+mj-lt"/>
            </a:endParaRPr>
          </a:p>
        </p:txBody>
      </p:sp>
      <p:sp>
        <p:nvSpPr>
          <p:cNvPr id="75" name="Freeform: Shape 5134">
            <a:extLst>
              <a:ext uri="{FF2B5EF4-FFF2-40B4-BE49-F238E27FC236}">
                <a16:creationId xmlns:a16="http://schemas.microsoft.com/office/drawing/2014/main" id="{9B2BCCFD-D123-4B05-8E92-0C6F00F6EC36}"/>
              </a:ext>
            </a:extLst>
          </p:cNvPr>
          <p:cNvSpPr/>
          <p:nvPr/>
        </p:nvSpPr>
        <p:spPr>
          <a:xfrm>
            <a:off x="4489043" y="3610141"/>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fr-FR" sz="1400" dirty="0">
              <a:latin typeface="+mj-lt"/>
            </a:endParaRPr>
          </a:p>
        </p:txBody>
      </p:sp>
      <p:sp>
        <p:nvSpPr>
          <p:cNvPr id="76" name="Freeform: Shape 5135">
            <a:extLst>
              <a:ext uri="{FF2B5EF4-FFF2-40B4-BE49-F238E27FC236}">
                <a16:creationId xmlns:a16="http://schemas.microsoft.com/office/drawing/2014/main" id="{0A2CCB25-CFF0-44C4-9BA3-7A468B1684E7}"/>
              </a:ext>
            </a:extLst>
          </p:cNvPr>
          <p:cNvSpPr/>
          <p:nvPr/>
        </p:nvSpPr>
        <p:spPr>
          <a:xfrm>
            <a:off x="4670849" y="3741549"/>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fr-FR" sz="1400" dirty="0">
              <a:latin typeface="+mj-lt"/>
            </a:endParaRPr>
          </a:p>
        </p:txBody>
      </p:sp>
      <p:sp>
        <p:nvSpPr>
          <p:cNvPr id="77" name="Freeform: Shape 5136">
            <a:extLst>
              <a:ext uri="{FF2B5EF4-FFF2-40B4-BE49-F238E27FC236}">
                <a16:creationId xmlns:a16="http://schemas.microsoft.com/office/drawing/2014/main" id="{1DF73142-09A5-4A80-900A-6D2342A0C90B}"/>
              </a:ext>
            </a:extLst>
          </p:cNvPr>
          <p:cNvSpPr/>
          <p:nvPr/>
        </p:nvSpPr>
        <p:spPr>
          <a:xfrm>
            <a:off x="4743577" y="3813226"/>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fr-FR" sz="1400" dirty="0">
              <a:latin typeface="+mj-lt"/>
            </a:endParaRPr>
          </a:p>
        </p:txBody>
      </p:sp>
      <p:sp>
        <p:nvSpPr>
          <p:cNvPr id="78" name="Freeform: Shape 5137">
            <a:extLst>
              <a:ext uri="{FF2B5EF4-FFF2-40B4-BE49-F238E27FC236}">
                <a16:creationId xmlns:a16="http://schemas.microsoft.com/office/drawing/2014/main" id="{7EC336FE-9DBB-4BE4-A324-85D0E17F1D3A}"/>
              </a:ext>
            </a:extLst>
          </p:cNvPr>
          <p:cNvSpPr/>
          <p:nvPr/>
        </p:nvSpPr>
        <p:spPr>
          <a:xfrm>
            <a:off x="4792058" y="3813226"/>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fr-FR" sz="1400" dirty="0">
              <a:latin typeface="+mj-lt"/>
            </a:endParaRPr>
          </a:p>
        </p:txBody>
      </p:sp>
      <p:sp>
        <p:nvSpPr>
          <p:cNvPr id="79" name="Freeform: Shape 5138">
            <a:extLst>
              <a:ext uri="{FF2B5EF4-FFF2-40B4-BE49-F238E27FC236}">
                <a16:creationId xmlns:a16="http://schemas.microsoft.com/office/drawing/2014/main" id="{AEAEC237-61D3-46D8-8C95-FA36F03A1311}"/>
              </a:ext>
            </a:extLst>
          </p:cNvPr>
          <p:cNvSpPr/>
          <p:nvPr/>
        </p:nvSpPr>
        <p:spPr>
          <a:xfrm>
            <a:off x="4828420" y="3813226"/>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fr-FR" sz="1400" dirty="0">
              <a:latin typeface="+mj-lt"/>
            </a:endParaRPr>
          </a:p>
        </p:txBody>
      </p:sp>
      <p:sp>
        <p:nvSpPr>
          <p:cNvPr id="80" name="Freeform: Shape 5139">
            <a:extLst>
              <a:ext uri="{FF2B5EF4-FFF2-40B4-BE49-F238E27FC236}">
                <a16:creationId xmlns:a16="http://schemas.microsoft.com/office/drawing/2014/main" id="{219652AA-4F6C-4DF1-ADDE-D51D28E6ADCE}"/>
              </a:ext>
            </a:extLst>
          </p:cNvPr>
          <p:cNvSpPr/>
          <p:nvPr/>
        </p:nvSpPr>
        <p:spPr>
          <a:xfrm>
            <a:off x="5082948" y="3992419"/>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fr-FR" sz="1400" dirty="0">
              <a:latin typeface="+mj-lt"/>
            </a:endParaRPr>
          </a:p>
        </p:txBody>
      </p:sp>
      <p:sp>
        <p:nvSpPr>
          <p:cNvPr id="81" name="Freeform: Shape 5140">
            <a:extLst>
              <a:ext uri="{FF2B5EF4-FFF2-40B4-BE49-F238E27FC236}">
                <a16:creationId xmlns:a16="http://schemas.microsoft.com/office/drawing/2014/main" id="{634E6F14-7EAB-4E0B-A93B-AD641B1996F2}"/>
              </a:ext>
            </a:extLst>
          </p:cNvPr>
          <p:cNvSpPr/>
          <p:nvPr/>
        </p:nvSpPr>
        <p:spPr>
          <a:xfrm>
            <a:off x="5107189" y="3992419"/>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fr-FR" sz="1400" dirty="0">
              <a:latin typeface="+mj-lt"/>
            </a:endParaRPr>
          </a:p>
        </p:txBody>
      </p:sp>
      <p:sp>
        <p:nvSpPr>
          <p:cNvPr id="82" name="Freeform: Shape 5141">
            <a:extLst>
              <a:ext uri="{FF2B5EF4-FFF2-40B4-BE49-F238E27FC236}">
                <a16:creationId xmlns:a16="http://schemas.microsoft.com/office/drawing/2014/main" id="{6E584C68-42FF-4E4E-9109-0701AE1F31AA}"/>
              </a:ext>
            </a:extLst>
          </p:cNvPr>
          <p:cNvSpPr/>
          <p:nvPr/>
        </p:nvSpPr>
        <p:spPr>
          <a:xfrm>
            <a:off x="5143550" y="4087988"/>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fr-FR" sz="1400" dirty="0">
              <a:latin typeface="+mj-lt"/>
            </a:endParaRPr>
          </a:p>
        </p:txBody>
      </p:sp>
      <p:sp>
        <p:nvSpPr>
          <p:cNvPr id="83" name="Freeform: Shape 5142">
            <a:extLst>
              <a:ext uri="{FF2B5EF4-FFF2-40B4-BE49-F238E27FC236}">
                <a16:creationId xmlns:a16="http://schemas.microsoft.com/office/drawing/2014/main" id="{1DFCB132-686E-49FF-8CE4-785D82C5C26B}"/>
              </a:ext>
            </a:extLst>
          </p:cNvPr>
          <p:cNvSpPr/>
          <p:nvPr/>
        </p:nvSpPr>
        <p:spPr>
          <a:xfrm>
            <a:off x="5167791" y="4087988"/>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fr-FR" sz="1400" dirty="0">
              <a:latin typeface="+mj-lt"/>
            </a:endParaRPr>
          </a:p>
        </p:txBody>
      </p:sp>
      <p:sp>
        <p:nvSpPr>
          <p:cNvPr id="84" name="Freeform: Shape 5143">
            <a:extLst>
              <a:ext uri="{FF2B5EF4-FFF2-40B4-BE49-F238E27FC236}">
                <a16:creationId xmlns:a16="http://schemas.microsoft.com/office/drawing/2014/main" id="{EEF10FB2-2BAC-4BEE-9E0E-818B7A8F1215}"/>
              </a:ext>
            </a:extLst>
          </p:cNvPr>
          <p:cNvSpPr/>
          <p:nvPr/>
        </p:nvSpPr>
        <p:spPr>
          <a:xfrm>
            <a:off x="5167791" y="4087988"/>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fr-FR" sz="1400" dirty="0">
              <a:latin typeface="+mj-lt"/>
            </a:endParaRPr>
          </a:p>
        </p:txBody>
      </p:sp>
      <p:sp>
        <p:nvSpPr>
          <p:cNvPr id="85" name="Freeform: Shape 5144">
            <a:extLst>
              <a:ext uri="{FF2B5EF4-FFF2-40B4-BE49-F238E27FC236}">
                <a16:creationId xmlns:a16="http://schemas.microsoft.com/office/drawing/2014/main" id="{AB83F1A7-69EE-4AAF-837A-805D43591D2B}"/>
              </a:ext>
            </a:extLst>
          </p:cNvPr>
          <p:cNvSpPr/>
          <p:nvPr/>
        </p:nvSpPr>
        <p:spPr>
          <a:xfrm>
            <a:off x="5434440" y="4087988"/>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fr-FR" sz="1400" dirty="0">
              <a:latin typeface="+mj-lt"/>
            </a:endParaRPr>
          </a:p>
        </p:txBody>
      </p:sp>
      <p:sp>
        <p:nvSpPr>
          <p:cNvPr id="86" name="Freeform: Shape 5145">
            <a:extLst>
              <a:ext uri="{FF2B5EF4-FFF2-40B4-BE49-F238E27FC236}">
                <a16:creationId xmlns:a16="http://schemas.microsoft.com/office/drawing/2014/main" id="{5B1AA26B-E095-4D0F-9142-943B6594D29F}"/>
              </a:ext>
            </a:extLst>
          </p:cNvPr>
          <p:cNvSpPr/>
          <p:nvPr/>
        </p:nvSpPr>
        <p:spPr>
          <a:xfrm>
            <a:off x="5458681" y="4087988"/>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fr-FR" sz="1400" dirty="0">
              <a:latin typeface="+mj-lt"/>
            </a:endParaRPr>
          </a:p>
        </p:txBody>
      </p:sp>
      <p:sp>
        <p:nvSpPr>
          <p:cNvPr id="87" name="Freeform: Shape 5146">
            <a:extLst>
              <a:ext uri="{FF2B5EF4-FFF2-40B4-BE49-F238E27FC236}">
                <a16:creationId xmlns:a16="http://schemas.microsoft.com/office/drawing/2014/main" id="{5B209014-0D2B-43D6-858E-E969A24B4E3A}"/>
              </a:ext>
            </a:extLst>
          </p:cNvPr>
          <p:cNvSpPr/>
          <p:nvPr/>
        </p:nvSpPr>
        <p:spPr>
          <a:xfrm>
            <a:off x="5555644" y="4255241"/>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fr-FR" sz="1400" dirty="0">
              <a:latin typeface="+mj-lt"/>
            </a:endParaRPr>
          </a:p>
        </p:txBody>
      </p:sp>
      <p:sp>
        <p:nvSpPr>
          <p:cNvPr id="88" name="Freeform: Shape 5147">
            <a:extLst>
              <a:ext uri="{FF2B5EF4-FFF2-40B4-BE49-F238E27FC236}">
                <a16:creationId xmlns:a16="http://schemas.microsoft.com/office/drawing/2014/main" id="{1F4F7CD1-B4A2-460D-9030-C380E08BDA81}"/>
              </a:ext>
            </a:extLst>
          </p:cNvPr>
          <p:cNvSpPr/>
          <p:nvPr/>
        </p:nvSpPr>
        <p:spPr>
          <a:xfrm>
            <a:off x="5616246" y="4446380"/>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fr-FR" sz="1400" dirty="0">
              <a:latin typeface="+mj-lt"/>
            </a:endParaRPr>
          </a:p>
        </p:txBody>
      </p:sp>
      <p:sp>
        <p:nvSpPr>
          <p:cNvPr id="89" name="Freeform: Shape 5148">
            <a:extLst>
              <a:ext uri="{FF2B5EF4-FFF2-40B4-BE49-F238E27FC236}">
                <a16:creationId xmlns:a16="http://schemas.microsoft.com/office/drawing/2014/main" id="{F0871290-BE8C-4830-B202-60BDF664CEC5}"/>
              </a:ext>
            </a:extLst>
          </p:cNvPr>
          <p:cNvSpPr/>
          <p:nvPr/>
        </p:nvSpPr>
        <p:spPr>
          <a:xfrm>
            <a:off x="6198031" y="4709196"/>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fr-FR" sz="1400" dirty="0">
              <a:latin typeface="+mj-lt"/>
            </a:endParaRPr>
          </a:p>
        </p:txBody>
      </p:sp>
      <p:sp>
        <p:nvSpPr>
          <p:cNvPr id="90" name="Freeform: Shape 5149">
            <a:extLst>
              <a:ext uri="{FF2B5EF4-FFF2-40B4-BE49-F238E27FC236}">
                <a16:creationId xmlns:a16="http://schemas.microsoft.com/office/drawing/2014/main" id="{57EEA98D-4A0A-47EF-AFA6-7BFF54FDB4A0}"/>
              </a:ext>
            </a:extLst>
          </p:cNvPr>
          <p:cNvSpPr/>
          <p:nvPr/>
        </p:nvSpPr>
        <p:spPr>
          <a:xfrm>
            <a:off x="7737334" y="4709196"/>
            <a:ext cx="36000" cy="72000"/>
          </a:xfrm>
          <a:custGeom>
            <a:avLst/>
            <a:gdLst>
              <a:gd name="connsiteX0" fmla="*/ 3823 w 0"/>
              <a:gd name="connsiteY0" fmla="*/ 3823 h 76200"/>
              <a:gd name="connsiteX1" fmla="*/ 3823 w 0"/>
              <a:gd name="connsiteY1" fmla="*/ 75823 h 76200"/>
            </a:gdLst>
            <a:ahLst/>
            <a:cxnLst>
              <a:cxn ang="0">
                <a:pos x="connsiteX0" y="connsiteY0"/>
              </a:cxn>
              <a:cxn ang="0">
                <a:pos x="connsiteX1" y="connsiteY1"/>
              </a:cxn>
            </a:cxnLst>
            <a:rect l="l" t="t" r="r" b="b"/>
            <a:pathLst>
              <a:path h="76200">
                <a:moveTo>
                  <a:pt x="3823" y="3823"/>
                </a:moveTo>
                <a:lnTo>
                  <a:pt x="3823" y="75823"/>
                </a:lnTo>
              </a:path>
            </a:pathLst>
          </a:custGeom>
          <a:noFill/>
          <a:ln w="25400" cap="flat">
            <a:solidFill>
              <a:srgbClr val="B60D27"/>
            </a:solidFill>
            <a:prstDash val="solid"/>
            <a:miter/>
          </a:ln>
        </p:spPr>
        <p:txBody>
          <a:bodyPr rtlCol="0" anchor="ctr"/>
          <a:lstStyle/>
          <a:p>
            <a:endParaRPr lang="fr-FR" sz="1400" dirty="0">
              <a:latin typeface="+mj-lt"/>
            </a:endParaRPr>
          </a:p>
        </p:txBody>
      </p:sp>
    </p:spTree>
    <p:custDataLst>
      <p:tags r:id="rId1"/>
    </p:custDataLst>
    <p:extLst>
      <p:ext uri="{BB962C8B-B14F-4D97-AF65-F5344CB8AC3E}">
        <p14:creationId xmlns:p14="http://schemas.microsoft.com/office/powerpoint/2010/main" val="207594171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298816" cy="807720"/>
          </a:xfrm>
        </p:spPr>
        <p:txBody>
          <a:bodyPr/>
          <a:lstStyle/>
          <a:p>
            <a:r>
              <a:rPr lang="fr-FR" noProof="0" dirty="0"/>
              <a:t>3511: </a:t>
            </a:r>
            <a:r>
              <a:rPr lang="fr-FR" dirty="0"/>
              <a:t>Résultats définitifs et survie globale de l’étude randomisée de phase II VOLFI (AIO- KRK0109): </a:t>
            </a:r>
            <a:r>
              <a:rPr lang="fr-FR" dirty="0" err="1"/>
              <a:t>mFOLFOXIRI</a:t>
            </a:r>
            <a:r>
              <a:rPr lang="fr-FR" dirty="0"/>
              <a:t> + panitumumab versus FOLFOXIRI en traitement de 1</a:t>
            </a:r>
            <a:r>
              <a:rPr lang="fr-FR" baseline="30000" dirty="0"/>
              <a:t>e</a:t>
            </a:r>
            <a:r>
              <a:rPr lang="fr-FR" dirty="0"/>
              <a:t> ligne chez les patients avec cancer colorectal métastatique RAS sauvage – Geissler M, et al</a:t>
            </a:r>
            <a:endParaRPr lang="fr-FR" noProof="0" dirty="0"/>
          </a:p>
        </p:txBody>
      </p:sp>
      <p:sp>
        <p:nvSpPr>
          <p:cNvPr id="5123" name="Rectangle 3"/>
          <p:cNvSpPr>
            <a:spLocks noGrp="1" noChangeArrowheads="1"/>
          </p:cNvSpPr>
          <p:nvPr>
            <p:ph idx="1"/>
          </p:nvPr>
        </p:nvSpPr>
        <p:spPr/>
        <p:txBody>
          <a:bodyPr/>
          <a:lstStyle/>
          <a:p>
            <a:pPr marL="0" indent="0">
              <a:buNone/>
            </a:pPr>
            <a:r>
              <a:rPr lang="fr-FR" b="1" noProof="0" dirty="0"/>
              <a:t>Résultats</a:t>
            </a:r>
          </a:p>
          <a:p>
            <a:pPr marL="0" indent="0">
              <a:buNone/>
            </a:pPr>
            <a:endParaRPr lang="fr-FR" noProof="0" dirty="0"/>
          </a:p>
          <a:p>
            <a:pPr marL="0" indent="0">
              <a:buNone/>
            </a:pPr>
            <a:endParaRPr lang="fr-FR" noProof="0" dirty="0"/>
          </a:p>
          <a:p>
            <a:pPr marL="0" indent="0">
              <a:buNone/>
            </a:pPr>
            <a:endParaRPr lang="fr-FR" noProof="0" dirty="0"/>
          </a:p>
          <a:p>
            <a:pPr marL="0" indent="0">
              <a:buNone/>
            </a:pPr>
            <a:endParaRPr lang="fr-FR" noProof="0" dirty="0"/>
          </a:p>
          <a:p>
            <a:pPr marL="0" indent="0">
              <a:buNone/>
            </a:pPr>
            <a:endParaRPr lang="fr-FR" noProof="0" dirty="0"/>
          </a:p>
          <a:p>
            <a:pPr marL="0" indent="0">
              <a:buNone/>
            </a:pPr>
            <a:endParaRPr lang="fr-FR" noProof="0" dirty="0"/>
          </a:p>
          <a:p>
            <a:pPr marL="0" indent="0">
              <a:buNone/>
            </a:pPr>
            <a:endParaRPr lang="fr-FR" noProof="0" dirty="0"/>
          </a:p>
          <a:p>
            <a:pPr marL="0" indent="0">
              <a:buNone/>
            </a:pPr>
            <a:endParaRPr lang="fr-FR" noProof="0" dirty="0"/>
          </a:p>
          <a:p>
            <a:pPr marL="0" indent="0">
              <a:buNone/>
            </a:pPr>
            <a:endParaRPr lang="fr-FR" noProof="0" dirty="0"/>
          </a:p>
          <a:p>
            <a:pPr marL="0" indent="0">
              <a:buNone/>
            </a:pPr>
            <a:endParaRPr lang="fr-FR" b="1" noProof="0" dirty="0"/>
          </a:p>
          <a:p>
            <a:pPr marL="0" indent="0">
              <a:buNone/>
            </a:pPr>
            <a:endParaRPr lang="fr-FR" b="1" noProof="0" dirty="0"/>
          </a:p>
          <a:p>
            <a:pPr marL="0" indent="0">
              <a:spcBef>
                <a:spcPts val="2400"/>
              </a:spcBef>
              <a:buNone/>
            </a:pPr>
            <a:r>
              <a:rPr lang="fr-FR" b="1" noProof="0" dirty="0"/>
              <a:t>Conclusions</a:t>
            </a:r>
          </a:p>
          <a:p>
            <a:r>
              <a:rPr lang="fr-FR" b="1" noProof="0" dirty="0"/>
              <a:t>Chez ces patients avec CCRm RAS WT, </a:t>
            </a:r>
            <a:r>
              <a:rPr lang="fr-FR" b="1" noProof="0" dirty="0" err="1"/>
              <a:t>mFOLFOXIRI</a:t>
            </a:r>
            <a:r>
              <a:rPr lang="fr-FR" b="1" noProof="0" dirty="0"/>
              <a:t> + panitumumab </a:t>
            </a:r>
            <a:r>
              <a:rPr lang="fr-FR" b="1" dirty="0"/>
              <a:t>pourrait être une </a:t>
            </a:r>
            <a:r>
              <a:rPr lang="fr-FR" b="1" noProof="0" dirty="0"/>
              <a:t>option pour ceux ayant une charge tumorale élevée et/ou possibilité de résection secondaire de métastases, bien que des études ultérieures soient nécessaires pour confirmer ces résultats</a:t>
            </a:r>
          </a:p>
        </p:txBody>
      </p:sp>
      <p:sp>
        <p:nvSpPr>
          <p:cNvPr id="15" name="Text Placeholder 14"/>
          <p:cNvSpPr>
            <a:spLocks noGrp="1"/>
          </p:cNvSpPr>
          <p:nvPr>
            <p:ph type="body" sz="quarter" idx="11"/>
          </p:nvPr>
        </p:nvSpPr>
        <p:spPr>
          <a:xfrm>
            <a:off x="4495800" y="6096000"/>
            <a:ext cx="4283075" cy="487363"/>
          </a:xfrm>
        </p:spPr>
        <p:txBody>
          <a:bodyPr/>
          <a:lstStyle/>
          <a:p>
            <a:r>
              <a:rPr lang="fr-FR" noProof="0" dirty="0"/>
              <a:t>Geissler M, et al, J Clin </a:t>
            </a:r>
            <a:r>
              <a:rPr lang="fr-FR" noProof="0" dirty="0" err="1"/>
              <a:t>Oncol</a:t>
            </a:r>
            <a:r>
              <a:rPr lang="fr-FR" noProof="0" dirty="0"/>
              <a:t> 2019;37(</a:t>
            </a:r>
            <a:r>
              <a:rPr lang="fr-FR" noProof="0" dirty="0" err="1"/>
              <a:t>suppl</a:t>
            </a:r>
            <a:r>
              <a:rPr lang="fr-FR" noProof="0" dirty="0"/>
              <a:t>):</a:t>
            </a:r>
            <a:r>
              <a:rPr lang="fr-FR" noProof="0" dirty="0" err="1"/>
              <a:t>abstr</a:t>
            </a:r>
            <a:r>
              <a:rPr lang="fr-FR" noProof="0" dirty="0"/>
              <a:t> 3511</a:t>
            </a:r>
          </a:p>
        </p:txBody>
      </p:sp>
      <p:sp>
        <p:nvSpPr>
          <p:cNvPr id="7" name="Rectangle 6">
            <a:extLst>
              <a:ext uri="{FF2B5EF4-FFF2-40B4-BE49-F238E27FC236}">
                <a16:creationId xmlns:a16="http://schemas.microsoft.com/office/drawing/2014/main" id="{FA790855-5E99-4908-AC74-7496D9F51C00}"/>
              </a:ext>
            </a:extLst>
          </p:cNvPr>
          <p:cNvSpPr/>
          <p:nvPr/>
        </p:nvSpPr>
        <p:spPr>
          <a:xfrm>
            <a:off x="1575291" y="3912935"/>
            <a:ext cx="277000" cy="42703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srgbClr val="4D4D4D"/>
              </a:solidFill>
            </a:endParaRPr>
          </a:p>
        </p:txBody>
      </p:sp>
      <p:sp>
        <p:nvSpPr>
          <p:cNvPr id="8" name="Rectangle 7">
            <a:extLst>
              <a:ext uri="{FF2B5EF4-FFF2-40B4-BE49-F238E27FC236}">
                <a16:creationId xmlns:a16="http://schemas.microsoft.com/office/drawing/2014/main" id="{771CCC92-0C78-4FF9-89EA-7B699679C521}"/>
              </a:ext>
            </a:extLst>
          </p:cNvPr>
          <p:cNvSpPr/>
          <p:nvPr/>
        </p:nvSpPr>
        <p:spPr>
          <a:xfrm>
            <a:off x="1964290" y="4164195"/>
            <a:ext cx="277000" cy="17577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srgbClr val="4D4D4D"/>
              </a:solidFill>
            </a:endParaRPr>
          </a:p>
        </p:txBody>
      </p:sp>
      <p:sp>
        <p:nvSpPr>
          <p:cNvPr id="9" name="TextBox 8">
            <a:extLst>
              <a:ext uri="{FF2B5EF4-FFF2-40B4-BE49-F238E27FC236}">
                <a16:creationId xmlns:a16="http://schemas.microsoft.com/office/drawing/2014/main" id="{A4C8B6E5-DD1B-4B9B-AE40-4AD389AD2594}"/>
              </a:ext>
            </a:extLst>
          </p:cNvPr>
          <p:cNvSpPr txBox="1"/>
          <p:nvPr/>
        </p:nvSpPr>
        <p:spPr>
          <a:xfrm>
            <a:off x="1456287" y="3625696"/>
            <a:ext cx="532518" cy="307777"/>
          </a:xfrm>
          <a:prstGeom prst="rect">
            <a:avLst/>
          </a:prstGeom>
          <a:noFill/>
        </p:spPr>
        <p:txBody>
          <a:bodyPr wrap="none" rtlCol="0">
            <a:spAutoFit/>
          </a:bodyPr>
          <a:lstStyle/>
          <a:p>
            <a:pPr algn="ctr" fontAlgn="auto">
              <a:spcBef>
                <a:spcPts val="0"/>
              </a:spcBef>
              <a:spcAft>
                <a:spcPts val="0"/>
              </a:spcAft>
            </a:pPr>
            <a:r>
              <a:rPr lang="fr-FR" sz="1400" b="1">
                <a:solidFill>
                  <a:srgbClr val="4D4D4D"/>
                </a:solidFill>
                <a:latin typeface="Arial"/>
                <a:cs typeface="Arial"/>
              </a:rPr>
              <a:t>33,3</a:t>
            </a:r>
            <a:endParaRPr lang="fr-FR" sz="1400" b="1" dirty="0">
              <a:solidFill>
                <a:srgbClr val="4D4D4D"/>
              </a:solidFill>
              <a:latin typeface="Arial"/>
              <a:cs typeface="Arial"/>
            </a:endParaRPr>
          </a:p>
        </p:txBody>
      </p:sp>
      <p:sp>
        <p:nvSpPr>
          <p:cNvPr id="10" name="TextBox 9">
            <a:extLst>
              <a:ext uri="{FF2B5EF4-FFF2-40B4-BE49-F238E27FC236}">
                <a16:creationId xmlns:a16="http://schemas.microsoft.com/office/drawing/2014/main" id="{88C5B670-C460-445F-B188-8D047BD3CEBC}"/>
              </a:ext>
            </a:extLst>
          </p:cNvPr>
          <p:cNvSpPr txBox="1"/>
          <p:nvPr/>
        </p:nvSpPr>
        <p:spPr>
          <a:xfrm>
            <a:off x="1852291" y="3889621"/>
            <a:ext cx="532518" cy="307777"/>
          </a:xfrm>
          <a:prstGeom prst="rect">
            <a:avLst/>
          </a:prstGeom>
          <a:noFill/>
        </p:spPr>
        <p:txBody>
          <a:bodyPr wrap="none" rtlCol="0">
            <a:spAutoFit/>
          </a:bodyPr>
          <a:lstStyle/>
          <a:p>
            <a:pPr algn="ctr" fontAlgn="auto">
              <a:spcBef>
                <a:spcPts val="0"/>
              </a:spcBef>
              <a:spcAft>
                <a:spcPts val="0"/>
              </a:spcAft>
            </a:pPr>
            <a:r>
              <a:rPr lang="fr-FR" sz="1400" b="1">
                <a:solidFill>
                  <a:srgbClr val="4D4D4D"/>
                </a:solidFill>
                <a:latin typeface="Arial"/>
                <a:cs typeface="Arial"/>
              </a:rPr>
              <a:t>12,1</a:t>
            </a:r>
            <a:endParaRPr lang="fr-FR" sz="1400" b="1" dirty="0">
              <a:solidFill>
                <a:srgbClr val="4D4D4D"/>
              </a:solidFill>
              <a:latin typeface="Arial"/>
              <a:cs typeface="Arial"/>
            </a:endParaRPr>
          </a:p>
        </p:txBody>
      </p:sp>
      <p:sp>
        <p:nvSpPr>
          <p:cNvPr id="13" name="TextBox 12">
            <a:extLst>
              <a:ext uri="{FF2B5EF4-FFF2-40B4-BE49-F238E27FC236}">
                <a16:creationId xmlns:a16="http://schemas.microsoft.com/office/drawing/2014/main" id="{EFFFC430-B3E6-4453-AA70-D4AD09D99038}"/>
              </a:ext>
            </a:extLst>
          </p:cNvPr>
          <p:cNvSpPr txBox="1"/>
          <p:nvPr/>
        </p:nvSpPr>
        <p:spPr>
          <a:xfrm>
            <a:off x="981563" y="1758396"/>
            <a:ext cx="1693092" cy="307777"/>
          </a:xfrm>
          <a:prstGeom prst="rect">
            <a:avLst/>
          </a:prstGeom>
          <a:noFill/>
        </p:spPr>
        <p:txBody>
          <a:bodyPr wrap="none" rtlCol="0">
            <a:spAutoFit/>
          </a:bodyPr>
          <a:lstStyle/>
          <a:p>
            <a:pPr algn="ctr" fontAlgn="auto">
              <a:spcBef>
                <a:spcPts val="0"/>
              </a:spcBef>
              <a:spcAft>
                <a:spcPts val="0"/>
              </a:spcAft>
            </a:pPr>
            <a:r>
              <a:rPr lang="fr-FR" sz="1400" b="1" dirty="0">
                <a:solidFill>
                  <a:srgbClr val="4D4D4D"/>
                </a:solidFill>
                <a:latin typeface="Arial"/>
                <a:cs typeface="Arial"/>
              </a:rPr>
              <a:t>Population totale</a:t>
            </a:r>
          </a:p>
        </p:txBody>
      </p:sp>
      <p:sp>
        <p:nvSpPr>
          <p:cNvPr id="16" name="TextBox 15">
            <a:extLst>
              <a:ext uri="{FF2B5EF4-FFF2-40B4-BE49-F238E27FC236}">
                <a16:creationId xmlns:a16="http://schemas.microsoft.com/office/drawing/2014/main" id="{C27CF4E2-9E93-4EF2-96D4-50371431019D}"/>
              </a:ext>
            </a:extLst>
          </p:cNvPr>
          <p:cNvSpPr txBox="1"/>
          <p:nvPr/>
        </p:nvSpPr>
        <p:spPr>
          <a:xfrm>
            <a:off x="946552" y="1982294"/>
            <a:ext cx="1763111" cy="1102674"/>
          </a:xfrm>
          <a:prstGeom prst="rect">
            <a:avLst/>
          </a:prstGeom>
          <a:noFill/>
        </p:spPr>
        <p:txBody>
          <a:bodyPr wrap="none" rtlCol="0">
            <a:spAutoFit/>
          </a:bodyPr>
          <a:lstStyle/>
          <a:p>
            <a:pPr algn="ctr" fontAlgn="auto">
              <a:lnSpc>
                <a:spcPct val="120000"/>
              </a:lnSpc>
              <a:spcBef>
                <a:spcPts val="0"/>
              </a:spcBef>
              <a:spcAft>
                <a:spcPts val="0"/>
              </a:spcAft>
            </a:pPr>
            <a:r>
              <a:rPr lang="fr-FR" sz="1400" dirty="0">
                <a:solidFill>
                  <a:srgbClr val="4D4D4D"/>
                </a:solidFill>
                <a:latin typeface="Arial"/>
                <a:cs typeface="Arial"/>
              </a:rPr>
              <a:t>n=96</a:t>
            </a:r>
          </a:p>
          <a:p>
            <a:pPr algn="ctr" fontAlgn="auto">
              <a:lnSpc>
                <a:spcPct val="120000"/>
              </a:lnSpc>
              <a:spcBef>
                <a:spcPts val="0"/>
              </a:spcBef>
              <a:spcAft>
                <a:spcPts val="0"/>
              </a:spcAft>
            </a:pPr>
            <a:r>
              <a:rPr lang="fr-FR" sz="1400" dirty="0">
                <a:solidFill>
                  <a:srgbClr val="4D4D4D"/>
                </a:solidFill>
                <a:latin typeface="Arial"/>
                <a:cs typeface="Arial"/>
              </a:rPr>
              <a:t>p=0,02</a:t>
            </a:r>
          </a:p>
          <a:p>
            <a:pPr algn="ctr" fontAlgn="auto">
              <a:lnSpc>
                <a:spcPct val="120000"/>
              </a:lnSpc>
              <a:spcBef>
                <a:spcPts val="0"/>
              </a:spcBef>
              <a:spcAft>
                <a:spcPts val="0"/>
              </a:spcAft>
            </a:pPr>
            <a:r>
              <a:rPr lang="fr-FR" sz="1400" dirty="0">
                <a:solidFill>
                  <a:srgbClr val="4D4D4D"/>
                </a:solidFill>
                <a:latin typeface="Arial"/>
                <a:cs typeface="Arial"/>
              </a:rPr>
              <a:t>OR 3,63</a:t>
            </a:r>
          </a:p>
          <a:p>
            <a:pPr algn="ctr" fontAlgn="auto">
              <a:lnSpc>
                <a:spcPct val="120000"/>
              </a:lnSpc>
              <a:spcBef>
                <a:spcPts val="0"/>
              </a:spcBef>
              <a:spcAft>
                <a:spcPts val="0"/>
              </a:spcAft>
            </a:pPr>
            <a:r>
              <a:rPr lang="fr-FR" sz="1400" dirty="0">
                <a:solidFill>
                  <a:srgbClr val="4D4D4D"/>
                </a:solidFill>
                <a:latin typeface="Arial"/>
                <a:cs typeface="Arial"/>
              </a:rPr>
              <a:t>IC95% 1,13 - 11,67</a:t>
            </a:r>
          </a:p>
        </p:txBody>
      </p:sp>
      <p:sp>
        <p:nvSpPr>
          <p:cNvPr id="19" name="TextBox 18">
            <a:extLst>
              <a:ext uri="{FF2B5EF4-FFF2-40B4-BE49-F238E27FC236}">
                <a16:creationId xmlns:a16="http://schemas.microsoft.com/office/drawing/2014/main" id="{83BBCA00-61D2-4975-876F-42C900DDDFCC}"/>
              </a:ext>
            </a:extLst>
          </p:cNvPr>
          <p:cNvSpPr txBox="1"/>
          <p:nvPr/>
        </p:nvSpPr>
        <p:spPr>
          <a:xfrm>
            <a:off x="4015910" y="1758396"/>
            <a:ext cx="1019831" cy="307777"/>
          </a:xfrm>
          <a:prstGeom prst="rect">
            <a:avLst/>
          </a:prstGeom>
          <a:noFill/>
        </p:spPr>
        <p:txBody>
          <a:bodyPr wrap="none" rtlCol="0">
            <a:spAutoFit/>
          </a:bodyPr>
          <a:lstStyle/>
          <a:p>
            <a:pPr algn="ctr" fontAlgn="auto">
              <a:spcBef>
                <a:spcPts val="0"/>
              </a:spcBef>
              <a:spcAft>
                <a:spcPts val="0"/>
              </a:spcAft>
            </a:pPr>
            <a:r>
              <a:rPr lang="fr-FR" sz="1400" b="1" dirty="0">
                <a:solidFill>
                  <a:srgbClr val="4D4D4D"/>
                </a:solidFill>
                <a:latin typeface="Arial"/>
                <a:cs typeface="Arial"/>
              </a:rPr>
              <a:t>Cohorte 1</a:t>
            </a:r>
          </a:p>
        </p:txBody>
      </p:sp>
      <p:sp>
        <p:nvSpPr>
          <p:cNvPr id="20" name="TextBox 19">
            <a:extLst>
              <a:ext uri="{FF2B5EF4-FFF2-40B4-BE49-F238E27FC236}">
                <a16:creationId xmlns:a16="http://schemas.microsoft.com/office/drawing/2014/main" id="{60CB53B0-0F25-4F51-8F84-7F92501D42FD}"/>
              </a:ext>
            </a:extLst>
          </p:cNvPr>
          <p:cNvSpPr txBox="1"/>
          <p:nvPr/>
        </p:nvSpPr>
        <p:spPr>
          <a:xfrm>
            <a:off x="3637605" y="1982294"/>
            <a:ext cx="1776448" cy="1102674"/>
          </a:xfrm>
          <a:prstGeom prst="rect">
            <a:avLst/>
          </a:prstGeom>
          <a:noFill/>
        </p:spPr>
        <p:txBody>
          <a:bodyPr wrap="none" rtlCol="0">
            <a:spAutoFit/>
          </a:bodyPr>
          <a:lstStyle/>
          <a:p>
            <a:pPr algn="ctr" fontAlgn="auto">
              <a:lnSpc>
                <a:spcPct val="120000"/>
              </a:lnSpc>
              <a:spcBef>
                <a:spcPts val="0"/>
              </a:spcBef>
              <a:spcAft>
                <a:spcPts val="0"/>
              </a:spcAft>
            </a:pPr>
            <a:r>
              <a:rPr lang="fr-FR" sz="1400" dirty="0">
                <a:solidFill>
                  <a:srgbClr val="4D4D4D"/>
                </a:solidFill>
                <a:latin typeface="Arial"/>
                <a:cs typeface="Arial"/>
              </a:rPr>
              <a:t>n=65</a:t>
            </a:r>
          </a:p>
          <a:p>
            <a:pPr algn="ctr" fontAlgn="auto">
              <a:lnSpc>
                <a:spcPct val="120000"/>
              </a:lnSpc>
              <a:spcBef>
                <a:spcPts val="0"/>
              </a:spcBef>
              <a:spcAft>
                <a:spcPts val="0"/>
              </a:spcAft>
            </a:pPr>
            <a:r>
              <a:rPr lang="fr-FR" sz="1400" dirty="0">
                <a:solidFill>
                  <a:srgbClr val="4D4D4D"/>
                </a:solidFill>
                <a:latin typeface="Arial"/>
                <a:cs typeface="Arial"/>
              </a:rPr>
              <a:t>p=0,08</a:t>
            </a:r>
          </a:p>
          <a:p>
            <a:pPr algn="ctr" fontAlgn="auto">
              <a:lnSpc>
                <a:spcPct val="120000"/>
              </a:lnSpc>
              <a:spcBef>
                <a:spcPts val="0"/>
              </a:spcBef>
              <a:spcAft>
                <a:spcPts val="0"/>
              </a:spcAft>
            </a:pPr>
            <a:r>
              <a:rPr lang="fr-FR" sz="1400" dirty="0">
                <a:solidFill>
                  <a:srgbClr val="4D4D4D"/>
                </a:solidFill>
                <a:latin typeface="Arial"/>
                <a:cs typeface="Arial"/>
              </a:rPr>
              <a:t>OR 7,80</a:t>
            </a:r>
          </a:p>
          <a:p>
            <a:pPr algn="ctr" fontAlgn="auto">
              <a:lnSpc>
                <a:spcPct val="120000"/>
              </a:lnSpc>
              <a:spcBef>
                <a:spcPts val="0"/>
              </a:spcBef>
              <a:spcAft>
                <a:spcPts val="0"/>
              </a:spcAft>
            </a:pPr>
            <a:r>
              <a:rPr lang="fr-FR" sz="1400" dirty="0">
                <a:solidFill>
                  <a:srgbClr val="4D4D4D"/>
                </a:solidFill>
                <a:latin typeface="Arial"/>
                <a:cs typeface="Arial"/>
              </a:rPr>
              <a:t>IC95% 0,42 - 145,2</a:t>
            </a:r>
          </a:p>
        </p:txBody>
      </p:sp>
      <p:sp>
        <p:nvSpPr>
          <p:cNvPr id="23" name="TextBox 22">
            <a:extLst>
              <a:ext uri="{FF2B5EF4-FFF2-40B4-BE49-F238E27FC236}">
                <a16:creationId xmlns:a16="http://schemas.microsoft.com/office/drawing/2014/main" id="{72A48A1A-A604-46B1-8DA5-0031DDC88652}"/>
              </a:ext>
            </a:extLst>
          </p:cNvPr>
          <p:cNvSpPr txBox="1"/>
          <p:nvPr/>
        </p:nvSpPr>
        <p:spPr>
          <a:xfrm>
            <a:off x="6481631" y="1982294"/>
            <a:ext cx="1677062" cy="1102674"/>
          </a:xfrm>
          <a:prstGeom prst="rect">
            <a:avLst/>
          </a:prstGeom>
          <a:noFill/>
        </p:spPr>
        <p:txBody>
          <a:bodyPr wrap="none" rtlCol="0">
            <a:spAutoFit/>
          </a:bodyPr>
          <a:lstStyle/>
          <a:p>
            <a:pPr algn="ctr" fontAlgn="auto">
              <a:lnSpc>
                <a:spcPct val="120000"/>
              </a:lnSpc>
              <a:spcBef>
                <a:spcPts val="0"/>
              </a:spcBef>
              <a:spcAft>
                <a:spcPts val="0"/>
              </a:spcAft>
            </a:pPr>
            <a:r>
              <a:rPr lang="fr-FR" sz="1400">
                <a:solidFill>
                  <a:srgbClr val="4D4D4D"/>
                </a:solidFill>
                <a:latin typeface="Arial"/>
                <a:cs typeface="Arial"/>
              </a:rPr>
              <a:t>n=31</a:t>
            </a:r>
          </a:p>
          <a:p>
            <a:pPr algn="ctr" fontAlgn="auto">
              <a:lnSpc>
                <a:spcPct val="120000"/>
              </a:lnSpc>
              <a:spcBef>
                <a:spcPts val="0"/>
              </a:spcBef>
              <a:spcAft>
                <a:spcPts val="0"/>
              </a:spcAft>
            </a:pPr>
            <a:r>
              <a:rPr lang="fr-FR" sz="1400">
                <a:solidFill>
                  <a:srgbClr val="4D4D4D"/>
                </a:solidFill>
                <a:latin typeface="Arial"/>
                <a:cs typeface="Arial"/>
              </a:rPr>
              <a:t>p=0,05</a:t>
            </a:r>
          </a:p>
          <a:p>
            <a:pPr algn="ctr" fontAlgn="auto">
              <a:lnSpc>
                <a:spcPct val="120000"/>
              </a:lnSpc>
              <a:spcBef>
                <a:spcPts val="0"/>
              </a:spcBef>
              <a:spcAft>
                <a:spcPts val="0"/>
              </a:spcAft>
            </a:pPr>
            <a:r>
              <a:rPr lang="fr-FR" sz="1400">
                <a:solidFill>
                  <a:srgbClr val="4D4D4D"/>
                </a:solidFill>
                <a:latin typeface="Arial"/>
                <a:cs typeface="Arial"/>
              </a:rPr>
              <a:t>OR 5,25</a:t>
            </a:r>
          </a:p>
          <a:p>
            <a:pPr algn="ctr" fontAlgn="auto">
              <a:lnSpc>
                <a:spcPct val="120000"/>
              </a:lnSpc>
              <a:spcBef>
                <a:spcPts val="0"/>
              </a:spcBef>
              <a:spcAft>
                <a:spcPts val="0"/>
              </a:spcAft>
            </a:pPr>
            <a:r>
              <a:rPr lang="fr-FR" sz="1400">
                <a:solidFill>
                  <a:srgbClr val="4D4D4D"/>
                </a:solidFill>
                <a:latin typeface="Arial"/>
                <a:cs typeface="Arial"/>
              </a:rPr>
              <a:t>IC95% 1,07 - 25,8</a:t>
            </a:r>
            <a:endParaRPr lang="fr-FR" sz="1400" dirty="0">
              <a:solidFill>
                <a:srgbClr val="4D4D4D"/>
              </a:solidFill>
              <a:latin typeface="Arial"/>
              <a:cs typeface="Arial"/>
            </a:endParaRPr>
          </a:p>
        </p:txBody>
      </p:sp>
      <p:sp>
        <p:nvSpPr>
          <p:cNvPr id="26" name="TextBox 25">
            <a:extLst>
              <a:ext uri="{FF2B5EF4-FFF2-40B4-BE49-F238E27FC236}">
                <a16:creationId xmlns:a16="http://schemas.microsoft.com/office/drawing/2014/main" id="{2E56EFF2-6F46-4C7C-AF36-8287E2B9B950}"/>
              </a:ext>
            </a:extLst>
          </p:cNvPr>
          <p:cNvSpPr txBox="1"/>
          <p:nvPr/>
        </p:nvSpPr>
        <p:spPr>
          <a:xfrm>
            <a:off x="6810245" y="1758396"/>
            <a:ext cx="1019831" cy="307777"/>
          </a:xfrm>
          <a:prstGeom prst="rect">
            <a:avLst/>
          </a:prstGeom>
          <a:noFill/>
        </p:spPr>
        <p:txBody>
          <a:bodyPr wrap="none" rtlCol="0">
            <a:spAutoFit/>
          </a:bodyPr>
          <a:lstStyle/>
          <a:p>
            <a:pPr algn="ctr" fontAlgn="auto">
              <a:spcBef>
                <a:spcPts val="0"/>
              </a:spcBef>
              <a:spcAft>
                <a:spcPts val="0"/>
              </a:spcAft>
            </a:pPr>
            <a:r>
              <a:rPr lang="fr-FR" sz="1400" b="1">
                <a:solidFill>
                  <a:srgbClr val="4D4D4D"/>
                </a:solidFill>
                <a:latin typeface="Arial"/>
                <a:cs typeface="Arial"/>
              </a:rPr>
              <a:t>Cohorte 2</a:t>
            </a:r>
            <a:endParaRPr lang="fr-FR" sz="1400" b="1" dirty="0">
              <a:solidFill>
                <a:srgbClr val="4D4D4D"/>
              </a:solidFill>
              <a:latin typeface="Arial"/>
              <a:cs typeface="Arial"/>
            </a:endParaRPr>
          </a:p>
        </p:txBody>
      </p:sp>
      <p:sp>
        <p:nvSpPr>
          <p:cNvPr id="27" name="TextBox 26">
            <a:extLst>
              <a:ext uri="{FF2B5EF4-FFF2-40B4-BE49-F238E27FC236}">
                <a16:creationId xmlns:a16="http://schemas.microsoft.com/office/drawing/2014/main" id="{37EE047A-0993-4260-8F3B-0F187EA0CB7F}"/>
              </a:ext>
            </a:extLst>
          </p:cNvPr>
          <p:cNvSpPr txBox="1"/>
          <p:nvPr/>
        </p:nvSpPr>
        <p:spPr>
          <a:xfrm>
            <a:off x="3035217" y="1475514"/>
            <a:ext cx="3053207" cy="338554"/>
          </a:xfrm>
          <a:prstGeom prst="rect">
            <a:avLst/>
          </a:prstGeom>
          <a:noFill/>
        </p:spPr>
        <p:txBody>
          <a:bodyPr wrap="none" rtlCol="0">
            <a:spAutoFit/>
          </a:bodyPr>
          <a:lstStyle/>
          <a:p>
            <a:pPr algn="ctr" fontAlgn="auto">
              <a:spcBef>
                <a:spcPts val="0"/>
              </a:spcBef>
              <a:spcAft>
                <a:spcPts val="0"/>
              </a:spcAft>
            </a:pPr>
            <a:r>
              <a:rPr lang="fr-FR" sz="1600" b="1" dirty="0">
                <a:solidFill>
                  <a:srgbClr val="4D4D4D"/>
                </a:solidFill>
                <a:latin typeface="Arial"/>
                <a:cs typeface="Arial"/>
              </a:rPr>
              <a:t>Taux de résection secondaire</a:t>
            </a:r>
          </a:p>
        </p:txBody>
      </p:sp>
      <p:sp>
        <p:nvSpPr>
          <p:cNvPr id="29" name="Rectangle 28">
            <a:extLst>
              <a:ext uri="{FF2B5EF4-FFF2-40B4-BE49-F238E27FC236}">
                <a16:creationId xmlns:a16="http://schemas.microsoft.com/office/drawing/2014/main" id="{6B6E4667-6938-4253-993D-3C98E46E5253}"/>
              </a:ext>
            </a:extLst>
          </p:cNvPr>
          <p:cNvSpPr/>
          <p:nvPr/>
        </p:nvSpPr>
        <p:spPr>
          <a:xfrm>
            <a:off x="4445551" y="4173393"/>
            <a:ext cx="277000" cy="166572"/>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srgbClr val="4D4D4D"/>
              </a:solidFill>
            </a:endParaRPr>
          </a:p>
        </p:txBody>
      </p:sp>
      <p:sp>
        <p:nvSpPr>
          <p:cNvPr id="30" name="TextBox 29">
            <a:extLst>
              <a:ext uri="{FF2B5EF4-FFF2-40B4-BE49-F238E27FC236}">
                <a16:creationId xmlns:a16="http://schemas.microsoft.com/office/drawing/2014/main" id="{17A211A0-409D-452D-A1D4-C4BB323D559F}"/>
              </a:ext>
            </a:extLst>
          </p:cNvPr>
          <p:cNvSpPr txBox="1"/>
          <p:nvPr/>
        </p:nvSpPr>
        <p:spPr>
          <a:xfrm>
            <a:off x="4326547" y="3877156"/>
            <a:ext cx="532518" cy="307777"/>
          </a:xfrm>
          <a:prstGeom prst="rect">
            <a:avLst/>
          </a:prstGeom>
          <a:noFill/>
        </p:spPr>
        <p:txBody>
          <a:bodyPr wrap="none" rtlCol="0">
            <a:spAutoFit/>
          </a:bodyPr>
          <a:lstStyle/>
          <a:p>
            <a:pPr algn="ctr" fontAlgn="auto">
              <a:spcBef>
                <a:spcPts val="0"/>
              </a:spcBef>
              <a:spcAft>
                <a:spcPts val="0"/>
              </a:spcAft>
            </a:pPr>
            <a:r>
              <a:rPr lang="fr-FR" sz="1400" b="1">
                <a:solidFill>
                  <a:srgbClr val="4D4D4D"/>
                </a:solidFill>
                <a:latin typeface="Arial"/>
                <a:cs typeface="Arial"/>
              </a:rPr>
              <a:t>14,0</a:t>
            </a:r>
            <a:endParaRPr lang="fr-FR" sz="1400" b="1" dirty="0">
              <a:solidFill>
                <a:srgbClr val="4D4D4D"/>
              </a:solidFill>
              <a:latin typeface="Arial"/>
              <a:cs typeface="Arial"/>
            </a:endParaRPr>
          </a:p>
        </p:txBody>
      </p:sp>
      <p:sp>
        <p:nvSpPr>
          <p:cNvPr id="31" name="TextBox 30">
            <a:extLst>
              <a:ext uri="{FF2B5EF4-FFF2-40B4-BE49-F238E27FC236}">
                <a16:creationId xmlns:a16="http://schemas.microsoft.com/office/drawing/2014/main" id="{B317FF70-0AC4-497D-A187-449EB3FFE3B4}"/>
              </a:ext>
            </a:extLst>
          </p:cNvPr>
          <p:cNvSpPr txBox="1"/>
          <p:nvPr/>
        </p:nvSpPr>
        <p:spPr>
          <a:xfrm>
            <a:off x="4846784" y="4042021"/>
            <a:ext cx="284052" cy="307777"/>
          </a:xfrm>
          <a:prstGeom prst="rect">
            <a:avLst/>
          </a:prstGeom>
          <a:noFill/>
        </p:spPr>
        <p:txBody>
          <a:bodyPr wrap="none" rtlCol="0">
            <a:spAutoFit/>
          </a:bodyPr>
          <a:lstStyle/>
          <a:p>
            <a:pPr algn="ctr" fontAlgn="auto">
              <a:spcBef>
                <a:spcPts val="0"/>
              </a:spcBef>
              <a:spcAft>
                <a:spcPts val="0"/>
              </a:spcAft>
            </a:pPr>
            <a:r>
              <a:rPr lang="fr-FR" sz="1400" b="1">
                <a:solidFill>
                  <a:srgbClr val="4D4D4D"/>
                </a:solidFill>
                <a:latin typeface="Arial"/>
                <a:cs typeface="Arial"/>
              </a:rPr>
              <a:t>0</a:t>
            </a:r>
            <a:endParaRPr lang="fr-FR" sz="1400" b="1" dirty="0">
              <a:solidFill>
                <a:srgbClr val="4D4D4D"/>
              </a:solidFill>
              <a:latin typeface="Arial"/>
              <a:cs typeface="Arial"/>
            </a:endParaRPr>
          </a:p>
        </p:txBody>
      </p:sp>
      <p:sp>
        <p:nvSpPr>
          <p:cNvPr id="32" name="Rectangle 31">
            <a:extLst>
              <a:ext uri="{FF2B5EF4-FFF2-40B4-BE49-F238E27FC236}">
                <a16:creationId xmlns:a16="http://schemas.microsoft.com/office/drawing/2014/main" id="{44F324F9-9F86-40CB-9111-1B84BC8146A0}"/>
              </a:ext>
            </a:extLst>
          </p:cNvPr>
          <p:cNvSpPr/>
          <p:nvPr/>
        </p:nvSpPr>
        <p:spPr>
          <a:xfrm>
            <a:off x="7242091" y="3374051"/>
            <a:ext cx="277000" cy="965914"/>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srgbClr val="4D4D4D"/>
              </a:solidFill>
            </a:endParaRPr>
          </a:p>
        </p:txBody>
      </p:sp>
      <p:sp>
        <p:nvSpPr>
          <p:cNvPr id="33" name="Rectangle 32">
            <a:extLst>
              <a:ext uri="{FF2B5EF4-FFF2-40B4-BE49-F238E27FC236}">
                <a16:creationId xmlns:a16="http://schemas.microsoft.com/office/drawing/2014/main" id="{2F0897F0-A1D2-445F-99F2-BA04C69E924F}"/>
              </a:ext>
            </a:extLst>
          </p:cNvPr>
          <p:cNvSpPr/>
          <p:nvPr/>
        </p:nvSpPr>
        <p:spPr>
          <a:xfrm>
            <a:off x="7631090" y="3896400"/>
            <a:ext cx="277000" cy="443565"/>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srgbClr val="4D4D4D"/>
              </a:solidFill>
            </a:endParaRPr>
          </a:p>
        </p:txBody>
      </p:sp>
      <p:sp>
        <p:nvSpPr>
          <p:cNvPr id="34" name="TextBox 33">
            <a:extLst>
              <a:ext uri="{FF2B5EF4-FFF2-40B4-BE49-F238E27FC236}">
                <a16:creationId xmlns:a16="http://schemas.microsoft.com/office/drawing/2014/main" id="{A7AB56C4-5E8A-4151-B289-86FA1E09B655}"/>
              </a:ext>
            </a:extLst>
          </p:cNvPr>
          <p:cNvSpPr txBox="1"/>
          <p:nvPr/>
        </p:nvSpPr>
        <p:spPr>
          <a:xfrm>
            <a:off x="7123087" y="3101884"/>
            <a:ext cx="532518" cy="307777"/>
          </a:xfrm>
          <a:prstGeom prst="rect">
            <a:avLst/>
          </a:prstGeom>
          <a:noFill/>
        </p:spPr>
        <p:txBody>
          <a:bodyPr wrap="none" rtlCol="0">
            <a:spAutoFit/>
          </a:bodyPr>
          <a:lstStyle/>
          <a:p>
            <a:pPr algn="ctr" fontAlgn="auto">
              <a:spcBef>
                <a:spcPts val="0"/>
              </a:spcBef>
              <a:spcAft>
                <a:spcPts val="0"/>
              </a:spcAft>
            </a:pPr>
            <a:r>
              <a:rPr lang="fr-FR" sz="1400" b="1">
                <a:solidFill>
                  <a:srgbClr val="4D4D4D"/>
                </a:solidFill>
                <a:latin typeface="Arial"/>
                <a:cs typeface="Arial"/>
              </a:rPr>
              <a:t>75,0</a:t>
            </a:r>
            <a:endParaRPr lang="fr-FR" sz="1400" b="1" dirty="0">
              <a:solidFill>
                <a:srgbClr val="4D4D4D"/>
              </a:solidFill>
              <a:latin typeface="Arial"/>
              <a:cs typeface="Arial"/>
            </a:endParaRPr>
          </a:p>
        </p:txBody>
      </p:sp>
      <p:sp>
        <p:nvSpPr>
          <p:cNvPr id="35" name="TextBox 34">
            <a:extLst>
              <a:ext uri="{FF2B5EF4-FFF2-40B4-BE49-F238E27FC236}">
                <a16:creationId xmlns:a16="http://schemas.microsoft.com/office/drawing/2014/main" id="{803BBC84-4C16-4997-92FC-0BC64B57F369}"/>
              </a:ext>
            </a:extLst>
          </p:cNvPr>
          <p:cNvSpPr txBox="1"/>
          <p:nvPr/>
        </p:nvSpPr>
        <p:spPr>
          <a:xfrm>
            <a:off x="7519091" y="3633737"/>
            <a:ext cx="532518" cy="307777"/>
          </a:xfrm>
          <a:prstGeom prst="rect">
            <a:avLst/>
          </a:prstGeom>
          <a:noFill/>
        </p:spPr>
        <p:txBody>
          <a:bodyPr wrap="none" rtlCol="0">
            <a:spAutoFit/>
          </a:bodyPr>
          <a:lstStyle/>
          <a:p>
            <a:pPr algn="ctr" fontAlgn="auto">
              <a:spcBef>
                <a:spcPts val="0"/>
              </a:spcBef>
              <a:spcAft>
                <a:spcPts val="0"/>
              </a:spcAft>
            </a:pPr>
            <a:r>
              <a:rPr lang="fr-FR" sz="1400" b="1">
                <a:solidFill>
                  <a:srgbClr val="4D4D4D"/>
                </a:solidFill>
                <a:latin typeface="Arial"/>
                <a:cs typeface="Arial"/>
              </a:rPr>
              <a:t>36,4</a:t>
            </a:r>
            <a:endParaRPr lang="fr-FR" sz="1400" b="1" dirty="0">
              <a:solidFill>
                <a:srgbClr val="4D4D4D"/>
              </a:solidFill>
              <a:latin typeface="Arial"/>
              <a:cs typeface="Arial"/>
            </a:endParaRPr>
          </a:p>
        </p:txBody>
      </p:sp>
      <p:grpSp>
        <p:nvGrpSpPr>
          <p:cNvPr id="38" name="Group 37">
            <a:extLst>
              <a:ext uri="{FF2B5EF4-FFF2-40B4-BE49-F238E27FC236}">
                <a16:creationId xmlns:a16="http://schemas.microsoft.com/office/drawing/2014/main" id="{F3705072-9E39-41D3-BED6-DA477FA7736F}"/>
              </a:ext>
            </a:extLst>
          </p:cNvPr>
          <p:cNvGrpSpPr/>
          <p:nvPr/>
        </p:nvGrpSpPr>
        <p:grpSpPr>
          <a:xfrm>
            <a:off x="3615786" y="2927544"/>
            <a:ext cx="1913074" cy="1610313"/>
            <a:chOff x="2131387" y="2277596"/>
            <a:chExt cx="1913074" cy="2499934"/>
          </a:xfrm>
        </p:grpSpPr>
        <p:sp>
          <p:nvSpPr>
            <p:cNvPr id="39" name="Freeform 5">
              <a:extLst>
                <a:ext uri="{FF2B5EF4-FFF2-40B4-BE49-F238E27FC236}">
                  <a16:creationId xmlns:a16="http://schemas.microsoft.com/office/drawing/2014/main" id="{9ED50DCD-7901-44E3-AD7F-429300B632DE}"/>
                </a:ext>
              </a:extLst>
            </p:cNvPr>
            <p:cNvSpPr>
              <a:spLocks/>
            </p:cNvSpPr>
            <p:nvPr/>
          </p:nvSpPr>
          <p:spPr bwMode="auto">
            <a:xfrm>
              <a:off x="2703524" y="2645191"/>
              <a:ext cx="1340937" cy="183055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solidFill>
                  <a:srgbClr val="363636"/>
                </a:solidFill>
                <a:latin typeface="Arial"/>
                <a:cs typeface="Arial"/>
              </a:endParaRPr>
            </a:p>
          </p:txBody>
        </p:sp>
        <p:sp>
          <p:nvSpPr>
            <p:cNvPr id="40" name="Line 7">
              <a:extLst>
                <a:ext uri="{FF2B5EF4-FFF2-40B4-BE49-F238E27FC236}">
                  <a16:creationId xmlns:a16="http://schemas.microsoft.com/office/drawing/2014/main" id="{7C35D87D-7DCE-42F1-BF32-9FF158FF0282}"/>
                </a:ext>
              </a:extLst>
            </p:cNvPr>
            <p:cNvSpPr>
              <a:spLocks noChangeShapeType="1"/>
            </p:cNvSpPr>
            <p:nvPr/>
          </p:nvSpPr>
          <p:spPr bwMode="auto">
            <a:xfrm>
              <a:off x="2614623" y="2812390"/>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363636"/>
                </a:solidFill>
                <a:latin typeface="Arial"/>
                <a:cs typeface="Arial"/>
              </a:endParaRPr>
            </a:p>
          </p:txBody>
        </p:sp>
        <p:sp>
          <p:nvSpPr>
            <p:cNvPr id="41" name="Line 8">
              <a:extLst>
                <a:ext uri="{FF2B5EF4-FFF2-40B4-BE49-F238E27FC236}">
                  <a16:creationId xmlns:a16="http://schemas.microsoft.com/office/drawing/2014/main" id="{DBC0D5C4-8F70-41A0-B711-96269BDDFB2C}"/>
                </a:ext>
              </a:extLst>
            </p:cNvPr>
            <p:cNvSpPr>
              <a:spLocks noChangeShapeType="1"/>
            </p:cNvSpPr>
            <p:nvPr/>
          </p:nvSpPr>
          <p:spPr bwMode="auto">
            <a:xfrm>
              <a:off x="2614623" y="3228315"/>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363636"/>
                </a:solidFill>
                <a:latin typeface="Arial"/>
                <a:cs typeface="Arial"/>
              </a:endParaRPr>
            </a:p>
          </p:txBody>
        </p:sp>
        <p:sp>
          <p:nvSpPr>
            <p:cNvPr id="42" name="Line 9">
              <a:extLst>
                <a:ext uri="{FF2B5EF4-FFF2-40B4-BE49-F238E27FC236}">
                  <a16:creationId xmlns:a16="http://schemas.microsoft.com/office/drawing/2014/main" id="{9AB04F0E-9426-4069-AAFA-94F85E07EB77}"/>
                </a:ext>
              </a:extLst>
            </p:cNvPr>
            <p:cNvSpPr>
              <a:spLocks noChangeShapeType="1"/>
            </p:cNvSpPr>
            <p:nvPr/>
          </p:nvSpPr>
          <p:spPr bwMode="auto">
            <a:xfrm>
              <a:off x="2614623" y="3644240"/>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363636"/>
                </a:solidFill>
                <a:latin typeface="Arial"/>
                <a:cs typeface="Arial"/>
              </a:endParaRPr>
            </a:p>
          </p:txBody>
        </p:sp>
        <p:sp>
          <p:nvSpPr>
            <p:cNvPr id="43" name="Line 10">
              <a:extLst>
                <a:ext uri="{FF2B5EF4-FFF2-40B4-BE49-F238E27FC236}">
                  <a16:creationId xmlns:a16="http://schemas.microsoft.com/office/drawing/2014/main" id="{D7567301-C320-4CA2-B0DE-D68F4153470E}"/>
                </a:ext>
              </a:extLst>
            </p:cNvPr>
            <p:cNvSpPr>
              <a:spLocks noChangeShapeType="1"/>
            </p:cNvSpPr>
            <p:nvPr/>
          </p:nvSpPr>
          <p:spPr bwMode="auto">
            <a:xfrm>
              <a:off x="2614623" y="4060165"/>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363636"/>
                </a:solidFill>
                <a:latin typeface="Arial"/>
                <a:cs typeface="Arial"/>
              </a:endParaRPr>
            </a:p>
          </p:txBody>
        </p:sp>
        <p:sp>
          <p:nvSpPr>
            <p:cNvPr id="44" name="Line 11">
              <a:extLst>
                <a:ext uri="{FF2B5EF4-FFF2-40B4-BE49-F238E27FC236}">
                  <a16:creationId xmlns:a16="http://schemas.microsoft.com/office/drawing/2014/main" id="{D8DD6613-F168-4A5D-A713-041E3B3E1B2C}"/>
                </a:ext>
              </a:extLst>
            </p:cNvPr>
            <p:cNvSpPr>
              <a:spLocks noChangeShapeType="1"/>
            </p:cNvSpPr>
            <p:nvPr/>
          </p:nvSpPr>
          <p:spPr bwMode="auto">
            <a:xfrm>
              <a:off x="2614623" y="4476090"/>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363636"/>
                </a:solidFill>
                <a:latin typeface="Arial"/>
                <a:cs typeface="Arial"/>
              </a:endParaRPr>
            </a:p>
          </p:txBody>
        </p:sp>
        <p:sp>
          <p:nvSpPr>
            <p:cNvPr id="45" name="TextBox 44">
              <a:extLst>
                <a:ext uri="{FF2B5EF4-FFF2-40B4-BE49-F238E27FC236}">
                  <a16:creationId xmlns:a16="http://schemas.microsoft.com/office/drawing/2014/main" id="{77435BCE-78F5-4B0A-B103-480AE612E75C}"/>
                </a:ext>
              </a:extLst>
            </p:cNvPr>
            <p:cNvSpPr txBox="1"/>
            <p:nvPr/>
          </p:nvSpPr>
          <p:spPr>
            <a:xfrm rot="16200000">
              <a:off x="1019920" y="3389063"/>
              <a:ext cx="2499934" cy="276999"/>
            </a:xfrm>
            <a:prstGeom prst="rect">
              <a:avLst/>
            </a:prstGeom>
            <a:noFill/>
          </p:spPr>
          <p:txBody>
            <a:bodyPr wrap="none" rtlCol="0">
              <a:spAutoFit/>
            </a:bodyPr>
            <a:lstStyle/>
            <a:p>
              <a:pPr algn="ctr"/>
              <a:r>
                <a:rPr lang="fr-FR" sz="1200">
                  <a:solidFill>
                    <a:srgbClr val="4D4D4D"/>
                  </a:solidFill>
                  <a:latin typeface="Arial"/>
                  <a:cs typeface="Arial"/>
                </a:rPr>
                <a:t>Taux de résection, %</a:t>
              </a:r>
              <a:endParaRPr lang="fr-FR" sz="1200" dirty="0">
                <a:solidFill>
                  <a:srgbClr val="4D4D4D"/>
                </a:solidFill>
                <a:latin typeface="Arial"/>
                <a:cs typeface="Arial"/>
              </a:endParaRPr>
            </a:p>
          </p:txBody>
        </p:sp>
        <p:sp>
          <p:nvSpPr>
            <p:cNvPr id="46" name="TextBox 45">
              <a:extLst>
                <a:ext uri="{FF2B5EF4-FFF2-40B4-BE49-F238E27FC236}">
                  <a16:creationId xmlns:a16="http://schemas.microsoft.com/office/drawing/2014/main" id="{563C0D70-ECA7-4552-8694-1A0DF3A8BD2F}"/>
                </a:ext>
              </a:extLst>
            </p:cNvPr>
            <p:cNvSpPr txBox="1"/>
            <p:nvPr/>
          </p:nvSpPr>
          <p:spPr>
            <a:xfrm>
              <a:off x="2328889" y="2596704"/>
              <a:ext cx="354584" cy="430028"/>
            </a:xfrm>
            <a:prstGeom prst="rect">
              <a:avLst/>
            </a:prstGeom>
            <a:noFill/>
          </p:spPr>
          <p:txBody>
            <a:bodyPr wrap="none" rtlCol="0" anchor="ctr" anchorCtr="0">
              <a:spAutoFit/>
            </a:bodyPr>
            <a:lstStyle/>
            <a:p>
              <a:pPr algn="r" fontAlgn="auto">
                <a:spcBef>
                  <a:spcPts val="0"/>
                </a:spcBef>
                <a:spcAft>
                  <a:spcPts val="0"/>
                </a:spcAft>
              </a:pPr>
              <a:r>
                <a:rPr lang="fr-FR" sz="1200">
                  <a:solidFill>
                    <a:srgbClr val="4D4D4D"/>
                  </a:solidFill>
                  <a:latin typeface="Arial"/>
                  <a:cs typeface="Arial"/>
                </a:rPr>
                <a:t>80</a:t>
              </a:r>
              <a:endParaRPr lang="fr-FR" sz="1200" dirty="0">
                <a:solidFill>
                  <a:srgbClr val="4D4D4D"/>
                </a:solidFill>
                <a:latin typeface="Arial"/>
                <a:cs typeface="Arial"/>
              </a:endParaRPr>
            </a:p>
          </p:txBody>
        </p:sp>
        <p:sp>
          <p:nvSpPr>
            <p:cNvPr id="47" name="TextBox 46">
              <a:extLst>
                <a:ext uri="{FF2B5EF4-FFF2-40B4-BE49-F238E27FC236}">
                  <a16:creationId xmlns:a16="http://schemas.microsoft.com/office/drawing/2014/main" id="{1876888F-A4D2-4C77-94F7-92E45F6FF34C}"/>
                </a:ext>
              </a:extLst>
            </p:cNvPr>
            <p:cNvSpPr txBox="1"/>
            <p:nvPr/>
          </p:nvSpPr>
          <p:spPr>
            <a:xfrm>
              <a:off x="2328889" y="3012444"/>
              <a:ext cx="354584" cy="430028"/>
            </a:xfrm>
            <a:prstGeom prst="rect">
              <a:avLst/>
            </a:prstGeom>
            <a:noFill/>
          </p:spPr>
          <p:txBody>
            <a:bodyPr wrap="none" rtlCol="0" anchor="ctr" anchorCtr="0">
              <a:spAutoFit/>
            </a:bodyPr>
            <a:lstStyle/>
            <a:p>
              <a:pPr algn="r" fontAlgn="auto">
                <a:spcBef>
                  <a:spcPts val="0"/>
                </a:spcBef>
                <a:spcAft>
                  <a:spcPts val="0"/>
                </a:spcAft>
              </a:pPr>
              <a:r>
                <a:rPr lang="fr-FR" sz="1200">
                  <a:solidFill>
                    <a:srgbClr val="4D4D4D"/>
                  </a:solidFill>
                  <a:latin typeface="Arial"/>
                  <a:cs typeface="Arial"/>
                </a:rPr>
                <a:t>60</a:t>
              </a:r>
              <a:endParaRPr lang="fr-FR" sz="1200" dirty="0">
                <a:solidFill>
                  <a:srgbClr val="4D4D4D"/>
                </a:solidFill>
                <a:latin typeface="Arial"/>
                <a:cs typeface="Arial"/>
              </a:endParaRPr>
            </a:p>
          </p:txBody>
        </p:sp>
        <p:sp>
          <p:nvSpPr>
            <p:cNvPr id="48" name="TextBox 47">
              <a:extLst>
                <a:ext uri="{FF2B5EF4-FFF2-40B4-BE49-F238E27FC236}">
                  <a16:creationId xmlns:a16="http://schemas.microsoft.com/office/drawing/2014/main" id="{A26FFEE1-55B6-43E8-8EF3-6883083D1A06}"/>
                </a:ext>
              </a:extLst>
            </p:cNvPr>
            <p:cNvSpPr txBox="1"/>
            <p:nvPr/>
          </p:nvSpPr>
          <p:spPr>
            <a:xfrm>
              <a:off x="2328889" y="3428185"/>
              <a:ext cx="354584" cy="430028"/>
            </a:xfrm>
            <a:prstGeom prst="rect">
              <a:avLst/>
            </a:prstGeom>
            <a:noFill/>
          </p:spPr>
          <p:txBody>
            <a:bodyPr wrap="none" rtlCol="0" anchor="ctr" anchorCtr="0">
              <a:spAutoFit/>
            </a:bodyPr>
            <a:lstStyle/>
            <a:p>
              <a:pPr algn="r" fontAlgn="auto">
                <a:spcBef>
                  <a:spcPts val="0"/>
                </a:spcBef>
                <a:spcAft>
                  <a:spcPts val="0"/>
                </a:spcAft>
              </a:pPr>
              <a:r>
                <a:rPr lang="fr-FR" sz="1200">
                  <a:solidFill>
                    <a:srgbClr val="4D4D4D"/>
                  </a:solidFill>
                  <a:latin typeface="Arial"/>
                  <a:cs typeface="Arial"/>
                </a:rPr>
                <a:t>40</a:t>
              </a:r>
              <a:endParaRPr lang="fr-FR" sz="1200" dirty="0">
                <a:solidFill>
                  <a:srgbClr val="4D4D4D"/>
                </a:solidFill>
                <a:latin typeface="Arial"/>
                <a:cs typeface="Arial"/>
              </a:endParaRPr>
            </a:p>
          </p:txBody>
        </p:sp>
        <p:sp>
          <p:nvSpPr>
            <p:cNvPr id="49" name="TextBox 48">
              <a:extLst>
                <a:ext uri="{FF2B5EF4-FFF2-40B4-BE49-F238E27FC236}">
                  <a16:creationId xmlns:a16="http://schemas.microsoft.com/office/drawing/2014/main" id="{55B61C41-E09B-4DA6-935D-A36EB9E31928}"/>
                </a:ext>
              </a:extLst>
            </p:cNvPr>
            <p:cNvSpPr txBox="1"/>
            <p:nvPr/>
          </p:nvSpPr>
          <p:spPr>
            <a:xfrm>
              <a:off x="2328889" y="3843924"/>
              <a:ext cx="354584" cy="430028"/>
            </a:xfrm>
            <a:prstGeom prst="rect">
              <a:avLst/>
            </a:prstGeom>
            <a:noFill/>
          </p:spPr>
          <p:txBody>
            <a:bodyPr wrap="none" rtlCol="0" anchor="ctr" anchorCtr="0">
              <a:spAutoFit/>
            </a:bodyPr>
            <a:lstStyle/>
            <a:p>
              <a:pPr algn="r" fontAlgn="auto">
                <a:spcBef>
                  <a:spcPts val="0"/>
                </a:spcBef>
                <a:spcAft>
                  <a:spcPts val="0"/>
                </a:spcAft>
              </a:pPr>
              <a:r>
                <a:rPr lang="fr-FR" sz="1200">
                  <a:solidFill>
                    <a:srgbClr val="4D4D4D"/>
                  </a:solidFill>
                  <a:latin typeface="Arial"/>
                  <a:cs typeface="Arial"/>
                </a:rPr>
                <a:t>20</a:t>
              </a:r>
              <a:endParaRPr lang="fr-FR" sz="1200" dirty="0">
                <a:solidFill>
                  <a:srgbClr val="4D4D4D"/>
                </a:solidFill>
                <a:latin typeface="Arial"/>
                <a:cs typeface="Arial"/>
              </a:endParaRPr>
            </a:p>
          </p:txBody>
        </p:sp>
        <p:sp>
          <p:nvSpPr>
            <p:cNvPr id="50" name="TextBox 49">
              <a:extLst>
                <a:ext uri="{FF2B5EF4-FFF2-40B4-BE49-F238E27FC236}">
                  <a16:creationId xmlns:a16="http://schemas.microsoft.com/office/drawing/2014/main" id="{48702C0E-09C5-4708-A256-828B4B71BCF1}"/>
                </a:ext>
              </a:extLst>
            </p:cNvPr>
            <p:cNvSpPr txBox="1"/>
            <p:nvPr/>
          </p:nvSpPr>
          <p:spPr>
            <a:xfrm>
              <a:off x="2413848" y="4259664"/>
              <a:ext cx="269625" cy="430028"/>
            </a:xfrm>
            <a:prstGeom prst="rect">
              <a:avLst/>
            </a:prstGeom>
            <a:noFill/>
          </p:spPr>
          <p:txBody>
            <a:bodyPr wrap="none" rtlCol="0" anchor="ctr" anchorCtr="0">
              <a:spAutoFit/>
            </a:bodyPr>
            <a:lstStyle/>
            <a:p>
              <a:pPr algn="r" fontAlgn="auto">
                <a:spcBef>
                  <a:spcPts val="0"/>
                </a:spcBef>
                <a:spcAft>
                  <a:spcPts val="0"/>
                </a:spcAft>
              </a:pPr>
              <a:r>
                <a:rPr lang="fr-FR" sz="1200">
                  <a:solidFill>
                    <a:srgbClr val="4D4D4D"/>
                  </a:solidFill>
                  <a:latin typeface="Arial"/>
                  <a:cs typeface="Arial"/>
                </a:rPr>
                <a:t>0</a:t>
              </a:r>
              <a:endParaRPr lang="fr-FR" sz="1200" dirty="0">
                <a:solidFill>
                  <a:srgbClr val="4D4D4D"/>
                </a:solidFill>
                <a:latin typeface="Arial"/>
                <a:cs typeface="Arial"/>
              </a:endParaRPr>
            </a:p>
          </p:txBody>
        </p:sp>
      </p:grpSp>
      <p:grpSp>
        <p:nvGrpSpPr>
          <p:cNvPr id="51" name="Group 50">
            <a:extLst>
              <a:ext uri="{FF2B5EF4-FFF2-40B4-BE49-F238E27FC236}">
                <a16:creationId xmlns:a16="http://schemas.microsoft.com/office/drawing/2014/main" id="{1A270C7D-6349-4F27-8892-DE69ECA33879}"/>
              </a:ext>
            </a:extLst>
          </p:cNvPr>
          <p:cNvGrpSpPr/>
          <p:nvPr/>
        </p:nvGrpSpPr>
        <p:grpSpPr>
          <a:xfrm>
            <a:off x="6412327" y="2927542"/>
            <a:ext cx="1913073" cy="1610313"/>
            <a:chOff x="2131388" y="2277593"/>
            <a:chExt cx="1913073" cy="2499935"/>
          </a:xfrm>
        </p:grpSpPr>
        <p:sp>
          <p:nvSpPr>
            <p:cNvPr id="52" name="Freeform 5">
              <a:extLst>
                <a:ext uri="{FF2B5EF4-FFF2-40B4-BE49-F238E27FC236}">
                  <a16:creationId xmlns:a16="http://schemas.microsoft.com/office/drawing/2014/main" id="{76AC740B-9F5B-4CFF-9D1E-F03BE79276F1}"/>
                </a:ext>
              </a:extLst>
            </p:cNvPr>
            <p:cNvSpPr>
              <a:spLocks/>
            </p:cNvSpPr>
            <p:nvPr/>
          </p:nvSpPr>
          <p:spPr bwMode="auto">
            <a:xfrm>
              <a:off x="2703524" y="2645191"/>
              <a:ext cx="1340937" cy="183055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solidFill>
                  <a:srgbClr val="363636"/>
                </a:solidFill>
                <a:latin typeface="Arial"/>
                <a:cs typeface="Arial"/>
              </a:endParaRPr>
            </a:p>
          </p:txBody>
        </p:sp>
        <p:sp>
          <p:nvSpPr>
            <p:cNvPr id="53" name="Line 7">
              <a:extLst>
                <a:ext uri="{FF2B5EF4-FFF2-40B4-BE49-F238E27FC236}">
                  <a16:creationId xmlns:a16="http://schemas.microsoft.com/office/drawing/2014/main" id="{BF395932-60CC-470E-BE00-F7DC94D53FD8}"/>
                </a:ext>
              </a:extLst>
            </p:cNvPr>
            <p:cNvSpPr>
              <a:spLocks noChangeShapeType="1"/>
            </p:cNvSpPr>
            <p:nvPr/>
          </p:nvSpPr>
          <p:spPr bwMode="auto">
            <a:xfrm>
              <a:off x="2614623" y="2812390"/>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363636"/>
                </a:solidFill>
                <a:latin typeface="Arial"/>
                <a:cs typeface="Arial"/>
              </a:endParaRPr>
            </a:p>
          </p:txBody>
        </p:sp>
        <p:sp>
          <p:nvSpPr>
            <p:cNvPr id="54" name="Line 8">
              <a:extLst>
                <a:ext uri="{FF2B5EF4-FFF2-40B4-BE49-F238E27FC236}">
                  <a16:creationId xmlns:a16="http://schemas.microsoft.com/office/drawing/2014/main" id="{B50D6CB2-AF8C-4EA9-B89C-35A8A81AC327}"/>
                </a:ext>
              </a:extLst>
            </p:cNvPr>
            <p:cNvSpPr>
              <a:spLocks noChangeShapeType="1"/>
            </p:cNvSpPr>
            <p:nvPr/>
          </p:nvSpPr>
          <p:spPr bwMode="auto">
            <a:xfrm>
              <a:off x="2614623" y="3228315"/>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363636"/>
                </a:solidFill>
                <a:latin typeface="Arial"/>
                <a:cs typeface="Arial"/>
              </a:endParaRPr>
            </a:p>
          </p:txBody>
        </p:sp>
        <p:sp>
          <p:nvSpPr>
            <p:cNvPr id="55" name="Line 9">
              <a:extLst>
                <a:ext uri="{FF2B5EF4-FFF2-40B4-BE49-F238E27FC236}">
                  <a16:creationId xmlns:a16="http://schemas.microsoft.com/office/drawing/2014/main" id="{98A38F12-02B1-40BF-B699-3004F47EAE7F}"/>
                </a:ext>
              </a:extLst>
            </p:cNvPr>
            <p:cNvSpPr>
              <a:spLocks noChangeShapeType="1"/>
            </p:cNvSpPr>
            <p:nvPr/>
          </p:nvSpPr>
          <p:spPr bwMode="auto">
            <a:xfrm>
              <a:off x="2614623" y="3644240"/>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363636"/>
                </a:solidFill>
                <a:latin typeface="Arial"/>
                <a:cs typeface="Arial"/>
              </a:endParaRPr>
            </a:p>
          </p:txBody>
        </p:sp>
        <p:sp>
          <p:nvSpPr>
            <p:cNvPr id="56" name="Line 10">
              <a:extLst>
                <a:ext uri="{FF2B5EF4-FFF2-40B4-BE49-F238E27FC236}">
                  <a16:creationId xmlns:a16="http://schemas.microsoft.com/office/drawing/2014/main" id="{79DABCB4-EF26-4395-9CE4-108EC440BBE4}"/>
                </a:ext>
              </a:extLst>
            </p:cNvPr>
            <p:cNvSpPr>
              <a:spLocks noChangeShapeType="1"/>
            </p:cNvSpPr>
            <p:nvPr/>
          </p:nvSpPr>
          <p:spPr bwMode="auto">
            <a:xfrm>
              <a:off x="2614623" y="4060165"/>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363636"/>
                </a:solidFill>
                <a:latin typeface="Arial"/>
                <a:cs typeface="Arial"/>
              </a:endParaRPr>
            </a:p>
          </p:txBody>
        </p:sp>
        <p:sp>
          <p:nvSpPr>
            <p:cNvPr id="57" name="Line 11">
              <a:extLst>
                <a:ext uri="{FF2B5EF4-FFF2-40B4-BE49-F238E27FC236}">
                  <a16:creationId xmlns:a16="http://schemas.microsoft.com/office/drawing/2014/main" id="{A9F8AF52-3AAF-458C-B4EC-E6F25EE7B31A}"/>
                </a:ext>
              </a:extLst>
            </p:cNvPr>
            <p:cNvSpPr>
              <a:spLocks noChangeShapeType="1"/>
            </p:cNvSpPr>
            <p:nvPr/>
          </p:nvSpPr>
          <p:spPr bwMode="auto">
            <a:xfrm>
              <a:off x="2614623" y="4476090"/>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363636"/>
                </a:solidFill>
                <a:latin typeface="Arial"/>
                <a:cs typeface="Arial"/>
              </a:endParaRPr>
            </a:p>
          </p:txBody>
        </p:sp>
        <p:sp>
          <p:nvSpPr>
            <p:cNvPr id="58" name="TextBox 57">
              <a:extLst>
                <a:ext uri="{FF2B5EF4-FFF2-40B4-BE49-F238E27FC236}">
                  <a16:creationId xmlns:a16="http://schemas.microsoft.com/office/drawing/2014/main" id="{B37A5B19-D1C8-418E-B42C-6099B8C30998}"/>
                </a:ext>
              </a:extLst>
            </p:cNvPr>
            <p:cNvSpPr txBox="1"/>
            <p:nvPr/>
          </p:nvSpPr>
          <p:spPr>
            <a:xfrm rot="16200000">
              <a:off x="1019920" y="3389061"/>
              <a:ext cx="2499935" cy="276999"/>
            </a:xfrm>
            <a:prstGeom prst="rect">
              <a:avLst/>
            </a:prstGeom>
            <a:noFill/>
          </p:spPr>
          <p:txBody>
            <a:bodyPr wrap="none" rtlCol="0">
              <a:spAutoFit/>
            </a:bodyPr>
            <a:lstStyle/>
            <a:p>
              <a:pPr algn="ctr"/>
              <a:r>
                <a:rPr lang="fr-FR" sz="1200">
                  <a:solidFill>
                    <a:srgbClr val="4D4D4D"/>
                  </a:solidFill>
                  <a:latin typeface="Arial"/>
                  <a:cs typeface="Arial"/>
                </a:rPr>
                <a:t>Taux de résection, %</a:t>
              </a:r>
              <a:endParaRPr lang="fr-FR" sz="1200" dirty="0">
                <a:solidFill>
                  <a:srgbClr val="4D4D4D"/>
                </a:solidFill>
                <a:latin typeface="Arial"/>
                <a:cs typeface="Arial"/>
              </a:endParaRPr>
            </a:p>
          </p:txBody>
        </p:sp>
        <p:sp>
          <p:nvSpPr>
            <p:cNvPr id="59" name="TextBox 58">
              <a:extLst>
                <a:ext uri="{FF2B5EF4-FFF2-40B4-BE49-F238E27FC236}">
                  <a16:creationId xmlns:a16="http://schemas.microsoft.com/office/drawing/2014/main" id="{7AFA8FA9-0441-40BC-95A9-A6B74094EA08}"/>
                </a:ext>
              </a:extLst>
            </p:cNvPr>
            <p:cNvSpPr txBox="1"/>
            <p:nvPr/>
          </p:nvSpPr>
          <p:spPr>
            <a:xfrm>
              <a:off x="2328889" y="2596703"/>
              <a:ext cx="354584" cy="430028"/>
            </a:xfrm>
            <a:prstGeom prst="rect">
              <a:avLst/>
            </a:prstGeom>
            <a:noFill/>
          </p:spPr>
          <p:txBody>
            <a:bodyPr wrap="none" rtlCol="0" anchor="ctr" anchorCtr="0">
              <a:spAutoFit/>
            </a:bodyPr>
            <a:lstStyle/>
            <a:p>
              <a:pPr algn="r" fontAlgn="auto">
                <a:spcBef>
                  <a:spcPts val="0"/>
                </a:spcBef>
                <a:spcAft>
                  <a:spcPts val="0"/>
                </a:spcAft>
              </a:pPr>
              <a:r>
                <a:rPr lang="fr-FR" sz="1200">
                  <a:solidFill>
                    <a:srgbClr val="4D4D4D"/>
                  </a:solidFill>
                  <a:latin typeface="Arial"/>
                  <a:cs typeface="Arial"/>
                </a:rPr>
                <a:t>80</a:t>
              </a:r>
              <a:endParaRPr lang="fr-FR" sz="1200" dirty="0">
                <a:solidFill>
                  <a:srgbClr val="4D4D4D"/>
                </a:solidFill>
                <a:latin typeface="Arial"/>
                <a:cs typeface="Arial"/>
              </a:endParaRPr>
            </a:p>
          </p:txBody>
        </p:sp>
        <p:sp>
          <p:nvSpPr>
            <p:cNvPr id="60" name="TextBox 59">
              <a:extLst>
                <a:ext uri="{FF2B5EF4-FFF2-40B4-BE49-F238E27FC236}">
                  <a16:creationId xmlns:a16="http://schemas.microsoft.com/office/drawing/2014/main" id="{CBFBE1F5-AB8C-486C-A04D-EC012D85213A}"/>
                </a:ext>
              </a:extLst>
            </p:cNvPr>
            <p:cNvSpPr txBox="1"/>
            <p:nvPr/>
          </p:nvSpPr>
          <p:spPr>
            <a:xfrm>
              <a:off x="2328889" y="3012444"/>
              <a:ext cx="354584" cy="430028"/>
            </a:xfrm>
            <a:prstGeom prst="rect">
              <a:avLst/>
            </a:prstGeom>
            <a:noFill/>
          </p:spPr>
          <p:txBody>
            <a:bodyPr wrap="none" rtlCol="0" anchor="ctr" anchorCtr="0">
              <a:spAutoFit/>
            </a:bodyPr>
            <a:lstStyle/>
            <a:p>
              <a:pPr algn="r" fontAlgn="auto">
                <a:spcBef>
                  <a:spcPts val="0"/>
                </a:spcBef>
                <a:spcAft>
                  <a:spcPts val="0"/>
                </a:spcAft>
              </a:pPr>
              <a:r>
                <a:rPr lang="fr-FR" sz="1200">
                  <a:solidFill>
                    <a:srgbClr val="4D4D4D"/>
                  </a:solidFill>
                  <a:latin typeface="Arial"/>
                  <a:cs typeface="Arial"/>
                </a:rPr>
                <a:t>60</a:t>
              </a:r>
              <a:endParaRPr lang="fr-FR" sz="1200" dirty="0">
                <a:solidFill>
                  <a:srgbClr val="4D4D4D"/>
                </a:solidFill>
                <a:latin typeface="Arial"/>
                <a:cs typeface="Arial"/>
              </a:endParaRPr>
            </a:p>
          </p:txBody>
        </p:sp>
        <p:sp>
          <p:nvSpPr>
            <p:cNvPr id="61" name="TextBox 60">
              <a:extLst>
                <a:ext uri="{FF2B5EF4-FFF2-40B4-BE49-F238E27FC236}">
                  <a16:creationId xmlns:a16="http://schemas.microsoft.com/office/drawing/2014/main" id="{A04D6696-2CF7-4697-A95D-FCCE74ADA445}"/>
                </a:ext>
              </a:extLst>
            </p:cNvPr>
            <p:cNvSpPr txBox="1"/>
            <p:nvPr/>
          </p:nvSpPr>
          <p:spPr>
            <a:xfrm>
              <a:off x="2328889" y="3428183"/>
              <a:ext cx="354584" cy="430028"/>
            </a:xfrm>
            <a:prstGeom prst="rect">
              <a:avLst/>
            </a:prstGeom>
            <a:noFill/>
          </p:spPr>
          <p:txBody>
            <a:bodyPr wrap="none" rtlCol="0" anchor="ctr" anchorCtr="0">
              <a:spAutoFit/>
            </a:bodyPr>
            <a:lstStyle/>
            <a:p>
              <a:pPr algn="r" fontAlgn="auto">
                <a:spcBef>
                  <a:spcPts val="0"/>
                </a:spcBef>
                <a:spcAft>
                  <a:spcPts val="0"/>
                </a:spcAft>
              </a:pPr>
              <a:r>
                <a:rPr lang="fr-FR" sz="1200">
                  <a:solidFill>
                    <a:srgbClr val="4D4D4D"/>
                  </a:solidFill>
                  <a:latin typeface="Arial"/>
                  <a:cs typeface="Arial"/>
                </a:rPr>
                <a:t>40</a:t>
              </a:r>
              <a:endParaRPr lang="fr-FR" sz="1200" dirty="0">
                <a:solidFill>
                  <a:srgbClr val="4D4D4D"/>
                </a:solidFill>
                <a:latin typeface="Arial"/>
                <a:cs typeface="Arial"/>
              </a:endParaRPr>
            </a:p>
          </p:txBody>
        </p:sp>
        <p:sp>
          <p:nvSpPr>
            <p:cNvPr id="62" name="TextBox 61">
              <a:extLst>
                <a:ext uri="{FF2B5EF4-FFF2-40B4-BE49-F238E27FC236}">
                  <a16:creationId xmlns:a16="http://schemas.microsoft.com/office/drawing/2014/main" id="{C85DF23F-9413-48A1-90C8-62F4A29B7C5C}"/>
                </a:ext>
              </a:extLst>
            </p:cNvPr>
            <p:cNvSpPr txBox="1"/>
            <p:nvPr/>
          </p:nvSpPr>
          <p:spPr>
            <a:xfrm>
              <a:off x="2328889" y="3843924"/>
              <a:ext cx="354584" cy="430028"/>
            </a:xfrm>
            <a:prstGeom prst="rect">
              <a:avLst/>
            </a:prstGeom>
            <a:noFill/>
          </p:spPr>
          <p:txBody>
            <a:bodyPr wrap="none" rtlCol="0" anchor="ctr" anchorCtr="0">
              <a:spAutoFit/>
            </a:bodyPr>
            <a:lstStyle/>
            <a:p>
              <a:pPr algn="r" fontAlgn="auto">
                <a:spcBef>
                  <a:spcPts val="0"/>
                </a:spcBef>
                <a:spcAft>
                  <a:spcPts val="0"/>
                </a:spcAft>
              </a:pPr>
              <a:r>
                <a:rPr lang="fr-FR" sz="1200">
                  <a:solidFill>
                    <a:srgbClr val="4D4D4D"/>
                  </a:solidFill>
                  <a:latin typeface="Arial"/>
                  <a:cs typeface="Arial"/>
                </a:rPr>
                <a:t>20</a:t>
              </a:r>
              <a:endParaRPr lang="fr-FR" sz="1200" dirty="0">
                <a:solidFill>
                  <a:srgbClr val="4D4D4D"/>
                </a:solidFill>
                <a:latin typeface="Arial"/>
                <a:cs typeface="Arial"/>
              </a:endParaRPr>
            </a:p>
          </p:txBody>
        </p:sp>
        <p:sp>
          <p:nvSpPr>
            <p:cNvPr id="63" name="TextBox 62">
              <a:extLst>
                <a:ext uri="{FF2B5EF4-FFF2-40B4-BE49-F238E27FC236}">
                  <a16:creationId xmlns:a16="http://schemas.microsoft.com/office/drawing/2014/main" id="{C1EA8646-1D2F-4EBF-9F15-E4E6C71ED2FA}"/>
                </a:ext>
              </a:extLst>
            </p:cNvPr>
            <p:cNvSpPr txBox="1"/>
            <p:nvPr/>
          </p:nvSpPr>
          <p:spPr>
            <a:xfrm>
              <a:off x="2413848" y="4259663"/>
              <a:ext cx="269625" cy="430028"/>
            </a:xfrm>
            <a:prstGeom prst="rect">
              <a:avLst/>
            </a:prstGeom>
            <a:noFill/>
          </p:spPr>
          <p:txBody>
            <a:bodyPr wrap="none" rtlCol="0" anchor="ctr" anchorCtr="0">
              <a:spAutoFit/>
            </a:bodyPr>
            <a:lstStyle/>
            <a:p>
              <a:pPr algn="r" fontAlgn="auto">
                <a:spcBef>
                  <a:spcPts val="0"/>
                </a:spcBef>
                <a:spcAft>
                  <a:spcPts val="0"/>
                </a:spcAft>
              </a:pPr>
              <a:r>
                <a:rPr lang="fr-FR" sz="1200">
                  <a:solidFill>
                    <a:srgbClr val="4D4D4D"/>
                  </a:solidFill>
                  <a:latin typeface="Arial"/>
                  <a:cs typeface="Arial"/>
                </a:rPr>
                <a:t>0</a:t>
              </a:r>
              <a:endParaRPr lang="fr-FR" sz="1200" dirty="0">
                <a:solidFill>
                  <a:srgbClr val="4D4D4D"/>
                </a:solidFill>
                <a:latin typeface="Arial"/>
                <a:cs typeface="Arial"/>
              </a:endParaRPr>
            </a:p>
          </p:txBody>
        </p:sp>
      </p:grpSp>
      <p:grpSp>
        <p:nvGrpSpPr>
          <p:cNvPr id="64" name="Group 63">
            <a:extLst>
              <a:ext uri="{FF2B5EF4-FFF2-40B4-BE49-F238E27FC236}">
                <a16:creationId xmlns:a16="http://schemas.microsoft.com/office/drawing/2014/main" id="{EF17BE90-2D96-4ADF-AD4D-99FD69C432BD}"/>
              </a:ext>
            </a:extLst>
          </p:cNvPr>
          <p:cNvGrpSpPr/>
          <p:nvPr/>
        </p:nvGrpSpPr>
        <p:grpSpPr>
          <a:xfrm>
            <a:off x="745520" y="2905903"/>
            <a:ext cx="1913080" cy="1653593"/>
            <a:chOff x="2131381" y="2244000"/>
            <a:chExt cx="1913080" cy="2567125"/>
          </a:xfrm>
        </p:grpSpPr>
        <p:sp>
          <p:nvSpPr>
            <p:cNvPr id="65" name="Freeform 5">
              <a:extLst>
                <a:ext uri="{FF2B5EF4-FFF2-40B4-BE49-F238E27FC236}">
                  <a16:creationId xmlns:a16="http://schemas.microsoft.com/office/drawing/2014/main" id="{B15464AA-1A1C-4951-AFAC-6D64C040EE51}"/>
                </a:ext>
              </a:extLst>
            </p:cNvPr>
            <p:cNvSpPr>
              <a:spLocks/>
            </p:cNvSpPr>
            <p:nvPr/>
          </p:nvSpPr>
          <p:spPr bwMode="auto">
            <a:xfrm>
              <a:off x="2703524" y="2645191"/>
              <a:ext cx="1340937" cy="183055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solidFill>
                  <a:srgbClr val="363636"/>
                </a:solidFill>
                <a:latin typeface="Arial"/>
                <a:cs typeface="Arial"/>
              </a:endParaRPr>
            </a:p>
          </p:txBody>
        </p:sp>
        <p:sp>
          <p:nvSpPr>
            <p:cNvPr id="66" name="Line 7">
              <a:extLst>
                <a:ext uri="{FF2B5EF4-FFF2-40B4-BE49-F238E27FC236}">
                  <a16:creationId xmlns:a16="http://schemas.microsoft.com/office/drawing/2014/main" id="{42366AA7-645C-41F2-8E76-C0E9B84BCF2A}"/>
                </a:ext>
              </a:extLst>
            </p:cNvPr>
            <p:cNvSpPr>
              <a:spLocks noChangeShapeType="1"/>
            </p:cNvSpPr>
            <p:nvPr/>
          </p:nvSpPr>
          <p:spPr bwMode="auto">
            <a:xfrm>
              <a:off x="2614623" y="2812390"/>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363636"/>
                </a:solidFill>
                <a:latin typeface="Arial"/>
                <a:cs typeface="Arial"/>
              </a:endParaRPr>
            </a:p>
          </p:txBody>
        </p:sp>
        <p:sp>
          <p:nvSpPr>
            <p:cNvPr id="67" name="Line 8">
              <a:extLst>
                <a:ext uri="{FF2B5EF4-FFF2-40B4-BE49-F238E27FC236}">
                  <a16:creationId xmlns:a16="http://schemas.microsoft.com/office/drawing/2014/main" id="{38244C33-EE91-4329-B9F0-11F93DD6F8E9}"/>
                </a:ext>
              </a:extLst>
            </p:cNvPr>
            <p:cNvSpPr>
              <a:spLocks noChangeShapeType="1"/>
            </p:cNvSpPr>
            <p:nvPr/>
          </p:nvSpPr>
          <p:spPr bwMode="auto">
            <a:xfrm>
              <a:off x="2614623" y="3228315"/>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363636"/>
                </a:solidFill>
                <a:latin typeface="Arial"/>
                <a:cs typeface="Arial"/>
              </a:endParaRPr>
            </a:p>
          </p:txBody>
        </p:sp>
        <p:sp>
          <p:nvSpPr>
            <p:cNvPr id="68" name="Line 9">
              <a:extLst>
                <a:ext uri="{FF2B5EF4-FFF2-40B4-BE49-F238E27FC236}">
                  <a16:creationId xmlns:a16="http://schemas.microsoft.com/office/drawing/2014/main" id="{819DB71A-5C8A-4267-8EAF-07F6C05AE637}"/>
                </a:ext>
              </a:extLst>
            </p:cNvPr>
            <p:cNvSpPr>
              <a:spLocks noChangeShapeType="1"/>
            </p:cNvSpPr>
            <p:nvPr/>
          </p:nvSpPr>
          <p:spPr bwMode="auto">
            <a:xfrm>
              <a:off x="2614623" y="3644240"/>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363636"/>
                </a:solidFill>
                <a:latin typeface="Arial"/>
                <a:cs typeface="Arial"/>
              </a:endParaRPr>
            </a:p>
          </p:txBody>
        </p:sp>
        <p:sp>
          <p:nvSpPr>
            <p:cNvPr id="69" name="Line 10">
              <a:extLst>
                <a:ext uri="{FF2B5EF4-FFF2-40B4-BE49-F238E27FC236}">
                  <a16:creationId xmlns:a16="http://schemas.microsoft.com/office/drawing/2014/main" id="{0DB5536A-2CCF-45E9-8807-A931A3B74199}"/>
                </a:ext>
              </a:extLst>
            </p:cNvPr>
            <p:cNvSpPr>
              <a:spLocks noChangeShapeType="1"/>
            </p:cNvSpPr>
            <p:nvPr/>
          </p:nvSpPr>
          <p:spPr bwMode="auto">
            <a:xfrm>
              <a:off x="2614623" y="4060165"/>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363636"/>
                </a:solidFill>
                <a:latin typeface="Arial"/>
                <a:cs typeface="Arial"/>
              </a:endParaRPr>
            </a:p>
          </p:txBody>
        </p:sp>
        <p:sp>
          <p:nvSpPr>
            <p:cNvPr id="70" name="Line 11">
              <a:extLst>
                <a:ext uri="{FF2B5EF4-FFF2-40B4-BE49-F238E27FC236}">
                  <a16:creationId xmlns:a16="http://schemas.microsoft.com/office/drawing/2014/main" id="{2717F1DF-370F-46C0-962C-D2FA12E2D17F}"/>
                </a:ext>
              </a:extLst>
            </p:cNvPr>
            <p:cNvSpPr>
              <a:spLocks noChangeShapeType="1"/>
            </p:cNvSpPr>
            <p:nvPr/>
          </p:nvSpPr>
          <p:spPr bwMode="auto">
            <a:xfrm>
              <a:off x="2614623" y="4476090"/>
              <a:ext cx="889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363636"/>
                </a:solidFill>
                <a:latin typeface="Arial"/>
                <a:cs typeface="Arial"/>
              </a:endParaRPr>
            </a:p>
          </p:txBody>
        </p:sp>
        <p:sp>
          <p:nvSpPr>
            <p:cNvPr id="71" name="TextBox 70">
              <a:extLst>
                <a:ext uri="{FF2B5EF4-FFF2-40B4-BE49-F238E27FC236}">
                  <a16:creationId xmlns:a16="http://schemas.microsoft.com/office/drawing/2014/main" id="{3F17E921-0A71-442C-8DAB-8F196EFC964B}"/>
                </a:ext>
              </a:extLst>
            </p:cNvPr>
            <p:cNvSpPr txBox="1"/>
            <p:nvPr/>
          </p:nvSpPr>
          <p:spPr>
            <a:xfrm rot="16200000">
              <a:off x="986318" y="3389063"/>
              <a:ext cx="2567125" cy="276999"/>
            </a:xfrm>
            <a:prstGeom prst="rect">
              <a:avLst/>
            </a:prstGeom>
            <a:noFill/>
          </p:spPr>
          <p:txBody>
            <a:bodyPr wrap="none" rtlCol="0">
              <a:spAutoFit/>
            </a:bodyPr>
            <a:lstStyle/>
            <a:p>
              <a:pPr algn="ctr"/>
              <a:r>
                <a:rPr lang="fr-FR" sz="1200">
                  <a:solidFill>
                    <a:srgbClr val="4D4D4D"/>
                  </a:solidFill>
                  <a:latin typeface="Arial"/>
                  <a:cs typeface="Arial"/>
                </a:rPr>
                <a:t>Taux de résection, %</a:t>
              </a:r>
              <a:endParaRPr lang="fr-FR" sz="1200" dirty="0">
                <a:solidFill>
                  <a:srgbClr val="4D4D4D"/>
                </a:solidFill>
                <a:latin typeface="Arial"/>
                <a:cs typeface="Arial"/>
              </a:endParaRPr>
            </a:p>
          </p:txBody>
        </p:sp>
        <p:sp>
          <p:nvSpPr>
            <p:cNvPr id="72" name="TextBox 71">
              <a:extLst>
                <a:ext uri="{FF2B5EF4-FFF2-40B4-BE49-F238E27FC236}">
                  <a16:creationId xmlns:a16="http://schemas.microsoft.com/office/drawing/2014/main" id="{2BA41EBA-5738-47B2-850A-36D9CA1FA59F}"/>
                </a:ext>
              </a:extLst>
            </p:cNvPr>
            <p:cNvSpPr txBox="1"/>
            <p:nvPr/>
          </p:nvSpPr>
          <p:spPr>
            <a:xfrm>
              <a:off x="2328889" y="2596704"/>
              <a:ext cx="354584" cy="430028"/>
            </a:xfrm>
            <a:prstGeom prst="rect">
              <a:avLst/>
            </a:prstGeom>
            <a:noFill/>
          </p:spPr>
          <p:txBody>
            <a:bodyPr wrap="none" rtlCol="0" anchor="ctr" anchorCtr="0">
              <a:spAutoFit/>
            </a:bodyPr>
            <a:lstStyle/>
            <a:p>
              <a:pPr algn="r" fontAlgn="auto">
                <a:spcBef>
                  <a:spcPts val="0"/>
                </a:spcBef>
                <a:spcAft>
                  <a:spcPts val="0"/>
                </a:spcAft>
              </a:pPr>
              <a:r>
                <a:rPr lang="fr-FR" sz="1200">
                  <a:solidFill>
                    <a:srgbClr val="4D4D4D"/>
                  </a:solidFill>
                  <a:latin typeface="Arial"/>
                  <a:cs typeface="Arial"/>
                </a:rPr>
                <a:t>80</a:t>
              </a:r>
              <a:endParaRPr lang="fr-FR" sz="1200" dirty="0">
                <a:solidFill>
                  <a:srgbClr val="4D4D4D"/>
                </a:solidFill>
                <a:latin typeface="Arial"/>
                <a:cs typeface="Arial"/>
              </a:endParaRPr>
            </a:p>
          </p:txBody>
        </p:sp>
        <p:sp>
          <p:nvSpPr>
            <p:cNvPr id="73" name="TextBox 72">
              <a:extLst>
                <a:ext uri="{FF2B5EF4-FFF2-40B4-BE49-F238E27FC236}">
                  <a16:creationId xmlns:a16="http://schemas.microsoft.com/office/drawing/2014/main" id="{EA2C94EF-649C-44C4-A74C-6B31480291F3}"/>
                </a:ext>
              </a:extLst>
            </p:cNvPr>
            <p:cNvSpPr txBox="1"/>
            <p:nvPr/>
          </p:nvSpPr>
          <p:spPr>
            <a:xfrm>
              <a:off x="2328889" y="3012444"/>
              <a:ext cx="354584" cy="430028"/>
            </a:xfrm>
            <a:prstGeom prst="rect">
              <a:avLst/>
            </a:prstGeom>
            <a:noFill/>
          </p:spPr>
          <p:txBody>
            <a:bodyPr wrap="none" rtlCol="0" anchor="ctr" anchorCtr="0">
              <a:spAutoFit/>
            </a:bodyPr>
            <a:lstStyle/>
            <a:p>
              <a:pPr algn="r" fontAlgn="auto">
                <a:spcBef>
                  <a:spcPts val="0"/>
                </a:spcBef>
                <a:spcAft>
                  <a:spcPts val="0"/>
                </a:spcAft>
              </a:pPr>
              <a:r>
                <a:rPr lang="fr-FR" sz="1200">
                  <a:solidFill>
                    <a:srgbClr val="4D4D4D"/>
                  </a:solidFill>
                  <a:latin typeface="Arial"/>
                  <a:cs typeface="Arial"/>
                </a:rPr>
                <a:t>60</a:t>
              </a:r>
              <a:endParaRPr lang="fr-FR" sz="1200" dirty="0">
                <a:solidFill>
                  <a:srgbClr val="4D4D4D"/>
                </a:solidFill>
                <a:latin typeface="Arial"/>
                <a:cs typeface="Arial"/>
              </a:endParaRPr>
            </a:p>
          </p:txBody>
        </p:sp>
        <p:sp>
          <p:nvSpPr>
            <p:cNvPr id="74" name="TextBox 73">
              <a:extLst>
                <a:ext uri="{FF2B5EF4-FFF2-40B4-BE49-F238E27FC236}">
                  <a16:creationId xmlns:a16="http://schemas.microsoft.com/office/drawing/2014/main" id="{9DEBB05E-95B6-4FD5-B93D-F46A57E6BAF6}"/>
                </a:ext>
              </a:extLst>
            </p:cNvPr>
            <p:cNvSpPr txBox="1"/>
            <p:nvPr/>
          </p:nvSpPr>
          <p:spPr>
            <a:xfrm>
              <a:off x="2328889" y="3428183"/>
              <a:ext cx="354584" cy="430028"/>
            </a:xfrm>
            <a:prstGeom prst="rect">
              <a:avLst/>
            </a:prstGeom>
            <a:noFill/>
          </p:spPr>
          <p:txBody>
            <a:bodyPr wrap="none" rtlCol="0" anchor="ctr" anchorCtr="0">
              <a:spAutoFit/>
            </a:bodyPr>
            <a:lstStyle/>
            <a:p>
              <a:pPr algn="r" fontAlgn="auto">
                <a:spcBef>
                  <a:spcPts val="0"/>
                </a:spcBef>
                <a:spcAft>
                  <a:spcPts val="0"/>
                </a:spcAft>
              </a:pPr>
              <a:r>
                <a:rPr lang="fr-FR" sz="1200">
                  <a:solidFill>
                    <a:srgbClr val="4D4D4D"/>
                  </a:solidFill>
                  <a:latin typeface="Arial"/>
                  <a:cs typeface="Arial"/>
                </a:rPr>
                <a:t>40</a:t>
              </a:r>
              <a:endParaRPr lang="fr-FR" sz="1200" dirty="0">
                <a:solidFill>
                  <a:srgbClr val="4D4D4D"/>
                </a:solidFill>
                <a:latin typeface="Arial"/>
                <a:cs typeface="Arial"/>
              </a:endParaRPr>
            </a:p>
          </p:txBody>
        </p:sp>
        <p:sp>
          <p:nvSpPr>
            <p:cNvPr id="75" name="TextBox 74">
              <a:extLst>
                <a:ext uri="{FF2B5EF4-FFF2-40B4-BE49-F238E27FC236}">
                  <a16:creationId xmlns:a16="http://schemas.microsoft.com/office/drawing/2014/main" id="{2972A7EE-35BF-4AF4-ADBF-C3F9ACEB03BA}"/>
                </a:ext>
              </a:extLst>
            </p:cNvPr>
            <p:cNvSpPr txBox="1"/>
            <p:nvPr/>
          </p:nvSpPr>
          <p:spPr>
            <a:xfrm>
              <a:off x="2328889" y="3843924"/>
              <a:ext cx="354584" cy="430028"/>
            </a:xfrm>
            <a:prstGeom prst="rect">
              <a:avLst/>
            </a:prstGeom>
            <a:noFill/>
          </p:spPr>
          <p:txBody>
            <a:bodyPr wrap="none" rtlCol="0" anchor="ctr" anchorCtr="0">
              <a:spAutoFit/>
            </a:bodyPr>
            <a:lstStyle/>
            <a:p>
              <a:pPr algn="r" fontAlgn="auto">
                <a:spcBef>
                  <a:spcPts val="0"/>
                </a:spcBef>
                <a:spcAft>
                  <a:spcPts val="0"/>
                </a:spcAft>
              </a:pPr>
              <a:r>
                <a:rPr lang="fr-FR" sz="1200">
                  <a:solidFill>
                    <a:srgbClr val="4D4D4D"/>
                  </a:solidFill>
                  <a:latin typeface="Arial"/>
                  <a:cs typeface="Arial"/>
                </a:rPr>
                <a:t>20</a:t>
              </a:r>
              <a:endParaRPr lang="fr-FR" sz="1200" dirty="0">
                <a:solidFill>
                  <a:srgbClr val="4D4D4D"/>
                </a:solidFill>
                <a:latin typeface="Arial"/>
                <a:cs typeface="Arial"/>
              </a:endParaRPr>
            </a:p>
          </p:txBody>
        </p:sp>
        <p:sp>
          <p:nvSpPr>
            <p:cNvPr id="76" name="TextBox 75">
              <a:extLst>
                <a:ext uri="{FF2B5EF4-FFF2-40B4-BE49-F238E27FC236}">
                  <a16:creationId xmlns:a16="http://schemas.microsoft.com/office/drawing/2014/main" id="{E4D8330A-CF7A-4A65-AA13-6747C94D0AC1}"/>
                </a:ext>
              </a:extLst>
            </p:cNvPr>
            <p:cNvSpPr txBox="1"/>
            <p:nvPr/>
          </p:nvSpPr>
          <p:spPr>
            <a:xfrm>
              <a:off x="2413848" y="4259664"/>
              <a:ext cx="269625" cy="430028"/>
            </a:xfrm>
            <a:prstGeom prst="rect">
              <a:avLst/>
            </a:prstGeom>
            <a:noFill/>
          </p:spPr>
          <p:txBody>
            <a:bodyPr wrap="none" rtlCol="0" anchor="ctr" anchorCtr="0">
              <a:spAutoFit/>
            </a:bodyPr>
            <a:lstStyle/>
            <a:p>
              <a:pPr algn="r" fontAlgn="auto">
                <a:spcBef>
                  <a:spcPts val="0"/>
                </a:spcBef>
                <a:spcAft>
                  <a:spcPts val="0"/>
                </a:spcAft>
              </a:pPr>
              <a:r>
                <a:rPr lang="fr-FR" sz="1200">
                  <a:solidFill>
                    <a:srgbClr val="4D4D4D"/>
                  </a:solidFill>
                  <a:latin typeface="Arial"/>
                  <a:cs typeface="Arial"/>
                </a:rPr>
                <a:t>0</a:t>
              </a:r>
              <a:endParaRPr lang="fr-FR" sz="1200" dirty="0">
                <a:solidFill>
                  <a:srgbClr val="4D4D4D"/>
                </a:solidFill>
                <a:latin typeface="Arial"/>
                <a:cs typeface="Arial"/>
              </a:endParaRPr>
            </a:p>
          </p:txBody>
        </p:sp>
      </p:grpSp>
      <p:sp>
        <p:nvSpPr>
          <p:cNvPr id="77" name="TextBox 76">
            <a:extLst>
              <a:ext uri="{FF2B5EF4-FFF2-40B4-BE49-F238E27FC236}">
                <a16:creationId xmlns:a16="http://schemas.microsoft.com/office/drawing/2014/main" id="{DD758BB2-52C9-4FFA-8933-D06BF483CB5C}"/>
              </a:ext>
            </a:extLst>
          </p:cNvPr>
          <p:cNvSpPr txBox="1"/>
          <p:nvPr/>
        </p:nvSpPr>
        <p:spPr>
          <a:xfrm>
            <a:off x="3272057" y="4428094"/>
            <a:ext cx="2677336" cy="307777"/>
          </a:xfrm>
          <a:prstGeom prst="rect">
            <a:avLst/>
          </a:prstGeom>
          <a:noFill/>
        </p:spPr>
        <p:txBody>
          <a:bodyPr wrap="none" rtlCol="0">
            <a:spAutoFit/>
          </a:bodyPr>
          <a:lstStyle/>
          <a:p>
            <a:pPr fontAlgn="auto">
              <a:spcBef>
                <a:spcPts val="0"/>
              </a:spcBef>
              <a:spcAft>
                <a:spcPts val="0"/>
              </a:spcAft>
            </a:pPr>
            <a:r>
              <a:rPr lang="fr-FR" sz="1400" b="1">
                <a:solidFill>
                  <a:srgbClr val="B60D27"/>
                </a:solidFill>
                <a:latin typeface="Arial"/>
                <a:cs typeface="Arial"/>
              </a:rPr>
              <a:t>mFOLFOXIRI + panitumumab</a:t>
            </a:r>
            <a:endParaRPr lang="fr-FR" sz="1400" b="1" dirty="0">
              <a:solidFill>
                <a:srgbClr val="B60D27"/>
              </a:solidFill>
              <a:latin typeface="Arial"/>
              <a:cs typeface="Arial"/>
            </a:endParaRPr>
          </a:p>
        </p:txBody>
      </p:sp>
      <p:sp>
        <p:nvSpPr>
          <p:cNvPr id="78" name="TextBox 77">
            <a:extLst>
              <a:ext uri="{FF2B5EF4-FFF2-40B4-BE49-F238E27FC236}">
                <a16:creationId xmlns:a16="http://schemas.microsoft.com/office/drawing/2014/main" id="{82605EBC-8FDE-4ACE-891A-885C61EA4027}"/>
              </a:ext>
            </a:extLst>
          </p:cNvPr>
          <p:cNvSpPr txBox="1"/>
          <p:nvPr/>
        </p:nvSpPr>
        <p:spPr>
          <a:xfrm>
            <a:off x="3272057" y="4680899"/>
            <a:ext cx="1130438" cy="307777"/>
          </a:xfrm>
          <a:prstGeom prst="rect">
            <a:avLst/>
          </a:prstGeom>
          <a:noFill/>
        </p:spPr>
        <p:txBody>
          <a:bodyPr wrap="none" rtlCol="0">
            <a:spAutoFit/>
          </a:bodyPr>
          <a:lstStyle/>
          <a:p>
            <a:pPr fontAlgn="auto">
              <a:spcBef>
                <a:spcPts val="0"/>
              </a:spcBef>
              <a:spcAft>
                <a:spcPts val="0"/>
              </a:spcAft>
            </a:pPr>
            <a:r>
              <a:rPr lang="fr-FR" sz="1400" b="1">
                <a:solidFill>
                  <a:srgbClr val="B2C0D8"/>
                </a:solidFill>
                <a:latin typeface="Arial"/>
                <a:cs typeface="Arial"/>
              </a:rPr>
              <a:t>FOLFOXIRI</a:t>
            </a:r>
            <a:endParaRPr lang="fr-FR" sz="1400" b="1" dirty="0">
              <a:solidFill>
                <a:srgbClr val="B2C0D8"/>
              </a:solidFill>
              <a:latin typeface="Arial"/>
              <a:cs typeface="Arial"/>
            </a:endParaRPr>
          </a:p>
        </p:txBody>
      </p:sp>
      <p:sp>
        <p:nvSpPr>
          <p:cNvPr id="79" name="Rectangle 78"/>
          <p:cNvSpPr/>
          <p:nvPr/>
        </p:nvSpPr>
        <p:spPr>
          <a:xfrm>
            <a:off x="3068025" y="4493165"/>
            <a:ext cx="169731" cy="1776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0" name="Rectangle 79"/>
          <p:cNvSpPr/>
          <p:nvPr/>
        </p:nvSpPr>
        <p:spPr>
          <a:xfrm>
            <a:off x="3067003" y="4745970"/>
            <a:ext cx="169731" cy="1776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custDataLst>
      <p:tags r:id="rId1"/>
    </p:custDataLst>
    <p:extLst>
      <p:ext uri="{BB962C8B-B14F-4D97-AF65-F5344CB8AC3E}">
        <p14:creationId xmlns:p14="http://schemas.microsoft.com/office/powerpoint/2010/main" val="403584169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0"/>
          </p:nvPr>
        </p:nvSpPr>
        <p:spPr>
          <a:xfrm>
            <a:off x="365125" y="6096000"/>
            <a:ext cx="4199380" cy="487363"/>
          </a:xfrm>
        </p:spPr>
        <p:txBody>
          <a:bodyPr/>
          <a:lstStyle/>
          <a:p>
            <a:r>
              <a:rPr lang="fr-FR" noProof="0" dirty="0" smtClean="0"/>
              <a:t>*Utilisation </a:t>
            </a:r>
            <a:r>
              <a:rPr lang="fr-FR" noProof="0" dirty="0"/>
              <a:t>de pathologie numérique pour quantifier la densité des cellules T CD3+ et cytotoxiques CD8+ dans la tumeur et les marges de résection, puis conversion en seuils prédéfinis </a:t>
            </a:r>
            <a:r>
              <a:rPr lang="fr-FR" dirty="0"/>
              <a:t>et </a:t>
            </a:r>
            <a:r>
              <a:rPr lang="fr-FR" noProof="0" dirty="0"/>
              <a:t>groupement en 3 catégories (bas, intermédiaire et élevé) ou en 2 catégories (bas et intermédiaire/élevé) ou score continu</a:t>
            </a:r>
          </a:p>
        </p:txBody>
      </p:sp>
      <p:sp>
        <p:nvSpPr>
          <p:cNvPr id="95" name="Rectangle 2"/>
          <p:cNvSpPr>
            <a:spLocks noGrp="1" noChangeArrowheads="1"/>
          </p:cNvSpPr>
          <p:nvPr>
            <p:ph type="title"/>
          </p:nvPr>
        </p:nvSpPr>
        <p:spPr>
          <a:xfrm>
            <a:off x="365124" y="179614"/>
            <a:ext cx="8238945" cy="807720"/>
          </a:xfrm>
        </p:spPr>
        <p:txBody>
          <a:bodyPr/>
          <a:lstStyle/>
          <a:p>
            <a:r>
              <a:rPr lang="fr-FR" noProof="0" dirty="0"/>
              <a:t>3513: Validation de la valeur pronostique de l’</a:t>
            </a:r>
            <a:r>
              <a:rPr lang="fr-FR" dirty="0"/>
              <a:t>I</a:t>
            </a:r>
            <a:r>
              <a:rPr lang="fr-FR" noProof="0" dirty="0" err="1"/>
              <a:t>mmunoscore</a:t>
            </a:r>
            <a:r>
              <a:rPr lang="fr-FR" noProof="0" dirty="0"/>
              <a:t> </a:t>
            </a:r>
            <a:r>
              <a:rPr lang="fr-FR" noProof="0" dirty="0" smtClean="0"/>
              <a:t>chez </a:t>
            </a:r>
            <a:r>
              <a:rPr lang="fr-FR" noProof="0" dirty="0"/>
              <a:t>les patients </a:t>
            </a:r>
            <a:r>
              <a:rPr lang="fr-FR" dirty="0"/>
              <a:t>avec cancer du côlon</a:t>
            </a:r>
            <a:r>
              <a:rPr lang="fr-FR" noProof="0" dirty="0"/>
              <a:t> stade III traités par oxaliplatine dans la cohorte française prospective de l’étude IDEA (PRODIGE-GERCOR) </a:t>
            </a:r>
            <a:r>
              <a:rPr lang="fr-FR" noProof="0" dirty="0" smtClean="0"/>
              <a:t/>
            </a:r>
            <a:br>
              <a:rPr lang="fr-FR" noProof="0" dirty="0" smtClean="0"/>
            </a:br>
            <a:r>
              <a:rPr lang="fr-FR" noProof="0" dirty="0" smtClean="0"/>
              <a:t>– </a:t>
            </a:r>
            <a:r>
              <a:rPr lang="fr-FR" noProof="0" dirty="0" err="1"/>
              <a:t>Pag</a:t>
            </a:r>
            <a:r>
              <a:rPr lang="fr-FR" noProof="0" dirty="0" err="1">
                <a:latin typeface="Arial" panose="020B0604020202020204" pitchFamily="34" charset="0"/>
                <a:cs typeface="Arial" panose="020B0604020202020204" pitchFamily="34" charset="0"/>
              </a:rPr>
              <a:t>è</a:t>
            </a:r>
            <a:r>
              <a:rPr lang="fr-FR" noProof="0" dirty="0" err="1"/>
              <a:t>s</a:t>
            </a:r>
            <a:r>
              <a:rPr lang="fr-FR" noProof="0" dirty="0"/>
              <a:t> F, et al</a:t>
            </a:r>
          </a:p>
        </p:txBody>
      </p:sp>
      <p:sp>
        <p:nvSpPr>
          <p:cNvPr id="96" name="Rectangle 3"/>
          <p:cNvSpPr>
            <a:spLocks noGrp="1" noChangeArrowheads="1"/>
          </p:cNvSpPr>
          <p:nvPr>
            <p:ph idx="1"/>
          </p:nvPr>
        </p:nvSpPr>
        <p:spPr>
          <a:xfrm>
            <a:off x="365124" y="1254035"/>
            <a:ext cx="8413751" cy="4746172"/>
          </a:xfrm>
        </p:spPr>
        <p:txBody>
          <a:bodyPr/>
          <a:lstStyle/>
          <a:p>
            <a:pPr marL="0" indent="0">
              <a:buNone/>
            </a:pPr>
            <a:r>
              <a:rPr lang="fr-FR" b="1" noProof="0" dirty="0"/>
              <a:t>Objectifs</a:t>
            </a:r>
          </a:p>
          <a:p>
            <a:r>
              <a:rPr lang="fr-FR" noProof="0" dirty="0"/>
              <a:t>Etudier et valider si l’</a:t>
            </a:r>
            <a:r>
              <a:rPr lang="fr-FR" noProof="0" dirty="0" err="1"/>
              <a:t>Immunoscore</a:t>
            </a:r>
            <a:r>
              <a:rPr lang="fr-FR" noProof="0" dirty="0"/>
              <a:t> (IS)* permet d’identifier les patients à haut risque de récidive ou décès dans une population avec cancer du côlon stade III recevant </a:t>
            </a:r>
            <a:r>
              <a:rPr lang="fr-FR" dirty="0"/>
              <a:t>un traitement adjuvant à base d’</a:t>
            </a:r>
            <a:r>
              <a:rPr lang="fr-FR" noProof="0" dirty="0"/>
              <a:t>oxaliplatine</a:t>
            </a:r>
          </a:p>
        </p:txBody>
      </p:sp>
      <p:sp>
        <p:nvSpPr>
          <p:cNvPr id="97" name="Text Placeholder 14"/>
          <p:cNvSpPr>
            <a:spLocks noGrp="1"/>
          </p:cNvSpPr>
          <p:nvPr>
            <p:ph type="body" sz="quarter" idx="11"/>
          </p:nvPr>
        </p:nvSpPr>
        <p:spPr>
          <a:xfrm>
            <a:off x="4495800" y="6096000"/>
            <a:ext cx="4283075" cy="487363"/>
          </a:xfrm>
        </p:spPr>
        <p:txBody>
          <a:bodyPr/>
          <a:lstStyle/>
          <a:p>
            <a:r>
              <a:rPr lang="fr-FR" noProof="0" dirty="0" err="1"/>
              <a:t>Pagès</a:t>
            </a:r>
            <a:r>
              <a:rPr lang="fr-FR" noProof="0" dirty="0"/>
              <a:t> F, et al, J Clin </a:t>
            </a:r>
            <a:r>
              <a:rPr lang="fr-FR" noProof="0" dirty="0" err="1"/>
              <a:t>Oncol</a:t>
            </a:r>
            <a:r>
              <a:rPr lang="fr-FR" noProof="0" dirty="0"/>
              <a:t> 2019;37(</a:t>
            </a:r>
            <a:r>
              <a:rPr lang="fr-FR" noProof="0" dirty="0" err="1"/>
              <a:t>suppl</a:t>
            </a:r>
            <a:r>
              <a:rPr lang="fr-FR" noProof="0" dirty="0"/>
              <a:t>):</a:t>
            </a:r>
            <a:r>
              <a:rPr lang="fr-FR" noProof="0" dirty="0" err="1"/>
              <a:t>abstr</a:t>
            </a:r>
            <a:r>
              <a:rPr lang="fr-FR" noProof="0" dirty="0"/>
              <a:t> 3513</a:t>
            </a:r>
          </a:p>
        </p:txBody>
      </p:sp>
      <p:sp>
        <p:nvSpPr>
          <p:cNvPr id="98" name="Rectangle 9"/>
          <p:cNvSpPr txBox="1">
            <a:spLocks noChangeArrowheads="1"/>
          </p:cNvSpPr>
          <p:nvPr/>
        </p:nvSpPr>
        <p:spPr bwMode="auto">
          <a:xfrm>
            <a:off x="260194" y="4976109"/>
            <a:ext cx="4130676" cy="773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ea typeface="+mn-ea"/>
                <a:cs typeface="Arial"/>
              </a:rPr>
              <a:t>CRITÈRE PRINCIPAL</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600" b="0" i="0" u="none" strike="noStrike" kern="1200" cap="none" spc="0" normalizeH="0" baseline="0" noProof="0" dirty="0" smtClean="0">
                <a:ln>
                  <a:noFill/>
                </a:ln>
                <a:solidFill>
                  <a:srgbClr val="4D4D4D"/>
                </a:solidFill>
                <a:effectLst/>
                <a:uLnTx/>
                <a:uFillTx/>
                <a:latin typeface="Arial"/>
                <a:ea typeface="+mn-ea"/>
                <a:cs typeface="Arial"/>
              </a:rPr>
              <a:t>SSM </a:t>
            </a: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99" name="Oval 14"/>
          <p:cNvSpPr>
            <a:spLocks noChangeArrowheads="1"/>
          </p:cNvSpPr>
          <p:nvPr/>
        </p:nvSpPr>
        <p:spPr bwMode="auto">
          <a:xfrm>
            <a:off x="3485133" y="3348565"/>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a:ln>
                  <a:noFill/>
                </a:ln>
                <a:solidFill>
                  <a:srgbClr val="043882"/>
                </a:solidFill>
                <a:effectLst/>
                <a:uLnTx/>
                <a:uFillTx/>
                <a:latin typeface="Arial"/>
                <a:ea typeface="SimSun" pitchFamily="2" charset="-122"/>
                <a:cs typeface="Arial"/>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a:ln>
                  <a:noFill/>
                </a:ln>
                <a:solidFill>
                  <a:srgbClr val="043882"/>
                </a:solidFill>
                <a:effectLst/>
                <a:uLnTx/>
                <a:uFillTx/>
                <a:latin typeface="Arial"/>
                <a:ea typeface="SimSun" pitchFamily="2" charset="-122"/>
                <a:cs typeface="Arial"/>
              </a:rPr>
              <a:t>1:1</a:t>
            </a:r>
            <a:endParaRPr kumimoji="0" lang="fr-FR" altLang="zh-CN" sz="1600" b="1" i="0" u="none" strike="noStrike" kern="1200" cap="none" spc="0" normalizeH="0" baseline="0" noProof="0" dirty="0">
              <a:ln>
                <a:noFill/>
              </a:ln>
              <a:solidFill>
                <a:srgbClr val="043882"/>
              </a:solidFill>
              <a:effectLst/>
              <a:uLnTx/>
              <a:uFillTx/>
              <a:latin typeface="Arial"/>
              <a:ea typeface="SimSun" pitchFamily="2" charset="-122"/>
              <a:cs typeface="Arial"/>
            </a:endParaRPr>
          </a:p>
        </p:txBody>
      </p:sp>
      <p:cxnSp>
        <p:nvCxnSpPr>
          <p:cNvPr id="100" name="AutoShape 15"/>
          <p:cNvCxnSpPr>
            <a:cxnSpLocks noChangeShapeType="1"/>
            <a:stCxn id="99" idx="0"/>
            <a:endCxn id="105" idx="1"/>
          </p:cNvCxnSpPr>
          <p:nvPr/>
        </p:nvCxnSpPr>
        <p:spPr bwMode="auto">
          <a:xfrm rot="5400000" flipH="1" flipV="1">
            <a:off x="3688080" y="2743342"/>
            <a:ext cx="694074" cy="516372"/>
          </a:xfrm>
          <a:prstGeom prst="bentConnector2">
            <a:avLst/>
          </a:prstGeom>
          <a:noFill/>
          <a:ln w="57150">
            <a:solidFill>
              <a:schemeClr val="bg2">
                <a:lumMod val="60000"/>
                <a:lumOff val="40000"/>
              </a:schemeClr>
            </a:solidFill>
            <a:round/>
            <a:headEnd/>
            <a:tailEnd type="triangle" w="med" len="med"/>
          </a:ln>
        </p:spPr>
      </p:cxnSp>
      <p:sp>
        <p:nvSpPr>
          <p:cNvPr id="101" name="AutoShape 12"/>
          <p:cNvSpPr>
            <a:spLocks noChangeArrowheads="1"/>
          </p:cNvSpPr>
          <p:nvPr/>
        </p:nvSpPr>
        <p:spPr bwMode="auto">
          <a:xfrm>
            <a:off x="7776511" y="2390185"/>
            <a:ext cx="827558" cy="528613"/>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Prog</a:t>
            </a:r>
          </a:p>
        </p:txBody>
      </p:sp>
      <p:sp>
        <p:nvSpPr>
          <p:cNvPr id="102" name="Content Placeholder 26"/>
          <p:cNvSpPr txBox="1">
            <a:spLocks/>
          </p:cNvSpPr>
          <p:nvPr/>
        </p:nvSpPr>
        <p:spPr bwMode="auto">
          <a:xfrm>
            <a:off x="4466785" y="3014976"/>
            <a:ext cx="3753701"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200"/>
              </a:spcAft>
              <a:buClrTx/>
              <a:buSzTx/>
              <a:buFontTx/>
              <a:buNone/>
              <a:tabLst/>
              <a:defRPr/>
            </a:pPr>
            <a:r>
              <a:rPr lang="fr-FR" sz="1100" b="1" dirty="0">
                <a:solidFill>
                  <a:srgbClr val="043882"/>
                </a:solidFill>
                <a:latin typeface="Arial"/>
                <a:cs typeface="Arial"/>
              </a:rPr>
              <a:t>Stratification</a:t>
            </a:r>
            <a:endParaRPr kumimoji="0" lang="fr-FR" sz="1100" b="1" i="0" u="none" strike="noStrike" kern="1200" cap="none" spc="0" normalizeH="0" baseline="0" noProof="0" dirty="0">
              <a:ln>
                <a:noFill/>
              </a:ln>
              <a:solidFill>
                <a:srgbClr val="043882"/>
              </a:solidFill>
              <a:effectLst/>
              <a:uLnTx/>
              <a:uFillTx/>
              <a:latin typeface="Arial"/>
              <a:ea typeface="+mn-ea"/>
              <a:cs typeface="Arial"/>
            </a:endParaRP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kumimoji="0" lang="fr-FR" sz="1100" b="0" i="0" u="none" strike="noStrike" kern="1200" cap="none" spc="0" normalizeH="0" baseline="0" noProof="0" dirty="0">
                <a:ln>
                  <a:noFill/>
                </a:ln>
                <a:solidFill>
                  <a:srgbClr val="4D4D4D"/>
                </a:solidFill>
                <a:effectLst/>
                <a:uLnTx/>
                <a:uFillTx/>
                <a:latin typeface="Arial"/>
                <a:ea typeface="+mn-ea"/>
                <a:cs typeface="Arial"/>
              </a:rPr>
              <a:t>Centre</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kumimoji="0" lang="fr-FR" sz="1100" b="0" i="0" u="none" strike="noStrike" kern="1200" cap="none" spc="0" normalizeH="0" baseline="0" noProof="0" dirty="0" smtClean="0">
                <a:ln>
                  <a:noFill/>
                </a:ln>
                <a:solidFill>
                  <a:srgbClr val="4D4D4D"/>
                </a:solidFill>
                <a:effectLst/>
                <a:uLnTx/>
                <a:uFillTx/>
                <a:latin typeface="Arial"/>
                <a:ea typeface="+mn-ea"/>
                <a:cs typeface="Arial"/>
              </a:rPr>
              <a:t>Stade </a:t>
            </a:r>
            <a:r>
              <a:rPr kumimoji="0" lang="fr-FR" sz="1100" b="0" i="0" u="none" strike="noStrike" kern="1200" cap="none" spc="0" normalizeH="0" baseline="0" noProof="0" dirty="0">
                <a:ln>
                  <a:noFill/>
                </a:ln>
                <a:solidFill>
                  <a:srgbClr val="4D4D4D"/>
                </a:solidFill>
                <a:effectLst/>
                <a:uLnTx/>
                <a:uFillTx/>
                <a:latin typeface="Arial"/>
                <a:ea typeface="+mn-ea"/>
                <a:cs typeface="Arial"/>
              </a:rPr>
              <a:t>T</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kumimoji="0" lang="fr-FR" sz="1100" b="0" i="0" u="none" strike="noStrike" kern="1200" cap="none" spc="0" normalizeH="0" baseline="0" noProof="0" dirty="0" smtClean="0">
                <a:ln>
                  <a:noFill/>
                </a:ln>
                <a:solidFill>
                  <a:srgbClr val="4D4D4D"/>
                </a:solidFill>
                <a:effectLst/>
                <a:uLnTx/>
                <a:uFillTx/>
                <a:latin typeface="Arial"/>
                <a:ea typeface="+mn-ea"/>
                <a:cs typeface="Arial"/>
              </a:rPr>
              <a:t>Stade </a:t>
            </a:r>
            <a:r>
              <a:rPr kumimoji="0" lang="fr-FR" sz="1100" b="0" i="0" u="none" strike="noStrike" kern="1200" cap="none" spc="0" normalizeH="0" baseline="0" noProof="0" dirty="0">
                <a:ln>
                  <a:noFill/>
                </a:ln>
                <a:solidFill>
                  <a:srgbClr val="4D4D4D"/>
                </a:solidFill>
                <a:effectLst/>
                <a:uLnTx/>
                <a:uFillTx/>
                <a:latin typeface="Arial"/>
                <a:ea typeface="+mn-ea"/>
                <a:cs typeface="Arial"/>
              </a:rPr>
              <a:t>N</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fr-FR" sz="1100" dirty="0">
                <a:solidFill>
                  <a:srgbClr val="4D4D4D"/>
                </a:solidFill>
                <a:latin typeface="Arial"/>
                <a:cs typeface="Arial"/>
              </a:rPr>
              <a:t>ECOG PS</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kumimoji="0" lang="fr-FR" sz="1100" b="0" i="0" u="none" strike="noStrike" kern="1200" cap="none" spc="0" normalizeH="0" baseline="0" noProof="0" dirty="0">
                <a:ln>
                  <a:noFill/>
                </a:ln>
                <a:solidFill>
                  <a:srgbClr val="4D4D4D"/>
                </a:solidFill>
                <a:effectLst/>
                <a:uLnTx/>
                <a:uFillTx/>
                <a:latin typeface="Arial"/>
                <a:ea typeface="+mn-ea"/>
                <a:cs typeface="Arial"/>
              </a:rPr>
              <a:t>Age</a:t>
            </a:r>
          </a:p>
        </p:txBody>
      </p:sp>
      <p:cxnSp>
        <p:nvCxnSpPr>
          <p:cNvPr id="103" name="AutoShape 19"/>
          <p:cNvCxnSpPr>
            <a:cxnSpLocks noChangeShapeType="1"/>
            <a:stCxn id="106" idx="3"/>
            <a:endCxn id="99" idx="2"/>
          </p:cNvCxnSpPr>
          <p:nvPr/>
        </p:nvCxnSpPr>
        <p:spPr bwMode="auto">
          <a:xfrm flipV="1">
            <a:off x="3376274" y="3640665"/>
            <a:ext cx="108859" cy="1"/>
          </a:xfrm>
          <a:prstGeom prst="straightConnector1">
            <a:avLst/>
          </a:prstGeom>
          <a:noFill/>
          <a:ln w="57150">
            <a:solidFill>
              <a:schemeClr val="bg2">
                <a:lumMod val="60000"/>
                <a:lumOff val="40000"/>
              </a:schemeClr>
            </a:solidFill>
            <a:round/>
            <a:headEnd type="none" w="med" len="med"/>
            <a:tailEnd type="none" w="med" len="med"/>
          </a:ln>
        </p:spPr>
      </p:cxnSp>
      <p:cxnSp>
        <p:nvCxnSpPr>
          <p:cNvPr id="104" name="AutoShape 21"/>
          <p:cNvCxnSpPr>
            <a:cxnSpLocks noChangeShapeType="1"/>
            <a:stCxn id="105" idx="3"/>
            <a:endCxn id="101" idx="1"/>
          </p:cNvCxnSpPr>
          <p:nvPr/>
        </p:nvCxnSpPr>
        <p:spPr bwMode="auto">
          <a:xfrm>
            <a:off x="7444035" y="2654491"/>
            <a:ext cx="332476" cy="1"/>
          </a:xfrm>
          <a:prstGeom prst="straightConnector1">
            <a:avLst/>
          </a:prstGeom>
          <a:noFill/>
          <a:ln w="57150">
            <a:solidFill>
              <a:schemeClr val="bg2">
                <a:lumMod val="60000"/>
                <a:lumOff val="40000"/>
              </a:schemeClr>
            </a:solidFill>
            <a:round/>
            <a:headEnd/>
            <a:tailEnd type="triangle" w="med" len="med"/>
          </a:ln>
        </p:spPr>
      </p:cxnSp>
      <p:sp>
        <p:nvSpPr>
          <p:cNvPr id="105" name="AutoShape 8"/>
          <p:cNvSpPr>
            <a:spLocks noChangeArrowheads="1"/>
          </p:cNvSpPr>
          <p:nvPr/>
        </p:nvSpPr>
        <p:spPr bwMode="auto">
          <a:xfrm>
            <a:off x="4293303" y="2299858"/>
            <a:ext cx="3150732" cy="709266"/>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Chimiothérapie </a:t>
            </a:r>
            <a:r>
              <a:rPr kumimoji="0" lang="fr-FR" altLang="zh-CN" sz="1800" b="0" i="0" u="none" strike="noStrike" kern="1200" cap="none" spc="0" normalizeH="0" baseline="0" noProof="0" dirty="0" err="1">
                <a:ln>
                  <a:noFill/>
                </a:ln>
                <a:solidFill>
                  <a:srgbClr val="FFFFFF"/>
                </a:solidFill>
                <a:effectLst/>
                <a:uLnTx/>
                <a:uFillTx/>
                <a:latin typeface="Arial"/>
                <a:ea typeface="SimSun" pitchFamily="2" charset="-122"/>
                <a:cs typeface="Arial"/>
              </a:rPr>
              <a:t>mFOLFOX</a:t>
            </a: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 ou CAPOX 3 mois</a:t>
            </a:r>
            <a:endPar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106" name="AutoShape 9"/>
          <p:cNvSpPr>
            <a:spLocks noChangeArrowheads="1"/>
          </p:cNvSpPr>
          <p:nvPr/>
        </p:nvSpPr>
        <p:spPr bwMode="auto">
          <a:xfrm>
            <a:off x="408912" y="2746318"/>
            <a:ext cx="2967362" cy="178869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Cancer du côlon stade III à haut risque</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Données de la cohorte française de l’étude </a:t>
            </a:r>
            <a:r>
              <a:rPr kumimoji="0" lang="fr-FR" altLang="zh-CN" sz="1600" b="0" i="0" u="none" strike="noStrike" kern="1200" cap="none" spc="0" normalizeH="0" noProof="0" dirty="0">
                <a:ln>
                  <a:noFill/>
                </a:ln>
                <a:solidFill>
                  <a:srgbClr val="FFFFFF"/>
                </a:solidFill>
                <a:effectLst/>
                <a:uLnTx/>
                <a:uFillTx/>
                <a:latin typeface="Arial"/>
                <a:ea typeface="SimSun" pitchFamily="2" charset="-122"/>
                <a:cs typeface="Arial"/>
              </a:rPr>
              <a:t>IDEA</a:t>
            </a:r>
            <a:endPar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(n=1322)</a:t>
            </a:r>
          </a:p>
        </p:txBody>
      </p:sp>
      <p:cxnSp>
        <p:nvCxnSpPr>
          <p:cNvPr id="107" name="AutoShape 16"/>
          <p:cNvCxnSpPr>
            <a:cxnSpLocks noChangeShapeType="1"/>
            <a:stCxn id="99" idx="4"/>
            <a:endCxn id="110" idx="1"/>
          </p:cNvCxnSpPr>
          <p:nvPr/>
        </p:nvCxnSpPr>
        <p:spPr bwMode="auto">
          <a:xfrm rot="16200000" flipH="1">
            <a:off x="3705335" y="4004361"/>
            <a:ext cx="659564" cy="516372"/>
          </a:xfrm>
          <a:prstGeom prst="bentConnector2">
            <a:avLst/>
          </a:prstGeom>
          <a:noFill/>
          <a:ln w="57150">
            <a:solidFill>
              <a:schemeClr val="bg2">
                <a:lumMod val="60000"/>
                <a:lumOff val="40000"/>
              </a:schemeClr>
            </a:solidFill>
            <a:round/>
            <a:headEnd/>
            <a:tailEnd type="triangle" w="med" len="med"/>
          </a:ln>
        </p:spPr>
      </p:cxnSp>
      <p:sp>
        <p:nvSpPr>
          <p:cNvPr id="108" name="AutoShape 12"/>
          <p:cNvSpPr>
            <a:spLocks noChangeArrowheads="1"/>
          </p:cNvSpPr>
          <p:nvPr/>
        </p:nvSpPr>
        <p:spPr bwMode="auto">
          <a:xfrm>
            <a:off x="7776071" y="4328021"/>
            <a:ext cx="827557" cy="528614"/>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1" i="0" u="none" strike="noStrike" kern="1200" cap="none" spc="0" normalizeH="0" baseline="0" noProof="0" dirty="0">
                <a:ln>
                  <a:noFill/>
                </a:ln>
                <a:solidFill>
                  <a:srgbClr val="FFFFFF"/>
                </a:solidFill>
                <a:effectLst/>
                <a:uLnTx/>
                <a:uFillTx/>
                <a:latin typeface="Arial"/>
                <a:ea typeface="SimSun" pitchFamily="2" charset="-122"/>
                <a:cs typeface="Arial"/>
              </a:rPr>
              <a:t>Prog</a:t>
            </a:r>
          </a:p>
        </p:txBody>
      </p:sp>
      <p:cxnSp>
        <p:nvCxnSpPr>
          <p:cNvPr id="109" name="AutoShape 20"/>
          <p:cNvCxnSpPr>
            <a:cxnSpLocks noChangeShapeType="1"/>
            <a:stCxn id="110" idx="3"/>
            <a:endCxn id="108" idx="1"/>
          </p:cNvCxnSpPr>
          <p:nvPr/>
        </p:nvCxnSpPr>
        <p:spPr bwMode="auto">
          <a:xfrm flipV="1">
            <a:off x="7442177" y="4592328"/>
            <a:ext cx="333894" cy="1"/>
          </a:xfrm>
          <a:prstGeom prst="straightConnector1">
            <a:avLst/>
          </a:prstGeom>
          <a:noFill/>
          <a:ln w="57150">
            <a:solidFill>
              <a:schemeClr val="bg2">
                <a:lumMod val="60000"/>
                <a:lumOff val="40000"/>
              </a:schemeClr>
            </a:solidFill>
            <a:prstDash val="sysDot"/>
            <a:round/>
            <a:headEnd/>
            <a:tailEnd type="triangle" w="med" len="med"/>
          </a:ln>
        </p:spPr>
      </p:cxnSp>
      <p:sp>
        <p:nvSpPr>
          <p:cNvPr id="110" name="AutoShape 12"/>
          <p:cNvSpPr>
            <a:spLocks noChangeArrowheads="1"/>
          </p:cNvSpPr>
          <p:nvPr/>
        </p:nvSpPr>
        <p:spPr bwMode="auto">
          <a:xfrm>
            <a:off x="4293303" y="4237696"/>
            <a:ext cx="3148874" cy="709265"/>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rPr>
              <a:t>Chimiothérapie </a:t>
            </a:r>
            <a:r>
              <a:rPr kumimoji="0" lang="fr-FR" altLang="zh-CN" sz="1800" b="0" i="0" u="none" strike="noStrike" kern="1200" cap="none" spc="0" normalizeH="0" baseline="0" noProof="0" dirty="0" err="1">
                <a:ln>
                  <a:noFill/>
                </a:ln>
                <a:solidFill>
                  <a:srgbClr val="4D4D4D"/>
                </a:solidFill>
                <a:effectLst/>
                <a:uLnTx/>
                <a:uFillTx/>
                <a:latin typeface="Arial"/>
                <a:ea typeface="SimSun" pitchFamily="2" charset="-122"/>
                <a:cs typeface="Arial"/>
              </a:rPr>
              <a:t>mFOLFOX</a:t>
            </a:r>
            <a:r>
              <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rPr>
              <a:t> ou CAPOX 6 mois</a:t>
            </a:r>
          </a:p>
        </p:txBody>
      </p:sp>
      <p:sp>
        <p:nvSpPr>
          <p:cNvPr id="111" name="Content Placeholder 26"/>
          <p:cNvSpPr txBox="1">
            <a:spLocks/>
          </p:cNvSpPr>
          <p:nvPr/>
        </p:nvSpPr>
        <p:spPr>
          <a:xfrm>
            <a:off x="4173383" y="4976109"/>
            <a:ext cx="4495800"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 SECONDAIRE</a:t>
            </a:r>
          </a:p>
          <a:p>
            <a:pPr>
              <a:buClr>
                <a:srgbClr val="043882"/>
              </a:buClr>
            </a:pPr>
            <a:r>
              <a:rPr lang="fr-FR" dirty="0" smtClean="0"/>
              <a:t>Tolérance</a:t>
            </a:r>
            <a:endParaRPr lang="fr-FR" dirty="0"/>
          </a:p>
        </p:txBody>
      </p:sp>
    </p:spTree>
    <p:custDataLst>
      <p:tags r:id="rId1"/>
    </p:custDataLst>
    <p:extLst>
      <p:ext uri="{BB962C8B-B14F-4D97-AF65-F5344CB8AC3E}">
        <p14:creationId xmlns:p14="http://schemas.microsoft.com/office/powerpoint/2010/main" val="57356738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3513: Validation de la valeur pronostique de l’</a:t>
            </a:r>
            <a:r>
              <a:rPr lang="fr-FR" dirty="0" err="1"/>
              <a:t>Immunoscore</a:t>
            </a:r>
            <a:r>
              <a:rPr lang="fr-FR" dirty="0"/>
              <a:t> </a:t>
            </a:r>
            <a:r>
              <a:rPr lang="fr-FR" dirty="0" smtClean="0"/>
              <a:t>chez </a:t>
            </a:r>
            <a:r>
              <a:rPr lang="fr-FR" dirty="0"/>
              <a:t>les patients avec cancer du côlon stade III traités par oxaliplatine dans la cohorte française prospective de l’étude IDEA (PRODIGE-GERCOR) </a:t>
            </a:r>
            <a:r>
              <a:rPr lang="fr-FR" dirty="0" smtClean="0"/>
              <a:t/>
            </a:r>
            <a:br>
              <a:rPr lang="fr-FR" dirty="0" smtClean="0"/>
            </a:br>
            <a:r>
              <a:rPr lang="fr-FR" dirty="0" smtClean="0"/>
              <a:t>– </a:t>
            </a:r>
            <a:r>
              <a:rPr lang="fr-FR" dirty="0" err="1"/>
              <a:t>Pag</a:t>
            </a:r>
            <a:r>
              <a:rPr lang="fr-FR" dirty="0" err="1">
                <a:latin typeface="Arial" panose="020B0604020202020204" pitchFamily="34" charset="0"/>
                <a:cs typeface="Arial" panose="020B0604020202020204" pitchFamily="34" charset="0"/>
              </a:rPr>
              <a:t>è</a:t>
            </a:r>
            <a:r>
              <a:rPr lang="fr-FR" dirty="0" err="1"/>
              <a:t>s</a:t>
            </a:r>
            <a:r>
              <a:rPr lang="fr-FR" dirty="0"/>
              <a:t> F, et al</a:t>
            </a:r>
          </a:p>
        </p:txBody>
      </p:sp>
      <p:sp>
        <p:nvSpPr>
          <p:cNvPr id="5123" name="Rectangle 3"/>
          <p:cNvSpPr>
            <a:spLocks noGrp="1" noChangeArrowheads="1"/>
          </p:cNvSpPr>
          <p:nvPr>
            <p:ph idx="1"/>
          </p:nvPr>
        </p:nvSpPr>
        <p:spPr/>
        <p:txBody>
          <a:bodyPr/>
          <a:lstStyle/>
          <a:p>
            <a:pPr marL="0" indent="0">
              <a:buNone/>
            </a:pPr>
            <a:r>
              <a:rPr lang="fr-FR" b="1"/>
              <a:t>Résultats</a:t>
            </a:r>
            <a:endParaRPr lang="fr-FR"/>
          </a:p>
        </p:txBody>
      </p:sp>
      <p:sp>
        <p:nvSpPr>
          <p:cNvPr id="15" name="Text Placeholder 14"/>
          <p:cNvSpPr>
            <a:spLocks noGrp="1"/>
          </p:cNvSpPr>
          <p:nvPr>
            <p:ph type="body" sz="quarter" idx="11"/>
          </p:nvPr>
        </p:nvSpPr>
        <p:spPr>
          <a:xfrm>
            <a:off x="4495800" y="6096000"/>
            <a:ext cx="4283075" cy="487363"/>
          </a:xfrm>
        </p:spPr>
        <p:txBody>
          <a:bodyPr/>
          <a:lstStyle/>
          <a:p>
            <a:r>
              <a:rPr lang="fr-FR"/>
              <a:t>Pagès F, et al, J Clin Oncol 2019;37(suppl):abstr 3513</a:t>
            </a:r>
          </a:p>
        </p:txBody>
      </p:sp>
      <p:grpSp>
        <p:nvGrpSpPr>
          <p:cNvPr id="7" name="Group 6">
            <a:extLst>
              <a:ext uri="{FF2B5EF4-FFF2-40B4-BE49-F238E27FC236}">
                <a16:creationId xmlns:a16="http://schemas.microsoft.com/office/drawing/2014/main" id="{86A18B9D-2B00-4269-980A-8A27BAD12713}"/>
              </a:ext>
            </a:extLst>
          </p:cNvPr>
          <p:cNvGrpSpPr/>
          <p:nvPr/>
        </p:nvGrpSpPr>
        <p:grpSpPr>
          <a:xfrm>
            <a:off x="46059" y="1788214"/>
            <a:ext cx="9095477" cy="2740440"/>
            <a:chOff x="13914" y="1788214"/>
            <a:chExt cx="9095477" cy="2740440"/>
          </a:xfrm>
        </p:grpSpPr>
        <p:sp>
          <p:nvSpPr>
            <p:cNvPr id="8" name="TextBox 7">
              <a:extLst>
                <a:ext uri="{FF2B5EF4-FFF2-40B4-BE49-F238E27FC236}">
                  <a16:creationId xmlns:a16="http://schemas.microsoft.com/office/drawing/2014/main" id="{B4BDA711-3D78-447C-BBED-1171DAD8F66E}"/>
                </a:ext>
              </a:extLst>
            </p:cNvPr>
            <p:cNvSpPr txBox="1"/>
            <p:nvPr/>
          </p:nvSpPr>
          <p:spPr>
            <a:xfrm>
              <a:off x="3630566" y="1788214"/>
              <a:ext cx="2265364" cy="276999"/>
            </a:xfrm>
            <a:prstGeom prst="rect">
              <a:avLst/>
            </a:prstGeom>
            <a:noFill/>
          </p:spPr>
          <p:txBody>
            <a:bodyPr wrap="none" rtlCol="0">
              <a:spAutoFit/>
            </a:bodyPr>
            <a:lstStyle/>
            <a:p>
              <a:pPr algn="ctr"/>
              <a:r>
                <a:rPr lang="fr-FR" sz="1200" b="1" dirty="0"/>
                <a:t>IS 3 groupes (bas, </a:t>
              </a:r>
              <a:r>
                <a:rPr lang="fr-FR" sz="1200" b="1" dirty="0" err="1"/>
                <a:t>int</a:t>
              </a:r>
              <a:r>
                <a:rPr lang="fr-FR" sz="1200" b="1" dirty="0"/>
                <a:t>, élevé)</a:t>
              </a:r>
            </a:p>
          </p:txBody>
        </p:sp>
        <p:grpSp>
          <p:nvGrpSpPr>
            <p:cNvPr id="9" name="Group 8">
              <a:extLst>
                <a:ext uri="{FF2B5EF4-FFF2-40B4-BE49-F238E27FC236}">
                  <a16:creationId xmlns:a16="http://schemas.microsoft.com/office/drawing/2014/main" id="{97F8E71F-F5D7-4F55-89E1-F707A6A2D5B5}"/>
                </a:ext>
              </a:extLst>
            </p:cNvPr>
            <p:cNvGrpSpPr/>
            <p:nvPr/>
          </p:nvGrpSpPr>
          <p:grpSpPr>
            <a:xfrm>
              <a:off x="13914" y="1788214"/>
              <a:ext cx="3024867" cy="2731713"/>
              <a:chOff x="13914" y="1788214"/>
              <a:chExt cx="3024867" cy="2731713"/>
            </a:xfrm>
          </p:grpSpPr>
          <p:sp>
            <p:nvSpPr>
              <p:cNvPr id="110" name="TextBox 109">
                <a:extLst>
                  <a:ext uri="{FF2B5EF4-FFF2-40B4-BE49-F238E27FC236}">
                    <a16:creationId xmlns:a16="http://schemas.microsoft.com/office/drawing/2014/main" id="{DD4F0772-D559-46C6-9671-70A7EF1DC4C7}"/>
                  </a:ext>
                </a:extLst>
              </p:cNvPr>
              <p:cNvSpPr txBox="1"/>
              <p:nvPr/>
            </p:nvSpPr>
            <p:spPr>
              <a:xfrm>
                <a:off x="603957" y="1788214"/>
                <a:ext cx="2355132" cy="276999"/>
              </a:xfrm>
              <a:prstGeom prst="rect">
                <a:avLst/>
              </a:prstGeom>
              <a:noFill/>
            </p:spPr>
            <p:txBody>
              <a:bodyPr wrap="none" rtlCol="0">
                <a:spAutoFit/>
              </a:bodyPr>
              <a:lstStyle/>
              <a:p>
                <a:pPr algn="ctr"/>
                <a:r>
                  <a:rPr lang="fr-FR" sz="1200" b="1" dirty="0"/>
                  <a:t>IS 2 groupes (bas, </a:t>
                </a:r>
                <a:r>
                  <a:rPr lang="fr-FR" sz="1200" b="1" dirty="0" err="1"/>
                  <a:t>int</a:t>
                </a:r>
                <a:r>
                  <a:rPr lang="fr-FR" sz="1200" b="1" dirty="0"/>
                  <a:t> + élevé)</a:t>
                </a:r>
              </a:p>
            </p:txBody>
          </p:sp>
          <p:grpSp>
            <p:nvGrpSpPr>
              <p:cNvPr id="111" name="Group 110">
                <a:extLst>
                  <a:ext uri="{FF2B5EF4-FFF2-40B4-BE49-F238E27FC236}">
                    <a16:creationId xmlns:a16="http://schemas.microsoft.com/office/drawing/2014/main" id="{CC49AD5E-745F-497E-83CE-7733DEB3ED78}"/>
                  </a:ext>
                </a:extLst>
              </p:cNvPr>
              <p:cNvGrpSpPr/>
              <p:nvPr/>
            </p:nvGrpSpPr>
            <p:grpSpPr>
              <a:xfrm>
                <a:off x="13914" y="2000792"/>
                <a:ext cx="3024867" cy="2350293"/>
                <a:chOff x="70476" y="2000792"/>
                <a:chExt cx="3024867" cy="2350293"/>
              </a:xfrm>
            </p:grpSpPr>
            <p:sp>
              <p:nvSpPr>
                <p:cNvPr id="113" name="Freeform 57">
                  <a:extLst>
                    <a:ext uri="{FF2B5EF4-FFF2-40B4-BE49-F238E27FC236}">
                      <a16:creationId xmlns:a16="http://schemas.microsoft.com/office/drawing/2014/main" id="{A1478A3E-9EEF-42C5-AD6A-CB4B4255485C}"/>
                    </a:ext>
                  </a:extLst>
                </p:cNvPr>
                <p:cNvSpPr>
                  <a:spLocks/>
                </p:cNvSpPr>
                <p:nvPr/>
              </p:nvSpPr>
              <p:spPr bwMode="auto">
                <a:xfrm>
                  <a:off x="663189" y="2141318"/>
                  <a:ext cx="2372442" cy="189004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14" name="Line 6">
                  <a:extLst>
                    <a:ext uri="{FF2B5EF4-FFF2-40B4-BE49-F238E27FC236}">
                      <a16:creationId xmlns:a16="http://schemas.microsoft.com/office/drawing/2014/main" id="{4B41205C-20B9-43EC-AB71-98A56F0063EC}"/>
                    </a:ext>
                  </a:extLst>
                </p:cNvPr>
                <p:cNvSpPr>
                  <a:spLocks noChangeShapeType="1"/>
                </p:cNvSpPr>
                <p:nvPr/>
              </p:nvSpPr>
              <p:spPr bwMode="auto">
                <a:xfrm>
                  <a:off x="607872" y="2141317"/>
                  <a:ext cx="5531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15" name="Line 7">
                  <a:extLst>
                    <a:ext uri="{FF2B5EF4-FFF2-40B4-BE49-F238E27FC236}">
                      <a16:creationId xmlns:a16="http://schemas.microsoft.com/office/drawing/2014/main" id="{4C359CD9-832F-4210-929E-27FF69BC1CA4}"/>
                    </a:ext>
                  </a:extLst>
                </p:cNvPr>
                <p:cNvSpPr>
                  <a:spLocks noChangeShapeType="1"/>
                </p:cNvSpPr>
                <p:nvPr/>
              </p:nvSpPr>
              <p:spPr bwMode="auto">
                <a:xfrm>
                  <a:off x="607872" y="2499752"/>
                  <a:ext cx="5531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16" name="Line 8">
                  <a:extLst>
                    <a:ext uri="{FF2B5EF4-FFF2-40B4-BE49-F238E27FC236}">
                      <a16:creationId xmlns:a16="http://schemas.microsoft.com/office/drawing/2014/main" id="{032D6630-85EA-47A0-9F83-4256CA850D40}"/>
                    </a:ext>
                  </a:extLst>
                </p:cNvPr>
                <p:cNvSpPr>
                  <a:spLocks noChangeShapeType="1"/>
                </p:cNvSpPr>
                <p:nvPr/>
              </p:nvSpPr>
              <p:spPr bwMode="auto">
                <a:xfrm>
                  <a:off x="607872" y="2850333"/>
                  <a:ext cx="5531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17" name="Line 9">
                  <a:extLst>
                    <a:ext uri="{FF2B5EF4-FFF2-40B4-BE49-F238E27FC236}">
                      <a16:creationId xmlns:a16="http://schemas.microsoft.com/office/drawing/2014/main" id="{411F0702-C7E0-4CFF-8CCE-C5D73E929374}"/>
                    </a:ext>
                  </a:extLst>
                </p:cNvPr>
                <p:cNvSpPr>
                  <a:spLocks noChangeShapeType="1"/>
                </p:cNvSpPr>
                <p:nvPr/>
              </p:nvSpPr>
              <p:spPr bwMode="auto">
                <a:xfrm>
                  <a:off x="607872" y="3212695"/>
                  <a:ext cx="5531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000000"/>
                    </a:solidFill>
                  </a:endParaRPr>
                </a:p>
              </p:txBody>
            </p:sp>
            <p:sp>
              <p:nvSpPr>
                <p:cNvPr id="118" name="Line 10">
                  <a:extLst>
                    <a:ext uri="{FF2B5EF4-FFF2-40B4-BE49-F238E27FC236}">
                      <a16:creationId xmlns:a16="http://schemas.microsoft.com/office/drawing/2014/main" id="{6FD4AA6B-227B-4198-B729-D24F36BCA280}"/>
                    </a:ext>
                  </a:extLst>
                </p:cNvPr>
                <p:cNvSpPr>
                  <a:spLocks noChangeShapeType="1"/>
                </p:cNvSpPr>
                <p:nvPr/>
              </p:nvSpPr>
              <p:spPr bwMode="auto">
                <a:xfrm>
                  <a:off x="607872" y="3567204"/>
                  <a:ext cx="5531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000000"/>
                    </a:solidFill>
                  </a:endParaRPr>
                </a:p>
              </p:txBody>
            </p:sp>
            <p:sp>
              <p:nvSpPr>
                <p:cNvPr id="119" name="Line 11">
                  <a:extLst>
                    <a:ext uri="{FF2B5EF4-FFF2-40B4-BE49-F238E27FC236}">
                      <a16:creationId xmlns:a16="http://schemas.microsoft.com/office/drawing/2014/main" id="{5DB0EED2-617D-476A-A3C5-EC6C70FF12A9}"/>
                    </a:ext>
                  </a:extLst>
                </p:cNvPr>
                <p:cNvSpPr>
                  <a:spLocks noChangeShapeType="1"/>
                </p:cNvSpPr>
                <p:nvPr/>
              </p:nvSpPr>
              <p:spPr bwMode="auto">
                <a:xfrm>
                  <a:off x="607872" y="3925640"/>
                  <a:ext cx="5531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000000"/>
                    </a:solidFill>
                  </a:endParaRPr>
                </a:p>
              </p:txBody>
            </p:sp>
            <p:sp>
              <p:nvSpPr>
                <p:cNvPr id="120" name="Line 12">
                  <a:extLst>
                    <a:ext uri="{FF2B5EF4-FFF2-40B4-BE49-F238E27FC236}">
                      <a16:creationId xmlns:a16="http://schemas.microsoft.com/office/drawing/2014/main" id="{C6554FEF-1C06-4BB0-A617-70DA19B325F2}"/>
                    </a:ext>
                  </a:extLst>
                </p:cNvPr>
                <p:cNvSpPr>
                  <a:spLocks noChangeShapeType="1"/>
                </p:cNvSpPr>
                <p:nvPr/>
              </p:nvSpPr>
              <p:spPr bwMode="auto">
                <a:xfrm>
                  <a:off x="2191909" y="4031677"/>
                  <a:ext cx="0" cy="8369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21" name="Line 13">
                  <a:extLst>
                    <a:ext uri="{FF2B5EF4-FFF2-40B4-BE49-F238E27FC236}">
                      <a16:creationId xmlns:a16="http://schemas.microsoft.com/office/drawing/2014/main" id="{25E39220-BD58-4017-99A7-89F0E09D1274}"/>
                    </a:ext>
                  </a:extLst>
                </p:cNvPr>
                <p:cNvSpPr>
                  <a:spLocks noChangeShapeType="1"/>
                </p:cNvSpPr>
                <p:nvPr/>
              </p:nvSpPr>
              <p:spPr bwMode="auto">
                <a:xfrm>
                  <a:off x="1831482" y="4031677"/>
                  <a:ext cx="0" cy="8369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22" name="Line 14">
                  <a:extLst>
                    <a:ext uri="{FF2B5EF4-FFF2-40B4-BE49-F238E27FC236}">
                      <a16:creationId xmlns:a16="http://schemas.microsoft.com/office/drawing/2014/main" id="{41E7247C-CA89-49C1-979A-F8F33352D853}"/>
                    </a:ext>
                  </a:extLst>
                </p:cNvPr>
                <p:cNvSpPr>
                  <a:spLocks noChangeShapeType="1"/>
                </p:cNvSpPr>
                <p:nvPr/>
              </p:nvSpPr>
              <p:spPr bwMode="auto">
                <a:xfrm>
                  <a:off x="2555837" y="4031677"/>
                  <a:ext cx="0" cy="8369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23" name="Line 17">
                  <a:extLst>
                    <a:ext uri="{FF2B5EF4-FFF2-40B4-BE49-F238E27FC236}">
                      <a16:creationId xmlns:a16="http://schemas.microsoft.com/office/drawing/2014/main" id="{0C0B23AF-9C02-46C1-92BF-F80E5F42EB61}"/>
                    </a:ext>
                  </a:extLst>
                </p:cNvPr>
                <p:cNvSpPr>
                  <a:spLocks noChangeShapeType="1"/>
                </p:cNvSpPr>
                <p:nvPr/>
              </p:nvSpPr>
              <p:spPr bwMode="auto">
                <a:xfrm>
                  <a:off x="2922462" y="4031677"/>
                  <a:ext cx="0" cy="8369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24" name="Line 19">
                  <a:extLst>
                    <a:ext uri="{FF2B5EF4-FFF2-40B4-BE49-F238E27FC236}">
                      <a16:creationId xmlns:a16="http://schemas.microsoft.com/office/drawing/2014/main" id="{75657433-2969-4C21-9413-8B43D6872315}"/>
                    </a:ext>
                  </a:extLst>
                </p:cNvPr>
                <p:cNvSpPr>
                  <a:spLocks noChangeShapeType="1"/>
                </p:cNvSpPr>
                <p:nvPr/>
              </p:nvSpPr>
              <p:spPr bwMode="auto">
                <a:xfrm>
                  <a:off x="1123448" y="4031677"/>
                  <a:ext cx="0" cy="8369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25" name="Line 21">
                  <a:extLst>
                    <a:ext uri="{FF2B5EF4-FFF2-40B4-BE49-F238E27FC236}">
                      <a16:creationId xmlns:a16="http://schemas.microsoft.com/office/drawing/2014/main" id="{103563B1-92F4-4E56-AA7F-68FA3CDF55A1}"/>
                    </a:ext>
                  </a:extLst>
                </p:cNvPr>
                <p:cNvSpPr>
                  <a:spLocks noChangeShapeType="1"/>
                </p:cNvSpPr>
                <p:nvPr/>
              </p:nvSpPr>
              <p:spPr bwMode="auto">
                <a:xfrm>
                  <a:off x="757693" y="4031677"/>
                  <a:ext cx="0" cy="8369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126" name="Line 19">
                  <a:extLst>
                    <a:ext uri="{FF2B5EF4-FFF2-40B4-BE49-F238E27FC236}">
                      <a16:creationId xmlns:a16="http://schemas.microsoft.com/office/drawing/2014/main" id="{D73733DD-3FE7-4CF8-ABC2-6C37E7CC63D4}"/>
                    </a:ext>
                  </a:extLst>
                </p:cNvPr>
                <p:cNvSpPr>
                  <a:spLocks noChangeShapeType="1"/>
                </p:cNvSpPr>
                <p:nvPr/>
              </p:nvSpPr>
              <p:spPr bwMode="auto">
                <a:xfrm>
                  <a:off x="1468365" y="4035691"/>
                  <a:ext cx="0" cy="8369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27" name="TextBox 126">
                  <a:extLst>
                    <a:ext uri="{FF2B5EF4-FFF2-40B4-BE49-F238E27FC236}">
                      <a16:creationId xmlns:a16="http://schemas.microsoft.com/office/drawing/2014/main" id="{1997561E-6AC2-4D65-B187-591E8F7F4B41}"/>
                    </a:ext>
                  </a:extLst>
                </p:cNvPr>
                <p:cNvSpPr txBox="1"/>
                <p:nvPr/>
              </p:nvSpPr>
              <p:spPr>
                <a:xfrm rot="16200000">
                  <a:off x="-539787" y="2880435"/>
                  <a:ext cx="1497526" cy="276999"/>
                </a:xfrm>
                <a:prstGeom prst="rect">
                  <a:avLst/>
                </a:prstGeom>
                <a:noFill/>
              </p:spPr>
              <p:txBody>
                <a:bodyPr wrap="none" rtlCol="0">
                  <a:spAutoFit/>
                </a:bodyPr>
                <a:lstStyle/>
                <a:p>
                  <a:pPr algn="ctr" fontAlgn="base">
                    <a:spcBef>
                      <a:spcPct val="0"/>
                    </a:spcBef>
                    <a:spcAft>
                      <a:spcPct val="0"/>
                    </a:spcAft>
                  </a:pPr>
                  <a:r>
                    <a:rPr lang="fr-FR" sz="1200" dirty="0">
                      <a:solidFill>
                        <a:srgbClr val="4D4D4D"/>
                      </a:solidFill>
                      <a:latin typeface="Arial" panose="020B0604020202020204" pitchFamily="34" charset="0"/>
                      <a:cs typeface="Arial" panose="020B0604020202020204" pitchFamily="34" charset="0"/>
                    </a:rPr>
                    <a:t>Probabilité de SSM</a:t>
                  </a:r>
                </a:p>
              </p:txBody>
            </p:sp>
            <p:sp>
              <p:nvSpPr>
                <p:cNvPr id="128" name="TextBox 127">
                  <a:extLst>
                    <a:ext uri="{FF2B5EF4-FFF2-40B4-BE49-F238E27FC236}">
                      <a16:creationId xmlns:a16="http://schemas.microsoft.com/office/drawing/2014/main" id="{871A7FBC-58E2-460A-B103-06B31E4BE272}"/>
                    </a:ext>
                  </a:extLst>
                </p:cNvPr>
                <p:cNvSpPr txBox="1"/>
                <p:nvPr/>
              </p:nvSpPr>
              <p:spPr>
                <a:xfrm>
                  <a:off x="276385" y="2000792"/>
                  <a:ext cx="397865" cy="276999"/>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1,0</a:t>
                  </a:r>
                </a:p>
              </p:txBody>
            </p:sp>
            <p:sp>
              <p:nvSpPr>
                <p:cNvPr id="129" name="TextBox 128">
                  <a:extLst>
                    <a:ext uri="{FF2B5EF4-FFF2-40B4-BE49-F238E27FC236}">
                      <a16:creationId xmlns:a16="http://schemas.microsoft.com/office/drawing/2014/main" id="{3B4A46C5-8D1C-4253-90F5-A461214DDA7A}"/>
                    </a:ext>
                  </a:extLst>
                </p:cNvPr>
                <p:cNvSpPr txBox="1"/>
                <p:nvPr/>
              </p:nvSpPr>
              <p:spPr>
                <a:xfrm>
                  <a:off x="276387" y="2360639"/>
                  <a:ext cx="397865" cy="276999"/>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0,8</a:t>
                  </a:r>
                </a:p>
              </p:txBody>
            </p:sp>
            <p:sp>
              <p:nvSpPr>
                <p:cNvPr id="130" name="TextBox 129">
                  <a:extLst>
                    <a:ext uri="{FF2B5EF4-FFF2-40B4-BE49-F238E27FC236}">
                      <a16:creationId xmlns:a16="http://schemas.microsoft.com/office/drawing/2014/main" id="{5617896D-5208-459B-BB18-FFB80B743895}"/>
                    </a:ext>
                  </a:extLst>
                </p:cNvPr>
                <p:cNvSpPr txBox="1"/>
                <p:nvPr/>
              </p:nvSpPr>
              <p:spPr>
                <a:xfrm>
                  <a:off x="276387" y="2711052"/>
                  <a:ext cx="397865" cy="276999"/>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0,6</a:t>
                  </a:r>
                </a:p>
              </p:txBody>
            </p:sp>
            <p:sp>
              <p:nvSpPr>
                <p:cNvPr id="131" name="TextBox 130">
                  <a:extLst>
                    <a:ext uri="{FF2B5EF4-FFF2-40B4-BE49-F238E27FC236}">
                      <a16:creationId xmlns:a16="http://schemas.microsoft.com/office/drawing/2014/main" id="{EED2D8FF-1EE9-4ED1-9486-FDC30A168D3F}"/>
                    </a:ext>
                  </a:extLst>
                </p:cNvPr>
                <p:cNvSpPr txBox="1"/>
                <p:nvPr/>
              </p:nvSpPr>
              <p:spPr>
                <a:xfrm>
                  <a:off x="276387" y="3073247"/>
                  <a:ext cx="397865" cy="276999"/>
                </a:xfrm>
                <a:prstGeom prst="rect">
                  <a:avLst/>
                </a:prstGeom>
                <a:noFill/>
              </p:spPr>
              <p:txBody>
                <a:bodyPr wrap="none" rtlCol="0" anchor="ctr" anchorCtr="0">
                  <a:spAutoFit/>
                </a:bodyPr>
                <a:lstStyle/>
                <a:p>
                  <a:pPr algn="r"/>
                  <a:r>
                    <a:rPr lang="fr-FR" sz="1200">
                      <a:solidFill>
                        <a:srgbClr val="4D4D4D"/>
                      </a:solidFill>
                      <a:cs typeface="Arial" panose="020B0604020202020204" pitchFamily="34" charset="0"/>
                    </a:rPr>
                    <a:t>0,4</a:t>
                  </a:r>
                </a:p>
              </p:txBody>
            </p:sp>
            <p:sp>
              <p:nvSpPr>
                <p:cNvPr id="132" name="TextBox 131">
                  <a:extLst>
                    <a:ext uri="{FF2B5EF4-FFF2-40B4-BE49-F238E27FC236}">
                      <a16:creationId xmlns:a16="http://schemas.microsoft.com/office/drawing/2014/main" id="{768C9059-7A0A-4FC1-9340-30866F142AE0}"/>
                    </a:ext>
                  </a:extLst>
                </p:cNvPr>
                <p:cNvSpPr txBox="1"/>
                <p:nvPr/>
              </p:nvSpPr>
              <p:spPr>
                <a:xfrm>
                  <a:off x="276386" y="3427586"/>
                  <a:ext cx="397865" cy="276999"/>
                </a:xfrm>
                <a:prstGeom prst="rect">
                  <a:avLst/>
                </a:prstGeom>
                <a:noFill/>
              </p:spPr>
              <p:txBody>
                <a:bodyPr wrap="none" rtlCol="0" anchor="ctr" anchorCtr="0">
                  <a:spAutoFit/>
                </a:bodyPr>
                <a:lstStyle/>
                <a:p>
                  <a:pPr algn="r"/>
                  <a:r>
                    <a:rPr lang="fr-FR" sz="1200">
                      <a:solidFill>
                        <a:srgbClr val="4D4D4D"/>
                      </a:solidFill>
                      <a:cs typeface="Arial" panose="020B0604020202020204" pitchFamily="34" charset="0"/>
                    </a:rPr>
                    <a:t>0,2</a:t>
                  </a:r>
                </a:p>
              </p:txBody>
            </p:sp>
            <p:sp>
              <p:nvSpPr>
                <p:cNvPr id="133" name="TextBox 132">
                  <a:extLst>
                    <a:ext uri="{FF2B5EF4-FFF2-40B4-BE49-F238E27FC236}">
                      <a16:creationId xmlns:a16="http://schemas.microsoft.com/office/drawing/2014/main" id="{97C30A41-7513-4D33-9F77-053847131D8F}"/>
                    </a:ext>
                  </a:extLst>
                </p:cNvPr>
                <p:cNvSpPr txBox="1"/>
                <p:nvPr/>
              </p:nvSpPr>
              <p:spPr>
                <a:xfrm>
                  <a:off x="404630" y="3785852"/>
                  <a:ext cx="269625" cy="276999"/>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0</a:t>
                  </a:r>
                </a:p>
              </p:txBody>
            </p:sp>
            <p:sp>
              <p:nvSpPr>
                <p:cNvPr id="134" name="TextBox 133">
                  <a:extLst>
                    <a:ext uri="{FF2B5EF4-FFF2-40B4-BE49-F238E27FC236}">
                      <a16:creationId xmlns:a16="http://schemas.microsoft.com/office/drawing/2014/main" id="{6910A5F1-89EA-4FB4-8740-36783A000A2A}"/>
                    </a:ext>
                  </a:extLst>
                </p:cNvPr>
                <p:cNvSpPr txBox="1"/>
                <p:nvPr/>
              </p:nvSpPr>
              <p:spPr>
                <a:xfrm>
                  <a:off x="625899" y="4074086"/>
                  <a:ext cx="269626" cy="276999"/>
                </a:xfrm>
                <a:prstGeom prst="rect">
                  <a:avLst/>
                </a:prstGeom>
                <a:noFill/>
              </p:spPr>
              <p:txBody>
                <a:bodyPr wrap="none"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0</a:t>
                  </a:r>
                </a:p>
              </p:txBody>
            </p:sp>
            <p:sp>
              <p:nvSpPr>
                <p:cNvPr id="135" name="TextBox 134">
                  <a:extLst>
                    <a:ext uri="{FF2B5EF4-FFF2-40B4-BE49-F238E27FC236}">
                      <a16:creationId xmlns:a16="http://schemas.microsoft.com/office/drawing/2014/main" id="{D93661E2-1CB5-4E9E-8DE0-AC7D50559070}"/>
                    </a:ext>
                  </a:extLst>
                </p:cNvPr>
                <p:cNvSpPr txBox="1"/>
                <p:nvPr/>
              </p:nvSpPr>
              <p:spPr>
                <a:xfrm>
                  <a:off x="989778" y="4074086"/>
                  <a:ext cx="269626" cy="276999"/>
                </a:xfrm>
                <a:prstGeom prst="rect">
                  <a:avLst/>
                </a:prstGeom>
                <a:noFill/>
              </p:spPr>
              <p:txBody>
                <a:bodyPr wrap="none"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1</a:t>
                  </a:r>
                </a:p>
              </p:txBody>
            </p:sp>
            <p:sp>
              <p:nvSpPr>
                <p:cNvPr id="136" name="TextBox 135">
                  <a:extLst>
                    <a:ext uri="{FF2B5EF4-FFF2-40B4-BE49-F238E27FC236}">
                      <a16:creationId xmlns:a16="http://schemas.microsoft.com/office/drawing/2014/main" id="{E18774E4-9449-4C5B-856C-E8CDC5069753}"/>
                    </a:ext>
                  </a:extLst>
                </p:cNvPr>
                <p:cNvSpPr txBox="1"/>
                <p:nvPr/>
              </p:nvSpPr>
              <p:spPr>
                <a:xfrm>
                  <a:off x="1468248" y="4074086"/>
                  <a:ext cx="184731" cy="276999"/>
                </a:xfrm>
                <a:prstGeom prst="rect">
                  <a:avLst/>
                </a:prstGeom>
                <a:noFill/>
              </p:spPr>
              <p:txBody>
                <a:bodyPr wrap="none" rtlCol="0" anchor="t" anchorCtr="0">
                  <a:spAutoFit/>
                </a:bodyPr>
                <a:lstStyle/>
                <a:p>
                  <a:pPr algn="ctr"/>
                  <a:endParaRPr lang="fr-FR" sz="1200">
                    <a:solidFill>
                      <a:srgbClr val="000000"/>
                    </a:solidFill>
                    <a:latin typeface="Arial" panose="020B0604020202020204" pitchFamily="34" charset="0"/>
                    <a:cs typeface="Arial" panose="020B0604020202020204" pitchFamily="34" charset="0"/>
                  </a:endParaRPr>
                </a:p>
              </p:txBody>
            </p:sp>
            <p:sp>
              <p:nvSpPr>
                <p:cNvPr id="137" name="TextBox 136">
                  <a:extLst>
                    <a:ext uri="{FF2B5EF4-FFF2-40B4-BE49-F238E27FC236}">
                      <a16:creationId xmlns:a16="http://schemas.microsoft.com/office/drawing/2014/main" id="{787D7FEB-4ABF-4DFA-820C-0F5039AA4F72}"/>
                    </a:ext>
                  </a:extLst>
                </p:cNvPr>
                <p:cNvSpPr txBox="1"/>
                <p:nvPr/>
              </p:nvSpPr>
              <p:spPr>
                <a:xfrm>
                  <a:off x="1702364" y="4074086"/>
                  <a:ext cx="269626" cy="276999"/>
                </a:xfrm>
                <a:prstGeom prst="rect">
                  <a:avLst/>
                </a:prstGeom>
                <a:noFill/>
              </p:spPr>
              <p:txBody>
                <a:bodyPr wrap="none"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3</a:t>
                  </a:r>
                </a:p>
              </p:txBody>
            </p:sp>
            <p:sp>
              <p:nvSpPr>
                <p:cNvPr id="138" name="TextBox 137">
                  <a:extLst>
                    <a:ext uri="{FF2B5EF4-FFF2-40B4-BE49-F238E27FC236}">
                      <a16:creationId xmlns:a16="http://schemas.microsoft.com/office/drawing/2014/main" id="{EEC54874-A0FE-4318-9FA9-60B1CF8D05B0}"/>
                    </a:ext>
                  </a:extLst>
                </p:cNvPr>
                <p:cNvSpPr txBox="1"/>
                <p:nvPr/>
              </p:nvSpPr>
              <p:spPr>
                <a:xfrm>
                  <a:off x="2060664" y="4074086"/>
                  <a:ext cx="269626" cy="276999"/>
                </a:xfrm>
                <a:prstGeom prst="rect">
                  <a:avLst/>
                </a:prstGeom>
                <a:noFill/>
              </p:spPr>
              <p:txBody>
                <a:bodyPr wrap="none"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4</a:t>
                  </a:r>
                </a:p>
              </p:txBody>
            </p:sp>
            <p:sp>
              <p:nvSpPr>
                <p:cNvPr id="139" name="TextBox 138">
                  <a:extLst>
                    <a:ext uri="{FF2B5EF4-FFF2-40B4-BE49-F238E27FC236}">
                      <a16:creationId xmlns:a16="http://schemas.microsoft.com/office/drawing/2014/main" id="{2F7AE42C-770D-47F5-AC42-6E83BA194C96}"/>
                    </a:ext>
                  </a:extLst>
                </p:cNvPr>
                <p:cNvSpPr txBox="1"/>
                <p:nvPr/>
              </p:nvSpPr>
              <p:spPr>
                <a:xfrm>
                  <a:off x="2420139" y="4074086"/>
                  <a:ext cx="269626" cy="276999"/>
                </a:xfrm>
                <a:prstGeom prst="rect">
                  <a:avLst/>
                </a:prstGeom>
                <a:noFill/>
              </p:spPr>
              <p:txBody>
                <a:bodyPr wrap="none"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5</a:t>
                  </a:r>
                </a:p>
              </p:txBody>
            </p:sp>
            <p:sp>
              <p:nvSpPr>
                <p:cNvPr id="140" name="TextBox 139">
                  <a:extLst>
                    <a:ext uri="{FF2B5EF4-FFF2-40B4-BE49-F238E27FC236}">
                      <a16:creationId xmlns:a16="http://schemas.microsoft.com/office/drawing/2014/main" id="{2FAEC59C-2535-42B5-B304-EBDE916662B5}"/>
                    </a:ext>
                  </a:extLst>
                </p:cNvPr>
                <p:cNvSpPr txBox="1"/>
                <p:nvPr/>
              </p:nvSpPr>
              <p:spPr>
                <a:xfrm>
                  <a:off x="2781518" y="4074086"/>
                  <a:ext cx="269626" cy="276999"/>
                </a:xfrm>
                <a:prstGeom prst="rect">
                  <a:avLst/>
                </a:prstGeom>
                <a:noFill/>
              </p:spPr>
              <p:txBody>
                <a:bodyPr wrap="none"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6</a:t>
                  </a:r>
                </a:p>
              </p:txBody>
            </p:sp>
            <p:sp>
              <p:nvSpPr>
                <p:cNvPr id="141" name="TextBox 140">
                  <a:extLst>
                    <a:ext uri="{FF2B5EF4-FFF2-40B4-BE49-F238E27FC236}">
                      <a16:creationId xmlns:a16="http://schemas.microsoft.com/office/drawing/2014/main" id="{09620EE8-BE80-41A9-A632-33374C382625}"/>
                    </a:ext>
                  </a:extLst>
                </p:cNvPr>
                <p:cNvSpPr txBox="1"/>
                <p:nvPr/>
              </p:nvSpPr>
              <p:spPr>
                <a:xfrm>
                  <a:off x="1334695" y="4074086"/>
                  <a:ext cx="269626" cy="276999"/>
                </a:xfrm>
                <a:prstGeom prst="rect">
                  <a:avLst/>
                </a:prstGeom>
                <a:noFill/>
              </p:spPr>
              <p:txBody>
                <a:bodyPr wrap="none"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2</a:t>
                  </a:r>
                </a:p>
              </p:txBody>
            </p:sp>
            <p:cxnSp>
              <p:nvCxnSpPr>
                <p:cNvPr id="142" name="Straight Connector 141">
                  <a:extLst>
                    <a:ext uri="{FF2B5EF4-FFF2-40B4-BE49-F238E27FC236}">
                      <a16:creationId xmlns:a16="http://schemas.microsoft.com/office/drawing/2014/main" id="{172A4C34-E23D-4A1F-92F3-9F858F31E74C}"/>
                    </a:ext>
                  </a:extLst>
                </p:cNvPr>
                <p:cNvCxnSpPr>
                  <a:cxnSpLocks/>
                </p:cNvCxnSpPr>
                <p:nvPr/>
              </p:nvCxnSpPr>
              <p:spPr>
                <a:xfrm>
                  <a:off x="729946" y="3234628"/>
                  <a:ext cx="108000" cy="0"/>
                </a:xfrm>
                <a:prstGeom prst="line">
                  <a:avLst/>
                </a:prstGeom>
                <a:ln w="19050">
                  <a:solidFill>
                    <a:srgbClr val="A0A0A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6572515A-49D6-43C9-AE9C-86E32BA5C28B}"/>
                    </a:ext>
                  </a:extLst>
                </p:cNvPr>
                <p:cNvCxnSpPr/>
                <p:nvPr/>
              </p:nvCxnSpPr>
              <p:spPr>
                <a:xfrm>
                  <a:off x="729946" y="3344692"/>
                  <a:ext cx="108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9E769805-16AE-41FE-A82A-E11AC5B236CF}"/>
                    </a:ext>
                  </a:extLst>
                </p:cNvPr>
                <p:cNvSpPr txBox="1"/>
                <p:nvPr/>
              </p:nvSpPr>
              <p:spPr>
                <a:xfrm>
                  <a:off x="754439" y="3118055"/>
                  <a:ext cx="857927" cy="338554"/>
                </a:xfrm>
                <a:prstGeom prst="rect">
                  <a:avLst/>
                </a:prstGeom>
                <a:noFill/>
              </p:spPr>
              <p:txBody>
                <a:bodyPr wrap="none" rtlCol="0">
                  <a:spAutoFit/>
                </a:bodyPr>
                <a:lstStyle/>
                <a:p>
                  <a:r>
                    <a:rPr lang="fr-FR" sz="800" dirty="0">
                      <a:solidFill>
                        <a:srgbClr val="4D4D4D"/>
                      </a:solidFill>
                    </a:rPr>
                    <a:t>IS (Int + élevé)</a:t>
                  </a:r>
                </a:p>
                <a:p>
                  <a:r>
                    <a:rPr lang="fr-FR" sz="800" dirty="0">
                      <a:solidFill>
                        <a:srgbClr val="4D4D4D"/>
                      </a:solidFill>
                    </a:rPr>
                    <a:t>IS bas</a:t>
                  </a:r>
                </a:p>
              </p:txBody>
            </p:sp>
            <p:sp>
              <p:nvSpPr>
                <p:cNvPr id="145" name="TextBox 144">
                  <a:extLst>
                    <a:ext uri="{FF2B5EF4-FFF2-40B4-BE49-F238E27FC236}">
                      <a16:creationId xmlns:a16="http://schemas.microsoft.com/office/drawing/2014/main" id="{614E5449-438A-4C3B-BDA3-BB627C08A09C}"/>
                    </a:ext>
                  </a:extLst>
                </p:cNvPr>
                <p:cNvSpPr txBox="1"/>
                <p:nvPr/>
              </p:nvSpPr>
              <p:spPr>
                <a:xfrm>
                  <a:off x="1472021" y="3118055"/>
                  <a:ext cx="655949" cy="338554"/>
                </a:xfrm>
                <a:prstGeom prst="rect">
                  <a:avLst/>
                </a:prstGeom>
                <a:noFill/>
              </p:spPr>
              <p:txBody>
                <a:bodyPr wrap="none" rtlCol="0">
                  <a:spAutoFit/>
                </a:bodyPr>
                <a:lstStyle/>
                <a:p>
                  <a:r>
                    <a:rPr lang="fr-FR" sz="800">
                      <a:solidFill>
                        <a:srgbClr val="4D4D4D"/>
                      </a:solidFill>
                    </a:rPr>
                    <a:t>599 (56,4)</a:t>
                  </a:r>
                </a:p>
                <a:p>
                  <a:r>
                    <a:rPr lang="fr-FR" sz="800">
                      <a:solidFill>
                        <a:srgbClr val="4D4D4D"/>
                      </a:solidFill>
                    </a:rPr>
                    <a:t>463 (43,6)</a:t>
                  </a:r>
                </a:p>
              </p:txBody>
            </p:sp>
            <p:sp>
              <p:nvSpPr>
                <p:cNvPr id="146" name="TextBox 145">
                  <a:extLst>
                    <a:ext uri="{FF2B5EF4-FFF2-40B4-BE49-F238E27FC236}">
                      <a16:creationId xmlns:a16="http://schemas.microsoft.com/office/drawing/2014/main" id="{4FC6D767-7990-4C93-B5AD-77DE1673F642}"/>
                    </a:ext>
                  </a:extLst>
                </p:cNvPr>
                <p:cNvSpPr txBox="1"/>
                <p:nvPr/>
              </p:nvSpPr>
              <p:spPr>
                <a:xfrm>
                  <a:off x="2142432" y="3118055"/>
                  <a:ext cx="357790" cy="338554"/>
                </a:xfrm>
                <a:prstGeom prst="rect">
                  <a:avLst/>
                </a:prstGeom>
                <a:noFill/>
              </p:spPr>
              <p:txBody>
                <a:bodyPr wrap="none" rtlCol="0">
                  <a:spAutoFit/>
                </a:bodyPr>
                <a:lstStyle/>
                <a:p>
                  <a:r>
                    <a:rPr lang="fr-FR" sz="800">
                      <a:solidFill>
                        <a:srgbClr val="4D4D4D"/>
                      </a:solidFill>
                    </a:rPr>
                    <a:t>150</a:t>
                  </a:r>
                </a:p>
                <a:p>
                  <a:r>
                    <a:rPr lang="fr-FR" sz="800">
                      <a:solidFill>
                        <a:srgbClr val="4D4D4D"/>
                      </a:solidFill>
                    </a:rPr>
                    <a:t>167</a:t>
                  </a:r>
                </a:p>
              </p:txBody>
            </p:sp>
            <p:sp>
              <p:nvSpPr>
                <p:cNvPr id="147" name="TextBox 146">
                  <a:extLst>
                    <a:ext uri="{FF2B5EF4-FFF2-40B4-BE49-F238E27FC236}">
                      <a16:creationId xmlns:a16="http://schemas.microsoft.com/office/drawing/2014/main" id="{D546DE60-E2CD-4C7A-8ED6-45F0E21F962B}"/>
                    </a:ext>
                  </a:extLst>
                </p:cNvPr>
                <p:cNvSpPr txBox="1"/>
                <p:nvPr/>
              </p:nvSpPr>
              <p:spPr>
                <a:xfrm>
                  <a:off x="1622703" y="2965890"/>
                  <a:ext cx="445956" cy="215444"/>
                </a:xfrm>
                <a:prstGeom prst="rect">
                  <a:avLst/>
                </a:prstGeom>
                <a:noFill/>
              </p:spPr>
              <p:txBody>
                <a:bodyPr wrap="none" rtlCol="0">
                  <a:spAutoFit/>
                </a:bodyPr>
                <a:lstStyle/>
                <a:p>
                  <a:pPr algn="ctr"/>
                  <a:r>
                    <a:rPr lang="fr-FR" sz="800" dirty="0">
                      <a:solidFill>
                        <a:srgbClr val="4D4D4D"/>
                      </a:solidFill>
                    </a:rPr>
                    <a:t>N (%)</a:t>
                  </a:r>
                </a:p>
              </p:txBody>
            </p:sp>
            <p:sp>
              <p:nvSpPr>
                <p:cNvPr id="148" name="TextBox 147">
                  <a:extLst>
                    <a:ext uri="{FF2B5EF4-FFF2-40B4-BE49-F238E27FC236}">
                      <a16:creationId xmlns:a16="http://schemas.microsoft.com/office/drawing/2014/main" id="{5613FD3E-54CF-4E5B-9846-30624888EFEC}"/>
                    </a:ext>
                  </a:extLst>
                </p:cNvPr>
                <p:cNvSpPr txBox="1"/>
                <p:nvPr/>
              </p:nvSpPr>
              <p:spPr>
                <a:xfrm>
                  <a:off x="2128806" y="2965890"/>
                  <a:ext cx="385042" cy="215444"/>
                </a:xfrm>
                <a:prstGeom prst="rect">
                  <a:avLst/>
                </a:prstGeom>
                <a:noFill/>
              </p:spPr>
              <p:txBody>
                <a:bodyPr wrap="none" rtlCol="0">
                  <a:spAutoFit/>
                </a:bodyPr>
                <a:lstStyle/>
                <a:p>
                  <a:pPr algn="ctr"/>
                  <a:r>
                    <a:rPr lang="fr-FR" sz="800" dirty="0" err="1">
                      <a:solidFill>
                        <a:srgbClr val="4D4D4D"/>
                      </a:solidFill>
                    </a:rPr>
                    <a:t>Evts</a:t>
                  </a:r>
                  <a:endParaRPr lang="fr-FR" sz="800" dirty="0">
                    <a:solidFill>
                      <a:srgbClr val="4D4D4D"/>
                    </a:solidFill>
                  </a:endParaRPr>
                </a:p>
              </p:txBody>
            </p:sp>
            <p:sp>
              <p:nvSpPr>
                <p:cNvPr id="149" name="TextBox 148">
                  <a:extLst>
                    <a:ext uri="{FF2B5EF4-FFF2-40B4-BE49-F238E27FC236}">
                      <a16:creationId xmlns:a16="http://schemas.microsoft.com/office/drawing/2014/main" id="{7D968DA9-2309-4E91-9106-4A4AB72CF5F1}"/>
                    </a:ext>
                  </a:extLst>
                </p:cNvPr>
                <p:cNvSpPr txBox="1"/>
                <p:nvPr/>
              </p:nvSpPr>
              <p:spPr>
                <a:xfrm>
                  <a:off x="676091" y="3568075"/>
                  <a:ext cx="2419252" cy="215444"/>
                </a:xfrm>
                <a:prstGeom prst="rect">
                  <a:avLst/>
                </a:prstGeom>
                <a:noFill/>
              </p:spPr>
              <p:txBody>
                <a:bodyPr wrap="none" rtlCol="0">
                  <a:spAutoFit/>
                </a:bodyPr>
                <a:lstStyle/>
                <a:p>
                  <a:r>
                    <a:rPr lang="fr-FR" sz="800" dirty="0">
                      <a:solidFill>
                        <a:srgbClr val="4D4D4D"/>
                      </a:solidFill>
                    </a:rPr>
                    <a:t>HR 1,54 (IC95% 1,24 </a:t>
                  </a:r>
                  <a:r>
                    <a:rPr lang="fr-FR" sz="800" dirty="0" smtClean="0">
                      <a:solidFill>
                        <a:srgbClr val="4D4D4D"/>
                      </a:solidFill>
                    </a:rPr>
                    <a:t>- 1,93</a:t>
                  </a:r>
                  <a:r>
                    <a:rPr lang="fr-FR" sz="800" dirty="0">
                      <a:solidFill>
                        <a:srgbClr val="4D4D4D"/>
                      </a:solidFill>
                    </a:rPr>
                    <a:t>); log-</a:t>
                  </a:r>
                  <a:r>
                    <a:rPr lang="fr-FR" sz="800" dirty="0" err="1">
                      <a:solidFill>
                        <a:srgbClr val="4D4D4D"/>
                      </a:solidFill>
                    </a:rPr>
                    <a:t>rank</a:t>
                  </a:r>
                  <a:r>
                    <a:rPr lang="fr-FR" sz="800" dirty="0">
                      <a:solidFill>
                        <a:srgbClr val="4D4D4D"/>
                      </a:solidFill>
                    </a:rPr>
                    <a:t> p&lt;0,0001)</a:t>
                  </a:r>
                </a:p>
              </p:txBody>
            </p:sp>
            <p:sp>
              <p:nvSpPr>
                <p:cNvPr id="150" name="Graphic 144">
                  <a:extLst>
                    <a:ext uri="{FF2B5EF4-FFF2-40B4-BE49-F238E27FC236}">
                      <a16:creationId xmlns:a16="http://schemas.microsoft.com/office/drawing/2014/main" id="{7DE3152C-873D-470E-8CCA-89BF718A9FAD}"/>
                    </a:ext>
                  </a:extLst>
                </p:cNvPr>
                <p:cNvSpPr/>
                <p:nvPr/>
              </p:nvSpPr>
              <p:spPr>
                <a:xfrm>
                  <a:off x="774598" y="2121637"/>
                  <a:ext cx="2261034" cy="761036"/>
                </a:xfrm>
                <a:custGeom>
                  <a:avLst/>
                  <a:gdLst>
                    <a:gd name="connsiteX0" fmla="*/ 3531175 w 3533775"/>
                    <a:gd name="connsiteY0" fmla="*/ 1173023 h 1171575"/>
                    <a:gd name="connsiteX1" fmla="*/ 3177007 w 3533775"/>
                    <a:gd name="connsiteY1" fmla="*/ 1173023 h 1171575"/>
                    <a:gd name="connsiteX2" fmla="*/ 3177007 w 3533775"/>
                    <a:gd name="connsiteY2" fmla="*/ 1133427 h 1171575"/>
                    <a:gd name="connsiteX3" fmla="*/ 3146212 w 3533775"/>
                    <a:gd name="connsiteY3" fmla="*/ 1133427 h 1171575"/>
                    <a:gd name="connsiteX4" fmla="*/ 3146212 w 3533775"/>
                    <a:gd name="connsiteY4" fmla="*/ 1104833 h 1171575"/>
                    <a:gd name="connsiteX5" fmla="*/ 3084624 w 3533775"/>
                    <a:gd name="connsiteY5" fmla="*/ 1104833 h 1171575"/>
                    <a:gd name="connsiteX6" fmla="*/ 3084624 w 3533775"/>
                    <a:gd name="connsiteY6" fmla="*/ 1080630 h 1171575"/>
                    <a:gd name="connsiteX7" fmla="*/ 2708462 w 3533775"/>
                    <a:gd name="connsiteY7" fmla="*/ 1080630 h 1171575"/>
                    <a:gd name="connsiteX8" fmla="*/ 2708462 w 3533775"/>
                    <a:gd name="connsiteY8" fmla="*/ 1065228 h 1171575"/>
                    <a:gd name="connsiteX9" fmla="*/ 2510485 w 3533775"/>
                    <a:gd name="connsiteY9" fmla="*/ 1065228 h 1171575"/>
                    <a:gd name="connsiteX10" fmla="*/ 2510485 w 3533775"/>
                    <a:gd name="connsiteY10" fmla="*/ 1054237 h 1171575"/>
                    <a:gd name="connsiteX11" fmla="*/ 2374097 w 3533775"/>
                    <a:gd name="connsiteY11" fmla="*/ 1054237 h 1171575"/>
                    <a:gd name="connsiteX12" fmla="*/ 2374097 w 3533775"/>
                    <a:gd name="connsiteY12" fmla="*/ 1038835 h 1171575"/>
                    <a:gd name="connsiteX13" fmla="*/ 2193712 w 3533775"/>
                    <a:gd name="connsiteY13" fmla="*/ 1038835 h 1171575"/>
                    <a:gd name="connsiteX14" fmla="*/ 2193712 w 3533775"/>
                    <a:gd name="connsiteY14" fmla="*/ 1023433 h 1171575"/>
                    <a:gd name="connsiteX15" fmla="*/ 2136524 w 3533775"/>
                    <a:gd name="connsiteY15" fmla="*/ 1023433 h 1171575"/>
                    <a:gd name="connsiteX16" fmla="*/ 2136524 w 3533775"/>
                    <a:gd name="connsiteY16" fmla="*/ 1010241 h 1171575"/>
                    <a:gd name="connsiteX17" fmla="*/ 2048532 w 3533775"/>
                    <a:gd name="connsiteY17" fmla="*/ 1010241 h 1171575"/>
                    <a:gd name="connsiteX18" fmla="*/ 2048532 w 3533775"/>
                    <a:gd name="connsiteY18" fmla="*/ 997039 h 1171575"/>
                    <a:gd name="connsiteX19" fmla="*/ 1843954 w 3533775"/>
                    <a:gd name="connsiteY19" fmla="*/ 997039 h 1171575"/>
                    <a:gd name="connsiteX20" fmla="*/ 1843954 w 3533775"/>
                    <a:gd name="connsiteY20" fmla="*/ 981637 h 1171575"/>
                    <a:gd name="connsiteX21" fmla="*/ 1753762 w 3533775"/>
                    <a:gd name="connsiteY21" fmla="*/ 981637 h 1171575"/>
                    <a:gd name="connsiteX22" fmla="*/ 1753762 w 3533775"/>
                    <a:gd name="connsiteY22" fmla="*/ 957444 h 1171575"/>
                    <a:gd name="connsiteX23" fmla="*/ 1689964 w 3533775"/>
                    <a:gd name="connsiteY23" fmla="*/ 957444 h 1171575"/>
                    <a:gd name="connsiteX24" fmla="*/ 1689964 w 3533775"/>
                    <a:gd name="connsiteY24" fmla="*/ 937646 h 1171575"/>
                    <a:gd name="connsiteX25" fmla="*/ 1656969 w 3533775"/>
                    <a:gd name="connsiteY25" fmla="*/ 937646 h 1171575"/>
                    <a:gd name="connsiteX26" fmla="*/ 1656969 w 3533775"/>
                    <a:gd name="connsiteY26" fmla="*/ 924448 h 1171575"/>
                    <a:gd name="connsiteX27" fmla="*/ 1641577 w 3533775"/>
                    <a:gd name="connsiteY27" fmla="*/ 924448 h 1171575"/>
                    <a:gd name="connsiteX28" fmla="*/ 1641577 w 3533775"/>
                    <a:gd name="connsiteY28" fmla="*/ 906850 h 1171575"/>
                    <a:gd name="connsiteX29" fmla="*/ 1579978 w 3533775"/>
                    <a:gd name="connsiteY29" fmla="*/ 906850 h 1171575"/>
                    <a:gd name="connsiteX30" fmla="*/ 1579978 w 3533775"/>
                    <a:gd name="connsiteY30" fmla="*/ 889251 h 1171575"/>
                    <a:gd name="connsiteX31" fmla="*/ 1478785 w 3533775"/>
                    <a:gd name="connsiteY31" fmla="*/ 889251 h 1171575"/>
                    <a:gd name="connsiteX32" fmla="*/ 1478785 w 3533775"/>
                    <a:gd name="connsiteY32" fmla="*/ 878253 h 1171575"/>
                    <a:gd name="connsiteX33" fmla="*/ 1384202 w 3533775"/>
                    <a:gd name="connsiteY33" fmla="*/ 878253 h 1171575"/>
                    <a:gd name="connsiteX34" fmla="*/ 1384202 w 3533775"/>
                    <a:gd name="connsiteY34" fmla="*/ 860654 h 1171575"/>
                    <a:gd name="connsiteX35" fmla="*/ 1355598 w 3533775"/>
                    <a:gd name="connsiteY35" fmla="*/ 860654 h 1171575"/>
                    <a:gd name="connsiteX36" fmla="*/ 1355598 w 3533775"/>
                    <a:gd name="connsiteY36" fmla="*/ 849656 h 1171575"/>
                    <a:gd name="connsiteX37" fmla="*/ 1331405 w 3533775"/>
                    <a:gd name="connsiteY37" fmla="*/ 849656 h 1171575"/>
                    <a:gd name="connsiteX38" fmla="*/ 1331405 w 3533775"/>
                    <a:gd name="connsiteY38" fmla="*/ 832057 h 1171575"/>
                    <a:gd name="connsiteX39" fmla="*/ 1250013 w 3533775"/>
                    <a:gd name="connsiteY39" fmla="*/ 832057 h 1171575"/>
                    <a:gd name="connsiteX40" fmla="*/ 1250013 w 3533775"/>
                    <a:gd name="connsiteY40" fmla="*/ 807860 h 1171575"/>
                    <a:gd name="connsiteX41" fmla="*/ 1217019 w 3533775"/>
                    <a:gd name="connsiteY41" fmla="*/ 807860 h 1171575"/>
                    <a:gd name="connsiteX42" fmla="*/ 1217019 w 3533775"/>
                    <a:gd name="connsiteY42" fmla="*/ 788062 h 1171575"/>
                    <a:gd name="connsiteX43" fmla="*/ 1155421 w 3533775"/>
                    <a:gd name="connsiteY43" fmla="*/ 788062 h 1171575"/>
                    <a:gd name="connsiteX44" fmla="*/ 1155421 w 3533775"/>
                    <a:gd name="connsiteY44" fmla="*/ 755066 h 1171575"/>
                    <a:gd name="connsiteX45" fmla="*/ 1115825 w 3533775"/>
                    <a:gd name="connsiteY45" fmla="*/ 755066 h 1171575"/>
                    <a:gd name="connsiteX46" fmla="*/ 1115825 w 3533775"/>
                    <a:gd name="connsiteY46" fmla="*/ 735267 h 1171575"/>
                    <a:gd name="connsiteX47" fmla="*/ 1091632 w 3533775"/>
                    <a:gd name="connsiteY47" fmla="*/ 735267 h 1171575"/>
                    <a:gd name="connsiteX48" fmla="*/ 1091632 w 3533775"/>
                    <a:gd name="connsiteY48" fmla="*/ 702271 h 1171575"/>
                    <a:gd name="connsiteX49" fmla="*/ 1069629 w 3533775"/>
                    <a:gd name="connsiteY49" fmla="*/ 702271 h 1171575"/>
                    <a:gd name="connsiteX50" fmla="*/ 1069629 w 3533775"/>
                    <a:gd name="connsiteY50" fmla="*/ 684673 h 1171575"/>
                    <a:gd name="connsiteX51" fmla="*/ 1008040 w 3533775"/>
                    <a:gd name="connsiteY51" fmla="*/ 684673 h 1171575"/>
                    <a:gd name="connsiteX52" fmla="*/ 1008040 w 3533775"/>
                    <a:gd name="connsiteY52" fmla="*/ 664875 h 1171575"/>
                    <a:gd name="connsiteX53" fmla="*/ 983837 w 3533775"/>
                    <a:gd name="connsiteY53" fmla="*/ 664875 h 1171575"/>
                    <a:gd name="connsiteX54" fmla="*/ 983837 w 3533775"/>
                    <a:gd name="connsiteY54" fmla="*/ 645077 h 1171575"/>
                    <a:gd name="connsiteX55" fmla="*/ 939846 w 3533775"/>
                    <a:gd name="connsiteY55" fmla="*/ 645077 h 1171575"/>
                    <a:gd name="connsiteX56" fmla="*/ 939846 w 3533775"/>
                    <a:gd name="connsiteY56" fmla="*/ 614281 h 1171575"/>
                    <a:gd name="connsiteX57" fmla="*/ 873853 w 3533775"/>
                    <a:gd name="connsiteY57" fmla="*/ 614281 h 1171575"/>
                    <a:gd name="connsiteX58" fmla="*/ 873853 w 3533775"/>
                    <a:gd name="connsiteY58" fmla="*/ 596682 h 1171575"/>
                    <a:gd name="connsiteX59" fmla="*/ 847455 w 3533775"/>
                    <a:gd name="connsiteY59" fmla="*/ 596682 h 1171575"/>
                    <a:gd name="connsiteX60" fmla="*/ 847455 w 3533775"/>
                    <a:gd name="connsiteY60" fmla="*/ 563686 h 1171575"/>
                    <a:gd name="connsiteX61" fmla="*/ 788061 w 3533775"/>
                    <a:gd name="connsiteY61" fmla="*/ 563686 h 1171575"/>
                    <a:gd name="connsiteX62" fmla="*/ 788061 w 3533775"/>
                    <a:gd name="connsiteY62" fmla="*/ 554887 h 1171575"/>
                    <a:gd name="connsiteX63" fmla="*/ 790262 w 3533775"/>
                    <a:gd name="connsiteY63" fmla="*/ 554887 h 1171575"/>
                    <a:gd name="connsiteX64" fmla="*/ 790262 w 3533775"/>
                    <a:gd name="connsiteY64" fmla="*/ 535089 h 1171575"/>
                    <a:gd name="connsiteX65" fmla="*/ 728668 w 3533775"/>
                    <a:gd name="connsiteY65" fmla="*/ 535089 h 1171575"/>
                    <a:gd name="connsiteX66" fmla="*/ 728668 w 3533775"/>
                    <a:gd name="connsiteY66" fmla="*/ 510892 h 1171575"/>
                    <a:gd name="connsiteX67" fmla="*/ 697871 w 3533775"/>
                    <a:gd name="connsiteY67" fmla="*/ 510892 h 1171575"/>
                    <a:gd name="connsiteX68" fmla="*/ 697871 w 3533775"/>
                    <a:gd name="connsiteY68" fmla="*/ 491093 h 1171575"/>
                    <a:gd name="connsiteX69" fmla="*/ 671474 w 3533775"/>
                    <a:gd name="connsiteY69" fmla="*/ 491093 h 1171575"/>
                    <a:gd name="connsiteX70" fmla="*/ 671474 w 3533775"/>
                    <a:gd name="connsiteY70" fmla="*/ 458096 h 1171575"/>
                    <a:gd name="connsiteX71" fmla="*/ 642878 w 3533775"/>
                    <a:gd name="connsiteY71" fmla="*/ 458096 h 1171575"/>
                    <a:gd name="connsiteX72" fmla="*/ 642878 w 3533775"/>
                    <a:gd name="connsiteY72" fmla="*/ 425100 h 1171575"/>
                    <a:gd name="connsiteX73" fmla="*/ 623079 w 3533775"/>
                    <a:gd name="connsiteY73" fmla="*/ 425100 h 1171575"/>
                    <a:gd name="connsiteX74" fmla="*/ 623079 w 3533775"/>
                    <a:gd name="connsiteY74" fmla="*/ 400903 h 1171575"/>
                    <a:gd name="connsiteX75" fmla="*/ 601082 w 3533775"/>
                    <a:gd name="connsiteY75" fmla="*/ 400903 h 1171575"/>
                    <a:gd name="connsiteX76" fmla="*/ 601082 w 3533775"/>
                    <a:gd name="connsiteY76" fmla="*/ 352508 h 1171575"/>
                    <a:gd name="connsiteX77" fmla="*/ 576884 w 3533775"/>
                    <a:gd name="connsiteY77" fmla="*/ 352508 h 1171575"/>
                    <a:gd name="connsiteX78" fmla="*/ 576884 w 3533775"/>
                    <a:gd name="connsiteY78" fmla="*/ 326110 h 1171575"/>
                    <a:gd name="connsiteX79" fmla="*/ 506491 w 3533775"/>
                    <a:gd name="connsiteY79" fmla="*/ 326110 h 1171575"/>
                    <a:gd name="connsiteX80" fmla="*/ 506491 w 3533775"/>
                    <a:gd name="connsiteY80" fmla="*/ 282115 h 1171575"/>
                    <a:gd name="connsiteX81" fmla="*/ 433899 w 3533775"/>
                    <a:gd name="connsiteY81" fmla="*/ 282115 h 1171575"/>
                    <a:gd name="connsiteX82" fmla="*/ 433899 w 3533775"/>
                    <a:gd name="connsiteY82" fmla="*/ 235920 h 1171575"/>
                    <a:gd name="connsiteX83" fmla="*/ 409702 w 3533775"/>
                    <a:gd name="connsiteY83" fmla="*/ 235920 h 1171575"/>
                    <a:gd name="connsiteX84" fmla="*/ 409702 w 3533775"/>
                    <a:gd name="connsiteY84" fmla="*/ 198524 h 1171575"/>
                    <a:gd name="connsiteX85" fmla="*/ 374505 w 3533775"/>
                    <a:gd name="connsiteY85" fmla="*/ 198524 h 1171575"/>
                    <a:gd name="connsiteX86" fmla="*/ 374505 w 3533775"/>
                    <a:gd name="connsiteY86" fmla="*/ 176526 h 1171575"/>
                    <a:gd name="connsiteX87" fmla="*/ 352508 w 3533775"/>
                    <a:gd name="connsiteY87" fmla="*/ 176526 h 1171575"/>
                    <a:gd name="connsiteX88" fmla="*/ 352508 w 3533775"/>
                    <a:gd name="connsiteY88" fmla="*/ 158928 h 1171575"/>
                    <a:gd name="connsiteX89" fmla="*/ 323910 w 3533775"/>
                    <a:gd name="connsiteY89" fmla="*/ 158928 h 1171575"/>
                    <a:gd name="connsiteX90" fmla="*/ 323910 w 3533775"/>
                    <a:gd name="connsiteY90" fmla="*/ 141330 h 1171575"/>
                    <a:gd name="connsiteX91" fmla="*/ 297513 w 3533775"/>
                    <a:gd name="connsiteY91" fmla="*/ 141330 h 1171575"/>
                    <a:gd name="connsiteX92" fmla="*/ 297513 w 3533775"/>
                    <a:gd name="connsiteY92" fmla="*/ 114932 h 1171575"/>
                    <a:gd name="connsiteX93" fmla="*/ 277716 w 3533775"/>
                    <a:gd name="connsiteY93" fmla="*/ 114932 h 1171575"/>
                    <a:gd name="connsiteX94" fmla="*/ 277716 w 3533775"/>
                    <a:gd name="connsiteY94" fmla="*/ 97334 h 1171575"/>
                    <a:gd name="connsiteX95" fmla="*/ 224921 w 3533775"/>
                    <a:gd name="connsiteY95" fmla="*/ 97334 h 1171575"/>
                    <a:gd name="connsiteX96" fmla="*/ 224921 w 3533775"/>
                    <a:gd name="connsiteY96" fmla="*/ 77536 h 1171575"/>
                    <a:gd name="connsiteX97" fmla="*/ 156728 w 3533775"/>
                    <a:gd name="connsiteY97" fmla="*/ 77536 h 1171575"/>
                    <a:gd name="connsiteX98" fmla="*/ 156728 w 3533775"/>
                    <a:gd name="connsiteY98" fmla="*/ 48939 h 1171575"/>
                    <a:gd name="connsiteX99" fmla="*/ 84136 w 3533775"/>
                    <a:gd name="connsiteY99" fmla="*/ 48939 h 1171575"/>
                    <a:gd name="connsiteX100" fmla="*/ 84136 w 3533775"/>
                    <a:gd name="connsiteY100" fmla="*/ 22542 h 1171575"/>
                    <a:gd name="connsiteX101" fmla="*/ 7144 w 3533775"/>
                    <a:gd name="connsiteY101" fmla="*/ 22542 h 1171575"/>
                    <a:gd name="connsiteX102" fmla="*/ 7144 w 3533775"/>
                    <a:gd name="connsiteY102" fmla="*/ 7144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3533775" h="1171575">
                      <a:moveTo>
                        <a:pt x="3531175" y="1173023"/>
                      </a:moveTo>
                      <a:lnTo>
                        <a:pt x="3177007" y="1173023"/>
                      </a:lnTo>
                      <a:lnTo>
                        <a:pt x="3177007" y="1133427"/>
                      </a:lnTo>
                      <a:lnTo>
                        <a:pt x="3146212" y="1133427"/>
                      </a:lnTo>
                      <a:lnTo>
                        <a:pt x="3146212" y="1104833"/>
                      </a:lnTo>
                      <a:lnTo>
                        <a:pt x="3084624" y="1104833"/>
                      </a:lnTo>
                      <a:lnTo>
                        <a:pt x="3084624" y="1080630"/>
                      </a:lnTo>
                      <a:lnTo>
                        <a:pt x="2708462" y="1080630"/>
                      </a:lnTo>
                      <a:lnTo>
                        <a:pt x="2708462" y="1065228"/>
                      </a:lnTo>
                      <a:lnTo>
                        <a:pt x="2510485" y="1065228"/>
                      </a:lnTo>
                      <a:lnTo>
                        <a:pt x="2510485" y="1054237"/>
                      </a:lnTo>
                      <a:lnTo>
                        <a:pt x="2374097" y="1054237"/>
                      </a:lnTo>
                      <a:lnTo>
                        <a:pt x="2374097" y="1038835"/>
                      </a:lnTo>
                      <a:lnTo>
                        <a:pt x="2193712" y="1038835"/>
                      </a:lnTo>
                      <a:lnTo>
                        <a:pt x="2193712" y="1023433"/>
                      </a:lnTo>
                      <a:lnTo>
                        <a:pt x="2136524" y="1023433"/>
                      </a:lnTo>
                      <a:lnTo>
                        <a:pt x="2136524" y="1010241"/>
                      </a:lnTo>
                      <a:lnTo>
                        <a:pt x="2048532" y="1010241"/>
                      </a:lnTo>
                      <a:lnTo>
                        <a:pt x="2048532" y="997039"/>
                      </a:lnTo>
                      <a:lnTo>
                        <a:pt x="1843954" y="997039"/>
                      </a:lnTo>
                      <a:lnTo>
                        <a:pt x="1843954" y="981637"/>
                      </a:lnTo>
                      <a:lnTo>
                        <a:pt x="1753762" y="981637"/>
                      </a:lnTo>
                      <a:lnTo>
                        <a:pt x="1753762" y="957444"/>
                      </a:lnTo>
                      <a:lnTo>
                        <a:pt x="1689964" y="957444"/>
                      </a:lnTo>
                      <a:lnTo>
                        <a:pt x="1689964" y="937646"/>
                      </a:lnTo>
                      <a:lnTo>
                        <a:pt x="1656969" y="937646"/>
                      </a:lnTo>
                      <a:lnTo>
                        <a:pt x="1656969" y="924448"/>
                      </a:lnTo>
                      <a:lnTo>
                        <a:pt x="1641577" y="924448"/>
                      </a:lnTo>
                      <a:lnTo>
                        <a:pt x="1641577" y="906850"/>
                      </a:lnTo>
                      <a:lnTo>
                        <a:pt x="1579978" y="906850"/>
                      </a:lnTo>
                      <a:lnTo>
                        <a:pt x="1579978" y="889251"/>
                      </a:lnTo>
                      <a:lnTo>
                        <a:pt x="1478785" y="889251"/>
                      </a:lnTo>
                      <a:lnTo>
                        <a:pt x="1478785" y="878253"/>
                      </a:lnTo>
                      <a:lnTo>
                        <a:pt x="1384202" y="878253"/>
                      </a:lnTo>
                      <a:lnTo>
                        <a:pt x="1384202" y="860654"/>
                      </a:lnTo>
                      <a:lnTo>
                        <a:pt x="1355598" y="860654"/>
                      </a:lnTo>
                      <a:lnTo>
                        <a:pt x="1355598" y="849656"/>
                      </a:lnTo>
                      <a:lnTo>
                        <a:pt x="1331405" y="849656"/>
                      </a:lnTo>
                      <a:lnTo>
                        <a:pt x="1331405" y="832057"/>
                      </a:lnTo>
                      <a:lnTo>
                        <a:pt x="1250013" y="832057"/>
                      </a:lnTo>
                      <a:lnTo>
                        <a:pt x="1250013" y="807860"/>
                      </a:lnTo>
                      <a:lnTo>
                        <a:pt x="1217019" y="807860"/>
                      </a:lnTo>
                      <a:lnTo>
                        <a:pt x="1217019" y="788062"/>
                      </a:lnTo>
                      <a:lnTo>
                        <a:pt x="1155421" y="788062"/>
                      </a:lnTo>
                      <a:lnTo>
                        <a:pt x="1155421" y="755066"/>
                      </a:lnTo>
                      <a:lnTo>
                        <a:pt x="1115825" y="755066"/>
                      </a:lnTo>
                      <a:lnTo>
                        <a:pt x="1115825" y="735267"/>
                      </a:lnTo>
                      <a:lnTo>
                        <a:pt x="1091632" y="735267"/>
                      </a:lnTo>
                      <a:lnTo>
                        <a:pt x="1091632" y="702271"/>
                      </a:lnTo>
                      <a:lnTo>
                        <a:pt x="1069629" y="702271"/>
                      </a:lnTo>
                      <a:lnTo>
                        <a:pt x="1069629" y="684673"/>
                      </a:lnTo>
                      <a:lnTo>
                        <a:pt x="1008040" y="684673"/>
                      </a:lnTo>
                      <a:lnTo>
                        <a:pt x="1008040" y="664875"/>
                      </a:lnTo>
                      <a:lnTo>
                        <a:pt x="983837" y="664875"/>
                      </a:lnTo>
                      <a:lnTo>
                        <a:pt x="983837" y="645077"/>
                      </a:lnTo>
                      <a:lnTo>
                        <a:pt x="939846" y="645077"/>
                      </a:lnTo>
                      <a:lnTo>
                        <a:pt x="939846" y="614281"/>
                      </a:lnTo>
                      <a:lnTo>
                        <a:pt x="873853" y="614281"/>
                      </a:lnTo>
                      <a:lnTo>
                        <a:pt x="873853" y="596682"/>
                      </a:lnTo>
                      <a:lnTo>
                        <a:pt x="847455" y="596682"/>
                      </a:lnTo>
                      <a:lnTo>
                        <a:pt x="847455" y="563686"/>
                      </a:lnTo>
                      <a:lnTo>
                        <a:pt x="788061" y="563686"/>
                      </a:lnTo>
                      <a:lnTo>
                        <a:pt x="788061" y="554887"/>
                      </a:lnTo>
                      <a:lnTo>
                        <a:pt x="790262" y="554887"/>
                      </a:lnTo>
                      <a:lnTo>
                        <a:pt x="790262" y="535089"/>
                      </a:lnTo>
                      <a:lnTo>
                        <a:pt x="728668" y="535089"/>
                      </a:lnTo>
                      <a:lnTo>
                        <a:pt x="728668" y="510892"/>
                      </a:lnTo>
                      <a:lnTo>
                        <a:pt x="697871" y="510892"/>
                      </a:lnTo>
                      <a:lnTo>
                        <a:pt x="697871" y="491093"/>
                      </a:lnTo>
                      <a:lnTo>
                        <a:pt x="671474" y="491093"/>
                      </a:lnTo>
                      <a:lnTo>
                        <a:pt x="671474" y="458096"/>
                      </a:lnTo>
                      <a:lnTo>
                        <a:pt x="642878" y="458096"/>
                      </a:lnTo>
                      <a:lnTo>
                        <a:pt x="642878" y="425100"/>
                      </a:lnTo>
                      <a:lnTo>
                        <a:pt x="623079" y="425100"/>
                      </a:lnTo>
                      <a:lnTo>
                        <a:pt x="623079" y="400903"/>
                      </a:lnTo>
                      <a:lnTo>
                        <a:pt x="601082" y="400903"/>
                      </a:lnTo>
                      <a:lnTo>
                        <a:pt x="601082" y="352508"/>
                      </a:lnTo>
                      <a:lnTo>
                        <a:pt x="576884" y="352508"/>
                      </a:lnTo>
                      <a:lnTo>
                        <a:pt x="576884" y="326110"/>
                      </a:lnTo>
                      <a:lnTo>
                        <a:pt x="506491" y="326110"/>
                      </a:lnTo>
                      <a:lnTo>
                        <a:pt x="506491" y="282115"/>
                      </a:lnTo>
                      <a:lnTo>
                        <a:pt x="433899" y="282115"/>
                      </a:lnTo>
                      <a:lnTo>
                        <a:pt x="433899" y="235920"/>
                      </a:lnTo>
                      <a:lnTo>
                        <a:pt x="409702" y="235920"/>
                      </a:lnTo>
                      <a:lnTo>
                        <a:pt x="409702" y="198524"/>
                      </a:lnTo>
                      <a:lnTo>
                        <a:pt x="374505" y="198524"/>
                      </a:lnTo>
                      <a:lnTo>
                        <a:pt x="374505" y="176526"/>
                      </a:lnTo>
                      <a:lnTo>
                        <a:pt x="352508" y="176526"/>
                      </a:lnTo>
                      <a:lnTo>
                        <a:pt x="352508" y="158928"/>
                      </a:lnTo>
                      <a:lnTo>
                        <a:pt x="323910" y="158928"/>
                      </a:lnTo>
                      <a:lnTo>
                        <a:pt x="323910" y="141330"/>
                      </a:lnTo>
                      <a:lnTo>
                        <a:pt x="297513" y="141330"/>
                      </a:lnTo>
                      <a:lnTo>
                        <a:pt x="297513" y="114932"/>
                      </a:lnTo>
                      <a:lnTo>
                        <a:pt x="277716" y="114932"/>
                      </a:lnTo>
                      <a:lnTo>
                        <a:pt x="277716" y="97334"/>
                      </a:lnTo>
                      <a:lnTo>
                        <a:pt x="224921" y="97334"/>
                      </a:lnTo>
                      <a:lnTo>
                        <a:pt x="224921" y="77536"/>
                      </a:lnTo>
                      <a:lnTo>
                        <a:pt x="156728" y="77536"/>
                      </a:lnTo>
                      <a:lnTo>
                        <a:pt x="156728" y="48939"/>
                      </a:lnTo>
                      <a:lnTo>
                        <a:pt x="84136" y="48939"/>
                      </a:lnTo>
                      <a:lnTo>
                        <a:pt x="84136" y="22542"/>
                      </a:lnTo>
                      <a:lnTo>
                        <a:pt x="7144" y="22542"/>
                      </a:lnTo>
                      <a:lnTo>
                        <a:pt x="7144" y="714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151" name="Graphic 148">
                  <a:extLst>
                    <a:ext uri="{FF2B5EF4-FFF2-40B4-BE49-F238E27FC236}">
                      <a16:creationId xmlns:a16="http://schemas.microsoft.com/office/drawing/2014/main" id="{FCD59BC9-402A-47B0-9BA8-7D420B0A5DBF}"/>
                    </a:ext>
                  </a:extLst>
                </p:cNvPr>
                <p:cNvSpPr/>
                <p:nvPr/>
              </p:nvSpPr>
              <p:spPr>
                <a:xfrm>
                  <a:off x="774598" y="2131576"/>
                  <a:ext cx="2235111" cy="576000"/>
                </a:xfrm>
                <a:custGeom>
                  <a:avLst/>
                  <a:gdLst>
                    <a:gd name="connsiteX0" fmla="*/ 3553168 w 3552825"/>
                    <a:gd name="connsiteY0" fmla="*/ 902450 h 904875"/>
                    <a:gd name="connsiteX1" fmla="*/ 3524574 w 3552825"/>
                    <a:gd name="connsiteY1" fmla="*/ 902450 h 904875"/>
                    <a:gd name="connsiteX2" fmla="*/ 3524574 w 3552825"/>
                    <a:gd name="connsiteY2" fmla="*/ 836457 h 904875"/>
                    <a:gd name="connsiteX3" fmla="*/ 3335398 w 3552825"/>
                    <a:gd name="connsiteY3" fmla="*/ 836457 h 904875"/>
                    <a:gd name="connsiteX4" fmla="*/ 3335398 w 3552825"/>
                    <a:gd name="connsiteY4" fmla="*/ 799061 h 904875"/>
                    <a:gd name="connsiteX5" fmla="*/ 3264999 w 3552825"/>
                    <a:gd name="connsiteY5" fmla="*/ 799061 h 904875"/>
                    <a:gd name="connsiteX6" fmla="*/ 3264999 w 3552825"/>
                    <a:gd name="connsiteY6" fmla="*/ 777063 h 904875"/>
                    <a:gd name="connsiteX7" fmla="*/ 2959237 w 3552825"/>
                    <a:gd name="connsiteY7" fmla="*/ 777063 h 904875"/>
                    <a:gd name="connsiteX8" fmla="*/ 2959237 w 3552825"/>
                    <a:gd name="connsiteY8" fmla="*/ 759465 h 904875"/>
                    <a:gd name="connsiteX9" fmla="*/ 2591877 w 3552825"/>
                    <a:gd name="connsiteY9" fmla="*/ 759465 h 904875"/>
                    <a:gd name="connsiteX10" fmla="*/ 2591877 w 3552825"/>
                    <a:gd name="connsiteY10" fmla="*/ 735267 h 904875"/>
                    <a:gd name="connsiteX11" fmla="*/ 2468690 w 3552825"/>
                    <a:gd name="connsiteY11" fmla="*/ 735267 h 904875"/>
                    <a:gd name="connsiteX12" fmla="*/ 2468690 w 3552825"/>
                    <a:gd name="connsiteY12" fmla="*/ 719869 h 904875"/>
                    <a:gd name="connsiteX13" fmla="*/ 2407091 w 3552825"/>
                    <a:gd name="connsiteY13" fmla="*/ 719869 h 904875"/>
                    <a:gd name="connsiteX14" fmla="*/ 2407091 w 3552825"/>
                    <a:gd name="connsiteY14" fmla="*/ 700071 h 904875"/>
                    <a:gd name="connsiteX15" fmla="*/ 2046332 w 3552825"/>
                    <a:gd name="connsiteY15" fmla="*/ 700071 h 904875"/>
                    <a:gd name="connsiteX16" fmla="*/ 2046332 w 3552825"/>
                    <a:gd name="connsiteY16" fmla="*/ 693471 h 904875"/>
                    <a:gd name="connsiteX17" fmla="*/ 1874749 w 3552825"/>
                    <a:gd name="connsiteY17" fmla="*/ 693471 h 904875"/>
                    <a:gd name="connsiteX18" fmla="*/ 1874749 w 3552825"/>
                    <a:gd name="connsiteY18" fmla="*/ 680274 h 904875"/>
                    <a:gd name="connsiteX19" fmla="*/ 1797758 w 3552825"/>
                    <a:gd name="connsiteY19" fmla="*/ 680274 h 904875"/>
                    <a:gd name="connsiteX20" fmla="*/ 1797758 w 3552825"/>
                    <a:gd name="connsiteY20" fmla="*/ 667075 h 904875"/>
                    <a:gd name="connsiteX21" fmla="*/ 1762563 w 3552825"/>
                    <a:gd name="connsiteY21" fmla="*/ 667075 h 904875"/>
                    <a:gd name="connsiteX22" fmla="*/ 1762563 w 3552825"/>
                    <a:gd name="connsiteY22" fmla="*/ 649476 h 904875"/>
                    <a:gd name="connsiteX23" fmla="*/ 1645968 w 3552825"/>
                    <a:gd name="connsiteY23" fmla="*/ 649476 h 904875"/>
                    <a:gd name="connsiteX24" fmla="*/ 1645968 w 3552825"/>
                    <a:gd name="connsiteY24" fmla="*/ 642878 h 904875"/>
                    <a:gd name="connsiteX25" fmla="*/ 1612973 w 3552825"/>
                    <a:gd name="connsiteY25" fmla="*/ 642878 h 904875"/>
                    <a:gd name="connsiteX26" fmla="*/ 1612973 w 3552825"/>
                    <a:gd name="connsiteY26" fmla="*/ 623079 h 904875"/>
                    <a:gd name="connsiteX27" fmla="*/ 1553585 w 3552825"/>
                    <a:gd name="connsiteY27" fmla="*/ 623079 h 904875"/>
                    <a:gd name="connsiteX28" fmla="*/ 1553585 w 3552825"/>
                    <a:gd name="connsiteY28" fmla="*/ 609881 h 904875"/>
                    <a:gd name="connsiteX29" fmla="*/ 1505188 w 3552825"/>
                    <a:gd name="connsiteY29" fmla="*/ 609881 h 904875"/>
                    <a:gd name="connsiteX30" fmla="*/ 1505188 w 3552825"/>
                    <a:gd name="connsiteY30" fmla="*/ 598882 h 904875"/>
                    <a:gd name="connsiteX31" fmla="*/ 1480985 w 3552825"/>
                    <a:gd name="connsiteY31" fmla="*/ 598882 h 904875"/>
                    <a:gd name="connsiteX32" fmla="*/ 1480985 w 3552825"/>
                    <a:gd name="connsiteY32" fmla="*/ 579084 h 904875"/>
                    <a:gd name="connsiteX33" fmla="*/ 1461192 w 3552825"/>
                    <a:gd name="connsiteY33" fmla="*/ 579084 h 904875"/>
                    <a:gd name="connsiteX34" fmla="*/ 1461192 w 3552825"/>
                    <a:gd name="connsiteY34" fmla="*/ 579084 h 904875"/>
                    <a:gd name="connsiteX35" fmla="*/ 1329204 w 3552825"/>
                    <a:gd name="connsiteY35" fmla="*/ 579084 h 904875"/>
                    <a:gd name="connsiteX36" fmla="*/ 1329204 w 3552825"/>
                    <a:gd name="connsiteY36" fmla="*/ 561485 h 904875"/>
                    <a:gd name="connsiteX37" fmla="*/ 1316003 w 3552825"/>
                    <a:gd name="connsiteY37" fmla="*/ 561485 h 904875"/>
                    <a:gd name="connsiteX38" fmla="*/ 1316003 w 3552825"/>
                    <a:gd name="connsiteY38" fmla="*/ 537288 h 904875"/>
                    <a:gd name="connsiteX39" fmla="*/ 1239012 w 3552825"/>
                    <a:gd name="connsiteY39" fmla="*/ 537288 h 904875"/>
                    <a:gd name="connsiteX40" fmla="*/ 1239012 w 3552825"/>
                    <a:gd name="connsiteY40" fmla="*/ 510892 h 904875"/>
                    <a:gd name="connsiteX41" fmla="*/ 1153220 w 3552825"/>
                    <a:gd name="connsiteY41" fmla="*/ 510892 h 904875"/>
                    <a:gd name="connsiteX42" fmla="*/ 1153220 w 3552825"/>
                    <a:gd name="connsiteY42" fmla="*/ 491093 h 904875"/>
                    <a:gd name="connsiteX43" fmla="*/ 1113625 w 3552825"/>
                    <a:gd name="connsiteY43" fmla="*/ 491093 h 904875"/>
                    <a:gd name="connsiteX44" fmla="*/ 1113625 w 3552825"/>
                    <a:gd name="connsiteY44" fmla="*/ 460297 h 904875"/>
                    <a:gd name="connsiteX45" fmla="*/ 1069629 w 3552825"/>
                    <a:gd name="connsiteY45" fmla="*/ 460297 h 904875"/>
                    <a:gd name="connsiteX46" fmla="*/ 1069629 w 3552825"/>
                    <a:gd name="connsiteY46" fmla="*/ 440499 h 904875"/>
                    <a:gd name="connsiteX47" fmla="*/ 972845 w 3552825"/>
                    <a:gd name="connsiteY47" fmla="*/ 440499 h 904875"/>
                    <a:gd name="connsiteX48" fmla="*/ 972845 w 3552825"/>
                    <a:gd name="connsiteY48" fmla="*/ 418501 h 904875"/>
                    <a:gd name="connsiteX49" fmla="*/ 950845 w 3552825"/>
                    <a:gd name="connsiteY49" fmla="*/ 418501 h 904875"/>
                    <a:gd name="connsiteX50" fmla="*/ 950845 w 3552825"/>
                    <a:gd name="connsiteY50" fmla="*/ 389904 h 904875"/>
                    <a:gd name="connsiteX51" fmla="*/ 860654 w 3552825"/>
                    <a:gd name="connsiteY51" fmla="*/ 389904 h 904875"/>
                    <a:gd name="connsiteX52" fmla="*/ 860654 w 3552825"/>
                    <a:gd name="connsiteY52" fmla="*/ 365707 h 904875"/>
                    <a:gd name="connsiteX53" fmla="*/ 827658 w 3552825"/>
                    <a:gd name="connsiteY53" fmla="*/ 365707 h 904875"/>
                    <a:gd name="connsiteX54" fmla="*/ 827658 w 3552825"/>
                    <a:gd name="connsiteY54" fmla="*/ 350308 h 904875"/>
                    <a:gd name="connsiteX55" fmla="*/ 796861 w 3552825"/>
                    <a:gd name="connsiteY55" fmla="*/ 350308 h 904875"/>
                    <a:gd name="connsiteX56" fmla="*/ 796861 w 3552825"/>
                    <a:gd name="connsiteY56" fmla="*/ 328311 h 904875"/>
                    <a:gd name="connsiteX57" fmla="*/ 766064 w 3552825"/>
                    <a:gd name="connsiteY57" fmla="*/ 328311 h 904875"/>
                    <a:gd name="connsiteX58" fmla="*/ 766064 w 3552825"/>
                    <a:gd name="connsiteY58" fmla="*/ 312912 h 904875"/>
                    <a:gd name="connsiteX59" fmla="*/ 717669 w 3552825"/>
                    <a:gd name="connsiteY59" fmla="*/ 312912 h 904875"/>
                    <a:gd name="connsiteX60" fmla="*/ 717669 w 3552825"/>
                    <a:gd name="connsiteY60" fmla="*/ 293114 h 904875"/>
                    <a:gd name="connsiteX61" fmla="*/ 686873 w 3552825"/>
                    <a:gd name="connsiteY61" fmla="*/ 293114 h 904875"/>
                    <a:gd name="connsiteX62" fmla="*/ 686873 w 3552825"/>
                    <a:gd name="connsiteY62" fmla="*/ 275515 h 904875"/>
                    <a:gd name="connsiteX63" fmla="*/ 664875 w 3552825"/>
                    <a:gd name="connsiteY63" fmla="*/ 275515 h 904875"/>
                    <a:gd name="connsiteX64" fmla="*/ 664875 w 3552825"/>
                    <a:gd name="connsiteY64" fmla="*/ 255718 h 904875"/>
                    <a:gd name="connsiteX65" fmla="*/ 625279 w 3552825"/>
                    <a:gd name="connsiteY65" fmla="*/ 255718 h 904875"/>
                    <a:gd name="connsiteX66" fmla="*/ 625279 w 3552825"/>
                    <a:gd name="connsiteY66" fmla="*/ 240320 h 904875"/>
                    <a:gd name="connsiteX67" fmla="*/ 609880 w 3552825"/>
                    <a:gd name="connsiteY67" fmla="*/ 240320 h 904875"/>
                    <a:gd name="connsiteX68" fmla="*/ 609880 w 3552825"/>
                    <a:gd name="connsiteY68" fmla="*/ 222721 h 904875"/>
                    <a:gd name="connsiteX69" fmla="*/ 557086 w 3552825"/>
                    <a:gd name="connsiteY69" fmla="*/ 222721 h 904875"/>
                    <a:gd name="connsiteX70" fmla="*/ 557086 w 3552825"/>
                    <a:gd name="connsiteY70" fmla="*/ 200723 h 904875"/>
                    <a:gd name="connsiteX71" fmla="*/ 539488 w 3552825"/>
                    <a:gd name="connsiteY71" fmla="*/ 200723 h 904875"/>
                    <a:gd name="connsiteX72" fmla="*/ 539488 w 3552825"/>
                    <a:gd name="connsiteY72" fmla="*/ 174327 h 904875"/>
                    <a:gd name="connsiteX73" fmla="*/ 491093 w 3552825"/>
                    <a:gd name="connsiteY73" fmla="*/ 174327 h 904875"/>
                    <a:gd name="connsiteX74" fmla="*/ 491093 w 3552825"/>
                    <a:gd name="connsiteY74" fmla="*/ 156728 h 904875"/>
                    <a:gd name="connsiteX75" fmla="*/ 447098 w 3552825"/>
                    <a:gd name="connsiteY75" fmla="*/ 156728 h 904875"/>
                    <a:gd name="connsiteX76" fmla="*/ 447098 w 3552825"/>
                    <a:gd name="connsiteY76" fmla="*/ 145730 h 904875"/>
                    <a:gd name="connsiteX77" fmla="*/ 429499 w 3552825"/>
                    <a:gd name="connsiteY77" fmla="*/ 145730 h 904875"/>
                    <a:gd name="connsiteX78" fmla="*/ 429499 w 3552825"/>
                    <a:gd name="connsiteY78" fmla="*/ 128131 h 904875"/>
                    <a:gd name="connsiteX79" fmla="*/ 444898 w 3552825"/>
                    <a:gd name="connsiteY79" fmla="*/ 128131 h 904875"/>
                    <a:gd name="connsiteX80" fmla="*/ 444898 w 3552825"/>
                    <a:gd name="connsiteY80" fmla="*/ 117133 h 904875"/>
                    <a:gd name="connsiteX81" fmla="*/ 392103 w 3552825"/>
                    <a:gd name="connsiteY81" fmla="*/ 117133 h 904875"/>
                    <a:gd name="connsiteX82" fmla="*/ 392103 w 3552825"/>
                    <a:gd name="connsiteY82" fmla="*/ 97334 h 904875"/>
                    <a:gd name="connsiteX83" fmla="*/ 350308 w 3552825"/>
                    <a:gd name="connsiteY83" fmla="*/ 97334 h 904875"/>
                    <a:gd name="connsiteX84" fmla="*/ 350308 w 3552825"/>
                    <a:gd name="connsiteY84" fmla="*/ 66538 h 904875"/>
                    <a:gd name="connsiteX85" fmla="*/ 293114 w 3552825"/>
                    <a:gd name="connsiteY85" fmla="*/ 66538 h 904875"/>
                    <a:gd name="connsiteX86" fmla="*/ 293114 w 3552825"/>
                    <a:gd name="connsiteY86" fmla="*/ 44540 h 904875"/>
                    <a:gd name="connsiteX87" fmla="*/ 216122 w 3552825"/>
                    <a:gd name="connsiteY87" fmla="*/ 44540 h 904875"/>
                    <a:gd name="connsiteX88" fmla="*/ 216122 w 3552825"/>
                    <a:gd name="connsiteY88" fmla="*/ 42340 h 904875"/>
                    <a:gd name="connsiteX89" fmla="*/ 187525 w 3552825"/>
                    <a:gd name="connsiteY89" fmla="*/ 42340 h 904875"/>
                    <a:gd name="connsiteX90" fmla="*/ 187525 w 3552825"/>
                    <a:gd name="connsiteY90" fmla="*/ 7144 h 904875"/>
                    <a:gd name="connsiteX91" fmla="*/ 7144 w 3552825"/>
                    <a:gd name="connsiteY91" fmla="*/ 7144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552825" h="904875">
                      <a:moveTo>
                        <a:pt x="3553168" y="902450"/>
                      </a:moveTo>
                      <a:lnTo>
                        <a:pt x="3524574" y="902450"/>
                      </a:lnTo>
                      <a:lnTo>
                        <a:pt x="3524574" y="836457"/>
                      </a:lnTo>
                      <a:lnTo>
                        <a:pt x="3335398" y="836457"/>
                      </a:lnTo>
                      <a:lnTo>
                        <a:pt x="3335398" y="799061"/>
                      </a:lnTo>
                      <a:lnTo>
                        <a:pt x="3264999" y="799061"/>
                      </a:lnTo>
                      <a:lnTo>
                        <a:pt x="3264999" y="777063"/>
                      </a:lnTo>
                      <a:lnTo>
                        <a:pt x="2959237" y="777063"/>
                      </a:lnTo>
                      <a:lnTo>
                        <a:pt x="2959237" y="759465"/>
                      </a:lnTo>
                      <a:lnTo>
                        <a:pt x="2591877" y="759465"/>
                      </a:lnTo>
                      <a:lnTo>
                        <a:pt x="2591877" y="735267"/>
                      </a:lnTo>
                      <a:lnTo>
                        <a:pt x="2468690" y="735267"/>
                      </a:lnTo>
                      <a:lnTo>
                        <a:pt x="2468690" y="719869"/>
                      </a:lnTo>
                      <a:lnTo>
                        <a:pt x="2407091" y="719869"/>
                      </a:lnTo>
                      <a:lnTo>
                        <a:pt x="2407091" y="700071"/>
                      </a:lnTo>
                      <a:lnTo>
                        <a:pt x="2046332" y="700071"/>
                      </a:lnTo>
                      <a:lnTo>
                        <a:pt x="2046332" y="693471"/>
                      </a:lnTo>
                      <a:lnTo>
                        <a:pt x="1874749" y="693471"/>
                      </a:lnTo>
                      <a:lnTo>
                        <a:pt x="1874749" y="680274"/>
                      </a:lnTo>
                      <a:lnTo>
                        <a:pt x="1797758" y="680274"/>
                      </a:lnTo>
                      <a:lnTo>
                        <a:pt x="1797758" y="667075"/>
                      </a:lnTo>
                      <a:lnTo>
                        <a:pt x="1762563" y="667075"/>
                      </a:lnTo>
                      <a:lnTo>
                        <a:pt x="1762563" y="649476"/>
                      </a:lnTo>
                      <a:lnTo>
                        <a:pt x="1645968" y="649476"/>
                      </a:lnTo>
                      <a:lnTo>
                        <a:pt x="1645968" y="642878"/>
                      </a:lnTo>
                      <a:lnTo>
                        <a:pt x="1612973" y="642878"/>
                      </a:lnTo>
                      <a:lnTo>
                        <a:pt x="1612973" y="623079"/>
                      </a:lnTo>
                      <a:lnTo>
                        <a:pt x="1553585" y="623079"/>
                      </a:lnTo>
                      <a:lnTo>
                        <a:pt x="1553585" y="609881"/>
                      </a:lnTo>
                      <a:lnTo>
                        <a:pt x="1505188" y="609881"/>
                      </a:lnTo>
                      <a:lnTo>
                        <a:pt x="1505188" y="598882"/>
                      </a:lnTo>
                      <a:lnTo>
                        <a:pt x="1480985" y="598882"/>
                      </a:lnTo>
                      <a:lnTo>
                        <a:pt x="1480985" y="579084"/>
                      </a:lnTo>
                      <a:lnTo>
                        <a:pt x="1461192" y="579084"/>
                      </a:lnTo>
                      <a:lnTo>
                        <a:pt x="1461192" y="579084"/>
                      </a:lnTo>
                      <a:lnTo>
                        <a:pt x="1329204" y="579084"/>
                      </a:lnTo>
                      <a:lnTo>
                        <a:pt x="1329204" y="561485"/>
                      </a:lnTo>
                      <a:lnTo>
                        <a:pt x="1316003" y="561485"/>
                      </a:lnTo>
                      <a:lnTo>
                        <a:pt x="1316003" y="537288"/>
                      </a:lnTo>
                      <a:lnTo>
                        <a:pt x="1239012" y="537288"/>
                      </a:lnTo>
                      <a:lnTo>
                        <a:pt x="1239012" y="510892"/>
                      </a:lnTo>
                      <a:lnTo>
                        <a:pt x="1153220" y="510892"/>
                      </a:lnTo>
                      <a:lnTo>
                        <a:pt x="1153220" y="491093"/>
                      </a:lnTo>
                      <a:lnTo>
                        <a:pt x="1113625" y="491093"/>
                      </a:lnTo>
                      <a:lnTo>
                        <a:pt x="1113625" y="460297"/>
                      </a:lnTo>
                      <a:lnTo>
                        <a:pt x="1069629" y="460297"/>
                      </a:lnTo>
                      <a:lnTo>
                        <a:pt x="1069629" y="440499"/>
                      </a:lnTo>
                      <a:lnTo>
                        <a:pt x="972845" y="440499"/>
                      </a:lnTo>
                      <a:lnTo>
                        <a:pt x="972845" y="418501"/>
                      </a:lnTo>
                      <a:lnTo>
                        <a:pt x="950845" y="418501"/>
                      </a:lnTo>
                      <a:lnTo>
                        <a:pt x="950845" y="389904"/>
                      </a:lnTo>
                      <a:lnTo>
                        <a:pt x="860654" y="389904"/>
                      </a:lnTo>
                      <a:lnTo>
                        <a:pt x="860654" y="365707"/>
                      </a:lnTo>
                      <a:lnTo>
                        <a:pt x="827658" y="365707"/>
                      </a:lnTo>
                      <a:lnTo>
                        <a:pt x="827658" y="350308"/>
                      </a:lnTo>
                      <a:lnTo>
                        <a:pt x="796861" y="350308"/>
                      </a:lnTo>
                      <a:lnTo>
                        <a:pt x="796861" y="328311"/>
                      </a:lnTo>
                      <a:lnTo>
                        <a:pt x="766064" y="328311"/>
                      </a:lnTo>
                      <a:lnTo>
                        <a:pt x="766064" y="312912"/>
                      </a:lnTo>
                      <a:lnTo>
                        <a:pt x="717669" y="312912"/>
                      </a:lnTo>
                      <a:lnTo>
                        <a:pt x="717669" y="293114"/>
                      </a:lnTo>
                      <a:lnTo>
                        <a:pt x="686873" y="293114"/>
                      </a:lnTo>
                      <a:lnTo>
                        <a:pt x="686873" y="275515"/>
                      </a:lnTo>
                      <a:lnTo>
                        <a:pt x="664875" y="275515"/>
                      </a:lnTo>
                      <a:lnTo>
                        <a:pt x="664875" y="255718"/>
                      </a:lnTo>
                      <a:lnTo>
                        <a:pt x="625279" y="255718"/>
                      </a:lnTo>
                      <a:lnTo>
                        <a:pt x="625279" y="240320"/>
                      </a:lnTo>
                      <a:lnTo>
                        <a:pt x="609880" y="240320"/>
                      </a:lnTo>
                      <a:lnTo>
                        <a:pt x="609880" y="222721"/>
                      </a:lnTo>
                      <a:lnTo>
                        <a:pt x="557086" y="222721"/>
                      </a:lnTo>
                      <a:lnTo>
                        <a:pt x="557086" y="200723"/>
                      </a:lnTo>
                      <a:lnTo>
                        <a:pt x="539488" y="200723"/>
                      </a:lnTo>
                      <a:lnTo>
                        <a:pt x="539488" y="174327"/>
                      </a:lnTo>
                      <a:lnTo>
                        <a:pt x="491093" y="174327"/>
                      </a:lnTo>
                      <a:lnTo>
                        <a:pt x="491093" y="156728"/>
                      </a:lnTo>
                      <a:lnTo>
                        <a:pt x="447098" y="156728"/>
                      </a:lnTo>
                      <a:lnTo>
                        <a:pt x="447098" y="145730"/>
                      </a:lnTo>
                      <a:lnTo>
                        <a:pt x="429499" y="145730"/>
                      </a:lnTo>
                      <a:lnTo>
                        <a:pt x="429499" y="128131"/>
                      </a:lnTo>
                      <a:lnTo>
                        <a:pt x="444898" y="128131"/>
                      </a:lnTo>
                      <a:lnTo>
                        <a:pt x="444898" y="117133"/>
                      </a:lnTo>
                      <a:lnTo>
                        <a:pt x="392103" y="117133"/>
                      </a:lnTo>
                      <a:lnTo>
                        <a:pt x="392103" y="97334"/>
                      </a:lnTo>
                      <a:lnTo>
                        <a:pt x="350308" y="97334"/>
                      </a:lnTo>
                      <a:lnTo>
                        <a:pt x="350308" y="66538"/>
                      </a:lnTo>
                      <a:lnTo>
                        <a:pt x="293114" y="66538"/>
                      </a:lnTo>
                      <a:lnTo>
                        <a:pt x="293114" y="44540"/>
                      </a:lnTo>
                      <a:lnTo>
                        <a:pt x="216122" y="44540"/>
                      </a:lnTo>
                      <a:lnTo>
                        <a:pt x="216122" y="42340"/>
                      </a:lnTo>
                      <a:lnTo>
                        <a:pt x="187525" y="42340"/>
                      </a:lnTo>
                      <a:lnTo>
                        <a:pt x="187525" y="7144"/>
                      </a:lnTo>
                      <a:lnTo>
                        <a:pt x="7144" y="7144"/>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grpSp>
          <p:sp>
            <p:nvSpPr>
              <p:cNvPr id="112" name="TextBox 111">
                <a:extLst>
                  <a:ext uri="{FF2B5EF4-FFF2-40B4-BE49-F238E27FC236}">
                    <a16:creationId xmlns:a16="http://schemas.microsoft.com/office/drawing/2014/main" id="{630F40A6-D826-4B99-A4A9-EDB4A23CDE81}"/>
                  </a:ext>
                </a:extLst>
              </p:cNvPr>
              <p:cNvSpPr txBox="1"/>
              <p:nvPr/>
            </p:nvSpPr>
            <p:spPr>
              <a:xfrm>
                <a:off x="1429497" y="4242928"/>
                <a:ext cx="704039" cy="276999"/>
              </a:xfrm>
              <a:prstGeom prst="rect">
                <a:avLst/>
              </a:prstGeom>
              <a:noFill/>
            </p:spPr>
            <p:txBody>
              <a:bodyPr wrap="none" rtlCol="0">
                <a:spAutoFit/>
              </a:bodyPr>
              <a:lstStyle/>
              <a:p>
                <a:pPr algn="ctr" fontAlgn="base">
                  <a:spcBef>
                    <a:spcPct val="0"/>
                  </a:spcBef>
                  <a:spcAft>
                    <a:spcPct val="0"/>
                  </a:spcAft>
                </a:pPr>
                <a:r>
                  <a:rPr lang="fr-FR" sz="1200" dirty="0">
                    <a:solidFill>
                      <a:srgbClr val="4D4D4D"/>
                    </a:solidFill>
                    <a:latin typeface="Arial" panose="020B0604020202020204" pitchFamily="34" charset="0"/>
                    <a:cs typeface="Arial" panose="020B0604020202020204" pitchFamily="34" charset="0"/>
                  </a:rPr>
                  <a:t>Années</a:t>
                </a:r>
              </a:p>
            </p:txBody>
          </p:sp>
        </p:grpSp>
        <p:sp>
          <p:nvSpPr>
            <p:cNvPr id="10" name="TextBox 9">
              <a:extLst>
                <a:ext uri="{FF2B5EF4-FFF2-40B4-BE49-F238E27FC236}">
                  <a16:creationId xmlns:a16="http://schemas.microsoft.com/office/drawing/2014/main" id="{24BF7C9A-F11A-471A-8EED-A0834C7BAD39}"/>
                </a:ext>
              </a:extLst>
            </p:cNvPr>
            <p:cNvSpPr txBox="1"/>
            <p:nvPr/>
          </p:nvSpPr>
          <p:spPr>
            <a:xfrm>
              <a:off x="4417393" y="4242928"/>
              <a:ext cx="704039" cy="276999"/>
            </a:xfrm>
            <a:prstGeom prst="rect">
              <a:avLst/>
            </a:prstGeom>
            <a:noFill/>
          </p:spPr>
          <p:txBody>
            <a:bodyPr wrap="none" rtlCol="0">
              <a:spAutoFit/>
            </a:bodyPr>
            <a:lstStyle/>
            <a:p>
              <a:pPr algn="ctr" fontAlgn="base">
                <a:spcBef>
                  <a:spcPct val="0"/>
                </a:spcBef>
                <a:spcAft>
                  <a:spcPct val="0"/>
                </a:spcAft>
              </a:pPr>
              <a:r>
                <a:rPr lang="fr-FR" sz="1200" dirty="0">
                  <a:solidFill>
                    <a:srgbClr val="4D4D4D"/>
                  </a:solidFill>
                  <a:latin typeface="Arial" panose="020B0604020202020204" pitchFamily="34" charset="0"/>
                  <a:cs typeface="Arial" panose="020B0604020202020204" pitchFamily="34" charset="0"/>
                </a:rPr>
                <a:t>Années</a:t>
              </a:r>
            </a:p>
          </p:txBody>
        </p:sp>
        <p:grpSp>
          <p:nvGrpSpPr>
            <p:cNvPr id="11" name="Group 10">
              <a:extLst>
                <a:ext uri="{FF2B5EF4-FFF2-40B4-BE49-F238E27FC236}">
                  <a16:creationId xmlns:a16="http://schemas.microsoft.com/office/drawing/2014/main" id="{82D4B7E1-B0D7-4C2E-AC09-B255E9F86C50}"/>
                </a:ext>
              </a:extLst>
            </p:cNvPr>
            <p:cNvGrpSpPr/>
            <p:nvPr/>
          </p:nvGrpSpPr>
          <p:grpSpPr>
            <a:xfrm>
              <a:off x="2991783" y="1983563"/>
              <a:ext cx="3065971" cy="2350293"/>
              <a:chOff x="3135229" y="2004627"/>
              <a:chExt cx="3065971" cy="2350293"/>
            </a:xfrm>
          </p:grpSpPr>
          <p:sp>
            <p:nvSpPr>
              <p:cNvPr id="68" name="TextBox 67">
                <a:extLst>
                  <a:ext uri="{FF2B5EF4-FFF2-40B4-BE49-F238E27FC236}">
                    <a16:creationId xmlns:a16="http://schemas.microsoft.com/office/drawing/2014/main" id="{66F4C5F3-CFAA-4E9B-B484-2E13D06162E2}"/>
                  </a:ext>
                </a:extLst>
              </p:cNvPr>
              <p:cNvSpPr txBox="1"/>
              <p:nvPr/>
            </p:nvSpPr>
            <p:spPr>
              <a:xfrm rot="16200000">
                <a:off x="2524966" y="2901499"/>
                <a:ext cx="1497526" cy="276999"/>
              </a:xfrm>
              <a:prstGeom prst="rect">
                <a:avLst/>
              </a:prstGeom>
              <a:noFill/>
            </p:spPr>
            <p:txBody>
              <a:bodyPr wrap="none" rtlCol="0">
                <a:spAutoFit/>
              </a:bodyPr>
              <a:lstStyle/>
              <a:p>
                <a:pPr algn="ctr" fontAlgn="base">
                  <a:spcBef>
                    <a:spcPct val="0"/>
                  </a:spcBef>
                  <a:spcAft>
                    <a:spcPct val="0"/>
                  </a:spcAft>
                </a:pPr>
                <a:r>
                  <a:rPr lang="fr-FR" sz="1200" dirty="0">
                    <a:solidFill>
                      <a:srgbClr val="4D4D4D"/>
                    </a:solidFill>
                    <a:latin typeface="Arial" panose="020B0604020202020204" pitchFamily="34" charset="0"/>
                    <a:cs typeface="Arial" panose="020B0604020202020204" pitchFamily="34" charset="0"/>
                  </a:rPr>
                  <a:t>Probabilité de SSM</a:t>
                </a:r>
              </a:p>
            </p:txBody>
          </p:sp>
          <p:grpSp>
            <p:nvGrpSpPr>
              <p:cNvPr id="69" name="Group 68">
                <a:extLst>
                  <a:ext uri="{FF2B5EF4-FFF2-40B4-BE49-F238E27FC236}">
                    <a16:creationId xmlns:a16="http://schemas.microsoft.com/office/drawing/2014/main" id="{89C92600-8B2E-41A3-9D8E-BE22B51590F8}"/>
                  </a:ext>
                </a:extLst>
              </p:cNvPr>
              <p:cNvGrpSpPr/>
              <p:nvPr/>
            </p:nvGrpSpPr>
            <p:grpSpPr>
              <a:xfrm>
                <a:off x="3353388" y="2004627"/>
                <a:ext cx="2847812" cy="2350293"/>
                <a:chOff x="3353388" y="2004627"/>
                <a:chExt cx="2847812" cy="2350293"/>
              </a:xfrm>
            </p:grpSpPr>
            <p:sp>
              <p:nvSpPr>
                <p:cNvPr id="70" name="Freeform 57">
                  <a:extLst>
                    <a:ext uri="{FF2B5EF4-FFF2-40B4-BE49-F238E27FC236}">
                      <a16:creationId xmlns:a16="http://schemas.microsoft.com/office/drawing/2014/main" id="{F5D454CA-8645-4AF4-8930-DBECEDEA88C8}"/>
                    </a:ext>
                  </a:extLst>
                </p:cNvPr>
                <p:cNvSpPr>
                  <a:spLocks/>
                </p:cNvSpPr>
                <p:nvPr/>
              </p:nvSpPr>
              <p:spPr bwMode="auto">
                <a:xfrm>
                  <a:off x="3740192" y="2145153"/>
                  <a:ext cx="2372442" cy="189004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71" name="Line 6">
                  <a:extLst>
                    <a:ext uri="{FF2B5EF4-FFF2-40B4-BE49-F238E27FC236}">
                      <a16:creationId xmlns:a16="http://schemas.microsoft.com/office/drawing/2014/main" id="{391C0176-02AA-4E79-9369-8FEF222DBAA4}"/>
                    </a:ext>
                  </a:extLst>
                </p:cNvPr>
                <p:cNvSpPr>
                  <a:spLocks noChangeShapeType="1"/>
                </p:cNvSpPr>
                <p:nvPr/>
              </p:nvSpPr>
              <p:spPr bwMode="auto">
                <a:xfrm>
                  <a:off x="3684875" y="2145152"/>
                  <a:ext cx="5531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72" name="Line 7">
                  <a:extLst>
                    <a:ext uri="{FF2B5EF4-FFF2-40B4-BE49-F238E27FC236}">
                      <a16:creationId xmlns:a16="http://schemas.microsoft.com/office/drawing/2014/main" id="{4A533F4B-4C33-4651-8D30-444FDCB2D6E7}"/>
                    </a:ext>
                  </a:extLst>
                </p:cNvPr>
                <p:cNvSpPr>
                  <a:spLocks noChangeShapeType="1"/>
                </p:cNvSpPr>
                <p:nvPr/>
              </p:nvSpPr>
              <p:spPr bwMode="auto">
                <a:xfrm>
                  <a:off x="3684875" y="2503587"/>
                  <a:ext cx="5531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73" name="Line 8">
                  <a:extLst>
                    <a:ext uri="{FF2B5EF4-FFF2-40B4-BE49-F238E27FC236}">
                      <a16:creationId xmlns:a16="http://schemas.microsoft.com/office/drawing/2014/main" id="{B4B440FD-5971-4FB9-B573-5083662C4F46}"/>
                    </a:ext>
                  </a:extLst>
                </p:cNvPr>
                <p:cNvSpPr>
                  <a:spLocks noChangeShapeType="1"/>
                </p:cNvSpPr>
                <p:nvPr/>
              </p:nvSpPr>
              <p:spPr bwMode="auto">
                <a:xfrm>
                  <a:off x="3684875" y="2854168"/>
                  <a:ext cx="5531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74" name="Line 9">
                  <a:extLst>
                    <a:ext uri="{FF2B5EF4-FFF2-40B4-BE49-F238E27FC236}">
                      <a16:creationId xmlns:a16="http://schemas.microsoft.com/office/drawing/2014/main" id="{F54EE8A7-DCB0-45A9-8F47-B90B79B2451E}"/>
                    </a:ext>
                  </a:extLst>
                </p:cNvPr>
                <p:cNvSpPr>
                  <a:spLocks noChangeShapeType="1"/>
                </p:cNvSpPr>
                <p:nvPr/>
              </p:nvSpPr>
              <p:spPr bwMode="auto">
                <a:xfrm>
                  <a:off x="3684875" y="3216530"/>
                  <a:ext cx="5531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000000"/>
                    </a:solidFill>
                  </a:endParaRPr>
                </a:p>
              </p:txBody>
            </p:sp>
            <p:sp>
              <p:nvSpPr>
                <p:cNvPr id="75" name="Line 10">
                  <a:extLst>
                    <a:ext uri="{FF2B5EF4-FFF2-40B4-BE49-F238E27FC236}">
                      <a16:creationId xmlns:a16="http://schemas.microsoft.com/office/drawing/2014/main" id="{8D2434FB-03E3-480A-8EDF-E1E52284430B}"/>
                    </a:ext>
                  </a:extLst>
                </p:cNvPr>
                <p:cNvSpPr>
                  <a:spLocks noChangeShapeType="1"/>
                </p:cNvSpPr>
                <p:nvPr/>
              </p:nvSpPr>
              <p:spPr bwMode="auto">
                <a:xfrm>
                  <a:off x="3684875" y="3571039"/>
                  <a:ext cx="5531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000000"/>
                    </a:solidFill>
                  </a:endParaRPr>
                </a:p>
              </p:txBody>
            </p:sp>
            <p:sp>
              <p:nvSpPr>
                <p:cNvPr id="76" name="Line 11">
                  <a:extLst>
                    <a:ext uri="{FF2B5EF4-FFF2-40B4-BE49-F238E27FC236}">
                      <a16:creationId xmlns:a16="http://schemas.microsoft.com/office/drawing/2014/main" id="{9E4F9EB9-601E-4C1B-9799-3D33FE953EEB}"/>
                    </a:ext>
                  </a:extLst>
                </p:cNvPr>
                <p:cNvSpPr>
                  <a:spLocks noChangeShapeType="1"/>
                </p:cNvSpPr>
                <p:nvPr/>
              </p:nvSpPr>
              <p:spPr bwMode="auto">
                <a:xfrm>
                  <a:off x="3684875" y="3929475"/>
                  <a:ext cx="5531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000000"/>
                    </a:solidFill>
                  </a:endParaRPr>
                </a:p>
              </p:txBody>
            </p:sp>
            <p:sp>
              <p:nvSpPr>
                <p:cNvPr id="77" name="Line 12">
                  <a:extLst>
                    <a:ext uri="{FF2B5EF4-FFF2-40B4-BE49-F238E27FC236}">
                      <a16:creationId xmlns:a16="http://schemas.microsoft.com/office/drawing/2014/main" id="{4EC2F35F-BDDF-4619-B1EF-059FC4FFA918}"/>
                    </a:ext>
                  </a:extLst>
                </p:cNvPr>
                <p:cNvSpPr>
                  <a:spLocks noChangeShapeType="1"/>
                </p:cNvSpPr>
                <p:nvPr/>
              </p:nvSpPr>
              <p:spPr bwMode="auto">
                <a:xfrm>
                  <a:off x="5268912" y="4035512"/>
                  <a:ext cx="0" cy="8369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78" name="Line 13">
                  <a:extLst>
                    <a:ext uri="{FF2B5EF4-FFF2-40B4-BE49-F238E27FC236}">
                      <a16:creationId xmlns:a16="http://schemas.microsoft.com/office/drawing/2014/main" id="{4BA6A9F1-C1DD-4A8C-8086-6D28D71862FE}"/>
                    </a:ext>
                  </a:extLst>
                </p:cNvPr>
                <p:cNvSpPr>
                  <a:spLocks noChangeShapeType="1"/>
                </p:cNvSpPr>
                <p:nvPr/>
              </p:nvSpPr>
              <p:spPr bwMode="auto">
                <a:xfrm>
                  <a:off x="4908485" y="4035512"/>
                  <a:ext cx="0" cy="8369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79" name="Line 14">
                  <a:extLst>
                    <a:ext uri="{FF2B5EF4-FFF2-40B4-BE49-F238E27FC236}">
                      <a16:creationId xmlns:a16="http://schemas.microsoft.com/office/drawing/2014/main" id="{F7879427-A9BF-441D-B292-D24CDE975F2C}"/>
                    </a:ext>
                  </a:extLst>
                </p:cNvPr>
                <p:cNvSpPr>
                  <a:spLocks noChangeShapeType="1"/>
                </p:cNvSpPr>
                <p:nvPr/>
              </p:nvSpPr>
              <p:spPr bwMode="auto">
                <a:xfrm>
                  <a:off x="5632840" y="4035512"/>
                  <a:ext cx="0" cy="8369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80" name="Line 19">
                  <a:extLst>
                    <a:ext uri="{FF2B5EF4-FFF2-40B4-BE49-F238E27FC236}">
                      <a16:creationId xmlns:a16="http://schemas.microsoft.com/office/drawing/2014/main" id="{F653F3D3-ADC4-4D0F-A39E-FC160DAF29AE}"/>
                    </a:ext>
                  </a:extLst>
                </p:cNvPr>
                <p:cNvSpPr>
                  <a:spLocks noChangeShapeType="1"/>
                </p:cNvSpPr>
                <p:nvPr/>
              </p:nvSpPr>
              <p:spPr bwMode="auto">
                <a:xfrm>
                  <a:off x="4200451" y="4035512"/>
                  <a:ext cx="0" cy="8369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81" name="Line 21">
                  <a:extLst>
                    <a:ext uri="{FF2B5EF4-FFF2-40B4-BE49-F238E27FC236}">
                      <a16:creationId xmlns:a16="http://schemas.microsoft.com/office/drawing/2014/main" id="{285730E2-E108-4199-9569-6D5F53AE6EA8}"/>
                    </a:ext>
                  </a:extLst>
                </p:cNvPr>
                <p:cNvSpPr>
                  <a:spLocks noChangeShapeType="1"/>
                </p:cNvSpPr>
                <p:nvPr/>
              </p:nvSpPr>
              <p:spPr bwMode="auto">
                <a:xfrm>
                  <a:off x="3834696" y="4035512"/>
                  <a:ext cx="0" cy="8369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82" name="Line 19">
                  <a:extLst>
                    <a:ext uri="{FF2B5EF4-FFF2-40B4-BE49-F238E27FC236}">
                      <a16:creationId xmlns:a16="http://schemas.microsoft.com/office/drawing/2014/main" id="{FE69A160-0795-402B-B3CD-3361FD9B0A99}"/>
                    </a:ext>
                  </a:extLst>
                </p:cNvPr>
                <p:cNvSpPr>
                  <a:spLocks noChangeShapeType="1"/>
                </p:cNvSpPr>
                <p:nvPr/>
              </p:nvSpPr>
              <p:spPr bwMode="auto">
                <a:xfrm>
                  <a:off x="4545368" y="4039526"/>
                  <a:ext cx="0" cy="8369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83" name="TextBox 82">
                  <a:extLst>
                    <a:ext uri="{FF2B5EF4-FFF2-40B4-BE49-F238E27FC236}">
                      <a16:creationId xmlns:a16="http://schemas.microsoft.com/office/drawing/2014/main" id="{D9D7BAA6-17FA-4DA6-9A1C-0BCFB251E9E3}"/>
                    </a:ext>
                  </a:extLst>
                </p:cNvPr>
                <p:cNvSpPr txBox="1"/>
                <p:nvPr/>
              </p:nvSpPr>
              <p:spPr>
                <a:xfrm>
                  <a:off x="3353388" y="2004627"/>
                  <a:ext cx="397865" cy="276999"/>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1,0</a:t>
                  </a:r>
                </a:p>
              </p:txBody>
            </p:sp>
            <p:sp>
              <p:nvSpPr>
                <p:cNvPr id="84" name="TextBox 83">
                  <a:extLst>
                    <a:ext uri="{FF2B5EF4-FFF2-40B4-BE49-F238E27FC236}">
                      <a16:creationId xmlns:a16="http://schemas.microsoft.com/office/drawing/2014/main" id="{55DE5F35-875D-43D9-A0E5-A2E819FA97BB}"/>
                    </a:ext>
                  </a:extLst>
                </p:cNvPr>
                <p:cNvSpPr txBox="1"/>
                <p:nvPr/>
              </p:nvSpPr>
              <p:spPr>
                <a:xfrm>
                  <a:off x="3353390" y="2364474"/>
                  <a:ext cx="397865" cy="276999"/>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0,8</a:t>
                  </a:r>
                </a:p>
              </p:txBody>
            </p:sp>
            <p:sp>
              <p:nvSpPr>
                <p:cNvPr id="85" name="TextBox 84">
                  <a:extLst>
                    <a:ext uri="{FF2B5EF4-FFF2-40B4-BE49-F238E27FC236}">
                      <a16:creationId xmlns:a16="http://schemas.microsoft.com/office/drawing/2014/main" id="{B659F753-C357-4D52-9B20-0BC9364BA8FE}"/>
                    </a:ext>
                  </a:extLst>
                </p:cNvPr>
                <p:cNvSpPr txBox="1"/>
                <p:nvPr/>
              </p:nvSpPr>
              <p:spPr>
                <a:xfrm>
                  <a:off x="3353390" y="2714887"/>
                  <a:ext cx="397865" cy="276999"/>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0,6</a:t>
                  </a:r>
                </a:p>
              </p:txBody>
            </p:sp>
            <p:sp>
              <p:nvSpPr>
                <p:cNvPr id="86" name="TextBox 85">
                  <a:extLst>
                    <a:ext uri="{FF2B5EF4-FFF2-40B4-BE49-F238E27FC236}">
                      <a16:creationId xmlns:a16="http://schemas.microsoft.com/office/drawing/2014/main" id="{0921391B-55A7-441B-8672-CAADCEB4B32F}"/>
                    </a:ext>
                  </a:extLst>
                </p:cNvPr>
                <p:cNvSpPr txBox="1"/>
                <p:nvPr/>
              </p:nvSpPr>
              <p:spPr>
                <a:xfrm>
                  <a:off x="3353390" y="3077082"/>
                  <a:ext cx="397865" cy="276999"/>
                </a:xfrm>
                <a:prstGeom prst="rect">
                  <a:avLst/>
                </a:prstGeom>
                <a:noFill/>
              </p:spPr>
              <p:txBody>
                <a:bodyPr wrap="none" rtlCol="0" anchor="ctr" anchorCtr="0">
                  <a:spAutoFit/>
                </a:bodyPr>
                <a:lstStyle/>
                <a:p>
                  <a:pPr algn="r"/>
                  <a:r>
                    <a:rPr lang="fr-FR" sz="1200">
                      <a:solidFill>
                        <a:srgbClr val="4D4D4D"/>
                      </a:solidFill>
                      <a:cs typeface="Arial" panose="020B0604020202020204" pitchFamily="34" charset="0"/>
                    </a:rPr>
                    <a:t>0,4</a:t>
                  </a:r>
                </a:p>
              </p:txBody>
            </p:sp>
            <p:sp>
              <p:nvSpPr>
                <p:cNvPr id="87" name="TextBox 86">
                  <a:extLst>
                    <a:ext uri="{FF2B5EF4-FFF2-40B4-BE49-F238E27FC236}">
                      <a16:creationId xmlns:a16="http://schemas.microsoft.com/office/drawing/2014/main" id="{91289265-4D0C-4BEA-AC9A-DE46F7C802E1}"/>
                    </a:ext>
                  </a:extLst>
                </p:cNvPr>
                <p:cNvSpPr txBox="1"/>
                <p:nvPr/>
              </p:nvSpPr>
              <p:spPr>
                <a:xfrm>
                  <a:off x="3353389" y="3431421"/>
                  <a:ext cx="397865" cy="276999"/>
                </a:xfrm>
                <a:prstGeom prst="rect">
                  <a:avLst/>
                </a:prstGeom>
                <a:noFill/>
              </p:spPr>
              <p:txBody>
                <a:bodyPr wrap="none" rtlCol="0" anchor="ctr" anchorCtr="0">
                  <a:spAutoFit/>
                </a:bodyPr>
                <a:lstStyle/>
                <a:p>
                  <a:pPr algn="r"/>
                  <a:r>
                    <a:rPr lang="fr-FR" sz="1200">
                      <a:solidFill>
                        <a:srgbClr val="4D4D4D"/>
                      </a:solidFill>
                      <a:cs typeface="Arial" panose="020B0604020202020204" pitchFamily="34" charset="0"/>
                    </a:rPr>
                    <a:t>0,2</a:t>
                  </a:r>
                </a:p>
              </p:txBody>
            </p:sp>
            <p:sp>
              <p:nvSpPr>
                <p:cNvPr id="88" name="TextBox 87">
                  <a:extLst>
                    <a:ext uri="{FF2B5EF4-FFF2-40B4-BE49-F238E27FC236}">
                      <a16:creationId xmlns:a16="http://schemas.microsoft.com/office/drawing/2014/main" id="{CA0C4B92-89CD-42DB-B2F1-8FE53F7C21A8}"/>
                    </a:ext>
                  </a:extLst>
                </p:cNvPr>
                <p:cNvSpPr txBox="1"/>
                <p:nvPr/>
              </p:nvSpPr>
              <p:spPr>
                <a:xfrm>
                  <a:off x="3481633" y="3789687"/>
                  <a:ext cx="269625" cy="276999"/>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0</a:t>
                  </a:r>
                </a:p>
              </p:txBody>
            </p:sp>
            <p:sp>
              <p:nvSpPr>
                <p:cNvPr id="89" name="TextBox 88">
                  <a:extLst>
                    <a:ext uri="{FF2B5EF4-FFF2-40B4-BE49-F238E27FC236}">
                      <a16:creationId xmlns:a16="http://schemas.microsoft.com/office/drawing/2014/main" id="{899F737E-3E06-4D62-84C4-F40F0E2E2A9F}"/>
                    </a:ext>
                  </a:extLst>
                </p:cNvPr>
                <p:cNvSpPr txBox="1"/>
                <p:nvPr/>
              </p:nvSpPr>
              <p:spPr>
                <a:xfrm>
                  <a:off x="3702902" y="4077921"/>
                  <a:ext cx="269626" cy="276999"/>
                </a:xfrm>
                <a:prstGeom prst="rect">
                  <a:avLst/>
                </a:prstGeom>
                <a:noFill/>
              </p:spPr>
              <p:txBody>
                <a:bodyPr wrap="none"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0</a:t>
                  </a:r>
                </a:p>
              </p:txBody>
            </p:sp>
            <p:sp>
              <p:nvSpPr>
                <p:cNvPr id="90" name="TextBox 89">
                  <a:extLst>
                    <a:ext uri="{FF2B5EF4-FFF2-40B4-BE49-F238E27FC236}">
                      <a16:creationId xmlns:a16="http://schemas.microsoft.com/office/drawing/2014/main" id="{AB57CC9F-4D61-4B75-92BA-0E010EB0306C}"/>
                    </a:ext>
                  </a:extLst>
                </p:cNvPr>
                <p:cNvSpPr txBox="1"/>
                <p:nvPr/>
              </p:nvSpPr>
              <p:spPr>
                <a:xfrm>
                  <a:off x="4066781" y="4077921"/>
                  <a:ext cx="269626" cy="276999"/>
                </a:xfrm>
                <a:prstGeom prst="rect">
                  <a:avLst/>
                </a:prstGeom>
                <a:noFill/>
              </p:spPr>
              <p:txBody>
                <a:bodyPr wrap="none"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1</a:t>
                  </a:r>
                </a:p>
              </p:txBody>
            </p:sp>
            <p:sp>
              <p:nvSpPr>
                <p:cNvPr id="91" name="TextBox 90">
                  <a:extLst>
                    <a:ext uri="{FF2B5EF4-FFF2-40B4-BE49-F238E27FC236}">
                      <a16:creationId xmlns:a16="http://schemas.microsoft.com/office/drawing/2014/main" id="{EE2762DD-9BBA-45C6-81DB-3987F5C3BAF5}"/>
                    </a:ext>
                  </a:extLst>
                </p:cNvPr>
                <p:cNvSpPr txBox="1"/>
                <p:nvPr/>
              </p:nvSpPr>
              <p:spPr>
                <a:xfrm>
                  <a:off x="4545251" y="4077921"/>
                  <a:ext cx="184731" cy="276999"/>
                </a:xfrm>
                <a:prstGeom prst="rect">
                  <a:avLst/>
                </a:prstGeom>
                <a:noFill/>
              </p:spPr>
              <p:txBody>
                <a:bodyPr wrap="none" rtlCol="0" anchor="t" anchorCtr="0">
                  <a:spAutoFit/>
                </a:bodyPr>
                <a:lstStyle/>
                <a:p>
                  <a:pPr algn="ctr"/>
                  <a:endParaRPr lang="fr-FR" sz="1200">
                    <a:solidFill>
                      <a:srgbClr val="000000"/>
                    </a:solidFill>
                    <a:latin typeface="Arial" panose="020B0604020202020204" pitchFamily="34" charset="0"/>
                    <a:cs typeface="Arial" panose="020B0604020202020204" pitchFamily="34" charset="0"/>
                  </a:endParaRPr>
                </a:p>
              </p:txBody>
            </p:sp>
            <p:sp>
              <p:nvSpPr>
                <p:cNvPr id="92" name="TextBox 91">
                  <a:extLst>
                    <a:ext uri="{FF2B5EF4-FFF2-40B4-BE49-F238E27FC236}">
                      <a16:creationId xmlns:a16="http://schemas.microsoft.com/office/drawing/2014/main" id="{23D696DE-E7B5-431F-B8FD-F411B65143B7}"/>
                    </a:ext>
                  </a:extLst>
                </p:cNvPr>
                <p:cNvSpPr txBox="1"/>
                <p:nvPr/>
              </p:nvSpPr>
              <p:spPr>
                <a:xfrm>
                  <a:off x="4779367" y="4077921"/>
                  <a:ext cx="269626" cy="276999"/>
                </a:xfrm>
                <a:prstGeom prst="rect">
                  <a:avLst/>
                </a:prstGeom>
                <a:noFill/>
              </p:spPr>
              <p:txBody>
                <a:bodyPr wrap="none"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3</a:t>
                  </a:r>
                </a:p>
              </p:txBody>
            </p:sp>
            <p:sp>
              <p:nvSpPr>
                <p:cNvPr id="93" name="TextBox 92">
                  <a:extLst>
                    <a:ext uri="{FF2B5EF4-FFF2-40B4-BE49-F238E27FC236}">
                      <a16:creationId xmlns:a16="http://schemas.microsoft.com/office/drawing/2014/main" id="{2E9335AD-99ED-4133-BCF4-E8F5ADD4743B}"/>
                    </a:ext>
                  </a:extLst>
                </p:cNvPr>
                <p:cNvSpPr txBox="1"/>
                <p:nvPr/>
              </p:nvSpPr>
              <p:spPr>
                <a:xfrm>
                  <a:off x="5137667" y="4077921"/>
                  <a:ext cx="269626" cy="276999"/>
                </a:xfrm>
                <a:prstGeom prst="rect">
                  <a:avLst/>
                </a:prstGeom>
                <a:noFill/>
              </p:spPr>
              <p:txBody>
                <a:bodyPr wrap="none"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4</a:t>
                  </a:r>
                </a:p>
              </p:txBody>
            </p:sp>
            <p:sp>
              <p:nvSpPr>
                <p:cNvPr id="94" name="TextBox 93">
                  <a:extLst>
                    <a:ext uri="{FF2B5EF4-FFF2-40B4-BE49-F238E27FC236}">
                      <a16:creationId xmlns:a16="http://schemas.microsoft.com/office/drawing/2014/main" id="{CF09D729-9FA4-42AB-B42F-E5D5116B118F}"/>
                    </a:ext>
                  </a:extLst>
                </p:cNvPr>
                <p:cNvSpPr txBox="1"/>
                <p:nvPr/>
              </p:nvSpPr>
              <p:spPr>
                <a:xfrm>
                  <a:off x="5497142" y="4077921"/>
                  <a:ext cx="269626" cy="276999"/>
                </a:xfrm>
                <a:prstGeom prst="rect">
                  <a:avLst/>
                </a:prstGeom>
                <a:noFill/>
              </p:spPr>
              <p:txBody>
                <a:bodyPr wrap="none"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5</a:t>
                  </a:r>
                </a:p>
              </p:txBody>
            </p:sp>
            <p:sp>
              <p:nvSpPr>
                <p:cNvPr id="95" name="TextBox 94">
                  <a:extLst>
                    <a:ext uri="{FF2B5EF4-FFF2-40B4-BE49-F238E27FC236}">
                      <a16:creationId xmlns:a16="http://schemas.microsoft.com/office/drawing/2014/main" id="{7884B796-7E0E-4318-B7F5-24D6056AAE49}"/>
                    </a:ext>
                  </a:extLst>
                </p:cNvPr>
                <p:cNvSpPr txBox="1"/>
                <p:nvPr/>
              </p:nvSpPr>
              <p:spPr>
                <a:xfrm>
                  <a:off x="5858521" y="4077921"/>
                  <a:ext cx="269626" cy="276999"/>
                </a:xfrm>
                <a:prstGeom prst="rect">
                  <a:avLst/>
                </a:prstGeom>
                <a:noFill/>
              </p:spPr>
              <p:txBody>
                <a:bodyPr wrap="none"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6</a:t>
                  </a:r>
                </a:p>
              </p:txBody>
            </p:sp>
            <p:sp>
              <p:nvSpPr>
                <p:cNvPr id="96" name="TextBox 95">
                  <a:extLst>
                    <a:ext uri="{FF2B5EF4-FFF2-40B4-BE49-F238E27FC236}">
                      <a16:creationId xmlns:a16="http://schemas.microsoft.com/office/drawing/2014/main" id="{E5A7BD3F-A169-43E8-BABD-48E6E7B28746}"/>
                    </a:ext>
                  </a:extLst>
                </p:cNvPr>
                <p:cNvSpPr txBox="1"/>
                <p:nvPr/>
              </p:nvSpPr>
              <p:spPr>
                <a:xfrm>
                  <a:off x="4411698" y="4077921"/>
                  <a:ext cx="269626" cy="276999"/>
                </a:xfrm>
                <a:prstGeom prst="rect">
                  <a:avLst/>
                </a:prstGeom>
                <a:noFill/>
              </p:spPr>
              <p:txBody>
                <a:bodyPr wrap="none"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2</a:t>
                  </a:r>
                </a:p>
              </p:txBody>
            </p:sp>
            <p:cxnSp>
              <p:nvCxnSpPr>
                <p:cNvPr id="97" name="Straight Connector 96">
                  <a:extLst>
                    <a:ext uri="{FF2B5EF4-FFF2-40B4-BE49-F238E27FC236}">
                      <a16:creationId xmlns:a16="http://schemas.microsoft.com/office/drawing/2014/main" id="{B456F387-25FC-4C5E-9063-5962B34A6BC2}"/>
                    </a:ext>
                  </a:extLst>
                </p:cNvPr>
                <p:cNvCxnSpPr/>
                <p:nvPr/>
              </p:nvCxnSpPr>
              <p:spPr>
                <a:xfrm>
                  <a:off x="3806949" y="3238463"/>
                  <a:ext cx="108000" cy="0"/>
                </a:xfrm>
                <a:prstGeom prst="line">
                  <a:avLst/>
                </a:prstGeom>
                <a:ln w="19050">
                  <a:solidFill>
                    <a:srgbClr val="A0A0A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229BAFC-E040-443F-B716-F48B16E9D1E6}"/>
                    </a:ext>
                  </a:extLst>
                </p:cNvPr>
                <p:cNvCxnSpPr/>
                <p:nvPr/>
              </p:nvCxnSpPr>
              <p:spPr>
                <a:xfrm>
                  <a:off x="3806949" y="3477128"/>
                  <a:ext cx="108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528C0A8B-9B1B-4C58-AAA1-994AF55103C6}"/>
                    </a:ext>
                  </a:extLst>
                </p:cNvPr>
                <p:cNvSpPr txBox="1"/>
                <p:nvPr/>
              </p:nvSpPr>
              <p:spPr>
                <a:xfrm>
                  <a:off x="3831442" y="3121890"/>
                  <a:ext cx="558166" cy="461665"/>
                </a:xfrm>
                <a:prstGeom prst="rect">
                  <a:avLst/>
                </a:prstGeom>
                <a:noFill/>
              </p:spPr>
              <p:txBody>
                <a:bodyPr wrap="none" rtlCol="0">
                  <a:spAutoFit/>
                </a:bodyPr>
                <a:lstStyle/>
                <a:p>
                  <a:r>
                    <a:rPr lang="fr-FR" sz="800" dirty="0">
                      <a:solidFill>
                        <a:srgbClr val="4D4D4D"/>
                      </a:solidFill>
                    </a:rPr>
                    <a:t>IS élevé</a:t>
                  </a:r>
                  <a:br>
                    <a:rPr lang="fr-FR" sz="800" dirty="0">
                      <a:solidFill>
                        <a:srgbClr val="4D4D4D"/>
                      </a:solidFill>
                    </a:rPr>
                  </a:br>
                  <a:r>
                    <a:rPr lang="fr-FR" sz="800" dirty="0">
                      <a:solidFill>
                        <a:srgbClr val="4D4D4D"/>
                      </a:solidFill>
                    </a:rPr>
                    <a:t>IS Int</a:t>
                  </a:r>
                </a:p>
                <a:p>
                  <a:r>
                    <a:rPr lang="fr-FR" sz="800" dirty="0">
                      <a:solidFill>
                        <a:srgbClr val="4D4D4D"/>
                      </a:solidFill>
                    </a:rPr>
                    <a:t>IS bas</a:t>
                  </a:r>
                </a:p>
              </p:txBody>
            </p:sp>
            <p:sp>
              <p:nvSpPr>
                <p:cNvPr id="100" name="TextBox 99">
                  <a:extLst>
                    <a:ext uri="{FF2B5EF4-FFF2-40B4-BE49-F238E27FC236}">
                      <a16:creationId xmlns:a16="http://schemas.microsoft.com/office/drawing/2014/main" id="{E45A1770-D3D9-4CD9-B949-2CCF3B483251}"/>
                    </a:ext>
                  </a:extLst>
                </p:cNvPr>
                <p:cNvSpPr txBox="1"/>
                <p:nvPr/>
              </p:nvSpPr>
              <p:spPr>
                <a:xfrm>
                  <a:off x="4491149" y="3121890"/>
                  <a:ext cx="655949" cy="461665"/>
                </a:xfrm>
                <a:prstGeom prst="rect">
                  <a:avLst/>
                </a:prstGeom>
                <a:noFill/>
              </p:spPr>
              <p:txBody>
                <a:bodyPr wrap="none" rtlCol="0">
                  <a:spAutoFit/>
                </a:bodyPr>
                <a:lstStyle/>
                <a:p>
                  <a:r>
                    <a:rPr lang="fr-FR" sz="800">
                      <a:solidFill>
                        <a:srgbClr val="4D4D4D"/>
                      </a:solidFill>
                    </a:rPr>
                    <a:t>100 (9,4)</a:t>
                  </a:r>
                </a:p>
                <a:p>
                  <a:r>
                    <a:rPr lang="fr-FR" sz="800">
                      <a:solidFill>
                        <a:srgbClr val="4D4D4D"/>
                      </a:solidFill>
                    </a:rPr>
                    <a:t>499 (47,0)</a:t>
                  </a:r>
                </a:p>
                <a:p>
                  <a:r>
                    <a:rPr lang="fr-FR" sz="800">
                      <a:solidFill>
                        <a:srgbClr val="4D4D4D"/>
                      </a:solidFill>
                    </a:rPr>
                    <a:t>463 (43,6)</a:t>
                  </a:r>
                </a:p>
              </p:txBody>
            </p:sp>
            <p:sp>
              <p:nvSpPr>
                <p:cNvPr id="101" name="TextBox 100">
                  <a:extLst>
                    <a:ext uri="{FF2B5EF4-FFF2-40B4-BE49-F238E27FC236}">
                      <a16:creationId xmlns:a16="http://schemas.microsoft.com/office/drawing/2014/main" id="{D1AF6DFA-B9EB-4655-806D-47071885634D}"/>
                    </a:ext>
                  </a:extLst>
                </p:cNvPr>
                <p:cNvSpPr txBox="1"/>
                <p:nvPr/>
              </p:nvSpPr>
              <p:spPr>
                <a:xfrm>
                  <a:off x="5219435" y="3121890"/>
                  <a:ext cx="357790" cy="461665"/>
                </a:xfrm>
                <a:prstGeom prst="rect">
                  <a:avLst/>
                </a:prstGeom>
                <a:noFill/>
              </p:spPr>
              <p:txBody>
                <a:bodyPr wrap="none" rtlCol="0">
                  <a:spAutoFit/>
                </a:bodyPr>
                <a:lstStyle/>
                <a:p>
                  <a:pPr algn="r"/>
                  <a:r>
                    <a:rPr lang="fr-FR" sz="800">
                      <a:solidFill>
                        <a:srgbClr val="4D4D4D"/>
                      </a:solidFill>
                    </a:rPr>
                    <a:t>17</a:t>
                  </a:r>
                </a:p>
                <a:p>
                  <a:pPr algn="r"/>
                  <a:r>
                    <a:rPr lang="fr-FR" sz="800">
                      <a:solidFill>
                        <a:srgbClr val="4D4D4D"/>
                      </a:solidFill>
                    </a:rPr>
                    <a:t>133</a:t>
                  </a:r>
                </a:p>
                <a:p>
                  <a:pPr algn="r"/>
                  <a:r>
                    <a:rPr lang="fr-FR" sz="800">
                      <a:solidFill>
                        <a:srgbClr val="4D4D4D"/>
                      </a:solidFill>
                    </a:rPr>
                    <a:t>167</a:t>
                  </a:r>
                </a:p>
              </p:txBody>
            </p:sp>
            <p:sp>
              <p:nvSpPr>
                <p:cNvPr id="102" name="TextBox 101">
                  <a:extLst>
                    <a:ext uri="{FF2B5EF4-FFF2-40B4-BE49-F238E27FC236}">
                      <a16:creationId xmlns:a16="http://schemas.microsoft.com/office/drawing/2014/main" id="{3866110B-9B68-47A4-BEE6-429423368C83}"/>
                    </a:ext>
                  </a:extLst>
                </p:cNvPr>
                <p:cNvSpPr txBox="1"/>
                <p:nvPr/>
              </p:nvSpPr>
              <p:spPr>
                <a:xfrm>
                  <a:off x="4641831" y="2969725"/>
                  <a:ext cx="445956" cy="215444"/>
                </a:xfrm>
                <a:prstGeom prst="rect">
                  <a:avLst/>
                </a:prstGeom>
                <a:noFill/>
              </p:spPr>
              <p:txBody>
                <a:bodyPr wrap="none" rtlCol="0">
                  <a:spAutoFit/>
                </a:bodyPr>
                <a:lstStyle/>
                <a:p>
                  <a:pPr algn="ctr"/>
                  <a:r>
                    <a:rPr lang="fr-FR" sz="800">
                      <a:solidFill>
                        <a:srgbClr val="4D4D4D"/>
                      </a:solidFill>
                    </a:rPr>
                    <a:t>N (%)</a:t>
                  </a:r>
                </a:p>
              </p:txBody>
            </p:sp>
            <p:sp>
              <p:nvSpPr>
                <p:cNvPr id="103" name="TextBox 102">
                  <a:extLst>
                    <a:ext uri="{FF2B5EF4-FFF2-40B4-BE49-F238E27FC236}">
                      <a16:creationId xmlns:a16="http://schemas.microsoft.com/office/drawing/2014/main" id="{73037AAA-8077-48CA-8EF0-BCEBF206DF66}"/>
                    </a:ext>
                  </a:extLst>
                </p:cNvPr>
                <p:cNvSpPr txBox="1"/>
                <p:nvPr/>
              </p:nvSpPr>
              <p:spPr>
                <a:xfrm>
                  <a:off x="5205809" y="2969725"/>
                  <a:ext cx="385042" cy="215444"/>
                </a:xfrm>
                <a:prstGeom prst="rect">
                  <a:avLst/>
                </a:prstGeom>
                <a:noFill/>
              </p:spPr>
              <p:txBody>
                <a:bodyPr wrap="none" rtlCol="0">
                  <a:spAutoFit/>
                </a:bodyPr>
                <a:lstStyle/>
                <a:p>
                  <a:pPr algn="ctr"/>
                  <a:r>
                    <a:rPr lang="fr-FR" sz="800" dirty="0" err="1">
                      <a:solidFill>
                        <a:srgbClr val="4D4D4D"/>
                      </a:solidFill>
                    </a:rPr>
                    <a:t>Evts</a:t>
                  </a:r>
                  <a:endParaRPr lang="fr-FR" sz="800" dirty="0">
                    <a:solidFill>
                      <a:srgbClr val="4D4D4D"/>
                    </a:solidFill>
                  </a:endParaRPr>
                </a:p>
              </p:txBody>
            </p:sp>
            <p:sp>
              <p:nvSpPr>
                <p:cNvPr id="104" name="TextBox 103">
                  <a:extLst>
                    <a:ext uri="{FF2B5EF4-FFF2-40B4-BE49-F238E27FC236}">
                      <a16:creationId xmlns:a16="http://schemas.microsoft.com/office/drawing/2014/main" id="{8E93D042-4747-4E37-B615-3AA91BF7AAC1}"/>
                    </a:ext>
                  </a:extLst>
                </p:cNvPr>
                <p:cNvSpPr txBox="1"/>
                <p:nvPr/>
              </p:nvSpPr>
              <p:spPr>
                <a:xfrm>
                  <a:off x="3753094" y="3571910"/>
                  <a:ext cx="2448106" cy="338554"/>
                </a:xfrm>
                <a:prstGeom prst="rect">
                  <a:avLst/>
                </a:prstGeom>
                <a:noFill/>
              </p:spPr>
              <p:txBody>
                <a:bodyPr wrap="none" rtlCol="0">
                  <a:spAutoFit/>
                </a:bodyPr>
                <a:lstStyle/>
                <a:p>
                  <a:r>
                    <a:rPr lang="fr-FR" sz="800" dirty="0">
                      <a:solidFill>
                        <a:srgbClr val="4D4D4D"/>
                      </a:solidFill>
                    </a:rPr>
                    <a:t>HR 1,67 (IC95% 1,02 - 2,80)</a:t>
                  </a:r>
                </a:p>
                <a:p>
                  <a:r>
                    <a:rPr lang="fr-FR" sz="800" dirty="0">
                      <a:solidFill>
                        <a:srgbClr val="4D4D4D"/>
                      </a:solidFill>
                    </a:rPr>
                    <a:t>HR 2,42 (IC95% 1,47 - 3,99); log-</a:t>
                  </a:r>
                  <a:r>
                    <a:rPr lang="fr-FR" sz="800" dirty="0" err="1">
                      <a:solidFill>
                        <a:srgbClr val="4D4D4D"/>
                      </a:solidFill>
                    </a:rPr>
                    <a:t>rank</a:t>
                  </a:r>
                  <a:r>
                    <a:rPr lang="fr-FR" sz="800" dirty="0">
                      <a:solidFill>
                        <a:srgbClr val="4D4D4D"/>
                      </a:solidFill>
                    </a:rPr>
                    <a:t> p&lt;0,0001)</a:t>
                  </a:r>
                </a:p>
              </p:txBody>
            </p:sp>
            <p:cxnSp>
              <p:nvCxnSpPr>
                <p:cNvPr id="105" name="Straight Connector 104">
                  <a:extLst>
                    <a:ext uri="{FF2B5EF4-FFF2-40B4-BE49-F238E27FC236}">
                      <a16:creationId xmlns:a16="http://schemas.microsoft.com/office/drawing/2014/main" id="{BE2C981B-EE5B-41ED-A401-082EF68585B5}"/>
                    </a:ext>
                  </a:extLst>
                </p:cNvPr>
                <p:cNvCxnSpPr/>
                <p:nvPr/>
              </p:nvCxnSpPr>
              <p:spPr>
                <a:xfrm>
                  <a:off x="3810264" y="3354420"/>
                  <a:ext cx="108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6" name="Graphic 150">
                  <a:extLst>
                    <a:ext uri="{FF2B5EF4-FFF2-40B4-BE49-F238E27FC236}">
                      <a16:creationId xmlns:a16="http://schemas.microsoft.com/office/drawing/2014/main" id="{4E89C1FC-C3B3-4BA6-9723-A8376EF54091}"/>
                    </a:ext>
                  </a:extLst>
                </p:cNvPr>
                <p:cNvSpPr/>
                <p:nvPr/>
              </p:nvSpPr>
              <p:spPr>
                <a:xfrm>
                  <a:off x="3839835" y="2140827"/>
                  <a:ext cx="2210826" cy="742180"/>
                </a:xfrm>
                <a:custGeom>
                  <a:avLst/>
                  <a:gdLst>
                    <a:gd name="connsiteX0" fmla="*/ 3455852 w 3457575"/>
                    <a:gd name="connsiteY0" fmla="*/ 1156715 h 1162050"/>
                    <a:gd name="connsiteX1" fmla="*/ 3108923 w 3457575"/>
                    <a:gd name="connsiteY1" fmla="*/ 1156715 h 1162050"/>
                    <a:gd name="connsiteX2" fmla="*/ 3108923 w 3457575"/>
                    <a:gd name="connsiteY2" fmla="*/ 1125921 h 1162050"/>
                    <a:gd name="connsiteX3" fmla="*/ 3076081 w 3457575"/>
                    <a:gd name="connsiteY3" fmla="*/ 1125921 h 1162050"/>
                    <a:gd name="connsiteX4" fmla="*/ 3076081 w 3457575"/>
                    <a:gd name="connsiteY4" fmla="*/ 1093078 h 1162050"/>
                    <a:gd name="connsiteX5" fmla="*/ 3000129 w 3457575"/>
                    <a:gd name="connsiteY5" fmla="*/ 1093078 h 1162050"/>
                    <a:gd name="connsiteX6" fmla="*/ 3000129 w 3457575"/>
                    <a:gd name="connsiteY6" fmla="*/ 1058179 h 1162050"/>
                    <a:gd name="connsiteX7" fmla="*/ 2665525 w 3457575"/>
                    <a:gd name="connsiteY7" fmla="*/ 1058179 h 1162050"/>
                    <a:gd name="connsiteX8" fmla="*/ 2665525 w 3457575"/>
                    <a:gd name="connsiteY8" fmla="*/ 1039700 h 1162050"/>
                    <a:gd name="connsiteX9" fmla="*/ 2466405 w 3457575"/>
                    <a:gd name="connsiteY9" fmla="*/ 1039700 h 1162050"/>
                    <a:gd name="connsiteX10" fmla="*/ 2466405 w 3457575"/>
                    <a:gd name="connsiteY10" fmla="*/ 1029442 h 1162050"/>
                    <a:gd name="connsiteX11" fmla="*/ 2335017 w 3457575"/>
                    <a:gd name="connsiteY11" fmla="*/ 1029442 h 1162050"/>
                    <a:gd name="connsiteX12" fmla="*/ 2335017 w 3457575"/>
                    <a:gd name="connsiteY12" fmla="*/ 1019174 h 1162050"/>
                    <a:gd name="connsiteX13" fmla="*/ 2129744 w 3457575"/>
                    <a:gd name="connsiteY13" fmla="*/ 1019174 h 1162050"/>
                    <a:gd name="connsiteX14" fmla="*/ 2129744 w 3457575"/>
                    <a:gd name="connsiteY14" fmla="*/ 1008915 h 1162050"/>
                    <a:gd name="connsiteX15" fmla="*/ 2086634 w 3457575"/>
                    <a:gd name="connsiteY15" fmla="*/ 1008915 h 1162050"/>
                    <a:gd name="connsiteX16" fmla="*/ 2086634 w 3457575"/>
                    <a:gd name="connsiteY16" fmla="*/ 992485 h 1162050"/>
                    <a:gd name="connsiteX17" fmla="*/ 2006576 w 3457575"/>
                    <a:gd name="connsiteY17" fmla="*/ 992485 h 1162050"/>
                    <a:gd name="connsiteX18" fmla="*/ 2006576 w 3457575"/>
                    <a:gd name="connsiteY18" fmla="*/ 980169 h 1162050"/>
                    <a:gd name="connsiteX19" fmla="*/ 1784872 w 3457575"/>
                    <a:gd name="connsiteY19" fmla="*/ 980169 h 1162050"/>
                    <a:gd name="connsiteX20" fmla="*/ 1784872 w 3457575"/>
                    <a:gd name="connsiteY20" fmla="*/ 957595 h 1162050"/>
                    <a:gd name="connsiteX21" fmla="*/ 1725341 w 3457575"/>
                    <a:gd name="connsiteY21" fmla="*/ 957595 h 1162050"/>
                    <a:gd name="connsiteX22" fmla="*/ 1725341 w 3457575"/>
                    <a:gd name="connsiteY22" fmla="*/ 932957 h 1162050"/>
                    <a:gd name="connsiteX23" fmla="*/ 1645283 w 3457575"/>
                    <a:gd name="connsiteY23" fmla="*/ 932957 h 1162050"/>
                    <a:gd name="connsiteX24" fmla="*/ 1645283 w 3457575"/>
                    <a:gd name="connsiteY24" fmla="*/ 920641 h 1162050"/>
                    <a:gd name="connsiteX25" fmla="*/ 1630910 w 3457575"/>
                    <a:gd name="connsiteY25" fmla="*/ 920641 h 1162050"/>
                    <a:gd name="connsiteX26" fmla="*/ 1630910 w 3457575"/>
                    <a:gd name="connsiteY26" fmla="*/ 910376 h 1162050"/>
                    <a:gd name="connsiteX27" fmla="*/ 1608326 w 3457575"/>
                    <a:gd name="connsiteY27" fmla="*/ 910376 h 1162050"/>
                    <a:gd name="connsiteX28" fmla="*/ 1608326 w 3457575"/>
                    <a:gd name="connsiteY28" fmla="*/ 889848 h 1162050"/>
                    <a:gd name="connsiteX29" fmla="*/ 1538537 w 3457575"/>
                    <a:gd name="connsiteY29" fmla="*/ 889848 h 1162050"/>
                    <a:gd name="connsiteX30" fmla="*/ 1538537 w 3457575"/>
                    <a:gd name="connsiteY30" fmla="*/ 871373 h 1162050"/>
                    <a:gd name="connsiteX31" fmla="*/ 1437943 w 3457575"/>
                    <a:gd name="connsiteY31" fmla="*/ 871373 h 1162050"/>
                    <a:gd name="connsiteX32" fmla="*/ 1437943 w 3457575"/>
                    <a:gd name="connsiteY32" fmla="*/ 859057 h 1162050"/>
                    <a:gd name="connsiteX33" fmla="*/ 1335311 w 3457575"/>
                    <a:gd name="connsiteY33" fmla="*/ 859057 h 1162050"/>
                    <a:gd name="connsiteX34" fmla="*/ 1335311 w 3457575"/>
                    <a:gd name="connsiteY34" fmla="*/ 842634 h 1162050"/>
                    <a:gd name="connsiteX35" fmla="*/ 1300412 w 3457575"/>
                    <a:gd name="connsiteY35" fmla="*/ 842634 h 1162050"/>
                    <a:gd name="connsiteX36" fmla="*/ 1300412 w 3457575"/>
                    <a:gd name="connsiteY36" fmla="*/ 822106 h 1162050"/>
                    <a:gd name="connsiteX37" fmla="*/ 1259349 w 3457575"/>
                    <a:gd name="connsiteY37" fmla="*/ 822106 h 1162050"/>
                    <a:gd name="connsiteX38" fmla="*/ 1259349 w 3457575"/>
                    <a:gd name="connsiteY38" fmla="*/ 803631 h 1162050"/>
                    <a:gd name="connsiteX39" fmla="*/ 1220354 w 3457575"/>
                    <a:gd name="connsiteY39" fmla="*/ 803631 h 1162050"/>
                    <a:gd name="connsiteX40" fmla="*/ 1220354 w 3457575"/>
                    <a:gd name="connsiteY40" fmla="*/ 795419 h 1162050"/>
                    <a:gd name="connsiteX41" fmla="*/ 1191607 w 3457575"/>
                    <a:gd name="connsiteY41" fmla="*/ 795419 h 1162050"/>
                    <a:gd name="connsiteX42" fmla="*/ 1191607 w 3457575"/>
                    <a:gd name="connsiteY42" fmla="*/ 781050 h 1162050"/>
                    <a:gd name="connsiteX43" fmla="*/ 1187502 w 3457575"/>
                    <a:gd name="connsiteY43" fmla="*/ 781050 h 1162050"/>
                    <a:gd name="connsiteX44" fmla="*/ 1187502 w 3457575"/>
                    <a:gd name="connsiteY44" fmla="*/ 774892 h 1162050"/>
                    <a:gd name="connsiteX45" fmla="*/ 1146449 w 3457575"/>
                    <a:gd name="connsiteY45" fmla="*/ 774892 h 1162050"/>
                    <a:gd name="connsiteX46" fmla="*/ 1146449 w 3457575"/>
                    <a:gd name="connsiteY46" fmla="*/ 760522 h 1162050"/>
                    <a:gd name="connsiteX47" fmla="*/ 1132076 w 3457575"/>
                    <a:gd name="connsiteY47" fmla="*/ 760522 h 1162050"/>
                    <a:gd name="connsiteX48" fmla="*/ 1132076 w 3457575"/>
                    <a:gd name="connsiteY48" fmla="*/ 735888 h 1162050"/>
                    <a:gd name="connsiteX49" fmla="*/ 1105397 w 3457575"/>
                    <a:gd name="connsiteY49" fmla="*/ 735888 h 1162050"/>
                    <a:gd name="connsiteX50" fmla="*/ 1105397 w 3457575"/>
                    <a:gd name="connsiteY50" fmla="*/ 721519 h 1162050"/>
                    <a:gd name="connsiteX51" fmla="*/ 1074602 w 3457575"/>
                    <a:gd name="connsiteY51" fmla="*/ 721519 h 1162050"/>
                    <a:gd name="connsiteX52" fmla="*/ 1074602 w 3457575"/>
                    <a:gd name="connsiteY52" fmla="*/ 698938 h 1162050"/>
                    <a:gd name="connsiteX53" fmla="*/ 1052019 w 3457575"/>
                    <a:gd name="connsiteY53" fmla="*/ 698938 h 1162050"/>
                    <a:gd name="connsiteX54" fmla="*/ 1052019 w 3457575"/>
                    <a:gd name="connsiteY54" fmla="*/ 678410 h 1162050"/>
                    <a:gd name="connsiteX55" fmla="*/ 1008908 w 3457575"/>
                    <a:gd name="connsiteY55" fmla="*/ 678410 h 1162050"/>
                    <a:gd name="connsiteX56" fmla="*/ 1008908 w 3457575"/>
                    <a:gd name="connsiteY56" fmla="*/ 655828 h 1162050"/>
                    <a:gd name="connsiteX57" fmla="*/ 961693 w 3457575"/>
                    <a:gd name="connsiteY57" fmla="*/ 655828 h 1162050"/>
                    <a:gd name="connsiteX58" fmla="*/ 961693 w 3457575"/>
                    <a:gd name="connsiteY58" fmla="*/ 627090 h 1162050"/>
                    <a:gd name="connsiteX59" fmla="*/ 893954 w 3457575"/>
                    <a:gd name="connsiteY59" fmla="*/ 627090 h 1162050"/>
                    <a:gd name="connsiteX60" fmla="*/ 893954 w 3457575"/>
                    <a:gd name="connsiteY60" fmla="*/ 602456 h 1162050"/>
                    <a:gd name="connsiteX61" fmla="*/ 840582 w 3457575"/>
                    <a:gd name="connsiteY61" fmla="*/ 602456 h 1162050"/>
                    <a:gd name="connsiteX62" fmla="*/ 840582 w 3457575"/>
                    <a:gd name="connsiteY62" fmla="*/ 583981 h 1162050"/>
                    <a:gd name="connsiteX63" fmla="*/ 822106 w 3457575"/>
                    <a:gd name="connsiteY63" fmla="*/ 583981 h 1162050"/>
                    <a:gd name="connsiteX64" fmla="*/ 822106 w 3457575"/>
                    <a:gd name="connsiteY64" fmla="*/ 553189 h 1162050"/>
                    <a:gd name="connsiteX65" fmla="*/ 772839 w 3457575"/>
                    <a:gd name="connsiteY65" fmla="*/ 553189 h 1162050"/>
                    <a:gd name="connsiteX66" fmla="*/ 772839 w 3457575"/>
                    <a:gd name="connsiteY66" fmla="*/ 532661 h 1162050"/>
                    <a:gd name="connsiteX67" fmla="*/ 715360 w 3457575"/>
                    <a:gd name="connsiteY67" fmla="*/ 532661 h 1162050"/>
                    <a:gd name="connsiteX68" fmla="*/ 715360 w 3457575"/>
                    <a:gd name="connsiteY68" fmla="*/ 514186 h 1162050"/>
                    <a:gd name="connsiteX69" fmla="*/ 700991 w 3457575"/>
                    <a:gd name="connsiteY69" fmla="*/ 514186 h 1162050"/>
                    <a:gd name="connsiteX70" fmla="*/ 700991 w 3457575"/>
                    <a:gd name="connsiteY70" fmla="*/ 495710 h 1162050"/>
                    <a:gd name="connsiteX71" fmla="*/ 674305 w 3457575"/>
                    <a:gd name="connsiteY71" fmla="*/ 495710 h 1162050"/>
                    <a:gd name="connsiteX72" fmla="*/ 674305 w 3457575"/>
                    <a:gd name="connsiteY72" fmla="*/ 471077 h 1162050"/>
                    <a:gd name="connsiteX73" fmla="*/ 641460 w 3457575"/>
                    <a:gd name="connsiteY73" fmla="*/ 471077 h 1162050"/>
                    <a:gd name="connsiteX74" fmla="*/ 641460 w 3457575"/>
                    <a:gd name="connsiteY74" fmla="*/ 423862 h 1162050"/>
                    <a:gd name="connsiteX75" fmla="*/ 608615 w 3457575"/>
                    <a:gd name="connsiteY75" fmla="*/ 423862 h 1162050"/>
                    <a:gd name="connsiteX76" fmla="*/ 608615 w 3457575"/>
                    <a:gd name="connsiteY76" fmla="*/ 384859 h 1162050"/>
                    <a:gd name="connsiteX77" fmla="*/ 581928 w 3457575"/>
                    <a:gd name="connsiteY77" fmla="*/ 384859 h 1162050"/>
                    <a:gd name="connsiteX78" fmla="*/ 581928 w 3457575"/>
                    <a:gd name="connsiteY78" fmla="*/ 352014 h 1162050"/>
                    <a:gd name="connsiteX79" fmla="*/ 553189 w 3457575"/>
                    <a:gd name="connsiteY79" fmla="*/ 352014 h 1162050"/>
                    <a:gd name="connsiteX80" fmla="*/ 553189 w 3457575"/>
                    <a:gd name="connsiteY80" fmla="*/ 319169 h 1162050"/>
                    <a:gd name="connsiteX81" fmla="*/ 489552 w 3457575"/>
                    <a:gd name="connsiteY81" fmla="*/ 319169 h 1162050"/>
                    <a:gd name="connsiteX82" fmla="*/ 489552 w 3457575"/>
                    <a:gd name="connsiteY82" fmla="*/ 278114 h 1162050"/>
                    <a:gd name="connsiteX83" fmla="*/ 436180 w 3457575"/>
                    <a:gd name="connsiteY83" fmla="*/ 278114 h 1162050"/>
                    <a:gd name="connsiteX84" fmla="*/ 436180 w 3457575"/>
                    <a:gd name="connsiteY84" fmla="*/ 243216 h 1162050"/>
                    <a:gd name="connsiteX85" fmla="*/ 436180 w 3457575"/>
                    <a:gd name="connsiteY85" fmla="*/ 243216 h 1162050"/>
                    <a:gd name="connsiteX86" fmla="*/ 436180 w 3457575"/>
                    <a:gd name="connsiteY86" fmla="*/ 247321 h 1162050"/>
                    <a:gd name="connsiteX87" fmla="*/ 411546 w 3457575"/>
                    <a:gd name="connsiteY87" fmla="*/ 247321 h 1162050"/>
                    <a:gd name="connsiteX88" fmla="*/ 411546 w 3457575"/>
                    <a:gd name="connsiteY88" fmla="*/ 191896 h 1162050"/>
                    <a:gd name="connsiteX89" fmla="*/ 366384 w 3457575"/>
                    <a:gd name="connsiteY89" fmla="*/ 191896 h 1162050"/>
                    <a:gd name="connsiteX90" fmla="*/ 366384 w 3457575"/>
                    <a:gd name="connsiteY90" fmla="*/ 163156 h 1162050"/>
                    <a:gd name="connsiteX91" fmla="*/ 339698 w 3457575"/>
                    <a:gd name="connsiteY91" fmla="*/ 163156 h 1162050"/>
                    <a:gd name="connsiteX92" fmla="*/ 339698 w 3457575"/>
                    <a:gd name="connsiteY92" fmla="*/ 142629 h 1162050"/>
                    <a:gd name="connsiteX93" fmla="*/ 313011 w 3457575"/>
                    <a:gd name="connsiteY93" fmla="*/ 142629 h 1162050"/>
                    <a:gd name="connsiteX94" fmla="*/ 313011 w 3457575"/>
                    <a:gd name="connsiteY94" fmla="*/ 115942 h 1162050"/>
                    <a:gd name="connsiteX95" fmla="*/ 255533 w 3457575"/>
                    <a:gd name="connsiteY95" fmla="*/ 115942 h 1162050"/>
                    <a:gd name="connsiteX96" fmla="*/ 255533 w 3457575"/>
                    <a:gd name="connsiteY96" fmla="*/ 78992 h 1162050"/>
                    <a:gd name="connsiteX97" fmla="*/ 169315 w 3457575"/>
                    <a:gd name="connsiteY97" fmla="*/ 78992 h 1162050"/>
                    <a:gd name="connsiteX98" fmla="*/ 169315 w 3457575"/>
                    <a:gd name="connsiteY98" fmla="*/ 50252 h 1162050"/>
                    <a:gd name="connsiteX99" fmla="*/ 136471 w 3457575"/>
                    <a:gd name="connsiteY99" fmla="*/ 50252 h 1162050"/>
                    <a:gd name="connsiteX100" fmla="*/ 136471 w 3457575"/>
                    <a:gd name="connsiteY100" fmla="*/ 7144 h 1162050"/>
                    <a:gd name="connsiteX101" fmla="*/ 7144 w 3457575"/>
                    <a:gd name="connsiteY101" fmla="*/ 11249 h 116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457575" h="1162050">
                      <a:moveTo>
                        <a:pt x="3455852" y="1156715"/>
                      </a:moveTo>
                      <a:lnTo>
                        <a:pt x="3108923" y="1156715"/>
                      </a:lnTo>
                      <a:lnTo>
                        <a:pt x="3108923" y="1125921"/>
                      </a:lnTo>
                      <a:lnTo>
                        <a:pt x="3076081" y="1125921"/>
                      </a:lnTo>
                      <a:lnTo>
                        <a:pt x="3076081" y="1093078"/>
                      </a:lnTo>
                      <a:lnTo>
                        <a:pt x="3000129" y="1093078"/>
                      </a:lnTo>
                      <a:lnTo>
                        <a:pt x="3000129" y="1058179"/>
                      </a:lnTo>
                      <a:lnTo>
                        <a:pt x="2665525" y="1058179"/>
                      </a:lnTo>
                      <a:lnTo>
                        <a:pt x="2665525" y="1039700"/>
                      </a:lnTo>
                      <a:lnTo>
                        <a:pt x="2466405" y="1039700"/>
                      </a:lnTo>
                      <a:lnTo>
                        <a:pt x="2466405" y="1029442"/>
                      </a:lnTo>
                      <a:lnTo>
                        <a:pt x="2335017" y="1029442"/>
                      </a:lnTo>
                      <a:lnTo>
                        <a:pt x="2335017" y="1019174"/>
                      </a:lnTo>
                      <a:lnTo>
                        <a:pt x="2129744" y="1019174"/>
                      </a:lnTo>
                      <a:lnTo>
                        <a:pt x="2129744" y="1008915"/>
                      </a:lnTo>
                      <a:lnTo>
                        <a:pt x="2086634" y="1008915"/>
                      </a:lnTo>
                      <a:lnTo>
                        <a:pt x="2086634" y="992485"/>
                      </a:lnTo>
                      <a:lnTo>
                        <a:pt x="2006576" y="992485"/>
                      </a:lnTo>
                      <a:lnTo>
                        <a:pt x="2006576" y="980169"/>
                      </a:lnTo>
                      <a:lnTo>
                        <a:pt x="1784872" y="980169"/>
                      </a:lnTo>
                      <a:lnTo>
                        <a:pt x="1784872" y="957595"/>
                      </a:lnTo>
                      <a:lnTo>
                        <a:pt x="1725341" y="957595"/>
                      </a:lnTo>
                      <a:lnTo>
                        <a:pt x="1725341" y="932957"/>
                      </a:lnTo>
                      <a:lnTo>
                        <a:pt x="1645283" y="932957"/>
                      </a:lnTo>
                      <a:lnTo>
                        <a:pt x="1645283" y="920641"/>
                      </a:lnTo>
                      <a:lnTo>
                        <a:pt x="1630910" y="920641"/>
                      </a:lnTo>
                      <a:lnTo>
                        <a:pt x="1630910" y="910376"/>
                      </a:lnTo>
                      <a:lnTo>
                        <a:pt x="1608326" y="910376"/>
                      </a:lnTo>
                      <a:lnTo>
                        <a:pt x="1608326" y="889848"/>
                      </a:lnTo>
                      <a:lnTo>
                        <a:pt x="1538537" y="889848"/>
                      </a:lnTo>
                      <a:lnTo>
                        <a:pt x="1538537" y="871373"/>
                      </a:lnTo>
                      <a:lnTo>
                        <a:pt x="1437943" y="871373"/>
                      </a:lnTo>
                      <a:lnTo>
                        <a:pt x="1437943" y="859057"/>
                      </a:lnTo>
                      <a:lnTo>
                        <a:pt x="1335311" y="859057"/>
                      </a:lnTo>
                      <a:lnTo>
                        <a:pt x="1335311" y="842634"/>
                      </a:lnTo>
                      <a:lnTo>
                        <a:pt x="1300412" y="842634"/>
                      </a:lnTo>
                      <a:lnTo>
                        <a:pt x="1300412" y="822106"/>
                      </a:lnTo>
                      <a:lnTo>
                        <a:pt x="1259349" y="822106"/>
                      </a:lnTo>
                      <a:lnTo>
                        <a:pt x="1259349" y="803631"/>
                      </a:lnTo>
                      <a:lnTo>
                        <a:pt x="1220354" y="803631"/>
                      </a:lnTo>
                      <a:lnTo>
                        <a:pt x="1220354" y="795419"/>
                      </a:lnTo>
                      <a:lnTo>
                        <a:pt x="1191607" y="795419"/>
                      </a:lnTo>
                      <a:lnTo>
                        <a:pt x="1191607" y="781050"/>
                      </a:lnTo>
                      <a:lnTo>
                        <a:pt x="1187502" y="781050"/>
                      </a:lnTo>
                      <a:lnTo>
                        <a:pt x="1187502" y="774892"/>
                      </a:lnTo>
                      <a:lnTo>
                        <a:pt x="1146449" y="774892"/>
                      </a:lnTo>
                      <a:lnTo>
                        <a:pt x="1146449" y="760522"/>
                      </a:lnTo>
                      <a:lnTo>
                        <a:pt x="1132076" y="760522"/>
                      </a:lnTo>
                      <a:lnTo>
                        <a:pt x="1132076" y="735888"/>
                      </a:lnTo>
                      <a:lnTo>
                        <a:pt x="1105397" y="735888"/>
                      </a:lnTo>
                      <a:lnTo>
                        <a:pt x="1105397" y="721519"/>
                      </a:lnTo>
                      <a:lnTo>
                        <a:pt x="1074602" y="721519"/>
                      </a:lnTo>
                      <a:lnTo>
                        <a:pt x="1074602" y="698938"/>
                      </a:lnTo>
                      <a:lnTo>
                        <a:pt x="1052019" y="698938"/>
                      </a:lnTo>
                      <a:lnTo>
                        <a:pt x="1052019" y="678410"/>
                      </a:lnTo>
                      <a:lnTo>
                        <a:pt x="1008908" y="678410"/>
                      </a:lnTo>
                      <a:lnTo>
                        <a:pt x="1008908" y="655828"/>
                      </a:lnTo>
                      <a:lnTo>
                        <a:pt x="961693" y="655828"/>
                      </a:lnTo>
                      <a:lnTo>
                        <a:pt x="961693" y="627090"/>
                      </a:lnTo>
                      <a:lnTo>
                        <a:pt x="893954" y="627090"/>
                      </a:lnTo>
                      <a:lnTo>
                        <a:pt x="893954" y="602456"/>
                      </a:lnTo>
                      <a:lnTo>
                        <a:pt x="840582" y="602456"/>
                      </a:lnTo>
                      <a:lnTo>
                        <a:pt x="840582" y="583981"/>
                      </a:lnTo>
                      <a:lnTo>
                        <a:pt x="822106" y="583981"/>
                      </a:lnTo>
                      <a:lnTo>
                        <a:pt x="822106" y="553189"/>
                      </a:lnTo>
                      <a:lnTo>
                        <a:pt x="772839" y="553189"/>
                      </a:lnTo>
                      <a:lnTo>
                        <a:pt x="772839" y="532661"/>
                      </a:lnTo>
                      <a:lnTo>
                        <a:pt x="715360" y="532661"/>
                      </a:lnTo>
                      <a:lnTo>
                        <a:pt x="715360" y="514186"/>
                      </a:lnTo>
                      <a:lnTo>
                        <a:pt x="700991" y="514186"/>
                      </a:lnTo>
                      <a:lnTo>
                        <a:pt x="700991" y="495710"/>
                      </a:lnTo>
                      <a:lnTo>
                        <a:pt x="674305" y="495710"/>
                      </a:lnTo>
                      <a:lnTo>
                        <a:pt x="674305" y="471077"/>
                      </a:lnTo>
                      <a:lnTo>
                        <a:pt x="641460" y="471077"/>
                      </a:lnTo>
                      <a:lnTo>
                        <a:pt x="641460" y="423862"/>
                      </a:lnTo>
                      <a:lnTo>
                        <a:pt x="608615" y="423862"/>
                      </a:lnTo>
                      <a:lnTo>
                        <a:pt x="608615" y="384859"/>
                      </a:lnTo>
                      <a:lnTo>
                        <a:pt x="581928" y="384859"/>
                      </a:lnTo>
                      <a:lnTo>
                        <a:pt x="581928" y="352014"/>
                      </a:lnTo>
                      <a:lnTo>
                        <a:pt x="553189" y="352014"/>
                      </a:lnTo>
                      <a:lnTo>
                        <a:pt x="553189" y="319169"/>
                      </a:lnTo>
                      <a:lnTo>
                        <a:pt x="489552" y="319169"/>
                      </a:lnTo>
                      <a:lnTo>
                        <a:pt x="489552" y="278114"/>
                      </a:lnTo>
                      <a:lnTo>
                        <a:pt x="436180" y="278114"/>
                      </a:lnTo>
                      <a:lnTo>
                        <a:pt x="436180" y="243216"/>
                      </a:lnTo>
                      <a:lnTo>
                        <a:pt x="436180" y="243216"/>
                      </a:lnTo>
                      <a:lnTo>
                        <a:pt x="436180" y="247321"/>
                      </a:lnTo>
                      <a:lnTo>
                        <a:pt x="411546" y="247321"/>
                      </a:lnTo>
                      <a:lnTo>
                        <a:pt x="411546" y="191896"/>
                      </a:lnTo>
                      <a:lnTo>
                        <a:pt x="366384" y="191896"/>
                      </a:lnTo>
                      <a:lnTo>
                        <a:pt x="366384" y="163156"/>
                      </a:lnTo>
                      <a:lnTo>
                        <a:pt x="339698" y="163156"/>
                      </a:lnTo>
                      <a:lnTo>
                        <a:pt x="339698" y="142629"/>
                      </a:lnTo>
                      <a:lnTo>
                        <a:pt x="313011" y="142629"/>
                      </a:lnTo>
                      <a:lnTo>
                        <a:pt x="313011" y="115942"/>
                      </a:lnTo>
                      <a:lnTo>
                        <a:pt x="255533" y="115942"/>
                      </a:lnTo>
                      <a:lnTo>
                        <a:pt x="255533" y="78992"/>
                      </a:lnTo>
                      <a:lnTo>
                        <a:pt x="169315" y="78992"/>
                      </a:lnTo>
                      <a:lnTo>
                        <a:pt x="169315" y="50252"/>
                      </a:lnTo>
                      <a:lnTo>
                        <a:pt x="136471" y="50252"/>
                      </a:lnTo>
                      <a:lnTo>
                        <a:pt x="136471" y="7144"/>
                      </a:lnTo>
                      <a:lnTo>
                        <a:pt x="7144" y="112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107" name="Graphic 153">
                  <a:extLst>
                    <a:ext uri="{FF2B5EF4-FFF2-40B4-BE49-F238E27FC236}">
                      <a16:creationId xmlns:a16="http://schemas.microsoft.com/office/drawing/2014/main" id="{147B1C84-4CC4-4CC3-802F-660B1AEE0EB8}"/>
                    </a:ext>
                  </a:extLst>
                </p:cNvPr>
                <p:cNvSpPr/>
                <p:nvPr/>
              </p:nvSpPr>
              <p:spPr>
                <a:xfrm>
                  <a:off x="3839835" y="2140827"/>
                  <a:ext cx="2210826" cy="596794"/>
                </a:xfrm>
                <a:custGeom>
                  <a:avLst/>
                  <a:gdLst>
                    <a:gd name="connsiteX0" fmla="*/ 3455851 w 3457575"/>
                    <a:gd name="connsiteY0" fmla="*/ 928851 h 933450"/>
                    <a:gd name="connsiteX1" fmla="*/ 3400425 w 3457575"/>
                    <a:gd name="connsiteY1" fmla="*/ 928851 h 933450"/>
                    <a:gd name="connsiteX2" fmla="*/ 3400425 w 3457575"/>
                    <a:gd name="connsiteY2" fmla="*/ 844687 h 933450"/>
                    <a:gd name="connsiteX3" fmla="*/ 3213621 w 3457575"/>
                    <a:gd name="connsiteY3" fmla="*/ 844687 h 933450"/>
                    <a:gd name="connsiteX4" fmla="*/ 3213621 w 3457575"/>
                    <a:gd name="connsiteY4" fmla="*/ 818000 h 933450"/>
                    <a:gd name="connsiteX5" fmla="*/ 2842060 w 3457575"/>
                    <a:gd name="connsiteY5" fmla="*/ 818000 h 933450"/>
                    <a:gd name="connsiteX6" fmla="*/ 2842060 w 3457575"/>
                    <a:gd name="connsiteY6" fmla="*/ 793367 h 933450"/>
                    <a:gd name="connsiteX7" fmla="*/ 2491035 w 3457575"/>
                    <a:gd name="connsiteY7" fmla="*/ 793367 h 933450"/>
                    <a:gd name="connsiteX8" fmla="*/ 2491035 w 3457575"/>
                    <a:gd name="connsiteY8" fmla="*/ 770786 h 933450"/>
                    <a:gd name="connsiteX9" fmla="*/ 2310384 w 3457575"/>
                    <a:gd name="connsiteY9" fmla="*/ 770786 h 933450"/>
                    <a:gd name="connsiteX10" fmla="*/ 2310384 w 3457575"/>
                    <a:gd name="connsiteY10" fmla="*/ 752311 h 933450"/>
                    <a:gd name="connsiteX11" fmla="*/ 1963465 w 3457575"/>
                    <a:gd name="connsiteY11" fmla="*/ 752311 h 933450"/>
                    <a:gd name="connsiteX12" fmla="*/ 1963465 w 3457575"/>
                    <a:gd name="connsiteY12" fmla="*/ 731783 h 933450"/>
                    <a:gd name="connsiteX13" fmla="*/ 1776660 w 3457575"/>
                    <a:gd name="connsiteY13" fmla="*/ 731783 h 933450"/>
                    <a:gd name="connsiteX14" fmla="*/ 1776660 w 3457575"/>
                    <a:gd name="connsiteY14" fmla="*/ 715361 h 933450"/>
                    <a:gd name="connsiteX15" fmla="*/ 1717129 w 3457575"/>
                    <a:gd name="connsiteY15" fmla="*/ 715361 h 933450"/>
                    <a:gd name="connsiteX16" fmla="*/ 1717129 w 3457575"/>
                    <a:gd name="connsiteY16" fmla="*/ 703043 h 933450"/>
                    <a:gd name="connsiteX17" fmla="*/ 1676067 w 3457575"/>
                    <a:gd name="connsiteY17" fmla="*/ 703043 h 933450"/>
                    <a:gd name="connsiteX18" fmla="*/ 1676067 w 3457575"/>
                    <a:gd name="connsiteY18" fmla="*/ 680463 h 933450"/>
                    <a:gd name="connsiteX19" fmla="*/ 1559062 w 3457575"/>
                    <a:gd name="connsiteY19" fmla="*/ 680463 h 933450"/>
                    <a:gd name="connsiteX20" fmla="*/ 1559062 w 3457575"/>
                    <a:gd name="connsiteY20" fmla="*/ 668145 h 933450"/>
                    <a:gd name="connsiteX21" fmla="*/ 1532373 w 3457575"/>
                    <a:gd name="connsiteY21" fmla="*/ 668145 h 933450"/>
                    <a:gd name="connsiteX22" fmla="*/ 1532373 w 3457575"/>
                    <a:gd name="connsiteY22" fmla="*/ 645565 h 933450"/>
                    <a:gd name="connsiteX23" fmla="*/ 1474899 w 3457575"/>
                    <a:gd name="connsiteY23" fmla="*/ 645565 h 933450"/>
                    <a:gd name="connsiteX24" fmla="*/ 1474899 w 3457575"/>
                    <a:gd name="connsiteY24" fmla="*/ 629142 h 933450"/>
                    <a:gd name="connsiteX25" fmla="*/ 1382525 w 3457575"/>
                    <a:gd name="connsiteY25" fmla="*/ 629142 h 933450"/>
                    <a:gd name="connsiteX26" fmla="*/ 1382525 w 3457575"/>
                    <a:gd name="connsiteY26" fmla="*/ 614773 h 933450"/>
                    <a:gd name="connsiteX27" fmla="*/ 1341463 w 3457575"/>
                    <a:gd name="connsiteY27" fmla="*/ 614773 h 933450"/>
                    <a:gd name="connsiteX28" fmla="*/ 1341463 w 3457575"/>
                    <a:gd name="connsiteY28" fmla="*/ 600404 h 933450"/>
                    <a:gd name="connsiteX29" fmla="*/ 1273721 w 3457575"/>
                    <a:gd name="connsiteY29" fmla="*/ 600404 h 933450"/>
                    <a:gd name="connsiteX30" fmla="*/ 1273721 w 3457575"/>
                    <a:gd name="connsiteY30" fmla="*/ 592192 h 933450"/>
                    <a:gd name="connsiteX31" fmla="*/ 1212142 w 3457575"/>
                    <a:gd name="connsiteY31" fmla="*/ 592192 h 933450"/>
                    <a:gd name="connsiteX32" fmla="*/ 1212142 w 3457575"/>
                    <a:gd name="connsiteY32" fmla="*/ 569611 h 933450"/>
                    <a:gd name="connsiteX33" fmla="*/ 1166974 w 3457575"/>
                    <a:gd name="connsiteY33" fmla="*/ 569611 h 933450"/>
                    <a:gd name="connsiteX34" fmla="*/ 1166974 w 3457575"/>
                    <a:gd name="connsiteY34" fmla="*/ 557294 h 933450"/>
                    <a:gd name="connsiteX35" fmla="*/ 1113606 w 3457575"/>
                    <a:gd name="connsiteY35" fmla="*/ 557294 h 933450"/>
                    <a:gd name="connsiteX36" fmla="*/ 1113606 w 3457575"/>
                    <a:gd name="connsiteY36" fmla="*/ 544978 h 933450"/>
                    <a:gd name="connsiteX37" fmla="*/ 1060228 w 3457575"/>
                    <a:gd name="connsiteY37" fmla="*/ 544978 h 933450"/>
                    <a:gd name="connsiteX38" fmla="*/ 1060228 w 3457575"/>
                    <a:gd name="connsiteY38" fmla="*/ 522397 h 933450"/>
                    <a:gd name="connsiteX39" fmla="*/ 1037654 w 3457575"/>
                    <a:gd name="connsiteY39" fmla="*/ 522397 h 933450"/>
                    <a:gd name="connsiteX40" fmla="*/ 1037654 w 3457575"/>
                    <a:gd name="connsiteY40" fmla="*/ 503922 h 933450"/>
                    <a:gd name="connsiteX41" fmla="*/ 1000697 w 3457575"/>
                    <a:gd name="connsiteY41" fmla="*/ 503922 h 933450"/>
                    <a:gd name="connsiteX42" fmla="*/ 1000697 w 3457575"/>
                    <a:gd name="connsiteY42" fmla="*/ 483394 h 933450"/>
                    <a:gd name="connsiteX43" fmla="*/ 943221 w 3457575"/>
                    <a:gd name="connsiteY43" fmla="*/ 483394 h 933450"/>
                    <a:gd name="connsiteX44" fmla="*/ 943221 w 3457575"/>
                    <a:gd name="connsiteY44" fmla="*/ 462866 h 933450"/>
                    <a:gd name="connsiteX45" fmla="*/ 891901 w 3457575"/>
                    <a:gd name="connsiteY45" fmla="*/ 462866 h 933450"/>
                    <a:gd name="connsiteX46" fmla="*/ 891901 w 3457575"/>
                    <a:gd name="connsiteY46" fmla="*/ 432074 h 933450"/>
                    <a:gd name="connsiteX47" fmla="*/ 805684 w 3457575"/>
                    <a:gd name="connsiteY47" fmla="*/ 432074 h 933450"/>
                    <a:gd name="connsiteX48" fmla="*/ 805684 w 3457575"/>
                    <a:gd name="connsiteY48" fmla="*/ 417705 h 933450"/>
                    <a:gd name="connsiteX49" fmla="*/ 778997 w 3457575"/>
                    <a:gd name="connsiteY49" fmla="*/ 417705 h 933450"/>
                    <a:gd name="connsiteX50" fmla="*/ 778997 w 3457575"/>
                    <a:gd name="connsiteY50" fmla="*/ 395124 h 933450"/>
                    <a:gd name="connsiteX51" fmla="*/ 752310 w 3457575"/>
                    <a:gd name="connsiteY51" fmla="*/ 395124 h 933450"/>
                    <a:gd name="connsiteX52" fmla="*/ 752310 w 3457575"/>
                    <a:gd name="connsiteY52" fmla="*/ 382807 h 933450"/>
                    <a:gd name="connsiteX53" fmla="*/ 688674 w 3457575"/>
                    <a:gd name="connsiteY53" fmla="*/ 382807 h 933450"/>
                    <a:gd name="connsiteX54" fmla="*/ 688674 w 3457575"/>
                    <a:gd name="connsiteY54" fmla="*/ 358173 h 933450"/>
                    <a:gd name="connsiteX55" fmla="*/ 659935 w 3457575"/>
                    <a:gd name="connsiteY55" fmla="*/ 358173 h 933450"/>
                    <a:gd name="connsiteX56" fmla="*/ 659935 w 3457575"/>
                    <a:gd name="connsiteY56" fmla="*/ 333539 h 933450"/>
                    <a:gd name="connsiteX57" fmla="*/ 633248 w 3457575"/>
                    <a:gd name="connsiteY57" fmla="*/ 333539 h 933450"/>
                    <a:gd name="connsiteX58" fmla="*/ 633248 w 3457575"/>
                    <a:gd name="connsiteY58" fmla="*/ 308906 h 933450"/>
                    <a:gd name="connsiteX59" fmla="*/ 602456 w 3457575"/>
                    <a:gd name="connsiteY59" fmla="*/ 308906 h 933450"/>
                    <a:gd name="connsiteX60" fmla="*/ 602456 w 3457575"/>
                    <a:gd name="connsiteY60" fmla="*/ 288378 h 933450"/>
                    <a:gd name="connsiteX61" fmla="*/ 569611 w 3457575"/>
                    <a:gd name="connsiteY61" fmla="*/ 288378 h 933450"/>
                    <a:gd name="connsiteX62" fmla="*/ 569611 w 3457575"/>
                    <a:gd name="connsiteY62" fmla="*/ 257586 h 933450"/>
                    <a:gd name="connsiteX63" fmla="*/ 505975 w 3457575"/>
                    <a:gd name="connsiteY63" fmla="*/ 257586 h 933450"/>
                    <a:gd name="connsiteX64" fmla="*/ 505975 w 3457575"/>
                    <a:gd name="connsiteY64" fmla="*/ 239111 h 933450"/>
                    <a:gd name="connsiteX65" fmla="*/ 475182 w 3457575"/>
                    <a:gd name="connsiteY65" fmla="*/ 239111 h 933450"/>
                    <a:gd name="connsiteX66" fmla="*/ 475182 w 3457575"/>
                    <a:gd name="connsiteY66" fmla="*/ 196002 h 933450"/>
                    <a:gd name="connsiteX67" fmla="*/ 442338 w 3457575"/>
                    <a:gd name="connsiteY67" fmla="*/ 196002 h 933450"/>
                    <a:gd name="connsiteX68" fmla="*/ 442338 w 3457575"/>
                    <a:gd name="connsiteY68" fmla="*/ 183685 h 933450"/>
                    <a:gd name="connsiteX69" fmla="*/ 417704 w 3457575"/>
                    <a:gd name="connsiteY69" fmla="*/ 183685 h 933450"/>
                    <a:gd name="connsiteX70" fmla="*/ 417704 w 3457575"/>
                    <a:gd name="connsiteY70" fmla="*/ 169315 h 933450"/>
                    <a:gd name="connsiteX71" fmla="*/ 399229 w 3457575"/>
                    <a:gd name="connsiteY71" fmla="*/ 169315 h 933450"/>
                    <a:gd name="connsiteX72" fmla="*/ 399229 w 3457575"/>
                    <a:gd name="connsiteY72" fmla="*/ 148787 h 933450"/>
                    <a:gd name="connsiteX73" fmla="*/ 374595 w 3457575"/>
                    <a:gd name="connsiteY73" fmla="*/ 148787 h 933450"/>
                    <a:gd name="connsiteX74" fmla="*/ 374595 w 3457575"/>
                    <a:gd name="connsiteY74" fmla="*/ 148787 h 933450"/>
                    <a:gd name="connsiteX75" fmla="*/ 360226 w 3457575"/>
                    <a:gd name="connsiteY75" fmla="*/ 148787 h 933450"/>
                    <a:gd name="connsiteX76" fmla="*/ 360226 w 3457575"/>
                    <a:gd name="connsiteY76" fmla="*/ 138523 h 933450"/>
                    <a:gd name="connsiteX77" fmla="*/ 335591 w 3457575"/>
                    <a:gd name="connsiteY77" fmla="*/ 138523 h 933450"/>
                    <a:gd name="connsiteX78" fmla="*/ 335591 w 3457575"/>
                    <a:gd name="connsiteY78" fmla="*/ 124154 h 933450"/>
                    <a:gd name="connsiteX79" fmla="*/ 300694 w 3457575"/>
                    <a:gd name="connsiteY79" fmla="*/ 124154 h 933450"/>
                    <a:gd name="connsiteX80" fmla="*/ 300694 w 3457575"/>
                    <a:gd name="connsiteY80" fmla="*/ 76939 h 933450"/>
                    <a:gd name="connsiteX81" fmla="*/ 257586 w 3457575"/>
                    <a:gd name="connsiteY81" fmla="*/ 76939 h 933450"/>
                    <a:gd name="connsiteX82" fmla="*/ 257586 w 3457575"/>
                    <a:gd name="connsiteY82" fmla="*/ 60517 h 933450"/>
                    <a:gd name="connsiteX83" fmla="*/ 235005 w 3457575"/>
                    <a:gd name="connsiteY83" fmla="*/ 60517 h 933450"/>
                    <a:gd name="connsiteX84" fmla="*/ 235005 w 3457575"/>
                    <a:gd name="connsiteY84" fmla="*/ 48200 h 933450"/>
                    <a:gd name="connsiteX85" fmla="*/ 138523 w 3457575"/>
                    <a:gd name="connsiteY85" fmla="*/ 48200 h 933450"/>
                    <a:gd name="connsiteX86" fmla="*/ 138523 w 3457575"/>
                    <a:gd name="connsiteY86" fmla="*/ 7144 h 933450"/>
                    <a:gd name="connsiteX87" fmla="*/ 7144 w 3457575"/>
                    <a:gd name="connsiteY87" fmla="*/ 7144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457575" h="933450">
                      <a:moveTo>
                        <a:pt x="3455851" y="928851"/>
                      </a:moveTo>
                      <a:lnTo>
                        <a:pt x="3400425" y="928851"/>
                      </a:lnTo>
                      <a:lnTo>
                        <a:pt x="3400425" y="844687"/>
                      </a:lnTo>
                      <a:lnTo>
                        <a:pt x="3213621" y="844687"/>
                      </a:lnTo>
                      <a:lnTo>
                        <a:pt x="3213621" y="818000"/>
                      </a:lnTo>
                      <a:lnTo>
                        <a:pt x="2842060" y="818000"/>
                      </a:lnTo>
                      <a:lnTo>
                        <a:pt x="2842060" y="793367"/>
                      </a:lnTo>
                      <a:lnTo>
                        <a:pt x="2491035" y="793367"/>
                      </a:lnTo>
                      <a:lnTo>
                        <a:pt x="2491035" y="770786"/>
                      </a:lnTo>
                      <a:lnTo>
                        <a:pt x="2310384" y="770786"/>
                      </a:lnTo>
                      <a:lnTo>
                        <a:pt x="2310384" y="752311"/>
                      </a:lnTo>
                      <a:lnTo>
                        <a:pt x="1963465" y="752311"/>
                      </a:lnTo>
                      <a:lnTo>
                        <a:pt x="1963465" y="731783"/>
                      </a:lnTo>
                      <a:lnTo>
                        <a:pt x="1776660" y="731783"/>
                      </a:lnTo>
                      <a:lnTo>
                        <a:pt x="1776660" y="715361"/>
                      </a:lnTo>
                      <a:lnTo>
                        <a:pt x="1717129" y="715361"/>
                      </a:lnTo>
                      <a:lnTo>
                        <a:pt x="1717129" y="703043"/>
                      </a:lnTo>
                      <a:lnTo>
                        <a:pt x="1676067" y="703043"/>
                      </a:lnTo>
                      <a:lnTo>
                        <a:pt x="1676067" y="680463"/>
                      </a:lnTo>
                      <a:lnTo>
                        <a:pt x="1559062" y="680463"/>
                      </a:lnTo>
                      <a:lnTo>
                        <a:pt x="1559062" y="668145"/>
                      </a:lnTo>
                      <a:lnTo>
                        <a:pt x="1532373" y="668145"/>
                      </a:lnTo>
                      <a:lnTo>
                        <a:pt x="1532373" y="645565"/>
                      </a:lnTo>
                      <a:lnTo>
                        <a:pt x="1474899" y="645565"/>
                      </a:lnTo>
                      <a:lnTo>
                        <a:pt x="1474899" y="629142"/>
                      </a:lnTo>
                      <a:lnTo>
                        <a:pt x="1382525" y="629142"/>
                      </a:lnTo>
                      <a:lnTo>
                        <a:pt x="1382525" y="614773"/>
                      </a:lnTo>
                      <a:lnTo>
                        <a:pt x="1341463" y="614773"/>
                      </a:lnTo>
                      <a:lnTo>
                        <a:pt x="1341463" y="600404"/>
                      </a:lnTo>
                      <a:lnTo>
                        <a:pt x="1273721" y="600404"/>
                      </a:lnTo>
                      <a:lnTo>
                        <a:pt x="1273721" y="592192"/>
                      </a:lnTo>
                      <a:lnTo>
                        <a:pt x="1212142" y="592192"/>
                      </a:lnTo>
                      <a:lnTo>
                        <a:pt x="1212142" y="569611"/>
                      </a:lnTo>
                      <a:lnTo>
                        <a:pt x="1166974" y="569611"/>
                      </a:lnTo>
                      <a:lnTo>
                        <a:pt x="1166974" y="557294"/>
                      </a:lnTo>
                      <a:lnTo>
                        <a:pt x="1113606" y="557294"/>
                      </a:lnTo>
                      <a:lnTo>
                        <a:pt x="1113606" y="544978"/>
                      </a:lnTo>
                      <a:lnTo>
                        <a:pt x="1060228" y="544978"/>
                      </a:lnTo>
                      <a:lnTo>
                        <a:pt x="1060228" y="522397"/>
                      </a:lnTo>
                      <a:lnTo>
                        <a:pt x="1037654" y="522397"/>
                      </a:lnTo>
                      <a:lnTo>
                        <a:pt x="1037654" y="503922"/>
                      </a:lnTo>
                      <a:lnTo>
                        <a:pt x="1000697" y="503922"/>
                      </a:lnTo>
                      <a:lnTo>
                        <a:pt x="1000697" y="483394"/>
                      </a:lnTo>
                      <a:lnTo>
                        <a:pt x="943221" y="483394"/>
                      </a:lnTo>
                      <a:lnTo>
                        <a:pt x="943221" y="462866"/>
                      </a:lnTo>
                      <a:lnTo>
                        <a:pt x="891901" y="462866"/>
                      </a:lnTo>
                      <a:lnTo>
                        <a:pt x="891901" y="432074"/>
                      </a:lnTo>
                      <a:lnTo>
                        <a:pt x="805684" y="432074"/>
                      </a:lnTo>
                      <a:lnTo>
                        <a:pt x="805684" y="417705"/>
                      </a:lnTo>
                      <a:lnTo>
                        <a:pt x="778997" y="417705"/>
                      </a:lnTo>
                      <a:lnTo>
                        <a:pt x="778997" y="395124"/>
                      </a:lnTo>
                      <a:lnTo>
                        <a:pt x="752310" y="395124"/>
                      </a:lnTo>
                      <a:lnTo>
                        <a:pt x="752310" y="382807"/>
                      </a:lnTo>
                      <a:lnTo>
                        <a:pt x="688674" y="382807"/>
                      </a:lnTo>
                      <a:lnTo>
                        <a:pt x="688674" y="358173"/>
                      </a:lnTo>
                      <a:lnTo>
                        <a:pt x="659935" y="358173"/>
                      </a:lnTo>
                      <a:lnTo>
                        <a:pt x="659935" y="333539"/>
                      </a:lnTo>
                      <a:lnTo>
                        <a:pt x="633248" y="333539"/>
                      </a:lnTo>
                      <a:lnTo>
                        <a:pt x="633248" y="308906"/>
                      </a:lnTo>
                      <a:lnTo>
                        <a:pt x="602456" y="308906"/>
                      </a:lnTo>
                      <a:lnTo>
                        <a:pt x="602456" y="288378"/>
                      </a:lnTo>
                      <a:lnTo>
                        <a:pt x="569611" y="288378"/>
                      </a:lnTo>
                      <a:lnTo>
                        <a:pt x="569611" y="257586"/>
                      </a:lnTo>
                      <a:lnTo>
                        <a:pt x="505975" y="257586"/>
                      </a:lnTo>
                      <a:lnTo>
                        <a:pt x="505975" y="239111"/>
                      </a:lnTo>
                      <a:lnTo>
                        <a:pt x="475182" y="239111"/>
                      </a:lnTo>
                      <a:lnTo>
                        <a:pt x="475182" y="196002"/>
                      </a:lnTo>
                      <a:lnTo>
                        <a:pt x="442338" y="196002"/>
                      </a:lnTo>
                      <a:lnTo>
                        <a:pt x="442338" y="183685"/>
                      </a:lnTo>
                      <a:lnTo>
                        <a:pt x="417704" y="183685"/>
                      </a:lnTo>
                      <a:lnTo>
                        <a:pt x="417704" y="169315"/>
                      </a:lnTo>
                      <a:lnTo>
                        <a:pt x="399229" y="169315"/>
                      </a:lnTo>
                      <a:lnTo>
                        <a:pt x="399229" y="148787"/>
                      </a:lnTo>
                      <a:lnTo>
                        <a:pt x="374595" y="148787"/>
                      </a:lnTo>
                      <a:lnTo>
                        <a:pt x="374595" y="148787"/>
                      </a:lnTo>
                      <a:lnTo>
                        <a:pt x="360226" y="148787"/>
                      </a:lnTo>
                      <a:lnTo>
                        <a:pt x="360226" y="138523"/>
                      </a:lnTo>
                      <a:lnTo>
                        <a:pt x="335591" y="138523"/>
                      </a:lnTo>
                      <a:lnTo>
                        <a:pt x="335591" y="124154"/>
                      </a:lnTo>
                      <a:lnTo>
                        <a:pt x="300694" y="124154"/>
                      </a:lnTo>
                      <a:lnTo>
                        <a:pt x="300694" y="76939"/>
                      </a:lnTo>
                      <a:lnTo>
                        <a:pt x="257586" y="76939"/>
                      </a:lnTo>
                      <a:lnTo>
                        <a:pt x="257586" y="60517"/>
                      </a:lnTo>
                      <a:lnTo>
                        <a:pt x="235005" y="60517"/>
                      </a:lnTo>
                      <a:lnTo>
                        <a:pt x="235005" y="48200"/>
                      </a:lnTo>
                      <a:lnTo>
                        <a:pt x="138523" y="48200"/>
                      </a:lnTo>
                      <a:lnTo>
                        <a:pt x="138523" y="7144"/>
                      </a:lnTo>
                      <a:lnTo>
                        <a:pt x="7144" y="714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108" name="Graphic 155">
                  <a:extLst>
                    <a:ext uri="{FF2B5EF4-FFF2-40B4-BE49-F238E27FC236}">
                      <a16:creationId xmlns:a16="http://schemas.microsoft.com/office/drawing/2014/main" id="{3A6B9393-E2CC-4333-A4A3-47EC8566D79F}"/>
                    </a:ext>
                  </a:extLst>
                </p:cNvPr>
                <p:cNvSpPr/>
                <p:nvPr/>
              </p:nvSpPr>
              <p:spPr>
                <a:xfrm>
                  <a:off x="3839836" y="2140828"/>
                  <a:ext cx="2210826" cy="483064"/>
                </a:xfrm>
                <a:custGeom>
                  <a:avLst/>
                  <a:gdLst>
                    <a:gd name="connsiteX0" fmla="*/ 3453803 w 3457575"/>
                    <a:gd name="connsiteY0" fmla="*/ 729730 h 733425"/>
                    <a:gd name="connsiteX1" fmla="*/ 3141774 w 3457575"/>
                    <a:gd name="connsiteY1" fmla="*/ 729730 h 733425"/>
                    <a:gd name="connsiteX2" fmla="*/ 3141774 w 3457575"/>
                    <a:gd name="connsiteY2" fmla="*/ 495711 h 733425"/>
                    <a:gd name="connsiteX3" fmla="*/ 2371973 w 3457575"/>
                    <a:gd name="connsiteY3" fmla="*/ 495711 h 733425"/>
                    <a:gd name="connsiteX4" fmla="*/ 2371973 w 3457575"/>
                    <a:gd name="connsiteY4" fmla="*/ 434127 h 733425"/>
                    <a:gd name="connsiteX5" fmla="*/ 1423578 w 3457575"/>
                    <a:gd name="connsiteY5" fmla="*/ 434127 h 733425"/>
                    <a:gd name="connsiteX6" fmla="*/ 1423578 w 3457575"/>
                    <a:gd name="connsiteY6" fmla="*/ 409493 h 733425"/>
                    <a:gd name="connsiteX7" fmla="*/ 1398946 w 3457575"/>
                    <a:gd name="connsiteY7" fmla="*/ 409493 h 733425"/>
                    <a:gd name="connsiteX8" fmla="*/ 1398946 w 3457575"/>
                    <a:gd name="connsiteY8" fmla="*/ 370489 h 733425"/>
                    <a:gd name="connsiteX9" fmla="*/ 1263463 w 3457575"/>
                    <a:gd name="connsiteY9" fmla="*/ 370489 h 733425"/>
                    <a:gd name="connsiteX10" fmla="*/ 1263463 w 3457575"/>
                    <a:gd name="connsiteY10" fmla="*/ 352015 h 733425"/>
                    <a:gd name="connsiteX11" fmla="*/ 1238822 w 3457575"/>
                    <a:gd name="connsiteY11" fmla="*/ 352015 h 733425"/>
                    <a:gd name="connsiteX12" fmla="*/ 1238822 w 3457575"/>
                    <a:gd name="connsiteY12" fmla="*/ 325328 h 733425"/>
                    <a:gd name="connsiteX13" fmla="*/ 1208037 w 3457575"/>
                    <a:gd name="connsiteY13" fmla="*/ 325328 h 733425"/>
                    <a:gd name="connsiteX14" fmla="*/ 1208037 w 3457575"/>
                    <a:gd name="connsiteY14" fmla="*/ 290431 h 733425"/>
                    <a:gd name="connsiteX15" fmla="*/ 1132075 w 3457575"/>
                    <a:gd name="connsiteY15" fmla="*/ 290431 h 733425"/>
                    <a:gd name="connsiteX16" fmla="*/ 1132075 w 3457575"/>
                    <a:gd name="connsiteY16" fmla="*/ 259638 h 733425"/>
                    <a:gd name="connsiteX17" fmla="*/ 922693 w 3457575"/>
                    <a:gd name="connsiteY17" fmla="*/ 259638 h 733425"/>
                    <a:gd name="connsiteX18" fmla="*/ 922693 w 3457575"/>
                    <a:gd name="connsiteY18" fmla="*/ 245269 h 733425"/>
                    <a:gd name="connsiteX19" fmla="*/ 891901 w 3457575"/>
                    <a:gd name="connsiteY19" fmla="*/ 245269 h 733425"/>
                    <a:gd name="connsiteX20" fmla="*/ 891901 w 3457575"/>
                    <a:gd name="connsiteY20" fmla="*/ 208318 h 733425"/>
                    <a:gd name="connsiteX21" fmla="*/ 832371 w 3457575"/>
                    <a:gd name="connsiteY21" fmla="*/ 208318 h 733425"/>
                    <a:gd name="connsiteX22" fmla="*/ 832371 w 3457575"/>
                    <a:gd name="connsiteY22" fmla="*/ 179579 h 733425"/>
                    <a:gd name="connsiteX23" fmla="*/ 778997 w 3457575"/>
                    <a:gd name="connsiteY23" fmla="*/ 179579 h 733425"/>
                    <a:gd name="connsiteX24" fmla="*/ 778997 w 3457575"/>
                    <a:gd name="connsiteY24" fmla="*/ 144681 h 733425"/>
                    <a:gd name="connsiteX25" fmla="*/ 744100 w 3457575"/>
                    <a:gd name="connsiteY25" fmla="*/ 144681 h 733425"/>
                    <a:gd name="connsiteX26" fmla="*/ 744100 w 3457575"/>
                    <a:gd name="connsiteY26" fmla="*/ 122100 h 733425"/>
                    <a:gd name="connsiteX27" fmla="*/ 565506 w 3457575"/>
                    <a:gd name="connsiteY27" fmla="*/ 122100 h 733425"/>
                    <a:gd name="connsiteX28" fmla="*/ 565506 w 3457575"/>
                    <a:gd name="connsiteY28" fmla="*/ 95414 h 733425"/>
                    <a:gd name="connsiteX29" fmla="*/ 489553 w 3457575"/>
                    <a:gd name="connsiteY29" fmla="*/ 95414 h 733425"/>
                    <a:gd name="connsiteX30" fmla="*/ 489553 w 3457575"/>
                    <a:gd name="connsiteY30" fmla="*/ 64622 h 733425"/>
                    <a:gd name="connsiteX31" fmla="*/ 179580 w 3457575"/>
                    <a:gd name="connsiteY31" fmla="*/ 64622 h 733425"/>
                    <a:gd name="connsiteX32" fmla="*/ 179580 w 3457575"/>
                    <a:gd name="connsiteY32" fmla="*/ 42041 h 733425"/>
                    <a:gd name="connsiteX33" fmla="*/ 115942 w 3457575"/>
                    <a:gd name="connsiteY33" fmla="*/ 42041 h 733425"/>
                    <a:gd name="connsiteX34" fmla="*/ 115942 w 3457575"/>
                    <a:gd name="connsiteY34" fmla="*/ 7144 h 733425"/>
                    <a:gd name="connsiteX35" fmla="*/ 7144 w 3457575"/>
                    <a:gd name="connsiteY35" fmla="*/ 7144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57575" h="733425">
                      <a:moveTo>
                        <a:pt x="3453803" y="729730"/>
                      </a:moveTo>
                      <a:lnTo>
                        <a:pt x="3141774" y="729730"/>
                      </a:lnTo>
                      <a:lnTo>
                        <a:pt x="3141774" y="495711"/>
                      </a:lnTo>
                      <a:lnTo>
                        <a:pt x="2371973" y="495711"/>
                      </a:lnTo>
                      <a:lnTo>
                        <a:pt x="2371973" y="434127"/>
                      </a:lnTo>
                      <a:lnTo>
                        <a:pt x="1423578" y="434127"/>
                      </a:lnTo>
                      <a:lnTo>
                        <a:pt x="1423578" y="409493"/>
                      </a:lnTo>
                      <a:lnTo>
                        <a:pt x="1398946" y="409493"/>
                      </a:lnTo>
                      <a:lnTo>
                        <a:pt x="1398946" y="370489"/>
                      </a:lnTo>
                      <a:lnTo>
                        <a:pt x="1263463" y="370489"/>
                      </a:lnTo>
                      <a:lnTo>
                        <a:pt x="1263463" y="352015"/>
                      </a:lnTo>
                      <a:lnTo>
                        <a:pt x="1238822" y="352015"/>
                      </a:lnTo>
                      <a:lnTo>
                        <a:pt x="1238822" y="325328"/>
                      </a:lnTo>
                      <a:lnTo>
                        <a:pt x="1208037" y="325328"/>
                      </a:lnTo>
                      <a:lnTo>
                        <a:pt x="1208037" y="290431"/>
                      </a:lnTo>
                      <a:lnTo>
                        <a:pt x="1132075" y="290431"/>
                      </a:lnTo>
                      <a:lnTo>
                        <a:pt x="1132075" y="259638"/>
                      </a:lnTo>
                      <a:lnTo>
                        <a:pt x="922693" y="259638"/>
                      </a:lnTo>
                      <a:lnTo>
                        <a:pt x="922693" y="245269"/>
                      </a:lnTo>
                      <a:lnTo>
                        <a:pt x="891901" y="245269"/>
                      </a:lnTo>
                      <a:lnTo>
                        <a:pt x="891901" y="208318"/>
                      </a:lnTo>
                      <a:lnTo>
                        <a:pt x="832371" y="208318"/>
                      </a:lnTo>
                      <a:lnTo>
                        <a:pt x="832371" y="179579"/>
                      </a:lnTo>
                      <a:lnTo>
                        <a:pt x="778997" y="179579"/>
                      </a:lnTo>
                      <a:lnTo>
                        <a:pt x="778997" y="144681"/>
                      </a:lnTo>
                      <a:lnTo>
                        <a:pt x="744100" y="144681"/>
                      </a:lnTo>
                      <a:lnTo>
                        <a:pt x="744100" y="122100"/>
                      </a:lnTo>
                      <a:lnTo>
                        <a:pt x="565506" y="122100"/>
                      </a:lnTo>
                      <a:lnTo>
                        <a:pt x="565506" y="95414"/>
                      </a:lnTo>
                      <a:lnTo>
                        <a:pt x="489553" y="95414"/>
                      </a:lnTo>
                      <a:lnTo>
                        <a:pt x="489553" y="64622"/>
                      </a:lnTo>
                      <a:lnTo>
                        <a:pt x="179580" y="64622"/>
                      </a:lnTo>
                      <a:lnTo>
                        <a:pt x="179580" y="42041"/>
                      </a:lnTo>
                      <a:lnTo>
                        <a:pt x="115942" y="42041"/>
                      </a:lnTo>
                      <a:lnTo>
                        <a:pt x="115942" y="7144"/>
                      </a:lnTo>
                      <a:lnTo>
                        <a:pt x="7144" y="7144"/>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109" name="Line 17">
                  <a:extLst>
                    <a:ext uri="{FF2B5EF4-FFF2-40B4-BE49-F238E27FC236}">
                      <a16:creationId xmlns:a16="http://schemas.microsoft.com/office/drawing/2014/main" id="{C51F9207-0285-4E95-BEE1-934C2D4805B1}"/>
                    </a:ext>
                  </a:extLst>
                </p:cNvPr>
                <p:cNvSpPr>
                  <a:spLocks noChangeShapeType="1"/>
                </p:cNvSpPr>
                <p:nvPr/>
              </p:nvSpPr>
              <p:spPr bwMode="auto">
                <a:xfrm>
                  <a:off x="5980607" y="4035512"/>
                  <a:ext cx="0" cy="8369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grpSp>
        </p:grpSp>
        <p:grpSp>
          <p:nvGrpSpPr>
            <p:cNvPr id="12" name="Group 11">
              <a:extLst>
                <a:ext uri="{FF2B5EF4-FFF2-40B4-BE49-F238E27FC236}">
                  <a16:creationId xmlns:a16="http://schemas.microsoft.com/office/drawing/2014/main" id="{FB49B152-E95E-452D-A12F-6027B6906FD0}"/>
                </a:ext>
              </a:extLst>
            </p:cNvPr>
            <p:cNvGrpSpPr/>
            <p:nvPr/>
          </p:nvGrpSpPr>
          <p:grpSpPr>
            <a:xfrm>
              <a:off x="6013244" y="1801739"/>
              <a:ext cx="3096147" cy="2726915"/>
              <a:chOff x="6013244" y="1801739"/>
              <a:chExt cx="3096147" cy="2726915"/>
            </a:xfrm>
          </p:grpSpPr>
          <p:sp>
            <p:nvSpPr>
              <p:cNvPr id="13" name="TextBox 12">
                <a:extLst>
                  <a:ext uri="{FF2B5EF4-FFF2-40B4-BE49-F238E27FC236}">
                    <a16:creationId xmlns:a16="http://schemas.microsoft.com/office/drawing/2014/main" id="{C9B80B4A-FE5E-426D-B1EC-17BBB63C806C}"/>
                  </a:ext>
                </a:extLst>
              </p:cNvPr>
              <p:cNvSpPr txBox="1"/>
              <p:nvPr/>
            </p:nvSpPr>
            <p:spPr>
              <a:xfrm>
                <a:off x="6015274" y="1801739"/>
                <a:ext cx="3094117" cy="276999"/>
              </a:xfrm>
              <a:prstGeom prst="rect">
                <a:avLst/>
              </a:prstGeom>
              <a:noFill/>
            </p:spPr>
            <p:txBody>
              <a:bodyPr wrap="none" rtlCol="0">
                <a:spAutoFit/>
              </a:bodyPr>
              <a:lstStyle/>
              <a:p>
                <a:pPr algn="ctr"/>
                <a:r>
                  <a:rPr lang="fr-FR" sz="1200" b="1" dirty="0"/>
                  <a:t> Risque bas/ risque élevé (IS 2 groupes)</a:t>
                </a:r>
              </a:p>
            </p:txBody>
          </p:sp>
          <p:sp>
            <p:nvSpPr>
              <p:cNvPr id="14" name="TextBox 13">
                <a:extLst>
                  <a:ext uri="{FF2B5EF4-FFF2-40B4-BE49-F238E27FC236}">
                    <a16:creationId xmlns:a16="http://schemas.microsoft.com/office/drawing/2014/main" id="{DF984A62-0E65-4DF1-9A93-02CDF288ADE2}"/>
                  </a:ext>
                </a:extLst>
              </p:cNvPr>
              <p:cNvSpPr txBox="1"/>
              <p:nvPr/>
            </p:nvSpPr>
            <p:spPr>
              <a:xfrm>
                <a:off x="7421493" y="4251655"/>
                <a:ext cx="704039" cy="276999"/>
              </a:xfrm>
              <a:prstGeom prst="rect">
                <a:avLst/>
              </a:prstGeom>
              <a:noFill/>
            </p:spPr>
            <p:txBody>
              <a:bodyPr wrap="none" rtlCol="0">
                <a:spAutoFit/>
              </a:bodyPr>
              <a:lstStyle/>
              <a:p>
                <a:pPr algn="ctr" fontAlgn="base">
                  <a:spcBef>
                    <a:spcPct val="0"/>
                  </a:spcBef>
                  <a:spcAft>
                    <a:spcPct val="0"/>
                  </a:spcAft>
                </a:pPr>
                <a:r>
                  <a:rPr lang="fr-FR" sz="1200" dirty="0">
                    <a:solidFill>
                      <a:srgbClr val="4D4D4D"/>
                    </a:solidFill>
                    <a:latin typeface="Arial" panose="020B0604020202020204" pitchFamily="34" charset="0"/>
                    <a:cs typeface="Arial" panose="020B0604020202020204" pitchFamily="34" charset="0"/>
                  </a:rPr>
                  <a:t>Années</a:t>
                </a:r>
              </a:p>
            </p:txBody>
          </p:sp>
          <p:grpSp>
            <p:nvGrpSpPr>
              <p:cNvPr id="16" name="Group 15">
                <a:extLst>
                  <a:ext uri="{FF2B5EF4-FFF2-40B4-BE49-F238E27FC236}">
                    <a16:creationId xmlns:a16="http://schemas.microsoft.com/office/drawing/2014/main" id="{79042A7F-F376-45E6-A078-CFDA4C117B7C}"/>
                  </a:ext>
                </a:extLst>
              </p:cNvPr>
              <p:cNvGrpSpPr/>
              <p:nvPr/>
            </p:nvGrpSpPr>
            <p:grpSpPr>
              <a:xfrm>
                <a:off x="6013244" y="1989155"/>
                <a:ext cx="3092435" cy="2350293"/>
                <a:chOff x="6461998" y="2010219"/>
                <a:chExt cx="3092435" cy="2350293"/>
              </a:xfrm>
            </p:grpSpPr>
            <p:sp>
              <p:nvSpPr>
                <p:cNvPr id="17" name="Freeform 57">
                  <a:extLst>
                    <a:ext uri="{FF2B5EF4-FFF2-40B4-BE49-F238E27FC236}">
                      <a16:creationId xmlns:a16="http://schemas.microsoft.com/office/drawing/2014/main" id="{2EBC5C02-D43D-46FB-9FD5-281850E9862E}"/>
                    </a:ext>
                  </a:extLst>
                </p:cNvPr>
                <p:cNvSpPr>
                  <a:spLocks/>
                </p:cNvSpPr>
                <p:nvPr/>
              </p:nvSpPr>
              <p:spPr bwMode="auto">
                <a:xfrm>
                  <a:off x="7053979" y="2150745"/>
                  <a:ext cx="2372442" cy="189004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8" name="Line 6">
                  <a:extLst>
                    <a:ext uri="{FF2B5EF4-FFF2-40B4-BE49-F238E27FC236}">
                      <a16:creationId xmlns:a16="http://schemas.microsoft.com/office/drawing/2014/main" id="{EFDF62B5-6935-4129-8C93-1A3DA8EFF9A2}"/>
                    </a:ext>
                  </a:extLst>
                </p:cNvPr>
                <p:cNvSpPr>
                  <a:spLocks noChangeShapeType="1"/>
                </p:cNvSpPr>
                <p:nvPr/>
              </p:nvSpPr>
              <p:spPr bwMode="auto">
                <a:xfrm>
                  <a:off x="6998662" y="2150744"/>
                  <a:ext cx="5531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19" name="Line 7">
                  <a:extLst>
                    <a:ext uri="{FF2B5EF4-FFF2-40B4-BE49-F238E27FC236}">
                      <a16:creationId xmlns:a16="http://schemas.microsoft.com/office/drawing/2014/main" id="{B610F9EF-DD38-4FBA-A637-9FB94CF44AA1}"/>
                    </a:ext>
                  </a:extLst>
                </p:cNvPr>
                <p:cNvSpPr>
                  <a:spLocks noChangeShapeType="1"/>
                </p:cNvSpPr>
                <p:nvPr/>
              </p:nvSpPr>
              <p:spPr bwMode="auto">
                <a:xfrm>
                  <a:off x="6998662" y="2499889"/>
                  <a:ext cx="5531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20" name="Line 8">
                  <a:extLst>
                    <a:ext uri="{FF2B5EF4-FFF2-40B4-BE49-F238E27FC236}">
                      <a16:creationId xmlns:a16="http://schemas.microsoft.com/office/drawing/2014/main" id="{A7E49718-9D4B-4C28-977F-8A9095C94A55}"/>
                    </a:ext>
                  </a:extLst>
                </p:cNvPr>
                <p:cNvSpPr>
                  <a:spLocks noChangeShapeType="1"/>
                </p:cNvSpPr>
                <p:nvPr/>
              </p:nvSpPr>
              <p:spPr bwMode="auto">
                <a:xfrm>
                  <a:off x="6998662" y="2850470"/>
                  <a:ext cx="5531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21" name="Line 9">
                  <a:extLst>
                    <a:ext uri="{FF2B5EF4-FFF2-40B4-BE49-F238E27FC236}">
                      <a16:creationId xmlns:a16="http://schemas.microsoft.com/office/drawing/2014/main" id="{1D0CB884-74D7-49B2-9700-B05FDF519A65}"/>
                    </a:ext>
                  </a:extLst>
                </p:cNvPr>
                <p:cNvSpPr>
                  <a:spLocks noChangeShapeType="1"/>
                </p:cNvSpPr>
                <p:nvPr/>
              </p:nvSpPr>
              <p:spPr bwMode="auto">
                <a:xfrm>
                  <a:off x="6998662" y="3212832"/>
                  <a:ext cx="5531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000000"/>
                    </a:solidFill>
                  </a:endParaRPr>
                </a:p>
              </p:txBody>
            </p:sp>
            <p:sp>
              <p:nvSpPr>
                <p:cNvPr id="22" name="Line 10">
                  <a:extLst>
                    <a:ext uri="{FF2B5EF4-FFF2-40B4-BE49-F238E27FC236}">
                      <a16:creationId xmlns:a16="http://schemas.microsoft.com/office/drawing/2014/main" id="{2965913B-C9C5-4275-BFE5-EE0FDE408466}"/>
                    </a:ext>
                  </a:extLst>
                </p:cNvPr>
                <p:cNvSpPr>
                  <a:spLocks noChangeShapeType="1"/>
                </p:cNvSpPr>
                <p:nvPr/>
              </p:nvSpPr>
              <p:spPr bwMode="auto">
                <a:xfrm>
                  <a:off x="6998662" y="3567341"/>
                  <a:ext cx="5531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000000"/>
                    </a:solidFill>
                  </a:endParaRPr>
                </a:p>
              </p:txBody>
            </p:sp>
            <p:sp>
              <p:nvSpPr>
                <p:cNvPr id="23" name="Line 11">
                  <a:extLst>
                    <a:ext uri="{FF2B5EF4-FFF2-40B4-BE49-F238E27FC236}">
                      <a16:creationId xmlns:a16="http://schemas.microsoft.com/office/drawing/2014/main" id="{5433AE9C-6384-4F8C-A8B9-5646DF98AB9B}"/>
                    </a:ext>
                  </a:extLst>
                </p:cNvPr>
                <p:cNvSpPr>
                  <a:spLocks noChangeShapeType="1"/>
                </p:cNvSpPr>
                <p:nvPr/>
              </p:nvSpPr>
              <p:spPr bwMode="auto">
                <a:xfrm>
                  <a:off x="6998662" y="3935067"/>
                  <a:ext cx="5531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800">
                    <a:solidFill>
                      <a:srgbClr val="000000"/>
                    </a:solidFill>
                  </a:endParaRPr>
                </a:p>
              </p:txBody>
            </p:sp>
            <p:sp>
              <p:nvSpPr>
                <p:cNvPr id="24" name="Line 12">
                  <a:extLst>
                    <a:ext uri="{FF2B5EF4-FFF2-40B4-BE49-F238E27FC236}">
                      <a16:creationId xmlns:a16="http://schemas.microsoft.com/office/drawing/2014/main" id="{5267BEB9-0E65-47CD-9125-2E8AA574C595}"/>
                    </a:ext>
                  </a:extLst>
                </p:cNvPr>
                <p:cNvSpPr>
                  <a:spLocks noChangeShapeType="1"/>
                </p:cNvSpPr>
                <p:nvPr/>
              </p:nvSpPr>
              <p:spPr bwMode="auto">
                <a:xfrm>
                  <a:off x="8582699" y="4041104"/>
                  <a:ext cx="0" cy="8369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25" name="Line 13">
                  <a:extLst>
                    <a:ext uri="{FF2B5EF4-FFF2-40B4-BE49-F238E27FC236}">
                      <a16:creationId xmlns:a16="http://schemas.microsoft.com/office/drawing/2014/main" id="{3F5D002C-9072-4B00-AD4F-D2A93CFF0A7F}"/>
                    </a:ext>
                  </a:extLst>
                </p:cNvPr>
                <p:cNvSpPr>
                  <a:spLocks noChangeShapeType="1"/>
                </p:cNvSpPr>
                <p:nvPr/>
              </p:nvSpPr>
              <p:spPr bwMode="auto">
                <a:xfrm>
                  <a:off x="8222272" y="4041104"/>
                  <a:ext cx="0" cy="8369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26" name="Line 14">
                  <a:extLst>
                    <a:ext uri="{FF2B5EF4-FFF2-40B4-BE49-F238E27FC236}">
                      <a16:creationId xmlns:a16="http://schemas.microsoft.com/office/drawing/2014/main" id="{93EE6AC9-99B9-4F7A-AB9C-36C8364B208F}"/>
                    </a:ext>
                  </a:extLst>
                </p:cNvPr>
                <p:cNvSpPr>
                  <a:spLocks noChangeShapeType="1"/>
                </p:cNvSpPr>
                <p:nvPr/>
              </p:nvSpPr>
              <p:spPr bwMode="auto">
                <a:xfrm>
                  <a:off x="8946627" y="4041104"/>
                  <a:ext cx="0" cy="8369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27" name="Line 17">
                  <a:extLst>
                    <a:ext uri="{FF2B5EF4-FFF2-40B4-BE49-F238E27FC236}">
                      <a16:creationId xmlns:a16="http://schemas.microsoft.com/office/drawing/2014/main" id="{FCB19B09-7A5F-4BFA-8917-8BD56A05C801}"/>
                    </a:ext>
                  </a:extLst>
                </p:cNvPr>
                <p:cNvSpPr>
                  <a:spLocks noChangeShapeType="1"/>
                </p:cNvSpPr>
                <p:nvPr/>
              </p:nvSpPr>
              <p:spPr bwMode="auto">
                <a:xfrm>
                  <a:off x="9313252" y="4041104"/>
                  <a:ext cx="0" cy="8369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28" name="Line 19">
                  <a:extLst>
                    <a:ext uri="{FF2B5EF4-FFF2-40B4-BE49-F238E27FC236}">
                      <a16:creationId xmlns:a16="http://schemas.microsoft.com/office/drawing/2014/main" id="{1DEE1FED-0632-4884-917D-51B629374A9D}"/>
                    </a:ext>
                  </a:extLst>
                </p:cNvPr>
                <p:cNvSpPr>
                  <a:spLocks noChangeShapeType="1"/>
                </p:cNvSpPr>
                <p:nvPr/>
              </p:nvSpPr>
              <p:spPr bwMode="auto">
                <a:xfrm>
                  <a:off x="7514238" y="4041104"/>
                  <a:ext cx="0" cy="8369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29" name="Line 21">
                  <a:extLst>
                    <a:ext uri="{FF2B5EF4-FFF2-40B4-BE49-F238E27FC236}">
                      <a16:creationId xmlns:a16="http://schemas.microsoft.com/office/drawing/2014/main" id="{BAF3AB17-5EDE-4D74-AB22-80C576482CDF}"/>
                    </a:ext>
                  </a:extLst>
                </p:cNvPr>
                <p:cNvSpPr>
                  <a:spLocks noChangeShapeType="1"/>
                </p:cNvSpPr>
                <p:nvPr/>
              </p:nvSpPr>
              <p:spPr bwMode="auto">
                <a:xfrm>
                  <a:off x="7148483" y="4041104"/>
                  <a:ext cx="0" cy="8369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latin typeface="Arial" panose="020B0604020202020204" pitchFamily="34" charset="0"/>
                    <a:cs typeface="Arial" panose="020B0604020202020204" pitchFamily="34" charset="0"/>
                  </a:endParaRPr>
                </a:p>
              </p:txBody>
            </p:sp>
            <p:sp>
              <p:nvSpPr>
                <p:cNvPr id="30" name="Line 19">
                  <a:extLst>
                    <a:ext uri="{FF2B5EF4-FFF2-40B4-BE49-F238E27FC236}">
                      <a16:creationId xmlns:a16="http://schemas.microsoft.com/office/drawing/2014/main" id="{0357B6B7-6995-4E29-945D-2E649BC13148}"/>
                    </a:ext>
                  </a:extLst>
                </p:cNvPr>
                <p:cNvSpPr>
                  <a:spLocks noChangeShapeType="1"/>
                </p:cNvSpPr>
                <p:nvPr/>
              </p:nvSpPr>
              <p:spPr bwMode="auto">
                <a:xfrm>
                  <a:off x="7859155" y="4045118"/>
                  <a:ext cx="0" cy="8369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a:solidFill>
                      <a:srgbClr val="000000"/>
                    </a:solidFill>
                  </a:endParaRPr>
                </a:p>
              </p:txBody>
            </p:sp>
            <p:sp>
              <p:nvSpPr>
                <p:cNvPr id="31" name="TextBox 30">
                  <a:extLst>
                    <a:ext uri="{FF2B5EF4-FFF2-40B4-BE49-F238E27FC236}">
                      <a16:creationId xmlns:a16="http://schemas.microsoft.com/office/drawing/2014/main" id="{D22E6C71-8F52-4A02-BB69-9A08211C092B}"/>
                    </a:ext>
                  </a:extLst>
                </p:cNvPr>
                <p:cNvSpPr txBox="1"/>
                <p:nvPr/>
              </p:nvSpPr>
              <p:spPr>
                <a:xfrm>
                  <a:off x="6672349" y="2010219"/>
                  <a:ext cx="397865" cy="276999"/>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1,0</a:t>
                  </a:r>
                </a:p>
              </p:txBody>
            </p:sp>
            <p:sp>
              <p:nvSpPr>
                <p:cNvPr id="32" name="TextBox 31">
                  <a:extLst>
                    <a:ext uri="{FF2B5EF4-FFF2-40B4-BE49-F238E27FC236}">
                      <a16:creationId xmlns:a16="http://schemas.microsoft.com/office/drawing/2014/main" id="{7A98016B-3449-4C29-93F7-B63E12C15B35}"/>
                    </a:ext>
                  </a:extLst>
                </p:cNvPr>
                <p:cNvSpPr txBox="1"/>
                <p:nvPr/>
              </p:nvSpPr>
              <p:spPr>
                <a:xfrm>
                  <a:off x="6672351" y="2370066"/>
                  <a:ext cx="397865" cy="276999"/>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0,8</a:t>
                  </a:r>
                </a:p>
              </p:txBody>
            </p:sp>
            <p:sp>
              <p:nvSpPr>
                <p:cNvPr id="33" name="TextBox 32">
                  <a:extLst>
                    <a:ext uri="{FF2B5EF4-FFF2-40B4-BE49-F238E27FC236}">
                      <a16:creationId xmlns:a16="http://schemas.microsoft.com/office/drawing/2014/main" id="{C10CDC19-5C06-486D-A475-E944C2076D32}"/>
                    </a:ext>
                  </a:extLst>
                </p:cNvPr>
                <p:cNvSpPr txBox="1"/>
                <p:nvPr/>
              </p:nvSpPr>
              <p:spPr>
                <a:xfrm>
                  <a:off x="6672351" y="2720479"/>
                  <a:ext cx="397865" cy="276999"/>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0,6</a:t>
                  </a:r>
                </a:p>
              </p:txBody>
            </p:sp>
            <p:sp>
              <p:nvSpPr>
                <p:cNvPr id="34" name="TextBox 33">
                  <a:extLst>
                    <a:ext uri="{FF2B5EF4-FFF2-40B4-BE49-F238E27FC236}">
                      <a16:creationId xmlns:a16="http://schemas.microsoft.com/office/drawing/2014/main" id="{3AAE0EB9-D27A-4507-A2BA-5B2E7B690025}"/>
                    </a:ext>
                  </a:extLst>
                </p:cNvPr>
                <p:cNvSpPr txBox="1"/>
                <p:nvPr/>
              </p:nvSpPr>
              <p:spPr>
                <a:xfrm>
                  <a:off x="6672351" y="3082674"/>
                  <a:ext cx="397865" cy="276999"/>
                </a:xfrm>
                <a:prstGeom prst="rect">
                  <a:avLst/>
                </a:prstGeom>
                <a:noFill/>
              </p:spPr>
              <p:txBody>
                <a:bodyPr wrap="none" rtlCol="0" anchor="ctr" anchorCtr="0">
                  <a:spAutoFit/>
                </a:bodyPr>
                <a:lstStyle/>
                <a:p>
                  <a:pPr algn="r"/>
                  <a:r>
                    <a:rPr lang="fr-FR" sz="1200">
                      <a:solidFill>
                        <a:srgbClr val="4D4D4D"/>
                      </a:solidFill>
                      <a:cs typeface="Arial" panose="020B0604020202020204" pitchFamily="34" charset="0"/>
                    </a:rPr>
                    <a:t>0,4</a:t>
                  </a:r>
                </a:p>
              </p:txBody>
            </p:sp>
            <p:sp>
              <p:nvSpPr>
                <p:cNvPr id="35" name="TextBox 34">
                  <a:extLst>
                    <a:ext uri="{FF2B5EF4-FFF2-40B4-BE49-F238E27FC236}">
                      <a16:creationId xmlns:a16="http://schemas.microsoft.com/office/drawing/2014/main" id="{F7AC15E0-3406-464C-9F4E-7E083F9B6C4B}"/>
                    </a:ext>
                  </a:extLst>
                </p:cNvPr>
                <p:cNvSpPr txBox="1"/>
                <p:nvPr/>
              </p:nvSpPr>
              <p:spPr>
                <a:xfrm>
                  <a:off x="6672350" y="3437013"/>
                  <a:ext cx="397865" cy="276999"/>
                </a:xfrm>
                <a:prstGeom prst="rect">
                  <a:avLst/>
                </a:prstGeom>
                <a:noFill/>
              </p:spPr>
              <p:txBody>
                <a:bodyPr wrap="none" rtlCol="0" anchor="ctr" anchorCtr="0">
                  <a:spAutoFit/>
                </a:bodyPr>
                <a:lstStyle/>
                <a:p>
                  <a:pPr algn="r"/>
                  <a:r>
                    <a:rPr lang="fr-FR" sz="1200">
                      <a:solidFill>
                        <a:srgbClr val="4D4D4D"/>
                      </a:solidFill>
                      <a:cs typeface="Arial" panose="020B0604020202020204" pitchFamily="34" charset="0"/>
                    </a:rPr>
                    <a:t>0,2</a:t>
                  </a:r>
                </a:p>
              </p:txBody>
            </p:sp>
            <p:sp>
              <p:nvSpPr>
                <p:cNvPr id="36" name="TextBox 35">
                  <a:extLst>
                    <a:ext uri="{FF2B5EF4-FFF2-40B4-BE49-F238E27FC236}">
                      <a16:creationId xmlns:a16="http://schemas.microsoft.com/office/drawing/2014/main" id="{75964617-D2E5-4CC8-9B40-E1316E520684}"/>
                    </a:ext>
                  </a:extLst>
                </p:cNvPr>
                <p:cNvSpPr txBox="1"/>
                <p:nvPr/>
              </p:nvSpPr>
              <p:spPr>
                <a:xfrm>
                  <a:off x="6800594" y="3795279"/>
                  <a:ext cx="269625" cy="276999"/>
                </a:xfrm>
                <a:prstGeom prst="rect">
                  <a:avLst/>
                </a:prstGeom>
                <a:noFill/>
              </p:spPr>
              <p:txBody>
                <a:bodyPr wrap="none" rtlCol="0" anchor="ctr" anchorCtr="0">
                  <a:spAutoFit/>
                </a:bodyPr>
                <a:lstStyle/>
                <a:p>
                  <a:pPr algn="r"/>
                  <a:r>
                    <a:rPr lang="fr-FR" sz="1200">
                      <a:solidFill>
                        <a:srgbClr val="4D4D4D"/>
                      </a:solidFill>
                      <a:latin typeface="Arial" panose="020B0604020202020204" pitchFamily="34" charset="0"/>
                      <a:cs typeface="Arial" panose="020B0604020202020204" pitchFamily="34" charset="0"/>
                    </a:rPr>
                    <a:t>0</a:t>
                  </a:r>
                </a:p>
              </p:txBody>
            </p:sp>
            <p:sp>
              <p:nvSpPr>
                <p:cNvPr id="37" name="TextBox 36">
                  <a:extLst>
                    <a:ext uri="{FF2B5EF4-FFF2-40B4-BE49-F238E27FC236}">
                      <a16:creationId xmlns:a16="http://schemas.microsoft.com/office/drawing/2014/main" id="{3FC23C88-6FBA-43AB-B220-5CB7127B10A2}"/>
                    </a:ext>
                  </a:extLst>
                </p:cNvPr>
                <p:cNvSpPr txBox="1"/>
                <p:nvPr/>
              </p:nvSpPr>
              <p:spPr>
                <a:xfrm>
                  <a:off x="7016689" y="4083513"/>
                  <a:ext cx="269626" cy="276999"/>
                </a:xfrm>
                <a:prstGeom prst="rect">
                  <a:avLst/>
                </a:prstGeom>
                <a:noFill/>
              </p:spPr>
              <p:txBody>
                <a:bodyPr wrap="none"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0</a:t>
                  </a:r>
                </a:p>
              </p:txBody>
            </p:sp>
            <p:sp>
              <p:nvSpPr>
                <p:cNvPr id="38" name="TextBox 37">
                  <a:extLst>
                    <a:ext uri="{FF2B5EF4-FFF2-40B4-BE49-F238E27FC236}">
                      <a16:creationId xmlns:a16="http://schemas.microsoft.com/office/drawing/2014/main" id="{F077B31F-993C-4FBB-B1BF-EB3DB114B401}"/>
                    </a:ext>
                  </a:extLst>
                </p:cNvPr>
                <p:cNvSpPr txBox="1"/>
                <p:nvPr/>
              </p:nvSpPr>
              <p:spPr>
                <a:xfrm>
                  <a:off x="7380568" y="4083513"/>
                  <a:ext cx="269626" cy="276999"/>
                </a:xfrm>
                <a:prstGeom prst="rect">
                  <a:avLst/>
                </a:prstGeom>
                <a:noFill/>
              </p:spPr>
              <p:txBody>
                <a:bodyPr wrap="none"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1</a:t>
                  </a:r>
                </a:p>
              </p:txBody>
            </p:sp>
            <p:sp>
              <p:nvSpPr>
                <p:cNvPr id="39" name="TextBox 38">
                  <a:extLst>
                    <a:ext uri="{FF2B5EF4-FFF2-40B4-BE49-F238E27FC236}">
                      <a16:creationId xmlns:a16="http://schemas.microsoft.com/office/drawing/2014/main" id="{4BD54BA9-ECA8-4223-A41B-EA980A5F572F}"/>
                    </a:ext>
                  </a:extLst>
                </p:cNvPr>
                <p:cNvSpPr txBox="1"/>
                <p:nvPr/>
              </p:nvSpPr>
              <p:spPr>
                <a:xfrm>
                  <a:off x="7859038" y="4083513"/>
                  <a:ext cx="184731" cy="276999"/>
                </a:xfrm>
                <a:prstGeom prst="rect">
                  <a:avLst/>
                </a:prstGeom>
                <a:noFill/>
              </p:spPr>
              <p:txBody>
                <a:bodyPr wrap="none" rtlCol="0" anchor="t" anchorCtr="0">
                  <a:spAutoFit/>
                </a:bodyPr>
                <a:lstStyle/>
                <a:p>
                  <a:pPr algn="ctr"/>
                  <a:endParaRPr lang="fr-FR" sz="1200">
                    <a:solidFill>
                      <a:srgbClr val="000000"/>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CA39BA58-2D48-4546-AAEA-1FED79AAC087}"/>
                    </a:ext>
                  </a:extLst>
                </p:cNvPr>
                <p:cNvSpPr txBox="1"/>
                <p:nvPr/>
              </p:nvSpPr>
              <p:spPr>
                <a:xfrm>
                  <a:off x="8093154" y="4083513"/>
                  <a:ext cx="269626" cy="276999"/>
                </a:xfrm>
                <a:prstGeom prst="rect">
                  <a:avLst/>
                </a:prstGeom>
                <a:noFill/>
              </p:spPr>
              <p:txBody>
                <a:bodyPr wrap="none"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3</a:t>
                  </a:r>
                </a:p>
              </p:txBody>
            </p:sp>
            <p:sp>
              <p:nvSpPr>
                <p:cNvPr id="41" name="TextBox 40">
                  <a:extLst>
                    <a:ext uri="{FF2B5EF4-FFF2-40B4-BE49-F238E27FC236}">
                      <a16:creationId xmlns:a16="http://schemas.microsoft.com/office/drawing/2014/main" id="{8EF6B9C2-4907-4FC6-A184-B1B5D86CFAEB}"/>
                    </a:ext>
                  </a:extLst>
                </p:cNvPr>
                <p:cNvSpPr txBox="1"/>
                <p:nvPr/>
              </p:nvSpPr>
              <p:spPr>
                <a:xfrm>
                  <a:off x="8451454" y="4083513"/>
                  <a:ext cx="269626" cy="276999"/>
                </a:xfrm>
                <a:prstGeom prst="rect">
                  <a:avLst/>
                </a:prstGeom>
                <a:noFill/>
              </p:spPr>
              <p:txBody>
                <a:bodyPr wrap="none"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4</a:t>
                  </a:r>
                </a:p>
              </p:txBody>
            </p:sp>
            <p:sp>
              <p:nvSpPr>
                <p:cNvPr id="42" name="TextBox 41">
                  <a:extLst>
                    <a:ext uri="{FF2B5EF4-FFF2-40B4-BE49-F238E27FC236}">
                      <a16:creationId xmlns:a16="http://schemas.microsoft.com/office/drawing/2014/main" id="{43639F60-6B49-4549-BAD3-06D1606EDC95}"/>
                    </a:ext>
                  </a:extLst>
                </p:cNvPr>
                <p:cNvSpPr txBox="1"/>
                <p:nvPr/>
              </p:nvSpPr>
              <p:spPr>
                <a:xfrm>
                  <a:off x="8810929" y="4083513"/>
                  <a:ext cx="269626" cy="276999"/>
                </a:xfrm>
                <a:prstGeom prst="rect">
                  <a:avLst/>
                </a:prstGeom>
                <a:noFill/>
              </p:spPr>
              <p:txBody>
                <a:bodyPr wrap="none"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5</a:t>
                  </a:r>
                </a:p>
              </p:txBody>
            </p:sp>
            <p:sp>
              <p:nvSpPr>
                <p:cNvPr id="43" name="TextBox 42">
                  <a:extLst>
                    <a:ext uri="{FF2B5EF4-FFF2-40B4-BE49-F238E27FC236}">
                      <a16:creationId xmlns:a16="http://schemas.microsoft.com/office/drawing/2014/main" id="{E6EB6D93-AE0C-4EA4-A1B6-4506048263D1}"/>
                    </a:ext>
                  </a:extLst>
                </p:cNvPr>
                <p:cNvSpPr txBox="1"/>
                <p:nvPr/>
              </p:nvSpPr>
              <p:spPr>
                <a:xfrm>
                  <a:off x="9172308" y="4083513"/>
                  <a:ext cx="269626" cy="276999"/>
                </a:xfrm>
                <a:prstGeom prst="rect">
                  <a:avLst/>
                </a:prstGeom>
                <a:noFill/>
              </p:spPr>
              <p:txBody>
                <a:bodyPr wrap="none"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6</a:t>
                  </a:r>
                </a:p>
              </p:txBody>
            </p:sp>
            <p:sp>
              <p:nvSpPr>
                <p:cNvPr id="44" name="TextBox 43">
                  <a:extLst>
                    <a:ext uri="{FF2B5EF4-FFF2-40B4-BE49-F238E27FC236}">
                      <a16:creationId xmlns:a16="http://schemas.microsoft.com/office/drawing/2014/main" id="{7045593C-0923-4BA0-898E-C6EFAA336BEF}"/>
                    </a:ext>
                  </a:extLst>
                </p:cNvPr>
                <p:cNvSpPr txBox="1"/>
                <p:nvPr/>
              </p:nvSpPr>
              <p:spPr>
                <a:xfrm>
                  <a:off x="7725485" y="4083513"/>
                  <a:ext cx="269626" cy="276999"/>
                </a:xfrm>
                <a:prstGeom prst="rect">
                  <a:avLst/>
                </a:prstGeom>
                <a:noFill/>
              </p:spPr>
              <p:txBody>
                <a:bodyPr wrap="none" rtlCol="0" anchor="t" anchorCtr="0">
                  <a:spAutoFit/>
                </a:bodyPr>
                <a:lstStyle/>
                <a:p>
                  <a:pPr algn="ctr"/>
                  <a:r>
                    <a:rPr lang="fr-FR" sz="1200">
                      <a:solidFill>
                        <a:srgbClr val="4D4D4D"/>
                      </a:solidFill>
                      <a:latin typeface="Arial" panose="020B0604020202020204" pitchFamily="34" charset="0"/>
                      <a:cs typeface="Arial" panose="020B0604020202020204" pitchFamily="34" charset="0"/>
                    </a:rPr>
                    <a:t>2</a:t>
                  </a:r>
                </a:p>
              </p:txBody>
            </p:sp>
            <p:sp>
              <p:nvSpPr>
                <p:cNvPr id="45" name="TextBox 44">
                  <a:extLst>
                    <a:ext uri="{FF2B5EF4-FFF2-40B4-BE49-F238E27FC236}">
                      <a16:creationId xmlns:a16="http://schemas.microsoft.com/office/drawing/2014/main" id="{055EEA4C-4629-408F-A908-474198F4FDB3}"/>
                    </a:ext>
                  </a:extLst>
                </p:cNvPr>
                <p:cNvSpPr txBox="1"/>
                <p:nvPr/>
              </p:nvSpPr>
              <p:spPr>
                <a:xfrm>
                  <a:off x="8499336" y="3828624"/>
                  <a:ext cx="1055097" cy="215444"/>
                </a:xfrm>
                <a:prstGeom prst="rect">
                  <a:avLst/>
                </a:prstGeom>
                <a:noFill/>
              </p:spPr>
              <p:txBody>
                <a:bodyPr wrap="none" rtlCol="0">
                  <a:spAutoFit/>
                </a:bodyPr>
                <a:lstStyle/>
                <a:p>
                  <a:r>
                    <a:rPr lang="fr-FR" sz="800">
                      <a:solidFill>
                        <a:srgbClr val="4D4D4D"/>
                      </a:solidFill>
                    </a:rPr>
                    <a:t>Log-rank p&lt;0,0001</a:t>
                  </a:r>
                </a:p>
              </p:txBody>
            </p:sp>
            <p:sp>
              <p:nvSpPr>
                <p:cNvPr id="46" name="TextBox 45">
                  <a:extLst>
                    <a:ext uri="{FF2B5EF4-FFF2-40B4-BE49-F238E27FC236}">
                      <a16:creationId xmlns:a16="http://schemas.microsoft.com/office/drawing/2014/main" id="{404EC4AB-5736-4DD4-AD73-7586B5CB4B26}"/>
                    </a:ext>
                  </a:extLst>
                </p:cNvPr>
                <p:cNvSpPr txBox="1"/>
                <p:nvPr/>
              </p:nvSpPr>
              <p:spPr>
                <a:xfrm>
                  <a:off x="6982849" y="2987709"/>
                  <a:ext cx="1317990" cy="215444"/>
                </a:xfrm>
                <a:prstGeom prst="rect">
                  <a:avLst/>
                </a:prstGeom>
                <a:noFill/>
              </p:spPr>
              <p:txBody>
                <a:bodyPr wrap="none" rtlCol="0">
                  <a:spAutoFit/>
                </a:bodyPr>
                <a:lstStyle/>
                <a:p>
                  <a:pPr algn="ctr"/>
                  <a:r>
                    <a:rPr lang="fr-FR" sz="800" b="1" dirty="0">
                      <a:solidFill>
                        <a:srgbClr val="4D4D4D"/>
                      </a:solidFill>
                    </a:rPr>
                    <a:t>Risque bas </a:t>
                  </a:r>
                  <a:r>
                    <a:rPr lang="fr-FR" sz="800" dirty="0">
                      <a:solidFill>
                        <a:srgbClr val="4D4D4D"/>
                      </a:solidFill>
                    </a:rPr>
                    <a:t>(T1–T3, N1)</a:t>
                  </a:r>
                </a:p>
              </p:txBody>
            </p:sp>
            <p:grpSp>
              <p:nvGrpSpPr>
                <p:cNvPr id="47" name="Group 46">
                  <a:extLst>
                    <a:ext uri="{FF2B5EF4-FFF2-40B4-BE49-F238E27FC236}">
                      <a16:creationId xmlns:a16="http://schemas.microsoft.com/office/drawing/2014/main" id="{D9934027-0745-44B4-8178-22D72C7947C5}"/>
                    </a:ext>
                  </a:extLst>
                </p:cNvPr>
                <p:cNvGrpSpPr/>
                <p:nvPr/>
              </p:nvGrpSpPr>
              <p:grpSpPr>
                <a:xfrm>
                  <a:off x="6956402" y="2987709"/>
                  <a:ext cx="2294072" cy="942432"/>
                  <a:chOff x="6956402" y="2987709"/>
                  <a:chExt cx="2294072" cy="942432"/>
                </a:xfrm>
              </p:grpSpPr>
              <p:cxnSp>
                <p:nvCxnSpPr>
                  <p:cNvPr id="53" name="Straight Connector 52">
                    <a:extLst>
                      <a:ext uri="{FF2B5EF4-FFF2-40B4-BE49-F238E27FC236}">
                        <a16:creationId xmlns:a16="http://schemas.microsoft.com/office/drawing/2014/main" id="{4600C62D-1B2C-439B-A0A2-33C2929396B5}"/>
                      </a:ext>
                    </a:extLst>
                  </p:cNvPr>
                  <p:cNvCxnSpPr/>
                  <p:nvPr/>
                </p:nvCxnSpPr>
                <p:spPr>
                  <a:xfrm>
                    <a:off x="7120736" y="3237593"/>
                    <a:ext cx="108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26B7B40-AC95-4F2E-AEEC-74A53FA25D8B}"/>
                      </a:ext>
                    </a:extLst>
                  </p:cNvPr>
                  <p:cNvCxnSpPr/>
                  <p:nvPr/>
                </p:nvCxnSpPr>
                <p:spPr>
                  <a:xfrm>
                    <a:off x="7120736" y="3347294"/>
                    <a:ext cx="108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ADC157D5-0C32-46A0-86F7-BECD12D17307}"/>
                      </a:ext>
                    </a:extLst>
                  </p:cNvPr>
                  <p:cNvSpPr txBox="1"/>
                  <p:nvPr/>
                </p:nvSpPr>
                <p:spPr>
                  <a:xfrm>
                    <a:off x="7145229" y="3121020"/>
                    <a:ext cx="857927" cy="338554"/>
                  </a:xfrm>
                  <a:prstGeom prst="rect">
                    <a:avLst/>
                  </a:prstGeom>
                  <a:noFill/>
                </p:spPr>
                <p:txBody>
                  <a:bodyPr wrap="none" rtlCol="0">
                    <a:spAutoFit/>
                  </a:bodyPr>
                  <a:lstStyle/>
                  <a:p>
                    <a:r>
                      <a:rPr lang="fr-FR" sz="800" dirty="0">
                        <a:solidFill>
                          <a:srgbClr val="4D4D4D"/>
                        </a:solidFill>
                      </a:rPr>
                      <a:t>IS (Int + élevé)</a:t>
                    </a:r>
                    <a:br>
                      <a:rPr lang="fr-FR" sz="800" dirty="0">
                        <a:solidFill>
                          <a:srgbClr val="4D4D4D"/>
                        </a:solidFill>
                      </a:rPr>
                    </a:br>
                    <a:r>
                      <a:rPr lang="fr-FR" sz="800" dirty="0">
                        <a:solidFill>
                          <a:srgbClr val="4D4D4D"/>
                        </a:solidFill>
                      </a:rPr>
                      <a:t>IS bas</a:t>
                    </a:r>
                  </a:p>
                </p:txBody>
              </p:sp>
              <p:sp>
                <p:nvSpPr>
                  <p:cNvPr id="56" name="TextBox 55">
                    <a:extLst>
                      <a:ext uri="{FF2B5EF4-FFF2-40B4-BE49-F238E27FC236}">
                        <a16:creationId xmlns:a16="http://schemas.microsoft.com/office/drawing/2014/main" id="{B65D3CBE-CCF4-40B9-9509-FF2D4EDBA824}"/>
                      </a:ext>
                    </a:extLst>
                  </p:cNvPr>
                  <p:cNvSpPr txBox="1"/>
                  <p:nvPr/>
                </p:nvSpPr>
                <p:spPr>
                  <a:xfrm>
                    <a:off x="8164565" y="3121020"/>
                    <a:ext cx="655949" cy="338554"/>
                  </a:xfrm>
                  <a:prstGeom prst="rect">
                    <a:avLst/>
                  </a:prstGeom>
                  <a:noFill/>
                </p:spPr>
                <p:txBody>
                  <a:bodyPr wrap="none" rtlCol="0">
                    <a:spAutoFit/>
                  </a:bodyPr>
                  <a:lstStyle/>
                  <a:p>
                    <a:r>
                      <a:rPr lang="fr-FR" sz="800">
                        <a:solidFill>
                          <a:srgbClr val="4D4D4D"/>
                        </a:solidFill>
                      </a:rPr>
                      <a:t>374 (60,1)</a:t>
                    </a:r>
                  </a:p>
                  <a:p>
                    <a:r>
                      <a:rPr lang="fr-FR" sz="800">
                        <a:solidFill>
                          <a:srgbClr val="4D4D4D"/>
                        </a:solidFill>
                      </a:rPr>
                      <a:t>248 (39,9)</a:t>
                    </a:r>
                  </a:p>
                </p:txBody>
              </p:sp>
              <p:sp>
                <p:nvSpPr>
                  <p:cNvPr id="57" name="TextBox 56">
                    <a:extLst>
                      <a:ext uri="{FF2B5EF4-FFF2-40B4-BE49-F238E27FC236}">
                        <a16:creationId xmlns:a16="http://schemas.microsoft.com/office/drawing/2014/main" id="{C9853BDE-E924-48BE-A6E3-E2CE51860A05}"/>
                      </a:ext>
                    </a:extLst>
                  </p:cNvPr>
                  <p:cNvSpPr txBox="1"/>
                  <p:nvPr/>
                </p:nvSpPr>
                <p:spPr>
                  <a:xfrm>
                    <a:off x="8936702" y="3121020"/>
                    <a:ext cx="300146" cy="338554"/>
                  </a:xfrm>
                  <a:prstGeom prst="rect">
                    <a:avLst/>
                  </a:prstGeom>
                  <a:noFill/>
                </p:spPr>
                <p:txBody>
                  <a:bodyPr wrap="none" rtlCol="0">
                    <a:spAutoFit/>
                  </a:bodyPr>
                  <a:lstStyle/>
                  <a:p>
                    <a:pPr algn="ctr"/>
                    <a:r>
                      <a:rPr lang="fr-FR" sz="800">
                        <a:solidFill>
                          <a:srgbClr val="4D4D4D"/>
                        </a:solidFill>
                      </a:rPr>
                      <a:t>61</a:t>
                    </a:r>
                  </a:p>
                  <a:p>
                    <a:pPr algn="ctr"/>
                    <a:r>
                      <a:rPr lang="fr-FR" sz="800">
                        <a:solidFill>
                          <a:srgbClr val="4D4D4D"/>
                        </a:solidFill>
                      </a:rPr>
                      <a:t>68</a:t>
                    </a:r>
                  </a:p>
                </p:txBody>
              </p:sp>
              <p:sp>
                <p:nvSpPr>
                  <p:cNvPr id="58" name="TextBox 57">
                    <a:extLst>
                      <a:ext uri="{FF2B5EF4-FFF2-40B4-BE49-F238E27FC236}">
                        <a16:creationId xmlns:a16="http://schemas.microsoft.com/office/drawing/2014/main" id="{56010C7A-C53A-429B-9FF0-FA76A8087136}"/>
                      </a:ext>
                    </a:extLst>
                  </p:cNvPr>
                  <p:cNvSpPr txBox="1"/>
                  <p:nvPr/>
                </p:nvSpPr>
                <p:spPr>
                  <a:xfrm>
                    <a:off x="8315247" y="2987709"/>
                    <a:ext cx="445956" cy="215444"/>
                  </a:xfrm>
                  <a:prstGeom prst="rect">
                    <a:avLst/>
                  </a:prstGeom>
                  <a:noFill/>
                </p:spPr>
                <p:txBody>
                  <a:bodyPr wrap="none" rtlCol="0">
                    <a:spAutoFit/>
                  </a:bodyPr>
                  <a:lstStyle/>
                  <a:p>
                    <a:pPr algn="ctr"/>
                    <a:r>
                      <a:rPr lang="fr-FR" sz="800">
                        <a:solidFill>
                          <a:srgbClr val="4D4D4D"/>
                        </a:solidFill>
                      </a:rPr>
                      <a:t>N (%)</a:t>
                    </a:r>
                  </a:p>
                </p:txBody>
              </p:sp>
              <p:sp>
                <p:nvSpPr>
                  <p:cNvPr id="59" name="TextBox 58">
                    <a:extLst>
                      <a:ext uri="{FF2B5EF4-FFF2-40B4-BE49-F238E27FC236}">
                        <a16:creationId xmlns:a16="http://schemas.microsoft.com/office/drawing/2014/main" id="{F527DA35-8278-4C9E-A115-F432840B4CC3}"/>
                      </a:ext>
                    </a:extLst>
                  </p:cNvPr>
                  <p:cNvSpPr txBox="1"/>
                  <p:nvPr/>
                </p:nvSpPr>
                <p:spPr>
                  <a:xfrm>
                    <a:off x="8865432" y="2987709"/>
                    <a:ext cx="385042" cy="215444"/>
                  </a:xfrm>
                  <a:prstGeom prst="rect">
                    <a:avLst/>
                  </a:prstGeom>
                  <a:noFill/>
                </p:spPr>
                <p:txBody>
                  <a:bodyPr wrap="none" rtlCol="0">
                    <a:spAutoFit/>
                  </a:bodyPr>
                  <a:lstStyle/>
                  <a:p>
                    <a:pPr algn="ctr"/>
                    <a:r>
                      <a:rPr lang="fr-FR" sz="800" dirty="0" err="1">
                        <a:solidFill>
                          <a:srgbClr val="4D4D4D"/>
                        </a:solidFill>
                      </a:rPr>
                      <a:t>Evts</a:t>
                    </a:r>
                    <a:endParaRPr lang="fr-FR" sz="800" dirty="0">
                      <a:solidFill>
                        <a:srgbClr val="4D4D4D"/>
                      </a:solidFill>
                    </a:endParaRPr>
                  </a:p>
                </p:txBody>
              </p:sp>
              <p:cxnSp>
                <p:nvCxnSpPr>
                  <p:cNvPr id="60" name="Straight Connector 59">
                    <a:extLst>
                      <a:ext uri="{FF2B5EF4-FFF2-40B4-BE49-F238E27FC236}">
                        <a16:creationId xmlns:a16="http://schemas.microsoft.com/office/drawing/2014/main" id="{33479870-A11E-4E96-AAB9-F7BFD9969B91}"/>
                      </a:ext>
                    </a:extLst>
                  </p:cNvPr>
                  <p:cNvCxnSpPr/>
                  <p:nvPr/>
                </p:nvCxnSpPr>
                <p:spPr>
                  <a:xfrm>
                    <a:off x="7120736" y="3708160"/>
                    <a:ext cx="108000" cy="0"/>
                  </a:xfrm>
                  <a:prstGeom prst="line">
                    <a:avLst/>
                  </a:prstGeom>
                  <a:ln w="19050">
                    <a:solidFill>
                      <a:srgbClr val="A0A0A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8AA14BE-6207-4DC9-97D6-6541F6A45BD4}"/>
                      </a:ext>
                    </a:extLst>
                  </p:cNvPr>
                  <p:cNvCxnSpPr/>
                  <p:nvPr/>
                </p:nvCxnSpPr>
                <p:spPr>
                  <a:xfrm>
                    <a:off x="7120736" y="3817861"/>
                    <a:ext cx="108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CDF59B98-E27D-4E6E-8E33-46591E5F7502}"/>
                      </a:ext>
                    </a:extLst>
                  </p:cNvPr>
                  <p:cNvSpPr txBox="1"/>
                  <p:nvPr/>
                </p:nvSpPr>
                <p:spPr>
                  <a:xfrm>
                    <a:off x="7145229" y="3591587"/>
                    <a:ext cx="857927" cy="338554"/>
                  </a:xfrm>
                  <a:prstGeom prst="rect">
                    <a:avLst/>
                  </a:prstGeom>
                  <a:noFill/>
                </p:spPr>
                <p:txBody>
                  <a:bodyPr wrap="none" rtlCol="0">
                    <a:spAutoFit/>
                  </a:bodyPr>
                  <a:lstStyle/>
                  <a:p>
                    <a:r>
                      <a:rPr lang="fr-FR" sz="800" dirty="0">
                        <a:solidFill>
                          <a:srgbClr val="4D4D4D"/>
                        </a:solidFill>
                      </a:rPr>
                      <a:t>IS (Int + élevé)</a:t>
                    </a:r>
                    <a:br>
                      <a:rPr lang="fr-FR" sz="800" dirty="0">
                        <a:solidFill>
                          <a:srgbClr val="4D4D4D"/>
                        </a:solidFill>
                      </a:rPr>
                    </a:br>
                    <a:r>
                      <a:rPr lang="fr-FR" sz="800" dirty="0">
                        <a:solidFill>
                          <a:srgbClr val="4D4D4D"/>
                        </a:solidFill>
                      </a:rPr>
                      <a:t>IS bas</a:t>
                    </a:r>
                  </a:p>
                </p:txBody>
              </p:sp>
              <p:sp>
                <p:nvSpPr>
                  <p:cNvPr id="63" name="TextBox 62">
                    <a:extLst>
                      <a:ext uri="{FF2B5EF4-FFF2-40B4-BE49-F238E27FC236}">
                        <a16:creationId xmlns:a16="http://schemas.microsoft.com/office/drawing/2014/main" id="{8D6625DF-8C22-4A5A-AC15-05620CA252D1}"/>
                      </a:ext>
                    </a:extLst>
                  </p:cNvPr>
                  <p:cNvSpPr txBox="1"/>
                  <p:nvPr/>
                </p:nvSpPr>
                <p:spPr>
                  <a:xfrm>
                    <a:off x="8164565" y="3591587"/>
                    <a:ext cx="655949" cy="338554"/>
                  </a:xfrm>
                  <a:prstGeom prst="rect">
                    <a:avLst/>
                  </a:prstGeom>
                  <a:noFill/>
                </p:spPr>
                <p:txBody>
                  <a:bodyPr wrap="none" rtlCol="0">
                    <a:spAutoFit/>
                  </a:bodyPr>
                  <a:lstStyle/>
                  <a:p>
                    <a:r>
                      <a:rPr lang="fr-FR" sz="800">
                        <a:solidFill>
                          <a:srgbClr val="4D4D4D"/>
                        </a:solidFill>
                      </a:rPr>
                      <a:t>225 (51,2)</a:t>
                    </a:r>
                  </a:p>
                  <a:p>
                    <a:r>
                      <a:rPr lang="fr-FR" sz="800">
                        <a:solidFill>
                          <a:srgbClr val="4D4D4D"/>
                        </a:solidFill>
                      </a:rPr>
                      <a:t>214 (48,7)</a:t>
                    </a:r>
                  </a:p>
                </p:txBody>
              </p:sp>
              <p:sp>
                <p:nvSpPr>
                  <p:cNvPr id="64" name="TextBox 63">
                    <a:extLst>
                      <a:ext uri="{FF2B5EF4-FFF2-40B4-BE49-F238E27FC236}">
                        <a16:creationId xmlns:a16="http://schemas.microsoft.com/office/drawing/2014/main" id="{74FB5DC5-7CAB-4C95-9D96-C2DC8A216AB0}"/>
                      </a:ext>
                    </a:extLst>
                  </p:cNvPr>
                  <p:cNvSpPr txBox="1"/>
                  <p:nvPr/>
                </p:nvSpPr>
                <p:spPr>
                  <a:xfrm>
                    <a:off x="8936702" y="3591587"/>
                    <a:ext cx="300146" cy="338554"/>
                  </a:xfrm>
                  <a:prstGeom prst="rect">
                    <a:avLst/>
                  </a:prstGeom>
                  <a:noFill/>
                </p:spPr>
                <p:txBody>
                  <a:bodyPr wrap="none" rtlCol="0">
                    <a:spAutoFit/>
                  </a:bodyPr>
                  <a:lstStyle/>
                  <a:p>
                    <a:pPr algn="ctr"/>
                    <a:r>
                      <a:rPr lang="fr-FR" sz="800"/>
                      <a:t>89</a:t>
                    </a:r>
                  </a:p>
                  <a:p>
                    <a:pPr algn="ctr"/>
                    <a:r>
                      <a:rPr lang="fr-FR" sz="800"/>
                      <a:t>99</a:t>
                    </a:r>
                  </a:p>
                </p:txBody>
              </p:sp>
              <p:sp>
                <p:nvSpPr>
                  <p:cNvPr id="65" name="TextBox 64">
                    <a:extLst>
                      <a:ext uri="{FF2B5EF4-FFF2-40B4-BE49-F238E27FC236}">
                        <a16:creationId xmlns:a16="http://schemas.microsoft.com/office/drawing/2014/main" id="{865106D6-7992-457F-B0E1-038D4FEC1804}"/>
                      </a:ext>
                    </a:extLst>
                  </p:cNvPr>
                  <p:cNvSpPr txBox="1"/>
                  <p:nvPr/>
                </p:nvSpPr>
                <p:spPr>
                  <a:xfrm>
                    <a:off x="8315247" y="3439422"/>
                    <a:ext cx="445956" cy="215444"/>
                  </a:xfrm>
                  <a:prstGeom prst="rect">
                    <a:avLst/>
                  </a:prstGeom>
                  <a:noFill/>
                </p:spPr>
                <p:txBody>
                  <a:bodyPr wrap="none" rtlCol="0">
                    <a:spAutoFit/>
                  </a:bodyPr>
                  <a:lstStyle/>
                  <a:p>
                    <a:pPr algn="ctr"/>
                    <a:r>
                      <a:rPr lang="fr-FR" sz="800">
                        <a:solidFill>
                          <a:srgbClr val="4D4D4D"/>
                        </a:solidFill>
                      </a:rPr>
                      <a:t>N (%)</a:t>
                    </a:r>
                  </a:p>
                </p:txBody>
              </p:sp>
              <p:sp>
                <p:nvSpPr>
                  <p:cNvPr id="66" name="TextBox 65">
                    <a:extLst>
                      <a:ext uri="{FF2B5EF4-FFF2-40B4-BE49-F238E27FC236}">
                        <a16:creationId xmlns:a16="http://schemas.microsoft.com/office/drawing/2014/main" id="{13CF05FD-B8E6-4BC3-85A6-6708BC833933}"/>
                      </a:ext>
                    </a:extLst>
                  </p:cNvPr>
                  <p:cNvSpPr txBox="1"/>
                  <p:nvPr/>
                </p:nvSpPr>
                <p:spPr>
                  <a:xfrm>
                    <a:off x="8865433" y="3439422"/>
                    <a:ext cx="385041" cy="215444"/>
                  </a:xfrm>
                  <a:prstGeom prst="rect">
                    <a:avLst/>
                  </a:prstGeom>
                  <a:noFill/>
                </p:spPr>
                <p:txBody>
                  <a:bodyPr wrap="none" rtlCol="0">
                    <a:spAutoFit/>
                  </a:bodyPr>
                  <a:lstStyle/>
                  <a:p>
                    <a:pPr algn="ctr"/>
                    <a:r>
                      <a:rPr lang="fr-FR" sz="800" dirty="0" err="1">
                        <a:solidFill>
                          <a:srgbClr val="4D4D4D"/>
                        </a:solidFill>
                      </a:rPr>
                      <a:t>Evts</a:t>
                    </a:r>
                    <a:endParaRPr lang="fr-FR" sz="800" dirty="0">
                      <a:solidFill>
                        <a:srgbClr val="4D4D4D"/>
                      </a:solidFill>
                    </a:endParaRPr>
                  </a:p>
                </p:txBody>
              </p:sp>
              <p:sp>
                <p:nvSpPr>
                  <p:cNvPr id="67" name="TextBox 66">
                    <a:extLst>
                      <a:ext uri="{FF2B5EF4-FFF2-40B4-BE49-F238E27FC236}">
                        <a16:creationId xmlns:a16="http://schemas.microsoft.com/office/drawing/2014/main" id="{47046DC5-A7D3-4980-8769-32F295448A02}"/>
                      </a:ext>
                    </a:extLst>
                  </p:cNvPr>
                  <p:cNvSpPr txBox="1"/>
                  <p:nvPr/>
                </p:nvSpPr>
                <p:spPr>
                  <a:xfrm>
                    <a:off x="6956402" y="3439422"/>
                    <a:ext cx="1370888" cy="215444"/>
                  </a:xfrm>
                  <a:prstGeom prst="rect">
                    <a:avLst/>
                  </a:prstGeom>
                  <a:noFill/>
                </p:spPr>
                <p:txBody>
                  <a:bodyPr wrap="none" rtlCol="0">
                    <a:spAutoFit/>
                  </a:bodyPr>
                  <a:lstStyle/>
                  <a:p>
                    <a:pPr algn="ctr"/>
                    <a:r>
                      <a:rPr lang="fr-FR" sz="800" b="1" dirty="0">
                        <a:solidFill>
                          <a:srgbClr val="4D4D4D"/>
                        </a:solidFill>
                      </a:rPr>
                      <a:t>Risque élevé </a:t>
                    </a:r>
                    <a:r>
                      <a:rPr lang="fr-FR" sz="800" dirty="0">
                        <a:solidFill>
                          <a:srgbClr val="4D4D4D"/>
                        </a:solidFill>
                      </a:rPr>
                      <a:t>(T4 ou N2)</a:t>
                    </a:r>
                  </a:p>
                </p:txBody>
              </p:sp>
            </p:grpSp>
            <p:sp>
              <p:nvSpPr>
                <p:cNvPr id="48" name="TextBox 47">
                  <a:extLst>
                    <a:ext uri="{FF2B5EF4-FFF2-40B4-BE49-F238E27FC236}">
                      <a16:creationId xmlns:a16="http://schemas.microsoft.com/office/drawing/2014/main" id="{50551FF5-4113-472D-8E04-C6E300B0DB4E}"/>
                    </a:ext>
                  </a:extLst>
                </p:cNvPr>
                <p:cNvSpPr txBox="1"/>
                <p:nvPr/>
              </p:nvSpPr>
              <p:spPr>
                <a:xfrm rot="16200000">
                  <a:off x="5851735" y="2901499"/>
                  <a:ext cx="1497526" cy="276999"/>
                </a:xfrm>
                <a:prstGeom prst="rect">
                  <a:avLst/>
                </a:prstGeom>
                <a:noFill/>
              </p:spPr>
              <p:txBody>
                <a:bodyPr wrap="none" rtlCol="0">
                  <a:spAutoFit/>
                </a:bodyPr>
                <a:lstStyle/>
                <a:p>
                  <a:pPr algn="ctr" fontAlgn="base">
                    <a:spcBef>
                      <a:spcPct val="0"/>
                    </a:spcBef>
                    <a:spcAft>
                      <a:spcPct val="0"/>
                    </a:spcAft>
                  </a:pPr>
                  <a:r>
                    <a:rPr lang="fr-FR" sz="1200" dirty="0">
                      <a:solidFill>
                        <a:srgbClr val="4D4D4D"/>
                      </a:solidFill>
                      <a:latin typeface="Arial" panose="020B0604020202020204" pitchFamily="34" charset="0"/>
                      <a:cs typeface="Arial" panose="020B0604020202020204" pitchFamily="34" charset="0"/>
                    </a:rPr>
                    <a:t>Probabilité de SSM</a:t>
                  </a:r>
                </a:p>
              </p:txBody>
            </p:sp>
            <p:sp>
              <p:nvSpPr>
                <p:cNvPr id="49" name="Graphic 158">
                  <a:extLst>
                    <a:ext uri="{FF2B5EF4-FFF2-40B4-BE49-F238E27FC236}">
                      <a16:creationId xmlns:a16="http://schemas.microsoft.com/office/drawing/2014/main" id="{BA5F845D-33AC-466F-8C3D-F0434679765C}"/>
                    </a:ext>
                  </a:extLst>
                </p:cNvPr>
                <p:cNvSpPr/>
                <p:nvPr/>
              </p:nvSpPr>
              <p:spPr>
                <a:xfrm>
                  <a:off x="7158834" y="2144839"/>
                  <a:ext cx="2283099" cy="818903"/>
                </a:xfrm>
                <a:custGeom>
                  <a:avLst/>
                  <a:gdLst>
                    <a:gd name="connsiteX0" fmla="*/ 3864302 w 3867150"/>
                    <a:gd name="connsiteY0" fmla="*/ 1296791 h 1295400"/>
                    <a:gd name="connsiteX1" fmla="*/ 3609670 w 3867150"/>
                    <a:gd name="connsiteY1" fmla="*/ 1296791 h 1295400"/>
                    <a:gd name="connsiteX2" fmla="*/ 3609670 w 3867150"/>
                    <a:gd name="connsiteY2" fmla="*/ 1223705 h 1295400"/>
                    <a:gd name="connsiteX3" fmla="*/ 3513001 w 3867150"/>
                    <a:gd name="connsiteY3" fmla="*/ 1223705 h 1295400"/>
                    <a:gd name="connsiteX4" fmla="*/ 3513001 w 3867150"/>
                    <a:gd name="connsiteY4" fmla="*/ 1152973 h 1295400"/>
                    <a:gd name="connsiteX5" fmla="*/ 2643026 w 3867150"/>
                    <a:gd name="connsiteY5" fmla="*/ 1152973 h 1295400"/>
                    <a:gd name="connsiteX6" fmla="*/ 2643026 w 3867150"/>
                    <a:gd name="connsiteY6" fmla="*/ 1124684 h 1295400"/>
                    <a:gd name="connsiteX7" fmla="*/ 2411968 w 3867150"/>
                    <a:gd name="connsiteY7" fmla="*/ 1124684 h 1295400"/>
                    <a:gd name="connsiteX8" fmla="*/ 2411968 w 3867150"/>
                    <a:gd name="connsiteY8" fmla="*/ 1098747 h 1295400"/>
                    <a:gd name="connsiteX9" fmla="*/ 2195065 w 3867150"/>
                    <a:gd name="connsiteY9" fmla="*/ 1098747 h 1295400"/>
                    <a:gd name="connsiteX10" fmla="*/ 2195065 w 3867150"/>
                    <a:gd name="connsiteY10" fmla="*/ 1084602 h 1295400"/>
                    <a:gd name="connsiteX11" fmla="*/ 1973447 w 3867150"/>
                    <a:gd name="connsiteY11" fmla="*/ 1084602 h 1295400"/>
                    <a:gd name="connsiteX12" fmla="*/ 1973447 w 3867150"/>
                    <a:gd name="connsiteY12" fmla="*/ 1072810 h 1295400"/>
                    <a:gd name="connsiteX13" fmla="*/ 1942795 w 3867150"/>
                    <a:gd name="connsiteY13" fmla="*/ 1072810 h 1295400"/>
                    <a:gd name="connsiteX14" fmla="*/ 1942795 w 3867150"/>
                    <a:gd name="connsiteY14" fmla="*/ 1042159 h 1295400"/>
                    <a:gd name="connsiteX15" fmla="*/ 1909782 w 3867150"/>
                    <a:gd name="connsiteY15" fmla="*/ 1042159 h 1295400"/>
                    <a:gd name="connsiteX16" fmla="*/ 1909782 w 3867150"/>
                    <a:gd name="connsiteY16" fmla="*/ 1028014 h 1295400"/>
                    <a:gd name="connsiteX17" fmla="*/ 1862633 w 3867150"/>
                    <a:gd name="connsiteY17" fmla="*/ 1028014 h 1295400"/>
                    <a:gd name="connsiteX18" fmla="*/ 1862633 w 3867150"/>
                    <a:gd name="connsiteY18" fmla="*/ 1006793 h 1295400"/>
                    <a:gd name="connsiteX19" fmla="*/ 1756534 w 3867150"/>
                    <a:gd name="connsiteY19" fmla="*/ 1006793 h 1295400"/>
                    <a:gd name="connsiteX20" fmla="*/ 1756534 w 3867150"/>
                    <a:gd name="connsiteY20" fmla="*/ 992648 h 1295400"/>
                    <a:gd name="connsiteX21" fmla="*/ 1709385 w 3867150"/>
                    <a:gd name="connsiteY21" fmla="*/ 992648 h 1295400"/>
                    <a:gd name="connsiteX22" fmla="*/ 1709385 w 3867150"/>
                    <a:gd name="connsiteY22" fmla="*/ 973788 h 1295400"/>
                    <a:gd name="connsiteX23" fmla="*/ 1643367 w 3867150"/>
                    <a:gd name="connsiteY23" fmla="*/ 973788 h 1295400"/>
                    <a:gd name="connsiteX24" fmla="*/ 1643367 w 3867150"/>
                    <a:gd name="connsiteY24" fmla="*/ 954929 h 1295400"/>
                    <a:gd name="connsiteX25" fmla="*/ 1582074 w 3867150"/>
                    <a:gd name="connsiteY25" fmla="*/ 954929 h 1295400"/>
                    <a:gd name="connsiteX26" fmla="*/ 1582074 w 3867150"/>
                    <a:gd name="connsiteY26" fmla="*/ 933709 h 1295400"/>
                    <a:gd name="connsiteX27" fmla="*/ 1549060 w 3867150"/>
                    <a:gd name="connsiteY27" fmla="*/ 933709 h 1295400"/>
                    <a:gd name="connsiteX28" fmla="*/ 1549060 w 3867150"/>
                    <a:gd name="connsiteY28" fmla="*/ 900702 h 1295400"/>
                    <a:gd name="connsiteX29" fmla="*/ 1426464 w 3867150"/>
                    <a:gd name="connsiteY29" fmla="*/ 900702 h 1295400"/>
                    <a:gd name="connsiteX30" fmla="*/ 1426464 w 3867150"/>
                    <a:gd name="connsiteY30" fmla="*/ 879483 h 1295400"/>
                    <a:gd name="connsiteX31" fmla="*/ 1379306 w 3867150"/>
                    <a:gd name="connsiteY31" fmla="*/ 879483 h 1295400"/>
                    <a:gd name="connsiteX32" fmla="*/ 1379306 w 3867150"/>
                    <a:gd name="connsiteY32" fmla="*/ 855906 h 1295400"/>
                    <a:gd name="connsiteX33" fmla="*/ 1348664 w 3867150"/>
                    <a:gd name="connsiteY33" fmla="*/ 855906 h 1295400"/>
                    <a:gd name="connsiteX34" fmla="*/ 1348664 w 3867150"/>
                    <a:gd name="connsiteY34" fmla="*/ 829971 h 1295400"/>
                    <a:gd name="connsiteX35" fmla="*/ 1294438 w 3867150"/>
                    <a:gd name="connsiteY35" fmla="*/ 829971 h 1295400"/>
                    <a:gd name="connsiteX36" fmla="*/ 1294438 w 3867150"/>
                    <a:gd name="connsiteY36" fmla="*/ 804038 h 1295400"/>
                    <a:gd name="connsiteX37" fmla="*/ 1235488 w 3867150"/>
                    <a:gd name="connsiteY37" fmla="*/ 804038 h 1295400"/>
                    <a:gd name="connsiteX38" fmla="*/ 1235488 w 3867150"/>
                    <a:gd name="connsiteY38" fmla="*/ 763956 h 1295400"/>
                    <a:gd name="connsiteX39" fmla="*/ 1188339 w 3867150"/>
                    <a:gd name="connsiteY39" fmla="*/ 763956 h 1295400"/>
                    <a:gd name="connsiteX40" fmla="*/ 1188339 w 3867150"/>
                    <a:gd name="connsiteY40" fmla="*/ 738023 h 1295400"/>
                    <a:gd name="connsiteX41" fmla="*/ 1152973 w 3867150"/>
                    <a:gd name="connsiteY41" fmla="*/ 738023 h 1295400"/>
                    <a:gd name="connsiteX42" fmla="*/ 1152973 w 3867150"/>
                    <a:gd name="connsiteY42" fmla="*/ 700300 h 1295400"/>
                    <a:gd name="connsiteX43" fmla="*/ 1070458 w 3867150"/>
                    <a:gd name="connsiteY43" fmla="*/ 700300 h 1295400"/>
                    <a:gd name="connsiteX44" fmla="*/ 1070458 w 3867150"/>
                    <a:gd name="connsiteY44" fmla="*/ 660219 h 1295400"/>
                    <a:gd name="connsiteX45" fmla="*/ 992648 w 3867150"/>
                    <a:gd name="connsiteY45" fmla="*/ 660219 h 1295400"/>
                    <a:gd name="connsiteX46" fmla="*/ 992648 w 3867150"/>
                    <a:gd name="connsiteY46" fmla="*/ 596562 h 1295400"/>
                    <a:gd name="connsiteX47" fmla="*/ 950213 w 3867150"/>
                    <a:gd name="connsiteY47" fmla="*/ 596562 h 1295400"/>
                    <a:gd name="connsiteX48" fmla="*/ 950213 w 3867150"/>
                    <a:gd name="connsiteY48" fmla="*/ 565913 h 1295400"/>
                    <a:gd name="connsiteX49" fmla="*/ 872410 w 3867150"/>
                    <a:gd name="connsiteY49" fmla="*/ 565913 h 1295400"/>
                    <a:gd name="connsiteX50" fmla="*/ 872410 w 3867150"/>
                    <a:gd name="connsiteY50" fmla="*/ 547051 h 1295400"/>
                    <a:gd name="connsiteX51" fmla="*/ 834687 w 3867150"/>
                    <a:gd name="connsiteY51" fmla="*/ 547051 h 1295400"/>
                    <a:gd name="connsiteX52" fmla="*/ 834687 w 3867150"/>
                    <a:gd name="connsiteY52" fmla="*/ 514043 h 1295400"/>
                    <a:gd name="connsiteX53" fmla="*/ 811111 w 3867150"/>
                    <a:gd name="connsiteY53" fmla="*/ 514043 h 1295400"/>
                    <a:gd name="connsiteX54" fmla="*/ 811111 w 3867150"/>
                    <a:gd name="connsiteY54" fmla="*/ 488110 h 1295400"/>
                    <a:gd name="connsiteX55" fmla="*/ 766315 w 3867150"/>
                    <a:gd name="connsiteY55" fmla="*/ 488110 h 1295400"/>
                    <a:gd name="connsiteX56" fmla="*/ 766315 w 3867150"/>
                    <a:gd name="connsiteY56" fmla="*/ 462175 h 1295400"/>
                    <a:gd name="connsiteX57" fmla="*/ 738023 w 3867150"/>
                    <a:gd name="connsiteY57" fmla="*/ 462175 h 1295400"/>
                    <a:gd name="connsiteX58" fmla="*/ 738023 w 3867150"/>
                    <a:gd name="connsiteY58" fmla="*/ 422094 h 1295400"/>
                    <a:gd name="connsiteX59" fmla="*/ 681439 w 3867150"/>
                    <a:gd name="connsiteY59" fmla="*/ 422094 h 1295400"/>
                    <a:gd name="connsiteX60" fmla="*/ 681439 w 3867150"/>
                    <a:gd name="connsiteY60" fmla="*/ 386729 h 1295400"/>
                    <a:gd name="connsiteX61" fmla="*/ 643716 w 3867150"/>
                    <a:gd name="connsiteY61" fmla="*/ 386729 h 1295400"/>
                    <a:gd name="connsiteX62" fmla="*/ 643716 w 3867150"/>
                    <a:gd name="connsiteY62" fmla="*/ 370225 h 1295400"/>
                    <a:gd name="connsiteX63" fmla="*/ 622497 w 3867150"/>
                    <a:gd name="connsiteY63" fmla="*/ 370225 h 1295400"/>
                    <a:gd name="connsiteX64" fmla="*/ 622497 w 3867150"/>
                    <a:gd name="connsiteY64" fmla="*/ 339576 h 1295400"/>
                    <a:gd name="connsiteX65" fmla="*/ 591846 w 3867150"/>
                    <a:gd name="connsiteY65" fmla="*/ 339576 h 1295400"/>
                    <a:gd name="connsiteX66" fmla="*/ 591846 w 3867150"/>
                    <a:gd name="connsiteY66" fmla="*/ 346649 h 1295400"/>
                    <a:gd name="connsiteX67" fmla="*/ 570628 w 3867150"/>
                    <a:gd name="connsiteY67" fmla="*/ 346649 h 1295400"/>
                    <a:gd name="connsiteX68" fmla="*/ 570628 w 3867150"/>
                    <a:gd name="connsiteY68" fmla="*/ 315999 h 1295400"/>
                    <a:gd name="connsiteX69" fmla="*/ 537621 w 3867150"/>
                    <a:gd name="connsiteY69" fmla="*/ 315999 h 1295400"/>
                    <a:gd name="connsiteX70" fmla="*/ 537621 w 3867150"/>
                    <a:gd name="connsiteY70" fmla="*/ 254699 h 1295400"/>
                    <a:gd name="connsiteX71" fmla="*/ 481036 w 3867150"/>
                    <a:gd name="connsiteY71" fmla="*/ 254699 h 1295400"/>
                    <a:gd name="connsiteX72" fmla="*/ 481036 w 3867150"/>
                    <a:gd name="connsiteY72" fmla="*/ 207546 h 1295400"/>
                    <a:gd name="connsiteX73" fmla="*/ 424452 w 3867150"/>
                    <a:gd name="connsiteY73" fmla="*/ 207546 h 1295400"/>
                    <a:gd name="connsiteX74" fmla="*/ 424452 w 3867150"/>
                    <a:gd name="connsiteY74" fmla="*/ 195758 h 1295400"/>
                    <a:gd name="connsiteX75" fmla="*/ 372584 w 3867150"/>
                    <a:gd name="connsiteY75" fmla="*/ 195758 h 1295400"/>
                    <a:gd name="connsiteX76" fmla="*/ 372584 w 3867150"/>
                    <a:gd name="connsiteY76" fmla="*/ 160392 h 1295400"/>
                    <a:gd name="connsiteX77" fmla="*/ 330145 w 3867150"/>
                    <a:gd name="connsiteY77" fmla="*/ 160392 h 1295400"/>
                    <a:gd name="connsiteX78" fmla="*/ 330145 w 3867150"/>
                    <a:gd name="connsiteY78" fmla="*/ 101451 h 1295400"/>
                    <a:gd name="connsiteX79" fmla="*/ 245269 w 3867150"/>
                    <a:gd name="connsiteY79" fmla="*/ 101451 h 1295400"/>
                    <a:gd name="connsiteX80" fmla="*/ 245269 w 3867150"/>
                    <a:gd name="connsiteY80" fmla="*/ 84947 h 1295400"/>
                    <a:gd name="connsiteX81" fmla="*/ 167466 w 3867150"/>
                    <a:gd name="connsiteY81" fmla="*/ 84947 h 1295400"/>
                    <a:gd name="connsiteX82" fmla="*/ 167466 w 3867150"/>
                    <a:gd name="connsiteY82" fmla="*/ 66086 h 1295400"/>
                    <a:gd name="connsiteX83" fmla="*/ 139174 w 3867150"/>
                    <a:gd name="connsiteY83" fmla="*/ 66086 h 1295400"/>
                    <a:gd name="connsiteX84" fmla="*/ 139174 w 3867150"/>
                    <a:gd name="connsiteY84" fmla="*/ 7144 h 1295400"/>
                    <a:gd name="connsiteX85" fmla="*/ 7144 w 3867150"/>
                    <a:gd name="connsiteY85" fmla="*/ 7144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3867150" h="1295400">
                      <a:moveTo>
                        <a:pt x="3864302" y="1296791"/>
                      </a:moveTo>
                      <a:lnTo>
                        <a:pt x="3609670" y="1296791"/>
                      </a:lnTo>
                      <a:lnTo>
                        <a:pt x="3609670" y="1223705"/>
                      </a:lnTo>
                      <a:lnTo>
                        <a:pt x="3513001" y="1223705"/>
                      </a:lnTo>
                      <a:lnTo>
                        <a:pt x="3513001" y="1152973"/>
                      </a:lnTo>
                      <a:lnTo>
                        <a:pt x="2643026" y="1152973"/>
                      </a:lnTo>
                      <a:lnTo>
                        <a:pt x="2643026" y="1124684"/>
                      </a:lnTo>
                      <a:lnTo>
                        <a:pt x="2411968" y="1124684"/>
                      </a:lnTo>
                      <a:lnTo>
                        <a:pt x="2411968" y="1098747"/>
                      </a:lnTo>
                      <a:lnTo>
                        <a:pt x="2195065" y="1098747"/>
                      </a:lnTo>
                      <a:lnTo>
                        <a:pt x="2195065" y="1084602"/>
                      </a:lnTo>
                      <a:lnTo>
                        <a:pt x="1973447" y="1084602"/>
                      </a:lnTo>
                      <a:lnTo>
                        <a:pt x="1973447" y="1072810"/>
                      </a:lnTo>
                      <a:lnTo>
                        <a:pt x="1942795" y="1072810"/>
                      </a:lnTo>
                      <a:lnTo>
                        <a:pt x="1942795" y="1042159"/>
                      </a:lnTo>
                      <a:lnTo>
                        <a:pt x="1909782" y="1042159"/>
                      </a:lnTo>
                      <a:lnTo>
                        <a:pt x="1909782" y="1028014"/>
                      </a:lnTo>
                      <a:lnTo>
                        <a:pt x="1862633" y="1028014"/>
                      </a:lnTo>
                      <a:lnTo>
                        <a:pt x="1862633" y="1006793"/>
                      </a:lnTo>
                      <a:lnTo>
                        <a:pt x="1756534" y="1006793"/>
                      </a:lnTo>
                      <a:lnTo>
                        <a:pt x="1756534" y="992648"/>
                      </a:lnTo>
                      <a:lnTo>
                        <a:pt x="1709385" y="992648"/>
                      </a:lnTo>
                      <a:lnTo>
                        <a:pt x="1709385" y="973788"/>
                      </a:lnTo>
                      <a:lnTo>
                        <a:pt x="1643367" y="973788"/>
                      </a:lnTo>
                      <a:lnTo>
                        <a:pt x="1643367" y="954929"/>
                      </a:lnTo>
                      <a:lnTo>
                        <a:pt x="1582074" y="954929"/>
                      </a:lnTo>
                      <a:lnTo>
                        <a:pt x="1582074" y="933709"/>
                      </a:lnTo>
                      <a:lnTo>
                        <a:pt x="1549060" y="933709"/>
                      </a:lnTo>
                      <a:lnTo>
                        <a:pt x="1549060" y="900702"/>
                      </a:lnTo>
                      <a:lnTo>
                        <a:pt x="1426464" y="900702"/>
                      </a:lnTo>
                      <a:lnTo>
                        <a:pt x="1426464" y="879483"/>
                      </a:lnTo>
                      <a:lnTo>
                        <a:pt x="1379306" y="879483"/>
                      </a:lnTo>
                      <a:lnTo>
                        <a:pt x="1379306" y="855906"/>
                      </a:lnTo>
                      <a:lnTo>
                        <a:pt x="1348664" y="855906"/>
                      </a:lnTo>
                      <a:lnTo>
                        <a:pt x="1348664" y="829971"/>
                      </a:lnTo>
                      <a:lnTo>
                        <a:pt x="1294438" y="829971"/>
                      </a:lnTo>
                      <a:lnTo>
                        <a:pt x="1294438" y="804038"/>
                      </a:lnTo>
                      <a:lnTo>
                        <a:pt x="1235488" y="804038"/>
                      </a:lnTo>
                      <a:lnTo>
                        <a:pt x="1235488" y="763956"/>
                      </a:lnTo>
                      <a:lnTo>
                        <a:pt x="1188339" y="763956"/>
                      </a:lnTo>
                      <a:lnTo>
                        <a:pt x="1188339" y="738023"/>
                      </a:lnTo>
                      <a:lnTo>
                        <a:pt x="1152973" y="738023"/>
                      </a:lnTo>
                      <a:lnTo>
                        <a:pt x="1152973" y="700300"/>
                      </a:lnTo>
                      <a:lnTo>
                        <a:pt x="1070458" y="700300"/>
                      </a:lnTo>
                      <a:lnTo>
                        <a:pt x="1070458" y="660219"/>
                      </a:lnTo>
                      <a:lnTo>
                        <a:pt x="992648" y="660219"/>
                      </a:lnTo>
                      <a:lnTo>
                        <a:pt x="992648" y="596562"/>
                      </a:lnTo>
                      <a:lnTo>
                        <a:pt x="950213" y="596562"/>
                      </a:lnTo>
                      <a:lnTo>
                        <a:pt x="950213" y="565913"/>
                      </a:lnTo>
                      <a:lnTo>
                        <a:pt x="872410" y="565913"/>
                      </a:lnTo>
                      <a:lnTo>
                        <a:pt x="872410" y="547051"/>
                      </a:lnTo>
                      <a:lnTo>
                        <a:pt x="834687" y="547051"/>
                      </a:lnTo>
                      <a:lnTo>
                        <a:pt x="834687" y="514043"/>
                      </a:lnTo>
                      <a:lnTo>
                        <a:pt x="811111" y="514043"/>
                      </a:lnTo>
                      <a:lnTo>
                        <a:pt x="811111" y="488110"/>
                      </a:lnTo>
                      <a:lnTo>
                        <a:pt x="766315" y="488110"/>
                      </a:lnTo>
                      <a:lnTo>
                        <a:pt x="766315" y="462175"/>
                      </a:lnTo>
                      <a:lnTo>
                        <a:pt x="738023" y="462175"/>
                      </a:lnTo>
                      <a:lnTo>
                        <a:pt x="738023" y="422094"/>
                      </a:lnTo>
                      <a:lnTo>
                        <a:pt x="681439" y="422094"/>
                      </a:lnTo>
                      <a:lnTo>
                        <a:pt x="681439" y="386729"/>
                      </a:lnTo>
                      <a:lnTo>
                        <a:pt x="643716" y="386729"/>
                      </a:lnTo>
                      <a:lnTo>
                        <a:pt x="643716" y="370225"/>
                      </a:lnTo>
                      <a:lnTo>
                        <a:pt x="622497" y="370225"/>
                      </a:lnTo>
                      <a:lnTo>
                        <a:pt x="622497" y="339576"/>
                      </a:lnTo>
                      <a:lnTo>
                        <a:pt x="591846" y="339576"/>
                      </a:lnTo>
                      <a:lnTo>
                        <a:pt x="591846" y="346649"/>
                      </a:lnTo>
                      <a:lnTo>
                        <a:pt x="570628" y="346649"/>
                      </a:lnTo>
                      <a:lnTo>
                        <a:pt x="570628" y="315999"/>
                      </a:lnTo>
                      <a:lnTo>
                        <a:pt x="537621" y="315999"/>
                      </a:lnTo>
                      <a:lnTo>
                        <a:pt x="537621" y="254699"/>
                      </a:lnTo>
                      <a:lnTo>
                        <a:pt x="481036" y="254699"/>
                      </a:lnTo>
                      <a:lnTo>
                        <a:pt x="481036" y="207546"/>
                      </a:lnTo>
                      <a:lnTo>
                        <a:pt x="424452" y="207546"/>
                      </a:lnTo>
                      <a:lnTo>
                        <a:pt x="424452" y="195758"/>
                      </a:lnTo>
                      <a:lnTo>
                        <a:pt x="372584" y="195758"/>
                      </a:lnTo>
                      <a:lnTo>
                        <a:pt x="372584" y="160392"/>
                      </a:lnTo>
                      <a:lnTo>
                        <a:pt x="330145" y="160392"/>
                      </a:lnTo>
                      <a:lnTo>
                        <a:pt x="330145" y="101451"/>
                      </a:lnTo>
                      <a:lnTo>
                        <a:pt x="245269" y="101451"/>
                      </a:lnTo>
                      <a:lnTo>
                        <a:pt x="245269" y="84947"/>
                      </a:lnTo>
                      <a:lnTo>
                        <a:pt x="167466" y="84947"/>
                      </a:lnTo>
                      <a:lnTo>
                        <a:pt x="167466" y="66086"/>
                      </a:lnTo>
                      <a:lnTo>
                        <a:pt x="139174" y="66086"/>
                      </a:lnTo>
                      <a:lnTo>
                        <a:pt x="139174" y="7144"/>
                      </a:lnTo>
                      <a:lnTo>
                        <a:pt x="7144" y="7144"/>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50" name="Graphic 5120">
                  <a:extLst>
                    <a:ext uri="{FF2B5EF4-FFF2-40B4-BE49-F238E27FC236}">
                      <a16:creationId xmlns:a16="http://schemas.microsoft.com/office/drawing/2014/main" id="{55E82BBA-0ADD-4822-9A8E-2E89228C763F}"/>
                    </a:ext>
                  </a:extLst>
                </p:cNvPr>
                <p:cNvSpPr/>
                <p:nvPr/>
              </p:nvSpPr>
              <p:spPr>
                <a:xfrm>
                  <a:off x="7158834" y="2144839"/>
                  <a:ext cx="2282400" cy="605323"/>
                </a:xfrm>
                <a:custGeom>
                  <a:avLst/>
                  <a:gdLst>
                    <a:gd name="connsiteX0" fmla="*/ 3864302 w 3867150"/>
                    <a:gd name="connsiteY0" fmla="*/ 936067 h 942975"/>
                    <a:gd name="connsiteX1" fmla="*/ 3451708 w 3867150"/>
                    <a:gd name="connsiteY1" fmla="*/ 936067 h 942975"/>
                    <a:gd name="connsiteX2" fmla="*/ 3451708 w 3867150"/>
                    <a:gd name="connsiteY2" fmla="*/ 870053 h 942975"/>
                    <a:gd name="connsiteX3" fmla="*/ 3366830 w 3867150"/>
                    <a:gd name="connsiteY3" fmla="*/ 870053 h 942975"/>
                    <a:gd name="connsiteX4" fmla="*/ 3366830 w 3867150"/>
                    <a:gd name="connsiteY4" fmla="*/ 818183 h 942975"/>
                    <a:gd name="connsiteX5" fmla="*/ 2739686 w 3867150"/>
                    <a:gd name="connsiteY5" fmla="*/ 818183 h 942975"/>
                    <a:gd name="connsiteX6" fmla="*/ 2739686 w 3867150"/>
                    <a:gd name="connsiteY6" fmla="*/ 789891 h 942975"/>
                    <a:gd name="connsiteX7" fmla="*/ 2584085 w 3867150"/>
                    <a:gd name="connsiteY7" fmla="*/ 789891 h 942975"/>
                    <a:gd name="connsiteX8" fmla="*/ 2584085 w 3867150"/>
                    <a:gd name="connsiteY8" fmla="*/ 766315 h 942975"/>
                    <a:gd name="connsiteX9" fmla="*/ 2390746 w 3867150"/>
                    <a:gd name="connsiteY9" fmla="*/ 766315 h 942975"/>
                    <a:gd name="connsiteX10" fmla="*/ 2390746 w 3867150"/>
                    <a:gd name="connsiteY10" fmla="*/ 740380 h 942975"/>
                    <a:gd name="connsiteX11" fmla="*/ 1992306 w 3867150"/>
                    <a:gd name="connsiteY11" fmla="*/ 740380 h 942975"/>
                    <a:gd name="connsiteX12" fmla="*/ 1992306 w 3867150"/>
                    <a:gd name="connsiteY12" fmla="*/ 721519 h 942975"/>
                    <a:gd name="connsiteX13" fmla="*/ 1931003 w 3867150"/>
                    <a:gd name="connsiteY13" fmla="*/ 721519 h 942975"/>
                    <a:gd name="connsiteX14" fmla="*/ 1931003 w 3867150"/>
                    <a:gd name="connsiteY14" fmla="*/ 697942 h 942975"/>
                    <a:gd name="connsiteX15" fmla="*/ 1869710 w 3867150"/>
                    <a:gd name="connsiteY15" fmla="*/ 697942 h 942975"/>
                    <a:gd name="connsiteX16" fmla="*/ 1869710 w 3867150"/>
                    <a:gd name="connsiteY16" fmla="*/ 679080 h 942975"/>
                    <a:gd name="connsiteX17" fmla="*/ 1834344 w 3867150"/>
                    <a:gd name="connsiteY17" fmla="*/ 679080 h 942975"/>
                    <a:gd name="connsiteX18" fmla="*/ 1834344 w 3867150"/>
                    <a:gd name="connsiteY18" fmla="*/ 650788 h 942975"/>
                    <a:gd name="connsiteX19" fmla="*/ 1789548 w 3867150"/>
                    <a:gd name="connsiteY19" fmla="*/ 650788 h 942975"/>
                    <a:gd name="connsiteX20" fmla="*/ 1789548 w 3867150"/>
                    <a:gd name="connsiteY20" fmla="*/ 613066 h 942975"/>
                    <a:gd name="connsiteX21" fmla="*/ 1716453 w 3867150"/>
                    <a:gd name="connsiteY21" fmla="*/ 613066 h 942975"/>
                    <a:gd name="connsiteX22" fmla="*/ 1716453 w 3867150"/>
                    <a:gd name="connsiteY22" fmla="*/ 589489 h 942975"/>
                    <a:gd name="connsiteX23" fmla="*/ 1615078 w 3867150"/>
                    <a:gd name="connsiteY23" fmla="*/ 589489 h 942975"/>
                    <a:gd name="connsiteX24" fmla="*/ 1615078 w 3867150"/>
                    <a:gd name="connsiteY24" fmla="*/ 568270 h 942975"/>
                    <a:gd name="connsiteX25" fmla="*/ 1506626 w 3867150"/>
                    <a:gd name="connsiteY25" fmla="*/ 568270 h 942975"/>
                    <a:gd name="connsiteX26" fmla="*/ 1506626 w 3867150"/>
                    <a:gd name="connsiteY26" fmla="*/ 551766 h 942975"/>
                    <a:gd name="connsiteX27" fmla="*/ 1417034 w 3867150"/>
                    <a:gd name="connsiteY27" fmla="*/ 551766 h 942975"/>
                    <a:gd name="connsiteX28" fmla="*/ 1417034 w 3867150"/>
                    <a:gd name="connsiteY28" fmla="*/ 518759 h 942975"/>
                    <a:gd name="connsiteX29" fmla="*/ 1308583 w 3867150"/>
                    <a:gd name="connsiteY29" fmla="*/ 518759 h 942975"/>
                    <a:gd name="connsiteX30" fmla="*/ 1308583 w 3867150"/>
                    <a:gd name="connsiteY30" fmla="*/ 499898 h 942975"/>
                    <a:gd name="connsiteX31" fmla="*/ 1237850 w 3867150"/>
                    <a:gd name="connsiteY31" fmla="*/ 499898 h 942975"/>
                    <a:gd name="connsiteX32" fmla="*/ 1237850 w 3867150"/>
                    <a:gd name="connsiteY32" fmla="*/ 469247 h 942975"/>
                    <a:gd name="connsiteX33" fmla="*/ 1195407 w 3867150"/>
                    <a:gd name="connsiteY33" fmla="*/ 469247 h 942975"/>
                    <a:gd name="connsiteX34" fmla="*/ 1195407 w 3867150"/>
                    <a:gd name="connsiteY34" fmla="*/ 436240 h 942975"/>
                    <a:gd name="connsiteX35" fmla="*/ 1072810 w 3867150"/>
                    <a:gd name="connsiteY35" fmla="*/ 436240 h 942975"/>
                    <a:gd name="connsiteX36" fmla="*/ 1072810 w 3867150"/>
                    <a:gd name="connsiteY36" fmla="*/ 398517 h 942975"/>
                    <a:gd name="connsiteX37" fmla="*/ 985580 w 3867150"/>
                    <a:gd name="connsiteY37" fmla="*/ 398517 h 942975"/>
                    <a:gd name="connsiteX38" fmla="*/ 985580 w 3867150"/>
                    <a:gd name="connsiteY38" fmla="*/ 374940 h 942975"/>
                    <a:gd name="connsiteX39" fmla="*/ 924278 w 3867150"/>
                    <a:gd name="connsiteY39" fmla="*/ 374940 h 942975"/>
                    <a:gd name="connsiteX40" fmla="*/ 924278 w 3867150"/>
                    <a:gd name="connsiteY40" fmla="*/ 351364 h 942975"/>
                    <a:gd name="connsiteX41" fmla="*/ 851191 w 3867150"/>
                    <a:gd name="connsiteY41" fmla="*/ 351364 h 942975"/>
                    <a:gd name="connsiteX42" fmla="*/ 851191 w 3867150"/>
                    <a:gd name="connsiteY42" fmla="*/ 327787 h 942975"/>
                    <a:gd name="connsiteX43" fmla="*/ 700300 w 3867150"/>
                    <a:gd name="connsiteY43" fmla="*/ 327787 h 942975"/>
                    <a:gd name="connsiteX44" fmla="*/ 700300 w 3867150"/>
                    <a:gd name="connsiteY44" fmla="*/ 282992 h 942975"/>
                    <a:gd name="connsiteX45" fmla="*/ 660220 w 3867150"/>
                    <a:gd name="connsiteY45" fmla="*/ 282992 h 942975"/>
                    <a:gd name="connsiteX46" fmla="*/ 660220 w 3867150"/>
                    <a:gd name="connsiteY46" fmla="*/ 249984 h 942975"/>
                    <a:gd name="connsiteX47" fmla="*/ 641358 w 3867150"/>
                    <a:gd name="connsiteY47" fmla="*/ 249984 h 942975"/>
                    <a:gd name="connsiteX48" fmla="*/ 641358 w 3867150"/>
                    <a:gd name="connsiteY48" fmla="*/ 212262 h 942975"/>
                    <a:gd name="connsiteX49" fmla="*/ 610708 w 3867150"/>
                    <a:gd name="connsiteY49" fmla="*/ 212262 h 942975"/>
                    <a:gd name="connsiteX50" fmla="*/ 610708 w 3867150"/>
                    <a:gd name="connsiteY50" fmla="*/ 195758 h 942975"/>
                    <a:gd name="connsiteX51" fmla="*/ 549409 w 3867150"/>
                    <a:gd name="connsiteY51" fmla="*/ 195758 h 942975"/>
                    <a:gd name="connsiteX52" fmla="*/ 549409 w 3867150"/>
                    <a:gd name="connsiteY52" fmla="*/ 162750 h 942975"/>
                    <a:gd name="connsiteX53" fmla="*/ 469247 w 3867150"/>
                    <a:gd name="connsiteY53" fmla="*/ 162750 h 942975"/>
                    <a:gd name="connsiteX54" fmla="*/ 469247 w 3867150"/>
                    <a:gd name="connsiteY54" fmla="*/ 129743 h 942975"/>
                    <a:gd name="connsiteX55" fmla="*/ 445671 w 3867150"/>
                    <a:gd name="connsiteY55" fmla="*/ 129743 h 942975"/>
                    <a:gd name="connsiteX56" fmla="*/ 445671 w 3867150"/>
                    <a:gd name="connsiteY56" fmla="*/ 96735 h 942975"/>
                    <a:gd name="connsiteX57" fmla="*/ 393803 w 3867150"/>
                    <a:gd name="connsiteY57" fmla="*/ 96735 h 942975"/>
                    <a:gd name="connsiteX58" fmla="*/ 393803 w 3867150"/>
                    <a:gd name="connsiteY58" fmla="*/ 63728 h 942975"/>
                    <a:gd name="connsiteX59" fmla="*/ 278277 w 3867150"/>
                    <a:gd name="connsiteY59" fmla="*/ 63728 h 942975"/>
                    <a:gd name="connsiteX60" fmla="*/ 278277 w 3867150"/>
                    <a:gd name="connsiteY60" fmla="*/ 42509 h 942975"/>
                    <a:gd name="connsiteX61" fmla="*/ 172182 w 3867150"/>
                    <a:gd name="connsiteY61" fmla="*/ 42509 h 942975"/>
                    <a:gd name="connsiteX62" fmla="*/ 172182 w 3867150"/>
                    <a:gd name="connsiteY62" fmla="*/ 7144 h 942975"/>
                    <a:gd name="connsiteX63" fmla="*/ 7144 w 3867150"/>
                    <a:gd name="connsiteY63" fmla="*/ 7144 h 942975"/>
                    <a:gd name="connsiteX64" fmla="*/ 7144 w 3867150"/>
                    <a:gd name="connsiteY64" fmla="*/ 7144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867150" h="942975">
                      <a:moveTo>
                        <a:pt x="3864302" y="936067"/>
                      </a:moveTo>
                      <a:lnTo>
                        <a:pt x="3451708" y="936067"/>
                      </a:lnTo>
                      <a:lnTo>
                        <a:pt x="3451708" y="870053"/>
                      </a:lnTo>
                      <a:lnTo>
                        <a:pt x="3366830" y="870053"/>
                      </a:lnTo>
                      <a:lnTo>
                        <a:pt x="3366830" y="818183"/>
                      </a:lnTo>
                      <a:lnTo>
                        <a:pt x="2739686" y="818183"/>
                      </a:lnTo>
                      <a:lnTo>
                        <a:pt x="2739686" y="789891"/>
                      </a:lnTo>
                      <a:lnTo>
                        <a:pt x="2584085" y="789891"/>
                      </a:lnTo>
                      <a:lnTo>
                        <a:pt x="2584085" y="766315"/>
                      </a:lnTo>
                      <a:lnTo>
                        <a:pt x="2390746" y="766315"/>
                      </a:lnTo>
                      <a:lnTo>
                        <a:pt x="2390746" y="740380"/>
                      </a:lnTo>
                      <a:lnTo>
                        <a:pt x="1992306" y="740380"/>
                      </a:lnTo>
                      <a:lnTo>
                        <a:pt x="1992306" y="721519"/>
                      </a:lnTo>
                      <a:lnTo>
                        <a:pt x="1931003" y="721519"/>
                      </a:lnTo>
                      <a:lnTo>
                        <a:pt x="1931003" y="697942"/>
                      </a:lnTo>
                      <a:lnTo>
                        <a:pt x="1869710" y="697942"/>
                      </a:lnTo>
                      <a:lnTo>
                        <a:pt x="1869710" y="679080"/>
                      </a:lnTo>
                      <a:lnTo>
                        <a:pt x="1834344" y="679080"/>
                      </a:lnTo>
                      <a:lnTo>
                        <a:pt x="1834344" y="650788"/>
                      </a:lnTo>
                      <a:lnTo>
                        <a:pt x="1789548" y="650788"/>
                      </a:lnTo>
                      <a:lnTo>
                        <a:pt x="1789548" y="613066"/>
                      </a:lnTo>
                      <a:lnTo>
                        <a:pt x="1716453" y="613066"/>
                      </a:lnTo>
                      <a:lnTo>
                        <a:pt x="1716453" y="589489"/>
                      </a:lnTo>
                      <a:lnTo>
                        <a:pt x="1615078" y="589489"/>
                      </a:lnTo>
                      <a:lnTo>
                        <a:pt x="1615078" y="568270"/>
                      </a:lnTo>
                      <a:lnTo>
                        <a:pt x="1506626" y="568270"/>
                      </a:lnTo>
                      <a:lnTo>
                        <a:pt x="1506626" y="551766"/>
                      </a:lnTo>
                      <a:lnTo>
                        <a:pt x="1417034" y="551766"/>
                      </a:lnTo>
                      <a:lnTo>
                        <a:pt x="1417034" y="518759"/>
                      </a:lnTo>
                      <a:lnTo>
                        <a:pt x="1308583" y="518759"/>
                      </a:lnTo>
                      <a:lnTo>
                        <a:pt x="1308583" y="499898"/>
                      </a:lnTo>
                      <a:lnTo>
                        <a:pt x="1237850" y="499898"/>
                      </a:lnTo>
                      <a:lnTo>
                        <a:pt x="1237850" y="469247"/>
                      </a:lnTo>
                      <a:lnTo>
                        <a:pt x="1195407" y="469247"/>
                      </a:lnTo>
                      <a:lnTo>
                        <a:pt x="1195407" y="436240"/>
                      </a:lnTo>
                      <a:lnTo>
                        <a:pt x="1072810" y="436240"/>
                      </a:lnTo>
                      <a:lnTo>
                        <a:pt x="1072810" y="398517"/>
                      </a:lnTo>
                      <a:lnTo>
                        <a:pt x="985580" y="398517"/>
                      </a:lnTo>
                      <a:lnTo>
                        <a:pt x="985580" y="374940"/>
                      </a:lnTo>
                      <a:lnTo>
                        <a:pt x="924278" y="374940"/>
                      </a:lnTo>
                      <a:lnTo>
                        <a:pt x="924278" y="351364"/>
                      </a:lnTo>
                      <a:lnTo>
                        <a:pt x="851191" y="351364"/>
                      </a:lnTo>
                      <a:lnTo>
                        <a:pt x="851191" y="327787"/>
                      </a:lnTo>
                      <a:lnTo>
                        <a:pt x="700300" y="327787"/>
                      </a:lnTo>
                      <a:lnTo>
                        <a:pt x="700300" y="282992"/>
                      </a:lnTo>
                      <a:lnTo>
                        <a:pt x="660220" y="282992"/>
                      </a:lnTo>
                      <a:lnTo>
                        <a:pt x="660220" y="249984"/>
                      </a:lnTo>
                      <a:lnTo>
                        <a:pt x="641358" y="249984"/>
                      </a:lnTo>
                      <a:lnTo>
                        <a:pt x="641358" y="212262"/>
                      </a:lnTo>
                      <a:lnTo>
                        <a:pt x="610708" y="212262"/>
                      </a:lnTo>
                      <a:lnTo>
                        <a:pt x="610708" y="195758"/>
                      </a:lnTo>
                      <a:lnTo>
                        <a:pt x="549409" y="195758"/>
                      </a:lnTo>
                      <a:lnTo>
                        <a:pt x="549409" y="162750"/>
                      </a:lnTo>
                      <a:lnTo>
                        <a:pt x="469247" y="162750"/>
                      </a:lnTo>
                      <a:lnTo>
                        <a:pt x="469247" y="129743"/>
                      </a:lnTo>
                      <a:lnTo>
                        <a:pt x="445671" y="129743"/>
                      </a:lnTo>
                      <a:lnTo>
                        <a:pt x="445671" y="96735"/>
                      </a:lnTo>
                      <a:lnTo>
                        <a:pt x="393803" y="96735"/>
                      </a:lnTo>
                      <a:lnTo>
                        <a:pt x="393803" y="63728"/>
                      </a:lnTo>
                      <a:lnTo>
                        <a:pt x="278277" y="63728"/>
                      </a:lnTo>
                      <a:lnTo>
                        <a:pt x="278277" y="42509"/>
                      </a:lnTo>
                      <a:lnTo>
                        <a:pt x="172182" y="42509"/>
                      </a:lnTo>
                      <a:lnTo>
                        <a:pt x="172182" y="7144"/>
                      </a:lnTo>
                      <a:lnTo>
                        <a:pt x="7144" y="7144"/>
                      </a:lnTo>
                      <a:lnTo>
                        <a:pt x="7144" y="7144"/>
                      </a:lnTo>
                    </a:path>
                  </a:pathLst>
                </a:cu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51" name="Graphic 5124">
                  <a:extLst>
                    <a:ext uri="{FF2B5EF4-FFF2-40B4-BE49-F238E27FC236}">
                      <a16:creationId xmlns:a16="http://schemas.microsoft.com/office/drawing/2014/main" id="{7C6DB8A9-70E3-47FD-81CF-EB0FD41F79C8}"/>
                    </a:ext>
                  </a:extLst>
                </p:cNvPr>
                <p:cNvSpPr/>
                <p:nvPr/>
              </p:nvSpPr>
              <p:spPr>
                <a:xfrm>
                  <a:off x="7158835" y="2144839"/>
                  <a:ext cx="2282400" cy="389879"/>
                </a:xfrm>
                <a:custGeom>
                  <a:avLst/>
                  <a:gdLst>
                    <a:gd name="connsiteX0" fmla="*/ 3873732 w 3876675"/>
                    <a:gd name="connsiteY0" fmla="*/ 631928 h 638175"/>
                    <a:gd name="connsiteX1" fmla="*/ 3810067 w 3876675"/>
                    <a:gd name="connsiteY1" fmla="*/ 631928 h 638175"/>
                    <a:gd name="connsiteX2" fmla="*/ 3810067 w 3876675"/>
                    <a:gd name="connsiteY2" fmla="*/ 525832 h 638175"/>
                    <a:gd name="connsiteX3" fmla="*/ 3208868 w 3876675"/>
                    <a:gd name="connsiteY3" fmla="*/ 525832 h 638175"/>
                    <a:gd name="connsiteX4" fmla="*/ 3208868 w 3876675"/>
                    <a:gd name="connsiteY4" fmla="*/ 495183 h 638175"/>
                    <a:gd name="connsiteX5" fmla="*/ 2815133 w 3876675"/>
                    <a:gd name="connsiteY5" fmla="*/ 495183 h 638175"/>
                    <a:gd name="connsiteX6" fmla="*/ 2815133 w 3876675"/>
                    <a:gd name="connsiteY6" fmla="*/ 476321 h 638175"/>
                    <a:gd name="connsiteX7" fmla="*/ 2595868 w 3876675"/>
                    <a:gd name="connsiteY7" fmla="*/ 476321 h 638175"/>
                    <a:gd name="connsiteX8" fmla="*/ 2595868 w 3876675"/>
                    <a:gd name="connsiteY8" fmla="*/ 457459 h 638175"/>
                    <a:gd name="connsiteX9" fmla="*/ 2178558 w 3876675"/>
                    <a:gd name="connsiteY9" fmla="*/ 457459 h 638175"/>
                    <a:gd name="connsiteX10" fmla="*/ 2178558 w 3876675"/>
                    <a:gd name="connsiteY10" fmla="*/ 438598 h 638175"/>
                    <a:gd name="connsiteX11" fmla="*/ 1888569 w 3876675"/>
                    <a:gd name="connsiteY11" fmla="*/ 438598 h 638175"/>
                    <a:gd name="connsiteX12" fmla="*/ 1888569 w 3876675"/>
                    <a:gd name="connsiteY12" fmla="*/ 417379 h 638175"/>
                    <a:gd name="connsiteX13" fmla="*/ 1740037 w 3876675"/>
                    <a:gd name="connsiteY13" fmla="*/ 417379 h 638175"/>
                    <a:gd name="connsiteX14" fmla="*/ 1740037 w 3876675"/>
                    <a:gd name="connsiteY14" fmla="*/ 407948 h 638175"/>
                    <a:gd name="connsiteX15" fmla="*/ 1650444 w 3876675"/>
                    <a:gd name="connsiteY15" fmla="*/ 407948 h 638175"/>
                    <a:gd name="connsiteX16" fmla="*/ 1650444 w 3876675"/>
                    <a:gd name="connsiteY16" fmla="*/ 386729 h 638175"/>
                    <a:gd name="connsiteX17" fmla="*/ 1523124 w 3876675"/>
                    <a:gd name="connsiteY17" fmla="*/ 386729 h 638175"/>
                    <a:gd name="connsiteX18" fmla="*/ 1523124 w 3876675"/>
                    <a:gd name="connsiteY18" fmla="*/ 370225 h 638175"/>
                    <a:gd name="connsiteX19" fmla="*/ 1417034 w 3876675"/>
                    <a:gd name="connsiteY19" fmla="*/ 370225 h 638175"/>
                    <a:gd name="connsiteX20" fmla="*/ 1417034 w 3876675"/>
                    <a:gd name="connsiteY20" fmla="*/ 356080 h 638175"/>
                    <a:gd name="connsiteX21" fmla="*/ 1381668 w 3876675"/>
                    <a:gd name="connsiteY21" fmla="*/ 356080 h 638175"/>
                    <a:gd name="connsiteX22" fmla="*/ 1381668 w 3876675"/>
                    <a:gd name="connsiteY22" fmla="*/ 346649 h 638175"/>
                    <a:gd name="connsiteX23" fmla="*/ 1318012 w 3876675"/>
                    <a:gd name="connsiteY23" fmla="*/ 346649 h 638175"/>
                    <a:gd name="connsiteX24" fmla="*/ 1318012 w 3876675"/>
                    <a:gd name="connsiteY24" fmla="*/ 332503 h 638175"/>
                    <a:gd name="connsiteX25" fmla="*/ 1193054 w 3876675"/>
                    <a:gd name="connsiteY25" fmla="*/ 332503 h 638175"/>
                    <a:gd name="connsiteX26" fmla="*/ 1193054 w 3876675"/>
                    <a:gd name="connsiteY26" fmla="*/ 316000 h 638175"/>
                    <a:gd name="connsiteX27" fmla="*/ 1134113 w 3876675"/>
                    <a:gd name="connsiteY27" fmla="*/ 316000 h 638175"/>
                    <a:gd name="connsiteX28" fmla="*/ 1134113 w 3876675"/>
                    <a:gd name="connsiteY28" fmla="*/ 306569 h 638175"/>
                    <a:gd name="connsiteX29" fmla="*/ 1056313 w 3876675"/>
                    <a:gd name="connsiteY29" fmla="*/ 306569 h 638175"/>
                    <a:gd name="connsiteX30" fmla="*/ 1056313 w 3876675"/>
                    <a:gd name="connsiteY30" fmla="*/ 292422 h 638175"/>
                    <a:gd name="connsiteX31" fmla="*/ 1002078 w 3876675"/>
                    <a:gd name="connsiteY31" fmla="*/ 292422 h 638175"/>
                    <a:gd name="connsiteX32" fmla="*/ 1002078 w 3876675"/>
                    <a:gd name="connsiteY32" fmla="*/ 273561 h 638175"/>
                    <a:gd name="connsiteX33" fmla="*/ 926636 w 3876675"/>
                    <a:gd name="connsiteY33" fmla="*/ 273561 h 638175"/>
                    <a:gd name="connsiteX34" fmla="*/ 926636 w 3876675"/>
                    <a:gd name="connsiteY34" fmla="*/ 254699 h 638175"/>
                    <a:gd name="connsiteX35" fmla="*/ 865337 w 3876675"/>
                    <a:gd name="connsiteY35" fmla="*/ 254699 h 638175"/>
                    <a:gd name="connsiteX36" fmla="*/ 865337 w 3876675"/>
                    <a:gd name="connsiteY36" fmla="*/ 240553 h 638175"/>
                    <a:gd name="connsiteX37" fmla="*/ 752168 w 3876675"/>
                    <a:gd name="connsiteY37" fmla="*/ 240553 h 638175"/>
                    <a:gd name="connsiteX38" fmla="*/ 752168 w 3876675"/>
                    <a:gd name="connsiteY38" fmla="*/ 212262 h 638175"/>
                    <a:gd name="connsiteX39" fmla="*/ 700300 w 3876675"/>
                    <a:gd name="connsiteY39" fmla="*/ 212262 h 638175"/>
                    <a:gd name="connsiteX40" fmla="*/ 700300 w 3876675"/>
                    <a:gd name="connsiteY40" fmla="*/ 193400 h 638175"/>
                    <a:gd name="connsiteX41" fmla="*/ 639000 w 3876675"/>
                    <a:gd name="connsiteY41" fmla="*/ 193400 h 638175"/>
                    <a:gd name="connsiteX42" fmla="*/ 639000 w 3876675"/>
                    <a:gd name="connsiteY42" fmla="*/ 174539 h 638175"/>
                    <a:gd name="connsiteX43" fmla="*/ 620138 w 3876675"/>
                    <a:gd name="connsiteY43" fmla="*/ 174539 h 638175"/>
                    <a:gd name="connsiteX44" fmla="*/ 620138 w 3876675"/>
                    <a:gd name="connsiteY44" fmla="*/ 153319 h 638175"/>
                    <a:gd name="connsiteX45" fmla="*/ 547051 w 3876675"/>
                    <a:gd name="connsiteY45" fmla="*/ 153319 h 638175"/>
                    <a:gd name="connsiteX46" fmla="*/ 547051 w 3876675"/>
                    <a:gd name="connsiteY46" fmla="*/ 136816 h 638175"/>
                    <a:gd name="connsiteX47" fmla="*/ 483394 w 3876675"/>
                    <a:gd name="connsiteY47" fmla="*/ 136816 h 638175"/>
                    <a:gd name="connsiteX48" fmla="*/ 483394 w 3876675"/>
                    <a:gd name="connsiteY48" fmla="*/ 120312 h 638175"/>
                    <a:gd name="connsiteX49" fmla="*/ 457459 w 3876675"/>
                    <a:gd name="connsiteY49" fmla="*/ 120312 h 638175"/>
                    <a:gd name="connsiteX50" fmla="*/ 457459 w 3876675"/>
                    <a:gd name="connsiteY50" fmla="*/ 99093 h 638175"/>
                    <a:gd name="connsiteX51" fmla="*/ 426810 w 3876675"/>
                    <a:gd name="connsiteY51" fmla="*/ 99093 h 638175"/>
                    <a:gd name="connsiteX52" fmla="*/ 426810 w 3876675"/>
                    <a:gd name="connsiteY52" fmla="*/ 80232 h 638175"/>
                    <a:gd name="connsiteX53" fmla="*/ 393803 w 3876675"/>
                    <a:gd name="connsiteY53" fmla="*/ 80232 h 638175"/>
                    <a:gd name="connsiteX54" fmla="*/ 393803 w 3876675"/>
                    <a:gd name="connsiteY54" fmla="*/ 68444 h 638175"/>
                    <a:gd name="connsiteX55" fmla="*/ 346649 w 3876675"/>
                    <a:gd name="connsiteY55" fmla="*/ 68444 h 638175"/>
                    <a:gd name="connsiteX56" fmla="*/ 346649 w 3876675"/>
                    <a:gd name="connsiteY56" fmla="*/ 7144 h 638175"/>
                    <a:gd name="connsiteX57" fmla="*/ 7144 w 3876675"/>
                    <a:gd name="connsiteY57" fmla="*/ 7144 h 638175"/>
                    <a:gd name="connsiteX58" fmla="*/ 7144 w 3876675"/>
                    <a:gd name="connsiteY58" fmla="*/ 7144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876675" h="638175">
                      <a:moveTo>
                        <a:pt x="3873732" y="631928"/>
                      </a:moveTo>
                      <a:lnTo>
                        <a:pt x="3810067" y="631928"/>
                      </a:lnTo>
                      <a:lnTo>
                        <a:pt x="3810067" y="525832"/>
                      </a:lnTo>
                      <a:lnTo>
                        <a:pt x="3208868" y="525832"/>
                      </a:lnTo>
                      <a:lnTo>
                        <a:pt x="3208868" y="495183"/>
                      </a:lnTo>
                      <a:lnTo>
                        <a:pt x="2815133" y="495183"/>
                      </a:lnTo>
                      <a:lnTo>
                        <a:pt x="2815133" y="476321"/>
                      </a:lnTo>
                      <a:lnTo>
                        <a:pt x="2595868" y="476321"/>
                      </a:lnTo>
                      <a:lnTo>
                        <a:pt x="2595868" y="457459"/>
                      </a:lnTo>
                      <a:lnTo>
                        <a:pt x="2178558" y="457459"/>
                      </a:lnTo>
                      <a:lnTo>
                        <a:pt x="2178558" y="438598"/>
                      </a:lnTo>
                      <a:lnTo>
                        <a:pt x="1888569" y="438598"/>
                      </a:lnTo>
                      <a:lnTo>
                        <a:pt x="1888569" y="417379"/>
                      </a:lnTo>
                      <a:lnTo>
                        <a:pt x="1740037" y="417379"/>
                      </a:lnTo>
                      <a:lnTo>
                        <a:pt x="1740037" y="407948"/>
                      </a:lnTo>
                      <a:lnTo>
                        <a:pt x="1650444" y="407948"/>
                      </a:lnTo>
                      <a:lnTo>
                        <a:pt x="1650444" y="386729"/>
                      </a:lnTo>
                      <a:lnTo>
                        <a:pt x="1523124" y="386729"/>
                      </a:lnTo>
                      <a:lnTo>
                        <a:pt x="1523124" y="370225"/>
                      </a:lnTo>
                      <a:lnTo>
                        <a:pt x="1417034" y="370225"/>
                      </a:lnTo>
                      <a:lnTo>
                        <a:pt x="1417034" y="356080"/>
                      </a:lnTo>
                      <a:lnTo>
                        <a:pt x="1381668" y="356080"/>
                      </a:lnTo>
                      <a:lnTo>
                        <a:pt x="1381668" y="346649"/>
                      </a:lnTo>
                      <a:lnTo>
                        <a:pt x="1318012" y="346649"/>
                      </a:lnTo>
                      <a:lnTo>
                        <a:pt x="1318012" y="332503"/>
                      </a:lnTo>
                      <a:lnTo>
                        <a:pt x="1193054" y="332503"/>
                      </a:lnTo>
                      <a:lnTo>
                        <a:pt x="1193054" y="316000"/>
                      </a:lnTo>
                      <a:lnTo>
                        <a:pt x="1134113" y="316000"/>
                      </a:lnTo>
                      <a:lnTo>
                        <a:pt x="1134113" y="306569"/>
                      </a:lnTo>
                      <a:lnTo>
                        <a:pt x="1056313" y="306569"/>
                      </a:lnTo>
                      <a:lnTo>
                        <a:pt x="1056313" y="292422"/>
                      </a:lnTo>
                      <a:lnTo>
                        <a:pt x="1002078" y="292422"/>
                      </a:lnTo>
                      <a:lnTo>
                        <a:pt x="1002078" y="273561"/>
                      </a:lnTo>
                      <a:lnTo>
                        <a:pt x="926636" y="273561"/>
                      </a:lnTo>
                      <a:lnTo>
                        <a:pt x="926636" y="254699"/>
                      </a:lnTo>
                      <a:lnTo>
                        <a:pt x="865337" y="254699"/>
                      </a:lnTo>
                      <a:lnTo>
                        <a:pt x="865337" y="240553"/>
                      </a:lnTo>
                      <a:lnTo>
                        <a:pt x="752168" y="240553"/>
                      </a:lnTo>
                      <a:lnTo>
                        <a:pt x="752168" y="212262"/>
                      </a:lnTo>
                      <a:lnTo>
                        <a:pt x="700300" y="212262"/>
                      </a:lnTo>
                      <a:lnTo>
                        <a:pt x="700300" y="193400"/>
                      </a:lnTo>
                      <a:lnTo>
                        <a:pt x="639000" y="193400"/>
                      </a:lnTo>
                      <a:lnTo>
                        <a:pt x="639000" y="174539"/>
                      </a:lnTo>
                      <a:lnTo>
                        <a:pt x="620138" y="174539"/>
                      </a:lnTo>
                      <a:lnTo>
                        <a:pt x="620138" y="153319"/>
                      </a:lnTo>
                      <a:lnTo>
                        <a:pt x="547051" y="153319"/>
                      </a:lnTo>
                      <a:lnTo>
                        <a:pt x="547051" y="136816"/>
                      </a:lnTo>
                      <a:lnTo>
                        <a:pt x="483394" y="136816"/>
                      </a:lnTo>
                      <a:lnTo>
                        <a:pt x="483394" y="120312"/>
                      </a:lnTo>
                      <a:lnTo>
                        <a:pt x="457459" y="120312"/>
                      </a:lnTo>
                      <a:lnTo>
                        <a:pt x="457459" y="99093"/>
                      </a:lnTo>
                      <a:lnTo>
                        <a:pt x="426810" y="99093"/>
                      </a:lnTo>
                      <a:lnTo>
                        <a:pt x="426810" y="80232"/>
                      </a:lnTo>
                      <a:lnTo>
                        <a:pt x="393803" y="80232"/>
                      </a:lnTo>
                      <a:lnTo>
                        <a:pt x="393803" y="68444"/>
                      </a:lnTo>
                      <a:lnTo>
                        <a:pt x="346649" y="68444"/>
                      </a:lnTo>
                      <a:lnTo>
                        <a:pt x="346649" y="7144"/>
                      </a:lnTo>
                      <a:lnTo>
                        <a:pt x="7144" y="7144"/>
                      </a:lnTo>
                      <a:lnTo>
                        <a:pt x="7144" y="714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a:p>
              </p:txBody>
            </p:sp>
            <p:sp>
              <p:nvSpPr>
                <p:cNvPr id="52" name="Graphic 157">
                  <a:extLst>
                    <a:ext uri="{FF2B5EF4-FFF2-40B4-BE49-F238E27FC236}">
                      <a16:creationId xmlns:a16="http://schemas.microsoft.com/office/drawing/2014/main" id="{9061FECC-8704-45B8-94FE-F0C0BEC67BBC}"/>
                    </a:ext>
                  </a:extLst>
                </p:cNvPr>
                <p:cNvSpPr/>
                <p:nvPr/>
              </p:nvSpPr>
              <p:spPr>
                <a:xfrm>
                  <a:off x="7153844" y="2142509"/>
                  <a:ext cx="2288736" cy="895249"/>
                </a:xfrm>
                <a:custGeom>
                  <a:avLst/>
                  <a:gdLst>
                    <a:gd name="connsiteX0" fmla="*/ 2287813 w 2288736"/>
                    <a:gd name="connsiteY0" fmla="*/ 890242 h 895248"/>
                    <a:gd name="connsiteX1" fmla="*/ 2032461 w 2288736"/>
                    <a:gd name="connsiteY1" fmla="*/ 890242 h 895248"/>
                    <a:gd name="connsiteX2" fmla="*/ 2032461 w 2288736"/>
                    <a:gd name="connsiteY2" fmla="*/ 857305 h 895248"/>
                    <a:gd name="connsiteX3" fmla="*/ 1749199 w 2288736"/>
                    <a:gd name="connsiteY3" fmla="*/ 857305 h 895248"/>
                    <a:gd name="connsiteX4" fmla="*/ 1749199 w 2288736"/>
                    <a:gd name="connsiteY4" fmla="*/ 833345 h 895248"/>
                    <a:gd name="connsiteX5" fmla="*/ 1436634 w 2288736"/>
                    <a:gd name="connsiteY5" fmla="*/ 833345 h 895248"/>
                    <a:gd name="connsiteX6" fmla="*/ 1436634 w 2288736"/>
                    <a:gd name="connsiteY6" fmla="*/ 821368 h 895248"/>
                    <a:gd name="connsiteX7" fmla="*/ 1373846 w 2288736"/>
                    <a:gd name="connsiteY7" fmla="*/ 821368 h 895248"/>
                    <a:gd name="connsiteX8" fmla="*/ 1373846 w 2288736"/>
                    <a:gd name="connsiteY8" fmla="*/ 810885 h 895248"/>
                    <a:gd name="connsiteX9" fmla="*/ 1316633 w 2288736"/>
                    <a:gd name="connsiteY9" fmla="*/ 810885 h 895248"/>
                    <a:gd name="connsiteX10" fmla="*/ 1316633 w 2288736"/>
                    <a:gd name="connsiteY10" fmla="*/ 797414 h 895248"/>
                    <a:gd name="connsiteX11" fmla="*/ 1249657 w 2288736"/>
                    <a:gd name="connsiteY11" fmla="*/ 797414 h 895248"/>
                    <a:gd name="connsiteX12" fmla="*/ 1249657 w 2288736"/>
                    <a:gd name="connsiteY12" fmla="*/ 788425 h 895248"/>
                    <a:gd name="connsiteX13" fmla="*/ 1089192 w 2288736"/>
                    <a:gd name="connsiteY13" fmla="*/ 788425 h 895248"/>
                    <a:gd name="connsiteX14" fmla="*/ 1089192 w 2288736"/>
                    <a:gd name="connsiteY14" fmla="*/ 761477 h 895248"/>
                    <a:gd name="connsiteX15" fmla="*/ 896628 w 2288736"/>
                    <a:gd name="connsiteY15" fmla="*/ 761477 h 895248"/>
                    <a:gd name="connsiteX16" fmla="*/ 896628 w 2288736"/>
                    <a:gd name="connsiteY16" fmla="*/ 742011 h 895248"/>
                    <a:gd name="connsiteX17" fmla="*/ 870115 w 2288736"/>
                    <a:gd name="connsiteY17" fmla="*/ 742011 h 895248"/>
                    <a:gd name="connsiteX18" fmla="*/ 870115 w 2288736"/>
                    <a:gd name="connsiteY18" fmla="*/ 722546 h 895248"/>
                    <a:gd name="connsiteX19" fmla="*/ 812908 w 2288736"/>
                    <a:gd name="connsiteY19" fmla="*/ 722546 h 895248"/>
                    <a:gd name="connsiteX20" fmla="*/ 812908 w 2288736"/>
                    <a:gd name="connsiteY20" fmla="*/ 701586 h 895248"/>
                    <a:gd name="connsiteX21" fmla="*/ 787789 w 2288736"/>
                    <a:gd name="connsiteY21" fmla="*/ 701586 h 895248"/>
                    <a:gd name="connsiteX22" fmla="*/ 787789 w 2288736"/>
                    <a:gd name="connsiteY22" fmla="*/ 682120 h 895248"/>
                    <a:gd name="connsiteX23" fmla="*/ 768255 w 2288736"/>
                    <a:gd name="connsiteY23" fmla="*/ 682120 h 895248"/>
                    <a:gd name="connsiteX24" fmla="*/ 768255 w 2288736"/>
                    <a:gd name="connsiteY24" fmla="*/ 673138 h 895248"/>
                    <a:gd name="connsiteX25" fmla="*/ 750115 w 2288736"/>
                    <a:gd name="connsiteY25" fmla="*/ 673138 h 895248"/>
                    <a:gd name="connsiteX26" fmla="*/ 750115 w 2288736"/>
                    <a:gd name="connsiteY26" fmla="*/ 652178 h 895248"/>
                    <a:gd name="connsiteX27" fmla="*/ 718022 w 2288736"/>
                    <a:gd name="connsiteY27" fmla="*/ 652178 h 895248"/>
                    <a:gd name="connsiteX28" fmla="*/ 718022 w 2288736"/>
                    <a:gd name="connsiteY28" fmla="*/ 632712 h 895248"/>
                    <a:gd name="connsiteX29" fmla="*/ 698488 w 2288736"/>
                    <a:gd name="connsiteY29" fmla="*/ 632712 h 895248"/>
                    <a:gd name="connsiteX30" fmla="*/ 698488 w 2288736"/>
                    <a:gd name="connsiteY30" fmla="*/ 602766 h 895248"/>
                    <a:gd name="connsiteX31" fmla="*/ 656626 w 2288736"/>
                    <a:gd name="connsiteY31" fmla="*/ 602766 h 895248"/>
                    <a:gd name="connsiteX32" fmla="*/ 656626 w 2288736"/>
                    <a:gd name="connsiteY32" fmla="*/ 590788 h 895248"/>
                    <a:gd name="connsiteX33" fmla="*/ 639883 w 2288736"/>
                    <a:gd name="connsiteY33" fmla="*/ 590788 h 895248"/>
                    <a:gd name="connsiteX34" fmla="*/ 639883 w 2288736"/>
                    <a:gd name="connsiteY34" fmla="*/ 562340 h 895248"/>
                    <a:gd name="connsiteX35" fmla="*/ 592440 w 2288736"/>
                    <a:gd name="connsiteY35" fmla="*/ 562340 h 895248"/>
                    <a:gd name="connsiteX36" fmla="*/ 592440 w 2288736"/>
                    <a:gd name="connsiteY36" fmla="*/ 547367 h 895248"/>
                    <a:gd name="connsiteX37" fmla="*/ 560346 w 2288736"/>
                    <a:gd name="connsiteY37" fmla="*/ 547367 h 895248"/>
                    <a:gd name="connsiteX38" fmla="*/ 560346 w 2288736"/>
                    <a:gd name="connsiteY38" fmla="*/ 526405 h 895248"/>
                    <a:gd name="connsiteX39" fmla="*/ 538020 w 2288736"/>
                    <a:gd name="connsiteY39" fmla="*/ 526405 h 895248"/>
                    <a:gd name="connsiteX40" fmla="*/ 538020 w 2288736"/>
                    <a:gd name="connsiteY40" fmla="*/ 487476 h 895248"/>
                    <a:gd name="connsiteX41" fmla="*/ 487787 w 2288736"/>
                    <a:gd name="connsiteY41" fmla="*/ 487476 h 895248"/>
                    <a:gd name="connsiteX42" fmla="*/ 487787 w 2288736"/>
                    <a:gd name="connsiteY42" fmla="*/ 462022 h 895248"/>
                    <a:gd name="connsiteX43" fmla="*/ 471043 w 2288736"/>
                    <a:gd name="connsiteY43" fmla="*/ 462022 h 895248"/>
                    <a:gd name="connsiteX44" fmla="*/ 471043 w 2288736"/>
                    <a:gd name="connsiteY44" fmla="*/ 435072 h 895248"/>
                    <a:gd name="connsiteX45" fmla="*/ 447321 w 2288736"/>
                    <a:gd name="connsiteY45" fmla="*/ 435072 h 895248"/>
                    <a:gd name="connsiteX46" fmla="*/ 447321 w 2288736"/>
                    <a:gd name="connsiteY46" fmla="*/ 408121 h 895248"/>
                    <a:gd name="connsiteX47" fmla="*/ 424996 w 2288736"/>
                    <a:gd name="connsiteY47" fmla="*/ 408121 h 895248"/>
                    <a:gd name="connsiteX48" fmla="*/ 424996 w 2288736"/>
                    <a:gd name="connsiteY48" fmla="*/ 378175 h 895248"/>
                    <a:gd name="connsiteX49" fmla="*/ 413832 w 2288736"/>
                    <a:gd name="connsiteY49" fmla="*/ 378175 h 895248"/>
                    <a:gd name="connsiteX50" fmla="*/ 413832 w 2288736"/>
                    <a:gd name="connsiteY50" fmla="*/ 352721 h 895248"/>
                    <a:gd name="connsiteX51" fmla="*/ 413832 w 2288736"/>
                    <a:gd name="connsiteY51" fmla="*/ 352721 h 895248"/>
                    <a:gd name="connsiteX52" fmla="*/ 413832 w 2288736"/>
                    <a:gd name="connsiteY52" fmla="*/ 348230 h 895248"/>
                    <a:gd name="connsiteX53" fmla="*/ 381739 w 2288736"/>
                    <a:gd name="connsiteY53" fmla="*/ 348230 h 895248"/>
                    <a:gd name="connsiteX54" fmla="*/ 381739 w 2288736"/>
                    <a:gd name="connsiteY54" fmla="*/ 321279 h 895248"/>
                    <a:gd name="connsiteX55" fmla="*/ 369181 w 2288736"/>
                    <a:gd name="connsiteY55" fmla="*/ 321279 h 895248"/>
                    <a:gd name="connsiteX56" fmla="*/ 369181 w 2288736"/>
                    <a:gd name="connsiteY56" fmla="*/ 288339 h 895248"/>
                    <a:gd name="connsiteX57" fmla="*/ 324529 w 2288736"/>
                    <a:gd name="connsiteY57" fmla="*/ 288339 h 895248"/>
                    <a:gd name="connsiteX58" fmla="*/ 324529 w 2288736"/>
                    <a:gd name="connsiteY58" fmla="*/ 270372 h 895248"/>
                    <a:gd name="connsiteX59" fmla="*/ 309180 w 2288736"/>
                    <a:gd name="connsiteY59" fmla="*/ 270372 h 895248"/>
                    <a:gd name="connsiteX60" fmla="*/ 309180 w 2288736"/>
                    <a:gd name="connsiteY60" fmla="*/ 253902 h 895248"/>
                    <a:gd name="connsiteX61" fmla="*/ 271505 w 2288736"/>
                    <a:gd name="connsiteY61" fmla="*/ 253902 h 895248"/>
                    <a:gd name="connsiteX62" fmla="*/ 271505 w 2288736"/>
                    <a:gd name="connsiteY62" fmla="*/ 183530 h 895248"/>
                    <a:gd name="connsiteX63" fmla="*/ 242202 w 2288736"/>
                    <a:gd name="connsiteY63" fmla="*/ 183530 h 895248"/>
                    <a:gd name="connsiteX64" fmla="*/ 242202 w 2288736"/>
                    <a:gd name="connsiteY64" fmla="*/ 161071 h 895248"/>
                    <a:gd name="connsiteX65" fmla="*/ 214295 w 2288736"/>
                    <a:gd name="connsiteY65" fmla="*/ 161071 h 895248"/>
                    <a:gd name="connsiteX66" fmla="*/ 214295 w 2288736"/>
                    <a:gd name="connsiteY66" fmla="*/ 111660 h 895248"/>
                    <a:gd name="connsiteX67" fmla="*/ 200342 w 2288736"/>
                    <a:gd name="connsiteY67" fmla="*/ 111660 h 895248"/>
                    <a:gd name="connsiteX68" fmla="*/ 200342 w 2288736"/>
                    <a:gd name="connsiteY68" fmla="*/ 89202 h 895248"/>
                    <a:gd name="connsiteX69" fmla="*/ 168248 w 2288736"/>
                    <a:gd name="connsiteY69" fmla="*/ 89202 h 895248"/>
                    <a:gd name="connsiteX70" fmla="*/ 168248 w 2288736"/>
                    <a:gd name="connsiteY70" fmla="*/ 77224 h 895248"/>
                    <a:gd name="connsiteX71" fmla="*/ 140341 w 2288736"/>
                    <a:gd name="connsiteY71" fmla="*/ 77224 h 895248"/>
                    <a:gd name="connsiteX72" fmla="*/ 140341 w 2288736"/>
                    <a:gd name="connsiteY72" fmla="*/ 59256 h 895248"/>
                    <a:gd name="connsiteX73" fmla="*/ 104061 w 2288736"/>
                    <a:gd name="connsiteY73" fmla="*/ 59256 h 895248"/>
                    <a:gd name="connsiteX74" fmla="*/ 104061 w 2288736"/>
                    <a:gd name="connsiteY74" fmla="*/ 36797 h 895248"/>
                    <a:gd name="connsiteX75" fmla="*/ 77549 w 2288736"/>
                    <a:gd name="connsiteY75" fmla="*/ 36797 h 895248"/>
                    <a:gd name="connsiteX76" fmla="*/ 77549 w 2288736"/>
                    <a:gd name="connsiteY76" fmla="*/ 5354 h 895248"/>
                    <a:gd name="connsiteX77" fmla="*/ 4990 w 2288736"/>
                    <a:gd name="connsiteY77" fmla="*/ 5354 h 895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288736" h="895248">
                      <a:moveTo>
                        <a:pt x="2287813" y="890242"/>
                      </a:moveTo>
                      <a:lnTo>
                        <a:pt x="2032461" y="890242"/>
                      </a:lnTo>
                      <a:lnTo>
                        <a:pt x="2032461" y="857305"/>
                      </a:lnTo>
                      <a:lnTo>
                        <a:pt x="1749199" y="857305"/>
                      </a:lnTo>
                      <a:lnTo>
                        <a:pt x="1749199" y="833345"/>
                      </a:lnTo>
                      <a:lnTo>
                        <a:pt x="1436634" y="833345"/>
                      </a:lnTo>
                      <a:lnTo>
                        <a:pt x="1436634" y="821368"/>
                      </a:lnTo>
                      <a:lnTo>
                        <a:pt x="1373846" y="821368"/>
                      </a:lnTo>
                      <a:lnTo>
                        <a:pt x="1373846" y="810885"/>
                      </a:lnTo>
                      <a:lnTo>
                        <a:pt x="1316633" y="810885"/>
                      </a:lnTo>
                      <a:lnTo>
                        <a:pt x="1316633" y="797414"/>
                      </a:lnTo>
                      <a:lnTo>
                        <a:pt x="1249657" y="797414"/>
                      </a:lnTo>
                      <a:lnTo>
                        <a:pt x="1249657" y="788425"/>
                      </a:lnTo>
                      <a:lnTo>
                        <a:pt x="1089192" y="788425"/>
                      </a:lnTo>
                      <a:lnTo>
                        <a:pt x="1089192" y="761477"/>
                      </a:lnTo>
                      <a:lnTo>
                        <a:pt x="896628" y="761477"/>
                      </a:lnTo>
                      <a:lnTo>
                        <a:pt x="896628" y="742011"/>
                      </a:lnTo>
                      <a:lnTo>
                        <a:pt x="870115" y="742011"/>
                      </a:lnTo>
                      <a:lnTo>
                        <a:pt x="870115" y="722546"/>
                      </a:lnTo>
                      <a:lnTo>
                        <a:pt x="812908" y="722546"/>
                      </a:lnTo>
                      <a:lnTo>
                        <a:pt x="812908" y="701586"/>
                      </a:lnTo>
                      <a:lnTo>
                        <a:pt x="787789" y="701586"/>
                      </a:lnTo>
                      <a:lnTo>
                        <a:pt x="787789" y="682120"/>
                      </a:lnTo>
                      <a:lnTo>
                        <a:pt x="768255" y="682120"/>
                      </a:lnTo>
                      <a:lnTo>
                        <a:pt x="768255" y="673138"/>
                      </a:lnTo>
                      <a:lnTo>
                        <a:pt x="750115" y="673138"/>
                      </a:lnTo>
                      <a:lnTo>
                        <a:pt x="750115" y="652178"/>
                      </a:lnTo>
                      <a:lnTo>
                        <a:pt x="718022" y="652178"/>
                      </a:lnTo>
                      <a:lnTo>
                        <a:pt x="718022" y="632712"/>
                      </a:lnTo>
                      <a:lnTo>
                        <a:pt x="698488" y="632712"/>
                      </a:lnTo>
                      <a:lnTo>
                        <a:pt x="698488" y="602766"/>
                      </a:lnTo>
                      <a:lnTo>
                        <a:pt x="656626" y="602766"/>
                      </a:lnTo>
                      <a:lnTo>
                        <a:pt x="656626" y="590788"/>
                      </a:lnTo>
                      <a:lnTo>
                        <a:pt x="639883" y="590788"/>
                      </a:lnTo>
                      <a:lnTo>
                        <a:pt x="639883" y="562340"/>
                      </a:lnTo>
                      <a:lnTo>
                        <a:pt x="592440" y="562340"/>
                      </a:lnTo>
                      <a:lnTo>
                        <a:pt x="592440" y="547367"/>
                      </a:lnTo>
                      <a:lnTo>
                        <a:pt x="560346" y="547367"/>
                      </a:lnTo>
                      <a:lnTo>
                        <a:pt x="560346" y="526405"/>
                      </a:lnTo>
                      <a:lnTo>
                        <a:pt x="538020" y="526405"/>
                      </a:lnTo>
                      <a:lnTo>
                        <a:pt x="538020" y="487476"/>
                      </a:lnTo>
                      <a:lnTo>
                        <a:pt x="487787" y="487476"/>
                      </a:lnTo>
                      <a:lnTo>
                        <a:pt x="487787" y="462022"/>
                      </a:lnTo>
                      <a:lnTo>
                        <a:pt x="471043" y="462022"/>
                      </a:lnTo>
                      <a:lnTo>
                        <a:pt x="471043" y="435072"/>
                      </a:lnTo>
                      <a:lnTo>
                        <a:pt x="447321" y="435072"/>
                      </a:lnTo>
                      <a:lnTo>
                        <a:pt x="447321" y="408121"/>
                      </a:lnTo>
                      <a:lnTo>
                        <a:pt x="424996" y="408121"/>
                      </a:lnTo>
                      <a:lnTo>
                        <a:pt x="424996" y="378175"/>
                      </a:lnTo>
                      <a:lnTo>
                        <a:pt x="413832" y="378175"/>
                      </a:lnTo>
                      <a:lnTo>
                        <a:pt x="413832" y="352721"/>
                      </a:lnTo>
                      <a:lnTo>
                        <a:pt x="413832" y="352721"/>
                      </a:lnTo>
                      <a:lnTo>
                        <a:pt x="413832" y="348230"/>
                      </a:lnTo>
                      <a:lnTo>
                        <a:pt x="381739" y="348230"/>
                      </a:lnTo>
                      <a:lnTo>
                        <a:pt x="381739" y="321279"/>
                      </a:lnTo>
                      <a:lnTo>
                        <a:pt x="369181" y="321279"/>
                      </a:lnTo>
                      <a:lnTo>
                        <a:pt x="369181" y="288339"/>
                      </a:lnTo>
                      <a:lnTo>
                        <a:pt x="324529" y="288339"/>
                      </a:lnTo>
                      <a:lnTo>
                        <a:pt x="324529" y="270372"/>
                      </a:lnTo>
                      <a:lnTo>
                        <a:pt x="309180" y="270372"/>
                      </a:lnTo>
                      <a:lnTo>
                        <a:pt x="309180" y="253902"/>
                      </a:lnTo>
                      <a:lnTo>
                        <a:pt x="271505" y="253902"/>
                      </a:lnTo>
                      <a:lnTo>
                        <a:pt x="271505" y="183530"/>
                      </a:lnTo>
                      <a:lnTo>
                        <a:pt x="242202" y="183530"/>
                      </a:lnTo>
                      <a:lnTo>
                        <a:pt x="242202" y="161071"/>
                      </a:lnTo>
                      <a:lnTo>
                        <a:pt x="214295" y="161071"/>
                      </a:lnTo>
                      <a:lnTo>
                        <a:pt x="214295" y="111660"/>
                      </a:lnTo>
                      <a:lnTo>
                        <a:pt x="200342" y="111660"/>
                      </a:lnTo>
                      <a:lnTo>
                        <a:pt x="200342" y="89202"/>
                      </a:lnTo>
                      <a:lnTo>
                        <a:pt x="168248" y="89202"/>
                      </a:lnTo>
                      <a:lnTo>
                        <a:pt x="168248" y="77224"/>
                      </a:lnTo>
                      <a:lnTo>
                        <a:pt x="140341" y="77224"/>
                      </a:lnTo>
                      <a:lnTo>
                        <a:pt x="140341" y="59256"/>
                      </a:lnTo>
                      <a:lnTo>
                        <a:pt x="104061" y="59256"/>
                      </a:lnTo>
                      <a:lnTo>
                        <a:pt x="104061" y="36797"/>
                      </a:lnTo>
                      <a:lnTo>
                        <a:pt x="77549" y="36797"/>
                      </a:lnTo>
                      <a:lnTo>
                        <a:pt x="77549" y="5354"/>
                      </a:lnTo>
                      <a:lnTo>
                        <a:pt x="4990" y="5354"/>
                      </a:lnTo>
                    </a:path>
                  </a:pathLst>
                </a:custGeom>
                <a:noFill/>
                <a:ln w="11242" cap="flat">
                  <a:solidFill>
                    <a:srgbClr val="B60D27"/>
                  </a:solidFill>
                  <a:prstDash val="solid"/>
                  <a:miter/>
                </a:ln>
              </p:spPr>
              <p:txBody>
                <a:bodyPr rtlCol="0" anchor="ctr"/>
                <a:lstStyle/>
                <a:p>
                  <a:endParaRPr lang="fr-FR"/>
                </a:p>
              </p:txBody>
            </p:sp>
          </p:grpSp>
        </p:grpSp>
      </p:grpSp>
      <p:graphicFrame>
        <p:nvGraphicFramePr>
          <p:cNvPr id="152" name="Group 88">
            <a:extLst>
              <a:ext uri="{FF2B5EF4-FFF2-40B4-BE49-F238E27FC236}">
                <a16:creationId xmlns:a16="http://schemas.microsoft.com/office/drawing/2014/main" id="{4BF58D67-3750-48BE-8424-1E1950349EDC}"/>
              </a:ext>
            </a:extLst>
          </p:cNvPr>
          <p:cNvGraphicFramePr>
            <a:graphicFrameLocks noGrp="1"/>
          </p:cNvGraphicFramePr>
          <p:nvPr>
            <p:extLst>
              <p:ext uri="{D42A27DB-BD31-4B8C-83A1-F6EECF244321}">
                <p14:modId xmlns:p14="http://schemas.microsoft.com/office/powerpoint/2010/main" val="1551718381"/>
              </p:ext>
            </p:extLst>
          </p:nvPr>
        </p:nvGraphicFramePr>
        <p:xfrm>
          <a:off x="961317" y="4521645"/>
          <a:ext cx="7221366" cy="1821272"/>
        </p:xfrm>
        <a:graphic>
          <a:graphicData uri="http://schemas.openxmlformats.org/drawingml/2006/table">
            <a:tbl>
              <a:tblPr firstRow="1" bandRow="1">
                <a:tableStyleId>{69012ECD-51FC-41F1-AA8D-1B2483CD663E}</a:tableStyleId>
              </a:tblPr>
              <a:tblGrid>
                <a:gridCol w="1715979">
                  <a:extLst>
                    <a:ext uri="{9D8B030D-6E8A-4147-A177-3AD203B41FA5}">
                      <a16:colId xmlns:a16="http://schemas.microsoft.com/office/drawing/2014/main" val="20000"/>
                    </a:ext>
                  </a:extLst>
                </a:gridCol>
                <a:gridCol w="774840">
                  <a:extLst>
                    <a:ext uri="{9D8B030D-6E8A-4147-A177-3AD203B41FA5}">
                      <a16:colId xmlns:a16="http://schemas.microsoft.com/office/drawing/2014/main" val="3060027367"/>
                    </a:ext>
                  </a:extLst>
                </a:gridCol>
                <a:gridCol w="1395341">
                  <a:extLst>
                    <a:ext uri="{9D8B030D-6E8A-4147-A177-3AD203B41FA5}">
                      <a16:colId xmlns:a16="http://schemas.microsoft.com/office/drawing/2014/main" val="3167824457"/>
                    </a:ext>
                  </a:extLst>
                </a:gridCol>
                <a:gridCol w="794096">
                  <a:extLst>
                    <a:ext uri="{9D8B030D-6E8A-4147-A177-3AD203B41FA5}">
                      <a16:colId xmlns:a16="http://schemas.microsoft.com/office/drawing/2014/main" val="923458102"/>
                    </a:ext>
                  </a:extLst>
                </a:gridCol>
                <a:gridCol w="1395341">
                  <a:extLst>
                    <a:ext uri="{9D8B030D-6E8A-4147-A177-3AD203B41FA5}">
                      <a16:colId xmlns:a16="http://schemas.microsoft.com/office/drawing/2014/main" val="645154893"/>
                    </a:ext>
                  </a:extLst>
                </a:gridCol>
                <a:gridCol w="1145769">
                  <a:extLst>
                    <a:ext uri="{9D8B030D-6E8A-4147-A177-3AD203B41FA5}">
                      <a16:colId xmlns:a16="http://schemas.microsoft.com/office/drawing/2014/main" val="1607264397"/>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000" b="1" i="0" u="none" strike="noStrike" cap="none" normalizeH="0" baseline="0" noProof="0">
                        <a:ln>
                          <a:noFill/>
                        </a:ln>
                        <a:solidFill>
                          <a:schemeClr val="tx2"/>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a:ln>
                            <a:noFill/>
                          </a:ln>
                          <a:solidFill>
                            <a:schemeClr val="tx2"/>
                          </a:solidFill>
                          <a:effectLst/>
                          <a:latin typeface="+mn-lt"/>
                        </a:rPr>
                        <a:t>N</a:t>
                      </a:r>
                      <a:endParaRPr kumimoji="0" lang="fr-FR" sz="1000" b="1" i="0" u="none" strike="noStrike" cap="none" normalizeH="0" baseline="0" noProof="0">
                        <a:ln>
                          <a:noFill/>
                        </a:ln>
                        <a:solidFill>
                          <a:schemeClr val="tx2"/>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a:ln>
                            <a:noFill/>
                          </a:ln>
                          <a:solidFill>
                            <a:schemeClr val="tx2"/>
                          </a:solidFill>
                          <a:effectLst/>
                          <a:latin typeface="+mn-lt"/>
                        </a:rPr>
                        <a:t>Evènemments</a:t>
                      </a:r>
                      <a:endParaRPr kumimoji="0" lang="fr-FR" sz="1000" b="1" i="0" u="none" strike="noStrike" cap="none" normalizeH="0" baseline="0" noProof="0">
                        <a:ln>
                          <a:noFill/>
                        </a:ln>
                        <a:solidFill>
                          <a:schemeClr val="tx2"/>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a:ln>
                            <a:noFill/>
                          </a:ln>
                          <a:solidFill>
                            <a:schemeClr val="tx2"/>
                          </a:solidFill>
                          <a:effectLst/>
                          <a:latin typeface="+mn-lt"/>
                        </a:rPr>
                        <a:t>HR</a:t>
                      </a:r>
                      <a:endParaRPr kumimoji="0" lang="fr-FR" sz="1000" b="1" i="0" u="none" strike="noStrike" cap="none" normalizeH="0" baseline="0" noProof="0">
                        <a:ln>
                          <a:noFill/>
                        </a:ln>
                        <a:solidFill>
                          <a:schemeClr val="tx2"/>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b="1" i="0" u="none" strike="noStrike" cap="none" normalizeH="0" baseline="0" noProof="0">
                          <a:ln>
                            <a:noFill/>
                          </a:ln>
                          <a:solidFill>
                            <a:schemeClr val="tx2"/>
                          </a:solidFill>
                          <a:effectLst/>
                          <a:latin typeface="+mn-lt"/>
                          <a:cs typeface="Arial" charset="0"/>
                        </a:rPr>
                        <a:t>IC95%</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b="1" i="0" u="none" strike="noStrike" cap="none" normalizeH="0" baseline="0" noProof="0">
                          <a:ln>
                            <a:noFill/>
                          </a:ln>
                          <a:solidFill>
                            <a:schemeClr val="tx2"/>
                          </a:solidFill>
                          <a:effectLst/>
                          <a:latin typeface="+mn-lt"/>
                          <a:cs typeface="Arial" charset="0"/>
                        </a:rPr>
                        <a:t>p</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0">
                <a:tc gridSpan="6">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dirty="0">
                          <a:ln>
                            <a:noFill/>
                          </a:ln>
                          <a:solidFill>
                            <a:srgbClr val="4D4D4D"/>
                          </a:solidFill>
                          <a:effectLst/>
                          <a:latin typeface="+mn-lt"/>
                        </a:rPr>
                        <a:t>Classification Immunoscore</a:t>
                      </a:r>
                      <a:endParaRPr kumimoji="0" lang="fr-FR" sz="1000" b="0" i="0" u="none" strike="noStrike" cap="none" normalizeH="0" baseline="0" noProof="0" dirty="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a:p>
                  </a:txBody>
                  <a:tcPr/>
                </a:tc>
                <a:tc hMerge="1">
                  <a:txBody>
                    <a:bodyPr/>
                    <a:lstStyle/>
                    <a:p>
                      <a:endParaRPr lang="en-GB"/>
                    </a:p>
                  </a:txBody>
                  <a:tcPr>
                    <a:lnL>
                      <a:noFill/>
                    </a:lnL>
                    <a:lnT w="12700" cap="flat" cmpd="sng" algn="ctr">
                      <a:solidFill>
                        <a:schemeClr val="tx2"/>
                      </a:solidFill>
                      <a:prstDash val="solid"/>
                      <a:round/>
                      <a:headEnd type="none" w="med" len="med"/>
                      <a:tailEnd type="none" w="med" len="med"/>
                    </a:lnT>
                  </a:tcPr>
                </a:tc>
                <a:tc hMerge="1">
                  <a:txBody>
                    <a:bodyPr/>
                    <a:lstStyle/>
                    <a:p>
                      <a:endParaRPr lang="en-GB"/>
                    </a:p>
                  </a:txBody>
                  <a:tcPr/>
                </a:tc>
                <a:tc hMerge="1">
                  <a:txBody>
                    <a:bodyPr/>
                    <a:lstStyle/>
                    <a:p>
                      <a:endParaRPr lang="en-GB"/>
                    </a:p>
                  </a:txBody>
                  <a:tcPr>
                    <a:lnL>
                      <a:noFill/>
                    </a:lnL>
                    <a:lnT w="12700" cap="flat" cmpd="sng" algn="ctr">
                      <a:solidFill>
                        <a:schemeClr val="tx2"/>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10001"/>
                  </a:ext>
                </a:extLst>
              </a:tr>
              <a:tr h="0">
                <a:tc>
                  <a:txBody>
                    <a:bodyPr/>
                    <a:lstStyle/>
                    <a:p>
                      <a:pPr marL="18256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a:ln>
                            <a:noFill/>
                          </a:ln>
                          <a:solidFill>
                            <a:srgbClr val="4D4D4D"/>
                          </a:solidFill>
                          <a:effectLst/>
                          <a:latin typeface="+mn-lt"/>
                        </a:rPr>
                        <a:t>Elevé</a:t>
                      </a:r>
                      <a:endParaRPr kumimoji="0" lang="fr-FR" sz="1000" b="0" i="0" u="none" strike="noStrike" cap="none" normalizeH="0" baseline="0" noProof="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kumimoji="0" lang="fr-FR" sz="1000" u="none" strike="noStrike" cap="none" normalizeH="0" baseline="0" noProof="0">
                          <a:ln>
                            <a:noFill/>
                          </a:ln>
                          <a:solidFill>
                            <a:srgbClr val="4D4D4D"/>
                          </a:solidFill>
                          <a:effectLst/>
                          <a:latin typeface="+mn-lt"/>
                        </a:rPr>
                        <a:t>100</a:t>
                      </a:r>
                      <a:endParaRPr lang="fr-FR" noProof="0">
                        <a:solidFill>
                          <a:srgbClr val="4D4D4D"/>
                        </a:solidFill>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a:ln>
                            <a:noFill/>
                          </a:ln>
                          <a:solidFill>
                            <a:srgbClr val="4D4D4D"/>
                          </a:solidFill>
                          <a:effectLst/>
                          <a:latin typeface="+mn-lt"/>
                        </a:rPr>
                        <a:t>17</a:t>
                      </a:r>
                      <a:endParaRPr kumimoji="0" lang="fr-FR" sz="1000" b="0" i="0" u="none" strike="noStrike" cap="none" normalizeH="0" baseline="0" noProof="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a:ln>
                            <a:noFill/>
                          </a:ln>
                          <a:solidFill>
                            <a:srgbClr val="4D4D4D"/>
                          </a:solidFill>
                          <a:effectLst/>
                          <a:latin typeface="+mn-lt"/>
                        </a:rPr>
                        <a:t>1</a:t>
                      </a:r>
                      <a:endParaRPr kumimoji="0" lang="fr-FR" sz="1000" b="0" i="0" u="none" strike="noStrike" cap="none" normalizeH="0" baseline="0" noProof="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000" b="0" i="0" u="none" strike="noStrike" cap="none" normalizeH="0" baseline="0" noProof="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000" b="0" i="0" u="none" strike="noStrike" cap="none" normalizeH="0" baseline="0" noProof="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0">
                <a:tc>
                  <a:txBody>
                    <a:bodyPr/>
                    <a:lstStyle/>
                    <a:p>
                      <a:pPr marL="18256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000" b="0" i="0" u="none" strike="noStrike" cap="none" normalizeH="0" baseline="0" noProof="0">
                          <a:ln>
                            <a:noFill/>
                          </a:ln>
                          <a:solidFill>
                            <a:srgbClr val="4D4D4D"/>
                          </a:solidFill>
                          <a:effectLst/>
                          <a:latin typeface="+mn-lt"/>
                          <a:cs typeface="Arial" charset="0"/>
                        </a:rPr>
                        <a:t>Intermediaire</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kumimoji="0" lang="fr-FR" sz="1000" u="none" strike="noStrike" cap="none" normalizeH="0" baseline="0" noProof="0">
                          <a:ln>
                            <a:noFill/>
                          </a:ln>
                          <a:solidFill>
                            <a:srgbClr val="4D4D4D"/>
                          </a:solidFill>
                          <a:effectLst/>
                          <a:latin typeface="+mn-lt"/>
                        </a:rPr>
                        <a:t>499</a:t>
                      </a:r>
                      <a:endParaRPr lang="fr-FR" noProof="0">
                        <a:solidFill>
                          <a:srgbClr val="4D4D4D"/>
                        </a:solidFill>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a:ln>
                            <a:noFill/>
                          </a:ln>
                          <a:solidFill>
                            <a:srgbClr val="4D4D4D"/>
                          </a:solidFill>
                          <a:effectLst/>
                          <a:latin typeface="+mn-lt"/>
                        </a:rPr>
                        <a:t>133</a:t>
                      </a:r>
                      <a:endParaRPr kumimoji="0" lang="fr-FR" sz="1000" b="0" i="0" u="none" strike="noStrike" cap="none" normalizeH="0" baseline="0" noProof="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a:ln>
                            <a:noFill/>
                          </a:ln>
                          <a:solidFill>
                            <a:srgbClr val="4D4D4D"/>
                          </a:solidFill>
                          <a:effectLst/>
                          <a:latin typeface="+mn-lt"/>
                        </a:rPr>
                        <a:t>1,745</a:t>
                      </a:r>
                      <a:endParaRPr kumimoji="0" lang="fr-FR" sz="1000" b="0" i="0" u="none" strike="noStrike" cap="none" normalizeH="0" baseline="0" noProof="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b="0" i="0" u="none" strike="noStrike" cap="none" normalizeH="0" baseline="0" noProof="0" dirty="0">
                          <a:ln>
                            <a:noFill/>
                          </a:ln>
                          <a:solidFill>
                            <a:srgbClr val="4D4D4D"/>
                          </a:solidFill>
                          <a:effectLst/>
                          <a:latin typeface="+mn-lt"/>
                          <a:cs typeface="Arial" charset="0"/>
                        </a:rPr>
                        <a:t>1,053 - 2,892</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000" b="0" i="0" u="none" strike="noStrike" cap="none" normalizeH="0" baseline="0" noProof="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0">
                <a:tc>
                  <a:txBody>
                    <a:bodyPr/>
                    <a:lstStyle/>
                    <a:p>
                      <a:pPr marL="18256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a:ln>
                            <a:noFill/>
                          </a:ln>
                          <a:solidFill>
                            <a:srgbClr val="4D4D4D"/>
                          </a:solidFill>
                          <a:effectLst/>
                          <a:latin typeface="+mn-lt"/>
                        </a:rPr>
                        <a:t>Bas</a:t>
                      </a:r>
                      <a:endParaRPr kumimoji="0" lang="fr-FR" sz="1000" b="0" i="0" u="none" strike="noStrike" cap="none" normalizeH="0" baseline="0" noProof="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kumimoji="0" lang="fr-FR" sz="1000" u="none" strike="noStrike" cap="none" normalizeH="0" baseline="0" noProof="0">
                          <a:ln>
                            <a:noFill/>
                          </a:ln>
                          <a:solidFill>
                            <a:srgbClr val="4D4D4D"/>
                          </a:solidFill>
                          <a:effectLst/>
                          <a:latin typeface="+mn-lt"/>
                        </a:rPr>
                        <a:t>463</a:t>
                      </a:r>
                      <a:endParaRPr lang="fr-FR" noProof="0">
                        <a:solidFill>
                          <a:srgbClr val="4D4D4D"/>
                        </a:solidFill>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a:ln>
                            <a:noFill/>
                          </a:ln>
                          <a:solidFill>
                            <a:srgbClr val="4D4D4D"/>
                          </a:solidFill>
                          <a:effectLst/>
                          <a:latin typeface="+mn-lt"/>
                        </a:rPr>
                        <a:t>167</a:t>
                      </a:r>
                      <a:endParaRPr kumimoji="0" lang="fr-FR" sz="1000" b="0" i="0" u="none" strike="noStrike" cap="none" normalizeH="0" baseline="0" noProof="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a:ln>
                            <a:noFill/>
                          </a:ln>
                          <a:solidFill>
                            <a:srgbClr val="4D4D4D"/>
                          </a:solidFill>
                          <a:effectLst/>
                          <a:latin typeface="+mn-lt"/>
                        </a:rPr>
                        <a:t>2,321</a:t>
                      </a:r>
                      <a:endParaRPr kumimoji="0" lang="fr-FR" sz="1000" b="0" i="0" u="none" strike="noStrike" cap="none" normalizeH="0" baseline="0" noProof="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b="0" i="0" u="none" strike="noStrike" cap="none" normalizeH="0" baseline="0" noProof="0" dirty="0">
                          <a:ln>
                            <a:noFill/>
                          </a:ln>
                          <a:solidFill>
                            <a:srgbClr val="4D4D4D"/>
                          </a:solidFill>
                          <a:effectLst/>
                          <a:latin typeface="+mn-lt"/>
                          <a:cs typeface="Arial" charset="0"/>
                        </a:rPr>
                        <a:t>1,409 - 3,824</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b="0" i="0" u="none" strike="noStrike" cap="none" normalizeH="0" baseline="0" noProof="0">
                          <a:ln>
                            <a:noFill/>
                          </a:ln>
                          <a:solidFill>
                            <a:srgbClr val="4D4D4D"/>
                          </a:solidFill>
                          <a:effectLst/>
                          <a:latin typeface="+mn-lt"/>
                          <a:cs typeface="Arial" charset="0"/>
                        </a:rPr>
                        <a:t>0,0008</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0">
                <a:tc gridSpan="6">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a:ln>
                            <a:noFill/>
                          </a:ln>
                          <a:solidFill>
                            <a:srgbClr val="4D4D4D"/>
                          </a:solidFill>
                          <a:effectLst/>
                          <a:latin typeface="+mn-lt"/>
                        </a:rPr>
                        <a:t>Classification histopathologique</a:t>
                      </a:r>
                      <a:endParaRPr kumimoji="0" lang="fr-FR" sz="1000" b="0" i="0" u="none" strike="noStrike" cap="none" normalizeH="0" baseline="0" noProof="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a:p>
                  </a:txBody>
                  <a:tcPr/>
                </a:tc>
                <a:tc hMerge="1">
                  <a:txBody>
                    <a:bodyPr/>
                    <a:lstStyle/>
                    <a:p>
                      <a:endParaRPr lang="en-GB"/>
                    </a:p>
                  </a:txBody>
                  <a:tcPr>
                    <a:lnL>
                      <a:noFill/>
                    </a:lnL>
                    <a:lnT w="12700" cap="flat" cmpd="sng" algn="ctr">
                      <a:solidFill>
                        <a:schemeClr val="tx2"/>
                      </a:solidFill>
                      <a:prstDash val="solid"/>
                      <a:round/>
                      <a:headEnd type="none" w="med" len="med"/>
                      <a:tailEnd type="none" w="med" len="med"/>
                    </a:lnT>
                  </a:tcPr>
                </a:tc>
                <a:tc hMerge="1">
                  <a:txBody>
                    <a:bodyPr/>
                    <a:lstStyle/>
                    <a:p>
                      <a:endParaRPr lang="en-GB"/>
                    </a:p>
                  </a:txBody>
                  <a:tcPr/>
                </a:tc>
                <a:tc hMerge="1">
                  <a:txBody>
                    <a:bodyPr/>
                    <a:lstStyle/>
                    <a:p>
                      <a:endParaRPr lang="en-GB"/>
                    </a:p>
                  </a:txBody>
                  <a:tcPr>
                    <a:lnL>
                      <a:noFill/>
                    </a:lnL>
                    <a:lnT w="12700" cap="flat" cmpd="sng" algn="ctr">
                      <a:solidFill>
                        <a:schemeClr val="tx2"/>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10005"/>
                  </a:ext>
                </a:extLst>
              </a:tr>
              <a:tr h="0">
                <a:tc>
                  <a:txBody>
                    <a:bodyPr/>
                    <a:lstStyle/>
                    <a:p>
                      <a:pPr marL="18256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000" b="0" i="0" u="none" strike="noStrike" cap="none" normalizeH="0" baseline="0" noProof="0">
                          <a:ln>
                            <a:noFill/>
                          </a:ln>
                          <a:solidFill>
                            <a:srgbClr val="4D4D4D"/>
                          </a:solidFill>
                          <a:effectLst/>
                          <a:latin typeface="+mn-lt"/>
                          <a:cs typeface="Arial" charset="0"/>
                        </a:rPr>
                        <a:t>Risque bas (T1–3, N1)</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b="0" i="0" u="none" strike="noStrike" cap="none" normalizeH="0" baseline="0" noProof="0">
                          <a:ln>
                            <a:noFill/>
                          </a:ln>
                          <a:solidFill>
                            <a:srgbClr val="4D4D4D"/>
                          </a:solidFill>
                          <a:effectLst/>
                          <a:latin typeface="+mn-lt"/>
                          <a:cs typeface="Arial" charset="0"/>
                        </a:rPr>
                        <a:t>622</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b="0" i="0" u="none" strike="noStrike" cap="none" normalizeH="0" baseline="0" noProof="0">
                          <a:ln>
                            <a:noFill/>
                          </a:ln>
                          <a:solidFill>
                            <a:srgbClr val="4D4D4D"/>
                          </a:solidFill>
                          <a:effectLst/>
                          <a:latin typeface="+mn-lt"/>
                          <a:cs typeface="Arial" charset="0"/>
                        </a:rPr>
                        <a:t>129</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b="0" i="0" u="none" strike="noStrike" cap="none" normalizeH="0" baseline="0" noProof="0">
                          <a:ln>
                            <a:noFill/>
                          </a:ln>
                          <a:solidFill>
                            <a:srgbClr val="4D4D4D"/>
                          </a:solidFill>
                          <a:effectLst/>
                          <a:latin typeface="+mn-lt"/>
                          <a:cs typeface="Arial" charset="0"/>
                        </a:rPr>
                        <a:t>1</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000" b="0" i="0" u="none" strike="noStrike" cap="none" normalizeH="0" baseline="0" noProof="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000" b="0" i="0" u="none" strike="noStrike" cap="none" normalizeH="0" baseline="0" noProof="0">
                        <a:ln>
                          <a:noFill/>
                        </a:ln>
                        <a:solidFill>
                          <a:srgbClr val="4D4D4D"/>
                        </a:solidFill>
                        <a:effectLst/>
                        <a:latin typeface="+mn-lt"/>
                        <a:cs typeface="Arial" charset="0"/>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368398929"/>
                  </a:ext>
                </a:extLst>
              </a:tr>
              <a:tr h="250472">
                <a:tc>
                  <a:txBody>
                    <a:bodyPr/>
                    <a:lstStyle/>
                    <a:p>
                      <a:pPr marL="18256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000" b="0" i="0" u="none" strike="noStrike" cap="none" normalizeH="0" baseline="0" noProof="0">
                          <a:ln>
                            <a:noFill/>
                          </a:ln>
                          <a:solidFill>
                            <a:srgbClr val="4D4D4D"/>
                          </a:solidFill>
                          <a:effectLst/>
                          <a:latin typeface="+mn-lt"/>
                          <a:cs typeface="Arial" charset="0"/>
                        </a:rPr>
                        <a:t>Risque élevé (T4 ou N2)</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b="0" i="0" u="none" strike="noStrike" cap="none" normalizeH="0" baseline="0" noProof="0">
                          <a:ln>
                            <a:noFill/>
                          </a:ln>
                          <a:solidFill>
                            <a:srgbClr val="4D4D4D"/>
                          </a:solidFill>
                          <a:effectLst/>
                          <a:latin typeface="+mn-lt"/>
                          <a:cs typeface="Arial" charset="0"/>
                        </a:rPr>
                        <a:t>439</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b="0" i="0" u="none" strike="noStrike" cap="none" normalizeH="0" baseline="0" noProof="0">
                          <a:ln>
                            <a:noFill/>
                          </a:ln>
                          <a:solidFill>
                            <a:srgbClr val="4D4D4D"/>
                          </a:solidFill>
                          <a:effectLst/>
                          <a:latin typeface="+mn-lt"/>
                          <a:cs typeface="Arial" charset="0"/>
                        </a:rPr>
                        <a:t>188</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b="0" i="0" u="none" strike="noStrike" cap="none" normalizeH="0" baseline="0" noProof="0">
                          <a:ln>
                            <a:noFill/>
                          </a:ln>
                          <a:solidFill>
                            <a:srgbClr val="4D4D4D"/>
                          </a:solidFill>
                          <a:effectLst/>
                          <a:latin typeface="+mn-lt"/>
                          <a:cs typeface="Arial" charset="0"/>
                        </a:rPr>
                        <a:t>2,343</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b="0" i="0" u="none" strike="noStrike" cap="none" normalizeH="0" baseline="0" noProof="0" dirty="0">
                          <a:ln>
                            <a:noFill/>
                          </a:ln>
                          <a:solidFill>
                            <a:srgbClr val="4D4D4D"/>
                          </a:solidFill>
                          <a:effectLst/>
                          <a:latin typeface="+mn-lt"/>
                          <a:cs typeface="Arial" charset="0"/>
                        </a:rPr>
                        <a:t>1,871 - 2,935</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b="0" i="0" u="none" strike="noStrike" cap="none" normalizeH="0" baseline="0" noProof="0" dirty="0">
                          <a:ln>
                            <a:noFill/>
                          </a:ln>
                          <a:solidFill>
                            <a:srgbClr val="4D4D4D"/>
                          </a:solidFill>
                          <a:effectLst/>
                          <a:latin typeface="+mn-lt"/>
                          <a:cs typeface="Arial" charset="0"/>
                        </a:rPr>
                        <a:t>&lt;0,0001</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481766697"/>
                  </a:ext>
                </a:extLst>
              </a:tr>
            </a:tbl>
          </a:graphicData>
        </a:graphic>
      </p:graphicFrame>
    </p:spTree>
    <p:custDataLst>
      <p:tags r:id="rId1"/>
    </p:custDataLst>
    <p:extLst>
      <p:ext uri="{BB962C8B-B14F-4D97-AF65-F5344CB8AC3E}">
        <p14:creationId xmlns:p14="http://schemas.microsoft.com/office/powerpoint/2010/main" val="220364858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noProof="0" dirty="0"/>
              <a:t>3513: </a:t>
            </a:r>
            <a:r>
              <a:rPr lang="fr-FR" dirty="0"/>
              <a:t>Validation de la valeur pronostique de l’</a:t>
            </a:r>
            <a:r>
              <a:rPr lang="fr-FR" dirty="0" err="1"/>
              <a:t>Immunoscore</a:t>
            </a:r>
            <a:r>
              <a:rPr lang="fr-FR" dirty="0"/>
              <a:t> </a:t>
            </a:r>
            <a:r>
              <a:rPr lang="fr-FR" dirty="0" smtClean="0"/>
              <a:t>chez </a:t>
            </a:r>
            <a:r>
              <a:rPr lang="fr-FR" dirty="0"/>
              <a:t>les patients avec cancer du côlon stade III traités par oxaliplatine dans la cohorte française prospective de l’étude IDEA (PRODIGE-GERCOR) </a:t>
            </a:r>
            <a:r>
              <a:rPr lang="fr-FR" dirty="0" smtClean="0"/>
              <a:t/>
            </a:r>
            <a:br>
              <a:rPr lang="fr-FR" dirty="0" smtClean="0"/>
            </a:br>
            <a:r>
              <a:rPr lang="fr-FR" dirty="0" smtClean="0"/>
              <a:t>– </a:t>
            </a:r>
            <a:r>
              <a:rPr lang="fr-FR" dirty="0" err="1"/>
              <a:t>Pag</a:t>
            </a:r>
            <a:r>
              <a:rPr lang="fr-FR" dirty="0" err="1">
                <a:latin typeface="Arial" panose="020B0604020202020204" pitchFamily="34" charset="0"/>
                <a:cs typeface="Arial" panose="020B0604020202020204" pitchFamily="34" charset="0"/>
              </a:rPr>
              <a:t>è</a:t>
            </a:r>
            <a:r>
              <a:rPr lang="fr-FR" dirty="0" err="1"/>
              <a:t>s</a:t>
            </a:r>
            <a:r>
              <a:rPr lang="fr-FR" dirty="0"/>
              <a:t> F, et al</a:t>
            </a:r>
            <a:endParaRPr lang="fr-FR" noProof="0" dirty="0"/>
          </a:p>
        </p:txBody>
      </p:sp>
      <p:sp>
        <p:nvSpPr>
          <p:cNvPr id="5123" name="Rectangle 3"/>
          <p:cNvSpPr>
            <a:spLocks noGrp="1" noChangeArrowheads="1"/>
          </p:cNvSpPr>
          <p:nvPr>
            <p:ph idx="1"/>
          </p:nvPr>
        </p:nvSpPr>
        <p:spPr/>
        <p:txBody>
          <a:bodyPr/>
          <a:lstStyle/>
          <a:p>
            <a:pPr marL="0" indent="0">
              <a:buNone/>
            </a:pPr>
            <a:r>
              <a:rPr lang="fr-FR" b="1" noProof="0" dirty="0"/>
              <a:t>Résultats</a:t>
            </a:r>
          </a:p>
          <a:p>
            <a:pPr marL="0" indent="0">
              <a:spcBef>
                <a:spcPts val="21600"/>
              </a:spcBef>
              <a:buNone/>
            </a:pPr>
            <a:r>
              <a:rPr lang="fr-FR" b="1" noProof="0" dirty="0"/>
              <a:t>Conclusions</a:t>
            </a:r>
          </a:p>
          <a:p>
            <a:r>
              <a:rPr lang="fr-FR" b="1" noProof="0" dirty="0"/>
              <a:t>Chez ces patients avec cancer du côlon stade III, l’</a:t>
            </a:r>
            <a:r>
              <a:rPr lang="fr-FR" b="1" noProof="0" dirty="0" err="1"/>
              <a:t>Immunoscore</a:t>
            </a:r>
            <a:r>
              <a:rPr lang="fr-FR" b="1" noProof="0" dirty="0"/>
              <a:t> peut être considéré comme facteur pronostique de la SSM</a:t>
            </a:r>
          </a:p>
          <a:p>
            <a:r>
              <a:rPr lang="fr-FR" b="1" noProof="0" dirty="0"/>
              <a:t>Les résultats ont démontré que 6 mois de mFOLFOX6 </a:t>
            </a:r>
            <a:r>
              <a:rPr lang="fr-FR" b="1" dirty="0"/>
              <a:t>ne bénéficiaient qu’aux </a:t>
            </a:r>
            <a:r>
              <a:rPr lang="fr-FR" b="1" noProof="0" dirty="0"/>
              <a:t>patients ayant un Immunoscore intermédiaire ou élevé, quel que soit le niveau de risque pathologique</a:t>
            </a:r>
            <a:endParaRPr lang="fr-FR" noProof="0" dirty="0"/>
          </a:p>
        </p:txBody>
      </p:sp>
      <p:sp>
        <p:nvSpPr>
          <p:cNvPr id="15" name="Text Placeholder 14"/>
          <p:cNvSpPr>
            <a:spLocks noGrp="1"/>
          </p:cNvSpPr>
          <p:nvPr>
            <p:ph type="body" sz="quarter" idx="11"/>
          </p:nvPr>
        </p:nvSpPr>
        <p:spPr>
          <a:xfrm>
            <a:off x="4495800" y="6096000"/>
            <a:ext cx="4283075" cy="487363"/>
          </a:xfrm>
        </p:spPr>
        <p:txBody>
          <a:bodyPr/>
          <a:lstStyle/>
          <a:p>
            <a:r>
              <a:rPr lang="fr-FR" noProof="0" dirty="0" err="1"/>
              <a:t>Pagès</a:t>
            </a:r>
            <a:r>
              <a:rPr lang="fr-FR" noProof="0" dirty="0"/>
              <a:t> F, et al, J Clin </a:t>
            </a:r>
            <a:r>
              <a:rPr lang="fr-FR" noProof="0" dirty="0" err="1"/>
              <a:t>Oncol</a:t>
            </a:r>
            <a:r>
              <a:rPr lang="fr-FR" noProof="0" dirty="0"/>
              <a:t> 2019;37(</a:t>
            </a:r>
            <a:r>
              <a:rPr lang="fr-FR" noProof="0" dirty="0" err="1"/>
              <a:t>suppl</a:t>
            </a:r>
            <a:r>
              <a:rPr lang="fr-FR" noProof="0" dirty="0"/>
              <a:t>):</a:t>
            </a:r>
            <a:r>
              <a:rPr lang="fr-FR" noProof="0" dirty="0" err="1"/>
              <a:t>abstr</a:t>
            </a:r>
            <a:r>
              <a:rPr lang="fr-FR" noProof="0" dirty="0"/>
              <a:t> 3513</a:t>
            </a:r>
          </a:p>
        </p:txBody>
      </p:sp>
      <p:graphicFrame>
        <p:nvGraphicFramePr>
          <p:cNvPr id="6" name="Table 5"/>
          <p:cNvGraphicFramePr>
            <a:graphicFrameLocks noGrp="1"/>
          </p:cNvGraphicFramePr>
          <p:nvPr>
            <p:extLst>
              <p:ext uri="{D42A27DB-BD31-4B8C-83A1-F6EECF244321}">
                <p14:modId xmlns:p14="http://schemas.microsoft.com/office/powerpoint/2010/main" val="4232905087"/>
              </p:ext>
            </p:extLst>
          </p:nvPr>
        </p:nvGraphicFramePr>
        <p:xfrm>
          <a:off x="150921" y="1918261"/>
          <a:ext cx="8824407" cy="2304745"/>
        </p:xfrm>
        <a:graphic>
          <a:graphicData uri="http://schemas.openxmlformats.org/drawingml/2006/table">
            <a:tbl>
              <a:tblPr firstRow="1" bandRow="1">
                <a:tableStyleId>{69012ECD-51FC-41F1-AA8D-1B2483CD663E}</a:tableStyleId>
              </a:tblPr>
              <a:tblGrid>
                <a:gridCol w="1935331">
                  <a:extLst>
                    <a:ext uri="{9D8B030D-6E8A-4147-A177-3AD203B41FA5}">
                      <a16:colId xmlns:a16="http://schemas.microsoft.com/office/drawing/2014/main" val="20000"/>
                    </a:ext>
                  </a:extLst>
                </a:gridCol>
                <a:gridCol w="1148179">
                  <a:extLst>
                    <a:ext uri="{9D8B030D-6E8A-4147-A177-3AD203B41FA5}">
                      <a16:colId xmlns:a16="http://schemas.microsoft.com/office/drawing/2014/main" val="20001"/>
                    </a:ext>
                  </a:extLst>
                </a:gridCol>
                <a:gridCol w="1148180">
                  <a:extLst>
                    <a:ext uri="{9D8B030D-6E8A-4147-A177-3AD203B41FA5}">
                      <a16:colId xmlns:a16="http://schemas.microsoft.com/office/drawing/2014/main" val="2930395159"/>
                    </a:ext>
                  </a:extLst>
                </a:gridCol>
                <a:gridCol w="1148179">
                  <a:extLst>
                    <a:ext uri="{9D8B030D-6E8A-4147-A177-3AD203B41FA5}">
                      <a16:colId xmlns:a16="http://schemas.microsoft.com/office/drawing/2014/main" val="751571691"/>
                    </a:ext>
                  </a:extLst>
                </a:gridCol>
                <a:gridCol w="1148179">
                  <a:extLst>
                    <a:ext uri="{9D8B030D-6E8A-4147-A177-3AD203B41FA5}">
                      <a16:colId xmlns:a16="http://schemas.microsoft.com/office/drawing/2014/main" val="2534536356"/>
                    </a:ext>
                  </a:extLst>
                </a:gridCol>
                <a:gridCol w="1148180">
                  <a:extLst>
                    <a:ext uri="{9D8B030D-6E8A-4147-A177-3AD203B41FA5}">
                      <a16:colId xmlns:a16="http://schemas.microsoft.com/office/drawing/2014/main" val="20002"/>
                    </a:ext>
                  </a:extLst>
                </a:gridCol>
                <a:gridCol w="1148179">
                  <a:extLst>
                    <a:ext uri="{9D8B030D-6E8A-4147-A177-3AD203B41FA5}">
                      <a16:colId xmlns:a16="http://schemas.microsoft.com/office/drawing/2014/main" val="2585261413"/>
                    </a:ext>
                  </a:extLst>
                </a:gridCol>
              </a:tblGrid>
              <a:tr h="207344">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t>Statut Immunoscore </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t>Tous patients</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t>Bas risque (T1-T3, N1)</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rPr>
                        <a:t>Haut risque (T4 &amp;/ou N2)</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noProof="0" dirty="0">
                        <a:ln>
                          <a:noFill/>
                        </a:ln>
                        <a:solidFill>
                          <a:schemeClr val="tx2"/>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0">
                <a:tc vMerge="1">
                  <a:txBody>
                    <a:bodyPr/>
                    <a:lstStyle/>
                    <a:p>
                      <a:pPr marL="17780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400" b="0" i="0" u="none" strike="noStrike" cap="none" normalizeH="0" baseline="0" noProof="0" dirty="0">
                        <a:ln>
                          <a:noFill/>
                        </a:ln>
                        <a:solidFill>
                          <a:srgbClr val="000000"/>
                        </a:solidFill>
                        <a:effectLst/>
                        <a:latin typeface="Arial" panose="020B0604020202020204" pitchFamily="34" charset="0"/>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Arial" panose="020B0604020202020204" pitchFamily="34" charset="0"/>
                          <a:cs typeface="Arial" panose="020B0604020202020204" pitchFamily="34" charset="0"/>
                        </a:rPr>
                        <a:t>3 Mois</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Arial" panose="020B0604020202020204" pitchFamily="34" charset="0"/>
                          <a:cs typeface="Arial" panose="020B0604020202020204" pitchFamily="34" charset="0"/>
                        </a:rPr>
                        <a:t>6 Mois</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Arial" panose="020B0604020202020204" pitchFamily="34" charset="0"/>
                          <a:cs typeface="Arial" panose="020B0604020202020204" pitchFamily="34" charset="0"/>
                        </a:rPr>
                        <a:t>3 Mois</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Arial" panose="020B0604020202020204" pitchFamily="34" charset="0"/>
                          <a:cs typeface="Arial" panose="020B0604020202020204" pitchFamily="34" charset="0"/>
                        </a:rPr>
                        <a:t>6 Mois</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Arial" panose="020B0604020202020204" pitchFamily="34" charset="0"/>
                          <a:cs typeface="Arial" panose="020B0604020202020204" pitchFamily="34" charset="0"/>
                        </a:rPr>
                        <a:t>3 Mois</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i="0" u="none" strike="noStrike" cap="none" normalizeH="0" baseline="0" noProof="0">
                          <a:ln>
                            <a:noFill/>
                          </a:ln>
                          <a:solidFill>
                            <a:schemeClr val="tx2"/>
                          </a:solidFill>
                          <a:effectLst/>
                          <a:latin typeface="Arial" panose="020B0604020202020204" pitchFamily="34" charset="0"/>
                          <a:cs typeface="Arial" panose="020B0604020202020204" pitchFamily="34" charset="0"/>
                        </a:rPr>
                        <a:t>6 Mois</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154431471"/>
                  </a:ext>
                </a:extLst>
              </a:tr>
              <a:tr h="30977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1"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Intermédiaire + élevé</a:t>
                      </a:r>
                    </a:p>
                    <a:p>
                      <a:pPr marL="17780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Evènements, n/N</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86/275</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49/275 </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35/172</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17/168</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51/103</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32/107</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0">
                <a:tc>
                  <a:txBody>
                    <a:bodyPr/>
                    <a:lstStyle/>
                    <a:p>
                      <a:pPr marL="17780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HR (IC95%)</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0,53 (0,37 - 0,75)</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0,47 (0,26 - 0,83)</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0,54 (0,35 - 0,84)</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666575241"/>
                  </a:ext>
                </a:extLst>
              </a:tr>
              <a:tr h="272713">
                <a:tc>
                  <a:txBody>
                    <a:bodyPr/>
                    <a:lstStyle/>
                    <a:p>
                      <a:pPr marL="17780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p</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0,0003</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0,01</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0,006</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3368516227"/>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1"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Bas</a:t>
                      </a:r>
                    </a:p>
                    <a:p>
                      <a:pPr marL="17780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Evènements, n/N</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81/217</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72/206</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89/118</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80/106</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79/98</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89/100</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extLst>
                  <a:ext uri="{0D108BD9-81ED-4DB2-BD59-A6C34878D82A}">
                    <a16:rowId xmlns:a16="http://schemas.microsoft.com/office/drawing/2014/main" val="2623325598"/>
                  </a:ext>
                </a:extLst>
              </a:tr>
              <a:tr h="155399">
                <a:tc>
                  <a:txBody>
                    <a:bodyPr/>
                    <a:lstStyle/>
                    <a:p>
                      <a:pPr marL="17780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HR (IC95%)</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0,84 (0,61 - 1,15)</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0,86 (0,52 - 1,42)</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0,76 (0,51 - 1,15)</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57224956"/>
                  </a:ext>
                </a:extLst>
              </a:tr>
              <a:tr h="155399">
                <a:tc>
                  <a:txBody>
                    <a:bodyPr/>
                    <a:lstStyle/>
                    <a:p>
                      <a:pPr marL="17780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p</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0,270</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4D4D4D"/>
                          </a:solidFill>
                          <a:effectLst/>
                          <a:latin typeface="Arial" panose="020B0604020202020204" pitchFamily="34" charset="0"/>
                          <a:cs typeface="Arial" panose="020B0604020202020204" pitchFamily="34" charset="0"/>
                        </a:rPr>
                        <a:t>0,557</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rPr>
                        <a:t>0,199</a:t>
                      </a:r>
                    </a:p>
                  </a:txBody>
                  <a:tcPr marT="18000" marB="18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0" i="0" u="none" strike="noStrike" cap="none" normalizeH="0" baseline="0" noProof="0" dirty="0">
                        <a:ln>
                          <a:noFill/>
                        </a:ln>
                        <a:solidFill>
                          <a:srgbClr val="4D4D4D"/>
                        </a:solidFill>
                        <a:effectLst/>
                        <a:latin typeface="Arial" panose="020B0604020202020204" pitchFamily="34" charset="0"/>
                        <a:cs typeface="Arial" panose="020B0604020202020204"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9804"/>
                      </a:srgbClr>
                    </a:solidFill>
                  </a:tcPr>
                </a:tc>
                <a:extLst>
                  <a:ext uri="{0D108BD9-81ED-4DB2-BD59-A6C34878D82A}">
                    <a16:rowId xmlns:a16="http://schemas.microsoft.com/office/drawing/2014/main" val="1607435144"/>
                  </a:ext>
                </a:extLst>
              </a:tr>
            </a:tbl>
          </a:graphicData>
        </a:graphic>
      </p:graphicFrame>
      <p:sp>
        <p:nvSpPr>
          <p:cNvPr id="7" name="TextBox 6">
            <a:extLst>
              <a:ext uri="{FF2B5EF4-FFF2-40B4-BE49-F238E27FC236}">
                <a16:creationId xmlns:a16="http://schemas.microsoft.com/office/drawing/2014/main" id="{3819174D-AD0E-458C-BA86-04764E29D8AA}"/>
              </a:ext>
            </a:extLst>
          </p:cNvPr>
          <p:cNvSpPr txBox="1"/>
          <p:nvPr/>
        </p:nvSpPr>
        <p:spPr>
          <a:xfrm>
            <a:off x="1248816" y="1552370"/>
            <a:ext cx="6646371" cy="338554"/>
          </a:xfrm>
          <a:prstGeom prst="rect">
            <a:avLst/>
          </a:prstGeom>
          <a:noFill/>
        </p:spPr>
        <p:txBody>
          <a:bodyPr wrap="none" rtlCol="0">
            <a:spAutoFit/>
          </a:bodyPr>
          <a:lstStyle/>
          <a:p>
            <a:pPr algn="ctr" fontAlgn="auto">
              <a:spcBef>
                <a:spcPts val="0"/>
              </a:spcBef>
              <a:spcAft>
                <a:spcPts val="0"/>
              </a:spcAft>
            </a:pPr>
            <a:r>
              <a:rPr lang="fr-FR" sz="1600" b="1">
                <a:solidFill>
                  <a:srgbClr val="4D4D4D"/>
                </a:solidFill>
                <a:latin typeface="Arial"/>
                <a:cs typeface="Arial"/>
              </a:rPr>
              <a:t>Efficacité de mFOLFOX6 3 vs. 6 mois selon le statut Immunoscore</a:t>
            </a:r>
            <a:endParaRPr lang="fr-FR" sz="1600" b="1" dirty="0">
              <a:solidFill>
                <a:srgbClr val="4D4D4D"/>
              </a:solidFill>
              <a:latin typeface="Arial"/>
              <a:cs typeface="Arial"/>
            </a:endParaRPr>
          </a:p>
        </p:txBody>
      </p:sp>
    </p:spTree>
    <p:custDataLst>
      <p:tags r:id="rId1"/>
    </p:custDataLst>
    <p:extLst>
      <p:ext uri="{BB962C8B-B14F-4D97-AF65-F5344CB8AC3E}">
        <p14:creationId xmlns:p14="http://schemas.microsoft.com/office/powerpoint/2010/main" val="329074964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noProof="0" dirty="0"/>
              <a:t>3518: Analyse </a:t>
            </a:r>
            <a:r>
              <a:rPr lang="fr-FR" noProof="0" dirty="0" err="1"/>
              <a:t>poolée</a:t>
            </a:r>
            <a:r>
              <a:rPr lang="fr-FR" noProof="0" dirty="0"/>
              <a:t> d’études </a:t>
            </a:r>
            <a:r>
              <a:rPr lang="fr-FR" dirty="0"/>
              <a:t>de cohortes multicentriques évaluant l’ADN tumoral circulant (</a:t>
            </a:r>
            <a:r>
              <a:rPr lang="fr-FR" dirty="0" err="1"/>
              <a:t>ADNtc</a:t>
            </a:r>
            <a:r>
              <a:rPr lang="fr-FR" dirty="0"/>
              <a:t>) après chirurgie dans le </a:t>
            </a:r>
            <a:r>
              <a:rPr lang="fr-FR" dirty="0" err="1"/>
              <a:t>canc</a:t>
            </a:r>
            <a:r>
              <a:rPr lang="fr-FR" noProof="0" dirty="0"/>
              <a:t>er colorectal (CCR) au stade précoce – </a:t>
            </a:r>
            <a:r>
              <a:rPr lang="fr-FR" noProof="0" dirty="0" err="1"/>
              <a:t>Tie</a:t>
            </a:r>
            <a:r>
              <a:rPr lang="fr-FR" noProof="0" dirty="0"/>
              <a:t> J, et al</a:t>
            </a:r>
          </a:p>
        </p:txBody>
      </p:sp>
      <p:sp>
        <p:nvSpPr>
          <p:cNvPr id="5123" name="Rectangle 3"/>
          <p:cNvSpPr>
            <a:spLocks noGrp="1" noChangeArrowheads="1"/>
          </p:cNvSpPr>
          <p:nvPr>
            <p:ph idx="1"/>
          </p:nvPr>
        </p:nvSpPr>
        <p:spPr/>
        <p:txBody>
          <a:bodyPr/>
          <a:lstStyle/>
          <a:p>
            <a:pPr marL="0" indent="0">
              <a:buNone/>
            </a:pPr>
            <a:r>
              <a:rPr lang="fr-FR" b="1" noProof="0" dirty="0"/>
              <a:t>Objectif</a:t>
            </a:r>
          </a:p>
          <a:p>
            <a:r>
              <a:rPr lang="fr-FR" noProof="0" dirty="0"/>
              <a:t>Etudier l’</a:t>
            </a:r>
            <a:r>
              <a:rPr lang="fr-FR" noProof="0" dirty="0" err="1"/>
              <a:t>ADNtc</a:t>
            </a:r>
            <a:r>
              <a:rPr lang="fr-FR" noProof="0" dirty="0"/>
              <a:t> </a:t>
            </a:r>
            <a:r>
              <a:rPr lang="fr-FR" dirty="0"/>
              <a:t>après </a:t>
            </a:r>
            <a:r>
              <a:rPr lang="fr-FR" noProof="0" dirty="0" smtClean="0"/>
              <a:t>chirurgie </a:t>
            </a:r>
            <a:r>
              <a:rPr lang="fr-FR" noProof="0" dirty="0"/>
              <a:t>chez des patients avec CCR stade précoce</a:t>
            </a:r>
          </a:p>
          <a:p>
            <a:pPr marL="0" indent="0">
              <a:spcBef>
                <a:spcPts val="1200"/>
              </a:spcBef>
              <a:buNone/>
            </a:pPr>
            <a:r>
              <a:rPr lang="fr-FR" b="1" noProof="0" dirty="0"/>
              <a:t>Méthodes</a:t>
            </a:r>
          </a:p>
          <a:p>
            <a:r>
              <a:rPr lang="fr-FR" noProof="0" dirty="0"/>
              <a:t>Les données ont été collectées </a:t>
            </a:r>
            <a:r>
              <a:rPr lang="fr-FR" dirty="0"/>
              <a:t>à partir de 3 études de cohortes </a:t>
            </a:r>
            <a:r>
              <a:rPr lang="fr-FR" noProof="0" dirty="0"/>
              <a:t>prospectives chez des patients avec CCR stade II ou III (n=485)</a:t>
            </a:r>
          </a:p>
          <a:p>
            <a:r>
              <a:rPr lang="fr-FR" noProof="0" dirty="0"/>
              <a:t>Des échantillons de plasma ont été collectés 4–10 semaines après la chirurgie et les mutations ont été détectées dans l’</a:t>
            </a:r>
            <a:r>
              <a:rPr lang="fr-FR" noProof="0" dirty="0" err="1"/>
              <a:t>ADNtc</a:t>
            </a:r>
            <a:r>
              <a:rPr lang="fr-FR" noProof="0" dirty="0"/>
              <a:t> par le test </a:t>
            </a:r>
            <a:r>
              <a:rPr lang="fr-FR" noProof="0" dirty="0" err="1"/>
              <a:t>Safe-SeqS</a:t>
            </a:r>
            <a:endParaRPr lang="fr-FR" noProof="0" dirty="0"/>
          </a:p>
          <a:p>
            <a:r>
              <a:rPr lang="fr-FR" noProof="0" dirty="0"/>
              <a:t>Les résultats ont été évalués sur une période de suivi de 5 ans</a:t>
            </a:r>
          </a:p>
        </p:txBody>
      </p:sp>
      <p:sp>
        <p:nvSpPr>
          <p:cNvPr id="15" name="Text Placeholder 14"/>
          <p:cNvSpPr>
            <a:spLocks noGrp="1"/>
          </p:cNvSpPr>
          <p:nvPr>
            <p:ph type="body" sz="quarter" idx="11"/>
          </p:nvPr>
        </p:nvSpPr>
        <p:spPr>
          <a:xfrm>
            <a:off x="4495800" y="6096000"/>
            <a:ext cx="4283075" cy="487363"/>
          </a:xfrm>
        </p:spPr>
        <p:txBody>
          <a:bodyPr/>
          <a:lstStyle/>
          <a:p>
            <a:r>
              <a:rPr lang="fr-FR" noProof="0" dirty="0" err="1"/>
              <a:t>Tie</a:t>
            </a:r>
            <a:r>
              <a:rPr lang="fr-FR" noProof="0" dirty="0"/>
              <a:t> J, et al, J Clin </a:t>
            </a:r>
            <a:r>
              <a:rPr lang="fr-FR" noProof="0" dirty="0" err="1"/>
              <a:t>Oncol</a:t>
            </a:r>
            <a:r>
              <a:rPr lang="fr-FR" noProof="0" dirty="0"/>
              <a:t> 2019;37(</a:t>
            </a:r>
            <a:r>
              <a:rPr lang="fr-FR" noProof="0" dirty="0" err="1"/>
              <a:t>suppl</a:t>
            </a:r>
            <a:r>
              <a:rPr lang="fr-FR" noProof="0" dirty="0"/>
              <a:t>):</a:t>
            </a:r>
            <a:r>
              <a:rPr lang="fr-FR" noProof="0" dirty="0" err="1"/>
              <a:t>abstr</a:t>
            </a:r>
            <a:r>
              <a:rPr lang="fr-FR" noProof="0" dirty="0"/>
              <a:t> 3518</a:t>
            </a:r>
          </a:p>
        </p:txBody>
      </p:sp>
    </p:spTree>
    <p:custDataLst>
      <p:tags r:id="rId1"/>
    </p:custDataLst>
    <p:extLst>
      <p:ext uri="{BB962C8B-B14F-4D97-AF65-F5344CB8AC3E}">
        <p14:creationId xmlns:p14="http://schemas.microsoft.com/office/powerpoint/2010/main" val="359200297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3518: Analyse </a:t>
            </a:r>
            <a:r>
              <a:rPr lang="fr-FR" dirty="0" err="1"/>
              <a:t>poolée</a:t>
            </a:r>
            <a:r>
              <a:rPr lang="fr-FR" dirty="0"/>
              <a:t> d’études de cohortes multicentriques évaluant l’ADN tumoral circulant (</a:t>
            </a:r>
            <a:r>
              <a:rPr lang="fr-FR" dirty="0" err="1"/>
              <a:t>ADNtc</a:t>
            </a:r>
            <a:r>
              <a:rPr lang="fr-FR" dirty="0"/>
              <a:t>) après chirurgie dans le cancer colorectal (CCR) au stade précoce – </a:t>
            </a:r>
            <a:r>
              <a:rPr lang="fr-FR" dirty="0" err="1"/>
              <a:t>Tie</a:t>
            </a:r>
            <a:r>
              <a:rPr lang="fr-FR" dirty="0"/>
              <a:t> J, et al</a:t>
            </a:r>
          </a:p>
        </p:txBody>
      </p:sp>
      <p:sp>
        <p:nvSpPr>
          <p:cNvPr id="5123" name="Rectangle 3"/>
          <p:cNvSpPr>
            <a:spLocks noGrp="1" noChangeArrowheads="1"/>
          </p:cNvSpPr>
          <p:nvPr>
            <p:ph idx="1"/>
          </p:nvPr>
        </p:nvSpPr>
        <p:spPr>
          <a:xfrm>
            <a:off x="365124" y="1254035"/>
            <a:ext cx="8413751" cy="682822"/>
          </a:xfrm>
        </p:spPr>
        <p:txBody>
          <a:bodyPr/>
          <a:lstStyle/>
          <a:p>
            <a:pPr marL="0" indent="0">
              <a:buNone/>
            </a:pPr>
            <a:r>
              <a:rPr lang="fr-FR" b="1"/>
              <a:t>Résultats</a:t>
            </a:r>
          </a:p>
        </p:txBody>
      </p:sp>
      <p:sp>
        <p:nvSpPr>
          <p:cNvPr id="15" name="Text Placeholder 14"/>
          <p:cNvSpPr>
            <a:spLocks noGrp="1"/>
          </p:cNvSpPr>
          <p:nvPr>
            <p:ph type="body" sz="quarter" idx="11"/>
          </p:nvPr>
        </p:nvSpPr>
        <p:spPr>
          <a:xfrm>
            <a:off x="4495800" y="6096000"/>
            <a:ext cx="4283075" cy="487363"/>
          </a:xfrm>
        </p:spPr>
        <p:txBody>
          <a:bodyPr/>
          <a:lstStyle/>
          <a:p>
            <a:r>
              <a:rPr lang="fr-FR"/>
              <a:t>Tie J, et al, J Clin Oncol 2019;37(suppl):abstr 3518</a:t>
            </a:r>
          </a:p>
        </p:txBody>
      </p:sp>
      <p:graphicFrame>
        <p:nvGraphicFramePr>
          <p:cNvPr id="246" name="Table 245"/>
          <p:cNvGraphicFramePr>
            <a:graphicFrameLocks noGrp="1"/>
          </p:cNvGraphicFramePr>
          <p:nvPr>
            <p:extLst>
              <p:ext uri="{D42A27DB-BD31-4B8C-83A1-F6EECF244321}">
                <p14:modId xmlns:p14="http://schemas.microsoft.com/office/powerpoint/2010/main" val="1931110946"/>
              </p:ext>
            </p:extLst>
          </p:nvPr>
        </p:nvGraphicFramePr>
        <p:xfrm>
          <a:off x="166495" y="4871037"/>
          <a:ext cx="4074951" cy="1088084"/>
        </p:xfrm>
        <a:graphic>
          <a:graphicData uri="http://schemas.openxmlformats.org/drawingml/2006/table">
            <a:tbl>
              <a:tblPr firstRow="1" bandRow="1">
                <a:tableStyleId>{69012ECD-51FC-41F1-AA8D-1B2483CD663E}</a:tableStyleId>
              </a:tblPr>
              <a:tblGrid>
                <a:gridCol w="952524">
                  <a:extLst>
                    <a:ext uri="{9D8B030D-6E8A-4147-A177-3AD203B41FA5}">
                      <a16:colId xmlns:a16="http://schemas.microsoft.com/office/drawing/2014/main" val="20000"/>
                    </a:ext>
                  </a:extLst>
                </a:gridCol>
                <a:gridCol w="952524">
                  <a:extLst>
                    <a:ext uri="{9D8B030D-6E8A-4147-A177-3AD203B41FA5}">
                      <a16:colId xmlns:a16="http://schemas.microsoft.com/office/drawing/2014/main" val="20003"/>
                    </a:ext>
                  </a:extLst>
                </a:gridCol>
                <a:gridCol w="997806">
                  <a:extLst>
                    <a:ext uri="{9D8B030D-6E8A-4147-A177-3AD203B41FA5}">
                      <a16:colId xmlns:a16="http://schemas.microsoft.com/office/drawing/2014/main" val="20001"/>
                    </a:ext>
                  </a:extLst>
                </a:gridCol>
                <a:gridCol w="1172097">
                  <a:extLst>
                    <a:ext uri="{9D8B030D-6E8A-4147-A177-3AD203B41FA5}">
                      <a16:colId xmlns:a16="http://schemas.microsoft.com/office/drawing/2014/main" val="20002"/>
                    </a:ext>
                  </a:extLst>
                </a:gridCol>
              </a:tblGrid>
              <a:tr h="499930">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1" i="0" u="none" strike="noStrike" cap="none" normalizeH="0" baseline="0" noProof="0">
                        <a:ln>
                          <a:noFill/>
                        </a:ln>
                        <a:solidFill>
                          <a:srgbClr val="4D4D4D"/>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i="0" u="none" strike="noStrike" cap="none" normalizeH="0" baseline="0" noProof="0">
                          <a:ln>
                            <a:noFill/>
                          </a:ln>
                          <a:solidFill>
                            <a:srgbClr val="4D4D4D"/>
                          </a:solidFill>
                          <a:effectLst/>
                          <a:latin typeface="+mn-lt"/>
                          <a:cs typeface="Arial" charset="0"/>
                        </a:rPr>
                        <a:t>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rgbClr val="4D4D4D"/>
                          </a:solidFill>
                          <a:effectLst/>
                          <a:latin typeface="+mn-lt"/>
                        </a:rPr>
                        <a:t>Evts</a:t>
                      </a:r>
                      <a:endParaRPr kumimoji="0" lang="fr-FR" sz="1200" i="1" u="none" strike="noStrike" cap="none" normalizeH="0" baseline="0" noProof="0">
                        <a:ln>
                          <a:noFill/>
                        </a:ln>
                        <a:solidFill>
                          <a:srgbClr val="4D4D4D"/>
                        </a:solidFill>
                        <a:effectLst/>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rgbClr val="4D4D4D"/>
                          </a:solidFill>
                          <a:effectLst/>
                          <a:latin typeface="+mn-lt"/>
                        </a:rPr>
                        <a:t>SG à 5 ans, %</a:t>
                      </a:r>
                      <a:endParaRPr kumimoji="0" lang="fr-FR" sz="1200" b="1" i="1" u="none" strike="noStrike" cap="none" normalizeH="0" baseline="0" noProof="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4077">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200" noProof="0">
                          <a:solidFill>
                            <a:srgbClr val="043882"/>
                          </a:solidFill>
                          <a:latin typeface="+mn-lt"/>
                          <a:cs typeface="Arial" panose="020B0604020202020204" pitchFamily="34" charset="0"/>
                        </a:rPr>
                        <a:t>ADNtc neg</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043882"/>
                          </a:solidFill>
                          <a:effectLst/>
                          <a:latin typeface="+mn-lt"/>
                          <a:cs typeface="Arial" charset="0"/>
                        </a:rPr>
                        <a:t>426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043882"/>
                          </a:solidFill>
                          <a:effectLst/>
                          <a:latin typeface="+mn-lt"/>
                          <a:cs typeface="Arial" charset="0"/>
                        </a:rPr>
                        <a:t>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043882"/>
                          </a:solidFill>
                          <a:effectLst/>
                          <a:latin typeface="+mn-lt"/>
                          <a:cs typeface="Arial" charset="0"/>
                        </a:rPr>
                        <a:t>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94077">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fr-FR" sz="1200" noProof="0">
                          <a:solidFill>
                            <a:srgbClr val="B60D27"/>
                          </a:solidFill>
                          <a:latin typeface="+mn-lt"/>
                          <a:cs typeface="Arial" panose="020B0604020202020204" pitchFamily="34" charset="0"/>
                        </a:rPr>
                        <a:t>ADNtc pos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B60D27"/>
                          </a:solidFill>
                          <a:effectLst/>
                          <a:latin typeface="+mn-lt"/>
                          <a:cs typeface="Arial" charset="0"/>
                        </a:rPr>
                        <a:t>59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B60D27"/>
                          </a:solidFill>
                          <a:effectLst/>
                          <a:latin typeface="+mn-lt"/>
                          <a:cs typeface="Arial" charset="0"/>
                        </a:rPr>
                        <a:t>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B60D27"/>
                          </a:solidFill>
                          <a:effectLst/>
                          <a:latin typeface="+mn-lt"/>
                          <a:cs typeface="Arial" charset="0"/>
                        </a:rPr>
                        <a:t>65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276" name="Table 275"/>
          <p:cNvGraphicFramePr>
            <a:graphicFrameLocks noGrp="1"/>
          </p:cNvGraphicFramePr>
          <p:nvPr>
            <p:extLst>
              <p:ext uri="{D42A27DB-BD31-4B8C-83A1-F6EECF244321}">
                <p14:modId xmlns:p14="http://schemas.microsoft.com/office/powerpoint/2010/main" val="2786862757"/>
              </p:ext>
            </p:extLst>
          </p:nvPr>
        </p:nvGraphicFramePr>
        <p:xfrm>
          <a:off x="4576599" y="4871037"/>
          <a:ext cx="4443030" cy="1080058"/>
        </p:xfrm>
        <a:graphic>
          <a:graphicData uri="http://schemas.openxmlformats.org/drawingml/2006/table">
            <a:tbl>
              <a:tblPr firstRow="1" bandRow="1">
                <a:tableStyleId>{69012ECD-51FC-41F1-AA8D-1B2483CD663E}</a:tableStyleId>
              </a:tblPr>
              <a:tblGrid>
                <a:gridCol w="1038563">
                  <a:extLst>
                    <a:ext uri="{9D8B030D-6E8A-4147-A177-3AD203B41FA5}">
                      <a16:colId xmlns:a16="http://schemas.microsoft.com/office/drawing/2014/main" val="20000"/>
                    </a:ext>
                  </a:extLst>
                </a:gridCol>
                <a:gridCol w="717398">
                  <a:extLst>
                    <a:ext uri="{9D8B030D-6E8A-4147-A177-3AD203B41FA5}">
                      <a16:colId xmlns:a16="http://schemas.microsoft.com/office/drawing/2014/main" val="20003"/>
                    </a:ext>
                  </a:extLst>
                </a:gridCol>
                <a:gridCol w="1087571">
                  <a:extLst>
                    <a:ext uri="{9D8B030D-6E8A-4147-A177-3AD203B41FA5}">
                      <a16:colId xmlns:a16="http://schemas.microsoft.com/office/drawing/2014/main" val="20001"/>
                    </a:ext>
                  </a:extLst>
                </a:gridCol>
                <a:gridCol w="1599498">
                  <a:extLst>
                    <a:ext uri="{9D8B030D-6E8A-4147-A177-3AD203B41FA5}">
                      <a16:colId xmlns:a16="http://schemas.microsoft.com/office/drawing/2014/main" val="20002"/>
                    </a:ext>
                  </a:extLst>
                </a:gridCol>
              </a:tblGrid>
              <a:tr h="502937">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a:ln>
                          <a:noFill/>
                        </a:ln>
                        <a:solidFill>
                          <a:srgbClr val="4D4D4D"/>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a:ln>
                            <a:noFill/>
                          </a:ln>
                          <a:solidFill>
                            <a:srgbClr val="4D4D4D"/>
                          </a:solidFill>
                          <a:effectLst/>
                          <a:latin typeface="+mn-lt"/>
                          <a:cs typeface="Arial" charset="0"/>
                        </a:rPr>
                        <a:t>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a:ln>
                            <a:noFill/>
                          </a:ln>
                          <a:solidFill>
                            <a:srgbClr val="4D4D4D"/>
                          </a:solidFill>
                          <a:effectLst/>
                          <a:latin typeface="+mn-lt"/>
                        </a:rPr>
                        <a:t>Evts</a:t>
                      </a:r>
                      <a:endParaRPr kumimoji="0" lang="en-GB" sz="1200" i="1" u="none" strike="noStrike" cap="none" normalizeH="0" baseline="0" dirty="0">
                        <a:ln>
                          <a:noFill/>
                        </a:ln>
                        <a:solidFill>
                          <a:srgbClr val="4D4D4D"/>
                        </a:solidFill>
                        <a:effectLst/>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err="1">
                          <a:ln>
                            <a:noFill/>
                          </a:ln>
                          <a:solidFill>
                            <a:srgbClr val="4D4D4D"/>
                          </a:solidFill>
                          <a:effectLst/>
                          <a:latin typeface="+mn-lt"/>
                        </a:rPr>
                        <a:t>Survie</a:t>
                      </a:r>
                      <a:r>
                        <a:rPr kumimoji="0" lang="en-GB" sz="1200" u="none" strike="noStrike" cap="none" normalizeH="0" baseline="0" dirty="0">
                          <a:ln>
                            <a:noFill/>
                          </a:ln>
                          <a:solidFill>
                            <a:srgbClr val="4D4D4D"/>
                          </a:solidFill>
                          <a:effectLst/>
                          <a:latin typeface="+mn-lt"/>
                        </a:rPr>
                        <a:t> </a:t>
                      </a:r>
                      <a:r>
                        <a:rPr kumimoji="0" lang="en-GB" sz="1200" u="none" strike="noStrike" cap="none" normalizeH="0" baseline="0" dirty="0" err="1">
                          <a:ln>
                            <a:noFill/>
                          </a:ln>
                          <a:solidFill>
                            <a:srgbClr val="4D4D4D"/>
                          </a:solidFill>
                          <a:effectLst/>
                          <a:latin typeface="+mn-lt"/>
                        </a:rPr>
                        <a:t>spécifique</a:t>
                      </a:r>
                      <a:r>
                        <a:rPr kumimoji="0" lang="en-GB" sz="1200" u="none" strike="noStrike" cap="none" normalizeH="0" baseline="0" dirty="0">
                          <a:ln>
                            <a:noFill/>
                          </a:ln>
                          <a:solidFill>
                            <a:srgbClr val="4D4D4D"/>
                          </a:solidFill>
                          <a:effectLst/>
                          <a:latin typeface="+mn-lt"/>
                        </a:rPr>
                        <a:t> du CCR </a:t>
                      </a:r>
                      <a:r>
                        <a:rPr kumimoji="0" lang="en-GB" sz="1200" u="none" strike="noStrike" cap="none" normalizeH="0" baseline="0" dirty="0" err="1">
                          <a:ln>
                            <a:noFill/>
                          </a:ln>
                          <a:solidFill>
                            <a:srgbClr val="4D4D4D"/>
                          </a:solidFill>
                          <a:effectLst/>
                          <a:latin typeface="+mn-lt"/>
                        </a:rPr>
                        <a:t>à</a:t>
                      </a:r>
                      <a:r>
                        <a:rPr kumimoji="0" lang="en-GB" sz="1200" u="none" strike="noStrike" cap="none" normalizeH="0" baseline="0" dirty="0">
                          <a:ln>
                            <a:noFill/>
                          </a:ln>
                          <a:solidFill>
                            <a:srgbClr val="4D4D4D"/>
                          </a:solidFill>
                          <a:effectLst/>
                          <a:latin typeface="+mn-lt"/>
                        </a:rPr>
                        <a:t> 5 </a:t>
                      </a:r>
                      <a:r>
                        <a:rPr kumimoji="0" lang="en-GB" sz="1200" u="none" strike="noStrike" cap="none" normalizeH="0" baseline="0" dirty="0" err="1">
                          <a:ln>
                            <a:noFill/>
                          </a:ln>
                          <a:solidFill>
                            <a:srgbClr val="4D4D4D"/>
                          </a:solidFill>
                          <a:effectLst/>
                          <a:latin typeface="+mn-lt"/>
                        </a:rPr>
                        <a:t>ans</a:t>
                      </a:r>
                      <a:r>
                        <a:rPr kumimoji="0" lang="en-GB" sz="1200" u="none" strike="noStrike" cap="none" normalizeH="0" baseline="0" dirty="0">
                          <a:ln>
                            <a:noFill/>
                          </a:ln>
                          <a:solidFill>
                            <a:srgbClr val="4D4D4D"/>
                          </a:solidFill>
                          <a:effectLst/>
                          <a:latin typeface="+mn-lt"/>
                        </a:rPr>
                        <a:t>, %</a:t>
                      </a:r>
                      <a:endParaRPr kumimoji="0" lang="en-GB" sz="1200" b="1" i="1"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1683">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200" dirty="0" err="1">
                          <a:solidFill>
                            <a:srgbClr val="043882"/>
                          </a:solidFill>
                          <a:latin typeface="+mn-lt"/>
                          <a:cs typeface="Arial" panose="020B0604020202020204" pitchFamily="34" charset="0"/>
                        </a:rPr>
                        <a:t>ADNtc</a:t>
                      </a:r>
                      <a:r>
                        <a:rPr lang="en-GB" sz="1200" dirty="0">
                          <a:solidFill>
                            <a:srgbClr val="043882"/>
                          </a:solidFill>
                          <a:latin typeface="+mn-lt"/>
                          <a:cs typeface="Arial" panose="020B0604020202020204" pitchFamily="34" charset="0"/>
                        </a:rPr>
                        <a:t> neg</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043882"/>
                          </a:solidFill>
                          <a:effectLst/>
                          <a:latin typeface="+mn-lt"/>
                          <a:cs typeface="Arial" charset="0"/>
                        </a:rPr>
                        <a:t>426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043882"/>
                          </a:solidFill>
                          <a:effectLst/>
                          <a:latin typeface="+mn-lt"/>
                          <a:cs typeface="Arial" charset="0"/>
                        </a:rPr>
                        <a:t>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043882"/>
                          </a:solidFill>
                          <a:effectLst/>
                          <a:latin typeface="+mn-lt"/>
                          <a:cs typeface="Arial" charset="0"/>
                        </a:rPr>
                        <a:t>92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02801">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200" dirty="0" err="1">
                          <a:solidFill>
                            <a:srgbClr val="B60D27"/>
                          </a:solidFill>
                          <a:latin typeface="+mn-lt"/>
                          <a:cs typeface="Arial" panose="020B0604020202020204" pitchFamily="34" charset="0"/>
                        </a:rPr>
                        <a:t>ADNtc</a:t>
                      </a:r>
                      <a:r>
                        <a:rPr lang="en-GB" sz="1200" dirty="0">
                          <a:solidFill>
                            <a:srgbClr val="B60D27"/>
                          </a:solidFill>
                          <a:latin typeface="+mn-lt"/>
                          <a:cs typeface="Arial" panose="020B0604020202020204" pitchFamily="34" charset="0"/>
                        </a:rPr>
                        <a:t> </a:t>
                      </a:r>
                      <a:r>
                        <a:rPr lang="en-GB" sz="1200" dirty="0" err="1">
                          <a:solidFill>
                            <a:srgbClr val="B60D27"/>
                          </a:solidFill>
                          <a:latin typeface="+mn-lt"/>
                          <a:cs typeface="Arial" panose="020B0604020202020204" pitchFamily="34" charset="0"/>
                        </a:rPr>
                        <a:t>pos</a:t>
                      </a:r>
                      <a:endParaRPr lang="en-GB" sz="1200" dirty="0">
                        <a:solidFill>
                          <a:srgbClr val="B60D27"/>
                        </a:solidFill>
                        <a:latin typeface="+mn-lt"/>
                        <a:cs typeface="Arial" panose="020B0604020202020204"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B60D27"/>
                          </a:solidFill>
                          <a:effectLst/>
                          <a:latin typeface="+mn-lt"/>
                          <a:cs typeface="Arial" charset="0"/>
                        </a:rPr>
                        <a:t>59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B60D27"/>
                          </a:solidFill>
                          <a:effectLst/>
                          <a:latin typeface="+mn-lt"/>
                          <a:cs typeface="Arial" charset="0"/>
                        </a:rPr>
                        <a:t>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a:ln>
                            <a:noFill/>
                          </a:ln>
                          <a:solidFill>
                            <a:srgbClr val="B60D27"/>
                          </a:solidFill>
                          <a:effectLst/>
                          <a:latin typeface="+mn-lt"/>
                          <a:cs typeface="Arial" charset="0"/>
                        </a:rPr>
                        <a:t>66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243" name="Freeform 21">
            <a:extLst>
              <a:ext uri="{FF2B5EF4-FFF2-40B4-BE49-F238E27FC236}">
                <a16:creationId xmlns:a16="http://schemas.microsoft.com/office/drawing/2014/main" id="{7E8D4369-FBE4-4C81-A5C6-C4BB4F4D8A1A}"/>
              </a:ext>
            </a:extLst>
          </p:cNvPr>
          <p:cNvSpPr>
            <a:spLocks/>
          </p:cNvSpPr>
          <p:nvPr/>
        </p:nvSpPr>
        <p:spPr bwMode="auto">
          <a:xfrm>
            <a:off x="908762" y="2185900"/>
            <a:ext cx="3118329" cy="206889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277" name="Line 6">
            <a:extLst>
              <a:ext uri="{FF2B5EF4-FFF2-40B4-BE49-F238E27FC236}">
                <a16:creationId xmlns:a16="http://schemas.microsoft.com/office/drawing/2014/main" id="{3340510C-EBF5-459B-9834-C2C8BFF9FCC0}"/>
              </a:ext>
            </a:extLst>
          </p:cNvPr>
          <p:cNvSpPr>
            <a:spLocks noChangeShapeType="1"/>
          </p:cNvSpPr>
          <p:nvPr/>
        </p:nvSpPr>
        <p:spPr bwMode="auto">
          <a:xfrm>
            <a:off x="867417" y="2185899"/>
            <a:ext cx="3951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280" name="Line 7">
            <a:extLst>
              <a:ext uri="{FF2B5EF4-FFF2-40B4-BE49-F238E27FC236}">
                <a16:creationId xmlns:a16="http://schemas.microsoft.com/office/drawing/2014/main" id="{74C911B1-11C3-4F71-B2EE-36C2D77CC954}"/>
              </a:ext>
            </a:extLst>
          </p:cNvPr>
          <p:cNvSpPr>
            <a:spLocks noChangeShapeType="1"/>
          </p:cNvSpPr>
          <p:nvPr/>
        </p:nvSpPr>
        <p:spPr bwMode="auto">
          <a:xfrm>
            <a:off x="867417" y="2603652"/>
            <a:ext cx="3951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281" name="Line 8">
            <a:extLst>
              <a:ext uri="{FF2B5EF4-FFF2-40B4-BE49-F238E27FC236}">
                <a16:creationId xmlns:a16="http://schemas.microsoft.com/office/drawing/2014/main" id="{A07456C1-0F7C-4F04-879B-9A10C38D32B4}"/>
              </a:ext>
            </a:extLst>
          </p:cNvPr>
          <p:cNvSpPr>
            <a:spLocks noChangeShapeType="1"/>
          </p:cNvSpPr>
          <p:nvPr/>
        </p:nvSpPr>
        <p:spPr bwMode="auto">
          <a:xfrm>
            <a:off x="867417" y="3002648"/>
            <a:ext cx="3951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282" name="Line 9">
            <a:extLst>
              <a:ext uri="{FF2B5EF4-FFF2-40B4-BE49-F238E27FC236}">
                <a16:creationId xmlns:a16="http://schemas.microsoft.com/office/drawing/2014/main" id="{601AE80D-1ED3-400F-920F-434634201887}"/>
              </a:ext>
            </a:extLst>
          </p:cNvPr>
          <p:cNvSpPr>
            <a:spLocks noChangeShapeType="1"/>
          </p:cNvSpPr>
          <p:nvPr/>
        </p:nvSpPr>
        <p:spPr bwMode="auto">
          <a:xfrm>
            <a:off x="867417" y="3414538"/>
            <a:ext cx="3951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283" name="Line 10">
            <a:extLst>
              <a:ext uri="{FF2B5EF4-FFF2-40B4-BE49-F238E27FC236}">
                <a16:creationId xmlns:a16="http://schemas.microsoft.com/office/drawing/2014/main" id="{1C7AB0C3-2909-44D7-A5B2-CD91CD55B413}"/>
              </a:ext>
            </a:extLst>
          </p:cNvPr>
          <p:cNvSpPr>
            <a:spLocks noChangeShapeType="1"/>
          </p:cNvSpPr>
          <p:nvPr/>
        </p:nvSpPr>
        <p:spPr bwMode="auto">
          <a:xfrm>
            <a:off x="867417" y="3817834"/>
            <a:ext cx="3951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284" name="Line 11">
            <a:extLst>
              <a:ext uri="{FF2B5EF4-FFF2-40B4-BE49-F238E27FC236}">
                <a16:creationId xmlns:a16="http://schemas.microsoft.com/office/drawing/2014/main" id="{DDA26DB6-66CD-4ACE-BCDE-AA4D8B0269F1}"/>
              </a:ext>
            </a:extLst>
          </p:cNvPr>
          <p:cNvSpPr>
            <a:spLocks noChangeShapeType="1"/>
          </p:cNvSpPr>
          <p:nvPr/>
        </p:nvSpPr>
        <p:spPr bwMode="auto">
          <a:xfrm>
            <a:off x="867417" y="4248876"/>
            <a:ext cx="3951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285" name="TextBox 284">
            <a:extLst>
              <a:ext uri="{FF2B5EF4-FFF2-40B4-BE49-F238E27FC236}">
                <a16:creationId xmlns:a16="http://schemas.microsoft.com/office/drawing/2014/main" id="{1787ECD9-6116-422A-B94D-0F48578F1ECC}"/>
              </a:ext>
            </a:extLst>
          </p:cNvPr>
          <p:cNvSpPr txBox="1"/>
          <p:nvPr/>
        </p:nvSpPr>
        <p:spPr>
          <a:xfrm rot="16200000">
            <a:off x="150234" y="3087973"/>
            <a:ext cx="630301" cy="276999"/>
          </a:xfrm>
          <a:prstGeom prst="rect">
            <a:avLst/>
          </a:prstGeom>
          <a:noFill/>
        </p:spPr>
        <p:txBody>
          <a:bodyPr wrap="none" rtlCol="0">
            <a:spAutoFit/>
          </a:bodyPr>
          <a:lstStyle/>
          <a:p>
            <a:pPr algn="ctr"/>
            <a:r>
              <a:rPr lang="fr-FR" sz="1200" dirty="0">
                <a:solidFill>
                  <a:srgbClr val="4D4D4D"/>
                </a:solidFill>
                <a:latin typeface="Arial" panose="020B0604020202020204" pitchFamily="34" charset="0"/>
                <a:cs typeface="Arial" panose="020B0604020202020204" pitchFamily="34" charset="0"/>
              </a:rPr>
              <a:t>SG, %</a:t>
            </a:r>
          </a:p>
        </p:txBody>
      </p:sp>
      <p:sp>
        <p:nvSpPr>
          <p:cNvPr id="286" name="TextBox 285">
            <a:extLst>
              <a:ext uri="{FF2B5EF4-FFF2-40B4-BE49-F238E27FC236}">
                <a16:creationId xmlns:a16="http://schemas.microsoft.com/office/drawing/2014/main" id="{3F7F2CD3-04FD-4AC6-AD1C-56C848D91408}"/>
              </a:ext>
            </a:extLst>
          </p:cNvPr>
          <p:cNvSpPr txBox="1"/>
          <p:nvPr/>
        </p:nvSpPr>
        <p:spPr>
          <a:xfrm>
            <a:off x="1503280" y="4523157"/>
            <a:ext cx="2145139" cy="276999"/>
          </a:xfrm>
          <a:prstGeom prst="rect">
            <a:avLst/>
          </a:prstGeom>
          <a:noFill/>
        </p:spPr>
        <p:txBody>
          <a:bodyPr wrap="none" rtlCol="0">
            <a:spAutoFit/>
          </a:bodyPr>
          <a:lstStyle/>
          <a:p>
            <a:pPr algn="ctr"/>
            <a:r>
              <a:rPr lang="fr-FR" sz="1200" dirty="0">
                <a:solidFill>
                  <a:srgbClr val="4D4D4D"/>
                </a:solidFill>
                <a:latin typeface="Arial" panose="020B0604020202020204" pitchFamily="34" charset="0"/>
                <a:cs typeface="Arial" panose="020B0604020202020204" pitchFamily="34" charset="0"/>
              </a:rPr>
              <a:t>Suivi après la chirurgie, mois</a:t>
            </a:r>
          </a:p>
        </p:txBody>
      </p:sp>
      <p:sp>
        <p:nvSpPr>
          <p:cNvPr id="287" name="TextBox 286">
            <a:extLst>
              <a:ext uri="{FF2B5EF4-FFF2-40B4-BE49-F238E27FC236}">
                <a16:creationId xmlns:a16="http://schemas.microsoft.com/office/drawing/2014/main" id="{927D7D28-95EF-4D86-B002-5ADC92A70EF3}"/>
              </a:ext>
            </a:extLst>
          </p:cNvPr>
          <p:cNvSpPr txBox="1"/>
          <p:nvPr/>
        </p:nvSpPr>
        <p:spPr>
          <a:xfrm>
            <a:off x="461507" y="2045184"/>
            <a:ext cx="439544" cy="276999"/>
          </a:xfrm>
          <a:prstGeom prst="rect">
            <a:avLst/>
          </a:prstGeom>
          <a:noFill/>
        </p:spPr>
        <p:txBody>
          <a:bodyPr wrap="none" rtlCol="0" anchor="ctr" anchorCtr="0">
            <a:spAutoFit/>
          </a:bodyPr>
          <a:lstStyle/>
          <a:p>
            <a:pPr algn="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100</a:t>
            </a:r>
          </a:p>
        </p:txBody>
      </p:sp>
      <p:sp>
        <p:nvSpPr>
          <p:cNvPr id="288" name="TextBox 287">
            <a:extLst>
              <a:ext uri="{FF2B5EF4-FFF2-40B4-BE49-F238E27FC236}">
                <a16:creationId xmlns:a16="http://schemas.microsoft.com/office/drawing/2014/main" id="{15D15A96-3B81-4B56-A8CC-2E78649E84D7}"/>
              </a:ext>
            </a:extLst>
          </p:cNvPr>
          <p:cNvSpPr txBox="1"/>
          <p:nvPr/>
        </p:nvSpPr>
        <p:spPr>
          <a:xfrm>
            <a:off x="546467" y="2464482"/>
            <a:ext cx="354584" cy="276999"/>
          </a:xfrm>
          <a:prstGeom prst="rect">
            <a:avLst/>
          </a:prstGeom>
          <a:noFill/>
        </p:spPr>
        <p:txBody>
          <a:bodyPr wrap="none" rtlCol="0" anchor="ctr" anchorCtr="0">
            <a:spAutoFit/>
          </a:bodyPr>
          <a:lstStyle/>
          <a:p>
            <a:pPr algn="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80</a:t>
            </a:r>
          </a:p>
        </p:txBody>
      </p:sp>
      <p:sp>
        <p:nvSpPr>
          <p:cNvPr id="289" name="TextBox 288">
            <a:extLst>
              <a:ext uri="{FF2B5EF4-FFF2-40B4-BE49-F238E27FC236}">
                <a16:creationId xmlns:a16="http://schemas.microsoft.com/office/drawing/2014/main" id="{D12EC6D2-6E82-49A2-893E-99980506B32D}"/>
              </a:ext>
            </a:extLst>
          </p:cNvPr>
          <p:cNvSpPr txBox="1"/>
          <p:nvPr/>
        </p:nvSpPr>
        <p:spPr>
          <a:xfrm>
            <a:off x="546467" y="2863295"/>
            <a:ext cx="354584" cy="276999"/>
          </a:xfrm>
          <a:prstGeom prst="rect">
            <a:avLst/>
          </a:prstGeom>
          <a:noFill/>
        </p:spPr>
        <p:txBody>
          <a:bodyPr wrap="none" rtlCol="0" anchor="ctr" anchorCtr="0">
            <a:spAutoFit/>
          </a:bodyPr>
          <a:lstStyle/>
          <a:p>
            <a:pPr algn="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60</a:t>
            </a:r>
          </a:p>
        </p:txBody>
      </p:sp>
      <p:sp>
        <p:nvSpPr>
          <p:cNvPr id="290" name="TextBox 289">
            <a:extLst>
              <a:ext uri="{FF2B5EF4-FFF2-40B4-BE49-F238E27FC236}">
                <a16:creationId xmlns:a16="http://schemas.microsoft.com/office/drawing/2014/main" id="{F1F207E7-16F5-441D-BF85-AF6AB8F1A12F}"/>
              </a:ext>
            </a:extLst>
          </p:cNvPr>
          <p:cNvSpPr txBox="1"/>
          <p:nvPr/>
        </p:nvSpPr>
        <p:spPr>
          <a:xfrm>
            <a:off x="546467" y="3275003"/>
            <a:ext cx="354584" cy="276999"/>
          </a:xfrm>
          <a:prstGeom prst="rect">
            <a:avLst/>
          </a:prstGeom>
          <a:noFill/>
        </p:spPr>
        <p:txBody>
          <a:bodyPr wrap="none" rtlCol="0" anchor="ctr" anchorCtr="0">
            <a:spAutoFit/>
          </a:bodyPr>
          <a:lstStyle/>
          <a:p>
            <a:pPr algn="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40</a:t>
            </a:r>
          </a:p>
        </p:txBody>
      </p:sp>
      <p:sp>
        <p:nvSpPr>
          <p:cNvPr id="291" name="TextBox 290">
            <a:extLst>
              <a:ext uri="{FF2B5EF4-FFF2-40B4-BE49-F238E27FC236}">
                <a16:creationId xmlns:a16="http://schemas.microsoft.com/office/drawing/2014/main" id="{0127C0DE-B52A-470D-A3D3-30CCA05A2198}"/>
              </a:ext>
            </a:extLst>
          </p:cNvPr>
          <p:cNvSpPr txBox="1"/>
          <p:nvPr/>
        </p:nvSpPr>
        <p:spPr>
          <a:xfrm>
            <a:off x="546467" y="3678113"/>
            <a:ext cx="354584" cy="276999"/>
          </a:xfrm>
          <a:prstGeom prst="rect">
            <a:avLst/>
          </a:prstGeom>
          <a:noFill/>
        </p:spPr>
        <p:txBody>
          <a:bodyPr wrap="none" rtlCol="0" anchor="ctr" anchorCtr="0">
            <a:spAutoFit/>
          </a:bodyPr>
          <a:lstStyle/>
          <a:p>
            <a:pPr algn="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20</a:t>
            </a:r>
          </a:p>
        </p:txBody>
      </p:sp>
      <p:sp>
        <p:nvSpPr>
          <p:cNvPr id="292" name="TextBox 291">
            <a:extLst>
              <a:ext uri="{FF2B5EF4-FFF2-40B4-BE49-F238E27FC236}">
                <a16:creationId xmlns:a16="http://schemas.microsoft.com/office/drawing/2014/main" id="{16D64375-7E59-429E-9990-480FCD2E33BE}"/>
              </a:ext>
            </a:extLst>
          </p:cNvPr>
          <p:cNvSpPr txBox="1"/>
          <p:nvPr/>
        </p:nvSpPr>
        <p:spPr>
          <a:xfrm>
            <a:off x="631425" y="4108969"/>
            <a:ext cx="269626" cy="276999"/>
          </a:xfrm>
          <a:prstGeom prst="rect">
            <a:avLst/>
          </a:prstGeom>
          <a:noFill/>
        </p:spPr>
        <p:txBody>
          <a:bodyPr wrap="none" rtlCol="0" anchor="ctr" anchorCtr="0">
            <a:spAutoFit/>
          </a:bodyPr>
          <a:lstStyle/>
          <a:p>
            <a:pPr algn="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0</a:t>
            </a:r>
          </a:p>
        </p:txBody>
      </p:sp>
      <p:grpSp>
        <p:nvGrpSpPr>
          <p:cNvPr id="293" name="Group 292">
            <a:extLst>
              <a:ext uri="{FF2B5EF4-FFF2-40B4-BE49-F238E27FC236}">
                <a16:creationId xmlns:a16="http://schemas.microsoft.com/office/drawing/2014/main" id="{0B4D1F05-C521-47E1-8167-18BC25A4EE98}"/>
              </a:ext>
            </a:extLst>
          </p:cNvPr>
          <p:cNvGrpSpPr/>
          <p:nvPr/>
        </p:nvGrpSpPr>
        <p:grpSpPr>
          <a:xfrm>
            <a:off x="856510" y="4255140"/>
            <a:ext cx="157662" cy="306982"/>
            <a:chOff x="852725" y="4920702"/>
            <a:chExt cx="287288" cy="383740"/>
          </a:xfrm>
        </p:grpSpPr>
        <p:sp>
          <p:nvSpPr>
            <p:cNvPr id="294" name="Line 21">
              <a:extLst>
                <a:ext uri="{FF2B5EF4-FFF2-40B4-BE49-F238E27FC236}">
                  <a16:creationId xmlns:a16="http://schemas.microsoft.com/office/drawing/2014/main" id="{A797394A-E09D-4940-8BA1-55ACDEC5B4DF}"/>
                </a:ext>
              </a:extLst>
            </p:cNvPr>
            <p:cNvSpPr>
              <a:spLocks noChangeShapeType="1"/>
            </p:cNvSpPr>
            <p:nvPr/>
          </p:nvSpPr>
          <p:spPr bwMode="auto">
            <a:xfrm>
              <a:off x="989138"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panose="020B0604020202020204" pitchFamily="34" charset="0"/>
                <a:cs typeface="Arial" panose="020B0604020202020204" pitchFamily="34" charset="0"/>
              </a:endParaRPr>
            </a:p>
          </p:txBody>
        </p:sp>
        <p:sp>
          <p:nvSpPr>
            <p:cNvPr id="295" name="TextBox 294">
              <a:extLst>
                <a:ext uri="{FF2B5EF4-FFF2-40B4-BE49-F238E27FC236}">
                  <a16:creationId xmlns:a16="http://schemas.microsoft.com/office/drawing/2014/main" id="{7BAA8580-39FA-4741-9413-24254161AC78}"/>
                </a:ext>
              </a:extLst>
            </p:cNvPr>
            <p:cNvSpPr txBox="1"/>
            <p:nvPr/>
          </p:nvSpPr>
          <p:spPr>
            <a:xfrm>
              <a:off x="852725" y="4982720"/>
              <a:ext cx="287288" cy="321722"/>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0</a:t>
              </a:r>
            </a:p>
          </p:txBody>
        </p:sp>
      </p:grpSp>
      <p:grpSp>
        <p:nvGrpSpPr>
          <p:cNvPr id="296" name="Group 295">
            <a:extLst>
              <a:ext uri="{FF2B5EF4-FFF2-40B4-BE49-F238E27FC236}">
                <a16:creationId xmlns:a16="http://schemas.microsoft.com/office/drawing/2014/main" id="{6E252A22-36C0-41B7-849C-A73E8BEC42AB}"/>
              </a:ext>
            </a:extLst>
          </p:cNvPr>
          <p:cNvGrpSpPr/>
          <p:nvPr/>
        </p:nvGrpSpPr>
        <p:grpSpPr>
          <a:xfrm>
            <a:off x="1310598" y="4255140"/>
            <a:ext cx="242621" cy="306982"/>
            <a:chOff x="1203902" y="4920702"/>
            <a:chExt cx="442099" cy="383740"/>
          </a:xfrm>
        </p:grpSpPr>
        <p:sp>
          <p:nvSpPr>
            <p:cNvPr id="297" name="Line 19">
              <a:extLst>
                <a:ext uri="{FF2B5EF4-FFF2-40B4-BE49-F238E27FC236}">
                  <a16:creationId xmlns:a16="http://schemas.microsoft.com/office/drawing/2014/main" id="{84F0AE6F-B815-47B4-B4EB-8F3A9D0CC873}"/>
                </a:ext>
              </a:extLst>
            </p:cNvPr>
            <p:cNvSpPr>
              <a:spLocks noChangeShapeType="1"/>
            </p:cNvSpPr>
            <p:nvPr/>
          </p:nvSpPr>
          <p:spPr bwMode="auto">
            <a:xfrm>
              <a:off x="1424953"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298" name="TextBox 297">
              <a:extLst>
                <a:ext uri="{FF2B5EF4-FFF2-40B4-BE49-F238E27FC236}">
                  <a16:creationId xmlns:a16="http://schemas.microsoft.com/office/drawing/2014/main" id="{BD2163A9-3DF2-4DEB-B332-23CDCB92DA44}"/>
                </a:ext>
              </a:extLst>
            </p:cNvPr>
            <p:cNvSpPr txBox="1"/>
            <p:nvPr/>
          </p:nvSpPr>
          <p:spPr>
            <a:xfrm>
              <a:off x="1203902" y="4982720"/>
              <a:ext cx="442099" cy="321722"/>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12</a:t>
              </a:r>
            </a:p>
          </p:txBody>
        </p:sp>
      </p:grpSp>
      <p:grpSp>
        <p:nvGrpSpPr>
          <p:cNvPr id="299" name="Group 298">
            <a:extLst>
              <a:ext uri="{FF2B5EF4-FFF2-40B4-BE49-F238E27FC236}">
                <a16:creationId xmlns:a16="http://schemas.microsoft.com/office/drawing/2014/main" id="{5C2BD49B-9D94-40EE-BA8A-2A82591ADDCB}"/>
              </a:ext>
            </a:extLst>
          </p:cNvPr>
          <p:cNvGrpSpPr/>
          <p:nvPr/>
        </p:nvGrpSpPr>
        <p:grpSpPr>
          <a:xfrm>
            <a:off x="1836040" y="4255140"/>
            <a:ext cx="242621" cy="306982"/>
            <a:chOff x="732596" y="4920702"/>
            <a:chExt cx="442096" cy="383740"/>
          </a:xfrm>
        </p:grpSpPr>
        <p:sp>
          <p:nvSpPr>
            <p:cNvPr id="300" name="Line 21">
              <a:extLst>
                <a:ext uri="{FF2B5EF4-FFF2-40B4-BE49-F238E27FC236}">
                  <a16:creationId xmlns:a16="http://schemas.microsoft.com/office/drawing/2014/main" id="{C495C421-4E9A-4C57-97F7-28F5CBD63BD9}"/>
                </a:ext>
              </a:extLst>
            </p:cNvPr>
            <p:cNvSpPr>
              <a:spLocks noChangeShapeType="1"/>
            </p:cNvSpPr>
            <p:nvPr/>
          </p:nvSpPr>
          <p:spPr bwMode="auto">
            <a:xfrm>
              <a:off x="946418"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panose="020B0604020202020204" pitchFamily="34" charset="0"/>
                <a:cs typeface="Arial" panose="020B0604020202020204" pitchFamily="34" charset="0"/>
              </a:endParaRPr>
            </a:p>
          </p:txBody>
        </p:sp>
        <p:sp>
          <p:nvSpPr>
            <p:cNvPr id="301" name="TextBox 300">
              <a:extLst>
                <a:ext uri="{FF2B5EF4-FFF2-40B4-BE49-F238E27FC236}">
                  <a16:creationId xmlns:a16="http://schemas.microsoft.com/office/drawing/2014/main" id="{62457A11-698B-4993-8E0E-2D8CAB693BF6}"/>
                </a:ext>
              </a:extLst>
            </p:cNvPr>
            <p:cNvSpPr txBox="1"/>
            <p:nvPr/>
          </p:nvSpPr>
          <p:spPr>
            <a:xfrm>
              <a:off x="732596" y="4982720"/>
              <a:ext cx="442096" cy="321722"/>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24</a:t>
              </a:r>
            </a:p>
          </p:txBody>
        </p:sp>
      </p:grpSp>
      <p:grpSp>
        <p:nvGrpSpPr>
          <p:cNvPr id="302" name="Group 301">
            <a:extLst>
              <a:ext uri="{FF2B5EF4-FFF2-40B4-BE49-F238E27FC236}">
                <a16:creationId xmlns:a16="http://schemas.microsoft.com/office/drawing/2014/main" id="{CAAFA214-4C23-48F7-A0CE-BF77A9BEBD99}"/>
              </a:ext>
            </a:extLst>
          </p:cNvPr>
          <p:cNvGrpSpPr/>
          <p:nvPr/>
        </p:nvGrpSpPr>
        <p:grpSpPr>
          <a:xfrm>
            <a:off x="2309153" y="4255140"/>
            <a:ext cx="242621" cy="306982"/>
            <a:chOff x="1118446" y="4920702"/>
            <a:chExt cx="442099" cy="383740"/>
          </a:xfrm>
        </p:grpSpPr>
        <p:sp>
          <p:nvSpPr>
            <p:cNvPr id="303" name="Line 19">
              <a:extLst>
                <a:ext uri="{FF2B5EF4-FFF2-40B4-BE49-F238E27FC236}">
                  <a16:creationId xmlns:a16="http://schemas.microsoft.com/office/drawing/2014/main" id="{8EA8D84D-85F2-4255-B654-8C59F7B87D9C}"/>
                </a:ext>
              </a:extLst>
            </p:cNvPr>
            <p:cNvSpPr>
              <a:spLocks noChangeShapeType="1"/>
            </p:cNvSpPr>
            <p:nvPr/>
          </p:nvSpPr>
          <p:spPr bwMode="auto">
            <a:xfrm>
              <a:off x="13394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304" name="TextBox 303">
              <a:extLst>
                <a:ext uri="{FF2B5EF4-FFF2-40B4-BE49-F238E27FC236}">
                  <a16:creationId xmlns:a16="http://schemas.microsoft.com/office/drawing/2014/main" id="{DB45DDDF-751C-4F97-BBE3-E7D878884EC7}"/>
                </a:ext>
              </a:extLst>
            </p:cNvPr>
            <p:cNvSpPr txBox="1"/>
            <p:nvPr/>
          </p:nvSpPr>
          <p:spPr>
            <a:xfrm>
              <a:off x="1118446" y="4982720"/>
              <a:ext cx="442099" cy="321722"/>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36</a:t>
              </a:r>
            </a:p>
          </p:txBody>
        </p:sp>
      </p:grpSp>
      <p:grpSp>
        <p:nvGrpSpPr>
          <p:cNvPr id="305" name="Group 304">
            <a:extLst>
              <a:ext uri="{FF2B5EF4-FFF2-40B4-BE49-F238E27FC236}">
                <a16:creationId xmlns:a16="http://schemas.microsoft.com/office/drawing/2014/main" id="{F35D36CE-9F69-43C4-BB8D-A651519BFF51}"/>
              </a:ext>
            </a:extLst>
          </p:cNvPr>
          <p:cNvGrpSpPr/>
          <p:nvPr/>
        </p:nvGrpSpPr>
        <p:grpSpPr>
          <a:xfrm>
            <a:off x="2846929" y="4255140"/>
            <a:ext cx="242621" cy="306982"/>
            <a:chOff x="1107769" y="4920702"/>
            <a:chExt cx="442098" cy="383740"/>
          </a:xfrm>
        </p:grpSpPr>
        <p:sp>
          <p:nvSpPr>
            <p:cNvPr id="306" name="Line 19">
              <a:extLst>
                <a:ext uri="{FF2B5EF4-FFF2-40B4-BE49-F238E27FC236}">
                  <a16:creationId xmlns:a16="http://schemas.microsoft.com/office/drawing/2014/main" id="{187C78E5-67DA-4351-9068-41E152232ACE}"/>
                </a:ext>
              </a:extLst>
            </p:cNvPr>
            <p:cNvSpPr>
              <a:spLocks noChangeShapeType="1"/>
            </p:cNvSpPr>
            <p:nvPr/>
          </p:nvSpPr>
          <p:spPr bwMode="auto">
            <a:xfrm>
              <a:off x="1296771"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307" name="TextBox 306">
              <a:extLst>
                <a:ext uri="{FF2B5EF4-FFF2-40B4-BE49-F238E27FC236}">
                  <a16:creationId xmlns:a16="http://schemas.microsoft.com/office/drawing/2014/main" id="{25CFA290-BC00-4F6F-A173-58527FAB1DD1}"/>
                </a:ext>
              </a:extLst>
            </p:cNvPr>
            <p:cNvSpPr txBox="1"/>
            <p:nvPr/>
          </p:nvSpPr>
          <p:spPr>
            <a:xfrm>
              <a:off x="1107769" y="4982720"/>
              <a:ext cx="442098" cy="321722"/>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48</a:t>
              </a:r>
            </a:p>
          </p:txBody>
        </p:sp>
      </p:grpSp>
      <p:grpSp>
        <p:nvGrpSpPr>
          <p:cNvPr id="308" name="Group 307">
            <a:extLst>
              <a:ext uri="{FF2B5EF4-FFF2-40B4-BE49-F238E27FC236}">
                <a16:creationId xmlns:a16="http://schemas.microsoft.com/office/drawing/2014/main" id="{5A8F0995-02CD-46AE-AA7C-A4251EDFBCB5}"/>
              </a:ext>
            </a:extLst>
          </p:cNvPr>
          <p:cNvGrpSpPr/>
          <p:nvPr/>
        </p:nvGrpSpPr>
        <p:grpSpPr>
          <a:xfrm>
            <a:off x="3362684" y="4255140"/>
            <a:ext cx="242621" cy="306982"/>
            <a:chOff x="1107762" y="4920702"/>
            <a:chExt cx="442097" cy="383740"/>
          </a:xfrm>
        </p:grpSpPr>
        <p:sp>
          <p:nvSpPr>
            <p:cNvPr id="309" name="Line 19">
              <a:extLst>
                <a:ext uri="{FF2B5EF4-FFF2-40B4-BE49-F238E27FC236}">
                  <a16:creationId xmlns:a16="http://schemas.microsoft.com/office/drawing/2014/main" id="{A8985368-47FE-4415-977C-ABD65C920824}"/>
                </a:ext>
              </a:extLst>
            </p:cNvPr>
            <p:cNvSpPr>
              <a:spLocks noChangeShapeType="1"/>
            </p:cNvSpPr>
            <p:nvPr/>
          </p:nvSpPr>
          <p:spPr bwMode="auto">
            <a:xfrm>
              <a:off x="13394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310" name="TextBox 309">
              <a:extLst>
                <a:ext uri="{FF2B5EF4-FFF2-40B4-BE49-F238E27FC236}">
                  <a16:creationId xmlns:a16="http://schemas.microsoft.com/office/drawing/2014/main" id="{76AD667B-950D-48DF-971C-5FE9531B673F}"/>
                </a:ext>
              </a:extLst>
            </p:cNvPr>
            <p:cNvSpPr txBox="1"/>
            <p:nvPr/>
          </p:nvSpPr>
          <p:spPr>
            <a:xfrm>
              <a:off x="1107762" y="4982720"/>
              <a:ext cx="442097" cy="321722"/>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60</a:t>
              </a:r>
            </a:p>
          </p:txBody>
        </p:sp>
      </p:grpSp>
      <p:grpSp>
        <p:nvGrpSpPr>
          <p:cNvPr id="311" name="Group 310">
            <a:extLst>
              <a:ext uri="{FF2B5EF4-FFF2-40B4-BE49-F238E27FC236}">
                <a16:creationId xmlns:a16="http://schemas.microsoft.com/office/drawing/2014/main" id="{DF55F0AF-1AFD-4EA9-BFD3-9E3DF80F848C}"/>
              </a:ext>
            </a:extLst>
          </p:cNvPr>
          <p:cNvGrpSpPr/>
          <p:nvPr/>
        </p:nvGrpSpPr>
        <p:grpSpPr>
          <a:xfrm>
            <a:off x="3898242" y="4255140"/>
            <a:ext cx="242621" cy="306982"/>
            <a:chOff x="1118449" y="4920702"/>
            <a:chExt cx="442099" cy="383740"/>
          </a:xfrm>
        </p:grpSpPr>
        <p:sp>
          <p:nvSpPr>
            <p:cNvPr id="312" name="Line 19">
              <a:extLst>
                <a:ext uri="{FF2B5EF4-FFF2-40B4-BE49-F238E27FC236}">
                  <a16:creationId xmlns:a16="http://schemas.microsoft.com/office/drawing/2014/main" id="{E9A4ACB6-595F-42AA-A846-54E67661291B}"/>
                </a:ext>
              </a:extLst>
            </p:cNvPr>
            <p:cNvSpPr>
              <a:spLocks noChangeShapeType="1"/>
            </p:cNvSpPr>
            <p:nvPr/>
          </p:nvSpPr>
          <p:spPr bwMode="auto">
            <a:xfrm>
              <a:off x="13394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313" name="TextBox 312">
              <a:extLst>
                <a:ext uri="{FF2B5EF4-FFF2-40B4-BE49-F238E27FC236}">
                  <a16:creationId xmlns:a16="http://schemas.microsoft.com/office/drawing/2014/main" id="{CDC5A9DF-997D-481D-BF62-0E400DF5FB04}"/>
                </a:ext>
              </a:extLst>
            </p:cNvPr>
            <p:cNvSpPr txBox="1"/>
            <p:nvPr/>
          </p:nvSpPr>
          <p:spPr>
            <a:xfrm>
              <a:off x="1118449" y="4982720"/>
              <a:ext cx="442099" cy="321722"/>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72</a:t>
              </a:r>
            </a:p>
          </p:txBody>
        </p:sp>
      </p:grpSp>
      <p:grpSp>
        <p:nvGrpSpPr>
          <p:cNvPr id="314" name="Group 313">
            <a:extLst>
              <a:ext uri="{FF2B5EF4-FFF2-40B4-BE49-F238E27FC236}">
                <a16:creationId xmlns:a16="http://schemas.microsoft.com/office/drawing/2014/main" id="{925C44D1-E3F4-4273-8215-2BF7875615A6}"/>
              </a:ext>
            </a:extLst>
          </p:cNvPr>
          <p:cNvGrpSpPr/>
          <p:nvPr/>
        </p:nvGrpSpPr>
        <p:grpSpPr>
          <a:xfrm>
            <a:off x="1200922" y="3820451"/>
            <a:ext cx="300073" cy="72000"/>
            <a:chOff x="1707983" y="4098538"/>
            <a:chExt cx="300073" cy="72000"/>
          </a:xfrm>
        </p:grpSpPr>
        <p:cxnSp>
          <p:nvCxnSpPr>
            <p:cNvPr id="315" name="Straight Connector 314">
              <a:extLst>
                <a:ext uri="{FF2B5EF4-FFF2-40B4-BE49-F238E27FC236}">
                  <a16:creationId xmlns:a16="http://schemas.microsoft.com/office/drawing/2014/main" id="{0BB0788E-756F-478A-BDE5-F6B4D3DE40BB}"/>
                </a:ext>
              </a:extLst>
            </p:cNvPr>
            <p:cNvCxnSpPr/>
            <p:nvPr/>
          </p:nvCxnSpPr>
          <p:spPr>
            <a:xfrm>
              <a:off x="1707983" y="4170538"/>
              <a:ext cx="300073" cy="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86126D4F-6EE4-4810-A3C6-639C85C858B3}"/>
                </a:ext>
              </a:extLst>
            </p:cNvPr>
            <p:cNvCxnSpPr/>
            <p:nvPr/>
          </p:nvCxnSpPr>
          <p:spPr>
            <a:xfrm flipV="1">
              <a:off x="1858019" y="4098538"/>
              <a:ext cx="0" cy="7200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317" name="Group 316">
            <a:extLst>
              <a:ext uri="{FF2B5EF4-FFF2-40B4-BE49-F238E27FC236}">
                <a16:creationId xmlns:a16="http://schemas.microsoft.com/office/drawing/2014/main" id="{2464B6B4-48C8-40F3-8ACE-C6F13993946F}"/>
              </a:ext>
            </a:extLst>
          </p:cNvPr>
          <p:cNvGrpSpPr/>
          <p:nvPr/>
        </p:nvGrpSpPr>
        <p:grpSpPr>
          <a:xfrm>
            <a:off x="1200922" y="4013284"/>
            <a:ext cx="300073" cy="72000"/>
            <a:chOff x="1707983" y="4098538"/>
            <a:chExt cx="300073" cy="72000"/>
          </a:xfrm>
        </p:grpSpPr>
        <p:cxnSp>
          <p:nvCxnSpPr>
            <p:cNvPr id="318" name="Straight Connector 317">
              <a:extLst>
                <a:ext uri="{FF2B5EF4-FFF2-40B4-BE49-F238E27FC236}">
                  <a16:creationId xmlns:a16="http://schemas.microsoft.com/office/drawing/2014/main" id="{112AD255-AF00-43AD-A346-7F1B9FB14935}"/>
                </a:ext>
              </a:extLst>
            </p:cNvPr>
            <p:cNvCxnSpPr/>
            <p:nvPr/>
          </p:nvCxnSpPr>
          <p:spPr>
            <a:xfrm>
              <a:off x="1707983" y="4170538"/>
              <a:ext cx="300073"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8F401D07-A228-48FE-A967-AD64439ABA9E}"/>
                </a:ext>
              </a:extLst>
            </p:cNvPr>
            <p:cNvCxnSpPr/>
            <p:nvPr/>
          </p:nvCxnSpPr>
          <p:spPr>
            <a:xfrm flipV="1">
              <a:off x="1858019" y="4098538"/>
              <a:ext cx="0" cy="720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sp>
        <p:nvSpPr>
          <p:cNvPr id="320" name="TextBox 319">
            <a:extLst>
              <a:ext uri="{FF2B5EF4-FFF2-40B4-BE49-F238E27FC236}">
                <a16:creationId xmlns:a16="http://schemas.microsoft.com/office/drawing/2014/main" id="{047C3AAE-67B0-43B2-A466-343726C97113}"/>
              </a:ext>
            </a:extLst>
          </p:cNvPr>
          <p:cNvSpPr txBox="1"/>
          <p:nvPr/>
        </p:nvSpPr>
        <p:spPr>
          <a:xfrm>
            <a:off x="1507596" y="3739258"/>
            <a:ext cx="1132041" cy="461665"/>
          </a:xfrm>
          <a:prstGeom prst="rect">
            <a:avLst/>
          </a:prstGeom>
          <a:noFill/>
        </p:spPr>
        <p:txBody>
          <a:bodyPr wrap="none" rtlCol="0">
            <a:spAutoFit/>
          </a:bodyPr>
          <a:lstStyle/>
          <a:p>
            <a:pPr fontAlgn="auto">
              <a:spcBef>
                <a:spcPts val="0"/>
              </a:spcBef>
              <a:spcAft>
                <a:spcPts val="0"/>
              </a:spcAft>
            </a:pPr>
            <a:r>
              <a:rPr lang="fr-FR" sz="1200" dirty="0" err="1">
                <a:solidFill>
                  <a:srgbClr val="043882"/>
                </a:solidFill>
                <a:latin typeface="Arial"/>
                <a:cs typeface="Arial"/>
              </a:rPr>
              <a:t>ADNtc</a:t>
            </a:r>
            <a:r>
              <a:rPr lang="fr-FR" sz="1200" dirty="0">
                <a:solidFill>
                  <a:srgbClr val="043882"/>
                </a:solidFill>
                <a:latin typeface="Arial"/>
                <a:cs typeface="Arial"/>
              </a:rPr>
              <a:t> négatif</a:t>
            </a:r>
          </a:p>
          <a:p>
            <a:pPr fontAlgn="auto">
              <a:spcBef>
                <a:spcPts val="0"/>
              </a:spcBef>
              <a:spcAft>
                <a:spcPts val="0"/>
              </a:spcAft>
            </a:pPr>
            <a:r>
              <a:rPr lang="fr-FR" sz="1200" dirty="0" err="1">
                <a:solidFill>
                  <a:srgbClr val="B60D27"/>
                </a:solidFill>
                <a:latin typeface="Arial"/>
                <a:cs typeface="Arial"/>
              </a:rPr>
              <a:t>ADNtc</a:t>
            </a:r>
            <a:r>
              <a:rPr lang="fr-FR" sz="1200" dirty="0">
                <a:solidFill>
                  <a:srgbClr val="B60D27"/>
                </a:solidFill>
                <a:latin typeface="Arial"/>
                <a:cs typeface="Arial"/>
              </a:rPr>
              <a:t> positif</a:t>
            </a:r>
          </a:p>
        </p:txBody>
      </p:sp>
      <p:sp>
        <p:nvSpPr>
          <p:cNvPr id="321" name="TextBox 320">
            <a:extLst>
              <a:ext uri="{FF2B5EF4-FFF2-40B4-BE49-F238E27FC236}">
                <a16:creationId xmlns:a16="http://schemas.microsoft.com/office/drawing/2014/main" id="{2FD99C20-B387-4CB1-98A1-C54920823E31}"/>
              </a:ext>
            </a:extLst>
          </p:cNvPr>
          <p:cNvSpPr txBox="1"/>
          <p:nvPr/>
        </p:nvSpPr>
        <p:spPr>
          <a:xfrm>
            <a:off x="1302321" y="3477134"/>
            <a:ext cx="1306768" cy="276999"/>
          </a:xfrm>
          <a:prstGeom prst="rect">
            <a:avLst/>
          </a:prstGeom>
          <a:noFill/>
        </p:spPr>
        <p:txBody>
          <a:bodyPr wrap="none" rtlCol="0">
            <a:spAutoFit/>
          </a:bodyPr>
          <a:lstStyle/>
          <a:p>
            <a:pPr fontAlgn="auto">
              <a:spcBef>
                <a:spcPts val="0"/>
              </a:spcBef>
              <a:spcAft>
                <a:spcPts val="0"/>
              </a:spcAft>
            </a:pPr>
            <a:r>
              <a:rPr lang="fr-FR" sz="1200">
                <a:solidFill>
                  <a:srgbClr val="4D4D4D"/>
                </a:solidFill>
                <a:latin typeface="Arial"/>
                <a:cs typeface="Arial"/>
              </a:rPr>
              <a:t>HR 4,0; p&lt;0,001</a:t>
            </a:r>
          </a:p>
        </p:txBody>
      </p:sp>
      <p:sp>
        <p:nvSpPr>
          <p:cNvPr id="322" name="TextBox 321">
            <a:extLst>
              <a:ext uri="{FF2B5EF4-FFF2-40B4-BE49-F238E27FC236}">
                <a16:creationId xmlns:a16="http://schemas.microsoft.com/office/drawing/2014/main" id="{32D35861-C4CE-461E-8C30-8DEE0F422826}"/>
              </a:ext>
            </a:extLst>
          </p:cNvPr>
          <p:cNvSpPr txBox="1"/>
          <p:nvPr/>
        </p:nvSpPr>
        <p:spPr>
          <a:xfrm>
            <a:off x="1431497" y="1675416"/>
            <a:ext cx="1988045" cy="338554"/>
          </a:xfrm>
          <a:prstGeom prst="rect">
            <a:avLst/>
          </a:prstGeom>
          <a:noFill/>
        </p:spPr>
        <p:txBody>
          <a:bodyPr wrap="none" rtlCol="0">
            <a:spAutoFit/>
          </a:bodyPr>
          <a:lstStyle/>
          <a:p>
            <a:pPr algn="ctr" fontAlgn="auto">
              <a:spcBef>
                <a:spcPts val="0"/>
              </a:spcBef>
              <a:spcAft>
                <a:spcPts val="0"/>
              </a:spcAft>
            </a:pPr>
            <a:r>
              <a:rPr lang="fr-FR" sz="1600" b="1" dirty="0">
                <a:solidFill>
                  <a:srgbClr val="4D4D4D"/>
                </a:solidFill>
                <a:latin typeface="Arial"/>
                <a:cs typeface="Arial"/>
              </a:rPr>
              <a:t>SG – tous patients</a:t>
            </a:r>
          </a:p>
        </p:txBody>
      </p:sp>
      <p:sp>
        <p:nvSpPr>
          <p:cNvPr id="323" name="Graphic 30">
            <a:extLst>
              <a:ext uri="{FF2B5EF4-FFF2-40B4-BE49-F238E27FC236}">
                <a16:creationId xmlns:a16="http://schemas.microsoft.com/office/drawing/2014/main" id="{F041174E-6046-4486-8BAD-B023E1580195}"/>
              </a:ext>
            </a:extLst>
          </p:cNvPr>
          <p:cNvSpPr/>
          <p:nvPr/>
        </p:nvSpPr>
        <p:spPr>
          <a:xfrm>
            <a:off x="910261" y="2178411"/>
            <a:ext cx="3095027" cy="256308"/>
          </a:xfrm>
          <a:custGeom>
            <a:avLst/>
            <a:gdLst>
              <a:gd name="connsiteX0" fmla="*/ 4806372 w 4819650"/>
              <a:gd name="connsiteY0" fmla="*/ 412177 h 419100"/>
              <a:gd name="connsiteX1" fmla="*/ 4199373 w 4819650"/>
              <a:gd name="connsiteY1" fmla="*/ 412177 h 419100"/>
              <a:gd name="connsiteX2" fmla="*/ 4199373 w 4819650"/>
              <a:gd name="connsiteY2" fmla="*/ 359900 h 419100"/>
              <a:gd name="connsiteX3" fmla="*/ 3659172 w 4819650"/>
              <a:gd name="connsiteY3" fmla="*/ 359900 h 419100"/>
              <a:gd name="connsiteX4" fmla="*/ 3659172 w 4819650"/>
              <a:gd name="connsiteY4" fmla="*/ 327952 h 419100"/>
              <a:gd name="connsiteX5" fmla="*/ 3412312 w 4819650"/>
              <a:gd name="connsiteY5" fmla="*/ 327952 h 419100"/>
              <a:gd name="connsiteX6" fmla="*/ 3412312 w 4819650"/>
              <a:gd name="connsiteY6" fmla="*/ 313431 h 419100"/>
              <a:gd name="connsiteX7" fmla="*/ 3133497 w 4819650"/>
              <a:gd name="connsiteY7" fmla="*/ 313431 h 419100"/>
              <a:gd name="connsiteX8" fmla="*/ 3133497 w 4819650"/>
              <a:gd name="connsiteY8" fmla="*/ 301814 h 419100"/>
              <a:gd name="connsiteX9" fmla="*/ 3055087 w 4819650"/>
              <a:gd name="connsiteY9" fmla="*/ 301814 h 419100"/>
              <a:gd name="connsiteX10" fmla="*/ 3055087 w 4819650"/>
              <a:gd name="connsiteY10" fmla="*/ 296006 h 419100"/>
              <a:gd name="connsiteX11" fmla="*/ 3020235 w 4819650"/>
              <a:gd name="connsiteY11" fmla="*/ 296006 h 419100"/>
              <a:gd name="connsiteX12" fmla="*/ 3020235 w 4819650"/>
              <a:gd name="connsiteY12" fmla="*/ 275675 h 419100"/>
              <a:gd name="connsiteX13" fmla="*/ 2941815 w 4819650"/>
              <a:gd name="connsiteY13" fmla="*/ 275675 h 419100"/>
              <a:gd name="connsiteX14" fmla="*/ 2941815 w 4819650"/>
              <a:gd name="connsiteY14" fmla="*/ 266963 h 419100"/>
              <a:gd name="connsiteX15" fmla="*/ 2732704 w 4819650"/>
              <a:gd name="connsiteY15" fmla="*/ 266963 h 419100"/>
              <a:gd name="connsiteX16" fmla="*/ 2732704 w 4819650"/>
              <a:gd name="connsiteY16" fmla="*/ 246632 h 419100"/>
              <a:gd name="connsiteX17" fmla="*/ 2433561 w 4819650"/>
              <a:gd name="connsiteY17" fmla="*/ 246632 h 419100"/>
              <a:gd name="connsiteX18" fmla="*/ 2433561 w 4819650"/>
              <a:gd name="connsiteY18" fmla="*/ 229207 h 419100"/>
              <a:gd name="connsiteX19" fmla="*/ 2375478 w 4819650"/>
              <a:gd name="connsiteY19" fmla="*/ 229207 h 419100"/>
              <a:gd name="connsiteX20" fmla="*/ 2375478 w 4819650"/>
              <a:gd name="connsiteY20" fmla="*/ 220493 h 419100"/>
              <a:gd name="connsiteX21" fmla="*/ 2323205 w 4819650"/>
              <a:gd name="connsiteY21" fmla="*/ 220493 h 419100"/>
              <a:gd name="connsiteX22" fmla="*/ 2323205 w 4819650"/>
              <a:gd name="connsiteY22" fmla="*/ 197259 h 419100"/>
              <a:gd name="connsiteX23" fmla="*/ 2183797 w 4819650"/>
              <a:gd name="connsiteY23" fmla="*/ 197259 h 419100"/>
              <a:gd name="connsiteX24" fmla="*/ 2183797 w 4819650"/>
              <a:gd name="connsiteY24" fmla="*/ 179834 h 419100"/>
              <a:gd name="connsiteX25" fmla="*/ 2064715 w 4819650"/>
              <a:gd name="connsiteY25" fmla="*/ 179834 h 419100"/>
              <a:gd name="connsiteX26" fmla="*/ 2064715 w 4819650"/>
              <a:gd name="connsiteY26" fmla="*/ 176928 h 419100"/>
              <a:gd name="connsiteX27" fmla="*/ 1852708 w 4819650"/>
              <a:gd name="connsiteY27" fmla="*/ 176928 h 419100"/>
              <a:gd name="connsiteX28" fmla="*/ 1852708 w 4819650"/>
              <a:gd name="connsiteY28" fmla="*/ 165311 h 419100"/>
              <a:gd name="connsiteX29" fmla="*/ 1803330 w 4819650"/>
              <a:gd name="connsiteY29" fmla="*/ 165311 h 419100"/>
              <a:gd name="connsiteX30" fmla="*/ 1803330 w 4819650"/>
              <a:gd name="connsiteY30" fmla="*/ 162406 h 419100"/>
              <a:gd name="connsiteX31" fmla="*/ 1742342 w 4819650"/>
              <a:gd name="connsiteY31" fmla="*/ 162406 h 419100"/>
              <a:gd name="connsiteX32" fmla="*/ 1742342 w 4819650"/>
              <a:gd name="connsiteY32" fmla="*/ 144980 h 419100"/>
              <a:gd name="connsiteX33" fmla="*/ 1719110 w 4819650"/>
              <a:gd name="connsiteY33" fmla="*/ 144980 h 419100"/>
              <a:gd name="connsiteX34" fmla="*/ 1719110 w 4819650"/>
              <a:gd name="connsiteY34" fmla="*/ 130459 h 419100"/>
              <a:gd name="connsiteX35" fmla="*/ 1570987 w 4819650"/>
              <a:gd name="connsiteY35" fmla="*/ 130459 h 419100"/>
              <a:gd name="connsiteX36" fmla="*/ 1570987 w 4819650"/>
              <a:gd name="connsiteY36" fmla="*/ 104321 h 419100"/>
              <a:gd name="connsiteX37" fmla="*/ 1390926 w 4819650"/>
              <a:gd name="connsiteY37" fmla="*/ 104321 h 419100"/>
              <a:gd name="connsiteX38" fmla="*/ 1390926 w 4819650"/>
              <a:gd name="connsiteY38" fmla="*/ 83990 h 419100"/>
              <a:gd name="connsiteX39" fmla="*/ 1309602 w 4819650"/>
              <a:gd name="connsiteY39" fmla="*/ 83990 h 419100"/>
              <a:gd name="connsiteX40" fmla="*/ 1309602 w 4819650"/>
              <a:gd name="connsiteY40" fmla="*/ 72373 h 419100"/>
              <a:gd name="connsiteX41" fmla="*/ 1016270 w 4819650"/>
              <a:gd name="connsiteY41" fmla="*/ 72373 h 419100"/>
              <a:gd name="connsiteX42" fmla="*/ 1016270 w 4819650"/>
              <a:gd name="connsiteY42" fmla="*/ 63660 h 419100"/>
              <a:gd name="connsiteX43" fmla="*/ 702605 w 4819650"/>
              <a:gd name="connsiteY43" fmla="*/ 63660 h 419100"/>
              <a:gd name="connsiteX44" fmla="*/ 702605 w 4819650"/>
              <a:gd name="connsiteY44" fmla="*/ 14288 h 419100"/>
              <a:gd name="connsiteX45" fmla="*/ 14288 w 4819650"/>
              <a:gd name="connsiteY45" fmla="*/ 14288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819650" h="419100">
                <a:moveTo>
                  <a:pt x="4806372" y="412177"/>
                </a:moveTo>
                <a:lnTo>
                  <a:pt x="4199373" y="412177"/>
                </a:lnTo>
                <a:lnTo>
                  <a:pt x="4199373" y="359900"/>
                </a:lnTo>
                <a:lnTo>
                  <a:pt x="3659172" y="359900"/>
                </a:lnTo>
                <a:lnTo>
                  <a:pt x="3659172" y="327952"/>
                </a:lnTo>
                <a:lnTo>
                  <a:pt x="3412312" y="327952"/>
                </a:lnTo>
                <a:lnTo>
                  <a:pt x="3412312" y="313431"/>
                </a:lnTo>
                <a:lnTo>
                  <a:pt x="3133497" y="313431"/>
                </a:lnTo>
                <a:lnTo>
                  <a:pt x="3133497" y="301814"/>
                </a:lnTo>
                <a:lnTo>
                  <a:pt x="3055087" y="301814"/>
                </a:lnTo>
                <a:lnTo>
                  <a:pt x="3055087" y="296006"/>
                </a:lnTo>
                <a:lnTo>
                  <a:pt x="3020235" y="296006"/>
                </a:lnTo>
                <a:lnTo>
                  <a:pt x="3020235" y="275675"/>
                </a:lnTo>
                <a:lnTo>
                  <a:pt x="2941815" y="275675"/>
                </a:lnTo>
                <a:lnTo>
                  <a:pt x="2941815" y="266963"/>
                </a:lnTo>
                <a:lnTo>
                  <a:pt x="2732704" y="266963"/>
                </a:lnTo>
                <a:lnTo>
                  <a:pt x="2732704" y="246632"/>
                </a:lnTo>
                <a:lnTo>
                  <a:pt x="2433561" y="246632"/>
                </a:lnTo>
                <a:lnTo>
                  <a:pt x="2433561" y="229207"/>
                </a:lnTo>
                <a:lnTo>
                  <a:pt x="2375478" y="229207"/>
                </a:lnTo>
                <a:lnTo>
                  <a:pt x="2375478" y="220493"/>
                </a:lnTo>
                <a:lnTo>
                  <a:pt x="2323205" y="220493"/>
                </a:lnTo>
                <a:lnTo>
                  <a:pt x="2323205" y="197259"/>
                </a:lnTo>
                <a:lnTo>
                  <a:pt x="2183797" y="197259"/>
                </a:lnTo>
                <a:lnTo>
                  <a:pt x="2183797" y="179834"/>
                </a:lnTo>
                <a:lnTo>
                  <a:pt x="2064715" y="179834"/>
                </a:lnTo>
                <a:lnTo>
                  <a:pt x="2064715" y="176928"/>
                </a:lnTo>
                <a:lnTo>
                  <a:pt x="1852708" y="176928"/>
                </a:lnTo>
                <a:lnTo>
                  <a:pt x="1852708" y="165311"/>
                </a:lnTo>
                <a:lnTo>
                  <a:pt x="1803330" y="165311"/>
                </a:lnTo>
                <a:lnTo>
                  <a:pt x="1803330" y="162406"/>
                </a:lnTo>
                <a:lnTo>
                  <a:pt x="1742342" y="162406"/>
                </a:lnTo>
                <a:lnTo>
                  <a:pt x="1742342" y="144980"/>
                </a:lnTo>
                <a:lnTo>
                  <a:pt x="1719110" y="144980"/>
                </a:lnTo>
                <a:lnTo>
                  <a:pt x="1719110" y="130459"/>
                </a:lnTo>
                <a:lnTo>
                  <a:pt x="1570987" y="130459"/>
                </a:lnTo>
                <a:lnTo>
                  <a:pt x="1570987" y="104321"/>
                </a:lnTo>
                <a:lnTo>
                  <a:pt x="1390926" y="104321"/>
                </a:lnTo>
                <a:lnTo>
                  <a:pt x="1390926" y="83990"/>
                </a:lnTo>
                <a:lnTo>
                  <a:pt x="1309602" y="83990"/>
                </a:lnTo>
                <a:lnTo>
                  <a:pt x="1309602" y="72373"/>
                </a:lnTo>
                <a:lnTo>
                  <a:pt x="1016270" y="72373"/>
                </a:lnTo>
                <a:lnTo>
                  <a:pt x="1016270" y="63660"/>
                </a:lnTo>
                <a:lnTo>
                  <a:pt x="702605" y="63660"/>
                </a:lnTo>
                <a:lnTo>
                  <a:pt x="702605" y="14288"/>
                </a:lnTo>
                <a:lnTo>
                  <a:pt x="14288" y="14288"/>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pPr fontAlgn="auto">
              <a:spcBef>
                <a:spcPts val="0"/>
              </a:spcBef>
              <a:spcAft>
                <a:spcPts val="0"/>
              </a:spcAft>
            </a:pPr>
            <a:endParaRPr lang="fr-FR">
              <a:solidFill>
                <a:srgbClr val="4D4D4D"/>
              </a:solidFill>
            </a:endParaRPr>
          </a:p>
        </p:txBody>
      </p:sp>
      <p:sp>
        <p:nvSpPr>
          <p:cNvPr id="324" name="Rectangle 323">
            <a:extLst>
              <a:ext uri="{FF2B5EF4-FFF2-40B4-BE49-F238E27FC236}">
                <a16:creationId xmlns:a16="http://schemas.microsoft.com/office/drawing/2014/main" id="{8351ABBA-3586-4719-9DB1-C2C3EC071D37}"/>
              </a:ext>
            </a:extLst>
          </p:cNvPr>
          <p:cNvSpPr/>
          <p:nvPr/>
        </p:nvSpPr>
        <p:spPr>
          <a:xfrm>
            <a:off x="1087101" y="2134813"/>
            <a:ext cx="54000" cy="5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325" name="Rectangle 324">
            <a:extLst>
              <a:ext uri="{FF2B5EF4-FFF2-40B4-BE49-F238E27FC236}">
                <a16:creationId xmlns:a16="http://schemas.microsoft.com/office/drawing/2014/main" id="{B054D546-FF7A-441E-A124-7481CBE6A864}"/>
              </a:ext>
            </a:extLst>
          </p:cNvPr>
          <p:cNvSpPr/>
          <p:nvPr/>
        </p:nvSpPr>
        <p:spPr>
          <a:xfrm>
            <a:off x="1244874" y="2137834"/>
            <a:ext cx="54000" cy="5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326" name="Rectangle 325">
            <a:extLst>
              <a:ext uri="{FF2B5EF4-FFF2-40B4-BE49-F238E27FC236}">
                <a16:creationId xmlns:a16="http://schemas.microsoft.com/office/drawing/2014/main" id="{42553684-3F27-41E6-80BC-6DEF80B7EB91}"/>
              </a:ext>
            </a:extLst>
          </p:cNvPr>
          <p:cNvSpPr/>
          <p:nvPr/>
        </p:nvSpPr>
        <p:spPr>
          <a:xfrm>
            <a:off x="1360336" y="2156690"/>
            <a:ext cx="144000" cy="5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327" name="Rectangle 326">
            <a:extLst>
              <a:ext uri="{FF2B5EF4-FFF2-40B4-BE49-F238E27FC236}">
                <a16:creationId xmlns:a16="http://schemas.microsoft.com/office/drawing/2014/main" id="{B75A46CD-DA36-457F-9D28-C51D9358BFBE}"/>
              </a:ext>
            </a:extLst>
          </p:cNvPr>
          <p:cNvSpPr/>
          <p:nvPr/>
        </p:nvSpPr>
        <p:spPr>
          <a:xfrm>
            <a:off x="1526672" y="2161748"/>
            <a:ext cx="180000" cy="5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328" name="Rectangle 327">
            <a:extLst>
              <a:ext uri="{FF2B5EF4-FFF2-40B4-BE49-F238E27FC236}">
                <a16:creationId xmlns:a16="http://schemas.microsoft.com/office/drawing/2014/main" id="{AAA7ACA9-C268-4F60-B6A6-21969A513EF2}"/>
              </a:ext>
            </a:extLst>
          </p:cNvPr>
          <p:cNvSpPr/>
          <p:nvPr/>
        </p:nvSpPr>
        <p:spPr>
          <a:xfrm>
            <a:off x="1726448" y="2179737"/>
            <a:ext cx="72000" cy="5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329" name="Rectangle 328">
            <a:extLst>
              <a:ext uri="{FF2B5EF4-FFF2-40B4-BE49-F238E27FC236}">
                <a16:creationId xmlns:a16="http://schemas.microsoft.com/office/drawing/2014/main" id="{1470528B-41A1-42D2-85BF-6C322FA481DA}"/>
              </a:ext>
            </a:extLst>
          </p:cNvPr>
          <p:cNvSpPr/>
          <p:nvPr/>
        </p:nvSpPr>
        <p:spPr>
          <a:xfrm>
            <a:off x="1788159" y="2181031"/>
            <a:ext cx="126000" cy="5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330" name="Rectangle 329">
            <a:extLst>
              <a:ext uri="{FF2B5EF4-FFF2-40B4-BE49-F238E27FC236}">
                <a16:creationId xmlns:a16="http://schemas.microsoft.com/office/drawing/2014/main" id="{49070324-1E00-4571-939C-2E5BB83F3803}"/>
              </a:ext>
            </a:extLst>
          </p:cNvPr>
          <p:cNvSpPr/>
          <p:nvPr/>
        </p:nvSpPr>
        <p:spPr>
          <a:xfrm>
            <a:off x="1891411" y="2203221"/>
            <a:ext cx="126000" cy="5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331" name="Rectangle 330">
            <a:extLst>
              <a:ext uri="{FF2B5EF4-FFF2-40B4-BE49-F238E27FC236}">
                <a16:creationId xmlns:a16="http://schemas.microsoft.com/office/drawing/2014/main" id="{C9EE7E13-D999-43CB-B606-57E1EF798652}"/>
              </a:ext>
            </a:extLst>
          </p:cNvPr>
          <p:cNvSpPr/>
          <p:nvPr/>
        </p:nvSpPr>
        <p:spPr>
          <a:xfrm>
            <a:off x="2017411" y="2222668"/>
            <a:ext cx="108000" cy="5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332" name="Rectangle 331">
            <a:extLst>
              <a:ext uri="{FF2B5EF4-FFF2-40B4-BE49-F238E27FC236}">
                <a16:creationId xmlns:a16="http://schemas.microsoft.com/office/drawing/2014/main" id="{1197B40E-4537-4723-9F88-9E796145CFFA}"/>
              </a:ext>
            </a:extLst>
          </p:cNvPr>
          <p:cNvSpPr/>
          <p:nvPr/>
        </p:nvSpPr>
        <p:spPr>
          <a:xfrm>
            <a:off x="2097122" y="2230221"/>
            <a:ext cx="180000" cy="5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333" name="Rectangle 332">
            <a:extLst>
              <a:ext uri="{FF2B5EF4-FFF2-40B4-BE49-F238E27FC236}">
                <a16:creationId xmlns:a16="http://schemas.microsoft.com/office/drawing/2014/main" id="{1F358C56-F129-4187-8A52-682E191DD28B}"/>
              </a:ext>
            </a:extLst>
          </p:cNvPr>
          <p:cNvSpPr/>
          <p:nvPr/>
        </p:nvSpPr>
        <p:spPr>
          <a:xfrm>
            <a:off x="2248833" y="2245652"/>
            <a:ext cx="36000" cy="5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334" name="Rectangle 333">
            <a:extLst>
              <a:ext uri="{FF2B5EF4-FFF2-40B4-BE49-F238E27FC236}">
                <a16:creationId xmlns:a16="http://schemas.microsoft.com/office/drawing/2014/main" id="{E0A938A1-99A7-43C5-B90E-EDE2AC8D71D1}"/>
              </a:ext>
            </a:extLst>
          </p:cNvPr>
          <p:cNvSpPr/>
          <p:nvPr/>
        </p:nvSpPr>
        <p:spPr>
          <a:xfrm>
            <a:off x="2266833" y="2238805"/>
            <a:ext cx="36000" cy="5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335" name="Rectangle 334">
            <a:extLst>
              <a:ext uri="{FF2B5EF4-FFF2-40B4-BE49-F238E27FC236}">
                <a16:creationId xmlns:a16="http://schemas.microsoft.com/office/drawing/2014/main" id="{1EC1F14E-4190-4E60-8C3F-20BF5062A6CD}"/>
              </a:ext>
            </a:extLst>
          </p:cNvPr>
          <p:cNvSpPr/>
          <p:nvPr/>
        </p:nvSpPr>
        <p:spPr>
          <a:xfrm>
            <a:off x="2290596" y="2253085"/>
            <a:ext cx="108000" cy="5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336" name="Rectangle 335">
            <a:extLst>
              <a:ext uri="{FF2B5EF4-FFF2-40B4-BE49-F238E27FC236}">
                <a16:creationId xmlns:a16="http://schemas.microsoft.com/office/drawing/2014/main" id="{7C155F1E-6559-45FC-8656-8EE1208952B1}"/>
              </a:ext>
            </a:extLst>
          </p:cNvPr>
          <p:cNvSpPr/>
          <p:nvPr/>
        </p:nvSpPr>
        <p:spPr>
          <a:xfrm>
            <a:off x="2250289" y="2230221"/>
            <a:ext cx="72000" cy="5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337" name="Rectangle 336">
            <a:extLst>
              <a:ext uri="{FF2B5EF4-FFF2-40B4-BE49-F238E27FC236}">
                <a16:creationId xmlns:a16="http://schemas.microsoft.com/office/drawing/2014/main" id="{47A3BEC7-88B9-4A84-B67C-2895B0C40F73}"/>
              </a:ext>
            </a:extLst>
          </p:cNvPr>
          <p:cNvSpPr/>
          <p:nvPr/>
        </p:nvSpPr>
        <p:spPr>
          <a:xfrm>
            <a:off x="2291329" y="2241737"/>
            <a:ext cx="108000" cy="5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338" name="Rectangle 337">
            <a:extLst>
              <a:ext uri="{FF2B5EF4-FFF2-40B4-BE49-F238E27FC236}">
                <a16:creationId xmlns:a16="http://schemas.microsoft.com/office/drawing/2014/main" id="{33CA3EC7-8190-4732-B375-5949E7E91E9F}"/>
              </a:ext>
            </a:extLst>
          </p:cNvPr>
          <p:cNvSpPr/>
          <p:nvPr/>
        </p:nvSpPr>
        <p:spPr>
          <a:xfrm>
            <a:off x="2382739" y="2271568"/>
            <a:ext cx="108000" cy="5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339" name="Rectangle 338">
            <a:extLst>
              <a:ext uri="{FF2B5EF4-FFF2-40B4-BE49-F238E27FC236}">
                <a16:creationId xmlns:a16="http://schemas.microsoft.com/office/drawing/2014/main" id="{9768ADD6-3E0F-4328-9A15-03B5D0701C6B}"/>
              </a:ext>
            </a:extLst>
          </p:cNvPr>
          <p:cNvSpPr/>
          <p:nvPr/>
        </p:nvSpPr>
        <p:spPr>
          <a:xfrm>
            <a:off x="2462645" y="2271568"/>
            <a:ext cx="216000" cy="5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340" name="Rectangle 339">
            <a:extLst>
              <a:ext uri="{FF2B5EF4-FFF2-40B4-BE49-F238E27FC236}">
                <a16:creationId xmlns:a16="http://schemas.microsoft.com/office/drawing/2014/main" id="{4E99DD7E-1A5C-437C-BB73-F996CC17A41D}"/>
              </a:ext>
            </a:extLst>
          </p:cNvPr>
          <p:cNvSpPr/>
          <p:nvPr/>
        </p:nvSpPr>
        <p:spPr>
          <a:xfrm>
            <a:off x="2673827" y="2289812"/>
            <a:ext cx="36000" cy="51663"/>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341" name="Rectangle 340">
            <a:extLst>
              <a:ext uri="{FF2B5EF4-FFF2-40B4-BE49-F238E27FC236}">
                <a16:creationId xmlns:a16="http://schemas.microsoft.com/office/drawing/2014/main" id="{38E86F83-1A67-481C-819A-C28F9A1E2DC1}"/>
              </a:ext>
            </a:extLst>
          </p:cNvPr>
          <p:cNvSpPr/>
          <p:nvPr/>
        </p:nvSpPr>
        <p:spPr>
          <a:xfrm>
            <a:off x="2741617" y="2291477"/>
            <a:ext cx="72000" cy="51663"/>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342" name="Rectangle 341">
            <a:extLst>
              <a:ext uri="{FF2B5EF4-FFF2-40B4-BE49-F238E27FC236}">
                <a16:creationId xmlns:a16="http://schemas.microsoft.com/office/drawing/2014/main" id="{D66E9E9A-773B-4165-B017-49B4A8CDAA0A}"/>
              </a:ext>
            </a:extLst>
          </p:cNvPr>
          <p:cNvSpPr/>
          <p:nvPr/>
        </p:nvSpPr>
        <p:spPr>
          <a:xfrm>
            <a:off x="2799205" y="2304059"/>
            <a:ext cx="108000" cy="51663"/>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343" name="Rectangle 342">
            <a:extLst>
              <a:ext uri="{FF2B5EF4-FFF2-40B4-BE49-F238E27FC236}">
                <a16:creationId xmlns:a16="http://schemas.microsoft.com/office/drawing/2014/main" id="{B6C76819-8B04-40A5-9241-674D39C6D99D}"/>
              </a:ext>
            </a:extLst>
          </p:cNvPr>
          <p:cNvSpPr/>
          <p:nvPr/>
        </p:nvSpPr>
        <p:spPr>
          <a:xfrm>
            <a:off x="2875202" y="2315405"/>
            <a:ext cx="54000" cy="51663"/>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344" name="Rectangle 343">
            <a:extLst>
              <a:ext uri="{FF2B5EF4-FFF2-40B4-BE49-F238E27FC236}">
                <a16:creationId xmlns:a16="http://schemas.microsoft.com/office/drawing/2014/main" id="{E7751FB9-DC4C-4028-A24E-05A18DB77CDD}"/>
              </a:ext>
            </a:extLst>
          </p:cNvPr>
          <p:cNvSpPr/>
          <p:nvPr/>
        </p:nvSpPr>
        <p:spPr>
          <a:xfrm>
            <a:off x="2951199" y="2326751"/>
            <a:ext cx="126000" cy="51663"/>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345" name="Rectangle 344">
            <a:extLst>
              <a:ext uri="{FF2B5EF4-FFF2-40B4-BE49-F238E27FC236}">
                <a16:creationId xmlns:a16="http://schemas.microsoft.com/office/drawing/2014/main" id="{905CF97C-717E-4B89-BB27-26B60C1B111C}"/>
              </a:ext>
            </a:extLst>
          </p:cNvPr>
          <p:cNvSpPr/>
          <p:nvPr/>
        </p:nvSpPr>
        <p:spPr>
          <a:xfrm>
            <a:off x="3103337" y="2327878"/>
            <a:ext cx="162000" cy="51663"/>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346" name="Rectangle 345">
            <a:extLst>
              <a:ext uri="{FF2B5EF4-FFF2-40B4-BE49-F238E27FC236}">
                <a16:creationId xmlns:a16="http://schemas.microsoft.com/office/drawing/2014/main" id="{9DF6C92F-832B-499F-AF9E-3F751FF1A797}"/>
              </a:ext>
            </a:extLst>
          </p:cNvPr>
          <p:cNvSpPr/>
          <p:nvPr/>
        </p:nvSpPr>
        <p:spPr>
          <a:xfrm>
            <a:off x="3280057" y="2340759"/>
            <a:ext cx="324000" cy="51663"/>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347" name="Rectangle 346">
            <a:extLst>
              <a:ext uri="{FF2B5EF4-FFF2-40B4-BE49-F238E27FC236}">
                <a16:creationId xmlns:a16="http://schemas.microsoft.com/office/drawing/2014/main" id="{BBBF74B3-3CD4-4144-9C8D-902BFE00BD81}"/>
              </a:ext>
            </a:extLst>
          </p:cNvPr>
          <p:cNvSpPr/>
          <p:nvPr/>
        </p:nvSpPr>
        <p:spPr>
          <a:xfrm>
            <a:off x="3604057" y="2379566"/>
            <a:ext cx="198000" cy="51663"/>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348" name="Rectangle 347">
            <a:extLst>
              <a:ext uri="{FF2B5EF4-FFF2-40B4-BE49-F238E27FC236}">
                <a16:creationId xmlns:a16="http://schemas.microsoft.com/office/drawing/2014/main" id="{84E3F06F-63F8-4F43-A676-6E679A1C3E02}"/>
              </a:ext>
            </a:extLst>
          </p:cNvPr>
          <p:cNvSpPr/>
          <p:nvPr/>
        </p:nvSpPr>
        <p:spPr>
          <a:xfrm>
            <a:off x="3814518" y="2375435"/>
            <a:ext cx="72000" cy="51663"/>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349" name="Rectangle 348">
            <a:extLst>
              <a:ext uri="{FF2B5EF4-FFF2-40B4-BE49-F238E27FC236}">
                <a16:creationId xmlns:a16="http://schemas.microsoft.com/office/drawing/2014/main" id="{5500CB8D-0482-4837-A4C0-D8567D62128D}"/>
              </a:ext>
            </a:extLst>
          </p:cNvPr>
          <p:cNvSpPr/>
          <p:nvPr/>
        </p:nvSpPr>
        <p:spPr>
          <a:xfrm>
            <a:off x="3902328" y="2375435"/>
            <a:ext cx="90000" cy="51663"/>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350" name="Graphic 38">
            <a:extLst>
              <a:ext uri="{FF2B5EF4-FFF2-40B4-BE49-F238E27FC236}">
                <a16:creationId xmlns:a16="http://schemas.microsoft.com/office/drawing/2014/main" id="{192C54BC-3367-49DD-B6DC-82CE076CCE05}"/>
              </a:ext>
            </a:extLst>
          </p:cNvPr>
          <p:cNvSpPr/>
          <p:nvPr/>
        </p:nvSpPr>
        <p:spPr>
          <a:xfrm>
            <a:off x="919035" y="2184386"/>
            <a:ext cx="3078000" cy="720000"/>
          </a:xfrm>
          <a:custGeom>
            <a:avLst/>
            <a:gdLst>
              <a:gd name="connsiteX0" fmla="*/ 3083799 w 3082067"/>
              <a:gd name="connsiteY0" fmla="*/ 742800 h 741411"/>
              <a:gd name="connsiteX1" fmla="*/ 2237456 w 3082067"/>
              <a:gd name="connsiteY1" fmla="*/ 742800 h 741411"/>
              <a:gd name="connsiteX2" fmla="*/ 2237456 w 3082067"/>
              <a:gd name="connsiteY2" fmla="*/ 595206 h 741411"/>
              <a:gd name="connsiteX3" fmla="*/ 2015124 w 3082067"/>
              <a:gd name="connsiteY3" fmla="*/ 595206 h 741411"/>
              <a:gd name="connsiteX4" fmla="*/ 2015124 w 3082067"/>
              <a:gd name="connsiteY4" fmla="*/ 484976 h 741411"/>
              <a:gd name="connsiteX5" fmla="*/ 1867528 w 3082067"/>
              <a:gd name="connsiteY5" fmla="*/ 484976 h 741411"/>
              <a:gd name="connsiteX6" fmla="*/ 1867528 w 3082067"/>
              <a:gd name="connsiteY6" fmla="*/ 385955 h 741411"/>
              <a:gd name="connsiteX7" fmla="*/ 978208 w 3082067"/>
              <a:gd name="connsiteY7" fmla="*/ 385955 h 741411"/>
              <a:gd name="connsiteX8" fmla="*/ 978208 w 3082067"/>
              <a:gd name="connsiteY8" fmla="*/ 341116 h 741411"/>
              <a:gd name="connsiteX9" fmla="*/ 838087 w 3082067"/>
              <a:gd name="connsiteY9" fmla="*/ 341116 h 741411"/>
              <a:gd name="connsiteX10" fmla="*/ 838087 w 3082067"/>
              <a:gd name="connsiteY10" fmla="*/ 305618 h 741411"/>
              <a:gd name="connsiteX11" fmla="*/ 606416 w 3082067"/>
              <a:gd name="connsiteY11" fmla="*/ 305618 h 741411"/>
              <a:gd name="connsiteX12" fmla="*/ 606416 w 3082067"/>
              <a:gd name="connsiteY12" fmla="*/ 262647 h 741411"/>
              <a:gd name="connsiteX13" fmla="*/ 550367 w 3082067"/>
              <a:gd name="connsiteY13" fmla="*/ 262647 h 741411"/>
              <a:gd name="connsiteX14" fmla="*/ 550367 w 3082067"/>
              <a:gd name="connsiteY14" fmla="*/ 223412 h 741411"/>
              <a:gd name="connsiteX15" fmla="*/ 494318 w 3082067"/>
              <a:gd name="connsiteY15" fmla="*/ 223412 h 741411"/>
              <a:gd name="connsiteX16" fmla="*/ 494318 w 3082067"/>
              <a:gd name="connsiteY16" fmla="*/ 186045 h 741411"/>
              <a:gd name="connsiteX17" fmla="*/ 464425 w 3082067"/>
              <a:gd name="connsiteY17" fmla="*/ 186045 h 741411"/>
              <a:gd name="connsiteX18" fmla="*/ 464425 w 3082067"/>
              <a:gd name="connsiteY18" fmla="*/ 152416 h 741411"/>
              <a:gd name="connsiteX19" fmla="*/ 442005 w 3082067"/>
              <a:gd name="connsiteY19" fmla="*/ 152416 h 741411"/>
              <a:gd name="connsiteX20" fmla="*/ 442005 w 3082067"/>
              <a:gd name="connsiteY20" fmla="*/ 113181 h 741411"/>
              <a:gd name="connsiteX21" fmla="*/ 337379 w 3082067"/>
              <a:gd name="connsiteY21" fmla="*/ 113181 h 741411"/>
              <a:gd name="connsiteX22" fmla="*/ 337379 w 3082067"/>
              <a:gd name="connsiteY22" fmla="*/ 79552 h 741411"/>
              <a:gd name="connsiteX23" fmla="*/ 260778 w 3082067"/>
              <a:gd name="connsiteY23" fmla="*/ 79552 h 741411"/>
              <a:gd name="connsiteX24" fmla="*/ 260778 w 3082067"/>
              <a:gd name="connsiteY24" fmla="*/ 2951 h 741411"/>
              <a:gd name="connsiteX25" fmla="*/ 2951 w 3082067"/>
              <a:gd name="connsiteY25" fmla="*/ 2951 h 74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82067" h="741411">
                <a:moveTo>
                  <a:pt x="3083799" y="742800"/>
                </a:moveTo>
                <a:lnTo>
                  <a:pt x="2237456" y="742800"/>
                </a:lnTo>
                <a:lnTo>
                  <a:pt x="2237456" y="595206"/>
                </a:lnTo>
                <a:lnTo>
                  <a:pt x="2015124" y="595206"/>
                </a:lnTo>
                <a:lnTo>
                  <a:pt x="2015124" y="484976"/>
                </a:lnTo>
                <a:lnTo>
                  <a:pt x="1867528" y="484976"/>
                </a:lnTo>
                <a:lnTo>
                  <a:pt x="1867528" y="385955"/>
                </a:lnTo>
                <a:lnTo>
                  <a:pt x="978208" y="385955"/>
                </a:lnTo>
                <a:lnTo>
                  <a:pt x="978208" y="341116"/>
                </a:lnTo>
                <a:lnTo>
                  <a:pt x="838087" y="341116"/>
                </a:lnTo>
                <a:lnTo>
                  <a:pt x="838087" y="305618"/>
                </a:lnTo>
                <a:lnTo>
                  <a:pt x="606416" y="305618"/>
                </a:lnTo>
                <a:lnTo>
                  <a:pt x="606416" y="262647"/>
                </a:lnTo>
                <a:lnTo>
                  <a:pt x="550367" y="262647"/>
                </a:lnTo>
                <a:lnTo>
                  <a:pt x="550367" y="223412"/>
                </a:lnTo>
                <a:lnTo>
                  <a:pt x="494318" y="223412"/>
                </a:lnTo>
                <a:lnTo>
                  <a:pt x="494318" y="186045"/>
                </a:lnTo>
                <a:lnTo>
                  <a:pt x="464425" y="186045"/>
                </a:lnTo>
                <a:lnTo>
                  <a:pt x="464425" y="152416"/>
                </a:lnTo>
                <a:lnTo>
                  <a:pt x="442005" y="152416"/>
                </a:lnTo>
                <a:lnTo>
                  <a:pt x="442005" y="113181"/>
                </a:lnTo>
                <a:lnTo>
                  <a:pt x="337379" y="113181"/>
                </a:lnTo>
                <a:lnTo>
                  <a:pt x="337379" y="79552"/>
                </a:lnTo>
                <a:lnTo>
                  <a:pt x="260778" y="79552"/>
                </a:lnTo>
                <a:lnTo>
                  <a:pt x="260778" y="2951"/>
                </a:lnTo>
                <a:lnTo>
                  <a:pt x="2951" y="295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pPr fontAlgn="auto">
              <a:spcBef>
                <a:spcPts val="0"/>
              </a:spcBef>
              <a:spcAft>
                <a:spcPts val="0"/>
              </a:spcAft>
            </a:pPr>
            <a:endParaRPr lang="fr-FR">
              <a:solidFill>
                <a:srgbClr val="4D4D4D"/>
              </a:solidFill>
            </a:endParaRPr>
          </a:p>
        </p:txBody>
      </p:sp>
      <p:cxnSp>
        <p:nvCxnSpPr>
          <p:cNvPr id="351" name="Straight Connector 350">
            <a:extLst>
              <a:ext uri="{FF2B5EF4-FFF2-40B4-BE49-F238E27FC236}">
                <a16:creationId xmlns:a16="http://schemas.microsoft.com/office/drawing/2014/main" id="{2CE348EB-1FD2-4407-A20D-F9BA72A7D7FB}"/>
              </a:ext>
            </a:extLst>
          </p:cNvPr>
          <p:cNvCxnSpPr/>
          <p:nvPr/>
        </p:nvCxnSpPr>
        <p:spPr>
          <a:xfrm>
            <a:off x="1350958" y="2256600"/>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C0AA0AD2-DC6B-4E17-849B-91DEF0275713}"/>
              </a:ext>
            </a:extLst>
          </p:cNvPr>
          <p:cNvCxnSpPr/>
          <p:nvPr/>
        </p:nvCxnSpPr>
        <p:spPr>
          <a:xfrm>
            <a:off x="1401758" y="2332597"/>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3BAEECCA-D91E-4F0C-982B-73648E5C40B6}"/>
              </a:ext>
            </a:extLst>
          </p:cNvPr>
          <p:cNvCxnSpPr/>
          <p:nvPr/>
        </p:nvCxnSpPr>
        <p:spPr>
          <a:xfrm>
            <a:off x="1452558" y="2375574"/>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nvGrpSpPr>
          <p:cNvPr id="354" name="Group 353">
            <a:extLst>
              <a:ext uri="{FF2B5EF4-FFF2-40B4-BE49-F238E27FC236}">
                <a16:creationId xmlns:a16="http://schemas.microsoft.com/office/drawing/2014/main" id="{55737E6B-688C-4256-B038-FD50E6629C28}"/>
              </a:ext>
            </a:extLst>
          </p:cNvPr>
          <p:cNvGrpSpPr/>
          <p:nvPr/>
        </p:nvGrpSpPr>
        <p:grpSpPr>
          <a:xfrm>
            <a:off x="1488703" y="2405648"/>
            <a:ext cx="27940" cy="50400"/>
            <a:chOff x="1551502" y="2733198"/>
            <a:chExt cx="27940" cy="50400"/>
          </a:xfrm>
        </p:grpSpPr>
        <p:cxnSp>
          <p:nvCxnSpPr>
            <p:cNvPr id="355" name="Straight Connector 354">
              <a:extLst>
                <a:ext uri="{FF2B5EF4-FFF2-40B4-BE49-F238E27FC236}">
                  <a16:creationId xmlns:a16="http://schemas.microsoft.com/office/drawing/2014/main" id="{BA7F5279-C9EA-4EF8-B6CE-7FC477D8A01B}"/>
                </a:ext>
              </a:extLst>
            </p:cNvPr>
            <p:cNvCxnSpPr/>
            <p:nvPr/>
          </p:nvCxnSpPr>
          <p:spPr>
            <a:xfrm>
              <a:off x="155150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F5396F85-A231-44F8-94D4-7D9807C42169}"/>
                </a:ext>
              </a:extLst>
            </p:cNvPr>
            <p:cNvCxnSpPr/>
            <p:nvPr/>
          </p:nvCxnSpPr>
          <p:spPr>
            <a:xfrm>
              <a:off x="157944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357" name="Group 356">
            <a:extLst>
              <a:ext uri="{FF2B5EF4-FFF2-40B4-BE49-F238E27FC236}">
                <a16:creationId xmlns:a16="http://schemas.microsoft.com/office/drawing/2014/main" id="{1F33A66E-FF4F-4D08-9DCF-6F19EA47D7DF}"/>
              </a:ext>
            </a:extLst>
          </p:cNvPr>
          <p:cNvGrpSpPr/>
          <p:nvPr/>
        </p:nvGrpSpPr>
        <p:grpSpPr>
          <a:xfrm>
            <a:off x="1862883" y="2471152"/>
            <a:ext cx="27940" cy="50400"/>
            <a:chOff x="1551502" y="2733198"/>
            <a:chExt cx="27940" cy="50400"/>
          </a:xfrm>
        </p:grpSpPr>
        <p:cxnSp>
          <p:nvCxnSpPr>
            <p:cNvPr id="358" name="Straight Connector 357">
              <a:extLst>
                <a:ext uri="{FF2B5EF4-FFF2-40B4-BE49-F238E27FC236}">
                  <a16:creationId xmlns:a16="http://schemas.microsoft.com/office/drawing/2014/main" id="{970A73C8-95BB-466B-BFC9-DED71BD3CDBC}"/>
                </a:ext>
              </a:extLst>
            </p:cNvPr>
            <p:cNvCxnSpPr/>
            <p:nvPr/>
          </p:nvCxnSpPr>
          <p:spPr>
            <a:xfrm>
              <a:off x="155150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6513DBE5-DB6E-4AB4-B01A-7EDB7179EFA6}"/>
                </a:ext>
              </a:extLst>
            </p:cNvPr>
            <p:cNvCxnSpPr/>
            <p:nvPr/>
          </p:nvCxnSpPr>
          <p:spPr>
            <a:xfrm>
              <a:off x="157944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360" name="Group 359">
            <a:extLst>
              <a:ext uri="{FF2B5EF4-FFF2-40B4-BE49-F238E27FC236}">
                <a16:creationId xmlns:a16="http://schemas.microsoft.com/office/drawing/2014/main" id="{C425F59B-9FEC-40A7-A86F-28EDBFA1C8D4}"/>
              </a:ext>
            </a:extLst>
          </p:cNvPr>
          <p:cNvGrpSpPr/>
          <p:nvPr/>
        </p:nvGrpSpPr>
        <p:grpSpPr>
          <a:xfrm>
            <a:off x="2028247" y="2517199"/>
            <a:ext cx="27940" cy="50400"/>
            <a:chOff x="1551502" y="2733198"/>
            <a:chExt cx="27940" cy="50400"/>
          </a:xfrm>
        </p:grpSpPr>
        <p:cxnSp>
          <p:nvCxnSpPr>
            <p:cNvPr id="361" name="Straight Connector 360">
              <a:extLst>
                <a:ext uri="{FF2B5EF4-FFF2-40B4-BE49-F238E27FC236}">
                  <a16:creationId xmlns:a16="http://schemas.microsoft.com/office/drawing/2014/main" id="{078EE7E7-8DE9-40F7-9669-0C070448E5A1}"/>
                </a:ext>
              </a:extLst>
            </p:cNvPr>
            <p:cNvCxnSpPr/>
            <p:nvPr/>
          </p:nvCxnSpPr>
          <p:spPr>
            <a:xfrm>
              <a:off x="155150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DB9C1016-58C8-40A8-B89B-F989816EB3DE}"/>
                </a:ext>
              </a:extLst>
            </p:cNvPr>
            <p:cNvCxnSpPr/>
            <p:nvPr/>
          </p:nvCxnSpPr>
          <p:spPr>
            <a:xfrm>
              <a:off x="157944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cxnSp>
        <p:nvCxnSpPr>
          <p:cNvPr id="363" name="Straight Connector 362">
            <a:extLst>
              <a:ext uri="{FF2B5EF4-FFF2-40B4-BE49-F238E27FC236}">
                <a16:creationId xmlns:a16="http://schemas.microsoft.com/office/drawing/2014/main" id="{568C0682-8067-441E-AACF-22E545AB6D11}"/>
              </a:ext>
            </a:extLst>
          </p:cNvPr>
          <p:cNvCxnSpPr/>
          <p:nvPr/>
        </p:nvCxnSpPr>
        <p:spPr>
          <a:xfrm>
            <a:off x="1947867" y="2517199"/>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a:extLst>
              <a:ext uri="{FF2B5EF4-FFF2-40B4-BE49-F238E27FC236}">
                <a16:creationId xmlns:a16="http://schemas.microsoft.com/office/drawing/2014/main" id="{258C361E-0523-4FF9-ACD8-531DF14CE8E1}"/>
              </a:ext>
            </a:extLst>
          </p:cNvPr>
          <p:cNvCxnSpPr/>
          <p:nvPr/>
        </p:nvCxnSpPr>
        <p:spPr>
          <a:xfrm>
            <a:off x="1978356" y="2517199"/>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nvGrpSpPr>
          <p:cNvPr id="365" name="Group 364">
            <a:extLst>
              <a:ext uri="{FF2B5EF4-FFF2-40B4-BE49-F238E27FC236}">
                <a16:creationId xmlns:a16="http://schemas.microsoft.com/office/drawing/2014/main" id="{D64A856E-C6B7-4ACE-99F2-BE89727BDEA5}"/>
              </a:ext>
            </a:extLst>
          </p:cNvPr>
          <p:cNvGrpSpPr/>
          <p:nvPr/>
        </p:nvGrpSpPr>
        <p:grpSpPr>
          <a:xfrm>
            <a:off x="2087165" y="2517199"/>
            <a:ext cx="27940" cy="50400"/>
            <a:chOff x="1551502" y="2733198"/>
            <a:chExt cx="27940" cy="50400"/>
          </a:xfrm>
        </p:grpSpPr>
        <p:cxnSp>
          <p:nvCxnSpPr>
            <p:cNvPr id="366" name="Straight Connector 365">
              <a:extLst>
                <a:ext uri="{FF2B5EF4-FFF2-40B4-BE49-F238E27FC236}">
                  <a16:creationId xmlns:a16="http://schemas.microsoft.com/office/drawing/2014/main" id="{F823BE58-8F41-4EAE-8241-44CA181D113E}"/>
                </a:ext>
              </a:extLst>
            </p:cNvPr>
            <p:cNvCxnSpPr/>
            <p:nvPr/>
          </p:nvCxnSpPr>
          <p:spPr>
            <a:xfrm>
              <a:off x="155150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7DE260C5-219E-4D9B-AC86-62EC4D6B993B}"/>
                </a:ext>
              </a:extLst>
            </p:cNvPr>
            <p:cNvCxnSpPr/>
            <p:nvPr/>
          </p:nvCxnSpPr>
          <p:spPr>
            <a:xfrm>
              <a:off x="157944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368" name="Group 367">
            <a:extLst>
              <a:ext uri="{FF2B5EF4-FFF2-40B4-BE49-F238E27FC236}">
                <a16:creationId xmlns:a16="http://schemas.microsoft.com/office/drawing/2014/main" id="{0696C74A-C458-41C9-8764-E2B3C1A88FE5}"/>
              </a:ext>
            </a:extLst>
          </p:cNvPr>
          <p:cNvGrpSpPr/>
          <p:nvPr/>
        </p:nvGrpSpPr>
        <p:grpSpPr>
          <a:xfrm>
            <a:off x="2176031" y="2517199"/>
            <a:ext cx="27940" cy="50400"/>
            <a:chOff x="1551502" y="2733198"/>
            <a:chExt cx="27940" cy="50400"/>
          </a:xfrm>
        </p:grpSpPr>
        <p:cxnSp>
          <p:nvCxnSpPr>
            <p:cNvPr id="369" name="Straight Connector 368">
              <a:extLst>
                <a:ext uri="{FF2B5EF4-FFF2-40B4-BE49-F238E27FC236}">
                  <a16:creationId xmlns:a16="http://schemas.microsoft.com/office/drawing/2014/main" id="{6B551056-FD83-4DAE-A5B1-77BB19F829A2}"/>
                </a:ext>
              </a:extLst>
            </p:cNvPr>
            <p:cNvCxnSpPr/>
            <p:nvPr/>
          </p:nvCxnSpPr>
          <p:spPr>
            <a:xfrm>
              <a:off x="155150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CA811F1F-C1B1-43BE-ABBB-DC6A89C9A935}"/>
                </a:ext>
              </a:extLst>
            </p:cNvPr>
            <p:cNvCxnSpPr/>
            <p:nvPr/>
          </p:nvCxnSpPr>
          <p:spPr>
            <a:xfrm>
              <a:off x="157944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cxnSp>
        <p:nvCxnSpPr>
          <p:cNvPr id="371" name="Straight Connector 370">
            <a:extLst>
              <a:ext uri="{FF2B5EF4-FFF2-40B4-BE49-F238E27FC236}">
                <a16:creationId xmlns:a16="http://schemas.microsoft.com/office/drawing/2014/main" id="{C6470D0F-8865-41E3-8872-FD05C45AF8A3}"/>
              </a:ext>
            </a:extLst>
          </p:cNvPr>
          <p:cNvCxnSpPr/>
          <p:nvPr/>
        </p:nvCxnSpPr>
        <p:spPr>
          <a:xfrm>
            <a:off x="1557861" y="2438566"/>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E2711A11-AC96-44FF-8A03-26583E535CF2}"/>
              </a:ext>
            </a:extLst>
          </p:cNvPr>
          <p:cNvCxnSpPr/>
          <p:nvPr/>
        </p:nvCxnSpPr>
        <p:spPr>
          <a:xfrm>
            <a:off x="2262445" y="2517199"/>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a:extLst>
              <a:ext uri="{FF2B5EF4-FFF2-40B4-BE49-F238E27FC236}">
                <a16:creationId xmlns:a16="http://schemas.microsoft.com/office/drawing/2014/main" id="{C52B35F4-4C1B-4758-AB2F-D359912D7737}"/>
              </a:ext>
            </a:extLst>
          </p:cNvPr>
          <p:cNvCxnSpPr/>
          <p:nvPr/>
        </p:nvCxnSpPr>
        <p:spPr>
          <a:xfrm>
            <a:off x="2356918" y="2517199"/>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21EB1EE6-983C-4194-959F-C2AD2B504537}"/>
              </a:ext>
            </a:extLst>
          </p:cNvPr>
          <p:cNvCxnSpPr/>
          <p:nvPr/>
        </p:nvCxnSpPr>
        <p:spPr>
          <a:xfrm>
            <a:off x="2390431" y="2517199"/>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81E5F049-1586-40C5-93D1-47916E37A4D9}"/>
              </a:ext>
            </a:extLst>
          </p:cNvPr>
          <p:cNvCxnSpPr/>
          <p:nvPr/>
        </p:nvCxnSpPr>
        <p:spPr>
          <a:xfrm>
            <a:off x="2419845" y="2517199"/>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a:extLst>
              <a:ext uri="{FF2B5EF4-FFF2-40B4-BE49-F238E27FC236}">
                <a16:creationId xmlns:a16="http://schemas.microsoft.com/office/drawing/2014/main" id="{404344B6-0FF2-4900-AFF2-9F4A48D01F4B}"/>
              </a:ext>
            </a:extLst>
          </p:cNvPr>
          <p:cNvCxnSpPr/>
          <p:nvPr/>
        </p:nvCxnSpPr>
        <p:spPr>
          <a:xfrm>
            <a:off x="2434306" y="2517199"/>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7645F7A3-807A-4421-8ACE-EC4AA136B207}"/>
              </a:ext>
            </a:extLst>
          </p:cNvPr>
          <p:cNvCxnSpPr/>
          <p:nvPr/>
        </p:nvCxnSpPr>
        <p:spPr>
          <a:xfrm>
            <a:off x="2520464" y="2517199"/>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A75221E9-E48F-4653-9A3B-3FFDFBB494E3}"/>
              </a:ext>
            </a:extLst>
          </p:cNvPr>
          <p:cNvCxnSpPr/>
          <p:nvPr/>
        </p:nvCxnSpPr>
        <p:spPr>
          <a:xfrm>
            <a:off x="2549214" y="2517199"/>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2DAA8C2A-4DA9-4300-B0E3-12371E2D16B7}"/>
              </a:ext>
            </a:extLst>
          </p:cNvPr>
          <p:cNvCxnSpPr/>
          <p:nvPr/>
        </p:nvCxnSpPr>
        <p:spPr>
          <a:xfrm>
            <a:off x="2582369" y="2517199"/>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7D3681DB-658B-4602-B49E-ECD706B0980C}"/>
              </a:ext>
            </a:extLst>
          </p:cNvPr>
          <p:cNvCxnSpPr/>
          <p:nvPr/>
        </p:nvCxnSpPr>
        <p:spPr>
          <a:xfrm>
            <a:off x="2703551" y="2517199"/>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9FC7660B-842E-4385-87C0-7BC9CA9AEF4A}"/>
              </a:ext>
            </a:extLst>
          </p:cNvPr>
          <p:cNvCxnSpPr/>
          <p:nvPr/>
        </p:nvCxnSpPr>
        <p:spPr>
          <a:xfrm>
            <a:off x="2877986" y="2611719"/>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EDB874B3-EE75-4D6E-983A-2A8E85E08355}"/>
              </a:ext>
            </a:extLst>
          </p:cNvPr>
          <p:cNvCxnSpPr/>
          <p:nvPr/>
        </p:nvCxnSpPr>
        <p:spPr>
          <a:xfrm>
            <a:off x="2962923" y="2715175"/>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F9B041B2-7878-470B-8194-2BB2CC419E73}"/>
              </a:ext>
            </a:extLst>
          </p:cNvPr>
          <p:cNvCxnSpPr/>
          <p:nvPr/>
        </p:nvCxnSpPr>
        <p:spPr>
          <a:xfrm>
            <a:off x="3362428" y="285703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596AFF3E-1F18-4691-8C15-37AB8BB484F4}"/>
              </a:ext>
            </a:extLst>
          </p:cNvPr>
          <p:cNvCxnSpPr/>
          <p:nvPr/>
        </p:nvCxnSpPr>
        <p:spPr>
          <a:xfrm>
            <a:off x="3453781" y="285703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C0EF1F06-D2DD-488B-915B-EF0419E22DF1}"/>
              </a:ext>
            </a:extLst>
          </p:cNvPr>
          <p:cNvCxnSpPr/>
          <p:nvPr/>
        </p:nvCxnSpPr>
        <p:spPr>
          <a:xfrm>
            <a:off x="3595934" y="285703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7E9B0EAE-5ACE-427A-9FCC-248009AB5AAA}"/>
              </a:ext>
            </a:extLst>
          </p:cNvPr>
          <p:cNvCxnSpPr/>
          <p:nvPr/>
        </p:nvCxnSpPr>
        <p:spPr>
          <a:xfrm>
            <a:off x="3781267" y="285703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sp>
        <p:nvSpPr>
          <p:cNvPr id="387" name="Rectangle 386">
            <a:extLst>
              <a:ext uri="{FF2B5EF4-FFF2-40B4-BE49-F238E27FC236}">
                <a16:creationId xmlns:a16="http://schemas.microsoft.com/office/drawing/2014/main" id="{E7C5E06A-7A3D-43B0-A136-68C8D12CD795}"/>
              </a:ext>
            </a:extLst>
          </p:cNvPr>
          <p:cNvSpPr/>
          <p:nvPr/>
        </p:nvSpPr>
        <p:spPr>
          <a:xfrm>
            <a:off x="3177597" y="2865301"/>
            <a:ext cx="72000" cy="51663"/>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388" name="Rectangle 387">
            <a:extLst>
              <a:ext uri="{FF2B5EF4-FFF2-40B4-BE49-F238E27FC236}">
                <a16:creationId xmlns:a16="http://schemas.microsoft.com/office/drawing/2014/main" id="{C9B6507F-B893-4529-80A8-678DA6BC1902}"/>
              </a:ext>
            </a:extLst>
          </p:cNvPr>
          <p:cNvSpPr/>
          <p:nvPr/>
        </p:nvSpPr>
        <p:spPr>
          <a:xfrm>
            <a:off x="3094469" y="2701642"/>
            <a:ext cx="72000" cy="51663"/>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389" name="Freeform 21">
            <a:extLst>
              <a:ext uri="{FF2B5EF4-FFF2-40B4-BE49-F238E27FC236}">
                <a16:creationId xmlns:a16="http://schemas.microsoft.com/office/drawing/2014/main" id="{65CEB07E-3BCE-43DC-9D05-BEA5D68CD7B7}"/>
              </a:ext>
            </a:extLst>
          </p:cNvPr>
          <p:cNvSpPr>
            <a:spLocks/>
          </p:cNvSpPr>
          <p:nvPr/>
        </p:nvSpPr>
        <p:spPr bwMode="auto">
          <a:xfrm>
            <a:off x="5179744" y="2185900"/>
            <a:ext cx="3118329" cy="206889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390" name="Line 6">
            <a:extLst>
              <a:ext uri="{FF2B5EF4-FFF2-40B4-BE49-F238E27FC236}">
                <a16:creationId xmlns:a16="http://schemas.microsoft.com/office/drawing/2014/main" id="{5006BB75-5C14-4458-80A6-CA13F7864898}"/>
              </a:ext>
            </a:extLst>
          </p:cNvPr>
          <p:cNvSpPr>
            <a:spLocks noChangeShapeType="1"/>
          </p:cNvSpPr>
          <p:nvPr/>
        </p:nvSpPr>
        <p:spPr bwMode="auto">
          <a:xfrm>
            <a:off x="5138399" y="2185899"/>
            <a:ext cx="3951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391" name="Line 7">
            <a:extLst>
              <a:ext uri="{FF2B5EF4-FFF2-40B4-BE49-F238E27FC236}">
                <a16:creationId xmlns:a16="http://schemas.microsoft.com/office/drawing/2014/main" id="{28A0C1BC-9F2E-43B0-8CC1-78033EAE42DA}"/>
              </a:ext>
            </a:extLst>
          </p:cNvPr>
          <p:cNvSpPr>
            <a:spLocks noChangeShapeType="1"/>
          </p:cNvSpPr>
          <p:nvPr/>
        </p:nvSpPr>
        <p:spPr bwMode="auto">
          <a:xfrm>
            <a:off x="5138399" y="2603652"/>
            <a:ext cx="3951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392" name="Line 8">
            <a:extLst>
              <a:ext uri="{FF2B5EF4-FFF2-40B4-BE49-F238E27FC236}">
                <a16:creationId xmlns:a16="http://schemas.microsoft.com/office/drawing/2014/main" id="{65E45B5A-5605-4FBB-811C-94A25B96E706}"/>
              </a:ext>
            </a:extLst>
          </p:cNvPr>
          <p:cNvSpPr>
            <a:spLocks noChangeShapeType="1"/>
          </p:cNvSpPr>
          <p:nvPr/>
        </p:nvSpPr>
        <p:spPr bwMode="auto">
          <a:xfrm>
            <a:off x="5138399" y="3002648"/>
            <a:ext cx="3951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393" name="Line 9">
            <a:extLst>
              <a:ext uri="{FF2B5EF4-FFF2-40B4-BE49-F238E27FC236}">
                <a16:creationId xmlns:a16="http://schemas.microsoft.com/office/drawing/2014/main" id="{E9CC0AD8-63C2-47C1-8F79-077EB8256DF8}"/>
              </a:ext>
            </a:extLst>
          </p:cNvPr>
          <p:cNvSpPr>
            <a:spLocks noChangeShapeType="1"/>
          </p:cNvSpPr>
          <p:nvPr/>
        </p:nvSpPr>
        <p:spPr bwMode="auto">
          <a:xfrm>
            <a:off x="5138399" y="3414538"/>
            <a:ext cx="3951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394" name="Line 10">
            <a:extLst>
              <a:ext uri="{FF2B5EF4-FFF2-40B4-BE49-F238E27FC236}">
                <a16:creationId xmlns:a16="http://schemas.microsoft.com/office/drawing/2014/main" id="{20A84CBF-1EC1-486B-B311-AD6818AC70DB}"/>
              </a:ext>
            </a:extLst>
          </p:cNvPr>
          <p:cNvSpPr>
            <a:spLocks noChangeShapeType="1"/>
          </p:cNvSpPr>
          <p:nvPr/>
        </p:nvSpPr>
        <p:spPr bwMode="auto">
          <a:xfrm>
            <a:off x="5138399" y="3817834"/>
            <a:ext cx="3951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395" name="Line 11">
            <a:extLst>
              <a:ext uri="{FF2B5EF4-FFF2-40B4-BE49-F238E27FC236}">
                <a16:creationId xmlns:a16="http://schemas.microsoft.com/office/drawing/2014/main" id="{81FCDC31-00CA-45A0-865A-F661FD607FE7}"/>
              </a:ext>
            </a:extLst>
          </p:cNvPr>
          <p:cNvSpPr>
            <a:spLocks noChangeShapeType="1"/>
          </p:cNvSpPr>
          <p:nvPr/>
        </p:nvSpPr>
        <p:spPr bwMode="auto">
          <a:xfrm>
            <a:off x="5138399" y="4248876"/>
            <a:ext cx="3951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000000"/>
              </a:solidFill>
              <a:latin typeface="Arial"/>
              <a:cs typeface="Arial"/>
            </a:endParaRPr>
          </a:p>
        </p:txBody>
      </p:sp>
      <p:sp>
        <p:nvSpPr>
          <p:cNvPr id="396" name="TextBox 395">
            <a:extLst>
              <a:ext uri="{FF2B5EF4-FFF2-40B4-BE49-F238E27FC236}">
                <a16:creationId xmlns:a16="http://schemas.microsoft.com/office/drawing/2014/main" id="{1226788F-73F6-465C-8C27-D2BB5CA6EAB9}"/>
              </a:ext>
            </a:extLst>
          </p:cNvPr>
          <p:cNvSpPr txBox="1"/>
          <p:nvPr/>
        </p:nvSpPr>
        <p:spPr>
          <a:xfrm rot="16200000">
            <a:off x="3654978" y="3087973"/>
            <a:ext cx="2162772" cy="276999"/>
          </a:xfrm>
          <a:prstGeom prst="rect">
            <a:avLst/>
          </a:prstGeom>
          <a:noFill/>
        </p:spPr>
        <p:txBody>
          <a:bodyPr wrap="none" rtlCol="0">
            <a:spAutoFit/>
          </a:bodyPr>
          <a:lstStyle/>
          <a:p>
            <a:pPr algn="ctr"/>
            <a:r>
              <a:rPr lang="fr-FR" sz="1200" dirty="0">
                <a:solidFill>
                  <a:srgbClr val="4D4D4D"/>
                </a:solidFill>
                <a:latin typeface="Arial"/>
                <a:cs typeface="Arial"/>
              </a:rPr>
              <a:t>Survie spécifique du CCR</a:t>
            </a:r>
            <a:r>
              <a:rPr lang="fr-FR" sz="1200" dirty="0">
                <a:solidFill>
                  <a:srgbClr val="4D4D4D"/>
                </a:solidFill>
                <a:latin typeface="Arial" panose="020B0604020202020204" pitchFamily="34" charset="0"/>
                <a:cs typeface="Arial" panose="020B0604020202020204" pitchFamily="34" charset="0"/>
              </a:rPr>
              <a:t>, %</a:t>
            </a:r>
          </a:p>
        </p:txBody>
      </p:sp>
      <p:sp>
        <p:nvSpPr>
          <p:cNvPr id="397" name="TextBox 396">
            <a:extLst>
              <a:ext uri="{FF2B5EF4-FFF2-40B4-BE49-F238E27FC236}">
                <a16:creationId xmlns:a16="http://schemas.microsoft.com/office/drawing/2014/main" id="{8E4AFC53-3298-4039-939E-EA1015A93F86}"/>
              </a:ext>
            </a:extLst>
          </p:cNvPr>
          <p:cNvSpPr txBox="1"/>
          <p:nvPr/>
        </p:nvSpPr>
        <p:spPr>
          <a:xfrm>
            <a:off x="5774263" y="4523157"/>
            <a:ext cx="2145139" cy="276999"/>
          </a:xfrm>
          <a:prstGeom prst="rect">
            <a:avLst/>
          </a:prstGeom>
          <a:noFill/>
        </p:spPr>
        <p:txBody>
          <a:bodyPr wrap="none" rtlCol="0">
            <a:spAutoFit/>
          </a:bodyPr>
          <a:lstStyle/>
          <a:p>
            <a:pPr algn="ctr"/>
            <a:r>
              <a:rPr lang="fr-FR" sz="1200" dirty="0">
                <a:solidFill>
                  <a:srgbClr val="4D4D4D"/>
                </a:solidFill>
                <a:latin typeface="Arial" panose="020B0604020202020204" pitchFamily="34" charset="0"/>
                <a:cs typeface="Arial" panose="020B0604020202020204" pitchFamily="34" charset="0"/>
              </a:rPr>
              <a:t>Suivi après la chirurgie, mois</a:t>
            </a:r>
          </a:p>
        </p:txBody>
      </p:sp>
      <p:sp>
        <p:nvSpPr>
          <p:cNvPr id="398" name="TextBox 397">
            <a:extLst>
              <a:ext uri="{FF2B5EF4-FFF2-40B4-BE49-F238E27FC236}">
                <a16:creationId xmlns:a16="http://schemas.microsoft.com/office/drawing/2014/main" id="{6640BBF6-6D3B-4650-AC4B-DB231B4969D2}"/>
              </a:ext>
            </a:extLst>
          </p:cNvPr>
          <p:cNvSpPr txBox="1"/>
          <p:nvPr/>
        </p:nvSpPr>
        <p:spPr>
          <a:xfrm>
            <a:off x="4732489" y="2045184"/>
            <a:ext cx="439544" cy="276999"/>
          </a:xfrm>
          <a:prstGeom prst="rect">
            <a:avLst/>
          </a:prstGeom>
          <a:noFill/>
        </p:spPr>
        <p:txBody>
          <a:bodyPr wrap="none" rtlCol="0" anchor="ctr" anchorCtr="0">
            <a:spAutoFit/>
          </a:bodyPr>
          <a:lstStyle/>
          <a:p>
            <a:pPr algn="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100</a:t>
            </a:r>
          </a:p>
        </p:txBody>
      </p:sp>
      <p:sp>
        <p:nvSpPr>
          <p:cNvPr id="399" name="TextBox 398">
            <a:extLst>
              <a:ext uri="{FF2B5EF4-FFF2-40B4-BE49-F238E27FC236}">
                <a16:creationId xmlns:a16="http://schemas.microsoft.com/office/drawing/2014/main" id="{9B402F8F-30C0-4010-9E6E-A3ABE687C947}"/>
              </a:ext>
            </a:extLst>
          </p:cNvPr>
          <p:cNvSpPr txBox="1"/>
          <p:nvPr/>
        </p:nvSpPr>
        <p:spPr>
          <a:xfrm>
            <a:off x="4817449" y="2464482"/>
            <a:ext cx="354584" cy="276999"/>
          </a:xfrm>
          <a:prstGeom prst="rect">
            <a:avLst/>
          </a:prstGeom>
          <a:noFill/>
        </p:spPr>
        <p:txBody>
          <a:bodyPr wrap="none" rtlCol="0" anchor="ctr" anchorCtr="0">
            <a:spAutoFit/>
          </a:bodyPr>
          <a:lstStyle/>
          <a:p>
            <a:pPr algn="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80</a:t>
            </a:r>
          </a:p>
        </p:txBody>
      </p:sp>
      <p:sp>
        <p:nvSpPr>
          <p:cNvPr id="400" name="TextBox 399">
            <a:extLst>
              <a:ext uri="{FF2B5EF4-FFF2-40B4-BE49-F238E27FC236}">
                <a16:creationId xmlns:a16="http://schemas.microsoft.com/office/drawing/2014/main" id="{07C5EC85-4FAA-4ACC-88EE-03AE4D8061B2}"/>
              </a:ext>
            </a:extLst>
          </p:cNvPr>
          <p:cNvSpPr txBox="1"/>
          <p:nvPr/>
        </p:nvSpPr>
        <p:spPr>
          <a:xfrm>
            <a:off x="4817449" y="2863295"/>
            <a:ext cx="354584" cy="276999"/>
          </a:xfrm>
          <a:prstGeom prst="rect">
            <a:avLst/>
          </a:prstGeom>
          <a:noFill/>
        </p:spPr>
        <p:txBody>
          <a:bodyPr wrap="none" rtlCol="0" anchor="ctr" anchorCtr="0">
            <a:spAutoFit/>
          </a:bodyPr>
          <a:lstStyle/>
          <a:p>
            <a:pPr algn="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60</a:t>
            </a:r>
          </a:p>
        </p:txBody>
      </p:sp>
      <p:sp>
        <p:nvSpPr>
          <p:cNvPr id="401" name="TextBox 400">
            <a:extLst>
              <a:ext uri="{FF2B5EF4-FFF2-40B4-BE49-F238E27FC236}">
                <a16:creationId xmlns:a16="http://schemas.microsoft.com/office/drawing/2014/main" id="{4CB66464-8EC1-4AA7-893D-92C4AFB8D4C1}"/>
              </a:ext>
            </a:extLst>
          </p:cNvPr>
          <p:cNvSpPr txBox="1"/>
          <p:nvPr/>
        </p:nvSpPr>
        <p:spPr>
          <a:xfrm>
            <a:off x="4817449" y="3275003"/>
            <a:ext cx="354584" cy="276999"/>
          </a:xfrm>
          <a:prstGeom prst="rect">
            <a:avLst/>
          </a:prstGeom>
          <a:noFill/>
        </p:spPr>
        <p:txBody>
          <a:bodyPr wrap="none" rtlCol="0" anchor="ctr" anchorCtr="0">
            <a:spAutoFit/>
          </a:bodyPr>
          <a:lstStyle/>
          <a:p>
            <a:pPr algn="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40</a:t>
            </a:r>
          </a:p>
        </p:txBody>
      </p:sp>
      <p:sp>
        <p:nvSpPr>
          <p:cNvPr id="402" name="TextBox 401">
            <a:extLst>
              <a:ext uri="{FF2B5EF4-FFF2-40B4-BE49-F238E27FC236}">
                <a16:creationId xmlns:a16="http://schemas.microsoft.com/office/drawing/2014/main" id="{97D9F303-A8B6-4C07-8628-A5E3FA7EFEB0}"/>
              </a:ext>
            </a:extLst>
          </p:cNvPr>
          <p:cNvSpPr txBox="1"/>
          <p:nvPr/>
        </p:nvSpPr>
        <p:spPr>
          <a:xfrm>
            <a:off x="4817449" y="3678113"/>
            <a:ext cx="354584" cy="276999"/>
          </a:xfrm>
          <a:prstGeom prst="rect">
            <a:avLst/>
          </a:prstGeom>
          <a:noFill/>
        </p:spPr>
        <p:txBody>
          <a:bodyPr wrap="none" rtlCol="0" anchor="ctr" anchorCtr="0">
            <a:spAutoFit/>
          </a:bodyPr>
          <a:lstStyle/>
          <a:p>
            <a:pPr algn="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20</a:t>
            </a:r>
          </a:p>
        </p:txBody>
      </p:sp>
      <p:sp>
        <p:nvSpPr>
          <p:cNvPr id="403" name="TextBox 402">
            <a:extLst>
              <a:ext uri="{FF2B5EF4-FFF2-40B4-BE49-F238E27FC236}">
                <a16:creationId xmlns:a16="http://schemas.microsoft.com/office/drawing/2014/main" id="{57CA22D7-EF44-47BC-B56F-1E0E0BC58F27}"/>
              </a:ext>
            </a:extLst>
          </p:cNvPr>
          <p:cNvSpPr txBox="1"/>
          <p:nvPr/>
        </p:nvSpPr>
        <p:spPr>
          <a:xfrm>
            <a:off x="4902407" y="4108969"/>
            <a:ext cx="269626" cy="276999"/>
          </a:xfrm>
          <a:prstGeom prst="rect">
            <a:avLst/>
          </a:prstGeom>
          <a:noFill/>
        </p:spPr>
        <p:txBody>
          <a:bodyPr wrap="none" rtlCol="0" anchor="ctr" anchorCtr="0">
            <a:spAutoFit/>
          </a:bodyPr>
          <a:lstStyle/>
          <a:p>
            <a:pPr algn="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0</a:t>
            </a:r>
          </a:p>
        </p:txBody>
      </p:sp>
      <p:grpSp>
        <p:nvGrpSpPr>
          <p:cNvPr id="404" name="Group 403">
            <a:extLst>
              <a:ext uri="{FF2B5EF4-FFF2-40B4-BE49-F238E27FC236}">
                <a16:creationId xmlns:a16="http://schemas.microsoft.com/office/drawing/2014/main" id="{140053A6-2468-43E3-BBD6-1A1CAA6EAAD5}"/>
              </a:ext>
            </a:extLst>
          </p:cNvPr>
          <p:cNvGrpSpPr/>
          <p:nvPr/>
        </p:nvGrpSpPr>
        <p:grpSpPr>
          <a:xfrm>
            <a:off x="5127492" y="4255140"/>
            <a:ext cx="157662" cy="306982"/>
            <a:chOff x="852725" y="4920702"/>
            <a:chExt cx="287288" cy="383740"/>
          </a:xfrm>
        </p:grpSpPr>
        <p:sp>
          <p:nvSpPr>
            <p:cNvPr id="405" name="Line 21">
              <a:extLst>
                <a:ext uri="{FF2B5EF4-FFF2-40B4-BE49-F238E27FC236}">
                  <a16:creationId xmlns:a16="http://schemas.microsoft.com/office/drawing/2014/main" id="{B2E8B5AF-CEF3-44B9-AC62-2D4A9E6145E2}"/>
                </a:ext>
              </a:extLst>
            </p:cNvPr>
            <p:cNvSpPr>
              <a:spLocks noChangeShapeType="1"/>
            </p:cNvSpPr>
            <p:nvPr/>
          </p:nvSpPr>
          <p:spPr bwMode="auto">
            <a:xfrm>
              <a:off x="989138"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panose="020B0604020202020204" pitchFamily="34" charset="0"/>
                <a:cs typeface="Arial" panose="020B0604020202020204" pitchFamily="34" charset="0"/>
              </a:endParaRPr>
            </a:p>
          </p:txBody>
        </p:sp>
        <p:sp>
          <p:nvSpPr>
            <p:cNvPr id="406" name="TextBox 405">
              <a:extLst>
                <a:ext uri="{FF2B5EF4-FFF2-40B4-BE49-F238E27FC236}">
                  <a16:creationId xmlns:a16="http://schemas.microsoft.com/office/drawing/2014/main" id="{86F8ADD5-17C1-489E-9F97-E7A9C80F4D05}"/>
                </a:ext>
              </a:extLst>
            </p:cNvPr>
            <p:cNvSpPr txBox="1"/>
            <p:nvPr/>
          </p:nvSpPr>
          <p:spPr>
            <a:xfrm>
              <a:off x="852725" y="4982720"/>
              <a:ext cx="287288" cy="321722"/>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0</a:t>
              </a:r>
            </a:p>
          </p:txBody>
        </p:sp>
      </p:grpSp>
      <p:grpSp>
        <p:nvGrpSpPr>
          <p:cNvPr id="407" name="Group 406">
            <a:extLst>
              <a:ext uri="{FF2B5EF4-FFF2-40B4-BE49-F238E27FC236}">
                <a16:creationId xmlns:a16="http://schemas.microsoft.com/office/drawing/2014/main" id="{2364EB8F-372E-475C-84CF-88EF87BEAAE2}"/>
              </a:ext>
            </a:extLst>
          </p:cNvPr>
          <p:cNvGrpSpPr/>
          <p:nvPr/>
        </p:nvGrpSpPr>
        <p:grpSpPr>
          <a:xfrm>
            <a:off x="5581580" y="4255140"/>
            <a:ext cx="242621" cy="306982"/>
            <a:chOff x="1203902" y="4920702"/>
            <a:chExt cx="442099" cy="383740"/>
          </a:xfrm>
        </p:grpSpPr>
        <p:sp>
          <p:nvSpPr>
            <p:cNvPr id="408" name="Line 19">
              <a:extLst>
                <a:ext uri="{FF2B5EF4-FFF2-40B4-BE49-F238E27FC236}">
                  <a16:creationId xmlns:a16="http://schemas.microsoft.com/office/drawing/2014/main" id="{3226C122-7393-404A-9F07-060A524E3F09}"/>
                </a:ext>
              </a:extLst>
            </p:cNvPr>
            <p:cNvSpPr>
              <a:spLocks noChangeShapeType="1"/>
            </p:cNvSpPr>
            <p:nvPr/>
          </p:nvSpPr>
          <p:spPr bwMode="auto">
            <a:xfrm>
              <a:off x="1424953"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409" name="TextBox 408">
              <a:extLst>
                <a:ext uri="{FF2B5EF4-FFF2-40B4-BE49-F238E27FC236}">
                  <a16:creationId xmlns:a16="http://schemas.microsoft.com/office/drawing/2014/main" id="{36E92697-3A57-41BD-9060-E09772FA6CAA}"/>
                </a:ext>
              </a:extLst>
            </p:cNvPr>
            <p:cNvSpPr txBox="1"/>
            <p:nvPr/>
          </p:nvSpPr>
          <p:spPr>
            <a:xfrm>
              <a:off x="1203902" y="4982720"/>
              <a:ext cx="442099" cy="321722"/>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12</a:t>
              </a:r>
            </a:p>
          </p:txBody>
        </p:sp>
      </p:grpSp>
      <p:grpSp>
        <p:nvGrpSpPr>
          <p:cNvPr id="410" name="Group 409">
            <a:extLst>
              <a:ext uri="{FF2B5EF4-FFF2-40B4-BE49-F238E27FC236}">
                <a16:creationId xmlns:a16="http://schemas.microsoft.com/office/drawing/2014/main" id="{0AEC17EE-042A-4DEB-B02A-F0DF8EF38629}"/>
              </a:ext>
            </a:extLst>
          </p:cNvPr>
          <p:cNvGrpSpPr/>
          <p:nvPr/>
        </p:nvGrpSpPr>
        <p:grpSpPr>
          <a:xfrm>
            <a:off x="6107022" y="4255140"/>
            <a:ext cx="242621" cy="306982"/>
            <a:chOff x="732596" y="4920702"/>
            <a:chExt cx="442096" cy="383740"/>
          </a:xfrm>
        </p:grpSpPr>
        <p:sp>
          <p:nvSpPr>
            <p:cNvPr id="411" name="Line 21">
              <a:extLst>
                <a:ext uri="{FF2B5EF4-FFF2-40B4-BE49-F238E27FC236}">
                  <a16:creationId xmlns:a16="http://schemas.microsoft.com/office/drawing/2014/main" id="{F51F0B87-6318-4B4D-94C7-B7F6C4BDC8DF}"/>
                </a:ext>
              </a:extLst>
            </p:cNvPr>
            <p:cNvSpPr>
              <a:spLocks noChangeShapeType="1"/>
            </p:cNvSpPr>
            <p:nvPr/>
          </p:nvSpPr>
          <p:spPr bwMode="auto">
            <a:xfrm>
              <a:off x="946418"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panose="020B0604020202020204" pitchFamily="34" charset="0"/>
                <a:cs typeface="Arial" panose="020B0604020202020204" pitchFamily="34" charset="0"/>
              </a:endParaRPr>
            </a:p>
          </p:txBody>
        </p:sp>
        <p:sp>
          <p:nvSpPr>
            <p:cNvPr id="412" name="TextBox 411">
              <a:extLst>
                <a:ext uri="{FF2B5EF4-FFF2-40B4-BE49-F238E27FC236}">
                  <a16:creationId xmlns:a16="http://schemas.microsoft.com/office/drawing/2014/main" id="{803E0F0C-EEDF-4723-8F41-0A9E48401D6D}"/>
                </a:ext>
              </a:extLst>
            </p:cNvPr>
            <p:cNvSpPr txBox="1"/>
            <p:nvPr/>
          </p:nvSpPr>
          <p:spPr>
            <a:xfrm>
              <a:off x="732596" y="4982720"/>
              <a:ext cx="442096" cy="321722"/>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24</a:t>
              </a:r>
            </a:p>
          </p:txBody>
        </p:sp>
      </p:grpSp>
      <p:grpSp>
        <p:nvGrpSpPr>
          <p:cNvPr id="413" name="Group 412">
            <a:extLst>
              <a:ext uri="{FF2B5EF4-FFF2-40B4-BE49-F238E27FC236}">
                <a16:creationId xmlns:a16="http://schemas.microsoft.com/office/drawing/2014/main" id="{75D56D2D-7279-4995-BCEA-CCAF18CA6306}"/>
              </a:ext>
            </a:extLst>
          </p:cNvPr>
          <p:cNvGrpSpPr/>
          <p:nvPr/>
        </p:nvGrpSpPr>
        <p:grpSpPr>
          <a:xfrm>
            <a:off x="6580135" y="4255140"/>
            <a:ext cx="242621" cy="306982"/>
            <a:chOff x="1118446" y="4920702"/>
            <a:chExt cx="442099" cy="383740"/>
          </a:xfrm>
        </p:grpSpPr>
        <p:sp>
          <p:nvSpPr>
            <p:cNvPr id="414" name="Line 19">
              <a:extLst>
                <a:ext uri="{FF2B5EF4-FFF2-40B4-BE49-F238E27FC236}">
                  <a16:creationId xmlns:a16="http://schemas.microsoft.com/office/drawing/2014/main" id="{92DDA03F-06EF-4A47-BFEA-C181B97CE9DC}"/>
                </a:ext>
              </a:extLst>
            </p:cNvPr>
            <p:cNvSpPr>
              <a:spLocks noChangeShapeType="1"/>
            </p:cNvSpPr>
            <p:nvPr/>
          </p:nvSpPr>
          <p:spPr bwMode="auto">
            <a:xfrm>
              <a:off x="13394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415" name="TextBox 414">
              <a:extLst>
                <a:ext uri="{FF2B5EF4-FFF2-40B4-BE49-F238E27FC236}">
                  <a16:creationId xmlns:a16="http://schemas.microsoft.com/office/drawing/2014/main" id="{7945ADE0-5659-4A57-897F-557CE0A838DC}"/>
                </a:ext>
              </a:extLst>
            </p:cNvPr>
            <p:cNvSpPr txBox="1"/>
            <p:nvPr/>
          </p:nvSpPr>
          <p:spPr>
            <a:xfrm>
              <a:off x="1118446" y="4982720"/>
              <a:ext cx="442099" cy="321722"/>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36</a:t>
              </a:r>
            </a:p>
          </p:txBody>
        </p:sp>
      </p:grpSp>
      <p:grpSp>
        <p:nvGrpSpPr>
          <p:cNvPr id="416" name="Group 415">
            <a:extLst>
              <a:ext uri="{FF2B5EF4-FFF2-40B4-BE49-F238E27FC236}">
                <a16:creationId xmlns:a16="http://schemas.microsoft.com/office/drawing/2014/main" id="{D41F3A1C-451D-40FA-A533-D3D4717CE2DD}"/>
              </a:ext>
            </a:extLst>
          </p:cNvPr>
          <p:cNvGrpSpPr/>
          <p:nvPr/>
        </p:nvGrpSpPr>
        <p:grpSpPr>
          <a:xfrm>
            <a:off x="7117911" y="4255140"/>
            <a:ext cx="242621" cy="306982"/>
            <a:chOff x="1107769" y="4920702"/>
            <a:chExt cx="442098" cy="383740"/>
          </a:xfrm>
        </p:grpSpPr>
        <p:sp>
          <p:nvSpPr>
            <p:cNvPr id="417" name="Line 19">
              <a:extLst>
                <a:ext uri="{FF2B5EF4-FFF2-40B4-BE49-F238E27FC236}">
                  <a16:creationId xmlns:a16="http://schemas.microsoft.com/office/drawing/2014/main" id="{6FB91551-F05E-484D-808F-ADA01E8E097F}"/>
                </a:ext>
              </a:extLst>
            </p:cNvPr>
            <p:cNvSpPr>
              <a:spLocks noChangeShapeType="1"/>
            </p:cNvSpPr>
            <p:nvPr/>
          </p:nvSpPr>
          <p:spPr bwMode="auto">
            <a:xfrm>
              <a:off x="1296771"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418" name="TextBox 417">
              <a:extLst>
                <a:ext uri="{FF2B5EF4-FFF2-40B4-BE49-F238E27FC236}">
                  <a16:creationId xmlns:a16="http://schemas.microsoft.com/office/drawing/2014/main" id="{75075339-306C-4D6B-B480-B784EC0C5C4A}"/>
                </a:ext>
              </a:extLst>
            </p:cNvPr>
            <p:cNvSpPr txBox="1"/>
            <p:nvPr/>
          </p:nvSpPr>
          <p:spPr>
            <a:xfrm>
              <a:off x="1107769" y="4982720"/>
              <a:ext cx="442098" cy="321722"/>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48</a:t>
              </a:r>
            </a:p>
          </p:txBody>
        </p:sp>
      </p:grpSp>
      <p:grpSp>
        <p:nvGrpSpPr>
          <p:cNvPr id="419" name="Group 418">
            <a:extLst>
              <a:ext uri="{FF2B5EF4-FFF2-40B4-BE49-F238E27FC236}">
                <a16:creationId xmlns:a16="http://schemas.microsoft.com/office/drawing/2014/main" id="{E0BC9F42-EF0F-4036-B90D-703C45DDFE0E}"/>
              </a:ext>
            </a:extLst>
          </p:cNvPr>
          <p:cNvGrpSpPr/>
          <p:nvPr/>
        </p:nvGrpSpPr>
        <p:grpSpPr>
          <a:xfrm>
            <a:off x="7633666" y="4255140"/>
            <a:ext cx="242621" cy="306982"/>
            <a:chOff x="1107762" y="4920702"/>
            <a:chExt cx="442097" cy="383740"/>
          </a:xfrm>
        </p:grpSpPr>
        <p:sp>
          <p:nvSpPr>
            <p:cNvPr id="420" name="Line 19">
              <a:extLst>
                <a:ext uri="{FF2B5EF4-FFF2-40B4-BE49-F238E27FC236}">
                  <a16:creationId xmlns:a16="http://schemas.microsoft.com/office/drawing/2014/main" id="{327286FE-EA3B-4821-A213-639204E36C1B}"/>
                </a:ext>
              </a:extLst>
            </p:cNvPr>
            <p:cNvSpPr>
              <a:spLocks noChangeShapeType="1"/>
            </p:cNvSpPr>
            <p:nvPr/>
          </p:nvSpPr>
          <p:spPr bwMode="auto">
            <a:xfrm>
              <a:off x="13394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421" name="TextBox 420">
              <a:extLst>
                <a:ext uri="{FF2B5EF4-FFF2-40B4-BE49-F238E27FC236}">
                  <a16:creationId xmlns:a16="http://schemas.microsoft.com/office/drawing/2014/main" id="{1FED3C2C-F9D5-4029-B5C7-5AE7C31EDB7D}"/>
                </a:ext>
              </a:extLst>
            </p:cNvPr>
            <p:cNvSpPr txBox="1"/>
            <p:nvPr/>
          </p:nvSpPr>
          <p:spPr>
            <a:xfrm>
              <a:off x="1107762" y="4982720"/>
              <a:ext cx="442097" cy="321722"/>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60</a:t>
              </a:r>
            </a:p>
          </p:txBody>
        </p:sp>
      </p:grpSp>
      <p:grpSp>
        <p:nvGrpSpPr>
          <p:cNvPr id="422" name="Group 421">
            <a:extLst>
              <a:ext uri="{FF2B5EF4-FFF2-40B4-BE49-F238E27FC236}">
                <a16:creationId xmlns:a16="http://schemas.microsoft.com/office/drawing/2014/main" id="{383A58E5-F840-48A1-82B4-B274232C7B9C}"/>
              </a:ext>
            </a:extLst>
          </p:cNvPr>
          <p:cNvGrpSpPr/>
          <p:nvPr/>
        </p:nvGrpSpPr>
        <p:grpSpPr>
          <a:xfrm>
            <a:off x="8169224" y="4255140"/>
            <a:ext cx="242621" cy="306982"/>
            <a:chOff x="1118449" y="4920702"/>
            <a:chExt cx="442099" cy="383740"/>
          </a:xfrm>
        </p:grpSpPr>
        <p:sp>
          <p:nvSpPr>
            <p:cNvPr id="423" name="Line 19">
              <a:extLst>
                <a:ext uri="{FF2B5EF4-FFF2-40B4-BE49-F238E27FC236}">
                  <a16:creationId xmlns:a16="http://schemas.microsoft.com/office/drawing/2014/main" id="{AE0A2D5F-2A80-4619-9BAF-789683ACC2D8}"/>
                </a:ext>
              </a:extLst>
            </p:cNvPr>
            <p:cNvSpPr>
              <a:spLocks noChangeShapeType="1"/>
            </p:cNvSpPr>
            <p:nvPr/>
          </p:nvSpPr>
          <p:spPr bwMode="auto">
            <a:xfrm>
              <a:off x="13394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solidFill>
                  <a:srgbClr val="4D4D4D"/>
                </a:solidFill>
                <a:latin typeface="Arial"/>
                <a:cs typeface="Arial"/>
              </a:endParaRPr>
            </a:p>
          </p:txBody>
        </p:sp>
        <p:sp>
          <p:nvSpPr>
            <p:cNvPr id="424" name="TextBox 423">
              <a:extLst>
                <a:ext uri="{FF2B5EF4-FFF2-40B4-BE49-F238E27FC236}">
                  <a16:creationId xmlns:a16="http://schemas.microsoft.com/office/drawing/2014/main" id="{F8AC130B-8F99-40BB-B89F-34D7684B582B}"/>
                </a:ext>
              </a:extLst>
            </p:cNvPr>
            <p:cNvSpPr txBox="1"/>
            <p:nvPr/>
          </p:nvSpPr>
          <p:spPr>
            <a:xfrm>
              <a:off x="1118449" y="4982720"/>
              <a:ext cx="442099" cy="321722"/>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72</a:t>
              </a:r>
            </a:p>
          </p:txBody>
        </p:sp>
      </p:grpSp>
      <p:grpSp>
        <p:nvGrpSpPr>
          <p:cNvPr id="425" name="Group 424">
            <a:extLst>
              <a:ext uri="{FF2B5EF4-FFF2-40B4-BE49-F238E27FC236}">
                <a16:creationId xmlns:a16="http://schemas.microsoft.com/office/drawing/2014/main" id="{7960A99C-87B1-4869-ADB2-92E9B7F43A2B}"/>
              </a:ext>
            </a:extLst>
          </p:cNvPr>
          <p:cNvGrpSpPr/>
          <p:nvPr/>
        </p:nvGrpSpPr>
        <p:grpSpPr>
          <a:xfrm>
            <a:off x="5471904" y="3820451"/>
            <a:ext cx="300073" cy="72000"/>
            <a:chOff x="1707983" y="4098538"/>
            <a:chExt cx="300073" cy="72000"/>
          </a:xfrm>
        </p:grpSpPr>
        <p:cxnSp>
          <p:nvCxnSpPr>
            <p:cNvPr id="426" name="Straight Connector 425">
              <a:extLst>
                <a:ext uri="{FF2B5EF4-FFF2-40B4-BE49-F238E27FC236}">
                  <a16:creationId xmlns:a16="http://schemas.microsoft.com/office/drawing/2014/main" id="{A3BC0F1A-492C-4EB6-8F92-5B8E08A425CB}"/>
                </a:ext>
              </a:extLst>
            </p:cNvPr>
            <p:cNvCxnSpPr/>
            <p:nvPr/>
          </p:nvCxnSpPr>
          <p:spPr>
            <a:xfrm>
              <a:off x="1707983" y="4170538"/>
              <a:ext cx="300073" cy="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a:extLst>
                <a:ext uri="{FF2B5EF4-FFF2-40B4-BE49-F238E27FC236}">
                  <a16:creationId xmlns:a16="http://schemas.microsoft.com/office/drawing/2014/main" id="{96E8BDCA-5C7C-4DB4-AFEF-274DB815028E}"/>
                </a:ext>
              </a:extLst>
            </p:cNvPr>
            <p:cNvCxnSpPr/>
            <p:nvPr/>
          </p:nvCxnSpPr>
          <p:spPr>
            <a:xfrm flipV="1">
              <a:off x="1858019" y="4098538"/>
              <a:ext cx="0" cy="7200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428" name="Group 427">
            <a:extLst>
              <a:ext uri="{FF2B5EF4-FFF2-40B4-BE49-F238E27FC236}">
                <a16:creationId xmlns:a16="http://schemas.microsoft.com/office/drawing/2014/main" id="{59BD032F-7C3F-4B4F-8042-C0C5ED106F4F}"/>
              </a:ext>
            </a:extLst>
          </p:cNvPr>
          <p:cNvGrpSpPr/>
          <p:nvPr/>
        </p:nvGrpSpPr>
        <p:grpSpPr>
          <a:xfrm>
            <a:off x="5471904" y="4013284"/>
            <a:ext cx="300073" cy="72000"/>
            <a:chOff x="1707983" y="4098538"/>
            <a:chExt cx="300073" cy="72000"/>
          </a:xfrm>
        </p:grpSpPr>
        <p:cxnSp>
          <p:nvCxnSpPr>
            <p:cNvPr id="429" name="Straight Connector 428">
              <a:extLst>
                <a:ext uri="{FF2B5EF4-FFF2-40B4-BE49-F238E27FC236}">
                  <a16:creationId xmlns:a16="http://schemas.microsoft.com/office/drawing/2014/main" id="{62621A4B-653C-41B6-B1CC-3DEA1C8DE04C}"/>
                </a:ext>
              </a:extLst>
            </p:cNvPr>
            <p:cNvCxnSpPr/>
            <p:nvPr/>
          </p:nvCxnSpPr>
          <p:spPr>
            <a:xfrm>
              <a:off x="1707983" y="4170538"/>
              <a:ext cx="300073"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a:extLst>
                <a:ext uri="{FF2B5EF4-FFF2-40B4-BE49-F238E27FC236}">
                  <a16:creationId xmlns:a16="http://schemas.microsoft.com/office/drawing/2014/main" id="{DE8DB2A6-09A3-4971-8277-4340B8541777}"/>
                </a:ext>
              </a:extLst>
            </p:cNvPr>
            <p:cNvCxnSpPr/>
            <p:nvPr/>
          </p:nvCxnSpPr>
          <p:spPr>
            <a:xfrm flipV="1">
              <a:off x="1858019" y="4098538"/>
              <a:ext cx="0" cy="720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sp>
        <p:nvSpPr>
          <p:cNvPr id="431" name="TextBox 430">
            <a:extLst>
              <a:ext uri="{FF2B5EF4-FFF2-40B4-BE49-F238E27FC236}">
                <a16:creationId xmlns:a16="http://schemas.microsoft.com/office/drawing/2014/main" id="{224EFA7F-D5DF-4140-AA63-246E6F1B4499}"/>
              </a:ext>
            </a:extLst>
          </p:cNvPr>
          <p:cNvSpPr txBox="1"/>
          <p:nvPr/>
        </p:nvSpPr>
        <p:spPr>
          <a:xfrm>
            <a:off x="5778578" y="3739258"/>
            <a:ext cx="1132041" cy="461665"/>
          </a:xfrm>
          <a:prstGeom prst="rect">
            <a:avLst/>
          </a:prstGeom>
          <a:noFill/>
        </p:spPr>
        <p:txBody>
          <a:bodyPr wrap="none" rtlCol="0">
            <a:spAutoFit/>
          </a:bodyPr>
          <a:lstStyle/>
          <a:p>
            <a:pPr fontAlgn="auto">
              <a:spcBef>
                <a:spcPts val="0"/>
              </a:spcBef>
              <a:spcAft>
                <a:spcPts val="0"/>
              </a:spcAft>
            </a:pPr>
            <a:r>
              <a:rPr lang="fr-FR" sz="1200" dirty="0" err="1">
                <a:solidFill>
                  <a:srgbClr val="043882"/>
                </a:solidFill>
                <a:latin typeface="Arial"/>
                <a:cs typeface="Arial"/>
              </a:rPr>
              <a:t>ADNtc</a:t>
            </a:r>
            <a:r>
              <a:rPr lang="fr-FR" sz="1200" dirty="0">
                <a:solidFill>
                  <a:srgbClr val="043882"/>
                </a:solidFill>
                <a:latin typeface="Arial"/>
                <a:cs typeface="Arial"/>
              </a:rPr>
              <a:t> négatif</a:t>
            </a:r>
          </a:p>
          <a:p>
            <a:pPr fontAlgn="auto">
              <a:spcBef>
                <a:spcPts val="0"/>
              </a:spcBef>
              <a:spcAft>
                <a:spcPts val="0"/>
              </a:spcAft>
            </a:pPr>
            <a:r>
              <a:rPr lang="fr-FR" sz="1200" dirty="0" err="1">
                <a:solidFill>
                  <a:srgbClr val="B60D27"/>
                </a:solidFill>
                <a:latin typeface="Arial"/>
                <a:cs typeface="Arial"/>
              </a:rPr>
              <a:t>ADNtc</a:t>
            </a:r>
            <a:r>
              <a:rPr lang="fr-FR" sz="1200" dirty="0">
                <a:solidFill>
                  <a:srgbClr val="B60D27"/>
                </a:solidFill>
                <a:latin typeface="Arial"/>
                <a:cs typeface="Arial"/>
              </a:rPr>
              <a:t> positif</a:t>
            </a:r>
          </a:p>
        </p:txBody>
      </p:sp>
      <p:sp>
        <p:nvSpPr>
          <p:cNvPr id="432" name="TextBox 431">
            <a:extLst>
              <a:ext uri="{FF2B5EF4-FFF2-40B4-BE49-F238E27FC236}">
                <a16:creationId xmlns:a16="http://schemas.microsoft.com/office/drawing/2014/main" id="{79B2C053-0019-45A8-8805-9B4FA61B1BCF}"/>
              </a:ext>
            </a:extLst>
          </p:cNvPr>
          <p:cNvSpPr txBox="1"/>
          <p:nvPr/>
        </p:nvSpPr>
        <p:spPr>
          <a:xfrm>
            <a:off x="5573303" y="3477134"/>
            <a:ext cx="1306768" cy="276999"/>
          </a:xfrm>
          <a:prstGeom prst="rect">
            <a:avLst/>
          </a:prstGeom>
          <a:noFill/>
        </p:spPr>
        <p:txBody>
          <a:bodyPr wrap="none" rtlCol="0">
            <a:spAutoFit/>
          </a:bodyPr>
          <a:lstStyle/>
          <a:p>
            <a:pPr fontAlgn="auto">
              <a:spcBef>
                <a:spcPts val="0"/>
              </a:spcBef>
              <a:spcAft>
                <a:spcPts val="0"/>
              </a:spcAft>
            </a:pPr>
            <a:r>
              <a:rPr lang="fr-FR" sz="1200">
                <a:solidFill>
                  <a:srgbClr val="4D4D4D"/>
                </a:solidFill>
                <a:latin typeface="Arial"/>
                <a:cs typeface="Arial"/>
              </a:rPr>
              <a:t>HR 5,3; p&lt;0,001</a:t>
            </a:r>
          </a:p>
        </p:txBody>
      </p:sp>
      <p:sp>
        <p:nvSpPr>
          <p:cNvPr id="433" name="TextBox 432">
            <a:extLst>
              <a:ext uri="{FF2B5EF4-FFF2-40B4-BE49-F238E27FC236}">
                <a16:creationId xmlns:a16="http://schemas.microsoft.com/office/drawing/2014/main" id="{75AFC92A-8202-4CB4-9D96-3CBC7A86C93C}"/>
              </a:ext>
            </a:extLst>
          </p:cNvPr>
          <p:cNvSpPr txBox="1"/>
          <p:nvPr/>
        </p:nvSpPr>
        <p:spPr>
          <a:xfrm>
            <a:off x="4568356" y="1675416"/>
            <a:ext cx="4256293" cy="338554"/>
          </a:xfrm>
          <a:prstGeom prst="rect">
            <a:avLst/>
          </a:prstGeom>
          <a:noFill/>
        </p:spPr>
        <p:txBody>
          <a:bodyPr wrap="none" rtlCol="0">
            <a:spAutoFit/>
          </a:bodyPr>
          <a:lstStyle/>
          <a:p>
            <a:pPr algn="ctr" fontAlgn="auto">
              <a:spcBef>
                <a:spcPts val="0"/>
              </a:spcBef>
              <a:spcAft>
                <a:spcPts val="0"/>
              </a:spcAft>
            </a:pPr>
            <a:r>
              <a:rPr lang="fr-FR" sz="1600" b="1" dirty="0">
                <a:solidFill>
                  <a:srgbClr val="4D4D4D"/>
                </a:solidFill>
                <a:latin typeface="Arial"/>
                <a:cs typeface="Arial"/>
              </a:rPr>
              <a:t>Survie spécifique du CCR – tous patients</a:t>
            </a:r>
          </a:p>
        </p:txBody>
      </p:sp>
      <p:cxnSp>
        <p:nvCxnSpPr>
          <p:cNvPr id="434" name="Straight Connector 433">
            <a:extLst>
              <a:ext uri="{FF2B5EF4-FFF2-40B4-BE49-F238E27FC236}">
                <a16:creationId xmlns:a16="http://schemas.microsoft.com/office/drawing/2014/main" id="{C480C140-ACAD-4D6D-8DEB-0E2B4E2D23BF}"/>
              </a:ext>
            </a:extLst>
          </p:cNvPr>
          <p:cNvCxnSpPr/>
          <p:nvPr/>
        </p:nvCxnSpPr>
        <p:spPr>
          <a:xfrm>
            <a:off x="5618287" y="2253085"/>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a:extLst>
              <a:ext uri="{FF2B5EF4-FFF2-40B4-BE49-F238E27FC236}">
                <a16:creationId xmlns:a16="http://schemas.microsoft.com/office/drawing/2014/main" id="{71F8D6D1-03CC-410F-8275-F6FB712D0531}"/>
              </a:ext>
            </a:extLst>
          </p:cNvPr>
          <p:cNvCxnSpPr/>
          <p:nvPr/>
        </p:nvCxnSpPr>
        <p:spPr>
          <a:xfrm>
            <a:off x="5694138" y="2350374"/>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a:extLst>
              <a:ext uri="{FF2B5EF4-FFF2-40B4-BE49-F238E27FC236}">
                <a16:creationId xmlns:a16="http://schemas.microsoft.com/office/drawing/2014/main" id="{22604605-461E-4F44-AA21-7EB67730C5B6}"/>
              </a:ext>
            </a:extLst>
          </p:cNvPr>
          <p:cNvCxnSpPr/>
          <p:nvPr/>
        </p:nvCxnSpPr>
        <p:spPr>
          <a:xfrm>
            <a:off x="5707703" y="2357797"/>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nvGrpSpPr>
          <p:cNvPr id="437" name="Group 436">
            <a:extLst>
              <a:ext uri="{FF2B5EF4-FFF2-40B4-BE49-F238E27FC236}">
                <a16:creationId xmlns:a16="http://schemas.microsoft.com/office/drawing/2014/main" id="{053DD615-6956-4819-AA66-3EFCBFE5D1FF}"/>
              </a:ext>
            </a:extLst>
          </p:cNvPr>
          <p:cNvGrpSpPr/>
          <p:nvPr/>
        </p:nvGrpSpPr>
        <p:grpSpPr>
          <a:xfrm>
            <a:off x="5772343" y="2385133"/>
            <a:ext cx="27940" cy="50400"/>
            <a:chOff x="1551502" y="2733198"/>
            <a:chExt cx="27940" cy="50400"/>
          </a:xfrm>
        </p:grpSpPr>
        <p:cxnSp>
          <p:nvCxnSpPr>
            <p:cNvPr id="438" name="Straight Connector 437">
              <a:extLst>
                <a:ext uri="{FF2B5EF4-FFF2-40B4-BE49-F238E27FC236}">
                  <a16:creationId xmlns:a16="http://schemas.microsoft.com/office/drawing/2014/main" id="{3C242D45-AA0E-44CD-9B5A-5E764B19E458}"/>
                </a:ext>
              </a:extLst>
            </p:cNvPr>
            <p:cNvCxnSpPr/>
            <p:nvPr/>
          </p:nvCxnSpPr>
          <p:spPr>
            <a:xfrm>
              <a:off x="155150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39" name="Straight Connector 438">
              <a:extLst>
                <a:ext uri="{FF2B5EF4-FFF2-40B4-BE49-F238E27FC236}">
                  <a16:creationId xmlns:a16="http://schemas.microsoft.com/office/drawing/2014/main" id="{CC8B8C1F-8661-4AF1-B1A5-B4F84BE521F6}"/>
                </a:ext>
              </a:extLst>
            </p:cNvPr>
            <p:cNvCxnSpPr/>
            <p:nvPr/>
          </p:nvCxnSpPr>
          <p:spPr>
            <a:xfrm>
              <a:off x="157944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440" name="Group 439">
            <a:extLst>
              <a:ext uri="{FF2B5EF4-FFF2-40B4-BE49-F238E27FC236}">
                <a16:creationId xmlns:a16="http://schemas.microsoft.com/office/drawing/2014/main" id="{CFAAB835-C58D-4CDA-996C-B3C6BD0D6F22}"/>
              </a:ext>
            </a:extLst>
          </p:cNvPr>
          <p:cNvGrpSpPr/>
          <p:nvPr/>
        </p:nvGrpSpPr>
        <p:grpSpPr>
          <a:xfrm>
            <a:off x="6110633" y="2432301"/>
            <a:ext cx="36000" cy="50400"/>
            <a:chOff x="1551502" y="2733198"/>
            <a:chExt cx="27940" cy="50400"/>
          </a:xfrm>
        </p:grpSpPr>
        <p:cxnSp>
          <p:nvCxnSpPr>
            <p:cNvPr id="441" name="Straight Connector 440">
              <a:extLst>
                <a:ext uri="{FF2B5EF4-FFF2-40B4-BE49-F238E27FC236}">
                  <a16:creationId xmlns:a16="http://schemas.microsoft.com/office/drawing/2014/main" id="{497F7FB5-870E-426F-BC76-0D48D16D215A}"/>
                </a:ext>
              </a:extLst>
            </p:cNvPr>
            <p:cNvCxnSpPr/>
            <p:nvPr/>
          </p:nvCxnSpPr>
          <p:spPr>
            <a:xfrm>
              <a:off x="155150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42" name="Straight Connector 441">
              <a:extLst>
                <a:ext uri="{FF2B5EF4-FFF2-40B4-BE49-F238E27FC236}">
                  <a16:creationId xmlns:a16="http://schemas.microsoft.com/office/drawing/2014/main" id="{BC95A02A-1B62-4AB4-829F-81B5ABAB1BDB}"/>
                </a:ext>
              </a:extLst>
            </p:cNvPr>
            <p:cNvCxnSpPr/>
            <p:nvPr/>
          </p:nvCxnSpPr>
          <p:spPr>
            <a:xfrm>
              <a:off x="157944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443" name="Group 442">
            <a:extLst>
              <a:ext uri="{FF2B5EF4-FFF2-40B4-BE49-F238E27FC236}">
                <a16:creationId xmlns:a16="http://schemas.microsoft.com/office/drawing/2014/main" id="{1227649B-18EA-422A-8B14-437A219E7AA7}"/>
              </a:ext>
            </a:extLst>
          </p:cNvPr>
          <p:cNvGrpSpPr/>
          <p:nvPr/>
        </p:nvGrpSpPr>
        <p:grpSpPr>
          <a:xfrm>
            <a:off x="6199705" y="2470250"/>
            <a:ext cx="27940" cy="50400"/>
            <a:chOff x="1551502" y="2733198"/>
            <a:chExt cx="27940" cy="50400"/>
          </a:xfrm>
        </p:grpSpPr>
        <p:cxnSp>
          <p:nvCxnSpPr>
            <p:cNvPr id="444" name="Straight Connector 443">
              <a:extLst>
                <a:ext uri="{FF2B5EF4-FFF2-40B4-BE49-F238E27FC236}">
                  <a16:creationId xmlns:a16="http://schemas.microsoft.com/office/drawing/2014/main" id="{0DB0B71C-4764-40DA-8C80-6DC452A720F5}"/>
                </a:ext>
              </a:extLst>
            </p:cNvPr>
            <p:cNvCxnSpPr/>
            <p:nvPr/>
          </p:nvCxnSpPr>
          <p:spPr>
            <a:xfrm>
              <a:off x="155150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45" name="Straight Connector 444">
              <a:extLst>
                <a:ext uri="{FF2B5EF4-FFF2-40B4-BE49-F238E27FC236}">
                  <a16:creationId xmlns:a16="http://schemas.microsoft.com/office/drawing/2014/main" id="{423D9CD6-D3B8-453F-A9B6-76C5B2FC960D}"/>
                </a:ext>
              </a:extLst>
            </p:cNvPr>
            <p:cNvCxnSpPr/>
            <p:nvPr/>
          </p:nvCxnSpPr>
          <p:spPr>
            <a:xfrm>
              <a:off x="157944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cxnSp>
        <p:nvCxnSpPr>
          <p:cNvPr id="446" name="Straight Connector 445">
            <a:extLst>
              <a:ext uri="{FF2B5EF4-FFF2-40B4-BE49-F238E27FC236}">
                <a16:creationId xmlns:a16="http://schemas.microsoft.com/office/drawing/2014/main" id="{37BEA022-51DF-4FFC-AEFE-FFD9EA1B6BD6}"/>
              </a:ext>
            </a:extLst>
          </p:cNvPr>
          <p:cNvCxnSpPr>
            <a:cxnSpLocks/>
          </p:cNvCxnSpPr>
          <p:nvPr/>
        </p:nvCxnSpPr>
        <p:spPr>
          <a:xfrm>
            <a:off x="5591855" y="2256165"/>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47" name="Straight Connector 446">
            <a:extLst>
              <a:ext uri="{FF2B5EF4-FFF2-40B4-BE49-F238E27FC236}">
                <a16:creationId xmlns:a16="http://schemas.microsoft.com/office/drawing/2014/main" id="{B0A6FD56-B16C-4F1D-A378-39EE60BBEAC2}"/>
              </a:ext>
            </a:extLst>
          </p:cNvPr>
          <p:cNvCxnSpPr/>
          <p:nvPr/>
        </p:nvCxnSpPr>
        <p:spPr>
          <a:xfrm>
            <a:off x="6471588" y="2470250"/>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nvGrpSpPr>
          <p:cNvPr id="448" name="Group 447">
            <a:extLst>
              <a:ext uri="{FF2B5EF4-FFF2-40B4-BE49-F238E27FC236}">
                <a16:creationId xmlns:a16="http://schemas.microsoft.com/office/drawing/2014/main" id="{419A3A23-50D4-4E1A-8731-758372832F91}"/>
              </a:ext>
            </a:extLst>
          </p:cNvPr>
          <p:cNvGrpSpPr/>
          <p:nvPr/>
        </p:nvGrpSpPr>
        <p:grpSpPr>
          <a:xfrm>
            <a:off x="6331911" y="2470250"/>
            <a:ext cx="27940" cy="50400"/>
            <a:chOff x="1551502" y="2733198"/>
            <a:chExt cx="27940" cy="50400"/>
          </a:xfrm>
        </p:grpSpPr>
        <p:cxnSp>
          <p:nvCxnSpPr>
            <p:cNvPr id="449" name="Straight Connector 448">
              <a:extLst>
                <a:ext uri="{FF2B5EF4-FFF2-40B4-BE49-F238E27FC236}">
                  <a16:creationId xmlns:a16="http://schemas.microsoft.com/office/drawing/2014/main" id="{0C72265E-32C5-4576-856B-B8AEA5BCAA07}"/>
                </a:ext>
              </a:extLst>
            </p:cNvPr>
            <p:cNvCxnSpPr/>
            <p:nvPr/>
          </p:nvCxnSpPr>
          <p:spPr>
            <a:xfrm>
              <a:off x="155150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a:extLst>
                <a:ext uri="{FF2B5EF4-FFF2-40B4-BE49-F238E27FC236}">
                  <a16:creationId xmlns:a16="http://schemas.microsoft.com/office/drawing/2014/main" id="{9C263143-8B87-440C-A5AA-16DD2A3B9B1D}"/>
                </a:ext>
              </a:extLst>
            </p:cNvPr>
            <p:cNvCxnSpPr/>
            <p:nvPr/>
          </p:nvCxnSpPr>
          <p:spPr>
            <a:xfrm>
              <a:off x="157944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451" name="Group 450">
            <a:extLst>
              <a:ext uri="{FF2B5EF4-FFF2-40B4-BE49-F238E27FC236}">
                <a16:creationId xmlns:a16="http://schemas.microsoft.com/office/drawing/2014/main" id="{ADC31F9C-FB00-443F-9424-9E2C41224B21}"/>
              </a:ext>
            </a:extLst>
          </p:cNvPr>
          <p:cNvGrpSpPr/>
          <p:nvPr/>
        </p:nvGrpSpPr>
        <p:grpSpPr>
          <a:xfrm>
            <a:off x="6668561" y="2487846"/>
            <a:ext cx="27940" cy="50400"/>
            <a:chOff x="1551502" y="2733198"/>
            <a:chExt cx="27940" cy="50400"/>
          </a:xfrm>
        </p:grpSpPr>
        <p:cxnSp>
          <p:nvCxnSpPr>
            <p:cNvPr id="452" name="Straight Connector 451">
              <a:extLst>
                <a:ext uri="{FF2B5EF4-FFF2-40B4-BE49-F238E27FC236}">
                  <a16:creationId xmlns:a16="http://schemas.microsoft.com/office/drawing/2014/main" id="{149637E8-AC90-4247-909B-0477C6317C2B}"/>
                </a:ext>
              </a:extLst>
            </p:cNvPr>
            <p:cNvCxnSpPr/>
            <p:nvPr/>
          </p:nvCxnSpPr>
          <p:spPr>
            <a:xfrm>
              <a:off x="155150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a:extLst>
                <a:ext uri="{FF2B5EF4-FFF2-40B4-BE49-F238E27FC236}">
                  <a16:creationId xmlns:a16="http://schemas.microsoft.com/office/drawing/2014/main" id="{817034C6-18A2-40FC-84E3-2C4A436EA855}"/>
                </a:ext>
              </a:extLst>
            </p:cNvPr>
            <p:cNvCxnSpPr/>
            <p:nvPr/>
          </p:nvCxnSpPr>
          <p:spPr>
            <a:xfrm>
              <a:off x="157944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cxnSp>
        <p:nvCxnSpPr>
          <p:cNvPr id="454" name="Straight Connector 453">
            <a:extLst>
              <a:ext uri="{FF2B5EF4-FFF2-40B4-BE49-F238E27FC236}">
                <a16:creationId xmlns:a16="http://schemas.microsoft.com/office/drawing/2014/main" id="{EC57CBB2-B8A0-41EE-B2D1-4B4EC3899C31}"/>
              </a:ext>
            </a:extLst>
          </p:cNvPr>
          <p:cNvCxnSpPr/>
          <p:nvPr/>
        </p:nvCxnSpPr>
        <p:spPr>
          <a:xfrm>
            <a:off x="5847893" y="2385133"/>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a:extLst>
              <a:ext uri="{FF2B5EF4-FFF2-40B4-BE49-F238E27FC236}">
                <a16:creationId xmlns:a16="http://schemas.microsoft.com/office/drawing/2014/main" id="{DCE171E6-550B-4576-B37D-7F14EA4D3D34}"/>
              </a:ext>
            </a:extLst>
          </p:cNvPr>
          <p:cNvCxnSpPr>
            <a:cxnSpLocks/>
          </p:cNvCxnSpPr>
          <p:nvPr/>
        </p:nvCxnSpPr>
        <p:spPr>
          <a:xfrm>
            <a:off x="6283230" y="2470250"/>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56" name="Straight Connector 455">
            <a:extLst>
              <a:ext uri="{FF2B5EF4-FFF2-40B4-BE49-F238E27FC236}">
                <a16:creationId xmlns:a16="http://schemas.microsoft.com/office/drawing/2014/main" id="{8BAE7550-E5BF-4142-8166-A853EBFDE98D}"/>
              </a:ext>
            </a:extLst>
          </p:cNvPr>
          <p:cNvCxnSpPr/>
          <p:nvPr/>
        </p:nvCxnSpPr>
        <p:spPr>
          <a:xfrm>
            <a:off x="5723540" y="2385133"/>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a:extLst>
              <a:ext uri="{FF2B5EF4-FFF2-40B4-BE49-F238E27FC236}">
                <a16:creationId xmlns:a16="http://schemas.microsoft.com/office/drawing/2014/main" id="{73AA36A9-E604-4678-B11C-36F593A4FE24}"/>
              </a:ext>
            </a:extLst>
          </p:cNvPr>
          <p:cNvCxnSpPr/>
          <p:nvPr/>
        </p:nvCxnSpPr>
        <p:spPr>
          <a:xfrm>
            <a:off x="6394900" y="2470250"/>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a:extLst>
              <a:ext uri="{FF2B5EF4-FFF2-40B4-BE49-F238E27FC236}">
                <a16:creationId xmlns:a16="http://schemas.microsoft.com/office/drawing/2014/main" id="{B62B8C5E-2393-4ECC-8948-8A4862678E20}"/>
              </a:ext>
            </a:extLst>
          </p:cNvPr>
          <p:cNvCxnSpPr/>
          <p:nvPr/>
        </p:nvCxnSpPr>
        <p:spPr>
          <a:xfrm>
            <a:off x="6448924" y="2470250"/>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a:extLst>
              <a:ext uri="{FF2B5EF4-FFF2-40B4-BE49-F238E27FC236}">
                <a16:creationId xmlns:a16="http://schemas.microsoft.com/office/drawing/2014/main" id="{AB996374-0DAE-43B4-A4B6-0246EEC1685D}"/>
              </a:ext>
            </a:extLst>
          </p:cNvPr>
          <p:cNvCxnSpPr/>
          <p:nvPr/>
        </p:nvCxnSpPr>
        <p:spPr>
          <a:xfrm>
            <a:off x="6794540" y="2487846"/>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a:extLst>
              <a:ext uri="{FF2B5EF4-FFF2-40B4-BE49-F238E27FC236}">
                <a16:creationId xmlns:a16="http://schemas.microsoft.com/office/drawing/2014/main" id="{E9D6A4D8-6F5A-478F-8810-F01213FD79FF}"/>
              </a:ext>
            </a:extLst>
          </p:cNvPr>
          <p:cNvCxnSpPr/>
          <p:nvPr/>
        </p:nvCxnSpPr>
        <p:spPr>
          <a:xfrm>
            <a:off x="6526428" y="2470250"/>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a:extLst>
              <a:ext uri="{FF2B5EF4-FFF2-40B4-BE49-F238E27FC236}">
                <a16:creationId xmlns:a16="http://schemas.microsoft.com/office/drawing/2014/main" id="{6A0C9D10-9FC5-4F45-BD08-F3EC3D66D634}"/>
              </a:ext>
            </a:extLst>
          </p:cNvPr>
          <p:cNvCxnSpPr/>
          <p:nvPr/>
        </p:nvCxnSpPr>
        <p:spPr>
          <a:xfrm>
            <a:off x="6856445" y="2487846"/>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a:extLst>
              <a:ext uri="{FF2B5EF4-FFF2-40B4-BE49-F238E27FC236}">
                <a16:creationId xmlns:a16="http://schemas.microsoft.com/office/drawing/2014/main" id="{23FDE512-C292-4E2F-B9CE-2B3B95D3C36F}"/>
              </a:ext>
            </a:extLst>
          </p:cNvPr>
          <p:cNvCxnSpPr/>
          <p:nvPr/>
        </p:nvCxnSpPr>
        <p:spPr>
          <a:xfrm>
            <a:off x="6977627" y="2487846"/>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a:extLst>
              <a:ext uri="{FF2B5EF4-FFF2-40B4-BE49-F238E27FC236}">
                <a16:creationId xmlns:a16="http://schemas.microsoft.com/office/drawing/2014/main" id="{6011BE02-BF4C-4F30-A7E7-85DE4FD82533}"/>
              </a:ext>
            </a:extLst>
          </p:cNvPr>
          <p:cNvCxnSpPr/>
          <p:nvPr/>
        </p:nvCxnSpPr>
        <p:spPr>
          <a:xfrm>
            <a:off x="7128140" y="2572861"/>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64" name="Straight Connector 463">
            <a:extLst>
              <a:ext uri="{FF2B5EF4-FFF2-40B4-BE49-F238E27FC236}">
                <a16:creationId xmlns:a16="http://schemas.microsoft.com/office/drawing/2014/main" id="{D7A86BC4-B22A-484F-B0F9-DDD7DC9DB847}"/>
              </a:ext>
            </a:extLst>
          </p:cNvPr>
          <p:cNvCxnSpPr/>
          <p:nvPr/>
        </p:nvCxnSpPr>
        <p:spPr>
          <a:xfrm>
            <a:off x="7230804" y="2681171"/>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65" name="Straight Connector 464">
            <a:extLst>
              <a:ext uri="{FF2B5EF4-FFF2-40B4-BE49-F238E27FC236}">
                <a16:creationId xmlns:a16="http://schemas.microsoft.com/office/drawing/2014/main" id="{6A783B5C-1E69-4793-B50C-F542DFA89264}"/>
              </a:ext>
            </a:extLst>
          </p:cNvPr>
          <p:cNvCxnSpPr/>
          <p:nvPr/>
        </p:nvCxnSpPr>
        <p:spPr>
          <a:xfrm>
            <a:off x="7633410" y="2834151"/>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66" name="Straight Connector 465">
            <a:extLst>
              <a:ext uri="{FF2B5EF4-FFF2-40B4-BE49-F238E27FC236}">
                <a16:creationId xmlns:a16="http://schemas.microsoft.com/office/drawing/2014/main" id="{D4FA7DC6-7990-4E2A-823E-986D92F23716}"/>
              </a:ext>
            </a:extLst>
          </p:cNvPr>
          <p:cNvCxnSpPr/>
          <p:nvPr/>
        </p:nvCxnSpPr>
        <p:spPr>
          <a:xfrm>
            <a:off x="7724763" y="2834151"/>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67" name="Straight Connector 466">
            <a:extLst>
              <a:ext uri="{FF2B5EF4-FFF2-40B4-BE49-F238E27FC236}">
                <a16:creationId xmlns:a16="http://schemas.microsoft.com/office/drawing/2014/main" id="{8B559280-2228-47B6-B507-7360092C50B6}"/>
              </a:ext>
            </a:extLst>
          </p:cNvPr>
          <p:cNvCxnSpPr/>
          <p:nvPr/>
        </p:nvCxnSpPr>
        <p:spPr>
          <a:xfrm>
            <a:off x="7866916" y="2834151"/>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68" name="Straight Connector 467">
            <a:extLst>
              <a:ext uri="{FF2B5EF4-FFF2-40B4-BE49-F238E27FC236}">
                <a16:creationId xmlns:a16="http://schemas.microsoft.com/office/drawing/2014/main" id="{18045805-7608-4C89-B8E8-2EB391DCF0EB}"/>
              </a:ext>
            </a:extLst>
          </p:cNvPr>
          <p:cNvCxnSpPr/>
          <p:nvPr/>
        </p:nvCxnSpPr>
        <p:spPr>
          <a:xfrm>
            <a:off x="8052249" y="2834151"/>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sp>
        <p:nvSpPr>
          <p:cNvPr id="469" name="Rectangle 468">
            <a:extLst>
              <a:ext uri="{FF2B5EF4-FFF2-40B4-BE49-F238E27FC236}">
                <a16:creationId xmlns:a16="http://schemas.microsoft.com/office/drawing/2014/main" id="{71BE278A-8BD2-4E7C-A44D-4905449D9D23}"/>
              </a:ext>
            </a:extLst>
          </p:cNvPr>
          <p:cNvSpPr/>
          <p:nvPr/>
        </p:nvSpPr>
        <p:spPr>
          <a:xfrm>
            <a:off x="7449537" y="2834151"/>
            <a:ext cx="72000" cy="504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470" name="Graphic 30">
            <a:extLst>
              <a:ext uri="{FF2B5EF4-FFF2-40B4-BE49-F238E27FC236}">
                <a16:creationId xmlns:a16="http://schemas.microsoft.com/office/drawing/2014/main" id="{9B7D7A01-E564-4F08-8303-72781964A0DE}"/>
              </a:ext>
            </a:extLst>
          </p:cNvPr>
          <p:cNvSpPr/>
          <p:nvPr/>
        </p:nvSpPr>
        <p:spPr>
          <a:xfrm>
            <a:off x="5172063" y="2191898"/>
            <a:ext cx="3095027" cy="184600"/>
          </a:xfrm>
          <a:custGeom>
            <a:avLst/>
            <a:gdLst>
              <a:gd name="connsiteX0" fmla="*/ 4806372 w 4819650"/>
              <a:gd name="connsiteY0" fmla="*/ 412177 h 419100"/>
              <a:gd name="connsiteX1" fmla="*/ 4199373 w 4819650"/>
              <a:gd name="connsiteY1" fmla="*/ 412177 h 419100"/>
              <a:gd name="connsiteX2" fmla="*/ 4199373 w 4819650"/>
              <a:gd name="connsiteY2" fmla="*/ 359900 h 419100"/>
              <a:gd name="connsiteX3" fmla="*/ 3659172 w 4819650"/>
              <a:gd name="connsiteY3" fmla="*/ 359900 h 419100"/>
              <a:gd name="connsiteX4" fmla="*/ 3659172 w 4819650"/>
              <a:gd name="connsiteY4" fmla="*/ 327952 h 419100"/>
              <a:gd name="connsiteX5" fmla="*/ 3412312 w 4819650"/>
              <a:gd name="connsiteY5" fmla="*/ 327952 h 419100"/>
              <a:gd name="connsiteX6" fmla="*/ 3412312 w 4819650"/>
              <a:gd name="connsiteY6" fmla="*/ 313431 h 419100"/>
              <a:gd name="connsiteX7" fmla="*/ 3133497 w 4819650"/>
              <a:gd name="connsiteY7" fmla="*/ 313431 h 419100"/>
              <a:gd name="connsiteX8" fmla="*/ 3133497 w 4819650"/>
              <a:gd name="connsiteY8" fmla="*/ 301814 h 419100"/>
              <a:gd name="connsiteX9" fmla="*/ 3055087 w 4819650"/>
              <a:gd name="connsiteY9" fmla="*/ 301814 h 419100"/>
              <a:gd name="connsiteX10" fmla="*/ 3055087 w 4819650"/>
              <a:gd name="connsiteY10" fmla="*/ 296006 h 419100"/>
              <a:gd name="connsiteX11" fmla="*/ 3020235 w 4819650"/>
              <a:gd name="connsiteY11" fmla="*/ 296006 h 419100"/>
              <a:gd name="connsiteX12" fmla="*/ 3020235 w 4819650"/>
              <a:gd name="connsiteY12" fmla="*/ 275675 h 419100"/>
              <a:gd name="connsiteX13" fmla="*/ 2941815 w 4819650"/>
              <a:gd name="connsiteY13" fmla="*/ 275675 h 419100"/>
              <a:gd name="connsiteX14" fmla="*/ 2941815 w 4819650"/>
              <a:gd name="connsiteY14" fmla="*/ 266963 h 419100"/>
              <a:gd name="connsiteX15" fmla="*/ 2732704 w 4819650"/>
              <a:gd name="connsiteY15" fmla="*/ 266963 h 419100"/>
              <a:gd name="connsiteX16" fmla="*/ 2732704 w 4819650"/>
              <a:gd name="connsiteY16" fmla="*/ 246632 h 419100"/>
              <a:gd name="connsiteX17" fmla="*/ 2433561 w 4819650"/>
              <a:gd name="connsiteY17" fmla="*/ 246632 h 419100"/>
              <a:gd name="connsiteX18" fmla="*/ 2433561 w 4819650"/>
              <a:gd name="connsiteY18" fmla="*/ 229207 h 419100"/>
              <a:gd name="connsiteX19" fmla="*/ 2375478 w 4819650"/>
              <a:gd name="connsiteY19" fmla="*/ 229207 h 419100"/>
              <a:gd name="connsiteX20" fmla="*/ 2375478 w 4819650"/>
              <a:gd name="connsiteY20" fmla="*/ 220493 h 419100"/>
              <a:gd name="connsiteX21" fmla="*/ 2323205 w 4819650"/>
              <a:gd name="connsiteY21" fmla="*/ 220493 h 419100"/>
              <a:gd name="connsiteX22" fmla="*/ 2323205 w 4819650"/>
              <a:gd name="connsiteY22" fmla="*/ 197259 h 419100"/>
              <a:gd name="connsiteX23" fmla="*/ 2183797 w 4819650"/>
              <a:gd name="connsiteY23" fmla="*/ 197259 h 419100"/>
              <a:gd name="connsiteX24" fmla="*/ 2183797 w 4819650"/>
              <a:gd name="connsiteY24" fmla="*/ 179834 h 419100"/>
              <a:gd name="connsiteX25" fmla="*/ 2064715 w 4819650"/>
              <a:gd name="connsiteY25" fmla="*/ 179834 h 419100"/>
              <a:gd name="connsiteX26" fmla="*/ 2064715 w 4819650"/>
              <a:gd name="connsiteY26" fmla="*/ 176928 h 419100"/>
              <a:gd name="connsiteX27" fmla="*/ 1852708 w 4819650"/>
              <a:gd name="connsiteY27" fmla="*/ 176928 h 419100"/>
              <a:gd name="connsiteX28" fmla="*/ 1852708 w 4819650"/>
              <a:gd name="connsiteY28" fmla="*/ 165311 h 419100"/>
              <a:gd name="connsiteX29" fmla="*/ 1803330 w 4819650"/>
              <a:gd name="connsiteY29" fmla="*/ 165311 h 419100"/>
              <a:gd name="connsiteX30" fmla="*/ 1803330 w 4819650"/>
              <a:gd name="connsiteY30" fmla="*/ 162406 h 419100"/>
              <a:gd name="connsiteX31" fmla="*/ 1742342 w 4819650"/>
              <a:gd name="connsiteY31" fmla="*/ 162406 h 419100"/>
              <a:gd name="connsiteX32" fmla="*/ 1742342 w 4819650"/>
              <a:gd name="connsiteY32" fmla="*/ 144980 h 419100"/>
              <a:gd name="connsiteX33" fmla="*/ 1719110 w 4819650"/>
              <a:gd name="connsiteY33" fmla="*/ 144980 h 419100"/>
              <a:gd name="connsiteX34" fmla="*/ 1719110 w 4819650"/>
              <a:gd name="connsiteY34" fmla="*/ 130459 h 419100"/>
              <a:gd name="connsiteX35" fmla="*/ 1570987 w 4819650"/>
              <a:gd name="connsiteY35" fmla="*/ 130459 h 419100"/>
              <a:gd name="connsiteX36" fmla="*/ 1570987 w 4819650"/>
              <a:gd name="connsiteY36" fmla="*/ 104321 h 419100"/>
              <a:gd name="connsiteX37" fmla="*/ 1390926 w 4819650"/>
              <a:gd name="connsiteY37" fmla="*/ 104321 h 419100"/>
              <a:gd name="connsiteX38" fmla="*/ 1390926 w 4819650"/>
              <a:gd name="connsiteY38" fmla="*/ 83990 h 419100"/>
              <a:gd name="connsiteX39" fmla="*/ 1309602 w 4819650"/>
              <a:gd name="connsiteY39" fmla="*/ 83990 h 419100"/>
              <a:gd name="connsiteX40" fmla="*/ 1309602 w 4819650"/>
              <a:gd name="connsiteY40" fmla="*/ 72373 h 419100"/>
              <a:gd name="connsiteX41" fmla="*/ 1016270 w 4819650"/>
              <a:gd name="connsiteY41" fmla="*/ 72373 h 419100"/>
              <a:gd name="connsiteX42" fmla="*/ 1016270 w 4819650"/>
              <a:gd name="connsiteY42" fmla="*/ 63660 h 419100"/>
              <a:gd name="connsiteX43" fmla="*/ 702605 w 4819650"/>
              <a:gd name="connsiteY43" fmla="*/ 63660 h 419100"/>
              <a:gd name="connsiteX44" fmla="*/ 702605 w 4819650"/>
              <a:gd name="connsiteY44" fmla="*/ 14288 h 419100"/>
              <a:gd name="connsiteX45" fmla="*/ 14288 w 4819650"/>
              <a:gd name="connsiteY45" fmla="*/ 14288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819650" h="419100">
                <a:moveTo>
                  <a:pt x="4806372" y="412177"/>
                </a:moveTo>
                <a:lnTo>
                  <a:pt x="4199373" y="412177"/>
                </a:lnTo>
                <a:lnTo>
                  <a:pt x="4199373" y="359900"/>
                </a:lnTo>
                <a:lnTo>
                  <a:pt x="3659172" y="359900"/>
                </a:lnTo>
                <a:lnTo>
                  <a:pt x="3659172" y="327952"/>
                </a:lnTo>
                <a:lnTo>
                  <a:pt x="3412312" y="327952"/>
                </a:lnTo>
                <a:lnTo>
                  <a:pt x="3412312" y="313431"/>
                </a:lnTo>
                <a:lnTo>
                  <a:pt x="3133497" y="313431"/>
                </a:lnTo>
                <a:lnTo>
                  <a:pt x="3133497" y="301814"/>
                </a:lnTo>
                <a:lnTo>
                  <a:pt x="3055087" y="301814"/>
                </a:lnTo>
                <a:lnTo>
                  <a:pt x="3055087" y="296006"/>
                </a:lnTo>
                <a:lnTo>
                  <a:pt x="3020235" y="296006"/>
                </a:lnTo>
                <a:lnTo>
                  <a:pt x="3020235" y="275675"/>
                </a:lnTo>
                <a:lnTo>
                  <a:pt x="2941815" y="275675"/>
                </a:lnTo>
                <a:lnTo>
                  <a:pt x="2941815" y="266963"/>
                </a:lnTo>
                <a:lnTo>
                  <a:pt x="2732704" y="266963"/>
                </a:lnTo>
                <a:lnTo>
                  <a:pt x="2732704" y="246632"/>
                </a:lnTo>
                <a:lnTo>
                  <a:pt x="2433561" y="246632"/>
                </a:lnTo>
                <a:lnTo>
                  <a:pt x="2433561" y="229207"/>
                </a:lnTo>
                <a:lnTo>
                  <a:pt x="2375478" y="229207"/>
                </a:lnTo>
                <a:lnTo>
                  <a:pt x="2375478" y="220493"/>
                </a:lnTo>
                <a:lnTo>
                  <a:pt x="2323205" y="220493"/>
                </a:lnTo>
                <a:lnTo>
                  <a:pt x="2323205" y="197259"/>
                </a:lnTo>
                <a:lnTo>
                  <a:pt x="2183797" y="197259"/>
                </a:lnTo>
                <a:lnTo>
                  <a:pt x="2183797" y="179834"/>
                </a:lnTo>
                <a:lnTo>
                  <a:pt x="2064715" y="179834"/>
                </a:lnTo>
                <a:lnTo>
                  <a:pt x="2064715" y="176928"/>
                </a:lnTo>
                <a:lnTo>
                  <a:pt x="1852708" y="176928"/>
                </a:lnTo>
                <a:lnTo>
                  <a:pt x="1852708" y="165311"/>
                </a:lnTo>
                <a:lnTo>
                  <a:pt x="1803330" y="165311"/>
                </a:lnTo>
                <a:lnTo>
                  <a:pt x="1803330" y="162406"/>
                </a:lnTo>
                <a:lnTo>
                  <a:pt x="1742342" y="162406"/>
                </a:lnTo>
                <a:lnTo>
                  <a:pt x="1742342" y="144980"/>
                </a:lnTo>
                <a:lnTo>
                  <a:pt x="1719110" y="144980"/>
                </a:lnTo>
                <a:lnTo>
                  <a:pt x="1719110" y="130459"/>
                </a:lnTo>
                <a:lnTo>
                  <a:pt x="1570987" y="130459"/>
                </a:lnTo>
                <a:lnTo>
                  <a:pt x="1570987" y="104321"/>
                </a:lnTo>
                <a:lnTo>
                  <a:pt x="1390926" y="104321"/>
                </a:lnTo>
                <a:lnTo>
                  <a:pt x="1390926" y="83990"/>
                </a:lnTo>
                <a:lnTo>
                  <a:pt x="1309602" y="83990"/>
                </a:lnTo>
                <a:lnTo>
                  <a:pt x="1309602" y="72373"/>
                </a:lnTo>
                <a:lnTo>
                  <a:pt x="1016270" y="72373"/>
                </a:lnTo>
                <a:lnTo>
                  <a:pt x="1016270" y="63660"/>
                </a:lnTo>
                <a:lnTo>
                  <a:pt x="702605" y="63660"/>
                </a:lnTo>
                <a:lnTo>
                  <a:pt x="702605" y="14288"/>
                </a:lnTo>
                <a:lnTo>
                  <a:pt x="14288" y="14288"/>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pPr fontAlgn="auto">
              <a:spcBef>
                <a:spcPts val="0"/>
              </a:spcBef>
              <a:spcAft>
                <a:spcPts val="0"/>
              </a:spcAft>
            </a:pPr>
            <a:endParaRPr lang="fr-FR">
              <a:solidFill>
                <a:srgbClr val="4D4D4D"/>
              </a:solidFill>
            </a:endParaRPr>
          </a:p>
        </p:txBody>
      </p:sp>
      <p:sp>
        <p:nvSpPr>
          <p:cNvPr id="471" name="Rectangle 470">
            <a:extLst>
              <a:ext uri="{FF2B5EF4-FFF2-40B4-BE49-F238E27FC236}">
                <a16:creationId xmlns:a16="http://schemas.microsoft.com/office/drawing/2014/main" id="{0AAC828E-7EB9-44DF-B792-D1706BEA418F}"/>
              </a:ext>
            </a:extLst>
          </p:cNvPr>
          <p:cNvSpPr/>
          <p:nvPr/>
        </p:nvSpPr>
        <p:spPr>
          <a:xfrm>
            <a:off x="5348903" y="2160498"/>
            <a:ext cx="54000" cy="38892"/>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472" name="Rectangle 471">
            <a:extLst>
              <a:ext uri="{FF2B5EF4-FFF2-40B4-BE49-F238E27FC236}">
                <a16:creationId xmlns:a16="http://schemas.microsoft.com/office/drawing/2014/main" id="{69EE859D-CE4E-4579-A73B-03B7069B721B}"/>
              </a:ext>
            </a:extLst>
          </p:cNvPr>
          <p:cNvSpPr/>
          <p:nvPr/>
        </p:nvSpPr>
        <p:spPr>
          <a:xfrm>
            <a:off x="5451505" y="2155977"/>
            <a:ext cx="54000" cy="38892"/>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473" name="Rectangle 472">
            <a:extLst>
              <a:ext uri="{FF2B5EF4-FFF2-40B4-BE49-F238E27FC236}">
                <a16:creationId xmlns:a16="http://schemas.microsoft.com/office/drawing/2014/main" id="{C9D77459-0577-4A32-89E6-3E9CA2F83760}"/>
              </a:ext>
            </a:extLst>
          </p:cNvPr>
          <p:cNvSpPr/>
          <p:nvPr/>
        </p:nvSpPr>
        <p:spPr>
          <a:xfrm>
            <a:off x="5622138" y="2176254"/>
            <a:ext cx="144000" cy="38892"/>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474" name="Rectangle 473">
            <a:extLst>
              <a:ext uri="{FF2B5EF4-FFF2-40B4-BE49-F238E27FC236}">
                <a16:creationId xmlns:a16="http://schemas.microsoft.com/office/drawing/2014/main" id="{E930DE48-27D8-4843-81B7-825489D4E2E3}"/>
              </a:ext>
            </a:extLst>
          </p:cNvPr>
          <p:cNvSpPr/>
          <p:nvPr/>
        </p:nvSpPr>
        <p:spPr>
          <a:xfrm>
            <a:off x="5788474" y="2179897"/>
            <a:ext cx="288000" cy="38892"/>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475" name="Rectangle 474">
            <a:extLst>
              <a:ext uri="{FF2B5EF4-FFF2-40B4-BE49-F238E27FC236}">
                <a16:creationId xmlns:a16="http://schemas.microsoft.com/office/drawing/2014/main" id="{51EEF6AB-16B2-446A-9DDD-C6AAA67B884C}"/>
              </a:ext>
            </a:extLst>
          </p:cNvPr>
          <p:cNvSpPr/>
          <p:nvPr/>
        </p:nvSpPr>
        <p:spPr>
          <a:xfrm>
            <a:off x="5988250" y="2192853"/>
            <a:ext cx="54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476" name="Rectangle 475">
            <a:extLst>
              <a:ext uri="{FF2B5EF4-FFF2-40B4-BE49-F238E27FC236}">
                <a16:creationId xmlns:a16="http://schemas.microsoft.com/office/drawing/2014/main" id="{D19E2781-E9FC-4304-83B0-C0854B5AF4E2}"/>
              </a:ext>
            </a:extLst>
          </p:cNvPr>
          <p:cNvSpPr/>
          <p:nvPr/>
        </p:nvSpPr>
        <p:spPr>
          <a:xfrm>
            <a:off x="6049961" y="2193785"/>
            <a:ext cx="126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477" name="Rectangle 476">
            <a:extLst>
              <a:ext uri="{FF2B5EF4-FFF2-40B4-BE49-F238E27FC236}">
                <a16:creationId xmlns:a16="http://schemas.microsoft.com/office/drawing/2014/main" id="{439B8A06-CD1D-411A-BEAA-01DE8F3AC7E3}"/>
              </a:ext>
            </a:extLst>
          </p:cNvPr>
          <p:cNvSpPr/>
          <p:nvPr/>
        </p:nvSpPr>
        <p:spPr>
          <a:xfrm>
            <a:off x="6153213" y="2209767"/>
            <a:ext cx="126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478" name="Rectangle 477">
            <a:extLst>
              <a:ext uri="{FF2B5EF4-FFF2-40B4-BE49-F238E27FC236}">
                <a16:creationId xmlns:a16="http://schemas.microsoft.com/office/drawing/2014/main" id="{FDAFA88F-7AE7-4DCB-978E-BD7F3A9EF886}"/>
              </a:ext>
            </a:extLst>
          </p:cNvPr>
          <p:cNvSpPr/>
          <p:nvPr/>
        </p:nvSpPr>
        <p:spPr>
          <a:xfrm>
            <a:off x="6279213" y="2223773"/>
            <a:ext cx="72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479" name="Rectangle 478">
            <a:extLst>
              <a:ext uri="{FF2B5EF4-FFF2-40B4-BE49-F238E27FC236}">
                <a16:creationId xmlns:a16="http://schemas.microsoft.com/office/drawing/2014/main" id="{5D9640B8-131D-4129-9328-CB846B0AC9B7}"/>
              </a:ext>
            </a:extLst>
          </p:cNvPr>
          <p:cNvSpPr/>
          <p:nvPr/>
        </p:nvSpPr>
        <p:spPr>
          <a:xfrm>
            <a:off x="6358924" y="2229213"/>
            <a:ext cx="180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480" name="Rectangle 479">
            <a:extLst>
              <a:ext uri="{FF2B5EF4-FFF2-40B4-BE49-F238E27FC236}">
                <a16:creationId xmlns:a16="http://schemas.microsoft.com/office/drawing/2014/main" id="{AEAB130D-AF65-4995-96BA-8742ED941906}"/>
              </a:ext>
            </a:extLst>
          </p:cNvPr>
          <p:cNvSpPr/>
          <p:nvPr/>
        </p:nvSpPr>
        <p:spPr>
          <a:xfrm>
            <a:off x="6510635" y="2240327"/>
            <a:ext cx="36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481" name="Rectangle 480">
            <a:extLst>
              <a:ext uri="{FF2B5EF4-FFF2-40B4-BE49-F238E27FC236}">
                <a16:creationId xmlns:a16="http://schemas.microsoft.com/office/drawing/2014/main" id="{23F55D61-230F-4FF1-B0B7-A37236E0D1D5}"/>
              </a:ext>
            </a:extLst>
          </p:cNvPr>
          <p:cNvSpPr/>
          <p:nvPr/>
        </p:nvSpPr>
        <p:spPr>
          <a:xfrm>
            <a:off x="6528635" y="2235395"/>
            <a:ext cx="36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482" name="Rectangle 481">
            <a:extLst>
              <a:ext uri="{FF2B5EF4-FFF2-40B4-BE49-F238E27FC236}">
                <a16:creationId xmlns:a16="http://schemas.microsoft.com/office/drawing/2014/main" id="{E3945ECC-99E6-4BE5-8ED3-A058A1124CFD}"/>
              </a:ext>
            </a:extLst>
          </p:cNvPr>
          <p:cNvSpPr/>
          <p:nvPr/>
        </p:nvSpPr>
        <p:spPr>
          <a:xfrm>
            <a:off x="6552398" y="2245680"/>
            <a:ext cx="108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483" name="Rectangle 482">
            <a:extLst>
              <a:ext uri="{FF2B5EF4-FFF2-40B4-BE49-F238E27FC236}">
                <a16:creationId xmlns:a16="http://schemas.microsoft.com/office/drawing/2014/main" id="{7FDA9A72-4BF8-4339-B3C9-BFABA643F32F}"/>
              </a:ext>
            </a:extLst>
          </p:cNvPr>
          <p:cNvSpPr/>
          <p:nvPr/>
        </p:nvSpPr>
        <p:spPr>
          <a:xfrm>
            <a:off x="6512091" y="2229213"/>
            <a:ext cx="72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484" name="Rectangle 483">
            <a:extLst>
              <a:ext uri="{FF2B5EF4-FFF2-40B4-BE49-F238E27FC236}">
                <a16:creationId xmlns:a16="http://schemas.microsoft.com/office/drawing/2014/main" id="{4BA5C94F-D049-4EEE-A71B-BEF3B155EB69}"/>
              </a:ext>
            </a:extLst>
          </p:cNvPr>
          <p:cNvSpPr/>
          <p:nvPr/>
        </p:nvSpPr>
        <p:spPr>
          <a:xfrm>
            <a:off x="6553131" y="2237507"/>
            <a:ext cx="108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485" name="Rectangle 484">
            <a:extLst>
              <a:ext uri="{FF2B5EF4-FFF2-40B4-BE49-F238E27FC236}">
                <a16:creationId xmlns:a16="http://schemas.microsoft.com/office/drawing/2014/main" id="{846EECA4-6AF1-40CA-A65F-94D53816E5D7}"/>
              </a:ext>
            </a:extLst>
          </p:cNvPr>
          <p:cNvSpPr/>
          <p:nvPr/>
        </p:nvSpPr>
        <p:spPr>
          <a:xfrm>
            <a:off x="6644541" y="2258992"/>
            <a:ext cx="108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486" name="Rectangle 485">
            <a:extLst>
              <a:ext uri="{FF2B5EF4-FFF2-40B4-BE49-F238E27FC236}">
                <a16:creationId xmlns:a16="http://schemas.microsoft.com/office/drawing/2014/main" id="{4F6CA800-EEDE-4534-A922-7BAEBFAE96A6}"/>
              </a:ext>
            </a:extLst>
          </p:cNvPr>
          <p:cNvSpPr/>
          <p:nvPr/>
        </p:nvSpPr>
        <p:spPr>
          <a:xfrm>
            <a:off x="6724447" y="2258992"/>
            <a:ext cx="216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487" name="Rectangle 486">
            <a:extLst>
              <a:ext uri="{FF2B5EF4-FFF2-40B4-BE49-F238E27FC236}">
                <a16:creationId xmlns:a16="http://schemas.microsoft.com/office/drawing/2014/main" id="{7154686A-E1BF-4745-BBC9-EBC891B38CFB}"/>
              </a:ext>
            </a:extLst>
          </p:cNvPr>
          <p:cNvSpPr/>
          <p:nvPr/>
        </p:nvSpPr>
        <p:spPr>
          <a:xfrm>
            <a:off x="6935629" y="2272131"/>
            <a:ext cx="36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488" name="Rectangle 487">
            <a:extLst>
              <a:ext uri="{FF2B5EF4-FFF2-40B4-BE49-F238E27FC236}">
                <a16:creationId xmlns:a16="http://schemas.microsoft.com/office/drawing/2014/main" id="{8E7E36E1-11DB-4A1D-A7B2-C02D4ABD73C7}"/>
              </a:ext>
            </a:extLst>
          </p:cNvPr>
          <p:cNvSpPr/>
          <p:nvPr/>
        </p:nvSpPr>
        <p:spPr>
          <a:xfrm>
            <a:off x="7003419" y="2273330"/>
            <a:ext cx="72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489" name="Rectangle 488">
            <a:extLst>
              <a:ext uri="{FF2B5EF4-FFF2-40B4-BE49-F238E27FC236}">
                <a16:creationId xmlns:a16="http://schemas.microsoft.com/office/drawing/2014/main" id="{D6114AB4-7AE1-4D44-809A-73E1CA4F5730}"/>
              </a:ext>
            </a:extLst>
          </p:cNvPr>
          <p:cNvSpPr/>
          <p:nvPr/>
        </p:nvSpPr>
        <p:spPr>
          <a:xfrm>
            <a:off x="7061007" y="2282392"/>
            <a:ext cx="108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490" name="Rectangle 489">
            <a:extLst>
              <a:ext uri="{FF2B5EF4-FFF2-40B4-BE49-F238E27FC236}">
                <a16:creationId xmlns:a16="http://schemas.microsoft.com/office/drawing/2014/main" id="{CFBD1BFE-BEAE-4463-A9D1-3E60C06756C5}"/>
              </a:ext>
            </a:extLst>
          </p:cNvPr>
          <p:cNvSpPr/>
          <p:nvPr/>
        </p:nvSpPr>
        <p:spPr>
          <a:xfrm>
            <a:off x="7137004" y="2290564"/>
            <a:ext cx="54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491" name="Rectangle 490">
            <a:extLst>
              <a:ext uri="{FF2B5EF4-FFF2-40B4-BE49-F238E27FC236}">
                <a16:creationId xmlns:a16="http://schemas.microsoft.com/office/drawing/2014/main" id="{616B3F0A-F0D4-40B9-AD4C-97F56872513B}"/>
              </a:ext>
            </a:extLst>
          </p:cNvPr>
          <p:cNvSpPr/>
          <p:nvPr/>
        </p:nvSpPr>
        <p:spPr>
          <a:xfrm>
            <a:off x="7190776" y="2298735"/>
            <a:ext cx="162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492" name="Rectangle 491">
            <a:extLst>
              <a:ext uri="{FF2B5EF4-FFF2-40B4-BE49-F238E27FC236}">
                <a16:creationId xmlns:a16="http://schemas.microsoft.com/office/drawing/2014/main" id="{0A755058-DBA4-4864-A525-D7A2F7DD7919}"/>
              </a:ext>
            </a:extLst>
          </p:cNvPr>
          <p:cNvSpPr/>
          <p:nvPr/>
        </p:nvSpPr>
        <p:spPr>
          <a:xfrm>
            <a:off x="7365139" y="2299547"/>
            <a:ext cx="162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493" name="Rectangle 492">
            <a:extLst>
              <a:ext uri="{FF2B5EF4-FFF2-40B4-BE49-F238E27FC236}">
                <a16:creationId xmlns:a16="http://schemas.microsoft.com/office/drawing/2014/main" id="{A7BFD9F5-B1C4-4574-B3B6-BF936DB3E080}"/>
              </a:ext>
            </a:extLst>
          </p:cNvPr>
          <p:cNvSpPr/>
          <p:nvPr/>
        </p:nvSpPr>
        <p:spPr>
          <a:xfrm>
            <a:off x="7541859" y="2308824"/>
            <a:ext cx="324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494" name="Rectangle 493">
            <a:extLst>
              <a:ext uri="{FF2B5EF4-FFF2-40B4-BE49-F238E27FC236}">
                <a16:creationId xmlns:a16="http://schemas.microsoft.com/office/drawing/2014/main" id="{3008B4A9-2C1D-44DF-A579-B489783CA4A4}"/>
              </a:ext>
            </a:extLst>
          </p:cNvPr>
          <p:cNvSpPr/>
          <p:nvPr/>
        </p:nvSpPr>
        <p:spPr>
          <a:xfrm>
            <a:off x="7865859" y="2336774"/>
            <a:ext cx="198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495" name="Rectangle 494">
            <a:extLst>
              <a:ext uri="{FF2B5EF4-FFF2-40B4-BE49-F238E27FC236}">
                <a16:creationId xmlns:a16="http://schemas.microsoft.com/office/drawing/2014/main" id="{70899A13-282E-40D0-B653-D46C56022DF5}"/>
              </a:ext>
            </a:extLst>
          </p:cNvPr>
          <p:cNvSpPr/>
          <p:nvPr/>
        </p:nvSpPr>
        <p:spPr>
          <a:xfrm>
            <a:off x="8076320" y="2333799"/>
            <a:ext cx="72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496" name="Rectangle 495">
            <a:extLst>
              <a:ext uri="{FF2B5EF4-FFF2-40B4-BE49-F238E27FC236}">
                <a16:creationId xmlns:a16="http://schemas.microsoft.com/office/drawing/2014/main" id="{3938493C-2B44-49FB-B9E3-B1EB47083A30}"/>
              </a:ext>
            </a:extLst>
          </p:cNvPr>
          <p:cNvSpPr/>
          <p:nvPr/>
        </p:nvSpPr>
        <p:spPr>
          <a:xfrm>
            <a:off x="8164130" y="2333799"/>
            <a:ext cx="90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497" name="Rectangle 496">
            <a:extLst>
              <a:ext uri="{FF2B5EF4-FFF2-40B4-BE49-F238E27FC236}">
                <a16:creationId xmlns:a16="http://schemas.microsoft.com/office/drawing/2014/main" id="{A6BDDF48-3F67-44EC-B030-42A490B8DF02}"/>
              </a:ext>
            </a:extLst>
          </p:cNvPr>
          <p:cNvSpPr/>
          <p:nvPr/>
        </p:nvSpPr>
        <p:spPr>
          <a:xfrm>
            <a:off x="5386945" y="2160415"/>
            <a:ext cx="54000" cy="38892"/>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498" name="Rectangle 497">
            <a:extLst>
              <a:ext uri="{FF2B5EF4-FFF2-40B4-BE49-F238E27FC236}">
                <a16:creationId xmlns:a16="http://schemas.microsoft.com/office/drawing/2014/main" id="{D3E73323-ED24-4091-9C9E-529E5595D362}"/>
              </a:ext>
            </a:extLst>
          </p:cNvPr>
          <p:cNvSpPr/>
          <p:nvPr/>
        </p:nvSpPr>
        <p:spPr>
          <a:xfrm>
            <a:off x="5478505" y="2146331"/>
            <a:ext cx="54000" cy="38892"/>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499" name="Rectangle 498">
            <a:extLst>
              <a:ext uri="{FF2B5EF4-FFF2-40B4-BE49-F238E27FC236}">
                <a16:creationId xmlns:a16="http://schemas.microsoft.com/office/drawing/2014/main" id="{74022AD8-81F5-4119-B0A3-E4B305BD06CF}"/>
              </a:ext>
            </a:extLst>
          </p:cNvPr>
          <p:cNvSpPr/>
          <p:nvPr/>
        </p:nvSpPr>
        <p:spPr>
          <a:xfrm>
            <a:off x="5539383" y="2162408"/>
            <a:ext cx="54000" cy="38892"/>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sp>
        <p:nvSpPr>
          <p:cNvPr id="500" name="Graphic 58">
            <a:extLst>
              <a:ext uri="{FF2B5EF4-FFF2-40B4-BE49-F238E27FC236}">
                <a16:creationId xmlns:a16="http://schemas.microsoft.com/office/drawing/2014/main" id="{CD0434FE-410A-4338-9639-4F68E70EC424}"/>
              </a:ext>
            </a:extLst>
          </p:cNvPr>
          <p:cNvSpPr/>
          <p:nvPr/>
        </p:nvSpPr>
        <p:spPr>
          <a:xfrm>
            <a:off x="5192053" y="2189893"/>
            <a:ext cx="3096000" cy="699848"/>
          </a:xfrm>
          <a:custGeom>
            <a:avLst/>
            <a:gdLst>
              <a:gd name="connsiteX0" fmla="*/ 3484757 w 3489550"/>
              <a:gd name="connsiteY0" fmla="*/ 798779 h 803150"/>
              <a:gd name="connsiteX1" fmla="*/ 2524563 w 3489550"/>
              <a:gd name="connsiteY1" fmla="*/ 798779 h 803150"/>
              <a:gd name="connsiteX2" fmla="*/ 2524563 w 3489550"/>
              <a:gd name="connsiteY2" fmla="*/ 619147 h 803150"/>
              <a:gd name="connsiteX3" fmla="*/ 2276493 w 3489550"/>
              <a:gd name="connsiteY3" fmla="*/ 619147 h 803150"/>
              <a:gd name="connsiteX4" fmla="*/ 2276493 w 3489550"/>
              <a:gd name="connsiteY4" fmla="*/ 499389 h 803150"/>
              <a:gd name="connsiteX5" fmla="*/ 2103276 w 3489550"/>
              <a:gd name="connsiteY5" fmla="*/ 499389 h 803150"/>
              <a:gd name="connsiteX6" fmla="*/ 2103276 w 3489550"/>
              <a:gd name="connsiteY6" fmla="*/ 386048 h 803150"/>
              <a:gd name="connsiteX7" fmla="*/ 1098174 w 3489550"/>
              <a:gd name="connsiteY7" fmla="*/ 386048 h 803150"/>
              <a:gd name="connsiteX8" fmla="*/ 1098174 w 3489550"/>
              <a:gd name="connsiteY8" fmla="*/ 332585 h 803150"/>
              <a:gd name="connsiteX9" fmla="*/ 950616 w 3489550"/>
              <a:gd name="connsiteY9" fmla="*/ 332585 h 803150"/>
              <a:gd name="connsiteX10" fmla="*/ 950616 w 3489550"/>
              <a:gd name="connsiteY10" fmla="*/ 285538 h 803150"/>
              <a:gd name="connsiteX11" fmla="*/ 610592 w 3489550"/>
              <a:gd name="connsiteY11" fmla="*/ 285538 h 803150"/>
              <a:gd name="connsiteX12" fmla="*/ 610592 w 3489550"/>
              <a:gd name="connsiteY12" fmla="*/ 238490 h 803150"/>
              <a:gd name="connsiteX13" fmla="*/ 552852 w 3489550"/>
              <a:gd name="connsiteY13" fmla="*/ 238490 h 803150"/>
              <a:gd name="connsiteX14" fmla="*/ 552852 w 3489550"/>
              <a:gd name="connsiteY14" fmla="*/ 206413 h 803150"/>
              <a:gd name="connsiteX15" fmla="*/ 533605 w 3489550"/>
              <a:gd name="connsiteY15" fmla="*/ 206413 h 803150"/>
              <a:gd name="connsiteX16" fmla="*/ 533605 w 3489550"/>
              <a:gd name="connsiteY16" fmla="*/ 161504 h 803150"/>
              <a:gd name="connsiteX17" fmla="*/ 503666 w 3489550"/>
              <a:gd name="connsiteY17" fmla="*/ 161504 h 803150"/>
              <a:gd name="connsiteX18" fmla="*/ 503666 w 3489550"/>
              <a:gd name="connsiteY18" fmla="*/ 123010 h 803150"/>
              <a:gd name="connsiteX19" fmla="*/ 366801 w 3489550"/>
              <a:gd name="connsiteY19" fmla="*/ 123010 h 803150"/>
              <a:gd name="connsiteX20" fmla="*/ 366801 w 3489550"/>
              <a:gd name="connsiteY20" fmla="*/ 82379 h 803150"/>
              <a:gd name="connsiteX21" fmla="*/ 294092 w 3489550"/>
              <a:gd name="connsiteY21" fmla="*/ 82379 h 803150"/>
              <a:gd name="connsiteX22" fmla="*/ 294092 w 3489550"/>
              <a:gd name="connsiteY22" fmla="*/ 7531 h 803150"/>
              <a:gd name="connsiteX23" fmla="*/ 7531 w 3489550"/>
              <a:gd name="connsiteY23" fmla="*/ 7531 h 80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89550" h="803150">
                <a:moveTo>
                  <a:pt x="3484757" y="798779"/>
                </a:moveTo>
                <a:lnTo>
                  <a:pt x="2524563" y="798779"/>
                </a:lnTo>
                <a:lnTo>
                  <a:pt x="2524563" y="619147"/>
                </a:lnTo>
                <a:lnTo>
                  <a:pt x="2276493" y="619147"/>
                </a:lnTo>
                <a:lnTo>
                  <a:pt x="2276493" y="499389"/>
                </a:lnTo>
                <a:lnTo>
                  <a:pt x="2103276" y="499389"/>
                </a:lnTo>
                <a:lnTo>
                  <a:pt x="2103276" y="386048"/>
                </a:lnTo>
                <a:lnTo>
                  <a:pt x="1098174" y="386048"/>
                </a:lnTo>
                <a:lnTo>
                  <a:pt x="1098174" y="332585"/>
                </a:lnTo>
                <a:lnTo>
                  <a:pt x="950616" y="332585"/>
                </a:lnTo>
                <a:lnTo>
                  <a:pt x="950616" y="285538"/>
                </a:lnTo>
                <a:lnTo>
                  <a:pt x="610592" y="285538"/>
                </a:lnTo>
                <a:lnTo>
                  <a:pt x="610592" y="238490"/>
                </a:lnTo>
                <a:lnTo>
                  <a:pt x="552852" y="238490"/>
                </a:lnTo>
                <a:lnTo>
                  <a:pt x="552852" y="206413"/>
                </a:lnTo>
                <a:lnTo>
                  <a:pt x="533605" y="206413"/>
                </a:lnTo>
                <a:lnTo>
                  <a:pt x="533605" y="161504"/>
                </a:lnTo>
                <a:lnTo>
                  <a:pt x="503666" y="161504"/>
                </a:lnTo>
                <a:lnTo>
                  <a:pt x="503666" y="123010"/>
                </a:lnTo>
                <a:lnTo>
                  <a:pt x="366801" y="123010"/>
                </a:lnTo>
                <a:lnTo>
                  <a:pt x="366801" y="82379"/>
                </a:lnTo>
                <a:lnTo>
                  <a:pt x="294092" y="82379"/>
                </a:lnTo>
                <a:lnTo>
                  <a:pt x="294092" y="7531"/>
                </a:lnTo>
                <a:lnTo>
                  <a:pt x="7531" y="7531"/>
                </a:lnTo>
              </a:path>
            </a:pathLst>
          </a:custGeom>
          <a:noFill/>
          <a:ln w="13813" cap="flat">
            <a:solidFill>
              <a:srgbClr val="B60D27"/>
            </a:solidFill>
            <a:prstDash val="solid"/>
            <a:miter/>
          </a:ln>
        </p:spPr>
        <p:txBody>
          <a:bodyPr rtlCol="0" anchor="ctr"/>
          <a:lstStyle/>
          <a:p>
            <a:pPr fontAlgn="auto">
              <a:spcBef>
                <a:spcPts val="0"/>
              </a:spcBef>
              <a:spcAft>
                <a:spcPts val="0"/>
              </a:spcAft>
            </a:pPr>
            <a:endParaRPr lang="fr-FR">
              <a:solidFill>
                <a:srgbClr val="4D4D4D"/>
              </a:solidFill>
              <a:latin typeface="Arial"/>
              <a:cs typeface="Arial"/>
            </a:endParaRPr>
          </a:p>
        </p:txBody>
      </p:sp>
      <p:sp>
        <p:nvSpPr>
          <p:cNvPr id="501" name="Rectangle 500">
            <a:extLst>
              <a:ext uri="{FF2B5EF4-FFF2-40B4-BE49-F238E27FC236}">
                <a16:creationId xmlns:a16="http://schemas.microsoft.com/office/drawing/2014/main" id="{3311622F-7C81-40B7-A7B0-2D6D031C28F5}"/>
              </a:ext>
            </a:extLst>
          </p:cNvPr>
          <p:cNvSpPr/>
          <p:nvPr/>
        </p:nvSpPr>
        <p:spPr>
          <a:xfrm>
            <a:off x="7343757" y="2687421"/>
            <a:ext cx="72000" cy="51663"/>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srgbClr val="4D4D4D"/>
              </a:solidFill>
            </a:endParaRPr>
          </a:p>
        </p:txBody>
      </p:sp>
      <p:cxnSp>
        <p:nvCxnSpPr>
          <p:cNvPr id="502" name="Straight Connector 501">
            <a:extLst>
              <a:ext uri="{FF2B5EF4-FFF2-40B4-BE49-F238E27FC236}">
                <a16:creationId xmlns:a16="http://schemas.microsoft.com/office/drawing/2014/main" id="{0479FC9D-6A9A-49D6-8AD4-803852AF95C2}"/>
              </a:ext>
            </a:extLst>
          </p:cNvPr>
          <p:cNvCxnSpPr/>
          <p:nvPr/>
        </p:nvCxnSpPr>
        <p:spPr>
          <a:xfrm>
            <a:off x="2897027" y="261170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503" name="Straight Connector 502">
            <a:extLst>
              <a:ext uri="{FF2B5EF4-FFF2-40B4-BE49-F238E27FC236}">
                <a16:creationId xmlns:a16="http://schemas.microsoft.com/office/drawing/2014/main" id="{99099137-2E58-41C1-8023-1CA116E18E59}"/>
              </a:ext>
            </a:extLst>
          </p:cNvPr>
          <p:cNvCxnSpPr/>
          <p:nvPr/>
        </p:nvCxnSpPr>
        <p:spPr>
          <a:xfrm>
            <a:off x="7006929" y="2487846"/>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504" name="Straight Connector 503">
            <a:extLst>
              <a:ext uri="{FF2B5EF4-FFF2-40B4-BE49-F238E27FC236}">
                <a16:creationId xmlns:a16="http://schemas.microsoft.com/office/drawing/2014/main" id="{64A9809A-D5DF-4C8F-A808-4DCC559C4836}"/>
              </a:ext>
            </a:extLst>
          </p:cNvPr>
          <p:cNvCxnSpPr/>
          <p:nvPr/>
        </p:nvCxnSpPr>
        <p:spPr>
          <a:xfrm>
            <a:off x="6483305" y="2470250"/>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2605573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noProof="0" dirty="0"/>
              <a:t>3518: </a:t>
            </a:r>
            <a:r>
              <a:rPr lang="fr-FR" dirty="0"/>
              <a:t>Analyse </a:t>
            </a:r>
            <a:r>
              <a:rPr lang="fr-FR" dirty="0" err="1"/>
              <a:t>poolée</a:t>
            </a:r>
            <a:r>
              <a:rPr lang="fr-FR" dirty="0"/>
              <a:t> d’études de cohortes multicentriques évaluant l’ADN tumoral circulant (</a:t>
            </a:r>
            <a:r>
              <a:rPr lang="fr-FR" dirty="0" err="1"/>
              <a:t>ADNtc</a:t>
            </a:r>
            <a:r>
              <a:rPr lang="fr-FR" dirty="0"/>
              <a:t>) après chirurgie dans le cancer colorectal (CCR) au stade précoce – </a:t>
            </a:r>
            <a:r>
              <a:rPr lang="fr-FR" dirty="0" err="1"/>
              <a:t>Tie</a:t>
            </a:r>
            <a:r>
              <a:rPr lang="fr-FR" dirty="0"/>
              <a:t> J, et al</a:t>
            </a:r>
            <a:endParaRPr lang="fr-FR" noProof="0" dirty="0"/>
          </a:p>
        </p:txBody>
      </p:sp>
      <p:sp>
        <p:nvSpPr>
          <p:cNvPr id="5123" name="Rectangle 3"/>
          <p:cNvSpPr>
            <a:spLocks noGrp="1" noChangeArrowheads="1"/>
          </p:cNvSpPr>
          <p:nvPr>
            <p:ph idx="1"/>
          </p:nvPr>
        </p:nvSpPr>
        <p:spPr>
          <a:xfrm>
            <a:off x="365124" y="1254036"/>
            <a:ext cx="8413751" cy="229323"/>
          </a:xfrm>
        </p:spPr>
        <p:txBody>
          <a:bodyPr/>
          <a:lstStyle/>
          <a:p>
            <a:pPr marL="0" indent="0">
              <a:buNone/>
            </a:pPr>
            <a:r>
              <a:rPr lang="fr-FR" b="1" noProof="0" dirty="0"/>
              <a:t>Résultats</a:t>
            </a:r>
          </a:p>
          <a:p>
            <a:pPr marL="0" indent="0">
              <a:buNone/>
            </a:pPr>
            <a:endParaRPr lang="fr-FR" noProof="0" dirty="0"/>
          </a:p>
          <a:p>
            <a:pPr marL="0" indent="0">
              <a:buNone/>
            </a:pPr>
            <a:endParaRPr lang="fr-FR" noProof="0" dirty="0"/>
          </a:p>
          <a:p>
            <a:pPr marL="0" indent="0">
              <a:buNone/>
            </a:pPr>
            <a:endParaRPr lang="fr-FR" noProof="0" dirty="0"/>
          </a:p>
          <a:p>
            <a:pPr marL="0" indent="0">
              <a:buNone/>
            </a:pPr>
            <a:endParaRPr lang="fr-FR" noProof="0" dirty="0"/>
          </a:p>
          <a:p>
            <a:pPr marL="0" indent="0">
              <a:buNone/>
            </a:pPr>
            <a:endParaRPr lang="fr-FR" noProof="0" dirty="0"/>
          </a:p>
          <a:p>
            <a:pPr marL="0" indent="0">
              <a:buNone/>
            </a:pPr>
            <a:endParaRPr lang="fr-FR" noProof="0" dirty="0"/>
          </a:p>
          <a:p>
            <a:pPr marL="0" indent="0">
              <a:buNone/>
            </a:pPr>
            <a:endParaRPr lang="fr-FR" noProof="0" dirty="0"/>
          </a:p>
          <a:p>
            <a:pPr marL="0" indent="0">
              <a:buNone/>
            </a:pPr>
            <a:endParaRPr lang="fr-FR" noProof="0" dirty="0"/>
          </a:p>
          <a:p>
            <a:pPr marL="0" indent="0">
              <a:buNone/>
            </a:pPr>
            <a:endParaRPr lang="fr-FR" noProof="0" dirty="0"/>
          </a:p>
          <a:p>
            <a:pPr marL="0" indent="0">
              <a:buNone/>
            </a:pPr>
            <a:endParaRPr lang="fr-FR" noProof="0" dirty="0"/>
          </a:p>
          <a:p>
            <a:pPr marL="0" indent="0">
              <a:spcBef>
                <a:spcPts val="1200"/>
              </a:spcBef>
              <a:buNone/>
            </a:pPr>
            <a:r>
              <a:rPr lang="fr-FR" b="1" noProof="0" dirty="0"/>
              <a:t>Conclusions</a:t>
            </a:r>
          </a:p>
          <a:p>
            <a:r>
              <a:rPr lang="fr-FR" b="1" noProof="0" dirty="0"/>
              <a:t>Chez ces patients avec CCR stade II ou III, l’</a:t>
            </a:r>
            <a:r>
              <a:rPr lang="fr-FR" b="1" noProof="0" dirty="0" err="1"/>
              <a:t>ADNtc</a:t>
            </a:r>
            <a:r>
              <a:rPr lang="fr-FR" b="1" noProof="0" dirty="0"/>
              <a:t> détecté 4–10 semaines après la chirurgie a été associé </a:t>
            </a:r>
            <a:r>
              <a:rPr lang="fr-FR" b="1" dirty="0"/>
              <a:t>à une diminution significative de la SG, de la survie spécifique du </a:t>
            </a:r>
            <a:r>
              <a:rPr lang="fr-FR" b="1" noProof="0" dirty="0"/>
              <a:t>CCR et du délai jusqu’à </a:t>
            </a:r>
            <a:r>
              <a:rPr lang="fr-FR" b="1" noProof="0" dirty="0" smtClean="0"/>
              <a:t>récidive</a:t>
            </a:r>
            <a:endParaRPr lang="fr-FR" b="1" noProof="0" dirty="0"/>
          </a:p>
          <a:p>
            <a:r>
              <a:rPr lang="fr-FR" b="1" noProof="0" dirty="0"/>
              <a:t>La valeur pronostique de la détection d’</a:t>
            </a:r>
            <a:r>
              <a:rPr lang="fr-FR" b="1" noProof="0" dirty="0" err="1"/>
              <a:t>ADNtc</a:t>
            </a:r>
            <a:r>
              <a:rPr lang="fr-FR" b="1" noProof="0" dirty="0"/>
              <a:t> pourrait être améliorée en la combinant à une analyse de la fréquence allélique des mutations</a:t>
            </a:r>
          </a:p>
        </p:txBody>
      </p:sp>
      <p:sp>
        <p:nvSpPr>
          <p:cNvPr id="15" name="Text Placeholder 14"/>
          <p:cNvSpPr>
            <a:spLocks noGrp="1"/>
          </p:cNvSpPr>
          <p:nvPr>
            <p:ph type="body" sz="quarter" idx="11"/>
          </p:nvPr>
        </p:nvSpPr>
        <p:spPr>
          <a:xfrm>
            <a:off x="4495800" y="6096000"/>
            <a:ext cx="4283075" cy="487363"/>
          </a:xfrm>
        </p:spPr>
        <p:txBody>
          <a:bodyPr/>
          <a:lstStyle/>
          <a:p>
            <a:r>
              <a:rPr lang="fr-FR" noProof="0" dirty="0" err="1"/>
              <a:t>Tie</a:t>
            </a:r>
            <a:r>
              <a:rPr lang="fr-FR" noProof="0" dirty="0"/>
              <a:t> J, et al, J Clin </a:t>
            </a:r>
            <a:r>
              <a:rPr lang="fr-FR" noProof="0" dirty="0" err="1"/>
              <a:t>Oncol</a:t>
            </a:r>
            <a:r>
              <a:rPr lang="fr-FR" noProof="0" dirty="0"/>
              <a:t> 2019;37(</a:t>
            </a:r>
            <a:r>
              <a:rPr lang="fr-FR" noProof="0" dirty="0" err="1"/>
              <a:t>suppl</a:t>
            </a:r>
            <a:r>
              <a:rPr lang="fr-FR" noProof="0" dirty="0"/>
              <a:t>):</a:t>
            </a:r>
            <a:r>
              <a:rPr lang="fr-FR" noProof="0" dirty="0" err="1"/>
              <a:t>abstr</a:t>
            </a:r>
            <a:r>
              <a:rPr lang="fr-FR" noProof="0" dirty="0"/>
              <a:t> 3518</a:t>
            </a:r>
          </a:p>
        </p:txBody>
      </p:sp>
      <p:graphicFrame>
        <p:nvGraphicFramePr>
          <p:cNvPr id="94" name="Table 93"/>
          <p:cNvGraphicFramePr>
            <a:graphicFrameLocks noGrp="1"/>
          </p:cNvGraphicFramePr>
          <p:nvPr>
            <p:extLst>
              <p:ext uri="{D42A27DB-BD31-4B8C-83A1-F6EECF244321}">
                <p14:modId xmlns:p14="http://schemas.microsoft.com/office/powerpoint/2010/main" val="344161354"/>
              </p:ext>
            </p:extLst>
          </p:nvPr>
        </p:nvGraphicFramePr>
        <p:xfrm>
          <a:off x="5372337" y="2411848"/>
          <a:ext cx="3661500" cy="1165628"/>
        </p:xfrm>
        <a:graphic>
          <a:graphicData uri="http://schemas.openxmlformats.org/drawingml/2006/table">
            <a:tbl>
              <a:tblPr firstRow="1" bandRow="1">
                <a:tableStyleId>{69012ECD-51FC-41F1-AA8D-1B2483CD663E}</a:tableStyleId>
              </a:tblPr>
              <a:tblGrid>
                <a:gridCol w="923531">
                  <a:extLst>
                    <a:ext uri="{9D8B030D-6E8A-4147-A177-3AD203B41FA5}">
                      <a16:colId xmlns:a16="http://schemas.microsoft.com/office/drawing/2014/main" val="20000"/>
                    </a:ext>
                  </a:extLst>
                </a:gridCol>
                <a:gridCol w="505134">
                  <a:extLst>
                    <a:ext uri="{9D8B030D-6E8A-4147-A177-3AD203B41FA5}">
                      <a16:colId xmlns:a16="http://schemas.microsoft.com/office/drawing/2014/main" val="20003"/>
                    </a:ext>
                  </a:extLst>
                </a:gridCol>
                <a:gridCol w="903767">
                  <a:extLst>
                    <a:ext uri="{9D8B030D-6E8A-4147-A177-3AD203B41FA5}">
                      <a16:colId xmlns:a16="http://schemas.microsoft.com/office/drawing/2014/main" val="20001"/>
                    </a:ext>
                  </a:extLst>
                </a:gridCol>
                <a:gridCol w="1329068">
                  <a:extLst>
                    <a:ext uri="{9D8B030D-6E8A-4147-A177-3AD203B41FA5}">
                      <a16:colId xmlns:a16="http://schemas.microsoft.com/office/drawing/2014/main" val="20002"/>
                    </a:ext>
                  </a:extLst>
                </a:gridCol>
              </a:tblGrid>
              <a:tr h="221749">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1" i="0" u="none" strike="noStrike" cap="none" normalizeH="0" baseline="0" noProof="0">
                        <a:ln>
                          <a:noFill/>
                        </a:ln>
                        <a:solidFill>
                          <a:srgbClr val="4D4D4D"/>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i="0" u="none" strike="noStrike" cap="none" normalizeH="0" baseline="0" noProof="0">
                          <a:ln>
                            <a:noFill/>
                          </a:ln>
                          <a:solidFill>
                            <a:srgbClr val="4D4D4D"/>
                          </a:solidFill>
                          <a:effectLst/>
                          <a:latin typeface="+mn-lt"/>
                          <a:cs typeface="Arial" charset="0"/>
                        </a:rPr>
                        <a:t>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rgbClr val="4D4D4D"/>
                          </a:solidFill>
                          <a:effectLst/>
                          <a:latin typeface="+mn-lt"/>
                        </a:rPr>
                        <a:t>Evts</a:t>
                      </a:r>
                      <a:endParaRPr kumimoji="0" lang="fr-FR" sz="1200" i="1" u="none" strike="noStrike" cap="none" normalizeH="0" baseline="0" noProof="0">
                        <a:ln>
                          <a:noFill/>
                        </a:ln>
                        <a:solidFill>
                          <a:srgbClr val="4D4D4D"/>
                        </a:solidFill>
                        <a:effectLst/>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rgbClr val="4D4D4D"/>
                          </a:solidFill>
                          <a:effectLst/>
                          <a:latin typeface="+mn-lt"/>
                        </a:rPr>
                        <a:t>Sans récidive à 5 ans, %</a:t>
                      </a:r>
                      <a:endParaRPr kumimoji="0" lang="fr-FR" sz="1200" b="1" i="1" u="none" strike="noStrike" cap="none" normalizeH="0" baseline="0" noProof="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5421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fr-FR" sz="1200" noProof="0">
                          <a:solidFill>
                            <a:srgbClr val="043882"/>
                          </a:solidFill>
                          <a:latin typeface="+mn-lt"/>
                          <a:cs typeface="Arial" panose="020B0604020202020204" pitchFamily="34" charset="0"/>
                        </a:rPr>
                        <a:t>ADNtc neg</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043882"/>
                          </a:solidFill>
                          <a:effectLst/>
                          <a:latin typeface="+mn-lt"/>
                          <a:cs typeface="Arial" charset="0"/>
                        </a:rPr>
                        <a:t>426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043882"/>
                          </a:solidFill>
                          <a:effectLst/>
                          <a:latin typeface="+mn-lt"/>
                          <a:cs typeface="Arial" charset="0"/>
                        </a:rPr>
                        <a:t>55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043882"/>
                          </a:solidFill>
                          <a:effectLst/>
                          <a:latin typeface="+mn-lt"/>
                          <a:cs typeface="Arial" charset="0"/>
                        </a:rPr>
                        <a:t>85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D4D4D"/>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421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fr-FR" sz="1200" noProof="0">
                          <a:solidFill>
                            <a:srgbClr val="B60D27"/>
                          </a:solidFill>
                          <a:latin typeface="+mn-lt"/>
                          <a:cs typeface="Arial" panose="020B0604020202020204" pitchFamily="34" charset="0"/>
                        </a:rPr>
                        <a:t>ADNtc pos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B60D27"/>
                          </a:solidFill>
                          <a:effectLst/>
                          <a:latin typeface="+mn-lt"/>
                          <a:cs typeface="Arial" charset="0"/>
                        </a:rPr>
                        <a:t>59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a:ln>
                            <a:noFill/>
                          </a:ln>
                          <a:solidFill>
                            <a:srgbClr val="B60D27"/>
                          </a:solidFill>
                          <a:effectLst/>
                          <a:latin typeface="+mn-lt"/>
                          <a:cs typeface="Arial" charset="0"/>
                        </a:rPr>
                        <a:t>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rgbClr val="B60D27"/>
                          </a:solidFill>
                          <a:effectLst/>
                          <a:latin typeface="+mn-lt"/>
                          <a:cs typeface="Arial" charset="0"/>
                        </a:rPr>
                        <a:t>39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4D4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95" name="Freeform 21">
            <a:extLst>
              <a:ext uri="{FF2B5EF4-FFF2-40B4-BE49-F238E27FC236}">
                <a16:creationId xmlns:a16="http://schemas.microsoft.com/office/drawing/2014/main" id="{672354CD-0526-4CF7-B657-247364E7567C}"/>
              </a:ext>
            </a:extLst>
          </p:cNvPr>
          <p:cNvSpPr>
            <a:spLocks/>
          </p:cNvSpPr>
          <p:nvPr/>
        </p:nvSpPr>
        <p:spPr bwMode="auto">
          <a:xfrm>
            <a:off x="2196154" y="1948788"/>
            <a:ext cx="3118329" cy="206889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solidFill>
                <a:srgbClr val="000000"/>
              </a:solidFill>
              <a:latin typeface="Arial"/>
              <a:cs typeface="Arial"/>
            </a:endParaRPr>
          </a:p>
        </p:txBody>
      </p:sp>
      <p:sp>
        <p:nvSpPr>
          <p:cNvPr id="96" name="Line 6">
            <a:extLst>
              <a:ext uri="{FF2B5EF4-FFF2-40B4-BE49-F238E27FC236}">
                <a16:creationId xmlns:a16="http://schemas.microsoft.com/office/drawing/2014/main" id="{E844BE20-26B5-4564-A4FE-5065C06BB580}"/>
              </a:ext>
            </a:extLst>
          </p:cNvPr>
          <p:cNvSpPr>
            <a:spLocks noChangeShapeType="1"/>
          </p:cNvSpPr>
          <p:nvPr/>
        </p:nvSpPr>
        <p:spPr bwMode="auto">
          <a:xfrm>
            <a:off x="2154809" y="1948787"/>
            <a:ext cx="3951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000000"/>
              </a:solidFill>
              <a:latin typeface="Arial"/>
              <a:cs typeface="Arial"/>
            </a:endParaRPr>
          </a:p>
        </p:txBody>
      </p:sp>
      <p:sp>
        <p:nvSpPr>
          <p:cNvPr id="97" name="Line 7">
            <a:extLst>
              <a:ext uri="{FF2B5EF4-FFF2-40B4-BE49-F238E27FC236}">
                <a16:creationId xmlns:a16="http://schemas.microsoft.com/office/drawing/2014/main" id="{0F208ABE-382A-40FF-A0BA-4AA03BEAC199}"/>
              </a:ext>
            </a:extLst>
          </p:cNvPr>
          <p:cNvSpPr>
            <a:spLocks noChangeShapeType="1"/>
          </p:cNvSpPr>
          <p:nvPr/>
        </p:nvSpPr>
        <p:spPr bwMode="auto">
          <a:xfrm>
            <a:off x="2154809" y="2366540"/>
            <a:ext cx="3951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000000"/>
              </a:solidFill>
              <a:latin typeface="Arial"/>
              <a:cs typeface="Arial"/>
            </a:endParaRPr>
          </a:p>
        </p:txBody>
      </p:sp>
      <p:sp>
        <p:nvSpPr>
          <p:cNvPr id="98" name="Line 8">
            <a:extLst>
              <a:ext uri="{FF2B5EF4-FFF2-40B4-BE49-F238E27FC236}">
                <a16:creationId xmlns:a16="http://schemas.microsoft.com/office/drawing/2014/main" id="{B3F86377-C54A-4958-867A-672158A94629}"/>
              </a:ext>
            </a:extLst>
          </p:cNvPr>
          <p:cNvSpPr>
            <a:spLocks noChangeShapeType="1"/>
          </p:cNvSpPr>
          <p:nvPr/>
        </p:nvSpPr>
        <p:spPr bwMode="auto">
          <a:xfrm>
            <a:off x="2154809" y="2765536"/>
            <a:ext cx="3951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000000"/>
              </a:solidFill>
              <a:latin typeface="Arial"/>
              <a:cs typeface="Arial"/>
            </a:endParaRPr>
          </a:p>
        </p:txBody>
      </p:sp>
      <p:sp>
        <p:nvSpPr>
          <p:cNvPr id="99" name="Line 9">
            <a:extLst>
              <a:ext uri="{FF2B5EF4-FFF2-40B4-BE49-F238E27FC236}">
                <a16:creationId xmlns:a16="http://schemas.microsoft.com/office/drawing/2014/main" id="{2A71E84A-5863-40D0-B0A0-9FD5DED9D61D}"/>
              </a:ext>
            </a:extLst>
          </p:cNvPr>
          <p:cNvSpPr>
            <a:spLocks noChangeShapeType="1"/>
          </p:cNvSpPr>
          <p:nvPr/>
        </p:nvSpPr>
        <p:spPr bwMode="auto">
          <a:xfrm>
            <a:off x="2154809" y="3177426"/>
            <a:ext cx="3951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000000"/>
              </a:solidFill>
              <a:latin typeface="Arial"/>
              <a:cs typeface="Arial"/>
            </a:endParaRPr>
          </a:p>
        </p:txBody>
      </p:sp>
      <p:sp>
        <p:nvSpPr>
          <p:cNvPr id="100" name="Line 10">
            <a:extLst>
              <a:ext uri="{FF2B5EF4-FFF2-40B4-BE49-F238E27FC236}">
                <a16:creationId xmlns:a16="http://schemas.microsoft.com/office/drawing/2014/main" id="{4C242AA5-FA3F-46F5-8E4B-CBBEF99695CC}"/>
              </a:ext>
            </a:extLst>
          </p:cNvPr>
          <p:cNvSpPr>
            <a:spLocks noChangeShapeType="1"/>
          </p:cNvSpPr>
          <p:nvPr/>
        </p:nvSpPr>
        <p:spPr bwMode="auto">
          <a:xfrm>
            <a:off x="2154809" y="3580722"/>
            <a:ext cx="3951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000000"/>
              </a:solidFill>
              <a:latin typeface="Arial"/>
              <a:cs typeface="Arial"/>
            </a:endParaRPr>
          </a:p>
        </p:txBody>
      </p:sp>
      <p:sp>
        <p:nvSpPr>
          <p:cNvPr id="101" name="Line 11">
            <a:extLst>
              <a:ext uri="{FF2B5EF4-FFF2-40B4-BE49-F238E27FC236}">
                <a16:creationId xmlns:a16="http://schemas.microsoft.com/office/drawing/2014/main" id="{E9A94C36-62A4-4197-B3BB-4CF86E9383B1}"/>
              </a:ext>
            </a:extLst>
          </p:cNvPr>
          <p:cNvSpPr>
            <a:spLocks noChangeShapeType="1"/>
          </p:cNvSpPr>
          <p:nvPr/>
        </p:nvSpPr>
        <p:spPr bwMode="auto">
          <a:xfrm>
            <a:off x="2154809" y="4011764"/>
            <a:ext cx="3951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000000"/>
              </a:solidFill>
              <a:latin typeface="Arial"/>
              <a:cs typeface="Arial"/>
            </a:endParaRPr>
          </a:p>
        </p:txBody>
      </p:sp>
      <p:sp>
        <p:nvSpPr>
          <p:cNvPr id="102" name="TextBox 101">
            <a:extLst>
              <a:ext uri="{FF2B5EF4-FFF2-40B4-BE49-F238E27FC236}">
                <a16:creationId xmlns:a16="http://schemas.microsoft.com/office/drawing/2014/main" id="{F81685D8-42A4-41EA-A861-898F473979DA}"/>
              </a:ext>
            </a:extLst>
          </p:cNvPr>
          <p:cNvSpPr txBox="1"/>
          <p:nvPr/>
        </p:nvSpPr>
        <p:spPr>
          <a:xfrm rot="16200000">
            <a:off x="826081" y="2850861"/>
            <a:ext cx="1853391" cy="276999"/>
          </a:xfrm>
          <a:prstGeom prst="rect">
            <a:avLst/>
          </a:prstGeom>
          <a:noFill/>
        </p:spPr>
        <p:txBody>
          <a:bodyPr wrap="none" rtlCol="0">
            <a:spAutoFit/>
          </a:bodyPr>
          <a:lstStyle/>
          <a:p>
            <a:pPr algn="ctr"/>
            <a:r>
              <a:rPr lang="fr-FR" sz="1200">
                <a:solidFill>
                  <a:srgbClr val="4D4D4D"/>
                </a:solidFill>
                <a:latin typeface="Arial"/>
                <a:cs typeface="Arial"/>
              </a:rPr>
              <a:t>Délai jusqu’à récidive</a:t>
            </a:r>
            <a:r>
              <a:rPr lang="fr-FR" sz="1200">
                <a:solidFill>
                  <a:srgbClr val="4D4D4D"/>
                </a:solidFill>
                <a:latin typeface="Arial" panose="020B0604020202020204" pitchFamily="34" charset="0"/>
                <a:cs typeface="Arial" panose="020B0604020202020204" pitchFamily="34" charset="0"/>
              </a:rPr>
              <a:t>, %</a:t>
            </a:r>
            <a:endParaRPr lang="fr-FR" sz="1200" dirty="0">
              <a:solidFill>
                <a:srgbClr val="4D4D4D"/>
              </a:solidFill>
              <a:latin typeface="Arial" panose="020B0604020202020204" pitchFamily="34" charset="0"/>
              <a:cs typeface="Arial" panose="020B0604020202020204" pitchFamily="34" charset="0"/>
            </a:endParaRPr>
          </a:p>
        </p:txBody>
      </p:sp>
      <p:sp>
        <p:nvSpPr>
          <p:cNvPr id="103" name="TextBox 102">
            <a:extLst>
              <a:ext uri="{FF2B5EF4-FFF2-40B4-BE49-F238E27FC236}">
                <a16:creationId xmlns:a16="http://schemas.microsoft.com/office/drawing/2014/main" id="{E053A906-DBC9-4C51-9E69-AFC9EFBEB482}"/>
              </a:ext>
            </a:extLst>
          </p:cNvPr>
          <p:cNvSpPr txBox="1"/>
          <p:nvPr/>
        </p:nvSpPr>
        <p:spPr>
          <a:xfrm>
            <a:off x="2871624" y="4236885"/>
            <a:ext cx="1983235" cy="276999"/>
          </a:xfrm>
          <a:prstGeom prst="rect">
            <a:avLst/>
          </a:prstGeom>
          <a:noFill/>
        </p:spPr>
        <p:txBody>
          <a:bodyPr wrap="none" rtlCol="0">
            <a:spAutoFit/>
          </a:bodyPr>
          <a:lstStyle/>
          <a:p>
            <a:pPr algn="ctr"/>
            <a:r>
              <a:rPr lang="fr-FR" sz="1200" dirty="0">
                <a:solidFill>
                  <a:srgbClr val="4D4D4D"/>
                </a:solidFill>
                <a:latin typeface="Arial" panose="020B0604020202020204" pitchFamily="34" charset="0"/>
                <a:cs typeface="Arial" panose="020B0604020202020204" pitchFamily="34" charset="0"/>
              </a:rPr>
              <a:t>Suivi après chirurgie, mois</a:t>
            </a:r>
          </a:p>
        </p:txBody>
      </p:sp>
      <p:sp>
        <p:nvSpPr>
          <p:cNvPr id="104" name="TextBox 103">
            <a:extLst>
              <a:ext uri="{FF2B5EF4-FFF2-40B4-BE49-F238E27FC236}">
                <a16:creationId xmlns:a16="http://schemas.microsoft.com/office/drawing/2014/main" id="{09E258E3-238B-4DC5-AF29-43A29340A225}"/>
              </a:ext>
            </a:extLst>
          </p:cNvPr>
          <p:cNvSpPr txBox="1"/>
          <p:nvPr/>
        </p:nvSpPr>
        <p:spPr>
          <a:xfrm>
            <a:off x="1748899" y="1808072"/>
            <a:ext cx="439544" cy="276999"/>
          </a:xfrm>
          <a:prstGeom prst="rect">
            <a:avLst/>
          </a:prstGeom>
          <a:noFill/>
        </p:spPr>
        <p:txBody>
          <a:bodyPr wrap="none" rtlCol="0" anchor="ctr" anchorCtr="0">
            <a:spAutoFit/>
          </a:bodyPr>
          <a:lstStyle/>
          <a:p>
            <a:pPr algn="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100</a:t>
            </a:r>
            <a:endParaRPr lang="fr-FR" sz="1200" dirty="0">
              <a:solidFill>
                <a:srgbClr val="4D4D4D"/>
              </a:solidFill>
              <a:latin typeface="Arial" panose="020B0604020202020204" pitchFamily="34" charset="0"/>
              <a:cs typeface="Arial" panose="020B0604020202020204" pitchFamily="34" charset="0"/>
            </a:endParaRPr>
          </a:p>
        </p:txBody>
      </p:sp>
      <p:sp>
        <p:nvSpPr>
          <p:cNvPr id="105" name="TextBox 104">
            <a:extLst>
              <a:ext uri="{FF2B5EF4-FFF2-40B4-BE49-F238E27FC236}">
                <a16:creationId xmlns:a16="http://schemas.microsoft.com/office/drawing/2014/main" id="{D453DB74-E802-444E-A63D-E2617F362EDB}"/>
              </a:ext>
            </a:extLst>
          </p:cNvPr>
          <p:cNvSpPr txBox="1"/>
          <p:nvPr/>
        </p:nvSpPr>
        <p:spPr>
          <a:xfrm>
            <a:off x="1833859" y="2227370"/>
            <a:ext cx="354584" cy="276999"/>
          </a:xfrm>
          <a:prstGeom prst="rect">
            <a:avLst/>
          </a:prstGeom>
          <a:noFill/>
        </p:spPr>
        <p:txBody>
          <a:bodyPr wrap="none" rtlCol="0" anchor="ctr" anchorCtr="0">
            <a:spAutoFit/>
          </a:bodyPr>
          <a:lstStyle/>
          <a:p>
            <a:pPr algn="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80</a:t>
            </a:r>
            <a:endParaRPr lang="fr-FR" sz="1200" dirty="0">
              <a:solidFill>
                <a:srgbClr val="4D4D4D"/>
              </a:solidFill>
              <a:latin typeface="Arial" panose="020B0604020202020204" pitchFamily="34" charset="0"/>
              <a:cs typeface="Arial" panose="020B0604020202020204" pitchFamily="34" charset="0"/>
            </a:endParaRPr>
          </a:p>
        </p:txBody>
      </p:sp>
      <p:sp>
        <p:nvSpPr>
          <p:cNvPr id="106" name="TextBox 105">
            <a:extLst>
              <a:ext uri="{FF2B5EF4-FFF2-40B4-BE49-F238E27FC236}">
                <a16:creationId xmlns:a16="http://schemas.microsoft.com/office/drawing/2014/main" id="{C8A9EE51-C1D4-43DC-B0D1-657F463D356B}"/>
              </a:ext>
            </a:extLst>
          </p:cNvPr>
          <p:cNvSpPr txBox="1"/>
          <p:nvPr/>
        </p:nvSpPr>
        <p:spPr>
          <a:xfrm>
            <a:off x="1833859" y="2626183"/>
            <a:ext cx="354584" cy="276999"/>
          </a:xfrm>
          <a:prstGeom prst="rect">
            <a:avLst/>
          </a:prstGeom>
          <a:noFill/>
        </p:spPr>
        <p:txBody>
          <a:bodyPr wrap="none" rtlCol="0" anchor="ctr" anchorCtr="0">
            <a:spAutoFit/>
          </a:bodyPr>
          <a:lstStyle/>
          <a:p>
            <a:pPr algn="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60</a:t>
            </a:r>
            <a:endParaRPr lang="fr-FR" sz="1200" dirty="0">
              <a:solidFill>
                <a:srgbClr val="4D4D4D"/>
              </a:solidFill>
              <a:latin typeface="Arial" panose="020B0604020202020204" pitchFamily="34" charset="0"/>
              <a:cs typeface="Arial" panose="020B0604020202020204" pitchFamily="34" charset="0"/>
            </a:endParaRPr>
          </a:p>
        </p:txBody>
      </p:sp>
      <p:sp>
        <p:nvSpPr>
          <p:cNvPr id="107" name="TextBox 106">
            <a:extLst>
              <a:ext uri="{FF2B5EF4-FFF2-40B4-BE49-F238E27FC236}">
                <a16:creationId xmlns:a16="http://schemas.microsoft.com/office/drawing/2014/main" id="{2341F66D-2E84-46C2-BFFA-59D962AA66D8}"/>
              </a:ext>
            </a:extLst>
          </p:cNvPr>
          <p:cNvSpPr txBox="1"/>
          <p:nvPr/>
        </p:nvSpPr>
        <p:spPr>
          <a:xfrm>
            <a:off x="1833859" y="3037891"/>
            <a:ext cx="354584" cy="276999"/>
          </a:xfrm>
          <a:prstGeom prst="rect">
            <a:avLst/>
          </a:prstGeom>
          <a:noFill/>
        </p:spPr>
        <p:txBody>
          <a:bodyPr wrap="none" rtlCol="0" anchor="ctr" anchorCtr="0">
            <a:spAutoFit/>
          </a:bodyPr>
          <a:lstStyle/>
          <a:p>
            <a:pPr algn="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40</a:t>
            </a:r>
            <a:endParaRPr lang="fr-FR" sz="1200" dirty="0">
              <a:solidFill>
                <a:srgbClr val="4D4D4D"/>
              </a:solidFill>
              <a:latin typeface="Arial" panose="020B0604020202020204" pitchFamily="34" charset="0"/>
              <a:cs typeface="Arial" panose="020B0604020202020204" pitchFamily="34" charset="0"/>
            </a:endParaRPr>
          </a:p>
        </p:txBody>
      </p:sp>
      <p:sp>
        <p:nvSpPr>
          <p:cNvPr id="108" name="TextBox 107">
            <a:extLst>
              <a:ext uri="{FF2B5EF4-FFF2-40B4-BE49-F238E27FC236}">
                <a16:creationId xmlns:a16="http://schemas.microsoft.com/office/drawing/2014/main" id="{7C46A7F4-A26A-4A80-886F-2864DC59B76B}"/>
              </a:ext>
            </a:extLst>
          </p:cNvPr>
          <p:cNvSpPr txBox="1"/>
          <p:nvPr/>
        </p:nvSpPr>
        <p:spPr>
          <a:xfrm>
            <a:off x="1833859" y="3441001"/>
            <a:ext cx="354584" cy="276999"/>
          </a:xfrm>
          <a:prstGeom prst="rect">
            <a:avLst/>
          </a:prstGeom>
          <a:noFill/>
        </p:spPr>
        <p:txBody>
          <a:bodyPr wrap="none" rtlCol="0" anchor="ctr" anchorCtr="0">
            <a:spAutoFit/>
          </a:bodyPr>
          <a:lstStyle/>
          <a:p>
            <a:pPr algn="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20</a:t>
            </a:r>
            <a:endParaRPr lang="fr-FR" sz="1200" dirty="0">
              <a:solidFill>
                <a:srgbClr val="4D4D4D"/>
              </a:solidFill>
              <a:latin typeface="Arial" panose="020B0604020202020204" pitchFamily="34" charset="0"/>
              <a:cs typeface="Arial" panose="020B0604020202020204" pitchFamily="34" charset="0"/>
            </a:endParaRPr>
          </a:p>
        </p:txBody>
      </p:sp>
      <p:sp>
        <p:nvSpPr>
          <p:cNvPr id="109" name="TextBox 108">
            <a:extLst>
              <a:ext uri="{FF2B5EF4-FFF2-40B4-BE49-F238E27FC236}">
                <a16:creationId xmlns:a16="http://schemas.microsoft.com/office/drawing/2014/main" id="{54E8C9B5-F62B-4C8D-B059-82BF7632850E}"/>
              </a:ext>
            </a:extLst>
          </p:cNvPr>
          <p:cNvSpPr txBox="1"/>
          <p:nvPr/>
        </p:nvSpPr>
        <p:spPr>
          <a:xfrm>
            <a:off x="1918817" y="3871857"/>
            <a:ext cx="269626" cy="276999"/>
          </a:xfrm>
          <a:prstGeom prst="rect">
            <a:avLst/>
          </a:prstGeom>
          <a:noFill/>
        </p:spPr>
        <p:txBody>
          <a:bodyPr wrap="none" rtlCol="0" anchor="ctr" anchorCtr="0">
            <a:spAutoFit/>
          </a:bodyPr>
          <a:lstStyle/>
          <a:p>
            <a:pPr algn="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0</a:t>
            </a:r>
            <a:endParaRPr lang="fr-FR" sz="1200" dirty="0">
              <a:solidFill>
                <a:srgbClr val="4D4D4D"/>
              </a:solidFill>
              <a:latin typeface="Arial" panose="020B0604020202020204" pitchFamily="34" charset="0"/>
              <a:cs typeface="Arial" panose="020B0604020202020204" pitchFamily="34" charset="0"/>
            </a:endParaRPr>
          </a:p>
        </p:txBody>
      </p:sp>
      <p:grpSp>
        <p:nvGrpSpPr>
          <p:cNvPr id="110" name="Group 109">
            <a:extLst>
              <a:ext uri="{FF2B5EF4-FFF2-40B4-BE49-F238E27FC236}">
                <a16:creationId xmlns:a16="http://schemas.microsoft.com/office/drawing/2014/main" id="{7B150172-AEC7-4C8A-8B3E-5D0009666E38}"/>
              </a:ext>
            </a:extLst>
          </p:cNvPr>
          <p:cNvGrpSpPr/>
          <p:nvPr/>
        </p:nvGrpSpPr>
        <p:grpSpPr>
          <a:xfrm>
            <a:off x="2143902" y="4018028"/>
            <a:ext cx="157662" cy="306982"/>
            <a:chOff x="852725" y="4920702"/>
            <a:chExt cx="287288" cy="383740"/>
          </a:xfrm>
        </p:grpSpPr>
        <p:sp>
          <p:nvSpPr>
            <p:cNvPr id="111" name="Line 21">
              <a:extLst>
                <a:ext uri="{FF2B5EF4-FFF2-40B4-BE49-F238E27FC236}">
                  <a16:creationId xmlns:a16="http://schemas.microsoft.com/office/drawing/2014/main" id="{5B44245C-FC7E-47CC-B4BD-8696039A4E99}"/>
                </a:ext>
              </a:extLst>
            </p:cNvPr>
            <p:cNvSpPr>
              <a:spLocks noChangeShapeType="1"/>
            </p:cNvSpPr>
            <p:nvPr/>
          </p:nvSpPr>
          <p:spPr bwMode="auto">
            <a:xfrm>
              <a:off x="989138"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latin typeface="Arial" panose="020B0604020202020204" pitchFamily="34" charset="0"/>
                <a:cs typeface="Arial" panose="020B0604020202020204" pitchFamily="34" charset="0"/>
              </a:endParaRPr>
            </a:p>
          </p:txBody>
        </p:sp>
        <p:sp>
          <p:nvSpPr>
            <p:cNvPr id="112" name="TextBox 111">
              <a:extLst>
                <a:ext uri="{FF2B5EF4-FFF2-40B4-BE49-F238E27FC236}">
                  <a16:creationId xmlns:a16="http://schemas.microsoft.com/office/drawing/2014/main" id="{4F7651B9-9631-46F5-B5EE-BA4A244BF473}"/>
                </a:ext>
              </a:extLst>
            </p:cNvPr>
            <p:cNvSpPr txBox="1"/>
            <p:nvPr/>
          </p:nvSpPr>
          <p:spPr>
            <a:xfrm>
              <a:off x="852725" y="4982720"/>
              <a:ext cx="287288" cy="321722"/>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0</a:t>
              </a:r>
              <a:endParaRPr lang="fr-FR" sz="1200" dirty="0">
                <a:solidFill>
                  <a:srgbClr val="4D4D4D"/>
                </a:solidFill>
                <a:latin typeface="Arial" panose="020B0604020202020204" pitchFamily="34" charset="0"/>
                <a:cs typeface="Arial" panose="020B0604020202020204" pitchFamily="34" charset="0"/>
              </a:endParaRPr>
            </a:p>
          </p:txBody>
        </p:sp>
      </p:grpSp>
      <p:grpSp>
        <p:nvGrpSpPr>
          <p:cNvPr id="113" name="Group 112">
            <a:extLst>
              <a:ext uri="{FF2B5EF4-FFF2-40B4-BE49-F238E27FC236}">
                <a16:creationId xmlns:a16="http://schemas.microsoft.com/office/drawing/2014/main" id="{564E9CD7-989E-4E8B-8735-B98C132A089F}"/>
              </a:ext>
            </a:extLst>
          </p:cNvPr>
          <p:cNvGrpSpPr/>
          <p:nvPr/>
        </p:nvGrpSpPr>
        <p:grpSpPr>
          <a:xfrm>
            <a:off x="2597990" y="4018028"/>
            <a:ext cx="242621" cy="306982"/>
            <a:chOff x="1203902" y="4920702"/>
            <a:chExt cx="442099" cy="383740"/>
          </a:xfrm>
        </p:grpSpPr>
        <p:sp>
          <p:nvSpPr>
            <p:cNvPr id="114" name="Line 19">
              <a:extLst>
                <a:ext uri="{FF2B5EF4-FFF2-40B4-BE49-F238E27FC236}">
                  <a16:creationId xmlns:a16="http://schemas.microsoft.com/office/drawing/2014/main" id="{93641C2D-E78D-48F7-843C-94764A9301A2}"/>
                </a:ext>
              </a:extLst>
            </p:cNvPr>
            <p:cNvSpPr>
              <a:spLocks noChangeShapeType="1"/>
            </p:cNvSpPr>
            <p:nvPr/>
          </p:nvSpPr>
          <p:spPr bwMode="auto">
            <a:xfrm>
              <a:off x="1424953"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latin typeface="Arial"/>
                <a:cs typeface="Arial"/>
              </a:endParaRPr>
            </a:p>
          </p:txBody>
        </p:sp>
        <p:sp>
          <p:nvSpPr>
            <p:cNvPr id="115" name="TextBox 114">
              <a:extLst>
                <a:ext uri="{FF2B5EF4-FFF2-40B4-BE49-F238E27FC236}">
                  <a16:creationId xmlns:a16="http://schemas.microsoft.com/office/drawing/2014/main" id="{AB280ED1-674B-432C-92C3-1F53B843CBA4}"/>
                </a:ext>
              </a:extLst>
            </p:cNvPr>
            <p:cNvSpPr txBox="1"/>
            <p:nvPr/>
          </p:nvSpPr>
          <p:spPr>
            <a:xfrm>
              <a:off x="1203902" y="4982720"/>
              <a:ext cx="442099" cy="321722"/>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12</a:t>
              </a:r>
              <a:endParaRPr lang="fr-FR" sz="1200" dirty="0">
                <a:solidFill>
                  <a:srgbClr val="4D4D4D"/>
                </a:solidFill>
                <a:latin typeface="Arial" panose="020B0604020202020204" pitchFamily="34" charset="0"/>
                <a:cs typeface="Arial" panose="020B0604020202020204" pitchFamily="34" charset="0"/>
              </a:endParaRPr>
            </a:p>
          </p:txBody>
        </p:sp>
      </p:grpSp>
      <p:grpSp>
        <p:nvGrpSpPr>
          <p:cNvPr id="116" name="Group 115">
            <a:extLst>
              <a:ext uri="{FF2B5EF4-FFF2-40B4-BE49-F238E27FC236}">
                <a16:creationId xmlns:a16="http://schemas.microsoft.com/office/drawing/2014/main" id="{3B7EE7B5-DC7B-41A2-8AC2-6E53C956EEB4}"/>
              </a:ext>
            </a:extLst>
          </p:cNvPr>
          <p:cNvGrpSpPr/>
          <p:nvPr/>
        </p:nvGrpSpPr>
        <p:grpSpPr>
          <a:xfrm>
            <a:off x="3123432" y="4018028"/>
            <a:ext cx="242621" cy="306982"/>
            <a:chOff x="732596" y="4920702"/>
            <a:chExt cx="442096" cy="383740"/>
          </a:xfrm>
        </p:grpSpPr>
        <p:sp>
          <p:nvSpPr>
            <p:cNvPr id="117" name="Line 21">
              <a:extLst>
                <a:ext uri="{FF2B5EF4-FFF2-40B4-BE49-F238E27FC236}">
                  <a16:creationId xmlns:a16="http://schemas.microsoft.com/office/drawing/2014/main" id="{6FB6690A-9AE5-4E5E-B488-10DF87B8CA10}"/>
                </a:ext>
              </a:extLst>
            </p:cNvPr>
            <p:cNvSpPr>
              <a:spLocks noChangeShapeType="1"/>
            </p:cNvSpPr>
            <p:nvPr/>
          </p:nvSpPr>
          <p:spPr bwMode="auto">
            <a:xfrm>
              <a:off x="946418"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latin typeface="Arial" panose="020B0604020202020204" pitchFamily="34" charset="0"/>
                <a:cs typeface="Arial" panose="020B0604020202020204" pitchFamily="34" charset="0"/>
              </a:endParaRPr>
            </a:p>
          </p:txBody>
        </p:sp>
        <p:sp>
          <p:nvSpPr>
            <p:cNvPr id="118" name="TextBox 117">
              <a:extLst>
                <a:ext uri="{FF2B5EF4-FFF2-40B4-BE49-F238E27FC236}">
                  <a16:creationId xmlns:a16="http://schemas.microsoft.com/office/drawing/2014/main" id="{1C1BBE2E-AC15-429D-95F7-1E5282FDEE2A}"/>
                </a:ext>
              </a:extLst>
            </p:cNvPr>
            <p:cNvSpPr txBox="1"/>
            <p:nvPr/>
          </p:nvSpPr>
          <p:spPr>
            <a:xfrm>
              <a:off x="732596" y="4982720"/>
              <a:ext cx="442096" cy="321722"/>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24</a:t>
              </a:r>
              <a:endParaRPr lang="fr-FR" sz="1200" dirty="0">
                <a:solidFill>
                  <a:srgbClr val="4D4D4D"/>
                </a:solidFill>
                <a:latin typeface="Arial" panose="020B0604020202020204" pitchFamily="34" charset="0"/>
                <a:cs typeface="Arial" panose="020B0604020202020204" pitchFamily="34" charset="0"/>
              </a:endParaRPr>
            </a:p>
          </p:txBody>
        </p:sp>
      </p:grpSp>
      <p:grpSp>
        <p:nvGrpSpPr>
          <p:cNvPr id="119" name="Group 118">
            <a:extLst>
              <a:ext uri="{FF2B5EF4-FFF2-40B4-BE49-F238E27FC236}">
                <a16:creationId xmlns:a16="http://schemas.microsoft.com/office/drawing/2014/main" id="{CE682753-E0EA-4C7D-BD30-128F0F519244}"/>
              </a:ext>
            </a:extLst>
          </p:cNvPr>
          <p:cNvGrpSpPr/>
          <p:nvPr/>
        </p:nvGrpSpPr>
        <p:grpSpPr>
          <a:xfrm>
            <a:off x="3596545" y="4018028"/>
            <a:ext cx="242621" cy="306982"/>
            <a:chOff x="1118446" y="4920702"/>
            <a:chExt cx="442099" cy="383740"/>
          </a:xfrm>
        </p:grpSpPr>
        <p:sp>
          <p:nvSpPr>
            <p:cNvPr id="120" name="Line 19">
              <a:extLst>
                <a:ext uri="{FF2B5EF4-FFF2-40B4-BE49-F238E27FC236}">
                  <a16:creationId xmlns:a16="http://schemas.microsoft.com/office/drawing/2014/main" id="{105B0961-7B47-4C42-B01A-BEFA2C7F3742}"/>
                </a:ext>
              </a:extLst>
            </p:cNvPr>
            <p:cNvSpPr>
              <a:spLocks noChangeShapeType="1"/>
            </p:cNvSpPr>
            <p:nvPr/>
          </p:nvSpPr>
          <p:spPr bwMode="auto">
            <a:xfrm>
              <a:off x="13394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latin typeface="Arial"/>
                <a:cs typeface="Arial"/>
              </a:endParaRPr>
            </a:p>
          </p:txBody>
        </p:sp>
        <p:sp>
          <p:nvSpPr>
            <p:cNvPr id="121" name="TextBox 120">
              <a:extLst>
                <a:ext uri="{FF2B5EF4-FFF2-40B4-BE49-F238E27FC236}">
                  <a16:creationId xmlns:a16="http://schemas.microsoft.com/office/drawing/2014/main" id="{E59C918B-021C-4774-94B6-F9B651BB41BA}"/>
                </a:ext>
              </a:extLst>
            </p:cNvPr>
            <p:cNvSpPr txBox="1"/>
            <p:nvPr/>
          </p:nvSpPr>
          <p:spPr>
            <a:xfrm>
              <a:off x="1118446" y="4982720"/>
              <a:ext cx="442099" cy="321722"/>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36</a:t>
              </a:r>
              <a:endParaRPr lang="fr-FR" sz="1200" dirty="0">
                <a:solidFill>
                  <a:srgbClr val="4D4D4D"/>
                </a:solidFill>
                <a:latin typeface="Arial" panose="020B0604020202020204" pitchFamily="34" charset="0"/>
                <a:cs typeface="Arial" panose="020B0604020202020204" pitchFamily="34" charset="0"/>
              </a:endParaRPr>
            </a:p>
          </p:txBody>
        </p:sp>
      </p:grpSp>
      <p:grpSp>
        <p:nvGrpSpPr>
          <p:cNvPr id="122" name="Group 121">
            <a:extLst>
              <a:ext uri="{FF2B5EF4-FFF2-40B4-BE49-F238E27FC236}">
                <a16:creationId xmlns:a16="http://schemas.microsoft.com/office/drawing/2014/main" id="{FF3C3D5B-DD5B-4A1C-8EBB-8EE46D7215FD}"/>
              </a:ext>
            </a:extLst>
          </p:cNvPr>
          <p:cNvGrpSpPr/>
          <p:nvPr/>
        </p:nvGrpSpPr>
        <p:grpSpPr>
          <a:xfrm>
            <a:off x="4134321" y="4018028"/>
            <a:ext cx="242621" cy="306982"/>
            <a:chOff x="1107769" y="4920702"/>
            <a:chExt cx="442098" cy="383740"/>
          </a:xfrm>
        </p:grpSpPr>
        <p:sp>
          <p:nvSpPr>
            <p:cNvPr id="123" name="Line 19">
              <a:extLst>
                <a:ext uri="{FF2B5EF4-FFF2-40B4-BE49-F238E27FC236}">
                  <a16:creationId xmlns:a16="http://schemas.microsoft.com/office/drawing/2014/main" id="{FBC0CAFB-DA66-4273-9741-22AA8130ACCE}"/>
                </a:ext>
              </a:extLst>
            </p:cNvPr>
            <p:cNvSpPr>
              <a:spLocks noChangeShapeType="1"/>
            </p:cNvSpPr>
            <p:nvPr/>
          </p:nvSpPr>
          <p:spPr bwMode="auto">
            <a:xfrm>
              <a:off x="1296771"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latin typeface="Arial"/>
                <a:cs typeface="Arial"/>
              </a:endParaRPr>
            </a:p>
          </p:txBody>
        </p:sp>
        <p:sp>
          <p:nvSpPr>
            <p:cNvPr id="146" name="TextBox 145">
              <a:extLst>
                <a:ext uri="{FF2B5EF4-FFF2-40B4-BE49-F238E27FC236}">
                  <a16:creationId xmlns:a16="http://schemas.microsoft.com/office/drawing/2014/main" id="{5F938965-D3F1-44ED-9896-1CD219513F6A}"/>
                </a:ext>
              </a:extLst>
            </p:cNvPr>
            <p:cNvSpPr txBox="1"/>
            <p:nvPr/>
          </p:nvSpPr>
          <p:spPr>
            <a:xfrm>
              <a:off x="1107769" y="4982720"/>
              <a:ext cx="442098" cy="321722"/>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48</a:t>
              </a:r>
              <a:endParaRPr lang="fr-FR" sz="1200" dirty="0">
                <a:solidFill>
                  <a:srgbClr val="4D4D4D"/>
                </a:solidFill>
                <a:latin typeface="Arial" panose="020B0604020202020204" pitchFamily="34" charset="0"/>
                <a:cs typeface="Arial" panose="020B0604020202020204" pitchFamily="34" charset="0"/>
              </a:endParaRPr>
            </a:p>
          </p:txBody>
        </p:sp>
      </p:grpSp>
      <p:grpSp>
        <p:nvGrpSpPr>
          <p:cNvPr id="147" name="Group 146">
            <a:extLst>
              <a:ext uri="{FF2B5EF4-FFF2-40B4-BE49-F238E27FC236}">
                <a16:creationId xmlns:a16="http://schemas.microsoft.com/office/drawing/2014/main" id="{7CC38C3D-3EFF-401F-B705-D67F4473E540}"/>
              </a:ext>
            </a:extLst>
          </p:cNvPr>
          <p:cNvGrpSpPr/>
          <p:nvPr/>
        </p:nvGrpSpPr>
        <p:grpSpPr>
          <a:xfrm>
            <a:off x="4650076" y="4018028"/>
            <a:ext cx="242621" cy="306982"/>
            <a:chOff x="1107762" y="4920702"/>
            <a:chExt cx="442097" cy="383740"/>
          </a:xfrm>
        </p:grpSpPr>
        <p:sp>
          <p:nvSpPr>
            <p:cNvPr id="148" name="Line 19">
              <a:extLst>
                <a:ext uri="{FF2B5EF4-FFF2-40B4-BE49-F238E27FC236}">
                  <a16:creationId xmlns:a16="http://schemas.microsoft.com/office/drawing/2014/main" id="{3082A440-D0E4-410C-B4A1-A11576BA4A7E}"/>
                </a:ext>
              </a:extLst>
            </p:cNvPr>
            <p:cNvSpPr>
              <a:spLocks noChangeShapeType="1"/>
            </p:cNvSpPr>
            <p:nvPr/>
          </p:nvSpPr>
          <p:spPr bwMode="auto">
            <a:xfrm>
              <a:off x="13394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latin typeface="Arial"/>
                <a:cs typeface="Arial"/>
              </a:endParaRPr>
            </a:p>
          </p:txBody>
        </p:sp>
        <p:sp>
          <p:nvSpPr>
            <p:cNvPr id="150" name="TextBox 149">
              <a:extLst>
                <a:ext uri="{FF2B5EF4-FFF2-40B4-BE49-F238E27FC236}">
                  <a16:creationId xmlns:a16="http://schemas.microsoft.com/office/drawing/2014/main" id="{45F27592-3267-4E01-9553-F0543B2FD4B3}"/>
                </a:ext>
              </a:extLst>
            </p:cNvPr>
            <p:cNvSpPr txBox="1"/>
            <p:nvPr/>
          </p:nvSpPr>
          <p:spPr>
            <a:xfrm>
              <a:off x="1107762" y="4982720"/>
              <a:ext cx="442097" cy="321722"/>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60</a:t>
              </a:r>
              <a:endParaRPr lang="fr-FR" sz="1200" dirty="0">
                <a:solidFill>
                  <a:srgbClr val="4D4D4D"/>
                </a:solidFill>
                <a:latin typeface="Arial" panose="020B0604020202020204" pitchFamily="34" charset="0"/>
                <a:cs typeface="Arial" panose="020B0604020202020204" pitchFamily="34" charset="0"/>
              </a:endParaRPr>
            </a:p>
          </p:txBody>
        </p:sp>
      </p:grpSp>
      <p:grpSp>
        <p:nvGrpSpPr>
          <p:cNvPr id="151" name="Group 150">
            <a:extLst>
              <a:ext uri="{FF2B5EF4-FFF2-40B4-BE49-F238E27FC236}">
                <a16:creationId xmlns:a16="http://schemas.microsoft.com/office/drawing/2014/main" id="{84B91387-85CA-4B3F-9A13-B4E644DC4392}"/>
              </a:ext>
            </a:extLst>
          </p:cNvPr>
          <p:cNvGrpSpPr/>
          <p:nvPr/>
        </p:nvGrpSpPr>
        <p:grpSpPr>
          <a:xfrm>
            <a:off x="5185634" y="4018028"/>
            <a:ext cx="242621" cy="306982"/>
            <a:chOff x="1118449" y="4920702"/>
            <a:chExt cx="442099" cy="383740"/>
          </a:xfrm>
        </p:grpSpPr>
        <p:sp>
          <p:nvSpPr>
            <p:cNvPr id="152" name="Line 19">
              <a:extLst>
                <a:ext uri="{FF2B5EF4-FFF2-40B4-BE49-F238E27FC236}">
                  <a16:creationId xmlns:a16="http://schemas.microsoft.com/office/drawing/2014/main" id="{0CA846D1-D755-44E8-85DA-AA89C57323DC}"/>
                </a:ext>
              </a:extLst>
            </p:cNvPr>
            <p:cNvSpPr>
              <a:spLocks noChangeShapeType="1"/>
            </p:cNvSpPr>
            <p:nvPr/>
          </p:nvSpPr>
          <p:spPr bwMode="auto">
            <a:xfrm>
              <a:off x="1339497" y="4920702"/>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dirty="0">
                <a:solidFill>
                  <a:srgbClr val="4D4D4D"/>
                </a:solidFill>
                <a:latin typeface="Arial"/>
                <a:cs typeface="Arial"/>
              </a:endParaRPr>
            </a:p>
          </p:txBody>
        </p:sp>
        <p:sp>
          <p:nvSpPr>
            <p:cNvPr id="153" name="TextBox 152">
              <a:extLst>
                <a:ext uri="{FF2B5EF4-FFF2-40B4-BE49-F238E27FC236}">
                  <a16:creationId xmlns:a16="http://schemas.microsoft.com/office/drawing/2014/main" id="{E8AC451B-9F45-4610-96B2-0029E5E24921}"/>
                </a:ext>
              </a:extLst>
            </p:cNvPr>
            <p:cNvSpPr txBox="1"/>
            <p:nvPr/>
          </p:nvSpPr>
          <p:spPr>
            <a:xfrm>
              <a:off x="1118449" y="4982720"/>
              <a:ext cx="442099" cy="321722"/>
            </a:xfrm>
            <a:prstGeom prst="rect">
              <a:avLst/>
            </a:prstGeom>
            <a:noFill/>
          </p:spPr>
          <p:txBody>
            <a:bodyPr wrap="none" lIns="36000" tIns="36000" rIns="36000" bIns="36000" rtlCol="0" anchor="t" anchorCtr="0">
              <a:spAutoFit/>
            </a:bodyPr>
            <a:lstStyle/>
            <a:p>
              <a:pPr algn="ctr" fontAlgn="auto">
                <a:spcBef>
                  <a:spcPts val="0"/>
                </a:spcBef>
                <a:spcAft>
                  <a:spcPts val="0"/>
                </a:spcAft>
              </a:pPr>
              <a:r>
                <a:rPr lang="fr-FR" sz="1200">
                  <a:solidFill>
                    <a:srgbClr val="4D4D4D"/>
                  </a:solidFill>
                  <a:latin typeface="Arial" panose="020B0604020202020204" pitchFamily="34" charset="0"/>
                  <a:cs typeface="Arial" panose="020B0604020202020204" pitchFamily="34" charset="0"/>
                </a:rPr>
                <a:t>72</a:t>
              </a:r>
              <a:endParaRPr lang="fr-FR" sz="1200" dirty="0">
                <a:solidFill>
                  <a:srgbClr val="4D4D4D"/>
                </a:solidFill>
                <a:latin typeface="Arial" panose="020B0604020202020204" pitchFamily="34" charset="0"/>
                <a:cs typeface="Arial" panose="020B0604020202020204" pitchFamily="34" charset="0"/>
              </a:endParaRPr>
            </a:p>
          </p:txBody>
        </p:sp>
      </p:grpSp>
      <p:grpSp>
        <p:nvGrpSpPr>
          <p:cNvPr id="154" name="Group 153">
            <a:extLst>
              <a:ext uri="{FF2B5EF4-FFF2-40B4-BE49-F238E27FC236}">
                <a16:creationId xmlns:a16="http://schemas.microsoft.com/office/drawing/2014/main" id="{4691593C-5E8A-46B9-A172-5896A36D3749}"/>
              </a:ext>
            </a:extLst>
          </p:cNvPr>
          <p:cNvGrpSpPr/>
          <p:nvPr/>
        </p:nvGrpSpPr>
        <p:grpSpPr>
          <a:xfrm>
            <a:off x="2488314" y="3583339"/>
            <a:ext cx="300073" cy="72000"/>
            <a:chOff x="1707983" y="4098538"/>
            <a:chExt cx="300073" cy="72000"/>
          </a:xfrm>
        </p:grpSpPr>
        <p:cxnSp>
          <p:nvCxnSpPr>
            <p:cNvPr id="155" name="Straight Connector 154">
              <a:extLst>
                <a:ext uri="{FF2B5EF4-FFF2-40B4-BE49-F238E27FC236}">
                  <a16:creationId xmlns:a16="http://schemas.microsoft.com/office/drawing/2014/main" id="{92104042-3765-4EEF-BBAF-25FE5AE8C5E7}"/>
                </a:ext>
              </a:extLst>
            </p:cNvPr>
            <p:cNvCxnSpPr/>
            <p:nvPr/>
          </p:nvCxnSpPr>
          <p:spPr>
            <a:xfrm>
              <a:off x="1707983" y="4170538"/>
              <a:ext cx="300073" cy="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076AAA3F-BC76-4E81-A6F1-6BD1BC8F92D6}"/>
                </a:ext>
              </a:extLst>
            </p:cNvPr>
            <p:cNvCxnSpPr/>
            <p:nvPr/>
          </p:nvCxnSpPr>
          <p:spPr>
            <a:xfrm flipV="1">
              <a:off x="1858019" y="4098538"/>
              <a:ext cx="0" cy="7200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grpSp>
      <p:grpSp>
        <p:nvGrpSpPr>
          <p:cNvPr id="157" name="Group 156">
            <a:extLst>
              <a:ext uri="{FF2B5EF4-FFF2-40B4-BE49-F238E27FC236}">
                <a16:creationId xmlns:a16="http://schemas.microsoft.com/office/drawing/2014/main" id="{76F4F9BF-F72E-4D15-A12D-493CD13D51C1}"/>
              </a:ext>
            </a:extLst>
          </p:cNvPr>
          <p:cNvGrpSpPr/>
          <p:nvPr/>
        </p:nvGrpSpPr>
        <p:grpSpPr>
          <a:xfrm>
            <a:off x="2488314" y="3776172"/>
            <a:ext cx="300073" cy="72000"/>
            <a:chOff x="1707983" y="4098538"/>
            <a:chExt cx="300073" cy="72000"/>
          </a:xfrm>
        </p:grpSpPr>
        <p:cxnSp>
          <p:nvCxnSpPr>
            <p:cNvPr id="158" name="Straight Connector 157">
              <a:extLst>
                <a:ext uri="{FF2B5EF4-FFF2-40B4-BE49-F238E27FC236}">
                  <a16:creationId xmlns:a16="http://schemas.microsoft.com/office/drawing/2014/main" id="{48544AF8-9F99-4FF4-9300-15D5A03244E1}"/>
                </a:ext>
              </a:extLst>
            </p:cNvPr>
            <p:cNvCxnSpPr/>
            <p:nvPr/>
          </p:nvCxnSpPr>
          <p:spPr>
            <a:xfrm>
              <a:off x="1707983" y="4170538"/>
              <a:ext cx="300073"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A180D109-2C39-4FBD-ABC8-29884BBB559A}"/>
                </a:ext>
              </a:extLst>
            </p:cNvPr>
            <p:cNvCxnSpPr/>
            <p:nvPr/>
          </p:nvCxnSpPr>
          <p:spPr>
            <a:xfrm flipV="1">
              <a:off x="1858019" y="4098538"/>
              <a:ext cx="0" cy="720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sp>
        <p:nvSpPr>
          <p:cNvPr id="160" name="TextBox 159">
            <a:extLst>
              <a:ext uri="{FF2B5EF4-FFF2-40B4-BE49-F238E27FC236}">
                <a16:creationId xmlns:a16="http://schemas.microsoft.com/office/drawing/2014/main" id="{4766D37B-CCE7-4A99-9C71-1DF8D1D3EACA}"/>
              </a:ext>
            </a:extLst>
          </p:cNvPr>
          <p:cNvSpPr txBox="1"/>
          <p:nvPr/>
        </p:nvSpPr>
        <p:spPr>
          <a:xfrm>
            <a:off x="2794988" y="3502146"/>
            <a:ext cx="1157689" cy="461665"/>
          </a:xfrm>
          <a:prstGeom prst="rect">
            <a:avLst/>
          </a:prstGeom>
          <a:noFill/>
        </p:spPr>
        <p:txBody>
          <a:bodyPr wrap="none" rtlCol="0">
            <a:spAutoFit/>
          </a:bodyPr>
          <a:lstStyle/>
          <a:p>
            <a:pPr fontAlgn="auto">
              <a:spcBef>
                <a:spcPts val="0"/>
              </a:spcBef>
              <a:spcAft>
                <a:spcPts val="0"/>
              </a:spcAft>
            </a:pPr>
            <a:r>
              <a:rPr lang="fr-FR" sz="1200">
                <a:solidFill>
                  <a:srgbClr val="043882"/>
                </a:solidFill>
                <a:latin typeface="Arial"/>
                <a:cs typeface="Arial"/>
              </a:rPr>
              <a:t>ADNtc négatif</a:t>
            </a:r>
          </a:p>
          <a:p>
            <a:pPr fontAlgn="auto">
              <a:spcBef>
                <a:spcPts val="0"/>
              </a:spcBef>
              <a:spcAft>
                <a:spcPts val="0"/>
              </a:spcAft>
            </a:pPr>
            <a:r>
              <a:rPr lang="fr-FR" sz="1200">
                <a:solidFill>
                  <a:srgbClr val="B60D27"/>
                </a:solidFill>
                <a:latin typeface="Arial"/>
                <a:cs typeface="Arial"/>
              </a:rPr>
              <a:t>ADNtc positif</a:t>
            </a:r>
            <a:endParaRPr lang="fr-FR" sz="1200" dirty="0">
              <a:solidFill>
                <a:srgbClr val="B60D27"/>
              </a:solidFill>
              <a:latin typeface="Arial"/>
              <a:cs typeface="Arial"/>
            </a:endParaRPr>
          </a:p>
        </p:txBody>
      </p:sp>
      <p:sp>
        <p:nvSpPr>
          <p:cNvPr id="161" name="TextBox 160">
            <a:extLst>
              <a:ext uri="{FF2B5EF4-FFF2-40B4-BE49-F238E27FC236}">
                <a16:creationId xmlns:a16="http://schemas.microsoft.com/office/drawing/2014/main" id="{8A155085-E0FA-4EE9-AEAA-5A359CA1544D}"/>
              </a:ext>
            </a:extLst>
          </p:cNvPr>
          <p:cNvSpPr txBox="1"/>
          <p:nvPr/>
        </p:nvSpPr>
        <p:spPr>
          <a:xfrm>
            <a:off x="2589713" y="3240022"/>
            <a:ext cx="1306768" cy="276999"/>
          </a:xfrm>
          <a:prstGeom prst="rect">
            <a:avLst/>
          </a:prstGeom>
          <a:noFill/>
        </p:spPr>
        <p:txBody>
          <a:bodyPr wrap="none" rtlCol="0">
            <a:spAutoFit/>
          </a:bodyPr>
          <a:lstStyle/>
          <a:p>
            <a:pPr fontAlgn="auto">
              <a:spcBef>
                <a:spcPts val="0"/>
              </a:spcBef>
              <a:spcAft>
                <a:spcPts val="0"/>
              </a:spcAft>
            </a:pPr>
            <a:r>
              <a:rPr lang="fr-FR" sz="1200">
                <a:solidFill>
                  <a:srgbClr val="4D4D4D"/>
                </a:solidFill>
                <a:latin typeface="Arial"/>
                <a:cs typeface="Arial"/>
              </a:rPr>
              <a:t>HR 7,7; p&lt;0,001</a:t>
            </a:r>
            <a:endParaRPr lang="fr-FR" sz="1200" dirty="0">
              <a:solidFill>
                <a:srgbClr val="4D4D4D"/>
              </a:solidFill>
              <a:latin typeface="Arial"/>
              <a:cs typeface="Arial"/>
            </a:endParaRPr>
          </a:p>
        </p:txBody>
      </p:sp>
      <p:sp>
        <p:nvSpPr>
          <p:cNvPr id="162" name="TextBox 161">
            <a:extLst>
              <a:ext uri="{FF2B5EF4-FFF2-40B4-BE49-F238E27FC236}">
                <a16:creationId xmlns:a16="http://schemas.microsoft.com/office/drawing/2014/main" id="{BF5C6861-F14D-4456-8BAB-BF848095CA46}"/>
              </a:ext>
            </a:extLst>
          </p:cNvPr>
          <p:cNvSpPr txBox="1"/>
          <p:nvPr/>
        </p:nvSpPr>
        <p:spPr>
          <a:xfrm>
            <a:off x="2676292" y="1557790"/>
            <a:ext cx="3791423" cy="338554"/>
          </a:xfrm>
          <a:prstGeom prst="rect">
            <a:avLst/>
          </a:prstGeom>
          <a:noFill/>
        </p:spPr>
        <p:txBody>
          <a:bodyPr wrap="none" rtlCol="0">
            <a:spAutoFit/>
          </a:bodyPr>
          <a:lstStyle/>
          <a:p>
            <a:pPr algn="ctr" fontAlgn="auto">
              <a:spcBef>
                <a:spcPts val="0"/>
              </a:spcBef>
              <a:spcAft>
                <a:spcPts val="0"/>
              </a:spcAft>
            </a:pPr>
            <a:r>
              <a:rPr lang="fr-FR" sz="1600" b="1" dirty="0">
                <a:solidFill>
                  <a:srgbClr val="4D4D4D"/>
                </a:solidFill>
                <a:latin typeface="Arial"/>
                <a:cs typeface="Arial"/>
              </a:rPr>
              <a:t>Délai jusqu’à récidive </a:t>
            </a:r>
            <a:r>
              <a:rPr lang="fr-FR" sz="1600" b="1" dirty="0" smtClean="0">
                <a:solidFill>
                  <a:srgbClr val="4D4D4D"/>
                </a:solidFill>
                <a:latin typeface="Arial"/>
                <a:cs typeface="Arial"/>
              </a:rPr>
              <a:t>– </a:t>
            </a:r>
            <a:r>
              <a:rPr lang="fr-FR" sz="1600" b="1" dirty="0">
                <a:solidFill>
                  <a:srgbClr val="4D4D4D"/>
                </a:solidFill>
                <a:latin typeface="Arial"/>
                <a:cs typeface="Arial"/>
              </a:rPr>
              <a:t>tous patients</a:t>
            </a:r>
          </a:p>
        </p:txBody>
      </p:sp>
      <p:grpSp>
        <p:nvGrpSpPr>
          <p:cNvPr id="163" name="Group 162">
            <a:extLst>
              <a:ext uri="{FF2B5EF4-FFF2-40B4-BE49-F238E27FC236}">
                <a16:creationId xmlns:a16="http://schemas.microsoft.com/office/drawing/2014/main" id="{AE4A60F0-8533-40C4-AC2A-AF19758A30DA}"/>
              </a:ext>
            </a:extLst>
          </p:cNvPr>
          <p:cNvGrpSpPr/>
          <p:nvPr/>
        </p:nvGrpSpPr>
        <p:grpSpPr>
          <a:xfrm>
            <a:off x="2777011" y="2876753"/>
            <a:ext cx="27940" cy="50400"/>
            <a:chOff x="1551502" y="2733198"/>
            <a:chExt cx="27940" cy="50400"/>
          </a:xfrm>
        </p:grpSpPr>
        <p:cxnSp>
          <p:nvCxnSpPr>
            <p:cNvPr id="164" name="Straight Connector 163">
              <a:extLst>
                <a:ext uri="{FF2B5EF4-FFF2-40B4-BE49-F238E27FC236}">
                  <a16:creationId xmlns:a16="http://schemas.microsoft.com/office/drawing/2014/main" id="{6D7497F8-E39B-46F3-9200-3B9E0F4D540F}"/>
                </a:ext>
              </a:extLst>
            </p:cNvPr>
            <p:cNvCxnSpPr/>
            <p:nvPr/>
          </p:nvCxnSpPr>
          <p:spPr>
            <a:xfrm>
              <a:off x="155150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5586291F-B387-4D83-B373-78BE3C88D49B}"/>
                </a:ext>
              </a:extLst>
            </p:cNvPr>
            <p:cNvCxnSpPr/>
            <p:nvPr/>
          </p:nvCxnSpPr>
          <p:spPr>
            <a:xfrm>
              <a:off x="157944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166" name="Group 165">
            <a:extLst>
              <a:ext uri="{FF2B5EF4-FFF2-40B4-BE49-F238E27FC236}">
                <a16:creationId xmlns:a16="http://schemas.microsoft.com/office/drawing/2014/main" id="{6149EDE5-A04C-486B-ABD4-DC5997506B91}"/>
              </a:ext>
            </a:extLst>
          </p:cNvPr>
          <p:cNvGrpSpPr/>
          <p:nvPr/>
        </p:nvGrpSpPr>
        <p:grpSpPr>
          <a:xfrm>
            <a:off x="3486703" y="3151047"/>
            <a:ext cx="27940" cy="50400"/>
            <a:chOff x="1551502" y="2733198"/>
            <a:chExt cx="27940" cy="50400"/>
          </a:xfrm>
        </p:grpSpPr>
        <p:cxnSp>
          <p:nvCxnSpPr>
            <p:cNvPr id="167" name="Straight Connector 166">
              <a:extLst>
                <a:ext uri="{FF2B5EF4-FFF2-40B4-BE49-F238E27FC236}">
                  <a16:creationId xmlns:a16="http://schemas.microsoft.com/office/drawing/2014/main" id="{F7C526C1-FD52-46E2-AD6D-E8391B5C46EE}"/>
                </a:ext>
              </a:extLst>
            </p:cNvPr>
            <p:cNvCxnSpPr/>
            <p:nvPr/>
          </p:nvCxnSpPr>
          <p:spPr>
            <a:xfrm>
              <a:off x="155150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2132463D-2642-4C92-8365-E71C6B6D63D1}"/>
                </a:ext>
              </a:extLst>
            </p:cNvPr>
            <p:cNvCxnSpPr/>
            <p:nvPr/>
          </p:nvCxnSpPr>
          <p:spPr>
            <a:xfrm>
              <a:off x="1579442" y="2733198"/>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cxnSp>
        <p:nvCxnSpPr>
          <p:cNvPr id="169" name="Straight Connector 168">
            <a:extLst>
              <a:ext uri="{FF2B5EF4-FFF2-40B4-BE49-F238E27FC236}">
                <a16:creationId xmlns:a16="http://schemas.microsoft.com/office/drawing/2014/main" id="{7B833D96-FC8E-4787-9448-AF0D3148A5FE}"/>
              </a:ext>
            </a:extLst>
          </p:cNvPr>
          <p:cNvCxnSpPr/>
          <p:nvPr/>
        </p:nvCxnSpPr>
        <p:spPr>
          <a:xfrm>
            <a:off x="2864303" y="2977041"/>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0C7D9461-B31C-4D3F-881A-4269690E2B61}"/>
              </a:ext>
            </a:extLst>
          </p:cNvPr>
          <p:cNvCxnSpPr/>
          <p:nvPr/>
        </p:nvCxnSpPr>
        <p:spPr>
          <a:xfrm>
            <a:off x="3688567" y="3153042"/>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2C37DA76-C01C-4BDD-B43F-A22088FC7AF0}"/>
              </a:ext>
            </a:extLst>
          </p:cNvPr>
          <p:cNvCxnSpPr/>
          <p:nvPr/>
        </p:nvCxnSpPr>
        <p:spPr>
          <a:xfrm>
            <a:off x="3216923" y="3125847"/>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537A60DA-E498-419B-AD63-DC5A2C500FC6}"/>
              </a:ext>
            </a:extLst>
          </p:cNvPr>
          <p:cNvCxnSpPr/>
          <p:nvPr/>
        </p:nvCxnSpPr>
        <p:spPr>
          <a:xfrm>
            <a:off x="3750935" y="3153042"/>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289B8DE5-5A1E-4DD5-A588-CB67EBC9AA3A}"/>
              </a:ext>
            </a:extLst>
          </p:cNvPr>
          <p:cNvCxnSpPr/>
          <p:nvPr/>
        </p:nvCxnSpPr>
        <p:spPr>
          <a:xfrm>
            <a:off x="3839166" y="3153042"/>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18E3DF2C-9EFC-46C1-A3F3-C53F37482D74}"/>
              </a:ext>
            </a:extLst>
          </p:cNvPr>
          <p:cNvCxnSpPr/>
          <p:nvPr/>
        </p:nvCxnSpPr>
        <p:spPr>
          <a:xfrm>
            <a:off x="3903758" y="3153042"/>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F412F385-1365-4FA0-9A92-7FD2F47A83F5}"/>
              </a:ext>
            </a:extLst>
          </p:cNvPr>
          <p:cNvCxnSpPr/>
          <p:nvPr/>
        </p:nvCxnSpPr>
        <p:spPr>
          <a:xfrm>
            <a:off x="4427019" y="3153042"/>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56333562-AB0D-450D-94C5-4998F3392F57}"/>
              </a:ext>
            </a:extLst>
          </p:cNvPr>
          <p:cNvCxnSpPr/>
          <p:nvPr/>
        </p:nvCxnSpPr>
        <p:spPr>
          <a:xfrm>
            <a:off x="4512660" y="3153042"/>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FF23DC4F-3019-478D-B935-9A7DC8949947}"/>
              </a:ext>
            </a:extLst>
          </p:cNvPr>
          <p:cNvCxnSpPr/>
          <p:nvPr/>
        </p:nvCxnSpPr>
        <p:spPr>
          <a:xfrm>
            <a:off x="4564389" y="3153042"/>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8B942244-D2AE-466F-8346-A7F617E9438A}"/>
              </a:ext>
            </a:extLst>
          </p:cNvPr>
          <p:cNvCxnSpPr/>
          <p:nvPr/>
        </p:nvCxnSpPr>
        <p:spPr>
          <a:xfrm>
            <a:off x="4901658" y="3153042"/>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51394DBE-005C-4BBA-9AB6-7CA91EF88CAD}"/>
              </a:ext>
            </a:extLst>
          </p:cNvPr>
          <p:cNvCxnSpPr/>
          <p:nvPr/>
        </p:nvCxnSpPr>
        <p:spPr>
          <a:xfrm>
            <a:off x="2488314" y="1926448"/>
            <a:ext cx="0" cy="5040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sp>
        <p:nvSpPr>
          <p:cNvPr id="180" name="Rectangle 179">
            <a:extLst>
              <a:ext uri="{FF2B5EF4-FFF2-40B4-BE49-F238E27FC236}">
                <a16:creationId xmlns:a16="http://schemas.microsoft.com/office/drawing/2014/main" id="{BEE796AE-F438-4729-9E30-FCC7532653CE}"/>
              </a:ext>
            </a:extLst>
          </p:cNvPr>
          <p:cNvSpPr/>
          <p:nvPr/>
        </p:nvSpPr>
        <p:spPr>
          <a:xfrm>
            <a:off x="3384931" y="3149783"/>
            <a:ext cx="36000" cy="51663"/>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srgbClr val="4D4D4D"/>
              </a:solidFill>
            </a:endParaRPr>
          </a:p>
        </p:txBody>
      </p:sp>
      <p:sp>
        <p:nvSpPr>
          <p:cNvPr id="181" name="Graphic 1">
            <a:extLst>
              <a:ext uri="{FF2B5EF4-FFF2-40B4-BE49-F238E27FC236}">
                <a16:creationId xmlns:a16="http://schemas.microsoft.com/office/drawing/2014/main" id="{10FBD252-49FF-44BF-9B9A-B6F542B5C4BC}"/>
              </a:ext>
            </a:extLst>
          </p:cNvPr>
          <p:cNvSpPr/>
          <p:nvPr/>
        </p:nvSpPr>
        <p:spPr>
          <a:xfrm>
            <a:off x="2197969" y="1951648"/>
            <a:ext cx="3124222" cy="291816"/>
          </a:xfrm>
          <a:custGeom>
            <a:avLst/>
            <a:gdLst>
              <a:gd name="connsiteX0" fmla="*/ 4911105 w 4914900"/>
              <a:gd name="connsiteY0" fmla="*/ 511686 h 514350"/>
              <a:gd name="connsiteX1" fmla="*/ 3727548 w 4914900"/>
              <a:gd name="connsiteY1" fmla="*/ 511686 h 514350"/>
              <a:gd name="connsiteX2" fmla="*/ 3727548 w 4914900"/>
              <a:gd name="connsiteY2" fmla="*/ 450386 h 514350"/>
              <a:gd name="connsiteX3" fmla="*/ 3100412 w 4914900"/>
              <a:gd name="connsiteY3" fmla="*/ 450386 h 514350"/>
              <a:gd name="connsiteX4" fmla="*/ 3100412 w 4914900"/>
              <a:gd name="connsiteY4" fmla="*/ 483394 h 514350"/>
              <a:gd name="connsiteX5" fmla="*/ 2888224 w 4914900"/>
              <a:gd name="connsiteY5" fmla="*/ 483394 h 514350"/>
              <a:gd name="connsiteX6" fmla="*/ 2888224 w 4914900"/>
              <a:gd name="connsiteY6" fmla="*/ 464532 h 514350"/>
              <a:gd name="connsiteX7" fmla="*/ 2624162 w 4914900"/>
              <a:gd name="connsiteY7" fmla="*/ 464532 h 514350"/>
              <a:gd name="connsiteX8" fmla="*/ 2624162 w 4914900"/>
              <a:gd name="connsiteY8" fmla="*/ 422094 h 514350"/>
              <a:gd name="connsiteX9" fmla="*/ 2251649 w 4914900"/>
              <a:gd name="connsiteY9" fmla="*/ 422094 h 514350"/>
              <a:gd name="connsiteX10" fmla="*/ 2251649 w 4914900"/>
              <a:gd name="connsiteY10" fmla="*/ 393803 h 514350"/>
              <a:gd name="connsiteX11" fmla="*/ 1926294 w 4914900"/>
              <a:gd name="connsiteY11" fmla="*/ 393803 h 514350"/>
              <a:gd name="connsiteX12" fmla="*/ 1926294 w 4914900"/>
              <a:gd name="connsiteY12" fmla="*/ 356079 h 514350"/>
              <a:gd name="connsiteX13" fmla="*/ 1695236 w 4914900"/>
              <a:gd name="connsiteY13" fmla="*/ 356079 h 514350"/>
              <a:gd name="connsiteX14" fmla="*/ 1695236 w 4914900"/>
              <a:gd name="connsiteY14" fmla="*/ 323072 h 514350"/>
              <a:gd name="connsiteX15" fmla="*/ 1563210 w 4914900"/>
              <a:gd name="connsiteY15" fmla="*/ 323072 h 514350"/>
              <a:gd name="connsiteX16" fmla="*/ 1563210 w 4914900"/>
              <a:gd name="connsiteY16" fmla="*/ 304210 h 514350"/>
              <a:gd name="connsiteX17" fmla="*/ 1228416 w 4914900"/>
              <a:gd name="connsiteY17" fmla="*/ 304210 h 514350"/>
              <a:gd name="connsiteX18" fmla="*/ 1228416 w 4914900"/>
              <a:gd name="connsiteY18" fmla="*/ 271203 h 514350"/>
              <a:gd name="connsiteX19" fmla="*/ 822899 w 4914900"/>
              <a:gd name="connsiteY19" fmla="*/ 271203 h 514350"/>
              <a:gd name="connsiteX20" fmla="*/ 822899 w 4914900"/>
              <a:gd name="connsiteY20" fmla="*/ 228765 h 514350"/>
              <a:gd name="connsiteX21" fmla="*/ 775745 w 4914900"/>
              <a:gd name="connsiteY21" fmla="*/ 228765 h 514350"/>
              <a:gd name="connsiteX22" fmla="*/ 775745 w 4914900"/>
              <a:gd name="connsiteY22" fmla="*/ 200473 h 514350"/>
              <a:gd name="connsiteX23" fmla="*/ 719161 w 4914900"/>
              <a:gd name="connsiteY23" fmla="*/ 200473 h 514350"/>
              <a:gd name="connsiteX24" fmla="*/ 719161 w 4914900"/>
              <a:gd name="connsiteY24" fmla="*/ 167466 h 514350"/>
              <a:gd name="connsiteX25" fmla="*/ 639001 w 4914900"/>
              <a:gd name="connsiteY25" fmla="*/ 167466 h 514350"/>
              <a:gd name="connsiteX26" fmla="*/ 639001 w 4914900"/>
              <a:gd name="connsiteY26" fmla="*/ 139174 h 514350"/>
              <a:gd name="connsiteX27" fmla="*/ 582416 w 4914900"/>
              <a:gd name="connsiteY27" fmla="*/ 139174 h 514350"/>
              <a:gd name="connsiteX28" fmla="*/ 582416 w 4914900"/>
              <a:gd name="connsiteY28" fmla="*/ 96735 h 514350"/>
              <a:gd name="connsiteX29" fmla="*/ 535263 w 4914900"/>
              <a:gd name="connsiteY29" fmla="*/ 96735 h 514350"/>
              <a:gd name="connsiteX30" fmla="*/ 535263 w 4914900"/>
              <a:gd name="connsiteY30" fmla="*/ 73158 h 514350"/>
              <a:gd name="connsiteX31" fmla="*/ 412664 w 4914900"/>
              <a:gd name="connsiteY31" fmla="*/ 73158 h 514350"/>
              <a:gd name="connsiteX32" fmla="*/ 412664 w 4914900"/>
              <a:gd name="connsiteY32" fmla="*/ 21290 h 514350"/>
              <a:gd name="connsiteX33" fmla="*/ 7144 w 4914900"/>
              <a:gd name="connsiteY33" fmla="*/ 7144 h 514350"/>
              <a:gd name="connsiteX0" fmla="*/ 4903961 w 4903961"/>
              <a:gd name="connsiteY0" fmla="*/ 504542 h 504542"/>
              <a:gd name="connsiteX1" fmla="*/ 3720404 w 4903961"/>
              <a:gd name="connsiteY1" fmla="*/ 504542 h 504542"/>
              <a:gd name="connsiteX2" fmla="*/ 3720404 w 4903961"/>
              <a:gd name="connsiteY2" fmla="*/ 443242 h 504542"/>
              <a:gd name="connsiteX3" fmla="*/ 3093268 w 4903961"/>
              <a:gd name="connsiteY3" fmla="*/ 443242 h 504542"/>
              <a:gd name="connsiteX4" fmla="*/ 3093268 w 4903961"/>
              <a:gd name="connsiteY4" fmla="*/ 476250 h 504542"/>
              <a:gd name="connsiteX5" fmla="*/ 2881080 w 4903961"/>
              <a:gd name="connsiteY5" fmla="*/ 476250 h 504542"/>
              <a:gd name="connsiteX6" fmla="*/ 2881080 w 4903961"/>
              <a:gd name="connsiteY6" fmla="*/ 457388 h 504542"/>
              <a:gd name="connsiteX7" fmla="*/ 2617018 w 4903961"/>
              <a:gd name="connsiteY7" fmla="*/ 457388 h 504542"/>
              <a:gd name="connsiteX8" fmla="*/ 2617018 w 4903961"/>
              <a:gd name="connsiteY8" fmla="*/ 414950 h 504542"/>
              <a:gd name="connsiteX9" fmla="*/ 2244505 w 4903961"/>
              <a:gd name="connsiteY9" fmla="*/ 414950 h 504542"/>
              <a:gd name="connsiteX10" fmla="*/ 2244505 w 4903961"/>
              <a:gd name="connsiteY10" fmla="*/ 386659 h 504542"/>
              <a:gd name="connsiteX11" fmla="*/ 1919150 w 4903961"/>
              <a:gd name="connsiteY11" fmla="*/ 386659 h 504542"/>
              <a:gd name="connsiteX12" fmla="*/ 1919150 w 4903961"/>
              <a:gd name="connsiteY12" fmla="*/ 348935 h 504542"/>
              <a:gd name="connsiteX13" fmla="*/ 1688092 w 4903961"/>
              <a:gd name="connsiteY13" fmla="*/ 348935 h 504542"/>
              <a:gd name="connsiteX14" fmla="*/ 1688092 w 4903961"/>
              <a:gd name="connsiteY14" fmla="*/ 315928 h 504542"/>
              <a:gd name="connsiteX15" fmla="*/ 1556066 w 4903961"/>
              <a:gd name="connsiteY15" fmla="*/ 315928 h 504542"/>
              <a:gd name="connsiteX16" fmla="*/ 1556066 w 4903961"/>
              <a:gd name="connsiteY16" fmla="*/ 297066 h 504542"/>
              <a:gd name="connsiteX17" fmla="*/ 1221272 w 4903961"/>
              <a:gd name="connsiteY17" fmla="*/ 297066 h 504542"/>
              <a:gd name="connsiteX18" fmla="*/ 1221272 w 4903961"/>
              <a:gd name="connsiteY18" fmla="*/ 264059 h 504542"/>
              <a:gd name="connsiteX19" fmla="*/ 815755 w 4903961"/>
              <a:gd name="connsiteY19" fmla="*/ 264059 h 504542"/>
              <a:gd name="connsiteX20" fmla="*/ 815755 w 4903961"/>
              <a:gd name="connsiteY20" fmla="*/ 221621 h 504542"/>
              <a:gd name="connsiteX21" fmla="*/ 768601 w 4903961"/>
              <a:gd name="connsiteY21" fmla="*/ 221621 h 504542"/>
              <a:gd name="connsiteX22" fmla="*/ 768601 w 4903961"/>
              <a:gd name="connsiteY22" fmla="*/ 193329 h 504542"/>
              <a:gd name="connsiteX23" fmla="*/ 712017 w 4903961"/>
              <a:gd name="connsiteY23" fmla="*/ 193329 h 504542"/>
              <a:gd name="connsiteX24" fmla="*/ 712017 w 4903961"/>
              <a:gd name="connsiteY24" fmla="*/ 160322 h 504542"/>
              <a:gd name="connsiteX25" fmla="*/ 631857 w 4903961"/>
              <a:gd name="connsiteY25" fmla="*/ 160322 h 504542"/>
              <a:gd name="connsiteX26" fmla="*/ 631857 w 4903961"/>
              <a:gd name="connsiteY26" fmla="*/ 132030 h 504542"/>
              <a:gd name="connsiteX27" fmla="*/ 575272 w 4903961"/>
              <a:gd name="connsiteY27" fmla="*/ 132030 h 504542"/>
              <a:gd name="connsiteX28" fmla="*/ 575272 w 4903961"/>
              <a:gd name="connsiteY28" fmla="*/ 89591 h 504542"/>
              <a:gd name="connsiteX29" fmla="*/ 528119 w 4903961"/>
              <a:gd name="connsiteY29" fmla="*/ 89591 h 504542"/>
              <a:gd name="connsiteX30" fmla="*/ 528119 w 4903961"/>
              <a:gd name="connsiteY30" fmla="*/ 66014 h 504542"/>
              <a:gd name="connsiteX31" fmla="*/ 405520 w 4903961"/>
              <a:gd name="connsiteY31" fmla="*/ 66014 h 504542"/>
              <a:gd name="connsiteX32" fmla="*/ 405520 w 4903961"/>
              <a:gd name="connsiteY32" fmla="*/ 14146 h 504542"/>
              <a:gd name="connsiteX33" fmla="*/ 0 w 4903961"/>
              <a:gd name="connsiteY33" fmla="*/ 0 h 504542"/>
              <a:gd name="connsiteX0" fmla="*/ 4903961 w 4903961"/>
              <a:gd name="connsiteY0" fmla="*/ 504542 h 504542"/>
              <a:gd name="connsiteX1" fmla="*/ 3720404 w 4903961"/>
              <a:gd name="connsiteY1" fmla="*/ 504542 h 504542"/>
              <a:gd name="connsiteX2" fmla="*/ 3720404 w 4903961"/>
              <a:gd name="connsiteY2" fmla="*/ 443242 h 504542"/>
              <a:gd name="connsiteX3" fmla="*/ 3093268 w 4903961"/>
              <a:gd name="connsiteY3" fmla="*/ 476250 h 504542"/>
              <a:gd name="connsiteX4" fmla="*/ 2881080 w 4903961"/>
              <a:gd name="connsiteY4" fmla="*/ 476250 h 504542"/>
              <a:gd name="connsiteX5" fmla="*/ 2881080 w 4903961"/>
              <a:gd name="connsiteY5" fmla="*/ 457388 h 504542"/>
              <a:gd name="connsiteX6" fmla="*/ 2617018 w 4903961"/>
              <a:gd name="connsiteY6" fmla="*/ 457388 h 504542"/>
              <a:gd name="connsiteX7" fmla="*/ 2617018 w 4903961"/>
              <a:gd name="connsiteY7" fmla="*/ 414950 h 504542"/>
              <a:gd name="connsiteX8" fmla="*/ 2244505 w 4903961"/>
              <a:gd name="connsiteY8" fmla="*/ 414950 h 504542"/>
              <a:gd name="connsiteX9" fmla="*/ 2244505 w 4903961"/>
              <a:gd name="connsiteY9" fmla="*/ 386659 h 504542"/>
              <a:gd name="connsiteX10" fmla="*/ 1919150 w 4903961"/>
              <a:gd name="connsiteY10" fmla="*/ 386659 h 504542"/>
              <a:gd name="connsiteX11" fmla="*/ 1919150 w 4903961"/>
              <a:gd name="connsiteY11" fmla="*/ 348935 h 504542"/>
              <a:gd name="connsiteX12" fmla="*/ 1688092 w 4903961"/>
              <a:gd name="connsiteY12" fmla="*/ 348935 h 504542"/>
              <a:gd name="connsiteX13" fmla="*/ 1688092 w 4903961"/>
              <a:gd name="connsiteY13" fmla="*/ 315928 h 504542"/>
              <a:gd name="connsiteX14" fmla="*/ 1556066 w 4903961"/>
              <a:gd name="connsiteY14" fmla="*/ 315928 h 504542"/>
              <a:gd name="connsiteX15" fmla="*/ 1556066 w 4903961"/>
              <a:gd name="connsiteY15" fmla="*/ 297066 h 504542"/>
              <a:gd name="connsiteX16" fmla="*/ 1221272 w 4903961"/>
              <a:gd name="connsiteY16" fmla="*/ 297066 h 504542"/>
              <a:gd name="connsiteX17" fmla="*/ 1221272 w 4903961"/>
              <a:gd name="connsiteY17" fmla="*/ 264059 h 504542"/>
              <a:gd name="connsiteX18" fmla="*/ 815755 w 4903961"/>
              <a:gd name="connsiteY18" fmla="*/ 264059 h 504542"/>
              <a:gd name="connsiteX19" fmla="*/ 815755 w 4903961"/>
              <a:gd name="connsiteY19" fmla="*/ 221621 h 504542"/>
              <a:gd name="connsiteX20" fmla="*/ 768601 w 4903961"/>
              <a:gd name="connsiteY20" fmla="*/ 221621 h 504542"/>
              <a:gd name="connsiteX21" fmla="*/ 768601 w 4903961"/>
              <a:gd name="connsiteY21" fmla="*/ 193329 h 504542"/>
              <a:gd name="connsiteX22" fmla="*/ 712017 w 4903961"/>
              <a:gd name="connsiteY22" fmla="*/ 193329 h 504542"/>
              <a:gd name="connsiteX23" fmla="*/ 712017 w 4903961"/>
              <a:gd name="connsiteY23" fmla="*/ 160322 h 504542"/>
              <a:gd name="connsiteX24" fmla="*/ 631857 w 4903961"/>
              <a:gd name="connsiteY24" fmla="*/ 160322 h 504542"/>
              <a:gd name="connsiteX25" fmla="*/ 631857 w 4903961"/>
              <a:gd name="connsiteY25" fmla="*/ 132030 h 504542"/>
              <a:gd name="connsiteX26" fmla="*/ 575272 w 4903961"/>
              <a:gd name="connsiteY26" fmla="*/ 132030 h 504542"/>
              <a:gd name="connsiteX27" fmla="*/ 575272 w 4903961"/>
              <a:gd name="connsiteY27" fmla="*/ 89591 h 504542"/>
              <a:gd name="connsiteX28" fmla="*/ 528119 w 4903961"/>
              <a:gd name="connsiteY28" fmla="*/ 89591 h 504542"/>
              <a:gd name="connsiteX29" fmla="*/ 528119 w 4903961"/>
              <a:gd name="connsiteY29" fmla="*/ 66014 h 504542"/>
              <a:gd name="connsiteX30" fmla="*/ 405520 w 4903961"/>
              <a:gd name="connsiteY30" fmla="*/ 66014 h 504542"/>
              <a:gd name="connsiteX31" fmla="*/ 405520 w 4903961"/>
              <a:gd name="connsiteY31" fmla="*/ 14146 h 504542"/>
              <a:gd name="connsiteX32" fmla="*/ 0 w 4903961"/>
              <a:gd name="connsiteY32" fmla="*/ 0 h 504542"/>
              <a:gd name="connsiteX0" fmla="*/ 4903961 w 4903961"/>
              <a:gd name="connsiteY0" fmla="*/ 504542 h 504542"/>
              <a:gd name="connsiteX1" fmla="*/ 3720404 w 4903961"/>
              <a:gd name="connsiteY1" fmla="*/ 504542 h 504542"/>
              <a:gd name="connsiteX2" fmla="*/ 3720404 w 4903961"/>
              <a:gd name="connsiteY2" fmla="*/ 469912 h 504542"/>
              <a:gd name="connsiteX3" fmla="*/ 3093268 w 4903961"/>
              <a:gd name="connsiteY3" fmla="*/ 476250 h 504542"/>
              <a:gd name="connsiteX4" fmla="*/ 2881080 w 4903961"/>
              <a:gd name="connsiteY4" fmla="*/ 476250 h 504542"/>
              <a:gd name="connsiteX5" fmla="*/ 2881080 w 4903961"/>
              <a:gd name="connsiteY5" fmla="*/ 457388 h 504542"/>
              <a:gd name="connsiteX6" fmla="*/ 2617018 w 4903961"/>
              <a:gd name="connsiteY6" fmla="*/ 457388 h 504542"/>
              <a:gd name="connsiteX7" fmla="*/ 2617018 w 4903961"/>
              <a:gd name="connsiteY7" fmla="*/ 414950 h 504542"/>
              <a:gd name="connsiteX8" fmla="*/ 2244505 w 4903961"/>
              <a:gd name="connsiteY8" fmla="*/ 414950 h 504542"/>
              <a:gd name="connsiteX9" fmla="*/ 2244505 w 4903961"/>
              <a:gd name="connsiteY9" fmla="*/ 386659 h 504542"/>
              <a:gd name="connsiteX10" fmla="*/ 1919150 w 4903961"/>
              <a:gd name="connsiteY10" fmla="*/ 386659 h 504542"/>
              <a:gd name="connsiteX11" fmla="*/ 1919150 w 4903961"/>
              <a:gd name="connsiteY11" fmla="*/ 348935 h 504542"/>
              <a:gd name="connsiteX12" fmla="*/ 1688092 w 4903961"/>
              <a:gd name="connsiteY12" fmla="*/ 348935 h 504542"/>
              <a:gd name="connsiteX13" fmla="*/ 1688092 w 4903961"/>
              <a:gd name="connsiteY13" fmla="*/ 315928 h 504542"/>
              <a:gd name="connsiteX14" fmla="*/ 1556066 w 4903961"/>
              <a:gd name="connsiteY14" fmla="*/ 315928 h 504542"/>
              <a:gd name="connsiteX15" fmla="*/ 1556066 w 4903961"/>
              <a:gd name="connsiteY15" fmla="*/ 297066 h 504542"/>
              <a:gd name="connsiteX16" fmla="*/ 1221272 w 4903961"/>
              <a:gd name="connsiteY16" fmla="*/ 297066 h 504542"/>
              <a:gd name="connsiteX17" fmla="*/ 1221272 w 4903961"/>
              <a:gd name="connsiteY17" fmla="*/ 264059 h 504542"/>
              <a:gd name="connsiteX18" fmla="*/ 815755 w 4903961"/>
              <a:gd name="connsiteY18" fmla="*/ 264059 h 504542"/>
              <a:gd name="connsiteX19" fmla="*/ 815755 w 4903961"/>
              <a:gd name="connsiteY19" fmla="*/ 221621 h 504542"/>
              <a:gd name="connsiteX20" fmla="*/ 768601 w 4903961"/>
              <a:gd name="connsiteY20" fmla="*/ 221621 h 504542"/>
              <a:gd name="connsiteX21" fmla="*/ 768601 w 4903961"/>
              <a:gd name="connsiteY21" fmla="*/ 193329 h 504542"/>
              <a:gd name="connsiteX22" fmla="*/ 712017 w 4903961"/>
              <a:gd name="connsiteY22" fmla="*/ 193329 h 504542"/>
              <a:gd name="connsiteX23" fmla="*/ 712017 w 4903961"/>
              <a:gd name="connsiteY23" fmla="*/ 160322 h 504542"/>
              <a:gd name="connsiteX24" fmla="*/ 631857 w 4903961"/>
              <a:gd name="connsiteY24" fmla="*/ 160322 h 504542"/>
              <a:gd name="connsiteX25" fmla="*/ 631857 w 4903961"/>
              <a:gd name="connsiteY25" fmla="*/ 132030 h 504542"/>
              <a:gd name="connsiteX26" fmla="*/ 575272 w 4903961"/>
              <a:gd name="connsiteY26" fmla="*/ 132030 h 504542"/>
              <a:gd name="connsiteX27" fmla="*/ 575272 w 4903961"/>
              <a:gd name="connsiteY27" fmla="*/ 89591 h 504542"/>
              <a:gd name="connsiteX28" fmla="*/ 528119 w 4903961"/>
              <a:gd name="connsiteY28" fmla="*/ 89591 h 504542"/>
              <a:gd name="connsiteX29" fmla="*/ 528119 w 4903961"/>
              <a:gd name="connsiteY29" fmla="*/ 66014 h 504542"/>
              <a:gd name="connsiteX30" fmla="*/ 405520 w 4903961"/>
              <a:gd name="connsiteY30" fmla="*/ 66014 h 504542"/>
              <a:gd name="connsiteX31" fmla="*/ 405520 w 4903961"/>
              <a:gd name="connsiteY31" fmla="*/ 14146 h 504542"/>
              <a:gd name="connsiteX32" fmla="*/ 0 w 4903961"/>
              <a:gd name="connsiteY32" fmla="*/ 0 h 50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903961" h="504542">
                <a:moveTo>
                  <a:pt x="4903961" y="504542"/>
                </a:moveTo>
                <a:lnTo>
                  <a:pt x="3720404" y="504542"/>
                </a:lnTo>
                <a:lnTo>
                  <a:pt x="3720404" y="469912"/>
                </a:lnTo>
                <a:lnTo>
                  <a:pt x="3093268" y="476250"/>
                </a:lnTo>
                <a:lnTo>
                  <a:pt x="2881080" y="476250"/>
                </a:lnTo>
                <a:lnTo>
                  <a:pt x="2881080" y="457388"/>
                </a:lnTo>
                <a:lnTo>
                  <a:pt x="2617018" y="457388"/>
                </a:lnTo>
                <a:lnTo>
                  <a:pt x="2617018" y="414950"/>
                </a:lnTo>
                <a:lnTo>
                  <a:pt x="2244505" y="414950"/>
                </a:lnTo>
                <a:lnTo>
                  <a:pt x="2244505" y="386659"/>
                </a:lnTo>
                <a:lnTo>
                  <a:pt x="1919150" y="386659"/>
                </a:lnTo>
                <a:lnTo>
                  <a:pt x="1919150" y="348935"/>
                </a:lnTo>
                <a:lnTo>
                  <a:pt x="1688092" y="348935"/>
                </a:lnTo>
                <a:lnTo>
                  <a:pt x="1688092" y="315928"/>
                </a:lnTo>
                <a:lnTo>
                  <a:pt x="1556066" y="315928"/>
                </a:lnTo>
                <a:lnTo>
                  <a:pt x="1556066" y="297066"/>
                </a:lnTo>
                <a:lnTo>
                  <a:pt x="1221272" y="297066"/>
                </a:lnTo>
                <a:lnTo>
                  <a:pt x="1221272" y="264059"/>
                </a:lnTo>
                <a:lnTo>
                  <a:pt x="815755" y="264059"/>
                </a:lnTo>
                <a:lnTo>
                  <a:pt x="815755" y="221621"/>
                </a:lnTo>
                <a:lnTo>
                  <a:pt x="768601" y="221621"/>
                </a:lnTo>
                <a:lnTo>
                  <a:pt x="768601" y="193329"/>
                </a:lnTo>
                <a:lnTo>
                  <a:pt x="712017" y="193329"/>
                </a:lnTo>
                <a:lnTo>
                  <a:pt x="712017" y="160322"/>
                </a:lnTo>
                <a:lnTo>
                  <a:pt x="631857" y="160322"/>
                </a:lnTo>
                <a:lnTo>
                  <a:pt x="631857" y="132030"/>
                </a:lnTo>
                <a:lnTo>
                  <a:pt x="575272" y="132030"/>
                </a:lnTo>
                <a:lnTo>
                  <a:pt x="575272" y="89591"/>
                </a:lnTo>
                <a:lnTo>
                  <a:pt x="528119" y="89591"/>
                </a:lnTo>
                <a:lnTo>
                  <a:pt x="528119" y="66014"/>
                </a:lnTo>
                <a:lnTo>
                  <a:pt x="405520" y="66014"/>
                </a:lnTo>
                <a:lnTo>
                  <a:pt x="405520" y="14146"/>
                </a:lnTo>
                <a:lnTo>
                  <a:pt x="0" y="0"/>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pPr fontAlgn="auto">
              <a:spcBef>
                <a:spcPts val="0"/>
              </a:spcBef>
              <a:spcAft>
                <a:spcPts val="0"/>
              </a:spcAft>
            </a:pPr>
            <a:endParaRPr lang="fr-FR" dirty="0">
              <a:solidFill>
                <a:srgbClr val="4D4D4D"/>
              </a:solidFill>
            </a:endParaRPr>
          </a:p>
        </p:txBody>
      </p:sp>
      <p:sp>
        <p:nvSpPr>
          <p:cNvPr id="182" name="Rectangle 181">
            <a:extLst>
              <a:ext uri="{FF2B5EF4-FFF2-40B4-BE49-F238E27FC236}">
                <a16:creationId xmlns:a16="http://schemas.microsoft.com/office/drawing/2014/main" id="{66235FE3-E069-4AC7-9076-C2285EB840AB}"/>
              </a:ext>
            </a:extLst>
          </p:cNvPr>
          <p:cNvSpPr/>
          <p:nvPr/>
        </p:nvSpPr>
        <p:spPr>
          <a:xfrm>
            <a:off x="4607658" y="2204404"/>
            <a:ext cx="540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srgbClr val="4D4D4D"/>
              </a:solidFill>
            </a:endParaRPr>
          </a:p>
        </p:txBody>
      </p:sp>
      <p:sp>
        <p:nvSpPr>
          <p:cNvPr id="183" name="Rectangle 182">
            <a:extLst>
              <a:ext uri="{FF2B5EF4-FFF2-40B4-BE49-F238E27FC236}">
                <a16:creationId xmlns:a16="http://schemas.microsoft.com/office/drawing/2014/main" id="{A41CEFD2-1F1B-402F-8B51-41C9C6AED7DB}"/>
              </a:ext>
            </a:extLst>
          </p:cNvPr>
          <p:cNvSpPr/>
          <p:nvPr/>
        </p:nvSpPr>
        <p:spPr>
          <a:xfrm>
            <a:off x="5270944" y="2204404"/>
            <a:ext cx="72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srgbClr val="4D4D4D"/>
              </a:solidFill>
            </a:endParaRPr>
          </a:p>
        </p:txBody>
      </p:sp>
      <p:sp>
        <p:nvSpPr>
          <p:cNvPr id="184" name="Rectangle 183">
            <a:extLst>
              <a:ext uri="{FF2B5EF4-FFF2-40B4-BE49-F238E27FC236}">
                <a16:creationId xmlns:a16="http://schemas.microsoft.com/office/drawing/2014/main" id="{380BDD54-88C1-4E94-AAC3-F1F11C134C26}"/>
              </a:ext>
            </a:extLst>
          </p:cNvPr>
          <p:cNvSpPr/>
          <p:nvPr/>
        </p:nvSpPr>
        <p:spPr>
          <a:xfrm>
            <a:off x="5169956" y="2204404"/>
            <a:ext cx="72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srgbClr val="4D4D4D"/>
              </a:solidFill>
            </a:endParaRPr>
          </a:p>
        </p:txBody>
      </p:sp>
      <p:sp>
        <p:nvSpPr>
          <p:cNvPr id="185" name="Rectangle 184">
            <a:extLst>
              <a:ext uri="{FF2B5EF4-FFF2-40B4-BE49-F238E27FC236}">
                <a16:creationId xmlns:a16="http://schemas.microsoft.com/office/drawing/2014/main" id="{817113F8-F9D5-4CA9-818D-6E267784D66C}"/>
              </a:ext>
            </a:extLst>
          </p:cNvPr>
          <p:cNvSpPr/>
          <p:nvPr/>
        </p:nvSpPr>
        <p:spPr>
          <a:xfrm>
            <a:off x="4191738" y="2187174"/>
            <a:ext cx="396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srgbClr val="4D4D4D"/>
              </a:solidFill>
            </a:endParaRPr>
          </a:p>
        </p:txBody>
      </p:sp>
      <p:sp>
        <p:nvSpPr>
          <p:cNvPr id="186" name="Rectangle 185">
            <a:extLst>
              <a:ext uri="{FF2B5EF4-FFF2-40B4-BE49-F238E27FC236}">
                <a16:creationId xmlns:a16="http://schemas.microsoft.com/office/drawing/2014/main" id="{8CEF6B54-4C88-4050-BD71-0A6E087CBAB5}"/>
              </a:ext>
            </a:extLst>
          </p:cNvPr>
          <p:cNvSpPr/>
          <p:nvPr/>
        </p:nvSpPr>
        <p:spPr>
          <a:xfrm>
            <a:off x="4026325" y="2179204"/>
            <a:ext cx="180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srgbClr val="4D4D4D"/>
              </a:solidFill>
            </a:endParaRPr>
          </a:p>
        </p:txBody>
      </p:sp>
      <p:sp>
        <p:nvSpPr>
          <p:cNvPr id="187" name="Rectangle 186">
            <a:extLst>
              <a:ext uri="{FF2B5EF4-FFF2-40B4-BE49-F238E27FC236}">
                <a16:creationId xmlns:a16="http://schemas.microsoft.com/office/drawing/2014/main" id="{3E53B67A-3A15-4909-A8FE-8BA623DF03AD}"/>
              </a:ext>
            </a:extLst>
          </p:cNvPr>
          <p:cNvSpPr/>
          <p:nvPr/>
        </p:nvSpPr>
        <p:spPr>
          <a:xfrm>
            <a:off x="3873033" y="2164259"/>
            <a:ext cx="180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srgbClr val="4D4D4D"/>
              </a:solidFill>
            </a:endParaRPr>
          </a:p>
        </p:txBody>
      </p:sp>
      <p:sp>
        <p:nvSpPr>
          <p:cNvPr id="188" name="Rectangle 187">
            <a:extLst>
              <a:ext uri="{FF2B5EF4-FFF2-40B4-BE49-F238E27FC236}">
                <a16:creationId xmlns:a16="http://schemas.microsoft.com/office/drawing/2014/main" id="{8D5E5482-9A41-460D-BD62-B0A7A3C0C56F}"/>
              </a:ext>
            </a:extLst>
          </p:cNvPr>
          <p:cNvSpPr/>
          <p:nvPr/>
        </p:nvSpPr>
        <p:spPr>
          <a:xfrm>
            <a:off x="3712911" y="2149314"/>
            <a:ext cx="144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srgbClr val="4D4D4D"/>
              </a:solidFill>
            </a:endParaRPr>
          </a:p>
        </p:txBody>
      </p:sp>
      <p:sp>
        <p:nvSpPr>
          <p:cNvPr id="189" name="Rectangle 188">
            <a:extLst>
              <a:ext uri="{FF2B5EF4-FFF2-40B4-BE49-F238E27FC236}">
                <a16:creationId xmlns:a16="http://schemas.microsoft.com/office/drawing/2014/main" id="{1A78756F-F1F1-4202-BF6A-1AB3F902CF30}"/>
              </a:ext>
            </a:extLst>
          </p:cNvPr>
          <p:cNvSpPr/>
          <p:nvPr/>
        </p:nvSpPr>
        <p:spPr>
          <a:xfrm>
            <a:off x="3615053" y="2149314"/>
            <a:ext cx="108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srgbClr val="4D4D4D"/>
              </a:solidFill>
            </a:endParaRPr>
          </a:p>
        </p:txBody>
      </p:sp>
      <p:sp>
        <p:nvSpPr>
          <p:cNvPr id="190" name="Rectangle 189">
            <a:extLst>
              <a:ext uri="{FF2B5EF4-FFF2-40B4-BE49-F238E27FC236}">
                <a16:creationId xmlns:a16="http://schemas.microsoft.com/office/drawing/2014/main" id="{373128F3-ECC0-4408-9830-717DA4C8B984}"/>
              </a:ext>
            </a:extLst>
          </p:cNvPr>
          <p:cNvSpPr/>
          <p:nvPr/>
        </p:nvSpPr>
        <p:spPr>
          <a:xfrm>
            <a:off x="3432964" y="2127981"/>
            <a:ext cx="216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srgbClr val="4D4D4D"/>
              </a:solidFill>
            </a:endParaRPr>
          </a:p>
        </p:txBody>
      </p:sp>
      <p:sp>
        <p:nvSpPr>
          <p:cNvPr id="191" name="Rectangle 190">
            <a:extLst>
              <a:ext uri="{FF2B5EF4-FFF2-40B4-BE49-F238E27FC236}">
                <a16:creationId xmlns:a16="http://schemas.microsoft.com/office/drawing/2014/main" id="{7C065C56-5CB8-44E4-980A-BB7531A3224F}"/>
              </a:ext>
            </a:extLst>
          </p:cNvPr>
          <p:cNvSpPr/>
          <p:nvPr/>
        </p:nvSpPr>
        <p:spPr>
          <a:xfrm>
            <a:off x="3260175" y="2111574"/>
            <a:ext cx="180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srgbClr val="4D4D4D"/>
              </a:solidFill>
            </a:endParaRPr>
          </a:p>
        </p:txBody>
      </p:sp>
      <p:sp>
        <p:nvSpPr>
          <p:cNvPr id="192" name="Rectangle 191">
            <a:extLst>
              <a:ext uri="{FF2B5EF4-FFF2-40B4-BE49-F238E27FC236}">
                <a16:creationId xmlns:a16="http://schemas.microsoft.com/office/drawing/2014/main" id="{A0530D51-B748-42C5-97C2-5BFE2A2C72BC}"/>
              </a:ext>
            </a:extLst>
          </p:cNvPr>
          <p:cNvSpPr/>
          <p:nvPr/>
        </p:nvSpPr>
        <p:spPr>
          <a:xfrm>
            <a:off x="3190067" y="2089322"/>
            <a:ext cx="72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srgbClr val="4D4D4D"/>
              </a:solidFill>
            </a:endParaRPr>
          </a:p>
        </p:txBody>
      </p:sp>
      <p:sp>
        <p:nvSpPr>
          <p:cNvPr id="193" name="Rectangle 192">
            <a:extLst>
              <a:ext uri="{FF2B5EF4-FFF2-40B4-BE49-F238E27FC236}">
                <a16:creationId xmlns:a16="http://schemas.microsoft.com/office/drawing/2014/main" id="{5F370964-C847-4A44-B642-CD44C177B189}"/>
              </a:ext>
            </a:extLst>
          </p:cNvPr>
          <p:cNvSpPr/>
          <p:nvPr/>
        </p:nvSpPr>
        <p:spPr>
          <a:xfrm>
            <a:off x="3087432" y="2079196"/>
            <a:ext cx="90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srgbClr val="4D4D4D"/>
              </a:solidFill>
            </a:endParaRPr>
          </a:p>
        </p:txBody>
      </p:sp>
      <p:sp>
        <p:nvSpPr>
          <p:cNvPr id="194" name="Rectangle 193">
            <a:extLst>
              <a:ext uri="{FF2B5EF4-FFF2-40B4-BE49-F238E27FC236}">
                <a16:creationId xmlns:a16="http://schemas.microsoft.com/office/drawing/2014/main" id="{939F0CF3-21D4-4B2D-9115-D5F615C46EB1}"/>
              </a:ext>
            </a:extLst>
          </p:cNvPr>
          <p:cNvSpPr/>
          <p:nvPr/>
        </p:nvSpPr>
        <p:spPr>
          <a:xfrm>
            <a:off x="2984797" y="2063208"/>
            <a:ext cx="108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srgbClr val="4D4D4D"/>
              </a:solidFill>
            </a:endParaRPr>
          </a:p>
        </p:txBody>
      </p:sp>
      <p:sp>
        <p:nvSpPr>
          <p:cNvPr id="195" name="Rectangle 194">
            <a:extLst>
              <a:ext uri="{FF2B5EF4-FFF2-40B4-BE49-F238E27FC236}">
                <a16:creationId xmlns:a16="http://schemas.microsoft.com/office/drawing/2014/main" id="{04C3CE54-4835-424F-829E-872153284B14}"/>
              </a:ext>
            </a:extLst>
          </p:cNvPr>
          <p:cNvSpPr/>
          <p:nvPr/>
        </p:nvSpPr>
        <p:spPr>
          <a:xfrm>
            <a:off x="2882162" y="2058944"/>
            <a:ext cx="72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srgbClr val="4D4D4D"/>
              </a:solidFill>
            </a:endParaRPr>
          </a:p>
        </p:txBody>
      </p:sp>
      <p:sp>
        <p:nvSpPr>
          <p:cNvPr id="196" name="Rectangle 195">
            <a:extLst>
              <a:ext uri="{FF2B5EF4-FFF2-40B4-BE49-F238E27FC236}">
                <a16:creationId xmlns:a16="http://schemas.microsoft.com/office/drawing/2014/main" id="{99026BF9-45A0-499C-929D-D42F26D99F95}"/>
              </a:ext>
            </a:extLst>
          </p:cNvPr>
          <p:cNvSpPr/>
          <p:nvPr/>
        </p:nvSpPr>
        <p:spPr>
          <a:xfrm>
            <a:off x="2779527" y="2056438"/>
            <a:ext cx="108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srgbClr val="4D4D4D"/>
              </a:solidFill>
            </a:endParaRPr>
          </a:p>
        </p:txBody>
      </p:sp>
      <p:sp>
        <p:nvSpPr>
          <p:cNvPr id="197" name="Rectangle 196">
            <a:extLst>
              <a:ext uri="{FF2B5EF4-FFF2-40B4-BE49-F238E27FC236}">
                <a16:creationId xmlns:a16="http://schemas.microsoft.com/office/drawing/2014/main" id="{218369AD-3DA9-413F-A9FC-7616AA5807D7}"/>
              </a:ext>
            </a:extLst>
          </p:cNvPr>
          <p:cNvSpPr/>
          <p:nvPr/>
        </p:nvSpPr>
        <p:spPr>
          <a:xfrm>
            <a:off x="2688348" y="2046693"/>
            <a:ext cx="36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srgbClr val="4D4D4D"/>
              </a:solidFill>
            </a:endParaRPr>
          </a:p>
        </p:txBody>
      </p:sp>
      <p:sp>
        <p:nvSpPr>
          <p:cNvPr id="198" name="Rectangle 197">
            <a:extLst>
              <a:ext uri="{FF2B5EF4-FFF2-40B4-BE49-F238E27FC236}">
                <a16:creationId xmlns:a16="http://schemas.microsoft.com/office/drawing/2014/main" id="{795F667E-1208-4E61-B949-8D72BD3158D6}"/>
              </a:ext>
            </a:extLst>
          </p:cNvPr>
          <p:cNvSpPr/>
          <p:nvPr/>
        </p:nvSpPr>
        <p:spPr>
          <a:xfrm>
            <a:off x="2652348" y="2008856"/>
            <a:ext cx="36000" cy="504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srgbClr val="4D4D4D"/>
              </a:solidFill>
            </a:endParaRPr>
          </a:p>
        </p:txBody>
      </p:sp>
      <p:cxnSp>
        <p:nvCxnSpPr>
          <p:cNvPr id="199" name="Straight Connector 198">
            <a:extLst>
              <a:ext uri="{FF2B5EF4-FFF2-40B4-BE49-F238E27FC236}">
                <a16:creationId xmlns:a16="http://schemas.microsoft.com/office/drawing/2014/main" id="{F85FAACC-A042-432F-87E8-E98A1C60F20F}"/>
              </a:ext>
            </a:extLst>
          </p:cNvPr>
          <p:cNvCxnSpPr/>
          <p:nvPr/>
        </p:nvCxnSpPr>
        <p:spPr>
          <a:xfrm>
            <a:off x="2589314" y="1969208"/>
            <a:ext cx="0" cy="5040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D6D45736-02A4-4818-B674-BBA3B605FA20}"/>
              </a:ext>
            </a:extLst>
          </p:cNvPr>
          <p:cNvCxnSpPr/>
          <p:nvPr/>
        </p:nvCxnSpPr>
        <p:spPr>
          <a:xfrm>
            <a:off x="2423614" y="1918808"/>
            <a:ext cx="0" cy="5040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C443D0FE-B747-4D7E-A975-BFB3A188A817}"/>
              </a:ext>
            </a:extLst>
          </p:cNvPr>
          <p:cNvCxnSpPr/>
          <p:nvPr/>
        </p:nvCxnSpPr>
        <p:spPr>
          <a:xfrm>
            <a:off x="2366499" y="1904579"/>
            <a:ext cx="0" cy="5040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41DC5242-26CF-478E-8532-E907FCF41708}"/>
              </a:ext>
            </a:extLst>
          </p:cNvPr>
          <p:cNvCxnSpPr/>
          <p:nvPr/>
        </p:nvCxnSpPr>
        <p:spPr>
          <a:xfrm>
            <a:off x="2236994" y="1896021"/>
            <a:ext cx="0" cy="5040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sp>
        <p:nvSpPr>
          <p:cNvPr id="203" name="Graphic 3">
            <a:extLst>
              <a:ext uri="{FF2B5EF4-FFF2-40B4-BE49-F238E27FC236}">
                <a16:creationId xmlns:a16="http://schemas.microsoft.com/office/drawing/2014/main" id="{CC5A8C75-70E9-411C-89EF-E34AB11DD8D9}"/>
              </a:ext>
            </a:extLst>
          </p:cNvPr>
          <p:cNvSpPr/>
          <p:nvPr/>
        </p:nvSpPr>
        <p:spPr>
          <a:xfrm>
            <a:off x="2197969" y="1951649"/>
            <a:ext cx="2715881" cy="1265718"/>
          </a:xfrm>
          <a:custGeom>
            <a:avLst/>
            <a:gdLst>
              <a:gd name="connsiteX0" fmla="*/ 4245531 w 4248150"/>
              <a:gd name="connsiteY0" fmla="*/ 1983610 h 1990725"/>
              <a:gd name="connsiteX1" fmla="*/ 1595504 w 4248150"/>
              <a:gd name="connsiteY1" fmla="*/ 1983610 h 1990725"/>
              <a:gd name="connsiteX2" fmla="*/ 1595504 w 4248150"/>
              <a:gd name="connsiteY2" fmla="*/ 1917602 h 1990725"/>
              <a:gd name="connsiteX3" fmla="*/ 1388031 w 4248150"/>
              <a:gd name="connsiteY3" fmla="*/ 1917602 h 1990725"/>
              <a:gd name="connsiteX4" fmla="*/ 1388031 w 4248150"/>
              <a:gd name="connsiteY4" fmla="*/ 1851584 h 1990725"/>
              <a:gd name="connsiteX5" fmla="*/ 1345597 w 4248150"/>
              <a:gd name="connsiteY5" fmla="*/ 1851584 h 1990725"/>
              <a:gd name="connsiteX6" fmla="*/ 1345597 w 4248150"/>
              <a:gd name="connsiteY6" fmla="*/ 1790281 h 1990725"/>
              <a:gd name="connsiteX7" fmla="*/ 1256005 w 4248150"/>
              <a:gd name="connsiteY7" fmla="*/ 1790281 h 1990725"/>
              <a:gd name="connsiteX8" fmla="*/ 1256005 w 4248150"/>
              <a:gd name="connsiteY8" fmla="*/ 1724273 h 1990725"/>
              <a:gd name="connsiteX9" fmla="*/ 1119254 w 4248150"/>
              <a:gd name="connsiteY9" fmla="*/ 1724273 h 1990725"/>
              <a:gd name="connsiteX10" fmla="*/ 1119254 w 4248150"/>
              <a:gd name="connsiteY10" fmla="*/ 1677114 h 1990725"/>
              <a:gd name="connsiteX11" fmla="*/ 1057961 w 4248150"/>
              <a:gd name="connsiteY11" fmla="*/ 1677114 h 1990725"/>
              <a:gd name="connsiteX12" fmla="*/ 1057961 w 4248150"/>
              <a:gd name="connsiteY12" fmla="*/ 1596952 h 1990725"/>
              <a:gd name="connsiteX13" fmla="*/ 949504 w 4248150"/>
              <a:gd name="connsiteY13" fmla="*/ 1596952 h 1990725"/>
              <a:gd name="connsiteX14" fmla="*/ 949504 w 4248150"/>
              <a:gd name="connsiteY14" fmla="*/ 1526229 h 1990725"/>
              <a:gd name="connsiteX15" fmla="*/ 831620 w 4248150"/>
              <a:gd name="connsiteY15" fmla="*/ 1526229 h 1990725"/>
              <a:gd name="connsiteX16" fmla="*/ 831620 w 4248150"/>
              <a:gd name="connsiteY16" fmla="*/ 1483786 h 1990725"/>
              <a:gd name="connsiteX17" fmla="*/ 793897 w 4248150"/>
              <a:gd name="connsiteY17" fmla="*/ 1483786 h 1990725"/>
              <a:gd name="connsiteX18" fmla="*/ 793897 w 4248150"/>
              <a:gd name="connsiteY18" fmla="*/ 1356474 h 1990725"/>
              <a:gd name="connsiteX19" fmla="*/ 648370 w 4248150"/>
              <a:gd name="connsiteY19" fmla="*/ 1356474 h 1990725"/>
              <a:gd name="connsiteX20" fmla="*/ 648370 w 4248150"/>
              <a:gd name="connsiteY20" fmla="*/ 1323832 h 1990725"/>
              <a:gd name="connsiteX21" fmla="*/ 601678 w 4248150"/>
              <a:gd name="connsiteY21" fmla="*/ 1323832 h 1990725"/>
              <a:gd name="connsiteX22" fmla="*/ 601678 w 4248150"/>
              <a:gd name="connsiteY22" fmla="*/ 1270921 h 1990725"/>
              <a:gd name="connsiteX23" fmla="*/ 573663 w 4248150"/>
              <a:gd name="connsiteY23" fmla="*/ 1270921 h 1990725"/>
              <a:gd name="connsiteX24" fmla="*/ 573663 w 4248150"/>
              <a:gd name="connsiteY24" fmla="*/ 1218000 h 1990725"/>
              <a:gd name="connsiteX25" fmla="*/ 533198 w 4248150"/>
              <a:gd name="connsiteY25" fmla="*/ 1218000 h 1990725"/>
              <a:gd name="connsiteX26" fmla="*/ 533198 w 4248150"/>
              <a:gd name="connsiteY26" fmla="*/ 1049912 h 1990725"/>
              <a:gd name="connsiteX27" fmla="*/ 523860 w 4248150"/>
              <a:gd name="connsiteY27" fmla="*/ 1049912 h 1990725"/>
              <a:gd name="connsiteX28" fmla="*/ 523860 w 4248150"/>
              <a:gd name="connsiteY28" fmla="*/ 906728 h 1990725"/>
              <a:gd name="connsiteX29" fmla="*/ 492732 w 4248150"/>
              <a:gd name="connsiteY29" fmla="*/ 906728 h 1990725"/>
              <a:gd name="connsiteX30" fmla="*/ 492732 w 4248150"/>
              <a:gd name="connsiteY30" fmla="*/ 869374 h 1990725"/>
              <a:gd name="connsiteX31" fmla="*/ 474055 w 4248150"/>
              <a:gd name="connsiteY31" fmla="*/ 869374 h 1990725"/>
              <a:gd name="connsiteX32" fmla="*/ 474055 w 4248150"/>
              <a:gd name="connsiteY32" fmla="*/ 819571 h 1990725"/>
              <a:gd name="connsiteX33" fmla="*/ 442928 w 4248150"/>
              <a:gd name="connsiteY33" fmla="*/ 819571 h 1990725"/>
              <a:gd name="connsiteX34" fmla="*/ 442928 w 4248150"/>
              <a:gd name="connsiteY34" fmla="*/ 732413 h 1990725"/>
              <a:gd name="connsiteX35" fmla="*/ 411801 w 4248150"/>
              <a:gd name="connsiteY35" fmla="*/ 732413 h 1990725"/>
              <a:gd name="connsiteX36" fmla="*/ 411801 w 4248150"/>
              <a:gd name="connsiteY36" fmla="*/ 607904 h 1990725"/>
              <a:gd name="connsiteX37" fmla="*/ 396237 w 4248150"/>
              <a:gd name="connsiteY37" fmla="*/ 607904 h 1990725"/>
              <a:gd name="connsiteX38" fmla="*/ 396237 w 4248150"/>
              <a:gd name="connsiteY38" fmla="*/ 558099 h 1990725"/>
              <a:gd name="connsiteX39" fmla="*/ 343320 w 4248150"/>
              <a:gd name="connsiteY39" fmla="*/ 558099 h 1990725"/>
              <a:gd name="connsiteX40" fmla="*/ 343320 w 4248150"/>
              <a:gd name="connsiteY40" fmla="*/ 498958 h 1990725"/>
              <a:gd name="connsiteX41" fmla="*/ 312192 w 4248150"/>
              <a:gd name="connsiteY41" fmla="*/ 498958 h 1990725"/>
              <a:gd name="connsiteX42" fmla="*/ 312192 w 4248150"/>
              <a:gd name="connsiteY42" fmla="*/ 386899 h 1990725"/>
              <a:gd name="connsiteX43" fmla="*/ 284178 w 4248150"/>
              <a:gd name="connsiteY43" fmla="*/ 386899 h 1990725"/>
              <a:gd name="connsiteX44" fmla="*/ 284178 w 4248150"/>
              <a:gd name="connsiteY44" fmla="*/ 231261 h 1990725"/>
              <a:gd name="connsiteX45" fmla="*/ 206359 w 4248150"/>
              <a:gd name="connsiteY45" fmla="*/ 231261 h 1990725"/>
              <a:gd name="connsiteX46" fmla="*/ 206359 w 4248150"/>
              <a:gd name="connsiteY46" fmla="*/ 178345 h 1990725"/>
              <a:gd name="connsiteX47" fmla="*/ 144105 w 4248150"/>
              <a:gd name="connsiteY47" fmla="*/ 178345 h 1990725"/>
              <a:gd name="connsiteX48" fmla="*/ 144105 w 4248150"/>
              <a:gd name="connsiteY48" fmla="*/ 125428 h 1990725"/>
              <a:gd name="connsiteX49" fmla="*/ 91188 w 4248150"/>
              <a:gd name="connsiteY49" fmla="*/ 125428 h 1990725"/>
              <a:gd name="connsiteX50" fmla="*/ 91188 w 4248150"/>
              <a:gd name="connsiteY50" fmla="*/ 69399 h 1990725"/>
              <a:gd name="connsiteX51" fmla="*/ 53835 w 4248150"/>
              <a:gd name="connsiteY51" fmla="*/ 69399 h 1990725"/>
              <a:gd name="connsiteX52" fmla="*/ 53835 w 4248150"/>
              <a:gd name="connsiteY52" fmla="*/ 7144 h 1990725"/>
              <a:gd name="connsiteX53" fmla="*/ 7144 w 4248150"/>
              <a:gd name="connsiteY53" fmla="*/ 7144 h 19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248150" h="1990725">
                <a:moveTo>
                  <a:pt x="4245531" y="1983610"/>
                </a:moveTo>
                <a:lnTo>
                  <a:pt x="1595504" y="1983610"/>
                </a:lnTo>
                <a:lnTo>
                  <a:pt x="1595504" y="1917602"/>
                </a:lnTo>
                <a:lnTo>
                  <a:pt x="1388031" y="1917602"/>
                </a:lnTo>
                <a:lnTo>
                  <a:pt x="1388031" y="1851584"/>
                </a:lnTo>
                <a:lnTo>
                  <a:pt x="1345597" y="1851584"/>
                </a:lnTo>
                <a:lnTo>
                  <a:pt x="1345597" y="1790281"/>
                </a:lnTo>
                <a:lnTo>
                  <a:pt x="1256005" y="1790281"/>
                </a:lnTo>
                <a:lnTo>
                  <a:pt x="1256005" y="1724273"/>
                </a:lnTo>
                <a:lnTo>
                  <a:pt x="1119254" y="1724273"/>
                </a:lnTo>
                <a:lnTo>
                  <a:pt x="1119254" y="1677114"/>
                </a:lnTo>
                <a:lnTo>
                  <a:pt x="1057961" y="1677114"/>
                </a:lnTo>
                <a:lnTo>
                  <a:pt x="1057961" y="1596952"/>
                </a:lnTo>
                <a:lnTo>
                  <a:pt x="949504" y="1596952"/>
                </a:lnTo>
                <a:lnTo>
                  <a:pt x="949504" y="1526229"/>
                </a:lnTo>
                <a:lnTo>
                  <a:pt x="831620" y="1526229"/>
                </a:lnTo>
                <a:lnTo>
                  <a:pt x="831620" y="1483786"/>
                </a:lnTo>
                <a:lnTo>
                  <a:pt x="793897" y="1483786"/>
                </a:lnTo>
                <a:lnTo>
                  <a:pt x="793897" y="1356474"/>
                </a:lnTo>
                <a:lnTo>
                  <a:pt x="648370" y="1356474"/>
                </a:lnTo>
                <a:lnTo>
                  <a:pt x="648370" y="1323832"/>
                </a:lnTo>
                <a:lnTo>
                  <a:pt x="601678" y="1323832"/>
                </a:lnTo>
                <a:lnTo>
                  <a:pt x="601678" y="1270921"/>
                </a:lnTo>
                <a:lnTo>
                  <a:pt x="573663" y="1270921"/>
                </a:lnTo>
                <a:lnTo>
                  <a:pt x="573663" y="1218000"/>
                </a:lnTo>
                <a:lnTo>
                  <a:pt x="533198" y="1218000"/>
                </a:lnTo>
                <a:lnTo>
                  <a:pt x="533198" y="1049912"/>
                </a:lnTo>
                <a:lnTo>
                  <a:pt x="523860" y="1049912"/>
                </a:lnTo>
                <a:lnTo>
                  <a:pt x="523860" y="906728"/>
                </a:lnTo>
                <a:lnTo>
                  <a:pt x="492732" y="906728"/>
                </a:lnTo>
                <a:lnTo>
                  <a:pt x="492732" y="869374"/>
                </a:lnTo>
                <a:lnTo>
                  <a:pt x="474055" y="869374"/>
                </a:lnTo>
                <a:lnTo>
                  <a:pt x="474055" y="819571"/>
                </a:lnTo>
                <a:lnTo>
                  <a:pt x="442928" y="819571"/>
                </a:lnTo>
                <a:lnTo>
                  <a:pt x="442928" y="732413"/>
                </a:lnTo>
                <a:lnTo>
                  <a:pt x="411801" y="732413"/>
                </a:lnTo>
                <a:lnTo>
                  <a:pt x="411801" y="607904"/>
                </a:lnTo>
                <a:lnTo>
                  <a:pt x="396237" y="607904"/>
                </a:lnTo>
                <a:lnTo>
                  <a:pt x="396237" y="558099"/>
                </a:lnTo>
                <a:lnTo>
                  <a:pt x="343320" y="558099"/>
                </a:lnTo>
                <a:lnTo>
                  <a:pt x="343320" y="498958"/>
                </a:lnTo>
                <a:lnTo>
                  <a:pt x="312192" y="498958"/>
                </a:lnTo>
                <a:lnTo>
                  <a:pt x="312192" y="386899"/>
                </a:lnTo>
                <a:lnTo>
                  <a:pt x="284178" y="386899"/>
                </a:lnTo>
                <a:lnTo>
                  <a:pt x="284178" y="231261"/>
                </a:lnTo>
                <a:lnTo>
                  <a:pt x="206359" y="231261"/>
                </a:lnTo>
                <a:lnTo>
                  <a:pt x="206359" y="178345"/>
                </a:lnTo>
                <a:lnTo>
                  <a:pt x="144105" y="178345"/>
                </a:lnTo>
                <a:lnTo>
                  <a:pt x="144105" y="125428"/>
                </a:lnTo>
                <a:lnTo>
                  <a:pt x="91188" y="125428"/>
                </a:lnTo>
                <a:lnTo>
                  <a:pt x="91188" y="69399"/>
                </a:lnTo>
                <a:lnTo>
                  <a:pt x="53835" y="69399"/>
                </a:lnTo>
                <a:lnTo>
                  <a:pt x="53835" y="7144"/>
                </a:lnTo>
                <a:lnTo>
                  <a:pt x="7144" y="714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pPr fontAlgn="auto">
              <a:spcBef>
                <a:spcPts val="0"/>
              </a:spcBef>
              <a:spcAft>
                <a:spcPts val="0"/>
              </a:spcAft>
            </a:pPr>
            <a:endParaRPr lang="fr-FR" dirty="0">
              <a:solidFill>
                <a:srgbClr val="4D4D4D"/>
              </a:solidFill>
            </a:endParaRPr>
          </a:p>
        </p:txBody>
      </p:sp>
      <p:sp>
        <p:nvSpPr>
          <p:cNvPr id="204" name="Rectangle 203">
            <a:extLst>
              <a:ext uri="{FF2B5EF4-FFF2-40B4-BE49-F238E27FC236}">
                <a16:creationId xmlns:a16="http://schemas.microsoft.com/office/drawing/2014/main" id="{68DD91A8-72DE-4A3D-A4E2-6BED11B1531F}"/>
              </a:ext>
            </a:extLst>
          </p:cNvPr>
          <p:cNvSpPr/>
          <p:nvPr/>
        </p:nvSpPr>
        <p:spPr>
          <a:xfrm>
            <a:off x="3304564" y="3161654"/>
            <a:ext cx="36000" cy="51663"/>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srgbClr val="4D4D4D"/>
              </a:solidFill>
            </a:endParaRPr>
          </a:p>
        </p:txBody>
      </p:sp>
      <p:cxnSp>
        <p:nvCxnSpPr>
          <p:cNvPr id="205" name="Straight Connector 204">
            <a:extLst>
              <a:ext uri="{FF2B5EF4-FFF2-40B4-BE49-F238E27FC236}">
                <a16:creationId xmlns:a16="http://schemas.microsoft.com/office/drawing/2014/main" id="{B43E34D9-0CB6-48E1-9CDD-EA7937077E7F}"/>
              </a:ext>
            </a:extLst>
          </p:cNvPr>
          <p:cNvCxnSpPr/>
          <p:nvPr/>
        </p:nvCxnSpPr>
        <p:spPr>
          <a:xfrm>
            <a:off x="4288900" y="3162560"/>
            <a:ext cx="0" cy="504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044826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 name="PRESGUID" val="c43bd415-9e1f-4330-84a8-82b539ce422c"/>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DELIMITERS" val="3.1"/>
</p:tagLst>
</file>

<file path=ppt/tags/tag37.xml><?xml version="1.0" encoding="utf-8"?>
<p:tagLst xmlns:a="http://schemas.openxmlformats.org/drawingml/2006/main" xmlns:r="http://schemas.openxmlformats.org/officeDocument/2006/relationships" xmlns:p="http://schemas.openxmlformats.org/presentationml/2006/main">
  <p:tag name="DELIMITERS" val="3.1"/>
</p:tagLst>
</file>

<file path=ppt/tags/tag38.xml><?xml version="1.0" encoding="utf-8"?>
<p:tagLst xmlns:a="http://schemas.openxmlformats.org/drawingml/2006/main" xmlns:r="http://schemas.openxmlformats.org/officeDocument/2006/relationships" xmlns:p="http://schemas.openxmlformats.org/presentationml/2006/main">
  <p:tag name="DELIMITERS" val="3.1"/>
</p:tagLst>
</file>

<file path=ppt/tags/tag39.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DELIMITERS" val="3.1"/>
</p:tagLst>
</file>

<file path=ppt/tags/tag41.xml><?xml version="1.0" encoding="utf-8"?>
<p:tagLst xmlns:a="http://schemas.openxmlformats.org/drawingml/2006/main" xmlns:r="http://schemas.openxmlformats.org/officeDocument/2006/relationships" xmlns:p="http://schemas.openxmlformats.org/presentationml/2006/main">
  <p:tag name="DELIMITERS" val="3.1"/>
</p:tagLst>
</file>

<file path=ppt/tags/tag42.xml><?xml version="1.0" encoding="utf-8"?>
<p:tagLst xmlns:a="http://schemas.openxmlformats.org/drawingml/2006/main" xmlns:r="http://schemas.openxmlformats.org/officeDocument/2006/relationships" xmlns:p="http://schemas.openxmlformats.org/presentationml/2006/main">
  <p:tag name="DELIMITERS" val="3.1"/>
</p:tagLst>
</file>

<file path=ppt/tags/tag43.xml><?xml version="1.0" encoding="utf-8"?>
<p:tagLst xmlns:a="http://schemas.openxmlformats.org/drawingml/2006/main" xmlns:r="http://schemas.openxmlformats.org/officeDocument/2006/relationships" xmlns:p="http://schemas.openxmlformats.org/presentationml/2006/main">
  <p:tag name="DELIMITERS" val="3.1"/>
</p:tagLst>
</file>

<file path=ppt/tags/tag44.xml><?xml version="1.0" encoding="utf-8"?>
<p:tagLst xmlns:a="http://schemas.openxmlformats.org/drawingml/2006/main" xmlns:r="http://schemas.openxmlformats.org/officeDocument/2006/relationships" xmlns:p="http://schemas.openxmlformats.org/presentationml/2006/main">
  <p:tag name="DELIMITERS" val="3.1"/>
</p:tagLst>
</file>

<file path=ppt/tags/tag45.xml><?xml version="1.0" encoding="utf-8"?>
<p:tagLst xmlns:a="http://schemas.openxmlformats.org/drawingml/2006/main" xmlns:r="http://schemas.openxmlformats.org/officeDocument/2006/relationships" xmlns:p="http://schemas.openxmlformats.org/presentationml/2006/main">
  <p:tag name="DELIMITERS" val="3.1"/>
</p:tagLst>
</file>

<file path=ppt/tags/tag46.xml><?xml version="1.0" encoding="utf-8"?>
<p:tagLst xmlns:a="http://schemas.openxmlformats.org/drawingml/2006/main" xmlns:r="http://schemas.openxmlformats.org/officeDocument/2006/relationships" xmlns:p="http://schemas.openxmlformats.org/presentationml/2006/main">
  <p:tag name="DELIMITERS" val="3.1"/>
</p:tagLst>
</file>

<file path=ppt/tags/tag47.xml><?xml version="1.0" encoding="utf-8"?>
<p:tagLst xmlns:a="http://schemas.openxmlformats.org/drawingml/2006/main" xmlns:r="http://schemas.openxmlformats.org/officeDocument/2006/relationships" xmlns:p="http://schemas.openxmlformats.org/presentationml/2006/main">
  <p:tag name="DELIMITERS" val="3.1"/>
</p:tagLst>
</file>

<file path=ppt/tags/tag48.xml><?xml version="1.0" encoding="utf-8"?>
<p:tagLst xmlns:a="http://schemas.openxmlformats.org/drawingml/2006/main" xmlns:r="http://schemas.openxmlformats.org/officeDocument/2006/relationships" xmlns:p="http://schemas.openxmlformats.org/presentationml/2006/main">
  <p:tag name="DELIMITERS" val="3.1"/>
</p:tagLst>
</file>

<file path=ppt/tags/tag49.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50.xml><?xml version="1.0" encoding="utf-8"?>
<p:tagLst xmlns:a="http://schemas.openxmlformats.org/drawingml/2006/main" xmlns:r="http://schemas.openxmlformats.org/officeDocument/2006/relationships" xmlns:p="http://schemas.openxmlformats.org/presentationml/2006/main">
  <p:tag name="DELIMITERS" val="3.1"/>
</p:tagLst>
</file>

<file path=ppt/tags/tag51.xml><?xml version="1.0" encoding="utf-8"?>
<p:tagLst xmlns:a="http://schemas.openxmlformats.org/drawingml/2006/main" xmlns:r="http://schemas.openxmlformats.org/officeDocument/2006/relationships" xmlns:p="http://schemas.openxmlformats.org/presentationml/2006/main">
  <p:tag name="DELIMITERS" val="3.1"/>
</p:tagLst>
</file>

<file path=ppt/tags/tag52.xml><?xml version="1.0" encoding="utf-8"?>
<p:tagLst xmlns:a="http://schemas.openxmlformats.org/drawingml/2006/main" xmlns:r="http://schemas.openxmlformats.org/officeDocument/2006/relationships" xmlns:p="http://schemas.openxmlformats.org/presentationml/2006/main">
  <p:tag name="DELIMITERS" val="3.1"/>
</p:tagLst>
</file>

<file path=ppt/tags/tag53.xml><?xml version="1.0" encoding="utf-8"?>
<p:tagLst xmlns:a="http://schemas.openxmlformats.org/drawingml/2006/main" xmlns:r="http://schemas.openxmlformats.org/officeDocument/2006/relationships" xmlns:p="http://schemas.openxmlformats.org/presentationml/2006/main">
  <p:tag name="DELIMITERS" val="3.1"/>
</p:tagLst>
</file>

<file path=ppt/tags/tag54.xml><?xml version="1.0" encoding="utf-8"?>
<p:tagLst xmlns:a="http://schemas.openxmlformats.org/drawingml/2006/main" xmlns:r="http://schemas.openxmlformats.org/officeDocument/2006/relationships" xmlns:p="http://schemas.openxmlformats.org/presentationml/2006/main">
  <p:tag name="DELIMITERS" val="3.1"/>
</p:tagLst>
</file>

<file path=ppt/tags/tag55.xml><?xml version="1.0" encoding="utf-8"?>
<p:tagLst xmlns:a="http://schemas.openxmlformats.org/drawingml/2006/main" xmlns:r="http://schemas.openxmlformats.org/officeDocument/2006/relationships" xmlns:p="http://schemas.openxmlformats.org/presentationml/2006/main">
  <p:tag name="DELIMITERS" val="3.1"/>
</p:tagLst>
</file>

<file path=ppt/tags/tag56.xml><?xml version="1.0" encoding="utf-8"?>
<p:tagLst xmlns:a="http://schemas.openxmlformats.org/drawingml/2006/main" xmlns:r="http://schemas.openxmlformats.org/officeDocument/2006/relationships" xmlns:p="http://schemas.openxmlformats.org/presentationml/2006/main">
  <p:tag name="DELIMITERS" val="3.1"/>
</p:tagLst>
</file>

<file path=ppt/tags/tag57.xml><?xml version="1.0" encoding="utf-8"?>
<p:tagLst xmlns:a="http://schemas.openxmlformats.org/drawingml/2006/main" xmlns:r="http://schemas.openxmlformats.org/officeDocument/2006/relationships" xmlns:p="http://schemas.openxmlformats.org/presentationml/2006/main">
  <p:tag name="DELIMITERS" val="3.1"/>
</p:tagLst>
</file>

<file path=ppt/tags/tag58.xml><?xml version="1.0" encoding="utf-8"?>
<p:tagLst xmlns:a="http://schemas.openxmlformats.org/drawingml/2006/main" xmlns:r="http://schemas.openxmlformats.org/officeDocument/2006/relationships" xmlns:p="http://schemas.openxmlformats.org/presentationml/2006/main">
  <p:tag name="DELIMITERS" val="3.1"/>
</p:tagLst>
</file>

<file path=ppt/tags/tag59.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60.xml><?xml version="1.0" encoding="utf-8"?>
<p:tagLst xmlns:a="http://schemas.openxmlformats.org/drawingml/2006/main" xmlns:r="http://schemas.openxmlformats.org/officeDocument/2006/relationships" xmlns:p="http://schemas.openxmlformats.org/presentationml/2006/main">
  <p:tag name="DELIMITERS" val="3.1"/>
</p:tagLst>
</file>

<file path=ppt/tags/tag61.xml><?xml version="1.0" encoding="utf-8"?>
<p:tagLst xmlns:a="http://schemas.openxmlformats.org/drawingml/2006/main" xmlns:r="http://schemas.openxmlformats.org/officeDocument/2006/relationships" xmlns:p="http://schemas.openxmlformats.org/presentationml/2006/main">
  <p:tag name="DELIMITERS" val="3.1"/>
</p:tagLst>
</file>

<file path=ppt/tags/tag62.xml><?xml version="1.0" encoding="utf-8"?>
<p:tagLst xmlns:a="http://schemas.openxmlformats.org/drawingml/2006/main" xmlns:r="http://schemas.openxmlformats.org/officeDocument/2006/relationships" xmlns:p="http://schemas.openxmlformats.org/presentationml/2006/main">
  <p:tag name="DELIMITERS" val="3.1"/>
</p:tagLst>
</file>

<file path=ppt/tags/tag63.xml><?xml version="1.0" encoding="utf-8"?>
<p:tagLst xmlns:a="http://schemas.openxmlformats.org/drawingml/2006/main" xmlns:r="http://schemas.openxmlformats.org/officeDocument/2006/relationships" xmlns:p="http://schemas.openxmlformats.org/presentationml/2006/main">
  <p:tag name="DELIMITERS" val="3.1"/>
</p:tagLst>
</file>

<file path=ppt/tags/tag64.xml><?xml version="1.0" encoding="utf-8"?>
<p:tagLst xmlns:a="http://schemas.openxmlformats.org/drawingml/2006/main" xmlns:r="http://schemas.openxmlformats.org/officeDocument/2006/relationships" xmlns:p="http://schemas.openxmlformats.org/presentationml/2006/main">
  <p:tag name="DELIMITERS" val="3.1"/>
</p:tagLst>
</file>

<file path=ppt/tags/tag65.xml><?xml version="1.0" encoding="utf-8"?>
<p:tagLst xmlns:a="http://schemas.openxmlformats.org/drawingml/2006/main" xmlns:r="http://schemas.openxmlformats.org/officeDocument/2006/relationships" xmlns:p="http://schemas.openxmlformats.org/presentationml/2006/main">
  <p:tag name="DELIMITERS" val="3.1"/>
</p:tagLst>
</file>

<file path=ppt/tags/tag66.xml><?xml version="1.0" encoding="utf-8"?>
<p:tagLst xmlns:a="http://schemas.openxmlformats.org/drawingml/2006/main" xmlns:r="http://schemas.openxmlformats.org/officeDocument/2006/relationships" xmlns:p="http://schemas.openxmlformats.org/presentationml/2006/main">
  <p:tag name="DELIMITERS" val="3.1"/>
</p:tagLst>
</file>

<file path=ppt/tags/tag67.xml><?xml version="1.0" encoding="utf-8"?>
<p:tagLst xmlns:a="http://schemas.openxmlformats.org/drawingml/2006/main" xmlns:r="http://schemas.openxmlformats.org/officeDocument/2006/relationships" xmlns:p="http://schemas.openxmlformats.org/presentationml/2006/main">
  <p:tag name="DELIMITERS" val="3.1"/>
</p:tagLst>
</file>

<file path=ppt/tags/tag68.xml><?xml version="1.0" encoding="utf-8"?>
<p:tagLst xmlns:a="http://schemas.openxmlformats.org/drawingml/2006/main" xmlns:r="http://schemas.openxmlformats.org/officeDocument/2006/relationships" xmlns:p="http://schemas.openxmlformats.org/presentationml/2006/main">
  <p:tag name="DELIMITERS" val="3.1"/>
</p:tagLst>
</file>

<file path=ppt/tags/tag69.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70.xml><?xml version="1.0" encoding="utf-8"?>
<p:tagLst xmlns:a="http://schemas.openxmlformats.org/drawingml/2006/main" xmlns:r="http://schemas.openxmlformats.org/officeDocument/2006/relationships" xmlns:p="http://schemas.openxmlformats.org/presentationml/2006/main">
  <p:tag name="DELIMITERS" val="3.1"/>
</p:tagLst>
</file>

<file path=ppt/tags/tag71.xml><?xml version="1.0" encoding="utf-8"?>
<p:tagLst xmlns:a="http://schemas.openxmlformats.org/drawingml/2006/main" xmlns:r="http://schemas.openxmlformats.org/officeDocument/2006/relationships" xmlns:p="http://schemas.openxmlformats.org/presentationml/2006/main">
  <p:tag name="DELIMITERS" val="3.1"/>
</p:tagLst>
</file>

<file path=ppt/tags/tag72.xml><?xml version="1.0" encoding="utf-8"?>
<p:tagLst xmlns:a="http://schemas.openxmlformats.org/drawingml/2006/main" xmlns:r="http://schemas.openxmlformats.org/officeDocument/2006/relationships" xmlns:p="http://schemas.openxmlformats.org/presentationml/2006/main">
  <p:tag name="DELIMITERS" val="3.1"/>
</p:tagLst>
</file>

<file path=ppt/tags/tag73.xml><?xml version="1.0" encoding="utf-8"?>
<p:tagLst xmlns:a="http://schemas.openxmlformats.org/drawingml/2006/main" xmlns:r="http://schemas.openxmlformats.org/officeDocument/2006/relationships" xmlns:p="http://schemas.openxmlformats.org/presentationml/2006/main">
  <p:tag name="DELIMITERS" val="3.1"/>
</p:tagLst>
</file>

<file path=ppt/tags/tag74.xml><?xml version="1.0" encoding="utf-8"?>
<p:tagLst xmlns:a="http://schemas.openxmlformats.org/drawingml/2006/main" xmlns:r="http://schemas.openxmlformats.org/officeDocument/2006/relationships" xmlns:p="http://schemas.openxmlformats.org/presentationml/2006/main">
  <p:tag name="DELIMITERS" val="3.1"/>
</p:tagLst>
</file>

<file path=ppt/tags/tag75.xml><?xml version="1.0" encoding="utf-8"?>
<p:tagLst xmlns:a="http://schemas.openxmlformats.org/drawingml/2006/main" xmlns:r="http://schemas.openxmlformats.org/officeDocument/2006/relationships" xmlns:p="http://schemas.openxmlformats.org/presentationml/2006/main">
  <p:tag name="DELIMITERS" val="3.1"/>
</p:tagLst>
</file>

<file path=ppt/tags/tag76.xml><?xml version="1.0" encoding="utf-8"?>
<p:tagLst xmlns:a="http://schemas.openxmlformats.org/drawingml/2006/main" xmlns:r="http://schemas.openxmlformats.org/officeDocument/2006/relationships" xmlns:p="http://schemas.openxmlformats.org/presentationml/2006/main">
  <p:tag name="DELIMITERS" val="3.1"/>
</p:tagLst>
</file>

<file path=ppt/tags/tag77.xml><?xml version="1.0" encoding="utf-8"?>
<p:tagLst xmlns:a="http://schemas.openxmlformats.org/drawingml/2006/main" xmlns:r="http://schemas.openxmlformats.org/officeDocument/2006/relationships" xmlns:p="http://schemas.openxmlformats.org/presentationml/2006/main">
  <p:tag name="DELIMITERS" val="3.1"/>
</p:tagLst>
</file>

<file path=ppt/tags/tag78.xml><?xml version="1.0" encoding="utf-8"?>
<p:tagLst xmlns:a="http://schemas.openxmlformats.org/drawingml/2006/main" xmlns:r="http://schemas.openxmlformats.org/officeDocument/2006/relationships" xmlns:p="http://schemas.openxmlformats.org/presentationml/2006/main">
  <p:tag name="DELIMITERS" val="3.1"/>
</p:tagLst>
</file>

<file path=ppt/tags/tag79.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80.xml><?xml version="1.0" encoding="utf-8"?>
<p:tagLst xmlns:a="http://schemas.openxmlformats.org/drawingml/2006/main" xmlns:r="http://schemas.openxmlformats.org/officeDocument/2006/relationships" xmlns:p="http://schemas.openxmlformats.org/presentationml/2006/main">
  <p:tag name="DELIMITERS" val="3.1"/>
</p:tagLst>
</file>

<file path=ppt/tags/tag81.xml><?xml version="1.0" encoding="utf-8"?>
<p:tagLst xmlns:a="http://schemas.openxmlformats.org/drawingml/2006/main" xmlns:r="http://schemas.openxmlformats.org/officeDocument/2006/relationships" xmlns:p="http://schemas.openxmlformats.org/presentationml/2006/main">
  <p:tag name="DELIMITERS" val="3.1"/>
</p:tagLst>
</file>

<file path=ppt/tags/tag82.xml><?xml version="1.0" encoding="utf-8"?>
<p:tagLst xmlns:a="http://schemas.openxmlformats.org/drawingml/2006/main" xmlns:r="http://schemas.openxmlformats.org/officeDocument/2006/relationships" xmlns:p="http://schemas.openxmlformats.org/presentationml/2006/main">
  <p:tag name="DELIMITERS" val="3.1"/>
</p:tagLst>
</file>

<file path=ppt/tags/tag83.xml><?xml version="1.0" encoding="utf-8"?>
<p:tagLst xmlns:a="http://schemas.openxmlformats.org/drawingml/2006/main" xmlns:r="http://schemas.openxmlformats.org/officeDocument/2006/relationships" xmlns:p="http://schemas.openxmlformats.org/presentationml/2006/main">
  <p:tag name="DELIMITERS" val="3.1"/>
</p:tagLst>
</file>

<file path=ppt/tags/tag84.xml><?xml version="1.0" encoding="utf-8"?>
<p:tagLst xmlns:a="http://schemas.openxmlformats.org/drawingml/2006/main" xmlns:r="http://schemas.openxmlformats.org/officeDocument/2006/relationships" xmlns:p="http://schemas.openxmlformats.org/presentationml/2006/main">
  <p:tag name="DELIMITERS" val="3.1"/>
</p:tagLst>
</file>

<file path=ppt/tags/tag85.xml><?xml version="1.0" encoding="utf-8"?>
<p:tagLst xmlns:a="http://schemas.openxmlformats.org/drawingml/2006/main" xmlns:r="http://schemas.openxmlformats.org/officeDocument/2006/relationships" xmlns:p="http://schemas.openxmlformats.org/presentationml/2006/main">
  <p:tag name="DELIMITERS" val="3.1"/>
</p:tagLst>
</file>

<file path=ppt/tags/tag86.xml><?xml version="1.0" encoding="utf-8"?>
<p:tagLst xmlns:a="http://schemas.openxmlformats.org/drawingml/2006/main" xmlns:r="http://schemas.openxmlformats.org/officeDocument/2006/relationships" xmlns:p="http://schemas.openxmlformats.org/presentationml/2006/main">
  <p:tag name="DELIMITERS" val="3.1"/>
</p:tagLst>
</file>

<file path=ppt/tags/tag87.xml><?xml version="1.0" encoding="utf-8"?>
<p:tagLst xmlns:a="http://schemas.openxmlformats.org/drawingml/2006/main" xmlns:r="http://schemas.openxmlformats.org/officeDocument/2006/relationships" xmlns:p="http://schemas.openxmlformats.org/presentationml/2006/main">
  <p:tag name="DELIMITERS" val="3.1"/>
</p:tagLst>
</file>

<file path=ppt/tags/tag88.xml><?xml version="1.0" encoding="utf-8"?>
<p:tagLst xmlns:a="http://schemas.openxmlformats.org/drawingml/2006/main" xmlns:r="http://schemas.openxmlformats.org/officeDocument/2006/relationships" xmlns:p="http://schemas.openxmlformats.org/presentationml/2006/main">
  <p:tag name="DELIMITERS" val="3.1"/>
</p:tagLst>
</file>

<file path=ppt/tags/tag89.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ags/tag90.xml><?xml version="1.0" encoding="utf-8"?>
<p:tagLst xmlns:a="http://schemas.openxmlformats.org/drawingml/2006/main" xmlns:r="http://schemas.openxmlformats.org/officeDocument/2006/relationships" xmlns:p="http://schemas.openxmlformats.org/presentationml/2006/main">
  <p:tag name="DELIMITERS" val="3.1"/>
</p:tagLst>
</file>

<file path=ppt/tags/tag91.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4777</TotalTime>
  <Words>15919</Words>
  <Application>Microsoft Office PowerPoint</Application>
  <PresentationFormat>On-screen Show (4:3)</PresentationFormat>
  <Paragraphs>5452</Paragraphs>
  <Slides>99</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99</vt:i4>
      </vt:variant>
    </vt:vector>
  </HeadingPairs>
  <TitlesOfParts>
    <vt:vector size="106" baseType="lpstr">
      <vt:lpstr>SimSun</vt:lpstr>
      <vt:lpstr>Arial</vt:lpstr>
      <vt:lpstr>Calibri</vt:lpstr>
      <vt:lpstr>Symbol</vt:lpstr>
      <vt:lpstr>Wingdings</vt:lpstr>
      <vt:lpstr>Default Design</vt:lpstr>
      <vt:lpstr>1_Default Design</vt:lpstr>
      <vt:lpstr>DIAPORAMA GI 2019 Abstracts sélectionnés de:</vt:lpstr>
      <vt:lpstr>Lettre de l’ESDO</vt:lpstr>
      <vt:lpstr>Diaporama ESDO oncologie médicale Contributeurs 2019</vt:lpstr>
      <vt:lpstr>Glossaire</vt:lpstr>
      <vt:lpstr>Contents</vt:lpstr>
      <vt:lpstr>Cancers de l’œsophage et de l’estomac</vt:lpstr>
      <vt:lpstr>LBA4007: Pembrolizumab avec ou sans chimiothérapie versus chimiothérapie pour l’adénocarcinome avancé de l’estomac ou de la jonction gastro-oesophagienne (JGO): l’étude de phase III KEYNOTE-062  – Tabernero J, et al</vt:lpstr>
      <vt:lpstr>LBA4007: Pembrolizumab avec ou sans chimiothérapie versus chimiothérapie pour l’adénocarcinome avancé de l’estomac ou de la jonction gastro-oesophagienne (JGO): l’étude de phase III KEYNOTE-062  – Tabernero J, et al</vt:lpstr>
      <vt:lpstr>LBA4007: Pembrolizumab avec ou sans chimiothérapie versus chimiothérapie pour l’adénocarcinome avancé de l’estomac ou de la jonction gastro-oesophagienne (JGO): l’étude de phase III KEYNOTE-062  – Tabernero J, et al</vt:lpstr>
      <vt:lpstr>LBA4007: Pembrolizumab avec ou sans chimiothérapie versus chimiothérapie pour l’adénocarcinome avancé de l’estomac ou de la jonction gastro-oesophagienne (JGO): l’étude de phase III KEYNOTE-062  – Tabernero J, et al</vt:lpstr>
      <vt:lpstr>LBA4007: Pembrolizumab avec ou sans chimiothérapie versus chimiothérapie pour l’adénocarcinome avancé de l’estomac ou de la jonction gastro-oesophagienne (JGO): l’étude de phase III KEYNOTE-062  – Tabernero J, et al</vt:lpstr>
      <vt:lpstr>LBA4007: Pembrolizumab avec ou sans chimiothérapie versus chimiothérapie pour l’adénocarcinome avancé de l’estomac ou de la jonction gastro-oesophagienne (JGO): l’étude de phase III KEYNOTE-062  – Tabernero J, et al</vt:lpstr>
      <vt:lpstr>4001: ARTIST 2: résultats intermédiaires d’une étude de phase III évaluant chimiothérapie et/ou radiochimiothérapie adjuvantes après gastrectomie D2 dans le cancer gastrique stade II/III – Park SH, et al</vt:lpstr>
      <vt:lpstr>4001: ARTIST 2: résultats intermédiaires d’une étude de phase III évaluant chimiothérapie et/ou radiochimiothérapie adjuvantes après gastrectomie D2 dans le cancer gastrique stade II/III – Park SH, et al</vt:lpstr>
      <vt:lpstr>4001: ARTIST 2: résultats intermédiaires d’une étude de phase III évaluant chimiothérapie et/ou radiochimiothérapie adjuvantes après gastrectomie D2 dans le cancer gastrique stade II/III – Park SH, et al</vt:lpstr>
      <vt:lpstr>4010: Pembrolizumab versus chimiothérapie en traitement de 2e ligne dans le cancer de l’oesophage avancé: étude de phase 3 KEYNOTE-181 – Shah MA, et al</vt:lpstr>
      <vt:lpstr>4010: Pembrolizumab versus chimiothérapie en traitement de 2e ligne dans le cancer de l’oesophage avancé: étude de phase 3 KEYNOTE-181 – Shah MA, et al</vt:lpstr>
      <vt:lpstr>4010: Pembrolizumab versus chimiothérapie en traitement de 2e ligne dans le cancer de l’oesophage avancé: étude de phase 3 KEYNOTE-181 – Shah MA, et al</vt:lpstr>
      <vt:lpstr>4010: Pembrolizumab versus chimiothérapie en traitement de 2e ligne dans le cancer de l’oesophage avancé: étude de phase 3 KEYNOTE-181 – Shah MA, et al</vt:lpstr>
      <vt:lpstr>Cancers du pancréas, De l’intestin grêle et DU tractus hépatobiliaire</vt:lpstr>
      <vt:lpstr>Cancer du pancréas</vt:lpstr>
      <vt:lpstr>4000: APACT: étude de phase III multicentrique, internationale, en ouvert de nab-paclitaxel + gemcitabine vs. gemcitabine en traitement adjuvant dans l’adénocarcinome pancréatique réséqué chirurgicalement  – Tempero MA, et al</vt:lpstr>
      <vt:lpstr>4000: APACT: étude de phase III multicentrique, internationale, en ouvert de nab-paclitaxel + gemcitabine vs. gemcitabine en traitement adjuvant dans l’adénocarcinome pancréatique réséqué chirurgicalement  – Tempero MA, et al</vt:lpstr>
      <vt:lpstr>4000: APACT: étude de phase III multicentrique, internationale, en ouvert de nab-paclitaxel + gemcitabine vs. gemcitabine en traitement adjuvant dans l’adénocarcinome pancréatique réséqué chirurgicalement  – Tempero MA, et al</vt:lpstr>
      <vt:lpstr>4000: APACT: étude de phase III multicentrique, internationale, en ouvert de nab-paclitaxel + gemcitabine vs. gemcitabine en traitement adjuvant dans l’adénocarcinome pancréatique réséqué chirurgicalement  – Tempero MA, et al</vt:lpstr>
      <vt:lpstr>4000: APACT: étude de phase III multicentrique, internationale, en ouvert de nab-paclitaxel + gemcitabine vs. gemcitabine en traitement adjuvant dans l’adénocarcinome pancréatique réséqué chirurgicalement  – Tempero MA, et al</vt:lpstr>
      <vt:lpstr>4000: APACT: étude de phase III multicentrique, internationale, en ouvert de nab-paclitaxel + gemcitabine vs. gemcitabine en traitement adjuvant dans l’adénocarcinome pancréatique réséqué chirurgicalement  – Tempero MA, et al</vt:lpstr>
      <vt:lpstr>4000: APACT: étude de phase III multicentrique, internationale, en ouvert de nab-paclitaxel + gemcitabine vs. gemcitabine en traitement adjuvant dans l’adénocarcinome pancréatique réséqué chirurgicalement  – Tempero MA, et al</vt:lpstr>
      <vt:lpstr>LBA4: Olaparib en traitement de maintenance après 1e ligne de chimiothérapie à base de platine chez des patients avec mutation germinale de BRCA et cancer du pancréas métastatique: l’étude de phase III POLO – Kindler HL, et al</vt:lpstr>
      <vt:lpstr>LBA4: Olaparib en traitement de maintenance après 1e ligne de chimiothérapie à base de platine chez des patients avec mutation germinale de BRCA et cancer du pancréas métastatique: l’étude de phase III POLO – Kindler HL, et al</vt:lpstr>
      <vt:lpstr>LBA4: Olaparib en traitement de maintenance après 1e ligne de chimiothérapie à base de platine chez des patients avec mutation germinale de BRCA et cancer du pancréas métastatique: l’étude de phase III POLO – Kindler HL, et al</vt:lpstr>
      <vt:lpstr>LBA4: Olaparib en traitement de maintenance après 1e ligne de chimiothérapie à base de platine chez des patients avec mutation germinale de BRCA et cancer du pancréas métastatique: l’étude de phase III POLO – Kindler HL, et al</vt:lpstr>
      <vt:lpstr>LBA4: Olaparib en traitement de maintenance après 1e ligne de chimiothérapie à base de platine chez des patients avec mutation germinale de BRCA et cancer du pancréas métastatique: l’étude de phase III POLO – Kindler HL, et al</vt:lpstr>
      <vt:lpstr>LBA4: Olaparib en traitement de maintenance après 1e ligne de chimiothérapie à base de platine chez des patients avec mutation germinale de BRCA et cancer du pancréas métastatique: l’étude de phase III POLO – Kindler HL, et al</vt:lpstr>
      <vt:lpstr>Tumeurs Neuroendocrines</vt:lpstr>
      <vt:lpstr>4005: Etude prospective randomisée de phase II évaluant le pazopanib versus placebo chez des patients avec tumeurs carcinoïdes progressives (Alliance A021202) – Bergsland EK, et al</vt:lpstr>
      <vt:lpstr>4005: Etude prospective randomisée de phase II évaluant le pazopanib versus placebo chez des patients avec tumeurs carcinoïdes progressives (Alliance A021202) – Bergsland EK, et al</vt:lpstr>
      <vt:lpstr>4005: Etude prospective randomisée de phase II évaluant le pazopanib versus placebo chez des patients avec tumeurs carcinoïdes progressives (Alliance A021202) – Bergsland EK, et al</vt:lpstr>
      <vt:lpstr>4005: Etude prospective randomisée de phase II évaluant le pazopanib versus placebo chez des patients avec tumeurs carcinoïdes progressives (Alliance A021202) – Bergsland EK, et al</vt:lpstr>
      <vt:lpstr>Carcinome hépatocellulaire</vt:lpstr>
      <vt:lpstr>4002: Etude multicentrique randomisée contrôlée évaluant l’efficacité de la chirurgie vs. ablation par radiofréquence (RFA) dans le carcinome hépatocellulaire de petite taille (SURF) – Izumi N, et al</vt:lpstr>
      <vt:lpstr>4002: Etude multicentrique randomisée contrôlée évaluant l’efficacité de la chirurgie vs. ablation par radiofréquence (RFA) dans le carcinome hépatocellulaire de petite taille (SURF) – Izumi N, et al</vt:lpstr>
      <vt:lpstr>4002: Etude multicentrique randomisée contrôlée évaluant l’efficacité de la chirurgie vs. ablation par radiofréquence (RFA) dans le carcinome hépatocellulaire de petite taille (SURF) – Izumi N, et al</vt:lpstr>
      <vt:lpstr>4002: Etude multicentrique randomisée contrôlée évaluant l’efficacité de la chirurgie vs. ablation par radiofréquence (RFA) dans le carcinome hépatocellulaire de petite taille (SURF) – Izumi N, et al</vt:lpstr>
      <vt:lpstr>4004: Résultats de KEYNOTE-240: étude de phase 3 évaluant pembrolizumab vs meilleurs soins de support (MSSup) en traitement de 2e ligne chez les patients avec CHC avancé – Finn RS, et al</vt:lpstr>
      <vt:lpstr>4004: Résultats de KEYNOTE-240: étude de phase 3 évaluant pembrolizumab vs meilleurs soins de support (MSSup) en traitement de 2e ligne chez les patients avec CHC avancé – Finn RS, et al</vt:lpstr>
      <vt:lpstr>4004: Résultats de KEYNOTE-240: étude de phase 3 évaluant pembrolizumab vs meilleurs soins de support (MSSup) en traitement de 2e ligne chez les patients avec CHC avancé – Finn RS, et al </vt:lpstr>
      <vt:lpstr>4004: Résultats de KEYNOTE-240: étude de phase 3 évaluant pembrolizumab vs meilleurs soins de support (MSSup) en traitement de 2e ligne chez les patients avec CHC avancé – Finn RS, et al</vt:lpstr>
      <vt:lpstr>4004: Résultats de KEYNOTE-240: étude de phase 3 évaluant pembrolizumab vs meilleurs soins de support (MSSup) en traitement de 2e ligne chez les patients avec CHC avancé – Finn RS, et al</vt:lpstr>
      <vt:lpstr>4004: Résultats de KEYNOTE-240: étude de phase 3 évaluant pembrolizumab vs meilleurs soins de support (MSSup) en traitement de 2e ligne chez les patients avec CHC avancé – Finn RS, et al</vt:lpstr>
      <vt:lpstr>4012: Combinaison de nivolumab + ipilimumab chez les patients avec carcinome hépatocellulaire (CHC) avancé: résultats de CheckMate 040  – Yau T, et al</vt:lpstr>
      <vt:lpstr>4012: Combinaison de nivolumab + ipilimumab chez les patients avec carcinome hépatocellulaire (CHC) avancé: résultats de CheckMate 040  – Yau T, et al</vt:lpstr>
      <vt:lpstr>4012: Combinaison de nivolumab + ipilimumab chez les patients avec carcinome hépatocellulaire (CHC) avancé: résultats de CheckMate 040  – Yau T, et al</vt:lpstr>
      <vt:lpstr>caNCER des voies biliaires</vt:lpstr>
      <vt:lpstr>4003: ABC-06: une étude randomisée de phase III, multicentrique, ouverte comparant traitement symptomatique (TS) seul et TS + oxaliplatine / 5-FU (mFOLFOX) chez les patients avec cancer des voies biliaires localement avancé/ métastatique prétraités par cisplatine/gemcitabine – Lamarca A, et al</vt:lpstr>
      <vt:lpstr>4003: ABC-06: une étude randomisée de phase III, multicentrique, ouverte comparant traitement symptomatique (TS) seul et TS + oxaliplatine / 5-FU (mFOLFOX) chez les patients avec cancer des voies biliaires localement avancé/ métastatique prétraités par cisplatine/gemcitabine – Lamarca A, et al</vt:lpstr>
      <vt:lpstr>4003: ABC-06: une étude randomisée de phase III, multicentrique, ouverte comparant traitement symptomatique (TS) seul et TS + oxaliplatine / 5-FU (mFOLFOX) chez les patients avec cancer des voies biliaires localement avancé/ métastatique prétraités par cisplatine/gemcitabine – Lamarca A, et al</vt:lpstr>
      <vt:lpstr>4003: ABC-06: une étude randomisée de phase III, multicentrique, ouverte comparant traitement symptomatique (TS) seul et TS + oxaliplatine / 5-FU (mFOLFOX) chez les patients avec cancer des voies biliaires localement avancé/ métastatique prétraités par cisplatine/gemcitabine – Lamarca A, et al</vt:lpstr>
      <vt:lpstr>4003: ABC-06: une étude randomisée de phase III, multicentrique, ouverte comparant traitement symptomatique (TS) seul et TS + oxaliplatine / 5-FU (mFOLFOX) chez les patients avec cancer des voies biliaires localement avancé/ métastatique prétraités par cisplatine/gemcitabine – Lamarca A, et al</vt:lpstr>
      <vt:lpstr>Cancers du côlon, rectum et anus</vt:lpstr>
      <vt:lpstr>3500: Trois versus six mois de FOLFOX ou CAPOX en adjuvant chez les patients avec cancer du côlon stade II à haut risque et stade III : résultats d’efficacité de la cohorte grecque du Hellenic Oncology Research Group (HORG) du projet IDEA (International Duration Evaluation of Adjuvant chemotherapy) – Souglakos I, et al</vt:lpstr>
      <vt:lpstr>3500: Trois versus six mois de FOLFOX ou CAPOX en adjuvant chez les patients avec cancer du côlon stade II à haut risque et stade III : résultats d’efficacité de la cohorte grecque du Hellenic Oncology Research Group (HORG) du projet IDEA (International Duration Evaluation of Adjuvant chemotherapy) – Souglakos I, et al</vt:lpstr>
      <vt:lpstr>3500: Trois versus six mois de FOLFOX ou CAPOX en adjuvant chez les patients avec cancer du côlon stade II à haut risque et stade III : résultats d’efficacité de la cohorte grecque du Hellenic Oncology Research Group (HORG) du projet IDEA (International Duration Evaluation of Adjuvant chemotherapy) – Souglakos I, et al</vt:lpstr>
      <vt:lpstr>3501: Analyse poolée de quatre essais randomisés évaluant la durée de traitement adjuvant à base d’oxaliplatine (3 vs 6 mois) chez les patients avec cancer colorectal stade II à haut risque – Iveson T, et al</vt:lpstr>
      <vt:lpstr>3501: Analyse poolée de quatre essais randomisés évaluant la durée de traitement adjuvant à base d’oxaliplatine (3 vs 6 mois) chez les patients avec cancer colorectal stade II à haut risque – Iveson T, et al</vt:lpstr>
      <vt:lpstr>3501: Analyse poolée de quatre essais randomisés évaluant la durée de traitement adjuvant à base d’oxaliplatine (3 vs 6 mois) chez les patients avec cancer colorectal stade II à haut risque – Iveson T, et al</vt:lpstr>
      <vt:lpstr>3503: Association des signatures moléculaires du cancer du côlon avec le pronostic et la prédiction du bénéfice de l’oxaliplatine dans l’étude MOSAIC, étude internationale multicentrique de oxaliplatine/5FU-LV en traitement adjuvant du cancer du côlon – Pogue-Geile KL, et al</vt:lpstr>
      <vt:lpstr>3503: Association des signatures moléculaires du cancer du côlon avec le pronostic et la prédiction du bénéfice de l’oxaliplatine dans l’étude MOSAIC, étude internationale multicentrique de oxaliplatine/5FU-LV en traitement adjuvant du cancer du côlon – Pogue-Geile KL, et al</vt:lpstr>
      <vt:lpstr>3503: Association des signatures moléculaires du cancer du côlon avec le pronostic et la prédiction du bénéfice de l’oxaliplatine dans l’étude MOSAIC, étude internationale multicentrique de oxaliplatine/5FU-LV en traitement adjuvant du cancer du côlon – Pogue-Geile KL, et al</vt:lpstr>
      <vt:lpstr>3503: Association des signatures moléculaires du cancer du côlon avec le pronostic et la prédiction du bénéfice de l’oxaliplatine dans l’étude MOSAIC, étude internationale multicentrique de oxaliplatine/5FU-LV en traitement adjuvant du cancer du côlon – Pogue-Geile KL, et al</vt:lpstr>
      <vt:lpstr>3503: Association des signatures moléculaires du cancer du côlon avec le pronostic et la prédiction du bénéfice de l’oxaliplatine dans l’étude MOSAIC, étude internationale multicentrique de oxaliplatine/5FU-LV en traitement adjuvant du cancer du côlon – Pogue-Geile KL, et al</vt:lpstr>
      <vt:lpstr>3504: FOxTROT: une étude internationale randomisée contrôlée chez 1052 patients évaluant la chimiothérapie néoadjuvante (CNA) dans le cancer du côlon – Seymour MT, et al</vt:lpstr>
      <vt:lpstr>3504: FOxTROT: une étude internationale randomisée contrôlée chez 1052 patients évaluant la chimiothérapie néoadjuvante (CNA) dans le cancer du côlon – Seymour MT, et al</vt:lpstr>
      <vt:lpstr>3504: FOxTROT: une étude internationale randomisée contrôlée chez 1052 patients évaluant la chimiothérapie néoadjuvante (CNA) dans le cancer du côlon – Seymour MT, et al</vt:lpstr>
      <vt:lpstr>3504: FOxTROT: une étude internationale randomisée contrôlée chez 1052 patients évaluant la chimiothérapie néoadjuvante (CNA) dans le cancer du côlon – Seymour MT, et al</vt:lpstr>
      <vt:lpstr>3504: FOxTROT: une étude internationale randomisée contrôlée chez 1052 patients évaluant la chimiothérapie néoadjuvante (CNA) dans le cancer du côlon – Seymour MT, et al</vt:lpstr>
      <vt:lpstr>3507: Etude de phase III randomisée comparant FOLFOX + bévacizumab versus FOLFOXIRI + bévacizumab en traitement de 1e ligne chez les patients avec cancer colorectal métastatique (CCRm) et ≥3 cellules tumorales circulantes – Sastre J, et al</vt:lpstr>
      <vt:lpstr>3507: Etude de phase III randomisée comparant FOLFOX + bévacizumab versus FOLFOXIRI + bévacizumab en traitement de 1e ligne chez les patients avec cancer colorectal métastatique (CCRm) et ≥3 cellules tumorales circulantes – Sastre J, et al</vt:lpstr>
      <vt:lpstr>3507: Etude de phase III randomisée comparant FOLFOX + bévacizumab versus FOLFOXIRI + bévacizumab en traitement de 1e ligne chez les patients avec cancer colorectal métastatique (CCRm) et ≥3 cellules tumorales circulantes – Sastre J, et al</vt:lpstr>
      <vt:lpstr>3507: Etude de phase III randomisée comparant FOLFOX + bévacizumab versus FOLFOXIRI + bévacizumab en traitement de 1e ligne chez les patients avec cancer colorectal métastatique (CCRm) et ≥3 cellules tumorales circulantes – Sastre J, et al</vt:lpstr>
      <vt:lpstr>3507: Etude de phase III randomisée comparant FOLFOX + bévacizumab versus FOLFOXIRI + bévacizumab en traitement de 1e ligne chez les patients avec cancer colorectal métastatique (CCRm) et ≥3 cellules tumorales circulantes – Sastre J, et al</vt:lpstr>
      <vt:lpstr>3508: Résultats actualisés de TRIBE2, une étude de stratégie de phase III, randomisée par le GONO dans le traitement de 1e et de 2e ligne du CCRm  non résécable – Cremolini C, et al</vt:lpstr>
      <vt:lpstr>3508: Résultats actualisés de TRIBE2, une étude de stratégie de phase III, randomisée par le GONO dans le traitement de 1e et de 2e ligne du CCRm  non résécable – Cremolini C, et al</vt:lpstr>
      <vt:lpstr>3508: Résultats actualisés de TRIBE2, une étude de stratégie de phase III, randomisée par le GONO dans le traitement de 1e et de 2e ligne du CCRm  non résécable – Cremolini C, et al</vt:lpstr>
      <vt:lpstr>3508: Résultats actualisés de TRIBE2, une étude de stratégie de phase III, randomisée par le GONO dans le traitement de 1e et de 2e ligne du CCRm  non résécable – Cremolini C, et al</vt:lpstr>
      <vt:lpstr>3508: Résultats actualisés de TRIBE2, une étude de stratégie de phase III, randomisée par le GONO dans le traitement de 1e et de 2e ligne du CCRm  non résécable – Cremolini C, et al</vt:lpstr>
      <vt:lpstr>3509: Etude randomisée de phase II en 2e ligne évaluant CAPTEM versus FOLFIRI chez les patients atteints de cancer colorectal métastatique (CCRm) avec méthylation MGMT et mutation RAS – Pietrantonio F, et al</vt:lpstr>
      <vt:lpstr>3509: Etude randomisée de phase II en 2e ligne évaluant CAPTEM versus FOLFIRI chez les patients atteints de cancer colorectal métastatique (CCRm) avec méthylation MGMT et mutation RAS – Pietrantonio F, et al</vt:lpstr>
      <vt:lpstr>3509: Etude randomisée de phase II en 2e ligne évaluant CAPTEM versus FOLFIRI chez les patients atteints de cancer colorectal métastatique (CCRm) avec méthylation MGMT et mutation RAS – Pietrantonio F, et al</vt:lpstr>
      <vt:lpstr>3511: Résultats définitifs et survie globale de l’étude randomisée de phase II VOLFI (AIO- KRK0109): mFOLFOXIRI + panitumumab versus FOLFOXIRI en traitement de 1e ligne chez les patients avec cancer colorectal métastatique RAS sauvage – Geissler M, et al</vt:lpstr>
      <vt:lpstr>3511: Résultats définitifs et survie globale de l’étude randomisée de phase II VOLFI (AIO- KRK0109): mFOLFOXIRI + panitumumab versus FOLFOXIRI en traitement de 1e ligne chez les patients avec cancer colorectal métastatique RAS sauvage – Geissler M, et al</vt:lpstr>
      <vt:lpstr>3511: Résultats définitifs et survie globale de l’étude randomisée de phase II VOLFI (AIO- KRK0109): mFOLFOXIRI + panitumumab versus FOLFOXIRI en traitement de 1e ligne chez les patients avec cancer colorectal métastatique RAS sauvage – Geissler M, et al</vt:lpstr>
      <vt:lpstr>3511: Résultats définitifs et survie globale de l’étude randomisée de phase II VOLFI (AIO- KRK0109): mFOLFOXIRI + panitumumab versus FOLFOXIRI en traitement de 1e ligne chez les patients avec cancer colorectal métastatique RAS sauvage – Geissler M, et al</vt:lpstr>
      <vt:lpstr>3513: Validation de la valeur pronostique de l’Immunoscore chez les patients avec cancer du côlon stade III traités par oxaliplatine dans la cohorte française prospective de l’étude IDEA (PRODIGE-GERCOR)  – Pagès F, et al</vt:lpstr>
      <vt:lpstr>3513: Validation de la valeur pronostique de l’Immunoscore chez les patients avec cancer du côlon stade III traités par oxaliplatine dans la cohorte française prospective de l’étude IDEA (PRODIGE-GERCOR)  – Pagès F, et al</vt:lpstr>
      <vt:lpstr>3513: Validation de la valeur pronostique de l’Immunoscore chez les patients avec cancer du côlon stade III traités par oxaliplatine dans la cohorte française prospective de l’étude IDEA (PRODIGE-GERCOR)  – Pagès F, et al</vt:lpstr>
      <vt:lpstr>3518: Analyse poolée d’études de cohortes multicentriques évaluant l’ADN tumoral circulant (ADNtc) après chirurgie dans le cancer colorectal (CCR) au stade précoce – Tie J, et al</vt:lpstr>
      <vt:lpstr>3518: Analyse poolée d’études de cohortes multicentriques évaluant l’ADN tumoral circulant (ADNtc) après chirurgie dans le cancer colorectal (CCR) au stade précoce – Tie J, et al</vt:lpstr>
      <vt:lpstr>3518: Analyse poolée d’études de cohortes multicentriques évaluant l’ADN tumoral circulant (ADNtc) après chirurgie dans le cancer colorectal (CCR) au stade précoce – Tie J, et al</vt:lpstr>
    </vt:vector>
  </TitlesOfParts>
  <Company>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Clare Wheatcroft</cp:lastModifiedBy>
  <cp:revision>802</cp:revision>
  <dcterms:created xsi:type="dcterms:W3CDTF">2011-02-23T10:20:57Z</dcterms:created>
  <dcterms:modified xsi:type="dcterms:W3CDTF">2019-06-24T15:36:09Z</dcterms:modified>
</cp:coreProperties>
</file>